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9"/>
  </p:notesMasterIdLst>
  <p:sldIdLst>
    <p:sldId id="342" r:id="rId2"/>
    <p:sldId id="421" r:id="rId3"/>
    <p:sldId id="380" r:id="rId4"/>
    <p:sldId id="366" r:id="rId5"/>
    <p:sldId id="423" r:id="rId6"/>
    <p:sldId id="444" r:id="rId7"/>
    <p:sldId id="422" r:id="rId8"/>
    <p:sldId id="426" r:id="rId9"/>
    <p:sldId id="427" r:id="rId10"/>
    <p:sldId id="428" r:id="rId11"/>
    <p:sldId id="439" r:id="rId12"/>
    <p:sldId id="429" r:id="rId13"/>
    <p:sldId id="433" r:id="rId14"/>
    <p:sldId id="434" r:id="rId15"/>
    <p:sldId id="435" r:id="rId16"/>
    <p:sldId id="441" r:id="rId17"/>
    <p:sldId id="430" r:id="rId18"/>
    <p:sldId id="455" r:id="rId19"/>
    <p:sldId id="431" r:id="rId20"/>
    <p:sldId id="436" r:id="rId21"/>
    <p:sldId id="432" r:id="rId22"/>
    <p:sldId id="437" r:id="rId23"/>
    <p:sldId id="438" r:id="rId24"/>
    <p:sldId id="451" r:id="rId25"/>
    <p:sldId id="454" r:id="rId26"/>
    <p:sldId id="373" r:id="rId27"/>
    <p:sldId id="363"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EAC62F-AC66-4E79-BC6C-C327F55E1723}" v="3" dt="2023-10-02T12:14:53.9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8848" autoAdjust="0"/>
  </p:normalViewPr>
  <p:slideViewPr>
    <p:cSldViewPr snapToGrid="0">
      <p:cViewPr varScale="1">
        <p:scale>
          <a:sx n="58" d="100"/>
          <a:sy n="58" d="100"/>
        </p:scale>
        <p:origin x="2078" y="58"/>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0EEAC62F-AC66-4E79-BC6C-C327F55E1723}"/>
    <pc:docChg chg="addSld delSld modSld">
      <pc:chgData name="Hoang Dang Nguyen" userId="1de6b3a7-5191-4a0c-8968-b8f905305e1d" providerId="ADAL" clId="{0EEAC62F-AC66-4E79-BC6C-C327F55E1723}" dt="2023-10-02T12:15:44.594" v="15" actId="47"/>
      <pc:docMkLst>
        <pc:docMk/>
      </pc:docMkLst>
      <pc:sldChg chg="del">
        <pc:chgData name="Hoang Dang Nguyen" userId="1de6b3a7-5191-4a0c-8968-b8f905305e1d" providerId="ADAL" clId="{0EEAC62F-AC66-4E79-BC6C-C327F55E1723}" dt="2023-10-02T12:15:39.493" v="14" actId="47"/>
        <pc:sldMkLst>
          <pc:docMk/>
          <pc:sldMk cId="2388187305" sldId="424"/>
        </pc:sldMkLst>
      </pc:sldChg>
      <pc:sldChg chg="del">
        <pc:chgData name="Hoang Dang Nguyen" userId="1de6b3a7-5191-4a0c-8968-b8f905305e1d" providerId="ADAL" clId="{0EEAC62F-AC66-4E79-BC6C-C327F55E1723}" dt="2023-10-02T12:15:44.594" v="15" actId="47"/>
        <pc:sldMkLst>
          <pc:docMk/>
          <pc:sldMk cId="2086304798" sldId="448"/>
        </pc:sldMkLst>
      </pc:sldChg>
      <pc:sldChg chg="addSp delSp modSp add mod modAnim modNotesTx">
        <pc:chgData name="Hoang Dang Nguyen" userId="1de6b3a7-5191-4a0c-8968-b8f905305e1d" providerId="ADAL" clId="{0EEAC62F-AC66-4E79-BC6C-C327F55E1723}" dt="2023-10-02T12:15:13.937" v="13" actId="20577"/>
        <pc:sldMkLst>
          <pc:docMk/>
          <pc:sldMk cId="2088371504" sldId="455"/>
        </pc:sldMkLst>
        <pc:spChg chg="del mod">
          <ac:chgData name="Hoang Dang Nguyen" userId="1de6b3a7-5191-4a0c-8968-b8f905305e1d" providerId="ADAL" clId="{0EEAC62F-AC66-4E79-BC6C-C327F55E1723}" dt="2023-10-02T12:14:39.865" v="2" actId="478"/>
          <ac:spMkLst>
            <pc:docMk/>
            <pc:sldMk cId="2088371504" sldId="455"/>
            <ac:spMk id="9219" creationId="{CC9080E7-7437-1057-6AA4-225BBDCDCC00}"/>
          </ac:spMkLst>
        </pc:spChg>
        <pc:picChg chg="add mod">
          <ac:chgData name="Hoang Dang Nguyen" userId="1de6b3a7-5191-4a0c-8968-b8f905305e1d" providerId="ADAL" clId="{0EEAC62F-AC66-4E79-BC6C-C327F55E1723}" dt="2023-10-02T12:15:03.936" v="7" actId="14100"/>
          <ac:picMkLst>
            <pc:docMk/>
            <pc:sldMk cId="2088371504" sldId="455"/>
            <ac:picMk id="2" creationId="{44B55EF7-3595-B557-1F2F-90A22D3CE570}"/>
          </ac:picMkLst>
        </pc:picChg>
      </pc:sldChg>
    </pc:docChg>
  </pc:docChgLst>
  <pc:docChgLst>
    <pc:chgData name="Hoang Dang Nguyen" userId="1de6b3a7-5191-4a0c-8968-b8f905305e1d" providerId="ADAL" clId="{C9BCDD4A-6EAE-4C6F-BBAF-3E1B738ED781}"/>
    <pc:docChg chg="delSld">
      <pc:chgData name="Hoang Dang Nguyen" userId="1de6b3a7-5191-4a0c-8968-b8f905305e1d" providerId="ADAL" clId="{C9BCDD4A-6EAE-4C6F-BBAF-3E1B738ED781}" dt="2023-10-02T12:25:06.900" v="5" actId="47"/>
      <pc:docMkLst>
        <pc:docMk/>
      </pc:docMkLst>
      <pc:sldChg chg="del">
        <pc:chgData name="Hoang Dang Nguyen" userId="1de6b3a7-5191-4a0c-8968-b8f905305e1d" providerId="ADAL" clId="{C9BCDD4A-6EAE-4C6F-BBAF-3E1B738ED781}" dt="2023-10-02T12:24:52.511" v="0" actId="47"/>
        <pc:sldMkLst>
          <pc:docMk/>
          <pc:sldMk cId="290787176" sldId="445"/>
        </pc:sldMkLst>
      </pc:sldChg>
      <pc:sldChg chg="del">
        <pc:chgData name="Hoang Dang Nguyen" userId="1de6b3a7-5191-4a0c-8968-b8f905305e1d" providerId="ADAL" clId="{C9BCDD4A-6EAE-4C6F-BBAF-3E1B738ED781}" dt="2023-10-02T12:24:57.530" v="1" actId="47"/>
        <pc:sldMkLst>
          <pc:docMk/>
          <pc:sldMk cId="714084256" sldId="446"/>
        </pc:sldMkLst>
      </pc:sldChg>
      <pc:sldChg chg="del">
        <pc:chgData name="Hoang Dang Nguyen" userId="1de6b3a7-5191-4a0c-8968-b8f905305e1d" providerId="ADAL" clId="{C9BCDD4A-6EAE-4C6F-BBAF-3E1B738ED781}" dt="2023-10-02T12:25:00.807" v="2" actId="47"/>
        <pc:sldMkLst>
          <pc:docMk/>
          <pc:sldMk cId="3447563762" sldId="447"/>
        </pc:sldMkLst>
      </pc:sldChg>
      <pc:sldChg chg="del">
        <pc:chgData name="Hoang Dang Nguyen" userId="1de6b3a7-5191-4a0c-8968-b8f905305e1d" providerId="ADAL" clId="{C9BCDD4A-6EAE-4C6F-BBAF-3E1B738ED781}" dt="2023-10-02T12:25:03.371" v="3" actId="47"/>
        <pc:sldMkLst>
          <pc:docMk/>
          <pc:sldMk cId="238811503" sldId="449"/>
        </pc:sldMkLst>
      </pc:sldChg>
      <pc:sldChg chg="del">
        <pc:chgData name="Hoang Dang Nguyen" userId="1de6b3a7-5191-4a0c-8968-b8f905305e1d" providerId="ADAL" clId="{C9BCDD4A-6EAE-4C6F-BBAF-3E1B738ED781}" dt="2023-10-02T12:25:04.649" v="4" actId="47"/>
        <pc:sldMkLst>
          <pc:docMk/>
          <pc:sldMk cId="4288001336" sldId="452"/>
        </pc:sldMkLst>
      </pc:sldChg>
      <pc:sldChg chg="del">
        <pc:chgData name="Hoang Dang Nguyen" userId="1de6b3a7-5191-4a0c-8968-b8f905305e1d" providerId="ADAL" clId="{C9BCDD4A-6EAE-4C6F-BBAF-3E1B738ED781}" dt="2023-10-02T12:25:06.900" v="5" actId="47"/>
        <pc:sldMkLst>
          <pc:docMk/>
          <pc:sldMk cId="1233194692" sldId="453"/>
        </pc:sldMkLst>
      </pc:sldChg>
    </pc:docChg>
  </pc:docChgLst>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docChgLst>
    <pc:chgData name="Hoang Dang Nguyen" userId="1de6b3a7-5191-4a0c-8968-b8f905305e1d" providerId="ADAL" clId="{9FF7FC62-398D-4024-A3C4-6CD17CB1E300}"/>
    <pc:docChg chg="undo custSel addSld delSld modSld">
      <pc:chgData name="Hoang Dang Nguyen" userId="1de6b3a7-5191-4a0c-8968-b8f905305e1d" providerId="ADAL" clId="{9FF7FC62-398D-4024-A3C4-6CD17CB1E300}" dt="2023-09-21T14:57:24.153" v="1581" actId="1076"/>
      <pc:docMkLst>
        <pc:docMk/>
      </pc:docMkLst>
      <pc:sldChg chg="del">
        <pc:chgData name="Hoang Dang Nguyen" userId="1de6b3a7-5191-4a0c-8968-b8f905305e1d" providerId="ADAL" clId="{9FF7FC62-398D-4024-A3C4-6CD17CB1E300}" dt="2023-09-20T14:44:43.167" v="1" actId="47"/>
        <pc:sldMkLst>
          <pc:docMk/>
          <pc:sldMk cId="3661340027" sldId="256"/>
        </pc:sldMkLst>
      </pc:sldChg>
      <pc:sldChg chg="del">
        <pc:chgData name="Hoang Dang Nguyen" userId="1de6b3a7-5191-4a0c-8968-b8f905305e1d" providerId="ADAL" clId="{9FF7FC62-398D-4024-A3C4-6CD17CB1E300}" dt="2023-09-20T14:44:43.930" v="2" actId="47"/>
        <pc:sldMkLst>
          <pc:docMk/>
          <pc:sldMk cId="2543127053" sldId="257"/>
        </pc:sldMkLst>
      </pc:sldChg>
      <pc:sldChg chg="add">
        <pc:chgData name="Hoang Dang Nguyen" userId="1de6b3a7-5191-4a0c-8968-b8f905305e1d" providerId="ADAL" clId="{9FF7FC62-398D-4024-A3C4-6CD17CB1E300}" dt="2023-09-20T14:44:41.696" v="0"/>
        <pc:sldMkLst>
          <pc:docMk/>
          <pc:sldMk cId="0" sldId="342"/>
        </pc:sldMkLst>
      </pc:sldChg>
      <pc:sldChg chg="add">
        <pc:chgData name="Hoang Dang Nguyen" userId="1de6b3a7-5191-4a0c-8968-b8f905305e1d" providerId="ADAL" clId="{9FF7FC62-398D-4024-A3C4-6CD17CB1E300}" dt="2023-09-20T14:44:41.696" v="0"/>
        <pc:sldMkLst>
          <pc:docMk/>
          <pc:sldMk cId="0" sldId="363"/>
        </pc:sldMkLst>
      </pc:sldChg>
      <pc:sldChg chg="add">
        <pc:chgData name="Hoang Dang Nguyen" userId="1de6b3a7-5191-4a0c-8968-b8f905305e1d" providerId="ADAL" clId="{9FF7FC62-398D-4024-A3C4-6CD17CB1E300}" dt="2023-09-20T14:44:41.696" v="0"/>
        <pc:sldMkLst>
          <pc:docMk/>
          <pc:sldMk cId="0" sldId="366"/>
        </pc:sldMkLst>
      </pc:sldChg>
      <pc:sldChg chg="modSp add mod">
        <pc:chgData name="Hoang Dang Nguyen" userId="1de6b3a7-5191-4a0c-8968-b8f905305e1d" providerId="ADAL" clId="{9FF7FC62-398D-4024-A3C4-6CD17CB1E300}" dt="2023-09-21T10:46:28.559" v="1576" actId="20577"/>
        <pc:sldMkLst>
          <pc:docMk/>
          <pc:sldMk cId="0" sldId="373"/>
        </pc:sldMkLst>
        <pc:spChg chg="mod">
          <ac:chgData name="Hoang Dang Nguyen" userId="1de6b3a7-5191-4a0c-8968-b8f905305e1d" providerId="ADAL" clId="{9FF7FC62-398D-4024-A3C4-6CD17CB1E300}" dt="2023-09-21T10:46:28.559" v="1576" actId="20577"/>
          <ac:spMkLst>
            <pc:docMk/>
            <pc:sldMk cId="0" sldId="373"/>
            <ac:spMk id="3" creationId="{C1384EE9-6F40-1556-CB6F-BEDBE6E6A81C}"/>
          </ac:spMkLst>
        </pc:spChg>
      </pc:sldChg>
      <pc:sldChg chg="addSp modSp add">
        <pc:chgData name="Hoang Dang Nguyen" userId="1de6b3a7-5191-4a0c-8968-b8f905305e1d" providerId="ADAL" clId="{9FF7FC62-398D-4024-A3C4-6CD17CB1E300}" dt="2023-09-20T14:45:18.787" v="6"/>
        <pc:sldMkLst>
          <pc:docMk/>
          <pc:sldMk cId="0" sldId="380"/>
        </pc:sldMkLst>
        <pc:picChg chg="add mod">
          <ac:chgData name="Hoang Dang Nguyen" userId="1de6b3a7-5191-4a0c-8968-b8f905305e1d" providerId="ADAL" clId="{9FF7FC62-398D-4024-A3C4-6CD17CB1E300}" dt="2023-09-20T14:45:18.787" v="6"/>
          <ac:picMkLst>
            <pc:docMk/>
            <pc:sldMk cId="0" sldId="380"/>
            <ac:picMk id="2" creationId="{9987A6B7-DC3A-A62E-B7AA-4EAB31BEE9B7}"/>
          </ac:picMkLst>
        </pc:picChg>
      </pc:sldChg>
      <pc:sldChg chg="add">
        <pc:chgData name="Hoang Dang Nguyen" userId="1de6b3a7-5191-4a0c-8968-b8f905305e1d" providerId="ADAL" clId="{9FF7FC62-398D-4024-A3C4-6CD17CB1E300}" dt="2023-09-20T14:44:41.696" v="0"/>
        <pc:sldMkLst>
          <pc:docMk/>
          <pc:sldMk cId="0" sldId="421"/>
        </pc:sldMkLst>
      </pc:sldChg>
      <pc:sldChg chg="add">
        <pc:chgData name="Hoang Dang Nguyen" userId="1de6b3a7-5191-4a0c-8968-b8f905305e1d" providerId="ADAL" clId="{9FF7FC62-398D-4024-A3C4-6CD17CB1E300}" dt="2023-09-20T14:44:41.696" v="0"/>
        <pc:sldMkLst>
          <pc:docMk/>
          <pc:sldMk cId="1951711516" sldId="422"/>
        </pc:sldMkLst>
      </pc:sldChg>
      <pc:sldChg chg="add">
        <pc:chgData name="Hoang Dang Nguyen" userId="1de6b3a7-5191-4a0c-8968-b8f905305e1d" providerId="ADAL" clId="{9FF7FC62-398D-4024-A3C4-6CD17CB1E300}" dt="2023-09-20T14:44:41.696" v="0"/>
        <pc:sldMkLst>
          <pc:docMk/>
          <pc:sldMk cId="2993420744" sldId="423"/>
        </pc:sldMkLst>
      </pc:sldChg>
      <pc:sldChg chg="add">
        <pc:chgData name="Hoang Dang Nguyen" userId="1de6b3a7-5191-4a0c-8968-b8f905305e1d" providerId="ADAL" clId="{9FF7FC62-398D-4024-A3C4-6CD17CB1E300}" dt="2023-09-20T14:56:30.126" v="28"/>
        <pc:sldMkLst>
          <pc:docMk/>
          <pc:sldMk cId="2388187305" sldId="424"/>
        </pc:sldMkLst>
      </pc:sldChg>
      <pc:sldChg chg="add">
        <pc:chgData name="Hoang Dang Nguyen" userId="1de6b3a7-5191-4a0c-8968-b8f905305e1d" providerId="ADAL" clId="{9FF7FC62-398D-4024-A3C4-6CD17CB1E300}" dt="2023-09-20T14:44:41.696" v="0"/>
        <pc:sldMkLst>
          <pc:docMk/>
          <pc:sldMk cId="1309057063" sldId="426"/>
        </pc:sldMkLst>
      </pc:sldChg>
      <pc:sldChg chg="add">
        <pc:chgData name="Hoang Dang Nguyen" userId="1de6b3a7-5191-4a0c-8968-b8f905305e1d" providerId="ADAL" clId="{9FF7FC62-398D-4024-A3C4-6CD17CB1E300}" dt="2023-09-20T14:44:41.696" v="0"/>
        <pc:sldMkLst>
          <pc:docMk/>
          <pc:sldMk cId="1769789210" sldId="427"/>
        </pc:sldMkLst>
      </pc:sldChg>
      <pc:sldChg chg="add">
        <pc:chgData name="Hoang Dang Nguyen" userId="1de6b3a7-5191-4a0c-8968-b8f905305e1d" providerId="ADAL" clId="{9FF7FC62-398D-4024-A3C4-6CD17CB1E300}" dt="2023-09-20T14:44:41.696" v="0"/>
        <pc:sldMkLst>
          <pc:docMk/>
          <pc:sldMk cId="855697581" sldId="428"/>
        </pc:sldMkLst>
      </pc:sldChg>
      <pc:sldChg chg="add">
        <pc:chgData name="Hoang Dang Nguyen" userId="1de6b3a7-5191-4a0c-8968-b8f905305e1d" providerId="ADAL" clId="{9FF7FC62-398D-4024-A3C4-6CD17CB1E300}" dt="2023-09-20T14:44:41.696" v="0"/>
        <pc:sldMkLst>
          <pc:docMk/>
          <pc:sldMk cId="917216927" sldId="429"/>
        </pc:sldMkLst>
      </pc:sldChg>
      <pc:sldChg chg="add">
        <pc:chgData name="Hoang Dang Nguyen" userId="1de6b3a7-5191-4a0c-8968-b8f905305e1d" providerId="ADAL" clId="{9FF7FC62-398D-4024-A3C4-6CD17CB1E300}" dt="2023-09-20T14:44:41.696" v="0"/>
        <pc:sldMkLst>
          <pc:docMk/>
          <pc:sldMk cId="4054884852" sldId="430"/>
        </pc:sldMkLst>
      </pc:sldChg>
      <pc:sldChg chg="addSp delSp modSp add mod modClrScheme chgLayout">
        <pc:chgData name="Hoang Dang Nguyen" userId="1de6b3a7-5191-4a0c-8968-b8f905305e1d" providerId="ADAL" clId="{9FF7FC62-398D-4024-A3C4-6CD17CB1E300}" dt="2023-09-21T09:26:12.156" v="1543" actId="26606"/>
        <pc:sldMkLst>
          <pc:docMk/>
          <pc:sldMk cId="346373051" sldId="431"/>
        </pc:sldMkLst>
        <pc:spChg chg="mod modVis">
          <ac:chgData name="Hoang Dang Nguyen" userId="1de6b3a7-5191-4a0c-8968-b8f905305e1d" providerId="ADAL" clId="{9FF7FC62-398D-4024-A3C4-6CD17CB1E300}" dt="2023-09-21T09:25:41.002" v="1540" actId="26606"/>
          <ac:spMkLst>
            <pc:docMk/>
            <pc:sldMk cId="346373051" sldId="431"/>
            <ac:spMk id="4" creationId="{6A8A1DA1-DD0A-CE7F-4E89-B94E9FA963CC}"/>
          </ac:spMkLst>
        </pc:spChg>
        <pc:spChg chg="mod">
          <ac:chgData name="Hoang Dang Nguyen" userId="1de6b3a7-5191-4a0c-8968-b8f905305e1d" providerId="ADAL" clId="{9FF7FC62-398D-4024-A3C4-6CD17CB1E300}" dt="2023-09-21T09:25:41.002" v="1540" actId="26606"/>
          <ac:spMkLst>
            <pc:docMk/>
            <pc:sldMk cId="346373051" sldId="431"/>
            <ac:spMk id="9218" creationId="{1CA15F00-959D-6A33-495F-E30AAFD4C10E}"/>
          </ac:spMkLst>
        </pc:spChg>
        <pc:spChg chg="mod">
          <ac:chgData name="Hoang Dang Nguyen" userId="1de6b3a7-5191-4a0c-8968-b8f905305e1d" providerId="ADAL" clId="{9FF7FC62-398D-4024-A3C4-6CD17CB1E300}" dt="2023-09-21T09:25:41.002" v="1540" actId="26606"/>
          <ac:spMkLst>
            <pc:docMk/>
            <pc:sldMk cId="346373051" sldId="431"/>
            <ac:spMk id="9219" creationId="{CC9080E7-7437-1057-6AA4-225BBDCDCC00}"/>
          </ac:spMkLst>
        </pc:spChg>
        <pc:spChg chg="mod modVis">
          <ac:chgData name="Hoang Dang Nguyen" userId="1de6b3a7-5191-4a0c-8968-b8f905305e1d" providerId="ADAL" clId="{9FF7FC62-398D-4024-A3C4-6CD17CB1E300}" dt="2023-09-21T09:25:41.002" v="1540" actId="26606"/>
          <ac:spMkLst>
            <pc:docMk/>
            <pc:sldMk cId="346373051" sldId="431"/>
            <ac:spMk id="9221" creationId="{B282F7F4-40CB-661B-2624-57DD31981657}"/>
          </ac:spMkLst>
        </pc:spChg>
        <pc:picChg chg="add del mod ord">
          <ac:chgData name="Hoang Dang Nguyen" userId="1de6b3a7-5191-4a0c-8968-b8f905305e1d" providerId="ADAL" clId="{9FF7FC62-398D-4024-A3C4-6CD17CB1E300}" dt="2023-09-21T09:26:09.819" v="1541" actId="478"/>
          <ac:picMkLst>
            <pc:docMk/>
            <pc:sldMk cId="346373051" sldId="431"/>
            <ac:picMk id="1026" creationId="{E05EB3A3-1667-0959-FADB-8CABD95FC399}"/>
          </ac:picMkLst>
        </pc:picChg>
        <pc:picChg chg="add mod ord">
          <ac:chgData name="Hoang Dang Nguyen" userId="1de6b3a7-5191-4a0c-8968-b8f905305e1d" providerId="ADAL" clId="{9FF7FC62-398D-4024-A3C4-6CD17CB1E300}" dt="2023-09-21T09:26:12.156" v="1543" actId="26606"/>
          <ac:picMkLst>
            <pc:docMk/>
            <pc:sldMk cId="346373051" sldId="431"/>
            <ac:picMk id="1028" creationId="{2429840E-8571-EFA4-6E67-F7CF3C64280A}"/>
          </ac:picMkLst>
        </pc:picChg>
      </pc:sldChg>
      <pc:sldChg chg="addSp modSp add mod">
        <pc:chgData name="Hoang Dang Nguyen" userId="1de6b3a7-5191-4a0c-8968-b8f905305e1d" providerId="ADAL" clId="{9FF7FC62-398D-4024-A3C4-6CD17CB1E300}" dt="2023-09-21T09:27:32.938" v="1559" actId="1037"/>
        <pc:sldMkLst>
          <pc:docMk/>
          <pc:sldMk cId="376373864" sldId="432"/>
        </pc:sldMkLst>
        <pc:spChg chg="mod">
          <ac:chgData name="Hoang Dang Nguyen" userId="1de6b3a7-5191-4a0c-8968-b8f905305e1d" providerId="ADAL" clId="{9FF7FC62-398D-4024-A3C4-6CD17CB1E300}" dt="2023-09-21T09:27:24.343" v="1555" actId="14100"/>
          <ac:spMkLst>
            <pc:docMk/>
            <pc:sldMk cId="376373864" sldId="432"/>
            <ac:spMk id="9219" creationId="{CC9080E7-7437-1057-6AA4-225BBDCDCC00}"/>
          </ac:spMkLst>
        </pc:spChg>
        <pc:picChg chg="add mod">
          <ac:chgData name="Hoang Dang Nguyen" userId="1de6b3a7-5191-4a0c-8968-b8f905305e1d" providerId="ADAL" clId="{9FF7FC62-398D-4024-A3C4-6CD17CB1E300}" dt="2023-09-21T09:27:32.938" v="1559" actId="1037"/>
          <ac:picMkLst>
            <pc:docMk/>
            <pc:sldMk cId="376373864" sldId="432"/>
            <ac:picMk id="3074" creationId="{76F86DB4-65CA-6EB7-B95D-638470049996}"/>
          </ac:picMkLst>
        </pc:picChg>
      </pc:sldChg>
      <pc:sldChg chg="add">
        <pc:chgData name="Hoang Dang Nguyen" userId="1de6b3a7-5191-4a0c-8968-b8f905305e1d" providerId="ADAL" clId="{9FF7FC62-398D-4024-A3C4-6CD17CB1E300}" dt="2023-09-20T14:44:41.696" v="0"/>
        <pc:sldMkLst>
          <pc:docMk/>
          <pc:sldMk cId="36082037" sldId="433"/>
        </pc:sldMkLst>
      </pc:sldChg>
      <pc:sldChg chg="add">
        <pc:chgData name="Hoang Dang Nguyen" userId="1de6b3a7-5191-4a0c-8968-b8f905305e1d" providerId="ADAL" clId="{9FF7FC62-398D-4024-A3C4-6CD17CB1E300}" dt="2023-09-20T14:44:41.696" v="0"/>
        <pc:sldMkLst>
          <pc:docMk/>
          <pc:sldMk cId="2974970786" sldId="434"/>
        </pc:sldMkLst>
      </pc:sldChg>
      <pc:sldChg chg="modSp add mod">
        <pc:chgData name="Hoang Dang Nguyen" userId="1de6b3a7-5191-4a0c-8968-b8f905305e1d" providerId="ADAL" clId="{9FF7FC62-398D-4024-A3C4-6CD17CB1E300}" dt="2023-09-20T15:12:56.635" v="1516" actId="20577"/>
        <pc:sldMkLst>
          <pc:docMk/>
          <pc:sldMk cId="3232594673" sldId="435"/>
        </pc:sldMkLst>
        <pc:spChg chg="mod">
          <ac:chgData name="Hoang Dang Nguyen" userId="1de6b3a7-5191-4a0c-8968-b8f905305e1d" providerId="ADAL" clId="{9FF7FC62-398D-4024-A3C4-6CD17CB1E300}" dt="2023-09-20T15:12:56.635" v="1516" actId="20577"/>
          <ac:spMkLst>
            <pc:docMk/>
            <pc:sldMk cId="3232594673" sldId="435"/>
            <ac:spMk id="9219" creationId="{CC9080E7-7437-1057-6AA4-225BBDCDCC00}"/>
          </ac:spMkLst>
        </pc:spChg>
      </pc:sldChg>
      <pc:sldChg chg="addSp modSp add mod modClrScheme chgLayout">
        <pc:chgData name="Hoang Dang Nguyen" userId="1de6b3a7-5191-4a0c-8968-b8f905305e1d" providerId="ADAL" clId="{9FF7FC62-398D-4024-A3C4-6CD17CB1E300}" dt="2023-09-21T09:26:40.840" v="1549" actId="26606"/>
        <pc:sldMkLst>
          <pc:docMk/>
          <pc:sldMk cId="3978389955" sldId="436"/>
        </pc:sldMkLst>
        <pc:spChg chg="mod modVis">
          <ac:chgData name="Hoang Dang Nguyen" userId="1de6b3a7-5191-4a0c-8968-b8f905305e1d" providerId="ADAL" clId="{9FF7FC62-398D-4024-A3C4-6CD17CB1E300}" dt="2023-09-21T09:26:40.840" v="1549" actId="26606"/>
          <ac:spMkLst>
            <pc:docMk/>
            <pc:sldMk cId="3978389955" sldId="436"/>
            <ac:spMk id="4" creationId="{6A8A1DA1-DD0A-CE7F-4E89-B94E9FA963CC}"/>
          </ac:spMkLst>
        </pc:spChg>
        <pc:spChg chg="mod">
          <ac:chgData name="Hoang Dang Nguyen" userId="1de6b3a7-5191-4a0c-8968-b8f905305e1d" providerId="ADAL" clId="{9FF7FC62-398D-4024-A3C4-6CD17CB1E300}" dt="2023-09-21T09:26:40.840" v="1549" actId="26606"/>
          <ac:spMkLst>
            <pc:docMk/>
            <pc:sldMk cId="3978389955" sldId="436"/>
            <ac:spMk id="9218" creationId="{1CA15F00-959D-6A33-495F-E30AAFD4C10E}"/>
          </ac:spMkLst>
        </pc:spChg>
        <pc:spChg chg="mod">
          <ac:chgData name="Hoang Dang Nguyen" userId="1de6b3a7-5191-4a0c-8968-b8f905305e1d" providerId="ADAL" clId="{9FF7FC62-398D-4024-A3C4-6CD17CB1E300}" dt="2023-09-21T09:26:40.840" v="1549" actId="26606"/>
          <ac:spMkLst>
            <pc:docMk/>
            <pc:sldMk cId="3978389955" sldId="436"/>
            <ac:spMk id="9219" creationId="{CC9080E7-7437-1057-6AA4-225BBDCDCC00}"/>
          </ac:spMkLst>
        </pc:spChg>
        <pc:spChg chg="mod modVis">
          <ac:chgData name="Hoang Dang Nguyen" userId="1de6b3a7-5191-4a0c-8968-b8f905305e1d" providerId="ADAL" clId="{9FF7FC62-398D-4024-A3C4-6CD17CB1E300}" dt="2023-09-21T09:26:40.840" v="1549" actId="26606"/>
          <ac:spMkLst>
            <pc:docMk/>
            <pc:sldMk cId="3978389955" sldId="436"/>
            <ac:spMk id="9221" creationId="{B282F7F4-40CB-661B-2624-57DD31981657}"/>
          </ac:spMkLst>
        </pc:spChg>
        <pc:picChg chg="add mod ord">
          <ac:chgData name="Hoang Dang Nguyen" userId="1de6b3a7-5191-4a0c-8968-b8f905305e1d" providerId="ADAL" clId="{9FF7FC62-398D-4024-A3C4-6CD17CB1E300}" dt="2023-09-21T09:26:40.840" v="1549" actId="26606"/>
          <ac:picMkLst>
            <pc:docMk/>
            <pc:sldMk cId="3978389955" sldId="436"/>
            <ac:picMk id="2050" creationId="{18F6F949-5E0F-DE31-4CD4-CBF9EADF12CE}"/>
          </ac:picMkLst>
        </pc:picChg>
      </pc:sldChg>
      <pc:sldChg chg="addSp modSp add mod">
        <pc:chgData name="Hoang Dang Nguyen" userId="1de6b3a7-5191-4a0c-8968-b8f905305e1d" providerId="ADAL" clId="{9FF7FC62-398D-4024-A3C4-6CD17CB1E300}" dt="2023-09-21T09:30:40.012" v="1564" actId="1076"/>
        <pc:sldMkLst>
          <pc:docMk/>
          <pc:sldMk cId="939537832" sldId="437"/>
        </pc:sldMkLst>
        <pc:picChg chg="add mod">
          <ac:chgData name="Hoang Dang Nguyen" userId="1de6b3a7-5191-4a0c-8968-b8f905305e1d" providerId="ADAL" clId="{9FF7FC62-398D-4024-A3C4-6CD17CB1E300}" dt="2023-09-21T09:30:40.012" v="1564" actId="1076"/>
          <ac:picMkLst>
            <pc:docMk/>
            <pc:sldMk cId="939537832" sldId="437"/>
            <ac:picMk id="6" creationId="{BB6841FE-9094-9D5F-6821-F9D4E1652364}"/>
          </ac:picMkLst>
        </pc:picChg>
      </pc:sldChg>
      <pc:sldChg chg="modSp add mod">
        <pc:chgData name="Hoang Dang Nguyen" userId="1de6b3a7-5191-4a0c-8968-b8f905305e1d" providerId="ADAL" clId="{9FF7FC62-398D-4024-A3C4-6CD17CB1E300}" dt="2023-09-21T14:57:24.153" v="1581" actId="1076"/>
        <pc:sldMkLst>
          <pc:docMk/>
          <pc:sldMk cId="27487078" sldId="438"/>
        </pc:sldMkLst>
        <pc:spChg chg="mod">
          <ac:chgData name="Hoang Dang Nguyen" userId="1de6b3a7-5191-4a0c-8968-b8f905305e1d" providerId="ADAL" clId="{9FF7FC62-398D-4024-A3C4-6CD17CB1E300}" dt="2023-09-21T14:57:24.153" v="1581" actId="1076"/>
          <ac:spMkLst>
            <pc:docMk/>
            <pc:sldMk cId="27487078" sldId="438"/>
            <ac:spMk id="9" creationId="{375FEDC9-5289-EF43-7114-18977ADE38BF}"/>
          </ac:spMkLst>
        </pc:spChg>
      </pc:sldChg>
      <pc:sldChg chg="add">
        <pc:chgData name="Hoang Dang Nguyen" userId="1de6b3a7-5191-4a0c-8968-b8f905305e1d" providerId="ADAL" clId="{9FF7FC62-398D-4024-A3C4-6CD17CB1E300}" dt="2023-09-20T14:44:41.696" v="0"/>
        <pc:sldMkLst>
          <pc:docMk/>
          <pc:sldMk cId="843873933" sldId="439"/>
        </pc:sldMkLst>
      </pc:sldChg>
      <pc:sldChg chg="add">
        <pc:chgData name="Hoang Dang Nguyen" userId="1de6b3a7-5191-4a0c-8968-b8f905305e1d" providerId="ADAL" clId="{9FF7FC62-398D-4024-A3C4-6CD17CB1E300}" dt="2023-09-20T14:44:41.696" v="0"/>
        <pc:sldMkLst>
          <pc:docMk/>
          <pc:sldMk cId="323313592" sldId="441"/>
        </pc:sldMkLst>
      </pc:sldChg>
      <pc:sldChg chg="modSp add mod">
        <pc:chgData name="Hoang Dang Nguyen" userId="1de6b3a7-5191-4a0c-8968-b8f905305e1d" providerId="ADAL" clId="{9FF7FC62-398D-4024-A3C4-6CD17CB1E300}" dt="2023-09-20T14:45:57.785" v="27" actId="20577"/>
        <pc:sldMkLst>
          <pc:docMk/>
          <pc:sldMk cId="1805791545" sldId="444"/>
        </pc:sldMkLst>
        <pc:spChg chg="mod">
          <ac:chgData name="Hoang Dang Nguyen" userId="1de6b3a7-5191-4a0c-8968-b8f905305e1d" providerId="ADAL" clId="{9FF7FC62-398D-4024-A3C4-6CD17CB1E300}" dt="2023-09-20T14:45:57.785" v="27" actId="20577"/>
          <ac:spMkLst>
            <pc:docMk/>
            <pc:sldMk cId="1805791545" sldId="444"/>
            <ac:spMk id="9219" creationId="{CC9080E7-7437-1057-6AA4-225BBDCDCC00}"/>
          </ac:spMkLst>
        </pc:spChg>
      </pc:sldChg>
      <pc:sldChg chg="addSp delSp modSp add">
        <pc:chgData name="Hoang Dang Nguyen" userId="1de6b3a7-5191-4a0c-8968-b8f905305e1d" providerId="ADAL" clId="{9FF7FC62-398D-4024-A3C4-6CD17CB1E300}" dt="2023-09-20T14:45:17.565" v="5"/>
        <pc:sldMkLst>
          <pc:docMk/>
          <pc:sldMk cId="290787176" sldId="445"/>
        </pc:sldMkLst>
        <pc:picChg chg="add del mod">
          <ac:chgData name="Hoang Dang Nguyen" userId="1de6b3a7-5191-4a0c-8968-b8f905305e1d" providerId="ADAL" clId="{9FF7FC62-398D-4024-A3C4-6CD17CB1E300}" dt="2023-09-20T14:45:17.565" v="5"/>
          <ac:picMkLst>
            <pc:docMk/>
            <pc:sldMk cId="290787176" sldId="445"/>
            <ac:picMk id="3" creationId="{5A41C3B5-88F7-D5FB-1824-F75E1E91B445}"/>
          </ac:picMkLst>
        </pc:picChg>
      </pc:sldChg>
      <pc:sldChg chg="modSp add mod">
        <pc:chgData name="Hoang Dang Nguyen" userId="1de6b3a7-5191-4a0c-8968-b8f905305e1d" providerId="ADAL" clId="{9FF7FC62-398D-4024-A3C4-6CD17CB1E300}" dt="2023-09-21T09:25:07.635" v="1538" actId="20577"/>
        <pc:sldMkLst>
          <pc:docMk/>
          <pc:sldMk cId="714084256" sldId="446"/>
        </pc:sldMkLst>
        <pc:spChg chg="mod">
          <ac:chgData name="Hoang Dang Nguyen" userId="1de6b3a7-5191-4a0c-8968-b8f905305e1d" providerId="ADAL" clId="{9FF7FC62-398D-4024-A3C4-6CD17CB1E300}" dt="2023-09-21T09:25:07.635" v="1538" actId="20577"/>
          <ac:spMkLst>
            <pc:docMk/>
            <pc:sldMk cId="714084256" sldId="446"/>
            <ac:spMk id="12" creationId="{3C976E9C-3007-A345-D8C5-097FC6FF0039}"/>
          </ac:spMkLst>
        </pc:spChg>
      </pc:sldChg>
      <pc:sldChg chg="modSp add del mod">
        <pc:chgData name="Hoang Dang Nguyen" userId="1de6b3a7-5191-4a0c-8968-b8f905305e1d" providerId="ADAL" clId="{9FF7FC62-398D-4024-A3C4-6CD17CB1E300}" dt="2023-09-20T15:00:30.857" v="451" actId="2696"/>
        <pc:sldMkLst>
          <pc:docMk/>
          <pc:sldMk cId="3418960359" sldId="447"/>
        </pc:sldMkLst>
        <pc:spChg chg="mod">
          <ac:chgData name="Hoang Dang Nguyen" userId="1de6b3a7-5191-4a0c-8968-b8f905305e1d" providerId="ADAL" clId="{9FF7FC62-398D-4024-A3C4-6CD17CB1E300}" dt="2023-09-20T15:00:18.956" v="450" actId="6549"/>
          <ac:spMkLst>
            <pc:docMk/>
            <pc:sldMk cId="3418960359" sldId="447"/>
            <ac:spMk id="12" creationId="{3C976E9C-3007-A345-D8C5-097FC6FF0039}"/>
          </ac:spMkLst>
        </pc:spChg>
      </pc:sldChg>
      <pc:sldChg chg="addSp modSp add mod">
        <pc:chgData name="Hoang Dang Nguyen" userId="1de6b3a7-5191-4a0c-8968-b8f905305e1d" providerId="ADAL" clId="{9FF7FC62-398D-4024-A3C4-6CD17CB1E300}" dt="2023-09-20T15:02:19.390" v="510" actId="6549"/>
        <pc:sldMkLst>
          <pc:docMk/>
          <pc:sldMk cId="3447563762" sldId="447"/>
        </pc:sldMkLst>
        <pc:spChg chg="mod">
          <ac:chgData name="Hoang Dang Nguyen" userId="1de6b3a7-5191-4a0c-8968-b8f905305e1d" providerId="ADAL" clId="{9FF7FC62-398D-4024-A3C4-6CD17CB1E300}" dt="2023-09-20T15:02:19.390" v="510" actId="6549"/>
          <ac:spMkLst>
            <pc:docMk/>
            <pc:sldMk cId="3447563762" sldId="447"/>
            <ac:spMk id="2" creationId="{007D365B-71E8-EEA1-3C2D-EE7B7FEDE7A4}"/>
          </ac:spMkLst>
        </pc:spChg>
        <pc:spChg chg="add mod">
          <ac:chgData name="Hoang Dang Nguyen" userId="1de6b3a7-5191-4a0c-8968-b8f905305e1d" providerId="ADAL" clId="{9FF7FC62-398D-4024-A3C4-6CD17CB1E300}" dt="2023-09-20T15:02:08.609" v="508" actId="14100"/>
          <ac:spMkLst>
            <pc:docMk/>
            <pc:sldMk cId="3447563762" sldId="447"/>
            <ac:spMk id="3" creationId="{C21DFEA3-F86D-46B3-CC44-2C4BF45E06BE}"/>
          </ac:spMkLst>
        </pc:spChg>
        <pc:spChg chg="mod">
          <ac:chgData name="Hoang Dang Nguyen" userId="1de6b3a7-5191-4a0c-8968-b8f905305e1d" providerId="ADAL" clId="{9FF7FC62-398D-4024-A3C4-6CD17CB1E300}" dt="2023-09-20T15:01:06.922" v="475" actId="14100"/>
          <ac:spMkLst>
            <pc:docMk/>
            <pc:sldMk cId="3447563762" sldId="447"/>
            <ac:spMk id="12" creationId="{3C976E9C-3007-A345-D8C5-097FC6FF0039}"/>
          </ac:spMkLst>
        </pc:spChg>
      </pc:sldChg>
      <pc:sldChg chg="add">
        <pc:chgData name="Hoang Dang Nguyen" userId="1de6b3a7-5191-4a0c-8968-b8f905305e1d" providerId="ADAL" clId="{9FF7FC62-398D-4024-A3C4-6CD17CB1E300}" dt="2023-09-20T15:00:33.056" v="452"/>
        <pc:sldMkLst>
          <pc:docMk/>
          <pc:sldMk cId="2086304798" sldId="448"/>
        </pc:sldMkLst>
      </pc:sldChg>
      <pc:sldChg chg="add del">
        <pc:chgData name="Hoang Dang Nguyen" userId="1de6b3a7-5191-4a0c-8968-b8f905305e1d" providerId="ADAL" clId="{9FF7FC62-398D-4024-A3C4-6CD17CB1E300}" dt="2023-09-20T15:00:30.857" v="451" actId="2696"/>
        <pc:sldMkLst>
          <pc:docMk/>
          <pc:sldMk cId="3358886517" sldId="448"/>
        </pc:sldMkLst>
      </pc:sldChg>
      <pc:sldChg chg="modSp add mod">
        <pc:chgData name="Hoang Dang Nguyen" userId="1de6b3a7-5191-4a0c-8968-b8f905305e1d" providerId="ADAL" clId="{9FF7FC62-398D-4024-A3C4-6CD17CB1E300}" dt="2023-09-20T15:05:14.348" v="743" actId="20577"/>
        <pc:sldMkLst>
          <pc:docMk/>
          <pc:sldMk cId="238811503" sldId="449"/>
        </pc:sldMkLst>
        <pc:spChg chg="mod">
          <ac:chgData name="Hoang Dang Nguyen" userId="1de6b3a7-5191-4a0c-8968-b8f905305e1d" providerId="ADAL" clId="{9FF7FC62-398D-4024-A3C4-6CD17CB1E300}" dt="2023-09-20T15:02:45.891" v="513" actId="20577"/>
          <ac:spMkLst>
            <pc:docMk/>
            <pc:sldMk cId="238811503" sldId="449"/>
            <ac:spMk id="2" creationId="{007D365B-71E8-EEA1-3C2D-EE7B7FEDE7A4}"/>
          </ac:spMkLst>
        </pc:spChg>
        <pc:spChg chg="mod">
          <ac:chgData name="Hoang Dang Nguyen" userId="1de6b3a7-5191-4a0c-8968-b8f905305e1d" providerId="ADAL" clId="{9FF7FC62-398D-4024-A3C4-6CD17CB1E300}" dt="2023-09-20T15:05:14.348" v="743" actId="20577"/>
          <ac:spMkLst>
            <pc:docMk/>
            <pc:sldMk cId="238811503" sldId="449"/>
            <ac:spMk id="12" creationId="{3C976E9C-3007-A345-D8C5-097FC6FF0039}"/>
          </ac:spMkLst>
        </pc:spChg>
      </pc:sldChg>
      <pc:sldChg chg="add del">
        <pc:chgData name="Hoang Dang Nguyen" userId="1de6b3a7-5191-4a0c-8968-b8f905305e1d" providerId="ADAL" clId="{9FF7FC62-398D-4024-A3C4-6CD17CB1E300}" dt="2023-09-21T09:53:11.079" v="1574" actId="47"/>
        <pc:sldMkLst>
          <pc:docMk/>
          <pc:sldMk cId="1619021294" sldId="450"/>
        </pc:sldMkLst>
      </pc:sldChg>
      <pc:sldChg chg="modSp add mod">
        <pc:chgData name="Hoang Dang Nguyen" userId="1de6b3a7-5191-4a0c-8968-b8f905305e1d" providerId="ADAL" clId="{9FF7FC62-398D-4024-A3C4-6CD17CB1E300}" dt="2023-09-20T15:05:35.555" v="750" actId="403"/>
        <pc:sldMkLst>
          <pc:docMk/>
          <pc:sldMk cId="2124964315" sldId="451"/>
        </pc:sldMkLst>
        <pc:spChg chg="mod">
          <ac:chgData name="Hoang Dang Nguyen" userId="1de6b3a7-5191-4a0c-8968-b8f905305e1d" providerId="ADAL" clId="{9FF7FC62-398D-4024-A3C4-6CD17CB1E300}" dt="2023-09-20T15:05:33.578" v="748" actId="403"/>
          <ac:spMkLst>
            <pc:docMk/>
            <pc:sldMk cId="2124964315" sldId="451"/>
            <ac:spMk id="3" creationId="{362B46A2-8D14-3CF2-4830-85B7761379B4}"/>
          </ac:spMkLst>
        </pc:spChg>
        <pc:spChg chg="mod">
          <ac:chgData name="Hoang Dang Nguyen" userId="1de6b3a7-5191-4a0c-8968-b8f905305e1d" providerId="ADAL" clId="{9FF7FC62-398D-4024-A3C4-6CD17CB1E300}" dt="2023-09-20T15:05:35.555" v="750" actId="403"/>
          <ac:spMkLst>
            <pc:docMk/>
            <pc:sldMk cId="2124964315" sldId="451"/>
            <ac:spMk id="6" creationId="{12C77B3C-9D92-ACE7-D4D2-B345FB18B400}"/>
          </ac:spMkLst>
        </pc:spChg>
      </pc:sldChg>
      <pc:sldChg chg="add">
        <pc:chgData name="Hoang Dang Nguyen" userId="1de6b3a7-5191-4a0c-8968-b8f905305e1d" providerId="ADAL" clId="{9FF7FC62-398D-4024-A3C4-6CD17CB1E300}" dt="2023-09-20T15:02:40.109" v="511"/>
        <pc:sldMkLst>
          <pc:docMk/>
          <pc:sldMk cId="4288001336" sldId="452"/>
        </pc:sldMkLst>
      </pc:sldChg>
      <pc:sldChg chg="add">
        <pc:chgData name="Hoang Dang Nguyen" userId="1de6b3a7-5191-4a0c-8968-b8f905305e1d" providerId="ADAL" clId="{9FF7FC62-398D-4024-A3C4-6CD17CB1E300}" dt="2023-09-20T15:02:40.109" v="511"/>
        <pc:sldMkLst>
          <pc:docMk/>
          <pc:sldMk cId="1233194692" sldId="453"/>
        </pc:sldMkLst>
      </pc:sldChg>
      <pc:sldChg chg="addSp delSp modSp add del mod">
        <pc:chgData name="Hoang Dang Nguyen" userId="1de6b3a7-5191-4a0c-8968-b8f905305e1d" providerId="ADAL" clId="{9FF7FC62-398D-4024-A3C4-6CD17CB1E300}" dt="2023-09-21T09:50:07.272" v="1573" actId="1076"/>
        <pc:sldMkLst>
          <pc:docMk/>
          <pc:sldMk cId="3814033428" sldId="454"/>
        </pc:sldMkLst>
        <pc:spChg chg="mod">
          <ac:chgData name="Hoang Dang Nguyen" userId="1de6b3a7-5191-4a0c-8968-b8f905305e1d" providerId="ADAL" clId="{9FF7FC62-398D-4024-A3C4-6CD17CB1E300}" dt="2023-09-21T09:31:14.344" v="1565" actId="404"/>
          <ac:spMkLst>
            <pc:docMk/>
            <pc:sldMk cId="3814033428" sldId="454"/>
            <ac:spMk id="3" creationId="{1115277C-4362-B22D-0C37-362DB9B801AC}"/>
          </ac:spMkLst>
        </pc:spChg>
        <pc:picChg chg="add mod">
          <ac:chgData name="Hoang Dang Nguyen" userId="1de6b3a7-5191-4a0c-8968-b8f905305e1d" providerId="ADAL" clId="{9FF7FC62-398D-4024-A3C4-6CD17CB1E300}" dt="2023-09-21T09:50:07.272" v="1573" actId="1076"/>
          <ac:picMkLst>
            <pc:docMk/>
            <pc:sldMk cId="3814033428" sldId="454"/>
            <ac:picMk id="1026" creationId="{118D1344-4AF1-0EC9-7195-93D3C40AB62B}"/>
          </ac:picMkLst>
        </pc:picChg>
        <pc:picChg chg="del">
          <ac:chgData name="Hoang Dang Nguyen" userId="1de6b3a7-5191-4a0c-8968-b8f905305e1d" providerId="ADAL" clId="{9FF7FC62-398D-4024-A3C4-6CD17CB1E300}" dt="2023-09-20T15:05:51.724" v="751" actId="478"/>
          <ac:picMkLst>
            <pc:docMk/>
            <pc:sldMk cId="3814033428" sldId="454"/>
            <ac:picMk id="1026" creationId="{2BEFBA33-9D04-C184-A04B-E2E3A11EA751}"/>
          </ac:picMkLst>
        </pc:picChg>
        <pc:picChg chg="add del mod">
          <ac:chgData name="Hoang Dang Nguyen" userId="1de6b3a7-5191-4a0c-8968-b8f905305e1d" providerId="ADAL" clId="{9FF7FC62-398D-4024-A3C4-6CD17CB1E300}" dt="2023-09-21T09:50:01.982" v="1570" actId="478"/>
          <ac:picMkLst>
            <pc:docMk/>
            <pc:sldMk cId="3814033428" sldId="454"/>
            <ac:picMk id="4098" creationId="{1EE3A071-A4CF-AFE6-AC09-FE3BE8B325E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C413E7-88F4-44E0-B243-FC9CFB2F5AB1}" type="datetimeFigureOut">
              <a:rPr lang="en-GB" smtClean="0"/>
              <a:t>02/10/2023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9D8800-ED07-473C-A5F0-9FD717EF71F6}" type="slidenum">
              <a:rPr lang="en-GB" smtClean="0"/>
              <a:t>‹#›</a:t>
            </a:fld>
            <a:endParaRPr lang="en-GB"/>
          </a:p>
        </p:txBody>
      </p:sp>
    </p:spTree>
    <p:extLst>
      <p:ext uri="{BB962C8B-B14F-4D97-AF65-F5344CB8AC3E}">
        <p14:creationId xmlns:p14="http://schemas.microsoft.com/office/powerpoint/2010/main" val="5595285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How do you know if you are a member of a group or team? </a:t>
            </a:r>
          </a:p>
        </p:txBody>
      </p:sp>
      <p:sp>
        <p:nvSpPr>
          <p:cNvPr id="4" name="Slide Number Placeholder 3"/>
          <p:cNvSpPr>
            <a:spLocks noGrp="1"/>
          </p:cNvSpPr>
          <p:nvPr>
            <p:ph type="sldNum" sz="quarter" idx="5"/>
          </p:nvPr>
        </p:nvSpPr>
        <p:spPr/>
        <p:txBody>
          <a:bodyPr/>
          <a:lstStyle/>
          <a:p>
            <a:pPr>
              <a:defRPr/>
            </a:pPr>
            <a:fld id="{CF846AB5-7DBD-40F8-BCAF-D2783A934179}" type="slidenum">
              <a:rPr lang="en-GB" altLang="en-US" smtClean="0"/>
              <a:pPr>
                <a:defRPr/>
              </a:pPr>
              <a:t>3</a:t>
            </a:fld>
            <a:endParaRPr lang="en-GB" altLang="en-US"/>
          </a:p>
        </p:txBody>
      </p:sp>
    </p:spTree>
    <p:extLst>
      <p:ext uri="{BB962C8B-B14F-4D97-AF65-F5344CB8AC3E}">
        <p14:creationId xmlns:p14="http://schemas.microsoft.com/office/powerpoint/2010/main" val="2711178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Activity: identify the characteristics of your ideal group. How are those characteristics related to this list?</a:t>
            </a:r>
          </a:p>
          <a:p>
            <a:r>
              <a:rPr lang="en-US" sz="1200" dirty="0"/>
              <a:t>Other: </a:t>
            </a:r>
          </a:p>
          <a:p>
            <a:r>
              <a:rPr lang="en-GB" sz="1200" dirty="0"/>
              <a:t>A group is a collection of individuals who coordinate their individual efforts.</a:t>
            </a:r>
          </a:p>
          <a:p>
            <a:pPr>
              <a:buNone/>
            </a:pPr>
            <a:r>
              <a:rPr lang="en-GB" sz="1200" dirty="0"/>
              <a:t> </a:t>
            </a:r>
          </a:p>
          <a:p>
            <a:r>
              <a:rPr lang="en-GB" sz="1200" dirty="0"/>
              <a:t>Team is a group of people who share a common team purpose and a number of challenging goals. Members of the team are mutually committed to the goals and to each other.</a:t>
            </a:r>
          </a:p>
          <a:p>
            <a:pPr eaLnBrk="1" hangingPunct="1"/>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extLst>
      <p:ext uri="{BB962C8B-B14F-4D97-AF65-F5344CB8AC3E}">
        <p14:creationId xmlns:p14="http://schemas.microsoft.com/office/powerpoint/2010/main" val="4156858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A 5-minute discussion</a:t>
            </a:r>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extLst>
      <p:ext uri="{BB962C8B-B14F-4D97-AF65-F5344CB8AC3E}">
        <p14:creationId xmlns:p14="http://schemas.microsoft.com/office/powerpoint/2010/main" val="1719142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Ultimately, groups and teams can enhance productivity, quality, reduce cost (through improved work processed, reduced waste, and reduced absenteeism/employee turnover), and enhance organisational cohesiveness.</a:t>
            </a:r>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extLst>
      <p:ext uri="{BB962C8B-B14F-4D97-AF65-F5344CB8AC3E}">
        <p14:creationId xmlns:p14="http://schemas.microsoft.com/office/powerpoint/2010/main" val="10075932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extLst>
      <p:ext uri="{BB962C8B-B14F-4D97-AF65-F5344CB8AC3E}">
        <p14:creationId xmlns:p14="http://schemas.microsoft.com/office/powerpoint/2010/main" val="24474635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9</a:t>
            </a:fld>
            <a:endParaRPr lang="en-GB" altLang="en-US">
              <a:latin typeface="Verdana" panose="020B0604030504040204" pitchFamily="34" charset="0"/>
            </a:endParaRPr>
          </a:p>
        </p:txBody>
      </p:sp>
    </p:spTree>
    <p:extLst>
      <p:ext uri="{BB962C8B-B14F-4D97-AF65-F5344CB8AC3E}">
        <p14:creationId xmlns:p14="http://schemas.microsoft.com/office/powerpoint/2010/main" val="3250335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10</a:t>
            </a:fld>
            <a:endParaRPr lang="en-GB" altLang="en-US">
              <a:latin typeface="Verdana" panose="020B0604030504040204" pitchFamily="34" charset="0"/>
            </a:endParaRPr>
          </a:p>
        </p:txBody>
      </p:sp>
    </p:spTree>
    <p:extLst>
      <p:ext uri="{BB962C8B-B14F-4D97-AF65-F5344CB8AC3E}">
        <p14:creationId xmlns:p14="http://schemas.microsoft.com/office/powerpoint/2010/main" val="33790778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altLang="en-US" dirty="0"/>
              <a:t>Activity: </a:t>
            </a:r>
          </a:p>
          <a:p>
            <a:pPr marL="228600" marR="0" lvl="0" indent="-228600" algn="l" defTabSz="914400" rtl="0" eaLnBrk="1" fontAlgn="base" latinLnBrk="0" hangingPunct="1">
              <a:lnSpc>
                <a:spcPct val="100000"/>
              </a:lnSpc>
              <a:spcBef>
                <a:spcPct val="30000"/>
              </a:spcBef>
              <a:spcAft>
                <a:spcPct val="0"/>
              </a:spcAft>
              <a:buClrTx/>
              <a:buSzTx/>
              <a:buFont typeface="+mj-lt"/>
              <a:buAutoNum type="arabicPeriod"/>
              <a:tabLst/>
              <a:defRPr/>
            </a:pPr>
            <a:r>
              <a:rPr lang="en-GB" altLang="en-US" dirty="0"/>
              <a:t>Identify potential values and norms that you want in your groups. How are these values and norms related to your teamwork skills?</a:t>
            </a:r>
          </a:p>
          <a:p>
            <a:pPr marL="228600" indent="-228600" eaLnBrk="1" hangingPunct="1">
              <a:buFont typeface="+mj-lt"/>
              <a:buAutoNum type="arabicPeriod"/>
            </a:pPr>
            <a:r>
              <a:rPr lang="en-GB" altLang="en-US" dirty="0"/>
              <a:t>What are the current values and norms of one group that you are currently a member of? (e.g. family, a friend network, a team in the workplace, this society, etc.)</a:t>
            </a:r>
          </a:p>
          <a:p>
            <a:pPr marL="228600" indent="-228600" eaLnBrk="1" hangingPunct="1">
              <a:buFont typeface="+mj-lt"/>
              <a:buAutoNum type="arabicPeriod"/>
            </a:pPr>
            <a:r>
              <a:rPr lang="en-GB" altLang="en-US" dirty="0"/>
              <a:t>What might be the values and norms that promote team’s effectiveness?</a:t>
            </a:r>
          </a:p>
          <a:p>
            <a:pPr eaLnBrk="1" hangingPunct="1"/>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11</a:t>
            </a:fld>
            <a:endParaRPr lang="en-GB" altLang="en-US">
              <a:latin typeface="Verdana" panose="020B0604030504040204" pitchFamily="34" charset="0"/>
            </a:endParaRPr>
          </a:p>
        </p:txBody>
      </p:sp>
    </p:spTree>
    <p:extLst>
      <p:ext uri="{BB962C8B-B14F-4D97-AF65-F5344CB8AC3E}">
        <p14:creationId xmlns:p14="http://schemas.microsoft.com/office/powerpoint/2010/main" val="26807081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12</a:t>
            </a:fld>
            <a:endParaRPr lang="en-GB" altLang="en-US">
              <a:latin typeface="Verdana" panose="020B0604030504040204" pitchFamily="34" charset="0"/>
            </a:endParaRPr>
          </a:p>
        </p:txBody>
      </p:sp>
    </p:spTree>
    <p:extLst>
      <p:ext uri="{BB962C8B-B14F-4D97-AF65-F5344CB8AC3E}">
        <p14:creationId xmlns:p14="http://schemas.microsoft.com/office/powerpoint/2010/main" val="17750190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13</a:t>
            </a:fld>
            <a:endParaRPr lang="en-GB" altLang="en-US">
              <a:latin typeface="Verdana" panose="020B0604030504040204" pitchFamily="34" charset="0"/>
            </a:endParaRPr>
          </a:p>
        </p:txBody>
      </p:sp>
    </p:spTree>
    <p:extLst>
      <p:ext uri="{BB962C8B-B14F-4D97-AF65-F5344CB8AC3E}">
        <p14:creationId xmlns:p14="http://schemas.microsoft.com/office/powerpoint/2010/main" val="32609636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14</a:t>
            </a:fld>
            <a:endParaRPr lang="en-GB" altLang="en-US">
              <a:latin typeface="Verdana" panose="020B0604030504040204" pitchFamily="34" charset="0"/>
            </a:endParaRPr>
          </a:p>
        </p:txBody>
      </p:sp>
    </p:spTree>
    <p:extLst>
      <p:ext uri="{BB962C8B-B14F-4D97-AF65-F5344CB8AC3E}">
        <p14:creationId xmlns:p14="http://schemas.microsoft.com/office/powerpoint/2010/main" val="39372062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GB" b="0" i="0" dirty="0">
                <a:solidFill>
                  <a:srgbClr val="555555"/>
                </a:solidFill>
                <a:effectLst/>
                <a:latin typeface="robotoregular"/>
              </a:rPr>
              <a:t>Management and leadership – The form of management and style of leadership adopted are major determinants of group cohesiveness. Teams tend to be a mirror image of their leaders. Cohesiveness will be affected by the manner in which the manager and senior staff give support, guidance and encouragement to the group; provide opportunities for participation; attempt to resolve conflicts; and give attention to employee relations. Farrell makes the point that managers are ultimately responsible for creating a balance in the workplace and should take the lead in setting standards of behaviour in teams.</a:t>
            </a:r>
          </a:p>
          <a:p>
            <a:pPr marL="171450" indent="-171450" eaLnBrk="1" hangingPunct="1">
              <a:buFont typeface="Arial" panose="020B0604020202020204" pitchFamily="34" charset="0"/>
              <a:buChar char="•"/>
            </a:pPr>
            <a:r>
              <a:rPr lang="en-GB" b="0" i="0" dirty="0">
                <a:solidFill>
                  <a:srgbClr val="555555"/>
                </a:solidFill>
                <a:effectLst/>
                <a:latin typeface="robotoregular"/>
              </a:rPr>
              <a:t>HRM policies and procedures – Harmony and cohesiveness within the group are more likely to be achieved if HRM policies and procedures are well developed and perceived to be equitable, with fair treatment for all members. Attention should be given to the effects that appraisal systems, discipline, promotion and rewards, and opportunities for personal development have on members of the group.</a:t>
            </a:r>
          </a:p>
          <a:p>
            <a:pPr marL="171450" indent="-171450" eaLnBrk="1" hangingPunct="1">
              <a:buFont typeface="Arial" panose="020B0604020202020204" pitchFamily="34" charset="0"/>
              <a:buChar char="•"/>
            </a:pPr>
            <a:r>
              <a:rPr lang="en-GB" b="0" i="0" dirty="0">
                <a:solidFill>
                  <a:srgbClr val="555555"/>
                </a:solidFill>
                <a:effectLst/>
                <a:latin typeface="robotoregular"/>
              </a:rPr>
              <a:t>Success – Success is usually a strong motivational influence on cohesiveness and level of work performance. Success or reward as a positive motivator can be perceived by group members in a number of ways, for example the satisfactory completion of a task through co-operative action, praise from management, a feeling of high status, achievement in competition with other groups, or benefits gained, such as high wage payments from a group bonus incentive scheme.</a:t>
            </a:r>
          </a:p>
          <a:p>
            <a:pPr marL="171450" indent="-171450" eaLnBrk="1" hangingPunct="1">
              <a:buFont typeface="Arial" panose="020B0604020202020204" pitchFamily="34" charset="0"/>
              <a:buChar char="•"/>
            </a:pPr>
            <a:r>
              <a:rPr lang="en-GB" b="0" i="0" dirty="0">
                <a:solidFill>
                  <a:srgbClr val="555555"/>
                </a:solidFill>
                <a:effectLst/>
                <a:latin typeface="robotoregular"/>
              </a:rPr>
              <a:t>External threat – Cohesiveness may be enhanced by members co-operating with one another when faced with a common external threat, such as changes in their method of work or the appointment of a new manager. Conflict between groups will also tend to increase the cohesiveness of each group and the boundaries of the group become drawn more clearly. Even if the threat is subsequently removed, the group may continue to have a greater degree of cohesiveness.</a:t>
            </a: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15</a:t>
            </a:fld>
            <a:endParaRPr lang="en-GB" altLang="en-US">
              <a:latin typeface="Verdana" panose="020B0604030504040204" pitchFamily="34" charset="0"/>
            </a:endParaRPr>
          </a:p>
        </p:txBody>
      </p:sp>
    </p:spTree>
    <p:extLst>
      <p:ext uri="{BB962C8B-B14F-4D97-AF65-F5344CB8AC3E}">
        <p14:creationId xmlns:p14="http://schemas.microsoft.com/office/powerpoint/2010/main" val="9878239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Social loafing: </a:t>
            </a:r>
            <a:r>
              <a:rPr lang="en-GB" b="0" i="0" dirty="0">
                <a:solidFill>
                  <a:srgbClr val="555555"/>
                </a:solidFill>
                <a:effectLst/>
                <a:latin typeface="robotoregular"/>
              </a:rPr>
              <a:t>The concept of social loafing (or the ‘Ringelmann effect’) is the tendency for individual members of a group to expend less effort than if they were working on their own.</a:t>
            </a:r>
            <a:endParaRPr lang="en-GB" dirty="0"/>
          </a:p>
          <a:p>
            <a:endParaRPr lang="en-GB" dirty="0"/>
          </a:p>
          <a:p>
            <a:r>
              <a:rPr lang="en-GB" dirty="0"/>
              <a:t>Groupthink: </a:t>
            </a:r>
            <a:r>
              <a:rPr lang="en-GB" b="0" i="0" dirty="0">
                <a:solidFill>
                  <a:srgbClr val="555555"/>
                </a:solidFill>
                <a:effectLst/>
                <a:latin typeface="robotoregular"/>
              </a:rPr>
              <a:t>This is when individual members of a group fail to speak out at what they believe is the wrong decision. From an examination of some well-known American policy-making including the 1961 Bay of Pigs fiasco Janis concluded that decisions can be characterised by groupthink which he defines as ‘a deterioration of mental efficiency, reality testing, and moral judgment that results from in-group pressures’. 39 Groupthink results in the propensity for the group to just drift along.</a:t>
            </a:r>
          </a:p>
          <a:p>
            <a:endParaRPr lang="en-GB" b="0" i="0" dirty="0">
              <a:solidFill>
                <a:srgbClr val="555555"/>
              </a:solidFill>
              <a:effectLst/>
              <a:latin typeface="robotoregular"/>
            </a:endParaRPr>
          </a:p>
          <a:p>
            <a:r>
              <a:rPr lang="en-GB" b="0" i="0" dirty="0">
                <a:solidFill>
                  <a:srgbClr val="555555"/>
                </a:solidFill>
                <a:effectLst/>
                <a:latin typeface="robotoregular"/>
              </a:rPr>
              <a:t>A brainstorming approach (sometimes referred to as ‘thought showers’ or ‘cloud bursting’ in order not to offend people with conditions such as epilepsy) involves a group of between six to ten members adopting a ‘freewheeling’ attitude and generating as many ideas as possible, the more wild or apparently far-fetched the better. 40 As an illustrative exercise a group may be asked to generate as many and varied possible uses as they can for, for example, a man or woman’s leather belt. Brainstorming is based on encouraging members to suspend judgement, the assumption that creative thinking is achieved best by encouraging the natural inclinations of group members, and free association of ideas. The quantity of ideas will lead to quality of ideas.</a:t>
            </a:r>
            <a:endParaRPr lang="en-GB" dirty="0"/>
          </a:p>
          <a:p>
            <a:pPr eaLnBrk="1" hangingPunct="1"/>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16</a:t>
            </a:fld>
            <a:endParaRPr lang="en-GB" altLang="en-US">
              <a:latin typeface="Verdana" panose="020B0604030504040204" pitchFamily="34" charset="0"/>
            </a:endParaRPr>
          </a:p>
        </p:txBody>
      </p:sp>
    </p:spTree>
    <p:extLst>
      <p:ext uri="{BB962C8B-B14F-4D97-AF65-F5344CB8AC3E}">
        <p14:creationId xmlns:p14="http://schemas.microsoft.com/office/powerpoint/2010/main" val="3562013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17</a:t>
            </a:fld>
            <a:endParaRPr lang="en-GB" altLang="en-US">
              <a:latin typeface="Verdana" panose="020B0604030504040204" pitchFamily="34" charset="0"/>
            </a:endParaRPr>
          </a:p>
        </p:txBody>
      </p:sp>
    </p:spTree>
    <p:extLst>
      <p:ext uri="{BB962C8B-B14F-4D97-AF65-F5344CB8AC3E}">
        <p14:creationId xmlns:p14="http://schemas.microsoft.com/office/powerpoint/2010/main" val="3576160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F0F0F"/>
                </a:solidFill>
                <a:effectLst/>
                <a:latin typeface="YouTube Sans"/>
              </a:rPr>
              <a:t>Forming, Storming, Norming, and Performing: Bruce Tuckman's Team Stages Model Explained</a:t>
            </a:r>
          </a:p>
          <a:p>
            <a:pPr eaLnBrk="1" hangingPunct="1"/>
            <a:r>
              <a:rPr lang="en-GB" altLang="en-US" dirty="0"/>
              <a:t>1:58</a:t>
            </a:r>
          </a:p>
          <a:p>
            <a:pPr eaLnBrk="1" hangingPunct="1"/>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18</a:t>
            </a:fld>
            <a:endParaRPr lang="en-GB" altLang="en-US">
              <a:latin typeface="Verdana" panose="020B0604030504040204" pitchFamily="34" charset="0"/>
            </a:endParaRPr>
          </a:p>
        </p:txBody>
      </p:sp>
    </p:spTree>
    <p:extLst>
      <p:ext uri="{BB962C8B-B14F-4D97-AF65-F5344CB8AC3E}">
        <p14:creationId xmlns:p14="http://schemas.microsoft.com/office/powerpoint/2010/main" val="42156612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19</a:t>
            </a:fld>
            <a:endParaRPr lang="en-GB" altLang="en-US">
              <a:latin typeface="Verdana" panose="020B0604030504040204" pitchFamily="34" charset="0"/>
            </a:endParaRPr>
          </a:p>
        </p:txBody>
      </p:sp>
    </p:spTree>
    <p:extLst>
      <p:ext uri="{BB962C8B-B14F-4D97-AF65-F5344CB8AC3E}">
        <p14:creationId xmlns:p14="http://schemas.microsoft.com/office/powerpoint/2010/main" val="19367230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20</a:t>
            </a:fld>
            <a:endParaRPr lang="en-GB" altLang="en-US">
              <a:latin typeface="Verdana" panose="020B0604030504040204" pitchFamily="34" charset="0"/>
            </a:endParaRPr>
          </a:p>
        </p:txBody>
      </p:sp>
    </p:spTree>
    <p:extLst>
      <p:ext uri="{BB962C8B-B14F-4D97-AF65-F5344CB8AC3E}">
        <p14:creationId xmlns:p14="http://schemas.microsoft.com/office/powerpoint/2010/main" val="2537391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 typeface="+mj-lt"/>
              <a:buAutoNum type="arabicPeriod"/>
            </a:pPr>
            <a:r>
              <a:rPr lang="en-GB" b="0" i="0" dirty="0">
                <a:solidFill>
                  <a:srgbClr val="555555"/>
                </a:solidFill>
                <a:effectLst/>
                <a:latin typeface="robotoregular"/>
              </a:rPr>
              <a:t>Emphasise common interests and values – collective identification is stronger when members agree about objectives, values, priorities, strategies and the need for co-operation.</a:t>
            </a:r>
          </a:p>
          <a:p>
            <a:pPr marL="228600" indent="-228600" eaLnBrk="1" hangingPunct="1">
              <a:buFont typeface="+mj-lt"/>
              <a:buAutoNum type="arabicPeriod"/>
            </a:pPr>
            <a:r>
              <a:rPr lang="en-GB" b="0" i="0" dirty="0">
                <a:solidFill>
                  <a:srgbClr val="555555"/>
                </a:solidFill>
                <a:effectLst/>
                <a:latin typeface="robotoregular"/>
              </a:rPr>
              <a:t>Use ceremonies and rituals – to increase identification with the group and make membership appear special. The use of rituals for initiation and retirement, and ceremonies for special occasions or events.</a:t>
            </a:r>
          </a:p>
          <a:p>
            <a:pPr marL="228600" indent="-228600" eaLnBrk="1" hangingPunct="1">
              <a:buFont typeface="+mj-lt"/>
              <a:buAutoNum type="arabicPeriod"/>
            </a:pPr>
            <a:r>
              <a:rPr lang="en-GB" b="0" i="0" dirty="0">
                <a:solidFill>
                  <a:srgbClr val="555555"/>
                </a:solidFill>
                <a:effectLst/>
                <a:latin typeface="robotoregular"/>
              </a:rPr>
              <a:t>Use symbols to develop identification with the group – such as team name, logo, insignia, emblem or particular colour to help create a special identity for the team.</a:t>
            </a:r>
          </a:p>
          <a:p>
            <a:pPr marL="228600" indent="-228600" eaLnBrk="1" hangingPunct="1">
              <a:buFont typeface="+mj-lt"/>
              <a:buAutoNum type="arabicPeriod"/>
            </a:pPr>
            <a:r>
              <a:rPr lang="en-GB" b="0" i="0" dirty="0">
                <a:solidFill>
                  <a:srgbClr val="555555"/>
                </a:solidFill>
                <a:effectLst/>
                <a:latin typeface="robotoregular"/>
              </a:rPr>
              <a:t>Encourage and facilitate social interaction – development of a cohesive group is more likely when members get to know each other on a personal basis and find social interactions satisfying.</a:t>
            </a:r>
          </a:p>
          <a:p>
            <a:pPr marL="228600" indent="-228600" eaLnBrk="1" hangingPunct="1">
              <a:buFont typeface="+mj-lt"/>
              <a:buAutoNum type="arabicPeriod"/>
            </a:pPr>
            <a:r>
              <a:rPr lang="en-GB" b="0" i="0" dirty="0">
                <a:solidFill>
                  <a:srgbClr val="555555"/>
                </a:solidFill>
                <a:effectLst/>
                <a:latin typeface="robotoregular"/>
              </a:rPr>
              <a:t>Tell people about group activities and achievements – keeping members informed about the plans, activities and achievements and how their work contributes to the success of the mission.</a:t>
            </a:r>
          </a:p>
          <a:p>
            <a:pPr marL="228600" indent="-228600" eaLnBrk="1" hangingPunct="1">
              <a:buFont typeface="+mj-lt"/>
              <a:buAutoNum type="arabicPeriod"/>
            </a:pPr>
            <a:r>
              <a:rPr lang="en-GB" b="0" i="0" dirty="0">
                <a:solidFill>
                  <a:srgbClr val="555555"/>
                </a:solidFill>
                <a:effectLst/>
                <a:latin typeface="robotoregular"/>
              </a:rPr>
              <a:t>Conduct process analysis sessions – frank and open discussions of interpersonal relationships and group processes including suggestions on how to improve effectiveness.</a:t>
            </a:r>
          </a:p>
          <a:p>
            <a:pPr marL="228600" indent="-228600" eaLnBrk="1" hangingPunct="1">
              <a:buFont typeface="+mj-lt"/>
              <a:buAutoNum type="arabicPeriod"/>
            </a:pPr>
            <a:r>
              <a:rPr lang="en-GB" b="0" i="0" dirty="0">
                <a:solidFill>
                  <a:srgbClr val="555555"/>
                </a:solidFill>
                <a:effectLst/>
                <a:latin typeface="robotoregular"/>
              </a:rPr>
              <a:t>Conduct alignment sessions – to increase mutual understanding among team members and to overcome negative stereotypes and attributions.</a:t>
            </a:r>
          </a:p>
          <a:p>
            <a:pPr marL="228600" indent="-228600" eaLnBrk="1" hangingPunct="1">
              <a:buFont typeface="+mj-lt"/>
              <a:buAutoNum type="arabicPeriod"/>
            </a:pPr>
            <a:r>
              <a:rPr lang="en-GB" b="0" i="0" dirty="0">
                <a:solidFill>
                  <a:srgbClr val="555555"/>
                </a:solidFill>
                <a:effectLst/>
                <a:latin typeface="robotoregular"/>
              </a:rPr>
              <a:t>Increase incentives for mutual co-operation – incentives based not individually but on group performance to encourage co-operation, such as bonus based on team performance.</a:t>
            </a: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21</a:t>
            </a:fld>
            <a:endParaRPr lang="en-GB" altLang="en-US">
              <a:latin typeface="Verdana" panose="020B0604030504040204" pitchFamily="34" charset="0"/>
            </a:endParaRPr>
          </a:p>
        </p:txBody>
      </p:sp>
    </p:spTree>
    <p:extLst>
      <p:ext uri="{BB962C8B-B14F-4D97-AF65-F5344CB8AC3E}">
        <p14:creationId xmlns:p14="http://schemas.microsoft.com/office/powerpoint/2010/main" val="24697752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22</a:t>
            </a:fld>
            <a:endParaRPr lang="en-GB" altLang="en-US">
              <a:latin typeface="Verdana" panose="020B0604030504040204" pitchFamily="34" charset="0"/>
            </a:endParaRPr>
          </a:p>
        </p:txBody>
      </p:sp>
    </p:spTree>
    <p:extLst>
      <p:ext uri="{BB962C8B-B14F-4D97-AF65-F5344CB8AC3E}">
        <p14:creationId xmlns:p14="http://schemas.microsoft.com/office/powerpoint/2010/main" val="32696268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23</a:t>
            </a:fld>
            <a:endParaRPr lang="en-GB" altLang="en-US">
              <a:latin typeface="Verdana" panose="020B0604030504040204" pitchFamily="34" charset="0"/>
            </a:endParaRPr>
          </a:p>
        </p:txBody>
      </p:sp>
    </p:spTree>
    <p:extLst>
      <p:ext uri="{BB962C8B-B14F-4D97-AF65-F5344CB8AC3E}">
        <p14:creationId xmlns:p14="http://schemas.microsoft.com/office/powerpoint/2010/main" val="23543332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use the contingency factor to answer the last question.</a:t>
            </a:r>
          </a:p>
        </p:txBody>
      </p:sp>
      <p:sp>
        <p:nvSpPr>
          <p:cNvPr id="4" name="Slide Number Placeholder 3"/>
          <p:cNvSpPr>
            <a:spLocks noGrp="1"/>
          </p:cNvSpPr>
          <p:nvPr>
            <p:ph type="sldNum" sz="quarter" idx="5"/>
          </p:nvPr>
        </p:nvSpPr>
        <p:spPr/>
        <p:txBody>
          <a:bodyPr/>
          <a:lstStyle/>
          <a:p>
            <a:fld id="{855397A7-8CE3-4802-96CA-82AA1E29CA12}" type="slidenum">
              <a:rPr lang="en-GB" smtClean="0"/>
              <a:t>25</a:t>
            </a:fld>
            <a:endParaRPr lang="en-GB"/>
          </a:p>
        </p:txBody>
      </p:sp>
    </p:spTree>
    <p:extLst>
      <p:ext uri="{BB962C8B-B14F-4D97-AF65-F5344CB8AC3E}">
        <p14:creationId xmlns:p14="http://schemas.microsoft.com/office/powerpoint/2010/main" val="39166120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ideo" Target="https://www.youtube.com/embed/nFE8IaoInQU?feature=oembed" TargetMode="External"/><Relationship Id="rId4" Type="http://schemas.openxmlformats.org/officeDocument/2006/relationships/image" Target="../media/image6.jpeg"/></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5.gif"/></Relationships>
</file>

<file path=ppt/slides/_rels/slide26.xml.rels><?xml version="1.0" encoding="UTF-8" standalone="yes"?>
<Relationships xmlns="http://schemas.openxmlformats.org/package/2006/relationships"><Relationship Id="rId2" Type="http://schemas.openxmlformats.org/officeDocument/2006/relationships/hyperlink" Target="https://citt.ufl.edu/resources/the-learning-process/designing-the-learning-experience/blooms-taxonomy/"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49D274A4-3AB5-993F-0196-27BECAE9E3C6}"/>
              </a:ext>
            </a:extLst>
          </p:cNvPr>
          <p:cNvSpPr>
            <a:spLocks noGrp="1"/>
          </p:cNvSpPr>
          <p:nvPr>
            <p:ph type="ctrTitle"/>
          </p:nvPr>
        </p:nvSpPr>
        <p:spPr>
          <a:xfrm>
            <a:off x="2555875" y="3060700"/>
            <a:ext cx="4392613" cy="936625"/>
          </a:xfrm>
        </p:spPr>
        <p:txBody>
          <a:bodyPr/>
          <a:lstStyle/>
          <a:p>
            <a:r>
              <a:rPr lang="en-GB" altLang="en-US" b="1"/>
              <a:t>LCBB4003</a:t>
            </a:r>
          </a:p>
        </p:txBody>
      </p:sp>
      <p:sp>
        <p:nvSpPr>
          <p:cNvPr id="6147" name="Title 1">
            <a:extLst>
              <a:ext uri="{FF2B5EF4-FFF2-40B4-BE49-F238E27FC236}">
                <a16:creationId xmlns:a16="http://schemas.microsoft.com/office/drawing/2014/main" id="{C6A5AC8B-D83E-DA2C-B371-3191EDB78EC9}"/>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a:p>
        </p:txBody>
      </p:sp>
      <p:sp>
        <p:nvSpPr>
          <p:cNvPr id="6148" name="TextBox 1">
            <a:extLst>
              <a:ext uri="{FF2B5EF4-FFF2-40B4-BE49-F238E27FC236}">
                <a16:creationId xmlns:a16="http://schemas.microsoft.com/office/drawing/2014/main" id="{B03C41A6-7F92-3E98-4A55-C01F05788F39}"/>
              </a:ext>
            </a:extLst>
          </p:cNvPr>
          <p:cNvSpPr txBox="1">
            <a:spLocks noChangeArrowheads="1"/>
          </p:cNvSpPr>
          <p:nvPr/>
        </p:nvSpPr>
        <p:spPr bwMode="auto">
          <a:xfrm>
            <a:off x="250825" y="3962400"/>
            <a:ext cx="518477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Week 5: Session 1: LECTURE</a:t>
            </a:r>
          </a:p>
          <a:p>
            <a:pPr>
              <a:spcBef>
                <a:spcPct val="0"/>
              </a:spcBef>
              <a:buFontTx/>
              <a:buNone/>
            </a:pPr>
            <a:r>
              <a:rPr lang="en-GB" altLang="en-US" sz="2800" b="1" dirty="0">
                <a:solidFill>
                  <a:srgbClr val="FFFF00"/>
                </a:solidFill>
                <a:latin typeface="Arial" panose="020B0604020202020204" pitchFamily="34" charset="0"/>
              </a:rPr>
              <a:t>Groups and Teams</a:t>
            </a:r>
          </a:p>
        </p:txBody>
      </p:sp>
      <p:sp>
        <p:nvSpPr>
          <p:cNvPr id="5" name="Subtitle 4">
            <a:extLst>
              <a:ext uri="{FF2B5EF4-FFF2-40B4-BE49-F238E27FC236}">
                <a16:creationId xmlns:a16="http://schemas.microsoft.com/office/drawing/2014/main" id="{7974858A-6A14-27B4-0C6D-E4C1313B50E1}"/>
              </a:ext>
            </a:extLst>
          </p:cNvPr>
          <p:cNvSpPr txBox="1">
            <a:spLocks/>
          </p:cNvSpPr>
          <p:nvPr/>
        </p:nvSpPr>
        <p:spPr bwMode="auto">
          <a:xfrm>
            <a:off x="629692" y="1299458"/>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Introducing the Modern Workplace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r>
              <a:rPr lang="en-GB" altLang="en-US"/>
              <a:t>Lesson Aims</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t>By the end of this session, students should be aware of:</a:t>
            </a:r>
            <a:r>
              <a:rPr lang="en-GB" altLang="en-US" sz="2000" dirty="0"/>
              <a:t> </a:t>
            </a:r>
          </a:p>
          <a:p>
            <a:pPr marL="355600" indent="-355600" eaLnBrk="1" hangingPunct="1">
              <a:buFont typeface="Myriad Pro"/>
              <a:buAutoNum type="arabicPeriod"/>
              <a:defRPr/>
            </a:pPr>
            <a:endParaRPr lang="en-GB" altLang="en-US" sz="2800" dirty="0"/>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02/10/2023</a:t>
            </a:fld>
            <a:endParaRPr lang="en-GB" altLang="en-US"/>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graphicFrame>
        <p:nvGraphicFramePr>
          <p:cNvPr id="2" name="Table 2">
            <a:extLst>
              <a:ext uri="{FF2B5EF4-FFF2-40B4-BE49-F238E27FC236}">
                <a16:creationId xmlns:a16="http://schemas.microsoft.com/office/drawing/2014/main" id="{81EAAD08-0A7E-4832-C236-291640BC3B37}"/>
              </a:ext>
            </a:extLst>
          </p:cNvPr>
          <p:cNvGraphicFramePr>
            <a:graphicFrameLocks noGrp="1"/>
          </p:cNvGraphicFramePr>
          <p:nvPr/>
        </p:nvGraphicFramePr>
        <p:xfrm>
          <a:off x="457200" y="2708275"/>
          <a:ext cx="8435976" cy="3421063"/>
        </p:xfrm>
        <a:graphic>
          <a:graphicData uri="http://schemas.openxmlformats.org/drawingml/2006/table">
            <a:tbl>
              <a:tblPr>
                <a:tableStyleId>{5C22544A-7EE6-4342-B048-85BDC9FD1C3A}</a:tableStyleId>
              </a:tblPr>
              <a:tblGrid>
                <a:gridCol w="4217988">
                  <a:extLst>
                    <a:ext uri="{9D8B030D-6E8A-4147-A177-3AD203B41FA5}">
                      <a16:colId xmlns:a16="http://schemas.microsoft.com/office/drawing/2014/main" val="20000"/>
                    </a:ext>
                  </a:extLst>
                </a:gridCol>
                <a:gridCol w="4217988">
                  <a:extLst>
                    <a:ext uri="{9D8B030D-6E8A-4147-A177-3AD203B41FA5}">
                      <a16:colId xmlns:a16="http://schemas.microsoft.com/office/drawing/2014/main" val="20001"/>
                    </a:ext>
                  </a:extLst>
                </a:gridCol>
              </a:tblGrid>
              <a:tr h="3421063">
                <a:tc>
                  <a:txBody>
                    <a:bodyPr/>
                    <a:lstStyle/>
                    <a:p>
                      <a:pPr marL="355600" indent="-355600" eaLnBrk="1" hangingPunct="1">
                        <a:buFont typeface="Myriad Pro"/>
                        <a:buAutoNum type="arabicPeriod"/>
                      </a:pPr>
                      <a:r>
                        <a:rPr lang="en-GB" altLang="en-US" sz="2800" dirty="0"/>
                        <a:t>Definition</a:t>
                      </a:r>
                    </a:p>
                    <a:p>
                      <a:pPr marL="355600" indent="-355600" eaLnBrk="1" hangingPunct="1">
                        <a:buFont typeface="Myriad Pro"/>
                        <a:buAutoNum type="arabicPeriod"/>
                      </a:pPr>
                      <a:r>
                        <a:rPr lang="en-GB" sz="2400" kern="1200" dirty="0">
                          <a:solidFill>
                            <a:schemeClr val="dk1"/>
                          </a:solidFill>
                          <a:effectLst/>
                          <a:latin typeface="+mn-lt"/>
                          <a:ea typeface="+mn-ea"/>
                          <a:cs typeface="+mn-cs"/>
                        </a:rPr>
                        <a:t>Importance of groups</a:t>
                      </a:r>
                    </a:p>
                    <a:p>
                      <a:pPr marL="355600" indent="-355600" eaLnBrk="1" hangingPunct="1">
                        <a:buFont typeface="Myriad Pro"/>
                        <a:buAutoNum type="arabicPeriod"/>
                      </a:pPr>
                      <a:r>
                        <a:rPr lang="en-GB" sz="2400" kern="1200" dirty="0">
                          <a:solidFill>
                            <a:schemeClr val="dk1"/>
                          </a:solidFill>
                          <a:effectLst/>
                          <a:latin typeface="+mn-lt"/>
                          <a:ea typeface="+mn-ea"/>
                          <a:cs typeface="+mn-cs"/>
                        </a:rPr>
                        <a:t>Types of groups</a:t>
                      </a:r>
                    </a:p>
                    <a:p>
                      <a:pPr marL="355600" indent="-355600" eaLnBrk="1" hangingPunct="1">
                        <a:buFont typeface="Myriad Pro"/>
                        <a:buAutoNum type="arabicPeriod"/>
                      </a:pPr>
                      <a:r>
                        <a:rPr lang="en-GB" sz="2400" kern="1200" dirty="0">
                          <a:solidFill>
                            <a:schemeClr val="dk1"/>
                          </a:solidFill>
                          <a:effectLst/>
                          <a:latin typeface="+mn-lt"/>
                          <a:ea typeface="+mn-ea"/>
                          <a:cs typeface="+mn-cs"/>
                        </a:rPr>
                        <a:t>Group values and norms</a:t>
                      </a:r>
                    </a:p>
                    <a:p>
                      <a:pPr marL="355600" indent="-355600" eaLnBrk="1" hangingPunct="1">
                        <a:buFont typeface="Myriad Pro"/>
                        <a:buAutoNum type="arabicPeriod"/>
                      </a:pPr>
                      <a:endParaRPr lang="en-US" altLang="en-US" sz="2000" dirty="0"/>
                    </a:p>
                  </a:txBody>
                  <a:tcPr marL="91448" marR="91448" marT="45722" marB="45722">
                    <a:lnL w="12700" cmpd="sng">
                      <a:noFill/>
                    </a:lnL>
                    <a:lnR w="12700" cap="flat" cmpd="sng" algn="ctr">
                      <a:noFill/>
                      <a:prstDash val="solid"/>
                      <a:round/>
                      <a:headEnd type="none" w="med" len="med"/>
                      <a:tailEnd type="none" w="med" len="med"/>
                    </a:lnR>
                    <a:lnT w="12700" cmpd="sng">
                      <a:noFill/>
                    </a:lnT>
                    <a:lnB w="12700" cmpd="sng">
                      <a:noFill/>
                    </a:lnB>
                    <a:lnTlToBr w="12700" cmpd="sng">
                      <a:noFill/>
                      <a:prstDash val="solid"/>
                    </a:lnTlToBr>
                    <a:lnBlToTr w="12700" cmpd="sng">
                      <a:noFill/>
                      <a:prstDash val="solid"/>
                    </a:lnBlToTr>
                    <a:noFill/>
                  </a:tcPr>
                </a:tc>
                <a:tc>
                  <a:txBody>
                    <a:bodyPr/>
                    <a:lstStyle/>
                    <a:p>
                      <a:pPr marL="457200" indent="-457200" eaLnBrk="1" hangingPunct="1">
                        <a:buFont typeface="+mj-lt"/>
                        <a:buAutoNum type="arabicPeriod" startAt="5"/>
                      </a:pPr>
                      <a:r>
                        <a:rPr lang="en-GB" sz="2400" kern="1200" dirty="0">
                          <a:solidFill>
                            <a:schemeClr val="dk1"/>
                          </a:solidFill>
                          <a:effectLst/>
                          <a:latin typeface="+mn-lt"/>
                          <a:ea typeface="+mn-ea"/>
                          <a:cs typeface="+mn-cs"/>
                        </a:rPr>
                        <a:t>Group cohesiveness and performance</a:t>
                      </a:r>
                    </a:p>
                    <a:p>
                      <a:pPr marL="355600" indent="-355600" eaLnBrk="1" hangingPunct="1">
                        <a:buFont typeface="Myriad Pro"/>
                        <a:buAutoNum type="arabicPeriod" startAt="5"/>
                      </a:pPr>
                      <a:r>
                        <a:rPr lang="en-GB" sz="2400" kern="1200" dirty="0">
                          <a:solidFill>
                            <a:schemeClr val="dk1"/>
                          </a:solidFill>
                          <a:effectLst/>
                          <a:latin typeface="+mn-lt"/>
                          <a:ea typeface="+mn-ea"/>
                          <a:cs typeface="+mn-cs"/>
                        </a:rPr>
                        <a:t>Group development</a:t>
                      </a:r>
                    </a:p>
                    <a:p>
                      <a:pPr marL="355600" indent="-355600" eaLnBrk="1" hangingPunct="1">
                        <a:buFont typeface="Myriad Pro"/>
                        <a:buAutoNum type="arabicPeriod" startAt="5"/>
                      </a:pPr>
                      <a:r>
                        <a:rPr lang="en-GB" sz="2400" kern="1200" dirty="0">
                          <a:solidFill>
                            <a:schemeClr val="dk1"/>
                          </a:solidFill>
                          <a:effectLst/>
                          <a:latin typeface="+mn-lt"/>
                          <a:ea typeface="+mn-ea"/>
                          <a:cs typeface="+mn-cs"/>
                        </a:rPr>
                        <a:t>Characteristics of effective work groups</a:t>
                      </a:r>
                    </a:p>
                    <a:p>
                      <a:pPr marL="355600" indent="-355600" eaLnBrk="1" hangingPunct="1">
                        <a:buFont typeface="Myriad Pro"/>
                        <a:buAutoNum type="arabicPeriod" startAt="5"/>
                      </a:pPr>
                      <a:r>
                        <a:rPr lang="en-GB" sz="2400" kern="1200" dirty="0">
                          <a:solidFill>
                            <a:schemeClr val="dk1"/>
                          </a:solidFill>
                          <a:effectLst/>
                          <a:latin typeface="+mn-lt"/>
                          <a:ea typeface="+mn-ea"/>
                          <a:cs typeface="+mn-cs"/>
                        </a:rPr>
                        <a:t>Building successful teams</a:t>
                      </a:r>
                      <a:endParaRPr lang="en-GB" altLang="en-US" sz="2800" dirty="0"/>
                    </a:p>
                  </a:txBody>
                  <a:tcPr marL="91448" marR="91448" marT="45722" marB="45722">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C9C4D862-673F-225D-F585-44FB76243881}"/>
              </a:ext>
            </a:extLst>
          </p:cNvPr>
          <p:cNvSpPr>
            <a:spLocks noGrp="1"/>
          </p:cNvSpPr>
          <p:nvPr>
            <p:ph type="title"/>
          </p:nvPr>
        </p:nvSpPr>
        <p:spPr/>
        <p:txBody>
          <a:bodyPr/>
          <a:lstStyle/>
          <a:p>
            <a:r>
              <a:rPr lang="en-GB" altLang="en-US"/>
              <a:t>Main materials</a:t>
            </a:r>
          </a:p>
        </p:txBody>
      </p:sp>
      <p:sp>
        <p:nvSpPr>
          <p:cNvPr id="8195" name="Content Placeholder 2">
            <a:extLst>
              <a:ext uri="{FF2B5EF4-FFF2-40B4-BE49-F238E27FC236}">
                <a16:creationId xmlns:a16="http://schemas.microsoft.com/office/drawing/2014/main" id="{5A0C2F63-B759-2008-A61A-F178499AFDDF}"/>
              </a:ext>
            </a:extLst>
          </p:cNvPr>
          <p:cNvSpPr>
            <a:spLocks noGrp="1"/>
          </p:cNvSpPr>
          <p:nvPr>
            <p:ph idx="1"/>
          </p:nvPr>
        </p:nvSpPr>
        <p:spPr>
          <a:xfrm>
            <a:off x="457200" y="1600200"/>
            <a:ext cx="8229600" cy="3916363"/>
          </a:xfrm>
        </p:spPr>
        <p:txBody>
          <a:bodyPr/>
          <a:lstStyle/>
          <a:p>
            <a:r>
              <a:rPr lang="en-GB" altLang="en-US" dirty="0"/>
              <a:t>Chapter 8 of </a:t>
            </a:r>
            <a:r>
              <a:rPr lang="en-GB" altLang="en-US" dirty="0">
                <a:cs typeface="Calibri" panose="020F0502020204030204" pitchFamily="34" charset="0"/>
              </a:rPr>
              <a:t>Mullins, L. J. (2019) Organisational behaviour in the workplace. 12th Ed. Harlow: Pearson Education Limited.</a:t>
            </a:r>
          </a:p>
          <a:p>
            <a:endParaRPr lang="en-GB" altLang="en-US" dirty="0">
              <a:cs typeface="Calibri" panose="020F0502020204030204" pitchFamily="34" charset="0"/>
            </a:endParaRPr>
          </a:p>
          <a:p>
            <a:endParaRPr lang="en-GB" altLang="en-US" dirty="0"/>
          </a:p>
        </p:txBody>
      </p:sp>
      <p:sp>
        <p:nvSpPr>
          <p:cNvPr id="4" name="Date Placeholder 3">
            <a:extLst>
              <a:ext uri="{FF2B5EF4-FFF2-40B4-BE49-F238E27FC236}">
                <a16:creationId xmlns:a16="http://schemas.microsoft.com/office/drawing/2014/main" id="{6B1EE40A-5986-6C57-8647-99BC3BF1EF02}"/>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dirty="0"/>
          </a:p>
        </p:txBody>
      </p:sp>
      <p:sp>
        <p:nvSpPr>
          <p:cNvPr id="8197" name="Slide Number Placeholder 4">
            <a:extLst>
              <a:ext uri="{FF2B5EF4-FFF2-40B4-BE49-F238E27FC236}">
                <a16:creationId xmlns:a16="http://schemas.microsoft.com/office/drawing/2014/main" id="{D2924BD7-B3B8-EC22-1339-7F4C36CFE28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036997E-01CE-4428-BD0B-94D1DD2563BC}"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pic>
        <p:nvPicPr>
          <p:cNvPr id="2" name="Picture 2">
            <a:extLst>
              <a:ext uri="{FF2B5EF4-FFF2-40B4-BE49-F238E27FC236}">
                <a16:creationId xmlns:a16="http://schemas.microsoft.com/office/drawing/2014/main" id="{9987A6B7-DC3A-A62E-B7AA-4EAB31BEE9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4981" y="3362037"/>
            <a:ext cx="5721567" cy="31895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a:t>1. Definition</a:t>
            </a:r>
            <a:endParaRPr lang="en-GB" altLang="en-US"/>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r>
              <a:rPr lang="en-GB" sz="2400" dirty="0"/>
              <a:t>A work group is a collection of people who share most, if not all, of the following characteristics: </a:t>
            </a:r>
            <a:r>
              <a:rPr lang="en-GB" sz="2400" b="0" i="0" dirty="0">
                <a:effectLst/>
              </a:rPr>
              <a:t>a definable membership; group consciousness; a sense of shared purpose; interdependence; interaction; ability to act in a unitary manner.</a:t>
            </a:r>
          </a:p>
          <a:p>
            <a:r>
              <a:rPr lang="en-GB" altLang="en-US" sz="2400" dirty="0"/>
              <a:t>A team includes </a:t>
            </a:r>
            <a:r>
              <a:rPr lang="en-GB" sz="2400" b="0" i="0" dirty="0">
                <a:effectLst/>
              </a:rPr>
              <a:t>any number of people who (1) interact with one another; (2) are psychologically aware of one another; and (3) perceive themselves to be a group</a:t>
            </a:r>
          </a:p>
          <a:p>
            <a:r>
              <a:rPr lang="en-GB" altLang="en-US" sz="2400" dirty="0"/>
              <a:t>Group vs Team?</a:t>
            </a:r>
            <a:endParaRPr lang="en-GB" altLang="en-US" sz="4000" dirty="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1. Definition</a:t>
            </a:r>
            <a:endParaRPr lang="en-GB" altLang="en-US" dirty="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5" name="Content Placeholder 2">
            <a:extLst>
              <a:ext uri="{FF2B5EF4-FFF2-40B4-BE49-F238E27FC236}">
                <a16:creationId xmlns:a16="http://schemas.microsoft.com/office/drawing/2014/main" id="{EB7E9199-1D54-DD17-789C-73D7AF812C7F}"/>
              </a:ext>
            </a:extLst>
          </p:cNvPr>
          <p:cNvSpPr txBox="1">
            <a:spLocks/>
          </p:cNvSpPr>
          <p:nvPr/>
        </p:nvSpPr>
        <p:spPr bwMode="auto">
          <a:xfrm>
            <a:off x="457200" y="1600200"/>
            <a:ext cx="2962672"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dirty="0"/>
              <a:t>Mullins (2019, p. 295)</a:t>
            </a:r>
          </a:p>
        </p:txBody>
      </p:sp>
      <p:pic>
        <p:nvPicPr>
          <p:cNvPr id="8" name="Picture 7">
            <a:extLst>
              <a:ext uri="{FF2B5EF4-FFF2-40B4-BE49-F238E27FC236}">
                <a16:creationId xmlns:a16="http://schemas.microsoft.com/office/drawing/2014/main" id="{499380DE-BB2C-4FBB-77BA-DC799A81B7A0}"/>
              </a:ext>
            </a:extLst>
          </p:cNvPr>
          <p:cNvPicPr>
            <a:picLocks noChangeAspect="1"/>
          </p:cNvPicPr>
          <p:nvPr/>
        </p:nvPicPr>
        <p:blipFill>
          <a:blip r:embed="rId3"/>
          <a:stretch>
            <a:fillRect/>
          </a:stretch>
        </p:blipFill>
        <p:spPr>
          <a:xfrm>
            <a:off x="3626888" y="1098135"/>
            <a:ext cx="5517112" cy="5759865"/>
          </a:xfrm>
          <a:prstGeom prst="rect">
            <a:avLst/>
          </a:prstGeom>
        </p:spPr>
      </p:pic>
    </p:spTree>
    <p:extLst>
      <p:ext uri="{BB962C8B-B14F-4D97-AF65-F5344CB8AC3E}">
        <p14:creationId xmlns:p14="http://schemas.microsoft.com/office/powerpoint/2010/main" val="2993420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2. Importance of groups</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GB" altLang="en-US" sz="4000" b="1" dirty="0"/>
              <a:t>Activity:</a:t>
            </a:r>
          </a:p>
          <a:p>
            <a:pPr marL="0" indent="0">
              <a:buNone/>
            </a:pPr>
            <a:r>
              <a:rPr lang="en-GB" altLang="en-US" sz="4000" dirty="0"/>
              <a:t>What would be the benefits of using groups for organisations and individuals?</a:t>
            </a:r>
          </a:p>
          <a:p>
            <a:pPr marL="0" indent="0">
              <a:buNone/>
            </a:pPr>
            <a:r>
              <a:rPr lang="en-GB" altLang="en-US" sz="4000" dirty="0"/>
              <a:t>Time: 5 minutes</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Tree>
    <p:extLst>
      <p:ext uri="{BB962C8B-B14F-4D97-AF65-F5344CB8AC3E}">
        <p14:creationId xmlns:p14="http://schemas.microsoft.com/office/powerpoint/2010/main" val="1805791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2. Importance of groups</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GB" altLang="en-US" sz="2400" b="1" dirty="0"/>
              <a:t>To the organisation (Tripathy, 2018):</a:t>
            </a:r>
          </a:p>
          <a:p>
            <a:r>
              <a:rPr lang="en-GB" altLang="en-US" sz="2400" dirty="0"/>
              <a:t>Improves creativity and learning</a:t>
            </a:r>
          </a:p>
          <a:p>
            <a:r>
              <a:rPr lang="en-GB" altLang="en-US" sz="2400" dirty="0"/>
              <a:t>Builds trust</a:t>
            </a:r>
          </a:p>
          <a:p>
            <a:r>
              <a:rPr lang="en-GB" altLang="en-US" sz="2400" dirty="0"/>
              <a:t>Resolves conflicts</a:t>
            </a:r>
          </a:p>
          <a:p>
            <a:r>
              <a:rPr lang="en-GB" altLang="en-US" sz="2400" dirty="0"/>
              <a:t>Promotes ownership</a:t>
            </a:r>
          </a:p>
          <a:p>
            <a:r>
              <a:rPr lang="en-GB" altLang="en-US" sz="2400" dirty="0"/>
              <a:t>Offers healthy risk-taking</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Tree>
    <p:extLst>
      <p:ext uri="{BB962C8B-B14F-4D97-AF65-F5344CB8AC3E}">
        <p14:creationId xmlns:p14="http://schemas.microsoft.com/office/powerpoint/2010/main" val="19517115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2. Importance of groups</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GB" altLang="en-US" sz="2400" b="1" dirty="0"/>
              <a:t>To the individual members:</a:t>
            </a:r>
          </a:p>
          <a:p>
            <a:pPr marL="457200" indent="-457200">
              <a:buFont typeface="+mj-lt"/>
              <a:buAutoNum type="arabicPeriod"/>
            </a:pPr>
            <a:r>
              <a:rPr lang="en-GB" altLang="en-US" sz="2400" dirty="0"/>
              <a:t>Complete complex tasks (cant do it alone!)</a:t>
            </a:r>
          </a:p>
          <a:p>
            <a:pPr marL="457200" indent="-457200">
              <a:buFont typeface="+mj-lt"/>
              <a:buAutoNum type="arabicPeriod"/>
            </a:pPr>
            <a:r>
              <a:rPr lang="en-GB" altLang="en-US" sz="2400" dirty="0"/>
              <a:t>Collusion between members (take turn to endure the unpopular task!)</a:t>
            </a:r>
          </a:p>
          <a:p>
            <a:pPr marL="457200" indent="-457200">
              <a:buFont typeface="+mj-lt"/>
              <a:buAutoNum type="arabicPeriod"/>
            </a:pPr>
            <a:r>
              <a:rPr lang="en-GB" altLang="en-US" sz="2400" dirty="0"/>
              <a:t>Companionship (social needs)</a:t>
            </a:r>
          </a:p>
          <a:p>
            <a:pPr marL="457200" indent="-457200">
              <a:buFont typeface="+mj-lt"/>
              <a:buAutoNum type="arabicPeriod"/>
            </a:pPr>
            <a:r>
              <a:rPr lang="en-GB" altLang="en-US" sz="2400" dirty="0"/>
              <a:t>A sense of belonging (identity and status within group)</a:t>
            </a:r>
          </a:p>
          <a:p>
            <a:pPr marL="457200" indent="-457200">
              <a:buFont typeface="+mj-lt"/>
              <a:buAutoNum type="arabicPeriod"/>
            </a:pPr>
            <a:r>
              <a:rPr lang="en-GB" altLang="en-US" sz="2400" dirty="0"/>
              <a:t>Guidelines on generally acceptable behaviour</a:t>
            </a:r>
          </a:p>
          <a:p>
            <a:pPr marL="457200" indent="-457200">
              <a:buFont typeface="+mj-lt"/>
              <a:buAutoNum type="arabicPeriod"/>
            </a:pPr>
            <a:r>
              <a:rPr lang="en-GB" altLang="en-US" sz="2400" dirty="0"/>
              <a:t>Collaborative efforts to protect the group’s interest</a:t>
            </a:r>
          </a:p>
          <a:p>
            <a:endParaRPr lang="en-GB" altLang="en-US" sz="2400" dirty="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Tree>
    <p:extLst>
      <p:ext uri="{BB962C8B-B14F-4D97-AF65-F5344CB8AC3E}">
        <p14:creationId xmlns:p14="http://schemas.microsoft.com/office/powerpoint/2010/main" val="1309057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3. Types of groups</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r>
              <a:rPr lang="en-GB" sz="2400" b="1" dirty="0"/>
              <a:t>Formal groups</a:t>
            </a:r>
            <a:r>
              <a:rPr lang="en-GB" sz="2400" dirty="0"/>
              <a:t>: to satisfy organisational needs through co-ordinating work activities and achieving specific organisational objectives. E.g.: Functional groups: divisions, departments, work units, etc.; Task groups: teams, task forces, etc.</a:t>
            </a:r>
          </a:p>
          <a:p>
            <a:r>
              <a:rPr lang="en-GB" sz="2400" b="1" dirty="0"/>
              <a:t>Informal groups: </a:t>
            </a:r>
            <a:r>
              <a:rPr lang="en-GB" sz="2400" dirty="0"/>
              <a:t>to satisfy individual’s psychological and social needs through on personal relationships and agreement of group members</a:t>
            </a:r>
          </a:p>
          <a:p>
            <a:r>
              <a:rPr lang="en-GB" sz="2400" dirty="0"/>
              <a:t>Four functions of informal groups: habit of informal groups, communication, social control, interest and fun.</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Tree>
    <p:extLst>
      <p:ext uri="{BB962C8B-B14F-4D97-AF65-F5344CB8AC3E}">
        <p14:creationId xmlns:p14="http://schemas.microsoft.com/office/powerpoint/2010/main" val="1769789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4. Group values and norms</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r>
              <a:rPr lang="en-GB" altLang="en-US" sz="2400" b="1" dirty="0"/>
              <a:t>Values</a:t>
            </a:r>
            <a:r>
              <a:rPr lang="en-GB" altLang="en-US" sz="2400" dirty="0"/>
              <a:t>: overarching notions which guide the group’s behaviours.</a:t>
            </a:r>
          </a:p>
          <a:p>
            <a:r>
              <a:rPr lang="en-GB" altLang="en-US" sz="2400" b="1" dirty="0"/>
              <a:t>Norms</a:t>
            </a:r>
            <a:r>
              <a:rPr lang="en-GB" altLang="en-US" sz="2400" dirty="0"/>
              <a:t>: codes and practices accepted by all group’s members.</a:t>
            </a:r>
          </a:p>
          <a:p>
            <a:r>
              <a:rPr lang="en-GB" altLang="en-US" sz="2400" dirty="0"/>
              <a:t>The group developed its own pattern of informal social relations and codes and practices (‘norms’) of what constituted proper group behaviour.</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extLst>
      <p:ext uri="{BB962C8B-B14F-4D97-AF65-F5344CB8AC3E}">
        <p14:creationId xmlns:p14="http://schemas.microsoft.com/office/powerpoint/2010/main" val="8556975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4. Group values and norms</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GB" altLang="en-US" sz="2400" b="1" dirty="0"/>
              <a:t>Activity:</a:t>
            </a:r>
          </a:p>
          <a:p>
            <a:pPr marL="0" indent="0">
              <a:buNone/>
            </a:pPr>
            <a:r>
              <a:rPr lang="en-GB" altLang="en-US" sz="2400" dirty="0"/>
              <a:t>Identify some values and norms of a group that you were or are currently a member of.</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extLst>
      <p:ext uri="{BB962C8B-B14F-4D97-AF65-F5344CB8AC3E}">
        <p14:creationId xmlns:p14="http://schemas.microsoft.com/office/powerpoint/2010/main" val="8438739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5. Group cohesiveness and performance</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3466728" cy="3916363"/>
          </a:xfrm>
        </p:spPr>
        <p:txBody>
          <a:bodyPr/>
          <a:lstStyle/>
          <a:p>
            <a:pPr marL="457200" indent="-457200">
              <a:buFont typeface="+mj-lt"/>
              <a:buAutoNum type="arabicPeriod"/>
            </a:pPr>
            <a:r>
              <a:rPr lang="en-GB" altLang="en-US" sz="2400" dirty="0"/>
              <a:t>Membership</a:t>
            </a:r>
          </a:p>
          <a:p>
            <a:pPr marL="457200" indent="-457200">
              <a:buFont typeface="+mj-lt"/>
              <a:buAutoNum type="arabicPeriod"/>
            </a:pPr>
            <a:r>
              <a:rPr lang="en-GB" altLang="en-US" sz="2400" dirty="0"/>
              <a:t>Work environment</a:t>
            </a:r>
          </a:p>
          <a:p>
            <a:pPr marL="457200" indent="-457200">
              <a:buFont typeface="+mj-lt"/>
              <a:buAutoNum type="arabicPeriod"/>
            </a:pPr>
            <a:r>
              <a:rPr lang="en-GB" altLang="en-US" sz="2400" dirty="0"/>
              <a:t>Organisational</a:t>
            </a:r>
          </a:p>
          <a:p>
            <a:pPr marL="457200" indent="-457200">
              <a:buFont typeface="+mj-lt"/>
              <a:buAutoNum type="arabicPeriod"/>
            </a:pPr>
            <a:r>
              <a:rPr lang="en-GB" altLang="en-US" sz="2400" dirty="0"/>
              <a:t>Group development and maturity</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pic>
        <p:nvPicPr>
          <p:cNvPr id="2" name="Picture 1">
            <a:extLst>
              <a:ext uri="{FF2B5EF4-FFF2-40B4-BE49-F238E27FC236}">
                <a16:creationId xmlns:a16="http://schemas.microsoft.com/office/drawing/2014/main" id="{83CA3B10-E0E9-3E0D-B881-48F5C7556BED}"/>
              </a:ext>
            </a:extLst>
          </p:cNvPr>
          <p:cNvPicPr>
            <a:picLocks noChangeAspect="1"/>
          </p:cNvPicPr>
          <p:nvPr/>
        </p:nvPicPr>
        <p:blipFill>
          <a:blip r:embed="rId3"/>
          <a:stretch>
            <a:fillRect/>
          </a:stretch>
        </p:blipFill>
        <p:spPr>
          <a:xfrm>
            <a:off x="5128082" y="2060848"/>
            <a:ext cx="3994436" cy="4768920"/>
          </a:xfrm>
          <a:prstGeom prst="rect">
            <a:avLst/>
          </a:prstGeom>
        </p:spPr>
      </p:pic>
      <p:sp>
        <p:nvSpPr>
          <p:cNvPr id="3" name="Rectangle 2">
            <a:extLst>
              <a:ext uri="{FF2B5EF4-FFF2-40B4-BE49-F238E27FC236}">
                <a16:creationId xmlns:a16="http://schemas.microsoft.com/office/drawing/2014/main" id="{90AB6625-4977-79DC-70F3-F1FCF1B7D23D}"/>
              </a:ext>
            </a:extLst>
          </p:cNvPr>
          <p:cNvSpPr/>
          <p:nvPr/>
        </p:nvSpPr>
        <p:spPr>
          <a:xfrm>
            <a:off x="2324446" y="5035683"/>
            <a:ext cx="2247554" cy="415819"/>
          </a:xfrm>
          <a:prstGeom prst="rect">
            <a:avLst/>
          </a:prstGeom>
        </p:spPr>
        <p:txBody>
          <a:bodyPr wrap="square">
            <a:spAutoFit/>
          </a:bodyPr>
          <a:lstStyle/>
          <a:p>
            <a:pPr algn="just" eaLnBrk="1" hangingPunct="1">
              <a:lnSpc>
                <a:spcPct val="150000"/>
              </a:lnSpc>
              <a:defRPr/>
            </a:pPr>
            <a:r>
              <a:rPr lang="en-GB" sz="1600" dirty="0">
                <a:latin typeface="+mn-lt"/>
              </a:rPr>
              <a:t>(Mullins, 2019, p. 301)</a:t>
            </a:r>
            <a:endParaRPr lang="en-GB" sz="1600" dirty="0">
              <a:latin typeface="+mn-lt"/>
              <a:cs typeface="Arial" pitchFamily="34" charset="0"/>
            </a:endParaRPr>
          </a:p>
        </p:txBody>
      </p:sp>
    </p:spTree>
    <p:extLst>
      <p:ext uri="{BB962C8B-B14F-4D97-AF65-F5344CB8AC3E}">
        <p14:creationId xmlns:p14="http://schemas.microsoft.com/office/powerpoint/2010/main" val="917216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5. Group cohesiveness and performance</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GB" altLang="en-US" sz="2400" dirty="0"/>
              <a:t>Membership:</a:t>
            </a:r>
          </a:p>
          <a:p>
            <a:pPr marL="342900" indent="-342900">
              <a:lnSpc>
                <a:spcPct val="150000"/>
              </a:lnSpc>
              <a:buFont typeface="Arial" panose="020B0604020202020204" pitchFamily="34" charset="0"/>
              <a:buChar char="•"/>
            </a:pPr>
            <a:r>
              <a:rPr lang="en-GB" sz="1800" dirty="0">
                <a:cs typeface="Arial" panose="020B0604020202020204" pitchFamily="34" charset="0"/>
              </a:rPr>
              <a:t>Size – cohesiveness decrease with a size of 10-12 or more. </a:t>
            </a:r>
            <a:r>
              <a:rPr lang="en-US" sz="1800" dirty="0">
                <a:cs typeface="Arial" pitchFamily="34" charset="0"/>
              </a:rPr>
              <a:t>Smaller groups are faster at completing tasks. Larger groups are better at solving problems.</a:t>
            </a:r>
          </a:p>
          <a:p>
            <a:pPr marL="342900" indent="-342900" eaLnBrk="1" hangingPunct="1">
              <a:lnSpc>
                <a:spcPct val="150000"/>
              </a:lnSpc>
              <a:buFont typeface="Arial" panose="020B0604020202020204" pitchFamily="34" charset="0"/>
              <a:buChar char="•"/>
              <a:defRPr/>
            </a:pPr>
            <a:r>
              <a:rPr lang="en-GB" sz="1800" dirty="0">
                <a:cs typeface="Arial" panose="020B0604020202020204" pitchFamily="34" charset="0"/>
              </a:rPr>
              <a:t>Compatibility of members – Homogeneity (backgrounds, interests, attitudes, values, etc.) and complementary differences (personalities, skills, etc.) promote cohesiveness. </a:t>
            </a:r>
          </a:p>
          <a:p>
            <a:pPr marL="342900" indent="-342900" eaLnBrk="1" hangingPunct="1">
              <a:lnSpc>
                <a:spcPct val="150000"/>
              </a:lnSpc>
              <a:buFont typeface="Arial" panose="020B0604020202020204" pitchFamily="34" charset="0"/>
              <a:buChar char="•"/>
              <a:defRPr/>
            </a:pPr>
            <a:r>
              <a:rPr lang="en-GB" sz="1800" dirty="0">
                <a:cs typeface="Arial" panose="020B0604020202020204" pitchFamily="34" charset="0"/>
              </a:rPr>
              <a:t>Permanence of group members – frequent turnover reduces morale and cohesiveness.</a:t>
            </a:r>
          </a:p>
          <a:p>
            <a:pPr marL="0" indent="0">
              <a:buNone/>
            </a:pPr>
            <a:endParaRPr lang="en-GB" altLang="en-US" sz="2400" dirty="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Tree>
    <p:extLst>
      <p:ext uri="{BB962C8B-B14F-4D97-AF65-F5344CB8AC3E}">
        <p14:creationId xmlns:p14="http://schemas.microsoft.com/office/powerpoint/2010/main" val="36082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5. Group cohesiveness and performance</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GB" altLang="en-US" sz="2400" dirty="0"/>
              <a:t>Work environment:</a:t>
            </a:r>
          </a:p>
          <a:p>
            <a:pPr marL="342900" indent="-342900" eaLnBrk="1" hangingPunct="1">
              <a:lnSpc>
                <a:spcPct val="150000"/>
              </a:lnSpc>
              <a:buFont typeface="Arial" panose="020B0604020202020204" pitchFamily="34" charset="0"/>
              <a:buChar char="•"/>
              <a:defRPr/>
            </a:pPr>
            <a:r>
              <a:rPr lang="en-GB" sz="1800" dirty="0">
                <a:cs typeface="Arial" panose="020B0604020202020204" pitchFamily="34" charset="0"/>
              </a:rPr>
              <a:t>Nature of the task – common task / problem promote cohesiveness.</a:t>
            </a:r>
          </a:p>
          <a:p>
            <a:pPr marL="342900" indent="-342900" eaLnBrk="1" hangingPunct="1">
              <a:lnSpc>
                <a:spcPct val="150000"/>
              </a:lnSpc>
              <a:buFont typeface="Arial" panose="020B0604020202020204" pitchFamily="34" charset="0"/>
              <a:buChar char="•"/>
              <a:defRPr/>
            </a:pPr>
            <a:r>
              <a:rPr lang="en-GB" sz="1800" dirty="0">
                <a:cs typeface="Arial" panose="020B0604020202020204" pitchFamily="34" charset="0"/>
              </a:rPr>
              <a:t>Physical setting – comfortable physically setting (close or distance physical proximity) promote cohesiveness.</a:t>
            </a:r>
          </a:p>
          <a:p>
            <a:pPr marL="342900" indent="-342900" eaLnBrk="1" hangingPunct="1">
              <a:lnSpc>
                <a:spcPct val="150000"/>
              </a:lnSpc>
              <a:buFont typeface="Arial" panose="020B0604020202020204" pitchFamily="34" charset="0"/>
              <a:buChar char="•"/>
              <a:defRPr/>
            </a:pPr>
            <a:r>
              <a:rPr lang="en-GB" sz="1800" dirty="0">
                <a:cs typeface="Arial" panose="020B0604020202020204" pitchFamily="34" charset="0"/>
              </a:rPr>
              <a:t>Communications – free communication promote cohesiveness.</a:t>
            </a:r>
          </a:p>
          <a:p>
            <a:pPr marL="342900" indent="-342900" eaLnBrk="1" hangingPunct="1">
              <a:lnSpc>
                <a:spcPct val="150000"/>
              </a:lnSpc>
              <a:buFont typeface="Arial" panose="020B0604020202020204" pitchFamily="34" charset="0"/>
              <a:buChar char="•"/>
              <a:defRPr/>
            </a:pPr>
            <a:r>
              <a:rPr lang="en-GB" sz="1800" dirty="0">
                <a:cs typeface="Arial" panose="020B0604020202020204" pitchFamily="34" charset="0"/>
              </a:rPr>
              <a:t>Technology: enable space/time asymmetrical work collaboration which may promote or hinder group cohesiveness.</a:t>
            </a:r>
          </a:p>
          <a:p>
            <a:pPr marL="342900" indent="-342900" eaLnBrk="1" hangingPunct="1">
              <a:lnSpc>
                <a:spcPct val="150000"/>
              </a:lnSpc>
              <a:buFont typeface="Arial" panose="020B0604020202020204" pitchFamily="34" charset="0"/>
              <a:buChar char="•"/>
              <a:defRPr/>
            </a:pPr>
            <a:endParaRPr lang="en-GB" sz="1100" dirty="0">
              <a:cs typeface="Arial" pitchFamily="34" charset="0"/>
            </a:endParaRP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Tree>
    <p:extLst>
      <p:ext uri="{BB962C8B-B14F-4D97-AF65-F5344CB8AC3E}">
        <p14:creationId xmlns:p14="http://schemas.microsoft.com/office/powerpoint/2010/main" val="29749707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5. Group cohesiveness and performance</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GB" altLang="en-US" sz="2400" dirty="0"/>
              <a:t>Organisational</a:t>
            </a:r>
          </a:p>
          <a:p>
            <a:pPr marL="342900" indent="-342900" eaLnBrk="1" hangingPunct="1">
              <a:lnSpc>
                <a:spcPct val="150000"/>
              </a:lnSpc>
              <a:buFont typeface="Arial" panose="020B0604020202020204" pitchFamily="34" charset="0"/>
              <a:buChar char="•"/>
              <a:defRPr/>
            </a:pPr>
            <a:r>
              <a:rPr lang="en-GB" sz="1800" dirty="0">
                <a:cs typeface="Arial" panose="020B0604020202020204" pitchFamily="34" charset="0"/>
              </a:rPr>
              <a:t>Management and leadership: Teams tend to be a mirror image of their leaders</a:t>
            </a:r>
          </a:p>
          <a:p>
            <a:pPr marL="342900" indent="-342900" eaLnBrk="1" hangingPunct="1">
              <a:lnSpc>
                <a:spcPct val="150000"/>
              </a:lnSpc>
              <a:buFont typeface="Arial" panose="020B0604020202020204" pitchFamily="34" charset="0"/>
              <a:buChar char="•"/>
              <a:defRPr/>
            </a:pPr>
            <a:r>
              <a:rPr lang="en-GB" sz="1800" dirty="0">
                <a:cs typeface="Arial" panose="020B0604020202020204" pitchFamily="34" charset="0"/>
              </a:rPr>
              <a:t>HRM policies and procedures: if they are equitable, fair, and focus on individual development.</a:t>
            </a:r>
          </a:p>
          <a:p>
            <a:pPr marL="342900" indent="-342900" eaLnBrk="1" hangingPunct="1">
              <a:lnSpc>
                <a:spcPct val="150000"/>
              </a:lnSpc>
              <a:buFont typeface="Arial" panose="020B0604020202020204" pitchFamily="34" charset="0"/>
              <a:buChar char="•"/>
              <a:defRPr/>
            </a:pPr>
            <a:r>
              <a:rPr lang="en-GB" sz="1800" dirty="0">
                <a:cs typeface="Arial" panose="020B0604020202020204" pitchFamily="34" charset="0"/>
              </a:rPr>
              <a:t>Success: past success would motivate members.</a:t>
            </a:r>
          </a:p>
          <a:p>
            <a:pPr marL="342900" indent="-342900" eaLnBrk="1" hangingPunct="1">
              <a:lnSpc>
                <a:spcPct val="150000"/>
              </a:lnSpc>
              <a:buFont typeface="Arial" panose="020B0604020202020204" pitchFamily="34" charset="0"/>
              <a:buChar char="•"/>
              <a:defRPr/>
            </a:pPr>
            <a:r>
              <a:rPr lang="en-GB" sz="1800" dirty="0">
                <a:cs typeface="Arial" panose="020B0604020202020204" pitchFamily="34" charset="0"/>
              </a:rPr>
              <a:t>External threat: common threats tend to increase group cohesiveness.</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Tree>
    <p:extLst>
      <p:ext uri="{BB962C8B-B14F-4D97-AF65-F5344CB8AC3E}">
        <p14:creationId xmlns:p14="http://schemas.microsoft.com/office/powerpoint/2010/main" val="32325946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5. Group cohesiveness and performance</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GB" altLang="en-US" sz="2400" dirty="0"/>
              <a:t>Special considerations</a:t>
            </a:r>
          </a:p>
          <a:p>
            <a:pPr marL="342900" indent="-342900" eaLnBrk="1" hangingPunct="1">
              <a:lnSpc>
                <a:spcPct val="150000"/>
              </a:lnSpc>
              <a:buFont typeface="Arial" panose="020B0604020202020204" pitchFamily="34" charset="0"/>
              <a:buChar char="•"/>
              <a:defRPr/>
            </a:pPr>
            <a:r>
              <a:rPr lang="en-GB" sz="2000" dirty="0">
                <a:cs typeface="Arial" panose="020B0604020202020204" pitchFamily="34" charset="0"/>
              </a:rPr>
              <a:t>Social loafing</a:t>
            </a:r>
          </a:p>
          <a:p>
            <a:pPr marL="342900" indent="-342900" eaLnBrk="1" hangingPunct="1">
              <a:lnSpc>
                <a:spcPct val="150000"/>
              </a:lnSpc>
              <a:buFont typeface="Arial" panose="020B0604020202020204" pitchFamily="34" charset="0"/>
              <a:buChar char="•"/>
              <a:defRPr/>
            </a:pPr>
            <a:r>
              <a:rPr lang="en-GB" sz="2000" dirty="0">
                <a:cs typeface="Arial" panose="020B0604020202020204" pitchFamily="34" charset="0"/>
              </a:rPr>
              <a:t>Groupthink</a:t>
            </a:r>
          </a:p>
          <a:p>
            <a:pPr marL="342900" indent="-342900" eaLnBrk="1" hangingPunct="1">
              <a:lnSpc>
                <a:spcPct val="150000"/>
              </a:lnSpc>
              <a:buFont typeface="Arial" panose="020B0604020202020204" pitchFamily="34" charset="0"/>
              <a:buChar char="•"/>
              <a:defRPr/>
            </a:pPr>
            <a:r>
              <a:rPr lang="en-GB" sz="2000" dirty="0">
                <a:cs typeface="Arial" panose="020B0604020202020204" pitchFamily="34" charset="0"/>
              </a:rPr>
              <a:t>Brainstorming</a:t>
            </a:r>
          </a:p>
          <a:p>
            <a:pPr lvl="1" indent="-342900" eaLnBrk="1" hangingPunct="1">
              <a:lnSpc>
                <a:spcPct val="150000"/>
              </a:lnSpc>
              <a:buFont typeface="Arial" panose="020B0604020202020204" pitchFamily="34" charset="0"/>
              <a:buChar char="•"/>
              <a:defRPr/>
            </a:pPr>
            <a:r>
              <a:rPr lang="en-GB" sz="1600" dirty="0">
                <a:cs typeface="Arial" pitchFamily="34" charset="0"/>
              </a:rPr>
              <a:t>Freedom of expression, relaxed and informal approach. Members are encouraged to elaborate or build on ideas expressed by others.</a:t>
            </a:r>
          </a:p>
          <a:p>
            <a:pPr lvl="1" indent="-342900" eaLnBrk="1" hangingPunct="1">
              <a:lnSpc>
                <a:spcPct val="150000"/>
              </a:lnSpc>
              <a:buFont typeface="Arial" panose="020B0604020202020204" pitchFamily="34" charset="0"/>
              <a:buChar char="•"/>
              <a:defRPr/>
            </a:pPr>
            <a:r>
              <a:rPr lang="en-GB" sz="1600" dirty="0">
                <a:cs typeface="Arial" pitchFamily="34" charset="0"/>
              </a:rPr>
              <a:t>Focus on quantity. No judgment is provided.</a:t>
            </a:r>
          </a:p>
          <a:p>
            <a:pPr lvl="1" indent="-342900" eaLnBrk="1" hangingPunct="1">
              <a:lnSpc>
                <a:spcPct val="150000"/>
              </a:lnSpc>
              <a:buFont typeface="Arial" panose="020B0604020202020204" pitchFamily="34" charset="0"/>
              <a:buChar char="•"/>
              <a:defRPr/>
            </a:pPr>
            <a:r>
              <a:rPr lang="en-GB" sz="1600" dirty="0">
                <a:cs typeface="Arial" pitchFamily="34" charset="0"/>
              </a:rPr>
              <a:t>Ideas should be recorded (writing, audio/video record, etc.)</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Tree>
    <p:extLst>
      <p:ext uri="{BB962C8B-B14F-4D97-AF65-F5344CB8AC3E}">
        <p14:creationId xmlns:p14="http://schemas.microsoft.com/office/powerpoint/2010/main" val="323313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6. Group development</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514350" indent="-514350">
              <a:lnSpc>
                <a:spcPct val="150000"/>
              </a:lnSpc>
              <a:buNone/>
            </a:pPr>
            <a:r>
              <a:rPr lang="en-GB" sz="2000" dirty="0"/>
              <a:t>Group development: 5 stages (Tuckman, 1965):  </a:t>
            </a:r>
          </a:p>
          <a:p>
            <a:pPr marL="514350" indent="-514350">
              <a:lnSpc>
                <a:spcPct val="150000"/>
              </a:lnSpc>
              <a:buFont typeface="+mj-lt"/>
              <a:buAutoNum type="arabicPeriod"/>
            </a:pPr>
            <a:r>
              <a:rPr lang="en-GB" sz="2000" dirty="0"/>
              <a:t>Forming – identifying group’s members</a:t>
            </a:r>
          </a:p>
          <a:p>
            <a:pPr marL="514350" indent="-514350">
              <a:lnSpc>
                <a:spcPct val="150000"/>
              </a:lnSpc>
              <a:buFont typeface="+mj-lt"/>
              <a:buAutoNum type="arabicPeriod"/>
            </a:pPr>
            <a:r>
              <a:rPr lang="en-GB" sz="2000" dirty="0"/>
              <a:t>Storming – identifying the members’ identity and positions or roles within the group.</a:t>
            </a:r>
          </a:p>
          <a:p>
            <a:pPr marL="514350" indent="-514350">
              <a:lnSpc>
                <a:spcPct val="150000"/>
              </a:lnSpc>
              <a:buFont typeface="+mj-lt"/>
              <a:buAutoNum type="arabicPeriod"/>
            </a:pPr>
            <a:r>
              <a:rPr lang="en-GB" sz="2000" dirty="0"/>
              <a:t>Norming – identifying expected behaviours</a:t>
            </a:r>
          </a:p>
          <a:p>
            <a:pPr marL="514350" indent="-514350">
              <a:lnSpc>
                <a:spcPct val="150000"/>
              </a:lnSpc>
              <a:buFont typeface="+mj-lt"/>
              <a:buAutoNum type="arabicPeriod"/>
            </a:pPr>
            <a:r>
              <a:rPr lang="en-GB" sz="2000" dirty="0"/>
              <a:t>Performing – getting the job done.</a:t>
            </a:r>
          </a:p>
          <a:p>
            <a:pPr marL="514350" indent="-514350">
              <a:lnSpc>
                <a:spcPct val="150000"/>
              </a:lnSpc>
              <a:buFont typeface="+mj-lt"/>
              <a:buAutoNum type="arabicPeriod"/>
            </a:pPr>
            <a:r>
              <a:rPr lang="en-GB" sz="2000" dirty="0"/>
              <a:t>Adjourning – disbanding the team.</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Tree>
    <p:extLst>
      <p:ext uri="{BB962C8B-B14F-4D97-AF65-F5344CB8AC3E}">
        <p14:creationId xmlns:p14="http://schemas.microsoft.com/office/powerpoint/2010/main" val="4054884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6. Group development</a:t>
            </a:r>
            <a:endParaRPr lang="en-GB" altLang="en-US" dirty="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pic>
        <p:nvPicPr>
          <p:cNvPr id="2" name="Online Media 1" title="Forming, Storming, Norming, and Performing: Bruce Tuckman's Team Stages Model Explained">
            <a:hlinkClick r:id="" action="ppaction://media"/>
            <a:extLst>
              <a:ext uri="{FF2B5EF4-FFF2-40B4-BE49-F238E27FC236}">
                <a16:creationId xmlns:a16="http://schemas.microsoft.com/office/drawing/2014/main" id="{44B55EF7-3595-B557-1F2F-90A22D3CE570}"/>
              </a:ext>
            </a:extLst>
          </p:cNvPr>
          <p:cNvPicPr>
            <a:picLocks noRot="1" noChangeAspect="1"/>
          </p:cNvPicPr>
          <p:nvPr>
            <a:videoFile r:link="rId1"/>
          </p:nvPr>
        </p:nvPicPr>
        <p:blipFill>
          <a:blip r:embed="rId4"/>
          <a:stretch>
            <a:fillRect/>
          </a:stretch>
        </p:blipFill>
        <p:spPr>
          <a:xfrm>
            <a:off x="12028" y="1698436"/>
            <a:ext cx="9131972" cy="5159564"/>
          </a:xfrm>
          <a:prstGeom prst="rect">
            <a:avLst/>
          </a:prstGeom>
        </p:spPr>
      </p:pic>
    </p:spTree>
    <p:extLst>
      <p:ext uri="{BB962C8B-B14F-4D97-AF65-F5344CB8AC3E}">
        <p14:creationId xmlns:p14="http://schemas.microsoft.com/office/powerpoint/2010/main" val="2088371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274638"/>
            <a:ext cx="8229600" cy="1143000"/>
          </a:xfrm>
        </p:spPr>
        <p:txBody>
          <a:bodyPr wrap="square" anchor="ctr">
            <a:normAutofit/>
          </a:bodyPr>
          <a:lstStyle/>
          <a:p>
            <a:r>
              <a:rPr lang="en-US" altLang="en-US" dirty="0"/>
              <a:t>7. Characteristics of effective work groups</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sz="half" idx="1"/>
          </p:nvPr>
        </p:nvSpPr>
        <p:spPr>
          <a:xfrm>
            <a:off x="457200" y="1600201"/>
            <a:ext cx="4038600" cy="3989040"/>
          </a:xfrm>
        </p:spPr>
        <p:txBody>
          <a:bodyPr wrap="square" anchor="t">
            <a:normAutofit/>
          </a:bodyPr>
          <a:lstStyle/>
          <a:p>
            <a:pPr marL="0" indent="0" eaLnBrk="1" hangingPunct="1">
              <a:buNone/>
              <a:defRPr/>
            </a:pPr>
            <a:r>
              <a:rPr lang="en-GB"/>
              <a:t>Members of a work group should share:</a:t>
            </a:r>
          </a:p>
          <a:p>
            <a:pPr marL="457200" indent="-457200" eaLnBrk="1" hangingPunct="1">
              <a:buFont typeface="Arial" panose="020B0604020202020204" pitchFamily="34" charset="0"/>
              <a:buChar char="•"/>
              <a:defRPr/>
            </a:pPr>
            <a:r>
              <a:rPr lang="en-GB"/>
              <a:t>A definable membership</a:t>
            </a:r>
          </a:p>
          <a:p>
            <a:pPr marL="457200" indent="-457200" eaLnBrk="1" hangingPunct="1">
              <a:buFont typeface="Arial" panose="020B0604020202020204" pitchFamily="34" charset="0"/>
              <a:buChar char="•"/>
              <a:defRPr/>
            </a:pPr>
            <a:r>
              <a:rPr lang="en-GB"/>
              <a:t>Group consciousness</a:t>
            </a:r>
          </a:p>
          <a:p>
            <a:pPr marL="457200" indent="-457200" eaLnBrk="1" hangingPunct="1">
              <a:buFont typeface="Arial" panose="020B0604020202020204" pitchFamily="34" charset="0"/>
              <a:buChar char="•"/>
              <a:defRPr/>
            </a:pPr>
            <a:r>
              <a:rPr lang="en-GB"/>
              <a:t>A sense of shared purpose</a:t>
            </a:r>
          </a:p>
          <a:p>
            <a:pPr marL="457200" indent="-457200" eaLnBrk="1" hangingPunct="1">
              <a:buFont typeface="Arial" panose="020B0604020202020204" pitchFamily="34" charset="0"/>
              <a:buChar char="•"/>
              <a:defRPr/>
            </a:pPr>
            <a:r>
              <a:rPr lang="en-GB"/>
              <a:t>Interdependence</a:t>
            </a:r>
          </a:p>
          <a:p>
            <a:pPr marL="457200" indent="-457200" eaLnBrk="1" hangingPunct="1">
              <a:buFont typeface="Arial" panose="020B0604020202020204" pitchFamily="34" charset="0"/>
              <a:buChar char="•"/>
              <a:defRPr/>
            </a:pPr>
            <a:r>
              <a:rPr lang="en-GB"/>
              <a:t>Interaction</a:t>
            </a:r>
          </a:p>
          <a:p>
            <a:pPr marL="457200" indent="-457200" eaLnBrk="1" hangingPunct="1">
              <a:buFont typeface="Arial" panose="020B0604020202020204" pitchFamily="34" charset="0"/>
              <a:buChar char="•"/>
              <a:defRPr/>
            </a:pPr>
            <a:r>
              <a:rPr lang="en-GB"/>
              <a:t>Ability to act in a unitary manner</a:t>
            </a:r>
          </a:p>
          <a:p>
            <a:pPr marL="0" indent="0">
              <a:buNone/>
              <a:defRPr/>
            </a:pPr>
            <a:r>
              <a:rPr lang="en-GB"/>
              <a:t>(Adair)</a:t>
            </a:r>
          </a:p>
        </p:txBody>
      </p:sp>
      <p:pic>
        <p:nvPicPr>
          <p:cNvPr id="1028" name="Picture 4" descr="The Difference Between Teamwork and Team Building">
            <a:extLst>
              <a:ext uri="{FF2B5EF4-FFF2-40B4-BE49-F238E27FC236}">
                <a16:creationId xmlns:a16="http://schemas.microsoft.com/office/drawing/2014/main" id="{2429840E-8571-EFA4-6E67-F7CF3C64280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48200" y="2462015"/>
            <a:ext cx="4038600" cy="2265411"/>
          </a:xfrm>
          <a:prstGeom prst="rect">
            <a:avLst/>
          </a:prstGeom>
          <a:solidFill>
            <a:srgbClr val="FFFFFF"/>
          </a:solidFill>
        </p:spPr>
      </p:pic>
      <p:sp>
        <p:nvSpPr>
          <p:cNvPr id="4" name="Date Placeholder 3" hidden="1">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spcAft>
                <a:spcPts val="600"/>
              </a:spcAft>
              <a:defRPr/>
            </a:pPr>
            <a:fld id="{D2A88EF9-FD6A-4E22-AD5B-99F4A855266A}" type="datetime1">
              <a:rPr lang="en-GB" altLang="en-US" smtClean="0"/>
              <a:pPr>
                <a:spcAft>
                  <a:spcPts val="600"/>
                </a:spcAft>
                <a:defRPr/>
              </a:pPr>
              <a:t>02/10/2023</a:t>
            </a:fld>
            <a:endParaRPr lang="en-GB" altLang="en-US"/>
          </a:p>
        </p:txBody>
      </p:sp>
      <p:sp>
        <p:nvSpPr>
          <p:cNvPr id="9221" name="Slide Number Placeholder 4" hidden="1">
            <a:extLst>
              <a:ext uri="{FF2B5EF4-FFF2-40B4-BE49-F238E27FC236}">
                <a16:creationId xmlns:a16="http://schemas.microsoft.com/office/drawing/2014/main" id="{B282F7F4-40CB-661B-2624-57DD31981657}"/>
              </a:ext>
            </a:extLst>
          </p:cNvPr>
          <p:cNvSpPr>
            <a:spLocks noGrp="1" noChangeArrowheads="1"/>
          </p:cNvSpPr>
          <p:nvPr>
            <p:ph type="sldNum" sz="quarter" idx="4294967295"/>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EC3FFA0-FBB6-48AF-8640-4E54E9CFC048}" type="slidenum">
              <a:rPr lang="en-GB" altLang="en-US" sz="1200" smtClean="0">
                <a:solidFill>
                  <a:srgbClr val="898989"/>
                </a:solidFill>
              </a:rPr>
              <a:pPr>
                <a:spcBef>
                  <a:spcPct val="0"/>
                </a:spcBef>
                <a:spcAft>
                  <a:spcPts val="600"/>
                </a:spcAft>
                <a:buFontTx/>
                <a:buNone/>
              </a:pPr>
              <a:t>19</a:t>
            </a:fld>
            <a:endParaRPr lang="en-GB" altLang="en-US" sz="1200">
              <a:solidFill>
                <a:srgbClr val="898989"/>
              </a:solidFill>
            </a:endParaRPr>
          </a:p>
        </p:txBody>
      </p:sp>
    </p:spTree>
    <p:extLst>
      <p:ext uri="{BB962C8B-B14F-4D97-AF65-F5344CB8AC3E}">
        <p14:creationId xmlns:p14="http://schemas.microsoft.com/office/powerpoint/2010/main" val="3463730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274638"/>
            <a:ext cx="8229600" cy="1143000"/>
          </a:xfrm>
        </p:spPr>
        <p:txBody>
          <a:bodyPr wrap="square" anchor="ctr">
            <a:normAutofit/>
          </a:bodyPr>
          <a:lstStyle/>
          <a:p>
            <a:r>
              <a:rPr lang="en-US" altLang="en-US" dirty="0"/>
              <a:t>7. Characteristics of effective work groups</a:t>
            </a:r>
            <a:endParaRPr lang="en-GB" altLang="en-US" dirty="0"/>
          </a:p>
        </p:txBody>
      </p:sp>
      <p:pic>
        <p:nvPicPr>
          <p:cNvPr id="2050" name="Picture 2" descr="Teamwork-clipart-2 - Billerica Public Library">
            <a:extLst>
              <a:ext uri="{FF2B5EF4-FFF2-40B4-BE49-F238E27FC236}">
                <a16:creationId xmlns:a16="http://schemas.microsoft.com/office/drawing/2014/main" id="{18F6F949-5E0F-DE31-4CD4-CBF9EADF12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tretch/>
        </p:blipFill>
        <p:spPr bwMode="auto">
          <a:xfrm>
            <a:off x="457200" y="2080246"/>
            <a:ext cx="4038600" cy="3028950"/>
          </a:xfrm>
          <a:prstGeom prst="rect">
            <a:avLst/>
          </a:prstGeom>
          <a:solidFill>
            <a:srgbClr val="FFFFFF"/>
          </a:solidFill>
        </p:spPr>
      </p:pic>
      <p:sp>
        <p:nvSpPr>
          <p:cNvPr id="9219" name="Content Placeholder 2">
            <a:extLst>
              <a:ext uri="{FF2B5EF4-FFF2-40B4-BE49-F238E27FC236}">
                <a16:creationId xmlns:a16="http://schemas.microsoft.com/office/drawing/2014/main" id="{CC9080E7-7437-1057-6AA4-225BBDCDCC00}"/>
              </a:ext>
            </a:extLst>
          </p:cNvPr>
          <p:cNvSpPr>
            <a:spLocks noGrp="1"/>
          </p:cNvSpPr>
          <p:nvPr>
            <p:ph sz="half" idx="2"/>
          </p:nvPr>
        </p:nvSpPr>
        <p:spPr>
          <a:xfrm>
            <a:off x="4648200" y="1600201"/>
            <a:ext cx="4038600" cy="3989040"/>
          </a:xfrm>
        </p:spPr>
        <p:txBody>
          <a:bodyPr wrap="square" anchor="t">
            <a:normAutofit/>
          </a:bodyPr>
          <a:lstStyle/>
          <a:p>
            <a:pPr marL="0" indent="0" eaLnBrk="1" hangingPunct="1">
              <a:lnSpc>
                <a:spcPct val="90000"/>
              </a:lnSpc>
              <a:buNone/>
              <a:defRPr/>
            </a:pPr>
            <a:r>
              <a:rPr lang="en-GB" sz="1500" b="1"/>
              <a:t>Members of a work group should share:</a:t>
            </a:r>
          </a:p>
          <a:p>
            <a:pPr eaLnBrk="1" hangingPunct="1">
              <a:lnSpc>
                <a:spcPct val="90000"/>
              </a:lnSpc>
              <a:buFont typeface="+mj-lt"/>
              <a:buAutoNum type="arabicPeriod"/>
              <a:defRPr/>
            </a:pPr>
            <a:r>
              <a:rPr lang="en-GB" sz="1500"/>
              <a:t>Shared aims and objectives</a:t>
            </a:r>
          </a:p>
          <a:p>
            <a:pPr eaLnBrk="1" hangingPunct="1">
              <a:lnSpc>
                <a:spcPct val="90000"/>
              </a:lnSpc>
              <a:buFont typeface="+mj-lt"/>
              <a:buAutoNum type="arabicPeriod"/>
              <a:defRPr/>
            </a:pPr>
            <a:r>
              <a:rPr lang="en-GB" sz="1500"/>
              <a:t>Sense of commitment to the group</a:t>
            </a:r>
          </a:p>
          <a:p>
            <a:pPr eaLnBrk="1" hangingPunct="1">
              <a:lnSpc>
                <a:spcPct val="90000"/>
              </a:lnSpc>
              <a:buFont typeface="+mj-lt"/>
              <a:buAutoNum type="arabicPeriod"/>
              <a:defRPr/>
            </a:pPr>
            <a:r>
              <a:rPr lang="en-GB" sz="1500"/>
              <a:t>Acceptance of group values and norms</a:t>
            </a:r>
          </a:p>
          <a:p>
            <a:pPr eaLnBrk="1" hangingPunct="1">
              <a:lnSpc>
                <a:spcPct val="90000"/>
              </a:lnSpc>
              <a:buFont typeface="+mj-lt"/>
              <a:buAutoNum type="arabicPeriod"/>
              <a:defRPr/>
            </a:pPr>
            <a:r>
              <a:rPr lang="en-GB" sz="1500"/>
              <a:t>Feeling of mutual trust and dependency</a:t>
            </a:r>
          </a:p>
          <a:p>
            <a:pPr eaLnBrk="1" hangingPunct="1">
              <a:lnSpc>
                <a:spcPct val="90000"/>
              </a:lnSpc>
              <a:buFont typeface="+mj-lt"/>
              <a:buAutoNum type="arabicPeriod"/>
              <a:defRPr/>
            </a:pPr>
            <a:r>
              <a:rPr lang="en-GB" sz="1500"/>
              <a:t>Full participation by all members and decision-making by consensus</a:t>
            </a:r>
          </a:p>
          <a:p>
            <a:pPr eaLnBrk="1" hangingPunct="1">
              <a:lnSpc>
                <a:spcPct val="90000"/>
              </a:lnSpc>
              <a:buFont typeface="+mj-lt"/>
              <a:buAutoNum type="arabicPeriod"/>
              <a:defRPr/>
            </a:pPr>
            <a:r>
              <a:rPr lang="en-GB" sz="1500"/>
              <a:t>Free flow of information and communications</a:t>
            </a:r>
          </a:p>
          <a:p>
            <a:pPr eaLnBrk="1" hangingPunct="1">
              <a:lnSpc>
                <a:spcPct val="90000"/>
              </a:lnSpc>
              <a:buFont typeface="+mj-lt"/>
              <a:buAutoNum type="arabicPeriod"/>
              <a:defRPr/>
            </a:pPr>
            <a:r>
              <a:rPr lang="en-GB" sz="1500"/>
              <a:t>Open expression of feelings and disagreements</a:t>
            </a:r>
          </a:p>
          <a:p>
            <a:pPr eaLnBrk="1" hangingPunct="1">
              <a:lnSpc>
                <a:spcPct val="90000"/>
              </a:lnSpc>
              <a:buFont typeface="+mj-lt"/>
              <a:buAutoNum type="arabicPeriod"/>
              <a:defRPr/>
            </a:pPr>
            <a:r>
              <a:rPr lang="en-GB" sz="1500"/>
              <a:t>Resolution of conflict by the members themselves</a:t>
            </a:r>
          </a:p>
          <a:p>
            <a:pPr eaLnBrk="1" hangingPunct="1">
              <a:lnSpc>
                <a:spcPct val="90000"/>
              </a:lnSpc>
              <a:buFont typeface="+mj-lt"/>
              <a:buAutoNum type="arabicPeriod"/>
              <a:defRPr/>
            </a:pPr>
            <a:r>
              <a:rPr lang="en-GB" sz="1500"/>
              <a:t>Lower level of staff turnover, absenteeism, accidents, errors and complaints</a:t>
            </a:r>
          </a:p>
        </p:txBody>
      </p:sp>
      <p:sp>
        <p:nvSpPr>
          <p:cNvPr id="4" name="Date Placeholder 3" hidden="1">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spcAft>
                <a:spcPts val="600"/>
              </a:spcAft>
              <a:defRPr/>
            </a:pPr>
            <a:fld id="{D2A88EF9-FD6A-4E22-AD5B-99F4A855266A}" type="datetime1">
              <a:rPr lang="en-GB" altLang="en-US" smtClean="0"/>
              <a:pPr>
                <a:spcAft>
                  <a:spcPts val="600"/>
                </a:spcAft>
                <a:defRPr/>
              </a:pPr>
              <a:t>02/10/2023</a:t>
            </a:fld>
            <a:endParaRPr lang="en-GB" altLang="en-US"/>
          </a:p>
        </p:txBody>
      </p:sp>
      <p:sp>
        <p:nvSpPr>
          <p:cNvPr id="9221" name="Slide Number Placeholder 4" hidden="1">
            <a:extLst>
              <a:ext uri="{FF2B5EF4-FFF2-40B4-BE49-F238E27FC236}">
                <a16:creationId xmlns:a16="http://schemas.microsoft.com/office/drawing/2014/main" id="{B282F7F4-40CB-661B-2624-57DD31981657}"/>
              </a:ext>
            </a:extLst>
          </p:cNvPr>
          <p:cNvSpPr>
            <a:spLocks noGrp="1" noChangeArrowheads="1"/>
          </p:cNvSpPr>
          <p:nvPr>
            <p:ph type="sldNum" sz="quarter" idx="4294967295"/>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EC3FFA0-FBB6-48AF-8640-4E54E9CFC048}" type="slidenum">
              <a:rPr lang="en-GB" altLang="en-US" sz="1200" smtClean="0">
                <a:solidFill>
                  <a:srgbClr val="898989"/>
                </a:solidFill>
              </a:rPr>
              <a:pPr>
                <a:spcBef>
                  <a:spcPct val="0"/>
                </a:spcBef>
                <a:spcAft>
                  <a:spcPts val="600"/>
                </a:spcAft>
                <a:buFontTx/>
                <a:buNone/>
              </a:pPr>
              <a:t>20</a:t>
            </a:fld>
            <a:endParaRPr lang="en-GB" altLang="en-US" sz="1200">
              <a:solidFill>
                <a:srgbClr val="898989"/>
              </a:solidFill>
            </a:endParaRPr>
          </a:p>
        </p:txBody>
      </p:sp>
    </p:spTree>
    <p:extLst>
      <p:ext uri="{BB962C8B-B14F-4D97-AF65-F5344CB8AC3E}">
        <p14:creationId xmlns:p14="http://schemas.microsoft.com/office/powerpoint/2010/main" val="39783899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8. Building successful teams</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5357191" cy="3916363"/>
          </a:xfrm>
        </p:spPr>
        <p:txBody>
          <a:bodyPr/>
          <a:lstStyle/>
          <a:p>
            <a:pPr marL="457200" indent="-457200">
              <a:buFont typeface="+mj-lt"/>
              <a:buAutoNum type="arabicPeriod"/>
            </a:pPr>
            <a:r>
              <a:rPr lang="en-GB" altLang="en-US" sz="2000" dirty="0"/>
              <a:t>Emphasise common interests and values</a:t>
            </a:r>
          </a:p>
          <a:p>
            <a:pPr marL="457200" indent="-457200">
              <a:buFont typeface="+mj-lt"/>
              <a:buAutoNum type="arabicPeriod"/>
            </a:pPr>
            <a:r>
              <a:rPr lang="en-GB" altLang="en-US" sz="2000" dirty="0"/>
              <a:t>Use ceremonies and rituals</a:t>
            </a:r>
          </a:p>
          <a:p>
            <a:pPr marL="457200" indent="-457200">
              <a:buFont typeface="+mj-lt"/>
              <a:buAutoNum type="arabicPeriod"/>
            </a:pPr>
            <a:r>
              <a:rPr lang="en-GB" altLang="en-US" sz="2000" dirty="0"/>
              <a:t>Use symbols to develop identification with the group</a:t>
            </a:r>
          </a:p>
          <a:p>
            <a:pPr marL="457200" indent="-457200">
              <a:buFont typeface="+mj-lt"/>
              <a:buAutoNum type="arabicPeriod"/>
            </a:pPr>
            <a:r>
              <a:rPr lang="en-GB" altLang="en-US" sz="2000" dirty="0"/>
              <a:t>Encourage and facilitate social interaction</a:t>
            </a:r>
          </a:p>
          <a:p>
            <a:pPr marL="457200" indent="-457200">
              <a:buFont typeface="+mj-lt"/>
              <a:buAutoNum type="arabicPeriod"/>
            </a:pPr>
            <a:r>
              <a:rPr lang="en-GB" altLang="en-US" sz="2000" dirty="0"/>
              <a:t>Tell people about group activities and achievements</a:t>
            </a:r>
          </a:p>
          <a:p>
            <a:pPr marL="457200" indent="-457200">
              <a:buFont typeface="+mj-lt"/>
              <a:buAutoNum type="arabicPeriod"/>
            </a:pPr>
            <a:r>
              <a:rPr lang="en-GB" altLang="en-US" sz="2000" dirty="0"/>
              <a:t>Conduct process analysis sessions</a:t>
            </a:r>
          </a:p>
          <a:p>
            <a:pPr marL="457200" indent="-457200">
              <a:buFont typeface="+mj-lt"/>
              <a:buAutoNum type="arabicPeriod"/>
            </a:pPr>
            <a:r>
              <a:rPr lang="en-GB" altLang="en-US" sz="2000" dirty="0"/>
              <a:t>Conduct alignment sessions</a:t>
            </a:r>
          </a:p>
          <a:p>
            <a:pPr marL="457200" indent="-457200">
              <a:buFont typeface="+mj-lt"/>
              <a:buAutoNum type="arabicPeriod"/>
            </a:pPr>
            <a:r>
              <a:rPr lang="en-GB" altLang="en-US" sz="2000" dirty="0"/>
              <a:t>Increase incentives for mutual co-operation</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pic>
        <p:nvPicPr>
          <p:cNvPr id="3074" name="Picture 2" descr="Teamwork Concept Flat style teamwork 555563 Vector Art at Vecteezy">
            <a:extLst>
              <a:ext uri="{FF2B5EF4-FFF2-40B4-BE49-F238E27FC236}">
                <a16:creationId xmlns:a16="http://schemas.microsoft.com/office/drawing/2014/main" id="{76F86DB4-65CA-6EB7-B95D-63847004999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768"/>
          <a:stretch/>
        </p:blipFill>
        <p:spPr bwMode="auto">
          <a:xfrm>
            <a:off x="5762391" y="1217543"/>
            <a:ext cx="3371670" cy="44229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3738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8. Building successful teams</a:t>
            </a:r>
            <a:endParaRPr lang="en-GB" altLang="en-US" dirty="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pic>
        <p:nvPicPr>
          <p:cNvPr id="2" name="Picture 1">
            <a:extLst>
              <a:ext uri="{FF2B5EF4-FFF2-40B4-BE49-F238E27FC236}">
                <a16:creationId xmlns:a16="http://schemas.microsoft.com/office/drawing/2014/main" id="{0A912525-9C2B-36C1-98F2-89FEBD4545AB}"/>
              </a:ext>
            </a:extLst>
          </p:cNvPr>
          <p:cNvPicPr>
            <a:picLocks noChangeAspect="1"/>
          </p:cNvPicPr>
          <p:nvPr/>
        </p:nvPicPr>
        <p:blipFill>
          <a:blip r:embed="rId3"/>
          <a:stretch>
            <a:fillRect/>
          </a:stretch>
        </p:blipFill>
        <p:spPr>
          <a:xfrm>
            <a:off x="2267744" y="1124744"/>
            <a:ext cx="6606097" cy="4911036"/>
          </a:xfrm>
          <a:prstGeom prst="rect">
            <a:avLst/>
          </a:prstGeom>
        </p:spPr>
      </p:pic>
      <p:sp>
        <p:nvSpPr>
          <p:cNvPr id="3" name="Rectangle 2">
            <a:extLst>
              <a:ext uri="{FF2B5EF4-FFF2-40B4-BE49-F238E27FC236}">
                <a16:creationId xmlns:a16="http://schemas.microsoft.com/office/drawing/2014/main" id="{113641D1-5693-ED66-1ED1-4669743391EF}"/>
              </a:ext>
            </a:extLst>
          </p:cNvPr>
          <p:cNvSpPr/>
          <p:nvPr/>
        </p:nvSpPr>
        <p:spPr>
          <a:xfrm>
            <a:off x="250825" y="1556792"/>
            <a:ext cx="2016919" cy="1616148"/>
          </a:xfrm>
          <a:prstGeom prst="rect">
            <a:avLst/>
          </a:prstGeom>
        </p:spPr>
        <p:txBody>
          <a:bodyPr wrap="square">
            <a:spAutoFit/>
          </a:bodyPr>
          <a:lstStyle/>
          <a:p>
            <a:pPr algn="just" eaLnBrk="1" hangingPunct="1">
              <a:lnSpc>
                <a:spcPct val="150000"/>
              </a:lnSpc>
              <a:defRPr/>
            </a:pPr>
            <a:r>
              <a:rPr lang="en-GB" dirty="0">
                <a:latin typeface="+mn-lt"/>
                <a:cs typeface="Arial" panose="020B0604020202020204" pitchFamily="34" charset="0"/>
              </a:rPr>
              <a:t>Belbin’s evolved nine team roles</a:t>
            </a:r>
          </a:p>
          <a:p>
            <a:pPr algn="just" eaLnBrk="1" hangingPunct="1">
              <a:lnSpc>
                <a:spcPct val="150000"/>
              </a:lnSpc>
              <a:defRPr/>
            </a:pPr>
            <a:r>
              <a:rPr lang="en-GB" sz="1600" dirty="0">
                <a:latin typeface="+mn-lt"/>
              </a:rPr>
              <a:t>(Mullins, 2019, p.  312)</a:t>
            </a:r>
            <a:endParaRPr lang="en-GB" sz="1600" dirty="0">
              <a:latin typeface="+mn-lt"/>
              <a:cs typeface="Arial" pitchFamily="34" charset="0"/>
            </a:endParaRPr>
          </a:p>
        </p:txBody>
      </p:sp>
      <p:pic>
        <p:nvPicPr>
          <p:cNvPr id="6" name="Picture 5" descr="A person wearing a hat and a nurse&#10;&#10;Description automatically generated">
            <a:extLst>
              <a:ext uri="{FF2B5EF4-FFF2-40B4-BE49-F238E27FC236}">
                <a16:creationId xmlns:a16="http://schemas.microsoft.com/office/drawing/2014/main" id="{BB6841FE-9094-9D5F-6821-F9D4E165236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7900" y="3172940"/>
            <a:ext cx="2007580" cy="2842591"/>
          </a:xfrm>
          <a:prstGeom prst="rect">
            <a:avLst/>
          </a:prstGeom>
        </p:spPr>
      </p:pic>
    </p:spTree>
    <p:extLst>
      <p:ext uri="{BB962C8B-B14F-4D97-AF65-F5344CB8AC3E}">
        <p14:creationId xmlns:p14="http://schemas.microsoft.com/office/powerpoint/2010/main" val="9395378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dirty="0"/>
              <a:t>9. Building successful teams</a:t>
            </a:r>
            <a:endParaRPr lang="en-GB" altLang="en-US" dirty="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23</a:t>
            </a:fld>
            <a:endParaRPr lang="en-GB" altLang="en-US" sz="1200">
              <a:solidFill>
                <a:srgbClr val="898989"/>
              </a:solidFill>
            </a:endParaRPr>
          </a:p>
        </p:txBody>
      </p:sp>
      <p:sp>
        <p:nvSpPr>
          <p:cNvPr id="3" name="Rectangle 2">
            <a:extLst>
              <a:ext uri="{FF2B5EF4-FFF2-40B4-BE49-F238E27FC236}">
                <a16:creationId xmlns:a16="http://schemas.microsoft.com/office/drawing/2014/main" id="{113641D1-5693-ED66-1ED1-4669743391EF}"/>
              </a:ext>
            </a:extLst>
          </p:cNvPr>
          <p:cNvSpPr/>
          <p:nvPr/>
        </p:nvSpPr>
        <p:spPr>
          <a:xfrm>
            <a:off x="6804074" y="5965931"/>
            <a:ext cx="2304951" cy="415819"/>
          </a:xfrm>
          <a:prstGeom prst="rect">
            <a:avLst/>
          </a:prstGeom>
          <a:solidFill>
            <a:schemeClr val="bg1"/>
          </a:solidFill>
        </p:spPr>
        <p:txBody>
          <a:bodyPr wrap="square">
            <a:spAutoFit/>
          </a:bodyPr>
          <a:lstStyle/>
          <a:p>
            <a:pPr algn="just" eaLnBrk="1" hangingPunct="1">
              <a:lnSpc>
                <a:spcPct val="150000"/>
              </a:lnSpc>
              <a:defRPr/>
            </a:pPr>
            <a:r>
              <a:rPr lang="en-GB" sz="1600" dirty="0">
                <a:latin typeface="+mn-lt"/>
              </a:rPr>
              <a:t>(Mullins, 2019, p.  316)</a:t>
            </a:r>
            <a:endParaRPr lang="en-GB" sz="1600" dirty="0">
              <a:latin typeface="+mn-lt"/>
              <a:cs typeface="Arial" pitchFamily="34" charset="0"/>
            </a:endParaRPr>
          </a:p>
        </p:txBody>
      </p:sp>
      <p:pic>
        <p:nvPicPr>
          <p:cNvPr id="8" name="Picture 7">
            <a:extLst>
              <a:ext uri="{FF2B5EF4-FFF2-40B4-BE49-F238E27FC236}">
                <a16:creationId xmlns:a16="http://schemas.microsoft.com/office/drawing/2014/main" id="{99BAE2FF-BC8C-3DAF-4914-D144CDF4BFEF}"/>
              </a:ext>
            </a:extLst>
          </p:cNvPr>
          <p:cNvPicPr>
            <a:picLocks noChangeAspect="1"/>
          </p:cNvPicPr>
          <p:nvPr/>
        </p:nvPicPr>
        <p:blipFill>
          <a:blip r:embed="rId3"/>
          <a:stretch>
            <a:fillRect/>
          </a:stretch>
        </p:blipFill>
        <p:spPr>
          <a:xfrm>
            <a:off x="143313" y="0"/>
            <a:ext cx="8749862" cy="6858000"/>
          </a:xfrm>
          <a:prstGeom prst="rect">
            <a:avLst/>
          </a:prstGeom>
        </p:spPr>
      </p:pic>
      <p:sp>
        <p:nvSpPr>
          <p:cNvPr id="9" name="Rectangle 8">
            <a:extLst>
              <a:ext uri="{FF2B5EF4-FFF2-40B4-BE49-F238E27FC236}">
                <a16:creationId xmlns:a16="http://schemas.microsoft.com/office/drawing/2014/main" id="{375FEDC9-5289-EF43-7114-18977ADE38BF}"/>
              </a:ext>
            </a:extLst>
          </p:cNvPr>
          <p:cNvSpPr/>
          <p:nvPr/>
        </p:nvSpPr>
        <p:spPr>
          <a:xfrm>
            <a:off x="5846498" y="5925503"/>
            <a:ext cx="3248025" cy="496674"/>
          </a:xfrm>
          <a:prstGeom prst="rect">
            <a:avLst/>
          </a:prstGeom>
          <a:solidFill>
            <a:schemeClr val="bg1"/>
          </a:solidFill>
        </p:spPr>
        <p:txBody>
          <a:bodyPr wrap="square">
            <a:spAutoFit/>
          </a:bodyPr>
          <a:lstStyle/>
          <a:p>
            <a:pPr algn="ctr" eaLnBrk="1" hangingPunct="1">
              <a:lnSpc>
                <a:spcPct val="150000"/>
              </a:lnSpc>
              <a:defRPr/>
            </a:pPr>
            <a:r>
              <a:rPr lang="en-GB" sz="2000" dirty="0">
                <a:latin typeface="+mn-lt"/>
              </a:rPr>
              <a:t>(Mullins, 2019, p.  316)</a:t>
            </a:r>
            <a:endParaRPr lang="en-GB" sz="2000" dirty="0">
              <a:latin typeface="+mn-lt"/>
              <a:cs typeface="Arial" pitchFamily="34" charset="0"/>
            </a:endParaRPr>
          </a:p>
        </p:txBody>
      </p:sp>
    </p:spTree>
    <p:extLst>
      <p:ext uri="{BB962C8B-B14F-4D97-AF65-F5344CB8AC3E}">
        <p14:creationId xmlns:p14="http://schemas.microsoft.com/office/powerpoint/2010/main" val="274870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2000" dirty="0"/>
              <a:t>Group</a:t>
            </a:r>
          </a:p>
          <a:p>
            <a:r>
              <a:rPr lang="en-GB" sz="2000" dirty="0"/>
              <a:t>Team</a:t>
            </a:r>
          </a:p>
          <a:p>
            <a:r>
              <a:rPr lang="en-GB" sz="2000" dirty="0"/>
              <a:t>Formal groups</a:t>
            </a:r>
          </a:p>
          <a:p>
            <a:r>
              <a:rPr lang="en-GB" sz="2000" dirty="0"/>
              <a:t>Informal groups</a:t>
            </a:r>
          </a:p>
          <a:p>
            <a:r>
              <a:rPr lang="en-GB" sz="2000" dirty="0"/>
              <a:t>Benefit of joining a team for an individual</a:t>
            </a:r>
          </a:p>
          <a:p>
            <a:r>
              <a:rPr lang="en-GB" sz="2000" dirty="0"/>
              <a:t>Benefit of using team for an organisation</a:t>
            </a:r>
          </a:p>
          <a:p>
            <a:endParaRPr lang="en-GB" sz="2000" dirty="0"/>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02/10/2023</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24</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a:t>Values</a:t>
            </a:r>
          </a:p>
          <a:p>
            <a:r>
              <a:rPr lang="en-GB" sz="2000" dirty="0"/>
              <a:t>Norms</a:t>
            </a:r>
          </a:p>
          <a:p>
            <a:r>
              <a:rPr lang="en-GB" sz="2000" dirty="0"/>
              <a:t>Group cohesiveness</a:t>
            </a:r>
          </a:p>
          <a:p>
            <a:r>
              <a:rPr lang="en-GB" sz="2000" dirty="0"/>
              <a:t>Social loafing</a:t>
            </a:r>
          </a:p>
          <a:p>
            <a:r>
              <a:rPr lang="en-GB" sz="2000" dirty="0"/>
              <a:t>Groupthink</a:t>
            </a:r>
          </a:p>
          <a:p>
            <a:r>
              <a:rPr lang="en-GB" sz="2000" dirty="0"/>
              <a:t>Brainstorming</a:t>
            </a:r>
          </a:p>
        </p:txBody>
      </p:sp>
    </p:spTree>
    <p:extLst>
      <p:ext uri="{BB962C8B-B14F-4D97-AF65-F5344CB8AC3E}">
        <p14:creationId xmlns:p14="http://schemas.microsoft.com/office/powerpoint/2010/main" val="21249643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0774-A81E-1D91-87ED-E6F5CE327A30}"/>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1115277C-4362-B22D-0C37-362DB9B801AC}"/>
              </a:ext>
            </a:extLst>
          </p:cNvPr>
          <p:cNvSpPr>
            <a:spLocks noGrp="1"/>
          </p:cNvSpPr>
          <p:nvPr>
            <p:ph idx="1"/>
          </p:nvPr>
        </p:nvSpPr>
        <p:spPr>
          <a:xfrm>
            <a:off x="457200" y="1600201"/>
            <a:ext cx="8118088" cy="3917032"/>
          </a:xfrm>
        </p:spPr>
        <p:txBody>
          <a:bodyPr/>
          <a:lstStyle/>
          <a:p>
            <a:pPr marL="514350" indent="-514350">
              <a:buFont typeface="Arial" panose="020B0604020202020204" pitchFamily="34" charset="0"/>
              <a:buAutoNum type="arabicPeriod"/>
            </a:pPr>
            <a:r>
              <a:rPr lang="en-GB" sz="2000" dirty="0"/>
              <a:t>Review the key terms. Be prepared to explain them in the next class.</a:t>
            </a:r>
          </a:p>
          <a:p>
            <a:pPr marL="514350" indent="-514350">
              <a:buFont typeface="Arial" panose="020B0604020202020204" pitchFamily="34" charset="0"/>
              <a:buAutoNum type="arabicPeriod"/>
            </a:pPr>
            <a:r>
              <a:rPr lang="en-GB" sz="2000" dirty="0"/>
              <a:t>Write a short (500w) report which discussed your experience in a previous groupwork situation. Identify the values and norms of that group. Did that group perform well? Why or why not? What did you learn from that experience? Email your work as an MS Word file to the lecturer before the next class. Your email should have the subject as: </a:t>
            </a:r>
            <a:r>
              <a:rPr lang="en-GB" sz="2000" dirty="0">
                <a:solidFill>
                  <a:srgbClr val="7030A0"/>
                </a:solidFill>
              </a:rPr>
              <a:t>Your full </a:t>
            </a:r>
            <a:r>
              <a:rPr lang="en-GB" sz="2000" dirty="0" err="1">
                <a:solidFill>
                  <a:srgbClr val="7030A0"/>
                </a:solidFill>
              </a:rPr>
              <a:t>name_Your</a:t>
            </a:r>
            <a:r>
              <a:rPr lang="en-GB" sz="2000" dirty="0">
                <a:solidFill>
                  <a:srgbClr val="7030A0"/>
                </a:solidFill>
              </a:rPr>
              <a:t> student </a:t>
            </a:r>
            <a:r>
              <a:rPr lang="en-GB" sz="2000" dirty="0" err="1">
                <a:solidFill>
                  <a:srgbClr val="7030A0"/>
                </a:solidFill>
              </a:rPr>
              <a:t>ID_IMW_Week</a:t>
            </a:r>
            <a:r>
              <a:rPr lang="en-GB" sz="2000" dirty="0">
                <a:solidFill>
                  <a:srgbClr val="7030A0"/>
                </a:solidFill>
              </a:rPr>
              <a:t> 5_groupwork reflection.</a:t>
            </a:r>
          </a:p>
        </p:txBody>
      </p:sp>
      <p:sp>
        <p:nvSpPr>
          <p:cNvPr id="4" name="Date Placeholder 3">
            <a:extLst>
              <a:ext uri="{FF2B5EF4-FFF2-40B4-BE49-F238E27FC236}">
                <a16:creationId xmlns:a16="http://schemas.microsoft.com/office/drawing/2014/main" id="{083489F6-910E-FC7F-F0CA-B5D3174914BE}"/>
              </a:ext>
            </a:extLst>
          </p:cNvPr>
          <p:cNvSpPr>
            <a:spLocks noGrp="1"/>
          </p:cNvSpPr>
          <p:nvPr>
            <p:ph type="dt" sz="half" idx="10"/>
          </p:nvPr>
        </p:nvSpPr>
        <p:spPr/>
        <p:txBody>
          <a:bodyPr/>
          <a:lstStyle/>
          <a:p>
            <a:pPr>
              <a:defRPr/>
            </a:pPr>
            <a:fld id="{842CFAC4-2C7F-4861-A89F-BA2B10A35058}" type="datetime1">
              <a:rPr lang="en-GB" altLang="en-US" smtClean="0"/>
              <a:pPr>
                <a:defRPr/>
              </a:pPr>
              <a:t>02/10/2023</a:t>
            </a:fld>
            <a:endParaRPr lang="en-GB" altLang="en-US"/>
          </a:p>
        </p:txBody>
      </p:sp>
      <p:sp>
        <p:nvSpPr>
          <p:cNvPr id="5" name="Slide Number Placeholder 4">
            <a:extLst>
              <a:ext uri="{FF2B5EF4-FFF2-40B4-BE49-F238E27FC236}">
                <a16:creationId xmlns:a16="http://schemas.microsoft.com/office/drawing/2014/main" id="{B1D8DBCE-DD6A-C2CC-ECBC-AF3F985931FC}"/>
              </a:ext>
            </a:extLst>
          </p:cNvPr>
          <p:cNvSpPr>
            <a:spLocks noGrp="1"/>
          </p:cNvSpPr>
          <p:nvPr>
            <p:ph type="sldNum" sz="quarter" idx="12"/>
          </p:nvPr>
        </p:nvSpPr>
        <p:spPr/>
        <p:txBody>
          <a:bodyPr/>
          <a:lstStyle/>
          <a:p>
            <a:pPr>
              <a:defRPr/>
            </a:pPr>
            <a:fld id="{0A693F5B-1C3B-4885-B62D-B41009808F97}" type="slidenum">
              <a:rPr lang="en-GB" altLang="en-US" smtClean="0"/>
              <a:pPr>
                <a:defRPr/>
              </a:pPr>
              <a:t>25</a:t>
            </a:fld>
            <a:endParaRPr lang="en-GB" altLang="en-US"/>
          </a:p>
        </p:txBody>
      </p:sp>
      <p:pic>
        <p:nvPicPr>
          <p:cNvPr id="6" name="Picture 2" descr="The Importance of Self Study - AnimationResources.org - Serving the Online  Animation Community AnimationResources.org – Serving the Online Animation  Community">
            <a:extLst>
              <a:ext uri="{FF2B5EF4-FFF2-40B4-BE49-F238E27FC236}">
                <a16:creationId xmlns:a16="http://schemas.microsoft.com/office/drawing/2014/main" id="{6D5A26AB-25C1-2E4F-2F3C-52F2621373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87"/>
          <a:stretch/>
        </p:blipFill>
        <p:spPr bwMode="auto">
          <a:xfrm>
            <a:off x="0" y="0"/>
            <a:ext cx="2729880" cy="134698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Tom And Jerry Tom Playing All Instruments GIF - Tom And Jerry Tom Playing  All Instruments One Man Army - Discover &amp; Share GIFs">
            <a:extLst>
              <a:ext uri="{FF2B5EF4-FFF2-40B4-BE49-F238E27FC236}">
                <a16:creationId xmlns:a16="http://schemas.microsoft.com/office/drawing/2014/main" id="{118D1344-4AF1-0EC9-7195-93D3C40AB6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56848" y="4614179"/>
            <a:ext cx="2918791" cy="22438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0334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9ABB4E6-669B-42B0-A3EA-9218ECC21F80}"/>
              </a:ext>
            </a:extLst>
          </p:cNvPr>
          <p:cNvSpPr>
            <a:spLocks noGrp="1"/>
          </p:cNvSpPr>
          <p:nvPr>
            <p:ph type="title"/>
          </p:nvPr>
        </p:nvSpPr>
        <p:spPr/>
        <p:txBody>
          <a:bodyPr/>
          <a:lstStyle/>
          <a:p>
            <a:r>
              <a:rPr lang="en-GB" altLang="en-US" b="1"/>
              <a:t>References</a:t>
            </a:r>
            <a:endParaRPr lang="en-GB" altLang="en-US"/>
          </a:p>
        </p:txBody>
      </p:sp>
      <p:sp>
        <p:nvSpPr>
          <p:cNvPr id="3" name="Content Placeholder 2">
            <a:extLst>
              <a:ext uri="{FF2B5EF4-FFF2-40B4-BE49-F238E27FC236}">
                <a16:creationId xmlns:a16="http://schemas.microsoft.com/office/drawing/2014/main" id="{C1384EE9-6F40-1556-CB6F-BEDBE6E6A81C}"/>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1600" dirty="0">
                <a:ea typeface="Calibri" panose="020F0502020204030204" pitchFamily="34" charset="0"/>
              </a:rPr>
              <a:t>Mullins, L. J. (2019) </a:t>
            </a:r>
            <a:r>
              <a:rPr lang="en-GB" altLang="en-US" sz="1600" i="1" dirty="0">
                <a:ea typeface="Calibri" panose="020F0502020204030204" pitchFamily="34" charset="0"/>
              </a:rPr>
              <a:t>Organisational behaviour in the workplace</a:t>
            </a:r>
            <a:r>
              <a:rPr lang="en-GB" altLang="en-US" sz="1600" dirty="0">
                <a:ea typeface="Calibri" panose="020F0502020204030204" pitchFamily="34" charset="0"/>
              </a:rPr>
              <a:t>. 12th </a:t>
            </a:r>
            <a:r>
              <a:rPr lang="en-GB" altLang="en-US" sz="1600" dirty="0" err="1">
                <a:ea typeface="Calibri" panose="020F0502020204030204" pitchFamily="34" charset="0"/>
              </a:rPr>
              <a:t>edn</a:t>
            </a:r>
            <a:r>
              <a:rPr lang="en-GB" altLang="en-US" sz="1600" dirty="0">
                <a:ea typeface="Calibri" panose="020F0502020204030204" pitchFamily="34" charset="0"/>
              </a:rPr>
              <a:t>. Harlow: Pearson Education Limited.</a:t>
            </a:r>
          </a:p>
          <a:p>
            <a:pPr marL="514350" indent="-514350" algn="just">
              <a:buFont typeface="+mj-lt"/>
              <a:buAutoNum type="arabicPeriod"/>
              <a:defRPr/>
            </a:pPr>
            <a:r>
              <a:rPr lang="en-GB" altLang="en-US" sz="1600" dirty="0">
                <a:ea typeface="Calibri" panose="020F0502020204030204" pitchFamily="34" charset="0"/>
              </a:rPr>
              <a:t>Huczynski, A. and Buchanan, D.A. (2019) </a:t>
            </a:r>
            <a:r>
              <a:rPr lang="en-GB" altLang="en-US" sz="1600" i="1" dirty="0">
                <a:ea typeface="Calibri" panose="020F0502020204030204" pitchFamily="34" charset="0"/>
              </a:rPr>
              <a:t>Organizational behaviour</a:t>
            </a:r>
            <a:r>
              <a:rPr lang="en-GB" altLang="en-US" sz="1600" dirty="0">
                <a:ea typeface="Calibri" panose="020F0502020204030204" pitchFamily="34" charset="0"/>
              </a:rPr>
              <a:t>. 10th </a:t>
            </a:r>
            <a:r>
              <a:rPr lang="en-GB" altLang="en-US" sz="1600" dirty="0" err="1">
                <a:ea typeface="Calibri" panose="020F0502020204030204" pitchFamily="34" charset="0"/>
              </a:rPr>
              <a:t>edn</a:t>
            </a:r>
            <a:r>
              <a:rPr lang="en-GB" altLang="en-US" sz="1600" dirty="0">
                <a:ea typeface="Calibri" panose="020F0502020204030204" pitchFamily="34" charset="0"/>
              </a:rPr>
              <a:t>. Harlow: Pearson</a:t>
            </a:r>
          </a:p>
          <a:p>
            <a:pPr marL="514350" indent="-514350" algn="just">
              <a:buFont typeface="+mj-lt"/>
              <a:buAutoNum type="arabicPeriod"/>
              <a:defRPr/>
            </a:pPr>
            <a:r>
              <a:rPr lang="en-GB" altLang="en-US" sz="1600" dirty="0">
                <a:ea typeface="Calibri" panose="020F0502020204030204" pitchFamily="34" charset="0"/>
              </a:rPr>
              <a:t>Robbins, S., and Coulter, M. (2021) </a:t>
            </a:r>
            <a:r>
              <a:rPr lang="en-GB" altLang="en-US" sz="1600" i="1" dirty="0">
                <a:ea typeface="Calibri" panose="020F0502020204030204" pitchFamily="34" charset="0"/>
              </a:rPr>
              <a:t>Management, Global Edition</a:t>
            </a:r>
            <a:r>
              <a:rPr lang="en-GB" altLang="en-US" sz="1600" dirty="0">
                <a:ea typeface="Calibri" panose="020F0502020204030204" pitchFamily="34" charset="0"/>
              </a:rPr>
              <a:t>. 15th </a:t>
            </a:r>
            <a:r>
              <a:rPr lang="en-GB" altLang="en-US" sz="1600" dirty="0" err="1">
                <a:ea typeface="Calibri" panose="020F0502020204030204" pitchFamily="34" charset="0"/>
              </a:rPr>
              <a:t>edn</a:t>
            </a:r>
            <a:r>
              <a:rPr lang="en-GB" altLang="en-US" sz="1600" dirty="0">
                <a:ea typeface="Calibri" panose="020F0502020204030204" pitchFamily="34" charset="0"/>
              </a:rPr>
              <a:t>. Pearson.</a:t>
            </a:r>
          </a:p>
          <a:p>
            <a:pPr marL="514350" indent="-514350" algn="just">
              <a:buFont typeface="+mj-lt"/>
              <a:buAutoNum type="arabicPeriod"/>
              <a:defRPr/>
            </a:pPr>
            <a:r>
              <a:rPr lang="en-GB" altLang="en-US" sz="1600" dirty="0">
                <a:ea typeface="Calibri" panose="020F0502020204030204" pitchFamily="34" charset="0"/>
              </a:rPr>
              <a:t>Cole, G. A. and Kelly, P. (2020) </a:t>
            </a:r>
            <a:r>
              <a:rPr lang="en-GB" altLang="en-US" sz="1600" i="1" dirty="0">
                <a:ea typeface="Calibri" panose="020F0502020204030204" pitchFamily="34" charset="0"/>
              </a:rPr>
              <a:t>Management theory and practice</a:t>
            </a:r>
            <a:r>
              <a:rPr lang="en-GB" altLang="en-US" sz="1600" dirty="0">
                <a:ea typeface="Calibri" panose="020F0502020204030204" pitchFamily="34" charset="0"/>
              </a:rPr>
              <a:t>. 9th </a:t>
            </a:r>
            <a:r>
              <a:rPr lang="en-GB" altLang="en-US" sz="1600" dirty="0" err="1">
                <a:ea typeface="Calibri" panose="020F0502020204030204" pitchFamily="34" charset="0"/>
              </a:rPr>
              <a:t>edn</a:t>
            </a:r>
            <a:r>
              <a:rPr lang="en-GB" altLang="en-US" sz="1600" dirty="0">
                <a:ea typeface="Calibri" panose="020F0502020204030204" pitchFamily="34" charset="0"/>
              </a:rPr>
              <a:t>. Hampshire: Cengage Learning EMEA.</a:t>
            </a:r>
            <a:endParaRPr lang="en-GB" altLang="en-US" sz="1600" dirty="0"/>
          </a:p>
          <a:p>
            <a:pPr marL="514350" indent="-514350" algn="just">
              <a:buFont typeface="+mj-lt"/>
              <a:buAutoNum type="arabicPeriod"/>
              <a:defRPr/>
            </a:pPr>
            <a:r>
              <a:rPr lang="en-GB" sz="1600" b="0" i="0" dirty="0">
                <a:solidFill>
                  <a:srgbClr val="222222"/>
                </a:solidFill>
                <a:effectLst/>
                <a:cs typeface="Arial" panose="020B0604020202020204" pitchFamily="34" charset="0"/>
              </a:rPr>
              <a:t>Tripathy, M. (2018) Building quality teamwork to achieve excellence in business organizations. </a:t>
            </a:r>
            <a:r>
              <a:rPr lang="en-GB" sz="1600" b="0" i="1" dirty="0">
                <a:solidFill>
                  <a:srgbClr val="222222"/>
                </a:solidFill>
                <a:effectLst/>
                <a:cs typeface="Arial" panose="020B0604020202020204" pitchFamily="34" charset="0"/>
              </a:rPr>
              <a:t>International research journal of management, IT and social sciences</a:t>
            </a:r>
            <a:r>
              <a:rPr lang="en-GB" sz="1600" b="0" i="0" dirty="0">
                <a:solidFill>
                  <a:srgbClr val="222222"/>
                </a:solidFill>
                <a:effectLst/>
                <a:cs typeface="Arial" panose="020B0604020202020204" pitchFamily="34" charset="0"/>
              </a:rPr>
              <a:t>, </a:t>
            </a:r>
            <a:r>
              <a:rPr lang="en-GB" sz="1600" b="0" i="1" dirty="0">
                <a:solidFill>
                  <a:srgbClr val="222222"/>
                </a:solidFill>
                <a:effectLst/>
                <a:cs typeface="Arial" panose="020B0604020202020204" pitchFamily="34" charset="0"/>
              </a:rPr>
              <a:t>5</a:t>
            </a:r>
            <a:r>
              <a:rPr lang="en-GB" sz="1600" b="0" i="0" dirty="0">
                <a:solidFill>
                  <a:srgbClr val="222222"/>
                </a:solidFill>
                <a:effectLst/>
                <a:cs typeface="Arial" panose="020B0604020202020204" pitchFamily="34" charset="0"/>
              </a:rPr>
              <a:t>(3), pp.1-7.</a:t>
            </a:r>
          </a:p>
          <a:p>
            <a:pPr marL="514350" indent="-514350" algn="just">
              <a:buFont typeface="+mj-lt"/>
              <a:buAutoNum type="arabicPeriod"/>
              <a:defRPr/>
            </a:pPr>
            <a:r>
              <a:rPr lang="en-GB" altLang="en-US" sz="1600" dirty="0"/>
              <a:t>University of Florida (no date) </a:t>
            </a:r>
            <a:r>
              <a:rPr lang="en-GB" altLang="en-US" sz="1600" i="1" dirty="0"/>
              <a:t>Bloom’s Taxonomy. </a:t>
            </a:r>
            <a:r>
              <a:rPr lang="en-GB" altLang="en-US" sz="1600" dirty="0"/>
              <a:t>Available at </a:t>
            </a:r>
            <a:r>
              <a:rPr lang="en-US" altLang="en-US" sz="1600" b="0" dirty="0">
                <a:cs typeface="Arial" panose="020B0604020202020204" pitchFamily="34" charset="0"/>
                <a:hlinkClick r:id="rId2"/>
              </a:rPr>
              <a:t>https://citt.ufl.edu/resources/the-learning-process/designing-the-learning-experience/blooms-taxonomy/</a:t>
            </a:r>
            <a:r>
              <a:rPr lang="en-US" altLang="en-US" sz="1600" b="0" dirty="0">
                <a:cs typeface="Arial" panose="020B0604020202020204" pitchFamily="34" charset="0"/>
              </a:rPr>
              <a:t> (Accessed: 20 Sep 2023)</a:t>
            </a:r>
          </a:p>
        </p:txBody>
      </p:sp>
      <p:sp>
        <p:nvSpPr>
          <p:cNvPr id="4" name="Date Placeholder 3">
            <a:extLst>
              <a:ext uri="{FF2B5EF4-FFF2-40B4-BE49-F238E27FC236}">
                <a16:creationId xmlns:a16="http://schemas.microsoft.com/office/drawing/2014/main" id="{B05BD664-4610-08F3-9322-1554BF6403E2}"/>
              </a:ext>
            </a:extLst>
          </p:cNvPr>
          <p:cNvSpPr>
            <a:spLocks noGrp="1"/>
          </p:cNvSpPr>
          <p:nvPr>
            <p:ph type="dt" sz="quarter" idx="10"/>
          </p:nvPr>
        </p:nvSpPr>
        <p:spPr/>
        <p:txBody>
          <a:bodyPr/>
          <a:lstStyle/>
          <a:p>
            <a:pPr>
              <a:defRPr/>
            </a:pPr>
            <a:fld id="{D2A88EF9-FD6A-4E22-AD5B-99F4A855266A}" type="datetime1">
              <a:rPr lang="en-GB" altLang="en-US" smtClean="0"/>
              <a:pPr>
                <a:defRPr/>
              </a:pPr>
              <a:t>02/10/2023</a:t>
            </a:fld>
            <a:endParaRPr lang="en-GB" altLang="en-US"/>
          </a:p>
        </p:txBody>
      </p:sp>
      <p:sp>
        <p:nvSpPr>
          <p:cNvPr id="60421" name="Slide Number Placeholder 4">
            <a:extLst>
              <a:ext uri="{FF2B5EF4-FFF2-40B4-BE49-F238E27FC236}">
                <a16:creationId xmlns:a16="http://schemas.microsoft.com/office/drawing/2014/main" id="{ED915BBD-4E5A-D57D-D9C3-59D9E531D2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FF9A3-D1F7-49E0-A611-F81A6F5A2CDB}" type="slidenum">
              <a:rPr lang="en-GB" altLang="en-US" sz="1200" smtClean="0">
                <a:solidFill>
                  <a:srgbClr val="898989"/>
                </a:solidFill>
              </a:rPr>
              <a:pPr>
                <a:spcBef>
                  <a:spcPct val="0"/>
                </a:spcBef>
                <a:buFontTx/>
                <a:buNone/>
              </a:pPr>
              <a:t>26</a:t>
            </a:fld>
            <a:endParaRPr lang="en-GB" altLang="en-US" sz="1200">
              <a:solidFill>
                <a:srgbClr val="898989"/>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C1CBE29A-75DC-633D-6818-DCCFC6DDCA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88B32086-942D-C8A5-DAFA-F71219648925}"/>
              </a:ext>
            </a:extLst>
          </p:cNvPr>
          <p:cNvSpPr>
            <a:spLocks noGrp="1"/>
          </p:cNvSpPr>
          <p:nvPr>
            <p:ph type="dt" sz="quarter" idx="10"/>
          </p:nvPr>
        </p:nvSpPr>
        <p:spPr/>
        <p:txBody>
          <a:bodyPr/>
          <a:lstStyle/>
          <a:p>
            <a:pPr>
              <a:defRPr/>
            </a:pPr>
            <a:fld id="{F3D86518-6479-48A0-A9D3-08C8076AEFA7}" type="datetime1">
              <a:rPr lang="en-GB" altLang="en-US"/>
              <a:pPr>
                <a:defRPr/>
              </a:pPr>
              <a:t>02/10/2023</a:t>
            </a:fld>
            <a:endParaRPr lang="en-GB" altLang="en-US"/>
          </a:p>
        </p:txBody>
      </p:sp>
      <p:sp>
        <p:nvSpPr>
          <p:cNvPr id="61444" name="Slide Number Placeholder 5">
            <a:extLst>
              <a:ext uri="{FF2B5EF4-FFF2-40B4-BE49-F238E27FC236}">
                <a16:creationId xmlns:a16="http://schemas.microsoft.com/office/drawing/2014/main" id="{C93C190D-CA9C-0AD7-12AC-FF0AD733F9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C9C1F8-A82F-4DFA-B9AC-B4BFF5DDB941}" type="slidenum">
              <a:rPr lang="en-GB" altLang="en-US" sz="1200" smtClean="0">
                <a:solidFill>
                  <a:srgbClr val="898989"/>
                </a:solidFill>
              </a:rPr>
              <a:pPr>
                <a:spcBef>
                  <a:spcPct val="0"/>
                </a:spcBef>
                <a:buFontTx/>
                <a:buNone/>
              </a:pPr>
              <a:t>27</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DBCA5D71-F00A-634A-8081-3E954315DCDE}"/>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dirty="0">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TotalTime>
  <Words>2411</Words>
  <Application>Microsoft Office PowerPoint</Application>
  <PresentationFormat>On-screen Show (4:3)</PresentationFormat>
  <Paragraphs>256</Paragraphs>
  <Slides>27</Slides>
  <Notes>22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Aharoni</vt:lpstr>
      <vt:lpstr>Arial</vt:lpstr>
      <vt:lpstr>Calibri</vt:lpstr>
      <vt:lpstr>Myriad Pro</vt:lpstr>
      <vt:lpstr>robotoregular</vt:lpstr>
      <vt:lpstr>Verdana</vt:lpstr>
      <vt:lpstr>YouTube Sans</vt:lpstr>
      <vt:lpstr>20140311PresentationUWTSDTemplate</vt:lpstr>
      <vt:lpstr>LCBB4003</vt:lpstr>
      <vt:lpstr>Lesson Aims</vt:lpstr>
      <vt:lpstr>Main materials</vt:lpstr>
      <vt:lpstr>1. Definition</vt:lpstr>
      <vt:lpstr>1. Definition</vt:lpstr>
      <vt:lpstr>2. Importance of groups</vt:lpstr>
      <vt:lpstr>2. Importance of groups</vt:lpstr>
      <vt:lpstr>2. Importance of groups</vt:lpstr>
      <vt:lpstr>3. Types of groups</vt:lpstr>
      <vt:lpstr>4. Group values and norms</vt:lpstr>
      <vt:lpstr>4. Group values and norms</vt:lpstr>
      <vt:lpstr>5. Group cohesiveness and performance</vt:lpstr>
      <vt:lpstr>5. Group cohesiveness and performance</vt:lpstr>
      <vt:lpstr>5. Group cohesiveness and performance</vt:lpstr>
      <vt:lpstr>5. Group cohesiveness and performance</vt:lpstr>
      <vt:lpstr>5. Group cohesiveness and performance</vt:lpstr>
      <vt:lpstr>6. Group development</vt:lpstr>
      <vt:lpstr>6. Group development</vt:lpstr>
      <vt:lpstr>7. Characteristics of effective work groups</vt:lpstr>
      <vt:lpstr>7. Characteristics of effective work groups</vt:lpstr>
      <vt:lpstr>8. Building successful teams</vt:lpstr>
      <vt:lpstr>8. Building successful teams</vt:lpstr>
      <vt:lpstr>9. Building successful teams</vt:lpstr>
      <vt:lpstr>Key terms</vt:lpstr>
      <vt:lpstr>Homework</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2023-10-02T12:25:08Z</dcterms:modified>
</cp:coreProperties>
</file>