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1" r:id="rId6"/>
    <p:sldId id="262" r:id="rId7"/>
    <p:sldId id="263" r:id="rId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018" autoAdjust="0"/>
    <p:restoredTop sz="94660"/>
  </p:normalViewPr>
  <p:slideViewPr>
    <p:cSldViewPr snapToGrid="0">
      <p:cViewPr>
        <p:scale>
          <a:sx n="90" d="100"/>
          <a:sy n="90" d="100"/>
        </p:scale>
        <p:origin x="216" y="499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4/8/2019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4/8/2019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4/8/2019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712588-04B1-427B-82EE-E8DB90309F08}" type="datetimeFigureOut">
              <a:rPr lang="en-US" dirty="0"/>
              <a:t>4/8/2019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F9F0C5-380F-41C2-899A-BAC0F0927E16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4/8/2019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4/8/2019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4/8/2019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dirty="0"/>
              <a:t>4/8/2019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4/8/2019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4/8/2019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4/8/2019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4/8/2019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4/8/2019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4/8/2019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6B4A9-1611-4792-9094-5F34BCA07E0B}" type="datetimeFigureOut">
              <a:rPr lang="en-US" dirty="0"/>
              <a:t>4/8/2019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333C77-0158-454C-844F-B7AB9BD7DAD4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4/8/2019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4/8/2019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5" r:id="rId4"/>
    <p:sldLayoutId id="2147483653" r:id="rId5"/>
    <p:sldLayoutId id="2147483654" r:id="rId6"/>
    <p:sldLayoutId id="2147483655" r:id="rId7"/>
    <p:sldLayoutId id="2147483666" r:id="rId8"/>
    <p:sldLayoutId id="2147483657" r:id="rId9"/>
    <p:sldLayoutId id="2147483660" r:id="rId10"/>
    <p:sldLayoutId id="2147483661" r:id="rId11"/>
    <p:sldLayoutId id="2147483662" r:id="rId12"/>
    <p:sldLayoutId id="2147483663" r:id="rId13"/>
    <p:sldLayoutId id="2147483664" r:id="rId14"/>
    <p:sldLayoutId id="2147483667" r:id="rId15"/>
    <p:sldLayoutId id="214748365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8134954" cy="1646302"/>
          </a:xfrm>
        </p:spPr>
        <p:txBody>
          <a:bodyPr/>
          <a:lstStyle/>
          <a:p>
            <a:r>
              <a:rPr lang="en-GB" dirty="0" smtClean="0"/>
              <a:t>Lunchbox’s for Wellbeing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By Lisa J Jagger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0119372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Wellbeing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The concept</a:t>
            </a:r>
          </a:p>
          <a:p>
            <a:pPr marL="0" indent="0">
              <a:buNone/>
            </a:pPr>
            <a:endParaRPr lang="en-GB" dirty="0" smtClean="0"/>
          </a:p>
          <a:p>
            <a:r>
              <a:rPr lang="en-GB" dirty="0" smtClean="0"/>
              <a:t>Healthy Bodies healthy </a:t>
            </a:r>
            <a:r>
              <a:rPr lang="en-GB" dirty="0" smtClean="0"/>
              <a:t>minds</a:t>
            </a:r>
          </a:p>
          <a:p>
            <a:endParaRPr lang="en-GB" dirty="0"/>
          </a:p>
          <a:p>
            <a:r>
              <a:rPr lang="en-GB" dirty="0"/>
              <a:t>Educating the nation</a:t>
            </a:r>
          </a:p>
          <a:p>
            <a:pPr marL="0" indent="0">
              <a:buNone/>
            </a:pPr>
            <a:endParaRPr lang="en-GB" dirty="0" smtClean="0"/>
          </a:p>
          <a:p>
            <a:r>
              <a:rPr lang="en-GB" dirty="0" smtClean="0"/>
              <a:t>Healthy lunchboxes fighting against obesity</a:t>
            </a:r>
          </a:p>
          <a:p>
            <a:endParaRPr lang="en-GB" dirty="0"/>
          </a:p>
          <a:p>
            <a:pPr marL="0" indent="0">
              <a:buNone/>
            </a:pPr>
            <a:endParaRPr lang="en-GB" dirty="0" smtClean="0"/>
          </a:p>
          <a:p>
            <a:endParaRPr lang="en-GB" dirty="0"/>
          </a:p>
        </p:txBody>
      </p:sp>
      <p:pic>
        <p:nvPicPr>
          <p:cNvPr id="1026" name="Picture 2" descr="Image result for nef dynamic model of wellbei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38801" y="873580"/>
            <a:ext cx="6324599" cy="4743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7230635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Lunchbox's for Wellbeing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Idea</a:t>
            </a:r>
          </a:p>
          <a:p>
            <a:pPr marL="0" indent="0">
              <a:buNone/>
            </a:pPr>
            <a:endParaRPr lang="en-GB" dirty="0" smtClean="0"/>
          </a:p>
          <a:p>
            <a:r>
              <a:rPr lang="en-GB" dirty="0" smtClean="0"/>
              <a:t>The Theory</a:t>
            </a:r>
          </a:p>
          <a:p>
            <a:pPr marL="0" indent="0">
              <a:buNone/>
            </a:pPr>
            <a:endParaRPr lang="en-GB" dirty="0" smtClean="0"/>
          </a:p>
          <a:p>
            <a:r>
              <a:rPr lang="en-GB" dirty="0" smtClean="0"/>
              <a:t>The Aims</a:t>
            </a:r>
          </a:p>
          <a:p>
            <a:endParaRPr lang="en-GB" dirty="0"/>
          </a:p>
          <a:p>
            <a:r>
              <a:rPr lang="en-GB" dirty="0" smtClean="0"/>
              <a:t>Barriers</a:t>
            </a:r>
          </a:p>
          <a:p>
            <a:pPr marL="0" indent="0">
              <a:buNone/>
            </a:pPr>
            <a:endParaRPr lang="en-GB" dirty="0" smtClean="0"/>
          </a:p>
          <a:p>
            <a:r>
              <a:rPr lang="en-GB" dirty="0" smtClean="0"/>
              <a:t>What </a:t>
            </a:r>
            <a:r>
              <a:rPr lang="en-GB" dirty="0" err="1"/>
              <a:t>i</a:t>
            </a:r>
            <a:r>
              <a:rPr lang="en-GB" dirty="0" smtClean="0"/>
              <a:t> </a:t>
            </a:r>
            <a:r>
              <a:rPr lang="en-GB" dirty="0" smtClean="0"/>
              <a:t>hope to find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1149754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research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Focus group</a:t>
            </a:r>
          </a:p>
          <a:p>
            <a:endParaRPr lang="en-GB" dirty="0"/>
          </a:p>
          <a:p>
            <a:r>
              <a:rPr lang="en-GB" dirty="0" smtClean="0"/>
              <a:t>Initial Questionnaire</a:t>
            </a:r>
          </a:p>
          <a:p>
            <a:endParaRPr lang="en-GB" dirty="0"/>
          </a:p>
          <a:p>
            <a:r>
              <a:rPr lang="en-GB" dirty="0" smtClean="0"/>
              <a:t>Meetings</a:t>
            </a:r>
          </a:p>
          <a:p>
            <a:endParaRPr lang="en-GB" dirty="0"/>
          </a:p>
          <a:p>
            <a:r>
              <a:rPr lang="en-GB" dirty="0" smtClean="0"/>
              <a:t>Final focus group</a:t>
            </a:r>
          </a:p>
          <a:p>
            <a:endParaRPr lang="en-GB" dirty="0"/>
          </a:p>
          <a:p>
            <a:r>
              <a:rPr lang="en-GB" dirty="0" smtClean="0"/>
              <a:t>Final </a:t>
            </a:r>
            <a:r>
              <a:rPr lang="en-GB" dirty="0" smtClean="0"/>
              <a:t>Questionnaire</a:t>
            </a:r>
          </a:p>
          <a:p>
            <a:endParaRPr lang="en-GB" dirty="0"/>
          </a:p>
          <a:p>
            <a:r>
              <a:rPr lang="en-GB" dirty="0" smtClean="0"/>
              <a:t>Ethical consideration</a:t>
            </a:r>
            <a:endParaRPr lang="en-GB" dirty="0" smtClean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7246831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Refrence</a:t>
            </a:r>
            <a:r>
              <a:rPr lang="en-GB" dirty="0" smtClean="0"/>
              <a:t>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4" y="1397000"/>
            <a:ext cx="8596668" cy="5340349"/>
          </a:xfrm>
        </p:spPr>
        <p:txBody>
          <a:bodyPr>
            <a:normAutofit fontScale="47500" lnSpcReduction="20000"/>
          </a:bodyPr>
          <a:lstStyle/>
          <a:p>
            <a:r>
              <a:rPr lang="en-US" dirty="0"/>
              <a:t>NHS (2018). National Child Measurement </a:t>
            </a:r>
            <a:r>
              <a:rPr lang="en-US" dirty="0" err="1"/>
              <a:t>Programme</a:t>
            </a:r>
            <a:r>
              <a:rPr lang="en-US" dirty="0"/>
              <a:t>: England, 2017/18 school year. [online] Available at: https://files.digital.nhs.uk/9F/22AF4D/nati-chil-meas-prog-eng-2017-2018-rep.pdf [Accessed 8 Apr. 2019].</a:t>
            </a:r>
          </a:p>
          <a:p>
            <a:endParaRPr lang="en-US" dirty="0"/>
          </a:p>
          <a:p>
            <a:r>
              <a:rPr lang="en-US" dirty="0"/>
              <a:t>nhs.uk. (2019). Get active for mental wellbeing. [online] Available at: https://www.nhs.uk/conditions/stress-anxiety-depression/mental-benefits-of-exercise/ [Accessed 9 Apr. 2019].</a:t>
            </a:r>
          </a:p>
          <a:p>
            <a:endParaRPr lang="en-US" dirty="0"/>
          </a:p>
          <a:p>
            <a:r>
              <a:rPr lang="en-US" dirty="0"/>
              <a:t>nhs.uk. (2019). Overweight children aged 2 to 5. [online] Available at: https://www.nhs.uk/live-well/healthy-weight/overweight-children-2-5/ [Accessed 10 Apr. 2019].</a:t>
            </a:r>
          </a:p>
          <a:p>
            <a:endParaRPr lang="en-US" dirty="0"/>
          </a:p>
          <a:p>
            <a:r>
              <a:rPr lang="en-US" dirty="0"/>
              <a:t>Oxford Dictionaries | English. (2019). well-being | Definition of well-being in English by Oxford Dictionaries. [online] Available at: https://en.oxforddictionaries.com/definition/well-being [Accessed 7 Apr. 2019].</a:t>
            </a:r>
          </a:p>
          <a:p>
            <a:endParaRPr lang="en-US" dirty="0"/>
          </a:p>
          <a:p>
            <a:r>
              <a:rPr lang="en-US" dirty="0"/>
              <a:t>Sheffield.ac.uk. (2019). Specialist Research Ethics Guidance Paper ETHICAL CONSIDERATIONS IN RESEARCH WITH CHILDREN AND YOUNG PEOPLE. [online] Available at: https://www.sheffield.ac.uk/polopoly_fs/1.165641!/file/SREGP-Children-Young-People.pdf [Accessed 10 Apr. 2019].</a:t>
            </a:r>
          </a:p>
          <a:p>
            <a:endParaRPr lang="en-US" dirty="0"/>
          </a:p>
          <a:p>
            <a:r>
              <a:rPr lang="en-US" dirty="0"/>
              <a:t>Shelton, F. (2019). The perfect lunchbox: What your child's should have in it. [online] The New Daily. Available at: https://thenewdaily.com.au/life/eat-drink/2018/02/03/perfect-school-lunchbox/ [Accessed 9 Apr. 2019].</a:t>
            </a:r>
          </a:p>
          <a:p>
            <a:endParaRPr lang="en-US" dirty="0"/>
          </a:p>
          <a:p>
            <a:r>
              <a:rPr lang="en-US" dirty="0"/>
              <a:t>Concordia University-Portland. (2019). How Teachers and Schools Can Address Childhood Obesity. [online] Available at: https://education.cu-portland.edu/blog/classroom-resources/teachers-schools-childhood-obesity/ [Accessed 10 Apr. 2019].</a:t>
            </a:r>
          </a:p>
          <a:p>
            <a:endParaRPr lang="en-US" dirty="0"/>
          </a:p>
          <a:p>
            <a:r>
              <a:rPr lang="en-US" dirty="0"/>
              <a:t>Files.digital.nhs.uk. (2019). National Child Measurement </a:t>
            </a:r>
            <a:r>
              <a:rPr lang="en-US" dirty="0" err="1"/>
              <a:t>Programme</a:t>
            </a:r>
            <a:r>
              <a:rPr lang="en-US" dirty="0"/>
              <a:t> England, 2017/18 school year. [online] Available at: https://files.digital.nhs.uk/9F/22AF4D/nati-chil-meas-prog-eng-2017-2018-rep.pdf [Accessed 10 Apr. 2019].</a:t>
            </a:r>
          </a:p>
          <a:p>
            <a:endParaRPr lang="en-US" dirty="0"/>
          </a:p>
          <a:p>
            <a:r>
              <a:rPr lang="en-US" dirty="0"/>
              <a:t>HM government (2019). Childhood Obesity A Plan for Action. [online] HM Government. Available at: http://can be exchanged for fresh or frozen fruit or vegetables and milk [Accessed 10 Apr. 2019].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3361694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Reference List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4" y="1307691"/>
            <a:ext cx="11013220" cy="5550310"/>
          </a:xfrm>
        </p:spPr>
        <p:txBody>
          <a:bodyPr>
            <a:normAutofit fontScale="47500" lnSpcReduction="20000"/>
          </a:bodyPr>
          <a:lstStyle/>
          <a:p>
            <a:r>
              <a:rPr lang="en-US" dirty="0">
                <a:solidFill>
                  <a:srgbClr val="000000"/>
                </a:solidFill>
                <a:latin typeface="Times New Roman" panose="02020603050405020304" pitchFamily="18" charset="0"/>
              </a:rPr>
              <a:t>References</a:t>
            </a:r>
          </a:p>
          <a:p>
            <a:r>
              <a:rPr lang="en-US" dirty="0">
                <a:solidFill>
                  <a:srgbClr val="000000"/>
                </a:solidFill>
                <a:latin typeface="Times New Roman" panose="02020603050405020304" pitchFamily="18" charset="0"/>
              </a:rPr>
              <a:t>Betterhealth.vic.gov.au. (2019). Lunch box tips. [online] Available at: https://www.betterhealth.vic.gov.au/health/healthyliving/lunch-box-tips [Accessed 9 Apr. 2019].</a:t>
            </a:r>
          </a:p>
          <a:p>
            <a:endParaRPr lang="en-US" dirty="0">
              <a:solidFill>
                <a:srgbClr val="000000"/>
              </a:solidFill>
              <a:latin typeface="Times New Roman" panose="02020603050405020304" pitchFamily="18" charset="0"/>
            </a:endParaRPr>
          </a:p>
          <a:p>
            <a:r>
              <a:rPr lang="en-US" dirty="0">
                <a:solidFill>
                  <a:srgbClr val="000000"/>
                </a:solidFill>
                <a:latin typeface="Times New Roman" panose="02020603050405020304" pitchFamily="18" charset="0"/>
              </a:rPr>
              <a:t>Centers for Disease Control and Prevention. (2019). Causes and Consequences of Childhood Obesity. [online] Available at: https://www.cdc.gov/obesity/childhood/causes.html [Accessed 9 Apr. 2019].</a:t>
            </a:r>
          </a:p>
          <a:p>
            <a:endParaRPr lang="en-US" dirty="0">
              <a:solidFill>
                <a:srgbClr val="000000"/>
              </a:solidFill>
              <a:latin typeface="Times New Roman" panose="02020603050405020304" pitchFamily="18" charset="0"/>
            </a:endParaRPr>
          </a:p>
          <a:p>
            <a:r>
              <a:rPr lang="en-US" dirty="0">
                <a:solidFill>
                  <a:srgbClr val="000000"/>
                </a:solidFill>
                <a:latin typeface="Times New Roman" panose="02020603050405020304" pitchFamily="18" charset="0"/>
              </a:rPr>
              <a:t>GOV.UK. (2019). New measures announced to halve childhood obesity by 2030. [online] Available at: https://www.gov.uk/government/news/new-measures-announced-to-halve-childhood-obesity-by-2030 [Accessed 9 Apr. 2019].</a:t>
            </a:r>
          </a:p>
          <a:p>
            <a:endParaRPr lang="en-US" dirty="0">
              <a:solidFill>
                <a:srgbClr val="000000"/>
              </a:solidFill>
              <a:latin typeface="Times New Roman" panose="02020603050405020304" pitchFamily="18" charset="0"/>
            </a:endParaRPr>
          </a:p>
          <a:p>
            <a:r>
              <a:rPr lang="en-US" dirty="0">
                <a:solidFill>
                  <a:srgbClr val="000000"/>
                </a:solidFill>
                <a:latin typeface="Times New Roman" panose="02020603050405020304" pitchFamily="18" charset="0"/>
              </a:rPr>
              <a:t>HM Government (2016). Childhood obesity: A plan for action. [online] HM Government. Available at: http://can be exchanged for fresh or frozen fruit or vegetables and milk [Accessed 9 Apr. 2019].</a:t>
            </a:r>
          </a:p>
          <a:p>
            <a:endParaRPr lang="en-US" dirty="0">
              <a:solidFill>
                <a:srgbClr val="000000"/>
              </a:solidFill>
              <a:latin typeface="Times New Roman" panose="02020603050405020304" pitchFamily="18" charset="0"/>
            </a:endParaRPr>
          </a:p>
          <a:p>
            <a:r>
              <a:rPr lang="en-US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Kakinami</a:t>
            </a:r>
            <a:r>
              <a:rPr lang="en-US" dirty="0">
                <a:solidFill>
                  <a:srgbClr val="000000"/>
                </a:solidFill>
                <a:latin typeface="Times New Roman" panose="02020603050405020304" pitchFamily="18" charset="0"/>
              </a:rPr>
              <a:t>, L., Barnett, T., </a:t>
            </a:r>
            <a:r>
              <a:rPr lang="en-US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Séguin</a:t>
            </a:r>
            <a:r>
              <a:rPr lang="en-US" dirty="0">
                <a:solidFill>
                  <a:srgbClr val="000000"/>
                </a:solidFill>
                <a:latin typeface="Times New Roman" panose="02020603050405020304" pitchFamily="18" charset="0"/>
              </a:rPr>
              <a:t>, L. and </a:t>
            </a:r>
            <a:r>
              <a:rPr lang="en-US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Paradis</a:t>
            </a:r>
            <a:r>
              <a:rPr lang="en-US" dirty="0">
                <a:solidFill>
                  <a:srgbClr val="000000"/>
                </a:solidFill>
                <a:latin typeface="Times New Roman" panose="02020603050405020304" pitchFamily="18" charset="0"/>
              </a:rPr>
              <a:t>, G. (2015). Parenting style and obesity risk in children. Preventive Medicine, 75, pp.18-22.</a:t>
            </a:r>
          </a:p>
          <a:p>
            <a:endParaRPr lang="en-US" dirty="0">
              <a:solidFill>
                <a:srgbClr val="000000"/>
              </a:solidFill>
              <a:latin typeface="Times New Roman" panose="02020603050405020304" pitchFamily="18" charset="0"/>
            </a:endParaRPr>
          </a:p>
          <a:p>
            <a:r>
              <a:rPr lang="en-US" dirty="0">
                <a:solidFill>
                  <a:srgbClr val="000000"/>
                </a:solidFill>
                <a:latin typeface="Times New Roman" panose="02020603050405020304" pitchFamily="18" charset="0"/>
              </a:rPr>
              <a:t>Mental Health Foundation. (2019). What is wellbeing, how can we measure it and how can we support people to improve it?. [online] Available at: https://www.mentalhealth.org.uk/blog/what-wellbeing-how-can-we-measure-it-and-how-can-we-support-people-improve-it [Accessed 7 Apr. 2019].</a:t>
            </a:r>
          </a:p>
          <a:p>
            <a:endParaRPr lang="en-US" dirty="0">
              <a:solidFill>
                <a:srgbClr val="000000"/>
              </a:solidFill>
              <a:latin typeface="Times New Roman" panose="02020603050405020304" pitchFamily="18" charset="0"/>
            </a:endParaRPr>
          </a:p>
          <a:p>
            <a:r>
              <a:rPr lang="en-US" dirty="0">
                <a:solidFill>
                  <a:srgbClr val="000000"/>
                </a:solidFill>
                <a:latin typeface="Times New Roman" panose="02020603050405020304" pitchFamily="18" charset="0"/>
              </a:rPr>
              <a:t>Michaelson, J., </a:t>
            </a:r>
            <a:r>
              <a:rPr lang="en-US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Mahony</a:t>
            </a:r>
            <a:r>
              <a:rPr lang="en-US" dirty="0">
                <a:solidFill>
                  <a:srgbClr val="000000"/>
                </a:solidFill>
                <a:latin typeface="Times New Roman" panose="02020603050405020304" pitchFamily="18" charset="0"/>
              </a:rPr>
              <a:t>, S. and </a:t>
            </a:r>
            <a:r>
              <a:rPr lang="en-US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Schifferes</a:t>
            </a:r>
            <a:r>
              <a:rPr lang="en-US" dirty="0">
                <a:solidFill>
                  <a:srgbClr val="000000"/>
                </a:solidFill>
                <a:latin typeface="Times New Roman" panose="02020603050405020304" pitchFamily="18" charset="0"/>
              </a:rPr>
              <a:t>, J. (2012). Measuring Well-being: A guide for practitioners. [online] Available at: https://neweconomics.org/uploads/files/8d92cf44e70b3d16e6_rgm6bpd3i.pdf [Accessed 7 Apr. 2019].</a:t>
            </a:r>
          </a:p>
          <a:p>
            <a:endParaRPr lang="en-US" dirty="0">
              <a:solidFill>
                <a:srgbClr val="000000"/>
              </a:solidFill>
              <a:latin typeface="Times New Roman" panose="02020603050405020304" pitchFamily="18" charset="0"/>
            </a:endParaRPr>
          </a:p>
          <a:p>
            <a:r>
              <a:rPr lang="en-US" dirty="0">
                <a:solidFill>
                  <a:srgbClr val="000000"/>
                </a:solidFill>
                <a:latin typeface="Times New Roman" panose="02020603050405020304" pitchFamily="18" charset="0"/>
              </a:rPr>
              <a:t>NEF Consulting. (2019). Wellbeing at Work - NEF Consulting. [online] Available at: https://www.nefconsulting.com/our-services/strategy-culture-change/well-being-at-work/ [Accessed 7 Apr. 2019].</a:t>
            </a:r>
          </a:p>
          <a:p>
            <a:endParaRPr lang="en-US" dirty="0">
              <a:solidFill>
                <a:srgbClr val="000000"/>
              </a:solidFill>
              <a:latin typeface="Times New Roman" panose="02020603050405020304" pitchFamily="18" charset="0"/>
            </a:endParaRPr>
          </a:p>
          <a:p>
            <a:r>
              <a:rPr lang="en-US" dirty="0">
                <a:solidFill>
                  <a:srgbClr val="000000"/>
                </a:solidFill>
                <a:latin typeface="Times New Roman" panose="02020603050405020304" pitchFamily="18" charset="0"/>
              </a:rPr>
              <a:t>Neweconomics.org. (2019). Measuring Well-being A guide for practitioners. [online] Available at: https://neweconomics.org/uploads/files/8d92cf44e70b3d16e6_rgm6bpd3i.pdf [Accessed 10 Apr. 2019].</a:t>
            </a:r>
          </a:p>
          <a:p>
            <a:endParaRPr lang="en-US" dirty="0">
              <a:solidFill>
                <a:srgbClr val="000000"/>
              </a:solidFill>
              <a:latin typeface="Times New Roman" panose="02020603050405020304" pitchFamily="18" charset="0"/>
            </a:endParaRPr>
          </a:p>
          <a:p>
            <a:endParaRPr lang="en-US" dirty="0" smtClean="0"/>
          </a:p>
          <a:p>
            <a:r>
              <a:rPr lang="en-US" dirty="0" smtClean="0"/>
              <a:t>National Child Measurement </a:t>
            </a:r>
            <a:r>
              <a:rPr lang="en-US" dirty="0" err="1" smtClean="0"/>
              <a:t>Programme</a:t>
            </a:r>
            <a:r>
              <a:rPr lang="en-US" dirty="0" smtClean="0"/>
              <a:t> 2018 Information for schools. (2019). public health </a:t>
            </a:r>
            <a:r>
              <a:rPr lang="en-US" dirty="0" err="1" smtClean="0"/>
              <a:t>england</a:t>
            </a:r>
            <a:r>
              <a:rPr lang="en-US" dirty="0" smtClean="0"/>
              <a:t>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2316755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Refrence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4" y="609601"/>
            <a:ext cx="8596668" cy="5431762"/>
          </a:xfrm>
        </p:spPr>
        <p:txBody>
          <a:bodyPr/>
          <a:lstStyle/>
          <a:p>
            <a:pPr marL="0" indent="0">
              <a:buNone/>
            </a:pPr>
            <a:endParaRPr lang="en-US" dirty="0" smtClean="0"/>
          </a:p>
          <a:p>
            <a:pPr marL="0" indent="0">
              <a:buNone/>
            </a:pPr>
            <a:endParaRPr lang="en-US" dirty="0"/>
          </a:p>
          <a:p>
            <a:r>
              <a:rPr lang="en-US" dirty="0"/>
              <a:t>Cohen, L., </a:t>
            </a:r>
            <a:r>
              <a:rPr lang="en-US" dirty="0" err="1"/>
              <a:t>Manion</a:t>
            </a:r>
            <a:r>
              <a:rPr lang="en-US" dirty="0"/>
              <a:t>, L. and Morrison, K. (2005). Research methods in education. London: </a:t>
            </a:r>
            <a:r>
              <a:rPr lang="en-US" dirty="0" err="1"/>
              <a:t>RoutledgeFalmer</a:t>
            </a:r>
            <a:r>
              <a:rPr lang="en-US" dirty="0"/>
              <a:t>.</a:t>
            </a:r>
          </a:p>
          <a:p>
            <a:endParaRPr lang="en-US" dirty="0"/>
          </a:p>
          <a:p>
            <a:r>
              <a:rPr lang="en-US" dirty="0"/>
              <a:t>Punch, K. (2014). Introduction to social research. Los Angeles [etc.]: Sage.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19079190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10034</TotalTime>
  <Words>729</Words>
  <Application>Microsoft Office PowerPoint</Application>
  <PresentationFormat>Widescreen</PresentationFormat>
  <Paragraphs>79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2" baseType="lpstr">
      <vt:lpstr>Arial</vt:lpstr>
      <vt:lpstr>Times New Roman</vt:lpstr>
      <vt:lpstr>Trebuchet MS</vt:lpstr>
      <vt:lpstr>Wingdings 3</vt:lpstr>
      <vt:lpstr>Facet</vt:lpstr>
      <vt:lpstr>Lunchbox’s for Wellbeing</vt:lpstr>
      <vt:lpstr>Wellbeing</vt:lpstr>
      <vt:lpstr>Lunchbox's for Wellbeing</vt:lpstr>
      <vt:lpstr>The research</vt:lpstr>
      <vt:lpstr>Refrence </vt:lpstr>
      <vt:lpstr>Reference List</vt:lpstr>
      <vt:lpstr>Refrence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Lisa Jagger</dc:creator>
  <cp:lastModifiedBy>Lisa Jagger</cp:lastModifiedBy>
  <cp:revision>16</cp:revision>
  <dcterms:created xsi:type="dcterms:W3CDTF">2019-04-03T10:32:10Z</dcterms:created>
  <dcterms:modified xsi:type="dcterms:W3CDTF">2019-04-11T08:02:45Z</dcterms:modified>
</cp:coreProperties>
</file>