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1"/>
  </p:sldMasterIdLst>
  <p:notesMasterIdLst>
    <p:notesMasterId r:id="rId27"/>
  </p:notesMasterIdLst>
  <p:handoutMasterIdLst>
    <p:handoutMasterId r:id="rId28"/>
  </p:handoutMasterIdLst>
  <p:sldIdLst>
    <p:sldId id="290" r:id="rId2"/>
    <p:sldId id="268" r:id="rId3"/>
    <p:sldId id="288" r:id="rId4"/>
    <p:sldId id="269" r:id="rId5"/>
    <p:sldId id="304" r:id="rId6"/>
    <p:sldId id="301" r:id="rId7"/>
    <p:sldId id="303" r:id="rId8"/>
    <p:sldId id="307" r:id="rId9"/>
    <p:sldId id="308" r:id="rId10"/>
    <p:sldId id="306" r:id="rId11"/>
    <p:sldId id="305" r:id="rId12"/>
    <p:sldId id="271" r:id="rId13"/>
    <p:sldId id="286" r:id="rId14"/>
    <p:sldId id="313" r:id="rId15"/>
    <p:sldId id="310" r:id="rId16"/>
    <p:sldId id="311" r:id="rId17"/>
    <p:sldId id="312" r:id="rId18"/>
    <p:sldId id="314" r:id="rId19"/>
    <p:sldId id="299" r:id="rId20"/>
    <p:sldId id="270" r:id="rId21"/>
    <p:sldId id="280" r:id="rId22"/>
    <p:sldId id="302" r:id="rId23"/>
    <p:sldId id="279" r:id="rId24"/>
    <p:sldId id="289" r:id="rId25"/>
    <p:sldId id="309" r:id="rId26"/>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4265" autoAdjust="0"/>
    <p:restoredTop sz="94618" autoAdjust="0"/>
  </p:normalViewPr>
  <p:slideViewPr>
    <p:cSldViewPr>
      <p:cViewPr varScale="1">
        <p:scale>
          <a:sx n="62" d="100"/>
          <a:sy n="62" d="100"/>
        </p:scale>
        <p:origin x="168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DB407FF8-A74E-4561-9FF4-9DC73D05074C}"/>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xmlns="" id="{1361D8AD-57C5-4B0C-B982-1408224AC8CA}"/>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09/01/2018</a:t>
            </a:fld>
            <a:endParaRPr lang="en-GB"/>
          </a:p>
        </p:txBody>
      </p:sp>
      <p:sp>
        <p:nvSpPr>
          <p:cNvPr id="4" name="Footer Placeholder 3">
            <a:extLst>
              <a:ext uri="{FF2B5EF4-FFF2-40B4-BE49-F238E27FC236}">
                <a16:creationId xmlns:a16="http://schemas.microsoft.com/office/drawing/2014/main" xmlns="" id="{C905813B-8FCC-4908-B448-AF96A994C7F2}"/>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xmlns="" id="{595ECA33-F504-41E4-B937-50B57A17835C}"/>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2F013A07-D46E-424C-B7E2-566FA9BF1BB3}"/>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xmlns="" id="{029CBF61-7485-4D35-BB00-D5A9D8CE8086}"/>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09/01/2018</a:t>
            </a:fld>
            <a:endParaRPr lang="en-GB"/>
          </a:p>
        </p:txBody>
      </p:sp>
      <p:sp>
        <p:nvSpPr>
          <p:cNvPr id="4" name="Slide Image Placeholder 3">
            <a:extLst>
              <a:ext uri="{FF2B5EF4-FFF2-40B4-BE49-F238E27FC236}">
                <a16:creationId xmlns:a16="http://schemas.microsoft.com/office/drawing/2014/main" xmlns="" id="{28BCD209-C96F-4653-A00B-FAA217FCC069}"/>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xmlns="" id="{8A520088-D299-4D16-9FA2-779C25D3ECCB}"/>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xmlns="" id="{A310CA94-E054-400D-81B3-BB3234EB5E72}"/>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xmlns="" id="{E9294B15-6856-4F6B-8F02-218453E3788E}"/>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xmlns=""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xmlns=""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Discussion why is it important to plan? What is involved e.g refection, supervision, research, self awareness etc</a:t>
            </a:r>
          </a:p>
        </p:txBody>
      </p:sp>
      <p:sp>
        <p:nvSpPr>
          <p:cNvPr id="16388" name="Slide Number Placeholder 3">
            <a:extLst>
              <a:ext uri="{FF2B5EF4-FFF2-40B4-BE49-F238E27FC236}">
                <a16:creationId xmlns:a16="http://schemas.microsoft.com/office/drawing/2014/main" xmlns=""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4</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xmlns=""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xmlns=""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Sum up discussion </a:t>
            </a:r>
          </a:p>
        </p:txBody>
      </p:sp>
      <p:sp>
        <p:nvSpPr>
          <p:cNvPr id="18436" name="Slide Number Placeholder 3">
            <a:extLst>
              <a:ext uri="{FF2B5EF4-FFF2-40B4-BE49-F238E27FC236}">
                <a16:creationId xmlns:a16="http://schemas.microsoft.com/office/drawing/2014/main" xmlns=""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5</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xmlns="" id="{554A63E7-C3CB-4F4C-A5A5-312BE5DE08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xmlns="" id="{4AF5C263-0F8A-4730-A22A-23E68B8F4C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1. </a:t>
            </a:r>
            <a:r>
              <a:rPr lang="en-GB" altLang="en-US" dirty="0"/>
              <a:t>Using a reflective model</a:t>
            </a:r>
            <a:r>
              <a:rPr lang="en-GB" altLang="en-US" dirty="0">
                <a:solidFill>
                  <a:srgbClr val="FF0000"/>
                </a:solidFill>
              </a:rPr>
              <a:t> is </a:t>
            </a:r>
            <a:r>
              <a:rPr lang="en-GB" altLang="en-US" dirty="0">
                <a:solidFill>
                  <a:srgbClr val="C00000"/>
                </a:solidFill>
              </a:rPr>
              <a:t>a </a:t>
            </a:r>
            <a:r>
              <a:rPr lang="en-GB" altLang="en-US" b="1" i="1" dirty="0">
                <a:solidFill>
                  <a:srgbClr val="FF0000"/>
                </a:solidFill>
              </a:rPr>
              <a:t>requirement of section 6. </a:t>
            </a:r>
            <a:r>
              <a:rPr lang="en-GB" altLang="en-US" dirty="0"/>
              <a:t>See workshop 1 for details of models. </a:t>
            </a:r>
          </a:p>
          <a:p>
            <a:r>
              <a:rPr lang="en-GB" altLang="en-US" dirty="0"/>
              <a:t>Exercise 1 and 2 (See next slide) can be done together or separately, in small groups or as a lager group. The aim is to get the learner to get down ideas of what they will put in this section and to share ideas in the group. </a:t>
            </a:r>
          </a:p>
          <a:p>
            <a:r>
              <a:rPr lang="en-GB" altLang="en-US" dirty="0"/>
              <a:t>Remind them to discuss this with mentors/line managers/supervisors if they have not already done so </a:t>
            </a:r>
          </a:p>
        </p:txBody>
      </p:sp>
      <p:sp>
        <p:nvSpPr>
          <p:cNvPr id="20484" name="Slide Number Placeholder 3">
            <a:extLst>
              <a:ext uri="{FF2B5EF4-FFF2-40B4-BE49-F238E27FC236}">
                <a16:creationId xmlns:a16="http://schemas.microsoft.com/office/drawing/2014/main" xmlns="" id="{7376D340-1A3A-465E-9456-F0D7AE843A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05A547D-EAB7-4195-B0B9-903F31859287}" type="slidenum">
              <a:rPr lang="en-GB" altLang="en-US" smtClean="0"/>
              <a:pPr/>
              <a:t>6</a:t>
            </a:fld>
            <a:endParaRPr lang="en-GB" altLang="en-US"/>
          </a:p>
        </p:txBody>
      </p:sp>
    </p:spTree>
    <p:extLst>
      <p:ext uri="{BB962C8B-B14F-4D97-AF65-F5344CB8AC3E}">
        <p14:creationId xmlns:p14="http://schemas.microsoft.com/office/powerpoint/2010/main" val="1222805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xmlns=""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xmlns=""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2 -</a:t>
            </a:r>
            <a:r>
              <a:rPr lang="en-GB" altLang="en-US" dirty="0"/>
              <a:t> Small or large groups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Reminder group about importance of identifying and using a reflective model in this section (see workshop 1).</a:t>
            </a:r>
            <a:r>
              <a:rPr lang="en-GB" sz="1200" kern="1200" dirty="0">
                <a:solidFill>
                  <a:schemeClr val="tx1"/>
                </a:solidFill>
                <a:effectLst/>
                <a:latin typeface="+mn-lt"/>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Clarify that feedback they have received from individuals who use services should be considered in this section and linked to how this has impacted on the learners practice.</a:t>
            </a:r>
          </a:p>
          <a:p>
            <a:endParaRPr lang="en-GB" altLang="en-US" b="0" i="0" dirty="0"/>
          </a:p>
        </p:txBody>
      </p:sp>
      <p:sp>
        <p:nvSpPr>
          <p:cNvPr id="22532" name="Slide Number Placeholder 3">
            <a:extLst>
              <a:ext uri="{FF2B5EF4-FFF2-40B4-BE49-F238E27FC236}">
                <a16:creationId xmlns:a16="http://schemas.microsoft.com/office/drawing/2014/main" xmlns=""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7</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xmlns=""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xmlns=""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Sum up exercises</a:t>
            </a:r>
          </a:p>
        </p:txBody>
      </p:sp>
      <p:sp>
        <p:nvSpPr>
          <p:cNvPr id="24580" name="Slide Number Placeholder 3">
            <a:extLst>
              <a:ext uri="{FF2B5EF4-FFF2-40B4-BE49-F238E27FC236}">
                <a16:creationId xmlns:a16="http://schemas.microsoft.com/office/drawing/2014/main" xmlns=""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8</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xmlns=""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xmlns=""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3 </a:t>
            </a:r>
            <a:r>
              <a:rPr lang="en-GB" altLang="en-US" dirty="0"/>
              <a:t>– In small or larger group. </a:t>
            </a:r>
          </a:p>
          <a:p>
            <a:r>
              <a:rPr lang="en-GB" altLang="en-US" dirty="0"/>
              <a:t>Feedback from the group as to anything they are unclear on/want to revisit.</a:t>
            </a:r>
          </a:p>
          <a:p>
            <a:r>
              <a:rPr lang="en-GB" altLang="en-US" dirty="0"/>
              <a:t>Prompt on: inclusion of Welsh context, theory, legislation and communication skills, values and ethics if nothing is forthcoming. </a:t>
            </a:r>
          </a:p>
          <a:p>
            <a:r>
              <a:rPr lang="en-GB" altLang="en-US" dirty="0"/>
              <a:t> </a:t>
            </a:r>
            <a:r>
              <a:rPr lang="en-GB" altLang="en-US" b="1" dirty="0"/>
              <a:t>Exercise 4 -</a:t>
            </a:r>
            <a:r>
              <a:rPr lang="en-GB" altLang="en-US" dirty="0"/>
              <a:t> Individual exercise, action plan for completing the portfolio. </a:t>
            </a:r>
          </a:p>
          <a:p>
            <a:endParaRPr lang="en-GB" altLang="en-US" dirty="0"/>
          </a:p>
        </p:txBody>
      </p:sp>
      <p:sp>
        <p:nvSpPr>
          <p:cNvPr id="27652" name="Slide Number Placeholder 3">
            <a:extLst>
              <a:ext uri="{FF2B5EF4-FFF2-40B4-BE49-F238E27FC236}">
                <a16:creationId xmlns:a16="http://schemas.microsoft.com/office/drawing/2014/main" xmlns=""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10</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xmlns=""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xmlns=""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5.  Small or large group. </a:t>
            </a:r>
            <a:endParaRPr lang="en-GB" altLang="en-US" dirty="0"/>
          </a:p>
          <a:p>
            <a:r>
              <a:rPr lang="en-GB" altLang="en-US" dirty="0"/>
              <a:t>Go through the different sections with them and pick out some of the most relevant point they need to be aware of e.g. remind them they need to reference to the Code of Professional Practice and Active offer in the observation (section 3) and Human Rights Act, domestic and international law etc. in Safeguarding section. </a:t>
            </a:r>
          </a:p>
          <a:p>
            <a:r>
              <a:rPr lang="en-GB" altLang="en-US" dirty="0"/>
              <a:t>Clarify if its in the marking criteria they </a:t>
            </a:r>
            <a:r>
              <a:rPr lang="en-GB" altLang="en-US" b="1" dirty="0"/>
              <a:t>must</a:t>
            </a:r>
            <a:r>
              <a:rPr lang="en-GB" altLang="en-US" dirty="0"/>
              <a:t> make refence to it. </a:t>
            </a:r>
          </a:p>
        </p:txBody>
      </p:sp>
      <p:sp>
        <p:nvSpPr>
          <p:cNvPr id="29700" name="Slide Number Placeholder 3">
            <a:extLst>
              <a:ext uri="{FF2B5EF4-FFF2-40B4-BE49-F238E27FC236}">
                <a16:creationId xmlns:a16="http://schemas.microsoft.com/office/drawing/2014/main" xmlns=""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11</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xmlns="" id="{00DCF0AB-A606-43D0-92C4-19DA715A4C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xmlns="" id="{2F9BEA19-B86D-4E11-87DE-472DBE8334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Harvard systems can vary, make sure they check the Trinity St David’s version which can be found on Moodle</a:t>
            </a:r>
          </a:p>
          <a:p>
            <a:r>
              <a:rPr lang="en-GB" altLang="en-US" b="1" dirty="0"/>
              <a:t>Discussion</a:t>
            </a:r>
            <a:r>
              <a:rPr lang="en-GB" altLang="en-US" dirty="0"/>
              <a:t> Which sections require/would benefit from the use of a reflective model?  Section 3 observation, 4 safeguarding case study and section 6 - developmental review </a:t>
            </a:r>
            <a:r>
              <a:rPr lang="en-GB" altLang="en-US" b="1" i="1" dirty="0"/>
              <a:t>requires use of a reflective model. </a:t>
            </a:r>
          </a:p>
        </p:txBody>
      </p:sp>
      <p:sp>
        <p:nvSpPr>
          <p:cNvPr id="31748" name="Slide Number Placeholder 3">
            <a:extLst>
              <a:ext uri="{FF2B5EF4-FFF2-40B4-BE49-F238E27FC236}">
                <a16:creationId xmlns:a16="http://schemas.microsoft.com/office/drawing/2014/main" xmlns="" id="{79E5C036-F64A-440D-A044-174F434BDD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AF0179-02A9-4653-AF5D-7BB359D1B677}" type="slidenum">
              <a:rPr lang="en-GB" altLang="en-US" smtClean="0"/>
              <a:pPr/>
              <a:t>12</a:t>
            </a:fld>
            <a:endParaRPr lang="en-GB" altLang="en-US"/>
          </a:p>
        </p:txBody>
      </p:sp>
    </p:spTree>
    <p:extLst>
      <p:ext uri="{BB962C8B-B14F-4D97-AF65-F5344CB8AC3E}">
        <p14:creationId xmlns:p14="http://schemas.microsoft.com/office/powerpoint/2010/main" val="3211334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xmlns=""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xmlns=""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Flag up the importance of the Safeguarding case study as its 50% of the mark and that they need to achieve a pass in each of the section.</a:t>
            </a:r>
          </a:p>
        </p:txBody>
      </p:sp>
      <p:sp>
        <p:nvSpPr>
          <p:cNvPr id="33796" name="Slide Number Placeholder 3">
            <a:extLst>
              <a:ext uri="{FF2B5EF4-FFF2-40B4-BE49-F238E27FC236}">
                <a16:creationId xmlns:a16="http://schemas.microsoft.com/office/drawing/2014/main" xmlns=""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13</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Go through slide or ask group to look through them and identify any area they need clarification on.</a:t>
            </a:r>
          </a:p>
          <a:p>
            <a:r>
              <a:rPr lang="en-GB" b="0" i="0" dirty="0"/>
              <a:t>Remind them to check they have read the question properly, most common issue of all that causes low marks/fails is learners not answering all elements of the question.</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14</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Most common issue: no academic reference, no reflective model used, not clearly evidences they have considered feedback for individuals they work with.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15</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xmlns=""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xmlns=""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xmlns=""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16</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Flag up that it is vital that the reflection is on </a:t>
            </a:r>
            <a:r>
              <a:rPr lang="en-GB" b="1" i="0" dirty="0"/>
              <a:t>safeguarding</a:t>
            </a:r>
            <a:r>
              <a:rPr lang="en-GB" b="0" i="0" dirty="0"/>
              <a:t> and assessment e.g. a carer’s assessment is not acceptable. If they are not directly involved in the actual safeguarding process they need to evidence their role in the assessment of why safeguarding was considered, how decisions were made, how they worked with others etc.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17</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Recent research last 5-7 years.</a:t>
            </a:r>
          </a:p>
          <a:p>
            <a:r>
              <a:rPr lang="en-GB" b="0" i="0" dirty="0"/>
              <a:t>Time for questions/discussion if needed.</a:t>
            </a:r>
          </a:p>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xmlns=""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xmlns=""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Reminder these are treaded throughout.  Also to look at appendixes in handbook (appendix 5-7 pages 42-52) for clarity on learning out comes/national occupation standard</a:t>
            </a:r>
          </a:p>
        </p:txBody>
      </p:sp>
      <p:sp>
        <p:nvSpPr>
          <p:cNvPr id="40964" name="Slide Number Placeholder 3">
            <a:extLst>
              <a:ext uri="{FF2B5EF4-FFF2-40B4-BE49-F238E27FC236}">
                <a16:creationId xmlns:a16="http://schemas.microsoft.com/office/drawing/2014/main" xmlns=""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19</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xmlns=""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xmlns=""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See page 2 and 3 of the portfolio</a:t>
            </a:r>
          </a:p>
        </p:txBody>
      </p:sp>
      <p:sp>
        <p:nvSpPr>
          <p:cNvPr id="43012" name="Slide Number Placeholder 3">
            <a:extLst>
              <a:ext uri="{FF2B5EF4-FFF2-40B4-BE49-F238E27FC236}">
                <a16:creationId xmlns:a16="http://schemas.microsoft.com/office/drawing/2014/main" xmlns=""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20</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xmlns="" id="{8CDE44A6-C221-4B2D-A079-AA5E616AC9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xmlns="" id="{952F4BBF-33B1-4509-B646-AD30B63ECC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See appendix B of the handbook page 54-55</a:t>
            </a:r>
          </a:p>
        </p:txBody>
      </p:sp>
      <p:sp>
        <p:nvSpPr>
          <p:cNvPr id="45060" name="Slide Number Placeholder 3">
            <a:extLst>
              <a:ext uri="{FF2B5EF4-FFF2-40B4-BE49-F238E27FC236}">
                <a16:creationId xmlns:a16="http://schemas.microsoft.com/office/drawing/2014/main" xmlns="" id="{DF9B6367-A319-490F-A385-DBF54A7284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ACF7532-7705-42AF-8E9B-8112C4448B62}" type="slidenum">
              <a:rPr lang="en-GB" altLang="en-US" smtClean="0"/>
              <a:pPr/>
              <a:t>21</a:t>
            </a:fld>
            <a:endParaRPr lang="en-GB" altLang="en-US"/>
          </a:p>
        </p:txBody>
      </p:sp>
    </p:spTree>
    <p:extLst>
      <p:ext uri="{BB962C8B-B14F-4D97-AF65-F5344CB8AC3E}">
        <p14:creationId xmlns:p14="http://schemas.microsoft.com/office/powerpoint/2010/main" val="6296359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xmlns="" id="{7FFD310E-F47C-4784-B18D-127BB76489A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xmlns="" id="{B343D0C7-5E70-43D2-9D96-B656372B54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i="0" dirty="0"/>
              <a:t>Check that all the group have registers with Trinity and accessed Moodle – ask them to contact Trinity if they are having any problems</a:t>
            </a:r>
          </a:p>
        </p:txBody>
      </p:sp>
      <p:sp>
        <p:nvSpPr>
          <p:cNvPr id="48132" name="Slide Number Placeholder 3">
            <a:extLst>
              <a:ext uri="{FF2B5EF4-FFF2-40B4-BE49-F238E27FC236}">
                <a16:creationId xmlns:a16="http://schemas.microsoft.com/office/drawing/2014/main" xmlns="" id="{A3496DB8-F5B2-4645-89EE-6C8AF95D1D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81D68C-26B7-4B32-BDDC-4F8D18B5B43B}" type="slidenum">
              <a:rPr lang="en-GB" altLang="en-US" smtClean="0"/>
              <a:pPr/>
              <a:t>23</a:t>
            </a:fld>
            <a:endParaRPr lang="en-GB" altLang="en-US"/>
          </a:p>
        </p:txBody>
      </p:sp>
    </p:spTree>
    <p:extLst>
      <p:ext uri="{BB962C8B-B14F-4D97-AF65-F5344CB8AC3E}">
        <p14:creationId xmlns:p14="http://schemas.microsoft.com/office/powerpoint/2010/main" val="42627571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xmlns=""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xmlns=""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6: </a:t>
            </a:r>
            <a:r>
              <a:rPr lang="en-GB" altLang="en-US" dirty="0"/>
              <a:t>Optional Exercise</a:t>
            </a:r>
          </a:p>
          <a:p>
            <a:r>
              <a:rPr lang="en-GB" altLang="en-US" dirty="0"/>
              <a:t>Evaluation Achievement</a:t>
            </a:r>
          </a:p>
          <a:p>
            <a:r>
              <a:rPr lang="en-GB" altLang="en-US" dirty="0"/>
              <a:t>Reminder to get in touch as soon as possible if they are having problems or there is any reason they may not be able to submit on time. </a:t>
            </a:r>
          </a:p>
        </p:txBody>
      </p:sp>
      <p:sp>
        <p:nvSpPr>
          <p:cNvPr id="50180" name="Slide Number Placeholder 3">
            <a:extLst>
              <a:ext uri="{FF2B5EF4-FFF2-40B4-BE49-F238E27FC236}">
                <a16:creationId xmlns:a16="http://schemas.microsoft.com/office/drawing/2014/main" xmlns=""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24</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xmlns="" id="{966E5F9F-9C4C-4A78-9E69-0855B31F10D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xmlns="" id="{BEBF87F3-2726-4E44-A6EC-F2E5E8DFB44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i="0" dirty="0"/>
              <a:t>Coordinators will not read work if sent in at the last minute before submissions. Please feel free to alter amounts of weeks to suit your own schedule.</a:t>
            </a:r>
          </a:p>
          <a:p>
            <a:r>
              <a:rPr lang="en-GB" altLang="en-US" dirty="0"/>
              <a:t>Reminder there is a graduation ceremony if they wanted to attend</a:t>
            </a:r>
          </a:p>
        </p:txBody>
      </p:sp>
      <p:sp>
        <p:nvSpPr>
          <p:cNvPr id="52228" name="Slide Number Placeholder 3">
            <a:extLst>
              <a:ext uri="{FF2B5EF4-FFF2-40B4-BE49-F238E27FC236}">
                <a16:creationId xmlns:a16="http://schemas.microsoft.com/office/drawing/2014/main" xmlns="" id="{8F6E18DD-5F86-4C98-A809-DBBAE003330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0E8DA3-3C2C-48A3-BBF3-7FDFA7BD39F0}" type="slidenum">
              <a:rPr lang="en-GB" altLang="en-US" smtClean="0"/>
              <a:pPr/>
              <a:t>25</a:t>
            </a:fld>
            <a:endParaRPr lang="en-GB" altLang="en-US"/>
          </a:p>
        </p:txBody>
      </p:sp>
    </p:spTree>
    <p:extLst>
      <p:ext uri="{BB962C8B-B14F-4D97-AF65-F5344CB8AC3E}">
        <p14:creationId xmlns:p14="http://schemas.microsoft.com/office/powerpoint/2010/main" val="5459414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xmlns="" id="{15E85836-8C57-4901-8056-AD926EE6C6DB}"/>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xmlns="" id="{677C9548-8377-463B-BD2F-8E2F66F4D4F1}"/>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xmlns="" id="{F874F01F-E170-4564-AAEF-3D599FD0B775}"/>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xmlns="" id="{85579840-C803-445E-A162-505FD0A49D3D}"/>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xmlns="" id="{FE4685B9-0ADB-4A79-BCD2-25B1FF9C9B38}"/>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xmlns="" id="{334FD96F-565C-442F-B31B-FCCD90E3DEEB}"/>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xmlns="" id="{481D5FC0-E829-48A9-8479-1291C462F0C1}"/>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dirty="0"/>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xmlns="" id="{381E6798-7DB6-4FFB-8519-FAF57BFDCD1A}"/>
              </a:ext>
            </a:extLst>
          </p:cNvPr>
          <p:cNvSpPr>
            <a:spLocks noGrp="1"/>
          </p:cNvSpPr>
          <p:nvPr>
            <p:ph type="dt" sz="half" idx="10"/>
          </p:nvPr>
        </p:nvSpPr>
        <p:spPr/>
        <p:txBody>
          <a:bodyPr/>
          <a:lstStyle>
            <a:lvl1pPr>
              <a:defRPr>
                <a:solidFill>
                  <a:srgbClr val="FFFFFF"/>
                </a:solidFill>
              </a:defRPr>
            </a:lvl1pPr>
            <a:extLst/>
          </a:lstStyle>
          <a:p>
            <a:pPr>
              <a:defRPr/>
            </a:pPr>
            <a:fld id="{F9C58A9B-0EFB-4F61-A632-DFE470C4736A}" type="datetime1">
              <a:rPr lang="en-US"/>
              <a:pPr>
                <a:defRPr/>
              </a:pPr>
              <a:t>1/9/2018</a:t>
            </a:fld>
            <a:endParaRPr lang="en-US" dirty="0"/>
          </a:p>
        </p:txBody>
      </p:sp>
      <p:sp>
        <p:nvSpPr>
          <p:cNvPr id="13" name="Footer Placeholder 18">
            <a:extLst>
              <a:ext uri="{FF2B5EF4-FFF2-40B4-BE49-F238E27FC236}">
                <a16:creationId xmlns:a16="http://schemas.microsoft.com/office/drawing/2014/main" xmlns="" id="{ED28DDEE-7BDA-4DCD-B843-40685ABD8E5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4" name="Slide Number Placeholder 26">
            <a:extLst>
              <a:ext uri="{FF2B5EF4-FFF2-40B4-BE49-F238E27FC236}">
                <a16:creationId xmlns:a16="http://schemas.microsoft.com/office/drawing/2014/main" xmlns="" id="{5B976BD6-6B96-4B8A-88BB-3D0576B6E815}"/>
              </a:ext>
            </a:extLst>
          </p:cNvPr>
          <p:cNvSpPr>
            <a:spLocks noGrp="1"/>
          </p:cNvSpPr>
          <p:nvPr>
            <p:ph type="sldNum" sz="quarter" idx="12"/>
          </p:nvPr>
        </p:nvSpPr>
        <p:spPr/>
        <p:txBody>
          <a:bodyPr/>
          <a:lstStyle>
            <a:lvl1pPr>
              <a:defRPr>
                <a:solidFill>
                  <a:srgbClr val="FFFFFF"/>
                </a:solidFill>
              </a:defRPr>
            </a:lvl1pPr>
          </a:lstStyle>
          <a:p>
            <a:pPr>
              <a:defRPr/>
            </a:pPr>
            <a:fld id="{A12639C9-D920-4AF7-86CA-FB73A6193D73}" type="slidenum">
              <a:rPr lang="en-US" altLang="en-US"/>
              <a:pPr>
                <a:defRPr/>
              </a:pPr>
              <a:t>‹#›</a:t>
            </a:fld>
            <a:endParaRPr lang="en-US" altLang="en-US"/>
          </a:p>
        </p:txBody>
      </p:sp>
    </p:spTree>
    <p:extLst>
      <p:ext uri="{BB962C8B-B14F-4D97-AF65-F5344CB8AC3E}">
        <p14:creationId xmlns:p14="http://schemas.microsoft.com/office/powerpoint/2010/main" val="1648803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a:extLst>
              <a:ext uri="{FF2B5EF4-FFF2-40B4-BE49-F238E27FC236}">
                <a16:creationId xmlns:a16="http://schemas.microsoft.com/office/drawing/2014/main" xmlns="" id="{83D2447A-94E8-4D73-B38C-DB32A427E3B6}"/>
              </a:ext>
            </a:extLst>
          </p:cNvPr>
          <p:cNvSpPr>
            <a:spLocks noGrp="1"/>
          </p:cNvSpPr>
          <p:nvPr>
            <p:ph type="dt" sz="half" idx="10"/>
          </p:nvPr>
        </p:nvSpPr>
        <p:spPr/>
        <p:txBody>
          <a:bodyPr/>
          <a:lstStyle>
            <a:lvl1pPr>
              <a:defRPr/>
            </a:lvl1pPr>
          </a:lstStyle>
          <a:p>
            <a:pPr>
              <a:defRPr/>
            </a:pPr>
            <a:fld id="{1E65B47B-6025-4024-87C8-C9B6DF6F2E26}" type="datetime1">
              <a:rPr lang="en-US"/>
              <a:pPr>
                <a:defRPr/>
              </a:pPr>
              <a:t>1/9/2018</a:t>
            </a:fld>
            <a:endParaRPr lang="en-GB"/>
          </a:p>
        </p:txBody>
      </p:sp>
      <p:sp>
        <p:nvSpPr>
          <p:cNvPr id="5" name="Footer Placeholder 21">
            <a:extLst>
              <a:ext uri="{FF2B5EF4-FFF2-40B4-BE49-F238E27FC236}">
                <a16:creationId xmlns:a16="http://schemas.microsoft.com/office/drawing/2014/main" xmlns="" id="{59ABE9E0-8A12-40FD-A545-96A11B32D4B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xmlns="" id="{2892FCB5-7A1B-46C6-94D3-08BE59BB3FB4}"/>
              </a:ext>
            </a:extLst>
          </p:cNvPr>
          <p:cNvSpPr>
            <a:spLocks noGrp="1"/>
          </p:cNvSpPr>
          <p:nvPr>
            <p:ph type="sldNum" sz="quarter" idx="12"/>
          </p:nvPr>
        </p:nvSpPr>
        <p:spPr/>
        <p:txBody>
          <a:bodyPr/>
          <a:lstStyle>
            <a:lvl1pPr>
              <a:defRPr/>
            </a:lvl1pPr>
          </a:lstStyle>
          <a:p>
            <a:pPr>
              <a:defRPr/>
            </a:pPr>
            <a:fld id="{E07D619C-9A2E-4280-B9DB-349F82AE6CEA}" type="slidenum">
              <a:rPr lang="en-GB" altLang="en-US"/>
              <a:pPr>
                <a:defRPr/>
              </a:pPr>
              <a:t>‹#›</a:t>
            </a:fld>
            <a:endParaRPr lang="en-GB" altLang="en-US"/>
          </a:p>
        </p:txBody>
      </p:sp>
    </p:spTree>
    <p:extLst>
      <p:ext uri="{BB962C8B-B14F-4D97-AF65-F5344CB8AC3E}">
        <p14:creationId xmlns:p14="http://schemas.microsoft.com/office/powerpoint/2010/main" val="2479413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xmlns="" id="{854245A2-3BD0-4013-9F14-7029F8FA2C73}"/>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xmlns="" id="{36871FCF-595F-4008-BEF3-35616BA49811}"/>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xmlns="" id="{576A8D03-7FC4-45F8-9FD5-7B7FA5A59DA1}"/>
              </a:ext>
            </a:extLst>
          </p:cNvPr>
          <p:cNvSpPr>
            <a:spLocks noGrp="1"/>
          </p:cNvSpPr>
          <p:nvPr>
            <p:ph type="dt" sz="half" idx="10"/>
          </p:nvPr>
        </p:nvSpPr>
        <p:spPr/>
        <p:txBody>
          <a:bodyPr/>
          <a:lstStyle>
            <a:lvl1pPr>
              <a:defRPr/>
            </a:lvl1pPr>
            <a:extLst/>
          </a:lstStyle>
          <a:p>
            <a:pPr>
              <a:defRPr/>
            </a:pPr>
            <a:fld id="{A74B55A8-9018-4141-82AB-C7FA430CB46C}" type="datetime1">
              <a:rPr lang="en-US"/>
              <a:pPr>
                <a:defRPr/>
              </a:pPr>
              <a:t>1/9/2018</a:t>
            </a:fld>
            <a:endParaRPr lang="en-GB"/>
          </a:p>
        </p:txBody>
      </p:sp>
      <p:sp>
        <p:nvSpPr>
          <p:cNvPr id="7" name="Footer Placeholder 4">
            <a:extLst>
              <a:ext uri="{FF2B5EF4-FFF2-40B4-BE49-F238E27FC236}">
                <a16:creationId xmlns:a16="http://schemas.microsoft.com/office/drawing/2014/main" xmlns="" id="{039426F2-AF91-4A24-871E-92F77241C1FB}"/>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xmlns="" id="{D1EA93C8-0273-49D1-890A-E235FE814D39}"/>
              </a:ext>
            </a:extLst>
          </p:cNvPr>
          <p:cNvSpPr>
            <a:spLocks noGrp="1"/>
          </p:cNvSpPr>
          <p:nvPr>
            <p:ph type="sldNum" sz="quarter" idx="12"/>
          </p:nvPr>
        </p:nvSpPr>
        <p:spPr/>
        <p:txBody>
          <a:bodyPr/>
          <a:lstStyle>
            <a:lvl1pPr>
              <a:defRPr/>
            </a:lvl1pPr>
          </a:lstStyle>
          <a:p>
            <a:pPr>
              <a:defRPr/>
            </a:pPr>
            <a:fld id="{F4287DF5-3FAA-4922-B541-AAA310CE8D17}" type="slidenum">
              <a:rPr lang="en-GB" altLang="en-US"/>
              <a:pPr>
                <a:defRPr/>
              </a:pPr>
              <a:t>‹#›</a:t>
            </a:fld>
            <a:endParaRPr lang="en-GB" altLang="en-US"/>
          </a:p>
        </p:txBody>
      </p:sp>
    </p:spTree>
    <p:extLst>
      <p:ext uri="{BB962C8B-B14F-4D97-AF65-F5344CB8AC3E}">
        <p14:creationId xmlns:p14="http://schemas.microsoft.com/office/powerpoint/2010/main" val="42464188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xmlns="" id="{6D99C39C-8103-4019-A55F-C28A709DBF9E}"/>
              </a:ext>
            </a:extLst>
          </p:cNvPr>
          <p:cNvSpPr>
            <a:spLocks noGrp="1"/>
          </p:cNvSpPr>
          <p:nvPr>
            <p:ph type="dt" sz="half" idx="10"/>
          </p:nvPr>
        </p:nvSpPr>
        <p:spPr/>
        <p:txBody>
          <a:bodyPr/>
          <a:lstStyle>
            <a:lvl1pPr>
              <a:defRPr/>
            </a:lvl1pPr>
            <a:extLst/>
          </a:lstStyle>
          <a:p>
            <a:pPr>
              <a:defRPr/>
            </a:pPr>
            <a:fld id="{B1CC419C-39AB-47DE-BDBD-D7E1C20E4638}" type="datetime1">
              <a:rPr lang="en-US"/>
              <a:pPr>
                <a:defRPr/>
              </a:pPr>
              <a:t>1/9/2018</a:t>
            </a:fld>
            <a:endParaRPr lang="en-GB"/>
          </a:p>
        </p:txBody>
      </p:sp>
      <p:sp>
        <p:nvSpPr>
          <p:cNvPr id="6" name="Footer Placeholder 5">
            <a:extLst>
              <a:ext uri="{FF2B5EF4-FFF2-40B4-BE49-F238E27FC236}">
                <a16:creationId xmlns:a16="http://schemas.microsoft.com/office/drawing/2014/main" xmlns="" id="{6B3AB4C7-9454-41A8-9756-0CBB6364318C}"/>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xmlns="" id="{908CF6FE-21DD-44B6-AFB2-896219938449}"/>
              </a:ext>
            </a:extLst>
          </p:cNvPr>
          <p:cNvSpPr>
            <a:spLocks noGrp="1"/>
          </p:cNvSpPr>
          <p:nvPr>
            <p:ph type="sldNum" sz="quarter" idx="12"/>
          </p:nvPr>
        </p:nvSpPr>
        <p:spPr/>
        <p:txBody>
          <a:bodyPr/>
          <a:lstStyle>
            <a:lvl1pPr>
              <a:defRPr/>
            </a:lvl1pPr>
          </a:lstStyle>
          <a:p>
            <a:pPr>
              <a:defRPr/>
            </a:pPr>
            <a:fld id="{D1FFFC6A-8704-4ADD-99DE-AD6B0CC3F67F}" type="slidenum">
              <a:rPr lang="en-GB" altLang="en-US"/>
              <a:pPr>
                <a:defRPr/>
              </a:pPr>
              <a:t>‹#›</a:t>
            </a:fld>
            <a:endParaRPr lang="en-GB" altLang="en-US"/>
          </a:p>
        </p:txBody>
      </p:sp>
    </p:spTree>
    <p:extLst>
      <p:ext uri="{BB962C8B-B14F-4D97-AF65-F5344CB8AC3E}">
        <p14:creationId xmlns:p14="http://schemas.microsoft.com/office/powerpoint/2010/main" val="269528626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E0F3F724-0426-4F19-B7B6-05955C1005E2}"/>
              </a:ext>
            </a:extLst>
          </p:cNvPr>
          <p:cNvSpPr>
            <a:spLocks noGrp="1"/>
          </p:cNvSpPr>
          <p:nvPr>
            <p:ph type="dt" sz="half" idx="10"/>
          </p:nvPr>
        </p:nvSpPr>
        <p:spPr/>
        <p:txBody>
          <a:bodyPr/>
          <a:lstStyle>
            <a:lvl1pPr>
              <a:defRPr/>
            </a:lvl1pPr>
            <a:extLst/>
          </a:lstStyle>
          <a:p>
            <a:pPr>
              <a:defRPr/>
            </a:pPr>
            <a:fld id="{F449091B-0435-4BD5-B00E-DFE3A4A2D168}" type="datetime1">
              <a:rPr lang="en-US"/>
              <a:pPr>
                <a:defRPr/>
              </a:pPr>
              <a:t>1/9/2018</a:t>
            </a:fld>
            <a:endParaRPr lang="en-GB"/>
          </a:p>
        </p:txBody>
      </p:sp>
      <p:sp>
        <p:nvSpPr>
          <p:cNvPr id="8" name="Footer Placeholder 7">
            <a:extLst>
              <a:ext uri="{FF2B5EF4-FFF2-40B4-BE49-F238E27FC236}">
                <a16:creationId xmlns:a16="http://schemas.microsoft.com/office/drawing/2014/main" xmlns="" id="{A73177F3-D598-43F2-BFE3-2742696FE1CC}"/>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xmlns="" id="{07C3A2ED-5659-4F05-81C9-2B2F01F91985}"/>
              </a:ext>
            </a:extLst>
          </p:cNvPr>
          <p:cNvSpPr>
            <a:spLocks noGrp="1"/>
          </p:cNvSpPr>
          <p:nvPr>
            <p:ph type="sldNum" sz="quarter" idx="12"/>
          </p:nvPr>
        </p:nvSpPr>
        <p:spPr/>
        <p:txBody>
          <a:bodyPr/>
          <a:lstStyle>
            <a:lvl1pPr>
              <a:defRPr/>
            </a:lvl1pPr>
          </a:lstStyle>
          <a:p>
            <a:pPr>
              <a:defRPr/>
            </a:pPr>
            <a:fld id="{B0BA0F15-66FD-47F2-904D-700571CB0C0C}" type="slidenum">
              <a:rPr lang="en-GB" altLang="en-US"/>
              <a:pPr>
                <a:defRPr/>
              </a:pPr>
              <a:t>‹#›</a:t>
            </a:fld>
            <a:endParaRPr lang="en-GB" altLang="en-US"/>
          </a:p>
        </p:txBody>
      </p:sp>
    </p:spTree>
    <p:extLst>
      <p:ext uri="{BB962C8B-B14F-4D97-AF65-F5344CB8AC3E}">
        <p14:creationId xmlns:p14="http://schemas.microsoft.com/office/powerpoint/2010/main" val="1592940329"/>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xmlns="" id="{30BC07FD-105A-46B5-AC68-9373D822EA96}"/>
              </a:ext>
            </a:extLst>
          </p:cNvPr>
          <p:cNvSpPr>
            <a:spLocks noGrp="1"/>
          </p:cNvSpPr>
          <p:nvPr>
            <p:ph type="dt" sz="half" idx="10"/>
          </p:nvPr>
        </p:nvSpPr>
        <p:spPr/>
        <p:txBody>
          <a:bodyPr/>
          <a:lstStyle>
            <a:lvl1pPr>
              <a:defRPr/>
            </a:lvl1pPr>
            <a:extLst/>
          </a:lstStyle>
          <a:p>
            <a:pPr>
              <a:defRPr/>
            </a:pPr>
            <a:fld id="{ED83482E-4128-4858-9950-ABFB8BCE8977}" type="datetime1">
              <a:rPr lang="en-US"/>
              <a:pPr>
                <a:defRPr/>
              </a:pPr>
              <a:t>1/9/2018</a:t>
            </a:fld>
            <a:endParaRPr lang="en-GB"/>
          </a:p>
        </p:txBody>
      </p:sp>
      <p:sp>
        <p:nvSpPr>
          <p:cNvPr id="4" name="Footer Placeholder 3">
            <a:extLst>
              <a:ext uri="{FF2B5EF4-FFF2-40B4-BE49-F238E27FC236}">
                <a16:creationId xmlns:a16="http://schemas.microsoft.com/office/drawing/2014/main" xmlns="" id="{96312265-0AAE-4EEC-B984-D66FBB3C42D9}"/>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xmlns="" id="{43388252-92A7-4D42-BAC0-080A08264BE7}"/>
              </a:ext>
            </a:extLst>
          </p:cNvPr>
          <p:cNvSpPr>
            <a:spLocks noGrp="1"/>
          </p:cNvSpPr>
          <p:nvPr>
            <p:ph type="sldNum" sz="quarter" idx="12"/>
          </p:nvPr>
        </p:nvSpPr>
        <p:spPr/>
        <p:txBody>
          <a:bodyPr/>
          <a:lstStyle>
            <a:lvl1pPr>
              <a:defRPr/>
            </a:lvl1pPr>
          </a:lstStyle>
          <a:p>
            <a:pPr>
              <a:defRPr/>
            </a:pPr>
            <a:fld id="{FE6EBF1E-A97B-47B5-B28A-D83620E9434E}" type="slidenum">
              <a:rPr lang="en-GB" altLang="en-US"/>
              <a:pPr>
                <a:defRPr/>
              </a:pPr>
              <a:t>‹#›</a:t>
            </a:fld>
            <a:endParaRPr lang="en-GB" altLang="en-US"/>
          </a:p>
        </p:txBody>
      </p:sp>
    </p:spTree>
    <p:extLst>
      <p:ext uri="{BB962C8B-B14F-4D97-AF65-F5344CB8AC3E}">
        <p14:creationId xmlns:p14="http://schemas.microsoft.com/office/powerpoint/2010/main" val="187134995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xmlns="" id="{911B92E4-8932-4495-9E2C-049854FE4CD7}"/>
              </a:ext>
            </a:extLst>
          </p:cNvPr>
          <p:cNvSpPr>
            <a:spLocks noGrp="1"/>
          </p:cNvSpPr>
          <p:nvPr>
            <p:ph type="dt" sz="half" idx="10"/>
          </p:nvPr>
        </p:nvSpPr>
        <p:spPr/>
        <p:txBody>
          <a:bodyPr/>
          <a:lstStyle>
            <a:lvl1pPr>
              <a:defRPr/>
            </a:lvl1pPr>
          </a:lstStyle>
          <a:p>
            <a:pPr>
              <a:defRPr/>
            </a:pPr>
            <a:fld id="{F0FADFF5-F4AA-48B2-A6EE-9120C8EF8868}" type="datetime1">
              <a:rPr lang="en-US"/>
              <a:pPr>
                <a:defRPr/>
              </a:pPr>
              <a:t>1/9/2018</a:t>
            </a:fld>
            <a:endParaRPr lang="en-GB"/>
          </a:p>
        </p:txBody>
      </p:sp>
      <p:sp>
        <p:nvSpPr>
          <p:cNvPr id="3" name="Footer Placeholder 21">
            <a:extLst>
              <a:ext uri="{FF2B5EF4-FFF2-40B4-BE49-F238E27FC236}">
                <a16:creationId xmlns:a16="http://schemas.microsoft.com/office/drawing/2014/main" xmlns="" id="{0A937602-6E88-40CA-B460-730B7F5C4C36}"/>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xmlns="" id="{8C9210DA-8EDF-46FB-86DC-B57DF7774DB1}"/>
              </a:ext>
            </a:extLst>
          </p:cNvPr>
          <p:cNvSpPr>
            <a:spLocks noGrp="1"/>
          </p:cNvSpPr>
          <p:nvPr>
            <p:ph type="sldNum" sz="quarter" idx="12"/>
          </p:nvPr>
        </p:nvSpPr>
        <p:spPr/>
        <p:txBody>
          <a:bodyPr/>
          <a:lstStyle>
            <a:lvl1pPr>
              <a:defRPr/>
            </a:lvl1pPr>
          </a:lstStyle>
          <a:p>
            <a:pPr>
              <a:defRPr/>
            </a:pPr>
            <a:fld id="{38D5D192-0F34-459C-AB14-5F3672292351}" type="slidenum">
              <a:rPr lang="en-GB" altLang="en-US"/>
              <a:pPr>
                <a:defRPr/>
              </a:pPr>
              <a:t>‹#›</a:t>
            </a:fld>
            <a:endParaRPr lang="en-GB" altLang="en-US"/>
          </a:p>
        </p:txBody>
      </p:sp>
    </p:spTree>
    <p:extLst>
      <p:ext uri="{BB962C8B-B14F-4D97-AF65-F5344CB8AC3E}">
        <p14:creationId xmlns:p14="http://schemas.microsoft.com/office/powerpoint/2010/main" val="2710592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9A7EC398-FF9D-4A6F-AFA5-CF12A0C23C08}"/>
              </a:ext>
            </a:extLst>
          </p:cNvPr>
          <p:cNvSpPr>
            <a:spLocks noGrp="1"/>
          </p:cNvSpPr>
          <p:nvPr>
            <p:ph type="dt" sz="half" idx="10"/>
          </p:nvPr>
        </p:nvSpPr>
        <p:spPr/>
        <p:txBody>
          <a:bodyPr/>
          <a:lstStyle>
            <a:lvl1pPr>
              <a:defRPr/>
            </a:lvl1pPr>
            <a:extLst/>
          </a:lstStyle>
          <a:p>
            <a:pPr>
              <a:defRPr/>
            </a:pPr>
            <a:fld id="{E494A411-9C7B-4277-892E-0F171FBF8ED0}" type="datetime1">
              <a:rPr lang="en-US"/>
              <a:pPr>
                <a:defRPr/>
              </a:pPr>
              <a:t>1/9/2018</a:t>
            </a:fld>
            <a:endParaRPr lang="en-GB"/>
          </a:p>
        </p:txBody>
      </p:sp>
      <p:sp>
        <p:nvSpPr>
          <p:cNvPr id="6" name="Footer Placeholder 5">
            <a:extLst>
              <a:ext uri="{FF2B5EF4-FFF2-40B4-BE49-F238E27FC236}">
                <a16:creationId xmlns:a16="http://schemas.microsoft.com/office/drawing/2014/main" xmlns="" id="{CCF76D11-154D-47E9-BF2B-A06CF7B725D0}"/>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xmlns="" id="{6BDD0991-A9F2-4317-B950-20828AF7BB64}"/>
              </a:ext>
            </a:extLst>
          </p:cNvPr>
          <p:cNvSpPr>
            <a:spLocks noGrp="1"/>
          </p:cNvSpPr>
          <p:nvPr>
            <p:ph type="sldNum" sz="quarter" idx="12"/>
          </p:nvPr>
        </p:nvSpPr>
        <p:spPr/>
        <p:txBody>
          <a:bodyPr/>
          <a:lstStyle>
            <a:lvl1pPr>
              <a:defRPr/>
            </a:lvl1pPr>
          </a:lstStyle>
          <a:p>
            <a:pPr>
              <a:defRPr/>
            </a:pPr>
            <a:fld id="{5CE46D7A-EE6D-47EF-BB53-6D083EE2690E}" type="slidenum">
              <a:rPr lang="en-GB" altLang="en-US"/>
              <a:pPr>
                <a:defRPr/>
              </a:pPr>
              <a:t>‹#›</a:t>
            </a:fld>
            <a:endParaRPr lang="en-GB" altLang="en-US"/>
          </a:p>
        </p:txBody>
      </p:sp>
    </p:spTree>
    <p:extLst>
      <p:ext uri="{BB962C8B-B14F-4D97-AF65-F5344CB8AC3E}">
        <p14:creationId xmlns:p14="http://schemas.microsoft.com/office/powerpoint/2010/main" val="349801755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xmlns="" id="{8FF11D77-A6E5-4370-803C-5D9429533B96}"/>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xmlns="" id="{E5649419-6A41-455F-9C71-A9A10E6E5B9D}"/>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xmlns="" id="{C0753613-E0B5-407D-825F-39CD41852116}"/>
              </a:ext>
            </a:extLst>
          </p:cNvPr>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xmlns="" id="{ACB546E2-87D7-4F67-8880-28F65C6E3F00}"/>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xmlns="" id="{6F56085C-2D6D-4190-8B38-5CF678D31045}"/>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xmlns="" id="{2279AA03-30E5-45AC-ABBA-1EAFAA45BE38}"/>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xmlns="" id="{40F374DE-F615-4AB1-8AAD-C0B20C58648B}"/>
              </a:ext>
            </a:extLst>
          </p:cNvPr>
          <p:cNvSpPr>
            <a:spLocks noGrp="1"/>
          </p:cNvSpPr>
          <p:nvPr>
            <p:ph type="dt" sz="half" idx="10"/>
          </p:nvPr>
        </p:nvSpPr>
        <p:spPr/>
        <p:txBody>
          <a:bodyPr/>
          <a:lstStyle>
            <a:lvl1pPr>
              <a:defRPr>
                <a:solidFill>
                  <a:schemeClr val="tx1"/>
                </a:solidFill>
              </a:defRPr>
            </a:lvl1pPr>
            <a:extLst/>
          </a:lstStyle>
          <a:p>
            <a:pPr>
              <a:defRPr/>
            </a:pPr>
            <a:fld id="{FB83FC50-34F8-42E8-976F-B2DD16D1EED8}" type="datetime1">
              <a:rPr lang="en-US"/>
              <a:pPr>
                <a:defRPr/>
              </a:pPr>
              <a:t>1/9/2018</a:t>
            </a:fld>
            <a:endParaRPr lang="en-GB"/>
          </a:p>
        </p:txBody>
      </p:sp>
      <p:sp>
        <p:nvSpPr>
          <p:cNvPr id="12" name="Footer Placeholder 5">
            <a:extLst>
              <a:ext uri="{FF2B5EF4-FFF2-40B4-BE49-F238E27FC236}">
                <a16:creationId xmlns:a16="http://schemas.microsoft.com/office/drawing/2014/main" xmlns="" id="{515CF5CB-51C8-4C09-85C8-04993029A765}"/>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xmlns="" id="{653DB27F-F3FB-4E8F-B16A-EE9108843EA2}"/>
              </a:ext>
            </a:extLst>
          </p:cNvPr>
          <p:cNvSpPr>
            <a:spLocks noGrp="1"/>
          </p:cNvSpPr>
          <p:nvPr>
            <p:ph type="sldNum" sz="quarter" idx="12"/>
          </p:nvPr>
        </p:nvSpPr>
        <p:spPr/>
        <p:txBody>
          <a:bodyPr/>
          <a:lstStyle>
            <a:lvl1pPr>
              <a:defRPr/>
            </a:lvl1pPr>
          </a:lstStyle>
          <a:p>
            <a:pPr>
              <a:defRPr/>
            </a:pPr>
            <a:fld id="{073021BE-59DA-4F00-B1D8-9F8FE8AB3B63}" type="slidenum">
              <a:rPr lang="en-GB" altLang="en-US"/>
              <a:pPr>
                <a:defRPr/>
              </a:pPr>
              <a:t>‹#›</a:t>
            </a:fld>
            <a:endParaRPr lang="en-GB" altLang="en-US"/>
          </a:p>
        </p:txBody>
      </p:sp>
    </p:spTree>
    <p:extLst>
      <p:ext uri="{BB962C8B-B14F-4D97-AF65-F5344CB8AC3E}">
        <p14:creationId xmlns:p14="http://schemas.microsoft.com/office/powerpoint/2010/main" val="2676687663"/>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xmlns="" id="{C2BD1DE1-C0DF-4C23-8BAD-6425DC586ABD}"/>
              </a:ext>
            </a:extLst>
          </p:cNvPr>
          <p:cNvSpPr>
            <a:spLocks noGrp="1"/>
          </p:cNvSpPr>
          <p:nvPr>
            <p:ph type="dt" sz="half" idx="10"/>
          </p:nvPr>
        </p:nvSpPr>
        <p:spPr/>
        <p:txBody>
          <a:bodyPr/>
          <a:lstStyle>
            <a:lvl1pPr>
              <a:defRPr/>
            </a:lvl1pPr>
          </a:lstStyle>
          <a:p>
            <a:pPr>
              <a:defRPr/>
            </a:pPr>
            <a:fld id="{515F943D-E519-4E5B-BDD5-9FA833FCE6B5}" type="datetime1">
              <a:rPr lang="en-US"/>
              <a:pPr>
                <a:defRPr/>
              </a:pPr>
              <a:t>1/9/2018</a:t>
            </a:fld>
            <a:endParaRPr lang="en-GB"/>
          </a:p>
        </p:txBody>
      </p:sp>
      <p:sp>
        <p:nvSpPr>
          <p:cNvPr id="5" name="Footer Placeholder 21">
            <a:extLst>
              <a:ext uri="{FF2B5EF4-FFF2-40B4-BE49-F238E27FC236}">
                <a16:creationId xmlns:a16="http://schemas.microsoft.com/office/drawing/2014/main" xmlns="" id="{D8DA6367-8090-4E54-BC24-953E289C9F6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xmlns="" id="{58E56F96-E33C-4227-A55B-83D606FE2710}"/>
              </a:ext>
            </a:extLst>
          </p:cNvPr>
          <p:cNvSpPr>
            <a:spLocks noGrp="1"/>
          </p:cNvSpPr>
          <p:nvPr>
            <p:ph type="sldNum" sz="quarter" idx="12"/>
          </p:nvPr>
        </p:nvSpPr>
        <p:spPr/>
        <p:txBody>
          <a:bodyPr/>
          <a:lstStyle>
            <a:lvl1pPr>
              <a:defRPr/>
            </a:lvl1pPr>
          </a:lstStyle>
          <a:p>
            <a:pPr>
              <a:defRPr/>
            </a:pPr>
            <a:fld id="{10584D18-B9FE-4DD9-A6E7-498DF1C30AC8}" type="slidenum">
              <a:rPr lang="en-GB" altLang="en-US"/>
              <a:pPr>
                <a:defRPr/>
              </a:pPr>
              <a:t>‹#›</a:t>
            </a:fld>
            <a:endParaRPr lang="en-GB" altLang="en-US"/>
          </a:p>
        </p:txBody>
      </p:sp>
    </p:spTree>
    <p:extLst>
      <p:ext uri="{BB962C8B-B14F-4D97-AF65-F5344CB8AC3E}">
        <p14:creationId xmlns:p14="http://schemas.microsoft.com/office/powerpoint/2010/main" val="805229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xmlns="" id="{4FD2CA3C-0202-4D78-B248-CC07FC840DFB}"/>
              </a:ext>
            </a:extLst>
          </p:cNvPr>
          <p:cNvSpPr>
            <a:spLocks noGrp="1"/>
          </p:cNvSpPr>
          <p:nvPr>
            <p:ph type="dt" sz="half" idx="10"/>
          </p:nvPr>
        </p:nvSpPr>
        <p:spPr/>
        <p:txBody>
          <a:bodyPr/>
          <a:lstStyle>
            <a:lvl1pPr>
              <a:defRPr/>
            </a:lvl1pPr>
          </a:lstStyle>
          <a:p>
            <a:pPr>
              <a:defRPr/>
            </a:pPr>
            <a:fld id="{F635503B-1C78-4D5F-B906-138FFB5D8267}" type="datetime1">
              <a:rPr lang="en-US"/>
              <a:pPr>
                <a:defRPr/>
              </a:pPr>
              <a:t>1/9/2018</a:t>
            </a:fld>
            <a:endParaRPr lang="en-GB"/>
          </a:p>
        </p:txBody>
      </p:sp>
      <p:sp>
        <p:nvSpPr>
          <p:cNvPr id="5" name="Footer Placeholder 21">
            <a:extLst>
              <a:ext uri="{FF2B5EF4-FFF2-40B4-BE49-F238E27FC236}">
                <a16:creationId xmlns:a16="http://schemas.microsoft.com/office/drawing/2014/main" xmlns="" id="{2076F297-72BA-494C-9C9C-2D327E3AA55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xmlns="" id="{8FB7661E-31F7-4E14-8A50-95C628EBF67C}"/>
              </a:ext>
            </a:extLst>
          </p:cNvPr>
          <p:cNvSpPr>
            <a:spLocks noGrp="1"/>
          </p:cNvSpPr>
          <p:nvPr>
            <p:ph type="sldNum" sz="quarter" idx="12"/>
          </p:nvPr>
        </p:nvSpPr>
        <p:spPr/>
        <p:txBody>
          <a:bodyPr/>
          <a:lstStyle>
            <a:lvl1pPr>
              <a:defRPr/>
            </a:lvl1pPr>
          </a:lstStyle>
          <a:p>
            <a:pPr>
              <a:defRPr/>
            </a:pPr>
            <a:fld id="{F6B4069F-5484-4D84-A35B-2D1DEC953E58}" type="slidenum">
              <a:rPr lang="en-GB" altLang="en-US"/>
              <a:pPr>
                <a:defRPr/>
              </a:pPr>
              <a:t>‹#›</a:t>
            </a:fld>
            <a:endParaRPr lang="en-GB" altLang="en-US"/>
          </a:p>
        </p:txBody>
      </p:sp>
    </p:spTree>
    <p:extLst>
      <p:ext uri="{BB962C8B-B14F-4D97-AF65-F5344CB8AC3E}">
        <p14:creationId xmlns:p14="http://schemas.microsoft.com/office/powerpoint/2010/main" val="3143359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xmlns=""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xmlns=""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xmlns=""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xmlns="" id="{5A5950FF-63A0-45EF-81F1-05173F56F9C3}"/>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xmlns="" id="{AE2C44CD-E901-4BC7-9CCF-ED55F3771A50}"/>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xmlns="" id="{79320866-B8D0-4370-872D-C9A1A5D65EE1}"/>
              </a:ext>
            </a:extLst>
          </p:cNvPr>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xmlns="" id="{C9390700-8317-41BA-AF2A-FEE7F2B25641}"/>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xmlns="" id="{EDF174A6-9FC4-4235-855D-8069965CC76E}"/>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xmlns="" id="{128A340A-2CC7-4AB8-AC55-2350A93C7132}"/>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xmlns="" id="{6195E8BB-9FA7-460A-8E25-CCAE719145A0}"/>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9C040444-26B4-4470-BD89-1DCF0F7F57F0}" type="datetime1">
              <a:rPr lang="en-US"/>
              <a:pPr>
                <a:defRPr/>
              </a:pPr>
              <a:t>1/9/2018</a:t>
            </a:fld>
            <a:endParaRPr lang="en-GB"/>
          </a:p>
        </p:txBody>
      </p:sp>
      <p:sp>
        <p:nvSpPr>
          <p:cNvPr id="22" name="Footer Placeholder 21">
            <a:extLst>
              <a:ext uri="{FF2B5EF4-FFF2-40B4-BE49-F238E27FC236}">
                <a16:creationId xmlns:a16="http://schemas.microsoft.com/office/drawing/2014/main" xmlns="" id="{AAB39594-34BF-4257-8F84-DF989E45FB35}"/>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xmlns="" id="{5B440706-DE90-4DDD-BF5E-E2F02FBC6C7C}"/>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BF68429A-D703-4AE5-987F-01DDF85849D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635" r:id="rId1"/>
    <p:sldLayoutId id="2147484631" r:id="rId2"/>
    <p:sldLayoutId id="2147484636" r:id="rId3"/>
    <p:sldLayoutId id="2147484637" r:id="rId4"/>
    <p:sldLayoutId id="2147484638" r:id="rId5"/>
    <p:sldLayoutId id="2147484639" r:id="rId6"/>
    <p:sldLayoutId id="2147484632" r:id="rId7"/>
    <p:sldLayoutId id="2147484640" r:id="rId8"/>
    <p:sldLayoutId id="2147484641" r:id="rId9"/>
    <p:sldLayoutId id="2147484633" r:id="rId10"/>
    <p:sldLayoutId id="2147484634" r:id="rId11"/>
    <p:sldLayoutId id="2147484642" r:id="rId12"/>
  </p:sldLayoutIdLst>
  <p:hf hdr="0" ft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uwtsd.ac.u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guides.turnitin.com/01_Manuals_and_Guides/Student_Guides/01_Student_QuickStart_Guide"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505823-258E-480F-90B6-B75E69C98925}"/>
              </a:ext>
            </a:extLst>
          </p:cNvPr>
          <p:cNvSpPr>
            <a:spLocks noGrp="1"/>
          </p:cNvSpPr>
          <p:nvPr>
            <p:ph type="ctrTitle" idx="4294967295"/>
          </p:nvPr>
        </p:nvSpPr>
        <p:spPr>
          <a:xfrm>
            <a:off x="1187624" y="1700213"/>
            <a:ext cx="6584776" cy="3097212"/>
          </a:xfrm>
        </p:spPr>
        <p:txBody>
          <a:bodyPr/>
          <a:lstStyle/>
          <a:p>
            <a:pPr algn="ctr">
              <a:defRPr/>
            </a:pPr>
            <a:r>
              <a:rPr lang="en-GB" dirty="0"/>
              <a:t> Porth Agored</a:t>
            </a:r>
            <a:br>
              <a:rPr lang="en-GB" dirty="0"/>
            </a:br>
            <a:r>
              <a:rPr lang="en-GB" dirty="0"/>
              <a:t>Graduate Certificate</a:t>
            </a:r>
            <a:br>
              <a:rPr lang="en-GB" dirty="0"/>
            </a:br>
            <a:r>
              <a:rPr lang="en-GB" dirty="0"/>
              <a:t>Consolidation </a:t>
            </a:r>
            <a:br>
              <a:rPr lang="en-GB" dirty="0"/>
            </a:br>
            <a:r>
              <a:rPr lang="en-GB" dirty="0"/>
              <a:t>Workshop 4</a:t>
            </a:r>
          </a:p>
        </p:txBody>
      </p:sp>
      <p:sp>
        <p:nvSpPr>
          <p:cNvPr id="12291" name="Slide Number Placeholder 4">
            <a:extLst>
              <a:ext uri="{FF2B5EF4-FFF2-40B4-BE49-F238E27FC236}">
                <a16:creationId xmlns:a16="http://schemas.microsoft.com/office/drawing/2014/main" xmlns="" id="{85B6BE82-9220-4FE0-ABA1-06851A94072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F78F23-C252-4322-8A3F-C8E65EBE2B10}"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a:extLst>
              <a:ext uri="{FF2B5EF4-FFF2-40B4-BE49-F238E27FC236}">
                <a16:creationId xmlns:a16="http://schemas.microsoft.com/office/drawing/2014/main" xmlns="" id="{1E134163-4920-4D1A-B237-2D8E5D34EFD6}"/>
              </a:ext>
            </a:extLst>
          </p:cNvPr>
          <p:cNvSpPr txBox="1">
            <a:spLocks/>
          </p:cNvSpPr>
          <p:nvPr/>
        </p:nvSpPr>
        <p:spPr bwMode="auto">
          <a:xfrm>
            <a:off x="1908175" y="404813"/>
            <a:ext cx="8229600" cy="416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0850" indent="-45085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panose="05000000000000000000" pitchFamily="2" charset="2"/>
              <a:buChar char="Ø"/>
            </a:pPr>
            <a:endParaRPr lang="en-GB" altLang="en-US"/>
          </a:p>
        </p:txBody>
      </p:sp>
      <p:sp>
        <p:nvSpPr>
          <p:cNvPr id="7" name="Title 6">
            <a:extLst>
              <a:ext uri="{FF2B5EF4-FFF2-40B4-BE49-F238E27FC236}">
                <a16:creationId xmlns:a16="http://schemas.microsoft.com/office/drawing/2014/main" xmlns="" id="{2A4F9B8F-7644-4CC4-B53A-E8567D0ADBB5}"/>
              </a:ext>
            </a:extLst>
          </p:cNvPr>
          <p:cNvSpPr>
            <a:spLocks noGrp="1"/>
          </p:cNvSpPr>
          <p:nvPr>
            <p:ph type="title"/>
          </p:nvPr>
        </p:nvSpPr>
        <p:spPr/>
        <p:txBody>
          <a:bodyPr>
            <a:normAutofit fontScale="90000"/>
          </a:bodyPr>
          <a:lstStyle/>
          <a:p>
            <a:pPr algn="ctr">
              <a:defRPr/>
            </a:pPr>
            <a:r>
              <a:rPr lang="en-GB" dirty="0"/>
              <a:t/>
            </a:r>
            <a:br>
              <a:rPr lang="en-GB" dirty="0"/>
            </a:br>
            <a:r>
              <a:rPr lang="en-GB" sz="4900" dirty="0">
                <a:latin typeface="Arial" panose="020B0604020202020204" pitchFamily="34" charset="0"/>
                <a:cs typeface="Arial" panose="020B0604020202020204" pitchFamily="34" charset="0"/>
              </a:rPr>
              <a:t>Workshop 4 Programme</a:t>
            </a:r>
          </a:p>
        </p:txBody>
      </p:sp>
      <p:sp>
        <p:nvSpPr>
          <p:cNvPr id="8" name="Content Placeholder 7">
            <a:extLst>
              <a:ext uri="{FF2B5EF4-FFF2-40B4-BE49-F238E27FC236}">
                <a16:creationId xmlns:a16="http://schemas.microsoft.com/office/drawing/2014/main" xmlns="" id="{CF682528-5035-401A-9308-C4E4022D65E1}"/>
              </a:ext>
            </a:extLst>
          </p:cNvPr>
          <p:cNvSpPr>
            <a:spLocks noGrp="1"/>
          </p:cNvSpPr>
          <p:nvPr>
            <p:ph idx="1"/>
          </p:nvPr>
        </p:nvSpPr>
        <p:spPr>
          <a:xfrm>
            <a:off x="457200" y="1871663"/>
            <a:ext cx="8229600" cy="4135437"/>
          </a:xfrm>
        </p:spPr>
        <p:txBody>
          <a:bodyPr/>
          <a:lstStyle/>
          <a:p>
            <a:pPr>
              <a:buFont typeface="Arial" panose="020B0604020202020204" pitchFamily="34" charset="0"/>
              <a:buChar char="•"/>
              <a:defRPr/>
            </a:pPr>
            <a:r>
              <a:rPr lang="en-GB" altLang="en-US" dirty="0"/>
              <a:t>Section 6 of Portfolio</a:t>
            </a:r>
          </a:p>
          <a:p>
            <a:pPr>
              <a:buFont typeface="Arial" panose="020B0604020202020204" pitchFamily="34" charset="0"/>
              <a:buChar char="•"/>
              <a:defRPr/>
            </a:pPr>
            <a:r>
              <a:rPr lang="en-GB" altLang="en-US" dirty="0"/>
              <a:t>Marking Criteria</a:t>
            </a:r>
          </a:p>
          <a:p>
            <a:pPr>
              <a:buFont typeface="Arial" panose="020B0604020202020204" pitchFamily="34" charset="0"/>
              <a:buChar char="•"/>
              <a:defRPr/>
            </a:pPr>
            <a:r>
              <a:rPr lang="en-GB" altLang="en-US" dirty="0"/>
              <a:t>Hints and tips for a successful submission</a:t>
            </a:r>
          </a:p>
          <a:p>
            <a:pPr>
              <a:buFont typeface="Arial" panose="020B0604020202020204" pitchFamily="34" charset="0"/>
              <a:buChar char="•"/>
              <a:defRPr/>
            </a:pPr>
            <a:r>
              <a:rPr lang="en-GB" altLang="en-US" dirty="0"/>
              <a:t>Confidentiality and Plagiarism </a:t>
            </a:r>
          </a:p>
          <a:p>
            <a:pPr>
              <a:buFont typeface="Arial" panose="020B0604020202020204" pitchFamily="34" charset="0"/>
              <a:buChar char="•"/>
              <a:defRPr/>
            </a:pPr>
            <a:r>
              <a:rPr lang="en-GB" altLang="en-US" dirty="0"/>
              <a:t>Submission Process</a:t>
            </a:r>
          </a:p>
          <a:p>
            <a:pPr>
              <a:buFont typeface="Arial" panose="020B0604020202020204" pitchFamily="34" charset="0"/>
              <a:buChar char="•"/>
              <a:defRPr/>
            </a:pPr>
            <a:r>
              <a:rPr lang="en-GB" altLang="en-US" dirty="0"/>
              <a:t>Outstanding issues and concerns</a:t>
            </a:r>
          </a:p>
          <a:p>
            <a:pPr>
              <a:buFont typeface="Arial" panose="020B0604020202020204" pitchFamily="34" charset="0"/>
              <a:buChar char="•"/>
              <a:defRPr/>
            </a:pPr>
            <a:r>
              <a:rPr lang="en-GB" altLang="en-US" dirty="0"/>
              <a:t>Individual time with trainer to look over your portfolio</a:t>
            </a:r>
          </a:p>
          <a:p>
            <a:pPr marL="109537" indent="0">
              <a:buFont typeface="Wingdings 3" panose="05040102010807070707" pitchFamily="18" charset="2"/>
              <a:buNone/>
              <a:defRPr/>
            </a:pPr>
            <a:endParaRPr lang="en-GB" dirty="0"/>
          </a:p>
        </p:txBody>
      </p:sp>
      <p:sp>
        <p:nvSpPr>
          <p:cNvPr id="13317" name="Slide Number Placeholder 8">
            <a:extLst>
              <a:ext uri="{FF2B5EF4-FFF2-40B4-BE49-F238E27FC236}">
                <a16:creationId xmlns:a16="http://schemas.microsoft.com/office/drawing/2014/main" xmlns="" id="{B38D76FA-2219-43A8-8DB4-F554BD3FFA8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4BC1FFD-E459-4DA1-A90B-BCFF8AC96533}" type="slidenum">
              <a:rPr lang="en-GB" altLang="en-US" smtClean="0"/>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124CE0-1CC2-4E4F-8469-FE57B165E1DC}"/>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Expectations/Ground rules</a:t>
            </a:r>
          </a:p>
        </p:txBody>
      </p:sp>
      <p:sp>
        <p:nvSpPr>
          <p:cNvPr id="14339" name="Content Placeholder 2">
            <a:extLst>
              <a:ext uri="{FF2B5EF4-FFF2-40B4-BE49-F238E27FC236}">
                <a16:creationId xmlns:a16="http://schemas.microsoft.com/office/drawing/2014/main" xmlns="" id="{2C20468D-ABFC-459A-9D48-937C66A8882C}"/>
              </a:ext>
            </a:extLst>
          </p:cNvPr>
          <p:cNvSpPr>
            <a:spLocks noGrp="1"/>
          </p:cNvSpPr>
          <p:nvPr>
            <p:ph idx="1"/>
          </p:nvPr>
        </p:nvSpPr>
        <p:spPr>
          <a:xfrm>
            <a:off x="457200" y="1657350"/>
            <a:ext cx="8229600" cy="4349750"/>
          </a:xfrm>
        </p:spPr>
        <p:txBody>
          <a:bodyPr/>
          <a:lstStyle/>
          <a:p>
            <a:r>
              <a:rPr lang="en-GB" altLang="en-US" sz="2800" dirty="0"/>
              <a:t> </a:t>
            </a:r>
            <a:r>
              <a:rPr lang="en-GB" altLang="en-US" sz="3200" dirty="0"/>
              <a:t>Respect and respectful challenging</a:t>
            </a:r>
          </a:p>
          <a:p>
            <a:r>
              <a:rPr lang="en-GB" altLang="en-US" sz="3200" dirty="0"/>
              <a:t> Engagement/Focus</a:t>
            </a:r>
          </a:p>
          <a:p>
            <a:r>
              <a:rPr lang="en-GB" altLang="en-US" sz="3200" dirty="0"/>
              <a:t> Confidentiality</a:t>
            </a:r>
          </a:p>
          <a:p>
            <a:r>
              <a:rPr lang="en-GB" altLang="en-US" sz="3200" dirty="0"/>
              <a:t> Interruptions </a:t>
            </a:r>
          </a:p>
          <a:p>
            <a:r>
              <a:rPr lang="en-GB" altLang="en-US" sz="3200" dirty="0"/>
              <a:t> Assessing own performance </a:t>
            </a:r>
          </a:p>
          <a:p>
            <a:endParaRPr lang="en-GB" altLang="en-US" dirty="0"/>
          </a:p>
        </p:txBody>
      </p:sp>
      <p:sp>
        <p:nvSpPr>
          <p:cNvPr id="14340" name="Slide Number Placeholder 3">
            <a:extLst>
              <a:ext uri="{FF2B5EF4-FFF2-40B4-BE49-F238E27FC236}">
                <a16:creationId xmlns:a16="http://schemas.microsoft.com/office/drawing/2014/main" xmlns="" id="{CA8136B9-8975-4408-BC0B-40CD6C7CBE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174C91-759C-42C1-A483-B9BD7B5D4DFB}" type="slidenum">
              <a:rPr lang="en-GB" altLang="en-US" smtClean="0"/>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xmlns=""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
        <p:nvSpPr>
          <p:cNvPr id="3" name="Content Placeholder 2">
            <a:extLst>
              <a:ext uri="{FF2B5EF4-FFF2-40B4-BE49-F238E27FC236}">
                <a16:creationId xmlns:a16="http://schemas.microsoft.com/office/drawing/2014/main" xmlns="" id="{3C7AA05C-9515-4422-B7A4-82818AADD87C}"/>
              </a:ext>
            </a:extLst>
          </p:cNvPr>
          <p:cNvSpPr>
            <a:spLocks noGrp="1"/>
          </p:cNvSpPr>
          <p:nvPr>
            <p:ph idx="1"/>
          </p:nvPr>
        </p:nvSpPr>
        <p:spPr>
          <a:xfrm>
            <a:off x="490538" y="1241424"/>
            <a:ext cx="8229600" cy="4708526"/>
          </a:xfrm>
        </p:spPr>
        <p:txBody>
          <a:bodyPr/>
          <a:lstStyle/>
          <a:p>
            <a:pPr eaLnBrk="1" fontAlgn="auto" hangingPunct="1">
              <a:spcBef>
                <a:spcPct val="20000"/>
              </a:spcBef>
              <a:spcAft>
                <a:spcPts val="0"/>
              </a:spcAft>
              <a:buFont typeface="Arial" pitchFamily="34" charset="0"/>
              <a:buNone/>
              <a:defRPr/>
            </a:pPr>
            <a:r>
              <a:rPr lang="en-GB" sz="2400" b="1" dirty="0">
                <a:latin typeface="+mj-lt"/>
                <a:cs typeface="Arial" panose="020B0604020202020204" pitchFamily="34" charset="0"/>
              </a:rPr>
              <a:t>PDP in a process that:</a:t>
            </a:r>
          </a:p>
          <a:p>
            <a:pPr marL="342900" indent="-342900" eaLnBrk="1" fontAlgn="auto" hangingPunct="1">
              <a:spcBef>
                <a:spcPct val="20000"/>
              </a:spcBef>
              <a:spcAft>
                <a:spcPts val="0"/>
              </a:spcAft>
              <a:buFont typeface="Arial" panose="020B0604020202020204" pitchFamily="34" charset="0"/>
              <a:buChar char="•"/>
              <a:defRPr/>
            </a:pPr>
            <a:r>
              <a:rPr lang="en-GB" sz="2400" dirty="0">
                <a:latin typeface="+mj-lt"/>
                <a:cs typeface="Arial" panose="020B0604020202020204" pitchFamily="34" charset="0"/>
              </a:rPr>
              <a:t> Deepens your understanding of yourself</a:t>
            </a:r>
          </a:p>
          <a:p>
            <a:pPr marL="342900" indent="-342900" eaLnBrk="1" fontAlgn="auto" hangingPunct="1">
              <a:spcBef>
                <a:spcPct val="20000"/>
              </a:spcBef>
              <a:spcAft>
                <a:spcPts val="0"/>
              </a:spcAft>
              <a:buFont typeface="Arial" panose="020B0604020202020204" pitchFamily="34" charset="0"/>
              <a:buChar char="•"/>
              <a:defRPr/>
            </a:pPr>
            <a:r>
              <a:rPr lang="en-GB" sz="2400" dirty="0">
                <a:latin typeface="+mj-lt"/>
                <a:cs typeface="Arial" panose="020B0604020202020204" pitchFamily="34" charset="0"/>
              </a:rPr>
              <a:t> Makes you more aware of what motivates you</a:t>
            </a:r>
          </a:p>
          <a:p>
            <a:pPr marL="441325" indent="-441325" eaLnBrk="1" fontAlgn="auto" hangingPunct="1">
              <a:spcBef>
                <a:spcPct val="20000"/>
              </a:spcBef>
              <a:spcAft>
                <a:spcPts val="0"/>
              </a:spcAft>
              <a:buFont typeface="Arial" panose="020B0604020202020204" pitchFamily="34" charset="0"/>
              <a:buChar char="•"/>
              <a:defRPr/>
            </a:pPr>
            <a:r>
              <a:rPr lang="en-GB" sz="2400" dirty="0">
                <a:latin typeface="+mj-lt"/>
                <a:cs typeface="Arial" panose="020B0604020202020204" pitchFamily="34" charset="0"/>
              </a:rPr>
              <a:t>Helps you formulate what you really want from your life and career</a:t>
            </a:r>
          </a:p>
          <a:p>
            <a:pPr marL="441325" indent="-441325" eaLnBrk="1" fontAlgn="auto" hangingPunct="1">
              <a:spcBef>
                <a:spcPct val="20000"/>
              </a:spcBef>
              <a:spcAft>
                <a:spcPts val="0"/>
              </a:spcAft>
              <a:buFont typeface="Arial" panose="020B0604020202020204" pitchFamily="34" charset="0"/>
              <a:buChar char="•"/>
              <a:defRPr/>
            </a:pPr>
            <a:r>
              <a:rPr lang="en-GB" sz="2400" dirty="0">
                <a:latin typeface="+mj-lt"/>
                <a:cs typeface="Arial" panose="020B0604020202020204" pitchFamily="34" charset="0"/>
              </a:rPr>
              <a:t>Helps you to face up to your limitations and address these realistically</a:t>
            </a:r>
          </a:p>
          <a:p>
            <a:pPr marL="342900" indent="-342900" eaLnBrk="1" fontAlgn="auto" hangingPunct="1">
              <a:spcBef>
                <a:spcPct val="20000"/>
              </a:spcBef>
              <a:spcAft>
                <a:spcPts val="0"/>
              </a:spcAft>
              <a:buFont typeface="Arial" panose="020B0604020202020204" pitchFamily="34" charset="0"/>
              <a:buChar char="•"/>
              <a:defRPr/>
            </a:pPr>
            <a:r>
              <a:rPr lang="en-GB" sz="2400" dirty="0">
                <a:latin typeface="+mj-lt"/>
                <a:cs typeface="Arial" panose="020B0604020202020204" pitchFamily="34" charset="0"/>
              </a:rPr>
              <a:t> Helps you see yourself as other people see you</a:t>
            </a:r>
          </a:p>
          <a:p>
            <a:pPr marL="342900" indent="-342900" eaLnBrk="1" fontAlgn="auto" hangingPunct="1">
              <a:spcBef>
                <a:spcPct val="20000"/>
              </a:spcBef>
              <a:spcAft>
                <a:spcPts val="0"/>
              </a:spcAft>
              <a:buFont typeface="Arial" panose="020B0604020202020204" pitchFamily="34" charset="0"/>
              <a:buChar char="•"/>
              <a:defRPr/>
            </a:pPr>
            <a:r>
              <a:rPr lang="en-GB" sz="2400" dirty="0">
                <a:latin typeface="+mj-lt"/>
                <a:cs typeface="Arial" panose="020B0604020202020204" pitchFamily="34" charset="0"/>
              </a:rPr>
              <a:t>Assists you to plan over the longer term towards goals that are important to you</a:t>
            </a:r>
          </a:p>
          <a:p>
            <a:pPr>
              <a:defRPr/>
            </a:pPr>
            <a:endParaRPr lang="en-GB" dirty="0"/>
          </a:p>
        </p:txBody>
      </p:sp>
      <p:sp>
        <p:nvSpPr>
          <p:cNvPr id="7" name="Title 6">
            <a:extLst>
              <a:ext uri="{FF2B5EF4-FFF2-40B4-BE49-F238E27FC236}">
                <a16:creationId xmlns:a16="http://schemas.microsoft.com/office/drawing/2014/main" xmlns="" id="{56113B2F-5B71-476F-9B79-4E6E9F388770}"/>
              </a:ext>
            </a:extLst>
          </p:cNvPr>
          <p:cNvSpPr>
            <a:spLocks noGrp="1"/>
          </p:cNvSpPr>
          <p:nvPr>
            <p:ph type="title"/>
          </p:nvPr>
        </p:nvSpPr>
        <p:spPr/>
        <p:txBody>
          <a:bodyPr/>
          <a:lstStyle/>
          <a:p>
            <a:pPr>
              <a:defRPr/>
            </a:pPr>
            <a:r>
              <a:rPr lang="en-GB" dirty="0">
                <a:cs typeface="Arial" panose="020B0604020202020204" pitchFamily="34" charset="0"/>
              </a:rPr>
              <a:t>Personal Development Planning</a:t>
            </a:r>
          </a:p>
        </p:txBody>
      </p:sp>
      <p:pic>
        <p:nvPicPr>
          <p:cNvPr id="15366" name="Picture 7">
            <a:extLst>
              <a:ext uri="{FF2B5EF4-FFF2-40B4-BE49-F238E27FC236}">
                <a16:creationId xmlns:a16="http://schemas.microsoft.com/office/drawing/2014/main" xmlns=""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5231606"/>
            <a:ext cx="2160588" cy="1436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Slide Number Placeholder 9">
            <a:extLst>
              <a:ext uri="{FF2B5EF4-FFF2-40B4-BE49-F238E27FC236}">
                <a16:creationId xmlns:a16="http://schemas.microsoft.com/office/drawing/2014/main" xmlns="" id="{C1A5EB97-00B1-4046-A891-946853B17D2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AC4964-717B-40C0-8AAB-AE3A7C4295A0}" type="slidenum">
              <a:rPr lang="en-GB" altLang="en-US" smtClean="0"/>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a:extLst>
              <a:ext uri="{FF2B5EF4-FFF2-40B4-BE49-F238E27FC236}">
                <a16:creationId xmlns:a16="http://schemas.microsoft.com/office/drawing/2014/main" xmlns="" id="{566F4E5A-892F-4E2A-A9D5-041966823F47}"/>
              </a:ext>
            </a:extLst>
          </p:cNvPr>
          <p:cNvSpPr>
            <a:spLocks noGrp="1"/>
          </p:cNvSpPr>
          <p:nvPr>
            <p:ph idx="1"/>
          </p:nvPr>
        </p:nvSpPr>
        <p:spPr>
          <a:xfrm>
            <a:off x="457200" y="1052513"/>
            <a:ext cx="8229600" cy="4954587"/>
          </a:xfrm>
        </p:spPr>
        <p:txBody>
          <a:bodyPr/>
          <a:lstStyle/>
          <a:p>
            <a:pPr marL="109537" indent="0">
              <a:buFont typeface="Wingdings 3" panose="05040102010807070707" pitchFamily="18" charset="2"/>
              <a:buNone/>
              <a:defRPr/>
            </a:pPr>
            <a:r>
              <a:rPr lang="en-GB" sz="1800" b="1" dirty="0"/>
              <a:t>Reflection</a:t>
            </a:r>
            <a:endParaRPr lang="en-GB" sz="1800" dirty="0"/>
          </a:p>
          <a:p>
            <a:pPr marL="109537" indent="0">
              <a:buFont typeface="Wingdings 3" panose="05040102010807070707" pitchFamily="18" charset="2"/>
              <a:buNone/>
              <a:defRPr/>
            </a:pPr>
            <a:r>
              <a:rPr lang="en-GB" sz="1800" dirty="0"/>
              <a:t>Focus will change over time, but will include issues such as who you are, what kind of practitioner you want to be, what alternatives there are and what have you learned</a:t>
            </a:r>
          </a:p>
          <a:p>
            <a:pPr marL="109537" indent="0">
              <a:buFont typeface="Wingdings 3" panose="05040102010807070707" pitchFamily="18" charset="2"/>
              <a:buNone/>
              <a:defRPr/>
            </a:pPr>
            <a:r>
              <a:rPr lang="en-GB" sz="1800" b="1" dirty="0"/>
              <a:t>Increasing Self-Awareness</a:t>
            </a:r>
          </a:p>
          <a:p>
            <a:pPr marL="109537" indent="0">
              <a:buFont typeface="Wingdings 3" panose="05040102010807070707" pitchFamily="18" charset="2"/>
              <a:buNone/>
              <a:defRPr/>
            </a:pPr>
            <a:r>
              <a:rPr lang="en-GB" sz="1800" dirty="0"/>
              <a:t>Including individual strength, interests, inspirations, preferences, qualities and own limitations.</a:t>
            </a:r>
          </a:p>
          <a:p>
            <a:pPr marL="109537" indent="0">
              <a:buFont typeface="Wingdings 3" panose="05040102010807070707" pitchFamily="18" charset="2"/>
              <a:buNone/>
              <a:defRPr/>
            </a:pPr>
            <a:r>
              <a:rPr lang="en-GB" sz="1800" b="1" dirty="0"/>
              <a:t>Being Informed</a:t>
            </a:r>
          </a:p>
          <a:p>
            <a:pPr marL="109537" indent="0">
              <a:buFont typeface="Wingdings 3" panose="05040102010807070707" pitchFamily="18" charset="2"/>
              <a:buNone/>
              <a:defRPr/>
            </a:pPr>
            <a:r>
              <a:rPr lang="en-GB" sz="1800" dirty="0"/>
              <a:t>Finding out about opportunities and choices that are open to you, and that broaden your perspective</a:t>
            </a:r>
          </a:p>
          <a:p>
            <a:pPr marL="109537" indent="0">
              <a:buFont typeface="Wingdings 3" panose="05040102010807070707" pitchFamily="18" charset="2"/>
              <a:buNone/>
              <a:defRPr/>
            </a:pPr>
            <a:r>
              <a:rPr lang="en-GB" sz="1800" b="1" dirty="0"/>
              <a:t>Taking Personal Responsibility</a:t>
            </a:r>
          </a:p>
          <a:p>
            <a:pPr marL="109537" indent="0">
              <a:buFont typeface="Wingdings 3" panose="05040102010807070707" pitchFamily="18" charset="2"/>
              <a:buNone/>
              <a:defRPr/>
            </a:pPr>
            <a:r>
              <a:rPr lang="en-GB" sz="1800" dirty="0"/>
              <a:t>Taking responsibility for your own education, training, learning and choices</a:t>
            </a:r>
          </a:p>
          <a:p>
            <a:pPr marL="109537" indent="0">
              <a:buFont typeface="Wingdings 3" panose="05040102010807070707" pitchFamily="18" charset="2"/>
              <a:buNone/>
              <a:defRPr/>
            </a:pPr>
            <a:r>
              <a:rPr lang="en-GB" sz="1800" b="1" dirty="0"/>
              <a:t>Developing a Strategy</a:t>
            </a:r>
          </a:p>
          <a:p>
            <a:pPr marL="109537" indent="0">
              <a:buFont typeface="Wingdings 3" panose="05040102010807070707" pitchFamily="18" charset="2"/>
              <a:buNone/>
              <a:defRPr/>
            </a:pPr>
            <a:r>
              <a:rPr lang="en-GB" sz="1800" dirty="0"/>
              <a:t>To get you where you want to be.  Helps you to plan, set targets, take action, develop skills, and review your position </a:t>
            </a:r>
          </a:p>
          <a:p>
            <a:pPr>
              <a:defRPr/>
            </a:pPr>
            <a:endParaRPr lang="en-GB" altLang="en-US" dirty="0"/>
          </a:p>
        </p:txBody>
      </p:sp>
      <p:sp>
        <p:nvSpPr>
          <p:cNvPr id="2" name="Title 1">
            <a:extLst>
              <a:ext uri="{FF2B5EF4-FFF2-40B4-BE49-F238E27FC236}">
                <a16:creationId xmlns:a16="http://schemas.microsoft.com/office/drawing/2014/main" xmlns="" id="{10985714-31D2-401A-9734-0A2181267C0A}"/>
              </a:ext>
            </a:extLst>
          </p:cNvPr>
          <p:cNvSpPr>
            <a:spLocks noGrp="1"/>
          </p:cNvSpPr>
          <p:nvPr>
            <p:ph type="title"/>
          </p:nvPr>
        </p:nvSpPr>
        <p:spPr/>
        <p:txBody>
          <a:bodyPr>
            <a:normAutofit fontScale="90000"/>
          </a:bodyPr>
          <a:lstStyle/>
          <a:p>
            <a:pPr algn="ctr">
              <a:defRPr/>
            </a:pPr>
            <a:r>
              <a:rPr lang="en-GB" dirty="0">
                <a:effectLst/>
                <a:latin typeface="Arial" panose="020B0604020202020204" pitchFamily="34" charset="0"/>
                <a:cs typeface="Arial" panose="020B0604020202020204" pitchFamily="34" charset="0"/>
              </a:rPr>
              <a:t>What Does PDP Involve</a:t>
            </a:r>
            <a:r>
              <a:rPr lang="en-GB" dirty="0">
                <a:effectLst/>
              </a:rPr>
              <a:t/>
            </a:r>
            <a:br>
              <a:rPr lang="en-GB" dirty="0">
                <a:effectLst/>
              </a:rPr>
            </a:br>
            <a:endParaRPr lang="en-GB" dirty="0"/>
          </a:p>
        </p:txBody>
      </p:sp>
      <p:sp>
        <p:nvSpPr>
          <p:cNvPr id="17412" name="Slide Number Placeholder 3">
            <a:extLst>
              <a:ext uri="{FF2B5EF4-FFF2-40B4-BE49-F238E27FC236}">
                <a16:creationId xmlns:a16="http://schemas.microsoft.com/office/drawing/2014/main" xmlns="" id="{561F0CA1-9449-409B-A5B2-FE75DBE5206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5017999-9EE1-499F-863A-6AD39A145AD7}" type="slidenum">
              <a:rPr lang="en-GB" altLang="en-US" smtClean="0"/>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a:extLst>
              <a:ext uri="{FF2B5EF4-FFF2-40B4-BE49-F238E27FC236}">
                <a16:creationId xmlns:a16="http://schemas.microsoft.com/office/drawing/2014/main" xmlns="" id="{26E59A44-C127-48D2-B58D-D5E0C22DDFC3}"/>
              </a:ext>
            </a:extLst>
          </p:cNvPr>
          <p:cNvSpPr>
            <a:spLocks noGrp="1"/>
          </p:cNvSpPr>
          <p:nvPr>
            <p:ph idx="1"/>
          </p:nvPr>
        </p:nvSpPr>
        <p:spPr>
          <a:xfrm>
            <a:off x="457200" y="1268760"/>
            <a:ext cx="8229600" cy="4738340"/>
          </a:xfrm>
        </p:spPr>
        <p:txBody>
          <a:bodyPr/>
          <a:lstStyle/>
          <a:p>
            <a:pPr marL="107950" indent="0">
              <a:buFont typeface="Wingdings 3" panose="05040102010807070707" pitchFamily="18" charset="2"/>
              <a:buNone/>
              <a:defRPr/>
            </a:pPr>
            <a:r>
              <a:rPr lang="en-GB" altLang="en-US" sz="2400" dirty="0">
                <a:latin typeface="+mj-lt"/>
                <a:cs typeface="Arial" panose="020B0604020202020204" pitchFamily="34" charset="0"/>
              </a:rPr>
              <a:t>Section 6 asked you to: </a:t>
            </a:r>
          </a:p>
          <a:p>
            <a:pPr marL="107950" indent="0">
              <a:buFont typeface="Wingdings 3" panose="05040102010807070707" pitchFamily="18" charset="2"/>
              <a:buNone/>
              <a:defRPr/>
            </a:pPr>
            <a:r>
              <a:rPr lang="en-GB" altLang="en-US" sz="2400" b="1" dirty="0">
                <a:latin typeface="+mj-lt"/>
                <a:cs typeface="Arial" panose="020B0604020202020204" pitchFamily="34" charset="0"/>
              </a:rPr>
              <a:t>Reflect</a:t>
            </a:r>
            <a:r>
              <a:rPr lang="en-GB" altLang="en-US" sz="2400" dirty="0">
                <a:latin typeface="+mj-lt"/>
                <a:cs typeface="Arial" panose="020B0604020202020204" pitchFamily="34" charset="0"/>
              </a:rPr>
              <a:t> on your development since completing section 2, including reference to the training, learning, research and use of supervision.</a:t>
            </a:r>
          </a:p>
          <a:p>
            <a:pPr>
              <a:defRPr/>
            </a:pPr>
            <a:r>
              <a:rPr lang="en-GB" sz="2400" dirty="0">
                <a:latin typeface="+mj-lt"/>
                <a:cs typeface="Arial" panose="020B0604020202020204" pitchFamily="34" charset="0"/>
              </a:rPr>
              <a:t>To what extent have the learning needs you identified at the beginning of this process been achieved? </a:t>
            </a:r>
          </a:p>
          <a:p>
            <a:pPr>
              <a:defRPr/>
            </a:pPr>
            <a:r>
              <a:rPr lang="en-GB" sz="2400" dirty="0">
                <a:latin typeface="+mj-lt"/>
                <a:cs typeface="Arial" panose="020B0604020202020204" pitchFamily="34" charset="0"/>
              </a:rPr>
              <a:t>Consider what has worked well or not worked so well for you in terms of your learning</a:t>
            </a:r>
            <a:r>
              <a:rPr lang="en-GB" sz="2400" dirty="0">
                <a:solidFill>
                  <a:srgbClr val="FF0000"/>
                </a:solidFill>
                <a:latin typeface="+mj-lt"/>
                <a:cs typeface="Arial" panose="020B0604020202020204" pitchFamily="34" charset="0"/>
              </a:rPr>
              <a:t> </a:t>
            </a:r>
            <a:r>
              <a:rPr lang="en-GB" sz="2400" dirty="0">
                <a:latin typeface="+mj-lt"/>
                <a:cs typeface="Arial" panose="020B0604020202020204" pitchFamily="34" charset="0"/>
              </a:rPr>
              <a:t>using a reflective model (see workshop 1)</a:t>
            </a:r>
          </a:p>
          <a:p>
            <a:pPr>
              <a:defRPr/>
            </a:pPr>
            <a:endParaRPr lang="en-GB" altLang="en-US" dirty="0"/>
          </a:p>
        </p:txBody>
      </p:sp>
      <p:sp>
        <p:nvSpPr>
          <p:cNvPr id="3" name="Title 2">
            <a:extLst>
              <a:ext uri="{FF2B5EF4-FFF2-40B4-BE49-F238E27FC236}">
                <a16:creationId xmlns:a16="http://schemas.microsoft.com/office/drawing/2014/main" xmlns="" id="{6D308412-1549-4478-A90A-935CC614AE40}"/>
              </a:ext>
            </a:extLst>
          </p:cNvPr>
          <p:cNvSpPr>
            <a:spLocks noGrp="1"/>
          </p:cNvSpPr>
          <p:nvPr>
            <p:ph type="title"/>
          </p:nvPr>
        </p:nvSpPr>
        <p:spPr>
          <a:xfrm>
            <a:off x="457200" y="274638"/>
            <a:ext cx="8229600" cy="994122"/>
          </a:xfrm>
        </p:spPr>
        <p:txBody>
          <a:bodyPr>
            <a:normAutofit fontScale="90000"/>
          </a:bodyPr>
          <a:lstStyle/>
          <a:p>
            <a:pPr algn="ctr">
              <a:defRPr/>
            </a:pPr>
            <a:r>
              <a:rPr lang="en-GB" dirty="0">
                <a:cs typeface="Arial" panose="020B0604020202020204" pitchFamily="34" charset="0"/>
              </a:rPr>
              <a:t>Professional Development Review</a:t>
            </a:r>
            <a:br>
              <a:rPr lang="en-GB" dirty="0">
                <a:cs typeface="Arial" panose="020B0604020202020204" pitchFamily="34" charset="0"/>
              </a:rPr>
            </a:br>
            <a:endParaRPr lang="en-GB" sz="3100" dirty="0">
              <a:cs typeface="Arial" panose="020B0604020202020204" pitchFamily="34" charset="0"/>
            </a:endParaRPr>
          </a:p>
        </p:txBody>
      </p:sp>
      <p:pic>
        <p:nvPicPr>
          <p:cNvPr id="19460" name="Picture 1">
            <a:extLst>
              <a:ext uri="{FF2B5EF4-FFF2-40B4-BE49-F238E27FC236}">
                <a16:creationId xmlns:a16="http://schemas.microsoft.com/office/drawing/2014/main" xmlns="" id="{2A6570DF-E157-4698-91F6-3D77AE54E2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0418" y="4793767"/>
            <a:ext cx="2700054" cy="1797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Slide Number Placeholder 4">
            <a:extLst>
              <a:ext uri="{FF2B5EF4-FFF2-40B4-BE49-F238E27FC236}">
                <a16:creationId xmlns:a16="http://schemas.microsoft.com/office/drawing/2014/main" xmlns="" id="{5A15F048-1AA6-4E87-8C42-6ED8FB7C8D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90949-5E19-4CF0-826B-DDB00063AF8C}"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241334EE-5AC2-40B9-B7BE-4FEF6604DDCF}"/>
              </a:ext>
            </a:extLst>
          </p:cNvPr>
          <p:cNvSpPr>
            <a:spLocks noGrp="1"/>
          </p:cNvSpPr>
          <p:nvPr>
            <p:ph idx="1"/>
          </p:nvPr>
        </p:nvSpPr>
        <p:spPr/>
        <p:txBody>
          <a:bodyPr/>
          <a:lstStyle/>
          <a:p>
            <a:pPr marL="109537" indent="0">
              <a:buFont typeface="Wingdings 3" panose="05040102010807070707" pitchFamily="18" charset="2"/>
              <a:buNone/>
              <a:defRPr/>
            </a:pPr>
            <a:r>
              <a:rPr lang="en-GB" sz="2400" dirty="0"/>
              <a:t>Consider:</a:t>
            </a:r>
          </a:p>
          <a:p>
            <a:pPr>
              <a:defRPr/>
            </a:pPr>
            <a:r>
              <a:rPr lang="en-GB" sz="2400" dirty="0"/>
              <a:t>What new learning needs can you identify for your future professional development? </a:t>
            </a:r>
          </a:p>
          <a:p>
            <a:pPr>
              <a:defRPr/>
            </a:pPr>
            <a:r>
              <a:rPr lang="en-GB" sz="2400" dirty="0"/>
              <a:t>Are there any learning outcomes not yet achieved that you identified in section 2? </a:t>
            </a:r>
          </a:p>
          <a:p>
            <a:pPr>
              <a:defRPr/>
            </a:pPr>
            <a:r>
              <a:rPr lang="en-GB" sz="2400" dirty="0"/>
              <a:t>Consider your future learning needs in relation to the feedback you have received from individuals using services, families and carers, and how this may have impacted on your practice.</a:t>
            </a:r>
          </a:p>
          <a:p>
            <a:pPr>
              <a:defRPr/>
            </a:pPr>
            <a:endParaRPr lang="en-GB" dirty="0"/>
          </a:p>
        </p:txBody>
      </p:sp>
      <p:sp>
        <p:nvSpPr>
          <p:cNvPr id="3" name="Title 2">
            <a:extLst>
              <a:ext uri="{FF2B5EF4-FFF2-40B4-BE49-F238E27FC236}">
                <a16:creationId xmlns:a16="http://schemas.microsoft.com/office/drawing/2014/main" xmlns="" id="{9A4CB4E9-8EEE-44B9-9E84-F4EDCC220BBB}"/>
              </a:ext>
            </a:extLst>
          </p:cNvPr>
          <p:cNvSpPr>
            <a:spLocks noGrp="1"/>
          </p:cNvSpPr>
          <p:nvPr>
            <p:ph type="title"/>
          </p:nvPr>
        </p:nvSpPr>
        <p:spPr/>
        <p:txBody>
          <a:bodyPr>
            <a:normAutofit fontScale="90000"/>
          </a:bodyPr>
          <a:lstStyle/>
          <a:p>
            <a:pPr algn="ctr">
              <a:defRPr/>
            </a:pPr>
            <a:r>
              <a:rPr lang="en-GB" dirty="0">
                <a:latin typeface="Arial" panose="020B0604020202020204" pitchFamily="34" charset="0"/>
                <a:cs typeface="Arial" panose="020B0604020202020204" pitchFamily="34" charset="0"/>
              </a:rPr>
              <a:t>Section 6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Professional Development Review</a:t>
            </a:r>
          </a:p>
        </p:txBody>
      </p:sp>
      <p:pic>
        <p:nvPicPr>
          <p:cNvPr id="21508" name="Picture 3">
            <a:extLst>
              <a:ext uri="{FF2B5EF4-FFF2-40B4-BE49-F238E27FC236}">
                <a16:creationId xmlns:a16="http://schemas.microsoft.com/office/drawing/2014/main" xmlns="" id="{FD541E83-AC7C-4F85-BB0F-E6C888186D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300" y="5110163"/>
            <a:ext cx="2160588"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Slide Number Placeholder 5">
            <a:extLst>
              <a:ext uri="{FF2B5EF4-FFF2-40B4-BE49-F238E27FC236}">
                <a16:creationId xmlns:a16="http://schemas.microsoft.com/office/drawing/2014/main" xmlns="" id="{3D2AEFFE-9AC0-42F6-8AF9-5C3D926846A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806B19-EF27-4C81-98F9-DCC6108FA701}" type="slidenum">
              <a:rPr lang="en-GB" altLang="en-US" smtClean="0"/>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a:extLst>
              <a:ext uri="{FF2B5EF4-FFF2-40B4-BE49-F238E27FC236}">
                <a16:creationId xmlns:a16="http://schemas.microsoft.com/office/drawing/2014/main" xmlns="" id="{05185187-C63B-43E6-AE19-DF73BB0DD4AD}"/>
              </a:ext>
            </a:extLst>
          </p:cNvPr>
          <p:cNvSpPr>
            <a:spLocks noGrp="1"/>
          </p:cNvSpPr>
          <p:nvPr>
            <p:ph idx="1"/>
          </p:nvPr>
        </p:nvSpPr>
        <p:spPr/>
        <p:txBody>
          <a:bodyPr/>
          <a:lstStyle/>
          <a:p>
            <a:r>
              <a:rPr lang="en-GB" altLang="en-US" sz="2200" dirty="0">
                <a:latin typeface="+mj-lt"/>
              </a:rPr>
              <a:t>Social work demands a high level of interpersonal skill and clarity of communication to make your  voice heard, to listen to others and to secure the best possible outcomes for individuals.  </a:t>
            </a:r>
          </a:p>
          <a:p>
            <a:r>
              <a:rPr lang="en-GB" altLang="en-US" sz="2200" dirty="0">
                <a:latin typeface="+mj-lt"/>
              </a:rPr>
              <a:t>In order to address inequalities and practice effectively in complex situations, you will need to see every working day and indeed, every social work encounter as an opportunity to reflect and learn, not only from your own, but from the experiences of others.  Open mindedness, honesty, self-awareness and humility are the keystones of learning and therefore of effective social work practice.</a:t>
            </a:r>
          </a:p>
          <a:p>
            <a:endParaRPr lang="en-GB" altLang="en-US" dirty="0"/>
          </a:p>
        </p:txBody>
      </p:sp>
      <p:sp>
        <p:nvSpPr>
          <p:cNvPr id="3" name="Title 2">
            <a:extLst>
              <a:ext uri="{FF2B5EF4-FFF2-40B4-BE49-F238E27FC236}">
                <a16:creationId xmlns:a16="http://schemas.microsoft.com/office/drawing/2014/main" xmlns="" id="{882338FE-DCA3-44B6-A162-54AE26F4428B}"/>
              </a:ext>
            </a:extLst>
          </p:cNvPr>
          <p:cNvSpPr>
            <a:spLocks noGrp="1"/>
          </p:cNvSpPr>
          <p:nvPr>
            <p:ph type="title"/>
          </p:nvPr>
        </p:nvSpPr>
        <p:spPr>
          <a:xfrm>
            <a:off x="457200" y="764704"/>
            <a:ext cx="8229600" cy="652934"/>
          </a:xfrm>
        </p:spPr>
        <p:txBody>
          <a:bodyPr>
            <a:normAutofit fontScale="90000"/>
          </a:bodyPr>
          <a:lstStyle/>
          <a:p>
            <a:pPr algn="ctr">
              <a:defRPr/>
            </a:pPr>
            <a:r>
              <a:rPr lang="en-GB" sz="3600" dirty="0">
                <a:cs typeface="Arial" panose="020B0604020202020204" pitchFamily="34" charset="0"/>
              </a:rPr>
              <a:t>The Importance of Continuous Professional Development &amp; Learning</a:t>
            </a:r>
            <a:r>
              <a:rPr lang="en-GB" sz="4000" dirty="0"/>
              <a:t/>
            </a:r>
            <a:br>
              <a:rPr lang="en-GB" sz="4000" dirty="0"/>
            </a:br>
            <a:endParaRPr lang="en-GB" dirty="0"/>
          </a:p>
        </p:txBody>
      </p:sp>
      <p:sp>
        <p:nvSpPr>
          <p:cNvPr id="23556" name="Slide Number Placeholder 3">
            <a:extLst>
              <a:ext uri="{FF2B5EF4-FFF2-40B4-BE49-F238E27FC236}">
                <a16:creationId xmlns:a16="http://schemas.microsoft.com/office/drawing/2014/main" xmlns="" id="{B07CAE92-B262-4EE8-94FD-BBFBC2960E1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01F103-7129-4E15-AD65-DE734BD991AC}" type="slidenum">
              <a:rPr lang="en-GB" altLang="en-US" smtClean="0"/>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254E63A8-8D8B-4A6B-8F91-BDC5073AD5CA}"/>
              </a:ext>
            </a:extLst>
          </p:cNvPr>
          <p:cNvSpPr>
            <a:spLocks noGrp="1"/>
          </p:cNvSpPr>
          <p:nvPr>
            <p:ph idx="4294967295"/>
          </p:nvPr>
        </p:nvSpPr>
        <p:spPr>
          <a:xfrm>
            <a:off x="827088" y="836613"/>
            <a:ext cx="7402512" cy="5106987"/>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sp>
        <p:nvSpPr>
          <p:cNvPr id="25603" name="Slide Number Placeholder 5">
            <a:extLst>
              <a:ext uri="{FF2B5EF4-FFF2-40B4-BE49-F238E27FC236}">
                <a16:creationId xmlns:a16="http://schemas.microsoft.com/office/drawing/2014/main" xmlns=""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0DBBAE5D-3F38-4210-9095-E7C16F7A2451}"/>
              </a:ext>
            </a:extLst>
          </p:cNvPr>
          <p:cNvSpPr>
            <a:spLocks noGrp="1"/>
          </p:cNvSpPr>
          <p:nvPr>
            <p:ph idx="1"/>
          </p:nvPr>
        </p:nvSpPr>
        <p:spPr>
          <a:xfrm>
            <a:off x="457200" y="1079500"/>
            <a:ext cx="8229600" cy="4927600"/>
          </a:xfrm>
        </p:spPr>
        <p:txBody>
          <a:bodyPr/>
          <a:lstStyle/>
          <a:p>
            <a:pPr marL="109537" indent="0">
              <a:buFont typeface="Wingdings 3" panose="05040102010807070707" pitchFamily="18" charset="2"/>
              <a:buNone/>
              <a:defRPr/>
            </a:pPr>
            <a:r>
              <a:rPr lang="en-GB" sz="2400" dirty="0"/>
              <a:t>In groups please discuss:</a:t>
            </a:r>
          </a:p>
          <a:p>
            <a:pPr>
              <a:buFont typeface="Arial" panose="020B0604020202020204" pitchFamily="34" charset="0"/>
              <a:buChar char="•"/>
              <a:defRPr/>
            </a:pPr>
            <a:r>
              <a:rPr lang="en-GB" sz="2400" dirty="0"/>
              <a:t>Where you are now in relation to your completion of the assignments/portfolio?</a:t>
            </a:r>
          </a:p>
          <a:p>
            <a:pPr>
              <a:buFont typeface="Arial" panose="020B0604020202020204" pitchFamily="34" charset="0"/>
              <a:buChar char="•"/>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(section 2 and 6) </a:t>
            </a:r>
          </a:p>
          <a:p>
            <a:pPr>
              <a:buFont typeface="Arial" panose="020B0604020202020204" pitchFamily="34" charset="0"/>
              <a:buChar char="•"/>
              <a:defRPr/>
            </a:pPr>
            <a:r>
              <a:rPr lang="en-GB" sz="2400" dirty="0"/>
              <a:t>Task 2 - Observation of Practice (section 3)</a:t>
            </a:r>
          </a:p>
          <a:p>
            <a:pPr>
              <a:buFont typeface="Arial" panose="020B0604020202020204" pitchFamily="34" charset="0"/>
              <a:buChar char="•"/>
              <a:defRPr/>
            </a:pPr>
            <a:r>
              <a:rPr lang="en-GB" sz="2400" dirty="0"/>
              <a:t>Task 3 - Safeguarding (section 4) </a:t>
            </a:r>
          </a:p>
          <a:p>
            <a:pPr>
              <a:buFont typeface="Arial" panose="020B0604020202020204" pitchFamily="34" charset="0"/>
              <a:buChar char="•"/>
              <a:defRPr/>
            </a:pPr>
            <a:r>
              <a:rPr lang="en-GB" sz="2400" dirty="0"/>
              <a:t>Task 4 - Safeguarding in an area which is not your main area of work (section 5)</a:t>
            </a:r>
          </a:p>
          <a:p>
            <a:pPr marL="109537" indent="0">
              <a:buFont typeface="Wingdings 3" panose="05040102010807070707" pitchFamily="18" charset="2"/>
              <a:buNone/>
              <a:defRPr/>
            </a:pPr>
            <a:endParaRPr lang="en-GB" dirty="0"/>
          </a:p>
          <a:p>
            <a:pPr>
              <a:defRPr/>
            </a:pPr>
            <a:endParaRPr lang="en-GB" dirty="0"/>
          </a:p>
        </p:txBody>
      </p:sp>
      <p:sp>
        <p:nvSpPr>
          <p:cNvPr id="3" name="Title 2">
            <a:extLst>
              <a:ext uri="{FF2B5EF4-FFF2-40B4-BE49-F238E27FC236}">
                <a16:creationId xmlns:a16="http://schemas.microsoft.com/office/drawing/2014/main" xmlns="" id="{BB0932C9-C537-49D4-9564-98B049E00237}"/>
              </a:ext>
            </a:extLst>
          </p:cNvPr>
          <p:cNvSpPr>
            <a:spLocks noGrp="1"/>
          </p:cNvSpPr>
          <p:nvPr>
            <p:ph type="title"/>
          </p:nvPr>
        </p:nvSpPr>
        <p:spPr>
          <a:xfrm>
            <a:off x="457200" y="274638"/>
            <a:ext cx="8229600" cy="804862"/>
          </a:xfrm>
        </p:spPr>
        <p:txBody>
          <a:bodyPr/>
          <a:lstStyle/>
          <a:p>
            <a:pPr algn="ctr">
              <a:defRPr/>
            </a:pPr>
            <a:r>
              <a:rPr lang="en-GB" dirty="0">
                <a:latin typeface="Arial" panose="020B0604020202020204" pitchFamily="34" charset="0"/>
                <a:cs typeface="Arial" panose="020B0604020202020204" pitchFamily="34" charset="0"/>
              </a:rPr>
              <a:t>Completion of the Portfolio</a:t>
            </a:r>
          </a:p>
        </p:txBody>
      </p:sp>
      <p:sp>
        <p:nvSpPr>
          <p:cNvPr id="26628" name="Slide Number Placeholder 4">
            <a:extLst>
              <a:ext uri="{FF2B5EF4-FFF2-40B4-BE49-F238E27FC236}">
                <a16:creationId xmlns:a16="http://schemas.microsoft.com/office/drawing/2014/main" xmlns="" id="{03CAEE57-08BB-4494-A8CE-C5515231D4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AD5DF4-B084-4578-807E-D7CB62179307}" type="slidenum">
              <a:rPr lang="en-GB" altLang="en-US" smtClean="0"/>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450DE540-EE10-443B-8859-B9F75996601C}"/>
              </a:ext>
            </a:extLst>
          </p:cNvPr>
          <p:cNvSpPr>
            <a:spLocks noGrp="1"/>
          </p:cNvSpPr>
          <p:nvPr>
            <p:ph idx="1"/>
          </p:nvPr>
        </p:nvSpPr>
        <p:spPr/>
        <p:txBody>
          <a:bodyPr/>
          <a:lstStyle/>
          <a:p>
            <a:pPr>
              <a:defRPr/>
            </a:pPr>
            <a:r>
              <a:rPr lang="en-GB" dirty="0"/>
              <a:t>The marking criteria gives the minimum standards that needs to be met to achieve a pass as well as a further explanation as to how to achieve higher marks</a:t>
            </a:r>
          </a:p>
          <a:p>
            <a:pPr>
              <a:defRPr/>
            </a:pPr>
            <a:r>
              <a:rPr lang="en-GB" dirty="0"/>
              <a:t>It is important you refer this to make sure you meet the criteria</a:t>
            </a:r>
          </a:p>
          <a:p>
            <a:pPr>
              <a:defRPr/>
            </a:pPr>
            <a:r>
              <a:rPr lang="en-GB" dirty="0"/>
              <a:t>Take some time to look through the marking criteria for each section</a:t>
            </a:r>
          </a:p>
          <a:p>
            <a:pPr marL="109537" indent="0">
              <a:buFont typeface="Wingdings 3" panose="05040102010807070707" pitchFamily="18" charset="2"/>
              <a:buNone/>
              <a:defRPr/>
            </a:pPr>
            <a:endParaRPr lang="en-GB" dirty="0"/>
          </a:p>
          <a:p>
            <a:pPr>
              <a:defRPr/>
            </a:pPr>
            <a:endParaRPr lang="en-GB" dirty="0"/>
          </a:p>
        </p:txBody>
      </p:sp>
      <p:sp>
        <p:nvSpPr>
          <p:cNvPr id="3" name="Title 2">
            <a:extLst>
              <a:ext uri="{FF2B5EF4-FFF2-40B4-BE49-F238E27FC236}">
                <a16:creationId xmlns:a16="http://schemas.microsoft.com/office/drawing/2014/main" xmlns="" id="{6729C854-27E8-46F8-8554-81A1129A6E6B}"/>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Marking Criteria</a:t>
            </a:r>
          </a:p>
        </p:txBody>
      </p:sp>
      <p:sp>
        <p:nvSpPr>
          <p:cNvPr id="28676" name="Slide Number Placeholder 4">
            <a:extLst>
              <a:ext uri="{FF2B5EF4-FFF2-40B4-BE49-F238E27FC236}">
                <a16:creationId xmlns:a16="http://schemas.microsoft.com/office/drawing/2014/main" xmlns="" id="{5FCB9FF2-04CD-43C0-A7C1-7369C53BDD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546F8E-EC14-4A1D-A458-89EB3E0A95BC}"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D909FFA0-2B51-4E04-985D-11ED5A31DA38}"/>
              </a:ext>
            </a:extLst>
          </p:cNvPr>
          <p:cNvSpPr txBox="1">
            <a:spLocks/>
          </p:cNvSpPr>
          <p:nvPr/>
        </p:nvSpPr>
        <p:spPr>
          <a:xfrm>
            <a:off x="457200" y="274638"/>
            <a:ext cx="8229600" cy="922337"/>
          </a:xfrm>
          <a:prstGeom prst="rect">
            <a:avLst/>
          </a:prstGeom>
        </p:spPr>
        <p:txBody>
          <a:bodyPr anchor="b">
            <a:normAutofit fontScale="97500"/>
            <a:scene3d>
              <a:camera prst="orthographicFront"/>
              <a:lightRig rig="soft" dir="t"/>
            </a:scene3d>
            <a:sp3d prstMaterial="softEdge">
              <a:bevelT w="25400" h="25400"/>
            </a:sp3d>
          </a:bodyPr>
          <a:lstStyle/>
          <a:p>
            <a:pPr algn="ctr">
              <a:defRPr/>
            </a:pPr>
            <a:endParaRPr lang="en-GB" sz="3100" b="1" dirty="0">
              <a:effectLst>
                <a:outerShdw blurRad="31750" dist="25400" dir="5400000" algn="tl" rotWithShape="0">
                  <a:srgbClr val="000000">
                    <a:alpha val="25000"/>
                  </a:srgbClr>
                </a:outerShdw>
              </a:effectLst>
              <a:ea typeface="+mj-ea"/>
            </a:endParaRPr>
          </a:p>
        </p:txBody>
      </p:sp>
      <p:sp>
        <p:nvSpPr>
          <p:cNvPr id="30723" name="Content Placeholder 2">
            <a:extLst>
              <a:ext uri="{FF2B5EF4-FFF2-40B4-BE49-F238E27FC236}">
                <a16:creationId xmlns:a16="http://schemas.microsoft.com/office/drawing/2014/main" xmlns="" id="{282937C1-3FB2-480F-BF63-AE59AF15E437}"/>
              </a:ext>
            </a:extLst>
          </p:cNvPr>
          <p:cNvSpPr txBox="1">
            <a:spLocks/>
          </p:cNvSpPr>
          <p:nvPr/>
        </p:nvSpPr>
        <p:spPr bwMode="auto">
          <a:xfrm>
            <a:off x="457200" y="1484313"/>
            <a:ext cx="8229600"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273050" indent="-27305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Arial" panose="020B0604020202020204" pitchFamily="34" charset="0"/>
              <a:buChar char="•"/>
            </a:pPr>
            <a:endParaRPr lang="en-GB" altLang="en-US" sz="2400">
              <a:solidFill>
                <a:schemeClr val="tx2"/>
              </a:solidFill>
              <a:latin typeface="Arial" panose="020B0604020202020204" pitchFamily="34" charset="0"/>
            </a:endParaRPr>
          </a:p>
        </p:txBody>
      </p:sp>
      <p:sp>
        <p:nvSpPr>
          <p:cNvPr id="10" name="Title 9">
            <a:extLst>
              <a:ext uri="{FF2B5EF4-FFF2-40B4-BE49-F238E27FC236}">
                <a16:creationId xmlns:a16="http://schemas.microsoft.com/office/drawing/2014/main" xmlns="" id="{657DBBFF-4DD8-4594-9860-6C422267DE7A}"/>
              </a:ext>
            </a:extLst>
          </p:cNvPr>
          <p:cNvSpPr>
            <a:spLocks noGrp="1"/>
          </p:cNvSpPr>
          <p:nvPr>
            <p:ph type="title"/>
          </p:nvPr>
        </p:nvSpPr>
        <p:spPr/>
        <p:txBody>
          <a:bodyPr>
            <a:normAutofit fontScale="90000"/>
          </a:bodyPr>
          <a:lstStyle/>
          <a:p>
            <a:pPr algn="ctr">
              <a:defRPr/>
            </a:pPr>
            <a:r>
              <a:rPr lang="en-GB" sz="4400" dirty="0">
                <a:latin typeface="Arial" panose="020B0604020202020204" pitchFamily="34" charset="0"/>
                <a:cs typeface="Arial" panose="020B0604020202020204" pitchFamily="34" charset="0"/>
              </a:rPr>
              <a:t>Hints and Tips</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sz="3100" dirty="0">
                <a:latin typeface="Arial" panose="020B0604020202020204" pitchFamily="34" charset="0"/>
                <a:cs typeface="Arial" panose="020B0604020202020204" pitchFamily="34" charset="0"/>
              </a:rPr>
              <a:t>(for a successful submission)</a:t>
            </a:r>
          </a:p>
        </p:txBody>
      </p:sp>
      <p:sp>
        <p:nvSpPr>
          <p:cNvPr id="30725" name="Content Placeholder 10">
            <a:extLst>
              <a:ext uri="{FF2B5EF4-FFF2-40B4-BE49-F238E27FC236}">
                <a16:creationId xmlns:a16="http://schemas.microsoft.com/office/drawing/2014/main" xmlns="" id="{AE81772B-376C-4910-8B31-CEEC646AF60F}"/>
              </a:ext>
            </a:extLst>
          </p:cNvPr>
          <p:cNvSpPr>
            <a:spLocks noGrp="1"/>
          </p:cNvSpPr>
          <p:nvPr>
            <p:ph idx="1"/>
          </p:nvPr>
        </p:nvSpPr>
        <p:spPr/>
        <p:txBody>
          <a:bodyPr/>
          <a:lstStyle/>
          <a:p>
            <a:pPr>
              <a:buFont typeface="Arial" panose="020B0604020202020204" pitchFamily="34" charset="0"/>
              <a:buChar char="•"/>
            </a:pPr>
            <a:r>
              <a:rPr lang="en-GB" altLang="en-US" sz="2400" dirty="0">
                <a:solidFill>
                  <a:schemeClr val="tx2"/>
                </a:solidFill>
                <a:latin typeface="+mj-lt"/>
                <a:cs typeface="Arial" panose="020B0604020202020204" pitchFamily="34" charset="0"/>
              </a:rPr>
              <a:t>Make sure you proof-read thoroughly </a:t>
            </a:r>
          </a:p>
          <a:p>
            <a:pPr>
              <a:buFont typeface="Arial" panose="020B0604020202020204" pitchFamily="34" charset="0"/>
              <a:buChar char="•"/>
            </a:pPr>
            <a:r>
              <a:rPr lang="en-GB" altLang="en-US" sz="2400" dirty="0">
                <a:solidFill>
                  <a:schemeClr val="tx2"/>
                </a:solidFill>
                <a:latin typeface="+mj-lt"/>
                <a:cs typeface="Arial" panose="020B0604020202020204" pitchFamily="34" charset="0"/>
              </a:rPr>
              <a:t>Check references are included and are correct in line with the Trinity St David’s Harvard Referencing system</a:t>
            </a:r>
          </a:p>
          <a:p>
            <a:pPr>
              <a:buFont typeface="Arial" panose="020B0604020202020204" pitchFamily="34" charset="0"/>
              <a:buChar char="•"/>
            </a:pPr>
            <a:r>
              <a:rPr lang="en-GB" altLang="en-US" sz="2400" dirty="0">
                <a:latin typeface="+mj-lt"/>
                <a:cs typeface="Arial" panose="020B0604020202020204" pitchFamily="34" charset="0"/>
              </a:rPr>
              <a:t>Models of reflection can be helpful to ensure critical reflection in the appropriate sections (Section 3 and 4) and is a requirement of section 6</a:t>
            </a:r>
          </a:p>
          <a:p>
            <a:pPr>
              <a:buFont typeface="Arial" panose="020B0604020202020204" pitchFamily="34" charset="0"/>
              <a:buChar char="•"/>
            </a:pPr>
            <a:r>
              <a:rPr lang="en-GB" altLang="en-US" sz="2400" dirty="0">
                <a:solidFill>
                  <a:schemeClr val="tx2"/>
                </a:solidFill>
                <a:latin typeface="+mj-lt"/>
                <a:cs typeface="Arial" panose="020B0604020202020204" pitchFamily="34" charset="0"/>
              </a:rPr>
              <a:t>Make sure you reference theories when you discuss them</a:t>
            </a:r>
          </a:p>
          <a:p>
            <a:pPr>
              <a:buFont typeface="Arial" panose="020B0604020202020204" pitchFamily="34" charset="0"/>
              <a:buChar char="•"/>
            </a:pPr>
            <a:r>
              <a:rPr lang="en-GB" altLang="en-US" sz="2400" dirty="0">
                <a:solidFill>
                  <a:schemeClr val="tx2"/>
                </a:solidFill>
                <a:latin typeface="+mj-lt"/>
                <a:cs typeface="Arial" panose="020B0604020202020204" pitchFamily="34" charset="0"/>
              </a:rPr>
              <a:t>Refer to Welsh context in relevant sections</a:t>
            </a:r>
          </a:p>
          <a:p>
            <a:pPr>
              <a:buFont typeface="Arial" panose="020B0604020202020204" pitchFamily="34" charset="0"/>
              <a:buChar char="•"/>
            </a:pPr>
            <a:r>
              <a:rPr lang="en-GB" altLang="en-US" sz="2400" dirty="0">
                <a:solidFill>
                  <a:schemeClr val="tx2"/>
                </a:solidFill>
                <a:latin typeface="+mj-lt"/>
                <a:cs typeface="Arial" panose="020B0604020202020204" pitchFamily="34" charset="0"/>
              </a:rPr>
              <a:t>Be critically reflective not overly detailed</a:t>
            </a:r>
          </a:p>
          <a:p>
            <a:pPr>
              <a:buFont typeface="Arial" panose="020B0604020202020204" pitchFamily="34" charset="0"/>
              <a:buChar char="•"/>
            </a:pPr>
            <a:r>
              <a:rPr lang="en-GB" altLang="en-US" sz="2400" dirty="0">
                <a:solidFill>
                  <a:schemeClr val="tx2"/>
                </a:solidFill>
                <a:latin typeface="+mj-lt"/>
                <a:cs typeface="Arial" panose="020B0604020202020204" pitchFamily="34" charset="0"/>
              </a:rPr>
              <a:t>Keep to the word count (+/- 10%)</a:t>
            </a:r>
          </a:p>
          <a:p>
            <a:endParaRPr lang="en-GB" altLang="en-US" dirty="0"/>
          </a:p>
        </p:txBody>
      </p:sp>
      <p:sp>
        <p:nvSpPr>
          <p:cNvPr id="30726" name="Slide Number Placeholder 11">
            <a:extLst>
              <a:ext uri="{FF2B5EF4-FFF2-40B4-BE49-F238E27FC236}">
                <a16:creationId xmlns:a16="http://schemas.microsoft.com/office/drawing/2014/main" xmlns="" id="{0B703837-98FF-470F-A279-94D1C865B1F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FBC2BBA-D485-4477-B462-1C1856042560}" type="slidenum">
              <a:rPr lang="en-GB" altLang="en-US" smtClean="0"/>
              <a:pPr/>
              <a:t>12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ubtitle 2">
            <a:extLst>
              <a:ext uri="{FF2B5EF4-FFF2-40B4-BE49-F238E27FC236}">
                <a16:creationId xmlns:a16="http://schemas.microsoft.com/office/drawing/2014/main" xmlns="" id="{425DA848-FE79-47B4-96BF-DA8373C1D04A}"/>
              </a:ext>
            </a:extLst>
          </p:cNvPr>
          <p:cNvSpPr>
            <a:spLocks noGrp="1"/>
          </p:cNvSpPr>
          <p:nvPr>
            <p:ph idx="1"/>
          </p:nvPr>
        </p:nvSpPr>
        <p:spPr/>
        <p:txBody>
          <a:bodyPr/>
          <a:lstStyle/>
          <a:p>
            <a:r>
              <a:rPr lang="en-GB" altLang="en-US" sz="2800" dirty="0"/>
              <a:t>Task 1 (sections 2 and 6) - Developmental review = 15%</a:t>
            </a:r>
          </a:p>
          <a:p>
            <a:r>
              <a:rPr lang="en-GB" altLang="en-US" sz="2800" dirty="0"/>
              <a:t>Task 2 (section 3) - Observation of social work practice = 20%</a:t>
            </a:r>
          </a:p>
          <a:p>
            <a:r>
              <a:rPr lang="en-GB" altLang="en-US" sz="2800" dirty="0"/>
              <a:t>Task 3 (section 4) - Safeguarding case study = 50%</a:t>
            </a:r>
          </a:p>
          <a:p>
            <a:r>
              <a:rPr lang="en-GB" altLang="en-US" sz="2800" dirty="0"/>
              <a:t>Task 4 (section 5) – Safeguarding in an area that is not your main area of work = 15%</a:t>
            </a:r>
          </a:p>
          <a:p>
            <a:r>
              <a:rPr lang="en-GB" altLang="en-US" sz="2800" dirty="0"/>
              <a:t>You are required to achieve a pass in all 4 sections in order to pass the portfolio</a:t>
            </a:r>
          </a:p>
        </p:txBody>
      </p:sp>
      <p:sp>
        <p:nvSpPr>
          <p:cNvPr id="3" name="Title 2">
            <a:extLst>
              <a:ext uri="{FF2B5EF4-FFF2-40B4-BE49-F238E27FC236}">
                <a16:creationId xmlns:a16="http://schemas.microsoft.com/office/drawing/2014/main" xmlns="" id="{D770B5F7-FB62-4F32-81BA-7AEDDAFCB6D7}"/>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Marking Scheme </a:t>
            </a:r>
          </a:p>
        </p:txBody>
      </p:sp>
      <p:sp>
        <p:nvSpPr>
          <p:cNvPr id="32772" name="Slide Number Placeholder 4">
            <a:extLst>
              <a:ext uri="{FF2B5EF4-FFF2-40B4-BE49-F238E27FC236}">
                <a16:creationId xmlns:a16="http://schemas.microsoft.com/office/drawing/2014/main" xmlns="" id="{69ADA4F3-D4CF-4779-9CCD-6FE4E965D0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53226B4-8562-4382-AAF4-22785E9FF488}" type="slidenum">
              <a:rPr lang="en-GB" altLang="en-US" smtClean="0"/>
              <a:pPr/>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xmlns="" id="{228D66D2-B985-4428-BFB7-4BF5C8C06A82}"/>
              </a:ext>
            </a:extLst>
          </p:cNvPr>
          <p:cNvSpPr>
            <a:spLocks noGrp="1"/>
          </p:cNvSpPr>
          <p:nvPr>
            <p:ph idx="1"/>
          </p:nvPr>
        </p:nvSpPr>
        <p:spPr/>
        <p:txBody>
          <a:bodyPr/>
          <a:lstStyle/>
          <a:p>
            <a:r>
              <a:rPr lang="en-GB" altLang="en-US" sz="2800" b="1" dirty="0"/>
              <a:t>Failing to answer the question fully/not answering every element of the question</a:t>
            </a:r>
          </a:p>
          <a:p>
            <a:r>
              <a:rPr lang="en-GB" altLang="en-US" dirty="0"/>
              <a:t>Poor referencing</a:t>
            </a:r>
          </a:p>
          <a:p>
            <a:r>
              <a:rPr lang="en-GB" altLang="en-US" dirty="0"/>
              <a:t>Acronyms not put in full in the first instance</a:t>
            </a:r>
          </a:p>
          <a:p>
            <a:r>
              <a:rPr lang="en-GB" altLang="en-US" dirty="0"/>
              <a:t>Dates not put on Acts</a:t>
            </a:r>
          </a:p>
          <a:p>
            <a:r>
              <a:rPr lang="en-GB" altLang="en-US" dirty="0"/>
              <a:t>Acts and other work quoted but not referenced (be careful of plagiarism)</a:t>
            </a:r>
          </a:p>
          <a:p>
            <a:r>
              <a:rPr lang="en-GB" altLang="en-US" dirty="0"/>
              <a:t>Being overly detailed in reflective sections </a:t>
            </a:r>
          </a:p>
          <a:p>
            <a:endParaRPr lang="en-GB" altLang="en-US" dirty="0"/>
          </a:p>
          <a:p>
            <a:endParaRPr lang="en-GB" altLang="en-US" dirty="0"/>
          </a:p>
        </p:txBody>
      </p:sp>
      <p:sp>
        <p:nvSpPr>
          <p:cNvPr id="3" name="Title 2">
            <a:extLst>
              <a:ext uri="{FF2B5EF4-FFF2-40B4-BE49-F238E27FC236}">
                <a16:creationId xmlns:a16="http://schemas.microsoft.com/office/drawing/2014/main" xmlns="" id="{4CABDEDD-5F7C-4939-89D7-D10FC5B79403}"/>
              </a:ext>
            </a:extLst>
          </p:cNvPr>
          <p:cNvSpPr>
            <a:spLocks noGrp="1"/>
          </p:cNvSpPr>
          <p:nvPr>
            <p:ph type="title"/>
          </p:nvPr>
        </p:nvSpPr>
        <p:spPr/>
        <p:txBody>
          <a:bodyPr/>
          <a:lstStyle/>
          <a:p>
            <a:pPr algn="ctr">
              <a:defRPr/>
            </a:pPr>
            <a:r>
              <a:rPr lang="en-GB" dirty="0">
                <a:solidFill>
                  <a:srgbClr val="FF0000"/>
                </a:solidFill>
              </a:rPr>
              <a:t>Checklist - Common Mistakes</a:t>
            </a:r>
            <a:endParaRPr lang="en-GB" dirty="0"/>
          </a:p>
        </p:txBody>
      </p:sp>
      <p:sp>
        <p:nvSpPr>
          <p:cNvPr id="38916" name="Slide Number Placeholder 3">
            <a:extLst>
              <a:ext uri="{FF2B5EF4-FFF2-40B4-BE49-F238E27FC236}">
                <a16:creationId xmlns:a16="http://schemas.microsoft.com/office/drawing/2014/main" xmlns="" id="{0A0D84ED-F526-4180-96C9-BEEC3103F4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246AA-6050-40A5-B6A8-6D926048BDB1}" type="slidenum">
              <a:rPr lang="en-GB" altLang="en-US" smtClean="0"/>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xmlns="" id="{59975DED-6CE1-4C48-890E-31536A3D6E8A}"/>
              </a:ext>
            </a:extLst>
          </p:cNvPr>
          <p:cNvSpPr>
            <a:spLocks noGrp="1"/>
          </p:cNvSpPr>
          <p:nvPr>
            <p:ph idx="1"/>
          </p:nvPr>
        </p:nvSpPr>
        <p:spPr>
          <a:xfrm>
            <a:off x="457200" y="1556792"/>
            <a:ext cx="8229600" cy="4450308"/>
          </a:xfrm>
        </p:spPr>
        <p:txBody>
          <a:bodyPr/>
          <a:lstStyle/>
          <a:p>
            <a:pPr marL="109537" indent="0">
              <a:buNone/>
            </a:pPr>
            <a:r>
              <a:rPr lang="en-GB" altLang="en-US" sz="2400" b="1" dirty="0"/>
              <a:t>Task 1 (section 2 and 6)</a:t>
            </a:r>
          </a:p>
          <a:p>
            <a:r>
              <a:rPr lang="en-GB" altLang="en-US" sz="2400" dirty="0"/>
              <a:t>Section 1 – needs to </a:t>
            </a:r>
            <a:r>
              <a:rPr lang="en-GB" altLang="en-US" sz="2400" b="1" dirty="0"/>
              <a:t>explain and justify </a:t>
            </a:r>
            <a:r>
              <a:rPr lang="en-GB" altLang="en-US" sz="2400" dirty="0"/>
              <a:t>future learning needs under </a:t>
            </a:r>
            <a:r>
              <a:rPr lang="en-GB" altLang="en-US" sz="2400" b="1" dirty="0"/>
              <a:t>all three </a:t>
            </a:r>
            <a:r>
              <a:rPr lang="en-GB" altLang="en-US" sz="2400" dirty="0"/>
              <a:t>of the learning outcomes </a:t>
            </a:r>
          </a:p>
          <a:p>
            <a:r>
              <a:rPr lang="en-GB" altLang="en-US" sz="2400" dirty="0"/>
              <a:t>Section 6 - needs to integrate a referenced model of reflection </a:t>
            </a:r>
          </a:p>
          <a:p>
            <a:r>
              <a:rPr lang="en-GB" altLang="en-US" sz="2400" dirty="0"/>
              <a:t>Consideration needs to be given to feedback from individuals who use services and the impact this has had on the learner’s practice</a:t>
            </a:r>
          </a:p>
          <a:p>
            <a:r>
              <a:rPr lang="en-GB" altLang="en-US" sz="2400" dirty="0"/>
              <a:t>Both sections need to provide academic references/evidence</a:t>
            </a:r>
          </a:p>
        </p:txBody>
      </p:sp>
      <p:sp>
        <p:nvSpPr>
          <p:cNvPr id="3" name="Title 2">
            <a:extLst>
              <a:ext uri="{FF2B5EF4-FFF2-40B4-BE49-F238E27FC236}">
                <a16:creationId xmlns:a16="http://schemas.microsoft.com/office/drawing/2014/main" xmlns="" id="{C1322D67-72EC-40F6-9267-063F54E2182A}"/>
              </a:ext>
            </a:extLst>
          </p:cNvPr>
          <p:cNvSpPr>
            <a:spLocks noGrp="1"/>
          </p:cNvSpPr>
          <p:nvPr>
            <p:ph type="title"/>
          </p:nvPr>
        </p:nvSpPr>
        <p:spPr/>
        <p:txBody>
          <a:bodyPr/>
          <a:lstStyle/>
          <a:p>
            <a:pPr>
              <a:defRPr/>
            </a:pPr>
            <a:r>
              <a:rPr lang="en-GB" dirty="0">
                <a:solidFill>
                  <a:srgbClr val="FF0000"/>
                </a:solidFill>
              </a:rPr>
              <a:t>Checklist - Common Mistakes</a:t>
            </a:r>
          </a:p>
        </p:txBody>
      </p:sp>
      <p:sp>
        <p:nvSpPr>
          <p:cNvPr id="34820" name="Slide Number Placeholder 3">
            <a:extLst>
              <a:ext uri="{FF2B5EF4-FFF2-40B4-BE49-F238E27FC236}">
                <a16:creationId xmlns:a16="http://schemas.microsoft.com/office/drawing/2014/main" xmlns="" id="{BCB17A2C-940B-48C9-B007-935CDA6F59B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A4A849-D115-4D4D-8D93-D92C878144FF}"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F9D52BF7-448A-4A83-9FB8-FDA252A6F63B}"/>
              </a:ext>
            </a:extLst>
          </p:cNvPr>
          <p:cNvSpPr>
            <a:spLocks noGrp="1"/>
          </p:cNvSpPr>
          <p:nvPr>
            <p:ph idx="1"/>
          </p:nvPr>
        </p:nvSpPr>
        <p:spPr>
          <a:xfrm>
            <a:off x="457200" y="1196752"/>
            <a:ext cx="8229600" cy="4810348"/>
          </a:xfrm>
        </p:spPr>
        <p:txBody>
          <a:bodyPr/>
          <a:lstStyle/>
          <a:p>
            <a:pPr marL="109537" indent="0">
              <a:buFont typeface="Wingdings 3" panose="05040102010807070707" pitchFamily="18" charset="2"/>
              <a:buNone/>
              <a:defRPr/>
            </a:pPr>
            <a:r>
              <a:rPr lang="en-GB" b="1" dirty="0"/>
              <a:t>Task 2 (section 3) Observation of practice</a:t>
            </a:r>
          </a:p>
          <a:p>
            <a:pPr>
              <a:defRPr/>
            </a:pPr>
            <a:r>
              <a:rPr lang="en-GB" sz="2400" dirty="0"/>
              <a:t>Ensure the introduction clearly set the scene e.g. give age, ethnicity, gender, language spoken etc</a:t>
            </a:r>
          </a:p>
          <a:p>
            <a:pPr>
              <a:defRPr/>
            </a:pPr>
            <a:r>
              <a:rPr lang="en-GB" sz="2400" dirty="0"/>
              <a:t>Reflect clearly on communication methods, ethics and values</a:t>
            </a:r>
          </a:p>
          <a:p>
            <a:pPr>
              <a:defRPr/>
            </a:pPr>
            <a:r>
              <a:rPr lang="en-GB" sz="2400" dirty="0"/>
              <a:t>Reference to the Code of Professional Practice (there is no need to give each point e.g. 1.2, 1.3 just reference to the document e.g. Social Care Wales, 2017</a:t>
            </a:r>
          </a:p>
          <a:p>
            <a:pPr>
              <a:defRPr/>
            </a:pPr>
            <a:r>
              <a:rPr lang="en-GB" sz="2400" dirty="0"/>
              <a:t>Include reflection on Welsh context and highlight the “Active Offer”</a:t>
            </a:r>
          </a:p>
          <a:p>
            <a:pPr>
              <a:defRPr/>
            </a:pPr>
            <a:r>
              <a:rPr lang="en-GB" sz="2400" dirty="0"/>
              <a:t>Watch the videos “More than just words”, this should inform the learner’s reflection</a:t>
            </a:r>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 name="Title 2">
            <a:extLst>
              <a:ext uri="{FF2B5EF4-FFF2-40B4-BE49-F238E27FC236}">
                <a16:creationId xmlns:a16="http://schemas.microsoft.com/office/drawing/2014/main" xmlns="" id="{8E57479C-5055-4450-BFF2-B6DE61BDAACB}"/>
              </a:ext>
            </a:extLst>
          </p:cNvPr>
          <p:cNvSpPr>
            <a:spLocks noGrp="1"/>
          </p:cNvSpPr>
          <p:nvPr>
            <p:ph type="title"/>
          </p:nvPr>
        </p:nvSpPr>
        <p:spPr/>
        <p:txBody>
          <a:bodyPr/>
          <a:lstStyle/>
          <a:p>
            <a:pPr algn="ctr">
              <a:defRPr/>
            </a:pPr>
            <a:r>
              <a:rPr lang="en-GB" dirty="0">
                <a:solidFill>
                  <a:srgbClr val="FF0000"/>
                </a:solidFill>
              </a:rPr>
              <a:t>Checklist - Common Mistakes</a:t>
            </a:r>
            <a:endParaRPr lang="en-GB" dirty="0"/>
          </a:p>
        </p:txBody>
      </p:sp>
      <p:sp>
        <p:nvSpPr>
          <p:cNvPr id="35844" name="Slide Number Placeholder 3">
            <a:extLst>
              <a:ext uri="{FF2B5EF4-FFF2-40B4-BE49-F238E27FC236}">
                <a16:creationId xmlns:a16="http://schemas.microsoft.com/office/drawing/2014/main" xmlns="" id="{BE08D090-2E6B-46C3-8A74-D783E3A72E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249A6E-A4C0-443D-87A3-148359294A82}"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xmlns="" id="{485F59B7-A9D6-46CC-AFFA-F15A3964D0DD}"/>
              </a:ext>
            </a:extLst>
          </p:cNvPr>
          <p:cNvSpPr>
            <a:spLocks noGrp="1"/>
          </p:cNvSpPr>
          <p:nvPr>
            <p:ph idx="1"/>
          </p:nvPr>
        </p:nvSpPr>
        <p:spPr>
          <a:xfrm>
            <a:off x="457200" y="1124744"/>
            <a:ext cx="8229600" cy="4882356"/>
          </a:xfrm>
        </p:spPr>
        <p:txBody>
          <a:bodyPr/>
          <a:lstStyle/>
          <a:p>
            <a:pPr marL="109537" indent="0">
              <a:buNone/>
            </a:pPr>
            <a:r>
              <a:rPr lang="en-GB" altLang="en-US" sz="2200" dirty="0"/>
              <a:t>Task 3 (section 4)</a:t>
            </a:r>
          </a:p>
          <a:p>
            <a:r>
              <a:rPr lang="en-GB" altLang="en-US" sz="2200" dirty="0"/>
              <a:t>The introductions should clearly set the scene e.g. give age, ethnicity, gender, language spoken etc and highlight relevant legislation to be discussed</a:t>
            </a:r>
          </a:p>
          <a:p>
            <a:r>
              <a:rPr lang="en-GB" altLang="en-US" sz="2200" dirty="0"/>
              <a:t>Clearly refer to and reflect on the correct legislation in relation to </a:t>
            </a:r>
            <a:r>
              <a:rPr lang="en-GB" altLang="en-US" sz="2200" b="1" dirty="0"/>
              <a:t>safeguarding </a:t>
            </a:r>
            <a:r>
              <a:rPr lang="en-GB" altLang="en-US" sz="2200" dirty="0"/>
              <a:t>(domestic and international)</a:t>
            </a:r>
          </a:p>
          <a:p>
            <a:r>
              <a:rPr lang="en-GB" altLang="en-US" sz="2200" dirty="0"/>
              <a:t>Establish the role of the learner in the safeguarding issue</a:t>
            </a:r>
          </a:p>
          <a:p>
            <a:r>
              <a:rPr lang="en-GB" altLang="en-US" sz="2200" dirty="0"/>
              <a:t>Reflect on the 3 learning outcomes</a:t>
            </a:r>
          </a:p>
          <a:p>
            <a:r>
              <a:rPr lang="en-GB" altLang="en-US" sz="2200" dirty="0"/>
              <a:t>It is important to be reflective and not overly detailed</a:t>
            </a:r>
          </a:p>
          <a:p>
            <a:r>
              <a:rPr lang="en-GB" altLang="en-US" sz="2200" dirty="0"/>
              <a:t>Include reflection on “</a:t>
            </a:r>
            <a:r>
              <a:rPr lang="en-GB" altLang="en-US" sz="2200" b="1" dirty="0"/>
              <a:t>theories”</a:t>
            </a:r>
            <a:r>
              <a:rPr lang="en-GB" altLang="en-US" sz="2200" dirty="0"/>
              <a:t> this suggest more than one, make sure theories are referenced correctly</a:t>
            </a:r>
          </a:p>
          <a:p>
            <a:r>
              <a:rPr lang="en-GB" altLang="en-US" sz="2200" dirty="0"/>
              <a:t>Discuss safeguarding boards and the dimension of working in Wales </a:t>
            </a:r>
          </a:p>
          <a:p>
            <a:endParaRPr lang="en-GB" altLang="en-US" sz="2400" dirty="0"/>
          </a:p>
          <a:p>
            <a:pPr marL="109537" indent="0">
              <a:buNone/>
            </a:pPr>
            <a:endParaRPr lang="en-GB" altLang="en-US" sz="2400" dirty="0"/>
          </a:p>
          <a:p>
            <a:endParaRPr lang="en-GB" altLang="en-US" dirty="0"/>
          </a:p>
          <a:p>
            <a:r>
              <a:rPr lang="en-GB" altLang="en-US" dirty="0"/>
              <a:t> </a:t>
            </a:r>
          </a:p>
          <a:p>
            <a:endParaRPr lang="en-GB" altLang="en-US" b="1" dirty="0"/>
          </a:p>
          <a:p>
            <a:endParaRPr lang="en-GB" altLang="en-US" dirty="0"/>
          </a:p>
          <a:p>
            <a:endParaRPr lang="en-GB" altLang="en-US" dirty="0"/>
          </a:p>
          <a:p>
            <a:endParaRPr lang="en-GB" altLang="en-US" dirty="0"/>
          </a:p>
        </p:txBody>
      </p:sp>
      <p:sp>
        <p:nvSpPr>
          <p:cNvPr id="3" name="Title 2">
            <a:extLst>
              <a:ext uri="{FF2B5EF4-FFF2-40B4-BE49-F238E27FC236}">
                <a16:creationId xmlns:a16="http://schemas.microsoft.com/office/drawing/2014/main" xmlns="" id="{FA62C159-3729-4661-BB1E-E718475AD48D}"/>
              </a:ext>
            </a:extLst>
          </p:cNvPr>
          <p:cNvSpPr>
            <a:spLocks noGrp="1"/>
          </p:cNvSpPr>
          <p:nvPr>
            <p:ph type="title"/>
          </p:nvPr>
        </p:nvSpPr>
        <p:spPr>
          <a:xfrm>
            <a:off x="457200" y="274638"/>
            <a:ext cx="8229600" cy="994122"/>
          </a:xfrm>
        </p:spPr>
        <p:txBody>
          <a:bodyPr/>
          <a:lstStyle/>
          <a:p>
            <a:pPr>
              <a:defRPr/>
            </a:pPr>
            <a:r>
              <a:rPr lang="en-GB" dirty="0">
                <a:solidFill>
                  <a:srgbClr val="FF0000"/>
                </a:solidFill>
              </a:rPr>
              <a:t>Checklist - Common Mistakes</a:t>
            </a:r>
            <a:endParaRPr lang="en-GB" dirty="0"/>
          </a:p>
        </p:txBody>
      </p:sp>
      <p:sp>
        <p:nvSpPr>
          <p:cNvPr id="37892" name="Slide Number Placeholder 3">
            <a:extLst>
              <a:ext uri="{FF2B5EF4-FFF2-40B4-BE49-F238E27FC236}">
                <a16:creationId xmlns:a16="http://schemas.microsoft.com/office/drawing/2014/main" xmlns="" id="{0BF8452B-A82B-4C9D-80EF-43BC0B03CE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143490-0C78-4ED2-B510-B0B6C04EE675}" type="slidenum">
              <a:rPr lang="en-GB" altLang="en-US" smtClean="0"/>
              <a:pPr/>
              <a:t>17</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C18B4FAE-1A4F-4D8E-8A82-CC39729B3401}"/>
              </a:ext>
            </a:extLst>
          </p:cNvPr>
          <p:cNvSpPr>
            <a:spLocks noGrp="1"/>
          </p:cNvSpPr>
          <p:nvPr>
            <p:ph idx="1"/>
          </p:nvPr>
        </p:nvSpPr>
        <p:spPr>
          <a:xfrm>
            <a:off x="457200" y="1268760"/>
            <a:ext cx="8229600" cy="4738340"/>
          </a:xfrm>
        </p:spPr>
        <p:txBody>
          <a:bodyPr/>
          <a:lstStyle/>
          <a:p>
            <a:pPr marL="109537" indent="0">
              <a:buNone/>
            </a:pPr>
            <a:r>
              <a:rPr lang="en-GB" dirty="0"/>
              <a:t>Task 4 (Section 5)</a:t>
            </a:r>
          </a:p>
          <a:p>
            <a:r>
              <a:rPr lang="en-GB" dirty="0"/>
              <a:t>Ensure the work is based on an area that is not the learner’s main area of work, e.g. if section 4 is based on a child's safeguarding case section 5 must discuss adult safeguarding and vice versa</a:t>
            </a:r>
          </a:p>
          <a:p>
            <a:r>
              <a:rPr lang="en-GB" dirty="0"/>
              <a:t>Clearly highlight the differences between safeguarding of adults and children </a:t>
            </a:r>
          </a:p>
          <a:p>
            <a:pPr marL="109537" indent="0">
              <a:buNone/>
            </a:pPr>
            <a:r>
              <a:rPr lang="en-GB" dirty="0"/>
              <a:t>All sections require academic referencing; this should include, where relevant, recent academic research  </a:t>
            </a:r>
          </a:p>
        </p:txBody>
      </p:sp>
      <p:sp>
        <p:nvSpPr>
          <p:cNvPr id="3" name="Title 2">
            <a:extLst>
              <a:ext uri="{FF2B5EF4-FFF2-40B4-BE49-F238E27FC236}">
                <a16:creationId xmlns:a16="http://schemas.microsoft.com/office/drawing/2014/main" xmlns="" id="{D4C1D781-08C4-4164-AAF4-DA56EEEAD643}"/>
              </a:ext>
            </a:extLst>
          </p:cNvPr>
          <p:cNvSpPr>
            <a:spLocks noGrp="1"/>
          </p:cNvSpPr>
          <p:nvPr>
            <p:ph type="title"/>
          </p:nvPr>
        </p:nvSpPr>
        <p:spPr/>
        <p:txBody>
          <a:bodyPr/>
          <a:lstStyle/>
          <a:p>
            <a:pPr algn="ctr"/>
            <a:r>
              <a:rPr lang="en-GB" dirty="0">
                <a:solidFill>
                  <a:srgbClr val="FF0000"/>
                </a:solidFill>
              </a:rPr>
              <a:t>Checklist - Common Mistakes</a:t>
            </a:r>
            <a:endParaRPr lang="en-GB" dirty="0"/>
          </a:p>
        </p:txBody>
      </p:sp>
      <p:sp>
        <p:nvSpPr>
          <p:cNvPr id="4" name="Slide Number Placeholder 3">
            <a:extLst>
              <a:ext uri="{FF2B5EF4-FFF2-40B4-BE49-F238E27FC236}">
                <a16:creationId xmlns:a16="http://schemas.microsoft.com/office/drawing/2014/main" xmlns="" id="{65B7C8D2-862E-4C8D-93D9-8CEB7F2FF39E}"/>
              </a:ext>
            </a:extLst>
          </p:cNvPr>
          <p:cNvSpPr>
            <a:spLocks noGrp="1"/>
          </p:cNvSpPr>
          <p:nvPr>
            <p:ph type="sldNum" sz="quarter" idx="12"/>
          </p:nvPr>
        </p:nvSpPr>
        <p:spPr/>
        <p:txBody>
          <a:bodyPr/>
          <a:lstStyle/>
          <a:p>
            <a:pPr>
              <a:defRPr/>
            </a:pPr>
            <a:fld id="{E07D619C-9A2E-4280-B9DB-349F82AE6CEA}" type="slidenum">
              <a:rPr lang="en-GB" altLang="en-US" smtClean="0"/>
              <a:pPr>
                <a:defRPr/>
              </a:pPr>
              <a:t>18</a:t>
            </a:fld>
            <a:endParaRPr lang="en-GB" altLang="en-US"/>
          </a:p>
        </p:txBody>
      </p:sp>
    </p:spTree>
    <p:extLst>
      <p:ext uri="{BB962C8B-B14F-4D97-AF65-F5344CB8AC3E}">
        <p14:creationId xmlns:p14="http://schemas.microsoft.com/office/powerpoint/2010/main" val="1403324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xmlns=""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xmlns=""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xmlns="" id="{F7021F2E-CC59-48CE-8F18-EE4D2097723B}"/>
              </a:ext>
            </a:extLst>
          </p:cNvPr>
          <p:cNvSpPr txBox="1">
            <a:spLocks/>
          </p:cNvSpPr>
          <p:nvPr/>
        </p:nvSpPr>
        <p:spPr bwMode="auto">
          <a:xfrm>
            <a:off x="-900113"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xmlns=""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2863" y="4292600"/>
            <a:ext cx="3978275"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xmlns=""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11" name="Content Placeholder 10">
            <a:extLst>
              <a:ext uri="{FF2B5EF4-FFF2-40B4-BE49-F238E27FC236}">
                <a16:creationId xmlns:a16="http://schemas.microsoft.com/office/drawing/2014/main" xmlns=""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a:t>
            </a:r>
          </a:p>
          <a:p>
            <a:pPr>
              <a:buFont typeface="Wingdings 3" panose="05040102010807070707" pitchFamily="18" charset="2"/>
              <a:buNone/>
              <a:defRPr/>
            </a:pPr>
            <a:endParaRPr lang="en-GB" altLang="en-US" dirty="0">
              <a:latin typeface="+mj-lt"/>
            </a:endParaRP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xmlns=""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7EDCBC99-5F2E-437F-BCA9-D3735CEA4753}"/>
              </a:ext>
            </a:extLst>
          </p:cNvPr>
          <p:cNvSpPr txBox="1">
            <a:spLocks/>
          </p:cNvSpPr>
          <p:nvPr/>
        </p:nvSpPr>
        <p:spPr>
          <a:xfrm>
            <a:off x="467544" y="0"/>
            <a:ext cx="8229600" cy="836612"/>
          </a:xfrm>
          <a:prstGeom prst="rect">
            <a:avLst/>
          </a:prstGeom>
        </p:spPr>
        <p:txBody>
          <a:bodyPr anchor="b">
            <a:normAutofit fontScale="97500"/>
            <a:scene3d>
              <a:camera prst="orthographicFront"/>
              <a:lightRig rig="soft" dir="t"/>
            </a:scene3d>
            <a:sp3d prstMaterial="softEdge">
              <a:bevelT w="25400" h="25400"/>
            </a:sp3d>
          </a:bodyPr>
          <a:lstStyle/>
          <a:p>
            <a:pPr algn="ctr">
              <a:defRPr/>
            </a:pPr>
            <a:r>
              <a:rPr lang="en-GB" sz="2800" b="1" dirty="0">
                <a:effectLst>
                  <a:outerShdw blurRad="31750" dist="25400" dir="5400000" algn="tl" rotWithShape="0">
                    <a:srgbClr val="000000">
                      <a:alpha val="25000"/>
                    </a:srgbClr>
                  </a:outerShdw>
                </a:effectLst>
                <a:latin typeface="+mj-lt"/>
                <a:ea typeface="+mj-ea"/>
                <a:cs typeface="+mj-cs"/>
              </a:rPr>
              <a:t>Importance of Confidentiality</a:t>
            </a:r>
          </a:p>
        </p:txBody>
      </p:sp>
      <p:sp>
        <p:nvSpPr>
          <p:cNvPr id="19459" name="Content Placeholder 2">
            <a:extLst>
              <a:ext uri="{FF2B5EF4-FFF2-40B4-BE49-F238E27FC236}">
                <a16:creationId xmlns:a16="http://schemas.microsoft.com/office/drawing/2014/main" xmlns="" id="{B01A3D05-1D81-4812-B298-8394755425FE}"/>
              </a:ext>
            </a:extLst>
          </p:cNvPr>
          <p:cNvSpPr txBox="1">
            <a:spLocks/>
          </p:cNvSpPr>
          <p:nvPr/>
        </p:nvSpPr>
        <p:spPr bwMode="auto">
          <a:xfrm>
            <a:off x="539750" y="836613"/>
            <a:ext cx="822960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defRPr/>
            </a:pPr>
            <a:r>
              <a:rPr lang="en-GB" altLang="en-US" sz="1800" dirty="0">
                <a:latin typeface="+mj-lt"/>
              </a:rPr>
              <a:t>It is important that no individual(s) can be identified, either directly or indirectly, from the information in the portfolio. </a:t>
            </a:r>
          </a:p>
          <a:p>
            <a:pPr>
              <a:buFont typeface="Wingdings 3" panose="05040102010807070707" pitchFamily="18" charset="2"/>
              <a:buNone/>
              <a:defRPr/>
            </a:pPr>
            <a:r>
              <a:rPr lang="en-GB" altLang="en-US" sz="1800" dirty="0">
                <a:latin typeface="+mj-lt"/>
              </a:rPr>
              <a:t>Therefore you must:</a:t>
            </a:r>
          </a:p>
          <a:p>
            <a:pPr>
              <a:buFont typeface="Wingdings 3" panose="05040102010807070707" pitchFamily="18" charset="2"/>
              <a:buNone/>
              <a:defRPr/>
            </a:pPr>
            <a:r>
              <a:rPr lang="en-GB" altLang="en-US" sz="1800" dirty="0">
                <a:latin typeface="+mj-lt"/>
              </a:rPr>
              <a:t>Adhere to guidance in the Programme Handbook about confidentiality;</a:t>
            </a:r>
          </a:p>
          <a:p>
            <a:pPr marL="285750" indent="-285750">
              <a:buFont typeface="Arial" panose="020B0604020202020204" pitchFamily="34" charset="0"/>
              <a:buChar char="•"/>
              <a:defRPr/>
            </a:pPr>
            <a:r>
              <a:rPr lang="en-GB" altLang="en-US" sz="1800" dirty="0">
                <a:latin typeface="+mj-lt"/>
              </a:rPr>
              <a:t>Not identify your agency/Local Authority either by name or by referring to identifiable geographical, physical or other features. This includes referencing in the bibliography to agency policies. Please instead refer to  ‘xxx authority policy’.</a:t>
            </a:r>
          </a:p>
          <a:p>
            <a:pPr marL="285750" indent="-285750">
              <a:buFont typeface="Arial" panose="020B0604020202020204" pitchFamily="34" charset="0"/>
              <a:buChar char="•"/>
              <a:defRPr/>
            </a:pPr>
            <a:r>
              <a:rPr lang="en-GB" altLang="en-US" sz="1800" dirty="0">
                <a:latin typeface="+mj-lt"/>
              </a:rPr>
              <a:t>Not identify individuals who are using services their families and/or carers by name, instead you must use numbers e.g. 1, 2, 3 etc. and not letters.</a:t>
            </a:r>
          </a:p>
          <a:p>
            <a:pPr marL="285750" indent="-285750">
              <a:buFont typeface="Arial" panose="020B0604020202020204" pitchFamily="34" charset="0"/>
              <a:buChar char="•"/>
              <a:defRPr/>
            </a:pPr>
            <a:r>
              <a:rPr lang="en-GB" altLang="en-US" sz="1800" dirty="0">
                <a:latin typeface="+mj-lt"/>
              </a:rPr>
              <a:t>Not write information that enables the identification of individuals who are using service their families and/or carers in directly through the information you provide. This includes references to names, colleagues, and places or specific incidences which were high profile and could be identified due to past publicity </a:t>
            </a:r>
          </a:p>
          <a:p>
            <a:pPr marL="285750" indent="-285750">
              <a:buFont typeface="Arial" panose="020B0604020202020204" pitchFamily="34" charset="0"/>
              <a:buChar char="•"/>
              <a:defRPr/>
            </a:pPr>
            <a:r>
              <a:rPr lang="en-GB" altLang="en-US" sz="1800" dirty="0">
                <a:latin typeface="+mj-lt"/>
              </a:rPr>
              <a:t>You must take personal responsibility for adhering to confidentiality requirements and not rely on others to highlight breaches. </a:t>
            </a:r>
          </a:p>
          <a:p>
            <a:pPr>
              <a:buFont typeface="Wingdings 3" panose="05040102010807070707" pitchFamily="18" charset="2"/>
              <a:buNone/>
              <a:defRPr/>
            </a:pPr>
            <a:endParaRPr lang="en-GB" altLang="en-US" sz="1200" dirty="0"/>
          </a:p>
        </p:txBody>
      </p:sp>
      <p:sp>
        <p:nvSpPr>
          <p:cNvPr id="41988" name="Slide Number Placeholder 1">
            <a:extLst>
              <a:ext uri="{FF2B5EF4-FFF2-40B4-BE49-F238E27FC236}">
                <a16:creationId xmlns:a16="http://schemas.microsoft.com/office/drawing/2014/main" xmlns="" id="{362F9A01-3BFB-4D04-BB08-0733A35CD03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5B0BF4-30AD-4D37-BA33-2DF4D44EFD80}" type="slidenum">
              <a:rPr lang="en-US" altLang="en-US" smtClean="0">
                <a:solidFill>
                  <a:srgbClr val="FFFFFF"/>
                </a:solidFill>
              </a:rPr>
              <a:pPr/>
              <a:t>20</a:t>
            </a:fld>
            <a:endParaRPr lang="en-US" altLang="en-US">
              <a:solidFill>
                <a:srgbClr val="FFFFFF"/>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427573E4-4CB6-46CB-9288-9DEA3AEA5A12}"/>
              </a:ext>
            </a:extLst>
          </p:cNvPr>
          <p:cNvSpPr txBox="1">
            <a:spLocks/>
          </p:cNvSpPr>
          <p:nvPr/>
        </p:nvSpPr>
        <p:spPr>
          <a:xfrm>
            <a:off x="457200" y="274638"/>
            <a:ext cx="8229600" cy="993775"/>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solidFill>
                <a:schemeClr val="tx2"/>
              </a:solidFill>
              <a:effectLst>
                <a:outerShdw blurRad="31750" dist="25400" dir="5400000" algn="tl" rotWithShape="0">
                  <a:srgbClr val="000000">
                    <a:alpha val="25000"/>
                  </a:srgbClr>
                </a:outerShdw>
              </a:effectLst>
              <a:ea typeface="+mj-ea"/>
            </a:endParaRPr>
          </a:p>
        </p:txBody>
      </p:sp>
      <p:sp>
        <p:nvSpPr>
          <p:cNvPr id="44035" name="Content Placeholder 2">
            <a:extLst>
              <a:ext uri="{FF2B5EF4-FFF2-40B4-BE49-F238E27FC236}">
                <a16:creationId xmlns:a16="http://schemas.microsoft.com/office/drawing/2014/main" xmlns="" id="{E1B25B74-06D3-4E9A-BF05-05FD8E7D6F9B}"/>
              </a:ext>
            </a:extLst>
          </p:cNvPr>
          <p:cNvSpPr txBox="1">
            <a:spLocks/>
          </p:cNvSpPr>
          <p:nvPr/>
        </p:nvSpPr>
        <p:spPr bwMode="auto">
          <a:xfrm>
            <a:off x="395288" y="1700213"/>
            <a:ext cx="82296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80000"/>
              </a:lnSpc>
              <a:buFont typeface="Wingdings 3" panose="05040102010807070707" pitchFamily="18" charset="2"/>
              <a:buNone/>
            </a:pPr>
            <a:endParaRPr lang="en-GB" altLang="en-US" sz="2300">
              <a:solidFill>
                <a:schemeClr val="tx2"/>
              </a:solidFill>
            </a:endParaRPr>
          </a:p>
        </p:txBody>
      </p:sp>
      <p:sp>
        <p:nvSpPr>
          <p:cNvPr id="7" name="Title 6">
            <a:extLst>
              <a:ext uri="{FF2B5EF4-FFF2-40B4-BE49-F238E27FC236}">
                <a16:creationId xmlns:a16="http://schemas.microsoft.com/office/drawing/2014/main" xmlns="" id="{C21A223E-F588-499E-964B-F755454BD197}"/>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Plagiarisms </a:t>
            </a:r>
          </a:p>
        </p:txBody>
      </p:sp>
      <p:sp>
        <p:nvSpPr>
          <p:cNvPr id="8" name="Content Placeholder 7">
            <a:extLst>
              <a:ext uri="{FF2B5EF4-FFF2-40B4-BE49-F238E27FC236}">
                <a16:creationId xmlns:a16="http://schemas.microsoft.com/office/drawing/2014/main" xmlns="" id="{FF83EF50-2EBB-4A3B-B574-8181926D4727}"/>
              </a:ext>
            </a:extLst>
          </p:cNvPr>
          <p:cNvSpPr>
            <a:spLocks noGrp="1"/>
          </p:cNvSpPr>
          <p:nvPr>
            <p:ph idx="1"/>
          </p:nvPr>
        </p:nvSpPr>
        <p:spPr/>
        <p:txBody>
          <a:bodyPr/>
          <a:lstStyle/>
          <a:p>
            <a:pPr>
              <a:lnSpc>
                <a:spcPct val="80000"/>
              </a:lnSpc>
              <a:buFont typeface="Wingdings 3" panose="05040102010807070707" pitchFamily="18" charset="2"/>
              <a:buNone/>
              <a:defRPr/>
            </a:pPr>
            <a:r>
              <a:rPr lang="en-GB" altLang="en-US" sz="2800" dirty="0">
                <a:solidFill>
                  <a:schemeClr val="tx2"/>
                </a:solidFill>
              </a:rPr>
              <a:t>Please be aware you should; </a:t>
            </a:r>
          </a:p>
          <a:p>
            <a:pPr marL="342900" indent="-342900">
              <a:lnSpc>
                <a:spcPct val="80000"/>
              </a:lnSpc>
              <a:buFont typeface="Arial" panose="020B0604020202020204" pitchFamily="34" charset="0"/>
              <a:buChar char="•"/>
              <a:defRPr/>
            </a:pPr>
            <a:r>
              <a:rPr lang="en-GB" altLang="en-US" sz="2800" dirty="0">
                <a:solidFill>
                  <a:schemeClr val="tx2"/>
                </a:solidFill>
              </a:rPr>
              <a:t>Acknowledge with appropriate referencing any work that is not your own. </a:t>
            </a:r>
          </a:p>
          <a:p>
            <a:pPr>
              <a:lnSpc>
                <a:spcPct val="80000"/>
              </a:lnSpc>
              <a:buFont typeface="Wingdings 3" panose="05040102010807070707" pitchFamily="18" charset="2"/>
              <a:buNone/>
              <a:defRPr/>
            </a:pPr>
            <a:r>
              <a:rPr lang="en-GB" altLang="en-US" sz="2800" dirty="0">
                <a:solidFill>
                  <a:schemeClr val="tx2"/>
                </a:solidFill>
              </a:rPr>
              <a:t>You should not:</a:t>
            </a:r>
          </a:p>
          <a:p>
            <a:pPr marL="342900" indent="-342900">
              <a:lnSpc>
                <a:spcPct val="80000"/>
              </a:lnSpc>
              <a:buFont typeface="Arial" panose="020B0604020202020204" pitchFamily="34" charset="0"/>
              <a:buChar char="•"/>
              <a:defRPr/>
            </a:pPr>
            <a:r>
              <a:rPr lang="en-GB" altLang="en-US" sz="2800" dirty="0">
                <a:solidFill>
                  <a:schemeClr val="tx2"/>
                </a:solidFill>
              </a:rPr>
              <a:t>Self plagiarise from previous work you have submitted, e.g. in your social work degree; </a:t>
            </a:r>
          </a:p>
          <a:p>
            <a:pPr marL="342900" indent="-342900">
              <a:lnSpc>
                <a:spcPct val="80000"/>
              </a:lnSpc>
              <a:buFont typeface="Arial" panose="020B0604020202020204" pitchFamily="34" charset="0"/>
              <a:buChar char="•"/>
              <a:defRPr/>
            </a:pPr>
            <a:r>
              <a:rPr lang="en-GB" altLang="en-US" sz="2800" dirty="0">
                <a:solidFill>
                  <a:schemeClr val="tx2"/>
                </a:solidFill>
              </a:rPr>
              <a:t>Use another learner’s portfolio for guidance or copy any part of another learner’s portfolio</a:t>
            </a:r>
          </a:p>
          <a:p>
            <a:pPr marL="342900" indent="-342900">
              <a:lnSpc>
                <a:spcPct val="80000"/>
              </a:lnSpc>
              <a:buFont typeface="Arial" panose="020B0604020202020204" pitchFamily="34" charset="0"/>
              <a:buChar char="•"/>
              <a:defRPr/>
            </a:pPr>
            <a:r>
              <a:rPr lang="en-GB" altLang="en-US" sz="2800" dirty="0">
                <a:solidFill>
                  <a:schemeClr val="tx2"/>
                </a:solidFill>
              </a:rPr>
              <a:t>The golden rule is “if in doubt provide references”</a:t>
            </a:r>
          </a:p>
          <a:p>
            <a:pPr>
              <a:defRPr/>
            </a:pPr>
            <a:endParaRPr lang="en-GB" dirty="0"/>
          </a:p>
        </p:txBody>
      </p:sp>
      <p:sp>
        <p:nvSpPr>
          <p:cNvPr id="44038" name="Slide Number Placeholder 8">
            <a:extLst>
              <a:ext uri="{FF2B5EF4-FFF2-40B4-BE49-F238E27FC236}">
                <a16:creationId xmlns:a16="http://schemas.microsoft.com/office/drawing/2014/main" xmlns="" id="{14F98CC4-1C1E-43D7-8DE3-CBA2F936282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502DE34-E54D-413A-93BE-7819AB503C4A}" type="slidenum">
              <a:rPr lang="en-GB" altLang="en-US" smtClean="0"/>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E61E2C16-3EC5-41BD-984F-359F17CD7ECA}"/>
              </a:ext>
            </a:extLst>
          </p:cNvPr>
          <p:cNvSpPr>
            <a:spLocks noGrp="1"/>
          </p:cNvSpPr>
          <p:nvPr>
            <p:ph idx="1"/>
          </p:nvPr>
        </p:nvSpPr>
        <p:spPr>
          <a:xfrm>
            <a:off x="457200" y="1268413"/>
            <a:ext cx="8229600" cy="4738687"/>
          </a:xfrm>
        </p:spPr>
        <p:txBody>
          <a:bodyPr/>
          <a:lstStyle/>
          <a:p>
            <a:pPr>
              <a:buFont typeface="Arial" panose="020B0604020202020204" pitchFamily="34" charset="0"/>
              <a:buChar char="•"/>
              <a:defRPr/>
            </a:pPr>
            <a:r>
              <a:rPr lang="en-GB" altLang="en-US" sz="2600" dirty="0">
                <a:solidFill>
                  <a:schemeClr val="tx2"/>
                </a:solidFill>
              </a:rPr>
              <a:t>Plagiarism carries serious consequences both  academically and in relation to your employment and registration as a social worker </a:t>
            </a:r>
          </a:p>
          <a:p>
            <a:pPr>
              <a:buFont typeface="Arial" panose="020B0604020202020204" pitchFamily="34" charset="0"/>
              <a:buChar char="•"/>
              <a:defRPr/>
            </a:pPr>
            <a:r>
              <a:rPr lang="en-GB" altLang="en-US" sz="2600" dirty="0">
                <a:solidFill>
                  <a:schemeClr val="tx2"/>
                </a:solidFill>
              </a:rPr>
              <a:t>Any serious case of plagiarism would constitute a breach of the Code of Professional Practice and employers would deal with this accordingly</a:t>
            </a:r>
          </a:p>
          <a:p>
            <a:pPr>
              <a:buFont typeface="Arial" panose="020B0604020202020204" pitchFamily="34" charset="0"/>
              <a:buChar char="•"/>
              <a:defRPr/>
            </a:pPr>
            <a:r>
              <a:rPr lang="en-GB" altLang="en-US" sz="2600" dirty="0">
                <a:solidFill>
                  <a:schemeClr val="tx2"/>
                </a:solidFill>
              </a:rPr>
              <a:t>Please remember that the University use the ‘Turn It In’ system, which can pick up features such as differences/similarities in writing styles</a:t>
            </a:r>
          </a:p>
          <a:p>
            <a:pPr marL="109537" indent="0">
              <a:buFont typeface="Wingdings 3" panose="05040102010807070707" pitchFamily="18" charset="2"/>
              <a:buNone/>
              <a:defRPr/>
            </a:pPr>
            <a:endParaRPr lang="en-GB" altLang="en-US" sz="2800" dirty="0">
              <a:solidFill>
                <a:schemeClr val="tx2"/>
              </a:solidFill>
            </a:endParaRPr>
          </a:p>
          <a:p>
            <a:pPr>
              <a:defRPr/>
            </a:pPr>
            <a:endParaRPr lang="en-GB" dirty="0"/>
          </a:p>
        </p:txBody>
      </p:sp>
      <p:sp>
        <p:nvSpPr>
          <p:cNvPr id="3" name="Title 2">
            <a:extLst>
              <a:ext uri="{FF2B5EF4-FFF2-40B4-BE49-F238E27FC236}">
                <a16:creationId xmlns:a16="http://schemas.microsoft.com/office/drawing/2014/main" xmlns="" id="{6A2ABD95-74EF-4955-9404-88DD625D0CC0}"/>
              </a:ext>
            </a:extLst>
          </p:cNvPr>
          <p:cNvSpPr>
            <a:spLocks noGrp="1"/>
          </p:cNvSpPr>
          <p:nvPr>
            <p:ph type="title"/>
          </p:nvPr>
        </p:nvSpPr>
        <p:spPr/>
        <p:txBody>
          <a:bodyPr>
            <a:normAutofit fontScale="90000"/>
          </a:bodyPr>
          <a:lstStyle/>
          <a:p>
            <a:pPr algn="ctr">
              <a:defRPr/>
            </a:pPr>
            <a:r>
              <a:rPr lang="en-GB" sz="4400" dirty="0"/>
              <a:t/>
            </a:r>
            <a:br>
              <a:rPr lang="en-GB" sz="4400" dirty="0"/>
            </a:br>
            <a:r>
              <a:rPr lang="en-GB" sz="4400" dirty="0"/>
              <a:t>Plagiarism</a:t>
            </a:r>
            <a:br>
              <a:rPr lang="en-GB" sz="4400" dirty="0"/>
            </a:br>
            <a:endParaRPr lang="en-GB" dirty="0"/>
          </a:p>
        </p:txBody>
      </p:sp>
      <p:pic>
        <p:nvPicPr>
          <p:cNvPr id="46084" name="Picture 3">
            <a:extLst>
              <a:ext uri="{FF2B5EF4-FFF2-40B4-BE49-F238E27FC236}">
                <a16:creationId xmlns:a16="http://schemas.microsoft.com/office/drawing/2014/main" xmlns="" id="{9DF74D56-C40F-4E9F-A255-B78D31B44B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5600" y="5100638"/>
            <a:ext cx="2454275" cy="145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Slide Number Placeholder 5">
            <a:extLst>
              <a:ext uri="{FF2B5EF4-FFF2-40B4-BE49-F238E27FC236}">
                <a16:creationId xmlns:a16="http://schemas.microsoft.com/office/drawing/2014/main" xmlns="" id="{DEBA8308-4AFE-49EF-AFA3-D5C75CA6F94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4C75BD5-8279-4E21-8F7B-36208E5F14CE}" type="slidenum">
              <a:rPr lang="en-GB" altLang="en-US" smtClean="0"/>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xmlns="" id="{08094AAA-82FA-44A9-9F0F-DAA7D51E5CDF}"/>
              </a:ext>
            </a:extLst>
          </p:cNvPr>
          <p:cNvSpPr txBox="1">
            <a:spLocks/>
          </p:cNvSpPr>
          <p:nvPr/>
        </p:nvSpPr>
        <p:spPr>
          <a:xfrm>
            <a:off x="468313" y="0"/>
            <a:ext cx="8229600" cy="849313"/>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3200" b="1" dirty="0">
              <a:solidFill>
                <a:schemeClr val="tx2"/>
              </a:solidFill>
              <a:effectLst>
                <a:outerShdw blurRad="31750" dist="25400" dir="5400000" algn="tl" rotWithShape="0">
                  <a:srgbClr val="000000">
                    <a:alpha val="25000"/>
                  </a:srgbClr>
                </a:outerShdw>
              </a:effectLst>
              <a:ea typeface="+mj-ea"/>
            </a:endParaRPr>
          </a:p>
        </p:txBody>
      </p:sp>
      <p:sp>
        <p:nvSpPr>
          <p:cNvPr id="47107" name="Content Placeholder 3">
            <a:extLst>
              <a:ext uri="{FF2B5EF4-FFF2-40B4-BE49-F238E27FC236}">
                <a16:creationId xmlns:a16="http://schemas.microsoft.com/office/drawing/2014/main" xmlns="" id="{68AD0DCB-D743-4B7B-8E51-69F557CEF74C}"/>
              </a:ext>
            </a:extLst>
          </p:cNvPr>
          <p:cNvSpPr txBox="1">
            <a:spLocks/>
          </p:cNvSpPr>
          <p:nvPr/>
        </p:nvSpPr>
        <p:spPr bwMode="auto">
          <a:xfrm>
            <a:off x="468313" y="849313"/>
            <a:ext cx="8229600" cy="417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ts val="400"/>
              </a:spcBef>
              <a:buClr>
                <a:schemeClr val="accent1"/>
              </a:buClr>
              <a:buSzPct val="68000"/>
              <a:buFont typeface="Wingdings 3" panose="05040102010807070707" pitchFamily="18" charset="2"/>
              <a:buNone/>
            </a:pPr>
            <a:endParaRPr lang="en-GB" altLang="en-US" sz="1600">
              <a:solidFill>
                <a:schemeClr val="tx2"/>
              </a:solidFill>
            </a:endParaRPr>
          </a:p>
        </p:txBody>
      </p:sp>
      <p:sp>
        <p:nvSpPr>
          <p:cNvPr id="6" name="Title 5">
            <a:extLst>
              <a:ext uri="{FF2B5EF4-FFF2-40B4-BE49-F238E27FC236}">
                <a16:creationId xmlns:a16="http://schemas.microsoft.com/office/drawing/2014/main" xmlns="" id="{661ED087-2E1C-448D-862F-3B2F8E9BA9DC}"/>
              </a:ext>
            </a:extLst>
          </p:cNvPr>
          <p:cNvSpPr>
            <a:spLocks noGrp="1"/>
          </p:cNvSpPr>
          <p:nvPr>
            <p:ph type="title"/>
          </p:nvPr>
        </p:nvSpPr>
        <p:spPr/>
        <p:txBody>
          <a:bodyPr/>
          <a:lstStyle/>
          <a:p>
            <a:pPr algn="ctr">
              <a:defRPr/>
            </a:pPr>
            <a:r>
              <a:rPr lang="en-GB" dirty="0"/>
              <a:t>Submissions Process</a:t>
            </a:r>
          </a:p>
        </p:txBody>
      </p:sp>
      <p:sp>
        <p:nvSpPr>
          <p:cNvPr id="41989" name="Content Placeholder 6">
            <a:extLst>
              <a:ext uri="{FF2B5EF4-FFF2-40B4-BE49-F238E27FC236}">
                <a16:creationId xmlns:a16="http://schemas.microsoft.com/office/drawing/2014/main" xmlns="" id="{5568B8DC-6236-4664-92CC-F3AA2D2B59C8}"/>
              </a:ext>
            </a:extLst>
          </p:cNvPr>
          <p:cNvSpPr>
            <a:spLocks noGrp="1"/>
          </p:cNvSpPr>
          <p:nvPr>
            <p:ph idx="1"/>
          </p:nvPr>
        </p:nvSpPr>
        <p:spPr/>
        <p:txBody>
          <a:bodyPr/>
          <a:lstStyle/>
          <a:p>
            <a:pPr>
              <a:defRPr/>
            </a:pPr>
            <a:r>
              <a:rPr lang="en-GB" altLang="en-US" sz="2800" dirty="0">
                <a:solidFill>
                  <a:schemeClr val="tx2"/>
                </a:solidFill>
              </a:rPr>
              <a:t>Please check MOODLE for relevant submission dates at </a:t>
            </a:r>
            <a:r>
              <a:rPr lang="en-GB" altLang="en-US" sz="2800" dirty="0">
                <a:solidFill>
                  <a:schemeClr val="tx2"/>
                </a:solidFill>
                <a:hlinkClick r:id="rId3"/>
              </a:rPr>
              <a:t>http://uwtsd.ac.uk</a:t>
            </a:r>
            <a:endParaRPr lang="en-GB" altLang="en-US" sz="2800" dirty="0">
              <a:solidFill>
                <a:schemeClr val="tx2"/>
              </a:solidFill>
            </a:endParaRPr>
          </a:p>
          <a:p>
            <a:pPr>
              <a:defRPr/>
            </a:pPr>
            <a:r>
              <a:rPr lang="en-GB" altLang="en-US" sz="2800" dirty="0">
                <a:solidFill>
                  <a:schemeClr val="tx2"/>
                </a:solidFill>
              </a:rPr>
              <a:t>Details of the submission process can be found at:</a:t>
            </a:r>
          </a:p>
          <a:p>
            <a:pPr marL="109537" indent="0">
              <a:buFont typeface="Wingdings 3" panose="05040102010807070707" pitchFamily="18" charset="2"/>
              <a:buNone/>
              <a:defRPr/>
            </a:pPr>
            <a:r>
              <a:rPr lang="en-GB" u="sng" dirty="0">
                <a:hlinkClick r:id="rId4"/>
              </a:rPr>
              <a:t>https://guides.turnitin.com/01_Manuals_and_Guides/Student_Guides/01_Student_QuickStart_Guide</a:t>
            </a:r>
            <a:endParaRPr lang="en-GB" u="sng" dirty="0"/>
          </a:p>
          <a:p>
            <a:pPr marL="109537" indent="0">
              <a:buFont typeface="Wingdings 3" panose="05040102010807070707" pitchFamily="18" charset="2"/>
              <a:buNone/>
              <a:defRPr/>
            </a:pPr>
            <a:r>
              <a:rPr lang="en-GB" altLang="en-US" sz="2400" dirty="0">
                <a:solidFill>
                  <a:schemeClr val="tx2"/>
                </a:solidFill>
              </a:rPr>
              <a:t>Please familiarise your self with this process and ensure you are able to log in to your </a:t>
            </a:r>
            <a:r>
              <a:rPr lang="en-GB" altLang="en-US" sz="2400" dirty="0" err="1">
                <a:solidFill>
                  <a:schemeClr val="tx2"/>
                </a:solidFill>
              </a:rPr>
              <a:t>moodle</a:t>
            </a:r>
            <a:r>
              <a:rPr lang="en-GB" altLang="en-US" sz="2400" dirty="0">
                <a:solidFill>
                  <a:schemeClr val="tx2"/>
                </a:solidFill>
              </a:rPr>
              <a:t> account before submission day</a:t>
            </a:r>
          </a:p>
          <a:p>
            <a:pPr marL="109537" indent="0">
              <a:buFont typeface="Wingdings 3" panose="05040102010807070707" pitchFamily="18" charset="2"/>
              <a:buNone/>
              <a:defRPr/>
            </a:pPr>
            <a:endParaRPr lang="en-GB" altLang="en-US" dirty="0"/>
          </a:p>
        </p:txBody>
      </p:sp>
      <p:sp>
        <p:nvSpPr>
          <p:cNvPr id="47110" name="Slide Number Placeholder 7">
            <a:extLst>
              <a:ext uri="{FF2B5EF4-FFF2-40B4-BE49-F238E27FC236}">
                <a16:creationId xmlns:a16="http://schemas.microsoft.com/office/drawing/2014/main" xmlns="" id="{F6357E5D-9F54-48DA-AF8C-EE40298F293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0CF64F-4935-4681-B8CA-8AC8BBF219A0}" type="slidenum">
              <a:rPr lang="en-GB" altLang="en-US" smtClean="0"/>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xmlns="" id="{018598AD-CA30-43FE-8C70-AFEEC08D5D70}"/>
              </a:ext>
            </a:extLst>
          </p:cNvPr>
          <p:cNvSpPr txBox="1">
            <a:spLocks/>
          </p:cNvSpPr>
          <p:nvPr/>
        </p:nvSpPr>
        <p:spPr bwMode="auto">
          <a:xfrm>
            <a:off x="611188" y="1012825"/>
            <a:ext cx="78486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a:latin typeface="Arial" panose="020B0604020202020204" pitchFamily="34" charset="0"/>
            </a:endParaRPr>
          </a:p>
        </p:txBody>
      </p:sp>
      <p:pic>
        <p:nvPicPr>
          <p:cNvPr id="49156" name="Picture 1">
            <a:extLst>
              <a:ext uri="{FF2B5EF4-FFF2-40B4-BE49-F238E27FC236}">
                <a16:creationId xmlns:a16="http://schemas.microsoft.com/office/drawing/2014/main" xmlns="" id="{746E635A-EFAE-4D0B-BB59-A9F5B40E99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973" y="4829175"/>
            <a:ext cx="213981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6">
            <a:extLst>
              <a:ext uri="{FF2B5EF4-FFF2-40B4-BE49-F238E27FC236}">
                <a16:creationId xmlns:a16="http://schemas.microsoft.com/office/drawing/2014/main" xmlns="" id="{B7E3647E-2312-4426-BE8A-64BEAEE172AB}"/>
              </a:ext>
            </a:extLst>
          </p:cNvPr>
          <p:cNvSpPr>
            <a:spLocks noGrp="1"/>
          </p:cNvSpPr>
          <p:nvPr>
            <p:ph type="title"/>
          </p:nvPr>
        </p:nvSpPr>
        <p:spPr/>
        <p:txBody>
          <a:bodyPr/>
          <a:lstStyle/>
          <a:p>
            <a:pPr algn="ctr">
              <a:defRPr/>
            </a:pPr>
            <a:r>
              <a:rPr lang="en-GB" dirty="0"/>
              <a:t>Finishing Off</a:t>
            </a:r>
          </a:p>
        </p:txBody>
      </p:sp>
      <p:sp>
        <p:nvSpPr>
          <p:cNvPr id="49158" name="Content Placeholder 7">
            <a:extLst>
              <a:ext uri="{FF2B5EF4-FFF2-40B4-BE49-F238E27FC236}">
                <a16:creationId xmlns:a16="http://schemas.microsoft.com/office/drawing/2014/main" xmlns="" id="{4343D1DA-8E52-4AB4-80D3-BAD8C542CF2B}"/>
              </a:ext>
            </a:extLst>
          </p:cNvPr>
          <p:cNvSpPr>
            <a:spLocks noGrp="1"/>
          </p:cNvSpPr>
          <p:nvPr>
            <p:ph idx="1"/>
          </p:nvPr>
        </p:nvSpPr>
        <p:spPr/>
        <p:txBody>
          <a:bodyPr/>
          <a:lstStyle/>
          <a:p>
            <a:pPr>
              <a:lnSpc>
                <a:spcPct val="90000"/>
              </a:lnSpc>
              <a:buFont typeface="Arial" panose="020B0604020202020204" pitchFamily="34" charset="0"/>
              <a:buChar char="•"/>
            </a:pPr>
            <a:r>
              <a:rPr lang="en-GB" altLang="en-US" dirty="0">
                <a:latin typeface="+mj-lt"/>
              </a:rPr>
              <a:t>Have you booked your study days?</a:t>
            </a:r>
          </a:p>
          <a:p>
            <a:pPr>
              <a:lnSpc>
                <a:spcPct val="90000"/>
              </a:lnSpc>
              <a:buFont typeface="Arial" panose="020B0604020202020204" pitchFamily="34" charset="0"/>
              <a:buChar char="•"/>
            </a:pPr>
            <a:r>
              <a:rPr lang="en-GB" altLang="en-US" dirty="0">
                <a:latin typeface="+mj-lt"/>
              </a:rPr>
              <a:t>The procedure regarding extenuation circumstances and suspension of studies is in the programme handbook and on Moodle</a:t>
            </a:r>
          </a:p>
          <a:p>
            <a:pPr>
              <a:lnSpc>
                <a:spcPct val="90000"/>
              </a:lnSpc>
              <a:buFont typeface="Arial" panose="020B0604020202020204" pitchFamily="34" charset="0"/>
              <a:buChar char="•"/>
            </a:pPr>
            <a:r>
              <a:rPr lang="en-GB" altLang="en-US" dirty="0">
                <a:latin typeface="+mj-lt"/>
              </a:rPr>
              <a:t>Please get in touch with the training department if you are having any problems</a:t>
            </a:r>
          </a:p>
          <a:p>
            <a:pPr>
              <a:lnSpc>
                <a:spcPct val="90000"/>
              </a:lnSpc>
              <a:buFont typeface="Arial" panose="020B0604020202020204" pitchFamily="34" charset="0"/>
              <a:buChar char="•"/>
            </a:pPr>
            <a:r>
              <a:rPr lang="en-GB" altLang="en-US" dirty="0">
                <a:latin typeface="+mj-lt"/>
              </a:rPr>
              <a:t>Please fill in and return the evaluation questionaries' you will receive on completion of the programme</a:t>
            </a:r>
          </a:p>
          <a:p>
            <a:pPr>
              <a:lnSpc>
                <a:spcPct val="90000"/>
              </a:lnSpc>
              <a:buFont typeface="Arial" panose="020B0604020202020204" pitchFamily="34" charset="0"/>
              <a:buChar char="•"/>
            </a:pPr>
            <a:r>
              <a:rPr lang="en-GB" altLang="en-US" dirty="0">
                <a:latin typeface="+mj-lt"/>
              </a:rPr>
              <a:t>Don’t leave it till the last minute</a:t>
            </a:r>
          </a:p>
          <a:p>
            <a:endParaRPr lang="en-GB" altLang="en-US" dirty="0"/>
          </a:p>
        </p:txBody>
      </p:sp>
      <p:sp>
        <p:nvSpPr>
          <p:cNvPr id="49159" name="Slide Number Placeholder 8">
            <a:extLst>
              <a:ext uri="{FF2B5EF4-FFF2-40B4-BE49-F238E27FC236}">
                <a16:creationId xmlns:a16="http://schemas.microsoft.com/office/drawing/2014/main" xmlns="" id="{90FA3167-732C-44E3-B57C-C94CB774C2B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B476DB-4C19-4552-A388-C691721820D8}" type="slidenum">
              <a:rPr lang="en-GB" altLang="en-US" smtClean="0"/>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F4D501C5-84ED-410A-B24B-015615FF2099}"/>
              </a:ext>
            </a:extLst>
          </p:cNvPr>
          <p:cNvSpPr>
            <a:spLocks noGrp="1"/>
          </p:cNvSpPr>
          <p:nvPr>
            <p:ph idx="1"/>
          </p:nvPr>
        </p:nvSpPr>
        <p:spPr>
          <a:xfrm>
            <a:off x="481531" y="1268760"/>
            <a:ext cx="8229600" cy="4738340"/>
          </a:xfrm>
        </p:spPr>
        <p:txBody>
          <a:bodyPr/>
          <a:lstStyle/>
          <a:p>
            <a:pPr marL="342900" indent="-342900">
              <a:lnSpc>
                <a:spcPct val="90000"/>
              </a:lnSpc>
              <a:defRPr/>
            </a:pPr>
            <a:r>
              <a:rPr lang="en-GB" altLang="en-US" sz="2400" dirty="0">
                <a:latin typeface="+mj-lt"/>
              </a:rPr>
              <a:t>Individual time with trainers to discuss your work</a:t>
            </a:r>
          </a:p>
          <a:p>
            <a:pPr marL="342900" indent="-342900">
              <a:lnSpc>
                <a:spcPct val="90000"/>
              </a:lnSpc>
              <a:defRPr/>
            </a:pPr>
            <a:r>
              <a:rPr lang="en-GB" altLang="en-US" sz="2400" dirty="0">
                <a:latin typeface="+mj-lt"/>
              </a:rPr>
              <a:t>Time to do work on your portfolios</a:t>
            </a:r>
          </a:p>
          <a:p>
            <a:pPr marL="0" indent="0">
              <a:lnSpc>
                <a:spcPct val="90000"/>
              </a:lnSpc>
              <a:buNone/>
              <a:defRPr/>
            </a:pPr>
            <a:r>
              <a:rPr lang="en-GB" altLang="en-US" sz="2400" b="1" dirty="0">
                <a:latin typeface="+mj-lt"/>
              </a:rPr>
              <a:t>Please note </a:t>
            </a:r>
            <a:r>
              <a:rPr lang="en-GB" altLang="en-US" sz="2400" dirty="0">
                <a:latin typeface="+mj-lt"/>
              </a:rPr>
              <a:t>while your mentor and workshop/training coordinator will provide you with guidance and discuss the portfolio with you, it is your responsibility to complete it to the standard required.</a:t>
            </a:r>
          </a:p>
          <a:p>
            <a:pPr marL="0" indent="0">
              <a:lnSpc>
                <a:spcPct val="90000"/>
              </a:lnSpc>
              <a:buNone/>
              <a:defRPr/>
            </a:pPr>
            <a:r>
              <a:rPr lang="en-GB" altLang="en-US" sz="2400" b="1" dirty="0">
                <a:latin typeface="+mj-lt"/>
              </a:rPr>
              <a:t>Please check:</a:t>
            </a:r>
          </a:p>
          <a:p>
            <a:pPr marL="0" indent="0">
              <a:lnSpc>
                <a:spcPct val="90000"/>
              </a:lnSpc>
              <a:buNone/>
              <a:defRPr/>
            </a:pPr>
            <a:r>
              <a:rPr lang="en-GB" altLang="en-US" sz="2400" dirty="0">
                <a:latin typeface="+mj-lt"/>
              </a:rPr>
              <a:t>You have answered questions fully, meet the marking criteria and have not breached confidentiality.</a:t>
            </a:r>
          </a:p>
          <a:p>
            <a:pPr marL="0" indent="0">
              <a:lnSpc>
                <a:spcPct val="90000"/>
              </a:lnSpc>
              <a:buNone/>
              <a:defRPr/>
            </a:pPr>
            <a:r>
              <a:rPr lang="en-GB" altLang="en-US" sz="2400" dirty="0">
                <a:latin typeface="+mj-lt"/>
              </a:rPr>
              <a:t>It must be agreed in advance if any work is to be sent to the training coordinators after this workshop and work </a:t>
            </a:r>
            <a:r>
              <a:rPr lang="en-GB" altLang="en-US" sz="2400" b="1" dirty="0">
                <a:latin typeface="+mj-lt"/>
              </a:rPr>
              <a:t>must be </a:t>
            </a:r>
            <a:r>
              <a:rPr lang="en-GB" altLang="en-US" sz="2400" dirty="0">
                <a:latin typeface="+mj-lt"/>
              </a:rPr>
              <a:t>sent at least 3 week prior to submission date if you require guidance. </a:t>
            </a:r>
          </a:p>
          <a:p>
            <a:pPr marL="0" indent="0">
              <a:lnSpc>
                <a:spcPct val="90000"/>
              </a:lnSpc>
              <a:buFont typeface="Wingdings 3" panose="05040102010807070707" pitchFamily="18" charset="2"/>
              <a:buNone/>
              <a:defRPr/>
            </a:pPr>
            <a:endParaRPr lang="en-GB" altLang="en-US" sz="3600" dirty="0">
              <a:latin typeface="Arial" panose="020B0604020202020204" pitchFamily="34" charset="0"/>
            </a:endParaRPr>
          </a:p>
          <a:p>
            <a:pPr>
              <a:defRPr/>
            </a:pPr>
            <a:endParaRPr lang="en-GB" dirty="0"/>
          </a:p>
        </p:txBody>
      </p:sp>
      <p:sp>
        <p:nvSpPr>
          <p:cNvPr id="3" name="Title 2">
            <a:extLst>
              <a:ext uri="{FF2B5EF4-FFF2-40B4-BE49-F238E27FC236}">
                <a16:creationId xmlns:a16="http://schemas.microsoft.com/office/drawing/2014/main" xmlns="" id="{C77CADC1-10F9-4A46-A731-56899E2D0452}"/>
              </a:ext>
            </a:extLst>
          </p:cNvPr>
          <p:cNvSpPr>
            <a:spLocks noGrp="1"/>
          </p:cNvSpPr>
          <p:nvPr>
            <p:ph type="title"/>
          </p:nvPr>
        </p:nvSpPr>
        <p:spPr>
          <a:xfrm>
            <a:off x="457200" y="404664"/>
            <a:ext cx="8229600" cy="1012974"/>
          </a:xfrm>
        </p:spPr>
        <p:txBody>
          <a:bodyPr>
            <a:normAutofit fontScale="90000"/>
          </a:bodyPr>
          <a:lstStyle/>
          <a:p>
            <a:pPr algn="ctr">
              <a:defRPr/>
            </a:pPr>
            <a:r>
              <a:rPr lang="en-GB" altLang="en-US" sz="4400" dirty="0"/>
              <a:t>Rest of the day</a:t>
            </a:r>
            <a:r>
              <a:rPr lang="en-GB" altLang="en-US" sz="4400" dirty="0">
                <a:latin typeface="Arial" panose="020B0604020202020204" pitchFamily="34" charset="0"/>
              </a:rPr>
              <a:t/>
            </a:r>
            <a:br>
              <a:rPr lang="en-GB" altLang="en-US" sz="4400" dirty="0">
                <a:latin typeface="Arial" panose="020B0604020202020204" pitchFamily="34" charset="0"/>
              </a:rPr>
            </a:br>
            <a:endParaRPr lang="en-GB" dirty="0"/>
          </a:p>
        </p:txBody>
      </p:sp>
      <p:sp>
        <p:nvSpPr>
          <p:cNvPr id="51205" name="Slide Number Placeholder 5">
            <a:extLst>
              <a:ext uri="{FF2B5EF4-FFF2-40B4-BE49-F238E27FC236}">
                <a16:creationId xmlns:a16="http://schemas.microsoft.com/office/drawing/2014/main" xmlns="" id="{AF217EF6-BB92-46E3-AA18-6ACE18F9016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7F479D-5B42-4188-B620-9EB7E69C1B9D}" type="slidenum">
              <a:rPr lang="en-GB" altLang="en-US" smtClean="0"/>
              <a:pPr/>
              <a:t>25</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
  <TotalTime>8020</TotalTime>
  <Words>2572</Words>
  <Application>Microsoft Office PowerPoint</Application>
  <PresentationFormat>On-screen Show (4:3)</PresentationFormat>
  <Paragraphs>241</Paragraphs>
  <Slides>25</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Lucida Sans Unicode</vt:lpstr>
      <vt:lpstr>Verdana</vt:lpstr>
      <vt:lpstr>Wingdings</vt:lpstr>
      <vt:lpstr>Wingdings 2</vt:lpstr>
      <vt:lpstr>Wingdings 3</vt:lpstr>
      <vt:lpstr>Concourse</vt:lpstr>
      <vt:lpstr> Porth Agored Graduate Certificate Consolidation  Workshop 4</vt:lpstr>
      <vt:lpstr> Workshop 4 Programme</vt:lpstr>
      <vt:lpstr>Expectations/Ground rules</vt:lpstr>
      <vt:lpstr>Personal Development Planning</vt:lpstr>
      <vt:lpstr>What Does PDP Involve </vt:lpstr>
      <vt:lpstr>Professional Development Review </vt:lpstr>
      <vt:lpstr>Section 6  Professional Development Review</vt:lpstr>
      <vt:lpstr>The Importance of Continuous Professional Development &amp; Learning </vt:lpstr>
      <vt:lpstr>PowerPoint Presentation</vt:lpstr>
      <vt:lpstr>Completion of the Portfolio</vt:lpstr>
      <vt:lpstr>Marking Criteria</vt:lpstr>
      <vt:lpstr>Hints and Tips (for a successful submission)</vt:lpstr>
      <vt:lpstr>Marking Scheme </vt:lpstr>
      <vt:lpstr>Checklist - Common Mistakes</vt:lpstr>
      <vt:lpstr>Checklist - Common Mistakes</vt:lpstr>
      <vt:lpstr>Checklist - Common Mistakes</vt:lpstr>
      <vt:lpstr>Checklist - Common Mistakes</vt:lpstr>
      <vt:lpstr>Checklist - Common Mistakes</vt:lpstr>
      <vt:lpstr>Learning Outcomes</vt:lpstr>
      <vt:lpstr>PowerPoint Presentation</vt:lpstr>
      <vt:lpstr>Plagiarisms </vt:lpstr>
      <vt:lpstr> Plagiarism </vt:lpstr>
      <vt:lpstr>Submissions Process</vt:lpstr>
      <vt:lpstr>Finishing Off</vt:lpstr>
      <vt:lpstr>Rest of the day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THE TRAINERS</dc:title>
  <dc:creator>bigpicture</dc:creator>
  <cp:lastModifiedBy>Paula McCreary</cp:lastModifiedBy>
  <cp:revision>226</cp:revision>
  <dcterms:created xsi:type="dcterms:W3CDTF">2009-07-06T20:41:59Z</dcterms:created>
  <dcterms:modified xsi:type="dcterms:W3CDTF">2018-01-09T10:20:15Z</dcterms:modified>
</cp:coreProperties>
</file>