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F3A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685800" y="1097280"/>
            <a:ext cx="82296" cy="4498848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969264" y="731520"/>
            <a:ext cx="1005840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1">
                <a:solidFill>
                  <a:srgbClr val="CA9E59"/>
                </a:solidFill>
                <a:latin typeface="Aptos"/>
              </a:defRPr>
            </a:pPr>
            <a:r>
              <a:t>UNIVERSITY OF WALES TRINITY SAINT DAVID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87552" y="1581912"/>
            <a:ext cx="9144000" cy="91440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4200" b="1">
                <a:solidFill>
                  <a:srgbClr val="FFFFFF"/>
                </a:solidFill>
                <a:latin typeface="Aptos"/>
              </a:defRPr>
            </a:pPr>
            <a:r>
              <a:t>Basil’s Bakery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87552" y="2542032"/>
            <a:ext cx="10058400" cy="612648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600" b="0">
                <a:solidFill>
                  <a:srgbClr val="E2CFA8"/>
                </a:solidFill>
                <a:latin typeface="Aptos"/>
              </a:defRPr>
            </a:pPr>
            <a:r>
              <a:t>What Is Holding Sales Back?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7552" y="3785615"/>
            <a:ext cx="9144000" cy="978408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t>LCLM4004 — Problem Solving and Decision Making</a:t>
            </a:r>
          </a:p>
          <a:p>
            <a:pPr>
              <a:spcAft>
                <a:spcPts val="8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t>Component 1 — Individual Presentation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87552" y="5760720"/>
            <a:ext cx="10058400" cy="41148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FFFFFF"/>
                </a:solidFill>
                <a:latin typeface="Aptos"/>
              </a:defRPr>
            </a:pPr>
            <a:r>
              <a:t>Student: Mubarak Hassan-Salad    ID: 2537244    Lecturer: Sharin McDowall-Emefiele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Introduction &amp; presentation overview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The aim is to understand the sales problem before choosing solutions.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080" y="1572768"/>
            <a:ext cx="5349240" cy="3474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640080" y="1572768"/>
            <a:ext cx="64008" cy="3474720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41247" y="1719072"/>
            <a:ext cx="502920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The main question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2194560"/>
            <a:ext cx="4983479" cy="278892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Why has Basil’s Bakery struggled to return to its 2019 sales level?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190488" y="1572768"/>
            <a:ext cx="5349240" cy="3474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190488" y="1572768"/>
            <a:ext cx="64008" cy="3474720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391655" y="1719072"/>
            <a:ext cx="502920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What this presentation covers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91655" y="2194560"/>
            <a:ext cx="4983479" cy="278892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1. Bakery background and problems</a:t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2. PESTEL analysis</a:t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3. Fishbone analysis</a:t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4. Main findings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85800" y="5897880"/>
            <a:ext cx="10058400" cy="27432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100" b="0">
                <a:solidFill>
                  <a:srgbClr val="525B57"/>
                </a:solidFill>
                <a:latin typeface="Aptos"/>
              </a:defRPr>
            </a:pPr>
            <a:r>
              <a:t>Source: UWTSD Basil’s Bakery assessment brief (2026).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Basil’s Bakery: business background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A local bakery serving the Coventry retail park area.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080" y="1508760"/>
            <a:ext cx="5358384" cy="18653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640080" y="1508760"/>
            <a:ext cx="64008" cy="186537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41247" y="1655063"/>
            <a:ext cx="5038344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OPENED IN 2015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2130552"/>
            <a:ext cx="4992624" cy="117957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Based in a retail park in Coventry.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217920" y="1508760"/>
            <a:ext cx="5358384" cy="18653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217920" y="1508760"/>
            <a:ext cx="64008" cy="186537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419088" y="1655063"/>
            <a:ext cx="5038344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ITS PRODUCTS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19088" y="2130552"/>
            <a:ext cx="4992624" cy="117957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Organic bread, cakes and pastries.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40080" y="3529584"/>
            <a:ext cx="5358384" cy="18653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640080" y="3529584"/>
            <a:ext cx="64008" cy="186537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841247" y="3675887"/>
            <a:ext cx="5038344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ITS CUSTOMERS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41247" y="4151376"/>
            <a:ext cx="4992624" cy="117957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Shoppers, retail staff, and nearby office and warehouse workers.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217920" y="3529584"/>
            <a:ext cx="5358384" cy="18653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6217920" y="3529584"/>
            <a:ext cx="64008" cy="186537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6419088" y="3675887"/>
            <a:ext cx="5038344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THE CONCERN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19088" y="4151376"/>
            <a:ext cx="4992624" cy="117957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Sales in 2023–2025 averaged about 25% below the 2019 level.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58368" y="5806440"/>
            <a:ext cx="10058400" cy="27432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100" b="0">
                <a:solidFill>
                  <a:srgbClr val="525B57"/>
                </a:solidFill>
                <a:latin typeface="Aptos"/>
              </a:defRPr>
            </a:pPr>
            <a:r>
              <a:t>Source: UWTSD Basil’s Bakery case study (2026).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What is affecting sales?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Falling customer visits affect sales; rising costs affect profit.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080" y="1490472"/>
            <a:ext cx="5358384" cy="4114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640080" y="1490472"/>
            <a:ext cx="64008" cy="4114800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41247" y="1636775"/>
            <a:ext cx="5038344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Outside Basil’s direct control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2112264"/>
            <a:ext cx="4992624" cy="342900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• Fewer people visiting the retail park
• Shop closures and redundancies
• More office staff working at home
• Higher running costs squeeze profit</a:t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/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/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/>
            </a:r>
          </a:p>
        </p:txBody>
      </p:sp>
      <p:sp>
        <p:nvSpPr>
          <p:cNvPr id="13" name="Rectangle 12"/>
          <p:cNvSpPr/>
          <p:nvPr/>
        </p:nvSpPr>
        <p:spPr>
          <a:xfrm>
            <a:off x="6190488" y="1490472"/>
            <a:ext cx="5358384" cy="4114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190488" y="1490472"/>
            <a:ext cx="64008" cy="4114800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391655" y="1636775"/>
            <a:ext cx="5038344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Inside Basil’s influence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91655" y="2112264"/>
            <a:ext cx="4992624" cy="342900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• No regular delivery option</a:t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• Missed calls at busy times</a:t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• No reliable pre-ordering process</a:t>
            </a:r>
          </a:p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• Limited time to manage customer requests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8368" y="5833872"/>
            <a:ext cx="1097280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0">
                <a:solidFill>
                  <a:srgbClr val="525B57"/>
                </a:solidFill>
                <a:latin typeface="Aptos"/>
              </a:defRPr>
            </a:pPr>
            <a:r>
              <a:t>Case-study evidence: UWTSD (2026). These are possible contributors, not all proven causes.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What is PESTEL?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A framework for exploring the external business environment.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05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080" y="1536192"/>
            <a:ext cx="3602736" cy="15819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640080" y="1536192"/>
            <a:ext cx="64008" cy="1581912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41247" y="1682495"/>
            <a:ext cx="328269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POLITICAL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2157984"/>
            <a:ext cx="3236976" cy="8961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Policy and planning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416552" y="1536192"/>
            <a:ext cx="3602736" cy="15819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4416552" y="1536192"/>
            <a:ext cx="64008" cy="1581912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4617720" y="1682495"/>
            <a:ext cx="328269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ECONOMIC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17720" y="2157984"/>
            <a:ext cx="3236976" cy="8961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Business costs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8193023" y="1536192"/>
            <a:ext cx="3602736" cy="15819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8193023" y="1536192"/>
            <a:ext cx="64008" cy="1581912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8394192" y="1682495"/>
            <a:ext cx="328269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SOCIAL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94192" y="2157984"/>
            <a:ext cx="3236976" cy="8961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Customer habits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40080" y="3300984"/>
            <a:ext cx="3602736" cy="15819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640080" y="3300984"/>
            <a:ext cx="64008" cy="1581912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841247" y="3447288"/>
            <a:ext cx="328269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TECHNOLOGICAL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41247" y="3922776"/>
            <a:ext cx="3236976" cy="8961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Ordering systems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416552" y="3300984"/>
            <a:ext cx="3602736" cy="15819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Rectangle 25"/>
          <p:cNvSpPr/>
          <p:nvPr/>
        </p:nvSpPr>
        <p:spPr>
          <a:xfrm>
            <a:off x="4416552" y="3300984"/>
            <a:ext cx="64008" cy="1581912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4617720" y="3447288"/>
            <a:ext cx="328269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ENVIRONMENTAL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617720" y="3922776"/>
            <a:ext cx="3236976" cy="8961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Resource pressures</a:t>
            </a:r>
          </a:p>
        </p:txBody>
      </p:sp>
      <p:sp>
        <p:nvSpPr>
          <p:cNvPr id="29" name="Rectangle 28"/>
          <p:cNvSpPr/>
          <p:nvPr/>
        </p:nvSpPr>
        <p:spPr>
          <a:xfrm>
            <a:off x="8193023" y="3300984"/>
            <a:ext cx="3602736" cy="15819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0" name="Rectangle 29"/>
          <p:cNvSpPr/>
          <p:nvPr/>
        </p:nvSpPr>
        <p:spPr>
          <a:xfrm>
            <a:off x="8193023" y="3300984"/>
            <a:ext cx="64008" cy="1581912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8394192" y="3447288"/>
            <a:ext cx="328269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LEGAL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394192" y="3922776"/>
            <a:ext cx="3236976" cy="8961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Business rules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58368" y="5321808"/>
            <a:ext cx="10972800" cy="45720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600" b="1">
                <a:solidFill>
                  <a:srgbClr val="266A52"/>
                </a:solidFill>
                <a:latin typeface="Aptos"/>
              </a:defRPr>
            </a:pPr>
            <a:r>
              <a:t>Strength: broad overview.  Limitation: does not prove what caused sales to fall.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58368" y="5897880"/>
            <a:ext cx="10972800" cy="27432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r>
              <a:t>Framework: Whittington et al. (2020); market context: Kotler et al. (2022).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PESTEL applied to Basil’s Bakery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Relevant external factors and what they may mean for the bakery.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06</a:t>
            </a:r>
          </a:p>
        </p:txBody>
      </p:sp>
      <p:sp>
        <p:nvSpPr>
          <p:cNvPr id="9" name="Rectangle 8"/>
          <p:cNvSpPr/>
          <p:nvPr/>
        </p:nvSpPr>
        <p:spPr>
          <a:xfrm>
            <a:off x="603504" y="1399032"/>
            <a:ext cx="5614416" cy="136245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603504" y="1399032"/>
            <a:ext cx="64008" cy="136245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04672" y="1545336"/>
            <a:ext cx="529437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POLITICAL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4672" y="2020824"/>
            <a:ext cx="5248655" cy="67665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Planning and local policy may matter, but the case gives no clear evidence.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437376" y="1399032"/>
            <a:ext cx="5614416" cy="136245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437376" y="1399032"/>
            <a:ext cx="64008" cy="136245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638544" y="1545336"/>
            <a:ext cx="529437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ECONOMIC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638544" y="2020824"/>
            <a:ext cx="5248655" cy="67665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Rent, energy and ingredient prices are rising, reducing profit margins.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03504" y="2916936"/>
            <a:ext cx="5614416" cy="136245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603504" y="2916936"/>
            <a:ext cx="64008" cy="136245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804672" y="3063240"/>
            <a:ext cx="529437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SOCIAL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04672" y="3538728"/>
            <a:ext cx="5248655" cy="67665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Hybrid working and shop closures reduce potential passing trade.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437376" y="2916936"/>
            <a:ext cx="5614416" cy="136245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6437376" y="2916936"/>
            <a:ext cx="64008" cy="136245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6638544" y="3063240"/>
            <a:ext cx="529437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TECHNOLOGICAL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638544" y="3538728"/>
            <a:ext cx="5248655" cy="67665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Customers ask for delivery and pre-orders; the current system cannot meet this demand.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03504" y="4434840"/>
            <a:ext cx="5614416" cy="136245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Rectangle 25"/>
          <p:cNvSpPr/>
          <p:nvPr/>
        </p:nvSpPr>
        <p:spPr>
          <a:xfrm>
            <a:off x="603504" y="4434840"/>
            <a:ext cx="64008" cy="136245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804672" y="4581144"/>
            <a:ext cx="529437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ENVIRONMENTAL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04672" y="5056631"/>
            <a:ext cx="5248655" cy="67665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Organic ingredients can face supply pressures; specific environmental causes are unproven.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6437376" y="4434840"/>
            <a:ext cx="5614416" cy="136245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0" name="Rectangle 29"/>
          <p:cNvSpPr/>
          <p:nvPr/>
        </p:nvSpPr>
        <p:spPr>
          <a:xfrm>
            <a:off x="6437376" y="4434840"/>
            <a:ext cx="64008" cy="136245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6638544" y="4581144"/>
            <a:ext cx="5294376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LEGAL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638544" y="5056631"/>
            <a:ext cx="5248655" cy="67665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Food safety and employment laws apply; no legal cause of falling sales is shown.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49224" y="6044184"/>
            <a:ext cx="10972800" cy="22860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r>
              <a:t>Case: UWTSD (2026); strategy: Whittington et al. (2020); customer needs: Kotler et al. (2022).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What is a Fishbone diagram?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A way to organise possible causes of one problem.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07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1572768"/>
            <a:ext cx="5321808" cy="3566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685800" y="1572768"/>
            <a:ext cx="64008" cy="3566160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86968" y="1719072"/>
            <a:ext cx="5001768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How the model works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86968" y="2194560"/>
            <a:ext cx="4956048" cy="28803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The head shows the main problem. The bones show different groups of possible causes.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163056" y="1572768"/>
            <a:ext cx="5321808" cy="3566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163056" y="1572768"/>
            <a:ext cx="64008" cy="3566160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364224" y="1719072"/>
            <a:ext cx="5001768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Strengths and limitations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2194560"/>
            <a:ext cx="4956048" cy="28803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It helps group possible causes and discuss them clearly. Sales records and customer feedback are still needed to test them.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8368" y="5861304"/>
            <a:ext cx="10972800" cy="30175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r>
              <a:t>Diagram: Ishikawa (1986); quality analysis: Foster and Gardner (2023); evidence testing: Saunders et al. (2023).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r>
              <a:t>Fishbone: pressures around lower sales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r>
              <a:t>Some factors affect sales; ingredient costs mainly affect profit.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08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1920240" y="3566160"/>
            <a:ext cx="7909560" cy="0"/>
          </a:xfrm>
          <a:prstGeom prst="line">
            <a:avLst/>
          </a:prstGeom>
          <a:ln w="38100">
            <a:solidFill>
              <a:srgbClr val="266A5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Connector 9"/>
          <p:cNvCxnSpPr/>
          <p:nvPr/>
        </p:nvCxnSpPr>
        <p:spPr>
          <a:xfrm>
            <a:off x="2926080" y="2331720"/>
            <a:ext cx="1005840" cy="1234440"/>
          </a:xfrm>
          <a:prstGeom prst="line">
            <a:avLst/>
          </a:prstGeom>
          <a:ln w="38100">
            <a:solidFill>
              <a:srgbClr val="266A5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>
            <a:off x="5532120" y="2331720"/>
            <a:ext cx="987552" cy="1234440"/>
          </a:xfrm>
          <a:prstGeom prst="line">
            <a:avLst/>
          </a:prstGeom>
          <a:ln w="38100">
            <a:solidFill>
              <a:srgbClr val="266A5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>
            <a:off x="8019288" y="2331720"/>
            <a:ext cx="960120" cy="1234440"/>
          </a:xfrm>
          <a:prstGeom prst="line">
            <a:avLst/>
          </a:prstGeom>
          <a:ln w="38100">
            <a:solidFill>
              <a:srgbClr val="266A5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 flipV="1">
            <a:off x="2926080" y="3566160"/>
            <a:ext cx="1005840" cy="1216152"/>
          </a:xfrm>
          <a:prstGeom prst="line">
            <a:avLst/>
          </a:prstGeom>
          <a:ln w="38100">
            <a:solidFill>
              <a:srgbClr val="266A5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 flipV="1">
            <a:off x="5532120" y="3566160"/>
            <a:ext cx="987552" cy="1216152"/>
          </a:xfrm>
          <a:prstGeom prst="line">
            <a:avLst/>
          </a:prstGeom>
          <a:ln w="38100">
            <a:solidFill>
              <a:srgbClr val="266A5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 flipV="1">
            <a:off x="8019288" y="3566160"/>
            <a:ext cx="960120" cy="1216152"/>
          </a:xfrm>
          <a:prstGeom prst="line">
            <a:avLst/>
          </a:prstGeom>
          <a:ln w="38100">
            <a:solidFill>
              <a:srgbClr val="266A5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9802368" y="3136392"/>
            <a:ext cx="1773936" cy="896112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9893808" y="3264408"/>
            <a:ext cx="1517904" cy="64008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 algn="ctr">
              <a:spcAft>
                <a:spcPts val="800"/>
              </a:spcAft>
              <a:defRPr sz="1800" b="1">
                <a:solidFill>
                  <a:srgbClr val="FFFFFF"/>
                </a:solidFill>
                <a:latin typeface="Aptos"/>
              </a:defRPr>
            </a:pPr>
            <a:r>
              <a:t>LOWER</a:t>
            </a:r>
          </a:p>
          <a:p>
            <a:pPr algn="ctr">
              <a:spcAft>
                <a:spcPts val="800"/>
              </a:spcAft>
              <a:defRPr sz="1800" b="1">
                <a:solidFill>
                  <a:srgbClr val="FFFFFF"/>
                </a:solidFill>
                <a:latin typeface="Aptos"/>
              </a:defRPr>
            </a:pPr>
            <a:r>
              <a:t>SALES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097280" y="1591056"/>
            <a:ext cx="2468880" cy="694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1170432" y="1627632"/>
            <a:ext cx="2295144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300" b="1">
                <a:solidFill>
                  <a:srgbClr val="266A52"/>
                </a:solidFill>
                <a:latin typeface="Aptos"/>
              </a:defRPr>
            </a:pPr>
            <a:r>
              <a:t>METHODS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170432" y="1901952"/>
            <a:ext cx="233172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200" b="0">
                <a:solidFill>
                  <a:srgbClr val="1F3A32"/>
                </a:solidFill>
                <a:latin typeface="Aptos"/>
              </a:defRPr>
            </a:pPr>
            <a:r>
              <a:t>No pre-order process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968496" y="1591056"/>
            <a:ext cx="2468880" cy="694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TextBox 21"/>
          <p:cNvSpPr txBox="1"/>
          <p:nvPr/>
        </p:nvSpPr>
        <p:spPr>
          <a:xfrm>
            <a:off x="4041648" y="1627632"/>
            <a:ext cx="2295144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300" b="1">
                <a:solidFill>
                  <a:srgbClr val="266A52"/>
                </a:solidFill>
                <a:latin typeface="Aptos"/>
              </a:defRPr>
            </a:pPr>
            <a:r>
              <a:t>MACHINES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041648" y="1901952"/>
            <a:ext cx="233172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200" b="0">
                <a:solidFill>
                  <a:srgbClr val="1F3A32"/>
                </a:solidFill>
                <a:latin typeface="Aptos"/>
              </a:defRPr>
            </a:pPr>
            <a:r>
              <a:t>Limited order technology</a:t>
            </a:r>
          </a:p>
        </p:txBody>
      </p:sp>
      <p:sp>
        <p:nvSpPr>
          <p:cNvPr id="24" name="Rectangle 23"/>
          <p:cNvSpPr/>
          <p:nvPr/>
        </p:nvSpPr>
        <p:spPr>
          <a:xfrm>
            <a:off x="6839712" y="1591056"/>
            <a:ext cx="2468880" cy="694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6912864" y="1627632"/>
            <a:ext cx="2295144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300" b="1">
                <a:solidFill>
                  <a:srgbClr val="266A52"/>
                </a:solidFill>
                <a:latin typeface="Aptos"/>
              </a:defRPr>
            </a:pPr>
            <a:r>
              <a:t>PEOPLE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912864" y="1901952"/>
            <a:ext cx="233172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200" b="0">
                <a:solidFill>
                  <a:srgbClr val="1F3A32"/>
                </a:solidFill>
                <a:latin typeface="Aptos"/>
              </a:defRPr>
            </a:pPr>
            <a:r>
              <a:t>Basil busy baking</a:t>
            </a:r>
          </a:p>
        </p:txBody>
      </p:sp>
      <p:sp>
        <p:nvSpPr>
          <p:cNvPr id="27" name="Rectangle 26"/>
          <p:cNvSpPr/>
          <p:nvPr/>
        </p:nvSpPr>
        <p:spPr>
          <a:xfrm>
            <a:off x="1097280" y="4974336"/>
            <a:ext cx="2468880" cy="694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TextBox 27"/>
          <p:cNvSpPr txBox="1"/>
          <p:nvPr/>
        </p:nvSpPr>
        <p:spPr>
          <a:xfrm>
            <a:off x="1170432" y="5010912"/>
            <a:ext cx="2295144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300" b="1">
                <a:solidFill>
                  <a:srgbClr val="266A52"/>
                </a:solidFill>
                <a:latin typeface="Aptos"/>
              </a:defRPr>
            </a:pPr>
            <a:r>
              <a:t>MATERIALS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170432" y="5285232"/>
            <a:ext cx="233172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r>
              <a:t>Organic ingredient price swings</a:t>
            </a:r>
          </a:p>
        </p:txBody>
      </p:sp>
      <p:sp>
        <p:nvSpPr>
          <p:cNvPr id="30" name="Rectangle 29"/>
          <p:cNvSpPr/>
          <p:nvPr/>
        </p:nvSpPr>
        <p:spPr>
          <a:xfrm>
            <a:off x="3968496" y="4974336"/>
            <a:ext cx="2468880" cy="694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4041648" y="5010912"/>
            <a:ext cx="2295144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300" b="1">
                <a:solidFill>
                  <a:srgbClr val="266A52"/>
                </a:solidFill>
                <a:latin typeface="Aptos"/>
              </a:defRPr>
            </a:pPr>
            <a:r>
              <a:t>MEASUREMENT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041648" y="5285232"/>
            <a:ext cx="233172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200" b="0">
                <a:solidFill>
                  <a:srgbClr val="1F3A32"/>
                </a:solidFill>
                <a:latin typeface="Aptos"/>
              </a:defRPr>
            </a:pPr>
            <a:r>
              <a:t>Sales trends to check</a:t>
            </a:r>
          </a:p>
        </p:txBody>
      </p:sp>
      <p:sp>
        <p:nvSpPr>
          <p:cNvPr id="33" name="Rectangle 32"/>
          <p:cNvSpPr/>
          <p:nvPr/>
        </p:nvSpPr>
        <p:spPr>
          <a:xfrm>
            <a:off x="6839712" y="4974336"/>
            <a:ext cx="2468880" cy="694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4" name="TextBox 33"/>
          <p:cNvSpPr txBox="1"/>
          <p:nvPr/>
        </p:nvSpPr>
        <p:spPr>
          <a:xfrm>
            <a:off x="6912864" y="5010912"/>
            <a:ext cx="2295144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300" b="1">
                <a:solidFill>
                  <a:srgbClr val="266A52"/>
                </a:solidFill>
                <a:latin typeface="Aptos"/>
              </a:defRPr>
            </a:pPr>
            <a:r>
              <a:t>ENVIRONMENT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912864" y="5285232"/>
            <a:ext cx="2331720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200" b="0">
                <a:solidFill>
                  <a:srgbClr val="1F3A32"/>
                </a:solidFill>
                <a:latin typeface="Aptos"/>
              </a:defRPr>
            </a:pPr>
            <a:r>
              <a:t>Reduced retail footfall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0080" y="6144768"/>
            <a:ext cx="10972800" cy="201168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r>
              <a:t>Diagram: Ishikawa (1986). Bakery factors: UWTSD (2026). Costs mainly affect profit.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Four main findings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The evidence suggests a combination of pressures.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09</a:t>
            </a:r>
          </a:p>
        </p:txBody>
      </p:sp>
      <p:sp>
        <p:nvSpPr>
          <p:cNvPr id="9" name="Rectangle 8"/>
          <p:cNvSpPr/>
          <p:nvPr/>
        </p:nvSpPr>
        <p:spPr>
          <a:xfrm>
            <a:off x="649224" y="1499616"/>
            <a:ext cx="5367528" cy="185623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649224" y="1499616"/>
            <a:ext cx="64008" cy="1856231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50392" y="1645919"/>
            <a:ext cx="5047488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01  LESS PASSING TRADE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50392" y="2121408"/>
            <a:ext cx="5001768" cy="1170431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Retail park changes and working patterns may reduce walk-in demand.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245352" y="1499616"/>
            <a:ext cx="5367528" cy="185623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245352" y="1499616"/>
            <a:ext cx="64008" cy="1856231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446520" y="1645919"/>
            <a:ext cx="5047488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02  CUSTOMERS WANT CONVENIENCE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46520" y="2121408"/>
            <a:ext cx="5001768" cy="1170431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Requests for pre-orders and delivery suggest unmet needs.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49224" y="3511296"/>
            <a:ext cx="5367528" cy="185623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649224" y="3511296"/>
            <a:ext cx="64008" cy="1856231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850392" y="3657600"/>
            <a:ext cx="5047488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03  COSTS ADD PRESSURE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0392" y="4133087"/>
            <a:ext cx="5001768" cy="1170431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Higher costs put pressure on profit, even when sales do not change.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245352" y="3511296"/>
            <a:ext cx="5367528" cy="185623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6245352" y="3511296"/>
            <a:ext cx="64008" cy="1856231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TextBox 22"/>
          <p:cNvSpPr txBox="1"/>
          <p:nvPr/>
        </p:nvSpPr>
        <p:spPr>
          <a:xfrm>
            <a:off x="6446520" y="3657600"/>
            <a:ext cx="5047488" cy="365760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266A52"/>
                </a:solidFill>
                <a:latin typeface="Aptos"/>
              </a:defRPr>
            </a:pPr>
            <a:r>
              <a:t>04  MORE EVIDENCE IS NEEDED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46520" y="4133087"/>
            <a:ext cx="5001768" cy="1170431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700" b="0">
                <a:solidFill>
                  <a:srgbClr val="1F3A32"/>
                </a:solidFill>
                <a:latin typeface="Aptos"/>
              </a:defRPr>
            </a:pPr>
            <a:r>
              <a:t>Check sales by day and ask customers about ordering needs.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6656" y="5797296"/>
            <a:ext cx="10972800" cy="26517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r>
              <a:t>Case: UWTSD (2026); analysis: Whittington et al. (2020), Kotler et al. (2022), Ishikawa (1986).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References (1 of 2)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Academic sources — Harvard format.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9" name="Rectangle 8"/>
          <p:cNvSpPr/>
          <p:nvPr/>
        </p:nvSpPr>
        <p:spPr>
          <a:xfrm>
            <a:off x="694944" y="1399032"/>
            <a:ext cx="10744200" cy="1188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914400" y="1554480"/>
            <a:ext cx="10287000" cy="95097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1F3A32"/>
                </a:solidFill>
                <a:latin typeface="Aptos"/>
              </a:defRPr>
            </a:pPr>
            <a:r>
              <a:t>Foster, S.T. and Gardner, J.W. (2023) Managing Quality: Integrating the Supply Chain. 7th edn. Hoboken: Wiley.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4944" y="2889504"/>
            <a:ext cx="10744200" cy="1188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914400" y="3044952"/>
            <a:ext cx="10287000" cy="95097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1F3A32"/>
                </a:solidFill>
                <a:latin typeface="Aptos"/>
              </a:defRPr>
            </a:pPr>
            <a:r>
              <a:t>Ishikawa, K. (1986) Guide to Quality Control. 2nd rev. edn. Tokyo: Asian Productivity Organization.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94944" y="4379976"/>
            <a:ext cx="10744200" cy="1188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914400" y="4535424"/>
            <a:ext cx="10287000" cy="95097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1F3A32"/>
                </a:solidFill>
                <a:latin typeface="Aptos"/>
              </a:defRPr>
            </a:pPr>
            <a:r>
              <a:t>Kotler, P., Keller, K.L. and Chernev, A. (2022) Marketing Management. 16th edn. Harlow: Pearson.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8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6A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85216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F3A32"/>
                </a:solidFill>
                <a:latin typeface="Aptos"/>
              </a:defRPr>
            </a:pPr>
            <a:r>
              <a:t>References (2 of 2)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60120"/>
            <a:ext cx="10835640" cy="43891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525B57"/>
                </a:solidFill>
                <a:latin typeface="Aptos"/>
              </a:defRPr>
            </a:pPr>
            <a:r>
              <a:t>Academic sources and case-study material.</a:t>
            </a:r>
          </a:p>
        </p:txBody>
      </p:sp>
      <p:sp>
        <p:nvSpPr>
          <p:cNvPr id="6" name="Rectangle 5"/>
          <p:cNvSpPr/>
          <p:nvPr/>
        </p:nvSpPr>
        <p:spPr>
          <a:xfrm>
            <a:off x="603504" y="6364224"/>
            <a:ext cx="10972800" cy="16459"/>
          </a:xfrm>
          <a:prstGeom prst="rect">
            <a:avLst/>
          </a:prstGeom>
          <a:solidFill>
            <a:srgbClr val="CA9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12648" y="6419088"/>
            <a:ext cx="9144000" cy="23774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25B57"/>
                </a:solidFill>
                <a:latin typeface="Aptos"/>
              </a:defRPr>
            </a:pPr>
            <a:r>
              <a:t>BASIL’S BAKERY  |  LCLM4004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419088"/>
            <a:ext cx="320040" cy="256032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66A52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9" name="Rectangle 8"/>
          <p:cNvSpPr/>
          <p:nvPr/>
        </p:nvSpPr>
        <p:spPr>
          <a:xfrm>
            <a:off x="694944" y="1280160"/>
            <a:ext cx="10744200" cy="10058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896112" y="1408176"/>
            <a:ext cx="10287000" cy="83210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600" b="0">
                <a:solidFill>
                  <a:srgbClr val="1F3A32"/>
                </a:solidFill>
                <a:latin typeface="Aptos"/>
              </a:defRPr>
            </a:pPr>
            <a:r>
              <a:t>Saunders, M.N.K., Lewis, P. and Thornhill, A. (2023) Research Methods for Business Students. 9th edn. Harlow: Pearson.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4944" y="2441448"/>
            <a:ext cx="10744200" cy="10058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896112" y="2569464"/>
            <a:ext cx="10287000" cy="83210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600" b="0">
                <a:solidFill>
                  <a:srgbClr val="1F3A32"/>
                </a:solidFill>
                <a:latin typeface="Aptos"/>
              </a:defRPr>
            </a:pPr>
            <a:r>
              <a:t/>
            </a:r>
          </a:p>
        </p:txBody>
      </p:sp>
      <p:sp>
        <p:nvSpPr>
          <p:cNvPr id="13" name="Rectangle 12"/>
          <p:cNvSpPr/>
          <p:nvPr/>
        </p:nvSpPr>
        <p:spPr>
          <a:xfrm>
            <a:off x="694944" y="3602736"/>
            <a:ext cx="10744200" cy="10058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896112" y="3730752"/>
            <a:ext cx="10287000" cy="83210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600" b="0">
                <a:solidFill>
                  <a:srgbClr val="1F3A32"/>
                </a:solidFill>
                <a:latin typeface="Aptos"/>
              </a:defRPr>
            </a:pPr>
            <a:r>
              <a:t>Whittington, R., Regnér, P., Angwin, D., Johnson, G. and Scholes, K. (2020) Exploring Strategy: Text and Cases. 12th edn. Harlow: Pearson.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94944" y="4764024"/>
            <a:ext cx="10744200" cy="10058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896112" y="4892040"/>
            <a:ext cx="10287000" cy="832104"/>
          </a:xfrm>
          <a:prstGeom prst="rect">
            <a:avLst/>
          </a:prstGeom>
          <a:noFill/>
        </p:spPr>
        <p:txBody>
          <a:bodyPr wrap="square" lIns="27432" tIns="18288" rIns="27432">
            <a:spAutoFit/>
          </a:bodyPr>
          <a:lstStyle/>
          <a:p>
            <a:pPr>
              <a:spcAft>
                <a:spcPts val="800"/>
              </a:spcAft>
              <a:defRPr sz="1600" b="0">
                <a:solidFill>
                  <a:srgbClr val="1F3A32"/>
                </a:solidFill>
                <a:latin typeface="Aptos"/>
              </a:defRPr>
            </a:pPr>
            <a:r>
              <a:t>University of Wales Trinity Saint David (2026) LCLM4004: Basil’s Bakery case study and assessment brief. Module material.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