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8" r:id="rId7"/>
    <p:sldId id="259" r:id="rId8"/>
    <p:sldId id="267" r:id="rId9"/>
    <p:sldId id="266" r:id="rId10"/>
    <p:sldId id="270" r:id="rId11"/>
    <p:sldId id="269" r:id="rId12"/>
    <p:sldId id="271" r:id="rId13"/>
    <p:sldId id="272" r:id="rId14"/>
    <p:sldId id="264" r:id="rId15"/>
    <p:sldId id="265" r:id="rId16"/>
    <p:sldId id="25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2B0142-97F5-4960-9064-2F03DBDB050B}" v="32" dt="2026-01-17T00:16:47.6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E14F65-444F-4BE8-A744-69024AF2F0CF}"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A13D2A1E-948A-4C1B-B546-81764882BD91}">
      <dgm:prSet/>
      <dgm:spPr/>
      <dgm:t>
        <a:bodyPr/>
        <a:lstStyle/>
        <a:p>
          <a:r>
            <a:rPr lang="en-GB"/>
            <a:t>Exceptional caregiving is vital because early deprivation of human interaction can severely impact development. Bronfenbrenner, drawing on René Spitz’s work, explains that infants deprived of consistent maternal care suffer not simply from a lack of stimulation, but because “their world is emptied of human partners” (Bronfenbrenner, 1979, p. 135). This demonstrates that human relationships and emotional connection are central to healthy development.</a:t>
          </a:r>
          <a:endParaRPr lang="en-US"/>
        </a:p>
      </dgm:t>
    </dgm:pt>
    <dgm:pt modelId="{62254892-A4C8-4AE0-8695-62F1E10D829E}" type="parTrans" cxnId="{4BF9989B-23A8-4309-9029-FA92D58AEC22}">
      <dgm:prSet/>
      <dgm:spPr/>
      <dgm:t>
        <a:bodyPr/>
        <a:lstStyle/>
        <a:p>
          <a:endParaRPr lang="en-US"/>
        </a:p>
      </dgm:t>
    </dgm:pt>
    <dgm:pt modelId="{7FDAD8E3-0CD8-4A54-9A55-2A33B3CA804B}" type="sibTrans" cxnId="{4BF9989B-23A8-4309-9029-FA92D58AEC22}">
      <dgm:prSet/>
      <dgm:spPr/>
      <dgm:t>
        <a:bodyPr/>
        <a:lstStyle/>
        <a:p>
          <a:endParaRPr lang="en-US"/>
        </a:p>
      </dgm:t>
    </dgm:pt>
    <dgm:pt modelId="{ED4310AA-0013-4484-AF2F-E01344EE48E4}">
      <dgm:prSet/>
      <dgm:spPr/>
      <dgm:t>
        <a:bodyPr/>
        <a:lstStyle/>
        <a:p>
          <a:r>
            <a:rPr lang="en-GB"/>
            <a:t>Responsive and nurturing caregiving supports secure attachment, emotional regulation, brain development, and resilience, while reducing the risk of long-term emotional and psychological difficulties. When children are raised in environments that adapt to their needs and include them within supportive relationships, they are more likely to experience positive developmental outcomes across the lifespan.</a:t>
          </a:r>
          <a:endParaRPr lang="en-US"/>
        </a:p>
      </dgm:t>
    </dgm:pt>
    <dgm:pt modelId="{26C983CB-26DC-4B42-B3E0-60C773A48806}" type="parTrans" cxnId="{0965010D-A912-435B-9629-9812E3F79390}">
      <dgm:prSet/>
      <dgm:spPr/>
      <dgm:t>
        <a:bodyPr/>
        <a:lstStyle/>
        <a:p>
          <a:endParaRPr lang="en-US"/>
        </a:p>
      </dgm:t>
    </dgm:pt>
    <dgm:pt modelId="{109BC34A-8FB7-43A6-9C90-3444E6C3F198}" type="sibTrans" cxnId="{0965010D-A912-435B-9629-9812E3F79390}">
      <dgm:prSet/>
      <dgm:spPr/>
      <dgm:t>
        <a:bodyPr/>
        <a:lstStyle/>
        <a:p>
          <a:endParaRPr lang="en-US"/>
        </a:p>
      </dgm:t>
    </dgm:pt>
    <dgm:pt modelId="{AE110EED-FE9B-4D93-80AA-8C328D666796}" type="pres">
      <dgm:prSet presAssocID="{1CE14F65-444F-4BE8-A744-69024AF2F0CF}" presName="hierChild1" presStyleCnt="0">
        <dgm:presLayoutVars>
          <dgm:chPref val="1"/>
          <dgm:dir/>
          <dgm:animOne val="branch"/>
          <dgm:animLvl val="lvl"/>
          <dgm:resizeHandles/>
        </dgm:presLayoutVars>
      </dgm:prSet>
      <dgm:spPr/>
    </dgm:pt>
    <dgm:pt modelId="{272F4704-3AD3-4C61-BA87-79BB9FF749DF}" type="pres">
      <dgm:prSet presAssocID="{A13D2A1E-948A-4C1B-B546-81764882BD91}" presName="hierRoot1" presStyleCnt="0"/>
      <dgm:spPr/>
    </dgm:pt>
    <dgm:pt modelId="{2EA53A5D-E301-4053-AB77-E07CE3B4CB8F}" type="pres">
      <dgm:prSet presAssocID="{A13D2A1E-948A-4C1B-B546-81764882BD91}" presName="composite" presStyleCnt="0"/>
      <dgm:spPr/>
    </dgm:pt>
    <dgm:pt modelId="{9BF35F57-CDB5-4177-91B8-036E9946D3CE}" type="pres">
      <dgm:prSet presAssocID="{A13D2A1E-948A-4C1B-B546-81764882BD91}" presName="background" presStyleLbl="node0" presStyleIdx="0" presStyleCnt="2"/>
      <dgm:spPr/>
    </dgm:pt>
    <dgm:pt modelId="{3216F2C4-0FAA-4EA9-B7F6-FD6A463BF6C1}" type="pres">
      <dgm:prSet presAssocID="{A13D2A1E-948A-4C1B-B546-81764882BD91}" presName="text" presStyleLbl="fgAcc0" presStyleIdx="0" presStyleCnt="2">
        <dgm:presLayoutVars>
          <dgm:chPref val="3"/>
        </dgm:presLayoutVars>
      </dgm:prSet>
      <dgm:spPr/>
    </dgm:pt>
    <dgm:pt modelId="{1DC7DE8A-7BD4-4A03-B9ED-578D12BEB65E}" type="pres">
      <dgm:prSet presAssocID="{A13D2A1E-948A-4C1B-B546-81764882BD91}" presName="hierChild2" presStyleCnt="0"/>
      <dgm:spPr/>
    </dgm:pt>
    <dgm:pt modelId="{35D32CD6-F89F-42D6-9669-B1C05BB9D8AD}" type="pres">
      <dgm:prSet presAssocID="{ED4310AA-0013-4484-AF2F-E01344EE48E4}" presName="hierRoot1" presStyleCnt="0"/>
      <dgm:spPr/>
    </dgm:pt>
    <dgm:pt modelId="{A64F6251-3AB6-4F8C-83A5-A9F45E5A6318}" type="pres">
      <dgm:prSet presAssocID="{ED4310AA-0013-4484-AF2F-E01344EE48E4}" presName="composite" presStyleCnt="0"/>
      <dgm:spPr/>
    </dgm:pt>
    <dgm:pt modelId="{39CD4FC7-2240-4466-B7C8-C4DFCFAE9B3F}" type="pres">
      <dgm:prSet presAssocID="{ED4310AA-0013-4484-AF2F-E01344EE48E4}" presName="background" presStyleLbl="node0" presStyleIdx="1" presStyleCnt="2"/>
      <dgm:spPr/>
    </dgm:pt>
    <dgm:pt modelId="{AAB7DA79-1F63-4747-A74C-4CB36EF9D552}" type="pres">
      <dgm:prSet presAssocID="{ED4310AA-0013-4484-AF2F-E01344EE48E4}" presName="text" presStyleLbl="fgAcc0" presStyleIdx="1" presStyleCnt="2">
        <dgm:presLayoutVars>
          <dgm:chPref val="3"/>
        </dgm:presLayoutVars>
      </dgm:prSet>
      <dgm:spPr/>
    </dgm:pt>
    <dgm:pt modelId="{A863540E-87B4-4FA1-BFA0-6ADA0DE2383B}" type="pres">
      <dgm:prSet presAssocID="{ED4310AA-0013-4484-AF2F-E01344EE48E4}" presName="hierChild2" presStyleCnt="0"/>
      <dgm:spPr/>
    </dgm:pt>
  </dgm:ptLst>
  <dgm:cxnLst>
    <dgm:cxn modelId="{0965010D-A912-435B-9629-9812E3F79390}" srcId="{1CE14F65-444F-4BE8-A744-69024AF2F0CF}" destId="{ED4310AA-0013-4484-AF2F-E01344EE48E4}" srcOrd="1" destOrd="0" parTransId="{26C983CB-26DC-4B42-B3E0-60C773A48806}" sibTransId="{109BC34A-8FB7-43A6-9C90-3444E6C3F198}"/>
    <dgm:cxn modelId="{5C841D8A-B785-4047-82AA-C3CC6862A7A8}" type="presOf" srcId="{1CE14F65-444F-4BE8-A744-69024AF2F0CF}" destId="{AE110EED-FE9B-4D93-80AA-8C328D666796}" srcOrd="0" destOrd="0" presId="urn:microsoft.com/office/officeart/2005/8/layout/hierarchy1"/>
    <dgm:cxn modelId="{4BF9989B-23A8-4309-9029-FA92D58AEC22}" srcId="{1CE14F65-444F-4BE8-A744-69024AF2F0CF}" destId="{A13D2A1E-948A-4C1B-B546-81764882BD91}" srcOrd="0" destOrd="0" parTransId="{62254892-A4C8-4AE0-8695-62F1E10D829E}" sibTransId="{7FDAD8E3-0CD8-4A54-9A55-2A33B3CA804B}"/>
    <dgm:cxn modelId="{A70F9DA4-FF96-4A24-A0B3-5A226BE65A6E}" type="presOf" srcId="{A13D2A1E-948A-4C1B-B546-81764882BD91}" destId="{3216F2C4-0FAA-4EA9-B7F6-FD6A463BF6C1}" srcOrd="0" destOrd="0" presId="urn:microsoft.com/office/officeart/2005/8/layout/hierarchy1"/>
    <dgm:cxn modelId="{FE8F1DEE-C514-4A2A-9891-1E390BEE40B7}" type="presOf" srcId="{ED4310AA-0013-4484-AF2F-E01344EE48E4}" destId="{AAB7DA79-1F63-4747-A74C-4CB36EF9D552}" srcOrd="0" destOrd="0" presId="urn:microsoft.com/office/officeart/2005/8/layout/hierarchy1"/>
    <dgm:cxn modelId="{94DEF02A-031B-4351-A944-92C12823D70D}" type="presParOf" srcId="{AE110EED-FE9B-4D93-80AA-8C328D666796}" destId="{272F4704-3AD3-4C61-BA87-79BB9FF749DF}" srcOrd="0" destOrd="0" presId="urn:microsoft.com/office/officeart/2005/8/layout/hierarchy1"/>
    <dgm:cxn modelId="{370F3525-A9BF-4459-AFA0-4CDA16A38270}" type="presParOf" srcId="{272F4704-3AD3-4C61-BA87-79BB9FF749DF}" destId="{2EA53A5D-E301-4053-AB77-E07CE3B4CB8F}" srcOrd="0" destOrd="0" presId="urn:microsoft.com/office/officeart/2005/8/layout/hierarchy1"/>
    <dgm:cxn modelId="{CDA9E309-1990-4605-AF18-537BE38DB586}" type="presParOf" srcId="{2EA53A5D-E301-4053-AB77-E07CE3B4CB8F}" destId="{9BF35F57-CDB5-4177-91B8-036E9946D3CE}" srcOrd="0" destOrd="0" presId="urn:microsoft.com/office/officeart/2005/8/layout/hierarchy1"/>
    <dgm:cxn modelId="{D94ACA51-4F89-4141-87A6-6E3F4F1B8726}" type="presParOf" srcId="{2EA53A5D-E301-4053-AB77-E07CE3B4CB8F}" destId="{3216F2C4-0FAA-4EA9-B7F6-FD6A463BF6C1}" srcOrd="1" destOrd="0" presId="urn:microsoft.com/office/officeart/2005/8/layout/hierarchy1"/>
    <dgm:cxn modelId="{694A9C62-FFC7-4C2B-A964-1CC07D9BDDB4}" type="presParOf" srcId="{272F4704-3AD3-4C61-BA87-79BB9FF749DF}" destId="{1DC7DE8A-7BD4-4A03-B9ED-578D12BEB65E}" srcOrd="1" destOrd="0" presId="urn:microsoft.com/office/officeart/2005/8/layout/hierarchy1"/>
    <dgm:cxn modelId="{56865F20-80B4-4957-A2F3-A63B5748166E}" type="presParOf" srcId="{AE110EED-FE9B-4D93-80AA-8C328D666796}" destId="{35D32CD6-F89F-42D6-9669-B1C05BB9D8AD}" srcOrd="1" destOrd="0" presId="urn:microsoft.com/office/officeart/2005/8/layout/hierarchy1"/>
    <dgm:cxn modelId="{850C47E6-54DD-4F2F-A052-7A7EF2DCBFC5}" type="presParOf" srcId="{35D32CD6-F89F-42D6-9669-B1C05BB9D8AD}" destId="{A64F6251-3AB6-4F8C-83A5-A9F45E5A6318}" srcOrd="0" destOrd="0" presId="urn:microsoft.com/office/officeart/2005/8/layout/hierarchy1"/>
    <dgm:cxn modelId="{2B9E5696-23C3-4F9B-8C4E-3CF2AFFFFDCA}" type="presParOf" srcId="{A64F6251-3AB6-4F8C-83A5-A9F45E5A6318}" destId="{39CD4FC7-2240-4466-B7C8-C4DFCFAE9B3F}" srcOrd="0" destOrd="0" presId="urn:microsoft.com/office/officeart/2005/8/layout/hierarchy1"/>
    <dgm:cxn modelId="{1FB90AA5-0EE6-4A52-817D-8EAEF1E483BC}" type="presParOf" srcId="{A64F6251-3AB6-4F8C-83A5-A9F45E5A6318}" destId="{AAB7DA79-1F63-4747-A74C-4CB36EF9D552}" srcOrd="1" destOrd="0" presId="urn:microsoft.com/office/officeart/2005/8/layout/hierarchy1"/>
    <dgm:cxn modelId="{1923E3E0-4F83-47B9-9A57-70AF43F9F6C5}" type="presParOf" srcId="{35D32CD6-F89F-42D6-9669-B1C05BB9D8AD}" destId="{A863540E-87B4-4FA1-BFA0-6ADA0DE2383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35F57-CDB5-4177-91B8-036E9946D3CE}">
      <dsp:nvSpPr>
        <dsp:cNvPr id="0" name=""/>
        <dsp:cNvSpPr/>
      </dsp:nvSpPr>
      <dsp:spPr>
        <a:xfrm>
          <a:off x="469679" y="982"/>
          <a:ext cx="3997039" cy="2538120"/>
        </a:xfrm>
        <a:prstGeom prst="roundRect">
          <a:avLst>
            <a:gd name="adj" fmla="val 10000"/>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3216F2C4-0FAA-4EA9-B7F6-FD6A463BF6C1}">
      <dsp:nvSpPr>
        <dsp:cNvPr id="0" name=""/>
        <dsp:cNvSpPr/>
      </dsp:nvSpPr>
      <dsp:spPr>
        <a:xfrm>
          <a:off x="913795" y="422892"/>
          <a:ext cx="3997039" cy="2538120"/>
        </a:xfrm>
        <a:prstGeom prst="roundRect">
          <a:avLst>
            <a:gd name="adj" fmla="val 10000"/>
          </a:avLst>
        </a:prstGeom>
        <a:solidFill>
          <a:schemeClr val="lt2">
            <a:alpha val="90000"/>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Exceptional caregiving is vital because early deprivation of human interaction can severely impact development. Bronfenbrenner, drawing on René Spitz’s work, explains that infants deprived of consistent maternal care suffer not simply from a lack of stimulation, but because “their world is emptied of human partners” (Bronfenbrenner, 1979, p. 135). This demonstrates that human relationships and emotional connection are central to healthy development.</a:t>
          </a:r>
          <a:endParaRPr lang="en-US" sz="1300" kern="1200"/>
        </a:p>
      </dsp:txBody>
      <dsp:txXfrm>
        <a:off x="988134" y="497231"/>
        <a:ext cx="3848361" cy="2389442"/>
      </dsp:txXfrm>
    </dsp:sp>
    <dsp:sp modelId="{39CD4FC7-2240-4466-B7C8-C4DFCFAE9B3F}">
      <dsp:nvSpPr>
        <dsp:cNvPr id="0" name=""/>
        <dsp:cNvSpPr/>
      </dsp:nvSpPr>
      <dsp:spPr>
        <a:xfrm>
          <a:off x="5354950" y="982"/>
          <a:ext cx="3997039" cy="2538120"/>
        </a:xfrm>
        <a:prstGeom prst="roundRect">
          <a:avLst>
            <a:gd name="adj" fmla="val 10000"/>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AAB7DA79-1F63-4747-A74C-4CB36EF9D552}">
      <dsp:nvSpPr>
        <dsp:cNvPr id="0" name=""/>
        <dsp:cNvSpPr/>
      </dsp:nvSpPr>
      <dsp:spPr>
        <a:xfrm>
          <a:off x="5799066" y="422892"/>
          <a:ext cx="3997039" cy="2538120"/>
        </a:xfrm>
        <a:prstGeom prst="roundRect">
          <a:avLst>
            <a:gd name="adj" fmla="val 10000"/>
          </a:avLst>
        </a:prstGeom>
        <a:solidFill>
          <a:schemeClr val="lt2">
            <a:alpha val="90000"/>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Responsive and nurturing caregiving supports secure attachment, emotional regulation, brain development, and resilience, while reducing the risk of long-term emotional and psychological difficulties. When children are raised in environments that adapt to their needs and include them within supportive relationships, they are more likely to experience positive developmental outcomes across the lifespan.</a:t>
          </a:r>
          <a:endParaRPr lang="en-US" sz="1300" kern="1200"/>
        </a:p>
      </dsp:txBody>
      <dsp:txXfrm>
        <a:off x="5873405" y="497231"/>
        <a:ext cx="3848361" cy="238944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431D7F-3963-4F2E-A0F5-70760EBDD4C8}"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3494966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31D7F-3963-4F2E-A0F5-70760EBDD4C8}"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1023765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431D7F-3963-4F2E-A0F5-70760EBDD4C8}"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1231514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431D7F-3963-4F2E-A0F5-70760EBDD4C8}"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4084317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31D7F-3963-4F2E-A0F5-70760EBDD4C8}" type="datetimeFigureOut">
              <a:rPr lang="en-GB" smtClean="0"/>
              <a:t>16/01/2026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642164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431D7F-3963-4F2E-A0F5-70760EBDD4C8}" type="datetimeFigureOut">
              <a:rPr lang="en-GB" smtClean="0"/>
              <a:t>16/01/2026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479737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431D7F-3963-4F2E-A0F5-70760EBDD4C8}" type="datetimeFigureOut">
              <a:rPr lang="en-GB" smtClean="0"/>
              <a:t>16/01/2026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392346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431D7F-3963-4F2E-A0F5-70760EBDD4C8}"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1953665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431D7F-3963-4F2E-A0F5-70760EBDD4C8}"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3857749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431D7F-3963-4F2E-A0F5-70760EBDD4C8}"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3425605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431D7F-3963-4F2E-A0F5-70760EBDD4C8}"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002FD44A-D83C-4399-8683-84EB51D464A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628173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F431D7F-3963-4F2E-A0F5-70760EBDD4C8}"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14766312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F431D7F-3963-4F2E-A0F5-70760EBDD4C8}"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002FD44A-D83C-4399-8683-84EB51D464A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02547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F431D7F-3963-4F2E-A0F5-70760EBDD4C8}"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2336692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31D7F-3963-4F2E-A0F5-70760EBDD4C8}"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26621236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31D7F-3963-4F2E-A0F5-70760EBDD4C8}"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002FD44A-D83C-4399-8683-84EB51D464A3}" type="slidenum">
              <a:rPr lang="en-GB" smtClean="0"/>
              <a:t>‹#›</a:t>
            </a:fld>
            <a:endParaRPr lang="en-GB"/>
          </a:p>
        </p:txBody>
      </p:sp>
    </p:spTree>
    <p:extLst>
      <p:ext uri="{BB962C8B-B14F-4D97-AF65-F5344CB8AC3E}">
        <p14:creationId xmlns:p14="http://schemas.microsoft.com/office/powerpoint/2010/main" val="2643072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F431D7F-3963-4F2E-A0F5-70760EBDD4C8}" type="datetimeFigureOut">
              <a:rPr lang="en-GB" smtClean="0"/>
              <a:t>16/01/2026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02FD44A-D83C-4399-8683-84EB51D464A3}" type="slidenum">
              <a:rPr lang="en-GB" smtClean="0"/>
              <a:t>‹#›</a:t>
            </a:fld>
            <a:endParaRPr lang="en-GB"/>
          </a:p>
        </p:txBody>
      </p:sp>
    </p:spTree>
    <p:extLst>
      <p:ext uri="{BB962C8B-B14F-4D97-AF65-F5344CB8AC3E}">
        <p14:creationId xmlns:p14="http://schemas.microsoft.com/office/powerpoint/2010/main" val="39690924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76" name="Picture 175" descr="Calendar">
            <a:extLst>
              <a:ext uri="{FF2B5EF4-FFF2-40B4-BE49-F238E27FC236}">
                <a16:creationId xmlns:a16="http://schemas.microsoft.com/office/drawing/2014/main" id="{417DEAE4-20CE-C710-88F3-4153DE11AC02}"/>
              </a:ext>
            </a:extLst>
          </p:cNvPr>
          <p:cNvPicPr>
            <a:picLocks noChangeAspect="1"/>
          </p:cNvPicPr>
          <p:nvPr/>
        </p:nvPicPr>
        <p:blipFill>
          <a:blip r:embed="rId2">
            <a:duotone>
              <a:schemeClr val="bg2">
                <a:shade val="45000"/>
                <a:satMod val="135000"/>
              </a:schemeClr>
              <a:prstClr val="white"/>
            </a:duotone>
            <a:alphaModFix amt="40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F72AA6A-3B3D-F599-6657-2528B8A41C2D}"/>
              </a:ext>
            </a:extLst>
          </p:cNvPr>
          <p:cNvSpPr>
            <a:spLocks noGrp="1"/>
          </p:cNvSpPr>
          <p:nvPr>
            <p:ph type="ctrTitle"/>
          </p:nvPr>
        </p:nvSpPr>
        <p:spPr/>
        <p:txBody>
          <a:bodyPr>
            <a:normAutofit/>
          </a:bodyPr>
          <a:lstStyle/>
          <a:p>
            <a:r>
              <a:rPr lang="en-GB" noProof="0" dirty="0"/>
              <a:t>The first 1000 days</a:t>
            </a:r>
          </a:p>
        </p:txBody>
      </p:sp>
      <p:sp>
        <p:nvSpPr>
          <p:cNvPr id="3" name="Subtitle 2">
            <a:extLst>
              <a:ext uri="{FF2B5EF4-FFF2-40B4-BE49-F238E27FC236}">
                <a16:creationId xmlns:a16="http://schemas.microsoft.com/office/drawing/2014/main" id="{40019B37-F55D-106E-C34C-50D2A5E6F833}"/>
              </a:ext>
            </a:extLst>
          </p:cNvPr>
          <p:cNvSpPr>
            <a:spLocks noGrp="1"/>
          </p:cNvSpPr>
          <p:nvPr>
            <p:ph type="subTitle" idx="1"/>
          </p:nvPr>
        </p:nvSpPr>
        <p:spPr/>
        <p:txBody>
          <a:bodyPr>
            <a:normAutofit/>
          </a:bodyPr>
          <a:lstStyle/>
          <a:p>
            <a:r>
              <a:rPr lang="en-GB" noProof="0" dirty="0"/>
              <a:t>Sarah Selim (2500546)</a:t>
            </a:r>
          </a:p>
        </p:txBody>
      </p:sp>
    </p:spTree>
    <p:extLst>
      <p:ext uri="{BB962C8B-B14F-4D97-AF65-F5344CB8AC3E}">
        <p14:creationId xmlns:p14="http://schemas.microsoft.com/office/powerpoint/2010/main" val="473138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36D1480-9A81-9634-4242-3331545DDF9D}"/>
              </a:ext>
            </a:extLst>
          </p:cNvPr>
          <p:cNvSpPr>
            <a:spLocks noGrp="1"/>
          </p:cNvSpPr>
          <p:nvPr>
            <p:ph type="title"/>
          </p:nvPr>
        </p:nvSpPr>
        <p:spPr>
          <a:xfrm>
            <a:off x="541867" y="787400"/>
            <a:ext cx="7145866" cy="778933"/>
          </a:xfrm>
        </p:spPr>
        <p:txBody>
          <a:bodyPr anchor="ctr">
            <a:normAutofit/>
          </a:bodyPr>
          <a:lstStyle/>
          <a:p>
            <a:r>
              <a:rPr lang="en-GB" sz="3200" u="sng" noProof="0">
                <a:solidFill>
                  <a:srgbClr val="FEFFFF"/>
                </a:solidFill>
              </a:rPr>
              <a:t>What are the first 1000 days?</a:t>
            </a:r>
          </a:p>
        </p:txBody>
      </p:sp>
      <p:sp>
        <p:nvSpPr>
          <p:cNvPr id="100" name="Content Placeholder 2">
            <a:extLst>
              <a:ext uri="{FF2B5EF4-FFF2-40B4-BE49-F238E27FC236}">
                <a16:creationId xmlns:a16="http://schemas.microsoft.com/office/drawing/2014/main" id="{6504079D-BB31-07C0-87BE-C6C19DB9DC73}"/>
              </a:ext>
            </a:extLst>
          </p:cNvPr>
          <p:cNvSpPr>
            <a:spLocks noGrp="1"/>
          </p:cNvSpPr>
          <p:nvPr>
            <p:ph idx="1"/>
          </p:nvPr>
        </p:nvSpPr>
        <p:spPr>
          <a:xfrm>
            <a:off x="541866" y="2032000"/>
            <a:ext cx="7145867" cy="3879222"/>
          </a:xfrm>
        </p:spPr>
        <p:txBody>
          <a:bodyPr>
            <a:normAutofit/>
          </a:bodyPr>
          <a:lstStyle/>
          <a:p>
            <a:pPr marL="0" indent="0">
              <a:lnSpc>
                <a:spcPct val="90000"/>
              </a:lnSpc>
              <a:buClr>
                <a:srgbClr val="BD637A"/>
              </a:buClr>
              <a:buNone/>
            </a:pPr>
            <a:endParaRPr lang="en-GB" sz="1300" noProof="0">
              <a:solidFill>
                <a:srgbClr val="FEFFFF"/>
              </a:solidFill>
            </a:endParaRPr>
          </a:p>
          <a:p>
            <a:pPr>
              <a:lnSpc>
                <a:spcPct val="90000"/>
              </a:lnSpc>
              <a:buClr>
                <a:srgbClr val="BD637A"/>
              </a:buClr>
            </a:pPr>
            <a:r>
              <a:rPr lang="en-GB" sz="1300" noProof="0">
                <a:solidFill>
                  <a:srgbClr val="FEFFFF"/>
                </a:solidFill>
              </a:rPr>
              <a:t>The first 1000 days refers to the period from conception through pregnancy and up to a child’s second birthday (24 months). This period is recognized as a critical window for growth and development, during which the foundations for a child’s physical health, brain development, and long-term wellbeing are established (Borges, 2023, p. 1). During this time, factors such as nutrition, environment, genetics, and early life experiences strongly influence development, while exposure to adverse conditions in early life is associated with a higher risk of unfavorable health outcomes later in life (Borges, 2023, p. 1).</a:t>
            </a:r>
          </a:p>
          <a:p>
            <a:pPr>
              <a:lnSpc>
                <a:spcPct val="90000"/>
              </a:lnSpc>
              <a:buClr>
                <a:srgbClr val="BD637A"/>
              </a:buClr>
            </a:pPr>
            <a:r>
              <a:rPr lang="en-GB" sz="1300" noProof="0">
                <a:solidFill>
                  <a:srgbClr val="FEFFFF"/>
                </a:solidFill>
              </a:rPr>
              <a:t>Growth and neurodevelopment are at their peak during the first 1000 days, making this period particularly sensitive to nutritional deficiencies (Karakochuk, 2018, p. 11). Ensuring adequate nutrition for pregnant women, infants, and young children during this time supports optimal growth, cognitive development, and reduced long-term disease risk, especially when combined with responsive caregiving and psychosocial stimulation (Karakochuk, 2018, p. 11). Although growth and brain development continue beyond the first 1000 days, this early period represents a unique opportunity to maximise a child’s developmental potential (Karakochuk, 2018, p. 11).</a:t>
            </a:r>
          </a:p>
        </p:txBody>
      </p:sp>
      <p:pic>
        <p:nvPicPr>
          <p:cNvPr id="3" name="Picture 2">
            <a:extLst>
              <a:ext uri="{FF2B5EF4-FFF2-40B4-BE49-F238E27FC236}">
                <a16:creationId xmlns:a16="http://schemas.microsoft.com/office/drawing/2014/main" id="{03E9B57C-36DD-382F-934F-307C66403F31}"/>
              </a:ext>
            </a:extLst>
          </p:cNvPr>
          <p:cNvPicPr>
            <a:picLocks noChangeAspect="1"/>
          </p:cNvPicPr>
          <p:nvPr/>
        </p:nvPicPr>
        <p:blipFill>
          <a:blip r:embed="rId2"/>
          <a:stretch>
            <a:fillRect/>
          </a:stretch>
        </p:blipFill>
        <p:spPr>
          <a:xfrm>
            <a:off x="8713057" y="2462282"/>
            <a:ext cx="3001931" cy="3001931"/>
          </a:xfrm>
          <a:prstGeom prst="rect">
            <a:avLst/>
          </a:prstGeom>
        </p:spPr>
      </p:pic>
      <p:sp>
        <p:nvSpPr>
          <p:cNvPr id="4" name="TextBox 3">
            <a:extLst>
              <a:ext uri="{FF2B5EF4-FFF2-40B4-BE49-F238E27FC236}">
                <a16:creationId xmlns:a16="http://schemas.microsoft.com/office/drawing/2014/main" id="{BF0C1731-E0CB-C2B5-2D0D-0DD54A8B7709}"/>
              </a:ext>
            </a:extLst>
          </p:cNvPr>
          <p:cNvSpPr txBox="1"/>
          <p:nvPr/>
        </p:nvSpPr>
        <p:spPr>
          <a:xfrm>
            <a:off x="8561863" y="5449557"/>
            <a:ext cx="3304318" cy="461665"/>
          </a:xfrm>
          <a:prstGeom prst="rect">
            <a:avLst/>
          </a:prstGeom>
          <a:noFill/>
        </p:spPr>
        <p:txBody>
          <a:bodyPr wrap="square" rtlCol="0">
            <a:spAutoFit/>
          </a:bodyPr>
          <a:lstStyle/>
          <a:p>
            <a:pPr>
              <a:spcAft>
                <a:spcPts val="600"/>
              </a:spcAft>
            </a:pPr>
            <a:r>
              <a:rPr lang="en-GB" sz="1200" dirty="0">
                <a:solidFill>
                  <a:schemeClr val="bg1"/>
                </a:solidFill>
              </a:rPr>
              <a:t>https://www.dulwichpodiatry.co.uk/2022/03/02/how-to-care-for-babys-feet/</a:t>
            </a:r>
          </a:p>
        </p:txBody>
      </p:sp>
    </p:spTree>
    <p:extLst>
      <p:ext uri="{BB962C8B-B14F-4D97-AF65-F5344CB8AC3E}">
        <p14:creationId xmlns:p14="http://schemas.microsoft.com/office/powerpoint/2010/main" val="29767417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8" name="Group 15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6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6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6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7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7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7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59" name="Group 158">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7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7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7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7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8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8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8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8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8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8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8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60" name="Rectangle 15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88" name="Rectangle 187">
            <a:extLst>
              <a:ext uri="{FF2B5EF4-FFF2-40B4-BE49-F238E27FC236}">
                <a16:creationId xmlns:a16="http://schemas.microsoft.com/office/drawing/2014/main" id="{FA94DED7-0A28-4AD9-8747-E94113225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0" name="Rectangle 189">
            <a:extLst>
              <a:ext uri="{FF2B5EF4-FFF2-40B4-BE49-F238E27FC236}">
                <a16:creationId xmlns:a16="http://schemas.microsoft.com/office/drawing/2014/main" id="{6F175609-91A3-416E-BC3D-7548FDE02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2" name="Rectangle 191">
            <a:extLst>
              <a:ext uri="{FF2B5EF4-FFF2-40B4-BE49-F238E27FC236}">
                <a16:creationId xmlns:a16="http://schemas.microsoft.com/office/drawing/2014/main" id="{9A3B0D54-9DF0-4FF8-A0AA-B4234DF3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976B5E"/>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A464DC-9E4F-0CEC-8C79-B0AD3CD2A495}"/>
              </a:ext>
            </a:extLst>
          </p:cNvPr>
          <p:cNvSpPr>
            <a:spLocks noGrp="1"/>
          </p:cNvSpPr>
          <p:nvPr>
            <p:ph type="title"/>
          </p:nvPr>
        </p:nvSpPr>
        <p:spPr>
          <a:xfrm>
            <a:off x="540279" y="1795849"/>
            <a:ext cx="3778870" cy="3114818"/>
          </a:xfrm>
        </p:spPr>
        <p:txBody>
          <a:bodyPr vert="horz" lIns="91440" tIns="45720" rIns="91440" bIns="45720" rtlCol="0" anchor="b">
            <a:normAutofit/>
          </a:bodyPr>
          <a:lstStyle/>
          <a:p>
            <a:r>
              <a:rPr lang="en-US" sz="4000">
                <a:solidFill>
                  <a:srgbClr val="FEFFFF"/>
                </a:solidFill>
              </a:rPr>
              <a:t>Caregiving</a:t>
            </a:r>
            <a:br>
              <a:rPr lang="en-US" sz="4000">
                <a:solidFill>
                  <a:srgbClr val="FEFFFF"/>
                </a:solidFill>
              </a:rPr>
            </a:br>
            <a:endParaRPr lang="en-US" sz="4000">
              <a:solidFill>
                <a:srgbClr val="FEFFFF"/>
              </a:solidFill>
            </a:endParaRPr>
          </a:p>
        </p:txBody>
      </p:sp>
      <p:pic>
        <p:nvPicPr>
          <p:cNvPr id="3" name="Picture 2">
            <a:extLst>
              <a:ext uri="{FF2B5EF4-FFF2-40B4-BE49-F238E27FC236}">
                <a16:creationId xmlns:a16="http://schemas.microsoft.com/office/drawing/2014/main" id="{3DB92847-6C90-D5BA-ECB5-D05BC0C2D5C0}"/>
              </a:ext>
            </a:extLst>
          </p:cNvPr>
          <p:cNvPicPr>
            <a:picLocks noChangeAspect="1"/>
          </p:cNvPicPr>
          <p:nvPr/>
        </p:nvPicPr>
        <p:blipFill>
          <a:blip r:embed="rId2"/>
          <a:srcRect l="21969" r="4522" b="-1"/>
          <a:stretch>
            <a:fillRect/>
          </a:stretch>
        </p:blipFill>
        <p:spPr>
          <a:xfrm>
            <a:off x="4639732" y="10"/>
            <a:ext cx="7552267" cy="6857990"/>
          </a:xfrm>
          <a:prstGeom prst="rect">
            <a:avLst/>
          </a:prstGeom>
        </p:spPr>
      </p:pic>
      <p:sp>
        <p:nvSpPr>
          <p:cNvPr id="4" name="TextBox 3">
            <a:extLst>
              <a:ext uri="{FF2B5EF4-FFF2-40B4-BE49-F238E27FC236}">
                <a16:creationId xmlns:a16="http://schemas.microsoft.com/office/drawing/2014/main" id="{94D1E6E1-E1F0-48E8-641E-89116F57B84D}"/>
              </a:ext>
            </a:extLst>
          </p:cNvPr>
          <p:cNvSpPr txBox="1"/>
          <p:nvPr/>
        </p:nvSpPr>
        <p:spPr>
          <a:xfrm>
            <a:off x="6930737" y="6503946"/>
            <a:ext cx="6345176" cy="830400"/>
          </a:xfrm>
          <a:prstGeom prst="rect">
            <a:avLst/>
          </a:prstGeom>
        </p:spPr>
        <p:txBody>
          <a:bodyPr vert="horz" lIns="91440" tIns="45720" rIns="91440" bIns="45720" rtlCol="0" anchor="t">
            <a:normAutofit/>
          </a:bodyPr>
          <a:lstStyle/>
          <a:p>
            <a:pPr>
              <a:spcBef>
                <a:spcPts val="1000"/>
              </a:spcBef>
              <a:buClr>
                <a:schemeClr val="accent1"/>
              </a:buClr>
            </a:pPr>
            <a:r>
              <a:rPr lang="en-US" sz="1400" dirty="0">
                <a:solidFill>
                  <a:schemeClr val="tx1">
                    <a:lumMod val="95000"/>
                    <a:lumOff val="5000"/>
                  </a:schemeClr>
                </a:solidFill>
              </a:rPr>
              <a:t>https://www.istockphoto.com/photos/holding-baby-hand</a:t>
            </a:r>
          </a:p>
        </p:txBody>
      </p:sp>
    </p:spTree>
    <p:extLst>
      <p:ext uri="{BB962C8B-B14F-4D97-AF65-F5344CB8AC3E}">
        <p14:creationId xmlns:p14="http://schemas.microsoft.com/office/powerpoint/2010/main" val="4069208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3" name="Group 9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5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4"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5" name="Group 9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06A71142-08B9-91E1-C134-AEDF5C9735A1}"/>
              </a:ext>
            </a:extLst>
          </p:cNvPr>
          <p:cNvSpPr>
            <a:spLocks noGrp="1"/>
          </p:cNvSpPr>
          <p:nvPr>
            <p:ph type="title"/>
          </p:nvPr>
        </p:nvSpPr>
        <p:spPr>
          <a:xfrm>
            <a:off x="6483096" y="624110"/>
            <a:ext cx="5021516" cy="1280890"/>
          </a:xfrm>
        </p:spPr>
        <p:txBody>
          <a:bodyPr>
            <a:normAutofit/>
          </a:bodyPr>
          <a:lstStyle/>
          <a:p>
            <a:r>
              <a:rPr lang="en-GB" noProof="0"/>
              <a:t>What is exceptional caregiving?</a:t>
            </a:r>
            <a:endParaRPr lang="en-GB" noProof="0" dirty="0"/>
          </a:p>
        </p:txBody>
      </p:sp>
      <p:sp>
        <p:nvSpPr>
          <p:cNvPr id="96" name="Rectangle 95">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8" name="Picture 7">
            <a:extLst>
              <a:ext uri="{FF2B5EF4-FFF2-40B4-BE49-F238E27FC236}">
                <a16:creationId xmlns:a16="http://schemas.microsoft.com/office/drawing/2014/main" id="{5BF879B2-445A-5BF6-5870-2B6FB4AD955B}"/>
              </a:ext>
            </a:extLst>
          </p:cNvPr>
          <p:cNvPicPr>
            <a:picLocks noChangeAspect="1"/>
          </p:cNvPicPr>
          <p:nvPr/>
        </p:nvPicPr>
        <p:blipFill>
          <a:blip r:embed="rId2"/>
          <a:srcRect b="2299"/>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AEECD2D1-35F7-0558-C3E7-20FD9F6BAB86}"/>
              </a:ext>
            </a:extLst>
          </p:cNvPr>
          <p:cNvSpPr>
            <a:spLocks noGrp="1"/>
          </p:cNvSpPr>
          <p:nvPr>
            <p:ph idx="1"/>
          </p:nvPr>
        </p:nvSpPr>
        <p:spPr>
          <a:xfrm>
            <a:off x="6438191" y="2133600"/>
            <a:ext cx="5066419" cy="3777622"/>
          </a:xfrm>
        </p:spPr>
        <p:txBody>
          <a:bodyPr>
            <a:normAutofit/>
          </a:bodyPr>
          <a:lstStyle/>
          <a:p>
            <a:pPr>
              <a:lnSpc>
                <a:spcPct val="90000"/>
              </a:lnSpc>
            </a:pPr>
            <a:r>
              <a:rPr lang="en-GB" sz="1400" noProof="0"/>
              <a:t>Exceptional caregiving refers to the consistent, responsive, and nurturing interactions between a child and their caregivers that support healthy development during the first 1000 days. Bronfenbrenner describes development as a “progressive, mutual accommodation between an active, growing human being and the changing properties of the immediate settings in which the developing person lives” (Bronfenbrenner, 1979, p. 133). This highlights caregiving as an interactive process, where children actively engage with caregivers who respond sensitively to their needs. </a:t>
            </a:r>
          </a:p>
          <a:p>
            <a:pPr>
              <a:lnSpc>
                <a:spcPct val="90000"/>
              </a:lnSpc>
            </a:pPr>
            <a:r>
              <a:rPr lang="en-GB" sz="1400" noProof="0"/>
              <a:t>Exceptional caregiving therefore goes beyond meeting basic physical needs and includes emotional warmth, responsiveness, secure attachment, and meaningful social interaction, all of which are essential for early development.</a:t>
            </a:r>
          </a:p>
        </p:txBody>
      </p:sp>
      <p:sp>
        <p:nvSpPr>
          <p:cNvPr id="23" name="TextBox 22">
            <a:extLst>
              <a:ext uri="{FF2B5EF4-FFF2-40B4-BE49-F238E27FC236}">
                <a16:creationId xmlns:a16="http://schemas.microsoft.com/office/drawing/2014/main" id="{6842B738-3F8A-9A1E-FDAD-5CCC94FAD363}"/>
              </a:ext>
            </a:extLst>
          </p:cNvPr>
          <p:cNvSpPr txBox="1"/>
          <p:nvPr/>
        </p:nvSpPr>
        <p:spPr>
          <a:xfrm>
            <a:off x="-12036" y="6089353"/>
            <a:ext cx="3030665" cy="738664"/>
          </a:xfrm>
          <a:prstGeom prst="rect">
            <a:avLst/>
          </a:prstGeom>
          <a:noFill/>
        </p:spPr>
        <p:txBody>
          <a:bodyPr wrap="square" rtlCol="0">
            <a:spAutoFit/>
          </a:bodyPr>
          <a:lstStyle/>
          <a:p>
            <a:pPr>
              <a:spcAft>
                <a:spcPts val="600"/>
              </a:spcAft>
            </a:pPr>
            <a:r>
              <a:rPr lang="en-GB" sz="1400"/>
              <a:t>https://www.pexels.com/photo/baby-hand-holding-onto-its-mother-finger-17378941/</a:t>
            </a:r>
          </a:p>
        </p:txBody>
      </p:sp>
    </p:spTree>
    <p:extLst>
      <p:ext uri="{BB962C8B-B14F-4D97-AF65-F5344CB8AC3E}">
        <p14:creationId xmlns:p14="http://schemas.microsoft.com/office/powerpoint/2010/main" val="2008781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3BD86-4213-A0C9-4801-9D41CCEBC93A}"/>
              </a:ext>
            </a:extLst>
          </p:cNvPr>
          <p:cNvSpPr>
            <a:spLocks noGrp="1"/>
          </p:cNvSpPr>
          <p:nvPr>
            <p:ph type="title"/>
          </p:nvPr>
        </p:nvSpPr>
        <p:spPr>
          <a:xfrm>
            <a:off x="1868129" y="176980"/>
            <a:ext cx="10451689" cy="1278193"/>
          </a:xfrm>
        </p:spPr>
        <p:txBody>
          <a:bodyPr/>
          <a:lstStyle/>
          <a:p>
            <a:r>
              <a:rPr lang="en-GB" noProof="0" dirty="0"/>
              <a:t>Inclusive practice and considerations for exceptional caregiving</a:t>
            </a:r>
          </a:p>
        </p:txBody>
      </p:sp>
      <p:sp>
        <p:nvSpPr>
          <p:cNvPr id="3" name="Content Placeholder 2">
            <a:extLst>
              <a:ext uri="{FF2B5EF4-FFF2-40B4-BE49-F238E27FC236}">
                <a16:creationId xmlns:a16="http://schemas.microsoft.com/office/drawing/2014/main" id="{A305D354-6A8E-6336-FCB4-B2086551E176}"/>
              </a:ext>
            </a:extLst>
          </p:cNvPr>
          <p:cNvSpPr>
            <a:spLocks noGrp="1"/>
          </p:cNvSpPr>
          <p:nvPr>
            <p:ph idx="1"/>
          </p:nvPr>
        </p:nvSpPr>
        <p:spPr>
          <a:xfrm>
            <a:off x="1868129" y="1745226"/>
            <a:ext cx="10245213" cy="5112774"/>
          </a:xfrm>
        </p:spPr>
        <p:txBody>
          <a:bodyPr>
            <a:normAutofit/>
          </a:bodyPr>
          <a:lstStyle/>
          <a:p>
            <a:r>
              <a:rPr lang="en-GB" noProof="0" dirty="0"/>
              <a:t>To enable exceptional caregiving, children must be supported within safe, stable, and inclusive environments that recognise the influence of family, community, and society. Bronfenbrenner’s ecological model of development demonstrates how a child is shaped by multiple interconnected systems, including the microsystem (family, caregivers, peers), mesosystem (relationships between settings), exosystem (indirect influences such as parental employment), macrosystem (cultural and societal values), and chronosystem (the impact of life events over time) (Doherty &amp; Hughes, 2013, p. 104).</a:t>
            </a:r>
          </a:p>
          <a:p>
            <a:r>
              <a:rPr lang="en-GB" noProof="0" dirty="0"/>
              <a:t>Inclusive practice requires acknowledging that families may face challenges such as poverty, divorce, or joblessness, which can weaken family structures and increase the risk of health and psychological difficulties (Doherty &amp; Hughes, 2013, p. 104). Practitioners and caregivers must therefore provide additional support, flexibility, and understanding, ensuring that all children, regardless of background, have access to nurturing and responsive care.</a:t>
            </a:r>
          </a:p>
        </p:txBody>
      </p:sp>
    </p:spTree>
    <p:extLst>
      <p:ext uri="{BB962C8B-B14F-4D97-AF65-F5344CB8AC3E}">
        <p14:creationId xmlns:p14="http://schemas.microsoft.com/office/powerpoint/2010/main" val="972144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E6AAF65-0FD5-1F5A-A991-15D1192CAA5C}"/>
              </a:ext>
            </a:extLst>
          </p:cNvPr>
          <p:cNvSpPr>
            <a:spLocks noGrp="1"/>
          </p:cNvSpPr>
          <p:nvPr>
            <p:ph type="title"/>
          </p:nvPr>
        </p:nvSpPr>
        <p:spPr>
          <a:xfrm>
            <a:off x="1843391" y="624110"/>
            <a:ext cx="9383408" cy="1280890"/>
          </a:xfrm>
        </p:spPr>
        <p:txBody>
          <a:bodyPr>
            <a:normAutofit/>
          </a:bodyPr>
          <a:lstStyle/>
          <a:p>
            <a:r>
              <a:rPr lang="en-GB" noProof="0">
                <a:solidFill>
                  <a:schemeClr val="bg1"/>
                </a:solidFill>
              </a:rPr>
              <a:t>Why is exceptional caregiving important?</a:t>
            </a:r>
          </a:p>
        </p:txBody>
      </p:sp>
      <p:sp>
        <p:nvSpPr>
          <p:cNvPr id="13"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14D2AFA7-AA52-6289-789D-3099855524C7}"/>
              </a:ext>
            </a:extLst>
          </p:cNvPr>
          <p:cNvGraphicFramePr>
            <a:graphicFrameLocks noGrp="1"/>
          </p:cNvGraphicFramePr>
          <p:nvPr>
            <p:ph idx="1"/>
            <p:extLst>
              <p:ext uri="{D42A27DB-BD31-4B8C-83A1-F6EECF244321}">
                <p14:modId xmlns:p14="http://schemas.microsoft.com/office/powerpoint/2010/main" val="3962874684"/>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910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6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7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7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7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4" name="Group 7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8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8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8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8" name="Rectangle 8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0"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92" name="Rectangle 91">
            <a:extLst>
              <a:ext uri="{FF2B5EF4-FFF2-40B4-BE49-F238E27FC236}">
                <a16:creationId xmlns:a16="http://schemas.microsoft.com/office/drawing/2014/main" id="{FA94DED7-0A28-4AD9-8747-E94113225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94" name="Rectangle 93">
            <a:extLst>
              <a:ext uri="{FF2B5EF4-FFF2-40B4-BE49-F238E27FC236}">
                <a16:creationId xmlns:a16="http://schemas.microsoft.com/office/drawing/2014/main" id="{6F175609-91A3-416E-BC3D-7548FDE02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6" name="Rectangle 95">
            <a:extLst>
              <a:ext uri="{FF2B5EF4-FFF2-40B4-BE49-F238E27FC236}">
                <a16:creationId xmlns:a16="http://schemas.microsoft.com/office/drawing/2014/main" id="{9A3B0D54-9DF0-4FF8-A0AA-B4234DF3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bg2">
              <a:lumMod val="1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EE3817-FB5E-3337-8CBD-A100AF9D2283}"/>
              </a:ext>
            </a:extLst>
          </p:cNvPr>
          <p:cNvSpPr>
            <a:spLocks noGrp="1"/>
          </p:cNvSpPr>
          <p:nvPr>
            <p:ph type="title"/>
          </p:nvPr>
        </p:nvSpPr>
        <p:spPr>
          <a:xfrm>
            <a:off x="540279" y="1795849"/>
            <a:ext cx="3778870" cy="3114818"/>
          </a:xfrm>
        </p:spPr>
        <p:txBody>
          <a:bodyPr vert="horz" lIns="91440" tIns="45720" rIns="91440" bIns="45720" rtlCol="0" anchor="b">
            <a:normAutofit/>
          </a:bodyPr>
          <a:lstStyle/>
          <a:p>
            <a:pPr>
              <a:lnSpc>
                <a:spcPct val="90000"/>
              </a:lnSpc>
            </a:pPr>
            <a:r>
              <a:rPr lang="en-US" sz="3100">
                <a:solidFill>
                  <a:srgbClr val="FEFFFF"/>
                </a:solidFill>
              </a:rPr>
              <a:t>What is the role of an Early Years practitioner in supporting children and their families in the first 1000 days?</a:t>
            </a:r>
          </a:p>
        </p:txBody>
      </p:sp>
      <p:pic>
        <p:nvPicPr>
          <p:cNvPr id="3" name="Picture 2">
            <a:extLst>
              <a:ext uri="{FF2B5EF4-FFF2-40B4-BE49-F238E27FC236}">
                <a16:creationId xmlns:a16="http://schemas.microsoft.com/office/drawing/2014/main" id="{20D311E8-04D9-35C8-739A-0E3FE2AAC8CF}"/>
              </a:ext>
            </a:extLst>
          </p:cNvPr>
          <p:cNvPicPr>
            <a:picLocks noChangeAspect="1"/>
          </p:cNvPicPr>
          <p:nvPr/>
        </p:nvPicPr>
        <p:blipFill>
          <a:blip r:embed="rId2"/>
          <a:srcRect l="4368" t="6386" b="6117"/>
          <a:stretch>
            <a:fillRect/>
          </a:stretch>
        </p:blipFill>
        <p:spPr>
          <a:xfrm>
            <a:off x="4639732" y="10"/>
            <a:ext cx="7552267" cy="6857990"/>
          </a:xfrm>
          <a:prstGeom prst="rect">
            <a:avLst/>
          </a:prstGeom>
        </p:spPr>
      </p:pic>
      <p:sp>
        <p:nvSpPr>
          <p:cNvPr id="98" name="Freeform 5">
            <a:extLst>
              <a:ext uri="{FF2B5EF4-FFF2-40B4-BE49-F238E27FC236}">
                <a16:creationId xmlns:a16="http://schemas.microsoft.com/office/drawing/2014/main" id="{64D236DE-BD07-488F-B236-DDEEFFF72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1122C164-A9F3-6687-5293-FA5D085E1DFE}"/>
              </a:ext>
            </a:extLst>
          </p:cNvPr>
          <p:cNvSpPr txBox="1"/>
          <p:nvPr/>
        </p:nvSpPr>
        <p:spPr>
          <a:xfrm>
            <a:off x="540279" y="5189400"/>
            <a:ext cx="3778870" cy="544260"/>
          </a:xfrm>
          <a:prstGeom prst="rect">
            <a:avLst/>
          </a:prstGeom>
        </p:spPr>
        <p:txBody>
          <a:bodyPr vert="horz" lIns="91440" tIns="45720" rIns="91440" bIns="45720" rtlCol="0" anchor="ctr">
            <a:normAutofit/>
          </a:bodyPr>
          <a:lstStyle/>
          <a:p>
            <a:pPr>
              <a:lnSpc>
                <a:spcPct val="90000"/>
              </a:lnSpc>
              <a:spcBef>
                <a:spcPts val="1000"/>
              </a:spcBef>
              <a:buClr>
                <a:schemeClr val="accent1"/>
              </a:buClr>
            </a:pPr>
            <a:r>
              <a:rPr lang="en-US" sz="1600">
                <a:solidFill>
                  <a:srgbClr val="FEFFFF"/>
                </a:solidFill>
              </a:rPr>
              <a:t>https://learningdiscourses.com/discourse/ecological-systems-theory/</a:t>
            </a:r>
          </a:p>
        </p:txBody>
      </p:sp>
    </p:spTree>
    <p:extLst>
      <p:ext uri="{BB962C8B-B14F-4D97-AF65-F5344CB8AC3E}">
        <p14:creationId xmlns:p14="http://schemas.microsoft.com/office/powerpoint/2010/main" val="42369146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42EC2-9ED6-2562-E6B1-FB7F7128AD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F17A6C-771B-873B-9F09-2476E8612FC3}"/>
              </a:ext>
            </a:extLst>
          </p:cNvPr>
          <p:cNvSpPr>
            <a:spLocks noGrp="1"/>
          </p:cNvSpPr>
          <p:nvPr>
            <p:ph type="title"/>
          </p:nvPr>
        </p:nvSpPr>
        <p:spPr>
          <a:xfrm>
            <a:off x="1741066" y="319549"/>
            <a:ext cx="10561465" cy="1069009"/>
          </a:xfrm>
        </p:spPr>
        <p:txBody>
          <a:bodyPr>
            <a:normAutofit fontScale="90000"/>
          </a:bodyPr>
          <a:lstStyle/>
          <a:p>
            <a:r>
              <a:rPr lang="en-GB" dirty="0"/>
              <a:t>T</a:t>
            </a:r>
            <a:r>
              <a:rPr lang="en-GB" noProof="0" dirty="0"/>
              <a:t>he role of an Early Years practitioner in support to children</a:t>
            </a:r>
          </a:p>
        </p:txBody>
      </p:sp>
      <p:sp>
        <p:nvSpPr>
          <p:cNvPr id="3" name="Content Placeholder 2">
            <a:extLst>
              <a:ext uri="{FF2B5EF4-FFF2-40B4-BE49-F238E27FC236}">
                <a16:creationId xmlns:a16="http://schemas.microsoft.com/office/drawing/2014/main" id="{6F9951BB-4317-52A9-7A2D-4DDB6AC34FCC}"/>
              </a:ext>
            </a:extLst>
          </p:cNvPr>
          <p:cNvSpPr>
            <a:spLocks noGrp="1"/>
          </p:cNvSpPr>
          <p:nvPr>
            <p:ph idx="1"/>
          </p:nvPr>
        </p:nvSpPr>
        <p:spPr>
          <a:xfrm>
            <a:off x="1630534" y="1681316"/>
            <a:ext cx="10197672" cy="4857135"/>
          </a:xfrm>
        </p:spPr>
        <p:txBody>
          <a:bodyPr>
            <a:normAutofit fontScale="92500" lnSpcReduction="10000"/>
          </a:bodyPr>
          <a:lstStyle/>
          <a:p>
            <a:r>
              <a:rPr lang="en-GB" noProof="0" dirty="0"/>
              <a:t>Early years practitioners support children in the first 1000 days by responding to their holistic developmental needs, including physical, cognitive, social, emotional, behavioural, and communicative development (Grimmer, 2022). Grimmer highlights the importance of empathy and theory of mind in early childhood, explaining that young children are still learning to understand the difference between right and wrong, the consequences of their actions, and the perspectives of others. As theory of mind continues to develop throughout life, young children require greater levels of care, attention, and guidance to support this learning (Grimmer, 2022). Practitioners help children explore concepts such as sharing, empathy, and emotional regulation through modelling positive behaviour and providing consistent, sensitive responses.</a:t>
            </a:r>
          </a:p>
          <a:p>
            <a:r>
              <a:rPr lang="en-GB" noProof="0" dirty="0"/>
              <a:t>In addition, early years practitioners create enabling learning environments that promote independence while offering appropriate support. Grimmer (2022) refers to the Birth to 5 Matters guidance, which emphasises the role of the learning environment in supporting development. This aligns with Froebel’s principle of “freedom with guidance,” which encourages children to explore through movement and activity within a framework of supportive adult involvement. By balancing child-led play with intentional guidance, practitioners support children’s confidence, curiosity, and overall development during this critical early period.</a:t>
            </a:r>
          </a:p>
        </p:txBody>
      </p:sp>
    </p:spTree>
    <p:extLst>
      <p:ext uri="{BB962C8B-B14F-4D97-AF65-F5344CB8AC3E}">
        <p14:creationId xmlns:p14="http://schemas.microsoft.com/office/powerpoint/2010/main" val="2563439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B4D8-073B-3DDD-F47F-A3B5851C9623}"/>
              </a:ext>
            </a:extLst>
          </p:cNvPr>
          <p:cNvSpPr>
            <a:spLocks noGrp="1"/>
          </p:cNvSpPr>
          <p:nvPr>
            <p:ph type="title"/>
          </p:nvPr>
        </p:nvSpPr>
        <p:spPr>
          <a:xfrm>
            <a:off x="2179971" y="240890"/>
            <a:ext cx="9459502" cy="1280890"/>
          </a:xfrm>
        </p:spPr>
        <p:txBody>
          <a:bodyPr/>
          <a:lstStyle/>
          <a:p>
            <a:r>
              <a:rPr lang="en-GB" dirty="0"/>
              <a:t>The role of an early years practioner to parents</a:t>
            </a:r>
          </a:p>
        </p:txBody>
      </p:sp>
      <p:sp>
        <p:nvSpPr>
          <p:cNvPr id="3" name="Content Placeholder 2">
            <a:extLst>
              <a:ext uri="{FF2B5EF4-FFF2-40B4-BE49-F238E27FC236}">
                <a16:creationId xmlns:a16="http://schemas.microsoft.com/office/drawing/2014/main" id="{928ED7EF-BE29-64FD-A527-C834F7E20772}"/>
              </a:ext>
            </a:extLst>
          </p:cNvPr>
          <p:cNvSpPr>
            <a:spLocks noGrp="1"/>
          </p:cNvSpPr>
          <p:nvPr>
            <p:ph idx="1"/>
          </p:nvPr>
        </p:nvSpPr>
        <p:spPr>
          <a:xfrm>
            <a:off x="2025446" y="1521780"/>
            <a:ext cx="9459502" cy="5240594"/>
          </a:xfrm>
        </p:spPr>
        <p:txBody>
          <a:bodyPr>
            <a:normAutofit fontScale="92500" lnSpcReduction="10000"/>
          </a:bodyPr>
          <a:lstStyle/>
          <a:p>
            <a:r>
              <a:rPr lang="en-US" dirty="0"/>
              <a:t>Early years practitioners support families in the first 1000 days by working in close partnership with parents and caregivers to improve outcomes for the child. Wilson (2024, Chapter 1) explains that effective partnerships are built through the sharing of knowledge and information, alongside a compassionate and empathetic understanding of parental needs. Practitioners must also engage in ongoing training and reflective practice to step back from day-to-day routines and consider the wider pressures faced by working families, allowing them to provide more informed and supportive care.</a:t>
            </a:r>
          </a:p>
          <a:p>
            <a:r>
              <a:rPr lang="en-US" dirty="0"/>
              <a:t>Wilson (2024, Chapter 1) also highlights that families can be understood as having their own social norms and values, meaning a child’s home environment may differ from the early years setting. Clear and respectful communication between practitioners and families is therefore essential to help children navigate and adapt between these environments. Early years educators must develop strong, trusting relationships with both the child and their parents, particularly in the early years when children require varying balances of care and education at different times. By using observational and listening skills, practitioners can interpret children’s </a:t>
            </a:r>
            <a:r>
              <a:rPr lang="en-US" dirty="0" err="1"/>
              <a:t>behaviour</a:t>
            </a:r>
            <a:r>
              <a:rPr lang="en-US" dirty="0"/>
              <a:t> more effectively and respond appropriately to their needs. Positive interactions between parents and practitioners help promote security and wellbeing, easing parental concerns and enriching the child’s overall experiences through a deeper understanding of their life beyond the setting (Wilson, 2024, Chapter 1).</a:t>
            </a:r>
          </a:p>
          <a:p>
            <a:endParaRPr lang="en-US" dirty="0"/>
          </a:p>
          <a:p>
            <a:endParaRPr lang="en-GB" dirty="0"/>
          </a:p>
        </p:txBody>
      </p:sp>
    </p:spTree>
    <p:extLst>
      <p:ext uri="{BB962C8B-B14F-4D97-AF65-F5344CB8AC3E}">
        <p14:creationId xmlns:p14="http://schemas.microsoft.com/office/powerpoint/2010/main" val="49233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3B950566-13A1-294E-6394-7BCFD7B1B31B}"/>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A94DED7-0A28-4AD9-8747-E94113225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6F175609-91A3-416E-BC3D-7548FDE02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Rectangle 32">
            <a:extLst>
              <a:ext uri="{FF2B5EF4-FFF2-40B4-BE49-F238E27FC236}">
                <a16:creationId xmlns:a16="http://schemas.microsoft.com/office/drawing/2014/main" id="{9A3B0D54-9DF0-4FF8-A0AA-B4234DF3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bg2">
              <a:lumMod val="1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E85F5FF-DCB5-2CC9-6BD1-B609C9A06DDB}"/>
              </a:ext>
            </a:extLst>
          </p:cNvPr>
          <p:cNvSpPr>
            <a:spLocks noGrp="1"/>
          </p:cNvSpPr>
          <p:nvPr>
            <p:ph type="ctrTitle"/>
          </p:nvPr>
        </p:nvSpPr>
        <p:spPr>
          <a:xfrm>
            <a:off x="540279" y="1795849"/>
            <a:ext cx="3778870" cy="3114818"/>
          </a:xfrm>
        </p:spPr>
        <p:txBody>
          <a:bodyPr vert="horz" lIns="91440" tIns="45720" rIns="91440" bIns="45720" rtlCol="0">
            <a:normAutofit/>
          </a:bodyPr>
          <a:lstStyle/>
          <a:p>
            <a:r>
              <a:rPr lang="en-US" sz="4000">
                <a:solidFill>
                  <a:srgbClr val="FEFFFF"/>
                </a:solidFill>
              </a:rPr>
              <a:t>Activities to support a child in the first 1000 days</a:t>
            </a:r>
          </a:p>
        </p:txBody>
      </p:sp>
      <p:pic>
        <p:nvPicPr>
          <p:cNvPr id="4" name="Picture 3">
            <a:extLst>
              <a:ext uri="{FF2B5EF4-FFF2-40B4-BE49-F238E27FC236}">
                <a16:creationId xmlns:a16="http://schemas.microsoft.com/office/drawing/2014/main" id="{E1841310-AECA-5A9C-DB8E-2EB9540DA5BA}"/>
              </a:ext>
            </a:extLst>
          </p:cNvPr>
          <p:cNvPicPr>
            <a:picLocks noChangeAspect="1"/>
          </p:cNvPicPr>
          <p:nvPr/>
        </p:nvPicPr>
        <p:blipFill>
          <a:blip r:embed="rId2"/>
          <a:srcRect l="8014" r="35673" b="9091"/>
          <a:stretch>
            <a:fillRect/>
          </a:stretch>
        </p:blipFill>
        <p:spPr>
          <a:xfrm>
            <a:off x="4639732" y="10"/>
            <a:ext cx="7552267" cy="6857990"/>
          </a:xfrm>
          <a:prstGeom prst="rect">
            <a:avLst/>
          </a:prstGeom>
        </p:spPr>
      </p:pic>
      <p:sp>
        <p:nvSpPr>
          <p:cNvPr id="26" name="Freeform 5">
            <a:extLst>
              <a:ext uri="{FF2B5EF4-FFF2-40B4-BE49-F238E27FC236}">
                <a16:creationId xmlns:a16="http://schemas.microsoft.com/office/drawing/2014/main" id="{64D236DE-BD07-488F-B236-DDEEFFF72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18570C41-7DE4-082E-0AB7-54431B2E9A8E}"/>
              </a:ext>
            </a:extLst>
          </p:cNvPr>
          <p:cNvSpPr>
            <a:spLocks noGrp="1"/>
          </p:cNvSpPr>
          <p:nvPr>
            <p:ph type="subTitle" idx="1"/>
          </p:nvPr>
        </p:nvSpPr>
        <p:spPr>
          <a:xfrm>
            <a:off x="540279" y="5189400"/>
            <a:ext cx="3778870" cy="544260"/>
          </a:xfrm>
        </p:spPr>
        <p:txBody>
          <a:bodyPr anchor="ctr">
            <a:normAutofit/>
          </a:bodyPr>
          <a:lstStyle/>
          <a:p>
            <a:pPr>
              <a:lnSpc>
                <a:spcPct val="90000"/>
              </a:lnSpc>
            </a:pPr>
            <a:r>
              <a:rPr lang="en-GB" sz="900">
                <a:solidFill>
                  <a:srgbClr val="FEFFFF"/>
                </a:solidFill>
              </a:rPr>
              <a:t>https://ecopiggy.com/blogs/news/what-ages-are-building-blocks-for?srsltid=AfmBOoqxYmuqNPZxm826pVDe3Ki2sJJai-2UFzU28Cy5W5x212uzwTNJ</a:t>
            </a:r>
          </a:p>
        </p:txBody>
      </p:sp>
    </p:spTree>
    <p:extLst>
      <p:ext uri="{BB962C8B-B14F-4D97-AF65-F5344CB8AC3E}">
        <p14:creationId xmlns:p14="http://schemas.microsoft.com/office/powerpoint/2010/main" val="289458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4" name="Content Placeholder 3">
            <a:extLst>
              <a:ext uri="{FF2B5EF4-FFF2-40B4-BE49-F238E27FC236}">
                <a16:creationId xmlns:a16="http://schemas.microsoft.com/office/drawing/2014/main" id="{AA04D519-F8A6-8351-47C0-679B95E47546}"/>
              </a:ext>
            </a:extLst>
          </p:cNvPr>
          <p:cNvGraphicFramePr>
            <a:graphicFrameLocks noGrp="1"/>
          </p:cNvGraphicFramePr>
          <p:nvPr>
            <p:ph idx="1"/>
            <p:extLst>
              <p:ext uri="{D42A27DB-BD31-4B8C-83A1-F6EECF244321}">
                <p14:modId xmlns:p14="http://schemas.microsoft.com/office/powerpoint/2010/main" val="2074363614"/>
              </p:ext>
            </p:extLst>
          </p:nvPr>
        </p:nvGraphicFramePr>
        <p:xfrm>
          <a:off x="159326" y="145473"/>
          <a:ext cx="11914910" cy="6732413"/>
        </p:xfrm>
        <a:graphic>
          <a:graphicData uri="http://schemas.openxmlformats.org/drawingml/2006/table">
            <a:tbl>
              <a:tblPr firstRow="1" bandRow="1">
                <a:tableStyleId>{5C22544A-7EE6-4342-B048-85BDC9FD1C3A}</a:tableStyleId>
              </a:tblPr>
              <a:tblGrid>
                <a:gridCol w="3379041">
                  <a:extLst>
                    <a:ext uri="{9D8B030D-6E8A-4147-A177-3AD203B41FA5}">
                      <a16:colId xmlns:a16="http://schemas.microsoft.com/office/drawing/2014/main" val="4232262061"/>
                    </a:ext>
                  </a:extLst>
                </a:gridCol>
                <a:gridCol w="8535869">
                  <a:extLst>
                    <a:ext uri="{9D8B030D-6E8A-4147-A177-3AD203B41FA5}">
                      <a16:colId xmlns:a16="http://schemas.microsoft.com/office/drawing/2014/main" val="243016809"/>
                    </a:ext>
                  </a:extLst>
                </a:gridCol>
              </a:tblGrid>
              <a:tr h="1160603">
                <a:tc>
                  <a:txBody>
                    <a:bodyPr/>
                    <a:lstStyle/>
                    <a:p>
                      <a:r>
                        <a:rPr lang="en-GB" sz="1800" b="0"/>
                        <a:t>Play-Based and Sensory Activities</a:t>
                      </a:r>
                      <a:endParaRPr lang="en-GB" sz="1800" b="0" dirty="0"/>
                    </a:p>
                  </a:txBody>
                  <a:tcPr marL="77387" marR="77387" marT="38693" marB="38693"/>
                </a:tc>
                <a:tc>
                  <a:txBody>
                    <a:bodyPr/>
                    <a:lstStyle/>
                    <a:p>
                      <a:r>
                        <a:rPr lang="en-US" sz="1200" b="0"/>
                        <a:t>Activities that involve exploring objects through touch, colour, shape, size, and texture support sensory development and help children learn how to observe, compare, and analyse their environment. These experiences lay important foundations for cognitive development and early problem-solving, particularly when guided by adults through meaningful interaction (Dolya, 2009, p. 17).</a:t>
                      </a:r>
                      <a:endParaRPr lang="en-GB" sz="1200" b="0" dirty="0"/>
                    </a:p>
                  </a:txBody>
                  <a:tcPr marL="77387" marR="77387" marT="38693" marB="38693"/>
                </a:tc>
                <a:extLst>
                  <a:ext uri="{0D108BD9-81ED-4DB2-BD59-A6C34878D82A}">
                    <a16:rowId xmlns:a16="http://schemas.microsoft.com/office/drawing/2014/main" val="2507323131"/>
                  </a:ext>
                </a:extLst>
              </a:tr>
              <a:tr h="1261568">
                <a:tc>
                  <a:txBody>
                    <a:bodyPr/>
                    <a:lstStyle/>
                    <a:p>
                      <a:r>
                        <a:rPr lang="en-GB" sz="1800"/>
                        <a:t>Creative and Developmental Play</a:t>
                      </a:r>
                      <a:endParaRPr lang="en-GB" sz="1800" dirty="0"/>
                    </a:p>
                  </a:txBody>
                  <a:tcPr marL="77387" marR="77387" marT="38693" marB="38693"/>
                </a:tc>
                <a:tc>
                  <a:txBody>
                    <a:bodyPr/>
                    <a:lstStyle/>
                    <a:p>
                      <a:r>
                        <a:rPr lang="en-US" sz="1200"/>
                        <a:t>Creative activities such as imaginative play, storytelling, art, and group games support children’s language, imagination, social interaction, and emotional expression. Miller and Devereux (2004) describe creative teaching as both “teaching creatively,” where imaginative approaches make learning engaging, and “teaching for creativity,” where children are encouraged to develop their own creative thinking. Within inclusive learning environments, these activities nurture creativity by allowing children to explore ideas freely while being supported by practitioners.</a:t>
                      </a:r>
                      <a:endParaRPr lang="en-GB" sz="1200" dirty="0"/>
                    </a:p>
                  </a:txBody>
                  <a:tcPr marL="77387" marR="77387" marT="38693" marB="38693"/>
                </a:tc>
                <a:extLst>
                  <a:ext uri="{0D108BD9-81ED-4DB2-BD59-A6C34878D82A}">
                    <a16:rowId xmlns:a16="http://schemas.microsoft.com/office/drawing/2014/main" val="3185610930"/>
                  </a:ext>
                </a:extLst>
              </a:tr>
              <a:tr h="1461368">
                <a:tc>
                  <a:txBody>
                    <a:bodyPr/>
                    <a:lstStyle/>
                    <a:p>
                      <a:r>
                        <a:rPr lang="en-GB" sz="1800"/>
                        <a:t>Problem-Solving and Possibility Thinking</a:t>
                      </a:r>
                      <a:endParaRPr lang="en-GB" sz="1800" dirty="0"/>
                    </a:p>
                  </a:txBody>
                  <a:tcPr marL="77387" marR="77387" marT="38693" marB="38693"/>
                </a:tc>
                <a:tc>
                  <a:txBody>
                    <a:bodyPr/>
                    <a:lstStyle/>
                    <a:p>
                      <a:r>
                        <a:rPr lang="en-US" sz="1200"/>
                        <a:t>Miller and Devereux (2004) suggest that creativity develops through “possibility thinking,” where children are encouraged to solve problems, explore alternatives, ask questions, and identify challenges. Activities such as puzzles, construction, and exploratory play allow children to speculate, experiment, and discuss their thinking with others. This co-participation helps children become active learners and supports confidence, reasoning, and collaborative skills during the first 1000 days.</a:t>
                      </a:r>
                    </a:p>
                    <a:p>
                      <a:endParaRPr lang="en-US" sz="1500"/>
                    </a:p>
                    <a:p>
                      <a:endParaRPr lang="en-GB" sz="1500" dirty="0"/>
                    </a:p>
                  </a:txBody>
                  <a:tcPr marL="77387" marR="77387" marT="38693" marB="38693"/>
                </a:tc>
                <a:extLst>
                  <a:ext uri="{0D108BD9-81ED-4DB2-BD59-A6C34878D82A}">
                    <a16:rowId xmlns:a16="http://schemas.microsoft.com/office/drawing/2014/main" val="3322316238"/>
                  </a:ext>
                </a:extLst>
              </a:tr>
              <a:tr h="1332697">
                <a:tc>
                  <a:txBody>
                    <a:bodyPr/>
                    <a:lstStyle/>
                    <a:p>
                      <a:r>
                        <a:rPr lang="en-US" sz="1800"/>
                        <a:t>Construction, Modelling, and Symbolic Activities</a:t>
                      </a:r>
                    </a:p>
                    <a:p>
                      <a:endParaRPr lang="en-US" sz="1500"/>
                    </a:p>
                    <a:p>
                      <a:endParaRPr lang="en-GB" sz="1500" dirty="0"/>
                    </a:p>
                  </a:txBody>
                  <a:tcPr marL="77387" marR="77387" marT="38693" marB="38693"/>
                </a:tc>
                <a:tc>
                  <a:txBody>
                    <a:bodyPr/>
                    <a:lstStyle/>
                    <a:p>
                      <a:r>
                        <a:rPr lang="en-US" sz="1200"/>
                        <a:t>Activities involving building, modelling, and using symbols help children develop spatial awareness, logical thinking, and early mathematical language. Dolya (2009) explains that learning occurs through structured interaction with adults, allowing children to internalise cultural tools such as symbols, models, and language (p. 17). These activities also support key cognitive processes, including analysing structures, understanding relationships, and creating new mental images (Dolya, 2009, p. 26).</a:t>
                      </a:r>
                    </a:p>
                    <a:p>
                      <a:endParaRPr lang="en-US" sz="1500"/>
                    </a:p>
                    <a:p>
                      <a:endParaRPr lang="en-GB" sz="1500" dirty="0"/>
                    </a:p>
                  </a:txBody>
                  <a:tcPr marL="77387" marR="77387" marT="38693" marB="38693"/>
                </a:tc>
                <a:extLst>
                  <a:ext uri="{0D108BD9-81ED-4DB2-BD59-A6C34878D82A}">
                    <a16:rowId xmlns:a16="http://schemas.microsoft.com/office/drawing/2014/main" val="581482645"/>
                  </a:ext>
                </a:extLst>
              </a:tr>
              <a:tr h="1399888">
                <a:tc>
                  <a:txBody>
                    <a:bodyPr/>
                    <a:lstStyle/>
                    <a:p>
                      <a:r>
                        <a:rPr lang="en-GB" sz="1800"/>
                        <a:t>Movement, Expression, and Communication</a:t>
                      </a:r>
                      <a:endParaRPr lang="en-GB" sz="1800" dirty="0"/>
                    </a:p>
                  </a:txBody>
                  <a:tcPr marL="77387" marR="77387" marT="38693" marB="38693"/>
                </a:tc>
                <a:tc>
                  <a:txBody>
                    <a:bodyPr/>
                    <a:lstStyle/>
                    <a:p>
                      <a:r>
                        <a:rPr lang="en-US" sz="1400"/>
                        <a:t>Movement-based activities using music, gestures, and body expression support emotional regulation, non-verbal communication, and creativity. Through expressive movement, children develop self-awareness and imagination while strengthening their ability to communicate feelings and ideas in different ways (Dolya, 2009, p. 17).</a:t>
                      </a:r>
                    </a:p>
                    <a:p>
                      <a:endParaRPr lang="en-US" sz="1500"/>
                    </a:p>
                    <a:p>
                      <a:endParaRPr lang="en-GB" sz="1500" dirty="0"/>
                    </a:p>
                  </a:txBody>
                  <a:tcPr marL="77387" marR="77387" marT="38693" marB="38693"/>
                </a:tc>
                <a:extLst>
                  <a:ext uri="{0D108BD9-81ED-4DB2-BD59-A6C34878D82A}">
                    <a16:rowId xmlns:a16="http://schemas.microsoft.com/office/drawing/2014/main" val="4097793844"/>
                  </a:ext>
                </a:extLst>
              </a:tr>
            </a:tbl>
          </a:graphicData>
        </a:graphic>
      </p:graphicFrame>
    </p:spTree>
    <p:extLst>
      <p:ext uri="{BB962C8B-B14F-4D97-AF65-F5344CB8AC3E}">
        <p14:creationId xmlns:p14="http://schemas.microsoft.com/office/powerpoint/2010/main" val="1645554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5D34-2252-924C-6A6E-C440BAF493FF}"/>
              </a:ext>
            </a:extLst>
          </p:cNvPr>
          <p:cNvSpPr>
            <a:spLocks noGrp="1"/>
          </p:cNvSpPr>
          <p:nvPr>
            <p:ph type="title"/>
          </p:nvPr>
        </p:nvSpPr>
        <p:spPr>
          <a:xfrm>
            <a:off x="1985751" y="567230"/>
            <a:ext cx="6589234" cy="759095"/>
          </a:xfrm>
        </p:spPr>
        <p:txBody>
          <a:bodyPr>
            <a:normAutofit/>
          </a:bodyPr>
          <a:lstStyle/>
          <a:p>
            <a:r>
              <a:rPr lang="en-GB" noProof="0" dirty="0"/>
              <a:t>International approaches</a:t>
            </a:r>
          </a:p>
        </p:txBody>
      </p:sp>
      <p:sp>
        <p:nvSpPr>
          <p:cNvPr id="3" name="Content Placeholder 2">
            <a:extLst>
              <a:ext uri="{FF2B5EF4-FFF2-40B4-BE49-F238E27FC236}">
                <a16:creationId xmlns:a16="http://schemas.microsoft.com/office/drawing/2014/main" id="{8A1CDD9E-04FC-FD88-F168-F1939CA2CA77}"/>
              </a:ext>
            </a:extLst>
          </p:cNvPr>
          <p:cNvSpPr>
            <a:spLocks noGrp="1"/>
          </p:cNvSpPr>
          <p:nvPr>
            <p:ph idx="1"/>
          </p:nvPr>
        </p:nvSpPr>
        <p:spPr>
          <a:xfrm>
            <a:off x="1985750" y="1326324"/>
            <a:ext cx="10206249" cy="5365421"/>
          </a:xfrm>
        </p:spPr>
        <p:txBody>
          <a:bodyPr>
            <a:normAutofit fontScale="92500" lnSpcReduction="10000"/>
          </a:bodyPr>
          <a:lstStyle/>
          <a:p>
            <a:r>
              <a:rPr lang="en-US" noProof="0" dirty="0"/>
              <a:t>The Reggio Emilia approach is an international early childhood education philosophy that views the child as competent, capable, and active, with the right to participate in their own learning. </a:t>
            </a:r>
            <a:r>
              <a:rPr lang="en-US" noProof="0" dirty="0" err="1"/>
              <a:t>Senent</a:t>
            </a:r>
            <a:r>
              <a:rPr lang="en-US" noProof="0" dirty="0"/>
              <a:t>, Kelley and Abo Zena (2021) explain that the approach is </a:t>
            </a:r>
            <a:r>
              <a:rPr lang="en-US" noProof="0" dirty="0" err="1"/>
              <a:t>characterised</a:t>
            </a:r>
            <a:r>
              <a:rPr lang="en-US" noProof="0" dirty="0"/>
              <a:t> by the agency of the child and the intentional role of adults, who work collaboratively with children to co-construct learning experiences. Children are seen as communicating in “a hundred languages,” meaning they express understanding through multiple forms such as art, movement, language, and symbolic representation.</a:t>
            </a:r>
          </a:p>
          <a:p>
            <a:r>
              <a:rPr lang="en-US" noProof="0" dirty="0"/>
              <a:t>The Reggio Emilia approach supports child development through an emergent curriculum based on children’s interests and questions. Rather than following a fixed </a:t>
            </a:r>
            <a:r>
              <a:rPr lang="en-US" noProof="0" dirty="0" err="1"/>
              <a:t>programme</a:t>
            </a:r>
            <a:r>
              <a:rPr lang="en-US" noProof="0" dirty="0"/>
              <a:t>, learning develops through extended project work, allowing children to investigate topics in depth and make meaning from their environment (</a:t>
            </a:r>
            <a:r>
              <a:rPr lang="en-US" noProof="0" dirty="0" err="1"/>
              <a:t>Senent</a:t>
            </a:r>
            <a:r>
              <a:rPr lang="en-US" noProof="0" dirty="0"/>
              <a:t> et al., 2021). Literacy, mathematics, and problem-solving skills are embedded within real-life, meaningful contexts, which strengthens engagement and supports holistic development.</a:t>
            </a:r>
          </a:p>
          <a:p>
            <a:r>
              <a:rPr lang="en-US" noProof="0" dirty="0"/>
              <a:t>Adults play a crucial role as co-learners and observers, carefully documenting children’s thinking through notes, photographs, and visual representations. This documentation is used to reflect on learning, plan next steps, and create inclusive learning environments that respond to the needs of all children (</a:t>
            </a:r>
            <a:r>
              <a:rPr lang="en-US" noProof="0" dirty="0" err="1"/>
              <a:t>Senent</a:t>
            </a:r>
            <a:r>
              <a:rPr lang="en-US" noProof="0" dirty="0"/>
              <a:t> et al., 2021). By valuing collaboration, creativity, and cultural responsiveness, the Reggio Emilia approach promotes social connection, inclusion, and a strong sense of belonging, making it particularly effective in supporting development during the first 1000 days.</a:t>
            </a:r>
            <a:endParaRPr lang="en-GB" noProof="0" dirty="0"/>
          </a:p>
        </p:txBody>
      </p:sp>
    </p:spTree>
    <p:extLst>
      <p:ext uri="{BB962C8B-B14F-4D97-AF65-F5344CB8AC3E}">
        <p14:creationId xmlns:p14="http://schemas.microsoft.com/office/powerpoint/2010/main" val="1533882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CAF40-6A62-5FBE-DAEF-801CD60672BA}"/>
              </a:ext>
            </a:extLst>
          </p:cNvPr>
          <p:cNvSpPr>
            <a:spLocks noGrp="1"/>
          </p:cNvSpPr>
          <p:nvPr>
            <p:ph type="title"/>
          </p:nvPr>
        </p:nvSpPr>
        <p:spPr>
          <a:xfrm>
            <a:off x="3373062" y="118136"/>
            <a:ext cx="8131550" cy="1280890"/>
          </a:xfrm>
        </p:spPr>
        <p:txBody>
          <a:bodyPr>
            <a:normAutofit/>
          </a:bodyPr>
          <a:lstStyle/>
          <a:p>
            <a:r>
              <a:rPr lang="en-GB" noProof="0" dirty="0"/>
              <a:t>References </a:t>
            </a:r>
          </a:p>
        </p:txBody>
      </p:sp>
      <p:sp>
        <p:nvSpPr>
          <p:cNvPr id="69" name="Rectangle 68">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70">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72"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73"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74"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75"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76"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77"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78"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79"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80"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81"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82"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83"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85" name="Group 84">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86"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87"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88"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89"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90"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91"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92"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93"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94"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95"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96"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97"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99"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97A5CA3C-DD70-082A-9326-1E27FFD5A056}"/>
              </a:ext>
            </a:extLst>
          </p:cNvPr>
          <p:cNvSpPr>
            <a:spLocks noGrp="1"/>
          </p:cNvSpPr>
          <p:nvPr>
            <p:ph idx="1"/>
          </p:nvPr>
        </p:nvSpPr>
        <p:spPr>
          <a:xfrm>
            <a:off x="3049915" y="753626"/>
            <a:ext cx="9013477" cy="5846715"/>
          </a:xfrm>
        </p:spPr>
        <p:txBody>
          <a:bodyPr>
            <a:normAutofit lnSpcReduction="10000"/>
          </a:bodyPr>
          <a:lstStyle/>
          <a:p>
            <a:pPr marL="0" indent="0">
              <a:lnSpc>
                <a:spcPct val="90000"/>
              </a:lnSpc>
              <a:buNone/>
            </a:pPr>
            <a:endParaRPr lang="en-GB" sz="1400" noProof="0" dirty="0"/>
          </a:p>
          <a:p>
            <a:pPr>
              <a:lnSpc>
                <a:spcPct val="90000"/>
              </a:lnSpc>
            </a:pPr>
            <a:r>
              <a:rPr lang="en-GB" sz="1400" noProof="0" dirty="0"/>
              <a:t>‌Borges, C., Cademartori, M.G., Barros, F.C., Andréa Homsi Dâmaso, Freitas, M., Hallal, P.C., Demarco, F.F. and Corrêa, M.B. (2023). Maternal depression in first 1000 days of life and early childhood caries prevalence at 48 months of age. </a:t>
            </a:r>
            <a:r>
              <a:rPr lang="en-GB" sz="1400" i="1" noProof="0" dirty="0"/>
              <a:t>Clinical Oral Investigations</a:t>
            </a:r>
            <a:r>
              <a:rPr lang="en-GB" sz="1400" noProof="0" dirty="0"/>
              <a:t>, 27(12), pp.7625–7634. </a:t>
            </a:r>
            <a:r>
              <a:rPr lang="en-GB" sz="1400" noProof="0" dirty="0" err="1"/>
              <a:t>doi:https</a:t>
            </a:r>
            <a:r>
              <a:rPr lang="en-GB" sz="1400" noProof="0" dirty="0"/>
              <a:t>://doi.org/10.1007/s00784-023-05351-1. (accessed 09/01/2025)</a:t>
            </a:r>
          </a:p>
          <a:p>
            <a:pPr>
              <a:lnSpc>
                <a:spcPct val="90000"/>
              </a:lnSpc>
            </a:pPr>
            <a:r>
              <a:rPr lang="en-GB" sz="1400" noProof="0" dirty="0"/>
              <a:t>Bronfenbrenner, U. (1979). The ecology of human development: experiments by nature and design. Cambridge: Harvard University Press.</a:t>
            </a:r>
            <a:endParaRPr lang="en-GB" sz="1400" dirty="0"/>
          </a:p>
          <a:p>
            <a:pPr>
              <a:lnSpc>
                <a:spcPct val="90000"/>
              </a:lnSpc>
            </a:pPr>
            <a:r>
              <a:rPr lang="en-GB" sz="1400" noProof="0" dirty="0"/>
              <a:t>‌</a:t>
            </a:r>
            <a:r>
              <a:rPr lang="en-US" sz="1400" noProof="0" dirty="0"/>
              <a:t>Doherty, J. and Hughes, M. (2014). Child development : theory and practice 0-11. 2nd ed. Harlow: Pearson Education Limited.</a:t>
            </a:r>
          </a:p>
          <a:p>
            <a:pPr>
              <a:lnSpc>
                <a:spcPct val="90000"/>
              </a:lnSpc>
            </a:pPr>
            <a:r>
              <a:rPr lang="en-US" sz="1400" noProof="0" dirty="0"/>
              <a:t>‌Dolya, G. (2009). Vygotsky in Action in the Early Years. Routledge.</a:t>
            </a:r>
          </a:p>
          <a:p>
            <a:pPr>
              <a:lnSpc>
                <a:spcPct val="90000"/>
              </a:lnSpc>
            </a:pPr>
            <a:r>
              <a:rPr lang="en-US" sz="1400" noProof="0" dirty="0"/>
              <a:t>‌Early Years Coalition (2021). Birth To 5 Matters – Guidance by the sector, for the sector. [online] Birth to 5 Matters. Available at: https://birthto5matters.org.uk. (accessed 11/01/2025)</a:t>
            </a:r>
          </a:p>
          <a:p>
            <a:pPr>
              <a:lnSpc>
                <a:spcPct val="90000"/>
              </a:lnSpc>
            </a:pPr>
            <a:r>
              <a:rPr lang="en-US" sz="1400" noProof="0" dirty="0"/>
              <a:t>Fleer, M., Hedegaard, M., Elin Eriksen Ødegaard and Hanne Værum Sørensen (2021). Qualitative Studies of Exploration in Childhood Education. Bloomsbury Publishing.</a:t>
            </a:r>
          </a:p>
          <a:p>
            <a:pPr>
              <a:lnSpc>
                <a:spcPct val="90000"/>
              </a:lnSpc>
            </a:pPr>
            <a:r>
              <a:rPr lang="en-US" sz="1400" noProof="0" dirty="0"/>
              <a:t>‌Grimmer, T. (2022). Supporting </a:t>
            </a:r>
            <a:r>
              <a:rPr lang="en-US" sz="1400" noProof="0" dirty="0" err="1"/>
              <a:t>Behaviour</a:t>
            </a:r>
            <a:r>
              <a:rPr lang="en-US" sz="1400" noProof="0" dirty="0"/>
              <a:t> and Emotions in the Early Years. Routledge.</a:t>
            </a:r>
          </a:p>
          <a:p>
            <a:pPr>
              <a:lnSpc>
                <a:spcPct val="90000"/>
              </a:lnSpc>
            </a:pPr>
            <a:r>
              <a:rPr lang="en-US" sz="1400" noProof="0" dirty="0"/>
              <a:t>‌</a:t>
            </a:r>
            <a:r>
              <a:rPr lang="en-US" sz="1400" noProof="0" dirty="0" err="1"/>
              <a:t>Karakochuk</a:t>
            </a:r>
            <a:r>
              <a:rPr lang="en-US" sz="1400" noProof="0" dirty="0"/>
              <a:t>, C., Kyly Whitfield, Green, T. and Klaus Kraemer (2017). The Biology of the First 1,000 Days. Routledge.</a:t>
            </a:r>
            <a:endParaRPr lang="en-US" sz="1400" b="0" i="0" dirty="0">
              <a:solidFill>
                <a:srgbClr val="000000"/>
              </a:solidFill>
              <a:effectLst/>
              <a:latin typeface="Calibri" panose="020F0502020204030204" pitchFamily="34" charset="0"/>
            </a:endParaRPr>
          </a:p>
          <a:p>
            <a:pPr>
              <a:lnSpc>
                <a:spcPct val="90000"/>
              </a:lnSpc>
            </a:pPr>
            <a:r>
              <a:rPr lang="en-US" sz="1400" b="0" i="0" dirty="0">
                <a:solidFill>
                  <a:srgbClr val="000000"/>
                </a:solidFill>
                <a:effectLst/>
                <a:latin typeface="Calibri" panose="020F0502020204030204" pitchFamily="34" charset="0"/>
              </a:rPr>
              <a:t>‌Miller, L., Devereux, J., Fulton D (2004). Supporting Children’s Learning in the Early Years. Routledge.</a:t>
            </a:r>
          </a:p>
          <a:p>
            <a:pPr>
              <a:lnSpc>
                <a:spcPct val="90000"/>
              </a:lnSpc>
            </a:pPr>
            <a:r>
              <a:rPr lang="en-US" sz="1400" b="0" i="0" dirty="0">
                <a:solidFill>
                  <a:srgbClr val="000000"/>
                </a:solidFill>
                <a:effectLst/>
                <a:latin typeface="Calibri" panose="020F0502020204030204" pitchFamily="34" charset="0"/>
              </a:rPr>
              <a:t>‌  </a:t>
            </a:r>
            <a:r>
              <a:rPr lang="en-US" sz="1400" b="0" i="0" dirty="0" err="1">
                <a:solidFill>
                  <a:srgbClr val="000000"/>
                </a:solidFill>
                <a:effectLst/>
                <a:latin typeface="Calibri" panose="020F0502020204030204" pitchFamily="34" charset="0"/>
              </a:rPr>
              <a:t>Senent</a:t>
            </a:r>
            <a:r>
              <a:rPr lang="en-US" sz="1400" b="0" i="0" dirty="0">
                <a:solidFill>
                  <a:srgbClr val="000000"/>
                </a:solidFill>
                <a:effectLst/>
                <a:latin typeface="Calibri" panose="020F0502020204030204" pitchFamily="34" charset="0"/>
              </a:rPr>
              <a:t>, I.G., Kelley, K. and Abo-Zena, M.M. (2021). Sustaining curiosity: Reggio-Emilia inspired learning. Early Child Development and Care, [online] 191(7-8), pp.1247–1258. </a:t>
            </a:r>
            <a:r>
              <a:rPr lang="en-US" sz="1400" b="0" i="0" dirty="0" err="1">
                <a:solidFill>
                  <a:srgbClr val="000000"/>
                </a:solidFill>
                <a:effectLst/>
                <a:latin typeface="Calibri" panose="020F0502020204030204" pitchFamily="34" charset="0"/>
              </a:rPr>
              <a:t>doi:https</a:t>
            </a:r>
            <a:r>
              <a:rPr lang="en-US" sz="1400" b="0" i="0" dirty="0">
                <a:solidFill>
                  <a:srgbClr val="000000"/>
                </a:solidFill>
                <a:effectLst/>
                <a:latin typeface="Calibri" panose="020F0502020204030204" pitchFamily="34" charset="0"/>
              </a:rPr>
              <a:t>://doi.org/10.1080/03004430.2021.1900835. Accessed 15/01/26</a:t>
            </a:r>
          </a:p>
          <a:p>
            <a:pPr>
              <a:lnSpc>
                <a:spcPct val="90000"/>
              </a:lnSpc>
            </a:pPr>
            <a:r>
              <a:rPr lang="en-US" sz="1400" b="0" i="0" dirty="0">
                <a:solidFill>
                  <a:srgbClr val="000000"/>
                </a:solidFill>
                <a:effectLst/>
                <a:latin typeface="Calibri" panose="020F0502020204030204" pitchFamily="34" charset="0"/>
              </a:rPr>
              <a:t>Wilson, T. (2024). Working with parents, Carers and Families in the Early Years : the Essential Guide. London ; New York, Ny: Routledge.</a:t>
            </a:r>
          </a:p>
          <a:p>
            <a:pPr algn="l">
              <a:buNone/>
            </a:pPr>
            <a:r>
              <a:rPr lang="en-US" sz="1100" b="0" i="0" dirty="0">
                <a:solidFill>
                  <a:srgbClr val="000000"/>
                </a:solidFill>
                <a:effectLst/>
                <a:latin typeface="Calibri" panose="020F0502020204030204" pitchFamily="34" charset="0"/>
              </a:rPr>
              <a:t>‌</a:t>
            </a:r>
          </a:p>
          <a:p>
            <a:pPr>
              <a:lnSpc>
                <a:spcPct val="90000"/>
              </a:lnSpc>
            </a:pPr>
            <a:endParaRPr lang="en-GB" sz="1100" noProof="0" dirty="0"/>
          </a:p>
        </p:txBody>
      </p:sp>
    </p:spTree>
    <p:extLst>
      <p:ext uri="{BB962C8B-B14F-4D97-AF65-F5344CB8AC3E}">
        <p14:creationId xmlns:p14="http://schemas.microsoft.com/office/powerpoint/2010/main" val="329859359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ca1a3e1cf271a9141515135b1e9f8d40">
  <xsd:schema xmlns:xsd="http://www.w3.org/2001/XMLSchema" xmlns:xs="http://www.w3.org/2001/XMLSchema" xmlns:p="http://schemas.microsoft.com/office/2006/metadata/properties" xmlns:ns3="3ef5847a-e696-4fee-a2c0-6c3f87568321" targetNamespace="http://schemas.microsoft.com/office/2006/metadata/properties" ma:root="true" ma:fieldsID="695329b2d453719ace0d1ba8a4e5157e"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01009323-0B21-4BB6-869F-B8AF50B049A9}">
  <ds:schemaRefs>
    <ds:schemaRef ds:uri="http://schemas.microsoft.com/sharepoint/v3/contenttype/forms"/>
  </ds:schemaRefs>
</ds:datastoreItem>
</file>

<file path=customXml/itemProps2.xml><?xml version="1.0" encoding="utf-8"?>
<ds:datastoreItem xmlns:ds="http://schemas.openxmlformats.org/officeDocument/2006/customXml" ds:itemID="{8EF7E0D1-98B1-4A5F-921C-5A53F96323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3F661C4-5E49-4F8D-A93F-472CEF44418B}">
  <ds:schemaRef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purl.org/dc/elements/1.1/"/>
    <ds:schemaRef ds:uri="http://schemas.microsoft.com/office/infopath/2007/PartnerControls"/>
    <ds:schemaRef ds:uri="3ef5847a-e696-4fee-a2c0-6c3f8756832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29081</TotalTime>
  <Words>2333</Words>
  <Application>Microsoft Office PowerPoint</Application>
  <PresentationFormat>Widescreen</PresentationFormat>
  <Paragraphs>57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Wisp</vt:lpstr>
      <vt:lpstr>The first 1000 days</vt:lpstr>
      <vt:lpstr>What are the first 1000 days?</vt:lpstr>
      <vt:lpstr>Caregiving </vt:lpstr>
      <vt:lpstr>What is exceptional caregiving?</vt:lpstr>
      <vt:lpstr>Inclusive practice and considerations for exceptional caregiving</vt:lpstr>
      <vt:lpstr>Why is exceptional caregiving important?</vt:lpstr>
      <vt:lpstr>What is the role of an Early Years practitioner in supporting children and their families in the first 1000 days?</vt:lpstr>
      <vt:lpstr>The role of an Early Years practitioner in support to children</vt:lpstr>
      <vt:lpstr>The role of an early years practioner to parents</vt:lpstr>
      <vt:lpstr>Activities to support a child in the first 1000 days</vt:lpstr>
      <vt:lpstr>PowerPoint Presentation</vt:lpstr>
      <vt:lpstr>International approaches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Selim (2500546)</dc:creator>
  <cp:lastModifiedBy>Sarah Selim (2500546)</cp:lastModifiedBy>
  <cp:revision>2</cp:revision>
  <dcterms:created xsi:type="dcterms:W3CDTF">2025-12-27T18:27:08Z</dcterms:created>
  <dcterms:modified xsi:type="dcterms:W3CDTF">2026-01-17T00:28:25Z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