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notesMasterIdLst>
    <p:notesMasterId r:id="rId46"/>
  </p:notesMasterIdLst>
  <p:sldIdLst>
    <p:sldId id="256" r:id="rId2"/>
    <p:sldId id="268" r:id="rId3"/>
    <p:sldId id="270" r:id="rId4"/>
    <p:sldId id="271" r:id="rId5"/>
    <p:sldId id="269" r:id="rId6"/>
    <p:sldId id="257" r:id="rId7"/>
    <p:sldId id="261" r:id="rId8"/>
    <p:sldId id="273" r:id="rId9"/>
    <p:sldId id="274" r:id="rId10"/>
    <p:sldId id="258" r:id="rId11"/>
    <p:sldId id="260" r:id="rId12"/>
    <p:sldId id="259" r:id="rId13"/>
    <p:sldId id="263" r:id="rId14"/>
    <p:sldId id="265" r:id="rId15"/>
    <p:sldId id="275" r:id="rId16"/>
    <p:sldId id="266" r:id="rId17"/>
    <p:sldId id="272" r:id="rId18"/>
    <p:sldId id="267" r:id="rId19"/>
    <p:sldId id="276" r:id="rId20"/>
    <p:sldId id="277" r:id="rId21"/>
    <p:sldId id="278" r:id="rId22"/>
    <p:sldId id="279" r:id="rId23"/>
    <p:sldId id="280" r:id="rId24"/>
    <p:sldId id="281" r:id="rId25"/>
    <p:sldId id="282" r:id="rId26"/>
    <p:sldId id="284" r:id="rId27"/>
    <p:sldId id="283" r:id="rId28"/>
    <p:sldId id="285" r:id="rId29"/>
    <p:sldId id="286" r:id="rId30"/>
    <p:sldId id="287" r:id="rId31"/>
    <p:sldId id="288" r:id="rId32"/>
    <p:sldId id="289" r:id="rId33"/>
    <p:sldId id="290" r:id="rId34"/>
    <p:sldId id="291" r:id="rId35"/>
    <p:sldId id="292" r:id="rId36"/>
    <p:sldId id="293" r:id="rId37"/>
    <p:sldId id="294" r:id="rId38"/>
    <p:sldId id="295" r:id="rId39"/>
    <p:sldId id="296" r:id="rId40"/>
    <p:sldId id="297" r:id="rId41"/>
    <p:sldId id="298" r:id="rId42"/>
    <p:sldId id="299" r:id="rId43"/>
    <p:sldId id="300" r:id="rId44"/>
    <p:sldId id="262"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574" autoAdjust="0"/>
    <p:restoredTop sz="91651" autoAdjust="0"/>
  </p:normalViewPr>
  <p:slideViewPr>
    <p:cSldViewPr snapToGrid="0">
      <p:cViewPr varScale="1">
        <p:scale>
          <a:sx n="66" d="100"/>
          <a:sy n="66" d="100"/>
        </p:scale>
        <p:origin x="792" y="66"/>
      </p:cViewPr>
      <p:guideLst/>
    </p:cSldViewPr>
  </p:slid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534600-FFAA-4DCD-84E1-AA235926C0DD}" type="datetimeFigureOut">
              <a:rPr lang="en-GB" smtClean="0"/>
              <a:t>18/04/2020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272FC2-F232-4187-BD56-2F79B34AE6B5}" type="slidenum">
              <a:rPr lang="en-GB" smtClean="0"/>
              <a:t>‹#›</a:t>
            </a:fld>
            <a:endParaRPr lang="en-GB"/>
          </a:p>
        </p:txBody>
      </p:sp>
    </p:spTree>
    <p:extLst>
      <p:ext uri="{BB962C8B-B14F-4D97-AF65-F5344CB8AC3E}">
        <p14:creationId xmlns:p14="http://schemas.microsoft.com/office/powerpoint/2010/main" val="2366742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dirty="0" err="1"/>
              <a:t>Organisation</a:t>
            </a:r>
            <a:r>
              <a:rPr lang="en-US" dirty="0"/>
              <a:t> for Economic Co-operation and Development (OECD) is an international </a:t>
            </a:r>
            <a:r>
              <a:rPr lang="en-US" dirty="0" err="1"/>
              <a:t>organisation</a:t>
            </a:r>
            <a:r>
              <a:rPr lang="en-US" dirty="0"/>
              <a:t> that works to build better policies for better lives.</a:t>
            </a:r>
          </a:p>
          <a:p>
            <a:endParaRPr lang="en-GB" dirty="0"/>
          </a:p>
        </p:txBody>
      </p:sp>
      <p:sp>
        <p:nvSpPr>
          <p:cNvPr id="4" name="Slide Number Placeholder 3"/>
          <p:cNvSpPr>
            <a:spLocks noGrp="1"/>
          </p:cNvSpPr>
          <p:nvPr>
            <p:ph type="sldNum" sz="quarter" idx="5"/>
          </p:nvPr>
        </p:nvSpPr>
        <p:spPr/>
        <p:txBody>
          <a:bodyPr/>
          <a:lstStyle/>
          <a:p>
            <a:fld id="{98272FC2-F232-4187-BD56-2F79B34AE6B5}" type="slidenum">
              <a:rPr lang="en-GB" smtClean="0"/>
              <a:t>2</a:t>
            </a:fld>
            <a:endParaRPr lang="en-GB"/>
          </a:p>
        </p:txBody>
      </p:sp>
    </p:spTree>
    <p:extLst>
      <p:ext uri="{BB962C8B-B14F-4D97-AF65-F5344CB8AC3E}">
        <p14:creationId xmlns:p14="http://schemas.microsoft.com/office/powerpoint/2010/main" val="37810125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a result, the review recommends that the curriculum should be designed to help all children and young people develop holistically, to become competent learners in relation to clear and agreed purposes; thus the purposes of the curriculum should be created to directly influence decisions about the curriculum, pedagogy/ teaching  and assessments used. </a:t>
            </a:r>
            <a:endParaRPr lang="en-GB" dirty="0"/>
          </a:p>
        </p:txBody>
      </p:sp>
      <p:sp>
        <p:nvSpPr>
          <p:cNvPr id="4" name="Slide Number Placeholder 3"/>
          <p:cNvSpPr>
            <a:spLocks noGrp="1"/>
          </p:cNvSpPr>
          <p:nvPr>
            <p:ph type="sldNum" sz="quarter" idx="5"/>
          </p:nvPr>
        </p:nvSpPr>
        <p:spPr/>
        <p:txBody>
          <a:bodyPr/>
          <a:lstStyle/>
          <a:p>
            <a:fld id="{98272FC2-F232-4187-BD56-2F79B34AE6B5}" type="slidenum">
              <a:rPr lang="en-GB" smtClean="0"/>
              <a:t>17</a:t>
            </a:fld>
            <a:endParaRPr lang="en-GB"/>
          </a:p>
        </p:txBody>
      </p:sp>
    </p:spTree>
    <p:extLst>
      <p:ext uri="{BB962C8B-B14F-4D97-AF65-F5344CB8AC3E}">
        <p14:creationId xmlns:p14="http://schemas.microsoft.com/office/powerpoint/2010/main" val="134629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Authentic- </a:t>
            </a:r>
            <a:r>
              <a:rPr lang="en-GB" dirty="0" err="1"/>
              <a:t>Ingraine</a:t>
            </a:r>
            <a:r>
              <a:rPr lang="en-US" dirty="0"/>
              <a:t> Welsh values and culture and aligned with an agreed set of stated purposes </a:t>
            </a:r>
          </a:p>
          <a:p>
            <a:r>
              <a:rPr lang="en-US" dirty="0"/>
              <a:t>Evidence Based- best of existing practice within Wales and from elsewhere, and on sound research </a:t>
            </a:r>
          </a:p>
          <a:p>
            <a:r>
              <a:rPr lang="en-US" dirty="0"/>
              <a:t>Responsive- relevant to needs of today; equipping children and young people with all necessary skills </a:t>
            </a:r>
          </a:p>
          <a:p>
            <a:r>
              <a:rPr lang="en-US" dirty="0"/>
              <a:t>Inclusive- UNCRC</a:t>
            </a:r>
          </a:p>
          <a:p>
            <a:r>
              <a:rPr lang="en-US" dirty="0"/>
              <a:t>Ambitious- embodying high expectations and setting no artificial limits on achievement and challenge for each individual child and young person </a:t>
            </a:r>
          </a:p>
          <a:p>
            <a:r>
              <a:rPr lang="en-US" dirty="0"/>
              <a:t>Empowering- develop competencies that will allow children and young people to engage confidently with challenges </a:t>
            </a:r>
          </a:p>
          <a:p>
            <a:r>
              <a:rPr lang="en-US" dirty="0"/>
              <a:t>Unified-  enabling continuity and building on progression </a:t>
            </a:r>
          </a:p>
          <a:p>
            <a:r>
              <a:rPr lang="en-US" dirty="0"/>
              <a:t>Engaging- Making learning enjoyable and satisfying. </a:t>
            </a:r>
          </a:p>
          <a:p>
            <a:r>
              <a:rPr lang="en-US" dirty="0"/>
              <a:t>Based on Subsidiary-  while encouraging appropriate ownership and decision making by those closest to the teaching and learning process</a:t>
            </a:r>
          </a:p>
          <a:p>
            <a:r>
              <a:rPr lang="en-US" dirty="0"/>
              <a:t>Manageable- Recognise implications and provide support by appropriate assessment, and have accountability for arrangements</a:t>
            </a:r>
          </a:p>
        </p:txBody>
      </p:sp>
      <p:sp>
        <p:nvSpPr>
          <p:cNvPr id="4" name="Slide Number Placeholder 3"/>
          <p:cNvSpPr>
            <a:spLocks noGrp="1"/>
          </p:cNvSpPr>
          <p:nvPr>
            <p:ph type="sldNum" sz="quarter" idx="5"/>
          </p:nvPr>
        </p:nvSpPr>
        <p:spPr/>
        <p:txBody>
          <a:bodyPr/>
          <a:lstStyle/>
          <a:p>
            <a:fld id="{98272FC2-F232-4187-BD56-2F79B34AE6B5}" type="slidenum">
              <a:rPr lang="en-GB" smtClean="0"/>
              <a:t>18</a:t>
            </a:fld>
            <a:endParaRPr lang="en-GB"/>
          </a:p>
        </p:txBody>
      </p:sp>
    </p:spTree>
    <p:extLst>
      <p:ext uri="{BB962C8B-B14F-4D97-AF65-F5344CB8AC3E}">
        <p14:creationId xmlns:p14="http://schemas.microsoft.com/office/powerpoint/2010/main" val="41393527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addition to those subjects, children will have an additional opportunity to learn and experience </a:t>
            </a:r>
            <a:r>
              <a:rPr lang="en-US" dirty="0"/>
              <a:t>performance, expression or appreciation of one or more of: music; drama; dance; film and digital media; visual arts and design; literature and creative writing. </a:t>
            </a:r>
          </a:p>
          <a:p>
            <a:r>
              <a:rPr lang="en-GB" dirty="0"/>
              <a:t>While all forms of art will be addressed within the curriculum, creative writing and literature will form a part of the Language, literacy and communication Area of Learning. </a:t>
            </a:r>
          </a:p>
          <a:p>
            <a:r>
              <a:rPr lang="en-US" dirty="0"/>
              <a:t>Other connections between the Expressive Arts include the technological components of the Science and technology and Humanities Areas of Learning and Experience in interpreting and expressing meaning. </a:t>
            </a:r>
            <a:endParaRPr lang="en-GB" dirty="0"/>
          </a:p>
        </p:txBody>
      </p:sp>
      <p:sp>
        <p:nvSpPr>
          <p:cNvPr id="4" name="Slide Number Placeholder 3"/>
          <p:cNvSpPr>
            <a:spLocks noGrp="1"/>
          </p:cNvSpPr>
          <p:nvPr>
            <p:ph type="sldNum" sz="quarter" idx="5"/>
          </p:nvPr>
        </p:nvSpPr>
        <p:spPr/>
        <p:txBody>
          <a:bodyPr/>
          <a:lstStyle/>
          <a:p>
            <a:fld id="{98272FC2-F232-4187-BD56-2F79B34AE6B5}" type="slidenum">
              <a:rPr lang="en-GB" smtClean="0"/>
              <a:t>29</a:t>
            </a:fld>
            <a:endParaRPr lang="en-GB"/>
          </a:p>
        </p:txBody>
      </p:sp>
    </p:spTree>
    <p:extLst>
      <p:ext uri="{BB962C8B-B14F-4D97-AF65-F5344CB8AC3E}">
        <p14:creationId xmlns:p14="http://schemas.microsoft.com/office/powerpoint/2010/main" val="41663103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addition, this Area of Learning and Experience will look into how the school environment supports children and young people’s social, emotional, spiritual and physical health and well-being through. </a:t>
            </a:r>
          </a:p>
          <a:p>
            <a:r>
              <a:rPr lang="en-US" dirty="0"/>
              <a:t>Within this Area of Learning and Experience, teachers will be able to make strong connections between other arears of learning, including: Expressive Arts, Languages, literacy and communication; Humanities and Science and technologies. </a:t>
            </a:r>
            <a:endParaRPr lang="en-GB" dirty="0"/>
          </a:p>
        </p:txBody>
      </p:sp>
      <p:sp>
        <p:nvSpPr>
          <p:cNvPr id="4" name="Slide Number Placeholder 3"/>
          <p:cNvSpPr>
            <a:spLocks noGrp="1"/>
          </p:cNvSpPr>
          <p:nvPr>
            <p:ph type="sldNum" sz="quarter" idx="5"/>
          </p:nvPr>
        </p:nvSpPr>
        <p:spPr/>
        <p:txBody>
          <a:bodyPr/>
          <a:lstStyle/>
          <a:p>
            <a:fld id="{98272FC2-F232-4187-BD56-2F79B34AE6B5}" type="slidenum">
              <a:rPr lang="en-GB" smtClean="0"/>
              <a:t>31</a:t>
            </a:fld>
            <a:endParaRPr lang="en-GB"/>
          </a:p>
        </p:txBody>
      </p:sp>
    </p:spTree>
    <p:extLst>
      <p:ext uri="{BB962C8B-B14F-4D97-AF65-F5344CB8AC3E}">
        <p14:creationId xmlns:p14="http://schemas.microsoft.com/office/powerpoint/2010/main" val="33452315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272FC2-F232-4187-BD56-2F79B34AE6B5}" type="slidenum">
              <a:rPr lang="en-GB" smtClean="0"/>
              <a:t>32</a:t>
            </a:fld>
            <a:endParaRPr lang="en-GB"/>
          </a:p>
        </p:txBody>
      </p:sp>
    </p:spTree>
    <p:extLst>
      <p:ext uri="{BB962C8B-B14F-4D97-AF65-F5344CB8AC3E}">
        <p14:creationId xmlns:p14="http://schemas.microsoft.com/office/powerpoint/2010/main" val="22987275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Connections with other areas of learning Include: </a:t>
            </a:r>
          </a:p>
          <a:p>
            <a:r>
              <a:rPr lang="en-US" dirty="0"/>
              <a:t>Expressive arts (historical, geographical, geopolitical and religious influences on culture), Mathematics and numeracy (interpreting data)</a:t>
            </a:r>
          </a:p>
          <a:p>
            <a:r>
              <a:rPr lang="en-US" dirty="0"/>
              <a:t>Languages, literacy and communication (through research, discussion and writing about complex issues) </a:t>
            </a:r>
          </a:p>
          <a:p>
            <a:r>
              <a:rPr lang="en-US" dirty="0"/>
              <a:t>Humanities (exploring links between culture and language through a modern foreign language)</a:t>
            </a:r>
          </a:p>
          <a:p>
            <a:r>
              <a:rPr lang="en-US" dirty="0"/>
              <a:t> Science and technology (climate change, environmental issues)</a:t>
            </a:r>
          </a:p>
          <a:p>
            <a:r>
              <a:rPr lang="en-US" dirty="0"/>
              <a:t> Health and well-being (ethical issues, diversity and equality).</a:t>
            </a:r>
          </a:p>
          <a:p>
            <a:endParaRPr lang="en-GB" dirty="0"/>
          </a:p>
        </p:txBody>
      </p:sp>
      <p:sp>
        <p:nvSpPr>
          <p:cNvPr id="4" name="Slide Number Placeholder 3"/>
          <p:cNvSpPr>
            <a:spLocks noGrp="1"/>
          </p:cNvSpPr>
          <p:nvPr>
            <p:ph type="sldNum" sz="quarter" idx="5"/>
          </p:nvPr>
        </p:nvSpPr>
        <p:spPr/>
        <p:txBody>
          <a:bodyPr/>
          <a:lstStyle/>
          <a:p>
            <a:fld id="{98272FC2-F232-4187-BD56-2F79B34AE6B5}" type="slidenum">
              <a:rPr lang="en-GB" smtClean="0"/>
              <a:t>33</a:t>
            </a:fld>
            <a:endParaRPr lang="en-GB"/>
          </a:p>
        </p:txBody>
      </p:sp>
    </p:spTree>
    <p:extLst>
      <p:ext uri="{BB962C8B-B14F-4D97-AF65-F5344CB8AC3E}">
        <p14:creationId xmlns:p14="http://schemas.microsoft.com/office/powerpoint/2010/main" val="14771111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Ambitious, capable learners- Other skills, include computer science and technologies </a:t>
            </a:r>
          </a:p>
          <a:p>
            <a:r>
              <a:rPr lang="en-GB" dirty="0"/>
              <a:t>Enterprising, creative contributors- Digital and creative skills </a:t>
            </a:r>
          </a:p>
          <a:p>
            <a:r>
              <a:rPr lang="en-GB" dirty="0"/>
              <a:t> </a:t>
            </a:r>
          </a:p>
          <a:p>
            <a:endParaRPr lang="en-GB" dirty="0"/>
          </a:p>
        </p:txBody>
      </p:sp>
      <p:sp>
        <p:nvSpPr>
          <p:cNvPr id="4" name="Slide Number Placeholder 3"/>
          <p:cNvSpPr>
            <a:spLocks noGrp="1"/>
          </p:cNvSpPr>
          <p:nvPr>
            <p:ph type="sldNum" sz="quarter" idx="5"/>
          </p:nvPr>
        </p:nvSpPr>
        <p:spPr/>
        <p:txBody>
          <a:bodyPr/>
          <a:lstStyle/>
          <a:p>
            <a:fld id="{98272FC2-F232-4187-BD56-2F79B34AE6B5}" type="slidenum">
              <a:rPr lang="en-GB" smtClean="0"/>
              <a:t>37</a:t>
            </a:fld>
            <a:endParaRPr lang="en-GB"/>
          </a:p>
        </p:txBody>
      </p:sp>
    </p:spTree>
    <p:extLst>
      <p:ext uri="{BB962C8B-B14F-4D97-AF65-F5344CB8AC3E}">
        <p14:creationId xmlns:p14="http://schemas.microsoft.com/office/powerpoint/2010/main" val="7513347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Computer Science (14-19-years-old)</a:t>
            </a:r>
          </a:p>
        </p:txBody>
      </p:sp>
      <p:sp>
        <p:nvSpPr>
          <p:cNvPr id="4" name="Slide Number Placeholder 3"/>
          <p:cNvSpPr>
            <a:spLocks noGrp="1"/>
          </p:cNvSpPr>
          <p:nvPr>
            <p:ph type="sldNum" sz="quarter" idx="5"/>
          </p:nvPr>
        </p:nvSpPr>
        <p:spPr/>
        <p:txBody>
          <a:bodyPr/>
          <a:lstStyle/>
          <a:p>
            <a:fld id="{98272FC2-F232-4187-BD56-2F79B34AE6B5}" type="slidenum">
              <a:rPr lang="en-GB" smtClean="0"/>
              <a:t>39</a:t>
            </a:fld>
            <a:endParaRPr lang="en-GB" dirty="0"/>
          </a:p>
        </p:txBody>
      </p:sp>
    </p:spTree>
    <p:extLst>
      <p:ext uri="{BB962C8B-B14F-4D97-AF65-F5344CB8AC3E}">
        <p14:creationId xmlns:p14="http://schemas.microsoft.com/office/powerpoint/2010/main" val="2284712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000" dirty="0"/>
              <a:t> Within the current curriculum there are 5 key stages consisting of: the Foundation Phase and Key Stage 2, Key Stages 2 and 3, and Key Stages 3 and 4. These transition phases have been identified as an hinderance. </a:t>
            </a:r>
          </a:p>
          <a:p>
            <a:r>
              <a:rPr lang="en-US" sz="1000" dirty="0"/>
              <a:t>Successive stages can influence each other in unintended ways, for example by placing ceilings on expectations or causing teachers to distort teaching to avoid addressing things that may follow in the next stage. This can create a confused context for smooth progression.</a:t>
            </a:r>
          </a:p>
          <a:p>
            <a:r>
              <a:rPr lang="en-US" sz="700" dirty="0"/>
              <a:t>The National curriculum levels are very broad and have often come to be used to make judgements about a </a:t>
            </a:r>
            <a:r>
              <a:rPr lang="en-US" sz="700" dirty="0" err="1"/>
              <a:t>generalised</a:t>
            </a:r>
            <a:r>
              <a:rPr lang="en-US" sz="700" dirty="0"/>
              <a:t> ability rather than being seen as staging posts in all important aspects of learning</a:t>
            </a:r>
          </a:p>
          <a:p>
            <a:r>
              <a:rPr lang="en-US" sz="700" dirty="0"/>
              <a:t>he wider accountability context has contributed to an environment within which speed in jumping the level hurdles has become the goal, overriding  the need for consolidation and depth in learning as a sound foundation for further progress.</a:t>
            </a:r>
          </a:p>
          <a:p>
            <a:r>
              <a:rPr lang="en-US" sz="700" dirty="0"/>
              <a:t>Those who reach the Progression Step (4) will be able to progressive the </a:t>
            </a:r>
            <a:r>
              <a:rPr lang="en-US" sz="700" dirty="0" err="1"/>
              <a:t>the</a:t>
            </a:r>
            <a:r>
              <a:rPr lang="en-US" sz="700" dirty="0"/>
              <a:t> 5</a:t>
            </a:r>
            <a:r>
              <a:rPr lang="en-US" sz="700" baseline="30000" dirty="0"/>
              <a:t>th</a:t>
            </a:r>
            <a:r>
              <a:rPr lang="en-US" sz="700" dirty="0"/>
              <a:t> step to deepen their learning. </a:t>
            </a:r>
          </a:p>
          <a:p>
            <a:r>
              <a:rPr lang="en-US" sz="700" dirty="0"/>
              <a:t>	</a:t>
            </a:r>
            <a:endParaRPr lang="en-GB" sz="1000" dirty="0"/>
          </a:p>
        </p:txBody>
      </p:sp>
      <p:sp>
        <p:nvSpPr>
          <p:cNvPr id="4" name="Slide Number Placeholder 3"/>
          <p:cNvSpPr>
            <a:spLocks noGrp="1"/>
          </p:cNvSpPr>
          <p:nvPr>
            <p:ph type="sldNum" sz="quarter" idx="5"/>
          </p:nvPr>
        </p:nvSpPr>
        <p:spPr/>
        <p:txBody>
          <a:bodyPr/>
          <a:lstStyle/>
          <a:p>
            <a:fld id="{98272FC2-F232-4187-BD56-2F79B34AE6B5}" type="slidenum">
              <a:rPr lang="en-GB" smtClean="0"/>
              <a:t>40</a:t>
            </a:fld>
            <a:endParaRPr lang="en-GB"/>
          </a:p>
        </p:txBody>
      </p:sp>
    </p:spTree>
    <p:extLst>
      <p:ext uri="{BB962C8B-B14F-4D97-AF65-F5344CB8AC3E}">
        <p14:creationId xmlns:p14="http://schemas.microsoft.com/office/powerpoint/2010/main" val="27734577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Achievement Outcomes will signal the achievements broadly and value the skills that children and young people will learn. </a:t>
            </a:r>
          </a:p>
        </p:txBody>
      </p:sp>
      <p:sp>
        <p:nvSpPr>
          <p:cNvPr id="4" name="Slide Number Placeholder 3"/>
          <p:cNvSpPr>
            <a:spLocks noGrp="1"/>
          </p:cNvSpPr>
          <p:nvPr>
            <p:ph type="sldNum" sz="quarter" idx="5"/>
          </p:nvPr>
        </p:nvSpPr>
        <p:spPr/>
        <p:txBody>
          <a:bodyPr/>
          <a:lstStyle/>
          <a:p>
            <a:fld id="{98272FC2-F232-4187-BD56-2F79B34AE6B5}" type="slidenum">
              <a:rPr lang="en-GB" smtClean="0"/>
              <a:t>41</a:t>
            </a:fld>
            <a:endParaRPr lang="en-GB"/>
          </a:p>
        </p:txBody>
      </p:sp>
    </p:spTree>
    <p:extLst>
      <p:ext uri="{BB962C8B-B14F-4D97-AF65-F5344CB8AC3E}">
        <p14:creationId xmlns:p14="http://schemas.microsoft.com/office/powerpoint/2010/main" val="24071025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Although young people begin to </a:t>
            </a:r>
            <a:r>
              <a:rPr lang="en-US" dirty="0" err="1"/>
              <a:t>specialise</a:t>
            </a:r>
            <a:r>
              <a:rPr lang="en-US" dirty="0"/>
              <a:t> and make subject choices all young people including those aged 14 to 16 would continue to have experiences and opportunities across the six Areas of Learning Experience as well as continue to develop their literacy skills, numeracy skills, digital competence and wider skills. These include</a:t>
            </a:r>
            <a:endParaRPr lang="en-GB" dirty="0"/>
          </a:p>
        </p:txBody>
      </p:sp>
      <p:sp>
        <p:nvSpPr>
          <p:cNvPr id="4" name="Slide Number Placeholder 3"/>
          <p:cNvSpPr>
            <a:spLocks noGrp="1"/>
          </p:cNvSpPr>
          <p:nvPr>
            <p:ph type="sldNum" sz="quarter" idx="5"/>
          </p:nvPr>
        </p:nvSpPr>
        <p:spPr/>
        <p:txBody>
          <a:bodyPr/>
          <a:lstStyle/>
          <a:p>
            <a:fld id="{98272FC2-F232-4187-BD56-2F79B34AE6B5}" type="slidenum">
              <a:rPr lang="en-GB" smtClean="0"/>
              <a:t>42</a:t>
            </a:fld>
            <a:endParaRPr lang="en-GB"/>
          </a:p>
        </p:txBody>
      </p:sp>
    </p:spTree>
    <p:extLst>
      <p:ext uri="{BB962C8B-B14F-4D97-AF65-F5344CB8AC3E}">
        <p14:creationId xmlns:p14="http://schemas.microsoft.com/office/powerpoint/2010/main" val="40519909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Dissatisfaction with current assessment arrangements. </a:t>
            </a:r>
          </a:p>
          <a:p>
            <a:r>
              <a:rPr lang="en-US" dirty="0"/>
              <a:t>National Reading and Numeracy Tests express results as </a:t>
            </a:r>
            <a:r>
              <a:rPr lang="en-US" dirty="0" err="1"/>
              <a:t>standardised</a:t>
            </a:r>
            <a:r>
              <a:rPr lang="en-US" dirty="0"/>
              <a:t> scores, Foundation Phase uses outcomes, Key Stage 2 and Key Stage 3 use levels, and Key Stage 4 measures attainment using grades</a:t>
            </a:r>
          </a:p>
          <a:p>
            <a:r>
              <a:rPr lang="en-US" dirty="0"/>
              <a:t>At Key Stage 4 there are no statutory assessment arrangements, but schools are still required to report progress to parents and </a:t>
            </a:r>
            <a:r>
              <a:rPr lang="en-US" dirty="0" err="1"/>
              <a:t>carers</a:t>
            </a:r>
            <a:r>
              <a:rPr lang="en-US" dirty="0"/>
              <a:t>.</a:t>
            </a:r>
          </a:p>
          <a:p>
            <a:r>
              <a:rPr lang="en-US" dirty="0"/>
              <a:t>Formative assessments should be also an integral part within the learning process</a:t>
            </a:r>
          </a:p>
          <a:p>
            <a:r>
              <a:rPr lang="en-US" dirty="0"/>
              <a:t>assessments should encourage children and young people to take responsibility for their own learning children and young people should be able to develop their own e-portfolio online, possibly including ‘e-badges’, to record key achievements and experiences.</a:t>
            </a:r>
          </a:p>
          <a:p>
            <a:endParaRPr lang="en-GB" dirty="0"/>
          </a:p>
        </p:txBody>
      </p:sp>
      <p:sp>
        <p:nvSpPr>
          <p:cNvPr id="4" name="Slide Number Placeholder 3"/>
          <p:cNvSpPr>
            <a:spLocks noGrp="1"/>
          </p:cNvSpPr>
          <p:nvPr>
            <p:ph type="sldNum" sz="quarter" idx="5"/>
          </p:nvPr>
        </p:nvSpPr>
        <p:spPr/>
        <p:txBody>
          <a:bodyPr/>
          <a:lstStyle/>
          <a:p>
            <a:fld id="{98272FC2-F232-4187-BD56-2F79B34AE6B5}" type="slidenum">
              <a:rPr lang="en-GB" smtClean="0"/>
              <a:t>43</a:t>
            </a:fld>
            <a:endParaRPr lang="en-GB"/>
          </a:p>
        </p:txBody>
      </p:sp>
    </p:spTree>
    <p:extLst>
      <p:ext uri="{BB962C8B-B14F-4D97-AF65-F5344CB8AC3E}">
        <p14:creationId xmlns:p14="http://schemas.microsoft.com/office/powerpoint/2010/main" val="28565721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42171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150761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70799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4/18/2020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52780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4/18/2020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67132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4/18/2020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85097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4/18/2020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292512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25706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6771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57448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527284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40189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79592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919786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508023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625671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4/18/2020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62204954"/>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 id="2147483680" r:id="rId15"/>
    <p:sldLayoutId id="2147483681"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D91AD-D949-47F0-B9E0-939698F0F255}"/>
              </a:ext>
            </a:extLst>
          </p:cNvPr>
          <p:cNvSpPr>
            <a:spLocks noGrp="1"/>
          </p:cNvSpPr>
          <p:nvPr>
            <p:ph type="ctrTitle"/>
          </p:nvPr>
        </p:nvSpPr>
        <p:spPr>
          <a:xfrm>
            <a:off x="1847091" y="10215"/>
            <a:ext cx="8915399" cy="1126283"/>
          </a:xfrm>
        </p:spPr>
        <p:txBody>
          <a:bodyPr/>
          <a:lstStyle/>
          <a:p>
            <a:pPr algn="ctr"/>
            <a:r>
              <a:rPr lang="en-GB" dirty="0">
                <a:latin typeface="Times New Roman" panose="02020603050405020304" pitchFamily="18" charset="0"/>
                <a:cs typeface="Times New Roman" panose="02020603050405020304" pitchFamily="18" charset="0"/>
              </a:rPr>
              <a:t>New Curriculum for Wales</a:t>
            </a:r>
          </a:p>
        </p:txBody>
      </p:sp>
      <p:pic>
        <p:nvPicPr>
          <p:cNvPr id="4" name="Picture 3">
            <a:extLst>
              <a:ext uri="{FF2B5EF4-FFF2-40B4-BE49-F238E27FC236}">
                <a16:creationId xmlns:a16="http://schemas.microsoft.com/office/drawing/2014/main" id="{F7412D79-EC7B-4CAF-B209-0451CF7E195E}"/>
              </a:ext>
            </a:extLst>
          </p:cNvPr>
          <p:cNvPicPr>
            <a:picLocks noChangeAspect="1"/>
          </p:cNvPicPr>
          <p:nvPr/>
        </p:nvPicPr>
        <p:blipFill>
          <a:blip r:embed="rId2"/>
          <a:stretch>
            <a:fillRect/>
          </a:stretch>
        </p:blipFill>
        <p:spPr>
          <a:xfrm>
            <a:off x="2193471" y="1640115"/>
            <a:ext cx="7805057" cy="4683034"/>
          </a:xfrm>
          <a:prstGeom prst="rect">
            <a:avLst/>
          </a:prstGeom>
        </p:spPr>
      </p:pic>
    </p:spTree>
    <p:extLst>
      <p:ext uri="{BB962C8B-B14F-4D97-AF65-F5344CB8AC3E}">
        <p14:creationId xmlns:p14="http://schemas.microsoft.com/office/powerpoint/2010/main" val="11153410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8B10C-6076-4622-9247-5C8C73CB76DE}"/>
              </a:ext>
            </a:extLst>
          </p:cNvPr>
          <p:cNvSpPr>
            <a:spLocks noGrp="1"/>
          </p:cNvSpPr>
          <p:nvPr>
            <p:ph type="title"/>
          </p:nvPr>
        </p:nvSpPr>
        <p:spPr>
          <a:xfrm>
            <a:off x="2182108" y="534933"/>
            <a:ext cx="8911687" cy="1280890"/>
          </a:xfrm>
        </p:spPr>
        <p:txBody>
          <a:bodyPr>
            <a:normAutofit/>
          </a:bodyPr>
          <a:lstStyle/>
          <a:p>
            <a:pPr algn="ctr"/>
            <a:r>
              <a:rPr lang="en-GB" dirty="0">
                <a:latin typeface="Times New Roman" panose="02020603050405020304" pitchFamily="18" charset="0"/>
                <a:cs typeface="Times New Roman" panose="02020603050405020304" pitchFamily="18" charset="0"/>
              </a:rPr>
              <a:t>Reason for Change: Organisation for Economic Co-operation and Development (OCED</a:t>
            </a:r>
            <a:r>
              <a:rPr lang="en-GB" dirty="0"/>
              <a:t>)</a:t>
            </a:r>
          </a:p>
        </p:txBody>
      </p:sp>
      <p:sp>
        <p:nvSpPr>
          <p:cNvPr id="3" name="Content Placeholder 2">
            <a:extLst>
              <a:ext uri="{FF2B5EF4-FFF2-40B4-BE49-F238E27FC236}">
                <a16:creationId xmlns:a16="http://schemas.microsoft.com/office/drawing/2014/main" id="{1E855230-85E6-49AC-A029-FA0379A96333}"/>
              </a:ext>
            </a:extLst>
          </p:cNvPr>
          <p:cNvSpPr>
            <a:spLocks noGrp="1"/>
          </p:cNvSpPr>
          <p:nvPr>
            <p:ph idx="1"/>
          </p:nvPr>
        </p:nvSpPr>
        <p:spPr>
          <a:xfrm>
            <a:off x="914400" y="2329070"/>
            <a:ext cx="10921516" cy="3777622"/>
          </a:xfrm>
        </p:spPr>
        <p:txBody>
          <a:bodyPr>
            <a:normAutofit/>
          </a:bodyPr>
          <a:lstStyle/>
          <a:p>
            <a:pPr marL="0" indent="0" algn="ctr">
              <a:buNone/>
            </a:pPr>
            <a:r>
              <a:rPr lang="en-US" dirty="0">
                <a:latin typeface="Times New Roman" panose="02020603050405020304" pitchFamily="18" charset="0"/>
                <a:cs typeface="Times New Roman" panose="02020603050405020304" pitchFamily="18" charset="0"/>
              </a:rPr>
              <a:t>“</a:t>
            </a:r>
            <a:r>
              <a:rPr lang="en-US" sz="2800" dirty="0">
                <a:latin typeface="Times New Roman" panose="02020603050405020304" pitchFamily="18" charset="0"/>
                <a:cs typeface="Times New Roman" panose="02020603050405020304" pitchFamily="18" charset="0"/>
              </a:rPr>
              <a:t>Addressing both the quality and equity of a country’s education system can help shape its future. An education system in which all students have opportunities to learn can strengthen individuals’ and societies’ capacities to contribute to economic growth and social well-being” (OCED, 2014, p.3)</a:t>
            </a:r>
          </a:p>
          <a:p>
            <a:pPr marL="0" indent="0" algn="ctr">
              <a:buNone/>
            </a:pPr>
            <a:endParaRPr lang="en-US" dirty="0"/>
          </a:p>
          <a:p>
            <a:pPr marL="0" indent="0" algn="ctr">
              <a:buNone/>
            </a:pPr>
            <a:endParaRPr lang="en-US" dirty="0"/>
          </a:p>
        </p:txBody>
      </p:sp>
    </p:spTree>
    <p:extLst>
      <p:ext uri="{BB962C8B-B14F-4D97-AF65-F5344CB8AC3E}">
        <p14:creationId xmlns:p14="http://schemas.microsoft.com/office/powerpoint/2010/main" val="18478681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5472C8-CBC5-40B7-8366-8428A95E6C2E}"/>
              </a:ext>
            </a:extLst>
          </p:cNvPr>
          <p:cNvSpPr>
            <a:spLocks noGrp="1"/>
          </p:cNvSpPr>
          <p:nvPr>
            <p:ph idx="1"/>
          </p:nvPr>
        </p:nvSpPr>
        <p:spPr>
          <a:xfrm>
            <a:off x="28136" y="-14514"/>
            <a:ext cx="12163864" cy="6520376"/>
          </a:xfrm>
        </p:spPr>
        <p:txBody>
          <a:bodyPr>
            <a:normAutofit/>
          </a:bodyPr>
          <a:lstStyle/>
          <a:p>
            <a:pPr marL="0" indent="0" algn="ctr">
              <a:buNone/>
            </a:pPr>
            <a:r>
              <a:rPr lang="en-US" sz="2400" dirty="0">
                <a:latin typeface="Times New Roman" panose="02020603050405020304" pitchFamily="18" charset="0"/>
                <a:cs typeface="Times New Roman" panose="02020603050405020304" pitchFamily="18" charset="0"/>
              </a:rPr>
              <a:t>Despite the initial education reform efforts, the Welsh Government invited the OCED to conduct a quality and equity review of its current school system (3-16-year-olds). </a:t>
            </a:r>
          </a:p>
          <a:p>
            <a:pPr marL="0" indent="0" algn="ctr">
              <a:buNone/>
            </a:pPr>
            <a:endParaRPr lang="en-US" sz="2400" dirty="0">
              <a:latin typeface="Times New Roman" panose="02020603050405020304" pitchFamily="18" charset="0"/>
              <a:cs typeface="Times New Roman" panose="02020603050405020304" pitchFamily="18" charset="0"/>
            </a:endParaRPr>
          </a:p>
          <a:p>
            <a:pPr marL="0" indent="0" algn="ctr">
              <a:buNone/>
            </a:pPr>
            <a:r>
              <a:rPr lang="en-US" sz="2400" dirty="0">
                <a:latin typeface="Times New Roman" panose="02020603050405020304" pitchFamily="18" charset="0"/>
                <a:cs typeface="Times New Roman" panose="02020603050405020304" pitchFamily="18" charset="0"/>
              </a:rPr>
              <a:t>The report, </a:t>
            </a:r>
            <a:r>
              <a:rPr lang="en-US" sz="2400" i="1" dirty="0">
                <a:latin typeface="Times New Roman" panose="02020603050405020304" pitchFamily="18" charset="0"/>
                <a:cs typeface="Times New Roman" panose="02020603050405020304" pitchFamily="18" charset="0"/>
              </a:rPr>
              <a:t>‘ Improving Schools in Wales: an OCED perspective’ </a:t>
            </a:r>
            <a:r>
              <a:rPr lang="en-US" sz="2400" dirty="0">
                <a:latin typeface="Times New Roman" panose="02020603050405020304" pitchFamily="18" charset="0"/>
                <a:cs typeface="Times New Roman" panose="02020603050405020304" pitchFamily="18" charset="0"/>
              </a:rPr>
              <a:t>aimed to assist Wales in: </a:t>
            </a:r>
          </a:p>
          <a:p>
            <a:pPr algn="ctr"/>
            <a:r>
              <a:rPr lang="en-US" sz="2400" dirty="0">
                <a:latin typeface="Times New Roman" panose="02020603050405020304" pitchFamily="18" charset="0"/>
                <a:cs typeface="Times New Roman" panose="02020603050405020304" pitchFamily="18" charset="0"/>
              </a:rPr>
              <a:t>Understanding the equity and quality of the school system </a:t>
            </a:r>
          </a:p>
          <a:p>
            <a:pPr algn="ctr"/>
            <a:r>
              <a:rPr lang="en-US" sz="2400" dirty="0">
                <a:latin typeface="Times New Roman" panose="02020603050405020304" pitchFamily="18" charset="0"/>
                <a:cs typeface="Times New Roman" panose="02020603050405020304" pitchFamily="18" charset="0"/>
              </a:rPr>
              <a:t>Identifying  approaches for raising student performance</a:t>
            </a:r>
          </a:p>
          <a:p>
            <a:pPr algn="ctr"/>
            <a:endParaRPr lang="en-US" sz="2400" dirty="0">
              <a:latin typeface="Times New Roman" panose="02020603050405020304" pitchFamily="18" charset="0"/>
              <a:cs typeface="Times New Roman" panose="02020603050405020304" pitchFamily="18" charset="0"/>
            </a:endParaRPr>
          </a:p>
          <a:p>
            <a:pPr marL="0" indent="0" algn="ctr">
              <a:buNone/>
            </a:pPr>
            <a:r>
              <a:rPr lang="en-US" sz="2400" dirty="0">
                <a:latin typeface="Times New Roman" panose="02020603050405020304" pitchFamily="18" charset="0"/>
                <a:cs typeface="Times New Roman" panose="02020603050405020304" pitchFamily="18" charset="0"/>
              </a:rPr>
              <a:t>The report draw upon the PISA results and made a number of recommendations, based on the following: </a:t>
            </a:r>
          </a:p>
          <a:p>
            <a:pPr algn="ctr"/>
            <a:r>
              <a:rPr lang="en-US" sz="2400" dirty="0">
                <a:latin typeface="Times New Roman" panose="02020603050405020304" pitchFamily="18" charset="0"/>
                <a:cs typeface="Times New Roman" panose="02020603050405020304" pitchFamily="18" charset="0"/>
              </a:rPr>
              <a:t>Ensuring Schools are meeting the learning needs of all their students</a:t>
            </a:r>
          </a:p>
          <a:p>
            <a:pPr algn="ctr"/>
            <a:r>
              <a:rPr lang="en-US" sz="2400" dirty="0">
                <a:latin typeface="Times New Roman" panose="02020603050405020304" pitchFamily="18" charset="0"/>
                <a:cs typeface="Times New Roman" panose="02020603050405020304" pitchFamily="18" charset="0"/>
              </a:rPr>
              <a:t>Building Professional capital of school</a:t>
            </a:r>
          </a:p>
          <a:p>
            <a:pPr algn="ctr"/>
            <a:r>
              <a:rPr lang="en-US" sz="2400" dirty="0">
                <a:latin typeface="Times New Roman" panose="02020603050405020304" pitchFamily="18" charset="0"/>
                <a:cs typeface="Times New Roman" panose="02020603050405020304" pitchFamily="18" charset="0"/>
              </a:rPr>
              <a:t>Developing assessments and frameworks to promote improvement </a:t>
            </a:r>
          </a:p>
          <a:p>
            <a:pPr algn="ctr"/>
            <a:r>
              <a:rPr lang="en-US" sz="2400" dirty="0">
                <a:latin typeface="Times New Roman" panose="02020603050405020304" pitchFamily="18" charset="0"/>
                <a:cs typeface="Times New Roman" panose="02020603050405020304" pitchFamily="18" charset="0"/>
              </a:rPr>
              <a:t>Building a long-term education strategy </a:t>
            </a:r>
          </a:p>
          <a:p>
            <a:endParaRPr lang="en-US" dirty="0"/>
          </a:p>
          <a:p>
            <a:endParaRPr lang="en-US" dirty="0"/>
          </a:p>
        </p:txBody>
      </p:sp>
    </p:spTree>
    <p:extLst>
      <p:ext uri="{BB962C8B-B14F-4D97-AF65-F5344CB8AC3E}">
        <p14:creationId xmlns:p14="http://schemas.microsoft.com/office/powerpoint/2010/main" val="31112207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7B713-611F-40D1-B6DE-476508B0673E}"/>
              </a:ext>
            </a:extLst>
          </p:cNvPr>
          <p:cNvSpPr>
            <a:spLocks noGrp="1"/>
          </p:cNvSpPr>
          <p:nvPr>
            <p:ph type="title"/>
          </p:nvPr>
        </p:nvSpPr>
        <p:spPr>
          <a:xfrm>
            <a:off x="2452247" y="447010"/>
            <a:ext cx="9069193" cy="1452128"/>
          </a:xfrm>
        </p:spPr>
        <p:txBody>
          <a:bodyPr>
            <a:normAutofit/>
          </a:bodyPr>
          <a:lstStyle/>
          <a:p>
            <a:pPr algn="ctr"/>
            <a:r>
              <a:rPr lang="en-US" dirty="0"/>
              <a:t> </a:t>
            </a:r>
            <a:r>
              <a:rPr lang="en-US" dirty="0">
                <a:latin typeface="Times New Roman" panose="02020603050405020304" pitchFamily="18" charset="0"/>
                <a:cs typeface="Times New Roman" panose="02020603050405020304" pitchFamily="18" charset="0"/>
              </a:rPr>
              <a:t>Improving Schools in Wales: An OECD Perspective: Findings</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D1C900C-C9B3-4843-AE08-AC6A547CF03B}"/>
              </a:ext>
            </a:extLst>
          </p:cNvPr>
          <p:cNvSpPr>
            <a:spLocks noGrp="1"/>
          </p:cNvSpPr>
          <p:nvPr>
            <p:ph idx="1"/>
          </p:nvPr>
        </p:nvSpPr>
        <p:spPr>
          <a:xfrm>
            <a:off x="670560" y="1645920"/>
            <a:ext cx="11812172" cy="4448182"/>
          </a:xfrm>
        </p:spPr>
        <p:txBody>
          <a:bodyPr>
            <a:normAutofit/>
          </a:bodyPr>
          <a:lstStyle/>
          <a:p>
            <a:r>
              <a:rPr lang="en-US" sz="2400" dirty="0">
                <a:latin typeface="Times New Roman" panose="02020603050405020304" pitchFamily="18" charset="0"/>
                <a:cs typeface="Times New Roman" panose="02020603050405020304" pitchFamily="18" charset="0"/>
              </a:rPr>
              <a:t>Many schools and teachers lack the capacity to place the students at the centre of learning and set high expectations and meet the diverse learning needs of all students. </a:t>
            </a:r>
          </a:p>
          <a:p>
            <a:r>
              <a:rPr lang="en-US" sz="2400" dirty="0">
                <a:latin typeface="Times New Roman" panose="02020603050405020304" pitchFamily="18" charset="0"/>
                <a:cs typeface="Times New Roman" panose="02020603050405020304" pitchFamily="18" charset="0"/>
              </a:rPr>
              <a:t>Support staff do not have clear longer-term career opportunities, and many don’t have good working conditions</a:t>
            </a:r>
          </a:p>
          <a:p>
            <a:r>
              <a:rPr lang="en-US" sz="2400" dirty="0">
                <a:latin typeface="Times New Roman" panose="02020603050405020304" pitchFamily="18" charset="0"/>
                <a:cs typeface="Times New Roman" panose="02020603050405020304" pitchFamily="18" charset="0"/>
              </a:rPr>
              <a:t>A lack of national recognition of the importance of the teaching profession</a:t>
            </a:r>
          </a:p>
          <a:p>
            <a:r>
              <a:rPr lang="en-US" sz="2400" dirty="0">
                <a:latin typeface="Times New Roman" panose="02020603050405020304" pitchFamily="18" charset="0"/>
                <a:cs typeface="Times New Roman" panose="02020603050405020304" pitchFamily="18" charset="0"/>
              </a:rPr>
              <a:t>Limited opportunities for continuous professional development in certain areas</a:t>
            </a:r>
          </a:p>
          <a:p>
            <a:r>
              <a:rPr lang="en-GB" sz="2400" dirty="0">
                <a:latin typeface="Times New Roman" panose="02020603050405020304" pitchFamily="18" charset="0"/>
                <a:cs typeface="Times New Roman" panose="02020603050405020304" pitchFamily="18" charset="0"/>
              </a:rPr>
              <a:t>School-to-school collaboration in Wales in under-resourced </a:t>
            </a:r>
          </a:p>
          <a:p>
            <a:r>
              <a:rPr lang="en-US" sz="2400" dirty="0">
                <a:latin typeface="Times New Roman" panose="02020603050405020304" pitchFamily="18" charset="0"/>
                <a:cs typeface="Times New Roman" panose="02020603050405020304" pitchFamily="18" charset="0"/>
              </a:rPr>
              <a:t>Development of leadership capacity at all levels of the system has been weak</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787383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F16648-9902-4166-A8B0-AE330528CDFD}"/>
              </a:ext>
            </a:extLst>
          </p:cNvPr>
          <p:cNvSpPr>
            <a:spLocks noGrp="1"/>
          </p:cNvSpPr>
          <p:nvPr>
            <p:ph idx="1"/>
          </p:nvPr>
        </p:nvSpPr>
        <p:spPr>
          <a:xfrm>
            <a:off x="580571" y="1515167"/>
            <a:ext cx="12003314" cy="5045291"/>
          </a:xfrm>
        </p:spPr>
        <p:txBody>
          <a:bodyPr>
            <a:normAutofit/>
          </a:bodyPr>
          <a:lstStyle/>
          <a:p>
            <a:pPr marL="0" indent="0">
              <a:buNone/>
            </a:pPr>
            <a:r>
              <a:rPr lang="en-US" sz="2800" dirty="0">
                <a:latin typeface="Times New Roman" panose="02020603050405020304" pitchFamily="18" charset="0"/>
                <a:cs typeface="Times New Roman" panose="02020603050405020304" pitchFamily="18" charset="0"/>
              </a:rPr>
              <a:t>According to OCED (2014), the PISA performance of students (15-year-olds) in Wales is low overall, with too many underperforming in Science, Reading and Mathematics. In 2012, the PISA results indicated:</a:t>
            </a:r>
          </a:p>
          <a:p>
            <a:r>
              <a:rPr lang="en-US" sz="2800" dirty="0">
                <a:latin typeface="Times New Roman" panose="02020603050405020304" pitchFamily="18" charset="0"/>
                <a:cs typeface="Times New Roman" panose="02020603050405020304" pitchFamily="18" charset="0"/>
              </a:rPr>
              <a:t>One in five children did not achieve Level 2 in science and reading</a:t>
            </a:r>
          </a:p>
          <a:p>
            <a:r>
              <a:rPr lang="en-US" sz="2800" dirty="0">
                <a:latin typeface="Times New Roman" panose="02020603050405020304" pitchFamily="18" charset="0"/>
                <a:cs typeface="Times New Roman" panose="02020603050405020304" pitchFamily="18" charset="0"/>
              </a:rPr>
              <a:t>30% of students achieving a level 2 in Mathematics</a:t>
            </a:r>
          </a:p>
          <a:p>
            <a:endParaRPr lang="en-US" sz="2800" dirty="0"/>
          </a:p>
          <a:p>
            <a:pPr marL="0" indent="0">
              <a:buNone/>
            </a:pPr>
            <a:endParaRPr lang="en-US" sz="2800"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884881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D71DB-FE3D-4CB5-BE21-04D05855AF95}"/>
              </a:ext>
            </a:extLst>
          </p:cNvPr>
          <p:cNvSpPr>
            <a:spLocks noGrp="1"/>
          </p:cNvSpPr>
          <p:nvPr>
            <p:ph type="title"/>
          </p:nvPr>
        </p:nvSpPr>
        <p:spPr>
          <a:xfrm>
            <a:off x="1640156" y="94023"/>
            <a:ext cx="8911687" cy="1628760"/>
          </a:xfrm>
        </p:spPr>
        <p:txBody>
          <a:bodyPr>
            <a:normAutofit fontScale="90000"/>
          </a:bodyPr>
          <a:lstStyle/>
          <a:p>
            <a:pPr algn="ctr"/>
            <a:r>
              <a:rPr lang="en-GB" dirty="0">
                <a:latin typeface="Times New Roman" panose="02020603050405020304" pitchFamily="18" charset="0"/>
                <a:cs typeface="Times New Roman" panose="02020603050405020304" pitchFamily="18" charset="0"/>
              </a:rPr>
              <a:t>Reason for Change: </a:t>
            </a:r>
            <a:br>
              <a:rPr lang="en-GB" dirty="0">
                <a:latin typeface="Times New Roman" panose="02020603050405020304" pitchFamily="18" charset="0"/>
                <a:cs typeface="Times New Roman" panose="02020603050405020304" pitchFamily="18" charset="0"/>
              </a:rPr>
            </a:br>
            <a:r>
              <a:rPr lang="en-GB" dirty="0">
                <a:latin typeface="Times New Roman" panose="02020603050405020304" pitchFamily="18" charset="0"/>
                <a:cs typeface="Times New Roman" panose="02020603050405020304" pitchFamily="18" charset="0"/>
              </a:rPr>
              <a:t>The Programme for International Student Assessment (PISA)(2015) results</a:t>
            </a:r>
          </a:p>
        </p:txBody>
      </p:sp>
      <p:sp>
        <p:nvSpPr>
          <p:cNvPr id="3" name="Content Placeholder 2">
            <a:extLst>
              <a:ext uri="{FF2B5EF4-FFF2-40B4-BE49-F238E27FC236}">
                <a16:creationId xmlns:a16="http://schemas.microsoft.com/office/drawing/2014/main" id="{44719E83-DE66-4C8B-834A-1C2F07EEF2CB}"/>
              </a:ext>
            </a:extLst>
          </p:cNvPr>
          <p:cNvSpPr>
            <a:spLocks noGrp="1"/>
          </p:cNvSpPr>
          <p:nvPr>
            <p:ph idx="1"/>
          </p:nvPr>
        </p:nvSpPr>
        <p:spPr>
          <a:xfrm>
            <a:off x="846415" y="1832113"/>
            <a:ext cx="11146803" cy="5025887"/>
          </a:xfrm>
        </p:spPr>
        <p:txBody>
          <a:bodyPr>
            <a:normAutofit lnSpcReduction="10000"/>
          </a:bodyPr>
          <a:lstStyle/>
          <a:p>
            <a:pPr marL="0" indent="0">
              <a:buNone/>
            </a:pPr>
            <a:r>
              <a:rPr lang="en-US" sz="2800" dirty="0">
                <a:latin typeface="Times New Roman" panose="02020603050405020304" pitchFamily="18" charset="0"/>
                <a:cs typeface="Times New Roman" panose="02020603050405020304" pitchFamily="18" charset="0"/>
              </a:rPr>
              <a:t>In 2015, Welsh 15-year-olds performed below the OECD average (490 score points) in the following subject arears: </a:t>
            </a:r>
          </a:p>
          <a:p>
            <a:endParaRPr lang="en-US" sz="2800" dirty="0">
              <a:latin typeface="Times New Roman" panose="02020603050405020304" pitchFamily="18" charset="0"/>
              <a:cs typeface="Times New Roman" panose="02020603050405020304" pitchFamily="18" charset="0"/>
            </a:endParaRPr>
          </a:p>
          <a:p>
            <a:r>
              <a:rPr lang="en-US" sz="2800" dirty="0">
                <a:latin typeface="Times New Roman" panose="02020603050405020304" pitchFamily="18" charset="0"/>
                <a:cs typeface="Times New Roman" panose="02020603050405020304" pitchFamily="18" charset="0"/>
              </a:rPr>
              <a:t>Mathematics (478)</a:t>
            </a:r>
          </a:p>
          <a:p>
            <a:r>
              <a:rPr lang="en-US" sz="2800" dirty="0">
                <a:latin typeface="Times New Roman" panose="02020603050405020304" pitchFamily="18" charset="0"/>
                <a:cs typeface="Times New Roman" panose="02020603050405020304" pitchFamily="18" charset="0"/>
              </a:rPr>
              <a:t>Reading (477) </a:t>
            </a:r>
          </a:p>
          <a:p>
            <a:r>
              <a:rPr lang="en-US" sz="2800" dirty="0">
                <a:latin typeface="Times New Roman" panose="02020603050405020304" pitchFamily="18" charset="0"/>
                <a:cs typeface="Times New Roman" panose="02020603050405020304" pitchFamily="18" charset="0"/>
              </a:rPr>
              <a:t>Science (485) </a:t>
            </a:r>
          </a:p>
          <a:p>
            <a:pPr marL="0" indent="0">
              <a:buNone/>
            </a:pPr>
            <a:r>
              <a:rPr lang="en-US" sz="2800" dirty="0">
                <a:latin typeface="Times New Roman" panose="02020603050405020304" pitchFamily="18" charset="0"/>
                <a:cs typeface="Times New Roman" panose="02020603050405020304" pitchFamily="18" charset="0"/>
              </a:rPr>
              <a:t>In comparison to the rest of the United Kingdom (UK), Wales also performed lower in all three areas (Mathematics, Reading and Science). </a:t>
            </a:r>
          </a:p>
          <a:p>
            <a:pPr marL="0" indent="0">
              <a:buNone/>
            </a:pPr>
            <a:r>
              <a:rPr lang="en-US" sz="2800" dirty="0">
                <a:latin typeface="Times New Roman" panose="02020603050405020304" pitchFamily="18" charset="0"/>
                <a:cs typeface="Times New Roman" panose="02020603050405020304" pitchFamily="18" charset="0"/>
              </a:rPr>
              <a:t>                                                                                                </a:t>
            </a:r>
          </a:p>
          <a:p>
            <a:pPr marL="0" indent="0">
              <a:buNone/>
            </a:pPr>
            <a:r>
              <a:rPr lang="en-US" sz="2800" dirty="0">
                <a:latin typeface="Times New Roman" panose="02020603050405020304" pitchFamily="18" charset="0"/>
                <a:cs typeface="Times New Roman" panose="02020603050405020304" pitchFamily="18" charset="0"/>
              </a:rPr>
              <a:t>                                                                                                   (OCED, 2017)</a:t>
            </a:r>
          </a:p>
          <a:p>
            <a:endParaRPr lang="en-GB" sz="1100" dirty="0"/>
          </a:p>
        </p:txBody>
      </p:sp>
    </p:spTree>
    <p:extLst>
      <p:ext uri="{BB962C8B-B14F-4D97-AF65-F5344CB8AC3E}">
        <p14:creationId xmlns:p14="http://schemas.microsoft.com/office/powerpoint/2010/main" val="1103498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92787-68F7-4D1B-86FD-005E74FE7A86}"/>
              </a:ext>
            </a:extLst>
          </p:cNvPr>
          <p:cNvSpPr>
            <a:spLocks noGrp="1"/>
          </p:cNvSpPr>
          <p:nvPr>
            <p:ph type="title"/>
          </p:nvPr>
        </p:nvSpPr>
        <p:spPr>
          <a:xfrm>
            <a:off x="1996577" y="0"/>
            <a:ext cx="8911687" cy="1280890"/>
          </a:xfrm>
        </p:spPr>
        <p:txBody>
          <a:bodyPr>
            <a:normAutofit/>
          </a:bodyPr>
          <a:lstStyle/>
          <a:p>
            <a:pPr algn="ctr"/>
            <a:r>
              <a:rPr lang="en-GB" dirty="0">
                <a:latin typeface="Times New Roman" panose="02020603050405020304" pitchFamily="18" charset="0"/>
                <a:cs typeface="Times New Roman" panose="02020603050405020304" pitchFamily="18" charset="0"/>
              </a:rPr>
              <a:t>The Programme for International Student Assessment (PISA) (2018) Results</a:t>
            </a:r>
          </a:p>
        </p:txBody>
      </p:sp>
      <p:sp>
        <p:nvSpPr>
          <p:cNvPr id="6" name="Content Placeholder 5">
            <a:extLst>
              <a:ext uri="{FF2B5EF4-FFF2-40B4-BE49-F238E27FC236}">
                <a16:creationId xmlns:a16="http://schemas.microsoft.com/office/drawing/2014/main" id="{06E90542-69A1-4343-8479-E3DFAC2C6396}"/>
              </a:ext>
            </a:extLst>
          </p:cNvPr>
          <p:cNvSpPr>
            <a:spLocks noGrp="1"/>
          </p:cNvSpPr>
          <p:nvPr>
            <p:ph idx="1"/>
          </p:nvPr>
        </p:nvSpPr>
        <p:spPr>
          <a:xfrm>
            <a:off x="675862" y="1550504"/>
            <a:ext cx="11516138" cy="4989443"/>
          </a:xfrm>
        </p:spPr>
        <p:txBody>
          <a:bodyPr>
            <a:normAutofit/>
          </a:bodyPr>
          <a:lstStyle/>
          <a:p>
            <a:pPr>
              <a:lnSpc>
                <a:spcPct val="120000"/>
              </a:lnSpc>
            </a:pPr>
            <a:r>
              <a:rPr lang="en-GB" sz="2800" dirty="0">
                <a:latin typeface="Times New Roman" panose="02020603050405020304" pitchFamily="18" charset="0"/>
                <a:cs typeface="Times New Roman" panose="02020603050405020304" pitchFamily="18" charset="0"/>
              </a:rPr>
              <a:t>In 2018, Wales continued to perform under the OCED average within  Mathematics, Science and Reading:</a:t>
            </a:r>
          </a:p>
          <a:p>
            <a:pPr>
              <a:lnSpc>
                <a:spcPct val="120000"/>
              </a:lnSpc>
            </a:pPr>
            <a:r>
              <a:rPr lang="en-GB" sz="2800" dirty="0">
                <a:latin typeface="Times New Roman" panose="02020603050405020304" pitchFamily="18" charset="0"/>
                <a:cs typeface="Times New Roman" panose="02020603050405020304" pitchFamily="18" charset="0"/>
              </a:rPr>
              <a:t>Mathematics (487)</a:t>
            </a:r>
          </a:p>
          <a:p>
            <a:pPr>
              <a:lnSpc>
                <a:spcPct val="120000"/>
              </a:lnSpc>
            </a:pPr>
            <a:r>
              <a:rPr lang="en-GB" sz="2800" dirty="0">
                <a:latin typeface="Times New Roman" panose="02020603050405020304" pitchFamily="18" charset="0"/>
                <a:cs typeface="Times New Roman" panose="02020603050405020304" pitchFamily="18" charset="0"/>
              </a:rPr>
              <a:t>Science (488)</a:t>
            </a:r>
          </a:p>
          <a:p>
            <a:pPr>
              <a:lnSpc>
                <a:spcPct val="120000"/>
              </a:lnSpc>
            </a:pPr>
            <a:r>
              <a:rPr lang="en-GB" sz="2800" dirty="0">
                <a:latin typeface="Times New Roman" panose="02020603050405020304" pitchFamily="18" charset="0"/>
                <a:cs typeface="Times New Roman" panose="02020603050405020304" pitchFamily="18" charset="0"/>
              </a:rPr>
              <a:t>Reading (483)</a:t>
            </a:r>
          </a:p>
          <a:p>
            <a:pPr>
              <a:lnSpc>
                <a:spcPct val="120000"/>
              </a:lnSpc>
            </a:pPr>
            <a:endParaRPr lang="en-GB" sz="2800" dirty="0">
              <a:latin typeface="Times New Roman" panose="02020603050405020304" pitchFamily="18" charset="0"/>
              <a:cs typeface="Times New Roman" panose="02020603050405020304" pitchFamily="18" charset="0"/>
            </a:endParaRPr>
          </a:p>
          <a:p>
            <a:pPr>
              <a:lnSpc>
                <a:spcPct val="120000"/>
              </a:lnSpc>
            </a:pPr>
            <a:endParaRPr lang="en-GB" sz="2800" dirty="0">
              <a:latin typeface="Times New Roman" panose="02020603050405020304" pitchFamily="18" charset="0"/>
              <a:cs typeface="Times New Roman" panose="02020603050405020304" pitchFamily="18" charset="0"/>
            </a:endParaRPr>
          </a:p>
          <a:p>
            <a:pPr marL="0" indent="0" algn="r">
              <a:lnSpc>
                <a:spcPct val="120000"/>
              </a:lnSpc>
              <a:buNone/>
            </a:pPr>
            <a:r>
              <a:rPr lang="en-GB" sz="2800" dirty="0">
                <a:latin typeface="Times New Roman" panose="02020603050405020304" pitchFamily="18" charset="0"/>
                <a:cs typeface="Times New Roman" panose="02020603050405020304" pitchFamily="18" charset="0"/>
              </a:rPr>
              <a:t>(Welsh Government (WG), 2019</a:t>
            </a:r>
            <a:r>
              <a:rPr lang="en-GB" sz="2400" dirty="0"/>
              <a:t>)</a:t>
            </a:r>
          </a:p>
        </p:txBody>
      </p:sp>
    </p:spTree>
    <p:extLst>
      <p:ext uri="{BB962C8B-B14F-4D97-AF65-F5344CB8AC3E}">
        <p14:creationId xmlns:p14="http://schemas.microsoft.com/office/powerpoint/2010/main" val="4092183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93309-5EE2-44B0-8554-A3B40D633059}"/>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What are the current aims of the curriculum in Wales? </a:t>
            </a:r>
          </a:p>
        </p:txBody>
      </p:sp>
      <p:sp>
        <p:nvSpPr>
          <p:cNvPr id="3" name="Content Placeholder 2">
            <a:extLst>
              <a:ext uri="{FF2B5EF4-FFF2-40B4-BE49-F238E27FC236}">
                <a16:creationId xmlns:a16="http://schemas.microsoft.com/office/drawing/2014/main" id="{052A1974-72AC-4915-BF9F-A2487E4A31A4}"/>
              </a:ext>
            </a:extLst>
          </p:cNvPr>
          <p:cNvSpPr>
            <a:spLocks noGrp="1"/>
          </p:cNvSpPr>
          <p:nvPr>
            <p:ph idx="1"/>
          </p:nvPr>
        </p:nvSpPr>
        <p:spPr>
          <a:xfrm>
            <a:off x="880013" y="2084614"/>
            <a:ext cx="11308669" cy="4512129"/>
          </a:xfrm>
        </p:spPr>
        <p:txBody>
          <a:bodyPr>
            <a:normAutofit/>
          </a:bodyPr>
          <a:lstStyle/>
          <a:p>
            <a:pPr marL="0" indent="0">
              <a:buNone/>
            </a:pPr>
            <a:r>
              <a:rPr lang="en-GB" sz="2800" dirty="0">
                <a:latin typeface="Times New Roman" panose="02020603050405020304" pitchFamily="18" charset="0"/>
                <a:cs typeface="Times New Roman" panose="02020603050405020304" pitchFamily="18" charset="0"/>
              </a:rPr>
              <a:t>The Education Act (2002) expresses aims in the forms of general requirements for schools and nurseries. These are the following requirements: </a:t>
            </a:r>
          </a:p>
          <a:p>
            <a:r>
              <a:rPr lang="en-US" sz="2800" dirty="0">
                <a:latin typeface="Times New Roman" panose="02020603050405020304" pitchFamily="18" charset="0"/>
                <a:cs typeface="Times New Roman" panose="02020603050405020304" pitchFamily="18" charset="0"/>
              </a:rPr>
              <a:t>Promotes the spiritual, moral, cultural and physical development of all pupils</a:t>
            </a:r>
          </a:p>
          <a:p>
            <a:r>
              <a:rPr lang="en-US" sz="2800" dirty="0">
                <a:latin typeface="Times New Roman" panose="02020603050405020304" pitchFamily="18" charset="0"/>
                <a:cs typeface="Times New Roman" panose="02020603050405020304" pitchFamily="18" charset="0"/>
              </a:rPr>
              <a:t>Prepares pupils for opportunities and responsibilities and experiences of later life. </a:t>
            </a:r>
          </a:p>
        </p:txBody>
      </p:sp>
    </p:spTree>
    <p:extLst>
      <p:ext uri="{BB962C8B-B14F-4D97-AF65-F5344CB8AC3E}">
        <p14:creationId xmlns:p14="http://schemas.microsoft.com/office/powerpoint/2010/main" val="796591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2383B-FAC5-4CE5-89CA-5034161D3419}"/>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Other Nations curriculum aims</a:t>
            </a:r>
          </a:p>
        </p:txBody>
      </p:sp>
      <p:sp>
        <p:nvSpPr>
          <p:cNvPr id="3" name="Content Placeholder 2">
            <a:extLst>
              <a:ext uri="{FF2B5EF4-FFF2-40B4-BE49-F238E27FC236}">
                <a16:creationId xmlns:a16="http://schemas.microsoft.com/office/drawing/2014/main" id="{EB48751C-434B-4A42-A678-2B1E89BD3926}"/>
              </a:ext>
            </a:extLst>
          </p:cNvPr>
          <p:cNvSpPr>
            <a:spLocks noGrp="1"/>
          </p:cNvSpPr>
          <p:nvPr>
            <p:ph idx="1"/>
          </p:nvPr>
        </p:nvSpPr>
        <p:spPr>
          <a:xfrm>
            <a:off x="573088" y="1787076"/>
            <a:ext cx="11618912" cy="4446814"/>
          </a:xfrm>
        </p:spPr>
        <p:txBody>
          <a:bodyPr>
            <a:normAutofit/>
          </a:bodyPr>
          <a:lstStyle/>
          <a:p>
            <a:r>
              <a:rPr lang="en-GB" sz="2800" dirty="0">
                <a:latin typeface="Times New Roman" panose="02020603050405020304" pitchFamily="18" charset="0"/>
                <a:cs typeface="Times New Roman" panose="02020603050405020304" pitchFamily="18" charset="0"/>
              </a:rPr>
              <a:t>Countries such as the USA and Australia have developed a curriculum framework that are based on key skills and competencies </a:t>
            </a:r>
          </a:p>
          <a:p>
            <a:r>
              <a:rPr lang="en-GB" sz="2800" dirty="0">
                <a:latin typeface="Times New Roman" panose="02020603050405020304" pitchFamily="18" charset="0"/>
                <a:cs typeface="Times New Roman" panose="02020603050405020304" pitchFamily="18" charset="0"/>
              </a:rPr>
              <a:t>New Zealand have developed a curriculum to develop children and young people’s competencies using language, symbols and texts, managing self, relating to others and participating and contributing to society </a:t>
            </a:r>
          </a:p>
          <a:p>
            <a:r>
              <a:rPr lang="en-GB" sz="2800" dirty="0">
                <a:latin typeface="Times New Roman" panose="02020603050405020304" pitchFamily="18" charset="0"/>
                <a:cs typeface="Times New Roman" panose="02020603050405020304" pitchFamily="18" charset="0"/>
              </a:rPr>
              <a:t>In Scotland, the curriculum endeavours to develop four competencies in young people: to become successful, confident individuals who later become responsible and effective citizens.  </a:t>
            </a:r>
          </a:p>
          <a:p>
            <a:pPr marL="0" indent="0">
              <a:buNone/>
            </a:pPr>
            <a:endParaRPr lang="en-US" dirty="0"/>
          </a:p>
        </p:txBody>
      </p:sp>
    </p:spTree>
    <p:extLst>
      <p:ext uri="{BB962C8B-B14F-4D97-AF65-F5344CB8AC3E}">
        <p14:creationId xmlns:p14="http://schemas.microsoft.com/office/powerpoint/2010/main" val="54404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69B20-A497-4B25-9602-FCFCB47A85AC}"/>
              </a:ext>
            </a:extLst>
          </p:cNvPr>
          <p:cNvSpPr>
            <a:spLocks noGrp="1"/>
          </p:cNvSpPr>
          <p:nvPr>
            <p:ph type="title"/>
          </p:nvPr>
        </p:nvSpPr>
        <p:spPr>
          <a:xfrm>
            <a:off x="1837551" y="254345"/>
            <a:ext cx="8911687" cy="1280890"/>
          </a:xfrm>
        </p:spPr>
        <p:txBody>
          <a:bodyPr/>
          <a:lstStyle/>
          <a:p>
            <a:pPr algn="ctr"/>
            <a:r>
              <a:rPr lang="en-GB" dirty="0">
                <a:latin typeface="Times New Roman" panose="02020603050405020304" pitchFamily="18" charset="0"/>
                <a:cs typeface="Times New Roman" panose="02020603050405020304" pitchFamily="18" charset="0"/>
              </a:rPr>
              <a:t>Professor Graham Donaldson</a:t>
            </a:r>
          </a:p>
        </p:txBody>
      </p:sp>
      <p:pic>
        <p:nvPicPr>
          <p:cNvPr id="4" name="Content Placeholder 3">
            <a:extLst>
              <a:ext uri="{FF2B5EF4-FFF2-40B4-BE49-F238E27FC236}">
                <a16:creationId xmlns:a16="http://schemas.microsoft.com/office/drawing/2014/main" id="{E1A68849-74F6-4900-90CF-F762D9F3C6F0}"/>
              </a:ext>
            </a:extLst>
          </p:cNvPr>
          <p:cNvPicPr>
            <a:picLocks noGrp="1" noChangeAspect="1"/>
          </p:cNvPicPr>
          <p:nvPr>
            <p:ph idx="1"/>
          </p:nvPr>
        </p:nvPicPr>
        <p:blipFill>
          <a:blip r:embed="rId2"/>
          <a:stretch>
            <a:fillRect/>
          </a:stretch>
        </p:blipFill>
        <p:spPr>
          <a:xfrm>
            <a:off x="3405809" y="1444487"/>
            <a:ext cx="5159168" cy="5159168"/>
          </a:xfrm>
          <a:prstGeom prst="rect">
            <a:avLst/>
          </a:prstGeom>
        </p:spPr>
      </p:pic>
    </p:spTree>
    <p:extLst>
      <p:ext uri="{BB962C8B-B14F-4D97-AF65-F5344CB8AC3E}">
        <p14:creationId xmlns:p14="http://schemas.microsoft.com/office/powerpoint/2010/main" val="2506088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2962C-B040-468C-8FE5-6EC4FFC4851B}"/>
              </a:ext>
            </a:extLst>
          </p:cNvPr>
          <p:cNvSpPr>
            <a:spLocks noGrp="1"/>
          </p:cNvSpPr>
          <p:nvPr>
            <p:ph type="title"/>
          </p:nvPr>
        </p:nvSpPr>
        <p:spPr>
          <a:xfrm>
            <a:off x="1996577" y="0"/>
            <a:ext cx="8911687" cy="1280890"/>
          </a:xfrm>
        </p:spPr>
        <p:txBody>
          <a:bodyPr/>
          <a:lstStyle/>
          <a:p>
            <a:pPr algn="ctr"/>
            <a:r>
              <a:rPr lang="en-GB" dirty="0">
                <a:latin typeface="Times New Roman" panose="02020603050405020304" pitchFamily="18" charset="0"/>
                <a:cs typeface="Times New Roman" panose="02020603050405020304" pitchFamily="18" charset="0"/>
              </a:rPr>
              <a:t>Background to Professor Graham Donaldson </a:t>
            </a:r>
          </a:p>
        </p:txBody>
      </p:sp>
      <p:sp>
        <p:nvSpPr>
          <p:cNvPr id="3" name="Content Placeholder 2">
            <a:extLst>
              <a:ext uri="{FF2B5EF4-FFF2-40B4-BE49-F238E27FC236}">
                <a16:creationId xmlns:a16="http://schemas.microsoft.com/office/drawing/2014/main" id="{E354DED5-CB73-4FCF-BCCE-2E942435FC1F}"/>
              </a:ext>
            </a:extLst>
          </p:cNvPr>
          <p:cNvSpPr>
            <a:spLocks noGrp="1"/>
          </p:cNvSpPr>
          <p:nvPr>
            <p:ph idx="1"/>
          </p:nvPr>
        </p:nvSpPr>
        <p:spPr>
          <a:xfrm>
            <a:off x="899886" y="1280890"/>
            <a:ext cx="10516335" cy="5206996"/>
          </a:xfrm>
        </p:spPr>
        <p:txBody>
          <a:bodyPr>
            <a:normAutofit fontScale="92500" lnSpcReduction="10000"/>
          </a:bodyPr>
          <a:lstStyle/>
          <a:p>
            <a:r>
              <a:rPr lang="en-US" sz="2800" dirty="0">
                <a:latin typeface="Times New Roman" panose="02020603050405020304" pitchFamily="18" charset="0"/>
                <a:cs typeface="Times New Roman" panose="02020603050405020304" pitchFamily="18" charset="0"/>
              </a:rPr>
              <a:t>Professor Graham Donaldson has spent over 40 years in education and has worked in universities, schools, local and central government.</a:t>
            </a:r>
          </a:p>
          <a:p>
            <a:r>
              <a:rPr lang="en-US" sz="2800" dirty="0">
                <a:latin typeface="Times New Roman" panose="02020603050405020304" pitchFamily="18" charset="0"/>
                <a:cs typeface="Times New Roman" panose="02020603050405020304" pitchFamily="18" charset="0"/>
              </a:rPr>
              <a:t> A qualified teacher of history and social sciences. </a:t>
            </a:r>
          </a:p>
          <a:p>
            <a:r>
              <a:rPr lang="en-US" sz="2800" dirty="0">
                <a:latin typeface="Times New Roman" panose="02020603050405020304" pitchFamily="18" charset="0"/>
                <a:cs typeface="Times New Roman" panose="02020603050405020304" pitchFamily="18" charset="0"/>
              </a:rPr>
              <a:t> Held senior positions in Scotland before working at national level as a curriculum developer and evaluator. </a:t>
            </a:r>
          </a:p>
          <a:p>
            <a:r>
              <a:rPr lang="en-US" sz="2800" dirty="0">
                <a:latin typeface="Times New Roman" panose="02020603050405020304" pitchFamily="18" charset="0"/>
                <a:cs typeface="Times New Roman" panose="02020603050405020304" pitchFamily="18" charset="0"/>
              </a:rPr>
              <a:t>In 1983 he was appointed as one of Her Majesty’s Inspectors of Education (HMI) </a:t>
            </a:r>
          </a:p>
          <a:p>
            <a:r>
              <a:rPr lang="en-US" sz="2800" dirty="0">
                <a:latin typeface="Times New Roman" panose="02020603050405020304" pitchFamily="18" charset="0"/>
                <a:cs typeface="Times New Roman" panose="02020603050405020304" pitchFamily="18" charset="0"/>
              </a:rPr>
              <a:t>In 2002, Donaldson become the head of the head of the Scottish Inspectorate (HMIE)</a:t>
            </a:r>
          </a:p>
          <a:p>
            <a:r>
              <a:rPr lang="en-US" sz="2800" dirty="0">
                <a:latin typeface="Times New Roman" panose="02020603050405020304" pitchFamily="18" charset="0"/>
                <a:cs typeface="Times New Roman" panose="02020603050405020304" pitchFamily="18" charset="0"/>
              </a:rPr>
              <a:t>Donaldson was also a representative of Scotland and the United Kingdom; as a consultant; as an international expert for the OECD; as a contributor to EU conferences.</a:t>
            </a:r>
          </a:p>
        </p:txBody>
      </p:sp>
    </p:spTree>
    <p:extLst>
      <p:ext uri="{BB962C8B-B14F-4D97-AF65-F5344CB8AC3E}">
        <p14:creationId xmlns:p14="http://schemas.microsoft.com/office/powerpoint/2010/main" val="4311254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2485F-655D-4008-A93B-C7D8D853EA3F}"/>
              </a:ext>
            </a:extLst>
          </p:cNvPr>
          <p:cNvSpPr>
            <a:spLocks noGrp="1"/>
          </p:cNvSpPr>
          <p:nvPr>
            <p:ph type="title"/>
          </p:nvPr>
        </p:nvSpPr>
        <p:spPr>
          <a:xfrm>
            <a:off x="1900099" y="0"/>
            <a:ext cx="9180443" cy="1709530"/>
          </a:xfrm>
        </p:spPr>
        <p:txBody>
          <a:bodyPr>
            <a:normAutofit/>
          </a:bodyPr>
          <a:lstStyle/>
          <a:p>
            <a:pPr algn="ctr"/>
            <a:r>
              <a:rPr lang="en-US" dirty="0">
                <a:latin typeface="Times New Roman" panose="02020603050405020304" pitchFamily="18" charset="0"/>
                <a:cs typeface="Times New Roman" panose="02020603050405020304" pitchFamily="18" charset="0"/>
              </a:rPr>
              <a:t>Successful Futures Looking at the Curriculum and Assessment Arrangements in Wales Review </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67249CE-1D5C-4654-A149-0505593BFAB4}"/>
              </a:ext>
            </a:extLst>
          </p:cNvPr>
          <p:cNvSpPr>
            <a:spLocks noGrp="1"/>
          </p:cNvSpPr>
          <p:nvPr>
            <p:ph idx="1"/>
          </p:nvPr>
        </p:nvSpPr>
        <p:spPr>
          <a:xfrm>
            <a:off x="1295468" y="1590261"/>
            <a:ext cx="10896532" cy="5267739"/>
          </a:xfrm>
        </p:spPr>
        <p:txBody>
          <a:bodyPr>
            <a:normAutofit/>
          </a:bodyPr>
          <a:lstStyle/>
          <a:p>
            <a:pPr marL="0" indent="0">
              <a:buNone/>
            </a:pPr>
            <a:r>
              <a:rPr lang="en-US" sz="2400" dirty="0">
                <a:latin typeface="Times New Roman" panose="02020603050405020304" pitchFamily="18" charset="0"/>
                <a:cs typeface="Times New Roman" panose="02020603050405020304" pitchFamily="18" charset="0"/>
              </a:rPr>
              <a:t>In March 2014, the Welsh Government invited Professor Graham Donaldson to review the curriculum and assessment arrangements in schools in Wales.</a:t>
            </a:r>
          </a:p>
          <a:p>
            <a:pPr marL="0" indent="0">
              <a:buNone/>
            </a:pPr>
            <a:endParaRPr lang="en-US" sz="2400" dirty="0">
              <a:latin typeface="Times New Roman" panose="02020603050405020304" pitchFamily="18" charset="0"/>
              <a:cs typeface="Times New Roman" panose="02020603050405020304" pitchFamily="18" charset="0"/>
            </a:endParaRPr>
          </a:p>
          <a:p>
            <a:pPr marL="0" indent="0">
              <a:buNone/>
            </a:pPr>
            <a:r>
              <a:rPr lang="en-US" sz="2400" dirty="0">
                <a:latin typeface="Times New Roman" panose="02020603050405020304" pitchFamily="18" charset="0"/>
                <a:cs typeface="Times New Roman" panose="02020603050405020304" pitchFamily="18" charset="0"/>
              </a:rPr>
              <a:t>The review consisted of serval meetings with teachers, headteachers, school managers and staff professionals in 60 schools including: </a:t>
            </a:r>
          </a:p>
          <a:p>
            <a:r>
              <a:rPr lang="en-US" sz="2400" dirty="0">
                <a:latin typeface="Times New Roman" panose="02020603050405020304" pitchFamily="18" charset="0"/>
                <a:cs typeface="Times New Roman" panose="02020603050405020304" pitchFamily="18" charset="0"/>
              </a:rPr>
              <a:t>Nurseries</a:t>
            </a:r>
          </a:p>
          <a:p>
            <a:r>
              <a:rPr lang="en-US" sz="2400" dirty="0">
                <a:latin typeface="Times New Roman" panose="02020603050405020304" pitchFamily="18" charset="0"/>
                <a:cs typeface="Times New Roman" panose="02020603050405020304" pitchFamily="18" charset="0"/>
              </a:rPr>
              <a:t>Primary Schools </a:t>
            </a:r>
          </a:p>
          <a:p>
            <a:r>
              <a:rPr lang="en-US" sz="2400" dirty="0">
                <a:latin typeface="Times New Roman" panose="02020603050405020304" pitchFamily="18" charset="0"/>
                <a:cs typeface="Times New Roman" panose="02020603050405020304" pitchFamily="18" charset="0"/>
              </a:rPr>
              <a:t>Secondary Schools </a:t>
            </a:r>
          </a:p>
          <a:p>
            <a:r>
              <a:rPr lang="en-US" sz="2400" dirty="0">
                <a:latin typeface="Times New Roman" panose="02020603050405020304" pitchFamily="18" charset="0"/>
                <a:cs typeface="Times New Roman" panose="02020603050405020304" pitchFamily="18" charset="0"/>
              </a:rPr>
              <a:t>Special Schools and others </a:t>
            </a:r>
          </a:p>
          <a:p>
            <a:endParaRPr lang="en-US" dirty="0"/>
          </a:p>
          <a:p>
            <a:pPr marL="0" indent="0">
              <a:buNone/>
            </a:pPr>
            <a:endParaRPr lang="en-US" dirty="0"/>
          </a:p>
        </p:txBody>
      </p:sp>
    </p:spTree>
    <p:extLst>
      <p:ext uri="{BB962C8B-B14F-4D97-AF65-F5344CB8AC3E}">
        <p14:creationId xmlns:p14="http://schemas.microsoft.com/office/powerpoint/2010/main" val="21970702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92E60C-4088-4F7A-BE07-62FCEF1862F8}"/>
              </a:ext>
            </a:extLst>
          </p:cNvPr>
          <p:cNvSpPr>
            <a:spLocks noGrp="1"/>
          </p:cNvSpPr>
          <p:nvPr>
            <p:ph idx="1"/>
          </p:nvPr>
        </p:nvSpPr>
        <p:spPr>
          <a:xfrm>
            <a:off x="1139687" y="1358348"/>
            <a:ext cx="11052313" cy="6109252"/>
          </a:xfrm>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In addition to talking to professionals within educational settings, the review gained views from </a:t>
            </a:r>
            <a:r>
              <a:rPr lang="en-US" sz="2400" dirty="0">
                <a:latin typeface="Times New Roman" panose="02020603050405020304" pitchFamily="18" charset="0"/>
                <a:cs typeface="Times New Roman" panose="02020603050405020304" pitchFamily="18" charset="0"/>
              </a:rPr>
              <a:t>children and young people, parents and </a:t>
            </a:r>
            <a:r>
              <a:rPr lang="en-US" sz="2400" dirty="0" err="1">
                <a:latin typeface="Times New Roman" panose="02020603050405020304" pitchFamily="18" charset="0"/>
                <a:cs typeface="Times New Roman" panose="02020603050405020304" pitchFamily="18" charset="0"/>
              </a:rPr>
              <a:t>carers</a:t>
            </a:r>
            <a:r>
              <a:rPr lang="en-US" sz="2400" dirty="0">
                <a:latin typeface="Times New Roman" panose="02020603050405020304" pitchFamily="18" charset="0"/>
                <a:cs typeface="Times New Roman" panose="02020603050405020304" pitchFamily="18" charset="0"/>
              </a:rPr>
              <a:t>, business and community groups and others across Wales.</a:t>
            </a:r>
          </a:p>
          <a:p>
            <a:pPr marL="0" indent="0">
              <a:buNone/>
            </a:pPr>
            <a:endParaRPr lang="en-US" sz="2400" dirty="0">
              <a:latin typeface="Times New Roman" panose="02020603050405020304" pitchFamily="18" charset="0"/>
              <a:cs typeface="Times New Roman" panose="02020603050405020304" pitchFamily="18" charset="0"/>
            </a:endParaRPr>
          </a:p>
          <a:p>
            <a:pPr marL="0" indent="0">
              <a:buNone/>
            </a:pPr>
            <a:r>
              <a:rPr lang="en-US" sz="2400" dirty="0">
                <a:latin typeface="Times New Roman" panose="02020603050405020304" pitchFamily="18" charset="0"/>
                <a:cs typeface="Times New Roman" panose="02020603050405020304" pitchFamily="18" charset="0"/>
              </a:rPr>
              <a:t>Whilst gaining views from frontline practitioners and members within communities, the review looked at existing ESTYN reports and Governmental policies to gain a further understating on the current state of education within Wales. </a:t>
            </a:r>
          </a:p>
          <a:p>
            <a:pPr marL="0" indent="0">
              <a:buNone/>
            </a:pPr>
            <a:endParaRPr lang="en-US" sz="2400" dirty="0">
              <a:latin typeface="Times New Roman" panose="02020603050405020304" pitchFamily="18" charset="0"/>
              <a:cs typeface="Times New Roman" panose="02020603050405020304" pitchFamily="18" charset="0"/>
            </a:endParaRPr>
          </a:p>
          <a:p>
            <a:pPr marL="0" indent="0">
              <a:buNone/>
            </a:pPr>
            <a:endParaRPr lang="en-US" sz="2400" dirty="0">
              <a:latin typeface="Times New Roman" panose="02020603050405020304" pitchFamily="18" charset="0"/>
              <a:cs typeface="Times New Roman" panose="02020603050405020304" pitchFamily="18" charset="0"/>
            </a:endParaRPr>
          </a:p>
          <a:p>
            <a:pPr marL="0" indent="0">
              <a:buNone/>
            </a:pPr>
            <a:r>
              <a:rPr lang="en-US" sz="2400" dirty="0">
                <a:latin typeface="Times New Roman" panose="02020603050405020304" pitchFamily="18" charset="0"/>
                <a:cs typeface="Times New Roman" panose="02020603050405020304" pitchFamily="18" charset="0"/>
              </a:rPr>
              <a:t>The whole review process was undertaken between March- December 2014. Within that period over 700 people participated with 300 of those being children and young people. </a:t>
            </a:r>
          </a:p>
          <a:p>
            <a:pPr marL="0" indent="0">
              <a:buNone/>
            </a:pPr>
            <a:endParaRPr lang="en-US" dirty="0"/>
          </a:p>
          <a:p>
            <a:pPr marL="0" indent="0">
              <a:buNone/>
            </a:pPr>
            <a:endParaRPr lang="en-US" dirty="0"/>
          </a:p>
          <a:p>
            <a:pPr marL="0" indent="0">
              <a:buNone/>
            </a:pPr>
            <a:r>
              <a:rPr lang="en-US" dirty="0"/>
              <a:t> </a:t>
            </a:r>
            <a:endParaRPr lang="en-GB" dirty="0"/>
          </a:p>
        </p:txBody>
      </p:sp>
    </p:spTree>
    <p:extLst>
      <p:ext uri="{BB962C8B-B14F-4D97-AF65-F5344CB8AC3E}">
        <p14:creationId xmlns:p14="http://schemas.microsoft.com/office/powerpoint/2010/main" val="34320891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D5174-3DEE-479E-9CFD-4732080FFDCE}"/>
              </a:ext>
            </a:extLst>
          </p:cNvPr>
          <p:cNvSpPr>
            <a:spLocks noGrp="1"/>
          </p:cNvSpPr>
          <p:nvPr>
            <p:ph type="title"/>
          </p:nvPr>
        </p:nvSpPr>
        <p:spPr>
          <a:xfrm>
            <a:off x="1890560" y="399098"/>
            <a:ext cx="8911687" cy="1280890"/>
          </a:xfrm>
        </p:spPr>
        <p:txBody>
          <a:bodyPr/>
          <a:lstStyle/>
          <a:p>
            <a:pPr algn="ctr"/>
            <a:r>
              <a:rPr lang="en-GB" dirty="0">
                <a:latin typeface="Times New Roman" panose="02020603050405020304" pitchFamily="18" charset="0"/>
                <a:cs typeface="Times New Roman" panose="02020603050405020304" pitchFamily="18" charset="0"/>
              </a:rPr>
              <a:t>What did people say about the current curriculum in Wales? </a:t>
            </a:r>
          </a:p>
        </p:txBody>
      </p:sp>
      <p:sp>
        <p:nvSpPr>
          <p:cNvPr id="3" name="Content Placeholder 2">
            <a:extLst>
              <a:ext uri="{FF2B5EF4-FFF2-40B4-BE49-F238E27FC236}">
                <a16:creationId xmlns:a16="http://schemas.microsoft.com/office/drawing/2014/main" id="{561EEF4C-B1EB-4DF8-B373-733D192A0311}"/>
              </a:ext>
            </a:extLst>
          </p:cNvPr>
          <p:cNvSpPr>
            <a:spLocks noGrp="1"/>
          </p:cNvSpPr>
          <p:nvPr>
            <p:ph idx="1"/>
          </p:nvPr>
        </p:nvSpPr>
        <p:spPr>
          <a:xfrm>
            <a:off x="948661" y="1679988"/>
            <a:ext cx="10795484" cy="4817165"/>
          </a:xfrm>
        </p:spPr>
        <p:txBody>
          <a:bodyPr/>
          <a:lstStyle/>
          <a:p>
            <a:pPr marL="0" indent="0">
              <a:lnSpc>
                <a:spcPct val="150000"/>
              </a:lnSpc>
              <a:buNone/>
            </a:pPr>
            <a:r>
              <a:rPr lang="en-GB" sz="2400" dirty="0">
                <a:latin typeface="Times New Roman" panose="02020603050405020304" pitchFamily="18" charset="0"/>
                <a:cs typeface="Times New Roman" panose="02020603050405020304" pitchFamily="18" charset="0"/>
              </a:rPr>
              <a:t>After speaking to a broad range of people within Wales, a number of positives were highlighted: </a:t>
            </a:r>
          </a:p>
          <a:p>
            <a:pPr>
              <a:lnSpc>
                <a:spcPct val="150000"/>
              </a:lnSpc>
            </a:pPr>
            <a:r>
              <a:rPr lang="en-GB" sz="2400" dirty="0">
                <a:latin typeface="Times New Roman" panose="02020603050405020304" pitchFamily="18" charset="0"/>
                <a:cs typeface="Times New Roman" panose="02020603050405020304" pitchFamily="18" charset="0"/>
              </a:rPr>
              <a:t>Continued support for the Foundation Phase.</a:t>
            </a:r>
          </a:p>
          <a:p>
            <a:pPr>
              <a:lnSpc>
                <a:spcPct val="150000"/>
              </a:lnSpc>
            </a:pPr>
            <a:r>
              <a:rPr lang="en-GB" sz="2400" dirty="0">
                <a:latin typeface="Times New Roman" panose="02020603050405020304" pitchFamily="18" charset="0"/>
                <a:cs typeface="Times New Roman" panose="02020603050405020304" pitchFamily="18" charset="0"/>
              </a:rPr>
              <a:t>Numeracy and Literacy Framework (LNF). </a:t>
            </a:r>
          </a:p>
          <a:p>
            <a:pPr>
              <a:lnSpc>
                <a:spcPct val="150000"/>
              </a:lnSpc>
            </a:pPr>
            <a:r>
              <a:rPr lang="en-US" sz="2400" dirty="0">
                <a:latin typeface="Times New Roman" panose="02020603050405020304" pitchFamily="18" charset="0"/>
                <a:cs typeface="Times New Roman" panose="02020603050405020304" pitchFamily="18" charset="0"/>
              </a:rPr>
              <a:t>Routes for Learning. </a:t>
            </a:r>
          </a:p>
          <a:p>
            <a:pPr>
              <a:lnSpc>
                <a:spcPct val="150000"/>
              </a:lnSpc>
            </a:pPr>
            <a:r>
              <a:rPr lang="en-US" sz="2400" dirty="0">
                <a:latin typeface="Times New Roman" panose="02020603050405020304" pitchFamily="18" charset="0"/>
                <a:cs typeface="Times New Roman" panose="02020603050405020304" pitchFamily="18" charset="0"/>
              </a:rPr>
              <a:t> New Welsh Baccalaureate (students in Key Stage 4).</a:t>
            </a:r>
          </a:p>
          <a:p>
            <a:pPr>
              <a:lnSpc>
                <a:spcPct val="150000"/>
              </a:lnSpc>
            </a:pPr>
            <a:r>
              <a:rPr lang="en-US" sz="2400" dirty="0">
                <a:latin typeface="Times New Roman" panose="02020603050405020304" pitchFamily="18" charset="0"/>
                <a:cs typeface="Times New Roman" panose="02020603050405020304" pitchFamily="18" charset="0"/>
              </a:rPr>
              <a:t> Welsh language and bilingualism (Curriculum </a:t>
            </a:r>
            <a:r>
              <a:rPr lang="en-US" sz="2400" dirty="0" err="1">
                <a:latin typeface="Times New Roman" panose="02020603050405020304" pitchFamily="18" charset="0"/>
                <a:cs typeface="Times New Roman" panose="02020603050405020304" pitchFamily="18" charset="0"/>
              </a:rPr>
              <a:t>Cymraeg</a:t>
            </a:r>
            <a:r>
              <a:rPr lang="en-US" sz="2400" dirty="0">
                <a:latin typeface="Times New Roman" panose="02020603050405020304" pitchFamily="18"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19205517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92582-D588-4AA7-89C3-56C5DEB799FB}"/>
              </a:ext>
            </a:extLst>
          </p:cNvPr>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What did people say about the current curriculum in Wales? </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819A18F-3E0E-4651-BE70-127DB0B01BEE}"/>
              </a:ext>
            </a:extLst>
          </p:cNvPr>
          <p:cNvSpPr>
            <a:spLocks noGrp="1"/>
          </p:cNvSpPr>
          <p:nvPr>
            <p:ph idx="1"/>
          </p:nvPr>
        </p:nvSpPr>
        <p:spPr>
          <a:xfrm>
            <a:off x="217715" y="2133599"/>
            <a:ext cx="11286898" cy="4615543"/>
          </a:xfrm>
        </p:spPr>
        <p:txBody>
          <a:bodyPr>
            <a:normAutofit/>
          </a:bodyPr>
          <a:lstStyle/>
          <a:p>
            <a:r>
              <a:rPr lang="en-US" sz="2400" dirty="0">
                <a:latin typeface="Times New Roman" panose="02020603050405020304" pitchFamily="18" charset="0"/>
                <a:cs typeface="Times New Roman" panose="02020603050405020304" pitchFamily="18" charset="0"/>
              </a:rPr>
              <a:t>The  principles enshrined in the UNCRC</a:t>
            </a:r>
          </a:p>
          <a:p>
            <a:r>
              <a:rPr lang="en-US" sz="2400" dirty="0">
                <a:latin typeface="Times New Roman" panose="02020603050405020304" pitchFamily="18" charset="0"/>
                <a:cs typeface="Times New Roman" panose="02020603050405020304" pitchFamily="18" charset="0"/>
              </a:rPr>
              <a:t>There is an inclusive approach to education with a commitment to the comprehensive school system</a:t>
            </a:r>
          </a:p>
          <a:p>
            <a:r>
              <a:rPr lang="en-US" sz="2400" dirty="0">
                <a:latin typeface="Times New Roman" panose="02020603050405020304" pitchFamily="18" charset="0"/>
                <a:cs typeface="Times New Roman" panose="02020603050405020304" pitchFamily="18" charset="0"/>
              </a:rPr>
              <a:t>The incorporation of the Welsh language and cultural and values</a:t>
            </a:r>
          </a:p>
          <a:p>
            <a:r>
              <a:rPr lang="en-US" sz="2400" dirty="0">
                <a:latin typeface="Times New Roman" panose="02020603050405020304" pitchFamily="18" charset="0"/>
                <a:cs typeface="Times New Roman" panose="02020603050405020304" pitchFamily="18" charset="0"/>
              </a:rPr>
              <a:t>Continued commitment to support and promote children and young people's health and well-being</a:t>
            </a:r>
          </a:p>
        </p:txBody>
      </p:sp>
    </p:spTree>
    <p:extLst>
      <p:ext uri="{BB962C8B-B14F-4D97-AF65-F5344CB8AC3E}">
        <p14:creationId xmlns:p14="http://schemas.microsoft.com/office/powerpoint/2010/main" val="7698916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560E4-21CA-4A44-8F49-3A5655C7D31C}"/>
              </a:ext>
            </a:extLst>
          </p:cNvPr>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What did people say about the current curriculum in Wales? </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4357EA6-BF6B-4B92-8B6F-F85A23CFE37D}"/>
              </a:ext>
            </a:extLst>
          </p:cNvPr>
          <p:cNvSpPr>
            <a:spLocks noGrp="1"/>
          </p:cNvSpPr>
          <p:nvPr>
            <p:ph idx="1"/>
          </p:nvPr>
        </p:nvSpPr>
        <p:spPr>
          <a:xfrm>
            <a:off x="1058449" y="2107094"/>
            <a:ext cx="11133551" cy="4518991"/>
          </a:xfrm>
        </p:spPr>
        <p:txBody>
          <a:bodyPr>
            <a:normAutofit/>
          </a:bodyPr>
          <a:lstStyle/>
          <a:p>
            <a:pPr marL="0" indent="0">
              <a:buNone/>
            </a:pPr>
            <a:r>
              <a:rPr lang="en-GB" sz="2000" dirty="0">
                <a:latin typeface="Times New Roman" panose="02020603050405020304" pitchFamily="18" charset="0"/>
                <a:cs typeface="Times New Roman" panose="02020603050405020304" pitchFamily="18" charset="0"/>
              </a:rPr>
              <a:t>While a number of positives were identified in the information gathering stage, the review also identified a number of aspects which needed addressing: </a:t>
            </a:r>
          </a:p>
          <a:p>
            <a:r>
              <a:rPr lang="en-GB" sz="2000" dirty="0">
                <a:latin typeface="Times New Roman" panose="02020603050405020304" pitchFamily="18" charset="0"/>
                <a:cs typeface="Times New Roman" panose="02020603050405020304" pitchFamily="18" charset="0"/>
              </a:rPr>
              <a:t>Teachers shown a desire to have more autonomy to make their own decisions within the national curriculum framework.</a:t>
            </a:r>
          </a:p>
          <a:p>
            <a:r>
              <a:rPr lang="en-GB" sz="2000" dirty="0">
                <a:latin typeface="Times New Roman" panose="02020603050405020304" pitchFamily="18" charset="0"/>
                <a:cs typeface="Times New Roman" panose="02020603050405020304" pitchFamily="18" charset="0"/>
              </a:rPr>
              <a:t>Assessments arrangements were not working well to support learning.</a:t>
            </a:r>
          </a:p>
          <a:p>
            <a:r>
              <a:rPr lang="en-GB" sz="2000" dirty="0">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Stakeholders wanted a greater focus on life skills, personal confidence, basic skills, work skills, career advice and health and well-being</a:t>
            </a:r>
          </a:p>
          <a:p>
            <a:r>
              <a:rPr lang="en-US" sz="2000" dirty="0">
                <a:latin typeface="Times New Roman" panose="02020603050405020304" pitchFamily="18" charset="0"/>
                <a:cs typeface="Times New Roman" panose="02020603050405020304" pitchFamily="18" charset="0"/>
              </a:rPr>
              <a:t>Lessons need to be fun, interesting and not just for the purpose of passing an assessment or gaining qualifications.</a:t>
            </a:r>
          </a:p>
          <a:p>
            <a:r>
              <a:rPr lang="en-US" sz="2000" dirty="0">
                <a:latin typeface="Times New Roman" panose="02020603050405020304" pitchFamily="18" charset="0"/>
                <a:cs typeface="Times New Roman" panose="02020603050405020304" pitchFamily="18" charset="0"/>
              </a:rPr>
              <a:t>The majority of children though the curriculum was ‘out-of-date’, especially in technology, software and digital skills. </a:t>
            </a:r>
          </a:p>
          <a:p>
            <a:pPr marL="0" indent="0">
              <a:buNone/>
            </a:pPr>
            <a:endParaRPr lang="en-US" dirty="0"/>
          </a:p>
        </p:txBody>
      </p:sp>
    </p:spTree>
    <p:extLst>
      <p:ext uri="{BB962C8B-B14F-4D97-AF65-F5344CB8AC3E}">
        <p14:creationId xmlns:p14="http://schemas.microsoft.com/office/powerpoint/2010/main" val="19633354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31A57-3748-4390-A54F-39EEA9865BB6}"/>
              </a:ext>
            </a:extLst>
          </p:cNvPr>
          <p:cNvSpPr>
            <a:spLocks noGrp="1"/>
          </p:cNvSpPr>
          <p:nvPr>
            <p:ph type="title"/>
          </p:nvPr>
        </p:nvSpPr>
        <p:spPr>
          <a:xfrm>
            <a:off x="2266354" y="221338"/>
            <a:ext cx="8911687" cy="1280890"/>
          </a:xfrm>
        </p:spPr>
        <p:txBody>
          <a:bodyPr/>
          <a:lstStyle/>
          <a:p>
            <a:pPr algn="ctr"/>
            <a:r>
              <a:rPr lang="en-GB" dirty="0">
                <a:latin typeface="Times New Roman" panose="02020603050405020304" pitchFamily="18" charset="0"/>
                <a:cs typeface="Times New Roman" panose="02020603050405020304" pitchFamily="18" charset="0"/>
              </a:rPr>
              <a:t>What does the evidence tell us? </a:t>
            </a:r>
          </a:p>
        </p:txBody>
      </p:sp>
      <p:sp>
        <p:nvSpPr>
          <p:cNvPr id="3" name="Content Placeholder 2">
            <a:extLst>
              <a:ext uri="{FF2B5EF4-FFF2-40B4-BE49-F238E27FC236}">
                <a16:creationId xmlns:a16="http://schemas.microsoft.com/office/drawing/2014/main" id="{03FF66E2-EB3B-497C-857A-8DB3BAD75299}"/>
              </a:ext>
            </a:extLst>
          </p:cNvPr>
          <p:cNvSpPr>
            <a:spLocks noGrp="1"/>
          </p:cNvSpPr>
          <p:nvPr>
            <p:ph idx="1"/>
          </p:nvPr>
        </p:nvSpPr>
        <p:spPr>
          <a:xfrm>
            <a:off x="752702" y="1371600"/>
            <a:ext cx="11178041" cy="5486400"/>
          </a:xfrm>
        </p:spPr>
        <p:txBody>
          <a:bodyPr>
            <a:normAutofit/>
          </a:bodyPr>
          <a:lstStyle/>
          <a:p>
            <a:r>
              <a:rPr lang="en-US" sz="2400" dirty="0">
                <a:latin typeface="Times New Roman" panose="02020603050405020304" pitchFamily="18" charset="0"/>
                <a:cs typeface="Times New Roman" panose="02020603050405020304" pitchFamily="18" charset="0"/>
              </a:rPr>
              <a:t> International policy development is  often heavily influenced by PISA and other international surveys.</a:t>
            </a:r>
          </a:p>
          <a:p>
            <a:r>
              <a:rPr lang="en-US" sz="2400" dirty="0">
                <a:latin typeface="Times New Roman" panose="02020603050405020304" pitchFamily="18" charset="0"/>
                <a:cs typeface="Times New Roman" panose="02020603050405020304" pitchFamily="18" charset="0"/>
              </a:rPr>
              <a:t>Literacy and numeracy are universally acknowledged to be the essential foundations of education.</a:t>
            </a:r>
          </a:p>
          <a:p>
            <a:r>
              <a:rPr lang="en-US" sz="2400" dirty="0">
                <a:latin typeface="Times New Roman" panose="02020603050405020304" pitchFamily="18" charset="0"/>
                <a:cs typeface="Times New Roman" panose="02020603050405020304" pitchFamily="18" charset="0"/>
              </a:rPr>
              <a:t>	Assessments are a recurring challenge, with issues around validity, reliable, speciation and teacher competence</a:t>
            </a:r>
          </a:p>
          <a:p>
            <a:r>
              <a:rPr lang="en-US" sz="2400" dirty="0">
                <a:latin typeface="Times New Roman" panose="02020603050405020304" pitchFamily="18" charset="0"/>
                <a:cs typeface="Times New Roman" panose="02020603050405020304" pitchFamily="18" charset="0"/>
              </a:rPr>
              <a:t>Assessments are heavily relied upon</a:t>
            </a:r>
          </a:p>
          <a:p>
            <a:pPr marL="0" indent="0">
              <a:buNone/>
            </a:pPr>
            <a:r>
              <a:rPr lang="en-US" sz="2400" dirty="0"/>
              <a:t>	</a:t>
            </a:r>
            <a:endParaRPr lang="en-GB" sz="2400" dirty="0"/>
          </a:p>
        </p:txBody>
      </p:sp>
    </p:spTree>
    <p:extLst>
      <p:ext uri="{BB962C8B-B14F-4D97-AF65-F5344CB8AC3E}">
        <p14:creationId xmlns:p14="http://schemas.microsoft.com/office/powerpoint/2010/main" val="21183223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D3E9D-8DE3-48D7-80E3-AB01C2C5A25B}"/>
              </a:ext>
            </a:extLst>
          </p:cNvPr>
          <p:cNvSpPr>
            <a:spLocks noGrp="1"/>
          </p:cNvSpPr>
          <p:nvPr>
            <p:ph type="title"/>
          </p:nvPr>
        </p:nvSpPr>
        <p:spPr>
          <a:xfrm>
            <a:off x="2789873" y="154015"/>
            <a:ext cx="8911687" cy="1280890"/>
          </a:xfrm>
        </p:spPr>
        <p:txBody>
          <a:bodyPr/>
          <a:lstStyle/>
          <a:p>
            <a:pPr algn="ctr"/>
            <a:r>
              <a:rPr lang="en-GB" dirty="0">
                <a:latin typeface="Times New Roman" panose="02020603050405020304" pitchFamily="18" charset="0"/>
                <a:cs typeface="Times New Roman" panose="02020603050405020304" pitchFamily="18" charset="0"/>
              </a:rPr>
              <a:t>Curriculum purpose design: What a curriculum should be  </a:t>
            </a:r>
          </a:p>
        </p:txBody>
      </p:sp>
      <p:sp>
        <p:nvSpPr>
          <p:cNvPr id="3" name="Content Placeholder 2">
            <a:extLst>
              <a:ext uri="{FF2B5EF4-FFF2-40B4-BE49-F238E27FC236}">
                <a16:creationId xmlns:a16="http://schemas.microsoft.com/office/drawing/2014/main" id="{F7C81A03-94F6-4C11-8659-67703FFBD568}"/>
              </a:ext>
            </a:extLst>
          </p:cNvPr>
          <p:cNvSpPr>
            <a:spLocks noGrp="1"/>
          </p:cNvSpPr>
          <p:nvPr>
            <p:ph idx="1"/>
          </p:nvPr>
        </p:nvSpPr>
        <p:spPr>
          <a:xfrm>
            <a:off x="1198769" y="1360524"/>
            <a:ext cx="11237326" cy="5423095"/>
          </a:xfrm>
        </p:spPr>
        <p:txBody>
          <a:bodyPr>
            <a:normAutofit lnSpcReduction="10000"/>
          </a:bodyPr>
          <a:lstStyle/>
          <a:p>
            <a:pPr marL="0" indent="0">
              <a:buNone/>
            </a:pPr>
            <a:r>
              <a:rPr lang="en-US" sz="2400" dirty="0"/>
              <a:t> </a:t>
            </a:r>
            <a:r>
              <a:rPr lang="en-US" sz="2400" dirty="0">
                <a:latin typeface="Times New Roman" panose="02020603050405020304" pitchFamily="18" charset="0"/>
                <a:cs typeface="Times New Roman" panose="02020603050405020304" pitchFamily="18" charset="0"/>
              </a:rPr>
              <a:t>Subsequent to gathering the information from participants, the review developed a set of principles for the curriculum design. These are the following principles: </a:t>
            </a:r>
          </a:p>
          <a:p>
            <a:pPr algn="ctr"/>
            <a:r>
              <a:rPr lang="en-US" sz="2400" dirty="0">
                <a:latin typeface="Times New Roman" panose="02020603050405020304" pitchFamily="18" charset="0"/>
                <a:cs typeface="Times New Roman" panose="02020603050405020304" pitchFamily="18" charset="0"/>
              </a:rPr>
              <a:t>Authentic</a:t>
            </a:r>
          </a:p>
          <a:p>
            <a:pPr algn="ctr"/>
            <a:r>
              <a:rPr lang="en-US" sz="2400" dirty="0">
                <a:latin typeface="Times New Roman" panose="02020603050405020304" pitchFamily="18" charset="0"/>
                <a:cs typeface="Times New Roman" panose="02020603050405020304" pitchFamily="18" charset="0"/>
              </a:rPr>
              <a:t>Evidence based </a:t>
            </a:r>
          </a:p>
          <a:p>
            <a:pPr algn="ctr"/>
            <a:r>
              <a:rPr lang="en-US" sz="2400" dirty="0">
                <a:latin typeface="Times New Roman" panose="02020603050405020304" pitchFamily="18" charset="0"/>
                <a:cs typeface="Times New Roman" panose="02020603050405020304" pitchFamily="18" charset="0"/>
              </a:rPr>
              <a:t>Responsive </a:t>
            </a:r>
          </a:p>
          <a:p>
            <a:pPr algn="ctr"/>
            <a:r>
              <a:rPr lang="en-US" sz="2400" dirty="0">
                <a:latin typeface="Times New Roman" panose="02020603050405020304" pitchFamily="18" charset="0"/>
                <a:cs typeface="Times New Roman" panose="02020603050405020304" pitchFamily="18" charset="0"/>
              </a:rPr>
              <a:t>Inclusive </a:t>
            </a:r>
          </a:p>
          <a:p>
            <a:pPr algn="ctr"/>
            <a:r>
              <a:rPr lang="en-US" sz="2400" dirty="0">
                <a:latin typeface="Times New Roman" panose="02020603050405020304" pitchFamily="18" charset="0"/>
                <a:cs typeface="Times New Roman" panose="02020603050405020304" pitchFamily="18" charset="0"/>
              </a:rPr>
              <a:t>Ambitious </a:t>
            </a:r>
          </a:p>
          <a:p>
            <a:pPr algn="ctr"/>
            <a:r>
              <a:rPr lang="en-US" sz="2400" dirty="0">
                <a:latin typeface="Times New Roman" panose="02020603050405020304" pitchFamily="18" charset="0"/>
                <a:cs typeface="Times New Roman" panose="02020603050405020304" pitchFamily="18" charset="0"/>
              </a:rPr>
              <a:t>Empowering </a:t>
            </a:r>
          </a:p>
          <a:p>
            <a:pPr algn="ctr"/>
            <a:r>
              <a:rPr lang="en-US" sz="2400" dirty="0">
                <a:latin typeface="Times New Roman" panose="02020603050405020304" pitchFamily="18" charset="0"/>
                <a:cs typeface="Times New Roman" panose="02020603050405020304" pitchFamily="18" charset="0"/>
              </a:rPr>
              <a:t>Unified</a:t>
            </a:r>
          </a:p>
          <a:p>
            <a:pPr algn="ctr"/>
            <a:r>
              <a:rPr lang="en-US" sz="2400" dirty="0">
                <a:latin typeface="Times New Roman" panose="02020603050405020304" pitchFamily="18" charset="0"/>
                <a:cs typeface="Times New Roman" panose="02020603050405020304" pitchFamily="18" charset="0"/>
              </a:rPr>
              <a:t>Engaging </a:t>
            </a:r>
          </a:p>
          <a:p>
            <a:pPr algn="ctr"/>
            <a:r>
              <a:rPr lang="en-US" sz="2400" dirty="0">
                <a:latin typeface="Times New Roman" panose="02020603050405020304" pitchFamily="18" charset="0"/>
                <a:cs typeface="Times New Roman" panose="02020603050405020304" pitchFamily="18" charset="0"/>
              </a:rPr>
              <a:t>Based on Subsidiary </a:t>
            </a:r>
          </a:p>
          <a:p>
            <a:pPr algn="ctr"/>
            <a:r>
              <a:rPr lang="en-US" sz="2400" dirty="0">
                <a:latin typeface="Times New Roman" panose="02020603050405020304" pitchFamily="18" charset="0"/>
                <a:cs typeface="Times New Roman" panose="02020603050405020304" pitchFamily="18" charset="0"/>
              </a:rPr>
              <a:t>Manageable </a:t>
            </a:r>
          </a:p>
          <a:p>
            <a:endParaRPr lang="en-GB" dirty="0"/>
          </a:p>
        </p:txBody>
      </p:sp>
    </p:spTree>
    <p:extLst>
      <p:ext uri="{BB962C8B-B14F-4D97-AF65-F5344CB8AC3E}">
        <p14:creationId xmlns:p14="http://schemas.microsoft.com/office/powerpoint/2010/main" val="33946656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D1AC3-947A-47DE-AEE1-A544E275BF95}"/>
              </a:ext>
            </a:extLst>
          </p:cNvPr>
          <p:cNvSpPr>
            <a:spLocks noGrp="1"/>
          </p:cNvSpPr>
          <p:nvPr>
            <p:ph type="title"/>
          </p:nvPr>
        </p:nvSpPr>
        <p:spPr>
          <a:xfrm>
            <a:off x="2364325" y="163286"/>
            <a:ext cx="8911687" cy="1280890"/>
          </a:xfrm>
        </p:spPr>
        <p:txBody>
          <a:bodyPr/>
          <a:lstStyle/>
          <a:p>
            <a:pPr algn="ctr"/>
            <a:r>
              <a:rPr lang="en-GB" dirty="0">
                <a:latin typeface="Times New Roman" panose="02020603050405020304" pitchFamily="18" charset="0"/>
                <a:cs typeface="Times New Roman" panose="02020603050405020304" pitchFamily="18" charset="0"/>
              </a:rPr>
              <a:t>The Welsh Government: Qualified for life</a:t>
            </a:r>
          </a:p>
        </p:txBody>
      </p:sp>
      <p:sp>
        <p:nvSpPr>
          <p:cNvPr id="3" name="Content Placeholder 2">
            <a:extLst>
              <a:ext uri="{FF2B5EF4-FFF2-40B4-BE49-F238E27FC236}">
                <a16:creationId xmlns:a16="http://schemas.microsoft.com/office/drawing/2014/main" id="{C1E4FD10-560B-4666-A1C2-8645A79910C7}"/>
              </a:ext>
            </a:extLst>
          </p:cNvPr>
          <p:cNvSpPr>
            <a:spLocks noGrp="1"/>
          </p:cNvSpPr>
          <p:nvPr>
            <p:ph idx="1"/>
          </p:nvPr>
        </p:nvSpPr>
        <p:spPr>
          <a:xfrm>
            <a:off x="783771" y="1386123"/>
            <a:ext cx="11831183" cy="5176157"/>
          </a:xfrm>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Before the successful futures review, the Welsh government published a report called ‘Qualified for Life’, which entailed a breakdown of improving the educational system in Wales. Within the review, the WG set out 6 key principles: </a:t>
            </a:r>
          </a:p>
          <a:p>
            <a:r>
              <a:rPr lang="en-US" sz="2400" dirty="0">
                <a:latin typeface="Times New Roman" panose="02020603050405020304" pitchFamily="18" charset="0"/>
                <a:cs typeface="Times New Roman" panose="02020603050405020304" pitchFamily="18" charset="0"/>
              </a:rPr>
              <a:t> Instill confidence and pride in Wales as a bilingual nation with assuring the development of both languages</a:t>
            </a:r>
          </a:p>
          <a:p>
            <a:r>
              <a:rPr lang="en-GB" sz="2400" dirty="0">
                <a:latin typeface="Times New Roman" panose="02020603050405020304" pitchFamily="18" charset="0"/>
                <a:cs typeface="Times New Roman" panose="02020603050405020304" pitchFamily="18" charset="0"/>
              </a:rPr>
              <a:t>Learners are at the heart of everything</a:t>
            </a:r>
          </a:p>
          <a:p>
            <a:r>
              <a:rPr lang="en-GB" sz="2400" dirty="0">
                <a:latin typeface="Times New Roman" panose="02020603050405020304" pitchFamily="18" charset="0"/>
                <a:cs typeface="Times New Roman" panose="02020603050405020304" pitchFamily="18" charset="0"/>
              </a:rPr>
              <a:t>All children benefit from personalised learning </a:t>
            </a:r>
          </a:p>
          <a:p>
            <a:r>
              <a:rPr lang="en-US" sz="2400" dirty="0">
                <a:latin typeface="Times New Roman" panose="02020603050405020304" pitchFamily="18" charset="0"/>
                <a:cs typeface="Times New Roman" panose="02020603050405020304" pitchFamily="18" charset="0"/>
              </a:rPr>
              <a:t>Support cooperative values and partnerships</a:t>
            </a:r>
          </a:p>
          <a:p>
            <a:r>
              <a:rPr lang="en-US" sz="2400" dirty="0">
                <a:latin typeface="Times New Roman" panose="02020603050405020304" pitchFamily="18" charset="0"/>
                <a:cs typeface="Times New Roman" panose="02020603050405020304" pitchFamily="18" charset="0"/>
              </a:rPr>
              <a:t>Develop the capacity for a self-improving educational system</a:t>
            </a:r>
          </a:p>
          <a:p>
            <a:r>
              <a:rPr lang="en-US" sz="2400" dirty="0">
                <a:latin typeface="Times New Roman" panose="02020603050405020304" pitchFamily="18" charset="0"/>
                <a:cs typeface="Times New Roman" panose="02020603050405020304" pitchFamily="18" charset="0"/>
              </a:rPr>
              <a:t>Celebrate success, recognise excellence, and share both.</a:t>
            </a:r>
          </a:p>
          <a:p>
            <a:endParaRPr lang="en-US" dirty="0"/>
          </a:p>
        </p:txBody>
      </p:sp>
    </p:spTree>
    <p:extLst>
      <p:ext uri="{BB962C8B-B14F-4D97-AF65-F5344CB8AC3E}">
        <p14:creationId xmlns:p14="http://schemas.microsoft.com/office/powerpoint/2010/main" val="13350789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323915-0827-49C9-9B30-FB78350E0D26}"/>
              </a:ext>
            </a:extLst>
          </p:cNvPr>
          <p:cNvSpPr>
            <a:spLocks noGrp="1"/>
          </p:cNvSpPr>
          <p:nvPr>
            <p:ph idx="1"/>
          </p:nvPr>
        </p:nvSpPr>
        <p:spPr>
          <a:xfrm>
            <a:off x="1894115" y="636814"/>
            <a:ext cx="10084026" cy="5911222"/>
          </a:xfrm>
        </p:spPr>
        <p:txBody>
          <a:bodyPr>
            <a:normAutofit/>
          </a:bodyPr>
          <a:lstStyle/>
          <a:p>
            <a:pPr marL="0" indent="0">
              <a:buNone/>
            </a:pPr>
            <a:r>
              <a:rPr lang="en-GB" sz="2800" dirty="0">
                <a:latin typeface="Times New Roman" panose="02020603050405020304" pitchFamily="18" charset="0"/>
                <a:cs typeface="Times New Roman" panose="02020603050405020304" pitchFamily="18" charset="0"/>
              </a:rPr>
              <a:t>The aims previously mentioned have been mirrored within other Governmental policy statements: </a:t>
            </a:r>
          </a:p>
          <a:p>
            <a:r>
              <a:rPr lang="en-US" sz="2800" dirty="0">
                <a:latin typeface="Times New Roman" panose="02020603050405020304" pitchFamily="18" charset="0"/>
                <a:cs typeface="Times New Roman" panose="02020603050405020304" pitchFamily="18" charset="0"/>
              </a:rPr>
              <a:t>The Welsh-medium Education Strategy (Welsh Government, 2010)</a:t>
            </a:r>
          </a:p>
          <a:p>
            <a:r>
              <a:rPr lang="en-US" sz="2800" dirty="0">
                <a:latin typeface="Times New Roman" panose="02020603050405020304" pitchFamily="18" charset="0"/>
                <a:cs typeface="Times New Roman" panose="02020603050405020304" pitchFamily="18" charset="0"/>
              </a:rPr>
              <a:t>Welsh Language Strategy, A living language: a language for living (2012)</a:t>
            </a:r>
          </a:p>
          <a:p>
            <a:r>
              <a:rPr lang="en-US" sz="2800" dirty="0">
                <a:latin typeface="Times New Roman" panose="02020603050405020304" pitchFamily="18" charset="0"/>
                <a:cs typeface="Times New Roman" panose="02020603050405020304" pitchFamily="18" charset="0"/>
              </a:rPr>
              <a:t>The Welsh Government’s commitment to the UNCRC in 2004</a:t>
            </a:r>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742333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47F71-221E-4FD4-8AB5-062604D3EFB4}"/>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The four core purposes of the new curriculum for Wales</a:t>
            </a:r>
          </a:p>
        </p:txBody>
      </p:sp>
      <p:sp>
        <p:nvSpPr>
          <p:cNvPr id="3" name="Content Placeholder 2">
            <a:extLst>
              <a:ext uri="{FF2B5EF4-FFF2-40B4-BE49-F238E27FC236}">
                <a16:creationId xmlns:a16="http://schemas.microsoft.com/office/drawing/2014/main" id="{14F60F84-D577-4727-851C-101AD22AAE5E}"/>
              </a:ext>
            </a:extLst>
          </p:cNvPr>
          <p:cNvSpPr>
            <a:spLocks noGrp="1"/>
          </p:cNvSpPr>
          <p:nvPr>
            <p:ph idx="1"/>
          </p:nvPr>
        </p:nvSpPr>
        <p:spPr>
          <a:xfrm>
            <a:off x="1291545" y="1905000"/>
            <a:ext cx="10900455" cy="4855029"/>
          </a:xfrm>
        </p:spPr>
        <p:txBody>
          <a:bodyPr>
            <a:normAutofit/>
          </a:bodyPr>
          <a:lstStyle/>
          <a:p>
            <a:r>
              <a:rPr lang="en-US" sz="2400" dirty="0">
                <a:latin typeface="Times New Roman" panose="02020603050405020304" pitchFamily="18" charset="0"/>
                <a:cs typeface="Times New Roman" panose="02020603050405020304" pitchFamily="18" charset="0"/>
              </a:rPr>
              <a:t>Ambitious, capable learners, ready to learn throughout their lives</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	Enterprising, creative contributors, ready to play a full part in life and work</a:t>
            </a:r>
          </a:p>
          <a:p>
            <a:pPr marL="0" indent="0">
              <a:buNone/>
            </a:pP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Ethical, informed citizens of Wales and the world</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Healthy, confident individuals, ready to lead fulfilling lives as valued    members of society</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331035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38A5B-A40A-4E2C-ABA8-3015F8388886}"/>
              </a:ext>
            </a:extLst>
          </p:cNvPr>
          <p:cNvSpPr>
            <a:spLocks noGrp="1"/>
          </p:cNvSpPr>
          <p:nvPr>
            <p:ph type="title"/>
          </p:nvPr>
        </p:nvSpPr>
        <p:spPr>
          <a:xfrm>
            <a:off x="2228778" y="146957"/>
            <a:ext cx="8911687" cy="1280890"/>
          </a:xfrm>
        </p:spPr>
        <p:txBody>
          <a:bodyPr>
            <a:normAutofit fontScale="90000"/>
          </a:bodyPr>
          <a:lstStyle/>
          <a:p>
            <a:pPr algn="ctr"/>
            <a:r>
              <a:rPr lang="en-US" dirty="0">
                <a:latin typeface="Times New Roman" panose="02020603050405020304" pitchFamily="18" charset="0"/>
                <a:cs typeface="Times New Roman" panose="02020603050405020304" pitchFamily="18" charset="0"/>
              </a:rPr>
              <a:t>Ambitious, capable learners, ready to learn throughout their lives</a:t>
            </a:r>
            <a:br>
              <a:rPr lang="en-US" dirty="0"/>
            </a:br>
            <a:endParaRPr lang="en-GB" dirty="0"/>
          </a:p>
        </p:txBody>
      </p:sp>
      <p:sp>
        <p:nvSpPr>
          <p:cNvPr id="3" name="Content Placeholder 2">
            <a:extLst>
              <a:ext uri="{FF2B5EF4-FFF2-40B4-BE49-F238E27FC236}">
                <a16:creationId xmlns:a16="http://schemas.microsoft.com/office/drawing/2014/main" id="{E8B39A70-724B-4011-B0DF-AEA4DB5B23C0}"/>
              </a:ext>
            </a:extLst>
          </p:cNvPr>
          <p:cNvSpPr>
            <a:spLocks noGrp="1"/>
          </p:cNvSpPr>
          <p:nvPr>
            <p:ph idx="1"/>
          </p:nvPr>
        </p:nvSpPr>
        <p:spPr>
          <a:xfrm>
            <a:off x="1046617" y="1427847"/>
            <a:ext cx="11014755" cy="4610100"/>
          </a:xfrm>
        </p:spPr>
        <p:txBody>
          <a:bodyPr>
            <a:normAutofit lnSpcReduction="10000"/>
          </a:bodyPr>
          <a:lstStyle/>
          <a:p>
            <a:pPr marL="0" indent="0">
              <a:buNone/>
            </a:pPr>
            <a:r>
              <a:rPr lang="en-GB" sz="2400" dirty="0">
                <a:latin typeface="Times New Roman" panose="02020603050405020304" pitchFamily="18" charset="0"/>
                <a:cs typeface="Times New Roman" panose="02020603050405020304" pitchFamily="18" charset="0"/>
              </a:rPr>
              <a:t>Under this purpose, ambitious and capable learners who: </a:t>
            </a:r>
          </a:p>
          <a:p>
            <a:r>
              <a:rPr lang="en-US" sz="2400" dirty="0">
                <a:latin typeface="Times New Roman" panose="02020603050405020304" pitchFamily="18" charset="0"/>
                <a:cs typeface="Times New Roman" panose="02020603050405020304" pitchFamily="18" charset="0"/>
              </a:rPr>
              <a:t> Set themselves high standards and seek and enjoy challenges </a:t>
            </a:r>
          </a:p>
          <a:p>
            <a:r>
              <a:rPr lang="en-US" sz="2400" dirty="0">
                <a:latin typeface="Times New Roman" panose="02020603050405020304" pitchFamily="18" charset="0"/>
                <a:cs typeface="Times New Roman" panose="02020603050405020304" pitchFamily="18" charset="0"/>
              </a:rPr>
              <a:t> build upon existing body of knowledge and have the skills to connect and apply knowledge in various contexts</a:t>
            </a:r>
          </a:p>
          <a:p>
            <a:r>
              <a:rPr lang="en-US" sz="2400" dirty="0">
                <a:latin typeface="Times New Roman" panose="02020603050405020304" pitchFamily="18" charset="0"/>
                <a:cs typeface="Times New Roman" panose="02020603050405020304" pitchFamily="18" charset="0"/>
              </a:rPr>
              <a:t>Questioning and enjoying problem solving</a:t>
            </a:r>
          </a:p>
          <a:p>
            <a:r>
              <a:rPr lang="en-US" sz="2400" dirty="0">
                <a:latin typeface="Times New Roman" panose="02020603050405020304" pitchFamily="18" charset="0"/>
                <a:cs typeface="Times New Roman" panose="02020603050405020304" pitchFamily="18" charset="0"/>
              </a:rPr>
              <a:t>Can communicate effectively in different forms and setting using both languages (Welsh and English)</a:t>
            </a:r>
          </a:p>
          <a:p>
            <a:r>
              <a:rPr lang="en-US" sz="2400" dirty="0">
                <a:latin typeface="Times New Roman" panose="02020603050405020304" pitchFamily="18" charset="0"/>
                <a:cs typeface="Times New Roman" panose="02020603050405020304" pitchFamily="18" charset="0"/>
              </a:rPr>
              <a:t> Can explain the ideas and concepts they are learning about</a:t>
            </a:r>
          </a:p>
          <a:p>
            <a:r>
              <a:rPr lang="en-US" sz="2400" dirty="0">
                <a:latin typeface="Times New Roman" panose="02020603050405020304" pitchFamily="18" charset="0"/>
                <a:cs typeface="Times New Roman" panose="02020603050405020304" pitchFamily="18" charset="0"/>
              </a:rPr>
              <a:t>Use numbers effectively </a:t>
            </a:r>
          </a:p>
          <a:p>
            <a:r>
              <a:rPr lang="en-US" sz="2400" dirty="0">
                <a:latin typeface="Times New Roman" panose="02020603050405020304" pitchFamily="18" charset="0"/>
                <a:cs typeface="Times New Roman" panose="02020603050405020304" pitchFamily="18" charset="0"/>
              </a:rPr>
              <a:t>Use digital technology creatively to communicate and </a:t>
            </a:r>
            <a:r>
              <a:rPr lang="en-US" sz="2400" dirty="0" err="1">
                <a:latin typeface="Times New Roman" panose="02020603050405020304" pitchFamily="18" charset="0"/>
                <a:cs typeface="Times New Roman" panose="02020603050405020304" pitchFamily="18" charset="0"/>
              </a:rPr>
              <a:t>analyse</a:t>
            </a:r>
            <a:r>
              <a:rPr lang="en-US" sz="2400" dirty="0">
                <a:latin typeface="Times New Roman" panose="02020603050405020304" pitchFamily="18" charset="0"/>
                <a:cs typeface="Times New Roman" panose="02020603050405020304" pitchFamily="18" charset="0"/>
              </a:rPr>
              <a:t> information </a:t>
            </a:r>
          </a:p>
        </p:txBody>
      </p:sp>
    </p:spTree>
    <p:extLst>
      <p:ext uri="{BB962C8B-B14F-4D97-AF65-F5344CB8AC3E}">
        <p14:creationId xmlns:p14="http://schemas.microsoft.com/office/powerpoint/2010/main" val="13423843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9A5B7-B182-4304-B01A-9302234B3FE3}"/>
              </a:ext>
            </a:extLst>
          </p:cNvPr>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Enterprising, creative contributors, ready to play a full part in life and work</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440B6E6-36AE-4E78-BB26-3637E6F13FD6}"/>
              </a:ext>
            </a:extLst>
          </p:cNvPr>
          <p:cNvSpPr>
            <a:spLocks noGrp="1"/>
          </p:cNvSpPr>
          <p:nvPr>
            <p:ph idx="1"/>
          </p:nvPr>
        </p:nvSpPr>
        <p:spPr>
          <a:xfrm>
            <a:off x="636814" y="2182586"/>
            <a:ext cx="10860767" cy="4332514"/>
          </a:xfrm>
        </p:spPr>
        <p:txBody>
          <a:bodyPr/>
          <a:lstStyle/>
          <a:p>
            <a:r>
              <a:rPr lang="en-US" sz="2400" dirty="0">
                <a:latin typeface="Times New Roman" panose="02020603050405020304" pitchFamily="18" charset="0"/>
                <a:cs typeface="Times New Roman" panose="02020603050405020304" pitchFamily="18" charset="0"/>
              </a:rPr>
              <a:t> Connect and apply their knowledge and skills to create ideas and products</a:t>
            </a:r>
          </a:p>
          <a:p>
            <a:r>
              <a:rPr lang="en-US" sz="2400" dirty="0">
                <a:latin typeface="Times New Roman" panose="02020603050405020304" pitchFamily="18" charset="0"/>
                <a:cs typeface="Times New Roman" panose="02020603050405020304" pitchFamily="18" charset="0"/>
              </a:rPr>
              <a:t> Think creatively to reframe and solve problems</a:t>
            </a:r>
          </a:p>
          <a:p>
            <a:r>
              <a:rPr lang="en-US" sz="2400" dirty="0">
                <a:latin typeface="Times New Roman" panose="02020603050405020304" pitchFamily="18" charset="0"/>
                <a:cs typeface="Times New Roman" panose="02020603050405020304" pitchFamily="18" charset="0"/>
              </a:rPr>
              <a:t>Identify and grasp opportunities  </a:t>
            </a:r>
          </a:p>
          <a:p>
            <a:r>
              <a:rPr lang="en-US" sz="2400" dirty="0">
                <a:latin typeface="Times New Roman" panose="02020603050405020304" pitchFamily="18" charset="0"/>
                <a:cs typeface="Times New Roman" panose="02020603050405020304" pitchFamily="18" charset="0"/>
              </a:rPr>
              <a:t> Take measured risks  </a:t>
            </a:r>
          </a:p>
          <a:p>
            <a:r>
              <a:rPr lang="en-US" sz="2400" dirty="0">
                <a:latin typeface="Times New Roman" panose="02020603050405020304" pitchFamily="18" charset="0"/>
                <a:cs typeface="Times New Roman" panose="02020603050405020304" pitchFamily="18" charset="0"/>
              </a:rPr>
              <a:t>Lead and play different roles in teams effectively and responsibly </a:t>
            </a:r>
          </a:p>
          <a:p>
            <a:r>
              <a:rPr lang="en-US" sz="2400" dirty="0">
                <a:latin typeface="Times New Roman" panose="02020603050405020304" pitchFamily="18" charset="0"/>
                <a:cs typeface="Times New Roman" panose="02020603050405020304" pitchFamily="18" charset="0"/>
              </a:rPr>
              <a:t>Express ideas and emotions through different media  </a:t>
            </a:r>
          </a:p>
          <a:p>
            <a:r>
              <a:rPr lang="en-US" sz="2400" dirty="0">
                <a:latin typeface="Times New Roman" panose="02020603050405020304" pitchFamily="18" charset="0"/>
                <a:cs typeface="Times New Roman" panose="02020603050405020304" pitchFamily="18" charset="0"/>
              </a:rPr>
              <a:t>Give of their energy and skills so that other people will benefit</a:t>
            </a:r>
          </a:p>
          <a:p>
            <a:pPr marL="0" indent="0">
              <a:buNone/>
            </a:pPr>
            <a:endParaRPr lang="en-GB" dirty="0"/>
          </a:p>
        </p:txBody>
      </p:sp>
    </p:spTree>
    <p:extLst>
      <p:ext uri="{BB962C8B-B14F-4D97-AF65-F5344CB8AC3E}">
        <p14:creationId xmlns:p14="http://schemas.microsoft.com/office/powerpoint/2010/main" val="40571615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3E36D-C9D1-4437-B188-A5F2758AC57D}"/>
              </a:ext>
            </a:extLst>
          </p:cNvPr>
          <p:cNvSpPr>
            <a:spLocks noGrp="1"/>
          </p:cNvSpPr>
          <p:nvPr>
            <p:ph type="title"/>
          </p:nvPr>
        </p:nvSpPr>
        <p:spPr/>
        <p:txBody>
          <a:bodyPr>
            <a:normAutofit fontScale="90000"/>
          </a:bodyPr>
          <a:lstStyle/>
          <a:p>
            <a:pPr algn="ctr"/>
            <a:r>
              <a:rPr lang="en-US" dirty="0">
                <a:latin typeface="Times New Roman" panose="02020603050405020304" pitchFamily="18" charset="0"/>
                <a:cs typeface="Times New Roman" panose="02020603050405020304" pitchFamily="18" charset="0"/>
              </a:rPr>
              <a:t>Ethical, informed citizens of Wales and the world</a:t>
            </a:r>
            <a:br>
              <a:rPr lang="en-US" dirty="0"/>
            </a:br>
            <a:br>
              <a:rPr lang="en-US" dirty="0"/>
            </a:br>
            <a:endParaRPr lang="en-GB" dirty="0"/>
          </a:p>
        </p:txBody>
      </p:sp>
      <p:sp>
        <p:nvSpPr>
          <p:cNvPr id="3" name="Content Placeholder 2">
            <a:extLst>
              <a:ext uri="{FF2B5EF4-FFF2-40B4-BE49-F238E27FC236}">
                <a16:creationId xmlns:a16="http://schemas.microsoft.com/office/drawing/2014/main" id="{A4FEA0B9-9613-4060-9B90-C967416044CA}"/>
              </a:ext>
            </a:extLst>
          </p:cNvPr>
          <p:cNvSpPr>
            <a:spLocks noGrp="1"/>
          </p:cNvSpPr>
          <p:nvPr>
            <p:ph idx="1"/>
          </p:nvPr>
        </p:nvSpPr>
        <p:spPr>
          <a:xfrm>
            <a:off x="1013959" y="1774371"/>
            <a:ext cx="11178041" cy="4724400"/>
          </a:xfrm>
        </p:spPr>
        <p:txBody>
          <a:bodyPr>
            <a:normAutofit/>
          </a:bodyPr>
          <a:lstStyle/>
          <a:p>
            <a:r>
              <a:rPr lang="en-US"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Find, evaluate and use evidence in forming views</a:t>
            </a:r>
          </a:p>
          <a:p>
            <a:r>
              <a:rPr lang="en-US" sz="2400" dirty="0">
                <a:latin typeface="Times New Roman" panose="02020603050405020304" pitchFamily="18" charset="0"/>
                <a:cs typeface="Times New Roman" panose="02020603050405020304" pitchFamily="18" charset="0"/>
              </a:rPr>
              <a:t> Engage with contemporary issues based upon their knowledge and values </a:t>
            </a:r>
          </a:p>
          <a:p>
            <a:r>
              <a:rPr lang="en-US" sz="2400" dirty="0">
                <a:latin typeface="Times New Roman" panose="02020603050405020304" pitchFamily="18" charset="0"/>
                <a:cs typeface="Times New Roman" panose="02020603050405020304" pitchFamily="18" charset="0"/>
              </a:rPr>
              <a:t> Understand and exercise their human and democratic responsibilities and rights </a:t>
            </a:r>
          </a:p>
          <a:p>
            <a:r>
              <a:rPr lang="en-US" sz="2400" dirty="0">
                <a:latin typeface="Times New Roman" panose="02020603050405020304" pitchFamily="18" charset="0"/>
                <a:cs typeface="Times New Roman" panose="02020603050405020304" pitchFamily="18" charset="0"/>
              </a:rPr>
              <a:t>Understand and consider the impact of their actions when making choices and acting</a:t>
            </a:r>
          </a:p>
          <a:p>
            <a:r>
              <a:rPr lang="en-US" sz="2400" dirty="0">
                <a:latin typeface="Times New Roman" panose="02020603050405020304" pitchFamily="18" charset="0"/>
                <a:cs typeface="Times New Roman" panose="02020603050405020304" pitchFamily="18" charset="0"/>
              </a:rPr>
              <a:t> Are knowledgeable about their culture, community, society and the world, now and in the past </a:t>
            </a:r>
          </a:p>
          <a:p>
            <a:r>
              <a:rPr lang="en-US" sz="2400" dirty="0">
                <a:latin typeface="Times New Roman" panose="02020603050405020304" pitchFamily="18" charset="0"/>
                <a:cs typeface="Times New Roman" panose="02020603050405020304" pitchFamily="18" charset="0"/>
              </a:rPr>
              <a:t>Respect the needs and rights of others, as a member of a diverse society  show their commitment to the sustainability of the planet</a:t>
            </a:r>
          </a:p>
          <a:p>
            <a:pPr marL="0" indent="0">
              <a:buNone/>
            </a:pPr>
            <a:r>
              <a:rPr lang="en-US" dirty="0"/>
              <a:t> </a:t>
            </a:r>
            <a:endParaRPr lang="en-GB" dirty="0"/>
          </a:p>
        </p:txBody>
      </p:sp>
    </p:spTree>
    <p:extLst>
      <p:ext uri="{BB962C8B-B14F-4D97-AF65-F5344CB8AC3E}">
        <p14:creationId xmlns:p14="http://schemas.microsoft.com/office/powerpoint/2010/main" val="5007058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25FF2-B0CA-4F00-A4D6-1E3CA1042F9C}"/>
              </a:ext>
            </a:extLst>
          </p:cNvPr>
          <p:cNvSpPr>
            <a:spLocks noGrp="1"/>
          </p:cNvSpPr>
          <p:nvPr>
            <p:ph type="title"/>
          </p:nvPr>
        </p:nvSpPr>
        <p:spPr>
          <a:xfrm>
            <a:off x="2462296" y="68939"/>
            <a:ext cx="8911687" cy="1280890"/>
          </a:xfrm>
        </p:spPr>
        <p:txBody>
          <a:bodyPr>
            <a:normAutofit fontScale="90000"/>
          </a:bodyPr>
          <a:lstStyle/>
          <a:p>
            <a:pPr algn="ctr"/>
            <a:r>
              <a:rPr lang="en-GB" dirty="0"/>
              <a:t> </a:t>
            </a:r>
            <a:r>
              <a:rPr lang="en-US" dirty="0">
                <a:latin typeface="Times New Roman" panose="02020603050405020304" pitchFamily="18" charset="0"/>
                <a:cs typeface="Times New Roman" panose="02020603050405020304" pitchFamily="18" charset="0"/>
              </a:rPr>
              <a:t>Healthy, confident individuals, ready to lead fulfilling lives as valued  members of society</a:t>
            </a:r>
            <a:br>
              <a:rPr lang="en-US" dirty="0"/>
            </a:br>
            <a:endParaRPr lang="en-GB" dirty="0"/>
          </a:p>
        </p:txBody>
      </p:sp>
      <p:sp>
        <p:nvSpPr>
          <p:cNvPr id="3" name="Content Placeholder 2">
            <a:extLst>
              <a:ext uri="{FF2B5EF4-FFF2-40B4-BE49-F238E27FC236}">
                <a16:creationId xmlns:a16="http://schemas.microsoft.com/office/drawing/2014/main" id="{B9FB7E4F-6014-4F58-B0FE-FCEF2C9A9417}"/>
              </a:ext>
            </a:extLst>
          </p:cNvPr>
          <p:cNvSpPr>
            <a:spLocks noGrp="1"/>
          </p:cNvSpPr>
          <p:nvPr>
            <p:ph idx="1"/>
          </p:nvPr>
        </p:nvSpPr>
        <p:spPr>
          <a:xfrm>
            <a:off x="800100" y="1627415"/>
            <a:ext cx="11838214" cy="4757056"/>
          </a:xfrm>
        </p:spPr>
        <p:txBody>
          <a:bodyPr>
            <a:normAutofit/>
          </a:bodyPr>
          <a:lstStyle/>
          <a:p>
            <a:r>
              <a:rPr lang="en-US" sz="2400" dirty="0">
                <a:latin typeface="Times New Roman" panose="02020603050405020304" pitchFamily="18" charset="0"/>
                <a:cs typeface="Times New Roman" panose="02020603050405020304" pitchFamily="18" charset="0"/>
              </a:rPr>
              <a:t>Have secure values and are establishing their spiritual and ethical beliefs  are building their mental and emotional well-being by developing confidence, resilience and empathy </a:t>
            </a:r>
          </a:p>
          <a:p>
            <a:r>
              <a:rPr lang="en-US" sz="2400" dirty="0">
                <a:latin typeface="Times New Roman" panose="02020603050405020304" pitchFamily="18" charset="0"/>
                <a:cs typeface="Times New Roman" panose="02020603050405020304" pitchFamily="18" charset="0"/>
              </a:rPr>
              <a:t>Apply knowledge about the impact of diet and exercise on physical and mental health in their daily lives</a:t>
            </a:r>
          </a:p>
          <a:p>
            <a:r>
              <a:rPr lang="en-US" sz="2400" dirty="0">
                <a:latin typeface="Times New Roman" panose="02020603050405020304" pitchFamily="18" charset="0"/>
                <a:cs typeface="Times New Roman" panose="02020603050405020304" pitchFamily="18" charset="0"/>
              </a:rPr>
              <a:t> Know how to find the information and support to keep safe and well </a:t>
            </a:r>
          </a:p>
          <a:p>
            <a:r>
              <a:rPr lang="en-US" sz="2400" dirty="0">
                <a:latin typeface="Times New Roman" panose="02020603050405020304" pitchFamily="18" charset="0"/>
                <a:cs typeface="Times New Roman" panose="02020603050405020304" pitchFamily="18" charset="0"/>
              </a:rPr>
              <a:t> Take part in physical activity</a:t>
            </a:r>
          </a:p>
          <a:p>
            <a:r>
              <a:rPr lang="en-US" sz="2400" dirty="0">
                <a:latin typeface="Times New Roman" panose="02020603050405020304" pitchFamily="18" charset="0"/>
                <a:cs typeface="Times New Roman" panose="02020603050405020304" pitchFamily="18" charset="0"/>
              </a:rPr>
              <a:t>Have the confidence to participate in performance </a:t>
            </a:r>
          </a:p>
          <a:p>
            <a:r>
              <a:rPr lang="en-US" sz="2400" dirty="0">
                <a:latin typeface="Times New Roman" panose="02020603050405020304" pitchFamily="18" charset="0"/>
                <a:cs typeface="Times New Roman" panose="02020603050405020304" pitchFamily="18" charset="0"/>
              </a:rPr>
              <a:t>Form positive relationships based upon trust and mutual respect</a:t>
            </a:r>
          </a:p>
          <a:p>
            <a:r>
              <a:rPr lang="en-US" sz="2400" dirty="0">
                <a:latin typeface="Times New Roman" panose="02020603050405020304" pitchFamily="18" charset="0"/>
                <a:cs typeface="Times New Roman" panose="02020603050405020304" pitchFamily="18" charset="0"/>
              </a:rPr>
              <a:t> Face and overcome challenge</a:t>
            </a:r>
          </a:p>
          <a:p>
            <a:r>
              <a:rPr lang="en-US" sz="2400" dirty="0">
                <a:latin typeface="Times New Roman" panose="02020603050405020304" pitchFamily="18" charset="0"/>
                <a:cs typeface="Times New Roman" panose="02020603050405020304" pitchFamily="18" charset="0"/>
              </a:rPr>
              <a:t> Have the skills and knowledge to manage everyday life as independently</a:t>
            </a:r>
          </a:p>
          <a:p>
            <a:pPr marL="0" indent="0">
              <a:buNone/>
            </a:pPr>
            <a:endParaRPr lang="en-GB" sz="2400" dirty="0"/>
          </a:p>
        </p:txBody>
      </p:sp>
    </p:spTree>
    <p:extLst>
      <p:ext uri="{BB962C8B-B14F-4D97-AF65-F5344CB8AC3E}">
        <p14:creationId xmlns:p14="http://schemas.microsoft.com/office/powerpoint/2010/main" val="28071998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46C0C-17A8-4582-A389-EF6213FECEB9}"/>
              </a:ext>
            </a:extLst>
          </p:cNvPr>
          <p:cNvSpPr>
            <a:spLocks noGrp="1"/>
          </p:cNvSpPr>
          <p:nvPr>
            <p:ph type="title"/>
          </p:nvPr>
        </p:nvSpPr>
        <p:spPr>
          <a:xfrm>
            <a:off x="2452914" y="0"/>
            <a:ext cx="8848498" cy="856343"/>
          </a:xfrm>
        </p:spPr>
        <p:txBody>
          <a:bodyPr/>
          <a:lstStyle/>
          <a:p>
            <a:pPr algn="ctr"/>
            <a:r>
              <a:rPr lang="en-GB" dirty="0">
                <a:latin typeface="Times New Roman" panose="02020603050405020304" pitchFamily="18" charset="0"/>
                <a:cs typeface="Times New Roman" panose="02020603050405020304" pitchFamily="18" charset="0"/>
              </a:rPr>
              <a:t>Areas of Learning and Experience </a:t>
            </a:r>
          </a:p>
        </p:txBody>
      </p:sp>
      <p:sp>
        <p:nvSpPr>
          <p:cNvPr id="3" name="Content Placeholder 2">
            <a:extLst>
              <a:ext uri="{FF2B5EF4-FFF2-40B4-BE49-F238E27FC236}">
                <a16:creationId xmlns:a16="http://schemas.microsoft.com/office/drawing/2014/main" id="{B2B0E4B9-48AF-4CD7-AEA8-B0898B536631}"/>
              </a:ext>
            </a:extLst>
          </p:cNvPr>
          <p:cNvSpPr>
            <a:spLocks noGrp="1"/>
          </p:cNvSpPr>
          <p:nvPr>
            <p:ph idx="1"/>
          </p:nvPr>
        </p:nvSpPr>
        <p:spPr>
          <a:xfrm>
            <a:off x="489857" y="856343"/>
            <a:ext cx="11947071" cy="5854700"/>
          </a:xfrm>
        </p:spPr>
        <p:txBody>
          <a:bodyPr>
            <a:normAutofit/>
          </a:bodyPr>
          <a:lstStyle/>
          <a:p>
            <a:r>
              <a:rPr lang="en-US" sz="2400" dirty="0">
                <a:latin typeface="Times New Roman" panose="02020603050405020304" pitchFamily="18" charset="0"/>
                <a:cs typeface="Times New Roman" panose="02020603050405020304" pitchFamily="18" charset="0"/>
              </a:rPr>
              <a:t>The Areas of Learning and Experiences are not considered watertight but a means of organizing the intentions of  children and young people’s learning. The decision or plans within each arears of learning should translate into day-to-day activities; thus making the activities non-timetabled. </a:t>
            </a:r>
          </a:p>
          <a:p>
            <a:r>
              <a:rPr lang="en-US" sz="2400" dirty="0">
                <a:latin typeface="Times New Roman" panose="02020603050405020304" pitchFamily="18" charset="0"/>
                <a:cs typeface="Times New Roman" panose="02020603050405020304" pitchFamily="18" charset="0"/>
              </a:rPr>
              <a:t>Having the area of Learning and Experiences from 3-16 should promote continuity and progression, making the structure easier to understand. </a:t>
            </a:r>
          </a:p>
          <a:p>
            <a:r>
              <a:rPr lang="en-US" sz="2400" dirty="0">
                <a:latin typeface="Times New Roman" panose="02020603050405020304" pitchFamily="18" charset="0"/>
                <a:cs typeface="Times New Roman" panose="02020603050405020304" pitchFamily="18" charset="0"/>
              </a:rPr>
              <a:t>This approach encourages ‘balance’ decisions about learning and removes core and foundation subjects. </a:t>
            </a:r>
          </a:p>
          <a:p>
            <a:r>
              <a:rPr lang="en-US" sz="2400" dirty="0">
                <a:latin typeface="Times New Roman" panose="02020603050405020304" pitchFamily="18" charset="0"/>
                <a:cs typeface="Times New Roman" panose="02020603050405020304" pitchFamily="18" charset="0"/>
              </a:rPr>
              <a:t>Teachers are required to include the Areas of Learning Experience within their planning. As a result, providing teachers far more autonomy within their planning and teaching, and allowing them to be creative.</a:t>
            </a:r>
          </a:p>
          <a:p>
            <a:r>
              <a:rPr lang="en-US" sz="2400" dirty="0">
                <a:latin typeface="Times New Roman" panose="02020603050405020304" pitchFamily="18" charset="0"/>
                <a:cs typeface="Times New Roman" panose="02020603050405020304" pitchFamily="18" charset="0"/>
              </a:rPr>
              <a:t>Teachers should be able to help children and young people to make links across learning, bringing together different aspects to address important issues</a:t>
            </a:r>
          </a:p>
          <a:p>
            <a:endParaRPr lang="en-US" dirty="0"/>
          </a:p>
        </p:txBody>
      </p:sp>
    </p:spTree>
    <p:extLst>
      <p:ext uri="{BB962C8B-B14F-4D97-AF65-F5344CB8AC3E}">
        <p14:creationId xmlns:p14="http://schemas.microsoft.com/office/powerpoint/2010/main" val="3852756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EC278-FEAA-4590-8ACD-FA0F75180864}"/>
              </a:ext>
            </a:extLst>
          </p:cNvPr>
          <p:cNvSpPr>
            <a:spLocks noGrp="1"/>
          </p:cNvSpPr>
          <p:nvPr>
            <p:ph type="title"/>
          </p:nvPr>
        </p:nvSpPr>
        <p:spPr>
          <a:xfrm>
            <a:off x="2465699" y="25396"/>
            <a:ext cx="8911687" cy="1280890"/>
          </a:xfrm>
        </p:spPr>
        <p:txBody>
          <a:bodyPr/>
          <a:lstStyle/>
          <a:p>
            <a:pPr algn="ctr"/>
            <a:r>
              <a:rPr lang="en-GB" dirty="0">
                <a:latin typeface="Times New Roman" panose="02020603050405020304" pitchFamily="18" charset="0"/>
                <a:cs typeface="Times New Roman" panose="02020603050405020304" pitchFamily="18" charset="0"/>
              </a:rPr>
              <a:t>Curriculum Structure </a:t>
            </a:r>
          </a:p>
        </p:txBody>
      </p:sp>
      <p:sp>
        <p:nvSpPr>
          <p:cNvPr id="3" name="Content Placeholder 2">
            <a:extLst>
              <a:ext uri="{FF2B5EF4-FFF2-40B4-BE49-F238E27FC236}">
                <a16:creationId xmlns:a16="http://schemas.microsoft.com/office/drawing/2014/main" id="{24A90DA8-D1C1-481E-94C6-40DFED412493}"/>
              </a:ext>
            </a:extLst>
          </p:cNvPr>
          <p:cNvSpPr>
            <a:spLocks noGrp="1"/>
          </p:cNvSpPr>
          <p:nvPr>
            <p:ph idx="1"/>
          </p:nvPr>
        </p:nvSpPr>
        <p:spPr>
          <a:xfrm>
            <a:off x="1045028" y="1306286"/>
            <a:ext cx="11522529" cy="5045528"/>
          </a:xfrm>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The new proposed curriculum (3-16-years-olds)will consist of 6 key arears of learning: </a:t>
            </a:r>
          </a:p>
          <a:p>
            <a:r>
              <a:rPr lang="en-GB" sz="2400" dirty="0">
                <a:latin typeface="Times New Roman" panose="02020603050405020304" pitchFamily="18" charset="0"/>
                <a:cs typeface="Times New Roman" panose="02020603050405020304" pitchFamily="18" charset="0"/>
              </a:rPr>
              <a:t>Expressive Arts</a:t>
            </a:r>
          </a:p>
          <a:p>
            <a:r>
              <a:rPr lang="en-GB" sz="2400" dirty="0">
                <a:latin typeface="Times New Roman" panose="02020603050405020304" pitchFamily="18" charset="0"/>
                <a:cs typeface="Times New Roman" panose="02020603050405020304" pitchFamily="18" charset="0"/>
              </a:rPr>
              <a:t>Health and Well-being </a:t>
            </a:r>
          </a:p>
          <a:p>
            <a:r>
              <a:rPr lang="en-GB" sz="2400" dirty="0">
                <a:latin typeface="Times New Roman" panose="02020603050405020304" pitchFamily="18" charset="0"/>
                <a:cs typeface="Times New Roman" panose="02020603050405020304" pitchFamily="18" charset="0"/>
              </a:rPr>
              <a:t>Humanities </a:t>
            </a:r>
          </a:p>
          <a:p>
            <a:r>
              <a:rPr lang="en-GB" sz="2400" dirty="0">
                <a:latin typeface="Times New Roman" panose="02020603050405020304" pitchFamily="18" charset="0"/>
                <a:cs typeface="Times New Roman" panose="02020603050405020304" pitchFamily="18" charset="0"/>
              </a:rPr>
              <a:t>Languages, Literacy and Communication </a:t>
            </a:r>
          </a:p>
          <a:p>
            <a:r>
              <a:rPr lang="en-GB" sz="2400" dirty="0">
                <a:latin typeface="Times New Roman" panose="02020603050405020304" pitchFamily="18" charset="0"/>
                <a:cs typeface="Times New Roman" panose="02020603050405020304" pitchFamily="18" charset="0"/>
              </a:rPr>
              <a:t>Mathematics and Numeracy </a:t>
            </a:r>
          </a:p>
          <a:p>
            <a:r>
              <a:rPr lang="en-GB" sz="2400" dirty="0">
                <a:latin typeface="Times New Roman" panose="02020603050405020304" pitchFamily="18" charset="0"/>
                <a:cs typeface="Times New Roman" panose="02020603050405020304" pitchFamily="18" charset="0"/>
              </a:rPr>
              <a:t>Science and Technology </a:t>
            </a:r>
          </a:p>
          <a:p>
            <a:endParaRPr lang="en-GB" sz="2400" dirty="0">
              <a:latin typeface="Times New Roman" panose="02020603050405020304" pitchFamily="18" charset="0"/>
              <a:cs typeface="Times New Roman" panose="02020603050405020304" pitchFamily="18" charset="0"/>
            </a:endParaRPr>
          </a:p>
          <a:p>
            <a:pPr marL="0" indent="0">
              <a:buNone/>
            </a:pPr>
            <a:r>
              <a:rPr lang="en-GB" sz="2400" dirty="0">
                <a:latin typeface="Times New Roman" panose="02020603050405020304" pitchFamily="18" charset="0"/>
                <a:cs typeface="Times New Roman" panose="02020603050405020304" pitchFamily="18" charset="0"/>
              </a:rPr>
              <a:t>In addition to the 6 key arears of learning, the application of numeracy, literacy and digital competence will be included across the curriculum </a:t>
            </a:r>
          </a:p>
        </p:txBody>
      </p:sp>
    </p:spTree>
    <p:extLst>
      <p:ext uri="{BB962C8B-B14F-4D97-AF65-F5344CB8AC3E}">
        <p14:creationId xmlns:p14="http://schemas.microsoft.com/office/powerpoint/2010/main" val="39478053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26F66-7E8E-430B-A7B6-602D5B205524}"/>
              </a:ext>
            </a:extLst>
          </p:cNvPr>
          <p:cNvSpPr>
            <a:spLocks noGrp="1"/>
          </p:cNvSpPr>
          <p:nvPr>
            <p:ph type="title"/>
          </p:nvPr>
        </p:nvSpPr>
        <p:spPr>
          <a:xfrm>
            <a:off x="2351315" y="150582"/>
            <a:ext cx="9038998" cy="1563918"/>
          </a:xfrm>
        </p:spPr>
        <p:txBody>
          <a:bodyPr>
            <a:normAutofit/>
          </a:bodyPr>
          <a:lstStyle/>
          <a:p>
            <a:pPr algn="ctr"/>
            <a:br>
              <a:rPr lang="en-GB" dirty="0"/>
            </a:br>
            <a:r>
              <a:rPr lang="en-GB" dirty="0">
                <a:latin typeface="Times New Roman" panose="02020603050405020304" pitchFamily="18" charset="0"/>
                <a:cs typeface="Times New Roman" panose="02020603050405020304" pitchFamily="18" charset="0"/>
              </a:rPr>
              <a:t>Expressive Arts: Rationale</a:t>
            </a:r>
          </a:p>
        </p:txBody>
      </p:sp>
      <p:sp>
        <p:nvSpPr>
          <p:cNvPr id="3" name="Content Placeholder 2">
            <a:extLst>
              <a:ext uri="{FF2B5EF4-FFF2-40B4-BE49-F238E27FC236}">
                <a16:creationId xmlns:a16="http://schemas.microsoft.com/office/drawing/2014/main" id="{10FB04A7-9A92-4E3E-866F-2BA56487D7B8}"/>
              </a:ext>
            </a:extLst>
          </p:cNvPr>
          <p:cNvSpPr>
            <a:spLocks noGrp="1"/>
          </p:cNvSpPr>
          <p:nvPr>
            <p:ph idx="1"/>
          </p:nvPr>
        </p:nvSpPr>
        <p:spPr>
          <a:xfrm>
            <a:off x="645772" y="1714500"/>
            <a:ext cx="10900455" cy="4724400"/>
          </a:xfrm>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The Expressive Arts Area for Learning provides an opportunity for  schools and teachers to encourage children and young people to </a:t>
            </a:r>
            <a:r>
              <a:rPr lang="en-US" sz="2400" dirty="0">
                <a:latin typeface="Times New Roman" panose="02020603050405020304" pitchFamily="18" charset="0"/>
                <a:cs typeface="Times New Roman" panose="02020603050405020304" pitchFamily="18" charset="0"/>
              </a:rPr>
              <a:t>develop their creative appreciation and talent and their artistic and performance skills. These opportunities consist of: </a:t>
            </a:r>
          </a:p>
          <a:p>
            <a:r>
              <a:rPr lang="en-US" sz="2400" dirty="0">
                <a:latin typeface="Times New Roman" panose="02020603050405020304" pitchFamily="18" charset="0"/>
                <a:cs typeface="Times New Roman" panose="02020603050405020304" pitchFamily="18" charset="0"/>
              </a:rPr>
              <a:t>Explore thinking, refine, and communication ideas </a:t>
            </a:r>
          </a:p>
          <a:p>
            <a:r>
              <a:rPr lang="en-US" sz="2400" dirty="0">
                <a:latin typeface="Times New Roman" panose="02020603050405020304" pitchFamily="18" charset="0"/>
                <a:cs typeface="Times New Roman" panose="02020603050405020304" pitchFamily="18" charset="0"/>
              </a:rPr>
              <a:t>Promote creativity and imagination </a:t>
            </a:r>
          </a:p>
          <a:p>
            <a:r>
              <a:rPr lang="en-US" sz="2400" dirty="0">
                <a:latin typeface="Times New Roman" panose="02020603050405020304" pitchFamily="18" charset="0"/>
                <a:cs typeface="Times New Roman" panose="02020603050405020304" pitchFamily="18" charset="0"/>
              </a:rPr>
              <a:t>The exploration of issues of personal and cultural identify</a:t>
            </a:r>
          </a:p>
          <a:p>
            <a:r>
              <a:rPr lang="en-US" sz="2400" dirty="0">
                <a:latin typeface="Times New Roman" panose="02020603050405020304" pitchFamily="18" charset="0"/>
                <a:cs typeface="Times New Roman" panose="02020603050405020304" pitchFamily="18" charset="0"/>
              </a:rPr>
              <a:t>Visit theatres and art galleries </a:t>
            </a:r>
          </a:p>
          <a:p>
            <a:r>
              <a:rPr lang="en-US" sz="2400" dirty="0">
                <a:latin typeface="Times New Roman" panose="02020603050405020304" pitchFamily="18" charset="0"/>
                <a:cs typeface="Times New Roman" panose="02020603050405020304" pitchFamily="18" charset="0"/>
              </a:rPr>
              <a:t>Interact with specialist, including musicians and artists within a classroom setting  </a:t>
            </a:r>
          </a:p>
          <a:p>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30940511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E7BF9-B63D-48D7-B64E-7E3C6F59C9C8}"/>
              </a:ext>
            </a:extLst>
          </p:cNvPr>
          <p:cNvSpPr>
            <a:spLocks noGrp="1"/>
          </p:cNvSpPr>
          <p:nvPr>
            <p:ph type="title"/>
          </p:nvPr>
        </p:nvSpPr>
        <p:spPr/>
        <p:txBody>
          <a:bodyPr>
            <a:normAutofit/>
          </a:bodyPr>
          <a:lstStyle/>
          <a:p>
            <a:pPr algn="ctr"/>
            <a:r>
              <a:rPr lang="en-GB" dirty="0">
                <a:latin typeface="Times New Roman" panose="02020603050405020304" pitchFamily="18" charset="0"/>
                <a:cs typeface="Times New Roman" panose="02020603050405020304" pitchFamily="18" charset="0"/>
              </a:rPr>
              <a:t>Expressive Arts: Scope and connections with other Areas of Learning and Experience </a:t>
            </a:r>
          </a:p>
        </p:txBody>
      </p:sp>
      <p:sp>
        <p:nvSpPr>
          <p:cNvPr id="3" name="Content Placeholder 2">
            <a:extLst>
              <a:ext uri="{FF2B5EF4-FFF2-40B4-BE49-F238E27FC236}">
                <a16:creationId xmlns:a16="http://schemas.microsoft.com/office/drawing/2014/main" id="{D618991A-A731-4A9E-BD14-26B98084289F}"/>
              </a:ext>
            </a:extLst>
          </p:cNvPr>
          <p:cNvSpPr>
            <a:spLocks noGrp="1"/>
          </p:cNvSpPr>
          <p:nvPr>
            <p:ph idx="1"/>
          </p:nvPr>
        </p:nvSpPr>
        <p:spPr>
          <a:xfrm>
            <a:off x="440871" y="2133600"/>
            <a:ext cx="11751129" cy="4724400"/>
          </a:xfrm>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Within the Expressive Arts, children and young people will have an opportunity to learn and experience </a:t>
            </a:r>
            <a:r>
              <a:rPr lang="en-US" sz="2400" dirty="0">
                <a:latin typeface="Times New Roman" panose="02020603050405020304" pitchFamily="18" charset="0"/>
                <a:cs typeface="Times New Roman" panose="02020603050405020304" pitchFamily="18" charset="0"/>
              </a:rPr>
              <a:t>art, drama, music, dance, film and digital media.</a:t>
            </a:r>
          </a:p>
          <a:p>
            <a:r>
              <a:rPr lang="en-US" sz="2400" b="1" dirty="0">
                <a:latin typeface="Times New Roman" panose="02020603050405020304" pitchFamily="18" charset="0"/>
                <a:cs typeface="Times New Roman" panose="02020603050405020304" pitchFamily="18" charset="0"/>
              </a:rPr>
              <a:t>(Ambitious, capable learners)</a:t>
            </a:r>
            <a:r>
              <a:rPr lang="en-US" sz="2400" dirty="0">
                <a:latin typeface="Times New Roman" panose="02020603050405020304" pitchFamily="18" charset="0"/>
                <a:cs typeface="Times New Roman" panose="02020603050405020304" pitchFamily="18" charset="0"/>
              </a:rPr>
              <a:t>- Explore challenges to strive and improve performance </a:t>
            </a:r>
          </a:p>
          <a:p>
            <a:r>
              <a:rPr lang="en-US" sz="2400" b="1" dirty="0">
                <a:latin typeface="Times New Roman" panose="02020603050405020304" pitchFamily="18" charset="0"/>
                <a:cs typeface="Times New Roman" panose="02020603050405020304" pitchFamily="18" charset="0"/>
              </a:rPr>
              <a:t>(Enterprising, creative contributors)- </a:t>
            </a:r>
            <a:r>
              <a:rPr lang="en-US" sz="2400" dirty="0">
                <a:latin typeface="Times New Roman" panose="02020603050405020304" pitchFamily="18" charset="0"/>
                <a:cs typeface="Times New Roman" panose="02020603050405020304" pitchFamily="18" charset="0"/>
              </a:rPr>
              <a:t>Develop creativity using various expressions in different contexts and collaborative learning</a:t>
            </a:r>
          </a:p>
          <a:p>
            <a:r>
              <a:rPr lang="en-US" sz="2400" b="1" dirty="0">
                <a:latin typeface="Times New Roman" panose="02020603050405020304" pitchFamily="18" charset="0"/>
                <a:cs typeface="Times New Roman" panose="02020603050405020304" pitchFamily="18" charset="0"/>
              </a:rPr>
              <a:t>(Ethical, informed citizens)- </a:t>
            </a:r>
            <a:r>
              <a:rPr lang="en-US" sz="2400" dirty="0">
                <a:latin typeface="Times New Roman" panose="02020603050405020304" pitchFamily="18" charset="0"/>
                <a:cs typeface="Times New Roman" panose="02020603050405020304" pitchFamily="18" charset="0"/>
              </a:rPr>
              <a:t>Understand cultural identity, societies and complex issues</a:t>
            </a:r>
          </a:p>
          <a:p>
            <a:r>
              <a:rPr lang="en-US" sz="2400" b="1" dirty="0">
                <a:latin typeface="Times New Roman" panose="02020603050405020304" pitchFamily="18" charset="0"/>
                <a:cs typeface="Times New Roman" panose="02020603050405020304" pitchFamily="18" charset="0"/>
              </a:rPr>
              <a:t>(Healthy, confident individuals)-  </a:t>
            </a:r>
            <a:r>
              <a:rPr lang="en-US" sz="2400" dirty="0">
                <a:latin typeface="Times New Roman" panose="02020603050405020304" pitchFamily="18" charset="0"/>
                <a:cs typeface="Times New Roman" panose="02020603050405020304" pitchFamily="18" charset="0"/>
              </a:rPr>
              <a:t>Develop resilience and feel more confident as they gain enjoyment and personal satisfaction </a:t>
            </a:r>
          </a:p>
        </p:txBody>
      </p:sp>
    </p:spTree>
    <p:extLst>
      <p:ext uri="{BB962C8B-B14F-4D97-AF65-F5344CB8AC3E}">
        <p14:creationId xmlns:p14="http://schemas.microsoft.com/office/powerpoint/2010/main" val="26040216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8F8E0-8FC2-490D-9698-594F8C19906B}"/>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Health and Well-being: Rationale  </a:t>
            </a:r>
          </a:p>
        </p:txBody>
      </p:sp>
      <p:sp>
        <p:nvSpPr>
          <p:cNvPr id="3" name="Content Placeholder 2">
            <a:extLst>
              <a:ext uri="{FF2B5EF4-FFF2-40B4-BE49-F238E27FC236}">
                <a16:creationId xmlns:a16="http://schemas.microsoft.com/office/drawing/2014/main" id="{AF8DC5A2-D1F2-48BC-BB16-7F0DDB8976D4}"/>
              </a:ext>
            </a:extLst>
          </p:cNvPr>
          <p:cNvSpPr>
            <a:spLocks noGrp="1"/>
          </p:cNvSpPr>
          <p:nvPr>
            <p:ph idx="1"/>
          </p:nvPr>
        </p:nvSpPr>
        <p:spPr>
          <a:xfrm>
            <a:off x="473529" y="1502229"/>
            <a:ext cx="11718471" cy="4408993"/>
          </a:xfrm>
        </p:spPr>
        <p:txBody>
          <a:bodyPr>
            <a:normAutofit/>
          </a:bodyPr>
          <a:lstStyle/>
          <a:p>
            <a:pPr marL="0" indent="0">
              <a:buNone/>
            </a:pPr>
            <a:r>
              <a:rPr lang="en-US" sz="2400" dirty="0">
                <a:latin typeface="Times New Roman" panose="02020603050405020304" pitchFamily="18" charset="0"/>
                <a:cs typeface="Times New Roman" panose="02020603050405020304" pitchFamily="18" charset="0"/>
              </a:rPr>
              <a:t>Children and young people need to experience social, emotional and physical well-being to thrive and engage successfully with their education.</a:t>
            </a:r>
          </a:p>
          <a:p>
            <a:pPr marL="0" indent="0">
              <a:buNone/>
            </a:pPr>
            <a:endParaRPr lang="en-US" sz="2400" dirty="0">
              <a:latin typeface="Times New Roman" panose="02020603050405020304" pitchFamily="18" charset="0"/>
              <a:cs typeface="Times New Roman" panose="02020603050405020304" pitchFamily="18" charset="0"/>
            </a:endParaRPr>
          </a:p>
          <a:p>
            <a:pPr marL="0" indent="0">
              <a:buNone/>
            </a:pPr>
            <a:r>
              <a:rPr lang="en-US" sz="2400" dirty="0">
                <a:latin typeface="Times New Roman" panose="02020603050405020304" pitchFamily="18" charset="0"/>
                <a:cs typeface="Times New Roman" panose="02020603050405020304" pitchFamily="18" charset="0"/>
              </a:rPr>
              <a:t>The Health and well-being Area of Learning and Experience will help children and young people to be build knowledge, understanding and skills to develop</a:t>
            </a:r>
          </a:p>
          <a:p>
            <a:r>
              <a:rPr lang="en-US" sz="2400" dirty="0">
                <a:latin typeface="Times New Roman" panose="02020603050405020304" pitchFamily="18" charset="0"/>
                <a:cs typeface="Times New Roman" panose="02020603050405020304" pitchFamily="18" charset="0"/>
              </a:rPr>
              <a:t>Positive and appropriate relationships,</a:t>
            </a:r>
          </a:p>
          <a:p>
            <a:r>
              <a:rPr lang="en-US" sz="2400" dirty="0">
                <a:latin typeface="Times New Roman" panose="02020603050405020304" pitchFamily="18" charset="0"/>
                <a:cs typeface="Times New Roman" panose="02020603050405020304" pitchFamily="18" charset="0"/>
              </a:rPr>
              <a:t>Deal with the difficult issues and decisions they </a:t>
            </a:r>
          </a:p>
          <a:p>
            <a:r>
              <a:rPr lang="en-US" sz="2400" dirty="0">
                <a:latin typeface="Times New Roman" panose="02020603050405020304" pitchFamily="18" charset="0"/>
                <a:cs typeface="Times New Roman" panose="02020603050405020304" pitchFamily="18" charset="0"/>
              </a:rPr>
              <a:t>Promote positive physical and mental health habits </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014981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63F25-57E6-458C-B34F-D9EA606061C6}"/>
              </a:ext>
            </a:extLst>
          </p:cNvPr>
          <p:cNvSpPr>
            <a:spLocks noGrp="1"/>
          </p:cNvSpPr>
          <p:nvPr>
            <p:ph type="title"/>
          </p:nvPr>
        </p:nvSpPr>
        <p:spPr>
          <a:xfrm>
            <a:off x="2264540" y="0"/>
            <a:ext cx="8911687" cy="1280890"/>
          </a:xfrm>
        </p:spPr>
        <p:txBody>
          <a:bodyPr>
            <a:normAutofit/>
          </a:bodyPr>
          <a:lstStyle/>
          <a:p>
            <a:pPr algn="ctr"/>
            <a:r>
              <a:rPr lang="en-GB" dirty="0">
                <a:latin typeface="Times New Roman" panose="02020603050405020304" pitchFamily="18" charset="0"/>
                <a:cs typeface="Times New Roman" panose="02020603050405020304" pitchFamily="18" charset="0"/>
              </a:rPr>
              <a:t>Health and Well-being: </a:t>
            </a:r>
            <a:r>
              <a:rPr lang="en-US" dirty="0">
                <a:latin typeface="Times New Roman" panose="02020603050405020304" pitchFamily="18" charset="0"/>
                <a:cs typeface="Times New Roman" panose="02020603050405020304" pitchFamily="18" charset="0"/>
              </a:rPr>
              <a:t>Scope and connections with other Areas of Learning and Experience </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B441AEA-6457-43F2-BF4B-C0A17FC02136}"/>
              </a:ext>
            </a:extLst>
          </p:cNvPr>
          <p:cNvSpPr>
            <a:spLocks noGrp="1"/>
          </p:cNvSpPr>
          <p:nvPr>
            <p:ph idx="1"/>
          </p:nvPr>
        </p:nvSpPr>
        <p:spPr>
          <a:xfrm>
            <a:off x="244929" y="1690914"/>
            <a:ext cx="11947071" cy="5181600"/>
          </a:xfrm>
        </p:spPr>
        <p:txBody>
          <a:bodyPr>
            <a:normAutofit/>
          </a:bodyPr>
          <a:lstStyle/>
          <a:p>
            <a:pPr marL="0" indent="0">
              <a:buNone/>
            </a:pPr>
            <a:r>
              <a:rPr lang="en-US" sz="2400" dirty="0">
                <a:latin typeface="Times New Roman" panose="02020603050405020304" pitchFamily="18" charset="0"/>
                <a:cs typeface="Times New Roman" panose="02020603050405020304" pitchFamily="18" charset="0"/>
              </a:rPr>
              <a:t>Within this Area of Learning and Experience children and young will have an opportunity to explore and partake in subjects and themes: PE, mental, physical and emotions well-being; sex and relationships, parenting and healthy eating and cooking. </a:t>
            </a:r>
          </a:p>
          <a:p>
            <a:pPr marL="0" indent="0">
              <a:buNone/>
            </a:pPr>
            <a:endParaRPr lang="en-US" sz="2400" dirty="0">
              <a:latin typeface="Times New Roman" panose="02020603050405020304" pitchFamily="18" charset="0"/>
              <a:cs typeface="Times New Roman" panose="02020603050405020304" pitchFamily="18" charset="0"/>
            </a:endParaRPr>
          </a:p>
          <a:p>
            <a:r>
              <a:rPr lang="en-US" sz="2400" b="1" dirty="0">
                <a:latin typeface="Times New Roman" panose="02020603050405020304" pitchFamily="18" charset="0"/>
                <a:cs typeface="Times New Roman" panose="02020603050405020304" pitchFamily="18" charset="0"/>
              </a:rPr>
              <a:t>(Ambitious, capable learners)</a:t>
            </a:r>
            <a:r>
              <a:rPr lang="en-US" sz="2400" dirty="0">
                <a:latin typeface="Times New Roman" panose="02020603050405020304" pitchFamily="18" charset="0"/>
                <a:cs typeface="Times New Roman" panose="02020603050405020304" pitchFamily="18" charset="0"/>
              </a:rPr>
              <a:t>- Apply knowledge of social, physical and emotional health in their own lives</a:t>
            </a:r>
          </a:p>
          <a:p>
            <a:r>
              <a:rPr lang="en-US" sz="2400" dirty="0">
                <a:latin typeface="Times New Roman" panose="02020603050405020304" pitchFamily="18" charset="0"/>
                <a:cs typeface="Times New Roman" panose="02020603050405020304" pitchFamily="18" charset="0"/>
              </a:rPr>
              <a:t>(</a:t>
            </a:r>
            <a:r>
              <a:rPr lang="en-US" sz="2400" b="1" dirty="0">
                <a:latin typeface="Times New Roman" panose="02020603050405020304" pitchFamily="18" charset="0"/>
                <a:cs typeface="Times New Roman" panose="02020603050405020304" pitchFamily="18" charset="0"/>
              </a:rPr>
              <a:t>Enterprising, creative contributors)-  </a:t>
            </a:r>
            <a:r>
              <a:rPr lang="en-US" sz="2400" dirty="0">
                <a:latin typeface="Times New Roman" panose="02020603050405020304" pitchFamily="18" charset="0"/>
                <a:cs typeface="Times New Roman" panose="02020603050405020304" pitchFamily="18" charset="0"/>
              </a:rPr>
              <a:t>Develop skills to successfully participate in teamwork and supporting others</a:t>
            </a:r>
          </a:p>
          <a:p>
            <a:r>
              <a:rPr lang="en-US" sz="2400" dirty="0">
                <a:latin typeface="Times New Roman" panose="02020603050405020304" pitchFamily="18" charset="0"/>
                <a:cs typeface="Times New Roman" panose="02020603050405020304" pitchFamily="18" charset="0"/>
              </a:rPr>
              <a:t>(</a:t>
            </a:r>
            <a:r>
              <a:rPr lang="en-US" sz="2400" b="1" dirty="0">
                <a:latin typeface="Times New Roman" panose="02020603050405020304" pitchFamily="18" charset="0"/>
                <a:cs typeface="Times New Roman" panose="02020603050405020304" pitchFamily="18" charset="0"/>
              </a:rPr>
              <a:t>Ethical, informed citizen)-</a:t>
            </a:r>
            <a:r>
              <a:rPr lang="en-US" sz="2400" dirty="0">
                <a:latin typeface="Times New Roman" panose="02020603050405020304" pitchFamily="18" charset="0"/>
                <a:cs typeface="Times New Roman" panose="02020603050405020304" pitchFamily="18" charset="0"/>
              </a:rPr>
              <a:t>Understand how actions can affect themselves, and explore issues related to legal, political and policies relating to drugs and alcohol </a:t>
            </a:r>
          </a:p>
          <a:p>
            <a:r>
              <a:rPr lang="en-US" sz="2400" dirty="0">
                <a:latin typeface="Times New Roman" panose="02020603050405020304" pitchFamily="18" charset="0"/>
                <a:cs typeface="Times New Roman" panose="02020603050405020304" pitchFamily="18" charset="0"/>
              </a:rPr>
              <a:t> </a:t>
            </a:r>
            <a:r>
              <a:rPr lang="en-US" sz="2400" b="1" dirty="0">
                <a:latin typeface="Times New Roman" panose="02020603050405020304" pitchFamily="18" charset="0"/>
                <a:cs typeface="Times New Roman" panose="02020603050405020304" pitchFamily="18" charset="0"/>
              </a:rPr>
              <a:t>(Healthy, confident individuals)- </a:t>
            </a:r>
            <a:r>
              <a:rPr lang="en-US" sz="2400" dirty="0">
                <a:latin typeface="Times New Roman" panose="02020603050405020304" pitchFamily="18" charset="0"/>
                <a:cs typeface="Times New Roman" panose="02020603050405020304" pitchFamily="18" charset="0"/>
              </a:rPr>
              <a:t>Keeping safe; developing positive relationships and physical activity</a:t>
            </a:r>
          </a:p>
        </p:txBody>
      </p:sp>
    </p:spTree>
    <p:extLst>
      <p:ext uri="{BB962C8B-B14F-4D97-AF65-F5344CB8AC3E}">
        <p14:creationId xmlns:p14="http://schemas.microsoft.com/office/powerpoint/2010/main" val="17960867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8E005-ADAB-4D0A-B3FB-54DA9C078D1C}"/>
              </a:ext>
            </a:extLst>
          </p:cNvPr>
          <p:cNvSpPr>
            <a:spLocks noGrp="1"/>
          </p:cNvSpPr>
          <p:nvPr>
            <p:ph type="title"/>
          </p:nvPr>
        </p:nvSpPr>
        <p:spPr/>
        <p:txBody>
          <a:bodyPr/>
          <a:lstStyle/>
          <a:p>
            <a:pPr algn="ctr"/>
            <a:r>
              <a:rPr lang="en-GB" dirty="0"/>
              <a:t>Humanities: Rationale </a:t>
            </a:r>
          </a:p>
        </p:txBody>
      </p:sp>
      <p:sp>
        <p:nvSpPr>
          <p:cNvPr id="3" name="Content Placeholder 2">
            <a:extLst>
              <a:ext uri="{FF2B5EF4-FFF2-40B4-BE49-F238E27FC236}">
                <a16:creationId xmlns:a16="http://schemas.microsoft.com/office/drawing/2014/main" id="{2CCDAB9D-7B1C-4DBE-9A9F-21A38B6D3DB8}"/>
              </a:ext>
            </a:extLst>
          </p:cNvPr>
          <p:cNvSpPr>
            <a:spLocks noGrp="1"/>
          </p:cNvSpPr>
          <p:nvPr>
            <p:ph idx="1"/>
          </p:nvPr>
        </p:nvSpPr>
        <p:spPr>
          <a:xfrm>
            <a:off x="687388" y="1681843"/>
            <a:ext cx="11504612" cy="5176157"/>
          </a:xfrm>
        </p:spPr>
        <p:txBody>
          <a:bodyPr>
            <a:normAutofit/>
          </a:bodyPr>
          <a:lstStyle/>
          <a:p>
            <a:pPr marL="0" indent="0">
              <a:buNone/>
            </a:pPr>
            <a:r>
              <a:rPr lang="en-US" sz="2400" dirty="0">
                <a:latin typeface="Times New Roman" panose="02020603050405020304" pitchFamily="18" charset="0"/>
                <a:cs typeface="Times New Roman" panose="02020603050405020304" pitchFamily="18" charset="0"/>
              </a:rPr>
              <a:t>The Humanities Area of Learning and Experience provides an opportunity to learn about people, places, times and beliefs. This Area of Learning Experience </a:t>
            </a:r>
            <a:r>
              <a:rPr lang="en-US" sz="2400" dirty="0" err="1">
                <a:latin typeface="Times New Roman" panose="02020603050405020304" pitchFamily="18" charset="0"/>
                <a:cs typeface="Times New Roman" panose="02020603050405020304" pitchFamily="18" charset="0"/>
              </a:rPr>
              <a:t>endeavours</a:t>
            </a:r>
            <a:r>
              <a:rPr lang="en-US" sz="2400" dirty="0">
                <a:latin typeface="Times New Roman" panose="02020603050405020304" pitchFamily="18" charset="0"/>
                <a:cs typeface="Times New Roman" panose="02020603050405020304" pitchFamily="18" charset="0"/>
              </a:rPr>
              <a:t> to provide children with the understanding of: </a:t>
            </a:r>
          </a:p>
          <a:p>
            <a:r>
              <a:rPr lang="en-US" sz="2400" dirty="0">
                <a:latin typeface="Times New Roman" panose="02020603050405020304" pitchFamily="18" charset="0"/>
                <a:cs typeface="Times New Roman" panose="02020603050405020304" pitchFamily="18" charset="0"/>
              </a:rPr>
              <a:t>Historical, geographical, political, economic and societal factors</a:t>
            </a:r>
          </a:p>
          <a:p>
            <a:r>
              <a:rPr lang="en-US" sz="2400" dirty="0">
                <a:latin typeface="Times New Roman" panose="02020603050405020304" pitchFamily="18" charset="0"/>
                <a:cs typeface="Times New Roman" panose="02020603050405020304" pitchFamily="18" charset="0"/>
              </a:rPr>
              <a:t>Ethics, beliefs, religion and spirituality</a:t>
            </a:r>
          </a:p>
          <a:p>
            <a:r>
              <a:rPr lang="en-US" sz="2400" dirty="0">
                <a:latin typeface="Times New Roman" panose="02020603050405020304" pitchFamily="18" charset="0"/>
                <a:cs typeface="Times New Roman" panose="02020603050405020304" pitchFamily="18" charset="0"/>
              </a:rPr>
              <a:t>Becoming a respectful and informed citizen</a:t>
            </a:r>
          </a:p>
          <a:p>
            <a:pPr marL="0" indent="0">
              <a:buNone/>
            </a:pPr>
            <a:endParaRPr lang="en-US" sz="2400" dirty="0"/>
          </a:p>
          <a:p>
            <a:endParaRPr lang="en-US" sz="2400" dirty="0"/>
          </a:p>
        </p:txBody>
      </p:sp>
    </p:spTree>
    <p:extLst>
      <p:ext uri="{BB962C8B-B14F-4D97-AF65-F5344CB8AC3E}">
        <p14:creationId xmlns:p14="http://schemas.microsoft.com/office/powerpoint/2010/main" val="14178781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88396-B15B-495E-B7BB-DBC02734AA28}"/>
              </a:ext>
            </a:extLst>
          </p:cNvPr>
          <p:cNvSpPr>
            <a:spLocks noGrp="1"/>
          </p:cNvSpPr>
          <p:nvPr>
            <p:ph type="title"/>
          </p:nvPr>
        </p:nvSpPr>
        <p:spPr>
          <a:xfrm>
            <a:off x="2462296" y="0"/>
            <a:ext cx="8911687" cy="1280890"/>
          </a:xfrm>
        </p:spPr>
        <p:txBody>
          <a:bodyPr>
            <a:normAutofit/>
          </a:bodyPr>
          <a:lstStyle/>
          <a:p>
            <a:pPr algn="ctr"/>
            <a:r>
              <a:rPr lang="en-GB" dirty="0">
                <a:latin typeface="Times New Roman" panose="02020603050405020304" pitchFamily="18" charset="0"/>
                <a:cs typeface="Times New Roman" panose="02020603050405020304" pitchFamily="18" charset="0"/>
              </a:rPr>
              <a:t>Humanities: Scope </a:t>
            </a:r>
            <a:r>
              <a:rPr lang="en-US" dirty="0">
                <a:latin typeface="Times New Roman" panose="02020603050405020304" pitchFamily="18" charset="0"/>
                <a:cs typeface="Times New Roman" panose="02020603050405020304" pitchFamily="18" charset="0"/>
              </a:rPr>
              <a:t>and connections with other Areas of Learning and Experience </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F008E21-9818-48DC-82C6-C1F53AE353EB}"/>
              </a:ext>
            </a:extLst>
          </p:cNvPr>
          <p:cNvSpPr>
            <a:spLocks noGrp="1"/>
          </p:cNvSpPr>
          <p:nvPr>
            <p:ph idx="1"/>
          </p:nvPr>
        </p:nvSpPr>
        <p:spPr>
          <a:xfrm>
            <a:off x="261257" y="1404258"/>
            <a:ext cx="11930743" cy="4947556"/>
          </a:xfrm>
        </p:spPr>
        <p:txBody>
          <a:bodyPr>
            <a:normAutofit/>
          </a:bodyPr>
          <a:lstStyle/>
          <a:p>
            <a:pPr marL="0" indent="0">
              <a:buNone/>
            </a:pPr>
            <a:r>
              <a:rPr lang="en-US" sz="2400" dirty="0">
                <a:latin typeface="Times New Roman" panose="02020603050405020304" pitchFamily="18" charset="0"/>
                <a:cs typeface="Times New Roman" panose="02020603050405020304" pitchFamily="18" charset="0"/>
              </a:rPr>
              <a:t>The Humanities Area of Learning and Experience includes subject arears such as: history, geography, RE, business and social studies. </a:t>
            </a:r>
          </a:p>
          <a:p>
            <a:pPr marL="0" indent="0">
              <a:buNone/>
            </a:pPr>
            <a:r>
              <a:rPr lang="en-US" sz="2400" dirty="0">
                <a:latin typeface="Times New Roman" panose="02020603050405020304" pitchFamily="18" charset="0"/>
                <a:cs typeface="Times New Roman" panose="02020603050405020304" pitchFamily="18" charset="0"/>
              </a:rPr>
              <a:t>The Humanities will allow students to learn outside the classroom by interacting with business and communities and explore societal issues. </a:t>
            </a:r>
          </a:p>
          <a:p>
            <a:r>
              <a:rPr lang="en-US" sz="2400" dirty="0">
                <a:latin typeface="Times New Roman" panose="02020603050405020304" pitchFamily="18" charset="0"/>
                <a:cs typeface="Times New Roman" panose="02020603050405020304" pitchFamily="18" charset="0"/>
              </a:rPr>
              <a:t> </a:t>
            </a:r>
            <a:r>
              <a:rPr lang="en-US" sz="2400" b="1" dirty="0">
                <a:latin typeface="Times New Roman" panose="02020603050405020304" pitchFamily="18" charset="0"/>
                <a:cs typeface="Times New Roman" panose="02020603050405020304" pitchFamily="18" charset="0"/>
              </a:rPr>
              <a:t>(Ambitious, capable learners)</a:t>
            </a:r>
            <a:r>
              <a:rPr lang="en-US" sz="2400" dirty="0">
                <a:latin typeface="Times New Roman" panose="02020603050405020304" pitchFamily="18" charset="0"/>
                <a:cs typeface="Times New Roman" panose="02020603050405020304" pitchFamily="18" charset="0"/>
              </a:rPr>
              <a:t>- Apply knowledge and </a:t>
            </a:r>
            <a:r>
              <a:rPr lang="en-US" sz="2400" dirty="0" err="1">
                <a:latin typeface="Times New Roman" panose="02020603050405020304" pitchFamily="18" charset="0"/>
                <a:cs typeface="Times New Roman" panose="02020603050405020304" pitchFamily="18" charset="0"/>
              </a:rPr>
              <a:t>recognise</a:t>
            </a:r>
            <a:r>
              <a:rPr lang="en-US" sz="2400" dirty="0">
                <a:latin typeface="Times New Roman" panose="02020603050405020304" pitchFamily="18" charset="0"/>
                <a:cs typeface="Times New Roman" panose="02020603050405020304" pitchFamily="18" charset="0"/>
              </a:rPr>
              <a:t> reliable evidence to support arguments</a:t>
            </a:r>
          </a:p>
          <a:p>
            <a:r>
              <a:rPr lang="en-GB" sz="2400" b="1" dirty="0">
                <a:latin typeface="Times New Roman" panose="02020603050405020304" pitchFamily="18" charset="0"/>
                <a:cs typeface="Times New Roman" panose="02020603050405020304" pitchFamily="18" charset="0"/>
              </a:rPr>
              <a:t>(Enterprising, creative contributors)-</a:t>
            </a:r>
            <a:r>
              <a:rPr lang="en-US" sz="2400" b="1"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Develop enterprising skills and dispositions; understanding how to exercise their democratic rights and responsibilities</a:t>
            </a:r>
          </a:p>
          <a:p>
            <a:r>
              <a:rPr lang="en-GB" sz="2400" dirty="0">
                <a:latin typeface="Times New Roman" panose="02020603050405020304" pitchFamily="18" charset="0"/>
                <a:cs typeface="Times New Roman" panose="02020603050405020304" pitchFamily="18" charset="0"/>
              </a:rPr>
              <a:t> </a:t>
            </a:r>
            <a:r>
              <a:rPr lang="en-GB" sz="2400" b="1" dirty="0">
                <a:latin typeface="Times New Roman" panose="02020603050405020304" pitchFamily="18" charset="0"/>
                <a:cs typeface="Times New Roman" panose="02020603050405020304" pitchFamily="18" charset="0"/>
              </a:rPr>
              <a:t>(Ethical, informed citizens)- </a:t>
            </a:r>
            <a:r>
              <a:rPr lang="en-GB" sz="2400" dirty="0">
                <a:latin typeface="Times New Roman" panose="02020603050405020304" pitchFamily="18" charset="0"/>
                <a:cs typeface="Times New Roman" panose="02020603050405020304" pitchFamily="18" charset="0"/>
              </a:rPr>
              <a:t>Use various perspectives to address </a:t>
            </a:r>
            <a:r>
              <a:rPr lang="en-US" sz="2400" dirty="0">
                <a:latin typeface="Times New Roman" panose="02020603050405020304" pitchFamily="18" charset="0"/>
                <a:cs typeface="Times New Roman" panose="02020603050405020304" pitchFamily="18" charset="0"/>
              </a:rPr>
              <a:t>contemporary issues</a:t>
            </a:r>
          </a:p>
          <a:p>
            <a:r>
              <a:rPr lang="en-GB" sz="2400" dirty="0">
                <a:latin typeface="Times New Roman" panose="02020603050405020304" pitchFamily="18" charset="0"/>
                <a:cs typeface="Times New Roman" panose="02020603050405020304" pitchFamily="18" charset="0"/>
              </a:rPr>
              <a:t>(</a:t>
            </a:r>
            <a:r>
              <a:rPr lang="en-GB" sz="2400" b="1" dirty="0">
                <a:latin typeface="Times New Roman" panose="02020603050405020304" pitchFamily="18" charset="0"/>
                <a:cs typeface="Times New Roman" panose="02020603050405020304" pitchFamily="18" charset="0"/>
              </a:rPr>
              <a:t>Healthy, confident individuals)- </a:t>
            </a:r>
            <a:r>
              <a:rPr lang="en-US" sz="2400" dirty="0">
                <a:latin typeface="Times New Roman" panose="02020603050405020304" pitchFamily="18" charset="0"/>
                <a:cs typeface="Times New Roman" panose="02020603050405020304" pitchFamily="18" charset="0"/>
              </a:rPr>
              <a:t>Develop a  personal stances on matters of faith and spirituality and adopt personal stances on issues such as sustainability and social inclusion.</a:t>
            </a:r>
          </a:p>
          <a:p>
            <a:endParaRPr lang="en-GB" dirty="0"/>
          </a:p>
        </p:txBody>
      </p:sp>
    </p:spTree>
    <p:extLst>
      <p:ext uri="{BB962C8B-B14F-4D97-AF65-F5344CB8AC3E}">
        <p14:creationId xmlns:p14="http://schemas.microsoft.com/office/powerpoint/2010/main" val="15046508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A12A1-BB7D-4790-A3F2-6CA86E3900A5}"/>
              </a:ext>
            </a:extLst>
          </p:cNvPr>
          <p:cNvSpPr>
            <a:spLocks noGrp="1"/>
          </p:cNvSpPr>
          <p:nvPr>
            <p:ph type="title"/>
          </p:nvPr>
        </p:nvSpPr>
        <p:spPr>
          <a:xfrm>
            <a:off x="2184710" y="0"/>
            <a:ext cx="8911687" cy="1280890"/>
          </a:xfrm>
        </p:spPr>
        <p:txBody>
          <a:bodyPr/>
          <a:lstStyle/>
          <a:p>
            <a:pPr algn="ctr"/>
            <a:r>
              <a:rPr lang="en-GB" dirty="0">
                <a:latin typeface="Times New Roman" panose="02020603050405020304" pitchFamily="18" charset="0"/>
                <a:cs typeface="Times New Roman" panose="02020603050405020304" pitchFamily="18" charset="0"/>
              </a:rPr>
              <a:t>Languages, literacy and Communication: Rationale</a:t>
            </a:r>
          </a:p>
        </p:txBody>
      </p:sp>
      <p:sp>
        <p:nvSpPr>
          <p:cNvPr id="3" name="Content Placeholder 2">
            <a:extLst>
              <a:ext uri="{FF2B5EF4-FFF2-40B4-BE49-F238E27FC236}">
                <a16:creationId xmlns:a16="http://schemas.microsoft.com/office/drawing/2014/main" id="{E7E8C4C4-4408-4591-8C3E-8ED0AC0FA59F}"/>
              </a:ext>
            </a:extLst>
          </p:cNvPr>
          <p:cNvSpPr>
            <a:spLocks noGrp="1"/>
          </p:cNvSpPr>
          <p:nvPr>
            <p:ph idx="1"/>
          </p:nvPr>
        </p:nvSpPr>
        <p:spPr>
          <a:xfrm>
            <a:off x="783771" y="1280890"/>
            <a:ext cx="11292341" cy="5577110"/>
          </a:xfrm>
        </p:spPr>
        <p:txBody>
          <a:bodyPr>
            <a:normAutofit/>
          </a:bodyPr>
          <a:lstStyle/>
          <a:p>
            <a:pPr marL="0" indent="0">
              <a:buNone/>
            </a:pPr>
            <a:r>
              <a:rPr lang="en-US" sz="2600" dirty="0">
                <a:latin typeface="Times New Roman" panose="02020603050405020304" pitchFamily="18" charset="0"/>
                <a:cs typeface="Times New Roman" panose="02020603050405020304" pitchFamily="18" charset="0"/>
              </a:rPr>
              <a:t>The foundations of language enables individuals to communicate, reflect and be creative; therefore developing the ability to communicate in various forms are crucial to learning and life in general. </a:t>
            </a:r>
          </a:p>
          <a:p>
            <a:r>
              <a:rPr lang="en-US" sz="2600" dirty="0">
                <a:latin typeface="Times New Roman" panose="02020603050405020304" pitchFamily="18" charset="0"/>
                <a:cs typeface="Times New Roman" panose="02020603050405020304" pitchFamily="18" charset="0"/>
              </a:rPr>
              <a:t>Learning other languages introduces children and young people to other cultures, thus learning Welsh will be still compulsory up to the age of 16-years-old</a:t>
            </a:r>
          </a:p>
          <a:p>
            <a:r>
              <a:rPr lang="en-US" sz="2600" dirty="0">
                <a:latin typeface="Times New Roman" panose="02020603050405020304" pitchFamily="18" charset="0"/>
                <a:cs typeface="Times New Roman" panose="02020603050405020304" pitchFamily="18" charset="0"/>
              </a:rPr>
              <a:t>Being able to use and develop skills such as, reading, listening and oracy increases children and young people’s ability to express ideas confidently in various formats </a:t>
            </a:r>
          </a:p>
          <a:p>
            <a:r>
              <a:rPr lang="en-US" sz="2600" dirty="0">
                <a:latin typeface="Times New Roman" panose="02020603050405020304" pitchFamily="18" charset="0"/>
                <a:cs typeface="Times New Roman" panose="02020603050405020304" pitchFamily="18" charset="0"/>
              </a:rPr>
              <a:t>Early introduction to languages increases acquisition  of literacy skills </a:t>
            </a:r>
          </a:p>
          <a:p>
            <a:pPr marL="0" indent="0">
              <a:buNone/>
            </a:pPr>
            <a:endParaRPr lang="en-US" dirty="0"/>
          </a:p>
          <a:p>
            <a:pPr marL="0" indent="0">
              <a:buNone/>
            </a:pPr>
            <a:endParaRPr lang="en-GB" dirty="0"/>
          </a:p>
        </p:txBody>
      </p:sp>
    </p:spTree>
    <p:extLst>
      <p:ext uri="{BB962C8B-B14F-4D97-AF65-F5344CB8AC3E}">
        <p14:creationId xmlns:p14="http://schemas.microsoft.com/office/powerpoint/2010/main" val="16770918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6931B-70A0-40AC-A542-C7C9DAD194D7}"/>
              </a:ext>
            </a:extLst>
          </p:cNvPr>
          <p:cNvSpPr>
            <a:spLocks noGrp="1"/>
          </p:cNvSpPr>
          <p:nvPr>
            <p:ph type="title"/>
          </p:nvPr>
        </p:nvSpPr>
        <p:spPr>
          <a:xfrm>
            <a:off x="2347996" y="0"/>
            <a:ext cx="8911687" cy="1280890"/>
          </a:xfrm>
        </p:spPr>
        <p:txBody>
          <a:bodyPr>
            <a:normAutofit fontScale="90000"/>
          </a:bodyPr>
          <a:lstStyle/>
          <a:p>
            <a:pPr algn="ctr"/>
            <a:r>
              <a:rPr lang="en-GB" dirty="0">
                <a:latin typeface="Times New Roman" panose="02020603050405020304" pitchFamily="18" charset="0"/>
                <a:cs typeface="Times New Roman" panose="02020603050405020304" pitchFamily="18" charset="0"/>
              </a:rPr>
              <a:t>Languages, literacy and communication:</a:t>
            </a:r>
            <a:r>
              <a:rPr lang="en-US" dirty="0">
                <a:latin typeface="Times New Roman" panose="02020603050405020304" pitchFamily="18" charset="0"/>
                <a:cs typeface="Times New Roman" panose="02020603050405020304" pitchFamily="18" charset="0"/>
              </a:rPr>
              <a:t> Scope and connections with other Areas of Learning and Experience </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F286E4B-CD51-4900-A720-9E1A9472EAE6}"/>
              </a:ext>
            </a:extLst>
          </p:cNvPr>
          <p:cNvSpPr>
            <a:spLocks noGrp="1"/>
          </p:cNvSpPr>
          <p:nvPr>
            <p:ph idx="1"/>
          </p:nvPr>
        </p:nvSpPr>
        <p:spPr>
          <a:xfrm>
            <a:off x="527271" y="1531392"/>
            <a:ext cx="11814855" cy="5067301"/>
          </a:xfrm>
        </p:spPr>
        <p:txBody>
          <a:bodyPr>
            <a:normAutofit fontScale="92500" lnSpcReduction="10000"/>
          </a:bodyPr>
          <a:lstStyle/>
          <a:p>
            <a:pPr marL="0" indent="0">
              <a:buNone/>
            </a:pPr>
            <a:r>
              <a:rPr lang="en-US" sz="2400" dirty="0">
                <a:latin typeface="Times New Roman" panose="02020603050405020304" pitchFamily="18" charset="0"/>
                <a:cs typeface="Times New Roman" panose="02020603050405020304" pitchFamily="18" charset="0"/>
              </a:rPr>
              <a:t>This Area of Learning and Experience encompasses progressive development of oracy, reading and writing in both English and Welsh. In Addition, these skills will also be developed in modern foreign languages such as, French, German and Spanish; ; digital communication; and literature.</a:t>
            </a:r>
          </a:p>
          <a:p>
            <a:pPr marL="0" indent="0">
              <a:buNone/>
            </a:pPr>
            <a:r>
              <a:rPr lang="en-US" sz="2400" dirty="0">
                <a:latin typeface="Times New Roman" panose="02020603050405020304" pitchFamily="18" charset="0"/>
                <a:cs typeface="Times New Roman" panose="02020603050405020304" pitchFamily="18" charset="0"/>
              </a:rPr>
              <a:t>Within this Area of Learning, the skills will be transferable to all the other Areas of Learning and Experience</a:t>
            </a:r>
          </a:p>
          <a:p>
            <a:pPr marL="0" indent="0">
              <a:buNone/>
            </a:pPr>
            <a:r>
              <a:rPr lang="en-US" sz="2400" b="1" dirty="0">
                <a:latin typeface="Times New Roman" panose="02020603050405020304" pitchFamily="18" charset="0"/>
                <a:cs typeface="Times New Roman" panose="02020603050405020304" pitchFamily="18" charset="0"/>
              </a:rPr>
              <a:t> (Ambitious, capable learner)- </a:t>
            </a:r>
            <a:r>
              <a:rPr lang="en-US" sz="2400" dirty="0">
                <a:latin typeface="Times New Roman" panose="02020603050405020304" pitchFamily="18" charset="0"/>
                <a:cs typeface="Times New Roman" panose="02020603050405020304" pitchFamily="18" charset="0"/>
              </a:rPr>
              <a:t>Become competent  in literacy in English and Welsh; and use language to explore and develop ideas</a:t>
            </a:r>
          </a:p>
          <a:p>
            <a:pPr marL="0" indent="0">
              <a:buNone/>
            </a:pPr>
            <a:r>
              <a:rPr lang="en-GB" sz="2400" b="1" dirty="0">
                <a:latin typeface="Times New Roman" panose="02020603050405020304" pitchFamily="18" charset="0"/>
                <a:cs typeface="Times New Roman" panose="02020603050405020304" pitchFamily="18" charset="0"/>
              </a:rPr>
              <a:t>(Enterprising, creative contributors)- </a:t>
            </a:r>
            <a:r>
              <a:rPr lang="en-GB" sz="2400" dirty="0">
                <a:latin typeface="Times New Roman" panose="02020603050405020304" pitchFamily="18" charset="0"/>
                <a:cs typeface="Times New Roman" panose="02020603050405020304" pitchFamily="18" charset="0"/>
              </a:rPr>
              <a:t>Use </a:t>
            </a:r>
            <a:r>
              <a:rPr lang="en-US" sz="2400" dirty="0">
                <a:latin typeface="Times New Roman" panose="02020603050405020304" pitchFamily="18" charset="0"/>
                <a:cs typeface="Times New Roman" panose="02020603050405020304" pitchFamily="18" charset="0"/>
              </a:rPr>
              <a:t>oral and written language skills in different settings, and use  different media form to communicate effectively </a:t>
            </a:r>
          </a:p>
          <a:p>
            <a:pPr marL="0" indent="0">
              <a:buNone/>
            </a:pPr>
            <a:r>
              <a:rPr lang="en-GB" sz="2400" b="1" dirty="0">
                <a:latin typeface="Times New Roman" panose="02020603050405020304" pitchFamily="18" charset="0"/>
                <a:cs typeface="Times New Roman" panose="02020603050405020304" pitchFamily="18" charset="0"/>
              </a:rPr>
              <a:t> (Ethical, informed citizens)- </a:t>
            </a:r>
            <a:r>
              <a:rPr lang="en-US" sz="2400" dirty="0">
                <a:latin typeface="Times New Roman" panose="02020603050405020304" pitchFamily="18" charset="0"/>
                <a:cs typeface="Times New Roman" panose="02020603050405020304" pitchFamily="18" charset="0"/>
              </a:rPr>
              <a:t>Question and critically appraising different points of view; detecting bias in the use of language</a:t>
            </a:r>
          </a:p>
          <a:p>
            <a:pPr marL="0" indent="0">
              <a:buNone/>
            </a:pPr>
            <a:r>
              <a:rPr lang="en-GB" sz="2400" b="1" dirty="0">
                <a:latin typeface="Times New Roman" panose="02020603050405020304" pitchFamily="18" charset="0"/>
                <a:cs typeface="Times New Roman" panose="02020603050405020304" pitchFamily="18" charset="0"/>
              </a:rPr>
              <a:t> (Healthy, confident individuals)- </a:t>
            </a:r>
            <a:r>
              <a:rPr lang="en-US" sz="2400" dirty="0">
                <a:latin typeface="Times New Roman" panose="02020603050405020304" pitchFamily="18" charset="0"/>
                <a:cs typeface="Times New Roman" panose="02020603050405020304" pitchFamily="18" charset="0"/>
              </a:rPr>
              <a:t>Communicate  thoughts, views and feelings sensitively and participating confidently in different social contexts</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816532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8F89D-C7CA-4305-AF66-BF01248B66F7}"/>
              </a:ext>
            </a:extLst>
          </p:cNvPr>
          <p:cNvSpPr>
            <a:spLocks noGrp="1"/>
          </p:cNvSpPr>
          <p:nvPr>
            <p:ph type="title"/>
          </p:nvPr>
        </p:nvSpPr>
        <p:spPr>
          <a:xfrm>
            <a:off x="2429152" y="0"/>
            <a:ext cx="8911687" cy="1280890"/>
          </a:xfrm>
        </p:spPr>
        <p:txBody>
          <a:bodyPr/>
          <a:lstStyle/>
          <a:p>
            <a:pPr algn="ctr"/>
            <a:r>
              <a:rPr lang="en-GB" dirty="0">
                <a:latin typeface="Times New Roman" panose="02020603050405020304" pitchFamily="18" charset="0"/>
                <a:cs typeface="Times New Roman" panose="02020603050405020304" pitchFamily="18" charset="0"/>
              </a:rPr>
              <a:t>Mathematics and Numeracy: Rationale </a:t>
            </a:r>
          </a:p>
        </p:txBody>
      </p:sp>
      <p:sp>
        <p:nvSpPr>
          <p:cNvPr id="3" name="Content Placeholder 2">
            <a:extLst>
              <a:ext uri="{FF2B5EF4-FFF2-40B4-BE49-F238E27FC236}">
                <a16:creationId xmlns:a16="http://schemas.microsoft.com/office/drawing/2014/main" id="{A8744539-998A-4C03-8A92-8AE3BE0C3A0E}"/>
              </a:ext>
            </a:extLst>
          </p:cNvPr>
          <p:cNvSpPr>
            <a:spLocks noGrp="1"/>
          </p:cNvSpPr>
          <p:nvPr>
            <p:ph idx="1"/>
          </p:nvPr>
        </p:nvSpPr>
        <p:spPr>
          <a:xfrm>
            <a:off x="987639" y="1280890"/>
            <a:ext cx="11204361" cy="4881350"/>
          </a:xfrm>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The Mathematical and Numeracy Area of Learning Experience is concerned with the development of developing lasting understanding of mathematical concepts, numerical skills and being able to apply the skills confidently. </a:t>
            </a:r>
          </a:p>
          <a:p>
            <a:r>
              <a:rPr lang="en-GB" sz="2400" dirty="0">
                <a:latin typeface="Times New Roman" panose="02020603050405020304" pitchFamily="18" charset="0"/>
                <a:cs typeface="Times New Roman" panose="02020603050405020304" pitchFamily="18" charset="0"/>
              </a:rPr>
              <a:t>Mathematical and numerical skills are a fundamental aspect of learning and life </a:t>
            </a:r>
          </a:p>
          <a:p>
            <a:r>
              <a:rPr lang="en-GB" sz="2400" dirty="0">
                <a:latin typeface="Times New Roman" panose="02020603050405020304" pitchFamily="18" charset="0"/>
                <a:cs typeface="Times New Roman" panose="02020603050405020304" pitchFamily="18" charset="0"/>
              </a:rPr>
              <a:t>The ability to develop skills in problem solving, analysing information are the base of making informed decisions. </a:t>
            </a:r>
          </a:p>
          <a:p>
            <a:r>
              <a:rPr lang="en-US" sz="2400" dirty="0">
                <a:latin typeface="Times New Roman" panose="02020603050405020304" pitchFamily="18" charset="0"/>
                <a:cs typeface="Times New Roman" panose="02020603050405020304" pitchFamily="18" charset="0"/>
              </a:rPr>
              <a:t>These skills enable people to communicate ideas in a concise, unambiguous and rigorous way, using numbers and symbols. </a:t>
            </a:r>
          </a:p>
          <a:p>
            <a:r>
              <a:rPr lang="en-US" sz="2400" dirty="0">
                <a:latin typeface="Times New Roman" panose="02020603050405020304" pitchFamily="18" charset="0"/>
                <a:cs typeface="Times New Roman" panose="02020603050405020304" pitchFamily="18" charset="0"/>
              </a:rPr>
              <a:t>A high level of numeracy and mathematical competence is important for the prosperity of the country.</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663703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805AB-F0A2-451A-AED5-7BB57A664CC4}"/>
              </a:ext>
            </a:extLst>
          </p:cNvPr>
          <p:cNvSpPr>
            <a:spLocks noGrp="1"/>
          </p:cNvSpPr>
          <p:nvPr>
            <p:ph type="title"/>
          </p:nvPr>
        </p:nvSpPr>
        <p:spPr>
          <a:xfrm>
            <a:off x="2197140" y="0"/>
            <a:ext cx="8911687" cy="1280890"/>
          </a:xfrm>
        </p:spPr>
        <p:txBody>
          <a:bodyPr>
            <a:normAutofit fontScale="90000"/>
          </a:bodyPr>
          <a:lstStyle/>
          <a:p>
            <a:pPr algn="ctr"/>
            <a:r>
              <a:rPr lang="en-GB" dirty="0">
                <a:latin typeface="Times New Roman" panose="02020603050405020304" pitchFamily="18" charset="0"/>
                <a:cs typeface="Times New Roman" panose="02020603050405020304" pitchFamily="18" charset="0"/>
              </a:rPr>
              <a:t>Mathematics and Numeracy: Scope and Connections with other Areas of Learning and Experience </a:t>
            </a:r>
          </a:p>
        </p:txBody>
      </p:sp>
      <p:sp>
        <p:nvSpPr>
          <p:cNvPr id="3" name="Content Placeholder 2">
            <a:extLst>
              <a:ext uri="{FF2B5EF4-FFF2-40B4-BE49-F238E27FC236}">
                <a16:creationId xmlns:a16="http://schemas.microsoft.com/office/drawing/2014/main" id="{4967BB49-AEC4-4F55-A9EF-6E31C1EEA153}"/>
              </a:ext>
            </a:extLst>
          </p:cNvPr>
          <p:cNvSpPr>
            <a:spLocks noGrp="1"/>
          </p:cNvSpPr>
          <p:nvPr>
            <p:ph idx="1"/>
          </p:nvPr>
        </p:nvSpPr>
        <p:spPr>
          <a:xfrm>
            <a:off x="377371" y="1569492"/>
            <a:ext cx="12034741" cy="5288507"/>
          </a:xfrm>
        </p:spPr>
        <p:txBody>
          <a:bodyPr>
            <a:normAutofit fontScale="92500" lnSpcReduction="10000"/>
          </a:bodyPr>
          <a:lstStyle/>
          <a:p>
            <a:pPr marL="0" indent="0">
              <a:buNone/>
            </a:pPr>
            <a:r>
              <a:rPr lang="en-US" sz="2600" dirty="0">
                <a:latin typeface="Times New Roman" panose="02020603050405020304" pitchFamily="18" charset="0"/>
                <a:cs typeface="Times New Roman" panose="02020603050405020304" pitchFamily="18" charset="0"/>
              </a:rPr>
              <a:t>This area of the curriculum focuses on the discipline of mathematics, including arithmetic, statistics and logic. </a:t>
            </a:r>
          </a:p>
          <a:p>
            <a:pPr marL="0" indent="0">
              <a:buNone/>
            </a:pPr>
            <a:r>
              <a:rPr lang="en-US" sz="2600" dirty="0">
                <a:latin typeface="Times New Roman" panose="02020603050405020304" pitchFamily="18" charset="0"/>
                <a:cs typeface="Times New Roman" panose="02020603050405020304" pitchFamily="18" charset="0"/>
              </a:rPr>
              <a:t>The area includes knowledge and skills for sciences, including computer science and technologies; and can be applied in other arears including, Health and well-being and Humanities. </a:t>
            </a:r>
          </a:p>
          <a:p>
            <a:pPr marL="0" indent="0">
              <a:buNone/>
            </a:pPr>
            <a:r>
              <a:rPr lang="en-US" sz="2600" dirty="0">
                <a:latin typeface="Times New Roman" panose="02020603050405020304" pitchFamily="18" charset="0"/>
                <a:cs typeface="Times New Roman" panose="02020603050405020304" pitchFamily="18" charset="0"/>
              </a:rPr>
              <a:t>(</a:t>
            </a:r>
            <a:r>
              <a:rPr lang="en-US" sz="2600" b="1" dirty="0">
                <a:latin typeface="Times New Roman" panose="02020603050405020304" pitchFamily="18" charset="0"/>
                <a:cs typeface="Times New Roman" panose="02020603050405020304" pitchFamily="18" charset="0"/>
              </a:rPr>
              <a:t>Ambitious, capable learners)- </a:t>
            </a:r>
            <a:r>
              <a:rPr lang="en-US" sz="2600" dirty="0">
                <a:latin typeface="Times New Roman" panose="02020603050405020304" pitchFamily="18" charset="0"/>
                <a:cs typeface="Times New Roman" panose="02020603050405020304" pitchFamily="18" charset="0"/>
              </a:rPr>
              <a:t>Apply numeracy skills and mathematical understanding confidently in a wide range of contexts; and gain skills in problem solving</a:t>
            </a:r>
          </a:p>
          <a:p>
            <a:pPr marL="0" indent="0">
              <a:buNone/>
            </a:pPr>
            <a:r>
              <a:rPr lang="en-US" sz="2600" b="1" dirty="0">
                <a:latin typeface="Times New Roman" panose="02020603050405020304" pitchFamily="18" charset="0"/>
                <a:cs typeface="Times New Roman" panose="02020603050405020304" pitchFamily="18" charset="0"/>
              </a:rPr>
              <a:t>(Enterprising, creative contributors)- </a:t>
            </a:r>
            <a:r>
              <a:rPr lang="en-US" sz="2600" dirty="0">
                <a:latin typeface="Times New Roman" panose="02020603050405020304" pitchFamily="18" charset="0"/>
                <a:cs typeface="Times New Roman" panose="02020603050405020304" pitchFamily="18" charset="0"/>
              </a:rPr>
              <a:t>Solving mathematical problems individually and within groups</a:t>
            </a:r>
          </a:p>
          <a:p>
            <a:pPr marL="0" indent="0">
              <a:buNone/>
            </a:pPr>
            <a:r>
              <a:rPr lang="en-US" sz="2600" b="1" dirty="0">
                <a:latin typeface="Times New Roman" panose="02020603050405020304" pitchFamily="18" charset="0"/>
                <a:cs typeface="Times New Roman" panose="02020603050405020304" pitchFamily="18" charset="0"/>
              </a:rPr>
              <a:t>(Ethical, informed citizens)-  </a:t>
            </a:r>
            <a:r>
              <a:rPr lang="en-US" sz="2600" dirty="0">
                <a:latin typeface="Times New Roman" panose="02020603050405020304" pitchFamily="18" charset="0"/>
                <a:cs typeface="Times New Roman" panose="02020603050405020304" pitchFamily="18" charset="0"/>
              </a:rPr>
              <a:t>critically </a:t>
            </a:r>
            <a:r>
              <a:rPr lang="en-US" sz="2600" dirty="0" err="1">
                <a:latin typeface="Times New Roman" panose="02020603050405020304" pitchFamily="18" charset="0"/>
                <a:cs typeface="Times New Roman" panose="02020603050405020304" pitchFamily="18" charset="0"/>
              </a:rPr>
              <a:t>analysing</a:t>
            </a:r>
            <a:r>
              <a:rPr lang="en-US" sz="2600" dirty="0">
                <a:latin typeface="Times New Roman" panose="02020603050405020304" pitchFamily="18" charset="0"/>
                <a:cs typeface="Times New Roman" panose="02020603050405020304" pitchFamily="18" charset="0"/>
              </a:rPr>
              <a:t> data to form informed views on social, political, economic and environmental matters</a:t>
            </a:r>
          </a:p>
          <a:p>
            <a:pPr marL="0" indent="0">
              <a:buNone/>
            </a:pPr>
            <a:r>
              <a:rPr lang="en-US" sz="2600" b="1" dirty="0">
                <a:latin typeface="Times New Roman" panose="02020603050405020304" pitchFamily="18" charset="0"/>
                <a:cs typeface="Times New Roman" panose="02020603050405020304" pitchFamily="18" charset="0"/>
              </a:rPr>
              <a:t>(Healthy, confident individuals)-</a:t>
            </a:r>
            <a:r>
              <a:rPr lang="en-US" sz="2600" dirty="0">
                <a:latin typeface="Times New Roman" panose="02020603050405020304" pitchFamily="18" charset="0"/>
                <a:cs typeface="Times New Roman" panose="02020603050405020304" pitchFamily="18" charset="0"/>
              </a:rPr>
              <a:t>Gain knowledge and skills in managing personal finance now and interpreting data to assess risk.</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40886721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9219B-03A2-43C9-9163-7936C845A2F7}"/>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Science and Technology: Rationale </a:t>
            </a:r>
          </a:p>
        </p:txBody>
      </p:sp>
      <p:sp>
        <p:nvSpPr>
          <p:cNvPr id="3" name="Content Placeholder 2">
            <a:extLst>
              <a:ext uri="{FF2B5EF4-FFF2-40B4-BE49-F238E27FC236}">
                <a16:creationId xmlns:a16="http://schemas.microsoft.com/office/drawing/2014/main" id="{8E01EFFB-7E5D-4397-ABCB-40B23A3230E1}"/>
              </a:ext>
            </a:extLst>
          </p:cNvPr>
          <p:cNvSpPr>
            <a:spLocks noGrp="1"/>
          </p:cNvSpPr>
          <p:nvPr>
            <p:ph idx="1"/>
          </p:nvPr>
        </p:nvSpPr>
        <p:spPr>
          <a:xfrm>
            <a:off x="1296538" y="1737815"/>
            <a:ext cx="10426438" cy="5120185"/>
          </a:xfrm>
        </p:spPr>
        <p:txBody>
          <a:bodyPr>
            <a:normAutofit/>
          </a:bodyPr>
          <a:lstStyle/>
          <a:p>
            <a:pPr marL="0" indent="0">
              <a:buNone/>
            </a:pPr>
            <a:r>
              <a:rPr lang="en-US" sz="2400" dirty="0">
                <a:latin typeface="Times New Roman" panose="02020603050405020304" pitchFamily="18" charset="0"/>
                <a:cs typeface="Times New Roman" panose="02020603050405020304" pitchFamily="18" charset="0"/>
              </a:rPr>
              <a:t>Science and technology are closely linked and depends upon each other. </a:t>
            </a:r>
          </a:p>
          <a:p>
            <a:r>
              <a:rPr lang="en-US" sz="2400" dirty="0">
                <a:latin typeface="Times New Roman" panose="02020603050405020304" pitchFamily="18" charset="0"/>
                <a:cs typeface="Times New Roman" panose="02020603050405020304" pitchFamily="18" charset="0"/>
              </a:rPr>
              <a:t>This particular area of the curriculum capitalizes on investigating and exploring  the natural and physical aspects of the world and how these factors affect life. </a:t>
            </a:r>
          </a:p>
          <a:p>
            <a:r>
              <a:rPr lang="en-US" sz="2400" dirty="0">
                <a:latin typeface="Times New Roman" panose="02020603050405020304" pitchFamily="18" charset="0"/>
                <a:cs typeface="Times New Roman" panose="02020603050405020304" pitchFamily="18" charset="0"/>
              </a:rPr>
              <a:t>For children and young people to generate and test ideas, gather evidence, make observations, carry out practical investigations, and communicate with others</a:t>
            </a:r>
          </a:p>
        </p:txBody>
      </p:sp>
    </p:spTree>
    <p:extLst>
      <p:ext uri="{BB962C8B-B14F-4D97-AF65-F5344CB8AC3E}">
        <p14:creationId xmlns:p14="http://schemas.microsoft.com/office/powerpoint/2010/main" val="4936433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270E2-AECA-4E4D-A217-70303F754D9F}"/>
              </a:ext>
            </a:extLst>
          </p:cNvPr>
          <p:cNvSpPr>
            <a:spLocks noGrp="1"/>
          </p:cNvSpPr>
          <p:nvPr>
            <p:ph type="title"/>
          </p:nvPr>
        </p:nvSpPr>
        <p:spPr>
          <a:xfrm>
            <a:off x="2447782" y="0"/>
            <a:ext cx="8911687" cy="1280890"/>
          </a:xfrm>
        </p:spPr>
        <p:txBody>
          <a:bodyPr>
            <a:normAutofit fontScale="90000"/>
          </a:bodyPr>
          <a:lstStyle/>
          <a:p>
            <a:pPr algn="ctr"/>
            <a:r>
              <a:rPr lang="en-GB" dirty="0">
                <a:latin typeface="Times New Roman" panose="02020603050405020304" pitchFamily="18" charset="0"/>
                <a:cs typeface="Times New Roman" panose="02020603050405020304" pitchFamily="18" charset="0"/>
              </a:rPr>
              <a:t>Science and Technology: Scope and Connections with other Areas of Learning and Experience </a:t>
            </a:r>
          </a:p>
        </p:txBody>
      </p:sp>
      <p:sp>
        <p:nvSpPr>
          <p:cNvPr id="3" name="Content Placeholder 2">
            <a:extLst>
              <a:ext uri="{FF2B5EF4-FFF2-40B4-BE49-F238E27FC236}">
                <a16:creationId xmlns:a16="http://schemas.microsoft.com/office/drawing/2014/main" id="{83A8439C-451D-4B08-9FB1-2EDC3D410566}"/>
              </a:ext>
            </a:extLst>
          </p:cNvPr>
          <p:cNvSpPr>
            <a:spLocks noGrp="1"/>
          </p:cNvSpPr>
          <p:nvPr>
            <p:ph idx="1"/>
          </p:nvPr>
        </p:nvSpPr>
        <p:spPr>
          <a:xfrm>
            <a:off x="300251" y="1280890"/>
            <a:ext cx="12096466" cy="5304155"/>
          </a:xfrm>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Within this area, children and young will be able to learn subjects such as, biology, chemistry, physics, engineering, food technology and computer science. </a:t>
            </a:r>
          </a:p>
          <a:p>
            <a:pPr marL="0" indent="0">
              <a:buNone/>
            </a:pPr>
            <a:r>
              <a:rPr lang="en-GB" sz="2400" dirty="0">
                <a:latin typeface="Times New Roman" panose="02020603050405020304" pitchFamily="18" charset="0"/>
                <a:cs typeface="Times New Roman" panose="02020603050405020304" pitchFamily="18" charset="0"/>
              </a:rPr>
              <a:t>Other area connections include, Humanities (business and industry) Mathematics and Numeracy ( costs and benefits) and Health and Well-being (medical uses of technology) </a:t>
            </a:r>
          </a:p>
          <a:p>
            <a:r>
              <a:rPr lang="en-GB" sz="2400" b="1" dirty="0">
                <a:latin typeface="Times New Roman" panose="02020603050405020304" pitchFamily="18" charset="0"/>
                <a:cs typeface="Times New Roman" panose="02020603050405020304" pitchFamily="18" charset="0"/>
              </a:rPr>
              <a:t> (Ambitious, capable learners</a:t>
            </a:r>
            <a:r>
              <a:rPr lang="en-GB" sz="2400" dirty="0">
                <a:latin typeface="Times New Roman" panose="02020603050405020304" pitchFamily="18" charset="0"/>
                <a:cs typeface="Times New Roman" panose="02020603050405020304" pitchFamily="18" charset="0"/>
              </a:rPr>
              <a:t>)- Understand key concepts in science and become critical thinkers</a:t>
            </a:r>
          </a:p>
          <a:p>
            <a:r>
              <a:rPr lang="en-GB" sz="2400" dirty="0">
                <a:latin typeface="Times New Roman" panose="02020603050405020304" pitchFamily="18" charset="0"/>
                <a:cs typeface="Times New Roman" panose="02020603050405020304" pitchFamily="18" charset="0"/>
              </a:rPr>
              <a:t> </a:t>
            </a:r>
            <a:r>
              <a:rPr lang="en-GB" sz="2400" b="1" dirty="0">
                <a:latin typeface="Times New Roman" panose="02020603050405020304" pitchFamily="18" charset="0"/>
                <a:cs typeface="Times New Roman" panose="02020603050405020304" pitchFamily="18" charset="0"/>
              </a:rPr>
              <a:t>(Enterprising, creative contributors)- </a:t>
            </a:r>
            <a:r>
              <a:rPr lang="en-US" sz="2400" dirty="0">
                <a:latin typeface="Times New Roman" panose="02020603050405020304" pitchFamily="18" charset="0"/>
                <a:cs typeface="Times New Roman" panose="02020603050405020304" pitchFamily="18" charset="0"/>
              </a:rPr>
              <a:t>Working with others to develop novel solutions and to create products for the marketplace</a:t>
            </a:r>
          </a:p>
          <a:p>
            <a:r>
              <a:rPr lang="en-GB" sz="2400" dirty="0">
                <a:latin typeface="Times New Roman" panose="02020603050405020304" pitchFamily="18" charset="0"/>
                <a:cs typeface="Times New Roman" panose="02020603050405020304" pitchFamily="18" charset="0"/>
              </a:rPr>
              <a:t> </a:t>
            </a:r>
            <a:r>
              <a:rPr lang="en-GB" sz="2400" b="1" dirty="0">
                <a:latin typeface="Times New Roman" panose="02020603050405020304" pitchFamily="18" charset="0"/>
                <a:cs typeface="Times New Roman" panose="02020603050405020304" pitchFamily="18" charset="0"/>
              </a:rPr>
              <a:t>(Ethical, informed citizens)- </a:t>
            </a:r>
            <a:r>
              <a:rPr lang="en-US" sz="2400" dirty="0">
                <a:latin typeface="Times New Roman" panose="02020603050405020304" pitchFamily="18" charset="0"/>
                <a:cs typeface="Times New Roman" panose="02020603050405020304" pitchFamily="18" charset="0"/>
              </a:rPr>
              <a:t>Valuating the impact of scientific and technological developments</a:t>
            </a:r>
          </a:p>
          <a:p>
            <a:r>
              <a:rPr lang="en-GB" sz="2400" b="1" dirty="0">
                <a:latin typeface="Times New Roman" panose="02020603050405020304" pitchFamily="18" charset="0"/>
                <a:cs typeface="Times New Roman" panose="02020603050405020304" pitchFamily="18" charset="0"/>
              </a:rPr>
              <a:t> (Healthy, confident)-</a:t>
            </a:r>
            <a:r>
              <a:rPr lang="en-US" sz="2400" b="1"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Use of scientific data to assess risk and take informed decisions; using digital technologies safely </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07753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8DDF3-4AB4-4A1D-8D81-92EC3C941A4A}"/>
              </a:ext>
            </a:extLst>
          </p:cNvPr>
          <p:cNvSpPr>
            <a:spLocks noGrp="1"/>
          </p:cNvSpPr>
          <p:nvPr>
            <p:ph type="title"/>
          </p:nvPr>
        </p:nvSpPr>
        <p:spPr>
          <a:xfrm>
            <a:off x="2447783" y="66647"/>
            <a:ext cx="8911687" cy="1280890"/>
          </a:xfrm>
        </p:spPr>
        <p:txBody>
          <a:bodyPr/>
          <a:lstStyle/>
          <a:p>
            <a:pPr algn="ctr"/>
            <a:r>
              <a:rPr lang="en-GB" dirty="0">
                <a:latin typeface="Times New Roman" panose="02020603050405020304" pitchFamily="18" charset="0"/>
                <a:cs typeface="Times New Roman" panose="02020603050405020304" pitchFamily="18" charset="0"/>
              </a:rPr>
              <a:t>Progression Points</a:t>
            </a:r>
          </a:p>
        </p:txBody>
      </p:sp>
      <p:sp>
        <p:nvSpPr>
          <p:cNvPr id="3" name="Content Placeholder 2">
            <a:extLst>
              <a:ext uri="{FF2B5EF4-FFF2-40B4-BE49-F238E27FC236}">
                <a16:creationId xmlns:a16="http://schemas.microsoft.com/office/drawing/2014/main" id="{7B021D90-9985-4A69-960A-1A820B3FACB5}"/>
              </a:ext>
            </a:extLst>
          </p:cNvPr>
          <p:cNvSpPr>
            <a:spLocks noGrp="1"/>
          </p:cNvSpPr>
          <p:nvPr>
            <p:ph idx="1"/>
          </p:nvPr>
        </p:nvSpPr>
        <p:spPr>
          <a:xfrm>
            <a:off x="687388" y="1347537"/>
            <a:ext cx="11438021" cy="5245769"/>
          </a:xfrm>
        </p:spPr>
        <p:txBody>
          <a:bodyPr>
            <a:normAutofit/>
          </a:bodyPr>
          <a:lstStyle/>
          <a:p>
            <a:pPr marL="0" indent="0">
              <a:buNone/>
            </a:pPr>
            <a:r>
              <a:rPr lang="en-US" sz="2400" dirty="0">
                <a:latin typeface="Times New Roman" panose="02020603050405020304" pitchFamily="18" charset="0"/>
                <a:cs typeface="Times New Roman" panose="02020603050405020304" pitchFamily="18" charset="0"/>
              </a:rPr>
              <a:t>In  restructuring the current curriculum, the key stages ( 1,2,3 and 4) have been removed and replaced by 5 Progression Points (Ages 5, 8, 11, 14 and 16). The Progression Points will be used to monitor children and young people’s progress in their learning, and at what pace. </a:t>
            </a:r>
          </a:p>
          <a:p>
            <a:pPr marL="0" indent="0">
              <a:buNone/>
            </a:pPr>
            <a:r>
              <a:rPr lang="en-US" sz="2400" dirty="0">
                <a:latin typeface="Times New Roman" panose="02020603050405020304" pitchFamily="18" charset="0"/>
                <a:cs typeface="Times New Roman" panose="02020603050405020304" pitchFamily="18" charset="0"/>
              </a:rPr>
              <a:t>Characteristics of progression include:</a:t>
            </a:r>
          </a:p>
          <a:p>
            <a:r>
              <a:rPr lang="en-US" sz="2400" dirty="0">
                <a:latin typeface="Times New Roman" panose="02020603050405020304" pitchFamily="18" charset="0"/>
                <a:cs typeface="Times New Roman" panose="02020603050405020304" pitchFamily="18" charset="0"/>
              </a:rPr>
              <a:t> A capacity to engage with ideas and issues in greater depth</a:t>
            </a:r>
          </a:p>
          <a:p>
            <a:r>
              <a:rPr lang="en-US" sz="2400" dirty="0">
                <a:latin typeface="Times New Roman" panose="02020603050405020304" pitchFamily="18" charset="0"/>
                <a:cs typeface="Times New Roman" panose="02020603050405020304" pitchFamily="18" charset="0"/>
              </a:rPr>
              <a:t> Success in tackling more complex problems and being able to grasp more abstract concepts</a:t>
            </a:r>
          </a:p>
          <a:p>
            <a:r>
              <a:rPr lang="en-US" sz="2400" dirty="0">
                <a:latin typeface="Times New Roman" panose="02020603050405020304" pitchFamily="18" charset="0"/>
                <a:cs typeface="Times New Roman" panose="02020603050405020304" pitchFamily="18" charset="0"/>
              </a:rPr>
              <a:t> Becoming more accomplished in performance</a:t>
            </a:r>
          </a:p>
          <a:p>
            <a:r>
              <a:rPr lang="en-US" sz="2400" dirty="0">
                <a:latin typeface="Times New Roman" panose="02020603050405020304" pitchFamily="18" charset="0"/>
                <a:cs typeface="Times New Roman" panose="02020603050405020304" pitchFamily="18" charset="0"/>
              </a:rPr>
              <a:t> Build a solid foundation of basic grammar and spelling and gaining a secure grasp of number bonds</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674761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BC82E-2E10-4AD2-B91A-79B6CB27402A}"/>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Points of Progression</a:t>
            </a:r>
          </a:p>
        </p:txBody>
      </p:sp>
      <p:sp>
        <p:nvSpPr>
          <p:cNvPr id="3" name="Content Placeholder 2">
            <a:extLst>
              <a:ext uri="{FF2B5EF4-FFF2-40B4-BE49-F238E27FC236}">
                <a16:creationId xmlns:a16="http://schemas.microsoft.com/office/drawing/2014/main" id="{DB65FE7B-3256-4C89-A35F-EF33BBCD9F28}"/>
              </a:ext>
            </a:extLst>
          </p:cNvPr>
          <p:cNvSpPr>
            <a:spLocks noGrp="1"/>
          </p:cNvSpPr>
          <p:nvPr>
            <p:ph idx="1"/>
          </p:nvPr>
        </p:nvSpPr>
        <p:spPr>
          <a:xfrm>
            <a:off x="899886" y="2017486"/>
            <a:ext cx="11156269" cy="4724400"/>
          </a:xfrm>
        </p:spPr>
        <p:txBody>
          <a:bodyPr/>
          <a:lstStyle/>
          <a:p>
            <a:r>
              <a:rPr lang="en-US" sz="2400" dirty="0">
                <a:latin typeface="Times New Roman" panose="02020603050405020304" pitchFamily="18" charset="0"/>
                <a:cs typeface="Times New Roman" panose="02020603050405020304" pitchFamily="18" charset="0"/>
              </a:rPr>
              <a:t>Progression Steps will be used as reference points and not universal expectation of the performance at fixed points</a:t>
            </a:r>
          </a:p>
          <a:p>
            <a:r>
              <a:rPr lang="en-US" sz="2400" dirty="0">
                <a:latin typeface="Times New Roman" panose="02020603050405020304" pitchFamily="18" charset="0"/>
                <a:cs typeface="Times New Roman" panose="02020603050405020304" pitchFamily="18" charset="0"/>
              </a:rPr>
              <a:t>Progression Steps will take the form of a range of Achievement Outcomes for each Area of Learning and Experience</a:t>
            </a:r>
          </a:p>
          <a:p>
            <a:r>
              <a:rPr lang="en-US" sz="2400" dirty="0">
                <a:latin typeface="Times New Roman" panose="02020603050405020304" pitchFamily="18" charset="0"/>
                <a:cs typeface="Times New Roman" panose="02020603050405020304" pitchFamily="18" charset="0"/>
              </a:rPr>
              <a:t>The Achievement Outcomes will contribute to the four curriculum purposes</a:t>
            </a:r>
          </a:p>
          <a:p>
            <a:r>
              <a:rPr lang="en-US" sz="2400" dirty="0">
                <a:latin typeface="Times New Roman" panose="02020603050405020304" pitchFamily="18" charset="0"/>
                <a:cs typeface="Times New Roman" panose="02020603050405020304" pitchFamily="18" charset="0"/>
              </a:rPr>
              <a:t>All Achievement Outcomes will include literacy, numeracy, digital competences and wider skills </a:t>
            </a:r>
          </a:p>
          <a:p>
            <a:r>
              <a:rPr lang="en-US" sz="2400" dirty="0">
                <a:latin typeface="Times New Roman" panose="02020603050405020304" pitchFamily="18" charset="0"/>
                <a:cs typeface="Times New Roman" panose="02020603050405020304" pitchFamily="18" charset="0"/>
              </a:rPr>
              <a:t>The Progression points are flexible as children will meet each point at different paces </a:t>
            </a:r>
          </a:p>
          <a:p>
            <a:endParaRPr lang="en-GB" dirty="0"/>
          </a:p>
        </p:txBody>
      </p:sp>
    </p:spTree>
    <p:extLst>
      <p:ext uri="{BB962C8B-B14F-4D97-AF65-F5344CB8AC3E}">
        <p14:creationId xmlns:p14="http://schemas.microsoft.com/office/powerpoint/2010/main" val="383643789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6B29F2C-436A-4237-99A3-96929A86B4AC}"/>
              </a:ext>
            </a:extLst>
          </p:cNvPr>
          <p:cNvPicPr>
            <a:picLocks noGrp="1" noChangeAspect="1"/>
          </p:cNvPicPr>
          <p:nvPr>
            <p:ph idx="1"/>
          </p:nvPr>
        </p:nvPicPr>
        <p:blipFill>
          <a:blip r:embed="rId3"/>
          <a:stretch>
            <a:fillRect/>
          </a:stretch>
        </p:blipFill>
        <p:spPr>
          <a:xfrm>
            <a:off x="1959428" y="67255"/>
            <a:ext cx="10421257" cy="6827253"/>
          </a:xfrm>
          <a:prstGeom prst="rect">
            <a:avLst/>
          </a:prstGeom>
        </p:spPr>
      </p:pic>
    </p:spTree>
    <p:extLst>
      <p:ext uri="{BB962C8B-B14F-4D97-AF65-F5344CB8AC3E}">
        <p14:creationId xmlns:p14="http://schemas.microsoft.com/office/powerpoint/2010/main" val="19448978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5DF4B-9236-4ADE-B4D3-DF89B1A1AA5F}"/>
              </a:ext>
            </a:extLst>
          </p:cNvPr>
          <p:cNvSpPr>
            <a:spLocks noGrp="1"/>
          </p:cNvSpPr>
          <p:nvPr>
            <p:ph type="title"/>
          </p:nvPr>
        </p:nvSpPr>
        <p:spPr>
          <a:xfrm>
            <a:off x="2534868" y="0"/>
            <a:ext cx="8911687" cy="1280890"/>
          </a:xfrm>
        </p:spPr>
        <p:txBody>
          <a:bodyPr/>
          <a:lstStyle/>
          <a:p>
            <a:pPr algn="ctr"/>
            <a:r>
              <a:rPr lang="en-GB" dirty="0">
                <a:latin typeface="Times New Roman" panose="02020603050405020304" pitchFamily="18" charset="0"/>
                <a:cs typeface="Times New Roman" panose="02020603050405020304" pitchFamily="18" charset="0"/>
              </a:rPr>
              <a:t>Assessments</a:t>
            </a:r>
          </a:p>
        </p:txBody>
      </p:sp>
      <p:sp>
        <p:nvSpPr>
          <p:cNvPr id="3" name="Content Placeholder 2">
            <a:extLst>
              <a:ext uri="{FF2B5EF4-FFF2-40B4-BE49-F238E27FC236}">
                <a16:creationId xmlns:a16="http://schemas.microsoft.com/office/drawing/2014/main" id="{37E11FF9-CDC3-4F37-962D-96877306E846}"/>
              </a:ext>
            </a:extLst>
          </p:cNvPr>
          <p:cNvSpPr>
            <a:spLocks noGrp="1"/>
          </p:cNvSpPr>
          <p:nvPr>
            <p:ph idx="1"/>
          </p:nvPr>
        </p:nvSpPr>
        <p:spPr>
          <a:xfrm>
            <a:off x="687388" y="1458689"/>
            <a:ext cx="11422743" cy="5036453"/>
          </a:xfrm>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From the review, there was evidenced of dissatisfaction with assessments across the education system. </a:t>
            </a:r>
          </a:p>
          <a:p>
            <a:pPr marL="0" indent="0">
              <a:buNone/>
            </a:pPr>
            <a:r>
              <a:rPr lang="en-GB" sz="2400" dirty="0">
                <a:latin typeface="Times New Roman" panose="02020603050405020304" pitchFamily="18" charset="0"/>
                <a:cs typeface="Times New Roman" panose="02020603050405020304" pitchFamily="18" charset="0"/>
              </a:rPr>
              <a:t>Assessments should:</a:t>
            </a:r>
          </a:p>
          <a:p>
            <a:r>
              <a:rPr lang="en-US" sz="2400" dirty="0">
                <a:latin typeface="Times New Roman" panose="02020603050405020304" pitchFamily="18" charset="0"/>
                <a:cs typeface="Times New Roman" panose="02020603050405020304" pitchFamily="18" charset="0"/>
              </a:rPr>
              <a:t>Align assessment with the purposes of learning: assess what matters </a:t>
            </a:r>
          </a:p>
          <a:p>
            <a:r>
              <a:rPr lang="en-US" sz="2400" dirty="0">
                <a:latin typeface="Times New Roman" panose="02020603050405020304" pitchFamily="18" charset="0"/>
                <a:cs typeface="Times New Roman" panose="02020603050405020304" pitchFamily="18" charset="0"/>
              </a:rPr>
              <a:t> Be clear about the reasons for assessment and plan in advance for the intended uses of assessment results</a:t>
            </a:r>
          </a:p>
          <a:p>
            <a:r>
              <a:rPr lang="en-US" sz="2400" dirty="0">
                <a:latin typeface="Times New Roman" panose="02020603050405020304" pitchFamily="18" charset="0"/>
                <a:cs typeface="Times New Roman" panose="02020603050405020304" pitchFamily="18" charset="0"/>
              </a:rPr>
              <a:t>Promote the use of a wide range of techniques that are appropriate to their purpose</a:t>
            </a:r>
          </a:p>
          <a:p>
            <a:r>
              <a:rPr lang="en-US" sz="2400" dirty="0">
                <a:latin typeface="Times New Roman" panose="02020603050405020304" pitchFamily="18" charset="0"/>
                <a:cs typeface="Times New Roman" panose="02020603050405020304" pitchFamily="18" charset="0"/>
              </a:rPr>
              <a:t>Engage students in their own assessment</a:t>
            </a:r>
          </a:p>
          <a:p>
            <a:r>
              <a:rPr lang="en-US" sz="2400" dirty="0">
                <a:latin typeface="Times New Roman" panose="02020603050405020304" pitchFamily="18" charset="0"/>
                <a:cs typeface="Times New Roman" panose="02020603050405020304" pitchFamily="18" charset="0"/>
              </a:rPr>
              <a:t>Ensure that reports to parents and </a:t>
            </a:r>
            <a:r>
              <a:rPr lang="en-US" sz="2400" dirty="0" err="1">
                <a:latin typeface="Times New Roman" panose="02020603050405020304" pitchFamily="18" charset="0"/>
                <a:cs typeface="Times New Roman" panose="02020603050405020304" pitchFamily="18" charset="0"/>
              </a:rPr>
              <a:t>carers</a:t>
            </a:r>
            <a:r>
              <a:rPr lang="en-US" sz="2400" dirty="0">
                <a:latin typeface="Times New Roman" panose="02020603050405020304" pitchFamily="18" charset="0"/>
                <a:cs typeface="Times New Roman" panose="02020603050405020304" pitchFamily="18" charset="0"/>
              </a:rPr>
              <a:t> focus on progress </a:t>
            </a:r>
          </a:p>
          <a:p>
            <a:r>
              <a:rPr lang="en-US" sz="2400" dirty="0">
                <a:latin typeface="Times New Roman" panose="02020603050405020304" pitchFamily="18" charset="0"/>
                <a:cs typeface="Times New Roman" panose="02020603050405020304" pitchFamily="18" charset="0"/>
              </a:rPr>
              <a:t>Be as light-touch as possible and avoid unnecessary bureaucracy</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8631620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53A95-BF68-4CC5-A6F6-9D65C0E00AD0}"/>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78121CFB-101C-4E4A-B196-1A34144CEAE3}"/>
              </a:ext>
            </a:extLst>
          </p:cNvPr>
          <p:cNvSpPr>
            <a:spLocks noGrp="1"/>
          </p:cNvSpPr>
          <p:nvPr>
            <p:ph idx="1"/>
          </p:nvPr>
        </p:nvSpPr>
        <p:spPr>
          <a:xfrm>
            <a:off x="1343508" y="1540188"/>
            <a:ext cx="10848492" cy="5317811"/>
          </a:xfrm>
        </p:spPr>
        <p:txBody>
          <a:bodyPr>
            <a:normAutofit/>
          </a:bodyPr>
          <a:lstStyle/>
          <a:p>
            <a:r>
              <a:rPr lang="en-GB" sz="2400" dirty="0">
                <a:latin typeface="Times New Roman" panose="02020603050405020304" pitchFamily="18" charset="0"/>
                <a:cs typeface="Times New Roman" panose="02020603050405020304" pitchFamily="18" charset="0"/>
              </a:rPr>
              <a:t>Welsh Government (WG) (2019)</a:t>
            </a:r>
            <a:r>
              <a:rPr lang="en-US" sz="2400" dirty="0">
                <a:latin typeface="Times New Roman" panose="02020603050405020304" pitchFamily="18" charset="0"/>
                <a:cs typeface="Times New Roman" panose="02020603050405020304" pitchFamily="18" charset="0"/>
              </a:rPr>
              <a:t> </a:t>
            </a:r>
            <a:r>
              <a:rPr lang="en-US" sz="2400" i="1" dirty="0">
                <a:latin typeface="Times New Roman" panose="02020603050405020304" pitchFamily="18" charset="0"/>
                <a:cs typeface="Times New Roman" panose="02020603050405020304" pitchFamily="18" charset="0"/>
              </a:rPr>
              <a:t>Achievement of 15-year-olds (Program for International Student Assessment) PISA national report: 2018. Available at: https://gov.wales/achievement-15-year-olds-program-international-student-assessment-pisa-national-report-2018 (Accessed 13th April 2020).</a:t>
            </a:r>
          </a:p>
          <a:p>
            <a:r>
              <a:rPr lang="en-US" sz="2400" i="1"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Donaldson, G (2015) </a:t>
            </a:r>
            <a:r>
              <a:rPr lang="en-US" sz="2400" i="1" dirty="0">
                <a:latin typeface="Times New Roman" panose="02020603050405020304" pitchFamily="18" charset="0"/>
                <a:cs typeface="Times New Roman" panose="02020603050405020304" pitchFamily="18" charset="0"/>
              </a:rPr>
              <a:t>Successful Futures: Looking at the Curriculum and Assessment Arrangements in Wales</a:t>
            </a:r>
            <a:r>
              <a:rPr lang="en-US" sz="2400" dirty="0">
                <a:latin typeface="Times New Roman" panose="02020603050405020304" pitchFamily="18" charset="0"/>
                <a:cs typeface="Times New Roman" panose="02020603050405020304" pitchFamily="18" charset="0"/>
              </a:rPr>
              <a:t>. [Online] Available at: https://www.google.com/search?source=hp&amp;ei=_2eUXvq2NJ2H1fAP_JO2mAE&amp;q=donaldson+successful+futures+2015&amp;oq=donaldson+succ&amp;gs_lcp=CgZwc3ktYWIQARgBMgIIADICCAAyAggAMgYIABAWEB4yBggAEBYQHjIGCAAQFhAeMgYIABAWEB4yBggAEBYQHjIGCAAQFhAeMgYIABAWEB46BQgAEIMBOgQIABAKOgU [Accessed 13 April 2020].</a:t>
            </a:r>
          </a:p>
          <a:p>
            <a:r>
              <a:rPr lang="en-US" sz="2400" dirty="0">
                <a:latin typeface="Times New Roman" panose="02020603050405020304" pitchFamily="18" charset="0"/>
                <a:cs typeface="Times New Roman" panose="02020603050405020304" pitchFamily="18" charset="0"/>
              </a:rPr>
              <a:t>OECD (2014) Improving Schools in Wales: An OECD Perspective OECD Paris</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0830249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9332</TotalTime>
  <Words>4710</Words>
  <Application>Microsoft Office PowerPoint</Application>
  <PresentationFormat>Widescreen</PresentationFormat>
  <Paragraphs>338</Paragraphs>
  <Slides>44</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44</vt:i4>
      </vt:variant>
    </vt:vector>
  </HeadingPairs>
  <TitlesOfParts>
    <vt:vector size="50" baseType="lpstr">
      <vt:lpstr>Arial</vt:lpstr>
      <vt:lpstr>Calibri</vt:lpstr>
      <vt:lpstr>Century Gothic</vt:lpstr>
      <vt:lpstr>Times New Roman</vt:lpstr>
      <vt:lpstr>Wingdings 3</vt:lpstr>
      <vt:lpstr>Wisp</vt:lpstr>
      <vt:lpstr>New Curriculum for Wales</vt:lpstr>
      <vt:lpstr>Reason for Change: Organisation for Economic Co-operation and Development (OCED)</vt:lpstr>
      <vt:lpstr>PowerPoint Presentation</vt:lpstr>
      <vt:lpstr> Improving Schools in Wales: An OECD Perspective: Findings</vt:lpstr>
      <vt:lpstr>PowerPoint Presentation</vt:lpstr>
      <vt:lpstr>Reason for Change:  The Programme for International Student Assessment (PISA)(2015) results</vt:lpstr>
      <vt:lpstr>The Programme for International Student Assessment (PISA) (2018) Results</vt:lpstr>
      <vt:lpstr>What are the current aims of the curriculum in Wales? </vt:lpstr>
      <vt:lpstr>Other Nations curriculum aims</vt:lpstr>
      <vt:lpstr>Professor Graham Donaldson</vt:lpstr>
      <vt:lpstr>Background to Professor Graham Donaldson </vt:lpstr>
      <vt:lpstr>Successful Futures Looking at the Curriculum and Assessment Arrangements in Wales Review </vt:lpstr>
      <vt:lpstr>PowerPoint Presentation</vt:lpstr>
      <vt:lpstr>What did people say about the current curriculum in Wales? </vt:lpstr>
      <vt:lpstr>What did people say about the current curriculum in Wales? </vt:lpstr>
      <vt:lpstr>What did people say about the current curriculum in Wales? </vt:lpstr>
      <vt:lpstr>What does the evidence tell us? </vt:lpstr>
      <vt:lpstr>Curriculum purpose design: What a curriculum should be  </vt:lpstr>
      <vt:lpstr>The Welsh Government: Qualified for life</vt:lpstr>
      <vt:lpstr>PowerPoint Presentation</vt:lpstr>
      <vt:lpstr>The four core purposes of the new curriculum for Wales</vt:lpstr>
      <vt:lpstr>Ambitious, capable learners, ready to learn throughout their lives </vt:lpstr>
      <vt:lpstr>Enterprising, creative contributors, ready to play a full part in life and work</vt:lpstr>
      <vt:lpstr>Ethical, informed citizens of Wales and the world  </vt:lpstr>
      <vt:lpstr> Healthy, confident individuals, ready to lead fulfilling lives as valued  members of society </vt:lpstr>
      <vt:lpstr>Areas of Learning and Experience </vt:lpstr>
      <vt:lpstr>Curriculum Structure </vt:lpstr>
      <vt:lpstr> Expressive Arts: Rationale</vt:lpstr>
      <vt:lpstr>Expressive Arts: Scope and connections with other Areas of Learning and Experience </vt:lpstr>
      <vt:lpstr>Health and Well-being: Rationale  </vt:lpstr>
      <vt:lpstr>Health and Well-being: Scope and connections with other Areas of Learning and Experience </vt:lpstr>
      <vt:lpstr>Humanities: Rationale </vt:lpstr>
      <vt:lpstr>Humanities: Scope and connections with other Areas of Learning and Experience </vt:lpstr>
      <vt:lpstr>Languages, literacy and Communication: Rationale</vt:lpstr>
      <vt:lpstr>Languages, literacy and communication: Scope and connections with other Areas of Learning and Experience </vt:lpstr>
      <vt:lpstr>Mathematics and Numeracy: Rationale </vt:lpstr>
      <vt:lpstr>Mathematics and Numeracy: Scope and Connections with other Areas of Learning and Experience </vt:lpstr>
      <vt:lpstr>Science and Technology: Rationale </vt:lpstr>
      <vt:lpstr>Science and Technology: Scope and Connections with other Areas of Learning and Experience </vt:lpstr>
      <vt:lpstr>Progression Points</vt:lpstr>
      <vt:lpstr>Points of Progression</vt:lpstr>
      <vt:lpstr>PowerPoint Presentation</vt:lpstr>
      <vt:lpstr>Assessments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New Curriculum for Wales</dc:title>
  <dc:creator>Johnathen Wyatt</dc:creator>
  <cp:lastModifiedBy>Johnathen Wyatt</cp:lastModifiedBy>
  <cp:revision>69</cp:revision>
  <dcterms:created xsi:type="dcterms:W3CDTF">2020-03-13T13:03:38Z</dcterms:created>
  <dcterms:modified xsi:type="dcterms:W3CDTF">2020-04-18T15:03:48Z</dcterms:modified>
</cp:coreProperties>
</file>