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handoutMasterIdLst>
    <p:handoutMasterId r:id="rId39"/>
  </p:handoutMasterIdLst>
  <p:sldIdLst>
    <p:sldId id="262" r:id="rId2"/>
    <p:sldId id="742" r:id="rId3"/>
    <p:sldId id="690" r:id="rId4"/>
    <p:sldId id="753" r:id="rId5"/>
    <p:sldId id="728" r:id="rId6"/>
    <p:sldId id="729" r:id="rId7"/>
    <p:sldId id="735" r:id="rId8"/>
    <p:sldId id="734" r:id="rId9"/>
    <p:sldId id="733" r:id="rId10"/>
    <p:sldId id="756" r:id="rId11"/>
    <p:sldId id="757" r:id="rId12"/>
    <p:sldId id="758" r:id="rId13"/>
    <p:sldId id="759" r:id="rId14"/>
    <p:sldId id="762" r:id="rId15"/>
    <p:sldId id="760" r:id="rId16"/>
    <p:sldId id="761" r:id="rId17"/>
    <p:sldId id="763" r:id="rId18"/>
    <p:sldId id="764" r:id="rId19"/>
    <p:sldId id="765" r:id="rId20"/>
    <p:sldId id="766" r:id="rId21"/>
    <p:sldId id="767" r:id="rId22"/>
    <p:sldId id="768" r:id="rId23"/>
    <p:sldId id="769" r:id="rId24"/>
    <p:sldId id="770" r:id="rId25"/>
    <p:sldId id="771" r:id="rId26"/>
    <p:sldId id="773" r:id="rId27"/>
    <p:sldId id="772" r:id="rId28"/>
    <p:sldId id="775" r:id="rId29"/>
    <p:sldId id="776" r:id="rId30"/>
    <p:sldId id="777" r:id="rId31"/>
    <p:sldId id="778" r:id="rId32"/>
    <p:sldId id="779" r:id="rId33"/>
    <p:sldId id="780" r:id="rId34"/>
    <p:sldId id="781" r:id="rId35"/>
    <p:sldId id="782" r:id="rId36"/>
    <p:sldId id="783" r:id="rId3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1348" autoAdjust="0"/>
    <p:restoredTop sz="94718"/>
  </p:normalViewPr>
  <p:slideViewPr>
    <p:cSldViewPr>
      <p:cViewPr varScale="1">
        <p:scale>
          <a:sx n="91" d="100"/>
          <a:sy n="91" d="100"/>
        </p:scale>
        <p:origin x="90" y="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20/11/2019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20/11/2019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mailto:Christopher.thomas2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StYGaCeaRkQ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digital-marketing-strategy/online-value-proposition/online-value-proposition-example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contentmarketinginstitute.com/2013/10/content-strategy-content-marketing-separate-connected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marketplace-analysis/customer-analysis/consumer-decision-buying-process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hubspot.com/service/what-customers-want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traffic-building-strategy/offer-and-message-development/use-drip-model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traffic-building-strategy/integrated-marketing-communications/what-is-right-touching-for-customer-communications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backlinko.com/on-page-seo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992888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>
                <a:solidFill>
                  <a:schemeClr val="bg1"/>
                </a:solidFill>
              </a:rPr>
              <a:t/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/>
            </a:r>
            <a:br>
              <a:rPr lang="en-GB" sz="3600" dirty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5736" y="1628800"/>
            <a:ext cx="6120680" cy="3624808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bg1"/>
                </a:solidFill>
              </a:rPr>
              <a:t>Digital </a:t>
            </a:r>
            <a:r>
              <a:rPr lang="en-GB" dirty="0" smtClean="0">
                <a:solidFill>
                  <a:schemeClr val="bg1"/>
                </a:solidFill>
              </a:rPr>
              <a:t>Strategy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Marketing Mix, SEO and SEM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Lecture 5</a:t>
            </a:r>
          </a:p>
          <a:p>
            <a:r>
              <a:rPr lang="en-GB" dirty="0">
                <a:solidFill>
                  <a:schemeClr val="bg1"/>
                </a:solidFill>
              </a:rPr>
              <a:t>Chris Thomas</a:t>
            </a:r>
          </a:p>
          <a:p>
            <a:r>
              <a:rPr lang="en-GB" dirty="0">
                <a:hlinkClick r:id="rId2"/>
              </a:rPr>
              <a:t>christopher.thomas2@uwtsd.ac.uk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0392" y="5589240"/>
            <a:ext cx="648072" cy="36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142115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8987D49-BC14-6640-8975-9883B4DB9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SOSTAC Planning Framework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460E6D05-9D7B-0448-9A55-46E6B2DC64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00808"/>
            <a:ext cx="4113525" cy="3916363"/>
          </a:xfr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F1050AE0-60CD-424B-9FBE-A1DA4E69ECC4}"/>
              </a:ext>
            </a:extLst>
          </p:cNvPr>
          <p:cNvSpPr txBox="1"/>
          <p:nvPr/>
        </p:nvSpPr>
        <p:spPr>
          <a:xfrm>
            <a:off x="5436096" y="3284984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Watch video: by author PR Smith</a:t>
            </a:r>
          </a:p>
          <a:p>
            <a:r>
              <a:rPr lang="en-US" dirty="0">
                <a:hlinkClick r:id="rId3"/>
              </a:rPr>
              <a:t>http://youtu.be/StYGaCeaRkQ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240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Why do we need a digital strategy?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To set clear goals for digital channels</a:t>
            </a:r>
          </a:p>
          <a:p>
            <a:r>
              <a:rPr lang="en-US" dirty="0"/>
              <a:t>To align with business strategy</a:t>
            </a:r>
          </a:p>
          <a:p>
            <a:r>
              <a:rPr lang="en-US" dirty="0"/>
              <a:t>To create a specific </a:t>
            </a:r>
            <a:r>
              <a:rPr lang="en-US" dirty="0">
                <a:hlinkClick r:id="rId2"/>
              </a:rPr>
              <a:t>online value propositions </a:t>
            </a:r>
            <a:r>
              <a:rPr lang="en-US" dirty="0"/>
              <a:t>(OVP)</a:t>
            </a:r>
          </a:p>
          <a:p>
            <a:r>
              <a:rPr lang="en-US" dirty="0"/>
              <a:t>To specify communications tools to drive visitors</a:t>
            </a:r>
          </a:p>
          <a:p>
            <a:r>
              <a:rPr lang="en-US" dirty="0"/>
              <a:t>To integrate with traditional channels</a:t>
            </a:r>
          </a:p>
          <a:p>
            <a:r>
              <a:rPr lang="en-US" dirty="0"/>
              <a:t>To manage the customer lifecycle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5587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4D88C18-4D69-D541-B383-00DECA847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98021D0-BF54-CE49-83B5-8BB6E7E2E7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/>
              <a:t>Content strategy,</a:t>
            </a:r>
            <a:r>
              <a:rPr lang="en-GB" dirty="0"/>
              <a:t> on the other hand, delves deeper into (in Kristina Halvorson’s words) the “creation, publication, and governance of useful, usable content.” It seeks to manage content as a strategic asset across the entirety of the organization. In fact, on his website, content strategist Scott Abel wonderfully states it as one of his company’s main missions: “</a:t>
            </a:r>
            <a:r>
              <a:rPr lang="en-GB" i="1" dirty="0"/>
              <a:t>Your </a:t>
            </a:r>
            <a:r>
              <a:rPr lang="en-GB" b="1" i="1" dirty="0"/>
              <a:t>content</a:t>
            </a:r>
            <a:r>
              <a:rPr lang="en-GB" i="1" dirty="0"/>
              <a:t> is your most valuable business </a:t>
            </a:r>
            <a:r>
              <a:rPr lang="en-GB" b="1" i="1" dirty="0"/>
              <a:t>asset</a:t>
            </a:r>
            <a:r>
              <a:rPr lang="en-GB" i="1" dirty="0"/>
              <a:t>. Let us show you how to </a:t>
            </a:r>
            <a:r>
              <a:rPr lang="en-GB" b="1" i="1" dirty="0"/>
              <a:t>manage</a:t>
            </a:r>
            <a:r>
              <a:rPr lang="en-GB" i="1" dirty="0"/>
              <a:t> it efficiently and effectively</a:t>
            </a:r>
            <a:r>
              <a:rPr lang="en-GB" dirty="0"/>
              <a:t>.”</a:t>
            </a:r>
          </a:p>
          <a:p>
            <a:pPr marL="2743200" lvl="6" indent="0">
              <a:buNone/>
            </a:pPr>
            <a:r>
              <a:rPr lang="en-GB" dirty="0">
                <a:hlinkClick r:id="rId2"/>
              </a:rPr>
              <a:t>Rose, 2013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7827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94CA6D6-EAE3-7A40-AE79-DD7AAD41E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Consumer Buying Decision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B50D47C-2827-2F42-BD5B-F3902BAEA6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https://www.smartinsights.com/marketplace-analysis/customer-analysis/consumer-decision-buying-process/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9700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F803566-6D99-474E-BA0B-96972E18F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customers want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8AF3C40-7771-4740-8E9D-E0AC21C02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https://blog.hubspot.com/service/what-customers-want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1328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528E5D5-27FD-0348-8289-C655A33CF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Communications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BAE7CA5-4D20-3B45-990F-C51794CB3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https://www.smartinsights.com/traffic-building-strategy/offer-and-message-development/use-drip-model/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7708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DE1E0B6-F917-2140-89C5-BF60BF3AA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Integrated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4770C4A-4F7B-5F43-A95A-89E8831DF6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https://www.smartinsights.com/traffic-building-strategy/integrated-marketing-communications/what-is-right-touching-for-customer-communications/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8194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B354E36-3F93-2345-8285-76BAF4E9A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Develop the marketing mix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BEA1B5F-976E-1745-A091-C659CCB45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5796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the Marketing Mix is changing in the Digital Environment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6496" y="1600721"/>
            <a:ext cx="5611008" cy="3915321"/>
          </a:xfrm>
        </p:spPr>
      </p:pic>
      <p:sp>
        <p:nvSpPr>
          <p:cNvPr id="5" name="TextBox 4"/>
          <p:cNvSpPr txBox="1"/>
          <p:nvPr/>
        </p:nvSpPr>
        <p:spPr>
          <a:xfrm>
            <a:off x="457200" y="4725144"/>
            <a:ext cx="2746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Chaffey and PR Smith, 2012</a:t>
            </a:r>
          </a:p>
        </p:txBody>
      </p:sp>
    </p:spTree>
    <p:extLst>
      <p:ext uri="{BB962C8B-B14F-4D97-AF65-F5344CB8AC3E}">
        <p14:creationId xmlns:p14="http://schemas.microsoft.com/office/powerpoint/2010/main" val="2241604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Digital is Morphing the Marketing Mix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284" y="1719800"/>
            <a:ext cx="7211431" cy="3677163"/>
          </a:xfrm>
        </p:spPr>
      </p:pic>
    </p:spTree>
    <p:extLst>
      <p:ext uri="{BB962C8B-B14F-4D97-AF65-F5344CB8AC3E}">
        <p14:creationId xmlns:p14="http://schemas.microsoft.com/office/powerpoint/2010/main" val="4030820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of Communications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Differentiate</a:t>
            </a:r>
          </a:p>
          <a:p>
            <a:r>
              <a:rPr lang="en-GB" dirty="0"/>
              <a:t>Remind and reassure</a:t>
            </a:r>
          </a:p>
          <a:p>
            <a:r>
              <a:rPr lang="en-GB" dirty="0"/>
              <a:t>Inform</a:t>
            </a:r>
          </a:p>
          <a:p>
            <a:r>
              <a:rPr lang="en-GB" dirty="0"/>
              <a:t>Persuade</a:t>
            </a:r>
          </a:p>
          <a:p>
            <a:r>
              <a:rPr lang="en-GB" dirty="0"/>
              <a:t>Attitude change</a:t>
            </a:r>
          </a:p>
        </p:txBody>
      </p:sp>
    </p:spTree>
    <p:extLst>
      <p:ext uri="{BB962C8B-B14F-4D97-AF65-F5344CB8AC3E}">
        <p14:creationId xmlns:p14="http://schemas.microsoft.com/office/powerpoint/2010/main" val="38461615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Objectives of Marketing Communications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Develop category need</a:t>
            </a:r>
          </a:p>
          <a:p>
            <a:r>
              <a:rPr lang="en-GB" dirty="0"/>
              <a:t>Impart information</a:t>
            </a:r>
          </a:p>
          <a:p>
            <a:r>
              <a:rPr lang="en-GB" dirty="0"/>
              <a:t>Build Brand Awareness</a:t>
            </a:r>
          </a:p>
          <a:p>
            <a:r>
              <a:rPr lang="en-GB" dirty="0"/>
              <a:t>Develop brand attitudes</a:t>
            </a:r>
          </a:p>
          <a:p>
            <a:r>
              <a:rPr lang="en-GB" dirty="0"/>
              <a:t>Brand purchase intention</a:t>
            </a:r>
          </a:p>
          <a:p>
            <a:r>
              <a:rPr lang="en-GB" dirty="0"/>
              <a:t>Purchase facilitation</a:t>
            </a:r>
          </a:p>
          <a:p>
            <a:r>
              <a:rPr lang="en-GB" dirty="0"/>
              <a:t>Post-purchase/customer reinforcement</a:t>
            </a:r>
          </a:p>
        </p:txBody>
      </p:sp>
    </p:spTree>
    <p:extLst>
      <p:ext uri="{BB962C8B-B14F-4D97-AF65-F5344CB8AC3E}">
        <p14:creationId xmlns:p14="http://schemas.microsoft.com/office/powerpoint/2010/main" val="3951471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Digital and Promotion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5" y="1805537"/>
            <a:ext cx="7059010" cy="3505689"/>
          </a:xfrm>
        </p:spPr>
      </p:pic>
    </p:spTree>
    <p:extLst>
      <p:ext uri="{BB962C8B-B14F-4D97-AF65-F5344CB8AC3E}">
        <p14:creationId xmlns:p14="http://schemas.microsoft.com/office/powerpoint/2010/main" val="42583730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Goals of Digital Marketing Communications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126" y="1610247"/>
            <a:ext cx="7325747" cy="3896269"/>
          </a:xfrm>
        </p:spPr>
      </p:pic>
    </p:spTree>
    <p:extLst>
      <p:ext uri="{BB962C8B-B14F-4D97-AF65-F5344CB8AC3E}">
        <p14:creationId xmlns:p14="http://schemas.microsoft.com/office/powerpoint/2010/main" val="1224931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Key Online Media Types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3611" y="1600200"/>
            <a:ext cx="4956778" cy="391636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132856"/>
            <a:ext cx="1267002" cy="86689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1980434"/>
            <a:ext cx="1657581" cy="117173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661" y="4594071"/>
            <a:ext cx="1609950" cy="1105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1207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6 Key Digital Media Channels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653" y="1653115"/>
            <a:ext cx="6944694" cy="3810532"/>
          </a:xfrm>
        </p:spPr>
      </p:pic>
    </p:spTree>
    <p:extLst>
      <p:ext uri="{BB962C8B-B14F-4D97-AF65-F5344CB8AC3E}">
        <p14:creationId xmlns:p14="http://schemas.microsoft.com/office/powerpoint/2010/main" val="11260729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Digital Media Mix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37" y="1629300"/>
            <a:ext cx="6992326" cy="3858163"/>
          </a:xfrm>
        </p:spPr>
      </p:pic>
    </p:spTree>
    <p:extLst>
      <p:ext uri="{BB962C8B-B14F-4D97-AF65-F5344CB8AC3E}">
        <p14:creationId xmlns:p14="http://schemas.microsoft.com/office/powerpoint/2010/main" val="23010146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 Engine Marketing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047" y="1605484"/>
            <a:ext cx="7201905" cy="3905795"/>
          </a:xfrm>
        </p:spPr>
      </p:pic>
    </p:spTree>
    <p:extLst>
      <p:ext uri="{BB962C8B-B14F-4D97-AF65-F5344CB8AC3E}">
        <p14:creationId xmlns:p14="http://schemas.microsoft.com/office/powerpoint/2010/main" val="11804031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Search Engines Work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179" y="1643589"/>
            <a:ext cx="7287642" cy="3829584"/>
          </a:xfrm>
        </p:spPr>
      </p:pic>
    </p:spTree>
    <p:extLst>
      <p:ext uri="{BB962C8B-B14F-4D97-AF65-F5344CB8AC3E}">
        <p14:creationId xmlns:p14="http://schemas.microsoft.com/office/powerpoint/2010/main" val="6978565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Two important Factors for Good Search Engine Ranking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284" y="1695984"/>
            <a:ext cx="7211431" cy="3724795"/>
          </a:xfrm>
        </p:spPr>
      </p:pic>
      <p:sp>
        <p:nvSpPr>
          <p:cNvPr id="8" name="TextBox 7"/>
          <p:cNvSpPr txBox="1"/>
          <p:nvPr/>
        </p:nvSpPr>
        <p:spPr>
          <a:xfrm>
            <a:off x="1691680" y="242088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______________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03685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Pay-Per-Click (PPC) Advertising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284" y="2062748"/>
            <a:ext cx="6849431" cy="2991267"/>
          </a:xfrm>
        </p:spPr>
      </p:pic>
    </p:spTree>
    <p:extLst>
      <p:ext uri="{BB962C8B-B14F-4D97-AF65-F5344CB8AC3E}">
        <p14:creationId xmlns:p14="http://schemas.microsoft.com/office/powerpoint/2010/main" val="28807578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 Engine Marketing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205" y="1667405"/>
            <a:ext cx="7087589" cy="3781953"/>
          </a:xfrm>
        </p:spPr>
      </p:pic>
    </p:spTree>
    <p:extLst>
      <p:ext uri="{BB962C8B-B14F-4D97-AF65-F5344CB8AC3E}">
        <p14:creationId xmlns:p14="http://schemas.microsoft.com/office/powerpoint/2010/main" val="41565910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SEM in the Communications Mix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825" y="1600200"/>
            <a:ext cx="7216349" cy="3916363"/>
          </a:xfrm>
        </p:spPr>
      </p:pic>
    </p:spTree>
    <p:extLst>
      <p:ext uri="{BB962C8B-B14F-4D97-AF65-F5344CB8AC3E}">
        <p14:creationId xmlns:p14="http://schemas.microsoft.com/office/powerpoint/2010/main" val="20889795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Display Advertising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389" y="1615010"/>
            <a:ext cx="7497221" cy="3886742"/>
          </a:xfrm>
        </p:spPr>
      </p:pic>
    </p:spTree>
    <p:extLst>
      <p:ext uri="{BB962C8B-B14F-4D97-AF65-F5344CB8AC3E}">
        <p14:creationId xmlns:p14="http://schemas.microsoft.com/office/powerpoint/2010/main" val="8469920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Purchasing Ad Placements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289" y="1600200"/>
            <a:ext cx="7359421" cy="3916363"/>
          </a:xfrm>
        </p:spPr>
      </p:pic>
    </p:spTree>
    <p:extLst>
      <p:ext uri="{BB962C8B-B14F-4D97-AF65-F5344CB8AC3E}">
        <p14:creationId xmlns:p14="http://schemas.microsoft.com/office/powerpoint/2010/main" val="14755748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Display Advertising Targeting Options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311" y="1748379"/>
            <a:ext cx="7011378" cy="3620005"/>
          </a:xfrm>
        </p:spPr>
      </p:pic>
    </p:spTree>
    <p:extLst>
      <p:ext uri="{BB962C8B-B14F-4D97-AF65-F5344CB8AC3E}">
        <p14:creationId xmlns:p14="http://schemas.microsoft.com/office/powerpoint/2010/main" val="11728682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Display Advertising in the Communications Mix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37" y="1629300"/>
            <a:ext cx="6992326" cy="3858163"/>
          </a:xfrm>
        </p:spPr>
      </p:pic>
    </p:spTree>
    <p:extLst>
      <p:ext uri="{BB962C8B-B14F-4D97-AF65-F5344CB8AC3E}">
        <p14:creationId xmlns:p14="http://schemas.microsoft.com/office/powerpoint/2010/main" val="36077304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Email Campaigns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731" y="1662642"/>
            <a:ext cx="7430537" cy="3791479"/>
          </a:xfrm>
        </p:spPr>
      </p:pic>
    </p:spTree>
    <p:extLst>
      <p:ext uri="{BB962C8B-B14F-4D97-AF65-F5344CB8AC3E}">
        <p14:creationId xmlns:p14="http://schemas.microsoft.com/office/powerpoint/2010/main" val="10563679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Email Marketing Campaigns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942" y="1648352"/>
            <a:ext cx="7278116" cy="3820058"/>
          </a:xfrm>
        </p:spPr>
      </p:pic>
    </p:spTree>
    <p:extLst>
      <p:ext uri="{BB962C8B-B14F-4D97-AF65-F5344CB8AC3E}">
        <p14:creationId xmlns:p14="http://schemas.microsoft.com/office/powerpoint/2010/main" val="27387067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Email Success Factors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574" y="1624536"/>
            <a:ext cx="7182852" cy="3867690"/>
          </a:xfrm>
        </p:spPr>
      </p:pic>
    </p:spTree>
    <p:extLst>
      <p:ext uri="{BB962C8B-B14F-4D97-AF65-F5344CB8AC3E}">
        <p14:creationId xmlns:p14="http://schemas.microsoft.com/office/powerpoint/2010/main" val="33202201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Online Partnership: What is Affiliate Marketing?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367" y="1988840"/>
            <a:ext cx="7535033" cy="3024336"/>
          </a:xfrm>
        </p:spPr>
      </p:pic>
    </p:spTree>
    <p:extLst>
      <p:ext uri="{BB962C8B-B14F-4D97-AF65-F5344CB8AC3E}">
        <p14:creationId xmlns:p14="http://schemas.microsoft.com/office/powerpoint/2010/main" val="29847321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an affiliate?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889" y="1619773"/>
            <a:ext cx="7316221" cy="3877216"/>
          </a:xfrm>
        </p:spPr>
      </p:pic>
    </p:spTree>
    <p:extLst>
      <p:ext uri="{BB962C8B-B14F-4D97-AF65-F5344CB8AC3E}">
        <p14:creationId xmlns:p14="http://schemas.microsoft.com/office/powerpoint/2010/main" val="40728540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 Affiliate Network?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890" y="1710273"/>
            <a:ext cx="7365542" cy="3914836"/>
          </a:xfrm>
        </p:spPr>
      </p:pic>
    </p:spTree>
    <p:extLst>
      <p:ext uri="{BB962C8B-B14F-4D97-AF65-F5344CB8AC3E}">
        <p14:creationId xmlns:p14="http://schemas.microsoft.com/office/powerpoint/2010/main" val="2370420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Affiliate Marketing Work?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600" y="1624536"/>
            <a:ext cx="7344800" cy="3867690"/>
          </a:xfrm>
        </p:spPr>
      </p:pic>
    </p:spTree>
    <p:extLst>
      <p:ext uri="{BB962C8B-B14F-4D97-AF65-F5344CB8AC3E}">
        <p14:creationId xmlns:p14="http://schemas.microsoft.com/office/powerpoint/2010/main" val="280585055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Sponsorship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705" y="1615010"/>
            <a:ext cx="7268589" cy="3886742"/>
          </a:xfrm>
        </p:spPr>
      </p:pic>
    </p:spTree>
    <p:extLst>
      <p:ext uri="{BB962C8B-B14F-4D97-AF65-F5344CB8AC3E}">
        <p14:creationId xmlns:p14="http://schemas.microsoft.com/office/powerpoint/2010/main" val="325872221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15726</TotalTime>
  <Words>269</Words>
  <Application>Microsoft Office PowerPoint</Application>
  <PresentationFormat>On-screen Show (4:3)</PresentationFormat>
  <Paragraphs>70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Calibri</vt:lpstr>
      <vt:lpstr>Myriad Pro</vt:lpstr>
      <vt:lpstr>20140311PresentationUWTSDTemplate</vt:lpstr>
      <vt:lpstr>  </vt:lpstr>
      <vt:lpstr>SOSTAC Planning Framework</vt:lpstr>
      <vt:lpstr>Why do we need a digital strategy?</vt:lpstr>
      <vt:lpstr>Content Strategy</vt:lpstr>
      <vt:lpstr>Consumer Buying Decision Process</vt:lpstr>
      <vt:lpstr>What customers want</vt:lpstr>
      <vt:lpstr>Communications Strategy</vt:lpstr>
      <vt:lpstr>Integrated Marketing</vt:lpstr>
      <vt:lpstr>Develop the marketing mix</vt:lpstr>
      <vt:lpstr>How the Marketing Mix is changing in the Digital Environment</vt:lpstr>
      <vt:lpstr>How Digital is Morphing the Marketing Mix</vt:lpstr>
      <vt:lpstr>The Role of Communications</vt:lpstr>
      <vt:lpstr>Objectives of Marketing Communications</vt:lpstr>
      <vt:lpstr> Digital and Promotion </vt:lpstr>
      <vt:lpstr>Goals of Digital Marketing Communications</vt:lpstr>
      <vt:lpstr>Three Key Online Media Types</vt:lpstr>
      <vt:lpstr>The 6 Key Digital Media Channels</vt:lpstr>
      <vt:lpstr>Selecting Digital Media Mix</vt:lpstr>
      <vt:lpstr>Search Engine Marketing</vt:lpstr>
      <vt:lpstr>How Search Engines Work</vt:lpstr>
      <vt:lpstr>Two important Factors for Good Search Engine Ranking</vt:lpstr>
      <vt:lpstr>Pay-Per-Click (PPC) Advertising </vt:lpstr>
      <vt:lpstr>Search Engine Marketing</vt:lpstr>
      <vt:lpstr>Using SEM in the Communications Mix</vt:lpstr>
      <vt:lpstr>Display Advertising</vt:lpstr>
      <vt:lpstr>Purchasing Ad Placements</vt:lpstr>
      <vt:lpstr>Display Advertising Targeting Options</vt:lpstr>
      <vt:lpstr>Using Display Advertising in the Communications Mix</vt:lpstr>
      <vt:lpstr>Types of Email Campaigns</vt:lpstr>
      <vt:lpstr>Email Marketing Campaigns</vt:lpstr>
      <vt:lpstr>Key Email Success Factors</vt:lpstr>
      <vt:lpstr>Online Partnership: What is Affiliate Marketing?</vt:lpstr>
      <vt:lpstr>Who is an affiliate?</vt:lpstr>
      <vt:lpstr>What is an Affiliate Network?</vt:lpstr>
      <vt:lpstr>How does Affiliate Marketing Work?</vt:lpstr>
      <vt:lpstr>Online Sponsorship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Christopher Thomas (IMH)</cp:lastModifiedBy>
  <cp:revision>418</cp:revision>
  <cp:lastPrinted>2016-02-08T18:19:33Z</cp:lastPrinted>
  <dcterms:created xsi:type="dcterms:W3CDTF">2015-05-19T15:55:27Z</dcterms:created>
  <dcterms:modified xsi:type="dcterms:W3CDTF">2019-11-20T15:04:07Z</dcterms:modified>
</cp:coreProperties>
</file>