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5" r:id="rId7"/>
    <p:sldMasterId id="2147483660" r:id="rId8"/>
    <p:sldMasterId id="2147483664" r:id="rId9"/>
    <p:sldMasterId id="2147483666" r:id="rId10"/>
  </p:sldMasterIdLst>
  <p:notesMasterIdLst>
    <p:notesMasterId r:id="rId50"/>
  </p:notesMasterIdLst>
  <p:sldIdLst>
    <p:sldId id="308" r:id="rId11"/>
    <p:sldId id="532" r:id="rId12"/>
    <p:sldId id="533" r:id="rId13"/>
    <p:sldId id="537" r:id="rId14"/>
    <p:sldId id="483" r:id="rId15"/>
    <p:sldId id="481" r:id="rId16"/>
    <p:sldId id="538" r:id="rId17"/>
    <p:sldId id="539" r:id="rId18"/>
    <p:sldId id="495" r:id="rId19"/>
    <p:sldId id="493" r:id="rId20"/>
    <p:sldId id="494" r:id="rId21"/>
    <p:sldId id="499" r:id="rId22"/>
    <p:sldId id="500" r:id="rId23"/>
    <p:sldId id="501" r:id="rId24"/>
    <p:sldId id="519" r:id="rId25"/>
    <p:sldId id="502" r:id="rId26"/>
    <p:sldId id="540" r:id="rId27"/>
    <p:sldId id="541" r:id="rId28"/>
    <p:sldId id="542" r:id="rId29"/>
    <p:sldId id="529" r:id="rId30"/>
    <p:sldId id="492" r:id="rId31"/>
    <p:sldId id="496" r:id="rId32"/>
    <p:sldId id="498" r:id="rId33"/>
    <p:sldId id="490" r:id="rId34"/>
    <p:sldId id="517" r:id="rId35"/>
    <p:sldId id="512" r:id="rId36"/>
    <p:sldId id="518" r:id="rId37"/>
    <p:sldId id="520" r:id="rId38"/>
    <p:sldId id="509" r:id="rId39"/>
    <p:sldId id="522" r:id="rId40"/>
    <p:sldId id="523" r:id="rId41"/>
    <p:sldId id="524" r:id="rId42"/>
    <p:sldId id="525" r:id="rId43"/>
    <p:sldId id="526" r:id="rId44"/>
    <p:sldId id="527" r:id="rId45"/>
    <p:sldId id="503" r:id="rId46"/>
    <p:sldId id="528" r:id="rId47"/>
    <p:sldId id="531" r:id="rId48"/>
    <p:sldId id="491" r:id="rId4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D52F25-CE12-0008-D4D4-4538B6D49367}" v="1726" dt="2026-10-23T14:14:31.979"/>
    <p1510:client id="{C2F6A3B8-497F-0B6C-A887-40FBD5B7C6AD}" v="41" dt="2026-10-23T07:58:35.6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317" autoAdjust="0"/>
  </p:normalViewPr>
  <p:slideViewPr>
    <p:cSldViewPr snapToGrid="0">
      <p:cViewPr varScale="1">
        <p:scale>
          <a:sx n="54" d="100"/>
          <a:sy n="54" d="100"/>
        </p:scale>
        <p:origin x="102" y="17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ddwen Davies" userId="S::heddwen.davies@uwtsd.ac.uk::b3b4628a-d1d7-4a79-b47e-b6ca4059bab0" providerId="AD" clId="Web-{34D52F25-CE12-0008-D4D4-4538B6D49367}"/>
    <pc:docChg chg="addSld delSld modSld sldOrd">
      <pc:chgData name="Heddwen Davies" userId="S::heddwen.davies@uwtsd.ac.uk::b3b4628a-d1d7-4a79-b47e-b6ca4059bab0" providerId="AD" clId="Web-{34D52F25-CE12-0008-D4D4-4538B6D49367}" dt="2026-10-23T14:14:31.979" v="1760"/>
      <pc:docMkLst>
        <pc:docMk/>
      </pc:docMkLst>
      <pc:sldChg chg="modSp">
        <pc:chgData name="Heddwen Davies" userId="S::heddwen.davies@uwtsd.ac.uk::b3b4628a-d1d7-4a79-b47e-b6ca4059bab0" providerId="AD" clId="Web-{34D52F25-CE12-0008-D4D4-4538B6D49367}" dt="2026-10-23T13:51:02.458" v="1038" actId="20577"/>
        <pc:sldMkLst>
          <pc:docMk/>
          <pc:sldMk cId="2628410046" sldId="491"/>
        </pc:sldMkLst>
        <pc:spChg chg="mod">
          <ac:chgData name="Heddwen Davies" userId="S::heddwen.davies@uwtsd.ac.uk::b3b4628a-d1d7-4a79-b47e-b6ca4059bab0" providerId="AD" clId="Web-{34D52F25-CE12-0008-D4D4-4538B6D49367}" dt="2026-10-23T13:51:02.458" v="1038" actId="20577"/>
          <ac:spMkLst>
            <pc:docMk/>
            <pc:sldMk cId="2628410046" sldId="491"/>
            <ac:spMk id="2" creationId="{EE85CA42-CE2C-DAD9-8951-7C5363B3D6F5}"/>
          </ac:spMkLst>
        </pc:spChg>
      </pc:sldChg>
      <pc:sldChg chg="modSp ord">
        <pc:chgData name="Heddwen Davies" userId="S::heddwen.davies@uwtsd.ac.uk::b3b4628a-d1d7-4a79-b47e-b6ca4059bab0" providerId="AD" clId="Web-{34D52F25-CE12-0008-D4D4-4538B6D49367}" dt="2026-10-23T13:38:08.384" v="689"/>
        <pc:sldMkLst>
          <pc:docMk/>
          <pc:sldMk cId="2806580557" sldId="492"/>
        </pc:sldMkLst>
        <pc:spChg chg="mod">
          <ac:chgData name="Heddwen Davies" userId="S::heddwen.davies@uwtsd.ac.uk::b3b4628a-d1d7-4a79-b47e-b6ca4059bab0" providerId="AD" clId="Web-{34D52F25-CE12-0008-D4D4-4538B6D49367}" dt="2026-10-23T13:37:44.430" v="687" actId="20577"/>
          <ac:spMkLst>
            <pc:docMk/>
            <pc:sldMk cId="2806580557" sldId="492"/>
            <ac:spMk id="2051" creationId="{6D3FA527-0C03-D792-EF23-424269E7ACCA}"/>
          </ac:spMkLst>
        </pc:spChg>
        <pc:spChg chg="mod">
          <ac:chgData name="Heddwen Davies" userId="S::heddwen.davies@uwtsd.ac.uk::b3b4628a-d1d7-4a79-b47e-b6ca4059bab0" providerId="AD" clId="Web-{34D52F25-CE12-0008-D4D4-4538B6D49367}" dt="2026-10-23T13:35:07.487" v="644" actId="20577"/>
          <ac:spMkLst>
            <pc:docMk/>
            <pc:sldMk cId="2806580557" sldId="492"/>
            <ac:spMk id="119810" creationId="{C70EA967-C8D8-740C-46C6-0E3AF6006B7F}"/>
          </ac:spMkLst>
        </pc:spChg>
      </pc:sldChg>
      <pc:sldChg chg="ord">
        <pc:chgData name="Heddwen Davies" userId="S::heddwen.davies@uwtsd.ac.uk::b3b4628a-d1d7-4a79-b47e-b6ca4059bab0" providerId="AD" clId="Web-{34D52F25-CE12-0008-D4D4-4538B6D49367}" dt="2026-10-23T13:27:21.346" v="275"/>
        <pc:sldMkLst>
          <pc:docMk/>
          <pc:sldMk cId="1880928967" sldId="496"/>
        </pc:sldMkLst>
      </pc:sldChg>
      <pc:sldChg chg="modSp">
        <pc:chgData name="Heddwen Davies" userId="S::heddwen.davies@uwtsd.ac.uk::b3b4628a-d1d7-4a79-b47e-b6ca4059bab0" providerId="AD" clId="Web-{34D52F25-CE12-0008-D4D4-4538B6D49367}" dt="2026-10-23T13:25:52.343" v="265" actId="1076"/>
        <pc:sldMkLst>
          <pc:docMk/>
          <pc:sldMk cId="1020760724" sldId="498"/>
        </pc:sldMkLst>
        <pc:picChg chg="mod">
          <ac:chgData name="Heddwen Davies" userId="S::heddwen.davies@uwtsd.ac.uk::b3b4628a-d1d7-4a79-b47e-b6ca4059bab0" providerId="AD" clId="Web-{34D52F25-CE12-0008-D4D4-4538B6D49367}" dt="2026-10-23T13:25:52.343" v="265" actId="1076"/>
          <ac:picMkLst>
            <pc:docMk/>
            <pc:sldMk cId="1020760724" sldId="498"/>
            <ac:picMk id="130051" creationId="{73F038F4-9347-B4C7-3465-CE2F0D1821F1}"/>
          </ac:picMkLst>
        </pc:picChg>
      </pc:sldChg>
      <pc:sldChg chg="mod modShow">
        <pc:chgData name="Heddwen Davies" userId="S::heddwen.davies@uwtsd.ac.uk::b3b4628a-d1d7-4a79-b47e-b6ca4059bab0" providerId="AD" clId="Web-{34D52F25-CE12-0008-D4D4-4538B6D49367}" dt="2026-10-23T13:52:31.446" v="1053"/>
        <pc:sldMkLst>
          <pc:docMk/>
          <pc:sldMk cId="275549258" sldId="499"/>
        </pc:sldMkLst>
      </pc:sldChg>
      <pc:sldChg chg="modSp ord">
        <pc:chgData name="Heddwen Davies" userId="S::heddwen.davies@uwtsd.ac.uk::b3b4628a-d1d7-4a79-b47e-b6ca4059bab0" providerId="AD" clId="Web-{34D52F25-CE12-0008-D4D4-4538B6D49367}" dt="2026-10-23T13:27:12.283" v="273"/>
        <pc:sldMkLst>
          <pc:docMk/>
          <pc:sldMk cId="1996506239" sldId="502"/>
        </pc:sldMkLst>
        <pc:spChg chg="mod">
          <ac:chgData name="Heddwen Davies" userId="S::heddwen.davies@uwtsd.ac.uk::b3b4628a-d1d7-4a79-b47e-b6ca4059bab0" providerId="AD" clId="Web-{34D52F25-CE12-0008-D4D4-4538B6D49367}" dt="2026-10-23T13:24:49.747" v="262" actId="20577"/>
          <ac:spMkLst>
            <pc:docMk/>
            <pc:sldMk cId="1996506239" sldId="502"/>
            <ac:spMk id="137218" creationId="{0EDF03DD-EBDD-EB1B-6E71-3F2A7A797E57}"/>
          </ac:spMkLst>
        </pc:spChg>
      </pc:sldChg>
      <pc:sldChg chg="mod modShow">
        <pc:chgData name="Heddwen Davies" userId="S::heddwen.davies@uwtsd.ac.uk::b3b4628a-d1d7-4a79-b47e-b6ca4059bab0" providerId="AD" clId="Web-{34D52F25-CE12-0008-D4D4-4538B6D49367}" dt="2026-10-23T13:50:31.004" v="1036"/>
        <pc:sldMkLst>
          <pc:docMk/>
          <pc:sldMk cId="3598988560" sldId="503"/>
        </pc:sldMkLst>
      </pc:sldChg>
      <pc:sldChg chg="mod modShow">
        <pc:chgData name="Heddwen Davies" userId="S::heddwen.davies@uwtsd.ac.uk::b3b4628a-d1d7-4a79-b47e-b6ca4059bab0" providerId="AD" clId="Web-{34D52F25-CE12-0008-D4D4-4538B6D49367}" dt="2026-10-23T13:50:06.425" v="1029"/>
        <pc:sldMkLst>
          <pc:docMk/>
          <pc:sldMk cId="1347603375" sldId="509"/>
        </pc:sldMkLst>
      </pc:sldChg>
      <pc:sldChg chg="mod modShow">
        <pc:chgData name="Heddwen Davies" userId="S::heddwen.davies@uwtsd.ac.uk::b3b4628a-d1d7-4a79-b47e-b6ca4059bab0" providerId="AD" clId="Web-{34D52F25-CE12-0008-D4D4-4538B6D49367}" dt="2026-10-23T13:49:56.566" v="1026"/>
        <pc:sldMkLst>
          <pc:docMk/>
          <pc:sldMk cId="878973390" sldId="512"/>
        </pc:sldMkLst>
      </pc:sldChg>
      <pc:sldChg chg="mod modShow">
        <pc:chgData name="Heddwen Davies" userId="S::heddwen.davies@uwtsd.ac.uk::b3b4628a-d1d7-4a79-b47e-b6ca4059bab0" providerId="AD" clId="Web-{34D52F25-CE12-0008-D4D4-4538B6D49367}" dt="2026-10-23T13:49:56.222" v="1025"/>
        <pc:sldMkLst>
          <pc:docMk/>
          <pc:sldMk cId="3282864656" sldId="517"/>
        </pc:sldMkLst>
      </pc:sldChg>
      <pc:sldChg chg="mod modShow">
        <pc:chgData name="Heddwen Davies" userId="S::heddwen.davies@uwtsd.ac.uk::b3b4628a-d1d7-4a79-b47e-b6ca4059bab0" providerId="AD" clId="Web-{34D52F25-CE12-0008-D4D4-4538B6D49367}" dt="2026-10-23T13:49:56.753" v="1027"/>
        <pc:sldMkLst>
          <pc:docMk/>
          <pc:sldMk cId="1492287371" sldId="518"/>
        </pc:sldMkLst>
      </pc:sldChg>
      <pc:sldChg chg="delSp modSp ord">
        <pc:chgData name="Heddwen Davies" userId="S::heddwen.davies@uwtsd.ac.uk::b3b4628a-d1d7-4a79-b47e-b6ca4059bab0" providerId="AD" clId="Web-{34D52F25-CE12-0008-D4D4-4538B6D49367}" dt="2026-10-23T13:27:05.986" v="272"/>
        <pc:sldMkLst>
          <pc:docMk/>
          <pc:sldMk cId="4129886489" sldId="519"/>
        </pc:sldMkLst>
        <pc:spChg chg="del">
          <ac:chgData name="Heddwen Davies" userId="S::heddwen.davies@uwtsd.ac.uk::b3b4628a-d1d7-4a79-b47e-b6ca4059bab0" providerId="AD" clId="Web-{34D52F25-CE12-0008-D4D4-4538B6D49367}" dt="2026-10-23T13:26:40" v="269"/>
          <ac:spMkLst>
            <pc:docMk/>
            <pc:sldMk cId="4129886489" sldId="519"/>
            <ac:spMk id="2" creationId="{0442738F-CA77-8A98-0DC6-443F1FBD2EC8}"/>
          </ac:spMkLst>
        </pc:spChg>
        <pc:spChg chg="del mod">
          <ac:chgData name="Heddwen Davies" userId="S::heddwen.davies@uwtsd.ac.uk::b3b4628a-d1d7-4a79-b47e-b6ca4059bab0" providerId="AD" clId="Web-{34D52F25-CE12-0008-D4D4-4538B6D49367}" dt="2026-10-23T13:26:42.672" v="270"/>
          <ac:spMkLst>
            <pc:docMk/>
            <pc:sldMk cId="4129886489" sldId="519"/>
            <ac:spMk id="3" creationId="{2780B8AF-56E5-70F6-CFB8-51731CE77845}"/>
          </ac:spMkLst>
        </pc:spChg>
        <pc:picChg chg="mod">
          <ac:chgData name="Heddwen Davies" userId="S::heddwen.davies@uwtsd.ac.uk::b3b4628a-d1d7-4a79-b47e-b6ca4059bab0" providerId="AD" clId="Web-{34D52F25-CE12-0008-D4D4-4538B6D49367}" dt="2026-10-23T13:26:46.641" v="271" actId="1076"/>
          <ac:picMkLst>
            <pc:docMk/>
            <pc:sldMk cId="4129886489" sldId="519"/>
            <ac:picMk id="4" creationId="{89462329-9F45-FCD0-43CF-1D63BDDAB916}"/>
          </ac:picMkLst>
        </pc:picChg>
      </pc:sldChg>
      <pc:sldChg chg="mod modShow">
        <pc:chgData name="Heddwen Davies" userId="S::heddwen.davies@uwtsd.ac.uk::b3b4628a-d1d7-4a79-b47e-b6ca4059bab0" providerId="AD" clId="Web-{34D52F25-CE12-0008-D4D4-4538B6D49367}" dt="2026-10-23T13:49:57.050" v="1028"/>
        <pc:sldMkLst>
          <pc:docMk/>
          <pc:sldMk cId="1611364956" sldId="520"/>
        </pc:sldMkLst>
      </pc:sldChg>
      <pc:sldChg chg="mod modShow">
        <pc:chgData name="Heddwen Davies" userId="S::heddwen.davies@uwtsd.ac.uk::b3b4628a-d1d7-4a79-b47e-b6ca4059bab0" providerId="AD" clId="Web-{34D52F25-CE12-0008-D4D4-4538B6D49367}" dt="2026-10-23T13:50:09.597" v="1030"/>
        <pc:sldMkLst>
          <pc:docMk/>
          <pc:sldMk cId="2079747316" sldId="522"/>
        </pc:sldMkLst>
      </pc:sldChg>
      <pc:sldChg chg="mod modShow">
        <pc:chgData name="Heddwen Davies" userId="S::heddwen.davies@uwtsd.ac.uk::b3b4628a-d1d7-4a79-b47e-b6ca4059bab0" providerId="AD" clId="Web-{34D52F25-CE12-0008-D4D4-4538B6D49367}" dt="2026-10-23T13:50:13.222" v="1031"/>
        <pc:sldMkLst>
          <pc:docMk/>
          <pc:sldMk cId="927560517" sldId="523"/>
        </pc:sldMkLst>
      </pc:sldChg>
      <pc:sldChg chg="mod modShow">
        <pc:chgData name="Heddwen Davies" userId="S::heddwen.davies@uwtsd.ac.uk::b3b4628a-d1d7-4a79-b47e-b6ca4059bab0" providerId="AD" clId="Web-{34D52F25-CE12-0008-D4D4-4538B6D49367}" dt="2026-10-23T13:50:15.613" v="1032"/>
        <pc:sldMkLst>
          <pc:docMk/>
          <pc:sldMk cId="3075797565" sldId="524"/>
        </pc:sldMkLst>
      </pc:sldChg>
      <pc:sldChg chg="mod modShow">
        <pc:chgData name="Heddwen Davies" userId="S::heddwen.davies@uwtsd.ac.uk::b3b4628a-d1d7-4a79-b47e-b6ca4059bab0" providerId="AD" clId="Web-{34D52F25-CE12-0008-D4D4-4538B6D49367}" dt="2026-10-23T13:50:19.785" v="1033"/>
        <pc:sldMkLst>
          <pc:docMk/>
          <pc:sldMk cId="324600046" sldId="525"/>
        </pc:sldMkLst>
      </pc:sldChg>
      <pc:sldChg chg="mod modShow">
        <pc:chgData name="Heddwen Davies" userId="S::heddwen.davies@uwtsd.ac.uk::b3b4628a-d1d7-4a79-b47e-b6ca4059bab0" providerId="AD" clId="Web-{34D52F25-CE12-0008-D4D4-4538B6D49367}" dt="2026-10-23T13:50:22.285" v="1034"/>
        <pc:sldMkLst>
          <pc:docMk/>
          <pc:sldMk cId="4273121954" sldId="526"/>
        </pc:sldMkLst>
      </pc:sldChg>
      <pc:sldChg chg="mod modShow">
        <pc:chgData name="Heddwen Davies" userId="S::heddwen.davies@uwtsd.ac.uk::b3b4628a-d1d7-4a79-b47e-b6ca4059bab0" providerId="AD" clId="Web-{34D52F25-CE12-0008-D4D4-4538B6D49367}" dt="2026-10-23T13:50:25.832" v="1035"/>
        <pc:sldMkLst>
          <pc:docMk/>
          <pc:sldMk cId="1239409532" sldId="527"/>
        </pc:sldMkLst>
      </pc:sldChg>
      <pc:sldChg chg="mod modShow">
        <pc:chgData name="Heddwen Davies" userId="S::heddwen.davies@uwtsd.ac.uk::b3b4628a-d1d7-4a79-b47e-b6ca4059bab0" providerId="AD" clId="Web-{34D52F25-CE12-0008-D4D4-4538B6D49367}" dt="2026-10-23T13:50:34.129" v="1037"/>
        <pc:sldMkLst>
          <pc:docMk/>
          <pc:sldMk cId="1796183098" sldId="528"/>
        </pc:sldMkLst>
      </pc:sldChg>
      <pc:sldChg chg="modSp ord">
        <pc:chgData name="Heddwen Davies" userId="S::heddwen.davies@uwtsd.ac.uk::b3b4628a-d1d7-4a79-b47e-b6ca4059bab0" providerId="AD" clId="Web-{34D52F25-CE12-0008-D4D4-4538B6D49367}" dt="2026-10-23T13:39:23.403" v="723" actId="20577"/>
        <pc:sldMkLst>
          <pc:docMk/>
          <pc:sldMk cId="3207114663" sldId="529"/>
        </pc:sldMkLst>
        <pc:spChg chg="mod">
          <ac:chgData name="Heddwen Davies" userId="S::heddwen.davies@uwtsd.ac.uk::b3b4628a-d1d7-4a79-b47e-b6ca4059bab0" providerId="AD" clId="Web-{34D52F25-CE12-0008-D4D4-4538B6D49367}" dt="2026-10-23T13:38:21.150" v="691" actId="1076"/>
          <ac:spMkLst>
            <pc:docMk/>
            <pc:sldMk cId="3207114663" sldId="529"/>
            <ac:spMk id="2" creationId="{E414A625-F0E4-4FC6-CC35-F30BBD43E0B1}"/>
          </ac:spMkLst>
        </pc:spChg>
        <pc:spChg chg="mod">
          <ac:chgData name="Heddwen Davies" userId="S::heddwen.davies@uwtsd.ac.uk::b3b4628a-d1d7-4a79-b47e-b6ca4059bab0" providerId="AD" clId="Web-{34D52F25-CE12-0008-D4D4-4538B6D49367}" dt="2026-10-23T13:38:13.963" v="690"/>
          <ac:spMkLst>
            <pc:docMk/>
            <pc:sldMk cId="3207114663" sldId="529"/>
            <ac:spMk id="3" creationId="{89B8A3B3-5183-32BD-B7C1-D1382A9EAECC}"/>
          </ac:spMkLst>
        </pc:spChg>
        <pc:spChg chg="mod">
          <ac:chgData name="Heddwen Davies" userId="S::heddwen.davies@uwtsd.ac.uk::b3b4628a-d1d7-4a79-b47e-b6ca4059bab0" providerId="AD" clId="Web-{34D52F25-CE12-0008-D4D4-4538B6D49367}" dt="2026-10-23T13:39:23.403" v="723" actId="20577"/>
          <ac:spMkLst>
            <pc:docMk/>
            <pc:sldMk cId="3207114663" sldId="529"/>
            <ac:spMk id="4" creationId="{14BD9EC6-2919-A016-AC8F-6BCED3115918}"/>
          </ac:spMkLst>
        </pc:spChg>
        <pc:spChg chg="mod">
          <ac:chgData name="Heddwen Davies" userId="S::heddwen.davies@uwtsd.ac.uk::b3b4628a-d1d7-4a79-b47e-b6ca4059bab0" providerId="AD" clId="Web-{34D52F25-CE12-0008-D4D4-4538B6D49367}" dt="2026-10-23T13:38:40.917" v="701" actId="20577"/>
          <ac:spMkLst>
            <pc:docMk/>
            <pc:sldMk cId="3207114663" sldId="529"/>
            <ac:spMk id="8" creationId="{CAEA9EFA-1C41-42CB-5FC0-BA92C66D6732}"/>
          </ac:spMkLst>
        </pc:spChg>
      </pc:sldChg>
      <pc:sldChg chg="addSp modSp">
        <pc:chgData name="Heddwen Davies" userId="S::heddwen.davies@uwtsd.ac.uk::b3b4628a-d1d7-4a79-b47e-b6ca4059bab0" providerId="AD" clId="Web-{34D52F25-CE12-0008-D4D4-4538B6D49367}" dt="2026-10-23T13:51:46.382" v="1052"/>
        <pc:sldMkLst>
          <pc:docMk/>
          <pc:sldMk cId="1052578563" sldId="531"/>
        </pc:sldMkLst>
        <pc:spChg chg="add mod">
          <ac:chgData name="Heddwen Davies" userId="S::heddwen.davies@uwtsd.ac.uk::b3b4628a-d1d7-4a79-b47e-b6ca4059bab0" providerId="AD" clId="Web-{34D52F25-CE12-0008-D4D4-4538B6D49367}" dt="2026-10-23T13:51:46.382" v="1052"/>
          <ac:spMkLst>
            <pc:docMk/>
            <pc:sldMk cId="1052578563" sldId="531"/>
            <ac:spMk id="2" creationId="{BC2B97B4-D66B-8DE2-C430-CFD420E8FDA9}"/>
          </ac:spMkLst>
        </pc:spChg>
      </pc:sldChg>
      <pc:sldChg chg="modSp">
        <pc:chgData name="Heddwen Davies" userId="S::heddwen.davies@uwtsd.ac.uk::b3b4628a-d1d7-4a79-b47e-b6ca4059bab0" providerId="AD" clId="Web-{34D52F25-CE12-0008-D4D4-4538B6D49367}" dt="2026-10-23T13:11:07.545" v="75"/>
        <pc:sldMkLst>
          <pc:docMk/>
          <pc:sldMk cId="197094123" sldId="532"/>
        </pc:sldMkLst>
        <pc:spChg chg="mod">
          <ac:chgData name="Heddwen Davies" userId="S::heddwen.davies@uwtsd.ac.uk::b3b4628a-d1d7-4a79-b47e-b6ca4059bab0" providerId="AD" clId="Web-{34D52F25-CE12-0008-D4D4-4538B6D49367}" dt="2026-10-23T13:11:07.545" v="75"/>
          <ac:spMkLst>
            <pc:docMk/>
            <pc:sldMk cId="197094123" sldId="532"/>
            <ac:spMk id="2" creationId="{B1BB7750-8ADD-28BB-AF51-120F7E402499}"/>
          </ac:spMkLst>
        </pc:spChg>
        <pc:spChg chg="mod">
          <ac:chgData name="Heddwen Davies" userId="S::heddwen.davies@uwtsd.ac.uk::b3b4628a-d1d7-4a79-b47e-b6ca4059bab0" providerId="AD" clId="Web-{34D52F25-CE12-0008-D4D4-4538B6D49367}" dt="2026-10-23T13:07:48.319" v="13" actId="20577"/>
          <ac:spMkLst>
            <pc:docMk/>
            <pc:sldMk cId="197094123" sldId="532"/>
            <ac:spMk id="3" creationId="{7DAAFBB2-89D1-1992-0CB7-D4A867842812}"/>
          </ac:spMkLst>
        </pc:spChg>
        <pc:spChg chg="mod">
          <ac:chgData name="Heddwen Davies" userId="S::heddwen.davies@uwtsd.ac.uk::b3b4628a-d1d7-4a79-b47e-b6ca4059bab0" providerId="AD" clId="Web-{34D52F25-CE12-0008-D4D4-4538B6D49367}" dt="2026-10-23T13:10:43.497" v="72"/>
          <ac:spMkLst>
            <pc:docMk/>
            <pc:sldMk cId="197094123" sldId="532"/>
            <ac:spMk id="4" creationId="{ECDA0C33-9FFE-6A32-7708-D7DDD33C32F3}"/>
          </ac:spMkLst>
        </pc:spChg>
      </pc:sldChg>
      <pc:sldChg chg="modSp">
        <pc:chgData name="Heddwen Davies" userId="S::heddwen.davies@uwtsd.ac.uk::b3b4628a-d1d7-4a79-b47e-b6ca4059bab0" providerId="AD" clId="Web-{34D52F25-CE12-0008-D4D4-4538B6D49367}" dt="2026-10-23T13:12:23.375" v="95" actId="20577"/>
        <pc:sldMkLst>
          <pc:docMk/>
          <pc:sldMk cId="393129639" sldId="537"/>
        </pc:sldMkLst>
        <pc:spChg chg="mod">
          <ac:chgData name="Heddwen Davies" userId="S::heddwen.davies@uwtsd.ac.uk::b3b4628a-d1d7-4a79-b47e-b6ca4059bab0" providerId="AD" clId="Web-{34D52F25-CE12-0008-D4D4-4538B6D49367}" dt="2026-10-23T13:12:23.375" v="95" actId="20577"/>
          <ac:spMkLst>
            <pc:docMk/>
            <pc:sldMk cId="393129639" sldId="537"/>
            <ac:spMk id="4" creationId="{49FD253D-467B-E731-4855-16A834A6B7C7}"/>
          </ac:spMkLst>
        </pc:spChg>
      </pc:sldChg>
      <pc:sldChg chg="modSp">
        <pc:chgData name="Heddwen Davies" userId="S::heddwen.davies@uwtsd.ac.uk::b3b4628a-d1d7-4a79-b47e-b6ca4059bab0" providerId="AD" clId="Web-{34D52F25-CE12-0008-D4D4-4538B6D49367}" dt="2026-10-23T13:19:29.515" v="149" actId="14100"/>
        <pc:sldMkLst>
          <pc:docMk/>
          <pc:sldMk cId="2585584992" sldId="538"/>
        </pc:sldMkLst>
        <pc:spChg chg="mod">
          <ac:chgData name="Heddwen Davies" userId="S::heddwen.davies@uwtsd.ac.uk::b3b4628a-d1d7-4a79-b47e-b6ca4059bab0" providerId="AD" clId="Web-{34D52F25-CE12-0008-D4D4-4538B6D49367}" dt="2026-10-23T13:19:29.515" v="149" actId="14100"/>
          <ac:spMkLst>
            <pc:docMk/>
            <pc:sldMk cId="2585584992" sldId="538"/>
            <ac:spMk id="3" creationId="{904C18E6-8F9F-1936-0B41-902D02ABEA29}"/>
          </ac:spMkLst>
        </pc:spChg>
        <pc:spChg chg="mod">
          <ac:chgData name="Heddwen Davies" userId="S::heddwen.davies@uwtsd.ac.uk::b3b4628a-d1d7-4a79-b47e-b6ca4059bab0" providerId="AD" clId="Web-{34D52F25-CE12-0008-D4D4-4538B6D49367}" dt="2026-10-23T13:19:21.156" v="147" actId="1076"/>
          <ac:spMkLst>
            <pc:docMk/>
            <pc:sldMk cId="2585584992" sldId="538"/>
            <ac:spMk id="4" creationId="{74785B6E-0E6A-CC98-1F1C-827DEB55ACC8}"/>
          </ac:spMkLst>
        </pc:spChg>
      </pc:sldChg>
      <pc:sldChg chg="modSp">
        <pc:chgData name="Heddwen Davies" userId="S::heddwen.davies@uwtsd.ac.uk::b3b4628a-d1d7-4a79-b47e-b6ca4059bab0" providerId="AD" clId="Web-{34D52F25-CE12-0008-D4D4-4538B6D49367}" dt="2026-10-23T13:23:18.806" v="259" actId="20577"/>
        <pc:sldMkLst>
          <pc:docMk/>
          <pc:sldMk cId="3394210262" sldId="539"/>
        </pc:sldMkLst>
        <pc:spChg chg="mod">
          <ac:chgData name="Heddwen Davies" userId="S::heddwen.davies@uwtsd.ac.uk::b3b4628a-d1d7-4a79-b47e-b6ca4059bab0" providerId="AD" clId="Web-{34D52F25-CE12-0008-D4D4-4538B6D49367}" dt="2026-10-23T13:23:18.806" v="259" actId="20577"/>
          <ac:spMkLst>
            <pc:docMk/>
            <pc:sldMk cId="3394210262" sldId="539"/>
            <ac:spMk id="3" creationId="{D3ACC302-B287-7418-4498-C58ADA26B5CA}"/>
          </ac:spMkLst>
        </pc:spChg>
      </pc:sldChg>
      <pc:sldChg chg="modSp new">
        <pc:chgData name="Heddwen Davies" userId="S::heddwen.davies@uwtsd.ac.uk::b3b4628a-d1d7-4a79-b47e-b6ca4059bab0" providerId="AD" clId="Web-{34D52F25-CE12-0008-D4D4-4538B6D49367}" dt="2026-10-23T13:59:25.525" v="1287" actId="20577"/>
        <pc:sldMkLst>
          <pc:docMk/>
          <pc:sldMk cId="1984907637" sldId="540"/>
        </pc:sldMkLst>
        <pc:spChg chg="mod">
          <ac:chgData name="Heddwen Davies" userId="S::heddwen.davies@uwtsd.ac.uk::b3b4628a-d1d7-4a79-b47e-b6ca4059bab0" providerId="AD" clId="Web-{34D52F25-CE12-0008-D4D4-4538B6D49367}" dt="2026-10-23T13:33:46.671" v="624" actId="20577"/>
          <ac:spMkLst>
            <pc:docMk/>
            <pc:sldMk cId="1984907637" sldId="540"/>
            <ac:spMk id="2" creationId="{14CD8825-7A05-E63E-CB49-3EC4C02FFD30}"/>
          </ac:spMkLst>
        </pc:spChg>
        <pc:spChg chg="mod">
          <ac:chgData name="Heddwen Davies" userId="S::heddwen.davies@uwtsd.ac.uk::b3b4628a-d1d7-4a79-b47e-b6ca4059bab0" providerId="AD" clId="Web-{34D52F25-CE12-0008-D4D4-4538B6D49367}" dt="2026-10-23T13:59:25.525" v="1287" actId="20577"/>
          <ac:spMkLst>
            <pc:docMk/>
            <pc:sldMk cId="1984907637" sldId="540"/>
            <ac:spMk id="3" creationId="{1D3DD53A-F1E9-FC16-80C6-6CF7277D93D2}"/>
          </ac:spMkLst>
        </pc:spChg>
      </pc:sldChg>
      <pc:sldChg chg="addSp modSp new">
        <pc:chgData name="Heddwen Davies" userId="S::heddwen.davies@uwtsd.ac.uk::b3b4628a-d1d7-4a79-b47e-b6ca4059bab0" providerId="AD" clId="Web-{34D52F25-CE12-0008-D4D4-4538B6D49367}" dt="2026-10-23T14:14:26.448" v="1759" actId="1076"/>
        <pc:sldMkLst>
          <pc:docMk/>
          <pc:sldMk cId="3454092106" sldId="541"/>
        </pc:sldMkLst>
        <pc:spChg chg="mod">
          <ac:chgData name="Heddwen Davies" userId="S::heddwen.davies@uwtsd.ac.uk::b3b4628a-d1d7-4a79-b47e-b6ca4059bab0" providerId="AD" clId="Web-{34D52F25-CE12-0008-D4D4-4538B6D49367}" dt="2026-10-23T14:12:25.771" v="1622" actId="20577"/>
          <ac:spMkLst>
            <pc:docMk/>
            <pc:sldMk cId="3454092106" sldId="541"/>
            <ac:spMk id="2" creationId="{AB9D82B1-3836-15EB-13CD-69964A25A4C0}"/>
          </ac:spMkLst>
        </pc:spChg>
        <pc:spChg chg="mod">
          <ac:chgData name="Heddwen Davies" userId="S::heddwen.davies@uwtsd.ac.uk::b3b4628a-d1d7-4a79-b47e-b6ca4059bab0" providerId="AD" clId="Web-{34D52F25-CE12-0008-D4D4-4538B6D49367}" dt="2026-10-23T14:14:15.901" v="1757" actId="14100"/>
          <ac:spMkLst>
            <pc:docMk/>
            <pc:sldMk cId="3454092106" sldId="541"/>
            <ac:spMk id="3" creationId="{456C398D-1BCA-2B5E-907C-D93EDD1D7B90}"/>
          </ac:spMkLst>
        </pc:spChg>
        <pc:spChg chg="add mod">
          <ac:chgData name="Heddwen Davies" userId="S::heddwen.davies@uwtsd.ac.uk::b3b4628a-d1d7-4a79-b47e-b6ca4059bab0" providerId="AD" clId="Web-{34D52F25-CE12-0008-D4D4-4538B6D49367}" dt="2026-10-23T14:14:26.448" v="1759" actId="1076"/>
          <ac:spMkLst>
            <pc:docMk/>
            <pc:sldMk cId="3454092106" sldId="541"/>
            <ac:spMk id="5" creationId="{BBF4EE3B-A8E3-A6A1-7926-D27866D761AE}"/>
          </ac:spMkLst>
        </pc:spChg>
      </pc:sldChg>
      <pc:sldChg chg="addSp delSp modSp new">
        <pc:chgData name="Heddwen Davies" userId="S::heddwen.davies@uwtsd.ac.uk::b3b4628a-d1d7-4a79-b47e-b6ca4059bab0" providerId="AD" clId="Web-{34D52F25-CE12-0008-D4D4-4538B6D49367}" dt="2026-10-23T14:11:47.020" v="1605" actId="20577"/>
        <pc:sldMkLst>
          <pc:docMk/>
          <pc:sldMk cId="196040945" sldId="542"/>
        </pc:sldMkLst>
        <pc:spChg chg="mod">
          <ac:chgData name="Heddwen Davies" userId="S::heddwen.davies@uwtsd.ac.uk::b3b4628a-d1d7-4a79-b47e-b6ca4059bab0" providerId="AD" clId="Web-{34D52F25-CE12-0008-D4D4-4538B6D49367}" dt="2026-10-23T14:09:52.562" v="1477" actId="14100"/>
          <ac:spMkLst>
            <pc:docMk/>
            <pc:sldMk cId="196040945" sldId="542"/>
            <ac:spMk id="2" creationId="{A6631717-0EF0-F312-B33C-7CE755D82855}"/>
          </ac:spMkLst>
        </pc:spChg>
        <pc:spChg chg="del mod">
          <ac:chgData name="Heddwen Davies" userId="S::heddwen.davies@uwtsd.ac.uk::b3b4628a-d1d7-4a79-b47e-b6ca4059bab0" providerId="AD" clId="Web-{34D52F25-CE12-0008-D4D4-4538B6D49367}" dt="2026-10-23T14:09:20.873" v="1454"/>
          <ac:spMkLst>
            <pc:docMk/>
            <pc:sldMk cId="196040945" sldId="542"/>
            <ac:spMk id="3" creationId="{B0BF5F75-3C9D-9701-F49A-7CE39EACD628}"/>
          </ac:spMkLst>
        </pc:spChg>
        <pc:spChg chg="add mod">
          <ac:chgData name="Heddwen Davies" userId="S::heddwen.davies@uwtsd.ac.uk::b3b4628a-d1d7-4a79-b47e-b6ca4059bab0" providerId="AD" clId="Web-{34D52F25-CE12-0008-D4D4-4538B6D49367}" dt="2026-10-23T14:11:47.020" v="1605" actId="20577"/>
          <ac:spMkLst>
            <pc:docMk/>
            <pc:sldMk cId="196040945" sldId="542"/>
            <ac:spMk id="5" creationId="{1731D6D1-BB5C-DF92-092A-0E2F1A6DC14D}"/>
          </ac:spMkLst>
        </pc:spChg>
        <pc:spChg chg="add mod">
          <ac:chgData name="Heddwen Davies" userId="S::heddwen.davies@uwtsd.ac.uk::b3b4628a-d1d7-4a79-b47e-b6ca4059bab0" providerId="AD" clId="Web-{34D52F25-CE12-0008-D4D4-4538B6D49367}" dt="2026-10-23T14:11:33.613" v="1586" actId="20577"/>
          <ac:spMkLst>
            <pc:docMk/>
            <pc:sldMk cId="196040945" sldId="542"/>
            <ac:spMk id="6" creationId="{D67183A6-A787-D4C8-6357-89DB58372CF0}"/>
          </ac:spMkLst>
        </pc:spChg>
      </pc:sldChg>
      <pc:sldChg chg="addSp delSp modSp new del">
        <pc:chgData name="Heddwen Davies" userId="S::heddwen.davies@uwtsd.ac.uk::b3b4628a-d1d7-4a79-b47e-b6ca4059bab0" providerId="AD" clId="Web-{34D52F25-CE12-0008-D4D4-4538B6D49367}" dt="2026-10-23T14:14:31.979" v="1760"/>
        <pc:sldMkLst>
          <pc:docMk/>
          <pc:sldMk cId="3126217025" sldId="543"/>
        </pc:sldMkLst>
        <pc:spChg chg="mod">
          <ac:chgData name="Heddwen Davies" userId="S::heddwen.davies@uwtsd.ac.uk::b3b4628a-d1d7-4a79-b47e-b6ca4059bab0" providerId="AD" clId="Web-{34D52F25-CE12-0008-D4D4-4538B6D49367}" dt="2026-10-23T14:01:19.419" v="1296" actId="14100"/>
          <ac:spMkLst>
            <pc:docMk/>
            <pc:sldMk cId="3126217025" sldId="543"/>
            <ac:spMk id="3" creationId="{EAE10A11-FE68-D02E-A72B-1ED26600027F}"/>
          </ac:spMkLst>
        </pc:spChg>
        <pc:spChg chg="add del mod">
          <ac:chgData name="Heddwen Davies" userId="S::heddwen.davies@uwtsd.ac.uk::b3b4628a-d1d7-4a79-b47e-b6ca4059bab0" providerId="AD" clId="Web-{34D52F25-CE12-0008-D4D4-4538B6D49367}" dt="2026-10-23T14:07:41.448" v="1407"/>
          <ac:spMkLst>
            <pc:docMk/>
            <pc:sldMk cId="3126217025" sldId="543"/>
            <ac:spMk id="5" creationId="{75517D5A-1CE4-1276-B41F-55B5BE92A005}"/>
          </ac:spMkLst>
        </pc:spChg>
      </pc:sldChg>
    </pc:docChg>
  </pc:docChgLst>
  <pc:docChgLst>
    <pc:chgData clId="Web-{C2F6A3B8-497F-0B6C-A887-40FBD5B7C6AD}"/>
    <pc:docChg chg="delSld delMainMaster">
      <pc:chgData name="" userId="" providerId="" clId="Web-{C2F6A3B8-497F-0B6C-A887-40FBD5B7C6AD}" dt="2026-10-23T07:43:11.369" v="1"/>
      <pc:docMkLst>
        <pc:docMk/>
      </pc:docMkLst>
      <pc:sldChg chg="del">
        <pc:chgData name="" userId="" providerId="" clId="Web-{C2F6A3B8-497F-0B6C-A887-40FBD5B7C6AD}" dt="2026-10-23T07:43:11.135" v="0"/>
        <pc:sldMkLst>
          <pc:docMk/>
          <pc:sldMk cId="2089617922" sldId="488"/>
        </pc:sldMkLst>
      </pc:sldChg>
      <pc:sldMasterChg chg="del delSldLayout">
        <pc:chgData name="" userId="" providerId="" clId="Web-{C2F6A3B8-497F-0B6C-A887-40FBD5B7C6AD}" dt="2026-10-23T07:43:11.369" v="1"/>
        <pc:sldMasterMkLst>
          <pc:docMk/>
          <pc:sldMasterMk cId="503966888" sldId="2147483653"/>
        </pc:sldMasterMkLst>
        <pc:sldLayoutChg chg="del">
          <pc:chgData name="" userId="" providerId="" clId="Web-{C2F6A3B8-497F-0B6C-A887-40FBD5B7C6AD}" dt="2026-10-23T07:43:11.369" v="1"/>
          <pc:sldLayoutMkLst>
            <pc:docMk/>
            <pc:sldMasterMk cId="503966888" sldId="2147483653"/>
            <pc:sldLayoutMk cId="4216905086" sldId="2147483677"/>
          </pc:sldLayoutMkLst>
        </pc:sldLayoutChg>
      </pc:sldMasterChg>
      <pc:sldMasterChg chg="del delSldLayout">
        <pc:chgData name="" userId="" providerId="" clId="Web-{C2F6A3B8-497F-0B6C-A887-40FBD5B7C6AD}" dt="2026-10-23T07:43:11.369" v="1"/>
        <pc:sldMasterMkLst>
          <pc:docMk/>
          <pc:sldMasterMk cId="19418140" sldId="2147483654"/>
        </pc:sldMasterMkLst>
        <pc:sldLayoutChg chg="del">
          <pc:chgData name="" userId="" providerId="" clId="Web-{C2F6A3B8-497F-0B6C-A887-40FBD5B7C6AD}" dt="2026-10-23T07:43:11.369" v="1"/>
          <pc:sldLayoutMkLst>
            <pc:docMk/>
            <pc:sldMasterMk cId="19418140" sldId="2147483654"/>
            <pc:sldLayoutMk cId="94923803" sldId="2147483678"/>
          </pc:sldLayoutMkLst>
        </pc:sldLayoutChg>
      </pc:sldMasterChg>
      <pc:sldMasterChg chg="del delSldLayout">
        <pc:chgData name="" userId="" providerId="" clId="Web-{C2F6A3B8-497F-0B6C-A887-40FBD5B7C6AD}" dt="2026-10-23T07:43:11.369" v="1"/>
        <pc:sldMasterMkLst>
          <pc:docMk/>
          <pc:sldMasterMk cId="537362470" sldId="2147483656"/>
        </pc:sldMasterMkLst>
        <pc:sldLayoutChg chg="del">
          <pc:chgData name="" userId="" providerId="" clId="Web-{C2F6A3B8-497F-0B6C-A887-40FBD5B7C6AD}" dt="2026-10-23T07:43:11.369" v="1"/>
          <pc:sldLayoutMkLst>
            <pc:docMk/>
            <pc:sldMasterMk cId="537362470" sldId="2147483656"/>
            <pc:sldLayoutMk cId="3130719715" sldId="2147483680"/>
          </pc:sldLayoutMkLst>
        </pc:sldLayoutChg>
      </pc:sldMasterChg>
      <pc:sldMasterChg chg="del delSldLayout">
        <pc:chgData name="" userId="" providerId="" clId="Web-{C2F6A3B8-497F-0B6C-A887-40FBD5B7C6AD}" dt="2026-10-23T07:43:11.369" v="1"/>
        <pc:sldMasterMkLst>
          <pc:docMk/>
          <pc:sldMasterMk cId="3275634550" sldId="2147483657"/>
        </pc:sldMasterMkLst>
        <pc:sldLayoutChg chg="del">
          <pc:chgData name="" userId="" providerId="" clId="Web-{C2F6A3B8-497F-0B6C-A887-40FBD5B7C6AD}" dt="2026-10-23T07:43:11.369" v="1"/>
          <pc:sldLayoutMkLst>
            <pc:docMk/>
            <pc:sldMasterMk cId="3275634550" sldId="2147483657"/>
            <pc:sldLayoutMk cId="2783529864" sldId="2147483681"/>
          </pc:sldLayoutMkLst>
        </pc:sldLayoutChg>
      </pc:sldMasterChg>
      <pc:sldMasterChg chg="del delSldLayout">
        <pc:chgData name="" userId="" providerId="" clId="Web-{C2F6A3B8-497F-0B6C-A887-40FBD5B7C6AD}" dt="2026-10-23T07:43:11.369" v="1"/>
        <pc:sldMasterMkLst>
          <pc:docMk/>
          <pc:sldMasterMk cId="1384196811" sldId="2147483658"/>
        </pc:sldMasterMkLst>
        <pc:sldLayoutChg chg="del">
          <pc:chgData name="" userId="" providerId="" clId="Web-{C2F6A3B8-497F-0B6C-A887-40FBD5B7C6AD}" dt="2026-10-23T07:43:11.369" v="1"/>
          <pc:sldLayoutMkLst>
            <pc:docMk/>
            <pc:sldMasterMk cId="1384196811" sldId="2147483658"/>
            <pc:sldLayoutMk cId="1556723426" sldId="2147483682"/>
          </pc:sldLayoutMkLst>
        </pc:sldLayoutChg>
      </pc:sldMasterChg>
      <pc:sldMasterChg chg="del delSldLayout">
        <pc:chgData name="" userId="" providerId="" clId="Web-{C2F6A3B8-497F-0B6C-A887-40FBD5B7C6AD}" dt="2026-10-23T07:43:11.369" v="1"/>
        <pc:sldMasterMkLst>
          <pc:docMk/>
          <pc:sldMasterMk cId="1800093731" sldId="2147483659"/>
        </pc:sldMasterMkLst>
        <pc:sldLayoutChg chg="del">
          <pc:chgData name="" userId="" providerId="" clId="Web-{C2F6A3B8-497F-0B6C-A887-40FBD5B7C6AD}" dt="2026-10-23T07:43:11.369" v="1"/>
          <pc:sldLayoutMkLst>
            <pc:docMk/>
            <pc:sldMasterMk cId="1800093731" sldId="2147483659"/>
            <pc:sldLayoutMk cId="1597148504" sldId="2147483684"/>
          </pc:sldLayoutMkLst>
        </pc:sldLayoutChg>
      </pc:sldMasterChg>
      <pc:sldMasterChg chg="del delSldLayout">
        <pc:chgData name="" userId="" providerId="" clId="Web-{C2F6A3B8-497F-0B6C-A887-40FBD5B7C6AD}" dt="2026-10-23T07:43:11.369" v="1"/>
        <pc:sldMasterMkLst>
          <pc:docMk/>
          <pc:sldMasterMk cId="3508390215" sldId="2147483661"/>
        </pc:sldMasterMkLst>
        <pc:sldLayoutChg chg="del">
          <pc:chgData name="" userId="" providerId="" clId="Web-{C2F6A3B8-497F-0B6C-A887-40FBD5B7C6AD}" dt="2026-10-23T07:43:11.369" v="1"/>
          <pc:sldLayoutMkLst>
            <pc:docMk/>
            <pc:sldMasterMk cId="3508390215" sldId="2147483661"/>
            <pc:sldLayoutMk cId="724236427" sldId="2147483685"/>
          </pc:sldLayoutMkLst>
        </pc:sldLayoutChg>
      </pc:sldMasterChg>
      <pc:sldMasterChg chg="del delSldLayout">
        <pc:chgData name="" userId="" providerId="" clId="Web-{C2F6A3B8-497F-0B6C-A887-40FBD5B7C6AD}" dt="2026-10-23T07:43:11.369" v="1"/>
        <pc:sldMasterMkLst>
          <pc:docMk/>
          <pc:sldMasterMk cId="2581267852" sldId="2147483662"/>
        </pc:sldMasterMkLst>
        <pc:sldLayoutChg chg="del">
          <pc:chgData name="" userId="" providerId="" clId="Web-{C2F6A3B8-497F-0B6C-A887-40FBD5B7C6AD}" dt="2026-10-23T07:43:11.369" v="1"/>
          <pc:sldLayoutMkLst>
            <pc:docMk/>
            <pc:sldMasterMk cId="2581267852" sldId="2147483662"/>
            <pc:sldLayoutMk cId="196634507" sldId="2147483686"/>
          </pc:sldLayoutMkLst>
        </pc:sldLayoutChg>
      </pc:sldMasterChg>
      <pc:sldMasterChg chg="del delSldLayout">
        <pc:chgData name="" userId="" providerId="" clId="Web-{C2F6A3B8-497F-0B6C-A887-40FBD5B7C6AD}" dt="2026-10-23T07:43:11.369" v="1"/>
        <pc:sldMasterMkLst>
          <pc:docMk/>
          <pc:sldMasterMk cId="1372220361" sldId="2147483663"/>
        </pc:sldMasterMkLst>
        <pc:sldLayoutChg chg="del">
          <pc:chgData name="" userId="" providerId="" clId="Web-{C2F6A3B8-497F-0B6C-A887-40FBD5B7C6AD}" dt="2026-10-23T07:43:11.369" v="1"/>
          <pc:sldLayoutMkLst>
            <pc:docMk/>
            <pc:sldMasterMk cId="1372220361" sldId="2147483663"/>
            <pc:sldLayoutMk cId="2317885063" sldId="2147483687"/>
          </pc:sldLayoutMkLst>
        </pc:sldLayoutChg>
      </pc:sldMasterChg>
      <pc:sldMasterChg chg="del delSldLayout">
        <pc:chgData name="" userId="" providerId="" clId="Web-{C2F6A3B8-497F-0B6C-A887-40FBD5B7C6AD}" dt="2026-10-23T07:43:11.369" v="1"/>
        <pc:sldMasterMkLst>
          <pc:docMk/>
          <pc:sldMasterMk cId="58822457" sldId="2147483665"/>
        </pc:sldMasterMkLst>
        <pc:sldLayoutChg chg="del">
          <pc:chgData name="" userId="" providerId="" clId="Web-{C2F6A3B8-497F-0B6C-A887-40FBD5B7C6AD}" dt="2026-10-23T07:43:11.369" v="1"/>
          <pc:sldLayoutMkLst>
            <pc:docMk/>
            <pc:sldMasterMk cId="58822457" sldId="2147483665"/>
            <pc:sldLayoutMk cId="2624528723" sldId="2147483689"/>
          </pc:sldLayoutMkLst>
        </pc:sldLayoutChg>
      </pc:sldMasterChg>
      <pc:sldMasterChg chg="del delSldLayout">
        <pc:chgData name="" userId="" providerId="" clId="Web-{C2F6A3B8-497F-0B6C-A887-40FBD5B7C6AD}" dt="2026-10-23T07:43:11.369" v="1"/>
        <pc:sldMasterMkLst>
          <pc:docMk/>
          <pc:sldMasterMk cId="217095490" sldId="2147483670"/>
        </pc:sldMasterMkLst>
        <pc:sldLayoutChg chg="del">
          <pc:chgData name="" userId="" providerId="" clId="Web-{C2F6A3B8-497F-0B6C-A887-40FBD5B7C6AD}" dt="2026-10-23T07:43:11.369" v="1"/>
          <pc:sldLayoutMkLst>
            <pc:docMk/>
            <pc:sldMasterMk cId="217095490" sldId="2147483670"/>
            <pc:sldLayoutMk cId="3583415931" sldId="2147483696"/>
          </pc:sldLayoutMkLst>
        </pc:sldLayoutChg>
      </pc:sldMasterChg>
      <pc:sldMasterChg chg="del delSldLayout">
        <pc:chgData name="" userId="" providerId="" clId="Web-{C2F6A3B8-497F-0B6C-A887-40FBD5B7C6AD}" dt="2026-10-23T07:43:11.369" v="1"/>
        <pc:sldMasterMkLst>
          <pc:docMk/>
          <pc:sldMasterMk cId="1743180627" sldId="2147483671"/>
        </pc:sldMasterMkLst>
        <pc:sldLayoutChg chg="del">
          <pc:chgData name="" userId="" providerId="" clId="Web-{C2F6A3B8-497F-0B6C-A887-40FBD5B7C6AD}" dt="2026-10-23T07:43:11.369" v="1"/>
          <pc:sldLayoutMkLst>
            <pc:docMk/>
            <pc:sldMasterMk cId="1743180627" sldId="2147483671"/>
            <pc:sldLayoutMk cId="3714548059" sldId="2147483697"/>
          </pc:sldLayoutMkLst>
        </pc:sldLayoutChg>
      </pc:sldMasterChg>
      <pc:sldMasterChg chg="del delSldLayout">
        <pc:chgData name="" userId="" providerId="" clId="Web-{C2F6A3B8-497F-0B6C-A887-40FBD5B7C6AD}" dt="2026-10-23T07:43:11.369" v="1"/>
        <pc:sldMasterMkLst>
          <pc:docMk/>
          <pc:sldMasterMk cId="130175223" sldId="2147483673"/>
        </pc:sldMasterMkLst>
        <pc:sldLayoutChg chg="del">
          <pc:chgData name="" userId="" providerId="" clId="Web-{C2F6A3B8-497F-0B6C-A887-40FBD5B7C6AD}" dt="2026-10-23T07:43:11.369" v="1"/>
          <pc:sldLayoutMkLst>
            <pc:docMk/>
            <pc:sldMasterMk cId="130175223" sldId="2147483673"/>
            <pc:sldLayoutMk cId="324980695" sldId="2147483693"/>
          </pc:sldLayoutMkLst>
        </pc:sldLayoutChg>
      </pc:sldMasterChg>
    </pc:docChg>
  </pc:docChgLst>
  <pc:docChgLst>
    <pc:chgData name="Heddwen Davies" userId="S::heddwen.davies@uwtsd.ac.uk::b3b4628a-d1d7-4a79-b47e-b6ca4059bab0" providerId="AD" clId="Web-{C2F6A3B8-497F-0B6C-A887-40FBD5B7C6AD}"/>
    <pc:docChg chg="modSld">
      <pc:chgData name="Heddwen Davies" userId="S::heddwen.davies@uwtsd.ac.uk::b3b4628a-d1d7-4a79-b47e-b6ca4059bab0" providerId="AD" clId="Web-{C2F6A3B8-497F-0B6C-A887-40FBD5B7C6AD}" dt="2026-10-23T07:58:35.612" v="84" actId="20577"/>
      <pc:docMkLst>
        <pc:docMk/>
      </pc:docMkLst>
      <pc:sldChg chg="modSp">
        <pc:chgData name="Heddwen Davies" userId="S::heddwen.davies@uwtsd.ac.uk::b3b4628a-d1d7-4a79-b47e-b6ca4059bab0" providerId="AD" clId="Web-{C2F6A3B8-497F-0B6C-A887-40FBD5B7C6AD}" dt="2026-10-23T07:46:28.072" v="1" actId="20577"/>
        <pc:sldMkLst>
          <pc:docMk/>
          <pc:sldMk cId="4223199905" sldId="483"/>
        </pc:sldMkLst>
        <pc:spChg chg="mod">
          <ac:chgData name="Heddwen Davies" userId="S::heddwen.davies@uwtsd.ac.uk::b3b4628a-d1d7-4a79-b47e-b6ca4059bab0" providerId="AD" clId="Web-{C2F6A3B8-497F-0B6C-A887-40FBD5B7C6AD}" dt="2026-10-23T07:46:28.072" v="1" actId="20577"/>
          <ac:spMkLst>
            <pc:docMk/>
            <pc:sldMk cId="4223199905" sldId="483"/>
            <ac:spMk id="3" creationId="{9E21EBE4-0BB1-2F7A-C937-7EB7CAFECAC8}"/>
          </ac:spMkLst>
        </pc:spChg>
      </pc:sldChg>
      <pc:sldChg chg="modSp">
        <pc:chgData name="Heddwen Davies" userId="S::heddwen.davies@uwtsd.ac.uk::b3b4628a-d1d7-4a79-b47e-b6ca4059bab0" providerId="AD" clId="Web-{C2F6A3B8-497F-0B6C-A887-40FBD5B7C6AD}" dt="2026-10-23T07:58:35.612" v="84" actId="20577"/>
        <pc:sldMkLst>
          <pc:docMk/>
          <pc:sldMk cId="2628410046" sldId="491"/>
        </pc:sldMkLst>
        <pc:spChg chg="mod">
          <ac:chgData name="Heddwen Davies" userId="S::heddwen.davies@uwtsd.ac.uk::b3b4628a-d1d7-4a79-b47e-b6ca4059bab0" providerId="AD" clId="Web-{C2F6A3B8-497F-0B6C-A887-40FBD5B7C6AD}" dt="2026-10-23T07:58:35.612" v="84" actId="20577"/>
          <ac:spMkLst>
            <pc:docMk/>
            <pc:sldMk cId="2628410046" sldId="491"/>
            <ac:spMk id="2" creationId="{EE85CA42-CE2C-DAD9-8951-7C5363B3D6F5}"/>
          </ac:spMkLst>
        </pc:spChg>
      </pc:sldChg>
      <pc:sldChg chg="mod modShow">
        <pc:chgData name="Heddwen Davies" userId="S::heddwen.davies@uwtsd.ac.uk::b3b4628a-d1d7-4a79-b47e-b6ca4059bab0" providerId="AD" clId="Web-{C2F6A3B8-497F-0B6C-A887-40FBD5B7C6AD}" dt="2026-10-23T07:54:39.859" v="55"/>
        <pc:sldMkLst>
          <pc:docMk/>
          <pc:sldMk cId="1880928967" sldId="496"/>
        </pc:sldMkLst>
      </pc:sldChg>
      <pc:sldChg chg="modNotes">
        <pc:chgData name="Heddwen Davies" userId="S::heddwen.davies@uwtsd.ac.uk::b3b4628a-d1d7-4a79-b47e-b6ca4059bab0" providerId="AD" clId="Web-{C2F6A3B8-497F-0B6C-A887-40FBD5B7C6AD}" dt="2026-10-23T07:54:00.169" v="54"/>
        <pc:sldMkLst>
          <pc:docMk/>
          <pc:sldMk cId="1655317242" sldId="501"/>
        </pc:sldMkLst>
      </pc:sldChg>
      <pc:sldChg chg="modSp">
        <pc:chgData name="Heddwen Davies" userId="S::heddwen.davies@uwtsd.ac.uk::b3b4628a-d1d7-4a79-b47e-b6ca4059bab0" providerId="AD" clId="Web-{C2F6A3B8-497F-0B6C-A887-40FBD5B7C6AD}" dt="2026-10-23T07:49:05.739" v="11" actId="20577"/>
        <pc:sldMkLst>
          <pc:docMk/>
          <pc:sldMk cId="2585584992" sldId="538"/>
        </pc:sldMkLst>
        <pc:spChg chg="mod">
          <ac:chgData name="Heddwen Davies" userId="S::heddwen.davies@uwtsd.ac.uk::b3b4628a-d1d7-4a79-b47e-b6ca4059bab0" providerId="AD" clId="Web-{C2F6A3B8-497F-0B6C-A887-40FBD5B7C6AD}" dt="2026-10-23T07:49:05.739" v="11" actId="20577"/>
          <ac:spMkLst>
            <pc:docMk/>
            <pc:sldMk cId="2585584992" sldId="538"/>
            <ac:spMk id="4" creationId="{74785B6E-0E6A-CC98-1F1C-827DEB55ACC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48B7F3B-1B0C-4B2E-ACE7-8ECD7883D7D2}" type="datetimeFigureOut">
              <a:rPr lang="en-GB" smtClean="0"/>
              <a:t>23/10/2026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Protects participants</a:t>
            </a:r>
          </a:p>
          <a:p>
            <a:r>
              <a:rPr lang="en-GB" dirty="0"/>
              <a:t>Protects the researcher</a:t>
            </a:r>
          </a:p>
          <a:p>
            <a:r>
              <a:rPr lang="en-GB" dirty="0"/>
              <a:t>Improves credibility</a:t>
            </a:r>
          </a:p>
          <a:p>
            <a:r>
              <a:rPr lang="en-GB" dirty="0"/>
              <a:t>Ensure legal and professional compliance</a:t>
            </a:r>
          </a:p>
          <a:p>
            <a:r>
              <a:rPr lang="en-GB" dirty="0"/>
              <a:t>Maturity</a:t>
            </a:r>
          </a:p>
          <a:p>
            <a:r>
              <a:rPr lang="en-GB" dirty="0" err="1"/>
              <a:t>Trustworthyness</a:t>
            </a:r>
            <a:r>
              <a:rPr lang="en-GB" dirty="0"/>
              <a:t> of the data collected</a:t>
            </a:r>
          </a:p>
          <a:p>
            <a:r>
              <a:rPr lang="en-GB" dirty="0"/>
              <a:t>Gain consent</a:t>
            </a:r>
          </a:p>
          <a:p>
            <a:r>
              <a:rPr lang="en-GB" dirty="0"/>
              <a:t>Anonymity</a:t>
            </a:r>
          </a:p>
          <a:p>
            <a:endParaRPr lang="en-GB" dirty="0"/>
          </a:p>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1199070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5</a:t>
            </a:fld>
            <a:endParaRPr lang="en-GB"/>
          </a:p>
        </p:txBody>
      </p:sp>
    </p:spTree>
    <p:extLst>
      <p:ext uri="{BB962C8B-B14F-4D97-AF65-F5344CB8AC3E}">
        <p14:creationId xmlns:p14="http://schemas.microsoft.com/office/powerpoint/2010/main" val="1994738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Focus groups between 4-10</a:t>
            </a:r>
          </a:p>
          <a:p>
            <a:r>
              <a:rPr lang="en-GB" dirty="0"/>
              <a:t>Moderator over interviewer</a:t>
            </a:r>
          </a:p>
          <a:p>
            <a:endParaRPr lang="en-GB" dirty="0"/>
          </a:p>
          <a:p>
            <a:r>
              <a:rPr lang="en-GB" dirty="0"/>
              <a:t>Student’s experiences of physical activity engagement in second year university.</a:t>
            </a:r>
          </a:p>
          <a:p>
            <a:r>
              <a:rPr lang="en-GB" dirty="0"/>
              <a:t>Explain purpose</a:t>
            </a:r>
          </a:p>
          <a:p>
            <a:r>
              <a:rPr lang="en-GB" dirty="0"/>
              <a:t>Gain informed consent</a:t>
            </a:r>
          </a:p>
          <a:p>
            <a:r>
              <a:rPr lang="en-GB" dirty="0"/>
              <a:t>Allow withdrawal at any time</a:t>
            </a:r>
          </a:p>
          <a:p>
            <a:r>
              <a:rPr lang="en-GB" dirty="0" err="1"/>
              <a:t>Annonimous</a:t>
            </a:r>
            <a:endParaRPr lang="en-GB" dirty="0"/>
          </a:p>
          <a:p>
            <a:r>
              <a:rPr lang="en-GB" dirty="0"/>
              <a:t>Store recording securely </a:t>
            </a:r>
          </a:p>
        </p:txBody>
      </p:sp>
      <p:sp>
        <p:nvSpPr>
          <p:cNvPr id="4" name="Slide Number Placeholder 3"/>
          <p:cNvSpPr>
            <a:spLocks noGrp="1"/>
          </p:cNvSpPr>
          <p:nvPr>
            <p:ph type="sldNum" sz="quarter" idx="5"/>
          </p:nvPr>
        </p:nvSpPr>
        <p:spPr/>
        <p:txBody>
          <a:bodyPr/>
          <a:lstStyle/>
          <a:p>
            <a:fld id="{A7738796-40B4-49B0-A331-25D568C0517A}" type="slidenum">
              <a:rPr lang="en-GB" smtClean="0"/>
              <a:t>6</a:t>
            </a:fld>
            <a:endParaRPr lang="en-GB"/>
          </a:p>
        </p:txBody>
      </p:sp>
    </p:spTree>
    <p:extLst>
      <p:ext uri="{BB962C8B-B14F-4D97-AF65-F5344CB8AC3E}">
        <p14:creationId xmlns:p14="http://schemas.microsoft.com/office/powerpoint/2010/main" val="347076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9</a:t>
            </a:fld>
            <a:endParaRPr lang="en-GB"/>
          </a:p>
        </p:txBody>
      </p:sp>
    </p:spTree>
    <p:extLst>
      <p:ext uri="{BB962C8B-B14F-4D97-AF65-F5344CB8AC3E}">
        <p14:creationId xmlns:p14="http://schemas.microsoft.com/office/powerpoint/2010/main" val="6628360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Moral – personal  /values </a:t>
            </a:r>
          </a:p>
          <a:p>
            <a:r>
              <a:rPr lang="en-US">
                <a:ea typeface="Calibri"/>
                <a:cs typeface="Calibri"/>
              </a:rPr>
              <a:t>Ethics – society driven  / standard expected</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14</a:t>
            </a:fld>
            <a:endParaRPr lang="en-GB"/>
          </a:p>
        </p:txBody>
      </p:sp>
    </p:spTree>
    <p:extLst>
      <p:ext uri="{BB962C8B-B14F-4D97-AF65-F5344CB8AC3E}">
        <p14:creationId xmlns:p14="http://schemas.microsoft.com/office/powerpoint/2010/main" val="2665983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1A3A47E3-FB9B-01E0-51C4-74834126DCE7}"/>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01C0C474-84A0-4772-92E0-F820D2DA832A}" type="slidenum">
              <a:rPr lang="en-US" altLang="en-US"/>
              <a:pPr>
                <a:spcBef>
                  <a:spcPct val="0"/>
                </a:spcBef>
                <a:defRPr/>
              </a:pPr>
              <a:t>15</a:t>
            </a:fld>
            <a:endParaRPr lang="en-US" altLang="en-US"/>
          </a:p>
        </p:txBody>
      </p:sp>
      <p:sp>
        <p:nvSpPr>
          <p:cNvPr id="138243" name="Rectangle 2">
            <a:extLst>
              <a:ext uri="{FF2B5EF4-FFF2-40B4-BE49-F238E27FC236}">
                <a16:creationId xmlns:a16="http://schemas.microsoft.com/office/drawing/2014/main" id="{1413FE5E-73B3-726E-50D6-8356DEEE0A81}"/>
              </a:ext>
            </a:extLst>
          </p:cNvPr>
          <p:cNvSpPr>
            <a:spLocks noGrp="1" noRot="1" noChangeAspect="1" noChangeArrowheads="1" noTextEdit="1"/>
          </p:cNvSpPr>
          <p:nvPr>
            <p:ph type="sldImg"/>
          </p:nvPr>
        </p:nvSpPr>
        <p:spPr>
          <a:xfrm>
            <a:off x="222250" y="722313"/>
            <a:ext cx="6438900" cy="3622675"/>
          </a:xfrm>
          <a:ln/>
        </p:spPr>
      </p:sp>
      <p:sp>
        <p:nvSpPr>
          <p:cNvPr id="45060" name="Rectangle 3">
            <a:extLst>
              <a:ext uri="{FF2B5EF4-FFF2-40B4-BE49-F238E27FC236}">
                <a16:creationId xmlns:a16="http://schemas.microsoft.com/office/drawing/2014/main" id="{3C2BBF03-450D-0413-F43D-DA575A6F3E3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3B19B33D-8278-9F30-77A4-A2E1A89EB492}"/>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F989B072-56C5-4AAB-861A-5D6F0D5A6718}" type="slidenum">
              <a:rPr lang="en-US" altLang="en-US"/>
              <a:pPr>
                <a:spcBef>
                  <a:spcPct val="0"/>
                </a:spcBef>
                <a:defRPr/>
              </a:pPr>
              <a:t>18</a:t>
            </a:fld>
            <a:endParaRPr lang="en-US" altLang="en-US"/>
          </a:p>
        </p:txBody>
      </p:sp>
      <p:sp>
        <p:nvSpPr>
          <p:cNvPr id="120835" name="Rectangle 2">
            <a:extLst>
              <a:ext uri="{FF2B5EF4-FFF2-40B4-BE49-F238E27FC236}">
                <a16:creationId xmlns:a16="http://schemas.microsoft.com/office/drawing/2014/main" id="{74B8C1D3-E6CE-B62A-1E00-A001043B7BB9}"/>
              </a:ext>
            </a:extLst>
          </p:cNvPr>
          <p:cNvSpPr>
            <a:spLocks noGrp="1" noRot="1" noChangeAspect="1" noChangeArrowheads="1" noTextEdit="1"/>
          </p:cNvSpPr>
          <p:nvPr>
            <p:ph type="sldImg"/>
          </p:nvPr>
        </p:nvSpPr>
        <p:spPr>
          <a:xfrm>
            <a:off x="222250" y="722313"/>
            <a:ext cx="6438900" cy="3622675"/>
          </a:xfrm>
          <a:ln/>
        </p:spPr>
      </p:sp>
      <p:sp>
        <p:nvSpPr>
          <p:cNvPr id="37892" name="Rectangle 3">
            <a:extLst>
              <a:ext uri="{FF2B5EF4-FFF2-40B4-BE49-F238E27FC236}">
                <a16:creationId xmlns:a16="http://schemas.microsoft.com/office/drawing/2014/main" id="{1CA35500-0AA1-8D8A-86BD-1C279987A64D}"/>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A2C21861-7940-678F-C769-826DE2A68687}"/>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BC3CE555-B3D6-400A-9A08-6DDC020469F0}" type="slidenum">
              <a:rPr lang="en-US" altLang="en-US"/>
              <a:pPr>
                <a:spcBef>
                  <a:spcPct val="0"/>
                </a:spcBef>
                <a:defRPr/>
              </a:pPr>
              <a:t>16</a:t>
            </a:fld>
            <a:endParaRPr lang="en-US" altLang="en-US"/>
          </a:p>
        </p:txBody>
      </p:sp>
      <p:sp>
        <p:nvSpPr>
          <p:cNvPr id="124931" name="Rectangle 2">
            <a:extLst>
              <a:ext uri="{FF2B5EF4-FFF2-40B4-BE49-F238E27FC236}">
                <a16:creationId xmlns:a16="http://schemas.microsoft.com/office/drawing/2014/main" id="{21C9DBE1-5C02-E1C9-3320-8C2578D6C968}"/>
              </a:ext>
            </a:extLst>
          </p:cNvPr>
          <p:cNvSpPr>
            <a:spLocks noGrp="1" noRot="1" noChangeAspect="1" noChangeArrowheads="1" noTextEdit="1"/>
          </p:cNvSpPr>
          <p:nvPr>
            <p:ph type="sldImg"/>
          </p:nvPr>
        </p:nvSpPr>
        <p:spPr>
          <a:xfrm>
            <a:off x="222250" y="722313"/>
            <a:ext cx="6438900" cy="3622675"/>
          </a:xfrm>
          <a:ln/>
        </p:spPr>
      </p:sp>
      <p:sp>
        <p:nvSpPr>
          <p:cNvPr id="40964" name="Rectangle 3">
            <a:extLst>
              <a:ext uri="{FF2B5EF4-FFF2-40B4-BE49-F238E27FC236}">
                <a16:creationId xmlns:a16="http://schemas.microsoft.com/office/drawing/2014/main" id="{238CDBB6-7632-07FF-2B89-096AC861A5BE}"/>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83B8C62-BF58-83EC-D009-1734BFB37AA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EE093517-F0C7-49EA-A99B-944280FEDC4E}" type="slidenum">
              <a:rPr lang="en-US" altLang="en-US"/>
              <a:pPr>
                <a:spcBef>
                  <a:spcPct val="0"/>
                </a:spcBef>
                <a:defRPr/>
              </a:pPr>
              <a:t>22</a:t>
            </a:fld>
            <a:endParaRPr lang="en-US" altLang="en-US"/>
          </a:p>
        </p:txBody>
      </p:sp>
      <p:sp>
        <p:nvSpPr>
          <p:cNvPr id="162819" name="Rectangle 2">
            <a:extLst>
              <a:ext uri="{FF2B5EF4-FFF2-40B4-BE49-F238E27FC236}">
                <a16:creationId xmlns:a16="http://schemas.microsoft.com/office/drawing/2014/main" id="{17E9960E-2ADC-6CD1-8C8D-2E90AC184A34}"/>
              </a:ext>
            </a:extLst>
          </p:cNvPr>
          <p:cNvSpPr>
            <a:spLocks noGrp="1" noRot="1" noChangeAspect="1" noChangeArrowheads="1" noTextEdit="1"/>
          </p:cNvSpPr>
          <p:nvPr>
            <p:ph type="sldImg"/>
          </p:nvPr>
        </p:nvSpPr>
        <p:spPr>
          <a:xfrm>
            <a:off x="222250" y="722313"/>
            <a:ext cx="6438900" cy="3622675"/>
          </a:xfrm>
          <a:ln/>
        </p:spPr>
      </p:sp>
      <p:sp>
        <p:nvSpPr>
          <p:cNvPr id="60420" name="Rectangle 3">
            <a:extLst>
              <a:ext uri="{FF2B5EF4-FFF2-40B4-BE49-F238E27FC236}">
                <a16:creationId xmlns:a16="http://schemas.microsoft.com/office/drawing/2014/main" id="{878CA70B-F177-CAA3-0FAC-394A9088C4F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83B8C62-BF58-83EC-D009-1734BFB37AA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EE093517-F0C7-49EA-A99B-944280FEDC4E}" type="slidenum">
              <a:rPr lang="en-US" altLang="en-US"/>
              <a:pPr>
                <a:spcBef>
                  <a:spcPct val="0"/>
                </a:spcBef>
                <a:defRPr/>
              </a:pPr>
              <a:t>23</a:t>
            </a:fld>
            <a:endParaRPr lang="en-US" altLang="en-US"/>
          </a:p>
        </p:txBody>
      </p:sp>
      <p:sp>
        <p:nvSpPr>
          <p:cNvPr id="162819" name="Rectangle 2">
            <a:extLst>
              <a:ext uri="{FF2B5EF4-FFF2-40B4-BE49-F238E27FC236}">
                <a16:creationId xmlns:a16="http://schemas.microsoft.com/office/drawing/2014/main" id="{17E9960E-2ADC-6CD1-8C8D-2E90AC184A34}"/>
              </a:ext>
            </a:extLst>
          </p:cNvPr>
          <p:cNvSpPr>
            <a:spLocks noGrp="1" noRot="1" noChangeAspect="1" noChangeArrowheads="1" noTextEdit="1"/>
          </p:cNvSpPr>
          <p:nvPr>
            <p:ph type="sldImg"/>
          </p:nvPr>
        </p:nvSpPr>
        <p:spPr>
          <a:xfrm>
            <a:off x="222250" y="722313"/>
            <a:ext cx="6438900" cy="3622675"/>
          </a:xfrm>
          <a:ln/>
        </p:spPr>
      </p:sp>
      <p:sp>
        <p:nvSpPr>
          <p:cNvPr id="60420" name="Rectangle 3">
            <a:extLst>
              <a:ext uri="{FF2B5EF4-FFF2-40B4-BE49-F238E27FC236}">
                <a16:creationId xmlns:a16="http://schemas.microsoft.com/office/drawing/2014/main" id="{878CA70B-F177-CAA3-0FAC-394A9088C4F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83B8C62-BF58-83EC-D009-1734BFB37AA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EE093517-F0C7-49EA-A99B-944280FEDC4E}" type="slidenum">
              <a:rPr lang="en-US" altLang="en-US"/>
              <a:pPr>
                <a:spcBef>
                  <a:spcPct val="0"/>
                </a:spcBef>
                <a:defRPr/>
              </a:pPr>
              <a:t>24</a:t>
            </a:fld>
            <a:endParaRPr lang="en-US" altLang="en-US"/>
          </a:p>
        </p:txBody>
      </p:sp>
      <p:sp>
        <p:nvSpPr>
          <p:cNvPr id="162819" name="Rectangle 2">
            <a:extLst>
              <a:ext uri="{FF2B5EF4-FFF2-40B4-BE49-F238E27FC236}">
                <a16:creationId xmlns:a16="http://schemas.microsoft.com/office/drawing/2014/main" id="{17E9960E-2ADC-6CD1-8C8D-2E90AC184A34}"/>
              </a:ext>
            </a:extLst>
          </p:cNvPr>
          <p:cNvSpPr>
            <a:spLocks noGrp="1" noRot="1" noChangeAspect="1" noChangeArrowheads="1" noTextEdit="1"/>
          </p:cNvSpPr>
          <p:nvPr>
            <p:ph type="sldImg"/>
          </p:nvPr>
        </p:nvSpPr>
        <p:spPr>
          <a:xfrm>
            <a:off x="222250" y="722313"/>
            <a:ext cx="6438900" cy="3622675"/>
          </a:xfrm>
          <a:ln/>
        </p:spPr>
      </p:sp>
      <p:sp>
        <p:nvSpPr>
          <p:cNvPr id="60420" name="Rectangle 3">
            <a:extLst>
              <a:ext uri="{FF2B5EF4-FFF2-40B4-BE49-F238E27FC236}">
                <a16:creationId xmlns:a16="http://schemas.microsoft.com/office/drawing/2014/main" id="{878CA70B-F177-CAA3-0FAC-394A9088C4F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83B8C62-BF58-83EC-D009-1734BFB37AA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EE093517-F0C7-49EA-A99B-944280FEDC4E}" type="slidenum">
              <a:rPr lang="en-US" altLang="en-US"/>
              <a:pPr>
                <a:spcBef>
                  <a:spcPct val="0"/>
                </a:spcBef>
                <a:defRPr/>
              </a:pPr>
              <a:t>25</a:t>
            </a:fld>
            <a:endParaRPr lang="en-US" altLang="en-US"/>
          </a:p>
        </p:txBody>
      </p:sp>
      <p:sp>
        <p:nvSpPr>
          <p:cNvPr id="162819" name="Rectangle 2">
            <a:extLst>
              <a:ext uri="{FF2B5EF4-FFF2-40B4-BE49-F238E27FC236}">
                <a16:creationId xmlns:a16="http://schemas.microsoft.com/office/drawing/2014/main" id="{17E9960E-2ADC-6CD1-8C8D-2E90AC184A34}"/>
              </a:ext>
            </a:extLst>
          </p:cNvPr>
          <p:cNvSpPr>
            <a:spLocks noGrp="1" noRot="1" noChangeAspect="1" noChangeArrowheads="1" noTextEdit="1"/>
          </p:cNvSpPr>
          <p:nvPr>
            <p:ph type="sldImg"/>
          </p:nvPr>
        </p:nvSpPr>
        <p:spPr>
          <a:xfrm>
            <a:off x="222250" y="722313"/>
            <a:ext cx="6438900" cy="3622675"/>
          </a:xfrm>
          <a:ln/>
        </p:spPr>
      </p:sp>
      <p:sp>
        <p:nvSpPr>
          <p:cNvPr id="60420" name="Rectangle 3">
            <a:extLst>
              <a:ext uri="{FF2B5EF4-FFF2-40B4-BE49-F238E27FC236}">
                <a16:creationId xmlns:a16="http://schemas.microsoft.com/office/drawing/2014/main" id="{878CA70B-F177-CAA3-0FAC-394A9088C4F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26</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27</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28</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29</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30</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31</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32</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extLst>
      <p:ext uri="{BB962C8B-B14F-4D97-AF65-F5344CB8AC3E}">
        <p14:creationId xmlns:p14="http://schemas.microsoft.com/office/powerpoint/2010/main" val="11891859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87328D59-04B4-6A5F-3096-AC4E5BF662B4}"/>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A2470594-FB57-40EC-97CC-D4F4B18B98C5}" type="slidenum">
              <a:rPr lang="en-US" altLang="en-US"/>
              <a:pPr>
                <a:spcBef>
                  <a:spcPct val="0"/>
                </a:spcBef>
                <a:defRPr/>
              </a:pPr>
              <a:t>33</a:t>
            </a:fld>
            <a:endParaRPr lang="en-US" altLang="en-US"/>
          </a:p>
        </p:txBody>
      </p:sp>
      <p:sp>
        <p:nvSpPr>
          <p:cNvPr id="181251" name="Rectangle 2">
            <a:extLst>
              <a:ext uri="{FF2B5EF4-FFF2-40B4-BE49-F238E27FC236}">
                <a16:creationId xmlns:a16="http://schemas.microsoft.com/office/drawing/2014/main" id="{47B982BA-C2ED-87F9-2137-159F2109E9CA}"/>
              </a:ext>
            </a:extLst>
          </p:cNvPr>
          <p:cNvSpPr>
            <a:spLocks noGrp="1" noRot="1" noChangeAspect="1" noChangeArrowheads="1" noTextEdit="1"/>
          </p:cNvSpPr>
          <p:nvPr>
            <p:ph type="sldImg"/>
          </p:nvPr>
        </p:nvSpPr>
        <p:spPr>
          <a:xfrm>
            <a:off x="222250" y="722313"/>
            <a:ext cx="6438900" cy="3622675"/>
          </a:xfrm>
          <a:ln/>
        </p:spPr>
      </p:sp>
      <p:sp>
        <p:nvSpPr>
          <p:cNvPr id="69636" name="Rectangle 3">
            <a:extLst>
              <a:ext uri="{FF2B5EF4-FFF2-40B4-BE49-F238E27FC236}">
                <a16:creationId xmlns:a16="http://schemas.microsoft.com/office/drawing/2014/main" id="{F3E0E575-52A6-C68C-823E-AB229FB9F6D9}"/>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87328D59-04B4-6A5F-3096-AC4E5BF662B4}"/>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A2470594-FB57-40EC-97CC-D4F4B18B98C5}" type="slidenum">
              <a:rPr lang="en-US" altLang="en-US"/>
              <a:pPr>
                <a:spcBef>
                  <a:spcPct val="0"/>
                </a:spcBef>
                <a:defRPr/>
              </a:pPr>
              <a:t>34</a:t>
            </a:fld>
            <a:endParaRPr lang="en-US" altLang="en-US"/>
          </a:p>
        </p:txBody>
      </p:sp>
      <p:sp>
        <p:nvSpPr>
          <p:cNvPr id="181251" name="Rectangle 2">
            <a:extLst>
              <a:ext uri="{FF2B5EF4-FFF2-40B4-BE49-F238E27FC236}">
                <a16:creationId xmlns:a16="http://schemas.microsoft.com/office/drawing/2014/main" id="{47B982BA-C2ED-87F9-2137-159F2109E9CA}"/>
              </a:ext>
            </a:extLst>
          </p:cNvPr>
          <p:cNvSpPr>
            <a:spLocks noGrp="1" noRot="1" noChangeAspect="1" noChangeArrowheads="1" noTextEdit="1"/>
          </p:cNvSpPr>
          <p:nvPr>
            <p:ph type="sldImg"/>
          </p:nvPr>
        </p:nvSpPr>
        <p:spPr>
          <a:xfrm>
            <a:off x="222250" y="722313"/>
            <a:ext cx="6438900" cy="3622675"/>
          </a:xfrm>
          <a:ln/>
        </p:spPr>
      </p:sp>
      <p:sp>
        <p:nvSpPr>
          <p:cNvPr id="69636" name="Rectangle 3">
            <a:extLst>
              <a:ext uri="{FF2B5EF4-FFF2-40B4-BE49-F238E27FC236}">
                <a16:creationId xmlns:a16="http://schemas.microsoft.com/office/drawing/2014/main" id="{F3E0E575-52A6-C68C-823E-AB229FB9F6D9}"/>
              </a:ext>
            </a:extLst>
          </p:cNvPr>
          <p:cNvSpPr>
            <a:spLocks noGrp="1" noChangeArrowheads="1"/>
          </p:cNvSpPr>
          <p:nvPr>
            <p:ph type="body" idx="1"/>
          </p:nvPr>
        </p:nvSpPr>
        <p:spPr/>
        <p:txBody>
          <a:bodyPr/>
          <a:lstStyle/>
          <a:p>
            <a:pPr eaLnBrk="1" hangingPunct="1">
              <a:defRPr/>
            </a:pPr>
            <a:endParaRPr lang="en-US"/>
          </a:p>
        </p:txBody>
      </p:sp>
    </p:spTree>
    <p:extLst>
      <p:ext uri="{BB962C8B-B14F-4D97-AF65-F5344CB8AC3E}">
        <p14:creationId xmlns:p14="http://schemas.microsoft.com/office/powerpoint/2010/main" val="411514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EE3006-EAAA-41D8-8301-35C3AD3241CF}"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54CC41-CDBB-44BC-BECF-A76E589B6248}" type="slidenum">
              <a:rPr lang="en-GB" smtClean="0"/>
              <a:t>‹#›</a:t>
            </a:fld>
            <a:endParaRPr lang="en-GB"/>
          </a:p>
        </p:txBody>
      </p:sp>
    </p:spTree>
    <p:extLst>
      <p:ext uri="{BB962C8B-B14F-4D97-AF65-F5344CB8AC3E}">
        <p14:creationId xmlns:p14="http://schemas.microsoft.com/office/powerpoint/2010/main" val="4030172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09C04F-E939-7C00-CFA3-9EC733ED61ED}"/>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361544D5-40A0-CC9C-16BB-7DB381D48C74}"/>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5EB7599-D9EF-A368-6588-8C3030DB54FA}"/>
              </a:ext>
            </a:extLst>
          </p:cNvPr>
          <p:cNvSpPr>
            <a:spLocks noGrp="1"/>
          </p:cNvSpPr>
          <p:nvPr>
            <p:ph type="sldNum" sz="quarter" idx="12"/>
          </p:nvPr>
        </p:nvSpPr>
        <p:spPr/>
        <p:txBody>
          <a:bodyPr/>
          <a:lstStyle>
            <a:lvl1pPr>
              <a:defRPr/>
            </a:lvl1pPr>
          </a:lstStyle>
          <a:p>
            <a:pPr>
              <a:defRPr/>
            </a:pPr>
            <a:fld id="{48B38672-DD6D-4872-9A2F-0BD95F16151C}" type="slidenum">
              <a:rPr lang="en-US" altLang="en-US"/>
              <a:pPr>
                <a:defRPr/>
              </a:pPr>
              <a:t>‹#›</a:t>
            </a:fld>
            <a:endParaRPr lang="en-US" altLang="en-US"/>
          </a:p>
        </p:txBody>
      </p:sp>
    </p:spTree>
    <p:extLst>
      <p:ext uri="{BB962C8B-B14F-4D97-AF65-F5344CB8AC3E}">
        <p14:creationId xmlns:p14="http://schemas.microsoft.com/office/powerpoint/2010/main" val="2439369658"/>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Layout" Target="../slideLayouts/slideLayout6.xml"/><Relationship Id="rId1" Type="http://schemas.openxmlformats.org/officeDocument/2006/relationships/slideLayout" Target="../slideLayouts/slideLayout5.xml"/><Relationship Id="rId5" Type="http://schemas.openxmlformats.org/officeDocument/2006/relationships/image" Target="../media/image5.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8.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8037430" y="4814888"/>
            <a:ext cx="2512440" cy="1792270"/>
          </a:xfrm>
        </p:spPr>
        <p:txBody>
          <a:bodyPr/>
          <a:lstStyle/>
          <a:p>
            <a:endParaRPr lang="en-GB" dirty="0"/>
          </a:p>
          <a:p>
            <a:endParaRPr lang="en-GB" dirty="0"/>
          </a:p>
          <a:p>
            <a:r>
              <a:rPr lang="en-GB" sz="3200" b="1" dirty="0"/>
              <a:t>Dr Kate Piper</a:t>
            </a:r>
          </a:p>
          <a:p>
            <a:endParaRPr lang="en-GB" dirty="0"/>
          </a:p>
        </p:txBody>
      </p:sp>
      <p:sp>
        <p:nvSpPr>
          <p:cNvPr id="5" name="Content Placeholder 4">
            <a:extLst>
              <a:ext uri="{FF2B5EF4-FFF2-40B4-BE49-F238E27FC236}">
                <a16:creationId xmlns:a16="http://schemas.microsoft.com/office/drawing/2014/main" id="{E035DB7D-8949-5027-7213-6913D5D3B5E9}"/>
              </a:ext>
            </a:extLst>
          </p:cNvPr>
          <p:cNvSpPr>
            <a:spLocks noGrp="1"/>
          </p:cNvSpPr>
          <p:nvPr>
            <p:ph idx="10"/>
          </p:nvPr>
        </p:nvSpPr>
        <p:spPr>
          <a:xfrm>
            <a:off x="6799769" y="1846034"/>
            <a:ext cx="4731422" cy="3864989"/>
          </a:xfrm>
        </p:spPr>
        <p:txBody>
          <a:bodyPr/>
          <a:lstStyle/>
          <a:p>
            <a:pPr algn="ctr"/>
            <a:r>
              <a:rPr lang="en-GB" sz="4800" b="1" dirty="0"/>
              <a:t>Level / </a:t>
            </a:r>
            <a:r>
              <a:rPr lang="en-GB" sz="4800" b="1" dirty="0" err="1"/>
              <a:t>Lefel</a:t>
            </a:r>
            <a:r>
              <a:rPr lang="en-GB" sz="4800" b="1" dirty="0"/>
              <a:t>  5</a:t>
            </a:r>
          </a:p>
          <a:p>
            <a:pPr algn="ctr"/>
            <a:r>
              <a:rPr lang="en-GB" sz="4800" b="1" dirty="0"/>
              <a:t>Research Methods </a:t>
            </a:r>
          </a:p>
          <a:p>
            <a:pPr algn="ctr"/>
            <a:r>
              <a:rPr lang="en-GB" sz="4800" b="1" dirty="0" err="1"/>
              <a:t>Dulliau</a:t>
            </a:r>
            <a:r>
              <a:rPr lang="en-GB" sz="4800" b="1" dirty="0"/>
              <a:t> </a:t>
            </a:r>
            <a:r>
              <a:rPr lang="en-GB" sz="4800" b="1" dirty="0" err="1"/>
              <a:t>Ymchwil</a:t>
            </a:r>
            <a:endParaRPr lang="en-GB" sz="4800" b="1" dirty="0"/>
          </a:p>
          <a:p>
            <a:endParaRPr lang="en-GB" dirty="0"/>
          </a:p>
        </p:txBody>
      </p:sp>
      <p:sp>
        <p:nvSpPr>
          <p:cNvPr id="6" name="Content Placeholder 4">
            <a:extLst>
              <a:ext uri="{FF2B5EF4-FFF2-40B4-BE49-F238E27FC236}">
                <a16:creationId xmlns:a16="http://schemas.microsoft.com/office/drawing/2014/main" id="{B893835E-ED0E-3D80-B8EA-502A250C212A}"/>
              </a:ext>
            </a:extLst>
          </p:cNvPr>
          <p:cNvSpPr txBox="1">
            <a:spLocks/>
          </p:cNvSpPr>
          <p:nvPr/>
        </p:nvSpPr>
        <p:spPr>
          <a:xfrm>
            <a:off x="1364578" y="900113"/>
            <a:ext cx="4731422" cy="2197330"/>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6000" b="1" dirty="0"/>
              <a:t>  </a:t>
            </a:r>
          </a:p>
          <a:p>
            <a:r>
              <a:rPr lang="en-GB" sz="6000" b="1" dirty="0" err="1"/>
              <a:t>Moeseg</a:t>
            </a:r>
            <a:r>
              <a:rPr lang="en-GB" sz="6000" b="1" dirty="0"/>
              <a:t> </a:t>
            </a:r>
          </a:p>
          <a:p>
            <a:endParaRPr lang="en-GB" sz="6000" b="1" dirty="0"/>
          </a:p>
          <a:p>
            <a:r>
              <a:rPr lang="en-GB" sz="6000" b="1" dirty="0"/>
              <a:t>Ethics</a:t>
            </a:r>
            <a:endParaRPr lang="en-GB" dirty="0"/>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B7750-8ADD-28BB-AF51-120F7E402499}"/>
              </a:ext>
            </a:extLst>
          </p:cNvPr>
          <p:cNvSpPr>
            <a:spLocks noGrp="1"/>
          </p:cNvSpPr>
          <p:nvPr>
            <p:ph type="title"/>
          </p:nvPr>
        </p:nvSpPr>
        <p:spPr>
          <a:xfrm>
            <a:off x="358219" y="129012"/>
            <a:ext cx="11481847" cy="1325563"/>
          </a:xfrm>
          <a:ln w="57150">
            <a:solidFill>
              <a:srgbClr val="4472C4"/>
            </a:solidFill>
          </a:ln>
        </p:spPr>
        <p:txBody>
          <a:bodyPr anchor="ctr">
            <a:normAutofit/>
          </a:bodyPr>
          <a:lstStyle/>
          <a:p>
            <a:pPr algn="ctr"/>
            <a:r>
              <a:rPr lang="en-GB" dirty="0" err="1"/>
              <a:t>Agweddau</a:t>
            </a:r>
            <a:r>
              <a:rPr lang="en-GB" dirty="0"/>
              <a:t> </a:t>
            </a:r>
            <a:r>
              <a:rPr lang="en-GB" dirty="0" err="1"/>
              <a:t>Moesegol</a:t>
            </a:r>
            <a:r>
              <a:rPr lang="en-GB" dirty="0"/>
              <a:t> </a:t>
            </a:r>
            <a:r>
              <a:rPr lang="en-GB" dirty="0" err="1"/>
              <a:t>wrth</a:t>
            </a:r>
            <a:r>
              <a:rPr lang="en-GB" dirty="0"/>
              <a:t> </a:t>
            </a:r>
            <a:r>
              <a:rPr lang="en-GB" dirty="0" err="1"/>
              <a:t>gasglu</a:t>
            </a:r>
            <a:r>
              <a:rPr lang="en-GB" dirty="0"/>
              <a:t> data</a:t>
            </a:r>
            <a:br>
              <a:rPr lang="en-GB" dirty="0"/>
            </a:br>
            <a:r>
              <a:rPr lang="en-GB" dirty="0"/>
              <a:t>Ethics in collecting data</a:t>
            </a:r>
          </a:p>
        </p:txBody>
      </p:sp>
      <p:sp>
        <p:nvSpPr>
          <p:cNvPr id="3" name="Content Placeholder 2">
            <a:extLst>
              <a:ext uri="{FF2B5EF4-FFF2-40B4-BE49-F238E27FC236}">
                <a16:creationId xmlns:a16="http://schemas.microsoft.com/office/drawing/2014/main" id="{7DAAFBB2-89D1-1992-0CB7-D4A867842812}"/>
              </a:ext>
            </a:extLst>
          </p:cNvPr>
          <p:cNvSpPr>
            <a:spLocks noGrp="1"/>
          </p:cNvSpPr>
          <p:nvPr>
            <p:ph idx="1"/>
          </p:nvPr>
        </p:nvSpPr>
        <p:spPr>
          <a:xfrm>
            <a:off x="358219" y="1825624"/>
            <a:ext cx="5645673" cy="3855647"/>
          </a:xfrm>
        </p:spPr>
        <p:txBody>
          <a:bodyPr vert="horz" lIns="91440" tIns="45720" rIns="91440" bIns="45720" rtlCol="0" anchor="t">
            <a:normAutofit lnSpcReduction="10000"/>
          </a:bodyPr>
          <a:lstStyle/>
          <a:p>
            <a:pPr marL="0" indent="0">
              <a:buNone/>
            </a:pPr>
            <a:r>
              <a:rPr lang="en-GB" dirty="0"/>
              <a:t>Understand (</a:t>
            </a:r>
            <a:r>
              <a:rPr lang="en-GB" dirty="0" err="1"/>
              <a:t>i</a:t>
            </a:r>
            <a:r>
              <a:rPr lang="en-GB" dirty="0"/>
              <a:t>)ethical principles  (ii)identify risks &amp; (iii) apply ethics to data collection. </a:t>
            </a:r>
          </a:p>
          <a:p>
            <a:pPr marL="0" indent="0">
              <a:buNone/>
            </a:pPr>
            <a:r>
              <a:rPr lang="en-GB" dirty="0"/>
              <a:t>Our focus today – ethics around collecting </a:t>
            </a:r>
            <a:r>
              <a:rPr lang="en-GB"/>
              <a:t>data via :</a:t>
            </a:r>
            <a:endParaRPr lang="en-GB">
              <a:ea typeface="Calibri"/>
              <a:cs typeface="Calibri"/>
            </a:endParaRPr>
          </a:p>
          <a:p>
            <a:r>
              <a:rPr lang="en-GB" dirty="0"/>
              <a:t>Digital methods</a:t>
            </a:r>
          </a:p>
          <a:p>
            <a:r>
              <a:rPr lang="en-GB" dirty="0"/>
              <a:t>Questionnaires</a:t>
            </a:r>
          </a:p>
          <a:p>
            <a:r>
              <a:rPr lang="en-GB" dirty="0"/>
              <a:t>Interviews</a:t>
            </a:r>
          </a:p>
          <a:p>
            <a:r>
              <a:rPr lang="en-GB" dirty="0"/>
              <a:t>Observations</a:t>
            </a:r>
          </a:p>
          <a:p>
            <a:endParaRPr lang="en-GB" dirty="0"/>
          </a:p>
        </p:txBody>
      </p:sp>
      <p:sp>
        <p:nvSpPr>
          <p:cNvPr id="4" name="Content Placeholder 2">
            <a:extLst>
              <a:ext uri="{FF2B5EF4-FFF2-40B4-BE49-F238E27FC236}">
                <a16:creationId xmlns:a16="http://schemas.microsoft.com/office/drawing/2014/main" id="{ECDA0C33-9FFE-6A32-7708-D7DDD33C32F3}"/>
              </a:ext>
            </a:extLst>
          </p:cNvPr>
          <p:cNvSpPr txBox="1">
            <a:spLocks/>
          </p:cNvSpPr>
          <p:nvPr/>
        </p:nvSpPr>
        <p:spPr>
          <a:xfrm>
            <a:off x="6194392" y="1825625"/>
            <a:ext cx="5645673" cy="3854976"/>
          </a:xfrm>
          <a:prstGeom prst="rect">
            <a:avLst/>
          </a:prstGeom>
          <a:solidFill>
            <a:schemeClr val="bg1"/>
          </a:solidFill>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Deall </a:t>
            </a:r>
            <a:r>
              <a:rPr lang="en-US" dirty="0">
                <a:ea typeface="+mn-lt"/>
                <a:cs typeface="+mn-lt"/>
              </a:rPr>
              <a:t>(</a:t>
            </a:r>
            <a:r>
              <a:rPr lang="en-US" dirty="0" err="1">
                <a:ea typeface="+mn-lt"/>
                <a:cs typeface="+mn-lt"/>
              </a:rPr>
              <a:t>i</a:t>
            </a:r>
            <a:r>
              <a:rPr lang="en-US" dirty="0">
                <a:ea typeface="+mn-lt"/>
                <a:cs typeface="+mn-lt"/>
              </a:rPr>
              <a:t>) </a:t>
            </a:r>
            <a:r>
              <a:rPr lang="en-US" dirty="0" err="1">
                <a:ea typeface="+mn-lt"/>
                <a:cs typeface="+mn-lt"/>
              </a:rPr>
              <a:t>egwyddorion</a:t>
            </a:r>
            <a:r>
              <a:rPr lang="en-US" dirty="0">
                <a:ea typeface="+mn-lt"/>
                <a:cs typeface="+mn-lt"/>
              </a:rPr>
              <a:t> </a:t>
            </a:r>
            <a:r>
              <a:rPr lang="en-US" dirty="0" err="1">
                <a:ea typeface="+mn-lt"/>
                <a:cs typeface="+mn-lt"/>
              </a:rPr>
              <a:t>moesegol</a:t>
            </a:r>
            <a:r>
              <a:rPr lang="en-US" dirty="0">
                <a:ea typeface="+mn-lt"/>
                <a:cs typeface="+mn-lt"/>
              </a:rPr>
              <a:t> (ii) </a:t>
            </a:r>
            <a:r>
              <a:rPr lang="en-US" dirty="0" err="1">
                <a:ea typeface="+mn-lt"/>
                <a:cs typeface="+mn-lt"/>
              </a:rPr>
              <a:t>adnabod</a:t>
            </a:r>
            <a:r>
              <a:rPr lang="en-US" dirty="0">
                <a:ea typeface="+mn-lt"/>
                <a:cs typeface="+mn-lt"/>
              </a:rPr>
              <a:t> </a:t>
            </a:r>
            <a:r>
              <a:rPr lang="en-US" dirty="0" err="1">
                <a:ea typeface="+mn-lt"/>
                <a:cs typeface="+mn-lt"/>
              </a:rPr>
              <a:t>risgiau</a:t>
            </a:r>
            <a:r>
              <a:rPr lang="en-US" dirty="0">
                <a:ea typeface="+mn-lt"/>
                <a:cs typeface="+mn-lt"/>
              </a:rPr>
              <a:t> a (iii) </a:t>
            </a:r>
            <a:r>
              <a:rPr lang="en-US" dirty="0" err="1">
                <a:ea typeface="+mn-lt"/>
                <a:cs typeface="+mn-lt"/>
              </a:rPr>
              <a:t>rhoi</a:t>
            </a:r>
            <a:r>
              <a:rPr lang="en-US" dirty="0">
                <a:ea typeface="+mn-lt"/>
                <a:cs typeface="+mn-lt"/>
              </a:rPr>
              <a:t> </a:t>
            </a:r>
            <a:r>
              <a:rPr lang="en-US" dirty="0" err="1">
                <a:ea typeface="+mn-lt"/>
                <a:cs typeface="+mn-lt"/>
              </a:rPr>
              <a:t>moeseg</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waith</a:t>
            </a:r>
            <a:r>
              <a:rPr lang="en-US" dirty="0">
                <a:ea typeface="+mn-lt"/>
                <a:cs typeface="+mn-lt"/>
              </a:rPr>
              <a:t> </a:t>
            </a:r>
            <a:r>
              <a:rPr lang="en-US" dirty="0" err="1">
                <a:ea typeface="+mn-lt"/>
                <a:cs typeface="+mn-lt"/>
              </a:rPr>
              <a:t>wrth</a:t>
            </a:r>
            <a:r>
              <a:rPr lang="en-US" dirty="0">
                <a:ea typeface="+mn-lt"/>
                <a:cs typeface="+mn-lt"/>
              </a:rPr>
              <a:t> </a:t>
            </a:r>
            <a:r>
              <a:rPr lang="en-US" dirty="0" err="1">
                <a:ea typeface="+mn-lt"/>
                <a:cs typeface="+mn-lt"/>
              </a:rPr>
              <a:t>gasglu</a:t>
            </a:r>
            <a:r>
              <a:rPr lang="en-US" dirty="0">
                <a:ea typeface="+mn-lt"/>
                <a:cs typeface="+mn-lt"/>
              </a:rPr>
              <a:t> data.</a:t>
            </a:r>
            <a:endParaRPr lang="en-US" dirty="0">
              <a:ea typeface="Calibri"/>
              <a:cs typeface="Calibri"/>
            </a:endParaRPr>
          </a:p>
          <a:p>
            <a:pPr marL="0" indent="0">
              <a:buNone/>
            </a:pPr>
            <a:r>
              <a:rPr lang="en-US" dirty="0"/>
              <a:t>Ein </a:t>
            </a:r>
            <a:r>
              <a:rPr lang="en-US" dirty="0" err="1"/>
              <a:t>ffocws</a:t>
            </a:r>
            <a:r>
              <a:rPr lang="en-US" dirty="0"/>
              <a:t> </a:t>
            </a:r>
            <a:r>
              <a:rPr lang="en-US" dirty="0" err="1"/>
              <a:t>heddiw</a:t>
            </a:r>
            <a:r>
              <a:rPr lang="en-US" dirty="0"/>
              <a:t> – </a:t>
            </a:r>
            <a:r>
              <a:rPr lang="en-US" dirty="0" err="1"/>
              <a:t>moeseg</a:t>
            </a:r>
            <a:r>
              <a:rPr lang="en-US" dirty="0"/>
              <a:t> o </a:t>
            </a:r>
            <a:r>
              <a:rPr lang="en-US" dirty="0" err="1"/>
              <a:t>gwmpas</a:t>
            </a:r>
            <a:r>
              <a:rPr lang="en-US" dirty="0"/>
              <a:t> </a:t>
            </a:r>
            <a:r>
              <a:rPr lang="en-US" dirty="0" err="1"/>
              <a:t>casglu</a:t>
            </a:r>
            <a:r>
              <a:rPr lang="en-US" dirty="0"/>
              <a:t> data </a:t>
            </a:r>
            <a:r>
              <a:rPr lang="en-US" dirty="0" err="1"/>
              <a:t>trwy</a:t>
            </a:r>
            <a:r>
              <a:rPr lang="en-US" dirty="0"/>
              <a:t> </a:t>
            </a:r>
            <a:r>
              <a:rPr lang="en-US" kern="1200" dirty="0"/>
              <a:t>: </a:t>
            </a:r>
            <a:endParaRPr lang="en-US" kern="1200" dirty="0">
              <a:ea typeface="Calibri"/>
              <a:cs typeface="Calibri"/>
            </a:endParaRPr>
          </a:p>
          <a:p>
            <a:pPr marL="0"/>
            <a:r>
              <a:rPr lang="en-US" dirty="0" err="1"/>
              <a:t>Dulliau</a:t>
            </a:r>
            <a:r>
              <a:rPr lang="en-US" dirty="0"/>
              <a:t> </a:t>
            </a:r>
            <a:r>
              <a:rPr lang="en-US" dirty="0" err="1"/>
              <a:t>digidol</a:t>
            </a:r>
            <a:r>
              <a:rPr lang="en-US" dirty="0"/>
              <a:t> </a:t>
            </a:r>
          </a:p>
          <a:p>
            <a:pPr marL="0"/>
            <a:r>
              <a:rPr lang="en-US" dirty="0" err="1"/>
              <a:t>Holidauron</a:t>
            </a:r>
            <a:r>
              <a:rPr lang="en-US" dirty="0"/>
              <a:t> </a:t>
            </a:r>
            <a:endParaRPr lang="en-US" dirty="0">
              <a:ea typeface="Calibri"/>
              <a:cs typeface="Calibri"/>
            </a:endParaRPr>
          </a:p>
          <a:p>
            <a:pPr marL="0"/>
            <a:r>
              <a:rPr lang="en-US" dirty="0" err="1"/>
              <a:t>Gyfweliadau</a:t>
            </a:r>
            <a:endParaRPr lang="en-US" kern="1200" dirty="0" err="1">
              <a:ea typeface="Calibri"/>
              <a:cs typeface="Calibri"/>
            </a:endParaRPr>
          </a:p>
          <a:p>
            <a:pPr marL="0"/>
            <a:r>
              <a:rPr lang="en-US" kern="1200" dirty="0" err="1"/>
              <a:t>Arsylwi</a:t>
            </a:r>
            <a:endParaRPr lang="en-US" kern="1200" dirty="0"/>
          </a:p>
        </p:txBody>
      </p:sp>
    </p:spTree>
    <p:extLst>
      <p:ext uri="{BB962C8B-B14F-4D97-AF65-F5344CB8AC3E}">
        <p14:creationId xmlns:p14="http://schemas.microsoft.com/office/powerpoint/2010/main" val="197094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6BCCD-8760-2652-1280-B4F7DABDA101}"/>
              </a:ext>
            </a:extLst>
          </p:cNvPr>
          <p:cNvSpPr>
            <a:spLocks noGrp="1"/>
          </p:cNvSpPr>
          <p:nvPr>
            <p:ph type="title"/>
          </p:nvPr>
        </p:nvSpPr>
        <p:spPr>
          <a:xfrm>
            <a:off x="110649" y="1897062"/>
            <a:ext cx="5390741" cy="1325563"/>
          </a:xfrm>
        </p:spPr>
        <p:txBody>
          <a:bodyPr>
            <a:noAutofit/>
          </a:bodyPr>
          <a:lstStyle/>
          <a:p>
            <a:pPr algn="ctr"/>
            <a:r>
              <a:rPr lang="en-GB" dirty="0"/>
              <a:t>Why does ethics matter in academic research? </a:t>
            </a:r>
            <a:br>
              <a:rPr lang="en-GB" dirty="0"/>
            </a:br>
            <a:endParaRPr lang="en-GB" dirty="0"/>
          </a:p>
        </p:txBody>
      </p:sp>
      <p:sp>
        <p:nvSpPr>
          <p:cNvPr id="3" name="Content Placeholder 2">
            <a:extLst>
              <a:ext uri="{FF2B5EF4-FFF2-40B4-BE49-F238E27FC236}">
                <a16:creationId xmlns:a16="http://schemas.microsoft.com/office/drawing/2014/main" id="{A7764F3D-45AD-F6C3-D882-6E7F06048D4B}"/>
              </a:ext>
            </a:extLst>
          </p:cNvPr>
          <p:cNvSpPr>
            <a:spLocks noGrp="1"/>
          </p:cNvSpPr>
          <p:nvPr>
            <p:ph idx="1"/>
          </p:nvPr>
        </p:nvSpPr>
        <p:spPr>
          <a:xfrm>
            <a:off x="6970426" y="3845238"/>
            <a:ext cx="3811134" cy="2012431"/>
          </a:xfrm>
        </p:spPr>
        <p:txBody>
          <a:bodyPr/>
          <a:lstStyle/>
          <a:p>
            <a:r>
              <a:rPr lang="en-GB" dirty="0" err="1"/>
              <a:t>Meddwl</a:t>
            </a:r>
            <a:r>
              <a:rPr lang="en-GB" dirty="0"/>
              <a:t> – </a:t>
            </a:r>
            <a:r>
              <a:rPr lang="en-GB" dirty="0" err="1"/>
              <a:t>paru</a:t>
            </a:r>
            <a:r>
              <a:rPr lang="en-GB" dirty="0"/>
              <a:t> - </a:t>
            </a:r>
            <a:r>
              <a:rPr lang="en-GB" dirty="0" err="1"/>
              <a:t>rannu</a:t>
            </a:r>
            <a:endParaRPr lang="en-GB" dirty="0"/>
          </a:p>
        </p:txBody>
      </p:sp>
      <p:sp>
        <p:nvSpPr>
          <p:cNvPr id="4" name="Content Placeholder 2">
            <a:extLst>
              <a:ext uri="{FF2B5EF4-FFF2-40B4-BE49-F238E27FC236}">
                <a16:creationId xmlns:a16="http://schemas.microsoft.com/office/drawing/2014/main" id="{183753DC-5E5B-6272-B5DC-DBED0C41A10B}"/>
              </a:ext>
            </a:extLst>
          </p:cNvPr>
          <p:cNvSpPr txBox="1">
            <a:spLocks/>
          </p:cNvSpPr>
          <p:nvPr/>
        </p:nvSpPr>
        <p:spPr>
          <a:xfrm>
            <a:off x="821960" y="3845238"/>
            <a:ext cx="5661852" cy="20124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Think – pair – share</a:t>
            </a:r>
          </a:p>
        </p:txBody>
      </p:sp>
      <p:sp>
        <p:nvSpPr>
          <p:cNvPr id="7" name="Title 1">
            <a:extLst>
              <a:ext uri="{FF2B5EF4-FFF2-40B4-BE49-F238E27FC236}">
                <a16:creationId xmlns:a16="http://schemas.microsoft.com/office/drawing/2014/main" id="{BEC4712F-B9DE-6283-CB57-FB5CB95AE51E}"/>
              </a:ext>
            </a:extLst>
          </p:cNvPr>
          <p:cNvSpPr txBox="1">
            <a:spLocks/>
          </p:cNvSpPr>
          <p:nvPr/>
        </p:nvSpPr>
        <p:spPr>
          <a:xfrm>
            <a:off x="6096000" y="1257572"/>
            <a:ext cx="6411643"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GB" dirty="0"/>
            </a:br>
            <a:r>
              <a:rPr lang="en-GB" dirty="0"/>
              <a:t>Pam </a:t>
            </a:r>
            <a:r>
              <a:rPr lang="en-GB" dirty="0" err="1"/>
              <a:t>mae</a:t>
            </a:r>
            <a:r>
              <a:rPr lang="en-GB" dirty="0"/>
              <a:t> </a:t>
            </a:r>
            <a:r>
              <a:rPr lang="en-GB" dirty="0" err="1"/>
              <a:t>moeseg</a:t>
            </a:r>
            <a:r>
              <a:rPr lang="en-GB" dirty="0"/>
              <a:t> </a:t>
            </a:r>
            <a:r>
              <a:rPr lang="en-GB" dirty="0" err="1"/>
              <a:t>yn</a:t>
            </a:r>
            <a:r>
              <a:rPr lang="en-GB" dirty="0"/>
              <a:t> </a:t>
            </a:r>
            <a:r>
              <a:rPr lang="en-GB" dirty="0" err="1"/>
              <a:t>bwysig</a:t>
            </a:r>
            <a:r>
              <a:rPr lang="en-GB" dirty="0"/>
              <a:t> </a:t>
            </a:r>
            <a:r>
              <a:rPr lang="en-GB" dirty="0" err="1"/>
              <a:t>mewn</a:t>
            </a:r>
            <a:r>
              <a:rPr lang="en-GB" dirty="0"/>
              <a:t> </a:t>
            </a:r>
            <a:r>
              <a:rPr lang="en-GB" dirty="0" err="1"/>
              <a:t>ymchwil</a:t>
            </a:r>
            <a:r>
              <a:rPr lang="en-GB" dirty="0"/>
              <a:t> </a:t>
            </a:r>
            <a:r>
              <a:rPr lang="en-GB" dirty="0" err="1"/>
              <a:t>academaidd</a:t>
            </a:r>
            <a:r>
              <a:rPr lang="en-GB" dirty="0"/>
              <a:t>? </a:t>
            </a:r>
          </a:p>
        </p:txBody>
      </p:sp>
    </p:spTree>
    <p:extLst>
      <p:ext uri="{BB962C8B-B14F-4D97-AF65-F5344CB8AC3E}">
        <p14:creationId xmlns:p14="http://schemas.microsoft.com/office/powerpoint/2010/main" val="2443332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6FD2FC-4169-8AB3-C260-1ED80D19D5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37A49E-D5DB-2959-DC5C-35E42B3CB906}"/>
              </a:ext>
            </a:extLst>
          </p:cNvPr>
          <p:cNvSpPr>
            <a:spLocks noGrp="1"/>
          </p:cNvSpPr>
          <p:nvPr>
            <p:ph type="title"/>
          </p:nvPr>
        </p:nvSpPr>
        <p:spPr>
          <a:xfrm>
            <a:off x="355076" y="130878"/>
            <a:ext cx="11481847" cy="1325563"/>
          </a:xfrm>
        </p:spPr>
        <p:txBody>
          <a:bodyPr anchor="ctr">
            <a:normAutofit/>
          </a:bodyPr>
          <a:lstStyle/>
          <a:p>
            <a:pPr algn="ctr"/>
            <a:r>
              <a:rPr lang="en-GB" dirty="0"/>
              <a:t>Data Protection and GDPR</a:t>
            </a:r>
            <a:br>
              <a:rPr lang="en-GB" dirty="0"/>
            </a:br>
            <a:r>
              <a:rPr lang="en-GB" dirty="0" err="1"/>
              <a:t>Diogelu</a:t>
            </a:r>
            <a:r>
              <a:rPr lang="en-GB" dirty="0"/>
              <a:t> Data &amp; GDPR</a:t>
            </a:r>
          </a:p>
        </p:txBody>
      </p:sp>
      <p:sp>
        <p:nvSpPr>
          <p:cNvPr id="3" name="Content Placeholder 2">
            <a:extLst>
              <a:ext uri="{FF2B5EF4-FFF2-40B4-BE49-F238E27FC236}">
                <a16:creationId xmlns:a16="http://schemas.microsoft.com/office/drawing/2014/main" id="{B38E3108-6327-899B-6DD6-B80D67E4FCE1}"/>
              </a:ext>
            </a:extLst>
          </p:cNvPr>
          <p:cNvSpPr>
            <a:spLocks noGrp="1"/>
          </p:cNvSpPr>
          <p:nvPr>
            <p:ph idx="1"/>
          </p:nvPr>
        </p:nvSpPr>
        <p:spPr>
          <a:xfrm>
            <a:off x="358219" y="1600200"/>
            <a:ext cx="5645673" cy="4081071"/>
          </a:xfrm>
        </p:spPr>
        <p:txBody>
          <a:bodyPr>
            <a:normAutofit lnSpcReduction="10000"/>
          </a:bodyPr>
          <a:lstStyle/>
          <a:p>
            <a:pPr marL="0" indent="0">
              <a:buNone/>
            </a:pPr>
            <a:r>
              <a:rPr lang="en-GB" dirty="0"/>
              <a:t>Understand the criticality of data protection! </a:t>
            </a:r>
          </a:p>
          <a:p>
            <a:pPr marL="0" indent="0">
              <a:buNone/>
            </a:pPr>
            <a:r>
              <a:rPr lang="en-GB" dirty="0"/>
              <a:t>(</a:t>
            </a:r>
            <a:r>
              <a:rPr lang="en-GB" dirty="0" err="1"/>
              <a:t>i</a:t>
            </a:r>
            <a:r>
              <a:rPr lang="en-GB" dirty="0"/>
              <a:t>)Note – taking</a:t>
            </a:r>
          </a:p>
          <a:p>
            <a:pPr marL="0" indent="0">
              <a:buNone/>
            </a:pPr>
            <a:r>
              <a:rPr lang="en-GB" dirty="0"/>
              <a:t>(ii)Secure storage – paper</a:t>
            </a:r>
          </a:p>
          <a:p>
            <a:pPr marL="0" indent="0">
              <a:buNone/>
            </a:pPr>
            <a:r>
              <a:rPr lang="en-GB" dirty="0"/>
              <a:t>(iii)Secure storage – digital (audio, video, online questionnaires)</a:t>
            </a:r>
          </a:p>
          <a:p>
            <a:pPr marL="0" indent="0">
              <a:buNone/>
            </a:pPr>
            <a:r>
              <a:rPr lang="en-GB" dirty="0"/>
              <a:t>(iv)Access</a:t>
            </a:r>
          </a:p>
          <a:p>
            <a:pPr marL="0" indent="0">
              <a:buNone/>
            </a:pPr>
            <a:r>
              <a:rPr lang="en-GB" dirty="0"/>
              <a:t>(v)Retention</a:t>
            </a:r>
          </a:p>
          <a:p>
            <a:pPr marL="0" indent="0">
              <a:buNone/>
            </a:pPr>
            <a:r>
              <a:rPr lang="en-GB" dirty="0"/>
              <a:t>(vi) Deletion </a:t>
            </a:r>
          </a:p>
        </p:txBody>
      </p:sp>
      <p:sp>
        <p:nvSpPr>
          <p:cNvPr id="4" name="Content Placeholder 2">
            <a:extLst>
              <a:ext uri="{FF2B5EF4-FFF2-40B4-BE49-F238E27FC236}">
                <a16:creationId xmlns:a16="http://schemas.microsoft.com/office/drawing/2014/main" id="{49FD253D-467B-E731-4855-16A834A6B7C7}"/>
              </a:ext>
            </a:extLst>
          </p:cNvPr>
          <p:cNvSpPr txBox="1">
            <a:spLocks/>
          </p:cNvSpPr>
          <p:nvPr/>
        </p:nvSpPr>
        <p:spPr>
          <a:xfrm>
            <a:off x="6194392" y="1600245"/>
            <a:ext cx="5645673" cy="3801314"/>
          </a:xfrm>
          <a:prstGeom prst="rect">
            <a:avLst/>
          </a:prstGeom>
          <a:solidFill>
            <a:schemeClr val="bg1"/>
          </a:solidFill>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Deall pa mor </a:t>
            </a:r>
            <a:r>
              <a:rPr lang="en-US" dirty="0" err="1"/>
              <a:t>allweddol</a:t>
            </a:r>
            <a:r>
              <a:rPr lang="en-US" dirty="0"/>
              <a:t> </a:t>
            </a:r>
            <a:r>
              <a:rPr lang="en-US" dirty="0" err="1"/>
              <a:t>ydy</a:t>
            </a:r>
            <a:r>
              <a:rPr lang="en-US" dirty="0"/>
              <a:t> </a:t>
            </a:r>
            <a:r>
              <a:rPr lang="en-US" dirty="0" err="1"/>
              <a:t>diolegu</a:t>
            </a:r>
            <a:r>
              <a:rPr lang="en-US" dirty="0"/>
              <a:t> data! </a:t>
            </a:r>
          </a:p>
          <a:p>
            <a:pPr marL="0" indent="0">
              <a:buNone/>
            </a:pPr>
            <a:r>
              <a:rPr lang="en-US" kern="1200" dirty="0"/>
              <a:t>(</a:t>
            </a:r>
            <a:r>
              <a:rPr lang="en-US" kern="1200" dirty="0" err="1"/>
              <a:t>i</a:t>
            </a:r>
            <a:r>
              <a:rPr lang="en-US" kern="1200" dirty="0"/>
              <a:t>)</a:t>
            </a:r>
            <a:r>
              <a:rPr lang="en-US" kern="1200" dirty="0" err="1"/>
              <a:t>Cymryd</a:t>
            </a:r>
            <a:r>
              <a:rPr lang="en-US" kern="1200" dirty="0"/>
              <a:t> </a:t>
            </a:r>
            <a:r>
              <a:rPr lang="en-US" kern="1200" dirty="0" err="1"/>
              <a:t>nodiadau</a:t>
            </a:r>
            <a:endParaRPr lang="en-US" kern="1200" dirty="0"/>
          </a:p>
          <a:p>
            <a:pPr marL="0" indent="0">
              <a:buNone/>
            </a:pPr>
            <a:r>
              <a:rPr lang="en-US" dirty="0"/>
              <a:t>(ii)</a:t>
            </a:r>
            <a:r>
              <a:rPr lang="en-US" dirty="0" err="1"/>
              <a:t>Cadw’n</a:t>
            </a:r>
            <a:r>
              <a:rPr lang="en-US" dirty="0"/>
              <a:t> </a:t>
            </a:r>
            <a:r>
              <a:rPr lang="en-US" dirty="0" err="1"/>
              <a:t>ddiogel</a:t>
            </a:r>
            <a:r>
              <a:rPr lang="en-US" dirty="0"/>
              <a:t> – </a:t>
            </a:r>
            <a:r>
              <a:rPr lang="en-US" dirty="0" err="1"/>
              <a:t>papur</a:t>
            </a:r>
            <a:endParaRPr lang="en-US" dirty="0"/>
          </a:p>
          <a:p>
            <a:pPr marL="0" indent="0">
              <a:buNone/>
            </a:pPr>
            <a:r>
              <a:rPr lang="en-US" kern="1200" dirty="0"/>
              <a:t>(iii)</a:t>
            </a:r>
            <a:r>
              <a:rPr lang="en-US" dirty="0" err="1"/>
              <a:t>Cadw’n</a:t>
            </a:r>
            <a:r>
              <a:rPr lang="en-US" kern="1200" dirty="0"/>
              <a:t> </a:t>
            </a:r>
            <a:r>
              <a:rPr lang="en-US" kern="1200" dirty="0" err="1"/>
              <a:t>ddiogel</a:t>
            </a:r>
            <a:r>
              <a:rPr lang="en-US" kern="1200" dirty="0"/>
              <a:t> – </a:t>
            </a:r>
            <a:r>
              <a:rPr lang="en-US" kern="1200" dirty="0" err="1"/>
              <a:t>digidol</a:t>
            </a:r>
            <a:r>
              <a:rPr lang="en-US" kern="1200" dirty="0"/>
              <a:t> (</a:t>
            </a:r>
            <a:r>
              <a:rPr lang="en-US" kern="1200" dirty="0" err="1"/>
              <a:t>llais</a:t>
            </a:r>
            <a:r>
              <a:rPr lang="en-US" kern="1200" dirty="0"/>
              <a:t>, </a:t>
            </a:r>
            <a:r>
              <a:rPr lang="en-US" kern="1200" dirty="0" err="1"/>
              <a:t>fideo</a:t>
            </a:r>
            <a:r>
              <a:rPr lang="en-US" kern="1200" dirty="0"/>
              <a:t>, </a:t>
            </a:r>
            <a:r>
              <a:rPr lang="en-US" kern="1200" dirty="0" err="1"/>
              <a:t>holiaduron</a:t>
            </a:r>
            <a:r>
              <a:rPr lang="en-US" kern="1200" dirty="0"/>
              <a:t> </a:t>
            </a:r>
            <a:r>
              <a:rPr lang="en-US" kern="1200" dirty="0" err="1"/>
              <a:t>ar</a:t>
            </a:r>
            <a:r>
              <a:rPr lang="en-US" kern="1200" dirty="0"/>
              <a:t> </a:t>
            </a:r>
            <a:r>
              <a:rPr lang="en-US" kern="1200" dirty="0" err="1"/>
              <a:t>lein</a:t>
            </a:r>
            <a:r>
              <a:rPr lang="en-US" kern="1200" dirty="0"/>
              <a:t>)</a:t>
            </a:r>
            <a:endParaRPr lang="en-US" kern="1200" dirty="0">
              <a:ea typeface="Calibri"/>
              <a:cs typeface="Calibri"/>
            </a:endParaRPr>
          </a:p>
          <a:p>
            <a:pPr marL="0" indent="0">
              <a:buNone/>
            </a:pPr>
            <a:r>
              <a:rPr lang="en-US" dirty="0"/>
              <a:t>(iv)</a:t>
            </a:r>
            <a:r>
              <a:rPr lang="en-US" dirty="0" err="1"/>
              <a:t>Mynediad</a:t>
            </a:r>
            <a:endParaRPr lang="en-US" dirty="0"/>
          </a:p>
          <a:p>
            <a:pPr marL="0" indent="0">
              <a:buNone/>
            </a:pPr>
            <a:r>
              <a:rPr lang="en-US" kern="1200" dirty="0"/>
              <a:t>(v)</a:t>
            </a:r>
            <a:r>
              <a:rPr lang="en-US" dirty="0" err="1"/>
              <a:t>Cadw</a:t>
            </a:r>
            <a:endParaRPr lang="en-US" kern="1200" dirty="0" err="1">
              <a:ea typeface="Calibri"/>
              <a:cs typeface="Calibri"/>
            </a:endParaRPr>
          </a:p>
          <a:p>
            <a:pPr marL="0" indent="0">
              <a:buNone/>
            </a:pPr>
            <a:r>
              <a:rPr lang="en-US" kern="1200" dirty="0"/>
              <a:t>(vi) Cael </a:t>
            </a:r>
            <a:r>
              <a:rPr lang="en-US" kern="1200" dirty="0" err="1"/>
              <a:t>gwared</a:t>
            </a:r>
            <a:r>
              <a:rPr lang="en-US" dirty="0"/>
              <a:t> / </a:t>
            </a:r>
            <a:r>
              <a:rPr lang="en-US" dirty="0" err="1"/>
              <a:t>dileu</a:t>
            </a:r>
            <a:endParaRPr lang="en-US" kern="1200" dirty="0" err="1"/>
          </a:p>
        </p:txBody>
      </p:sp>
    </p:spTree>
    <p:extLst>
      <p:ext uri="{BB962C8B-B14F-4D97-AF65-F5344CB8AC3E}">
        <p14:creationId xmlns:p14="http://schemas.microsoft.com/office/powerpoint/2010/main" val="393129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88C9E-27CB-E004-A333-5D0D75938C5D}"/>
              </a:ext>
            </a:extLst>
          </p:cNvPr>
          <p:cNvSpPr>
            <a:spLocks noGrp="1"/>
          </p:cNvSpPr>
          <p:nvPr>
            <p:ph type="title"/>
          </p:nvPr>
        </p:nvSpPr>
        <p:spPr>
          <a:xfrm>
            <a:off x="314227" y="59191"/>
            <a:ext cx="11557262" cy="1325563"/>
          </a:xfrm>
        </p:spPr>
        <p:txBody>
          <a:bodyPr/>
          <a:lstStyle/>
          <a:p>
            <a:r>
              <a:rPr lang="en-GB" dirty="0"/>
              <a:t>Open ended responses in Questionnaires</a:t>
            </a:r>
          </a:p>
        </p:txBody>
      </p:sp>
      <p:sp>
        <p:nvSpPr>
          <p:cNvPr id="3" name="Content Placeholder 2">
            <a:extLst>
              <a:ext uri="{FF2B5EF4-FFF2-40B4-BE49-F238E27FC236}">
                <a16:creationId xmlns:a16="http://schemas.microsoft.com/office/drawing/2014/main" id="{9E21EBE4-0BB1-2F7A-C937-7EB7CAFECAC8}"/>
              </a:ext>
            </a:extLst>
          </p:cNvPr>
          <p:cNvSpPr>
            <a:spLocks noGrp="1"/>
          </p:cNvSpPr>
          <p:nvPr>
            <p:ph idx="1"/>
          </p:nvPr>
        </p:nvSpPr>
        <p:spPr>
          <a:xfrm>
            <a:off x="314227" y="1384753"/>
            <a:ext cx="11557262" cy="4232275"/>
          </a:xfrm>
        </p:spPr>
        <p:txBody>
          <a:bodyPr vert="horz" lIns="91440" tIns="45720" rIns="91440" bIns="45720" rtlCol="0" anchor="t">
            <a:normAutofit/>
          </a:bodyPr>
          <a:lstStyle/>
          <a:p>
            <a:r>
              <a:rPr lang="en-GB" dirty="0"/>
              <a:t>Same as above – however you only have one chance to get the information you need. &amp; Avoid leading questions</a:t>
            </a:r>
          </a:p>
          <a:p>
            <a:r>
              <a:rPr lang="en-GB" dirty="0"/>
              <a:t>Protect identity (further engagement? them to volunteer via your student email as you may want the data gathering to be …)</a:t>
            </a:r>
          </a:p>
          <a:p>
            <a:r>
              <a:rPr lang="en-GB" dirty="0"/>
              <a:t>Linked to Structured individual interviews</a:t>
            </a:r>
          </a:p>
          <a:p>
            <a:r>
              <a:rPr lang="en-GB" dirty="0"/>
              <a:t>How could we set up the question?</a:t>
            </a:r>
          </a:p>
          <a:p>
            <a:r>
              <a:rPr lang="en-GB" dirty="0"/>
              <a:t>Microsoft Forms</a:t>
            </a:r>
          </a:p>
          <a:p>
            <a:r>
              <a:rPr lang="en-GB" dirty="0"/>
              <a:t>Secure storage – limited access / password protected / key</a:t>
            </a:r>
          </a:p>
        </p:txBody>
      </p:sp>
    </p:spTree>
    <p:extLst>
      <p:ext uri="{BB962C8B-B14F-4D97-AF65-F5344CB8AC3E}">
        <p14:creationId xmlns:p14="http://schemas.microsoft.com/office/powerpoint/2010/main" val="4223199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06D34-24D5-AA20-15DB-B7E75722BC28}"/>
              </a:ext>
            </a:extLst>
          </p:cNvPr>
          <p:cNvSpPr>
            <a:spLocks noGrp="1"/>
          </p:cNvSpPr>
          <p:nvPr>
            <p:ph type="title"/>
          </p:nvPr>
        </p:nvSpPr>
        <p:spPr/>
        <p:txBody>
          <a:bodyPr/>
          <a:lstStyle/>
          <a:p>
            <a:r>
              <a:rPr lang="en-GB" dirty="0"/>
              <a:t>Ethics in Interviews</a:t>
            </a:r>
          </a:p>
        </p:txBody>
      </p:sp>
      <p:sp>
        <p:nvSpPr>
          <p:cNvPr id="3" name="Content Placeholder 2">
            <a:extLst>
              <a:ext uri="{FF2B5EF4-FFF2-40B4-BE49-F238E27FC236}">
                <a16:creationId xmlns:a16="http://schemas.microsoft.com/office/drawing/2014/main" id="{7322F6DD-9947-C65E-1ABD-50792728B9D8}"/>
              </a:ext>
            </a:extLst>
          </p:cNvPr>
          <p:cNvSpPr>
            <a:spLocks noGrp="1"/>
          </p:cNvSpPr>
          <p:nvPr>
            <p:ph idx="1"/>
          </p:nvPr>
        </p:nvSpPr>
        <p:spPr>
          <a:xfrm>
            <a:off x="320511" y="1459006"/>
            <a:ext cx="11633924" cy="3942553"/>
          </a:xfrm>
        </p:spPr>
        <p:txBody>
          <a:bodyPr/>
          <a:lstStyle/>
          <a:p>
            <a:r>
              <a:rPr lang="en-GB"/>
              <a:t>Purpose: “to create a conversation that invites the participant(s) to tell stories, accounts, reports an/or descriptions about their perspectives, insights, experiences, feelings/ emotions and/or behaviours” (Smith and Sparkes, 2017: 103)</a:t>
            </a:r>
          </a:p>
          <a:p>
            <a:r>
              <a:rPr lang="en-GB"/>
              <a:t>Individual structured </a:t>
            </a:r>
            <a:r>
              <a:rPr lang="en-GB">
                <a:sym typeface="Wingdings" panose="05000000000000000000" pitchFamily="2" charset="2"/>
              </a:rPr>
              <a:t> individual semi-structured  individual unstructured  focus groups</a:t>
            </a:r>
          </a:p>
          <a:p>
            <a:r>
              <a:rPr lang="en-GB">
                <a:sym typeface="Wingdings" panose="05000000000000000000" pitchFamily="2" charset="2"/>
              </a:rPr>
              <a:t>Interview guide – what do we need to consider when prepping</a:t>
            </a:r>
          </a:p>
          <a:p>
            <a:pPr lvl="1"/>
            <a:r>
              <a:rPr lang="en-GB">
                <a:sym typeface="Wingdings" panose="05000000000000000000" pitchFamily="2" charset="2"/>
              </a:rPr>
              <a:t>Before  During  After</a:t>
            </a:r>
          </a:p>
          <a:p>
            <a:r>
              <a:rPr lang="en-GB">
                <a:highlight>
                  <a:srgbClr val="FFFF00"/>
                </a:highlight>
                <a:sym typeface="Wingdings" panose="05000000000000000000" pitchFamily="2" charset="2"/>
              </a:rPr>
              <a:t>Thinking of the questions - TASK</a:t>
            </a:r>
          </a:p>
          <a:p>
            <a:endParaRPr lang="en-GB"/>
          </a:p>
        </p:txBody>
      </p:sp>
    </p:spTree>
    <p:extLst>
      <p:ext uri="{BB962C8B-B14F-4D97-AF65-F5344CB8AC3E}">
        <p14:creationId xmlns:p14="http://schemas.microsoft.com/office/powerpoint/2010/main" val="3936766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60BE1-6E78-B199-BD5E-B300D6CD7419}"/>
              </a:ext>
            </a:extLst>
          </p:cNvPr>
          <p:cNvSpPr>
            <a:spLocks noGrp="1"/>
          </p:cNvSpPr>
          <p:nvPr>
            <p:ph type="title"/>
          </p:nvPr>
        </p:nvSpPr>
        <p:spPr>
          <a:xfrm>
            <a:off x="446313" y="-206375"/>
            <a:ext cx="11557262" cy="1325563"/>
          </a:xfrm>
        </p:spPr>
        <p:txBody>
          <a:bodyPr/>
          <a:lstStyle/>
          <a:p>
            <a:r>
              <a:rPr lang="en-GB" dirty="0"/>
              <a:t>Ethics in Observations / </a:t>
            </a:r>
            <a:r>
              <a:rPr lang="en-GB" dirty="0" err="1"/>
              <a:t>Moeseg</a:t>
            </a:r>
            <a:r>
              <a:rPr lang="en-GB" dirty="0"/>
              <a:t> </a:t>
            </a:r>
            <a:r>
              <a:rPr lang="en-GB" dirty="0" err="1"/>
              <a:t>wrth</a:t>
            </a:r>
            <a:r>
              <a:rPr lang="en-GB" dirty="0"/>
              <a:t> </a:t>
            </a:r>
            <a:r>
              <a:rPr lang="en-GB" dirty="0" err="1"/>
              <a:t>Arsylwi</a:t>
            </a:r>
            <a:r>
              <a:rPr lang="en-GB" dirty="0"/>
              <a:t> </a:t>
            </a:r>
          </a:p>
        </p:txBody>
      </p:sp>
      <p:sp>
        <p:nvSpPr>
          <p:cNvPr id="3" name="Content Placeholder 2">
            <a:extLst>
              <a:ext uri="{FF2B5EF4-FFF2-40B4-BE49-F238E27FC236}">
                <a16:creationId xmlns:a16="http://schemas.microsoft.com/office/drawing/2014/main" id="{904C18E6-8F9F-1936-0B41-902D02ABEA29}"/>
              </a:ext>
            </a:extLst>
          </p:cNvPr>
          <p:cNvSpPr>
            <a:spLocks noGrp="1"/>
          </p:cNvSpPr>
          <p:nvPr>
            <p:ph idx="1"/>
          </p:nvPr>
        </p:nvSpPr>
        <p:spPr>
          <a:xfrm>
            <a:off x="6716712" y="1119188"/>
            <a:ext cx="5279116" cy="4582878"/>
          </a:xfrm>
          <a:solidFill>
            <a:schemeClr val="bg1"/>
          </a:solidFill>
        </p:spPr>
        <p:txBody>
          <a:bodyPr vert="horz" lIns="91440" tIns="45720" rIns="91440" bIns="45720" rtlCol="0" anchor="t">
            <a:normAutofit/>
          </a:bodyPr>
          <a:lstStyle/>
          <a:p>
            <a:r>
              <a:rPr lang="en-GB" dirty="0" err="1"/>
              <a:t>Ystyried</a:t>
            </a:r>
            <a:r>
              <a:rPr lang="en-GB" dirty="0"/>
              <a:t> </a:t>
            </a:r>
            <a:r>
              <a:rPr lang="en-GB" dirty="0" err="1"/>
              <a:t>Hawliau</a:t>
            </a:r>
            <a:endParaRPr lang="en-GB" dirty="0"/>
          </a:p>
          <a:p>
            <a:pPr marL="0" indent="0">
              <a:buNone/>
            </a:pPr>
            <a:r>
              <a:rPr lang="en-GB" dirty="0"/>
              <a:t>(</a:t>
            </a:r>
            <a:r>
              <a:rPr lang="en-GB" dirty="0" err="1"/>
              <a:t>i</a:t>
            </a:r>
            <a:r>
              <a:rPr lang="en-GB" dirty="0"/>
              <a:t>)Addysgiedig </a:t>
            </a:r>
          </a:p>
          <a:p>
            <a:pPr marL="0" indent="0">
              <a:buNone/>
            </a:pPr>
            <a:r>
              <a:rPr lang="en-GB" dirty="0"/>
              <a:t>(ii)</a:t>
            </a:r>
            <a:r>
              <a:rPr lang="en-GB" dirty="0" err="1"/>
              <a:t>Cymryd</a:t>
            </a:r>
            <a:r>
              <a:rPr lang="en-GB" dirty="0"/>
              <a:t> </a:t>
            </a:r>
            <a:r>
              <a:rPr lang="en-GB" dirty="0" err="1"/>
              <a:t>rhan</a:t>
            </a:r>
            <a:r>
              <a:rPr lang="en-GB" dirty="0"/>
              <a:t> o </a:t>
            </a:r>
            <a:r>
              <a:rPr lang="en-GB" dirty="0" err="1"/>
              <a:t>wirfodd</a:t>
            </a:r>
            <a:endParaRPr lang="en-GB" dirty="0"/>
          </a:p>
          <a:p>
            <a:pPr marL="0" indent="0">
              <a:buNone/>
            </a:pPr>
            <a:r>
              <a:rPr lang="en-GB" dirty="0"/>
              <a:t>(iii) </a:t>
            </a:r>
            <a:r>
              <a:rPr lang="en-GB" dirty="0" err="1"/>
              <a:t>Cymryd</a:t>
            </a:r>
            <a:r>
              <a:rPr lang="en-GB" dirty="0"/>
              <a:t> </a:t>
            </a:r>
            <a:r>
              <a:rPr lang="en-GB" dirty="0" err="1"/>
              <a:t>rhan</a:t>
            </a:r>
            <a:r>
              <a:rPr lang="en-GB" dirty="0"/>
              <a:t> </a:t>
            </a:r>
            <a:r>
              <a:rPr lang="en-GB" dirty="0" err="1"/>
              <a:t>heb</a:t>
            </a:r>
            <a:r>
              <a:rPr lang="en-GB" dirty="0"/>
              <a:t> </a:t>
            </a:r>
            <a:r>
              <a:rPr lang="en-GB" dirty="0" err="1"/>
              <a:t>yn</a:t>
            </a:r>
            <a:r>
              <a:rPr lang="en-GB" dirty="0"/>
              <a:t> </a:t>
            </a:r>
            <a:r>
              <a:rPr lang="en-GB" dirty="0" err="1"/>
              <a:t>wybod</a:t>
            </a:r>
            <a:endParaRPr lang="en-GB" dirty="0"/>
          </a:p>
          <a:p>
            <a:r>
              <a:rPr lang="en-GB" dirty="0" err="1"/>
              <a:t>Arsylwi</a:t>
            </a:r>
            <a:r>
              <a:rPr lang="en-GB" dirty="0"/>
              <a:t> </a:t>
            </a:r>
            <a:r>
              <a:rPr lang="en-GB" dirty="0" err="1"/>
              <a:t>agored</a:t>
            </a:r>
            <a:r>
              <a:rPr lang="en-GB" dirty="0"/>
              <a:t> / </a:t>
            </a:r>
            <a:r>
              <a:rPr lang="en-GB" dirty="0" err="1"/>
              <a:t>cudd</a:t>
            </a:r>
            <a:r>
              <a:rPr lang="en-GB" dirty="0"/>
              <a:t> </a:t>
            </a:r>
            <a:endParaRPr lang="en-GB" dirty="0">
              <a:ea typeface="Calibri"/>
              <a:cs typeface="Calibri"/>
            </a:endParaRPr>
          </a:p>
          <a:p>
            <a:r>
              <a:rPr lang="en-GB" dirty="0" err="1"/>
              <a:t>Preifatrwydd</a:t>
            </a:r>
            <a:r>
              <a:rPr lang="en-GB" dirty="0"/>
              <a:t> (</a:t>
            </a:r>
            <a:r>
              <a:rPr lang="en-GB" dirty="0" err="1"/>
              <a:t>cyhoeddus</a:t>
            </a:r>
            <a:r>
              <a:rPr lang="en-GB" dirty="0"/>
              <a:t>/</a:t>
            </a:r>
            <a:r>
              <a:rPr lang="en-GB" dirty="0" err="1"/>
              <a:t>preifatrwydd</a:t>
            </a:r>
            <a:r>
              <a:rPr lang="en-GB" dirty="0"/>
              <a:t>)</a:t>
            </a:r>
          </a:p>
          <a:p>
            <a:r>
              <a:rPr lang="en-GB" dirty="0" err="1">
                <a:ea typeface="Calibri"/>
                <a:cs typeface="Calibri"/>
              </a:rPr>
              <a:t>Anhysbys</a:t>
            </a:r>
            <a:r>
              <a:rPr lang="en-GB" dirty="0">
                <a:ea typeface="Calibri"/>
                <a:cs typeface="Calibri"/>
              </a:rPr>
              <a:t> (unknown)</a:t>
            </a:r>
            <a:endParaRPr lang="en-GB" dirty="0" err="1"/>
          </a:p>
          <a:p>
            <a:r>
              <a:rPr lang="en-GB" dirty="0" err="1"/>
              <a:t>Ethonography</a:t>
            </a:r>
            <a:r>
              <a:rPr lang="en-GB" dirty="0"/>
              <a:t> – dull o </a:t>
            </a:r>
            <a:r>
              <a:rPr lang="en-GB" dirty="0" err="1"/>
              <a:t>arsylwi</a:t>
            </a:r>
            <a:endParaRPr lang="en-GB">
              <a:ea typeface="Calibri"/>
              <a:cs typeface="Calibri"/>
            </a:endParaRPr>
          </a:p>
          <a:p>
            <a:endParaRPr lang="en-GB" dirty="0"/>
          </a:p>
        </p:txBody>
      </p:sp>
      <p:sp>
        <p:nvSpPr>
          <p:cNvPr id="4" name="Content Placeholder 2">
            <a:extLst>
              <a:ext uri="{FF2B5EF4-FFF2-40B4-BE49-F238E27FC236}">
                <a16:creationId xmlns:a16="http://schemas.microsoft.com/office/drawing/2014/main" id="{74785B6E-0E6A-CC98-1F1C-827DEB55ACC8}"/>
              </a:ext>
            </a:extLst>
          </p:cNvPr>
          <p:cNvSpPr txBox="1">
            <a:spLocks/>
          </p:cNvSpPr>
          <p:nvPr/>
        </p:nvSpPr>
        <p:spPr>
          <a:xfrm>
            <a:off x="328257" y="1117779"/>
            <a:ext cx="5017626" cy="4584287"/>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Consider consent </a:t>
            </a:r>
            <a:endParaRPr lang="en-GB" dirty="0">
              <a:ea typeface="Calibri"/>
              <a:cs typeface="Calibri"/>
            </a:endParaRPr>
          </a:p>
          <a:p>
            <a:pPr marL="0" indent="0">
              <a:buNone/>
            </a:pPr>
            <a:r>
              <a:rPr lang="en-GB" dirty="0"/>
              <a:t>(</a:t>
            </a:r>
            <a:r>
              <a:rPr lang="en-GB" dirty="0" err="1"/>
              <a:t>i</a:t>
            </a:r>
            <a:r>
              <a:rPr lang="en-GB" dirty="0"/>
              <a:t>)Informed</a:t>
            </a:r>
            <a:endParaRPr lang="en-GB" dirty="0">
              <a:ea typeface="Calibri"/>
              <a:cs typeface="Calibri"/>
            </a:endParaRPr>
          </a:p>
          <a:p>
            <a:pPr marL="0" indent="0">
              <a:buNone/>
            </a:pPr>
            <a:r>
              <a:rPr lang="en-GB" dirty="0"/>
              <a:t>(ii)Voluntary participation</a:t>
            </a:r>
          </a:p>
          <a:p>
            <a:pPr marL="0" indent="0">
              <a:buNone/>
            </a:pPr>
            <a:r>
              <a:rPr lang="en-GB" dirty="0"/>
              <a:t>(iii)Unknown participation</a:t>
            </a:r>
          </a:p>
          <a:p>
            <a:r>
              <a:rPr lang="en-GB"/>
              <a:t>Overt / covert </a:t>
            </a:r>
            <a:r>
              <a:rPr lang="en-GB" dirty="0"/>
              <a:t>observation</a:t>
            </a:r>
          </a:p>
          <a:p>
            <a:r>
              <a:rPr lang="en-GB" dirty="0"/>
              <a:t>Confidentiality</a:t>
            </a:r>
          </a:p>
          <a:p>
            <a:r>
              <a:rPr lang="en-GB" dirty="0"/>
              <a:t>Privacy (private/public)</a:t>
            </a:r>
          </a:p>
          <a:p>
            <a:r>
              <a:rPr lang="en-GB" dirty="0"/>
              <a:t>Anonymity</a:t>
            </a:r>
          </a:p>
          <a:p>
            <a:r>
              <a:rPr lang="en-GB" dirty="0" err="1"/>
              <a:t>Ethonography</a:t>
            </a:r>
            <a:r>
              <a:rPr lang="en-GB" dirty="0"/>
              <a:t> – observation tool</a:t>
            </a:r>
          </a:p>
          <a:p>
            <a:endParaRPr lang="en-GB" dirty="0"/>
          </a:p>
        </p:txBody>
      </p:sp>
    </p:spTree>
    <p:extLst>
      <p:ext uri="{BB962C8B-B14F-4D97-AF65-F5344CB8AC3E}">
        <p14:creationId xmlns:p14="http://schemas.microsoft.com/office/powerpoint/2010/main" val="2585584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ED492-8DD5-D334-4601-F80B8BDBA769}"/>
              </a:ext>
            </a:extLst>
          </p:cNvPr>
          <p:cNvSpPr>
            <a:spLocks noGrp="1"/>
          </p:cNvSpPr>
          <p:nvPr>
            <p:ph type="title"/>
          </p:nvPr>
        </p:nvSpPr>
        <p:spPr/>
        <p:txBody>
          <a:bodyPr/>
          <a:lstStyle/>
          <a:p>
            <a:r>
              <a:rPr lang="en-GB" dirty="0"/>
              <a:t>Scenario A, B &amp; C – what are the ethical dilemmas and decide the best course of action.</a:t>
            </a:r>
          </a:p>
        </p:txBody>
      </p:sp>
      <p:sp>
        <p:nvSpPr>
          <p:cNvPr id="3" name="Content Placeholder 2">
            <a:extLst>
              <a:ext uri="{FF2B5EF4-FFF2-40B4-BE49-F238E27FC236}">
                <a16:creationId xmlns:a16="http://schemas.microsoft.com/office/drawing/2014/main" id="{D3ACC302-B287-7418-4498-C58ADA26B5CA}"/>
              </a:ext>
            </a:extLst>
          </p:cNvPr>
          <p:cNvSpPr>
            <a:spLocks noGrp="1"/>
          </p:cNvSpPr>
          <p:nvPr>
            <p:ph idx="1"/>
          </p:nvPr>
        </p:nvSpPr>
        <p:spPr>
          <a:solidFill>
            <a:schemeClr val="bg1"/>
          </a:solidFill>
        </p:spPr>
        <p:txBody>
          <a:bodyPr vert="horz" lIns="91440" tIns="45720" rIns="91440" bIns="45720" rtlCol="0" anchor="t">
            <a:normAutofit fontScale="92500" lnSpcReduction="10000"/>
          </a:bodyPr>
          <a:lstStyle/>
          <a:p>
            <a:pPr marL="0" indent="0" algn="ctr">
              <a:buNone/>
            </a:pPr>
            <a:r>
              <a:rPr lang="en-GB" dirty="0"/>
              <a:t>A. Student interviews friends without consent form. </a:t>
            </a:r>
            <a:endParaRPr lang="en-US"/>
          </a:p>
          <a:p>
            <a:pPr marL="514350" indent="-514350" algn="ctr">
              <a:buAutoNum type="alphaUcPeriod"/>
            </a:pPr>
            <a:r>
              <a:rPr lang="en-GB" dirty="0" err="1">
                <a:ea typeface="Calibri" panose="020F0502020204030204"/>
                <a:cs typeface="Calibri" panose="020F0502020204030204"/>
              </a:rPr>
              <a:t>Myfyriwr</a:t>
            </a:r>
            <a:r>
              <a:rPr lang="en-GB" dirty="0">
                <a:ea typeface="Calibri" panose="020F0502020204030204"/>
                <a:cs typeface="Calibri" panose="020F0502020204030204"/>
              </a:rPr>
              <a:t> </a:t>
            </a:r>
            <a:r>
              <a:rPr lang="en-GB" dirty="0" err="1">
                <a:ea typeface="Calibri" panose="020F0502020204030204"/>
                <a:cs typeface="Calibri" panose="020F0502020204030204"/>
              </a:rPr>
              <a:t>yn</a:t>
            </a:r>
            <a:r>
              <a:rPr lang="en-GB" dirty="0">
                <a:ea typeface="Calibri" panose="020F0502020204030204"/>
                <a:cs typeface="Calibri" panose="020F0502020204030204"/>
              </a:rPr>
              <a:t> </a:t>
            </a:r>
            <a:r>
              <a:rPr lang="en-GB" dirty="0" err="1">
                <a:ea typeface="Calibri" panose="020F0502020204030204"/>
                <a:cs typeface="Calibri" panose="020F0502020204030204"/>
              </a:rPr>
              <a:t>cyfweld</a:t>
            </a:r>
            <a:r>
              <a:rPr lang="en-GB" dirty="0">
                <a:ea typeface="Calibri" panose="020F0502020204030204"/>
                <a:cs typeface="Calibri" panose="020F0502020204030204"/>
              </a:rPr>
              <a:t> </a:t>
            </a:r>
            <a:r>
              <a:rPr lang="en-GB" dirty="0" err="1">
                <a:ea typeface="Calibri" panose="020F0502020204030204"/>
                <a:cs typeface="Calibri" panose="020F0502020204030204"/>
              </a:rPr>
              <a:t>ffrind</a:t>
            </a:r>
            <a:r>
              <a:rPr lang="en-GB" dirty="0">
                <a:ea typeface="Calibri" panose="020F0502020204030204"/>
                <a:cs typeface="Calibri" panose="020F0502020204030204"/>
              </a:rPr>
              <a:t> </a:t>
            </a:r>
            <a:r>
              <a:rPr lang="en-GB" dirty="0" err="1">
                <a:ea typeface="Calibri" panose="020F0502020204030204"/>
                <a:cs typeface="Calibri" panose="020F0502020204030204"/>
              </a:rPr>
              <a:t>heb</a:t>
            </a:r>
            <a:r>
              <a:rPr lang="en-GB" dirty="0">
                <a:ea typeface="Calibri" panose="020F0502020204030204"/>
                <a:cs typeface="Calibri" panose="020F0502020204030204"/>
              </a:rPr>
              <a:t> </a:t>
            </a:r>
            <a:r>
              <a:rPr lang="en-GB" dirty="0" err="1">
                <a:ea typeface="Calibri" panose="020F0502020204030204"/>
                <a:cs typeface="Calibri" panose="020F0502020204030204"/>
              </a:rPr>
              <a:t>gwblhau</a:t>
            </a:r>
            <a:r>
              <a:rPr lang="en-GB" dirty="0">
                <a:ea typeface="Calibri" panose="020F0502020204030204"/>
                <a:cs typeface="Calibri" panose="020F0502020204030204"/>
              </a:rPr>
              <a:t> </a:t>
            </a:r>
            <a:r>
              <a:rPr lang="en-GB" dirty="0" err="1">
                <a:ea typeface="Calibri" panose="020F0502020204030204"/>
                <a:cs typeface="Calibri" panose="020F0502020204030204"/>
              </a:rPr>
              <a:t>ffurflen</a:t>
            </a:r>
            <a:r>
              <a:rPr lang="en-GB" dirty="0">
                <a:ea typeface="Calibri" panose="020F0502020204030204"/>
                <a:cs typeface="Calibri" panose="020F0502020204030204"/>
              </a:rPr>
              <a:t> </a:t>
            </a:r>
            <a:r>
              <a:rPr lang="en-GB" dirty="0" err="1">
                <a:ea typeface="Calibri" panose="020F0502020204030204"/>
                <a:cs typeface="Calibri" panose="020F0502020204030204"/>
              </a:rPr>
              <a:t>cydsynio</a:t>
            </a:r>
            <a:endParaRPr lang="en-GB" dirty="0">
              <a:ea typeface="Calibri" panose="020F0502020204030204"/>
              <a:cs typeface="Calibri" panose="020F0502020204030204"/>
            </a:endParaRPr>
          </a:p>
          <a:p>
            <a:pPr marL="514350" indent="-514350" algn="ctr">
              <a:buAutoNum type="alphaUcPeriod"/>
            </a:pPr>
            <a:endParaRPr lang="en-GB" dirty="0">
              <a:ea typeface="Calibri" panose="020F0502020204030204"/>
              <a:cs typeface="Calibri" panose="020F0502020204030204"/>
            </a:endParaRPr>
          </a:p>
          <a:p>
            <a:pPr marL="0" indent="0" algn="ctr">
              <a:buNone/>
            </a:pPr>
            <a:r>
              <a:rPr lang="en-GB" dirty="0"/>
              <a:t>B. Researcher shares identifiable quotes.</a:t>
            </a:r>
            <a:endParaRPr lang="en-GB" dirty="0">
              <a:ea typeface="Calibri" panose="020F0502020204030204"/>
              <a:cs typeface="Calibri" panose="020F0502020204030204"/>
            </a:endParaRPr>
          </a:p>
          <a:p>
            <a:pPr marL="0" indent="0" algn="ctr">
              <a:buNone/>
            </a:pPr>
            <a:r>
              <a:rPr lang="en-GB" dirty="0" err="1">
                <a:ea typeface="Calibri"/>
                <a:cs typeface="Calibri"/>
              </a:rPr>
              <a:t>B.Ymchwilydd</a:t>
            </a:r>
            <a:r>
              <a:rPr lang="en-GB" dirty="0">
                <a:ea typeface="Calibri"/>
                <a:cs typeface="Calibri"/>
              </a:rPr>
              <a:t> </a:t>
            </a:r>
            <a:r>
              <a:rPr lang="en-GB" dirty="0" err="1">
                <a:ea typeface="Calibri"/>
                <a:cs typeface="Calibri"/>
              </a:rPr>
              <a:t>yn</a:t>
            </a:r>
            <a:r>
              <a:rPr lang="en-GB" dirty="0">
                <a:ea typeface="Calibri"/>
                <a:cs typeface="Calibri"/>
              </a:rPr>
              <a:t> </a:t>
            </a:r>
            <a:r>
              <a:rPr lang="en-GB" dirty="0" err="1">
                <a:ea typeface="Calibri"/>
                <a:cs typeface="Calibri"/>
              </a:rPr>
              <a:t>rhannu</a:t>
            </a:r>
            <a:r>
              <a:rPr lang="en-GB" dirty="0">
                <a:ea typeface="Calibri"/>
                <a:cs typeface="Calibri"/>
              </a:rPr>
              <a:t> </a:t>
            </a:r>
            <a:r>
              <a:rPr lang="en-GB" dirty="0" err="1">
                <a:ea typeface="Calibri"/>
                <a:cs typeface="Calibri"/>
              </a:rPr>
              <a:t>dyfyniadau</a:t>
            </a:r>
            <a:r>
              <a:rPr lang="en-GB" dirty="0">
                <a:ea typeface="Calibri"/>
                <a:cs typeface="Calibri"/>
              </a:rPr>
              <a:t> </a:t>
            </a:r>
            <a:r>
              <a:rPr lang="en-GB" dirty="0" err="1">
                <a:ea typeface="Calibri"/>
                <a:cs typeface="Calibri"/>
              </a:rPr>
              <a:t>sy'n</a:t>
            </a:r>
            <a:r>
              <a:rPr lang="en-GB" dirty="0">
                <a:ea typeface="Calibri"/>
                <a:cs typeface="Calibri"/>
              </a:rPr>
              <a:t> </a:t>
            </a:r>
            <a:r>
              <a:rPr lang="en-GB" dirty="0" err="1">
                <a:ea typeface="Calibri"/>
                <a:cs typeface="Calibri"/>
              </a:rPr>
              <a:t>amlygu</a:t>
            </a:r>
            <a:r>
              <a:rPr lang="en-GB" dirty="0">
                <a:ea typeface="Calibri"/>
                <a:cs typeface="Calibri"/>
              </a:rPr>
              <a:t> </a:t>
            </a:r>
            <a:r>
              <a:rPr lang="en-GB" dirty="0" err="1">
                <a:ea typeface="Calibri"/>
                <a:cs typeface="Calibri"/>
              </a:rPr>
              <a:t>pwy</a:t>
            </a:r>
            <a:r>
              <a:rPr lang="en-GB" dirty="0">
                <a:ea typeface="Calibri"/>
                <a:cs typeface="Calibri"/>
              </a:rPr>
              <a:t> </a:t>
            </a:r>
            <a:r>
              <a:rPr lang="en-GB" dirty="0" err="1">
                <a:ea typeface="Calibri"/>
                <a:cs typeface="Calibri"/>
              </a:rPr>
              <a:t>yw'r</a:t>
            </a:r>
            <a:r>
              <a:rPr lang="en-GB" dirty="0">
                <a:ea typeface="Calibri"/>
                <a:cs typeface="Calibri"/>
              </a:rPr>
              <a:t> </a:t>
            </a:r>
            <a:r>
              <a:rPr lang="en-GB" dirty="0" err="1">
                <a:ea typeface="Calibri"/>
                <a:cs typeface="Calibri"/>
              </a:rPr>
              <a:t>cyfranogwr</a:t>
            </a:r>
            <a:r>
              <a:rPr lang="en-GB" dirty="0">
                <a:ea typeface="Calibri"/>
                <a:cs typeface="Calibri"/>
              </a:rPr>
              <a:t>. </a:t>
            </a:r>
          </a:p>
          <a:p>
            <a:pPr marL="0" indent="0" algn="ctr">
              <a:buNone/>
            </a:pPr>
            <a:endParaRPr lang="en-GB" dirty="0">
              <a:ea typeface="Calibri"/>
              <a:cs typeface="Calibri"/>
            </a:endParaRPr>
          </a:p>
          <a:p>
            <a:pPr marL="0" indent="0" algn="ctr">
              <a:buNone/>
            </a:pPr>
            <a:r>
              <a:rPr lang="en-GB" dirty="0"/>
              <a:t>C. Observation in a gym without informing participants.</a:t>
            </a:r>
            <a:endParaRPr lang="en-GB" dirty="0">
              <a:ea typeface="Calibri"/>
              <a:cs typeface="Calibri"/>
            </a:endParaRPr>
          </a:p>
          <a:p>
            <a:pPr marL="0" indent="0" algn="ctr">
              <a:buNone/>
            </a:pPr>
            <a:r>
              <a:rPr lang="en-GB" dirty="0" err="1">
                <a:ea typeface="Calibri" panose="020F0502020204030204"/>
                <a:cs typeface="Calibri" panose="020F0502020204030204"/>
              </a:rPr>
              <a:t>C.Arsylwi</a:t>
            </a:r>
            <a:r>
              <a:rPr lang="en-GB" dirty="0">
                <a:ea typeface="Calibri" panose="020F0502020204030204"/>
                <a:cs typeface="Calibri" panose="020F0502020204030204"/>
              </a:rPr>
              <a:t> </a:t>
            </a:r>
            <a:r>
              <a:rPr lang="en-GB" dirty="0" err="1">
                <a:ea typeface="Calibri" panose="020F0502020204030204"/>
                <a:cs typeface="Calibri" panose="020F0502020204030204"/>
              </a:rPr>
              <a:t>mewn</a:t>
            </a:r>
            <a:r>
              <a:rPr lang="en-GB" dirty="0">
                <a:ea typeface="Calibri" panose="020F0502020204030204"/>
                <a:cs typeface="Calibri" panose="020F0502020204030204"/>
              </a:rPr>
              <a:t> </a:t>
            </a:r>
            <a:r>
              <a:rPr lang="en-GB" dirty="0" err="1">
                <a:ea typeface="Calibri" panose="020F0502020204030204"/>
                <a:cs typeface="Calibri" panose="020F0502020204030204"/>
              </a:rPr>
              <a:t>gampfa</a:t>
            </a:r>
            <a:r>
              <a:rPr lang="en-GB" dirty="0">
                <a:ea typeface="Calibri" panose="020F0502020204030204"/>
                <a:cs typeface="Calibri" panose="020F0502020204030204"/>
              </a:rPr>
              <a:t> </a:t>
            </a:r>
            <a:r>
              <a:rPr lang="en-GB" dirty="0" err="1">
                <a:ea typeface="Calibri" panose="020F0502020204030204"/>
                <a:cs typeface="Calibri" panose="020F0502020204030204"/>
              </a:rPr>
              <a:t>heb</a:t>
            </a:r>
            <a:r>
              <a:rPr lang="en-GB" dirty="0">
                <a:ea typeface="Calibri" panose="020F0502020204030204"/>
                <a:cs typeface="Calibri" panose="020F0502020204030204"/>
              </a:rPr>
              <a:t> </a:t>
            </a:r>
            <a:r>
              <a:rPr lang="en-GB" dirty="0" err="1">
                <a:ea typeface="Calibri" panose="020F0502020204030204"/>
                <a:cs typeface="Calibri" panose="020F0502020204030204"/>
              </a:rPr>
              <a:t>ganiatad</a:t>
            </a:r>
            <a:r>
              <a:rPr lang="en-GB" dirty="0">
                <a:ea typeface="Calibri" panose="020F0502020204030204"/>
                <a:cs typeface="Calibri" panose="020F0502020204030204"/>
              </a:rPr>
              <a:t> </a:t>
            </a:r>
            <a:r>
              <a:rPr lang="en-GB" dirty="0" err="1">
                <a:ea typeface="Calibri" panose="020F0502020204030204"/>
                <a:cs typeface="Calibri" panose="020F0502020204030204"/>
              </a:rPr>
              <a:t>cyfranogwyr</a:t>
            </a:r>
            <a:r>
              <a:rPr lang="en-GB" dirty="0">
                <a:ea typeface="Calibri" panose="020F0502020204030204"/>
                <a:cs typeface="Calibri" panose="020F0502020204030204"/>
              </a:rPr>
              <a:t>. </a:t>
            </a:r>
          </a:p>
          <a:p>
            <a:pPr algn="ctr">
              <a:buAutoNum type="alphaUcPeriod"/>
            </a:pP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33942102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3A323-5645-4959-F65E-F799722AEF4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16FC0F-397C-93BD-077F-204431D949DC}"/>
              </a:ext>
            </a:extLst>
          </p:cNvPr>
          <p:cNvSpPr>
            <a:spLocks noGrp="1"/>
          </p:cNvSpPr>
          <p:nvPr>
            <p:ph idx="1"/>
          </p:nvPr>
        </p:nvSpPr>
        <p:spPr/>
        <p:txBody>
          <a:bodyPr/>
          <a:lstStyle/>
          <a:p>
            <a:endParaRPr lang="en-GB"/>
          </a:p>
        </p:txBody>
      </p:sp>
      <p:sp>
        <p:nvSpPr>
          <p:cNvPr id="4" name="Rectangle: Rounded Corners 3">
            <a:extLst>
              <a:ext uri="{FF2B5EF4-FFF2-40B4-BE49-F238E27FC236}">
                <a16:creationId xmlns:a16="http://schemas.microsoft.com/office/drawing/2014/main" id="{0F1EE4FC-27D8-1155-F993-BA6EA37BC35C}"/>
              </a:ext>
            </a:extLst>
          </p:cNvPr>
          <p:cNvSpPr/>
          <p:nvPr/>
        </p:nvSpPr>
        <p:spPr>
          <a:xfrm>
            <a:off x="403219" y="1630849"/>
            <a:ext cx="5147094" cy="37812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0">
                <a:ea typeface="Calibri"/>
                <a:cs typeface="Calibri"/>
              </a:rPr>
              <a:t>Morals</a:t>
            </a:r>
            <a:endParaRPr lang="en-US" sz="6000">
              <a:ea typeface="Calibri"/>
              <a:cs typeface="Calibri"/>
            </a:endParaRPr>
          </a:p>
        </p:txBody>
      </p:sp>
      <p:sp>
        <p:nvSpPr>
          <p:cNvPr id="5" name="Rectangle: Rounded Corners 4">
            <a:extLst>
              <a:ext uri="{FF2B5EF4-FFF2-40B4-BE49-F238E27FC236}">
                <a16:creationId xmlns:a16="http://schemas.microsoft.com/office/drawing/2014/main" id="{8D2BD4EA-03A6-3820-3E06-2EB8B20A5630}"/>
              </a:ext>
            </a:extLst>
          </p:cNvPr>
          <p:cNvSpPr/>
          <p:nvPr/>
        </p:nvSpPr>
        <p:spPr>
          <a:xfrm>
            <a:off x="6657369" y="1630848"/>
            <a:ext cx="5147094" cy="37812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6000">
                <a:ea typeface="Calibri"/>
                <a:cs typeface="Calibri"/>
              </a:rPr>
              <a:t>Ethics</a:t>
            </a:r>
            <a:endParaRPr lang="en-US" sz="6000">
              <a:ea typeface="Calibri"/>
              <a:cs typeface="Calibri"/>
            </a:endParaRPr>
          </a:p>
        </p:txBody>
      </p:sp>
    </p:spTree>
    <p:extLst>
      <p:ext uri="{BB962C8B-B14F-4D97-AF65-F5344CB8AC3E}">
        <p14:creationId xmlns:p14="http://schemas.microsoft.com/office/powerpoint/2010/main" val="7244027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E5366-42B8-8C24-D0CA-E642F489E5C3}"/>
              </a:ext>
            </a:extLst>
          </p:cNvPr>
          <p:cNvSpPr>
            <a:spLocks noGrp="1"/>
          </p:cNvSpPr>
          <p:nvPr>
            <p:ph type="title"/>
          </p:nvPr>
        </p:nvSpPr>
        <p:spPr/>
        <p:txBody>
          <a:bodyPr/>
          <a:lstStyle/>
          <a:p>
            <a:endParaRPr lang="en-GB"/>
          </a:p>
        </p:txBody>
      </p:sp>
      <p:pic>
        <p:nvPicPr>
          <p:cNvPr id="4" name="Content Placeholder 3" descr="Ethics in Life and Business - Ethics in Life and Business - My Own Business  Institute - Learn How To Start a Business">
            <a:extLst>
              <a:ext uri="{FF2B5EF4-FFF2-40B4-BE49-F238E27FC236}">
                <a16:creationId xmlns:a16="http://schemas.microsoft.com/office/drawing/2014/main" id="{6780A0C2-9BBD-77D9-6347-81A42565803D}"/>
              </a:ext>
            </a:extLst>
          </p:cNvPr>
          <p:cNvPicPr>
            <a:picLocks noGrp="1" noChangeAspect="1"/>
          </p:cNvPicPr>
          <p:nvPr>
            <p:ph idx="1"/>
          </p:nvPr>
        </p:nvPicPr>
        <p:blipFill>
          <a:blip r:embed="rId2"/>
          <a:stretch>
            <a:fillRect/>
          </a:stretch>
        </p:blipFill>
        <p:spPr>
          <a:xfrm>
            <a:off x="6934835" y="1897512"/>
            <a:ext cx="4942263" cy="3576638"/>
          </a:xfrm>
        </p:spPr>
      </p:pic>
      <p:pic>
        <p:nvPicPr>
          <p:cNvPr id="5" name="Picture 4" descr="Fidel Andrada - Ethics, Morals and Values | Medium">
            <a:extLst>
              <a:ext uri="{FF2B5EF4-FFF2-40B4-BE49-F238E27FC236}">
                <a16:creationId xmlns:a16="http://schemas.microsoft.com/office/drawing/2014/main" id="{45A06CD0-90F5-4A3C-04C7-B98271C88F1B}"/>
              </a:ext>
            </a:extLst>
          </p:cNvPr>
          <p:cNvPicPr>
            <a:picLocks noChangeAspect="1"/>
          </p:cNvPicPr>
          <p:nvPr/>
        </p:nvPicPr>
        <p:blipFill>
          <a:blip r:embed="rId3"/>
          <a:stretch>
            <a:fillRect/>
          </a:stretch>
        </p:blipFill>
        <p:spPr>
          <a:xfrm>
            <a:off x="497457" y="1895475"/>
            <a:ext cx="6093124" cy="3426483"/>
          </a:xfrm>
          <a:prstGeom prst="rect">
            <a:avLst/>
          </a:prstGeom>
        </p:spPr>
      </p:pic>
    </p:spTree>
    <p:extLst>
      <p:ext uri="{BB962C8B-B14F-4D97-AF65-F5344CB8AC3E}">
        <p14:creationId xmlns:p14="http://schemas.microsoft.com/office/powerpoint/2010/main" val="2320050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What is an example of when ethics and morality collide? - Quora">
            <a:extLst>
              <a:ext uri="{FF2B5EF4-FFF2-40B4-BE49-F238E27FC236}">
                <a16:creationId xmlns:a16="http://schemas.microsoft.com/office/drawing/2014/main" id="{E927A4ED-7082-15EC-46C0-6A7278307F83}"/>
              </a:ext>
            </a:extLst>
          </p:cNvPr>
          <p:cNvPicPr>
            <a:picLocks noGrp="1" noChangeAspect="1"/>
          </p:cNvPicPr>
          <p:nvPr>
            <p:ph idx="1"/>
          </p:nvPr>
        </p:nvPicPr>
        <p:blipFill>
          <a:blip r:embed="rId2"/>
          <a:stretch>
            <a:fillRect/>
          </a:stretch>
        </p:blipFill>
        <p:spPr>
          <a:xfrm>
            <a:off x="545797" y="309282"/>
            <a:ext cx="11100405" cy="6239435"/>
          </a:xfrm>
        </p:spPr>
      </p:pic>
    </p:spTree>
    <p:extLst>
      <p:ext uri="{BB962C8B-B14F-4D97-AF65-F5344CB8AC3E}">
        <p14:creationId xmlns:p14="http://schemas.microsoft.com/office/powerpoint/2010/main" val="1411638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1074" name="Title 1">
            <a:extLst>
              <a:ext uri="{FF2B5EF4-FFF2-40B4-BE49-F238E27FC236}">
                <a16:creationId xmlns:a16="http://schemas.microsoft.com/office/drawing/2014/main" id="{5C18E762-183E-4AFE-B949-525D08E0CC72}"/>
              </a:ext>
            </a:extLst>
          </p:cNvPr>
          <p:cNvSpPr>
            <a:spLocks noGrp="1"/>
          </p:cNvSpPr>
          <p:nvPr>
            <p:ph type="ctrTitle"/>
          </p:nvPr>
        </p:nvSpPr>
        <p:spPr>
          <a:xfrm>
            <a:off x="2034546" y="202153"/>
            <a:ext cx="7772400" cy="649287"/>
          </a:xfrm>
        </p:spPr>
        <p:txBody>
          <a:bodyPr>
            <a:normAutofit fontScale="90000"/>
          </a:bodyPr>
          <a:lstStyle/>
          <a:p>
            <a:r>
              <a:rPr lang="en-GB" altLang="en-US"/>
              <a:t>Ethical Questions</a:t>
            </a:r>
          </a:p>
        </p:txBody>
      </p:sp>
      <p:sp>
        <p:nvSpPr>
          <p:cNvPr id="3" name="Subtitle 2">
            <a:extLst>
              <a:ext uri="{FF2B5EF4-FFF2-40B4-BE49-F238E27FC236}">
                <a16:creationId xmlns:a16="http://schemas.microsoft.com/office/drawing/2014/main" id="{DF1E0BBB-ACA0-3406-2E96-24B7CB31C81A}"/>
              </a:ext>
            </a:extLst>
          </p:cNvPr>
          <p:cNvSpPr>
            <a:spLocks noGrp="1"/>
          </p:cNvSpPr>
          <p:nvPr>
            <p:ph type="subTitle" idx="1"/>
          </p:nvPr>
        </p:nvSpPr>
        <p:spPr>
          <a:xfrm>
            <a:off x="265653" y="908949"/>
            <a:ext cx="11558885" cy="4724012"/>
          </a:xfrm>
        </p:spPr>
        <p:txBody>
          <a:bodyPr vert="horz" lIns="91440" tIns="45720" rIns="91440" bIns="45720" rtlCol="0" anchor="t">
            <a:normAutofit/>
          </a:bodyPr>
          <a:lstStyle/>
          <a:p>
            <a:pPr algn="l">
              <a:defRPr/>
            </a:pPr>
            <a:endParaRPr lang="en-GB" sz="2400"/>
          </a:p>
          <a:p>
            <a:pPr algn="l">
              <a:defRPr/>
            </a:pPr>
            <a:r>
              <a:rPr lang="en-GB">
                <a:solidFill>
                  <a:srgbClr val="FF0000"/>
                </a:solidFill>
              </a:rPr>
              <a:t>Is it unethical to fitness test children? or Is it unethical </a:t>
            </a:r>
            <a:r>
              <a:rPr lang="en-GB" u="sng">
                <a:solidFill>
                  <a:srgbClr val="FF0000"/>
                </a:solidFill>
              </a:rPr>
              <a:t>not</a:t>
            </a:r>
            <a:r>
              <a:rPr lang="en-GB">
                <a:solidFill>
                  <a:srgbClr val="FF0000"/>
                </a:solidFill>
              </a:rPr>
              <a:t> to fitness test children?</a:t>
            </a:r>
            <a:endParaRPr lang="en-GB">
              <a:solidFill>
                <a:srgbClr val="FF0000"/>
              </a:solidFill>
              <a:cs typeface="Calibri"/>
            </a:endParaRPr>
          </a:p>
          <a:p>
            <a:pPr algn="l">
              <a:defRPr/>
            </a:pPr>
            <a:r>
              <a:rPr lang="en-GB">
                <a:solidFill>
                  <a:srgbClr val="C00000"/>
                </a:solidFill>
              </a:rPr>
              <a:t>Is it unethical for coaches to push athletes too hard?</a:t>
            </a:r>
            <a:endParaRPr lang="en-GB">
              <a:solidFill>
                <a:srgbClr val="C00000"/>
              </a:solidFill>
              <a:cs typeface="Calibri"/>
            </a:endParaRPr>
          </a:p>
          <a:p>
            <a:pPr algn="l">
              <a:defRPr/>
            </a:pPr>
            <a:r>
              <a:rPr lang="en-GB">
                <a:solidFill>
                  <a:schemeClr val="accent6">
                    <a:lumMod val="75000"/>
                  </a:schemeClr>
                </a:solidFill>
              </a:rPr>
              <a:t>Is it unethical to cheat to win?</a:t>
            </a:r>
            <a:endParaRPr lang="en-GB">
              <a:solidFill>
                <a:schemeClr val="accent6">
                  <a:lumMod val="75000"/>
                </a:schemeClr>
              </a:solidFill>
              <a:cs typeface="Calibri"/>
            </a:endParaRPr>
          </a:p>
          <a:p>
            <a:pPr algn="l">
              <a:defRPr/>
            </a:pPr>
            <a:r>
              <a:rPr lang="en-GB">
                <a:solidFill>
                  <a:srgbClr val="00B050"/>
                </a:solidFill>
              </a:rPr>
              <a:t>Is it unethical to refuse health treatment to someone because it is too expensive?</a:t>
            </a:r>
            <a:endParaRPr lang="en-GB">
              <a:solidFill>
                <a:srgbClr val="00B050"/>
              </a:solidFill>
              <a:cs typeface="Calibri"/>
            </a:endParaRPr>
          </a:p>
          <a:p>
            <a:pPr algn="l">
              <a:defRPr/>
            </a:pPr>
            <a:r>
              <a:rPr lang="en-GB"/>
              <a:t>Is it unethical to allow people to become morbidly obese?</a:t>
            </a:r>
            <a:endParaRPr lang="en-GB">
              <a:cs typeface="Calibri"/>
            </a:endParaRPr>
          </a:p>
        </p:txBody>
      </p:sp>
    </p:spTree>
    <p:extLst>
      <p:ext uri="{BB962C8B-B14F-4D97-AF65-F5344CB8AC3E}">
        <p14:creationId xmlns:p14="http://schemas.microsoft.com/office/powerpoint/2010/main" val="275549258"/>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Title 1">
            <a:extLst>
              <a:ext uri="{FF2B5EF4-FFF2-40B4-BE49-F238E27FC236}">
                <a16:creationId xmlns:a16="http://schemas.microsoft.com/office/drawing/2014/main" id="{EADABA8E-6A22-63EA-4606-4A2E852E6DBF}"/>
              </a:ext>
            </a:extLst>
          </p:cNvPr>
          <p:cNvSpPr>
            <a:spLocks noGrp="1"/>
          </p:cNvSpPr>
          <p:nvPr>
            <p:ph type="title"/>
          </p:nvPr>
        </p:nvSpPr>
        <p:spPr/>
        <p:txBody>
          <a:bodyPr/>
          <a:lstStyle/>
          <a:p>
            <a:r>
              <a:rPr lang="en-GB" altLang="en-US"/>
              <a:t>Concerns you must Answer </a:t>
            </a:r>
          </a:p>
        </p:txBody>
      </p:sp>
      <p:sp>
        <p:nvSpPr>
          <p:cNvPr id="132099" name="Content Placeholder 2">
            <a:extLst>
              <a:ext uri="{FF2B5EF4-FFF2-40B4-BE49-F238E27FC236}">
                <a16:creationId xmlns:a16="http://schemas.microsoft.com/office/drawing/2014/main" id="{20B6ED01-1695-4DA5-564C-BC16F5F3BD40}"/>
              </a:ext>
            </a:extLst>
          </p:cNvPr>
          <p:cNvSpPr>
            <a:spLocks noGrp="1"/>
          </p:cNvSpPr>
          <p:nvPr>
            <p:ph idx="1"/>
          </p:nvPr>
        </p:nvSpPr>
        <p:spPr>
          <a:xfrm>
            <a:off x="1981200" y="1341439"/>
            <a:ext cx="8229600" cy="5068887"/>
          </a:xfrm>
        </p:spPr>
        <p:txBody>
          <a:bodyPr/>
          <a:lstStyle/>
          <a:p>
            <a:pPr marL="0" indent="0" algn="ctr">
              <a:buNone/>
            </a:pPr>
            <a:r>
              <a:rPr lang="en-GB" altLang="en-US">
                <a:solidFill>
                  <a:srgbClr val="FF0000"/>
                </a:solidFill>
              </a:rPr>
              <a:t>Where is the line?</a:t>
            </a:r>
            <a:endParaRPr lang="en-GB" altLang="en-US"/>
          </a:p>
          <a:p>
            <a:pPr marL="0" indent="0">
              <a:buNone/>
            </a:pPr>
            <a:r>
              <a:rPr lang="en-GB" altLang="en-US">
                <a:solidFill>
                  <a:srgbClr val="00B050"/>
                </a:solidFill>
              </a:rPr>
              <a:t>At what point does encouragement become coercion?</a:t>
            </a:r>
          </a:p>
          <a:p>
            <a:pPr marL="0" indent="0">
              <a:buNone/>
            </a:pPr>
            <a:endParaRPr lang="en-GB" altLang="en-US">
              <a:solidFill>
                <a:srgbClr val="00B050"/>
              </a:solidFill>
            </a:endParaRPr>
          </a:p>
          <a:p>
            <a:pPr marL="0" indent="0">
              <a:buNone/>
            </a:pPr>
            <a:r>
              <a:rPr lang="en-GB" altLang="en-US">
                <a:solidFill>
                  <a:srgbClr val="7030A0"/>
                </a:solidFill>
              </a:rPr>
              <a:t>At what point do participants do things only because you are their teacher / instructor?</a:t>
            </a:r>
          </a:p>
          <a:p>
            <a:pPr marL="0" indent="0">
              <a:buNone/>
            </a:pPr>
            <a:endParaRPr lang="en-GB" altLang="en-US">
              <a:solidFill>
                <a:srgbClr val="7030A0"/>
              </a:solidFill>
            </a:endParaRPr>
          </a:p>
          <a:p>
            <a:pPr marL="0" indent="0">
              <a:buNone/>
            </a:pPr>
            <a:r>
              <a:rPr lang="en-GB" altLang="en-US">
                <a:solidFill>
                  <a:srgbClr val="00B0F0"/>
                </a:solidFill>
              </a:rPr>
              <a:t>How do you avoid manipulating or influencing the data?</a:t>
            </a:r>
          </a:p>
        </p:txBody>
      </p:sp>
    </p:spTree>
    <p:extLst>
      <p:ext uri="{BB962C8B-B14F-4D97-AF65-F5344CB8AC3E}">
        <p14:creationId xmlns:p14="http://schemas.microsoft.com/office/powerpoint/2010/main" val="2260232583"/>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Title 1">
            <a:extLst>
              <a:ext uri="{FF2B5EF4-FFF2-40B4-BE49-F238E27FC236}">
                <a16:creationId xmlns:a16="http://schemas.microsoft.com/office/drawing/2014/main" id="{EF27D3AD-F79F-FF3F-3D10-49BDE8F8FE82}"/>
              </a:ext>
            </a:extLst>
          </p:cNvPr>
          <p:cNvSpPr>
            <a:spLocks noGrp="1"/>
          </p:cNvSpPr>
          <p:nvPr>
            <p:ph type="title"/>
          </p:nvPr>
        </p:nvSpPr>
        <p:spPr/>
        <p:txBody>
          <a:bodyPr/>
          <a:lstStyle/>
          <a:p>
            <a:r>
              <a:rPr lang="en-GB" altLang="en-US"/>
              <a:t>Underlying Ethos</a:t>
            </a:r>
          </a:p>
        </p:txBody>
      </p:sp>
      <p:sp>
        <p:nvSpPr>
          <p:cNvPr id="133123" name="Content Placeholder 2">
            <a:extLst>
              <a:ext uri="{FF2B5EF4-FFF2-40B4-BE49-F238E27FC236}">
                <a16:creationId xmlns:a16="http://schemas.microsoft.com/office/drawing/2014/main" id="{AB32907B-904F-7774-C799-03FA8C4BC437}"/>
              </a:ext>
            </a:extLst>
          </p:cNvPr>
          <p:cNvSpPr>
            <a:spLocks noGrp="1"/>
          </p:cNvSpPr>
          <p:nvPr>
            <p:ph idx="1"/>
          </p:nvPr>
        </p:nvSpPr>
        <p:spPr>
          <a:xfrm>
            <a:off x="1436914" y="894602"/>
            <a:ext cx="9352246" cy="5257800"/>
          </a:xfrm>
        </p:spPr>
        <p:txBody>
          <a:bodyPr/>
          <a:lstStyle/>
          <a:p>
            <a:pPr marL="0" indent="0">
              <a:buNone/>
            </a:pPr>
            <a:endParaRPr lang="en-GB" altLang="en-US" sz="2400"/>
          </a:p>
          <a:p>
            <a:pPr marL="0" indent="0">
              <a:buNone/>
            </a:pPr>
            <a:endParaRPr lang="en-GB" altLang="en-US" sz="2400"/>
          </a:p>
          <a:p>
            <a:pPr marL="0" indent="0">
              <a:buNone/>
            </a:pPr>
            <a:r>
              <a:rPr lang="en-GB" altLang="en-US" sz="3600"/>
              <a:t>Personal 	Morals		     Ethics </a:t>
            </a:r>
          </a:p>
          <a:p>
            <a:pPr marL="0" indent="0">
              <a:buNone/>
            </a:pPr>
            <a:endParaRPr lang="en-GB" altLang="en-US" sz="2400"/>
          </a:p>
          <a:p>
            <a:pPr marL="0" indent="0">
              <a:buNone/>
            </a:pPr>
            <a:r>
              <a:rPr lang="en-GB" altLang="en-US"/>
              <a:t>Work	Ethics		     Codes of practice</a:t>
            </a:r>
          </a:p>
          <a:p>
            <a:pPr marL="0" indent="0">
              <a:buNone/>
            </a:pPr>
            <a:endParaRPr lang="en-GB" altLang="en-US" sz="2400"/>
          </a:p>
          <a:p>
            <a:pPr marL="0" indent="0">
              <a:buNone/>
            </a:pPr>
            <a:endParaRPr lang="en-GB" altLang="en-US" sz="2400"/>
          </a:p>
          <a:p>
            <a:pPr marL="0" indent="0" algn="ctr">
              <a:buNone/>
            </a:pPr>
            <a:r>
              <a:rPr lang="en-GB" altLang="en-US" sz="3600" i="1">
                <a:solidFill>
                  <a:srgbClr val="FF0000"/>
                </a:solidFill>
              </a:rPr>
              <a:t>Moral perspectives evolve and change</a:t>
            </a:r>
          </a:p>
        </p:txBody>
      </p:sp>
      <p:sp>
        <p:nvSpPr>
          <p:cNvPr id="4" name="Right Arrow 3">
            <a:extLst>
              <a:ext uri="{FF2B5EF4-FFF2-40B4-BE49-F238E27FC236}">
                <a16:creationId xmlns:a16="http://schemas.microsoft.com/office/drawing/2014/main" id="{4A7AC4B0-ED89-49D7-E78F-92C065201A5C}"/>
              </a:ext>
            </a:extLst>
          </p:cNvPr>
          <p:cNvSpPr/>
          <p:nvPr/>
        </p:nvSpPr>
        <p:spPr>
          <a:xfrm>
            <a:off x="4916338" y="1960863"/>
            <a:ext cx="1439863" cy="2333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5" name="Right Arrow 4">
            <a:extLst>
              <a:ext uri="{FF2B5EF4-FFF2-40B4-BE49-F238E27FC236}">
                <a16:creationId xmlns:a16="http://schemas.microsoft.com/office/drawing/2014/main" id="{89DA4C85-9DCC-EB62-C7DC-406A0AA36695}"/>
              </a:ext>
            </a:extLst>
          </p:cNvPr>
          <p:cNvSpPr/>
          <p:nvPr/>
        </p:nvSpPr>
        <p:spPr>
          <a:xfrm>
            <a:off x="3466926" y="3015892"/>
            <a:ext cx="1152525" cy="2016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extLst>
      <p:ext uri="{BB962C8B-B14F-4D97-AF65-F5344CB8AC3E}">
        <p14:creationId xmlns:p14="http://schemas.microsoft.com/office/powerpoint/2010/main" val="1655317242"/>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white text on a black background&#10;&#10;Description automatically generated">
            <a:extLst>
              <a:ext uri="{FF2B5EF4-FFF2-40B4-BE49-F238E27FC236}">
                <a16:creationId xmlns:a16="http://schemas.microsoft.com/office/drawing/2014/main" id="{89462329-9F45-FCD0-43CF-1D63BDDAB916}"/>
              </a:ext>
            </a:extLst>
          </p:cNvPr>
          <p:cNvPicPr>
            <a:picLocks noChangeAspect="1"/>
          </p:cNvPicPr>
          <p:nvPr/>
        </p:nvPicPr>
        <p:blipFill>
          <a:blip r:embed="rId2"/>
          <a:stretch>
            <a:fillRect/>
          </a:stretch>
        </p:blipFill>
        <p:spPr>
          <a:xfrm>
            <a:off x="207091" y="529215"/>
            <a:ext cx="11775055" cy="6125004"/>
          </a:xfrm>
          <a:prstGeom prst="rect">
            <a:avLst/>
          </a:prstGeom>
        </p:spPr>
      </p:pic>
    </p:spTree>
    <p:extLst>
      <p:ext uri="{BB962C8B-B14F-4D97-AF65-F5344CB8AC3E}">
        <p14:creationId xmlns:p14="http://schemas.microsoft.com/office/powerpoint/2010/main" val="4129886489"/>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a:extLst>
              <a:ext uri="{FF2B5EF4-FFF2-40B4-BE49-F238E27FC236}">
                <a16:creationId xmlns:a16="http://schemas.microsoft.com/office/drawing/2014/main" id="{0EDF03DD-EBDD-EB1B-6E71-3F2A7A797E57}"/>
              </a:ext>
            </a:extLst>
          </p:cNvPr>
          <p:cNvSpPr>
            <a:spLocks noGrp="1"/>
          </p:cNvSpPr>
          <p:nvPr>
            <p:ph type="title"/>
          </p:nvPr>
        </p:nvSpPr>
        <p:spPr/>
        <p:txBody>
          <a:bodyPr/>
          <a:lstStyle/>
          <a:p>
            <a:pPr algn="ctr"/>
            <a:r>
              <a:rPr lang="en-US" altLang="en-US" sz="3600" b="1" i="1"/>
              <a:t>The Revised Ethical Guidelines of the </a:t>
            </a:r>
            <a:br>
              <a:rPr lang="en-US" altLang="en-US" sz="3600" b="1" i="1" dirty="0"/>
            </a:br>
            <a:r>
              <a:rPr lang="en-US" altLang="en-US" sz="3600" b="1" i="1"/>
              <a:t>British Educational Research Association (BERA, 2018)</a:t>
            </a:r>
            <a:endParaRPr lang="en-US" sz="3600">
              <a:ea typeface="Calibri Light"/>
              <a:cs typeface="Calibri Light"/>
            </a:endParaRPr>
          </a:p>
        </p:txBody>
      </p:sp>
      <p:sp>
        <p:nvSpPr>
          <p:cNvPr id="137219" name="Rectangle 3">
            <a:extLst>
              <a:ext uri="{FF2B5EF4-FFF2-40B4-BE49-F238E27FC236}">
                <a16:creationId xmlns:a16="http://schemas.microsoft.com/office/drawing/2014/main" id="{8232DF05-FC79-40B7-420B-2632F291AD92}"/>
              </a:ext>
            </a:extLst>
          </p:cNvPr>
          <p:cNvSpPr>
            <a:spLocks noGrp="1"/>
          </p:cNvSpPr>
          <p:nvPr>
            <p:ph type="body" idx="1"/>
          </p:nvPr>
        </p:nvSpPr>
        <p:spPr>
          <a:xfrm>
            <a:off x="439560" y="1815233"/>
            <a:ext cx="11306353" cy="4609380"/>
          </a:xfrm>
        </p:spPr>
        <p:txBody>
          <a:bodyPr vert="horz" lIns="91440" tIns="45720" rIns="91440" bIns="45720" rtlCol="0" anchor="t">
            <a:normAutofit fontScale="92500" lnSpcReduction="20000"/>
          </a:bodyPr>
          <a:lstStyle/>
          <a:p>
            <a:pPr>
              <a:lnSpc>
                <a:spcPct val="80000"/>
              </a:lnSpc>
              <a:buNone/>
            </a:pPr>
            <a:r>
              <a:rPr lang="en-US" altLang="en-US" sz="3000" b="1" i="1"/>
              <a:t>Underpinning Principles </a:t>
            </a:r>
            <a:endParaRPr lang="en-US" altLang="en-US" sz="3000" b="1" i="1">
              <a:cs typeface="Calibri"/>
            </a:endParaRPr>
          </a:p>
          <a:p>
            <a:pPr eaLnBrk="1" hangingPunct="1">
              <a:lnSpc>
                <a:spcPct val="80000"/>
              </a:lnSpc>
              <a:buFontTx/>
              <a:buNone/>
            </a:pPr>
            <a:endParaRPr lang="en-GB" altLang="en-US" sz="3000" b="1">
              <a:cs typeface="Calibri"/>
            </a:endParaRPr>
          </a:p>
          <a:p>
            <a:pPr>
              <a:lnSpc>
                <a:spcPct val="80000"/>
              </a:lnSpc>
            </a:pPr>
            <a:r>
              <a:rPr lang="en-GB" altLang="en-US" sz="3000">
                <a:solidFill>
                  <a:srgbClr val="C00000"/>
                </a:solidFill>
              </a:rPr>
              <a:t>“</a:t>
            </a:r>
            <a:r>
              <a:rPr lang="en-US" altLang="ja-JP" sz="3000">
                <a:solidFill>
                  <a:srgbClr val="C00000"/>
                </a:solidFill>
                <a:ea typeface="游ゴシック"/>
              </a:rPr>
              <a:t>The Association considers that all educational research should be conducted within an ethic of respect for</a:t>
            </a:r>
            <a:r>
              <a:rPr lang="en-US" altLang="ja-JP" sz="3000">
                <a:solidFill>
                  <a:srgbClr val="FF0000"/>
                </a:solidFill>
                <a:ea typeface="游ゴシック"/>
              </a:rPr>
              <a:t> - </a:t>
            </a:r>
            <a:endParaRPr lang="en-US" altLang="ja-JP" sz="3000">
              <a:solidFill>
                <a:srgbClr val="FF0000"/>
              </a:solidFill>
              <a:ea typeface="游ゴシック"/>
              <a:cs typeface="Calibri"/>
            </a:endParaRPr>
          </a:p>
          <a:p>
            <a:pPr eaLnBrk="1" hangingPunct="1">
              <a:lnSpc>
                <a:spcPct val="80000"/>
              </a:lnSpc>
            </a:pPr>
            <a:endParaRPr lang="en-US" altLang="en-US" sz="3000">
              <a:cs typeface="Calibri"/>
            </a:endParaRPr>
          </a:p>
          <a:p>
            <a:pPr lvl="1" eaLnBrk="1" hangingPunct="1">
              <a:lnSpc>
                <a:spcPct val="110000"/>
              </a:lnSpc>
              <a:buFont typeface="Arial" panose="020B0604020202020204" pitchFamily="34" charset="0"/>
              <a:buChar char="•"/>
            </a:pPr>
            <a:r>
              <a:rPr lang="en-US" altLang="en-US" sz="2600">
                <a:solidFill>
                  <a:srgbClr val="7030A0"/>
                </a:solidFill>
              </a:rPr>
              <a:t>The Person</a:t>
            </a:r>
            <a:endParaRPr lang="en-US" altLang="en-US" sz="2600">
              <a:solidFill>
                <a:srgbClr val="7030A0"/>
              </a:solidFill>
              <a:cs typeface="Calibri"/>
            </a:endParaRPr>
          </a:p>
          <a:p>
            <a:pPr lvl="1" eaLnBrk="1" hangingPunct="1">
              <a:lnSpc>
                <a:spcPct val="110000"/>
              </a:lnSpc>
              <a:buFont typeface="Arial" panose="020B0604020202020204" pitchFamily="34" charset="0"/>
              <a:buChar char="•"/>
            </a:pPr>
            <a:r>
              <a:rPr lang="en-US" altLang="en-US" sz="2600">
                <a:solidFill>
                  <a:srgbClr val="7030A0"/>
                </a:solidFill>
              </a:rPr>
              <a:t>Knowledge</a:t>
            </a:r>
            <a:endParaRPr lang="en-US" altLang="en-US" sz="2600">
              <a:solidFill>
                <a:srgbClr val="7030A0"/>
              </a:solidFill>
              <a:cs typeface="Calibri"/>
            </a:endParaRPr>
          </a:p>
          <a:p>
            <a:pPr lvl="1" eaLnBrk="1" hangingPunct="1">
              <a:lnSpc>
                <a:spcPct val="110000"/>
              </a:lnSpc>
              <a:buFont typeface="Arial" panose="020B0604020202020204" pitchFamily="34" charset="0"/>
              <a:buChar char="•"/>
            </a:pPr>
            <a:r>
              <a:rPr lang="en-US" altLang="en-US" sz="2600">
                <a:solidFill>
                  <a:srgbClr val="7030A0"/>
                </a:solidFill>
              </a:rPr>
              <a:t>Democratic Values</a:t>
            </a:r>
            <a:endParaRPr lang="en-US" altLang="en-US" sz="2600">
              <a:solidFill>
                <a:srgbClr val="7030A0"/>
              </a:solidFill>
              <a:cs typeface="Calibri"/>
            </a:endParaRPr>
          </a:p>
          <a:p>
            <a:pPr lvl="1" eaLnBrk="1" hangingPunct="1">
              <a:lnSpc>
                <a:spcPct val="110000"/>
              </a:lnSpc>
              <a:buFont typeface="Arial" panose="020B0604020202020204" pitchFamily="34" charset="0"/>
              <a:buChar char="•"/>
            </a:pPr>
            <a:r>
              <a:rPr lang="en-US" altLang="en-US" sz="2600">
                <a:solidFill>
                  <a:srgbClr val="7030A0"/>
                </a:solidFill>
              </a:rPr>
              <a:t>The Quality of Educational Research</a:t>
            </a:r>
            <a:endParaRPr lang="en-US" altLang="en-US" sz="2600">
              <a:solidFill>
                <a:srgbClr val="7030A0"/>
              </a:solidFill>
              <a:cs typeface="Calibri"/>
            </a:endParaRPr>
          </a:p>
          <a:p>
            <a:pPr lvl="1" eaLnBrk="1" hangingPunct="1">
              <a:lnSpc>
                <a:spcPct val="110000"/>
              </a:lnSpc>
              <a:buFont typeface="Arial" panose="020B0604020202020204" pitchFamily="34" charset="0"/>
              <a:buChar char="•"/>
            </a:pPr>
            <a:r>
              <a:rPr lang="en-US" altLang="en-US" sz="2600">
                <a:solidFill>
                  <a:srgbClr val="7030A0"/>
                </a:solidFill>
              </a:rPr>
              <a:t>Academic Freedom</a:t>
            </a:r>
            <a:endParaRPr lang="en-US" altLang="en-US" sz="2600">
              <a:solidFill>
                <a:srgbClr val="7030A0"/>
              </a:solidFill>
              <a:cs typeface="Calibri"/>
            </a:endParaRPr>
          </a:p>
          <a:p>
            <a:pPr lvl="1" algn="r" eaLnBrk="1" hangingPunct="1">
              <a:lnSpc>
                <a:spcPct val="110000"/>
              </a:lnSpc>
              <a:buFontTx/>
              <a:buNone/>
            </a:pPr>
            <a:r>
              <a:rPr lang="en-US" altLang="en-US"/>
              <a:t>BERA Guidelines, 2011 pp4</a:t>
            </a:r>
            <a:endParaRPr lang="en-US" altLang="en-US">
              <a:cs typeface="Calibri"/>
            </a:endParaRPr>
          </a:p>
          <a:p>
            <a:pPr lvl="1" algn="ctr" eaLnBrk="1" hangingPunct="1">
              <a:lnSpc>
                <a:spcPct val="110000"/>
              </a:lnSpc>
              <a:buFontTx/>
              <a:buNone/>
            </a:pPr>
            <a:r>
              <a:rPr lang="en-US" altLang="en-US">
                <a:solidFill>
                  <a:schemeClr val="bg1"/>
                </a:solidFill>
              </a:rPr>
              <a:t>However at times these may conflict</a:t>
            </a:r>
            <a:endParaRPr lang="en-US" altLang="en-US">
              <a:solidFill>
                <a:schemeClr val="bg1"/>
              </a:solidFill>
              <a:cs typeface="Calibri"/>
            </a:endParaRPr>
          </a:p>
        </p:txBody>
      </p:sp>
    </p:spTree>
    <p:extLst>
      <p:ext uri="{BB962C8B-B14F-4D97-AF65-F5344CB8AC3E}">
        <p14:creationId xmlns:p14="http://schemas.microsoft.com/office/powerpoint/2010/main" val="1996506239"/>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D8825-7A05-E63E-CB49-3EC4C02FFD30}"/>
              </a:ext>
            </a:extLst>
          </p:cNvPr>
          <p:cNvSpPr>
            <a:spLocks noGrp="1"/>
          </p:cNvSpPr>
          <p:nvPr>
            <p:ph type="title"/>
          </p:nvPr>
        </p:nvSpPr>
        <p:spPr>
          <a:xfrm>
            <a:off x="320511" y="224"/>
            <a:ext cx="11557262" cy="1325563"/>
          </a:xfrm>
        </p:spPr>
        <p:txBody>
          <a:bodyPr>
            <a:normAutofit/>
          </a:bodyPr>
          <a:lstStyle/>
          <a:p>
            <a:r>
              <a:rPr lang="en-US" b="1" dirty="0">
                <a:ea typeface="Calibri Light"/>
                <a:cs typeface="Calibri Light"/>
              </a:rPr>
              <a:t>Risks / </a:t>
            </a:r>
            <a:r>
              <a:rPr lang="en-US" b="1" dirty="0" err="1">
                <a:ea typeface="Calibri Light"/>
                <a:cs typeface="Calibri Light"/>
              </a:rPr>
              <a:t>Risgiau</a:t>
            </a:r>
            <a:r>
              <a:rPr lang="en-US" dirty="0">
                <a:ea typeface="Calibri Light"/>
                <a:cs typeface="Calibri Light"/>
              </a:rPr>
              <a:t>         </a:t>
            </a:r>
            <a:r>
              <a:rPr lang="en-US" sz="2000" b="1" dirty="0">
                <a:ea typeface="Calibri Light"/>
                <a:cs typeface="Calibri Light"/>
              </a:rPr>
              <a:t>Write a statement on a post it       </a:t>
            </a:r>
            <a:r>
              <a:rPr lang="en-US" sz="2000" b="1" dirty="0" err="1">
                <a:ea typeface="Calibri Light"/>
                <a:cs typeface="Calibri Light"/>
              </a:rPr>
              <a:t>Nodwch</a:t>
            </a:r>
            <a:r>
              <a:rPr lang="en-US" sz="2000" b="1" dirty="0">
                <a:ea typeface="Calibri Light"/>
                <a:cs typeface="Calibri Light"/>
              </a:rPr>
              <a:t> </a:t>
            </a:r>
            <a:r>
              <a:rPr lang="en-US" sz="2000" b="1" dirty="0" err="1">
                <a:ea typeface="Calibri Light"/>
                <a:cs typeface="Calibri Light"/>
              </a:rPr>
              <a:t>datganiad</a:t>
            </a:r>
            <a:r>
              <a:rPr lang="en-US" sz="2000" b="1" dirty="0">
                <a:ea typeface="Calibri Light"/>
                <a:cs typeface="Calibri Light"/>
              </a:rPr>
              <a:t> </a:t>
            </a:r>
            <a:r>
              <a:rPr lang="en-US" sz="2000" b="1" dirty="0" err="1">
                <a:ea typeface="Calibri Light"/>
                <a:cs typeface="Calibri Light"/>
              </a:rPr>
              <a:t>ar</a:t>
            </a:r>
            <a:r>
              <a:rPr lang="en-US" sz="2000" b="1" dirty="0">
                <a:ea typeface="Calibri Light"/>
                <a:cs typeface="Calibri Light"/>
              </a:rPr>
              <a:t> </a:t>
            </a:r>
            <a:r>
              <a:rPr lang="en-US" sz="2000" b="1" dirty="0" err="1">
                <a:ea typeface="Calibri Light"/>
                <a:cs typeface="Calibri Light"/>
              </a:rPr>
              <a:t>bost</a:t>
            </a:r>
            <a:r>
              <a:rPr lang="en-US" sz="2000" b="1" dirty="0">
                <a:ea typeface="Calibri Light"/>
                <a:cs typeface="Calibri Light"/>
              </a:rPr>
              <a:t> it</a:t>
            </a:r>
          </a:p>
        </p:txBody>
      </p:sp>
      <p:sp>
        <p:nvSpPr>
          <p:cNvPr id="3" name="Content Placeholder 2">
            <a:extLst>
              <a:ext uri="{FF2B5EF4-FFF2-40B4-BE49-F238E27FC236}">
                <a16:creationId xmlns:a16="http://schemas.microsoft.com/office/drawing/2014/main" id="{1D3DD53A-F1E9-FC16-80C6-6CF7277D93D2}"/>
              </a:ext>
            </a:extLst>
          </p:cNvPr>
          <p:cNvSpPr>
            <a:spLocks noGrp="1"/>
          </p:cNvSpPr>
          <p:nvPr>
            <p:ph idx="1"/>
          </p:nvPr>
        </p:nvSpPr>
        <p:spPr>
          <a:xfrm>
            <a:off x="320511" y="1181682"/>
            <a:ext cx="11557262" cy="4434524"/>
          </a:xfrm>
          <a:solidFill>
            <a:schemeClr val="bg1"/>
          </a:solidFill>
        </p:spPr>
        <p:txBody>
          <a:bodyPr vert="horz" lIns="91440" tIns="45720" rIns="91440" bIns="45720" rtlCol="0" anchor="t">
            <a:normAutofit fontScale="92500"/>
          </a:bodyPr>
          <a:lstStyle/>
          <a:p>
            <a:pPr algn="ctr"/>
            <a:r>
              <a:rPr lang="en-US" b="1" dirty="0" err="1">
                <a:solidFill>
                  <a:srgbClr val="FF0000"/>
                </a:solidFill>
                <a:ea typeface="Calibri"/>
                <a:cs typeface="Calibri"/>
              </a:rPr>
              <a:t>Rhowch</a:t>
            </a:r>
            <a:r>
              <a:rPr lang="en-US" b="1" dirty="0">
                <a:solidFill>
                  <a:srgbClr val="FF0000"/>
                </a:solidFill>
                <a:ea typeface="Calibri"/>
                <a:cs typeface="Calibri"/>
              </a:rPr>
              <a:t> </a:t>
            </a:r>
            <a:r>
              <a:rPr lang="en-US" b="1" dirty="0" err="1">
                <a:solidFill>
                  <a:srgbClr val="FF0000"/>
                </a:solidFill>
                <a:ea typeface="Calibri"/>
                <a:cs typeface="Calibri"/>
              </a:rPr>
              <a:t>datganiad</a:t>
            </a:r>
            <a:r>
              <a:rPr lang="en-US" b="1" dirty="0">
                <a:solidFill>
                  <a:srgbClr val="FF0000"/>
                </a:solidFill>
                <a:ea typeface="Calibri"/>
                <a:cs typeface="Calibri"/>
              </a:rPr>
              <a:t> </a:t>
            </a:r>
            <a:r>
              <a:rPr lang="en-US" b="1" dirty="0" err="1">
                <a:solidFill>
                  <a:srgbClr val="FF0000"/>
                </a:solidFill>
                <a:ea typeface="Calibri"/>
                <a:cs typeface="Calibri"/>
              </a:rPr>
              <a:t>berthnasol</a:t>
            </a:r>
            <a:r>
              <a:rPr lang="en-US" b="1" dirty="0">
                <a:solidFill>
                  <a:srgbClr val="FF0000"/>
                </a:solidFill>
                <a:ea typeface="Calibri"/>
                <a:cs typeface="Calibri"/>
              </a:rPr>
              <a:t> o dan </a:t>
            </a:r>
            <a:r>
              <a:rPr lang="en-US" b="1" dirty="0" err="1">
                <a:solidFill>
                  <a:srgbClr val="FF0000"/>
                </a:solidFill>
                <a:ea typeface="Calibri"/>
                <a:cs typeface="Calibri"/>
              </a:rPr>
              <a:t>cerdyn</a:t>
            </a:r>
            <a:r>
              <a:rPr lang="en-US" b="1" dirty="0">
                <a:solidFill>
                  <a:srgbClr val="FF0000"/>
                </a:solidFill>
                <a:ea typeface="Calibri"/>
                <a:cs typeface="Calibri"/>
              </a:rPr>
              <a:t> </a:t>
            </a:r>
            <a:r>
              <a:rPr lang="en-US" b="1" dirty="0" err="1">
                <a:solidFill>
                  <a:srgbClr val="FF0000"/>
                </a:solidFill>
                <a:ea typeface="Calibri"/>
                <a:cs typeface="Calibri"/>
              </a:rPr>
              <a:t>coch</a:t>
            </a:r>
            <a:r>
              <a:rPr lang="en-US" b="1" dirty="0">
                <a:solidFill>
                  <a:srgbClr val="FF0000"/>
                </a:solidFill>
                <a:ea typeface="Calibri"/>
                <a:cs typeface="Calibri"/>
              </a:rPr>
              <a:t> am </a:t>
            </a:r>
            <a:r>
              <a:rPr lang="en-US" b="1" dirty="0" err="1">
                <a:solidFill>
                  <a:srgbClr val="FF0000"/>
                </a:solidFill>
                <a:ea typeface="Calibri"/>
                <a:cs typeface="Calibri"/>
              </a:rPr>
              <a:t>risg</a:t>
            </a:r>
            <a:r>
              <a:rPr lang="en-US" b="1" dirty="0">
                <a:solidFill>
                  <a:srgbClr val="FF0000"/>
                </a:solidFill>
                <a:ea typeface="Calibri"/>
                <a:cs typeface="Calibri"/>
              </a:rPr>
              <a:t> </a:t>
            </a:r>
            <a:r>
              <a:rPr lang="en-US" b="1" dirty="0" err="1">
                <a:solidFill>
                  <a:srgbClr val="FF0000"/>
                </a:solidFill>
                <a:ea typeface="Calibri"/>
                <a:cs typeface="Calibri"/>
              </a:rPr>
              <a:t>moesegol</a:t>
            </a:r>
            <a:r>
              <a:rPr lang="en-US" b="1" dirty="0">
                <a:solidFill>
                  <a:srgbClr val="FF0000"/>
                </a:solidFill>
                <a:ea typeface="Calibri"/>
                <a:cs typeface="Calibri"/>
              </a:rPr>
              <a:t> </a:t>
            </a:r>
            <a:r>
              <a:rPr lang="en-US" b="1" dirty="0" err="1">
                <a:solidFill>
                  <a:srgbClr val="FF0000"/>
                </a:solidFill>
                <a:ea typeface="Calibri"/>
                <a:cs typeface="Calibri"/>
              </a:rPr>
              <a:t>uchel</a:t>
            </a:r>
            <a:endParaRPr lang="en-US" b="1" dirty="0">
              <a:solidFill>
                <a:srgbClr val="FF0000"/>
              </a:solidFill>
              <a:ea typeface="Calibri"/>
              <a:cs typeface="Calibri"/>
            </a:endParaRPr>
          </a:p>
          <a:p>
            <a:pPr algn="ctr"/>
            <a:r>
              <a:rPr lang="en-US" b="1" i="1">
                <a:solidFill>
                  <a:srgbClr val="FF0000"/>
                </a:solidFill>
                <a:ea typeface="Calibri"/>
                <a:cs typeface="Calibri"/>
              </a:rPr>
              <a:t>If you think there's a high ethical risk - place the statement with red card </a:t>
            </a:r>
          </a:p>
          <a:p>
            <a:pPr algn="ctr"/>
            <a:endParaRPr lang="en-US" dirty="0">
              <a:ea typeface="Calibri"/>
              <a:cs typeface="Calibri"/>
            </a:endParaRPr>
          </a:p>
          <a:p>
            <a:pPr algn="ctr"/>
            <a:r>
              <a:rPr lang="en-US" b="1" dirty="0" err="1">
                <a:solidFill>
                  <a:srgbClr val="FFC000"/>
                </a:solidFill>
                <a:ea typeface="Calibri"/>
                <a:cs typeface="Calibri"/>
              </a:rPr>
              <a:t>Rhowch</a:t>
            </a:r>
            <a:r>
              <a:rPr lang="en-US" b="1" dirty="0">
                <a:solidFill>
                  <a:srgbClr val="FFC000"/>
                </a:solidFill>
                <a:ea typeface="Calibri"/>
                <a:cs typeface="Calibri"/>
              </a:rPr>
              <a:t> </a:t>
            </a:r>
            <a:r>
              <a:rPr lang="en-US" b="1" dirty="0" err="1">
                <a:solidFill>
                  <a:srgbClr val="FFC000"/>
                </a:solidFill>
                <a:ea typeface="Calibri"/>
                <a:cs typeface="Calibri"/>
              </a:rPr>
              <a:t>datganiad</a:t>
            </a:r>
            <a:r>
              <a:rPr lang="en-US" b="1" dirty="0">
                <a:solidFill>
                  <a:srgbClr val="FFC000"/>
                </a:solidFill>
                <a:ea typeface="Calibri"/>
                <a:cs typeface="Calibri"/>
              </a:rPr>
              <a:t> </a:t>
            </a:r>
            <a:r>
              <a:rPr lang="en-US" b="1" dirty="0" err="1">
                <a:solidFill>
                  <a:srgbClr val="FFC000"/>
                </a:solidFill>
                <a:ea typeface="Calibri"/>
                <a:cs typeface="Calibri"/>
              </a:rPr>
              <a:t>berthnasol</a:t>
            </a:r>
            <a:r>
              <a:rPr lang="en-US" b="1" dirty="0">
                <a:solidFill>
                  <a:srgbClr val="FFC000"/>
                </a:solidFill>
                <a:ea typeface="Calibri"/>
                <a:cs typeface="Calibri"/>
              </a:rPr>
              <a:t> o dan </a:t>
            </a:r>
            <a:r>
              <a:rPr lang="en-US" b="1" dirty="0" err="1">
                <a:solidFill>
                  <a:srgbClr val="FFC000"/>
                </a:solidFill>
                <a:ea typeface="Calibri"/>
                <a:cs typeface="Calibri"/>
              </a:rPr>
              <a:t>cerdyn</a:t>
            </a:r>
            <a:r>
              <a:rPr lang="en-US" b="1" dirty="0">
                <a:solidFill>
                  <a:srgbClr val="FFC000"/>
                </a:solidFill>
                <a:ea typeface="Calibri"/>
                <a:cs typeface="Calibri"/>
              </a:rPr>
              <a:t> </a:t>
            </a:r>
            <a:r>
              <a:rPr lang="en-US" b="1" dirty="0" err="1">
                <a:solidFill>
                  <a:srgbClr val="FFC000"/>
                </a:solidFill>
                <a:ea typeface="Calibri"/>
                <a:cs typeface="Calibri"/>
              </a:rPr>
              <a:t>melyn</a:t>
            </a:r>
            <a:r>
              <a:rPr lang="en-US" b="1" dirty="0">
                <a:solidFill>
                  <a:srgbClr val="FFC000"/>
                </a:solidFill>
                <a:ea typeface="Calibri"/>
                <a:cs typeface="Calibri"/>
              </a:rPr>
              <a:t> am </a:t>
            </a:r>
            <a:r>
              <a:rPr lang="en-US" b="1" dirty="0" err="1">
                <a:solidFill>
                  <a:srgbClr val="FFC000"/>
                </a:solidFill>
                <a:ea typeface="Calibri"/>
                <a:cs typeface="Calibri"/>
              </a:rPr>
              <a:t>risg</a:t>
            </a:r>
            <a:r>
              <a:rPr lang="en-US" b="1" dirty="0">
                <a:solidFill>
                  <a:srgbClr val="FFC000"/>
                </a:solidFill>
                <a:ea typeface="Calibri"/>
                <a:cs typeface="Calibri"/>
              </a:rPr>
              <a:t> </a:t>
            </a:r>
            <a:r>
              <a:rPr lang="en-US" b="1" dirty="0" err="1">
                <a:solidFill>
                  <a:srgbClr val="FFC000"/>
                </a:solidFill>
                <a:ea typeface="Calibri"/>
                <a:cs typeface="Calibri"/>
              </a:rPr>
              <a:t>moesegol</a:t>
            </a:r>
            <a:r>
              <a:rPr lang="en-US" b="1" dirty="0">
                <a:solidFill>
                  <a:srgbClr val="FFC000"/>
                </a:solidFill>
                <a:ea typeface="Calibri"/>
                <a:cs typeface="Calibri"/>
              </a:rPr>
              <a:t> </a:t>
            </a:r>
            <a:r>
              <a:rPr lang="en-US" b="1" dirty="0" err="1">
                <a:solidFill>
                  <a:srgbClr val="FFC000"/>
                </a:solidFill>
                <a:ea typeface="Calibri"/>
                <a:cs typeface="Calibri"/>
              </a:rPr>
              <a:t>cymhedrol</a:t>
            </a:r>
          </a:p>
          <a:p>
            <a:pPr algn="ctr"/>
            <a:r>
              <a:rPr lang="en-US" b="1" i="1">
                <a:solidFill>
                  <a:srgbClr val="FFC000"/>
                </a:solidFill>
                <a:ea typeface="Calibri"/>
                <a:cs typeface="Calibri"/>
              </a:rPr>
              <a:t>If you think there's a moderate ethical risk – place the statement with the yellow</a:t>
            </a:r>
            <a:r>
              <a:rPr lang="en-US" b="1" i="1" dirty="0">
                <a:solidFill>
                  <a:srgbClr val="FFC000"/>
                </a:solidFill>
                <a:ea typeface="Calibri"/>
                <a:cs typeface="Calibri"/>
              </a:rPr>
              <a:t> card</a:t>
            </a:r>
          </a:p>
          <a:p>
            <a:pPr algn="ctr"/>
            <a:endParaRPr lang="en-US" b="1" dirty="0">
              <a:solidFill>
                <a:schemeClr val="accent6">
                  <a:lumMod val="76000"/>
                </a:schemeClr>
              </a:solidFill>
              <a:ea typeface="Calibri"/>
              <a:cs typeface="Calibri"/>
            </a:endParaRPr>
          </a:p>
          <a:p>
            <a:pPr algn="ctr"/>
            <a:r>
              <a:rPr lang="en-US" b="1" dirty="0" err="1">
                <a:solidFill>
                  <a:schemeClr val="accent6">
                    <a:lumMod val="76000"/>
                  </a:schemeClr>
                </a:solidFill>
                <a:ea typeface="Calibri"/>
                <a:cs typeface="Calibri"/>
              </a:rPr>
              <a:t>Rhowch</a:t>
            </a:r>
            <a:r>
              <a:rPr lang="en-US" b="1" dirty="0">
                <a:solidFill>
                  <a:schemeClr val="accent6">
                    <a:lumMod val="76000"/>
                  </a:schemeClr>
                </a:solidFill>
                <a:ea typeface="Calibri"/>
                <a:cs typeface="Calibri"/>
              </a:rPr>
              <a:t> </a:t>
            </a:r>
            <a:r>
              <a:rPr lang="en-US" b="1" dirty="0" err="1">
                <a:solidFill>
                  <a:schemeClr val="accent6">
                    <a:lumMod val="76000"/>
                  </a:schemeClr>
                </a:solidFill>
                <a:ea typeface="Calibri"/>
                <a:cs typeface="Calibri"/>
              </a:rPr>
              <a:t>datganiad</a:t>
            </a:r>
            <a:r>
              <a:rPr lang="en-US" b="1" dirty="0">
                <a:solidFill>
                  <a:schemeClr val="accent6">
                    <a:lumMod val="76000"/>
                  </a:schemeClr>
                </a:solidFill>
                <a:ea typeface="Calibri"/>
                <a:cs typeface="Calibri"/>
              </a:rPr>
              <a:t> </a:t>
            </a:r>
            <a:r>
              <a:rPr lang="en-US" b="1" dirty="0" err="1">
                <a:solidFill>
                  <a:schemeClr val="accent6">
                    <a:lumMod val="76000"/>
                  </a:schemeClr>
                </a:solidFill>
                <a:ea typeface="Calibri"/>
                <a:cs typeface="Calibri"/>
              </a:rPr>
              <a:t>berthnasol</a:t>
            </a:r>
            <a:r>
              <a:rPr lang="en-US" b="1" dirty="0">
                <a:solidFill>
                  <a:schemeClr val="accent6">
                    <a:lumMod val="76000"/>
                  </a:schemeClr>
                </a:solidFill>
                <a:ea typeface="Calibri"/>
                <a:cs typeface="Calibri"/>
              </a:rPr>
              <a:t> o dan </a:t>
            </a:r>
            <a:r>
              <a:rPr lang="en-US" b="1" dirty="0" err="1">
                <a:solidFill>
                  <a:schemeClr val="accent6">
                    <a:lumMod val="76000"/>
                  </a:schemeClr>
                </a:solidFill>
                <a:ea typeface="Calibri"/>
                <a:cs typeface="Calibri"/>
              </a:rPr>
              <a:t>cerdyn</a:t>
            </a:r>
            <a:r>
              <a:rPr lang="en-US" b="1" dirty="0">
                <a:solidFill>
                  <a:schemeClr val="accent6">
                    <a:lumMod val="76000"/>
                  </a:schemeClr>
                </a:solidFill>
                <a:ea typeface="Calibri"/>
                <a:cs typeface="Calibri"/>
              </a:rPr>
              <a:t> </a:t>
            </a:r>
            <a:r>
              <a:rPr lang="en-US" b="1" dirty="0" err="1">
                <a:solidFill>
                  <a:schemeClr val="accent6">
                    <a:lumMod val="76000"/>
                  </a:schemeClr>
                </a:solidFill>
                <a:ea typeface="Calibri"/>
                <a:cs typeface="Calibri"/>
              </a:rPr>
              <a:t>gwyrdd</a:t>
            </a:r>
            <a:r>
              <a:rPr lang="en-US" b="1" dirty="0">
                <a:solidFill>
                  <a:schemeClr val="accent6">
                    <a:lumMod val="76000"/>
                  </a:schemeClr>
                </a:solidFill>
                <a:ea typeface="Calibri"/>
                <a:cs typeface="Calibri"/>
              </a:rPr>
              <a:t> am </a:t>
            </a:r>
            <a:r>
              <a:rPr lang="en-US" b="1" dirty="0" err="1">
                <a:solidFill>
                  <a:schemeClr val="accent6">
                    <a:lumMod val="76000"/>
                  </a:schemeClr>
                </a:solidFill>
                <a:ea typeface="Calibri"/>
                <a:cs typeface="Calibri"/>
              </a:rPr>
              <a:t>risg</a:t>
            </a:r>
            <a:r>
              <a:rPr lang="en-US" b="1" dirty="0">
                <a:solidFill>
                  <a:schemeClr val="accent6">
                    <a:lumMod val="76000"/>
                  </a:schemeClr>
                </a:solidFill>
                <a:ea typeface="Calibri"/>
                <a:cs typeface="Calibri"/>
              </a:rPr>
              <a:t> </a:t>
            </a:r>
            <a:r>
              <a:rPr lang="en-US" b="1" dirty="0" err="1">
                <a:solidFill>
                  <a:schemeClr val="accent6">
                    <a:lumMod val="76000"/>
                  </a:schemeClr>
                </a:solidFill>
                <a:ea typeface="Calibri"/>
                <a:cs typeface="Calibri"/>
              </a:rPr>
              <a:t>moesegol</a:t>
            </a:r>
            <a:r>
              <a:rPr lang="en-US" b="1" dirty="0">
                <a:solidFill>
                  <a:schemeClr val="accent6">
                    <a:lumMod val="76000"/>
                  </a:schemeClr>
                </a:solidFill>
                <a:ea typeface="Calibri"/>
                <a:cs typeface="Calibri"/>
              </a:rPr>
              <a:t> </a:t>
            </a:r>
            <a:r>
              <a:rPr lang="en-US" b="1" dirty="0" err="1">
                <a:solidFill>
                  <a:schemeClr val="accent6">
                    <a:lumMod val="76000"/>
                  </a:schemeClr>
                </a:solidFill>
                <a:ea typeface="Calibri"/>
                <a:cs typeface="Calibri"/>
              </a:rPr>
              <a:t>isel</a:t>
            </a:r>
            <a:endParaRPr lang="en-US" b="1" dirty="0">
              <a:solidFill>
                <a:schemeClr val="accent6">
                  <a:lumMod val="76000"/>
                </a:schemeClr>
              </a:solidFill>
              <a:ea typeface="Calibri"/>
              <a:cs typeface="Calibri"/>
            </a:endParaRPr>
          </a:p>
          <a:p>
            <a:pPr algn="ctr"/>
            <a:r>
              <a:rPr lang="en-US" b="1" i="1">
                <a:solidFill>
                  <a:schemeClr val="accent6">
                    <a:lumMod val="76000"/>
                  </a:schemeClr>
                </a:solidFill>
                <a:ea typeface="Calibri"/>
                <a:cs typeface="Calibri"/>
              </a:rPr>
              <a:t>If you think there's a low ethical risk – place the statement with the green card</a:t>
            </a:r>
            <a:endParaRPr lang="en-US" b="1" i="1" dirty="0">
              <a:solidFill>
                <a:schemeClr val="accent6">
                  <a:lumMod val="76000"/>
                </a:schemeClr>
              </a:solidFill>
              <a:ea typeface="Calibri"/>
              <a:cs typeface="Calibri"/>
            </a:endParaRPr>
          </a:p>
        </p:txBody>
      </p:sp>
    </p:spTree>
    <p:extLst>
      <p:ext uri="{BB962C8B-B14F-4D97-AF65-F5344CB8AC3E}">
        <p14:creationId xmlns:p14="http://schemas.microsoft.com/office/powerpoint/2010/main" val="19849076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D82B1-3836-15EB-13CD-69964A25A4C0}"/>
              </a:ext>
            </a:extLst>
          </p:cNvPr>
          <p:cNvSpPr>
            <a:spLocks noGrp="1"/>
          </p:cNvSpPr>
          <p:nvPr>
            <p:ph type="title"/>
          </p:nvPr>
        </p:nvSpPr>
        <p:spPr>
          <a:xfrm>
            <a:off x="320511" y="224"/>
            <a:ext cx="11557262" cy="1325563"/>
          </a:xfrm>
        </p:spPr>
        <p:txBody>
          <a:bodyPr/>
          <a:lstStyle/>
          <a:p>
            <a:pPr algn="ctr"/>
            <a:r>
              <a:rPr lang="en-US" b="1" dirty="0" err="1">
                <a:ea typeface="Calibri Light"/>
                <a:cs typeface="Calibri Light"/>
              </a:rPr>
              <a:t>Dulliau</a:t>
            </a:r>
            <a:r>
              <a:rPr lang="en-US" b="1" dirty="0">
                <a:ea typeface="Calibri Light"/>
                <a:cs typeface="Calibri Light"/>
              </a:rPr>
              <a:t> </a:t>
            </a:r>
            <a:r>
              <a:rPr lang="en-US" b="1" dirty="0" err="1">
                <a:ea typeface="Calibri Light"/>
                <a:cs typeface="Calibri Light"/>
              </a:rPr>
              <a:t>Meintiol</a:t>
            </a:r>
            <a:r>
              <a:rPr lang="en-US" b="1" dirty="0">
                <a:ea typeface="Calibri Light"/>
                <a:cs typeface="Calibri Light"/>
              </a:rPr>
              <a:t>              Quantitative methods</a:t>
            </a:r>
          </a:p>
        </p:txBody>
      </p:sp>
      <p:sp>
        <p:nvSpPr>
          <p:cNvPr id="3" name="Content Placeholder 2">
            <a:extLst>
              <a:ext uri="{FF2B5EF4-FFF2-40B4-BE49-F238E27FC236}">
                <a16:creationId xmlns:a16="http://schemas.microsoft.com/office/drawing/2014/main" id="{456C398D-1BCA-2B5E-907C-D93EDD1D7B90}"/>
              </a:ext>
            </a:extLst>
          </p:cNvPr>
          <p:cNvSpPr>
            <a:spLocks noGrp="1"/>
          </p:cNvSpPr>
          <p:nvPr>
            <p:ph idx="1"/>
          </p:nvPr>
        </p:nvSpPr>
        <p:spPr>
          <a:xfrm>
            <a:off x="6824341" y="1331935"/>
            <a:ext cx="5364670" cy="4391596"/>
          </a:xfrm>
          <a:solidFill>
            <a:schemeClr val="bg1"/>
          </a:solidFill>
        </p:spPr>
        <p:txBody>
          <a:bodyPr vert="horz" lIns="91440" tIns="45720" rIns="91440" bIns="45720" rtlCol="0" anchor="t">
            <a:normAutofit/>
          </a:bodyPr>
          <a:lstStyle/>
          <a:p>
            <a:r>
              <a:rPr lang="en-US">
                <a:ea typeface="Calibri"/>
                <a:cs typeface="Calibri"/>
              </a:rPr>
              <a:t>Anonymous paper questionnaire</a:t>
            </a:r>
          </a:p>
          <a:p>
            <a:r>
              <a:rPr lang="en-US" dirty="0">
                <a:ea typeface="Calibri"/>
                <a:cs typeface="Calibri"/>
              </a:rPr>
              <a:t>Laboratory </a:t>
            </a:r>
            <a:r>
              <a:rPr lang="en-US">
                <a:ea typeface="Calibri"/>
                <a:cs typeface="Calibri"/>
              </a:rPr>
              <a:t>experiments</a:t>
            </a:r>
            <a:endParaRPr lang="en-US" dirty="0">
              <a:ea typeface="Calibri"/>
              <a:cs typeface="Calibri"/>
            </a:endParaRPr>
          </a:p>
          <a:p>
            <a:r>
              <a:rPr lang="en-US">
                <a:ea typeface="Calibri"/>
                <a:cs typeface="Calibri"/>
              </a:rPr>
              <a:t>Fitness testing </a:t>
            </a:r>
            <a:endParaRPr lang="en-US" dirty="0">
              <a:ea typeface="Calibri"/>
              <a:cs typeface="Calibri"/>
            </a:endParaRPr>
          </a:p>
          <a:p>
            <a:r>
              <a:rPr lang="en-US">
                <a:ea typeface="Calibri"/>
                <a:cs typeface="Calibri"/>
              </a:rPr>
              <a:t>Collecting children's data</a:t>
            </a:r>
          </a:p>
          <a:p>
            <a:r>
              <a:rPr lang="en-US">
                <a:ea typeface="Calibri"/>
                <a:cs typeface="Calibri"/>
              </a:rPr>
              <a:t>Medical record analysis</a:t>
            </a:r>
          </a:p>
          <a:p>
            <a:r>
              <a:rPr lang="en-US">
                <a:ea typeface="Calibri"/>
                <a:cs typeface="Calibri"/>
              </a:rPr>
              <a:t>Online questionnaires</a:t>
            </a:r>
            <a:endParaRPr lang="en-US" dirty="0">
              <a:ea typeface="Calibri"/>
              <a:cs typeface="Calibri"/>
            </a:endParaRPr>
          </a:p>
          <a:p>
            <a:r>
              <a:rPr lang="en-US" dirty="0">
                <a:ea typeface="Calibri"/>
                <a:cs typeface="Calibri"/>
              </a:rPr>
              <a:t>GPS tracking of </a:t>
            </a:r>
            <a:r>
              <a:rPr lang="en-US">
                <a:ea typeface="Calibri"/>
                <a:cs typeface="Calibri"/>
              </a:rPr>
              <a:t>athletes</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5" name="Content Placeholder 2">
            <a:extLst>
              <a:ext uri="{FF2B5EF4-FFF2-40B4-BE49-F238E27FC236}">
                <a16:creationId xmlns:a16="http://schemas.microsoft.com/office/drawing/2014/main" id="{BBF4EE3B-A8E3-A6A1-7926-D27866D761AE}"/>
              </a:ext>
            </a:extLst>
          </p:cNvPr>
          <p:cNvSpPr txBox="1">
            <a:spLocks/>
          </p:cNvSpPr>
          <p:nvPr/>
        </p:nvSpPr>
        <p:spPr>
          <a:xfrm>
            <a:off x="397784" y="1387744"/>
            <a:ext cx="5053431" cy="4080357"/>
          </a:xfrm>
          <a:prstGeom prst="rect">
            <a:avLst/>
          </a:prstGeom>
          <a:solidFill>
            <a:schemeClr val="bg1"/>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err="1">
                <a:ea typeface="Calibri"/>
                <a:cs typeface="Calibri"/>
              </a:rPr>
              <a:t>Holiadur</a:t>
            </a:r>
            <a:r>
              <a:rPr lang="en-US" dirty="0">
                <a:ea typeface="Calibri"/>
                <a:cs typeface="Calibri"/>
              </a:rPr>
              <a:t> </a:t>
            </a:r>
            <a:r>
              <a:rPr lang="en-US" dirty="0" err="1">
                <a:ea typeface="Calibri"/>
                <a:cs typeface="Calibri"/>
              </a:rPr>
              <a:t>anhysbys</a:t>
            </a:r>
            <a:r>
              <a:rPr lang="en-US" dirty="0">
                <a:ea typeface="Calibri"/>
                <a:cs typeface="Calibri"/>
              </a:rPr>
              <a:t> </a:t>
            </a:r>
            <a:r>
              <a:rPr lang="en-US" dirty="0" err="1">
                <a:ea typeface="Calibri"/>
                <a:cs typeface="Calibri"/>
              </a:rPr>
              <a:t>ar</a:t>
            </a:r>
            <a:r>
              <a:rPr lang="en-US" dirty="0">
                <a:ea typeface="Calibri"/>
                <a:cs typeface="Calibri"/>
              </a:rPr>
              <a:t> </a:t>
            </a:r>
            <a:r>
              <a:rPr lang="en-US" dirty="0" err="1">
                <a:ea typeface="Calibri"/>
                <a:cs typeface="Calibri"/>
              </a:rPr>
              <a:t>bapur</a:t>
            </a:r>
            <a:r>
              <a:rPr lang="en-US" dirty="0">
                <a:ea typeface="Calibri"/>
                <a:cs typeface="Calibri"/>
              </a:rPr>
              <a:t> </a:t>
            </a:r>
            <a:endParaRPr lang="en-US" dirty="0"/>
          </a:p>
          <a:p>
            <a:r>
              <a:rPr lang="en-US" dirty="0" err="1">
                <a:ea typeface="Calibri"/>
                <a:cs typeface="Calibri"/>
              </a:rPr>
              <a:t>Arbrofion</a:t>
            </a:r>
            <a:r>
              <a:rPr lang="en-US" dirty="0">
                <a:ea typeface="Calibri"/>
                <a:cs typeface="Calibri"/>
              </a:rPr>
              <a:t> </a:t>
            </a:r>
            <a:r>
              <a:rPr lang="en-US" dirty="0" err="1">
                <a:ea typeface="Calibri"/>
                <a:cs typeface="Calibri"/>
              </a:rPr>
              <a:t>mewn</a:t>
            </a:r>
            <a:r>
              <a:rPr lang="en-US" dirty="0">
                <a:ea typeface="Calibri"/>
                <a:cs typeface="Calibri"/>
              </a:rPr>
              <a:t> </a:t>
            </a:r>
            <a:r>
              <a:rPr lang="en-US" dirty="0" err="1">
                <a:ea typeface="Calibri"/>
                <a:cs typeface="Calibri"/>
              </a:rPr>
              <a:t>labordy</a:t>
            </a:r>
          </a:p>
          <a:p>
            <a:r>
              <a:rPr lang="en-US" dirty="0" err="1">
                <a:ea typeface="Calibri"/>
                <a:cs typeface="Calibri"/>
              </a:rPr>
              <a:t>Profion</a:t>
            </a:r>
            <a:r>
              <a:rPr lang="en-US" dirty="0">
                <a:ea typeface="Calibri"/>
                <a:cs typeface="Calibri"/>
              </a:rPr>
              <a:t> </a:t>
            </a:r>
            <a:r>
              <a:rPr lang="en-US" dirty="0" err="1">
                <a:ea typeface="Calibri"/>
                <a:cs typeface="Calibri"/>
              </a:rPr>
              <a:t>ffitrwydd</a:t>
            </a:r>
          </a:p>
          <a:p>
            <a:r>
              <a:rPr lang="en-US" dirty="0" err="1">
                <a:ea typeface="Calibri"/>
                <a:cs typeface="Calibri"/>
              </a:rPr>
              <a:t>Casglu</a:t>
            </a:r>
            <a:r>
              <a:rPr lang="en-US" dirty="0">
                <a:ea typeface="Calibri"/>
                <a:cs typeface="Calibri"/>
              </a:rPr>
              <a:t> data plant</a:t>
            </a:r>
          </a:p>
          <a:p>
            <a:r>
              <a:rPr lang="en-US" dirty="0" err="1">
                <a:ea typeface="Calibri"/>
                <a:cs typeface="Calibri"/>
              </a:rPr>
              <a:t>Dadansoddi</a:t>
            </a:r>
            <a:r>
              <a:rPr lang="en-US" dirty="0">
                <a:ea typeface="Calibri"/>
                <a:cs typeface="Calibri"/>
              </a:rPr>
              <a:t> </a:t>
            </a:r>
            <a:r>
              <a:rPr lang="en-US" dirty="0" err="1">
                <a:ea typeface="Calibri"/>
                <a:cs typeface="Calibri"/>
              </a:rPr>
              <a:t>cofnodion</a:t>
            </a:r>
            <a:r>
              <a:rPr lang="en-US" dirty="0">
                <a:ea typeface="Calibri"/>
                <a:cs typeface="Calibri"/>
              </a:rPr>
              <a:t> </a:t>
            </a:r>
          </a:p>
          <a:p>
            <a:r>
              <a:rPr lang="en-US" dirty="0" err="1">
                <a:ea typeface="Calibri"/>
                <a:cs typeface="Calibri"/>
              </a:rPr>
              <a:t>Holiaduron</a:t>
            </a:r>
            <a:r>
              <a:rPr lang="en-US" dirty="0">
                <a:ea typeface="Calibri"/>
                <a:cs typeface="Calibri"/>
              </a:rPr>
              <a:t> </a:t>
            </a:r>
            <a:r>
              <a:rPr lang="en-US" dirty="0" err="1">
                <a:ea typeface="Calibri"/>
                <a:cs typeface="Calibri"/>
              </a:rPr>
              <a:t>ar</a:t>
            </a:r>
            <a:r>
              <a:rPr lang="en-US" dirty="0">
                <a:ea typeface="Calibri"/>
                <a:cs typeface="Calibri"/>
              </a:rPr>
              <a:t> </a:t>
            </a:r>
            <a:r>
              <a:rPr lang="en-US" dirty="0" err="1">
                <a:ea typeface="Calibri"/>
                <a:cs typeface="Calibri"/>
              </a:rPr>
              <a:t>lein</a:t>
            </a:r>
            <a:r>
              <a:rPr lang="en-US" dirty="0">
                <a:ea typeface="Calibri"/>
                <a:cs typeface="Calibri"/>
              </a:rPr>
              <a:t> </a:t>
            </a:r>
          </a:p>
          <a:p>
            <a:r>
              <a:rPr lang="en-US" dirty="0">
                <a:ea typeface="Calibri"/>
                <a:cs typeface="Calibri"/>
              </a:rPr>
              <a:t>System </a:t>
            </a:r>
            <a:r>
              <a:rPr lang="en-US" err="1">
                <a:ea typeface="Calibri"/>
                <a:cs typeface="Calibri"/>
              </a:rPr>
              <a:t>tracio</a:t>
            </a:r>
            <a:r>
              <a:rPr lang="en-US" dirty="0">
                <a:ea typeface="Calibri"/>
                <a:cs typeface="Calibri"/>
              </a:rPr>
              <a:t> </a:t>
            </a:r>
            <a:r>
              <a:rPr lang="en-US">
                <a:ea typeface="Calibri"/>
                <a:cs typeface="Calibri"/>
              </a:rPr>
              <a:t>athletwyr GPS</a:t>
            </a:r>
          </a:p>
          <a:p>
            <a:endParaRPr lang="en-US" dirty="0">
              <a:ea typeface="Calibri"/>
              <a:cs typeface="Calibri"/>
            </a:endParaRPr>
          </a:p>
        </p:txBody>
      </p:sp>
    </p:spTree>
    <p:extLst>
      <p:ext uri="{BB962C8B-B14F-4D97-AF65-F5344CB8AC3E}">
        <p14:creationId xmlns:p14="http://schemas.microsoft.com/office/powerpoint/2010/main" val="34540921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31717-0EF0-F312-B33C-7CE755D82855}"/>
              </a:ext>
            </a:extLst>
          </p:cNvPr>
          <p:cNvSpPr>
            <a:spLocks noGrp="1"/>
          </p:cNvSpPr>
          <p:nvPr>
            <p:ph type="title"/>
          </p:nvPr>
        </p:nvSpPr>
        <p:spPr>
          <a:xfrm>
            <a:off x="320511" y="365125"/>
            <a:ext cx="11557262" cy="982127"/>
          </a:xfrm>
        </p:spPr>
        <p:txBody>
          <a:bodyPr/>
          <a:lstStyle/>
          <a:p>
            <a:pPr algn="ctr"/>
            <a:r>
              <a:rPr lang="en-US" b="1" dirty="0" err="1">
                <a:ea typeface="Calibri Light"/>
                <a:cs typeface="Calibri Light"/>
              </a:rPr>
              <a:t>Dulliau</a:t>
            </a:r>
            <a:r>
              <a:rPr lang="en-US" b="1" dirty="0">
                <a:ea typeface="Calibri Light"/>
                <a:cs typeface="Calibri Light"/>
              </a:rPr>
              <a:t> </a:t>
            </a:r>
            <a:r>
              <a:rPr lang="en-US" b="1" dirty="0" err="1">
                <a:ea typeface="Calibri Light"/>
                <a:cs typeface="Calibri Light"/>
              </a:rPr>
              <a:t>ansoddol</a:t>
            </a:r>
            <a:r>
              <a:rPr lang="en-US" b="1" dirty="0">
                <a:ea typeface="Calibri Light"/>
                <a:cs typeface="Calibri Light"/>
              </a:rPr>
              <a:t>                 Qualitative methods</a:t>
            </a:r>
          </a:p>
        </p:txBody>
      </p:sp>
      <p:sp>
        <p:nvSpPr>
          <p:cNvPr id="5" name="Content Placeholder 2">
            <a:extLst>
              <a:ext uri="{FF2B5EF4-FFF2-40B4-BE49-F238E27FC236}">
                <a16:creationId xmlns:a16="http://schemas.microsoft.com/office/drawing/2014/main" id="{1731D6D1-BB5C-DF92-092A-0E2F1A6DC14D}"/>
              </a:ext>
            </a:extLst>
          </p:cNvPr>
          <p:cNvSpPr txBox="1">
            <a:spLocks/>
          </p:cNvSpPr>
          <p:nvPr/>
        </p:nvSpPr>
        <p:spPr>
          <a:xfrm>
            <a:off x="6824341" y="1353399"/>
            <a:ext cx="5053431" cy="4219878"/>
          </a:xfrm>
          <a:prstGeom prst="rect">
            <a:avLst/>
          </a:prstGeom>
          <a:solidFill>
            <a:schemeClr val="bg1"/>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ea typeface="Calibri"/>
                <a:cs typeface="Calibri"/>
              </a:rPr>
              <a:t>Teacher </a:t>
            </a:r>
            <a:r>
              <a:rPr lang="en-US">
                <a:ea typeface="Calibri"/>
                <a:cs typeface="Calibri"/>
              </a:rPr>
              <a:t>interview</a:t>
            </a:r>
            <a:endParaRPr lang="en-US" dirty="0">
              <a:ea typeface="Calibri"/>
              <a:cs typeface="Calibri"/>
            </a:endParaRPr>
          </a:p>
          <a:p>
            <a:r>
              <a:rPr lang="en-US">
                <a:ea typeface="Calibri"/>
                <a:cs typeface="Calibri"/>
              </a:rPr>
              <a:t>Focus group </a:t>
            </a:r>
          </a:p>
          <a:p>
            <a:r>
              <a:rPr lang="en-US">
                <a:ea typeface="Calibri"/>
                <a:cs typeface="Calibri"/>
              </a:rPr>
              <a:t>Covert observations</a:t>
            </a:r>
            <a:endParaRPr lang="en-US" dirty="0">
              <a:ea typeface="Calibri"/>
              <a:cs typeface="Calibri"/>
            </a:endParaRPr>
          </a:p>
          <a:p>
            <a:r>
              <a:rPr lang="en-US">
                <a:ea typeface="Calibri"/>
                <a:cs typeface="Calibri"/>
              </a:rPr>
              <a:t>Food diaries</a:t>
            </a:r>
          </a:p>
          <a:p>
            <a:r>
              <a:rPr lang="en-US">
                <a:ea typeface="Calibri"/>
                <a:cs typeface="Calibri"/>
              </a:rPr>
              <a:t>Recording interviews</a:t>
            </a:r>
            <a:endParaRPr lang="en-US"/>
          </a:p>
          <a:p>
            <a:r>
              <a:rPr lang="en-US">
                <a:ea typeface="Calibri"/>
                <a:cs typeface="Calibri"/>
              </a:rPr>
              <a:t>Reflective journals</a:t>
            </a:r>
            <a:endParaRPr lang="en-US" dirty="0">
              <a:ea typeface="Calibri"/>
              <a:cs typeface="Calibri"/>
            </a:endParaRPr>
          </a:p>
          <a:p>
            <a:r>
              <a:rPr lang="en-US" dirty="0">
                <a:ea typeface="Calibri"/>
                <a:cs typeface="Calibri"/>
              </a:rPr>
              <a:t>Observations during coaching / Club </a:t>
            </a:r>
            <a:r>
              <a:rPr lang="en-US">
                <a:ea typeface="Calibri"/>
                <a:cs typeface="Calibri"/>
              </a:rPr>
              <a:t>session</a:t>
            </a:r>
            <a:endParaRPr lang="en-US" dirty="0">
              <a:ea typeface="Calibri"/>
              <a:cs typeface="Calibri"/>
            </a:endParaRPr>
          </a:p>
          <a:p>
            <a:pPr marL="0" indent="0">
              <a:buNone/>
            </a:pPr>
            <a:endParaRPr lang="en-US" dirty="0">
              <a:ea typeface="Calibri"/>
              <a:cs typeface="Calibri"/>
            </a:endParaRPr>
          </a:p>
          <a:p>
            <a:endParaRPr lang="en-US" dirty="0">
              <a:ea typeface="Calibri"/>
              <a:cs typeface="Calibri"/>
            </a:endParaRPr>
          </a:p>
        </p:txBody>
      </p:sp>
      <p:sp>
        <p:nvSpPr>
          <p:cNvPr id="6" name="Content Placeholder 2">
            <a:extLst>
              <a:ext uri="{FF2B5EF4-FFF2-40B4-BE49-F238E27FC236}">
                <a16:creationId xmlns:a16="http://schemas.microsoft.com/office/drawing/2014/main" id="{D67183A6-A787-D4C8-6357-89DB58372CF0}"/>
              </a:ext>
            </a:extLst>
          </p:cNvPr>
          <p:cNvSpPr txBox="1">
            <a:spLocks/>
          </p:cNvSpPr>
          <p:nvPr/>
        </p:nvSpPr>
        <p:spPr>
          <a:xfrm>
            <a:off x="524425" y="1439258"/>
            <a:ext cx="5053431" cy="4219878"/>
          </a:xfrm>
          <a:prstGeom prst="rect">
            <a:avLst/>
          </a:prstGeom>
          <a:solidFill>
            <a:schemeClr val="bg1"/>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err="1">
                <a:ea typeface="Calibri"/>
                <a:cs typeface="Calibri"/>
              </a:rPr>
              <a:t>Cyfweliad</a:t>
            </a:r>
            <a:r>
              <a:rPr lang="en-US" dirty="0">
                <a:ea typeface="Calibri"/>
                <a:cs typeface="Calibri"/>
              </a:rPr>
              <a:t> </a:t>
            </a:r>
            <a:r>
              <a:rPr lang="en-US" err="1">
                <a:ea typeface="Calibri"/>
                <a:cs typeface="Calibri"/>
              </a:rPr>
              <a:t>gan</a:t>
            </a:r>
            <a:r>
              <a:rPr lang="en-US" dirty="0">
                <a:ea typeface="Calibri"/>
                <a:cs typeface="Calibri"/>
              </a:rPr>
              <a:t> </a:t>
            </a:r>
            <a:r>
              <a:rPr lang="en-US">
                <a:ea typeface="Calibri"/>
                <a:cs typeface="Calibri"/>
              </a:rPr>
              <a:t>athro</a:t>
            </a:r>
            <a:endParaRPr lang="en-US" dirty="0">
              <a:ea typeface="Calibri"/>
              <a:cs typeface="Calibri"/>
            </a:endParaRPr>
          </a:p>
          <a:p>
            <a:r>
              <a:rPr lang="en-US" dirty="0">
                <a:ea typeface="Calibri"/>
                <a:cs typeface="Calibri"/>
              </a:rPr>
              <a:t>Grwp </a:t>
            </a:r>
            <a:r>
              <a:rPr lang="en-US" dirty="0" err="1">
                <a:ea typeface="Calibri"/>
                <a:cs typeface="Calibri"/>
              </a:rPr>
              <a:t>ffocws</a:t>
            </a:r>
          </a:p>
          <a:p>
            <a:r>
              <a:rPr lang="en-US">
                <a:ea typeface="Calibri"/>
                <a:cs typeface="Calibri"/>
              </a:rPr>
              <a:t>Covert observations</a:t>
            </a:r>
            <a:endParaRPr lang="en-US" dirty="0">
              <a:ea typeface="Calibri"/>
              <a:cs typeface="Calibri"/>
            </a:endParaRPr>
          </a:p>
          <a:p>
            <a:r>
              <a:rPr lang="en-US" dirty="0" err="1">
                <a:ea typeface="Calibri"/>
                <a:cs typeface="Calibri"/>
              </a:rPr>
              <a:t>Dyddiadur</a:t>
            </a:r>
            <a:r>
              <a:rPr lang="en-US" dirty="0">
                <a:ea typeface="Calibri"/>
                <a:cs typeface="Calibri"/>
              </a:rPr>
              <a:t> </a:t>
            </a:r>
            <a:r>
              <a:rPr lang="en-US" dirty="0" err="1">
                <a:ea typeface="Calibri"/>
                <a:cs typeface="Calibri"/>
              </a:rPr>
              <a:t>bwyd</a:t>
            </a:r>
            <a:r>
              <a:rPr lang="en-US" dirty="0">
                <a:ea typeface="Calibri"/>
                <a:cs typeface="Calibri"/>
              </a:rPr>
              <a:t> </a:t>
            </a:r>
          </a:p>
          <a:p>
            <a:r>
              <a:rPr lang="en-US" dirty="0" err="1">
                <a:ea typeface="Calibri"/>
                <a:cs typeface="Calibri"/>
              </a:rPr>
              <a:t>Recordiad</a:t>
            </a:r>
            <a:r>
              <a:rPr lang="en-US" dirty="0">
                <a:ea typeface="Calibri"/>
                <a:cs typeface="Calibri"/>
              </a:rPr>
              <a:t> o </a:t>
            </a:r>
            <a:r>
              <a:rPr lang="en-US" dirty="0" err="1">
                <a:ea typeface="Calibri"/>
                <a:cs typeface="Calibri"/>
              </a:rPr>
              <a:t>gyfwel</a:t>
            </a:r>
            <a:r>
              <a:rPr lang="en-US" dirty="0">
                <a:ea typeface="Calibri"/>
                <a:cs typeface="Calibri"/>
              </a:rPr>
              <a:t>iad</a:t>
            </a:r>
          </a:p>
          <a:p>
            <a:r>
              <a:rPr lang="en-US" dirty="0">
                <a:ea typeface="Calibri"/>
                <a:cs typeface="Calibri"/>
              </a:rPr>
              <a:t>Log </a:t>
            </a:r>
            <a:r>
              <a:rPr lang="en-US" dirty="0" err="1">
                <a:ea typeface="Calibri"/>
                <a:cs typeface="Calibri"/>
              </a:rPr>
              <a:t>myfyrdod</a:t>
            </a:r>
            <a:r>
              <a:rPr lang="en-US" dirty="0">
                <a:ea typeface="Calibri"/>
                <a:cs typeface="Calibri"/>
              </a:rPr>
              <a:t> </a:t>
            </a:r>
          </a:p>
          <a:p>
            <a:r>
              <a:rPr lang="en-US" dirty="0">
                <a:ea typeface="Calibri"/>
                <a:cs typeface="Calibri"/>
              </a:rPr>
              <a:t>Arsylwi </a:t>
            </a:r>
            <a:r>
              <a:rPr lang="en-US" dirty="0" err="1">
                <a:ea typeface="Calibri"/>
                <a:cs typeface="Calibri"/>
              </a:rPr>
              <a:t>yn</a:t>
            </a:r>
            <a:r>
              <a:rPr lang="en-US" dirty="0">
                <a:ea typeface="Calibri"/>
                <a:cs typeface="Calibri"/>
              </a:rPr>
              <a:t> </a:t>
            </a:r>
            <a:r>
              <a:rPr lang="en-US" dirty="0" err="1">
                <a:ea typeface="Calibri"/>
                <a:cs typeface="Calibri"/>
              </a:rPr>
              <a:t>rhan</a:t>
            </a:r>
            <a:r>
              <a:rPr lang="en-US" dirty="0">
                <a:ea typeface="Calibri"/>
                <a:cs typeface="Calibri"/>
              </a:rPr>
              <a:t> o </a:t>
            </a:r>
            <a:r>
              <a:rPr lang="en-US" dirty="0" err="1">
                <a:ea typeface="Calibri"/>
                <a:cs typeface="Calibri"/>
              </a:rPr>
              <a:t>sesiwn</a:t>
            </a:r>
            <a:r>
              <a:rPr lang="en-US" dirty="0">
                <a:ea typeface="Calibri"/>
                <a:cs typeface="Calibri"/>
              </a:rPr>
              <a:t> </a:t>
            </a:r>
            <a:r>
              <a:rPr lang="en-US" dirty="0" err="1">
                <a:ea typeface="Calibri"/>
                <a:cs typeface="Calibri"/>
              </a:rPr>
              <a:t>hyfforddi</a:t>
            </a:r>
            <a:r>
              <a:rPr lang="en-US" dirty="0">
                <a:ea typeface="Calibri"/>
                <a:cs typeface="Calibri"/>
              </a:rPr>
              <a:t> / </a:t>
            </a:r>
            <a:r>
              <a:rPr lang="en-US" dirty="0" err="1">
                <a:ea typeface="Calibri"/>
                <a:cs typeface="Calibri"/>
              </a:rPr>
              <a:t>clwb</a:t>
            </a:r>
            <a:r>
              <a:rPr lang="en-US" dirty="0">
                <a:ea typeface="Calibri"/>
                <a:cs typeface="Calibri"/>
              </a:rPr>
              <a:t> </a:t>
            </a:r>
          </a:p>
          <a:p>
            <a:pPr marL="0" indent="0">
              <a:buNone/>
            </a:pPr>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960409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4A625-F0E4-4FC6-CC35-F30BBD43E0B1}"/>
              </a:ext>
            </a:extLst>
          </p:cNvPr>
          <p:cNvSpPr>
            <a:spLocks noGrp="1"/>
          </p:cNvSpPr>
          <p:nvPr>
            <p:ph type="title"/>
          </p:nvPr>
        </p:nvSpPr>
        <p:spPr>
          <a:xfrm>
            <a:off x="320511" y="139745"/>
            <a:ext cx="11557262" cy="1325563"/>
          </a:xfrm>
        </p:spPr>
        <p:txBody>
          <a:bodyPr/>
          <a:lstStyle/>
          <a:p>
            <a:r>
              <a:rPr lang="en-GB"/>
              <a:t>Ethical considerations of your field of study</a:t>
            </a:r>
          </a:p>
        </p:txBody>
      </p:sp>
      <p:sp>
        <p:nvSpPr>
          <p:cNvPr id="3" name="Content Placeholder 2">
            <a:extLst>
              <a:ext uri="{FF2B5EF4-FFF2-40B4-BE49-F238E27FC236}">
                <a16:creationId xmlns:a16="http://schemas.microsoft.com/office/drawing/2014/main" id="{89B8A3B3-5183-32BD-B7C1-D1382A9EAECC}"/>
              </a:ext>
            </a:extLst>
          </p:cNvPr>
          <p:cNvSpPr>
            <a:spLocks noGrp="1"/>
          </p:cNvSpPr>
          <p:nvPr>
            <p:ph idx="1"/>
          </p:nvPr>
        </p:nvSpPr>
        <p:spPr>
          <a:solidFill>
            <a:schemeClr val="bg1"/>
          </a:solidFill>
        </p:spPr>
        <p:txBody>
          <a:bodyPr/>
          <a:lstStyle/>
          <a:p>
            <a:endParaRPr lang="en-GB"/>
          </a:p>
        </p:txBody>
      </p:sp>
      <p:sp>
        <p:nvSpPr>
          <p:cNvPr id="4" name="Rectangle: Rounded Corners 3">
            <a:extLst>
              <a:ext uri="{FF2B5EF4-FFF2-40B4-BE49-F238E27FC236}">
                <a16:creationId xmlns:a16="http://schemas.microsoft.com/office/drawing/2014/main" id="{14BD9EC6-2919-A016-AC8F-6BCED3115918}"/>
              </a:ext>
            </a:extLst>
          </p:cNvPr>
          <p:cNvSpPr/>
          <p:nvPr/>
        </p:nvSpPr>
        <p:spPr>
          <a:xfrm>
            <a:off x="233266" y="1726171"/>
            <a:ext cx="3041780" cy="1875453"/>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t>Nutrition Physical Activity </a:t>
            </a:r>
            <a:r>
              <a:rPr lang="en-GB" b="1"/>
              <a:t>and Health</a:t>
            </a:r>
            <a:endParaRPr lang="en-GB" b="1" dirty="0">
              <a:ea typeface="Calibri"/>
              <a:cs typeface="Calibri"/>
            </a:endParaRPr>
          </a:p>
        </p:txBody>
      </p:sp>
      <p:sp>
        <p:nvSpPr>
          <p:cNvPr id="5" name="Rectangle: Rounded Corners 4">
            <a:extLst>
              <a:ext uri="{FF2B5EF4-FFF2-40B4-BE49-F238E27FC236}">
                <a16:creationId xmlns:a16="http://schemas.microsoft.com/office/drawing/2014/main" id="{D79C51B7-CFA0-020B-AEFA-A363244A01BF}"/>
              </a:ext>
            </a:extLst>
          </p:cNvPr>
          <p:cNvSpPr/>
          <p:nvPr/>
        </p:nvSpPr>
        <p:spPr>
          <a:xfrm>
            <a:off x="4267200" y="1784001"/>
            <a:ext cx="3041780" cy="1875453"/>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Sport Exercise Science</a:t>
            </a:r>
          </a:p>
        </p:txBody>
      </p:sp>
      <p:sp>
        <p:nvSpPr>
          <p:cNvPr id="6" name="Rectangle: Rounded Corners 5">
            <a:extLst>
              <a:ext uri="{FF2B5EF4-FFF2-40B4-BE49-F238E27FC236}">
                <a16:creationId xmlns:a16="http://schemas.microsoft.com/office/drawing/2014/main" id="{AC11B2CB-3B1B-008A-73C4-3BE55852AEAA}"/>
              </a:ext>
            </a:extLst>
          </p:cNvPr>
          <p:cNvSpPr/>
          <p:nvPr/>
        </p:nvSpPr>
        <p:spPr>
          <a:xfrm>
            <a:off x="8167397" y="1726170"/>
            <a:ext cx="3041780" cy="1875453"/>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Outdoor Adventure Education</a:t>
            </a:r>
          </a:p>
        </p:txBody>
      </p:sp>
      <p:sp>
        <p:nvSpPr>
          <p:cNvPr id="7" name="Rectangle: Rounded Corners 6">
            <a:extLst>
              <a:ext uri="{FF2B5EF4-FFF2-40B4-BE49-F238E27FC236}">
                <a16:creationId xmlns:a16="http://schemas.microsoft.com/office/drawing/2014/main" id="{A4C57EE8-5EE0-571F-14A9-23E11BA20372}"/>
              </a:ext>
            </a:extLst>
          </p:cNvPr>
          <p:cNvSpPr/>
          <p:nvPr/>
        </p:nvSpPr>
        <p:spPr>
          <a:xfrm>
            <a:off x="2270450" y="3778900"/>
            <a:ext cx="3041780" cy="1875453"/>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Sport Exercise Therapy</a:t>
            </a:r>
          </a:p>
        </p:txBody>
      </p:sp>
      <p:sp>
        <p:nvSpPr>
          <p:cNvPr id="8" name="Rectangle: Rounded Corners 7">
            <a:extLst>
              <a:ext uri="{FF2B5EF4-FFF2-40B4-BE49-F238E27FC236}">
                <a16:creationId xmlns:a16="http://schemas.microsoft.com/office/drawing/2014/main" id="{CAEA9EFA-1C41-42CB-5FC0-BA92C66D6732}"/>
              </a:ext>
            </a:extLst>
          </p:cNvPr>
          <p:cNvSpPr/>
          <p:nvPr/>
        </p:nvSpPr>
        <p:spPr>
          <a:xfrm>
            <a:off x="6357258" y="3778899"/>
            <a:ext cx="3041780" cy="1875453"/>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t>Sport Health and </a:t>
            </a:r>
            <a:endParaRPr lang="en-US"/>
          </a:p>
          <a:p>
            <a:pPr algn="ctr"/>
            <a:r>
              <a:rPr lang="en-GB" b="1"/>
              <a:t>Physical Education</a:t>
            </a:r>
            <a:endParaRPr lang="en-GB"/>
          </a:p>
        </p:txBody>
      </p:sp>
    </p:spTree>
    <p:extLst>
      <p:ext uri="{BB962C8B-B14F-4D97-AF65-F5344CB8AC3E}">
        <p14:creationId xmlns:p14="http://schemas.microsoft.com/office/powerpoint/2010/main" val="3207114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a:extLst>
              <a:ext uri="{FF2B5EF4-FFF2-40B4-BE49-F238E27FC236}">
                <a16:creationId xmlns:a16="http://schemas.microsoft.com/office/drawing/2014/main" id="{C70EA967-C8D8-740C-46C6-0E3AF6006B7F}"/>
              </a:ext>
            </a:extLst>
          </p:cNvPr>
          <p:cNvSpPr>
            <a:spLocks noGrp="1"/>
          </p:cNvSpPr>
          <p:nvPr>
            <p:ph type="ctrTitle"/>
          </p:nvPr>
        </p:nvSpPr>
        <p:spPr>
          <a:xfrm>
            <a:off x="390749" y="4025"/>
            <a:ext cx="10530624" cy="1191363"/>
          </a:xfrm>
        </p:spPr>
        <p:txBody>
          <a:bodyPr>
            <a:normAutofit/>
          </a:bodyPr>
          <a:lstStyle/>
          <a:p>
            <a:pPr algn="ctr"/>
            <a:r>
              <a:rPr lang="en-US" altLang="en-US" sz="4800" b="1" i="1" dirty="0"/>
              <a:t>Research Ethics / </a:t>
            </a:r>
            <a:r>
              <a:rPr lang="en-US" altLang="en-US" sz="4800" b="1" i="1" dirty="0" err="1"/>
              <a:t>Ymchwil</a:t>
            </a:r>
            <a:r>
              <a:rPr lang="en-US" altLang="en-US" sz="4800" b="1" i="1" dirty="0"/>
              <a:t> </a:t>
            </a:r>
            <a:r>
              <a:rPr lang="en-US" altLang="en-US" sz="4800" b="1" i="1" dirty="0" err="1"/>
              <a:t>Moesegol</a:t>
            </a:r>
            <a:endParaRPr lang="en-US" altLang="en-US" sz="4800" b="1">
              <a:ea typeface="Calibri Light" panose="020F0302020204030204"/>
              <a:cs typeface="Calibri Light" panose="020F0302020204030204"/>
            </a:endParaRPr>
          </a:p>
        </p:txBody>
      </p:sp>
      <p:sp>
        <p:nvSpPr>
          <p:cNvPr id="2051" name="Rectangle 3">
            <a:extLst>
              <a:ext uri="{FF2B5EF4-FFF2-40B4-BE49-F238E27FC236}">
                <a16:creationId xmlns:a16="http://schemas.microsoft.com/office/drawing/2014/main" id="{6D3FA527-0C03-D792-EF23-424269E7ACCA}"/>
              </a:ext>
            </a:extLst>
          </p:cNvPr>
          <p:cNvSpPr>
            <a:spLocks noGrp="1" noChangeArrowheads="1"/>
          </p:cNvSpPr>
          <p:nvPr>
            <p:ph type="subTitle" idx="1"/>
          </p:nvPr>
        </p:nvSpPr>
        <p:spPr>
          <a:xfrm>
            <a:off x="520274" y="1412667"/>
            <a:ext cx="11388255" cy="5203735"/>
          </a:xfrm>
          <a:solidFill>
            <a:schemeClr val="bg1"/>
          </a:solidFill>
        </p:spPr>
        <p:txBody>
          <a:bodyPr vert="horz" lIns="91440" tIns="45720" rIns="91440" bIns="45720" rtlCol="0" anchor="t">
            <a:normAutofit/>
          </a:bodyPr>
          <a:lstStyle/>
          <a:p>
            <a:pPr>
              <a:defRPr/>
            </a:pPr>
            <a:r>
              <a:rPr lang="en-US" b="1">
                <a:solidFill>
                  <a:schemeClr val="tx1"/>
                </a:solidFill>
              </a:rPr>
              <a:t>Based on guidelines from UWTSD &amp; ...</a:t>
            </a:r>
            <a:endParaRPr lang="en-US" b="1">
              <a:solidFill>
                <a:schemeClr val="tx1"/>
              </a:solidFill>
              <a:ea typeface="Calibri"/>
              <a:cs typeface="Calibri"/>
            </a:endParaRPr>
          </a:p>
          <a:p>
            <a:pPr>
              <a:defRPr/>
            </a:pPr>
            <a:endParaRPr lang="en-US" sz="3600" b="1" dirty="0">
              <a:solidFill>
                <a:schemeClr val="tx1"/>
              </a:solidFill>
              <a:ea typeface="Calibri"/>
              <a:cs typeface="Calibri"/>
            </a:endParaRPr>
          </a:p>
          <a:p>
            <a:pPr marL="457200" indent="-457200" algn="l">
              <a:buChar char="•"/>
              <a:defRPr/>
            </a:pPr>
            <a:r>
              <a:rPr lang="en-US" sz="3600">
                <a:solidFill>
                  <a:srgbClr val="FF0000"/>
                </a:solidFill>
              </a:rPr>
              <a:t>BASES		 - 	Sport Science</a:t>
            </a:r>
            <a:endParaRPr lang="en-US" sz="3600">
              <a:solidFill>
                <a:srgbClr val="FF0000"/>
              </a:solidFill>
              <a:ea typeface="Calibri"/>
              <a:cs typeface="Calibri"/>
            </a:endParaRPr>
          </a:p>
          <a:p>
            <a:pPr marL="457200" indent="-457200" algn="l">
              <a:buFont typeface="Arial" panose="020B0604020202020204" pitchFamily="34" charset="0"/>
              <a:buChar char="•"/>
              <a:defRPr/>
            </a:pPr>
            <a:r>
              <a:rPr lang="en-US" sz="3600">
                <a:solidFill>
                  <a:srgbClr val="00B0F0"/>
                </a:solidFill>
              </a:rPr>
              <a:t>BERA	 	 - 	Physical Education</a:t>
            </a:r>
            <a:endParaRPr lang="en-US" sz="3600">
              <a:solidFill>
                <a:srgbClr val="00B0F0"/>
              </a:solidFill>
              <a:ea typeface="Calibri"/>
              <a:cs typeface="Calibri"/>
            </a:endParaRPr>
          </a:p>
          <a:p>
            <a:pPr marL="457200" indent="-457200" algn="l">
              <a:buFont typeface="Arial" panose="020B0604020202020204" pitchFamily="34" charset="0"/>
              <a:buChar char="•"/>
              <a:defRPr/>
            </a:pPr>
            <a:r>
              <a:rPr lang="en-US" sz="3600" dirty="0" err="1">
                <a:solidFill>
                  <a:srgbClr val="00B050"/>
                </a:solidFill>
              </a:rPr>
              <a:t>AfN</a:t>
            </a:r>
            <a:r>
              <a:rPr lang="en-US" sz="3600" dirty="0">
                <a:solidFill>
                  <a:srgbClr val="00B050"/>
                </a:solidFill>
              </a:rPr>
              <a:t> / HCPC  	- 	Nutrition</a:t>
            </a:r>
            <a:endParaRPr lang="en-US" sz="3600">
              <a:solidFill>
                <a:srgbClr val="00B050"/>
              </a:solidFill>
              <a:ea typeface="Calibri"/>
              <a:cs typeface="Calibri"/>
            </a:endParaRPr>
          </a:p>
          <a:p>
            <a:pPr marL="457200" indent="-457200" algn="l">
              <a:buFont typeface="Arial" panose="020B0604020202020204" pitchFamily="34" charset="0"/>
              <a:buChar char="•"/>
              <a:defRPr/>
            </a:pPr>
            <a:r>
              <a:rPr lang="en-US" sz="3600">
                <a:solidFill>
                  <a:srgbClr val="7030A0"/>
                </a:solidFill>
              </a:rPr>
              <a:t>Society of Sport Therapy  - Sport Therapy</a:t>
            </a:r>
            <a:endParaRPr lang="en-US" sz="3600">
              <a:solidFill>
                <a:srgbClr val="7030A0"/>
              </a:solidFill>
              <a:ea typeface="Calibri"/>
              <a:cs typeface="Calibri"/>
            </a:endParaRPr>
          </a:p>
          <a:p>
            <a:pPr marL="457200" indent="-457200" algn="l">
              <a:buFont typeface="Arial" panose="020B0604020202020204" pitchFamily="34" charset="0"/>
              <a:buChar char="•"/>
              <a:defRPr/>
            </a:pPr>
            <a:r>
              <a:rPr lang="en-US" sz="3600">
                <a:solidFill>
                  <a:srgbClr val="7030A0"/>
                </a:solidFill>
                <a:cs typeface="Calibri" panose="020F0502020204030204"/>
              </a:rPr>
              <a:t>BPS 		 - 	Psychology</a:t>
            </a:r>
            <a:endParaRPr lang="en-US" sz="3600">
              <a:solidFill>
                <a:srgbClr val="7030A0"/>
              </a:solidFill>
              <a:ea typeface="Calibri"/>
              <a:cs typeface="Calibri" panose="020F0502020204030204"/>
            </a:endParaRPr>
          </a:p>
        </p:txBody>
      </p:sp>
    </p:spTree>
    <p:extLst>
      <p:ext uri="{BB962C8B-B14F-4D97-AF65-F5344CB8AC3E}">
        <p14:creationId xmlns:p14="http://schemas.microsoft.com/office/powerpoint/2010/main" val="2806580557"/>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3906" name="Rectangle 2">
            <a:extLst>
              <a:ext uri="{FF2B5EF4-FFF2-40B4-BE49-F238E27FC236}">
                <a16:creationId xmlns:a16="http://schemas.microsoft.com/office/drawing/2014/main" id="{3040056D-13DB-580D-C936-37C20334DF2A}"/>
              </a:ext>
            </a:extLst>
          </p:cNvPr>
          <p:cNvSpPr>
            <a:spLocks noGrp="1"/>
          </p:cNvSpPr>
          <p:nvPr>
            <p:ph type="title"/>
          </p:nvPr>
        </p:nvSpPr>
        <p:spPr/>
        <p:txBody>
          <a:bodyPr/>
          <a:lstStyle/>
          <a:p>
            <a:pPr eaLnBrk="1" hangingPunct="1"/>
            <a:r>
              <a:rPr lang="en-US" altLang="en-US" sz="3200" b="1" i="1"/>
              <a:t>Why are research ethics a concern?</a:t>
            </a:r>
            <a:br>
              <a:rPr lang="en-US" altLang="en-US" sz="3200"/>
            </a:br>
            <a:endParaRPr lang="en-US" altLang="en-US" sz="3200"/>
          </a:p>
        </p:txBody>
      </p:sp>
      <p:sp>
        <p:nvSpPr>
          <p:cNvPr id="123907" name="Rectangle 3">
            <a:extLst>
              <a:ext uri="{FF2B5EF4-FFF2-40B4-BE49-F238E27FC236}">
                <a16:creationId xmlns:a16="http://schemas.microsoft.com/office/drawing/2014/main" id="{B4E1EBCC-8D64-B5B4-EA9E-5D2718228289}"/>
              </a:ext>
            </a:extLst>
          </p:cNvPr>
          <p:cNvSpPr>
            <a:spLocks noGrp="1"/>
          </p:cNvSpPr>
          <p:nvPr>
            <p:ph type="body" idx="1"/>
          </p:nvPr>
        </p:nvSpPr>
        <p:spPr>
          <a:xfrm>
            <a:off x="1919288" y="1125538"/>
            <a:ext cx="8748712" cy="4995862"/>
          </a:xfrm>
        </p:spPr>
        <p:txBody>
          <a:bodyPr/>
          <a:lstStyle/>
          <a:p>
            <a:pPr eaLnBrk="1" hangingPunct="1"/>
            <a:r>
              <a:rPr lang="en-US" altLang="en-US"/>
              <a:t>Not just something that occurs at the beginning of a research project / prior to fieldwork (Lewis, 2004).</a:t>
            </a:r>
          </a:p>
          <a:p>
            <a:pPr eaLnBrk="1" hangingPunct="1"/>
            <a:endParaRPr lang="en-US" altLang="en-US"/>
          </a:p>
          <a:p>
            <a:pPr eaLnBrk="1" hangingPunct="1"/>
            <a:r>
              <a:rPr lang="en-US" altLang="en-US"/>
              <a:t>“Ethical concerns should be at the forefront of any research project and should continue through to the write-up and dissemination stages” (Wellington, 2000)</a:t>
            </a:r>
          </a:p>
          <a:p>
            <a:pPr eaLnBrk="1" hangingPunct="1"/>
            <a:endParaRPr lang="en-US" altLang="en-US"/>
          </a:p>
          <a:p>
            <a:pPr eaLnBrk="1" hangingPunct="1">
              <a:buFontTx/>
              <a:buNone/>
            </a:pPr>
            <a:r>
              <a:rPr lang="en-GB" altLang="en-US" sz="1400"/>
              <a:t>	Lewis, G. (2004) ‘Developing a Framework for Social Science Research Ethics’, paper delivered at Conference on Ethical Frameworks for Research, Milton Keynes, 4 November</a:t>
            </a:r>
            <a:endParaRPr lang="en-US" altLang="en-US" sz="1400" b="1"/>
          </a:p>
        </p:txBody>
      </p:sp>
    </p:spTree>
    <p:extLst>
      <p:ext uri="{BB962C8B-B14F-4D97-AF65-F5344CB8AC3E}">
        <p14:creationId xmlns:p14="http://schemas.microsoft.com/office/powerpoint/2010/main" val="1880928967"/>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1" name="Picture 2" descr="http://carleton.ca/psychology/wp-content/uploads/Picture12.png">
            <a:extLst>
              <a:ext uri="{FF2B5EF4-FFF2-40B4-BE49-F238E27FC236}">
                <a16:creationId xmlns:a16="http://schemas.microsoft.com/office/drawing/2014/main" id="{73F038F4-9347-B4C7-3465-CE2F0D1821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4" y="154276"/>
            <a:ext cx="7979404" cy="5440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0760724"/>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8819D97-0265-E7A8-00A1-4B74B5260788}"/>
              </a:ext>
            </a:extLst>
          </p:cNvPr>
          <p:cNvSpPr>
            <a:spLocks noGrp="1"/>
          </p:cNvSpPr>
          <p:nvPr>
            <p:ph type="title"/>
          </p:nvPr>
        </p:nvSpPr>
        <p:spPr>
          <a:xfrm>
            <a:off x="1021977" y="188913"/>
            <a:ext cx="10273552" cy="1143000"/>
          </a:xfrm>
        </p:spPr>
        <p:txBody>
          <a:bodyPr>
            <a:normAutofit fontScale="90000"/>
          </a:bodyPr>
          <a:lstStyle/>
          <a:p>
            <a:pPr eaLnBrk="1" hangingPunct="1"/>
            <a:r>
              <a:rPr lang="en-GB" altLang="en-US" sz="3200" dirty="0"/>
              <a:t>From the outline of a proposed research project – suggest a sensible methodology for the study - providing a strong rationale for the choices made. </a:t>
            </a:r>
          </a:p>
        </p:txBody>
      </p:sp>
      <p:sp>
        <p:nvSpPr>
          <p:cNvPr id="25603" name="Rectangle 3">
            <a:extLst>
              <a:ext uri="{FF2B5EF4-FFF2-40B4-BE49-F238E27FC236}">
                <a16:creationId xmlns:a16="http://schemas.microsoft.com/office/drawing/2014/main" id="{B41BE2CC-5105-F7C4-0152-EB567EB6EE7D}"/>
              </a:ext>
            </a:extLst>
          </p:cNvPr>
          <p:cNvSpPr>
            <a:spLocks noGrp="1" noChangeArrowheads="1"/>
          </p:cNvSpPr>
          <p:nvPr>
            <p:ph idx="1"/>
          </p:nvPr>
        </p:nvSpPr>
        <p:spPr>
          <a:xfrm>
            <a:off x="2136775" y="908050"/>
            <a:ext cx="8153400" cy="5187950"/>
          </a:xfrm>
        </p:spPr>
        <p:txBody>
          <a:bodyPr vert="horz" lIns="91440" tIns="45720" rIns="91440" bIns="45720" rtlCol="0" anchor="t">
            <a:normAutofit lnSpcReduction="10000"/>
          </a:bodyPr>
          <a:lstStyle/>
          <a:p>
            <a:pPr eaLnBrk="1" hangingPunct="1">
              <a:lnSpc>
                <a:spcPct val="90000"/>
              </a:lnSpc>
              <a:defRPr/>
            </a:pPr>
            <a:endParaRPr lang="en-GB" altLang="en-US" dirty="0">
              <a:ea typeface="ＭＳ Ｐゴシック" pitchFamily="34" charset="-128"/>
            </a:endParaRPr>
          </a:p>
          <a:p>
            <a:pPr eaLnBrk="1" hangingPunct="1">
              <a:lnSpc>
                <a:spcPct val="90000"/>
              </a:lnSpc>
              <a:buFont typeface="Wingdings" pitchFamily="2" charset="2"/>
              <a:buNone/>
              <a:defRPr/>
            </a:pPr>
            <a:endParaRPr lang="en-GB" altLang="en-US" dirty="0">
              <a:ea typeface="ＭＳ Ｐゴシック" pitchFamily="34" charset="-128"/>
            </a:endParaRPr>
          </a:p>
          <a:p>
            <a:pPr eaLnBrk="1" hangingPunct="1">
              <a:lnSpc>
                <a:spcPct val="90000"/>
              </a:lnSpc>
              <a:defRPr/>
            </a:pPr>
            <a:r>
              <a:rPr lang="en-GB" altLang="en-US" dirty="0">
                <a:solidFill>
                  <a:srgbClr val="0070C0"/>
                </a:solidFill>
                <a:ea typeface="ＭＳ Ｐゴシック" pitchFamily="34" charset="-128"/>
              </a:rPr>
              <a:t>Participants – who?</a:t>
            </a:r>
          </a:p>
          <a:p>
            <a:pPr eaLnBrk="1" hangingPunct="1">
              <a:lnSpc>
                <a:spcPct val="90000"/>
              </a:lnSpc>
              <a:buFont typeface="Wingdings" pitchFamily="2" charset="2"/>
              <a:buNone/>
              <a:defRPr/>
            </a:pPr>
            <a:endParaRPr lang="en-GB" altLang="en-US" dirty="0">
              <a:ea typeface="ＭＳ Ｐゴシック" pitchFamily="34" charset="-128"/>
            </a:endParaRPr>
          </a:p>
          <a:p>
            <a:pPr eaLnBrk="1" hangingPunct="1">
              <a:lnSpc>
                <a:spcPct val="90000"/>
              </a:lnSpc>
              <a:defRPr/>
            </a:pPr>
            <a:r>
              <a:rPr lang="en-GB" altLang="en-US" dirty="0">
                <a:solidFill>
                  <a:srgbClr val="B10F49"/>
                </a:solidFill>
                <a:ea typeface="ＭＳ Ｐゴシック" pitchFamily="34" charset="-128"/>
              </a:rPr>
              <a:t>Procedures – how?</a:t>
            </a:r>
          </a:p>
          <a:p>
            <a:pPr eaLnBrk="1" hangingPunct="1">
              <a:lnSpc>
                <a:spcPct val="90000"/>
              </a:lnSpc>
              <a:buFont typeface="Wingdings" pitchFamily="2" charset="2"/>
              <a:buNone/>
              <a:defRPr/>
            </a:pPr>
            <a:endParaRPr lang="en-GB" altLang="en-US" dirty="0">
              <a:ea typeface="ＭＳ Ｐゴシック" pitchFamily="34" charset="-128"/>
            </a:endParaRPr>
          </a:p>
          <a:p>
            <a:pPr eaLnBrk="1" hangingPunct="1">
              <a:lnSpc>
                <a:spcPct val="90000"/>
              </a:lnSpc>
              <a:defRPr/>
            </a:pPr>
            <a:r>
              <a:rPr lang="en-GB" altLang="en-US" dirty="0">
                <a:solidFill>
                  <a:srgbClr val="00B050"/>
                </a:solidFill>
                <a:ea typeface="ＭＳ Ｐゴシック" pitchFamily="34" charset="-128"/>
              </a:rPr>
              <a:t>Design – what?</a:t>
            </a:r>
          </a:p>
          <a:p>
            <a:pPr>
              <a:lnSpc>
                <a:spcPct val="90000"/>
              </a:lnSpc>
              <a:defRPr/>
            </a:pPr>
            <a:endParaRPr lang="en-GB" altLang="en-US" dirty="0">
              <a:solidFill>
                <a:srgbClr val="00B050"/>
              </a:solidFill>
              <a:ea typeface="ＭＳ Ｐゴシック" pitchFamily="34" charset="-128"/>
              <a:cs typeface="Calibri"/>
            </a:endParaRPr>
          </a:p>
          <a:p>
            <a:pPr>
              <a:defRPr/>
            </a:pPr>
            <a:r>
              <a:rPr lang="en-GB" altLang="en-US" dirty="0">
                <a:solidFill>
                  <a:schemeClr val="accent2">
                    <a:lumMod val="60000"/>
                    <a:lumOff val="40000"/>
                  </a:schemeClr>
                </a:solidFill>
                <a:ea typeface="ＭＳ Ｐゴシック"/>
                <a:cs typeface="Calibri"/>
              </a:rPr>
              <a:t>Researcher – why?</a:t>
            </a:r>
            <a:endParaRPr lang="en-GB" altLang="en-US" dirty="0">
              <a:solidFill>
                <a:schemeClr val="accent2">
                  <a:lumMod val="60000"/>
                  <a:lumOff val="40000"/>
                </a:schemeClr>
              </a:solidFill>
              <a:ea typeface="ＭＳ Ｐゴシック" pitchFamily="34" charset="-128"/>
              <a:cs typeface="Calibri"/>
            </a:endParaRPr>
          </a:p>
          <a:p>
            <a:pPr>
              <a:defRPr/>
            </a:pPr>
            <a:endParaRPr lang="en-GB" altLang="en-US" b="1" u="sng" dirty="0">
              <a:solidFill>
                <a:srgbClr val="00B050"/>
              </a:solidFill>
              <a:ea typeface="ＭＳ Ｐゴシック" pitchFamily="34" charset="-128"/>
            </a:endParaRPr>
          </a:p>
          <a:p>
            <a:pPr marL="0" indent="0" eaLnBrk="1" hangingPunct="1">
              <a:lnSpc>
                <a:spcPct val="90000"/>
              </a:lnSpc>
              <a:buNone/>
              <a:defRPr/>
            </a:pPr>
            <a:r>
              <a:rPr lang="en-GB" altLang="en-US" b="1" dirty="0">
                <a:solidFill>
                  <a:srgbClr val="00B050"/>
                </a:solidFill>
                <a:ea typeface="ＭＳ Ｐゴシック" pitchFamily="34" charset="-128"/>
              </a:rPr>
              <a:t>				</a:t>
            </a:r>
            <a:endParaRPr lang="en-GB" altLang="en-US" b="1" u="sng" dirty="0">
              <a:ea typeface="ＭＳ Ｐゴシック" pitchFamily="34" charset="-128"/>
            </a:endParaRPr>
          </a:p>
        </p:txBody>
      </p:sp>
      <p:sp>
        <p:nvSpPr>
          <p:cNvPr id="69636" name="TextBox 1">
            <a:extLst>
              <a:ext uri="{FF2B5EF4-FFF2-40B4-BE49-F238E27FC236}">
                <a16:creationId xmlns:a16="http://schemas.microsoft.com/office/drawing/2014/main" id="{F349E513-533F-96A7-7B55-0DD3B8AEBED6}"/>
              </a:ext>
            </a:extLst>
          </p:cNvPr>
          <p:cNvSpPr txBox="1">
            <a:spLocks noChangeArrowheads="1"/>
          </p:cNvSpPr>
          <p:nvPr/>
        </p:nvSpPr>
        <p:spPr bwMode="auto">
          <a:xfrm>
            <a:off x="7464425" y="2722564"/>
            <a:ext cx="2952750"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GB" altLang="en-US" sz="4400" b="1">
                <a:solidFill>
                  <a:srgbClr val="FF0000"/>
                </a:solidFill>
                <a:latin typeface="Arial" panose="020B0604020202020204" pitchFamily="34" charset="0"/>
              </a:rPr>
              <a:t>Ethics?</a:t>
            </a:r>
            <a:endParaRPr lang="en-GB" altLang="en-US" sz="4400">
              <a:solidFill>
                <a:srgbClr val="FF0000"/>
              </a:solidFill>
              <a:latin typeface="Arial" panose="020B0604020202020204" pitchFamily="34" charset="0"/>
            </a:endParaRPr>
          </a:p>
        </p:txBody>
      </p:sp>
      <p:cxnSp>
        <p:nvCxnSpPr>
          <p:cNvPr id="4" name="Straight Arrow Connector 3">
            <a:extLst>
              <a:ext uri="{FF2B5EF4-FFF2-40B4-BE49-F238E27FC236}">
                <a16:creationId xmlns:a16="http://schemas.microsoft.com/office/drawing/2014/main" id="{19421B30-11F3-C99D-DF4D-0480ED5E81DE}"/>
              </a:ext>
            </a:extLst>
          </p:cNvPr>
          <p:cNvCxnSpPr/>
          <p:nvPr/>
        </p:nvCxnSpPr>
        <p:spPr>
          <a:xfrm>
            <a:off x="6024563" y="2398713"/>
            <a:ext cx="1439862" cy="6477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1FF1161-CC56-7139-158A-27CD63DE89EB}"/>
              </a:ext>
            </a:extLst>
          </p:cNvPr>
          <p:cNvCxnSpPr/>
          <p:nvPr/>
        </p:nvCxnSpPr>
        <p:spPr>
          <a:xfrm>
            <a:off x="5880100" y="3198814"/>
            <a:ext cx="1581150" cy="85725"/>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476343CB-9400-440D-7C7E-BBB8BD97C414}"/>
              </a:ext>
            </a:extLst>
          </p:cNvPr>
          <p:cNvCxnSpPr/>
          <p:nvPr/>
        </p:nvCxnSpPr>
        <p:spPr>
          <a:xfrm flipV="1">
            <a:off x="6021388" y="3492500"/>
            <a:ext cx="1439862" cy="8001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0381031"/>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64E00B33-86A1-A728-6E47-1E54EEA3187E}"/>
              </a:ext>
            </a:extLst>
          </p:cNvPr>
          <p:cNvSpPr>
            <a:spLocks noGrp="1" noChangeArrowheads="1"/>
          </p:cNvSpPr>
          <p:nvPr>
            <p:ph type="body" idx="1"/>
          </p:nvPr>
        </p:nvSpPr>
        <p:spPr>
          <a:xfrm>
            <a:off x="485954" y="765655"/>
            <a:ext cx="11176959" cy="5831996"/>
          </a:xfrm>
        </p:spPr>
        <p:txBody>
          <a:bodyPr vert="horz" lIns="91440" tIns="45720" rIns="91440" bIns="45720" rtlCol="0" anchor="t">
            <a:normAutofit/>
          </a:bodyPr>
          <a:lstStyle/>
          <a:p>
            <a:pPr eaLnBrk="1" hangingPunct="1">
              <a:lnSpc>
                <a:spcPct val="80000"/>
              </a:lnSpc>
              <a:buFontTx/>
              <a:buNone/>
              <a:defRPr/>
            </a:pPr>
            <a:r>
              <a:rPr lang="en-US" altLang="en-US" sz="1800" i="1">
                <a:ea typeface="ＭＳ Ｐゴシック"/>
              </a:rPr>
              <a:t>1. </a:t>
            </a:r>
            <a:r>
              <a:rPr lang="en-US" altLang="en-US" sz="3200" i="1">
                <a:solidFill>
                  <a:srgbClr val="FF0000"/>
                </a:solidFill>
                <a:ea typeface="ＭＳ Ｐゴシック"/>
              </a:rPr>
              <a:t>Where pupils will be involved as participants in a doctoral study, how (if at all) ought the informed consent of those pupils be secured? For example:</a:t>
            </a:r>
            <a:endParaRPr lang="en-US" altLang="en-US" sz="3200" i="1">
              <a:solidFill>
                <a:srgbClr val="FF0000"/>
              </a:solidFill>
              <a:ea typeface="ＭＳ Ｐゴシック"/>
              <a:cs typeface="Calibri"/>
            </a:endParaRPr>
          </a:p>
          <a:p>
            <a:pPr lvl="1" eaLnBrk="1" hangingPunct="1">
              <a:lnSpc>
                <a:spcPct val="80000"/>
              </a:lnSpc>
              <a:defRPr/>
            </a:pPr>
            <a:r>
              <a:rPr lang="en-US" altLang="en-US" sz="2800" i="1">
                <a:solidFill>
                  <a:srgbClr val="0070C0"/>
                </a:solidFill>
                <a:ea typeface="ＭＳ Ｐゴシック"/>
              </a:rPr>
              <a:t>(</a:t>
            </a:r>
            <a:r>
              <a:rPr lang="en-US" altLang="en-US" sz="2800" i="1" err="1">
                <a:solidFill>
                  <a:srgbClr val="0070C0"/>
                </a:solidFill>
                <a:ea typeface="ＭＳ Ｐゴシック"/>
              </a:rPr>
              <a:t>i</a:t>
            </a:r>
            <a:r>
              <a:rPr lang="en-US" altLang="en-US" sz="2800" i="1">
                <a:solidFill>
                  <a:srgbClr val="0070C0"/>
                </a:solidFill>
                <a:ea typeface="ＭＳ Ｐゴシック"/>
              </a:rPr>
              <a:t>) can teachers consent for pupils?</a:t>
            </a:r>
            <a:endParaRPr lang="en-US" altLang="en-US" sz="2800" i="1">
              <a:solidFill>
                <a:srgbClr val="0070C0"/>
              </a:solidFill>
              <a:ea typeface="ＭＳ Ｐゴシック"/>
              <a:cs typeface="Calibri"/>
            </a:endParaRPr>
          </a:p>
          <a:p>
            <a:pPr lvl="1" eaLnBrk="1" hangingPunct="1">
              <a:lnSpc>
                <a:spcPct val="80000"/>
              </a:lnSpc>
              <a:defRPr/>
            </a:pPr>
            <a:r>
              <a:rPr lang="en-US" altLang="en-US" sz="2800" i="1">
                <a:solidFill>
                  <a:srgbClr val="0070C0"/>
                </a:solidFill>
                <a:ea typeface="ＭＳ Ｐゴシック"/>
              </a:rPr>
              <a:t>(ii) can parents consent for pupils?</a:t>
            </a:r>
            <a:endParaRPr lang="en-US" altLang="en-US" sz="2800" i="1">
              <a:solidFill>
                <a:srgbClr val="0070C0"/>
              </a:solidFill>
              <a:ea typeface="ＭＳ Ｐゴシック"/>
              <a:cs typeface="Calibri"/>
            </a:endParaRPr>
          </a:p>
          <a:p>
            <a:pPr lvl="1" eaLnBrk="1" hangingPunct="1">
              <a:lnSpc>
                <a:spcPct val="80000"/>
              </a:lnSpc>
              <a:defRPr/>
            </a:pPr>
            <a:r>
              <a:rPr lang="en-US" altLang="en-US" sz="2800" i="1">
                <a:solidFill>
                  <a:srgbClr val="0070C0"/>
                </a:solidFill>
                <a:ea typeface="ＭＳ Ｐゴシック"/>
              </a:rPr>
              <a:t>(iii) can teachers consent for parents?</a:t>
            </a:r>
            <a:endParaRPr lang="en-US" altLang="en-US" sz="2800" i="1">
              <a:solidFill>
                <a:srgbClr val="0070C0"/>
              </a:solidFill>
              <a:ea typeface="ＭＳ Ｐゴシック"/>
              <a:cs typeface="Calibri"/>
            </a:endParaRPr>
          </a:p>
          <a:p>
            <a:pPr lvl="1" eaLnBrk="1" hangingPunct="1">
              <a:lnSpc>
                <a:spcPct val="80000"/>
              </a:lnSpc>
              <a:buFontTx/>
              <a:buNone/>
              <a:defRPr/>
            </a:pPr>
            <a:endParaRPr lang="en-US" altLang="en-US" sz="1600" i="1">
              <a:ea typeface="ＭＳ Ｐゴシック" pitchFamily="34" charset="-128"/>
            </a:endParaRPr>
          </a:p>
          <a:p>
            <a:pPr eaLnBrk="1" hangingPunct="1">
              <a:lnSpc>
                <a:spcPct val="80000"/>
              </a:lnSpc>
              <a:defRPr/>
            </a:pPr>
            <a:endParaRPr lang="en-US" altLang="en-US" sz="1800">
              <a:ea typeface="ＭＳ Ｐゴシック" pitchFamily="34" charset="-128"/>
              <a:cs typeface="Calibri"/>
            </a:endParaRPr>
          </a:p>
        </p:txBody>
      </p:sp>
    </p:spTree>
    <p:extLst>
      <p:ext uri="{BB962C8B-B14F-4D97-AF65-F5344CB8AC3E}">
        <p14:creationId xmlns:p14="http://schemas.microsoft.com/office/powerpoint/2010/main" val="3282864656"/>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64E00B33-86A1-A728-6E47-1E54EEA3187E}"/>
              </a:ext>
            </a:extLst>
          </p:cNvPr>
          <p:cNvSpPr>
            <a:spLocks noGrp="1" noChangeArrowheads="1"/>
          </p:cNvSpPr>
          <p:nvPr>
            <p:ph type="body" idx="1"/>
          </p:nvPr>
        </p:nvSpPr>
        <p:spPr>
          <a:xfrm>
            <a:off x="457200" y="449354"/>
            <a:ext cx="11205713" cy="6148297"/>
          </a:xfrm>
        </p:spPr>
        <p:txBody>
          <a:bodyPr/>
          <a:lstStyle/>
          <a:p>
            <a:pPr eaLnBrk="1" hangingPunct="1">
              <a:lnSpc>
                <a:spcPct val="80000"/>
              </a:lnSpc>
              <a:buFontTx/>
              <a:buNone/>
              <a:defRPr/>
            </a:pPr>
            <a:r>
              <a:rPr lang="en-US" altLang="en-US" sz="1800" i="1">
                <a:ea typeface="ＭＳ Ｐゴシック" pitchFamily="34" charset="-128"/>
              </a:rPr>
              <a:t>1. </a:t>
            </a:r>
            <a:r>
              <a:rPr lang="en-US" altLang="en-US" sz="1800" i="1">
                <a:solidFill>
                  <a:srgbClr val="FF0000"/>
                </a:solidFill>
                <a:ea typeface="ＭＳ Ｐゴシック" pitchFamily="34" charset="-128"/>
              </a:rPr>
              <a:t>Where pupils will be involved as participants in a doctoral study, how (if at all) ought the informed consent of those pupils be secured? For example:</a:t>
            </a:r>
          </a:p>
          <a:p>
            <a:pPr lvl="1" eaLnBrk="1" hangingPunct="1">
              <a:lnSpc>
                <a:spcPct val="80000"/>
              </a:lnSpc>
              <a:defRPr/>
            </a:pPr>
            <a:r>
              <a:rPr lang="en-US" altLang="en-US" sz="1600" i="1">
                <a:solidFill>
                  <a:srgbClr val="0070C0"/>
                </a:solidFill>
                <a:ea typeface="ＭＳ Ｐゴシック" pitchFamily="34" charset="-128"/>
              </a:rPr>
              <a:t>(</a:t>
            </a:r>
            <a:r>
              <a:rPr lang="en-US" altLang="en-US" sz="1600" i="1" err="1">
                <a:solidFill>
                  <a:srgbClr val="0070C0"/>
                </a:solidFill>
                <a:ea typeface="ＭＳ Ｐゴシック" pitchFamily="34" charset="-128"/>
              </a:rPr>
              <a:t>i</a:t>
            </a:r>
            <a:r>
              <a:rPr lang="en-US" altLang="en-US" sz="1600" i="1">
                <a:solidFill>
                  <a:srgbClr val="0070C0"/>
                </a:solidFill>
                <a:ea typeface="ＭＳ Ｐゴシック" pitchFamily="34" charset="-128"/>
              </a:rPr>
              <a:t>) can teachers consent for pupils?</a:t>
            </a:r>
          </a:p>
          <a:p>
            <a:pPr lvl="1" eaLnBrk="1" hangingPunct="1">
              <a:lnSpc>
                <a:spcPct val="80000"/>
              </a:lnSpc>
              <a:defRPr/>
            </a:pPr>
            <a:r>
              <a:rPr lang="en-US" altLang="en-US" sz="1600" i="1">
                <a:solidFill>
                  <a:srgbClr val="0070C0"/>
                </a:solidFill>
                <a:ea typeface="ＭＳ Ｐゴシック" pitchFamily="34" charset="-128"/>
              </a:rPr>
              <a:t>(ii) can parents consent for pupils?</a:t>
            </a:r>
          </a:p>
          <a:p>
            <a:pPr lvl="1" eaLnBrk="1" hangingPunct="1">
              <a:lnSpc>
                <a:spcPct val="80000"/>
              </a:lnSpc>
              <a:defRPr/>
            </a:pPr>
            <a:r>
              <a:rPr lang="en-US" altLang="en-US" sz="1600" i="1">
                <a:solidFill>
                  <a:srgbClr val="0070C0"/>
                </a:solidFill>
                <a:ea typeface="ＭＳ Ｐゴシック" pitchFamily="34" charset="-128"/>
              </a:rPr>
              <a:t>(iii) can teachers consent for parents?</a:t>
            </a:r>
          </a:p>
          <a:p>
            <a:pPr lvl="1" eaLnBrk="1" hangingPunct="1">
              <a:lnSpc>
                <a:spcPct val="80000"/>
              </a:lnSpc>
              <a:buFontTx/>
              <a:buNone/>
              <a:defRPr/>
            </a:pPr>
            <a:endParaRPr lang="en-US" altLang="en-US" sz="1600" i="1">
              <a:ea typeface="ＭＳ Ｐゴシック" pitchFamily="34" charset="-128"/>
            </a:endParaRPr>
          </a:p>
          <a:p>
            <a:pPr eaLnBrk="1" hangingPunct="1">
              <a:lnSpc>
                <a:spcPct val="80000"/>
              </a:lnSpc>
              <a:defRPr/>
            </a:pPr>
            <a:r>
              <a:rPr lang="en-US" altLang="en-US" sz="1800">
                <a:ea typeface="ＭＳ Ｐゴシック" pitchFamily="34" charset="-128"/>
              </a:rPr>
              <a:t>BERA 2004 (</a:t>
            </a:r>
            <a:r>
              <a:rPr lang="en-US" altLang="en-US" sz="1800" err="1">
                <a:ea typeface="ＭＳ Ｐゴシック" pitchFamily="34" charset="-128"/>
              </a:rPr>
              <a:t>para</a:t>
            </a:r>
            <a:r>
              <a:rPr lang="en-US" altLang="en-US" sz="1800">
                <a:ea typeface="ＭＳ Ｐゴシック" pitchFamily="34" charset="-128"/>
              </a:rPr>
              <a:t> 5) ‘requires’ that member researchers comply with Article 12 of </a:t>
            </a:r>
            <a:r>
              <a:rPr lang="en-US" altLang="en-US" sz="1800" i="1">
                <a:ea typeface="ＭＳ Ｐゴシック" pitchFamily="34" charset="-128"/>
              </a:rPr>
              <a:t>United Nations Convention on the Rights of the Child</a:t>
            </a:r>
            <a:r>
              <a:rPr lang="en-US" altLang="en-US" sz="1800">
                <a:ea typeface="ＭＳ Ｐゴシック" pitchFamily="34" charset="-128"/>
              </a:rPr>
              <a:t>: “children who are capable of forming their own views should be granted the right to express their views freely in all matters affecting them, commensurate with their age and maturity. Children should therefore be facilitated to give fully informed consent.”</a:t>
            </a:r>
          </a:p>
          <a:p>
            <a:pPr marL="0" indent="0" eaLnBrk="1" hangingPunct="1">
              <a:lnSpc>
                <a:spcPct val="80000"/>
              </a:lnSpc>
              <a:buNone/>
              <a:defRPr/>
            </a:pPr>
            <a:endParaRPr lang="en-US" altLang="en-US" sz="1800">
              <a:ea typeface="ＭＳ Ｐゴシック" pitchFamily="34" charset="-128"/>
            </a:endParaRPr>
          </a:p>
          <a:p>
            <a:pPr eaLnBrk="1" hangingPunct="1">
              <a:lnSpc>
                <a:spcPct val="80000"/>
              </a:lnSpc>
              <a:defRPr/>
            </a:pPr>
            <a:r>
              <a:rPr lang="en-US" altLang="en-US" sz="1800">
                <a:ea typeface="ＭＳ Ｐゴシック" pitchFamily="34" charset="-128"/>
              </a:rPr>
              <a:t>BERA 2004 (</a:t>
            </a:r>
            <a:r>
              <a:rPr lang="en-US" altLang="en-US" sz="1800" err="1">
                <a:ea typeface="ＭＳ Ｐゴシック" pitchFamily="34" charset="-128"/>
              </a:rPr>
              <a:t>para</a:t>
            </a:r>
            <a:r>
              <a:rPr lang="en-US" altLang="en-US" sz="1800">
                <a:ea typeface="ＭＳ Ｐゴシック" pitchFamily="34" charset="-128"/>
              </a:rPr>
              <a:t> 7): “In the case of participants whose age, intellectual capability or other vulnerable circumstance may limit the extent to which they can be expected to understand or agree voluntarily to undertake their role, researchers must fully explore alternative ways in which they can be enabled to make authentic responses. In such circumstances, researchers must </a:t>
            </a:r>
            <a:r>
              <a:rPr lang="en-US" altLang="en-US" sz="1800" i="1">
                <a:ea typeface="ＭＳ Ｐゴシック" pitchFamily="34" charset="-128"/>
              </a:rPr>
              <a:t>also</a:t>
            </a:r>
            <a:r>
              <a:rPr lang="en-US" altLang="en-US" sz="1800">
                <a:ea typeface="ＭＳ Ｐゴシック" pitchFamily="34" charset="-128"/>
              </a:rPr>
              <a:t> seek the collaboration and approval of those who act in guardianship (e.g. parents) or as ‘responsible others’ (i.e. those who have responsibility for the welfare and well-being of the participants e.g. social workers)” (emphasis added)</a:t>
            </a:r>
          </a:p>
        </p:txBody>
      </p:sp>
    </p:spTree>
    <p:extLst>
      <p:ext uri="{BB962C8B-B14F-4D97-AF65-F5344CB8AC3E}">
        <p14:creationId xmlns:p14="http://schemas.microsoft.com/office/powerpoint/2010/main" val="878973390"/>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64E00B33-86A1-A728-6E47-1E54EEA3187E}"/>
              </a:ext>
            </a:extLst>
          </p:cNvPr>
          <p:cNvSpPr>
            <a:spLocks noGrp="1" noChangeArrowheads="1"/>
          </p:cNvSpPr>
          <p:nvPr>
            <p:ph type="body" idx="1"/>
          </p:nvPr>
        </p:nvSpPr>
        <p:spPr>
          <a:xfrm>
            <a:off x="485954" y="765655"/>
            <a:ext cx="11176959" cy="5831996"/>
          </a:xfrm>
        </p:spPr>
        <p:txBody>
          <a:bodyPr vert="horz" lIns="91440" tIns="45720" rIns="91440" bIns="45720" rtlCol="0" anchor="t">
            <a:normAutofit/>
          </a:bodyPr>
          <a:lstStyle/>
          <a:p>
            <a:pPr>
              <a:lnSpc>
                <a:spcPct val="80000"/>
              </a:lnSpc>
              <a:buNone/>
              <a:defRPr/>
            </a:pPr>
            <a:r>
              <a:rPr lang="en-US" altLang="en-US" sz="1800" i="1">
                <a:ea typeface="ＭＳ Ｐゴシック"/>
              </a:rPr>
              <a:t>2. </a:t>
            </a:r>
            <a:r>
              <a:rPr lang="en-US" altLang="en-US" sz="3200" i="1">
                <a:solidFill>
                  <a:srgbClr val="FF0000"/>
                </a:solidFill>
                <a:ea typeface="ＭＳ Ｐゴシック"/>
              </a:rPr>
              <a:t>More and more, the use of social media and personal blogs are being used in research. A sport scientist is interested in the athlete experiences at long distance events. Is the researcher allowed to use the blogs, comments and race reports they have found online without the consent of the writer?</a:t>
            </a:r>
            <a:endParaRPr lang="en-US" altLang="en-US" sz="3200" i="1">
              <a:solidFill>
                <a:srgbClr val="FF0000"/>
              </a:solidFill>
              <a:ea typeface="ＭＳ Ｐゴシック" pitchFamily="34" charset="-128"/>
              <a:cs typeface="Calibri"/>
            </a:endParaRPr>
          </a:p>
          <a:p>
            <a:pPr eaLnBrk="1" hangingPunct="1">
              <a:lnSpc>
                <a:spcPct val="80000"/>
              </a:lnSpc>
              <a:defRPr/>
            </a:pPr>
            <a:endParaRPr lang="en-US" altLang="en-US" sz="1800">
              <a:ea typeface="ＭＳ Ｐゴシック" pitchFamily="34" charset="-128"/>
              <a:cs typeface="Calibri"/>
            </a:endParaRPr>
          </a:p>
        </p:txBody>
      </p:sp>
    </p:spTree>
    <p:extLst>
      <p:ext uri="{BB962C8B-B14F-4D97-AF65-F5344CB8AC3E}">
        <p14:creationId xmlns:p14="http://schemas.microsoft.com/office/powerpoint/2010/main" val="1492287371"/>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64E00B33-86A1-A728-6E47-1E54EEA3187E}"/>
              </a:ext>
            </a:extLst>
          </p:cNvPr>
          <p:cNvSpPr>
            <a:spLocks noGrp="1" noChangeArrowheads="1"/>
          </p:cNvSpPr>
          <p:nvPr>
            <p:ph type="body" idx="1"/>
          </p:nvPr>
        </p:nvSpPr>
        <p:spPr>
          <a:xfrm>
            <a:off x="485954" y="765655"/>
            <a:ext cx="11176959" cy="5831996"/>
          </a:xfrm>
        </p:spPr>
        <p:txBody>
          <a:bodyPr vert="horz" lIns="91440" tIns="45720" rIns="91440" bIns="45720" rtlCol="0" anchor="t">
            <a:normAutofit/>
          </a:bodyPr>
          <a:lstStyle/>
          <a:p>
            <a:pPr>
              <a:lnSpc>
                <a:spcPct val="80000"/>
              </a:lnSpc>
              <a:buNone/>
              <a:defRPr/>
            </a:pPr>
            <a:r>
              <a:rPr lang="en-US" altLang="en-US" sz="1800" i="1">
                <a:ea typeface="ＭＳ Ｐゴシック"/>
              </a:rPr>
              <a:t>3. </a:t>
            </a:r>
            <a:r>
              <a:rPr lang="en-US" altLang="en-US" sz="3200" i="1">
                <a:solidFill>
                  <a:srgbClr val="FF0000"/>
                </a:solidFill>
                <a:ea typeface="ＭＳ Ｐゴシック"/>
              </a:rPr>
              <a:t>An outdoor Education instructor is carrying out research looking at the role of adventure for men's mental health. The questions in interviews lead the participants to disclosures and focus primarily on the psychological issues of the participants. Are there boundaries set by ethical guidelines to protect the participants; is this researcher ethically right to ask these questions?</a:t>
            </a:r>
            <a:endParaRPr lang="en-US" altLang="en-US" sz="3200" i="1">
              <a:solidFill>
                <a:srgbClr val="FF0000"/>
              </a:solidFill>
              <a:ea typeface="ＭＳ Ｐゴシック" pitchFamily="34" charset="-128"/>
              <a:cs typeface="Calibri"/>
            </a:endParaRPr>
          </a:p>
          <a:p>
            <a:pPr eaLnBrk="1" hangingPunct="1">
              <a:lnSpc>
                <a:spcPct val="80000"/>
              </a:lnSpc>
              <a:defRPr/>
            </a:pPr>
            <a:endParaRPr lang="en-US" altLang="en-US" sz="1800">
              <a:ea typeface="ＭＳ Ｐゴシック" pitchFamily="34" charset="-128"/>
              <a:cs typeface="Calibri"/>
            </a:endParaRPr>
          </a:p>
        </p:txBody>
      </p:sp>
    </p:spTree>
    <p:extLst>
      <p:ext uri="{BB962C8B-B14F-4D97-AF65-F5344CB8AC3E}">
        <p14:creationId xmlns:p14="http://schemas.microsoft.com/office/powerpoint/2010/main" val="1611364956"/>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4. </a:t>
            </a:r>
            <a:r>
              <a:rPr lang="en-US" altLang="en-US" sz="3200" i="1">
                <a:solidFill>
                  <a:srgbClr val="FF0000"/>
                </a:solidFill>
              </a:rPr>
              <a:t>Should research participants be given the option of </a:t>
            </a:r>
            <a:r>
              <a:rPr lang="en-US" altLang="en-US" sz="3200" b="1" i="1">
                <a:solidFill>
                  <a:srgbClr val="FF0000"/>
                </a:solidFill>
              </a:rPr>
              <a:t>not</a:t>
            </a:r>
            <a:r>
              <a:rPr lang="en-US" altLang="en-US" sz="3200" i="1">
                <a:solidFill>
                  <a:srgbClr val="FF0000"/>
                </a:solidFill>
              </a:rPr>
              <a:t> having data relating to them </a:t>
            </a:r>
            <a:r>
              <a:rPr lang="en-US" altLang="en-US" sz="3200" i="1" err="1">
                <a:solidFill>
                  <a:srgbClr val="FF0000"/>
                </a:solidFill>
              </a:rPr>
              <a:t>anonymised</a:t>
            </a:r>
            <a:r>
              <a:rPr lang="en-US" altLang="en-US" sz="3200" i="1">
                <a:solidFill>
                  <a:srgbClr val="FF0000"/>
                </a:solidFill>
              </a:rPr>
              <a:t>?  If so, under what circumstances?</a:t>
            </a:r>
            <a:r>
              <a:rPr lang="en-US" altLang="en-US" sz="3200">
                <a:solidFill>
                  <a:srgbClr val="FF0000"/>
                </a:solidFill>
              </a:rPr>
              <a:t> </a:t>
            </a:r>
          </a:p>
          <a:p>
            <a:pPr eaLnBrk="1" hangingPunct="1">
              <a:lnSpc>
                <a:spcPct val="80000"/>
              </a:lnSpc>
              <a:buFontTx/>
              <a:buNone/>
            </a:pPr>
            <a:endParaRPr lang="en-US" altLang="en-US" sz="2400"/>
          </a:p>
        </p:txBody>
      </p:sp>
    </p:spTree>
    <p:extLst>
      <p:ext uri="{BB962C8B-B14F-4D97-AF65-F5344CB8AC3E}">
        <p14:creationId xmlns:p14="http://schemas.microsoft.com/office/powerpoint/2010/main" val="1347603375"/>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5. </a:t>
            </a:r>
            <a:r>
              <a:rPr lang="en-US" altLang="en-US" sz="3200" i="1">
                <a:solidFill>
                  <a:srgbClr val="FF0000"/>
                </a:solidFill>
              </a:rPr>
              <a:t>How can biases create ethical issues?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2079747316"/>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6. </a:t>
            </a:r>
            <a:r>
              <a:rPr lang="en-US" altLang="en-US" sz="3200" i="1">
                <a:solidFill>
                  <a:srgbClr val="FF0000"/>
                </a:solidFill>
              </a:rPr>
              <a:t>Explain the role of integrity in ethical considerations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927560517"/>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7. </a:t>
            </a:r>
            <a:r>
              <a:rPr lang="en-US" altLang="en-US" sz="3200" i="1">
                <a:solidFill>
                  <a:srgbClr val="FF0000"/>
                </a:solidFill>
              </a:rPr>
              <a:t>Explain the role of respect in ethical considerations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3075797565"/>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8. </a:t>
            </a:r>
            <a:r>
              <a:rPr lang="en-US" altLang="en-US" sz="3200" i="1">
                <a:solidFill>
                  <a:srgbClr val="FF0000"/>
                </a:solidFill>
              </a:rPr>
              <a:t>Explain the role of competence in ethical considerations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324600046"/>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9. </a:t>
            </a:r>
            <a:r>
              <a:rPr lang="en-US" altLang="en-US" sz="3200" i="1">
                <a:solidFill>
                  <a:srgbClr val="FF0000"/>
                </a:solidFill>
              </a:rPr>
              <a:t>Explain the role of responsibility in ethical considerations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4273121954"/>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marL="0" indent="0" eaLnBrk="1" hangingPunct="1">
              <a:buNone/>
            </a:pPr>
            <a:r>
              <a:rPr lang="en-US" altLang="en-US" sz="3200"/>
              <a:t>10. </a:t>
            </a:r>
            <a:r>
              <a:rPr lang="en-US" altLang="en-US" sz="3200" i="1">
                <a:solidFill>
                  <a:srgbClr val="FF0000"/>
                </a:solidFill>
              </a:rPr>
              <a:t>If research participants choose to withdraw from a study (having initially given their informed consent to take part), should they also have the right to withdraw any data relating to their earlier involvement in the research?</a:t>
            </a:r>
          </a:p>
          <a:p>
            <a:pPr eaLnBrk="1" hangingPunct="1">
              <a:lnSpc>
                <a:spcPct val="80000"/>
              </a:lnSpc>
              <a:buFontTx/>
              <a:buNone/>
            </a:pPr>
            <a:endParaRPr lang="en-US" altLang="en-US" sz="2400"/>
          </a:p>
        </p:txBody>
      </p:sp>
    </p:spTree>
    <p:extLst>
      <p:ext uri="{BB962C8B-B14F-4D97-AF65-F5344CB8AC3E}">
        <p14:creationId xmlns:p14="http://schemas.microsoft.com/office/powerpoint/2010/main" val="1239409532"/>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0227" name="Rectangle 3">
            <a:extLst>
              <a:ext uri="{FF2B5EF4-FFF2-40B4-BE49-F238E27FC236}">
                <a16:creationId xmlns:a16="http://schemas.microsoft.com/office/drawing/2014/main" id="{A46A89B7-E56B-1B4C-75BF-7C261A833C47}"/>
              </a:ext>
            </a:extLst>
          </p:cNvPr>
          <p:cNvSpPr>
            <a:spLocks noGrp="1"/>
          </p:cNvSpPr>
          <p:nvPr>
            <p:ph type="body" idx="1"/>
          </p:nvPr>
        </p:nvSpPr>
        <p:spPr>
          <a:xfrm>
            <a:off x="429208" y="438539"/>
            <a:ext cx="10478278" cy="6230549"/>
          </a:xfrm>
        </p:spPr>
        <p:txBody>
          <a:bodyPr/>
          <a:lstStyle/>
          <a:p>
            <a:pPr eaLnBrk="1" hangingPunct="1">
              <a:lnSpc>
                <a:spcPct val="80000"/>
              </a:lnSpc>
              <a:buFontTx/>
              <a:buNone/>
            </a:pPr>
            <a:r>
              <a:rPr lang="en-GB" altLang="en-US" sz="2400" i="1"/>
              <a:t>11.</a:t>
            </a:r>
            <a:r>
              <a:rPr lang="en-GB" altLang="en-US" sz="2400" i="1">
                <a:solidFill>
                  <a:srgbClr val="FF0000"/>
                </a:solidFill>
              </a:rPr>
              <a:t> You are carrying out an ethnography looking at ‘Cardiff city life’ on match day of a home Six Nations game. What are the guidelines about taking photograph and video footage through your observations? What are the ethical implications of the use of visual data (e.g. photographs, video) in the presentation of one’s research findings?</a:t>
            </a:r>
            <a:br>
              <a:rPr lang="en-GB" altLang="en-US" sz="2400"/>
            </a:br>
            <a:endParaRPr lang="en-GB" altLang="en-US" sz="2400"/>
          </a:p>
        </p:txBody>
      </p:sp>
    </p:spTree>
    <p:extLst>
      <p:ext uri="{BB962C8B-B14F-4D97-AF65-F5344CB8AC3E}">
        <p14:creationId xmlns:p14="http://schemas.microsoft.com/office/powerpoint/2010/main" val="3598988560"/>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0227" name="Rectangle 3">
            <a:extLst>
              <a:ext uri="{FF2B5EF4-FFF2-40B4-BE49-F238E27FC236}">
                <a16:creationId xmlns:a16="http://schemas.microsoft.com/office/drawing/2014/main" id="{A46A89B7-E56B-1B4C-75BF-7C261A833C47}"/>
              </a:ext>
            </a:extLst>
          </p:cNvPr>
          <p:cNvSpPr>
            <a:spLocks noGrp="1"/>
          </p:cNvSpPr>
          <p:nvPr>
            <p:ph type="body" idx="1"/>
          </p:nvPr>
        </p:nvSpPr>
        <p:spPr>
          <a:xfrm>
            <a:off x="429208" y="438539"/>
            <a:ext cx="10478278" cy="6230549"/>
          </a:xfrm>
        </p:spPr>
        <p:txBody>
          <a:bodyPr/>
          <a:lstStyle/>
          <a:p>
            <a:pPr eaLnBrk="1" hangingPunct="1">
              <a:lnSpc>
                <a:spcPct val="80000"/>
              </a:lnSpc>
              <a:buFontTx/>
              <a:buNone/>
            </a:pPr>
            <a:r>
              <a:rPr lang="en-GB" altLang="en-US" sz="2400" i="1">
                <a:solidFill>
                  <a:srgbClr val="FF0000"/>
                </a:solidFill>
              </a:rPr>
              <a:t>Q11. You are carrying out an ethnography looking at ‘Cardiff city life’ on match day of a home Six Nations game. What are the guidelines about taking photograph and video footage through your observations? What are the ethical implications of the use of visual data (e.g. photographs, video) in the presentation of one’s research findings?</a:t>
            </a:r>
            <a:br>
              <a:rPr lang="en-GB" altLang="en-US" sz="2400"/>
            </a:br>
            <a:endParaRPr lang="en-GB" altLang="en-US" sz="2400"/>
          </a:p>
          <a:p>
            <a:pPr eaLnBrk="1" hangingPunct="1">
              <a:lnSpc>
                <a:spcPct val="80000"/>
              </a:lnSpc>
            </a:pPr>
            <a:r>
              <a:rPr lang="en-GB" altLang="en-US" sz="1800"/>
              <a:t>Consider the scenario of making a documentary film of a school … The hierarchy of the school, on understanding the potential advantages of making the film, could entice or inveigle the subjects (teachers, administrators and students) to take part for the school’s common good…</a:t>
            </a:r>
          </a:p>
          <a:p>
            <a:pPr eaLnBrk="1" hangingPunct="1">
              <a:lnSpc>
                <a:spcPct val="80000"/>
              </a:lnSpc>
            </a:pPr>
            <a:r>
              <a:rPr lang="en-GB" altLang="en-US" sz="1800"/>
              <a:t>Moreover … the outcomes of filming cannot be preordained and it is only in editing can the final ‘story’ be told, which means ultimate control lies with the film-makers not the subjects… [And] since the effects of the film on actors and audience can rarely be predicted by the film-maker, </a:t>
            </a:r>
            <a:r>
              <a:rPr lang="en-GB" altLang="en-US" sz="1800" i="1"/>
              <a:t>there can be no guarantees of negative repercussions on subjects</a:t>
            </a:r>
            <a:r>
              <a:rPr lang="en-GB" altLang="en-US" sz="1800"/>
              <a:t>. </a:t>
            </a:r>
          </a:p>
          <a:p>
            <a:pPr eaLnBrk="1" hangingPunct="1">
              <a:lnSpc>
                <a:spcPct val="80000"/>
              </a:lnSpc>
            </a:pPr>
            <a:r>
              <a:rPr lang="en-GB" altLang="en-US" sz="1800"/>
              <a:t>These points exemplify how easy it is for ethical ideals to be subverted in practice.” </a:t>
            </a:r>
          </a:p>
          <a:p>
            <a:pPr eaLnBrk="1" hangingPunct="1">
              <a:lnSpc>
                <a:spcPct val="80000"/>
              </a:lnSpc>
            </a:pPr>
            <a:r>
              <a:rPr lang="en-GB" altLang="en-US" sz="1800"/>
              <a:t>(Prosser, J., The Moral Maze of Image Research, in H. Simons &amp; R. Usher [2000], Situated Ethics in Educational Research. London: Routledge. </a:t>
            </a:r>
            <a:r>
              <a:rPr lang="en-GB" altLang="en-US" sz="1800" i="1"/>
              <a:t>Emphasis added</a:t>
            </a:r>
            <a:r>
              <a:rPr lang="en-GB" altLang="en-US" sz="1800"/>
              <a:t>.) </a:t>
            </a:r>
          </a:p>
          <a:p>
            <a:pPr eaLnBrk="1" hangingPunct="1">
              <a:lnSpc>
                <a:spcPct val="80000"/>
              </a:lnSpc>
            </a:pPr>
            <a:r>
              <a:rPr lang="en-GB" altLang="en-US" sz="1800"/>
              <a:t>http://education.leeds.ac.uk/~edu-jdp/image/moral_maze.html</a:t>
            </a:r>
            <a:endParaRPr lang="en-US" altLang="en-US" sz="1800"/>
          </a:p>
        </p:txBody>
      </p:sp>
    </p:spTree>
    <p:extLst>
      <p:ext uri="{BB962C8B-B14F-4D97-AF65-F5344CB8AC3E}">
        <p14:creationId xmlns:p14="http://schemas.microsoft.com/office/powerpoint/2010/main" val="1796183098"/>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8819D97-0265-E7A8-00A1-4B74B5260788}"/>
              </a:ext>
            </a:extLst>
          </p:cNvPr>
          <p:cNvSpPr>
            <a:spLocks noGrp="1"/>
          </p:cNvSpPr>
          <p:nvPr>
            <p:ph type="title"/>
          </p:nvPr>
        </p:nvSpPr>
        <p:spPr>
          <a:xfrm>
            <a:off x="1919289" y="188913"/>
            <a:ext cx="8569325" cy="1143000"/>
          </a:xfrm>
        </p:spPr>
        <p:txBody>
          <a:bodyPr/>
          <a:lstStyle/>
          <a:p>
            <a:pPr eaLnBrk="1" hangingPunct="1"/>
            <a:r>
              <a:rPr lang="en-GB" altLang="en-US" sz="3200"/>
              <a:t>Outline of proposed methodology for the study - providing a strong rationale for the choices made. </a:t>
            </a:r>
          </a:p>
        </p:txBody>
      </p:sp>
      <p:sp>
        <p:nvSpPr>
          <p:cNvPr id="25603" name="Rectangle 3">
            <a:extLst>
              <a:ext uri="{FF2B5EF4-FFF2-40B4-BE49-F238E27FC236}">
                <a16:creationId xmlns:a16="http://schemas.microsoft.com/office/drawing/2014/main" id="{B41BE2CC-5105-F7C4-0152-EB567EB6EE7D}"/>
              </a:ext>
            </a:extLst>
          </p:cNvPr>
          <p:cNvSpPr>
            <a:spLocks noGrp="1" noChangeArrowheads="1"/>
          </p:cNvSpPr>
          <p:nvPr>
            <p:ph idx="1"/>
          </p:nvPr>
        </p:nvSpPr>
        <p:spPr>
          <a:xfrm>
            <a:off x="2136775" y="908050"/>
            <a:ext cx="8153400" cy="5187950"/>
          </a:xfrm>
        </p:spPr>
        <p:txBody>
          <a:bodyPr vert="horz" lIns="91440" tIns="45720" rIns="91440" bIns="45720" rtlCol="0" anchor="t">
            <a:normAutofit lnSpcReduction="10000"/>
          </a:bodyPr>
          <a:lstStyle/>
          <a:p>
            <a:pPr eaLnBrk="1" hangingPunct="1">
              <a:lnSpc>
                <a:spcPct val="90000"/>
              </a:lnSpc>
              <a:defRPr/>
            </a:pPr>
            <a:endParaRPr lang="en-GB" altLang="en-US">
              <a:ea typeface="ＭＳ Ｐゴシック" pitchFamily="34" charset="-128"/>
            </a:endParaRPr>
          </a:p>
          <a:p>
            <a:pPr eaLnBrk="1" hangingPunct="1">
              <a:lnSpc>
                <a:spcPct val="90000"/>
              </a:lnSpc>
              <a:buFont typeface="Wingdings" pitchFamily="2" charset="2"/>
              <a:buNone/>
              <a:defRPr/>
            </a:pPr>
            <a:endParaRPr lang="en-GB" altLang="en-US">
              <a:ea typeface="ＭＳ Ｐゴシック" pitchFamily="34" charset="-128"/>
            </a:endParaRPr>
          </a:p>
          <a:p>
            <a:pPr eaLnBrk="1" hangingPunct="1">
              <a:lnSpc>
                <a:spcPct val="90000"/>
              </a:lnSpc>
              <a:defRPr/>
            </a:pPr>
            <a:r>
              <a:rPr lang="en-GB" altLang="en-US">
                <a:solidFill>
                  <a:srgbClr val="0070C0"/>
                </a:solidFill>
                <a:ea typeface="ＭＳ Ｐゴシック" pitchFamily="34" charset="-128"/>
              </a:rPr>
              <a:t>Participants – who?</a:t>
            </a:r>
          </a:p>
          <a:p>
            <a:pPr eaLnBrk="1" hangingPunct="1">
              <a:lnSpc>
                <a:spcPct val="90000"/>
              </a:lnSpc>
              <a:buFont typeface="Wingdings" pitchFamily="2" charset="2"/>
              <a:buNone/>
              <a:defRPr/>
            </a:pPr>
            <a:endParaRPr lang="en-GB" altLang="en-US">
              <a:ea typeface="ＭＳ Ｐゴシック" pitchFamily="34" charset="-128"/>
            </a:endParaRPr>
          </a:p>
          <a:p>
            <a:pPr eaLnBrk="1" hangingPunct="1">
              <a:lnSpc>
                <a:spcPct val="90000"/>
              </a:lnSpc>
              <a:defRPr/>
            </a:pPr>
            <a:r>
              <a:rPr lang="en-GB" altLang="en-US">
                <a:solidFill>
                  <a:srgbClr val="B10F49"/>
                </a:solidFill>
                <a:ea typeface="ＭＳ Ｐゴシック" pitchFamily="34" charset="-128"/>
              </a:rPr>
              <a:t>Procedures – how?</a:t>
            </a:r>
          </a:p>
          <a:p>
            <a:pPr eaLnBrk="1" hangingPunct="1">
              <a:lnSpc>
                <a:spcPct val="90000"/>
              </a:lnSpc>
              <a:buFont typeface="Wingdings" pitchFamily="2" charset="2"/>
              <a:buNone/>
              <a:defRPr/>
            </a:pPr>
            <a:endParaRPr lang="en-GB" altLang="en-US">
              <a:ea typeface="ＭＳ Ｐゴシック" pitchFamily="34" charset="-128"/>
            </a:endParaRPr>
          </a:p>
          <a:p>
            <a:pPr eaLnBrk="1" hangingPunct="1">
              <a:lnSpc>
                <a:spcPct val="90000"/>
              </a:lnSpc>
              <a:defRPr/>
            </a:pPr>
            <a:r>
              <a:rPr lang="en-GB" altLang="en-US">
                <a:solidFill>
                  <a:srgbClr val="00B050"/>
                </a:solidFill>
                <a:ea typeface="ＭＳ Ｐゴシック" pitchFamily="34" charset="-128"/>
              </a:rPr>
              <a:t>Design – what?</a:t>
            </a:r>
          </a:p>
          <a:p>
            <a:pPr>
              <a:lnSpc>
                <a:spcPct val="90000"/>
              </a:lnSpc>
              <a:defRPr/>
            </a:pPr>
            <a:endParaRPr lang="en-GB" altLang="en-US">
              <a:solidFill>
                <a:srgbClr val="00B050"/>
              </a:solidFill>
              <a:ea typeface="ＭＳ Ｐゴシック" pitchFamily="34" charset="-128"/>
              <a:cs typeface="Calibri"/>
            </a:endParaRPr>
          </a:p>
          <a:p>
            <a:pPr>
              <a:defRPr/>
            </a:pPr>
            <a:r>
              <a:rPr lang="en-GB" altLang="en-US">
                <a:solidFill>
                  <a:schemeClr val="accent2">
                    <a:lumMod val="60000"/>
                    <a:lumOff val="40000"/>
                  </a:schemeClr>
                </a:solidFill>
                <a:ea typeface="ＭＳ Ｐゴシック"/>
                <a:cs typeface="Calibri"/>
              </a:rPr>
              <a:t>Researcher – why?</a:t>
            </a:r>
            <a:endParaRPr lang="en-GB" altLang="en-US">
              <a:solidFill>
                <a:schemeClr val="accent2">
                  <a:lumMod val="60000"/>
                  <a:lumOff val="40000"/>
                </a:schemeClr>
              </a:solidFill>
              <a:ea typeface="ＭＳ Ｐゴシック" pitchFamily="34" charset="-128"/>
              <a:cs typeface="Calibri"/>
            </a:endParaRPr>
          </a:p>
          <a:p>
            <a:pPr>
              <a:defRPr/>
            </a:pPr>
            <a:endParaRPr lang="en-GB" altLang="en-US" b="1" u="sng">
              <a:solidFill>
                <a:srgbClr val="00B050"/>
              </a:solidFill>
              <a:ea typeface="ＭＳ Ｐゴシック" pitchFamily="34" charset="-128"/>
            </a:endParaRPr>
          </a:p>
          <a:p>
            <a:pPr marL="0" indent="0" eaLnBrk="1" hangingPunct="1">
              <a:lnSpc>
                <a:spcPct val="90000"/>
              </a:lnSpc>
              <a:buNone/>
              <a:defRPr/>
            </a:pPr>
            <a:r>
              <a:rPr lang="en-GB" altLang="en-US" b="1">
                <a:solidFill>
                  <a:srgbClr val="00B050"/>
                </a:solidFill>
                <a:ea typeface="ＭＳ Ｐゴシック" pitchFamily="34" charset="-128"/>
              </a:rPr>
              <a:t>				</a:t>
            </a:r>
            <a:endParaRPr lang="en-GB" altLang="en-US" b="1" u="sng">
              <a:ea typeface="ＭＳ Ｐゴシック" pitchFamily="34" charset="-128"/>
            </a:endParaRPr>
          </a:p>
        </p:txBody>
      </p:sp>
      <p:sp>
        <p:nvSpPr>
          <p:cNvPr id="69636" name="TextBox 1">
            <a:extLst>
              <a:ext uri="{FF2B5EF4-FFF2-40B4-BE49-F238E27FC236}">
                <a16:creationId xmlns:a16="http://schemas.microsoft.com/office/drawing/2014/main" id="{F349E513-533F-96A7-7B55-0DD3B8AEBED6}"/>
              </a:ext>
            </a:extLst>
          </p:cNvPr>
          <p:cNvSpPr txBox="1">
            <a:spLocks noChangeArrowheads="1"/>
          </p:cNvSpPr>
          <p:nvPr/>
        </p:nvSpPr>
        <p:spPr bwMode="auto">
          <a:xfrm>
            <a:off x="7464425" y="2722564"/>
            <a:ext cx="2952750"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GB" altLang="en-US" sz="4400" b="1">
                <a:solidFill>
                  <a:srgbClr val="FF0000"/>
                </a:solidFill>
                <a:latin typeface="Arial" panose="020B0604020202020204" pitchFamily="34" charset="0"/>
              </a:rPr>
              <a:t>Ethics?</a:t>
            </a:r>
            <a:endParaRPr lang="en-GB" altLang="en-US" sz="4400">
              <a:solidFill>
                <a:srgbClr val="FF0000"/>
              </a:solidFill>
              <a:latin typeface="Arial" panose="020B0604020202020204" pitchFamily="34" charset="0"/>
            </a:endParaRPr>
          </a:p>
        </p:txBody>
      </p:sp>
      <p:cxnSp>
        <p:nvCxnSpPr>
          <p:cNvPr id="4" name="Straight Arrow Connector 3">
            <a:extLst>
              <a:ext uri="{FF2B5EF4-FFF2-40B4-BE49-F238E27FC236}">
                <a16:creationId xmlns:a16="http://schemas.microsoft.com/office/drawing/2014/main" id="{19421B30-11F3-C99D-DF4D-0480ED5E81DE}"/>
              </a:ext>
            </a:extLst>
          </p:cNvPr>
          <p:cNvCxnSpPr/>
          <p:nvPr/>
        </p:nvCxnSpPr>
        <p:spPr>
          <a:xfrm>
            <a:off x="6024563" y="2398713"/>
            <a:ext cx="1439862" cy="6477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1FF1161-CC56-7139-158A-27CD63DE89EB}"/>
              </a:ext>
            </a:extLst>
          </p:cNvPr>
          <p:cNvCxnSpPr/>
          <p:nvPr/>
        </p:nvCxnSpPr>
        <p:spPr>
          <a:xfrm>
            <a:off x="5880100" y="3198814"/>
            <a:ext cx="1581150" cy="85725"/>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476343CB-9400-440D-7C7E-BBB8BD97C414}"/>
              </a:ext>
            </a:extLst>
          </p:cNvPr>
          <p:cNvCxnSpPr/>
          <p:nvPr/>
        </p:nvCxnSpPr>
        <p:spPr>
          <a:xfrm flipV="1">
            <a:off x="6021388" y="3492500"/>
            <a:ext cx="1439862" cy="8001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BC2B97B4-D66B-8DE2-C430-CFD420E8FDA9}"/>
              </a:ext>
            </a:extLst>
          </p:cNvPr>
          <p:cNvSpPr txBox="1"/>
          <p:nvPr/>
        </p:nvSpPr>
        <p:spPr>
          <a:xfrm>
            <a:off x="6965324" y="4566633"/>
            <a:ext cx="5065691" cy="984885"/>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solidFill>
                  <a:srgbClr val="000000"/>
                </a:solidFill>
                <a:latin typeface="Calibri Light"/>
              </a:rPr>
              <a:t>Continuous</a:t>
            </a:r>
            <a:r>
              <a:rPr lang="en-GB" sz="4000" b="1" i="0" u="none" strike="noStrike" baseline="0">
                <a:solidFill>
                  <a:srgbClr val="000000"/>
                </a:solidFill>
                <a:latin typeface="Calibri Light"/>
              </a:rPr>
              <a:t> consent</a:t>
            </a:r>
            <a:r>
              <a:rPr sz="4000" b="1" i="0" dirty="0">
                <a:solidFill>
                  <a:srgbClr val="000000"/>
                </a:solidFill>
                <a:latin typeface="Calibri Light"/>
                <a:ea typeface="Calibri Light"/>
                <a:cs typeface="Calibri Light"/>
              </a:rPr>
              <a:t>​</a:t>
            </a:r>
            <a:endParaRPr lang="en-US" b="1" dirty="0"/>
          </a:p>
          <a:p>
            <a:pPr algn="ctr"/>
            <a:endParaRPr lang="en-US" b="1"/>
          </a:p>
        </p:txBody>
      </p:sp>
    </p:spTree>
    <p:extLst>
      <p:ext uri="{BB962C8B-B14F-4D97-AF65-F5344CB8AC3E}">
        <p14:creationId xmlns:p14="http://schemas.microsoft.com/office/powerpoint/2010/main" val="1052578563"/>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5CA42-CE2C-DAD9-8951-7C5363B3D6F5}"/>
              </a:ext>
            </a:extLst>
          </p:cNvPr>
          <p:cNvSpPr>
            <a:spLocks noGrp="1"/>
          </p:cNvSpPr>
          <p:nvPr>
            <p:ph type="title"/>
          </p:nvPr>
        </p:nvSpPr>
        <p:spPr>
          <a:xfrm>
            <a:off x="321432" y="2382480"/>
            <a:ext cx="11557262" cy="907000"/>
          </a:xfrm>
          <a:solidFill>
            <a:schemeClr val="bg1"/>
          </a:solidFill>
        </p:spPr>
        <p:txBody>
          <a:bodyPr>
            <a:normAutofit fontScale="90000"/>
          </a:bodyPr>
          <a:lstStyle/>
          <a:p>
            <a:br>
              <a:rPr lang="en-GB" dirty="0">
                <a:ea typeface="Calibri Light"/>
                <a:cs typeface="Calibri Light"/>
              </a:rPr>
            </a:br>
            <a:r>
              <a:rPr lang="en-GB">
                <a:ea typeface="Calibri Light"/>
                <a:cs typeface="Calibri Light"/>
              </a:rPr>
              <a:t>During Reading Week : Write a paragraph about the </a:t>
            </a:r>
            <a:r>
              <a:rPr lang="en-GB" dirty="0">
                <a:ea typeface="Calibri Light"/>
                <a:cs typeface="Calibri Light"/>
              </a:rPr>
              <a:t>ethical considerations you will need to make for your research project. </a:t>
            </a:r>
            <a:br>
              <a:rPr lang="en-GB" dirty="0">
                <a:ea typeface="Calibri Light"/>
                <a:cs typeface="Calibri Light"/>
              </a:rPr>
            </a:br>
            <a:r>
              <a:rPr lang="en-GB" dirty="0">
                <a:ea typeface="Calibri Light"/>
                <a:cs typeface="Calibri Light"/>
              </a:rPr>
              <a:t>Also, you could start to compose letters of consent for participants to read and sign. </a:t>
            </a:r>
            <a:br>
              <a:rPr lang="en-GB" dirty="0">
                <a:ea typeface="Calibri Light"/>
                <a:cs typeface="Calibri Light"/>
              </a:rPr>
            </a:br>
            <a:r>
              <a:rPr lang="en-GB" dirty="0">
                <a:ea typeface="Calibri Light"/>
                <a:cs typeface="Calibri Light"/>
              </a:rPr>
              <a:t>In doing to it may also help if you start to consider your protocol for </a:t>
            </a:r>
            <a:r>
              <a:rPr lang="en-GB">
                <a:ea typeface="Calibri Light"/>
                <a:cs typeface="Calibri Light"/>
              </a:rPr>
              <a:t>conducting</a:t>
            </a:r>
            <a:r>
              <a:rPr lang="en-GB" dirty="0">
                <a:ea typeface="Calibri Light"/>
                <a:cs typeface="Calibri Light"/>
              </a:rPr>
              <a:t> your research data gathering – BUT this will be an area that Kate with do on your return – collecting and analysing Qualitative data. </a:t>
            </a:r>
            <a:br>
              <a:rPr lang="en-GB" dirty="0">
                <a:ea typeface="Calibri Light"/>
                <a:cs typeface="Calibri Light"/>
              </a:rPr>
            </a:br>
            <a:endParaRPr lang="en-GB" dirty="0">
              <a:ea typeface="Calibri Light"/>
              <a:cs typeface="Calibri Light"/>
            </a:endParaRPr>
          </a:p>
        </p:txBody>
      </p:sp>
    </p:spTree>
    <p:extLst>
      <p:ext uri="{BB962C8B-B14F-4D97-AF65-F5344CB8AC3E}">
        <p14:creationId xmlns:p14="http://schemas.microsoft.com/office/powerpoint/2010/main" val="2628410046"/>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1863</Words>
  <Application>Microsoft Office PowerPoint</Application>
  <PresentationFormat>Widescreen</PresentationFormat>
  <Paragraphs>226</Paragraphs>
  <Slides>39</Slides>
  <Notes>21</Notes>
  <HiddenSlides>15</HiddenSlides>
  <MMClips>0</MMClips>
  <ScaleCrop>false</ScaleCrop>
  <HeadingPairs>
    <vt:vector size="4" baseType="variant">
      <vt:variant>
        <vt:lpstr>Theme</vt:lpstr>
      </vt:variant>
      <vt:variant>
        <vt:i4>7</vt:i4>
      </vt:variant>
      <vt:variant>
        <vt:lpstr>Slide Titles</vt:lpstr>
      </vt:variant>
      <vt:variant>
        <vt:i4>39</vt:i4>
      </vt:variant>
    </vt:vector>
  </HeadingPairs>
  <TitlesOfParts>
    <vt:vector size="46" baseType="lpstr">
      <vt:lpstr>UWTSD 200_Title Page</vt:lpstr>
      <vt:lpstr>UWTSD 200_Title Page 1</vt:lpstr>
      <vt:lpstr>UWTSD 200_Title Page 2</vt:lpstr>
      <vt:lpstr>UWTSD 200_Subtitle 2</vt:lpstr>
      <vt:lpstr>UWTSD 200_Text 2</vt:lpstr>
      <vt:lpstr>UWTSD 200_Text 7</vt:lpstr>
      <vt:lpstr>UWTSD Logo Variations with Image Behind</vt:lpstr>
      <vt:lpstr>PowerPoint Presentation</vt:lpstr>
      <vt:lpstr>Agweddau Moesegol wrth gasglu data Ethics in collecting data</vt:lpstr>
      <vt:lpstr>Why does ethics matter in academic research?  </vt:lpstr>
      <vt:lpstr>Data Protection and GDPR Diogelu Data &amp; GDPR</vt:lpstr>
      <vt:lpstr>Open ended responses in Questionnaires</vt:lpstr>
      <vt:lpstr>Ethics in Interviews</vt:lpstr>
      <vt:lpstr>Ethics in Observations / Moeseg wrth Arsylwi </vt:lpstr>
      <vt:lpstr>Scenario A, B &amp; C – what are the ethical dilemmas and decide the best course of action.</vt:lpstr>
      <vt:lpstr>PowerPoint Presentation</vt:lpstr>
      <vt:lpstr>PowerPoint Presentation</vt:lpstr>
      <vt:lpstr>PowerPoint Presentation</vt:lpstr>
      <vt:lpstr>Ethical Questions</vt:lpstr>
      <vt:lpstr>Concerns you must Answer </vt:lpstr>
      <vt:lpstr>Underlying Ethos</vt:lpstr>
      <vt:lpstr>PowerPoint Presentation</vt:lpstr>
      <vt:lpstr>The Revised Ethical Guidelines of the  British Educational Research Association (BERA, 2018)</vt:lpstr>
      <vt:lpstr>Risks / Risgiau         Write a statement on a post it       Nodwch datganiad ar bost it</vt:lpstr>
      <vt:lpstr>Dulliau Meintiol              Quantitative methods</vt:lpstr>
      <vt:lpstr>Dulliau ansoddol                 Qualitative methods</vt:lpstr>
      <vt:lpstr>Ethical considerations of your field of study</vt:lpstr>
      <vt:lpstr>Research Ethics / Ymchwil Moesegol</vt:lpstr>
      <vt:lpstr>Why are research ethics a concern? </vt:lpstr>
      <vt:lpstr>PowerPoint Presentation</vt:lpstr>
      <vt:lpstr>From the outline of a proposed research project – suggest a sensible methodology for the study - providing a strong rationale for the choices made.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Outline of proposed methodology for the study - providing a strong rationale for the choices made. </vt:lpstr>
      <vt:lpstr> During Reading Week : Write a paragraph about the ethical considerations you will need to make for your research project.  Also, you could start to compose letters of consent for participants to read and sign.  In doing to it may also help if you start to consider your protocol for conducting your research data gathering – BUT this will be an area that Kate with do on your return – collecting and analysing Qualitative data.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Heddwen Davies</cp:lastModifiedBy>
  <cp:revision>372</cp:revision>
  <cp:lastPrinted>2023-11-13T08:29:24Z</cp:lastPrinted>
  <dcterms:created xsi:type="dcterms:W3CDTF">2021-03-09T15:35:42Z</dcterms:created>
  <dcterms:modified xsi:type="dcterms:W3CDTF">2026-10-23T14:14:33Z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