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64" r:id="rId3"/>
    <p:sldId id="265" r:id="rId4"/>
    <p:sldId id="266" r:id="rId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A2D8D8-AFB2-FB46-97BD-2951C39A32C9}" v="1" dt="2022-11-29T10:07:59.4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54"/>
  </p:normalViewPr>
  <p:slideViewPr>
    <p:cSldViewPr>
      <p:cViewPr varScale="1">
        <p:scale>
          <a:sx n="104" d="100"/>
          <a:sy n="104" d="100"/>
        </p:scale>
        <p:origin x="1880" y="19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umou Kairatou Diallo (2133815)" userId="19068192-8f77-49e3-9368-91701dca7e43" providerId="ADAL" clId="{08A2D8D8-AFB2-FB46-97BD-2951C39A32C9}"/>
    <pc:docChg chg="custSel modSld">
      <pc:chgData name="Oumou Kairatou Diallo (2133815)" userId="19068192-8f77-49e3-9368-91701dca7e43" providerId="ADAL" clId="{08A2D8D8-AFB2-FB46-97BD-2951C39A32C9}" dt="2022-11-29T10:52:10.087" v="584" actId="20577"/>
      <pc:docMkLst>
        <pc:docMk/>
      </pc:docMkLst>
      <pc:sldChg chg="delSp modSp mod">
        <pc:chgData name="Oumou Kairatou Diallo (2133815)" userId="19068192-8f77-49e3-9368-91701dca7e43" providerId="ADAL" clId="{08A2D8D8-AFB2-FB46-97BD-2951C39A32C9}" dt="2022-11-29T10:52:10.087" v="584" actId="20577"/>
        <pc:sldMkLst>
          <pc:docMk/>
          <pc:sldMk cId="0" sldId="256"/>
        </pc:sldMkLst>
        <pc:spChg chg="mod">
          <ac:chgData name="Oumou Kairatou Diallo (2133815)" userId="19068192-8f77-49e3-9368-91701dca7e43" providerId="ADAL" clId="{08A2D8D8-AFB2-FB46-97BD-2951C39A32C9}" dt="2022-11-29T10:16:20.460" v="460" actId="20577"/>
          <ac:spMkLst>
            <pc:docMk/>
            <pc:sldMk cId="0" sldId="256"/>
            <ac:spMk id="2" creationId="{00000000-0000-0000-0000-000000000000}"/>
          </ac:spMkLst>
        </pc:spChg>
        <pc:spChg chg="mod">
          <ac:chgData name="Oumou Kairatou Diallo (2133815)" userId="19068192-8f77-49e3-9368-91701dca7e43" providerId="ADAL" clId="{08A2D8D8-AFB2-FB46-97BD-2951C39A32C9}" dt="2022-11-29T10:52:10.087" v="584" actId="20577"/>
          <ac:spMkLst>
            <pc:docMk/>
            <pc:sldMk cId="0" sldId="256"/>
            <ac:spMk id="3" creationId="{00000000-0000-0000-0000-000000000000}"/>
          </ac:spMkLst>
        </pc:spChg>
        <pc:spChg chg="del mod">
          <ac:chgData name="Oumou Kairatou Diallo (2133815)" userId="19068192-8f77-49e3-9368-91701dca7e43" providerId="ADAL" clId="{08A2D8D8-AFB2-FB46-97BD-2951C39A32C9}" dt="2022-11-29T10:09:16.855" v="140" actId="478"/>
          <ac:spMkLst>
            <pc:docMk/>
            <pc:sldMk cId="0" sldId="256"/>
            <ac:spMk id="4" creationId="{554F8004-F149-D53A-CEF3-61AC66CFB06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11BC6C-1976-4E06-87A2-75B56FCFC912}"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A6EE02A3-51CF-4CA5-88D7-DBA1A621B3D6}">
      <dgm:prSet/>
      <dgm:spPr/>
      <dgm:t>
        <a:bodyPr/>
        <a:lstStyle/>
        <a:p>
          <a:r>
            <a:rPr lang="en-US"/>
            <a:t>There are many sources of data in healthcare. They come in different forms and categories. Internal sources are typically categorized into one of the following categories:</a:t>
          </a:r>
        </a:p>
      </dgm:t>
    </dgm:pt>
    <dgm:pt modelId="{09528B50-7BDF-453E-8268-2622B75D9059}" type="parTrans" cxnId="{952B28C4-3948-44A2-AF40-1880EE3CA04D}">
      <dgm:prSet/>
      <dgm:spPr/>
      <dgm:t>
        <a:bodyPr/>
        <a:lstStyle/>
        <a:p>
          <a:endParaRPr lang="en-US"/>
        </a:p>
      </dgm:t>
    </dgm:pt>
    <dgm:pt modelId="{506276A5-1A17-4A59-8A1F-51E0B6A7A903}" type="sibTrans" cxnId="{952B28C4-3948-44A2-AF40-1880EE3CA04D}">
      <dgm:prSet/>
      <dgm:spPr/>
      <dgm:t>
        <a:bodyPr/>
        <a:lstStyle/>
        <a:p>
          <a:endParaRPr lang="en-US"/>
        </a:p>
      </dgm:t>
    </dgm:pt>
    <dgm:pt modelId="{401F790D-BE9B-4C45-92D3-037BC68C20E5}">
      <dgm:prSet/>
      <dgm:spPr/>
      <dgm:t>
        <a:bodyPr/>
        <a:lstStyle/>
        <a:p>
          <a:r>
            <a:rPr lang="en-US"/>
            <a:t>Healthcare data refers to information related to a patient's medical condition. This includes records from various healthcare facilities and electronic health records.</a:t>
          </a:r>
        </a:p>
      </dgm:t>
    </dgm:pt>
    <dgm:pt modelId="{6D694003-5239-4BEB-9250-1C00BF830E8A}" type="parTrans" cxnId="{885BF78B-C852-41FA-86BC-144977808BD0}">
      <dgm:prSet/>
      <dgm:spPr/>
      <dgm:t>
        <a:bodyPr/>
        <a:lstStyle/>
        <a:p>
          <a:endParaRPr lang="en-US"/>
        </a:p>
      </dgm:t>
    </dgm:pt>
    <dgm:pt modelId="{4659B7AA-31ED-46F7-84A3-B9A4F8DBFF36}" type="sibTrans" cxnId="{885BF78B-C852-41FA-86BC-144977808BD0}">
      <dgm:prSet/>
      <dgm:spPr/>
      <dgm:t>
        <a:bodyPr/>
        <a:lstStyle/>
        <a:p>
          <a:endParaRPr lang="en-US"/>
        </a:p>
      </dgm:t>
    </dgm:pt>
    <dgm:pt modelId="{8F0FFAF4-7E25-4CAC-9742-6A33284B157A}">
      <dgm:prSet/>
      <dgm:spPr/>
      <dgm:t>
        <a:bodyPr/>
        <a:lstStyle/>
        <a:p>
          <a:r>
            <a:rPr lang="en-US"/>
            <a:t>This includes administrative data, such as claims and costs information, doctor appointment records, and insurance claims.</a:t>
          </a:r>
        </a:p>
      </dgm:t>
    </dgm:pt>
    <dgm:pt modelId="{1C17238D-5222-44BB-AF56-9E9569C88C1D}" type="parTrans" cxnId="{4C923DA8-864C-4496-AA52-8B96181D27D0}">
      <dgm:prSet/>
      <dgm:spPr/>
      <dgm:t>
        <a:bodyPr/>
        <a:lstStyle/>
        <a:p>
          <a:endParaRPr lang="en-US"/>
        </a:p>
      </dgm:t>
    </dgm:pt>
    <dgm:pt modelId="{C63C039A-1E7C-4D17-84CE-E4F00ACAA077}" type="sibTrans" cxnId="{4C923DA8-864C-4496-AA52-8B96181D27D0}">
      <dgm:prSet/>
      <dgm:spPr/>
      <dgm:t>
        <a:bodyPr/>
        <a:lstStyle/>
        <a:p>
          <a:endParaRPr lang="en-US"/>
        </a:p>
      </dgm:t>
    </dgm:pt>
    <dgm:pt modelId="{88711765-4EC7-482E-B745-2843DE069947}">
      <dgm:prSet/>
      <dgm:spPr/>
      <dgm:t>
        <a:bodyPr/>
        <a:lstStyle/>
        <a:p>
          <a:r>
            <a:rPr lang="en-US"/>
            <a:t>Sentiment and behavioral data are commonly used in healthcare to analyze the quality of patient care. These include patient satisfaction surveys and health reports.</a:t>
          </a:r>
        </a:p>
      </dgm:t>
    </dgm:pt>
    <dgm:pt modelId="{5F21A34E-BCBB-4CAD-B1FA-12A1F5F0E3FF}" type="parTrans" cxnId="{635A3B0E-1518-4764-A330-97AD7A9C4526}">
      <dgm:prSet/>
      <dgm:spPr/>
      <dgm:t>
        <a:bodyPr/>
        <a:lstStyle/>
        <a:p>
          <a:endParaRPr lang="en-US"/>
        </a:p>
      </dgm:t>
    </dgm:pt>
    <dgm:pt modelId="{6BD5C5F8-EF18-4A5A-94EC-C5EC2DD394A9}" type="sibTrans" cxnId="{635A3B0E-1518-4764-A330-97AD7A9C4526}">
      <dgm:prSet/>
      <dgm:spPr/>
      <dgm:t>
        <a:bodyPr/>
        <a:lstStyle/>
        <a:p>
          <a:endParaRPr lang="en-US"/>
        </a:p>
      </dgm:t>
    </dgm:pt>
    <dgm:pt modelId="{E370AD19-6E23-49DB-B0D1-6433642B52FA}">
      <dgm:prSet/>
      <dgm:spPr/>
      <dgm:t>
        <a:bodyPr/>
        <a:lstStyle/>
        <a:p>
          <a:r>
            <a:rPr lang="en-US"/>
            <a:t>Data related to pharmaceutical products are often gathered by pharmaceutical companies. These include clinical trial results, pre-market studies, and regulatory studies.</a:t>
          </a:r>
        </a:p>
      </dgm:t>
    </dgm:pt>
    <dgm:pt modelId="{1617C03B-A570-4665-8AC7-CA066ED22F5F}" type="parTrans" cxnId="{519F1725-A966-4D10-8D81-FA8B9266683C}">
      <dgm:prSet/>
      <dgm:spPr/>
      <dgm:t>
        <a:bodyPr/>
        <a:lstStyle/>
        <a:p>
          <a:endParaRPr lang="en-US"/>
        </a:p>
      </dgm:t>
    </dgm:pt>
    <dgm:pt modelId="{1213B25F-B8BC-45C3-894A-AC5AD02B72C5}" type="sibTrans" cxnId="{519F1725-A966-4D10-8D81-FA8B9266683C}">
      <dgm:prSet/>
      <dgm:spPr/>
      <dgm:t>
        <a:bodyPr/>
        <a:lstStyle/>
        <a:p>
          <a:endParaRPr lang="en-US"/>
        </a:p>
      </dgm:t>
    </dgm:pt>
    <dgm:pt modelId="{17002AB7-A7D6-CA4D-A41C-D11450D1D17B}" type="pres">
      <dgm:prSet presAssocID="{A511BC6C-1976-4E06-87A2-75B56FCFC912}" presName="diagram" presStyleCnt="0">
        <dgm:presLayoutVars>
          <dgm:dir/>
          <dgm:resizeHandles val="exact"/>
        </dgm:presLayoutVars>
      </dgm:prSet>
      <dgm:spPr/>
    </dgm:pt>
    <dgm:pt modelId="{49721E01-92C6-2343-8A46-176810A5F8E0}" type="pres">
      <dgm:prSet presAssocID="{A6EE02A3-51CF-4CA5-88D7-DBA1A621B3D6}" presName="node" presStyleLbl="node1" presStyleIdx="0" presStyleCnt="5">
        <dgm:presLayoutVars>
          <dgm:bulletEnabled val="1"/>
        </dgm:presLayoutVars>
      </dgm:prSet>
      <dgm:spPr/>
    </dgm:pt>
    <dgm:pt modelId="{5EE5B496-64E1-8249-B191-18699D27455C}" type="pres">
      <dgm:prSet presAssocID="{506276A5-1A17-4A59-8A1F-51E0B6A7A903}" presName="sibTrans" presStyleCnt="0"/>
      <dgm:spPr/>
    </dgm:pt>
    <dgm:pt modelId="{5BB5C1A7-FD80-0A4C-BA5C-304D494D6A17}" type="pres">
      <dgm:prSet presAssocID="{401F790D-BE9B-4C45-92D3-037BC68C20E5}" presName="node" presStyleLbl="node1" presStyleIdx="1" presStyleCnt="5">
        <dgm:presLayoutVars>
          <dgm:bulletEnabled val="1"/>
        </dgm:presLayoutVars>
      </dgm:prSet>
      <dgm:spPr/>
    </dgm:pt>
    <dgm:pt modelId="{0F0BB04D-9AB6-6A43-84CA-FCA1C579EB5B}" type="pres">
      <dgm:prSet presAssocID="{4659B7AA-31ED-46F7-84A3-B9A4F8DBFF36}" presName="sibTrans" presStyleCnt="0"/>
      <dgm:spPr/>
    </dgm:pt>
    <dgm:pt modelId="{04CE2393-57D2-B94C-A4AE-A9F1B6D4B987}" type="pres">
      <dgm:prSet presAssocID="{8F0FFAF4-7E25-4CAC-9742-6A33284B157A}" presName="node" presStyleLbl="node1" presStyleIdx="2" presStyleCnt="5">
        <dgm:presLayoutVars>
          <dgm:bulletEnabled val="1"/>
        </dgm:presLayoutVars>
      </dgm:prSet>
      <dgm:spPr/>
    </dgm:pt>
    <dgm:pt modelId="{A8A6C893-0E7B-BA4C-AD3C-DE7F21B7D1D7}" type="pres">
      <dgm:prSet presAssocID="{C63C039A-1E7C-4D17-84CE-E4F00ACAA077}" presName="sibTrans" presStyleCnt="0"/>
      <dgm:spPr/>
    </dgm:pt>
    <dgm:pt modelId="{CA4A8827-B491-8441-91CF-D4390D14C0C8}" type="pres">
      <dgm:prSet presAssocID="{88711765-4EC7-482E-B745-2843DE069947}" presName="node" presStyleLbl="node1" presStyleIdx="3" presStyleCnt="5">
        <dgm:presLayoutVars>
          <dgm:bulletEnabled val="1"/>
        </dgm:presLayoutVars>
      </dgm:prSet>
      <dgm:spPr/>
    </dgm:pt>
    <dgm:pt modelId="{F2780EDB-2893-9B4A-AA7E-A48C4F3F6387}" type="pres">
      <dgm:prSet presAssocID="{6BD5C5F8-EF18-4A5A-94EC-C5EC2DD394A9}" presName="sibTrans" presStyleCnt="0"/>
      <dgm:spPr/>
    </dgm:pt>
    <dgm:pt modelId="{6CEA06F7-0AF7-1B4B-909C-788E2260A7E8}" type="pres">
      <dgm:prSet presAssocID="{E370AD19-6E23-49DB-B0D1-6433642B52FA}" presName="node" presStyleLbl="node1" presStyleIdx="4" presStyleCnt="5">
        <dgm:presLayoutVars>
          <dgm:bulletEnabled val="1"/>
        </dgm:presLayoutVars>
      </dgm:prSet>
      <dgm:spPr/>
    </dgm:pt>
  </dgm:ptLst>
  <dgm:cxnLst>
    <dgm:cxn modelId="{635A3B0E-1518-4764-A330-97AD7A9C4526}" srcId="{A511BC6C-1976-4E06-87A2-75B56FCFC912}" destId="{88711765-4EC7-482E-B745-2843DE069947}" srcOrd="3" destOrd="0" parTransId="{5F21A34E-BCBB-4CAD-B1FA-12A1F5F0E3FF}" sibTransId="{6BD5C5F8-EF18-4A5A-94EC-C5EC2DD394A9}"/>
    <dgm:cxn modelId="{519F1725-A966-4D10-8D81-FA8B9266683C}" srcId="{A511BC6C-1976-4E06-87A2-75B56FCFC912}" destId="{E370AD19-6E23-49DB-B0D1-6433642B52FA}" srcOrd="4" destOrd="0" parTransId="{1617C03B-A570-4665-8AC7-CA066ED22F5F}" sibTransId="{1213B25F-B8BC-45C3-894A-AC5AD02B72C5}"/>
    <dgm:cxn modelId="{9C35C934-2CD9-0744-9B81-5CA76187B2B2}" type="presOf" srcId="{A6EE02A3-51CF-4CA5-88D7-DBA1A621B3D6}" destId="{49721E01-92C6-2343-8A46-176810A5F8E0}" srcOrd="0" destOrd="0" presId="urn:microsoft.com/office/officeart/2005/8/layout/default"/>
    <dgm:cxn modelId="{C80AB670-C662-934F-9AB4-6FACA341B468}" type="presOf" srcId="{401F790D-BE9B-4C45-92D3-037BC68C20E5}" destId="{5BB5C1A7-FD80-0A4C-BA5C-304D494D6A17}" srcOrd="0" destOrd="0" presId="urn:microsoft.com/office/officeart/2005/8/layout/default"/>
    <dgm:cxn modelId="{885BF78B-C852-41FA-86BC-144977808BD0}" srcId="{A511BC6C-1976-4E06-87A2-75B56FCFC912}" destId="{401F790D-BE9B-4C45-92D3-037BC68C20E5}" srcOrd="1" destOrd="0" parTransId="{6D694003-5239-4BEB-9250-1C00BF830E8A}" sibTransId="{4659B7AA-31ED-46F7-84A3-B9A4F8DBFF36}"/>
    <dgm:cxn modelId="{ADEC15A0-868D-1640-99DC-07898CC09C1B}" type="presOf" srcId="{8F0FFAF4-7E25-4CAC-9742-6A33284B157A}" destId="{04CE2393-57D2-B94C-A4AE-A9F1B6D4B987}" srcOrd="0" destOrd="0" presId="urn:microsoft.com/office/officeart/2005/8/layout/default"/>
    <dgm:cxn modelId="{4C923DA8-864C-4496-AA52-8B96181D27D0}" srcId="{A511BC6C-1976-4E06-87A2-75B56FCFC912}" destId="{8F0FFAF4-7E25-4CAC-9742-6A33284B157A}" srcOrd="2" destOrd="0" parTransId="{1C17238D-5222-44BB-AF56-9E9569C88C1D}" sibTransId="{C63C039A-1E7C-4D17-84CE-E4F00ACAA077}"/>
    <dgm:cxn modelId="{2311F6B7-5BD3-1C47-B1D1-F2098E4A8908}" type="presOf" srcId="{A511BC6C-1976-4E06-87A2-75B56FCFC912}" destId="{17002AB7-A7D6-CA4D-A41C-D11450D1D17B}" srcOrd="0" destOrd="0" presId="urn:microsoft.com/office/officeart/2005/8/layout/default"/>
    <dgm:cxn modelId="{952B28C4-3948-44A2-AF40-1880EE3CA04D}" srcId="{A511BC6C-1976-4E06-87A2-75B56FCFC912}" destId="{A6EE02A3-51CF-4CA5-88D7-DBA1A621B3D6}" srcOrd="0" destOrd="0" parTransId="{09528B50-7BDF-453E-8268-2622B75D9059}" sibTransId="{506276A5-1A17-4A59-8A1F-51E0B6A7A903}"/>
    <dgm:cxn modelId="{DC2186ED-ED5C-BA46-97E7-B80F44344E3F}" type="presOf" srcId="{E370AD19-6E23-49DB-B0D1-6433642B52FA}" destId="{6CEA06F7-0AF7-1B4B-909C-788E2260A7E8}" srcOrd="0" destOrd="0" presId="urn:microsoft.com/office/officeart/2005/8/layout/default"/>
    <dgm:cxn modelId="{1C6BB3F3-3971-EE4B-9876-6E3408BE6117}" type="presOf" srcId="{88711765-4EC7-482E-B745-2843DE069947}" destId="{CA4A8827-B491-8441-91CF-D4390D14C0C8}" srcOrd="0" destOrd="0" presId="urn:microsoft.com/office/officeart/2005/8/layout/default"/>
    <dgm:cxn modelId="{028DB260-B587-6D49-88D4-5B5565E901A2}" type="presParOf" srcId="{17002AB7-A7D6-CA4D-A41C-D11450D1D17B}" destId="{49721E01-92C6-2343-8A46-176810A5F8E0}" srcOrd="0" destOrd="0" presId="urn:microsoft.com/office/officeart/2005/8/layout/default"/>
    <dgm:cxn modelId="{D3DFA331-125A-C042-A54F-0C2287B664D6}" type="presParOf" srcId="{17002AB7-A7D6-CA4D-A41C-D11450D1D17B}" destId="{5EE5B496-64E1-8249-B191-18699D27455C}" srcOrd="1" destOrd="0" presId="urn:microsoft.com/office/officeart/2005/8/layout/default"/>
    <dgm:cxn modelId="{8654010C-7D1F-9F4E-971C-7B24B00FEA78}" type="presParOf" srcId="{17002AB7-A7D6-CA4D-A41C-D11450D1D17B}" destId="{5BB5C1A7-FD80-0A4C-BA5C-304D494D6A17}" srcOrd="2" destOrd="0" presId="urn:microsoft.com/office/officeart/2005/8/layout/default"/>
    <dgm:cxn modelId="{0D42B72F-0647-754A-BEB2-44CFEF325B1D}" type="presParOf" srcId="{17002AB7-A7D6-CA4D-A41C-D11450D1D17B}" destId="{0F0BB04D-9AB6-6A43-84CA-FCA1C579EB5B}" srcOrd="3" destOrd="0" presId="urn:microsoft.com/office/officeart/2005/8/layout/default"/>
    <dgm:cxn modelId="{790EFB04-0333-584D-96F4-26C2172AF777}" type="presParOf" srcId="{17002AB7-A7D6-CA4D-A41C-D11450D1D17B}" destId="{04CE2393-57D2-B94C-A4AE-A9F1B6D4B987}" srcOrd="4" destOrd="0" presId="urn:microsoft.com/office/officeart/2005/8/layout/default"/>
    <dgm:cxn modelId="{1172ED6C-8DE0-3B4F-8655-15A4EF705C06}" type="presParOf" srcId="{17002AB7-A7D6-CA4D-A41C-D11450D1D17B}" destId="{A8A6C893-0E7B-BA4C-AD3C-DE7F21B7D1D7}" srcOrd="5" destOrd="0" presId="urn:microsoft.com/office/officeart/2005/8/layout/default"/>
    <dgm:cxn modelId="{F2C45578-128F-5C4F-AB31-90782829A847}" type="presParOf" srcId="{17002AB7-A7D6-CA4D-A41C-D11450D1D17B}" destId="{CA4A8827-B491-8441-91CF-D4390D14C0C8}" srcOrd="6" destOrd="0" presId="urn:microsoft.com/office/officeart/2005/8/layout/default"/>
    <dgm:cxn modelId="{849349F8-31CE-8644-9C32-F9A04F92838A}" type="presParOf" srcId="{17002AB7-A7D6-CA4D-A41C-D11450D1D17B}" destId="{F2780EDB-2893-9B4A-AA7E-A48C4F3F6387}" srcOrd="7" destOrd="0" presId="urn:microsoft.com/office/officeart/2005/8/layout/default"/>
    <dgm:cxn modelId="{62A5CDBC-5EEB-1447-9F00-12B604238703}" type="presParOf" srcId="{17002AB7-A7D6-CA4D-A41C-D11450D1D17B}" destId="{6CEA06F7-0AF7-1B4B-909C-788E2260A7E8}"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301A73-7541-406B-B7B1-9D894AD4747C}" type="doc">
      <dgm:prSet loTypeId="urn:microsoft.com/office/officeart/2009/3/layout/HorizontalOrganizationChart" loCatId="hierarchy" qsTypeId="urn:microsoft.com/office/officeart/2005/8/quickstyle/simple1" qsCatId="simple" csTypeId="urn:microsoft.com/office/officeart/2005/8/colors/accent1_2" csCatId="accent1"/>
      <dgm:spPr/>
      <dgm:t>
        <a:bodyPr/>
        <a:lstStyle/>
        <a:p>
          <a:endParaRPr lang="en-US"/>
        </a:p>
      </dgm:t>
    </dgm:pt>
    <dgm:pt modelId="{125F3E9F-3656-4E2B-BA21-6CC42D2D3024}">
      <dgm:prSet/>
      <dgm:spPr/>
      <dgm:t>
        <a:bodyPr/>
        <a:lstStyle/>
        <a:p>
          <a:r>
            <a:rPr lang="en-US"/>
            <a:t>Modern medical equipment and techniques, such as lifestyle advice, can help predict the course of a patient's health and prevent them from experiencing adverse effects. This is because the majority of the changes that can affect a person's health are the result of social determinants of health. Having these factors taken into account can help doctors identify the early warning signs of a potential health crisis and prescribe effective preventive measures.</a:t>
          </a:r>
        </a:p>
      </dgm:t>
    </dgm:pt>
    <dgm:pt modelId="{F9F3D5CB-176F-425C-A63F-842D127D2E86}" type="parTrans" cxnId="{92D5B14D-7BD5-452F-BE1B-2FE4ABFBBA20}">
      <dgm:prSet/>
      <dgm:spPr/>
      <dgm:t>
        <a:bodyPr/>
        <a:lstStyle/>
        <a:p>
          <a:endParaRPr lang="en-US"/>
        </a:p>
      </dgm:t>
    </dgm:pt>
    <dgm:pt modelId="{F4DF8F76-9283-49DA-8994-F2C302629F51}" type="sibTrans" cxnId="{92D5B14D-7BD5-452F-BE1B-2FE4ABFBBA20}">
      <dgm:prSet/>
      <dgm:spPr/>
      <dgm:t>
        <a:bodyPr/>
        <a:lstStyle/>
        <a:p>
          <a:endParaRPr lang="en-US"/>
        </a:p>
      </dgm:t>
    </dgm:pt>
    <dgm:pt modelId="{D5978AF7-4C32-48E9-9267-B5C0BA241F0B}">
      <dgm:prSet/>
      <dgm:spPr/>
      <dgm:t>
        <a:bodyPr/>
        <a:lstStyle/>
        <a:p>
          <a:r>
            <a:rPr lang="en-US"/>
            <a:t>Medical technology should be regulated to ensure safety and protection. This can be done through the establishment of standards and regulations. Despite the technological advancements that have occurred in the field of medical technology, the current approach to regulating the use of these products is not feasible and will not be able to prevent them from being harmful to patients. This is why it is important that the government and the private sectors work together to develop new regulations that will allow the continued monitoring and regulation of these new innovations.</a:t>
          </a:r>
        </a:p>
      </dgm:t>
    </dgm:pt>
    <dgm:pt modelId="{8C8F96F6-726B-4E15-9E53-B28CD5FEB0BF}" type="parTrans" cxnId="{D55F8E09-49FD-4777-8504-EDB288842A24}">
      <dgm:prSet/>
      <dgm:spPr/>
      <dgm:t>
        <a:bodyPr/>
        <a:lstStyle/>
        <a:p>
          <a:endParaRPr lang="en-US"/>
        </a:p>
      </dgm:t>
    </dgm:pt>
    <dgm:pt modelId="{6C78183B-29F2-42BC-B980-B870D30F03DA}" type="sibTrans" cxnId="{D55F8E09-49FD-4777-8504-EDB288842A24}">
      <dgm:prSet/>
      <dgm:spPr/>
      <dgm:t>
        <a:bodyPr/>
        <a:lstStyle/>
        <a:p>
          <a:endParaRPr lang="en-US"/>
        </a:p>
      </dgm:t>
    </dgm:pt>
    <dgm:pt modelId="{9B8C9C4E-AA43-F545-8891-76DE792552C6}" type="pres">
      <dgm:prSet presAssocID="{C5301A73-7541-406B-B7B1-9D894AD4747C}" presName="hierChild1" presStyleCnt="0">
        <dgm:presLayoutVars>
          <dgm:orgChart val="1"/>
          <dgm:chPref val="1"/>
          <dgm:dir/>
          <dgm:animOne val="branch"/>
          <dgm:animLvl val="lvl"/>
          <dgm:resizeHandles/>
        </dgm:presLayoutVars>
      </dgm:prSet>
      <dgm:spPr/>
    </dgm:pt>
    <dgm:pt modelId="{13164687-9BED-E44B-BFBB-9D7BF8341AE8}" type="pres">
      <dgm:prSet presAssocID="{125F3E9F-3656-4E2B-BA21-6CC42D2D3024}" presName="hierRoot1" presStyleCnt="0">
        <dgm:presLayoutVars>
          <dgm:hierBranch val="init"/>
        </dgm:presLayoutVars>
      </dgm:prSet>
      <dgm:spPr/>
    </dgm:pt>
    <dgm:pt modelId="{E48776F7-B81B-0A46-BAC8-637EE6FD4D9C}" type="pres">
      <dgm:prSet presAssocID="{125F3E9F-3656-4E2B-BA21-6CC42D2D3024}" presName="rootComposite1" presStyleCnt="0"/>
      <dgm:spPr/>
    </dgm:pt>
    <dgm:pt modelId="{20A3FA95-2422-D94E-90C4-ADCEFCC972EE}" type="pres">
      <dgm:prSet presAssocID="{125F3E9F-3656-4E2B-BA21-6CC42D2D3024}" presName="rootText1" presStyleLbl="node0" presStyleIdx="0" presStyleCnt="2">
        <dgm:presLayoutVars>
          <dgm:chPref val="3"/>
        </dgm:presLayoutVars>
      </dgm:prSet>
      <dgm:spPr/>
    </dgm:pt>
    <dgm:pt modelId="{D1615111-CFEF-2C44-A4C1-A269B63CFF0F}" type="pres">
      <dgm:prSet presAssocID="{125F3E9F-3656-4E2B-BA21-6CC42D2D3024}" presName="rootConnector1" presStyleLbl="node1" presStyleIdx="0" presStyleCnt="0"/>
      <dgm:spPr/>
    </dgm:pt>
    <dgm:pt modelId="{2A10B18A-0A73-A743-A370-7B76F4A1BF00}" type="pres">
      <dgm:prSet presAssocID="{125F3E9F-3656-4E2B-BA21-6CC42D2D3024}" presName="hierChild2" presStyleCnt="0"/>
      <dgm:spPr/>
    </dgm:pt>
    <dgm:pt modelId="{567B6CB8-4787-EF48-A78E-249FCDE2065F}" type="pres">
      <dgm:prSet presAssocID="{125F3E9F-3656-4E2B-BA21-6CC42D2D3024}" presName="hierChild3" presStyleCnt="0"/>
      <dgm:spPr/>
    </dgm:pt>
    <dgm:pt modelId="{041D5548-30DC-FC4E-BCA8-4E687FC5A9D7}" type="pres">
      <dgm:prSet presAssocID="{D5978AF7-4C32-48E9-9267-B5C0BA241F0B}" presName="hierRoot1" presStyleCnt="0">
        <dgm:presLayoutVars>
          <dgm:hierBranch val="init"/>
        </dgm:presLayoutVars>
      </dgm:prSet>
      <dgm:spPr/>
    </dgm:pt>
    <dgm:pt modelId="{F75BBF43-3A89-A04F-9BCF-D642C741C480}" type="pres">
      <dgm:prSet presAssocID="{D5978AF7-4C32-48E9-9267-B5C0BA241F0B}" presName="rootComposite1" presStyleCnt="0"/>
      <dgm:spPr/>
    </dgm:pt>
    <dgm:pt modelId="{99C13A64-10C6-C545-B743-7E1B3F031306}" type="pres">
      <dgm:prSet presAssocID="{D5978AF7-4C32-48E9-9267-B5C0BA241F0B}" presName="rootText1" presStyleLbl="node0" presStyleIdx="1" presStyleCnt="2">
        <dgm:presLayoutVars>
          <dgm:chPref val="3"/>
        </dgm:presLayoutVars>
      </dgm:prSet>
      <dgm:spPr/>
    </dgm:pt>
    <dgm:pt modelId="{F2F7F6B7-FE3E-3B41-AFB9-51BCBE954F33}" type="pres">
      <dgm:prSet presAssocID="{D5978AF7-4C32-48E9-9267-B5C0BA241F0B}" presName="rootConnector1" presStyleLbl="node1" presStyleIdx="0" presStyleCnt="0"/>
      <dgm:spPr/>
    </dgm:pt>
    <dgm:pt modelId="{BDE1F0F3-6FB5-DE4A-BE6B-8C998679C82F}" type="pres">
      <dgm:prSet presAssocID="{D5978AF7-4C32-48E9-9267-B5C0BA241F0B}" presName="hierChild2" presStyleCnt="0"/>
      <dgm:spPr/>
    </dgm:pt>
    <dgm:pt modelId="{19AECA24-912E-714F-8618-D5DABB7B0BA8}" type="pres">
      <dgm:prSet presAssocID="{D5978AF7-4C32-48E9-9267-B5C0BA241F0B}" presName="hierChild3" presStyleCnt="0"/>
      <dgm:spPr/>
    </dgm:pt>
  </dgm:ptLst>
  <dgm:cxnLst>
    <dgm:cxn modelId="{9D83D703-FE0D-CE43-AF0B-DF7AAEAE2B9E}" type="presOf" srcId="{D5978AF7-4C32-48E9-9267-B5C0BA241F0B}" destId="{99C13A64-10C6-C545-B743-7E1B3F031306}" srcOrd="0" destOrd="0" presId="urn:microsoft.com/office/officeart/2009/3/layout/HorizontalOrganizationChart"/>
    <dgm:cxn modelId="{D55F8E09-49FD-4777-8504-EDB288842A24}" srcId="{C5301A73-7541-406B-B7B1-9D894AD4747C}" destId="{D5978AF7-4C32-48E9-9267-B5C0BA241F0B}" srcOrd="1" destOrd="0" parTransId="{8C8F96F6-726B-4E15-9E53-B28CD5FEB0BF}" sibTransId="{6C78183B-29F2-42BC-B980-B870D30F03DA}"/>
    <dgm:cxn modelId="{4685F43C-DF81-C54E-BCF5-7F4B4949C787}" type="presOf" srcId="{D5978AF7-4C32-48E9-9267-B5C0BA241F0B}" destId="{F2F7F6B7-FE3E-3B41-AFB9-51BCBE954F33}" srcOrd="1" destOrd="0" presId="urn:microsoft.com/office/officeart/2009/3/layout/HorizontalOrganizationChart"/>
    <dgm:cxn modelId="{E6D34941-60C5-2548-B5DB-5F710969EEB5}" type="presOf" srcId="{C5301A73-7541-406B-B7B1-9D894AD4747C}" destId="{9B8C9C4E-AA43-F545-8891-76DE792552C6}" srcOrd="0" destOrd="0" presId="urn:microsoft.com/office/officeart/2009/3/layout/HorizontalOrganizationChart"/>
    <dgm:cxn modelId="{A46DBD4B-591D-6F44-AD8E-8B19F306A14E}" type="presOf" srcId="{125F3E9F-3656-4E2B-BA21-6CC42D2D3024}" destId="{D1615111-CFEF-2C44-A4C1-A269B63CFF0F}" srcOrd="1" destOrd="0" presId="urn:microsoft.com/office/officeart/2009/3/layout/HorizontalOrganizationChart"/>
    <dgm:cxn modelId="{92D5B14D-7BD5-452F-BE1B-2FE4ABFBBA20}" srcId="{C5301A73-7541-406B-B7B1-9D894AD4747C}" destId="{125F3E9F-3656-4E2B-BA21-6CC42D2D3024}" srcOrd="0" destOrd="0" parTransId="{F9F3D5CB-176F-425C-A63F-842D127D2E86}" sibTransId="{F4DF8F76-9283-49DA-8994-F2C302629F51}"/>
    <dgm:cxn modelId="{1F5F43B4-8F33-0A4E-8EEF-988B12D8DE9E}" type="presOf" srcId="{125F3E9F-3656-4E2B-BA21-6CC42D2D3024}" destId="{20A3FA95-2422-D94E-90C4-ADCEFCC972EE}" srcOrd="0" destOrd="0" presId="urn:microsoft.com/office/officeart/2009/3/layout/HorizontalOrganizationChart"/>
    <dgm:cxn modelId="{808902B1-1669-3E49-8098-D3A805121938}" type="presParOf" srcId="{9B8C9C4E-AA43-F545-8891-76DE792552C6}" destId="{13164687-9BED-E44B-BFBB-9D7BF8341AE8}" srcOrd="0" destOrd="0" presId="urn:microsoft.com/office/officeart/2009/3/layout/HorizontalOrganizationChart"/>
    <dgm:cxn modelId="{30993640-8D66-9B4A-94A0-EF9ABEBC850E}" type="presParOf" srcId="{13164687-9BED-E44B-BFBB-9D7BF8341AE8}" destId="{E48776F7-B81B-0A46-BAC8-637EE6FD4D9C}" srcOrd="0" destOrd="0" presId="urn:microsoft.com/office/officeart/2009/3/layout/HorizontalOrganizationChart"/>
    <dgm:cxn modelId="{F9CFE051-0840-E840-8A9B-07F1D6C574DE}" type="presParOf" srcId="{E48776F7-B81B-0A46-BAC8-637EE6FD4D9C}" destId="{20A3FA95-2422-D94E-90C4-ADCEFCC972EE}" srcOrd="0" destOrd="0" presId="urn:microsoft.com/office/officeart/2009/3/layout/HorizontalOrganizationChart"/>
    <dgm:cxn modelId="{EABA9BC4-B3AA-A349-BEA6-B85A6DF53C65}" type="presParOf" srcId="{E48776F7-B81B-0A46-BAC8-637EE6FD4D9C}" destId="{D1615111-CFEF-2C44-A4C1-A269B63CFF0F}" srcOrd="1" destOrd="0" presId="urn:microsoft.com/office/officeart/2009/3/layout/HorizontalOrganizationChart"/>
    <dgm:cxn modelId="{BBC5FBEA-CE7C-3045-B91D-F5D7DA967257}" type="presParOf" srcId="{13164687-9BED-E44B-BFBB-9D7BF8341AE8}" destId="{2A10B18A-0A73-A743-A370-7B76F4A1BF00}" srcOrd="1" destOrd="0" presId="urn:microsoft.com/office/officeart/2009/3/layout/HorizontalOrganizationChart"/>
    <dgm:cxn modelId="{A8C3F7DB-175D-CB44-9521-8AA40DE92D43}" type="presParOf" srcId="{13164687-9BED-E44B-BFBB-9D7BF8341AE8}" destId="{567B6CB8-4787-EF48-A78E-249FCDE2065F}" srcOrd="2" destOrd="0" presId="urn:microsoft.com/office/officeart/2009/3/layout/HorizontalOrganizationChart"/>
    <dgm:cxn modelId="{87E7F19A-5ED2-A24A-A1FC-19F988B6986B}" type="presParOf" srcId="{9B8C9C4E-AA43-F545-8891-76DE792552C6}" destId="{041D5548-30DC-FC4E-BCA8-4E687FC5A9D7}" srcOrd="1" destOrd="0" presId="urn:microsoft.com/office/officeart/2009/3/layout/HorizontalOrganizationChart"/>
    <dgm:cxn modelId="{228802BE-1A9E-114D-B05A-F282F0902CE6}" type="presParOf" srcId="{041D5548-30DC-FC4E-BCA8-4E687FC5A9D7}" destId="{F75BBF43-3A89-A04F-9BCF-D642C741C480}" srcOrd="0" destOrd="0" presId="urn:microsoft.com/office/officeart/2009/3/layout/HorizontalOrganizationChart"/>
    <dgm:cxn modelId="{FFEA4235-7DD8-2845-9032-F2A6D9A0A7DB}" type="presParOf" srcId="{F75BBF43-3A89-A04F-9BCF-D642C741C480}" destId="{99C13A64-10C6-C545-B743-7E1B3F031306}" srcOrd="0" destOrd="0" presId="urn:microsoft.com/office/officeart/2009/3/layout/HorizontalOrganizationChart"/>
    <dgm:cxn modelId="{CF9316F1-F8CB-794E-A6D4-734DDE59A27E}" type="presParOf" srcId="{F75BBF43-3A89-A04F-9BCF-D642C741C480}" destId="{F2F7F6B7-FE3E-3B41-AFB9-51BCBE954F33}" srcOrd="1" destOrd="0" presId="urn:microsoft.com/office/officeart/2009/3/layout/HorizontalOrganizationChart"/>
    <dgm:cxn modelId="{867EA0DF-B779-5B4D-8FC4-701FC48EDDC6}" type="presParOf" srcId="{041D5548-30DC-FC4E-BCA8-4E687FC5A9D7}" destId="{BDE1F0F3-6FB5-DE4A-BE6B-8C998679C82F}" srcOrd="1" destOrd="0" presId="urn:microsoft.com/office/officeart/2009/3/layout/HorizontalOrganizationChart"/>
    <dgm:cxn modelId="{97A07A54-7C5A-9044-99FA-D6B71A5F5F05}" type="presParOf" srcId="{041D5548-30DC-FC4E-BCA8-4E687FC5A9D7}" destId="{19AECA24-912E-714F-8618-D5DABB7B0BA8}"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721E01-92C6-2343-8A46-176810A5F8E0}">
      <dsp:nvSpPr>
        <dsp:cNvPr id="0" name=""/>
        <dsp:cNvSpPr/>
      </dsp:nvSpPr>
      <dsp:spPr>
        <a:xfrm>
          <a:off x="0" y="522922"/>
          <a:ext cx="2571749" cy="15430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There are many sources of data in healthcare. They come in different forms and categories. Internal sources are typically categorized into one of the following categories:</a:t>
          </a:r>
        </a:p>
      </dsp:txBody>
      <dsp:txXfrm>
        <a:off x="0" y="522922"/>
        <a:ext cx="2571749" cy="1543050"/>
      </dsp:txXfrm>
    </dsp:sp>
    <dsp:sp modelId="{5BB5C1A7-FD80-0A4C-BA5C-304D494D6A17}">
      <dsp:nvSpPr>
        <dsp:cNvPr id="0" name=""/>
        <dsp:cNvSpPr/>
      </dsp:nvSpPr>
      <dsp:spPr>
        <a:xfrm>
          <a:off x="2828925" y="522922"/>
          <a:ext cx="2571749" cy="15430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Healthcare data refers to information related to a patient's medical condition. This includes records from various healthcare facilities and electronic health records.</a:t>
          </a:r>
        </a:p>
      </dsp:txBody>
      <dsp:txXfrm>
        <a:off x="2828925" y="522922"/>
        <a:ext cx="2571749" cy="1543050"/>
      </dsp:txXfrm>
    </dsp:sp>
    <dsp:sp modelId="{04CE2393-57D2-B94C-A4AE-A9F1B6D4B987}">
      <dsp:nvSpPr>
        <dsp:cNvPr id="0" name=""/>
        <dsp:cNvSpPr/>
      </dsp:nvSpPr>
      <dsp:spPr>
        <a:xfrm>
          <a:off x="5657849" y="522922"/>
          <a:ext cx="2571749" cy="15430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This includes administrative data, such as claims and costs information, doctor appointment records, and insurance claims.</a:t>
          </a:r>
        </a:p>
      </dsp:txBody>
      <dsp:txXfrm>
        <a:off x="5657849" y="522922"/>
        <a:ext cx="2571749" cy="1543050"/>
      </dsp:txXfrm>
    </dsp:sp>
    <dsp:sp modelId="{CA4A8827-B491-8441-91CF-D4390D14C0C8}">
      <dsp:nvSpPr>
        <dsp:cNvPr id="0" name=""/>
        <dsp:cNvSpPr/>
      </dsp:nvSpPr>
      <dsp:spPr>
        <a:xfrm>
          <a:off x="1414462" y="2323147"/>
          <a:ext cx="2571749" cy="15430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Sentiment and behavioral data are commonly used in healthcare to analyze the quality of patient care. These include patient satisfaction surveys and health reports.</a:t>
          </a:r>
        </a:p>
      </dsp:txBody>
      <dsp:txXfrm>
        <a:off x="1414462" y="2323147"/>
        <a:ext cx="2571749" cy="1543050"/>
      </dsp:txXfrm>
    </dsp:sp>
    <dsp:sp modelId="{6CEA06F7-0AF7-1B4B-909C-788E2260A7E8}">
      <dsp:nvSpPr>
        <dsp:cNvPr id="0" name=""/>
        <dsp:cNvSpPr/>
      </dsp:nvSpPr>
      <dsp:spPr>
        <a:xfrm>
          <a:off x="4243387" y="2323147"/>
          <a:ext cx="2571749" cy="15430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Data related to pharmaceutical products are often gathered by pharmaceutical companies. These include clinical trial results, pre-market studies, and regulatory studies.</a:t>
          </a:r>
        </a:p>
      </dsp:txBody>
      <dsp:txXfrm>
        <a:off x="4243387" y="2323147"/>
        <a:ext cx="2571749" cy="15430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A3FA95-2422-D94E-90C4-ADCEFCC972EE}">
      <dsp:nvSpPr>
        <dsp:cNvPr id="0" name=""/>
        <dsp:cNvSpPr/>
      </dsp:nvSpPr>
      <dsp:spPr>
        <a:xfrm>
          <a:off x="1475742" y="2821"/>
          <a:ext cx="5963915" cy="181899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a:t>Modern medical equipment and techniques, such as lifestyle advice, can help predict the course of a patient's health and prevent them from experiencing adverse effects. This is because the majority of the changes that can affect a person's health are the result of social determinants of health. Having these factors taken into account can help doctors identify the early warning signs of a potential health crisis and prescribe effective preventive measures.</a:t>
          </a:r>
        </a:p>
      </dsp:txBody>
      <dsp:txXfrm>
        <a:off x="1475742" y="2821"/>
        <a:ext cx="5963915" cy="1818994"/>
      </dsp:txXfrm>
    </dsp:sp>
    <dsp:sp modelId="{99C13A64-10C6-C545-B743-7E1B3F031306}">
      <dsp:nvSpPr>
        <dsp:cNvPr id="0" name=""/>
        <dsp:cNvSpPr/>
      </dsp:nvSpPr>
      <dsp:spPr>
        <a:xfrm>
          <a:off x="1475742" y="2567304"/>
          <a:ext cx="5963915" cy="181899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a:t>Medical technology should be regulated to ensure safety and protection. This can be done through the establishment of standards and regulations. Despite the technological advancements that have occurred in the field of medical technology, the current approach to regulating the use of these products is not feasible and will not be able to prevent them from being harmful to patients. This is why it is important that the government and the private sectors work together to develop new regulations that will allow the continued monitoring and regulation of these new innovations.</a:t>
          </a:r>
        </a:p>
      </dsp:txBody>
      <dsp:txXfrm>
        <a:off x="1475742" y="2567304"/>
        <a:ext cx="5963915" cy="181899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EB39845F-C92E-41EB-A3BA-EE3E9B531955}" type="datetimeFigureOut">
              <a:rPr lang="en-US" smtClean="0"/>
              <a:t>11/29/22</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EB2BC300-816D-4485-9D4D-68DB0EF9199F}"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B39845F-C92E-41EB-A3BA-EE3E9B531955}" type="datetimeFigureOut">
              <a:rPr lang="en-US" smtClean="0"/>
              <a:t>11/29/22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2BC300-816D-4485-9D4D-68DB0EF9199F}"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EB39845F-C92E-41EB-A3BA-EE3E9B531955}" type="datetimeFigureOut">
              <a:rPr lang="en-US" smtClean="0"/>
              <a:t>11/29/22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2BC300-816D-4485-9D4D-68DB0EF9199F}"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EB39845F-C92E-41EB-A3BA-EE3E9B531955}" type="datetimeFigureOut">
              <a:rPr lang="en-US" smtClean="0"/>
              <a:t>11/29/22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B2BC300-816D-4485-9D4D-68DB0EF9199F}"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EB39845F-C92E-41EB-A3BA-EE3E9B531955}" type="datetimeFigureOut">
              <a:rPr lang="en-US" smtClean="0"/>
              <a:t>11/29/22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B2BC300-816D-4485-9D4D-68DB0EF9199F}"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EB39845F-C92E-41EB-A3BA-EE3E9B531955}" type="datetimeFigureOut">
              <a:rPr lang="en-US" smtClean="0"/>
              <a:t>11/29/22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B2BC300-816D-4485-9D4D-68DB0EF9199F}"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B39845F-C92E-41EB-A3BA-EE3E9B531955}" type="datetimeFigureOut">
              <a:rPr lang="en-US" smtClean="0"/>
              <a:t>11/29/22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B2BC300-816D-4485-9D4D-68DB0EF9199F}"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EB39845F-C92E-41EB-A3BA-EE3E9B531955}" type="datetimeFigureOut">
              <a:rPr lang="en-US" smtClean="0"/>
              <a:t>11/29/22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B2BC300-816D-4485-9D4D-68DB0EF9199F}"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EB39845F-C92E-41EB-A3BA-EE3E9B531955}" type="datetimeFigureOut">
              <a:rPr lang="en-US" smtClean="0"/>
              <a:t>11/29/22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EB2BC300-816D-4485-9D4D-68DB0EF9199F}" type="slidenum">
              <a:rPr lang="en-US" smtClean="0"/>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B39845F-C92E-41EB-A3BA-EE3E9B531955}" type="datetimeFigureOut">
              <a:rPr lang="en-US" smtClean="0"/>
              <a:t>11/29/22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2BC300-816D-4485-9D4D-68DB0EF9199F}"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B39845F-C92E-41EB-A3BA-EE3E9B531955}" type="datetimeFigureOut">
              <a:rPr lang="en-US" smtClean="0"/>
              <a:t>11/29/22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2BC300-816D-4485-9D4D-68DB0EF9199F}"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EB39845F-C92E-41EB-A3BA-EE3E9B531955}" type="datetimeFigureOut">
              <a:rPr lang="en-US" smtClean="0"/>
              <a:t>11/29/22</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EB2BC300-816D-4485-9D4D-68DB0EF9199F}" type="slidenum">
              <a:rPr lang="en-US" smtClean="0"/>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hyperlink" Target="https://dx.doi.org/10.4081/jphr.2013.e28" TargetMode="External"/><Relationship Id="rId7" Type="http://schemas.openxmlformats.org/officeDocument/2006/relationships/hyperlink" Target="https://dx.doi.org/10.1016/j.amepre.2013.03.017" TargetMode="External"/><Relationship Id="rId2" Type="http://schemas.openxmlformats.org/officeDocument/2006/relationships/hyperlink" Target="https://tateeda.com/blog/healthcare-technology-trends" TargetMode="External"/><Relationship Id="rId1" Type="http://schemas.openxmlformats.org/officeDocument/2006/relationships/slideLayout" Target="../slideLayouts/slideLayout2.xml"/><Relationship Id="rId6" Type="http://schemas.openxmlformats.org/officeDocument/2006/relationships/hyperlink" Target="https://mhealth.jmir.org/2015/2/e64/" TargetMode="External"/><Relationship Id="rId5" Type="http://schemas.openxmlformats.org/officeDocument/2006/relationships/hyperlink" Target="https://doi.org/10.2196/mhealth.3918" TargetMode="External"/><Relationship Id="rId4" Type="http://schemas.openxmlformats.org/officeDocument/2006/relationships/hyperlink" Target="https://www.ncbi.nlm.nih.gov/pmc/articles/PMC414774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Group 3 Presentation  </a:t>
            </a:r>
          </a:p>
        </p:txBody>
      </p:sp>
      <p:sp>
        <p:nvSpPr>
          <p:cNvPr id="3" name="Subtitle 2"/>
          <p:cNvSpPr>
            <a:spLocks noGrp="1"/>
          </p:cNvSpPr>
          <p:nvPr>
            <p:ph type="subTitle" idx="1"/>
          </p:nvPr>
        </p:nvSpPr>
        <p:spPr>
          <a:xfrm>
            <a:off x="152400" y="3429000"/>
            <a:ext cx="3733800" cy="1628336"/>
          </a:xfrm>
        </p:spPr>
        <p:txBody>
          <a:bodyPr>
            <a:normAutofit lnSpcReduction="10000"/>
          </a:bodyPr>
          <a:lstStyle/>
          <a:p>
            <a:pPr lvl="2">
              <a:lnSpc>
                <a:spcPct val="160000"/>
              </a:lnSpc>
            </a:pPr>
            <a:r>
              <a:rPr lang="en-US" dirty="0" err="1"/>
              <a:t>Oumou</a:t>
            </a:r>
            <a:r>
              <a:rPr lang="en-US" dirty="0"/>
              <a:t> </a:t>
            </a:r>
            <a:r>
              <a:rPr lang="en-US" dirty="0" err="1"/>
              <a:t>kairatou</a:t>
            </a:r>
            <a:r>
              <a:rPr lang="en-US" dirty="0"/>
              <a:t> Diallo</a:t>
            </a:r>
          </a:p>
          <a:p>
            <a:pPr lvl="2" algn="l">
              <a:lnSpc>
                <a:spcPct val="160000"/>
              </a:lnSpc>
            </a:pPr>
            <a:r>
              <a:rPr lang="en-US" dirty="0"/>
              <a:t>Student number [2133815</a:t>
            </a:r>
            <a:r>
              <a:rPr lang="en-US"/>
              <a:t>] </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dirty="0"/>
              <a:t>The relevance of technology proficiency for data and information handling</a:t>
            </a:r>
          </a:p>
        </p:txBody>
      </p:sp>
      <p:graphicFrame>
        <p:nvGraphicFramePr>
          <p:cNvPr id="5" name="Content Placeholder 2">
            <a:extLst>
              <a:ext uri="{FF2B5EF4-FFF2-40B4-BE49-F238E27FC236}">
                <a16:creationId xmlns:a16="http://schemas.microsoft.com/office/drawing/2014/main" id="{A4E984C3-0EC2-62A2-1A28-0B3AFF2B0303}"/>
              </a:ext>
            </a:extLst>
          </p:cNvPr>
          <p:cNvGraphicFramePr>
            <a:graphicFrameLocks noGrp="1"/>
          </p:cNvGraphicFramePr>
          <p:nvPr>
            <p:ph idx="1"/>
          </p:nvPr>
        </p:nvGraphicFramePr>
        <p:xfrm>
          <a:off x="457200" y="1935480"/>
          <a:ext cx="8229600" cy="43891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AAAA64CC-E2A7-313A-40FB-F94E682660C8}"/>
              </a:ext>
            </a:extLst>
          </p:cNvPr>
          <p:cNvGraphicFramePr>
            <a:graphicFrameLocks noGrp="1"/>
          </p:cNvGraphicFramePr>
          <p:nvPr>
            <p:ph idx="1"/>
          </p:nvPr>
        </p:nvGraphicFramePr>
        <p:xfrm>
          <a:off x="0" y="1905000"/>
          <a:ext cx="8915400" cy="43891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fontScale="85000" lnSpcReduction="20000"/>
          </a:bodyPr>
          <a:lstStyle/>
          <a:p>
            <a:pPr>
              <a:buNone/>
            </a:pPr>
            <a:r>
              <a:rPr lang="en-US" dirty="0" err="1"/>
              <a:t>Khristich</a:t>
            </a:r>
            <a:r>
              <a:rPr lang="en-US" dirty="0"/>
              <a:t>, S. (2021). 17 Major Healthcare Technology Trends of 2022. </a:t>
            </a:r>
            <a:r>
              <a:rPr lang="en-US" dirty="0">
                <a:hlinkClick r:id="rId2"/>
              </a:rPr>
              <a:t>https://tateeda.com/blog/healthcare-technology-trends</a:t>
            </a:r>
            <a:r>
              <a:rPr lang="en-US" dirty="0"/>
              <a:t>.</a:t>
            </a:r>
          </a:p>
          <a:p>
            <a:pPr>
              <a:buNone/>
            </a:pPr>
            <a:r>
              <a:rPr lang="en-US" dirty="0" err="1"/>
              <a:t>Thimbleby</a:t>
            </a:r>
            <a:r>
              <a:rPr lang="en-US" dirty="0"/>
              <a:t>, H. (2013). Technology and the Future of Healthcare. </a:t>
            </a:r>
            <a:r>
              <a:rPr lang="en-US" i="1" dirty="0"/>
              <a:t>Journal of Public Health Research</a:t>
            </a:r>
            <a:r>
              <a:rPr lang="en-US" dirty="0"/>
              <a:t>. </a:t>
            </a:r>
            <a:r>
              <a:rPr lang="en-US" dirty="0">
                <a:hlinkClick r:id="rId3"/>
              </a:rPr>
              <a:t>https://dx.doi.org/10.4081%2Fjphr.2013.e28</a:t>
            </a:r>
            <a:r>
              <a:rPr lang="en-US" dirty="0"/>
              <a:t>. </a:t>
            </a:r>
            <a:r>
              <a:rPr lang="en-US" dirty="0">
                <a:hlinkClick r:id="rId4"/>
              </a:rPr>
              <a:t>https://www.ncbi.nlm.nih.gov/pmc/articles/PMC4147743/</a:t>
            </a:r>
            <a:endParaRPr lang="en-US" dirty="0"/>
          </a:p>
          <a:p>
            <a:pPr>
              <a:buNone/>
            </a:pPr>
            <a:r>
              <a:rPr lang="en-US" dirty="0"/>
              <a:t>Vincent, C. J. et al. (2015). Can Standards and Regulations Keep Up with Health Technology? </a:t>
            </a:r>
            <a:r>
              <a:rPr lang="en-US" i="1" dirty="0"/>
              <a:t>JMIR </a:t>
            </a:r>
            <a:r>
              <a:rPr lang="en-US" i="1" dirty="0" err="1"/>
              <a:t>mHealth</a:t>
            </a:r>
            <a:r>
              <a:rPr lang="en-US" i="1" dirty="0"/>
              <a:t> and </a:t>
            </a:r>
            <a:r>
              <a:rPr lang="en-US" i="1" dirty="0" err="1"/>
              <a:t>uHealth</a:t>
            </a:r>
            <a:r>
              <a:rPr lang="en-US" dirty="0"/>
              <a:t>. </a:t>
            </a:r>
            <a:r>
              <a:rPr lang="en-US" dirty="0">
                <a:hlinkClick r:id="rId5"/>
              </a:rPr>
              <a:t>https://doi.org/10.2196/mhealth.3918</a:t>
            </a:r>
            <a:r>
              <a:rPr lang="en-US" dirty="0"/>
              <a:t>. </a:t>
            </a:r>
            <a:r>
              <a:rPr lang="en-US" dirty="0">
                <a:hlinkClick r:id="rId6"/>
              </a:rPr>
              <a:t>https://mhealth.jmir.org/2015/2/e64/</a:t>
            </a:r>
            <a:endParaRPr lang="en-US" dirty="0"/>
          </a:p>
          <a:p>
            <a:pPr>
              <a:buNone/>
            </a:pPr>
            <a:r>
              <a:rPr lang="en-US" dirty="0"/>
              <a:t>Kumar, S. et al. (2014). Mobile Health Technology Evaluation. </a:t>
            </a:r>
            <a:r>
              <a:rPr lang="en-US" i="1" dirty="0"/>
              <a:t>American Journal of Preventive Medicine</a:t>
            </a:r>
            <a:r>
              <a:rPr lang="en-US" dirty="0"/>
              <a:t>. </a:t>
            </a:r>
            <a:r>
              <a:rPr lang="en-US" dirty="0">
                <a:hlinkClick r:id="rId7"/>
              </a:rPr>
              <a:t>https://dx.doi.org/10.1016%2Fj.amepre.2013.03.017</a:t>
            </a:r>
            <a:r>
              <a:rPr lang="en-US" dirty="0"/>
              <a:t>. https://www.ncbi.nlm.nih.gov/pmc/articles/PMC3803146/</a:t>
            </a:r>
          </a:p>
          <a:p>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151</TotalTime>
  <Words>499</Words>
  <Application>Microsoft Macintosh PowerPoint</Application>
  <PresentationFormat>On-screen Show (4:3)</PresentationFormat>
  <Paragraphs>16</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Calibri</vt:lpstr>
      <vt:lpstr>Constantia</vt:lpstr>
      <vt:lpstr>Wingdings 2</vt:lpstr>
      <vt:lpstr>Flow</vt:lpstr>
      <vt:lpstr>Group 3 Presentation  </vt:lpstr>
      <vt:lpstr>The relevance of technology proficiency for data and information handling</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aa</dc:creator>
  <cp:lastModifiedBy>Oumou Kairatou Diallo (2133815)</cp:lastModifiedBy>
  <cp:revision>15</cp:revision>
  <dcterms:created xsi:type="dcterms:W3CDTF">2022-11-16T10:51:12Z</dcterms:created>
  <dcterms:modified xsi:type="dcterms:W3CDTF">2022-11-29T10:52:18Z</dcterms:modified>
</cp:coreProperties>
</file>