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4.xml" ContentType="application/vnd.openxmlformats-officedocument.presentationml.notesSlide+xml"/>
  <Override PartName="/ppt/tags/tag7.xml" ContentType="application/vnd.openxmlformats-officedocument.presentationml.tags+xml"/>
  <Override PartName="/ppt/notesSlides/notesSlide5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6.xml" ContentType="application/vnd.openxmlformats-officedocument.presentationml.notesSlide+xml"/>
  <Override PartName="/ppt/tags/tag10.xml" ContentType="application/vnd.openxmlformats-officedocument.presentationml.tags+xml"/>
  <Override PartName="/ppt/notesSlides/notesSlide7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8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notesSlides/notesSlide9.xml" ContentType="application/vnd.openxmlformats-officedocument.presentationml.notesSlide+xml"/>
  <Override PartName="/ppt/tags/tag15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sldIdLst>
    <p:sldId id="256" r:id="rId2"/>
    <p:sldId id="27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7" r:id="rId11"/>
    <p:sldId id="27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92165662-0156-43CB-8505-1B819CBF7D66}"/>
    <pc:docChg chg="undo custSel addSld modSld">
      <pc:chgData name="Cerys Davies" userId="61e71dc1-9594-4277-b52b-4420989f68ee" providerId="ADAL" clId="{92165662-0156-43CB-8505-1B819CBF7D66}" dt="2024-04-03T13:44:58.323" v="82" actId="478"/>
      <pc:docMkLst>
        <pc:docMk/>
      </pc:docMkLst>
      <pc:sldChg chg="modSp mod">
        <pc:chgData name="Cerys Davies" userId="61e71dc1-9594-4277-b52b-4420989f68ee" providerId="ADAL" clId="{92165662-0156-43CB-8505-1B819CBF7D66}" dt="2024-04-03T13:02:55.319" v="2" actId="255"/>
        <pc:sldMkLst>
          <pc:docMk/>
          <pc:sldMk cId="0" sldId="270"/>
        </pc:sldMkLst>
        <pc:spChg chg="mod">
          <ac:chgData name="Cerys Davies" userId="61e71dc1-9594-4277-b52b-4420989f68ee" providerId="ADAL" clId="{92165662-0156-43CB-8505-1B819CBF7D66}" dt="2024-04-03T13:02:55.319" v="2" actId="255"/>
          <ac:spMkLst>
            <pc:docMk/>
            <pc:sldMk cId="0" sldId="270"/>
            <ac:spMk id="12291" creationId="{5B9663F9-28CE-9689-969D-6F9091AD5C4C}"/>
          </ac:spMkLst>
        </pc:spChg>
        <pc:graphicFrameChg chg="mod">
          <ac:chgData name="Cerys Davies" userId="61e71dc1-9594-4277-b52b-4420989f68ee" providerId="ADAL" clId="{92165662-0156-43CB-8505-1B819CBF7D66}" dt="2024-04-03T13:02:44.296" v="1" actId="1076"/>
          <ac:graphicFrameMkLst>
            <pc:docMk/>
            <pc:sldMk cId="0" sldId="270"/>
            <ac:graphicFrameMk id="12292" creationId="{66977FE3-0AEA-DB88-D9DE-0C0351B0A3EF}"/>
          </ac:graphicFrameMkLst>
        </pc:graphicFrameChg>
      </pc:sldChg>
      <pc:sldChg chg="modSp mod">
        <pc:chgData name="Cerys Davies" userId="61e71dc1-9594-4277-b52b-4420989f68ee" providerId="ADAL" clId="{92165662-0156-43CB-8505-1B819CBF7D66}" dt="2024-04-03T13:03:05.767" v="4" actId="1076"/>
        <pc:sldMkLst>
          <pc:docMk/>
          <pc:sldMk cId="0" sldId="271"/>
        </pc:sldMkLst>
        <pc:spChg chg="mod">
          <ac:chgData name="Cerys Davies" userId="61e71dc1-9594-4277-b52b-4420989f68ee" providerId="ADAL" clId="{92165662-0156-43CB-8505-1B819CBF7D66}" dt="2024-04-03T13:03:05.767" v="4" actId="1076"/>
          <ac:spMkLst>
            <pc:docMk/>
            <pc:sldMk cId="0" sldId="271"/>
            <ac:spMk id="8194" creationId="{C7C00232-3A30-9EB0-1A22-0B7DA5F316EE}"/>
          </ac:spMkLst>
        </pc:spChg>
        <pc:spChg chg="mod">
          <ac:chgData name="Cerys Davies" userId="61e71dc1-9594-4277-b52b-4420989f68ee" providerId="ADAL" clId="{92165662-0156-43CB-8505-1B819CBF7D66}" dt="2024-04-03T13:03:02.682" v="3" actId="1076"/>
          <ac:spMkLst>
            <pc:docMk/>
            <pc:sldMk cId="0" sldId="271"/>
            <ac:spMk id="14339" creationId="{5ABCAF8A-21F6-7F23-B7DD-C387FCA115E7}"/>
          </ac:spMkLst>
        </pc:spChg>
      </pc:sldChg>
      <pc:sldChg chg="modSp mod">
        <pc:chgData name="Cerys Davies" userId="61e71dc1-9594-4277-b52b-4420989f68ee" providerId="ADAL" clId="{92165662-0156-43CB-8505-1B819CBF7D66}" dt="2024-04-03T13:03:22.127" v="7" actId="255"/>
        <pc:sldMkLst>
          <pc:docMk/>
          <pc:sldMk cId="0" sldId="272"/>
        </pc:sldMkLst>
        <pc:spChg chg="mod">
          <ac:chgData name="Cerys Davies" userId="61e71dc1-9594-4277-b52b-4420989f68ee" providerId="ADAL" clId="{92165662-0156-43CB-8505-1B819CBF7D66}" dt="2024-04-03T13:03:12.339" v="5" actId="1076"/>
          <ac:spMkLst>
            <pc:docMk/>
            <pc:sldMk cId="0" sldId="272"/>
            <ac:spMk id="9219" creationId="{B5A9E03D-2FED-8C1C-D05A-DBEF326959AF}"/>
          </ac:spMkLst>
        </pc:spChg>
        <pc:spChg chg="mod">
          <ac:chgData name="Cerys Davies" userId="61e71dc1-9594-4277-b52b-4420989f68ee" providerId="ADAL" clId="{92165662-0156-43CB-8505-1B819CBF7D66}" dt="2024-04-03T13:03:22.127" v="7" actId="255"/>
          <ac:spMkLst>
            <pc:docMk/>
            <pc:sldMk cId="0" sldId="272"/>
            <ac:spMk id="16387" creationId="{9F631A3D-E59A-A80D-07A7-4437ABB9A187}"/>
          </ac:spMkLst>
        </pc:spChg>
      </pc:sldChg>
      <pc:sldChg chg="modSp mod">
        <pc:chgData name="Cerys Davies" userId="61e71dc1-9594-4277-b52b-4420989f68ee" providerId="ADAL" clId="{92165662-0156-43CB-8505-1B819CBF7D66}" dt="2024-04-03T13:05:34.851" v="56" actId="1076"/>
        <pc:sldMkLst>
          <pc:docMk/>
          <pc:sldMk cId="0" sldId="273"/>
        </pc:sldMkLst>
        <pc:spChg chg="mod">
          <ac:chgData name="Cerys Davies" userId="61e71dc1-9594-4277-b52b-4420989f68ee" providerId="ADAL" clId="{92165662-0156-43CB-8505-1B819CBF7D66}" dt="2024-04-03T13:03:31.287" v="8" actId="1076"/>
          <ac:spMkLst>
            <pc:docMk/>
            <pc:sldMk cId="0" sldId="273"/>
            <ac:spMk id="3077" creationId="{F24EF727-BEEE-8D61-7904-B30BE2D696D9}"/>
          </ac:spMkLst>
        </pc:spChg>
        <pc:spChg chg="mod">
          <ac:chgData name="Cerys Davies" userId="61e71dc1-9594-4277-b52b-4420989f68ee" providerId="ADAL" clId="{92165662-0156-43CB-8505-1B819CBF7D66}" dt="2024-04-03T13:05:34.851" v="56" actId="1076"/>
          <ac:spMkLst>
            <pc:docMk/>
            <pc:sldMk cId="0" sldId="273"/>
            <ac:spMk id="18435" creationId="{AF42C82A-40E0-9CCA-4A09-3CB1ECF57F29}"/>
          </ac:spMkLst>
        </pc:spChg>
      </pc:sldChg>
      <pc:sldChg chg="modSp mod">
        <pc:chgData name="Cerys Davies" userId="61e71dc1-9594-4277-b52b-4420989f68ee" providerId="ADAL" clId="{92165662-0156-43CB-8505-1B819CBF7D66}" dt="2024-04-03T13:05:59.470" v="59" actId="255"/>
        <pc:sldMkLst>
          <pc:docMk/>
          <pc:sldMk cId="0" sldId="274"/>
        </pc:sldMkLst>
        <pc:spChg chg="mod">
          <ac:chgData name="Cerys Davies" userId="61e71dc1-9594-4277-b52b-4420989f68ee" providerId="ADAL" clId="{92165662-0156-43CB-8505-1B819CBF7D66}" dt="2024-04-03T13:05:44.465" v="57" actId="1076"/>
          <ac:spMkLst>
            <pc:docMk/>
            <pc:sldMk cId="0" sldId="274"/>
            <ac:spMk id="10243" creationId="{37228919-4CBF-1244-88A0-BAE02B82B14F}"/>
          </ac:spMkLst>
        </pc:spChg>
        <pc:spChg chg="mod">
          <ac:chgData name="Cerys Davies" userId="61e71dc1-9594-4277-b52b-4420989f68ee" providerId="ADAL" clId="{92165662-0156-43CB-8505-1B819CBF7D66}" dt="2024-04-03T13:05:59.470" v="59" actId="255"/>
          <ac:spMkLst>
            <pc:docMk/>
            <pc:sldMk cId="0" sldId="274"/>
            <ac:spMk id="20483" creationId="{7ECC1787-DFBD-0930-4A9E-A2160D9B7293}"/>
          </ac:spMkLst>
        </pc:spChg>
      </pc:sldChg>
      <pc:sldChg chg="modSp mod">
        <pc:chgData name="Cerys Davies" userId="61e71dc1-9594-4277-b52b-4420989f68ee" providerId="ADAL" clId="{92165662-0156-43CB-8505-1B819CBF7D66}" dt="2024-04-03T13:06:25.414" v="63" actId="14100"/>
        <pc:sldMkLst>
          <pc:docMk/>
          <pc:sldMk cId="0" sldId="275"/>
        </pc:sldMkLst>
        <pc:spChg chg="mod">
          <ac:chgData name="Cerys Davies" userId="61e71dc1-9594-4277-b52b-4420989f68ee" providerId="ADAL" clId="{92165662-0156-43CB-8505-1B819CBF7D66}" dt="2024-04-03T13:06:05.108" v="60" actId="1076"/>
          <ac:spMkLst>
            <pc:docMk/>
            <pc:sldMk cId="0" sldId="275"/>
            <ac:spMk id="11267" creationId="{E0EB59B8-D51B-E5BE-3ADF-53708553CC9F}"/>
          </ac:spMkLst>
        </pc:spChg>
        <pc:spChg chg="mod">
          <ac:chgData name="Cerys Davies" userId="61e71dc1-9594-4277-b52b-4420989f68ee" providerId="ADAL" clId="{92165662-0156-43CB-8505-1B819CBF7D66}" dt="2024-04-03T13:06:25.414" v="63" actId="14100"/>
          <ac:spMkLst>
            <pc:docMk/>
            <pc:sldMk cId="0" sldId="275"/>
            <ac:spMk id="22531" creationId="{404F4028-02ED-B5DE-9178-1CAE268F2A52}"/>
          </ac:spMkLst>
        </pc:spChg>
      </pc:sldChg>
      <pc:sldChg chg="modSp mod">
        <pc:chgData name="Cerys Davies" userId="61e71dc1-9594-4277-b52b-4420989f68ee" providerId="ADAL" clId="{92165662-0156-43CB-8505-1B819CBF7D66}" dt="2024-04-03T13:06:44.521" v="66" actId="255"/>
        <pc:sldMkLst>
          <pc:docMk/>
          <pc:sldMk cId="0" sldId="277"/>
        </pc:sldMkLst>
        <pc:spChg chg="mod">
          <ac:chgData name="Cerys Davies" userId="61e71dc1-9594-4277-b52b-4420989f68ee" providerId="ADAL" clId="{92165662-0156-43CB-8505-1B819CBF7D66}" dt="2024-04-03T13:06:34.189" v="64" actId="1076"/>
          <ac:spMkLst>
            <pc:docMk/>
            <pc:sldMk cId="0" sldId="277"/>
            <ac:spMk id="13315" creationId="{8FFE1616-A58F-2C9B-D2F6-22273FB39102}"/>
          </ac:spMkLst>
        </pc:spChg>
        <pc:spChg chg="mod">
          <ac:chgData name="Cerys Davies" userId="61e71dc1-9594-4277-b52b-4420989f68ee" providerId="ADAL" clId="{92165662-0156-43CB-8505-1B819CBF7D66}" dt="2024-04-03T13:06:44.521" v="66" actId="255"/>
          <ac:spMkLst>
            <pc:docMk/>
            <pc:sldMk cId="0" sldId="277"/>
            <ac:spMk id="24579" creationId="{14A2EE53-1A7E-F681-23E7-CBBDB64F3541}"/>
          </ac:spMkLst>
        </pc:spChg>
      </pc:sldChg>
      <pc:sldChg chg="delSp modSp new mod">
        <pc:chgData name="Cerys Davies" userId="61e71dc1-9594-4277-b52b-4420989f68ee" providerId="ADAL" clId="{92165662-0156-43CB-8505-1B819CBF7D66}" dt="2024-04-03T13:44:58.323" v="82" actId="478"/>
        <pc:sldMkLst>
          <pc:docMk/>
          <pc:sldMk cId="44288155" sldId="279"/>
        </pc:sldMkLst>
        <pc:spChg chg="mod">
          <ac:chgData name="Cerys Davies" userId="61e71dc1-9594-4277-b52b-4420989f68ee" providerId="ADAL" clId="{92165662-0156-43CB-8505-1B819CBF7D66}" dt="2024-04-03T13:07:14.042" v="81" actId="20577"/>
          <ac:spMkLst>
            <pc:docMk/>
            <pc:sldMk cId="44288155" sldId="279"/>
            <ac:spMk id="2" creationId="{8762445A-AA72-89CC-DB09-2E976677F0B2}"/>
          </ac:spMkLst>
        </pc:spChg>
        <pc:spChg chg="del">
          <ac:chgData name="Cerys Davies" userId="61e71dc1-9594-4277-b52b-4420989f68ee" providerId="ADAL" clId="{92165662-0156-43CB-8505-1B819CBF7D66}" dt="2024-04-03T13:44:58.323" v="82" actId="478"/>
          <ac:spMkLst>
            <pc:docMk/>
            <pc:sldMk cId="44288155" sldId="279"/>
            <ac:spMk id="3" creationId="{9E0A4D9E-F270-3FE9-F94A-A1E46D6DCD7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A31ACF-528D-463E-91C9-C6B874583250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B02DB-745E-4432-A23A-5B9500A0D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544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5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8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3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453A9EC7-2DF2-BDE3-3622-833D7D474B13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0053F134-6DCD-F561-E7FA-657D9A9382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4365FE4-8C34-9168-1C75-2B42EB37E170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16D06AC-456C-962F-D985-C998D1F656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44720AAF-3ED6-3E70-1FC3-3318262FD438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Ask comparative risks and rewards for a company : flip chart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A3D6B2EA-7B95-011B-1C98-EEE3E806F3C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5F1D7F35-50A2-F46E-1F6A-2A08F5DEDCA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DFA63D0-3292-6760-BB52-4A98EE32B6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A258641-D739-47B4-B3FF-600DB1F135E2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5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56DEF475-16C4-15D8-1FA7-4EF065717E94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Define: </a:t>
            </a:r>
          </a:p>
          <a:p>
            <a:r>
              <a:rPr lang="en-GB" altLang="en-US"/>
              <a:t>Membership ltd by shares. Co sets nominal value. Members contribute , called capital, published. Limit of their liability.Unpaid shares.Issued share capital. – total nominal value paid and unpaid.On solvent liquidation repaid. Shares bring votes unless classes of share. Public register (s113 CA 2006).Low denomination makes shares more marketable- nominal values can be subdivided to make more saleable</a:t>
            </a:r>
          </a:p>
          <a:p>
            <a:r>
              <a:rPr lang="en-GB" altLang="en-US"/>
              <a:t>Share = unit of measuring a member’s interest in a company </a:t>
            </a:r>
          </a:p>
          <a:p>
            <a:r>
              <a:rPr lang="en-GB" altLang="en-US"/>
              <a:t>Can pay more than nominal value = share premium, goes to sp account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otes Placeholder 1">
            <a:extLst>
              <a:ext uri="{FF2B5EF4-FFF2-40B4-BE49-F238E27FC236}">
                <a16:creationId xmlns:a16="http://schemas.microsoft.com/office/drawing/2014/main" id="{26AB5DC6-8671-FB38-0062-F882BCB92D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91D42717-6A72-F11A-5595-40F0034454B3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F555BE8-14CB-7605-0E88-9BE8065582AE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Manual remains good</a:t>
            </a:r>
          </a:p>
          <a:p>
            <a:r>
              <a:rPr lang="en-GB" altLang="en-US"/>
              <a:t>Preference – used by investors,paid before ordinary, divi often expressed as % of nominal value, usually cumulative</a:t>
            </a:r>
          </a:p>
          <a:p>
            <a:r>
              <a:rPr lang="en-GB" altLang="en-US"/>
              <a:t>Redeemable shares CA 2006 – from distributable profits or via SR approval + decl solvency</a:t>
            </a:r>
          </a:p>
          <a:p>
            <a:r>
              <a:rPr lang="en-GB" altLang="en-US"/>
              <a:t>Deferred shares – no divi to be paid for restricted time unless ordin shares have received £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41735504-D740-FE03-CF0D-12C767ED1ADF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Dividends: shareholders source of income;employee or investor, bonus shares, employee schemes. If declared. Approval procedure</a:t>
            </a:r>
          </a:p>
          <a:p>
            <a:r>
              <a:rPr lang="en-GB" altLang="en-US"/>
              <a:t>Vote:Show of hands s284 CA 2006 or poll s284(3) .Right to demand poll s321 + articles EAA Art 35 or any class rights.Cannot derogate from right to demand poll except re vote to appoint chair ore adjourn meeting s 321</a:t>
            </a:r>
          </a:p>
          <a:p>
            <a:r>
              <a:rPr lang="en-GB" altLang="en-US"/>
              <a:t>Return capital – more likely lose £</a:t>
            </a:r>
          </a:p>
          <a:p>
            <a:r>
              <a:rPr lang="en-GB" altLang="en-US"/>
              <a:t>Transfer- virtually always restricted</a:t>
            </a:r>
          </a:p>
          <a:p>
            <a:r>
              <a:rPr lang="en-GB" altLang="en-US"/>
              <a:t>CA 2006</a:t>
            </a:r>
          </a:p>
          <a:p>
            <a:r>
              <a:rPr lang="en-GB" altLang="en-US"/>
              <a:t>Class rights – shareholders agreement or articles</a:t>
            </a:r>
          </a:p>
          <a:p>
            <a:r>
              <a:rPr lang="en-GB" altLang="en-US"/>
              <a:t>Nominee – holding shares on behalf of another</a:t>
            </a:r>
          </a:p>
          <a:p>
            <a:r>
              <a:rPr lang="en-GB" altLang="en-US"/>
              <a:t>Proxy – at one meeting or generally. Form with notice of GM or discretion.</a:t>
            </a:r>
          </a:p>
          <a:p>
            <a:r>
              <a:rPr lang="en-GB" altLang="en-US"/>
              <a:t>New members auto bound s33</a:t>
            </a:r>
          </a:p>
          <a:p>
            <a:r>
              <a:rPr lang="en-GB" altLang="en-US"/>
              <a:t>Register of shares and interests s555 </a:t>
            </a:r>
            <a:r>
              <a:rPr lang="en-GB" altLang="en-US" i="1"/>
              <a:t>s/h agreement?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62C005F2-AC66-66A8-EFA8-01C7F713E8EB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E34E4DD3-4A91-0D22-3C4F-425D6778CA86}"/>
              </a:ext>
            </a:extLst>
          </p:cNvPr>
          <p:cNvSpPr>
            <a:spLocks noGrp="1" noChangeArrowheads="1"/>
          </p:cNvSpPr>
          <p:nvPr>
            <p:ph type="body" idx="1"/>
            <p:custDataLst>
              <p:tags r:id="rId1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See manual appendix </a:t>
            </a:r>
          </a:p>
          <a:p>
            <a:r>
              <a:rPr lang="en-GB" altLang="en-US"/>
              <a:t>Foss v Harbottle rule – no change.Only co seeks red ress.Reluctant to in terfere with managemt</a:t>
            </a:r>
          </a:p>
          <a:p>
            <a:r>
              <a:rPr lang="en-GB" altLang="en-US"/>
              <a:t>Exceptions in ss 260-9 stattutory causes of action act or omission involving neglieg,default,breach of duty,or trust</a:t>
            </a:r>
          </a:p>
          <a:p>
            <a:r>
              <a:rPr lang="en-GB" altLang="en-US"/>
              <a:t>Permission from court s261</a:t>
            </a:r>
          </a:p>
          <a:p>
            <a:r>
              <a:rPr lang="en-GB" altLang="en-US"/>
              <a:t>Factors for court s 263 .Must refuse if s 263 (2) acting in accordance with s172,ratified by co (GM, interested no vote eg no personal profit by director,directors didn’t own asset in fiduciary capacity).In s 263(3) factors in deciding is member acting in good faith ie for success of co, not personal vendetta</a:t>
            </a:r>
          </a:p>
          <a:p>
            <a:r>
              <a:rPr lang="en-GB" altLang="en-US"/>
              <a:t>Co can take over action on applic of member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766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031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72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293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926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717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442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685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497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951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72093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4269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699527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745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19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140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A39366-24A9-485D-9C7C-FEFDFBDE9C2B}" type="datetimeFigureOut">
              <a:rPr lang="en-GB" smtClean="0"/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4216DEE-0EA6-4AEA-924D-69A2FA1C77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157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3.wmf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E0512-4E9C-8535-E75D-E3D365FB8F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3727" y="522394"/>
            <a:ext cx="7766936" cy="1646302"/>
          </a:xfrm>
        </p:spPr>
        <p:txBody>
          <a:bodyPr/>
          <a:lstStyle/>
          <a:p>
            <a:r>
              <a:rPr lang="en-GB" dirty="0"/>
              <a:t>Business Law &amp;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B85420-2EC7-A130-249A-FB4B1EBEB1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3727" y="2554012"/>
            <a:ext cx="7766936" cy="1096899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/>
              <a:t>Week 9 - Shares</a:t>
            </a:r>
          </a:p>
        </p:txBody>
      </p:sp>
    </p:spTree>
    <p:extLst>
      <p:ext uri="{BB962C8B-B14F-4D97-AF65-F5344CB8AC3E}">
        <p14:creationId xmlns:p14="http://schemas.microsoft.com/office/powerpoint/2010/main" val="698068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>
            <a:extLst>
              <a:ext uri="{FF2B5EF4-FFF2-40B4-BE49-F238E27FC236}">
                <a16:creationId xmlns:a16="http://schemas.microsoft.com/office/drawing/2014/main" id="{FB2C8CC3-B6FE-BABE-9DFB-B2B1E006F6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63421" y="1588411"/>
            <a:ext cx="7772400" cy="4251325"/>
          </a:xfrm>
        </p:spPr>
        <p:txBody>
          <a:bodyPr/>
          <a:lstStyle/>
          <a:p>
            <a:pPr>
              <a:buFontTx/>
              <a:buNone/>
              <a:defRPr/>
            </a:pPr>
            <a:endParaRPr lang="en-US" altLang="en-US" dirty="0"/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337B13C0-5C11-7352-85E5-37D245D8E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ADF4AAC-430F-474B-B9C0-0BD7032130E3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/>
          </a:p>
        </p:txBody>
      </p:sp>
      <p:pic>
        <p:nvPicPr>
          <p:cNvPr id="8197" name="Picture 10" descr="share">
            <a:extLst>
              <a:ext uri="{FF2B5EF4-FFF2-40B4-BE49-F238E27FC236}">
                <a16:creationId xmlns:a16="http://schemas.microsoft.com/office/drawing/2014/main" id="{7B6224DD-2A0A-DBB0-E813-B9C9DB02E855}"/>
              </a:ext>
            </a:extLst>
          </p:cNvPr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617" y="2735724"/>
            <a:ext cx="4000500" cy="250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3F38DE5-3FB1-921C-7194-9DB6C196C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Shares (1) What is share capital?</a:t>
            </a:r>
            <a:br>
              <a:rPr lang="en-US" altLang="en-US" b="1" dirty="0"/>
            </a:br>
            <a:endParaRPr lang="en-GB" dirty="0"/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>
            <a:extLst>
              <a:ext uri="{FF2B5EF4-FFF2-40B4-BE49-F238E27FC236}">
                <a16:creationId xmlns:a16="http://schemas.microsoft.com/office/drawing/2014/main" id="{663FD4B6-55BB-9AEF-3F84-9403A720DF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5484" y="540469"/>
            <a:ext cx="8215312" cy="1198562"/>
          </a:xfrm>
        </p:spPr>
        <p:txBody>
          <a:bodyPr/>
          <a:lstStyle/>
          <a:p>
            <a:pPr>
              <a:defRPr/>
            </a:pPr>
            <a:r>
              <a:rPr lang="en-US" dirty="0"/>
              <a:t>Contents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EB3D4CDE-F82F-1C1D-A2E0-9ED993852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573" y="1879621"/>
            <a:ext cx="7772400" cy="4251325"/>
          </a:xfrm>
        </p:spPr>
        <p:txBody>
          <a:bodyPr/>
          <a:lstStyle/>
          <a:p>
            <a:r>
              <a:rPr lang="en-US" altLang="en-US" sz="3200" dirty="0"/>
              <a:t>Sources of finance: share capital</a:t>
            </a:r>
          </a:p>
          <a:p>
            <a:r>
              <a:rPr lang="en-US" altLang="en-US" sz="3200" dirty="0"/>
              <a:t>Rights of shareholders</a:t>
            </a:r>
          </a:p>
          <a:p>
            <a:pPr>
              <a:buFontTx/>
              <a:buNone/>
            </a:pPr>
            <a:endParaRPr lang="en-US" altLang="en-US" dirty="0"/>
          </a:p>
        </p:txBody>
      </p:sp>
      <p:sp>
        <p:nvSpPr>
          <p:cNvPr id="10244" name="Slide Number Placeholder 4">
            <a:extLst>
              <a:ext uri="{FF2B5EF4-FFF2-40B4-BE49-F238E27FC236}">
                <a16:creationId xmlns:a16="http://schemas.microsoft.com/office/drawing/2014/main" id="{BC897F8B-5C52-D663-A90A-94AE08891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56E73DF-A9A2-4751-985D-74AB8766E739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2">
            <a:extLst>
              <a:ext uri="{FF2B5EF4-FFF2-40B4-BE49-F238E27FC236}">
                <a16:creationId xmlns:a16="http://schemas.microsoft.com/office/drawing/2014/main" id="{19C501DC-80C3-6E8C-E5BC-DE0C36CB03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5351" y="268291"/>
            <a:ext cx="8215312" cy="1198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Sources of finance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5B9663F9-28CE-9689-969D-6F9091AD5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24715"/>
            <a:ext cx="8596668" cy="3880773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r>
              <a:rPr lang="en-US" altLang="en-US" sz="3200" dirty="0"/>
              <a:t>Share Capital (Equity)</a:t>
            </a:r>
          </a:p>
          <a:p>
            <a:r>
              <a:rPr lang="en-US" altLang="en-US" sz="3200" dirty="0"/>
              <a:t>Loans (Debt)</a:t>
            </a:r>
          </a:p>
          <a:p>
            <a:r>
              <a:rPr lang="en-US" altLang="en-US" sz="3200" dirty="0"/>
              <a:t>Balance Sheet</a:t>
            </a:r>
          </a:p>
          <a:p>
            <a:r>
              <a:rPr lang="en-US" altLang="en-US" sz="3200" dirty="0"/>
              <a:t>Risks and rewards?</a:t>
            </a:r>
          </a:p>
        </p:txBody>
      </p:sp>
      <p:sp>
        <p:nvSpPr>
          <p:cNvPr id="12293" name="Slide Number Placeholder 5">
            <a:extLst>
              <a:ext uri="{FF2B5EF4-FFF2-40B4-BE49-F238E27FC236}">
                <a16:creationId xmlns:a16="http://schemas.microsoft.com/office/drawing/2014/main" id="{5AE255DF-2270-0FA5-FFE1-B6CB74DE2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50D873F-F22B-4A19-982F-D86BC3DAC4E7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/>
          </a:p>
        </p:txBody>
      </p:sp>
      <p:graphicFrame>
        <p:nvGraphicFramePr>
          <p:cNvPr id="12292" name="Object 4">
            <a:hlinkClick r:id="" action="ppaction://ole?verb=0"/>
            <a:extLst>
              <a:ext uri="{FF2B5EF4-FFF2-40B4-BE49-F238E27FC236}">
                <a16:creationId xmlns:a16="http://schemas.microsoft.com/office/drawing/2014/main" id="{66977FE3-0AEA-DB88-D9DE-0C0351B0A3E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53232232"/>
              </p:ext>
            </p:extLst>
          </p:nvPr>
        </p:nvGraphicFramePr>
        <p:xfrm>
          <a:off x="7827124" y="1202132"/>
          <a:ext cx="3338513" cy="3455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4" imgW="3627438" imgH="3467100" progId="MS_ClipArt_Gallery">
                  <p:embed/>
                </p:oleObj>
              </mc:Choice>
              <mc:Fallback>
                <p:oleObj name="Microsoft ClipArt Gallery" r:id="rId4" imgW="3627438" imgH="3467100" progId="MS_ClipArt_Gallery">
                  <p:embed/>
                  <p:pic>
                    <p:nvPicPr>
                      <p:cNvPr id="12292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6977FE3-0AEA-DB88-D9DE-0C0351B0A3EF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27124" y="1202132"/>
                        <a:ext cx="3338513" cy="3455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1"/>
    </p:custData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C7C00232-3A30-9EB0-1A22-0B7DA5F316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2508" y="255082"/>
            <a:ext cx="8286750" cy="126206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Equity finance:</a:t>
            </a:r>
            <a:br>
              <a:rPr lang="en-GB" dirty="0"/>
            </a:br>
            <a:r>
              <a:rPr lang="en-GB" dirty="0"/>
              <a:t>Shareholders as investor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5ABCAF8A-21F6-7F23-B7DD-C387FCA11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308" y="1844272"/>
            <a:ext cx="7772400" cy="446722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400" dirty="0"/>
              <a:t>RISKS: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RETURN OF CAPITAL</a:t>
            </a:r>
            <a:r>
              <a:rPr lang="en-US" altLang="en-US" dirty="0"/>
              <a:t>: </a:t>
            </a:r>
            <a:r>
              <a:rPr lang="en-US" altLang="en-US" sz="2000" dirty="0"/>
              <a:t>Generally, investment only repaid on </a:t>
            </a:r>
            <a:r>
              <a:rPr lang="en-US" altLang="en-US" sz="2000" b="1" dirty="0"/>
              <a:t>solvent</a:t>
            </a:r>
            <a:r>
              <a:rPr lang="en-US" altLang="en-US" sz="2000" dirty="0"/>
              <a:t> winding up (or by selling shares if a buyer can be found and registered ( see Articles)).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INCOME - DIVIDENDS: Dividends can only be paid from “distributable profits”.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RANKING ON DISSOLUTION: Rank last in order on winding up: investment only repaid if company solvent.</a:t>
            </a:r>
            <a:endParaRPr lang="en-US" altLang="en-US" dirty="0"/>
          </a:p>
          <a:p>
            <a:pPr>
              <a:lnSpc>
                <a:spcPct val="90000"/>
              </a:lnSpc>
            </a:pPr>
            <a:r>
              <a:rPr lang="en-US" altLang="en-US" sz="2400" dirty="0"/>
              <a:t>REWARDS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VOTING RIGHTS at general meetings. Beware class rights or shareholder agreements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/>
              <a:t>PARTICIPATE IN PROFITS </a:t>
            </a:r>
            <a:r>
              <a:rPr lang="en-US" altLang="en-US" sz="2000" b="1" dirty="0"/>
              <a:t>if</a:t>
            </a:r>
            <a:r>
              <a:rPr lang="en-US" altLang="en-US" sz="2000" dirty="0"/>
              <a:t> company successful. Beware prior claims on profits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B83415A3-E644-7BC6-A72C-8D09E512B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127C32-60AC-44A2-82D5-7D6EC4796605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>
            <a:extLst>
              <a:ext uri="{FF2B5EF4-FFF2-40B4-BE49-F238E27FC236}">
                <a16:creationId xmlns:a16="http://schemas.microsoft.com/office/drawing/2014/main" id="{B5A9E03D-2FED-8C1C-D05A-DBEF326959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7453" y="266731"/>
            <a:ext cx="8286750" cy="1071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On formation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9F631A3D-E59A-A80D-07A7-4437ABB9A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453" y="1807849"/>
            <a:ext cx="7772400" cy="4114800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r>
              <a:rPr lang="en-US" altLang="en-US" dirty="0"/>
              <a:t> </a:t>
            </a:r>
            <a:r>
              <a:rPr lang="en-US" altLang="en-US" sz="3200" dirty="0"/>
              <a:t>Nominal share capital </a:t>
            </a:r>
            <a:r>
              <a:rPr lang="en-US" altLang="en-US" sz="3200" dirty="0" err="1"/>
              <a:t>e.g</a:t>
            </a:r>
            <a:r>
              <a:rPr lang="en-US" altLang="en-US" sz="3200" dirty="0"/>
              <a:t> £100 divided into 100 ordinary shares of £1 each </a:t>
            </a:r>
          </a:p>
          <a:p>
            <a:r>
              <a:rPr lang="en-US" altLang="en-US" sz="3200" dirty="0"/>
              <a:t>On formation in Part 3 Statement of capital of IN01 with names of subscriber shareholders</a:t>
            </a:r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AFC2C7FD-10E1-EF69-F41F-4331907BD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6C74E66-9C2A-4FA6-9691-A32C5DD39746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2">
            <a:extLst>
              <a:ext uri="{FF2B5EF4-FFF2-40B4-BE49-F238E27FC236}">
                <a16:creationId xmlns:a16="http://schemas.microsoft.com/office/drawing/2014/main" id="{F24EF727-BEEE-8D61-7904-B30BE2D696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9282" y="239716"/>
            <a:ext cx="8286750" cy="1071562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sz="4000" dirty="0"/>
              <a:t>Issued share capital 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AF42C82A-40E0-9CCA-4A09-3CB1ECF57F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5750" y="1609240"/>
            <a:ext cx="7175500" cy="5357812"/>
          </a:xfrm>
          <a:noFill/>
        </p:spPr>
        <p:txBody>
          <a:bodyPr vert="horz" lIns="90488" tIns="44450" rIns="90488" bIns="44450" rtlCol="0">
            <a:normAutofit/>
          </a:bodyPr>
          <a:lstStyle/>
          <a:p>
            <a:pPr marL="0" indent="0">
              <a:buNone/>
            </a:pPr>
            <a:r>
              <a:rPr lang="en-US" altLang="en-US" sz="3200" dirty="0"/>
              <a:t>TRINITY ATTIRE LIMITED:            Issued share capital -                           2 ordinary shares of £1 each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dirty="0"/>
          </a:p>
          <a:p>
            <a:pPr lvl="1"/>
            <a:endParaRPr lang="en-US" altLang="en-US" dirty="0"/>
          </a:p>
        </p:txBody>
      </p:sp>
      <p:sp>
        <p:nvSpPr>
          <p:cNvPr id="18443" name="Slide Number Placeholder 11">
            <a:extLst>
              <a:ext uri="{FF2B5EF4-FFF2-40B4-BE49-F238E27FC236}">
                <a16:creationId xmlns:a16="http://schemas.microsoft.com/office/drawing/2014/main" id="{B65AB27A-42AD-761B-7838-0312CC305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C369004-6986-4E45-8A68-CF8D8DE0B621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/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A8EDA08C-4B74-B2EF-804F-D0CCB0E7D2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3551" y="4959350"/>
            <a:ext cx="3082925" cy="1054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8437" name="Line 5">
            <a:extLst>
              <a:ext uri="{FF2B5EF4-FFF2-40B4-BE49-F238E27FC236}">
                <a16:creationId xmlns:a16="http://schemas.microsoft.com/office/drawing/2014/main" id="{D29D321A-3759-735B-3197-BBA243290200}"/>
              </a:ext>
            </a:extLst>
          </p:cNvPr>
          <p:cNvSpPr>
            <a:spLocks noChangeShapeType="1"/>
          </p:cNvSpPr>
          <p:nvPr/>
        </p:nvSpPr>
        <p:spPr bwMode="auto">
          <a:xfrm>
            <a:off x="4765676" y="4730750"/>
            <a:ext cx="339725" cy="215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Line 6">
            <a:extLst>
              <a:ext uri="{FF2B5EF4-FFF2-40B4-BE49-F238E27FC236}">
                <a16:creationId xmlns:a16="http://schemas.microsoft.com/office/drawing/2014/main" id="{1305A69C-37CE-02E7-145A-8D706D92ECF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581775" y="4730750"/>
            <a:ext cx="293688" cy="2159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Rectangle 7">
            <a:extLst>
              <a:ext uri="{FF2B5EF4-FFF2-40B4-BE49-F238E27FC236}">
                <a16:creationId xmlns:a16="http://schemas.microsoft.com/office/drawing/2014/main" id="{36B052D3-ECA1-C847-4DCC-0E964F5608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8000" y="5000626"/>
            <a:ext cx="3030538" cy="64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latin typeface="Arial" panose="020B0604020202020204" pitchFamily="34" charset="0"/>
              </a:rPr>
              <a:t>TRINITY ATTIRE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 dirty="0">
                <a:latin typeface="Arial" panose="020B0604020202020204" pitchFamily="34" charset="0"/>
              </a:rPr>
              <a:t>LIMITED</a:t>
            </a:r>
          </a:p>
        </p:txBody>
      </p:sp>
      <p:graphicFrame>
        <p:nvGraphicFramePr>
          <p:cNvPr id="18440" name="Object 8">
            <a:hlinkClick r:id="" action="ppaction://ole?verb=0"/>
            <a:extLst>
              <a:ext uri="{FF2B5EF4-FFF2-40B4-BE49-F238E27FC236}">
                <a16:creationId xmlns:a16="http://schemas.microsoft.com/office/drawing/2014/main" id="{A5ED3B9C-9569-F554-ADB8-C01785A67455}"/>
              </a:ext>
            </a:extLst>
          </p:cNvPr>
          <p:cNvGraphicFramePr>
            <a:graphicFrameLocks/>
          </p:cNvGraphicFramePr>
          <p:nvPr/>
        </p:nvGraphicFramePr>
        <p:xfrm>
          <a:off x="6413500" y="3700464"/>
          <a:ext cx="877888" cy="1023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4" imgW="3886200" imgH="4183063" progId="MS_ClipArt_Gallery">
                  <p:embed/>
                </p:oleObj>
              </mc:Choice>
              <mc:Fallback>
                <p:oleObj name="Microsoft ClipArt Gallery" r:id="rId4" imgW="3886200" imgH="4183063" progId="MS_ClipArt_Gallery">
                  <p:embed/>
                  <p:pic>
                    <p:nvPicPr>
                      <p:cNvPr id="18440" name="Object 8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5ED3B9C-9569-F554-ADB8-C01785A6745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13500" y="3700464"/>
                        <a:ext cx="877888" cy="1023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41" name="Object 9">
            <a:hlinkClick r:id="" action="ppaction://ole?verb=0"/>
            <a:extLst>
              <a:ext uri="{FF2B5EF4-FFF2-40B4-BE49-F238E27FC236}">
                <a16:creationId xmlns:a16="http://schemas.microsoft.com/office/drawing/2014/main" id="{B171D10B-B2E2-BC28-C839-D9D88360029E}"/>
              </a:ext>
            </a:extLst>
          </p:cNvPr>
          <p:cNvGraphicFramePr>
            <a:graphicFrameLocks/>
          </p:cNvGraphicFramePr>
          <p:nvPr/>
        </p:nvGraphicFramePr>
        <p:xfrm>
          <a:off x="4303714" y="3700464"/>
          <a:ext cx="877887" cy="10239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icrosoft ClipArt Gallery" r:id="rId6" imgW="3886200" imgH="4183063" progId="MS_ClipArt_Gallery">
                  <p:embed/>
                </p:oleObj>
              </mc:Choice>
              <mc:Fallback>
                <p:oleObj name="Microsoft ClipArt Gallery" r:id="rId6" imgW="3886200" imgH="4183063" progId="MS_ClipArt_Gallery">
                  <p:embed/>
                  <p:pic>
                    <p:nvPicPr>
                      <p:cNvPr id="18441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B171D10B-B2E2-BC28-C839-D9D88360029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03714" y="3700464"/>
                        <a:ext cx="877887" cy="1023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42" name="Rectangle 10">
            <a:extLst>
              <a:ext uri="{FF2B5EF4-FFF2-40B4-BE49-F238E27FC236}">
                <a16:creationId xmlns:a16="http://schemas.microsoft.com/office/drawing/2014/main" id="{9B4A01E0-178E-6BDE-F0C8-713F918002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8488" y="3886201"/>
            <a:ext cx="3402012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b="1">
                <a:latin typeface="Times New Roman" panose="02020603050405020304" pitchFamily="18" charset="0"/>
              </a:rPr>
              <a:t>£1    	            £1</a:t>
            </a:r>
          </a:p>
        </p:txBody>
      </p:sp>
    </p:spTree>
    <p:custDataLst>
      <p:tags r:id="rId1"/>
    </p:custData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>
            <a:extLst>
              <a:ext uri="{FF2B5EF4-FFF2-40B4-BE49-F238E27FC236}">
                <a16:creationId xmlns:a16="http://schemas.microsoft.com/office/drawing/2014/main" id="{37228919-4CBF-1244-88A0-BAE02B82B1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8332" y="249259"/>
            <a:ext cx="8286750" cy="12858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Classes of Shares: </a:t>
            </a:r>
            <a:br>
              <a:rPr lang="en-US" dirty="0"/>
            </a:br>
            <a:r>
              <a:rPr lang="en-US" dirty="0"/>
              <a:t>An Overview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7ECC1787-DFBD-0930-4A9E-A2160D9B7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482" y="1844012"/>
            <a:ext cx="8229600" cy="4197350"/>
          </a:xfrm>
        </p:spPr>
        <p:txBody>
          <a:bodyPr/>
          <a:lstStyle/>
          <a:p>
            <a:r>
              <a:rPr lang="en-US" altLang="en-US" sz="3200" dirty="0"/>
              <a:t>Ordinary Shares</a:t>
            </a:r>
          </a:p>
          <a:p>
            <a:pPr lvl="1"/>
            <a:r>
              <a:rPr lang="en-US" altLang="en-US" sz="3200" dirty="0"/>
              <a:t>Most common form of share</a:t>
            </a:r>
          </a:p>
          <a:p>
            <a:r>
              <a:rPr lang="en-US" altLang="en-US" sz="3200" dirty="0"/>
              <a:t>Preference Shares</a:t>
            </a:r>
          </a:p>
          <a:p>
            <a:pPr lvl="1"/>
            <a:r>
              <a:rPr lang="en-US" altLang="en-US" sz="3200" dirty="0"/>
              <a:t>“cumulative” fixed dividend e.g. 5%</a:t>
            </a:r>
          </a:p>
          <a:p>
            <a:pPr lvl="1"/>
            <a:r>
              <a:rPr lang="en-US" altLang="en-US" sz="3200" dirty="0"/>
              <a:t>“participating” or “non-participating”</a:t>
            </a:r>
          </a:p>
          <a:p>
            <a:r>
              <a:rPr lang="en-US" altLang="en-US" sz="3200" dirty="0"/>
              <a:t>Redeemable Shares</a:t>
            </a:r>
          </a:p>
          <a:p>
            <a:pPr>
              <a:buFontTx/>
              <a:buNone/>
            </a:pPr>
            <a:endParaRPr lang="en-US" altLang="en-US" dirty="0"/>
          </a:p>
        </p:txBody>
      </p:sp>
      <p:sp>
        <p:nvSpPr>
          <p:cNvPr id="20484" name="Slide Number Placeholder 4">
            <a:extLst>
              <a:ext uri="{FF2B5EF4-FFF2-40B4-BE49-F238E27FC236}">
                <a16:creationId xmlns:a16="http://schemas.microsoft.com/office/drawing/2014/main" id="{924BCC1C-D65F-DE4A-4833-8729BDC3C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2312728-C40B-4081-936D-09A8F15DC675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>
            <a:extLst>
              <a:ext uri="{FF2B5EF4-FFF2-40B4-BE49-F238E27FC236}">
                <a16:creationId xmlns:a16="http://schemas.microsoft.com/office/drawing/2014/main" id="{E0EB59B8-D51B-E5BE-3ADF-53708553CC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6574" y="231786"/>
            <a:ext cx="8286750" cy="1285875"/>
          </a:xfrm>
        </p:spPr>
        <p:txBody>
          <a:bodyPr vert="horz" lIns="90488" tIns="44450" rIns="90488" bIns="44450" rtlCol="0" anchor="b">
            <a:normAutofit/>
          </a:bodyPr>
          <a:lstStyle/>
          <a:p>
            <a:pPr>
              <a:defRPr/>
            </a:pPr>
            <a:r>
              <a:rPr lang="en-US" dirty="0"/>
              <a:t>Key Rights attaching to shares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404F4028-02ED-B5DE-9178-1CAE268F2A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3417" y="1828137"/>
            <a:ext cx="8902782" cy="4395787"/>
          </a:xfrm>
          <a:noFill/>
        </p:spPr>
        <p:txBody>
          <a:bodyPr vert="horz" lIns="90488" tIns="44450" rIns="90488" bIns="44450" rtlCol="0">
            <a:noAutofit/>
          </a:bodyPr>
          <a:lstStyle/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Right to a Dividend if declared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Right to vote (one man, one vote or one share, one vote) – nominee or proxy if required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Right to a return of capital on winding up (solvent)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Right to transfer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Statutory rights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Amended by Articles, class rights, shareholder agreement</a:t>
            </a:r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64C331A5-A5BE-F8DF-9BFF-414956BB4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25871B-328C-468B-AB04-16806BC6BA2A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2">
            <a:extLst>
              <a:ext uri="{FF2B5EF4-FFF2-40B4-BE49-F238E27FC236}">
                <a16:creationId xmlns:a16="http://schemas.microsoft.com/office/drawing/2014/main" id="{8FFE1616-A58F-2C9B-D2F6-22273FB391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9980" y="237610"/>
            <a:ext cx="8286750" cy="1071562"/>
          </a:xfrm>
        </p:spPr>
        <p:txBody>
          <a:bodyPr vert="horz" lIns="92075" tIns="46038" rIns="92075" bIns="46038" rtlCol="0" anchor="b">
            <a:normAutofit/>
          </a:bodyPr>
          <a:lstStyle/>
          <a:p>
            <a:pPr>
              <a:defRPr/>
            </a:pPr>
            <a:r>
              <a:rPr lang="en-US" dirty="0"/>
              <a:t>Minority Protection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14A2EE53-1A7E-F681-23E7-CBBDB64F35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330" y="1629919"/>
            <a:ext cx="8280400" cy="4465637"/>
          </a:xfrm>
          <a:noFill/>
        </p:spPr>
        <p:txBody>
          <a:bodyPr vert="horz" lIns="92075" tIns="46038" rIns="92075" bIns="46038" rtlCol="0">
            <a:normAutofit/>
          </a:bodyPr>
          <a:lstStyle/>
          <a:p>
            <a:r>
              <a:rPr lang="en-US" altLang="en-US" sz="2800" dirty="0"/>
              <a:t>Foss v Harbottle (1843)</a:t>
            </a:r>
          </a:p>
          <a:p>
            <a:pPr lvl="1"/>
            <a:r>
              <a:rPr lang="en-US" altLang="en-US" sz="2800" dirty="0"/>
              <a:t>The company brings the action</a:t>
            </a:r>
          </a:p>
          <a:p>
            <a:pPr lvl="1"/>
            <a:r>
              <a:rPr lang="en-US" altLang="en-US" sz="2800" dirty="0"/>
              <a:t>Now codified – s260 CA 2006</a:t>
            </a:r>
          </a:p>
          <a:p>
            <a:r>
              <a:rPr lang="en-US" altLang="en-US" sz="2800" dirty="0"/>
              <a:t>Derivative actions ss260-269 CA 2006</a:t>
            </a:r>
          </a:p>
          <a:p>
            <a:r>
              <a:rPr lang="en-US" altLang="en-US" sz="2800" dirty="0"/>
              <a:t>Unfair prejudice s994 CA 2006</a:t>
            </a:r>
          </a:p>
        </p:txBody>
      </p:sp>
      <p:sp>
        <p:nvSpPr>
          <p:cNvPr id="24580" name="Slide Number Placeholder 4">
            <a:extLst>
              <a:ext uri="{FF2B5EF4-FFF2-40B4-BE49-F238E27FC236}">
                <a16:creationId xmlns:a16="http://schemas.microsoft.com/office/drawing/2014/main" id="{A1DBDC8A-223D-DF04-F63F-98C600640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EB15023-D7F2-4006-88F1-2FBA4DFEFE6C}" type="slidenum">
              <a:rPr lang="en-GB" altLang="en-US" sz="12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/>
          </a:p>
        </p:txBody>
      </p:sp>
    </p:spTree>
    <p:custDataLst>
      <p:tags r:id="rId1"/>
    </p:custData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2445A-AA72-89CC-DB09-2E976677F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42881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6d6c8582-59be-430f-aa97-a18dd58546cf"/>
  <p:tag name="AUDIO_IMPORT" val="H:\MP3\BLP\Shares 1\Slide 2.mp3"/>
  <p:tag name="AUDIO_ID" val="269"/>
  <p:tag name="ELAPSEDTIME" val="7.498"/>
  <p:tag name="ARTICULATE_SLIDE_NAV" val="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UBLISH_MODE" val="2"/>
  <p:tag name="ARTICULATE_SOURCE_IMAGE" val="C:\DOCUME~1\sbrook02\LOCALS~1\Temp\articulate\presenter\imgtemp\F9XaRkUm_files\slide0001_image001.jpg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6d6c8582-59be-430f-aa97-a18dd58546cf"/>
  <p:tag name="AUDIO_IMPORT" val="H:\MP3\BLP\Shares 1\Slide 2.mp3"/>
  <p:tag name="AUDIO_ID" val="269"/>
  <p:tag name="ELAPSEDTIME" val="7.498"/>
  <p:tag name="ARTICULATE_SLIDE_NAV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dac80c2-8cdc-4dd5-84ab-18c28dd07745"/>
  <p:tag name="AUDIO_IMPORT" val="H:\MP3\BLP\Shares 1\Slide 3.mp3"/>
  <p:tag name="AUDIO_ID" val="270"/>
  <p:tag name="ELAPSEDTIME" val="63.452"/>
  <p:tag name="ARTICULATE_SLIDE_NAV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MARGIN_1" val="0"/>
  <p:tag name="MARGIN_2" val="36"/>
  <p:tag name="MARGIN_3" val="72"/>
  <p:tag name="MARGIN_4" val="108"/>
  <p:tag name="MARGIN_5" val="144"/>
  <p:tag name="FONT_SIZE" val="1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a2590654-c4f3-41a1-8bb5-6fbd8338c6da"/>
  <p:tag name="AUDIO_IMPORT" val="H:\MP3\BLP\Shares 1\Slide 4.mp3"/>
  <p:tag name="AUDIO_ID" val="271"/>
  <p:tag name="ELAPSEDTIME" val="141.453"/>
  <p:tag name="ARTICULATE_SLIDE_NAV" val="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6cffcd07-6c78-4361-8ee6-25c8cc208e8d"/>
  <p:tag name="AUDIO_IMPORT" val="H:\MP3\BLP\Shares 1\Slide 5.mp3"/>
  <p:tag name="AUDIO_ID" val="272"/>
  <p:tag name="ELAPSEDTIME" val="148.768"/>
  <p:tag name="ARTICULATE_SLIDE_NAV" val="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MARGIN_1" val="0"/>
  <p:tag name="MARGIN_2" val="36"/>
  <p:tag name="MARGIN_3" val="72"/>
  <p:tag name="MARGIN_4" val="108"/>
  <p:tag name="MARGIN_5" val="144"/>
  <p:tag name="FONT_SIZE" val="1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b07b876f-661d-437b-b390-041120532927"/>
  <p:tag name="AUDIO_IMPORT" val="H:\MP3\BLP\Shares 1\Slide 6.mp3"/>
  <p:tag name="AUDIO_ID" val="273"/>
  <p:tag name="ELAPSEDTIME" val="17.947"/>
  <p:tag name="ARTICULATE_SLIDE_NAV" val="6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71f2c379-af23-4832-b1dc-915c373c99fa"/>
  <p:tag name="AUDIO_IMPORT" val="H:\MP3\BLP\Shares 1\Slide 7.mp3"/>
  <p:tag name="AUDIO_ID" val="274"/>
  <p:tag name="ELAPSEDTIME" val="135.367"/>
  <p:tag name="ARTICULATE_SLIDE_NAV" val="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MARGIN_1" val="0"/>
  <p:tag name="MARGIN_2" val="36"/>
  <p:tag name="MARGIN_3" val="72"/>
  <p:tag name="MARGIN_4" val="108"/>
  <p:tag name="MARGIN_5" val="144"/>
  <p:tag name="FONT_SIZE" val="1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512b423d-6917-490b-961b-fe02893f7299"/>
  <p:tag name="AUDIO_IMPORT" val="H:\MP3\BLP\Shares 1\Slide 8.mp3"/>
  <p:tag name="AUDIO_ID" val="275"/>
  <p:tag name="ELAPSEDTIME" val="128.027"/>
  <p:tag name="ARTICULATE_SLIDE_NAV" val="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BULLET_5" val="8226"/>
  <p:tag name="BULLET_6" val="8226"/>
  <p:tag name="BULLET_7" val="8226"/>
  <p:tag name="BULLET_8" val="8226"/>
  <p:tag name="BULLET_9" val="8226"/>
  <p:tag name="BULLET_10" val="8226"/>
  <p:tag name="MARGIN_1" val="0"/>
  <p:tag name="MARGIN_2" val="36"/>
  <p:tag name="MARGIN_3" val="72"/>
  <p:tag name="MARGIN_4" val="108"/>
  <p:tag name="MARGIN_5" val="144"/>
  <p:tag name="FONT_SIZE" val="12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GUID" val="4da34c4b-abcf-4267-b3b6-668a34339f1a"/>
  <p:tag name="AUDIO_IMPORT" val="H:\MP3\BLP\Shares 1\Slide 9.mp3"/>
  <p:tag name="AUDIO_ID" val="277"/>
  <p:tag name="ELAPSEDTIME" val="170.267"/>
  <p:tag name="ARTICULATE_SLIDE_NAV" val="9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ULLET_1" val="8226"/>
  <p:tag name="BULLET_2" val="8226"/>
  <p:tag name="BULLET_3" val="8226"/>
  <p:tag name="BULLET_4" val="8226"/>
  <p:tag name="BULLET_5" val="8226"/>
  <p:tag name="BULLET_6" val="8226"/>
  <p:tag name="MARGIN_1" val="0"/>
  <p:tag name="MARGIN_2" val="36"/>
  <p:tag name="MARGIN_3" val="72"/>
  <p:tag name="MARGIN_4" val="108"/>
  <p:tag name="MARGIN_5" val="144"/>
  <p:tag name="FONT_SIZE" val="12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761</Words>
  <Application>Microsoft Office PowerPoint</Application>
  <PresentationFormat>Widescreen</PresentationFormat>
  <Paragraphs>83</Paragraphs>
  <Slides>11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Times New Roman</vt:lpstr>
      <vt:lpstr>Trebuchet MS</vt:lpstr>
      <vt:lpstr>Wingdings 3</vt:lpstr>
      <vt:lpstr>Facet</vt:lpstr>
      <vt:lpstr>Microsoft ClipArt Gallery</vt:lpstr>
      <vt:lpstr>Business Law &amp; Practice</vt:lpstr>
      <vt:lpstr>Shares (1) What is share capital? </vt:lpstr>
      <vt:lpstr>Contents</vt:lpstr>
      <vt:lpstr>Sources of finance</vt:lpstr>
      <vt:lpstr>Equity finance: Shareholders as investor</vt:lpstr>
      <vt:lpstr>On formation</vt:lpstr>
      <vt:lpstr>Issued share capital </vt:lpstr>
      <vt:lpstr>Classes of Shares:  An Overview</vt:lpstr>
      <vt:lpstr>Key Rights attaching to shares</vt:lpstr>
      <vt:lpstr>Minority Protection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Law &amp; Practice</dc:title>
  <dc:creator>Cerys Davies</dc:creator>
  <cp:lastModifiedBy>Cerys Davies</cp:lastModifiedBy>
  <cp:revision>1</cp:revision>
  <dcterms:created xsi:type="dcterms:W3CDTF">2024-04-03T12:59:35Z</dcterms:created>
  <dcterms:modified xsi:type="dcterms:W3CDTF">2024-04-03T13:45:07Z</dcterms:modified>
</cp:coreProperties>
</file>