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91" r:id="rId4"/>
    <p:sldId id="292" r:id="rId5"/>
    <p:sldId id="293" r:id="rId6"/>
    <p:sldId id="296" r:id="rId7"/>
    <p:sldId id="297" r:id="rId8"/>
    <p:sldId id="294" r:id="rId9"/>
    <p:sldId id="295" r:id="rId10"/>
    <p:sldId id="298" r:id="rId11"/>
    <p:sldId id="299" r:id="rId12"/>
    <p:sldId id="300" r:id="rId13"/>
    <p:sldId id="27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7" d="100"/>
          <a:sy n="87" d="100"/>
        </p:scale>
        <p:origin x="-528" y="-8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205877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763478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70636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2035945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1772216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2053861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3851347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2722168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2407911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1474085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27908884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246C5-76AB-4756-8BAE-F443B5381064}" type="slidenum">
              <a:rPr lang="en-GB" smtClean="0"/>
              <a:pPr/>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22174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8137185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2410867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18861586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35047673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B32C87-0E2B-4E64-A556-A985B151CC1D}" type="datetimeFigureOut">
              <a:rPr lang="en-GB" smtClean="0"/>
              <a:pPr/>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246C5-76AB-4756-8BAE-F443B5381064}" type="slidenum">
              <a:rPr lang="en-GB" smtClean="0"/>
              <a:pPr/>
              <a:t>‹#›</a:t>
            </a:fld>
            <a:endParaRPr lang="en-GB"/>
          </a:p>
        </p:txBody>
      </p:sp>
    </p:spTree>
    <p:extLst>
      <p:ext uri="{BB962C8B-B14F-4D97-AF65-F5344CB8AC3E}">
        <p14:creationId xmlns:p14="http://schemas.microsoft.com/office/powerpoint/2010/main" val="1717267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EB32C87-0E2B-4E64-A556-A985B151CC1D}" type="datetimeFigureOut">
              <a:rPr lang="en-GB" smtClean="0"/>
              <a:pPr/>
              <a:t>08/02/2023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9F246C5-76AB-4756-8BAE-F443B5381064}" type="slidenum">
              <a:rPr lang="en-GB" smtClean="0"/>
              <a:pPr/>
              <a:t>‹#›</a:t>
            </a:fld>
            <a:endParaRPr lang="en-GB"/>
          </a:p>
        </p:txBody>
      </p:sp>
    </p:spTree>
    <p:extLst>
      <p:ext uri="{BB962C8B-B14F-4D97-AF65-F5344CB8AC3E}">
        <p14:creationId xmlns:p14="http://schemas.microsoft.com/office/powerpoint/2010/main" val="268104586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430356"/>
            <a:ext cx="8825658" cy="2686317"/>
          </a:xfrm>
        </p:spPr>
        <p:txBody>
          <a:bodyPr/>
          <a:lstStyle/>
          <a:p>
            <a:pPr algn="ctr"/>
            <a:r>
              <a:rPr lang="en-GB" sz="5400" b="1" dirty="0">
                <a:solidFill>
                  <a:schemeClr val="accent3"/>
                </a:solidFill>
              </a:rPr>
              <a:t>HOSPITALITY AND GUEST SERVICES</a:t>
            </a:r>
            <a:br>
              <a:rPr lang="en-GB" sz="5400" b="1" dirty="0">
                <a:solidFill>
                  <a:srgbClr val="FFFF00"/>
                </a:solidFill>
              </a:rPr>
            </a:br>
            <a:endParaRPr lang="en-GB" sz="3200" dirty="0">
              <a:solidFill>
                <a:schemeClr val="bg2">
                  <a:lumMod val="60000"/>
                  <a:lumOff val="40000"/>
                </a:schemeClr>
              </a:solidFill>
            </a:endParaRPr>
          </a:p>
        </p:txBody>
      </p:sp>
      <p:sp>
        <p:nvSpPr>
          <p:cNvPr id="3" name="Subtitle 2"/>
          <p:cNvSpPr>
            <a:spLocks noGrp="1"/>
          </p:cNvSpPr>
          <p:nvPr>
            <p:ph type="subTitle" idx="1"/>
          </p:nvPr>
        </p:nvSpPr>
        <p:spPr/>
        <p:txBody>
          <a:bodyPr>
            <a:noAutofit/>
          </a:bodyPr>
          <a:lstStyle/>
          <a:p>
            <a:pPr algn="ctr"/>
            <a:r>
              <a:rPr lang="en-GB" b="1" dirty="0"/>
              <a:t>Student Name: Juhinur roshid</a:t>
            </a:r>
          </a:p>
          <a:p>
            <a:pPr algn="ctr"/>
            <a:r>
              <a:rPr lang="en-GB" b="1" dirty="0"/>
              <a:t>Student ID: 2208706</a:t>
            </a:r>
          </a:p>
          <a:p>
            <a:pPr algn="ctr"/>
            <a:r>
              <a:rPr lang="en-GB" b="1" dirty="0"/>
              <a:t>HOSPITALITY AND GUEST MANAGEMENT (</a:t>
            </a:r>
            <a:r>
              <a:rPr lang="en-GB" b="1" dirty="0" err="1"/>
              <a:t>bmih4003</a:t>
            </a:r>
            <a:r>
              <a:rPr lang="en-GB" b="1" dirty="0"/>
              <a:t>)</a:t>
            </a:r>
          </a:p>
          <a:p>
            <a:pPr algn="ctr"/>
            <a:r>
              <a:rPr lang="en-GB" b="1" dirty="0"/>
              <a:t>Lecturer: MUHAMMAD CASSAMO</a:t>
            </a:r>
            <a:endParaRPr lang="en-GB" dirty="0"/>
          </a:p>
          <a:p>
            <a:pPr algn="ctr"/>
            <a:endParaRPr lang="en-GB" b="1" dirty="0"/>
          </a:p>
        </p:txBody>
      </p:sp>
    </p:spTree>
    <p:extLst>
      <p:ext uri="{BB962C8B-B14F-4D97-AF65-F5344CB8AC3E}">
        <p14:creationId xmlns:p14="http://schemas.microsoft.com/office/powerpoint/2010/main" val="2272167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1" y="452718"/>
            <a:ext cx="8947523" cy="1400530"/>
          </a:xfrm>
        </p:spPr>
        <p:txBody>
          <a:bodyPr/>
          <a:lstStyle/>
          <a:p>
            <a:pPr algn="ctr"/>
            <a:r>
              <a:rPr lang="en-GB" b="1" dirty="0">
                <a:solidFill>
                  <a:schemeClr val="accent3">
                    <a:lumMod val="60000"/>
                    <a:lumOff val="40000"/>
                  </a:schemeClr>
                </a:solidFill>
              </a:rPr>
              <a:t>TABLE OF CONTENT</a:t>
            </a:r>
          </a:p>
        </p:txBody>
      </p:sp>
      <p:sp>
        <p:nvSpPr>
          <p:cNvPr id="3" name="Content Placeholder 2"/>
          <p:cNvSpPr>
            <a:spLocks noGrp="1"/>
          </p:cNvSpPr>
          <p:nvPr>
            <p:ph idx="1"/>
          </p:nvPr>
        </p:nvSpPr>
        <p:spPr>
          <a:xfrm>
            <a:off x="1103311" y="2052918"/>
            <a:ext cx="9560396" cy="4195481"/>
          </a:xfrm>
        </p:spPr>
        <p:txBody>
          <a:bodyPr>
            <a:noAutofit/>
          </a:bodyPr>
          <a:lstStyle/>
          <a:p>
            <a:pPr marL="0" indent="0"/>
            <a:r>
              <a:rPr lang="en-GB" sz="2400" dirty="0"/>
              <a:t> Introduction</a:t>
            </a:r>
          </a:p>
          <a:p>
            <a:pPr marL="0" indent="0"/>
            <a:r>
              <a:rPr lang="en-GB" sz="2400" dirty="0"/>
              <a:t> Main customers</a:t>
            </a:r>
          </a:p>
          <a:p>
            <a:pPr marL="0" indent="0"/>
            <a:r>
              <a:rPr lang="en-GB" sz="2400" dirty="0"/>
              <a:t> Nature, scope and role of the guest services</a:t>
            </a:r>
          </a:p>
          <a:p>
            <a:pPr marL="0" indent="0"/>
            <a:r>
              <a:rPr lang="en-GB" sz="2400" dirty="0"/>
              <a:t> The need to consider the role and function of guest services</a:t>
            </a:r>
          </a:p>
          <a:p>
            <a:pPr marL="0" indent="0"/>
            <a:r>
              <a:rPr lang="en-GB" sz="2400" dirty="0"/>
              <a:t> The importance of hospitality</a:t>
            </a:r>
          </a:p>
          <a:p>
            <a:pPr marL="0" indent="0"/>
            <a:r>
              <a:rPr lang="en-GB" sz="2400" dirty="0"/>
              <a:t> How hotels meet/exceed guest expectations </a:t>
            </a:r>
          </a:p>
          <a:p>
            <a:pPr marL="0" indent="0"/>
            <a:r>
              <a:rPr lang="en-GB" sz="2400" dirty="0"/>
              <a:t> Conclusion</a:t>
            </a:r>
          </a:p>
          <a:p>
            <a:pPr marL="0" indent="0"/>
            <a:r>
              <a:rPr lang="en-GB" sz="2400" dirty="0"/>
              <a:t> References </a:t>
            </a:r>
          </a:p>
        </p:txBody>
      </p:sp>
    </p:spTree>
    <p:extLst>
      <p:ext uri="{BB962C8B-B14F-4D97-AF65-F5344CB8AC3E}">
        <p14:creationId xmlns:p14="http://schemas.microsoft.com/office/powerpoint/2010/main" val="2540121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1" y="452718"/>
            <a:ext cx="8947523" cy="1400530"/>
          </a:xfrm>
        </p:spPr>
        <p:txBody>
          <a:bodyPr/>
          <a:lstStyle/>
          <a:p>
            <a:pPr algn="ctr"/>
            <a:r>
              <a:rPr lang="en-GB" b="1" dirty="0">
                <a:solidFill>
                  <a:schemeClr val="accent3">
                    <a:lumMod val="60000"/>
                    <a:lumOff val="40000"/>
                  </a:schemeClr>
                </a:solidFill>
              </a:rPr>
              <a:t>INTRODUCTION</a:t>
            </a:r>
          </a:p>
        </p:txBody>
      </p:sp>
      <p:sp>
        <p:nvSpPr>
          <p:cNvPr id="3" name="Content Placeholder 2"/>
          <p:cNvSpPr>
            <a:spLocks noGrp="1"/>
          </p:cNvSpPr>
          <p:nvPr>
            <p:ph idx="1"/>
          </p:nvPr>
        </p:nvSpPr>
        <p:spPr>
          <a:xfrm>
            <a:off x="1103311" y="1863970"/>
            <a:ext cx="9560396" cy="4384430"/>
          </a:xfrm>
        </p:spPr>
        <p:txBody>
          <a:bodyPr>
            <a:noAutofit/>
          </a:bodyPr>
          <a:lstStyle/>
          <a:p>
            <a:pPr marL="0" indent="0">
              <a:buNone/>
            </a:pPr>
            <a:r>
              <a:rPr lang="en-GB" sz="2400" dirty="0"/>
              <a:t>Conrad Hotels and Resorts is an international brand of luxury hotels and resorts that operates worldwide. It is owned and operated by Hilton Worldwide. It was founded in 1985 by Barron Hilton, the son of the company founder Conrad Hilton. Conrad Hotels and Resorts are headquartered in Mclean, Virginia, United States. The first hotel of the brand, the Conrad </a:t>
            </a:r>
            <a:r>
              <a:rPr lang="en-GB" sz="2400" dirty="0" err="1"/>
              <a:t>Jupiters</a:t>
            </a:r>
            <a:r>
              <a:rPr lang="en-GB" sz="2400" dirty="0"/>
              <a:t> Gold Coast, was opened in Australia. There are 42 Conrad Hotels and Resorts with over 15,000 rooms. The hotels of the brand are located in 21 countries and territories across the globe. </a:t>
            </a:r>
          </a:p>
        </p:txBody>
      </p:sp>
    </p:spTree>
    <p:extLst>
      <p:ext uri="{BB962C8B-B14F-4D97-AF65-F5344CB8AC3E}">
        <p14:creationId xmlns:p14="http://schemas.microsoft.com/office/powerpoint/2010/main" val="2540121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1" y="452718"/>
            <a:ext cx="8947523" cy="1400530"/>
          </a:xfrm>
        </p:spPr>
        <p:txBody>
          <a:bodyPr/>
          <a:lstStyle/>
          <a:p>
            <a:pPr algn="ctr"/>
            <a:r>
              <a:rPr lang="en-GB" b="1" dirty="0">
                <a:solidFill>
                  <a:schemeClr val="accent3">
                    <a:lumMod val="60000"/>
                    <a:lumOff val="40000"/>
                  </a:schemeClr>
                </a:solidFill>
              </a:rPr>
              <a:t>MAIN CUSTOMERS</a:t>
            </a:r>
          </a:p>
        </p:txBody>
      </p:sp>
      <p:sp>
        <p:nvSpPr>
          <p:cNvPr id="3" name="Content Placeholder 2"/>
          <p:cNvSpPr>
            <a:spLocks noGrp="1"/>
          </p:cNvSpPr>
          <p:nvPr>
            <p:ph idx="1"/>
          </p:nvPr>
        </p:nvSpPr>
        <p:spPr>
          <a:xfrm>
            <a:off x="1103311" y="1863970"/>
            <a:ext cx="9560396" cy="4384430"/>
          </a:xfrm>
        </p:spPr>
        <p:txBody>
          <a:bodyPr>
            <a:noAutofit/>
          </a:bodyPr>
          <a:lstStyle/>
          <a:p>
            <a:pPr marL="0" indent="0">
              <a:buNone/>
            </a:pPr>
            <a:r>
              <a:rPr lang="en-GB" sz="2400" dirty="0"/>
              <a:t>Conrad Hotels and Resorts attract a diverse range of customers from different parts of the world. However, the brand gets most of its customers from Europe, North America and Asia. Business travellers are among the main customers of the brand. Leisure travellers are also important customers of the brand. The brand attracts both solo, couple and family customers. Conrad Hotels and Resorts is a luxury brand of hotels and resorts and therefore it attracts customers who are financially well off. The brand attracts customers aged over 30. This group of customers tend to be financially well off.  </a:t>
            </a:r>
          </a:p>
        </p:txBody>
      </p:sp>
    </p:spTree>
    <p:extLst>
      <p:ext uri="{BB962C8B-B14F-4D97-AF65-F5344CB8AC3E}">
        <p14:creationId xmlns:p14="http://schemas.microsoft.com/office/powerpoint/2010/main" val="2540121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1" y="452718"/>
            <a:ext cx="8947523" cy="1400530"/>
          </a:xfrm>
        </p:spPr>
        <p:txBody>
          <a:bodyPr/>
          <a:lstStyle/>
          <a:p>
            <a:pPr algn="ctr"/>
            <a:r>
              <a:rPr lang="en-GB" b="1" dirty="0">
                <a:solidFill>
                  <a:schemeClr val="accent3">
                    <a:lumMod val="60000"/>
                    <a:lumOff val="40000"/>
                  </a:schemeClr>
                </a:solidFill>
              </a:rPr>
              <a:t>NATURE, SCOPE AND ROLE OF THE GUEST SERVICES - 1</a:t>
            </a:r>
          </a:p>
        </p:txBody>
      </p:sp>
      <p:sp>
        <p:nvSpPr>
          <p:cNvPr id="3" name="Content Placeholder 2"/>
          <p:cNvSpPr>
            <a:spLocks noGrp="1"/>
          </p:cNvSpPr>
          <p:nvPr>
            <p:ph idx="1"/>
          </p:nvPr>
        </p:nvSpPr>
        <p:spPr>
          <a:xfrm>
            <a:off x="1103311" y="1863970"/>
            <a:ext cx="9560396" cy="4384430"/>
          </a:xfrm>
        </p:spPr>
        <p:txBody>
          <a:bodyPr>
            <a:noAutofit/>
          </a:bodyPr>
          <a:lstStyle/>
          <a:p>
            <a:pPr marL="0" indent="0">
              <a:buNone/>
            </a:pPr>
            <a:r>
              <a:rPr lang="en-GB" sz="2400" dirty="0"/>
              <a:t>Guest services are the services and amenities provided by the hotels to their guests. The main purpose of providing guest services is to provide the guests with an excellent experience. Some of the most common guest services include concierge, room service and laundry. Modern luxury hotels are expanding the range of guest services in course of time to enhance guest satisfaction in an effective manner. Some modern luxury hotels offer additional guest services like in-elevator bartender, bedtime stories and sleep concierge. </a:t>
            </a:r>
          </a:p>
        </p:txBody>
      </p:sp>
    </p:spTree>
    <p:extLst>
      <p:ext uri="{BB962C8B-B14F-4D97-AF65-F5344CB8AC3E}">
        <p14:creationId xmlns:p14="http://schemas.microsoft.com/office/powerpoint/2010/main" val="2540121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1" y="452718"/>
            <a:ext cx="8947523" cy="1400530"/>
          </a:xfrm>
        </p:spPr>
        <p:txBody>
          <a:bodyPr/>
          <a:lstStyle/>
          <a:p>
            <a:pPr algn="ctr"/>
            <a:r>
              <a:rPr lang="en-GB" b="1" dirty="0">
                <a:solidFill>
                  <a:schemeClr val="accent3">
                    <a:lumMod val="60000"/>
                    <a:lumOff val="40000"/>
                  </a:schemeClr>
                </a:solidFill>
              </a:rPr>
              <a:t>NATURE, SCOPE AND ROLE OF THE GUEST SERVICES - 2</a:t>
            </a:r>
          </a:p>
        </p:txBody>
      </p:sp>
      <p:sp>
        <p:nvSpPr>
          <p:cNvPr id="3" name="Content Placeholder 2"/>
          <p:cNvSpPr>
            <a:spLocks noGrp="1"/>
          </p:cNvSpPr>
          <p:nvPr>
            <p:ph idx="1"/>
          </p:nvPr>
        </p:nvSpPr>
        <p:spPr>
          <a:xfrm>
            <a:off x="1103311" y="1863970"/>
            <a:ext cx="9560396" cy="4384430"/>
          </a:xfrm>
        </p:spPr>
        <p:txBody>
          <a:bodyPr>
            <a:noAutofit/>
          </a:bodyPr>
          <a:lstStyle/>
          <a:p>
            <a:pPr marL="0" indent="0">
              <a:buNone/>
            </a:pPr>
            <a:r>
              <a:rPr lang="en-GB" sz="2400" dirty="0"/>
              <a:t>Conrad Hotels and Resorts offers a wide range of guest services to the customers to meet and exceed their expectations. One of the most notable guest services offered by the brand is the concierge service. The brand has a unique way to serve the guests. It has developed a mobile app called Conrad Concierge. The guests can access a number of services using this app. For instance, the guests can pre check-in to the hotel using the app. The guests can order pre-arrival amenities using this app. The guests can also order in room dining using the app. The app also allows the guests to enjoy mobile check-out.</a:t>
            </a:r>
          </a:p>
        </p:txBody>
      </p:sp>
    </p:spTree>
    <p:extLst>
      <p:ext uri="{BB962C8B-B14F-4D97-AF65-F5344CB8AC3E}">
        <p14:creationId xmlns:p14="http://schemas.microsoft.com/office/powerpoint/2010/main" val="2540121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1" y="452718"/>
            <a:ext cx="8947523" cy="1400530"/>
          </a:xfrm>
        </p:spPr>
        <p:txBody>
          <a:bodyPr/>
          <a:lstStyle/>
          <a:p>
            <a:pPr algn="ctr"/>
            <a:r>
              <a:rPr lang="en-GB" b="1" dirty="0">
                <a:solidFill>
                  <a:schemeClr val="accent3">
                    <a:lumMod val="60000"/>
                    <a:lumOff val="40000"/>
                  </a:schemeClr>
                </a:solidFill>
              </a:rPr>
              <a:t>NATURE, SCOPE AND ROLE OF THE GUEST SERVICES - 3</a:t>
            </a:r>
          </a:p>
        </p:txBody>
      </p:sp>
      <p:sp>
        <p:nvSpPr>
          <p:cNvPr id="3" name="Content Placeholder 2"/>
          <p:cNvSpPr>
            <a:spLocks noGrp="1"/>
          </p:cNvSpPr>
          <p:nvPr>
            <p:ph idx="1"/>
          </p:nvPr>
        </p:nvSpPr>
        <p:spPr>
          <a:xfrm>
            <a:off x="1103311" y="1863970"/>
            <a:ext cx="9560396" cy="4384430"/>
          </a:xfrm>
        </p:spPr>
        <p:txBody>
          <a:bodyPr>
            <a:noAutofit/>
          </a:bodyPr>
          <a:lstStyle/>
          <a:p>
            <a:pPr marL="0" indent="0">
              <a:buNone/>
            </a:pPr>
            <a:r>
              <a:rPr lang="en-GB" sz="2400" dirty="0"/>
              <a:t>Room service is another notable guest service offered by Conrad Hotels and Resorts. This service is available 24 hours for the guests. The guests can ask for various foods and drinks using the room service. Different kinds of foods and drinks are served to the guests. The guests can ask for almost all kinds of foods and drinks. However, it is essential for the guests to order their foods in advance in order to get them delivered in time. The guests can order their foods 24 hours using the Conrad Concierge app from their mobile. </a:t>
            </a:r>
          </a:p>
        </p:txBody>
      </p:sp>
    </p:spTree>
    <p:extLst>
      <p:ext uri="{BB962C8B-B14F-4D97-AF65-F5344CB8AC3E}">
        <p14:creationId xmlns:p14="http://schemas.microsoft.com/office/powerpoint/2010/main" val="2540121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1" y="452718"/>
            <a:ext cx="8947523" cy="1400530"/>
          </a:xfrm>
        </p:spPr>
        <p:txBody>
          <a:bodyPr/>
          <a:lstStyle/>
          <a:p>
            <a:pPr algn="ctr"/>
            <a:r>
              <a:rPr lang="en-GB" b="1" dirty="0">
                <a:solidFill>
                  <a:schemeClr val="accent3">
                    <a:lumMod val="60000"/>
                    <a:lumOff val="40000"/>
                  </a:schemeClr>
                </a:solidFill>
              </a:rPr>
              <a:t>NATURE, SCOPE AND ROLE OF THE GUEST SERVICES - 4</a:t>
            </a:r>
          </a:p>
        </p:txBody>
      </p:sp>
      <p:sp>
        <p:nvSpPr>
          <p:cNvPr id="3" name="Content Placeholder 2"/>
          <p:cNvSpPr>
            <a:spLocks noGrp="1"/>
          </p:cNvSpPr>
          <p:nvPr>
            <p:ph idx="1"/>
          </p:nvPr>
        </p:nvSpPr>
        <p:spPr>
          <a:xfrm>
            <a:off x="1103311" y="1863970"/>
            <a:ext cx="9560396" cy="4384430"/>
          </a:xfrm>
        </p:spPr>
        <p:txBody>
          <a:bodyPr>
            <a:noAutofit/>
          </a:bodyPr>
          <a:lstStyle/>
          <a:p>
            <a:pPr marL="0" indent="0">
              <a:buNone/>
            </a:pPr>
            <a:r>
              <a:rPr lang="en-GB" sz="2400" dirty="0"/>
              <a:t>Conrad Hotels and Resorts also have other guest services to enhance their experience. For example, the front desk of the hotel handles mails and messages of the guests in an efficient manner. The front desk also ensures safe custody and control of the guest room keys. The front desk also ensures the secured handling of the luggage of the guests. The guests can receive wake-up calls if needed from the hotel. The guests can also receive different other services such as laundry and dry cleaning from the hotel. The guests can also get services like car hiring and tour planning from the hotel. </a:t>
            </a:r>
          </a:p>
        </p:txBody>
      </p:sp>
    </p:spTree>
    <p:extLst>
      <p:ext uri="{BB962C8B-B14F-4D97-AF65-F5344CB8AC3E}">
        <p14:creationId xmlns:p14="http://schemas.microsoft.com/office/powerpoint/2010/main" val="2540121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1" y="452718"/>
            <a:ext cx="8947523" cy="1400530"/>
          </a:xfrm>
        </p:spPr>
        <p:txBody>
          <a:bodyPr/>
          <a:lstStyle/>
          <a:p>
            <a:pPr algn="ctr"/>
            <a:r>
              <a:rPr lang="en-GB" b="1" dirty="0">
                <a:solidFill>
                  <a:schemeClr val="accent3">
                    <a:lumMod val="60000"/>
                    <a:lumOff val="40000"/>
                  </a:schemeClr>
                </a:solidFill>
              </a:rPr>
              <a:t>THE NEED TO CONSIDER THE ROLE AND FUNCTION OF GUEST SERVICE</a:t>
            </a:r>
          </a:p>
        </p:txBody>
      </p:sp>
      <p:sp>
        <p:nvSpPr>
          <p:cNvPr id="3" name="Content Placeholder 2"/>
          <p:cNvSpPr>
            <a:spLocks noGrp="1"/>
          </p:cNvSpPr>
          <p:nvPr>
            <p:ph idx="1"/>
          </p:nvPr>
        </p:nvSpPr>
        <p:spPr>
          <a:xfrm>
            <a:off x="1103311" y="1863970"/>
            <a:ext cx="9560396" cy="4384430"/>
          </a:xfrm>
        </p:spPr>
        <p:txBody>
          <a:bodyPr>
            <a:noAutofit/>
          </a:bodyPr>
          <a:lstStyle/>
          <a:p>
            <a:pPr marL="0" indent="0">
              <a:buNone/>
            </a:pPr>
            <a:r>
              <a:rPr lang="en-GB" sz="2400" dirty="0"/>
              <a:t>The main role of the guest services is to meet and exceed the needs and expectations of the guests. Efficient delivery of guest services can enhance the experience of the guests. This can result in creating satisfied customers. Satisfied customers can become return customers. Therefore, it is essential for the hotels to understand the importance of providing quality guest services to their customers on a continuous basis. Successful delivery of quality guest services can offer long-term results for the hotels. The hotels can achieve their desired goals through providing quality guest services all the time. </a:t>
            </a:r>
          </a:p>
        </p:txBody>
      </p:sp>
    </p:spTree>
    <p:extLst>
      <p:ext uri="{BB962C8B-B14F-4D97-AF65-F5344CB8AC3E}">
        <p14:creationId xmlns:p14="http://schemas.microsoft.com/office/powerpoint/2010/main" val="2540121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1" y="452718"/>
            <a:ext cx="8947523" cy="1400530"/>
          </a:xfrm>
        </p:spPr>
        <p:txBody>
          <a:bodyPr/>
          <a:lstStyle/>
          <a:p>
            <a:pPr algn="ctr"/>
            <a:r>
              <a:rPr lang="en-GB" b="1" dirty="0">
                <a:solidFill>
                  <a:schemeClr val="accent3">
                    <a:lumMod val="60000"/>
                    <a:lumOff val="40000"/>
                  </a:schemeClr>
                </a:solidFill>
              </a:rPr>
              <a:t>THE IMPORTANCE OF HOSPITALITY</a:t>
            </a:r>
          </a:p>
        </p:txBody>
      </p:sp>
      <p:sp>
        <p:nvSpPr>
          <p:cNvPr id="3" name="Content Placeholder 2"/>
          <p:cNvSpPr>
            <a:spLocks noGrp="1"/>
          </p:cNvSpPr>
          <p:nvPr>
            <p:ph idx="1"/>
          </p:nvPr>
        </p:nvSpPr>
        <p:spPr>
          <a:xfrm>
            <a:off x="1103311" y="1863970"/>
            <a:ext cx="9560396" cy="4384430"/>
          </a:xfrm>
        </p:spPr>
        <p:txBody>
          <a:bodyPr>
            <a:noAutofit/>
          </a:bodyPr>
          <a:lstStyle/>
          <a:p>
            <a:pPr marL="0" indent="0">
              <a:buNone/>
            </a:pPr>
            <a:r>
              <a:rPr lang="en-GB" sz="2400" dirty="0"/>
              <a:t>The concept of hospitality remains at the centre of success in the hotel industry. It offers a lot of advantages to the hotels. For instance, the mindset of hospitality makes it easier for the hotels to serve the guests in the best possible manners. The hotels can meet and exceed the needs and expectations of the guests. It helps in enhancing the customer satisfaction rates. The hotels can also enhance their brand image through hospitality. The guests that receive best hospitality from the hotels become the brand ambassadors of the hotels. </a:t>
            </a:r>
          </a:p>
        </p:txBody>
      </p:sp>
    </p:spTree>
    <p:extLst>
      <p:ext uri="{BB962C8B-B14F-4D97-AF65-F5344CB8AC3E}">
        <p14:creationId xmlns:p14="http://schemas.microsoft.com/office/powerpoint/2010/main" val="2540121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1" y="452718"/>
            <a:ext cx="8947523" cy="1400530"/>
          </a:xfrm>
        </p:spPr>
        <p:txBody>
          <a:bodyPr/>
          <a:lstStyle/>
          <a:p>
            <a:pPr algn="ctr"/>
            <a:r>
              <a:rPr lang="en-GB" b="1" dirty="0">
                <a:solidFill>
                  <a:schemeClr val="accent3">
                    <a:lumMod val="60000"/>
                    <a:lumOff val="40000"/>
                  </a:schemeClr>
                </a:solidFill>
              </a:rPr>
              <a:t>HOW HOTELS MEET/EXCEED GUEST EXPECTATIONS</a:t>
            </a:r>
          </a:p>
        </p:txBody>
      </p:sp>
      <p:sp>
        <p:nvSpPr>
          <p:cNvPr id="3" name="Content Placeholder 2"/>
          <p:cNvSpPr>
            <a:spLocks noGrp="1"/>
          </p:cNvSpPr>
          <p:nvPr>
            <p:ph idx="1"/>
          </p:nvPr>
        </p:nvSpPr>
        <p:spPr>
          <a:xfrm>
            <a:off x="1103311" y="1863970"/>
            <a:ext cx="9560396" cy="4384430"/>
          </a:xfrm>
        </p:spPr>
        <p:txBody>
          <a:bodyPr>
            <a:noAutofit/>
          </a:bodyPr>
          <a:lstStyle/>
          <a:p>
            <a:pPr marL="0" indent="0">
              <a:buNone/>
            </a:pPr>
            <a:r>
              <a:rPr lang="en-GB" sz="2400" dirty="0"/>
              <a:t>It is essential for the hotels to understand the needs and expectations of the guests in order to meet and exceed their needs and expectations. This can be done using extensive market research as well as through recording customer feedback. Then the hotels need to provide the customers with the best possible guest services to meet and exceed their needs and expectations. High quality guest services can help the hotels to meet and exceed the expectations of the customers. The hotels need to give attention to details of the guest services to meet and exceed guest expectations. </a:t>
            </a:r>
          </a:p>
        </p:txBody>
      </p:sp>
    </p:spTree>
    <p:extLst>
      <p:ext uri="{BB962C8B-B14F-4D97-AF65-F5344CB8AC3E}">
        <p14:creationId xmlns:p14="http://schemas.microsoft.com/office/powerpoint/2010/main" val="2540121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1" y="452718"/>
            <a:ext cx="8947523" cy="1400530"/>
          </a:xfrm>
        </p:spPr>
        <p:txBody>
          <a:bodyPr/>
          <a:lstStyle/>
          <a:p>
            <a:pPr algn="ctr"/>
            <a:r>
              <a:rPr lang="en-GB" b="1" dirty="0">
                <a:solidFill>
                  <a:schemeClr val="accent3">
                    <a:lumMod val="60000"/>
                    <a:lumOff val="40000"/>
                  </a:schemeClr>
                </a:solidFill>
              </a:rPr>
              <a:t>CONCLUSION</a:t>
            </a:r>
          </a:p>
        </p:txBody>
      </p:sp>
      <p:sp>
        <p:nvSpPr>
          <p:cNvPr id="3" name="Content Placeholder 2"/>
          <p:cNvSpPr>
            <a:spLocks noGrp="1"/>
          </p:cNvSpPr>
          <p:nvPr>
            <p:ph idx="1"/>
          </p:nvPr>
        </p:nvSpPr>
        <p:spPr>
          <a:xfrm>
            <a:off x="1103311" y="1863970"/>
            <a:ext cx="9560396" cy="4384430"/>
          </a:xfrm>
        </p:spPr>
        <p:txBody>
          <a:bodyPr>
            <a:noAutofit/>
          </a:bodyPr>
          <a:lstStyle/>
          <a:p>
            <a:pPr marL="0" indent="0">
              <a:buNone/>
            </a:pPr>
            <a:r>
              <a:rPr lang="en-GB" sz="2400" dirty="0"/>
              <a:t>Guest services play an important role in meeting and exceeding the needs and expectations of the customers. Modern luxury hotels offer a wide range of guest services to their customers in order to enhance their experience. Conrad Hotels and Resorts offer diverse guest services such as concierge, room service, laundry and dry cleaning. The Conrad Concierge app is a revolutionary addition to the guest services of the brand. It helps the hotel to meet and exceed customer expectations in an effective and efficient manner. </a:t>
            </a:r>
          </a:p>
        </p:txBody>
      </p:sp>
    </p:spTree>
    <p:extLst>
      <p:ext uri="{BB962C8B-B14F-4D97-AF65-F5344CB8AC3E}">
        <p14:creationId xmlns:p14="http://schemas.microsoft.com/office/powerpoint/2010/main" val="2540121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D9649-79B9-480F-9168-E4FBBA58639C}"/>
              </a:ext>
            </a:extLst>
          </p:cNvPr>
          <p:cNvSpPr>
            <a:spLocks noGrp="1"/>
          </p:cNvSpPr>
          <p:nvPr>
            <p:ph type="title"/>
          </p:nvPr>
        </p:nvSpPr>
        <p:spPr/>
        <p:txBody>
          <a:bodyPr/>
          <a:lstStyle/>
          <a:p>
            <a:pPr algn="ctr"/>
            <a:r>
              <a:rPr lang="en-US" b="1" dirty="0">
                <a:solidFill>
                  <a:schemeClr val="accent3">
                    <a:lumMod val="60000"/>
                    <a:lumOff val="40000"/>
                  </a:schemeClr>
                </a:solidFill>
              </a:rPr>
              <a:t>REFERENCES</a:t>
            </a:r>
            <a:endParaRPr lang="en-GB" b="1" dirty="0">
              <a:solidFill>
                <a:schemeClr val="accent3">
                  <a:lumMod val="60000"/>
                  <a:lumOff val="40000"/>
                </a:schemeClr>
              </a:solidFill>
            </a:endParaRPr>
          </a:p>
        </p:txBody>
      </p:sp>
      <p:sp>
        <p:nvSpPr>
          <p:cNvPr id="3" name="Content Placeholder 2">
            <a:extLst>
              <a:ext uri="{FF2B5EF4-FFF2-40B4-BE49-F238E27FC236}">
                <a16:creationId xmlns:a16="http://schemas.microsoft.com/office/drawing/2014/main" id="{F88CC82B-3814-42C6-9844-C926B0048ACD}"/>
              </a:ext>
            </a:extLst>
          </p:cNvPr>
          <p:cNvSpPr>
            <a:spLocks noGrp="1"/>
          </p:cNvSpPr>
          <p:nvPr>
            <p:ph idx="1"/>
          </p:nvPr>
        </p:nvSpPr>
        <p:spPr/>
        <p:txBody>
          <a:bodyPr>
            <a:normAutofit fontScale="85000" lnSpcReduction="20000"/>
          </a:bodyPr>
          <a:lstStyle/>
          <a:p>
            <a:endParaRPr lang="en-GB" dirty="0"/>
          </a:p>
          <a:p>
            <a:r>
              <a:rPr lang="en-GB" dirty="0" err="1"/>
              <a:t>Airey</a:t>
            </a:r>
            <a:r>
              <a:rPr lang="en-GB" dirty="0"/>
              <a:t>, D. et al. (2010). </a:t>
            </a:r>
            <a:r>
              <a:rPr lang="en-GB" i="1" dirty="0"/>
              <a:t>An International Handbook of Tourism Education</a:t>
            </a:r>
            <a:r>
              <a:rPr lang="en-GB" dirty="0"/>
              <a:t>. </a:t>
            </a:r>
            <a:r>
              <a:rPr lang="en-GB" dirty="0" err="1"/>
              <a:t>Routledge</a:t>
            </a:r>
            <a:r>
              <a:rPr lang="en-GB" dirty="0"/>
              <a:t>.</a:t>
            </a:r>
          </a:p>
          <a:p>
            <a:r>
              <a:rPr lang="en-GB" dirty="0"/>
              <a:t>Barrows, C.W., Powers, T. and Reynolds, D. (2016</a:t>
            </a:r>
            <a:r>
              <a:rPr lang="en-GB" i="1" dirty="0"/>
              <a:t>). Introduction to the Hospitality Industry</a:t>
            </a:r>
            <a:r>
              <a:rPr lang="en-GB" dirty="0"/>
              <a:t>, NJ: John Wiley &amp; Sons, Inc.</a:t>
            </a:r>
          </a:p>
          <a:p>
            <a:r>
              <a:rPr lang="en-GB" dirty="0"/>
              <a:t>Conrad Hotels and Resorts (2023). [Online] Available at: https://www.hilton.com/en/conrad/ [Accessed: 04.02.2023].</a:t>
            </a:r>
          </a:p>
          <a:p>
            <a:r>
              <a:rPr lang="en-GB" dirty="0"/>
              <a:t>Cooper, C. and Hall, C.M. (2016). </a:t>
            </a:r>
            <a:r>
              <a:rPr lang="en-GB" i="1" dirty="0"/>
              <a:t>Contemporary Tourism: An International Approach</a:t>
            </a:r>
            <a:r>
              <a:rPr lang="en-GB" dirty="0"/>
              <a:t>, Oxford: Elsevier Ltd.</a:t>
            </a:r>
          </a:p>
          <a:p>
            <a:pPr lvl="0"/>
            <a:r>
              <a:rPr lang="en-GB" dirty="0"/>
              <a:t>Slattery, P. (2012). Finding the hospitality industry. </a:t>
            </a:r>
            <a:r>
              <a:rPr lang="en-GB" i="1" dirty="0"/>
              <a:t>Journal of Hospitality, Leisure, Sport and Tourism Education</a:t>
            </a:r>
            <a:r>
              <a:rPr lang="en-GB" dirty="0"/>
              <a:t>, 1(1), pp.19-28. </a:t>
            </a:r>
          </a:p>
          <a:p>
            <a:r>
              <a:rPr lang="en-GB" altLang="en-US" dirty="0">
                <a:latin typeface="Century Gothic" pitchFamily="34" charset="0"/>
                <a:cs typeface="Calibri" panose="020F0502020204030204" pitchFamily="34" charset="0"/>
              </a:rPr>
              <a:t>Solomon, M. (2019). </a:t>
            </a:r>
            <a:r>
              <a:rPr lang="en-GB" altLang="en-US" i="1" dirty="0">
                <a:latin typeface="Century Gothic" pitchFamily="34" charset="0"/>
                <a:cs typeface="Calibri" panose="020F0502020204030204" pitchFamily="34" charset="0"/>
              </a:rPr>
              <a:t>Heart of Hospitality</a:t>
            </a:r>
            <a:r>
              <a:rPr lang="en-GB" altLang="en-US" dirty="0">
                <a:latin typeface="Century Gothic" pitchFamily="34" charset="0"/>
                <a:cs typeface="Calibri" panose="020F0502020204030204" pitchFamily="34" charset="0"/>
              </a:rPr>
              <a:t>. New York: SELECT Books INC.</a:t>
            </a:r>
          </a:p>
          <a:p>
            <a:pPr lvl="0"/>
            <a:r>
              <a:rPr lang="en-GB" dirty="0"/>
              <a:t>Wood, R.C., (2017). </a:t>
            </a:r>
            <a:r>
              <a:rPr lang="en-GB" i="1" dirty="0"/>
              <a:t>Working in hotels and catering</a:t>
            </a:r>
            <a:r>
              <a:rPr lang="en-GB" dirty="0"/>
              <a:t>. International Thomson Business Press.</a:t>
            </a:r>
          </a:p>
          <a:p>
            <a:endParaRPr lang="en-GB" altLang="en-US"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7621721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1722</TotalTime>
  <Words>1310</Words>
  <Application>Microsoft Office PowerPoint</Application>
  <PresentationFormat>Widescreen</PresentationFormat>
  <Paragraphs>41</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HOSPITALITY AND GUEST SERVICES </vt:lpstr>
      <vt:lpstr>TABLE OF CONTENT</vt:lpstr>
      <vt:lpstr>INTRODUCTION</vt:lpstr>
      <vt:lpstr>MAIN CUSTOMERS</vt:lpstr>
      <vt:lpstr>NATURE, SCOPE AND ROLE OF THE GUEST SERVICES - 1</vt:lpstr>
      <vt:lpstr>NATURE, SCOPE AND ROLE OF THE GUEST SERVICES - 2</vt:lpstr>
      <vt:lpstr>NATURE, SCOPE AND ROLE OF THE GUEST SERVICES - 3</vt:lpstr>
      <vt:lpstr>NATURE, SCOPE AND ROLE OF THE GUEST SERVICES - 4</vt:lpstr>
      <vt:lpstr>THE NEED TO CONSIDER THE ROLE AND FUNCTION OF GUEST SERVICE</vt:lpstr>
      <vt:lpstr>THE IMPORTANCE OF HOSPITALITY</vt:lpstr>
      <vt:lpstr>HOW HOTELS MEET/EXCEED GUEST EXPECTATIONS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EMERGING LEADERSHIP</dc:title>
  <dc:creator>Windows User</dc:creator>
  <cp:lastModifiedBy>Juhinur Roshid (2208706)</cp:lastModifiedBy>
  <cp:revision>115</cp:revision>
  <dcterms:created xsi:type="dcterms:W3CDTF">2021-10-31T17:23:16Z</dcterms:created>
  <dcterms:modified xsi:type="dcterms:W3CDTF">2023-02-08T23:37:00Z</dcterms:modified>
</cp:coreProperties>
</file>