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75" r:id="rId5"/>
    <p:sldId id="276" r:id="rId6"/>
    <p:sldId id="265" r:id="rId7"/>
    <p:sldId id="299" r:id="rId8"/>
    <p:sldId id="291" r:id="rId9"/>
    <p:sldId id="300" r:id="rId10"/>
    <p:sldId id="278" r:id="rId11"/>
    <p:sldId id="279" r:id="rId12"/>
    <p:sldId id="280" r:id="rId13"/>
    <p:sldId id="281" r:id="rId14"/>
    <p:sldId id="282" r:id="rId15"/>
    <p:sldId id="296" r:id="rId16"/>
    <p:sldId id="297" r:id="rId17"/>
    <p:sldId id="298" r:id="rId18"/>
    <p:sldId id="258" r:id="rId19"/>
    <p:sldId id="269" r:id="rId20"/>
    <p:sldId id="283" r:id="rId21"/>
    <p:sldId id="285" r:id="rId22"/>
    <p:sldId id="286" r:id="rId23"/>
    <p:sldId id="284" r:id="rId24"/>
    <p:sldId id="301" r:id="rId25"/>
    <p:sldId id="294" r:id="rId26"/>
    <p:sldId id="292" r:id="rId27"/>
    <p:sldId id="293" r:id="rId28"/>
    <p:sldId id="289" r:id="rId29"/>
    <p:sldId id="290" r:id="rId30"/>
    <p:sldId id="287" r:id="rId31"/>
    <p:sldId id="288" r:id="rId32"/>
    <p:sldId id="295" r:id="rId33"/>
  </p:sldIdLst>
  <p:sldSz cx="12192000" cy="6858000"/>
  <p:notesSz cx="6858000" cy="9144000"/>
  <p:defaultTextStyle>
    <a:defPPr rtl="0"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5" autoAdjust="0"/>
    <p:restoredTop sz="94660"/>
  </p:normalViewPr>
  <p:slideViewPr>
    <p:cSldViewPr>
      <p:cViewPr varScale="1">
        <p:scale>
          <a:sx n="92" d="100"/>
          <a:sy n="92" d="100"/>
        </p:scale>
        <p:origin x="106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5" d="100"/>
          <a:sy n="95" d="100"/>
        </p:scale>
        <p:origin x="291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43A1788-5876-4F91-98A6-7207053F9375}" type="datetime2"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2019年10月5日</a:t>
            </a:fld>
            <a:endParaRPr 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50AD62A-9EE1-43E3-A7E5-D268F71DF3EB}" type="slidenum">
              <a:rPr 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‹#›</a:t>
            </a:fld>
            <a:endParaRPr 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364482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E3823E9E-F202-4B1F-B3BB-9AA2A7AE0891}" type="datetime2">
              <a:rPr lang="zh-CN" altLang="en-US" smtClean="0"/>
              <a:pPr/>
              <a:t>2019年10月5日</a:t>
            </a:fld>
            <a:endParaRPr 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cn" dirty="0"/>
              <a:t>单击此处编辑母版文本样式</a:t>
            </a:r>
          </a:p>
          <a:p>
            <a:pPr lvl="1" rtl="0"/>
            <a:r>
              <a:rPr lang="zh-cn" dirty="0"/>
              <a:t>第二级</a:t>
            </a:r>
          </a:p>
          <a:p>
            <a:pPr lvl="2" rtl="0"/>
            <a:r>
              <a:rPr lang="zh-cn" dirty="0"/>
              <a:t>第三级</a:t>
            </a:r>
          </a:p>
          <a:p>
            <a:pPr lvl="3" rtl="0"/>
            <a:r>
              <a:rPr lang="zh-cn" dirty="0"/>
              <a:t>第四级</a:t>
            </a:r>
          </a:p>
          <a:p>
            <a:pPr lvl="4" rtl="0"/>
            <a:r>
              <a:rPr lang="zh-cn" dirty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534C2EF-8A97-4DAF-B099-E567883644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8973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14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9369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8084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6372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9128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7004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9916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981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8487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1465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3500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2887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8690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6372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647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4343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1253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2858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7099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1804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0905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3005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839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rtlCol="0" anchor="b">
            <a:normAutofit/>
          </a:bodyPr>
          <a:lstStyle>
            <a:lvl1pPr algn="l"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 rtlCol="0"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zh-CN" altLang="en-US" noProof="0"/>
              <a:t>单击此处编辑母版副标题样式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415445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9DD74DB-1E3F-4E68-B50E-4F37D03162F1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73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27950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CA39BD-2942-4D93-AF06-C1A91B4DD867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62530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747F6FF-7794-4B7F-AF83-D9524F74E8B3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900086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993A85-E824-4BF4-BEC0-9AD8160FEE39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64502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EB3053C-8E08-484C-B45B-9A2F34FE871E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58007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带题注的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75E2762-9427-4DDA-B894-779623DDB256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80735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12" name="图片占位符 11" descr="为添加图像预留的空占位符。单击占位符，选择要添加的图像。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2916B4-A4FC-4EF8-B43F-F6171F8EC9A3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65131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带标题的两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文本占位符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0377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带标题的三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0177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五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8" name="任意多边形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9" name="图片占位符 8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0" name="任意多边形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1" name="图片占位符 10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4" name="任意多边形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任意多边形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1" name="图片占位符 20" descr="为添加图像预留的空占位符。单击占位符，选择要添加的图像。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86467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A4A421A-F8EF-4D5D-81DC-E1861D7B20A8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4326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垂直标题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vert"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7BB6D5-4905-4EB1-BC83-F14774C447FE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92624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zh-CN" altLang="en-US" noProof="0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zh-CN" altLang="en-US" noProof="0" dirty="0"/>
              <a:t>单击此处编辑母版文本样式</a:t>
            </a:r>
          </a:p>
          <a:p>
            <a:pPr lvl="1" rtl="0"/>
            <a:r>
              <a:rPr lang="zh-CN" altLang="en-US" noProof="0" dirty="0"/>
              <a:t>第二级</a:t>
            </a:r>
          </a:p>
          <a:p>
            <a:pPr lvl="2" rtl="0"/>
            <a:r>
              <a:rPr lang="zh-CN" altLang="en-US" noProof="0" dirty="0"/>
              <a:t>第三级</a:t>
            </a:r>
          </a:p>
          <a:p>
            <a:pPr lvl="3" rtl="0"/>
            <a:r>
              <a:rPr lang="zh-CN" altLang="en-US" noProof="0" dirty="0"/>
              <a:t>第四级</a:t>
            </a:r>
          </a:p>
          <a:p>
            <a:pPr lvl="4" rtl="0"/>
            <a:r>
              <a:rPr lang="zh-CN" altLang="en-US" noProof="0" dirty="0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9AD195D6-80D6-476A-A29D-B0234F685364}" type="datetime2">
              <a:rPr lang="zh-CN" altLang="en-US" smtClean="0"/>
              <a:t>2019年10月5日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289D71E3-7D81-4C24-B9D8-6B108755C64C}" type="slidenum">
              <a:rPr lang="en-US" altLang="zh-CN" noProof="0" smtClean="0"/>
              <a:pPr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61654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2" r:id="rId11"/>
    <p:sldLayoutId id="2147483661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6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g"/><Relationship Id="rId4" Type="http://schemas.openxmlformats.org/officeDocument/2006/relationships/image" Target="../media/image20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25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19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64" name="图片 43" descr="5-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27" y="351367"/>
            <a:ext cx="84074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4" name="图片 37" descr="4-5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07" y="5756487"/>
            <a:ext cx="2616200" cy="157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5" name="图片 34" descr="4-1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627" y="3832860"/>
            <a:ext cx="1473200" cy="223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6" name="图片 35" descr="4-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067" y="3515360"/>
            <a:ext cx="1447800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图片 36" descr="4-3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27" y="3769360"/>
            <a:ext cx="139700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8" name="图片 38" descr="4-6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1540" y="3769360"/>
            <a:ext cx="2489200" cy="210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60" name="图片 40" descr="4-8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07" y="2958253"/>
            <a:ext cx="12700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61" name="图片 41" descr="4-9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9153" y="4988560"/>
            <a:ext cx="1676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62" name="图片 42" descr="4-1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240" y="4543637"/>
            <a:ext cx="14478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389589" y="351452"/>
            <a:ext cx="5620448" cy="99520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5867" b="1" dirty="0">
                <a:ln w="24500" cmpd="dbl">
                  <a:solidFill>
                    <a:srgbClr val="C0504D">
                      <a:shade val="85000"/>
                      <a:satMod val="155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C0504D">
                        <a:tint val="10000"/>
                        <a:satMod val="155000"/>
                      </a:srgbClr>
                    </a:gs>
                    <a:gs pos="60000">
                      <a:srgbClr val="C0504D">
                        <a:tint val="30000"/>
                        <a:satMod val="155000"/>
                      </a:srgbClr>
                    </a:gs>
                    <a:gs pos="100000">
                      <a:srgbClr val="C0504D">
                        <a:tint val="73000"/>
                        <a:satMod val="155000"/>
                      </a:srgb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Arial" panose="020B0604020202020204" pitchFamily="34" charset="0"/>
              </a:rPr>
              <a:t>Happy Chinese</a:t>
            </a:r>
          </a:p>
        </p:txBody>
      </p:sp>
      <p:sp>
        <p:nvSpPr>
          <p:cNvPr id="4" name="Rectangle 3"/>
          <p:cNvSpPr/>
          <p:nvPr/>
        </p:nvSpPr>
        <p:spPr>
          <a:xfrm rot="20280875">
            <a:off x="537219" y="1071321"/>
            <a:ext cx="2988319" cy="156966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96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anose="020B0604020202020204" pitchFamily="34" charset="0"/>
              </a:rPr>
              <a:t>快 乐</a:t>
            </a:r>
            <a:endParaRPr lang="en-US" sz="96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51" name="Rectangle 50"/>
          <p:cNvSpPr/>
          <p:nvPr/>
        </p:nvSpPr>
        <p:spPr>
          <a:xfrm rot="1700676">
            <a:off x="8936022" y="975818"/>
            <a:ext cx="2646878" cy="156966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96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anose="020B0604020202020204" pitchFamily="34" charset="0"/>
              </a:rPr>
              <a:t>汉语</a:t>
            </a:r>
            <a:endParaRPr lang="en-US" sz="96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pic>
        <p:nvPicPr>
          <p:cNvPr id="2" name="图片 1" descr="u=2045455802,3740087118&amp;fm=27&amp;gp=0"/>
          <p:cNvPicPr>
            <a:picLocks noChangeAspect="1"/>
          </p:cNvPicPr>
          <p:nvPr/>
        </p:nvPicPr>
        <p:blipFill>
          <a:blip r:embed="rId12"/>
          <a:srcRect t="39021" b="9676"/>
          <a:stretch>
            <a:fillRect/>
          </a:stretch>
        </p:blipFill>
        <p:spPr>
          <a:xfrm>
            <a:off x="3599181" y="1570568"/>
            <a:ext cx="5080847" cy="371686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23229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1"/>
          <p:cNvSpPr/>
          <p:nvPr/>
        </p:nvSpPr>
        <p:spPr>
          <a:xfrm>
            <a:off x="455712" y="339621"/>
            <a:ext cx="3552056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zh-CN" altLang="en-US" sz="4800" b="1" dirty="0">
                <a:ln w="12700">
                  <a:solidFill>
                    <a:srgbClr val="1F497D">
                      <a:satMod val="155000"/>
                    </a:srgb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ea typeface="宋体" panose="02010600030101010101" pitchFamily="2" charset="-122"/>
              </a:rPr>
              <a:t>第五单元</a:t>
            </a:r>
            <a:endParaRPr lang="en-US" altLang="zh-CN" sz="4800" b="1" dirty="0">
              <a:ln w="12700">
                <a:solidFill>
                  <a:srgbClr val="1F497D">
                    <a:satMod val="155000"/>
                  </a:srgb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/>
              <a:ea typeface="宋体" panose="02010600030101010101" pitchFamily="2" charset="-122"/>
            </a:endParaRPr>
          </a:p>
          <a:p>
            <a:pPr algn="ctr"/>
            <a:endParaRPr lang="en-US" altLang="zh-CN" sz="4800" b="1" dirty="0">
              <a:ln w="12700">
                <a:solidFill>
                  <a:srgbClr val="1F497D">
                    <a:satMod val="155000"/>
                  </a:srgb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/>
              <a:ea typeface="宋体" panose="02010600030101010101" pitchFamily="2" charset="-122"/>
            </a:endParaRPr>
          </a:p>
          <a:p>
            <a:pPr algn="ctr"/>
            <a:r>
              <a:rPr lang="zh-CN" altLang="en-US" sz="4800" b="1" dirty="0">
                <a:ln w="12700">
                  <a:solidFill>
                    <a:srgbClr val="1F497D">
                      <a:satMod val="155000"/>
                    </a:srgb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ea typeface="宋体" panose="02010600030101010101" pitchFamily="2" charset="-122"/>
              </a:rPr>
              <a:t>环境与健康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47528" y="2276872"/>
            <a:ext cx="7920880" cy="1944216"/>
          </a:xfrm>
        </p:spPr>
        <p:txBody>
          <a:bodyPr rtlCol="0">
            <a:normAutofit/>
          </a:bodyPr>
          <a:lstStyle/>
          <a:p>
            <a:r>
              <a:rPr lang="en-US" altLang="zh-CN" sz="4800" b="1" dirty="0">
                <a:solidFill>
                  <a:schemeClr val="accent2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</a:t>
            </a:r>
            <a:r>
              <a:rPr lang="en-US" altLang="zh-CN" sz="3200" dirty="0">
                <a:solidFill>
                  <a:schemeClr val="accent2">
                    <a:lumMod val="75000"/>
                  </a:schemeClr>
                </a:solidFill>
                <a:latin typeface="Berlin Sans FB" panose="020E0602020502020306" pitchFamily="34" charset="0"/>
              </a:rPr>
              <a:t>z</a:t>
            </a:r>
            <a:r>
              <a:rPr lang="en-GB" sz="3200" dirty="0" err="1">
                <a:solidFill>
                  <a:schemeClr val="accent2">
                    <a:lumMod val="75000"/>
                  </a:schemeClr>
                </a:solidFill>
                <a:latin typeface="Berlin Sans FB" panose="020E0602020502020306" pitchFamily="34" charset="0"/>
              </a:rPr>
              <a:t>ài</a:t>
            </a:r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Berlin Sans FB" panose="020E0602020502020306" pitchFamily="34" charset="0"/>
              </a:rPr>
              <a:t>      </a:t>
            </a:r>
            <a:r>
              <a:rPr lang="en-GB" sz="3200" dirty="0" err="1">
                <a:solidFill>
                  <a:schemeClr val="accent2">
                    <a:lumMod val="75000"/>
                  </a:schemeClr>
                </a:solidFill>
                <a:latin typeface="Berlin Sans FB" panose="020E0602020502020306" pitchFamily="34" charset="0"/>
              </a:rPr>
              <a:t>gōngyuán</a:t>
            </a:r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Berlin Sans FB" panose="020E0602020502020306" pitchFamily="34" charset="0"/>
              </a:rPr>
              <a:t>        </a:t>
            </a:r>
            <a:r>
              <a:rPr lang="en-GB" sz="3200" dirty="0" err="1">
                <a:solidFill>
                  <a:schemeClr val="accent2">
                    <a:lumMod val="75000"/>
                  </a:schemeClr>
                </a:solidFill>
                <a:latin typeface="Berlin Sans FB" panose="020E0602020502020306" pitchFamily="34" charset="0"/>
              </a:rPr>
              <a:t>lǐ</a:t>
            </a:r>
            <a:endParaRPr lang="en-US" altLang="zh-CN" sz="4800" b="1" dirty="0">
              <a:solidFill>
                <a:schemeClr val="accent2">
                  <a:lumMod val="75000"/>
                </a:schemeClr>
              </a:solidFill>
              <a:latin typeface="Berlin Sans FB" panose="020E0602020502020306" pitchFamily="34" charset="0"/>
              <a:ea typeface="楷体" panose="02010609060101010101" pitchFamily="49" charset="-122"/>
            </a:endParaRPr>
          </a:p>
          <a:p>
            <a:pPr rtl="0"/>
            <a:r>
              <a:rPr lang="zh-CN" altLang="en-US" sz="4800" b="1" dirty="0">
                <a:solidFill>
                  <a:schemeClr val="accent2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第十四课  在  公园   里</a:t>
            </a:r>
          </a:p>
        </p:txBody>
      </p:sp>
    </p:spTree>
    <p:extLst>
      <p:ext uri="{BB962C8B-B14F-4D97-AF65-F5344CB8AC3E}">
        <p14:creationId xmlns:p14="http://schemas.microsoft.com/office/powerpoint/2010/main" val="11138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占位符 7" descr="正在做园艺的女士和女孩"/>
          <p:cNvPicPr>
            <a:picLocks noGrp="1" noChangeAspect="1"/>
          </p:cNvPicPr>
          <p:nvPr>
            <p:ph type="pic"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文本占位符 2"/>
          <p:cNvSpPr>
            <a:spLocks noGrp="1"/>
          </p:cNvSpPr>
          <p:nvPr>
            <p:ph type="body" sz="half" idx="2"/>
          </p:nvPr>
        </p:nvSpPr>
        <p:spPr>
          <a:xfrm>
            <a:off x="7032104" y="2245995"/>
            <a:ext cx="4464496" cy="2194560"/>
          </a:xfrm>
        </p:spPr>
        <p:txBody>
          <a:bodyPr rtlCol="0">
            <a:normAutofit/>
          </a:bodyPr>
          <a:lstStyle/>
          <a:p>
            <a:pPr rtl="0"/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1.Talk about exercising for health.</a:t>
            </a:r>
          </a:p>
          <a:p>
            <a:pPr rtl="0"/>
            <a:endPara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/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2.Talk about where different activities are done.</a:t>
            </a:r>
            <a:endParaRPr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95400" y="404664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00B050"/>
                </a:solidFill>
                <a:latin typeface="+mj-lt"/>
              </a:rPr>
              <a:t>Learning Objectives</a:t>
            </a:r>
            <a:endParaRPr lang="en-GB" sz="3600" dirty="0">
              <a:solidFill>
                <a:srgbClr val="00B05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3389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76741" y="1916832"/>
            <a:ext cx="3890809" cy="267765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zh-CN" altLang="en-US" sz="6600" b="1" cap="none" spc="0" dirty="0">
                <a:ln/>
                <a:solidFill>
                  <a:schemeClr val="accent4"/>
                </a:solidFill>
                <a:effectLst/>
                <a:latin typeface="楷体"/>
              </a:rPr>
              <a:t>分 组</a:t>
            </a:r>
            <a:endParaRPr lang="en-US" altLang="zh-CN" sz="6600" b="1" cap="none" spc="0" dirty="0">
              <a:ln/>
              <a:solidFill>
                <a:schemeClr val="accent4"/>
              </a:solidFill>
              <a:effectLst/>
              <a:latin typeface="楷体"/>
            </a:endParaRPr>
          </a:p>
          <a:p>
            <a:pPr algn="ctr"/>
            <a:endParaRPr lang="en-US" altLang="zh-CN" sz="6600" b="1" cap="none" spc="0" dirty="0">
              <a:ln/>
              <a:solidFill>
                <a:schemeClr val="accent4"/>
              </a:solidFill>
              <a:effectLst/>
              <a:latin typeface="楷体"/>
            </a:endParaRPr>
          </a:p>
          <a:p>
            <a:pPr algn="ctr"/>
            <a:r>
              <a:rPr lang="zh-CN" altLang="en-US" sz="3600" b="1" dirty="0">
                <a:ln/>
                <a:solidFill>
                  <a:schemeClr val="accent4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每组五人，共三组</a:t>
            </a:r>
            <a:endParaRPr lang="en-US" sz="3600" b="1" cap="none" spc="0" dirty="0">
              <a:ln/>
              <a:solidFill>
                <a:schemeClr val="accent4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991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29264" y="2348880"/>
            <a:ext cx="231024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zh-CN" altLang="en-US" sz="6600" b="1" dirty="0">
                <a:ln/>
                <a:solidFill>
                  <a:schemeClr val="accent4"/>
                </a:solidFill>
                <a:latin typeface="楷体"/>
              </a:rPr>
              <a:t>听 写</a:t>
            </a:r>
            <a:endParaRPr lang="en-US" sz="6600" b="1" cap="none" spc="0" dirty="0">
              <a:ln/>
              <a:solidFill>
                <a:schemeClr val="accent4"/>
              </a:solidFill>
              <a:effectLst/>
              <a:latin typeface="楷体"/>
            </a:endParaRPr>
          </a:p>
        </p:txBody>
      </p:sp>
    </p:spTree>
    <p:extLst>
      <p:ext uri="{BB962C8B-B14F-4D97-AF65-F5344CB8AC3E}">
        <p14:creationId xmlns:p14="http://schemas.microsoft.com/office/powerpoint/2010/main" val="1721618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73CB1669-F485-48BF-B92A-B44636CBC335}"/>
              </a:ext>
            </a:extLst>
          </p:cNvPr>
          <p:cNvSpPr txBox="1"/>
          <p:nvPr/>
        </p:nvSpPr>
        <p:spPr>
          <a:xfrm>
            <a:off x="2873002" y="476672"/>
            <a:ext cx="2664296" cy="3641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奶奶                       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爷爷</a:t>
            </a:r>
            <a:endParaRPr lang="en-US" altLang="zh-CN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公园                           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4.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草地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      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F0DF057-5C96-4FA0-B1C2-CC3E928E82BF}"/>
              </a:ext>
            </a:extLst>
          </p:cNvPr>
          <p:cNvSpPr txBox="1"/>
          <p:nvPr/>
        </p:nvSpPr>
        <p:spPr>
          <a:xfrm>
            <a:off x="6111639" y="490531"/>
            <a:ext cx="324036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5.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散步                           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6.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跑</a:t>
            </a:r>
            <a:endParaRPr lang="en-US" altLang="zh-CN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7.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孩子                             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8.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有时候</a:t>
            </a:r>
            <a:endParaRPr lang="en-US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dirty="0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F3A6850C-E54B-439E-805F-DEA6627FDD2D}"/>
              </a:ext>
            </a:extLst>
          </p:cNvPr>
          <p:cNvSpPr/>
          <p:nvPr/>
        </p:nvSpPr>
        <p:spPr>
          <a:xfrm>
            <a:off x="3558646" y="5733256"/>
            <a:ext cx="40318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5400" b="1" dirty="0">
                <a:ln/>
                <a:solidFill>
                  <a:schemeClr val="accent4"/>
                </a:solidFill>
                <a:latin typeface="+mj-lt"/>
              </a:rPr>
              <a:t>Check</a:t>
            </a:r>
            <a:r>
              <a:rPr lang="zh-CN" altLang="en-US" sz="5400" b="1" dirty="0">
                <a:ln/>
                <a:solidFill>
                  <a:schemeClr val="accent4"/>
                </a:solidFill>
                <a:latin typeface="+mj-lt"/>
              </a:rPr>
              <a:t> </a:t>
            </a:r>
            <a:r>
              <a:rPr lang="en-US" altLang="zh-CN" sz="5400" b="1" dirty="0">
                <a:ln/>
                <a:solidFill>
                  <a:schemeClr val="accent4"/>
                </a:solidFill>
                <a:latin typeface="+mj-lt"/>
              </a:rPr>
              <a:t>it</a:t>
            </a:r>
            <a:r>
              <a:rPr lang="zh-CN" altLang="en-US" sz="5400" b="1" dirty="0">
                <a:ln/>
                <a:solidFill>
                  <a:schemeClr val="accent4"/>
                </a:solidFill>
                <a:latin typeface="+mj-lt"/>
              </a:rPr>
              <a:t> </a:t>
            </a:r>
            <a:r>
              <a:rPr lang="en-US" altLang="zh-CN" sz="5400" b="1" dirty="0">
                <a:ln/>
                <a:solidFill>
                  <a:schemeClr val="accent4"/>
                </a:solidFill>
                <a:latin typeface="+mj-lt"/>
              </a:rPr>
              <a:t>out!</a:t>
            </a:r>
            <a:endParaRPr lang="zh-CN" altLang="en-US" sz="5400" b="1" cap="none" spc="0" dirty="0">
              <a:ln/>
              <a:solidFill>
                <a:schemeClr val="accent4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20221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767680"/>
          </a:xfrm>
        </p:spPr>
        <p:txBody>
          <a:bodyPr rtlCol="0">
            <a:normAutofit/>
          </a:bodyPr>
          <a:lstStyle/>
          <a:p>
            <a:pPr rtl="0"/>
            <a:r>
              <a:rPr lang="zh-CN" altLang="en-US" sz="3200" dirty="0">
                <a:latin typeface="楷体"/>
              </a:rPr>
              <a:t>奶 奶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爷 爷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992" y="1412776"/>
            <a:ext cx="2831975" cy="305967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520" y="1844824"/>
            <a:ext cx="2071837" cy="219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684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695672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公 园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草 地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480" y="1916832"/>
            <a:ext cx="2839173" cy="194421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68" y="1916832"/>
            <a:ext cx="3078342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30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695672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散 步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跑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16832"/>
            <a:ext cx="2952328" cy="215031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68" y="1916832"/>
            <a:ext cx="3115339" cy="215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237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孩 子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玩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456" y="2132856"/>
            <a:ext cx="3114459" cy="165618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952" y="1628800"/>
            <a:ext cx="3320597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19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湖 边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839688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太极拳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456" y="1844824"/>
            <a:ext cx="3072341" cy="23042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7077" y="1844824"/>
            <a:ext cx="3526922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12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AA630D56-5250-4D08-A437-313C27AF6251}"/>
              </a:ext>
            </a:extLst>
          </p:cNvPr>
          <p:cNvSpPr txBox="1"/>
          <p:nvPr/>
        </p:nvSpPr>
        <p:spPr>
          <a:xfrm>
            <a:off x="1055440" y="620688"/>
            <a:ext cx="45365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 里 </a:t>
            </a:r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4400" dirty="0">
                <a:latin typeface="+mj-lt"/>
              </a:rPr>
              <a:t>（</a:t>
            </a:r>
            <a:r>
              <a:rPr lang="en-US" altLang="zh-CN" sz="4400" dirty="0">
                <a:latin typeface="+mj-lt"/>
              </a:rPr>
              <a:t>in, inside, at, on</a:t>
            </a:r>
            <a:r>
              <a:rPr lang="zh-CN" altLang="en-US" sz="4400" dirty="0">
                <a:latin typeface="+mj-lt"/>
              </a:rPr>
              <a:t>）</a:t>
            </a:r>
            <a:endParaRPr lang="en-US" sz="4400" dirty="0">
              <a:latin typeface="+mj-lt"/>
            </a:endParaRPr>
          </a:p>
        </p:txBody>
      </p:sp>
      <p:sp>
        <p:nvSpPr>
          <p:cNvPr id="5" name="矩形: 圆角 4">
            <a:extLst>
              <a:ext uri="{FF2B5EF4-FFF2-40B4-BE49-F238E27FC236}">
                <a16:creationId xmlns:a16="http://schemas.microsoft.com/office/drawing/2014/main" id="{926E1F1E-C4DE-4587-8D13-DF47CFF1856B}"/>
              </a:ext>
            </a:extLst>
          </p:cNvPr>
          <p:cNvSpPr/>
          <p:nvPr/>
        </p:nvSpPr>
        <p:spPr>
          <a:xfrm>
            <a:off x="4151784" y="3356992"/>
            <a:ext cx="4536504" cy="2304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等腰三角形 5">
            <a:extLst>
              <a:ext uri="{FF2B5EF4-FFF2-40B4-BE49-F238E27FC236}">
                <a16:creationId xmlns:a16="http://schemas.microsoft.com/office/drawing/2014/main" id="{874C8AA1-72DE-4C45-B2BC-47031DE07E5F}"/>
              </a:ext>
            </a:extLst>
          </p:cNvPr>
          <p:cNvSpPr/>
          <p:nvPr/>
        </p:nvSpPr>
        <p:spPr>
          <a:xfrm>
            <a:off x="6600056" y="4005064"/>
            <a:ext cx="1296144" cy="864096"/>
          </a:xfrm>
          <a:prstGeom prst="triangle">
            <a:avLst/>
          </a:prstGeom>
          <a:solidFill>
            <a:schemeClr val="tx2">
              <a:lumMod val="95000"/>
              <a:lumOff val="5000"/>
            </a:schemeClr>
          </a:solidFill>
          <a:ln>
            <a:solidFill>
              <a:schemeClr val="tx2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40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7D519B59-013F-4144-8C69-4F8C45FD34A8}"/>
              </a:ext>
            </a:extLst>
          </p:cNvPr>
          <p:cNvSpPr txBox="1"/>
          <p:nvPr/>
        </p:nvSpPr>
        <p:spPr>
          <a:xfrm>
            <a:off x="1055440" y="620688"/>
            <a:ext cx="45365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 上 </a:t>
            </a:r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4400" dirty="0">
                <a:latin typeface="+mj-lt"/>
              </a:rPr>
              <a:t>（</a:t>
            </a:r>
            <a:r>
              <a:rPr lang="en-US" altLang="zh-CN" sz="4400" dirty="0">
                <a:latin typeface="+mj-lt"/>
              </a:rPr>
              <a:t>on</a:t>
            </a:r>
            <a:r>
              <a:rPr lang="zh-CN" altLang="en-US" sz="4400" dirty="0">
                <a:latin typeface="+mj-lt"/>
              </a:rPr>
              <a:t>）</a:t>
            </a:r>
            <a:endParaRPr lang="en-US" sz="4400" dirty="0">
              <a:latin typeface="+mj-lt"/>
            </a:endParaRPr>
          </a:p>
        </p:txBody>
      </p:sp>
      <p:sp>
        <p:nvSpPr>
          <p:cNvPr id="3" name="矩形: 圆角 2">
            <a:extLst>
              <a:ext uri="{FF2B5EF4-FFF2-40B4-BE49-F238E27FC236}">
                <a16:creationId xmlns:a16="http://schemas.microsoft.com/office/drawing/2014/main" id="{746062C7-3FA8-4C12-B04A-46390C432925}"/>
              </a:ext>
            </a:extLst>
          </p:cNvPr>
          <p:cNvSpPr/>
          <p:nvPr/>
        </p:nvSpPr>
        <p:spPr>
          <a:xfrm>
            <a:off x="4151784" y="3356992"/>
            <a:ext cx="4536504" cy="2304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等腰三角形 3">
            <a:extLst>
              <a:ext uri="{FF2B5EF4-FFF2-40B4-BE49-F238E27FC236}">
                <a16:creationId xmlns:a16="http://schemas.microsoft.com/office/drawing/2014/main" id="{980DEC08-62C3-465F-A673-D0EADC700897}"/>
              </a:ext>
            </a:extLst>
          </p:cNvPr>
          <p:cNvSpPr/>
          <p:nvPr/>
        </p:nvSpPr>
        <p:spPr>
          <a:xfrm>
            <a:off x="6436091" y="2492896"/>
            <a:ext cx="1296144" cy="864096"/>
          </a:xfrm>
          <a:prstGeom prst="triangle">
            <a:avLst/>
          </a:prstGeom>
          <a:solidFill>
            <a:schemeClr val="tx2">
              <a:lumMod val="95000"/>
              <a:lumOff val="5000"/>
            </a:schemeClr>
          </a:solidFill>
          <a:ln>
            <a:solidFill>
              <a:schemeClr val="tx2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915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CB67C0D3-C7B2-4935-8797-A5212FA2A286}"/>
              </a:ext>
            </a:extLst>
          </p:cNvPr>
          <p:cNvSpPr txBox="1"/>
          <p:nvPr/>
        </p:nvSpPr>
        <p:spPr>
          <a:xfrm>
            <a:off x="1055440" y="620688"/>
            <a:ext cx="45365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 边 </a:t>
            </a:r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sz="4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4400" dirty="0">
                <a:latin typeface="+mj-lt"/>
              </a:rPr>
              <a:t>（</a:t>
            </a:r>
            <a:r>
              <a:rPr lang="en-US" altLang="zh-CN" sz="4400" dirty="0">
                <a:latin typeface="+mj-lt"/>
              </a:rPr>
              <a:t>neighbor</a:t>
            </a:r>
            <a:r>
              <a:rPr lang="zh-CN" altLang="en-US" sz="4400" dirty="0">
                <a:latin typeface="+mj-lt"/>
              </a:rPr>
              <a:t>）</a:t>
            </a:r>
            <a:endParaRPr lang="en-US" sz="4400" dirty="0">
              <a:latin typeface="+mj-lt"/>
            </a:endParaRPr>
          </a:p>
        </p:txBody>
      </p:sp>
      <p:sp>
        <p:nvSpPr>
          <p:cNvPr id="3" name="矩形: 圆角 2">
            <a:extLst>
              <a:ext uri="{FF2B5EF4-FFF2-40B4-BE49-F238E27FC236}">
                <a16:creationId xmlns:a16="http://schemas.microsoft.com/office/drawing/2014/main" id="{18E9602B-6B64-4427-8115-C5FA7BFC6E30}"/>
              </a:ext>
            </a:extLst>
          </p:cNvPr>
          <p:cNvSpPr/>
          <p:nvPr/>
        </p:nvSpPr>
        <p:spPr>
          <a:xfrm>
            <a:off x="4151784" y="3356992"/>
            <a:ext cx="4536504" cy="2304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等腰三角形 3">
            <a:extLst>
              <a:ext uri="{FF2B5EF4-FFF2-40B4-BE49-F238E27FC236}">
                <a16:creationId xmlns:a16="http://schemas.microsoft.com/office/drawing/2014/main" id="{0398F480-81B8-4997-B2A3-E380695B128D}"/>
              </a:ext>
            </a:extLst>
          </p:cNvPr>
          <p:cNvSpPr/>
          <p:nvPr/>
        </p:nvSpPr>
        <p:spPr>
          <a:xfrm>
            <a:off x="8760296" y="4365104"/>
            <a:ext cx="1296144" cy="864096"/>
          </a:xfrm>
          <a:prstGeom prst="triangle">
            <a:avLst/>
          </a:prstGeom>
          <a:solidFill>
            <a:schemeClr val="tx2">
              <a:lumMod val="95000"/>
              <a:lumOff val="5000"/>
            </a:schemeClr>
          </a:solidFill>
          <a:ln>
            <a:solidFill>
              <a:schemeClr val="tx2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50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143672" y="1412776"/>
            <a:ext cx="7315200" cy="2952328"/>
          </a:xfrm>
        </p:spPr>
        <p:txBody>
          <a:bodyPr rtlCol="0">
            <a:normAutofit/>
          </a:bodyPr>
          <a:lstStyle/>
          <a:p>
            <a:pPr rtl="0"/>
            <a:r>
              <a:rPr lang="en-US" altLang="zh-CN" sz="4800" dirty="0" err="1">
                <a:latin typeface="+mj-lt"/>
              </a:rPr>
              <a:t>Who+Where+What</a:t>
            </a:r>
            <a:br>
              <a:rPr lang="en-US" altLang="zh-CN" sz="4800" dirty="0">
                <a:latin typeface="+mj-lt"/>
              </a:rPr>
            </a:br>
            <a:br>
              <a:rPr lang="en-US" altLang="zh-CN" sz="4800" dirty="0">
                <a:latin typeface="+mj-lt"/>
              </a:rPr>
            </a:br>
            <a:r>
              <a:rPr lang="zh-CN" altLang="en-US" sz="4800" dirty="0">
                <a:latin typeface="楷体"/>
              </a:rPr>
              <a:t>谁  </a:t>
            </a:r>
            <a:r>
              <a:rPr lang="en-US" altLang="zh-CN" sz="4800" dirty="0">
                <a:latin typeface="楷体"/>
              </a:rPr>
              <a:t>+  </a:t>
            </a:r>
            <a:r>
              <a:rPr lang="zh-CN" altLang="en-US" sz="4800" dirty="0">
                <a:latin typeface="楷体"/>
              </a:rPr>
              <a:t>哪里</a:t>
            </a:r>
            <a:r>
              <a:rPr lang="en-US" altLang="zh-CN" sz="4800" dirty="0">
                <a:latin typeface="楷体"/>
              </a:rPr>
              <a:t>+ </a:t>
            </a:r>
            <a:r>
              <a:rPr lang="zh-CN" altLang="en-US" sz="4800" dirty="0">
                <a:latin typeface="楷体"/>
              </a:rPr>
              <a:t>做什么？</a:t>
            </a:r>
            <a:br>
              <a:rPr lang="en-US" altLang="zh-CN" sz="4800" dirty="0">
                <a:latin typeface="楷体"/>
              </a:rPr>
            </a:br>
            <a:endParaRPr lang="zh-cn" sz="4800" dirty="0">
              <a:latin typeface="楷体"/>
            </a:endParaRPr>
          </a:p>
        </p:txBody>
      </p:sp>
    </p:spTree>
    <p:extLst>
      <p:ext uri="{BB962C8B-B14F-4D97-AF65-F5344CB8AC3E}">
        <p14:creationId xmlns:p14="http://schemas.microsoft.com/office/powerpoint/2010/main" val="68434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424" y="1772816"/>
            <a:ext cx="2071837" cy="21967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3792" y="1899094"/>
            <a:ext cx="2839173" cy="19442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240" y="1819270"/>
            <a:ext cx="2952328" cy="21503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27548" y="501317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奶奶            </a:t>
            </a:r>
            <a:r>
              <a:rPr lang="zh-CN" altLang="en-US" sz="3600" dirty="0">
                <a:solidFill>
                  <a:srgbClr val="FF0000"/>
                </a:solidFill>
              </a:rPr>
              <a:t>在</a:t>
            </a:r>
            <a:r>
              <a:rPr lang="zh-CN" altLang="en-US" sz="3600" dirty="0"/>
              <a:t>公园里           散步。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20033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392" y="1340768"/>
            <a:ext cx="2448272" cy="264511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3752" y="1556792"/>
            <a:ext cx="3072341" cy="230425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6200" y="1556792"/>
            <a:ext cx="3526922" cy="23042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27548" y="5013176"/>
            <a:ext cx="7956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爷爷            </a:t>
            </a:r>
            <a:r>
              <a:rPr lang="zh-CN" altLang="en-US" sz="3600" dirty="0">
                <a:solidFill>
                  <a:srgbClr val="FF0000"/>
                </a:solidFill>
              </a:rPr>
              <a:t>在</a:t>
            </a:r>
            <a:r>
              <a:rPr lang="zh-CN" altLang="en-US" sz="3600" dirty="0"/>
              <a:t>湖边            打太极拳。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42126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2132856"/>
            <a:ext cx="3114459" cy="165618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1988840"/>
            <a:ext cx="3078342" cy="19442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8168" y="548680"/>
            <a:ext cx="4514850" cy="451485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/>
          <p:cNvSpPr txBox="1"/>
          <p:nvPr/>
        </p:nvSpPr>
        <p:spPr>
          <a:xfrm>
            <a:off x="1928537" y="5063530"/>
            <a:ext cx="7956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孩子            </a:t>
            </a:r>
            <a:r>
              <a:rPr lang="zh-CN" altLang="en-US" sz="3600" dirty="0">
                <a:solidFill>
                  <a:srgbClr val="FF0000"/>
                </a:solidFill>
              </a:rPr>
              <a:t>在</a:t>
            </a:r>
            <a:r>
              <a:rPr lang="zh-CN" altLang="en-US" sz="3600" dirty="0"/>
              <a:t>草地上            跑。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36190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99456" y="1124744"/>
            <a:ext cx="9058762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Who want to learn Tai-Chi?</a:t>
            </a:r>
          </a:p>
          <a:p>
            <a:pPr algn="ctr"/>
            <a:endParaRPr lang="en-US" sz="5400" b="1" dirty="0">
              <a:ln/>
              <a:solidFill>
                <a:schemeClr val="accent4"/>
              </a:solidFill>
            </a:endParaRPr>
          </a:p>
          <a:p>
            <a:pPr algn="ctr"/>
            <a:r>
              <a:rPr lang="zh-CN" altLang="en-US" sz="5400" b="1" cap="none" spc="0" dirty="0">
                <a:ln/>
                <a:solidFill>
                  <a:schemeClr val="accent4"/>
                </a:solidFill>
                <a:effectLst/>
              </a:rPr>
              <a:t>谁想学习太极拳？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8896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79576" y="1124744"/>
            <a:ext cx="7200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/>
              <a:t>Q:</a:t>
            </a:r>
            <a:r>
              <a:rPr lang="zh-CN" altLang="en-US" sz="2400" dirty="0"/>
              <a:t>你想学习太极拳吗？</a:t>
            </a:r>
            <a:endParaRPr lang="en-US" altLang="zh-CN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altLang="zh-CN" sz="2400" dirty="0"/>
              <a:t>A:</a:t>
            </a:r>
            <a:r>
              <a:rPr lang="zh-CN" altLang="en-US" sz="2400" dirty="0"/>
              <a:t>我想学习太极拳 </a:t>
            </a:r>
            <a:r>
              <a:rPr lang="en-US" altLang="zh-CN" sz="2400" dirty="0"/>
              <a:t>&amp; </a:t>
            </a:r>
            <a:r>
              <a:rPr lang="zh-CN" altLang="en-US" sz="2400" dirty="0"/>
              <a:t>我不想学习太极拳</a:t>
            </a:r>
            <a:endParaRPr lang="en-US" altLang="zh-CN" sz="2400" dirty="0"/>
          </a:p>
          <a:p>
            <a:r>
              <a:rPr lang="en-US" sz="2400" dirty="0"/>
              <a:t>  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Q: xxx</a:t>
            </a:r>
            <a:r>
              <a:rPr lang="zh-CN" altLang="en-US" sz="2400" dirty="0"/>
              <a:t>想学习太极拳吗？</a:t>
            </a:r>
            <a:endParaRPr lang="en-US" altLang="zh-CN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A</a:t>
            </a:r>
            <a:r>
              <a:rPr lang="zh-CN" altLang="en-US" sz="2400" dirty="0"/>
              <a:t>：</a:t>
            </a:r>
            <a:r>
              <a:rPr lang="en-US" altLang="zh-CN" sz="2400" dirty="0"/>
              <a:t>xxx</a:t>
            </a:r>
            <a:r>
              <a:rPr lang="zh-CN" altLang="en-US" sz="2400" dirty="0"/>
              <a:t>想学太极拳 </a:t>
            </a:r>
            <a:r>
              <a:rPr lang="en-US" altLang="zh-CN" sz="2400" dirty="0"/>
              <a:t>&amp; xxx</a:t>
            </a:r>
            <a:r>
              <a:rPr lang="zh-CN" altLang="en-US" sz="2400" dirty="0"/>
              <a:t>不想学太极拳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07301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04838BC-AFEB-4D75-AC7B-E1369AD606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1344" y="332656"/>
            <a:ext cx="5486400" cy="2736304"/>
          </a:xfrm>
        </p:spPr>
        <p:txBody>
          <a:bodyPr>
            <a:normAutofit/>
          </a:bodyPr>
          <a:lstStyle/>
          <a:p>
            <a:r>
              <a:rPr lang="en-US" sz="4800" dirty="0"/>
              <a:t>A</a:t>
            </a:r>
            <a:r>
              <a:rPr lang="zh-CN" altLang="en-US" sz="4800" dirty="0"/>
              <a:t>：奶奶在哪儿？</a:t>
            </a:r>
            <a:endParaRPr lang="en-US" altLang="zh-CN" sz="4800" dirty="0"/>
          </a:p>
          <a:p>
            <a:r>
              <a:rPr lang="en-US" sz="4800" dirty="0"/>
              <a:t>A</a:t>
            </a:r>
            <a:r>
              <a:rPr lang="zh-CN" altLang="en-US" sz="4800" dirty="0"/>
              <a:t>：奶奶在哪儿？</a:t>
            </a:r>
            <a:endParaRPr lang="en-US" altLang="zh-CN" sz="4800" dirty="0"/>
          </a:p>
          <a:p>
            <a:r>
              <a:rPr lang="en-US" sz="4800" dirty="0"/>
              <a:t>A</a:t>
            </a:r>
            <a:r>
              <a:rPr lang="zh-CN" altLang="en-US" sz="4800" dirty="0"/>
              <a:t>：奶奶在哪儿？</a:t>
            </a:r>
            <a:endParaRPr lang="en-US" altLang="zh-CN" sz="4800" dirty="0"/>
          </a:p>
          <a:p>
            <a:endParaRPr lang="en-US" altLang="zh-CN" dirty="0"/>
          </a:p>
          <a:p>
            <a:endParaRPr lang="en-US" dirty="0"/>
          </a:p>
        </p:txBody>
      </p:sp>
      <p:sp>
        <p:nvSpPr>
          <p:cNvPr id="4" name="文本占位符 2">
            <a:extLst>
              <a:ext uri="{FF2B5EF4-FFF2-40B4-BE49-F238E27FC236}">
                <a16:creationId xmlns:a16="http://schemas.microsoft.com/office/drawing/2014/main" id="{4E63BB9C-0F4C-4AA5-8A9A-945BD3C59658}"/>
              </a:ext>
            </a:extLst>
          </p:cNvPr>
          <p:cNvSpPr txBox="1">
            <a:spLocks/>
          </p:cNvSpPr>
          <p:nvPr/>
        </p:nvSpPr>
        <p:spPr>
          <a:xfrm>
            <a:off x="5231904" y="332656"/>
            <a:ext cx="6768752" cy="2736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dirty="0"/>
              <a:t>B</a:t>
            </a:r>
            <a:r>
              <a:rPr lang="zh-CN" altLang="en-US" sz="4800" dirty="0"/>
              <a:t>：奶奶在公园里散步。</a:t>
            </a:r>
            <a:endParaRPr lang="en-US" altLang="zh-CN" sz="4800" dirty="0"/>
          </a:p>
          <a:p>
            <a:r>
              <a:rPr lang="en-US" altLang="zh-CN" sz="4800" dirty="0"/>
              <a:t>B</a:t>
            </a:r>
            <a:r>
              <a:rPr lang="zh-CN" altLang="en-US" sz="4800" dirty="0"/>
              <a:t>：孩子在草地上跑。</a:t>
            </a:r>
            <a:endParaRPr lang="en-US" altLang="zh-CN" sz="4800" dirty="0"/>
          </a:p>
          <a:p>
            <a:r>
              <a:rPr lang="en-US" altLang="zh-CN" sz="4800" dirty="0"/>
              <a:t>B</a:t>
            </a:r>
            <a:r>
              <a:rPr lang="zh-CN" altLang="en-US" sz="4800" dirty="0"/>
              <a:t>：爷爷在湖边打太极拳。</a:t>
            </a:r>
            <a:endParaRPr lang="en-US" altLang="zh-CN" sz="4800" dirty="0"/>
          </a:p>
          <a:p>
            <a:endParaRPr lang="en-US" altLang="zh-CN" dirty="0"/>
          </a:p>
          <a:p>
            <a:endParaRPr lang="en-US" dirty="0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157AAE6-A4DB-4F46-8E2B-856F1B47FE7B}"/>
              </a:ext>
            </a:extLst>
          </p:cNvPr>
          <p:cNvSpPr/>
          <p:nvPr/>
        </p:nvSpPr>
        <p:spPr>
          <a:xfrm>
            <a:off x="3647728" y="2924944"/>
            <a:ext cx="4439036" cy="378565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60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分 组 朗 读</a:t>
            </a:r>
            <a:endParaRPr lang="en-US" altLang="zh-CN" sz="6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楷体" panose="02010609060101010101" pitchFamily="49" charset="-122"/>
                <a:ea typeface="楷体" panose="02010609060101010101" pitchFamily="49" charset="-122"/>
              </a:rPr>
              <a:t>1-2</a:t>
            </a:r>
          </a:p>
          <a:p>
            <a:pPr algn="ctr"/>
            <a:r>
              <a:rPr lang="en-US" altLang="zh-CN" sz="60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3-1</a:t>
            </a:r>
          </a:p>
          <a:p>
            <a:pPr algn="ctr"/>
            <a:r>
              <a:rPr lang="en-US" altLang="zh-CN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楷体" panose="02010609060101010101" pitchFamily="49" charset="-122"/>
                <a:ea typeface="楷体" panose="02010609060101010101" pitchFamily="49" charset="-122"/>
              </a:rPr>
              <a:t>2-3</a:t>
            </a:r>
            <a:endParaRPr lang="zh-CN" altLang="en-US" sz="6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13068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727849" y="2348880"/>
            <a:ext cx="211307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zh-CN" altLang="en-US" sz="6600" b="1" dirty="0">
                <a:ln/>
                <a:solidFill>
                  <a:schemeClr val="accent4"/>
                </a:solidFill>
                <a:latin typeface="楷体"/>
              </a:rPr>
              <a:t>造 句</a:t>
            </a:r>
            <a:endParaRPr lang="en-US" sz="6600" b="1" cap="none" spc="0" dirty="0">
              <a:ln/>
              <a:solidFill>
                <a:schemeClr val="accent4"/>
              </a:solidFill>
              <a:effectLst/>
              <a:latin typeface="楷体"/>
            </a:endParaRPr>
          </a:p>
        </p:txBody>
      </p:sp>
    </p:spTree>
    <p:extLst>
      <p:ext uri="{BB962C8B-B14F-4D97-AF65-F5344CB8AC3E}">
        <p14:creationId xmlns:p14="http://schemas.microsoft.com/office/powerpoint/2010/main" val="319636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392" y="1340768"/>
            <a:ext cx="2448272" cy="264511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3752" y="1556792"/>
            <a:ext cx="3072341" cy="23042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27548" y="5013176"/>
            <a:ext cx="7956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爷爷            </a:t>
            </a:r>
            <a:r>
              <a:rPr lang="zh-CN" altLang="en-US" sz="3600" dirty="0">
                <a:solidFill>
                  <a:srgbClr val="FF0000"/>
                </a:solidFill>
              </a:rPr>
              <a:t>在</a:t>
            </a:r>
            <a:r>
              <a:rPr lang="zh-CN" altLang="en-US" sz="3600" dirty="0"/>
              <a:t>湖边            散步。</a:t>
            </a:r>
            <a:endParaRPr lang="en-GB" sz="3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240" y="1819270"/>
            <a:ext cx="2952328" cy="215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257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424" y="1772816"/>
            <a:ext cx="2071837" cy="21967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3792" y="1899094"/>
            <a:ext cx="2839173" cy="19442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27548" y="501317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奶奶            </a:t>
            </a:r>
            <a:r>
              <a:rPr lang="zh-CN" altLang="en-US" sz="3600" dirty="0">
                <a:solidFill>
                  <a:srgbClr val="FF0000"/>
                </a:solidFill>
              </a:rPr>
              <a:t>在</a:t>
            </a:r>
            <a:r>
              <a:rPr lang="zh-CN" altLang="en-US" sz="3600" dirty="0"/>
              <a:t>公园里           打太极拳。</a:t>
            </a:r>
            <a:endParaRPr lang="en-GB" sz="3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943" y="1691834"/>
            <a:ext cx="3526922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06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8" y="332656"/>
            <a:ext cx="7200800" cy="47885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/>
          <p:cNvSpPr txBox="1"/>
          <p:nvPr/>
        </p:nvSpPr>
        <p:spPr>
          <a:xfrm>
            <a:off x="1991544" y="5373216"/>
            <a:ext cx="7956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小狗            </a:t>
            </a:r>
            <a:r>
              <a:rPr lang="zh-CN" altLang="en-US" sz="3600" dirty="0">
                <a:solidFill>
                  <a:srgbClr val="FF0000"/>
                </a:solidFill>
              </a:rPr>
              <a:t>在</a:t>
            </a:r>
            <a:r>
              <a:rPr lang="zh-CN" altLang="en-US" sz="3600" dirty="0"/>
              <a:t>草地上            跑。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49017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536" y="332656"/>
            <a:ext cx="7056784" cy="45474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/>
          <p:cNvSpPr txBox="1"/>
          <p:nvPr/>
        </p:nvSpPr>
        <p:spPr>
          <a:xfrm>
            <a:off x="1991544" y="5373216"/>
            <a:ext cx="7956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孩子            </a:t>
            </a:r>
            <a:r>
              <a:rPr lang="zh-CN" altLang="en-US" sz="3600" dirty="0">
                <a:solidFill>
                  <a:srgbClr val="FF0000"/>
                </a:solidFill>
              </a:rPr>
              <a:t>在</a:t>
            </a:r>
            <a:r>
              <a:rPr lang="zh-CN" altLang="en-US" sz="3600" dirty="0"/>
              <a:t>床上            睡觉。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2992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8" t="409" r="-2287" b="5435"/>
          <a:stretch/>
        </p:blipFill>
        <p:spPr>
          <a:xfrm>
            <a:off x="1919536" y="188640"/>
            <a:ext cx="7643520" cy="5229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1919536" y="5661248"/>
            <a:ext cx="7956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小猫           </a:t>
            </a:r>
            <a:r>
              <a:rPr lang="zh-CN" altLang="en-US" sz="3600" dirty="0">
                <a:solidFill>
                  <a:srgbClr val="FF0000"/>
                </a:solidFill>
              </a:rPr>
              <a:t>在</a:t>
            </a:r>
            <a:r>
              <a:rPr lang="zh-CN" altLang="en-US" sz="3600" dirty="0"/>
              <a:t>沙发上            睡觉。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137505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63552" y="980728"/>
            <a:ext cx="7344816" cy="4428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dirty="0"/>
              <a:t>我家的后边有一个公园。</a:t>
            </a:r>
            <a:endParaRPr lang="en-US" altLang="zh-CN" sz="3200" dirty="0"/>
          </a:p>
          <a:p>
            <a:pPr>
              <a:lnSpc>
                <a:spcPct val="150000"/>
              </a:lnSpc>
            </a:pPr>
            <a:r>
              <a:rPr lang="zh-CN" altLang="en-US" sz="3200" dirty="0"/>
              <a:t>这个公园真漂亮，公园里每天有很多人。</a:t>
            </a:r>
            <a:endParaRPr lang="en-US" altLang="zh-CN" sz="3200" dirty="0"/>
          </a:p>
          <a:p>
            <a:pPr>
              <a:lnSpc>
                <a:spcPct val="150000"/>
              </a:lnSpc>
            </a:pPr>
            <a:r>
              <a:rPr lang="zh-CN" altLang="en-US" sz="3200" dirty="0"/>
              <a:t>奶奶在公园里散步，孩子在草地上玩。</a:t>
            </a:r>
            <a:endParaRPr lang="en-US" altLang="zh-CN" sz="3200" dirty="0"/>
          </a:p>
          <a:p>
            <a:pPr>
              <a:lnSpc>
                <a:spcPct val="150000"/>
              </a:lnSpc>
            </a:pPr>
            <a:r>
              <a:rPr lang="zh-CN" altLang="en-US" sz="3200" dirty="0"/>
              <a:t>爷爷每天早上在湖边打太极拳。</a:t>
            </a:r>
            <a:endParaRPr lang="en-US" altLang="zh-CN" sz="3200" dirty="0"/>
          </a:p>
          <a:p>
            <a:pPr>
              <a:lnSpc>
                <a:spcPct val="150000"/>
              </a:lnSpc>
            </a:pPr>
            <a:r>
              <a:rPr lang="zh-CN" altLang="en-US" sz="3200" dirty="0"/>
              <a:t>我有时候去看打太极拳，我也想学习太极拳。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3520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43672" y="2276872"/>
            <a:ext cx="6912768" cy="2115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+mj-lt"/>
              </a:rPr>
              <a:t>HOMEWORK</a:t>
            </a:r>
          </a:p>
          <a:p>
            <a:endParaRPr lang="en-US" sz="240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+mj-lt"/>
              </a:rPr>
              <a:t>1</a:t>
            </a:r>
            <a:r>
              <a:rPr lang="zh-CN" altLang="en-US" sz="2400" dirty="0">
                <a:latin typeface="+mj-lt"/>
              </a:rPr>
              <a:t>：家长听写</a:t>
            </a:r>
            <a:r>
              <a:rPr lang="en-US" altLang="zh-CN" sz="2400" dirty="0">
                <a:latin typeface="+mj-lt"/>
              </a:rPr>
              <a:t>91</a:t>
            </a:r>
            <a:r>
              <a:rPr lang="zh-CN" altLang="en-US" sz="2400" dirty="0">
                <a:latin typeface="+mj-lt"/>
              </a:rPr>
              <a:t>页</a:t>
            </a:r>
            <a:r>
              <a:rPr lang="en-US" altLang="zh-CN" sz="2400" dirty="0">
                <a:latin typeface="+mj-lt"/>
              </a:rPr>
              <a:t>11</a:t>
            </a:r>
            <a:r>
              <a:rPr lang="zh-CN" altLang="en-US" sz="2400" dirty="0">
                <a:latin typeface="+mj-lt"/>
              </a:rPr>
              <a:t>个生词。</a:t>
            </a:r>
            <a:endParaRPr lang="en-US" altLang="zh-CN" sz="240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+mj-lt"/>
              </a:rPr>
              <a:t>2</a:t>
            </a:r>
            <a:r>
              <a:rPr lang="zh-CN" altLang="en-US" sz="2400" dirty="0">
                <a:latin typeface="+mj-lt"/>
              </a:rPr>
              <a:t>：下节课抽查无拼音朗读</a:t>
            </a:r>
            <a:r>
              <a:rPr lang="en-US" altLang="zh-CN" sz="2400" dirty="0">
                <a:latin typeface="+mj-lt"/>
              </a:rPr>
              <a:t>91</a:t>
            </a:r>
            <a:r>
              <a:rPr lang="zh-CN" altLang="en-US" sz="2400" dirty="0">
                <a:latin typeface="+mj-lt"/>
              </a:rPr>
              <a:t>页紫框内（</a:t>
            </a:r>
            <a:r>
              <a:rPr lang="en-US" altLang="zh-CN" sz="2400" dirty="0">
                <a:latin typeface="+mj-lt"/>
              </a:rPr>
              <a:t>2</a:t>
            </a:r>
            <a:r>
              <a:rPr lang="zh-CN" altLang="en-US" sz="2400" dirty="0">
                <a:latin typeface="+mj-lt"/>
              </a:rPr>
              <a:t>）课文。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00553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小朋友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3246155_TF03896101" id="{2DD6D07C-62C5-4983-8A62-901C033A8EE7}" vid="{70D8C0C3-5312-44A4-9E22-B61961D3F58F}"/>
    </a:ext>
  </a:extLst>
</a:theme>
</file>

<file path=ppt/theme/theme2.xml><?xml version="1.0" encoding="utf-8"?>
<a:theme xmlns:a="http://schemas.openxmlformats.org/drawingml/2006/main" name="办公室主题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办公室主题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EDF6667-B669-49A4-BBE6-2132BA71C0C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DA15C6C-6BB6-4DB6-B7D6-7F14EAB2CC5C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40262f94-9f35-4ac3-9a90-690165a166b7"/>
    <ds:schemaRef ds:uri="a4f35948-e619-41b3-aa29-22878b09cfd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A369AEE-D726-45B1-ACA9-0D6048C368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学校儿童教育演示文稿、相册（宽屏）</Template>
  <TotalTime>257</TotalTime>
  <Words>579</Words>
  <Application>Microsoft Office PowerPoint</Application>
  <PresentationFormat>宽屏</PresentationFormat>
  <Paragraphs>114</Paragraphs>
  <Slides>29</Slides>
  <Notes>24</Notes>
  <HiddenSlides>2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37" baseType="lpstr">
      <vt:lpstr>楷体</vt:lpstr>
      <vt:lpstr>宋体</vt:lpstr>
      <vt:lpstr>微软雅黑</vt:lpstr>
      <vt:lpstr>Arial</vt:lpstr>
      <vt:lpstr>Berlin Sans FB</vt:lpstr>
      <vt:lpstr>Calibri</vt:lpstr>
      <vt:lpstr>Times New Roman</vt:lpstr>
      <vt:lpstr>小朋友 16x9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Who+Where+What  谁  +  哪里+ 做什么？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长白山大王</dc:creator>
  <cp:keywords/>
  <cp:lastModifiedBy>长白山大王</cp:lastModifiedBy>
  <cp:revision>27</cp:revision>
  <dcterms:created xsi:type="dcterms:W3CDTF">2019-09-24T19:48:10Z</dcterms:created>
  <dcterms:modified xsi:type="dcterms:W3CDTF">2019-10-05T20:36:40Z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TC038961019991</vt:lpwstr>
  </property>
  <property fmtid="{D5CDD505-2E9C-101B-9397-08002B2CF9AE}" pid="3" name="ContentTypeId">
    <vt:lpwstr>0x010100AA3F7D94069FF64A86F7DFF56D60E3BE</vt:lpwstr>
  </property>
</Properties>
</file>