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7" r:id="rId2"/>
    <p:sldId id="260" r:id="rId3"/>
    <p:sldId id="262" r:id="rId4"/>
    <p:sldId id="258" r:id="rId5"/>
    <p:sldId id="264" r:id="rId6"/>
    <p:sldId id="265" r:id="rId7"/>
    <p:sldId id="266" r:id="rId8"/>
    <p:sldId id="267" r:id="rId9"/>
    <p:sldId id="268" r:id="rId10"/>
    <p:sldId id="269" r:id="rId11"/>
    <p:sldId id="271" r:id="rId12"/>
    <p:sldId id="272" r:id="rId13"/>
    <p:sldId id="273" r:id="rId14"/>
    <p:sldId id="274" r:id="rId15"/>
    <p:sldId id="275" r:id="rId16"/>
    <p:sldId id="278" r:id="rId17"/>
    <p:sldId id="279" r:id="rId18"/>
    <p:sldId id="281" r:id="rId19"/>
    <p:sldId id="282" r:id="rId20"/>
    <p:sldId id="259" r:id="rId21"/>
    <p:sldId id="263" r:id="rId2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87" d="100"/>
          <a:sy n="87" d="100"/>
        </p:scale>
        <p:origin x="1092" y="90"/>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69E0B0E4-BFB2-45EF-B44E-0D2084CE85CD}" type="datetimeFigureOut">
              <a:rPr lang="en-GB" smtClean="0">
                <a:solidFill>
                  <a:prstClr val="black">
                    <a:tint val="75000"/>
                  </a:prstClr>
                </a:solidFill>
              </a:rPr>
              <a:pPr/>
              <a:t>03/12/2017</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C2E539EF-0347-4BA9-8E95-16E3AFF8725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53857483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69E0B0E4-BFB2-45EF-B44E-0D2084CE85CD}" type="datetimeFigureOut">
              <a:rPr lang="en-GB" smtClean="0">
                <a:solidFill>
                  <a:prstClr val="black">
                    <a:tint val="75000"/>
                  </a:prstClr>
                </a:solidFill>
              </a:rPr>
              <a:pPr/>
              <a:t>03/12/2017</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C2E539EF-0347-4BA9-8E95-16E3AFF8725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23163113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69E0B0E4-BFB2-45EF-B44E-0D2084CE85CD}" type="datetimeFigureOut">
              <a:rPr lang="en-GB" smtClean="0">
                <a:solidFill>
                  <a:prstClr val="black">
                    <a:tint val="75000"/>
                  </a:prstClr>
                </a:solidFill>
              </a:rPr>
              <a:pPr/>
              <a:t>03/12/2017</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C2E539EF-0347-4BA9-8E95-16E3AFF8725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25335098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69E0B0E4-BFB2-45EF-B44E-0D2084CE85CD}" type="datetimeFigureOut">
              <a:rPr lang="en-GB" smtClean="0">
                <a:solidFill>
                  <a:prstClr val="black">
                    <a:tint val="75000"/>
                  </a:prstClr>
                </a:solidFill>
              </a:rPr>
              <a:pPr/>
              <a:t>03/12/2017</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C2E539EF-0347-4BA9-8E95-16E3AFF8725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6723712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69E0B0E4-BFB2-45EF-B44E-0D2084CE85CD}" type="datetimeFigureOut">
              <a:rPr lang="en-GB" smtClean="0">
                <a:solidFill>
                  <a:prstClr val="black">
                    <a:tint val="75000"/>
                  </a:prstClr>
                </a:solidFill>
              </a:rPr>
              <a:pPr/>
              <a:t>03/12/2017</a:t>
            </a:fld>
            <a:endParaRPr lang="en-GB">
              <a:solidFill>
                <a:prstClr val="black">
                  <a:tint val="75000"/>
                </a:prstClr>
              </a:solidFill>
            </a:endParaRPr>
          </a:p>
        </p:txBody>
      </p:sp>
      <p:sp>
        <p:nvSpPr>
          <p:cNvPr id="8" name="Footer Placeholder 7"/>
          <p:cNvSpPr>
            <a:spLocks noGrp="1"/>
          </p:cNvSpPr>
          <p:nvPr>
            <p:ph type="ftr" sz="quarter" idx="11"/>
          </p:nvPr>
        </p:nvSpPr>
        <p:spPr/>
        <p:txBody>
          <a:bodyPr/>
          <a:lstStyle/>
          <a:p>
            <a:endParaRPr lang="en-GB">
              <a:solidFill>
                <a:prstClr val="black">
                  <a:tint val="75000"/>
                </a:prstClr>
              </a:solidFill>
            </a:endParaRPr>
          </a:p>
        </p:txBody>
      </p:sp>
      <p:sp>
        <p:nvSpPr>
          <p:cNvPr id="9" name="Slide Number Placeholder 8"/>
          <p:cNvSpPr>
            <a:spLocks noGrp="1"/>
          </p:cNvSpPr>
          <p:nvPr>
            <p:ph type="sldNum" sz="quarter" idx="12"/>
          </p:nvPr>
        </p:nvSpPr>
        <p:spPr/>
        <p:txBody>
          <a:bodyPr/>
          <a:lstStyle/>
          <a:p>
            <a:fld id="{C2E539EF-0347-4BA9-8E95-16E3AFF8725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11570010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69E0B0E4-BFB2-45EF-B44E-0D2084CE85CD}" type="datetimeFigureOut">
              <a:rPr lang="en-GB" smtClean="0">
                <a:solidFill>
                  <a:prstClr val="black">
                    <a:tint val="75000"/>
                  </a:prstClr>
                </a:solidFill>
              </a:rPr>
              <a:pPr/>
              <a:t>03/12/2017</a:t>
            </a:fld>
            <a:endParaRPr lang="en-GB">
              <a:solidFill>
                <a:prstClr val="black">
                  <a:tint val="75000"/>
                </a:prstClr>
              </a:solidFill>
            </a:endParaRPr>
          </a:p>
        </p:txBody>
      </p:sp>
      <p:sp>
        <p:nvSpPr>
          <p:cNvPr id="4" name="Footer Placeholder 3"/>
          <p:cNvSpPr>
            <a:spLocks noGrp="1"/>
          </p:cNvSpPr>
          <p:nvPr>
            <p:ph type="ftr" sz="quarter" idx="11"/>
          </p:nvPr>
        </p:nvSpPr>
        <p:spPr/>
        <p:txBody>
          <a:bodyPr/>
          <a:lstStyle/>
          <a:p>
            <a:endParaRPr lang="en-GB">
              <a:solidFill>
                <a:prstClr val="black">
                  <a:tint val="75000"/>
                </a:prstClr>
              </a:solidFill>
            </a:endParaRPr>
          </a:p>
        </p:txBody>
      </p:sp>
      <p:sp>
        <p:nvSpPr>
          <p:cNvPr id="5" name="Slide Number Placeholder 4"/>
          <p:cNvSpPr>
            <a:spLocks noGrp="1"/>
          </p:cNvSpPr>
          <p:nvPr>
            <p:ph type="sldNum" sz="quarter" idx="12"/>
          </p:nvPr>
        </p:nvSpPr>
        <p:spPr/>
        <p:txBody>
          <a:bodyPr/>
          <a:lstStyle/>
          <a:p>
            <a:fld id="{C2E539EF-0347-4BA9-8E95-16E3AFF8725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59802487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9E0B0E4-BFB2-45EF-B44E-0D2084CE85CD}" type="datetimeFigureOut">
              <a:rPr lang="en-GB" smtClean="0">
                <a:solidFill>
                  <a:prstClr val="black">
                    <a:tint val="75000"/>
                  </a:prstClr>
                </a:solidFill>
              </a:rPr>
              <a:pPr/>
              <a:t>03/12/2017</a:t>
            </a:fld>
            <a:endParaRPr lang="en-GB">
              <a:solidFill>
                <a:prstClr val="black">
                  <a:tint val="75000"/>
                </a:prstClr>
              </a:solidFill>
            </a:endParaRPr>
          </a:p>
        </p:txBody>
      </p:sp>
      <p:sp>
        <p:nvSpPr>
          <p:cNvPr id="3" name="Footer Placeholder 2"/>
          <p:cNvSpPr>
            <a:spLocks noGrp="1"/>
          </p:cNvSpPr>
          <p:nvPr>
            <p:ph type="ftr" sz="quarter" idx="11"/>
          </p:nvPr>
        </p:nvSpPr>
        <p:spPr/>
        <p:txBody>
          <a:bodyPr/>
          <a:lstStyle/>
          <a:p>
            <a:endParaRPr lang="en-GB">
              <a:solidFill>
                <a:prstClr val="black">
                  <a:tint val="75000"/>
                </a:prstClr>
              </a:solidFill>
            </a:endParaRPr>
          </a:p>
        </p:txBody>
      </p:sp>
      <p:sp>
        <p:nvSpPr>
          <p:cNvPr id="4" name="Slide Number Placeholder 3"/>
          <p:cNvSpPr>
            <a:spLocks noGrp="1"/>
          </p:cNvSpPr>
          <p:nvPr>
            <p:ph type="sldNum" sz="quarter" idx="12"/>
          </p:nvPr>
        </p:nvSpPr>
        <p:spPr/>
        <p:txBody>
          <a:bodyPr/>
          <a:lstStyle/>
          <a:p>
            <a:fld id="{C2E539EF-0347-4BA9-8E95-16E3AFF8725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55345255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69E0B0E4-BFB2-45EF-B44E-0D2084CE85CD}" type="datetimeFigureOut">
              <a:rPr lang="en-GB" smtClean="0">
                <a:solidFill>
                  <a:prstClr val="black">
                    <a:tint val="75000"/>
                  </a:prstClr>
                </a:solidFill>
              </a:rPr>
              <a:pPr/>
              <a:t>03/12/2017</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C2E539EF-0347-4BA9-8E95-16E3AFF8725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02429580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69E0B0E4-BFB2-45EF-B44E-0D2084CE85CD}" type="datetimeFigureOut">
              <a:rPr lang="en-GB" smtClean="0">
                <a:solidFill>
                  <a:prstClr val="black">
                    <a:tint val="75000"/>
                  </a:prstClr>
                </a:solidFill>
              </a:rPr>
              <a:pPr/>
              <a:t>03/12/2017</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C2E539EF-0347-4BA9-8E95-16E3AFF8725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41103373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69E0B0E4-BFB2-45EF-B44E-0D2084CE85CD}" type="datetimeFigureOut">
              <a:rPr lang="en-GB" smtClean="0">
                <a:solidFill>
                  <a:prstClr val="black">
                    <a:tint val="75000"/>
                  </a:prstClr>
                </a:solidFill>
              </a:rPr>
              <a:pPr/>
              <a:t>03/12/2017</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C2E539EF-0347-4BA9-8E95-16E3AFF8725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28463499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69E0B0E4-BFB2-45EF-B44E-0D2084CE85CD}" type="datetimeFigureOut">
              <a:rPr lang="en-GB" smtClean="0">
                <a:solidFill>
                  <a:prstClr val="black">
                    <a:tint val="75000"/>
                  </a:prstClr>
                </a:solidFill>
              </a:rPr>
              <a:pPr/>
              <a:t>03/12/2017</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C2E539EF-0347-4BA9-8E95-16E3AFF8725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58472710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TwoObj">
  <p:cSld name="Title, Tex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smtClean="0"/>
              <a:t>Click to edit Master title style</a:t>
            </a:r>
            <a:endParaRPr lang="en-GB"/>
          </a:p>
        </p:txBody>
      </p:sp>
      <p:sp>
        <p:nvSpPr>
          <p:cNvPr id="3" name="Text Placeholder 2"/>
          <p:cNvSpPr>
            <a:spLocks noGrp="1"/>
          </p:cNvSpPr>
          <p:nvPr>
            <p:ph type="body" sz="half" idx="1"/>
          </p:nvPr>
        </p:nvSpPr>
        <p:spPr>
          <a:xfrm>
            <a:off x="457200" y="1600200"/>
            <a:ext cx="40386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quarter" idx="2"/>
          </p:nvPr>
        </p:nvSpPr>
        <p:spPr>
          <a:xfrm>
            <a:off x="4648200" y="1600200"/>
            <a:ext cx="4038600" cy="21859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Content Placeholder 4"/>
          <p:cNvSpPr>
            <a:spLocks noGrp="1"/>
          </p:cNvSpPr>
          <p:nvPr>
            <p:ph sz="quarter" idx="3"/>
          </p:nvPr>
        </p:nvSpPr>
        <p:spPr>
          <a:xfrm>
            <a:off x="4648200" y="3938588"/>
            <a:ext cx="4038600" cy="218757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Date Placeholder 5"/>
          <p:cNvSpPr>
            <a:spLocks noGrp="1"/>
          </p:cNvSpPr>
          <p:nvPr>
            <p:ph type="dt" sz="half" idx="10"/>
          </p:nvPr>
        </p:nvSpPr>
        <p:spPr>
          <a:xfrm>
            <a:off x="457200" y="6245225"/>
            <a:ext cx="2133600" cy="476250"/>
          </a:xfrm>
        </p:spPr>
        <p:txBody>
          <a:bodyPr/>
          <a:lstStyle>
            <a:lvl1pPr>
              <a:defRPr/>
            </a:lvl1pPr>
          </a:lstStyle>
          <a:p>
            <a:endParaRPr lang="en-GB" altLang="en-US">
              <a:solidFill>
                <a:prstClr val="black">
                  <a:tint val="75000"/>
                </a:prstClr>
              </a:solidFill>
            </a:endParaRPr>
          </a:p>
        </p:txBody>
      </p:sp>
      <p:sp>
        <p:nvSpPr>
          <p:cNvPr id="7" name="Footer Placeholder 6"/>
          <p:cNvSpPr>
            <a:spLocks noGrp="1"/>
          </p:cNvSpPr>
          <p:nvPr>
            <p:ph type="ftr" sz="quarter" idx="11"/>
          </p:nvPr>
        </p:nvSpPr>
        <p:spPr>
          <a:xfrm>
            <a:off x="3124200" y="6245225"/>
            <a:ext cx="2895600" cy="476250"/>
          </a:xfrm>
        </p:spPr>
        <p:txBody>
          <a:bodyPr/>
          <a:lstStyle>
            <a:lvl1pPr>
              <a:defRPr/>
            </a:lvl1pPr>
          </a:lstStyle>
          <a:p>
            <a:endParaRPr lang="en-GB" altLang="en-US">
              <a:solidFill>
                <a:prstClr val="black">
                  <a:tint val="75000"/>
                </a:prstClr>
              </a:solidFill>
            </a:endParaRPr>
          </a:p>
        </p:txBody>
      </p:sp>
      <p:sp>
        <p:nvSpPr>
          <p:cNvPr id="8" name="Slide Number Placeholder 7"/>
          <p:cNvSpPr>
            <a:spLocks noGrp="1"/>
          </p:cNvSpPr>
          <p:nvPr>
            <p:ph type="sldNum" sz="quarter" idx="12"/>
          </p:nvPr>
        </p:nvSpPr>
        <p:spPr>
          <a:xfrm>
            <a:off x="6553200" y="6245225"/>
            <a:ext cx="2133600" cy="476250"/>
          </a:xfrm>
        </p:spPr>
        <p:txBody>
          <a:bodyPr/>
          <a:lstStyle>
            <a:lvl1pPr>
              <a:defRPr/>
            </a:lvl1pPr>
          </a:lstStyle>
          <a:p>
            <a:fld id="{25F5978B-4F9B-4BAC-A104-F94AD6724B62}" type="slidenum">
              <a:rPr lang="en-GB" altLang="en-US">
                <a:solidFill>
                  <a:prstClr val="black">
                    <a:tint val="75000"/>
                  </a:prstClr>
                </a:solidFill>
              </a:rPr>
              <a:pPr/>
              <a:t>‹#›</a:t>
            </a:fld>
            <a:endParaRPr lang="en-GB" altLang="en-US">
              <a:solidFill>
                <a:prstClr val="black">
                  <a:tint val="75000"/>
                </a:prstClr>
              </a:solidFill>
            </a:endParaRPr>
          </a:p>
        </p:txBody>
      </p:sp>
    </p:spTree>
    <p:extLst>
      <p:ext uri="{BB962C8B-B14F-4D97-AF65-F5344CB8AC3E}">
        <p14:creationId xmlns:p14="http://schemas.microsoft.com/office/powerpoint/2010/main" val="181015756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OverTx">
  <p:cSld name="Title and Content over Tex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8229600" cy="21859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3938588"/>
            <a:ext cx="8229600" cy="218757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Rectangle 4"/>
          <p:cNvSpPr>
            <a:spLocks noGrp="1" noChangeArrowheads="1"/>
          </p:cNvSpPr>
          <p:nvPr>
            <p:ph type="dt" sz="half" idx="10"/>
          </p:nvPr>
        </p:nvSpPr>
        <p:spPr>
          <a:ln/>
        </p:spPr>
        <p:txBody>
          <a:bodyPr/>
          <a:lstStyle>
            <a:lvl1pPr>
              <a:defRPr/>
            </a:lvl1pPr>
          </a:lstStyle>
          <a:p>
            <a:pPr>
              <a:defRPr/>
            </a:pPr>
            <a:endParaRPr lang="en-GB" altLang="en-US">
              <a:solidFill>
                <a:prstClr val="black">
                  <a:tint val="75000"/>
                </a:prstClr>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GB" altLang="en-US">
              <a:solidFill>
                <a:prstClr val="black">
                  <a:tint val="75000"/>
                </a:prstClr>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2687E7C8-9889-47EA-829E-5BCDC1457FB6}" type="slidenum">
              <a:rPr lang="en-GB" altLang="en-US">
                <a:solidFill>
                  <a:prstClr val="black">
                    <a:tint val="75000"/>
                  </a:prstClr>
                </a:solidFill>
              </a:rPr>
              <a:pPr>
                <a:defRPr/>
              </a:pPr>
              <a:t>‹#›</a:t>
            </a:fld>
            <a:endParaRPr lang="en-GB" altLang="en-US">
              <a:solidFill>
                <a:prstClr val="black">
                  <a:tint val="75000"/>
                </a:prstClr>
              </a:solidFill>
            </a:endParaRPr>
          </a:p>
        </p:txBody>
      </p:sp>
    </p:spTree>
    <p:extLst>
      <p:ext uri="{BB962C8B-B14F-4D97-AF65-F5344CB8AC3E}">
        <p14:creationId xmlns:p14="http://schemas.microsoft.com/office/powerpoint/2010/main" val="7566388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xOverObj">
  <p:cSld name="Title and Text over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smtClean="0"/>
              <a:t>Click to edit Master title style</a:t>
            </a:r>
            <a:endParaRPr lang="en-GB"/>
          </a:p>
        </p:txBody>
      </p:sp>
      <p:sp>
        <p:nvSpPr>
          <p:cNvPr id="3" name="Text Placeholder 2"/>
          <p:cNvSpPr>
            <a:spLocks noGrp="1"/>
          </p:cNvSpPr>
          <p:nvPr>
            <p:ph type="body" sz="half" idx="1"/>
          </p:nvPr>
        </p:nvSpPr>
        <p:spPr>
          <a:xfrm>
            <a:off x="457200" y="1600200"/>
            <a:ext cx="8229600" cy="21859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57200" y="3938588"/>
            <a:ext cx="8229600" cy="218757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Rectangle 4"/>
          <p:cNvSpPr>
            <a:spLocks noGrp="1" noChangeArrowheads="1"/>
          </p:cNvSpPr>
          <p:nvPr>
            <p:ph type="dt" sz="half" idx="10"/>
          </p:nvPr>
        </p:nvSpPr>
        <p:spPr>
          <a:ln/>
        </p:spPr>
        <p:txBody>
          <a:bodyPr/>
          <a:lstStyle>
            <a:lvl1pPr>
              <a:defRPr/>
            </a:lvl1pPr>
          </a:lstStyle>
          <a:p>
            <a:pPr>
              <a:defRPr/>
            </a:pPr>
            <a:endParaRPr lang="en-GB" altLang="en-US">
              <a:solidFill>
                <a:prstClr val="black">
                  <a:tint val="75000"/>
                </a:prstClr>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GB" altLang="en-US">
              <a:solidFill>
                <a:prstClr val="black">
                  <a:tint val="75000"/>
                </a:prstClr>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4B1A5C76-19B2-481E-96A7-8852DFEE2C78}" type="slidenum">
              <a:rPr lang="en-GB" altLang="en-US">
                <a:solidFill>
                  <a:prstClr val="black">
                    <a:tint val="75000"/>
                  </a:prstClr>
                </a:solidFill>
              </a:rPr>
              <a:pPr>
                <a:defRPr/>
              </a:pPr>
              <a:t>‹#›</a:t>
            </a:fld>
            <a:endParaRPr lang="en-GB" altLang="en-US">
              <a:solidFill>
                <a:prstClr val="black">
                  <a:tint val="75000"/>
                </a:prstClr>
              </a:solidFill>
            </a:endParaRPr>
          </a:p>
        </p:txBody>
      </p:sp>
    </p:spTree>
    <p:extLst>
      <p:ext uri="{BB962C8B-B14F-4D97-AF65-F5344CB8AC3E}">
        <p14:creationId xmlns:p14="http://schemas.microsoft.com/office/powerpoint/2010/main" val="260835687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46DA4D">
            <a:alpha val="10000"/>
          </a:srgb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9E0B0E4-BFB2-45EF-B44E-0D2084CE85CD}" type="datetimeFigureOut">
              <a:rPr lang="en-GB" smtClean="0">
                <a:solidFill>
                  <a:prstClr val="black">
                    <a:tint val="75000"/>
                  </a:prstClr>
                </a:solidFill>
              </a:rPr>
              <a:pPr/>
              <a:t>03/12/2017</a:t>
            </a:fld>
            <a:endParaRPr lang="en-GB">
              <a:solidFill>
                <a:prstClr val="black">
                  <a:tint val="75000"/>
                </a:prstClr>
              </a:solidFill>
            </a:endParaRPr>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solidFill>
                <a:prstClr val="black">
                  <a:tint val="75000"/>
                </a:prstClr>
              </a:solidFill>
            </a:endParaRPr>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2E539EF-0347-4BA9-8E95-16E3AFF8725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39271418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5.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png"/><Relationship Id="rId1" Type="http://schemas.openxmlformats.org/officeDocument/2006/relationships/slideLayout" Target="../slideLayouts/slideLayout4.xml"/><Relationship Id="rId4" Type="http://schemas.openxmlformats.org/officeDocument/2006/relationships/image" Target="../media/image19.png"/></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47564" y="437836"/>
            <a:ext cx="8712968" cy="4752528"/>
          </a:xfrm>
        </p:spPr>
        <p:txBody>
          <a:bodyPr>
            <a:normAutofit/>
          </a:bodyPr>
          <a:lstStyle/>
          <a:p>
            <a:pPr>
              <a:lnSpc>
                <a:spcPct val="115000"/>
              </a:lnSpc>
            </a:pPr>
            <a:r>
              <a:rPr lang="en-US" b="1" dirty="0">
                <a:ea typeface="Times New Roman"/>
                <a:cs typeface="Calibri"/>
              </a:rPr>
              <a:t>West meets East: At the Borders of the </a:t>
            </a:r>
            <a:r>
              <a:rPr lang="en-US" b="1" i="1" dirty="0">
                <a:ea typeface="Times New Roman"/>
                <a:cs typeface="Calibri"/>
              </a:rPr>
              <a:t>Oikoumen</a:t>
            </a:r>
            <a:r>
              <a:rPr lang="en-US" b="1" i="1" dirty="0">
                <a:ea typeface="Times New Roman"/>
                <a:cs typeface="Times New Roman"/>
              </a:rPr>
              <a:t>ē </a:t>
            </a:r>
            <a:r>
              <a:rPr lang="en-US" b="1" dirty="0" smtClean="0">
                <a:ea typeface="Times New Roman"/>
                <a:cs typeface="Calibri"/>
              </a:rPr>
              <a:t>and </a:t>
            </a:r>
            <a:r>
              <a:rPr lang="en-US" b="1" dirty="0">
                <a:ea typeface="Times New Roman"/>
                <a:cs typeface="Calibri"/>
              </a:rPr>
              <a:t>Beyond </a:t>
            </a:r>
            <a:r>
              <a:rPr lang="en-US" sz="2000" b="1" dirty="0">
                <a:ea typeface="Times New Roman"/>
                <a:cs typeface="Calibri"/>
              </a:rPr>
              <a:t/>
            </a:r>
            <a:br>
              <a:rPr lang="en-US" sz="2000" b="1" dirty="0">
                <a:ea typeface="Times New Roman"/>
                <a:cs typeface="Calibri"/>
              </a:rPr>
            </a:br>
            <a:r>
              <a:rPr lang="en-US" sz="2000" b="1" dirty="0" smtClean="0">
                <a:ea typeface="Times New Roman"/>
                <a:cs typeface="Calibri"/>
              </a:rPr>
              <a:t/>
            </a:r>
            <a:br>
              <a:rPr lang="en-US" sz="2000" b="1" dirty="0" smtClean="0">
                <a:ea typeface="Times New Roman"/>
                <a:cs typeface="Calibri"/>
              </a:rPr>
            </a:br>
            <a:r>
              <a:rPr lang="en-US" sz="2800" b="1" dirty="0" smtClean="0">
                <a:ea typeface="Times New Roman"/>
                <a:cs typeface="Calibri"/>
              </a:rPr>
              <a:t>Lecture 18 – Rome and Arabia</a:t>
            </a:r>
            <a:br>
              <a:rPr lang="en-US" sz="2800" b="1" dirty="0" smtClean="0">
                <a:ea typeface="Times New Roman"/>
                <a:cs typeface="Calibri"/>
              </a:rPr>
            </a:br>
            <a:r>
              <a:rPr lang="en-GB" sz="2000" dirty="0">
                <a:ea typeface="Times New Roman"/>
                <a:cs typeface="Times New Roman"/>
              </a:rPr>
              <a:t/>
            </a:r>
            <a:br>
              <a:rPr lang="en-GB" sz="2000" dirty="0">
                <a:ea typeface="Times New Roman"/>
                <a:cs typeface="Times New Roman"/>
              </a:rPr>
            </a:br>
            <a:endParaRPr lang="en-GB" dirty="0"/>
          </a:p>
        </p:txBody>
      </p:sp>
      <p:sp>
        <p:nvSpPr>
          <p:cNvPr id="3" name="Subtitle 2"/>
          <p:cNvSpPr>
            <a:spLocks noGrp="1"/>
          </p:cNvSpPr>
          <p:nvPr>
            <p:ph type="subTitle" idx="1"/>
          </p:nvPr>
        </p:nvSpPr>
        <p:spPr>
          <a:xfrm>
            <a:off x="1607594" y="5981721"/>
            <a:ext cx="6256784" cy="672480"/>
          </a:xfrm>
        </p:spPr>
        <p:txBody>
          <a:bodyPr/>
          <a:lstStyle/>
          <a:p>
            <a:pPr>
              <a:lnSpc>
                <a:spcPct val="115000"/>
              </a:lnSpc>
            </a:pPr>
            <a:r>
              <a:rPr lang="en-GB" b="1" dirty="0" smtClean="0">
                <a:solidFill>
                  <a:schemeClr val="tx1"/>
                </a:solidFill>
                <a:ea typeface="Times New Roman"/>
                <a:cs typeface="Calibri"/>
              </a:rPr>
              <a:t>CLAH6007</a:t>
            </a:r>
            <a:endParaRPr lang="en-GB" sz="1400" dirty="0">
              <a:solidFill>
                <a:schemeClr val="tx1"/>
              </a:solidFill>
              <a:ea typeface="Times New Roman"/>
              <a:cs typeface="Times New Roman"/>
            </a:endParaRPr>
          </a:p>
        </p:txBody>
      </p:sp>
      <p:pic>
        <p:nvPicPr>
          <p:cNvPr id="4" name="Picture 3"/>
          <p:cNvPicPr>
            <a:picLocks noChangeAspect="1"/>
          </p:cNvPicPr>
          <p:nvPr/>
        </p:nvPicPr>
        <p:blipFill>
          <a:blip r:embed="rId2"/>
          <a:stretch>
            <a:fillRect/>
          </a:stretch>
        </p:blipFill>
        <p:spPr>
          <a:xfrm>
            <a:off x="247564" y="3798751"/>
            <a:ext cx="2888045" cy="2783226"/>
          </a:xfrm>
          <a:prstGeom prst="rect">
            <a:avLst/>
          </a:prstGeom>
        </p:spPr>
      </p:pic>
      <p:pic>
        <p:nvPicPr>
          <p:cNvPr id="5" name="Picture 4"/>
          <p:cNvPicPr>
            <a:picLocks noChangeAspect="1"/>
          </p:cNvPicPr>
          <p:nvPr/>
        </p:nvPicPr>
        <p:blipFill>
          <a:blip r:embed="rId3"/>
          <a:stretch>
            <a:fillRect/>
          </a:stretch>
        </p:blipFill>
        <p:spPr>
          <a:xfrm>
            <a:off x="6342866" y="3795295"/>
            <a:ext cx="2520280" cy="2786682"/>
          </a:xfrm>
          <a:prstGeom prst="rect">
            <a:avLst/>
          </a:prstGeom>
        </p:spPr>
      </p:pic>
      <p:pic>
        <p:nvPicPr>
          <p:cNvPr id="6" name="Picture 5"/>
          <p:cNvPicPr>
            <a:picLocks noChangeAspect="1"/>
          </p:cNvPicPr>
          <p:nvPr/>
        </p:nvPicPr>
        <p:blipFill rotWithShape="1">
          <a:blip r:embed="rId4"/>
          <a:srcRect t="4082"/>
          <a:stretch/>
        </p:blipFill>
        <p:spPr>
          <a:xfrm>
            <a:off x="3514751" y="3789040"/>
            <a:ext cx="2442470" cy="2097130"/>
          </a:xfrm>
          <a:prstGeom prst="rect">
            <a:avLst/>
          </a:prstGeom>
        </p:spPr>
      </p:pic>
    </p:spTree>
    <p:extLst>
      <p:ext uri="{BB962C8B-B14F-4D97-AF65-F5344CB8AC3E}">
        <p14:creationId xmlns:p14="http://schemas.microsoft.com/office/powerpoint/2010/main" val="1874218216"/>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512" y="274638"/>
            <a:ext cx="8856984" cy="1143000"/>
          </a:xfrm>
        </p:spPr>
        <p:txBody>
          <a:bodyPr>
            <a:normAutofit/>
          </a:bodyPr>
          <a:lstStyle/>
          <a:p>
            <a:r>
              <a:rPr lang="en-GB" b="1" dirty="0" smtClean="0"/>
              <a:t>Understanding the History of Arabia</a:t>
            </a:r>
            <a:endParaRPr lang="en-GB" b="1" dirty="0"/>
          </a:p>
        </p:txBody>
      </p:sp>
      <p:sp>
        <p:nvSpPr>
          <p:cNvPr id="3" name="Content Placeholder 2"/>
          <p:cNvSpPr>
            <a:spLocks noGrp="1"/>
          </p:cNvSpPr>
          <p:nvPr>
            <p:ph sz="half" idx="1"/>
          </p:nvPr>
        </p:nvSpPr>
        <p:spPr>
          <a:xfrm>
            <a:off x="0" y="1417638"/>
            <a:ext cx="5652120" cy="3091482"/>
          </a:xfrm>
        </p:spPr>
        <p:txBody>
          <a:bodyPr>
            <a:normAutofit fontScale="85000" lnSpcReduction="10000"/>
          </a:bodyPr>
          <a:lstStyle/>
          <a:p>
            <a:r>
              <a:rPr lang="en-GB" dirty="0" smtClean="0"/>
              <a:t>Early civilisations, but no written language prior to first millennium BC.</a:t>
            </a:r>
          </a:p>
          <a:p>
            <a:endParaRPr lang="en-GB" sz="500" dirty="0"/>
          </a:p>
          <a:p>
            <a:r>
              <a:rPr lang="en-GB" dirty="0" smtClean="0"/>
              <a:t>No pre-Islamic literary texts, but over 10,000 inscriptions from Yemen – no clear dating by eras until 2</a:t>
            </a:r>
            <a:r>
              <a:rPr lang="en-GB" baseline="30000" dirty="0" smtClean="0"/>
              <a:t>nd</a:t>
            </a:r>
            <a:r>
              <a:rPr lang="en-GB" dirty="0" smtClean="0"/>
              <a:t> century AD.</a:t>
            </a:r>
          </a:p>
          <a:p>
            <a:endParaRPr lang="en-GB" sz="500" dirty="0"/>
          </a:p>
          <a:p>
            <a:r>
              <a:rPr lang="en-GB" dirty="0" smtClean="0"/>
              <a:t>Mountainous </a:t>
            </a:r>
            <a:r>
              <a:rPr lang="en-GB" dirty="0"/>
              <a:t>terrain of southern Arabia </a:t>
            </a:r>
            <a:r>
              <a:rPr lang="en-GB" dirty="0" smtClean="0"/>
              <a:t>impedes creation </a:t>
            </a:r>
            <a:r>
              <a:rPr lang="en-GB" dirty="0"/>
              <a:t>of a </a:t>
            </a:r>
            <a:r>
              <a:rPr lang="en-GB" dirty="0" smtClean="0"/>
              <a:t>single state entity.</a:t>
            </a:r>
            <a:endParaRPr lang="en-GB" dirty="0"/>
          </a:p>
        </p:txBody>
      </p:sp>
      <p:pic>
        <p:nvPicPr>
          <p:cNvPr id="1026" name="Picture 2"/>
          <p:cNvPicPr>
            <a:picLocks noGrp="1" noChangeAspect="1" noChangeArrowheads="1"/>
          </p:cNvPicPr>
          <p:nvPr>
            <p:ph sz="half" idx="2"/>
          </p:nvPr>
        </p:nvPicPr>
        <p:blipFill rotWithShape="1">
          <a:blip r:embed="rId2" cstate="print">
            <a:extLst>
              <a:ext uri="{28A0092B-C50C-407E-A947-70E740481C1C}">
                <a14:useLocalDpi xmlns:a14="http://schemas.microsoft.com/office/drawing/2010/main" val="0"/>
              </a:ext>
            </a:extLst>
          </a:blip>
          <a:srcRect t="8929" b="9977"/>
          <a:stretch/>
        </p:blipFill>
        <p:spPr bwMode="auto">
          <a:xfrm>
            <a:off x="5774404" y="1268760"/>
            <a:ext cx="3139807" cy="280713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Content Placeholder 2"/>
          <p:cNvSpPr txBox="1">
            <a:spLocks/>
          </p:cNvSpPr>
          <p:nvPr/>
        </p:nvSpPr>
        <p:spPr>
          <a:xfrm>
            <a:off x="0" y="4149080"/>
            <a:ext cx="9144000" cy="2708920"/>
          </a:xfrm>
          <a:prstGeom prst="rect">
            <a:avLst/>
          </a:prstGeom>
        </p:spPr>
        <p:txBody>
          <a:bodyPr vert="horz" lIns="91440" tIns="45720" rIns="91440" bIns="45720" rtlCol="0">
            <a:normAutofit fontScale="70000" lnSpcReduction="20000"/>
          </a:bodyPr>
          <a:lstStyle>
            <a:lvl1pPr marL="342900" indent="-34290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9pPr>
          </a:lstStyle>
          <a:p>
            <a:r>
              <a:rPr lang="en-GB" dirty="0" err="1" smtClean="0"/>
              <a:t>Saba</a:t>
            </a:r>
            <a:r>
              <a:rPr lang="en-GB" dirty="0" smtClean="0"/>
              <a:t>’ (Sheba) – worship of ’</a:t>
            </a:r>
            <a:r>
              <a:rPr lang="en-GB" dirty="0" err="1" smtClean="0"/>
              <a:t>Almaqah</a:t>
            </a:r>
            <a:r>
              <a:rPr lang="en-GB" dirty="0" smtClean="0"/>
              <a:t> - </a:t>
            </a:r>
            <a:r>
              <a:rPr lang="en-GB" dirty="0" err="1" smtClean="0"/>
              <a:t>Saba</a:t>
            </a:r>
            <a:r>
              <a:rPr lang="en-GB" dirty="0" smtClean="0"/>
              <a:t>’ and the union. </a:t>
            </a:r>
          </a:p>
          <a:p>
            <a:endParaRPr lang="en-GB" sz="800" dirty="0" smtClean="0"/>
          </a:p>
          <a:p>
            <a:pPr marL="0" indent="0">
              <a:buFont typeface="Arial" panose="020B0604020202020204" pitchFamily="34" charset="0"/>
              <a:buNone/>
            </a:pPr>
            <a:r>
              <a:rPr lang="en-GB" dirty="0" smtClean="0"/>
              <a:t>“When the queen of Sheba heard about the fame of Solomon and his relationship to the Lord, she came to test Solomon with hard questions. Arriving at Jerusalem with a very great caravan—with camels carrying spices, large quantities of gold, and precious stones—she came to Solomon and talked with him about all that she had on her mind. Solomon answered all her questions; nothing was too hard for the king to explain to her. When the queen of Sheba saw all the wisdom of Solomon and the palace he had built,  the food on his table, the seating of his officials, the attending servants in their robes, his cupbearers, and the burnt offerings he made at the temple of the Lord, she was overwhelmed.” – </a:t>
            </a:r>
            <a:r>
              <a:rPr lang="en-GB" b="1" i="1" dirty="0" smtClean="0"/>
              <a:t>First</a:t>
            </a:r>
            <a:r>
              <a:rPr lang="en-GB" b="1" dirty="0" smtClean="0"/>
              <a:t> </a:t>
            </a:r>
            <a:r>
              <a:rPr lang="en-GB" b="1" i="1" dirty="0" smtClean="0"/>
              <a:t>Kings </a:t>
            </a:r>
            <a:r>
              <a:rPr lang="en-GB" b="1" dirty="0" smtClean="0"/>
              <a:t>10.1-5</a:t>
            </a:r>
            <a:r>
              <a:rPr lang="en-GB" dirty="0" smtClean="0"/>
              <a:t>.</a:t>
            </a:r>
            <a:endParaRPr lang="en-GB" dirty="0"/>
          </a:p>
        </p:txBody>
      </p:sp>
    </p:spTree>
    <p:extLst>
      <p:ext uri="{BB962C8B-B14F-4D97-AF65-F5344CB8AC3E}">
        <p14:creationId xmlns:p14="http://schemas.microsoft.com/office/powerpoint/2010/main" val="375563797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err="1" smtClean="0"/>
              <a:t>Eudaim</a:t>
            </a:r>
            <a:r>
              <a:rPr lang="en-GB" b="1" dirty="0" err="1" smtClean="0">
                <a:cs typeface="Times New Roman"/>
              </a:rPr>
              <a:t>ô</a:t>
            </a:r>
            <a:r>
              <a:rPr lang="en-GB" b="1" dirty="0" err="1" smtClean="0"/>
              <a:t>n</a:t>
            </a:r>
            <a:r>
              <a:rPr lang="en-GB" b="1" dirty="0" smtClean="0"/>
              <a:t> Arabia / Arabia Felix</a:t>
            </a:r>
            <a:endParaRPr lang="en-GB" b="1" dirty="0"/>
          </a:p>
        </p:txBody>
      </p:sp>
      <p:sp>
        <p:nvSpPr>
          <p:cNvPr id="3" name="Content Placeholder 2"/>
          <p:cNvSpPr>
            <a:spLocks noGrp="1"/>
          </p:cNvSpPr>
          <p:nvPr>
            <p:ph sz="half" idx="1"/>
          </p:nvPr>
        </p:nvSpPr>
        <p:spPr>
          <a:xfrm>
            <a:off x="0" y="1435042"/>
            <a:ext cx="4980146" cy="2890679"/>
          </a:xfrm>
        </p:spPr>
        <p:txBody>
          <a:bodyPr>
            <a:normAutofit fontScale="92500" lnSpcReduction="20000"/>
          </a:bodyPr>
          <a:lstStyle/>
          <a:p>
            <a:r>
              <a:rPr lang="en-GB" dirty="0"/>
              <a:t>Theophrastus of </a:t>
            </a:r>
            <a:r>
              <a:rPr lang="en-GB" dirty="0" err="1"/>
              <a:t>Eresus</a:t>
            </a:r>
            <a:r>
              <a:rPr lang="en-GB" dirty="0"/>
              <a:t> (372-287 BC) and Eratosthenes of Cyrene (c. 284-202 BC</a:t>
            </a:r>
            <a:r>
              <a:rPr lang="en-GB" dirty="0" smtClean="0"/>
              <a:t>) – </a:t>
            </a:r>
            <a:r>
              <a:rPr lang="en-GB" dirty="0"/>
              <a:t>the </a:t>
            </a:r>
            <a:r>
              <a:rPr lang="en-GB" dirty="0" err="1"/>
              <a:t>Minaeans</a:t>
            </a:r>
            <a:r>
              <a:rPr lang="en-GB" dirty="0"/>
              <a:t>, the </a:t>
            </a:r>
            <a:r>
              <a:rPr lang="en-GB" dirty="0" err="1"/>
              <a:t>Sabaeans</a:t>
            </a:r>
            <a:r>
              <a:rPr lang="en-GB" dirty="0"/>
              <a:t>, the </a:t>
            </a:r>
            <a:r>
              <a:rPr lang="en-GB" dirty="0" err="1"/>
              <a:t>Qatabanians</a:t>
            </a:r>
            <a:r>
              <a:rPr lang="en-GB" dirty="0"/>
              <a:t>, and the </a:t>
            </a:r>
            <a:r>
              <a:rPr lang="en-GB" dirty="0" err="1" smtClean="0"/>
              <a:t>Hadramites</a:t>
            </a:r>
            <a:r>
              <a:rPr lang="en-GB" dirty="0" smtClean="0"/>
              <a:t>.</a:t>
            </a:r>
          </a:p>
          <a:p>
            <a:endParaRPr lang="en-GB" sz="600" dirty="0" smtClean="0"/>
          </a:p>
          <a:p>
            <a:r>
              <a:rPr lang="en-GB" dirty="0" smtClean="0"/>
              <a:t>Peoples </a:t>
            </a:r>
            <a:r>
              <a:rPr lang="en-GB" dirty="0"/>
              <a:t>located around the </a:t>
            </a:r>
            <a:r>
              <a:rPr lang="en-GB" dirty="0" err="1"/>
              <a:t>Sayhad</a:t>
            </a:r>
            <a:r>
              <a:rPr lang="en-GB" dirty="0"/>
              <a:t> </a:t>
            </a:r>
            <a:r>
              <a:rPr lang="en-GB" dirty="0" smtClean="0"/>
              <a:t>desert losing ground to upland tribes.</a:t>
            </a:r>
          </a:p>
          <a:p>
            <a:endParaRPr lang="en-GB" dirty="0" smtClean="0"/>
          </a:p>
          <a:p>
            <a:endParaRPr lang="en-GB" dirty="0"/>
          </a:p>
          <a:p>
            <a:endParaRPr lang="en-GB" dirty="0"/>
          </a:p>
        </p:txBody>
      </p:sp>
      <p:pic>
        <p:nvPicPr>
          <p:cNvPr id="2051"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980146" y="1484784"/>
            <a:ext cx="3984341" cy="271918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Rectangle 4"/>
          <p:cNvSpPr/>
          <p:nvPr/>
        </p:nvSpPr>
        <p:spPr>
          <a:xfrm>
            <a:off x="0" y="4303455"/>
            <a:ext cx="9144000" cy="2554545"/>
          </a:xfrm>
          <a:prstGeom prst="rect">
            <a:avLst/>
          </a:prstGeom>
        </p:spPr>
        <p:txBody>
          <a:bodyPr wrap="square">
            <a:spAutoFit/>
          </a:bodyPr>
          <a:lstStyle/>
          <a:p>
            <a:r>
              <a:rPr lang="en-GB" sz="2000" dirty="0" smtClean="0"/>
              <a:t>He [Aelius Gallus] says that the most numerous of these tribes are the </a:t>
            </a:r>
            <a:r>
              <a:rPr lang="en-GB" sz="2000" dirty="0" err="1" smtClean="0"/>
              <a:t>Homeritae</a:t>
            </a:r>
            <a:r>
              <a:rPr lang="en-GB" sz="2000" dirty="0" smtClean="0"/>
              <a:t> [people of </a:t>
            </a:r>
            <a:r>
              <a:rPr lang="en-GB" sz="2000" dirty="0" err="1" smtClean="0"/>
              <a:t>Himyar</a:t>
            </a:r>
            <a:r>
              <a:rPr lang="en-GB" sz="2000" dirty="0" smtClean="0"/>
              <a:t>] and the </a:t>
            </a:r>
            <a:r>
              <a:rPr lang="en-GB" sz="2000" dirty="0" err="1" smtClean="0"/>
              <a:t>Minaei</a:t>
            </a:r>
            <a:r>
              <a:rPr lang="en-GB" sz="2000" dirty="0" smtClean="0"/>
              <a:t> that their lands are fruitful in palms and shrubs, and that their chief wealth is centred in their flocks… the </a:t>
            </a:r>
            <a:r>
              <a:rPr lang="en-GB" sz="2000" dirty="0" err="1" smtClean="0"/>
              <a:t>Sabaei</a:t>
            </a:r>
            <a:r>
              <a:rPr lang="en-GB" sz="2000" dirty="0" smtClean="0"/>
              <a:t> are the richest of all in the great abundance of their spice-bearing groves, their mines of gold, their streams for irrigation, and their ample produce of honey and wax… they are the richest nations in the world, seeing that such vast wealth flows in upon them from both the Roman and the Parthian Empires; for they sell the produce of the sea or of their forests, while they purchase nothing whatever in return.” – </a:t>
            </a:r>
            <a:r>
              <a:rPr lang="en-GB" sz="2000" b="1" dirty="0" smtClean="0"/>
              <a:t>Pliny </a:t>
            </a:r>
            <a:r>
              <a:rPr lang="en-GB" sz="2000" b="1" i="1" dirty="0" smtClean="0"/>
              <a:t>NH</a:t>
            </a:r>
            <a:r>
              <a:rPr lang="en-GB" sz="2000" b="1" dirty="0" smtClean="0"/>
              <a:t> 6.32.161-162</a:t>
            </a:r>
            <a:r>
              <a:rPr lang="en-GB" sz="2000" dirty="0" smtClean="0"/>
              <a:t>.</a:t>
            </a:r>
            <a:endParaRPr lang="en-GB" sz="2000" dirty="0"/>
          </a:p>
        </p:txBody>
      </p:sp>
    </p:spTree>
    <p:extLst>
      <p:ext uri="{BB962C8B-B14F-4D97-AF65-F5344CB8AC3E}">
        <p14:creationId xmlns:p14="http://schemas.microsoft.com/office/powerpoint/2010/main" val="208692229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23528" y="836712"/>
            <a:ext cx="8424936" cy="5112568"/>
          </a:xfrm>
        </p:spPr>
        <p:txBody>
          <a:bodyPr/>
          <a:lstStyle/>
          <a:p>
            <a:pPr>
              <a:buNone/>
            </a:pPr>
            <a:endParaRPr lang="en-GB" dirty="0" smtClean="0"/>
          </a:p>
          <a:p>
            <a:pPr>
              <a:buNone/>
            </a:pPr>
            <a:endParaRPr lang="en-GB" dirty="0" smtClean="0"/>
          </a:p>
          <a:p>
            <a:pPr>
              <a:buNone/>
            </a:pPr>
            <a:endParaRPr lang="en-GB" dirty="0" smtClean="0"/>
          </a:p>
          <a:p>
            <a:pPr algn="ctr">
              <a:buNone/>
            </a:pPr>
            <a:r>
              <a:rPr lang="en-GB" sz="6000" b="1" dirty="0" smtClean="0"/>
              <a:t>The Invasion of Aelius Gallus (26-25 BC)</a:t>
            </a:r>
            <a:endParaRPr lang="en-GB" sz="6000" b="1" dirty="0"/>
          </a:p>
        </p:txBody>
      </p:sp>
      <p:sp>
        <p:nvSpPr>
          <p:cNvPr id="2050" name="AutoShape 2" descr="data:image/jpeg;base64,/9j/4AAQSkZJRgABAQAAAQABAAD/2wCEAAkGBhISERUUExQWFRUWFxcXFxgVGBQYGBcVHRgXFxcXFxwXHSYeGBojGhUYHy8gIycpLC0sFx4xNTAqNSYrLCkBCQoKDgwOGg8PGiwlHyUuLSw0MCwsLywqLDQsLCwsLDAwLCwsLC4sKSovLC00LywsLCwsLCwsLCwsLC0sLCwsLP/AABEIAN4A4wMBIgACEQEDEQH/xAAcAAABBQEBAQAAAAAAAAAAAAAGAAECBQcEAwj/xABIEAACAQIDBQQHBQUGBQMFAAABAhEAAwQSIQUGIjFBE1FhcQcjMkKBkaEUUmJysTOCwdHwQ1NzkrLhJGPC0vGTorMVFjREVP/EABoBAAIDAQEAAAAAAAAAAAAAAAQFAAEDAgb/xAA0EQABAwIEAggGAgIDAAAAAAABAAIDBBESITFBUfAFEyJhcZHR4RQygaGxwTNCI/EVQ1L/2gAMAwEAAhEDEQA/AMWFPNRBp6tUnppp6aoolNKaUUqitMaY05poqKKakdx+cV0LZ5xqDXhZsMxCqCzHkACSfIDU0V7J9HWIYhrzLYABfK0tdKjmRbXi+cdKyklZHm4rRkbn/KEJGkKP7G7mCtE+qe+6iSL1xbPUDS0k3ObD2o+FW1i9ctgFEsWAcoXsEszJYKJc9oYjMZA9w0O6rH9R55ep+yIFKdys4wuwsTc/Z2Lr/ltuf4V3puLtA/8A6tz4gL+pFG2Mxl4pnZrjDLIz33M6aArZuIBJgcjE8q8cTZtAMWU6doRmzclZsom8jzmQKQcxkt0rL4qQ6Afn9haCmZuT+EJn0f7R/wD5n+dv/urnvbmY5OeFvfBCf9M0Z2bVs2y2TD8Kkz2JObKDJJVwoPCR05eIr3wdoMCQChUss2/tCAkXLqyAt4dEUQCdTVfFSDW3kfVWKVh0v5+yzLEYO5bPGjp+ZWX9RXPNanh9q3CAFuXDoSZfOp4nAhblq43sKrGWAGdRNctxbF4ntcPZc85CtZcjXiD2DcUjTUkKASJia0FU7+zfI8/lcmkH9XLN5pB6MsVuhhmGa3dex3dtluWvLtrRKj97WqLau62Jw4zOk2zyuWzntkfmXT5xRDJ2Oyuh3wPZnZVcdf6+NNNIEinInlW6wTA04NRp5qKKU0pqNIVFE8081GKeaiiiTTUjSqK1OKU0qaKipPSqM04qKJ6VORXVs3ZVy+4t2lzMeQH1J7h41RIAuVYBJsFyAUT7M3KaFbEsbStqttRmvuOpC+4v4mgCind/dRbCq1vJevET2soQkGCthW5sD/aNoOk+yerH4M5yi23JLaswd85IUg3DrnysImNFvZgoKGFslZiOFh+u6Yx0eEXf5Ll2X2aEJYUWFOkpLXHHKTfIhuLKsW9JuLxV0Y1RbTIhlrxZhlGYsqDKZZZuXRmdX1zfs3GvI8ruDLELlU8TuUW2G1GW4xUq/CSpVQzHhnLlFUm3d6cPnPZK15sqoWclbZyqB7Ii5cEieNo15UO2Mvdlz9UQ6QMbmrJmV2KKG0nhXM5HsiCtuQhym4JISMw00r1xe0EXS89pRrK3LpJMhgZWx2rj2m0zpqaBcbt29dGVnIToiAIg/dWBVfmo0UpOpQRqh/UI2vbxYMMDmLEEEFLGaD3hsVec/wDtryXfSyvsW74j7r4W1/8AHh9PnQiLZIJjlz8KZrZAB6GY+Gla/DR75rP4h+2SKzvbZc62bzHxvWmPnxWDXU218Oy52F0EyTw4S4TzJMi2hPI9aDcLmzAJ7TcIGhmTAGunOi2/u12Nk3Gu5ihm5KypkZDkIbignn4fCs3xRsIC3hfI8E62VhsTbmCDQz2gpAEXLV63EAAEBXe3MKBOmldeLsWwzNh2Z7cDjUC+o4UkE2yzqJQatbJnWaG8fufFjtbbMWyi4UIgdmRmzIfwjnPShi3cZSCpKkciCQfgRrWbYGvJcxxVvmfHZr2+C0DD3wWL51jTMyHpJbKxWDoW5NBm0ukGuzC3sreqZkJEtlNsDN3MGItOJFwEtB9WeLUSFYfei5I7UC9HvNK3R+W6kP8APMPCr/Zm2Ec+qaW04HypdkCBkYRbvQNPccjSa5khcNfZaRzNdzmujauwMPezZ1Fi4PauWlYW5771k8Vr86yviaENr7BvYZhnAytqrocyOO9WH6UbLtBi3EW4OENxK1vMBKEE57TEqqanUAwxZyR6pd0ZOFlIkoRmt3uIqOFBKXDlZhctiGVCxURNVHK+PvCkkTJO4rM+dNRPtvdcZTew2ZkGr2zrctA6htNHtno4JEUMxTBkjXi4S6SMxmxUaVKKVaLNSNPFMKlFRRQIpqRNKorU8w7j8/8AalmHd+tQFPlqKk8+VICaQYf+a98FhXvOttAWZiAoHU/wqiQBcqAE5BdOxti3MTdFu2JPMk6KijmzHoorRNn7MSzayWp7NoBfKwOJbpJXVLOhypINwiAdZPLhMKmGtdhbhgf2rxPbODlOmk2VbhCyM7AzChjXu+NuvIaSCSuikl2afVgH35PsEgrkWeFM7KZ5HSnLTnnu8dGsEQi11555zbFXCrKysVYFYaFLKNQrLCyR0W2vC6sVAkFxwY3eAYM9Te59mGMg85xDAmNdeyUzyzsTXFt3eIWWK2ipv6h7iwVtEiGFsgDPdPv3uZOggUHs0gzqT11+PnWsNPiF3afn2Wc1RhNm68/dWO0Nu3MRxXmLFSMqgAIoMyABovTkNetV7WdMw1H1qKuQDBOo18R3V6qcqedMA0NFggC4uNyvNwATGo7+XT+dRLmAOg5UsvUf+Kud3t0sTjD6pYQc3bRR4TGp8ADVPe1gxONgra1zjZoVKXOuvPn49aatOseiIKsvcNxipEKMoVyQFYGZYLzIPODQ3vB6Pr+Gtm5IuW1yyQDmGnEYEwgOkkjppQ8dZC84WuWzqWVoxEKp3XuBcXYLcjcQHwBIHwOvOj30gbss1t74uxbtIsWoJlswUkme4zPOswDEEEaGdPA1eYzfnGXbDWLjh0YAElVzGCD7Q5mQNedczQyOla9h01XcMzGxujffPRHno+2OWweZ7pdX9gCfVhSyukmZBgaDp51k9xYYjpP0q+2TvvicPhzYtZQpLEEglgWiY1jp3czVCFkiOtXBE9j3udoTkqmla9jGjZeuFwJeTKqo5s5AA6+bGByUE+FewwtjX17ad1owfDVxB8x8TRJithWLlq2O0vWjbXKwNsvZzjR2XKc65jrJB0jlyFFd2AfcvWLn5bgQ/wCW8EP0rQStdvZZmMt2urDDbYe3l7Vu2tjhW9bYG5bBB4Zb2lIB9XcBBAIEQaIMP6wq9s2z2jBQVPZ27jEKpUZgewuZVUNaYEEKCmoFCWztkYgOFNt8j8DRqsHSZErp7Q8RXnhcdcwt11EMslHRwclxQYh1+o6joRWb4g6+HVasmLfm0R1hL2Y5hIKmAywHVyzBjkbVg7KQbJ1OTMSLjAGk3j3YFwNdsKA4Ge5bQyrpP7aweqTzXmp0IrusYpLydohzTCccFw50Fu8dCWIkJdBXOAFYqwBHdZvcIcMRDu5bKudHOr3dNX0B7RIClJgDJJEBdG64RlhILFZlE+dNFF29+wJzYi2oBBAv21MhGI4bls9bTjUHxjwAkTTOOQSNuEskjMbrFNUhEeNRK09aLJeZpUiaVRWpE01IU5qKkwFH262xjZt5iD2l1VkjQ27DEKoB9x7rQJPsrJ6UP7o7HF26XuAm1ZGdwPeMwlseLtAjzo3uAlTccgFpYkZohgVnQjhhGUaNwW/ZbOwpfVS54B9fRMKSL+5+ihi1IMEKIWDKsiqFTKAU1ZeG6FCjRw4BFtzNUu8O1/sym2pP2hwc7aTYRtSmmnbPoXI9kQg0FWGMxwwtk3SBmBy2lIXW+NSSBplsknURNxjoMoAz645diSSWYySeZJ1JPxriCLFmdB9/ZdVEmHIaldmyNgYjFMRZts8cyICr5sdBV1e9Gm0FUsbakATAuIT8p51rO7+yhhbKWlUFQBJGhLH2mYHnr1B7tK6L9w3GCr7JGYnw6fHz8+kEKTpSTH2ALLZlA3D2ibr54uWis5hBBIIMggjnNeZNHfpS2Alm6l5DHazKxoGAEsD4zqO+TQKRTqCUSsDxulksZjeWlWu6uxvtWJt2SSAxOYjooBYnzgVumF2etsItuUS2pUIIg8oJ0mRB665jM1lXosVhjJyFhkYFwJCE8pPSYitdvXBGq/DnNIulJHGUM2sm/R8YwYtylbxIEzoo948p7h3/ANc659o4FLiMrLmVgQeYEHQjTwpxlLS3P3RGgPf5/pXuziDryEkdw11+h+VKvlNwmJbx0Xz3t7Z3YYi7a14HIE/d5qfkRXBNE/pCsEY1nJntAG5Rpqg+iChnLXs4XY4w48F5eZuF5A4qIpxpT5anbsljArVZhaZ6OcbcvWbwe4GYXFy9oTzK9QpBI4eU9TRE25FjtC4VQzKyzB0JEEgTHLvrPtkbkY4hb1hGVhqrMRbJH4cxBjx6g1qmHxzgWzdt5TC9oSwGVoAlQBDDMeh0FecrCWSF0ThnsE7ps2We3RA21fRfZtK9yXyqC2kTlGp6amJ+XjQXvHirLuvY5mhQGd5zOQABoeUAATzPWt9xN+3lGYrxaASOLwHf8KC8X6LsLdPDnsxzIIOb9wiB8x5V3S19s5iVzPTYh/jAWU7L2k1h8ygEEZXRtVdDzRh1B+mhGoo2FxHtLcQkqczamS4GUul2ZBuW4kyCHU9oQSpnh3n9Gt3DKblpu2tjVtIdR3kSZHiOXdVNu3tbsXyOxW25EsOdtx7F1fFSdR1UsOtMnFk7ccZug2YoXYJAjlHllKAvmDLkLF+0SCzpJJzKVHMEqtwDUZyAB7ybFFi4ChzWbgz2m71Pun8SnQ0aHEFHYMNXPEBPMZSyqV4mgHMnMKr2yAIYhsbs77VYe37RLO1l4EG+ozMFI0i6nFA0Di4OgoeJ5idfbn8IuVglbbfn8rNQakRSZCDBpKabJOvM01TK01RRPFPTRVruxswYjFWrZ9nNmfwReJ/oD865c4NBcdlbWlxACNdhbPNixaQSHaLzkCSLjKzWlAgyUtJccCPaK6a172We5dCrzzEqSFgXcxGZgBBVcly5Ki3Js8SyZr02lb7TiJILDtCJIALBXgiYOS32A1DRJOUmKqtpYzsME9waPdAspoBGZVe7Ed1sW0nvLnSTSVt357n98+SbuswW2CGN6Nri9ehP2NsdnaB+4PeP4mMsT3mqcGkaktskT5ef9aU5a0NaGhKXOLnXK2Dc7f23ftpaee3ACx/eR7yk6TAkj5TRUoKLEljzOYnU9degrFdxcEz46zl91g5nuXU1tZsliY06Ex+k8/Pl515mvhZDJZm+af0chkZd+yzz0k7Ut3xbs21ZrivJ071jKIJzEyOXdXNsD0U3bgD4luyU+4INz4zon1PgK0q1suxabtAi9oQAXIBcwIAnnyEQKrt5MRjeyJwioGHMMZuR+EexPgSa6jrHBghhyHErOSna55kfn3BVe0dtYLZVrsrYlxqLamWJPvXG6cuZ17hTbA9JWFugrfPYvOmaShHSGA0PgfnWQ4svnYvOeTmmZzdZnWa83bX5fpTL/jY3N7RJcd0Ea54PZFhwW9Xd6cDE/abR66OD9BJNeO3tuC1ZNxz2SSRr+0uGNFQAwJ8Ty1gUBejjdQ37gxF0eqtnhB9+4P8ApXmfGB31T77bbOJxTkGbaEpb7soOrfvGTPlQjKGMzYGm9tfREuq3iLG4a6Lj27t18VdNxgBoFA58I5T0J+HWq9ACQIpsmgMjWdOo/wBqkqz3D4f1P+9PmtDRYaJQ4lxudUiixz1nr3fCjj0absG5dN26k2lEpm5O86ET7QAk90x416bk7hZovYlTHNLZHP8AE47u4fPxNtobUtWELMyALoJOUT90EAyfAAx3UprKzFeKLM8U1pKP/sky7kQo9Vu0cWUaCBkPU9SNSO4aDTy7pKjewtotinuTdnKOSLkCgyIRpz+bEjyFWj2RyAPDoyzrHOdQcx/rnSbqerdZ2qYgFwu1WGy8hLMiBM0ExpJ1Enp7v9Gu7s6p8LikRsymFImBJkaajrMkn9412XNqSODSfeYGB8DqT5wP0rJ7SXLQMeBoukCQY8qwzfbYww2MdFEK0Og6AN0HgGkfCtfv7cS1icPaMk3g4zE9dMs+baDu6VRelHd8XsOL6DjsyT42z7XyMH/NR1BIYZQHaOQNWzrGHiEJ7Bx3b4fIeJ7eRSG5MoacOxnQ5XJtGfdur3Vd2bn7MBmV3yAdpmz5wGa3dyMcwCOoDGAuW6wkhQaA93toC1iFL/s2m3c/w34W+U5h4qKOLgFu7c7UFs09oArMr3BCPMArr2ebjIAGIkERqznZhdYb5oWCTE2/DJC2+uzwt5byrlS+uePu3Act1PMOD86HCKPtsWO3wd2CHayxuqwMhgrdjeII0Mwlwx1c0BGjKZ12WO2SEqW2fcb5rzNKnmmolDJxRt6O8DK4i6QdQtgRz9YeOPEKPrQb2fdr9D8q0vdXZKf/AE1c7Fe0djpHO4fsyzJGgBJ59aCrXhsduJARdGzFJfgCV1bWt2yxYM0XGHaCcp7PLLSEyxCK4GcN7HSg3fnEnPasnnat5nH/ADbnrbnyzAfCjhtjhnRUZIcgFCrWWUFlD5UkJOQuPZzQeZmsz3ixfa4q/c+9cc/CdPpFDUYDn+A9vVEVRszxVZTg1GnApsla0T0R2V7S8x9oIoHfBbX9BWoqax30dbSFrGKpMC4hTwzSGX5kR8a2BXry3SbSJ7ncBehoSDDYbJveOusDQ9B/v/Cq3HbWWwGe6YFvLmPObbNCtA5kNI07ietdza3BzEqdR4Ff515YnZ6XAwucashQggDhOpBjmeVAswg9rREkE/LquK7s/BY1c+W1eH3hBPxI4h5GqHG+irDNdDI7Ik8Se18FYmV+M1m207b4XE3ERmUo7KGUlWgEgGV7x+tdmH36x9ttMQ515Plcf+4GnraOZgvDJl38lKnVUTjaVma0Tfzba4TCCzZhHcZEC+5bAhmHdpwg+M9KyJWIBHf4fH4VcYh8RtHEFgMzZRPRVUchqYA/XWrzA7l2bA7XG3Vyj3QSFPgWiW/KomiIAylZhcbuOZ4rKQPqHYmizRl3Ki3b3UvYx4QZUB4rjDhHgPvN4D4xWnbO2DgsCuYKpZRrceCfEydE8loY2n6R7dtezwtsFQIBIyIPyoNT8T8KDNrbev4kzdckdFGijyH8TJ8a4fFPUntdlvDddNkhpx2e07jsjfeP0lCMmG1PVyOEeQPtH80jwrP8bj7l1s9x2du9iTp3DuHgK8CaY0bDTxwizR6oSWd8p7RRl6M9olMYqycrqyn5ZlPzU/OtZv2Ef21VvMA1kvowwJfF5ultSx8zwqB8ST8K13sjSHpOwny1snXR9+qz4qtxOzV/s+HXuBWfLpPgRXKMMBowKaniWSnmfu/vCPE1eJbPL60NekDahw+DfK0PcItqRzEyWIP5QdfGhYS57gwbo98ojaXcFybZ3M7d1uHEMpVRkyqpC65gwgidTOlE6AvbyXQGJTKzLoHkQTHSe7WsN2ZvNicOfVXWA+6TmQ+anSirZnpWuKIu2lbxQlfoZHyplPRTkAAg202KWx1cDiS64J13BQftXZ5sXrlpuaMV84Oh+I1o6w177RhbTQSYWdC8Og+zs0AHWGstIBOhigneLaxxOIe9lCZo0BnkAok9+lEe6N03MFiLXMqSQB/zLbL/AK1T6UfOHGNrnai3ugIC0SOaNM0U2UJcIxzKZRgWbMLd3tLRlbhLqMy2Wg6TJHOsnxVko7KeakqfMGP4UfYS+EzBNJDlYBVZGe9blcoEr2S9OpoX3xtZcZdjkzZx5OA38a5pbteW885ruqALA7nnJUJFKnJ8P1/nSpglySGtg2BtZbWFsW3QMDZtsZj3+1bWdI4B86x5TWni6USwRAP2fD68egFq6xgI6TOg1Ma0vrmh4a0o+hNi4q9GGw2btrdwhrYuMLcWwJFtgYygSRoZlvZFY3etEanWeo/2rR8JiuC6A0+qxJMTrNtGmS7ljLEzPWKzIGqoWFpdc8P2rrSDht3/AKTE06d1Se78vGDU7d4D3aZJcpXzlbTwiPCtd9H+9v2u32d0+uQc/wC8XTi/MOvmD31kt8qRM+VNgMU9q4r23yMpkMDEH+ulCVVM2oZhOuxRNPOYX32X0QWqQINB26u/6YlhbuAJdiBBGVz+HqD4fWjG1dU8tSeg1ryksL4nYXheiZKx7cTSs09KWxRmS+OZ4G8SNV+gI/dFBGG2M7jO0W7c/tLnCp/L1c+Cg1t23rDNZYAL2gVnSVDDMuo0Mie7zrC9o4m47zccue89B3DuHgK9D0dK58WHglFdGxr8dtUR4fefD4e3ks2y+hlmUAMwUBXgkzxSSCOXdMCo25t58S4LABVkIo90EzqfePIT4CqmnmmDYWNOLdAvme8YTpwT01KlNarFKp2LWYxXmKLPR7sUYjEAsJROJu4x7I8iTWcsgjYXHZaxMMjw0I63H2EMPYUkQ9wBm7wupUfUn40YB65WTWvRRFeNmkMri8r1AY1rQ0bKZFY56SN4xiL/AGafs7JZZ+8+mY+WkD499aq13tE1DIsmVcAFl8deFT46x3TWA468WuMzGSzEk95JkmmnRUIxlx1CXdIPLWBo3XPNMKelXokkT86LfRy8Yi4vfbB79UuI38DQhNF3o6MYoEc+zcR36SJ7tRQ9V/C7wRNL/M3xV42BFt0SB2isoY6NOa5lmSDEowBgj2h4ihTe1T2lknrYt/SV/hR3iLSPda4rKzpdAdSeRF0KvDOsALyjoYM0G77JBsf4RHyu3BQdM+7wjalloyhcrTU5NKmaUplrTediwwknsMMOcCCt1GnhY/ITMVmIrSdl3c2BsNrw2nBEAz2V4GNSB7Lmgqz+p70dRHNw7lPDAnthPE1u8CNTq1o8yQATmtsIAERFZpNadshovcU8TrEh9QTdttqyKPaxKcp75rNsXYyO6HmrMvyJH8KlKe04eCurHZafFeRpClFWNrYxADXmFlT9+c5H4bY4j5mB40YXAaoANJ0XCw0HhIrutbIaA1wiynQ3JBb8igZn84jxFdNvatu2Iw9uGXiF26Fa5PLhX2EHwY/iqrxGIa4xd2LMdSzGST41yC493PPou7Nb3/jnm6Idg4yymIspZthy1xF7S8ATqwHAg4U8zmPiK2u1aEch8hXzzszEdnetv910b5MCa+hsNdBGh8v4Ui6WbYtITfo92Jjk+Itaacxyme8GDPfArHd890Hss1y2C1rmRHFbB1171kxPSINbMahdtgLJGnXrp1nwoClqnU7rjNFTwNlbhK+bqeK0bfj0dlc1/CrI1L215jvZO8d6/LurOn5mOVepgnZO3E1IJYXROwuTTSbzmok0prdZKQE1r/oy2V2WENwghrrE6/cXhX58R+NZdsDZ7XryIObMFnu11PwEmt6w9pUQKugUBQPACB9KTdKzWYIxumvR0N3GQ7L2HOvRm6VXbT2omHtNduGFX5k9FHeTVfujvH9tss7AK6uVKrMRzUideRjzBpD1TiwyWyCbue0PDL5q5e3PX4VgW2MAbV65bOhR2XXuB0Pyrf2td1ZP6Udm5MStwD9qsn868J+mWmnRUtpCzj+kF0izFGHcP2g8OsRFeWnjSNRr0aQKcju+Zos9HLj7XqIC27jc/wAMa/OhEUaejYKr37rcktxrqOJhp8lNDVZ/wu8ERS/ytRg69teb21yXBKG5cEkXCqso1GX1WaIHXWKAt+GHaWo5dkCPAMzN3DvoswV3NcF0RbBcsUUTlIXtHMwAJa2QesMOYNCO+7E310jLatAgCADkDGB0HFQNK20tu5MKl14ie9DRpUiKVNknUaPtxHF3DNbPu3Sp8Ev2zbn/ADAGgGaJ/R/i4xDWv7+2yDwuDjtn/MsfGhqtt4j3ZomkdhlF98kQDNmzAQG0BysOMyU5FwCbhtaMwgACKGd78Oi41mM9ndy3hlicrgExOkzNFm1/w6sR2q6gBO0L5QS4EENm0XOeDkDVPvnYF3DpdTXsnNswCPVuS6cwDCsHt8vdoSB9ng8cvRGTtuwjhmhs7XyaWEFr8c5rv+cjh/cC/GuBmJknUnmTz8z30ytrT8+VMw0BKi4lTtaH6fP/AM1228Mow1x2HH2ltFPcMrs/6LVeTrVxjLcYGyw9+/dJ/dS0v8T865ebWHf7rpg18FUxRdu96R72HRbbqLqLopJKuB3TBBHdI+NB9NP9d1VJEyUWeLq45Xxm7DZb9uzvPbxlvMkgroynmp6TGkHoavwRlI8jXztu9vBdwd4XbZ8GU8nXqp/WelbfsHeOzi7edDqIzIeanuPeO415qtojA7E35fwndNUCcWOqsrdmAR0B4T+HoPhy8gKyr0ibl9kxxFhfVsZdQPYb7wj3T9D56afcxYAYn3QSY5wNTXQcMrCDBBBkHUEH9RQ9PUOp34x/tbzQtkbhcvm5cOT3ADnJ/qaVy2o5HN9PpRZv5uW+Gul7YJsudPwNzyt4dx+HMUNbM2Y99wiAlmMAD+tAO+vWRzMkZ1gOS8++JzXYCM0aejTZ4a4bpGltdI+82n+kH51piDrVVuvu+uDsC2DnaczGObGBA8ABQ36Rt72tj7NaJV2ANxgdQp5KsdTzJ7vOvOy3rKizNP0nzCKWAYuShz0gbz/ab2S2fVWiQPxPyZvLSB4edP6N9uizisjmEvDIZ6PMofmSP3qD2NOGin/wzOp6raySfEO63rV9Hhqz/wBLlgm1Yfud1+agj/TVtuHvP9qsZXPrbYAfvZfdf48j4+Yrm9Ko/wCDQ915f9L156mY6Gqa12t07ncJKcuHBZEajTmo16pecUxRzutbKYNm5NduaEgHhEWgSDoeK6TH4TQPZtlmAGpJAA7yeVaVfw2UW8MsHs1QNAniXMTBGol+2aRrFnTnQdU7IN5yRlI3Mu5zXvs3BRn6cAQALGt1jaBENAgdpoEXnOuhoF3mxufGXmHLOQPyjhH0FH4vmzaNxuguXT7Uxbm1bUlmYkm6zPOY+dZVcYkknmaypBd7nHwWlUbMa36qZCHWY8KVeBpUwQF1GvXCYprbq6mGRgw8wZH1FeUTTVCL5KgbZrWsReVlW+kZGXPr0S4wOWADmy3cyEHSLvMcxxYaypzWbhhLoKHQ6A5eOdVlb8NAZoFx5OlVm4m1A9p8O+uXM6j71thF62PGIceIq0xSQ8SHK5cxiFZWGZmJOrZrbXOiqO1bi0FJSwscYztyE8DsbRJx5KzrG4RrNx7biGRipHiD+leSNGv86M97tnC9aGJSSyALdkQzJJW3dYdG4SjfiQ91BYptDJ1jb77pRNH1brbbJw0f71fYpCdn4Yd96/HPnFv+UfGqDNWibq7BTF7MYEDPavMbZJygErbJB8D49QKzqJBGGudpf2XUDC8lo1sgG0kz00ryopxPo/xQYwbIHSb1sfDn51539zXtQHv4VTE8V9dPIAT8a6FREdHBcmCQahD6kLz1Pd0Hn/KrLY+0bwvKbMi4SAuQnUnoR1HhXR/9tWvex2FH5WvN+lujj0cbp20ZsR2iXh7KFQwAPvHjAMxA5dTWNRUxsjLjn9FrBA9zwNPqi/CK4tqbkZ8ozAcs0agfGgRd/wC5gsVdsPN6yjkLqM6LzAB6gAxB7uYo03j2pbsW+K4LReVVipaDHtZV5x8pIrK72x8BmJbaBJnWLFw69TM6mk9FG14cZBke4/pNayUjCGHMd4Ws/bLV+xn0a06Sc3IrGuYeGs+VUm6u6iYYM3vOWIkarbmUTXrET4+VcG5eIstbOGtXXvIrB8zWygAzSU1J0JUf5mom2ptBbSOzk5UEtGpjuHifoPnQ72viJhaTmf8ASJjLXgSnUclUu+O9X2RAVg3GBW2p+GZz4CAB361j+LxT3HZ3JZmMknmTRZtjebC3n7S9hHuNESb7qoAOgCqNAJqrubfw/uYGyPz3L7/9Yp3SRGFtsBvxy9UmqpOtd8wt9fRUUVLJ/vVo+3wdFw2GXppaJPzdjRR6Ot0lun7TdEop4FPJnHNj3gH5ny1KlnETC94sh44TI8NaVZ+jfdJ7X/E3ZUspVE5Eqfef5CB8e6rL0k3E+yZSRmLqVHXSZPyJ1q62xtZMNZa650UaDqzHko8T/OsU27ty7ibxu3DxHQAaBV6KB3UnpmSVU3Xu0HNk1qHMpouqGZKrrg1MVGlU7VoswVQSSQABqSSYAHxr0CR6og3I2dmvG8QMtkAieRunS2D4Ayx7ghorw9h7jBrT5WYqiMw747MtkIeTnDENnEuZVRrXjZwJw9lLNvmWYMwiGu6C7BIIMAi0NDp2zRpV5uzhYzB3VbYVlUDMGnKCzCdFCI4jLAGduFTpSWeW93+XgnMUWEBn1PihrfjHKlhbaHS5AX/AtcCH958z/KgIirXefbAxGIZ1EIIS2O62oyqP4/GqqaZU8eCMA6pbUPxvKiwpU8eNKiFgvNRUmMnuqM0qipdWAxb2biXUPEhBB6eIPmNPImtLXEJctpiLei5C2uYkBZdkhdS6NmgaSrtqIBrLFNEu5u8K2XNq6Stq4RLD+zuD2Lo7o5HvHlQdVEXDGNR+EbSzBhwO0KI7WL7MwUUrEEEjW2RDBujKVyCRwr2YIZwrmg/eXYX2e4Ckmy8m2x5jWCjdzqdCPCtA2lsa5aRCIZcwCBJyjQlQ0nVSeFRpOdVZso1rrFpTb7G+s2nA9mSwPJXUkD1giNBDAZYkLnEhmDe23TfniOeKKmixDCefZZxFGG6GKc4TGWlPuLc7xlnJc8tCvyqm2/u7dwjhWhkYZrdxfZuL0IPfrqOlWW4WJW3iQLhhLytZM/jEf6gKNmIfFibnv5ZoGC7JbHLbzVFibxBgHXr/ACrmT5V0Y/CG1de2x1R2UnvKsRP0rmNEixFwsHXvmnmt33Mw3YYGyr6HJnadIzEvr5BvpWNbC2S1/EW7YE5mUNGsLzY6aRlmtI9J28HY2Rh7ejXRrHS2NI+J08gaU9INMzmQDfNMaK0bXSu2QLvrvIcZiWYH1a8FsfhB9rzY6/IdKogJ/rpUTRZuHuq2IudqyzatEZgffbmEH0J+A60eSyni7gg2h08ltyjjdbArgMArXIV39Y2bSJEgN4Kup+IGpFWmzHtYizmRhcV5BPfPtBh0Y9R00A0ArPfSZt93xBsgwiBZA0kwGP1j5DuFVu5e9Zwl6GJ7F4FwDWOgceI+o+FKHUT5IjLftHNNG1TYpBHbIZLw3q2QcPddOYVuEn7h1X6VQRWqekjYvb2VxFqGCjiI1zWzqrA9QJJ8mrL2sEc+VNKSbrYgd90vq4urkNtE1q0WYKBJJAAHUnQCt52PhFw+Ht2zoLaAMekxLGfOTWcejLYRu3zeYcNrlP8AeHQfISfOK6/SJvUWJw9puAaXCPfPcD90HQ95oKsBqZRA3bMoykLYIjM7fIKp373r+13Qtv8AZW5C/ibq/wDAeHnQoTSNKKaRRtjaGN0CWSSGRxc5KKMt0dim2PtDwrFSbclRkT2Td4iBmJ4EBOrGeQrg3b3fDAX7w9XqUQnL2pX2iT7tpfeb4DU0S3VZyxLgKCDMOMw0SQoHCZOQLzQALlJuEkWolv2G/X0RlNDbtnXb1T4C96ws6IRAQ22zSqaAKCxiUhmh1/s7jkgmufe3bAs4YWVnPdUan2lsZs0t1z3Xl28IHSuy9ctYe2btxYCjKVJkM8ythByQaK1zLoCuUaCKzvaOPe/da5cOZ3Mk/wAB4dAKxhiEj8WwWs8nVsw7lcxpRSipAU0StQNKpkUqii8RT0gaRqKk4NKaaKnUUR7uJvmqgYXEkG2eFGbUAH3Gn3e4nl5ci3H7GS+YUFDyYMFhSSpbMBqxIAaSYfKBmiQcWUUe7mb9qqrYxPsxlW7qYGsK45ldSJGo+tKaqlLSZYtdx+01palrh1cvmi3A7FN21dsYm2WXNmDGNWPMggDi5cQAB6gGZzverde7hXzCWtAwHHutzhwPZbl9PKtI2xtMqMlvPBE5kkvlJBDWwoOa3HDmWSpiR71U+Fa7af1iHK0qc+koGIbPoQ68SgLylXKlViRaaWRhL9jtzoiZ4o3gN3486oM3tC3WtYpeWIQF+kX0hLo+YDfvUPFfGtFx2xrF2262iLal1ORjCLcAgZHYDsWKwDbuKAdIOgNcmG9Hdh2yfaXtXf7q9aCv+7xw48VJpjHVRsZZ18u70S6Sme52S6vRNsYs9zEk6KOzXlqxgsfgMvzqg9IRu/brvaDUHh5xk9yPhHxmjjYe5uLwYK2MYuUtJV7Mgnl96Rp3EcquNobv/aVH2i3ZdwIzDtF056DWOfeeZ76X/FsbUGW9wRbvHmi/h3OhEdrHVYSGrTfRLvBJbCMBENcVusyoYHv0IPwNQ216KGZgcObaLrIZrh1nSOEwI6VDYXo92hhbwu2nsyJBBZ4ZD7Sn1fUdfKiqiop6iEtxC/fxQ8UM0Ml7Kg9I1nLj73cShHkUXX9RQvFbNtzdV8Vai8EW4PZYHNEjiE5QcpMmPL4jK+iK6x//ACE+KtNXT10TYw15sRkpNSSlxc0ZFdvos2mblq7h34lSCoOvCxIZfKdfiar969xWsBrlris8yPet66T3qO/51d7v+jvEYS4biYlASpU+qZgQddRnHUCiLBYTGLPbXrN1SDoLTIfmGIjzFAvqWxzGSFwsdRnn9kayEyRBkgNxuq7Y2yHsYEWrRAulSc3TtGEzI7tAD4Csn23grlq6UuoUYfe6jvHeD3itxe0wXQqsDUnkPORVJtTbVi4JS3bxDWz+2uALYt68jcYnMY91Jk9KqkqnMeTa9+dV3VwNcxrQbWWPnZ9zJnyNk+9lMeGvKiDY26wHHiByAYWmOWF6PfP9mh6D2m5AUU4jEFnzO4a4MuXMAmTMVUGxZM9kOIetugtGoU15XMCxYKATDZiozE5yBLn3y0OJYkkZ0YQFZQxdUucLaIFlOGm5zULbF3zScgC5iylIgnQgSLSj+zHLRp9YNOq6wthndygtwWZixNslQIGY8d4yQmaWRDxHkA127asr2rlUQQFcKubOAQww4HCWOgkSqZZBZiTQHt7eFsSQAMlpJyWwZAnmzHmznqxrGOMynLTnnnPaSYRDPVQ27ttsQ40y20GW2nRV8e9jzJ6mquKeKQps1oaLBKXOLjcp1FTiogVMCu1yoR5U9PFKrVrmipAVAGnzVyqUqcVGaU1FF7oJHPur19gaczyryw6Tqa9biSKiittg72XMOAjjtLMzlJIZD9+0w1tt5UdYLHW8Que02eNW4AbiH772hyYf3luQfeRqygip4fFvbYOjMrDUMpII8iKDmpWvzbkUVFUuZkcwtEtYFQqsWhvvBhEADN2bA8fdlEsQqKV0Ib0wuMY2wrIGUk8JCG2BrllGhVeUua22tiFBjiAqj2Zv2Cf+JQ5jE3rQUOSORuW2HZ3Y7yJq/wAI63V/4Z7dwQB6vMtxVHL1TMGOXQgZnWQIUUHI1zfnHp5o5jmv+Q+qsMFtRljs7rJrl7N/XpIAMBHK4hdCDwlxBETVrht5Lkw1pbh/5Fxc3xtXsjjy1oQ+wGeyyq0yMg9oQWywlzK40KqQVYcCmTEUwJy5HuMsZjkuMoy65fYvSYC2w0BSPWmOQBHdTsetWyOCOzvVYH7TtbXf2tq6o+eXL9a6MPvThDoMRZPncQH5E0A4a/iFnKcoDMObWydSsAJdtocrI0kD3l01r1t7UuXCVOckGOaNOiaAXLTGQXg66QawNC3b8+y7647o3xG3cP8A39mP8S3/ADrlbejCLzxFryVgx+SyaEXxLkhUHEdQCuH5etnlhsxPqTETOYa17C7iIK5yHJGXIzCIdUeezCSAGY9P2ZqhRtGp+/stBObWA+3uilt67bfs7V+74radV/zXcqj51V4rei60hOytxz1bEuPNbPAn7z0L4mzcDA3CSxH9qQRql06G6NCGtgTmI156V1/ZhckrN1VUyEZWGUkIwDFiqkpccwW5p4SdRSxs55H2WXWvOSV/HC7LMXxEcs47S3m6BbdqLCkmAMzvqRpXndxrSM2hKHK5lmVI9pICi0oEsMiLIQgEzNe+HsZvZ4zxS1uGdZDe8C1tYcq0NdgdmsCuXEbaw2GMtcm4Pds5XcH8wAs2f3FLD71EgDRous3XAu42XWMIGyhQwzSwXKWmQZVElS6wzIXhVIOYuTFcu2N47GHBUxduajs1YFR19e6wG11NtIB94tzoY2tvneuhltjsUb2ghJd/8S43G/xMeFD2aiY6Uuzk8kJJVAZR+a7drbYu4h891sx5AclUdFUclHgK5BUZpA0wADRYIAuJNyp04qE1INVql6LUhUAafNVqJ6aomlVKLnp6vX3Pvjm1v5t/214Pu1dHVPm3/bUVXVRXtbtSK622JcHMr8z/ACqdvZzAe79f5VdirXigivRRXp9kI6inFg1VirXNft6T1rnZYqy7Oue9bkx3T+lRUuM1JGIIImRyjmKdrNIWzUUV1ht88Uq5WcXk+7fVbo+GbUfA1bYbfu2RluWGUf8AJutl/wDTvB0oR7OmyaVg6mjO3lkt21EjdCjm3vFgmOYXbtpiZJNogzzknC3Ekz1iui1tHBgcOKt6xIYYsTAiSGDiY61n2SkFrM0g/wDR+3otBVu4BaINqYUEH7TZkZtc18kyxeSBa5yxiI0Ne2H3lwaElr6PIjhTFEiAwGUsQFHEeQ1mszZKWXWuDRNOrj9vRditcNgjW7vXhVnILjEx7NqxbmNRxPnfn41wYvflm9myngbzPfI8g5yD4LQ01vU+FNlrUU0Y1zWbquQ5aLv2hvBiL+ly6zL0WcqDyVYX6VW05Wny1u1obkAh3OLsyVGaapFKbLXS5UakKaKkBUUSFODSy04WpZRODT0op4q1FGlUitKoov/Z"/>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a:solidFill>
                <a:prstClr val="white"/>
              </a:solidFill>
            </a:endParaRPr>
          </a:p>
        </p:txBody>
      </p:sp>
    </p:spTree>
    <p:extLst>
      <p:ext uri="{BB962C8B-B14F-4D97-AF65-F5344CB8AC3E}">
        <p14:creationId xmlns:p14="http://schemas.microsoft.com/office/powerpoint/2010/main" val="2893553044"/>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Motives for the Campaign</a:t>
            </a:r>
            <a:endParaRPr lang="en-GB" b="1" dirty="0"/>
          </a:p>
        </p:txBody>
      </p:sp>
      <p:sp>
        <p:nvSpPr>
          <p:cNvPr id="3" name="Content Placeholder 2"/>
          <p:cNvSpPr>
            <a:spLocks noGrp="1"/>
          </p:cNvSpPr>
          <p:nvPr>
            <p:ph idx="1"/>
          </p:nvPr>
        </p:nvSpPr>
        <p:spPr>
          <a:xfrm>
            <a:off x="179512" y="1412776"/>
            <a:ext cx="8856984" cy="5445224"/>
          </a:xfrm>
        </p:spPr>
        <p:txBody>
          <a:bodyPr>
            <a:normAutofit fontScale="85000" lnSpcReduction="10000"/>
          </a:bodyPr>
          <a:lstStyle/>
          <a:p>
            <a:r>
              <a:rPr lang="en-GB" sz="3600" dirty="0" smtClean="0"/>
              <a:t>Motives, according to Strabo – geographic exploration and the acquisition of wealth.</a:t>
            </a:r>
          </a:p>
          <a:p>
            <a:pPr marL="0" indent="0">
              <a:buNone/>
            </a:pPr>
            <a:endParaRPr lang="en-GB" sz="1100" dirty="0"/>
          </a:p>
          <a:p>
            <a:pPr marL="0" indent="0">
              <a:buNone/>
            </a:pPr>
            <a:r>
              <a:rPr lang="en-GB" sz="3600" dirty="0"/>
              <a:t>“He was sent by Augustus Caesar to explore the tribes and the places, not only in Arabia, but also in E</a:t>
            </a:r>
            <a:r>
              <a:rPr lang="en-GB" sz="3600" dirty="0" smtClean="0"/>
              <a:t>thiopia… Another </a:t>
            </a:r>
            <a:r>
              <a:rPr lang="en-GB" sz="3600" dirty="0"/>
              <a:t>consideration was the report, which had prevailed from all time, that they were very wealthy, and that they sold aromatics and the most valuable stones for gold and silver, but never expended with outsiders any part of what they received in exchange; for he expected either to deal with wealthy friends or to master wealthy enemies.” – </a:t>
            </a:r>
            <a:r>
              <a:rPr lang="en-GB" sz="3600" b="1" dirty="0"/>
              <a:t>Strabo </a:t>
            </a:r>
            <a:r>
              <a:rPr lang="en-GB" sz="3600" b="1" i="1" dirty="0"/>
              <a:t>Geography</a:t>
            </a:r>
            <a:r>
              <a:rPr lang="en-GB" sz="3600" b="1" dirty="0"/>
              <a:t> 16.4.22</a:t>
            </a:r>
            <a:r>
              <a:rPr lang="en-GB" sz="3600" dirty="0"/>
              <a:t>. </a:t>
            </a:r>
          </a:p>
          <a:p>
            <a:pPr marL="0" indent="0">
              <a:buNone/>
            </a:pPr>
            <a:endParaRPr lang="en-GB" sz="3600" dirty="0"/>
          </a:p>
        </p:txBody>
      </p:sp>
    </p:spTree>
    <p:extLst>
      <p:ext uri="{BB962C8B-B14F-4D97-AF65-F5344CB8AC3E}">
        <p14:creationId xmlns:p14="http://schemas.microsoft.com/office/powerpoint/2010/main" val="379353783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A Bad Start</a:t>
            </a:r>
            <a:endParaRPr lang="en-GB" b="1" dirty="0"/>
          </a:p>
        </p:txBody>
      </p:sp>
      <p:sp>
        <p:nvSpPr>
          <p:cNvPr id="3" name="Content Placeholder 2"/>
          <p:cNvSpPr>
            <a:spLocks noGrp="1"/>
          </p:cNvSpPr>
          <p:nvPr>
            <p:ph sz="half" idx="1"/>
          </p:nvPr>
        </p:nvSpPr>
        <p:spPr>
          <a:xfrm>
            <a:off x="107504" y="1600200"/>
            <a:ext cx="4388296" cy="5257800"/>
          </a:xfrm>
        </p:spPr>
        <p:txBody>
          <a:bodyPr>
            <a:normAutofit fontScale="92500"/>
          </a:bodyPr>
          <a:lstStyle/>
          <a:p>
            <a:r>
              <a:rPr lang="en-GB" dirty="0" smtClean="0"/>
              <a:t>Apparent treachery of the Nabataean </a:t>
            </a:r>
            <a:r>
              <a:rPr lang="en-GB" dirty="0" err="1" smtClean="0"/>
              <a:t>Syllaeus</a:t>
            </a:r>
            <a:r>
              <a:rPr lang="en-GB" dirty="0" smtClean="0"/>
              <a:t>.</a:t>
            </a:r>
          </a:p>
          <a:p>
            <a:endParaRPr lang="en-GB" sz="500" dirty="0"/>
          </a:p>
          <a:p>
            <a:r>
              <a:rPr lang="en-GB" dirty="0" smtClean="0"/>
              <a:t>80 unnecessary biremes and triremes built.</a:t>
            </a:r>
          </a:p>
          <a:p>
            <a:endParaRPr lang="en-GB" sz="500" dirty="0"/>
          </a:p>
          <a:p>
            <a:r>
              <a:rPr lang="en-GB" dirty="0" smtClean="0"/>
              <a:t>Number of ships with their crews lost while sailing to </a:t>
            </a:r>
            <a:r>
              <a:rPr lang="en-GB" dirty="0" err="1" smtClean="0"/>
              <a:t>Leuk</a:t>
            </a:r>
            <a:r>
              <a:rPr lang="en-GB" dirty="0" err="1" smtClean="0">
                <a:cs typeface="Times New Roman"/>
              </a:rPr>
              <a:t>ê</a:t>
            </a:r>
            <a:r>
              <a:rPr lang="en-GB" dirty="0" smtClean="0">
                <a:cs typeface="Times New Roman"/>
              </a:rPr>
              <a:t> </a:t>
            </a:r>
            <a:r>
              <a:rPr lang="en-GB" dirty="0" err="1" smtClean="0">
                <a:cs typeface="Times New Roman"/>
              </a:rPr>
              <a:t>Kômê</a:t>
            </a:r>
            <a:r>
              <a:rPr lang="en-GB" dirty="0" smtClean="0">
                <a:cs typeface="Times New Roman"/>
              </a:rPr>
              <a:t>.</a:t>
            </a:r>
            <a:r>
              <a:rPr lang="en-GB" dirty="0" smtClean="0"/>
              <a:t> </a:t>
            </a:r>
          </a:p>
          <a:p>
            <a:endParaRPr lang="en-GB" sz="500" dirty="0"/>
          </a:p>
          <a:p>
            <a:r>
              <a:rPr lang="en-GB" dirty="0" smtClean="0"/>
              <a:t>Purported desire of </a:t>
            </a:r>
            <a:r>
              <a:rPr lang="en-GB" dirty="0" err="1" smtClean="0"/>
              <a:t>Syllaeus</a:t>
            </a:r>
            <a:r>
              <a:rPr lang="en-GB" dirty="0" smtClean="0"/>
              <a:t> to take over the region.</a:t>
            </a:r>
          </a:p>
          <a:p>
            <a:endParaRPr lang="en-GB" sz="500" dirty="0"/>
          </a:p>
          <a:p>
            <a:r>
              <a:rPr lang="en-GB" dirty="0" smtClean="0"/>
              <a:t>Paralysis and illness of the troops.</a:t>
            </a:r>
          </a:p>
          <a:p>
            <a:endParaRPr lang="en-GB" dirty="0"/>
          </a:p>
          <a:p>
            <a:endParaRPr lang="en-GB" dirty="0"/>
          </a:p>
        </p:txBody>
      </p:sp>
      <p:sp>
        <p:nvSpPr>
          <p:cNvPr id="4" name="Content Placeholder 3"/>
          <p:cNvSpPr>
            <a:spLocks noGrp="1"/>
          </p:cNvSpPr>
          <p:nvPr>
            <p:ph sz="half" idx="2"/>
          </p:nvPr>
        </p:nvSpPr>
        <p:spPr>
          <a:xfrm>
            <a:off x="4572000" y="1600200"/>
            <a:ext cx="4572000" cy="5257800"/>
          </a:xfrm>
        </p:spPr>
        <p:txBody>
          <a:bodyPr>
            <a:noAutofit/>
          </a:bodyPr>
          <a:lstStyle/>
          <a:p>
            <a:pPr marL="0" indent="0">
              <a:buNone/>
            </a:pPr>
            <a:r>
              <a:rPr lang="en-GB" sz="3000" dirty="0" smtClean="0"/>
              <a:t>“…</a:t>
            </a:r>
            <a:r>
              <a:rPr lang="en-GB" sz="3000" dirty="0"/>
              <a:t>he built one hundred and thirty vessels of burden, on which he set sail with about ten thousand infantry, consisting of Romans in E</a:t>
            </a:r>
            <a:r>
              <a:rPr lang="en-GB" sz="3000" dirty="0" smtClean="0"/>
              <a:t>gypt</a:t>
            </a:r>
            <a:r>
              <a:rPr lang="en-GB" sz="3000" dirty="0"/>
              <a:t>, as also of Roman allies, among whom were five hundred Jews and one thousand </a:t>
            </a:r>
            <a:r>
              <a:rPr lang="en-GB" sz="3000" dirty="0" err="1"/>
              <a:t>Nabataeans</a:t>
            </a:r>
            <a:r>
              <a:rPr lang="en-GB" sz="3000" dirty="0"/>
              <a:t> under </a:t>
            </a:r>
            <a:r>
              <a:rPr lang="en-GB" sz="3000" dirty="0" err="1" smtClean="0"/>
              <a:t>Syllaeus</a:t>
            </a:r>
            <a:r>
              <a:rPr lang="en-GB" sz="3000" dirty="0" smtClean="0"/>
              <a:t>…” – </a:t>
            </a:r>
            <a:r>
              <a:rPr lang="en-GB" sz="3000" b="1" dirty="0" smtClean="0"/>
              <a:t>Strabo </a:t>
            </a:r>
            <a:r>
              <a:rPr lang="en-GB" sz="3000" b="1" i="1" dirty="0" smtClean="0"/>
              <a:t>Geography </a:t>
            </a:r>
            <a:r>
              <a:rPr lang="en-GB" sz="3000" b="1" dirty="0" smtClean="0"/>
              <a:t>16.4.23</a:t>
            </a:r>
            <a:r>
              <a:rPr lang="en-GB" sz="3000" dirty="0" smtClean="0"/>
              <a:t>.</a:t>
            </a:r>
            <a:endParaRPr lang="en-GB" sz="3000" dirty="0"/>
          </a:p>
        </p:txBody>
      </p:sp>
    </p:spTree>
    <p:extLst>
      <p:ext uri="{BB962C8B-B14F-4D97-AF65-F5344CB8AC3E}">
        <p14:creationId xmlns:p14="http://schemas.microsoft.com/office/powerpoint/2010/main" val="42344742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The Expedition Continues</a:t>
            </a:r>
            <a:endParaRPr lang="en-GB" b="1" dirty="0"/>
          </a:p>
        </p:txBody>
      </p:sp>
      <p:sp>
        <p:nvSpPr>
          <p:cNvPr id="3" name="Content Placeholder 2"/>
          <p:cNvSpPr>
            <a:spLocks noGrp="1"/>
          </p:cNvSpPr>
          <p:nvPr>
            <p:ph sz="half" idx="1"/>
          </p:nvPr>
        </p:nvSpPr>
        <p:spPr>
          <a:xfrm>
            <a:off x="107504" y="1600200"/>
            <a:ext cx="8856984" cy="1828800"/>
          </a:xfrm>
        </p:spPr>
        <p:txBody>
          <a:bodyPr>
            <a:normAutofit fontScale="92500" lnSpcReduction="20000"/>
          </a:bodyPr>
          <a:lstStyle/>
          <a:p>
            <a:r>
              <a:rPr lang="en-GB" dirty="0" smtClean="0"/>
              <a:t>Sixth months spent marching to </a:t>
            </a:r>
            <a:r>
              <a:rPr lang="en-GB" dirty="0" err="1" smtClean="0"/>
              <a:t>Marib</a:t>
            </a:r>
            <a:r>
              <a:rPr lang="en-GB" dirty="0" smtClean="0"/>
              <a:t>, but return journey took only 60 days.</a:t>
            </a:r>
          </a:p>
          <a:p>
            <a:endParaRPr lang="en-GB" sz="800" dirty="0"/>
          </a:p>
          <a:p>
            <a:r>
              <a:rPr lang="en-GB" dirty="0" smtClean="0"/>
              <a:t>Forced to desist from siege of </a:t>
            </a:r>
            <a:r>
              <a:rPr lang="en-GB" dirty="0" err="1" smtClean="0"/>
              <a:t>Marib</a:t>
            </a:r>
            <a:r>
              <a:rPr lang="en-GB" dirty="0" smtClean="0"/>
              <a:t> due to lack of water.</a:t>
            </a:r>
          </a:p>
          <a:p>
            <a:endParaRPr lang="en-GB" sz="800" dirty="0"/>
          </a:p>
          <a:p>
            <a:r>
              <a:rPr lang="en-GB" dirty="0" smtClean="0"/>
              <a:t>Many losses from sickness, fatigue and hunger.</a:t>
            </a:r>
            <a:endParaRPr lang="en-GB" dirty="0"/>
          </a:p>
        </p:txBody>
      </p:sp>
      <p:sp>
        <p:nvSpPr>
          <p:cNvPr id="4" name="Content Placeholder 3"/>
          <p:cNvSpPr>
            <a:spLocks noGrp="1"/>
          </p:cNvSpPr>
          <p:nvPr>
            <p:ph sz="half" idx="2"/>
          </p:nvPr>
        </p:nvSpPr>
        <p:spPr>
          <a:xfrm>
            <a:off x="0" y="3429001"/>
            <a:ext cx="5148064" cy="3429000"/>
          </a:xfrm>
        </p:spPr>
        <p:txBody>
          <a:bodyPr>
            <a:noAutofit/>
          </a:bodyPr>
          <a:lstStyle/>
          <a:p>
            <a:pPr marL="0" indent="0">
              <a:buNone/>
            </a:pPr>
            <a:r>
              <a:rPr lang="en-GB" sz="2300" dirty="0"/>
              <a:t>“In his expedition, Gallus destroyed the following towns, the names of which are not given by the authors who had written before his time, </a:t>
            </a:r>
            <a:r>
              <a:rPr lang="en-GB" sz="2300" dirty="0" err="1"/>
              <a:t>Negrana</a:t>
            </a:r>
            <a:r>
              <a:rPr lang="en-GB" sz="2300" dirty="0"/>
              <a:t>, </a:t>
            </a:r>
            <a:r>
              <a:rPr lang="en-GB" sz="2300" dirty="0" err="1"/>
              <a:t>Nestum</a:t>
            </a:r>
            <a:r>
              <a:rPr lang="en-GB" sz="2300" dirty="0"/>
              <a:t>, </a:t>
            </a:r>
            <a:r>
              <a:rPr lang="en-GB" sz="2300" dirty="0" err="1"/>
              <a:t>Nesca</a:t>
            </a:r>
            <a:r>
              <a:rPr lang="en-GB" sz="2300" dirty="0"/>
              <a:t>, </a:t>
            </a:r>
            <a:r>
              <a:rPr lang="en-GB" sz="2300" dirty="0" err="1"/>
              <a:t>Masugum</a:t>
            </a:r>
            <a:r>
              <a:rPr lang="en-GB" sz="2300" dirty="0"/>
              <a:t>, </a:t>
            </a:r>
            <a:r>
              <a:rPr lang="en-GB" sz="2300" dirty="0" err="1"/>
              <a:t>Caminacum</a:t>
            </a:r>
            <a:r>
              <a:rPr lang="en-GB" sz="2300" dirty="0"/>
              <a:t>, </a:t>
            </a:r>
            <a:r>
              <a:rPr lang="en-GB" sz="2300" dirty="0" err="1"/>
              <a:t>Labecia</a:t>
            </a:r>
            <a:r>
              <a:rPr lang="en-GB" sz="2300" dirty="0"/>
              <a:t>, and </a:t>
            </a:r>
            <a:r>
              <a:rPr lang="en-GB" sz="2300" dirty="0" err="1" smtClean="0"/>
              <a:t>Mariva</a:t>
            </a:r>
            <a:r>
              <a:rPr lang="en-GB" sz="2300" dirty="0" smtClean="0"/>
              <a:t> </a:t>
            </a:r>
            <a:r>
              <a:rPr lang="en-GB" sz="2300" dirty="0"/>
              <a:t>above- mentioned, six miles in circumference, as also </a:t>
            </a:r>
            <a:r>
              <a:rPr lang="en-GB" sz="2300" dirty="0" err="1"/>
              <a:t>Caripeta</a:t>
            </a:r>
            <a:r>
              <a:rPr lang="en-GB" sz="2300" dirty="0"/>
              <a:t>, the furthest point of his expedition</a:t>
            </a:r>
            <a:r>
              <a:rPr lang="en-GB" sz="2300" dirty="0" smtClean="0"/>
              <a:t>.” – </a:t>
            </a:r>
            <a:r>
              <a:rPr lang="en-GB" sz="2300" b="1" dirty="0" smtClean="0"/>
              <a:t>Pliny </a:t>
            </a:r>
            <a:r>
              <a:rPr lang="en-GB" sz="2300" b="1" i="1" dirty="0" smtClean="0"/>
              <a:t>NH </a:t>
            </a:r>
            <a:r>
              <a:rPr lang="en-GB" sz="2300" b="1" dirty="0" smtClean="0"/>
              <a:t>6.32.160</a:t>
            </a:r>
            <a:r>
              <a:rPr lang="en-GB" sz="2300" dirty="0" smtClean="0"/>
              <a:t>.</a:t>
            </a:r>
            <a:endParaRPr lang="en-GB" sz="2300" dirty="0"/>
          </a:p>
        </p:txBody>
      </p:sp>
      <p:pic>
        <p:nvPicPr>
          <p:cNvPr id="307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220072" y="3429000"/>
            <a:ext cx="3779912" cy="33123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77070524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Benefits to Rome?</a:t>
            </a:r>
            <a:endParaRPr lang="en-GB" b="1" dirty="0"/>
          </a:p>
        </p:txBody>
      </p:sp>
      <p:sp>
        <p:nvSpPr>
          <p:cNvPr id="6" name="Content Placeholder 5"/>
          <p:cNvSpPr>
            <a:spLocks noGrp="1"/>
          </p:cNvSpPr>
          <p:nvPr>
            <p:ph idx="1"/>
          </p:nvPr>
        </p:nvSpPr>
        <p:spPr>
          <a:xfrm>
            <a:off x="107504" y="1412776"/>
            <a:ext cx="8928992" cy="5445224"/>
          </a:xfrm>
        </p:spPr>
        <p:txBody>
          <a:bodyPr>
            <a:noAutofit/>
          </a:bodyPr>
          <a:lstStyle/>
          <a:p>
            <a:pPr marL="0" indent="0">
              <a:buNone/>
            </a:pPr>
            <a:r>
              <a:rPr lang="en-GB" sz="2000" dirty="0"/>
              <a:t>“By my order and auspices two armies were led at about the same time into Ethiopia and into that part of Arabia which is called Happy, and the troops of each nation of enemies were slaughtered in battle and many towns captured. They penetrated into Ethiopia all the way to the town </a:t>
            </a:r>
            <a:r>
              <a:rPr lang="en-GB" sz="2000" dirty="0" err="1"/>
              <a:t>Nabata</a:t>
            </a:r>
            <a:r>
              <a:rPr lang="en-GB" sz="2000" dirty="0"/>
              <a:t>, which is near to Meroe; and into Arabia all the way to the border of the </a:t>
            </a:r>
            <a:r>
              <a:rPr lang="en-GB" sz="2000" dirty="0" err="1"/>
              <a:t>Sabaei</a:t>
            </a:r>
            <a:r>
              <a:rPr lang="en-GB" sz="2000" dirty="0"/>
              <a:t>, advancing to the town </a:t>
            </a:r>
            <a:r>
              <a:rPr lang="en-GB" sz="2000" dirty="0" err="1"/>
              <a:t>Mariba</a:t>
            </a:r>
            <a:r>
              <a:rPr lang="en-GB" sz="2000" dirty="0"/>
              <a:t>.” – </a:t>
            </a:r>
            <a:r>
              <a:rPr lang="en-GB" sz="2000" b="1" i="1" dirty="0"/>
              <a:t>Res </a:t>
            </a:r>
            <a:r>
              <a:rPr lang="en-GB" sz="2000" b="1" i="1" dirty="0" err="1"/>
              <a:t>Gestae</a:t>
            </a:r>
            <a:r>
              <a:rPr lang="en-GB" sz="2000" b="1" i="1" dirty="0"/>
              <a:t> </a:t>
            </a:r>
            <a:r>
              <a:rPr lang="en-GB" sz="2000" b="1" i="1" dirty="0" err="1"/>
              <a:t>Divi</a:t>
            </a:r>
            <a:r>
              <a:rPr lang="en-GB" sz="2000" b="1" i="1" dirty="0"/>
              <a:t> </a:t>
            </a:r>
            <a:r>
              <a:rPr lang="en-GB" sz="2000" b="1" i="1" dirty="0" err="1"/>
              <a:t>Augusti</a:t>
            </a:r>
            <a:r>
              <a:rPr lang="en-GB" sz="2000" b="1" i="1" dirty="0"/>
              <a:t> </a:t>
            </a:r>
            <a:r>
              <a:rPr lang="en-GB" sz="2000" b="1" dirty="0"/>
              <a:t>26</a:t>
            </a:r>
            <a:r>
              <a:rPr lang="en-GB" sz="2000" dirty="0"/>
              <a:t>. </a:t>
            </a:r>
          </a:p>
          <a:p>
            <a:pPr marL="0" indent="0">
              <a:buNone/>
            </a:pPr>
            <a:endParaRPr lang="en-GB" sz="800" dirty="0" smtClean="0"/>
          </a:p>
          <a:p>
            <a:pPr marL="0" indent="0">
              <a:buNone/>
            </a:pPr>
            <a:r>
              <a:rPr lang="en-GB" sz="2000" dirty="0" smtClean="0"/>
              <a:t>“Nine days further inland is </a:t>
            </a:r>
            <a:r>
              <a:rPr lang="en-GB" sz="2000" dirty="0" err="1" smtClean="0"/>
              <a:t>Saphat</a:t>
            </a:r>
            <a:r>
              <a:rPr lang="en-GB" sz="2000" dirty="0" smtClean="0"/>
              <a:t>, the metropolis, residence of </a:t>
            </a:r>
            <a:r>
              <a:rPr lang="en-GB" sz="2000" dirty="0" err="1" smtClean="0"/>
              <a:t>Chariba</a:t>
            </a:r>
            <a:r>
              <a:rPr lang="en-GB" sz="2000" dirty="0" err="1" smtClean="0">
                <a:cs typeface="Times New Roman"/>
              </a:rPr>
              <a:t>êl</a:t>
            </a:r>
            <a:r>
              <a:rPr lang="en-GB" sz="2000" dirty="0" smtClean="0">
                <a:cs typeface="Times New Roman"/>
              </a:rPr>
              <a:t>, legitimate king of the two nations, the </a:t>
            </a:r>
            <a:r>
              <a:rPr lang="en-GB" sz="2000" dirty="0" err="1" smtClean="0">
                <a:cs typeface="Times New Roman"/>
              </a:rPr>
              <a:t>Homerite</a:t>
            </a:r>
            <a:r>
              <a:rPr lang="en-GB" sz="2000" dirty="0" smtClean="0">
                <a:cs typeface="Times New Roman"/>
              </a:rPr>
              <a:t> and the one, lying next to it, called </a:t>
            </a:r>
            <a:r>
              <a:rPr lang="en-GB" sz="2000" dirty="0" err="1" smtClean="0">
                <a:cs typeface="Times New Roman"/>
              </a:rPr>
              <a:t>Sabaean</a:t>
            </a:r>
            <a:r>
              <a:rPr lang="en-GB" sz="2000" dirty="0" smtClean="0">
                <a:cs typeface="Times New Roman"/>
              </a:rPr>
              <a:t>; he is a friend of the emperors, thanks to the continuous embassies and gifts.” – </a:t>
            </a:r>
            <a:r>
              <a:rPr lang="en-GB" sz="2000" b="1" i="1" dirty="0" smtClean="0">
                <a:cs typeface="Times New Roman"/>
              </a:rPr>
              <a:t>PME </a:t>
            </a:r>
            <a:r>
              <a:rPr lang="en-GB" sz="2000" b="1" dirty="0" smtClean="0">
                <a:cs typeface="Times New Roman"/>
              </a:rPr>
              <a:t>23</a:t>
            </a:r>
            <a:r>
              <a:rPr lang="en-GB" sz="2000" dirty="0" smtClean="0">
                <a:cs typeface="Times New Roman"/>
              </a:rPr>
              <a:t>.</a:t>
            </a:r>
          </a:p>
          <a:p>
            <a:pPr marL="0" indent="0">
              <a:buNone/>
            </a:pPr>
            <a:endParaRPr lang="en-GB" sz="800" dirty="0">
              <a:cs typeface="Times New Roman"/>
            </a:endParaRPr>
          </a:p>
          <a:p>
            <a:pPr marL="0" indent="0">
              <a:buNone/>
            </a:pPr>
            <a:r>
              <a:rPr lang="en-GB" sz="2000" dirty="0"/>
              <a:t>The ambassadors who in my time have come to Rome from Arabia, have made all these matters more uncertain, even, than they were before; a thing at which we may justly be surprised, seeing that some sprigs even of the incense-tree have been brought among us, from which we have some reason to conclude that the parent tree is round and tapering, and that it puts forth its shoots from a trunk that is entirely free from </a:t>
            </a:r>
            <a:r>
              <a:rPr lang="en-GB" sz="2000" dirty="0" smtClean="0"/>
              <a:t>knots.” – </a:t>
            </a:r>
            <a:r>
              <a:rPr lang="en-GB" sz="2000" b="1" dirty="0" smtClean="0"/>
              <a:t>Pliny </a:t>
            </a:r>
            <a:r>
              <a:rPr lang="en-GB" sz="2000" b="1" i="1" dirty="0" smtClean="0"/>
              <a:t>NH </a:t>
            </a:r>
            <a:r>
              <a:rPr lang="en-GB" sz="2000" b="1" dirty="0" smtClean="0"/>
              <a:t>12.31.57</a:t>
            </a:r>
            <a:r>
              <a:rPr lang="en-GB" sz="2000" dirty="0" smtClean="0"/>
              <a:t>.</a:t>
            </a:r>
          </a:p>
          <a:p>
            <a:pPr marL="0" indent="0">
              <a:buNone/>
            </a:pPr>
            <a:endParaRPr lang="en-GB" sz="1400" dirty="0"/>
          </a:p>
          <a:p>
            <a:pPr marL="0" indent="0">
              <a:buNone/>
            </a:pPr>
            <a:endParaRPr lang="en-GB" sz="1400" dirty="0"/>
          </a:p>
        </p:txBody>
      </p:sp>
    </p:spTree>
    <p:extLst>
      <p:ext uri="{BB962C8B-B14F-4D97-AF65-F5344CB8AC3E}">
        <p14:creationId xmlns:p14="http://schemas.microsoft.com/office/powerpoint/2010/main" val="253969520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The Sack of Aden?</a:t>
            </a:r>
            <a:endParaRPr lang="en-GB" b="1" dirty="0"/>
          </a:p>
        </p:txBody>
      </p:sp>
      <p:sp>
        <p:nvSpPr>
          <p:cNvPr id="3" name="Content Placeholder 2"/>
          <p:cNvSpPr>
            <a:spLocks noGrp="1"/>
          </p:cNvSpPr>
          <p:nvPr>
            <p:ph sz="half" idx="1"/>
          </p:nvPr>
        </p:nvSpPr>
        <p:spPr>
          <a:xfrm>
            <a:off x="107502" y="1484783"/>
            <a:ext cx="8928993" cy="1803975"/>
          </a:xfrm>
        </p:spPr>
        <p:txBody>
          <a:bodyPr>
            <a:normAutofit/>
          </a:bodyPr>
          <a:lstStyle/>
          <a:p>
            <a:pPr marL="0" indent="0">
              <a:buNone/>
            </a:pPr>
            <a:r>
              <a:rPr lang="en-GB" sz="1900" dirty="0" smtClean="0"/>
              <a:t>“Aelius Gallus, </a:t>
            </a:r>
            <a:r>
              <a:rPr lang="en-GB" sz="1900" dirty="0"/>
              <a:t>a member of the Equestrian order, is the sole person who has hitherto carried the Roman arms into these lands, for </a:t>
            </a:r>
            <a:r>
              <a:rPr lang="en-GB" sz="1900" dirty="0" smtClean="0"/>
              <a:t>Gaius Caesar</a:t>
            </a:r>
            <a:r>
              <a:rPr lang="en-GB" sz="1900" dirty="0"/>
              <a:t>, the </a:t>
            </a:r>
            <a:r>
              <a:rPr lang="en-GB" sz="1900" dirty="0" smtClean="0"/>
              <a:t>[adopted] son </a:t>
            </a:r>
            <a:r>
              <a:rPr lang="en-GB" sz="1900" dirty="0"/>
              <a:t>of </a:t>
            </a:r>
            <a:r>
              <a:rPr lang="en-GB" sz="1900" dirty="0" smtClean="0"/>
              <a:t>Augustus [biological grandson], </a:t>
            </a:r>
            <a:r>
              <a:rPr lang="en-GB" sz="1900" dirty="0"/>
              <a:t>only had a distant view of Arabia</a:t>
            </a:r>
            <a:r>
              <a:rPr lang="en-GB" sz="1900" dirty="0" smtClean="0"/>
              <a:t>.” – </a:t>
            </a:r>
            <a:r>
              <a:rPr lang="en-GB" sz="1900" b="1" dirty="0" smtClean="0"/>
              <a:t>Pliny </a:t>
            </a:r>
            <a:r>
              <a:rPr lang="en-GB" sz="1900" b="1" i="1" dirty="0" smtClean="0"/>
              <a:t>NH </a:t>
            </a:r>
            <a:r>
              <a:rPr lang="en-GB" sz="1900" b="1" dirty="0" smtClean="0"/>
              <a:t>6.32.160</a:t>
            </a:r>
            <a:r>
              <a:rPr lang="en-GB" sz="1900" dirty="0" smtClean="0"/>
              <a:t>.</a:t>
            </a:r>
            <a:r>
              <a:rPr lang="en-GB" sz="1900" i="1" dirty="0" smtClean="0"/>
              <a:t> </a:t>
            </a:r>
            <a:endParaRPr lang="en-GB" sz="1900" dirty="0"/>
          </a:p>
        </p:txBody>
      </p:sp>
      <p:pic>
        <p:nvPicPr>
          <p:cNvPr id="4099" name="Picture 3"/>
          <p:cNvPicPr>
            <a:picLocks noGrp="1" noChangeAspect="1" noChangeArrowheads="1"/>
          </p:cNvPicPr>
          <p:nvPr>
            <p:ph sz="half" idx="2"/>
          </p:nvPr>
        </p:nvPicPr>
        <p:blipFill rotWithShape="1">
          <a:blip r:embed="rId2">
            <a:extLst>
              <a:ext uri="{28A0092B-C50C-407E-A947-70E740481C1C}">
                <a14:useLocalDpi xmlns:a14="http://schemas.microsoft.com/office/drawing/2010/main" val="0"/>
              </a:ext>
            </a:extLst>
          </a:blip>
          <a:srcRect t="36335"/>
          <a:stretch/>
        </p:blipFill>
        <p:spPr bwMode="auto">
          <a:xfrm>
            <a:off x="5508104" y="3933056"/>
            <a:ext cx="3344969" cy="272576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cxnSp>
        <p:nvCxnSpPr>
          <p:cNvPr id="12" name="Straight Arrow Connector 11"/>
          <p:cNvCxnSpPr/>
          <p:nvPr/>
        </p:nvCxnSpPr>
        <p:spPr>
          <a:xfrm flipV="1">
            <a:off x="6378759" y="6309320"/>
            <a:ext cx="288032" cy="288032"/>
          </a:xfrm>
          <a:prstGeom prst="straightConnector1">
            <a:avLst/>
          </a:prstGeom>
          <a:ln w="31750">
            <a:solidFill>
              <a:srgbClr val="FF0000"/>
            </a:solidFill>
            <a:tailEnd type="arrow"/>
          </a:ln>
        </p:spPr>
        <p:style>
          <a:lnRef idx="1">
            <a:schemeClr val="accent1"/>
          </a:lnRef>
          <a:fillRef idx="0">
            <a:schemeClr val="accent1"/>
          </a:fillRef>
          <a:effectRef idx="0">
            <a:schemeClr val="accent1"/>
          </a:effectRef>
          <a:fontRef idx="minor">
            <a:schemeClr val="tx1"/>
          </a:fontRef>
        </p:style>
      </p:cxnSp>
      <p:cxnSp>
        <p:nvCxnSpPr>
          <p:cNvPr id="13" name="Straight Arrow Connector 12"/>
          <p:cNvCxnSpPr/>
          <p:nvPr/>
        </p:nvCxnSpPr>
        <p:spPr>
          <a:xfrm flipV="1">
            <a:off x="6962328" y="5107429"/>
            <a:ext cx="0" cy="360040"/>
          </a:xfrm>
          <a:prstGeom prst="straightConnector1">
            <a:avLst/>
          </a:prstGeom>
          <a:ln w="31750">
            <a:solidFill>
              <a:srgbClr val="FF0000"/>
            </a:solidFill>
            <a:tailEnd type="arrow"/>
          </a:ln>
        </p:spPr>
        <p:style>
          <a:lnRef idx="1">
            <a:schemeClr val="accent1"/>
          </a:lnRef>
          <a:fillRef idx="0">
            <a:schemeClr val="accent1"/>
          </a:fillRef>
          <a:effectRef idx="0">
            <a:schemeClr val="accent1"/>
          </a:effectRef>
          <a:fontRef idx="minor">
            <a:schemeClr val="tx1"/>
          </a:fontRef>
        </p:style>
      </p:cxnSp>
      <p:sp>
        <p:nvSpPr>
          <p:cNvPr id="4" name="Rectangle 3"/>
          <p:cNvSpPr/>
          <p:nvPr/>
        </p:nvSpPr>
        <p:spPr>
          <a:xfrm>
            <a:off x="107503" y="3856288"/>
            <a:ext cx="5273419" cy="2723823"/>
          </a:xfrm>
          <a:prstGeom prst="rect">
            <a:avLst/>
          </a:prstGeom>
        </p:spPr>
        <p:txBody>
          <a:bodyPr wrap="square">
            <a:spAutoFit/>
          </a:bodyPr>
          <a:lstStyle/>
          <a:p>
            <a:r>
              <a:rPr lang="en-GB" sz="1900" dirty="0"/>
              <a:t>“</a:t>
            </a:r>
            <a:r>
              <a:rPr lang="en-GB" sz="1900" dirty="0" err="1"/>
              <a:t>Eudaimôn</a:t>
            </a:r>
            <a:r>
              <a:rPr lang="en-GB" sz="1900" dirty="0"/>
              <a:t> Arabia [prosperous Arabia], a full-fledged city in earlier days, was called </a:t>
            </a:r>
            <a:r>
              <a:rPr lang="en-GB" sz="1900" dirty="0" err="1"/>
              <a:t>Eudaimôn</a:t>
            </a:r>
            <a:r>
              <a:rPr lang="en-GB" sz="1900" dirty="0"/>
              <a:t> when, since vessels from India did not go on to Egypt and those from Egypt did not dare sail to the places further on but came only this far, it used to receive cargoes from both, just as Alexandria receives cargoes from overseas as well as from Egypt. And now, not long before our time, Caesar sacked it</a:t>
            </a:r>
            <a:r>
              <a:rPr lang="en-GB" sz="1900" dirty="0" smtClean="0"/>
              <a:t>.” – </a:t>
            </a:r>
            <a:r>
              <a:rPr lang="en-GB" sz="1900" b="1" i="1" dirty="0" smtClean="0"/>
              <a:t>PME </a:t>
            </a:r>
            <a:r>
              <a:rPr lang="en-GB" sz="1900" b="1" dirty="0" smtClean="0"/>
              <a:t>26</a:t>
            </a:r>
            <a:r>
              <a:rPr lang="en-GB" sz="1900" dirty="0" smtClean="0"/>
              <a:t>.</a:t>
            </a:r>
            <a:endParaRPr lang="en-GB" sz="1900" dirty="0"/>
          </a:p>
        </p:txBody>
      </p:sp>
      <p:sp>
        <p:nvSpPr>
          <p:cNvPr id="5" name="Rectangle 4"/>
          <p:cNvSpPr/>
          <p:nvPr/>
        </p:nvSpPr>
        <p:spPr>
          <a:xfrm>
            <a:off x="107503" y="2708920"/>
            <a:ext cx="8928993" cy="969496"/>
          </a:xfrm>
          <a:prstGeom prst="rect">
            <a:avLst/>
          </a:prstGeom>
        </p:spPr>
        <p:txBody>
          <a:bodyPr wrap="square">
            <a:spAutoFit/>
          </a:bodyPr>
          <a:lstStyle/>
          <a:p>
            <a:r>
              <a:rPr lang="en-GB" sz="1900" dirty="0" smtClean="0"/>
              <a:t>“These </a:t>
            </a:r>
            <a:r>
              <a:rPr lang="en-GB" sz="1900" dirty="0"/>
              <a:t>were the first of the </a:t>
            </a:r>
            <a:r>
              <a:rPr lang="en-GB" sz="1900" dirty="0" smtClean="0"/>
              <a:t>Romans [led by Aelius Gallus], </a:t>
            </a:r>
            <a:r>
              <a:rPr lang="en-GB" sz="1900" dirty="0"/>
              <a:t>and, I believe, the only ones, to traverse so much of this part of Arabia for the purpose of making war; for they advanced as far as the place called </a:t>
            </a:r>
            <a:r>
              <a:rPr lang="en-GB" sz="1900" dirty="0" err="1"/>
              <a:t>Athlula</a:t>
            </a:r>
            <a:r>
              <a:rPr lang="en-GB" sz="1900" dirty="0"/>
              <a:t>, a famous </a:t>
            </a:r>
            <a:r>
              <a:rPr lang="en-GB" sz="1900" dirty="0" smtClean="0"/>
              <a:t>locality.” – </a:t>
            </a:r>
            <a:r>
              <a:rPr lang="en-GB" sz="1900" b="1" dirty="0" smtClean="0"/>
              <a:t>Cassius </a:t>
            </a:r>
            <a:r>
              <a:rPr lang="en-GB" sz="1900" b="1" dirty="0" err="1" smtClean="0"/>
              <a:t>Dio</a:t>
            </a:r>
            <a:r>
              <a:rPr lang="en-GB" sz="1900" b="1" dirty="0" smtClean="0"/>
              <a:t> 53.29.8</a:t>
            </a:r>
            <a:r>
              <a:rPr lang="en-GB" sz="1900" dirty="0" smtClean="0"/>
              <a:t>.</a:t>
            </a:r>
            <a:endParaRPr lang="en-GB" sz="1900" dirty="0"/>
          </a:p>
        </p:txBody>
      </p:sp>
    </p:spTree>
    <p:extLst>
      <p:ext uri="{BB962C8B-B14F-4D97-AF65-F5344CB8AC3E}">
        <p14:creationId xmlns:p14="http://schemas.microsoft.com/office/powerpoint/2010/main" val="80481806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23528" y="836712"/>
            <a:ext cx="8424936" cy="5112568"/>
          </a:xfrm>
        </p:spPr>
        <p:txBody>
          <a:bodyPr/>
          <a:lstStyle/>
          <a:p>
            <a:pPr>
              <a:buNone/>
            </a:pPr>
            <a:endParaRPr lang="en-GB" dirty="0" smtClean="0"/>
          </a:p>
          <a:p>
            <a:pPr>
              <a:buNone/>
            </a:pPr>
            <a:endParaRPr lang="en-GB" dirty="0" smtClean="0"/>
          </a:p>
          <a:p>
            <a:pPr>
              <a:buNone/>
            </a:pPr>
            <a:endParaRPr lang="en-GB" dirty="0" smtClean="0"/>
          </a:p>
          <a:p>
            <a:pPr algn="ctr">
              <a:buNone/>
            </a:pPr>
            <a:r>
              <a:rPr lang="en-GB" sz="6000" b="1" dirty="0" smtClean="0"/>
              <a:t>Land Route vs. Sea Route</a:t>
            </a:r>
            <a:endParaRPr lang="en-GB" sz="6000" b="1" dirty="0"/>
          </a:p>
        </p:txBody>
      </p:sp>
      <p:sp>
        <p:nvSpPr>
          <p:cNvPr id="2050" name="AutoShape 2" descr="data:image/jpeg;base64,/9j/4AAQSkZJRgABAQAAAQABAAD/2wCEAAkGBhISERUUExQWFRUWFxcXFxgVGBQYGBcVHRgXFxcXFxwXHSYeGBojGhUYHy8gIycpLC0sFx4xNTAqNSYrLCkBCQoKDgwOGg8PGiwlHyUuLSw0MCwsLywqLDQsLCwsLDAwLCwsLC4sKSovLC00LywsLCwsLCwsLCwsLC0sLCwsLP/AABEIAN4A4wMBIgACEQEDEQH/xAAcAAABBQEBAQAAAAAAAAAAAAAGAAECBQcEAwj/xABIEAACAQIDBQQHBQUGBQMFAAABAhEAAwQSIQUGIjFBE1FhcQcjMkKBkaEUUmJysTOCwdHwQ1NzkrLhJGPC0vGTorMVFjREVP/EABoBAAIDAQEAAAAAAAAAAAAAAAQFAAEDAgb/xAA0EQABAwIEAggGAgIDAAAAAAABAAIDBBESITFBUfAFEyJhcZHR4RQygaGxwTNCI/EVQ1L/2gAMAwEAAhEDEQA/AMWFPNRBp6tUnppp6aoolNKaUUqitMaY05poqKKakdx+cV0LZ5xqDXhZsMxCqCzHkACSfIDU0V7J9HWIYhrzLYABfK0tdKjmRbXi+cdKyklZHm4rRkbn/KEJGkKP7G7mCtE+qe+6iSL1xbPUDS0k3ObD2o+FW1i9ctgFEsWAcoXsEszJYKJc9oYjMZA9w0O6rH9R55ep+yIFKdys4wuwsTc/Z2Lr/ltuf4V3puLtA/8A6tz4gL+pFG2Mxl4pnZrjDLIz33M6aArZuIBJgcjE8q8cTZtAMWU6doRmzclZsom8jzmQKQcxkt0rL4qQ6Afn9haCmZuT+EJn0f7R/wD5n+dv/urnvbmY5OeFvfBCf9M0Z2bVs2y2TD8Kkz2JObKDJJVwoPCR05eIr3wdoMCQChUss2/tCAkXLqyAt4dEUQCdTVfFSDW3kfVWKVh0v5+yzLEYO5bPGjp+ZWX9RXPNanh9q3CAFuXDoSZfOp4nAhblq43sKrGWAGdRNctxbF4ntcPZc85CtZcjXiD2DcUjTUkKASJia0FU7+zfI8/lcmkH9XLN5pB6MsVuhhmGa3dex3dtluWvLtrRKj97WqLau62Jw4zOk2zyuWzntkfmXT5xRDJ2Oyuh3wPZnZVcdf6+NNNIEinInlW6wTA04NRp5qKKU0pqNIVFE8081GKeaiiiTTUjSqK1OKU0qaKipPSqM04qKJ6VORXVs3ZVy+4t2lzMeQH1J7h41RIAuVYBJsFyAUT7M3KaFbEsbStqttRmvuOpC+4v4mgCind/dRbCq1vJevET2soQkGCthW5sD/aNoOk+yerH4M5yi23JLaswd85IUg3DrnysImNFvZgoKGFslZiOFh+u6Yx0eEXf5Ll2X2aEJYUWFOkpLXHHKTfIhuLKsW9JuLxV0Y1RbTIhlrxZhlGYsqDKZZZuXRmdX1zfs3GvI8ruDLELlU8TuUW2G1GW4xUq/CSpVQzHhnLlFUm3d6cPnPZK15sqoWclbZyqB7Ii5cEieNo15UO2Mvdlz9UQ6QMbmrJmV2KKG0nhXM5HsiCtuQhym4JISMw00r1xe0EXS89pRrK3LpJMhgZWx2rj2m0zpqaBcbt29dGVnIToiAIg/dWBVfmo0UpOpQRqh/UI2vbxYMMDmLEEEFLGaD3hsVec/wDtryXfSyvsW74j7r4W1/8AHh9PnQiLZIJjlz8KZrZAB6GY+Gla/DR75rP4h+2SKzvbZc62bzHxvWmPnxWDXU218Oy52F0EyTw4S4TzJMi2hPI9aDcLmzAJ7TcIGhmTAGunOi2/u12Nk3Gu5ihm5KypkZDkIbignn4fCs3xRsIC3hfI8E62VhsTbmCDQz2gpAEXLV63EAAEBXe3MKBOmldeLsWwzNh2Z7cDjUC+o4UkE2yzqJQatbJnWaG8fufFjtbbMWyi4UIgdmRmzIfwjnPShi3cZSCpKkciCQfgRrWbYGvJcxxVvmfHZr2+C0DD3wWL51jTMyHpJbKxWDoW5NBm0ukGuzC3sreqZkJEtlNsDN3MGItOJFwEtB9WeLUSFYfei5I7UC9HvNK3R+W6kP8APMPCr/Zm2Ec+qaW04HypdkCBkYRbvQNPccjSa5khcNfZaRzNdzmujauwMPezZ1Fi4PauWlYW5771k8Vr86yviaENr7BvYZhnAytqrocyOO9WH6UbLtBi3EW4OENxK1vMBKEE57TEqqanUAwxZyR6pd0ZOFlIkoRmt3uIqOFBKXDlZhctiGVCxURNVHK+PvCkkTJO4rM+dNRPtvdcZTew2ZkGr2zrctA6htNHtno4JEUMxTBkjXi4S6SMxmxUaVKKVaLNSNPFMKlFRRQIpqRNKorU8w7j8/8AalmHd+tQFPlqKk8+VICaQYf+a98FhXvOttAWZiAoHU/wqiQBcqAE5BdOxti3MTdFu2JPMk6KijmzHoorRNn7MSzayWp7NoBfKwOJbpJXVLOhypINwiAdZPLhMKmGtdhbhgf2rxPbODlOmk2VbhCyM7AzChjXu+NuvIaSCSuikl2afVgH35PsEgrkWeFM7KZ5HSnLTnnu8dGsEQi11555zbFXCrKysVYFYaFLKNQrLCyR0W2vC6sVAkFxwY3eAYM9Te59mGMg85xDAmNdeyUzyzsTXFt3eIWWK2ipv6h7iwVtEiGFsgDPdPv3uZOggUHs0gzqT11+PnWsNPiF3afn2Wc1RhNm68/dWO0Nu3MRxXmLFSMqgAIoMyABovTkNetV7WdMw1H1qKuQDBOo18R3V6qcqedMA0NFggC4uNyvNwATGo7+XT+dRLmAOg5UsvUf+Kud3t0sTjD6pYQc3bRR4TGp8ADVPe1gxONgra1zjZoVKXOuvPn49aatOseiIKsvcNxipEKMoVyQFYGZYLzIPODQ3vB6Pr+Gtm5IuW1yyQDmGnEYEwgOkkjppQ8dZC84WuWzqWVoxEKp3XuBcXYLcjcQHwBIHwOvOj30gbss1t74uxbtIsWoJlswUkme4zPOswDEEEaGdPA1eYzfnGXbDWLjh0YAElVzGCD7Q5mQNedczQyOla9h01XcMzGxujffPRHno+2OWweZ7pdX9gCfVhSyukmZBgaDp51k9xYYjpP0q+2TvvicPhzYtZQpLEEglgWiY1jp3czVCFkiOtXBE9j3udoTkqmla9jGjZeuFwJeTKqo5s5AA6+bGByUE+FewwtjX17ad1owfDVxB8x8TRJithWLlq2O0vWjbXKwNsvZzjR2XKc65jrJB0jlyFFd2AfcvWLn5bgQ/wCW8EP0rQStdvZZmMt2urDDbYe3l7Vu2tjhW9bYG5bBB4Zb2lIB9XcBBAIEQaIMP6wq9s2z2jBQVPZ27jEKpUZgewuZVUNaYEEKCmoFCWztkYgOFNt8j8DRqsHSZErp7Q8RXnhcdcwt11EMslHRwclxQYh1+o6joRWb4g6+HVasmLfm0R1hL2Y5hIKmAywHVyzBjkbVg7KQbJ1OTMSLjAGk3j3YFwNdsKA4Ge5bQyrpP7aweqTzXmp0IrusYpLydohzTCccFw50Fu8dCWIkJdBXOAFYqwBHdZvcIcMRDu5bKudHOr3dNX0B7RIClJgDJJEBdG64RlhILFZlE+dNFF29+wJzYi2oBBAv21MhGI4bls9bTjUHxjwAkTTOOQSNuEskjMbrFNUhEeNRK09aLJeZpUiaVRWpE01IU5qKkwFH262xjZt5iD2l1VkjQ27DEKoB9x7rQJPsrJ6UP7o7HF26XuAm1ZGdwPeMwlseLtAjzo3uAlTccgFpYkZohgVnQjhhGUaNwW/ZbOwpfVS54B9fRMKSL+5+ihi1IMEKIWDKsiqFTKAU1ZeG6FCjRw4BFtzNUu8O1/sym2pP2hwc7aTYRtSmmnbPoXI9kQg0FWGMxwwtk3SBmBy2lIXW+NSSBplsknURNxjoMoAz645diSSWYySeZJ1JPxriCLFmdB9/ZdVEmHIaldmyNgYjFMRZts8cyICr5sdBV1e9Gm0FUsbakATAuIT8p51rO7+yhhbKWlUFQBJGhLH2mYHnr1B7tK6L9w3GCr7JGYnw6fHz8+kEKTpSTH2ALLZlA3D2ibr54uWis5hBBIIMggjnNeZNHfpS2Alm6l5DHazKxoGAEsD4zqO+TQKRTqCUSsDxulksZjeWlWu6uxvtWJt2SSAxOYjooBYnzgVumF2etsItuUS2pUIIg8oJ0mRB665jM1lXosVhjJyFhkYFwJCE8pPSYitdvXBGq/DnNIulJHGUM2sm/R8YwYtylbxIEzoo948p7h3/ANc659o4FLiMrLmVgQeYEHQjTwpxlLS3P3RGgPf5/pXuziDryEkdw11+h+VKvlNwmJbx0Xz3t7Z3YYi7a14HIE/d5qfkRXBNE/pCsEY1nJntAG5Rpqg+iChnLXs4XY4w48F5eZuF5A4qIpxpT5anbsljArVZhaZ6OcbcvWbwe4GYXFy9oTzK9QpBI4eU9TRE25FjtC4VQzKyzB0JEEgTHLvrPtkbkY4hb1hGVhqrMRbJH4cxBjx6g1qmHxzgWzdt5TC9oSwGVoAlQBDDMeh0FecrCWSF0ThnsE7ps2We3RA21fRfZtK9yXyqC2kTlGp6amJ+XjQXvHirLuvY5mhQGd5zOQABoeUAATzPWt9xN+3lGYrxaASOLwHf8KC8X6LsLdPDnsxzIIOb9wiB8x5V3S19s5iVzPTYh/jAWU7L2k1h8ygEEZXRtVdDzRh1B+mhGoo2FxHtLcQkqczamS4GUul2ZBuW4kyCHU9oQSpnh3n9Gt3DKblpu2tjVtIdR3kSZHiOXdVNu3tbsXyOxW25EsOdtx7F1fFSdR1UsOtMnFk7ccZug2YoXYJAjlHllKAvmDLkLF+0SCzpJJzKVHMEqtwDUZyAB7ybFFi4ChzWbgz2m71Pun8SnQ0aHEFHYMNXPEBPMZSyqV4mgHMnMKr2yAIYhsbs77VYe37RLO1l4EG+ozMFI0i6nFA0Di4OgoeJ5idfbn8IuVglbbfn8rNQakRSZCDBpKabJOvM01TK01RRPFPTRVruxswYjFWrZ9nNmfwReJ/oD865c4NBcdlbWlxACNdhbPNixaQSHaLzkCSLjKzWlAgyUtJccCPaK6a172We5dCrzzEqSFgXcxGZgBBVcly5Ki3Js8SyZr02lb7TiJILDtCJIALBXgiYOS32A1DRJOUmKqtpYzsME9waPdAspoBGZVe7Ed1sW0nvLnSTSVt357n98+SbuswW2CGN6Nri9ehP2NsdnaB+4PeP4mMsT3mqcGkaktskT5ef9aU5a0NaGhKXOLnXK2Dc7f23ftpaee3ACx/eR7yk6TAkj5TRUoKLEljzOYnU9degrFdxcEz46zl91g5nuXU1tZsliY06Ex+k8/Pl515mvhZDJZm+af0chkZd+yzz0k7Ut3xbs21ZrivJ071jKIJzEyOXdXNsD0U3bgD4luyU+4INz4zon1PgK0q1suxabtAi9oQAXIBcwIAnnyEQKrt5MRjeyJwioGHMMZuR+EexPgSa6jrHBghhyHErOSna55kfn3BVe0dtYLZVrsrYlxqLamWJPvXG6cuZ17hTbA9JWFugrfPYvOmaShHSGA0PgfnWQ4svnYvOeTmmZzdZnWa83bX5fpTL/jY3N7RJcd0Ea54PZFhwW9Xd6cDE/abR66OD9BJNeO3tuC1ZNxz2SSRr+0uGNFQAwJ8Ty1gUBejjdQ37gxF0eqtnhB9+4P8ApXmfGB31T77bbOJxTkGbaEpb7soOrfvGTPlQjKGMzYGm9tfREuq3iLG4a6Lj27t18VdNxgBoFA58I5T0J+HWq9ACQIpsmgMjWdOo/wBqkqz3D4f1P+9PmtDRYaJQ4lxudUiixz1nr3fCjj0absG5dN26k2lEpm5O86ET7QAk90x416bk7hZovYlTHNLZHP8AE47u4fPxNtobUtWELMyALoJOUT90EAyfAAx3UprKzFeKLM8U1pKP/sky7kQo9Vu0cWUaCBkPU9SNSO4aDTy7pKjewtotinuTdnKOSLkCgyIRpz+bEjyFWj2RyAPDoyzrHOdQcx/rnSbqerdZ2qYgFwu1WGy8hLMiBM0ExpJ1Enp7v9Gu7s6p8LikRsymFImBJkaajrMkn9412XNqSODSfeYGB8DqT5wP0rJ7SXLQMeBoukCQY8qwzfbYww2MdFEK0Og6AN0HgGkfCtfv7cS1icPaMk3g4zE9dMs+baDu6VRelHd8XsOL6DjsyT42z7XyMH/NR1BIYZQHaOQNWzrGHiEJ7Bx3b4fIeJ7eRSG5MoacOxnQ5XJtGfdur3Vd2bn7MBmV3yAdpmz5wGa3dyMcwCOoDGAuW6wkhQaA93toC1iFL/s2m3c/w34W+U5h4qKOLgFu7c7UFs09oArMr3BCPMArr2ebjIAGIkERqznZhdYb5oWCTE2/DJC2+uzwt5byrlS+uePu3Act1PMOD86HCKPtsWO3wd2CHayxuqwMhgrdjeII0Mwlwx1c0BGjKZ12WO2SEqW2fcb5rzNKnmmolDJxRt6O8DK4i6QdQtgRz9YeOPEKPrQb2fdr9D8q0vdXZKf/AE1c7Fe0djpHO4fsyzJGgBJ59aCrXhsduJARdGzFJfgCV1bWt2yxYM0XGHaCcp7PLLSEyxCK4GcN7HSg3fnEnPasnnat5nH/ADbnrbnyzAfCjhtjhnRUZIcgFCrWWUFlD5UkJOQuPZzQeZmsz3ixfa4q/c+9cc/CdPpFDUYDn+A9vVEVRszxVZTg1GnApsla0T0R2V7S8x9oIoHfBbX9BWoqax30dbSFrGKpMC4hTwzSGX5kR8a2BXry3SbSJ7ncBehoSDDYbJveOusDQ9B/v/Cq3HbWWwGe6YFvLmPObbNCtA5kNI07ietdza3BzEqdR4Ff515YnZ6XAwucashQggDhOpBjmeVAswg9rREkE/LquK7s/BY1c+W1eH3hBPxI4h5GqHG+irDNdDI7Ik8Se18FYmV+M1m207b4XE3ERmUo7KGUlWgEgGV7x+tdmH36x9ttMQ515Plcf+4GnraOZgvDJl38lKnVUTjaVma0Tfzba4TCCzZhHcZEC+5bAhmHdpwg+M9KyJWIBHf4fH4VcYh8RtHEFgMzZRPRVUchqYA/XWrzA7l2bA7XG3Vyj3QSFPgWiW/KomiIAylZhcbuOZ4rKQPqHYmizRl3Ki3b3UvYx4QZUB4rjDhHgPvN4D4xWnbO2DgsCuYKpZRrceCfEydE8loY2n6R7dtezwtsFQIBIyIPyoNT8T8KDNrbev4kzdckdFGijyH8TJ8a4fFPUntdlvDddNkhpx2e07jsjfeP0lCMmG1PVyOEeQPtH80jwrP8bj7l1s9x2du9iTp3DuHgK8CaY0bDTxwizR6oSWd8p7RRl6M9olMYqycrqyn5ZlPzU/OtZv2Ef21VvMA1kvowwJfF5ultSx8zwqB8ST8K13sjSHpOwny1snXR9+qz4qtxOzV/s+HXuBWfLpPgRXKMMBowKaniWSnmfu/vCPE1eJbPL60NekDahw+DfK0PcItqRzEyWIP5QdfGhYS57gwbo98ojaXcFybZ3M7d1uHEMpVRkyqpC65gwgidTOlE6AvbyXQGJTKzLoHkQTHSe7WsN2ZvNicOfVXWA+6TmQ+anSirZnpWuKIu2lbxQlfoZHyplPRTkAAg202KWx1cDiS64J13BQftXZ5sXrlpuaMV84Oh+I1o6w177RhbTQSYWdC8Og+zs0AHWGstIBOhigneLaxxOIe9lCZo0BnkAok9+lEe6N03MFiLXMqSQB/zLbL/AK1T6UfOHGNrnai3ugIC0SOaNM0U2UJcIxzKZRgWbMLd3tLRlbhLqMy2Wg6TJHOsnxVko7KeakqfMGP4UfYS+EzBNJDlYBVZGe9blcoEr2S9OpoX3xtZcZdjkzZx5OA38a5pbteW885ruqALA7nnJUJFKnJ8P1/nSpglySGtg2BtZbWFsW3QMDZtsZj3+1bWdI4B86x5TWni6USwRAP2fD68egFq6xgI6TOg1Ma0vrmh4a0o+hNi4q9GGw2btrdwhrYuMLcWwJFtgYygSRoZlvZFY3etEanWeo/2rR8JiuC6A0+qxJMTrNtGmS7ljLEzPWKzIGqoWFpdc8P2rrSDht3/AKTE06d1Se78vGDU7d4D3aZJcpXzlbTwiPCtd9H+9v2u32d0+uQc/wC8XTi/MOvmD31kt8qRM+VNgMU9q4r23yMpkMDEH+ulCVVM2oZhOuxRNPOYX32X0QWqQINB26u/6YlhbuAJdiBBGVz+HqD4fWjG1dU8tSeg1ryksL4nYXheiZKx7cTSs09KWxRmS+OZ4G8SNV+gI/dFBGG2M7jO0W7c/tLnCp/L1c+Cg1t23rDNZYAL2gVnSVDDMuo0Mie7zrC9o4m47zccue89B3DuHgK9D0dK58WHglFdGxr8dtUR4fefD4e3ks2y+hlmUAMwUBXgkzxSSCOXdMCo25t58S4LABVkIo90EzqfePIT4CqmnmmDYWNOLdAvme8YTpwT01KlNarFKp2LWYxXmKLPR7sUYjEAsJROJu4x7I8iTWcsgjYXHZaxMMjw0I63H2EMPYUkQ9wBm7wupUfUn40YB65WTWvRRFeNmkMri8r1AY1rQ0bKZFY56SN4xiL/AGafs7JZZ+8+mY+WkD499aq13tE1DIsmVcAFl8deFT46x3TWA468WuMzGSzEk95JkmmnRUIxlx1CXdIPLWBo3XPNMKelXokkT86LfRy8Yi4vfbB79UuI38DQhNF3o6MYoEc+zcR36SJ7tRQ9V/C7wRNL/M3xV42BFt0SB2isoY6NOa5lmSDEowBgj2h4ihTe1T2lknrYt/SV/hR3iLSPda4rKzpdAdSeRF0KvDOsALyjoYM0G77JBsf4RHyu3BQdM+7wjalloyhcrTU5NKmaUplrTediwwknsMMOcCCt1GnhY/ITMVmIrSdl3c2BsNrw2nBEAz2V4GNSB7Lmgqz+p70dRHNw7lPDAnthPE1u8CNTq1o8yQATmtsIAERFZpNadshovcU8TrEh9QTdttqyKPaxKcp75rNsXYyO6HmrMvyJH8KlKe04eCurHZafFeRpClFWNrYxADXmFlT9+c5H4bY4j5mB40YXAaoANJ0XCw0HhIrutbIaA1wiynQ3JBb8igZn84jxFdNvatu2Iw9uGXiF26Fa5PLhX2EHwY/iqrxGIa4xd2LMdSzGST41yC493PPou7Nb3/jnm6Idg4yymIspZthy1xF7S8ATqwHAg4U8zmPiK2u1aEch8hXzzszEdnetv910b5MCa+hsNdBGh8v4Ui6WbYtITfo92Jjk+Itaacxyme8GDPfArHd890Hss1y2C1rmRHFbB1171kxPSINbMahdtgLJGnXrp1nwoClqnU7rjNFTwNlbhK+bqeK0bfj0dlc1/CrI1L215jvZO8d6/LurOn5mOVepgnZO3E1IJYXROwuTTSbzmok0prdZKQE1r/oy2V2WENwghrrE6/cXhX58R+NZdsDZ7XryIObMFnu11PwEmt6w9pUQKugUBQPACB9KTdKzWYIxumvR0N3GQ7L2HOvRm6VXbT2omHtNduGFX5k9FHeTVfujvH9tss7AK6uVKrMRzUideRjzBpD1TiwyWyCbue0PDL5q5e3PX4VgW2MAbV65bOhR2XXuB0Pyrf2td1ZP6Udm5MStwD9qsn868J+mWmnRUtpCzj+kF0izFGHcP2g8OsRFeWnjSNRr0aQKcju+Zos9HLj7XqIC27jc/wAMa/OhEUaejYKr37rcktxrqOJhp8lNDVZ/wu8ERS/ytRg69teb21yXBKG5cEkXCqso1GX1WaIHXWKAt+GHaWo5dkCPAMzN3DvoswV3NcF0RbBcsUUTlIXtHMwAJa2QesMOYNCO+7E310jLatAgCADkDGB0HFQNK20tu5MKl14ie9DRpUiKVNknUaPtxHF3DNbPu3Sp8Ev2zbn/ADAGgGaJ/R/i4xDWv7+2yDwuDjtn/MsfGhqtt4j3ZomkdhlF98kQDNmzAQG0BysOMyU5FwCbhtaMwgACKGd78Oi41mM9ndy3hlicrgExOkzNFm1/w6sR2q6gBO0L5QS4EENm0XOeDkDVPvnYF3DpdTXsnNswCPVuS6cwDCsHt8vdoSB9ng8cvRGTtuwjhmhs7XyaWEFr8c5rv+cjh/cC/GuBmJknUnmTz8z30ytrT8+VMw0BKi4lTtaH6fP/AM1228Mow1x2HH2ltFPcMrs/6LVeTrVxjLcYGyw9+/dJ/dS0v8T865ebWHf7rpg18FUxRdu96R72HRbbqLqLopJKuB3TBBHdI+NB9NP9d1VJEyUWeLq45Xxm7DZb9uzvPbxlvMkgroynmp6TGkHoavwRlI8jXztu9vBdwd4XbZ8GU8nXqp/WelbfsHeOzi7edDqIzIeanuPeO415qtojA7E35fwndNUCcWOqsrdmAR0B4T+HoPhy8gKyr0ibl9kxxFhfVsZdQPYb7wj3T9D56afcxYAYn3QSY5wNTXQcMrCDBBBkHUEH9RQ9PUOp34x/tbzQtkbhcvm5cOT3ADnJ/qaVy2o5HN9PpRZv5uW+Gul7YJsudPwNzyt4dx+HMUNbM2Y99wiAlmMAD+tAO+vWRzMkZ1gOS8++JzXYCM0aejTZ4a4bpGltdI+82n+kH51piDrVVuvu+uDsC2DnaczGObGBA8ABQ36Rt72tj7NaJV2ANxgdQp5KsdTzJ7vOvOy3rKizNP0nzCKWAYuShz0gbz/ab2S2fVWiQPxPyZvLSB4edP6N9uizisjmEvDIZ6PMofmSP3qD2NOGin/wzOp6raySfEO63rV9Hhqz/wBLlgm1Yfud1+agj/TVtuHvP9qsZXPrbYAfvZfdf48j4+Yrm9Ko/wCDQ915f9L156mY6Gqa12t07ncJKcuHBZEajTmo16pecUxRzutbKYNm5NduaEgHhEWgSDoeK6TH4TQPZtlmAGpJAA7yeVaVfw2UW8MsHs1QNAniXMTBGol+2aRrFnTnQdU7IN5yRlI3Mu5zXvs3BRn6cAQALGt1jaBENAgdpoEXnOuhoF3mxufGXmHLOQPyjhH0FH4vmzaNxuguXT7Uxbm1bUlmYkm6zPOY+dZVcYkknmaypBd7nHwWlUbMa36qZCHWY8KVeBpUwQF1GvXCYprbq6mGRgw8wZH1FeUTTVCL5KgbZrWsReVlW+kZGXPr0S4wOWADmy3cyEHSLvMcxxYaypzWbhhLoKHQ6A5eOdVlb8NAZoFx5OlVm4m1A9p8O+uXM6j71thF62PGIceIq0xSQ8SHK5cxiFZWGZmJOrZrbXOiqO1bi0FJSwscYztyE8DsbRJx5KzrG4RrNx7biGRipHiD+leSNGv86M97tnC9aGJSSyALdkQzJJW3dYdG4SjfiQ91BYptDJ1jb77pRNH1brbbJw0f71fYpCdn4Yd96/HPnFv+UfGqDNWibq7BTF7MYEDPavMbZJygErbJB8D49QKzqJBGGudpf2XUDC8lo1sgG0kz00ryopxPo/xQYwbIHSb1sfDn51539zXtQHv4VTE8V9dPIAT8a6FREdHBcmCQahD6kLz1Pd0Hn/KrLY+0bwvKbMi4SAuQnUnoR1HhXR/9tWvex2FH5WvN+lujj0cbp20ZsR2iXh7KFQwAPvHjAMxA5dTWNRUxsjLjn9FrBA9zwNPqi/CK4tqbkZ8ozAcs0agfGgRd/wC5gsVdsPN6yjkLqM6LzAB6gAxB7uYo03j2pbsW+K4LReVVipaDHtZV5x8pIrK72x8BmJbaBJnWLFw69TM6mk9FG14cZBke4/pNayUjCGHMd4Ws/bLV+xn0a06Sc3IrGuYeGs+VUm6u6iYYM3vOWIkarbmUTXrET4+VcG5eIstbOGtXXvIrB8zWygAzSU1J0JUf5mom2ptBbSOzk5UEtGpjuHifoPnQ72viJhaTmf8ASJjLXgSnUclUu+O9X2RAVg3GBW2p+GZz4CAB361j+LxT3HZ3JZmMknmTRZtjebC3n7S9hHuNESb7qoAOgCqNAJqrubfw/uYGyPz3L7/9Yp3SRGFtsBvxy9UmqpOtd8wt9fRUUVLJ/vVo+3wdFw2GXppaJPzdjRR6Ot0lun7TdEop4FPJnHNj3gH5ny1KlnETC94sh44TI8NaVZ+jfdJ7X/E3ZUspVE5Eqfef5CB8e6rL0k3E+yZSRmLqVHXSZPyJ1q62xtZMNZa650UaDqzHko8T/OsU27ty7ibxu3DxHQAaBV6KB3UnpmSVU3Xu0HNk1qHMpouqGZKrrg1MVGlU7VoswVQSSQABqSSYAHxr0CR6og3I2dmvG8QMtkAieRunS2D4Ayx7ghorw9h7jBrT5WYqiMw747MtkIeTnDENnEuZVRrXjZwJw9lLNvmWYMwiGu6C7BIIMAi0NDp2zRpV5uzhYzB3VbYVlUDMGnKCzCdFCI4jLAGduFTpSWeW93+XgnMUWEBn1PihrfjHKlhbaHS5AX/AtcCH958z/KgIirXefbAxGIZ1EIIS2O62oyqP4/GqqaZU8eCMA6pbUPxvKiwpU8eNKiFgvNRUmMnuqM0qipdWAxb2biXUPEhBB6eIPmNPImtLXEJctpiLei5C2uYkBZdkhdS6NmgaSrtqIBrLFNEu5u8K2XNq6Stq4RLD+zuD2Lo7o5HvHlQdVEXDGNR+EbSzBhwO0KI7WL7MwUUrEEEjW2RDBujKVyCRwr2YIZwrmg/eXYX2e4Ckmy8m2x5jWCjdzqdCPCtA2lsa5aRCIZcwCBJyjQlQ0nVSeFRpOdVZso1rrFpTb7G+s2nA9mSwPJXUkD1giNBDAZYkLnEhmDe23TfniOeKKmixDCefZZxFGG6GKc4TGWlPuLc7xlnJc8tCvyqm2/u7dwjhWhkYZrdxfZuL0IPfrqOlWW4WJW3iQLhhLytZM/jEf6gKNmIfFibnv5ZoGC7JbHLbzVFibxBgHXr/ACrmT5V0Y/CG1de2x1R2UnvKsRP0rmNEixFwsHXvmnmt33Mw3YYGyr6HJnadIzEvr5BvpWNbC2S1/EW7YE5mUNGsLzY6aRlmtI9J28HY2Rh7ejXRrHS2NI+J08gaU9INMzmQDfNMaK0bXSu2QLvrvIcZiWYH1a8FsfhB9rzY6/IdKogJ/rpUTRZuHuq2IudqyzatEZgffbmEH0J+A60eSyni7gg2h08ltyjjdbArgMArXIV39Y2bSJEgN4Kup+IGpFWmzHtYizmRhcV5BPfPtBh0Y9R00A0ArPfSZt93xBsgwiBZA0kwGP1j5DuFVu5e9Zwl6GJ7F4FwDWOgceI+o+FKHUT5IjLftHNNG1TYpBHbIZLw3q2QcPddOYVuEn7h1X6VQRWqekjYvb2VxFqGCjiI1zWzqrA9QJJ8mrL2sEc+VNKSbrYgd90vq4urkNtE1q0WYKBJJAAHUnQCt52PhFw+Ht2zoLaAMekxLGfOTWcejLYRu3zeYcNrlP8AeHQfISfOK6/SJvUWJw9puAaXCPfPcD90HQ95oKsBqZRA3bMoykLYIjM7fIKp373r+13Qtv8AZW5C/ibq/wDAeHnQoTSNKKaRRtjaGN0CWSSGRxc5KKMt0dim2PtDwrFSbclRkT2Td4iBmJ4EBOrGeQrg3b3fDAX7w9XqUQnL2pX2iT7tpfeb4DU0S3VZyxLgKCDMOMw0SQoHCZOQLzQALlJuEkWolv2G/X0RlNDbtnXb1T4C96ws6IRAQ22zSqaAKCxiUhmh1/s7jkgmufe3bAs4YWVnPdUan2lsZs0t1z3Xl28IHSuy9ctYe2btxYCjKVJkM8ythByQaK1zLoCuUaCKzvaOPe/da5cOZ3Mk/wAB4dAKxhiEj8WwWs8nVsw7lcxpRSipAU0StQNKpkUqii8RT0gaRqKk4NKaaKnUUR7uJvmqgYXEkG2eFGbUAH3Gn3e4nl5ci3H7GS+YUFDyYMFhSSpbMBqxIAaSYfKBmiQcWUUe7mb9qqrYxPsxlW7qYGsK45ldSJGo+tKaqlLSZYtdx+01palrh1cvmi3A7FN21dsYm2WXNmDGNWPMggDi5cQAB6gGZzverde7hXzCWtAwHHutzhwPZbl9PKtI2xtMqMlvPBE5kkvlJBDWwoOa3HDmWSpiR71U+Fa7af1iHK0qc+koGIbPoQ68SgLylXKlViRaaWRhL9jtzoiZ4o3gN3486oM3tC3WtYpeWIQF+kX0hLo+YDfvUPFfGtFx2xrF2262iLal1ORjCLcAgZHYDsWKwDbuKAdIOgNcmG9Hdh2yfaXtXf7q9aCv+7xw48VJpjHVRsZZ18u70S6Sme52S6vRNsYs9zEk6KOzXlqxgsfgMvzqg9IRu/brvaDUHh5xk9yPhHxmjjYe5uLwYK2MYuUtJV7Mgnl96Rp3EcquNobv/aVH2i3ZdwIzDtF056DWOfeeZ76X/FsbUGW9wRbvHmi/h3OhEdrHVYSGrTfRLvBJbCMBENcVusyoYHv0IPwNQ216KGZgcObaLrIZrh1nSOEwI6VDYXo92hhbwu2nsyJBBZ4ZD7Sn1fUdfKiqiop6iEtxC/fxQ8UM0Ml7Kg9I1nLj73cShHkUXX9RQvFbNtzdV8Vai8EW4PZYHNEjiE5QcpMmPL4jK+iK6x//ACE+KtNXT10TYw15sRkpNSSlxc0ZFdvos2mblq7h34lSCoOvCxIZfKdfiar969xWsBrlris8yPet66T3qO/51d7v+jvEYS4biYlASpU+qZgQddRnHUCiLBYTGLPbXrN1SDoLTIfmGIjzFAvqWxzGSFwsdRnn9kayEyRBkgNxuq7Y2yHsYEWrRAulSc3TtGEzI7tAD4Csn23grlq6UuoUYfe6jvHeD3itxe0wXQqsDUnkPORVJtTbVi4JS3bxDWz+2uALYt68jcYnMY91Jk9KqkqnMeTa9+dV3VwNcxrQbWWPnZ9zJnyNk+9lMeGvKiDY26wHHiByAYWmOWF6PfP9mh6D2m5AUU4jEFnzO4a4MuXMAmTMVUGxZM9kOIetugtGoU15XMCxYKATDZiozE5yBLn3y0OJYkkZ0YQFZQxdUucLaIFlOGm5zULbF3zScgC5iylIgnQgSLSj+zHLRp9YNOq6wthndygtwWZixNslQIGY8d4yQmaWRDxHkA127asr2rlUQQFcKubOAQww4HCWOgkSqZZBZiTQHt7eFsSQAMlpJyWwZAnmzHmznqxrGOMynLTnnnPaSYRDPVQ27ttsQ40y20GW2nRV8e9jzJ6mquKeKQps1oaLBKXOLjcp1FTiogVMCu1yoR5U9PFKrVrmipAVAGnzVyqUqcVGaU1FF7oJHPur19gaczyryw6Tqa9biSKiittg72XMOAjjtLMzlJIZD9+0w1tt5UdYLHW8Que02eNW4AbiH772hyYf3luQfeRqygip4fFvbYOjMrDUMpII8iKDmpWvzbkUVFUuZkcwtEtYFQqsWhvvBhEADN2bA8fdlEsQqKV0Ib0wuMY2wrIGUk8JCG2BrllGhVeUua22tiFBjiAqj2Zv2Cf+JQ5jE3rQUOSORuW2HZ3Y7yJq/wAI63V/4Z7dwQB6vMtxVHL1TMGOXQgZnWQIUUHI1zfnHp5o5jmv+Q+qsMFtRljs7rJrl7N/XpIAMBHK4hdCDwlxBETVrht5Lkw1pbh/5Fxc3xtXsjjy1oQ+wGeyyq0yMg9oQWywlzK40KqQVYcCmTEUwJy5HuMsZjkuMoy65fYvSYC2w0BSPWmOQBHdTsetWyOCOzvVYH7TtbXf2tq6o+eXL9a6MPvThDoMRZPncQH5E0A4a/iFnKcoDMObWydSsAJdtocrI0kD3l01r1t7UuXCVOckGOaNOiaAXLTGQXg66QawNC3b8+y7647o3xG3cP8A39mP8S3/ADrlbejCLzxFryVgx+SyaEXxLkhUHEdQCuH5etnlhsxPqTETOYa17C7iIK5yHJGXIzCIdUeezCSAGY9P2ZqhRtGp+/stBObWA+3uilt67bfs7V+74radV/zXcqj51V4rei60hOytxz1bEuPNbPAn7z0L4mzcDA3CSxH9qQRql06G6NCGtgTmI156V1/ZhckrN1VUyEZWGUkIwDFiqkpccwW5p4SdRSxs55H2WXWvOSV/HC7LMXxEcs47S3m6BbdqLCkmAMzvqRpXndxrSM2hKHK5lmVI9pICi0oEsMiLIQgEzNe+HsZvZ4zxS1uGdZDe8C1tYcq0NdgdmsCuXEbaw2GMtcm4Pds5XcH8wAs2f3FLD71EgDRous3XAu42XWMIGyhQwzSwXKWmQZVElS6wzIXhVIOYuTFcu2N47GHBUxduajs1YFR19e6wG11NtIB94tzoY2tvneuhltjsUb2ghJd/8S43G/xMeFD2aiY6Uuzk8kJJVAZR+a7drbYu4h891sx5AclUdFUclHgK5BUZpA0wADRYIAuJNyp04qE1INVql6LUhUAafNVqJ6aomlVKLnp6vX3Pvjm1v5t/214Pu1dHVPm3/bUVXVRXtbtSK622JcHMr8z/ACqdvZzAe79f5VdirXigivRRXp9kI6inFg1VirXNft6T1rnZYqy7Oue9bkx3T+lRUuM1JGIIImRyjmKdrNIWzUUV1ht88Uq5WcXk+7fVbo+GbUfA1bYbfu2RluWGUf8AJutl/wDTvB0oR7OmyaVg6mjO3lkt21EjdCjm3vFgmOYXbtpiZJNogzzknC3Ekz1iui1tHBgcOKt6xIYYsTAiSGDiY61n2SkFrM0g/wDR+3otBVu4BaINqYUEH7TZkZtc18kyxeSBa5yxiI0Ne2H3lwaElr6PIjhTFEiAwGUsQFHEeQ1mszZKWXWuDRNOrj9vRditcNgjW7vXhVnILjEx7NqxbmNRxPnfn41wYvflm9myngbzPfI8g5yD4LQ01vU+FNlrUU0Y1zWbquQ5aLv2hvBiL+ly6zL0WcqDyVYX6VW05Wny1u1obkAh3OLsyVGaapFKbLXS5UakKaKkBUUSFODSy04WpZRODT0op4q1FGlUitKoov/Z"/>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a:solidFill>
                <a:prstClr val="white"/>
              </a:solidFill>
            </a:endParaRPr>
          </a:p>
        </p:txBody>
      </p:sp>
    </p:spTree>
    <p:extLst>
      <p:ext uri="{BB962C8B-B14F-4D97-AF65-F5344CB8AC3E}">
        <p14:creationId xmlns:p14="http://schemas.microsoft.com/office/powerpoint/2010/main" val="3637031690"/>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44624"/>
            <a:ext cx="8229600" cy="936104"/>
          </a:xfrm>
        </p:spPr>
        <p:txBody>
          <a:bodyPr/>
          <a:lstStyle/>
          <a:p>
            <a:r>
              <a:rPr lang="en-GB" b="1" dirty="0" smtClean="0"/>
              <a:t>Nabataean Arabia</a:t>
            </a:r>
            <a:endParaRPr lang="en-GB" b="1" dirty="0"/>
          </a:p>
        </p:txBody>
      </p:sp>
      <p:sp>
        <p:nvSpPr>
          <p:cNvPr id="3" name="Content Placeholder 2"/>
          <p:cNvSpPr>
            <a:spLocks noGrp="1"/>
          </p:cNvSpPr>
          <p:nvPr>
            <p:ph sz="half" idx="1"/>
          </p:nvPr>
        </p:nvSpPr>
        <p:spPr>
          <a:xfrm>
            <a:off x="29114" y="789455"/>
            <a:ext cx="4788024" cy="2304256"/>
          </a:xfrm>
        </p:spPr>
        <p:txBody>
          <a:bodyPr>
            <a:normAutofit/>
          </a:bodyPr>
          <a:lstStyle/>
          <a:p>
            <a:pPr marL="0" indent="0">
              <a:buNone/>
            </a:pPr>
            <a:r>
              <a:rPr lang="en-GB" sz="2200" dirty="0" smtClean="0"/>
              <a:t>Nomads – ten </a:t>
            </a:r>
            <a:r>
              <a:rPr lang="en-GB" sz="2200" dirty="0"/>
              <a:t>thousand in </a:t>
            </a:r>
            <a:r>
              <a:rPr lang="en-GB" sz="2200" dirty="0" smtClean="0"/>
              <a:t>number – incense trade - take </a:t>
            </a:r>
            <a:r>
              <a:rPr lang="en-GB" sz="2200" dirty="0"/>
              <a:t>refuge in the </a:t>
            </a:r>
            <a:r>
              <a:rPr lang="en-GB" sz="2200" dirty="0" smtClean="0"/>
              <a:t>desert - subterranean </a:t>
            </a:r>
            <a:r>
              <a:rPr lang="en-GB" sz="2200" dirty="0"/>
              <a:t>reservoirs lined with </a:t>
            </a:r>
            <a:r>
              <a:rPr lang="en-GB" sz="2200" dirty="0" smtClean="0"/>
              <a:t>stucco – </a:t>
            </a:r>
            <a:r>
              <a:rPr lang="en-GB" sz="2200" b="1" dirty="0" err="1" smtClean="0"/>
              <a:t>Diod</a:t>
            </a:r>
            <a:r>
              <a:rPr lang="en-GB" sz="2200" b="1" dirty="0" smtClean="0"/>
              <a:t>. Sic. 19.94.4-6</a:t>
            </a:r>
            <a:r>
              <a:rPr lang="en-GB" sz="2200" dirty="0"/>
              <a:t>.</a:t>
            </a:r>
          </a:p>
        </p:txBody>
      </p:sp>
      <p:pic>
        <p:nvPicPr>
          <p:cNvPr id="1027" name="Picture 3"/>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bwMode="auto">
          <a:xfrm>
            <a:off x="4842958" y="980728"/>
            <a:ext cx="4193538" cy="57243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Content Placeholder 2"/>
          <p:cNvSpPr txBox="1">
            <a:spLocks/>
          </p:cNvSpPr>
          <p:nvPr/>
        </p:nvSpPr>
        <p:spPr>
          <a:xfrm>
            <a:off x="0" y="2348880"/>
            <a:ext cx="4644008" cy="4509120"/>
          </a:xfrm>
          <a:prstGeom prst="rect">
            <a:avLst/>
          </a:prstGeom>
        </p:spPr>
        <p:txBody>
          <a:bodyPr vert="horz" lIns="91440" tIns="45720" rIns="91440" bIns="45720" rtlCol="0">
            <a:normAutofit fontScale="70000" lnSpcReduction="20000"/>
          </a:bodyPr>
          <a:lstStyle>
            <a:lvl1pPr marL="342900" indent="-34290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9pPr>
          </a:lstStyle>
          <a:p>
            <a:r>
              <a:rPr lang="en-GB" dirty="0" smtClean="0"/>
              <a:t>Pliny </a:t>
            </a:r>
            <a:r>
              <a:rPr lang="en-GB" i="1" dirty="0" smtClean="0"/>
              <a:t>NH </a:t>
            </a:r>
            <a:r>
              <a:rPr lang="en-GB" dirty="0" smtClean="0"/>
              <a:t>12.32.63-65 – camels travel to </a:t>
            </a:r>
            <a:r>
              <a:rPr lang="en-GB" dirty="0" err="1" smtClean="0"/>
              <a:t>Sabota</a:t>
            </a:r>
            <a:r>
              <a:rPr lang="en-GB" dirty="0" smtClean="0"/>
              <a:t> (</a:t>
            </a:r>
            <a:r>
              <a:rPr lang="en-GB" dirty="0" err="1" smtClean="0"/>
              <a:t>Shabwah</a:t>
            </a:r>
            <a:r>
              <a:rPr lang="en-GB" dirty="0" smtClean="0"/>
              <a:t>), deviation punishable by death. </a:t>
            </a:r>
          </a:p>
          <a:p>
            <a:endParaRPr lang="en-GB" sz="500" dirty="0" smtClean="0"/>
          </a:p>
          <a:p>
            <a:r>
              <a:rPr lang="en-GB" dirty="0" smtClean="0"/>
              <a:t>10</a:t>
            </a:r>
            <a:r>
              <a:rPr lang="en-GB" baseline="30000" dirty="0" smtClean="0"/>
              <a:t>th</a:t>
            </a:r>
            <a:r>
              <a:rPr lang="en-GB" dirty="0" smtClean="0"/>
              <a:t> part taken for the god, </a:t>
            </a:r>
            <a:r>
              <a:rPr lang="en-GB" dirty="0" err="1" smtClean="0"/>
              <a:t>Sabis</a:t>
            </a:r>
            <a:r>
              <a:rPr lang="en-GB" dirty="0" smtClean="0"/>
              <a:t>.</a:t>
            </a:r>
          </a:p>
          <a:p>
            <a:endParaRPr lang="en-GB" sz="500" dirty="0" smtClean="0"/>
          </a:p>
          <a:p>
            <a:r>
              <a:rPr lang="en-GB" dirty="0" smtClean="0"/>
              <a:t>Incense can only be exported through the country of the </a:t>
            </a:r>
            <a:r>
              <a:rPr lang="en-GB" dirty="0" err="1" smtClean="0"/>
              <a:t>Gebanitae</a:t>
            </a:r>
            <a:r>
              <a:rPr lang="en-GB" dirty="0" smtClean="0"/>
              <a:t> – tax paid to their king.</a:t>
            </a:r>
          </a:p>
          <a:p>
            <a:endParaRPr lang="en-GB" sz="500" dirty="0" smtClean="0"/>
          </a:p>
          <a:p>
            <a:r>
              <a:rPr lang="en-GB" dirty="0" err="1" smtClean="0"/>
              <a:t>Thomna</a:t>
            </a:r>
            <a:r>
              <a:rPr lang="en-GB" dirty="0" smtClean="0"/>
              <a:t> (</a:t>
            </a:r>
            <a:r>
              <a:rPr lang="en-GB" dirty="0" err="1" smtClean="0"/>
              <a:t>Timna</a:t>
            </a:r>
            <a:r>
              <a:rPr lang="en-GB" dirty="0" smtClean="0"/>
              <a:t>) is 1487½ Roman miles [2250 km] or 65 days journey by camel to Gaza.</a:t>
            </a:r>
          </a:p>
          <a:p>
            <a:endParaRPr lang="en-GB" sz="500" dirty="0" smtClean="0"/>
          </a:p>
          <a:p>
            <a:r>
              <a:rPr lang="en-GB" dirty="0" smtClean="0"/>
              <a:t>688 denarii per camel cost by time the incense reaches the Mediterranean.</a:t>
            </a:r>
          </a:p>
          <a:p>
            <a:endParaRPr lang="en-GB" sz="600" dirty="0" smtClean="0"/>
          </a:p>
          <a:p>
            <a:r>
              <a:rPr lang="en-GB" dirty="0" smtClean="0"/>
              <a:t>Best frankincense sells at six denarii, the second quality five, and the third three per </a:t>
            </a:r>
            <a:r>
              <a:rPr lang="en-GB" dirty="0" err="1" smtClean="0"/>
              <a:t>libra</a:t>
            </a:r>
            <a:r>
              <a:rPr lang="en-GB" dirty="0" smtClean="0"/>
              <a:t> (329 grams).</a:t>
            </a:r>
          </a:p>
          <a:p>
            <a:endParaRPr lang="en-GB" dirty="0" smtClean="0"/>
          </a:p>
          <a:p>
            <a:endParaRPr lang="en-GB" dirty="0"/>
          </a:p>
        </p:txBody>
      </p:sp>
      <p:pic>
        <p:nvPicPr>
          <p:cNvPr id="4" name="Picture 3"/>
          <p:cNvPicPr>
            <a:picLocks noChangeAspect="1"/>
          </p:cNvPicPr>
          <p:nvPr/>
        </p:nvPicPr>
        <p:blipFill>
          <a:blip r:embed="rId3"/>
          <a:stretch>
            <a:fillRect/>
          </a:stretch>
        </p:blipFill>
        <p:spPr>
          <a:xfrm>
            <a:off x="4845892" y="4221088"/>
            <a:ext cx="1593458" cy="2484008"/>
          </a:xfrm>
          <a:prstGeom prst="rect">
            <a:avLst/>
          </a:prstGeom>
        </p:spPr>
      </p:pic>
    </p:spTree>
    <p:extLst>
      <p:ext uri="{BB962C8B-B14F-4D97-AF65-F5344CB8AC3E}">
        <p14:creationId xmlns:p14="http://schemas.microsoft.com/office/powerpoint/2010/main" val="3541331800"/>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err="1"/>
              <a:t>Leukê</a:t>
            </a:r>
            <a:r>
              <a:rPr lang="en-GB" b="1" dirty="0"/>
              <a:t> </a:t>
            </a:r>
            <a:r>
              <a:rPr lang="en-GB" b="1" dirty="0" err="1"/>
              <a:t>Kômê</a:t>
            </a:r>
            <a:endParaRPr lang="en-GB" b="1" dirty="0"/>
          </a:p>
        </p:txBody>
      </p:sp>
      <p:sp>
        <p:nvSpPr>
          <p:cNvPr id="3" name="Content Placeholder 2"/>
          <p:cNvSpPr>
            <a:spLocks noGrp="1"/>
          </p:cNvSpPr>
          <p:nvPr>
            <p:ph sz="half" idx="1"/>
          </p:nvPr>
        </p:nvSpPr>
        <p:spPr>
          <a:xfrm>
            <a:off x="107504" y="5373216"/>
            <a:ext cx="8928992" cy="1484784"/>
          </a:xfrm>
        </p:spPr>
        <p:txBody>
          <a:bodyPr>
            <a:normAutofit/>
          </a:bodyPr>
          <a:lstStyle/>
          <a:p>
            <a:pPr marL="0" indent="0">
              <a:buNone/>
            </a:pPr>
            <a:r>
              <a:rPr lang="en-GB" sz="2200" dirty="0"/>
              <a:t>“</a:t>
            </a:r>
            <a:r>
              <a:rPr lang="en-GB" sz="2200" dirty="0" err="1"/>
              <a:t>Leukê</a:t>
            </a:r>
            <a:r>
              <a:rPr lang="en-GB" sz="2200" dirty="0"/>
              <a:t> </a:t>
            </a:r>
            <a:r>
              <a:rPr lang="en-GB" sz="2200" dirty="0" err="1" smtClean="0"/>
              <a:t>Kômê</a:t>
            </a:r>
            <a:r>
              <a:rPr lang="en-GB" sz="2200" dirty="0" smtClean="0"/>
              <a:t> </a:t>
            </a:r>
            <a:r>
              <a:rPr lang="en-GB" sz="2200" dirty="0"/>
              <a:t>in the land of the </a:t>
            </a:r>
            <a:r>
              <a:rPr lang="en-GB" sz="2200" dirty="0" err="1"/>
              <a:t>Nabataeans</a:t>
            </a:r>
            <a:r>
              <a:rPr lang="en-GB" sz="2200" dirty="0"/>
              <a:t>, a large emporium… camel-traders travel back and forth from Petra to this place in safety and ease, and in such numbers of men and camels that they differ in no respect from an army.” – </a:t>
            </a:r>
            <a:r>
              <a:rPr lang="en-GB" sz="2200" b="1" dirty="0"/>
              <a:t>Strabo </a:t>
            </a:r>
            <a:r>
              <a:rPr lang="en-GB" sz="2200" b="1" i="1" dirty="0"/>
              <a:t>Geography</a:t>
            </a:r>
            <a:r>
              <a:rPr lang="en-GB" sz="2200" b="1" dirty="0"/>
              <a:t> 16.4.23</a:t>
            </a:r>
            <a:r>
              <a:rPr lang="en-GB" sz="2200" dirty="0"/>
              <a:t>.</a:t>
            </a:r>
          </a:p>
        </p:txBody>
      </p:sp>
      <p:sp>
        <p:nvSpPr>
          <p:cNvPr id="5" name="Rectangle 4"/>
          <p:cNvSpPr/>
          <p:nvPr/>
        </p:nvSpPr>
        <p:spPr>
          <a:xfrm>
            <a:off x="107504" y="1268760"/>
            <a:ext cx="5184576" cy="4154984"/>
          </a:xfrm>
          <a:prstGeom prst="rect">
            <a:avLst/>
          </a:prstGeom>
        </p:spPr>
        <p:txBody>
          <a:bodyPr wrap="square">
            <a:spAutoFit/>
          </a:bodyPr>
          <a:lstStyle/>
          <a:p>
            <a:r>
              <a:rPr lang="en-GB" sz="2200" dirty="0"/>
              <a:t>“Now to the left of </a:t>
            </a:r>
            <a:r>
              <a:rPr lang="en-GB" sz="2200" dirty="0" err="1"/>
              <a:t>Berenike</a:t>
            </a:r>
            <a:r>
              <a:rPr lang="en-GB" sz="2200" dirty="0"/>
              <a:t>, sailing for two or three days from </a:t>
            </a:r>
            <a:r>
              <a:rPr lang="en-GB" sz="2200" dirty="0" err="1"/>
              <a:t>Myos</a:t>
            </a:r>
            <a:r>
              <a:rPr lang="en-GB" sz="2200" dirty="0"/>
              <a:t> </a:t>
            </a:r>
            <a:r>
              <a:rPr lang="en-GB" sz="2200" dirty="0" err="1"/>
              <a:t>Hormos</a:t>
            </a:r>
            <a:r>
              <a:rPr lang="en-GB" sz="2200" dirty="0"/>
              <a:t> eastward across the adjacent gulf, there is another harbour and fortified place, which is called </a:t>
            </a:r>
            <a:r>
              <a:rPr lang="en-GB" sz="2200" dirty="0" err="1"/>
              <a:t>Leukê</a:t>
            </a:r>
            <a:r>
              <a:rPr lang="en-GB" sz="2200" dirty="0"/>
              <a:t> </a:t>
            </a:r>
            <a:r>
              <a:rPr lang="en-GB" sz="2200" dirty="0" err="1"/>
              <a:t>Kômê</a:t>
            </a:r>
            <a:r>
              <a:rPr lang="en-GB" sz="2200" dirty="0"/>
              <a:t>, from which there is a road to Petra, which is subject to </a:t>
            </a:r>
            <a:r>
              <a:rPr lang="en-GB" sz="2200" dirty="0" err="1"/>
              <a:t>Malichas</a:t>
            </a:r>
            <a:r>
              <a:rPr lang="en-GB" sz="2200" dirty="0"/>
              <a:t>, King of the </a:t>
            </a:r>
            <a:r>
              <a:rPr lang="en-GB" sz="2200" dirty="0" err="1"/>
              <a:t>Nabataeans</a:t>
            </a:r>
            <a:r>
              <a:rPr lang="en-GB" sz="2200" dirty="0"/>
              <a:t>. It holds the position of a market-town for the small vessels sent there from Arabia; and so a centurion is stationed there as a collector of one-fourth of the merchandise imported, with an armed force, as a garrison.” – </a:t>
            </a:r>
            <a:r>
              <a:rPr lang="en-GB" sz="2200" b="1" i="1" dirty="0"/>
              <a:t>PME </a:t>
            </a:r>
            <a:r>
              <a:rPr lang="en-GB" sz="2200" b="1" dirty="0" smtClean="0"/>
              <a:t>19</a:t>
            </a:r>
            <a:r>
              <a:rPr lang="en-GB" sz="2200" dirty="0" smtClean="0"/>
              <a:t>.</a:t>
            </a:r>
            <a:endParaRPr lang="en-GB" sz="2200" dirty="0"/>
          </a:p>
        </p:txBody>
      </p:sp>
      <p:pic>
        <p:nvPicPr>
          <p:cNvPr id="1027"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292080" y="1628800"/>
            <a:ext cx="3716894" cy="345638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23860809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512" y="274638"/>
            <a:ext cx="8784976" cy="1143000"/>
          </a:xfrm>
        </p:spPr>
        <p:txBody>
          <a:bodyPr>
            <a:normAutofit/>
          </a:bodyPr>
          <a:lstStyle/>
          <a:p>
            <a:r>
              <a:rPr lang="en-GB" b="1" dirty="0" smtClean="0"/>
              <a:t>The Incense Ports of Southern Arabia</a:t>
            </a:r>
            <a:endParaRPr lang="en-GB" b="1" dirty="0"/>
          </a:p>
        </p:txBody>
      </p:sp>
      <p:sp>
        <p:nvSpPr>
          <p:cNvPr id="3" name="Content Placeholder 2"/>
          <p:cNvSpPr>
            <a:spLocks noGrp="1"/>
          </p:cNvSpPr>
          <p:nvPr>
            <p:ph sz="half" idx="1"/>
          </p:nvPr>
        </p:nvSpPr>
        <p:spPr>
          <a:xfrm>
            <a:off x="107504" y="1600200"/>
            <a:ext cx="4388296" cy="5141168"/>
          </a:xfrm>
        </p:spPr>
        <p:txBody>
          <a:bodyPr>
            <a:normAutofit fontScale="77500" lnSpcReduction="20000"/>
          </a:bodyPr>
          <a:lstStyle/>
          <a:p>
            <a:r>
              <a:rPr lang="en-GB" dirty="0" smtClean="0"/>
              <a:t>Departure in October, to Gulf of Aden - return around </a:t>
            </a:r>
            <a:r>
              <a:rPr lang="en-GB" dirty="0"/>
              <a:t>December to </a:t>
            </a:r>
            <a:r>
              <a:rPr lang="en-GB" dirty="0" smtClean="0"/>
              <a:t>February - </a:t>
            </a:r>
            <a:r>
              <a:rPr lang="en-GB" dirty="0"/>
              <a:t>use fair winds to reach </a:t>
            </a:r>
            <a:r>
              <a:rPr lang="en-GB" dirty="0" smtClean="0"/>
              <a:t>20</a:t>
            </a:r>
            <a:r>
              <a:rPr lang="en-GB" baseline="30000" dirty="0" smtClean="0"/>
              <a:t>0</a:t>
            </a:r>
            <a:r>
              <a:rPr lang="en-GB" dirty="0" smtClean="0"/>
              <a:t> N.</a:t>
            </a:r>
          </a:p>
          <a:p>
            <a:endParaRPr lang="en-GB" sz="700" dirty="0"/>
          </a:p>
          <a:p>
            <a:r>
              <a:rPr lang="en-GB" dirty="0" smtClean="0"/>
              <a:t>Frankincense </a:t>
            </a:r>
            <a:r>
              <a:rPr lang="en-GB" dirty="0"/>
              <a:t>at these </a:t>
            </a:r>
            <a:r>
              <a:rPr lang="en-GB" dirty="0" smtClean="0"/>
              <a:t>ports in </a:t>
            </a:r>
            <a:r>
              <a:rPr lang="en-GB" dirty="0"/>
              <a:t>November/December as a result of the first harvest, while the second harvest was available in </a:t>
            </a:r>
            <a:r>
              <a:rPr lang="en-GB" dirty="0" smtClean="0"/>
              <a:t>February/March.</a:t>
            </a:r>
          </a:p>
          <a:p>
            <a:endParaRPr lang="en-GB" sz="700" dirty="0"/>
          </a:p>
          <a:p>
            <a:r>
              <a:rPr lang="en-GB" dirty="0" smtClean="0"/>
              <a:t>Large </a:t>
            </a:r>
            <a:r>
              <a:rPr lang="en-GB" dirty="0"/>
              <a:t>number of boulders from Aden and </a:t>
            </a:r>
            <a:r>
              <a:rPr lang="en-GB" dirty="0" err="1"/>
              <a:t>Qana</a:t>
            </a:r>
            <a:r>
              <a:rPr lang="en-GB" dirty="0"/>
              <a:t>’ have been found at the Red Sea </a:t>
            </a:r>
            <a:r>
              <a:rPr lang="en-GB" dirty="0" smtClean="0"/>
              <a:t>ports.</a:t>
            </a:r>
          </a:p>
          <a:p>
            <a:endParaRPr lang="en-GB" sz="700" dirty="0"/>
          </a:p>
          <a:p>
            <a:r>
              <a:rPr lang="en-GB" dirty="0" smtClean="0"/>
              <a:t>All ballast boulders from Berenike originate from </a:t>
            </a:r>
            <a:r>
              <a:rPr lang="en-GB" dirty="0" err="1" smtClean="0"/>
              <a:t>Qana</a:t>
            </a:r>
            <a:r>
              <a:rPr lang="en-GB" dirty="0" smtClean="0"/>
              <a:t>’ and at Myos Hormos </a:t>
            </a:r>
            <a:r>
              <a:rPr lang="en-GB" dirty="0"/>
              <a:t>45 (70%) can be attributed to </a:t>
            </a:r>
            <a:r>
              <a:rPr lang="en-GB" dirty="0" err="1"/>
              <a:t>Qana</a:t>
            </a:r>
            <a:r>
              <a:rPr lang="en-GB" dirty="0"/>
              <a:t>’ and 19 (30%) to </a:t>
            </a:r>
            <a:r>
              <a:rPr lang="en-GB" dirty="0" smtClean="0"/>
              <a:t>Aden.</a:t>
            </a:r>
            <a:endParaRPr lang="en-GB" dirty="0"/>
          </a:p>
        </p:txBody>
      </p:sp>
      <p:pic>
        <p:nvPicPr>
          <p:cNvPr id="3074" name="Picture 2" descr="C:\Users\m.cobb\AppData\Local\Microsoft\Windows\Temporary Internet Files\Content.Outlook\P08HD1X4\SKMBT_C28014120314150.jpg"/>
          <p:cNvPicPr>
            <a:picLocks noChangeAspect="1" noChangeArrowheads="1"/>
          </p:cNvPicPr>
          <p:nvPr/>
        </p:nvPicPr>
        <p:blipFill rotWithShape="1">
          <a:blip r:embed="rId2">
            <a:extLst>
              <a:ext uri="{28A0092B-C50C-407E-A947-70E740481C1C}">
                <a14:useLocalDpi xmlns:a14="http://schemas.microsoft.com/office/drawing/2010/main" val="0"/>
              </a:ext>
            </a:extLst>
          </a:blip>
          <a:srcRect l="61908" t="41647" r="8568" b="15347"/>
          <a:stretch/>
        </p:blipFill>
        <p:spPr bwMode="auto">
          <a:xfrm rot="10800000">
            <a:off x="4542588" y="1700807"/>
            <a:ext cx="4440356" cy="482453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0985925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Decline of </a:t>
            </a:r>
            <a:r>
              <a:rPr lang="en-GB" b="1" dirty="0" err="1" smtClean="0"/>
              <a:t>Nabataean</a:t>
            </a:r>
            <a:r>
              <a:rPr lang="en-GB" b="1" dirty="0" smtClean="0"/>
              <a:t> Prosperity?</a:t>
            </a:r>
            <a:endParaRPr lang="en-GB" b="1" dirty="0"/>
          </a:p>
        </p:txBody>
      </p:sp>
      <p:sp>
        <p:nvSpPr>
          <p:cNvPr id="5" name="Text Placeholder 4"/>
          <p:cNvSpPr>
            <a:spLocks noGrp="1"/>
          </p:cNvSpPr>
          <p:nvPr>
            <p:ph type="body" idx="1"/>
          </p:nvPr>
        </p:nvSpPr>
        <p:spPr/>
        <p:txBody>
          <a:bodyPr/>
          <a:lstStyle/>
          <a:p>
            <a:r>
              <a:rPr lang="en-GB" dirty="0" smtClean="0"/>
              <a:t>Supporting Evidence</a:t>
            </a:r>
            <a:endParaRPr lang="en-GB" dirty="0"/>
          </a:p>
        </p:txBody>
      </p:sp>
      <p:sp>
        <p:nvSpPr>
          <p:cNvPr id="3" name="Content Placeholder 2"/>
          <p:cNvSpPr>
            <a:spLocks noGrp="1"/>
          </p:cNvSpPr>
          <p:nvPr>
            <p:ph sz="half" idx="2"/>
          </p:nvPr>
        </p:nvSpPr>
        <p:spPr>
          <a:xfrm>
            <a:off x="0" y="2276872"/>
            <a:ext cx="4572000" cy="4581128"/>
          </a:xfrm>
        </p:spPr>
        <p:txBody>
          <a:bodyPr>
            <a:normAutofit lnSpcReduction="10000"/>
          </a:bodyPr>
          <a:lstStyle/>
          <a:p>
            <a:r>
              <a:rPr lang="en-GB" dirty="0"/>
              <a:t>Shift from </a:t>
            </a:r>
            <a:r>
              <a:rPr lang="en-GB" dirty="0" err="1"/>
              <a:t>Leukê</a:t>
            </a:r>
            <a:r>
              <a:rPr lang="en-GB" dirty="0"/>
              <a:t> </a:t>
            </a:r>
            <a:r>
              <a:rPr lang="en-GB" dirty="0" err="1"/>
              <a:t>Kômê</a:t>
            </a:r>
            <a:r>
              <a:rPr lang="en-GB" dirty="0"/>
              <a:t> </a:t>
            </a:r>
            <a:r>
              <a:rPr lang="en-GB" dirty="0" smtClean="0"/>
              <a:t>to </a:t>
            </a:r>
            <a:r>
              <a:rPr lang="en-GB" dirty="0" err="1" smtClean="0"/>
              <a:t>Myos</a:t>
            </a:r>
            <a:r>
              <a:rPr lang="en-GB" dirty="0" smtClean="0"/>
              <a:t> </a:t>
            </a:r>
            <a:r>
              <a:rPr lang="en-GB" dirty="0" err="1" smtClean="0"/>
              <a:t>Hormos</a:t>
            </a:r>
            <a:r>
              <a:rPr lang="en-GB" dirty="0" smtClean="0"/>
              <a:t> - </a:t>
            </a:r>
            <a:r>
              <a:rPr lang="en-GB" dirty="0"/>
              <a:t>Strabo </a:t>
            </a:r>
            <a:r>
              <a:rPr lang="en-GB" i="1" dirty="0" smtClean="0"/>
              <a:t>Geog. </a:t>
            </a:r>
            <a:r>
              <a:rPr lang="en-GB" dirty="0" smtClean="0"/>
              <a:t>16.4.24.</a:t>
            </a:r>
          </a:p>
          <a:p>
            <a:endParaRPr lang="en-GB" sz="500" dirty="0"/>
          </a:p>
          <a:p>
            <a:r>
              <a:rPr lang="en-GB" dirty="0" smtClean="0"/>
              <a:t>Decline and destruction in the Negev at </a:t>
            </a:r>
            <a:r>
              <a:rPr lang="en-GB" dirty="0" err="1"/>
              <a:t>Oboda</a:t>
            </a:r>
            <a:r>
              <a:rPr lang="en-GB" dirty="0"/>
              <a:t> and </a:t>
            </a:r>
            <a:r>
              <a:rPr lang="en-GB" dirty="0" err="1" smtClean="0"/>
              <a:t>Mampsis</a:t>
            </a:r>
            <a:r>
              <a:rPr lang="en-GB" dirty="0" smtClean="0"/>
              <a:t>.</a:t>
            </a:r>
          </a:p>
          <a:p>
            <a:endParaRPr lang="en-GB" sz="500" dirty="0"/>
          </a:p>
          <a:p>
            <a:r>
              <a:rPr lang="en-GB" dirty="0" smtClean="0"/>
              <a:t>Decline in purity of silver coinage until it reaches 20% under the latter part of the reign </a:t>
            </a:r>
            <a:r>
              <a:rPr lang="en-GB" dirty="0"/>
              <a:t>of </a:t>
            </a:r>
            <a:r>
              <a:rPr lang="en-GB" dirty="0" err="1"/>
              <a:t>Malchus</a:t>
            </a:r>
            <a:r>
              <a:rPr lang="en-GB" dirty="0"/>
              <a:t> </a:t>
            </a:r>
            <a:r>
              <a:rPr lang="en-GB" dirty="0" smtClean="0"/>
              <a:t>II [r. AD 40-70] </a:t>
            </a:r>
            <a:r>
              <a:rPr lang="en-GB" dirty="0"/>
              <a:t>and that of the entire reign of </a:t>
            </a:r>
            <a:r>
              <a:rPr lang="en-GB" dirty="0" err="1"/>
              <a:t>Rabbel</a:t>
            </a:r>
            <a:r>
              <a:rPr lang="en-GB" dirty="0"/>
              <a:t> </a:t>
            </a:r>
            <a:r>
              <a:rPr lang="en-GB" dirty="0" smtClean="0"/>
              <a:t>II [r. AD 70-106].</a:t>
            </a:r>
          </a:p>
          <a:p>
            <a:endParaRPr lang="en-GB" sz="500" dirty="0"/>
          </a:p>
          <a:p>
            <a:r>
              <a:rPr lang="en-GB" dirty="0" smtClean="0"/>
              <a:t>Agricultural intensification in the </a:t>
            </a:r>
            <a:r>
              <a:rPr lang="en-GB" dirty="0" err="1" smtClean="0"/>
              <a:t>Hauran</a:t>
            </a:r>
            <a:r>
              <a:rPr lang="en-GB" dirty="0" smtClean="0"/>
              <a:t> c. AD 70-106.</a:t>
            </a:r>
            <a:endParaRPr lang="en-GB" dirty="0"/>
          </a:p>
        </p:txBody>
      </p:sp>
      <p:sp>
        <p:nvSpPr>
          <p:cNvPr id="6" name="Text Placeholder 5"/>
          <p:cNvSpPr>
            <a:spLocks noGrp="1"/>
          </p:cNvSpPr>
          <p:nvPr>
            <p:ph type="body" sz="quarter" idx="3"/>
          </p:nvPr>
        </p:nvSpPr>
        <p:spPr/>
        <p:txBody>
          <a:bodyPr/>
          <a:lstStyle/>
          <a:p>
            <a:r>
              <a:rPr lang="en-GB" dirty="0" smtClean="0"/>
              <a:t>Contrary Evidence</a:t>
            </a:r>
            <a:endParaRPr lang="en-GB" dirty="0"/>
          </a:p>
        </p:txBody>
      </p:sp>
      <p:sp>
        <p:nvSpPr>
          <p:cNvPr id="7" name="Content Placeholder 6"/>
          <p:cNvSpPr>
            <a:spLocks noGrp="1"/>
          </p:cNvSpPr>
          <p:nvPr>
            <p:ph sz="quarter" idx="4"/>
          </p:nvPr>
        </p:nvSpPr>
        <p:spPr>
          <a:xfrm>
            <a:off x="4645025" y="2276872"/>
            <a:ext cx="4391471" cy="4581127"/>
          </a:xfrm>
        </p:spPr>
        <p:txBody>
          <a:bodyPr>
            <a:normAutofit lnSpcReduction="10000"/>
          </a:bodyPr>
          <a:lstStyle/>
          <a:p>
            <a:r>
              <a:rPr lang="en-GB" dirty="0" smtClean="0"/>
              <a:t>Major military post at </a:t>
            </a:r>
            <a:r>
              <a:rPr lang="en-GB" dirty="0" err="1"/>
              <a:t>Hegra</a:t>
            </a:r>
            <a:r>
              <a:rPr lang="en-GB" dirty="0"/>
              <a:t> in the </a:t>
            </a:r>
            <a:r>
              <a:rPr lang="en-GB" dirty="0" smtClean="0"/>
              <a:t>Hejaz – tombs dating from AD 1 to 75.</a:t>
            </a:r>
          </a:p>
          <a:p>
            <a:endParaRPr lang="en-GB" sz="500" dirty="0"/>
          </a:p>
          <a:p>
            <a:r>
              <a:rPr lang="en-GB" dirty="0" smtClean="0"/>
              <a:t>Continued use of Petra to Gaza routes -</a:t>
            </a:r>
            <a:r>
              <a:rPr lang="en-GB" dirty="0"/>
              <a:t> </a:t>
            </a:r>
            <a:r>
              <a:rPr lang="en-GB" dirty="0" err="1"/>
              <a:t>Moje</a:t>
            </a:r>
            <a:r>
              <a:rPr lang="en-GB" dirty="0"/>
              <a:t> ‘</a:t>
            </a:r>
            <a:r>
              <a:rPr lang="en-GB" dirty="0" err="1" smtClean="0"/>
              <a:t>Awad</a:t>
            </a:r>
            <a:r>
              <a:rPr lang="en-GB" dirty="0"/>
              <a:t>, </a:t>
            </a:r>
            <a:r>
              <a:rPr lang="en-GB" dirty="0" err="1"/>
              <a:t>Horbat</a:t>
            </a:r>
            <a:r>
              <a:rPr lang="en-GB" dirty="0"/>
              <a:t> </a:t>
            </a:r>
            <a:r>
              <a:rPr lang="en-GB" dirty="0" err="1" smtClean="0"/>
              <a:t>Qasra</a:t>
            </a:r>
            <a:r>
              <a:rPr lang="en-GB" dirty="0"/>
              <a:t>, </a:t>
            </a:r>
            <a:r>
              <a:rPr lang="en-GB" dirty="0" err="1"/>
              <a:t>Mesad</a:t>
            </a:r>
            <a:r>
              <a:rPr lang="en-GB" dirty="0"/>
              <a:t> </a:t>
            </a:r>
            <a:r>
              <a:rPr lang="en-GB" dirty="0" err="1" smtClean="0"/>
              <a:t>Neqarot</a:t>
            </a:r>
            <a:r>
              <a:rPr lang="en-GB" dirty="0" smtClean="0"/>
              <a:t>. </a:t>
            </a:r>
          </a:p>
          <a:p>
            <a:endParaRPr lang="en-GB" sz="500" dirty="0"/>
          </a:p>
          <a:p>
            <a:r>
              <a:rPr lang="en-GB" dirty="0" smtClean="0"/>
              <a:t>Greater use of gold vessels?</a:t>
            </a:r>
          </a:p>
          <a:p>
            <a:endParaRPr lang="en-GB" sz="500" dirty="0"/>
          </a:p>
          <a:p>
            <a:r>
              <a:rPr lang="en-GB" dirty="0" smtClean="0"/>
              <a:t>Impressive monuments built in Petra in first century AD.  </a:t>
            </a:r>
          </a:p>
          <a:p>
            <a:endParaRPr lang="en-GB" sz="500" dirty="0"/>
          </a:p>
          <a:p>
            <a:r>
              <a:rPr lang="en-GB" dirty="0" smtClean="0"/>
              <a:t>Supporting stations around </a:t>
            </a:r>
            <a:r>
              <a:rPr lang="en-GB" dirty="0"/>
              <a:t>al-</a:t>
            </a:r>
            <a:r>
              <a:rPr lang="en-GB" dirty="0" err="1"/>
              <a:t>Barid</a:t>
            </a:r>
            <a:r>
              <a:rPr lang="en-GB" dirty="0"/>
              <a:t>, </a:t>
            </a:r>
            <a:r>
              <a:rPr lang="en-GB" dirty="0" err="1"/>
              <a:t>Wadi</a:t>
            </a:r>
            <a:r>
              <a:rPr lang="en-GB" dirty="0"/>
              <a:t> </a:t>
            </a:r>
            <a:r>
              <a:rPr lang="en-GB" dirty="0" err="1"/>
              <a:t>Sleisel</a:t>
            </a:r>
            <a:r>
              <a:rPr lang="en-GB" dirty="0"/>
              <a:t> and </a:t>
            </a:r>
            <a:r>
              <a:rPr lang="en-GB" dirty="0" smtClean="0"/>
              <a:t>Sabra. </a:t>
            </a:r>
            <a:endParaRPr lang="en-GB" dirty="0"/>
          </a:p>
        </p:txBody>
      </p:sp>
    </p:spTree>
    <p:extLst>
      <p:ext uri="{BB962C8B-B14F-4D97-AF65-F5344CB8AC3E}">
        <p14:creationId xmlns:p14="http://schemas.microsoft.com/office/powerpoint/2010/main" val="188981056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Roman Annexation of Nabataea</a:t>
            </a:r>
            <a:endParaRPr lang="en-GB" b="1" dirty="0"/>
          </a:p>
        </p:txBody>
      </p:sp>
      <p:sp>
        <p:nvSpPr>
          <p:cNvPr id="3" name="Content Placeholder 2"/>
          <p:cNvSpPr>
            <a:spLocks noGrp="1"/>
          </p:cNvSpPr>
          <p:nvPr>
            <p:ph sz="half" idx="1"/>
          </p:nvPr>
        </p:nvSpPr>
        <p:spPr>
          <a:xfrm>
            <a:off x="179512" y="1600200"/>
            <a:ext cx="4316288" cy="5257800"/>
          </a:xfrm>
        </p:spPr>
        <p:txBody>
          <a:bodyPr>
            <a:normAutofit fontScale="92500"/>
          </a:bodyPr>
          <a:lstStyle/>
          <a:p>
            <a:r>
              <a:rPr lang="en-GB" dirty="0" smtClean="0"/>
              <a:t>Annexed under Trajan in AD 106 – possibly after death of </a:t>
            </a:r>
            <a:r>
              <a:rPr lang="en-GB" dirty="0" err="1" smtClean="0"/>
              <a:t>Rabbel</a:t>
            </a:r>
            <a:r>
              <a:rPr lang="en-GB" dirty="0" smtClean="0"/>
              <a:t> II.</a:t>
            </a:r>
          </a:p>
          <a:p>
            <a:endParaRPr lang="en-GB" sz="500" dirty="0"/>
          </a:p>
          <a:p>
            <a:r>
              <a:rPr lang="en-GB" dirty="0" smtClean="0"/>
              <a:t>Province organised into a territory with a senatorial legate and a garrison of a single legion.</a:t>
            </a:r>
            <a:endParaRPr lang="en-GB" dirty="0"/>
          </a:p>
          <a:p>
            <a:endParaRPr lang="en-GB" sz="500" dirty="0" smtClean="0"/>
          </a:p>
          <a:p>
            <a:r>
              <a:rPr lang="en-GB" dirty="0" smtClean="0"/>
              <a:t>Motives for annexation not made clear from the literary sources – upcoming Parthian campaign or internal instability? </a:t>
            </a:r>
            <a:endParaRPr lang="en-GB" dirty="0"/>
          </a:p>
        </p:txBody>
      </p:sp>
      <p:sp>
        <p:nvSpPr>
          <p:cNvPr id="4" name="Content Placeholder 3"/>
          <p:cNvSpPr>
            <a:spLocks noGrp="1"/>
          </p:cNvSpPr>
          <p:nvPr>
            <p:ph sz="half" idx="2"/>
          </p:nvPr>
        </p:nvSpPr>
        <p:spPr>
          <a:xfrm>
            <a:off x="4572000" y="4653136"/>
            <a:ext cx="4572000" cy="2204864"/>
          </a:xfrm>
        </p:spPr>
        <p:txBody>
          <a:bodyPr>
            <a:normAutofit fontScale="92500"/>
          </a:bodyPr>
          <a:lstStyle/>
          <a:p>
            <a:pPr marL="0" indent="0">
              <a:buNone/>
            </a:pPr>
            <a:r>
              <a:rPr lang="en-GB" dirty="0"/>
              <a:t>“And around the same time Palma, the governor of Syria, subdued Arabia about Petra and made it subject to the Romans.” – </a:t>
            </a:r>
            <a:r>
              <a:rPr lang="en-GB" b="1" dirty="0"/>
              <a:t>Cassius </a:t>
            </a:r>
            <a:r>
              <a:rPr lang="en-GB" b="1" dirty="0" err="1"/>
              <a:t>Dio</a:t>
            </a:r>
            <a:r>
              <a:rPr lang="en-GB" b="1" dirty="0"/>
              <a:t> </a:t>
            </a:r>
            <a:r>
              <a:rPr lang="en-GB" b="1" dirty="0" smtClean="0"/>
              <a:t>68.14.5</a:t>
            </a:r>
            <a:r>
              <a:rPr lang="en-GB" dirty="0" smtClean="0"/>
              <a:t>.</a:t>
            </a:r>
            <a:endParaRPr lang="en-GB" dirty="0"/>
          </a:p>
        </p:txBody>
      </p:sp>
      <p:pic>
        <p:nvPicPr>
          <p:cNvPr id="512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076056" y="1772816"/>
            <a:ext cx="3240359" cy="283094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8035543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07975" y="836712"/>
            <a:ext cx="8440490" cy="5112568"/>
          </a:xfrm>
        </p:spPr>
        <p:txBody>
          <a:bodyPr/>
          <a:lstStyle/>
          <a:p>
            <a:pPr>
              <a:buNone/>
            </a:pPr>
            <a:endParaRPr lang="en-GB" dirty="0" smtClean="0"/>
          </a:p>
          <a:p>
            <a:pPr>
              <a:buNone/>
            </a:pPr>
            <a:endParaRPr lang="en-GB" dirty="0" smtClean="0"/>
          </a:p>
          <a:p>
            <a:pPr>
              <a:buNone/>
            </a:pPr>
            <a:endParaRPr lang="en-GB" dirty="0" smtClean="0"/>
          </a:p>
          <a:p>
            <a:pPr algn="ctr">
              <a:buNone/>
            </a:pPr>
            <a:r>
              <a:rPr lang="en-GB" sz="6000" b="1" dirty="0" smtClean="0"/>
              <a:t>Arabian Culture</a:t>
            </a:r>
            <a:endParaRPr lang="en-GB" sz="6000" b="1" dirty="0"/>
          </a:p>
        </p:txBody>
      </p:sp>
      <p:sp>
        <p:nvSpPr>
          <p:cNvPr id="2050" name="AutoShape 2" descr="data:image/jpeg;base64,/9j/4AAQSkZJRgABAQAAAQABAAD/2wCEAAkGBhISERUUExQWFRUWFxcXFxgVGBQYGBcVHRgXFxcXFxwXHSYeGBojGhUYHy8gIycpLC0sFx4xNTAqNSYrLCkBCQoKDgwOGg8PGiwlHyUuLSw0MCwsLywqLDQsLCwsLDAwLCwsLC4sKSovLC00LywsLCwsLCwsLCwsLC0sLCwsLP/AABEIAN4A4wMBIgACEQEDEQH/xAAcAAABBQEBAQAAAAAAAAAAAAAGAAECBQcEAwj/xABIEAACAQIDBQQHBQUGBQMFAAABAhEAAwQSIQUGIjFBE1FhcQcjMkKBkaEUUmJysTOCwdHwQ1NzkrLhJGPC0vGTorMVFjREVP/EABoBAAIDAQEAAAAAAAAAAAAAAAQFAAEDAgb/xAA0EQABAwIEAggGAgIDAAAAAAABAAIDBBESITFBUfAFEyJhcZHR4RQygaGxwTNCI/EVQ1L/2gAMAwEAAhEDEQA/AMWFPNRBp6tUnppp6aoolNKaUUqitMaY05poqKKakdx+cV0LZ5xqDXhZsMxCqCzHkACSfIDU0V7J9HWIYhrzLYABfK0tdKjmRbXi+cdKyklZHm4rRkbn/KEJGkKP7G7mCtE+qe+6iSL1xbPUDS0k3ObD2o+FW1i9ctgFEsWAcoXsEszJYKJc9oYjMZA9w0O6rH9R55ep+yIFKdys4wuwsTc/Z2Lr/ltuf4V3puLtA/8A6tz4gL+pFG2Mxl4pnZrjDLIz33M6aArZuIBJgcjE8q8cTZtAMWU6doRmzclZsom8jzmQKQcxkt0rL4qQ6Afn9haCmZuT+EJn0f7R/wD5n+dv/urnvbmY5OeFvfBCf9M0Z2bVs2y2TD8Kkz2JObKDJJVwoPCR05eIr3wdoMCQChUss2/tCAkXLqyAt4dEUQCdTVfFSDW3kfVWKVh0v5+yzLEYO5bPGjp+ZWX9RXPNanh9q3CAFuXDoSZfOp4nAhblq43sKrGWAGdRNctxbF4ntcPZc85CtZcjXiD2DcUjTUkKASJia0FU7+zfI8/lcmkH9XLN5pB6MsVuhhmGa3dex3dtluWvLtrRKj97WqLau62Jw4zOk2zyuWzntkfmXT5xRDJ2Oyuh3wPZnZVcdf6+NNNIEinInlW6wTA04NRp5qKKU0pqNIVFE8081GKeaiiiTTUjSqK1OKU0qaKipPSqM04qKJ6VORXVs3ZVy+4t2lzMeQH1J7h41RIAuVYBJsFyAUT7M3KaFbEsbStqttRmvuOpC+4v4mgCind/dRbCq1vJevET2soQkGCthW5sD/aNoOk+yerH4M5yi23JLaswd85IUg3DrnysImNFvZgoKGFslZiOFh+u6Yx0eEXf5Ll2X2aEJYUWFOkpLXHHKTfIhuLKsW9JuLxV0Y1RbTIhlrxZhlGYsqDKZZZuXRmdX1zfs3GvI8ruDLELlU8TuUW2G1GW4xUq/CSpVQzHhnLlFUm3d6cPnPZK15sqoWclbZyqB7Ii5cEieNo15UO2Mvdlz9UQ6QMbmrJmV2KKG0nhXM5HsiCtuQhym4JISMw00r1xe0EXS89pRrK3LpJMhgZWx2rj2m0zpqaBcbt29dGVnIToiAIg/dWBVfmo0UpOpQRqh/UI2vbxYMMDmLEEEFLGaD3hsVec/wDtryXfSyvsW74j7r4W1/8AHh9PnQiLZIJjlz8KZrZAB6GY+Gla/DR75rP4h+2SKzvbZc62bzHxvWmPnxWDXU218Oy52F0EyTw4S4TzJMi2hPI9aDcLmzAJ7TcIGhmTAGunOi2/u12Nk3Gu5ihm5KypkZDkIbignn4fCs3xRsIC3hfI8E62VhsTbmCDQz2gpAEXLV63EAAEBXe3MKBOmldeLsWwzNh2Z7cDjUC+o4UkE2yzqJQatbJnWaG8fufFjtbbMWyi4UIgdmRmzIfwjnPShi3cZSCpKkciCQfgRrWbYGvJcxxVvmfHZr2+C0DD3wWL51jTMyHpJbKxWDoW5NBm0ukGuzC3sreqZkJEtlNsDN3MGItOJFwEtB9WeLUSFYfei5I7UC9HvNK3R+W6kP8APMPCr/Zm2Ec+qaW04HypdkCBkYRbvQNPccjSa5khcNfZaRzNdzmujauwMPezZ1Fi4PauWlYW5771k8Vr86yviaENr7BvYZhnAytqrocyOO9WH6UbLtBi3EW4OENxK1vMBKEE57TEqqanUAwxZyR6pd0ZOFlIkoRmt3uIqOFBKXDlZhctiGVCxURNVHK+PvCkkTJO4rM+dNRPtvdcZTew2ZkGr2zrctA6htNHtno4JEUMxTBkjXi4S6SMxmxUaVKKVaLNSNPFMKlFRRQIpqRNKorU8w7j8/8AalmHd+tQFPlqKk8+VICaQYf+a98FhXvOttAWZiAoHU/wqiQBcqAE5BdOxti3MTdFu2JPMk6KijmzHoorRNn7MSzayWp7NoBfKwOJbpJXVLOhypINwiAdZPLhMKmGtdhbhgf2rxPbODlOmk2VbhCyM7AzChjXu+NuvIaSCSuikl2afVgH35PsEgrkWeFM7KZ5HSnLTnnu8dGsEQi11555zbFXCrKysVYFYaFLKNQrLCyR0W2vC6sVAkFxwY3eAYM9Te59mGMg85xDAmNdeyUzyzsTXFt3eIWWK2ipv6h7iwVtEiGFsgDPdPv3uZOggUHs0gzqT11+PnWsNPiF3afn2Wc1RhNm68/dWO0Nu3MRxXmLFSMqgAIoMyABovTkNetV7WdMw1H1qKuQDBOo18R3V6qcqedMA0NFggC4uNyvNwATGo7+XT+dRLmAOg5UsvUf+Kud3t0sTjD6pYQc3bRR4TGp8ADVPe1gxONgra1zjZoVKXOuvPn49aatOseiIKsvcNxipEKMoVyQFYGZYLzIPODQ3vB6Pr+Gtm5IuW1yyQDmGnEYEwgOkkjppQ8dZC84WuWzqWVoxEKp3XuBcXYLcjcQHwBIHwOvOj30gbss1t74uxbtIsWoJlswUkme4zPOswDEEEaGdPA1eYzfnGXbDWLjh0YAElVzGCD7Q5mQNedczQyOla9h01XcMzGxujffPRHno+2OWweZ7pdX9gCfVhSyukmZBgaDp51k9xYYjpP0q+2TvvicPhzYtZQpLEEglgWiY1jp3czVCFkiOtXBE9j3udoTkqmla9jGjZeuFwJeTKqo5s5AA6+bGByUE+FewwtjX17ad1owfDVxB8x8TRJithWLlq2O0vWjbXKwNsvZzjR2XKc65jrJB0jlyFFd2AfcvWLn5bgQ/wCW8EP0rQStdvZZmMt2urDDbYe3l7Vu2tjhW9bYG5bBB4Zb2lIB9XcBBAIEQaIMP6wq9s2z2jBQVPZ27jEKpUZgewuZVUNaYEEKCmoFCWztkYgOFNt8j8DRqsHSZErp7Q8RXnhcdcwt11EMslHRwclxQYh1+o6joRWb4g6+HVasmLfm0R1hL2Y5hIKmAywHVyzBjkbVg7KQbJ1OTMSLjAGk3j3YFwNdsKA4Ge5bQyrpP7aweqTzXmp0IrusYpLydohzTCccFw50Fu8dCWIkJdBXOAFYqwBHdZvcIcMRDu5bKudHOr3dNX0B7RIClJgDJJEBdG64RlhILFZlE+dNFF29+wJzYi2oBBAv21MhGI4bls9bTjUHxjwAkTTOOQSNuEskjMbrFNUhEeNRK09aLJeZpUiaVRWpE01IU5qKkwFH262xjZt5iD2l1VkjQ27DEKoB9x7rQJPsrJ6UP7o7HF26XuAm1ZGdwPeMwlseLtAjzo3uAlTccgFpYkZohgVnQjhhGUaNwW/ZbOwpfVS54B9fRMKSL+5+ihi1IMEKIWDKsiqFTKAU1ZeG6FCjRw4BFtzNUu8O1/sym2pP2hwc7aTYRtSmmnbPoXI9kQg0FWGMxwwtk3SBmBy2lIXW+NSSBplsknURNxjoMoAz645diSSWYySeZJ1JPxriCLFmdB9/ZdVEmHIaldmyNgYjFMRZts8cyICr5sdBV1e9Gm0FUsbakATAuIT8p51rO7+yhhbKWlUFQBJGhLH2mYHnr1B7tK6L9w3GCr7JGYnw6fHz8+kEKTpSTH2ALLZlA3D2ibr54uWis5hBBIIMggjnNeZNHfpS2Alm6l5DHazKxoGAEsD4zqO+TQKRTqCUSsDxulksZjeWlWu6uxvtWJt2SSAxOYjooBYnzgVumF2etsItuUS2pUIIg8oJ0mRB665jM1lXosVhjJyFhkYFwJCE8pPSYitdvXBGq/DnNIulJHGUM2sm/R8YwYtylbxIEzoo948p7h3/ANc659o4FLiMrLmVgQeYEHQjTwpxlLS3P3RGgPf5/pXuziDryEkdw11+h+VKvlNwmJbx0Xz3t7Z3YYi7a14HIE/d5qfkRXBNE/pCsEY1nJntAG5Rpqg+iChnLXs4XY4w48F5eZuF5A4qIpxpT5anbsljArVZhaZ6OcbcvWbwe4GYXFy9oTzK9QpBI4eU9TRE25FjtC4VQzKyzB0JEEgTHLvrPtkbkY4hb1hGVhqrMRbJH4cxBjx6g1qmHxzgWzdt5TC9oSwGVoAlQBDDMeh0FecrCWSF0ThnsE7ps2We3RA21fRfZtK9yXyqC2kTlGp6amJ+XjQXvHirLuvY5mhQGd5zOQABoeUAATzPWt9xN+3lGYrxaASOLwHf8KC8X6LsLdPDnsxzIIOb9wiB8x5V3S19s5iVzPTYh/jAWU7L2k1h8ygEEZXRtVdDzRh1B+mhGoo2FxHtLcQkqczamS4GUul2ZBuW4kyCHU9oQSpnh3n9Gt3DKblpu2tjVtIdR3kSZHiOXdVNu3tbsXyOxW25EsOdtx7F1fFSdR1UsOtMnFk7ccZug2YoXYJAjlHllKAvmDLkLF+0SCzpJJzKVHMEqtwDUZyAB7ybFFi4ChzWbgz2m71Pun8SnQ0aHEFHYMNXPEBPMZSyqV4mgHMnMKr2yAIYhsbs77VYe37RLO1l4EG+ozMFI0i6nFA0Di4OgoeJ5idfbn8IuVglbbfn8rNQakRSZCDBpKabJOvM01TK01RRPFPTRVruxswYjFWrZ9nNmfwReJ/oD865c4NBcdlbWlxACNdhbPNixaQSHaLzkCSLjKzWlAgyUtJccCPaK6a172We5dCrzzEqSFgXcxGZgBBVcly5Ki3Js8SyZr02lb7TiJILDtCJIALBXgiYOS32A1DRJOUmKqtpYzsME9waPdAspoBGZVe7Ed1sW0nvLnSTSVt357n98+SbuswW2CGN6Nri9ehP2NsdnaB+4PeP4mMsT3mqcGkaktskT5ef9aU5a0NaGhKXOLnXK2Dc7f23ftpaee3ACx/eR7yk6TAkj5TRUoKLEljzOYnU9degrFdxcEz46zl91g5nuXU1tZsliY06Ex+k8/Pl515mvhZDJZm+af0chkZd+yzz0k7Ut3xbs21ZrivJ071jKIJzEyOXdXNsD0U3bgD4luyU+4INz4zon1PgK0q1suxabtAi9oQAXIBcwIAnnyEQKrt5MRjeyJwioGHMMZuR+EexPgSa6jrHBghhyHErOSna55kfn3BVe0dtYLZVrsrYlxqLamWJPvXG6cuZ17hTbA9JWFugrfPYvOmaShHSGA0PgfnWQ4svnYvOeTmmZzdZnWa83bX5fpTL/jY3N7RJcd0Ea54PZFhwW9Xd6cDE/abR66OD9BJNeO3tuC1ZNxz2SSRr+0uGNFQAwJ8Ty1gUBejjdQ37gxF0eqtnhB9+4P8ApXmfGB31T77bbOJxTkGbaEpb7soOrfvGTPlQjKGMzYGm9tfREuq3iLG4a6Lj27t18VdNxgBoFA58I5T0J+HWq9ACQIpsmgMjWdOo/wBqkqz3D4f1P+9PmtDRYaJQ4lxudUiixz1nr3fCjj0absG5dN26k2lEpm5O86ET7QAk90x416bk7hZovYlTHNLZHP8AE47u4fPxNtobUtWELMyALoJOUT90EAyfAAx3UprKzFeKLM8U1pKP/sky7kQo9Vu0cWUaCBkPU9SNSO4aDTy7pKjewtotinuTdnKOSLkCgyIRpz+bEjyFWj2RyAPDoyzrHOdQcx/rnSbqerdZ2qYgFwu1WGy8hLMiBM0ExpJ1Enp7v9Gu7s6p8LikRsymFImBJkaajrMkn9412XNqSODSfeYGB8DqT5wP0rJ7SXLQMeBoukCQY8qwzfbYww2MdFEK0Og6AN0HgGkfCtfv7cS1icPaMk3g4zE9dMs+baDu6VRelHd8XsOL6DjsyT42z7XyMH/NR1BIYZQHaOQNWzrGHiEJ7Bx3b4fIeJ7eRSG5MoacOxnQ5XJtGfdur3Vd2bn7MBmV3yAdpmz5wGa3dyMcwCOoDGAuW6wkhQaA93toC1iFL/s2m3c/w34W+U5h4qKOLgFu7c7UFs09oArMr3BCPMArr2ebjIAGIkERqznZhdYb5oWCTE2/DJC2+uzwt5byrlS+uePu3Act1PMOD86HCKPtsWO3wd2CHayxuqwMhgrdjeII0Mwlwx1c0BGjKZ12WO2SEqW2fcb5rzNKnmmolDJxRt6O8DK4i6QdQtgRz9YeOPEKPrQb2fdr9D8q0vdXZKf/AE1c7Fe0djpHO4fsyzJGgBJ59aCrXhsduJARdGzFJfgCV1bWt2yxYM0XGHaCcp7PLLSEyxCK4GcN7HSg3fnEnPasnnat5nH/ADbnrbnyzAfCjhtjhnRUZIcgFCrWWUFlD5UkJOQuPZzQeZmsz3ixfa4q/c+9cc/CdPpFDUYDn+A9vVEVRszxVZTg1GnApsla0T0R2V7S8x9oIoHfBbX9BWoqax30dbSFrGKpMC4hTwzSGX5kR8a2BXry3SbSJ7ncBehoSDDYbJveOusDQ9B/v/Cq3HbWWwGe6YFvLmPObbNCtA5kNI07ietdza3BzEqdR4Ff515YnZ6XAwucashQggDhOpBjmeVAswg9rREkE/LquK7s/BY1c+W1eH3hBPxI4h5GqHG+irDNdDI7Ik8Se18FYmV+M1m207b4XE3ERmUo7KGUlWgEgGV7x+tdmH36x9ttMQ515Plcf+4GnraOZgvDJl38lKnVUTjaVma0Tfzba4TCCzZhHcZEC+5bAhmHdpwg+M9KyJWIBHf4fH4VcYh8RtHEFgMzZRPRVUchqYA/XWrzA7l2bA7XG3Vyj3QSFPgWiW/KomiIAylZhcbuOZ4rKQPqHYmizRl3Ki3b3UvYx4QZUB4rjDhHgPvN4D4xWnbO2DgsCuYKpZRrceCfEydE8loY2n6R7dtezwtsFQIBIyIPyoNT8T8KDNrbev4kzdckdFGijyH8TJ8a4fFPUntdlvDddNkhpx2e07jsjfeP0lCMmG1PVyOEeQPtH80jwrP8bj7l1s9x2du9iTp3DuHgK8CaY0bDTxwizR6oSWd8p7RRl6M9olMYqycrqyn5ZlPzU/OtZv2Ef21VvMA1kvowwJfF5ultSx8zwqB8ST8K13sjSHpOwny1snXR9+qz4qtxOzV/s+HXuBWfLpPgRXKMMBowKaniWSnmfu/vCPE1eJbPL60NekDahw+DfK0PcItqRzEyWIP5QdfGhYS57gwbo98ojaXcFybZ3M7d1uHEMpVRkyqpC65gwgidTOlE6AvbyXQGJTKzLoHkQTHSe7WsN2ZvNicOfVXWA+6TmQ+anSirZnpWuKIu2lbxQlfoZHyplPRTkAAg202KWx1cDiS64J13BQftXZ5sXrlpuaMV84Oh+I1o6w177RhbTQSYWdC8Og+zs0AHWGstIBOhigneLaxxOIe9lCZo0BnkAok9+lEe6N03MFiLXMqSQB/zLbL/AK1T6UfOHGNrnai3ugIC0SOaNM0U2UJcIxzKZRgWbMLd3tLRlbhLqMy2Wg6TJHOsnxVko7KeakqfMGP4UfYS+EzBNJDlYBVZGe9blcoEr2S9OpoX3xtZcZdjkzZx5OA38a5pbteW885ruqALA7nnJUJFKnJ8P1/nSpglySGtg2BtZbWFsW3QMDZtsZj3+1bWdI4B86x5TWni6USwRAP2fD68egFq6xgI6TOg1Ma0vrmh4a0o+hNi4q9GGw2btrdwhrYuMLcWwJFtgYygSRoZlvZFY3etEanWeo/2rR8JiuC6A0+qxJMTrNtGmS7ljLEzPWKzIGqoWFpdc8P2rrSDht3/AKTE06d1Se78vGDU7d4D3aZJcpXzlbTwiPCtd9H+9v2u32d0+uQc/wC8XTi/MOvmD31kt8qRM+VNgMU9q4r23yMpkMDEH+ulCVVM2oZhOuxRNPOYX32X0QWqQINB26u/6YlhbuAJdiBBGVz+HqD4fWjG1dU8tSeg1ryksL4nYXheiZKx7cTSs09KWxRmS+OZ4G8SNV+gI/dFBGG2M7jO0W7c/tLnCp/L1c+Cg1t23rDNZYAL2gVnSVDDMuo0Mie7zrC9o4m47zccue89B3DuHgK9D0dK58WHglFdGxr8dtUR4fefD4e3ks2y+hlmUAMwUBXgkzxSSCOXdMCo25t58S4LABVkIo90EzqfePIT4CqmnmmDYWNOLdAvme8YTpwT01KlNarFKp2LWYxXmKLPR7sUYjEAsJROJu4x7I8iTWcsgjYXHZaxMMjw0I63H2EMPYUkQ9wBm7wupUfUn40YB65WTWvRRFeNmkMri8r1AY1rQ0bKZFY56SN4xiL/AGafs7JZZ+8+mY+WkD499aq13tE1DIsmVcAFl8deFT46x3TWA468WuMzGSzEk95JkmmnRUIxlx1CXdIPLWBo3XPNMKelXokkT86LfRy8Yi4vfbB79UuI38DQhNF3o6MYoEc+zcR36SJ7tRQ9V/C7wRNL/M3xV42BFt0SB2isoY6NOa5lmSDEowBgj2h4ihTe1T2lknrYt/SV/hR3iLSPda4rKzpdAdSeRF0KvDOsALyjoYM0G77JBsf4RHyu3BQdM+7wjalloyhcrTU5NKmaUplrTediwwknsMMOcCCt1GnhY/ITMVmIrSdl3c2BsNrw2nBEAz2V4GNSB7Lmgqz+p70dRHNw7lPDAnthPE1u8CNTq1o8yQATmtsIAERFZpNadshovcU8TrEh9QTdttqyKPaxKcp75rNsXYyO6HmrMvyJH8KlKe04eCurHZafFeRpClFWNrYxADXmFlT9+c5H4bY4j5mB40YXAaoANJ0XCw0HhIrutbIaA1wiynQ3JBb8igZn84jxFdNvatu2Iw9uGXiF26Fa5PLhX2EHwY/iqrxGIa4xd2LMdSzGST41yC493PPou7Nb3/jnm6Idg4yymIspZthy1xF7S8ATqwHAg4U8zmPiK2u1aEch8hXzzszEdnetv910b5MCa+hsNdBGh8v4Ui6WbYtITfo92Jjk+Itaacxyme8GDPfArHd890Hss1y2C1rmRHFbB1171kxPSINbMahdtgLJGnXrp1nwoClqnU7rjNFTwNlbhK+bqeK0bfj0dlc1/CrI1L215jvZO8d6/LurOn5mOVepgnZO3E1IJYXROwuTTSbzmok0prdZKQE1r/oy2V2WENwghrrE6/cXhX58R+NZdsDZ7XryIObMFnu11PwEmt6w9pUQKugUBQPACB9KTdKzWYIxumvR0N3GQ7L2HOvRm6VXbT2omHtNduGFX5k9FHeTVfujvH9tss7AK6uVKrMRzUideRjzBpD1TiwyWyCbue0PDL5q5e3PX4VgW2MAbV65bOhR2XXuB0Pyrf2td1ZP6Udm5MStwD9qsn868J+mWmnRUtpCzj+kF0izFGHcP2g8OsRFeWnjSNRr0aQKcju+Zos9HLj7XqIC27jc/wAMa/OhEUaejYKr37rcktxrqOJhp8lNDVZ/wu8ERS/ytRg69teb21yXBKG5cEkXCqso1GX1WaIHXWKAt+GHaWo5dkCPAMzN3DvoswV3NcF0RbBcsUUTlIXtHMwAJa2QesMOYNCO+7E310jLatAgCADkDGB0HFQNK20tu5MKl14ie9DRpUiKVNknUaPtxHF3DNbPu3Sp8Ev2zbn/ADAGgGaJ/R/i4xDWv7+2yDwuDjtn/MsfGhqtt4j3ZomkdhlF98kQDNmzAQG0BysOMyU5FwCbhtaMwgACKGd78Oi41mM9ndy3hlicrgExOkzNFm1/w6sR2q6gBO0L5QS4EENm0XOeDkDVPvnYF3DpdTXsnNswCPVuS6cwDCsHt8vdoSB9ng8cvRGTtuwjhmhs7XyaWEFr8c5rv+cjh/cC/GuBmJknUnmTz8z30ytrT8+VMw0BKi4lTtaH6fP/AM1228Mow1x2HH2ltFPcMrs/6LVeTrVxjLcYGyw9+/dJ/dS0v8T865ebWHf7rpg18FUxRdu96R72HRbbqLqLopJKuB3TBBHdI+NB9NP9d1VJEyUWeLq45Xxm7DZb9uzvPbxlvMkgroynmp6TGkHoavwRlI8jXztu9vBdwd4XbZ8GU8nXqp/WelbfsHeOzi7edDqIzIeanuPeO415qtojA7E35fwndNUCcWOqsrdmAR0B4T+HoPhy8gKyr0ibl9kxxFhfVsZdQPYb7wj3T9D56afcxYAYn3QSY5wNTXQcMrCDBBBkHUEH9RQ9PUOp34x/tbzQtkbhcvm5cOT3ADnJ/qaVy2o5HN9PpRZv5uW+Gul7YJsudPwNzyt4dx+HMUNbM2Y99wiAlmMAD+tAO+vWRzMkZ1gOS8++JzXYCM0aejTZ4a4bpGltdI+82n+kH51piDrVVuvu+uDsC2DnaczGObGBA8ABQ36Rt72tj7NaJV2ANxgdQp5KsdTzJ7vOvOy3rKizNP0nzCKWAYuShz0gbz/ab2S2fVWiQPxPyZvLSB4edP6N9uizisjmEvDIZ6PMofmSP3qD2NOGin/wzOp6raySfEO63rV9Hhqz/wBLlgm1Yfud1+agj/TVtuHvP9qsZXPrbYAfvZfdf48j4+Yrm9Ko/wCDQ915f9L156mY6Gqa12t07ncJKcuHBZEajTmo16pecUxRzutbKYNm5NduaEgHhEWgSDoeK6TH4TQPZtlmAGpJAA7yeVaVfw2UW8MsHs1QNAniXMTBGol+2aRrFnTnQdU7IN5yRlI3Mu5zXvs3BRn6cAQALGt1jaBENAgdpoEXnOuhoF3mxufGXmHLOQPyjhH0FH4vmzaNxuguXT7Uxbm1bUlmYkm6zPOY+dZVcYkknmaypBd7nHwWlUbMa36qZCHWY8KVeBpUwQF1GvXCYprbq6mGRgw8wZH1FeUTTVCL5KgbZrWsReVlW+kZGXPr0S4wOWADmy3cyEHSLvMcxxYaypzWbhhLoKHQ6A5eOdVlb8NAZoFx5OlVm4m1A9p8O+uXM6j71thF62PGIceIq0xSQ8SHK5cxiFZWGZmJOrZrbXOiqO1bi0FJSwscYztyE8DsbRJx5KzrG4RrNx7biGRipHiD+leSNGv86M97tnC9aGJSSyALdkQzJJW3dYdG4SjfiQ91BYptDJ1jb77pRNH1brbbJw0f71fYpCdn4Yd96/HPnFv+UfGqDNWibq7BTF7MYEDPavMbZJygErbJB8D49QKzqJBGGudpf2XUDC8lo1sgG0kz00ryopxPo/xQYwbIHSb1sfDn51539zXtQHv4VTE8V9dPIAT8a6FREdHBcmCQahD6kLz1Pd0Hn/KrLY+0bwvKbMi4SAuQnUnoR1HhXR/9tWvex2FH5WvN+lujj0cbp20ZsR2iXh7KFQwAPvHjAMxA5dTWNRUxsjLjn9FrBA9zwNPqi/CK4tqbkZ8ozAcs0agfGgRd/wC5gsVdsPN6yjkLqM6LzAB6gAxB7uYo03j2pbsW+K4LReVVipaDHtZV5x8pIrK72x8BmJbaBJnWLFw69TM6mk9FG14cZBke4/pNayUjCGHMd4Ws/bLV+xn0a06Sc3IrGuYeGs+VUm6u6iYYM3vOWIkarbmUTXrET4+VcG5eIstbOGtXXvIrB8zWygAzSU1J0JUf5mom2ptBbSOzk5UEtGpjuHifoPnQ72viJhaTmf8ASJjLXgSnUclUu+O9X2RAVg3GBW2p+GZz4CAB361j+LxT3HZ3JZmMknmTRZtjebC3n7S9hHuNESb7qoAOgCqNAJqrubfw/uYGyPz3L7/9Yp3SRGFtsBvxy9UmqpOtd8wt9fRUUVLJ/vVo+3wdFw2GXppaJPzdjRR6Ot0lun7TdEop4FPJnHNj3gH5ny1KlnETC94sh44TI8NaVZ+jfdJ7X/E3ZUspVE5Eqfef5CB8e6rL0k3E+yZSRmLqVHXSZPyJ1q62xtZMNZa650UaDqzHko8T/OsU27ty7ibxu3DxHQAaBV6KB3UnpmSVU3Xu0HNk1qHMpouqGZKrrg1MVGlU7VoswVQSSQABqSSYAHxr0CR6og3I2dmvG8QMtkAieRunS2D4Ayx7ghorw9h7jBrT5WYqiMw747MtkIeTnDENnEuZVRrXjZwJw9lLNvmWYMwiGu6C7BIIMAi0NDp2zRpV5uzhYzB3VbYVlUDMGnKCzCdFCI4jLAGduFTpSWeW93+XgnMUWEBn1PihrfjHKlhbaHS5AX/AtcCH958z/KgIirXefbAxGIZ1EIIS2O62oyqP4/GqqaZU8eCMA6pbUPxvKiwpU8eNKiFgvNRUmMnuqM0qipdWAxb2biXUPEhBB6eIPmNPImtLXEJctpiLei5C2uYkBZdkhdS6NmgaSrtqIBrLFNEu5u8K2XNq6Stq4RLD+zuD2Lo7o5HvHlQdVEXDGNR+EbSzBhwO0KI7WL7MwUUrEEEjW2RDBujKVyCRwr2YIZwrmg/eXYX2e4Ckmy8m2x5jWCjdzqdCPCtA2lsa5aRCIZcwCBJyjQlQ0nVSeFRpOdVZso1rrFpTb7G+s2nA9mSwPJXUkD1giNBDAZYkLnEhmDe23TfniOeKKmixDCefZZxFGG6GKc4TGWlPuLc7xlnJc8tCvyqm2/u7dwjhWhkYZrdxfZuL0IPfrqOlWW4WJW3iQLhhLytZM/jEf6gKNmIfFibnv5ZoGC7JbHLbzVFibxBgHXr/ACrmT5V0Y/CG1de2x1R2UnvKsRP0rmNEixFwsHXvmnmt33Mw3YYGyr6HJnadIzEvr5BvpWNbC2S1/EW7YE5mUNGsLzY6aRlmtI9J28HY2Rh7ejXRrHS2NI+J08gaU9INMzmQDfNMaK0bXSu2QLvrvIcZiWYH1a8FsfhB9rzY6/IdKogJ/rpUTRZuHuq2IudqyzatEZgffbmEH0J+A60eSyni7gg2h08ltyjjdbArgMArXIV39Y2bSJEgN4Kup+IGpFWmzHtYizmRhcV5BPfPtBh0Y9R00A0ArPfSZt93xBsgwiBZA0kwGP1j5DuFVu5e9Zwl6GJ7F4FwDWOgceI+o+FKHUT5IjLftHNNG1TYpBHbIZLw3q2QcPddOYVuEn7h1X6VQRWqekjYvb2VxFqGCjiI1zWzqrA9QJJ8mrL2sEc+VNKSbrYgd90vq4urkNtE1q0WYKBJJAAHUnQCt52PhFw+Ht2zoLaAMekxLGfOTWcejLYRu3zeYcNrlP8AeHQfISfOK6/SJvUWJw9puAaXCPfPcD90HQ95oKsBqZRA3bMoykLYIjM7fIKp373r+13Qtv8AZW5C/ibq/wDAeHnQoTSNKKaRRtjaGN0CWSSGRxc5KKMt0dim2PtDwrFSbclRkT2Td4iBmJ4EBOrGeQrg3b3fDAX7w9XqUQnL2pX2iT7tpfeb4DU0S3VZyxLgKCDMOMw0SQoHCZOQLzQALlJuEkWolv2G/X0RlNDbtnXb1T4C96ws6IRAQ22zSqaAKCxiUhmh1/s7jkgmufe3bAs4YWVnPdUan2lsZs0t1z3Xl28IHSuy9ctYe2btxYCjKVJkM8ythByQaK1zLoCuUaCKzvaOPe/da5cOZ3Mk/wAB4dAKxhiEj8WwWs8nVsw7lcxpRSipAU0StQNKpkUqii8RT0gaRqKk4NKaaKnUUR7uJvmqgYXEkG2eFGbUAH3Gn3e4nl5ci3H7GS+YUFDyYMFhSSpbMBqxIAaSYfKBmiQcWUUe7mb9qqrYxPsxlW7qYGsK45ldSJGo+tKaqlLSZYtdx+01palrh1cvmi3A7FN21dsYm2WXNmDGNWPMggDi5cQAB6gGZzverde7hXzCWtAwHHutzhwPZbl9PKtI2xtMqMlvPBE5kkvlJBDWwoOa3HDmWSpiR71U+Fa7af1iHK0qc+koGIbPoQ68SgLylXKlViRaaWRhL9jtzoiZ4o3gN3486oM3tC3WtYpeWIQF+kX0hLo+YDfvUPFfGtFx2xrF2262iLal1ORjCLcAgZHYDsWKwDbuKAdIOgNcmG9Hdh2yfaXtXf7q9aCv+7xw48VJpjHVRsZZ18u70S6Sme52S6vRNsYs9zEk6KOzXlqxgsfgMvzqg9IRu/brvaDUHh5xk9yPhHxmjjYe5uLwYK2MYuUtJV7Mgnl96Rp3EcquNobv/aVH2i3ZdwIzDtF056DWOfeeZ76X/FsbUGW9wRbvHmi/h3OhEdrHVYSGrTfRLvBJbCMBENcVusyoYHv0IPwNQ216KGZgcObaLrIZrh1nSOEwI6VDYXo92hhbwu2nsyJBBZ4ZD7Sn1fUdfKiqiop6iEtxC/fxQ8UM0Ml7Kg9I1nLj73cShHkUXX9RQvFbNtzdV8Vai8EW4PZYHNEjiE5QcpMmPL4jK+iK6x//ACE+KtNXT10TYw15sRkpNSSlxc0ZFdvos2mblq7h34lSCoOvCxIZfKdfiar969xWsBrlris8yPet66T3qO/51d7v+jvEYS4biYlASpU+qZgQddRnHUCiLBYTGLPbXrN1SDoLTIfmGIjzFAvqWxzGSFwsdRnn9kayEyRBkgNxuq7Y2yHsYEWrRAulSc3TtGEzI7tAD4Csn23grlq6UuoUYfe6jvHeD3itxe0wXQqsDUnkPORVJtTbVi4JS3bxDWz+2uALYt68jcYnMY91Jk9KqkqnMeTa9+dV3VwNcxrQbWWPnZ9zJnyNk+9lMeGvKiDY26wHHiByAYWmOWF6PfP9mh6D2m5AUU4jEFnzO4a4MuXMAmTMVUGxZM9kOIetugtGoU15XMCxYKATDZiozE5yBLn3y0OJYkkZ0YQFZQxdUucLaIFlOGm5zULbF3zScgC5iylIgnQgSLSj+zHLRp9YNOq6wthndygtwWZixNslQIGY8d4yQmaWRDxHkA127asr2rlUQQFcKubOAQww4HCWOgkSqZZBZiTQHt7eFsSQAMlpJyWwZAnmzHmznqxrGOMynLTnnnPaSYRDPVQ27ttsQ40y20GW2nRV8e9jzJ6mquKeKQps1oaLBKXOLjcp1FTiogVMCu1yoR5U9PFKrVrmipAVAGnzVyqUqcVGaU1FF7oJHPur19gaczyryw6Tqa9biSKiittg72XMOAjjtLMzlJIZD9+0w1tt5UdYLHW8Que02eNW4AbiH772hyYf3luQfeRqygip4fFvbYOjMrDUMpII8iKDmpWvzbkUVFUuZkcwtEtYFQqsWhvvBhEADN2bA8fdlEsQqKV0Ib0wuMY2wrIGUk8JCG2BrllGhVeUua22tiFBjiAqj2Zv2Cf+JQ5jE3rQUOSORuW2HZ3Y7yJq/wAI63V/4Z7dwQB6vMtxVHL1TMGOXQgZnWQIUUHI1zfnHp5o5jmv+Q+qsMFtRljs7rJrl7N/XpIAMBHK4hdCDwlxBETVrht5Lkw1pbh/5Fxc3xtXsjjy1oQ+wGeyyq0yMg9oQWywlzK40KqQVYcCmTEUwJy5HuMsZjkuMoy65fYvSYC2w0BSPWmOQBHdTsetWyOCOzvVYH7TtbXf2tq6o+eXL9a6MPvThDoMRZPncQH5E0A4a/iFnKcoDMObWydSsAJdtocrI0kD3l01r1t7UuXCVOckGOaNOiaAXLTGQXg66QawNC3b8+y7647o3xG3cP8A39mP8S3/ADrlbejCLzxFryVgx+SyaEXxLkhUHEdQCuH5etnlhsxPqTETOYa17C7iIK5yHJGXIzCIdUeezCSAGY9P2ZqhRtGp+/stBObWA+3uilt67bfs7V+74radV/zXcqj51V4rei60hOytxz1bEuPNbPAn7z0L4mzcDA3CSxH9qQRql06G6NCGtgTmI156V1/ZhckrN1VUyEZWGUkIwDFiqkpccwW5p4SdRSxs55H2WXWvOSV/HC7LMXxEcs47S3m6BbdqLCkmAMzvqRpXndxrSM2hKHK5lmVI9pICi0oEsMiLIQgEzNe+HsZvZ4zxS1uGdZDe8C1tYcq0NdgdmsCuXEbaw2GMtcm4Pds5XcH8wAs2f3FLD71EgDRous3XAu42XWMIGyhQwzSwXKWmQZVElS6wzIXhVIOYuTFcu2N47GHBUxduajs1YFR19e6wG11NtIB94tzoY2tvneuhltjsUb2ghJd/8S43G/xMeFD2aiY6Uuzk8kJJVAZR+a7drbYu4h891sx5AclUdFUclHgK5BUZpA0wADRYIAuJNyp04qE1INVql6LUhUAafNVqJ6aomlVKLnp6vX3Pvjm1v5t/214Pu1dHVPm3/bUVXVRXtbtSK622JcHMr8z/ACqdvZzAe79f5VdirXigivRRXp9kI6inFg1VirXNft6T1rnZYqy7Oue9bkx3T+lRUuM1JGIIImRyjmKdrNIWzUUV1ht88Uq5WcXk+7fVbo+GbUfA1bYbfu2RluWGUf8AJutl/wDTvB0oR7OmyaVg6mjO3lkt21EjdCjm3vFgmOYXbtpiZJNogzzknC3Ekz1iui1tHBgcOKt6xIYYsTAiSGDiY61n2SkFrM0g/wDR+3otBVu4BaINqYUEH7TZkZtc18kyxeSBa5yxiI0Ne2H3lwaElr6PIjhTFEiAwGUsQFHEeQ1mszZKWXWuDRNOrj9vRditcNgjW7vXhVnILjEx7NqxbmNRxPnfn41wYvflm9myngbzPfI8g5yD4LQ01vU+FNlrUU0Y1zWbquQ5aLv2hvBiL+ly6zL0WcqDyVYX6VW05Wny1u1obkAh3OLsyVGaapFKbLXS5UakKaKkBUUSFODSy04WpZRODT0op4q1FGlUitKoov/Z"/>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a:solidFill>
                <a:prstClr val="white"/>
              </a:solidFill>
            </a:endParaRPr>
          </a:p>
        </p:txBody>
      </p:sp>
    </p:spTree>
    <p:extLst>
      <p:ext uri="{BB962C8B-B14F-4D97-AF65-F5344CB8AC3E}">
        <p14:creationId xmlns:p14="http://schemas.microsoft.com/office/powerpoint/2010/main" val="3261828439"/>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The </a:t>
            </a:r>
            <a:r>
              <a:rPr lang="en-GB" b="1" dirty="0"/>
              <a:t>C</a:t>
            </a:r>
            <a:r>
              <a:rPr lang="en-GB" b="1" dirty="0" smtClean="0"/>
              <a:t>ities of </a:t>
            </a:r>
            <a:r>
              <a:rPr lang="en-GB" b="1" dirty="0" err="1" smtClean="0"/>
              <a:t>Nabatae</a:t>
            </a:r>
            <a:endParaRPr lang="en-GB" b="1" dirty="0"/>
          </a:p>
        </p:txBody>
      </p:sp>
      <p:sp>
        <p:nvSpPr>
          <p:cNvPr id="3" name="Content Placeholder 2"/>
          <p:cNvSpPr>
            <a:spLocks noGrp="1"/>
          </p:cNvSpPr>
          <p:nvPr>
            <p:ph sz="half" idx="1"/>
          </p:nvPr>
        </p:nvSpPr>
        <p:spPr>
          <a:xfrm>
            <a:off x="-1" y="1451554"/>
            <a:ext cx="6419627" cy="2692896"/>
          </a:xfrm>
        </p:spPr>
        <p:txBody>
          <a:bodyPr>
            <a:normAutofit fontScale="77500" lnSpcReduction="20000"/>
          </a:bodyPr>
          <a:lstStyle/>
          <a:p>
            <a:r>
              <a:rPr lang="en-GB" dirty="0" smtClean="0"/>
              <a:t>Petra royal capital of Nabataean in first centuries BC and AD – defensible and at limits of fertile zone. </a:t>
            </a:r>
          </a:p>
          <a:p>
            <a:endParaRPr lang="en-GB" sz="500" dirty="0"/>
          </a:p>
          <a:p>
            <a:r>
              <a:rPr lang="en-GB" dirty="0" smtClean="0"/>
              <a:t>Cultural difference between </a:t>
            </a:r>
            <a:r>
              <a:rPr lang="en-GB" dirty="0"/>
              <a:t>Greek cities of the Decapolis and the Nabataean zone of their south and </a:t>
            </a:r>
            <a:r>
              <a:rPr lang="en-GB" dirty="0" smtClean="0"/>
              <a:t>east? – indications of Nabataean influence, e.g. bilingual inscriptions, coins, material culture.</a:t>
            </a:r>
          </a:p>
          <a:p>
            <a:endParaRPr lang="en-GB" sz="500" dirty="0"/>
          </a:p>
          <a:p>
            <a:r>
              <a:rPr lang="en-GB" dirty="0" smtClean="0"/>
              <a:t>Cult-centre </a:t>
            </a:r>
            <a:r>
              <a:rPr lang="en-GB" dirty="0"/>
              <a:t>of Baal </a:t>
            </a:r>
            <a:r>
              <a:rPr lang="en-GB" dirty="0" err="1"/>
              <a:t>Shamin</a:t>
            </a:r>
            <a:r>
              <a:rPr lang="en-GB" dirty="0"/>
              <a:t> at </a:t>
            </a:r>
            <a:r>
              <a:rPr lang="en-GB" dirty="0" err="1"/>
              <a:t>Sia</a:t>
            </a:r>
            <a:r>
              <a:rPr lang="en-GB" dirty="0" smtClean="0"/>
              <a:t>‘.</a:t>
            </a:r>
            <a:endParaRPr lang="en-GB" dirty="0"/>
          </a:p>
        </p:txBody>
      </p:sp>
      <p:pic>
        <p:nvPicPr>
          <p:cNvPr id="1026" name="Picture 2"/>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bwMode="auto">
          <a:xfrm>
            <a:off x="6827782" y="1417638"/>
            <a:ext cx="2128035" cy="321767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Content Placeholder 2"/>
          <p:cNvSpPr txBox="1">
            <a:spLocks/>
          </p:cNvSpPr>
          <p:nvPr/>
        </p:nvSpPr>
        <p:spPr>
          <a:xfrm>
            <a:off x="0" y="3717032"/>
            <a:ext cx="6419626" cy="3140968"/>
          </a:xfrm>
          <a:prstGeom prst="rect">
            <a:avLst/>
          </a:prstGeom>
        </p:spPr>
        <p:txBody>
          <a:bodyPr vert="horz" lIns="91440" tIns="45720" rIns="91440" bIns="45720" rtlCol="0">
            <a:normAutofit fontScale="77500" lnSpcReduction="20000"/>
          </a:bodyPr>
          <a:lstStyle>
            <a:lvl1pPr marL="342900" indent="-34290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9pPr>
          </a:lstStyle>
          <a:p>
            <a:r>
              <a:rPr lang="en-GB" dirty="0" err="1" smtClean="0"/>
              <a:t>Bostra</a:t>
            </a:r>
            <a:r>
              <a:rPr lang="en-GB" dirty="0" smtClean="0"/>
              <a:t> and Petra as Greek cities (“</a:t>
            </a:r>
            <a:r>
              <a:rPr lang="en-GB" dirty="0" err="1" smtClean="0"/>
              <a:t>Nea</a:t>
            </a:r>
            <a:r>
              <a:rPr lang="en-GB" dirty="0" smtClean="0"/>
              <a:t> </a:t>
            </a:r>
            <a:r>
              <a:rPr lang="en-GB" dirty="0" err="1" smtClean="0"/>
              <a:t>Traianē</a:t>
            </a:r>
            <a:r>
              <a:rPr lang="en-GB" dirty="0" smtClean="0"/>
              <a:t> </a:t>
            </a:r>
            <a:r>
              <a:rPr lang="en-GB" dirty="0" err="1" smtClean="0"/>
              <a:t>Bostra</a:t>
            </a:r>
            <a:r>
              <a:rPr lang="en-GB" dirty="0" smtClean="0"/>
              <a:t>” and “</a:t>
            </a:r>
            <a:r>
              <a:rPr lang="en-GB" dirty="0" err="1" smtClean="0"/>
              <a:t>Hadrianē</a:t>
            </a:r>
            <a:r>
              <a:rPr lang="en-GB" dirty="0" smtClean="0"/>
              <a:t> Petra”) and later Roman </a:t>
            </a:r>
            <a:r>
              <a:rPr lang="en-GB" i="1" dirty="0" err="1" smtClean="0"/>
              <a:t>coloniae</a:t>
            </a:r>
            <a:r>
              <a:rPr lang="en-GB" dirty="0" smtClean="0"/>
              <a:t>.</a:t>
            </a:r>
          </a:p>
          <a:p>
            <a:endParaRPr lang="en-GB" sz="200" i="1" dirty="0" smtClean="0"/>
          </a:p>
          <a:p>
            <a:r>
              <a:rPr lang="en-GB" dirty="0" smtClean="0"/>
              <a:t>The advancement of Graeco-Roman culture and city life?</a:t>
            </a:r>
          </a:p>
          <a:p>
            <a:endParaRPr lang="en-GB" sz="200" dirty="0" smtClean="0"/>
          </a:p>
          <a:p>
            <a:r>
              <a:rPr lang="en-GB" dirty="0" smtClean="0"/>
              <a:t>Mass of inscriptions written in a Greek in the </a:t>
            </a:r>
            <a:r>
              <a:rPr lang="en-GB" dirty="0" err="1" smtClean="0"/>
              <a:t>Hauran</a:t>
            </a:r>
            <a:r>
              <a:rPr lang="en-GB" dirty="0" smtClean="0"/>
              <a:t> area (modern SW Syria).</a:t>
            </a:r>
          </a:p>
          <a:p>
            <a:endParaRPr lang="en-GB" sz="200" dirty="0" smtClean="0"/>
          </a:p>
          <a:p>
            <a:r>
              <a:rPr lang="en-GB" dirty="0" smtClean="0"/>
              <a:t>Influence of peoples known as </a:t>
            </a:r>
            <a:r>
              <a:rPr lang="en-GB" i="1" dirty="0" err="1" smtClean="0"/>
              <a:t>Saraceni</a:t>
            </a:r>
            <a:r>
              <a:rPr lang="en-GB" dirty="0" smtClean="0"/>
              <a:t> (Saracens) from the unsettled zone of the Sinai and beyond the “desert frontier” - </a:t>
            </a:r>
            <a:r>
              <a:rPr lang="en-GB" i="1" dirty="0" smtClean="0"/>
              <a:t>Limes </a:t>
            </a:r>
            <a:r>
              <a:rPr lang="en-GB" i="1" dirty="0" err="1" smtClean="0"/>
              <a:t>Arabicus</a:t>
            </a:r>
            <a:r>
              <a:rPr lang="en-GB" dirty="0" smtClean="0"/>
              <a:t>.</a:t>
            </a:r>
          </a:p>
          <a:p>
            <a:endParaRPr lang="en-GB" dirty="0" smtClean="0"/>
          </a:p>
          <a:p>
            <a:endParaRPr lang="en-GB" dirty="0"/>
          </a:p>
        </p:txBody>
      </p:sp>
      <p:pic>
        <p:nvPicPr>
          <p:cNvPr id="4" name="Picture 3"/>
          <p:cNvPicPr>
            <a:picLocks noChangeAspect="1"/>
          </p:cNvPicPr>
          <p:nvPr/>
        </p:nvPicPr>
        <p:blipFill>
          <a:blip r:embed="rId3"/>
          <a:stretch>
            <a:fillRect/>
          </a:stretch>
        </p:blipFill>
        <p:spPr>
          <a:xfrm>
            <a:off x="6419627" y="3501008"/>
            <a:ext cx="2512655" cy="3371112"/>
          </a:xfrm>
          <a:prstGeom prst="rect">
            <a:avLst/>
          </a:prstGeom>
        </p:spPr>
      </p:pic>
    </p:spTree>
    <p:extLst>
      <p:ext uri="{BB962C8B-B14F-4D97-AF65-F5344CB8AC3E}">
        <p14:creationId xmlns:p14="http://schemas.microsoft.com/office/powerpoint/2010/main" val="259194820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980728"/>
          </a:xfrm>
        </p:spPr>
        <p:txBody>
          <a:bodyPr/>
          <a:lstStyle/>
          <a:p>
            <a:r>
              <a:rPr lang="en-GB" b="1" dirty="0" smtClean="0"/>
              <a:t>Language</a:t>
            </a:r>
            <a:endParaRPr lang="en-GB" b="1" dirty="0"/>
          </a:p>
        </p:txBody>
      </p:sp>
      <p:sp>
        <p:nvSpPr>
          <p:cNvPr id="3" name="Content Placeholder 2"/>
          <p:cNvSpPr>
            <a:spLocks noGrp="1"/>
          </p:cNvSpPr>
          <p:nvPr>
            <p:ph sz="half" idx="1"/>
          </p:nvPr>
        </p:nvSpPr>
        <p:spPr>
          <a:xfrm>
            <a:off x="107504" y="1124744"/>
            <a:ext cx="4320480" cy="4032448"/>
          </a:xfrm>
        </p:spPr>
        <p:txBody>
          <a:bodyPr>
            <a:normAutofit fontScale="77500" lnSpcReduction="20000"/>
          </a:bodyPr>
          <a:lstStyle/>
          <a:p>
            <a:r>
              <a:rPr lang="en-GB" dirty="0"/>
              <a:t>Greek to Nabataean coins – inscriptions “kings of the </a:t>
            </a:r>
            <a:r>
              <a:rPr lang="en-GB" dirty="0" err="1"/>
              <a:t>Nabataeans</a:t>
            </a:r>
            <a:r>
              <a:rPr lang="en-GB" dirty="0"/>
              <a:t>”.</a:t>
            </a:r>
          </a:p>
          <a:p>
            <a:endParaRPr lang="en-GB" sz="100" dirty="0" smtClean="0"/>
          </a:p>
          <a:p>
            <a:r>
              <a:rPr lang="en-GB" dirty="0" smtClean="0"/>
              <a:t>Nabataea not merely an official language of documents.</a:t>
            </a:r>
          </a:p>
          <a:p>
            <a:endParaRPr lang="en-GB" sz="100" dirty="0"/>
          </a:p>
          <a:p>
            <a:r>
              <a:rPr lang="en-GB" dirty="0" smtClean="0"/>
              <a:t>Related to Aramaic.</a:t>
            </a:r>
          </a:p>
          <a:p>
            <a:endParaRPr lang="en-GB" sz="100" dirty="0"/>
          </a:p>
          <a:p>
            <a:r>
              <a:rPr lang="en-GB" dirty="0" smtClean="0"/>
              <a:t>Also presence of </a:t>
            </a:r>
            <a:r>
              <a:rPr lang="en-GB" dirty="0"/>
              <a:t>“</a:t>
            </a:r>
            <a:r>
              <a:rPr lang="en-GB" dirty="0" err="1"/>
              <a:t>Safaitic</a:t>
            </a:r>
            <a:r>
              <a:rPr lang="en-GB" dirty="0"/>
              <a:t>” </a:t>
            </a:r>
            <a:r>
              <a:rPr lang="en-GB" dirty="0" smtClean="0"/>
              <a:t>graffiti.</a:t>
            </a:r>
          </a:p>
          <a:p>
            <a:endParaRPr lang="en-GB" sz="100" dirty="0"/>
          </a:p>
          <a:p>
            <a:r>
              <a:rPr lang="en-GB" dirty="0" smtClean="0"/>
              <a:t>Rock cut inscription at city of </a:t>
            </a:r>
            <a:r>
              <a:rPr lang="en-GB" dirty="0" err="1" smtClean="0"/>
              <a:t>Oboda</a:t>
            </a:r>
            <a:r>
              <a:rPr lang="en-GB" dirty="0" smtClean="0"/>
              <a:t> </a:t>
            </a:r>
            <a:r>
              <a:rPr lang="en-GB" dirty="0"/>
              <a:t>(</a:t>
            </a:r>
            <a:r>
              <a:rPr lang="en-GB" dirty="0" err="1"/>
              <a:t>Advat</a:t>
            </a:r>
            <a:r>
              <a:rPr lang="en-GB" dirty="0" smtClean="0"/>
              <a:t>). </a:t>
            </a:r>
          </a:p>
          <a:p>
            <a:endParaRPr lang="en-GB" sz="100" dirty="0" smtClean="0"/>
          </a:p>
          <a:p>
            <a:r>
              <a:rPr lang="en-GB" dirty="0" smtClean="0"/>
              <a:t>The </a:t>
            </a:r>
            <a:r>
              <a:rPr lang="en-GB" dirty="0"/>
              <a:t>“archive of </a:t>
            </a:r>
            <a:r>
              <a:rPr lang="en-GB" dirty="0" err="1" smtClean="0"/>
              <a:t>Babatha</a:t>
            </a:r>
            <a:r>
              <a:rPr lang="en-GB" dirty="0"/>
              <a:t>” - from </a:t>
            </a:r>
            <a:r>
              <a:rPr lang="en-GB" dirty="0" err="1"/>
              <a:t>Maoza</a:t>
            </a:r>
            <a:r>
              <a:rPr lang="en-GB" dirty="0"/>
              <a:t> near </a:t>
            </a:r>
            <a:r>
              <a:rPr lang="en-GB" dirty="0" err="1" smtClean="0"/>
              <a:t>Zoara</a:t>
            </a:r>
            <a:r>
              <a:rPr lang="en-GB" dirty="0" smtClean="0"/>
              <a:t> (</a:t>
            </a:r>
            <a:r>
              <a:rPr lang="en-GB" dirty="0"/>
              <a:t>southern end of Dead Sea) - AD 94 and </a:t>
            </a:r>
            <a:r>
              <a:rPr lang="en-GB" dirty="0" smtClean="0"/>
              <a:t>132.</a:t>
            </a:r>
            <a:endParaRPr lang="en-GB" dirty="0"/>
          </a:p>
        </p:txBody>
      </p:sp>
      <p:pic>
        <p:nvPicPr>
          <p:cNvPr id="1026" name="Picture 2"/>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bwMode="auto">
          <a:xfrm>
            <a:off x="107504" y="5229200"/>
            <a:ext cx="4293773" cy="151027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7"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499992" y="3915058"/>
            <a:ext cx="4536504" cy="282442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Rectangle 4"/>
          <p:cNvSpPr/>
          <p:nvPr/>
        </p:nvSpPr>
        <p:spPr>
          <a:xfrm>
            <a:off x="4410236" y="1052736"/>
            <a:ext cx="4716016" cy="2862322"/>
          </a:xfrm>
          <a:prstGeom prst="rect">
            <a:avLst/>
          </a:prstGeom>
        </p:spPr>
        <p:txBody>
          <a:bodyPr wrap="square">
            <a:spAutoFit/>
          </a:bodyPr>
          <a:lstStyle/>
          <a:p>
            <a:r>
              <a:rPr lang="en-GB" dirty="0" smtClean="0"/>
              <a:t>“This </a:t>
            </a:r>
            <a:r>
              <a:rPr lang="en-GB" dirty="0"/>
              <a:t>is the tomb and two funeral monuments above it, which </a:t>
            </a:r>
            <a:r>
              <a:rPr lang="en-GB" dirty="0" err="1"/>
              <a:t>Abdobodat</a:t>
            </a:r>
            <a:r>
              <a:rPr lang="en-GB" dirty="0"/>
              <a:t> the governor made for </a:t>
            </a:r>
            <a:r>
              <a:rPr lang="en-GB" dirty="0" err="1"/>
              <a:t>Itaybel</a:t>
            </a:r>
            <a:r>
              <a:rPr lang="en-GB" dirty="0"/>
              <a:t> the governor, his father, and for </a:t>
            </a:r>
            <a:r>
              <a:rPr lang="en-GB" dirty="0" err="1"/>
              <a:t>Itaybel</a:t>
            </a:r>
            <a:r>
              <a:rPr lang="en-GB" dirty="0"/>
              <a:t> the camp commandant who is in </a:t>
            </a:r>
            <a:r>
              <a:rPr lang="en-GB" dirty="0" err="1"/>
              <a:t>Luhitu</a:t>
            </a:r>
            <a:r>
              <a:rPr lang="en-GB" dirty="0"/>
              <a:t> and </a:t>
            </a:r>
            <a:r>
              <a:rPr lang="en-GB" dirty="0" err="1"/>
              <a:t>Abarta</a:t>
            </a:r>
            <a:r>
              <a:rPr lang="en-GB" dirty="0"/>
              <a:t>, son of this </a:t>
            </a:r>
            <a:r>
              <a:rPr lang="en-GB" dirty="0" err="1"/>
              <a:t>Abdobodat</a:t>
            </a:r>
            <a:r>
              <a:rPr lang="en-GB" dirty="0"/>
              <a:t> the governor; in the territory of their rule, which they exercised twice for thirty-six years during the time of </a:t>
            </a:r>
            <a:r>
              <a:rPr lang="en-GB" dirty="0" err="1"/>
              <a:t>Aretas</a:t>
            </a:r>
            <a:r>
              <a:rPr lang="en-GB" dirty="0"/>
              <a:t>, king of the </a:t>
            </a:r>
            <a:r>
              <a:rPr lang="en-GB" dirty="0" err="1"/>
              <a:t>Nabataeans</a:t>
            </a:r>
            <a:r>
              <a:rPr lang="en-GB" dirty="0"/>
              <a:t>, lover of his people. And the above work was executed in the forty-sixth year</a:t>
            </a:r>
            <a:r>
              <a:rPr lang="en-GB" dirty="0" smtClean="0"/>
              <a:t>.” – J. F. Healy 2003.</a:t>
            </a:r>
            <a:endParaRPr lang="en-GB" dirty="0"/>
          </a:p>
        </p:txBody>
      </p:sp>
    </p:spTree>
    <p:extLst>
      <p:ext uri="{BB962C8B-B14F-4D97-AF65-F5344CB8AC3E}">
        <p14:creationId xmlns:p14="http://schemas.microsoft.com/office/powerpoint/2010/main" val="282679984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Petra</a:t>
            </a:r>
            <a:endParaRPr lang="en-GB" b="1" dirty="0"/>
          </a:p>
        </p:txBody>
      </p:sp>
      <p:sp>
        <p:nvSpPr>
          <p:cNvPr id="3" name="Content Placeholder 2"/>
          <p:cNvSpPr>
            <a:spLocks noGrp="1"/>
          </p:cNvSpPr>
          <p:nvPr>
            <p:ph sz="half" idx="1"/>
          </p:nvPr>
        </p:nvSpPr>
        <p:spPr>
          <a:xfrm>
            <a:off x="107504" y="1600200"/>
            <a:ext cx="8856984" cy="1036712"/>
          </a:xfrm>
        </p:spPr>
        <p:txBody>
          <a:bodyPr/>
          <a:lstStyle/>
          <a:p>
            <a:r>
              <a:rPr lang="en-GB" dirty="0" smtClean="0"/>
              <a:t>Largely built in the period of the kingdom – particularly end of first century BC. </a:t>
            </a:r>
          </a:p>
          <a:p>
            <a:endParaRPr lang="en-GB" dirty="0"/>
          </a:p>
          <a:p>
            <a:endParaRPr lang="en-GB" dirty="0"/>
          </a:p>
        </p:txBody>
      </p:sp>
      <p:pic>
        <p:nvPicPr>
          <p:cNvPr id="2050" name="Picture 2"/>
          <p:cNvPicPr>
            <a:picLocks noGrp="1" noChangeAspect="1" noChangeArrowheads="1"/>
          </p:cNvPicPr>
          <p:nvPr>
            <p:ph sz="half" idx="2"/>
          </p:nvPr>
        </p:nvPicPr>
        <p:blipFill>
          <a:blip r:embed="rId2" cstate="print">
            <a:extLst>
              <a:ext uri="{28A0092B-C50C-407E-A947-70E740481C1C}">
                <a14:useLocalDpi xmlns:a14="http://schemas.microsoft.com/office/drawing/2010/main" val="0"/>
              </a:ext>
            </a:extLst>
          </a:blip>
          <a:srcRect/>
          <a:stretch>
            <a:fillRect/>
          </a:stretch>
        </p:blipFill>
        <p:spPr bwMode="auto">
          <a:xfrm>
            <a:off x="6300192" y="2228573"/>
            <a:ext cx="2710745" cy="450688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051" name="Picture 3"/>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795803" y="3645024"/>
            <a:ext cx="3416896" cy="306672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052" name="Picture 4"/>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179512" y="3645024"/>
            <a:ext cx="2457350" cy="303481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8" name="Content Placeholder 2"/>
          <p:cNvSpPr txBox="1">
            <a:spLocks/>
          </p:cNvSpPr>
          <p:nvPr/>
        </p:nvSpPr>
        <p:spPr>
          <a:xfrm>
            <a:off x="107504" y="2564904"/>
            <a:ext cx="6105195" cy="1584176"/>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9pPr>
          </a:lstStyle>
          <a:p>
            <a:r>
              <a:rPr lang="en-GB" dirty="0" smtClean="0"/>
              <a:t>Shift to </a:t>
            </a:r>
            <a:r>
              <a:rPr lang="en-GB" dirty="0" err="1" smtClean="0"/>
              <a:t>Bostra</a:t>
            </a:r>
            <a:r>
              <a:rPr lang="en-GB" dirty="0" smtClean="0"/>
              <a:t> by reign of </a:t>
            </a:r>
            <a:r>
              <a:rPr lang="en-GB" dirty="0" err="1" smtClean="0"/>
              <a:t>Rabbel</a:t>
            </a:r>
            <a:r>
              <a:rPr lang="en-GB" dirty="0" smtClean="0"/>
              <a:t> II (AD 70-106).</a:t>
            </a:r>
            <a:endParaRPr lang="en-GB" dirty="0"/>
          </a:p>
        </p:txBody>
      </p:sp>
    </p:spTree>
    <p:extLst>
      <p:ext uri="{BB962C8B-B14F-4D97-AF65-F5344CB8AC3E}">
        <p14:creationId xmlns:p14="http://schemas.microsoft.com/office/powerpoint/2010/main" val="179719776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Bibliography (1) </a:t>
            </a:r>
            <a:endParaRPr lang="en-GB" b="1" dirty="0"/>
          </a:p>
        </p:txBody>
      </p:sp>
      <p:sp>
        <p:nvSpPr>
          <p:cNvPr id="3" name="Content Placeholder 2"/>
          <p:cNvSpPr>
            <a:spLocks noGrp="1"/>
          </p:cNvSpPr>
          <p:nvPr>
            <p:ph idx="1"/>
          </p:nvPr>
        </p:nvSpPr>
        <p:spPr>
          <a:xfrm>
            <a:off x="107504" y="1412776"/>
            <a:ext cx="8928992" cy="5445224"/>
          </a:xfrm>
        </p:spPr>
        <p:txBody>
          <a:bodyPr>
            <a:normAutofit fontScale="92500" lnSpcReduction="20000"/>
          </a:bodyPr>
          <a:lstStyle/>
          <a:p>
            <a:r>
              <a:rPr lang="en-GB" dirty="0" err="1" smtClean="0"/>
              <a:t>Bowersock</a:t>
            </a:r>
            <a:r>
              <a:rPr lang="en-GB" dirty="0" smtClean="0"/>
              <a:t>, G. W. 1983. </a:t>
            </a:r>
            <a:r>
              <a:rPr lang="en-GB" i="1" dirty="0" smtClean="0"/>
              <a:t>Roman Arabia</a:t>
            </a:r>
            <a:r>
              <a:rPr lang="en-GB" dirty="0" smtClean="0"/>
              <a:t>. London: Harvard University Press.</a:t>
            </a:r>
          </a:p>
          <a:p>
            <a:endParaRPr lang="en-GB" sz="500" dirty="0" smtClean="0"/>
          </a:p>
          <a:p>
            <a:r>
              <a:rPr lang="en-GB" dirty="0" err="1" smtClean="0"/>
              <a:t>Hoyland</a:t>
            </a:r>
            <a:r>
              <a:rPr lang="en-GB" dirty="0" smtClean="0"/>
              <a:t>, R. 2002. ‘Kings, Kingdoms and Chronology’, in </a:t>
            </a:r>
            <a:r>
              <a:rPr lang="en-GB" i="1" dirty="0" smtClean="0"/>
              <a:t>Queen of Sheba: Treasures from Ancient Yemen</a:t>
            </a:r>
            <a:r>
              <a:rPr lang="en-GB" dirty="0" smtClean="0"/>
              <a:t>, Simpson, St. John (ed.), London: British Museum Press: 67-79.</a:t>
            </a:r>
          </a:p>
          <a:p>
            <a:endParaRPr lang="en-GB" sz="500" dirty="0"/>
          </a:p>
          <a:p>
            <a:r>
              <a:rPr lang="en-GB" dirty="0"/>
              <a:t>Groom, N. </a:t>
            </a:r>
            <a:r>
              <a:rPr lang="en-GB" dirty="0" smtClean="0"/>
              <a:t>1981. </a:t>
            </a:r>
            <a:r>
              <a:rPr lang="en-GB" i="1" dirty="0"/>
              <a:t>Frankincense and Myrrh: A Study of the Arabian Incense Trade</a:t>
            </a:r>
            <a:r>
              <a:rPr lang="en-GB" dirty="0"/>
              <a:t>. London: Longman.</a:t>
            </a:r>
          </a:p>
          <a:p>
            <a:endParaRPr lang="en-GB" sz="500" dirty="0"/>
          </a:p>
          <a:p>
            <a:r>
              <a:rPr lang="en-GB" dirty="0"/>
              <a:t>Groom, N. </a:t>
            </a:r>
            <a:r>
              <a:rPr lang="en-GB" dirty="0" smtClean="0"/>
              <a:t>2002. </a:t>
            </a:r>
            <a:r>
              <a:rPr lang="en-GB" dirty="0"/>
              <a:t>‘Trade, Incense and Perfume’, in </a:t>
            </a:r>
            <a:r>
              <a:rPr lang="en-GB" i="1" dirty="0"/>
              <a:t>Queen of Sheba Treasures from Ancient </a:t>
            </a:r>
            <a:r>
              <a:rPr lang="en-GB" i="1" dirty="0" smtClean="0"/>
              <a:t>Yemen</a:t>
            </a:r>
            <a:r>
              <a:rPr lang="en-GB" dirty="0" smtClean="0"/>
              <a:t>, </a:t>
            </a:r>
            <a:r>
              <a:rPr lang="en-GB" i="1" dirty="0" smtClean="0"/>
              <a:t> </a:t>
            </a:r>
            <a:r>
              <a:rPr lang="en-GB" dirty="0" smtClean="0"/>
              <a:t>Simpson</a:t>
            </a:r>
            <a:r>
              <a:rPr lang="en-GB" dirty="0"/>
              <a:t>, S. </a:t>
            </a:r>
            <a:r>
              <a:rPr lang="en-GB" dirty="0" smtClean="0"/>
              <a:t>(</a:t>
            </a:r>
            <a:r>
              <a:rPr lang="en-GB" dirty="0"/>
              <a:t>ed</a:t>
            </a:r>
            <a:r>
              <a:rPr lang="en-GB" dirty="0" smtClean="0"/>
              <a:t>.), </a:t>
            </a:r>
            <a:r>
              <a:rPr lang="en-GB" dirty="0"/>
              <a:t>London: British Museum </a:t>
            </a:r>
            <a:r>
              <a:rPr lang="en-GB" dirty="0" smtClean="0"/>
              <a:t>Press: </a:t>
            </a:r>
            <a:r>
              <a:rPr lang="en-GB" dirty="0"/>
              <a:t>88-101.</a:t>
            </a:r>
          </a:p>
          <a:p>
            <a:endParaRPr lang="en-GB" dirty="0" smtClean="0"/>
          </a:p>
          <a:p>
            <a:endParaRPr lang="en-GB" sz="500" dirty="0"/>
          </a:p>
          <a:p>
            <a:endParaRPr lang="en-GB" dirty="0"/>
          </a:p>
        </p:txBody>
      </p:sp>
    </p:spTree>
    <p:extLst>
      <p:ext uri="{BB962C8B-B14F-4D97-AF65-F5344CB8AC3E}">
        <p14:creationId xmlns:p14="http://schemas.microsoft.com/office/powerpoint/2010/main" val="306829119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Bibliography (2)</a:t>
            </a:r>
            <a:endParaRPr lang="en-GB" b="1" dirty="0"/>
          </a:p>
        </p:txBody>
      </p:sp>
      <p:sp>
        <p:nvSpPr>
          <p:cNvPr id="3" name="Content Placeholder 2"/>
          <p:cNvSpPr>
            <a:spLocks noGrp="1"/>
          </p:cNvSpPr>
          <p:nvPr>
            <p:ph idx="1"/>
          </p:nvPr>
        </p:nvSpPr>
        <p:spPr>
          <a:xfrm>
            <a:off x="107504" y="1412776"/>
            <a:ext cx="8928992" cy="5445224"/>
          </a:xfrm>
        </p:spPr>
        <p:txBody>
          <a:bodyPr>
            <a:normAutofit fontScale="92500" lnSpcReduction="20000"/>
          </a:bodyPr>
          <a:lstStyle/>
          <a:p>
            <a:r>
              <a:rPr lang="en-GB" dirty="0" smtClean="0"/>
              <a:t>Miller, F. 1993. </a:t>
            </a:r>
            <a:r>
              <a:rPr lang="en-GB" i="1" dirty="0" smtClean="0"/>
              <a:t>The Roman Near East 31 BC-AD 337</a:t>
            </a:r>
            <a:r>
              <a:rPr lang="en-GB" dirty="0" smtClean="0"/>
              <a:t>. London: Harvard University Press.</a:t>
            </a:r>
          </a:p>
          <a:p>
            <a:endParaRPr lang="en-GB" sz="600" dirty="0" smtClean="0"/>
          </a:p>
          <a:p>
            <a:r>
              <a:rPr lang="en-GB" dirty="0" smtClean="0"/>
              <a:t>Peacock</a:t>
            </a:r>
            <a:r>
              <a:rPr lang="en-GB" dirty="0"/>
              <a:t>, D., Williams, D., and James, S. (2007) ‘Basalt as Ships’ Ballast and the Roman Incense Trade’, in </a:t>
            </a:r>
            <a:r>
              <a:rPr lang="en-GB" i="1" dirty="0"/>
              <a:t>Food for the Gods New Light on the Ancient Incense Trade</a:t>
            </a:r>
            <a:r>
              <a:rPr lang="en-GB" dirty="0"/>
              <a:t> (eds., Peacock, D. and Williams, D.) Oxford: Oxbow Books. 28-70.</a:t>
            </a:r>
          </a:p>
          <a:p>
            <a:endParaRPr lang="en-GB" sz="600" dirty="0"/>
          </a:p>
          <a:p>
            <a:r>
              <a:rPr lang="en-GB" dirty="0"/>
              <a:t>Robin, C. 2002. ‘</a:t>
            </a:r>
            <a:r>
              <a:rPr lang="en-GB" dirty="0" err="1"/>
              <a:t>Saba</a:t>
            </a:r>
            <a:r>
              <a:rPr lang="en-GB" dirty="0"/>
              <a:t>’ and the </a:t>
            </a:r>
            <a:r>
              <a:rPr lang="en-GB" dirty="0" err="1"/>
              <a:t>Sabaeans</a:t>
            </a:r>
            <a:r>
              <a:rPr lang="en-GB" dirty="0"/>
              <a:t>’, in </a:t>
            </a:r>
            <a:r>
              <a:rPr lang="en-GB" i="1" dirty="0"/>
              <a:t>Queen of Sheba: Treasures from Ancient Yemen</a:t>
            </a:r>
            <a:r>
              <a:rPr lang="en-GB" dirty="0"/>
              <a:t>, Simpson, St. John (ed.), London: British Museum Press: 51-66.</a:t>
            </a:r>
          </a:p>
          <a:p>
            <a:pPr marL="0" indent="0">
              <a:buNone/>
            </a:pPr>
            <a:endParaRPr lang="en-GB" sz="600" dirty="0" smtClean="0"/>
          </a:p>
          <a:p>
            <a:r>
              <a:rPr lang="en-GB" dirty="0" smtClean="0"/>
              <a:t>Young</a:t>
            </a:r>
            <a:r>
              <a:rPr lang="en-GB" dirty="0"/>
              <a:t>, Gary. K. 2001. </a:t>
            </a:r>
            <a:r>
              <a:rPr lang="en-GB" i="1" dirty="0"/>
              <a:t>Rome’s Eastern Trade International Commerce and Imperial Policy, 31 BC - AD 305</a:t>
            </a:r>
            <a:r>
              <a:rPr lang="en-GB" dirty="0"/>
              <a:t>. London: </a:t>
            </a:r>
            <a:r>
              <a:rPr lang="en-GB" dirty="0" smtClean="0"/>
              <a:t>Routledge.</a:t>
            </a:r>
            <a:endParaRPr lang="en-GB" dirty="0"/>
          </a:p>
          <a:p>
            <a:endParaRPr lang="en-GB" dirty="0"/>
          </a:p>
        </p:txBody>
      </p:sp>
    </p:spTree>
    <p:extLst>
      <p:ext uri="{BB962C8B-B14F-4D97-AF65-F5344CB8AC3E}">
        <p14:creationId xmlns:p14="http://schemas.microsoft.com/office/powerpoint/2010/main" val="1686193078"/>
      </p:ext>
    </p:extLst>
  </p:cSld>
  <p:clrMapOvr>
    <a:masterClrMapping/>
  </p:clrMapOvr>
</p:sld>
</file>

<file path=ppt/theme/theme1.xml><?xml version="1.0" encoding="utf-8"?>
<a:theme xmlns:a="http://schemas.openxmlformats.org/drawingml/2006/main" name="1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1520</TotalTime>
  <Words>2398</Words>
  <Application>Microsoft Office PowerPoint</Application>
  <PresentationFormat>On-screen Show (4:3)</PresentationFormat>
  <Paragraphs>157</Paragraphs>
  <Slides>21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21</vt:i4>
      </vt:variant>
    </vt:vector>
  </HeadingPairs>
  <TitlesOfParts>
    <vt:vector size="25" baseType="lpstr">
      <vt:lpstr>Arial</vt:lpstr>
      <vt:lpstr>Calibri</vt:lpstr>
      <vt:lpstr>Times New Roman</vt:lpstr>
      <vt:lpstr>1_Office Theme</vt:lpstr>
      <vt:lpstr>West meets East: At the Borders of the Oikoumenē and Beyond   Lecture 18 – Rome and Arabia  </vt:lpstr>
      <vt:lpstr>Understanding the History of Arabia</vt:lpstr>
      <vt:lpstr>Eudaimôn Arabia / Arabia Felix</vt:lpstr>
      <vt:lpstr>PowerPoint Presentation</vt:lpstr>
      <vt:lpstr>Motives for the Campaign</vt:lpstr>
      <vt:lpstr>A Bad Start</vt:lpstr>
      <vt:lpstr>The Expedition Continues</vt:lpstr>
      <vt:lpstr>Benefits to Rome?</vt:lpstr>
      <vt:lpstr>The Sack of Aden?</vt:lpstr>
      <vt:lpstr>PowerPoint Presentation</vt:lpstr>
      <vt:lpstr>Nabataean Arabia</vt:lpstr>
      <vt:lpstr>Leukê Kômê</vt:lpstr>
      <vt:lpstr>The Incense Ports of Southern Arabia</vt:lpstr>
      <vt:lpstr>Decline of Nabataean Prosperity?</vt:lpstr>
      <vt:lpstr>Roman Annexation of Nabataea</vt:lpstr>
      <vt:lpstr>PowerPoint Presentation</vt:lpstr>
      <vt:lpstr>The Cities of Nabatae</vt:lpstr>
      <vt:lpstr>Language</vt:lpstr>
      <vt:lpstr>Petra</vt:lpstr>
      <vt:lpstr>Bibliography (1) </vt:lpstr>
      <vt:lpstr>Bibliography (2)</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West meets East: At the Borders of the Oikoumenē and Beyond   Lecture 19 – Rome and Arabia</dc:title>
  <dc:creator>Matt</dc:creator>
  <cp:lastModifiedBy>Matt</cp:lastModifiedBy>
  <cp:revision>182</cp:revision>
  <dcterms:created xsi:type="dcterms:W3CDTF">2014-12-02T15:17:31Z</dcterms:created>
  <dcterms:modified xsi:type="dcterms:W3CDTF">2017-12-03T10:08:38Z</dcterms:modified>
</cp:coreProperties>
</file>