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0" r:id="rId3"/>
    <p:sldId id="257" r:id="rId4"/>
    <p:sldId id="258"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Smith (1902567)" userId="a94cf326-1247-4e85-b010-a4d1510e3c5c" providerId="ADAL" clId="{5565999D-1883-9142-BB05-8EDE639316D1}"/>
    <pc:docChg chg="custSel addSld modSld">
      <pc:chgData name="Lauren Smith (1902567)" userId="a94cf326-1247-4e85-b010-a4d1510e3c5c" providerId="ADAL" clId="{5565999D-1883-9142-BB05-8EDE639316D1}" dt="2022-01-11T22:25:37.264" v="707" actId="20577"/>
      <pc:docMkLst>
        <pc:docMk/>
      </pc:docMkLst>
      <pc:sldChg chg="addSp modSp">
        <pc:chgData name="Lauren Smith (1902567)" userId="a94cf326-1247-4e85-b010-a4d1510e3c5c" providerId="ADAL" clId="{5565999D-1883-9142-BB05-8EDE639316D1}" dt="2022-01-11T21:35:31.684" v="99" actId="2711"/>
        <pc:sldMkLst>
          <pc:docMk/>
          <pc:sldMk cId="2871045333" sldId="258"/>
        </pc:sldMkLst>
        <pc:spChg chg="mod">
          <ac:chgData name="Lauren Smith (1902567)" userId="a94cf326-1247-4e85-b010-a4d1510e3c5c" providerId="ADAL" clId="{5565999D-1883-9142-BB05-8EDE639316D1}" dt="2022-01-11T21:32:33.875" v="18" actId="20577"/>
          <ac:spMkLst>
            <pc:docMk/>
            <pc:sldMk cId="2871045333" sldId="258"/>
            <ac:spMk id="2" creationId="{45B36510-74CA-F34C-B506-609A69B30A69}"/>
          </ac:spMkLst>
        </pc:spChg>
        <pc:graphicFrameChg chg="add mod modGraphic">
          <ac:chgData name="Lauren Smith (1902567)" userId="a94cf326-1247-4e85-b010-a4d1510e3c5c" providerId="ADAL" clId="{5565999D-1883-9142-BB05-8EDE639316D1}" dt="2022-01-11T21:35:31.684" v="99" actId="2711"/>
          <ac:graphicFrameMkLst>
            <pc:docMk/>
            <pc:sldMk cId="2871045333" sldId="258"/>
            <ac:graphicFrameMk id="5" creationId="{8C4988B9-D123-3F42-AFDC-81139CB9AFE3}"/>
          </ac:graphicFrameMkLst>
        </pc:graphicFrameChg>
      </pc:sldChg>
      <pc:sldChg chg="addSp delSp modSp new">
        <pc:chgData name="Lauren Smith (1902567)" userId="a94cf326-1247-4e85-b010-a4d1510e3c5c" providerId="ADAL" clId="{5565999D-1883-9142-BB05-8EDE639316D1}" dt="2022-01-11T22:16:37.568" v="131" actId="1076"/>
        <pc:sldMkLst>
          <pc:docMk/>
          <pc:sldMk cId="313816994" sldId="259"/>
        </pc:sldMkLst>
        <pc:spChg chg="mod">
          <ac:chgData name="Lauren Smith (1902567)" userId="a94cf326-1247-4e85-b010-a4d1510e3c5c" providerId="ADAL" clId="{5565999D-1883-9142-BB05-8EDE639316D1}" dt="2022-01-11T22:16:04.323" v="124" actId="20577"/>
          <ac:spMkLst>
            <pc:docMk/>
            <pc:sldMk cId="313816994" sldId="259"/>
            <ac:spMk id="2" creationId="{D3CD0908-FD83-544E-A688-42EF064708CF}"/>
          </ac:spMkLst>
        </pc:spChg>
        <pc:spChg chg="del">
          <ac:chgData name="Lauren Smith (1902567)" userId="a94cf326-1247-4e85-b010-a4d1510e3c5c" providerId="ADAL" clId="{5565999D-1883-9142-BB05-8EDE639316D1}" dt="2022-01-11T22:16:23.369" v="126" actId="21"/>
          <ac:spMkLst>
            <pc:docMk/>
            <pc:sldMk cId="313816994" sldId="259"/>
            <ac:spMk id="3" creationId="{44CB345E-F00C-6646-85C5-68996E2606F2}"/>
          </ac:spMkLst>
        </pc:spChg>
        <pc:graphicFrameChg chg="add mod modGraphic">
          <ac:chgData name="Lauren Smith (1902567)" userId="a94cf326-1247-4e85-b010-a4d1510e3c5c" providerId="ADAL" clId="{5565999D-1883-9142-BB05-8EDE639316D1}" dt="2022-01-11T22:16:37.568" v="131" actId="1076"/>
          <ac:graphicFrameMkLst>
            <pc:docMk/>
            <pc:sldMk cId="313816994" sldId="259"/>
            <ac:graphicFrameMk id="5" creationId="{C340C987-7FEC-5444-8C96-72F39F1A4A89}"/>
          </ac:graphicFrameMkLst>
        </pc:graphicFrameChg>
      </pc:sldChg>
      <pc:sldChg chg="addSp delSp modSp new">
        <pc:chgData name="Lauren Smith (1902567)" userId="a94cf326-1247-4e85-b010-a4d1510e3c5c" providerId="ADAL" clId="{5565999D-1883-9142-BB05-8EDE639316D1}" dt="2022-01-11T22:15:48.424" v="114" actId="14100"/>
        <pc:sldMkLst>
          <pc:docMk/>
          <pc:sldMk cId="4147713419" sldId="260"/>
        </pc:sldMkLst>
        <pc:spChg chg="mod">
          <ac:chgData name="Lauren Smith (1902567)" userId="a94cf326-1247-4e85-b010-a4d1510e3c5c" providerId="ADAL" clId="{5565999D-1883-9142-BB05-8EDE639316D1}" dt="2022-01-11T22:15:26.645" v="108" actId="20577"/>
          <ac:spMkLst>
            <pc:docMk/>
            <pc:sldMk cId="4147713419" sldId="260"/>
            <ac:spMk id="2" creationId="{62415CC1-A37D-3F47-BC43-A10C1D150C66}"/>
          </ac:spMkLst>
        </pc:spChg>
        <pc:spChg chg="del">
          <ac:chgData name="Lauren Smith (1902567)" userId="a94cf326-1247-4e85-b010-a4d1510e3c5c" providerId="ADAL" clId="{5565999D-1883-9142-BB05-8EDE639316D1}" dt="2022-01-11T22:15:37.625" v="110" actId="478"/>
          <ac:spMkLst>
            <pc:docMk/>
            <pc:sldMk cId="4147713419" sldId="260"/>
            <ac:spMk id="3" creationId="{D9D24F93-405F-1848-A216-6FBE5E335836}"/>
          </ac:spMkLst>
        </pc:spChg>
        <pc:graphicFrameChg chg="add mod modGraphic">
          <ac:chgData name="Lauren Smith (1902567)" userId="a94cf326-1247-4e85-b010-a4d1510e3c5c" providerId="ADAL" clId="{5565999D-1883-9142-BB05-8EDE639316D1}" dt="2022-01-11T22:15:48.424" v="114" actId="14100"/>
          <ac:graphicFrameMkLst>
            <pc:docMk/>
            <pc:sldMk cId="4147713419" sldId="260"/>
            <ac:graphicFrameMk id="5" creationId="{7D7206F0-3E99-0140-B11C-CD7ED607DFA2}"/>
          </ac:graphicFrameMkLst>
        </pc:graphicFrameChg>
      </pc:sldChg>
      <pc:sldChg chg="modSp new">
        <pc:chgData name="Lauren Smith (1902567)" userId="a94cf326-1247-4e85-b010-a4d1510e3c5c" providerId="ADAL" clId="{5565999D-1883-9142-BB05-8EDE639316D1}" dt="2022-01-11T22:25:37.264" v="707" actId="20577"/>
        <pc:sldMkLst>
          <pc:docMk/>
          <pc:sldMk cId="2479663295" sldId="261"/>
        </pc:sldMkLst>
        <pc:spChg chg="mod">
          <ac:chgData name="Lauren Smith (1902567)" userId="a94cf326-1247-4e85-b010-a4d1510e3c5c" providerId="ADAL" clId="{5565999D-1883-9142-BB05-8EDE639316D1}" dt="2022-01-11T22:17:05.876" v="183" actId="20577"/>
          <ac:spMkLst>
            <pc:docMk/>
            <pc:sldMk cId="2479663295" sldId="261"/>
            <ac:spMk id="2" creationId="{61C8A520-5501-524A-A330-E9D1476B8EC7}"/>
          </ac:spMkLst>
        </pc:spChg>
        <pc:spChg chg="mod">
          <ac:chgData name="Lauren Smith (1902567)" userId="a94cf326-1247-4e85-b010-a4d1510e3c5c" providerId="ADAL" clId="{5565999D-1883-9142-BB05-8EDE639316D1}" dt="2022-01-11T22:25:37.264" v="707" actId="20577"/>
          <ac:spMkLst>
            <pc:docMk/>
            <pc:sldMk cId="2479663295" sldId="261"/>
            <ac:spMk id="3" creationId="{81DA3E31-5AD5-9546-8FBE-A327770B457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1/11/22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1/11/22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1/11/22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9D99-373C-9F41-877E-A237C71D12CB}"/>
              </a:ext>
            </a:extLst>
          </p:cNvPr>
          <p:cNvSpPr>
            <a:spLocks noGrp="1"/>
          </p:cNvSpPr>
          <p:nvPr>
            <p:ph type="ctrTitle"/>
          </p:nvPr>
        </p:nvSpPr>
        <p:spPr/>
        <p:txBody>
          <a:bodyPr/>
          <a:lstStyle/>
          <a:p>
            <a:r>
              <a:rPr lang="en-GB" dirty="0"/>
              <a:t>A Unit of Work for Adventurous Activities for Key Stage 3</a:t>
            </a:r>
            <a:endParaRPr lang="en-US" dirty="0"/>
          </a:p>
        </p:txBody>
      </p:sp>
      <p:sp>
        <p:nvSpPr>
          <p:cNvPr id="3" name="Subtitle 2">
            <a:extLst>
              <a:ext uri="{FF2B5EF4-FFF2-40B4-BE49-F238E27FC236}">
                <a16:creationId xmlns:a16="http://schemas.microsoft.com/office/drawing/2014/main" id="{5B9C3905-0053-334F-8076-05D45BFB0F65}"/>
              </a:ext>
            </a:extLst>
          </p:cNvPr>
          <p:cNvSpPr>
            <a:spLocks noGrp="1"/>
          </p:cNvSpPr>
          <p:nvPr>
            <p:ph type="subTitle" idx="1"/>
          </p:nvPr>
        </p:nvSpPr>
        <p:spPr/>
        <p:txBody>
          <a:bodyPr/>
          <a:lstStyle/>
          <a:p>
            <a:r>
              <a:rPr lang="en-GB" dirty="0"/>
              <a:t>Lauren Smith</a:t>
            </a:r>
            <a:endParaRPr lang="en-US" dirty="0"/>
          </a:p>
        </p:txBody>
      </p:sp>
    </p:spTree>
    <p:extLst>
      <p:ext uri="{BB962C8B-B14F-4D97-AF65-F5344CB8AC3E}">
        <p14:creationId xmlns:p14="http://schemas.microsoft.com/office/powerpoint/2010/main" val="2808742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5CC1-A37D-3F47-BC43-A10C1D150C66}"/>
              </a:ext>
            </a:extLst>
          </p:cNvPr>
          <p:cNvSpPr>
            <a:spLocks noGrp="1"/>
          </p:cNvSpPr>
          <p:nvPr>
            <p:ph type="title"/>
          </p:nvPr>
        </p:nvSpPr>
        <p:spPr/>
        <p:txBody>
          <a:bodyPr/>
          <a:lstStyle/>
          <a:p>
            <a:r>
              <a:rPr lang="en-GB" dirty="0"/>
              <a:t>Teamwork</a:t>
            </a:r>
            <a:endParaRPr lang="en-US" dirty="0"/>
          </a:p>
        </p:txBody>
      </p:sp>
      <p:graphicFrame>
        <p:nvGraphicFramePr>
          <p:cNvPr id="5" name="Table 4">
            <a:extLst>
              <a:ext uri="{FF2B5EF4-FFF2-40B4-BE49-F238E27FC236}">
                <a16:creationId xmlns:a16="http://schemas.microsoft.com/office/drawing/2014/main" id="{7D7206F0-3E99-0140-B11C-CD7ED607DFA2}"/>
              </a:ext>
            </a:extLst>
          </p:cNvPr>
          <p:cNvGraphicFramePr/>
          <p:nvPr>
            <p:extLst>
              <p:ext uri="{D42A27DB-BD31-4B8C-83A1-F6EECF244321}">
                <p14:modId xmlns:p14="http://schemas.microsoft.com/office/powerpoint/2010/main" val="3551472464"/>
              </p:ext>
            </p:extLst>
          </p:nvPr>
        </p:nvGraphicFramePr>
        <p:xfrm>
          <a:off x="0" y="2842381"/>
          <a:ext cx="12192001" cy="1738690"/>
        </p:xfrm>
        <a:graphic>
          <a:graphicData uri="http://schemas.openxmlformats.org/drawingml/2006/table">
            <a:tbl>
              <a:tblPr firstRow="1" firstCol="1" bandRow="1">
                <a:tableStyleId>{5C22544A-7EE6-4342-B048-85BDC9FD1C3A}</a:tableStyleId>
              </a:tblPr>
              <a:tblGrid>
                <a:gridCol w="1104335">
                  <a:extLst>
                    <a:ext uri="{9D8B030D-6E8A-4147-A177-3AD203B41FA5}">
                      <a16:colId xmlns:a16="http://schemas.microsoft.com/office/drawing/2014/main" val="1046075219"/>
                    </a:ext>
                  </a:extLst>
                </a:gridCol>
                <a:gridCol w="2958507">
                  <a:extLst>
                    <a:ext uri="{9D8B030D-6E8A-4147-A177-3AD203B41FA5}">
                      <a16:colId xmlns:a16="http://schemas.microsoft.com/office/drawing/2014/main" val="1594059614"/>
                    </a:ext>
                  </a:extLst>
                </a:gridCol>
                <a:gridCol w="3210479">
                  <a:extLst>
                    <a:ext uri="{9D8B030D-6E8A-4147-A177-3AD203B41FA5}">
                      <a16:colId xmlns:a16="http://schemas.microsoft.com/office/drawing/2014/main" val="3331764213"/>
                    </a:ext>
                  </a:extLst>
                </a:gridCol>
                <a:gridCol w="2701320">
                  <a:extLst>
                    <a:ext uri="{9D8B030D-6E8A-4147-A177-3AD203B41FA5}">
                      <a16:colId xmlns:a16="http://schemas.microsoft.com/office/drawing/2014/main" val="1797515496"/>
                    </a:ext>
                  </a:extLst>
                </a:gridCol>
                <a:gridCol w="2217360">
                  <a:extLst>
                    <a:ext uri="{9D8B030D-6E8A-4147-A177-3AD203B41FA5}">
                      <a16:colId xmlns:a16="http://schemas.microsoft.com/office/drawing/2014/main" val="2953717234"/>
                    </a:ext>
                  </a:extLst>
                </a:gridCol>
              </a:tblGrid>
              <a:tr h="158063">
                <a:tc>
                  <a:txBody>
                    <a:bodyPr/>
                    <a:lstStyle/>
                    <a:p>
                      <a:r>
                        <a:rPr lang="en-GB" sz="1000">
                          <a:effectLst/>
                        </a:rPr>
                        <a:t>Lesson: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Outcomes: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Warm up:</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Main: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Cool down: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extLst>
                  <a:ext uri="{0D108BD9-81ED-4DB2-BD59-A6C34878D82A}">
                    <a16:rowId xmlns:a16="http://schemas.microsoft.com/office/drawing/2014/main" val="4108331668"/>
                  </a:ext>
                </a:extLst>
              </a:tr>
              <a:tr h="1580627">
                <a:tc>
                  <a:txBody>
                    <a:bodyPr/>
                    <a:lstStyle/>
                    <a:p>
                      <a:r>
                        <a:rPr lang="en-GB" sz="1000">
                          <a:effectLst/>
                        </a:rPr>
                        <a:t>Lesson 1</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Understand the importance of teamwork in adventurous activities.</a:t>
                      </a:r>
                    </a:p>
                    <a:p>
                      <a:r>
                        <a:rPr lang="en-GB" sz="1000">
                          <a:effectLst/>
                        </a:rPr>
                        <a:t> </a:t>
                      </a:r>
                    </a:p>
                    <a:p>
                      <a:r>
                        <a:rPr lang="en-GB" sz="1000">
                          <a:effectLst/>
                        </a:rPr>
                        <a:t>Strengthen and develop teamwork for the upcoming lessons.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Explain the importance of teamwork in adventurous activities and give examples of different times they will be using teamwork in the upcoming lessons.</a:t>
                      </a:r>
                    </a:p>
                    <a:p>
                      <a:r>
                        <a:rPr lang="en-GB" sz="1000">
                          <a:effectLst/>
                        </a:rPr>
                        <a:t> </a:t>
                      </a:r>
                    </a:p>
                    <a:p>
                      <a:r>
                        <a:rPr lang="en-GB" sz="1000">
                          <a:effectLst/>
                        </a:rPr>
                        <a:t>Teacher led: some fun team building activities to get pupils warmed up.</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a:effectLst/>
                        </a:rPr>
                        <a:t>Complete various team building activities in groups and discuss why it is important to include everyone in the activities.</a:t>
                      </a:r>
                    </a:p>
                    <a:p>
                      <a:r>
                        <a:rPr lang="en-GB" sz="1000">
                          <a:effectLst/>
                        </a:rPr>
                        <a:t> </a:t>
                      </a:r>
                    </a:p>
                    <a:p>
                      <a:r>
                        <a:rPr lang="en-GB" sz="1000">
                          <a:effectLst/>
                        </a:rPr>
                        <a:t>Explain why inclusion is important. Regardless of age, gender or ability.</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tc>
                  <a:txBody>
                    <a:bodyPr/>
                    <a:lstStyle/>
                    <a:p>
                      <a:r>
                        <a:rPr lang="en-GB" sz="1000" dirty="0">
                          <a:effectLst/>
                        </a:rPr>
                        <a:t>Discuss the effects of having a team that works well together.</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2572" marR="62572" marT="0" marB="0"/>
                </a:tc>
                <a:extLst>
                  <a:ext uri="{0D108BD9-81ED-4DB2-BD59-A6C34878D82A}">
                    <a16:rowId xmlns:a16="http://schemas.microsoft.com/office/drawing/2014/main" val="1588562836"/>
                  </a:ext>
                </a:extLst>
              </a:tr>
            </a:tbl>
          </a:graphicData>
        </a:graphic>
      </p:graphicFrame>
    </p:spTree>
    <p:extLst>
      <p:ext uri="{BB962C8B-B14F-4D97-AF65-F5344CB8AC3E}">
        <p14:creationId xmlns:p14="http://schemas.microsoft.com/office/powerpoint/2010/main" val="4147713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BE314-3EE3-AA41-BDDB-2469A1B2984C}"/>
              </a:ext>
            </a:extLst>
          </p:cNvPr>
          <p:cNvSpPr>
            <a:spLocks noGrp="1"/>
          </p:cNvSpPr>
          <p:nvPr>
            <p:ph type="title"/>
          </p:nvPr>
        </p:nvSpPr>
        <p:spPr/>
        <p:txBody>
          <a:bodyPr/>
          <a:lstStyle/>
          <a:p>
            <a:r>
              <a:rPr lang="en-GB" dirty="0"/>
              <a:t>Bouldering Wall</a:t>
            </a:r>
            <a:endParaRPr lang="en-US" dirty="0"/>
          </a:p>
        </p:txBody>
      </p:sp>
      <p:sp>
        <p:nvSpPr>
          <p:cNvPr id="6" name="Content Placeholder 5">
            <a:extLst>
              <a:ext uri="{FF2B5EF4-FFF2-40B4-BE49-F238E27FC236}">
                <a16:creationId xmlns:a16="http://schemas.microsoft.com/office/drawing/2014/main" id="{8597539D-6BF2-5342-9064-918A15C25180}"/>
              </a:ext>
            </a:extLst>
          </p:cNvPr>
          <p:cNvSpPr>
            <a:spLocks noGrp="1"/>
          </p:cNvSpPr>
          <p:nvPr>
            <p:ph idx="1"/>
          </p:nvPr>
        </p:nvSpPr>
        <p:spPr/>
        <p:txBody>
          <a:bodyPr/>
          <a:lstStyle/>
          <a:p>
            <a:endParaRPr lang="en-US" dirty="0"/>
          </a:p>
        </p:txBody>
      </p:sp>
      <p:graphicFrame>
        <p:nvGraphicFramePr>
          <p:cNvPr id="8" name="Table 7">
            <a:extLst>
              <a:ext uri="{FF2B5EF4-FFF2-40B4-BE49-F238E27FC236}">
                <a16:creationId xmlns:a16="http://schemas.microsoft.com/office/drawing/2014/main" id="{6618C7F1-6CFA-4242-947B-D4FF940F028F}"/>
              </a:ext>
            </a:extLst>
          </p:cNvPr>
          <p:cNvGraphicFramePr/>
          <p:nvPr>
            <p:extLst>
              <p:ext uri="{D42A27DB-BD31-4B8C-83A1-F6EECF244321}">
                <p14:modId xmlns:p14="http://schemas.microsoft.com/office/powerpoint/2010/main" val="3065651092"/>
              </p:ext>
            </p:extLst>
          </p:nvPr>
        </p:nvGraphicFramePr>
        <p:xfrm>
          <a:off x="0" y="1680632"/>
          <a:ext cx="12191998" cy="5178103"/>
        </p:xfrm>
        <a:graphic>
          <a:graphicData uri="http://schemas.openxmlformats.org/drawingml/2006/table">
            <a:tbl>
              <a:tblPr firstRow="1" firstCol="1" bandRow="1">
                <a:tableStyleId>{5C22544A-7EE6-4342-B048-85BDC9FD1C3A}</a:tableStyleId>
              </a:tblPr>
              <a:tblGrid>
                <a:gridCol w="1206203">
                  <a:extLst>
                    <a:ext uri="{9D8B030D-6E8A-4147-A177-3AD203B41FA5}">
                      <a16:colId xmlns:a16="http://schemas.microsoft.com/office/drawing/2014/main" val="4223002712"/>
                    </a:ext>
                  </a:extLst>
                </a:gridCol>
                <a:gridCol w="2582532">
                  <a:extLst>
                    <a:ext uri="{9D8B030D-6E8A-4147-A177-3AD203B41FA5}">
                      <a16:colId xmlns:a16="http://schemas.microsoft.com/office/drawing/2014/main" val="4265593196"/>
                    </a:ext>
                  </a:extLst>
                </a:gridCol>
                <a:gridCol w="2439164">
                  <a:extLst>
                    <a:ext uri="{9D8B030D-6E8A-4147-A177-3AD203B41FA5}">
                      <a16:colId xmlns:a16="http://schemas.microsoft.com/office/drawing/2014/main" val="1826558016"/>
                    </a:ext>
                  </a:extLst>
                </a:gridCol>
                <a:gridCol w="3799245">
                  <a:extLst>
                    <a:ext uri="{9D8B030D-6E8A-4147-A177-3AD203B41FA5}">
                      <a16:colId xmlns:a16="http://schemas.microsoft.com/office/drawing/2014/main" val="505071391"/>
                    </a:ext>
                  </a:extLst>
                </a:gridCol>
                <a:gridCol w="2164854">
                  <a:extLst>
                    <a:ext uri="{9D8B030D-6E8A-4147-A177-3AD203B41FA5}">
                      <a16:colId xmlns:a16="http://schemas.microsoft.com/office/drawing/2014/main" val="2880330304"/>
                    </a:ext>
                  </a:extLst>
                </a:gridCol>
              </a:tblGrid>
              <a:tr h="178894">
                <a:tc>
                  <a:txBody>
                    <a:bodyPr/>
                    <a:lstStyle/>
                    <a:p>
                      <a:r>
                        <a:rPr lang="en-GB" sz="1100">
                          <a:effectLst/>
                        </a:rPr>
                        <a:t>Lesson: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Outcomes: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Warm up:</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Main: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Cool down: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98387046"/>
                  </a:ext>
                </a:extLst>
              </a:tr>
              <a:tr h="1602985">
                <a:tc>
                  <a:txBody>
                    <a:bodyPr/>
                    <a:lstStyle/>
                    <a:p>
                      <a:r>
                        <a:rPr lang="en-GB" sz="1000" u="sng" kern="1200" dirty="0">
                          <a:effectLst/>
                        </a:rPr>
                        <a:t>Lesson 1</a:t>
                      </a:r>
                      <a:endParaRPr lang="en-GB" sz="1100" dirty="0">
                        <a:effectLst/>
                      </a:endParaRPr>
                    </a:p>
                    <a:p>
                      <a:r>
                        <a:rPr lang="en-GB" sz="1000" kern="1200" dirty="0">
                          <a:effectLst/>
                        </a:rPr>
                        <a:t>Placement, footwork and movement.</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Develop pupils understanding of different footwork that can be used across the wall.</a:t>
                      </a:r>
                    </a:p>
                    <a:p>
                      <a:r>
                        <a:rPr lang="en-GB" sz="1100">
                          <a:effectLst/>
                        </a:rPr>
                        <a:t> </a:t>
                      </a:r>
                    </a:p>
                    <a:p>
                      <a:r>
                        <a:rPr lang="en-GB" sz="1100">
                          <a:effectLst/>
                        </a:rPr>
                        <a:t>Improve confidence on moving across the wall.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Teacher led – go over safety measures of using the bouldering wall.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Teacher led: Demonstrate different techniques on how to move across the wall. For example, cross over, foot swap.</a:t>
                      </a:r>
                    </a:p>
                    <a:p>
                      <a:r>
                        <a:rPr lang="en-GB" sz="1100">
                          <a:effectLst/>
                        </a:rPr>
                        <a:t> </a:t>
                      </a:r>
                    </a:p>
                    <a:p>
                      <a:r>
                        <a:rPr lang="en-GB" sz="1100">
                          <a:effectLst/>
                        </a:rPr>
                        <a:t>Allow pupils to try these techniques on the wall. Place hoops on the floor for pupils to come off the wall if they need or want to.</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Timed races  with pairs or in groups.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44241777"/>
                  </a:ext>
                </a:extLst>
              </a:tr>
              <a:tr h="1959204">
                <a:tc>
                  <a:txBody>
                    <a:bodyPr/>
                    <a:lstStyle/>
                    <a:p>
                      <a:r>
                        <a:rPr lang="en-GB" sz="1000" u="sng" kern="1200">
                          <a:effectLst/>
                        </a:rPr>
                        <a:t>Lesson 2</a:t>
                      </a:r>
                      <a:endParaRPr lang="en-GB" sz="1100">
                        <a:effectLst/>
                      </a:endParaRPr>
                    </a:p>
                    <a:p>
                      <a:r>
                        <a:rPr lang="en-GB" sz="1000" kern="1200">
                          <a:effectLst/>
                        </a:rPr>
                        <a:t>Spotting, positions and grips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Pupils show an understanding and can use the correct technique for using the wall.</a:t>
                      </a:r>
                    </a:p>
                    <a:p>
                      <a:r>
                        <a:rPr lang="en-GB" sz="1100">
                          <a:effectLst/>
                        </a:rPr>
                        <a:t> </a:t>
                      </a:r>
                    </a:p>
                    <a:p>
                      <a:r>
                        <a:rPr lang="en-GB" sz="1100">
                          <a:effectLst/>
                        </a:rPr>
                        <a:t>Ensure pupils understand the safety precautions, like spotting each other when using the wall.</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Recap the placement, footwork and movements from the previous lesson.</a:t>
                      </a:r>
                    </a:p>
                    <a:p>
                      <a:r>
                        <a:rPr lang="en-GB" sz="1100">
                          <a:effectLst/>
                        </a:rPr>
                        <a:t> </a:t>
                      </a:r>
                    </a:p>
                    <a:p>
                      <a:r>
                        <a:rPr lang="en-GB" sz="1100">
                          <a:effectLst/>
                        </a:rPr>
                        <a:t>Trust falls – done in pairs to demonstrate the use of spotting.</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dirty="0">
                          <a:effectLst/>
                        </a:rPr>
                        <a:t>Teacher led: demonstrate a range of positions and grips that can be used to move across the wall. For example pinch and edge grips, Egyptian and groggy positions. Pupils can practice with hands on the holds and feet on the floor, then gradually move up.</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Teacher led: show pupils understanding.</a:t>
                      </a:r>
                    </a:p>
                    <a:p>
                      <a:r>
                        <a:rPr lang="en-GB" sz="1100">
                          <a:effectLst/>
                        </a:rPr>
                        <a:t> </a:t>
                      </a:r>
                    </a:p>
                    <a:p>
                      <a:r>
                        <a:rPr lang="en-GB" sz="1100">
                          <a:effectLst/>
                        </a:rPr>
                        <a:t>Teacher says a position or grip learnt, throughout the lesson and pupils must demonstrate it.</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89235663"/>
                  </a:ext>
                </a:extLst>
              </a:tr>
              <a:tr h="1437020">
                <a:tc>
                  <a:txBody>
                    <a:bodyPr/>
                    <a:lstStyle/>
                    <a:p>
                      <a:r>
                        <a:rPr lang="en-GB" sz="1000" u="sng" kern="1200">
                          <a:effectLst/>
                        </a:rPr>
                        <a:t>Lesson 3</a:t>
                      </a:r>
                      <a:endParaRPr lang="en-GB" sz="1100">
                        <a:effectLst/>
                      </a:endParaRPr>
                    </a:p>
                    <a:p>
                      <a:r>
                        <a:rPr lang="en-GB" sz="1000" kern="1200">
                          <a:effectLst/>
                        </a:rPr>
                        <a:t>Challenges and games.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Using the same skills and techniques from the previous lessons, complete a range of challenges and games.</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Recap the previous two lessons. Discuss what has been learnt.</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a:effectLst/>
                        </a:rPr>
                        <a:t>Complete challenges and games, ensure pupils use the correct skills and techniques. For example, “Simon says”, “add on”.</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r>
                        <a:rPr lang="en-GB" sz="1100" dirty="0">
                          <a:effectLst/>
                        </a:rPr>
                        <a:t>Recap everything they have learnt over the three lessons and what they liked and disliked.</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68403164"/>
                  </a:ext>
                </a:extLst>
              </a:tr>
            </a:tbl>
          </a:graphicData>
        </a:graphic>
      </p:graphicFrame>
    </p:spTree>
    <p:extLst>
      <p:ext uri="{BB962C8B-B14F-4D97-AF65-F5344CB8AC3E}">
        <p14:creationId xmlns:p14="http://schemas.microsoft.com/office/powerpoint/2010/main" val="2732285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36510-74CA-F34C-B506-609A69B30A69}"/>
              </a:ext>
            </a:extLst>
          </p:cNvPr>
          <p:cNvSpPr>
            <a:spLocks noGrp="1"/>
          </p:cNvSpPr>
          <p:nvPr>
            <p:ph type="title"/>
          </p:nvPr>
        </p:nvSpPr>
        <p:spPr/>
        <p:txBody>
          <a:bodyPr/>
          <a:lstStyle/>
          <a:p>
            <a:r>
              <a:rPr lang="en-GB" dirty="0"/>
              <a:t>Obstacle Course</a:t>
            </a:r>
            <a:endParaRPr lang="en-US" dirty="0"/>
          </a:p>
        </p:txBody>
      </p:sp>
      <p:sp>
        <p:nvSpPr>
          <p:cNvPr id="3" name="Content Placeholder 2">
            <a:extLst>
              <a:ext uri="{FF2B5EF4-FFF2-40B4-BE49-F238E27FC236}">
                <a16:creationId xmlns:a16="http://schemas.microsoft.com/office/drawing/2014/main" id="{86028C2D-D325-2647-BE2E-FE2349B20A75}"/>
              </a:ext>
            </a:extLst>
          </p:cNvPr>
          <p:cNvSpPr>
            <a:spLocks noGrp="1"/>
          </p:cNvSpPr>
          <p:nvPr>
            <p:ph idx="1"/>
          </p:nvPr>
        </p:nvSpPr>
        <p:spPr/>
        <p:txBody>
          <a:bodyPr/>
          <a:lstStyle/>
          <a:p>
            <a:endParaRPr lang="en-US" dirty="0"/>
          </a:p>
        </p:txBody>
      </p:sp>
      <p:graphicFrame>
        <p:nvGraphicFramePr>
          <p:cNvPr id="5" name="Table 4">
            <a:extLst>
              <a:ext uri="{FF2B5EF4-FFF2-40B4-BE49-F238E27FC236}">
                <a16:creationId xmlns:a16="http://schemas.microsoft.com/office/drawing/2014/main" id="{8C4988B9-D123-3F42-AFDC-81139CB9AFE3}"/>
              </a:ext>
            </a:extLst>
          </p:cNvPr>
          <p:cNvGraphicFramePr/>
          <p:nvPr>
            <p:extLst>
              <p:ext uri="{D42A27DB-BD31-4B8C-83A1-F6EECF244321}">
                <p14:modId xmlns:p14="http://schemas.microsoft.com/office/powerpoint/2010/main" val="1741532693"/>
              </p:ext>
            </p:extLst>
          </p:nvPr>
        </p:nvGraphicFramePr>
        <p:xfrm>
          <a:off x="-2" y="1685679"/>
          <a:ext cx="12192000" cy="5172320"/>
        </p:xfrm>
        <a:graphic>
          <a:graphicData uri="http://schemas.openxmlformats.org/drawingml/2006/table">
            <a:tbl>
              <a:tblPr firstRow="1" firstCol="1" bandRow="1">
                <a:tableStyleId>{5C22544A-7EE6-4342-B048-85BDC9FD1C3A}</a:tableStyleId>
              </a:tblPr>
              <a:tblGrid>
                <a:gridCol w="961362">
                  <a:extLst>
                    <a:ext uri="{9D8B030D-6E8A-4147-A177-3AD203B41FA5}">
                      <a16:colId xmlns:a16="http://schemas.microsoft.com/office/drawing/2014/main" val="2321530127"/>
                    </a:ext>
                  </a:extLst>
                </a:gridCol>
                <a:gridCol w="2899410">
                  <a:extLst>
                    <a:ext uri="{9D8B030D-6E8A-4147-A177-3AD203B41FA5}">
                      <a16:colId xmlns:a16="http://schemas.microsoft.com/office/drawing/2014/main" val="2215649594"/>
                    </a:ext>
                  </a:extLst>
                </a:gridCol>
                <a:gridCol w="2899410">
                  <a:extLst>
                    <a:ext uri="{9D8B030D-6E8A-4147-A177-3AD203B41FA5}">
                      <a16:colId xmlns:a16="http://schemas.microsoft.com/office/drawing/2014/main" val="3001199864"/>
                    </a:ext>
                  </a:extLst>
                </a:gridCol>
                <a:gridCol w="2984562">
                  <a:extLst>
                    <a:ext uri="{9D8B030D-6E8A-4147-A177-3AD203B41FA5}">
                      <a16:colId xmlns:a16="http://schemas.microsoft.com/office/drawing/2014/main" val="170450010"/>
                    </a:ext>
                  </a:extLst>
                </a:gridCol>
                <a:gridCol w="2447256">
                  <a:extLst>
                    <a:ext uri="{9D8B030D-6E8A-4147-A177-3AD203B41FA5}">
                      <a16:colId xmlns:a16="http://schemas.microsoft.com/office/drawing/2014/main" val="3815706338"/>
                    </a:ext>
                  </a:extLst>
                </a:gridCol>
              </a:tblGrid>
              <a:tr h="306683">
                <a:tc>
                  <a:txBody>
                    <a:bodyPr/>
                    <a:lstStyle/>
                    <a:p>
                      <a:r>
                        <a:rPr lang="en-GB" sz="1000">
                          <a:effectLst/>
                        </a:rPr>
                        <a:t>Lesson: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Outcomes: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Warm up:</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Main: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Cool down: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extLst>
                  <a:ext uri="{0D108BD9-81ED-4DB2-BD59-A6C34878D82A}">
                    <a16:rowId xmlns:a16="http://schemas.microsoft.com/office/drawing/2014/main" val="597760021"/>
                  </a:ext>
                </a:extLst>
              </a:tr>
              <a:tr h="1557004">
                <a:tc>
                  <a:txBody>
                    <a:bodyPr/>
                    <a:lstStyle/>
                    <a:p>
                      <a:r>
                        <a:rPr lang="en-GB" sz="1000" u="sng">
                          <a:effectLst/>
                        </a:rPr>
                        <a:t>Lesson 1</a:t>
                      </a:r>
                      <a:endParaRPr lang="en-GB" sz="1000">
                        <a:effectLst/>
                      </a:endParaRPr>
                    </a:p>
                    <a:p>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Ensure pupils know how to use the course correctly.</a:t>
                      </a:r>
                    </a:p>
                    <a:p>
                      <a:r>
                        <a:rPr lang="en-GB" sz="1000">
                          <a:effectLst/>
                        </a:rPr>
                        <a:t> </a:t>
                      </a:r>
                    </a:p>
                    <a:p>
                      <a:r>
                        <a:rPr lang="en-GB" sz="1000">
                          <a:effectLst/>
                        </a:rPr>
                        <a:t>Ensure pupils understand the safety precautions when using the course and different risks, as well as how to manage those risks.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Teacher led: demonstrate the correct way to move around the course and explain the safety precautions.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Allow pupils to get familiar with the course and different pieces of equipment. This will allow them to improve their confidence and have an understanding of what they need to do.</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dirty="0">
                          <a:effectLst/>
                        </a:rPr>
                        <a:t>Test pupils knowledge on understanding the correct use of the course and safety precautions.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extLst>
                  <a:ext uri="{0D108BD9-81ED-4DB2-BD59-A6C34878D82A}">
                    <a16:rowId xmlns:a16="http://schemas.microsoft.com/office/drawing/2014/main" val="4246767870"/>
                  </a:ext>
                </a:extLst>
              </a:tr>
              <a:tr h="1751629">
                <a:tc>
                  <a:txBody>
                    <a:bodyPr/>
                    <a:lstStyle/>
                    <a:p>
                      <a:r>
                        <a:rPr lang="en-GB" sz="1000" u="sng">
                          <a:effectLst/>
                        </a:rPr>
                        <a:t>Lesson 2</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To develop physical skills and different movements whilst completing the obstacle course.</a:t>
                      </a:r>
                    </a:p>
                    <a:p>
                      <a:r>
                        <a:rPr lang="en-GB" sz="1000">
                          <a:effectLst/>
                        </a:rPr>
                        <a:t> </a:t>
                      </a:r>
                    </a:p>
                    <a:p>
                      <a:r>
                        <a:rPr lang="en-GB" sz="1000">
                          <a:effectLst/>
                        </a:rPr>
                        <a:t>To improve confidence.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In pairs or groups, allow pupils to discuss the physical skills needed to complete the course. For example, balance, strength, co ordination, agility.</a:t>
                      </a:r>
                    </a:p>
                    <a:p>
                      <a:r>
                        <a:rPr lang="en-GB" sz="1000">
                          <a:effectLst/>
                        </a:rPr>
                        <a:t> </a:t>
                      </a:r>
                    </a:p>
                    <a:p>
                      <a:r>
                        <a:rPr lang="en-GB" sz="1000">
                          <a:effectLst/>
                        </a:rPr>
                        <a:t>Recap the safety precautions from the previous lesson.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In groups, allow them to practice different sections of the course and create and try new ways to complete the course.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In the same groups, allow them to discuss what movements and skills worked throughout the course and what didn’t work as well. </a:t>
                      </a:r>
                    </a:p>
                    <a:p>
                      <a:r>
                        <a:rPr lang="en-GB" sz="1000">
                          <a:effectLst/>
                        </a:rPr>
                        <a:t> </a:t>
                      </a:r>
                    </a:p>
                    <a:p>
                      <a:r>
                        <a:rPr lang="en-GB" sz="1000">
                          <a:effectLst/>
                        </a:rPr>
                        <a:t> </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extLst>
                  <a:ext uri="{0D108BD9-81ED-4DB2-BD59-A6C34878D82A}">
                    <a16:rowId xmlns:a16="http://schemas.microsoft.com/office/drawing/2014/main" val="3166012480"/>
                  </a:ext>
                </a:extLst>
              </a:tr>
              <a:tr h="1557004">
                <a:tc>
                  <a:txBody>
                    <a:bodyPr/>
                    <a:lstStyle/>
                    <a:p>
                      <a:r>
                        <a:rPr lang="en-GB" sz="1000" u="sng">
                          <a:effectLst/>
                        </a:rPr>
                        <a:t>Lesson 3</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To be able to complete all of the course.</a:t>
                      </a:r>
                    </a:p>
                    <a:p>
                      <a:r>
                        <a:rPr lang="en-GB" sz="1000">
                          <a:effectLst/>
                        </a:rPr>
                        <a:t> </a:t>
                      </a:r>
                    </a:p>
                    <a:p>
                      <a:r>
                        <a:rPr lang="en-GB" sz="1000">
                          <a:effectLst/>
                        </a:rPr>
                        <a:t>Using the same techniques, movements and skills from the previous lesson, complete a range of  challenges and games.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Recap the skills, movements and techniques from the previous lesson and what worked well.</a:t>
                      </a:r>
                    </a:p>
                    <a:p>
                      <a:r>
                        <a:rPr lang="en-GB" sz="1000">
                          <a:effectLst/>
                        </a:rPr>
                        <a:t> </a:t>
                      </a:r>
                    </a:p>
                    <a:p>
                      <a:r>
                        <a:rPr lang="en-GB" sz="1000">
                          <a:effectLst/>
                        </a:rPr>
                        <a:t>Student led dynamic stretches.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a:effectLst/>
                        </a:rPr>
                        <a:t>Complete different games in groups or in pairs. For example, races can be done in a group or team, one v one or the fastest time. Also different starting and finishing points can be added to change the race.</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1335" marR="61335" marT="0" marB="0"/>
                </a:tc>
                <a:tc>
                  <a:txBody>
                    <a:bodyPr/>
                    <a:lstStyle/>
                    <a:p>
                      <a:r>
                        <a:rPr lang="en-GB" sz="1000" dirty="0">
                          <a:effectLst/>
                        </a:rPr>
                        <a:t>Teacher led: light static stretches.</a:t>
                      </a:r>
                    </a:p>
                    <a:p>
                      <a:r>
                        <a:rPr lang="en-GB" sz="1000" dirty="0">
                          <a:effectLst/>
                        </a:rPr>
                        <a:t> </a:t>
                      </a:r>
                    </a:p>
                    <a:p>
                      <a:r>
                        <a:rPr lang="en-GB" sz="1000" dirty="0">
                          <a:effectLst/>
                        </a:rPr>
                        <a:t>Discuss the importance of stretches at the end of physical activity.</a:t>
                      </a:r>
                    </a:p>
                    <a:p>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000" dirty="0">
                          <a:effectLst/>
                          <a:latin typeface="+mn-lt"/>
                          <a:ea typeface="Times New Roman" panose="02020603050405020304" pitchFamily="18" charset="0"/>
                          <a:cs typeface="Times New Roman" panose="02020603050405020304" pitchFamily="18" charset="0"/>
                        </a:rPr>
                        <a:t>Discuss what they liked and disliked about the previous three lessons.</a:t>
                      </a:r>
                    </a:p>
                  </a:txBody>
                  <a:tcPr marL="61335" marR="61335" marT="0" marB="0"/>
                </a:tc>
                <a:extLst>
                  <a:ext uri="{0D108BD9-81ED-4DB2-BD59-A6C34878D82A}">
                    <a16:rowId xmlns:a16="http://schemas.microsoft.com/office/drawing/2014/main" val="340876017"/>
                  </a:ext>
                </a:extLst>
              </a:tr>
            </a:tbl>
          </a:graphicData>
        </a:graphic>
      </p:graphicFrame>
    </p:spTree>
    <p:extLst>
      <p:ext uri="{BB962C8B-B14F-4D97-AF65-F5344CB8AC3E}">
        <p14:creationId xmlns:p14="http://schemas.microsoft.com/office/powerpoint/2010/main" val="2871045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D0908-FD83-544E-A688-42EF064708CF}"/>
              </a:ext>
            </a:extLst>
          </p:cNvPr>
          <p:cNvSpPr>
            <a:spLocks noGrp="1"/>
          </p:cNvSpPr>
          <p:nvPr>
            <p:ph type="title"/>
          </p:nvPr>
        </p:nvSpPr>
        <p:spPr/>
        <p:txBody>
          <a:bodyPr/>
          <a:lstStyle/>
          <a:p>
            <a:r>
              <a:rPr lang="en-GB" dirty="0"/>
              <a:t>Bike Track</a:t>
            </a:r>
            <a:endParaRPr lang="en-US" dirty="0"/>
          </a:p>
        </p:txBody>
      </p:sp>
      <p:graphicFrame>
        <p:nvGraphicFramePr>
          <p:cNvPr id="5" name="Table 4">
            <a:extLst>
              <a:ext uri="{FF2B5EF4-FFF2-40B4-BE49-F238E27FC236}">
                <a16:creationId xmlns:a16="http://schemas.microsoft.com/office/drawing/2014/main" id="{C340C987-7FEC-5444-8C96-72F39F1A4A89}"/>
              </a:ext>
            </a:extLst>
          </p:cNvPr>
          <p:cNvGraphicFramePr/>
          <p:nvPr>
            <p:extLst>
              <p:ext uri="{D42A27DB-BD31-4B8C-83A1-F6EECF244321}">
                <p14:modId xmlns:p14="http://schemas.microsoft.com/office/powerpoint/2010/main" val="3660367464"/>
              </p:ext>
            </p:extLst>
          </p:nvPr>
        </p:nvGraphicFramePr>
        <p:xfrm>
          <a:off x="0" y="2763760"/>
          <a:ext cx="12192000" cy="1823962"/>
        </p:xfrm>
        <a:graphic>
          <a:graphicData uri="http://schemas.openxmlformats.org/drawingml/2006/table">
            <a:tbl>
              <a:tblPr firstRow="1" firstCol="1" bandRow="1">
                <a:tableStyleId>{5C22544A-7EE6-4342-B048-85BDC9FD1C3A}</a:tableStyleId>
              </a:tblPr>
              <a:tblGrid>
                <a:gridCol w="952316">
                  <a:extLst>
                    <a:ext uri="{9D8B030D-6E8A-4147-A177-3AD203B41FA5}">
                      <a16:colId xmlns:a16="http://schemas.microsoft.com/office/drawing/2014/main" val="1725216357"/>
                    </a:ext>
                  </a:extLst>
                </a:gridCol>
                <a:gridCol w="3228932">
                  <a:extLst>
                    <a:ext uri="{9D8B030D-6E8A-4147-A177-3AD203B41FA5}">
                      <a16:colId xmlns:a16="http://schemas.microsoft.com/office/drawing/2014/main" val="330736229"/>
                    </a:ext>
                  </a:extLst>
                </a:gridCol>
                <a:gridCol w="2749821">
                  <a:extLst>
                    <a:ext uri="{9D8B030D-6E8A-4147-A177-3AD203B41FA5}">
                      <a16:colId xmlns:a16="http://schemas.microsoft.com/office/drawing/2014/main" val="482863790"/>
                    </a:ext>
                  </a:extLst>
                </a:gridCol>
                <a:gridCol w="2749821">
                  <a:extLst>
                    <a:ext uri="{9D8B030D-6E8A-4147-A177-3AD203B41FA5}">
                      <a16:colId xmlns:a16="http://schemas.microsoft.com/office/drawing/2014/main" val="3323332006"/>
                    </a:ext>
                  </a:extLst>
                </a:gridCol>
                <a:gridCol w="2511110">
                  <a:extLst>
                    <a:ext uri="{9D8B030D-6E8A-4147-A177-3AD203B41FA5}">
                      <a16:colId xmlns:a16="http://schemas.microsoft.com/office/drawing/2014/main" val="1302818969"/>
                    </a:ext>
                  </a:extLst>
                </a:gridCol>
              </a:tblGrid>
              <a:tr h="186745">
                <a:tc>
                  <a:txBody>
                    <a:bodyPr/>
                    <a:lstStyle/>
                    <a:p>
                      <a:r>
                        <a:rPr lang="en-GB" sz="1000">
                          <a:effectLst/>
                        </a:rPr>
                        <a:t>Lesson: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Outcomes: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Warm up:</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Main: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Cool down:</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extLst>
                  <a:ext uri="{0D108BD9-81ED-4DB2-BD59-A6C34878D82A}">
                    <a16:rowId xmlns:a16="http://schemas.microsoft.com/office/drawing/2014/main" val="2234296348"/>
                  </a:ext>
                </a:extLst>
              </a:tr>
              <a:tr h="1637217">
                <a:tc>
                  <a:txBody>
                    <a:bodyPr/>
                    <a:lstStyle/>
                    <a:p>
                      <a:r>
                        <a:rPr lang="en-GB" sz="1000">
                          <a:effectLst/>
                        </a:rPr>
                        <a:t>Lesson 8</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Develop confidence when riding a bike on the track.</a:t>
                      </a:r>
                    </a:p>
                    <a:p>
                      <a:r>
                        <a:rPr lang="en-GB" sz="1000">
                          <a:effectLst/>
                        </a:rPr>
                        <a:t> </a:t>
                      </a:r>
                    </a:p>
                    <a:p>
                      <a:r>
                        <a:rPr lang="en-GB" sz="1000">
                          <a:effectLst/>
                        </a:rPr>
                        <a:t>Understand the physical requirements to complete the bike track</a:t>
                      </a:r>
                    </a:p>
                    <a:p>
                      <a:r>
                        <a:rPr lang="en-GB" sz="1000">
                          <a:effectLst/>
                        </a:rPr>
                        <a:t> </a:t>
                      </a:r>
                    </a:p>
                    <a:p>
                      <a:r>
                        <a:rPr lang="en-GB" sz="1000">
                          <a:effectLst/>
                        </a:rPr>
                        <a:t>To be able to complete the bike track.</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Student led: dynamic stretches.</a:t>
                      </a:r>
                    </a:p>
                    <a:p>
                      <a:r>
                        <a:rPr lang="en-GB" sz="1000">
                          <a:effectLst/>
                        </a:rPr>
                        <a:t> </a:t>
                      </a:r>
                    </a:p>
                    <a:p>
                      <a:r>
                        <a:rPr lang="en-GB" sz="1000">
                          <a:effectLst/>
                        </a:rPr>
                        <a:t>Discuss the techniques to riding a bike and how to adapt them to the track. For example, bending and straightening the legs over the small ramps.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a:effectLst/>
                        </a:rPr>
                        <a:t>Practice sections of the track, have “pit stop stations” to have breaks. This will allow pupils to get used to the bike track and build confidence.</a:t>
                      </a:r>
                    </a:p>
                    <a:p>
                      <a:r>
                        <a:rPr lang="en-GB" sz="1000">
                          <a:effectLst/>
                        </a:rPr>
                        <a:t> </a:t>
                      </a:r>
                    </a:p>
                    <a:p>
                      <a:r>
                        <a:rPr lang="en-GB" sz="1000">
                          <a:effectLst/>
                        </a:rPr>
                        <a:t>Complete timed challenges or races in groups or teams.</a:t>
                      </a:r>
                      <a:endParaRPr lang="en-GB" sz="100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tc>
                  <a:txBody>
                    <a:bodyPr/>
                    <a:lstStyle/>
                    <a:p>
                      <a:r>
                        <a:rPr lang="en-GB" sz="1000" dirty="0">
                          <a:effectLst/>
                        </a:rPr>
                        <a:t>Student led: static stretches whilst discussing the physical skills and techniques required to complete the bike track.</a:t>
                      </a:r>
                    </a:p>
                    <a:p>
                      <a:r>
                        <a:rPr lang="en-GB" sz="1000" dirty="0">
                          <a:effectLst/>
                        </a:rPr>
                        <a:t> </a:t>
                      </a:r>
                    </a:p>
                    <a:p>
                      <a:r>
                        <a:rPr lang="en-GB" sz="1000" dirty="0">
                          <a:effectLst/>
                        </a:rPr>
                        <a:t>Discuss what they enjoyed and disliked over all of the lessons.</a:t>
                      </a:r>
                      <a:endParaRPr lang="en-GB" sz="1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0732" marR="60732" marT="0" marB="0"/>
                </a:tc>
                <a:extLst>
                  <a:ext uri="{0D108BD9-81ED-4DB2-BD59-A6C34878D82A}">
                    <a16:rowId xmlns:a16="http://schemas.microsoft.com/office/drawing/2014/main" val="630925620"/>
                  </a:ext>
                </a:extLst>
              </a:tr>
            </a:tbl>
          </a:graphicData>
        </a:graphic>
      </p:graphicFrame>
    </p:spTree>
    <p:extLst>
      <p:ext uri="{BB962C8B-B14F-4D97-AF65-F5344CB8AC3E}">
        <p14:creationId xmlns:p14="http://schemas.microsoft.com/office/powerpoint/2010/main" val="313816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8A520-5501-524A-A330-E9D1476B8EC7}"/>
              </a:ext>
            </a:extLst>
          </p:cNvPr>
          <p:cNvSpPr>
            <a:spLocks noGrp="1"/>
          </p:cNvSpPr>
          <p:nvPr>
            <p:ph type="title"/>
          </p:nvPr>
        </p:nvSpPr>
        <p:spPr/>
        <p:txBody>
          <a:bodyPr/>
          <a:lstStyle/>
          <a:p>
            <a:r>
              <a:rPr lang="en-GB" dirty="0"/>
              <a:t>Cross Curricula Links</a:t>
            </a:r>
            <a:endParaRPr lang="en-US" dirty="0"/>
          </a:p>
        </p:txBody>
      </p:sp>
      <p:sp>
        <p:nvSpPr>
          <p:cNvPr id="3" name="Content Placeholder 2">
            <a:extLst>
              <a:ext uri="{FF2B5EF4-FFF2-40B4-BE49-F238E27FC236}">
                <a16:creationId xmlns:a16="http://schemas.microsoft.com/office/drawing/2014/main" id="{81DA3E31-5AD5-9546-8FBE-A327770B4576}"/>
              </a:ext>
            </a:extLst>
          </p:cNvPr>
          <p:cNvSpPr>
            <a:spLocks noGrp="1"/>
          </p:cNvSpPr>
          <p:nvPr>
            <p:ph idx="1"/>
          </p:nvPr>
        </p:nvSpPr>
        <p:spPr/>
        <p:txBody>
          <a:bodyPr/>
          <a:lstStyle/>
          <a:p>
            <a:r>
              <a:rPr lang="en-GB" dirty="0"/>
              <a:t>These lessons link to the 2022 curriculum as they include a lot of teamwork. It requires the pupils to discuss why teamwork is important as well as strengthen and develop their teamwork. There are some numeracy aspects within the lessons as they need to time each other and work out who was the fastest. In addition to these, the pupils will also develop their creativity skills. The lessons require them to create their own new ways to move and </a:t>
            </a:r>
            <a:r>
              <a:rPr lang="en-GB"/>
              <a:t>different shapes.</a:t>
            </a:r>
            <a:endParaRPr lang="en-US" dirty="0"/>
          </a:p>
        </p:txBody>
      </p:sp>
    </p:spTree>
    <p:extLst>
      <p:ext uri="{BB962C8B-B14F-4D97-AF65-F5344CB8AC3E}">
        <p14:creationId xmlns:p14="http://schemas.microsoft.com/office/powerpoint/2010/main" val="24796632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Ion Boardroom</vt:lpstr>
      <vt:lpstr>A Unit of Work for Adventurous Activities for Key Stage 3</vt:lpstr>
      <vt:lpstr>Teamwork</vt:lpstr>
      <vt:lpstr>Bouldering Wall</vt:lpstr>
      <vt:lpstr>Obstacle Course</vt:lpstr>
      <vt:lpstr>Bike Track</vt:lpstr>
      <vt:lpstr>Cross Curricula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Unit of Work for Adventurous Activities for Key Stage 3</dc:title>
  <dc:creator>Lauren Smith (1902567)</dc:creator>
  <cp:lastModifiedBy>Lauren Smith (1902567)</cp:lastModifiedBy>
  <cp:revision>2</cp:revision>
  <dcterms:created xsi:type="dcterms:W3CDTF">2022-01-11T12:08:57Z</dcterms:created>
  <dcterms:modified xsi:type="dcterms:W3CDTF">2022-01-11T22:25:47Z</dcterms:modified>
</cp:coreProperties>
</file>