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xlsx" ContentType="application/vnd.openxmlformats-officedocument.spreadsheetml.sheet"/>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rts/chart1.xml" ContentType="application/vnd.openxmlformats-officedocument.drawingml.chart+xml"/>
  <Override PartName="/ppt/drawings/drawing1.xml" ContentType="application/vnd.openxmlformats-officedocument.drawingml.chartshapes+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Lst>
  <p:sldSz cx="9144000" cy="6858000" type="screen4x3"/>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2427" autoAdjust="0"/>
    <p:restoredTop sz="94660"/>
  </p:normalViewPr>
  <p:slideViewPr>
    <p:cSldViewPr>
      <p:cViewPr varScale="1">
        <p:scale>
          <a:sx n="44" d="100"/>
          <a:sy n="44" d="100"/>
        </p:scale>
        <p:origin x="-352" y="-6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rts/_rels/chart1.xml.rels><?xml version="1.0" encoding="UTF-8" standalone="yes"?>
<Relationships xmlns="http://schemas.openxmlformats.org/package/2006/relationships"><Relationship Id="rId2" Type="http://schemas.openxmlformats.org/officeDocument/2006/relationships/chartUserShapes" Target="../drawings/drawing1.xml"/><Relationship Id="rId1" Type="http://schemas.openxmlformats.org/officeDocument/2006/relationships/package" Target="../embeddings/Microsoft_Excel_Worksheet1.xlsx"/></Relationships>
</file>

<file path=ppt/charts/chart1.xml><?xml version="1.0" encoding="utf-8"?>
<c:chartSpace xmlns:c="http://schemas.openxmlformats.org/drawingml/2006/chart" xmlns:a="http://schemas.openxmlformats.org/drawingml/2006/main" xmlns:r="http://schemas.openxmlformats.org/officeDocument/2006/relationships">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a:solidFill>
                  <a:schemeClr val="dk1"/>
                </a:solidFill>
                <a:latin typeface="+mn-lt"/>
                <a:ea typeface="+mn-ea"/>
                <a:cs typeface="+mn-cs"/>
              </a:defRPr>
            </a:pPr>
            <a:r>
              <a:rPr lang="en-US" altLang="en-US" sz="1400">
                <a:solidFill>
                  <a:schemeClr val="dk1"/>
                </a:solidFill>
                <a:latin typeface="+mn-lt"/>
                <a:ea typeface="+mn-ea"/>
                <a:cs typeface="+mn-cs"/>
              </a:rPr>
              <a:t>Complained Websites</a:t>
            </a:r>
            <a:endParaRPr lang="en-US" altLang="en-US" sz="1400"/>
          </a:p>
        </c:rich>
      </c:tx>
      <c:layout>
        <c:manualLayout>
          <c:xMode val="edge"/>
          <c:yMode val="edge"/>
          <c:x val="0.65105625019561941"/>
          <c:y val="3.7169904845485643E-2"/>
        </c:manualLayout>
      </c:layout>
      <c:overlay val="0"/>
      <c:spPr>
        <a:solidFill>
          <a:schemeClr val="lt1"/>
        </a:solidFill>
        <a:ln w="25400" cap="flat" cmpd="sng" algn="ctr">
          <a:solidFill>
            <a:schemeClr val="dk1"/>
          </a:solidFill>
          <a:prstDash val="solid"/>
        </a:ln>
        <a:effectLst/>
      </c:spPr>
    </c:title>
    <c:autoTitleDeleted val="0"/>
    <c:plotArea>
      <c:layout>
        <c:manualLayout>
          <c:layoutTarget val="inner"/>
          <c:xMode val="edge"/>
          <c:yMode val="edge"/>
          <c:x val="0.12020661207975014"/>
          <c:y val="3.4014122847647141E-2"/>
          <c:w val="0.4753991822395558"/>
          <c:h val="0.80405510325604312"/>
        </c:manualLayout>
      </c:layout>
      <c:pieChart>
        <c:varyColors val="1"/>
        <c:ser>
          <c:idx val="0"/>
          <c:order val="0"/>
          <c:tx>
            <c:strRef>
              <c:f>Sheet1!$B$1</c:f>
              <c:strCache>
                <c:ptCount val="1"/>
                <c:pt idx="0">
                  <c:v>Websites</c:v>
                </c:pt>
              </c:strCache>
            </c:strRef>
          </c:tx>
          <c:dPt>
            <c:idx val="8"/>
            <c:bubble3D val="0"/>
            <c:explosion val="6"/>
            <c:spPr>
              <a:solidFill>
                <a:schemeClr val="lt1"/>
              </a:solidFill>
              <a:ln w="25400" cap="flat" cmpd="sng" algn="ctr">
                <a:solidFill>
                  <a:schemeClr val="accent3"/>
                </a:solidFill>
                <a:prstDash val="solid"/>
              </a:ln>
              <a:effectLst/>
            </c:spPr>
          </c:dPt>
          <c:cat>
            <c:strRef>
              <c:f>Sheet1!$A$2:$A$11</c:f>
              <c:strCache>
                <c:ptCount val="10"/>
                <c:pt idx="0">
                  <c:v>58 Buy</c:v>
                </c:pt>
                <c:pt idx="1">
                  <c:v>Ticking</c:v>
                </c:pt>
                <c:pt idx="2">
                  <c:v>Ju Qi</c:v>
                </c:pt>
                <c:pt idx="3">
                  <c:v>24 quan</c:v>
                </c:pt>
                <c:pt idx="4">
                  <c:v>Tuan Bao</c:v>
                </c:pt>
                <c:pt idx="5">
                  <c:v>WO WO</c:v>
                </c:pt>
                <c:pt idx="6">
                  <c:v>Nuo Mi</c:v>
                </c:pt>
                <c:pt idx="7">
                  <c:v>La shou</c:v>
                </c:pt>
                <c:pt idx="8">
                  <c:v>Gao Peng</c:v>
                </c:pt>
                <c:pt idx="9">
                  <c:v>Others</c:v>
                </c:pt>
              </c:strCache>
            </c:strRef>
          </c:cat>
          <c:val>
            <c:numRef>
              <c:f>Sheet1!$B$2:$B$11</c:f>
              <c:numCache>
                <c:formatCode>General</c:formatCode>
                <c:ptCount val="10"/>
                <c:pt idx="0">
                  <c:v>2.46</c:v>
                </c:pt>
                <c:pt idx="1">
                  <c:v>2.2200000000000002</c:v>
                </c:pt>
                <c:pt idx="2">
                  <c:v>4.43</c:v>
                </c:pt>
                <c:pt idx="3">
                  <c:v>5.67</c:v>
                </c:pt>
                <c:pt idx="4">
                  <c:v>3.21</c:v>
                </c:pt>
                <c:pt idx="5">
                  <c:v>6.16</c:v>
                </c:pt>
                <c:pt idx="6">
                  <c:v>7.88</c:v>
                </c:pt>
                <c:pt idx="7">
                  <c:v>8.1300000000000008</c:v>
                </c:pt>
                <c:pt idx="8">
                  <c:v>8.6199999999999992</c:v>
                </c:pt>
                <c:pt idx="9">
                  <c:v>51.220000000000013</c:v>
                </c:pt>
              </c:numCache>
            </c:numRef>
          </c:val>
        </c:ser>
        <c:dLbls>
          <c:showLegendKey val="0"/>
          <c:showVal val="0"/>
          <c:showCatName val="0"/>
          <c:showSerName val="0"/>
          <c:showPercent val="0"/>
          <c:showBubbleSize val="0"/>
          <c:showLeaderLines val="1"/>
        </c:dLbls>
        <c:firstSliceAng val="0"/>
      </c:pieChart>
    </c:plotArea>
    <c:legend>
      <c:legendPos val="r"/>
      <c:legendEntry>
        <c:idx val="8"/>
        <c:txPr>
          <a:bodyPr/>
          <a:lstStyle/>
          <a:p>
            <a:pPr>
              <a:defRPr sz="1400" b="1" cap="none" spc="0">
                <a:ln w="952"/>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defRPr>
            </a:pPr>
            <a:endParaRPr lang="zh-CN"/>
          </a:p>
        </c:txPr>
      </c:legendEntry>
      <c:layout>
        <c:manualLayout>
          <c:xMode val="edge"/>
          <c:yMode val="edge"/>
          <c:x val="0.69231265347235205"/>
          <c:y val="0.15369883718095609"/>
          <c:w val="0.23529902489614754"/>
          <c:h val="0.81250416453361285"/>
        </c:manualLayout>
      </c:layout>
      <c:overlay val="0"/>
      <c:txPr>
        <a:bodyPr/>
        <a:lstStyle/>
        <a:p>
          <a:pPr>
            <a:defRPr sz="1400"/>
          </a:pPr>
          <a:endParaRPr lang="zh-CN"/>
        </a:p>
      </c:txPr>
    </c:legend>
    <c:plotVisOnly val="1"/>
    <c:dispBlanksAs val="gap"/>
    <c:showDLblsOverMax val="0"/>
  </c:chart>
  <c:externalData r:id="rId1">
    <c:autoUpdate val="0"/>
  </c:externalData>
  <c:userShapes r:id="rId2"/>
</c:chartSpace>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4E04A1E-7320-469F-9A5A-36C318675876}" type="doc">
      <dgm:prSet loTypeId="urn:microsoft.com/office/officeart/2005/8/layout/venn1" loCatId="relationship" qsTypeId="urn:microsoft.com/office/officeart/2005/8/quickstyle/simple1" qsCatId="simple" csTypeId="urn:microsoft.com/office/officeart/2005/8/colors/colorful5" csCatId="colorful" phldr="1"/>
      <dgm:spPr/>
      <dgm:t>
        <a:bodyPr/>
        <a:lstStyle/>
        <a:p>
          <a:endParaRPr lang="zh-CN" altLang="en-US"/>
        </a:p>
      </dgm:t>
    </dgm:pt>
    <dgm:pt modelId="{D0771521-7694-43B6-A08B-A3C5B97DA896}">
      <dgm:prSet phldrT="[文本]" custT="1"/>
      <dgm:spPr/>
      <dgm:t>
        <a:bodyPr/>
        <a:lstStyle/>
        <a:p>
          <a:r>
            <a:rPr lang="en-US" altLang="zh-CN" sz="2400" b="1" cap="none" spc="50" dirty="0"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Groupon </a:t>
          </a:r>
          <a:endParaRPr lang="zh-CN" altLang="en-US" sz="2400" b="1" cap="none"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endParaRPr>
        </a:p>
      </dgm:t>
    </dgm:pt>
    <dgm:pt modelId="{50DBCBEB-F4A2-4D59-94A3-4C96C4E476D1}" type="parTrans" cxnId="{CF4BCD76-DD26-494C-A226-F225F96554C5}">
      <dgm:prSet/>
      <dgm:spPr/>
      <dgm:t>
        <a:bodyPr/>
        <a:lstStyle/>
        <a:p>
          <a:endParaRPr lang="zh-CN" altLang="en-US" sz="2400"/>
        </a:p>
      </dgm:t>
    </dgm:pt>
    <dgm:pt modelId="{AC6CD3FB-F413-4FD7-B917-EF9637BB06FF}" type="sibTrans" cxnId="{CF4BCD76-DD26-494C-A226-F225F96554C5}">
      <dgm:prSet/>
      <dgm:spPr/>
      <dgm:t>
        <a:bodyPr/>
        <a:lstStyle/>
        <a:p>
          <a:endParaRPr lang="zh-CN" altLang="en-US" sz="2400"/>
        </a:p>
      </dgm:t>
    </dgm:pt>
    <dgm:pt modelId="{59D51D15-3BA2-41E5-A758-2B22B9E3341F}">
      <dgm:prSet phldrT="[文本]" custT="1"/>
      <dgm:spPr/>
      <dgm:t>
        <a:bodyPr/>
        <a:lstStyle/>
        <a:p>
          <a:r>
            <a:rPr lang="en-US" altLang="zh-CN" sz="1800" b="0" cap="none" spc="0" dirty="0" smtClean="0">
              <a:ln w="18415" cmpd="sng">
                <a:solidFill>
                  <a:srgbClr val="FFFFFF"/>
                </a:solidFill>
                <a:prstDash val="solid"/>
              </a:ln>
              <a:solidFill>
                <a:srgbClr val="FFFFFF"/>
              </a:solidFill>
              <a:effectLst>
                <a:outerShdw blurRad="63500" dir="3600000" algn="tl" rotWithShape="0">
                  <a:srgbClr val="000000">
                    <a:alpha val="70000"/>
                  </a:srgbClr>
                </a:outerShdw>
              </a:effectLst>
            </a:rPr>
            <a:t>The Groupon has operated the buy website since 2008, with strong ability in the users’ behavioral mining and abundant experience of merchant selection. </a:t>
          </a:r>
          <a:endParaRPr lang="zh-CN" altLang="en-US" sz="1800" b="0" cap="none" spc="0" dirty="0">
            <a:ln w="18415" cmpd="sng">
              <a:solidFill>
                <a:srgbClr val="FFFFFF"/>
              </a:solidFill>
              <a:prstDash val="solid"/>
            </a:ln>
            <a:solidFill>
              <a:srgbClr val="FFFFFF"/>
            </a:solidFill>
            <a:effectLst>
              <a:outerShdw blurRad="63500" dir="3600000" algn="tl" rotWithShape="0">
                <a:srgbClr val="000000">
                  <a:alpha val="70000"/>
                </a:srgbClr>
              </a:outerShdw>
            </a:effectLst>
          </a:endParaRPr>
        </a:p>
      </dgm:t>
    </dgm:pt>
    <dgm:pt modelId="{CBC57E37-0589-4EFC-B18F-F7F79E488C4D}" type="parTrans" cxnId="{931B61F4-AB4F-4C54-8170-ED586FFCA58E}">
      <dgm:prSet/>
      <dgm:spPr/>
      <dgm:t>
        <a:bodyPr/>
        <a:lstStyle/>
        <a:p>
          <a:endParaRPr lang="zh-CN" altLang="en-US" sz="2400"/>
        </a:p>
      </dgm:t>
    </dgm:pt>
    <dgm:pt modelId="{32E71824-0BEE-4B6E-A5FC-31C24A9555A9}" type="sibTrans" cxnId="{931B61F4-AB4F-4C54-8170-ED586FFCA58E}">
      <dgm:prSet/>
      <dgm:spPr/>
      <dgm:t>
        <a:bodyPr/>
        <a:lstStyle/>
        <a:p>
          <a:endParaRPr lang="zh-CN" altLang="en-US" sz="2400"/>
        </a:p>
      </dgm:t>
    </dgm:pt>
    <dgm:pt modelId="{85CAF0BE-2357-4BE0-83CD-C6E405D89788}">
      <dgm:prSet phldrT="[文本]" custT="1"/>
      <dgm:spPr/>
      <dgm:t>
        <a:bodyPr>
          <a:scene3d>
            <a:camera prst="orthographicFront"/>
            <a:lightRig rig="soft" dir="tl">
              <a:rot lat="0" lon="0" rev="0"/>
            </a:lightRig>
          </a:scene3d>
          <a:sp3d contourW="25400" prstMaterial="matte">
            <a:bevelT w="25400" h="55880" prst="artDeco"/>
            <a:contourClr>
              <a:schemeClr val="accent2">
                <a:tint val="20000"/>
              </a:schemeClr>
            </a:contourClr>
          </a:sp3d>
        </a:bodyPr>
        <a:lstStyle/>
        <a:p>
          <a:r>
            <a:rPr lang="en-US" altLang="zh-CN" sz="2400" b="1" cap="none" spc="50" dirty="0" err="1"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Tencent</a:t>
          </a:r>
          <a:r>
            <a:rPr lang="en-US" altLang="zh-CN" sz="2400" b="1" cap="none" spc="50" dirty="0"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 </a:t>
          </a:r>
          <a:endParaRPr lang="zh-CN" altLang="en-US" sz="2400" b="1" cap="none"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endParaRPr>
        </a:p>
      </dgm:t>
    </dgm:pt>
    <dgm:pt modelId="{5A6823F0-17D7-4E54-B01F-DE0677AA054E}" type="parTrans" cxnId="{1B86C827-2D37-4669-ACB7-1B1A892D90E6}">
      <dgm:prSet/>
      <dgm:spPr/>
      <dgm:t>
        <a:bodyPr/>
        <a:lstStyle/>
        <a:p>
          <a:endParaRPr lang="zh-CN" altLang="en-US" sz="2400"/>
        </a:p>
      </dgm:t>
    </dgm:pt>
    <dgm:pt modelId="{A2942F2F-6D44-4960-9FEB-64FFBD120E51}" type="sibTrans" cxnId="{1B86C827-2D37-4669-ACB7-1B1A892D90E6}">
      <dgm:prSet/>
      <dgm:spPr/>
      <dgm:t>
        <a:bodyPr/>
        <a:lstStyle/>
        <a:p>
          <a:endParaRPr lang="zh-CN" altLang="en-US" sz="2400"/>
        </a:p>
      </dgm:t>
    </dgm:pt>
    <dgm:pt modelId="{C46EFBBE-C161-4AD4-901A-4DBDA9D60093}">
      <dgm:prSet custT="1"/>
      <dgm:spPr/>
      <dgm:t>
        <a:bodyPr/>
        <a:lstStyle/>
        <a:p>
          <a:r>
            <a:rPr lang="en-US" altLang="zh-CN" sz="1800" dirty="0" err="1" smtClean="0"/>
            <a:t>Tencent</a:t>
          </a:r>
          <a:r>
            <a:rPr lang="en-US" altLang="zh-CN" sz="1800" dirty="0" smtClean="0"/>
            <a:t> has hugely influence among Chinese internet market, which also means that the cooperation between Groupon and </a:t>
          </a:r>
          <a:r>
            <a:rPr lang="en-US" altLang="zh-CN" sz="1800" dirty="0" err="1" smtClean="0"/>
            <a:t>Tencent</a:t>
          </a:r>
          <a:r>
            <a:rPr lang="en-US" altLang="zh-CN" sz="1800" dirty="0" smtClean="0"/>
            <a:t> is fabulous opportunity for Chinese buy website market. </a:t>
          </a:r>
          <a:endParaRPr lang="zh-CN" altLang="en-US" sz="1800" dirty="0"/>
        </a:p>
      </dgm:t>
    </dgm:pt>
    <dgm:pt modelId="{58754677-5B0F-418A-A2FA-2F06842341B5}" type="parTrans" cxnId="{15165EEB-A74D-4E6A-92A5-71715C42C7A7}">
      <dgm:prSet/>
      <dgm:spPr/>
      <dgm:t>
        <a:bodyPr/>
        <a:lstStyle/>
        <a:p>
          <a:endParaRPr lang="zh-CN" altLang="en-US" sz="2400"/>
        </a:p>
      </dgm:t>
    </dgm:pt>
    <dgm:pt modelId="{1617D9C7-B550-4F46-8508-EA75C8E6E6F6}" type="sibTrans" cxnId="{15165EEB-A74D-4E6A-92A5-71715C42C7A7}">
      <dgm:prSet/>
      <dgm:spPr/>
      <dgm:t>
        <a:bodyPr/>
        <a:lstStyle/>
        <a:p>
          <a:endParaRPr lang="zh-CN" altLang="en-US" sz="2400"/>
        </a:p>
      </dgm:t>
    </dgm:pt>
    <dgm:pt modelId="{84368191-8490-4C13-8C95-506FC25521EA}" type="pres">
      <dgm:prSet presAssocID="{74E04A1E-7320-469F-9A5A-36C318675876}" presName="compositeShape" presStyleCnt="0">
        <dgm:presLayoutVars>
          <dgm:chMax val="7"/>
          <dgm:dir/>
          <dgm:resizeHandles val="exact"/>
        </dgm:presLayoutVars>
      </dgm:prSet>
      <dgm:spPr/>
      <dgm:t>
        <a:bodyPr/>
        <a:lstStyle/>
        <a:p>
          <a:endParaRPr lang="zh-CN" altLang="en-US"/>
        </a:p>
      </dgm:t>
    </dgm:pt>
    <dgm:pt modelId="{7792CB6F-F7A4-4FB7-A6F3-67C5C2D7CF90}" type="pres">
      <dgm:prSet presAssocID="{D0771521-7694-43B6-A08B-A3C5B97DA896}" presName="circ1" presStyleLbl="vennNode1" presStyleIdx="0" presStyleCnt="2"/>
      <dgm:spPr/>
      <dgm:t>
        <a:bodyPr/>
        <a:lstStyle/>
        <a:p>
          <a:endParaRPr lang="zh-CN" altLang="en-US"/>
        </a:p>
      </dgm:t>
    </dgm:pt>
    <dgm:pt modelId="{999F2BAE-F3B4-4BB0-9225-2898C1C1E93C}" type="pres">
      <dgm:prSet presAssocID="{D0771521-7694-43B6-A08B-A3C5B97DA896}" presName="circ1Tx" presStyleLbl="revTx" presStyleIdx="0" presStyleCnt="0">
        <dgm:presLayoutVars>
          <dgm:chMax val="0"/>
          <dgm:chPref val="0"/>
          <dgm:bulletEnabled val="1"/>
        </dgm:presLayoutVars>
      </dgm:prSet>
      <dgm:spPr/>
      <dgm:t>
        <a:bodyPr/>
        <a:lstStyle/>
        <a:p>
          <a:endParaRPr lang="zh-CN" altLang="en-US"/>
        </a:p>
      </dgm:t>
    </dgm:pt>
    <dgm:pt modelId="{DD21A537-15DF-4D16-B53C-3C1A93809958}" type="pres">
      <dgm:prSet presAssocID="{85CAF0BE-2357-4BE0-83CD-C6E405D89788}" presName="circ2" presStyleLbl="vennNode1" presStyleIdx="1" presStyleCnt="2"/>
      <dgm:spPr/>
      <dgm:t>
        <a:bodyPr/>
        <a:lstStyle/>
        <a:p>
          <a:endParaRPr lang="zh-CN" altLang="en-US"/>
        </a:p>
      </dgm:t>
    </dgm:pt>
    <dgm:pt modelId="{487D1459-1951-435D-B9E1-BB1A8A7B770F}" type="pres">
      <dgm:prSet presAssocID="{85CAF0BE-2357-4BE0-83CD-C6E405D89788}" presName="circ2Tx" presStyleLbl="revTx" presStyleIdx="0" presStyleCnt="0">
        <dgm:presLayoutVars>
          <dgm:chMax val="0"/>
          <dgm:chPref val="0"/>
          <dgm:bulletEnabled val="1"/>
        </dgm:presLayoutVars>
      </dgm:prSet>
      <dgm:spPr/>
      <dgm:t>
        <a:bodyPr/>
        <a:lstStyle/>
        <a:p>
          <a:endParaRPr lang="zh-CN" altLang="en-US"/>
        </a:p>
      </dgm:t>
    </dgm:pt>
  </dgm:ptLst>
  <dgm:cxnLst>
    <dgm:cxn modelId="{1B86C827-2D37-4669-ACB7-1B1A892D90E6}" srcId="{74E04A1E-7320-469F-9A5A-36C318675876}" destId="{85CAF0BE-2357-4BE0-83CD-C6E405D89788}" srcOrd="1" destOrd="0" parTransId="{5A6823F0-17D7-4E54-B01F-DE0677AA054E}" sibTransId="{A2942F2F-6D44-4960-9FEB-64FFBD120E51}"/>
    <dgm:cxn modelId="{B0D8E84A-35F5-48B8-A563-7AF4B374AF66}" type="presOf" srcId="{D0771521-7694-43B6-A08B-A3C5B97DA896}" destId="{999F2BAE-F3B4-4BB0-9225-2898C1C1E93C}" srcOrd="1" destOrd="0" presId="urn:microsoft.com/office/officeart/2005/8/layout/venn1"/>
    <dgm:cxn modelId="{CF4BCD76-DD26-494C-A226-F225F96554C5}" srcId="{74E04A1E-7320-469F-9A5A-36C318675876}" destId="{D0771521-7694-43B6-A08B-A3C5B97DA896}" srcOrd="0" destOrd="0" parTransId="{50DBCBEB-F4A2-4D59-94A3-4C96C4E476D1}" sibTransId="{AC6CD3FB-F413-4FD7-B917-EF9637BB06FF}"/>
    <dgm:cxn modelId="{CBA193E0-3756-4BCB-A902-913D8758B1AD}" type="presOf" srcId="{74E04A1E-7320-469F-9A5A-36C318675876}" destId="{84368191-8490-4C13-8C95-506FC25521EA}" srcOrd="0" destOrd="0" presId="urn:microsoft.com/office/officeart/2005/8/layout/venn1"/>
    <dgm:cxn modelId="{84A4C054-8533-4616-90B1-1C44EA18A820}" type="presOf" srcId="{59D51D15-3BA2-41E5-A758-2B22B9E3341F}" destId="{999F2BAE-F3B4-4BB0-9225-2898C1C1E93C}" srcOrd="1" destOrd="1" presId="urn:microsoft.com/office/officeart/2005/8/layout/venn1"/>
    <dgm:cxn modelId="{F2FAEF5A-E908-4C85-8331-BC8DB1505AF9}" type="presOf" srcId="{C46EFBBE-C161-4AD4-901A-4DBDA9D60093}" destId="{DD21A537-15DF-4D16-B53C-3C1A93809958}" srcOrd="0" destOrd="1" presId="urn:microsoft.com/office/officeart/2005/8/layout/venn1"/>
    <dgm:cxn modelId="{931B61F4-AB4F-4C54-8170-ED586FFCA58E}" srcId="{D0771521-7694-43B6-A08B-A3C5B97DA896}" destId="{59D51D15-3BA2-41E5-A758-2B22B9E3341F}" srcOrd="0" destOrd="0" parTransId="{CBC57E37-0589-4EFC-B18F-F7F79E488C4D}" sibTransId="{32E71824-0BEE-4B6E-A5FC-31C24A9555A9}"/>
    <dgm:cxn modelId="{9700764A-46BE-4251-B7AA-22FC2B2A6FB6}" type="presOf" srcId="{59D51D15-3BA2-41E5-A758-2B22B9E3341F}" destId="{7792CB6F-F7A4-4FB7-A6F3-67C5C2D7CF90}" srcOrd="0" destOrd="1" presId="urn:microsoft.com/office/officeart/2005/8/layout/venn1"/>
    <dgm:cxn modelId="{1929F96B-E6F6-41AA-9DE6-17DD4EDDD50D}" type="presOf" srcId="{85CAF0BE-2357-4BE0-83CD-C6E405D89788}" destId="{DD21A537-15DF-4D16-B53C-3C1A93809958}" srcOrd="0" destOrd="0" presId="urn:microsoft.com/office/officeart/2005/8/layout/venn1"/>
    <dgm:cxn modelId="{15165EEB-A74D-4E6A-92A5-71715C42C7A7}" srcId="{85CAF0BE-2357-4BE0-83CD-C6E405D89788}" destId="{C46EFBBE-C161-4AD4-901A-4DBDA9D60093}" srcOrd="0" destOrd="0" parTransId="{58754677-5B0F-418A-A2FA-2F06842341B5}" sibTransId="{1617D9C7-B550-4F46-8508-EA75C8E6E6F6}"/>
    <dgm:cxn modelId="{0CE1349C-D561-455E-B6B1-32330830FF14}" type="presOf" srcId="{D0771521-7694-43B6-A08B-A3C5B97DA896}" destId="{7792CB6F-F7A4-4FB7-A6F3-67C5C2D7CF90}" srcOrd="0" destOrd="0" presId="urn:microsoft.com/office/officeart/2005/8/layout/venn1"/>
    <dgm:cxn modelId="{30C81D3E-3BF0-4EEB-BA41-FDC6EDEC7FC3}" type="presOf" srcId="{C46EFBBE-C161-4AD4-901A-4DBDA9D60093}" destId="{487D1459-1951-435D-B9E1-BB1A8A7B770F}" srcOrd="1" destOrd="1" presId="urn:microsoft.com/office/officeart/2005/8/layout/venn1"/>
    <dgm:cxn modelId="{A2161E27-1DCE-4BB9-ABA4-649D2B6DAEF2}" type="presOf" srcId="{85CAF0BE-2357-4BE0-83CD-C6E405D89788}" destId="{487D1459-1951-435D-B9E1-BB1A8A7B770F}" srcOrd="1" destOrd="0" presId="urn:microsoft.com/office/officeart/2005/8/layout/venn1"/>
    <dgm:cxn modelId="{D7C3D0C9-2929-4684-B718-F99A2D098AE2}" type="presParOf" srcId="{84368191-8490-4C13-8C95-506FC25521EA}" destId="{7792CB6F-F7A4-4FB7-A6F3-67C5C2D7CF90}" srcOrd="0" destOrd="0" presId="urn:microsoft.com/office/officeart/2005/8/layout/venn1"/>
    <dgm:cxn modelId="{D195DAFF-529D-4FCC-BF2C-DEFB54CC00DA}" type="presParOf" srcId="{84368191-8490-4C13-8C95-506FC25521EA}" destId="{999F2BAE-F3B4-4BB0-9225-2898C1C1E93C}" srcOrd="1" destOrd="0" presId="urn:microsoft.com/office/officeart/2005/8/layout/venn1"/>
    <dgm:cxn modelId="{ED7CCD2A-1AB6-4F5A-936D-8A9AAC562D71}" type="presParOf" srcId="{84368191-8490-4C13-8C95-506FC25521EA}" destId="{DD21A537-15DF-4D16-B53C-3C1A93809958}" srcOrd="2" destOrd="0" presId="urn:microsoft.com/office/officeart/2005/8/layout/venn1"/>
    <dgm:cxn modelId="{2E5B933F-F62C-4EDB-88B2-7FC3F645DF30}" type="presParOf" srcId="{84368191-8490-4C13-8C95-506FC25521EA}" destId="{487D1459-1951-435D-B9E1-BB1A8A7B770F}" srcOrd="3" destOrd="0" presId="urn:microsoft.com/office/officeart/2005/8/layout/venn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54EFB57-472A-431B-9A99-3510CC9BBA3E}" type="doc">
      <dgm:prSet loTypeId="urn:microsoft.com/office/officeart/2005/8/layout/hList9" loCatId="list" qsTypeId="urn:microsoft.com/office/officeart/2005/8/quickstyle/simple1" qsCatId="simple" csTypeId="urn:microsoft.com/office/officeart/2005/8/colors/colorful5" csCatId="colorful" phldr="1"/>
      <dgm:spPr/>
      <dgm:t>
        <a:bodyPr/>
        <a:lstStyle/>
        <a:p>
          <a:endParaRPr lang="zh-CN" altLang="en-US"/>
        </a:p>
      </dgm:t>
    </dgm:pt>
    <dgm:pt modelId="{D50CBA7D-5B4A-4AD4-A056-BB76EDF88D0D}">
      <dgm:prSet phldrT="[文本]"/>
      <dgm:spPr/>
      <dgm:t>
        <a:bodyPr/>
        <a:lstStyle/>
        <a:p>
          <a:r>
            <a:rPr lang="en-US" altLang="zh-CN" b="1" dirty="0" err="1" smtClean="0"/>
            <a:t>Tencent</a:t>
          </a:r>
          <a:endParaRPr lang="zh-CN" altLang="en-US" b="1" dirty="0"/>
        </a:p>
      </dgm:t>
    </dgm:pt>
    <dgm:pt modelId="{B8F877AF-0B1E-4E69-874B-A11D308C3E5B}" type="parTrans" cxnId="{660D1F4D-C098-4854-93A1-E51162BED472}">
      <dgm:prSet/>
      <dgm:spPr/>
      <dgm:t>
        <a:bodyPr/>
        <a:lstStyle/>
        <a:p>
          <a:endParaRPr lang="zh-CN" altLang="en-US"/>
        </a:p>
      </dgm:t>
    </dgm:pt>
    <dgm:pt modelId="{DAACD478-7EB3-416C-8761-64EBD18429DE}" type="sibTrans" cxnId="{660D1F4D-C098-4854-93A1-E51162BED472}">
      <dgm:prSet/>
      <dgm:spPr/>
      <dgm:t>
        <a:bodyPr/>
        <a:lstStyle/>
        <a:p>
          <a:endParaRPr lang="zh-CN" altLang="en-US"/>
        </a:p>
      </dgm:t>
    </dgm:pt>
    <dgm:pt modelId="{564C9087-276B-4DED-ADF6-830226D32169}">
      <dgm:prSet phldrT="[文本]" custT="1"/>
      <dgm:spPr/>
      <dgm:t>
        <a:bodyPr/>
        <a:lstStyle/>
        <a:p>
          <a:r>
            <a:rPr lang="en-US" altLang="zh-CN" sz="2000" dirty="0" smtClean="0"/>
            <a:t>Provides Groupon with </a:t>
          </a:r>
          <a:r>
            <a:rPr lang="en-US" altLang="zh-CN" sz="2400" b="1" cap="none" spc="0"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various legal conveniences</a:t>
          </a:r>
          <a:r>
            <a:rPr lang="en-US" altLang="zh-CN" sz="2000" dirty="0" smtClean="0"/>
            <a:t> for landing in China</a:t>
          </a:r>
          <a:endParaRPr lang="zh-CN" altLang="en-US" sz="2000" dirty="0"/>
        </a:p>
      </dgm:t>
    </dgm:pt>
    <dgm:pt modelId="{2CFDD352-22E8-48A4-8D59-00BA96119F25}" type="parTrans" cxnId="{D2F62E68-5815-4BF9-A375-F875E830397C}">
      <dgm:prSet/>
      <dgm:spPr/>
      <dgm:t>
        <a:bodyPr/>
        <a:lstStyle/>
        <a:p>
          <a:endParaRPr lang="zh-CN" altLang="en-US"/>
        </a:p>
      </dgm:t>
    </dgm:pt>
    <dgm:pt modelId="{75E2E64D-1876-4945-AD80-7045EF824138}" type="sibTrans" cxnId="{D2F62E68-5815-4BF9-A375-F875E830397C}">
      <dgm:prSet/>
      <dgm:spPr/>
      <dgm:t>
        <a:bodyPr/>
        <a:lstStyle/>
        <a:p>
          <a:endParaRPr lang="zh-CN" altLang="en-US"/>
        </a:p>
      </dgm:t>
    </dgm:pt>
    <dgm:pt modelId="{21852481-7EA7-4CD9-9DA1-6D16D403650D}">
      <dgm:prSet custT="1"/>
      <dgm:spPr/>
      <dgm:t>
        <a:bodyPr/>
        <a:lstStyle/>
        <a:p>
          <a:r>
            <a:rPr lang="en-US" altLang="zh-CN" sz="2000" dirty="0" smtClean="0"/>
            <a:t>Help Groupon achieve </a:t>
          </a:r>
          <a:r>
            <a:rPr lang="en-US" altLang="zh-CN" sz="2400" b="1" cap="none" spc="0"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economies of scale</a:t>
          </a:r>
          <a:r>
            <a:rPr lang="en-US" altLang="zh-CN" sz="2000" dirty="0" smtClean="0"/>
            <a:t> and </a:t>
          </a:r>
          <a:r>
            <a:rPr lang="en-US" altLang="zh-CN" sz="2400" b="1" cap="none" spc="0"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reduce costs </a:t>
          </a:r>
          <a:r>
            <a:rPr lang="en-US" altLang="zh-CN" sz="2000" dirty="0" smtClean="0"/>
            <a:t>in the short term basing on its </a:t>
          </a:r>
          <a:r>
            <a:rPr lang="en-US" altLang="zh-CN" sz="2400" b="1" cap="none" spc="0"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user advantages</a:t>
          </a:r>
          <a:r>
            <a:rPr lang="en-US" altLang="zh-CN" sz="2000" b="1" cap="none" spc="0"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 </a:t>
          </a:r>
          <a:r>
            <a:rPr lang="en-US" altLang="zh-CN" sz="2000" dirty="0" smtClean="0"/>
            <a:t>and </a:t>
          </a:r>
          <a:r>
            <a:rPr lang="en-US" altLang="zh-CN" sz="2400" b="1" cap="none" spc="0"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operating experience</a:t>
          </a:r>
          <a:r>
            <a:rPr lang="en-US" altLang="zh-CN" sz="2000" b="1" cap="none" spc="0"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 </a:t>
          </a:r>
          <a:r>
            <a:rPr lang="en-US" altLang="zh-CN" sz="2000" dirty="0" smtClean="0"/>
            <a:t>in the Internet industry in China</a:t>
          </a:r>
          <a:endParaRPr lang="zh-CN" altLang="en-US" sz="2000" dirty="0"/>
        </a:p>
      </dgm:t>
    </dgm:pt>
    <dgm:pt modelId="{E25324AF-6F8E-482E-847D-CE9774680B38}" type="parTrans" cxnId="{E7729D21-D9F5-4BA7-A35E-517EFDC206E5}">
      <dgm:prSet/>
      <dgm:spPr/>
      <dgm:t>
        <a:bodyPr/>
        <a:lstStyle/>
        <a:p>
          <a:endParaRPr lang="zh-CN" altLang="en-US"/>
        </a:p>
      </dgm:t>
    </dgm:pt>
    <dgm:pt modelId="{EB540129-9F0D-45F9-9F50-65B5AC842A17}" type="sibTrans" cxnId="{E7729D21-D9F5-4BA7-A35E-517EFDC206E5}">
      <dgm:prSet/>
      <dgm:spPr/>
      <dgm:t>
        <a:bodyPr/>
        <a:lstStyle/>
        <a:p>
          <a:endParaRPr lang="zh-CN" altLang="en-US"/>
        </a:p>
      </dgm:t>
    </dgm:pt>
    <dgm:pt modelId="{41CCC517-E370-4316-B3F6-3B36508BC72A}" type="pres">
      <dgm:prSet presAssocID="{154EFB57-472A-431B-9A99-3510CC9BBA3E}" presName="list" presStyleCnt="0">
        <dgm:presLayoutVars>
          <dgm:dir/>
          <dgm:animLvl val="lvl"/>
        </dgm:presLayoutVars>
      </dgm:prSet>
      <dgm:spPr/>
      <dgm:t>
        <a:bodyPr/>
        <a:lstStyle/>
        <a:p>
          <a:endParaRPr lang="zh-CN" altLang="en-US"/>
        </a:p>
      </dgm:t>
    </dgm:pt>
    <dgm:pt modelId="{2D93419C-1533-40BA-9137-E78CA2E26C99}" type="pres">
      <dgm:prSet presAssocID="{D50CBA7D-5B4A-4AD4-A056-BB76EDF88D0D}" presName="posSpace" presStyleCnt="0"/>
      <dgm:spPr/>
    </dgm:pt>
    <dgm:pt modelId="{7B41FB79-A58A-436A-8410-82BFB9B86776}" type="pres">
      <dgm:prSet presAssocID="{D50CBA7D-5B4A-4AD4-A056-BB76EDF88D0D}" presName="vertFlow" presStyleCnt="0"/>
      <dgm:spPr/>
    </dgm:pt>
    <dgm:pt modelId="{6F05CF4F-4904-4A58-A5C8-377CA2729103}" type="pres">
      <dgm:prSet presAssocID="{D50CBA7D-5B4A-4AD4-A056-BB76EDF88D0D}" presName="topSpace" presStyleCnt="0"/>
      <dgm:spPr/>
    </dgm:pt>
    <dgm:pt modelId="{22C92ADB-6DE7-4A47-A0FE-069369931F67}" type="pres">
      <dgm:prSet presAssocID="{D50CBA7D-5B4A-4AD4-A056-BB76EDF88D0D}" presName="firstComp" presStyleCnt="0"/>
      <dgm:spPr/>
    </dgm:pt>
    <dgm:pt modelId="{54BB97A8-214E-4F29-A7B5-A64D17D6A646}" type="pres">
      <dgm:prSet presAssocID="{D50CBA7D-5B4A-4AD4-A056-BB76EDF88D0D}" presName="firstChild" presStyleLbl="bgAccFollowNode1" presStyleIdx="0" presStyleCnt="2" custScaleX="132354"/>
      <dgm:spPr/>
      <dgm:t>
        <a:bodyPr/>
        <a:lstStyle/>
        <a:p>
          <a:endParaRPr lang="zh-CN" altLang="en-US"/>
        </a:p>
      </dgm:t>
    </dgm:pt>
    <dgm:pt modelId="{43CBC119-4ABE-4CE9-85AA-861A5FB9A40C}" type="pres">
      <dgm:prSet presAssocID="{D50CBA7D-5B4A-4AD4-A056-BB76EDF88D0D}" presName="firstChildTx" presStyleLbl="bgAccFollowNode1" presStyleIdx="0" presStyleCnt="2">
        <dgm:presLayoutVars>
          <dgm:bulletEnabled val="1"/>
        </dgm:presLayoutVars>
      </dgm:prSet>
      <dgm:spPr/>
      <dgm:t>
        <a:bodyPr/>
        <a:lstStyle/>
        <a:p>
          <a:endParaRPr lang="zh-CN" altLang="en-US"/>
        </a:p>
      </dgm:t>
    </dgm:pt>
    <dgm:pt modelId="{5DCF547B-2DBC-4F57-A54D-4AEFC4B5C46A}" type="pres">
      <dgm:prSet presAssocID="{21852481-7EA7-4CD9-9DA1-6D16D403650D}" presName="comp" presStyleCnt="0"/>
      <dgm:spPr/>
    </dgm:pt>
    <dgm:pt modelId="{9E8CEE94-DBA1-4F7E-9BAE-3373B55F64F5}" type="pres">
      <dgm:prSet presAssocID="{21852481-7EA7-4CD9-9DA1-6D16D403650D}" presName="child" presStyleLbl="bgAccFollowNode1" presStyleIdx="1" presStyleCnt="2" custScaleX="132399"/>
      <dgm:spPr/>
      <dgm:t>
        <a:bodyPr/>
        <a:lstStyle/>
        <a:p>
          <a:endParaRPr lang="zh-CN" altLang="en-US"/>
        </a:p>
      </dgm:t>
    </dgm:pt>
    <dgm:pt modelId="{6E438AE5-9F69-4741-B51F-39AE5DB9C453}" type="pres">
      <dgm:prSet presAssocID="{21852481-7EA7-4CD9-9DA1-6D16D403650D}" presName="childTx" presStyleLbl="bgAccFollowNode1" presStyleIdx="1" presStyleCnt="2">
        <dgm:presLayoutVars>
          <dgm:bulletEnabled val="1"/>
        </dgm:presLayoutVars>
      </dgm:prSet>
      <dgm:spPr/>
      <dgm:t>
        <a:bodyPr/>
        <a:lstStyle/>
        <a:p>
          <a:endParaRPr lang="zh-CN" altLang="en-US"/>
        </a:p>
      </dgm:t>
    </dgm:pt>
    <dgm:pt modelId="{F6944CD7-6773-415D-953A-B78D8AFD37F9}" type="pres">
      <dgm:prSet presAssocID="{D50CBA7D-5B4A-4AD4-A056-BB76EDF88D0D}" presName="negSpace" presStyleCnt="0"/>
      <dgm:spPr/>
    </dgm:pt>
    <dgm:pt modelId="{B9428B94-B3B6-408C-A409-E62CFF1B1F0A}" type="pres">
      <dgm:prSet presAssocID="{D50CBA7D-5B4A-4AD4-A056-BB76EDF88D0D}" presName="circle" presStyleLbl="node1" presStyleIdx="0" presStyleCnt="1" custLinFactNeighborX="-40357" custLinFactNeighborY="-3660"/>
      <dgm:spPr/>
      <dgm:t>
        <a:bodyPr/>
        <a:lstStyle/>
        <a:p>
          <a:endParaRPr lang="zh-CN" altLang="en-US"/>
        </a:p>
      </dgm:t>
    </dgm:pt>
  </dgm:ptLst>
  <dgm:cxnLst>
    <dgm:cxn modelId="{FA1AB087-1BE6-423B-B866-9D3554C39A9B}" type="presOf" srcId="{21852481-7EA7-4CD9-9DA1-6D16D403650D}" destId="{6E438AE5-9F69-4741-B51F-39AE5DB9C453}" srcOrd="1" destOrd="0" presId="urn:microsoft.com/office/officeart/2005/8/layout/hList9"/>
    <dgm:cxn modelId="{714EFCA3-04B4-4673-970D-9743AB779E6E}" type="presOf" srcId="{D50CBA7D-5B4A-4AD4-A056-BB76EDF88D0D}" destId="{B9428B94-B3B6-408C-A409-E62CFF1B1F0A}" srcOrd="0" destOrd="0" presId="urn:microsoft.com/office/officeart/2005/8/layout/hList9"/>
    <dgm:cxn modelId="{04DEA7CF-D9BF-4FEB-BED1-A31FEF601AA4}" type="presOf" srcId="{564C9087-276B-4DED-ADF6-830226D32169}" destId="{54BB97A8-214E-4F29-A7B5-A64D17D6A646}" srcOrd="0" destOrd="0" presId="urn:microsoft.com/office/officeart/2005/8/layout/hList9"/>
    <dgm:cxn modelId="{23984CBA-6419-4B82-BEA6-D52AB303F817}" type="presOf" srcId="{21852481-7EA7-4CD9-9DA1-6D16D403650D}" destId="{9E8CEE94-DBA1-4F7E-9BAE-3373B55F64F5}" srcOrd="0" destOrd="0" presId="urn:microsoft.com/office/officeart/2005/8/layout/hList9"/>
    <dgm:cxn modelId="{D2F62E68-5815-4BF9-A375-F875E830397C}" srcId="{D50CBA7D-5B4A-4AD4-A056-BB76EDF88D0D}" destId="{564C9087-276B-4DED-ADF6-830226D32169}" srcOrd="0" destOrd="0" parTransId="{2CFDD352-22E8-48A4-8D59-00BA96119F25}" sibTransId="{75E2E64D-1876-4945-AD80-7045EF824138}"/>
    <dgm:cxn modelId="{EAAD90C8-272A-4D8E-AD78-2FE23C79E917}" type="presOf" srcId="{154EFB57-472A-431B-9A99-3510CC9BBA3E}" destId="{41CCC517-E370-4316-B3F6-3B36508BC72A}" srcOrd="0" destOrd="0" presId="urn:microsoft.com/office/officeart/2005/8/layout/hList9"/>
    <dgm:cxn modelId="{E7729D21-D9F5-4BA7-A35E-517EFDC206E5}" srcId="{D50CBA7D-5B4A-4AD4-A056-BB76EDF88D0D}" destId="{21852481-7EA7-4CD9-9DA1-6D16D403650D}" srcOrd="1" destOrd="0" parTransId="{E25324AF-6F8E-482E-847D-CE9774680B38}" sibTransId="{EB540129-9F0D-45F9-9F50-65B5AC842A17}"/>
    <dgm:cxn modelId="{4D25BF50-E1C8-4799-B921-C8E658A6A824}" type="presOf" srcId="{564C9087-276B-4DED-ADF6-830226D32169}" destId="{43CBC119-4ABE-4CE9-85AA-861A5FB9A40C}" srcOrd="1" destOrd="0" presId="urn:microsoft.com/office/officeart/2005/8/layout/hList9"/>
    <dgm:cxn modelId="{660D1F4D-C098-4854-93A1-E51162BED472}" srcId="{154EFB57-472A-431B-9A99-3510CC9BBA3E}" destId="{D50CBA7D-5B4A-4AD4-A056-BB76EDF88D0D}" srcOrd="0" destOrd="0" parTransId="{B8F877AF-0B1E-4E69-874B-A11D308C3E5B}" sibTransId="{DAACD478-7EB3-416C-8761-64EBD18429DE}"/>
    <dgm:cxn modelId="{DF995883-5E28-4B05-B0A6-6428EA64586C}" type="presParOf" srcId="{41CCC517-E370-4316-B3F6-3B36508BC72A}" destId="{2D93419C-1533-40BA-9137-E78CA2E26C99}" srcOrd="0" destOrd="0" presId="urn:microsoft.com/office/officeart/2005/8/layout/hList9"/>
    <dgm:cxn modelId="{DCB49399-981E-40AC-A8D5-75C6A0B5136F}" type="presParOf" srcId="{41CCC517-E370-4316-B3F6-3B36508BC72A}" destId="{7B41FB79-A58A-436A-8410-82BFB9B86776}" srcOrd="1" destOrd="0" presId="urn:microsoft.com/office/officeart/2005/8/layout/hList9"/>
    <dgm:cxn modelId="{2A03A45D-BDAB-4F83-8BB6-113F95A60F91}" type="presParOf" srcId="{7B41FB79-A58A-436A-8410-82BFB9B86776}" destId="{6F05CF4F-4904-4A58-A5C8-377CA2729103}" srcOrd="0" destOrd="0" presId="urn:microsoft.com/office/officeart/2005/8/layout/hList9"/>
    <dgm:cxn modelId="{6BB9AB39-B665-4ABB-A02B-729F64B39B4D}" type="presParOf" srcId="{7B41FB79-A58A-436A-8410-82BFB9B86776}" destId="{22C92ADB-6DE7-4A47-A0FE-069369931F67}" srcOrd="1" destOrd="0" presId="urn:microsoft.com/office/officeart/2005/8/layout/hList9"/>
    <dgm:cxn modelId="{571C4E14-BD2F-4662-B0D3-C28EB12D98E9}" type="presParOf" srcId="{22C92ADB-6DE7-4A47-A0FE-069369931F67}" destId="{54BB97A8-214E-4F29-A7B5-A64D17D6A646}" srcOrd="0" destOrd="0" presId="urn:microsoft.com/office/officeart/2005/8/layout/hList9"/>
    <dgm:cxn modelId="{1CA5099E-1BEE-4900-BA95-F8ECD47F91DE}" type="presParOf" srcId="{22C92ADB-6DE7-4A47-A0FE-069369931F67}" destId="{43CBC119-4ABE-4CE9-85AA-861A5FB9A40C}" srcOrd="1" destOrd="0" presId="urn:microsoft.com/office/officeart/2005/8/layout/hList9"/>
    <dgm:cxn modelId="{E1DB1947-AF71-401E-AA9D-380EE0F00334}" type="presParOf" srcId="{7B41FB79-A58A-436A-8410-82BFB9B86776}" destId="{5DCF547B-2DBC-4F57-A54D-4AEFC4B5C46A}" srcOrd="2" destOrd="0" presId="urn:microsoft.com/office/officeart/2005/8/layout/hList9"/>
    <dgm:cxn modelId="{B636AA50-4803-4E83-9298-561F09FA6E7E}" type="presParOf" srcId="{5DCF547B-2DBC-4F57-A54D-4AEFC4B5C46A}" destId="{9E8CEE94-DBA1-4F7E-9BAE-3373B55F64F5}" srcOrd="0" destOrd="0" presId="urn:microsoft.com/office/officeart/2005/8/layout/hList9"/>
    <dgm:cxn modelId="{65D644C6-FDF2-443D-AACB-CF4B2CFA00AE}" type="presParOf" srcId="{5DCF547B-2DBC-4F57-A54D-4AEFC4B5C46A}" destId="{6E438AE5-9F69-4741-B51F-39AE5DB9C453}" srcOrd="1" destOrd="0" presId="urn:microsoft.com/office/officeart/2005/8/layout/hList9"/>
    <dgm:cxn modelId="{4AAB36CC-3C31-41A0-9DA1-401733684C7B}" type="presParOf" srcId="{41CCC517-E370-4316-B3F6-3B36508BC72A}" destId="{F6944CD7-6773-415D-953A-B78D8AFD37F9}" srcOrd="2" destOrd="0" presId="urn:microsoft.com/office/officeart/2005/8/layout/hList9"/>
    <dgm:cxn modelId="{577B05D2-1D2A-4697-B064-1C25101C0AFA}" type="presParOf" srcId="{41CCC517-E370-4316-B3F6-3B36508BC72A}" destId="{B9428B94-B3B6-408C-A409-E62CFF1B1F0A}" srcOrd="3" destOrd="0" presId="urn:microsoft.com/office/officeart/2005/8/layout/hList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004D40F-2A0C-4E3B-84CB-F09A41B40158}" type="doc">
      <dgm:prSet loTypeId="urn:microsoft.com/office/officeart/2005/8/layout/chevron2" loCatId="list" qsTypeId="urn:microsoft.com/office/officeart/2005/8/quickstyle/simple1" qsCatId="simple" csTypeId="urn:microsoft.com/office/officeart/2005/8/colors/colorful5" csCatId="colorful" phldr="1"/>
      <dgm:spPr/>
      <dgm:t>
        <a:bodyPr/>
        <a:lstStyle/>
        <a:p>
          <a:endParaRPr lang="zh-CN" altLang="en-US"/>
        </a:p>
      </dgm:t>
    </dgm:pt>
    <dgm:pt modelId="{D6B5CE75-C10E-4846-BD60-A653B98A71C7}">
      <dgm:prSet phldrT="[文本]"/>
      <dgm:spPr/>
      <dgm:t>
        <a:bodyPr/>
        <a:lstStyle/>
        <a:p>
          <a:r>
            <a:rPr lang="en-US" altLang="zh-CN" dirty="0" smtClean="0"/>
            <a:t>Influence</a:t>
          </a:r>
          <a:endParaRPr lang="zh-CN" altLang="en-US" dirty="0"/>
        </a:p>
      </dgm:t>
    </dgm:pt>
    <dgm:pt modelId="{8FFB48C6-6382-46A4-87E4-D454AB9A9092}" type="parTrans" cxnId="{31E1452A-3B25-4123-B33E-7C311A5EC0F8}">
      <dgm:prSet/>
      <dgm:spPr/>
      <dgm:t>
        <a:bodyPr/>
        <a:lstStyle/>
        <a:p>
          <a:endParaRPr lang="zh-CN" altLang="en-US"/>
        </a:p>
      </dgm:t>
    </dgm:pt>
    <dgm:pt modelId="{B74326BA-033E-4663-93BB-B98BDC0A3323}" type="sibTrans" cxnId="{31E1452A-3B25-4123-B33E-7C311A5EC0F8}">
      <dgm:prSet/>
      <dgm:spPr/>
      <dgm:t>
        <a:bodyPr/>
        <a:lstStyle/>
        <a:p>
          <a:endParaRPr lang="zh-CN" altLang="en-US"/>
        </a:p>
      </dgm:t>
    </dgm:pt>
    <dgm:pt modelId="{68C4FDEA-65C8-45E5-A7B2-CE646A78BF9A}">
      <dgm:prSet phldrT="[文本]"/>
      <dgm:spPr/>
      <dgm:t>
        <a:bodyPr/>
        <a:lstStyle/>
        <a:p>
          <a:r>
            <a:rPr lang="en-US" altLang="zh-CN" dirty="0" smtClean="0"/>
            <a:t>Bringing about the </a:t>
          </a:r>
          <a:r>
            <a:rPr lang="en-US" altLang="zh-CN" b="1" cap="none" spc="0"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contradiction</a:t>
          </a:r>
          <a:r>
            <a:rPr lang="en-US" altLang="zh-CN" dirty="0" smtClean="0"/>
            <a:t> between the two cooperated companies.</a:t>
          </a:r>
          <a:endParaRPr lang="zh-CN" altLang="en-US" dirty="0"/>
        </a:p>
      </dgm:t>
    </dgm:pt>
    <dgm:pt modelId="{C44FA07B-BEE8-48CC-9CE1-4FC2709DDCD0}" type="parTrans" cxnId="{F47063F0-621C-4EA1-80BF-220AB72B297D}">
      <dgm:prSet/>
      <dgm:spPr/>
      <dgm:t>
        <a:bodyPr/>
        <a:lstStyle/>
        <a:p>
          <a:endParaRPr lang="zh-CN" altLang="en-US"/>
        </a:p>
      </dgm:t>
    </dgm:pt>
    <dgm:pt modelId="{85F884B3-CF0F-426B-8BF4-95F7BC1B9E6B}" type="sibTrans" cxnId="{F47063F0-621C-4EA1-80BF-220AB72B297D}">
      <dgm:prSet/>
      <dgm:spPr/>
      <dgm:t>
        <a:bodyPr/>
        <a:lstStyle/>
        <a:p>
          <a:endParaRPr lang="zh-CN" altLang="en-US"/>
        </a:p>
      </dgm:t>
    </dgm:pt>
    <dgm:pt modelId="{40ED02DD-9FDA-4832-BB86-585B193F8BF1}">
      <dgm:prSet/>
      <dgm:spPr/>
      <dgm:t>
        <a:bodyPr/>
        <a:lstStyle/>
        <a:p>
          <a:r>
            <a:rPr lang="en-US" altLang="zh-CN" dirty="0" smtClean="0"/>
            <a:t>Being detrimental for </a:t>
          </a:r>
          <a:r>
            <a:rPr lang="en-GB" altLang="zh-CN" b="1" cap="none" spc="0"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trust </a:t>
          </a:r>
          <a:r>
            <a:rPr lang="en-US" altLang="zh-CN" b="1" cap="none" spc="0"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building </a:t>
          </a:r>
          <a:r>
            <a:rPr lang="en-US" altLang="zh-CN" dirty="0" smtClean="0"/>
            <a:t>between the two</a:t>
          </a:r>
          <a:r>
            <a:rPr lang="en-GB" altLang="zh-CN" dirty="0" smtClean="0"/>
            <a:t> </a:t>
          </a:r>
          <a:r>
            <a:rPr lang="en-US" altLang="zh-CN" dirty="0" smtClean="0"/>
            <a:t>cooperated companies.</a:t>
          </a:r>
          <a:endParaRPr lang="zh-CN" altLang="en-US" dirty="0"/>
        </a:p>
      </dgm:t>
    </dgm:pt>
    <dgm:pt modelId="{514E735C-ED15-48E1-B4DE-D2CB7BFA7F10}" type="parTrans" cxnId="{8A948A9F-E038-47F5-BC08-17CF638A84FB}">
      <dgm:prSet/>
      <dgm:spPr/>
      <dgm:t>
        <a:bodyPr/>
        <a:lstStyle/>
        <a:p>
          <a:endParaRPr lang="zh-CN" altLang="en-US"/>
        </a:p>
      </dgm:t>
    </dgm:pt>
    <dgm:pt modelId="{9040AF47-CB85-46F5-8A75-A0D5E12EC7A4}" type="sibTrans" cxnId="{8A948A9F-E038-47F5-BC08-17CF638A84FB}">
      <dgm:prSet/>
      <dgm:spPr/>
      <dgm:t>
        <a:bodyPr/>
        <a:lstStyle/>
        <a:p>
          <a:endParaRPr lang="zh-CN" altLang="en-US"/>
        </a:p>
      </dgm:t>
    </dgm:pt>
    <dgm:pt modelId="{55D3CF62-A31B-47CC-B33E-0D008F0AD4A0}">
      <dgm:prSet phldrT="[文本]"/>
      <dgm:spPr/>
      <dgm:t>
        <a:bodyPr/>
        <a:lstStyle/>
        <a:p>
          <a:r>
            <a:rPr lang="en-US" altLang="zh-CN" dirty="0" smtClean="0"/>
            <a:t>Of the event</a:t>
          </a:r>
          <a:endParaRPr lang="zh-CN" altLang="en-US" dirty="0"/>
        </a:p>
      </dgm:t>
    </dgm:pt>
    <dgm:pt modelId="{9DF8B378-479D-42BE-9B3B-57AFAF0D20B3}" type="sibTrans" cxnId="{930C90C0-86B4-422B-B5B9-71F359305A9E}">
      <dgm:prSet/>
      <dgm:spPr/>
      <dgm:t>
        <a:bodyPr/>
        <a:lstStyle/>
        <a:p>
          <a:endParaRPr lang="zh-CN" altLang="en-US"/>
        </a:p>
      </dgm:t>
    </dgm:pt>
    <dgm:pt modelId="{8C37D708-20C1-4AF3-967B-88DE5A0EB518}" type="parTrans" cxnId="{930C90C0-86B4-422B-B5B9-71F359305A9E}">
      <dgm:prSet/>
      <dgm:spPr/>
      <dgm:t>
        <a:bodyPr/>
        <a:lstStyle/>
        <a:p>
          <a:endParaRPr lang="zh-CN" altLang="en-US"/>
        </a:p>
      </dgm:t>
    </dgm:pt>
    <dgm:pt modelId="{7C72E63A-F289-4FBC-B62B-012FFBFE5059}" type="pres">
      <dgm:prSet presAssocID="{8004D40F-2A0C-4E3B-84CB-F09A41B40158}" presName="linearFlow" presStyleCnt="0">
        <dgm:presLayoutVars>
          <dgm:dir/>
          <dgm:animLvl val="lvl"/>
          <dgm:resizeHandles val="exact"/>
        </dgm:presLayoutVars>
      </dgm:prSet>
      <dgm:spPr/>
      <dgm:t>
        <a:bodyPr/>
        <a:lstStyle/>
        <a:p>
          <a:endParaRPr lang="zh-CN" altLang="en-US"/>
        </a:p>
      </dgm:t>
    </dgm:pt>
    <dgm:pt modelId="{C20B3289-713A-4CA8-A7D6-D3C4BEE2637F}" type="pres">
      <dgm:prSet presAssocID="{D6B5CE75-C10E-4846-BD60-A653B98A71C7}" presName="composite" presStyleCnt="0"/>
      <dgm:spPr/>
    </dgm:pt>
    <dgm:pt modelId="{37F6BE93-A433-4EF5-9719-6CB24E98AB1D}" type="pres">
      <dgm:prSet presAssocID="{D6B5CE75-C10E-4846-BD60-A653B98A71C7}" presName="parentText" presStyleLbl="alignNode1" presStyleIdx="0" presStyleCnt="2">
        <dgm:presLayoutVars>
          <dgm:chMax val="1"/>
          <dgm:bulletEnabled val="1"/>
        </dgm:presLayoutVars>
      </dgm:prSet>
      <dgm:spPr/>
      <dgm:t>
        <a:bodyPr/>
        <a:lstStyle/>
        <a:p>
          <a:endParaRPr lang="zh-CN" altLang="en-US"/>
        </a:p>
      </dgm:t>
    </dgm:pt>
    <dgm:pt modelId="{9EFED055-A3EB-4BB0-A7FD-F6FEB91DB088}" type="pres">
      <dgm:prSet presAssocID="{D6B5CE75-C10E-4846-BD60-A653B98A71C7}" presName="descendantText" presStyleLbl="alignAcc1" presStyleIdx="0" presStyleCnt="2">
        <dgm:presLayoutVars>
          <dgm:bulletEnabled val="1"/>
        </dgm:presLayoutVars>
      </dgm:prSet>
      <dgm:spPr/>
      <dgm:t>
        <a:bodyPr/>
        <a:lstStyle/>
        <a:p>
          <a:endParaRPr lang="zh-CN" altLang="en-US"/>
        </a:p>
      </dgm:t>
    </dgm:pt>
    <dgm:pt modelId="{7EC615C2-8EB8-4B78-BA2B-3B440A98EE7A}" type="pres">
      <dgm:prSet presAssocID="{B74326BA-033E-4663-93BB-B98BDC0A3323}" presName="sp" presStyleCnt="0"/>
      <dgm:spPr/>
    </dgm:pt>
    <dgm:pt modelId="{C005BCB4-F2F0-4A3B-970F-6E2FDE625F96}" type="pres">
      <dgm:prSet presAssocID="{55D3CF62-A31B-47CC-B33E-0D008F0AD4A0}" presName="composite" presStyleCnt="0"/>
      <dgm:spPr/>
    </dgm:pt>
    <dgm:pt modelId="{F5391D9D-7F2C-4FB5-8417-CCB89F8579EA}" type="pres">
      <dgm:prSet presAssocID="{55D3CF62-A31B-47CC-B33E-0D008F0AD4A0}" presName="parentText" presStyleLbl="alignNode1" presStyleIdx="1" presStyleCnt="2">
        <dgm:presLayoutVars>
          <dgm:chMax val="1"/>
          <dgm:bulletEnabled val="1"/>
        </dgm:presLayoutVars>
      </dgm:prSet>
      <dgm:spPr/>
      <dgm:t>
        <a:bodyPr/>
        <a:lstStyle/>
        <a:p>
          <a:endParaRPr lang="zh-CN" altLang="en-US"/>
        </a:p>
      </dgm:t>
    </dgm:pt>
    <dgm:pt modelId="{CF0A0CF9-D9FB-4C90-9AF7-0E7408C9DC8B}" type="pres">
      <dgm:prSet presAssocID="{55D3CF62-A31B-47CC-B33E-0D008F0AD4A0}" presName="descendantText" presStyleLbl="alignAcc1" presStyleIdx="1" presStyleCnt="2">
        <dgm:presLayoutVars>
          <dgm:bulletEnabled val="1"/>
        </dgm:presLayoutVars>
      </dgm:prSet>
      <dgm:spPr/>
      <dgm:t>
        <a:bodyPr/>
        <a:lstStyle/>
        <a:p>
          <a:endParaRPr lang="zh-CN" altLang="en-US"/>
        </a:p>
      </dgm:t>
    </dgm:pt>
  </dgm:ptLst>
  <dgm:cxnLst>
    <dgm:cxn modelId="{A500E928-7A7A-4C07-A28F-6D486E3B638E}" type="presOf" srcId="{40ED02DD-9FDA-4832-BB86-585B193F8BF1}" destId="{CF0A0CF9-D9FB-4C90-9AF7-0E7408C9DC8B}" srcOrd="0" destOrd="0" presId="urn:microsoft.com/office/officeart/2005/8/layout/chevron2"/>
    <dgm:cxn modelId="{F47063F0-621C-4EA1-80BF-220AB72B297D}" srcId="{D6B5CE75-C10E-4846-BD60-A653B98A71C7}" destId="{68C4FDEA-65C8-45E5-A7B2-CE646A78BF9A}" srcOrd="0" destOrd="0" parTransId="{C44FA07B-BEE8-48CC-9CE1-4FC2709DDCD0}" sibTransId="{85F884B3-CF0F-426B-8BF4-95F7BC1B9E6B}"/>
    <dgm:cxn modelId="{9CB3B630-7A33-4764-B2FB-23D455A56382}" type="presOf" srcId="{D6B5CE75-C10E-4846-BD60-A653B98A71C7}" destId="{37F6BE93-A433-4EF5-9719-6CB24E98AB1D}" srcOrd="0" destOrd="0" presId="urn:microsoft.com/office/officeart/2005/8/layout/chevron2"/>
    <dgm:cxn modelId="{672A3A38-D431-4062-BCDE-3D2CDBB78B5D}" type="presOf" srcId="{55D3CF62-A31B-47CC-B33E-0D008F0AD4A0}" destId="{F5391D9D-7F2C-4FB5-8417-CCB89F8579EA}" srcOrd="0" destOrd="0" presId="urn:microsoft.com/office/officeart/2005/8/layout/chevron2"/>
    <dgm:cxn modelId="{31E1452A-3B25-4123-B33E-7C311A5EC0F8}" srcId="{8004D40F-2A0C-4E3B-84CB-F09A41B40158}" destId="{D6B5CE75-C10E-4846-BD60-A653B98A71C7}" srcOrd="0" destOrd="0" parTransId="{8FFB48C6-6382-46A4-87E4-D454AB9A9092}" sibTransId="{B74326BA-033E-4663-93BB-B98BDC0A3323}"/>
    <dgm:cxn modelId="{8A948A9F-E038-47F5-BC08-17CF638A84FB}" srcId="{55D3CF62-A31B-47CC-B33E-0D008F0AD4A0}" destId="{40ED02DD-9FDA-4832-BB86-585B193F8BF1}" srcOrd="0" destOrd="0" parTransId="{514E735C-ED15-48E1-B4DE-D2CB7BFA7F10}" sibTransId="{9040AF47-CB85-46F5-8A75-A0D5E12EC7A4}"/>
    <dgm:cxn modelId="{930C90C0-86B4-422B-B5B9-71F359305A9E}" srcId="{8004D40F-2A0C-4E3B-84CB-F09A41B40158}" destId="{55D3CF62-A31B-47CC-B33E-0D008F0AD4A0}" srcOrd="1" destOrd="0" parTransId="{8C37D708-20C1-4AF3-967B-88DE5A0EB518}" sibTransId="{9DF8B378-479D-42BE-9B3B-57AFAF0D20B3}"/>
    <dgm:cxn modelId="{9B2C2D2B-2091-4143-9205-5D50E6957AE7}" type="presOf" srcId="{8004D40F-2A0C-4E3B-84CB-F09A41B40158}" destId="{7C72E63A-F289-4FBC-B62B-012FFBFE5059}" srcOrd="0" destOrd="0" presId="urn:microsoft.com/office/officeart/2005/8/layout/chevron2"/>
    <dgm:cxn modelId="{03D7261E-BE38-4263-87AE-F602808746F2}" type="presOf" srcId="{68C4FDEA-65C8-45E5-A7B2-CE646A78BF9A}" destId="{9EFED055-A3EB-4BB0-A7FD-F6FEB91DB088}" srcOrd="0" destOrd="0" presId="urn:microsoft.com/office/officeart/2005/8/layout/chevron2"/>
    <dgm:cxn modelId="{BE8F11EF-FC97-444A-806A-117AAC94D2D4}" type="presParOf" srcId="{7C72E63A-F289-4FBC-B62B-012FFBFE5059}" destId="{C20B3289-713A-4CA8-A7D6-D3C4BEE2637F}" srcOrd="0" destOrd="0" presId="urn:microsoft.com/office/officeart/2005/8/layout/chevron2"/>
    <dgm:cxn modelId="{EC4414F2-EF89-4B14-841D-17EA3A42471B}" type="presParOf" srcId="{C20B3289-713A-4CA8-A7D6-D3C4BEE2637F}" destId="{37F6BE93-A433-4EF5-9719-6CB24E98AB1D}" srcOrd="0" destOrd="0" presId="urn:microsoft.com/office/officeart/2005/8/layout/chevron2"/>
    <dgm:cxn modelId="{29F60283-B334-4328-A722-779C3E9D75FB}" type="presParOf" srcId="{C20B3289-713A-4CA8-A7D6-D3C4BEE2637F}" destId="{9EFED055-A3EB-4BB0-A7FD-F6FEB91DB088}" srcOrd="1" destOrd="0" presId="urn:microsoft.com/office/officeart/2005/8/layout/chevron2"/>
    <dgm:cxn modelId="{4D396675-AE7D-4EE2-8E6A-25C40FB0DD77}" type="presParOf" srcId="{7C72E63A-F289-4FBC-B62B-012FFBFE5059}" destId="{7EC615C2-8EB8-4B78-BA2B-3B440A98EE7A}" srcOrd="1" destOrd="0" presId="urn:microsoft.com/office/officeart/2005/8/layout/chevron2"/>
    <dgm:cxn modelId="{5BB75331-2B5B-4E0A-996D-FFF8DB3A7DA0}" type="presParOf" srcId="{7C72E63A-F289-4FBC-B62B-012FFBFE5059}" destId="{C005BCB4-F2F0-4A3B-970F-6E2FDE625F96}" srcOrd="2" destOrd="0" presId="urn:microsoft.com/office/officeart/2005/8/layout/chevron2"/>
    <dgm:cxn modelId="{BE960C5D-72B7-4D68-B6E4-72D8475736C2}" type="presParOf" srcId="{C005BCB4-F2F0-4A3B-970F-6E2FDE625F96}" destId="{F5391D9D-7F2C-4FB5-8417-CCB89F8579EA}" srcOrd="0" destOrd="0" presId="urn:microsoft.com/office/officeart/2005/8/layout/chevron2"/>
    <dgm:cxn modelId="{C9DC7692-5C3F-4CEC-BC7C-9ECA5EFD9424}" type="presParOf" srcId="{C005BCB4-F2F0-4A3B-970F-6E2FDE625F96}" destId="{CF0A0CF9-D9FB-4C90-9AF7-0E7408C9DC8B}"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CB0FCD3-C1A2-4367-9D25-21D70EA149D1}" type="doc">
      <dgm:prSet loTypeId="urn:microsoft.com/office/officeart/2005/8/layout/hList1" loCatId="list" qsTypeId="urn:microsoft.com/office/officeart/2005/8/quickstyle/simple1" qsCatId="simple" csTypeId="urn:microsoft.com/office/officeart/2005/8/colors/colorful5" csCatId="colorful" phldr="1"/>
      <dgm:spPr/>
      <dgm:t>
        <a:bodyPr/>
        <a:lstStyle/>
        <a:p>
          <a:endParaRPr lang="zh-CN" altLang="en-US"/>
        </a:p>
      </dgm:t>
    </dgm:pt>
    <dgm:pt modelId="{0A0D65DD-42D1-4BDA-8827-EA37DC1AA024}">
      <dgm:prSet phldrT="[文本]" custT="1"/>
      <dgm:spPr/>
      <dgm:t>
        <a:bodyPr/>
        <a:lstStyle/>
        <a:p>
          <a:r>
            <a:rPr lang="en-US" altLang="zh-CN" sz="3200" b="0" cap="none" spc="0" dirty="0" err="1" smtClean="0">
              <a:ln w="18415" cmpd="sng">
                <a:solidFill>
                  <a:srgbClr val="FFFFFF"/>
                </a:solidFill>
                <a:prstDash val="solid"/>
              </a:ln>
              <a:solidFill>
                <a:srgbClr val="FFFFFF"/>
              </a:solidFill>
              <a:effectLst>
                <a:outerShdw blurRad="63500" dir="3600000" algn="tl" rotWithShape="0">
                  <a:srgbClr val="000000">
                    <a:alpha val="70000"/>
                  </a:srgbClr>
                </a:outerShdw>
              </a:effectLst>
            </a:rPr>
            <a:t>Tencent</a:t>
          </a:r>
          <a:r>
            <a:rPr lang="en-US" altLang="zh-CN" sz="3200" b="0" cap="none" spc="0" dirty="0" smtClean="0">
              <a:ln w="18415" cmpd="sng">
                <a:solidFill>
                  <a:srgbClr val="FFFFFF"/>
                </a:solidFill>
                <a:prstDash val="solid"/>
              </a:ln>
              <a:solidFill>
                <a:srgbClr val="FFFFFF"/>
              </a:solidFill>
              <a:effectLst>
                <a:outerShdw blurRad="63500" dir="3600000" algn="tl" rotWithShape="0">
                  <a:srgbClr val="000000">
                    <a:alpha val="70000"/>
                  </a:srgbClr>
                </a:outerShdw>
              </a:effectLst>
            </a:rPr>
            <a:t> </a:t>
          </a:r>
          <a:endParaRPr lang="zh-CN" altLang="en-US" sz="3200" b="0" cap="none" spc="0" dirty="0">
            <a:ln w="18415" cmpd="sng">
              <a:solidFill>
                <a:srgbClr val="FFFFFF"/>
              </a:solidFill>
              <a:prstDash val="solid"/>
            </a:ln>
            <a:solidFill>
              <a:srgbClr val="FFFFFF"/>
            </a:solidFill>
            <a:effectLst>
              <a:outerShdw blurRad="63500" dir="3600000" algn="tl" rotWithShape="0">
                <a:srgbClr val="000000">
                  <a:alpha val="70000"/>
                </a:srgbClr>
              </a:outerShdw>
            </a:effectLst>
          </a:endParaRPr>
        </a:p>
      </dgm:t>
    </dgm:pt>
    <dgm:pt modelId="{A175AC5B-EAC0-4D2E-8DBC-15B32FF09699}" type="parTrans" cxnId="{63D54E24-B58D-45C3-AC1B-E595F624C64D}">
      <dgm:prSet/>
      <dgm:spPr/>
      <dgm:t>
        <a:bodyPr/>
        <a:lstStyle/>
        <a:p>
          <a:endParaRPr lang="zh-CN" altLang="en-US"/>
        </a:p>
      </dgm:t>
    </dgm:pt>
    <dgm:pt modelId="{149EA1FA-C207-41DD-B4F5-762635E36953}" type="sibTrans" cxnId="{63D54E24-B58D-45C3-AC1B-E595F624C64D}">
      <dgm:prSet/>
      <dgm:spPr/>
      <dgm:t>
        <a:bodyPr/>
        <a:lstStyle/>
        <a:p>
          <a:endParaRPr lang="zh-CN" altLang="en-US"/>
        </a:p>
      </dgm:t>
    </dgm:pt>
    <dgm:pt modelId="{00910853-0715-4DF6-A36F-3161BC6A8634}">
      <dgm:prSet phldrT="[文本]"/>
      <dgm:spPr/>
      <dgm:t>
        <a:bodyPr/>
        <a:lstStyle/>
        <a:p>
          <a:r>
            <a:rPr lang="en-US" altLang="zh-CN" dirty="0" err="1" smtClean="0"/>
            <a:t>Tencent</a:t>
          </a:r>
          <a:r>
            <a:rPr lang="en-US" altLang="zh-CN" dirty="0" smtClean="0"/>
            <a:t> thought the </a:t>
          </a:r>
          <a:r>
            <a:rPr lang="en-US" altLang="zh-CN" b="1" cap="none" spc="0"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releasing of </a:t>
          </a:r>
          <a:r>
            <a:rPr lang="en-US" altLang="zh-CN" b="1" cap="none" spc="0" dirty="0" err="1"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GaoPeng</a:t>
          </a:r>
          <a:r>
            <a:rPr lang="en-US" altLang="zh-CN" b="1" cap="none" spc="0"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 </a:t>
          </a:r>
          <a:r>
            <a:rPr lang="en-US" altLang="zh-CN" dirty="0" smtClean="0"/>
            <a:t>as well as its </a:t>
          </a:r>
          <a:r>
            <a:rPr lang="en-US" altLang="zh-CN" b="1" cap="none" spc="0"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employment process</a:t>
          </a:r>
          <a:r>
            <a:rPr lang="en-US" altLang="zh-CN" b="1" dirty="0" smtClean="0">
              <a:ln w="1905"/>
              <a:effectLst>
                <a:innerShdw blurRad="69850" dist="43180" dir="5400000">
                  <a:srgbClr val="000000">
                    <a:alpha val="65000"/>
                  </a:srgbClr>
                </a:innerShdw>
              </a:effectLst>
            </a:rPr>
            <a:t> </a:t>
          </a:r>
          <a:r>
            <a:rPr lang="en-US" altLang="zh-CN" dirty="0" smtClean="0"/>
            <a:t>need to be slow and well-prepared</a:t>
          </a:r>
          <a:endParaRPr lang="zh-CN" altLang="en-US" dirty="0"/>
        </a:p>
      </dgm:t>
    </dgm:pt>
    <dgm:pt modelId="{24804109-64DD-4F27-BF5B-1902FB99BC91}" type="parTrans" cxnId="{81891F76-111E-48A2-B187-20EC1719550C}">
      <dgm:prSet/>
      <dgm:spPr/>
      <dgm:t>
        <a:bodyPr/>
        <a:lstStyle/>
        <a:p>
          <a:endParaRPr lang="zh-CN" altLang="en-US"/>
        </a:p>
      </dgm:t>
    </dgm:pt>
    <dgm:pt modelId="{D352B9D9-FBC7-42ED-84A8-3E44B7B4937B}" type="sibTrans" cxnId="{81891F76-111E-48A2-B187-20EC1719550C}">
      <dgm:prSet/>
      <dgm:spPr/>
      <dgm:t>
        <a:bodyPr/>
        <a:lstStyle/>
        <a:p>
          <a:endParaRPr lang="zh-CN" altLang="en-US"/>
        </a:p>
      </dgm:t>
    </dgm:pt>
    <dgm:pt modelId="{9D461EE2-930C-48D0-8325-6D2F31CA7610}">
      <dgm:prSet phldrT="[文本]" custT="1"/>
      <dgm:spPr/>
      <dgm:t>
        <a:bodyPr/>
        <a:lstStyle/>
        <a:p>
          <a:r>
            <a:rPr lang="en-US" altLang="zh-CN" sz="3200" b="0" cap="none" spc="0" dirty="0" smtClean="0">
              <a:ln w="18415" cmpd="sng">
                <a:solidFill>
                  <a:srgbClr val="FFFFFF"/>
                </a:solidFill>
                <a:prstDash val="solid"/>
              </a:ln>
              <a:solidFill>
                <a:srgbClr val="FFFFFF"/>
              </a:solidFill>
              <a:effectLst>
                <a:outerShdw blurRad="63500" dir="3600000" algn="tl" rotWithShape="0">
                  <a:srgbClr val="000000">
                    <a:alpha val="70000"/>
                  </a:srgbClr>
                </a:outerShdw>
              </a:effectLst>
            </a:rPr>
            <a:t>Groupon </a:t>
          </a:r>
          <a:endParaRPr lang="zh-CN" altLang="en-US" sz="3200" b="0" cap="none" spc="0" dirty="0">
            <a:ln w="18415" cmpd="sng">
              <a:solidFill>
                <a:srgbClr val="FFFFFF"/>
              </a:solidFill>
              <a:prstDash val="solid"/>
            </a:ln>
            <a:solidFill>
              <a:srgbClr val="FFFFFF"/>
            </a:solidFill>
            <a:effectLst>
              <a:outerShdw blurRad="63500" dir="3600000" algn="tl" rotWithShape="0">
                <a:srgbClr val="000000">
                  <a:alpha val="70000"/>
                </a:srgbClr>
              </a:outerShdw>
            </a:effectLst>
          </a:endParaRPr>
        </a:p>
      </dgm:t>
    </dgm:pt>
    <dgm:pt modelId="{C618DD51-D605-4BF8-90C6-9306A2D15C66}" type="parTrans" cxnId="{6C143C94-EE73-47F2-9E1E-C8541391C9AD}">
      <dgm:prSet/>
      <dgm:spPr/>
      <dgm:t>
        <a:bodyPr/>
        <a:lstStyle/>
        <a:p>
          <a:endParaRPr lang="zh-CN" altLang="en-US"/>
        </a:p>
      </dgm:t>
    </dgm:pt>
    <dgm:pt modelId="{A2494B4C-15D1-46EB-9857-7EF9FCB90E1E}" type="sibTrans" cxnId="{6C143C94-EE73-47F2-9E1E-C8541391C9AD}">
      <dgm:prSet/>
      <dgm:spPr/>
      <dgm:t>
        <a:bodyPr/>
        <a:lstStyle/>
        <a:p>
          <a:endParaRPr lang="zh-CN" altLang="en-US"/>
        </a:p>
      </dgm:t>
    </dgm:pt>
    <dgm:pt modelId="{17BC7110-435F-4F69-A2AF-E81AC14DF7C1}">
      <dgm:prSet/>
      <dgm:spPr/>
      <dgm:t>
        <a:bodyPr/>
        <a:lstStyle/>
        <a:p>
          <a:r>
            <a:rPr lang="en-US" altLang="zh-CN" dirty="0" smtClean="0"/>
            <a:t>Groupon was willing to enter to the Chinese buy websites market </a:t>
          </a:r>
          <a:r>
            <a:rPr lang="en-US" altLang="zh-CN" b="1" cap="none" spc="0"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as fast as possible</a:t>
          </a:r>
          <a:endParaRPr lang="zh-CN" altLang="en-US" b="1" cap="none" spc="0"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dgm:t>
    </dgm:pt>
    <dgm:pt modelId="{4B04C885-FAC1-4CE3-803F-58C91F2B3511}" type="parTrans" cxnId="{151D6D0A-5108-49EB-AA34-BDC22AF58FF8}">
      <dgm:prSet/>
      <dgm:spPr/>
      <dgm:t>
        <a:bodyPr/>
        <a:lstStyle/>
        <a:p>
          <a:endParaRPr lang="zh-CN" altLang="en-US"/>
        </a:p>
      </dgm:t>
    </dgm:pt>
    <dgm:pt modelId="{32F2BABB-E2F5-46A3-ACA6-69A4CCB86D02}" type="sibTrans" cxnId="{151D6D0A-5108-49EB-AA34-BDC22AF58FF8}">
      <dgm:prSet/>
      <dgm:spPr/>
      <dgm:t>
        <a:bodyPr/>
        <a:lstStyle/>
        <a:p>
          <a:endParaRPr lang="zh-CN" altLang="en-US"/>
        </a:p>
      </dgm:t>
    </dgm:pt>
    <dgm:pt modelId="{5441F751-B93A-4DAE-97F8-C3381EE86336}" type="pres">
      <dgm:prSet presAssocID="{0CB0FCD3-C1A2-4367-9D25-21D70EA149D1}" presName="Name0" presStyleCnt="0">
        <dgm:presLayoutVars>
          <dgm:dir/>
          <dgm:animLvl val="lvl"/>
          <dgm:resizeHandles val="exact"/>
        </dgm:presLayoutVars>
      </dgm:prSet>
      <dgm:spPr/>
      <dgm:t>
        <a:bodyPr/>
        <a:lstStyle/>
        <a:p>
          <a:endParaRPr lang="zh-CN" altLang="en-US"/>
        </a:p>
      </dgm:t>
    </dgm:pt>
    <dgm:pt modelId="{0FA47303-C861-4EBF-9EB6-A5D5C43EA3D1}" type="pres">
      <dgm:prSet presAssocID="{0A0D65DD-42D1-4BDA-8827-EA37DC1AA024}" presName="composite" presStyleCnt="0"/>
      <dgm:spPr/>
    </dgm:pt>
    <dgm:pt modelId="{3C328CD0-9F1C-44A2-9475-2AB2AE376864}" type="pres">
      <dgm:prSet presAssocID="{0A0D65DD-42D1-4BDA-8827-EA37DC1AA024}" presName="parTx" presStyleLbl="alignNode1" presStyleIdx="0" presStyleCnt="2">
        <dgm:presLayoutVars>
          <dgm:chMax val="0"/>
          <dgm:chPref val="0"/>
          <dgm:bulletEnabled val="1"/>
        </dgm:presLayoutVars>
      </dgm:prSet>
      <dgm:spPr/>
      <dgm:t>
        <a:bodyPr/>
        <a:lstStyle/>
        <a:p>
          <a:endParaRPr lang="zh-CN" altLang="en-US"/>
        </a:p>
      </dgm:t>
    </dgm:pt>
    <dgm:pt modelId="{53A02A67-529B-4201-9130-CD3ADA88E055}" type="pres">
      <dgm:prSet presAssocID="{0A0D65DD-42D1-4BDA-8827-EA37DC1AA024}" presName="desTx" presStyleLbl="alignAccFollowNode1" presStyleIdx="0" presStyleCnt="2">
        <dgm:presLayoutVars>
          <dgm:bulletEnabled val="1"/>
        </dgm:presLayoutVars>
      </dgm:prSet>
      <dgm:spPr/>
      <dgm:t>
        <a:bodyPr/>
        <a:lstStyle/>
        <a:p>
          <a:endParaRPr lang="zh-CN" altLang="en-US"/>
        </a:p>
      </dgm:t>
    </dgm:pt>
    <dgm:pt modelId="{98C93378-0F07-406A-B05F-49FDBDDF40E4}" type="pres">
      <dgm:prSet presAssocID="{149EA1FA-C207-41DD-B4F5-762635E36953}" presName="space" presStyleCnt="0"/>
      <dgm:spPr/>
    </dgm:pt>
    <dgm:pt modelId="{E793B70E-F836-46F2-B905-5B408722628C}" type="pres">
      <dgm:prSet presAssocID="{9D461EE2-930C-48D0-8325-6D2F31CA7610}" presName="composite" presStyleCnt="0"/>
      <dgm:spPr/>
    </dgm:pt>
    <dgm:pt modelId="{CDE6C81B-60CF-4BAD-8AC1-B73ECF068C23}" type="pres">
      <dgm:prSet presAssocID="{9D461EE2-930C-48D0-8325-6D2F31CA7610}" presName="parTx" presStyleLbl="alignNode1" presStyleIdx="1" presStyleCnt="2">
        <dgm:presLayoutVars>
          <dgm:chMax val="0"/>
          <dgm:chPref val="0"/>
          <dgm:bulletEnabled val="1"/>
        </dgm:presLayoutVars>
      </dgm:prSet>
      <dgm:spPr/>
      <dgm:t>
        <a:bodyPr/>
        <a:lstStyle/>
        <a:p>
          <a:endParaRPr lang="zh-CN" altLang="en-US"/>
        </a:p>
      </dgm:t>
    </dgm:pt>
    <dgm:pt modelId="{C4B291D4-17CF-4CCE-AF1A-951B2AEB6812}" type="pres">
      <dgm:prSet presAssocID="{9D461EE2-930C-48D0-8325-6D2F31CA7610}" presName="desTx" presStyleLbl="alignAccFollowNode1" presStyleIdx="1" presStyleCnt="2">
        <dgm:presLayoutVars>
          <dgm:bulletEnabled val="1"/>
        </dgm:presLayoutVars>
      </dgm:prSet>
      <dgm:spPr/>
      <dgm:t>
        <a:bodyPr/>
        <a:lstStyle/>
        <a:p>
          <a:endParaRPr lang="zh-CN" altLang="en-US"/>
        </a:p>
      </dgm:t>
    </dgm:pt>
  </dgm:ptLst>
  <dgm:cxnLst>
    <dgm:cxn modelId="{151D6D0A-5108-49EB-AA34-BDC22AF58FF8}" srcId="{9D461EE2-930C-48D0-8325-6D2F31CA7610}" destId="{17BC7110-435F-4F69-A2AF-E81AC14DF7C1}" srcOrd="0" destOrd="0" parTransId="{4B04C885-FAC1-4CE3-803F-58C91F2B3511}" sibTransId="{32F2BABB-E2F5-46A3-ACA6-69A4CCB86D02}"/>
    <dgm:cxn modelId="{6B4243E5-9897-41AC-B822-B70AE2EBBBFD}" type="presOf" srcId="{00910853-0715-4DF6-A36F-3161BC6A8634}" destId="{53A02A67-529B-4201-9130-CD3ADA88E055}" srcOrd="0" destOrd="0" presId="urn:microsoft.com/office/officeart/2005/8/layout/hList1"/>
    <dgm:cxn modelId="{C6608B00-2F06-4ABD-B284-FB2525A759CB}" type="presOf" srcId="{0A0D65DD-42D1-4BDA-8827-EA37DC1AA024}" destId="{3C328CD0-9F1C-44A2-9475-2AB2AE376864}" srcOrd="0" destOrd="0" presId="urn:microsoft.com/office/officeart/2005/8/layout/hList1"/>
    <dgm:cxn modelId="{B061644C-B8DE-4833-A51E-60690E74A5D8}" type="presOf" srcId="{0CB0FCD3-C1A2-4367-9D25-21D70EA149D1}" destId="{5441F751-B93A-4DAE-97F8-C3381EE86336}" srcOrd="0" destOrd="0" presId="urn:microsoft.com/office/officeart/2005/8/layout/hList1"/>
    <dgm:cxn modelId="{810D9385-F4C8-4317-AD8F-2C94B617CE23}" type="presOf" srcId="{9D461EE2-930C-48D0-8325-6D2F31CA7610}" destId="{CDE6C81B-60CF-4BAD-8AC1-B73ECF068C23}" srcOrd="0" destOrd="0" presId="urn:microsoft.com/office/officeart/2005/8/layout/hList1"/>
    <dgm:cxn modelId="{6C143C94-EE73-47F2-9E1E-C8541391C9AD}" srcId="{0CB0FCD3-C1A2-4367-9D25-21D70EA149D1}" destId="{9D461EE2-930C-48D0-8325-6D2F31CA7610}" srcOrd="1" destOrd="0" parTransId="{C618DD51-D605-4BF8-90C6-9306A2D15C66}" sibTransId="{A2494B4C-15D1-46EB-9857-7EF9FCB90E1E}"/>
    <dgm:cxn modelId="{63D54E24-B58D-45C3-AC1B-E595F624C64D}" srcId="{0CB0FCD3-C1A2-4367-9D25-21D70EA149D1}" destId="{0A0D65DD-42D1-4BDA-8827-EA37DC1AA024}" srcOrd="0" destOrd="0" parTransId="{A175AC5B-EAC0-4D2E-8DBC-15B32FF09699}" sibTransId="{149EA1FA-C207-41DD-B4F5-762635E36953}"/>
    <dgm:cxn modelId="{81891F76-111E-48A2-B187-20EC1719550C}" srcId="{0A0D65DD-42D1-4BDA-8827-EA37DC1AA024}" destId="{00910853-0715-4DF6-A36F-3161BC6A8634}" srcOrd="0" destOrd="0" parTransId="{24804109-64DD-4F27-BF5B-1902FB99BC91}" sibTransId="{D352B9D9-FBC7-42ED-84A8-3E44B7B4937B}"/>
    <dgm:cxn modelId="{95DE0A81-7592-42FA-A1F8-1B4E05277253}" type="presOf" srcId="{17BC7110-435F-4F69-A2AF-E81AC14DF7C1}" destId="{C4B291D4-17CF-4CCE-AF1A-951B2AEB6812}" srcOrd="0" destOrd="0" presId="urn:microsoft.com/office/officeart/2005/8/layout/hList1"/>
    <dgm:cxn modelId="{775AE279-F6A2-4A5B-A68B-161F624E229F}" type="presParOf" srcId="{5441F751-B93A-4DAE-97F8-C3381EE86336}" destId="{0FA47303-C861-4EBF-9EB6-A5D5C43EA3D1}" srcOrd="0" destOrd="0" presId="urn:microsoft.com/office/officeart/2005/8/layout/hList1"/>
    <dgm:cxn modelId="{014DFD1A-1569-459A-A504-2E39E552FB8E}" type="presParOf" srcId="{0FA47303-C861-4EBF-9EB6-A5D5C43EA3D1}" destId="{3C328CD0-9F1C-44A2-9475-2AB2AE376864}" srcOrd="0" destOrd="0" presId="urn:microsoft.com/office/officeart/2005/8/layout/hList1"/>
    <dgm:cxn modelId="{E8B5F08E-07F9-47FC-990C-899D0D34635E}" type="presParOf" srcId="{0FA47303-C861-4EBF-9EB6-A5D5C43EA3D1}" destId="{53A02A67-529B-4201-9130-CD3ADA88E055}" srcOrd="1" destOrd="0" presId="urn:microsoft.com/office/officeart/2005/8/layout/hList1"/>
    <dgm:cxn modelId="{00B62044-3964-463E-91F5-59FE480C08EA}" type="presParOf" srcId="{5441F751-B93A-4DAE-97F8-C3381EE86336}" destId="{98C93378-0F07-406A-B05F-49FDBDDF40E4}" srcOrd="1" destOrd="0" presId="urn:microsoft.com/office/officeart/2005/8/layout/hList1"/>
    <dgm:cxn modelId="{8A1A2CBB-134B-4D71-8C00-9632D45886EB}" type="presParOf" srcId="{5441F751-B93A-4DAE-97F8-C3381EE86336}" destId="{E793B70E-F836-46F2-B905-5B408722628C}" srcOrd="2" destOrd="0" presId="urn:microsoft.com/office/officeart/2005/8/layout/hList1"/>
    <dgm:cxn modelId="{968D01E1-02C0-4519-9488-76322B1456F5}" type="presParOf" srcId="{E793B70E-F836-46F2-B905-5B408722628C}" destId="{CDE6C81B-60CF-4BAD-8AC1-B73ECF068C23}" srcOrd="0" destOrd="0" presId="urn:microsoft.com/office/officeart/2005/8/layout/hList1"/>
    <dgm:cxn modelId="{5CC691D0-91AA-4083-A46D-E5B2DD14FFEF}" type="presParOf" srcId="{E793B70E-F836-46F2-B905-5B408722628C}" destId="{C4B291D4-17CF-4CCE-AF1A-951B2AEB6812}"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C2E8468-B106-4C79-919F-3750697A7C55}" type="doc">
      <dgm:prSet loTypeId="urn:microsoft.com/office/officeart/2005/8/layout/hList1" loCatId="list" qsTypeId="urn:microsoft.com/office/officeart/2005/8/quickstyle/simple1" qsCatId="simple" csTypeId="urn:microsoft.com/office/officeart/2005/8/colors/accent6_2" csCatId="accent6" phldr="1"/>
      <dgm:spPr/>
      <dgm:t>
        <a:bodyPr/>
        <a:lstStyle/>
        <a:p>
          <a:endParaRPr lang="zh-CN" altLang="en-US"/>
        </a:p>
      </dgm:t>
    </dgm:pt>
    <dgm:pt modelId="{D37E97C0-8544-4231-B818-93F7827FF7BC}">
      <dgm:prSet phldrT="[文本]"/>
      <dgm:spPr/>
      <dgm:t>
        <a:bodyPr/>
        <a:lstStyle/>
        <a:p>
          <a:pPr algn="l"/>
          <a:r>
            <a:rPr lang="en-US" altLang="zh-CN" b="1" dirty="0" smtClean="0">
              <a:latin typeface="宋体"/>
              <a:ea typeface="宋体"/>
            </a:rPr>
            <a:t>◆◆◆◆</a:t>
          </a:r>
          <a:r>
            <a:rPr lang="en-US" altLang="zh-CN" b="1" dirty="0" smtClean="0"/>
            <a:t>Loss of staff: staffs lack of the sense of belonging</a:t>
          </a:r>
          <a:r>
            <a:rPr lang="en-US" altLang="zh-CN" b="1" dirty="0" smtClean="0">
              <a:latin typeface="宋体"/>
              <a:ea typeface="宋体"/>
            </a:rPr>
            <a:t>◆◆◆◆</a:t>
          </a:r>
          <a:endParaRPr lang="zh-CN" altLang="en-US" dirty="0"/>
        </a:p>
      </dgm:t>
    </dgm:pt>
    <dgm:pt modelId="{A9809E3B-4E7F-4353-A457-B90F1CA56160}" type="parTrans" cxnId="{6568FD44-96AB-4FFB-B87C-05E96EE0446E}">
      <dgm:prSet/>
      <dgm:spPr/>
      <dgm:t>
        <a:bodyPr/>
        <a:lstStyle/>
        <a:p>
          <a:endParaRPr lang="zh-CN" altLang="en-US"/>
        </a:p>
      </dgm:t>
    </dgm:pt>
    <dgm:pt modelId="{5FA4262F-BD98-4D5B-947E-C1501072DCF5}" type="sibTrans" cxnId="{6568FD44-96AB-4FFB-B87C-05E96EE0446E}">
      <dgm:prSet/>
      <dgm:spPr/>
      <dgm:t>
        <a:bodyPr/>
        <a:lstStyle/>
        <a:p>
          <a:endParaRPr lang="zh-CN" altLang="en-US"/>
        </a:p>
      </dgm:t>
    </dgm:pt>
    <dgm:pt modelId="{515B7671-09FF-42FB-B2FC-C820FEF8602F}">
      <dgm:prSet phldrT="[文本]" custT="1"/>
      <dgm:spPr/>
      <dgm:t>
        <a:bodyPr/>
        <a:lstStyle/>
        <a:p>
          <a:r>
            <a:rPr lang="en-US" altLang="zh-CN" sz="2000" dirty="0" smtClean="0"/>
            <a:t>Since Groupon entered to Chinese market in 2011, Groupon has recruited an army of employees from its competitors using high salary strategy, which seems to an outstanding strategy for Groupon’s globalization in China</a:t>
          </a:r>
          <a:r>
            <a:rPr lang="en-US" altLang="zh-CN" sz="2000" dirty="0" smtClean="0"/>
            <a:t>. However</a:t>
          </a:r>
          <a:r>
            <a:rPr lang="en-US" altLang="zh-CN" sz="2000" dirty="0" smtClean="0"/>
            <a:t>, the employees immediately found that the high salary is not real, for Groupon began to reduce the salary basing on </a:t>
          </a:r>
          <a:r>
            <a:rPr lang="en-US" altLang="zh-CN" sz="2000" smtClean="0"/>
            <a:t>various </a:t>
          </a:r>
          <a:r>
            <a:rPr lang="en-US" altLang="zh-CN" sz="2000" smtClean="0"/>
            <a:t>reasons </a:t>
          </a:r>
          <a:r>
            <a:rPr lang="en-US" sz="2000" smtClean="0"/>
            <a:t>(</a:t>
          </a:r>
          <a:r>
            <a:rPr lang="en-US" sz="2000" smtClean="0"/>
            <a:t>Bishop</a:t>
          </a:r>
          <a:r>
            <a:rPr lang="en-US" sz="2000" dirty="0" smtClean="0"/>
            <a:t>, </a:t>
          </a:r>
          <a:r>
            <a:rPr lang="en-US" sz="2000" smtClean="0"/>
            <a:t>B., </a:t>
          </a:r>
          <a:r>
            <a:rPr lang="en-US" sz="2000" dirty="0" smtClean="0"/>
            <a:t>2011)</a:t>
          </a:r>
          <a:r>
            <a:rPr lang="en-US" altLang="zh-CN" sz="2000" dirty="0" smtClean="0"/>
            <a:t>. </a:t>
          </a:r>
          <a:endParaRPr lang="zh-CN" altLang="en-US" sz="2000" dirty="0"/>
        </a:p>
      </dgm:t>
    </dgm:pt>
    <dgm:pt modelId="{F93B7473-1428-4E98-B2D6-84009587C439}" type="parTrans" cxnId="{B174E196-4399-48D1-A788-424E0BEB9804}">
      <dgm:prSet/>
      <dgm:spPr/>
      <dgm:t>
        <a:bodyPr/>
        <a:lstStyle/>
        <a:p>
          <a:endParaRPr lang="zh-CN" altLang="en-US"/>
        </a:p>
      </dgm:t>
    </dgm:pt>
    <dgm:pt modelId="{0B132C49-B76D-427F-BDEE-231FC71F48AC}" type="sibTrans" cxnId="{B174E196-4399-48D1-A788-424E0BEB9804}">
      <dgm:prSet/>
      <dgm:spPr/>
      <dgm:t>
        <a:bodyPr/>
        <a:lstStyle/>
        <a:p>
          <a:endParaRPr lang="zh-CN" altLang="en-US"/>
        </a:p>
      </dgm:t>
    </dgm:pt>
    <dgm:pt modelId="{07BCF4F5-6D42-4136-A24F-BE7228F956E1}">
      <dgm:prSet custT="1"/>
      <dgm:spPr/>
      <dgm:t>
        <a:bodyPr/>
        <a:lstStyle/>
        <a:p>
          <a:endParaRPr lang="en-US" altLang="zh-CN" sz="2000" dirty="0"/>
        </a:p>
      </dgm:t>
    </dgm:pt>
    <dgm:pt modelId="{1567568E-D71D-4446-AAB0-E5EE6AC71A18}" type="parTrans" cxnId="{D1F90EB9-3F5F-4C38-8273-FF7863136DBA}">
      <dgm:prSet/>
      <dgm:spPr/>
      <dgm:t>
        <a:bodyPr/>
        <a:lstStyle/>
        <a:p>
          <a:endParaRPr lang="zh-CN" altLang="en-US"/>
        </a:p>
      </dgm:t>
    </dgm:pt>
    <dgm:pt modelId="{63B71ADC-39A8-4504-A09D-79C21BA873CF}" type="sibTrans" cxnId="{D1F90EB9-3F5F-4C38-8273-FF7863136DBA}">
      <dgm:prSet/>
      <dgm:spPr/>
      <dgm:t>
        <a:bodyPr/>
        <a:lstStyle/>
        <a:p>
          <a:endParaRPr lang="zh-CN" altLang="en-US"/>
        </a:p>
      </dgm:t>
    </dgm:pt>
    <dgm:pt modelId="{90510F5C-CB03-41D7-85C1-66CB564B1B4E}">
      <dgm:prSet custT="1"/>
      <dgm:spPr/>
      <dgm:t>
        <a:bodyPr/>
        <a:lstStyle/>
        <a:p>
          <a:r>
            <a:rPr lang="en-US" altLang="zh-CN" sz="2000" dirty="0" smtClean="0"/>
            <a:t>Moreover, Groupon changed the rule of company at any time, which bring about it was completely unknown of the salary for employees of Groupon. </a:t>
          </a:r>
        </a:p>
      </dgm:t>
    </dgm:pt>
    <dgm:pt modelId="{E67E0819-C4B2-45BB-8570-2621409C72D6}" type="parTrans" cxnId="{37568F76-279D-48EB-BDDD-F0B50F76EF71}">
      <dgm:prSet/>
      <dgm:spPr/>
      <dgm:t>
        <a:bodyPr/>
        <a:lstStyle/>
        <a:p>
          <a:endParaRPr lang="zh-CN" altLang="en-US"/>
        </a:p>
      </dgm:t>
    </dgm:pt>
    <dgm:pt modelId="{31C78A4C-55F2-44B5-AF74-58D79E607A14}" type="sibTrans" cxnId="{37568F76-279D-48EB-BDDD-F0B50F76EF71}">
      <dgm:prSet/>
      <dgm:spPr/>
      <dgm:t>
        <a:bodyPr/>
        <a:lstStyle/>
        <a:p>
          <a:endParaRPr lang="zh-CN" altLang="en-US"/>
        </a:p>
      </dgm:t>
    </dgm:pt>
    <dgm:pt modelId="{B63ED254-4885-4734-8EAD-67AA14E22EB1}" type="pres">
      <dgm:prSet presAssocID="{BC2E8468-B106-4C79-919F-3750697A7C55}" presName="Name0" presStyleCnt="0">
        <dgm:presLayoutVars>
          <dgm:dir/>
          <dgm:animLvl val="lvl"/>
          <dgm:resizeHandles val="exact"/>
        </dgm:presLayoutVars>
      </dgm:prSet>
      <dgm:spPr/>
      <dgm:t>
        <a:bodyPr/>
        <a:lstStyle/>
        <a:p>
          <a:endParaRPr lang="zh-CN" altLang="en-US"/>
        </a:p>
      </dgm:t>
    </dgm:pt>
    <dgm:pt modelId="{09C14160-4204-477D-A184-A7B4521C07C2}" type="pres">
      <dgm:prSet presAssocID="{D37E97C0-8544-4231-B818-93F7827FF7BC}" presName="composite" presStyleCnt="0"/>
      <dgm:spPr/>
    </dgm:pt>
    <dgm:pt modelId="{6C827B0D-3F52-456B-9D0A-BE6116AE2F49}" type="pres">
      <dgm:prSet presAssocID="{D37E97C0-8544-4231-B818-93F7827FF7BC}" presName="parTx" presStyleLbl="alignNode1" presStyleIdx="0" presStyleCnt="1">
        <dgm:presLayoutVars>
          <dgm:chMax val="0"/>
          <dgm:chPref val="0"/>
          <dgm:bulletEnabled val="1"/>
        </dgm:presLayoutVars>
      </dgm:prSet>
      <dgm:spPr/>
      <dgm:t>
        <a:bodyPr/>
        <a:lstStyle/>
        <a:p>
          <a:endParaRPr lang="zh-CN" altLang="en-US"/>
        </a:p>
      </dgm:t>
    </dgm:pt>
    <dgm:pt modelId="{C364A50F-E44F-4CD3-8F02-626CC51748FA}" type="pres">
      <dgm:prSet presAssocID="{D37E97C0-8544-4231-B818-93F7827FF7BC}" presName="desTx" presStyleLbl="alignAccFollowNode1" presStyleIdx="0" presStyleCnt="1">
        <dgm:presLayoutVars>
          <dgm:bulletEnabled val="1"/>
        </dgm:presLayoutVars>
      </dgm:prSet>
      <dgm:spPr/>
      <dgm:t>
        <a:bodyPr/>
        <a:lstStyle/>
        <a:p>
          <a:endParaRPr lang="zh-CN" altLang="en-US"/>
        </a:p>
      </dgm:t>
    </dgm:pt>
  </dgm:ptLst>
  <dgm:cxnLst>
    <dgm:cxn modelId="{6568FD44-96AB-4FFB-B87C-05E96EE0446E}" srcId="{BC2E8468-B106-4C79-919F-3750697A7C55}" destId="{D37E97C0-8544-4231-B818-93F7827FF7BC}" srcOrd="0" destOrd="0" parTransId="{A9809E3B-4E7F-4353-A457-B90F1CA56160}" sibTransId="{5FA4262F-BD98-4D5B-947E-C1501072DCF5}"/>
    <dgm:cxn modelId="{755855D2-A46B-4219-B506-B84B27ADD576}" type="presOf" srcId="{07BCF4F5-6D42-4136-A24F-BE7228F956E1}" destId="{C364A50F-E44F-4CD3-8F02-626CC51748FA}" srcOrd="0" destOrd="1" presId="urn:microsoft.com/office/officeart/2005/8/layout/hList1"/>
    <dgm:cxn modelId="{96F18C7E-B611-4E00-83B5-42630A205830}" type="presOf" srcId="{D37E97C0-8544-4231-B818-93F7827FF7BC}" destId="{6C827B0D-3F52-456B-9D0A-BE6116AE2F49}" srcOrd="0" destOrd="0" presId="urn:microsoft.com/office/officeart/2005/8/layout/hList1"/>
    <dgm:cxn modelId="{B174E196-4399-48D1-A788-424E0BEB9804}" srcId="{D37E97C0-8544-4231-B818-93F7827FF7BC}" destId="{515B7671-09FF-42FB-B2FC-C820FEF8602F}" srcOrd="0" destOrd="0" parTransId="{F93B7473-1428-4E98-B2D6-84009587C439}" sibTransId="{0B132C49-B76D-427F-BDEE-231FC71F48AC}"/>
    <dgm:cxn modelId="{866D74CE-8EA4-4D53-A0C5-D8CB1CBE9A1E}" type="presOf" srcId="{515B7671-09FF-42FB-B2FC-C820FEF8602F}" destId="{C364A50F-E44F-4CD3-8F02-626CC51748FA}" srcOrd="0" destOrd="0" presId="urn:microsoft.com/office/officeart/2005/8/layout/hList1"/>
    <dgm:cxn modelId="{37568F76-279D-48EB-BDDD-F0B50F76EF71}" srcId="{D37E97C0-8544-4231-B818-93F7827FF7BC}" destId="{90510F5C-CB03-41D7-85C1-66CB564B1B4E}" srcOrd="2" destOrd="0" parTransId="{E67E0819-C4B2-45BB-8570-2621409C72D6}" sibTransId="{31C78A4C-55F2-44B5-AF74-58D79E607A14}"/>
    <dgm:cxn modelId="{DDBBF353-E39F-4805-9351-00D5E5ECC28D}" type="presOf" srcId="{90510F5C-CB03-41D7-85C1-66CB564B1B4E}" destId="{C364A50F-E44F-4CD3-8F02-626CC51748FA}" srcOrd="0" destOrd="2" presId="urn:microsoft.com/office/officeart/2005/8/layout/hList1"/>
    <dgm:cxn modelId="{0EBD55DF-B78A-42C1-B44F-39CD4E63BCBE}" type="presOf" srcId="{BC2E8468-B106-4C79-919F-3750697A7C55}" destId="{B63ED254-4885-4734-8EAD-67AA14E22EB1}" srcOrd="0" destOrd="0" presId="urn:microsoft.com/office/officeart/2005/8/layout/hList1"/>
    <dgm:cxn modelId="{D1F90EB9-3F5F-4C38-8273-FF7863136DBA}" srcId="{D37E97C0-8544-4231-B818-93F7827FF7BC}" destId="{07BCF4F5-6D42-4136-A24F-BE7228F956E1}" srcOrd="1" destOrd="0" parTransId="{1567568E-D71D-4446-AAB0-E5EE6AC71A18}" sibTransId="{63B71ADC-39A8-4504-A09D-79C21BA873CF}"/>
    <dgm:cxn modelId="{9C18EEE9-300F-49FE-AF7B-60987076D012}" type="presParOf" srcId="{B63ED254-4885-4734-8EAD-67AA14E22EB1}" destId="{09C14160-4204-477D-A184-A7B4521C07C2}" srcOrd="0" destOrd="0" presId="urn:microsoft.com/office/officeart/2005/8/layout/hList1"/>
    <dgm:cxn modelId="{BA842064-054F-4B5C-858E-1EF4510C18CE}" type="presParOf" srcId="{09C14160-4204-477D-A184-A7B4521C07C2}" destId="{6C827B0D-3F52-456B-9D0A-BE6116AE2F49}" srcOrd="0" destOrd="0" presId="urn:microsoft.com/office/officeart/2005/8/layout/hList1"/>
    <dgm:cxn modelId="{EF8FDC43-6A23-4BAD-B3E0-CB2D42648726}" type="presParOf" srcId="{09C14160-4204-477D-A184-A7B4521C07C2}" destId="{C364A50F-E44F-4CD3-8F02-626CC51748FA}"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218F901-9684-4391-BBDF-134BB5C5A1E3}" type="doc">
      <dgm:prSet loTypeId="urn:microsoft.com/office/officeart/2005/8/layout/hList1" loCatId="list" qsTypeId="urn:microsoft.com/office/officeart/2005/8/quickstyle/simple1" qsCatId="simple" csTypeId="urn:microsoft.com/office/officeart/2005/8/colors/colorful4" csCatId="colorful" phldr="1"/>
      <dgm:spPr/>
      <dgm:t>
        <a:bodyPr/>
        <a:lstStyle/>
        <a:p>
          <a:endParaRPr lang="zh-CN" altLang="en-US"/>
        </a:p>
      </dgm:t>
    </dgm:pt>
    <dgm:pt modelId="{393FC5D4-9A7B-4979-97BA-2F3E68A50F10}">
      <dgm:prSet custT="1"/>
      <dgm:spPr/>
      <dgm:t>
        <a:bodyPr/>
        <a:lstStyle/>
        <a:p>
          <a:pPr algn="l"/>
          <a:r>
            <a:rPr lang="en-US" altLang="zh-CN" sz="2000" b="1" dirty="0" smtClean="0">
              <a:latin typeface="宋体"/>
              <a:ea typeface="宋体"/>
            </a:rPr>
            <a:t>◆◆◆◆</a:t>
          </a:r>
          <a:r>
            <a:rPr lang="en-US" altLang="zh-CN" sz="2000" b="1" dirty="0" smtClean="0"/>
            <a:t>Loss of foreign managers</a:t>
          </a:r>
          <a:r>
            <a:rPr lang="en-US" altLang="zh-CN" sz="2000" b="1" dirty="0" smtClean="0">
              <a:latin typeface="宋体"/>
              <a:ea typeface="宋体"/>
            </a:rPr>
            <a:t>◆◆◆◆</a:t>
          </a:r>
          <a:endParaRPr lang="zh-CN" altLang="en-US" sz="2000" b="1" dirty="0"/>
        </a:p>
      </dgm:t>
    </dgm:pt>
    <dgm:pt modelId="{86D7C0F3-6C47-4C92-A47D-49C528621EB2}" type="parTrans" cxnId="{BA600080-3727-4150-A983-D03E9FB48651}">
      <dgm:prSet/>
      <dgm:spPr/>
      <dgm:t>
        <a:bodyPr/>
        <a:lstStyle/>
        <a:p>
          <a:endParaRPr lang="zh-CN" altLang="en-US"/>
        </a:p>
      </dgm:t>
    </dgm:pt>
    <dgm:pt modelId="{EF92C528-A331-492B-AAE6-7D48E9FB7B06}" type="sibTrans" cxnId="{BA600080-3727-4150-A983-D03E9FB48651}">
      <dgm:prSet/>
      <dgm:spPr/>
      <dgm:t>
        <a:bodyPr/>
        <a:lstStyle/>
        <a:p>
          <a:endParaRPr lang="zh-CN" altLang="en-US"/>
        </a:p>
      </dgm:t>
    </dgm:pt>
    <dgm:pt modelId="{53F801B7-E0BD-44EB-A6AF-E7E6D7604455}">
      <dgm:prSet/>
      <dgm:spPr/>
      <dgm:t>
        <a:bodyPr/>
        <a:lstStyle/>
        <a:p>
          <a:r>
            <a:rPr lang="en-US" altLang="zh-CN" dirty="0" smtClean="0"/>
            <a:t>Living habits and language barriers have become a hindrance to their work in </a:t>
          </a:r>
          <a:r>
            <a:rPr lang="en-US" altLang="zh-CN" dirty="0" smtClean="0"/>
            <a:t>Groupon (</a:t>
          </a:r>
          <a:r>
            <a:rPr lang="en-US" altLang="zh-CN" dirty="0" err="1" smtClean="0"/>
            <a:t>Beukes</a:t>
          </a:r>
          <a:r>
            <a:rPr lang="en-US" altLang="zh-CN" dirty="0" smtClean="0"/>
            <a:t>, C., &amp; Hughes, S., 2012).</a:t>
          </a:r>
          <a:endParaRPr lang="zh-CN" altLang="zh-CN" dirty="0"/>
        </a:p>
      </dgm:t>
    </dgm:pt>
    <dgm:pt modelId="{D6A93BE0-E508-4A9D-82FB-B33844349FB8}" type="parTrans" cxnId="{18DEA1F5-C55D-483E-B0A0-6F479F9CD438}">
      <dgm:prSet/>
      <dgm:spPr/>
      <dgm:t>
        <a:bodyPr/>
        <a:lstStyle/>
        <a:p>
          <a:endParaRPr lang="zh-CN" altLang="en-US"/>
        </a:p>
      </dgm:t>
    </dgm:pt>
    <dgm:pt modelId="{103D3358-5673-48D4-B71F-8B9397D7B746}" type="sibTrans" cxnId="{18DEA1F5-C55D-483E-B0A0-6F479F9CD438}">
      <dgm:prSet/>
      <dgm:spPr/>
      <dgm:t>
        <a:bodyPr/>
        <a:lstStyle/>
        <a:p>
          <a:endParaRPr lang="zh-CN" altLang="en-US"/>
        </a:p>
      </dgm:t>
    </dgm:pt>
    <dgm:pt modelId="{37FE3F01-694C-4C43-B24E-9EE959EE9EF7}">
      <dgm:prSet/>
      <dgm:spPr/>
      <dgm:t>
        <a:bodyPr/>
        <a:lstStyle/>
        <a:p>
          <a:endParaRPr lang="zh-CN" altLang="zh-CN" dirty="0"/>
        </a:p>
      </dgm:t>
    </dgm:pt>
    <dgm:pt modelId="{0D6B8107-71AF-4527-B054-ACCA693F1818}" type="parTrans" cxnId="{43CF4E6E-2225-4660-9BA1-A113FFB18ABA}">
      <dgm:prSet/>
      <dgm:spPr/>
      <dgm:t>
        <a:bodyPr/>
        <a:lstStyle/>
        <a:p>
          <a:endParaRPr lang="zh-CN" altLang="en-US"/>
        </a:p>
      </dgm:t>
    </dgm:pt>
    <dgm:pt modelId="{D210A266-D95E-4051-8EB1-572AF860670A}" type="sibTrans" cxnId="{43CF4E6E-2225-4660-9BA1-A113FFB18ABA}">
      <dgm:prSet/>
      <dgm:spPr/>
      <dgm:t>
        <a:bodyPr/>
        <a:lstStyle/>
        <a:p>
          <a:endParaRPr lang="zh-CN" altLang="en-US"/>
        </a:p>
      </dgm:t>
    </dgm:pt>
    <dgm:pt modelId="{0590A816-3FDA-41BF-A2FD-93BA1BF9CD8F}">
      <dgm:prSet/>
      <dgm:spPr/>
      <dgm:t>
        <a:bodyPr/>
        <a:lstStyle/>
        <a:p>
          <a:r>
            <a:rPr lang="en-US" altLang="zh-CN" dirty="0" smtClean="0"/>
            <a:t>They have no sense of belonging in China without roots.</a:t>
          </a:r>
          <a:endParaRPr lang="zh-CN" altLang="zh-CN" dirty="0"/>
        </a:p>
      </dgm:t>
    </dgm:pt>
    <dgm:pt modelId="{5F91A58B-F137-4CCE-BC4C-6936E8F0465B}" type="parTrans" cxnId="{FC6BEACB-B2E3-4B66-91B1-6992D1690D54}">
      <dgm:prSet/>
      <dgm:spPr/>
      <dgm:t>
        <a:bodyPr/>
        <a:lstStyle/>
        <a:p>
          <a:endParaRPr lang="zh-CN" altLang="en-US"/>
        </a:p>
      </dgm:t>
    </dgm:pt>
    <dgm:pt modelId="{66BA8A90-2B25-4ABE-93C7-5F9BA370726C}" type="sibTrans" cxnId="{FC6BEACB-B2E3-4B66-91B1-6992D1690D54}">
      <dgm:prSet/>
      <dgm:spPr/>
      <dgm:t>
        <a:bodyPr/>
        <a:lstStyle/>
        <a:p>
          <a:endParaRPr lang="zh-CN" altLang="en-US"/>
        </a:p>
      </dgm:t>
    </dgm:pt>
    <dgm:pt modelId="{8AFDC528-AC9D-4615-951C-DE7E91612496}" type="pres">
      <dgm:prSet presAssocID="{1218F901-9684-4391-BBDF-134BB5C5A1E3}" presName="Name0" presStyleCnt="0">
        <dgm:presLayoutVars>
          <dgm:dir/>
          <dgm:animLvl val="lvl"/>
          <dgm:resizeHandles val="exact"/>
        </dgm:presLayoutVars>
      </dgm:prSet>
      <dgm:spPr/>
      <dgm:t>
        <a:bodyPr/>
        <a:lstStyle/>
        <a:p>
          <a:endParaRPr lang="zh-CN" altLang="en-US"/>
        </a:p>
      </dgm:t>
    </dgm:pt>
    <dgm:pt modelId="{38040B91-D469-41A7-BDC5-07C7CF327CA4}" type="pres">
      <dgm:prSet presAssocID="{393FC5D4-9A7B-4979-97BA-2F3E68A50F10}" presName="composite" presStyleCnt="0"/>
      <dgm:spPr/>
    </dgm:pt>
    <dgm:pt modelId="{1EA3FF0C-E8BD-46DB-BE21-EE96DE59804E}" type="pres">
      <dgm:prSet presAssocID="{393FC5D4-9A7B-4979-97BA-2F3E68A50F10}" presName="parTx" presStyleLbl="alignNode1" presStyleIdx="0" presStyleCnt="1">
        <dgm:presLayoutVars>
          <dgm:chMax val="0"/>
          <dgm:chPref val="0"/>
          <dgm:bulletEnabled val="1"/>
        </dgm:presLayoutVars>
      </dgm:prSet>
      <dgm:spPr/>
      <dgm:t>
        <a:bodyPr/>
        <a:lstStyle/>
        <a:p>
          <a:endParaRPr lang="zh-CN" altLang="en-US"/>
        </a:p>
      </dgm:t>
    </dgm:pt>
    <dgm:pt modelId="{1EF2F6B0-A148-4F1B-8269-2DDFF9218638}" type="pres">
      <dgm:prSet presAssocID="{393FC5D4-9A7B-4979-97BA-2F3E68A50F10}" presName="desTx" presStyleLbl="alignAccFollowNode1" presStyleIdx="0" presStyleCnt="1" custScaleY="100000">
        <dgm:presLayoutVars>
          <dgm:bulletEnabled val="1"/>
        </dgm:presLayoutVars>
      </dgm:prSet>
      <dgm:spPr/>
      <dgm:t>
        <a:bodyPr/>
        <a:lstStyle/>
        <a:p>
          <a:endParaRPr lang="zh-CN" altLang="en-US"/>
        </a:p>
      </dgm:t>
    </dgm:pt>
  </dgm:ptLst>
  <dgm:cxnLst>
    <dgm:cxn modelId="{43CF4E6E-2225-4660-9BA1-A113FFB18ABA}" srcId="{393FC5D4-9A7B-4979-97BA-2F3E68A50F10}" destId="{37FE3F01-694C-4C43-B24E-9EE959EE9EF7}" srcOrd="1" destOrd="0" parTransId="{0D6B8107-71AF-4527-B054-ACCA693F1818}" sibTransId="{D210A266-D95E-4051-8EB1-572AF860670A}"/>
    <dgm:cxn modelId="{2CEA42A4-87DB-4869-BD08-D22FF59E7099}" type="presOf" srcId="{53F801B7-E0BD-44EB-A6AF-E7E6D7604455}" destId="{1EF2F6B0-A148-4F1B-8269-2DDFF9218638}" srcOrd="0" destOrd="0" presId="urn:microsoft.com/office/officeart/2005/8/layout/hList1"/>
    <dgm:cxn modelId="{9B21F542-0C3E-410B-ABB8-2BB5AE5D9002}" type="presOf" srcId="{37FE3F01-694C-4C43-B24E-9EE959EE9EF7}" destId="{1EF2F6B0-A148-4F1B-8269-2DDFF9218638}" srcOrd="0" destOrd="1" presId="urn:microsoft.com/office/officeart/2005/8/layout/hList1"/>
    <dgm:cxn modelId="{BA600080-3727-4150-A983-D03E9FB48651}" srcId="{1218F901-9684-4391-BBDF-134BB5C5A1E3}" destId="{393FC5D4-9A7B-4979-97BA-2F3E68A50F10}" srcOrd="0" destOrd="0" parTransId="{86D7C0F3-6C47-4C92-A47D-49C528621EB2}" sibTransId="{EF92C528-A331-492B-AAE6-7D48E9FB7B06}"/>
    <dgm:cxn modelId="{65AC9F3A-72C4-44F0-8E55-FBC9C3E623F4}" type="presOf" srcId="{0590A816-3FDA-41BF-A2FD-93BA1BF9CD8F}" destId="{1EF2F6B0-A148-4F1B-8269-2DDFF9218638}" srcOrd="0" destOrd="2" presId="urn:microsoft.com/office/officeart/2005/8/layout/hList1"/>
    <dgm:cxn modelId="{18DEA1F5-C55D-483E-B0A0-6F479F9CD438}" srcId="{393FC5D4-9A7B-4979-97BA-2F3E68A50F10}" destId="{53F801B7-E0BD-44EB-A6AF-E7E6D7604455}" srcOrd="0" destOrd="0" parTransId="{D6A93BE0-E508-4A9D-82FB-B33844349FB8}" sibTransId="{103D3358-5673-48D4-B71F-8B9397D7B746}"/>
    <dgm:cxn modelId="{FC6BEACB-B2E3-4B66-91B1-6992D1690D54}" srcId="{393FC5D4-9A7B-4979-97BA-2F3E68A50F10}" destId="{0590A816-3FDA-41BF-A2FD-93BA1BF9CD8F}" srcOrd="2" destOrd="0" parTransId="{5F91A58B-F137-4CCE-BC4C-6936E8F0465B}" sibTransId="{66BA8A90-2B25-4ABE-93C7-5F9BA370726C}"/>
    <dgm:cxn modelId="{C6D14C79-05F6-42CF-AEFB-663C2B993AF3}" type="presOf" srcId="{1218F901-9684-4391-BBDF-134BB5C5A1E3}" destId="{8AFDC528-AC9D-4615-951C-DE7E91612496}" srcOrd="0" destOrd="0" presId="urn:microsoft.com/office/officeart/2005/8/layout/hList1"/>
    <dgm:cxn modelId="{38E27CE2-C33E-4DA5-B336-FB65F999CD28}" type="presOf" srcId="{393FC5D4-9A7B-4979-97BA-2F3E68A50F10}" destId="{1EA3FF0C-E8BD-46DB-BE21-EE96DE59804E}" srcOrd="0" destOrd="0" presId="urn:microsoft.com/office/officeart/2005/8/layout/hList1"/>
    <dgm:cxn modelId="{D03C2390-91A1-49BD-81FB-52A4E5BBD6F7}" type="presParOf" srcId="{8AFDC528-AC9D-4615-951C-DE7E91612496}" destId="{38040B91-D469-41A7-BDC5-07C7CF327CA4}" srcOrd="0" destOrd="0" presId="urn:microsoft.com/office/officeart/2005/8/layout/hList1"/>
    <dgm:cxn modelId="{36BD84E6-E21E-4BBE-A195-8FAB0413C587}" type="presParOf" srcId="{38040B91-D469-41A7-BDC5-07C7CF327CA4}" destId="{1EA3FF0C-E8BD-46DB-BE21-EE96DE59804E}" srcOrd="0" destOrd="0" presId="urn:microsoft.com/office/officeart/2005/8/layout/hList1"/>
    <dgm:cxn modelId="{157D8502-1BE2-433E-AADF-FBE3E3D72F44}" type="presParOf" srcId="{38040B91-D469-41A7-BDC5-07C7CF327CA4}" destId="{1EF2F6B0-A148-4F1B-8269-2DDFF9218638}" srcOrd="1" destOrd="0" presId="urn:microsoft.com/office/officeart/2005/8/layout/hList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92CB6F-F7A4-4FB7-A6F3-67C5C2D7CF90}">
      <dsp:nvSpPr>
        <dsp:cNvPr id="0" name=""/>
        <dsp:cNvSpPr/>
      </dsp:nvSpPr>
      <dsp:spPr>
        <a:xfrm>
          <a:off x="155991" y="416366"/>
          <a:ext cx="3847787" cy="3847787"/>
        </a:xfrm>
        <a:prstGeom prst="ellipse">
          <a:avLst/>
        </a:prstGeom>
        <a:solidFill>
          <a:schemeClr val="accent5">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1">
          <a:noAutofit/>
        </a:bodyPr>
        <a:lstStyle/>
        <a:p>
          <a:pPr lvl="0" algn="l" defTabSz="1066800">
            <a:lnSpc>
              <a:spcPct val="90000"/>
            </a:lnSpc>
            <a:spcBef>
              <a:spcPct val="0"/>
            </a:spcBef>
            <a:spcAft>
              <a:spcPct val="35000"/>
            </a:spcAft>
          </a:pPr>
          <a:r>
            <a:rPr lang="en-US" altLang="zh-CN" sz="2400" b="1" kern="1200" cap="none" spc="50" dirty="0"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Groupon </a:t>
          </a:r>
          <a:endParaRPr lang="zh-CN" altLang="en-US" sz="2400" b="1" kern="1200" cap="none"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endParaRPr>
        </a:p>
        <a:p>
          <a:pPr marL="171450" lvl="1" indent="-171450" algn="l" defTabSz="800100">
            <a:lnSpc>
              <a:spcPct val="90000"/>
            </a:lnSpc>
            <a:spcBef>
              <a:spcPct val="0"/>
            </a:spcBef>
            <a:spcAft>
              <a:spcPct val="15000"/>
            </a:spcAft>
            <a:buChar char="••"/>
          </a:pPr>
          <a:r>
            <a:rPr lang="en-US" altLang="zh-CN" sz="1800" b="0" kern="1200" cap="none" spc="0" dirty="0" smtClean="0">
              <a:ln w="18415" cmpd="sng">
                <a:solidFill>
                  <a:srgbClr val="FFFFFF"/>
                </a:solidFill>
                <a:prstDash val="solid"/>
              </a:ln>
              <a:solidFill>
                <a:srgbClr val="FFFFFF"/>
              </a:solidFill>
              <a:effectLst>
                <a:outerShdw blurRad="63500" dir="3600000" algn="tl" rotWithShape="0">
                  <a:srgbClr val="000000">
                    <a:alpha val="70000"/>
                  </a:srgbClr>
                </a:outerShdw>
              </a:effectLst>
            </a:rPr>
            <a:t>The Groupon has operated the buy website since 2008, with strong ability in the users’ behavioral mining and abundant experience of merchant selection. </a:t>
          </a:r>
          <a:endParaRPr lang="zh-CN" altLang="en-US" sz="1800" b="0" kern="1200" cap="none" spc="0" dirty="0">
            <a:ln w="18415" cmpd="sng">
              <a:solidFill>
                <a:srgbClr val="FFFFFF"/>
              </a:solidFill>
              <a:prstDash val="solid"/>
            </a:ln>
            <a:solidFill>
              <a:srgbClr val="FFFFFF"/>
            </a:solidFill>
            <a:effectLst>
              <a:outerShdw blurRad="63500" dir="3600000" algn="tl" rotWithShape="0">
                <a:srgbClr val="000000">
                  <a:alpha val="70000"/>
                </a:srgbClr>
              </a:outerShdw>
            </a:effectLst>
          </a:endParaRPr>
        </a:p>
      </dsp:txBody>
      <dsp:txXfrm>
        <a:off x="693294" y="870103"/>
        <a:ext cx="2218544" cy="2940313"/>
      </dsp:txXfrm>
    </dsp:sp>
    <dsp:sp modelId="{DD21A537-15DF-4D16-B53C-3C1A93809958}">
      <dsp:nvSpPr>
        <dsp:cNvPr id="0" name=""/>
        <dsp:cNvSpPr/>
      </dsp:nvSpPr>
      <dsp:spPr>
        <a:xfrm>
          <a:off x="2929171" y="416366"/>
          <a:ext cx="3847787" cy="3847787"/>
        </a:xfrm>
        <a:prstGeom prst="ellipse">
          <a:avLst/>
        </a:prstGeom>
        <a:solidFill>
          <a:schemeClr val="accent5">
            <a:alpha val="50000"/>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1">
          <a:no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lvl="0" algn="l" defTabSz="1066800">
            <a:lnSpc>
              <a:spcPct val="90000"/>
            </a:lnSpc>
            <a:spcBef>
              <a:spcPct val="0"/>
            </a:spcBef>
            <a:spcAft>
              <a:spcPct val="35000"/>
            </a:spcAft>
          </a:pPr>
          <a:r>
            <a:rPr lang="en-US" altLang="zh-CN" sz="2400" b="1" kern="1200" cap="none" spc="50" dirty="0" err="1"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Tencent</a:t>
          </a:r>
          <a:r>
            <a:rPr lang="en-US" altLang="zh-CN" sz="2400" b="1" kern="1200" cap="none" spc="50" dirty="0"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 </a:t>
          </a:r>
          <a:endParaRPr lang="zh-CN" altLang="en-US" sz="2400" b="1" kern="1200" cap="none"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endParaRPr>
        </a:p>
        <a:p>
          <a:pPr marL="171450" lvl="1" indent="-171450" algn="l" defTabSz="800100">
            <a:lnSpc>
              <a:spcPct val="90000"/>
            </a:lnSpc>
            <a:spcBef>
              <a:spcPct val="0"/>
            </a:spcBef>
            <a:spcAft>
              <a:spcPct val="15000"/>
            </a:spcAft>
            <a:buChar char="••"/>
          </a:pPr>
          <a:r>
            <a:rPr lang="en-US" altLang="zh-CN" sz="1800" kern="1200" dirty="0" err="1" smtClean="0"/>
            <a:t>Tencent</a:t>
          </a:r>
          <a:r>
            <a:rPr lang="en-US" altLang="zh-CN" sz="1800" kern="1200" dirty="0" smtClean="0"/>
            <a:t> has hugely influence among Chinese internet market, which also means that the cooperation between Groupon and </a:t>
          </a:r>
          <a:r>
            <a:rPr lang="en-US" altLang="zh-CN" sz="1800" kern="1200" dirty="0" err="1" smtClean="0"/>
            <a:t>Tencent</a:t>
          </a:r>
          <a:r>
            <a:rPr lang="en-US" altLang="zh-CN" sz="1800" kern="1200" dirty="0" smtClean="0"/>
            <a:t> is fabulous opportunity for Chinese buy website market. </a:t>
          </a:r>
          <a:endParaRPr lang="zh-CN" altLang="en-US" sz="1800" kern="1200" dirty="0"/>
        </a:p>
      </dsp:txBody>
      <dsp:txXfrm>
        <a:off x="4021111" y="870103"/>
        <a:ext cx="2218544" cy="294031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BB97A8-214E-4F29-A7B5-A64D17D6A646}">
      <dsp:nvSpPr>
        <dsp:cNvPr id="0" name=""/>
        <dsp:cNvSpPr/>
      </dsp:nvSpPr>
      <dsp:spPr>
        <a:xfrm>
          <a:off x="2162402" y="806442"/>
          <a:ext cx="5272904" cy="2007030"/>
        </a:xfrm>
        <a:prstGeom prst="rect">
          <a:avLst/>
        </a:prstGeom>
        <a:solidFill>
          <a:schemeClr val="accent5">
            <a:tint val="40000"/>
            <a:alpha val="90000"/>
            <a:hueOff val="0"/>
            <a:satOff val="0"/>
            <a:lumOff val="0"/>
            <a:alphaOff val="0"/>
          </a:schemeClr>
        </a:solidFill>
        <a:ln w="25400"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0" tIns="142240" rIns="142240" bIns="142240" numCol="1" spcCol="1270" anchor="ctr" anchorCtr="0">
          <a:noAutofit/>
        </a:bodyPr>
        <a:lstStyle/>
        <a:p>
          <a:pPr lvl="0" algn="l" defTabSz="889000">
            <a:lnSpc>
              <a:spcPct val="90000"/>
            </a:lnSpc>
            <a:spcBef>
              <a:spcPct val="0"/>
            </a:spcBef>
            <a:spcAft>
              <a:spcPct val="35000"/>
            </a:spcAft>
          </a:pPr>
          <a:r>
            <a:rPr lang="en-US" altLang="zh-CN" sz="2000" kern="1200" dirty="0" smtClean="0"/>
            <a:t>Provides Groupon with </a:t>
          </a:r>
          <a:r>
            <a:rPr lang="en-US" altLang="zh-CN" sz="2400" b="1" kern="1200" cap="none" spc="0"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various legal conveniences</a:t>
          </a:r>
          <a:r>
            <a:rPr lang="en-US" altLang="zh-CN" sz="2000" kern="1200" dirty="0" smtClean="0"/>
            <a:t> for landing in China</a:t>
          </a:r>
          <a:endParaRPr lang="zh-CN" altLang="en-US" sz="2000" kern="1200" dirty="0"/>
        </a:p>
      </dsp:txBody>
      <dsp:txXfrm>
        <a:off x="3006067" y="806442"/>
        <a:ext cx="4429240" cy="2007030"/>
      </dsp:txXfrm>
    </dsp:sp>
    <dsp:sp modelId="{9E8CEE94-DBA1-4F7E-9BAE-3373B55F64F5}">
      <dsp:nvSpPr>
        <dsp:cNvPr id="0" name=""/>
        <dsp:cNvSpPr/>
      </dsp:nvSpPr>
      <dsp:spPr>
        <a:xfrm>
          <a:off x="2161506" y="2813473"/>
          <a:ext cx="5274697" cy="2007030"/>
        </a:xfrm>
        <a:prstGeom prst="rect">
          <a:avLst/>
        </a:prstGeom>
        <a:solidFill>
          <a:schemeClr val="accent5">
            <a:tint val="40000"/>
            <a:alpha val="90000"/>
            <a:hueOff val="-10740482"/>
            <a:satOff val="48253"/>
            <a:lumOff val="3317"/>
            <a:alphaOff val="0"/>
          </a:schemeClr>
        </a:solidFill>
        <a:ln w="25400" cap="flat" cmpd="sng" algn="ctr">
          <a:solidFill>
            <a:schemeClr val="accent5">
              <a:tint val="40000"/>
              <a:alpha val="90000"/>
              <a:hueOff val="-10740482"/>
              <a:satOff val="48253"/>
              <a:lumOff val="3317"/>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0" tIns="142240" rIns="142240" bIns="142240" numCol="1" spcCol="1270" anchor="ctr" anchorCtr="0">
          <a:noAutofit/>
        </a:bodyPr>
        <a:lstStyle/>
        <a:p>
          <a:pPr lvl="0" algn="l" defTabSz="889000">
            <a:lnSpc>
              <a:spcPct val="90000"/>
            </a:lnSpc>
            <a:spcBef>
              <a:spcPct val="0"/>
            </a:spcBef>
            <a:spcAft>
              <a:spcPct val="35000"/>
            </a:spcAft>
          </a:pPr>
          <a:r>
            <a:rPr lang="en-US" altLang="zh-CN" sz="2000" kern="1200" dirty="0" smtClean="0"/>
            <a:t>Help Groupon achieve </a:t>
          </a:r>
          <a:r>
            <a:rPr lang="en-US" altLang="zh-CN" sz="2400" b="1" kern="1200" cap="none" spc="0"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economies of scale</a:t>
          </a:r>
          <a:r>
            <a:rPr lang="en-US" altLang="zh-CN" sz="2000" kern="1200" dirty="0" smtClean="0"/>
            <a:t> and </a:t>
          </a:r>
          <a:r>
            <a:rPr lang="en-US" altLang="zh-CN" sz="2400" b="1" kern="1200" cap="none" spc="0"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reduce costs </a:t>
          </a:r>
          <a:r>
            <a:rPr lang="en-US" altLang="zh-CN" sz="2000" kern="1200" dirty="0" smtClean="0"/>
            <a:t>in the short term basing on its </a:t>
          </a:r>
          <a:r>
            <a:rPr lang="en-US" altLang="zh-CN" sz="2400" b="1" kern="1200" cap="none" spc="0"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user advantages</a:t>
          </a:r>
          <a:r>
            <a:rPr lang="en-US" altLang="zh-CN" sz="2000" b="1" kern="1200" cap="none" spc="0"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 </a:t>
          </a:r>
          <a:r>
            <a:rPr lang="en-US" altLang="zh-CN" sz="2000" kern="1200" dirty="0" smtClean="0"/>
            <a:t>and </a:t>
          </a:r>
          <a:r>
            <a:rPr lang="en-US" altLang="zh-CN" sz="2400" b="1" kern="1200" cap="none" spc="0"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operating experience</a:t>
          </a:r>
          <a:r>
            <a:rPr lang="en-US" altLang="zh-CN" sz="2000" b="1" kern="1200" cap="none" spc="0"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 </a:t>
          </a:r>
          <a:r>
            <a:rPr lang="en-US" altLang="zh-CN" sz="2000" kern="1200" dirty="0" smtClean="0"/>
            <a:t>in the Internet industry in China</a:t>
          </a:r>
          <a:endParaRPr lang="zh-CN" altLang="en-US" sz="2000" kern="1200" dirty="0"/>
        </a:p>
      </dsp:txBody>
      <dsp:txXfrm>
        <a:off x="3005457" y="2813473"/>
        <a:ext cx="4430745" cy="2007030"/>
      </dsp:txXfrm>
    </dsp:sp>
    <dsp:sp modelId="{B9428B94-B3B6-408C-A409-E62CFF1B1F0A}">
      <dsp:nvSpPr>
        <dsp:cNvPr id="0" name=""/>
        <dsp:cNvSpPr/>
      </dsp:nvSpPr>
      <dsp:spPr>
        <a:xfrm>
          <a:off x="960323" y="0"/>
          <a:ext cx="2006027" cy="2006027"/>
        </a:xfrm>
        <a:prstGeom prst="ellipse">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1511300">
            <a:lnSpc>
              <a:spcPct val="90000"/>
            </a:lnSpc>
            <a:spcBef>
              <a:spcPct val="0"/>
            </a:spcBef>
            <a:spcAft>
              <a:spcPct val="35000"/>
            </a:spcAft>
          </a:pPr>
          <a:r>
            <a:rPr lang="en-US" altLang="zh-CN" sz="3400" b="1" kern="1200" dirty="0" err="1" smtClean="0"/>
            <a:t>Tencent</a:t>
          </a:r>
          <a:endParaRPr lang="zh-CN" altLang="en-US" sz="3400" b="1" kern="1200" dirty="0"/>
        </a:p>
      </dsp:txBody>
      <dsp:txXfrm>
        <a:off x="1254099" y="293776"/>
        <a:ext cx="1418475" cy="141847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F6BE93-A433-4EF5-9719-6CB24E98AB1D}">
      <dsp:nvSpPr>
        <dsp:cNvPr id="0" name=""/>
        <dsp:cNvSpPr/>
      </dsp:nvSpPr>
      <dsp:spPr>
        <a:xfrm rot="5400000">
          <a:off x="-249829" y="251091"/>
          <a:ext cx="1665530" cy="1165871"/>
        </a:xfrm>
        <a:prstGeom prst="chevron">
          <a:avLst/>
        </a:prstGeom>
        <a:solidFill>
          <a:schemeClr val="accent5">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lvl="0" algn="ctr" defTabSz="755650">
            <a:lnSpc>
              <a:spcPct val="90000"/>
            </a:lnSpc>
            <a:spcBef>
              <a:spcPct val="0"/>
            </a:spcBef>
            <a:spcAft>
              <a:spcPct val="35000"/>
            </a:spcAft>
          </a:pPr>
          <a:r>
            <a:rPr lang="en-US" altLang="zh-CN" sz="1700" kern="1200" dirty="0" smtClean="0"/>
            <a:t>Influence</a:t>
          </a:r>
          <a:endParaRPr lang="zh-CN" altLang="en-US" sz="1700" kern="1200" dirty="0"/>
        </a:p>
      </dsp:txBody>
      <dsp:txXfrm rot="-5400000">
        <a:off x="1" y="584198"/>
        <a:ext cx="1165871" cy="499659"/>
      </dsp:txXfrm>
    </dsp:sp>
    <dsp:sp modelId="{9EFED055-A3EB-4BB0-A7FD-F6FEB91DB088}">
      <dsp:nvSpPr>
        <dsp:cNvPr id="0" name=""/>
        <dsp:cNvSpPr/>
      </dsp:nvSpPr>
      <dsp:spPr>
        <a:xfrm rot="5400000">
          <a:off x="3819142" y="-2652009"/>
          <a:ext cx="1082594" cy="6389137"/>
        </a:xfrm>
        <a:prstGeom prst="round2SameRect">
          <a:avLst/>
        </a:prstGeom>
        <a:solidFill>
          <a:schemeClr val="lt1">
            <a:alpha val="90000"/>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2024" tIns="17145" rIns="17145" bIns="17145" numCol="1" spcCol="1270" anchor="ctr" anchorCtr="0">
          <a:noAutofit/>
        </a:bodyPr>
        <a:lstStyle/>
        <a:p>
          <a:pPr marL="228600" lvl="1" indent="-228600" algn="l" defTabSz="1200150">
            <a:lnSpc>
              <a:spcPct val="90000"/>
            </a:lnSpc>
            <a:spcBef>
              <a:spcPct val="0"/>
            </a:spcBef>
            <a:spcAft>
              <a:spcPct val="15000"/>
            </a:spcAft>
            <a:buChar char="••"/>
          </a:pPr>
          <a:r>
            <a:rPr lang="en-US" altLang="zh-CN" sz="2700" kern="1200" dirty="0" smtClean="0"/>
            <a:t>Bringing about the </a:t>
          </a:r>
          <a:r>
            <a:rPr lang="en-US" altLang="zh-CN" sz="2700" b="1" kern="1200" cap="none" spc="0"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contradiction</a:t>
          </a:r>
          <a:r>
            <a:rPr lang="en-US" altLang="zh-CN" sz="2700" kern="1200" dirty="0" smtClean="0"/>
            <a:t> between the two cooperated companies.</a:t>
          </a:r>
          <a:endParaRPr lang="zh-CN" altLang="en-US" sz="2700" kern="1200" dirty="0"/>
        </a:p>
      </dsp:txBody>
      <dsp:txXfrm rot="-5400000">
        <a:off x="1165871" y="54110"/>
        <a:ext cx="6336289" cy="976898"/>
      </dsp:txXfrm>
    </dsp:sp>
    <dsp:sp modelId="{F5391D9D-7F2C-4FB5-8417-CCB89F8579EA}">
      <dsp:nvSpPr>
        <dsp:cNvPr id="0" name=""/>
        <dsp:cNvSpPr/>
      </dsp:nvSpPr>
      <dsp:spPr>
        <a:xfrm rot="5400000">
          <a:off x="-249829" y="1623148"/>
          <a:ext cx="1665530" cy="1165871"/>
        </a:xfrm>
        <a:prstGeom prst="chevron">
          <a:avLst/>
        </a:prstGeom>
        <a:solidFill>
          <a:schemeClr val="accent5">
            <a:hueOff val="-9933876"/>
            <a:satOff val="39811"/>
            <a:lumOff val="8628"/>
            <a:alphaOff val="0"/>
          </a:schemeClr>
        </a:solidFill>
        <a:ln w="25400" cap="flat" cmpd="sng" algn="ctr">
          <a:solidFill>
            <a:schemeClr val="accent5">
              <a:hueOff val="-9933876"/>
              <a:satOff val="39811"/>
              <a:lumOff val="8628"/>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lvl="0" algn="ctr" defTabSz="755650">
            <a:lnSpc>
              <a:spcPct val="90000"/>
            </a:lnSpc>
            <a:spcBef>
              <a:spcPct val="0"/>
            </a:spcBef>
            <a:spcAft>
              <a:spcPct val="35000"/>
            </a:spcAft>
          </a:pPr>
          <a:r>
            <a:rPr lang="en-US" altLang="zh-CN" sz="1700" kern="1200" dirty="0" smtClean="0"/>
            <a:t>Of the event</a:t>
          </a:r>
          <a:endParaRPr lang="zh-CN" altLang="en-US" sz="1700" kern="1200" dirty="0"/>
        </a:p>
      </dsp:txBody>
      <dsp:txXfrm rot="-5400000">
        <a:off x="1" y="1956255"/>
        <a:ext cx="1165871" cy="499659"/>
      </dsp:txXfrm>
    </dsp:sp>
    <dsp:sp modelId="{CF0A0CF9-D9FB-4C90-9AF7-0E7408C9DC8B}">
      <dsp:nvSpPr>
        <dsp:cNvPr id="0" name=""/>
        <dsp:cNvSpPr/>
      </dsp:nvSpPr>
      <dsp:spPr>
        <a:xfrm rot="5400000">
          <a:off x="3819142" y="-1279952"/>
          <a:ext cx="1082594" cy="6389137"/>
        </a:xfrm>
        <a:prstGeom prst="round2SameRect">
          <a:avLst/>
        </a:prstGeom>
        <a:solidFill>
          <a:schemeClr val="lt1">
            <a:alpha val="90000"/>
            <a:hueOff val="0"/>
            <a:satOff val="0"/>
            <a:lumOff val="0"/>
            <a:alphaOff val="0"/>
          </a:schemeClr>
        </a:solidFill>
        <a:ln w="25400" cap="flat" cmpd="sng" algn="ctr">
          <a:solidFill>
            <a:schemeClr val="accent5">
              <a:hueOff val="-9933876"/>
              <a:satOff val="39811"/>
              <a:lumOff val="862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2024" tIns="17145" rIns="17145" bIns="17145" numCol="1" spcCol="1270" anchor="ctr" anchorCtr="0">
          <a:noAutofit/>
        </a:bodyPr>
        <a:lstStyle/>
        <a:p>
          <a:pPr marL="228600" lvl="1" indent="-228600" algn="l" defTabSz="1200150">
            <a:lnSpc>
              <a:spcPct val="90000"/>
            </a:lnSpc>
            <a:spcBef>
              <a:spcPct val="0"/>
            </a:spcBef>
            <a:spcAft>
              <a:spcPct val="15000"/>
            </a:spcAft>
            <a:buChar char="••"/>
          </a:pPr>
          <a:r>
            <a:rPr lang="en-US" altLang="zh-CN" sz="2700" kern="1200" dirty="0" smtClean="0"/>
            <a:t>Being detrimental for </a:t>
          </a:r>
          <a:r>
            <a:rPr lang="en-GB" altLang="zh-CN" sz="2700" b="1" kern="1200" cap="none" spc="0"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trust </a:t>
          </a:r>
          <a:r>
            <a:rPr lang="en-US" altLang="zh-CN" sz="2700" b="1" kern="1200" cap="none" spc="0"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building </a:t>
          </a:r>
          <a:r>
            <a:rPr lang="en-US" altLang="zh-CN" sz="2700" kern="1200" dirty="0" smtClean="0"/>
            <a:t>between the two</a:t>
          </a:r>
          <a:r>
            <a:rPr lang="en-GB" altLang="zh-CN" sz="2700" kern="1200" dirty="0" smtClean="0"/>
            <a:t> </a:t>
          </a:r>
          <a:r>
            <a:rPr lang="en-US" altLang="zh-CN" sz="2700" kern="1200" dirty="0" smtClean="0"/>
            <a:t>cooperated companies.</a:t>
          </a:r>
          <a:endParaRPr lang="zh-CN" altLang="en-US" sz="2700" kern="1200" dirty="0"/>
        </a:p>
      </dsp:txBody>
      <dsp:txXfrm rot="-5400000">
        <a:off x="1165871" y="1426167"/>
        <a:ext cx="6336289" cy="97689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328CD0-9F1C-44A2-9475-2AB2AE376864}">
      <dsp:nvSpPr>
        <dsp:cNvPr id="0" name=""/>
        <dsp:cNvSpPr/>
      </dsp:nvSpPr>
      <dsp:spPr>
        <a:xfrm>
          <a:off x="33" y="7343"/>
          <a:ext cx="3230233" cy="709977"/>
        </a:xfrm>
        <a:prstGeom prst="rect">
          <a:avLst/>
        </a:prstGeom>
        <a:solidFill>
          <a:schemeClr val="accent5">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7584" tIns="130048" rIns="227584" bIns="130048" numCol="1" spcCol="1270" anchor="ctr" anchorCtr="0">
          <a:noAutofit/>
        </a:bodyPr>
        <a:lstStyle/>
        <a:p>
          <a:pPr lvl="0" algn="ctr" defTabSz="1422400">
            <a:lnSpc>
              <a:spcPct val="90000"/>
            </a:lnSpc>
            <a:spcBef>
              <a:spcPct val="0"/>
            </a:spcBef>
            <a:spcAft>
              <a:spcPct val="35000"/>
            </a:spcAft>
          </a:pPr>
          <a:r>
            <a:rPr lang="en-US" altLang="zh-CN" sz="3200" b="0" kern="1200" cap="none" spc="0" dirty="0" err="1" smtClean="0">
              <a:ln w="18415" cmpd="sng">
                <a:solidFill>
                  <a:srgbClr val="FFFFFF"/>
                </a:solidFill>
                <a:prstDash val="solid"/>
              </a:ln>
              <a:solidFill>
                <a:srgbClr val="FFFFFF"/>
              </a:solidFill>
              <a:effectLst>
                <a:outerShdw blurRad="63500" dir="3600000" algn="tl" rotWithShape="0">
                  <a:srgbClr val="000000">
                    <a:alpha val="70000"/>
                  </a:srgbClr>
                </a:outerShdw>
              </a:effectLst>
            </a:rPr>
            <a:t>Tencent</a:t>
          </a:r>
          <a:r>
            <a:rPr lang="en-US" altLang="zh-CN" sz="3200" b="0" kern="1200" cap="none" spc="0" dirty="0" smtClean="0">
              <a:ln w="18415" cmpd="sng">
                <a:solidFill>
                  <a:srgbClr val="FFFFFF"/>
                </a:solidFill>
                <a:prstDash val="solid"/>
              </a:ln>
              <a:solidFill>
                <a:srgbClr val="FFFFFF"/>
              </a:solidFill>
              <a:effectLst>
                <a:outerShdw blurRad="63500" dir="3600000" algn="tl" rotWithShape="0">
                  <a:srgbClr val="000000">
                    <a:alpha val="70000"/>
                  </a:srgbClr>
                </a:outerShdw>
              </a:effectLst>
            </a:rPr>
            <a:t> </a:t>
          </a:r>
          <a:endParaRPr lang="zh-CN" altLang="en-US" sz="3200" b="0" kern="1200" cap="none" spc="0" dirty="0">
            <a:ln w="18415" cmpd="sng">
              <a:solidFill>
                <a:srgbClr val="FFFFFF"/>
              </a:solidFill>
              <a:prstDash val="solid"/>
            </a:ln>
            <a:solidFill>
              <a:srgbClr val="FFFFFF"/>
            </a:solidFill>
            <a:effectLst>
              <a:outerShdw blurRad="63500" dir="3600000" algn="tl" rotWithShape="0">
                <a:srgbClr val="000000">
                  <a:alpha val="70000"/>
                </a:srgbClr>
              </a:outerShdw>
            </a:effectLst>
          </a:endParaRPr>
        </a:p>
      </dsp:txBody>
      <dsp:txXfrm>
        <a:off x="33" y="7343"/>
        <a:ext cx="3230233" cy="709977"/>
      </dsp:txXfrm>
    </dsp:sp>
    <dsp:sp modelId="{53A02A67-529B-4201-9130-CD3ADA88E055}">
      <dsp:nvSpPr>
        <dsp:cNvPr id="0" name=""/>
        <dsp:cNvSpPr/>
      </dsp:nvSpPr>
      <dsp:spPr>
        <a:xfrm>
          <a:off x="33" y="717320"/>
          <a:ext cx="3230233" cy="2371679"/>
        </a:xfrm>
        <a:prstGeom prst="rect">
          <a:avLst/>
        </a:prstGeom>
        <a:solidFill>
          <a:schemeClr val="accent5">
            <a:tint val="40000"/>
            <a:alpha val="90000"/>
            <a:hueOff val="0"/>
            <a:satOff val="0"/>
            <a:lumOff val="0"/>
            <a:alphaOff val="0"/>
          </a:schemeClr>
        </a:solidFill>
        <a:ln w="25400"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8016" tIns="128016" rIns="170688" bIns="192024" numCol="1" spcCol="1270" anchor="t" anchorCtr="0">
          <a:noAutofit/>
        </a:bodyPr>
        <a:lstStyle/>
        <a:p>
          <a:pPr marL="228600" lvl="1" indent="-228600" algn="l" defTabSz="1066800">
            <a:lnSpc>
              <a:spcPct val="90000"/>
            </a:lnSpc>
            <a:spcBef>
              <a:spcPct val="0"/>
            </a:spcBef>
            <a:spcAft>
              <a:spcPct val="15000"/>
            </a:spcAft>
            <a:buChar char="••"/>
          </a:pPr>
          <a:r>
            <a:rPr lang="en-US" altLang="zh-CN" sz="2400" kern="1200" dirty="0" err="1" smtClean="0"/>
            <a:t>Tencent</a:t>
          </a:r>
          <a:r>
            <a:rPr lang="en-US" altLang="zh-CN" sz="2400" kern="1200" dirty="0" smtClean="0"/>
            <a:t> thought the </a:t>
          </a:r>
          <a:r>
            <a:rPr lang="en-US" altLang="zh-CN" sz="2400" b="1" kern="1200" cap="none" spc="0"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releasing of </a:t>
          </a:r>
          <a:r>
            <a:rPr lang="en-US" altLang="zh-CN" sz="2400" b="1" kern="1200" cap="none" spc="0" dirty="0" err="1"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GaoPeng</a:t>
          </a:r>
          <a:r>
            <a:rPr lang="en-US" altLang="zh-CN" sz="2400" b="1" kern="1200" cap="none" spc="0"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 </a:t>
          </a:r>
          <a:r>
            <a:rPr lang="en-US" altLang="zh-CN" sz="2400" kern="1200" dirty="0" smtClean="0"/>
            <a:t>as well as its </a:t>
          </a:r>
          <a:r>
            <a:rPr lang="en-US" altLang="zh-CN" sz="2400" b="1" kern="1200" cap="none" spc="0"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employment process</a:t>
          </a:r>
          <a:r>
            <a:rPr lang="en-US" altLang="zh-CN" sz="2400" b="1" kern="1200" dirty="0" smtClean="0">
              <a:ln w="1905"/>
              <a:effectLst>
                <a:innerShdw blurRad="69850" dist="43180" dir="5400000">
                  <a:srgbClr val="000000">
                    <a:alpha val="65000"/>
                  </a:srgbClr>
                </a:innerShdw>
              </a:effectLst>
            </a:rPr>
            <a:t> </a:t>
          </a:r>
          <a:r>
            <a:rPr lang="en-US" altLang="zh-CN" sz="2400" kern="1200" dirty="0" smtClean="0"/>
            <a:t>need to be slow and well-prepared</a:t>
          </a:r>
          <a:endParaRPr lang="zh-CN" altLang="en-US" sz="2400" kern="1200" dirty="0"/>
        </a:p>
      </dsp:txBody>
      <dsp:txXfrm>
        <a:off x="33" y="717320"/>
        <a:ext cx="3230233" cy="2371679"/>
      </dsp:txXfrm>
    </dsp:sp>
    <dsp:sp modelId="{CDE6C81B-60CF-4BAD-8AC1-B73ECF068C23}">
      <dsp:nvSpPr>
        <dsp:cNvPr id="0" name=""/>
        <dsp:cNvSpPr/>
      </dsp:nvSpPr>
      <dsp:spPr>
        <a:xfrm>
          <a:off x="3682500" y="7343"/>
          <a:ext cx="3230233" cy="709977"/>
        </a:xfrm>
        <a:prstGeom prst="rect">
          <a:avLst/>
        </a:prstGeom>
        <a:solidFill>
          <a:schemeClr val="accent5">
            <a:hueOff val="-9933876"/>
            <a:satOff val="39811"/>
            <a:lumOff val="8628"/>
            <a:alphaOff val="0"/>
          </a:schemeClr>
        </a:solidFill>
        <a:ln w="25400" cap="flat" cmpd="sng" algn="ctr">
          <a:solidFill>
            <a:schemeClr val="accent5">
              <a:hueOff val="-9933876"/>
              <a:satOff val="39811"/>
              <a:lumOff val="8628"/>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7584" tIns="130048" rIns="227584" bIns="130048" numCol="1" spcCol="1270" anchor="ctr" anchorCtr="0">
          <a:noAutofit/>
        </a:bodyPr>
        <a:lstStyle/>
        <a:p>
          <a:pPr lvl="0" algn="ctr" defTabSz="1422400">
            <a:lnSpc>
              <a:spcPct val="90000"/>
            </a:lnSpc>
            <a:spcBef>
              <a:spcPct val="0"/>
            </a:spcBef>
            <a:spcAft>
              <a:spcPct val="35000"/>
            </a:spcAft>
          </a:pPr>
          <a:r>
            <a:rPr lang="en-US" altLang="zh-CN" sz="3200" b="0" kern="1200" cap="none" spc="0" dirty="0" smtClean="0">
              <a:ln w="18415" cmpd="sng">
                <a:solidFill>
                  <a:srgbClr val="FFFFFF"/>
                </a:solidFill>
                <a:prstDash val="solid"/>
              </a:ln>
              <a:solidFill>
                <a:srgbClr val="FFFFFF"/>
              </a:solidFill>
              <a:effectLst>
                <a:outerShdw blurRad="63500" dir="3600000" algn="tl" rotWithShape="0">
                  <a:srgbClr val="000000">
                    <a:alpha val="70000"/>
                  </a:srgbClr>
                </a:outerShdw>
              </a:effectLst>
            </a:rPr>
            <a:t>Groupon </a:t>
          </a:r>
          <a:endParaRPr lang="zh-CN" altLang="en-US" sz="3200" b="0" kern="1200" cap="none" spc="0" dirty="0">
            <a:ln w="18415" cmpd="sng">
              <a:solidFill>
                <a:srgbClr val="FFFFFF"/>
              </a:solidFill>
              <a:prstDash val="solid"/>
            </a:ln>
            <a:solidFill>
              <a:srgbClr val="FFFFFF"/>
            </a:solidFill>
            <a:effectLst>
              <a:outerShdw blurRad="63500" dir="3600000" algn="tl" rotWithShape="0">
                <a:srgbClr val="000000">
                  <a:alpha val="70000"/>
                </a:srgbClr>
              </a:outerShdw>
            </a:effectLst>
          </a:endParaRPr>
        </a:p>
      </dsp:txBody>
      <dsp:txXfrm>
        <a:off x="3682500" y="7343"/>
        <a:ext cx="3230233" cy="709977"/>
      </dsp:txXfrm>
    </dsp:sp>
    <dsp:sp modelId="{C4B291D4-17CF-4CCE-AF1A-951B2AEB6812}">
      <dsp:nvSpPr>
        <dsp:cNvPr id="0" name=""/>
        <dsp:cNvSpPr/>
      </dsp:nvSpPr>
      <dsp:spPr>
        <a:xfrm>
          <a:off x="3682500" y="717320"/>
          <a:ext cx="3230233" cy="2371679"/>
        </a:xfrm>
        <a:prstGeom prst="rect">
          <a:avLst/>
        </a:prstGeom>
        <a:solidFill>
          <a:schemeClr val="accent5">
            <a:tint val="40000"/>
            <a:alpha val="90000"/>
            <a:hueOff val="-10740482"/>
            <a:satOff val="48253"/>
            <a:lumOff val="3317"/>
            <a:alphaOff val="0"/>
          </a:schemeClr>
        </a:solidFill>
        <a:ln w="25400" cap="flat" cmpd="sng" algn="ctr">
          <a:solidFill>
            <a:schemeClr val="accent5">
              <a:tint val="40000"/>
              <a:alpha val="90000"/>
              <a:hueOff val="-10740482"/>
              <a:satOff val="48253"/>
              <a:lumOff val="3317"/>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8016" tIns="128016" rIns="170688" bIns="192024" numCol="1" spcCol="1270" anchor="t" anchorCtr="0">
          <a:noAutofit/>
        </a:bodyPr>
        <a:lstStyle/>
        <a:p>
          <a:pPr marL="228600" lvl="1" indent="-228600" algn="l" defTabSz="1066800">
            <a:lnSpc>
              <a:spcPct val="90000"/>
            </a:lnSpc>
            <a:spcBef>
              <a:spcPct val="0"/>
            </a:spcBef>
            <a:spcAft>
              <a:spcPct val="15000"/>
            </a:spcAft>
            <a:buChar char="••"/>
          </a:pPr>
          <a:r>
            <a:rPr lang="en-US" altLang="zh-CN" sz="2400" kern="1200" dirty="0" smtClean="0"/>
            <a:t>Groupon was willing to enter to the Chinese buy websites market </a:t>
          </a:r>
          <a:r>
            <a:rPr lang="en-US" altLang="zh-CN" sz="2400" b="1" kern="1200" cap="none" spc="0"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as fast as possible</a:t>
          </a:r>
          <a:endParaRPr lang="zh-CN" altLang="en-US" sz="2400" b="1" kern="1200" cap="none" spc="0"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dsp:txBody>
      <dsp:txXfrm>
        <a:off x="3682500" y="717320"/>
        <a:ext cx="3230233" cy="237167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827B0D-3F52-456B-9D0A-BE6116AE2F49}">
      <dsp:nvSpPr>
        <dsp:cNvPr id="0" name=""/>
        <dsp:cNvSpPr/>
      </dsp:nvSpPr>
      <dsp:spPr>
        <a:xfrm>
          <a:off x="0" y="36447"/>
          <a:ext cx="8136903" cy="604800"/>
        </a:xfrm>
        <a:prstGeom prst="rect">
          <a:avLst/>
        </a:prstGeom>
        <a:solidFill>
          <a:schemeClr val="accent6">
            <a:hueOff val="0"/>
            <a:satOff val="0"/>
            <a:lumOff val="0"/>
            <a:alphaOff val="0"/>
          </a:schemeClr>
        </a:solidFill>
        <a:ln w="25400"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85344" rIns="149352" bIns="85344" numCol="1" spcCol="1270" anchor="ctr" anchorCtr="0">
          <a:noAutofit/>
        </a:bodyPr>
        <a:lstStyle/>
        <a:p>
          <a:pPr lvl="0" algn="l" defTabSz="933450">
            <a:lnSpc>
              <a:spcPct val="90000"/>
            </a:lnSpc>
            <a:spcBef>
              <a:spcPct val="0"/>
            </a:spcBef>
            <a:spcAft>
              <a:spcPct val="35000"/>
            </a:spcAft>
          </a:pPr>
          <a:r>
            <a:rPr lang="en-US" altLang="zh-CN" sz="2100" b="1" kern="1200" dirty="0" smtClean="0">
              <a:latin typeface="宋体"/>
              <a:ea typeface="宋体"/>
            </a:rPr>
            <a:t>◆◆◆◆</a:t>
          </a:r>
          <a:r>
            <a:rPr lang="en-US" altLang="zh-CN" sz="2100" b="1" kern="1200" dirty="0" smtClean="0"/>
            <a:t>Loss of staff: staffs lack of the sense of belonging</a:t>
          </a:r>
          <a:r>
            <a:rPr lang="en-US" altLang="zh-CN" sz="2100" b="1" kern="1200" dirty="0" smtClean="0">
              <a:latin typeface="宋体"/>
              <a:ea typeface="宋体"/>
            </a:rPr>
            <a:t>◆◆◆◆</a:t>
          </a:r>
          <a:endParaRPr lang="zh-CN" altLang="en-US" sz="2100" kern="1200" dirty="0"/>
        </a:p>
      </dsp:txBody>
      <dsp:txXfrm>
        <a:off x="0" y="36447"/>
        <a:ext cx="8136903" cy="604800"/>
      </dsp:txXfrm>
    </dsp:sp>
    <dsp:sp modelId="{C364A50F-E44F-4CD3-8F02-626CC51748FA}">
      <dsp:nvSpPr>
        <dsp:cNvPr id="0" name=""/>
        <dsp:cNvSpPr/>
      </dsp:nvSpPr>
      <dsp:spPr>
        <a:xfrm>
          <a:off x="0" y="641247"/>
          <a:ext cx="8136903" cy="2882250"/>
        </a:xfrm>
        <a:prstGeom prst="rect">
          <a:avLst/>
        </a:prstGeom>
        <a:solidFill>
          <a:schemeClr val="accent6">
            <a:alpha val="90000"/>
            <a:tint val="40000"/>
            <a:hueOff val="0"/>
            <a:satOff val="0"/>
            <a:lumOff val="0"/>
            <a:alphaOff val="0"/>
          </a:schemeClr>
        </a:solidFill>
        <a:ln w="25400" cap="flat" cmpd="sng" algn="ctr">
          <a:solidFill>
            <a:schemeClr val="accent6">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l" defTabSz="889000">
            <a:lnSpc>
              <a:spcPct val="90000"/>
            </a:lnSpc>
            <a:spcBef>
              <a:spcPct val="0"/>
            </a:spcBef>
            <a:spcAft>
              <a:spcPct val="15000"/>
            </a:spcAft>
            <a:buChar char="••"/>
          </a:pPr>
          <a:r>
            <a:rPr lang="en-US" altLang="zh-CN" sz="2000" kern="1200" dirty="0" smtClean="0"/>
            <a:t>Since Groupon entered to Chinese market in 2011, Groupon has recruited an army of employees from its competitors using high salary strategy, which seems to an outstanding strategy for Groupon’s globalization in China</a:t>
          </a:r>
          <a:r>
            <a:rPr lang="en-US" altLang="zh-CN" sz="2000" kern="1200" dirty="0" smtClean="0"/>
            <a:t>. However</a:t>
          </a:r>
          <a:r>
            <a:rPr lang="en-US" altLang="zh-CN" sz="2000" kern="1200" dirty="0" smtClean="0"/>
            <a:t>, the employees immediately found that the high salary is not real, for Groupon began to reduce the salary basing on </a:t>
          </a:r>
          <a:r>
            <a:rPr lang="en-US" altLang="zh-CN" sz="2000" kern="1200" smtClean="0"/>
            <a:t>various </a:t>
          </a:r>
          <a:r>
            <a:rPr lang="en-US" altLang="zh-CN" sz="2000" kern="1200" smtClean="0"/>
            <a:t>reasons </a:t>
          </a:r>
          <a:r>
            <a:rPr lang="en-US" sz="2000" kern="1200" smtClean="0"/>
            <a:t>(</a:t>
          </a:r>
          <a:r>
            <a:rPr lang="en-US" sz="2000" kern="1200" smtClean="0"/>
            <a:t>Bishop</a:t>
          </a:r>
          <a:r>
            <a:rPr lang="en-US" sz="2000" kern="1200" dirty="0" smtClean="0"/>
            <a:t>, </a:t>
          </a:r>
          <a:r>
            <a:rPr lang="en-US" sz="2000" kern="1200" smtClean="0"/>
            <a:t>B., </a:t>
          </a:r>
          <a:r>
            <a:rPr lang="en-US" sz="2000" kern="1200" dirty="0" smtClean="0"/>
            <a:t>2011)</a:t>
          </a:r>
          <a:r>
            <a:rPr lang="en-US" altLang="zh-CN" sz="2000" kern="1200" dirty="0" smtClean="0"/>
            <a:t>. </a:t>
          </a:r>
          <a:endParaRPr lang="zh-CN" altLang="en-US" sz="2000" kern="1200" dirty="0"/>
        </a:p>
        <a:p>
          <a:pPr marL="228600" lvl="1" indent="-228600" algn="l" defTabSz="889000">
            <a:lnSpc>
              <a:spcPct val="90000"/>
            </a:lnSpc>
            <a:spcBef>
              <a:spcPct val="0"/>
            </a:spcBef>
            <a:spcAft>
              <a:spcPct val="15000"/>
            </a:spcAft>
            <a:buChar char="••"/>
          </a:pPr>
          <a:endParaRPr lang="en-US" altLang="zh-CN" sz="2000" kern="1200" dirty="0"/>
        </a:p>
        <a:p>
          <a:pPr marL="228600" lvl="1" indent="-228600" algn="l" defTabSz="889000">
            <a:lnSpc>
              <a:spcPct val="90000"/>
            </a:lnSpc>
            <a:spcBef>
              <a:spcPct val="0"/>
            </a:spcBef>
            <a:spcAft>
              <a:spcPct val="15000"/>
            </a:spcAft>
            <a:buChar char="••"/>
          </a:pPr>
          <a:r>
            <a:rPr lang="en-US" altLang="zh-CN" sz="2000" kern="1200" dirty="0" smtClean="0"/>
            <a:t>Moreover, Groupon changed the rule of company at any time, which bring about it was completely unknown of the salary for employees of Groupon. </a:t>
          </a:r>
        </a:p>
      </dsp:txBody>
      <dsp:txXfrm>
        <a:off x="0" y="641247"/>
        <a:ext cx="8136903" cy="288225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A3FF0C-E8BD-46DB-BE21-EE96DE59804E}">
      <dsp:nvSpPr>
        <dsp:cNvPr id="0" name=""/>
        <dsp:cNvSpPr/>
      </dsp:nvSpPr>
      <dsp:spPr>
        <a:xfrm>
          <a:off x="0" y="14966"/>
          <a:ext cx="8136903" cy="576000"/>
        </a:xfrm>
        <a:prstGeom prst="rect">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81280" rIns="142240" bIns="81280" numCol="1" spcCol="1270" anchor="ctr" anchorCtr="0">
          <a:noAutofit/>
        </a:bodyPr>
        <a:lstStyle/>
        <a:p>
          <a:pPr lvl="0" algn="l" defTabSz="889000">
            <a:lnSpc>
              <a:spcPct val="90000"/>
            </a:lnSpc>
            <a:spcBef>
              <a:spcPct val="0"/>
            </a:spcBef>
            <a:spcAft>
              <a:spcPct val="35000"/>
            </a:spcAft>
          </a:pPr>
          <a:r>
            <a:rPr lang="en-US" altLang="zh-CN" sz="2000" b="1" kern="1200" dirty="0" smtClean="0">
              <a:latin typeface="宋体"/>
              <a:ea typeface="宋体"/>
            </a:rPr>
            <a:t>◆◆◆◆</a:t>
          </a:r>
          <a:r>
            <a:rPr lang="en-US" altLang="zh-CN" sz="2000" b="1" kern="1200" dirty="0" smtClean="0"/>
            <a:t>Loss of foreign managers</a:t>
          </a:r>
          <a:r>
            <a:rPr lang="en-US" altLang="zh-CN" sz="2000" b="1" kern="1200" dirty="0" smtClean="0">
              <a:latin typeface="宋体"/>
              <a:ea typeface="宋体"/>
            </a:rPr>
            <a:t>◆◆◆◆</a:t>
          </a:r>
          <a:endParaRPr lang="zh-CN" altLang="en-US" sz="2000" b="1" kern="1200" dirty="0"/>
        </a:p>
      </dsp:txBody>
      <dsp:txXfrm>
        <a:off x="0" y="14966"/>
        <a:ext cx="8136903" cy="576000"/>
      </dsp:txXfrm>
    </dsp:sp>
    <dsp:sp modelId="{1EF2F6B0-A148-4F1B-8269-2DDFF9218638}">
      <dsp:nvSpPr>
        <dsp:cNvPr id="0" name=""/>
        <dsp:cNvSpPr/>
      </dsp:nvSpPr>
      <dsp:spPr>
        <a:xfrm>
          <a:off x="0" y="590966"/>
          <a:ext cx="8136903" cy="1482299"/>
        </a:xfrm>
        <a:prstGeom prst="rect">
          <a:avLst/>
        </a:prstGeom>
        <a:solidFill>
          <a:schemeClr val="accent4">
            <a:tint val="40000"/>
            <a:alpha val="90000"/>
            <a:hueOff val="0"/>
            <a:satOff val="0"/>
            <a:lumOff val="0"/>
            <a:alphaOff val="0"/>
          </a:schemeClr>
        </a:solidFill>
        <a:ln w="25400"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l" defTabSz="889000">
            <a:lnSpc>
              <a:spcPct val="90000"/>
            </a:lnSpc>
            <a:spcBef>
              <a:spcPct val="0"/>
            </a:spcBef>
            <a:spcAft>
              <a:spcPct val="15000"/>
            </a:spcAft>
            <a:buChar char="••"/>
          </a:pPr>
          <a:r>
            <a:rPr lang="en-US" altLang="zh-CN" sz="2000" kern="1200" dirty="0" smtClean="0"/>
            <a:t>Living habits and language barriers have become a hindrance to their work in </a:t>
          </a:r>
          <a:r>
            <a:rPr lang="en-US" altLang="zh-CN" sz="2000" kern="1200" dirty="0" smtClean="0"/>
            <a:t>Groupon (</a:t>
          </a:r>
          <a:r>
            <a:rPr lang="en-US" altLang="zh-CN" sz="2000" kern="1200" dirty="0" err="1" smtClean="0"/>
            <a:t>Beukes</a:t>
          </a:r>
          <a:r>
            <a:rPr lang="en-US" altLang="zh-CN" sz="2000" kern="1200" dirty="0" smtClean="0"/>
            <a:t>, C., &amp; Hughes, S., 2012).</a:t>
          </a:r>
          <a:endParaRPr lang="zh-CN" altLang="zh-CN" sz="2000" kern="1200" dirty="0"/>
        </a:p>
        <a:p>
          <a:pPr marL="228600" lvl="1" indent="-228600" algn="l" defTabSz="889000">
            <a:lnSpc>
              <a:spcPct val="90000"/>
            </a:lnSpc>
            <a:spcBef>
              <a:spcPct val="0"/>
            </a:spcBef>
            <a:spcAft>
              <a:spcPct val="15000"/>
            </a:spcAft>
            <a:buChar char="••"/>
          </a:pPr>
          <a:endParaRPr lang="zh-CN" altLang="zh-CN" sz="2000" kern="1200" dirty="0"/>
        </a:p>
        <a:p>
          <a:pPr marL="228600" lvl="1" indent="-228600" algn="l" defTabSz="889000">
            <a:lnSpc>
              <a:spcPct val="90000"/>
            </a:lnSpc>
            <a:spcBef>
              <a:spcPct val="0"/>
            </a:spcBef>
            <a:spcAft>
              <a:spcPct val="15000"/>
            </a:spcAft>
            <a:buChar char="••"/>
          </a:pPr>
          <a:r>
            <a:rPr lang="en-US" altLang="zh-CN" sz="2000" kern="1200" dirty="0" smtClean="0"/>
            <a:t>They have no sense of belonging in China without roots.</a:t>
          </a:r>
          <a:endParaRPr lang="zh-CN" altLang="zh-CN" sz="2000" kern="1200" dirty="0"/>
        </a:p>
      </dsp:txBody>
      <dsp:txXfrm>
        <a:off x="0" y="590966"/>
        <a:ext cx="8136903" cy="1482299"/>
      </dsp:txXfrm>
    </dsp:sp>
  </dsp:spTree>
</dsp:drawing>
</file>

<file path=ppt/diagrams/layout1.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hList9">
  <dgm:title val=""/>
  <dgm:desc val=""/>
  <dgm:catLst>
    <dgm:cat type="list" pri="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3" srcId="0" destId="1" srcOrd="0" destOrd="0"/>
        <dgm:cxn modelId="4"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1" destId="2" srcOrd="0" destOrd="0"/>
      </dgm:cxnLst>
      <dgm:bg/>
      <dgm:whole/>
    </dgm:dataModel>
  </dgm:styleData>
  <dgm:clrData>
    <dgm:dataModel>
      <dgm:ptLst>
        <dgm:pt modelId="0" type="doc"/>
        <dgm:pt modelId="1"/>
        <dgm:pt modelId="11"/>
        <dgm:pt modelId="12"/>
        <dgm:pt modelId="13"/>
        <dgm:pt modelId="14"/>
        <dgm:pt modelId="2"/>
        <dgm:pt modelId="21"/>
        <dgm:pt modelId="22"/>
        <dgm:pt modelId="23"/>
        <dgm:pt modelId="24"/>
        <dgm:pt modelId="3"/>
        <dgm:pt modelId="31"/>
        <dgm:pt modelId="32"/>
        <dgm:pt modelId="33"/>
        <dgm:pt modelId="34"/>
      </dgm:ptLst>
      <dgm:cxnLst>
        <dgm:cxn modelId="4" srcId="0" destId="1" srcOrd="0" destOrd="0"/>
        <dgm:cxn modelId="5" srcId="0" destId="2" srcOrd="1" destOrd="0"/>
        <dgm:cxn modelId="6" srcId="0" destId="3" srcOrd="1" destOrd="0"/>
        <dgm:cxn modelId="15" srcId="1" destId="11" srcOrd="0" destOrd="0"/>
        <dgm:cxn modelId="16" srcId="1" destId="12" srcOrd="0" destOrd="0"/>
        <dgm:cxn modelId="17" srcId="1" destId="13" srcOrd="0" destOrd="0"/>
        <dgm:cxn modelId="18" srcId="1" destId="14" srcOrd="0" destOrd="0"/>
        <dgm:cxn modelId="25" srcId="2" destId="21" srcOrd="0" destOrd="0"/>
        <dgm:cxn modelId="26" srcId="2" destId="22" srcOrd="0" destOrd="0"/>
        <dgm:cxn modelId="27" srcId="2" destId="23" srcOrd="0" destOrd="0"/>
        <dgm:cxn modelId="28" srcId="2" destId="24" srcOrd="0" destOrd="0"/>
        <dgm:cxn modelId="35" srcId="3" destId="31" srcOrd="0" destOrd="0"/>
        <dgm:cxn modelId="36" srcId="3" destId="32" srcOrd="0" destOrd="0"/>
        <dgm:cxn modelId="37" srcId="3" destId="33" srcOrd="0" destOrd="0"/>
        <dgm:cxn modelId="38" srcId="3" destId="34" srcOrd="0" destOrd="0"/>
      </dgm:cxnLst>
      <dgm:bg/>
      <dgm:whole/>
    </dgm:dataModel>
  </dgm:clrData>
  <dgm:layoutNode name="list">
    <dgm:varLst>
      <dgm:dir/>
      <dgm:animLvl val="lvl"/>
    </dgm:varLst>
    <dgm:choose name="Name0">
      <dgm:if name="Name1" func="var" arg="dir" op="equ" val="norm">
        <dgm:alg type="lin">
          <dgm:param type="linDir" val="fromL"/>
          <dgm:param type="fallback" val="2D"/>
          <dgm:param type="nodeVertAlign" val="t"/>
        </dgm:alg>
      </dgm:if>
      <dgm:else name="Name2">
        <dgm:alg type="lin">
          <dgm:param type="linDir" val="fromR"/>
          <dgm:param type="fallback" val="2D"/>
          <dgm:param type="nodeVertAlign" val="t"/>
        </dgm:alg>
      </dgm:else>
    </dgm:choose>
    <dgm:shape xmlns:r="http://schemas.openxmlformats.org/officeDocument/2006/relationships" r:blip="">
      <dgm:adjLst/>
    </dgm:shape>
    <dgm:presOf/>
    <dgm:constrLst>
      <dgm:constr type="w" for="ch" forName="circle" refType="w" fact="0.5"/>
      <dgm:constr type="w" for="ch" forName="vertFlow" refType="w" fact="0.75"/>
      <dgm:constr type="h" for="des" forName="firstComp" refType="w" refFor="ch" refForName="vertFlow" fact="0.667"/>
      <dgm:constr type="h" for="des" forName="comp" refType="h" refFor="des" refForName="firstComp" op="equ"/>
      <dgm:constr type="h" for="des" forName="topSpace" refType="w" refFor="ch" refForName="circle" op="equ" fact="0.4"/>
      <dgm:constr type="w" for="ch" forName="posSpace" refType="w" fact="0.4"/>
      <dgm:constr type="w" for="ch" forName="negSpace" refType="w" fact="-1.15"/>
      <dgm:constr type="w" for="ch" forName="transSpace" refType="w" fact="0.75"/>
      <dgm:constr type="primFontSz" for="ch" forName="circle" op="equ" val="65"/>
      <dgm:constr type="primFontSz" for="des" forName="firstChildTx" val="65"/>
      <dgm:constr type="primFontSz" for="des" forName="childTx" refType="primFontSz" refFor="des" refForName="firstChildTx" op="equ"/>
    </dgm:constrLst>
    <dgm:ruleLst/>
    <dgm:forEach name="Name3" axis="ch" ptType="node">
      <dgm:layoutNode name="posSpace">
        <dgm:alg type="sp"/>
        <dgm:shape xmlns:r="http://schemas.openxmlformats.org/officeDocument/2006/relationships" r:blip="">
          <dgm:adjLst/>
        </dgm:shape>
        <dgm:presOf/>
        <dgm:constrLst/>
        <dgm:ruleLst/>
      </dgm:layoutNode>
      <dgm:layoutNode name="vertFlow">
        <dgm:alg type="lin">
          <dgm:param type="linDir" val="fromT"/>
        </dgm:alg>
        <dgm:shape xmlns:r="http://schemas.openxmlformats.org/officeDocument/2006/relationships" r:blip="">
          <dgm:adjLst/>
        </dgm:shape>
        <dgm:presOf/>
        <dgm:constrLst>
          <dgm:constr type="w" for="ch" forName="firstComp" refType="w"/>
          <dgm:constr type="w" for="ch" forName="comp" refType="w"/>
        </dgm:constrLst>
        <dgm:ruleLst/>
        <dgm:layoutNode name="topSpace">
          <dgm:alg type="sp"/>
          <dgm:shape xmlns:r="http://schemas.openxmlformats.org/officeDocument/2006/relationships" r:blip="">
            <dgm:adjLst/>
          </dgm:shape>
          <dgm:presOf/>
          <dgm:constrLst/>
          <dgm:ruleLst/>
        </dgm:layoutNode>
        <dgm:layoutNode name="firstComp">
          <dgm:alg type="composite"/>
          <dgm:shape xmlns:r="http://schemas.openxmlformats.org/officeDocument/2006/relationships" r:blip="">
            <dgm:adjLst/>
          </dgm:shape>
          <dgm:presOf/>
          <dgm:choose name="Name4">
            <dgm:if name="Name5" func="var" arg="dir" op="equ" val="norm">
              <dgm:constrLst>
                <dgm:constr type="l" for="ch" forName="firstChild"/>
                <dgm:constr type="t" for="ch" forName="firstChild"/>
                <dgm:constr type="w" for="ch" forName="firstChild" refType="w"/>
                <dgm:constr type="h" for="ch" forName="firstChild" refType="h"/>
                <dgm:constr type="l" for="ch" forName="firstChildTx" refType="w" fact="0.16"/>
                <dgm:constr type="r" for="ch" forName="firstChildTx" refType="w"/>
                <dgm:constr type="h" for="ch" forName="firstChildTx" refFor="ch" refForName="firstChild" op="equ"/>
              </dgm:constrLst>
            </dgm:if>
            <dgm:else name="Name6">
              <dgm:constrLst>
                <dgm:constr type="l" for="ch" forName="firstChild"/>
                <dgm:constr type="t" for="ch" forName="firstChild"/>
                <dgm:constr type="w" for="ch" forName="firstChild" refType="w"/>
                <dgm:constr type="h" for="ch" forName="firstChild" refType="h"/>
                <dgm:constr type="l" for="ch" forName="firstChildTx"/>
                <dgm:constr type="r" for="ch" forName="firstChildTx" refType="w" fact="0.825"/>
                <dgm:constr type="h" for="ch" forName="firstChildTx" refFor="ch" refForName="firstChild" op="equ"/>
              </dgm:constrLst>
            </dgm:else>
          </dgm:choose>
          <dgm:ruleLst/>
          <dgm:layoutNode name="firstChild" styleLbl="bgAccFollowNode1">
            <dgm:alg type="sp"/>
            <dgm:shape xmlns:r="http://schemas.openxmlformats.org/officeDocument/2006/relationships" type="rect" r:blip="">
              <dgm:adjLst/>
            </dgm:shape>
            <dgm:presOf axis="ch desOrSelf" ptType="node node" cnt="1 0"/>
            <dgm:constrLst/>
            <dgm:ruleLst/>
          </dgm:layoutNode>
          <dgm:layoutNode name="firstChildTx" styleLbl="bgAccFollowNode1">
            <dgm:varLst>
              <dgm:bulletEnabled val="1"/>
            </dgm:varLst>
            <dgm:alg type="tx">
              <dgm:param type="parTxLTRAlign" val="l"/>
            </dgm:alg>
            <dgm:shape xmlns:r="http://schemas.openxmlformats.org/officeDocument/2006/relationships" type="rect" r:blip="" hideGeom="1">
              <dgm:adjLst/>
            </dgm:shape>
            <dgm:presOf axis="ch desOrSelf" ptType="node node" cnt="1 0"/>
            <dgm:choose name="Name7">
              <dgm:if name="Name8" func="var" arg="dir" op="equ" val="norm">
                <dgm:constrLst>
                  <dgm:constr type="primFontSz" val="65"/>
                  <dgm:constr type="lMarg"/>
                </dgm:constrLst>
              </dgm:if>
              <dgm:else name="Name9">
                <dgm:constrLst>
                  <dgm:constr type="primFontSz" val="65"/>
                  <dgm:constr type="rMarg"/>
                </dgm:constrLst>
              </dgm:else>
            </dgm:choose>
            <dgm:ruleLst>
              <dgm:rule type="primFontSz" val="5" fact="NaN" max="NaN"/>
            </dgm:ruleLst>
          </dgm:layoutNode>
        </dgm:layoutNode>
        <dgm:forEach name="Name10" axis="ch" ptType="node" st="2">
          <dgm:layoutNode name="comp">
            <dgm:alg type="composite"/>
            <dgm:shape xmlns:r="http://schemas.openxmlformats.org/officeDocument/2006/relationships" r:blip="">
              <dgm:adjLst/>
            </dgm:shape>
            <dgm:presOf/>
            <dgm:choose name="Name11">
              <dgm:if name="Name12" func="var" arg="dir" op="equ" val="norm">
                <dgm:constrLst>
                  <dgm:constr type="l" for="ch" forName="child"/>
                  <dgm:constr type="t" for="ch" forName="child"/>
                  <dgm:constr type="w" for="ch" forName="child" refType="w"/>
                  <dgm:constr type="h" for="ch" forName="child" refType="h"/>
                  <dgm:constr type="l" for="ch" forName="childTx" refType="w" fact="0.16"/>
                  <dgm:constr type="r" for="ch" forName="childTx" refType="w"/>
                  <dgm:constr type="h" for="ch" forName="childTx" refFor="ch" refForName="child" op="equ"/>
                </dgm:constrLst>
              </dgm:if>
              <dgm:else name="Name13">
                <dgm:constrLst>
                  <dgm:constr type="l" for="ch" forName="child"/>
                  <dgm:constr type="t" for="ch" forName="child"/>
                  <dgm:constr type="w" for="ch" forName="child" refType="w"/>
                  <dgm:constr type="h" for="ch" forName="child" refType="h"/>
                  <dgm:constr type="l" for="ch" forName="childTx"/>
                  <dgm:constr type="r" for="ch" forName="childTx" refType="w" fact="0.825"/>
                  <dgm:constr type="h" for="ch" forName="childTx" refFor="ch" refForName="child" op="equ"/>
                </dgm:constrLst>
              </dgm:else>
            </dgm:choose>
            <dgm:ruleLst/>
            <dgm:layoutNode name="child" styleLbl="bgAccFollowNode1">
              <dgm:alg type="sp"/>
              <dgm:shape xmlns:r="http://schemas.openxmlformats.org/officeDocument/2006/relationships" type="rect" r:blip="">
                <dgm:adjLst/>
              </dgm:shape>
              <dgm:presOf axis="desOrSelf" ptType="node"/>
              <dgm:constrLst/>
              <dgm:ruleLst/>
            </dgm:layoutNode>
            <dgm:layoutNode name="childTx" styleLbl="bgAccFollowNode1">
              <dgm:varLst>
                <dgm:bulletEnabled val="1"/>
              </dgm:varLst>
              <dgm:alg type="tx">
                <dgm:param type="parTxLTRAlign" val="l"/>
              </dgm:alg>
              <dgm:shape xmlns:r="http://schemas.openxmlformats.org/officeDocument/2006/relationships" type="rect" r:blip="" hideGeom="1">
                <dgm:adjLst/>
              </dgm:shape>
              <dgm:presOf axis="desOrSelf" ptType="node"/>
              <dgm:choose name="Name14">
                <dgm:if name="Name15" func="var" arg="dir" op="equ" val="norm">
                  <dgm:constrLst>
                    <dgm:constr type="primFontSz" val="65"/>
                    <dgm:constr type="lMarg"/>
                  </dgm:constrLst>
                </dgm:if>
                <dgm:else name="Name16">
                  <dgm:constrLst>
                    <dgm:constr type="primFontSz" val="65"/>
                    <dgm:constr type="rMarg"/>
                  </dgm:constrLst>
                </dgm:else>
              </dgm:choose>
              <dgm:ruleLst>
                <dgm:rule type="primFontSz" val="5" fact="NaN" max="NaN"/>
              </dgm:ruleLst>
            </dgm:layoutNode>
          </dgm:layoutNode>
        </dgm:forEach>
      </dgm:layoutNode>
      <dgm:layoutNode name="negSpace">
        <dgm:alg type="sp"/>
        <dgm:shape xmlns:r="http://schemas.openxmlformats.org/officeDocument/2006/relationships" r:blip="">
          <dgm:adjLst/>
        </dgm:shape>
        <dgm:presOf/>
        <dgm:constrLst/>
        <dgm:ruleLst/>
      </dgm:layoutNode>
      <dgm:layoutNode name="circle" styleLbl="node1">
        <dgm:alg type="tx"/>
        <dgm:shape xmlns:r="http://schemas.openxmlformats.org/officeDocument/2006/relationships" type="ellipse" r:blip="">
          <dgm:adjLst/>
        </dgm:shape>
        <dgm:presOf axis="self"/>
        <dgm:constrLst>
          <dgm:constr type="lMarg"/>
          <dgm:constr type="rMarg"/>
          <dgm:constr type="tMarg"/>
          <dgm:constr type="bMarg"/>
          <dgm:constr type="h" refType="w"/>
        </dgm:constrLst>
        <dgm:ruleLst>
          <dgm:rule type="primFontSz" val="5" fact="NaN" max="NaN"/>
        </dgm:ruleLst>
      </dgm:layoutNode>
      <dgm:forEach name="Name17" axis="followSib" ptType="sibTrans" cnt="1">
        <dgm:layoutNode name="transSpace">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drawing1.xml><?xml version="1.0" encoding="utf-8"?>
<c:userShapes xmlns:c="http://schemas.openxmlformats.org/drawingml/2006/chart">
  <cdr:relSizeAnchor xmlns:cdr="http://schemas.openxmlformats.org/drawingml/2006/chartDrawing">
    <cdr:from>
      <cdr:x>0.54121</cdr:x>
      <cdr:y>0.82703</cdr:y>
    </cdr:from>
    <cdr:to>
      <cdr:x>0.69347</cdr:x>
      <cdr:y>0.86838</cdr:y>
    </cdr:to>
    <cdr:sp macro="" textlink="">
      <cdr:nvSpPr>
        <cdr:cNvPr id="2" name="右箭头 1"/>
        <cdr:cNvSpPr/>
      </cdr:nvSpPr>
      <cdr:spPr>
        <a:xfrm xmlns:a="http://schemas.openxmlformats.org/drawingml/2006/main">
          <a:off x="2854518" y="2544419"/>
          <a:ext cx="803081" cy="127220"/>
        </a:xfrm>
        <a:prstGeom xmlns:a="http://schemas.openxmlformats.org/drawingml/2006/main" prst="rightArrow">
          <a:avLst/>
        </a:prstGeom>
      </cdr:spPr>
      <cdr:style>
        <a:lnRef xmlns:a="http://schemas.openxmlformats.org/drawingml/2006/main" idx="1">
          <a:schemeClr val="accent3"/>
        </a:lnRef>
        <a:fillRef xmlns:a="http://schemas.openxmlformats.org/drawingml/2006/main" idx="2">
          <a:schemeClr val="accent3"/>
        </a:fillRef>
        <a:effectRef xmlns:a="http://schemas.openxmlformats.org/drawingml/2006/main" idx="1">
          <a:schemeClr val="accent3"/>
        </a:effectRef>
        <a:fontRef xmlns:a="http://schemas.openxmlformats.org/drawingml/2006/main" idx="minor">
          <a:schemeClr val="dk1"/>
        </a:fontRef>
      </cdr:style>
      <cdr:txBody>
        <a:bodyPr xmlns:a="http://schemas.openxmlformats.org/drawingml/2006/main" vertOverflow="clip"/>
        <a:lstStyle xmlns:a="http://schemas.openxmlformats.org/drawingml/2006/main"/>
        <a:p xmlns:a="http://schemas.openxmlformats.org/drawingml/2006/main">
          <a:endParaRPr lang="zh-CN"/>
        </a:p>
      </cdr:txBody>
    </cdr:sp>
  </cdr:relSizeAnchor>
  <cdr:relSizeAnchor xmlns:cdr="http://schemas.openxmlformats.org/drawingml/2006/chartDrawing">
    <cdr:from>
      <cdr:x>0.07839</cdr:x>
      <cdr:y>0.88647</cdr:y>
    </cdr:from>
    <cdr:to>
      <cdr:x>0.46282</cdr:x>
      <cdr:y>0.98985</cdr:y>
    </cdr:to>
    <cdr:sp macro="" textlink="">
      <cdr:nvSpPr>
        <cdr:cNvPr id="3" name="文本框 2"/>
        <cdr:cNvSpPr txBox="1"/>
      </cdr:nvSpPr>
      <cdr:spPr>
        <a:xfrm xmlns:a="http://schemas.openxmlformats.org/drawingml/2006/main">
          <a:off x="413468" y="2727297"/>
          <a:ext cx="2027583" cy="318051"/>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endParaRPr lang="zh-CN" altLang="en-US" sz="1100"/>
        </a:p>
      </cdr:txBody>
    </cdr:sp>
  </cdr:relSizeAnchor>
  <cdr:relSizeAnchor xmlns:cdr="http://schemas.openxmlformats.org/drawingml/2006/chartDrawing">
    <cdr:from>
      <cdr:x>0.0603</cdr:x>
      <cdr:y>0.85287</cdr:y>
    </cdr:from>
    <cdr:to>
      <cdr:x>0.499</cdr:x>
      <cdr:y>0.96401</cdr:y>
    </cdr:to>
    <cdr:sp macro="" textlink="">
      <cdr:nvSpPr>
        <cdr:cNvPr id="4" name="文本框 3"/>
        <cdr:cNvSpPr txBox="1"/>
      </cdr:nvSpPr>
      <cdr:spPr>
        <a:xfrm xmlns:a="http://schemas.openxmlformats.org/drawingml/2006/main">
          <a:off x="318052" y="2623930"/>
          <a:ext cx="2313830" cy="341906"/>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endParaRPr lang="zh-CN" altLang="en-US" sz="1100"/>
        </a:p>
      </cdr:txBody>
    </cdr:sp>
  </cdr:relSizeAnchor>
  <cdr:relSizeAnchor xmlns:cdr="http://schemas.openxmlformats.org/drawingml/2006/chartDrawing">
    <cdr:from>
      <cdr:x>0.0196</cdr:x>
      <cdr:y>0.89164</cdr:y>
    </cdr:from>
    <cdr:to>
      <cdr:x>0.66332</cdr:x>
      <cdr:y>0.97693</cdr:y>
    </cdr:to>
    <cdr:sp macro="" textlink="">
      <cdr:nvSpPr>
        <cdr:cNvPr id="5" name="文本框 4"/>
        <cdr:cNvSpPr txBox="1"/>
      </cdr:nvSpPr>
      <cdr:spPr>
        <a:xfrm xmlns:a="http://schemas.openxmlformats.org/drawingml/2006/main">
          <a:off x="103367" y="2743199"/>
          <a:ext cx="3395208" cy="262394"/>
        </a:xfrm>
        <a:prstGeom xmlns:a="http://schemas.openxmlformats.org/drawingml/2006/main" prst="rect">
          <a:avLst/>
        </a:prstGeom>
      </cdr:spPr>
      <cdr:style>
        <a:lnRef xmlns:a="http://schemas.openxmlformats.org/drawingml/2006/main" idx="2">
          <a:schemeClr val="dk1"/>
        </a:lnRef>
        <a:fillRef xmlns:a="http://schemas.openxmlformats.org/drawingml/2006/main" idx="1">
          <a:schemeClr val="lt1"/>
        </a:fillRef>
        <a:effectRef xmlns:a="http://schemas.openxmlformats.org/drawingml/2006/main" idx="0">
          <a:schemeClr val="dk1"/>
        </a:effectRef>
        <a:fontRef xmlns:a="http://schemas.openxmlformats.org/drawingml/2006/main" idx="minor">
          <a:schemeClr val="dk1"/>
        </a:fontRef>
      </cdr:style>
      <cdr:txBody>
        <a:bodyPr xmlns:a="http://schemas.openxmlformats.org/drawingml/2006/main" vertOverflow="clip" wrap="square" rtlCol="0"/>
        <a:lstStyle xmlns:a="http://schemas.openxmlformats.org/drawingml/2006/main"/>
        <a:p xmlns:a="http://schemas.openxmlformats.org/drawingml/2006/main">
          <a:r>
            <a:rPr lang="en-US" altLang="zh-CN" sz="1200" b="1">
              <a:effectLst/>
              <a:latin typeface="+mn-lt"/>
              <a:ea typeface="+mn-ea"/>
              <a:cs typeface="+mn-cs"/>
            </a:rPr>
            <a:t>2012 Network Group buy complaints Website</a:t>
          </a:r>
          <a:endParaRPr lang="zh-CN" altLang="en-US" sz="1200" b="1"/>
        </a:p>
      </cdr:txBody>
    </cdr:sp>
  </cdr:relSizeAnchor>
</c:userShap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685800" y="2130425"/>
            <a:ext cx="7772400" cy="1470025"/>
          </a:xfrm>
        </p:spPr>
        <p:txBody>
          <a:bodyPr/>
          <a:lstStyle/>
          <a:p>
            <a:r>
              <a:rPr lang="zh-CN" altLang="en-US" smtClean="0"/>
              <a:t>单击此处编辑母版标题样式</a:t>
            </a:r>
            <a:endParaRPr lang="zh-CN" altLang="en-US"/>
          </a:p>
        </p:txBody>
      </p:sp>
      <p:sp>
        <p:nvSpPr>
          <p:cNvPr id="3" name="副标题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zh-CN" altLang="en-US" smtClean="0"/>
              <a:t>单击此处编辑母版副标题样式</a:t>
            </a:r>
            <a:endParaRPr lang="zh-CN" altLang="en-US"/>
          </a:p>
        </p:txBody>
      </p:sp>
      <p:sp>
        <p:nvSpPr>
          <p:cNvPr id="4" name="日期占位符 3"/>
          <p:cNvSpPr>
            <a:spLocks noGrp="1"/>
          </p:cNvSpPr>
          <p:nvPr>
            <p:ph type="dt" sz="half" idx="10"/>
          </p:nvPr>
        </p:nvSpPr>
        <p:spPr/>
        <p:txBody>
          <a:bodyPr/>
          <a:lstStyle/>
          <a:p>
            <a:fld id="{530820CF-B880-4189-942D-D702A7CBA730}" type="datetimeFigureOut">
              <a:rPr lang="zh-CN" altLang="en-US" smtClean="0"/>
              <a:t>2017/11/29</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0C913308-F349-4B6D-A68A-DD1791B4A57B}" type="slidenum">
              <a:rPr lang="zh-CN" altLang="en-US" smtClean="0"/>
              <a:t>‹#›</a:t>
            </a:fld>
            <a:endParaRPr lang="zh-CN" alt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530820CF-B880-4189-942D-D702A7CBA730}" type="datetimeFigureOut">
              <a:rPr lang="zh-CN" altLang="en-US" smtClean="0"/>
              <a:t>2017/11/29</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0C913308-F349-4B6D-A68A-DD1791B4A57B}" type="slidenum">
              <a:rPr lang="zh-CN" altLang="en-US" smtClean="0"/>
              <a:t>‹#›</a:t>
            </a:fld>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722313" y="4406900"/>
            <a:ext cx="7772400" cy="1362075"/>
          </a:xfrm>
        </p:spPr>
        <p:txBody>
          <a:bodyPr anchor="t"/>
          <a:lstStyle>
            <a:lvl1pPr algn="l">
              <a:defRPr sz="4000" b="1" cap="all"/>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smtClean="0"/>
              <a:t>单击此处编辑母版文本样式</a:t>
            </a:r>
          </a:p>
        </p:txBody>
      </p:sp>
      <p:sp>
        <p:nvSpPr>
          <p:cNvPr id="4" name="日期占位符 3"/>
          <p:cNvSpPr>
            <a:spLocks noGrp="1"/>
          </p:cNvSpPr>
          <p:nvPr>
            <p:ph type="dt" sz="half" idx="10"/>
          </p:nvPr>
        </p:nvSpPr>
        <p:spPr/>
        <p:txBody>
          <a:bodyPr/>
          <a:lstStyle/>
          <a:p>
            <a:fld id="{530820CF-B880-4189-942D-D702A7CBA730}" type="datetimeFigureOut">
              <a:rPr lang="zh-CN" altLang="en-US" smtClean="0"/>
              <a:t>2017/11/29</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0C913308-F349-4B6D-A68A-DD1791B4A57B}" type="slidenum">
              <a:rPr lang="zh-CN" altLang="en-US" smtClean="0"/>
              <a:t>‹#›</a:t>
            </a:fld>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日期占位符 4"/>
          <p:cNvSpPr>
            <a:spLocks noGrp="1"/>
          </p:cNvSpPr>
          <p:nvPr>
            <p:ph type="dt" sz="half" idx="10"/>
          </p:nvPr>
        </p:nvSpPr>
        <p:spPr/>
        <p:txBody>
          <a:bodyPr/>
          <a:lstStyle/>
          <a:p>
            <a:fld id="{530820CF-B880-4189-942D-D702A7CBA730}" type="datetimeFigureOut">
              <a:rPr lang="zh-CN" altLang="en-US" smtClean="0"/>
              <a:t>2017/11/29</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0C913308-F349-4B6D-A68A-DD1791B4A57B}" type="slidenum">
              <a:rPr lang="zh-CN" altLang="en-US" smtClean="0"/>
              <a:t>‹#›</a:t>
            </a:fld>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lvl1pPr>
              <a:defRPr/>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4" name="内容占位符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文本占位符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6" name="内容占位符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7" name="日期占位符 6"/>
          <p:cNvSpPr>
            <a:spLocks noGrp="1"/>
          </p:cNvSpPr>
          <p:nvPr>
            <p:ph type="dt" sz="half" idx="10"/>
          </p:nvPr>
        </p:nvSpPr>
        <p:spPr/>
        <p:txBody>
          <a:bodyPr/>
          <a:lstStyle/>
          <a:p>
            <a:fld id="{530820CF-B880-4189-942D-D702A7CBA730}" type="datetimeFigureOut">
              <a:rPr lang="zh-CN" altLang="en-US" smtClean="0"/>
              <a:t>2017/11/29</a:t>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0C913308-F349-4B6D-A68A-DD1791B4A57B}" type="slidenum">
              <a:rPr lang="zh-CN" altLang="en-US" smtClean="0"/>
              <a:t>‹#›</a:t>
            </a:fld>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530820CF-B880-4189-942D-D702A7CBA730}" type="datetimeFigureOut">
              <a:rPr lang="zh-CN" altLang="en-US" smtClean="0"/>
              <a:t>2017/11/29</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0C913308-F349-4B6D-A68A-DD1791B4A57B}" type="slidenum">
              <a:rPr lang="zh-CN" altLang="en-US" smtClean="0"/>
              <a:t>‹#›</a:t>
            </a:fld>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530820CF-B880-4189-942D-D702A7CBA730}" type="datetimeFigureOut">
              <a:rPr lang="zh-CN" altLang="en-US" smtClean="0"/>
              <a:t>2017/11/29</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0C913308-F349-4B6D-A68A-DD1791B4A57B}" type="slidenum">
              <a:rPr lang="zh-CN" altLang="en-US" smtClean="0"/>
              <a:t>‹#›</a:t>
            </a:fld>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457200" y="273050"/>
            <a:ext cx="3008313" cy="1162050"/>
          </a:xfrm>
        </p:spPr>
        <p:txBody>
          <a:bodyPr anchor="b"/>
          <a:lstStyle>
            <a:lvl1pPr algn="l">
              <a:defRPr sz="2000" b="1"/>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文本占位符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
        <p:nvSpPr>
          <p:cNvPr id="5" name="日期占位符 4"/>
          <p:cNvSpPr>
            <a:spLocks noGrp="1"/>
          </p:cNvSpPr>
          <p:nvPr>
            <p:ph type="dt" sz="half" idx="10"/>
          </p:nvPr>
        </p:nvSpPr>
        <p:spPr/>
        <p:txBody>
          <a:bodyPr/>
          <a:lstStyle/>
          <a:p>
            <a:fld id="{530820CF-B880-4189-942D-D702A7CBA730}" type="datetimeFigureOut">
              <a:rPr lang="zh-CN" altLang="en-US" smtClean="0"/>
              <a:t>2017/11/29</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0C913308-F349-4B6D-A68A-DD1791B4A57B}" type="slidenum">
              <a:rPr lang="zh-CN" altLang="en-US" smtClean="0"/>
              <a:t>‹#›</a:t>
            </a:fld>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1792288" y="4800600"/>
            <a:ext cx="5486400" cy="566738"/>
          </a:xfrm>
        </p:spPr>
        <p:txBody>
          <a:bodyPr anchor="b"/>
          <a:lstStyle>
            <a:lvl1pPr algn="l">
              <a:defRPr sz="2000" b="1"/>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
        <p:nvSpPr>
          <p:cNvPr id="5" name="日期占位符 4"/>
          <p:cNvSpPr>
            <a:spLocks noGrp="1"/>
          </p:cNvSpPr>
          <p:nvPr>
            <p:ph type="dt" sz="half" idx="10"/>
          </p:nvPr>
        </p:nvSpPr>
        <p:spPr/>
        <p:txBody>
          <a:bodyPr/>
          <a:lstStyle/>
          <a:p>
            <a:fld id="{530820CF-B880-4189-942D-D702A7CBA730}" type="datetimeFigureOut">
              <a:rPr lang="zh-CN" altLang="en-US" smtClean="0"/>
              <a:t>2017/11/29</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0C913308-F349-4B6D-A68A-DD1791B4A57B}" type="slidenum">
              <a:rPr lang="zh-CN" altLang="en-US" smtClean="0"/>
              <a:t>‹#›</a:t>
            </a:fld>
            <a:endParaRPr lang="zh-CN"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530820CF-B880-4189-942D-D702A7CBA730}" type="datetimeFigureOut">
              <a:rPr lang="zh-CN" altLang="en-US" smtClean="0"/>
              <a:t>2017/11/29</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0C913308-F349-4B6D-A68A-DD1791B4A57B}" type="slidenum">
              <a:rPr lang="zh-CN" altLang="en-US" smtClean="0"/>
              <a:t>‹#›</a:t>
            </a:fld>
            <a:endParaRPr lang="zh-CN"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垂直排列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6629400" y="274638"/>
            <a:ext cx="2057400" cy="5851525"/>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457200" y="274638"/>
            <a:ext cx="6019800" cy="5851525"/>
          </a:xfrm>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530820CF-B880-4189-942D-D702A7CBA730}" type="datetimeFigureOut">
              <a:rPr lang="zh-CN" altLang="en-US" smtClean="0"/>
              <a:t>2017/11/29</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0C913308-F349-4B6D-A68A-DD1791B4A57B}" type="slidenum">
              <a:rPr lang="zh-CN" altLang="en-US" smtClean="0"/>
              <a:t>‹#›</a:t>
            </a:fld>
            <a:endParaRPr lang="zh-CN" alt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pattFill prst="pct5">
          <a:fgClr>
            <a:schemeClr val="accent1"/>
          </a:fgClr>
          <a:bgClr>
            <a:schemeClr val="bg1"/>
          </a:bgClr>
        </a:pattFill>
        <a:effectLst/>
      </p:bgPr>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30820CF-B880-4189-942D-D702A7CBA730}" type="datetimeFigureOut">
              <a:rPr lang="zh-CN" altLang="en-US" smtClean="0"/>
              <a:t>2017/11/29</a:t>
            </a:fld>
            <a:endParaRPr lang="zh-CN" altLang="en-US"/>
          </a:p>
        </p:txBody>
      </p:sp>
      <p:sp>
        <p:nvSpPr>
          <p:cNvPr id="5" name="页脚占位符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C913308-F349-4B6D-A68A-DD1791B4A57B}" type="slidenum">
              <a:rPr lang="zh-CN" altLang="en-US" smtClean="0"/>
              <a:t>‹#›</a:t>
            </a:fld>
            <a:endParaRPr lang="zh-CN"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4.png"/><Relationship Id="rId7" Type="http://schemas.openxmlformats.org/officeDocument/2006/relationships/diagramColors" Target="../diagrams/colors1.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5.png"/></Relationships>
</file>

<file path=ppt/slides/_rels/slide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10" Type="http://schemas.openxmlformats.org/officeDocument/2006/relationships/image" Target="../media/image7.png"/><Relationship Id="rId4" Type="http://schemas.openxmlformats.org/officeDocument/2006/relationships/diagramLayout" Target="../diagrams/layout2.xml"/><Relationship Id="rId9"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 Id="rId9"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8" Type="http://schemas.openxmlformats.org/officeDocument/2006/relationships/diagramData" Target="../diagrams/data6.xml"/><Relationship Id="rId3" Type="http://schemas.openxmlformats.org/officeDocument/2006/relationships/diagramData" Target="../diagrams/data5.xml"/><Relationship Id="rId7" Type="http://schemas.microsoft.com/office/2007/relationships/diagramDrawing" Target="../diagrams/drawing5.xml"/><Relationship Id="rId12" Type="http://schemas.microsoft.com/office/2007/relationships/diagramDrawing" Target="../diagrams/drawing6.xml"/><Relationship Id="rId2" Type="http://schemas.openxmlformats.org/officeDocument/2006/relationships/image" Target="../media/image12.jpeg"/><Relationship Id="rId1" Type="http://schemas.openxmlformats.org/officeDocument/2006/relationships/slideLayout" Target="../slideLayouts/slideLayout2.xml"/><Relationship Id="rId6" Type="http://schemas.openxmlformats.org/officeDocument/2006/relationships/diagramColors" Target="../diagrams/colors5.xml"/><Relationship Id="rId11" Type="http://schemas.openxmlformats.org/officeDocument/2006/relationships/diagramColors" Target="../diagrams/colors6.xml"/><Relationship Id="rId5" Type="http://schemas.openxmlformats.org/officeDocument/2006/relationships/diagramQuickStyle" Target="../diagrams/quickStyle5.xml"/><Relationship Id="rId10" Type="http://schemas.openxmlformats.org/officeDocument/2006/relationships/diagramQuickStyle" Target="../diagrams/quickStyle6.xml"/><Relationship Id="rId4" Type="http://schemas.openxmlformats.org/officeDocument/2006/relationships/diagramLayout" Target="../diagrams/layout5.xml"/><Relationship Id="rId9" Type="http://schemas.openxmlformats.org/officeDocument/2006/relationships/diagramLayout" Target="../diagrams/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标题 1"/>
          <p:cNvSpPr>
            <a:spLocks noGrp="1"/>
          </p:cNvSpPr>
          <p:nvPr>
            <p:ph type="ctrTitle"/>
          </p:nvPr>
        </p:nvSpPr>
        <p:spPr>
          <a:xfrm>
            <a:off x="827584" y="1392043"/>
            <a:ext cx="7772400" cy="3600400"/>
          </a:xfrm>
        </p:spPr>
        <p:style>
          <a:lnRef idx="1">
            <a:schemeClr val="dk1"/>
          </a:lnRef>
          <a:fillRef idx="2">
            <a:schemeClr val="dk1"/>
          </a:fillRef>
          <a:effectRef idx="1">
            <a:schemeClr val="dk1"/>
          </a:effectRef>
          <a:fontRef idx="minor">
            <a:schemeClr val="dk1"/>
          </a:fontRef>
        </p:style>
        <p:txBody>
          <a:bodyPr>
            <a:normAutofit/>
          </a:bodyPr>
          <a:lstStyle/>
          <a:p>
            <a:r>
              <a:rPr lang="en-GB" altLang="zh-CN" b="1" dirty="0" smtClean="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rPr>
              <a:t>The analysis regarding the </a:t>
            </a:r>
            <a:r>
              <a:rPr lang="en-GB" altLang="zh-CN"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rPr>
              <a:t>failure of </a:t>
            </a:r>
            <a:r>
              <a:rPr lang="en-GB" altLang="zh-CN" b="1" dirty="0" smtClean="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rPr>
              <a:t>international </a:t>
            </a:r>
            <a:r>
              <a:rPr lang="en-GB" altLang="zh-CN"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rPr>
              <a:t>business communication </a:t>
            </a:r>
            <a:r>
              <a:rPr lang="en-GB" altLang="zh-CN" b="1" dirty="0" smtClean="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rPr>
              <a:t>relationship building of </a:t>
            </a:r>
            <a:r>
              <a:rPr lang="en-GB" altLang="zh-CN" b="1" cap="all" dirty="0"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G</a:t>
            </a:r>
            <a:r>
              <a:rPr lang="en-US" altLang="zh-CN" b="1" cap="all" dirty="0"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AO</a:t>
            </a:r>
            <a:r>
              <a:rPr lang="en-GB" altLang="zh-CN" b="1" cap="all" dirty="0" err="1"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peng</a:t>
            </a:r>
            <a:r>
              <a:rPr lang="zh-CN" altLang="zh-CN" b="1" dirty="0"/>
              <a:t/>
            </a:r>
            <a:br>
              <a:rPr lang="zh-CN" altLang="zh-CN" b="1" dirty="0"/>
            </a:br>
            <a:endParaRPr lang="zh-CN" altLang="en-US" dirty="0"/>
          </a:p>
        </p:txBody>
      </p:sp>
      <p:sp>
        <p:nvSpPr>
          <p:cNvPr id="3" name="副标题 2"/>
          <p:cNvSpPr>
            <a:spLocks noGrp="1"/>
          </p:cNvSpPr>
          <p:nvPr>
            <p:ph type="subTitle" idx="1"/>
          </p:nvPr>
        </p:nvSpPr>
        <p:spPr>
          <a:xfrm>
            <a:off x="2987824" y="5301208"/>
            <a:ext cx="3384376" cy="705138"/>
          </a:xfrm>
        </p:spPr>
        <p:txBody>
          <a:bodyPr>
            <a:normAutofit/>
          </a:bodyPr>
          <a:lstStyle/>
          <a:p>
            <a:r>
              <a:rPr lang="en-US" altLang="zh-CN" sz="3600" b="1" dirty="0" smtClean="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rPr>
              <a:t>Feng </a:t>
            </a:r>
            <a:r>
              <a:rPr lang="en-US" altLang="zh-CN" sz="3600" b="1" dirty="0" err="1" smtClean="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rPr>
              <a:t>Yongzhe</a:t>
            </a:r>
            <a:endParaRPr lang="zh-CN" altLang="en-US" sz="3600"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endParaRPr>
          </a:p>
        </p:txBody>
      </p:sp>
      <p:pic>
        <p:nvPicPr>
          <p:cNvPr id="5"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4641" y="332656"/>
            <a:ext cx="2010346" cy="864096"/>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10333" y="5783604"/>
            <a:ext cx="2141376" cy="1053054"/>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98208795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204864"/>
            <a:ext cx="2088232" cy="1026919"/>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标题 1"/>
          <p:cNvSpPr>
            <a:spLocks noGrp="1"/>
          </p:cNvSpPr>
          <p:nvPr>
            <p:ph type="title"/>
          </p:nvPr>
        </p:nvSpPr>
        <p:spPr>
          <a:xfrm>
            <a:off x="1043608" y="332656"/>
            <a:ext cx="6984776" cy="720080"/>
          </a:xfrm>
        </p:spPr>
        <p:txBody>
          <a:bodyPr>
            <a:normAutofit fontScale="90000"/>
          </a:bodyPr>
          <a:lstStyle/>
          <a:p>
            <a:r>
              <a:rPr lang="en-US" altLang="zh-CN" b="1" dirty="0" smtClean="0"/>
              <a:t>The background of</a:t>
            </a:r>
            <a:r>
              <a:rPr lang="en-US" altLang="zh-CN" dirty="0" smtClean="0"/>
              <a:t> </a:t>
            </a:r>
            <a:r>
              <a:rPr lang="en-US" altLang="zh-CN" b="1" cap="all" dirty="0" err="1"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Gaopeng</a:t>
            </a:r>
            <a:endParaRPr lang="zh-CN" altLang="en-US" b="1" cap="all" dirty="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endParaRPr>
          </a:p>
        </p:txBody>
      </p:sp>
      <p:sp>
        <p:nvSpPr>
          <p:cNvPr id="3" name="内容占位符 2"/>
          <p:cNvSpPr>
            <a:spLocks noGrp="1"/>
          </p:cNvSpPr>
          <p:nvPr>
            <p:ph idx="1"/>
          </p:nvPr>
        </p:nvSpPr>
        <p:spPr>
          <a:xfrm>
            <a:off x="539552" y="1124744"/>
            <a:ext cx="8064896" cy="864095"/>
          </a:xfrm>
        </p:spPr>
        <p:txBody>
          <a:bodyPr>
            <a:noAutofit/>
          </a:bodyPr>
          <a:lstStyle/>
          <a:p>
            <a:r>
              <a:rPr lang="en-US" altLang="zh-CN" sz="2400" dirty="0"/>
              <a:t>The Groupon Company and </a:t>
            </a:r>
            <a:r>
              <a:rPr lang="en-US" altLang="zh-CN" sz="2400" dirty="0" err="1"/>
              <a:t>Tencent</a:t>
            </a:r>
            <a:r>
              <a:rPr lang="en-US" altLang="zh-CN" sz="2400" dirty="0"/>
              <a:t> intend to set up a joint venture of the </a:t>
            </a:r>
            <a:r>
              <a:rPr lang="en-US" altLang="zh-CN" sz="2400" dirty="0" smtClean="0"/>
              <a:t>“</a:t>
            </a:r>
            <a:r>
              <a:rPr lang="en-US" altLang="zh-CN" sz="2400" dirty="0" err="1" smtClean="0"/>
              <a:t>GaoPeng</a:t>
            </a:r>
            <a:r>
              <a:rPr lang="en-US" altLang="zh-CN" sz="2400" dirty="0" smtClean="0"/>
              <a:t>” </a:t>
            </a:r>
            <a:r>
              <a:rPr lang="en-US" altLang="zh-CN" sz="2400" dirty="0"/>
              <a:t>buy site in </a:t>
            </a:r>
            <a:r>
              <a:rPr lang="en-US" altLang="zh-CN" sz="2400" dirty="0"/>
              <a:t>China </a:t>
            </a:r>
            <a:r>
              <a:rPr lang="en-US" altLang="zh-CN" sz="2400" dirty="0" smtClean="0"/>
              <a:t>(</a:t>
            </a:r>
            <a:r>
              <a:rPr lang="en-US" altLang="zh-CN" sz="2400" dirty="0" err="1" smtClean="0"/>
              <a:t>Beukes</a:t>
            </a:r>
            <a:r>
              <a:rPr lang="en-US" altLang="zh-CN" sz="2400" dirty="0"/>
              <a:t>, C., &amp; Hughes, S</a:t>
            </a:r>
            <a:r>
              <a:rPr lang="en-US" altLang="zh-CN" sz="2400" dirty="0" smtClean="0"/>
              <a:t>.</a:t>
            </a:r>
            <a:r>
              <a:rPr lang="en-US" altLang="zh-CN" sz="2400" dirty="0"/>
              <a:t>,</a:t>
            </a:r>
            <a:r>
              <a:rPr lang="en-US" altLang="zh-CN" sz="2400" dirty="0" smtClean="0"/>
              <a:t> 2012</a:t>
            </a:r>
            <a:r>
              <a:rPr lang="en-US" altLang="zh-CN" sz="2400" dirty="0"/>
              <a:t>)</a:t>
            </a:r>
            <a:r>
              <a:rPr lang="en-US" altLang="zh-CN" sz="2400" dirty="0" smtClean="0"/>
              <a:t>. </a:t>
            </a:r>
            <a:endParaRPr lang="en-US" altLang="zh-CN" sz="2400" dirty="0" smtClean="0"/>
          </a:p>
        </p:txBody>
      </p:sp>
      <p:pic>
        <p:nvPicPr>
          <p:cNvPr id="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6512" y="-40366"/>
            <a:ext cx="1489146" cy="640071"/>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aphicFrame>
        <p:nvGraphicFramePr>
          <p:cNvPr id="4" name="图示 3"/>
          <p:cNvGraphicFramePr/>
          <p:nvPr>
            <p:extLst>
              <p:ext uri="{D42A27DB-BD31-4B8C-83A1-F6EECF244321}">
                <p14:modId xmlns:p14="http://schemas.microsoft.com/office/powerpoint/2010/main" val="3773881422"/>
              </p:ext>
            </p:extLst>
          </p:nvPr>
        </p:nvGraphicFramePr>
        <p:xfrm>
          <a:off x="1331640" y="1988840"/>
          <a:ext cx="6932950" cy="468052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1027" name="Picture 3"/>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286535" y="6093296"/>
            <a:ext cx="2879778" cy="606654"/>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8363525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1331640" y="116632"/>
            <a:ext cx="6696744" cy="720080"/>
          </a:xfrm>
        </p:spPr>
        <p:txBody>
          <a:bodyPr>
            <a:normAutofit fontScale="90000"/>
          </a:bodyPr>
          <a:lstStyle/>
          <a:p>
            <a:r>
              <a:rPr lang="en-US" altLang="zh-CN" b="1" dirty="0" smtClean="0"/>
              <a:t>The support of </a:t>
            </a:r>
            <a:r>
              <a:rPr lang="en-US" altLang="zh-CN" b="1" dirty="0" err="1" smtClean="0"/>
              <a:t>Tencent</a:t>
            </a:r>
            <a:endParaRPr lang="zh-CN" altLang="en-US" b="1" dirty="0"/>
          </a:p>
        </p:txBody>
      </p:sp>
      <p:pic>
        <p:nvPicPr>
          <p:cNvPr id="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6512" y="-40366"/>
            <a:ext cx="1489146" cy="640071"/>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aphicFrame>
        <p:nvGraphicFramePr>
          <p:cNvPr id="6" name="图示 5"/>
          <p:cNvGraphicFramePr/>
          <p:nvPr>
            <p:extLst>
              <p:ext uri="{D42A27DB-BD31-4B8C-83A1-F6EECF244321}">
                <p14:modId xmlns:p14="http://schemas.microsoft.com/office/powerpoint/2010/main" val="243453264"/>
              </p:ext>
            </p:extLst>
          </p:nvPr>
        </p:nvGraphicFramePr>
        <p:xfrm>
          <a:off x="539552" y="980728"/>
          <a:ext cx="7992888" cy="48245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3"/>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40971" y="5630658"/>
            <a:ext cx="2879778" cy="606654"/>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 name="Picture 2"/>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1222550" y="4941168"/>
            <a:ext cx="711660" cy="741160"/>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6" name="Picture 2"/>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033210" y="3068960"/>
            <a:ext cx="1090340" cy="1253462"/>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2226060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323528" y="404664"/>
            <a:ext cx="8686800" cy="1143000"/>
          </a:xfrm>
        </p:spPr>
        <p:txBody>
          <a:bodyPr>
            <a:normAutofit fontScale="90000"/>
          </a:bodyPr>
          <a:lstStyle/>
          <a:p>
            <a:r>
              <a:rPr lang="en-US" altLang="zh-CN" b="1" dirty="0" err="1"/>
              <a:t>Tencent</a:t>
            </a:r>
            <a:r>
              <a:rPr lang="en-US" altLang="zh-CN" b="1" dirty="0"/>
              <a:t> and Groupon cooperation contradictions</a:t>
            </a:r>
            <a:endParaRPr lang="zh-CN" altLang="en-US" b="1" dirty="0"/>
          </a:p>
        </p:txBody>
      </p:sp>
      <p:sp>
        <p:nvSpPr>
          <p:cNvPr id="3" name="内容占位符 2"/>
          <p:cNvSpPr>
            <a:spLocks noGrp="1"/>
          </p:cNvSpPr>
          <p:nvPr>
            <p:ph idx="1"/>
          </p:nvPr>
        </p:nvSpPr>
        <p:spPr>
          <a:xfrm>
            <a:off x="467544" y="1600200"/>
            <a:ext cx="8229600" cy="1828800"/>
          </a:xfrm>
        </p:spPr>
        <p:txBody>
          <a:bodyPr>
            <a:normAutofit fontScale="85000" lnSpcReduction="20000"/>
          </a:bodyPr>
          <a:lstStyle/>
          <a:p>
            <a:r>
              <a:rPr lang="en-US" altLang="zh-CN" dirty="0" smtClean="0"/>
              <a:t>The “</a:t>
            </a:r>
            <a:r>
              <a:rPr lang="en-US" altLang="zh-CN" sz="4000" b="1" cap="all" dirty="0" err="1"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latin typeface="+mj-lt"/>
                <a:ea typeface="+mj-ea"/>
                <a:cs typeface="+mj-cs"/>
              </a:rPr>
              <a:t>Gaopeng</a:t>
            </a:r>
            <a:r>
              <a:rPr lang="en-US" altLang="zh-CN" dirty="0" smtClean="0"/>
              <a:t>” website has suddenly been released to the world in 15 February, and then it was rapidly closed, which was the </a:t>
            </a:r>
            <a:r>
              <a:rPr lang="en-US" altLang="zh-CN" u="sng" dirty="0" smtClean="0"/>
              <a:t>unilateral behavior </a:t>
            </a:r>
            <a:r>
              <a:rPr lang="en-US" altLang="zh-CN" dirty="0" smtClean="0"/>
              <a:t>of Groupon and made </a:t>
            </a:r>
            <a:r>
              <a:rPr lang="en-US" altLang="zh-CN" dirty="0" err="1" smtClean="0"/>
              <a:t>Tencent</a:t>
            </a:r>
            <a:r>
              <a:rPr lang="en-US" altLang="zh-CN" dirty="0" smtClean="0"/>
              <a:t> feel extremely </a:t>
            </a:r>
            <a:r>
              <a:rPr lang="en-US" altLang="zh-CN" dirty="0"/>
              <a:t>unsatisfied. ( Bishop, B., </a:t>
            </a:r>
            <a:r>
              <a:rPr lang="en-US" altLang="zh-CN" dirty="0" smtClean="0"/>
              <a:t>2011</a:t>
            </a:r>
            <a:r>
              <a:rPr lang="zh-CN" altLang="en-US" dirty="0" smtClean="0"/>
              <a:t>；</a:t>
            </a:r>
            <a:r>
              <a:rPr lang="en-US" altLang="zh-CN" dirty="0" err="1" smtClean="0"/>
              <a:t>Beukes</a:t>
            </a:r>
            <a:r>
              <a:rPr lang="en-US" altLang="zh-CN" dirty="0"/>
              <a:t>, C., &amp; Hughes, S., </a:t>
            </a:r>
            <a:r>
              <a:rPr lang="en-US" altLang="zh-CN" dirty="0" smtClean="0"/>
              <a:t>2012) </a:t>
            </a:r>
            <a:endParaRPr lang="en-US" altLang="zh-CN" dirty="0" smtClean="0"/>
          </a:p>
          <a:p>
            <a:pPr marL="0" indent="0">
              <a:buNone/>
            </a:pPr>
            <a:endParaRPr lang="en-US" altLang="zh-CN" dirty="0" smtClean="0"/>
          </a:p>
          <a:p>
            <a:endParaRPr lang="zh-CN" altLang="en-US" dirty="0"/>
          </a:p>
        </p:txBody>
      </p:sp>
      <p:pic>
        <p:nvPicPr>
          <p:cNvPr id="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6512" y="-40366"/>
            <a:ext cx="1489146" cy="640071"/>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aphicFrame>
        <p:nvGraphicFramePr>
          <p:cNvPr id="5" name="图示 4"/>
          <p:cNvGraphicFramePr/>
          <p:nvPr>
            <p:extLst>
              <p:ext uri="{D42A27DB-BD31-4B8C-83A1-F6EECF244321}">
                <p14:modId xmlns:p14="http://schemas.microsoft.com/office/powerpoint/2010/main" val="1893663075"/>
              </p:ext>
            </p:extLst>
          </p:nvPr>
        </p:nvGraphicFramePr>
        <p:xfrm>
          <a:off x="905423" y="3629248"/>
          <a:ext cx="7555009" cy="30401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0184789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971600" y="116632"/>
            <a:ext cx="7283152" cy="706090"/>
          </a:xfrm>
        </p:spPr>
        <p:txBody>
          <a:bodyPr>
            <a:normAutofit fontScale="90000"/>
          </a:bodyPr>
          <a:lstStyle/>
          <a:p>
            <a:r>
              <a:rPr lang="en-US" altLang="zh-CN" b="1" dirty="0"/>
              <a:t>Disagreement</a:t>
            </a:r>
            <a:endParaRPr lang="zh-CN" altLang="en-US" b="1" dirty="0"/>
          </a:p>
        </p:txBody>
      </p:sp>
      <p:sp>
        <p:nvSpPr>
          <p:cNvPr id="3" name="内容占位符 2"/>
          <p:cNvSpPr>
            <a:spLocks noGrp="1"/>
          </p:cNvSpPr>
          <p:nvPr>
            <p:ph idx="1"/>
          </p:nvPr>
        </p:nvSpPr>
        <p:spPr>
          <a:xfrm>
            <a:off x="539552" y="4221088"/>
            <a:ext cx="8208912" cy="1008112"/>
          </a:xfrm>
        </p:spPr>
        <p:style>
          <a:lnRef idx="2">
            <a:schemeClr val="dk1"/>
          </a:lnRef>
          <a:fillRef idx="1">
            <a:schemeClr val="lt1"/>
          </a:fillRef>
          <a:effectRef idx="0">
            <a:schemeClr val="dk1"/>
          </a:effectRef>
          <a:fontRef idx="minor">
            <a:schemeClr val="dk1"/>
          </a:fontRef>
        </p:style>
        <p:txBody>
          <a:bodyPr>
            <a:normAutofit/>
          </a:bodyPr>
          <a:lstStyle/>
          <a:p>
            <a:r>
              <a:rPr lang="en-US" altLang="zh-CN" sz="2800" b="1" dirty="0"/>
              <a:t>The two companies also have </a:t>
            </a:r>
            <a:r>
              <a:rPr lang="en-US" altLang="zh-CN" sz="2800" b="1" dirty="0" smtClean="0"/>
              <a:t>various strategy according to the </a:t>
            </a:r>
            <a:r>
              <a:rPr lang="en-US" altLang="zh-CN" sz="2800" b="1" dirty="0"/>
              <a:t>Chinese </a:t>
            </a:r>
            <a:r>
              <a:rPr lang="en-US" altLang="zh-CN" sz="2800" b="1" dirty="0" smtClean="0"/>
              <a:t>market</a:t>
            </a:r>
            <a:r>
              <a:rPr lang="en-US" altLang="zh-CN" sz="2800" b="1" dirty="0"/>
              <a:t> ( </a:t>
            </a:r>
            <a:r>
              <a:rPr lang="en-US" altLang="zh-CN" sz="2800" b="1" dirty="0" smtClean="0"/>
              <a:t>Bishop</a:t>
            </a:r>
            <a:r>
              <a:rPr lang="en-US" altLang="zh-CN" sz="2800" b="1" dirty="0"/>
              <a:t>, B</a:t>
            </a:r>
            <a:r>
              <a:rPr lang="en-US" altLang="zh-CN" sz="2800" b="1" dirty="0" smtClean="0"/>
              <a:t>.</a:t>
            </a:r>
            <a:r>
              <a:rPr lang="en-US" altLang="zh-CN" sz="2800" b="1" dirty="0"/>
              <a:t>,</a:t>
            </a:r>
            <a:r>
              <a:rPr lang="en-US" altLang="zh-CN" sz="2800" b="1" dirty="0" smtClean="0"/>
              <a:t> 2011</a:t>
            </a:r>
            <a:r>
              <a:rPr lang="en-US" altLang="zh-CN" sz="2800" b="1" dirty="0"/>
              <a:t>)</a:t>
            </a:r>
            <a:endParaRPr lang="zh-CN" altLang="en-US" sz="2800" b="1" dirty="0"/>
          </a:p>
        </p:txBody>
      </p:sp>
      <p:pic>
        <p:nvPicPr>
          <p:cNvPr id="5"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6512" y="-40366"/>
            <a:ext cx="1489146" cy="640071"/>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aphicFrame>
        <p:nvGraphicFramePr>
          <p:cNvPr id="4" name="图示 3"/>
          <p:cNvGraphicFramePr/>
          <p:nvPr>
            <p:extLst>
              <p:ext uri="{D42A27DB-BD31-4B8C-83A1-F6EECF244321}">
                <p14:modId xmlns:p14="http://schemas.microsoft.com/office/powerpoint/2010/main" val="1863008615"/>
              </p:ext>
            </p:extLst>
          </p:nvPr>
        </p:nvGraphicFramePr>
        <p:xfrm>
          <a:off x="1187624" y="980728"/>
          <a:ext cx="6912768" cy="30963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 name="Picture 2"/>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352231" y="1124744"/>
            <a:ext cx="711660" cy="741160"/>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0" name="Picture 2"/>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8172400" y="1124744"/>
            <a:ext cx="893617" cy="784887"/>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Text Box 6"/>
          <p:cNvSpPr txBox="1">
            <a:spLocks noChangeArrowheads="1"/>
          </p:cNvSpPr>
          <p:nvPr/>
        </p:nvSpPr>
        <p:spPr bwMode="auto">
          <a:xfrm>
            <a:off x="4860032" y="5502813"/>
            <a:ext cx="3240361" cy="518475"/>
          </a:xfrm>
          <a:prstGeom prst="rect">
            <a:avLst/>
          </a:prstGeom>
          <a:ln/>
          <a:extLst/>
        </p:spPr>
        <p:style>
          <a:lnRef idx="2">
            <a:schemeClr val="accent6"/>
          </a:lnRef>
          <a:fillRef idx="1">
            <a:schemeClr val="lt1"/>
          </a:fillRef>
          <a:effectRef idx="0">
            <a:schemeClr val="accent6"/>
          </a:effectRef>
          <a:fontRef idx="minor">
            <a:schemeClr val="dk1"/>
          </a:fontRef>
        </p:style>
        <p:txBody>
          <a:bodyPr wrap="square">
            <a:spAutoFit/>
          </a:bodyP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algn="ctr" eaLnBrk="1" hangingPunct="1">
              <a:spcBef>
                <a:spcPct val="50000"/>
              </a:spcBef>
            </a:pPr>
            <a:r>
              <a:rPr lang="en-US" altLang="en-US" sz="2769"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Universalism</a:t>
            </a:r>
          </a:p>
        </p:txBody>
      </p:sp>
      <p:sp>
        <p:nvSpPr>
          <p:cNvPr id="10" name="Text Box 8"/>
          <p:cNvSpPr txBox="1">
            <a:spLocks noChangeArrowheads="1"/>
          </p:cNvSpPr>
          <p:nvPr/>
        </p:nvSpPr>
        <p:spPr bwMode="auto">
          <a:xfrm>
            <a:off x="1206285" y="5502813"/>
            <a:ext cx="3240359" cy="518475"/>
          </a:xfrm>
          <a:prstGeom prst="rect">
            <a:avLst/>
          </a:prstGeom>
          <a:ln/>
          <a:extLst/>
        </p:spPr>
        <p:style>
          <a:lnRef idx="2">
            <a:schemeClr val="accent1"/>
          </a:lnRef>
          <a:fillRef idx="1">
            <a:schemeClr val="lt1"/>
          </a:fillRef>
          <a:effectRef idx="0">
            <a:schemeClr val="accent1"/>
          </a:effectRef>
          <a:fontRef idx="minor">
            <a:schemeClr val="dk1"/>
          </a:fontRef>
        </p:style>
        <p:txBody>
          <a:bodyPr wrap="square">
            <a:spAutoFit/>
          </a:bodyP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algn="ctr" eaLnBrk="1" hangingPunct="1">
              <a:spcBef>
                <a:spcPct val="50000"/>
              </a:spcBef>
            </a:pPr>
            <a:r>
              <a:rPr lang="en-US" altLang="en-US" sz="2769" b="1" dirty="0">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rPr>
              <a:t>Particularism</a:t>
            </a:r>
          </a:p>
        </p:txBody>
      </p:sp>
      <p:sp>
        <p:nvSpPr>
          <p:cNvPr id="8" name="矩形 7"/>
          <p:cNvSpPr/>
          <p:nvPr/>
        </p:nvSpPr>
        <p:spPr>
          <a:xfrm>
            <a:off x="540464" y="6228020"/>
            <a:ext cx="8208000" cy="369332"/>
          </a:xfrm>
          <a:prstGeom prst="rect">
            <a:avLst/>
          </a:prstGeom>
        </p:spPr>
        <p:style>
          <a:lnRef idx="2">
            <a:schemeClr val="dk1"/>
          </a:lnRef>
          <a:fillRef idx="1">
            <a:schemeClr val="lt1"/>
          </a:fillRef>
          <a:effectRef idx="0">
            <a:schemeClr val="dk1"/>
          </a:effectRef>
          <a:fontRef idx="minor">
            <a:schemeClr val="dk1"/>
          </a:fontRef>
        </p:style>
        <p:txBody>
          <a:bodyPr wrap="square">
            <a:spAutoFit/>
          </a:bodyPr>
          <a:lstStyle/>
          <a:p>
            <a:pPr lvl="0"/>
            <a:r>
              <a:rPr lang="en-US" altLang="zh-CN" b="1" dirty="0"/>
              <a:t>Hampden-Turner, C., &amp; </a:t>
            </a:r>
            <a:r>
              <a:rPr lang="en-US" altLang="zh-CN" b="1" dirty="0" err="1"/>
              <a:t>Trompenaars</a:t>
            </a:r>
            <a:r>
              <a:rPr lang="en-US" altLang="zh-CN" b="1" dirty="0"/>
              <a:t>, F. (1993). The seven cultures of capitalism.</a:t>
            </a:r>
            <a:endParaRPr lang="zh-CN" altLang="zh-CN" b="1" dirty="0"/>
          </a:p>
        </p:txBody>
      </p:sp>
    </p:spTree>
    <p:extLst>
      <p:ext uri="{BB962C8B-B14F-4D97-AF65-F5344CB8AC3E}">
        <p14:creationId xmlns:p14="http://schemas.microsoft.com/office/powerpoint/2010/main" val="44507432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457200" y="274638"/>
            <a:ext cx="8229600" cy="850106"/>
          </a:xfrm>
        </p:spPr>
        <p:txBody>
          <a:bodyPr>
            <a:normAutofit/>
          </a:bodyPr>
          <a:lstStyle/>
          <a:p>
            <a:r>
              <a:rPr lang="en-US" altLang="zh-CN" sz="4000" b="1" dirty="0"/>
              <a:t>Language problem</a:t>
            </a:r>
            <a:endParaRPr lang="zh-CN" altLang="en-US" sz="4000" b="1" dirty="0"/>
          </a:p>
        </p:txBody>
      </p:sp>
      <p:sp>
        <p:nvSpPr>
          <p:cNvPr id="3" name="内容占位符 2"/>
          <p:cNvSpPr>
            <a:spLocks noGrp="1"/>
          </p:cNvSpPr>
          <p:nvPr>
            <p:ph idx="1"/>
          </p:nvPr>
        </p:nvSpPr>
        <p:spPr>
          <a:xfrm>
            <a:off x="755576" y="3789040"/>
            <a:ext cx="7723180" cy="2448272"/>
          </a:xfrm>
        </p:spPr>
        <p:style>
          <a:lnRef idx="3">
            <a:schemeClr val="lt1"/>
          </a:lnRef>
          <a:fillRef idx="1">
            <a:schemeClr val="accent2"/>
          </a:fillRef>
          <a:effectRef idx="1">
            <a:schemeClr val="accent2"/>
          </a:effectRef>
          <a:fontRef idx="minor">
            <a:schemeClr val="lt1"/>
          </a:fontRef>
        </p:style>
        <p:txBody>
          <a:bodyPr>
            <a:normAutofit fontScale="92500" lnSpcReduction="20000"/>
          </a:bodyPr>
          <a:lstStyle/>
          <a:p>
            <a:r>
              <a:rPr lang="en-US" altLang="zh-CN" dirty="0"/>
              <a:t>Language is a huge problem, there are a great number of managers in </a:t>
            </a:r>
            <a:r>
              <a:rPr lang="en-US" altLang="zh-CN" dirty="0" err="1" smtClean="0"/>
              <a:t>GaoPeng</a:t>
            </a:r>
            <a:r>
              <a:rPr lang="en-US" altLang="zh-CN" dirty="0" smtClean="0"/>
              <a:t> </a:t>
            </a:r>
            <a:r>
              <a:rPr lang="en-US" altLang="zh-CN" dirty="0"/>
              <a:t>cannot speak Chinese, which cause the communication barriers between leaderships and </a:t>
            </a:r>
            <a:r>
              <a:rPr lang="en-US" altLang="zh-CN" dirty="0" smtClean="0"/>
              <a:t>employees (</a:t>
            </a:r>
            <a:r>
              <a:rPr lang="en-US" altLang="zh-CN" dirty="0" err="1" smtClean="0"/>
              <a:t>Beukes</a:t>
            </a:r>
            <a:r>
              <a:rPr lang="en-US" altLang="zh-CN" dirty="0"/>
              <a:t>, C., &amp; Hughes, S., </a:t>
            </a:r>
            <a:r>
              <a:rPr lang="en-US" altLang="zh-CN" dirty="0" smtClean="0"/>
              <a:t>2012; </a:t>
            </a:r>
            <a:r>
              <a:rPr lang="en-US" altLang="zh-CN" dirty="0" err="1"/>
              <a:t>Miu</a:t>
            </a:r>
            <a:r>
              <a:rPr lang="en-US" altLang="zh-CN" dirty="0"/>
              <a:t> Yee, C. L., &amp; </a:t>
            </a:r>
            <a:r>
              <a:rPr lang="en-US" altLang="zh-CN" dirty="0" err="1"/>
              <a:t>Miu</a:t>
            </a:r>
            <a:r>
              <a:rPr lang="en-US" altLang="zh-CN" dirty="0"/>
              <a:t> Yee, C. L</a:t>
            </a:r>
            <a:r>
              <a:rPr lang="en-US" altLang="zh-CN" dirty="0" smtClean="0"/>
              <a:t>., 2015). </a:t>
            </a:r>
            <a:endParaRPr lang="zh-CN" altLang="zh-CN" dirty="0"/>
          </a:p>
          <a:p>
            <a:endParaRPr lang="zh-CN" altLang="en-US" dirty="0"/>
          </a:p>
        </p:txBody>
      </p:sp>
      <p:pic>
        <p:nvPicPr>
          <p:cNvPr id="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6512" y="-40366"/>
            <a:ext cx="1489146" cy="640071"/>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97353" y="1268760"/>
            <a:ext cx="4778903" cy="2160240"/>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30795338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387807" y="0"/>
            <a:ext cx="8229600" cy="1143000"/>
          </a:xfrm>
        </p:spPr>
        <p:txBody>
          <a:bodyPr>
            <a:normAutofit/>
          </a:bodyPr>
          <a:lstStyle/>
          <a:p>
            <a:r>
              <a:rPr lang="en-US" altLang="zh-CN" b="1" dirty="0" smtClean="0"/>
              <a:t>Customers </a:t>
            </a:r>
            <a:r>
              <a:rPr lang="en-US" altLang="zh-CN" b="1" dirty="0"/>
              <a:t>trust crisis</a:t>
            </a:r>
            <a:endParaRPr lang="zh-CN" altLang="en-US" dirty="0"/>
          </a:p>
        </p:txBody>
      </p:sp>
      <p:sp>
        <p:nvSpPr>
          <p:cNvPr id="3" name="内容占位符 2"/>
          <p:cNvSpPr>
            <a:spLocks noGrp="1"/>
          </p:cNvSpPr>
          <p:nvPr>
            <p:ph idx="1"/>
          </p:nvPr>
        </p:nvSpPr>
        <p:spPr>
          <a:xfrm>
            <a:off x="374848" y="908721"/>
            <a:ext cx="8229600" cy="864095"/>
          </a:xfrm>
        </p:spPr>
        <p:txBody>
          <a:bodyPr>
            <a:normAutofit fontScale="92500" lnSpcReduction="20000"/>
          </a:bodyPr>
          <a:lstStyle/>
          <a:p>
            <a:r>
              <a:rPr lang="en-GB" altLang="zh-CN" dirty="0"/>
              <a:t>Successful international business relationships depend on the development of trust</a:t>
            </a:r>
            <a:endParaRPr lang="zh-CN" altLang="zh-CN" dirty="0"/>
          </a:p>
        </p:txBody>
      </p:sp>
      <p:graphicFrame>
        <p:nvGraphicFramePr>
          <p:cNvPr id="4" name="图表 3"/>
          <p:cNvGraphicFramePr/>
          <p:nvPr>
            <p:extLst>
              <p:ext uri="{D42A27DB-BD31-4B8C-83A1-F6EECF244321}">
                <p14:modId xmlns:p14="http://schemas.microsoft.com/office/powerpoint/2010/main" val="3833253003"/>
              </p:ext>
            </p:extLst>
          </p:nvPr>
        </p:nvGraphicFramePr>
        <p:xfrm>
          <a:off x="1835696" y="1700808"/>
          <a:ext cx="5274310" cy="3076575"/>
        </p:xfrm>
        <a:graphic>
          <a:graphicData uri="http://schemas.openxmlformats.org/drawingml/2006/chart">
            <c:chart xmlns:c="http://schemas.openxmlformats.org/drawingml/2006/chart" xmlns:r="http://schemas.openxmlformats.org/officeDocument/2006/relationships" r:id="rId2"/>
          </a:graphicData>
        </a:graphic>
      </p:graphicFrame>
      <p:sp>
        <p:nvSpPr>
          <p:cNvPr id="5" name="矩形 4"/>
          <p:cNvSpPr/>
          <p:nvPr/>
        </p:nvSpPr>
        <p:spPr>
          <a:xfrm>
            <a:off x="395535" y="4826675"/>
            <a:ext cx="8468907" cy="2031325"/>
          </a:xfrm>
          <a:prstGeom prst="rect">
            <a:avLst/>
          </a:prstGeom>
        </p:spPr>
        <p:txBody>
          <a:bodyPr wrap="square">
            <a:spAutoFit/>
          </a:bodyPr>
          <a:lstStyle/>
          <a:p>
            <a:r>
              <a:rPr lang="en-US" altLang="zh-CN" dirty="0"/>
              <a:t>Basing on the data released from China E-Commerce Research Center in February 2012, Groupon has occupied the second place in the Chinese buy site industry, with 7%.</a:t>
            </a:r>
            <a:endParaRPr lang="zh-CN" altLang="zh-CN" dirty="0"/>
          </a:p>
          <a:p>
            <a:r>
              <a:rPr lang="en-US" altLang="zh-CN" dirty="0"/>
              <a:t> </a:t>
            </a:r>
            <a:endParaRPr lang="zh-CN" altLang="zh-CN" dirty="0"/>
          </a:p>
          <a:p>
            <a:r>
              <a:rPr lang="en-US" altLang="zh-CN" dirty="0"/>
              <a:t>However, it has occupied the top position in the "2012 Network Group buy complaints Website ", with 8.62%, which means that Groupon has encountered a great number of user complaints and huge crisis of </a:t>
            </a:r>
            <a:r>
              <a:rPr lang="en-US" altLang="zh-CN" dirty="0"/>
              <a:t>confidence </a:t>
            </a:r>
            <a:r>
              <a:rPr lang="en-US" altLang="zh-CN" dirty="0" smtClean="0"/>
              <a:t>(Jeon</a:t>
            </a:r>
            <a:r>
              <a:rPr lang="en-US" altLang="zh-CN" dirty="0"/>
              <a:t>, S., &amp; </a:t>
            </a:r>
            <a:r>
              <a:rPr lang="en-US" altLang="zh-CN" dirty="0" err="1"/>
              <a:t>Yoo</a:t>
            </a:r>
            <a:r>
              <a:rPr lang="en-US" altLang="zh-CN" dirty="0"/>
              <a:t>, B</a:t>
            </a:r>
            <a:r>
              <a:rPr lang="en-US" altLang="zh-CN" dirty="0" smtClean="0"/>
              <a:t>., 2013</a:t>
            </a:r>
            <a:r>
              <a:rPr lang="en-US" altLang="zh-CN" dirty="0"/>
              <a:t>; </a:t>
            </a:r>
            <a:r>
              <a:rPr lang="en-US" altLang="zh-CN" dirty="0" err="1" smtClean="0"/>
              <a:t>Miu</a:t>
            </a:r>
            <a:r>
              <a:rPr lang="en-US" altLang="zh-CN" dirty="0" smtClean="0"/>
              <a:t> </a:t>
            </a:r>
            <a:r>
              <a:rPr lang="en-US" altLang="zh-CN" dirty="0"/>
              <a:t>Yee, C. L., &amp; </a:t>
            </a:r>
            <a:r>
              <a:rPr lang="en-US" altLang="zh-CN" dirty="0" err="1"/>
              <a:t>Miu</a:t>
            </a:r>
            <a:r>
              <a:rPr lang="en-US" altLang="zh-CN" dirty="0"/>
              <a:t> Yee, C. L., </a:t>
            </a:r>
            <a:r>
              <a:rPr lang="en-US" altLang="zh-CN" dirty="0" smtClean="0"/>
              <a:t>2015)</a:t>
            </a:r>
            <a:endParaRPr lang="zh-CN" altLang="zh-CN" dirty="0"/>
          </a:p>
        </p:txBody>
      </p:sp>
      <p:pic>
        <p:nvPicPr>
          <p:cNvPr id="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6512" y="-40366"/>
            <a:ext cx="1489146" cy="640071"/>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62081164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内容占位符 2"/>
          <p:cNvSpPr>
            <a:spLocks noGrp="1"/>
          </p:cNvSpPr>
          <p:nvPr>
            <p:ph idx="1"/>
          </p:nvPr>
        </p:nvSpPr>
        <p:spPr>
          <a:xfrm>
            <a:off x="419044" y="1268760"/>
            <a:ext cx="8229600" cy="4525963"/>
          </a:xfrm>
        </p:spPr>
        <p:style>
          <a:lnRef idx="2">
            <a:schemeClr val="accent3"/>
          </a:lnRef>
          <a:fillRef idx="1">
            <a:schemeClr val="lt1"/>
          </a:fillRef>
          <a:effectRef idx="0">
            <a:schemeClr val="accent3"/>
          </a:effectRef>
          <a:fontRef idx="minor">
            <a:schemeClr val="dk1"/>
          </a:fontRef>
        </p:style>
        <p:txBody>
          <a:bodyPr>
            <a:normAutofit fontScale="92500" lnSpcReduction="20000"/>
          </a:bodyPr>
          <a:lstStyle/>
          <a:p>
            <a:r>
              <a:rPr lang="en-US" altLang="zh-CN" dirty="0"/>
              <a:t>May 4, </a:t>
            </a:r>
            <a:r>
              <a:rPr lang="en-US" altLang="zh-CN" dirty="0" smtClean="0"/>
              <a:t>2012, </a:t>
            </a:r>
            <a:r>
              <a:rPr lang="en-US" altLang="zh-CN" dirty="0" err="1"/>
              <a:t>Gaopeng</a:t>
            </a:r>
            <a:r>
              <a:rPr lang="en-US" altLang="zh-CN" dirty="0"/>
              <a:t> official Weibo  </a:t>
            </a:r>
            <a:r>
              <a:rPr lang="en-US" altLang="zh-CN" dirty="0" smtClean="0"/>
              <a:t>        released </a:t>
            </a:r>
            <a:r>
              <a:rPr lang="en-US" altLang="zh-CN" dirty="0"/>
              <a:t>a message to invite the users to follow to it and repost the message. Furthermore, </a:t>
            </a:r>
            <a:r>
              <a:rPr lang="en-US" altLang="zh-CN" dirty="0" err="1"/>
              <a:t>Gaopeng</a:t>
            </a:r>
            <a:r>
              <a:rPr lang="en-US" altLang="zh-CN" dirty="0"/>
              <a:t> committed that there will be two fans who has reported the message having the chance to be given a white iPhone4. </a:t>
            </a:r>
            <a:endParaRPr lang="zh-CN" altLang="zh-CN" dirty="0"/>
          </a:p>
          <a:p>
            <a:pPr marL="0" indent="0">
              <a:buNone/>
            </a:pPr>
            <a:r>
              <a:rPr lang="en-US" altLang="zh-CN" dirty="0"/>
              <a:t> </a:t>
            </a:r>
            <a:endParaRPr lang="zh-CN" altLang="zh-CN" dirty="0"/>
          </a:p>
          <a:p>
            <a:r>
              <a:rPr lang="en-US" altLang="zh-CN" dirty="0"/>
              <a:t>After the announcement of the winner result on May 11, the users found that the winner of the iPhone4 were the internal staff members of </a:t>
            </a:r>
            <a:r>
              <a:rPr lang="en-US" altLang="zh-CN" dirty="0" err="1" smtClean="0"/>
              <a:t>Gaopeng</a:t>
            </a:r>
            <a:r>
              <a:rPr lang="en-US" altLang="zh-CN" dirty="0"/>
              <a:t> </a:t>
            </a:r>
            <a:r>
              <a:rPr lang="en-US" altLang="zh-CN" dirty="0" smtClean="0"/>
              <a:t>(</a:t>
            </a:r>
            <a:r>
              <a:rPr lang="en-US" altLang="zh-CN" dirty="0" err="1" smtClean="0"/>
              <a:t>Beukes</a:t>
            </a:r>
            <a:r>
              <a:rPr lang="en-US" altLang="zh-CN" dirty="0"/>
              <a:t>, C., &amp; Hughes, </a:t>
            </a:r>
            <a:r>
              <a:rPr lang="en-US" altLang="zh-CN" dirty="0" smtClean="0"/>
              <a:t>S., 2012</a:t>
            </a:r>
            <a:r>
              <a:rPr lang="en-US" altLang="zh-CN" dirty="0"/>
              <a:t>)</a:t>
            </a:r>
            <a:r>
              <a:rPr lang="en-US" altLang="zh-CN" dirty="0" smtClean="0"/>
              <a:t>.</a:t>
            </a:r>
            <a:endParaRPr lang="zh-CN" altLang="en-US" dirty="0"/>
          </a:p>
        </p:txBody>
      </p:sp>
      <p:pic>
        <p:nvPicPr>
          <p:cNvPr id="5"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6512" y="-40366"/>
            <a:ext cx="1489146" cy="640071"/>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标题 1"/>
          <p:cNvSpPr txBox="1">
            <a:spLocks/>
          </p:cNvSpPr>
          <p:nvPr/>
        </p:nvSpPr>
        <p:spPr>
          <a:xfrm>
            <a:off x="387807" y="0"/>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altLang="zh-CN" b="1" dirty="0" smtClean="0"/>
              <a:t>Customers trust crisis</a:t>
            </a:r>
            <a:endParaRPr lang="zh-CN" altLang="en-US" dirty="0"/>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1645027">
            <a:off x="7336058" y="4920089"/>
            <a:ext cx="1381125" cy="2190750"/>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660232" y="966322"/>
            <a:ext cx="1008112" cy="832649"/>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19915893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467544" y="-15123"/>
            <a:ext cx="8229600" cy="923843"/>
          </a:xfrm>
        </p:spPr>
        <p:txBody>
          <a:bodyPr>
            <a:normAutofit/>
          </a:bodyPr>
          <a:lstStyle/>
          <a:p>
            <a:r>
              <a:rPr lang="en-US" altLang="zh-CN" b="1" dirty="0" smtClean="0"/>
              <a:t>Employees </a:t>
            </a:r>
            <a:r>
              <a:rPr lang="en-US" altLang="zh-CN" b="1" dirty="0"/>
              <a:t>trust crisis</a:t>
            </a:r>
            <a:endParaRPr lang="zh-CN" altLang="en-US" dirty="0"/>
          </a:p>
        </p:txBody>
      </p:sp>
      <p:pic>
        <p:nvPicPr>
          <p:cNvPr id="5"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6512" y="-40366"/>
            <a:ext cx="1489146" cy="640071"/>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aphicFrame>
        <p:nvGraphicFramePr>
          <p:cNvPr id="4" name="图示 3"/>
          <p:cNvGraphicFramePr/>
          <p:nvPr>
            <p:extLst>
              <p:ext uri="{D42A27DB-BD31-4B8C-83A1-F6EECF244321}">
                <p14:modId xmlns:p14="http://schemas.microsoft.com/office/powerpoint/2010/main" val="160038017"/>
              </p:ext>
            </p:extLst>
          </p:nvPr>
        </p:nvGraphicFramePr>
        <p:xfrm>
          <a:off x="539552" y="836712"/>
          <a:ext cx="8136904" cy="35599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6" name="图示 5"/>
          <p:cNvGraphicFramePr/>
          <p:nvPr>
            <p:extLst>
              <p:ext uri="{D42A27DB-BD31-4B8C-83A1-F6EECF244321}">
                <p14:modId xmlns:p14="http://schemas.microsoft.com/office/powerpoint/2010/main" val="2597833417"/>
              </p:ext>
            </p:extLst>
          </p:nvPr>
        </p:nvGraphicFramePr>
        <p:xfrm>
          <a:off x="539552" y="4509120"/>
          <a:ext cx="8136904" cy="2088232"/>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393679254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1907704" y="44624"/>
            <a:ext cx="5421288" cy="764704"/>
          </a:xfrm>
        </p:spPr>
        <p:txBody>
          <a:bodyPr/>
          <a:lstStyle/>
          <a:p>
            <a:r>
              <a:rPr lang="en-US" altLang="zh-CN" b="1" dirty="0" smtClean="0"/>
              <a:t>Reference</a:t>
            </a:r>
            <a:endParaRPr lang="zh-CN" altLang="en-US" b="1" dirty="0"/>
          </a:p>
        </p:txBody>
      </p:sp>
      <p:sp>
        <p:nvSpPr>
          <p:cNvPr id="3" name="内容占位符 2"/>
          <p:cNvSpPr>
            <a:spLocks noGrp="1"/>
          </p:cNvSpPr>
          <p:nvPr>
            <p:ph idx="1"/>
          </p:nvPr>
        </p:nvSpPr>
        <p:spPr>
          <a:xfrm>
            <a:off x="467544" y="908720"/>
            <a:ext cx="8229600" cy="5616624"/>
          </a:xfrm>
        </p:spPr>
        <p:style>
          <a:lnRef idx="2">
            <a:schemeClr val="dk1"/>
          </a:lnRef>
          <a:fillRef idx="1">
            <a:schemeClr val="lt1"/>
          </a:fillRef>
          <a:effectRef idx="0">
            <a:schemeClr val="dk1"/>
          </a:effectRef>
          <a:fontRef idx="minor">
            <a:schemeClr val="dk1"/>
          </a:fontRef>
        </p:style>
        <p:txBody>
          <a:bodyPr>
            <a:normAutofit fontScale="92500" lnSpcReduction="20000"/>
          </a:bodyPr>
          <a:lstStyle/>
          <a:p>
            <a:r>
              <a:rPr lang="en-US" altLang="zh-CN" sz="2000" dirty="0"/>
              <a:t>Bishop, B. (2011). Is </a:t>
            </a:r>
            <a:r>
              <a:rPr lang="en-US" altLang="zh-CN" sz="2000" dirty="0" err="1"/>
              <a:t>Tencent</a:t>
            </a:r>
            <a:r>
              <a:rPr lang="en-US" altLang="zh-CN" sz="2000" dirty="0"/>
              <a:t> The Wrong Partner For Groupon In China?. </a:t>
            </a:r>
            <a:r>
              <a:rPr lang="en-US" altLang="zh-CN" sz="2000" i="1" dirty="0" err="1"/>
              <a:t>DigiCha</a:t>
            </a:r>
            <a:r>
              <a:rPr lang="en-US" altLang="zh-CN" sz="2000" i="1" dirty="0"/>
              <a:t>. http://digicha. com/index. </a:t>
            </a:r>
            <a:r>
              <a:rPr lang="en-US" altLang="zh-CN" sz="2000" i="1" dirty="0" err="1"/>
              <a:t>php</a:t>
            </a:r>
            <a:r>
              <a:rPr lang="en-US" altLang="zh-CN" sz="2000" i="1" dirty="0"/>
              <a:t>/2011/08/is-</a:t>
            </a:r>
            <a:r>
              <a:rPr lang="en-US" altLang="zh-CN" sz="2000" i="1" dirty="0" err="1"/>
              <a:t>tencent</a:t>
            </a:r>
            <a:r>
              <a:rPr lang="en-US" altLang="zh-CN" sz="2000" i="1" dirty="0"/>
              <a:t>-the-wrong-partner-for-</a:t>
            </a:r>
            <a:r>
              <a:rPr lang="en-US" altLang="zh-CN" sz="2000" i="1" dirty="0" err="1"/>
              <a:t>groupon</a:t>
            </a:r>
            <a:r>
              <a:rPr lang="en-US" altLang="zh-CN" sz="2000" i="1" dirty="0"/>
              <a:t>-in-china</a:t>
            </a:r>
            <a:r>
              <a:rPr lang="en-US" altLang="zh-CN" sz="2000" dirty="0" smtClean="0"/>
              <a:t>.</a:t>
            </a:r>
          </a:p>
          <a:p>
            <a:endParaRPr lang="en-US" altLang="zh-CN" sz="2000" dirty="0"/>
          </a:p>
          <a:p>
            <a:r>
              <a:rPr lang="en-US" altLang="zh-CN" sz="2000" dirty="0"/>
              <a:t>Hampden-Turner, C., &amp; </a:t>
            </a:r>
            <a:r>
              <a:rPr lang="en-US" altLang="zh-CN" sz="2000" dirty="0" err="1"/>
              <a:t>Trompenaars</a:t>
            </a:r>
            <a:r>
              <a:rPr lang="en-US" altLang="zh-CN" sz="2000" dirty="0"/>
              <a:t>, F. (1993). The seven cultures of capitalism.</a:t>
            </a:r>
            <a:endParaRPr lang="en-US" altLang="zh-CN" sz="2000" dirty="0" smtClean="0"/>
          </a:p>
          <a:p>
            <a:endParaRPr lang="en-US" altLang="zh-CN" sz="2000" dirty="0" smtClean="0"/>
          </a:p>
          <a:p>
            <a:r>
              <a:rPr lang="en-US" altLang="zh-CN" sz="2000" dirty="0" err="1"/>
              <a:t>Nijdam</a:t>
            </a:r>
            <a:r>
              <a:rPr lang="en-US" altLang="zh-CN" sz="2000" dirty="0"/>
              <a:t>, M. G. Groupon in China Intercultural Competences in Business</a:t>
            </a:r>
            <a:r>
              <a:rPr lang="en-US" altLang="zh-CN" sz="2000" dirty="0" smtClean="0"/>
              <a:t>.</a:t>
            </a:r>
          </a:p>
          <a:p>
            <a:endParaRPr lang="en-US" altLang="zh-CN" sz="2000" dirty="0" smtClean="0"/>
          </a:p>
          <a:p>
            <a:r>
              <a:rPr lang="en-US" altLang="zh-CN" sz="2000" dirty="0" err="1"/>
              <a:t>Beukes</a:t>
            </a:r>
            <a:r>
              <a:rPr lang="en-US" altLang="zh-CN" sz="2000" dirty="0"/>
              <a:t>, C., &amp; Hughes, S. (2012). An investigation of mergers and acquisitions as the growth and globalization strategy for Groupon. </a:t>
            </a:r>
            <a:r>
              <a:rPr lang="en-US" altLang="zh-CN" sz="2000" i="1" dirty="0"/>
              <a:t>World Review of Business Research</a:t>
            </a:r>
            <a:r>
              <a:rPr lang="en-US" altLang="zh-CN" sz="2000" dirty="0"/>
              <a:t>, </a:t>
            </a:r>
            <a:r>
              <a:rPr lang="en-US" altLang="zh-CN" sz="2000" i="1" dirty="0"/>
              <a:t>2</a:t>
            </a:r>
            <a:r>
              <a:rPr lang="en-US" altLang="zh-CN" sz="2000" dirty="0"/>
              <a:t>(5), 108-127</a:t>
            </a:r>
            <a:r>
              <a:rPr lang="en-US" altLang="zh-CN" sz="2000" dirty="0" smtClean="0"/>
              <a:t>.</a:t>
            </a:r>
          </a:p>
          <a:p>
            <a:endParaRPr lang="en-US" altLang="zh-CN" sz="2000" dirty="0"/>
          </a:p>
          <a:p>
            <a:r>
              <a:rPr lang="en-US" altLang="zh-CN" sz="2000" dirty="0"/>
              <a:t>Jeon, S., &amp; </a:t>
            </a:r>
            <a:r>
              <a:rPr lang="en-US" altLang="zh-CN" sz="2000" dirty="0" err="1"/>
              <a:t>Yoo</a:t>
            </a:r>
            <a:r>
              <a:rPr lang="en-US" altLang="zh-CN" sz="2000" dirty="0"/>
              <a:t>, B. (2013). A Business Case Study on an Emerging Online Daily Deal Site</a:t>
            </a:r>
            <a:r>
              <a:rPr lang="en-US" altLang="zh-CN" sz="2000" dirty="0" smtClean="0"/>
              <a:t>.</a:t>
            </a:r>
          </a:p>
          <a:p>
            <a:endParaRPr lang="en-US" altLang="zh-CN" sz="2000" dirty="0"/>
          </a:p>
          <a:p>
            <a:r>
              <a:rPr lang="en-US" altLang="zh-CN" sz="2000" dirty="0" err="1"/>
              <a:t>Miu</a:t>
            </a:r>
            <a:r>
              <a:rPr lang="en-US" altLang="zh-CN" sz="2000" dirty="0"/>
              <a:t> Yee, C. L., &amp; </a:t>
            </a:r>
            <a:r>
              <a:rPr lang="en-US" altLang="zh-CN" sz="2000" dirty="0" err="1"/>
              <a:t>Miu</a:t>
            </a:r>
            <a:r>
              <a:rPr lang="en-US" altLang="zh-CN" sz="2000" dirty="0"/>
              <a:t> Yee, C. L. (2015). The growing pressures on Groupon's once-successful daily deal business. </a:t>
            </a:r>
            <a:r>
              <a:rPr lang="en-US" altLang="zh-CN" sz="2000" i="1" dirty="0"/>
              <a:t>Emerald Emerging Markets Case Studies</a:t>
            </a:r>
            <a:r>
              <a:rPr lang="en-US" altLang="zh-CN" sz="2000" dirty="0"/>
              <a:t>, </a:t>
            </a:r>
            <a:r>
              <a:rPr lang="en-US" altLang="zh-CN" sz="2000" i="1" dirty="0"/>
              <a:t>5</a:t>
            </a:r>
            <a:r>
              <a:rPr lang="en-US" altLang="zh-CN" sz="2000" dirty="0"/>
              <a:t>(6), 1-16</a:t>
            </a:r>
            <a:r>
              <a:rPr lang="en-US" altLang="zh-CN" sz="2000" dirty="0" smtClean="0"/>
              <a:t>.</a:t>
            </a:r>
          </a:p>
        </p:txBody>
      </p:sp>
      <p:pic>
        <p:nvPicPr>
          <p:cNvPr id="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6512" y="-40366"/>
            <a:ext cx="1489146" cy="640071"/>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278033495"/>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249</TotalTime>
  <Words>646</Words>
  <Application>Microsoft Office PowerPoint</Application>
  <PresentationFormat>全屏显示(4:3)</PresentationFormat>
  <Paragraphs>59</Paragraphs>
  <Slides>10</Slides>
  <Notes>0</Notes>
  <HiddenSlides>0</HiddenSlides>
  <MMClips>0</MMClips>
  <ScaleCrop>false</ScaleCrop>
  <HeadingPairs>
    <vt:vector size="4" baseType="variant">
      <vt:variant>
        <vt:lpstr>主题</vt:lpstr>
      </vt:variant>
      <vt:variant>
        <vt:i4>1</vt:i4>
      </vt:variant>
      <vt:variant>
        <vt:lpstr>幻灯片标题</vt:lpstr>
      </vt:variant>
      <vt:variant>
        <vt:i4>10</vt:i4>
      </vt:variant>
    </vt:vector>
  </HeadingPairs>
  <TitlesOfParts>
    <vt:vector size="11" baseType="lpstr">
      <vt:lpstr>Office 主题</vt:lpstr>
      <vt:lpstr>The analysis regarding the failure of international business communication relationship building of GAOpeng </vt:lpstr>
      <vt:lpstr>The background of Gaopeng</vt:lpstr>
      <vt:lpstr>The support of Tencent</vt:lpstr>
      <vt:lpstr>Tencent and Groupon cooperation contradictions</vt:lpstr>
      <vt:lpstr>Disagreement</vt:lpstr>
      <vt:lpstr>Language problem</vt:lpstr>
      <vt:lpstr>Customers trust crisis</vt:lpstr>
      <vt:lpstr>PowerPoint 演示文稿</vt:lpstr>
      <vt:lpstr>Employees trust crisis</vt:lpstr>
      <vt:lpstr>Reference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analysis regarding the failure of international business communication relationship building of Gaopeng </dc:title>
  <dc:creator>12203</dc:creator>
  <cp:lastModifiedBy>122033459@qq.com</cp:lastModifiedBy>
  <cp:revision>41</cp:revision>
  <dcterms:created xsi:type="dcterms:W3CDTF">2017-11-28T15:31:51Z</dcterms:created>
  <dcterms:modified xsi:type="dcterms:W3CDTF">2017-11-29T15:57:39Z</dcterms:modified>
</cp:coreProperties>
</file>