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5" r:id="rId10"/>
    <p:sldId id="265" r:id="rId11"/>
    <p:sldId id="264" r:id="rId12"/>
    <p:sldId id="274" r:id="rId13"/>
    <p:sldId id="273" r:id="rId14"/>
    <p:sldId id="267" r:id="rId15"/>
    <p:sldId id="266" r:id="rId16"/>
    <p:sldId id="268" r:id="rId17"/>
    <p:sldId id="269" r:id="rId18"/>
    <p:sldId id="272" r:id="rId19"/>
    <p:sldId id="270" r:id="rId20"/>
    <p:sldId id="271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234" y="1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157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590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028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293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770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715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865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567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04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573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3519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355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0668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206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1174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398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527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9291DE-3014-45B8-892B-5B3B79FACD6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7890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6620968" cy="3329581"/>
          </a:xfrm>
        </p:spPr>
        <p:txBody>
          <a:bodyPr/>
          <a:lstStyle/>
          <a:p>
            <a:r>
              <a:rPr lang="en-GB" sz="6600" dirty="0"/>
              <a:t>Technology and innovation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3645024"/>
            <a:ext cx="6620968" cy="861420"/>
          </a:xfrm>
        </p:spPr>
        <p:txBody>
          <a:bodyPr>
            <a:noAutofit/>
          </a:bodyPr>
          <a:lstStyle/>
          <a:p>
            <a:r>
              <a:rPr lang="en-GB" sz="2800" dirty="0"/>
              <a:t>How companies and countries gain from technological innovation</a:t>
            </a:r>
          </a:p>
        </p:txBody>
      </p:sp>
    </p:spTree>
    <p:extLst>
      <p:ext uri="{BB962C8B-B14F-4D97-AF65-F5344CB8AC3E}">
        <p14:creationId xmlns:p14="http://schemas.microsoft.com/office/powerpoint/2010/main" val="477161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Summary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84784"/>
            <a:ext cx="6711654" cy="4195481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Concepts and processes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Theories of technological innovation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National systems of innovation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Patents and other intellectual property (IP) rights</a:t>
            </a:r>
          </a:p>
          <a:p>
            <a:pPr marL="537750" indent="-285750">
              <a:defRPr/>
            </a:pPr>
            <a:r>
              <a:rPr lang="en-GB" dirty="0"/>
              <a:t>What is a patentable invention?</a:t>
            </a:r>
          </a:p>
          <a:p>
            <a:pPr marL="537750" indent="-285750">
              <a:defRPr/>
            </a:pPr>
            <a:r>
              <a:rPr lang="en-GB" dirty="0"/>
              <a:t>Patent rights in practice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Diffusion of technology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Challenges and responsibilities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Conclusions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653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055380" cy="1400530"/>
          </a:xfrm>
        </p:spPr>
        <p:txBody>
          <a:bodyPr/>
          <a:lstStyle/>
          <a:p>
            <a:r>
              <a:rPr lang="en-GB" sz="3600" dirty="0"/>
              <a:t>Concepts and 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484784"/>
            <a:ext cx="6711654" cy="4195481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Innovation</a:t>
            </a:r>
            <a:r>
              <a:rPr lang="en-GB" sz="2200" dirty="0">
                <a:solidFill>
                  <a:srgbClr val="FF0000"/>
                </a:solidFill>
              </a:rPr>
              <a:t> </a:t>
            </a:r>
            <a:r>
              <a:rPr lang="en-GB" sz="2200" dirty="0"/>
              <a:t>covers activities which seek improvements and new ways of doing things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An </a:t>
            </a: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invention</a:t>
            </a:r>
            <a:r>
              <a:rPr lang="en-GB" sz="2200" dirty="0"/>
              <a:t> is a new product or process, making a qualitative leap forward from  existing technology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Technology</a:t>
            </a:r>
            <a:r>
              <a:rPr lang="en-GB" sz="2200" dirty="0"/>
              <a:t> is the methodical application of scientific knowledge to practical purposes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Scientific knowledge plays a crucial role in technological innovation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Companies invest in </a:t>
            </a: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research &amp; development (R&amp;D)</a:t>
            </a:r>
            <a:r>
              <a:rPr lang="en-GB" sz="2200" dirty="0"/>
              <a:t> to extend knowledge and generate new products and applications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18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11560" y="314438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innovation process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96752"/>
            <a:ext cx="6228184" cy="4544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638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055380" cy="1400530"/>
          </a:xfrm>
        </p:spPr>
        <p:txBody>
          <a:bodyPr/>
          <a:lstStyle/>
          <a:p>
            <a:r>
              <a:rPr lang="en-GB" sz="3600" dirty="0"/>
              <a:t>Theories of technological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556792"/>
            <a:ext cx="6783662" cy="4360110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Schumpeter’s theory of industrial waves </a:t>
            </a:r>
            <a:r>
              <a:rPr lang="en-GB" dirty="0"/>
              <a:t>-</a:t>
            </a:r>
          </a:p>
          <a:p>
            <a:pPr marL="537750" indent="-285750">
              <a:defRPr/>
            </a:pPr>
            <a:r>
              <a:rPr lang="en-GB" dirty="0"/>
              <a:t>Historical waves based on technical innovation, which affects organizations and societies</a:t>
            </a:r>
          </a:p>
          <a:p>
            <a:pPr marL="537750" indent="-285750">
              <a:defRPr/>
            </a:pPr>
            <a:r>
              <a:rPr lang="en-GB" dirty="0"/>
              <a:t>Viewed changes taking place within capitalism as </a:t>
            </a:r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‘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creative destruction</a:t>
            </a:r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’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– new products, new methods and new organizations emerge, as old ones die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Product life cycle theory and innovation </a:t>
            </a:r>
            <a:r>
              <a:rPr lang="en-GB" dirty="0"/>
              <a:t>-</a:t>
            </a:r>
          </a:p>
          <a:p>
            <a:pPr marL="537750" indent="-285750">
              <a:defRPr/>
            </a:pPr>
            <a:r>
              <a:rPr lang="en-GB" dirty="0"/>
              <a:t>Holds that the early success of a new product depends on a large home market which bears the cost of the necessary R&amp;D</a:t>
            </a:r>
          </a:p>
          <a:p>
            <a:pPr marL="537750" indent="-285750">
              <a:defRPr/>
            </a:pPr>
            <a:r>
              <a:rPr lang="en-GB" dirty="0"/>
              <a:t>When the product becomes more standardized, production moves to less advanced, cheaper locations</a:t>
            </a:r>
          </a:p>
          <a:p>
            <a:pPr marL="537750" indent="-285750">
              <a:defRPr/>
            </a:pPr>
            <a:r>
              <a:rPr lang="en-GB" dirty="0"/>
              <a:t>Linked to globalization of production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28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Technology and economic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844824"/>
            <a:ext cx="7200684" cy="3816424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Technology gap between developed countries and developing ones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Developing countries strive to ‘catch up’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FDI and globalization have led to technology transfer, but countries vary in their uptake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FDI can boost economic growth, but not necessarily promote development goals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Technological innovation at the domestic level can contribute to sustainable development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51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055380" cy="1400530"/>
          </a:xfrm>
        </p:spPr>
        <p:txBody>
          <a:bodyPr/>
          <a:lstStyle/>
          <a:p>
            <a:r>
              <a:rPr lang="en-GB" sz="3600" dirty="0"/>
              <a:t>National systems of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84784"/>
            <a:ext cx="6984660" cy="4195481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The structures and institutions which encourage a country’s innovation activities; they include –</a:t>
            </a:r>
          </a:p>
          <a:p>
            <a:pPr marL="537750" indent="-285750">
              <a:defRPr/>
            </a:pPr>
            <a:r>
              <a:rPr lang="en-GB" dirty="0"/>
              <a:t>Education and training</a:t>
            </a:r>
          </a:p>
          <a:p>
            <a:pPr marL="537750" indent="-285750">
              <a:defRPr/>
            </a:pPr>
            <a:r>
              <a:rPr lang="en-GB" dirty="0"/>
              <a:t>Science and technology capabilities</a:t>
            </a:r>
          </a:p>
          <a:p>
            <a:pPr marL="537750" indent="-285750">
              <a:defRPr/>
            </a:pPr>
            <a:r>
              <a:rPr lang="en-GB" dirty="0"/>
              <a:t>Industrial structure</a:t>
            </a:r>
          </a:p>
          <a:p>
            <a:pPr marL="537750" indent="-285750">
              <a:defRPr/>
            </a:pPr>
            <a:r>
              <a:rPr lang="en-GB" dirty="0"/>
              <a:t>Science and technology strengths and weaknesses</a:t>
            </a:r>
          </a:p>
          <a:p>
            <a:pPr marL="537750" indent="-285750">
              <a:defRPr/>
            </a:pPr>
            <a:r>
              <a:rPr lang="en-GB" dirty="0"/>
              <a:t>Interactions within the innovation system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Enhancing innovation capacity depends on interactions between the academic community, businesses and governments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329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332656"/>
            <a:ext cx="7055380" cy="1400530"/>
          </a:xfrm>
        </p:spPr>
        <p:txBody>
          <a:bodyPr/>
          <a:lstStyle/>
          <a:p>
            <a:r>
              <a:rPr lang="en-GB" sz="3600" dirty="0"/>
              <a:t>How does education contribute?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772816"/>
            <a:ext cx="6984660" cy="4515220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High participation in education does not necessarily translate into technological innovation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Example of South Korea, one of the most highly educated countries</a:t>
            </a:r>
          </a:p>
          <a:p>
            <a:pPr lvl="1"/>
            <a:r>
              <a:rPr lang="en-GB" dirty="0"/>
              <a:t>Its education system is strong in science and technology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China has greatly increased the number of graduates, but administration and finance are more popular subjects than science and technology</a:t>
            </a:r>
          </a:p>
          <a:p>
            <a:pPr lvl="1"/>
            <a:r>
              <a:rPr lang="en-GB" dirty="0"/>
              <a:t>In China, there is still a shortage of expertise in science and technology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662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759698" cy="1400530"/>
          </a:xfrm>
        </p:spPr>
        <p:txBody>
          <a:bodyPr/>
          <a:lstStyle/>
          <a:p>
            <a:r>
              <a:rPr lang="en-GB" sz="3600" dirty="0"/>
              <a:t>R&amp;D activity as an indicator of innovation capacity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700808"/>
            <a:ext cx="6711654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total number of active researchers in the economy as an indicator: </a:t>
            </a:r>
          </a:p>
          <a:p>
            <a:pPr lvl="1"/>
            <a:r>
              <a:rPr lang="en-GB" dirty="0"/>
              <a:t>Highest in Denmark, Sweden and South Korea</a:t>
            </a:r>
          </a:p>
          <a:p>
            <a:pPr lvl="1"/>
            <a:r>
              <a:rPr lang="en-GB" dirty="0"/>
              <a:t>Relatively low in China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Most R&amp;D spending is provided by businesses rather than governments</a:t>
            </a:r>
          </a:p>
          <a:p>
            <a:pPr lvl="1"/>
            <a:r>
              <a:rPr lang="en-GB" dirty="0"/>
              <a:t>R&amp;D spending is far more in the US than any other country</a:t>
            </a:r>
          </a:p>
          <a:p>
            <a:pPr lvl="1"/>
            <a:r>
              <a:rPr lang="en-GB" dirty="0"/>
              <a:t>China’s R&amp;D spending is rising steeply, and is likely to overtake that of the US in a few years</a:t>
            </a:r>
          </a:p>
        </p:txBody>
      </p:sp>
    </p:spTree>
    <p:extLst>
      <p:ext uri="{BB962C8B-B14F-4D97-AF65-F5344CB8AC3E}">
        <p14:creationId xmlns:p14="http://schemas.microsoft.com/office/powerpoint/2010/main" val="3516549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615682" cy="1104074"/>
          </a:xfrm>
        </p:spPr>
        <p:txBody>
          <a:bodyPr/>
          <a:lstStyle/>
          <a:p>
            <a:r>
              <a:rPr lang="en-GB" sz="3600" dirty="0"/>
              <a:t>Why are some countries more innovative than others?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916832"/>
            <a:ext cx="6711654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Social, cultural and historical differences among countries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Countries vary in ability to assimilate and adapt technology in local environments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Factors:</a:t>
            </a:r>
          </a:p>
          <a:p>
            <a:pPr lvl="1"/>
            <a:r>
              <a:rPr lang="en-GB" dirty="0"/>
              <a:t>Skilled workforce</a:t>
            </a:r>
          </a:p>
          <a:p>
            <a:pPr lvl="1"/>
            <a:r>
              <a:rPr lang="en-GB" dirty="0"/>
              <a:t>Availability of financial resources</a:t>
            </a:r>
          </a:p>
          <a:p>
            <a:pPr lvl="1"/>
            <a:r>
              <a:rPr lang="en-GB" dirty="0"/>
              <a:t>Government policies</a:t>
            </a:r>
          </a:p>
          <a:p>
            <a:pPr lvl="1"/>
            <a:r>
              <a:rPr lang="en-GB" dirty="0"/>
              <a:t>Role of culture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533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260648"/>
            <a:ext cx="7055380" cy="1400530"/>
          </a:xfrm>
        </p:spPr>
        <p:txBody>
          <a:bodyPr/>
          <a:lstStyle/>
          <a:p>
            <a:r>
              <a:rPr lang="en-GB" sz="3600" dirty="0"/>
              <a:t>Patents as intellectual property rights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916832"/>
            <a:ext cx="7056668" cy="4195481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Intellectual property (IP) </a:t>
            </a:r>
            <a:r>
              <a:rPr lang="en-GB" dirty="0"/>
              <a:t>is the property in intangible assets such as patents, copyrights and trademarks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Patents are referred to as ‘industrial property’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IP law protects property rights in inventions and other products of the human intellect</a:t>
            </a:r>
          </a:p>
          <a:p>
            <a:pPr marL="685806" lvl="1" indent="-285750">
              <a:buFont typeface="Wingdings" panose="05000000000000000000" pitchFamily="2" charset="2"/>
              <a:buChar char="Ø"/>
              <a:defRPr/>
            </a:pPr>
            <a:r>
              <a:rPr lang="en-GB" dirty="0"/>
              <a:t>IP protection is intended as an incentive, giving the owner a limited monopoly over the product</a:t>
            </a:r>
          </a:p>
          <a:p>
            <a:pPr marL="685806" lvl="1" indent="-285750">
              <a:buFont typeface="Wingdings" panose="05000000000000000000" pitchFamily="2" charset="2"/>
              <a:buChar char="Ø"/>
              <a:defRPr/>
            </a:pPr>
            <a:r>
              <a:rPr lang="en-GB" dirty="0"/>
              <a:t>Patents are the basis of much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licensed technology</a:t>
            </a:r>
            <a:r>
              <a:rPr lang="en-GB" dirty="0"/>
              <a:t>, whereby the owner licenses a manufacturer to make the product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697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What is a patentable invention?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916832"/>
            <a:ext cx="6984776" cy="4195481"/>
          </a:xfrm>
        </p:spPr>
        <p:txBody>
          <a:bodyPr>
            <a:normAutofit/>
          </a:bodyPr>
          <a:lstStyle/>
          <a:p>
            <a:pPr marL="285750" lvl="0" indent="-285750">
              <a:buClr>
                <a:srgbClr val="1E5155">
                  <a:lumMod val="40000"/>
                  <a:lumOff val="60000"/>
                </a:srgbClr>
              </a:buClr>
              <a:buFont typeface="Courier New" pitchFamily="49" charset="0"/>
              <a:buChar char="o"/>
              <a:defRPr/>
            </a:pPr>
            <a:r>
              <a:rPr lang="en-GB" dirty="0">
                <a:solidFill>
                  <a:prstClr val="white"/>
                </a:solidFill>
              </a:rPr>
              <a:t>A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patentable invention </a:t>
            </a:r>
            <a:r>
              <a:rPr lang="en-GB" dirty="0" smtClean="0">
                <a:solidFill>
                  <a:prstClr val="white"/>
                </a:solidFill>
              </a:rPr>
              <a:t>must: </a:t>
            </a:r>
            <a:endParaRPr lang="en-GB" dirty="0">
              <a:solidFill>
                <a:prstClr val="white"/>
              </a:solidFill>
            </a:endParaRPr>
          </a:p>
          <a:p>
            <a:pPr marL="685806" lvl="1" indent="-285750">
              <a:buClr>
                <a:srgbClr val="1E5155">
                  <a:lumMod val="40000"/>
                  <a:lumOff val="60000"/>
                </a:srgbClr>
              </a:buClr>
              <a:buFont typeface="Wingdings" panose="05000000000000000000" pitchFamily="2" charset="2"/>
              <a:buChar char="Ø"/>
              <a:defRPr/>
            </a:pPr>
            <a:r>
              <a:rPr lang="en-GB" dirty="0" smtClean="0">
                <a:solidFill>
                  <a:prstClr val="white"/>
                </a:solidFill>
              </a:rPr>
              <a:t>Be new </a:t>
            </a:r>
            <a:endParaRPr lang="en-GB" dirty="0">
              <a:solidFill>
                <a:prstClr val="white"/>
              </a:solidFill>
            </a:endParaRPr>
          </a:p>
          <a:p>
            <a:pPr marL="685806" lvl="1" indent="-285750">
              <a:buClr>
                <a:srgbClr val="1E5155">
                  <a:lumMod val="40000"/>
                  <a:lumOff val="60000"/>
                </a:srgbClr>
              </a:buClr>
              <a:buFont typeface="Wingdings" panose="05000000000000000000" pitchFamily="2" charset="2"/>
              <a:buChar char="Ø"/>
              <a:defRPr/>
            </a:pPr>
            <a:r>
              <a:rPr lang="en-GB" dirty="0" err="1" smtClean="0">
                <a:solidFill>
                  <a:prstClr val="white"/>
                </a:solidFill>
              </a:rPr>
              <a:t>Be‘useful</a:t>
            </a:r>
            <a:r>
              <a:rPr lang="en-GB" dirty="0">
                <a:solidFill>
                  <a:prstClr val="white"/>
                </a:solidFill>
              </a:rPr>
              <a:t>’ or ‘industrially applicable’, </a:t>
            </a:r>
            <a:r>
              <a:rPr lang="en-GB" dirty="0" smtClean="0">
                <a:solidFill>
                  <a:prstClr val="white"/>
                </a:solidFill>
              </a:rPr>
              <a:t> </a:t>
            </a:r>
            <a:endParaRPr lang="en-GB" dirty="0">
              <a:solidFill>
                <a:prstClr val="white"/>
              </a:solidFill>
            </a:endParaRPr>
          </a:p>
          <a:p>
            <a:pPr marL="685806" lvl="1" indent="-285750">
              <a:buClr>
                <a:srgbClr val="1E5155">
                  <a:lumMod val="40000"/>
                  <a:lumOff val="60000"/>
                </a:srgbClr>
              </a:buClr>
              <a:buFont typeface="Wingdings" panose="05000000000000000000" pitchFamily="2" charset="2"/>
              <a:buChar char="Ø"/>
              <a:defRPr/>
            </a:pPr>
            <a:r>
              <a:rPr lang="en-GB" dirty="0" smtClean="0">
                <a:solidFill>
                  <a:prstClr val="white"/>
                </a:solidFill>
              </a:rPr>
              <a:t>Not </a:t>
            </a:r>
            <a:r>
              <a:rPr lang="en-GB" dirty="0">
                <a:solidFill>
                  <a:prstClr val="white"/>
                </a:solidFill>
              </a:rPr>
              <a:t>have been previously disclosed</a:t>
            </a:r>
          </a:p>
          <a:p>
            <a:pPr marL="360000" indent="-342900">
              <a:buClr>
                <a:srgbClr val="1E5155">
                  <a:lumMod val="40000"/>
                  <a:lumOff val="60000"/>
                </a:srgbClr>
              </a:buClr>
              <a:buFont typeface="Courier New" panose="02070309020205020404" pitchFamily="49" charset="0"/>
              <a:buChar char="o"/>
              <a:defRPr/>
            </a:pPr>
            <a:r>
              <a:rPr lang="en-GB" dirty="0">
                <a:solidFill>
                  <a:prstClr val="white"/>
                </a:solidFill>
              </a:rPr>
              <a:t>Need not be a totally new product, but a significant improvement on an existing product</a:t>
            </a:r>
          </a:p>
          <a:p>
            <a:pPr marL="360000" lvl="0" indent="-342900">
              <a:buClr>
                <a:srgbClr val="1E5155">
                  <a:lumMod val="40000"/>
                  <a:lumOff val="60000"/>
                </a:srgbClr>
              </a:buClr>
              <a:buFont typeface="Courier New" panose="02070309020205020404" pitchFamily="49" charset="0"/>
              <a:buChar char="o"/>
              <a:defRPr/>
            </a:pPr>
            <a:r>
              <a:rPr lang="en-GB" dirty="0">
                <a:solidFill>
                  <a:prstClr val="white"/>
                </a:solidFill>
              </a:rPr>
              <a:t>The patent gives the owner an exclusive right for a limited period to exploit the product commercially, or license someone else to produce it</a:t>
            </a:r>
          </a:p>
          <a:p>
            <a:pPr marL="537750" lvl="0" indent="-285750">
              <a:buClr>
                <a:srgbClr val="1E5155">
                  <a:lumMod val="40000"/>
                  <a:lumOff val="60000"/>
                </a:srgbClr>
              </a:buClr>
              <a:defRPr/>
            </a:pPr>
            <a:endParaRPr lang="en-GB" dirty="0">
              <a:solidFill>
                <a:prstClr val="white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707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Patent activity: what does it tell us?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844824"/>
            <a:ext cx="7200684" cy="419548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Most patent applications filed in each country are usually from residents of that country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China is now the world leader in patent applications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US patent office is the world’s largest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The percentage of applications from foreign residents has gradually risen, and is now 51% in the US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A cautionary note: Patent activity is only one indicator </a:t>
            </a:r>
          </a:p>
          <a:p>
            <a:pPr lvl="1"/>
            <a:r>
              <a:rPr lang="en-GB" dirty="0"/>
              <a:t>The invention must be something consumers will buy, which depends heavily on brand-building and marketing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170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260648"/>
            <a:ext cx="7055380" cy="1400530"/>
          </a:xfrm>
        </p:spPr>
        <p:txBody>
          <a:bodyPr/>
          <a:lstStyle/>
          <a:p>
            <a:r>
              <a:rPr lang="en-GB" sz="3600" dirty="0"/>
              <a:t>Trade-related Aspects of IP Rights (TRIPS)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700808"/>
            <a:ext cx="7488716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Harmonization of IP rights through a multilateral system, dating from 1996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Developed countries can be distinguished from developing ones, where IP law is less strict and less enforced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Developing countries were given extensions to the timeframe in which to bring national laws up to minimum international standards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Criticized by many in developing countries, especially in relation to plants and medicines, whose patents are mainly owned by large western MNEs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9534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055380" cy="1400530"/>
          </a:xfrm>
        </p:spPr>
        <p:txBody>
          <a:bodyPr/>
          <a:lstStyle/>
          <a:p>
            <a:r>
              <a:rPr lang="en-GB" sz="3600" dirty="0"/>
              <a:t>Technology diffusion and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556792"/>
            <a:ext cx="7776864" cy="4432118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Technology diffusion </a:t>
            </a:r>
            <a:r>
              <a:rPr lang="en-GB" dirty="0"/>
              <a:t>– gradual processes for acquiring technology from other countries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Technology transfer </a:t>
            </a:r>
            <a:r>
              <a:rPr lang="en-GB" dirty="0"/>
              <a:t>-</a:t>
            </a:r>
            <a:r>
              <a:rPr lang="en-GB" dirty="0" smtClean="0"/>
              <a:t> </a:t>
            </a:r>
            <a:r>
              <a:rPr lang="en-GB" dirty="0"/>
              <a:t>a deliberate acquisition of technology from another country</a:t>
            </a:r>
          </a:p>
          <a:p>
            <a:pPr marL="685806" lvl="1" indent="-285750">
              <a:buFont typeface="Wingdings" panose="05000000000000000000" pitchFamily="2" charset="2"/>
              <a:buChar char="Ø"/>
              <a:defRPr/>
            </a:pPr>
            <a:r>
              <a:rPr lang="en-GB" sz="1900" dirty="0"/>
              <a:t>Key to industrial growth, where technology is transferred from more advanced economies to developing ones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The main channels:</a:t>
            </a:r>
          </a:p>
          <a:p>
            <a:pPr marL="537750" indent="-285750">
              <a:defRPr/>
            </a:pPr>
            <a:r>
              <a:rPr lang="en-GB" sz="1900" dirty="0"/>
              <a:t>FDI  </a:t>
            </a:r>
            <a:r>
              <a:rPr lang="en-GB" sz="1900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spillover</a:t>
            </a:r>
            <a:r>
              <a:rPr lang="en-GB" sz="19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effects </a:t>
            </a:r>
            <a:r>
              <a:rPr lang="en-GB" sz="1900" dirty="0"/>
              <a:t>for host economy</a:t>
            </a:r>
          </a:p>
          <a:p>
            <a:pPr marL="537750" indent="-285750">
              <a:defRPr/>
            </a:pPr>
            <a:r>
              <a:rPr lang="en-GB" sz="19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Joint ventures </a:t>
            </a:r>
            <a:r>
              <a:rPr lang="en-GB" sz="1900" dirty="0"/>
              <a:t>and strategic alliances – collaborative innovation</a:t>
            </a:r>
          </a:p>
          <a:p>
            <a:pPr marL="537750" indent="-285750">
              <a:defRPr/>
            </a:pPr>
            <a:r>
              <a:rPr lang="en-GB" sz="19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Technology licensing </a:t>
            </a:r>
            <a:r>
              <a:rPr lang="en-GB" sz="1900" dirty="0"/>
              <a:t>– often in outsourcing operations, but there is a risk of leakage of IP</a:t>
            </a:r>
          </a:p>
          <a:p>
            <a:pPr marL="537750" indent="-285750">
              <a:defRPr/>
            </a:pPr>
            <a:r>
              <a:rPr lang="en-GB" sz="19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Trade</a:t>
            </a:r>
            <a:r>
              <a:rPr lang="en-GB" sz="1900" dirty="0"/>
              <a:t> – ‘embodied’ technology in machinery and equipment can lead to ‘reverse engineering’ in the recipient country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58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315" y="1196752"/>
            <a:ext cx="5847674" cy="4813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83974" y="260648"/>
            <a:ext cx="7055380" cy="140053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dirty="0" smtClean="0"/>
              <a:t>Technology diffusion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1501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332656"/>
            <a:ext cx="7055380" cy="1400530"/>
          </a:xfrm>
        </p:spPr>
        <p:txBody>
          <a:bodyPr/>
          <a:lstStyle/>
          <a:p>
            <a:r>
              <a:rPr lang="en-GB" sz="3600" dirty="0"/>
              <a:t>Globalization and technology transfer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844824"/>
            <a:ext cx="7056668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FDI is a major source of technology transfer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Technology licensing is often combined with FDI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For example, Apple’s iPhones made in China by Foxconn, a Taiwanese foreign investor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Japan and Germany benefited from imported technology to develop local capabilities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But foreign investors are often careful to avoid the ‘leakage’ of IP to local firms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Indigenous firms are challenged to develop innovative capacity independently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00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332656"/>
            <a:ext cx="7472402" cy="1400530"/>
          </a:xfrm>
        </p:spPr>
        <p:txBody>
          <a:bodyPr/>
          <a:lstStyle/>
          <a:p>
            <a:r>
              <a:rPr lang="en-GB" sz="3600" dirty="0"/>
              <a:t>Benefits of new technology in developing countries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844824"/>
            <a:ext cx="6711654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Poorer countries do not simply ‘catch up’ with richer ones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country’s level of income is a factor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country that relies on FDI in low-wage operations (such as textiles and electronic gadgets) based on imported technology can become ‘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path-dependent</a:t>
            </a:r>
            <a:r>
              <a:rPr lang="en-GB" dirty="0"/>
              <a:t>’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Aids economic growth but not development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Indigenous innovation can be more relevant than imported technology in the long term</a:t>
            </a:r>
          </a:p>
        </p:txBody>
      </p:sp>
    </p:spTree>
    <p:extLst>
      <p:ext uri="{BB962C8B-B14F-4D97-AF65-F5344CB8AC3E}">
        <p14:creationId xmlns:p14="http://schemas.microsoft.com/office/powerpoint/2010/main" val="78268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332656"/>
            <a:ext cx="7055380" cy="1400530"/>
          </a:xfrm>
        </p:spPr>
        <p:txBody>
          <a:bodyPr/>
          <a:lstStyle/>
          <a:p>
            <a:r>
              <a:rPr lang="en-GB" sz="3600" dirty="0"/>
              <a:t>Challenges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412776"/>
            <a:ext cx="6984660" cy="4259566"/>
          </a:xfrm>
        </p:spPr>
        <p:txBody>
          <a:bodyPr/>
          <a:lstStyle/>
          <a:p>
            <a:r>
              <a:rPr lang="en-GB" dirty="0"/>
              <a:t>Technological innovation is disruptive –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creative destruction </a:t>
            </a:r>
          </a:p>
          <a:p>
            <a:r>
              <a:rPr lang="en-GB" dirty="0"/>
              <a:t>Results in winners and losers, affecting individuals, firms and societies</a:t>
            </a:r>
          </a:p>
          <a:p>
            <a:r>
              <a:rPr lang="en-GB" dirty="0"/>
              <a:t>Industrialization brings new factory jobs, but also dramatic changes in working life and in societies</a:t>
            </a:r>
          </a:p>
          <a:p>
            <a:r>
              <a:rPr lang="en-GB" dirty="0"/>
              <a:t>The digital era brings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empowerment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dirty="0"/>
              <a:t>to individuals -  communications, knowledge and social interactions </a:t>
            </a:r>
          </a:p>
          <a:p>
            <a:r>
              <a:rPr lang="en-GB" dirty="0"/>
              <a:t>Businesses can foster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inclusive innovation </a:t>
            </a:r>
            <a:r>
              <a:rPr lang="en-GB" dirty="0"/>
              <a:t>– benefiting the company </a:t>
            </a:r>
            <a:r>
              <a:rPr lang="en-GB" b="1" dirty="0"/>
              <a:t>and </a:t>
            </a:r>
            <a:r>
              <a:rPr lang="en-GB" dirty="0"/>
              <a:t>society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8229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84784"/>
            <a:ext cx="6840760" cy="4339497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Technological innovation can transform economies and societies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Industrialization has driven economic and social change, bringing both positive and negative outcomes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Supply chains and globalization have been central to spreading technology via FDI, but low-tech production can leave developing countries stuck in these sectors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Governments and businesses can promote innovation hand in hand with development goals </a:t>
            </a:r>
          </a:p>
        </p:txBody>
      </p:sp>
    </p:spTree>
    <p:extLst>
      <p:ext uri="{BB962C8B-B14F-4D97-AF65-F5344CB8AC3E}">
        <p14:creationId xmlns:p14="http://schemas.microsoft.com/office/powerpoint/2010/main" val="14605891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159</TotalTime>
  <Words>1199</Words>
  <Application>Microsoft Office PowerPoint</Application>
  <PresentationFormat>On-screen Show (4:3)</PresentationFormat>
  <Paragraphs>124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Ion</vt:lpstr>
      <vt:lpstr>Technology and innovation</vt:lpstr>
      <vt:lpstr>Summary of contents</vt:lpstr>
      <vt:lpstr>Concepts and processes</vt:lpstr>
      <vt:lpstr>PowerPoint Presentation</vt:lpstr>
      <vt:lpstr>Theories of technological innovation</vt:lpstr>
      <vt:lpstr>Technology and economic development</vt:lpstr>
      <vt:lpstr>National systems of innovation</vt:lpstr>
      <vt:lpstr>How does education contribute?</vt:lpstr>
      <vt:lpstr>R&amp;D activity as an indicator of innovation capacity</vt:lpstr>
      <vt:lpstr>Why are some countries more innovative than others?</vt:lpstr>
      <vt:lpstr>Patents as intellectual property rights</vt:lpstr>
      <vt:lpstr>What is a patentable invention?</vt:lpstr>
      <vt:lpstr>Patent activity: what does it tell us?</vt:lpstr>
      <vt:lpstr>Trade-related Aspects of IP Rights (TRIPS)</vt:lpstr>
      <vt:lpstr>Technology diffusion and innovation</vt:lpstr>
      <vt:lpstr>PowerPoint Presentation</vt:lpstr>
      <vt:lpstr>Globalization and technology transfer</vt:lpstr>
      <vt:lpstr>Benefits of new technology in developing countries</vt:lpstr>
      <vt:lpstr>Challenges and responsibilities</vt:lpstr>
      <vt:lpstr>Conclusions</vt:lpstr>
    </vt:vector>
  </TitlesOfParts>
  <Company>Macmillan Publishing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Jayatunga, Nikini</dc:creator>
  <cp:lastModifiedBy>T</cp:lastModifiedBy>
  <cp:revision>23</cp:revision>
  <dcterms:created xsi:type="dcterms:W3CDTF">2016-09-21T12:49:42Z</dcterms:created>
  <dcterms:modified xsi:type="dcterms:W3CDTF">2018-12-04T18:23:46Z</dcterms:modified>
</cp:coreProperties>
</file>