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embeddedFontLst>
    <p:embeddedFont>
      <p:font typeface="Arial Bold" panose="020B0704020202020204" pitchFamily="34" charset="0"/>
      <p:bold r:id="rId10"/>
    </p:embeddedFont>
    <p:embeddedFont>
      <p:font typeface="Arial Bold Italics" panose="020B0604020202020204" charset="0"/>
      <p:regular r:id="rId11"/>
    </p:embeddedFont>
    <p:embeddedFont>
      <p:font typeface="DM Sans Bold Italics"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203" autoAdjust="0"/>
  </p:normalViewPr>
  <p:slideViewPr>
    <p:cSldViewPr>
      <p:cViewPr varScale="1">
        <p:scale>
          <a:sx n="50" d="100"/>
          <a:sy n="50" d="100"/>
        </p:scale>
        <p:origin x="946" y="82"/>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206A4-7DBB-4A0C-8AE5-83683C1BB63A}"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089FB-F395-4871-92EC-83A12451D604}" type="slidenum">
              <a:rPr lang="en-GB" smtClean="0"/>
              <a:t>‹#›</a:t>
            </a:fld>
            <a:endParaRPr lang="en-GB"/>
          </a:p>
        </p:txBody>
      </p:sp>
    </p:spTree>
    <p:extLst>
      <p:ext uri="{BB962C8B-B14F-4D97-AF65-F5344CB8AC3E}">
        <p14:creationId xmlns:p14="http://schemas.microsoft.com/office/powerpoint/2010/main" val="54043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one of the most important skills in health and social care, which involves skills in communicating messages both verbally, non-verbally, and by writing. Within the health and social care setting, communication does not only do the role of transferring information, but it is also a factor in the establishment and maintenance of relationships, comprehension of patient needs, and the provision of person-centred care. Gregory (2024) states that effective communication helps nurses deliver personalised care, empathetic, and build a trust-based relationship with patients and caregivers. The skill is especially essential in the environments that comprise vulnerable groups, e.g., older adults that might need more focused attention paid to their verbal and non-verbal signals (Clarke, 2015).</a:t>
            </a:r>
            <a:endParaRPr lang="en-GB" dirty="0">
              <a:effectLst/>
            </a:endParaRPr>
          </a:p>
          <a:p>
            <a:r>
              <a:rPr lang="en-GB" sz="1200" kern="1200" dirty="0">
                <a:solidFill>
                  <a:schemeClr val="tx1"/>
                </a:solidFill>
                <a:effectLst/>
                <a:latin typeface="+mn-lt"/>
                <a:ea typeface="+mn-ea"/>
                <a:cs typeface="+mn-cs"/>
              </a:rPr>
              <a:t>In multidisciplinary teams, effective communication will entail that everyone is aware of the care plans, thereby minimising mistakes and enhancing patient safety. NHS England (2021) notes that health professionals and patients are prone to poor communication, which is one of the major contributors of clinical incidents, and thus its centrality to high-quality and safe healthcare delivery. Communication is, therefore, not an incidental skill but a fundamental competence on which good practice in any of the health and social care occupations in the UK is based.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2</a:t>
            </a:fld>
            <a:endParaRPr lang="en-GB"/>
          </a:p>
        </p:txBody>
      </p:sp>
    </p:spTree>
    <p:extLst>
      <p:ext uri="{BB962C8B-B14F-4D97-AF65-F5344CB8AC3E}">
        <p14:creationId xmlns:p14="http://schemas.microsoft.com/office/powerpoint/2010/main" val="686392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Communication as a Foundational Professional Skill</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reveal that, communication is a skill that is acquired through formal education, practice and reflective exercises. According to Yang and Zou (2025), reflective practice is vital in equipping nursing students with communication skills through a self-conscience and a critical review of their relationship with patients. Students can have strengths and areas of hearing with the help of this reflection, which will enhance their confidence and possibility of presenting the information correctly. As pointed out by Abdul-Rahim et al. (2025), communication is also interconnected with leadership and management skills amongst student nurses who should be able to collaborate with other employees and to make professional decisions in the complicated environments based on clinical situations.</a:t>
            </a:r>
            <a:endParaRPr lang="en-GB" dirty="0">
              <a:effectLst/>
            </a:endParaRPr>
          </a:p>
          <a:p>
            <a:r>
              <a:rPr lang="en-GB" sz="1200" kern="1200" dirty="0">
                <a:solidFill>
                  <a:schemeClr val="tx1"/>
                </a:solidFill>
                <a:effectLst/>
                <a:latin typeface="+mn-lt"/>
                <a:ea typeface="+mn-ea"/>
                <a:cs typeface="+mn-cs"/>
              </a:rPr>
              <a:t>In the same case, Dave and </a:t>
            </a:r>
            <a:r>
              <a:rPr lang="en-GB" sz="1200" kern="1200" dirty="0" err="1">
                <a:solidFill>
                  <a:schemeClr val="tx1"/>
                </a:solidFill>
                <a:effectLst/>
                <a:latin typeface="+mn-lt"/>
                <a:ea typeface="+mn-ea"/>
                <a:cs typeface="+mn-cs"/>
              </a:rPr>
              <a:t>Bhamra</a:t>
            </a:r>
            <a:r>
              <a:rPr lang="en-GB" sz="1200" kern="1200" dirty="0">
                <a:solidFill>
                  <a:schemeClr val="tx1"/>
                </a:solidFill>
                <a:effectLst/>
                <a:latin typeface="+mn-lt"/>
                <a:ea typeface="+mn-ea"/>
                <a:cs typeface="+mn-cs"/>
              </a:rPr>
              <a:t> (2025) discovered that undergraduates in pharmacy in the UK believe that communication is an important factor in enabling improved professional decision-making. Their paper shows the importance of communication skills being instilled in the professional training in order to make sure that students are able to communicate with patients, families, and other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confidently. Together, these studies suggest that communication is not only necessary in individual professional development but also in the provision of collaborative, safe and effective care in the context of health and social care.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3</a:t>
            </a:fld>
            <a:endParaRPr lang="en-GB"/>
          </a:p>
        </p:txBody>
      </p:sp>
    </p:spTree>
    <p:extLst>
      <p:ext uri="{BB962C8B-B14F-4D97-AF65-F5344CB8AC3E}">
        <p14:creationId xmlns:p14="http://schemas.microsoft.com/office/powerpoint/2010/main" val="467997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Communication in Teamwork and Collaborative Practice</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significance of communication is not only applied on the individual level, but also the teamwork of health and social care. The use of structured communication and teamwork training has been demonstrated to increase the possibility of students to work in </a:t>
            </a:r>
            <a:r>
              <a:rPr lang="en-GB" sz="1200" kern="1200" dirty="0" err="1">
                <a:solidFill>
                  <a:schemeClr val="tx1"/>
                </a:solidFill>
                <a:effectLst/>
                <a:latin typeface="+mn-lt"/>
                <a:ea typeface="+mn-ea"/>
                <a:cs typeface="+mn-cs"/>
              </a:rPr>
              <a:t>interprofessional</a:t>
            </a:r>
            <a:r>
              <a:rPr lang="en-GB" sz="1200" kern="1200" dirty="0">
                <a:solidFill>
                  <a:schemeClr val="tx1"/>
                </a:solidFill>
                <a:effectLst/>
                <a:latin typeface="+mn-lt"/>
                <a:ea typeface="+mn-ea"/>
                <a:cs typeface="+mn-cs"/>
              </a:rPr>
              <a:t> teams and provide high-quality care (</a:t>
            </a:r>
            <a:r>
              <a:rPr lang="en-GB" sz="1200" kern="1200" dirty="0" err="1">
                <a:solidFill>
                  <a:schemeClr val="tx1"/>
                </a:solidFill>
                <a:effectLst/>
                <a:latin typeface="+mn-lt"/>
                <a:ea typeface="+mn-ea"/>
                <a:cs typeface="+mn-cs"/>
              </a:rPr>
              <a:t>Bullón</a:t>
            </a:r>
            <a:r>
              <a:rPr lang="en-GB" sz="1200" kern="1200" dirty="0">
                <a:solidFill>
                  <a:schemeClr val="tx1"/>
                </a:solidFill>
                <a:effectLst/>
                <a:latin typeface="+mn-lt"/>
                <a:ea typeface="+mn-ea"/>
                <a:cs typeface="+mn-cs"/>
              </a:rPr>
              <a:t>-Benito et al., 2025). Person-centred communication in the UK creates interactions that are collaborative, as health professionals can get to know more about patient preferences and needs (Gregory, 2024). Better patient safety is also a direct consequence of the better professional communication, as it leads to fewer misunderstandings and clinical practice errors (NHS England, 2021).</a:t>
            </a:r>
            <a:endParaRPr lang="en-GB" dirty="0">
              <a:effectLst/>
            </a:endParaRPr>
          </a:p>
          <a:p>
            <a:r>
              <a:rPr lang="en-GB" sz="1200" kern="1200" dirty="0">
                <a:solidFill>
                  <a:schemeClr val="tx1"/>
                </a:solidFill>
                <a:effectLst/>
                <a:latin typeface="+mn-lt"/>
                <a:ea typeface="+mn-ea"/>
                <a:cs typeface="+mn-cs"/>
              </a:rPr>
              <a:t>Communication is closely related with teamwork because successful teams are determined and depended upon by the capacity of the team members to express information clearly, to listen to each other, and respond to someone accordingly. A combination of these results proves that the communication skills are not only the cornerstones of the patient care, but also the keys to the efficiency and safety, as well as the unity amongst multidisciplinary healthcare teams in the UK setting.</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4</a:t>
            </a:fld>
            <a:endParaRPr lang="en-GB"/>
          </a:p>
        </p:txBody>
      </p:sp>
    </p:spTree>
    <p:extLst>
      <p:ext uri="{BB962C8B-B14F-4D97-AF65-F5344CB8AC3E}">
        <p14:creationId xmlns:p14="http://schemas.microsoft.com/office/powerpoint/2010/main" val="3321233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Practical Application Example</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skills have the most significant effects in the real-life health and social care environment. A real-life scenario would be observed in the process of handovers of patients in a hospital ward, which would need the nurses to provide the information to the other nurses in a comprehensive manner and accurate. Professionals can make sure that the situation is clear and minimise the possibility of mistakes by utilising structured communication mechanisms like SBAR (Situation, Background, Assessment, Recommendation). Reflective practice as Yang and Zou (2025) note may be implemented following handovers to appraise the effectiveness of the communication performed and determine the ways of improvement in future interactions. Moreover, shared decision-making requires communication with patients and families, which enable people to be actively involved in patient care (Gregory, 2024).</a:t>
            </a:r>
            <a:endParaRPr lang="en-GB" dirty="0">
              <a:effectLst/>
            </a:endParaRPr>
          </a:p>
          <a:p>
            <a:r>
              <a:rPr lang="en-GB" sz="1200" kern="1200" dirty="0">
                <a:solidFill>
                  <a:schemeClr val="tx1"/>
                </a:solidFill>
                <a:effectLst/>
                <a:latin typeface="+mn-lt"/>
                <a:ea typeface="+mn-ea"/>
                <a:cs typeface="+mn-cs"/>
              </a:rPr>
              <a:t>Multidisciplinary teams allow collaborating with teams and thus guaranteeing that the treatment plan is always comprehended and applied, which facilitates high-level care. As this example shows, communication skills directly reflect upon the patient safety, team work and overall quality of care in the UK health and social care environments.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5</a:t>
            </a:fld>
            <a:endParaRPr lang="en-GB"/>
          </a:p>
        </p:txBody>
      </p:sp>
    </p:spTree>
    <p:extLst>
      <p:ext uri="{BB962C8B-B14F-4D97-AF65-F5344CB8AC3E}">
        <p14:creationId xmlns:p14="http://schemas.microsoft.com/office/powerpoint/2010/main" val="488823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communication is a fundamental health and social care competency, which is part of person-centred care, collaborating with a team, and professional development. Studies have repeatedly indicated that communication promotes patient safety, helps in shared decision making and builds patient-family/professional relationships. These competencies are developed through formal education, praxis, and reflective practice, and they have to be developed so as to equip the students and professionals to the healthcare environment requirements. Care is safe, responsive, and effective with the support of structured communication strategies, teamwork, and reflections. Since the UK healthcare framework constantly changes, effective communication skills will be essential in the provision of quality care and better patient outcomes.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6</a:t>
            </a:fld>
            <a:endParaRPr lang="en-GB"/>
          </a:p>
        </p:txBody>
      </p:sp>
    </p:spTree>
    <p:extLst>
      <p:ext uri="{BB962C8B-B14F-4D97-AF65-F5344CB8AC3E}">
        <p14:creationId xmlns:p14="http://schemas.microsoft.com/office/powerpoint/2010/main" val="1567475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7</a:t>
            </a:fld>
            <a:endParaRPr lang="en-GB"/>
          </a:p>
        </p:txBody>
      </p:sp>
    </p:spTree>
    <p:extLst>
      <p:ext uri="{BB962C8B-B14F-4D97-AF65-F5344CB8AC3E}">
        <p14:creationId xmlns:p14="http://schemas.microsoft.com/office/powerpoint/2010/main" val="252789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3.jpeg"/><Relationship Id="rId7" Type="http://schemas.openxmlformats.org/officeDocument/2006/relationships/image" Target="../media/image1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3.svg"/><Relationship Id="rId10" Type="http://schemas.openxmlformats.org/officeDocument/2006/relationships/image" Target="../media/image18.png"/><Relationship Id="rId4" Type="http://schemas.openxmlformats.org/officeDocument/2006/relationships/image" Target="../media/image2.png"/><Relationship Id="rId9" Type="http://schemas.openxmlformats.org/officeDocument/2006/relationships/image" Target="../media/image17.svg"/></Relationships>
</file>

<file path=ppt/slides/_rels/slide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9.jpeg"/><Relationship Id="rId7"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8.svg"/><Relationship Id="rId10" Type="http://schemas.openxmlformats.org/officeDocument/2006/relationships/image" Target="../media/image17.svg"/><Relationship Id="rId4" Type="http://schemas.openxmlformats.org/officeDocument/2006/relationships/image" Target="../media/image7.pn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9.jpeg"/><Relationship Id="rId7" Type="http://schemas.openxmlformats.org/officeDocument/2006/relationships/image" Target="../media/image2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10" Type="http://schemas.openxmlformats.org/officeDocument/2006/relationships/image" Target="../media/image17.svg"/><Relationship Id="rId4" Type="http://schemas.openxmlformats.org/officeDocument/2006/relationships/image" Target="../media/image23.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8.jpeg"/><Relationship Id="rId7" Type="http://schemas.openxmlformats.org/officeDocument/2006/relationships/image" Target="../media/image1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34.png"/><Relationship Id="rId5" Type="http://schemas.openxmlformats.org/officeDocument/2006/relationships/image" Target="../media/image30.svg"/><Relationship Id="rId10" Type="http://schemas.openxmlformats.org/officeDocument/2006/relationships/image" Target="../media/image33.svg"/><Relationship Id="rId4" Type="http://schemas.openxmlformats.org/officeDocument/2006/relationships/image" Target="../media/image29.png"/><Relationship Id="rId9" Type="http://schemas.openxmlformats.org/officeDocument/2006/relationships/image" Target="../media/image32.png"/></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5.jpeg"/><Relationship Id="rId7" Type="http://schemas.openxmlformats.org/officeDocument/2006/relationships/image" Target="../media/image7.png"/><Relationship Id="rId12"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37.png"/><Relationship Id="rId5" Type="http://schemas.openxmlformats.org/officeDocument/2006/relationships/image" Target="../media/image32.png"/><Relationship Id="rId10" Type="http://schemas.openxmlformats.org/officeDocument/2006/relationships/image" Target="../media/image17.svg"/><Relationship Id="rId4" Type="http://schemas.openxmlformats.org/officeDocument/2006/relationships/image" Target="../media/image36.jpe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england.nhs.uk/publication/improving-communication-between-health-care-professionals-and-patients-in-the-nhs-in-england/" TargetMode="External"/><Relationship Id="rId5" Type="http://schemas.openxmlformats.org/officeDocument/2006/relationships/image" Target="../media/image41.sv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830" t="-17889" r="-49156" b="-34097"/>
            </a:stretch>
          </a:blipFill>
        </p:spPr>
        <p:txBody>
          <a:bodyPr/>
          <a:lstStyle/>
          <a:p>
            <a:endParaRPr lang="en-GB"/>
          </a:p>
        </p:txBody>
      </p:sp>
      <p:sp>
        <p:nvSpPr>
          <p:cNvPr id="3" name="Freeform 3"/>
          <p:cNvSpPr/>
          <p:nvPr/>
        </p:nvSpPr>
        <p:spPr>
          <a:xfrm rot="-10252266">
            <a:off x="9332892" y="493496"/>
            <a:ext cx="3721250" cy="6002016"/>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3091931" y="-321115"/>
            <a:ext cx="4392470" cy="439247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23880">
                    <a:alpha val="100000"/>
                  </a:srgbClr>
                </a:gs>
                <a:gs pos="100000">
                  <a:srgbClr val="D6D1E3">
                    <a:alpha val="33500"/>
                  </a:srgbClr>
                </a:gs>
              </a:gsLst>
              <a:lin ang="0"/>
            </a:gra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694396" y="2975009"/>
            <a:ext cx="5910416" cy="591041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p:spPr>
          <p:txBody>
            <a:bodyPr/>
            <a:lstStyle/>
            <a:p>
              <a:endParaRPr lang="en-GB"/>
            </a:p>
          </p:txBody>
        </p:sp>
      </p:grpSp>
      <p:sp>
        <p:nvSpPr>
          <p:cNvPr id="9" name="Freeform 9"/>
          <p:cNvSpPr/>
          <p:nvPr/>
        </p:nvSpPr>
        <p:spPr>
          <a:xfrm rot="-638216">
            <a:off x="7368376" y="5093275"/>
            <a:ext cx="3551247" cy="4729263"/>
          </a:xfrm>
          <a:custGeom>
            <a:avLst/>
            <a:gdLst/>
            <a:ahLst/>
            <a:cxnLst/>
            <a:rect l="l" t="t" r="r" b="b"/>
            <a:pathLst>
              <a:path w="3551247" h="4729263">
                <a:moveTo>
                  <a:pt x="0" y="0"/>
                </a:moveTo>
                <a:lnTo>
                  <a:pt x="3551247" y="0"/>
                </a:lnTo>
                <a:lnTo>
                  <a:pt x="3551247" y="4729263"/>
                </a:lnTo>
                <a:lnTo>
                  <a:pt x="0" y="47292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1" name="Freeform 11"/>
          <p:cNvSpPr/>
          <p:nvPr/>
        </p:nvSpPr>
        <p:spPr>
          <a:xfrm>
            <a:off x="4533892" y="282006"/>
            <a:ext cx="4700702" cy="4735140"/>
          </a:xfrm>
          <a:custGeom>
            <a:avLst/>
            <a:gdLst/>
            <a:ahLst/>
            <a:cxnLst/>
            <a:rect l="l" t="t" r="r" b="b"/>
            <a:pathLst>
              <a:path w="4700702" h="4735140">
                <a:moveTo>
                  <a:pt x="0" y="0"/>
                </a:moveTo>
                <a:lnTo>
                  <a:pt x="4700703" y="0"/>
                </a:lnTo>
                <a:lnTo>
                  <a:pt x="4700703" y="4735140"/>
                </a:lnTo>
                <a:lnTo>
                  <a:pt x="0" y="4735140"/>
                </a:lnTo>
                <a:lnTo>
                  <a:pt x="0" y="0"/>
                </a:lnTo>
                <a:close/>
              </a:path>
            </a:pathLst>
          </a:custGeom>
          <a:blipFill>
            <a:blip r:embed="rId10">
              <a:alphaModFix amt="20999"/>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Freeform 13"/>
          <p:cNvSpPr/>
          <p:nvPr/>
        </p:nvSpPr>
        <p:spPr>
          <a:xfrm>
            <a:off x="1028700" y="1028700"/>
            <a:ext cx="1187864" cy="1261245"/>
          </a:xfrm>
          <a:custGeom>
            <a:avLst/>
            <a:gdLst/>
            <a:ahLst/>
            <a:cxnLst/>
            <a:rect l="l" t="t" r="r" b="b"/>
            <a:pathLst>
              <a:path w="1187864" h="1261245">
                <a:moveTo>
                  <a:pt x="0" y="0"/>
                </a:moveTo>
                <a:lnTo>
                  <a:pt x="1187864" y="0"/>
                </a:lnTo>
                <a:lnTo>
                  <a:pt x="1187864" y="1261245"/>
                </a:lnTo>
                <a:lnTo>
                  <a:pt x="0" y="126124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7" name="TextBox 17"/>
          <p:cNvSpPr txBox="1"/>
          <p:nvPr/>
        </p:nvSpPr>
        <p:spPr>
          <a:xfrm>
            <a:off x="1961368" y="3131420"/>
            <a:ext cx="4832814" cy="2585323"/>
          </a:xfrm>
          <a:prstGeom prst="rect">
            <a:avLst/>
          </a:prstGeom>
        </p:spPr>
        <p:txBody>
          <a:bodyPr wrap="square" lIns="0" tIns="0" rIns="0" bIns="0" rtlCol="0" anchor="t">
            <a:spAutoFit/>
          </a:bodyPr>
          <a:lstStyle/>
          <a:p>
            <a:pPr algn="ct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Name: Poshmal khan</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Student Number: 2332993</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The module code: </a:t>
            </a:r>
            <a:r>
              <a:rPr lang="en-US" sz="2400" b="1" dirty="0">
                <a:latin typeface="Arial" panose="020B0604020202020204" pitchFamily="34" charset="0"/>
                <a:cs typeface="Arial" panose="020B0604020202020204" pitchFamily="34" charset="0"/>
              </a:rPr>
              <a:t>LCHS4009</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Lecturer’s </a:t>
            </a:r>
            <a:r>
              <a:rPr lang="en-US" sz="2400" dirty="0" err="1">
                <a:latin typeface="Arial" panose="020B0604020202020204" pitchFamily="34" charset="0"/>
                <a:cs typeface="Arial" panose="020B0604020202020204" pitchFamily="34" charset="0"/>
              </a:rPr>
              <a:t>Name:Aisha</a:t>
            </a:r>
            <a:r>
              <a:rPr lang="en-US" sz="2400" dirty="0">
                <a:latin typeface="Arial" panose="020B0604020202020204" pitchFamily="34" charset="0"/>
                <a:cs typeface="Arial" panose="020B0604020202020204" pitchFamily="34" charset="0"/>
              </a:rPr>
              <a:t> </a:t>
            </a:r>
            <a:r>
              <a:rPr lang="en-US" sz="2400">
                <a:latin typeface="Arial" panose="020B0604020202020204" pitchFamily="34" charset="0"/>
                <a:cs typeface="Arial" panose="020B0604020202020204" pitchFamily="34" charset="0"/>
              </a:rPr>
              <a:t>bakre</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Assignment Title: [</a:t>
            </a:r>
            <a:r>
              <a:rPr lang="en-US" sz="2400" b="1" dirty="0">
                <a:latin typeface="Arial" panose="020B0604020202020204" pitchFamily="34" charset="0"/>
                <a:cs typeface="Arial" panose="020B0604020202020204" pitchFamily="34" charset="0"/>
              </a:rPr>
              <a:t>Self-Awareness Presentation</a:t>
            </a:r>
            <a:r>
              <a:rPr lang="en-US" sz="2400" dirty="0">
                <a:latin typeface="Arial" panose="020B0604020202020204" pitchFamily="34" charset="0"/>
                <a:cs typeface="Arial" panose="020B0604020202020204" pitchFamily="34" charset="0"/>
              </a:rPr>
              <a:t>]</a:t>
            </a:r>
            <a:endParaRPr lang="en-GB" sz="2400" dirty="0">
              <a:effectLst/>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GB"/>
          </a:p>
        </p:txBody>
      </p:sp>
      <p:sp>
        <p:nvSpPr>
          <p:cNvPr id="3" name="Freeform 3"/>
          <p:cNvSpPr/>
          <p:nvPr/>
        </p:nvSpPr>
        <p:spPr>
          <a:xfrm rot="6673934" flipH="1">
            <a:off x="1610498" y="-1420327"/>
            <a:ext cx="3721250" cy="6002016"/>
          </a:xfrm>
          <a:custGeom>
            <a:avLst/>
            <a:gdLst/>
            <a:ahLst/>
            <a:cxnLst/>
            <a:rect l="l" t="t" r="r" b="b"/>
            <a:pathLst>
              <a:path w="3721250" h="6002016">
                <a:moveTo>
                  <a:pt x="3721249" y="0"/>
                </a:moveTo>
                <a:lnTo>
                  <a:pt x="0" y="0"/>
                </a:lnTo>
                <a:lnTo>
                  <a:pt x="0" y="6002016"/>
                </a:lnTo>
                <a:lnTo>
                  <a:pt x="3721249" y="6002016"/>
                </a:lnTo>
                <a:lnTo>
                  <a:pt x="3721249"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0" y="5748433"/>
            <a:ext cx="18288000" cy="7019734"/>
          </a:xfrm>
          <a:custGeom>
            <a:avLst/>
            <a:gdLst/>
            <a:ahLst/>
            <a:cxnLst/>
            <a:rect l="l" t="t" r="r" b="b"/>
            <a:pathLst>
              <a:path w="18288000" h="7019734">
                <a:moveTo>
                  <a:pt x="0" y="0"/>
                </a:moveTo>
                <a:lnTo>
                  <a:pt x="18288000" y="0"/>
                </a:lnTo>
                <a:lnTo>
                  <a:pt x="18288000" y="7019734"/>
                </a:lnTo>
                <a:lnTo>
                  <a:pt x="0" y="701973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a:off x="6657081" y="6591194"/>
            <a:ext cx="753374" cy="695843"/>
          </a:xfrm>
          <a:custGeom>
            <a:avLst/>
            <a:gdLst/>
            <a:ahLst/>
            <a:cxnLst/>
            <a:rect l="l" t="t" r="r" b="b"/>
            <a:pathLst>
              <a:path w="753374" h="695843">
                <a:moveTo>
                  <a:pt x="0" y="0"/>
                </a:moveTo>
                <a:lnTo>
                  <a:pt x="753373" y="0"/>
                </a:lnTo>
                <a:lnTo>
                  <a:pt x="753373" y="695844"/>
                </a:lnTo>
                <a:lnTo>
                  <a:pt x="0" y="6958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a:off x="16505926" y="1928469"/>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7410454" y="1496060"/>
            <a:ext cx="7576391" cy="71818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Introduction</a:t>
            </a:r>
          </a:p>
        </p:txBody>
      </p:sp>
      <p:sp>
        <p:nvSpPr>
          <p:cNvPr id="8" name="TextBox 8"/>
          <p:cNvSpPr txBox="1"/>
          <p:nvPr/>
        </p:nvSpPr>
        <p:spPr>
          <a:xfrm>
            <a:off x="7410454" y="2586212"/>
            <a:ext cx="9848846" cy="3514090"/>
          </a:xfrm>
          <a:prstGeom prst="rect">
            <a:avLst/>
          </a:prstGeom>
        </p:spPr>
        <p:txBody>
          <a:bodyPr lIns="0" tIns="0" rIns="0" bIns="0" rtlCol="0" anchor="t">
            <a:spAutoFit/>
          </a:bodyPr>
          <a:lstStyle/>
          <a:p>
            <a:pPr algn="ctr">
              <a:lnSpc>
                <a:spcPts val="2780"/>
              </a:lnSpc>
            </a:pPr>
            <a:r>
              <a:rPr lang="en-US" sz="2000" b="1" i="1" dirty="0">
                <a:solidFill>
                  <a:srgbClr val="000000"/>
                </a:solidFill>
                <a:latin typeface="Arial Bold Italics"/>
                <a:ea typeface="Arial Bold Italics"/>
                <a:cs typeface="Arial Bold Italics"/>
                <a:sym typeface="Arial Bold Italics"/>
              </a:rPr>
              <a:t>What is Communication and Why is it Important?</a:t>
            </a:r>
          </a:p>
          <a:p>
            <a:pPr algn="ctr">
              <a:lnSpc>
                <a:spcPts val="2780"/>
              </a:lnSpc>
            </a:pPr>
            <a:endParaRPr lang="en-US" sz="2000" b="1" i="1" dirty="0">
              <a:solidFill>
                <a:srgbClr val="000000"/>
              </a:solidFill>
              <a:latin typeface="Arial Bold Italics"/>
              <a:ea typeface="Arial Bold Italics"/>
              <a:cs typeface="Arial Bold Italics"/>
              <a:sym typeface="Arial Bold Italics"/>
            </a:endParaRPr>
          </a:p>
          <a:p>
            <a:pPr marL="431801" lvl="1" indent="-215900" algn="l">
              <a:lnSpc>
                <a:spcPts val="2780"/>
              </a:lnSpc>
              <a:buFont typeface="Arial"/>
              <a:buChar char="•"/>
            </a:pPr>
            <a:r>
              <a:rPr lang="en-US" sz="2000" dirty="0">
                <a:solidFill>
                  <a:srgbClr val="000000"/>
                </a:solidFill>
                <a:latin typeface="Arial"/>
                <a:ea typeface="Arial"/>
                <a:cs typeface="Arial"/>
                <a:sym typeface="Arial"/>
              </a:rPr>
              <a:t>Communication: Information exchange in the form of verbal, non-verbal and written communication (Gregory, 2024)</a:t>
            </a:r>
          </a:p>
          <a:p>
            <a:pPr marL="431801" lvl="1" indent="-215900" algn="l">
              <a:lnSpc>
                <a:spcPts val="2780"/>
              </a:lnSpc>
              <a:buFont typeface="Arial"/>
              <a:buChar char="•"/>
            </a:pPr>
            <a:r>
              <a:rPr lang="en-US" sz="2000" dirty="0">
                <a:solidFill>
                  <a:srgbClr val="000000"/>
                </a:solidFill>
                <a:latin typeface="Arial"/>
                <a:ea typeface="Arial"/>
                <a:cs typeface="Arial"/>
                <a:sym typeface="Arial"/>
              </a:rPr>
              <a:t>In the field of person-</a:t>
            </a:r>
            <a:r>
              <a:rPr lang="en-US" sz="2000" dirty="0" err="1">
                <a:solidFill>
                  <a:srgbClr val="000000"/>
                </a:solidFill>
                <a:latin typeface="Arial"/>
                <a:ea typeface="Arial"/>
                <a:cs typeface="Arial"/>
                <a:sym typeface="Arial"/>
              </a:rPr>
              <a:t>centred</a:t>
            </a:r>
            <a:r>
              <a:rPr lang="en-US" sz="2000" dirty="0">
                <a:solidFill>
                  <a:srgbClr val="000000"/>
                </a:solidFill>
                <a:latin typeface="Arial"/>
                <a:ea typeface="Arial"/>
                <a:cs typeface="Arial"/>
                <a:sym typeface="Arial"/>
              </a:rPr>
              <a:t> care and collaboration between professions, the key factor is central.</a:t>
            </a:r>
          </a:p>
          <a:p>
            <a:pPr marL="431801" lvl="1" indent="-215900" algn="l">
              <a:lnSpc>
                <a:spcPts val="2780"/>
              </a:lnSpc>
              <a:buFont typeface="Arial"/>
              <a:buChar char="•"/>
            </a:pPr>
            <a:r>
              <a:rPr lang="en-US" sz="2000" dirty="0">
                <a:solidFill>
                  <a:srgbClr val="000000"/>
                </a:solidFill>
                <a:latin typeface="Arial"/>
                <a:ea typeface="Arial"/>
                <a:cs typeface="Arial"/>
                <a:sym typeface="Arial"/>
              </a:rPr>
              <a:t>Improves the quality of care, patient satisfaction, and safety (NHS England, 2021)</a:t>
            </a:r>
          </a:p>
          <a:p>
            <a:pPr marL="431801" lvl="1" indent="-215900" algn="l">
              <a:lnSpc>
                <a:spcPts val="2780"/>
              </a:lnSpc>
              <a:buFont typeface="Arial"/>
              <a:buChar char="•"/>
            </a:pPr>
            <a:r>
              <a:rPr lang="en-US" sz="2000" dirty="0">
                <a:solidFill>
                  <a:srgbClr val="000000"/>
                </a:solidFill>
                <a:latin typeface="Arial"/>
                <a:ea typeface="Arial"/>
                <a:cs typeface="Arial"/>
                <a:sym typeface="Arial"/>
              </a:rPr>
              <a:t>Helps to know the needs of the patient, especially in vulnerable groups like the elderly (Clarke, 2015)</a:t>
            </a:r>
          </a:p>
          <a:p>
            <a:pPr algn="l">
              <a:lnSpc>
                <a:spcPts val="2780"/>
              </a:lnSpc>
            </a:pPr>
            <a:endParaRPr lang="en-US" sz="2000" dirty="0">
              <a:solidFill>
                <a:srgbClr val="000000"/>
              </a:solidFill>
              <a:latin typeface="Arial"/>
              <a:ea typeface="Arial"/>
              <a:cs typeface="Arial"/>
              <a:sym typeface="Arial"/>
            </a:endParaRPr>
          </a:p>
        </p:txBody>
      </p:sp>
      <p:grpSp>
        <p:nvGrpSpPr>
          <p:cNvPr id="9" name="Group 9"/>
          <p:cNvGrpSpPr/>
          <p:nvPr/>
        </p:nvGrpSpPr>
        <p:grpSpPr>
          <a:xfrm>
            <a:off x="327248" y="1580682"/>
            <a:ext cx="5529297" cy="552929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17370" r="-17370"/>
              </a:stretch>
            </a:blipFill>
          </p:spPr>
          <p:txBody>
            <a:bodyPr/>
            <a:lstStyle/>
            <a:p>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GB"/>
          </a:p>
        </p:txBody>
      </p:sp>
      <p:sp>
        <p:nvSpPr>
          <p:cNvPr id="3" name="Freeform 3"/>
          <p:cNvSpPr/>
          <p:nvPr/>
        </p:nvSpPr>
        <p:spPr>
          <a:xfrm rot="6376785">
            <a:off x="9398840" y="1581459"/>
            <a:ext cx="7094483" cy="4114800"/>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a:off x="12604446" y="1028700"/>
            <a:ext cx="9018103" cy="8229600"/>
            <a:chOff x="0" y="0"/>
            <a:chExt cx="890677" cy="812800"/>
          </a:xfrm>
        </p:grpSpPr>
        <p:sp>
          <p:nvSpPr>
            <p:cNvPr id="5" name="Freeform 5"/>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6"/>
              <a:stretch>
                <a:fillRect l="-27696" r="-9273"/>
              </a:stretch>
            </a:blipFill>
          </p:spPr>
          <p:txBody>
            <a:bodyPr/>
            <a:lstStyle/>
            <a:p>
              <a:endParaRPr lang="en-GB"/>
            </a:p>
          </p:txBody>
        </p:sp>
      </p:grpSp>
      <p:sp>
        <p:nvSpPr>
          <p:cNvPr id="6" name="Freeform 6"/>
          <p:cNvSpPr/>
          <p:nvPr/>
        </p:nvSpPr>
        <p:spPr>
          <a:xfrm>
            <a:off x="12604446" y="3231582"/>
            <a:ext cx="6901481" cy="7055418"/>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1076889" y="7895980"/>
            <a:ext cx="901460" cy="832621"/>
          </a:xfrm>
          <a:custGeom>
            <a:avLst/>
            <a:gdLst/>
            <a:ahLst/>
            <a:cxnLst/>
            <a:rect l="l" t="t" r="r" b="b"/>
            <a:pathLst>
              <a:path w="901460" h="832621">
                <a:moveTo>
                  <a:pt x="0" y="0"/>
                </a:moveTo>
                <a:lnTo>
                  <a:pt x="901460" y="0"/>
                </a:lnTo>
                <a:lnTo>
                  <a:pt x="901460" y="832621"/>
                </a:lnTo>
                <a:lnTo>
                  <a:pt x="0" y="83262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816229" y="1106659"/>
            <a:ext cx="9728925" cy="195643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Communication as a Foundational Professional Skill</a:t>
            </a:r>
          </a:p>
        </p:txBody>
      </p:sp>
      <p:sp>
        <p:nvSpPr>
          <p:cNvPr id="9" name="TextBox 9"/>
          <p:cNvSpPr txBox="1"/>
          <p:nvPr/>
        </p:nvSpPr>
        <p:spPr>
          <a:xfrm>
            <a:off x="816229" y="3931392"/>
            <a:ext cx="9848846" cy="2809240"/>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Reflective practice enhances communication: stimulates self-awareness and enhances interaction with patients (Yang et al., 2025)</a:t>
            </a:r>
          </a:p>
          <a:p>
            <a:pPr marL="431801" lvl="1" indent="-215900" algn="l">
              <a:lnSpc>
                <a:spcPts val="2780"/>
              </a:lnSpc>
              <a:buFont typeface="Arial"/>
              <a:buChar char="•"/>
            </a:pPr>
            <a:r>
              <a:rPr lang="en-US" sz="2000">
                <a:solidFill>
                  <a:srgbClr val="000000"/>
                </a:solidFill>
                <a:latin typeface="Arial"/>
                <a:ea typeface="Arial"/>
                <a:cs typeface="Arial"/>
                <a:sym typeface="Arial"/>
              </a:rPr>
              <a:t>The skills that are developed in the student nurses are leadership capacity and management ability with a combination of communication to improve teamwork and patient care (Abdul-Rahim et al., 2025).</a:t>
            </a:r>
          </a:p>
          <a:p>
            <a:pPr marL="431801" lvl="1" indent="-215900" algn="l">
              <a:lnSpc>
                <a:spcPts val="2780"/>
              </a:lnSpc>
              <a:buFont typeface="Arial"/>
              <a:buChar char="•"/>
            </a:pPr>
            <a:r>
              <a:rPr lang="en-US" sz="2000">
                <a:solidFill>
                  <a:srgbClr val="000000"/>
                </a:solidFill>
                <a:latin typeface="Arial"/>
                <a:ea typeface="Arial"/>
                <a:cs typeface="Arial"/>
                <a:sym typeface="Arial"/>
              </a:rPr>
              <a:t>Confidence and professional decision making is enhanced through communication training amongst the UK health students (Dave et al., 2025)</a:t>
            </a:r>
          </a:p>
          <a:p>
            <a:pPr algn="l">
              <a:lnSpc>
                <a:spcPts val="2780"/>
              </a:lnSpc>
            </a:pPr>
            <a:endParaRPr lang="en-US" sz="2000">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b="-166833"/>
            </a:stretch>
          </a:blipFill>
        </p:spPr>
        <p:txBody>
          <a:bodyPr/>
          <a:lstStyle/>
          <a:p>
            <a:endParaRPr lang="en-GB"/>
          </a:p>
        </p:txBody>
      </p:sp>
      <p:sp>
        <p:nvSpPr>
          <p:cNvPr id="3" name="Freeform 3"/>
          <p:cNvSpPr/>
          <p:nvPr/>
        </p:nvSpPr>
        <p:spPr>
          <a:xfrm rot="3949648" flipH="1">
            <a:off x="1128949" y="-70094"/>
            <a:ext cx="4439036" cy="5260789"/>
          </a:xfrm>
          <a:custGeom>
            <a:avLst/>
            <a:gdLst/>
            <a:ahLst/>
            <a:cxnLst/>
            <a:rect l="l" t="t" r="r" b="b"/>
            <a:pathLst>
              <a:path w="4694072" h="5737199">
                <a:moveTo>
                  <a:pt x="4694072" y="0"/>
                </a:moveTo>
                <a:lnTo>
                  <a:pt x="0" y="0"/>
                </a:lnTo>
                <a:lnTo>
                  <a:pt x="0" y="5737200"/>
                </a:lnTo>
                <a:lnTo>
                  <a:pt x="4694072" y="5737200"/>
                </a:lnTo>
                <a:lnTo>
                  <a:pt x="4694072"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1678042">
            <a:off x="395826" y="5989057"/>
            <a:ext cx="4609143" cy="4028171"/>
          </a:xfrm>
          <a:custGeom>
            <a:avLst/>
            <a:gdLst/>
            <a:ahLst/>
            <a:cxnLst/>
            <a:rect l="l" t="t" r="r" b="b"/>
            <a:pathLst>
              <a:path w="11068689" h="6138091">
                <a:moveTo>
                  <a:pt x="0" y="0"/>
                </a:moveTo>
                <a:lnTo>
                  <a:pt x="11068689" y="0"/>
                </a:lnTo>
                <a:lnTo>
                  <a:pt x="11068689" y="6138091"/>
                </a:lnTo>
                <a:lnTo>
                  <a:pt x="0" y="61380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746665" y="2188292"/>
            <a:ext cx="5910416" cy="591041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32338" r="-32338"/>
              </a:stretch>
            </a:blipFill>
          </p:spPr>
          <p:txBody>
            <a:bodyPr/>
            <a:lstStyle/>
            <a:p>
              <a:endParaRPr lang="en-GB"/>
            </a:p>
          </p:txBody>
        </p:sp>
      </p:grpSp>
      <p:sp>
        <p:nvSpPr>
          <p:cNvPr id="7" name="Freeform 7"/>
          <p:cNvSpPr/>
          <p:nvPr/>
        </p:nvSpPr>
        <p:spPr>
          <a:xfrm>
            <a:off x="1028700" y="1028700"/>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6505926" y="8658075"/>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7413472" y="1133475"/>
            <a:ext cx="10167717" cy="227076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Communication in Teamwork and Collaborative Practice</a:t>
            </a:r>
          </a:p>
        </p:txBody>
      </p:sp>
      <p:sp>
        <p:nvSpPr>
          <p:cNvPr id="10" name="TextBox 10"/>
          <p:cNvSpPr txBox="1"/>
          <p:nvPr/>
        </p:nvSpPr>
        <p:spPr>
          <a:xfrm>
            <a:off x="7413472" y="4417779"/>
            <a:ext cx="9845828" cy="2456815"/>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The intensive education on communication and teamwork improves patient outcomes.</a:t>
            </a:r>
          </a:p>
          <a:p>
            <a:pPr marL="431801" lvl="1" indent="-215900" algn="l">
              <a:lnSpc>
                <a:spcPts val="2780"/>
              </a:lnSpc>
              <a:buFont typeface="Arial"/>
              <a:buChar char="•"/>
            </a:pPr>
            <a:r>
              <a:rPr lang="en-US" sz="2000">
                <a:solidFill>
                  <a:srgbClr val="000000"/>
                </a:solidFill>
                <a:latin typeface="Arial"/>
                <a:ea typeface="Arial"/>
                <a:cs typeface="Arial"/>
                <a:sym typeface="Arial"/>
              </a:rPr>
              <a:t>Person-centred communication promotes cooperation between healthcare providers and patients (Gregory, 2024).</a:t>
            </a:r>
          </a:p>
          <a:p>
            <a:pPr marL="431801" lvl="1" indent="-215900" algn="l">
              <a:lnSpc>
                <a:spcPts val="2780"/>
              </a:lnSpc>
              <a:buFont typeface="Arial"/>
              <a:buChar char="•"/>
            </a:pPr>
            <a:r>
              <a:rPr lang="en-US" sz="2000">
                <a:solidFill>
                  <a:srgbClr val="000000"/>
                </a:solidFill>
                <a:latin typeface="Arial"/>
                <a:ea typeface="Arial"/>
                <a:cs typeface="Arial"/>
                <a:sym typeface="Arial"/>
              </a:rPr>
              <a:t>NHS England (2021) has found out that effective communication minimises misunderstandings and enhances clinical safety.</a:t>
            </a:r>
          </a:p>
          <a:p>
            <a:pPr algn="l">
              <a:lnSpc>
                <a:spcPts val="2780"/>
              </a:lnSpc>
            </a:pPr>
            <a:endParaRPr lang="en-US" sz="2000">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GB"/>
          </a:p>
        </p:txBody>
      </p:sp>
      <p:sp>
        <p:nvSpPr>
          <p:cNvPr id="3" name="Freeform 3"/>
          <p:cNvSpPr/>
          <p:nvPr/>
        </p:nvSpPr>
        <p:spPr>
          <a:xfrm rot="-502881">
            <a:off x="10641833" y="6809984"/>
            <a:ext cx="7399190" cy="2953532"/>
          </a:xfrm>
          <a:custGeom>
            <a:avLst/>
            <a:gdLst/>
            <a:ahLst/>
            <a:cxnLst/>
            <a:rect l="l" t="t" r="r" b="b"/>
            <a:pathLst>
              <a:path w="9187269" h="4703881">
                <a:moveTo>
                  <a:pt x="0" y="0"/>
                </a:moveTo>
                <a:lnTo>
                  <a:pt x="9187268" y="0"/>
                </a:lnTo>
                <a:lnTo>
                  <a:pt x="9187268" y="4703882"/>
                </a:lnTo>
                <a:lnTo>
                  <a:pt x="0" y="47038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7239595" y="8060143"/>
            <a:ext cx="860431" cy="794725"/>
          </a:xfrm>
          <a:custGeom>
            <a:avLst/>
            <a:gdLst/>
            <a:ahLst/>
            <a:cxnLst/>
            <a:rect l="l" t="t" r="r" b="b"/>
            <a:pathLst>
              <a:path w="860431" h="794725">
                <a:moveTo>
                  <a:pt x="0" y="0"/>
                </a:moveTo>
                <a:lnTo>
                  <a:pt x="860430" y="0"/>
                </a:lnTo>
                <a:lnTo>
                  <a:pt x="860430" y="794725"/>
                </a:lnTo>
                <a:lnTo>
                  <a:pt x="0" y="7947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106236" y="3082285"/>
            <a:ext cx="6048196" cy="4577382"/>
            <a:chOff x="0" y="0"/>
            <a:chExt cx="1168984" cy="884708"/>
          </a:xfrm>
        </p:grpSpPr>
        <p:sp>
          <p:nvSpPr>
            <p:cNvPr id="6" name="Freeform 6"/>
            <p:cNvSpPr/>
            <p:nvPr/>
          </p:nvSpPr>
          <p:spPr>
            <a:xfrm>
              <a:off x="0" y="0"/>
              <a:ext cx="1168984" cy="884708"/>
            </a:xfrm>
            <a:custGeom>
              <a:avLst/>
              <a:gdLst/>
              <a:ahLst/>
              <a:cxnLst/>
              <a:rect l="l" t="t" r="r" b="b"/>
              <a:pathLst>
                <a:path w="1168984" h="884708">
                  <a:moveTo>
                    <a:pt x="584492" y="0"/>
                  </a:moveTo>
                  <a:cubicBezTo>
                    <a:pt x="261686" y="0"/>
                    <a:pt x="0" y="198049"/>
                    <a:pt x="0" y="442354"/>
                  </a:cubicBezTo>
                  <a:cubicBezTo>
                    <a:pt x="0" y="686659"/>
                    <a:pt x="261686" y="884708"/>
                    <a:pt x="584492" y="884708"/>
                  </a:cubicBezTo>
                  <a:cubicBezTo>
                    <a:pt x="907298" y="884708"/>
                    <a:pt x="1168984" y="686659"/>
                    <a:pt x="1168984" y="442354"/>
                  </a:cubicBezTo>
                  <a:cubicBezTo>
                    <a:pt x="1168984" y="198049"/>
                    <a:pt x="907298" y="0"/>
                    <a:pt x="584492" y="0"/>
                  </a:cubicBezTo>
                  <a:close/>
                </a:path>
              </a:pathLst>
            </a:custGeom>
            <a:blipFill>
              <a:blip r:embed="rId8"/>
              <a:stretch>
                <a:fillRect l="-590" r="-590"/>
              </a:stretch>
            </a:blipFill>
          </p:spPr>
          <p:txBody>
            <a:bodyPr/>
            <a:lstStyle/>
            <a:p>
              <a:endParaRPr lang="en-GB"/>
            </a:p>
          </p:txBody>
        </p:sp>
      </p:grpSp>
      <p:sp>
        <p:nvSpPr>
          <p:cNvPr id="7" name="Freeform 7"/>
          <p:cNvSpPr/>
          <p:nvPr/>
        </p:nvSpPr>
        <p:spPr>
          <a:xfrm rot="3309470" flipH="1">
            <a:off x="984529" y="-200132"/>
            <a:ext cx="3076891" cy="3747396"/>
          </a:xfrm>
          <a:custGeom>
            <a:avLst/>
            <a:gdLst/>
            <a:ahLst/>
            <a:cxnLst/>
            <a:rect l="l" t="t" r="r" b="b"/>
            <a:pathLst>
              <a:path w="4694072" h="5737199">
                <a:moveTo>
                  <a:pt x="4694072" y="0"/>
                </a:moveTo>
                <a:lnTo>
                  <a:pt x="0" y="0"/>
                </a:lnTo>
                <a:lnTo>
                  <a:pt x="0" y="5737199"/>
                </a:lnTo>
                <a:lnTo>
                  <a:pt x="4694072" y="5737199"/>
                </a:lnTo>
                <a:lnTo>
                  <a:pt x="4694072"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6273215" y="2798327"/>
            <a:ext cx="598737" cy="1590846"/>
          </a:xfrm>
          <a:custGeom>
            <a:avLst/>
            <a:gdLst/>
            <a:ahLst/>
            <a:cxnLst/>
            <a:rect l="l" t="t" r="r" b="b"/>
            <a:pathLst>
              <a:path w="598737" h="1590846">
                <a:moveTo>
                  <a:pt x="0" y="0"/>
                </a:moveTo>
                <a:lnTo>
                  <a:pt x="598737" y="0"/>
                </a:lnTo>
                <a:lnTo>
                  <a:pt x="598737" y="1590846"/>
                </a:lnTo>
                <a:lnTo>
                  <a:pt x="0" y="1590846"/>
                </a:lnTo>
                <a:lnTo>
                  <a:pt x="0" y="0"/>
                </a:lnTo>
                <a:close/>
              </a:path>
            </a:pathLst>
          </a:custGeom>
          <a:blipFill>
            <a:blip r:embed="rId11"/>
            <a:stretch>
              <a:fillRect/>
            </a:stretch>
          </a:blipFill>
        </p:spPr>
        <p:txBody>
          <a:bodyPr/>
          <a:lstStyle/>
          <a:p>
            <a:endParaRPr lang="en-GB"/>
          </a:p>
        </p:txBody>
      </p:sp>
      <p:sp>
        <p:nvSpPr>
          <p:cNvPr id="9" name="TextBox 9"/>
          <p:cNvSpPr txBox="1"/>
          <p:nvPr/>
        </p:nvSpPr>
        <p:spPr>
          <a:xfrm>
            <a:off x="6273215" y="1481397"/>
            <a:ext cx="11425306" cy="80391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Practical Application Example</a:t>
            </a:r>
          </a:p>
        </p:txBody>
      </p:sp>
      <p:sp>
        <p:nvSpPr>
          <p:cNvPr id="10" name="TextBox 10"/>
          <p:cNvSpPr txBox="1"/>
          <p:nvPr/>
        </p:nvSpPr>
        <p:spPr>
          <a:xfrm>
            <a:off x="8100025" y="3619508"/>
            <a:ext cx="8458158" cy="3161665"/>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Communication (SBAR: Situation, Background, Assessment, Recommendation) should be structured.</a:t>
            </a:r>
          </a:p>
          <a:p>
            <a:pPr marL="431801" lvl="1" indent="-215900" algn="l">
              <a:lnSpc>
                <a:spcPts val="2780"/>
              </a:lnSpc>
              <a:buFont typeface="Arial"/>
              <a:buChar char="•"/>
            </a:pPr>
            <a:r>
              <a:rPr lang="en-US" sz="2000">
                <a:solidFill>
                  <a:srgbClr val="000000"/>
                </a:solidFill>
                <a:latin typeface="Arial"/>
                <a:ea typeface="Arial"/>
                <a:cs typeface="Arial"/>
                <a:sym typeface="Arial"/>
              </a:rPr>
              <a:t>Integrate the reflective practice to determine the effectiveness of communication (Yang et al., 2025)</a:t>
            </a:r>
          </a:p>
          <a:p>
            <a:pPr marL="431801" lvl="1" indent="-215900" algn="l">
              <a:lnSpc>
                <a:spcPts val="2780"/>
              </a:lnSpc>
              <a:buFont typeface="Arial"/>
              <a:buChar char="•"/>
            </a:pPr>
            <a:r>
              <a:rPr lang="en-US" sz="2000">
                <a:solidFill>
                  <a:srgbClr val="000000"/>
                </a:solidFill>
                <a:latin typeface="Arial"/>
                <a:ea typeface="Arial"/>
                <a:cs typeface="Arial"/>
                <a:sym typeface="Arial"/>
              </a:rPr>
              <a:t>Involve patients and families into shared decision-making (Clarke, 2015)</a:t>
            </a:r>
          </a:p>
          <a:p>
            <a:pPr marL="431801" lvl="1" indent="-215900" algn="l">
              <a:lnSpc>
                <a:spcPts val="2780"/>
              </a:lnSpc>
              <a:buFont typeface="Arial"/>
              <a:buChar char="•"/>
            </a:pPr>
            <a:r>
              <a:rPr lang="en-US" sz="2000">
                <a:solidFill>
                  <a:srgbClr val="000000"/>
                </a:solidFill>
                <a:latin typeface="Arial"/>
                <a:ea typeface="Arial"/>
                <a:cs typeface="Arial"/>
                <a:sym typeface="Arial"/>
              </a:rPr>
              <a:t>The co-management with multi-disciplinary teams is a way of making sure care plans are comprehended and adhered to.</a:t>
            </a:r>
          </a:p>
          <a:p>
            <a:pPr algn="l">
              <a:lnSpc>
                <a:spcPts val="2780"/>
              </a:lnSpc>
            </a:pPr>
            <a:endParaRPr lang="en-US" sz="2000">
              <a:solidFill>
                <a:srgbClr val="000000"/>
              </a:solidFill>
              <a:latin typeface="Arial"/>
              <a:ea typeface="Arial"/>
              <a:cs typeface="Arial"/>
              <a:sym typeface="Arial"/>
            </a:endParaRPr>
          </a:p>
        </p:txBody>
      </p:sp>
      <p:sp>
        <p:nvSpPr>
          <p:cNvPr id="11" name="TextBox 11"/>
          <p:cNvSpPr txBox="1"/>
          <p:nvPr/>
        </p:nvSpPr>
        <p:spPr>
          <a:xfrm>
            <a:off x="7208341" y="2872156"/>
            <a:ext cx="9223971" cy="373900"/>
          </a:xfrm>
          <a:prstGeom prst="rect">
            <a:avLst/>
          </a:prstGeom>
        </p:spPr>
        <p:txBody>
          <a:bodyPr lIns="0" tIns="0" rIns="0" bIns="0" rtlCol="0" anchor="t">
            <a:spAutoFit/>
          </a:bodyPr>
          <a:lstStyle/>
          <a:p>
            <a:pPr algn="ctr">
              <a:lnSpc>
                <a:spcPts val="3016"/>
              </a:lnSpc>
              <a:spcBef>
                <a:spcPct val="0"/>
              </a:spcBef>
            </a:pPr>
            <a:r>
              <a:rPr lang="en-US" sz="2154" b="1" i="1">
                <a:solidFill>
                  <a:srgbClr val="000000"/>
                </a:solidFill>
                <a:latin typeface="DM Sans Bold Italics"/>
                <a:ea typeface="DM Sans Bold Italics"/>
                <a:cs typeface="DM Sans Bold Italics"/>
                <a:sym typeface="DM Sans Bold Italics"/>
              </a:rPr>
              <a:t>Setting: Nurse who is performing patient handovers in a hospital ward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GB"/>
          </a:p>
        </p:txBody>
      </p:sp>
      <p:grpSp>
        <p:nvGrpSpPr>
          <p:cNvPr id="3" name="Group 3"/>
          <p:cNvGrpSpPr/>
          <p:nvPr/>
        </p:nvGrpSpPr>
        <p:grpSpPr>
          <a:xfrm>
            <a:off x="13041630" y="-84538"/>
            <a:ext cx="5246370" cy="9342838"/>
            <a:chOff x="0" y="0"/>
            <a:chExt cx="812800" cy="1447450"/>
          </a:xfrm>
        </p:grpSpPr>
        <p:sp>
          <p:nvSpPr>
            <p:cNvPr id="4" name="Freeform 4"/>
            <p:cNvSpPr/>
            <p:nvPr/>
          </p:nvSpPr>
          <p:spPr>
            <a:xfrm>
              <a:off x="0" y="0"/>
              <a:ext cx="812800" cy="1447450"/>
            </a:xfrm>
            <a:custGeom>
              <a:avLst/>
              <a:gdLst/>
              <a:ahLst/>
              <a:cxnLst/>
              <a:rect l="l" t="t" r="r" b="b"/>
              <a:pathLst>
                <a:path w="812800" h="1447450">
                  <a:moveTo>
                    <a:pt x="33940" y="0"/>
                  </a:moveTo>
                  <a:lnTo>
                    <a:pt x="778860" y="0"/>
                  </a:lnTo>
                  <a:cubicBezTo>
                    <a:pt x="797604" y="0"/>
                    <a:pt x="812800" y="15196"/>
                    <a:pt x="812800" y="33940"/>
                  </a:cubicBezTo>
                  <a:lnTo>
                    <a:pt x="812800" y="1413510"/>
                  </a:lnTo>
                  <a:cubicBezTo>
                    <a:pt x="812800" y="1422511"/>
                    <a:pt x="809224" y="1431144"/>
                    <a:pt x="802859" y="1437509"/>
                  </a:cubicBezTo>
                  <a:cubicBezTo>
                    <a:pt x="796494" y="1443874"/>
                    <a:pt x="787861" y="1447450"/>
                    <a:pt x="778860" y="1447450"/>
                  </a:cubicBezTo>
                  <a:lnTo>
                    <a:pt x="33940" y="1447450"/>
                  </a:lnTo>
                  <a:cubicBezTo>
                    <a:pt x="15196" y="1447450"/>
                    <a:pt x="0" y="1432254"/>
                    <a:pt x="0" y="1413510"/>
                  </a:cubicBezTo>
                  <a:lnTo>
                    <a:pt x="0" y="33940"/>
                  </a:lnTo>
                  <a:cubicBezTo>
                    <a:pt x="0" y="15196"/>
                    <a:pt x="15196" y="0"/>
                    <a:pt x="33940" y="0"/>
                  </a:cubicBezTo>
                  <a:close/>
                </a:path>
              </a:pathLst>
            </a:custGeom>
            <a:blipFill>
              <a:blip r:embed="rId4"/>
              <a:stretch>
                <a:fillRect l="-64191" r="-103098"/>
              </a:stretch>
            </a:blipFill>
          </p:spPr>
          <p:txBody>
            <a:bodyPr/>
            <a:lstStyle/>
            <a:p>
              <a:endParaRPr lang="en-GB"/>
            </a:p>
          </p:txBody>
        </p:sp>
      </p:grpSp>
      <p:sp>
        <p:nvSpPr>
          <p:cNvPr id="5" name="Freeform 5"/>
          <p:cNvSpPr/>
          <p:nvPr/>
        </p:nvSpPr>
        <p:spPr>
          <a:xfrm rot="-2379193" flipH="1">
            <a:off x="9058475" y="4226918"/>
            <a:ext cx="4176986" cy="5105206"/>
          </a:xfrm>
          <a:custGeom>
            <a:avLst/>
            <a:gdLst/>
            <a:ahLst/>
            <a:cxnLst/>
            <a:rect l="l" t="t" r="r" b="b"/>
            <a:pathLst>
              <a:path w="4176986" h="5105206">
                <a:moveTo>
                  <a:pt x="4176986" y="0"/>
                </a:moveTo>
                <a:lnTo>
                  <a:pt x="0" y="0"/>
                </a:lnTo>
                <a:lnTo>
                  <a:pt x="0" y="5105206"/>
                </a:lnTo>
                <a:lnTo>
                  <a:pt x="4176986" y="5105206"/>
                </a:lnTo>
                <a:lnTo>
                  <a:pt x="417698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p:nvPr/>
        </p:nvGrpSpPr>
        <p:grpSpPr>
          <a:xfrm>
            <a:off x="11484350" y="4239514"/>
            <a:ext cx="8054642" cy="7596332"/>
            <a:chOff x="0" y="0"/>
            <a:chExt cx="861839" cy="812800"/>
          </a:xfrm>
        </p:grpSpPr>
        <p:sp>
          <p:nvSpPr>
            <p:cNvPr id="7" name="Freeform 7"/>
            <p:cNvSpPr/>
            <p:nvPr/>
          </p:nvSpPr>
          <p:spPr>
            <a:xfrm>
              <a:off x="0" y="0"/>
              <a:ext cx="861839" cy="812800"/>
            </a:xfrm>
            <a:custGeom>
              <a:avLst/>
              <a:gdLst/>
              <a:ahLst/>
              <a:cxnLst/>
              <a:rect l="l" t="t" r="r" b="b"/>
              <a:pathLst>
                <a:path w="861839" h="812800">
                  <a:moveTo>
                    <a:pt x="430919" y="0"/>
                  </a:moveTo>
                  <a:cubicBezTo>
                    <a:pt x="192929" y="0"/>
                    <a:pt x="0" y="181951"/>
                    <a:pt x="0" y="406400"/>
                  </a:cubicBezTo>
                  <a:cubicBezTo>
                    <a:pt x="0" y="630849"/>
                    <a:pt x="192929" y="812800"/>
                    <a:pt x="430919" y="812800"/>
                  </a:cubicBezTo>
                  <a:cubicBezTo>
                    <a:pt x="668909" y="812800"/>
                    <a:pt x="861839" y="630849"/>
                    <a:pt x="861839" y="406400"/>
                  </a:cubicBezTo>
                  <a:cubicBezTo>
                    <a:pt x="861839" y="181951"/>
                    <a:pt x="668909" y="0"/>
                    <a:pt x="430919" y="0"/>
                  </a:cubicBezTo>
                  <a:close/>
                </a:path>
              </a:pathLst>
            </a:custGeom>
            <a:solidFill>
              <a:srgbClr val="F0F0F0"/>
            </a:solidFill>
          </p:spPr>
          <p:txBody>
            <a:bodyPr/>
            <a:lstStyle/>
            <a:p>
              <a:endParaRPr lang="en-GB"/>
            </a:p>
          </p:txBody>
        </p:sp>
        <p:sp>
          <p:nvSpPr>
            <p:cNvPr id="8" name="TextBox 8"/>
            <p:cNvSpPr txBox="1"/>
            <p:nvPr/>
          </p:nvSpPr>
          <p:spPr>
            <a:xfrm>
              <a:off x="80797" y="38100"/>
              <a:ext cx="700244" cy="69850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10535112">
            <a:off x="14559245" y="3276289"/>
            <a:ext cx="5400111" cy="3132064"/>
          </a:xfrm>
          <a:custGeom>
            <a:avLst/>
            <a:gdLst/>
            <a:ahLst/>
            <a:cxnLst/>
            <a:rect l="l" t="t" r="r" b="b"/>
            <a:pathLst>
              <a:path w="5400111" h="3132064">
                <a:moveTo>
                  <a:pt x="0" y="0"/>
                </a:moveTo>
                <a:lnTo>
                  <a:pt x="5400110" y="0"/>
                </a:lnTo>
                <a:lnTo>
                  <a:pt x="5400110" y="3132064"/>
                </a:lnTo>
                <a:lnTo>
                  <a:pt x="0" y="31320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7607586" y="3029518"/>
            <a:ext cx="901460" cy="832621"/>
          </a:xfrm>
          <a:custGeom>
            <a:avLst/>
            <a:gdLst/>
            <a:ahLst/>
            <a:cxnLst/>
            <a:rect l="l" t="t" r="r" b="b"/>
            <a:pathLst>
              <a:path w="901460" h="832621">
                <a:moveTo>
                  <a:pt x="0" y="0"/>
                </a:moveTo>
                <a:lnTo>
                  <a:pt x="901460" y="0"/>
                </a:lnTo>
                <a:lnTo>
                  <a:pt x="901460" y="832622"/>
                </a:lnTo>
                <a:lnTo>
                  <a:pt x="0" y="83262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1" name="Freeform 11"/>
          <p:cNvSpPr/>
          <p:nvPr/>
        </p:nvSpPr>
        <p:spPr>
          <a:xfrm flipH="1">
            <a:off x="-234928" y="7613221"/>
            <a:ext cx="4813283" cy="2673779"/>
          </a:xfrm>
          <a:custGeom>
            <a:avLst/>
            <a:gdLst/>
            <a:ahLst/>
            <a:cxnLst/>
            <a:rect l="l" t="t" r="r" b="b"/>
            <a:pathLst>
              <a:path w="4813283" h="2673779">
                <a:moveTo>
                  <a:pt x="4813284" y="0"/>
                </a:moveTo>
                <a:lnTo>
                  <a:pt x="0" y="0"/>
                </a:lnTo>
                <a:lnTo>
                  <a:pt x="0" y="2673779"/>
                </a:lnTo>
                <a:lnTo>
                  <a:pt x="4813284" y="2673779"/>
                </a:lnTo>
                <a:lnTo>
                  <a:pt x="4813284" y="0"/>
                </a:lnTo>
                <a:close/>
              </a:path>
            </a:pathLst>
          </a:custGeom>
          <a:blipFill>
            <a:blip r:embed="rId11"/>
            <a:stretch>
              <a:fillRect l="-10493" t="-18847"/>
            </a:stretch>
          </a:blipFill>
        </p:spPr>
        <p:txBody>
          <a:bodyPr/>
          <a:lstStyle/>
          <a:p>
            <a:endParaRPr lang="en-GB"/>
          </a:p>
        </p:txBody>
      </p:sp>
      <p:sp>
        <p:nvSpPr>
          <p:cNvPr id="12" name="TextBox 12"/>
          <p:cNvSpPr txBox="1"/>
          <p:nvPr/>
        </p:nvSpPr>
        <p:spPr>
          <a:xfrm>
            <a:off x="1028700" y="2239838"/>
            <a:ext cx="5886740" cy="71818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Conclusion</a:t>
            </a:r>
          </a:p>
        </p:txBody>
      </p:sp>
      <p:sp>
        <p:nvSpPr>
          <p:cNvPr id="13" name="TextBox 13"/>
          <p:cNvSpPr txBox="1"/>
          <p:nvPr/>
        </p:nvSpPr>
        <p:spPr>
          <a:xfrm>
            <a:off x="940302" y="3912379"/>
            <a:ext cx="8115300" cy="3161665"/>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Person-centered care and professional collaboration involve communication.</a:t>
            </a:r>
          </a:p>
          <a:p>
            <a:pPr marL="431801" lvl="1" indent="-215900" algn="l">
              <a:lnSpc>
                <a:spcPts val="2780"/>
              </a:lnSpc>
              <a:buFont typeface="Arial"/>
              <a:buChar char="•"/>
            </a:pPr>
            <a:r>
              <a:rPr lang="en-US" sz="2000">
                <a:solidFill>
                  <a:srgbClr val="000000"/>
                </a:solidFill>
                <a:latin typeface="Arial"/>
                <a:ea typeface="Arial"/>
                <a:cs typeface="Arial"/>
                <a:sym typeface="Arial"/>
              </a:rPr>
              <a:t>Communication helps to enhance patient safety, collaboration, and decision-making.</a:t>
            </a:r>
          </a:p>
          <a:p>
            <a:pPr marL="431801" lvl="1" indent="-215900" algn="l">
              <a:lnSpc>
                <a:spcPts val="2780"/>
              </a:lnSpc>
              <a:buFont typeface="Arial"/>
              <a:buChar char="•"/>
            </a:pPr>
            <a:r>
              <a:rPr lang="en-US" sz="2000">
                <a:solidFill>
                  <a:srgbClr val="000000"/>
                </a:solidFill>
                <a:latin typeface="Arial"/>
                <a:ea typeface="Arial"/>
                <a:cs typeface="Arial"/>
                <a:sym typeface="Arial"/>
              </a:rPr>
              <a:t>Skills Training Skills may be acquired through training, reflection and practice.</a:t>
            </a:r>
          </a:p>
          <a:p>
            <a:pPr marL="431801" lvl="1" indent="-215900" algn="l">
              <a:lnSpc>
                <a:spcPts val="2780"/>
              </a:lnSpc>
              <a:buFont typeface="Arial"/>
              <a:buChar char="•"/>
            </a:pPr>
            <a:r>
              <a:rPr lang="en-US" sz="2000">
                <a:solidFill>
                  <a:srgbClr val="000000"/>
                </a:solidFill>
                <a:latin typeface="Arial"/>
                <a:ea typeface="Arial"/>
                <a:cs typeface="Arial"/>
                <a:sym typeface="Arial"/>
              </a:rPr>
              <a:t>This is because the constant professional development keeps health and social care workers competent and confident.</a:t>
            </a:r>
          </a:p>
          <a:p>
            <a:pPr algn="l">
              <a:lnSpc>
                <a:spcPts val="2780"/>
              </a:lnSpc>
            </a:pPr>
            <a:endParaRPr lang="en-US" sz="2000">
              <a:solidFill>
                <a:srgbClr val="000000"/>
              </a:solidFill>
              <a:latin typeface="Arial"/>
              <a:ea typeface="Arial"/>
              <a:cs typeface="Arial"/>
              <a:sym typeface="Arial"/>
            </a:endParaRPr>
          </a:p>
        </p:txBody>
      </p:sp>
      <p:grpSp>
        <p:nvGrpSpPr>
          <p:cNvPr id="14" name="Group 14"/>
          <p:cNvGrpSpPr/>
          <p:nvPr/>
        </p:nvGrpSpPr>
        <p:grpSpPr>
          <a:xfrm>
            <a:off x="11610048" y="4467795"/>
            <a:ext cx="6856474" cy="685647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2"/>
              <a:stretch>
                <a:fillRect l="-16908" r="-16908"/>
              </a:stretch>
            </a:blipFill>
          </p:spPr>
          <p:txBody>
            <a:bodyPr/>
            <a:lstStyle/>
            <a:p>
              <a:endParaRPr lang="en-GB"/>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GB"/>
          </a:p>
        </p:txBody>
      </p:sp>
      <p:sp>
        <p:nvSpPr>
          <p:cNvPr id="4" name="Freeform 4"/>
          <p:cNvSpPr/>
          <p:nvPr/>
        </p:nvSpPr>
        <p:spPr>
          <a:xfrm rot="-1909787">
            <a:off x="25982" y="1276594"/>
            <a:ext cx="5637405" cy="1705970"/>
          </a:xfrm>
          <a:custGeom>
            <a:avLst/>
            <a:gdLst/>
            <a:ahLst/>
            <a:cxnLst/>
            <a:rect l="l" t="t" r="r" b="b"/>
            <a:pathLst>
              <a:path w="8936046" h="3964355">
                <a:moveTo>
                  <a:pt x="0" y="0"/>
                </a:moveTo>
                <a:lnTo>
                  <a:pt x="8936046" y="0"/>
                </a:lnTo>
                <a:lnTo>
                  <a:pt x="8936046" y="3964355"/>
                </a:lnTo>
                <a:lnTo>
                  <a:pt x="0" y="396435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6146880" y="1943809"/>
            <a:ext cx="10986085" cy="80391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References</a:t>
            </a:r>
          </a:p>
        </p:txBody>
      </p:sp>
      <p:sp>
        <p:nvSpPr>
          <p:cNvPr id="6" name="TextBox 6"/>
          <p:cNvSpPr txBox="1"/>
          <p:nvPr/>
        </p:nvSpPr>
        <p:spPr>
          <a:xfrm>
            <a:off x="1914659" y="3277235"/>
            <a:ext cx="14103397" cy="5981065"/>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Abdul-Rahim, H.Z., Sharbini, S.H., Ali, M., Hashim, S.H. and Abdul-Mumin, K.H., 2025. Leadership and management skills for student nurses: a scoping review. BMC nursing, 24(1), p.111.</a:t>
            </a:r>
          </a:p>
          <a:p>
            <a:pPr marL="431801" lvl="1" indent="-215900" algn="l">
              <a:lnSpc>
                <a:spcPts val="2780"/>
              </a:lnSpc>
              <a:buFont typeface="Arial"/>
              <a:buChar char="•"/>
            </a:pPr>
            <a:r>
              <a:rPr lang="en-US" sz="2000">
                <a:solidFill>
                  <a:srgbClr val="000000"/>
                </a:solidFill>
                <a:latin typeface="Arial"/>
                <a:ea typeface="Arial"/>
                <a:cs typeface="Arial"/>
                <a:sym typeface="Arial"/>
              </a:rPr>
              <a:t>Bullón-Benito, E., Alcalá-Cerrillo, M., Poveda-García, A., Ortiz-Piña, M., Gonzalo-Ciria, L. and Álvarez-Martínez, A.J., 2025. Training in communication and teamwork skills in health sciences: A brief report of Spain. Journal of Education and Health Promotion, 14(1), p.460.</a:t>
            </a:r>
          </a:p>
          <a:p>
            <a:pPr marL="431801" lvl="1" indent="-215900" algn="l">
              <a:lnSpc>
                <a:spcPts val="2780"/>
              </a:lnSpc>
              <a:buFont typeface="Arial"/>
              <a:buChar char="•"/>
            </a:pPr>
            <a:r>
              <a:rPr lang="en-US" sz="2000">
                <a:solidFill>
                  <a:srgbClr val="000000"/>
                </a:solidFill>
                <a:latin typeface="Arial"/>
                <a:ea typeface="Arial"/>
                <a:cs typeface="Arial"/>
                <a:sym typeface="Arial"/>
              </a:rPr>
              <a:t>Clarke, P.B., 2015. Communication skills required when working with older people. Working Papers in the Health Sciences, 1(12).</a:t>
            </a:r>
          </a:p>
          <a:p>
            <a:pPr marL="431801" lvl="1" indent="-215900" algn="l">
              <a:lnSpc>
                <a:spcPts val="2780"/>
              </a:lnSpc>
              <a:buFont typeface="Arial"/>
              <a:buChar char="•"/>
            </a:pPr>
            <a:r>
              <a:rPr lang="en-US" sz="2000">
                <a:solidFill>
                  <a:srgbClr val="000000"/>
                </a:solidFill>
                <a:latin typeface="Arial"/>
                <a:ea typeface="Arial"/>
                <a:cs typeface="Arial"/>
                <a:sym typeface="Arial"/>
              </a:rPr>
              <a:t>Dave, A. and Bhamra, S.K., 2025. Exploring the Perceptions of Undergraduate Pharmacy Students’ Communication Skills to Facilitate Better Professional Decision-Making in the UK. Pharmacy, 13(5), p.117.</a:t>
            </a:r>
          </a:p>
          <a:p>
            <a:pPr marL="431801" lvl="1" indent="-215900" algn="l">
              <a:lnSpc>
                <a:spcPts val="2780"/>
              </a:lnSpc>
              <a:buFont typeface="Arial"/>
              <a:buChar char="•"/>
            </a:pPr>
            <a:r>
              <a:rPr lang="en-US" sz="2000">
                <a:solidFill>
                  <a:srgbClr val="000000"/>
                </a:solidFill>
                <a:latin typeface="Arial"/>
                <a:ea typeface="Arial"/>
                <a:cs typeface="Arial"/>
                <a:sym typeface="Arial"/>
              </a:rPr>
              <a:t>Gregory, J., 2024. Understanding the communication skills that support nurses to provide person-centred care. Nursing standard (Royal College of Nursing (Great Britain): 1987), 39(2), pp.61-66.</a:t>
            </a:r>
          </a:p>
          <a:p>
            <a:pPr marL="431801" lvl="1" indent="-215900" algn="l">
              <a:lnSpc>
                <a:spcPts val="2780"/>
              </a:lnSpc>
              <a:buFont typeface="Arial"/>
              <a:buChar char="•"/>
            </a:pPr>
            <a:r>
              <a:rPr lang="en-US" sz="2000">
                <a:solidFill>
                  <a:srgbClr val="000000"/>
                </a:solidFill>
                <a:latin typeface="Arial"/>
                <a:ea typeface="Arial"/>
                <a:cs typeface="Arial"/>
                <a:sym typeface="Arial"/>
              </a:rPr>
              <a:t>NHS England. 2021. Improving communication between health care professionals and patients in the NHS in England. Available at: </a:t>
            </a:r>
            <a:r>
              <a:rPr lang="en-US" sz="2000" u="sng">
                <a:solidFill>
                  <a:srgbClr val="000000"/>
                </a:solidFill>
                <a:latin typeface="Arial"/>
                <a:ea typeface="Arial"/>
                <a:cs typeface="Arial"/>
                <a:sym typeface="Arial"/>
                <a:hlinkClick r:id="rId6" tooltip="https://www.england.nhs.uk/publication/improving-communication-between-health-care-professionals-and-patients-in-the-nhs-in-england/"/>
              </a:rPr>
              <a:t>https://www.england.nhs.uk/publication/improving-communication-between-health-care-professionals-and-patients-in-the-nhs-in-england/</a:t>
            </a:r>
          </a:p>
          <a:p>
            <a:pPr marL="431801" lvl="1" indent="-215900" algn="l">
              <a:lnSpc>
                <a:spcPts val="2780"/>
              </a:lnSpc>
              <a:buFont typeface="Arial"/>
              <a:buChar char="•"/>
            </a:pPr>
            <a:r>
              <a:rPr lang="en-US" sz="2000">
                <a:solidFill>
                  <a:srgbClr val="000000"/>
                </a:solidFill>
                <a:latin typeface="Arial"/>
                <a:ea typeface="Arial"/>
                <a:cs typeface="Arial"/>
                <a:sym typeface="Arial"/>
              </a:rPr>
              <a:t>Yang, Q. and Zou, W., 2025. The impact of reflective practice on the development of nursing undergraduate students. BMC Medical Education, 25(1), p.880.</a:t>
            </a:r>
          </a:p>
          <a:p>
            <a:pPr algn="l">
              <a:lnSpc>
                <a:spcPts val="2780"/>
              </a:lnSpc>
            </a:pPr>
            <a:endParaRPr lang="en-US" sz="20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1665</Words>
  <Application>Microsoft Office PowerPoint</Application>
  <PresentationFormat>Custom</PresentationFormat>
  <Paragraphs>60</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DM Sans Bold Italics</vt:lpstr>
      <vt:lpstr>Arial Bold</vt:lpstr>
      <vt:lpstr>Calibri</vt:lpstr>
      <vt:lpstr>Arial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Poshmal Khan (2332993)</cp:lastModifiedBy>
  <cp:revision>1</cp:revision>
  <dcterms:created xsi:type="dcterms:W3CDTF">2006-08-16T00:00:00Z</dcterms:created>
  <dcterms:modified xsi:type="dcterms:W3CDTF">2026-02-03T03:40:12Z</dcterms:modified>
  <dc:identifier>DAG_-svKe1I</dc:identifier>
</cp:coreProperties>
</file>