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80" r:id="rId4"/>
    <p:sldId id="258" r:id="rId5"/>
    <p:sldId id="259" r:id="rId6"/>
    <p:sldId id="260" r:id="rId7"/>
    <p:sldId id="261" r:id="rId8"/>
    <p:sldId id="278"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76" r:id="rId24"/>
    <p:sldId id="277" r:id="rId25"/>
    <p:sldId id="279" r:id="rId2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14716" autoAdjust="0"/>
    <p:restoredTop sz="97150" autoAdjust="0"/>
  </p:normalViewPr>
  <p:slideViewPr>
    <p:cSldViewPr snapToGrid="0" snapToObjects="1">
      <p:cViewPr varScale="1">
        <p:scale>
          <a:sx n="59" d="100"/>
          <a:sy n="59" d="100"/>
        </p:scale>
        <p:origin x="-1480" y="-11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printerSettings" Target="printerSettings/printerSettings1.bin"/><Relationship Id="rId28" Type="http://schemas.openxmlformats.org/officeDocument/2006/relationships/presProps" Target="presProps.xml"/><Relationship Id="rId29" Type="http://schemas.openxmlformats.org/officeDocument/2006/relationships/viewProps" Target="viewProps.xml"/><Relationship Id="rId30" Type="http://schemas.openxmlformats.org/officeDocument/2006/relationships/theme" Target="theme/theme1.xml"/><Relationship Id="rId31"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1929C58D-B4B3-0D4E-B0FC-D68656F5D067}" type="datetimeFigureOut">
              <a:rPr lang="en-US" smtClean="0"/>
              <a:t>01/02/2014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DA82393-C39C-7A45-A2F4-5F5060D15989}" type="slidenum">
              <a:rPr lang="en-US" smtClean="0"/>
              <a:t>‹#›</a:t>
            </a:fld>
            <a:endParaRPr lang="en-US"/>
          </a:p>
        </p:txBody>
      </p:sp>
    </p:spTree>
    <p:extLst>
      <p:ext uri="{BB962C8B-B14F-4D97-AF65-F5344CB8AC3E}">
        <p14:creationId xmlns:p14="http://schemas.microsoft.com/office/powerpoint/2010/main" val="32004540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1929C58D-B4B3-0D4E-B0FC-D68656F5D067}" type="datetimeFigureOut">
              <a:rPr lang="en-US" smtClean="0"/>
              <a:t>01/02/2014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DA82393-C39C-7A45-A2F4-5F5060D15989}" type="slidenum">
              <a:rPr lang="en-US" smtClean="0"/>
              <a:t>‹#›</a:t>
            </a:fld>
            <a:endParaRPr lang="en-US"/>
          </a:p>
        </p:txBody>
      </p:sp>
    </p:spTree>
    <p:extLst>
      <p:ext uri="{BB962C8B-B14F-4D97-AF65-F5344CB8AC3E}">
        <p14:creationId xmlns:p14="http://schemas.microsoft.com/office/powerpoint/2010/main" val="37534735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1929C58D-B4B3-0D4E-B0FC-D68656F5D067}" type="datetimeFigureOut">
              <a:rPr lang="en-US" smtClean="0"/>
              <a:t>01/02/2014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DA82393-C39C-7A45-A2F4-5F5060D15989}" type="slidenum">
              <a:rPr lang="en-US" smtClean="0"/>
              <a:t>‹#›</a:t>
            </a:fld>
            <a:endParaRPr lang="en-US"/>
          </a:p>
        </p:txBody>
      </p:sp>
    </p:spTree>
    <p:extLst>
      <p:ext uri="{BB962C8B-B14F-4D97-AF65-F5344CB8AC3E}">
        <p14:creationId xmlns:p14="http://schemas.microsoft.com/office/powerpoint/2010/main" val="17381388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1929C58D-B4B3-0D4E-B0FC-D68656F5D067}" type="datetimeFigureOut">
              <a:rPr lang="en-US" smtClean="0"/>
              <a:t>01/02/2014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DA82393-C39C-7A45-A2F4-5F5060D15989}" type="slidenum">
              <a:rPr lang="en-US" smtClean="0"/>
              <a:t>‹#›</a:t>
            </a:fld>
            <a:endParaRPr lang="en-US"/>
          </a:p>
        </p:txBody>
      </p:sp>
    </p:spTree>
    <p:extLst>
      <p:ext uri="{BB962C8B-B14F-4D97-AF65-F5344CB8AC3E}">
        <p14:creationId xmlns:p14="http://schemas.microsoft.com/office/powerpoint/2010/main" val="22227255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1929C58D-B4B3-0D4E-B0FC-D68656F5D067}" type="datetimeFigureOut">
              <a:rPr lang="en-US" smtClean="0"/>
              <a:t>01/02/2014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DA82393-C39C-7A45-A2F4-5F5060D15989}" type="slidenum">
              <a:rPr lang="en-US" smtClean="0"/>
              <a:t>‹#›</a:t>
            </a:fld>
            <a:endParaRPr lang="en-US"/>
          </a:p>
        </p:txBody>
      </p:sp>
    </p:spTree>
    <p:extLst>
      <p:ext uri="{BB962C8B-B14F-4D97-AF65-F5344CB8AC3E}">
        <p14:creationId xmlns:p14="http://schemas.microsoft.com/office/powerpoint/2010/main" val="39417296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1929C58D-B4B3-0D4E-B0FC-D68656F5D067}" type="datetimeFigureOut">
              <a:rPr lang="en-US" smtClean="0"/>
              <a:t>01/02/2014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DA82393-C39C-7A45-A2F4-5F5060D15989}" type="slidenum">
              <a:rPr lang="en-US" smtClean="0"/>
              <a:t>‹#›</a:t>
            </a:fld>
            <a:endParaRPr lang="en-US"/>
          </a:p>
        </p:txBody>
      </p:sp>
    </p:spTree>
    <p:extLst>
      <p:ext uri="{BB962C8B-B14F-4D97-AF65-F5344CB8AC3E}">
        <p14:creationId xmlns:p14="http://schemas.microsoft.com/office/powerpoint/2010/main" val="14470228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929C58D-B4B3-0D4E-B0FC-D68656F5D067}" type="datetimeFigureOut">
              <a:rPr lang="en-US" smtClean="0"/>
              <a:t>01/02/2014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DA82393-C39C-7A45-A2F4-5F5060D15989}" type="slidenum">
              <a:rPr lang="en-US" smtClean="0"/>
              <a:t>‹#›</a:t>
            </a:fld>
            <a:endParaRPr lang="en-US"/>
          </a:p>
        </p:txBody>
      </p:sp>
    </p:spTree>
    <p:extLst>
      <p:ext uri="{BB962C8B-B14F-4D97-AF65-F5344CB8AC3E}">
        <p14:creationId xmlns:p14="http://schemas.microsoft.com/office/powerpoint/2010/main" val="34369214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1929C58D-B4B3-0D4E-B0FC-D68656F5D067}" type="datetimeFigureOut">
              <a:rPr lang="en-US" smtClean="0"/>
              <a:t>01/02/2014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DA82393-C39C-7A45-A2F4-5F5060D15989}" type="slidenum">
              <a:rPr lang="en-US" smtClean="0"/>
              <a:t>‹#›</a:t>
            </a:fld>
            <a:endParaRPr lang="en-US"/>
          </a:p>
        </p:txBody>
      </p:sp>
    </p:spTree>
    <p:extLst>
      <p:ext uri="{BB962C8B-B14F-4D97-AF65-F5344CB8AC3E}">
        <p14:creationId xmlns:p14="http://schemas.microsoft.com/office/powerpoint/2010/main" val="40261990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1929C58D-B4B3-0D4E-B0FC-D68656F5D067}" type="datetimeFigureOut">
              <a:rPr lang="en-US" smtClean="0"/>
              <a:t>01/02/2014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DA82393-C39C-7A45-A2F4-5F5060D15989}" type="slidenum">
              <a:rPr lang="en-US" smtClean="0"/>
              <a:t>‹#›</a:t>
            </a:fld>
            <a:endParaRPr lang="en-US"/>
          </a:p>
        </p:txBody>
      </p:sp>
    </p:spTree>
    <p:extLst>
      <p:ext uri="{BB962C8B-B14F-4D97-AF65-F5344CB8AC3E}">
        <p14:creationId xmlns:p14="http://schemas.microsoft.com/office/powerpoint/2010/main" val="36890307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1929C58D-B4B3-0D4E-B0FC-D68656F5D067}" type="datetimeFigureOut">
              <a:rPr lang="en-US" smtClean="0"/>
              <a:t>01/02/2014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DA82393-C39C-7A45-A2F4-5F5060D15989}" type="slidenum">
              <a:rPr lang="en-US" smtClean="0"/>
              <a:t>‹#›</a:t>
            </a:fld>
            <a:endParaRPr lang="en-US"/>
          </a:p>
        </p:txBody>
      </p:sp>
    </p:spTree>
    <p:extLst>
      <p:ext uri="{BB962C8B-B14F-4D97-AF65-F5344CB8AC3E}">
        <p14:creationId xmlns:p14="http://schemas.microsoft.com/office/powerpoint/2010/main" val="32004082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1929C58D-B4B3-0D4E-B0FC-D68656F5D067}" type="datetimeFigureOut">
              <a:rPr lang="en-US" smtClean="0"/>
              <a:t>01/02/2014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DA82393-C39C-7A45-A2F4-5F5060D15989}" type="slidenum">
              <a:rPr lang="en-US" smtClean="0"/>
              <a:t>‹#›</a:t>
            </a:fld>
            <a:endParaRPr lang="en-US"/>
          </a:p>
        </p:txBody>
      </p:sp>
    </p:spTree>
    <p:extLst>
      <p:ext uri="{BB962C8B-B14F-4D97-AF65-F5344CB8AC3E}">
        <p14:creationId xmlns:p14="http://schemas.microsoft.com/office/powerpoint/2010/main" val="1736078547"/>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929C58D-B4B3-0D4E-B0FC-D68656F5D067}" type="datetimeFigureOut">
              <a:rPr lang="en-US" smtClean="0"/>
              <a:t>01/02/2014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DA82393-C39C-7A45-A2F4-5F5060D15989}" type="slidenum">
              <a:rPr lang="en-US" smtClean="0"/>
              <a:t>‹#›</a:t>
            </a:fld>
            <a:endParaRPr lang="en-US"/>
          </a:p>
        </p:txBody>
      </p:sp>
    </p:spTree>
    <p:extLst>
      <p:ext uri="{BB962C8B-B14F-4D97-AF65-F5344CB8AC3E}">
        <p14:creationId xmlns:p14="http://schemas.microsoft.com/office/powerpoint/2010/main" val="5504226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7.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7.jpeg"/><Relationship Id="rId3" Type="http://schemas.openxmlformats.org/officeDocument/2006/relationships/image" Target="../media/image8.jpe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9.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489779"/>
            <a:ext cx="7772400" cy="1470025"/>
          </a:xfrm>
        </p:spPr>
        <p:txBody>
          <a:bodyPr>
            <a:normAutofit/>
          </a:bodyPr>
          <a:lstStyle/>
          <a:p>
            <a:r>
              <a:rPr lang="en-US" sz="4800" b="1" dirty="0" smtClean="0">
                <a:solidFill>
                  <a:schemeClr val="tx2"/>
                </a:solidFill>
              </a:rPr>
              <a:t>MBA Marketing Management</a:t>
            </a:r>
            <a:endParaRPr lang="en-US" sz="4800" b="1" dirty="0">
              <a:solidFill>
                <a:schemeClr val="tx2"/>
              </a:solidFill>
            </a:endParaRPr>
          </a:p>
        </p:txBody>
      </p:sp>
      <p:sp>
        <p:nvSpPr>
          <p:cNvPr id="3" name="Subtitle 2"/>
          <p:cNvSpPr>
            <a:spLocks noGrp="1"/>
          </p:cNvSpPr>
          <p:nvPr>
            <p:ph type="subTitle" idx="1"/>
          </p:nvPr>
        </p:nvSpPr>
        <p:spPr>
          <a:xfrm>
            <a:off x="1371600" y="2502277"/>
            <a:ext cx="6400800" cy="2771038"/>
          </a:xfrm>
        </p:spPr>
        <p:txBody>
          <a:bodyPr>
            <a:noAutofit/>
          </a:bodyPr>
          <a:lstStyle/>
          <a:p>
            <a:r>
              <a:rPr lang="en-US" sz="4800" dirty="0" smtClean="0">
                <a:solidFill>
                  <a:schemeClr val="tx1"/>
                </a:solidFill>
              </a:rPr>
              <a:t>Week 1 – B</a:t>
            </a:r>
          </a:p>
          <a:p>
            <a:r>
              <a:rPr lang="en-US" sz="4800" dirty="0" smtClean="0">
                <a:solidFill>
                  <a:schemeClr val="tx1"/>
                </a:solidFill>
              </a:rPr>
              <a:t>Introduction to Marketing</a:t>
            </a:r>
            <a:endParaRPr lang="en-US" sz="4800" dirty="0">
              <a:solidFill>
                <a:schemeClr val="tx1"/>
              </a:solidFill>
            </a:endParaRPr>
          </a:p>
        </p:txBody>
      </p:sp>
    </p:spTree>
    <p:extLst>
      <p:ext uri="{BB962C8B-B14F-4D97-AF65-F5344CB8AC3E}">
        <p14:creationId xmlns:p14="http://schemas.microsoft.com/office/powerpoint/2010/main" val="16664846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4"/>
          <p:cNvSpPr txBox="1">
            <a:spLocks noChangeArrowheads="1"/>
          </p:cNvSpPr>
          <p:nvPr/>
        </p:nvSpPr>
        <p:spPr bwMode="auto">
          <a:xfrm>
            <a:off x="683920" y="760528"/>
            <a:ext cx="8299450" cy="29854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p>
            <a:r>
              <a:rPr lang="en-US" sz="4600" b="1" dirty="0">
                <a:solidFill>
                  <a:schemeClr val="accent2"/>
                </a:solidFill>
              </a:rPr>
              <a:t>Question:</a:t>
            </a:r>
            <a:endParaRPr lang="en-US" sz="4600" dirty="0"/>
          </a:p>
          <a:p>
            <a:endParaRPr lang="en-US" sz="4600" dirty="0"/>
          </a:p>
          <a:p>
            <a:r>
              <a:rPr lang="en-US" sz="4800" dirty="0"/>
              <a:t>Is </a:t>
            </a:r>
            <a:r>
              <a:rPr lang="en-US" sz="4800" i="1" u="sng" dirty="0"/>
              <a:t>MARKETING</a:t>
            </a:r>
            <a:r>
              <a:rPr lang="en-US" sz="4800" dirty="0"/>
              <a:t> just </a:t>
            </a:r>
            <a:r>
              <a:rPr lang="en-US" sz="4800" i="1" u="sng" dirty="0"/>
              <a:t>SELLING</a:t>
            </a:r>
            <a:r>
              <a:rPr lang="en-US" sz="4800" dirty="0"/>
              <a:t>?</a:t>
            </a:r>
          </a:p>
          <a:p>
            <a:r>
              <a:rPr lang="en-US" sz="4800" dirty="0"/>
              <a:t>(the </a:t>
            </a:r>
            <a:r>
              <a:rPr lang="en-US" sz="4800" i="1" u="sng" dirty="0"/>
              <a:t>SALES</a:t>
            </a:r>
            <a:r>
              <a:rPr lang="en-US" sz="4800" dirty="0"/>
              <a:t> process alone)</a:t>
            </a:r>
          </a:p>
        </p:txBody>
      </p:sp>
    </p:spTree>
    <p:extLst>
      <p:ext uri="{BB962C8B-B14F-4D97-AF65-F5344CB8AC3E}">
        <p14:creationId xmlns:p14="http://schemas.microsoft.com/office/powerpoint/2010/main" val="30816958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44448" y="990091"/>
            <a:ext cx="8300244" cy="3416320"/>
          </a:xfrm>
          <a:prstGeom prst="rect">
            <a:avLst/>
          </a:prstGeom>
          <a:noFill/>
        </p:spPr>
        <p:txBody>
          <a:bodyPr wrap="none" rtlCol="0">
            <a:spAutoFit/>
          </a:bodyPr>
          <a:lstStyle/>
          <a:p>
            <a:r>
              <a:rPr lang="en-US" sz="5400" i="1" dirty="0" smtClean="0">
                <a:solidFill>
                  <a:srgbClr val="1F497D"/>
                </a:solidFill>
              </a:rPr>
              <a:t>There’s nothing complicated</a:t>
            </a:r>
          </a:p>
          <a:p>
            <a:r>
              <a:rPr lang="en-US" sz="5400" i="1" dirty="0">
                <a:solidFill>
                  <a:srgbClr val="1F497D"/>
                </a:solidFill>
              </a:rPr>
              <a:t>a</a:t>
            </a:r>
            <a:r>
              <a:rPr lang="en-US" sz="5400" i="1" dirty="0" smtClean="0">
                <a:solidFill>
                  <a:srgbClr val="1F497D"/>
                </a:solidFill>
              </a:rPr>
              <a:t>bout marketing it’s mainly </a:t>
            </a:r>
          </a:p>
          <a:p>
            <a:r>
              <a:rPr lang="en-US" sz="5400" i="1" dirty="0" smtClean="0">
                <a:solidFill>
                  <a:srgbClr val="1F497D"/>
                </a:solidFill>
              </a:rPr>
              <a:t>all down to using your </a:t>
            </a:r>
          </a:p>
          <a:p>
            <a:r>
              <a:rPr lang="en-US" sz="5400" i="1" dirty="0">
                <a:solidFill>
                  <a:srgbClr val="1F497D"/>
                </a:solidFill>
              </a:rPr>
              <a:t>c</a:t>
            </a:r>
            <a:r>
              <a:rPr lang="en-US" sz="5400" i="1" dirty="0" smtClean="0">
                <a:solidFill>
                  <a:srgbClr val="1F497D"/>
                </a:solidFill>
              </a:rPr>
              <a:t>ommon sense.</a:t>
            </a:r>
            <a:endParaRPr lang="en-US" sz="5400" i="1" dirty="0">
              <a:solidFill>
                <a:srgbClr val="1F497D"/>
              </a:solidFill>
            </a:endParaRPr>
          </a:p>
        </p:txBody>
      </p:sp>
    </p:spTree>
    <p:extLst>
      <p:ext uri="{BB962C8B-B14F-4D97-AF65-F5344CB8AC3E}">
        <p14:creationId xmlns:p14="http://schemas.microsoft.com/office/powerpoint/2010/main" val="25960543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685800" y="609600"/>
            <a:ext cx="7772400" cy="1143000"/>
          </a:xfrm>
          <a:prstGeom prst="rect">
            <a:avLst/>
          </a:prstGeom>
        </p:spPr>
        <p:txBody>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US" sz="4200" smtClean="0">
                <a:solidFill>
                  <a:schemeClr val="accent2"/>
                </a:solidFill>
              </a:rPr>
              <a:t>UK</a:t>
            </a:r>
            <a:r>
              <a:rPr lang="ja-JP" altLang="en-US" sz="4200" smtClean="0">
                <a:solidFill>
                  <a:schemeClr val="accent2"/>
                </a:solidFill>
              </a:rPr>
              <a:t>’</a:t>
            </a:r>
            <a:r>
              <a:rPr lang="en-US" sz="4200" smtClean="0">
                <a:solidFill>
                  <a:schemeClr val="accent2"/>
                </a:solidFill>
              </a:rPr>
              <a:t>s Chartered Institute of Marketing Definition</a:t>
            </a:r>
            <a:endParaRPr lang="en-US"/>
          </a:p>
        </p:txBody>
      </p:sp>
      <p:sp>
        <p:nvSpPr>
          <p:cNvPr id="3" name="Text Box 5"/>
          <p:cNvSpPr txBox="1">
            <a:spLocks noChangeArrowheads="1"/>
          </p:cNvSpPr>
          <p:nvPr/>
        </p:nvSpPr>
        <p:spPr bwMode="auto">
          <a:xfrm>
            <a:off x="533400" y="2209800"/>
            <a:ext cx="8534400" cy="34496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p>
            <a:pPr eaLnBrk="1" hangingPunct="1">
              <a:lnSpc>
                <a:spcPct val="90000"/>
              </a:lnSpc>
              <a:spcBef>
                <a:spcPct val="20000"/>
              </a:spcBef>
            </a:pPr>
            <a:r>
              <a:rPr lang="en-US" sz="4900"/>
              <a:t>The management process responsible for identifying, anticipating and satisfying customer requirements </a:t>
            </a:r>
            <a:r>
              <a:rPr lang="en-US" sz="4900" b="1" u="sng">
                <a:solidFill>
                  <a:srgbClr val="64160B"/>
                </a:solidFill>
              </a:rPr>
              <a:t>profitably</a:t>
            </a:r>
            <a:r>
              <a:rPr lang="en-US" sz="4900"/>
              <a:t>.</a:t>
            </a:r>
            <a:endParaRPr lang="en-US" sz="3800"/>
          </a:p>
        </p:txBody>
      </p:sp>
    </p:spTree>
    <p:extLst>
      <p:ext uri="{BB962C8B-B14F-4D97-AF65-F5344CB8AC3E}">
        <p14:creationId xmlns:p14="http://schemas.microsoft.com/office/powerpoint/2010/main" val="389971087"/>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4"/>
          <p:cNvSpPr txBox="1">
            <a:spLocks noChangeArrowheads="1"/>
          </p:cNvSpPr>
          <p:nvPr/>
        </p:nvSpPr>
        <p:spPr bwMode="auto">
          <a:xfrm>
            <a:off x="533400" y="457200"/>
            <a:ext cx="8077200" cy="5638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p>
            <a:r>
              <a:rPr lang="en-US" sz="3200" b="1">
                <a:solidFill>
                  <a:schemeClr val="accent2"/>
                </a:solidFill>
              </a:rPr>
              <a:t>American Marketing Association</a:t>
            </a:r>
            <a:r>
              <a:rPr lang="ja-JP" altLang="en-US" sz="3200" b="1">
                <a:solidFill>
                  <a:schemeClr val="accent2"/>
                </a:solidFill>
              </a:rPr>
              <a:t>’</a:t>
            </a:r>
            <a:r>
              <a:rPr lang="en-US" sz="3200" b="1">
                <a:solidFill>
                  <a:schemeClr val="accent2"/>
                </a:solidFill>
              </a:rPr>
              <a:t>s definition of marketing</a:t>
            </a:r>
            <a:endParaRPr lang="en-US"/>
          </a:p>
          <a:p>
            <a:endParaRPr lang="en-US"/>
          </a:p>
          <a:p>
            <a:r>
              <a:rPr lang="en-US"/>
              <a:t>AMA Definition of Marketing (est. in 2007 from 2004 vs.)</a:t>
            </a:r>
          </a:p>
          <a:p>
            <a:endParaRPr lang="en-US"/>
          </a:p>
          <a:p>
            <a:r>
              <a:rPr lang="en-US" sz="3800"/>
              <a:t>Marketing is the activity, set of institutions*, and processes for creating, communicating, delivering, and exchanging offerings that have value for customers, clients, partners, and society at large.</a:t>
            </a:r>
            <a:r>
              <a:rPr lang="en-US"/>
              <a:t> </a:t>
            </a:r>
          </a:p>
        </p:txBody>
      </p:sp>
      <p:sp>
        <p:nvSpPr>
          <p:cNvPr id="3" name="Rectangle 6"/>
          <p:cNvSpPr>
            <a:spLocks noChangeArrowheads="1"/>
          </p:cNvSpPr>
          <p:nvPr/>
        </p:nvSpPr>
        <p:spPr bwMode="auto">
          <a:xfrm>
            <a:off x="457200" y="2438400"/>
            <a:ext cx="8305800" cy="3886200"/>
          </a:xfrm>
          <a:prstGeom prst="rect">
            <a:avLst/>
          </a:prstGeom>
          <a:noFill/>
          <a:ln w="38100">
            <a:solidFill>
              <a:schemeClr val="accent2"/>
            </a:solidFill>
            <a:miter lim="800000"/>
            <a:headEnd/>
            <a:tailEnd/>
          </a:ln>
          <a:extLst>
            <a:ext uri="{909E8E84-426E-40dd-AFC4-6F175D3DCCD1}">
              <a14:hiddenFill xmlns:a14="http://schemas.microsoft.com/office/drawing/2010/main">
                <a:solidFill>
                  <a:schemeClr val="accent1"/>
                </a:solidFill>
              </a14:hiddenFill>
            </a:ext>
          </a:extLst>
        </p:spPr>
        <p:txBody>
          <a:bodyPr wrap="none" anchor="ctr"/>
          <a:lstStyle/>
          <a:p>
            <a:endParaRPr lang="en-US"/>
          </a:p>
        </p:txBody>
      </p:sp>
      <p:sp>
        <p:nvSpPr>
          <p:cNvPr id="4" name="Text Box 7"/>
          <p:cNvSpPr txBox="1">
            <a:spLocks noChangeArrowheads="1"/>
          </p:cNvSpPr>
          <p:nvPr/>
        </p:nvSpPr>
        <p:spPr bwMode="auto">
          <a:xfrm>
            <a:off x="517525" y="6296025"/>
            <a:ext cx="7842250" cy="457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wrap="none">
            <a:spAutoFit/>
          </a:bodyPr>
          <a:lstStyle/>
          <a:p>
            <a:r>
              <a:rPr lang="en-US"/>
              <a:t>*In this context meaning - people/businesses/suppliers…</a:t>
            </a:r>
          </a:p>
        </p:txBody>
      </p:sp>
    </p:spTree>
    <p:extLst>
      <p:ext uri="{BB962C8B-B14F-4D97-AF65-F5344CB8AC3E}">
        <p14:creationId xmlns:p14="http://schemas.microsoft.com/office/powerpoint/2010/main" val="132539001"/>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4"/>
          <p:cNvSpPr>
            <a:spLocks noChangeArrowheads="1"/>
          </p:cNvSpPr>
          <p:nvPr/>
        </p:nvSpPr>
        <p:spPr bwMode="auto">
          <a:xfrm>
            <a:off x="685800" y="228600"/>
            <a:ext cx="7772400" cy="1828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nchor="ctr"/>
          <a:lstStyle/>
          <a:p>
            <a:pPr algn="ctr" eaLnBrk="1" hangingPunct="1"/>
            <a:r>
              <a:rPr lang="en-US" sz="4400" b="1">
                <a:solidFill>
                  <a:schemeClr val="accent2"/>
                </a:solidFill>
              </a:rPr>
              <a:t>Kotler</a:t>
            </a:r>
            <a:r>
              <a:rPr lang="ja-JP" altLang="en-US" sz="4400" b="1">
                <a:solidFill>
                  <a:schemeClr val="accent2"/>
                </a:solidFill>
              </a:rPr>
              <a:t>’</a:t>
            </a:r>
            <a:r>
              <a:rPr lang="en-US" sz="4400" b="1">
                <a:solidFill>
                  <a:schemeClr val="accent2"/>
                </a:solidFill>
              </a:rPr>
              <a:t>s Definition </a:t>
            </a:r>
            <a:br>
              <a:rPr lang="en-US" sz="4400" b="1">
                <a:solidFill>
                  <a:schemeClr val="accent2"/>
                </a:solidFill>
              </a:rPr>
            </a:br>
            <a:r>
              <a:rPr lang="en-US" sz="4400" b="1">
                <a:solidFill>
                  <a:schemeClr val="accent2"/>
                </a:solidFill>
              </a:rPr>
              <a:t>of Marketing</a:t>
            </a:r>
            <a:endParaRPr lang="en-US" sz="4400" b="1">
              <a:solidFill>
                <a:schemeClr val="tx2"/>
              </a:solidFill>
            </a:endParaRPr>
          </a:p>
        </p:txBody>
      </p:sp>
      <p:sp>
        <p:nvSpPr>
          <p:cNvPr id="3" name="Rectangle 5"/>
          <p:cNvSpPr>
            <a:spLocks noChangeArrowheads="1"/>
          </p:cNvSpPr>
          <p:nvPr/>
        </p:nvSpPr>
        <p:spPr bwMode="auto">
          <a:xfrm>
            <a:off x="457200" y="1981200"/>
            <a:ext cx="8305800" cy="4495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lstStyle/>
          <a:p>
            <a:pPr eaLnBrk="1" hangingPunct="1">
              <a:lnSpc>
                <a:spcPct val="125000"/>
              </a:lnSpc>
              <a:spcBef>
                <a:spcPct val="20000"/>
              </a:spcBef>
            </a:pPr>
            <a:r>
              <a:rPr lang="en-US" sz="3900"/>
              <a:t>The marketing concept holds that the main task of the company is to determine what a given set of customers</a:t>
            </a:r>
            <a:r>
              <a:rPr lang="ja-JP" altLang="en-US" sz="3900"/>
              <a:t>’</a:t>
            </a:r>
            <a:r>
              <a:rPr lang="en-US" sz="3900"/>
              <a:t> needs, wants, and values are and to dedicate the organization to delivering the solution.</a:t>
            </a:r>
            <a:endParaRPr lang="en-US" sz="2800"/>
          </a:p>
        </p:txBody>
      </p:sp>
    </p:spTree>
    <p:extLst>
      <p:ext uri="{BB962C8B-B14F-4D97-AF65-F5344CB8AC3E}">
        <p14:creationId xmlns:p14="http://schemas.microsoft.com/office/powerpoint/2010/main" val="4957806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4"/>
          <p:cNvSpPr>
            <a:spLocks noChangeArrowheads="1"/>
          </p:cNvSpPr>
          <p:nvPr/>
        </p:nvSpPr>
        <p:spPr bwMode="auto">
          <a:xfrm>
            <a:off x="228600" y="457200"/>
            <a:ext cx="8382000" cy="5181600"/>
          </a:xfrm>
          <a:prstGeom prst="rect">
            <a:avLst/>
          </a:prstGeom>
          <a:noFill/>
          <a:ln>
            <a:noFill/>
          </a:ln>
          <a:effectLst/>
          <a:extLst>
            <a:ext uri="{909E8E84-426E-40dd-AFC4-6F175D3DCCD1}">
              <a14:hiddenFill xmlns:a14="http://schemas.microsoft.com/office/drawing/2010/main">
                <a:solidFill>
                  <a:srgbClr val="FFFFFF">
                    <a:alpha val="50000"/>
                  </a:srgbClr>
                </a:solidFill>
              </a14:hiddenFill>
            </a:ext>
            <a:ext uri="{91240B29-F687-4f45-9708-019B960494DF}">
              <a14:hiddenLine xmlns:a14="http://schemas.microsoft.com/office/drawing/2010/main" w="38100">
                <a:solidFill>
                  <a:srgbClr val="FFFFFF"/>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marL="342900" indent="-342900" eaLnBrk="1" hangingPunct="1">
              <a:spcBef>
                <a:spcPct val="20000"/>
              </a:spcBef>
            </a:pPr>
            <a:r>
              <a:rPr lang="en-US" sz="3200" b="1">
                <a:solidFill>
                  <a:schemeClr val="accent2"/>
                </a:solidFill>
                <a:effectLst>
                  <a:outerShdw blurRad="38100" dist="38100" dir="2700000" algn="tl">
                    <a:srgbClr val="DDDDDD"/>
                  </a:outerShdw>
                </a:effectLst>
              </a:rPr>
              <a:t>Another Definition of Marketing</a:t>
            </a:r>
          </a:p>
          <a:p>
            <a:pPr marL="342900" indent="-342900" eaLnBrk="1" hangingPunct="1">
              <a:spcBef>
                <a:spcPct val="20000"/>
              </a:spcBef>
            </a:pPr>
            <a:endParaRPr lang="en-US" sz="3200" b="1">
              <a:effectLst>
                <a:outerShdw blurRad="38100" dist="38100" dir="2700000" algn="tl">
                  <a:srgbClr val="DDDDDD"/>
                </a:outerShdw>
              </a:effectLst>
            </a:endParaRPr>
          </a:p>
          <a:p>
            <a:pPr marL="742950" lvl="1" indent="-285750" eaLnBrk="1" hangingPunct="1">
              <a:spcBef>
                <a:spcPct val="20000"/>
              </a:spcBef>
              <a:buFontTx/>
              <a:buChar char="–"/>
            </a:pPr>
            <a:r>
              <a:rPr lang="en-US" sz="3300" b="1" i="1"/>
              <a:t>Marketing:</a:t>
            </a:r>
            <a:r>
              <a:rPr lang="en-US" sz="3300"/>
              <a:t> the process of planning and executing the conception, pricing, promotion, and distribution of ideas, goods, services, organizations, and events to create and maintain relationships that will satisfy individual and organizational objectives.</a:t>
            </a:r>
            <a:r>
              <a:rPr lang="en-US" sz="2800"/>
              <a:t> </a:t>
            </a:r>
          </a:p>
          <a:p>
            <a:pPr marL="742950" lvl="1" indent="-285750" eaLnBrk="1" hangingPunct="1">
              <a:spcBef>
                <a:spcPct val="20000"/>
              </a:spcBef>
              <a:buFontTx/>
              <a:buChar char="–"/>
            </a:pPr>
            <a:endParaRPr lang="en-US" sz="2800"/>
          </a:p>
        </p:txBody>
      </p:sp>
    </p:spTree>
    <p:extLst>
      <p:ext uri="{BB962C8B-B14F-4D97-AF65-F5344CB8AC3E}">
        <p14:creationId xmlns:p14="http://schemas.microsoft.com/office/powerpoint/2010/main" val="22015277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a:xfrm>
            <a:off x="685800" y="401064"/>
            <a:ext cx="7772400" cy="874713"/>
          </a:xfrm>
          <a:prstGeom prst="rect">
            <a:avLst/>
          </a:prstGeom>
          <a:ln>
            <a:solidFill>
              <a:srgbClr val="CC0000"/>
            </a:solidFill>
          </a:ln>
        </p:spPr>
        <p:txBody>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3600" smtClean="0">
                <a:solidFill>
                  <a:srgbClr val="CC0000"/>
                </a:solidFill>
              </a:rPr>
              <a:t>Groups Involved in Marketing</a:t>
            </a:r>
            <a:endParaRPr lang="en-US" sz="3600">
              <a:solidFill>
                <a:srgbClr val="CC0000"/>
              </a:solidFill>
            </a:endParaRPr>
          </a:p>
        </p:txBody>
      </p:sp>
      <p:sp>
        <p:nvSpPr>
          <p:cNvPr id="5" name="Rectangle 3"/>
          <p:cNvSpPr txBox="1">
            <a:spLocks noChangeArrowheads="1"/>
          </p:cNvSpPr>
          <p:nvPr/>
        </p:nvSpPr>
        <p:spPr>
          <a:xfrm>
            <a:off x="685800" y="1459754"/>
            <a:ext cx="7772400" cy="5004871"/>
          </a:xfrm>
          <a:prstGeom prst="rect">
            <a:avLst/>
          </a:prstGeom>
        </p:spPr>
        <p:txBody>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a:lnSpc>
                <a:spcPct val="80000"/>
              </a:lnSpc>
            </a:pPr>
            <a:r>
              <a:rPr lang="en-GB" sz="2400" b="1" dirty="0" smtClean="0"/>
              <a:t>Business to consumer</a:t>
            </a:r>
          </a:p>
          <a:p>
            <a:pPr>
              <a:lnSpc>
                <a:spcPct val="80000"/>
              </a:lnSpc>
            </a:pPr>
            <a:r>
              <a:rPr lang="en-GB" sz="2400" b="1" dirty="0" smtClean="0"/>
              <a:t>Business to business</a:t>
            </a:r>
          </a:p>
          <a:p>
            <a:pPr>
              <a:lnSpc>
                <a:spcPct val="80000"/>
              </a:lnSpc>
            </a:pPr>
            <a:r>
              <a:rPr lang="en-GB" sz="2400" b="1" dirty="0" smtClean="0"/>
              <a:t>Business to employees</a:t>
            </a:r>
          </a:p>
          <a:p>
            <a:pPr>
              <a:lnSpc>
                <a:spcPct val="80000"/>
              </a:lnSpc>
            </a:pPr>
            <a:r>
              <a:rPr lang="en-GB" sz="2400" b="1" dirty="0" smtClean="0"/>
              <a:t>Business to government</a:t>
            </a:r>
          </a:p>
          <a:p>
            <a:pPr>
              <a:lnSpc>
                <a:spcPct val="80000"/>
              </a:lnSpc>
            </a:pPr>
            <a:r>
              <a:rPr lang="en-GB" sz="2400" b="1" dirty="0" smtClean="0"/>
              <a:t>Business to non-governmental organisations</a:t>
            </a:r>
          </a:p>
          <a:p>
            <a:pPr>
              <a:lnSpc>
                <a:spcPct val="80000"/>
              </a:lnSpc>
            </a:pPr>
            <a:r>
              <a:rPr lang="en-GB" sz="2400" b="1" dirty="0" smtClean="0"/>
              <a:t>Government to Business</a:t>
            </a:r>
          </a:p>
          <a:p>
            <a:pPr>
              <a:lnSpc>
                <a:spcPct val="80000"/>
              </a:lnSpc>
            </a:pPr>
            <a:r>
              <a:rPr lang="en-GB" sz="2400" b="1" dirty="0" smtClean="0"/>
              <a:t>Government to people</a:t>
            </a:r>
          </a:p>
          <a:p>
            <a:pPr>
              <a:lnSpc>
                <a:spcPct val="80000"/>
              </a:lnSpc>
            </a:pPr>
            <a:r>
              <a:rPr lang="en-GB" sz="2400" b="1" dirty="0" smtClean="0"/>
              <a:t>People to government</a:t>
            </a:r>
          </a:p>
          <a:p>
            <a:pPr>
              <a:lnSpc>
                <a:spcPct val="80000"/>
              </a:lnSpc>
            </a:pPr>
            <a:r>
              <a:rPr lang="en-GB" sz="2400" b="1" dirty="0" smtClean="0"/>
              <a:t>People to business</a:t>
            </a:r>
          </a:p>
          <a:p>
            <a:pPr>
              <a:lnSpc>
                <a:spcPct val="80000"/>
              </a:lnSpc>
            </a:pPr>
            <a:r>
              <a:rPr lang="en-GB" sz="2400" b="1" dirty="0" smtClean="0"/>
              <a:t>Government to government</a:t>
            </a:r>
          </a:p>
          <a:p>
            <a:pPr>
              <a:lnSpc>
                <a:spcPct val="80000"/>
              </a:lnSpc>
            </a:pPr>
            <a:r>
              <a:rPr lang="en-GB" sz="2400" b="1" dirty="0" smtClean="0"/>
              <a:t>Non-governmental organisations to business</a:t>
            </a:r>
          </a:p>
          <a:p>
            <a:pPr>
              <a:lnSpc>
                <a:spcPct val="80000"/>
              </a:lnSpc>
            </a:pPr>
            <a:r>
              <a:rPr lang="en-GB" sz="2400" b="1" dirty="0" smtClean="0"/>
              <a:t>Non-government organisations to consumers of other organisations</a:t>
            </a:r>
            <a:endParaRPr lang="en-US" sz="2400" b="1" dirty="0"/>
          </a:p>
        </p:txBody>
      </p:sp>
    </p:spTree>
    <p:extLst>
      <p:ext uri="{BB962C8B-B14F-4D97-AF65-F5344CB8AC3E}">
        <p14:creationId xmlns:p14="http://schemas.microsoft.com/office/powerpoint/2010/main" val="19038148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4"/>
          <p:cNvSpPr txBox="1">
            <a:spLocks noRot="1" noChangeArrowheads="1"/>
          </p:cNvSpPr>
          <p:nvPr/>
        </p:nvSpPr>
        <p:spPr>
          <a:xfrm>
            <a:off x="301625" y="228600"/>
            <a:ext cx="8510588" cy="1325563"/>
          </a:xfrm>
          <a:prstGeom prst="rect">
            <a:avLst/>
          </a:prstGeom>
          <a:noFill/>
          <a:ln/>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US" b="1" smtClean="0">
                <a:solidFill>
                  <a:schemeClr val="accent2"/>
                </a:solidFill>
              </a:rPr>
              <a:t>Core Marketing Concepts</a:t>
            </a:r>
            <a:endParaRPr lang="en-US"/>
          </a:p>
        </p:txBody>
      </p:sp>
      <p:sp>
        <p:nvSpPr>
          <p:cNvPr id="3" name="Rectangle 5"/>
          <p:cNvSpPr txBox="1">
            <a:spLocks noRot="1" noChangeArrowheads="1"/>
          </p:cNvSpPr>
          <p:nvPr/>
        </p:nvSpPr>
        <p:spPr>
          <a:xfrm>
            <a:off x="301625" y="1676400"/>
            <a:ext cx="4194175" cy="4422775"/>
          </a:xfrm>
          <a:prstGeom prst="rect">
            <a:avLst/>
          </a:prstGeom>
          <a:noFill/>
          <a:ln/>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US" b="1" smtClean="0"/>
              <a:t>Needs, wants, demands</a:t>
            </a:r>
          </a:p>
          <a:p>
            <a:r>
              <a:rPr lang="en-US" b="1" smtClean="0"/>
              <a:t>Target markets and market segmentation</a:t>
            </a:r>
          </a:p>
          <a:p>
            <a:r>
              <a:rPr lang="en-US" b="1" smtClean="0"/>
              <a:t>Marketers &amp; prospects</a:t>
            </a:r>
            <a:endParaRPr lang="en-US" b="1"/>
          </a:p>
        </p:txBody>
      </p:sp>
      <p:sp>
        <p:nvSpPr>
          <p:cNvPr id="4" name="Rectangle 6"/>
          <p:cNvSpPr>
            <a:spLocks noChangeArrowheads="1"/>
          </p:cNvSpPr>
          <p:nvPr/>
        </p:nvSpPr>
        <p:spPr bwMode="auto">
          <a:xfrm>
            <a:off x="4476092" y="1752600"/>
            <a:ext cx="4572000" cy="3508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buFontTx/>
              <a:buChar char="•"/>
            </a:pPr>
            <a:r>
              <a:rPr lang="en-US" sz="2800" b="1" dirty="0">
                <a:effectLst>
                  <a:outerShdw blurRad="38100" dist="38100" dir="2700000" algn="tl">
                    <a:srgbClr val="DDDDDD"/>
                  </a:outerShdw>
                </a:effectLst>
              </a:rPr>
              <a:t>Product offering and brand</a:t>
            </a:r>
          </a:p>
          <a:p>
            <a:pPr>
              <a:buFontTx/>
              <a:buChar char="•"/>
            </a:pPr>
            <a:r>
              <a:rPr lang="en-US" sz="2800" b="1" dirty="0">
                <a:effectLst>
                  <a:outerShdw blurRad="38100" dist="38100" dir="2700000" algn="tl">
                    <a:srgbClr val="DDDDDD"/>
                  </a:outerShdw>
                </a:effectLst>
              </a:rPr>
              <a:t>Value and satisfaction</a:t>
            </a:r>
          </a:p>
          <a:p>
            <a:pPr>
              <a:buFontTx/>
              <a:buChar char="•"/>
            </a:pPr>
            <a:r>
              <a:rPr lang="en-US" sz="2800" b="1" dirty="0"/>
              <a:t>Exchange and transactions</a:t>
            </a:r>
          </a:p>
          <a:p>
            <a:pPr>
              <a:buFontTx/>
              <a:buChar char="•"/>
            </a:pPr>
            <a:r>
              <a:rPr lang="en-US" sz="2800" b="1" dirty="0"/>
              <a:t>Relationship and networks</a:t>
            </a:r>
          </a:p>
          <a:p>
            <a:pPr>
              <a:buFontTx/>
              <a:buChar char="•"/>
            </a:pPr>
            <a:r>
              <a:rPr lang="en-US" sz="2800" b="1" dirty="0">
                <a:effectLst>
                  <a:outerShdw blurRad="38100" dist="38100" dir="2700000" algn="tl">
                    <a:srgbClr val="DDDDDD"/>
                  </a:outerShdw>
                </a:effectLst>
              </a:rPr>
              <a:t>Market</a:t>
            </a:r>
          </a:p>
        </p:txBody>
      </p:sp>
    </p:spTree>
    <p:extLst>
      <p:ext uri="{BB962C8B-B14F-4D97-AF65-F5344CB8AC3E}">
        <p14:creationId xmlns:p14="http://schemas.microsoft.com/office/powerpoint/2010/main" val="13754448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4"/>
          <p:cNvSpPr>
            <a:spLocks noChangeArrowheads="1"/>
          </p:cNvSpPr>
          <p:nvPr/>
        </p:nvSpPr>
        <p:spPr bwMode="auto">
          <a:xfrm>
            <a:off x="228600" y="457200"/>
            <a:ext cx="9220200" cy="65039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p>
            <a:r>
              <a:rPr lang="en-US" sz="4600" b="1">
                <a:solidFill>
                  <a:schemeClr val="accent2"/>
                </a:solidFill>
              </a:rPr>
              <a:t>Development of the marketing concept</a:t>
            </a:r>
            <a:endParaRPr lang="en-US" sz="3300"/>
          </a:p>
          <a:p>
            <a:pPr>
              <a:lnSpc>
                <a:spcPct val="140000"/>
              </a:lnSpc>
              <a:buFont typeface="Wingdings" charset="0"/>
              <a:buChar char="§"/>
            </a:pPr>
            <a:r>
              <a:rPr lang="en-US" sz="4700"/>
              <a:t>Production concept</a:t>
            </a:r>
          </a:p>
          <a:p>
            <a:pPr>
              <a:lnSpc>
                <a:spcPct val="140000"/>
              </a:lnSpc>
              <a:buFont typeface="Wingdings" charset="0"/>
              <a:buChar char="§"/>
            </a:pPr>
            <a:r>
              <a:rPr lang="en-US" sz="4700"/>
              <a:t>Selling concept</a:t>
            </a:r>
          </a:p>
          <a:p>
            <a:pPr>
              <a:lnSpc>
                <a:spcPct val="140000"/>
              </a:lnSpc>
              <a:buFont typeface="Wingdings" charset="0"/>
              <a:buChar char="§"/>
            </a:pPr>
            <a:r>
              <a:rPr lang="en-US" sz="4700"/>
              <a:t>Marketing - Product concept</a:t>
            </a:r>
          </a:p>
          <a:p>
            <a:pPr>
              <a:lnSpc>
                <a:spcPct val="140000"/>
              </a:lnSpc>
              <a:buFont typeface="Wingdings" charset="0"/>
              <a:buChar char="§"/>
            </a:pPr>
            <a:r>
              <a:rPr lang="en-US" sz="4700"/>
              <a:t>Marketing concept expanded</a:t>
            </a:r>
          </a:p>
          <a:p>
            <a:pPr>
              <a:lnSpc>
                <a:spcPct val="140000"/>
              </a:lnSpc>
              <a:buFont typeface="Wingdings" charset="0"/>
              <a:buNone/>
            </a:pPr>
            <a:endParaRPr lang="en-US" sz="4700"/>
          </a:p>
        </p:txBody>
      </p:sp>
      <p:sp>
        <p:nvSpPr>
          <p:cNvPr id="3" name="Text Box 5"/>
          <p:cNvSpPr txBox="1">
            <a:spLocks noChangeArrowheads="1"/>
          </p:cNvSpPr>
          <p:nvPr/>
        </p:nvSpPr>
        <p:spPr bwMode="auto">
          <a:xfrm>
            <a:off x="533400" y="5795963"/>
            <a:ext cx="8269288" cy="533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wrap="none">
            <a:spAutoFit/>
          </a:bodyPr>
          <a:lstStyle/>
          <a:p>
            <a:r>
              <a:rPr lang="en-US" sz="2900"/>
              <a:t>Relationship (1to1), Societal, Holistic Marketing…</a:t>
            </a:r>
            <a:endParaRPr lang="en-US"/>
          </a:p>
        </p:txBody>
      </p:sp>
    </p:spTree>
    <p:extLst>
      <p:ext uri="{BB962C8B-B14F-4D97-AF65-F5344CB8AC3E}">
        <p14:creationId xmlns:p14="http://schemas.microsoft.com/office/powerpoint/2010/main" val="35404721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4"/>
          <p:cNvSpPr txBox="1">
            <a:spLocks noChangeArrowheads="1"/>
          </p:cNvSpPr>
          <p:nvPr/>
        </p:nvSpPr>
        <p:spPr>
          <a:xfrm>
            <a:off x="228600" y="228600"/>
            <a:ext cx="8686800" cy="609600"/>
          </a:xfrm>
          <a:prstGeom prst="rect">
            <a:avLst/>
          </a:prstGeom>
          <a:noFill/>
          <a:ln/>
          <a:extLst>
            <a:ext uri="{AF507438-7753-43e0-B8FC-AC1667EBCBE1}">
              <a14:hiddenEffects xmlns:a14="http://schemas.microsoft.com/office/drawing/2010/main">
                <a:effectLst>
                  <a:outerShdw blurRad="63500" dist="53882" dir="2700000" algn="ctr" rotWithShape="0">
                    <a:schemeClr val="bg1">
                      <a:alpha val="74998"/>
                    </a:schemeClr>
                  </a:outerShdw>
                </a:effectLst>
              </a14:hiddenEffects>
            </a:ext>
          </a:extLst>
        </p:spPr>
        <p:txBody>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US" smtClean="0">
                <a:solidFill>
                  <a:schemeClr val="accent2"/>
                </a:solidFill>
              </a:rPr>
              <a:t>Brief History of Marketing</a:t>
            </a:r>
            <a:endParaRPr lang="en-US"/>
          </a:p>
        </p:txBody>
      </p:sp>
      <p:pic>
        <p:nvPicPr>
          <p:cNvPr id="3" name="Picture 5" descr="boo36735_010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 y="990600"/>
            <a:ext cx="8839200" cy="5562600"/>
          </a:xfrm>
          <a:prstGeom prst="rect">
            <a:avLst/>
          </a:prstGeom>
          <a:noFill/>
          <a:ln w="25400">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4" name="Text Box 6"/>
          <p:cNvSpPr txBox="1">
            <a:spLocks noChangeArrowheads="1"/>
          </p:cNvSpPr>
          <p:nvPr/>
        </p:nvSpPr>
        <p:spPr bwMode="auto">
          <a:xfrm>
            <a:off x="5334000" y="1284288"/>
            <a:ext cx="884238" cy="336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wrap="none">
            <a:spAutoFit/>
          </a:bodyPr>
          <a:lstStyle/>
          <a:p>
            <a:r>
              <a:rPr lang="en-US" sz="1600"/>
              <a:t>Product</a:t>
            </a:r>
            <a:endParaRPr lang="en-US"/>
          </a:p>
        </p:txBody>
      </p:sp>
      <p:sp>
        <p:nvSpPr>
          <p:cNvPr id="5" name="Text Box 7"/>
          <p:cNvSpPr txBox="1">
            <a:spLocks noChangeArrowheads="1"/>
          </p:cNvSpPr>
          <p:nvPr/>
        </p:nvSpPr>
        <p:spPr bwMode="auto">
          <a:xfrm>
            <a:off x="8153400" y="990600"/>
            <a:ext cx="762000" cy="1506538"/>
          </a:xfrm>
          <a:prstGeom prst="rect">
            <a:avLst/>
          </a:prstGeom>
          <a:solidFill>
            <a:schemeClr val="accent1"/>
          </a:solidFill>
          <a:ln w="12700">
            <a:solidFill>
              <a:schemeClr val="tx1"/>
            </a:solidFill>
            <a:miter lim="800000"/>
            <a:headEnd/>
            <a:tailEnd/>
          </a:ln>
        </p:spPr>
        <p:txBody>
          <a:bodyPr>
            <a:spAutoFit/>
          </a:bodyPr>
          <a:lstStyle/>
          <a:p>
            <a:r>
              <a:rPr lang="en-US" sz="9200">
                <a:solidFill>
                  <a:srgbClr val="64160B"/>
                </a:solidFill>
              </a:rPr>
              <a:t>?</a:t>
            </a:r>
            <a:endParaRPr lang="en-US"/>
          </a:p>
        </p:txBody>
      </p:sp>
      <p:sp>
        <p:nvSpPr>
          <p:cNvPr id="6" name="Text Box 8"/>
          <p:cNvSpPr txBox="1">
            <a:spLocks noChangeArrowheads="1"/>
          </p:cNvSpPr>
          <p:nvPr/>
        </p:nvSpPr>
        <p:spPr bwMode="auto">
          <a:xfrm>
            <a:off x="8091488" y="2514600"/>
            <a:ext cx="914400" cy="20034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wrap="none">
            <a:spAutoFit/>
          </a:bodyPr>
          <a:lstStyle/>
          <a:p>
            <a:r>
              <a:rPr lang="en-US" sz="1100" b="1"/>
              <a:t>What is</a:t>
            </a:r>
          </a:p>
          <a:p>
            <a:r>
              <a:rPr lang="en-US" sz="1100" b="1"/>
              <a:t>possibly </a:t>
            </a:r>
          </a:p>
          <a:p>
            <a:r>
              <a:rPr lang="en-US" sz="1100" b="1"/>
              <a:t>the best</a:t>
            </a:r>
          </a:p>
          <a:p>
            <a:r>
              <a:rPr lang="en-US" sz="1500" b="1" u="sng">
                <a:solidFill>
                  <a:srgbClr val="64160B"/>
                </a:solidFill>
              </a:rPr>
              <a:t>1 to 1</a:t>
            </a:r>
            <a:endParaRPr lang="en-US" sz="1100" b="1"/>
          </a:p>
          <a:p>
            <a:r>
              <a:rPr lang="en-US" sz="1100" b="1"/>
              <a:t>marketing</a:t>
            </a:r>
          </a:p>
          <a:p>
            <a:r>
              <a:rPr lang="en-US" sz="1100" b="1"/>
              <a:t>method</a:t>
            </a:r>
          </a:p>
          <a:p>
            <a:r>
              <a:rPr lang="en-US" sz="1100" b="1"/>
              <a:t>to reach</a:t>
            </a:r>
          </a:p>
          <a:p>
            <a:r>
              <a:rPr lang="en-US" sz="1100" b="1"/>
              <a:t>potential/</a:t>
            </a:r>
          </a:p>
          <a:p>
            <a:r>
              <a:rPr lang="en-US" sz="1100" b="1"/>
              <a:t>existing </a:t>
            </a:r>
          </a:p>
          <a:p>
            <a:r>
              <a:rPr lang="en-US" sz="1100" b="1"/>
              <a:t>Customers</a:t>
            </a:r>
          </a:p>
          <a:p>
            <a:r>
              <a:rPr lang="en-US" sz="1100" b="1"/>
              <a:t>today?</a:t>
            </a:r>
          </a:p>
        </p:txBody>
      </p:sp>
      <p:sp>
        <p:nvSpPr>
          <p:cNvPr id="7" name="Text Box 9"/>
          <p:cNvSpPr txBox="1">
            <a:spLocks noChangeArrowheads="1"/>
          </p:cNvSpPr>
          <p:nvPr/>
        </p:nvSpPr>
        <p:spPr bwMode="auto">
          <a:xfrm>
            <a:off x="7086600" y="1233488"/>
            <a:ext cx="947738" cy="4429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wrap="none">
            <a:spAutoFit/>
          </a:bodyPr>
          <a:lstStyle/>
          <a:p>
            <a:r>
              <a:rPr lang="en-US" sz="2300" b="1" u="sng"/>
              <a:t>1 to 1</a:t>
            </a:r>
            <a:endParaRPr lang="en-US" sz="1500" b="1" u="sng">
              <a:solidFill>
                <a:srgbClr val="64160B"/>
              </a:solidFill>
            </a:endParaRPr>
          </a:p>
        </p:txBody>
      </p:sp>
      <p:sp>
        <p:nvSpPr>
          <p:cNvPr id="8" name="Text Box 12"/>
          <p:cNvSpPr txBox="1">
            <a:spLocks noChangeArrowheads="1"/>
          </p:cNvSpPr>
          <p:nvPr/>
        </p:nvSpPr>
        <p:spPr bwMode="auto">
          <a:xfrm>
            <a:off x="838200" y="990600"/>
            <a:ext cx="658813" cy="457200"/>
          </a:xfrm>
          <a:prstGeom prst="rect">
            <a:avLst/>
          </a:prstGeom>
          <a:solidFill>
            <a:schemeClr val="bg1"/>
          </a:solidFill>
          <a:ln>
            <a:noFill/>
          </a:ln>
          <a:extLst>
            <a:ext uri="{91240B29-F687-4f45-9708-019B960494DF}">
              <a14:hiddenLine xmlns:a14="http://schemas.microsoft.com/office/drawing/2010/main" w="9525">
                <a:solidFill>
                  <a:schemeClr val="tx1"/>
                </a:solidFill>
                <a:miter lim="800000"/>
                <a:headEnd/>
                <a:tailEnd/>
              </a14:hiddenLine>
            </a:ext>
          </a:extLst>
        </p:spPr>
        <p:txBody>
          <a:bodyPr wrap="none">
            <a:spAutoFit/>
          </a:bodyPr>
          <a:lstStyle/>
          <a:p>
            <a:r>
              <a:rPr lang="en-US"/>
              <a:t>Era</a:t>
            </a:r>
          </a:p>
        </p:txBody>
      </p:sp>
    </p:spTree>
    <p:extLst>
      <p:ext uri="{BB962C8B-B14F-4D97-AF65-F5344CB8AC3E}">
        <p14:creationId xmlns:p14="http://schemas.microsoft.com/office/powerpoint/2010/main" val="28606091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028" descr="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21271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028"/>
          <p:cNvSpPr txBox="1">
            <a:spLocks noRot="1" noChangeArrowheads="1"/>
          </p:cNvSpPr>
          <p:nvPr/>
        </p:nvSpPr>
        <p:spPr>
          <a:xfrm>
            <a:off x="301625" y="228600"/>
            <a:ext cx="8510588" cy="1325563"/>
          </a:xfrm>
          <a:prstGeom prst="rect">
            <a:avLst/>
          </a:prstGeom>
          <a:noFill/>
          <a:ln/>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US" sz="4300" b="1" smtClean="0">
                <a:solidFill>
                  <a:schemeClr val="accent2"/>
                </a:solidFill>
              </a:rPr>
              <a:t>The Societal Marketing Concept</a:t>
            </a:r>
            <a:endParaRPr lang="en-US"/>
          </a:p>
        </p:txBody>
      </p:sp>
      <p:sp>
        <p:nvSpPr>
          <p:cNvPr id="3" name="Rectangle 1029"/>
          <p:cNvSpPr txBox="1">
            <a:spLocks noRot="1" noChangeArrowheads="1"/>
          </p:cNvSpPr>
          <p:nvPr/>
        </p:nvSpPr>
        <p:spPr>
          <a:xfrm>
            <a:off x="152400" y="1447800"/>
            <a:ext cx="8763000" cy="4876800"/>
          </a:xfrm>
          <a:prstGeom prst="rect">
            <a:avLst/>
          </a:prstGeom>
          <a:noFill/>
          <a:ln/>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a:lnSpc>
                <a:spcPct val="90000"/>
              </a:lnSpc>
              <a:buFontTx/>
              <a:buNone/>
            </a:pPr>
            <a:r>
              <a:rPr lang="en-US" smtClean="0"/>
              <a:t>	The societal marketing concept holds that the organization</a:t>
            </a:r>
            <a:r>
              <a:rPr lang="ja-JP" altLang="en-US" smtClean="0"/>
              <a:t>’</a:t>
            </a:r>
            <a:r>
              <a:rPr lang="en-US" smtClean="0"/>
              <a:t>s task is to determine the needs, wants, and interests of target markets and to deliver the desired satisfactions more effectively and efficiently than competitors in a way that preserves or enhances the consumer</a:t>
            </a:r>
            <a:r>
              <a:rPr lang="ja-JP" altLang="en-US" smtClean="0"/>
              <a:t>’</a:t>
            </a:r>
            <a:r>
              <a:rPr lang="en-US" smtClean="0"/>
              <a:t>s and the society</a:t>
            </a:r>
            <a:r>
              <a:rPr lang="ja-JP" altLang="en-US" smtClean="0"/>
              <a:t>’</a:t>
            </a:r>
            <a:r>
              <a:rPr lang="en-US" smtClean="0"/>
              <a:t>s well being.                                  - It addresses conflicts between consumer</a:t>
            </a:r>
            <a:r>
              <a:rPr lang="ja-JP" altLang="en-US" smtClean="0"/>
              <a:t>’</a:t>
            </a:r>
            <a:r>
              <a:rPr lang="en-US" smtClean="0"/>
              <a:t>s and firm</a:t>
            </a:r>
            <a:r>
              <a:rPr lang="ja-JP" altLang="en-US" smtClean="0"/>
              <a:t>’</a:t>
            </a:r>
            <a:r>
              <a:rPr lang="en-US" smtClean="0"/>
              <a:t>s short run wants and long term welfare.</a:t>
            </a:r>
          </a:p>
          <a:p>
            <a:pPr>
              <a:lnSpc>
                <a:spcPct val="90000"/>
              </a:lnSpc>
              <a:buFontTx/>
              <a:buNone/>
            </a:pPr>
            <a:endParaRPr lang="en-US" sz="2400"/>
          </a:p>
        </p:txBody>
      </p:sp>
    </p:spTree>
    <p:extLst>
      <p:ext uri="{BB962C8B-B14F-4D97-AF65-F5344CB8AC3E}">
        <p14:creationId xmlns:p14="http://schemas.microsoft.com/office/powerpoint/2010/main" val="28984034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028"/>
          <p:cNvSpPr txBox="1">
            <a:spLocks noRot="1" noChangeArrowheads="1"/>
          </p:cNvSpPr>
          <p:nvPr/>
        </p:nvSpPr>
        <p:spPr>
          <a:xfrm>
            <a:off x="990600" y="76200"/>
            <a:ext cx="7924800" cy="822325"/>
          </a:xfrm>
          <a:prstGeom prst="rect">
            <a:avLst/>
          </a:prstGeom>
          <a:noFill/>
          <a:ln/>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US" sz="3600" b="1" smtClean="0">
                <a:solidFill>
                  <a:schemeClr val="accent2"/>
                </a:solidFill>
              </a:rPr>
              <a:t>Societal Marketing Concept</a:t>
            </a:r>
            <a:endParaRPr lang="en-US" sz="3600"/>
          </a:p>
        </p:txBody>
      </p:sp>
      <p:pic>
        <p:nvPicPr>
          <p:cNvPr id="3" name="Picture 1029" descr="01-0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 y="1219200"/>
            <a:ext cx="8686800" cy="5051425"/>
          </a:xfrm>
          <a:prstGeom prst="rect">
            <a:avLst/>
          </a:prstGeom>
          <a:noFill/>
          <a:extLst>
            <a:ext uri="{909E8E84-426E-40dd-AFC4-6F175D3DCCD1}">
              <a14:hiddenFill xmlns:a14="http://schemas.microsoft.com/office/drawing/2010/main">
                <a:solidFill>
                  <a:srgbClr val="FFFFFF"/>
                </a:solidFill>
              </a14:hiddenFill>
            </a:ext>
          </a:extLst>
        </p:spPr>
      </p:pic>
      <p:sp>
        <p:nvSpPr>
          <p:cNvPr id="4" name="Line 1030"/>
          <p:cNvSpPr>
            <a:spLocks noChangeShapeType="1"/>
          </p:cNvSpPr>
          <p:nvPr/>
        </p:nvSpPr>
        <p:spPr bwMode="auto">
          <a:xfrm flipH="1">
            <a:off x="1600200" y="914400"/>
            <a:ext cx="6400800" cy="0"/>
          </a:xfrm>
          <a:prstGeom prst="line">
            <a:avLst/>
          </a:prstGeom>
          <a:noFill/>
          <a:ln w="25400">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endParaRPr lang="en-US"/>
          </a:p>
        </p:txBody>
      </p:sp>
    </p:spTree>
    <p:extLst>
      <p:ext uri="{BB962C8B-B14F-4D97-AF65-F5344CB8AC3E}">
        <p14:creationId xmlns:p14="http://schemas.microsoft.com/office/powerpoint/2010/main" val="38965201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028"/>
          <p:cNvSpPr txBox="1">
            <a:spLocks noRot="1" noChangeArrowheads="1"/>
          </p:cNvSpPr>
          <p:nvPr/>
        </p:nvSpPr>
        <p:spPr>
          <a:xfrm>
            <a:off x="301625" y="228600"/>
            <a:ext cx="8510588" cy="1066800"/>
          </a:xfrm>
          <a:prstGeom prst="rect">
            <a:avLst/>
          </a:prstGeom>
          <a:noFill/>
          <a:ln/>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US" smtClean="0">
                <a:solidFill>
                  <a:schemeClr val="accent2"/>
                </a:solidFill>
              </a:rPr>
              <a:t>The Holistic Marketing Concept</a:t>
            </a:r>
            <a:endParaRPr lang="en-US"/>
          </a:p>
        </p:txBody>
      </p:sp>
      <p:sp>
        <p:nvSpPr>
          <p:cNvPr id="3" name="Rectangle 1029"/>
          <p:cNvSpPr txBox="1">
            <a:spLocks noRot="1" noChangeArrowheads="1"/>
          </p:cNvSpPr>
          <p:nvPr/>
        </p:nvSpPr>
        <p:spPr>
          <a:xfrm>
            <a:off x="301625" y="1219200"/>
            <a:ext cx="8540750" cy="4879975"/>
          </a:xfrm>
          <a:prstGeom prst="rect">
            <a:avLst/>
          </a:prstGeom>
          <a:noFill/>
          <a:ln/>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US" smtClean="0"/>
              <a:t>It is based on the development, design and implementation of marketing programmes, processes and activities that recognises their breadth and interdependencies.        </a:t>
            </a:r>
            <a:r>
              <a:rPr lang="en-US" b="1" i="1" u="sng" smtClean="0">
                <a:solidFill>
                  <a:schemeClr val="accent2"/>
                </a:solidFill>
              </a:rPr>
              <a:t>Four components are:</a:t>
            </a:r>
            <a:endParaRPr lang="en-US" smtClean="0"/>
          </a:p>
          <a:p>
            <a:r>
              <a:rPr lang="en-US" smtClean="0"/>
              <a:t>Relationship marketing</a:t>
            </a:r>
          </a:p>
          <a:p>
            <a:r>
              <a:rPr lang="en-US" smtClean="0"/>
              <a:t>Integrated marketing</a:t>
            </a:r>
          </a:p>
          <a:p>
            <a:r>
              <a:rPr lang="en-US" smtClean="0"/>
              <a:t>Internal marketing</a:t>
            </a:r>
          </a:p>
          <a:p>
            <a:r>
              <a:rPr lang="en-US" smtClean="0"/>
              <a:t>Social responsibility marketing</a:t>
            </a:r>
            <a:endParaRPr lang="en-US"/>
          </a:p>
        </p:txBody>
      </p:sp>
    </p:spTree>
    <p:extLst>
      <p:ext uri="{BB962C8B-B14F-4D97-AF65-F5344CB8AC3E}">
        <p14:creationId xmlns:p14="http://schemas.microsoft.com/office/powerpoint/2010/main" val="10557377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5" descr="Picture 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47919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4"/>
          <p:cNvSpPr txBox="1">
            <a:spLocks noChangeArrowheads="1"/>
          </p:cNvSpPr>
          <p:nvPr/>
        </p:nvSpPr>
        <p:spPr>
          <a:xfrm>
            <a:off x="666750" y="1352550"/>
            <a:ext cx="7605713" cy="3633788"/>
          </a:xfrm>
          <a:prstGeom prst="rect">
            <a:avLst/>
          </a:prstGeom>
          <a:noFill/>
          <a:ln/>
          <a:extLst>
            <a:ext uri="{909E8E84-426E-40dd-AFC4-6F175D3DCCD1}">
              <a14:hiddenFill xmlns:a14="http://schemas.microsoft.com/office/drawing/2010/main">
                <a:solidFill>
                  <a:schemeClr val="accent1">
                    <a:alpha val="50000"/>
                  </a:schemeClr>
                </a:solidFill>
              </a14:hiddenFill>
            </a:ext>
            <a:ext uri="{91240B29-F687-4f45-9708-019B960494DF}">
              <a14:hiddenLine xmlns:a14="http://schemas.microsoft.com/office/drawing/2010/main" w="38100">
                <a:solidFill>
                  <a:srgbClr val="FFFFFF"/>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US" b="1" smtClean="0">
                <a:solidFill>
                  <a:schemeClr val="accent2"/>
                </a:solidFill>
                <a:effectLst>
                  <a:outerShdw blurRad="38100" dist="38100" dir="2700000" algn="tl">
                    <a:srgbClr val="DDDDDD"/>
                  </a:outerShdw>
                </a:effectLst>
              </a:rPr>
              <a:t>Converting Needs to Wants</a:t>
            </a:r>
            <a:endParaRPr lang="en-US" b="1" smtClean="0">
              <a:effectLst>
                <a:outerShdw blurRad="38100" dist="38100" dir="2700000" algn="tl">
                  <a:srgbClr val="DDDDDD"/>
                </a:outerShdw>
              </a:effectLst>
            </a:endParaRPr>
          </a:p>
          <a:p>
            <a:endParaRPr lang="en-US" b="1" smtClean="0">
              <a:effectLst>
                <a:outerShdw blurRad="38100" dist="38100" dir="2700000" algn="tl">
                  <a:srgbClr val="DDDDDD"/>
                </a:outerShdw>
              </a:effectLst>
            </a:endParaRPr>
          </a:p>
          <a:p>
            <a:pPr lvl="1"/>
            <a:r>
              <a:rPr lang="en-US" smtClean="0"/>
              <a:t>The </a:t>
            </a:r>
            <a:r>
              <a:rPr lang="en-US" b="1" i="1" u="sng" smtClean="0">
                <a:solidFill>
                  <a:srgbClr val="64160B"/>
                </a:solidFill>
              </a:rPr>
              <a:t>need</a:t>
            </a:r>
            <a:r>
              <a:rPr lang="en-US" smtClean="0"/>
              <a:t> for a vacation becomes a </a:t>
            </a:r>
            <a:r>
              <a:rPr lang="en-US" b="1" i="1" u="sng" smtClean="0">
                <a:solidFill>
                  <a:srgbClr val="64160B"/>
                </a:solidFill>
              </a:rPr>
              <a:t>desire</a:t>
            </a:r>
            <a:r>
              <a:rPr lang="en-US" smtClean="0"/>
              <a:t> to take Caribbean Holiday</a:t>
            </a:r>
          </a:p>
          <a:p>
            <a:pPr lvl="1">
              <a:buFontTx/>
              <a:buNone/>
            </a:pPr>
            <a:endParaRPr lang="en-US" smtClean="0"/>
          </a:p>
          <a:p>
            <a:pPr lvl="1"/>
            <a:r>
              <a:rPr lang="en-US" smtClean="0"/>
              <a:t>The </a:t>
            </a:r>
            <a:r>
              <a:rPr lang="en-US" b="1" i="1" u="sng" smtClean="0">
                <a:solidFill>
                  <a:srgbClr val="64160B"/>
                </a:solidFill>
              </a:rPr>
              <a:t>need</a:t>
            </a:r>
            <a:r>
              <a:rPr lang="en-US" smtClean="0">
                <a:solidFill>
                  <a:srgbClr val="64160B"/>
                </a:solidFill>
              </a:rPr>
              <a:t> </a:t>
            </a:r>
            <a:r>
              <a:rPr lang="en-US" smtClean="0"/>
              <a:t>for fitness becomes a </a:t>
            </a:r>
            <a:r>
              <a:rPr lang="en-US" b="1" i="1" u="sng" smtClean="0">
                <a:solidFill>
                  <a:srgbClr val="64160B"/>
                </a:solidFill>
              </a:rPr>
              <a:t>desire</a:t>
            </a:r>
            <a:r>
              <a:rPr lang="en-US" smtClean="0">
                <a:solidFill>
                  <a:srgbClr val="64160B"/>
                </a:solidFill>
              </a:rPr>
              <a:t> </a:t>
            </a:r>
            <a:r>
              <a:rPr lang="en-US" smtClean="0"/>
              <a:t>for exercise classes</a:t>
            </a:r>
            <a:endParaRPr lang="en-US"/>
          </a:p>
        </p:txBody>
      </p:sp>
      <p:sp>
        <p:nvSpPr>
          <p:cNvPr id="3" name="Text Box 5"/>
          <p:cNvSpPr txBox="1">
            <a:spLocks noChangeArrowheads="1"/>
          </p:cNvSpPr>
          <p:nvPr/>
        </p:nvSpPr>
        <p:spPr bwMode="auto">
          <a:xfrm>
            <a:off x="762000" y="304800"/>
            <a:ext cx="3182938" cy="854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wrap="none">
            <a:spAutoFit/>
          </a:bodyPr>
          <a:lstStyle/>
          <a:p>
            <a:r>
              <a:rPr lang="en-US" sz="5000" b="1">
                <a:solidFill>
                  <a:schemeClr val="accent2"/>
                </a:solidFill>
              </a:rPr>
              <a:t>Marketing</a:t>
            </a:r>
            <a:endParaRPr lang="en-US"/>
          </a:p>
        </p:txBody>
      </p:sp>
    </p:spTree>
    <p:extLst>
      <p:ext uri="{BB962C8B-B14F-4D97-AF65-F5344CB8AC3E}">
        <p14:creationId xmlns:p14="http://schemas.microsoft.com/office/powerpoint/2010/main" val="31440314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028"/>
          <p:cNvSpPr txBox="1">
            <a:spLocks noRot="1" noChangeArrowheads="1"/>
          </p:cNvSpPr>
          <p:nvPr/>
        </p:nvSpPr>
        <p:spPr>
          <a:xfrm>
            <a:off x="301625" y="228600"/>
            <a:ext cx="8510588" cy="1325563"/>
          </a:xfrm>
          <a:prstGeom prst="rect">
            <a:avLst/>
          </a:prstGeom>
          <a:noFill/>
          <a:ln/>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US" b="1" smtClean="0">
                <a:solidFill>
                  <a:schemeClr val="accent2"/>
                </a:solidFill>
              </a:rPr>
              <a:t>This is a Need</a:t>
            </a:r>
            <a:endParaRPr lang="en-US"/>
          </a:p>
        </p:txBody>
      </p:sp>
      <p:sp>
        <p:nvSpPr>
          <p:cNvPr id="3" name="Rectangle 1029"/>
          <p:cNvSpPr txBox="1">
            <a:spLocks noRot="1" noChangeArrowheads="1"/>
          </p:cNvSpPr>
          <p:nvPr/>
        </p:nvSpPr>
        <p:spPr>
          <a:xfrm>
            <a:off x="301625" y="1676400"/>
            <a:ext cx="8540750" cy="4422775"/>
          </a:xfrm>
          <a:prstGeom prst="rect">
            <a:avLst/>
          </a:prstGeom>
          <a:noFill/>
          <a:ln/>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a:buFontTx/>
              <a:buNone/>
            </a:pPr>
            <a:r>
              <a:rPr lang="en-US" smtClean="0"/>
              <a:t> </a:t>
            </a:r>
            <a:endParaRPr lang="en-US"/>
          </a:p>
        </p:txBody>
      </p:sp>
      <p:sp>
        <p:nvSpPr>
          <p:cNvPr id="4" name="Rectangle 1030"/>
          <p:cNvSpPr>
            <a:spLocks noRot="1" noChangeArrowheads="1"/>
          </p:cNvSpPr>
          <p:nvPr/>
        </p:nvSpPr>
        <p:spPr bwMode="auto">
          <a:xfrm>
            <a:off x="301625" y="228600"/>
            <a:ext cx="8510588" cy="1325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lstStyle/>
          <a:p>
            <a:pPr algn="ctr" eaLnBrk="1" hangingPunct="1"/>
            <a:r>
              <a:rPr lang="en-US" sz="4400">
                <a:solidFill>
                  <a:schemeClr val="tx2"/>
                </a:solidFill>
              </a:rPr>
              <a:t>  </a:t>
            </a:r>
          </a:p>
        </p:txBody>
      </p:sp>
      <p:sp>
        <p:nvSpPr>
          <p:cNvPr id="5" name="Rectangle 1031"/>
          <p:cNvSpPr>
            <a:spLocks noRot="1" noChangeArrowheads="1"/>
          </p:cNvSpPr>
          <p:nvPr/>
        </p:nvSpPr>
        <p:spPr bwMode="auto">
          <a:xfrm>
            <a:off x="4648200" y="2438400"/>
            <a:ext cx="42672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marL="342900" indent="-342900" eaLnBrk="1" hangingPunct="1">
              <a:spcBef>
                <a:spcPct val="20000"/>
              </a:spcBef>
            </a:pPr>
            <a:r>
              <a:rPr lang="en-US" sz="3600" b="1" i="1" u="sng">
                <a:solidFill>
                  <a:srgbClr val="FF0000"/>
                </a:solidFill>
              </a:rPr>
              <a:t>Needs</a:t>
            </a:r>
            <a:r>
              <a:rPr lang="en-US" sz="3600"/>
              <a:t> - state of felt deprivation including physical, social, and individual needs.</a:t>
            </a:r>
          </a:p>
        </p:txBody>
      </p:sp>
      <p:pic>
        <p:nvPicPr>
          <p:cNvPr id="6" name="Picture 1032" descr="j0175374"/>
          <p:cNvPicPr>
            <a:picLocks noChangeAspect="1" noChangeArrowheads="1"/>
          </p:cNvPicPr>
          <p:nvPr/>
        </p:nvPicPr>
        <p:blipFill>
          <a:blip r:embed="rId2">
            <a:extLst>
              <a:ext uri="{28A0092B-C50C-407E-A947-70E740481C1C}">
                <a14:useLocalDpi xmlns:a14="http://schemas.microsoft.com/office/drawing/2010/main" val="0"/>
              </a:ext>
            </a:extLst>
          </a:blip>
          <a:srcRect l="10001" r="12000"/>
          <a:stretch>
            <a:fillRect/>
          </a:stretch>
        </p:blipFill>
        <p:spPr bwMode="auto">
          <a:xfrm>
            <a:off x="152400" y="2133600"/>
            <a:ext cx="4343400" cy="40973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pic>
      <p:sp>
        <p:nvSpPr>
          <p:cNvPr id="7" name="Line 1033"/>
          <p:cNvSpPr>
            <a:spLocks noChangeShapeType="1"/>
          </p:cNvSpPr>
          <p:nvPr/>
        </p:nvSpPr>
        <p:spPr bwMode="auto">
          <a:xfrm flipH="1">
            <a:off x="1143000" y="1371600"/>
            <a:ext cx="6400800" cy="0"/>
          </a:xfrm>
          <a:prstGeom prst="line">
            <a:avLst/>
          </a:prstGeom>
          <a:noFill/>
          <a:ln w="25400">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endParaRPr lang="en-US"/>
          </a:p>
        </p:txBody>
      </p:sp>
      <p:sp>
        <p:nvSpPr>
          <p:cNvPr id="8" name="Text Box 1034"/>
          <p:cNvSpPr txBox="1">
            <a:spLocks noChangeArrowheads="1"/>
          </p:cNvSpPr>
          <p:nvPr/>
        </p:nvSpPr>
        <p:spPr bwMode="auto">
          <a:xfrm>
            <a:off x="288925" y="2257425"/>
            <a:ext cx="2047875" cy="457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wrap="none">
            <a:spAutoFit/>
          </a:bodyPr>
          <a:lstStyle/>
          <a:p>
            <a:r>
              <a:rPr lang="en-US"/>
              <a:t>I Need to Eat!</a:t>
            </a:r>
          </a:p>
        </p:txBody>
      </p:sp>
    </p:spTree>
    <p:extLst>
      <p:ext uri="{BB962C8B-B14F-4D97-AF65-F5344CB8AC3E}">
        <p14:creationId xmlns:p14="http://schemas.microsoft.com/office/powerpoint/2010/main" val="5699407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028"/>
          <p:cNvSpPr txBox="1">
            <a:spLocks noRot="1" noChangeArrowheads="1"/>
          </p:cNvSpPr>
          <p:nvPr/>
        </p:nvSpPr>
        <p:spPr>
          <a:xfrm>
            <a:off x="381000" y="152400"/>
            <a:ext cx="8305800" cy="585788"/>
          </a:xfrm>
          <a:prstGeom prst="rect">
            <a:avLst/>
          </a:prstGeom>
          <a:noFill/>
          <a:ln/>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US" sz="3600" b="1" smtClean="0">
                <a:solidFill>
                  <a:schemeClr val="accent2"/>
                </a:solidFill>
              </a:rPr>
              <a:t>Maslow</a:t>
            </a:r>
            <a:r>
              <a:rPr lang="ja-JP" altLang="en-US" sz="3600" b="1" smtClean="0">
                <a:solidFill>
                  <a:schemeClr val="accent2"/>
                </a:solidFill>
              </a:rPr>
              <a:t>’</a:t>
            </a:r>
            <a:r>
              <a:rPr lang="en-US" sz="3600" b="1" smtClean="0">
                <a:solidFill>
                  <a:schemeClr val="accent2"/>
                </a:solidFill>
              </a:rPr>
              <a:t>s Hierarchy of Needs</a:t>
            </a:r>
            <a:endParaRPr lang="en-US" sz="3600"/>
          </a:p>
        </p:txBody>
      </p:sp>
      <p:pic>
        <p:nvPicPr>
          <p:cNvPr id="3" name="Picture 1029" descr="f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a:xfrm>
            <a:off x="838200" y="914400"/>
            <a:ext cx="7585075" cy="5576888"/>
          </a:xfrm>
          <a:prstGeom prst="rect">
            <a:avLst/>
          </a:prstGeom>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8"/>
                    </a:srgbClr>
                  </a:outerShdw>
                </a:effectLst>
              </a14:hiddenEffects>
            </a:ext>
          </a:extLst>
        </p:spPr>
      </p:pic>
    </p:spTree>
    <p:extLst>
      <p:ext uri="{BB962C8B-B14F-4D97-AF65-F5344CB8AC3E}">
        <p14:creationId xmlns:p14="http://schemas.microsoft.com/office/powerpoint/2010/main" val="15620848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028"/>
          <p:cNvSpPr txBox="1">
            <a:spLocks noRot="1" noChangeArrowheads="1"/>
          </p:cNvSpPr>
          <p:nvPr/>
        </p:nvSpPr>
        <p:spPr>
          <a:xfrm>
            <a:off x="301625" y="228600"/>
            <a:ext cx="8510588" cy="1325563"/>
          </a:xfrm>
          <a:prstGeom prst="rect">
            <a:avLst/>
          </a:prstGeom>
          <a:noFill/>
          <a:ln/>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US" b="1" smtClean="0">
                <a:solidFill>
                  <a:schemeClr val="accent2"/>
                </a:solidFill>
              </a:rPr>
              <a:t>This is a Want</a:t>
            </a:r>
            <a:endParaRPr lang="en-US"/>
          </a:p>
        </p:txBody>
      </p:sp>
      <p:pic>
        <p:nvPicPr>
          <p:cNvPr id="3" name="Picture 1029" descr="PH02832J"/>
          <p:cNvPicPr>
            <a:picLocks noChangeAspect="1" noChangeArrowheads="1"/>
          </p:cNvPicPr>
          <p:nvPr/>
        </p:nvPicPr>
        <p:blipFill>
          <a:blip r:embed="rId2">
            <a:extLst>
              <a:ext uri="{28A0092B-C50C-407E-A947-70E740481C1C}">
                <a14:useLocalDpi xmlns:a14="http://schemas.microsoft.com/office/drawing/2010/main" val="0"/>
              </a:ext>
            </a:extLst>
          </a:blip>
          <a:srcRect t="11583"/>
          <a:stretch>
            <a:fillRect/>
          </a:stretch>
        </p:blipFill>
        <p:spPr>
          <a:xfrm>
            <a:off x="838200" y="1752600"/>
            <a:ext cx="3540125" cy="4575175"/>
          </a:xfrm>
          <a:prstGeom prst="rect">
            <a:avLst/>
          </a:prstGeom>
          <a:ln/>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pic>
      <p:sp>
        <p:nvSpPr>
          <p:cNvPr id="4" name="Rectangle 1030"/>
          <p:cNvSpPr>
            <a:spLocks noChangeArrowheads="1"/>
          </p:cNvSpPr>
          <p:nvPr/>
        </p:nvSpPr>
        <p:spPr bwMode="auto">
          <a:xfrm>
            <a:off x="4648200" y="1752600"/>
            <a:ext cx="3962400" cy="4248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eaLnBrk="1" hangingPunct="1">
              <a:spcBef>
                <a:spcPct val="20000"/>
              </a:spcBef>
              <a:buClr>
                <a:schemeClr val="hlink"/>
              </a:buClr>
              <a:buFont typeface="Wingdings" charset="0"/>
              <a:buNone/>
            </a:pPr>
            <a:r>
              <a:rPr lang="en-US" sz="3900" b="1" i="1" u="sng">
                <a:solidFill>
                  <a:srgbClr val="FF0000"/>
                </a:solidFill>
                <a:effectLst>
                  <a:outerShdw blurRad="38100" dist="38100" dir="2700000" algn="tl">
                    <a:srgbClr val="DDDDDD"/>
                  </a:outerShdw>
                </a:effectLst>
              </a:rPr>
              <a:t>Wants</a:t>
            </a:r>
            <a:r>
              <a:rPr lang="en-US" sz="3900">
                <a:effectLst>
                  <a:outerShdw blurRad="38100" dist="38100" dir="2700000" algn="tl">
                    <a:srgbClr val="DDDDDD"/>
                  </a:outerShdw>
                </a:effectLst>
              </a:rPr>
              <a:t> – Needs become wants when they are directed to specific objects that might satisfy the need.</a:t>
            </a:r>
            <a:endParaRPr lang="en-US" sz="3200">
              <a:effectLst>
                <a:outerShdw blurRad="38100" dist="38100" dir="2700000" algn="tl">
                  <a:srgbClr val="DDDDDD"/>
                </a:outerShdw>
              </a:effectLst>
            </a:endParaRPr>
          </a:p>
        </p:txBody>
      </p:sp>
    </p:spTree>
    <p:extLst>
      <p:ext uri="{BB962C8B-B14F-4D97-AF65-F5344CB8AC3E}">
        <p14:creationId xmlns:p14="http://schemas.microsoft.com/office/powerpoint/2010/main" val="32708503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028"/>
          <p:cNvSpPr txBox="1">
            <a:spLocks noRot="1" noChangeArrowheads="1"/>
          </p:cNvSpPr>
          <p:nvPr/>
        </p:nvSpPr>
        <p:spPr>
          <a:xfrm>
            <a:off x="301625" y="228600"/>
            <a:ext cx="8510588" cy="1325563"/>
          </a:xfrm>
          <a:prstGeom prst="rect">
            <a:avLst/>
          </a:prstGeom>
          <a:noFill/>
          <a:ln/>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US" b="1" smtClean="0">
                <a:solidFill>
                  <a:schemeClr val="accent2"/>
                </a:solidFill>
              </a:rPr>
              <a:t>This is Demand</a:t>
            </a:r>
            <a:endParaRPr lang="en-US"/>
          </a:p>
        </p:txBody>
      </p:sp>
      <p:sp>
        <p:nvSpPr>
          <p:cNvPr id="3" name="Rectangle 1029"/>
          <p:cNvSpPr txBox="1">
            <a:spLocks noRot="1" noChangeArrowheads="1"/>
          </p:cNvSpPr>
          <p:nvPr/>
        </p:nvSpPr>
        <p:spPr>
          <a:xfrm>
            <a:off x="301625" y="1676400"/>
            <a:ext cx="8540750" cy="4422775"/>
          </a:xfrm>
          <a:prstGeom prst="rect">
            <a:avLst/>
          </a:prstGeom>
          <a:noFill/>
          <a:ln/>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a:buFontTx/>
              <a:buNone/>
            </a:pPr>
            <a:r>
              <a:rPr lang="en-US" smtClean="0"/>
              <a:t> </a:t>
            </a:r>
            <a:endParaRPr lang="en-US"/>
          </a:p>
        </p:txBody>
      </p:sp>
      <p:sp>
        <p:nvSpPr>
          <p:cNvPr id="4" name="Line 1033"/>
          <p:cNvSpPr>
            <a:spLocks noChangeShapeType="1"/>
          </p:cNvSpPr>
          <p:nvPr/>
        </p:nvSpPr>
        <p:spPr bwMode="auto">
          <a:xfrm>
            <a:off x="3505200" y="3276600"/>
            <a:ext cx="0" cy="685800"/>
          </a:xfrm>
          <a:prstGeom prst="line">
            <a:avLst/>
          </a:prstGeom>
          <a:noFill/>
          <a:ln w="38100">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endParaRPr lang="en-US"/>
          </a:p>
        </p:txBody>
      </p:sp>
      <p:sp>
        <p:nvSpPr>
          <p:cNvPr id="5" name="Line 1034"/>
          <p:cNvSpPr>
            <a:spLocks noChangeShapeType="1"/>
          </p:cNvSpPr>
          <p:nvPr/>
        </p:nvSpPr>
        <p:spPr bwMode="auto">
          <a:xfrm>
            <a:off x="3200400" y="3581400"/>
            <a:ext cx="609600" cy="0"/>
          </a:xfrm>
          <a:prstGeom prst="line">
            <a:avLst/>
          </a:prstGeom>
          <a:noFill/>
          <a:ln w="38100">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endParaRPr lang="en-US"/>
          </a:p>
        </p:txBody>
      </p:sp>
      <p:sp>
        <p:nvSpPr>
          <p:cNvPr id="6" name="Line 1035"/>
          <p:cNvSpPr>
            <a:spLocks noChangeShapeType="1"/>
          </p:cNvSpPr>
          <p:nvPr/>
        </p:nvSpPr>
        <p:spPr bwMode="auto">
          <a:xfrm>
            <a:off x="7086600" y="3429000"/>
            <a:ext cx="533400" cy="0"/>
          </a:xfrm>
          <a:prstGeom prst="line">
            <a:avLst/>
          </a:prstGeom>
          <a:noFill/>
          <a:ln w="38100">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endParaRPr lang="en-US"/>
          </a:p>
        </p:txBody>
      </p:sp>
      <p:sp>
        <p:nvSpPr>
          <p:cNvPr id="7" name="Line 1036"/>
          <p:cNvSpPr>
            <a:spLocks noChangeShapeType="1"/>
          </p:cNvSpPr>
          <p:nvPr/>
        </p:nvSpPr>
        <p:spPr bwMode="auto">
          <a:xfrm>
            <a:off x="7086600" y="3733800"/>
            <a:ext cx="533400" cy="0"/>
          </a:xfrm>
          <a:prstGeom prst="line">
            <a:avLst/>
          </a:prstGeom>
          <a:noFill/>
          <a:ln w="38100">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endParaRPr lang="en-US"/>
          </a:p>
        </p:txBody>
      </p:sp>
      <p:grpSp>
        <p:nvGrpSpPr>
          <p:cNvPr id="8" name="Group 1037"/>
          <p:cNvGrpSpPr>
            <a:grpSpLocks/>
          </p:cNvGrpSpPr>
          <p:nvPr/>
        </p:nvGrpSpPr>
        <p:grpSpPr bwMode="auto">
          <a:xfrm>
            <a:off x="76200" y="1676400"/>
            <a:ext cx="2971800" cy="3505200"/>
            <a:chOff x="144" y="1056"/>
            <a:chExt cx="1872" cy="2208"/>
          </a:xfrm>
        </p:grpSpPr>
        <p:pic>
          <p:nvPicPr>
            <p:cNvPr id="9" name="Picture 1038" descr="PH02832J"/>
            <p:cNvPicPr>
              <a:picLocks noChangeAspect="1" noChangeArrowheads="1"/>
            </p:cNvPicPr>
            <p:nvPr/>
          </p:nvPicPr>
          <p:blipFill>
            <a:blip r:embed="rId2">
              <a:extLst>
                <a:ext uri="{28A0092B-C50C-407E-A947-70E740481C1C}">
                  <a14:useLocalDpi xmlns:a14="http://schemas.microsoft.com/office/drawing/2010/main" val="0"/>
                </a:ext>
              </a:extLst>
            </a:blip>
            <a:srcRect t="11583"/>
            <a:stretch>
              <a:fillRect/>
            </a:stretch>
          </p:blipFill>
          <p:spPr bwMode="auto">
            <a:xfrm>
              <a:off x="144" y="1392"/>
              <a:ext cx="1872" cy="18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pic>
        <p:sp>
          <p:nvSpPr>
            <p:cNvPr id="10" name="Text Box 1039"/>
            <p:cNvSpPr txBox="1">
              <a:spLocks noChangeArrowheads="1"/>
            </p:cNvSpPr>
            <p:nvPr/>
          </p:nvSpPr>
          <p:spPr bwMode="auto">
            <a:xfrm>
              <a:off x="336" y="1056"/>
              <a:ext cx="1440" cy="3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eaLnBrk="1" hangingPunct="1">
                <a:spcBef>
                  <a:spcPct val="50000"/>
                </a:spcBef>
              </a:pPr>
              <a:r>
                <a:rPr lang="en-US" sz="3200" b="1">
                  <a:solidFill>
                    <a:srgbClr val="64160B"/>
                  </a:solidFill>
                  <a:latin typeface="Tahoma" charset="0"/>
                </a:rPr>
                <a:t>Wants</a:t>
              </a:r>
              <a:endParaRPr lang="en-US">
                <a:latin typeface="Tahoma" charset="0"/>
              </a:endParaRPr>
            </a:p>
          </p:txBody>
        </p:sp>
      </p:grpSp>
      <p:grpSp>
        <p:nvGrpSpPr>
          <p:cNvPr id="11" name="Group 1040"/>
          <p:cNvGrpSpPr>
            <a:grpSpLocks/>
          </p:cNvGrpSpPr>
          <p:nvPr/>
        </p:nvGrpSpPr>
        <p:grpSpPr bwMode="auto">
          <a:xfrm>
            <a:off x="3962400" y="1752600"/>
            <a:ext cx="3011488" cy="3352800"/>
            <a:chOff x="2951" y="1104"/>
            <a:chExt cx="1513" cy="2112"/>
          </a:xfrm>
        </p:grpSpPr>
        <p:pic>
          <p:nvPicPr>
            <p:cNvPr id="12" name="Picture 1041" descr="j031686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51" y="1440"/>
              <a:ext cx="1513" cy="1776"/>
            </a:xfrm>
            <a:prstGeom prst="rect">
              <a:avLst/>
            </a:prstGeom>
            <a:noFill/>
            <a:extLst>
              <a:ext uri="{909E8E84-426E-40dd-AFC4-6F175D3DCCD1}">
                <a14:hiddenFill xmlns:a14="http://schemas.microsoft.com/office/drawing/2010/main">
                  <a:solidFill>
                    <a:srgbClr val="FFFFFF"/>
                  </a:solidFill>
                </a14:hiddenFill>
              </a:ext>
            </a:extLst>
          </p:spPr>
        </p:pic>
        <p:sp>
          <p:nvSpPr>
            <p:cNvPr id="13" name="Text Box 1042"/>
            <p:cNvSpPr txBox="1">
              <a:spLocks noChangeArrowheads="1"/>
            </p:cNvSpPr>
            <p:nvPr/>
          </p:nvSpPr>
          <p:spPr bwMode="auto">
            <a:xfrm>
              <a:off x="2976" y="1104"/>
              <a:ext cx="1440"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eaLnBrk="1" hangingPunct="1">
                <a:spcBef>
                  <a:spcPct val="50000"/>
                </a:spcBef>
              </a:pPr>
              <a:r>
                <a:rPr lang="en-US" b="1">
                  <a:solidFill>
                    <a:srgbClr val="64160B"/>
                  </a:solidFill>
                  <a:latin typeface="Tahoma" charset="0"/>
                </a:rPr>
                <a:t>Buying Power</a:t>
              </a:r>
              <a:endParaRPr lang="en-US">
                <a:latin typeface="Tahoma" charset="0"/>
              </a:endParaRPr>
            </a:p>
          </p:txBody>
        </p:sp>
      </p:grpSp>
      <p:sp>
        <p:nvSpPr>
          <p:cNvPr id="14" name="Rectangle 1043"/>
          <p:cNvSpPr>
            <a:spLocks noChangeArrowheads="1"/>
          </p:cNvSpPr>
          <p:nvPr/>
        </p:nvSpPr>
        <p:spPr bwMode="auto">
          <a:xfrm>
            <a:off x="7696200" y="3276600"/>
            <a:ext cx="13716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r>
              <a:rPr lang="en-US" sz="2800" b="1" u="sng">
                <a:solidFill>
                  <a:srgbClr val="64160B"/>
                </a:solidFill>
                <a:latin typeface="Arial Narrow" charset="0"/>
              </a:rPr>
              <a:t>Demand</a:t>
            </a:r>
            <a:endParaRPr lang="en-US" sz="3600">
              <a:solidFill>
                <a:srgbClr val="FF0000"/>
              </a:solidFill>
            </a:endParaRPr>
          </a:p>
        </p:txBody>
      </p:sp>
    </p:spTree>
    <p:extLst>
      <p:ext uri="{BB962C8B-B14F-4D97-AF65-F5344CB8AC3E}">
        <p14:creationId xmlns:p14="http://schemas.microsoft.com/office/powerpoint/2010/main" val="439320726"/>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grpId="0" nodeType="after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additive="base">
                                        <p:cTn id="12" dur="500" fill="hold"/>
                                        <p:tgtEl>
                                          <p:spTgt spid="4"/>
                                        </p:tgtEl>
                                        <p:attrNameLst>
                                          <p:attrName>ppt_x</p:attrName>
                                        </p:attrNameLst>
                                      </p:cBhvr>
                                      <p:tavLst>
                                        <p:tav tm="0">
                                          <p:val>
                                            <p:strVal val="#ppt_x"/>
                                          </p:val>
                                        </p:tav>
                                        <p:tav tm="100000">
                                          <p:val>
                                            <p:strVal val="#ppt_x"/>
                                          </p:val>
                                        </p:tav>
                                      </p:tavLst>
                                    </p:anim>
                                    <p:anim calcmode="lin" valueType="num">
                                      <p:cBhvr additive="base">
                                        <p:cTn id="13" dur="500" fill="hold"/>
                                        <p:tgtEl>
                                          <p:spTgt spid="4"/>
                                        </p:tgtEl>
                                        <p:attrNameLst>
                                          <p:attrName>ppt_y</p:attrName>
                                        </p:attrNameLst>
                                      </p:cBhvr>
                                      <p:tavLst>
                                        <p:tav tm="0">
                                          <p:val>
                                            <p:strVal val="1+#ppt_h/2"/>
                                          </p:val>
                                        </p:tav>
                                        <p:tav tm="100000">
                                          <p:val>
                                            <p:strVal val="#ppt_y"/>
                                          </p:val>
                                        </p:tav>
                                      </p:tavLst>
                                    </p:anim>
                                  </p:childTnLst>
                                </p:cTn>
                              </p:par>
                              <p:par>
                                <p:cTn id="14" presetID="2" presetClass="entr" presetSubtype="4" fill="hold" grpId="0" nodeType="withEffect">
                                  <p:stCondLst>
                                    <p:cond delay="0"/>
                                  </p:stCondLst>
                                  <p:childTnLst>
                                    <p:set>
                                      <p:cBhvr>
                                        <p:cTn id="15" dur="1" fill="hold">
                                          <p:stCondLst>
                                            <p:cond delay="0"/>
                                          </p:stCondLst>
                                        </p:cTn>
                                        <p:tgtEl>
                                          <p:spTgt spid="5"/>
                                        </p:tgtEl>
                                        <p:attrNameLst>
                                          <p:attrName>style.visibility</p:attrName>
                                        </p:attrNameLst>
                                      </p:cBhvr>
                                      <p:to>
                                        <p:strVal val="visible"/>
                                      </p:to>
                                    </p:set>
                                    <p:anim calcmode="lin" valueType="num">
                                      <p:cBhvr additive="base">
                                        <p:cTn id="16" dur="500" fill="hold"/>
                                        <p:tgtEl>
                                          <p:spTgt spid="5"/>
                                        </p:tgtEl>
                                        <p:attrNameLst>
                                          <p:attrName>ppt_x</p:attrName>
                                        </p:attrNameLst>
                                      </p:cBhvr>
                                      <p:tavLst>
                                        <p:tav tm="0">
                                          <p:val>
                                            <p:strVal val="#ppt_x"/>
                                          </p:val>
                                        </p:tav>
                                        <p:tav tm="100000">
                                          <p:val>
                                            <p:strVal val="#ppt_x"/>
                                          </p:val>
                                        </p:tav>
                                      </p:tavLst>
                                    </p:anim>
                                    <p:anim calcmode="lin" valueType="num">
                                      <p:cBhvr additive="base">
                                        <p:cTn id="17" dur="500" fill="hold"/>
                                        <p:tgtEl>
                                          <p:spTgt spid="5"/>
                                        </p:tgtEl>
                                        <p:attrNameLst>
                                          <p:attrName>ppt_y</p:attrName>
                                        </p:attrNameLst>
                                      </p:cBhvr>
                                      <p:tavLst>
                                        <p:tav tm="0">
                                          <p:val>
                                            <p:strVal val="1+#ppt_h/2"/>
                                          </p:val>
                                        </p:tav>
                                        <p:tav tm="100000">
                                          <p:val>
                                            <p:strVal val="#ppt_y"/>
                                          </p:val>
                                        </p:tav>
                                      </p:tavLst>
                                    </p:anim>
                                  </p:childTnLst>
                                </p:cTn>
                              </p:par>
                            </p:childTnLst>
                          </p:cTn>
                        </p:par>
                        <p:par>
                          <p:cTn id="18" fill="hold">
                            <p:stCondLst>
                              <p:cond delay="1000"/>
                            </p:stCondLst>
                            <p:childTnLst>
                              <p:par>
                                <p:cTn id="19" presetID="2" presetClass="entr" presetSubtype="4" fill="hold" nodeType="afterEffect">
                                  <p:stCondLst>
                                    <p:cond delay="0"/>
                                  </p:stCondLst>
                                  <p:childTnLst>
                                    <p:set>
                                      <p:cBhvr>
                                        <p:cTn id="20" dur="1" fill="hold">
                                          <p:stCondLst>
                                            <p:cond delay="0"/>
                                          </p:stCondLst>
                                        </p:cTn>
                                        <p:tgtEl>
                                          <p:spTgt spid="11"/>
                                        </p:tgtEl>
                                        <p:attrNameLst>
                                          <p:attrName>style.visibility</p:attrName>
                                        </p:attrNameLst>
                                      </p:cBhvr>
                                      <p:to>
                                        <p:strVal val="visible"/>
                                      </p:to>
                                    </p:set>
                                    <p:anim calcmode="lin" valueType="num">
                                      <p:cBhvr additive="base">
                                        <p:cTn id="21" dur="500" fill="hold"/>
                                        <p:tgtEl>
                                          <p:spTgt spid="11"/>
                                        </p:tgtEl>
                                        <p:attrNameLst>
                                          <p:attrName>ppt_x</p:attrName>
                                        </p:attrNameLst>
                                      </p:cBhvr>
                                      <p:tavLst>
                                        <p:tav tm="0">
                                          <p:val>
                                            <p:strVal val="#ppt_x"/>
                                          </p:val>
                                        </p:tav>
                                        <p:tav tm="100000">
                                          <p:val>
                                            <p:strVal val="#ppt_x"/>
                                          </p:val>
                                        </p:tav>
                                      </p:tavLst>
                                    </p:anim>
                                    <p:anim calcmode="lin" valueType="num">
                                      <p:cBhvr additive="base">
                                        <p:cTn id="22" dur="500" fill="hold"/>
                                        <p:tgtEl>
                                          <p:spTgt spid="11"/>
                                        </p:tgtEl>
                                        <p:attrNameLst>
                                          <p:attrName>ppt_y</p:attrName>
                                        </p:attrNameLst>
                                      </p:cBhvr>
                                      <p:tavLst>
                                        <p:tav tm="0">
                                          <p:val>
                                            <p:strVal val="1+#ppt_h/2"/>
                                          </p:val>
                                        </p:tav>
                                        <p:tav tm="100000">
                                          <p:val>
                                            <p:strVal val="#ppt_y"/>
                                          </p:val>
                                        </p:tav>
                                      </p:tavLst>
                                    </p:anim>
                                  </p:childTnLst>
                                </p:cTn>
                              </p:par>
                            </p:childTnLst>
                          </p:cTn>
                        </p:par>
                        <p:par>
                          <p:cTn id="23" fill="hold">
                            <p:stCondLst>
                              <p:cond delay="1500"/>
                            </p:stCondLst>
                            <p:childTnLst>
                              <p:par>
                                <p:cTn id="24" presetID="2" presetClass="entr" presetSubtype="4" fill="hold" grpId="0" nodeType="afterEffect">
                                  <p:stCondLst>
                                    <p:cond delay="0"/>
                                  </p:stCondLst>
                                  <p:childTnLst>
                                    <p:set>
                                      <p:cBhvr>
                                        <p:cTn id="25" dur="1" fill="hold">
                                          <p:stCondLst>
                                            <p:cond delay="0"/>
                                          </p:stCondLst>
                                        </p:cTn>
                                        <p:tgtEl>
                                          <p:spTgt spid="6"/>
                                        </p:tgtEl>
                                        <p:attrNameLst>
                                          <p:attrName>style.visibility</p:attrName>
                                        </p:attrNameLst>
                                      </p:cBhvr>
                                      <p:to>
                                        <p:strVal val="visible"/>
                                      </p:to>
                                    </p:set>
                                    <p:anim calcmode="lin" valueType="num">
                                      <p:cBhvr additive="base">
                                        <p:cTn id="26" dur="500" fill="hold"/>
                                        <p:tgtEl>
                                          <p:spTgt spid="6"/>
                                        </p:tgtEl>
                                        <p:attrNameLst>
                                          <p:attrName>ppt_x</p:attrName>
                                        </p:attrNameLst>
                                      </p:cBhvr>
                                      <p:tavLst>
                                        <p:tav tm="0">
                                          <p:val>
                                            <p:strVal val="#ppt_x"/>
                                          </p:val>
                                        </p:tav>
                                        <p:tav tm="100000">
                                          <p:val>
                                            <p:strVal val="#ppt_x"/>
                                          </p:val>
                                        </p:tav>
                                      </p:tavLst>
                                    </p:anim>
                                    <p:anim calcmode="lin" valueType="num">
                                      <p:cBhvr additive="base">
                                        <p:cTn id="27" dur="500" fill="hold"/>
                                        <p:tgtEl>
                                          <p:spTgt spid="6"/>
                                        </p:tgtEl>
                                        <p:attrNameLst>
                                          <p:attrName>ppt_y</p:attrName>
                                        </p:attrNameLst>
                                      </p:cBhvr>
                                      <p:tavLst>
                                        <p:tav tm="0">
                                          <p:val>
                                            <p:strVal val="1+#ppt_h/2"/>
                                          </p:val>
                                        </p:tav>
                                        <p:tav tm="100000">
                                          <p:val>
                                            <p:strVal val="#ppt_y"/>
                                          </p:val>
                                        </p:tav>
                                      </p:tavLst>
                                    </p:anim>
                                  </p:childTnLst>
                                </p:cTn>
                              </p:par>
                              <p:par>
                                <p:cTn id="28" presetID="2" presetClass="entr" presetSubtype="4" fill="hold" grpId="0" nodeType="withEffect">
                                  <p:stCondLst>
                                    <p:cond delay="0"/>
                                  </p:stCondLst>
                                  <p:childTnLst>
                                    <p:set>
                                      <p:cBhvr>
                                        <p:cTn id="29" dur="1" fill="hold">
                                          <p:stCondLst>
                                            <p:cond delay="0"/>
                                          </p:stCondLst>
                                        </p:cTn>
                                        <p:tgtEl>
                                          <p:spTgt spid="7"/>
                                        </p:tgtEl>
                                        <p:attrNameLst>
                                          <p:attrName>style.visibility</p:attrName>
                                        </p:attrNameLst>
                                      </p:cBhvr>
                                      <p:to>
                                        <p:strVal val="visible"/>
                                      </p:to>
                                    </p:set>
                                    <p:anim calcmode="lin" valueType="num">
                                      <p:cBhvr additive="base">
                                        <p:cTn id="30" dur="500" fill="hold"/>
                                        <p:tgtEl>
                                          <p:spTgt spid="7"/>
                                        </p:tgtEl>
                                        <p:attrNameLst>
                                          <p:attrName>ppt_x</p:attrName>
                                        </p:attrNameLst>
                                      </p:cBhvr>
                                      <p:tavLst>
                                        <p:tav tm="0">
                                          <p:val>
                                            <p:strVal val="#ppt_x"/>
                                          </p:val>
                                        </p:tav>
                                        <p:tav tm="100000">
                                          <p:val>
                                            <p:strVal val="#ppt_x"/>
                                          </p:val>
                                        </p:tav>
                                      </p:tavLst>
                                    </p:anim>
                                    <p:anim calcmode="lin" valueType="num">
                                      <p:cBhvr additive="base">
                                        <p:cTn id="31"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4"/>
          <p:cNvSpPr txBox="1">
            <a:spLocks noRot="1" noChangeArrowheads="1"/>
          </p:cNvSpPr>
          <p:nvPr/>
        </p:nvSpPr>
        <p:spPr>
          <a:xfrm>
            <a:off x="301625" y="228600"/>
            <a:ext cx="8510588" cy="1325563"/>
          </a:xfrm>
          <a:prstGeom prst="rect">
            <a:avLst/>
          </a:prstGeom>
          <a:noFill/>
          <a:ln/>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US" b="1" smtClean="0">
                <a:solidFill>
                  <a:schemeClr val="accent2"/>
                </a:solidFill>
              </a:rPr>
              <a:t>Need / Want Fulfillment</a:t>
            </a:r>
            <a:endParaRPr lang="en-US"/>
          </a:p>
        </p:txBody>
      </p:sp>
      <p:sp>
        <p:nvSpPr>
          <p:cNvPr id="3" name="Rectangle 5"/>
          <p:cNvSpPr txBox="1">
            <a:spLocks noRot="1" noChangeArrowheads="1"/>
          </p:cNvSpPr>
          <p:nvPr/>
        </p:nvSpPr>
        <p:spPr>
          <a:xfrm>
            <a:off x="301625" y="1676400"/>
            <a:ext cx="8540750" cy="4422775"/>
          </a:xfrm>
          <a:prstGeom prst="rect">
            <a:avLst/>
          </a:prstGeom>
          <a:noFill/>
          <a:ln/>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a:lnSpc>
                <a:spcPct val="90000"/>
              </a:lnSpc>
            </a:pPr>
            <a:r>
              <a:rPr lang="en-US" sz="2800" smtClean="0"/>
              <a:t>Needs and Wants Fulfilled through a </a:t>
            </a:r>
          </a:p>
          <a:p>
            <a:pPr>
              <a:lnSpc>
                <a:spcPct val="90000"/>
              </a:lnSpc>
              <a:buFontTx/>
              <a:buNone/>
            </a:pPr>
            <a:endParaRPr lang="en-US" sz="2800" b="1" i="1" smtClean="0">
              <a:solidFill>
                <a:srgbClr val="FF3300"/>
              </a:solidFill>
            </a:endParaRPr>
          </a:p>
          <a:p>
            <a:pPr>
              <a:lnSpc>
                <a:spcPct val="90000"/>
              </a:lnSpc>
              <a:buFontTx/>
              <a:buNone/>
            </a:pPr>
            <a:r>
              <a:rPr lang="en-US" sz="3600" b="1" i="1" smtClean="0">
                <a:solidFill>
                  <a:srgbClr val="FF3300"/>
                </a:solidFill>
              </a:rPr>
              <a:t>Marketing Offer </a:t>
            </a:r>
            <a:r>
              <a:rPr lang="en-US" sz="3600" smtClean="0"/>
              <a:t>:</a:t>
            </a:r>
          </a:p>
          <a:p>
            <a:pPr lvl="1">
              <a:lnSpc>
                <a:spcPct val="90000"/>
              </a:lnSpc>
              <a:buFontTx/>
              <a:buNone/>
            </a:pPr>
            <a:r>
              <a:rPr lang="en-US" sz="3600" smtClean="0"/>
              <a:t>Some combination of products, services, information, or experiences offered to a market to satisfy a need or want.</a:t>
            </a:r>
          </a:p>
          <a:p>
            <a:pPr>
              <a:lnSpc>
                <a:spcPct val="90000"/>
              </a:lnSpc>
            </a:pPr>
            <a:endParaRPr lang="en-US" sz="3600" smtClean="0"/>
          </a:p>
          <a:p>
            <a:pPr>
              <a:lnSpc>
                <a:spcPct val="90000"/>
              </a:lnSpc>
            </a:pPr>
            <a:endParaRPr lang="en-US" sz="2800"/>
          </a:p>
        </p:txBody>
      </p:sp>
    </p:spTree>
    <p:extLst>
      <p:ext uri="{BB962C8B-B14F-4D97-AF65-F5344CB8AC3E}">
        <p14:creationId xmlns:p14="http://schemas.microsoft.com/office/powerpoint/2010/main" val="306088938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6" descr="Picture 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363825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4"/>
          <p:cNvSpPr>
            <a:spLocks noChangeArrowheads="1"/>
          </p:cNvSpPr>
          <p:nvPr/>
        </p:nvSpPr>
        <p:spPr bwMode="auto">
          <a:xfrm>
            <a:off x="533400" y="304800"/>
            <a:ext cx="7924800" cy="5934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p>
            <a:r>
              <a:rPr lang="en-US" sz="5500">
                <a:solidFill>
                  <a:schemeClr val="accent2"/>
                </a:solidFill>
              </a:rPr>
              <a:t>Marketing concept</a:t>
            </a:r>
            <a:endParaRPr lang="en-US"/>
          </a:p>
          <a:p>
            <a:r>
              <a:rPr lang="en-US" sz="4100"/>
              <a:t>• Segmentation</a:t>
            </a:r>
          </a:p>
          <a:p>
            <a:r>
              <a:rPr lang="en-US" sz="4100"/>
              <a:t>• Targeting</a:t>
            </a:r>
          </a:p>
          <a:p>
            <a:r>
              <a:rPr lang="en-US" sz="4100"/>
              <a:t>• Positioning</a:t>
            </a:r>
          </a:p>
          <a:p>
            <a:r>
              <a:rPr lang="en-US" sz="4100"/>
              <a:t>• </a:t>
            </a:r>
            <a:r>
              <a:rPr lang="en-US" sz="4100" b="1" i="1">
                <a:solidFill>
                  <a:srgbClr val="64160B"/>
                </a:solidFill>
              </a:rPr>
              <a:t>Basic</a:t>
            </a:r>
            <a:r>
              <a:rPr lang="en-US" sz="4100"/>
              <a:t> - Marketing mix (4ps):</a:t>
            </a:r>
          </a:p>
          <a:p>
            <a:r>
              <a:rPr lang="en-US" sz="4100"/>
              <a:t>– Product</a:t>
            </a:r>
          </a:p>
          <a:p>
            <a:r>
              <a:rPr lang="en-US" sz="4100"/>
              <a:t>– Price</a:t>
            </a:r>
          </a:p>
          <a:p>
            <a:r>
              <a:rPr lang="en-US" sz="4100"/>
              <a:t>– Place</a:t>
            </a:r>
          </a:p>
          <a:p>
            <a:r>
              <a:rPr lang="en-US" sz="4100"/>
              <a:t>– Promotion</a:t>
            </a:r>
            <a:endParaRPr lang="en-US"/>
          </a:p>
        </p:txBody>
      </p:sp>
    </p:spTree>
    <p:extLst>
      <p:ext uri="{BB962C8B-B14F-4D97-AF65-F5344CB8AC3E}">
        <p14:creationId xmlns:p14="http://schemas.microsoft.com/office/powerpoint/2010/main" val="160816466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939352" y="1516628"/>
            <a:ext cx="5112355" cy="2520000"/>
          </a:xfrm>
          <a:prstGeom prst="rect">
            <a:avLst/>
          </a:prstGeom>
          <a:noFill/>
        </p:spPr>
        <p:txBody>
          <a:bodyPr wrap="square" lIns="91440" tIns="45720" rIns="91440" bIns="45720">
            <a:spAutoFit/>
          </a:bodyPr>
          <a:lstStyle/>
          <a:p>
            <a:pPr algn="ctr"/>
            <a:r>
              <a:rPr lang="en-GB" sz="5400" b="1" cap="none" spc="0" dirty="0"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Questions ?</a:t>
            </a:r>
            <a:endParaRPr lang="en-GB" sz="5400" b="1" cap="none" spc="0"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endParaRPr>
          </a:p>
        </p:txBody>
      </p:sp>
    </p:spTree>
    <p:extLst>
      <p:ext uri="{BB962C8B-B14F-4D97-AF65-F5344CB8AC3E}">
        <p14:creationId xmlns:p14="http://schemas.microsoft.com/office/powerpoint/2010/main" val="6486044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18</TotalTime>
  <Words>545</Words>
  <Application>Microsoft Macintosh PowerPoint</Application>
  <PresentationFormat>On-screen Show (4:3)</PresentationFormat>
  <Paragraphs>111</Paragraphs>
  <Slides>25</Slides>
  <Notes>0</Notes>
  <HiddenSlides>0</HiddenSlides>
  <MMClips>0</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Office Theme</vt:lpstr>
      <vt:lpstr>MBA Marketing Management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MBA Marketing Management</dc:title>
  <dc:creator>IT Support</dc:creator>
  <cp:lastModifiedBy>IT Support</cp:lastModifiedBy>
  <cp:revision>17</cp:revision>
  <dcterms:created xsi:type="dcterms:W3CDTF">2014-02-01T20:29:15Z</dcterms:created>
  <dcterms:modified xsi:type="dcterms:W3CDTF">2014-02-01T22:59:05Z</dcterms:modified>
</cp:coreProperties>
</file>