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3" r:id="rId5"/>
    <p:sldId id="284" r:id="rId6"/>
    <p:sldId id="285" r:id="rId7"/>
    <p:sldId id="289" r:id="rId8"/>
    <p:sldId id="290" r:id="rId9"/>
    <p:sldId id="260" r:id="rId10"/>
    <p:sldId id="319" r:id="rId11"/>
    <p:sldId id="309" r:id="rId12"/>
    <p:sldId id="313" r:id="rId13"/>
    <p:sldId id="316" r:id="rId14"/>
    <p:sldId id="293" r:id="rId15"/>
    <p:sldId id="317" r:id="rId16"/>
    <p:sldId id="320" r:id="rId17"/>
    <p:sldId id="312" r:id="rId18"/>
    <p:sldId id="321" r:id="rId1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FFC000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7DB1-4ABA-A651-7D12B8C292F1}"/>
              </c:ext>
            </c:extLst>
          </c:dPt>
          <c:dPt>
            <c:idx val="1"/>
            <c:bubble3D val="0"/>
            <c:spPr>
              <a:solidFill>
                <a:srgbClr val="1BC7F3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7DB1-4ABA-A651-7D12B8C292F1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7DB1-4ABA-A651-7D12B8C292F1}"/>
              </c:ext>
            </c:extLst>
          </c:dPt>
          <c:dPt>
            <c:idx val="3"/>
            <c:bubble3D val="0"/>
            <c:spPr>
              <a:solidFill>
                <a:srgbClr val="FF0000"/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7DB1-4ABA-A651-7D12B8C292F1}"/>
              </c:ext>
            </c:extLst>
          </c:dPt>
          <c:dPt>
            <c:idx val="4"/>
            <c:bubble3D val="0"/>
            <c:spPr>
              <a:solidFill>
                <a:schemeClr val="accent2">
                  <a:lumMod val="75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7DB1-4ABA-A651-7D12B8C292F1}"/>
              </c:ext>
            </c:extLst>
          </c:dPt>
          <c:dPt>
            <c:idx val="5"/>
            <c:bubble3D val="0"/>
            <c:spPr>
              <a:noFill/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7DB1-4ABA-A651-7D12B8C292F1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1" i="0" u="none" strike="noStrike" kern="1200" spc="0" baseline="0">
                      <a:solidFill>
                        <a:srgbClr val="FFC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7DB1-4ABA-A651-7D12B8C292F1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1" i="0" u="none" strike="noStrike" kern="1200" spc="0" baseline="0">
                      <a:solidFill>
                        <a:srgbClr val="0070C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7DB1-4ABA-A651-7D12B8C292F1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1" i="0" u="none" strike="noStrike" kern="1200" spc="0" baseline="0">
                      <a:solidFill>
                        <a:schemeClr val="accent3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7DB1-4ABA-A651-7D12B8C292F1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1" i="0" u="none" strike="noStrike" kern="1200" spc="0" baseline="0">
                      <a:solidFill>
                        <a:srgbClr val="C00000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7DB1-4ABA-A651-7D12B8C292F1}"/>
                </c:ext>
              </c:extLst>
            </c:dLbl>
            <c:dLbl>
              <c:idx val="4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1" i="0" u="none" strike="noStrike" kern="1200" spc="0" baseline="0">
                      <a:solidFill>
                        <a:schemeClr val="accent2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7DB1-4ABA-A651-7D12B8C292F1}"/>
                </c:ext>
              </c:extLst>
            </c:dLbl>
            <c:dLbl>
              <c:idx val="5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000" b="1" i="0" u="none" strike="noStrike" kern="1200" spc="0" baseline="0">
                      <a:solidFill>
                        <a:schemeClr val="accent6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7DB1-4ABA-A651-7D12B8C292F1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Sheet1!$A$3:$A$8</c:f>
              <c:strCache>
                <c:ptCount val="6"/>
                <c:pt idx="0">
                  <c:v>QQ Music</c:v>
                </c:pt>
                <c:pt idx="1">
                  <c:v>Kugou Music </c:v>
                </c:pt>
                <c:pt idx="2">
                  <c:v>Kuwo Music </c:v>
                </c:pt>
                <c:pt idx="3">
                  <c:v>Yun Music </c:v>
                </c:pt>
                <c:pt idx="4">
                  <c:v>Xiami Music</c:v>
                </c:pt>
                <c:pt idx="5">
                  <c:v>Others</c:v>
                </c:pt>
              </c:strCache>
            </c:strRef>
          </c:cat>
          <c:val>
            <c:numRef>
              <c:f>Sheet1!$B$3:$B$8</c:f>
              <c:numCache>
                <c:formatCode>0.00%</c:formatCode>
                <c:ptCount val="6"/>
                <c:pt idx="0">
                  <c:v>0.40600000000000003</c:v>
                </c:pt>
                <c:pt idx="1">
                  <c:v>0.27900000000000003</c:v>
                </c:pt>
                <c:pt idx="2">
                  <c:v>9.5000000000000001E-2</c:v>
                </c:pt>
                <c:pt idx="3">
                  <c:v>8.5999999999999993E-2</c:v>
                </c:pt>
                <c:pt idx="4">
                  <c:v>0.04</c:v>
                </c:pt>
                <c:pt idx="5">
                  <c:v>9.5000000000000001E-2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7DB1-4ABA-A651-7D12B8C292F1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cs:styleClr val="auto"/>
    </cs:fontRef>
    <cs:defRPr sz="100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image" Target="../media/image16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0.84725</cdr:x>
      <cdr:y>0.29186</cdr:y>
    </cdr:from>
    <cdr:to>
      <cdr:x>0.94227</cdr:x>
      <cdr:y>0.44716</cdr:y>
    </cdr:to>
    <cdr:pic>
      <cdr:nvPicPr>
        <cdr:cNvPr id="3" name="图片 2">
          <a:extLst xmlns:a="http://schemas.openxmlformats.org/drawingml/2006/main">
            <a:ext uri="{FF2B5EF4-FFF2-40B4-BE49-F238E27FC236}">
              <a16:creationId xmlns:a16="http://schemas.microsoft.com/office/drawing/2014/main" id="{B38B733D-C480-4069-B37F-D74A31B351B1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>
          <a:extLst>
            <a:ext uri="{28A0092B-C50C-407E-A947-70E740481C1C}">
              <a14:useLocalDpi xmlns:a14="http://schemas.microsoft.com/office/drawing/2010/main" val="0"/>
            </a:ext>
          </a:extLst>
        </a:blip>
        <a:stretch xmlns:a="http://schemas.openxmlformats.org/drawingml/2006/main">
          <a:fillRect/>
        </a:stretch>
      </cdr:blipFill>
      <cdr:spPr>
        <a:xfrm xmlns:a="http://schemas.openxmlformats.org/drawingml/2006/main">
          <a:off x="6325631" y="1387855"/>
          <a:ext cx="709424" cy="738489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0.19275</cdr:x>
      <cdr:y>0.82209</cdr:y>
    </cdr:from>
    <cdr:to>
      <cdr:x>0.30637</cdr:x>
      <cdr:y>1</cdr:y>
    </cdr:to>
    <cdr:pic>
      <cdr:nvPicPr>
        <cdr:cNvPr id="6" name="图片 5">
          <a:extLst xmlns:a="http://schemas.openxmlformats.org/drawingml/2006/main">
            <a:ext uri="{FF2B5EF4-FFF2-40B4-BE49-F238E27FC236}">
              <a16:creationId xmlns:a16="http://schemas.microsoft.com/office/drawing/2014/main" id="{4B813485-32D3-42A2-93CC-E1269E600A75}"/>
            </a:ext>
          </a:extLst>
        </cdr:cNvPr>
        <cdr:cNvPicPr>
          <a:picLocks xmlns:a="http://schemas.openxmlformats.org/drawingml/2006/main" noChangeAspect="1"/>
        </cdr:cNvPicPr>
      </cdr:nvPicPr>
      <cdr:blipFill rotWithShape="1">
        <a:blip xmlns:a="http://schemas.openxmlformats.org/drawingml/2006/main" xmlns:r="http://schemas.openxmlformats.org/officeDocument/2006/relationships" r:embed="rId2">
          <a:extLst>
            <a:ext uri="{28A0092B-C50C-407E-A947-70E740481C1C}">
              <a14:useLocalDpi xmlns:a14="http://schemas.microsoft.com/office/drawing/2010/main" val="0"/>
            </a:ext>
          </a:extLst>
        </a:blip>
        <a:srcRect xmlns:a="http://schemas.openxmlformats.org/drawingml/2006/main" l="4655" t="2826" r="4949" b="7020"/>
        <a:stretch xmlns:a="http://schemas.openxmlformats.org/drawingml/2006/main"/>
      </cdr:blipFill>
      <cdr:spPr>
        <a:xfrm xmlns:a="http://schemas.openxmlformats.org/drawingml/2006/main">
          <a:off x="1168400" y="3173943"/>
          <a:ext cx="688702" cy="686857"/>
        </a:xfrm>
        <a:prstGeom xmlns:a="http://schemas.openxmlformats.org/drawingml/2006/main" prst="ellipse">
          <a:avLst/>
        </a:prstGeom>
      </cdr:spPr>
    </cdr:pic>
  </cdr:relSizeAnchor>
  <cdr:relSizeAnchor xmlns:cdr="http://schemas.openxmlformats.org/drawingml/2006/chartDrawing">
    <cdr:from>
      <cdr:x>0.0176</cdr:x>
      <cdr:y>0.4875</cdr:y>
    </cdr:from>
    <cdr:to>
      <cdr:x>0.11146</cdr:x>
      <cdr:y>0.63487</cdr:y>
    </cdr:to>
    <cdr:pic>
      <cdr:nvPicPr>
        <cdr:cNvPr id="8" name="图片 7">
          <a:extLst xmlns:a="http://schemas.openxmlformats.org/drawingml/2006/main">
            <a:ext uri="{FF2B5EF4-FFF2-40B4-BE49-F238E27FC236}">
              <a16:creationId xmlns:a16="http://schemas.microsoft.com/office/drawing/2014/main" id="{DE208049-00C8-49D8-B1A7-05B04AEF3BCA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3">
          <a:extLst>
            <a:ext uri="{28A0092B-C50C-407E-A947-70E740481C1C}">
              <a14:useLocalDpi xmlns:a14="http://schemas.microsoft.com/office/drawing/2010/main" val="0"/>
            </a:ext>
          </a:extLst>
        </a:blip>
        <a:stretch xmlns:a="http://schemas.openxmlformats.org/drawingml/2006/main">
          <a:fillRect/>
        </a:stretch>
      </cdr:blipFill>
      <cdr:spPr>
        <a:xfrm xmlns:a="http://schemas.openxmlformats.org/drawingml/2006/main">
          <a:off x="106680" y="1882140"/>
          <a:ext cx="568960" cy="568960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0.07878</cdr:x>
      <cdr:y>0.25395</cdr:y>
    </cdr:from>
    <cdr:to>
      <cdr:x>0.15546</cdr:x>
      <cdr:y>0.37434</cdr:y>
    </cdr:to>
    <cdr:pic>
      <cdr:nvPicPr>
        <cdr:cNvPr id="10" name="图片 9">
          <a:extLst xmlns:a="http://schemas.openxmlformats.org/drawingml/2006/main">
            <a:ext uri="{FF2B5EF4-FFF2-40B4-BE49-F238E27FC236}">
              <a16:creationId xmlns:a16="http://schemas.microsoft.com/office/drawing/2014/main" id="{ACB9244D-2355-4013-8CCE-6889F1AC1983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4">
          <a:extLst>
            <a:ext uri="{28A0092B-C50C-407E-A947-70E740481C1C}">
              <a14:useLocalDpi xmlns:a14="http://schemas.microsoft.com/office/drawing/2010/main" val="0"/>
            </a:ext>
          </a:extLst>
        </a:blip>
        <a:stretch xmlns:a="http://schemas.openxmlformats.org/drawingml/2006/main">
          <a:fillRect/>
        </a:stretch>
      </cdr:blipFill>
      <cdr:spPr>
        <a:xfrm xmlns:a="http://schemas.openxmlformats.org/drawingml/2006/main">
          <a:off x="477519" y="980440"/>
          <a:ext cx="464820" cy="464820"/>
        </a:xfrm>
        <a:prstGeom xmlns:a="http://schemas.openxmlformats.org/drawingml/2006/main" prst="rect">
          <a:avLst/>
        </a:prstGeom>
      </cdr:spPr>
    </cdr:pic>
  </cdr:relSizeAnchor>
  <cdr:relSizeAnchor xmlns:cdr="http://schemas.openxmlformats.org/drawingml/2006/chartDrawing">
    <cdr:from>
      <cdr:x>0.1475</cdr:x>
      <cdr:y>0.11118</cdr:y>
    </cdr:from>
    <cdr:to>
      <cdr:x>0.20532</cdr:x>
      <cdr:y>0.20197</cdr:y>
    </cdr:to>
    <cdr:pic>
      <cdr:nvPicPr>
        <cdr:cNvPr id="12" name="图片 11">
          <a:extLst xmlns:a="http://schemas.openxmlformats.org/drawingml/2006/main">
            <a:ext uri="{FF2B5EF4-FFF2-40B4-BE49-F238E27FC236}">
              <a16:creationId xmlns:a16="http://schemas.microsoft.com/office/drawing/2014/main" id="{E5891085-12A6-471F-9CF2-145D9BD6164C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5">
          <a:extLst>
            <a:ext uri="{28A0092B-C50C-407E-A947-70E740481C1C}">
              <a14:useLocalDpi xmlns:a14="http://schemas.microsoft.com/office/drawing/2010/main" val="0"/>
            </a:ext>
          </a:extLst>
        </a:blip>
        <a:stretch xmlns:a="http://schemas.openxmlformats.org/drawingml/2006/main">
          <a:fillRect/>
        </a:stretch>
      </cdr:blipFill>
      <cdr:spPr>
        <a:xfrm xmlns:a="http://schemas.openxmlformats.org/drawingml/2006/main">
          <a:off x="894080" y="429260"/>
          <a:ext cx="350520" cy="350520"/>
        </a:xfrm>
        <a:prstGeom xmlns:a="http://schemas.openxmlformats.org/drawingml/2006/main" prst="rect">
          <a:avLst/>
        </a:prstGeom>
      </cdr:spPr>
    </cdr:pic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D8B2EC-7BDB-46BC-8DF2-12D8BE01E647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65391F-40DC-4E12-B2A1-244FEC23FD4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9465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5205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8684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9057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7915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BE5C76-E9A2-4C6E-8BBF-6501F979D480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1578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582851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48517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5314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64756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72919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1165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26269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23051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35897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1309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42BF4-2312-4613-84DE-ECEF47A3E50F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38432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CE0C60-F7AE-4257-AA81-8A0D1F79F0F6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8557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3FD4ADB-AA3B-4EFB-9301-4ABA4686D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3E4CC43-C93B-411A-9072-C0E50F8A3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D5B984B-535B-4DA4-8692-C6F8FDEB9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4CDFBCE-CCBD-404D-AE80-2F6C3B7B9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A17F31F-5EDC-42AE-BF4E-27C2B5163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5205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F1554CD-F06F-44A1-A4BC-381010246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757D849-1DF8-4CEB-B042-F630AC3EE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0E148F8-1513-42AA-B395-A7EE14D0B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07D7666-77A1-4DE2-BBCA-C4D93CDD2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22836BD-0A28-4E78-8049-7B221BE58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510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324853-3173-4828-A194-B143C3694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4E48E94-CB1E-4AC0-9F0F-6D42E745F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52D566B-1169-4B5E-8B58-1C38E53B7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062F589-7E57-4AE4-A48D-8FAEABE69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23AECA0-B307-4F89-935E-614D9B8BB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7669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A82AE1F-F37C-4303-8B19-F1655918F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151B80C-C92E-43C8-913E-7BF9EF651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79AF921-0BF0-47FB-BF0F-F047591D3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4632D5E-817A-496F-BB3B-DF530EF80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6E3CEC6-065B-4FC3-A958-4872AE948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FC03952-F406-453B-A448-D34CF8AE1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13628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38E67E-F993-40E9-8AB0-725303282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498E492-2B96-463F-A7BF-11A6C349C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717201B-AB60-4B68-97C5-76BB34C30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8652F48F-7011-4CCC-88BC-4C963862CD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7A6D0123-8EFF-409C-A1C8-5B07510A95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13FA8BF-6B51-46FC-83A7-310F4E9FC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F8FFBAAE-18B6-406F-B8AA-C98F08146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15089683-2A4D-431C-AA85-7987AA7CB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4180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79D5B9-46EC-449E-A2B2-E98FDE3F7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6D13892-8EBD-4F29-9D7D-17727C33B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DEFDAD10-0CDA-46C1-822D-EE1D0D87C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5B421DA1-9F81-4AE6-B25E-DF12B1392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5423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31AC470-26E5-4710-95B8-3E06C8841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E6CE865-2A24-474C-B821-047E94EC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3B91940-763B-4A54-A62F-F6EDB92E9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2520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E5B6FA4-0C46-474F-9501-5A985316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C6000BE-B8F6-4A8A-AE67-C5BB37B15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FAE5825-FE98-432A-B8FA-3A5AF9919F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9F94AED-B8BE-4BAD-98B9-A38115565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770B5D3-92FA-42A6-8DE2-FF13D958C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E6C3A7E-7528-4C0A-BC6D-55D24910C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4014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D821F8E-213B-42E1-A199-F2D53356C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4E6CF657-70FC-490F-98A2-E4C023EAAE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4AD4CF9-BBEE-4EF0-9132-C9BC4C824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944FE85-A047-4371-9133-8717B86A1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5032B01-017D-41A9-853A-681FA2D2B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B6A0042-E87A-42A0-B289-7FB09ACEB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4769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5903F95-E887-4D66-96A1-AD0E4B1F4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CA6168F-B7CD-451F-B806-46E60A0C7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FF03822-8366-4B25-9A90-56BC47465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2257D6D-2A45-4D4D-B6C0-3B9E3495C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5FF7A45-9914-4C1D-86DA-475D607A6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6613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D42A9E11-0D22-4212-8B13-749F5F2DF7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0899CD0-7FAE-43DA-876D-840DD3EF18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3396771-6062-46A0-81BA-6B135672C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D1390B4-4741-473C-B260-CA1FD3541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3A84716-9E3E-41FC-A2F4-13A1BEC92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48091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E2364-BA40-48BA-8311-4EB9D9618F9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2"/>
            <a:ext cx="12191998" cy="6858000"/>
          </a:xfrm>
          <a:custGeom>
            <a:avLst/>
            <a:gdLst>
              <a:gd name="connsiteX0" fmla="*/ 11151820 w 12191998"/>
              <a:gd name="connsiteY0" fmla="*/ 0 h 6858000"/>
              <a:gd name="connsiteX1" fmla="*/ 12191998 w 12191998"/>
              <a:gd name="connsiteY1" fmla="*/ 0 h 6858000"/>
              <a:gd name="connsiteX2" fmla="*/ 12191998 w 12191998"/>
              <a:gd name="connsiteY2" fmla="*/ 4808920 h 6858000"/>
              <a:gd name="connsiteX3" fmla="*/ 1040181 w 12191998"/>
              <a:gd name="connsiteY3" fmla="*/ 6858000 h 6858000"/>
              <a:gd name="connsiteX4" fmla="*/ 0 w 12191998"/>
              <a:gd name="connsiteY4" fmla="*/ 6858000 h 6858000"/>
              <a:gd name="connsiteX5" fmla="*/ 0 w 12191998"/>
              <a:gd name="connsiteY5" fmla="*/ 204908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8" h="6858000">
                <a:moveTo>
                  <a:pt x="11151820" y="0"/>
                </a:moveTo>
                <a:lnTo>
                  <a:pt x="12191998" y="0"/>
                </a:lnTo>
                <a:lnTo>
                  <a:pt x="12191998" y="4808920"/>
                </a:lnTo>
                <a:lnTo>
                  <a:pt x="1040181" y="6858000"/>
                </a:lnTo>
                <a:lnTo>
                  <a:pt x="0" y="6858000"/>
                </a:lnTo>
                <a:lnTo>
                  <a:pt x="0" y="204908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817722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EECC00B-A5CE-4327-A56C-02E3EC9EE7C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560871" y="2409745"/>
            <a:ext cx="3519107" cy="3519107"/>
          </a:xfrm>
          <a:custGeom>
            <a:avLst/>
            <a:gdLst>
              <a:gd name="connsiteX0" fmla="*/ 85444 w 3519107"/>
              <a:gd name="connsiteY0" fmla="*/ 0 h 3519107"/>
              <a:gd name="connsiteX1" fmla="*/ 3519107 w 3519107"/>
              <a:gd name="connsiteY1" fmla="*/ 0 h 3519107"/>
              <a:gd name="connsiteX2" fmla="*/ 3519107 w 3519107"/>
              <a:gd name="connsiteY2" fmla="*/ 3519107 h 3519107"/>
              <a:gd name="connsiteX3" fmla="*/ 85444 w 3519107"/>
              <a:gd name="connsiteY3" fmla="*/ 3519107 h 3519107"/>
              <a:gd name="connsiteX4" fmla="*/ 0 w 3519107"/>
              <a:gd name="connsiteY4" fmla="*/ 3433663 h 3519107"/>
              <a:gd name="connsiteX5" fmla="*/ 0 w 3519107"/>
              <a:gd name="connsiteY5" fmla="*/ 85444 h 3519107"/>
              <a:gd name="connsiteX6" fmla="*/ 85444 w 3519107"/>
              <a:gd name="connsiteY6" fmla="*/ 0 h 3519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19107" h="3519107">
                <a:moveTo>
                  <a:pt x="85444" y="0"/>
                </a:moveTo>
                <a:lnTo>
                  <a:pt x="3519107" y="0"/>
                </a:lnTo>
                <a:lnTo>
                  <a:pt x="3519107" y="3519107"/>
                </a:lnTo>
                <a:lnTo>
                  <a:pt x="85444" y="3519107"/>
                </a:lnTo>
                <a:cubicBezTo>
                  <a:pt x="38255" y="3519107"/>
                  <a:pt x="0" y="3480852"/>
                  <a:pt x="0" y="3433663"/>
                </a:cubicBezTo>
                <a:lnTo>
                  <a:pt x="0" y="85444"/>
                </a:lnTo>
                <a:cubicBezTo>
                  <a:pt x="0" y="38255"/>
                  <a:pt x="38255" y="0"/>
                  <a:pt x="85444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Image Placeholder</a:t>
            </a:r>
          </a:p>
          <a:p>
            <a:endParaRPr lang="en-US" dirty="0"/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8F9F5811-4BC8-4DC7-AF63-AEA1B74C66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62744" y="560955"/>
            <a:ext cx="9666512" cy="58125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9CC68C0F-E68A-4E17-9743-871A23DCDA3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40630" y="262366"/>
            <a:ext cx="4310740" cy="29859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400" b="0" spc="300">
                <a:solidFill>
                  <a:schemeClr val="bg1">
                    <a:lumMod val="65000"/>
                  </a:schemeClr>
                </a:solidFill>
                <a:latin typeface="+mn-lt"/>
              </a:defRPr>
            </a:lvl1pPr>
          </a:lstStyle>
          <a:p>
            <a:pPr lvl="0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D69620C-AA38-436D-9E96-BF1E42525E2E}"/>
              </a:ext>
            </a:extLst>
          </p:cNvPr>
          <p:cNvGrpSpPr/>
          <p:nvPr userDrawn="1"/>
        </p:nvGrpSpPr>
        <p:grpSpPr>
          <a:xfrm>
            <a:off x="5943600" y="1210739"/>
            <a:ext cx="304800" cy="106680"/>
            <a:chOff x="5935980" y="1180306"/>
            <a:chExt cx="304800" cy="106680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B4B110A1-B827-4385-BB46-4664AD575D86}"/>
                </a:ext>
              </a:extLst>
            </p:cNvPr>
            <p:cNvSpPr/>
            <p:nvPr/>
          </p:nvSpPr>
          <p:spPr>
            <a:xfrm>
              <a:off x="5935980" y="1180306"/>
              <a:ext cx="106680" cy="10668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21CE2D6-559F-466A-BC5A-73597825969A}"/>
                </a:ext>
              </a:extLst>
            </p:cNvPr>
            <p:cNvSpPr/>
            <p:nvPr/>
          </p:nvSpPr>
          <p:spPr>
            <a:xfrm>
              <a:off x="6134100" y="1180306"/>
              <a:ext cx="106680" cy="106680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440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ecel="10000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 build="p">
        <p:tmplLst>
          <p:tmpl lvl="1">
            <p:tnLst>
              <p:par>
                <p:cTn presetID="2" presetClass="entr" presetSubtype="1" decel="100000" fill="hold" nodeType="withEffect" nodePh="1">
                  <p:stCondLst>
                    <p:cond delay="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0-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  <p:bldP spid="4" grpId="0" build="p">
        <p:tmplLst>
          <p:tmpl lvl="1">
            <p:tnLst>
              <p:par>
                <p:cTn presetID="2" presetClass="entr" presetSubtype="1" decel="100000" fill="hold" nodeType="withEffect" nodePh="1">
                  <p:stCondLst>
                    <p:cond delay="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750" fill="hold"/>
                        <p:tgtEl>
                          <p:spTgt spid="4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750" fill="hold"/>
                        <p:tgtEl>
                          <p:spTgt spid="4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0-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D3E943EF-05AB-4F7D-BCCF-D4962CB0559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62744" y="560955"/>
            <a:ext cx="9666512" cy="58125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219E4F6-27BE-476E-BD94-59F388D9547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940630" y="262366"/>
            <a:ext cx="4310740" cy="29859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400" b="0" spc="300">
                <a:solidFill>
                  <a:schemeClr val="bg1">
                    <a:lumMod val="65000"/>
                  </a:schemeClr>
                </a:solidFill>
                <a:latin typeface="+mn-lt"/>
              </a:defRPr>
            </a:lvl1pPr>
          </a:lstStyle>
          <a:p>
            <a:pPr lvl="0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40CE2EF-2A87-455C-A79C-39E673611E84}"/>
              </a:ext>
            </a:extLst>
          </p:cNvPr>
          <p:cNvGrpSpPr/>
          <p:nvPr userDrawn="1"/>
        </p:nvGrpSpPr>
        <p:grpSpPr>
          <a:xfrm>
            <a:off x="5943600" y="1210739"/>
            <a:ext cx="304800" cy="106680"/>
            <a:chOff x="5935980" y="1180306"/>
            <a:chExt cx="304800" cy="10668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71B9068-FA1D-467E-A80E-B41F474508EB}"/>
                </a:ext>
              </a:extLst>
            </p:cNvPr>
            <p:cNvSpPr/>
            <p:nvPr/>
          </p:nvSpPr>
          <p:spPr>
            <a:xfrm>
              <a:off x="5935980" y="1180306"/>
              <a:ext cx="106680" cy="10668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86CF7B-9203-4FD4-ACC8-B2AE577DCED9}"/>
                </a:ext>
              </a:extLst>
            </p:cNvPr>
            <p:cNvSpPr/>
            <p:nvPr/>
          </p:nvSpPr>
          <p:spPr>
            <a:xfrm>
              <a:off x="6134100" y="1180306"/>
              <a:ext cx="106680" cy="106680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910203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24BF9C-EDF5-42AB-9FDA-3CC3BAF0220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74971" y="1"/>
            <a:ext cx="5617030" cy="6858000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Image Placeholder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82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80DD67A3-EEA0-46A7-804D-152E9788C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413A890-8B7D-4EC8-8CEC-FEE19B5D2A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81A199A-4D48-4E0A-8AF4-467EC5DDA3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79B55-5323-4317-90F4-51194EFAE268}" type="datetimeFigureOut">
              <a:rPr lang="zh-CN" altLang="en-US" smtClean="0"/>
              <a:t>2019/7/21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160CCD0-D08D-44FE-BD70-3888593319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55976B5-1BC6-44E8-9892-BFDAE7D206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8CA35-081E-4271-B2D5-7A7504501BE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9685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media" Target="../media/media1.m4a"/><Relationship Id="rId13" Type="http://schemas.openxmlformats.org/officeDocument/2006/relationships/image" Target="../media/image2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1.jpeg"/><Relationship Id="rId2" Type="http://schemas.openxmlformats.org/officeDocument/2006/relationships/tags" Target="../tags/tag2.xml"/><Relationship Id="rId16" Type="http://schemas.openxmlformats.org/officeDocument/2006/relationships/image" Target="../media/image4.pn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notesSlide" Target="../notesSlides/notesSlide1.xml"/><Relationship Id="rId5" Type="http://schemas.openxmlformats.org/officeDocument/2006/relationships/tags" Target="../tags/tag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7.xml"/><Relationship Id="rId4" Type="http://schemas.openxmlformats.org/officeDocument/2006/relationships/tags" Target="../tags/tag4.xml"/><Relationship Id="rId9" Type="http://schemas.openxmlformats.org/officeDocument/2006/relationships/audio" Target="../media/media1.m4a"/><Relationship Id="rId1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microsoft.com/office/2007/relationships/hdphoto" Target="../media/hdphoto2.wdp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microsoft.com/office/2007/relationships/hdphoto" Target="../media/hdphoto4.wdp"/><Relationship Id="rId5" Type="http://schemas.openxmlformats.org/officeDocument/2006/relationships/image" Target="../media/image21.png"/><Relationship Id="rId4" Type="http://schemas.openxmlformats.org/officeDocument/2006/relationships/chart" Target="../charts/char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4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PA_组合 11">
            <a:extLst>
              <a:ext uri="{FF2B5EF4-FFF2-40B4-BE49-F238E27FC236}">
                <a16:creationId xmlns:a16="http://schemas.microsoft.com/office/drawing/2014/main" id="{9480519E-228F-476C-BF4A-303F6A8B7771}"/>
              </a:ext>
            </a:extLst>
          </p:cNvPr>
          <p:cNvGrpSpPr/>
          <p:nvPr>
            <p:custDataLst>
              <p:tags r:id="rId1"/>
            </p:custDataLst>
          </p:nvPr>
        </p:nvGrpSpPr>
        <p:grpSpPr>
          <a:xfrm>
            <a:off x="713173" y="0"/>
            <a:ext cx="11478828" cy="6858000"/>
            <a:chOff x="713173" y="0"/>
            <a:chExt cx="11478828" cy="6858000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9850A6D9-6179-4896-8B86-67FC87ED3B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64" t="12832" r="3743" b="12688"/>
            <a:stretch/>
          </p:blipFill>
          <p:spPr>
            <a:xfrm>
              <a:off x="713173" y="0"/>
              <a:ext cx="11478828" cy="6858000"/>
            </a:xfrm>
            <a:prstGeom prst="rect">
              <a:avLst/>
            </a:prstGeom>
          </p:spPr>
        </p:pic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E91628D4-59F7-405C-8045-14BEB3C6C44A}"/>
                </a:ext>
              </a:extLst>
            </p:cNvPr>
            <p:cNvSpPr/>
            <p:nvPr/>
          </p:nvSpPr>
          <p:spPr>
            <a:xfrm>
              <a:off x="7158789" y="360947"/>
              <a:ext cx="4320038" cy="613611"/>
            </a:xfrm>
            <a:prstGeom prst="rect">
              <a:avLst/>
            </a:prstGeom>
            <a:solidFill>
              <a:srgbClr val="2D408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6748755B-8024-4E70-8862-3C39090CBE51}"/>
                </a:ext>
              </a:extLst>
            </p:cNvPr>
            <p:cNvSpPr/>
            <p:nvPr/>
          </p:nvSpPr>
          <p:spPr>
            <a:xfrm>
              <a:off x="1151769" y="1106902"/>
              <a:ext cx="3898231" cy="46080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439157BD-3694-45FB-8F79-01405C2AE48F}"/>
                </a:ext>
              </a:extLst>
            </p:cNvPr>
            <p:cNvSpPr/>
            <p:nvPr/>
          </p:nvSpPr>
          <p:spPr>
            <a:xfrm>
              <a:off x="1006642" y="184893"/>
              <a:ext cx="1303421" cy="11706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85988DA2-F6F3-4464-B377-5DA9B6022838}"/>
                </a:ext>
              </a:extLst>
            </p:cNvPr>
            <p:cNvSpPr/>
            <p:nvPr/>
          </p:nvSpPr>
          <p:spPr>
            <a:xfrm>
              <a:off x="4792579" y="1638707"/>
              <a:ext cx="1303421" cy="11706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428C8C01-F000-4900-85DF-38C0B44338F7}"/>
                </a:ext>
              </a:extLst>
            </p:cNvPr>
            <p:cNvSpPr/>
            <p:nvPr/>
          </p:nvSpPr>
          <p:spPr>
            <a:xfrm>
              <a:off x="5019176" y="2574757"/>
              <a:ext cx="1303421" cy="6757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PA_圆角矩形 10">
            <a:extLst>
              <a:ext uri="{FF2B5EF4-FFF2-40B4-BE49-F238E27FC236}">
                <a16:creationId xmlns:a16="http://schemas.microsoft.com/office/drawing/2014/main" id="{169A67D3-184E-473E-9992-825EB60278CC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674894" y="5105639"/>
            <a:ext cx="2284777" cy="541421"/>
          </a:xfrm>
          <a:prstGeom prst="roundRect">
            <a:avLst>
              <a:gd name="adj" fmla="val 50000"/>
            </a:avLst>
          </a:prstGeom>
          <a:solidFill>
            <a:srgbClr val="2D408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Zhen Wang</a:t>
            </a:r>
            <a:endParaRPr lang="zh-CN" altLang="en-US" dirty="0"/>
          </a:p>
        </p:txBody>
      </p:sp>
      <p:grpSp>
        <p:nvGrpSpPr>
          <p:cNvPr id="19" name="PA_组合 18">
            <a:extLst>
              <a:ext uri="{FF2B5EF4-FFF2-40B4-BE49-F238E27FC236}">
                <a16:creationId xmlns:a16="http://schemas.microsoft.com/office/drawing/2014/main" id="{D337DE04-27D5-4A7E-834B-88EFB6DFE280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427423" y="360947"/>
            <a:ext cx="285750" cy="292462"/>
            <a:chOff x="1200150" y="603890"/>
            <a:chExt cx="285750" cy="292462"/>
          </a:xfrm>
        </p:grpSpPr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07D0EB7B-1A96-48BD-A14F-6F73AEEE2F47}"/>
                </a:ext>
              </a:extLst>
            </p:cNvPr>
            <p:cNvSpPr/>
            <p:nvPr/>
          </p:nvSpPr>
          <p:spPr>
            <a:xfrm>
              <a:off x="1281568" y="603890"/>
              <a:ext cx="204332" cy="204332"/>
            </a:xfrm>
            <a:prstGeom prst="rect">
              <a:avLst/>
            </a:prstGeom>
            <a:solidFill>
              <a:srgbClr val="66A0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8CC36EA7-2D88-44FD-BB40-0825F30BEA6E}"/>
                </a:ext>
              </a:extLst>
            </p:cNvPr>
            <p:cNvSpPr/>
            <p:nvPr/>
          </p:nvSpPr>
          <p:spPr>
            <a:xfrm>
              <a:off x="1200150" y="692020"/>
              <a:ext cx="204332" cy="204332"/>
            </a:xfrm>
            <a:prstGeom prst="rect">
              <a:avLst/>
            </a:prstGeom>
            <a:solidFill>
              <a:srgbClr val="2D4082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0" name="PA_文本框 19">
            <a:extLst>
              <a:ext uri="{FF2B5EF4-FFF2-40B4-BE49-F238E27FC236}">
                <a16:creationId xmlns:a16="http://schemas.microsoft.com/office/drawing/2014/main" id="{A58C21A0-5055-47A5-A247-91A339C5A0E3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83711" y="1321637"/>
            <a:ext cx="40164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00" dirty="0">
                <a:solidFill>
                  <a:srgbClr val="F2B401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Digital Innovation Enables A Better Life</a:t>
            </a:r>
            <a:endParaRPr lang="zh-CN" altLang="en-US" sz="1600" dirty="0">
              <a:solidFill>
                <a:srgbClr val="F2B401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sp>
        <p:nvSpPr>
          <p:cNvPr id="24" name="PA_文本框 23">
            <a:extLst>
              <a:ext uri="{FF2B5EF4-FFF2-40B4-BE49-F238E27FC236}">
                <a16:creationId xmlns:a16="http://schemas.microsoft.com/office/drawing/2014/main" id="{C09A754B-A67B-4EEA-B0EC-5CA5C3DD62CD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571715" y="1570292"/>
            <a:ext cx="572945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b="1" dirty="0">
                <a:latin typeface="Century Gothic" panose="020B0502020202020204" pitchFamily="34" charset="0"/>
              </a:rPr>
              <a:t>The Market Place of </a:t>
            </a:r>
          </a:p>
          <a:p>
            <a:r>
              <a:rPr lang="en-US" altLang="zh-CN" sz="4400" b="1" dirty="0" err="1">
                <a:solidFill>
                  <a:srgbClr val="2D4082"/>
                </a:solidFill>
                <a:latin typeface="Century Gothic" panose="020B0502020202020204" pitchFamily="34" charset="0"/>
                <a:ea typeface="时尚中黑简体" panose="01010104010101010101" pitchFamily="2" charset="-122"/>
              </a:rPr>
              <a:t>Kugou</a:t>
            </a:r>
            <a:r>
              <a:rPr lang="en-US" altLang="zh-CN" sz="4400" b="1" dirty="0">
                <a:solidFill>
                  <a:srgbClr val="2D4082"/>
                </a:solidFill>
                <a:latin typeface="Century Gothic" panose="020B0502020202020204" pitchFamily="34" charset="0"/>
                <a:ea typeface="时尚中黑简体" panose="01010104010101010101" pitchFamily="2" charset="-122"/>
              </a:rPr>
              <a:t> Music </a:t>
            </a:r>
            <a:endParaRPr lang="zh-CN" altLang="en-US" sz="4400" b="1" dirty="0">
              <a:solidFill>
                <a:srgbClr val="2D4082"/>
              </a:solidFill>
              <a:latin typeface="时尚中黑简体" panose="01010104010101010101" pitchFamily="2" charset="-122"/>
              <a:ea typeface="时尚中黑简体" panose="01010104010101010101" pitchFamily="2" charset="-122"/>
            </a:endParaRPr>
          </a:p>
        </p:txBody>
      </p:sp>
      <p:sp>
        <p:nvSpPr>
          <p:cNvPr id="26" name="PA_文本框 25">
            <a:extLst>
              <a:ext uri="{FF2B5EF4-FFF2-40B4-BE49-F238E27FC236}">
                <a16:creationId xmlns:a16="http://schemas.microsoft.com/office/drawing/2014/main" id="{CE921098-A185-408A-907F-7372A6EB86A3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5096192" y="1955868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solidFill>
                  <a:srgbClr val="2D408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~</a:t>
            </a:r>
            <a:endParaRPr lang="zh-CN" altLang="en-US" sz="4000" b="1" dirty="0">
              <a:solidFill>
                <a:srgbClr val="2D4082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C5BAFB8C-0A3E-44C0-8B41-3FA9031B2631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4858" y="463113"/>
            <a:ext cx="956305" cy="956305"/>
          </a:xfrm>
          <a:prstGeom prst="ellipse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75914FCD-BEC5-4C06-A083-07A27602494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6055" b="93750" l="6250" r="96875">
                        <a14:foregroundMark x1="22461" y1="16406" x2="16406" y2="21680"/>
                        <a14:foregroundMark x1="16406" y1="21680" x2="11328" y2="30859"/>
                        <a14:foregroundMark x1="11328" y1="30859" x2="15625" y2="70508"/>
                        <a14:foregroundMark x1="15625" y1="70508" x2="29297" y2="80273"/>
                        <a14:foregroundMark x1="29297" y1="80273" x2="58789" y2="86328"/>
                        <a14:foregroundMark x1="58789" y1="86328" x2="69141" y2="85547"/>
                        <a14:foregroundMark x1="69141" y1="85547" x2="90430" y2="59766"/>
                        <a14:foregroundMark x1="90430" y1="59766" x2="90234" y2="33984"/>
                        <a14:foregroundMark x1="90234" y1="33984" x2="86719" y2="24023"/>
                        <a14:foregroundMark x1="86719" y1="24023" x2="79688" y2="16992"/>
                        <a14:foregroundMark x1="79688" y1="16992" x2="46875" y2="10547"/>
                        <a14:foregroundMark x1="46875" y1="10547" x2="38281" y2="10352"/>
                        <a14:foregroundMark x1="38281" y1="10352" x2="30469" y2="12891"/>
                        <a14:foregroundMark x1="30469" y1="12891" x2="26758" y2="15430"/>
                        <a14:foregroundMark x1="12305" y1="16992" x2="17578" y2="10547"/>
                        <a14:foregroundMark x1="17578" y1="10547" x2="29297" y2="6055"/>
                        <a14:foregroundMark x1="29297" y1="6055" x2="36719" y2="6055"/>
                        <a14:foregroundMark x1="36719" y1="6055" x2="75781" y2="9766"/>
                        <a14:foregroundMark x1="17188" y1="81445" x2="43945" y2="86523"/>
                        <a14:foregroundMark x1="43945" y1="86523" x2="61523" y2="87695"/>
                        <a14:foregroundMark x1="61523" y1="87695" x2="86719" y2="83984"/>
                        <a14:foregroundMark x1="86719" y1="83984" x2="93496" y2="70054"/>
                        <a14:foregroundMark x1="36133" y1="89258" x2="52734" y2="89648"/>
                        <a14:foregroundMark x1="52734" y1="89648" x2="52734" y2="89844"/>
                        <a14:foregroundMark x1="59997" y1="93692" x2="60742" y2="93750"/>
                        <a14:foregroundMark x1="30859" y1="91406" x2="52775" y2="93125"/>
                        <a14:foregroundMark x1="60742" y1="93750" x2="65039" y2="91016"/>
                        <a14:foregroundMark x1="15820" y1="67383" x2="49609" y2="17578"/>
                        <a14:foregroundMark x1="49609" y1="17578" x2="62500" y2="8398"/>
                        <a14:foregroundMark x1="62500" y1="8398" x2="60156" y2="32813"/>
                        <a14:foregroundMark x1="60156" y1="32813" x2="48633" y2="71484"/>
                        <a14:foregroundMark x1="48633" y1="71484" x2="62695" y2="75977"/>
                        <a14:foregroundMark x1="62695" y1="75977" x2="90820" y2="74805"/>
                        <a14:foregroundMark x1="90820" y1="74805" x2="93490" y2="69531"/>
                        <a14:foregroundMark x1="92514" y1="45563" x2="80664" y2="34570"/>
                        <a14:foregroundMark x1="80664" y1="34570" x2="50977" y2="20898"/>
                        <a14:foregroundMark x1="50977" y1="20898" x2="40625" y2="22656"/>
                        <a14:foregroundMark x1="40625" y1="22656" x2="23438" y2="38086"/>
                        <a14:foregroundMark x1="23438" y1="38086" x2="23828" y2="45898"/>
                        <a14:foregroundMark x1="23828" y1="45898" x2="40430" y2="67773"/>
                        <a14:foregroundMark x1="40430" y1="67773" x2="47852" y2="64844"/>
                        <a14:foregroundMark x1="47852" y1="64844" x2="47852" y2="65234"/>
                        <a14:foregroundMark x1="34961" y1="81641" x2="52930" y2="16602"/>
                        <a14:foregroundMark x1="52930" y1="16602" x2="61133" y2="19141"/>
                        <a14:foregroundMark x1="61133" y1="19141" x2="75781" y2="42578"/>
                        <a14:foregroundMark x1="75781" y1="42578" x2="73438" y2="50586"/>
                        <a14:foregroundMark x1="73438" y1="50586" x2="58203" y2="66406"/>
                        <a14:foregroundMark x1="58203" y1="66406" x2="41016" y2="66602"/>
                        <a14:foregroundMark x1="41016" y1="66602" x2="33008" y2="62891"/>
                        <a14:foregroundMark x1="33008" y1="62891" x2="23633" y2="32031"/>
                        <a14:foregroundMark x1="23633" y1="32031" x2="31641" y2="26953"/>
                        <a14:foregroundMark x1="31641" y1="26953" x2="48242" y2="30273"/>
                        <a14:foregroundMark x1="48242" y1="30273" x2="65234" y2="48828"/>
                        <a14:foregroundMark x1="65234" y1="48828" x2="70508" y2="59180"/>
                        <a14:foregroundMark x1="70508" y1="59180" x2="68555" y2="67383"/>
                        <a14:foregroundMark x1="68555" y1="67383" x2="51563" y2="78320"/>
                        <a14:foregroundMark x1="51563" y1="78320" x2="16602" y2="74023"/>
                        <a14:foregroundMark x1="16602" y1="74023" x2="7617" y2="59961"/>
                        <a14:foregroundMark x1="7617" y1="59961" x2="6250" y2="50977"/>
                        <a14:foregroundMark x1="6250" y1="50977" x2="14063" y2="31836"/>
                        <a14:foregroundMark x1="14063" y1="31836" x2="19141" y2="25977"/>
                        <a14:foregroundMark x1="19141" y1="25977" x2="29688" y2="20508"/>
                        <a14:foregroundMark x1="29688" y1="20508" x2="51367" y2="26367"/>
                        <a14:foregroundMark x1="51367" y1="26367" x2="63477" y2="32813"/>
                        <a14:foregroundMark x1="63477" y1="32813" x2="68945" y2="40234"/>
                        <a14:foregroundMark x1="68945" y1="40234" x2="74414" y2="64063"/>
                        <a14:foregroundMark x1="74414" y1="64063" x2="73633" y2="71484"/>
                        <a14:foregroundMark x1="73633" y1="71484" x2="67188" y2="77344"/>
                        <a14:foregroundMark x1="67188" y1="77344" x2="57227" y2="78320"/>
                        <a14:foregroundMark x1="57227" y1="78320" x2="37500" y2="68750"/>
                        <a14:foregroundMark x1="37500" y1="68750" x2="33594" y2="59961"/>
                        <a14:foregroundMark x1="33594" y1="59961" x2="35547" y2="43555"/>
                        <a14:foregroundMark x1="35547" y1="43555" x2="48242" y2="25977"/>
                        <a14:foregroundMark x1="48242" y1="25977" x2="55078" y2="21680"/>
                        <a14:foregroundMark x1="55078" y1="21680" x2="63477" y2="20313"/>
                        <a14:foregroundMark x1="63477" y1="20313" x2="75977" y2="23828"/>
                        <a14:foregroundMark x1="75977" y1="23828" x2="74414" y2="58984"/>
                        <a14:foregroundMark x1="74414" y1="58984" x2="81445" y2="62305"/>
                        <a14:foregroundMark x1="81445" y1="62305" x2="82813" y2="54102"/>
                        <a14:foregroundMark x1="82813" y1="54102" x2="74609" y2="50781"/>
                        <a14:foregroundMark x1="74609" y1="50781" x2="32031" y2="53711"/>
                        <a14:foregroundMark x1="32031" y1="53711" x2="27930" y2="55664"/>
                        <a14:foregroundMark x1="59961" y1="80664" x2="44336" y2="76563"/>
                        <a14:foregroundMark x1="44336" y1="76563" x2="24023" y2="41016"/>
                        <a14:foregroundMark x1="24023" y1="41016" x2="23047" y2="33398"/>
                        <a14:foregroundMark x1="23047" y1="33398" x2="37500" y2="20117"/>
                        <a14:foregroundMark x1="37500" y1="20117" x2="56250" y2="13281"/>
                        <a14:foregroundMark x1="56250" y1="13281" x2="74023" y2="23047"/>
                        <a14:foregroundMark x1="74023" y1="23047" x2="82422" y2="31836"/>
                        <a14:foregroundMark x1="82422" y1="31836" x2="86133" y2="49023"/>
                        <a14:foregroundMark x1="86133" y1="49023" x2="77148" y2="64844"/>
                        <a14:foregroundMark x1="77148" y1="64844" x2="71289" y2="71289"/>
                        <a14:foregroundMark x1="71289" y1="71289" x2="57617" y2="78906"/>
                        <a14:foregroundMark x1="57617" y1="78906" x2="23438" y2="76953"/>
                        <a14:foregroundMark x1="23438" y1="76953" x2="16797" y2="72070"/>
                        <a14:foregroundMark x1="16797" y1="72070" x2="18945" y2="30859"/>
                        <a14:foregroundMark x1="18945" y1="30859" x2="25391" y2="21484"/>
                        <a14:foregroundMark x1="25391" y1="21484" x2="32617" y2="17383"/>
                        <a14:foregroundMark x1="32617" y1="17383" x2="40234" y2="17773"/>
                        <a14:foregroundMark x1="40234" y1="17773" x2="52148" y2="57422"/>
                        <a14:foregroundMark x1="52148" y1="57422" x2="60547" y2="61914"/>
                        <a14:foregroundMark x1="60547" y1="61914" x2="60547" y2="60352"/>
                        <a14:foregroundMark x1="52148" y1="81641" x2="45313" y2="81250"/>
                        <a14:foregroundMark x1="28516" y1="71094" x2="21875" y2="66406"/>
                        <a14:foregroundMark x1="23633" y1="29102" x2="28320" y2="24805"/>
                        <a14:foregroundMark x1="84375" y1="41016" x2="83008" y2="48047"/>
                        <a14:backgroundMark x1="96680" y1="51172" x2="96875" y2="53125"/>
                        <a14:backgroundMark x1="98242" y1="58984" x2="97461" y2="51953"/>
                        <a14:backgroundMark x1="52148" y1="94141" x2="59961" y2="93750"/>
                        <a14:backgroundMark x1="97461" y1="54102" x2="97656" y2="70703"/>
                        <a14:backgroundMark x1="96289" y1="45313" x2="96875" y2="541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6909" y="2213013"/>
            <a:ext cx="833942" cy="833942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36175B3B-6F45-4ADA-B324-5FE6A8B5A7D9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prstClr val="black"/>
              <a:schemeClr val="accent4">
                <a:lumMod val="7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99272">
            <a:off x="10072426" y="3110897"/>
            <a:ext cx="600107" cy="600107"/>
          </a:xfrm>
          <a:prstGeom prst="ellipse">
            <a:avLst/>
          </a:prstGeom>
        </p:spPr>
      </p:pic>
      <p:pic>
        <p:nvPicPr>
          <p:cNvPr id="51" name="图片 50">
            <a:extLst>
              <a:ext uri="{FF2B5EF4-FFF2-40B4-BE49-F238E27FC236}">
                <a16:creationId xmlns:a16="http://schemas.microsoft.com/office/drawing/2014/main" id="{5EBC99B6-0764-4389-AA85-BBFC97B4B39F}"/>
              </a:ext>
            </a:extLst>
          </p:cNvPr>
          <p:cNvPicPr>
            <a:picLocks noChangeAspect="1"/>
          </p:cNvPicPr>
          <p:nvPr/>
        </p:nvPicPr>
        <p:blipFill>
          <a:blip r:embed="rId13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09286">
            <a:off x="11450856" y="1766215"/>
            <a:ext cx="735894" cy="735894"/>
          </a:xfrm>
          <a:prstGeom prst="ellipse">
            <a:avLst/>
          </a:prstGeom>
        </p:spPr>
      </p:pic>
      <p:sp>
        <p:nvSpPr>
          <p:cNvPr id="21" name="PA_圆角矩形 10">
            <a:extLst>
              <a:ext uri="{FF2B5EF4-FFF2-40B4-BE49-F238E27FC236}">
                <a16:creationId xmlns:a16="http://schemas.microsoft.com/office/drawing/2014/main" id="{0324E1CC-38EE-4C28-8191-DE5E4EA3C1C6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683710" y="5779045"/>
            <a:ext cx="2284777" cy="541421"/>
          </a:xfrm>
          <a:prstGeom prst="roundRect">
            <a:avLst>
              <a:gd name="adj" fmla="val 50000"/>
            </a:avLst>
          </a:prstGeom>
          <a:solidFill>
            <a:srgbClr val="2D408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Student number 1704853</a:t>
            </a:r>
            <a:endParaRPr lang="zh-CN" altLang="en-US" dirty="0"/>
          </a:p>
        </p:txBody>
      </p:sp>
      <p:pic>
        <p:nvPicPr>
          <p:cNvPr id="4" name="01">
            <a:hlinkClick r:id="" action="ppaction://media"/>
            <a:extLst>
              <a:ext uri="{FF2B5EF4-FFF2-40B4-BE49-F238E27FC236}">
                <a16:creationId xmlns:a16="http://schemas.microsoft.com/office/drawing/2014/main" id="{23A6697E-010C-48BC-890D-46AF475C1D85}"/>
              </a:ext>
            </a:extLst>
          </p:cNvPr>
          <p:cNvPicPr>
            <a:picLocks noChangeAspect="1"/>
          </p:cNvPicPr>
          <p:nvPr>
            <a:audioFile r:link="rId9"/>
            <p:extLst>
              <p:ext uri="{DAA4B4D4-6D71-4841-9C94-3DE7FCFB9230}">
                <p14:media xmlns:p14="http://schemas.microsoft.com/office/powerpoint/2010/main" r:embed="rId8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4644732" y="35288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64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93FF999-FCBE-4319-A1EF-3D040139C1B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" t="13369" r="3984" b="12736"/>
          <a:stretch/>
        </p:blipFill>
        <p:spPr>
          <a:xfrm flipH="1">
            <a:off x="-1" y="-1"/>
            <a:ext cx="11586411" cy="6863849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9551321E-7590-4257-9C81-FC6235DA2498}"/>
              </a:ext>
            </a:extLst>
          </p:cNvPr>
          <p:cNvSpPr/>
          <p:nvPr/>
        </p:nvSpPr>
        <p:spPr>
          <a:xfrm>
            <a:off x="854242" y="385011"/>
            <a:ext cx="4584032" cy="7218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C5091F3B-08D5-4503-96A3-8ADA5F5912B2}"/>
              </a:ext>
            </a:extLst>
          </p:cNvPr>
          <p:cNvSpPr/>
          <p:nvPr/>
        </p:nvSpPr>
        <p:spPr>
          <a:xfrm>
            <a:off x="6837726" y="5439"/>
            <a:ext cx="4844715" cy="42872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F6053CD8-071E-4205-96F5-87F5B5607868}"/>
              </a:ext>
            </a:extLst>
          </p:cNvPr>
          <p:cNvSpPr/>
          <p:nvPr/>
        </p:nvSpPr>
        <p:spPr>
          <a:xfrm>
            <a:off x="8447900" y="3374707"/>
            <a:ext cx="3485149" cy="30611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张海山锐谐体" panose="02000000000000000000" pitchFamily="2" charset="-122"/>
              <a:ea typeface="张海山锐谐体" panose="02000000000000000000" pitchFamily="2" charset="-122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817AF934-EC01-4D94-A22F-7E627C12CD50}"/>
              </a:ext>
            </a:extLst>
          </p:cNvPr>
          <p:cNvSpPr/>
          <p:nvPr/>
        </p:nvSpPr>
        <p:spPr>
          <a:xfrm>
            <a:off x="5985709" y="1804737"/>
            <a:ext cx="3485149" cy="5153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8" name="组合 7">
            <a:extLst>
              <a:ext uri="{FF2B5EF4-FFF2-40B4-BE49-F238E27FC236}">
                <a16:creationId xmlns:a16="http://schemas.microsoft.com/office/drawing/2014/main" id="{07FEB4C8-AC2E-4E8E-B4AF-B9F77855C589}"/>
              </a:ext>
            </a:extLst>
          </p:cNvPr>
          <p:cNvGrpSpPr/>
          <p:nvPr/>
        </p:nvGrpSpPr>
        <p:grpSpPr>
          <a:xfrm>
            <a:off x="816923" y="736540"/>
            <a:ext cx="285750" cy="292462"/>
            <a:chOff x="1200150" y="603890"/>
            <a:chExt cx="285750" cy="292462"/>
          </a:xfrm>
        </p:grpSpPr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EDA525C0-CFBA-42D3-B5E6-92FE3A4DE686}"/>
                </a:ext>
              </a:extLst>
            </p:cNvPr>
            <p:cNvSpPr/>
            <p:nvPr/>
          </p:nvSpPr>
          <p:spPr>
            <a:xfrm>
              <a:off x="1281568" y="603890"/>
              <a:ext cx="204332" cy="204332"/>
            </a:xfrm>
            <a:prstGeom prst="rect">
              <a:avLst/>
            </a:prstGeom>
            <a:solidFill>
              <a:srgbClr val="66A0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3C1EE238-A12C-4892-9522-9DA23C5CBEAE}"/>
                </a:ext>
              </a:extLst>
            </p:cNvPr>
            <p:cNvSpPr/>
            <p:nvPr/>
          </p:nvSpPr>
          <p:spPr>
            <a:xfrm>
              <a:off x="1200150" y="692020"/>
              <a:ext cx="204332" cy="204332"/>
            </a:xfrm>
            <a:prstGeom prst="rect">
              <a:avLst/>
            </a:prstGeom>
            <a:solidFill>
              <a:srgbClr val="2D4082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1" name="文本框 10">
            <a:extLst>
              <a:ext uri="{FF2B5EF4-FFF2-40B4-BE49-F238E27FC236}">
                <a16:creationId xmlns:a16="http://schemas.microsoft.com/office/drawing/2014/main" id="{7581A943-F75B-47F7-B239-BE1D2A39E600}"/>
              </a:ext>
            </a:extLst>
          </p:cNvPr>
          <p:cNvSpPr txBox="1"/>
          <p:nvPr/>
        </p:nvSpPr>
        <p:spPr>
          <a:xfrm>
            <a:off x="1399451" y="421106"/>
            <a:ext cx="35621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b="1" dirty="0">
                <a:solidFill>
                  <a:srgbClr val="F2B4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CONTENTS</a:t>
            </a:r>
            <a:endParaRPr lang="zh-CN" altLang="en-US" sz="5400" b="1" dirty="0">
              <a:solidFill>
                <a:srgbClr val="F2B4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grpSp>
        <p:nvGrpSpPr>
          <p:cNvPr id="12" name="Group 3">
            <a:extLst>
              <a:ext uri="{FF2B5EF4-FFF2-40B4-BE49-F238E27FC236}">
                <a16:creationId xmlns:a16="http://schemas.microsoft.com/office/drawing/2014/main" id="{598F2AAC-DAFF-4294-BE46-663CAFCC997D}"/>
              </a:ext>
            </a:extLst>
          </p:cNvPr>
          <p:cNvGrpSpPr/>
          <p:nvPr/>
        </p:nvGrpSpPr>
        <p:grpSpPr>
          <a:xfrm>
            <a:off x="7994392" y="824670"/>
            <a:ext cx="3408916" cy="616502"/>
            <a:chOff x="8902746" y="1875583"/>
            <a:chExt cx="3297718" cy="616502"/>
          </a:xfrm>
        </p:grpSpPr>
        <p:sp>
          <p:nvSpPr>
            <p:cNvPr id="13" name="Oval 23">
              <a:extLst>
                <a:ext uri="{FF2B5EF4-FFF2-40B4-BE49-F238E27FC236}">
                  <a16:creationId xmlns:a16="http://schemas.microsoft.com/office/drawing/2014/main" id="{0AF58E62-F235-4CF0-82C3-9698AD668C26}"/>
                </a:ext>
              </a:extLst>
            </p:cNvPr>
            <p:cNvSpPr/>
            <p:nvPr/>
          </p:nvSpPr>
          <p:spPr>
            <a:xfrm>
              <a:off x="8902746" y="1875583"/>
              <a:ext cx="616502" cy="616502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14" name="Group 26">
              <a:extLst>
                <a:ext uri="{FF2B5EF4-FFF2-40B4-BE49-F238E27FC236}">
                  <a16:creationId xmlns:a16="http://schemas.microsoft.com/office/drawing/2014/main" id="{62202BEE-CEF9-4179-A077-CAC1CA0C01A4}"/>
                </a:ext>
              </a:extLst>
            </p:cNvPr>
            <p:cNvGrpSpPr/>
            <p:nvPr/>
          </p:nvGrpSpPr>
          <p:grpSpPr>
            <a:xfrm>
              <a:off x="9558261" y="1875583"/>
              <a:ext cx="2642203" cy="482829"/>
              <a:chOff x="2472973" y="3818949"/>
              <a:chExt cx="2642203" cy="482829"/>
            </a:xfrm>
          </p:grpSpPr>
          <p:sp>
            <p:nvSpPr>
              <p:cNvPr id="16" name="TextBox 27">
                <a:extLst>
                  <a:ext uri="{FF2B5EF4-FFF2-40B4-BE49-F238E27FC236}">
                    <a16:creationId xmlns:a16="http://schemas.microsoft.com/office/drawing/2014/main" id="{7EB8B680-A15E-485B-95B7-3AF50467F59E}"/>
                  </a:ext>
                </a:extLst>
              </p:cNvPr>
              <p:cNvSpPr txBox="1"/>
              <p:nvPr/>
            </p:nvSpPr>
            <p:spPr>
              <a:xfrm>
                <a:off x="2485422" y="4024779"/>
                <a:ext cx="2629754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Introduction about </a:t>
                </a:r>
                <a:r>
                  <a:rPr lang="en-US" sz="1200" dirty="0" err="1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Kugou</a:t>
                </a:r>
                <a:r>
                  <a:rPr lang="en-US" sz="1200" dirty="0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 Music </a:t>
                </a:r>
              </a:p>
            </p:txBody>
          </p:sp>
          <p:sp>
            <p:nvSpPr>
              <p:cNvPr id="17" name="TextBox 28">
                <a:extLst>
                  <a:ext uri="{FF2B5EF4-FFF2-40B4-BE49-F238E27FC236}">
                    <a16:creationId xmlns:a16="http://schemas.microsoft.com/office/drawing/2014/main" id="{286F6EB5-12E4-4710-9085-4919708202CA}"/>
                  </a:ext>
                </a:extLst>
              </p:cNvPr>
              <p:cNvSpPr txBox="1"/>
              <p:nvPr/>
            </p:nvSpPr>
            <p:spPr>
              <a:xfrm>
                <a:off x="2472973" y="3818949"/>
                <a:ext cx="227677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Introduction - </a:t>
                </a:r>
                <a:r>
                  <a:rPr lang="en-US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01</a:t>
                </a:r>
                <a:endParaRPr lang="en-US" sz="1600" dirty="0">
                  <a:solidFill>
                    <a:srgbClr val="F2B401"/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endParaRPr>
              </a:p>
            </p:txBody>
          </p:sp>
        </p:grpSp>
        <p:sp>
          <p:nvSpPr>
            <p:cNvPr id="15" name="Freeform 30">
              <a:extLst>
                <a:ext uri="{FF2B5EF4-FFF2-40B4-BE49-F238E27FC236}">
                  <a16:creationId xmlns:a16="http://schemas.microsoft.com/office/drawing/2014/main" id="{B1CC917C-D87C-476C-B338-44A09D2DD81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65741" y="2056834"/>
              <a:ext cx="290513" cy="254000"/>
            </a:xfrm>
            <a:custGeom>
              <a:avLst/>
              <a:gdLst>
                <a:gd name="T0" fmla="*/ 90 w 200"/>
                <a:gd name="T1" fmla="*/ 8 h 176"/>
                <a:gd name="T2" fmla="*/ 169 w 200"/>
                <a:gd name="T3" fmla="*/ 66 h 176"/>
                <a:gd name="T4" fmla="*/ 176 w 200"/>
                <a:gd name="T5" fmla="*/ 63 h 176"/>
                <a:gd name="T6" fmla="*/ 90 w 200"/>
                <a:gd name="T7" fmla="*/ 0 h 176"/>
                <a:gd name="T8" fmla="*/ 46 w 200"/>
                <a:gd name="T9" fmla="*/ 11 h 176"/>
                <a:gd name="T10" fmla="*/ 50 w 200"/>
                <a:gd name="T11" fmla="*/ 18 h 176"/>
                <a:gd name="T12" fmla="*/ 90 w 200"/>
                <a:gd name="T13" fmla="*/ 8 h 176"/>
                <a:gd name="T14" fmla="*/ 92 w 200"/>
                <a:gd name="T15" fmla="*/ 84 h 176"/>
                <a:gd name="T16" fmla="*/ 92 w 200"/>
                <a:gd name="T17" fmla="*/ 86 h 176"/>
                <a:gd name="T18" fmla="*/ 14 w 200"/>
                <a:gd name="T19" fmla="*/ 8 h 176"/>
                <a:gd name="T20" fmla="*/ 8 w 200"/>
                <a:gd name="T21" fmla="*/ 13 h 176"/>
                <a:gd name="T22" fmla="*/ 23 w 200"/>
                <a:gd name="T23" fmla="*/ 29 h 176"/>
                <a:gd name="T24" fmla="*/ 0 w 200"/>
                <a:gd name="T25" fmla="*/ 88 h 176"/>
                <a:gd name="T26" fmla="*/ 90 w 200"/>
                <a:gd name="T27" fmla="*/ 176 h 176"/>
                <a:gd name="T28" fmla="*/ 149 w 200"/>
                <a:gd name="T29" fmla="*/ 154 h 176"/>
                <a:gd name="T30" fmla="*/ 166 w 200"/>
                <a:gd name="T31" fmla="*/ 171 h 176"/>
                <a:gd name="T32" fmla="*/ 172 w 200"/>
                <a:gd name="T33" fmla="*/ 166 h 176"/>
                <a:gd name="T34" fmla="*/ 155 w 200"/>
                <a:gd name="T35" fmla="*/ 149 h 176"/>
                <a:gd name="T36" fmla="*/ 180 w 200"/>
                <a:gd name="T37" fmla="*/ 92 h 176"/>
                <a:gd name="T38" fmla="*/ 200 w 200"/>
                <a:gd name="T39" fmla="*/ 92 h 176"/>
                <a:gd name="T40" fmla="*/ 200 w 200"/>
                <a:gd name="T41" fmla="*/ 84 h 176"/>
                <a:gd name="T42" fmla="*/ 92 w 200"/>
                <a:gd name="T43" fmla="*/ 84 h 176"/>
                <a:gd name="T44" fmla="*/ 90 w 200"/>
                <a:gd name="T45" fmla="*/ 168 h 176"/>
                <a:gd name="T46" fmla="*/ 8 w 200"/>
                <a:gd name="T47" fmla="*/ 88 h 176"/>
                <a:gd name="T48" fmla="*/ 29 w 200"/>
                <a:gd name="T49" fmla="*/ 34 h 176"/>
                <a:gd name="T50" fmla="*/ 143 w 200"/>
                <a:gd name="T51" fmla="*/ 149 h 176"/>
                <a:gd name="T52" fmla="*/ 90 w 200"/>
                <a:gd name="T53" fmla="*/ 168 h 176"/>
                <a:gd name="T54" fmla="*/ 149 w 200"/>
                <a:gd name="T55" fmla="*/ 143 h 176"/>
                <a:gd name="T56" fmla="*/ 98 w 200"/>
                <a:gd name="T57" fmla="*/ 92 h 176"/>
                <a:gd name="T58" fmla="*/ 172 w 200"/>
                <a:gd name="T59" fmla="*/ 92 h 176"/>
                <a:gd name="T60" fmla="*/ 149 w 200"/>
                <a:gd name="T61" fmla="*/ 14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00" h="176">
                  <a:moveTo>
                    <a:pt x="90" y="8"/>
                  </a:moveTo>
                  <a:cubicBezTo>
                    <a:pt x="126" y="8"/>
                    <a:pt x="159" y="32"/>
                    <a:pt x="169" y="66"/>
                  </a:cubicBezTo>
                  <a:cubicBezTo>
                    <a:pt x="176" y="63"/>
                    <a:pt x="176" y="63"/>
                    <a:pt x="176" y="63"/>
                  </a:cubicBezTo>
                  <a:cubicBezTo>
                    <a:pt x="165" y="26"/>
                    <a:pt x="130" y="0"/>
                    <a:pt x="90" y="0"/>
                  </a:cubicBezTo>
                  <a:cubicBezTo>
                    <a:pt x="75" y="0"/>
                    <a:pt x="59" y="4"/>
                    <a:pt x="46" y="11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62" y="11"/>
                    <a:pt x="76" y="8"/>
                    <a:pt x="90" y="8"/>
                  </a:cubicBezTo>
                  <a:close/>
                  <a:moveTo>
                    <a:pt x="92" y="84"/>
                  </a:moveTo>
                  <a:cubicBezTo>
                    <a:pt x="92" y="86"/>
                    <a:pt x="92" y="86"/>
                    <a:pt x="92" y="86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8" y="45"/>
                    <a:pt x="0" y="66"/>
                    <a:pt x="0" y="88"/>
                  </a:cubicBezTo>
                  <a:cubicBezTo>
                    <a:pt x="0" y="136"/>
                    <a:pt x="40" y="176"/>
                    <a:pt x="90" y="176"/>
                  </a:cubicBezTo>
                  <a:cubicBezTo>
                    <a:pt x="112" y="176"/>
                    <a:pt x="133" y="168"/>
                    <a:pt x="149" y="154"/>
                  </a:cubicBezTo>
                  <a:cubicBezTo>
                    <a:pt x="166" y="171"/>
                    <a:pt x="166" y="171"/>
                    <a:pt x="166" y="171"/>
                  </a:cubicBezTo>
                  <a:cubicBezTo>
                    <a:pt x="172" y="166"/>
                    <a:pt x="172" y="166"/>
                    <a:pt x="172" y="166"/>
                  </a:cubicBezTo>
                  <a:cubicBezTo>
                    <a:pt x="155" y="149"/>
                    <a:pt x="155" y="149"/>
                    <a:pt x="155" y="149"/>
                  </a:cubicBezTo>
                  <a:cubicBezTo>
                    <a:pt x="169" y="134"/>
                    <a:pt x="179" y="114"/>
                    <a:pt x="180" y="92"/>
                  </a:cubicBezTo>
                  <a:cubicBezTo>
                    <a:pt x="200" y="92"/>
                    <a:pt x="200" y="92"/>
                    <a:pt x="200" y="92"/>
                  </a:cubicBezTo>
                  <a:cubicBezTo>
                    <a:pt x="200" y="84"/>
                    <a:pt x="200" y="84"/>
                    <a:pt x="200" y="84"/>
                  </a:cubicBezTo>
                  <a:lnTo>
                    <a:pt x="92" y="84"/>
                  </a:lnTo>
                  <a:close/>
                  <a:moveTo>
                    <a:pt x="90" y="168"/>
                  </a:moveTo>
                  <a:cubicBezTo>
                    <a:pt x="45" y="168"/>
                    <a:pt x="8" y="132"/>
                    <a:pt x="8" y="88"/>
                  </a:cubicBezTo>
                  <a:cubicBezTo>
                    <a:pt x="8" y="68"/>
                    <a:pt x="15" y="49"/>
                    <a:pt x="29" y="34"/>
                  </a:cubicBezTo>
                  <a:cubicBezTo>
                    <a:pt x="143" y="149"/>
                    <a:pt x="143" y="149"/>
                    <a:pt x="143" y="149"/>
                  </a:cubicBezTo>
                  <a:cubicBezTo>
                    <a:pt x="129" y="161"/>
                    <a:pt x="110" y="168"/>
                    <a:pt x="90" y="168"/>
                  </a:cubicBezTo>
                  <a:close/>
                  <a:moveTo>
                    <a:pt x="149" y="143"/>
                  </a:moveTo>
                  <a:cubicBezTo>
                    <a:pt x="98" y="92"/>
                    <a:pt x="98" y="92"/>
                    <a:pt x="98" y="92"/>
                  </a:cubicBezTo>
                  <a:cubicBezTo>
                    <a:pt x="172" y="92"/>
                    <a:pt x="172" y="92"/>
                    <a:pt x="172" y="92"/>
                  </a:cubicBezTo>
                  <a:cubicBezTo>
                    <a:pt x="171" y="112"/>
                    <a:pt x="162" y="130"/>
                    <a:pt x="149" y="14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</p:grpSp>
      <p:grpSp>
        <p:nvGrpSpPr>
          <p:cNvPr id="18" name="Group 4">
            <a:extLst>
              <a:ext uri="{FF2B5EF4-FFF2-40B4-BE49-F238E27FC236}">
                <a16:creationId xmlns:a16="http://schemas.microsoft.com/office/drawing/2014/main" id="{532DEE79-6E0E-42B4-B276-5F5ACA065CA3}"/>
              </a:ext>
            </a:extLst>
          </p:cNvPr>
          <p:cNvGrpSpPr/>
          <p:nvPr/>
        </p:nvGrpSpPr>
        <p:grpSpPr>
          <a:xfrm>
            <a:off x="7994393" y="2059729"/>
            <a:ext cx="3592016" cy="667495"/>
            <a:chOff x="8902746" y="3110642"/>
            <a:chExt cx="3592016" cy="667495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CE5D964-7B24-49A0-BEFF-177CB68F70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52247" y="3303006"/>
              <a:ext cx="317500" cy="231775"/>
            </a:xfrm>
            <a:custGeom>
              <a:avLst/>
              <a:gdLst>
                <a:gd name="T0" fmla="*/ 200 w 220"/>
                <a:gd name="T1" fmla="*/ 0 h 160"/>
                <a:gd name="T2" fmla="*/ 180 w 220"/>
                <a:gd name="T3" fmla="*/ 20 h 160"/>
                <a:gd name="T4" fmla="*/ 188 w 220"/>
                <a:gd name="T5" fmla="*/ 36 h 160"/>
                <a:gd name="T6" fmla="*/ 184 w 220"/>
                <a:gd name="T7" fmla="*/ 34 h 160"/>
                <a:gd name="T8" fmla="*/ 136 w 220"/>
                <a:gd name="T9" fmla="*/ 124 h 160"/>
                <a:gd name="T10" fmla="*/ 124 w 220"/>
                <a:gd name="T11" fmla="*/ 120 h 160"/>
                <a:gd name="T12" fmla="*/ 113 w 220"/>
                <a:gd name="T13" fmla="*/ 123 h 160"/>
                <a:gd name="T14" fmla="*/ 76 w 220"/>
                <a:gd name="T15" fmla="*/ 71 h 160"/>
                <a:gd name="T16" fmla="*/ 80 w 220"/>
                <a:gd name="T17" fmla="*/ 60 h 160"/>
                <a:gd name="T18" fmla="*/ 60 w 220"/>
                <a:gd name="T19" fmla="*/ 40 h 160"/>
                <a:gd name="T20" fmla="*/ 40 w 220"/>
                <a:gd name="T21" fmla="*/ 60 h 160"/>
                <a:gd name="T22" fmla="*/ 43 w 220"/>
                <a:gd name="T23" fmla="*/ 71 h 160"/>
                <a:gd name="T24" fmla="*/ 28 w 220"/>
                <a:gd name="T25" fmla="*/ 90 h 160"/>
                <a:gd name="T26" fmla="*/ 20 w 220"/>
                <a:gd name="T27" fmla="*/ 88 h 160"/>
                <a:gd name="T28" fmla="*/ 0 w 220"/>
                <a:gd name="T29" fmla="*/ 108 h 160"/>
                <a:gd name="T30" fmla="*/ 20 w 220"/>
                <a:gd name="T31" fmla="*/ 128 h 160"/>
                <a:gd name="T32" fmla="*/ 40 w 220"/>
                <a:gd name="T33" fmla="*/ 108 h 160"/>
                <a:gd name="T34" fmla="*/ 35 w 220"/>
                <a:gd name="T35" fmla="*/ 94 h 160"/>
                <a:gd name="T36" fmla="*/ 49 w 220"/>
                <a:gd name="T37" fmla="*/ 77 h 160"/>
                <a:gd name="T38" fmla="*/ 60 w 220"/>
                <a:gd name="T39" fmla="*/ 80 h 160"/>
                <a:gd name="T40" fmla="*/ 71 w 220"/>
                <a:gd name="T41" fmla="*/ 77 h 160"/>
                <a:gd name="T42" fmla="*/ 108 w 220"/>
                <a:gd name="T43" fmla="*/ 129 h 160"/>
                <a:gd name="T44" fmla="*/ 104 w 220"/>
                <a:gd name="T45" fmla="*/ 140 h 160"/>
                <a:gd name="T46" fmla="*/ 124 w 220"/>
                <a:gd name="T47" fmla="*/ 160 h 160"/>
                <a:gd name="T48" fmla="*/ 144 w 220"/>
                <a:gd name="T49" fmla="*/ 140 h 160"/>
                <a:gd name="T50" fmla="*/ 141 w 220"/>
                <a:gd name="T51" fmla="*/ 130 h 160"/>
                <a:gd name="T52" fmla="*/ 191 w 220"/>
                <a:gd name="T53" fmla="*/ 38 h 160"/>
                <a:gd name="T54" fmla="*/ 200 w 220"/>
                <a:gd name="T55" fmla="*/ 40 h 160"/>
                <a:gd name="T56" fmla="*/ 220 w 220"/>
                <a:gd name="T57" fmla="*/ 20 h 160"/>
                <a:gd name="T58" fmla="*/ 200 w 220"/>
                <a:gd name="T59" fmla="*/ 0 h 160"/>
                <a:gd name="T60" fmla="*/ 20 w 220"/>
                <a:gd name="T61" fmla="*/ 120 h 160"/>
                <a:gd name="T62" fmla="*/ 8 w 220"/>
                <a:gd name="T63" fmla="*/ 108 h 160"/>
                <a:gd name="T64" fmla="*/ 20 w 220"/>
                <a:gd name="T65" fmla="*/ 96 h 160"/>
                <a:gd name="T66" fmla="*/ 32 w 220"/>
                <a:gd name="T67" fmla="*/ 108 h 160"/>
                <a:gd name="T68" fmla="*/ 20 w 220"/>
                <a:gd name="T69" fmla="*/ 120 h 160"/>
                <a:gd name="T70" fmla="*/ 60 w 220"/>
                <a:gd name="T71" fmla="*/ 72 h 160"/>
                <a:gd name="T72" fmla="*/ 48 w 220"/>
                <a:gd name="T73" fmla="*/ 60 h 160"/>
                <a:gd name="T74" fmla="*/ 60 w 220"/>
                <a:gd name="T75" fmla="*/ 48 h 160"/>
                <a:gd name="T76" fmla="*/ 72 w 220"/>
                <a:gd name="T77" fmla="*/ 60 h 160"/>
                <a:gd name="T78" fmla="*/ 60 w 220"/>
                <a:gd name="T79" fmla="*/ 72 h 160"/>
                <a:gd name="T80" fmla="*/ 124 w 220"/>
                <a:gd name="T81" fmla="*/ 152 h 160"/>
                <a:gd name="T82" fmla="*/ 112 w 220"/>
                <a:gd name="T83" fmla="*/ 140 h 160"/>
                <a:gd name="T84" fmla="*/ 124 w 220"/>
                <a:gd name="T85" fmla="*/ 128 h 160"/>
                <a:gd name="T86" fmla="*/ 136 w 220"/>
                <a:gd name="T87" fmla="*/ 140 h 160"/>
                <a:gd name="T88" fmla="*/ 124 w 220"/>
                <a:gd name="T89" fmla="*/ 152 h 160"/>
                <a:gd name="T90" fmla="*/ 200 w 220"/>
                <a:gd name="T91" fmla="*/ 32 h 160"/>
                <a:gd name="T92" fmla="*/ 188 w 220"/>
                <a:gd name="T93" fmla="*/ 20 h 160"/>
                <a:gd name="T94" fmla="*/ 200 w 220"/>
                <a:gd name="T95" fmla="*/ 8 h 160"/>
                <a:gd name="T96" fmla="*/ 212 w 220"/>
                <a:gd name="T97" fmla="*/ 20 h 160"/>
                <a:gd name="T98" fmla="*/ 200 w 220"/>
                <a:gd name="T99" fmla="*/ 3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0" h="160">
                  <a:moveTo>
                    <a:pt x="200" y="0"/>
                  </a:moveTo>
                  <a:cubicBezTo>
                    <a:pt x="189" y="0"/>
                    <a:pt x="180" y="9"/>
                    <a:pt x="180" y="20"/>
                  </a:cubicBezTo>
                  <a:cubicBezTo>
                    <a:pt x="180" y="27"/>
                    <a:pt x="183" y="33"/>
                    <a:pt x="188" y="36"/>
                  </a:cubicBezTo>
                  <a:cubicBezTo>
                    <a:pt x="184" y="34"/>
                    <a:pt x="184" y="34"/>
                    <a:pt x="184" y="34"/>
                  </a:cubicBezTo>
                  <a:cubicBezTo>
                    <a:pt x="136" y="124"/>
                    <a:pt x="136" y="124"/>
                    <a:pt x="136" y="124"/>
                  </a:cubicBezTo>
                  <a:cubicBezTo>
                    <a:pt x="132" y="122"/>
                    <a:pt x="128" y="120"/>
                    <a:pt x="124" y="120"/>
                  </a:cubicBezTo>
                  <a:cubicBezTo>
                    <a:pt x="120" y="120"/>
                    <a:pt x="116" y="121"/>
                    <a:pt x="113" y="123"/>
                  </a:cubicBezTo>
                  <a:cubicBezTo>
                    <a:pt x="76" y="71"/>
                    <a:pt x="76" y="71"/>
                    <a:pt x="76" y="71"/>
                  </a:cubicBezTo>
                  <a:cubicBezTo>
                    <a:pt x="79" y="68"/>
                    <a:pt x="80" y="64"/>
                    <a:pt x="80" y="60"/>
                  </a:cubicBezTo>
                  <a:cubicBezTo>
                    <a:pt x="80" y="49"/>
                    <a:pt x="71" y="40"/>
                    <a:pt x="60" y="40"/>
                  </a:cubicBezTo>
                  <a:cubicBezTo>
                    <a:pt x="49" y="40"/>
                    <a:pt x="40" y="49"/>
                    <a:pt x="40" y="60"/>
                  </a:cubicBezTo>
                  <a:cubicBezTo>
                    <a:pt x="40" y="64"/>
                    <a:pt x="41" y="68"/>
                    <a:pt x="43" y="71"/>
                  </a:cubicBezTo>
                  <a:cubicBezTo>
                    <a:pt x="28" y="90"/>
                    <a:pt x="28" y="90"/>
                    <a:pt x="28" y="90"/>
                  </a:cubicBezTo>
                  <a:cubicBezTo>
                    <a:pt x="26" y="89"/>
                    <a:pt x="23" y="88"/>
                    <a:pt x="20" y="88"/>
                  </a:cubicBezTo>
                  <a:cubicBezTo>
                    <a:pt x="9" y="88"/>
                    <a:pt x="0" y="97"/>
                    <a:pt x="0" y="108"/>
                  </a:cubicBezTo>
                  <a:cubicBezTo>
                    <a:pt x="0" y="119"/>
                    <a:pt x="9" y="128"/>
                    <a:pt x="20" y="128"/>
                  </a:cubicBezTo>
                  <a:cubicBezTo>
                    <a:pt x="31" y="128"/>
                    <a:pt x="40" y="119"/>
                    <a:pt x="40" y="108"/>
                  </a:cubicBezTo>
                  <a:cubicBezTo>
                    <a:pt x="40" y="103"/>
                    <a:pt x="38" y="98"/>
                    <a:pt x="35" y="94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2" y="79"/>
                    <a:pt x="56" y="80"/>
                    <a:pt x="60" y="80"/>
                  </a:cubicBezTo>
                  <a:cubicBezTo>
                    <a:pt x="64" y="80"/>
                    <a:pt x="68" y="79"/>
                    <a:pt x="71" y="77"/>
                  </a:cubicBezTo>
                  <a:cubicBezTo>
                    <a:pt x="108" y="129"/>
                    <a:pt x="108" y="129"/>
                    <a:pt x="108" y="129"/>
                  </a:cubicBezTo>
                  <a:cubicBezTo>
                    <a:pt x="105" y="132"/>
                    <a:pt x="104" y="136"/>
                    <a:pt x="104" y="140"/>
                  </a:cubicBezTo>
                  <a:cubicBezTo>
                    <a:pt x="104" y="151"/>
                    <a:pt x="113" y="160"/>
                    <a:pt x="124" y="160"/>
                  </a:cubicBezTo>
                  <a:cubicBezTo>
                    <a:pt x="135" y="160"/>
                    <a:pt x="144" y="151"/>
                    <a:pt x="144" y="140"/>
                  </a:cubicBezTo>
                  <a:cubicBezTo>
                    <a:pt x="144" y="136"/>
                    <a:pt x="143" y="133"/>
                    <a:pt x="141" y="130"/>
                  </a:cubicBezTo>
                  <a:cubicBezTo>
                    <a:pt x="191" y="38"/>
                    <a:pt x="191" y="38"/>
                    <a:pt x="191" y="38"/>
                  </a:cubicBezTo>
                  <a:cubicBezTo>
                    <a:pt x="194" y="39"/>
                    <a:pt x="197" y="40"/>
                    <a:pt x="200" y="40"/>
                  </a:cubicBezTo>
                  <a:cubicBezTo>
                    <a:pt x="211" y="40"/>
                    <a:pt x="220" y="31"/>
                    <a:pt x="220" y="20"/>
                  </a:cubicBezTo>
                  <a:cubicBezTo>
                    <a:pt x="220" y="9"/>
                    <a:pt x="211" y="0"/>
                    <a:pt x="200" y="0"/>
                  </a:cubicBezTo>
                  <a:close/>
                  <a:moveTo>
                    <a:pt x="20" y="120"/>
                  </a:moveTo>
                  <a:cubicBezTo>
                    <a:pt x="13" y="120"/>
                    <a:pt x="8" y="115"/>
                    <a:pt x="8" y="108"/>
                  </a:cubicBezTo>
                  <a:cubicBezTo>
                    <a:pt x="8" y="101"/>
                    <a:pt x="13" y="96"/>
                    <a:pt x="20" y="96"/>
                  </a:cubicBezTo>
                  <a:cubicBezTo>
                    <a:pt x="27" y="96"/>
                    <a:pt x="32" y="101"/>
                    <a:pt x="32" y="108"/>
                  </a:cubicBezTo>
                  <a:cubicBezTo>
                    <a:pt x="32" y="115"/>
                    <a:pt x="27" y="120"/>
                    <a:pt x="20" y="120"/>
                  </a:cubicBezTo>
                  <a:close/>
                  <a:moveTo>
                    <a:pt x="60" y="72"/>
                  </a:moveTo>
                  <a:cubicBezTo>
                    <a:pt x="53" y="72"/>
                    <a:pt x="48" y="67"/>
                    <a:pt x="48" y="60"/>
                  </a:cubicBezTo>
                  <a:cubicBezTo>
                    <a:pt x="48" y="53"/>
                    <a:pt x="53" y="48"/>
                    <a:pt x="60" y="48"/>
                  </a:cubicBezTo>
                  <a:cubicBezTo>
                    <a:pt x="67" y="48"/>
                    <a:pt x="72" y="53"/>
                    <a:pt x="72" y="60"/>
                  </a:cubicBezTo>
                  <a:cubicBezTo>
                    <a:pt x="72" y="67"/>
                    <a:pt x="67" y="72"/>
                    <a:pt x="60" y="72"/>
                  </a:cubicBezTo>
                  <a:close/>
                  <a:moveTo>
                    <a:pt x="124" y="152"/>
                  </a:moveTo>
                  <a:cubicBezTo>
                    <a:pt x="117" y="152"/>
                    <a:pt x="112" y="147"/>
                    <a:pt x="112" y="140"/>
                  </a:cubicBezTo>
                  <a:cubicBezTo>
                    <a:pt x="112" y="133"/>
                    <a:pt x="117" y="128"/>
                    <a:pt x="124" y="128"/>
                  </a:cubicBezTo>
                  <a:cubicBezTo>
                    <a:pt x="131" y="128"/>
                    <a:pt x="136" y="133"/>
                    <a:pt x="136" y="140"/>
                  </a:cubicBezTo>
                  <a:cubicBezTo>
                    <a:pt x="136" y="147"/>
                    <a:pt x="131" y="152"/>
                    <a:pt x="124" y="152"/>
                  </a:cubicBezTo>
                  <a:close/>
                  <a:moveTo>
                    <a:pt x="200" y="32"/>
                  </a:moveTo>
                  <a:cubicBezTo>
                    <a:pt x="193" y="32"/>
                    <a:pt x="188" y="27"/>
                    <a:pt x="188" y="20"/>
                  </a:cubicBezTo>
                  <a:cubicBezTo>
                    <a:pt x="188" y="13"/>
                    <a:pt x="193" y="8"/>
                    <a:pt x="200" y="8"/>
                  </a:cubicBezTo>
                  <a:cubicBezTo>
                    <a:pt x="207" y="8"/>
                    <a:pt x="212" y="13"/>
                    <a:pt x="212" y="20"/>
                  </a:cubicBezTo>
                  <a:cubicBezTo>
                    <a:pt x="212" y="27"/>
                    <a:pt x="207" y="32"/>
                    <a:pt x="200" y="32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sp>
          <p:nvSpPr>
            <p:cNvPr id="20" name="Oval 34">
              <a:extLst>
                <a:ext uri="{FF2B5EF4-FFF2-40B4-BE49-F238E27FC236}">
                  <a16:creationId xmlns:a16="http://schemas.microsoft.com/office/drawing/2014/main" id="{295F9325-3826-4439-AA24-B7FFCDEE7A16}"/>
                </a:ext>
              </a:extLst>
            </p:cNvPr>
            <p:cNvSpPr/>
            <p:nvPr/>
          </p:nvSpPr>
          <p:spPr>
            <a:xfrm>
              <a:off x="8902746" y="3110642"/>
              <a:ext cx="616502" cy="616502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21" name="Group 35">
              <a:extLst>
                <a:ext uri="{FF2B5EF4-FFF2-40B4-BE49-F238E27FC236}">
                  <a16:creationId xmlns:a16="http://schemas.microsoft.com/office/drawing/2014/main" id="{44B2B709-4203-4A38-B7C5-E4F670246302}"/>
                </a:ext>
              </a:extLst>
            </p:cNvPr>
            <p:cNvGrpSpPr/>
            <p:nvPr/>
          </p:nvGrpSpPr>
          <p:grpSpPr>
            <a:xfrm>
              <a:off x="9558261" y="3110642"/>
              <a:ext cx="2936501" cy="667495"/>
              <a:chOff x="2472973" y="3818949"/>
              <a:chExt cx="2936501" cy="667495"/>
            </a:xfrm>
          </p:grpSpPr>
          <p:sp>
            <p:nvSpPr>
              <p:cNvPr id="22" name="TextBox 36">
                <a:extLst>
                  <a:ext uri="{FF2B5EF4-FFF2-40B4-BE49-F238E27FC236}">
                    <a16:creationId xmlns:a16="http://schemas.microsoft.com/office/drawing/2014/main" id="{168F18D5-7C1B-4C2D-8967-AE81EBD5A45E}"/>
                  </a:ext>
                </a:extLst>
              </p:cNvPr>
              <p:cNvSpPr txBox="1"/>
              <p:nvPr/>
            </p:nvSpPr>
            <p:spPr>
              <a:xfrm>
                <a:off x="2485421" y="4024779"/>
                <a:ext cx="271842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Macro-environment analysis using PEST</a:t>
                </a:r>
              </a:p>
            </p:txBody>
          </p:sp>
          <p:sp>
            <p:nvSpPr>
              <p:cNvPr id="23" name="TextBox 37">
                <a:extLst>
                  <a:ext uri="{FF2B5EF4-FFF2-40B4-BE49-F238E27FC236}">
                    <a16:creationId xmlns:a16="http://schemas.microsoft.com/office/drawing/2014/main" id="{5636D198-92C8-4047-B190-141F1CB64D95}"/>
                  </a:ext>
                </a:extLst>
              </p:cNvPr>
              <p:cNvSpPr txBox="1"/>
              <p:nvPr/>
            </p:nvSpPr>
            <p:spPr>
              <a:xfrm>
                <a:off x="2472973" y="3818949"/>
                <a:ext cx="293650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Macro-environment -  </a:t>
                </a:r>
                <a:r>
                  <a:rPr lang="en-US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02</a:t>
                </a:r>
                <a:endParaRPr lang="en-US" sz="1600" dirty="0">
                  <a:solidFill>
                    <a:srgbClr val="F2B401"/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endParaRPr>
              </a:p>
            </p:txBody>
          </p:sp>
        </p:grpSp>
      </p:grpSp>
      <p:grpSp>
        <p:nvGrpSpPr>
          <p:cNvPr id="24" name="Group 5">
            <a:extLst>
              <a:ext uri="{FF2B5EF4-FFF2-40B4-BE49-F238E27FC236}">
                <a16:creationId xmlns:a16="http://schemas.microsoft.com/office/drawing/2014/main" id="{949F193D-4D29-44ED-BCB2-004A6173E44A}"/>
              </a:ext>
            </a:extLst>
          </p:cNvPr>
          <p:cNvGrpSpPr/>
          <p:nvPr/>
        </p:nvGrpSpPr>
        <p:grpSpPr>
          <a:xfrm>
            <a:off x="7994393" y="3294788"/>
            <a:ext cx="4171052" cy="839208"/>
            <a:chOff x="8902746" y="4345701"/>
            <a:chExt cx="4171052" cy="839208"/>
          </a:xfrm>
        </p:grpSpPr>
        <p:sp>
          <p:nvSpPr>
            <p:cNvPr id="25" name="Freeform 34">
              <a:extLst>
                <a:ext uri="{FF2B5EF4-FFF2-40B4-BE49-F238E27FC236}">
                  <a16:creationId xmlns:a16="http://schemas.microsoft.com/office/drawing/2014/main" id="{6990D010-8C18-4CD3-B61B-DB9B161D1EB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75266" y="4514252"/>
              <a:ext cx="271463" cy="279400"/>
            </a:xfrm>
            <a:custGeom>
              <a:avLst/>
              <a:gdLst>
                <a:gd name="T0" fmla="*/ 94 w 188"/>
                <a:gd name="T1" fmla="*/ 96 h 192"/>
                <a:gd name="T2" fmla="*/ 188 w 188"/>
                <a:gd name="T3" fmla="*/ 48 h 192"/>
                <a:gd name="T4" fmla="*/ 94 w 188"/>
                <a:gd name="T5" fmla="*/ 0 h 192"/>
                <a:gd name="T6" fmla="*/ 0 w 188"/>
                <a:gd name="T7" fmla="*/ 48 h 192"/>
                <a:gd name="T8" fmla="*/ 94 w 188"/>
                <a:gd name="T9" fmla="*/ 96 h 192"/>
                <a:gd name="T10" fmla="*/ 94 w 188"/>
                <a:gd name="T11" fmla="*/ 8 h 192"/>
                <a:gd name="T12" fmla="*/ 180 w 188"/>
                <a:gd name="T13" fmla="*/ 48 h 192"/>
                <a:gd name="T14" fmla="*/ 94 w 188"/>
                <a:gd name="T15" fmla="*/ 88 h 192"/>
                <a:gd name="T16" fmla="*/ 8 w 188"/>
                <a:gd name="T17" fmla="*/ 48 h 192"/>
                <a:gd name="T18" fmla="*/ 94 w 188"/>
                <a:gd name="T19" fmla="*/ 8 h 192"/>
                <a:gd name="T20" fmla="*/ 94 w 188"/>
                <a:gd name="T21" fmla="*/ 120 h 192"/>
                <a:gd name="T22" fmla="*/ 8 w 188"/>
                <a:gd name="T23" fmla="*/ 80 h 192"/>
                <a:gd name="T24" fmla="*/ 0 w 188"/>
                <a:gd name="T25" fmla="*/ 80 h 192"/>
                <a:gd name="T26" fmla="*/ 94 w 188"/>
                <a:gd name="T27" fmla="*/ 128 h 192"/>
                <a:gd name="T28" fmla="*/ 188 w 188"/>
                <a:gd name="T29" fmla="*/ 80 h 192"/>
                <a:gd name="T30" fmla="*/ 180 w 188"/>
                <a:gd name="T31" fmla="*/ 80 h 192"/>
                <a:gd name="T32" fmla="*/ 94 w 188"/>
                <a:gd name="T33" fmla="*/ 120 h 192"/>
                <a:gd name="T34" fmla="*/ 94 w 188"/>
                <a:gd name="T35" fmla="*/ 152 h 192"/>
                <a:gd name="T36" fmla="*/ 8 w 188"/>
                <a:gd name="T37" fmla="*/ 112 h 192"/>
                <a:gd name="T38" fmla="*/ 0 w 188"/>
                <a:gd name="T39" fmla="*/ 112 h 192"/>
                <a:gd name="T40" fmla="*/ 94 w 188"/>
                <a:gd name="T41" fmla="*/ 160 h 192"/>
                <a:gd name="T42" fmla="*/ 188 w 188"/>
                <a:gd name="T43" fmla="*/ 112 h 192"/>
                <a:gd name="T44" fmla="*/ 180 w 188"/>
                <a:gd name="T45" fmla="*/ 112 h 192"/>
                <a:gd name="T46" fmla="*/ 94 w 188"/>
                <a:gd name="T47" fmla="*/ 152 h 192"/>
                <a:gd name="T48" fmla="*/ 94 w 188"/>
                <a:gd name="T49" fmla="*/ 184 h 192"/>
                <a:gd name="T50" fmla="*/ 8 w 188"/>
                <a:gd name="T51" fmla="*/ 144 h 192"/>
                <a:gd name="T52" fmla="*/ 0 w 188"/>
                <a:gd name="T53" fmla="*/ 144 h 192"/>
                <a:gd name="T54" fmla="*/ 94 w 188"/>
                <a:gd name="T55" fmla="*/ 192 h 192"/>
                <a:gd name="T56" fmla="*/ 188 w 188"/>
                <a:gd name="T57" fmla="*/ 144 h 192"/>
                <a:gd name="T58" fmla="*/ 180 w 188"/>
                <a:gd name="T59" fmla="*/ 144 h 192"/>
                <a:gd name="T60" fmla="*/ 94 w 188"/>
                <a:gd name="T61" fmla="*/ 18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88" h="192">
                  <a:moveTo>
                    <a:pt x="94" y="96"/>
                  </a:moveTo>
                  <a:cubicBezTo>
                    <a:pt x="147" y="96"/>
                    <a:pt x="188" y="75"/>
                    <a:pt x="188" y="48"/>
                  </a:cubicBezTo>
                  <a:cubicBezTo>
                    <a:pt x="188" y="21"/>
                    <a:pt x="147" y="0"/>
                    <a:pt x="94" y="0"/>
                  </a:cubicBezTo>
                  <a:cubicBezTo>
                    <a:pt x="41" y="0"/>
                    <a:pt x="0" y="21"/>
                    <a:pt x="0" y="48"/>
                  </a:cubicBezTo>
                  <a:cubicBezTo>
                    <a:pt x="0" y="75"/>
                    <a:pt x="41" y="96"/>
                    <a:pt x="94" y="96"/>
                  </a:cubicBezTo>
                  <a:close/>
                  <a:moveTo>
                    <a:pt x="94" y="8"/>
                  </a:moveTo>
                  <a:cubicBezTo>
                    <a:pt x="141" y="8"/>
                    <a:pt x="180" y="26"/>
                    <a:pt x="180" y="48"/>
                  </a:cubicBezTo>
                  <a:cubicBezTo>
                    <a:pt x="180" y="70"/>
                    <a:pt x="141" y="88"/>
                    <a:pt x="94" y="88"/>
                  </a:cubicBezTo>
                  <a:cubicBezTo>
                    <a:pt x="47" y="88"/>
                    <a:pt x="8" y="70"/>
                    <a:pt x="8" y="48"/>
                  </a:cubicBezTo>
                  <a:cubicBezTo>
                    <a:pt x="8" y="26"/>
                    <a:pt x="47" y="8"/>
                    <a:pt x="94" y="8"/>
                  </a:cubicBezTo>
                  <a:close/>
                  <a:moveTo>
                    <a:pt x="94" y="120"/>
                  </a:moveTo>
                  <a:cubicBezTo>
                    <a:pt x="47" y="120"/>
                    <a:pt x="8" y="102"/>
                    <a:pt x="8" y="80"/>
                  </a:cubicBezTo>
                  <a:cubicBezTo>
                    <a:pt x="0" y="80"/>
                    <a:pt x="0" y="80"/>
                    <a:pt x="0" y="80"/>
                  </a:cubicBezTo>
                  <a:cubicBezTo>
                    <a:pt x="0" y="107"/>
                    <a:pt x="41" y="128"/>
                    <a:pt x="94" y="128"/>
                  </a:cubicBezTo>
                  <a:cubicBezTo>
                    <a:pt x="147" y="128"/>
                    <a:pt x="188" y="107"/>
                    <a:pt x="188" y="80"/>
                  </a:cubicBezTo>
                  <a:cubicBezTo>
                    <a:pt x="180" y="80"/>
                    <a:pt x="180" y="80"/>
                    <a:pt x="180" y="80"/>
                  </a:cubicBezTo>
                  <a:cubicBezTo>
                    <a:pt x="180" y="102"/>
                    <a:pt x="141" y="120"/>
                    <a:pt x="94" y="120"/>
                  </a:cubicBezTo>
                  <a:close/>
                  <a:moveTo>
                    <a:pt x="94" y="152"/>
                  </a:moveTo>
                  <a:cubicBezTo>
                    <a:pt x="47" y="152"/>
                    <a:pt x="8" y="134"/>
                    <a:pt x="8" y="112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139"/>
                    <a:pt x="41" y="160"/>
                    <a:pt x="94" y="160"/>
                  </a:cubicBezTo>
                  <a:cubicBezTo>
                    <a:pt x="147" y="160"/>
                    <a:pt x="188" y="139"/>
                    <a:pt x="188" y="112"/>
                  </a:cubicBezTo>
                  <a:cubicBezTo>
                    <a:pt x="180" y="112"/>
                    <a:pt x="180" y="112"/>
                    <a:pt x="180" y="112"/>
                  </a:cubicBezTo>
                  <a:cubicBezTo>
                    <a:pt x="180" y="134"/>
                    <a:pt x="141" y="152"/>
                    <a:pt x="94" y="152"/>
                  </a:cubicBezTo>
                  <a:close/>
                  <a:moveTo>
                    <a:pt x="94" y="184"/>
                  </a:moveTo>
                  <a:cubicBezTo>
                    <a:pt x="47" y="184"/>
                    <a:pt x="8" y="166"/>
                    <a:pt x="8" y="144"/>
                  </a:cubicBezTo>
                  <a:cubicBezTo>
                    <a:pt x="0" y="144"/>
                    <a:pt x="0" y="144"/>
                    <a:pt x="0" y="144"/>
                  </a:cubicBezTo>
                  <a:cubicBezTo>
                    <a:pt x="0" y="171"/>
                    <a:pt x="41" y="192"/>
                    <a:pt x="94" y="192"/>
                  </a:cubicBezTo>
                  <a:cubicBezTo>
                    <a:pt x="147" y="192"/>
                    <a:pt x="188" y="171"/>
                    <a:pt x="188" y="144"/>
                  </a:cubicBezTo>
                  <a:cubicBezTo>
                    <a:pt x="180" y="144"/>
                    <a:pt x="180" y="144"/>
                    <a:pt x="180" y="144"/>
                  </a:cubicBezTo>
                  <a:cubicBezTo>
                    <a:pt x="180" y="166"/>
                    <a:pt x="141" y="184"/>
                    <a:pt x="94" y="184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sp>
          <p:nvSpPr>
            <p:cNvPr id="26" name="Oval 38">
              <a:extLst>
                <a:ext uri="{FF2B5EF4-FFF2-40B4-BE49-F238E27FC236}">
                  <a16:creationId xmlns:a16="http://schemas.microsoft.com/office/drawing/2014/main" id="{3396503E-7B5E-4B17-B5AF-67649B36657B}"/>
                </a:ext>
              </a:extLst>
            </p:cNvPr>
            <p:cNvSpPr/>
            <p:nvPr/>
          </p:nvSpPr>
          <p:spPr>
            <a:xfrm>
              <a:off x="8902746" y="4345701"/>
              <a:ext cx="616502" cy="616502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27" name="Group 39">
              <a:extLst>
                <a:ext uri="{FF2B5EF4-FFF2-40B4-BE49-F238E27FC236}">
                  <a16:creationId xmlns:a16="http://schemas.microsoft.com/office/drawing/2014/main" id="{69B791C3-F800-4598-B8E5-9437E7D2D8CD}"/>
                </a:ext>
              </a:extLst>
            </p:cNvPr>
            <p:cNvGrpSpPr/>
            <p:nvPr/>
          </p:nvGrpSpPr>
          <p:grpSpPr>
            <a:xfrm>
              <a:off x="9558262" y="4345701"/>
              <a:ext cx="3515536" cy="839208"/>
              <a:chOff x="2472974" y="3818949"/>
              <a:chExt cx="3515536" cy="839208"/>
            </a:xfrm>
          </p:grpSpPr>
          <p:sp>
            <p:nvSpPr>
              <p:cNvPr id="28" name="TextBox 40">
                <a:extLst>
                  <a:ext uri="{FF2B5EF4-FFF2-40B4-BE49-F238E27FC236}">
                    <a16:creationId xmlns:a16="http://schemas.microsoft.com/office/drawing/2014/main" id="{3092CD56-8A7A-47BF-9C33-1D58BCD70406}"/>
                  </a:ext>
                </a:extLst>
              </p:cNvPr>
              <p:cNvSpPr txBox="1"/>
              <p:nvPr/>
            </p:nvSpPr>
            <p:spPr>
              <a:xfrm>
                <a:off x="2497963" y="4196492"/>
                <a:ext cx="270528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External analysis on the  competitors and customers </a:t>
                </a:r>
              </a:p>
            </p:txBody>
          </p:sp>
          <p:sp>
            <p:nvSpPr>
              <p:cNvPr id="29" name="TextBox 41">
                <a:extLst>
                  <a:ext uri="{FF2B5EF4-FFF2-40B4-BE49-F238E27FC236}">
                    <a16:creationId xmlns:a16="http://schemas.microsoft.com/office/drawing/2014/main" id="{FE33C7D3-0205-4708-9629-8F3698214B91}"/>
                  </a:ext>
                </a:extLst>
              </p:cNvPr>
              <p:cNvSpPr txBox="1"/>
              <p:nvPr/>
            </p:nvSpPr>
            <p:spPr>
              <a:xfrm>
                <a:off x="2472974" y="3818949"/>
                <a:ext cx="3515536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Micro-environment - 03</a:t>
                </a:r>
                <a:endParaRPr lang="en-US" sz="1600" dirty="0">
                  <a:solidFill>
                    <a:srgbClr val="F2B401"/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endParaRPr>
              </a:p>
            </p:txBody>
          </p:sp>
        </p:grpSp>
      </p:grpSp>
      <p:grpSp>
        <p:nvGrpSpPr>
          <p:cNvPr id="37" name="Group 3">
            <a:extLst>
              <a:ext uri="{FF2B5EF4-FFF2-40B4-BE49-F238E27FC236}">
                <a16:creationId xmlns:a16="http://schemas.microsoft.com/office/drawing/2014/main" id="{1D66FB5F-4C64-4DBA-8163-79E86C0893E4}"/>
              </a:ext>
            </a:extLst>
          </p:cNvPr>
          <p:cNvGrpSpPr/>
          <p:nvPr/>
        </p:nvGrpSpPr>
        <p:grpSpPr>
          <a:xfrm>
            <a:off x="7994393" y="4583469"/>
            <a:ext cx="4045524" cy="808802"/>
            <a:chOff x="8902746" y="1875583"/>
            <a:chExt cx="4045524" cy="808802"/>
          </a:xfrm>
        </p:grpSpPr>
        <p:sp>
          <p:nvSpPr>
            <p:cNvPr id="38" name="Oval 23">
              <a:extLst>
                <a:ext uri="{FF2B5EF4-FFF2-40B4-BE49-F238E27FC236}">
                  <a16:creationId xmlns:a16="http://schemas.microsoft.com/office/drawing/2014/main" id="{712FEAE5-D791-493B-B829-14880985BF7C}"/>
                </a:ext>
              </a:extLst>
            </p:cNvPr>
            <p:cNvSpPr/>
            <p:nvPr/>
          </p:nvSpPr>
          <p:spPr>
            <a:xfrm>
              <a:off x="8902746" y="1875583"/>
              <a:ext cx="616502" cy="616502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39" name="Group 26">
              <a:extLst>
                <a:ext uri="{FF2B5EF4-FFF2-40B4-BE49-F238E27FC236}">
                  <a16:creationId xmlns:a16="http://schemas.microsoft.com/office/drawing/2014/main" id="{5C891251-91D7-4AE2-8DC3-DDA88DEE4EFA}"/>
                </a:ext>
              </a:extLst>
            </p:cNvPr>
            <p:cNvGrpSpPr/>
            <p:nvPr/>
          </p:nvGrpSpPr>
          <p:grpSpPr>
            <a:xfrm>
              <a:off x="9558262" y="1875583"/>
              <a:ext cx="3390008" cy="808802"/>
              <a:chOff x="2472974" y="3818949"/>
              <a:chExt cx="3390008" cy="808802"/>
            </a:xfrm>
          </p:grpSpPr>
          <p:sp>
            <p:nvSpPr>
              <p:cNvPr id="41" name="TextBox 27">
                <a:extLst>
                  <a:ext uri="{FF2B5EF4-FFF2-40B4-BE49-F238E27FC236}">
                    <a16:creationId xmlns:a16="http://schemas.microsoft.com/office/drawing/2014/main" id="{ACDE534A-9C9B-44D7-8C23-CFFCD81EEBD5}"/>
                  </a:ext>
                </a:extLst>
              </p:cNvPr>
              <p:cNvSpPr txBox="1"/>
              <p:nvPr/>
            </p:nvSpPr>
            <p:spPr>
              <a:xfrm>
                <a:off x="2506418" y="4166086"/>
                <a:ext cx="271995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External analysis on the opportunities and threats </a:t>
                </a:r>
              </a:p>
            </p:txBody>
          </p:sp>
          <p:sp>
            <p:nvSpPr>
              <p:cNvPr id="42" name="TextBox 28">
                <a:extLst>
                  <a:ext uri="{FF2B5EF4-FFF2-40B4-BE49-F238E27FC236}">
                    <a16:creationId xmlns:a16="http://schemas.microsoft.com/office/drawing/2014/main" id="{38637297-00EB-4247-A315-8AEDB4DD832A}"/>
                  </a:ext>
                </a:extLst>
              </p:cNvPr>
              <p:cNvSpPr txBox="1"/>
              <p:nvPr/>
            </p:nvSpPr>
            <p:spPr>
              <a:xfrm>
                <a:off x="2472974" y="3818949"/>
                <a:ext cx="339000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Opportunities and threats - 04</a:t>
                </a:r>
                <a:endParaRPr lang="en-US" sz="1600" dirty="0">
                  <a:solidFill>
                    <a:srgbClr val="F2B401"/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endParaRPr>
              </a:p>
            </p:txBody>
          </p:sp>
        </p:grp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557B7E45-10DC-4582-910F-52D36A3C7C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65741" y="2056834"/>
              <a:ext cx="290513" cy="254000"/>
            </a:xfrm>
            <a:custGeom>
              <a:avLst/>
              <a:gdLst>
                <a:gd name="T0" fmla="*/ 90 w 200"/>
                <a:gd name="T1" fmla="*/ 8 h 176"/>
                <a:gd name="T2" fmla="*/ 169 w 200"/>
                <a:gd name="T3" fmla="*/ 66 h 176"/>
                <a:gd name="T4" fmla="*/ 176 w 200"/>
                <a:gd name="T5" fmla="*/ 63 h 176"/>
                <a:gd name="T6" fmla="*/ 90 w 200"/>
                <a:gd name="T7" fmla="*/ 0 h 176"/>
                <a:gd name="T8" fmla="*/ 46 w 200"/>
                <a:gd name="T9" fmla="*/ 11 h 176"/>
                <a:gd name="T10" fmla="*/ 50 w 200"/>
                <a:gd name="T11" fmla="*/ 18 h 176"/>
                <a:gd name="T12" fmla="*/ 90 w 200"/>
                <a:gd name="T13" fmla="*/ 8 h 176"/>
                <a:gd name="T14" fmla="*/ 92 w 200"/>
                <a:gd name="T15" fmla="*/ 84 h 176"/>
                <a:gd name="T16" fmla="*/ 92 w 200"/>
                <a:gd name="T17" fmla="*/ 86 h 176"/>
                <a:gd name="T18" fmla="*/ 14 w 200"/>
                <a:gd name="T19" fmla="*/ 8 h 176"/>
                <a:gd name="T20" fmla="*/ 8 w 200"/>
                <a:gd name="T21" fmla="*/ 13 h 176"/>
                <a:gd name="T22" fmla="*/ 23 w 200"/>
                <a:gd name="T23" fmla="*/ 29 h 176"/>
                <a:gd name="T24" fmla="*/ 0 w 200"/>
                <a:gd name="T25" fmla="*/ 88 h 176"/>
                <a:gd name="T26" fmla="*/ 90 w 200"/>
                <a:gd name="T27" fmla="*/ 176 h 176"/>
                <a:gd name="T28" fmla="*/ 149 w 200"/>
                <a:gd name="T29" fmla="*/ 154 h 176"/>
                <a:gd name="T30" fmla="*/ 166 w 200"/>
                <a:gd name="T31" fmla="*/ 171 h 176"/>
                <a:gd name="T32" fmla="*/ 172 w 200"/>
                <a:gd name="T33" fmla="*/ 166 h 176"/>
                <a:gd name="T34" fmla="*/ 155 w 200"/>
                <a:gd name="T35" fmla="*/ 149 h 176"/>
                <a:gd name="T36" fmla="*/ 180 w 200"/>
                <a:gd name="T37" fmla="*/ 92 h 176"/>
                <a:gd name="T38" fmla="*/ 200 w 200"/>
                <a:gd name="T39" fmla="*/ 92 h 176"/>
                <a:gd name="T40" fmla="*/ 200 w 200"/>
                <a:gd name="T41" fmla="*/ 84 h 176"/>
                <a:gd name="T42" fmla="*/ 92 w 200"/>
                <a:gd name="T43" fmla="*/ 84 h 176"/>
                <a:gd name="T44" fmla="*/ 90 w 200"/>
                <a:gd name="T45" fmla="*/ 168 h 176"/>
                <a:gd name="T46" fmla="*/ 8 w 200"/>
                <a:gd name="T47" fmla="*/ 88 h 176"/>
                <a:gd name="T48" fmla="*/ 29 w 200"/>
                <a:gd name="T49" fmla="*/ 34 h 176"/>
                <a:gd name="T50" fmla="*/ 143 w 200"/>
                <a:gd name="T51" fmla="*/ 149 h 176"/>
                <a:gd name="T52" fmla="*/ 90 w 200"/>
                <a:gd name="T53" fmla="*/ 168 h 176"/>
                <a:gd name="T54" fmla="*/ 149 w 200"/>
                <a:gd name="T55" fmla="*/ 143 h 176"/>
                <a:gd name="T56" fmla="*/ 98 w 200"/>
                <a:gd name="T57" fmla="*/ 92 h 176"/>
                <a:gd name="T58" fmla="*/ 172 w 200"/>
                <a:gd name="T59" fmla="*/ 92 h 176"/>
                <a:gd name="T60" fmla="*/ 149 w 200"/>
                <a:gd name="T61" fmla="*/ 14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00" h="176">
                  <a:moveTo>
                    <a:pt x="90" y="8"/>
                  </a:moveTo>
                  <a:cubicBezTo>
                    <a:pt x="126" y="8"/>
                    <a:pt x="159" y="32"/>
                    <a:pt x="169" y="66"/>
                  </a:cubicBezTo>
                  <a:cubicBezTo>
                    <a:pt x="176" y="63"/>
                    <a:pt x="176" y="63"/>
                    <a:pt x="176" y="63"/>
                  </a:cubicBezTo>
                  <a:cubicBezTo>
                    <a:pt x="165" y="26"/>
                    <a:pt x="130" y="0"/>
                    <a:pt x="90" y="0"/>
                  </a:cubicBezTo>
                  <a:cubicBezTo>
                    <a:pt x="75" y="0"/>
                    <a:pt x="59" y="4"/>
                    <a:pt x="46" y="11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62" y="11"/>
                    <a:pt x="76" y="8"/>
                    <a:pt x="90" y="8"/>
                  </a:cubicBezTo>
                  <a:close/>
                  <a:moveTo>
                    <a:pt x="92" y="84"/>
                  </a:moveTo>
                  <a:cubicBezTo>
                    <a:pt x="92" y="86"/>
                    <a:pt x="92" y="86"/>
                    <a:pt x="92" y="86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8" y="45"/>
                    <a:pt x="0" y="66"/>
                    <a:pt x="0" y="88"/>
                  </a:cubicBezTo>
                  <a:cubicBezTo>
                    <a:pt x="0" y="136"/>
                    <a:pt x="40" y="176"/>
                    <a:pt x="90" y="176"/>
                  </a:cubicBezTo>
                  <a:cubicBezTo>
                    <a:pt x="112" y="176"/>
                    <a:pt x="133" y="168"/>
                    <a:pt x="149" y="154"/>
                  </a:cubicBezTo>
                  <a:cubicBezTo>
                    <a:pt x="166" y="171"/>
                    <a:pt x="166" y="171"/>
                    <a:pt x="166" y="171"/>
                  </a:cubicBezTo>
                  <a:cubicBezTo>
                    <a:pt x="172" y="166"/>
                    <a:pt x="172" y="166"/>
                    <a:pt x="172" y="166"/>
                  </a:cubicBezTo>
                  <a:cubicBezTo>
                    <a:pt x="155" y="149"/>
                    <a:pt x="155" y="149"/>
                    <a:pt x="155" y="149"/>
                  </a:cubicBezTo>
                  <a:cubicBezTo>
                    <a:pt x="169" y="134"/>
                    <a:pt x="179" y="114"/>
                    <a:pt x="180" y="92"/>
                  </a:cubicBezTo>
                  <a:cubicBezTo>
                    <a:pt x="200" y="92"/>
                    <a:pt x="200" y="92"/>
                    <a:pt x="200" y="92"/>
                  </a:cubicBezTo>
                  <a:cubicBezTo>
                    <a:pt x="200" y="84"/>
                    <a:pt x="200" y="84"/>
                    <a:pt x="200" y="84"/>
                  </a:cubicBezTo>
                  <a:lnTo>
                    <a:pt x="92" y="84"/>
                  </a:lnTo>
                  <a:close/>
                  <a:moveTo>
                    <a:pt x="90" y="168"/>
                  </a:moveTo>
                  <a:cubicBezTo>
                    <a:pt x="45" y="168"/>
                    <a:pt x="8" y="132"/>
                    <a:pt x="8" y="88"/>
                  </a:cubicBezTo>
                  <a:cubicBezTo>
                    <a:pt x="8" y="68"/>
                    <a:pt x="15" y="49"/>
                    <a:pt x="29" y="34"/>
                  </a:cubicBezTo>
                  <a:cubicBezTo>
                    <a:pt x="143" y="149"/>
                    <a:pt x="143" y="149"/>
                    <a:pt x="143" y="149"/>
                  </a:cubicBezTo>
                  <a:cubicBezTo>
                    <a:pt x="129" y="161"/>
                    <a:pt x="110" y="168"/>
                    <a:pt x="90" y="168"/>
                  </a:cubicBezTo>
                  <a:close/>
                  <a:moveTo>
                    <a:pt x="149" y="143"/>
                  </a:moveTo>
                  <a:cubicBezTo>
                    <a:pt x="98" y="92"/>
                    <a:pt x="98" y="92"/>
                    <a:pt x="98" y="92"/>
                  </a:cubicBezTo>
                  <a:cubicBezTo>
                    <a:pt x="172" y="92"/>
                    <a:pt x="172" y="92"/>
                    <a:pt x="172" y="92"/>
                  </a:cubicBezTo>
                  <a:cubicBezTo>
                    <a:pt x="171" y="112"/>
                    <a:pt x="162" y="130"/>
                    <a:pt x="149" y="14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</p:grpSp>
      <p:pic>
        <p:nvPicPr>
          <p:cNvPr id="31" name="图片 30">
            <a:extLst>
              <a:ext uri="{FF2B5EF4-FFF2-40B4-BE49-F238E27FC236}">
                <a16:creationId xmlns:a16="http://schemas.microsoft.com/office/drawing/2014/main" id="{30837E3F-F86B-442E-9E49-456DA18A8E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5860" y="803550"/>
            <a:ext cx="666786" cy="666786"/>
          </a:xfrm>
          <a:prstGeom prst="ellipse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49B165B2-9BD5-4A0B-8E75-683AC315FB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3938" y="2030570"/>
            <a:ext cx="666786" cy="666786"/>
          </a:xfrm>
          <a:prstGeom prst="ellipse">
            <a:avLst/>
          </a:prstGeom>
        </p:spPr>
      </p:pic>
      <p:pic>
        <p:nvPicPr>
          <p:cNvPr id="44" name="图片 43">
            <a:extLst>
              <a:ext uri="{FF2B5EF4-FFF2-40B4-BE49-F238E27FC236}">
                <a16:creationId xmlns:a16="http://schemas.microsoft.com/office/drawing/2014/main" id="{EC1D35DB-2642-4877-93E3-473082AFAA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4896" y="4547292"/>
            <a:ext cx="666786" cy="666786"/>
          </a:xfrm>
          <a:prstGeom prst="ellipse">
            <a:avLst/>
          </a:prstGeom>
        </p:spPr>
      </p:pic>
      <p:pic>
        <p:nvPicPr>
          <p:cNvPr id="46" name="图片 45">
            <a:extLst>
              <a:ext uri="{FF2B5EF4-FFF2-40B4-BE49-F238E27FC236}">
                <a16:creationId xmlns:a16="http://schemas.microsoft.com/office/drawing/2014/main" id="{3F452CD1-9679-44AB-83A0-2698641068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4896" y="3250915"/>
            <a:ext cx="666786" cy="666786"/>
          </a:xfrm>
          <a:prstGeom prst="ellipse">
            <a:avLst/>
          </a:prstGeom>
        </p:spPr>
      </p:pic>
      <p:grpSp>
        <p:nvGrpSpPr>
          <p:cNvPr id="47" name="Group 3">
            <a:extLst>
              <a:ext uri="{FF2B5EF4-FFF2-40B4-BE49-F238E27FC236}">
                <a16:creationId xmlns:a16="http://schemas.microsoft.com/office/drawing/2014/main" id="{D06E1934-03A1-47B1-A04E-805A48A74068}"/>
              </a:ext>
            </a:extLst>
          </p:cNvPr>
          <p:cNvGrpSpPr/>
          <p:nvPr/>
        </p:nvGrpSpPr>
        <p:grpSpPr>
          <a:xfrm>
            <a:off x="8004715" y="5768277"/>
            <a:ext cx="3020838" cy="616502"/>
            <a:chOff x="8902746" y="1875583"/>
            <a:chExt cx="3020838" cy="616502"/>
          </a:xfrm>
        </p:grpSpPr>
        <p:sp>
          <p:nvSpPr>
            <p:cNvPr id="48" name="Oval 23">
              <a:extLst>
                <a:ext uri="{FF2B5EF4-FFF2-40B4-BE49-F238E27FC236}">
                  <a16:creationId xmlns:a16="http://schemas.microsoft.com/office/drawing/2014/main" id="{4332429E-A244-43FF-8166-4D38EBA0CD31}"/>
                </a:ext>
              </a:extLst>
            </p:cNvPr>
            <p:cNvSpPr/>
            <p:nvPr/>
          </p:nvSpPr>
          <p:spPr>
            <a:xfrm>
              <a:off x="8902746" y="1875583"/>
              <a:ext cx="616502" cy="616502"/>
            </a:xfrm>
            <a:prstGeom prst="ellipse">
              <a:avLst/>
            </a:prstGeom>
            <a:solidFill>
              <a:schemeClr val="bg1">
                <a:alpha val="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49" name="Group 26">
              <a:extLst>
                <a:ext uri="{FF2B5EF4-FFF2-40B4-BE49-F238E27FC236}">
                  <a16:creationId xmlns:a16="http://schemas.microsoft.com/office/drawing/2014/main" id="{95ABB149-2006-4778-A3AC-BD624AEAEBC5}"/>
                </a:ext>
              </a:extLst>
            </p:cNvPr>
            <p:cNvGrpSpPr/>
            <p:nvPr/>
          </p:nvGrpSpPr>
          <p:grpSpPr>
            <a:xfrm>
              <a:off x="9558262" y="1875583"/>
              <a:ext cx="2365322" cy="482829"/>
              <a:chOff x="2472974" y="3818949"/>
              <a:chExt cx="2365322" cy="482829"/>
            </a:xfrm>
          </p:grpSpPr>
          <p:sp>
            <p:nvSpPr>
              <p:cNvPr id="51" name="TextBox 27">
                <a:extLst>
                  <a:ext uri="{FF2B5EF4-FFF2-40B4-BE49-F238E27FC236}">
                    <a16:creationId xmlns:a16="http://schemas.microsoft.com/office/drawing/2014/main" id="{1B9076BC-4C50-4BC8-BDA1-ACE5A6B253A6}"/>
                  </a:ext>
                </a:extLst>
              </p:cNvPr>
              <p:cNvSpPr txBox="1"/>
              <p:nvPr/>
            </p:nvSpPr>
            <p:spPr>
              <a:xfrm>
                <a:off x="2485421" y="4024779"/>
                <a:ext cx="235287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Recap of the whole analysis </a:t>
                </a:r>
              </a:p>
            </p:txBody>
          </p:sp>
          <p:sp>
            <p:nvSpPr>
              <p:cNvPr id="52" name="TextBox 28">
                <a:extLst>
                  <a:ext uri="{FF2B5EF4-FFF2-40B4-BE49-F238E27FC236}">
                    <a16:creationId xmlns:a16="http://schemas.microsoft.com/office/drawing/2014/main" id="{E68CB77D-E960-44E6-A4F8-7B9B569BF00F}"/>
                  </a:ext>
                </a:extLst>
              </p:cNvPr>
              <p:cNvSpPr txBox="1"/>
              <p:nvPr/>
            </p:nvSpPr>
            <p:spPr>
              <a:xfrm>
                <a:off x="2472974" y="3818949"/>
                <a:ext cx="227677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b="1" dirty="0">
                    <a:solidFill>
                      <a:srgbClr val="F2B401"/>
                    </a:solidFill>
                    <a:latin typeface="张海山锐谐体" panose="02000000000000000000" pitchFamily="2" charset="-122"/>
                    <a:ea typeface="张海山锐谐体" panose="02000000000000000000" pitchFamily="2" charset="-122"/>
                  </a:rPr>
                  <a:t>Conclusion - 05 </a:t>
                </a:r>
                <a:endParaRPr lang="en-US" sz="1600" dirty="0">
                  <a:solidFill>
                    <a:srgbClr val="F2B401"/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endParaRPr>
              </a:p>
            </p:txBody>
          </p:sp>
        </p:grpSp>
        <p:sp>
          <p:nvSpPr>
            <p:cNvPr id="50" name="Freeform 30">
              <a:extLst>
                <a:ext uri="{FF2B5EF4-FFF2-40B4-BE49-F238E27FC236}">
                  <a16:creationId xmlns:a16="http://schemas.microsoft.com/office/drawing/2014/main" id="{FE243653-8722-4083-AEDA-8946D1E32BF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65741" y="2056834"/>
              <a:ext cx="290513" cy="254000"/>
            </a:xfrm>
            <a:custGeom>
              <a:avLst/>
              <a:gdLst>
                <a:gd name="T0" fmla="*/ 90 w 200"/>
                <a:gd name="T1" fmla="*/ 8 h 176"/>
                <a:gd name="T2" fmla="*/ 169 w 200"/>
                <a:gd name="T3" fmla="*/ 66 h 176"/>
                <a:gd name="T4" fmla="*/ 176 w 200"/>
                <a:gd name="T5" fmla="*/ 63 h 176"/>
                <a:gd name="T6" fmla="*/ 90 w 200"/>
                <a:gd name="T7" fmla="*/ 0 h 176"/>
                <a:gd name="T8" fmla="*/ 46 w 200"/>
                <a:gd name="T9" fmla="*/ 11 h 176"/>
                <a:gd name="T10" fmla="*/ 50 w 200"/>
                <a:gd name="T11" fmla="*/ 18 h 176"/>
                <a:gd name="T12" fmla="*/ 90 w 200"/>
                <a:gd name="T13" fmla="*/ 8 h 176"/>
                <a:gd name="T14" fmla="*/ 92 w 200"/>
                <a:gd name="T15" fmla="*/ 84 h 176"/>
                <a:gd name="T16" fmla="*/ 92 w 200"/>
                <a:gd name="T17" fmla="*/ 86 h 176"/>
                <a:gd name="T18" fmla="*/ 14 w 200"/>
                <a:gd name="T19" fmla="*/ 8 h 176"/>
                <a:gd name="T20" fmla="*/ 8 w 200"/>
                <a:gd name="T21" fmla="*/ 13 h 176"/>
                <a:gd name="T22" fmla="*/ 23 w 200"/>
                <a:gd name="T23" fmla="*/ 29 h 176"/>
                <a:gd name="T24" fmla="*/ 0 w 200"/>
                <a:gd name="T25" fmla="*/ 88 h 176"/>
                <a:gd name="T26" fmla="*/ 90 w 200"/>
                <a:gd name="T27" fmla="*/ 176 h 176"/>
                <a:gd name="T28" fmla="*/ 149 w 200"/>
                <a:gd name="T29" fmla="*/ 154 h 176"/>
                <a:gd name="T30" fmla="*/ 166 w 200"/>
                <a:gd name="T31" fmla="*/ 171 h 176"/>
                <a:gd name="T32" fmla="*/ 172 w 200"/>
                <a:gd name="T33" fmla="*/ 166 h 176"/>
                <a:gd name="T34" fmla="*/ 155 w 200"/>
                <a:gd name="T35" fmla="*/ 149 h 176"/>
                <a:gd name="T36" fmla="*/ 180 w 200"/>
                <a:gd name="T37" fmla="*/ 92 h 176"/>
                <a:gd name="T38" fmla="*/ 200 w 200"/>
                <a:gd name="T39" fmla="*/ 92 h 176"/>
                <a:gd name="T40" fmla="*/ 200 w 200"/>
                <a:gd name="T41" fmla="*/ 84 h 176"/>
                <a:gd name="T42" fmla="*/ 92 w 200"/>
                <a:gd name="T43" fmla="*/ 84 h 176"/>
                <a:gd name="T44" fmla="*/ 90 w 200"/>
                <a:gd name="T45" fmla="*/ 168 h 176"/>
                <a:gd name="T46" fmla="*/ 8 w 200"/>
                <a:gd name="T47" fmla="*/ 88 h 176"/>
                <a:gd name="T48" fmla="*/ 29 w 200"/>
                <a:gd name="T49" fmla="*/ 34 h 176"/>
                <a:gd name="T50" fmla="*/ 143 w 200"/>
                <a:gd name="T51" fmla="*/ 149 h 176"/>
                <a:gd name="T52" fmla="*/ 90 w 200"/>
                <a:gd name="T53" fmla="*/ 168 h 176"/>
                <a:gd name="T54" fmla="*/ 149 w 200"/>
                <a:gd name="T55" fmla="*/ 143 h 176"/>
                <a:gd name="T56" fmla="*/ 98 w 200"/>
                <a:gd name="T57" fmla="*/ 92 h 176"/>
                <a:gd name="T58" fmla="*/ 172 w 200"/>
                <a:gd name="T59" fmla="*/ 92 h 176"/>
                <a:gd name="T60" fmla="*/ 149 w 200"/>
                <a:gd name="T61" fmla="*/ 14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00" h="176">
                  <a:moveTo>
                    <a:pt x="90" y="8"/>
                  </a:moveTo>
                  <a:cubicBezTo>
                    <a:pt x="126" y="8"/>
                    <a:pt x="159" y="32"/>
                    <a:pt x="169" y="66"/>
                  </a:cubicBezTo>
                  <a:cubicBezTo>
                    <a:pt x="176" y="63"/>
                    <a:pt x="176" y="63"/>
                    <a:pt x="176" y="63"/>
                  </a:cubicBezTo>
                  <a:cubicBezTo>
                    <a:pt x="165" y="26"/>
                    <a:pt x="130" y="0"/>
                    <a:pt x="90" y="0"/>
                  </a:cubicBezTo>
                  <a:cubicBezTo>
                    <a:pt x="75" y="0"/>
                    <a:pt x="59" y="4"/>
                    <a:pt x="46" y="11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62" y="11"/>
                    <a:pt x="76" y="8"/>
                    <a:pt x="90" y="8"/>
                  </a:cubicBezTo>
                  <a:close/>
                  <a:moveTo>
                    <a:pt x="92" y="84"/>
                  </a:moveTo>
                  <a:cubicBezTo>
                    <a:pt x="92" y="86"/>
                    <a:pt x="92" y="86"/>
                    <a:pt x="92" y="86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8" y="45"/>
                    <a:pt x="0" y="66"/>
                    <a:pt x="0" y="88"/>
                  </a:cubicBezTo>
                  <a:cubicBezTo>
                    <a:pt x="0" y="136"/>
                    <a:pt x="40" y="176"/>
                    <a:pt x="90" y="176"/>
                  </a:cubicBezTo>
                  <a:cubicBezTo>
                    <a:pt x="112" y="176"/>
                    <a:pt x="133" y="168"/>
                    <a:pt x="149" y="154"/>
                  </a:cubicBezTo>
                  <a:cubicBezTo>
                    <a:pt x="166" y="171"/>
                    <a:pt x="166" y="171"/>
                    <a:pt x="166" y="171"/>
                  </a:cubicBezTo>
                  <a:cubicBezTo>
                    <a:pt x="172" y="166"/>
                    <a:pt x="172" y="166"/>
                    <a:pt x="172" y="166"/>
                  </a:cubicBezTo>
                  <a:cubicBezTo>
                    <a:pt x="155" y="149"/>
                    <a:pt x="155" y="149"/>
                    <a:pt x="155" y="149"/>
                  </a:cubicBezTo>
                  <a:cubicBezTo>
                    <a:pt x="169" y="134"/>
                    <a:pt x="179" y="114"/>
                    <a:pt x="180" y="92"/>
                  </a:cubicBezTo>
                  <a:cubicBezTo>
                    <a:pt x="200" y="92"/>
                    <a:pt x="200" y="92"/>
                    <a:pt x="200" y="92"/>
                  </a:cubicBezTo>
                  <a:cubicBezTo>
                    <a:pt x="200" y="84"/>
                    <a:pt x="200" y="84"/>
                    <a:pt x="200" y="84"/>
                  </a:cubicBezTo>
                  <a:lnTo>
                    <a:pt x="92" y="84"/>
                  </a:lnTo>
                  <a:close/>
                  <a:moveTo>
                    <a:pt x="90" y="168"/>
                  </a:moveTo>
                  <a:cubicBezTo>
                    <a:pt x="45" y="168"/>
                    <a:pt x="8" y="132"/>
                    <a:pt x="8" y="88"/>
                  </a:cubicBezTo>
                  <a:cubicBezTo>
                    <a:pt x="8" y="68"/>
                    <a:pt x="15" y="49"/>
                    <a:pt x="29" y="34"/>
                  </a:cubicBezTo>
                  <a:cubicBezTo>
                    <a:pt x="143" y="149"/>
                    <a:pt x="143" y="149"/>
                    <a:pt x="143" y="149"/>
                  </a:cubicBezTo>
                  <a:cubicBezTo>
                    <a:pt x="129" y="161"/>
                    <a:pt x="110" y="168"/>
                    <a:pt x="90" y="168"/>
                  </a:cubicBezTo>
                  <a:close/>
                  <a:moveTo>
                    <a:pt x="149" y="143"/>
                  </a:moveTo>
                  <a:cubicBezTo>
                    <a:pt x="98" y="92"/>
                    <a:pt x="98" y="92"/>
                    <a:pt x="98" y="92"/>
                  </a:cubicBezTo>
                  <a:cubicBezTo>
                    <a:pt x="172" y="92"/>
                    <a:pt x="172" y="92"/>
                    <a:pt x="172" y="92"/>
                  </a:cubicBezTo>
                  <a:cubicBezTo>
                    <a:pt x="171" y="112"/>
                    <a:pt x="162" y="130"/>
                    <a:pt x="149" y="143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</p:grpSp>
      <p:pic>
        <p:nvPicPr>
          <p:cNvPr id="60" name="图片 59">
            <a:extLst>
              <a:ext uri="{FF2B5EF4-FFF2-40B4-BE49-F238E27FC236}">
                <a16:creationId xmlns:a16="http://schemas.microsoft.com/office/drawing/2014/main" id="{821EAE40-5D9A-4B6D-9E64-473F4C1F99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3938" y="5758596"/>
            <a:ext cx="666786" cy="666786"/>
          </a:xfrm>
          <a:prstGeom prst="ellipse">
            <a:avLst/>
          </a:prstGeom>
        </p:spPr>
      </p:pic>
      <p:pic>
        <p:nvPicPr>
          <p:cNvPr id="30" name="02">
            <a:hlinkClick r:id="" action="ppaction://media"/>
            <a:extLst>
              <a:ext uri="{FF2B5EF4-FFF2-40B4-BE49-F238E27FC236}">
                <a16:creationId xmlns:a16="http://schemas.microsoft.com/office/drawing/2014/main" id="{8ABC3C38-9D21-4731-A9EF-3247D406BC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21979" y="1754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88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2A11A8B-9774-4095-B496-5E35C4266EB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5" t="13052" r="3344" b="13369"/>
          <a:stretch/>
        </p:blipFill>
        <p:spPr>
          <a:xfrm>
            <a:off x="553453" y="0"/>
            <a:ext cx="11638547" cy="6858001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5CDEEB6E-F40C-4712-BCB8-14B80BF3D4B7}"/>
              </a:ext>
            </a:extLst>
          </p:cNvPr>
          <p:cNvSpPr/>
          <p:nvPr/>
        </p:nvSpPr>
        <p:spPr>
          <a:xfrm>
            <a:off x="2995862" y="1461837"/>
            <a:ext cx="2863515" cy="15681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0" name="组合 19">
            <a:extLst>
              <a:ext uri="{FF2B5EF4-FFF2-40B4-BE49-F238E27FC236}">
                <a16:creationId xmlns:a16="http://schemas.microsoft.com/office/drawing/2014/main" id="{FDA12D61-CAA7-4773-A85A-C4ABCD06D985}"/>
              </a:ext>
            </a:extLst>
          </p:cNvPr>
          <p:cNvGrpSpPr/>
          <p:nvPr/>
        </p:nvGrpSpPr>
        <p:grpSpPr>
          <a:xfrm>
            <a:off x="842211" y="116306"/>
            <a:ext cx="9172072" cy="5454315"/>
            <a:chOff x="842211" y="116306"/>
            <a:chExt cx="9172072" cy="5454315"/>
          </a:xfrm>
        </p:grpSpPr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90CE94C4-D7C4-49AD-BA50-C70A781DF207}"/>
                </a:ext>
              </a:extLst>
            </p:cNvPr>
            <p:cNvSpPr/>
            <p:nvPr/>
          </p:nvSpPr>
          <p:spPr>
            <a:xfrm>
              <a:off x="842211" y="204537"/>
              <a:ext cx="2863515" cy="536608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D5FA6773-A422-449E-A315-1E2BB860E604}"/>
                </a:ext>
              </a:extLst>
            </p:cNvPr>
            <p:cNvSpPr/>
            <p:nvPr/>
          </p:nvSpPr>
          <p:spPr>
            <a:xfrm>
              <a:off x="3705726" y="116306"/>
              <a:ext cx="6308557" cy="6537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C8141235-5B20-4E4F-869B-EB633899D9B8}"/>
                </a:ext>
              </a:extLst>
            </p:cNvPr>
            <p:cNvSpPr/>
            <p:nvPr/>
          </p:nvSpPr>
          <p:spPr>
            <a:xfrm>
              <a:off x="2273968" y="2334127"/>
              <a:ext cx="2863515" cy="156811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矩形 7">
            <a:extLst>
              <a:ext uri="{FF2B5EF4-FFF2-40B4-BE49-F238E27FC236}">
                <a16:creationId xmlns:a16="http://schemas.microsoft.com/office/drawing/2014/main" id="{3DFB35E3-22BD-48A8-ADE0-A6880D848012}"/>
              </a:ext>
            </a:extLst>
          </p:cNvPr>
          <p:cNvSpPr/>
          <p:nvPr/>
        </p:nvSpPr>
        <p:spPr>
          <a:xfrm>
            <a:off x="5448298" y="2404310"/>
            <a:ext cx="822158" cy="6256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任意多边形: 形状 9">
            <a:extLst>
              <a:ext uri="{FF2B5EF4-FFF2-40B4-BE49-F238E27FC236}">
                <a16:creationId xmlns:a16="http://schemas.microsoft.com/office/drawing/2014/main" id="{EF36479F-6CC3-407F-B4E8-BE68CEC292D4}"/>
              </a:ext>
            </a:extLst>
          </p:cNvPr>
          <p:cNvSpPr/>
          <p:nvPr/>
        </p:nvSpPr>
        <p:spPr>
          <a:xfrm>
            <a:off x="5976979" y="2346158"/>
            <a:ext cx="123032" cy="745958"/>
          </a:xfrm>
          <a:custGeom>
            <a:avLst/>
            <a:gdLst>
              <a:gd name="connsiteX0" fmla="*/ 50842 w 123032"/>
              <a:gd name="connsiteY0" fmla="*/ 0 h 745958"/>
              <a:gd name="connsiteX1" fmla="*/ 2716 w 123032"/>
              <a:gd name="connsiteY1" fmla="*/ 397042 h 745958"/>
              <a:gd name="connsiteX2" fmla="*/ 123032 w 123032"/>
              <a:gd name="connsiteY2" fmla="*/ 745958 h 745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3032" h="745958">
                <a:moveTo>
                  <a:pt x="50842" y="0"/>
                </a:moveTo>
                <a:cubicBezTo>
                  <a:pt x="20763" y="136358"/>
                  <a:pt x="-9316" y="272716"/>
                  <a:pt x="2716" y="397042"/>
                </a:cubicBezTo>
                <a:cubicBezTo>
                  <a:pt x="14748" y="521368"/>
                  <a:pt x="68890" y="633663"/>
                  <a:pt x="123032" y="745958"/>
                </a:cubicBezTo>
              </a:path>
            </a:pathLst>
          </a:custGeom>
          <a:noFill/>
          <a:ln w="38100">
            <a:solidFill>
              <a:srgbClr val="C3D6E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3" name="Group 1">
            <a:extLst>
              <a:ext uri="{FF2B5EF4-FFF2-40B4-BE49-F238E27FC236}">
                <a16:creationId xmlns:a16="http://schemas.microsoft.com/office/drawing/2014/main" id="{1691C252-814E-43B4-B7F5-2FA56A65B3A8}"/>
              </a:ext>
            </a:extLst>
          </p:cNvPr>
          <p:cNvGrpSpPr/>
          <p:nvPr/>
        </p:nvGrpSpPr>
        <p:grpSpPr>
          <a:xfrm>
            <a:off x="675404" y="974558"/>
            <a:ext cx="5716604" cy="1622028"/>
            <a:chOff x="721917" y="1847347"/>
            <a:chExt cx="5716604" cy="1622028"/>
          </a:xfrm>
        </p:grpSpPr>
        <p:sp>
          <p:nvSpPr>
            <p:cNvPr id="14" name="TextBox 26">
              <a:extLst>
                <a:ext uri="{FF2B5EF4-FFF2-40B4-BE49-F238E27FC236}">
                  <a16:creationId xmlns:a16="http://schemas.microsoft.com/office/drawing/2014/main" id="{34EBA053-20CF-4CF5-8850-DFBA27498EDC}"/>
                </a:ext>
              </a:extLst>
            </p:cNvPr>
            <p:cNvSpPr txBox="1"/>
            <p:nvPr/>
          </p:nvSpPr>
          <p:spPr>
            <a:xfrm>
              <a:off x="1161426" y="1847347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>
                  <a:solidFill>
                    <a:schemeClr val="bg1">
                      <a:lumMod val="65000"/>
                    </a:schemeClr>
                  </a:solidFill>
                </a:rPr>
                <a:t>PART  ONE</a:t>
              </a:r>
            </a:p>
          </p:txBody>
        </p:sp>
        <p:sp>
          <p:nvSpPr>
            <p:cNvPr id="15" name="TextBox 27">
              <a:extLst>
                <a:ext uri="{FF2B5EF4-FFF2-40B4-BE49-F238E27FC236}">
                  <a16:creationId xmlns:a16="http://schemas.microsoft.com/office/drawing/2014/main" id="{1C06974B-8C63-4337-A26D-F9364A9DAD2D}"/>
                </a:ext>
              </a:extLst>
            </p:cNvPr>
            <p:cNvSpPr txBox="1"/>
            <p:nvPr/>
          </p:nvSpPr>
          <p:spPr>
            <a:xfrm>
              <a:off x="1117885" y="2145936"/>
              <a:ext cx="532063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solidFill>
                    <a:srgbClr val="F2B401"/>
                  </a:solidFill>
                  <a:latin typeface="Century Gothic" panose="020B0502020202020204" pitchFamily="34" charset="0"/>
                </a:rPr>
                <a:t>Introduction  </a:t>
              </a:r>
              <a:endParaRPr lang="en-US" sz="4000" b="1" dirty="0">
                <a:solidFill>
                  <a:srgbClr val="F2B401"/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  <a:p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About </a:t>
              </a:r>
              <a:r>
                <a:rPr lang="en-US" altLang="zh-CN" sz="40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Kugou</a:t>
              </a:r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 Music  </a:t>
              </a:r>
              <a:endPara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16" name="Group 29">
              <a:extLst>
                <a:ext uri="{FF2B5EF4-FFF2-40B4-BE49-F238E27FC236}">
                  <a16:creationId xmlns:a16="http://schemas.microsoft.com/office/drawing/2014/main" id="{034F0654-8F47-4ABE-AA7B-B1CD5FD8F9C4}"/>
                </a:ext>
              </a:extLst>
            </p:cNvPr>
            <p:cNvGrpSpPr/>
            <p:nvPr/>
          </p:nvGrpSpPr>
          <p:grpSpPr>
            <a:xfrm>
              <a:off x="721917" y="2378572"/>
              <a:ext cx="295275" cy="246132"/>
              <a:chOff x="466725" y="2427118"/>
              <a:chExt cx="295275" cy="246132"/>
            </a:xfrm>
          </p:grpSpPr>
          <p:sp>
            <p:nvSpPr>
              <p:cNvPr id="17" name="Rectangle: Rounded Corners 30">
                <a:extLst>
                  <a:ext uri="{FF2B5EF4-FFF2-40B4-BE49-F238E27FC236}">
                    <a16:creationId xmlns:a16="http://schemas.microsoft.com/office/drawing/2014/main" id="{9C2C4CA7-2B41-4B5D-896D-999597818B1F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: Rounded Corners 31">
                <a:extLst>
                  <a:ext uri="{FF2B5EF4-FFF2-40B4-BE49-F238E27FC236}">
                    <a16:creationId xmlns:a16="http://schemas.microsoft.com/office/drawing/2014/main" id="{D45446CE-8238-45C4-9959-888A47403FBC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" name="图片 1">
            <a:extLst>
              <a:ext uri="{FF2B5EF4-FFF2-40B4-BE49-F238E27FC236}">
                <a16:creationId xmlns:a16="http://schemas.microsoft.com/office/drawing/2014/main" id="{A35C49DF-97AD-4586-8E44-FC276972829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2B101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45986" y="17403"/>
            <a:ext cx="1203803" cy="120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62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:a16="http://schemas.microsoft.com/office/drawing/2014/main" id="{50D3A9B4-2F0F-4221-A3F9-BECE3024C7E7}"/>
              </a:ext>
            </a:extLst>
          </p:cNvPr>
          <p:cNvGrpSpPr/>
          <p:nvPr/>
        </p:nvGrpSpPr>
        <p:grpSpPr>
          <a:xfrm>
            <a:off x="-1" y="-2"/>
            <a:ext cx="12192001" cy="6858002"/>
            <a:chOff x="-1" y="-2"/>
            <a:chExt cx="12192001" cy="6858002"/>
          </a:xfrm>
        </p:grpSpPr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5BB79903-1909-4A8A-BFD6-B864143A83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51" t="13053" r="3462" b="12737"/>
            <a:stretch/>
          </p:blipFill>
          <p:spPr>
            <a:xfrm>
              <a:off x="606357" y="-1"/>
              <a:ext cx="11585643" cy="6858001"/>
            </a:xfrm>
            <a:prstGeom prst="rect">
              <a:avLst/>
            </a:prstGeom>
          </p:spPr>
        </p:pic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01D1DB99-5155-4348-B0C5-EB1BF00C0811}"/>
                </a:ext>
              </a:extLst>
            </p:cNvPr>
            <p:cNvSpPr/>
            <p:nvPr/>
          </p:nvSpPr>
          <p:spPr>
            <a:xfrm>
              <a:off x="6096000" y="348916"/>
              <a:ext cx="5574632" cy="613611"/>
            </a:xfrm>
            <a:prstGeom prst="rect">
              <a:avLst/>
            </a:prstGeom>
            <a:solidFill>
              <a:srgbClr val="A6C8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F3D88C8F-FF08-4DC5-95B1-7F9DA6A8ECE5}"/>
                </a:ext>
              </a:extLst>
            </p:cNvPr>
            <p:cNvSpPr/>
            <p:nvPr/>
          </p:nvSpPr>
          <p:spPr>
            <a:xfrm>
              <a:off x="-1" y="-2"/>
              <a:ext cx="3236495" cy="623235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9A329EE9-EC8D-47DB-BDC6-3D23CCB50035}"/>
                </a:ext>
              </a:extLst>
            </p:cNvPr>
            <p:cNvSpPr/>
            <p:nvPr/>
          </p:nvSpPr>
          <p:spPr>
            <a:xfrm>
              <a:off x="2606841" y="1548062"/>
              <a:ext cx="3236495" cy="45880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8" name="Rectangle: Rounded Corners 17">
            <a:extLst>
              <a:ext uri="{FF2B5EF4-FFF2-40B4-BE49-F238E27FC236}">
                <a16:creationId xmlns:a16="http://schemas.microsoft.com/office/drawing/2014/main" id="{24AFC818-083F-4693-984F-CC06692EEE44}"/>
              </a:ext>
            </a:extLst>
          </p:cNvPr>
          <p:cNvSpPr/>
          <p:nvPr/>
        </p:nvSpPr>
        <p:spPr>
          <a:xfrm>
            <a:off x="566894" y="1053378"/>
            <a:ext cx="1569123" cy="1619972"/>
          </a:xfrm>
          <a:prstGeom prst="roundRect">
            <a:avLst>
              <a:gd name="adj" fmla="val 11631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9">
            <a:extLst>
              <a:ext uri="{FF2B5EF4-FFF2-40B4-BE49-F238E27FC236}">
                <a16:creationId xmlns:a16="http://schemas.microsoft.com/office/drawing/2014/main" id="{51F0BB71-E706-4DA7-A322-EA82B3338D66}"/>
              </a:ext>
            </a:extLst>
          </p:cNvPr>
          <p:cNvSpPr/>
          <p:nvPr/>
        </p:nvSpPr>
        <p:spPr>
          <a:xfrm>
            <a:off x="907221" y="1451810"/>
            <a:ext cx="4790803" cy="4013200"/>
          </a:xfrm>
          <a:prstGeom prst="roundRect">
            <a:avLst>
              <a:gd name="adj" fmla="val 2232"/>
            </a:avLst>
          </a:prstGeom>
          <a:solidFill>
            <a:schemeClr val="bg1"/>
          </a:solidFill>
          <a:ln>
            <a:noFill/>
          </a:ln>
          <a:effectLst>
            <a:outerShdw blurRad="215900" dist="38100" dir="2700000" algn="tl" rotWithShape="0">
              <a:prstClr val="black">
                <a:alpha val="2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37">
            <a:extLst>
              <a:ext uri="{FF2B5EF4-FFF2-40B4-BE49-F238E27FC236}">
                <a16:creationId xmlns:a16="http://schemas.microsoft.com/office/drawing/2014/main" id="{051A96EA-CB14-465F-BB24-D0B10698A225}"/>
              </a:ext>
            </a:extLst>
          </p:cNvPr>
          <p:cNvCxnSpPr/>
          <p:nvPr/>
        </p:nvCxnSpPr>
        <p:spPr>
          <a:xfrm flipV="1">
            <a:off x="3660744" y="4118942"/>
            <a:ext cx="0" cy="1181553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3">
            <a:extLst>
              <a:ext uri="{FF2B5EF4-FFF2-40B4-BE49-F238E27FC236}">
                <a16:creationId xmlns:a16="http://schemas.microsoft.com/office/drawing/2014/main" id="{B2A81BF9-139B-4D60-AD15-DBB9E68DB7C7}"/>
              </a:ext>
            </a:extLst>
          </p:cNvPr>
          <p:cNvGrpSpPr/>
          <p:nvPr/>
        </p:nvGrpSpPr>
        <p:grpSpPr>
          <a:xfrm>
            <a:off x="1469521" y="1695775"/>
            <a:ext cx="4228503" cy="1622028"/>
            <a:chOff x="1610583" y="1666365"/>
            <a:chExt cx="3516539" cy="1622028"/>
          </a:xfrm>
        </p:grpSpPr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1652CC2A-2968-44E4-A642-64970CE60328}"/>
                </a:ext>
              </a:extLst>
            </p:cNvPr>
            <p:cNvSpPr txBox="1"/>
            <p:nvPr/>
          </p:nvSpPr>
          <p:spPr>
            <a:xfrm>
              <a:off x="2050092" y="1666365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/>
                <a:t>Company Profile </a:t>
              </a:r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C5F935E9-6279-42B4-B493-839CABF44D29}"/>
                </a:ext>
              </a:extLst>
            </p:cNvPr>
            <p:cNvSpPr txBox="1"/>
            <p:nvPr/>
          </p:nvSpPr>
          <p:spPr>
            <a:xfrm>
              <a:off x="2006551" y="1964954"/>
              <a:ext cx="3120571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 err="1">
                  <a:solidFill>
                    <a:schemeClr val="accent1"/>
                  </a:solidFill>
                  <a:latin typeface="造字工房朗宋（非商用）常规体" pitchFamily="2" charset="-122"/>
                  <a:ea typeface="造字工房朗宋（非商用）常规体" pitchFamily="2" charset="-122"/>
                </a:rPr>
                <a:t>Kugou</a:t>
              </a:r>
              <a:r>
                <a:rPr lang="en-US" altLang="zh-CN" sz="4000" b="1" dirty="0">
                  <a:solidFill>
                    <a:schemeClr val="accent1"/>
                  </a:solidFill>
                  <a:latin typeface="造字工房朗宋（非商用）常规体" pitchFamily="2" charset="-122"/>
                  <a:ea typeface="造字工房朗宋（非商用）常规体" pitchFamily="2" charset="-122"/>
                </a:rPr>
                <a:t> Music </a:t>
              </a:r>
              <a:endParaRPr lang="en-US" sz="4000" dirty="0">
                <a:solidFill>
                  <a:schemeClr val="accent1"/>
                </a:solidFill>
                <a:latin typeface="造字工房朗宋（非商用）常规体" pitchFamily="2" charset="-122"/>
                <a:ea typeface="造字工房朗宋（非商用）常规体" pitchFamily="2" charset="-122"/>
              </a:endParaRPr>
            </a:p>
          </p:txBody>
        </p:sp>
        <p:grpSp>
          <p:nvGrpSpPr>
            <p:cNvPr id="14" name="Group 14">
              <a:extLst>
                <a:ext uri="{FF2B5EF4-FFF2-40B4-BE49-F238E27FC236}">
                  <a16:creationId xmlns:a16="http://schemas.microsoft.com/office/drawing/2014/main" id="{2817CF24-B150-44CA-8417-EA60787E58F7}"/>
                </a:ext>
              </a:extLst>
            </p:cNvPr>
            <p:cNvGrpSpPr/>
            <p:nvPr/>
          </p:nvGrpSpPr>
          <p:grpSpPr>
            <a:xfrm>
              <a:off x="1610583" y="2197590"/>
              <a:ext cx="295275" cy="246132"/>
              <a:chOff x="466725" y="2427118"/>
              <a:chExt cx="295275" cy="246132"/>
            </a:xfrm>
          </p:grpSpPr>
          <p:sp>
            <p:nvSpPr>
              <p:cNvPr id="15" name="Rectangle: Rounded Corners 15">
                <a:extLst>
                  <a:ext uri="{FF2B5EF4-FFF2-40B4-BE49-F238E27FC236}">
                    <a16:creationId xmlns:a16="http://schemas.microsoft.com/office/drawing/2014/main" id="{D3C5115D-77BB-49BF-98C7-A113DFBFF777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: Rounded Corners 16">
                <a:extLst>
                  <a:ext uri="{FF2B5EF4-FFF2-40B4-BE49-F238E27FC236}">
                    <a16:creationId xmlns:a16="http://schemas.microsoft.com/office/drawing/2014/main" id="{4646079D-5900-423E-B376-9615D895E0D7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7" name="TextBox 19">
            <a:extLst>
              <a:ext uri="{FF2B5EF4-FFF2-40B4-BE49-F238E27FC236}">
                <a16:creationId xmlns:a16="http://schemas.microsoft.com/office/drawing/2014/main" id="{0D616545-EF34-472B-82FF-79B8C496F5C4}"/>
              </a:ext>
            </a:extLst>
          </p:cNvPr>
          <p:cNvSpPr txBox="1"/>
          <p:nvPr/>
        </p:nvSpPr>
        <p:spPr>
          <a:xfrm>
            <a:off x="1386805" y="2722994"/>
            <a:ext cx="4471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Tx/>
              <a:buChar char="-"/>
            </a:pPr>
            <a:r>
              <a:rPr lang="en-US" sz="1200" b="1" dirty="0"/>
              <a:t>Digital music interactive service provider with a strong technological innovation gene headquartered in China</a:t>
            </a:r>
          </a:p>
          <a:p>
            <a:pPr marL="171450" indent="-171450">
              <a:buFontTx/>
              <a:buChar char="-"/>
            </a:pPr>
            <a:endParaRPr lang="en-US" sz="1200" b="1" dirty="0"/>
          </a:p>
          <a:p>
            <a:pPr marL="171450" indent="-171450">
              <a:buFontTx/>
              <a:buChar char="-"/>
            </a:pPr>
            <a:r>
              <a:rPr lang="en-US" sz="1200" b="1" dirty="0"/>
              <a:t>A leader in internet technology innovation and committed to providing comprehensive solutions for digital music industry  </a:t>
            </a:r>
            <a:endParaRPr lang="en-US" sz="1200" dirty="0"/>
          </a:p>
        </p:txBody>
      </p:sp>
      <p:grpSp>
        <p:nvGrpSpPr>
          <p:cNvPr id="18" name="Group 4">
            <a:extLst>
              <a:ext uri="{FF2B5EF4-FFF2-40B4-BE49-F238E27FC236}">
                <a16:creationId xmlns:a16="http://schemas.microsoft.com/office/drawing/2014/main" id="{EAAD7CDC-2A33-4E6C-8BC0-784B7F280504}"/>
              </a:ext>
            </a:extLst>
          </p:cNvPr>
          <p:cNvGrpSpPr/>
          <p:nvPr/>
        </p:nvGrpSpPr>
        <p:grpSpPr>
          <a:xfrm>
            <a:off x="1579058" y="4118942"/>
            <a:ext cx="1516300" cy="1061869"/>
            <a:chOff x="1720120" y="4089532"/>
            <a:chExt cx="1516300" cy="1061869"/>
          </a:xfrm>
        </p:grpSpPr>
        <p:sp>
          <p:nvSpPr>
            <p:cNvPr id="19" name="Freeform 145">
              <a:extLst>
                <a:ext uri="{FF2B5EF4-FFF2-40B4-BE49-F238E27FC236}">
                  <a16:creationId xmlns:a16="http://schemas.microsoft.com/office/drawing/2014/main" id="{56AEC2D3-5F8D-41BE-97D5-12511A6909E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841268" y="4089532"/>
              <a:ext cx="336782" cy="387902"/>
            </a:xfrm>
            <a:custGeom>
              <a:avLst/>
              <a:gdLst>
                <a:gd name="T0" fmla="*/ 122 w 188"/>
                <a:gd name="T1" fmla="*/ 128 h 216"/>
                <a:gd name="T2" fmla="*/ 63 w 188"/>
                <a:gd name="T3" fmla="*/ 128 h 216"/>
                <a:gd name="T4" fmla="*/ 0 w 188"/>
                <a:gd name="T5" fmla="*/ 210 h 216"/>
                <a:gd name="T6" fmla="*/ 4 w 188"/>
                <a:gd name="T7" fmla="*/ 216 h 216"/>
                <a:gd name="T8" fmla="*/ 184 w 188"/>
                <a:gd name="T9" fmla="*/ 216 h 216"/>
                <a:gd name="T10" fmla="*/ 188 w 188"/>
                <a:gd name="T11" fmla="*/ 210 h 216"/>
                <a:gd name="T12" fmla="*/ 122 w 188"/>
                <a:gd name="T13" fmla="*/ 128 h 216"/>
                <a:gd name="T14" fmla="*/ 8 w 188"/>
                <a:gd name="T15" fmla="*/ 208 h 216"/>
                <a:gd name="T16" fmla="*/ 64 w 188"/>
                <a:gd name="T17" fmla="*/ 136 h 216"/>
                <a:gd name="T18" fmla="*/ 120 w 188"/>
                <a:gd name="T19" fmla="*/ 136 h 216"/>
                <a:gd name="T20" fmla="*/ 180 w 188"/>
                <a:gd name="T21" fmla="*/ 208 h 216"/>
                <a:gd name="T22" fmla="*/ 8 w 188"/>
                <a:gd name="T23" fmla="*/ 208 h 216"/>
                <a:gd name="T24" fmla="*/ 91 w 188"/>
                <a:gd name="T25" fmla="*/ 114 h 216"/>
                <a:gd name="T26" fmla="*/ 148 w 188"/>
                <a:gd name="T27" fmla="*/ 57 h 216"/>
                <a:gd name="T28" fmla="*/ 91 w 188"/>
                <a:gd name="T29" fmla="*/ 0 h 216"/>
                <a:gd name="T30" fmla="*/ 34 w 188"/>
                <a:gd name="T31" fmla="*/ 57 h 216"/>
                <a:gd name="T32" fmla="*/ 91 w 188"/>
                <a:gd name="T33" fmla="*/ 114 h 216"/>
                <a:gd name="T34" fmla="*/ 91 w 188"/>
                <a:gd name="T35" fmla="*/ 8 h 216"/>
                <a:gd name="T36" fmla="*/ 140 w 188"/>
                <a:gd name="T37" fmla="*/ 57 h 216"/>
                <a:gd name="T38" fmla="*/ 140 w 188"/>
                <a:gd name="T39" fmla="*/ 65 h 216"/>
                <a:gd name="T40" fmla="*/ 105 w 188"/>
                <a:gd name="T41" fmla="*/ 43 h 216"/>
                <a:gd name="T42" fmla="*/ 102 w 188"/>
                <a:gd name="T43" fmla="*/ 35 h 216"/>
                <a:gd name="T44" fmla="*/ 98 w 188"/>
                <a:gd name="T45" fmla="*/ 42 h 216"/>
                <a:gd name="T46" fmla="*/ 43 w 188"/>
                <a:gd name="T47" fmla="*/ 51 h 216"/>
                <a:gd name="T48" fmla="*/ 91 w 188"/>
                <a:gd name="T49" fmla="*/ 8 h 216"/>
                <a:gd name="T50" fmla="*/ 100 w 188"/>
                <a:gd name="T51" fmla="*/ 52 h 216"/>
                <a:gd name="T52" fmla="*/ 138 w 188"/>
                <a:gd name="T53" fmla="*/ 72 h 216"/>
                <a:gd name="T54" fmla="*/ 91 w 188"/>
                <a:gd name="T55" fmla="*/ 106 h 216"/>
                <a:gd name="T56" fmla="*/ 43 w 188"/>
                <a:gd name="T57" fmla="*/ 59 h 216"/>
                <a:gd name="T58" fmla="*/ 100 w 188"/>
                <a:gd name="T59" fmla="*/ 52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88" h="216">
                  <a:moveTo>
                    <a:pt x="122" y="128"/>
                  </a:moveTo>
                  <a:cubicBezTo>
                    <a:pt x="63" y="128"/>
                    <a:pt x="63" y="128"/>
                    <a:pt x="63" y="128"/>
                  </a:cubicBezTo>
                  <a:cubicBezTo>
                    <a:pt x="27" y="128"/>
                    <a:pt x="0" y="165"/>
                    <a:pt x="0" y="210"/>
                  </a:cubicBezTo>
                  <a:cubicBezTo>
                    <a:pt x="0" y="212"/>
                    <a:pt x="0" y="216"/>
                    <a:pt x="4" y="216"/>
                  </a:cubicBezTo>
                  <a:cubicBezTo>
                    <a:pt x="184" y="216"/>
                    <a:pt x="184" y="216"/>
                    <a:pt x="184" y="216"/>
                  </a:cubicBezTo>
                  <a:cubicBezTo>
                    <a:pt x="188" y="216"/>
                    <a:pt x="188" y="212"/>
                    <a:pt x="188" y="210"/>
                  </a:cubicBezTo>
                  <a:cubicBezTo>
                    <a:pt x="188" y="165"/>
                    <a:pt x="157" y="128"/>
                    <a:pt x="122" y="128"/>
                  </a:cubicBezTo>
                  <a:close/>
                  <a:moveTo>
                    <a:pt x="8" y="208"/>
                  </a:moveTo>
                  <a:cubicBezTo>
                    <a:pt x="8" y="168"/>
                    <a:pt x="33" y="136"/>
                    <a:pt x="64" y="136"/>
                  </a:cubicBezTo>
                  <a:cubicBezTo>
                    <a:pt x="120" y="136"/>
                    <a:pt x="120" y="136"/>
                    <a:pt x="120" y="136"/>
                  </a:cubicBezTo>
                  <a:cubicBezTo>
                    <a:pt x="151" y="136"/>
                    <a:pt x="180" y="168"/>
                    <a:pt x="180" y="208"/>
                  </a:cubicBezTo>
                  <a:lnTo>
                    <a:pt x="8" y="208"/>
                  </a:lnTo>
                  <a:close/>
                  <a:moveTo>
                    <a:pt x="91" y="114"/>
                  </a:moveTo>
                  <a:cubicBezTo>
                    <a:pt x="123" y="114"/>
                    <a:pt x="148" y="88"/>
                    <a:pt x="148" y="57"/>
                  </a:cubicBezTo>
                  <a:cubicBezTo>
                    <a:pt x="148" y="25"/>
                    <a:pt x="123" y="0"/>
                    <a:pt x="91" y="0"/>
                  </a:cubicBezTo>
                  <a:cubicBezTo>
                    <a:pt x="60" y="0"/>
                    <a:pt x="34" y="25"/>
                    <a:pt x="34" y="57"/>
                  </a:cubicBezTo>
                  <a:cubicBezTo>
                    <a:pt x="34" y="88"/>
                    <a:pt x="60" y="114"/>
                    <a:pt x="91" y="114"/>
                  </a:cubicBezTo>
                  <a:close/>
                  <a:moveTo>
                    <a:pt x="91" y="8"/>
                  </a:moveTo>
                  <a:cubicBezTo>
                    <a:pt x="118" y="8"/>
                    <a:pt x="140" y="30"/>
                    <a:pt x="140" y="57"/>
                  </a:cubicBezTo>
                  <a:cubicBezTo>
                    <a:pt x="140" y="59"/>
                    <a:pt x="140" y="62"/>
                    <a:pt x="140" y="65"/>
                  </a:cubicBezTo>
                  <a:cubicBezTo>
                    <a:pt x="112" y="63"/>
                    <a:pt x="105" y="44"/>
                    <a:pt x="105" y="43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98" y="42"/>
                    <a:pt x="98" y="42"/>
                    <a:pt x="98" y="42"/>
                  </a:cubicBezTo>
                  <a:cubicBezTo>
                    <a:pt x="87" y="60"/>
                    <a:pt x="52" y="54"/>
                    <a:pt x="43" y="51"/>
                  </a:cubicBezTo>
                  <a:cubicBezTo>
                    <a:pt x="46" y="27"/>
                    <a:pt x="66" y="8"/>
                    <a:pt x="91" y="8"/>
                  </a:cubicBezTo>
                  <a:close/>
                  <a:moveTo>
                    <a:pt x="100" y="52"/>
                  </a:moveTo>
                  <a:cubicBezTo>
                    <a:pt x="105" y="59"/>
                    <a:pt x="116" y="70"/>
                    <a:pt x="138" y="72"/>
                  </a:cubicBezTo>
                  <a:cubicBezTo>
                    <a:pt x="131" y="92"/>
                    <a:pt x="113" y="106"/>
                    <a:pt x="91" y="106"/>
                  </a:cubicBezTo>
                  <a:cubicBezTo>
                    <a:pt x="65" y="106"/>
                    <a:pt x="44" y="85"/>
                    <a:pt x="43" y="59"/>
                  </a:cubicBezTo>
                  <a:cubicBezTo>
                    <a:pt x="54" y="62"/>
                    <a:pt x="85" y="67"/>
                    <a:pt x="100" y="5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/>
              <a:endParaRPr lang="en-US"/>
            </a:p>
          </p:txBody>
        </p:sp>
        <p:grpSp>
          <p:nvGrpSpPr>
            <p:cNvPr id="20" name="Group 29">
              <a:extLst>
                <a:ext uri="{FF2B5EF4-FFF2-40B4-BE49-F238E27FC236}">
                  <a16:creationId xmlns:a16="http://schemas.microsoft.com/office/drawing/2014/main" id="{89913446-3BEB-46BC-BF89-F70D62250CF2}"/>
                </a:ext>
              </a:extLst>
            </p:cNvPr>
            <p:cNvGrpSpPr/>
            <p:nvPr/>
          </p:nvGrpSpPr>
          <p:grpSpPr>
            <a:xfrm>
              <a:off x="1720120" y="4537224"/>
              <a:ext cx="1516300" cy="614177"/>
              <a:chOff x="1439133" y="4537224"/>
              <a:chExt cx="1516300" cy="614177"/>
            </a:xfrm>
          </p:grpSpPr>
          <p:sp>
            <p:nvSpPr>
              <p:cNvPr id="21" name="TextBox 22">
                <a:extLst>
                  <a:ext uri="{FF2B5EF4-FFF2-40B4-BE49-F238E27FC236}">
                    <a16:creationId xmlns:a16="http://schemas.microsoft.com/office/drawing/2014/main" id="{27EDB560-2A09-420F-B453-955C017F3E2B}"/>
                  </a:ext>
                </a:extLst>
              </p:cNvPr>
              <p:cNvSpPr txBox="1"/>
              <p:nvPr/>
            </p:nvSpPr>
            <p:spPr>
              <a:xfrm>
                <a:off x="1439133" y="4897485"/>
                <a:ext cx="1516299" cy="2539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50" i="1" dirty="0"/>
                  <a:t>Monthly active users </a:t>
                </a:r>
              </a:p>
            </p:txBody>
          </p:sp>
          <p:sp>
            <p:nvSpPr>
              <p:cNvPr id="22" name="TextBox 23">
                <a:extLst>
                  <a:ext uri="{FF2B5EF4-FFF2-40B4-BE49-F238E27FC236}">
                    <a16:creationId xmlns:a16="http://schemas.microsoft.com/office/drawing/2014/main" id="{8749CDE0-349B-4110-A088-C7F1D0A99FEE}"/>
                  </a:ext>
                </a:extLst>
              </p:cNvPr>
              <p:cNvSpPr txBox="1"/>
              <p:nvPr/>
            </p:nvSpPr>
            <p:spPr>
              <a:xfrm>
                <a:off x="1439133" y="4537224"/>
                <a:ext cx="15163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j-lt"/>
                  </a:rPr>
                  <a:t>228 </a:t>
                </a:r>
                <a:r>
                  <a:rPr lang="en-US" sz="1400" b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j-lt"/>
                  </a:rPr>
                  <a:t>million+</a:t>
                </a:r>
              </a:p>
            </p:txBody>
          </p:sp>
        </p:grpSp>
      </p:grpSp>
      <p:grpSp>
        <p:nvGrpSpPr>
          <p:cNvPr id="23" name="Group 5">
            <a:extLst>
              <a:ext uri="{FF2B5EF4-FFF2-40B4-BE49-F238E27FC236}">
                <a16:creationId xmlns:a16="http://schemas.microsoft.com/office/drawing/2014/main" id="{1A2C7FC6-7DC0-442B-9DD6-86CE039ED079}"/>
              </a:ext>
            </a:extLst>
          </p:cNvPr>
          <p:cNvGrpSpPr/>
          <p:nvPr/>
        </p:nvGrpSpPr>
        <p:grpSpPr>
          <a:xfrm>
            <a:off x="4304231" y="4155026"/>
            <a:ext cx="1516300" cy="1025785"/>
            <a:chOff x="4445293" y="4125616"/>
            <a:chExt cx="1516300" cy="1025785"/>
          </a:xfrm>
        </p:grpSpPr>
        <p:sp>
          <p:nvSpPr>
            <p:cNvPr id="24" name="Freeform 25">
              <a:extLst>
                <a:ext uri="{FF2B5EF4-FFF2-40B4-BE49-F238E27FC236}">
                  <a16:creationId xmlns:a16="http://schemas.microsoft.com/office/drawing/2014/main" id="{0E1F51B9-14F1-46B6-9BD4-11A07A87087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576964" y="4125616"/>
              <a:ext cx="315736" cy="315736"/>
            </a:xfrm>
            <a:custGeom>
              <a:avLst/>
              <a:gdLst>
                <a:gd name="T0" fmla="*/ 96 w 176"/>
                <a:gd name="T1" fmla="*/ 0 h 176"/>
                <a:gd name="T2" fmla="*/ 96 w 176"/>
                <a:gd name="T3" fmla="*/ 0 h 176"/>
                <a:gd name="T4" fmla="*/ 88 w 176"/>
                <a:gd name="T5" fmla="*/ 0 h 176"/>
                <a:gd name="T6" fmla="*/ 88 w 176"/>
                <a:gd name="T7" fmla="*/ 36 h 176"/>
                <a:gd name="T8" fmla="*/ 96 w 176"/>
                <a:gd name="T9" fmla="*/ 36 h 176"/>
                <a:gd name="T10" fmla="*/ 96 w 176"/>
                <a:gd name="T11" fmla="*/ 8 h 176"/>
                <a:gd name="T12" fmla="*/ 168 w 176"/>
                <a:gd name="T13" fmla="*/ 88 h 176"/>
                <a:gd name="T14" fmla="*/ 88 w 176"/>
                <a:gd name="T15" fmla="*/ 168 h 176"/>
                <a:gd name="T16" fmla="*/ 8 w 176"/>
                <a:gd name="T17" fmla="*/ 88 h 176"/>
                <a:gd name="T18" fmla="*/ 31 w 176"/>
                <a:gd name="T19" fmla="*/ 31 h 176"/>
                <a:gd name="T20" fmla="*/ 26 w 176"/>
                <a:gd name="T21" fmla="*/ 25 h 176"/>
                <a:gd name="T22" fmla="*/ 0 w 176"/>
                <a:gd name="T23" fmla="*/ 88 h 176"/>
                <a:gd name="T24" fmla="*/ 88 w 176"/>
                <a:gd name="T25" fmla="*/ 176 h 176"/>
                <a:gd name="T26" fmla="*/ 176 w 176"/>
                <a:gd name="T27" fmla="*/ 88 h 176"/>
                <a:gd name="T28" fmla="*/ 96 w 176"/>
                <a:gd name="T29" fmla="*/ 0 h 176"/>
                <a:gd name="T30" fmla="*/ 95 w 176"/>
                <a:gd name="T31" fmla="*/ 102 h 176"/>
                <a:gd name="T32" fmla="*/ 99 w 176"/>
                <a:gd name="T33" fmla="*/ 89 h 176"/>
                <a:gd name="T34" fmla="*/ 97 w 176"/>
                <a:gd name="T35" fmla="*/ 87 h 176"/>
                <a:gd name="T36" fmla="*/ 60 w 176"/>
                <a:gd name="T37" fmla="*/ 44 h 176"/>
                <a:gd name="T38" fmla="*/ 80 w 176"/>
                <a:gd name="T39" fmla="*/ 96 h 176"/>
                <a:gd name="T40" fmla="*/ 81 w 176"/>
                <a:gd name="T41" fmla="*/ 99 h 176"/>
                <a:gd name="T42" fmla="*/ 95 w 176"/>
                <a:gd name="T43" fmla="*/ 102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6" h="176">
                  <a:moveTo>
                    <a:pt x="96" y="0"/>
                  </a:moveTo>
                  <a:cubicBezTo>
                    <a:pt x="96" y="0"/>
                    <a:pt x="96" y="0"/>
                    <a:pt x="96" y="0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96" y="36"/>
                    <a:pt x="96" y="36"/>
                    <a:pt x="96" y="36"/>
                  </a:cubicBezTo>
                  <a:cubicBezTo>
                    <a:pt x="96" y="8"/>
                    <a:pt x="96" y="8"/>
                    <a:pt x="96" y="8"/>
                  </a:cubicBezTo>
                  <a:cubicBezTo>
                    <a:pt x="136" y="12"/>
                    <a:pt x="168" y="46"/>
                    <a:pt x="168" y="88"/>
                  </a:cubicBezTo>
                  <a:cubicBezTo>
                    <a:pt x="168" y="132"/>
                    <a:pt x="132" y="168"/>
                    <a:pt x="88" y="168"/>
                  </a:cubicBezTo>
                  <a:cubicBezTo>
                    <a:pt x="44" y="168"/>
                    <a:pt x="8" y="132"/>
                    <a:pt x="8" y="88"/>
                  </a:cubicBezTo>
                  <a:cubicBezTo>
                    <a:pt x="8" y="66"/>
                    <a:pt x="17" y="46"/>
                    <a:pt x="31" y="31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10" y="41"/>
                    <a:pt x="0" y="63"/>
                    <a:pt x="0" y="88"/>
                  </a:cubicBezTo>
                  <a:cubicBezTo>
                    <a:pt x="0" y="136"/>
                    <a:pt x="39" y="176"/>
                    <a:pt x="88" y="176"/>
                  </a:cubicBezTo>
                  <a:cubicBezTo>
                    <a:pt x="137" y="176"/>
                    <a:pt x="176" y="136"/>
                    <a:pt x="176" y="88"/>
                  </a:cubicBezTo>
                  <a:cubicBezTo>
                    <a:pt x="176" y="42"/>
                    <a:pt x="141" y="4"/>
                    <a:pt x="96" y="0"/>
                  </a:cubicBezTo>
                  <a:close/>
                  <a:moveTo>
                    <a:pt x="95" y="102"/>
                  </a:moveTo>
                  <a:cubicBezTo>
                    <a:pt x="100" y="100"/>
                    <a:pt x="101" y="94"/>
                    <a:pt x="99" y="89"/>
                  </a:cubicBezTo>
                  <a:cubicBezTo>
                    <a:pt x="98" y="88"/>
                    <a:pt x="97" y="87"/>
                    <a:pt x="97" y="87"/>
                  </a:cubicBezTo>
                  <a:cubicBezTo>
                    <a:pt x="60" y="44"/>
                    <a:pt x="60" y="44"/>
                    <a:pt x="60" y="44"/>
                  </a:cubicBezTo>
                  <a:cubicBezTo>
                    <a:pt x="80" y="96"/>
                    <a:pt x="80" y="96"/>
                    <a:pt x="80" y="96"/>
                  </a:cubicBezTo>
                  <a:cubicBezTo>
                    <a:pt x="81" y="97"/>
                    <a:pt x="81" y="98"/>
                    <a:pt x="81" y="99"/>
                  </a:cubicBezTo>
                  <a:cubicBezTo>
                    <a:pt x="84" y="103"/>
                    <a:pt x="90" y="105"/>
                    <a:pt x="95" y="1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25" name="Group 33">
              <a:extLst>
                <a:ext uri="{FF2B5EF4-FFF2-40B4-BE49-F238E27FC236}">
                  <a16:creationId xmlns:a16="http://schemas.microsoft.com/office/drawing/2014/main" id="{D890A2AD-5015-46E4-8F77-8842050CCBA7}"/>
                </a:ext>
              </a:extLst>
            </p:cNvPr>
            <p:cNvGrpSpPr/>
            <p:nvPr/>
          </p:nvGrpSpPr>
          <p:grpSpPr>
            <a:xfrm>
              <a:off x="4445293" y="4537224"/>
              <a:ext cx="1516300" cy="614177"/>
              <a:chOff x="1439133" y="4537224"/>
              <a:chExt cx="1516300" cy="614177"/>
            </a:xfrm>
          </p:grpSpPr>
          <p:sp>
            <p:nvSpPr>
              <p:cNvPr id="26" name="TextBox 34">
                <a:extLst>
                  <a:ext uri="{FF2B5EF4-FFF2-40B4-BE49-F238E27FC236}">
                    <a16:creationId xmlns:a16="http://schemas.microsoft.com/office/drawing/2014/main" id="{C8FB0486-98E1-457C-9BF1-82AA86155A16}"/>
                  </a:ext>
                </a:extLst>
              </p:cNvPr>
              <p:cNvSpPr txBox="1"/>
              <p:nvPr/>
            </p:nvSpPr>
            <p:spPr>
              <a:xfrm>
                <a:off x="1439133" y="4897485"/>
                <a:ext cx="1516299" cy="2539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50" i="1" dirty="0"/>
                  <a:t>Number of music </a:t>
                </a:r>
              </a:p>
            </p:txBody>
          </p:sp>
          <p:sp>
            <p:nvSpPr>
              <p:cNvPr id="27" name="TextBox 35">
                <a:extLst>
                  <a:ext uri="{FF2B5EF4-FFF2-40B4-BE49-F238E27FC236}">
                    <a16:creationId xmlns:a16="http://schemas.microsoft.com/office/drawing/2014/main" id="{B09BD4F1-5178-4E20-A32B-309A43BDFDE7}"/>
                  </a:ext>
                </a:extLst>
              </p:cNvPr>
              <p:cNvSpPr txBox="1"/>
              <p:nvPr/>
            </p:nvSpPr>
            <p:spPr>
              <a:xfrm>
                <a:off x="1439133" y="4537224"/>
                <a:ext cx="15163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j-lt"/>
                  </a:rPr>
                  <a:t>20 </a:t>
                </a:r>
                <a:r>
                  <a:rPr lang="en-US" sz="1400" b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j-lt"/>
                  </a:rPr>
                  <a:t>million+</a:t>
                </a:r>
              </a:p>
            </p:txBody>
          </p:sp>
        </p:grpSp>
      </p:grpSp>
      <p:sp>
        <p:nvSpPr>
          <p:cNvPr id="28" name="Rectangle: Rounded Corners 39">
            <a:extLst>
              <a:ext uri="{FF2B5EF4-FFF2-40B4-BE49-F238E27FC236}">
                <a16:creationId xmlns:a16="http://schemas.microsoft.com/office/drawing/2014/main" id="{1AEADE3A-0C27-4586-8C42-2EB6E80FD696}"/>
              </a:ext>
            </a:extLst>
          </p:cNvPr>
          <p:cNvSpPr/>
          <p:nvPr/>
        </p:nvSpPr>
        <p:spPr>
          <a:xfrm>
            <a:off x="4138332" y="5618780"/>
            <a:ext cx="400019" cy="412982"/>
          </a:xfrm>
          <a:prstGeom prst="roundRect">
            <a:avLst>
              <a:gd name="adj" fmla="val 11631"/>
            </a:avLst>
          </a:prstGeom>
          <a:solidFill>
            <a:schemeClr val="accent1">
              <a:alpha val="2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04">
            <a:hlinkClick r:id="" action="ppaction://media"/>
            <a:extLst>
              <a:ext uri="{FF2B5EF4-FFF2-40B4-BE49-F238E27FC236}">
                <a16:creationId xmlns:a16="http://schemas.microsoft.com/office/drawing/2014/main" id="{E010AEFE-2A94-4785-B4EE-B3D8F8393F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31314" y="15480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76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602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图片占位符 14">
            <a:extLst>
              <a:ext uri="{FF2B5EF4-FFF2-40B4-BE49-F238E27FC236}">
                <a16:creationId xmlns:a16="http://schemas.microsoft.com/office/drawing/2014/main" id="{03F03A54-609A-4146-9775-62DF7E71CD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6" b="7816"/>
          <a:stretch>
            <a:fillRect/>
          </a:stretch>
        </p:blipFill>
        <p:spPr/>
      </p:pic>
      <p:sp>
        <p:nvSpPr>
          <p:cNvPr id="5" name="Freeform: Shape 4">
            <a:extLst>
              <a:ext uri="{FF2B5EF4-FFF2-40B4-BE49-F238E27FC236}">
                <a16:creationId xmlns:a16="http://schemas.microsoft.com/office/drawing/2014/main" id="{9F4494FB-A30B-41AB-B3F2-55221DFB0E29}"/>
              </a:ext>
            </a:extLst>
          </p:cNvPr>
          <p:cNvSpPr/>
          <p:nvPr/>
        </p:nvSpPr>
        <p:spPr>
          <a:xfrm rot="5400000" flipH="1">
            <a:off x="2666999" y="-2666998"/>
            <a:ext cx="6858000" cy="12191999"/>
          </a:xfrm>
          <a:custGeom>
            <a:avLst/>
            <a:gdLst>
              <a:gd name="connsiteX0" fmla="*/ 6858000 w 6858000"/>
              <a:gd name="connsiteY0" fmla="*/ 1040178 h 12191999"/>
              <a:gd name="connsiteX1" fmla="*/ 6858000 w 6858000"/>
              <a:gd name="connsiteY1" fmla="*/ 0 h 12191999"/>
              <a:gd name="connsiteX2" fmla="*/ 2049080 w 6858000"/>
              <a:gd name="connsiteY2" fmla="*/ 0 h 12191999"/>
              <a:gd name="connsiteX3" fmla="*/ 0 w 6858000"/>
              <a:gd name="connsiteY3" fmla="*/ 11151818 h 12191999"/>
              <a:gd name="connsiteX4" fmla="*/ 0 w 6858000"/>
              <a:gd name="connsiteY4" fmla="*/ 12191999 h 12191999"/>
              <a:gd name="connsiteX5" fmla="*/ 4808920 w 6858000"/>
              <a:gd name="connsiteY5" fmla="*/ 12191999 h 12191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858000" h="12191999">
                <a:moveTo>
                  <a:pt x="6858000" y="1040178"/>
                </a:moveTo>
                <a:lnTo>
                  <a:pt x="6858000" y="0"/>
                </a:lnTo>
                <a:lnTo>
                  <a:pt x="2049080" y="0"/>
                </a:lnTo>
                <a:lnTo>
                  <a:pt x="0" y="11151818"/>
                </a:lnTo>
                <a:lnTo>
                  <a:pt x="0" y="12191999"/>
                </a:lnTo>
                <a:lnTo>
                  <a:pt x="4808920" y="1219199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79000"/>
                </a:schemeClr>
              </a:gs>
              <a:gs pos="67000">
                <a:srgbClr val="2D4082">
                  <a:alpha val="82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9A67F44-5F96-4CE1-9757-5BAD3BEF6DEE}"/>
              </a:ext>
            </a:extLst>
          </p:cNvPr>
          <p:cNvGrpSpPr/>
          <p:nvPr/>
        </p:nvGrpSpPr>
        <p:grpSpPr>
          <a:xfrm>
            <a:off x="1136164" y="2141631"/>
            <a:ext cx="4030075" cy="1006475"/>
            <a:chOff x="1136164" y="2141631"/>
            <a:chExt cx="3516539" cy="10064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86D6C85-E855-4E7A-8F80-9BBA77E35448}"/>
                </a:ext>
              </a:extLst>
            </p:cNvPr>
            <p:cNvSpPr txBox="1"/>
            <p:nvPr/>
          </p:nvSpPr>
          <p:spPr>
            <a:xfrm>
              <a:off x="1575673" y="2141631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>
                  <a:solidFill>
                    <a:schemeClr val="bg1"/>
                  </a:solidFill>
                </a:rPr>
                <a:t>Company Profile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756831-8625-49B4-BF58-134F5D00E568}"/>
                </a:ext>
              </a:extLst>
            </p:cNvPr>
            <p:cNvSpPr txBox="1"/>
            <p:nvPr/>
          </p:nvSpPr>
          <p:spPr>
            <a:xfrm>
              <a:off x="1532132" y="2440220"/>
              <a:ext cx="312057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 err="1">
                  <a:solidFill>
                    <a:schemeClr val="accent1"/>
                  </a:solidFill>
                  <a:ea typeface="造字工房朗宋（非商用）常规体" pitchFamily="2" charset="-122"/>
                </a:rPr>
                <a:t>Kugou</a:t>
              </a:r>
              <a:r>
                <a:rPr lang="en-US" altLang="zh-CN" sz="4000" b="1" dirty="0">
                  <a:solidFill>
                    <a:schemeClr val="accent1"/>
                  </a:solidFill>
                  <a:ea typeface="造字工房朗宋（非商用）常规体" pitchFamily="2" charset="-122"/>
                </a:rPr>
                <a:t> Music</a:t>
              </a:r>
              <a:endParaRPr lang="en-US" sz="4000" b="1" dirty="0">
                <a:solidFill>
                  <a:schemeClr val="accent1"/>
                </a:solidFill>
                <a:ea typeface="造字工房朗宋（非商用）常规体" pitchFamily="2" charset="-122"/>
              </a:endParaRP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168B07E-9BEE-4BAA-A25C-382A0AB40C62}"/>
                </a:ext>
              </a:extLst>
            </p:cNvPr>
            <p:cNvGrpSpPr/>
            <p:nvPr/>
          </p:nvGrpSpPr>
          <p:grpSpPr>
            <a:xfrm>
              <a:off x="1136164" y="2672856"/>
              <a:ext cx="295275" cy="246132"/>
              <a:chOff x="466725" y="2427118"/>
              <a:chExt cx="295275" cy="246132"/>
            </a:xfrm>
            <a:solidFill>
              <a:schemeClr val="bg1"/>
            </a:solidFill>
          </p:grpSpPr>
          <p:sp>
            <p:nvSpPr>
              <p:cNvPr id="10" name="Rectangle: Rounded Corners 9">
                <a:extLst>
                  <a:ext uri="{FF2B5EF4-FFF2-40B4-BE49-F238E27FC236}">
                    <a16:creationId xmlns:a16="http://schemas.microsoft.com/office/drawing/2014/main" id="{9B6E27E2-0E53-457D-8EA5-EAC5D3FED4B0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Rectangle: Rounded Corners 10">
                <a:extLst>
                  <a:ext uri="{FF2B5EF4-FFF2-40B4-BE49-F238E27FC236}">
                    <a16:creationId xmlns:a16="http://schemas.microsoft.com/office/drawing/2014/main" id="{4BF99CF6-6843-4C36-A7D2-B3E69C3F6006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6AA6B877-3B1D-4E1A-9642-2059036E6A5E}"/>
              </a:ext>
            </a:extLst>
          </p:cNvPr>
          <p:cNvSpPr/>
          <p:nvPr/>
        </p:nvSpPr>
        <p:spPr>
          <a:xfrm>
            <a:off x="10002244" y="1400365"/>
            <a:ext cx="1127618" cy="1127618"/>
          </a:xfrm>
          <a:prstGeom prst="roundRect">
            <a:avLst>
              <a:gd name="adj" fmla="val 8819"/>
            </a:avLst>
          </a:pr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B837936-7504-4A72-9110-BE5C504BD319}"/>
              </a:ext>
            </a:extLst>
          </p:cNvPr>
          <p:cNvGrpSpPr/>
          <p:nvPr/>
        </p:nvGrpSpPr>
        <p:grpSpPr>
          <a:xfrm>
            <a:off x="6228375" y="1747757"/>
            <a:ext cx="4463148" cy="1862048"/>
            <a:chOff x="6228375" y="2304570"/>
            <a:chExt cx="4463148" cy="1862048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CD8FF7FF-F014-40FB-A15C-FB25F8E4C70C}"/>
                </a:ext>
              </a:extLst>
            </p:cNvPr>
            <p:cNvSpPr/>
            <p:nvPr/>
          </p:nvSpPr>
          <p:spPr>
            <a:xfrm>
              <a:off x="6228375" y="2389361"/>
              <a:ext cx="4463148" cy="1622029"/>
            </a:xfrm>
            <a:prstGeom prst="roundRect">
              <a:avLst>
                <a:gd name="adj" fmla="val 3075"/>
              </a:avLst>
            </a:prstGeom>
            <a:solidFill>
              <a:schemeClr val="bg1"/>
            </a:solidFill>
            <a:ln>
              <a:noFill/>
            </a:ln>
            <a:effectLst>
              <a:outerShdw blurRad="152400" dist="25400" dir="5400000" algn="t" rotWithShape="0">
                <a:prstClr val="black">
                  <a:alpha val="2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B46752F-1BEE-401D-8E20-5B48C5E378AD}"/>
                </a:ext>
              </a:extLst>
            </p:cNvPr>
            <p:cNvSpPr txBox="1"/>
            <p:nvPr/>
          </p:nvSpPr>
          <p:spPr>
            <a:xfrm>
              <a:off x="8667824" y="2304570"/>
              <a:ext cx="2000135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1500" spc="-300" dirty="0">
                  <a:solidFill>
                    <a:schemeClr val="bg1">
                      <a:lumMod val="95000"/>
                      <a:alpha val="60000"/>
                    </a:schemeClr>
                  </a:solidFill>
                  <a:latin typeface="+mj-lt"/>
                </a:rPr>
                <a:t>01</a:t>
              </a:r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75331C9E-9C54-4411-85C7-102F750A3C2D}"/>
              </a:ext>
            </a:extLst>
          </p:cNvPr>
          <p:cNvGrpSpPr/>
          <p:nvPr/>
        </p:nvGrpSpPr>
        <p:grpSpPr>
          <a:xfrm>
            <a:off x="6461326" y="2024208"/>
            <a:ext cx="3997248" cy="987156"/>
            <a:chOff x="6461326" y="2039448"/>
            <a:chExt cx="3997248" cy="987156"/>
          </a:xfrm>
        </p:grpSpPr>
        <p:sp>
          <p:nvSpPr>
            <p:cNvPr id="21" name="Freeform 30">
              <a:extLst>
                <a:ext uri="{FF2B5EF4-FFF2-40B4-BE49-F238E27FC236}">
                  <a16:creationId xmlns:a16="http://schemas.microsoft.com/office/drawing/2014/main" id="{46370F31-A4DA-46BF-930F-91AAC72EB78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34244" y="2039448"/>
              <a:ext cx="350042" cy="306047"/>
            </a:xfrm>
            <a:custGeom>
              <a:avLst/>
              <a:gdLst>
                <a:gd name="T0" fmla="*/ 90 w 200"/>
                <a:gd name="T1" fmla="*/ 8 h 176"/>
                <a:gd name="T2" fmla="*/ 169 w 200"/>
                <a:gd name="T3" fmla="*/ 66 h 176"/>
                <a:gd name="T4" fmla="*/ 176 w 200"/>
                <a:gd name="T5" fmla="*/ 63 h 176"/>
                <a:gd name="T6" fmla="*/ 90 w 200"/>
                <a:gd name="T7" fmla="*/ 0 h 176"/>
                <a:gd name="T8" fmla="*/ 46 w 200"/>
                <a:gd name="T9" fmla="*/ 11 h 176"/>
                <a:gd name="T10" fmla="*/ 50 w 200"/>
                <a:gd name="T11" fmla="*/ 18 h 176"/>
                <a:gd name="T12" fmla="*/ 90 w 200"/>
                <a:gd name="T13" fmla="*/ 8 h 176"/>
                <a:gd name="T14" fmla="*/ 92 w 200"/>
                <a:gd name="T15" fmla="*/ 84 h 176"/>
                <a:gd name="T16" fmla="*/ 92 w 200"/>
                <a:gd name="T17" fmla="*/ 86 h 176"/>
                <a:gd name="T18" fmla="*/ 14 w 200"/>
                <a:gd name="T19" fmla="*/ 8 h 176"/>
                <a:gd name="T20" fmla="*/ 8 w 200"/>
                <a:gd name="T21" fmla="*/ 13 h 176"/>
                <a:gd name="T22" fmla="*/ 23 w 200"/>
                <a:gd name="T23" fmla="*/ 29 h 176"/>
                <a:gd name="T24" fmla="*/ 0 w 200"/>
                <a:gd name="T25" fmla="*/ 88 h 176"/>
                <a:gd name="T26" fmla="*/ 90 w 200"/>
                <a:gd name="T27" fmla="*/ 176 h 176"/>
                <a:gd name="T28" fmla="*/ 149 w 200"/>
                <a:gd name="T29" fmla="*/ 154 h 176"/>
                <a:gd name="T30" fmla="*/ 166 w 200"/>
                <a:gd name="T31" fmla="*/ 171 h 176"/>
                <a:gd name="T32" fmla="*/ 172 w 200"/>
                <a:gd name="T33" fmla="*/ 166 h 176"/>
                <a:gd name="T34" fmla="*/ 155 w 200"/>
                <a:gd name="T35" fmla="*/ 149 h 176"/>
                <a:gd name="T36" fmla="*/ 180 w 200"/>
                <a:gd name="T37" fmla="*/ 92 h 176"/>
                <a:gd name="T38" fmla="*/ 200 w 200"/>
                <a:gd name="T39" fmla="*/ 92 h 176"/>
                <a:gd name="T40" fmla="*/ 200 w 200"/>
                <a:gd name="T41" fmla="*/ 84 h 176"/>
                <a:gd name="T42" fmla="*/ 92 w 200"/>
                <a:gd name="T43" fmla="*/ 84 h 176"/>
                <a:gd name="T44" fmla="*/ 90 w 200"/>
                <a:gd name="T45" fmla="*/ 168 h 176"/>
                <a:gd name="T46" fmla="*/ 8 w 200"/>
                <a:gd name="T47" fmla="*/ 88 h 176"/>
                <a:gd name="T48" fmla="*/ 29 w 200"/>
                <a:gd name="T49" fmla="*/ 34 h 176"/>
                <a:gd name="T50" fmla="*/ 143 w 200"/>
                <a:gd name="T51" fmla="*/ 149 h 176"/>
                <a:gd name="T52" fmla="*/ 90 w 200"/>
                <a:gd name="T53" fmla="*/ 168 h 176"/>
                <a:gd name="T54" fmla="*/ 149 w 200"/>
                <a:gd name="T55" fmla="*/ 143 h 176"/>
                <a:gd name="T56" fmla="*/ 98 w 200"/>
                <a:gd name="T57" fmla="*/ 92 h 176"/>
                <a:gd name="T58" fmla="*/ 172 w 200"/>
                <a:gd name="T59" fmla="*/ 92 h 176"/>
                <a:gd name="T60" fmla="*/ 149 w 200"/>
                <a:gd name="T61" fmla="*/ 14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00" h="176">
                  <a:moveTo>
                    <a:pt x="90" y="8"/>
                  </a:moveTo>
                  <a:cubicBezTo>
                    <a:pt x="126" y="8"/>
                    <a:pt x="159" y="32"/>
                    <a:pt x="169" y="66"/>
                  </a:cubicBezTo>
                  <a:cubicBezTo>
                    <a:pt x="176" y="63"/>
                    <a:pt x="176" y="63"/>
                    <a:pt x="176" y="63"/>
                  </a:cubicBezTo>
                  <a:cubicBezTo>
                    <a:pt x="165" y="26"/>
                    <a:pt x="130" y="0"/>
                    <a:pt x="90" y="0"/>
                  </a:cubicBezTo>
                  <a:cubicBezTo>
                    <a:pt x="75" y="0"/>
                    <a:pt x="59" y="4"/>
                    <a:pt x="46" y="11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62" y="11"/>
                    <a:pt x="76" y="8"/>
                    <a:pt x="90" y="8"/>
                  </a:cubicBezTo>
                  <a:close/>
                  <a:moveTo>
                    <a:pt x="92" y="84"/>
                  </a:moveTo>
                  <a:cubicBezTo>
                    <a:pt x="92" y="86"/>
                    <a:pt x="92" y="86"/>
                    <a:pt x="92" y="86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8" y="45"/>
                    <a:pt x="0" y="66"/>
                    <a:pt x="0" y="88"/>
                  </a:cubicBezTo>
                  <a:cubicBezTo>
                    <a:pt x="0" y="136"/>
                    <a:pt x="40" y="176"/>
                    <a:pt x="90" y="176"/>
                  </a:cubicBezTo>
                  <a:cubicBezTo>
                    <a:pt x="112" y="176"/>
                    <a:pt x="133" y="168"/>
                    <a:pt x="149" y="154"/>
                  </a:cubicBezTo>
                  <a:cubicBezTo>
                    <a:pt x="166" y="171"/>
                    <a:pt x="166" y="171"/>
                    <a:pt x="166" y="171"/>
                  </a:cubicBezTo>
                  <a:cubicBezTo>
                    <a:pt x="172" y="166"/>
                    <a:pt x="172" y="166"/>
                    <a:pt x="172" y="166"/>
                  </a:cubicBezTo>
                  <a:cubicBezTo>
                    <a:pt x="155" y="149"/>
                    <a:pt x="155" y="149"/>
                    <a:pt x="155" y="149"/>
                  </a:cubicBezTo>
                  <a:cubicBezTo>
                    <a:pt x="169" y="134"/>
                    <a:pt x="179" y="114"/>
                    <a:pt x="180" y="92"/>
                  </a:cubicBezTo>
                  <a:cubicBezTo>
                    <a:pt x="200" y="92"/>
                    <a:pt x="200" y="92"/>
                    <a:pt x="200" y="92"/>
                  </a:cubicBezTo>
                  <a:cubicBezTo>
                    <a:pt x="200" y="84"/>
                    <a:pt x="200" y="84"/>
                    <a:pt x="200" y="84"/>
                  </a:cubicBezTo>
                  <a:lnTo>
                    <a:pt x="92" y="84"/>
                  </a:lnTo>
                  <a:close/>
                  <a:moveTo>
                    <a:pt x="90" y="168"/>
                  </a:moveTo>
                  <a:cubicBezTo>
                    <a:pt x="45" y="168"/>
                    <a:pt x="8" y="132"/>
                    <a:pt x="8" y="88"/>
                  </a:cubicBezTo>
                  <a:cubicBezTo>
                    <a:pt x="8" y="68"/>
                    <a:pt x="15" y="49"/>
                    <a:pt x="29" y="34"/>
                  </a:cubicBezTo>
                  <a:cubicBezTo>
                    <a:pt x="143" y="149"/>
                    <a:pt x="143" y="149"/>
                    <a:pt x="143" y="149"/>
                  </a:cubicBezTo>
                  <a:cubicBezTo>
                    <a:pt x="129" y="161"/>
                    <a:pt x="110" y="168"/>
                    <a:pt x="90" y="168"/>
                  </a:cubicBezTo>
                  <a:close/>
                  <a:moveTo>
                    <a:pt x="149" y="143"/>
                  </a:moveTo>
                  <a:cubicBezTo>
                    <a:pt x="98" y="92"/>
                    <a:pt x="98" y="92"/>
                    <a:pt x="98" y="92"/>
                  </a:cubicBezTo>
                  <a:cubicBezTo>
                    <a:pt x="172" y="92"/>
                    <a:pt x="172" y="92"/>
                    <a:pt x="172" y="92"/>
                  </a:cubicBezTo>
                  <a:cubicBezTo>
                    <a:pt x="171" y="112"/>
                    <a:pt x="162" y="130"/>
                    <a:pt x="149" y="1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1"/>
                </a:solidFill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77C5EC3-5372-4CB8-BCBB-73178E8444E4}"/>
                </a:ext>
              </a:extLst>
            </p:cNvPr>
            <p:cNvGrpSpPr/>
            <p:nvPr/>
          </p:nvGrpSpPr>
          <p:grpSpPr>
            <a:xfrm>
              <a:off x="6461326" y="2413714"/>
              <a:ext cx="3997248" cy="612890"/>
              <a:chOff x="6461325" y="2992650"/>
              <a:chExt cx="3997248" cy="612890"/>
            </a:xfrm>
          </p:grpSpPr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0F212A18-2C07-438B-9056-6BC8E826EE94}"/>
                  </a:ext>
                </a:extLst>
              </p:cNvPr>
              <p:cNvSpPr txBox="1"/>
              <p:nvPr/>
            </p:nvSpPr>
            <p:spPr>
              <a:xfrm>
                <a:off x="6461325" y="2992650"/>
                <a:ext cx="312057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造字工房朗宋（非商用）常规体" pitchFamily="2" charset="-122"/>
                    <a:ea typeface="造字工房朗宋（非商用）常规体" pitchFamily="2" charset="-122"/>
                  </a:rPr>
                  <a:t>Vision </a:t>
                </a:r>
                <a:endParaRPr lang="en-US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造字工房朗宋（非商用）常规体" pitchFamily="2" charset="-122"/>
                  <a:ea typeface="造字工房朗宋（非商用）常规体" pitchFamily="2" charset="-122"/>
                </a:endParaRP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97039E15-9FB7-4DAA-BF2A-4694AFFD0261}"/>
                  </a:ext>
                </a:extLst>
              </p:cNvPr>
              <p:cNvSpPr txBox="1"/>
              <p:nvPr/>
            </p:nvSpPr>
            <p:spPr>
              <a:xfrm>
                <a:off x="6461325" y="3328541"/>
                <a:ext cx="399724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b="1" i="1" dirty="0"/>
                  <a:t>To be the biggest music service provider on the world </a:t>
                </a:r>
                <a:r>
                  <a:rPr lang="en-US" sz="1200" dirty="0"/>
                  <a:t>.</a:t>
                </a:r>
              </a:p>
            </p:txBody>
          </p:sp>
        </p:grp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D3C29EC-E343-49AB-B025-D6FFDE18A0C8}"/>
              </a:ext>
            </a:extLst>
          </p:cNvPr>
          <p:cNvGrpSpPr/>
          <p:nvPr/>
        </p:nvGrpSpPr>
        <p:grpSpPr>
          <a:xfrm>
            <a:off x="6228375" y="3508784"/>
            <a:ext cx="4463148" cy="1862048"/>
            <a:chOff x="6228375" y="2304570"/>
            <a:chExt cx="4463148" cy="1862048"/>
          </a:xfrm>
        </p:grpSpPr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8178E7B1-E9AE-4289-997D-984152229F1C}"/>
                </a:ext>
              </a:extLst>
            </p:cNvPr>
            <p:cNvSpPr/>
            <p:nvPr/>
          </p:nvSpPr>
          <p:spPr>
            <a:xfrm>
              <a:off x="6228375" y="2389361"/>
              <a:ext cx="4463148" cy="1622029"/>
            </a:xfrm>
            <a:prstGeom prst="roundRect">
              <a:avLst>
                <a:gd name="adj" fmla="val 3075"/>
              </a:avLst>
            </a:prstGeom>
            <a:solidFill>
              <a:schemeClr val="bg1"/>
            </a:solidFill>
            <a:ln>
              <a:noFill/>
            </a:ln>
            <a:effectLst>
              <a:outerShdw blurRad="152400" dist="25400" dir="5400000" algn="t" rotWithShape="0">
                <a:prstClr val="black">
                  <a:alpha val="2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2D85F302-2637-4B83-96BA-44C4A93AD06C}"/>
                </a:ext>
              </a:extLst>
            </p:cNvPr>
            <p:cNvSpPr txBox="1"/>
            <p:nvPr/>
          </p:nvSpPr>
          <p:spPr>
            <a:xfrm>
              <a:off x="8667824" y="2304570"/>
              <a:ext cx="2000135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1500" spc="-300" dirty="0">
                  <a:solidFill>
                    <a:schemeClr val="bg1">
                      <a:lumMod val="95000"/>
                      <a:alpha val="60000"/>
                    </a:schemeClr>
                  </a:solidFill>
                  <a:latin typeface="+mj-lt"/>
                </a:rPr>
                <a:t>02</a:t>
              </a: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9C6706CB-E972-4A32-9829-427AABEF732A}"/>
              </a:ext>
            </a:extLst>
          </p:cNvPr>
          <p:cNvGrpSpPr/>
          <p:nvPr/>
        </p:nvGrpSpPr>
        <p:grpSpPr>
          <a:xfrm>
            <a:off x="6461326" y="3785525"/>
            <a:ext cx="3997248" cy="1001656"/>
            <a:chOff x="6461326" y="3800765"/>
            <a:chExt cx="3997248" cy="1001656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3C27A0BE-CC7C-479A-AEC5-06C3587FEE9C}"/>
                </a:ext>
              </a:extLst>
            </p:cNvPr>
            <p:cNvGrpSpPr/>
            <p:nvPr/>
          </p:nvGrpSpPr>
          <p:grpSpPr>
            <a:xfrm>
              <a:off x="6461326" y="4174741"/>
              <a:ext cx="3997248" cy="627680"/>
              <a:chOff x="6461325" y="2992650"/>
              <a:chExt cx="3997248" cy="627680"/>
            </a:xfrm>
          </p:grpSpPr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CE8FAC99-2D22-4D59-A300-787C0ABD8BC2}"/>
                  </a:ext>
                </a:extLst>
              </p:cNvPr>
              <p:cNvSpPr txBox="1"/>
              <p:nvPr/>
            </p:nvSpPr>
            <p:spPr>
              <a:xfrm>
                <a:off x="6461325" y="2992650"/>
                <a:ext cx="312057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16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造字工房朗宋（非商用）常规体" pitchFamily="2" charset="-122"/>
                    <a:ea typeface="造字工房朗宋（非商用）常规体" pitchFamily="2" charset="-122"/>
                  </a:rPr>
                  <a:t>Mission </a:t>
                </a:r>
                <a:endParaRPr lang="en-US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造字工房朗宋（非商用）常规体" pitchFamily="2" charset="-122"/>
                  <a:ea typeface="造字工房朗宋（非商用）常规体" pitchFamily="2" charset="-122"/>
                </a:endParaRPr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0C4C3F84-DB73-416C-88A2-2FD042FEF16C}"/>
                  </a:ext>
                </a:extLst>
              </p:cNvPr>
              <p:cNvSpPr txBox="1"/>
              <p:nvPr/>
            </p:nvSpPr>
            <p:spPr>
              <a:xfrm>
                <a:off x="6461325" y="3343331"/>
                <a:ext cx="399724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b="1" i="1" dirty="0"/>
                  <a:t>Deliver music and love to every single </a:t>
                </a:r>
                <a:r>
                  <a:rPr lang="en-US" altLang="zh-CN" sz="1200" b="1" i="1" dirty="0"/>
                  <a:t>user</a:t>
                </a:r>
                <a:r>
                  <a:rPr lang="en-US" sz="1200" b="1" i="1" dirty="0"/>
                  <a:t> </a:t>
                </a:r>
                <a:r>
                  <a:rPr lang="en-US" sz="1200" dirty="0"/>
                  <a:t>.</a:t>
                </a:r>
              </a:p>
            </p:txBody>
          </p:sp>
        </p:grpSp>
        <p:sp>
          <p:nvSpPr>
            <p:cNvPr id="22" name="Freeform 31">
              <a:extLst>
                <a:ext uri="{FF2B5EF4-FFF2-40B4-BE49-F238E27FC236}">
                  <a16:creationId xmlns:a16="http://schemas.microsoft.com/office/drawing/2014/main" id="{61D3DCC9-4844-47C1-B089-8F1E3E3D2A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34243" y="3800765"/>
              <a:ext cx="306047" cy="307959"/>
            </a:xfrm>
            <a:custGeom>
              <a:avLst/>
              <a:gdLst>
                <a:gd name="T0" fmla="*/ 160 w 160"/>
                <a:gd name="T1" fmla="*/ 155 h 161"/>
                <a:gd name="T2" fmla="*/ 114 w 160"/>
                <a:gd name="T3" fmla="*/ 109 h 161"/>
                <a:gd name="T4" fmla="*/ 153 w 160"/>
                <a:gd name="T5" fmla="*/ 70 h 161"/>
                <a:gd name="T6" fmla="*/ 126 w 160"/>
                <a:gd name="T7" fmla="*/ 44 h 161"/>
                <a:gd name="T8" fmla="*/ 101 w 160"/>
                <a:gd name="T9" fmla="*/ 70 h 161"/>
                <a:gd name="T10" fmla="*/ 59 w 160"/>
                <a:gd name="T11" fmla="*/ 28 h 161"/>
                <a:gd name="T12" fmla="*/ 70 w 160"/>
                <a:gd name="T13" fmla="*/ 18 h 161"/>
                <a:gd name="T14" fmla="*/ 52 w 160"/>
                <a:gd name="T15" fmla="*/ 0 h 161"/>
                <a:gd name="T16" fmla="*/ 0 w 160"/>
                <a:gd name="T17" fmla="*/ 52 h 161"/>
                <a:gd name="T18" fmla="*/ 18 w 160"/>
                <a:gd name="T19" fmla="*/ 70 h 161"/>
                <a:gd name="T20" fmla="*/ 28 w 160"/>
                <a:gd name="T21" fmla="*/ 59 h 161"/>
                <a:gd name="T22" fmla="*/ 70 w 160"/>
                <a:gd name="T23" fmla="*/ 101 h 161"/>
                <a:gd name="T24" fmla="*/ 43 w 160"/>
                <a:gd name="T25" fmla="*/ 127 h 161"/>
                <a:gd name="T26" fmla="*/ 70 w 160"/>
                <a:gd name="T27" fmla="*/ 153 h 161"/>
                <a:gd name="T28" fmla="*/ 108 w 160"/>
                <a:gd name="T29" fmla="*/ 114 h 161"/>
                <a:gd name="T30" fmla="*/ 155 w 160"/>
                <a:gd name="T31" fmla="*/ 161 h 161"/>
                <a:gd name="T32" fmla="*/ 160 w 160"/>
                <a:gd name="T33" fmla="*/ 155 h 161"/>
                <a:gd name="T34" fmla="*/ 18 w 160"/>
                <a:gd name="T35" fmla="*/ 59 h 161"/>
                <a:gd name="T36" fmla="*/ 10 w 160"/>
                <a:gd name="T37" fmla="*/ 52 h 161"/>
                <a:gd name="T38" fmla="*/ 52 w 160"/>
                <a:gd name="T39" fmla="*/ 10 h 161"/>
                <a:gd name="T40" fmla="*/ 59 w 160"/>
                <a:gd name="T41" fmla="*/ 18 h 161"/>
                <a:gd name="T42" fmla="*/ 38 w 160"/>
                <a:gd name="T43" fmla="*/ 39 h 161"/>
                <a:gd name="T44" fmla="*/ 23 w 160"/>
                <a:gd name="T45" fmla="*/ 55 h 161"/>
                <a:gd name="T46" fmla="*/ 23 w 160"/>
                <a:gd name="T47" fmla="*/ 55 h 161"/>
                <a:gd name="T48" fmla="*/ 18 w 160"/>
                <a:gd name="T49" fmla="*/ 59 h 161"/>
                <a:gd name="T50" fmla="*/ 33 w 160"/>
                <a:gd name="T51" fmla="*/ 55 h 161"/>
                <a:gd name="T52" fmla="*/ 54 w 160"/>
                <a:gd name="T53" fmla="*/ 34 h 161"/>
                <a:gd name="T54" fmla="*/ 95 w 160"/>
                <a:gd name="T55" fmla="*/ 75 h 161"/>
                <a:gd name="T56" fmla="*/ 79 w 160"/>
                <a:gd name="T57" fmla="*/ 91 h 161"/>
                <a:gd name="T58" fmla="*/ 74 w 160"/>
                <a:gd name="T59" fmla="*/ 96 h 161"/>
                <a:gd name="T60" fmla="*/ 33 w 160"/>
                <a:gd name="T61" fmla="*/ 55 h 161"/>
                <a:gd name="T62" fmla="*/ 54 w 160"/>
                <a:gd name="T63" fmla="*/ 127 h 161"/>
                <a:gd name="T64" fmla="*/ 74 w 160"/>
                <a:gd name="T65" fmla="*/ 106 h 161"/>
                <a:gd name="T66" fmla="*/ 74 w 160"/>
                <a:gd name="T67" fmla="*/ 106 h 161"/>
                <a:gd name="T68" fmla="*/ 92 w 160"/>
                <a:gd name="T69" fmla="*/ 89 h 161"/>
                <a:gd name="T70" fmla="*/ 126 w 160"/>
                <a:gd name="T71" fmla="*/ 55 h 161"/>
                <a:gd name="T72" fmla="*/ 142 w 160"/>
                <a:gd name="T73" fmla="*/ 70 h 161"/>
                <a:gd name="T74" fmla="*/ 70 w 160"/>
                <a:gd name="T75" fmla="*/ 142 h 161"/>
                <a:gd name="T76" fmla="*/ 54 w 160"/>
                <a:gd name="T77" fmla="*/ 12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0" h="161">
                  <a:moveTo>
                    <a:pt x="160" y="155"/>
                  </a:moveTo>
                  <a:lnTo>
                    <a:pt x="114" y="109"/>
                  </a:lnTo>
                  <a:lnTo>
                    <a:pt x="153" y="70"/>
                  </a:lnTo>
                  <a:lnTo>
                    <a:pt x="126" y="44"/>
                  </a:lnTo>
                  <a:lnTo>
                    <a:pt x="101" y="70"/>
                  </a:lnTo>
                  <a:lnTo>
                    <a:pt x="59" y="28"/>
                  </a:lnTo>
                  <a:lnTo>
                    <a:pt x="70" y="18"/>
                  </a:lnTo>
                  <a:lnTo>
                    <a:pt x="52" y="0"/>
                  </a:lnTo>
                  <a:lnTo>
                    <a:pt x="0" y="52"/>
                  </a:lnTo>
                  <a:lnTo>
                    <a:pt x="18" y="70"/>
                  </a:lnTo>
                  <a:lnTo>
                    <a:pt x="28" y="59"/>
                  </a:lnTo>
                  <a:lnTo>
                    <a:pt x="70" y="101"/>
                  </a:lnTo>
                  <a:lnTo>
                    <a:pt x="43" y="127"/>
                  </a:lnTo>
                  <a:lnTo>
                    <a:pt x="70" y="153"/>
                  </a:lnTo>
                  <a:lnTo>
                    <a:pt x="108" y="114"/>
                  </a:lnTo>
                  <a:lnTo>
                    <a:pt x="155" y="161"/>
                  </a:lnTo>
                  <a:lnTo>
                    <a:pt x="160" y="155"/>
                  </a:lnTo>
                  <a:close/>
                  <a:moveTo>
                    <a:pt x="18" y="59"/>
                  </a:moveTo>
                  <a:lnTo>
                    <a:pt x="10" y="52"/>
                  </a:lnTo>
                  <a:lnTo>
                    <a:pt x="52" y="10"/>
                  </a:lnTo>
                  <a:lnTo>
                    <a:pt x="59" y="18"/>
                  </a:lnTo>
                  <a:lnTo>
                    <a:pt x="38" y="39"/>
                  </a:lnTo>
                  <a:lnTo>
                    <a:pt x="23" y="55"/>
                  </a:lnTo>
                  <a:lnTo>
                    <a:pt x="23" y="55"/>
                  </a:lnTo>
                  <a:lnTo>
                    <a:pt x="18" y="59"/>
                  </a:lnTo>
                  <a:close/>
                  <a:moveTo>
                    <a:pt x="33" y="55"/>
                  </a:moveTo>
                  <a:lnTo>
                    <a:pt x="54" y="34"/>
                  </a:lnTo>
                  <a:lnTo>
                    <a:pt x="95" y="75"/>
                  </a:lnTo>
                  <a:lnTo>
                    <a:pt x="79" y="91"/>
                  </a:lnTo>
                  <a:lnTo>
                    <a:pt x="74" y="96"/>
                  </a:lnTo>
                  <a:lnTo>
                    <a:pt x="33" y="55"/>
                  </a:lnTo>
                  <a:close/>
                  <a:moveTo>
                    <a:pt x="54" y="127"/>
                  </a:moveTo>
                  <a:lnTo>
                    <a:pt x="74" y="106"/>
                  </a:lnTo>
                  <a:lnTo>
                    <a:pt x="74" y="106"/>
                  </a:lnTo>
                  <a:lnTo>
                    <a:pt x="92" y="89"/>
                  </a:lnTo>
                  <a:lnTo>
                    <a:pt x="126" y="55"/>
                  </a:lnTo>
                  <a:lnTo>
                    <a:pt x="142" y="70"/>
                  </a:lnTo>
                  <a:lnTo>
                    <a:pt x="70" y="142"/>
                  </a:lnTo>
                  <a:lnTo>
                    <a:pt x="54" y="12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05">
            <a:hlinkClick r:id="" action="ppaction://media"/>
            <a:extLst>
              <a:ext uri="{FF2B5EF4-FFF2-40B4-BE49-F238E27FC236}">
                <a16:creationId xmlns:a16="http://schemas.microsoft.com/office/drawing/2014/main" id="{15834B94-2CCD-425E-8FB1-6A25194E4D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05847" y="18398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22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>
            <a:extLst>
              <a:ext uri="{FF2B5EF4-FFF2-40B4-BE49-F238E27FC236}">
                <a16:creationId xmlns:a16="http://schemas.microsoft.com/office/drawing/2014/main" id="{98C39C98-6ADA-4E8E-86E7-CA4379BD9F3E}"/>
              </a:ext>
            </a:extLst>
          </p:cNvPr>
          <p:cNvGrpSpPr/>
          <p:nvPr/>
        </p:nvGrpSpPr>
        <p:grpSpPr>
          <a:xfrm>
            <a:off x="0" y="-3788"/>
            <a:ext cx="12192000" cy="6861788"/>
            <a:chOff x="0" y="-3788"/>
            <a:chExt cx="12192000" cy="6861788"/>
          </a:xfrm>
        </p:grpSpPr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4D954B0E-1D5A-4507-BCD6-B9B690FA9F2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51" t="13053" r="3462" b="12421"/>
            <a:stretch/>
          </p:blipFill>
          <p:spPr>
            <a:xfrm flipH="1">
              <a:off x="0" y="-3788"/>
              <a:ext cx="11455690" cy="6861788"/>
            </a:xfrm>
            <a:prstGeom prst="rect">
              <a:avLst/>
            </a:prstGeom>
          </p:spPr>
        </p:pic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2918C04C-F7BC-48E4-9BD6-C2CE5D048CF8}"/>
                </a:ext>
              </a:extLst>
            </p:cNvPr>
            <p:cNvSpPr/>
            <p:nvPr/>
          </p:nvSpPr>
          <p:spPr>
            <a:xfrm>
              <a:off x="577515" y="92242"/>
              <a:ext cx="6308557" cy="76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DCDB8800-21C7-4B68-B0F8-C94EFAC68498}"/>
                </a:ext>
              </a:extLst>
            </p:cNvPr>
            <p:cNvSpPr/>
            <p:nvPr/>
          </p:nvSpPr>
          <p:spPr>
            <a:xfrm>
              <a:off x="5724648" y="248430"/>
              <a:ext cx="6308557" cy="18089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353E2A4D-79B7-4347-9194-A06E9B51E138}"/>
                </a:ext>
              </a:extLst>
            </p:cNvPr>
            <p:cNvSpPr/>
            <p:nvPr/>
          </p:nvSpPr>
          <p:spPr>
            <a:xfrm>
              <a:off x="7146757" y="2057399"/>
              <a:ext cx="5045243" cy="228600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" name="Group 1">
            <a:extLst>
              <a:ext uri="{FF2B5EF4-FFF2-40B4-BE49-F238E27FC236}">
                <a16:creationId xmlns:a16="http://schemas.microsoft.com/office/drawing/2014/main" id="{2E7DED8A-7CE6-4F70-9E82-173C1F800A77}"/>
              </a:ext>
            </a:extLst>
          </p:cNvPr>
          <p:cNvGrpSpPr/>
          <p:nvPr/>
        </p:nvGrpSpPr>
        <p:grpSpPr>
          <a:xfrm>
            <a:off x="6033407" y="923184"/>
            <a:ext cx="5711041" cy="1622028"/>
            <a:chOff x="721917" y="1847347"/>
            <a:chExt cx="4300026" cy="1622028"/>
          </a:xfrm>
        </p:grpSpPr>
        <p:sp>
          <p:nvSpPr>
            <p:cNvPr id="10" name="TextBox 26">
              <a:extLst>
                <a:ext uri="{FF2B5EF4-FFF2-40B4-BE49-F238E27FC236}">
                  <a16:creationId xmlns:a16="http://schemas.microsoft.com/office/drawing/2014/main" id="{9A89A70A-8F47-4C9C-9825-122B75F47588}"/>
                </a:ext>
              </a:extLst>
            </p:cNvPr>
            <p:cNvSpPr txBox="1"/>
            <p:nvPr/>
          </p:nvSpPr>
          <p:spPr>
            <a:xfrm>
              <a:off x="1161426" y="1847347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>
                  <a:solidFill>
                    <a:srgbClr val="2D4082"/>
                  </a:solidFill>
                </a:rPr>
                <a:t>PART  TWO</a:t>
              </a:r>
            </a:p>
          </p:txBody>
        </p:sp>
        <p:sp>
          <p:nvSpPr>
            <p:cNvPr id="11" name="TextBox 27">
              <a:extLst>
                <a:ext uri="{FF2B5EF4-FFF2-40B4-BE49-F238E27FC236}">
                  <a16:creationId xmlns:a16="http://schemas.microsoft.com/office/drawing/2014/main" id="{597D79FC-3242-45FA-AC0E-FAD3E2E48811}"/>
                </a:ext>
              </a:extLst>
            </p:cNvPr>
            <p:cNvSpPr txBox="1"/>
            <p:nvPr/>
          </p:nvSpPr>
          <p:spPr>
            <a:xfrm>
              <a:off x="1117885" y="2145936"/>
              <a:ext cx="390405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rgbClr val="F2B401"/>
                  </a:solidFill>
                  <a:latin typeface="Century Gothic" panose="020B0502020202020204" pitchFamily="34" charset="0"/>
                </a:rPr>
                <a:t>Macro-environment </a:t>
              </a:r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ea typeface="张海山锐谐体" panose="02000000000000000000" pitchFamily="2" charset="-122"/>
                </a:rPr>
                <a:t>About </a:t>
              </a:r>
              <a:r>
                <a:rPr lang="en-US" altLang="zh-CN" sz="40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ea typeface="张海山锐谐体" panose="02000000000000000000" pitchFamily="2" charset="-122"/>
                </a:rPr>
                <a:t>Kugou</a:t>
              </a:r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ea typeface="张海山锐谐体" panose="02000000000000000000" pitchFamily="2" charset="-122"/>
                </a:rPr>
                <a:t> Music</a:t>
              </a:r>
              <a:endPara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ea typeface="张海山锐谐体" panose="02000000000000000000" pitchFamily="2" charset="-122"/>
              </a:endParaRPr>
            </a:p>
          </p:txBody>
        </p:sp>
        <p:grpSp>
          <p:nvGrpSpPr>
            <p:cNvPr id="12" name="Group 29">
              <a:extLst>
                <a:ext uri="{FF2B5EF4-FFF2-40B4-BE49-F238E27FC236}">
                  <a16:creationId xmlns:a16="http://schemas.microsoft.com/office/drawing/2014/main" id="{3115C399-0EC5-4588-AA9E-B2C6608997F3}"/>
                </a:ext>
              </a:extLst>
            </p:cNvPr>
            <p:cNvGrpSpPr/>
            <p:nvPr/>
          </p:nvGrpSpPr>
          <p:grpSpPr>
            <a:xfrm>
              <a:off x="721917" y="2378572"/>
              <a:ext cx="295275" cy="246132"/>
              <a:chOff x="466725" y="2427118"/>
              <a:chExt cx="295275" cy="246132"/>
            </a:xfrm>
          </p:grpSpPr>
          <p:sp>
            <p:nvSpPr>
              <p:cNvPr id="13" name="Rectangle: Rounded Corners 30">
                <a:extLst>
                  <a:ext uri="{FF2B5EF4-FFF2-40B4-BE49-F238E27FC236}">
                    <a16:creationId xmlns:a16="http://schemas.microsoft.com/office/drawing/2014/main" id="{5EA9A969-8E9B-4016-97E6-FD218E037ACD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rgbClr val="2D408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Rectangle: Rounded Corners 31">
                <a:extLst>
                  <a:ext uri="{FF2B5EF4-FFF2-40B4-BE49-F238E27FC236}">
                    <a16:creationId xmlns:a16="http://schemas.microsoft.com/office/drawing/2014/main" id="{DE3B4B05-A14D-403F-8BF4-01390E096146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rgbClr val="F2B40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7140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475BAC1-BF71-4A9B-988C-827991BB888D}"/>
              </a:ext>
            </a:extLst>
          </p:cNvPr>
          <p:cNvSpPr/>
          <p:nvPr/>
        </p:nvSpPr>
        <p:spPr>
          <a:xfrm>
            <a:off x="1560871" y="2409744"/>
            <a:ext cx="9070258" cy="3519107"/>
          </a:xfrm>
          <a:prstGeom prst="roundRect">
            <a:avLst>
              <a:gd name="adj" fmla="val 2502"/>
            </a:avLst>
          </a:prstGeom>
          <a:solidFill>
            <a:schemeClr val="bg1"/>
          </a:solidFill>
          <a:ln>
            <a:noFill/>
          </a:ln>
          <a:effectLst>
            <a:outerShdw blurRad="685800" dist="292100" dir="5400000" sx="96000" sy="96000" algn="t" rotWithShape="0">
              <a:prstClr val="black">
                <a:alpha val="2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4E2ABFA-1AA2-4395-80B9-7F52A922F61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Chinese digital music industry</a:t>
            </a:r>
            <a:endParaRPr lang="en-US" b="0" dirty="0">
              <a:latin typeface="Century Gothic" panose="020B0502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5A02C66-76DC-46C6-9787-86242C28F878}"/>
              </a:ext>
            </a:extLst>
          </p:cNvPr>
          <p:cNvCxnSpPr/>
          <p:nvPr/>
        </p:nvCxnSpPr>
        <p:spPr>
          <a:xfrm>
            <a:off x="1140542" y="1829786"/>
            <a:ext cx="9910916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  <a:headEnd type="oval" w="sm" len="sm"/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928FFC1-E2D2-400C-B016-B19234B76B35}"/>
              </a:ext>
            </a:extLst>
          </p:cNvPr>
          <p:cNvGrpSpPr/>
          <p:nvPr/>
        </p:nvGrpSpPr>
        <p:grpSpPr>
          <a:xfrm>
            <a:off x="1433058" y="1776479"/>
            <a:ext cx="811161" cy="451009"/>
            <a:chOff x="1433058" y="1776479"/>
            <a:chExt cx="811161" cy="451009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903774C-F9CF-449B-9505-89290BC7D417}"/>
                </a:ext>
              </a:extLst>
            </p:cNvPr>
            <p:cNvSpPr/>
            <p:nvPr/>
          </p:nvSpPr>
          <p:spPr>
            <a:xfrm>
              <a:off x="1785331" y="1776479"/>
              <a:ext cx="106614" cy="10661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B791DE1-B849-44D0-8BD0-C137F5C27861}"/>
                </a:ext>
              </a:extLst>
            </p:cNvPr>
            <p:cNvSpPr txBox="1"/>
            <p:nvPr/>
          </p:nvSpPr>
          <p:spPr>
            <a:xfrm>
              <a:off x="1433058" y="1950489"/>
              <a:ext cx="81116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tx1">
                      <a:lumMod val="65000"/>
                      <a:lumOff val="35000"/>
                      <a:alpha val="40000"/>
                    </a:schemeClr>
                  </a:solidFill>
                  <a:latin typeface="+mj-lt"/>
                </a:rPr>
                <a:t>2018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2AE3D5A-2649-4535-B3EC-AD7BDFDD7667}"/>
              </a:ext>
            </a:extLst>
          </p:cNvPr>
          <p:cNvGrpSpPr/>
          <p:nvPr/>
        </p:nvGrpSpPr>
        <p:grpSpPr>
          <a:xfrm>
            <a:off x="3561739" y="1776479"/>
            <a:ext cx="811161" cy="512564"/>
            <a:chOff x="3561739" y="1776479"/>
            <a:chExt cx="811161" cy="512564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15C70D50-D823-43B3-838C-2D420C15060F}"/>
                </a:ext>
              </a:extLst>
            </p:cNvPr>
            <p:cNvSpPr/>
            <p:nvPr/>
          </p:nvSpPr>
          <p:spPr>
            <a:xfrm>
              <a:off x="3914012" y="1776479"/>
              <a:ext cx="106614" cy="106614"/>
            </a:xfrm>
            <a:prstGeom prst="ellips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0CECD22-1975-4F2F-95E8-37C2513E466F}"/>
                </a:ext>
              </a:extLst>
            </p:cNvPr>
            <p:cNvSpPr txBox="1"/>
            <p:nvPr/>
          </p:nvSpPr>
          <p:spPr>
            <a:xfrm>
              <a:off x="3561739" y="1950489"/>
              <a:ext cx="81116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</a:rPr>
                <a:t>2019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82E80DC-E08B-4B8E-A506-2550DE97279B}"/>
              </a:ext>
            </a:extLst>
          </p:cNvPr>
          <p:cNvGrpSpPr/>
          <p:nvPr/>
        </p:nvGrpSpPr>
        <p:grpSpPr>
          <a:xfrm>
            <a:off x="5690420" y="1776479"/>
            <a:ext cx="811161" cy="451009"/>
            <a:chOff x="5690420" y="1776479"/>
            <a:chExt cx="811161" cy="451009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D18ABE-9A39-4B22-98C6-39CF603CE5CD}"/>
                </a:ext>
              </a:extLst>
            </p:cNvPr>
            <p:cNvSpPr/>
            <p:nvPr/>
          </p:nvSpPr>
          <p:spPr>
            <a:xfrm>
              <a:off x="6042693" y="1776479"/>
              <a:ext cx="106614" cy="10661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546F6-8C95-4F2E-8701-7A28A7ED86F1}"/>
                </a:ext>
              </a:extLst>
            </p:cNvPr>
            <p:cNvSpPr txBox="1"/>
            <p:nvPr/>
          </p:nvSpPr>
          <p:spPr>
            <a:xfrm>
              <a:off x="5690420" y="1950489"/>
              <a:ext cx="81116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tx1">
                      <a:lumMod val="65000"/>
                      <a:lumOff val="35000"/>
                      <a:alpha val="40000"/>
                    </a:schemeClr>
                  </a:solidFill>
                  <a:latin typeface="+mj-lt"/>
                </a:rPr>
                <a:t>2020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347EE40-F7BC-4FD3-8BD6-15A1C053CFFE}"/>
              </a:ext>
            </a:extLst>
          </p:cNvPr>
          <p:cNvGrpSpPr/>
          <p:nvPr/>
        </p:nvGrpSpPr>
        <p:grpSpPr>
          <a:xfrm>
            <a:off x="7819101" y="1776479"/>
            <a:ext cx="811161" cy="451009"/>
            <a:chOff x="7819101" y="1776479"/>
            <a:chExt cx="811161" cy="451009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95ACE15-9E9B-4356-AE88-101BA94362D7}"/>
                </a:ext>
              </a:extLst>
            </p:cNvPr>
            <p:cNvSpPr/>
            <p:nvPr/>
          </p:nvSpPr>
          <p:spPr>
            <a:xfrm>
              <a:off x="8171374" y="1776479"/>
              <a:ext cx="106614" cy="10661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ADA0480-2864-4F79-AABA-A7BAF903D3FA}"/>
                </a:ext>
              </a:extLst>
            </p:cNvPr>
            <p:cNvSpPr txBox="1"/>
            <p:nvPr/>
          </p:nvSpPr>
          <p:spPr>
            <a:xfrm>
              <a:off x="7819101" y="1950489"/>
              <a:ext cx="81116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tx1">
                      <a:lumMod val="65000"/>
                      <a:lumOff val="35000"/>
                      <a:alpha val="40000"/>
                    </a:schemeClr>
                  </a:solidFill>
                  <a:latin typeface="+mj-lt"/>
                </a:rPr>
                <a:t>2021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AEABA70-4038-44CF-BDF0-B1BFBA2BCBB8}"/>
              </a:ext>
            </a:extLst>
          </p:cNvPr>
          <p:cNvGrpSpPr/>
          <p:nvPr/>
        </p:nvGrpSpPr>
        <p:grpSpPr>
          <a:xfrm>
            <a:off x="9947782" y="1776479"/>
            <a:ext cx="811161" cy="451009"/>
            <a:chOff x="9947782" y="1776479"/>
            <a:chExt cx="811161" cy="451009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7CC53B0-1221-4DB8-88F0-D63306BEA9BF}"/>
                </a:ext>
              </a:extLst>
            </p:cNvPr>
            <p:cNvSpPr/>
            <p:nvPr/>
          </p:nvSpPr>
          <p:spPr>
            <a:xfrm>
              <a:off x="10300055" y="1776479"/>
              <a:ext cx="106614" cy="106614"/>
            </a:xfrm>
            <a:prstGeom prst="ellipse">
              <a:avLst/>
            </a:prstGeom>
            <a:solidFill>
              <a:schemeClr val="bg1"/>
            </a:solidFill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B91E644-4A12-4AAD-A446-F0A64FC5A5AC}"/>
                </a:ext>
              </a:extLst>
            </p:cNvPr>
            <p:cNvSpPr txBox="1"/>
            <p:nvPr/>
          </p:nvSpPr>
          <p:spPr>
            <a:xfrm>
              <a:off x="9947782" y="1950489"/>
              <a:ext cx="81116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>
                  <a:solidFill>
                    <a:schemeClr val="tx1">
                      <a:lumMod val="65000"/>
                      <a:lumOff val="35000"/>
                      <a:alpha val="40000"/>
                    </a:schemeClr>
                  </a:solidFill>
                  <a:latin typeface="+mj-lt"/>
                </a:rPr>
                <a:t>2022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D7CFA9C6-D8A4-470A-9227-C512BD0426E4}"/>
              </a:ext>
            </a:extLst>
          </p:cNvPr>
          <p:cNvSpPr txBox="1"/>
          <p:nvPr/>
        </p:nvSpPr>
        <p:spPr>
          <a:xfrm>
            <a:off x="7968632" y="2810211"/>
            <a:ext cx="30828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Revenue Distribution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B5B2D0C-8FEC-425D-925E-1B33C502147A}"/>
              </a:ext>
            </a:extLst>
          </p:cNvPr>
          <p:cNvSpPr txBox="1"/>
          <p:nvPr/>
        </p:nvSpPr>
        <p:spPr>
          <a:xfrm>
            <a:off x="1665757" y="4025549"/>
            <a:ext cx="1514812" cy="188769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>
              <a:lnSpc>
                <a:spcPts val="7000"/>
              </a:lnSpc>
            </a:pPr>
            <a:r>
              <a:rPr lang="en-US" sz="7200" b="1" dirty="0">
                <a:solidFill>
                  <a:schemeClr val="bg1">
                    <a:alpha val="15000"/>
                  </a:schemeClr>
                </a:solidFill>
                <a:latin typeface="Century Gothic" panose="020B0502020202020204" pitchFamily="34" charset="0"/>
              </a:rPr>
              <a:t>2019</a:t>
            </a:r>
          </a:p>
        </p:txBody>
      </p:sp>
      <p:pic>
        <p:nvPicPr>
          <p:cNvPr id="17" name="图片 16">
            <a:extLst>
              <a:ext uri="{FF2B5EF4-FFF2-40B4-BE49-F238E27FC236}">
                <a16:creationId xmlns:a16="http://schemas.microsoft.com/office/drawing/2014/main" id="{09EBEF61-ACD4-4C6D-966F-3207B687B4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65756" y="3068727"/>
            <a:ext cx="3855069" cy="2784767"/>
          </a:xfrm>
          <a:prstGeom prst="rect">
            <a:avLst/>
          </a:prstGeom>
        </p:spPr>
      </p:pic>
      <p:sp>
        <p:nvSpPr>
          <p:cNvPr id="23" name="矩形 22">
            <a:extLst>
              <a:ext uri="{FF2B5EF4-FFF2-40B4-BE49-F238E27FC236}">
                <a16:creationId xmlns:a16="http://schemas.microsoft.com/office/drawing/2014/main" id="{0EFFF7D1-5C5A-43C7-B5C8-E170913D5977}"/>
              </a:ext>
            </a:extLst>
          </p:cNvPr>
          <p:cNvSpPr/>
          <p:nvPr/>
        </p:nvSpPr>
        <p:spPr>
          <a:xfrm>
            <a:off x="3235559" y="6092837"/>
            <a:ext cx="251824" cy="65693"/>
          </a:xfrm>
          <a:prstGeom prst="rect">
            <a:avLst/>
          </a:prstGeom>
          <a:solidFill>
            <a:srgbClr val="B2D2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2E77ED26-6FB1-47D8-8E86-795E7AA936F4}"/>
              </a:ext>
            </a:extLst>
          </p:cNvPr>
          <p:cNvSpPr txBox="1"/>
          <p:nvPr/>
        </p:nvSpPr>
        <p:spPr>
          <a:xfrm>
            <a:off x="3462483" y="6010844"/>
            <a:ext cx="2244511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/>
              <a:t>Total revenue </a:t>
            </a:r>
            <a:endParaRPr lang="zh-CN" altLang="en-US" sz="700" dirty="0"/>
          </a:p>
        </p:txBody>
      </p:sp>
      <p:cxnSp>
        <p:nvCxnSpPr>
          <p:cNvPr id="30" name="直接连接符 29">
            <a:extLst>
              <a:ext uri="{FF2B5EF4-FFF2-40B4-BE49-F238E27FC236}">
                <a16:creationId xmlns:a16="http://schemas.microsoft.com/office/drawing/2014/main" id="{BAD5A26B-1372-4857-8DA7-589486E8BBBC}"/>
              </a:ext>
            </a:extLst>
          </p:cNvPr>
          <p:cNvCxnSpPr>
            <a:cxnSpLocks/>
          </p:cNvCxnSpPr>
          <p:nvPr/>
        </p:nvCxnSpPr>
        <p:spPr>
          <a:xfrm>
            <a:off x="3235559" y="6395294"/>
            <a:ext cx="251824" cy="1"/>
          </a:xfrm>
          <a:prstGeom prst="line">
            <a:avLst/>
          </a:prstGeom>
          <a:ln>
            <a:solidFill>
              <a:srgbClr val="18C7F3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8" name="文本框 37">
            <a:extLst>
              <a:ext uri="{FF2B5EF4-FFF2-40B4-BE49-F238E27FC236}">
                <a16:creationId xmlns:a16="http://schemas.microsoft.com/office/drawing/2014/main" id="{1F540504-BE50-4353-ACFD-1C3B64A6EFA0}"/>
              </a:ext>
            </a:extLst>
          </p:cNvPr>
          <p:cNvSpPr txBox="1"/>
          <p:nvPr/>
        </p:nvSpPr>
        <p:spPr>
          <a:xfrm>
            <a:off x="3462483" y="6255387"/>
            <a:ext cx="2244511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/>
              <a:t>Growth rate </a:t>
            </a:r>
            <a:endParaRPr lang="zh-CN" altLang="en-US" sz="700" dirty="0"/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2089FA8F-AA7B-4D24-94F7-D372AAFAF0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392" b="677"/>
          <a:stretch/>
        </p:blipFill>
        <p:spPr>
          <a:xfrm>
            <a:off x="6616475" y="3068727"/>
            <a:ext cx="3909768" cy="2803062"/>
          </a:xfrm>
          <a:prstGeom prst="rect">
            <a:avLst/>
          </a:prstGeom>
        </p:spPr>
      </p:pic>
      <p:sp>
        <p:nvSpPr>
          <p:cNvPr id="39" name="矩形 38">
            <a:extLst>
              <a:ext uri="{FF2B5EF4-FFF2-40B4-BE49-F238E27FC236}">
                <a16:creationId xmlns:a16="http://schemas.microsoft.com/office/drawing/2014/main" id="{2203AA96-F3C4-48B4-9A81-7C6D6C24A1B0}"/>
              </a:ext>
            </a:extLst>
          </p:cNvPr>
          <p:cNvSpPr/>
          <p:nvPr/>
        </p:nvSpPr>
        <p:spPr>
          <a:xfrm>
            <a:off x="7944450" y="6078822"/>
            <a:ext cx="187779" cy="48986"/>
          </a:xfrm>
          <a:prstGeom prst="rect">
            <a:avLst/>
          </a:prstGeom>
          <a:solidFill>
            <a:srgbClr val="8BC5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文本框 39">
            <a:extLst>
              <a:ext uri="{FF2B5EF4-FFF2-40B4-BE49-F238E27FC236}">
                <a16:creationId xmlns:a16="http://schemas.microsoft.com/office/drawing/2014/main" id="{4E9D7E2A-22C0-4D46-BC38-5BE61E29FE10}"/>
              </a:ext>
            </a:extLst>
          </p:cNvPr>
          <p:cNvSpPr txBox="1"/>
          <p:nvPr/>
        </p:nvSpPr>
        <p:spPr>
          <a:xfrm>
            <a:off x="8171374" y="5997063"/>
            <a:ext cx="16736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/>
              <a:t>Revenue from subscription </a:t>
            </a:r>
          </a:p>
          <a:p>
            <a:endParaRPr lang="zh-CN" altLang="en-US" sz="700" dirty="0"/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24A24A8D-3156-4B9D-B3B3-189AE7D0200E}"/>
              </a:ext>
            </a:extLst>
          </p:cNvPr>
          <p:cNvSpPr/>
          <p:nvPr/>
        </p:nvSpPr>
        <p:spPr>
          <a:xfrm>
            <a:off x="7944450" y="6223540"/>
            <a:ext cx="187779" cy="48986"/>
          </a:xfrm>
          <a:prstGeom prst="rect">
            <a:avLst/>
          </a:prstGeom>
          <a:solidFill>
            <a:srgbClr val="B2D2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id="{E6092734-6339-4145-B376-75CF528F22F4}"/>
              </a:ext>
            </a:extLst>
          </p:cNvPr>
          <p:cNvSpPr txBox="1"/>
          <p:nvPr/>
        </p:nvSpPr>
        <p:spPr>
          <a:xfrm>
            <a:off x="8171374" y="6141781"/>
            <a:ext cx="1673679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/>
              <a:t>Revenue from advertising</a:t>
            </a:r>
            <a:endParaRPr lang="zh-CN" altLang="en-US" sz="700" dirty="0"/>
          </a:p>
        </p:txBody>
      </p:sp>
      <p:sp>
        <p:nvSpPr>
          <p:cNvPr id="43" name="矩形 42">
            <a:extLst>
              <a:ext uri="{FF2B5EF4-FFF2-40B4-BE49-F238E27FC236}">
                <a16:creationId xmlns:a16="http://schemas.microsoft.com/office/drawing/2014/main" id="{9BF1BC16-0F6C-4E9A-82D9-D33E07E3C379}"/>
              </a:ext>
            </a:extLst>
          </p:cNvPr>
          <p:cNvSpPr/>
          <p:nvPr/>
        </p:nvSpPr>
        <p:spPr>
          <a:xfrm>
            <a:off x="7944450" y="6395927"/>
            <a:ext cx="187779" cy="48986"/>
          </a:xfrm>
          <a:prstGeom prst="rect">
            <a:avLst/>
          </a:prstGeom>
          <a:solidFill>
            <a:srgbClr val="1BC7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95E725DA-BF5E-419C-9293-92C3E3FBE57B}"/>
              </a:ext>
            </a:extLst>
          </p:cNvPr>
          <p:cNvSpPr txBox="1"/>
          <p:nvPr/>
        </p:nvSpPr>
        <p:spPr>
          <a:xfrm>
            <a:off x="8171374" y="6314168"/>
            <a:ext cx="1673679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00" dirty="0"/>
              <a:t>Revenue from exclusive copyrights</a:t>
            </a:r>
            <a:endParaRPr lang="zh-CN" altLang="en-US" sz="700" dirty="0"/>
          </a:p>
        </p:txBody>
      </p:sp>
      <p:sp>
        <p:nvSpPr>
          <p:cNvPr id="50" name="TextBox 26">
            <a:extLst>
              <a:ext uri="{FF2B5EF4-FFF2-40B4-BE49-F238E27FC236}">
                <a16:creationId xmlns:a16="http://schemas.microsoft.com/office/drawing/2014/main" id="{8ECA1DB7-C4D7-4D86-92C9-3CAC661D39CD}"/>
              </a:ext>
            </a:extLst>
          </p:cNvPr>
          <p:cNvSpPr txBox="1"/>
          <p:nvPr/>
        </p:nvSpPr>
        <p:spPr>
          <a:xfrm>
            <a:off x="2959867" y="2798204"/>
            <a:ext cx="30828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Growth </a:t>
            </a:r>
            <a:r>
              <a:rPr lang="en-US" altLang="zh-CN" sz="1200" dirty="0">
                <a:solidFill>
                  <a:schemeClr val="bg1">
                    <a:lumMod val="65000"/>
                  </a:schemeClr>
                </a:solidFill>
              </a:rPr>
              <a:t>rate </a:t>
            </a:r>
            <a:endParaRPr lang="en-US" sz="1200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3" name="07">
            <a:hlinkClick r:id="" action="ppaction://media"/>
            <a:extLst>
              <a:ext uri="{FF2B5EF4-FFF2-40B4-BE49-F238E27FC236}">
                <a16:creationId xmlns:a16="http://schemas.microsoft.com/office/drawing/2014/main" id="{B5EA8B69-FFB9-4B8D-82CD-7C8DDEC48F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797069" y="9766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02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3970F13-3203-4EE8-92ED-7A432EF3B7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dirty="0">
                <a:latin typeface="Century Gothic" panose="020B0502020202020204" pitchFamily="34" charset="0"/>
              </a:rPr>
              <a:t>PEST Analysis</a:t>
            </a:r>
            <a:endParaRPr lang="en-US" b="0" dirty="0">
              <a:latin typeface="Century Gothic" panose="020B0502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BE1DC63-1596-4959-97AE-77DCA0D41786}"/>
              </a:ext>
            </a:extLst>
          </p:cNvPr>
          <p:cNvGrpSpPr/>
          <p:nvPr/>
        </p:nvGrpSpPr>
        <p:grpSpPr>
          <a:xfrm>
            <a:off x="4482098" y="1924050"/>
            <a:ext cx="3227804" cy="4140178"/>
            <a:chOff x="4631916" y="1551077"/>
            <a:chExt cx="2928169" cy="375584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9508AE5E-CE1C-410A-AC2A-228F91D715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1916" y="1551077"/>
              <a:ext cx="2928169" cy="3755847"/>
            </a:xfrm>
            <a:custGeom>
              <a:avLst/>
              <a:gdLst>
                <a:gd name="T0" fmla="*/ 1731 w 3368"/>
                <a:gd name="T1" fmla="*/ 0 h 4320"/>
                <a:gd name="T2" fmla="*/ 1616 w 3368"/>
                <a:gd name="T3" fmla="*/ 254 h 4320"/>
                <a:gd name="T4" fmla="*/ 1485 w 3368"/>
                <a:gd name="T5" fmla="*/ 439 h 4320"/>
                <a:gd name="T6" fmla="*/ 1339 w 3368"/>
                <a:gd name="T7" fmla="*/ 702 h 4320"/>
                <a:gd name="T8" fmla="*/ 958 w 3368"/>
                <a:gd name="T9" fmla="*/ 942 h 4320"/>
                <a:gd name="T10" fmla="*/ 856 w 3368"/>
                <a:gd name="T11" fmla="*/ 1301 h 4320"/>
                <a:gd name="T12" fmla="*/ 418 w 3368"/>
                <a:gd name="T13" fmla="*/ 1635 h 4320"/>
                <a:gd name="T14" fmla="*/ 0 w 3368"/>
                <a:gd name="T15" fmla="*/ 1709 h 4320"/>
                <a:gd name="T16" fmla="*/ 243 w 3368"/>
                <a:gd name="T17" fmla="*/ 2013 h 4320"/>
                <a:gd name="T18" fmla="*/ 611 w 3368"/>
                <a:gd name="T19" fmla="*/ 2354 h 4320"/>
                <a:gd name="T20" fmla="*/ 600 w 3368"/>
                <a:gd name="T21" fmla="*/ 2776 h 4320"/>
                <a:gd name="T22" fmla="*/ 1404 w 3368"/>
                <a:gd name="T23" fmla="*/ 4034 h 4320"/>
                <a:gd name="T24" fmla="*/ 1593 w 3368"/>
                <a:gd name="T25" fmla="*/ 4320 h 4320"/>
                <a:gd name="T26" fmla="*/ 1698 w 3368"/>
                <a:gd name="T27" fmla="*/ 4279 h 4320"/>
                <a:gd name="T28" fmla="*/ 1755 w 3368"/>
                <a:gd name="T29" fmla="*/ 4202 h 4320"/>
                <a:gd name="T30" fmla="*/ 1755 w 3368"/>
                <a:gd name="T31" fmla="*/ 4182 h 4320"/>
                <a:gd name="T32" fmla="*/ 2109 w 3368"/>
                <a:gd name="T33" fmla="*/ 3820 h 4320"/>
                <a:gd name="T34" fmla="*/ 2301 w 3368"/>
                <a:gd name="T35" fmla="*/ 3723 h 4320"/>
                <a:gd name="T36" fmla="*/ 2308 w 3368"/>
                <a:gd name="T37" fmla="*/ 3594 h 4320"/>
                <a:gd name="T38" fmla="*/ 2487 w 3368"/>
                <a:gd name="T39" fmla="*/ 3530 h 4320"/>
                <a:gd name="T40" fmla="*/ 2666 w 3368"/>
                <a:gd name="T41" fmla="*/ 2658 h 4320"/>
                <a:gd name="T42" fmla="*/ 2723 w 3368"/>
                <a:gd name="T43" fmla="*/ 2516 h 4320"/>
                <a:gd name="T44" fmla="*/ 3197 w 3368"/>
                <a:gd name="T45" fmla="*/ 2034 h 4320"/>
                <a:gd name="T46" fmla="*/ 3368 w 3368"/>
                <a:gd name="T47" fmla="*/ 1709 h 4320"/>
                <a:gd name="T48" fmla="*/ 2875 w 3368"/>
                <a:gd name="T49" fmla="*/ 1571 h 4320"/>
                <a:gd name="T50" fmla="*/ 2585 w 3368"/>
                <a:gd name="T51" fmla="*/ 1412 h 4320"/>
                <a:gd name="T52" fmla="*/ 2281 w 3368"/>
                <a:gd name="T53" fmla="*/ 874 h 4320"/>
                <a:gd name="T54" fmla="*/ 1954 w 3368"/>
                <a:gd name="T55" fmla="*/ 372 h 4320"/>
                <a:gd name="T56" fmla="*/ 1904 w 3368"/>
                <a:gd name="T57" fmla="*/ 284 h 4320"/>
                <a:gd name="T58" fmla="*/ 1820 w 3368"/>
                <a:gd name="T59" fmla="*/ 109 h 4320"/>
                <a:gd name="T60" fmla="*/ 1786 w 3368"/>
                <a:gd name="T61" fmla="*/ 105 h 4320"/>
                <a:gd name="T62" fmla="*/ 1731 w 3368"/>
                <a:gd name="T63" fmla="*/ 0 h 4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368" h="4320">
                  <a:moveTo>
                    <a:pt x="1731" y="0"/>
                  </a:moveTo>
                  <a:lnTo>
                    <a:pt x="1616" y="254"/>
                  </a:lnTo>
                  <a:lnTo>
                    <a:pt x="1485" y="439"/>
                  </a:lnTo>
                  <a:lnTo>
                    <a:pt x="1339" y="702"/>
                  </a:lnTo>
                  <a:lnTo>
                    <a:pt x="958" y="942"/>
                  </a:lnTo>
                  <a:lnTo>
                    <a:pt x="856" y="1301"/>
                  </a:lnTo>
                  <a:lnTo>
                    <a:pt x="418" y="1635"/>
                  </a:lnTo>
                  <a:lnTo>
                    <a:pt x="0" y="1709"/>
                  </a:lnTo>
                  <a:lnTo>
                    <a:pt x="243" y="2013"/>
                  </a:lnTo>
                  <a:lnTo>
                    <a:pt x="611" y="2354"/>
                  </a:lnTo>
                  <a:lnTo>
                    <a:pt x="600" y="2776"/>
                  </a:lnTo>
                  <a:lnTo>
                    <a:pt x="1404" y="4034"/>
                  </a:lnTo>
                  <a:lnTo>
                    <a:pt x="1593" y="4320"/>
                  </a:lnTo>
                  <a:lnTo>
                    <a:pt x="1698" y="4279"/>
                  </a:lnTo>
                  <a:lnTo>
                    <a:pt x="1755" y="4202"/>
                  </a:lnTo>
                  <a:lnTo>
                    <a:pt x="1755" y="4182"/>
                  </a:lnTo>
                  <a:lnTo>
                    <a:pt x="2109" y="3820"/>
                  </a:lnTo>
                  <a:lnTo>
                    <a:pt x="2301" y="3723"/>
                  </a:lnTo>
                  <a:lnTo>
                    <a:pt x="2308" y="3594"/>
                  </a:lnTo>
                  <a:lnTo>
                    <a:pt x="2487" y="3530"/>
                  </a:lnTo>
                  <a:lnTo>
                    <a:pt x="2666" y="2658"/>
                  </a:lnTo>
                  <a:lnTo>
                    <a:pt x="2723" y="2516"/>
                  </a:lnTo>
                  <a:lnTo>
                    <a:pt x="3197" y="2034"/>
                  </a:lnTo>
                  <a:lnTo>
                    <a:pt x="3368" y="1709"/>
                  </a:lnTo>
                  <a:lnTo>
                    <a:pt x="2875" y="1571"/>
                  </a:lnTo>
                  <a:lnTo>
                    <a:pt x="2585" y="1412"/>
                  </a:lnTo>
                  <a:lnTo>
                    <a:pt x="2281" y="874"/>
                  </a:lnTo>
                  <a:lnTo>
                    <a:pt x="1954" y="372"/>
                  </a:lnTo>
                  <a:lnTo>
                    <a:pt x="1904" y="284"/>
                  </a:lnTo>
                  <a:lnTo>
                    <a:pt x="1820" y="109"/>
                  </a:lnTo>
                  <a:lnTo>
                    <a:pt x="1786" y="105"/>
                  </a:lnTo>
                  <a:lnTo>
                    <a:pt x="173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" name="Freeform 35">
              <a:extLst>
                <a:ext uri="{FF2B5EF4-FFF2-40B4-BE49-F238E27FC236}">
                  <a16:creationId xmlns:a16="http://schemas.microsoft.com/office/drawing/2014/main" id="{6CE60D4D-AE3D-4256-9B75-EC2B6AC37EC3}"/>
                </a:ext>
              </a:extLst>
            </p:cNvPr>
            <p:cNvSpPr>
              <a:spLocks/>
            </p:cNvSpPr>
            <p:nvPr/>
          </p:nvSpPr>
          <p:spPr bwMode="auto">
            <a:xfrm>
              <a:off x="6508100" y="3342929"/>
              <a:ext cx="645101" cy="1277162"/>
            </a:xfrm>
            <a:custGeom>
              <a:avLst/>
              <a:gdLst>
                <a:gd name="T0" fmla="*/ 508 w 742"/>
                <a:gd name="T1" fmla="*/ 597 h 1469"/>
                <a:gd name="T2" fmla="*/ 565 w 742"/>
                <a:gd name="T3" fmla="*/ 455 h 1469"/>
                <a:gd name="T4" fmla="*/ 742 w 742"/>
                <a:gd name="T5" fmla="*/ 1 h 1469"/>
                <a:gd name="T6" fmla="*/ 739 w 742"/>
                <a:gd name="T7" fmla="*/ 0 h 1469"/>
                <a:gd name="T8" fmla="*/ 1 w 742"/>
                <a:gd name="T9" fmla="*/ 171 h 1469"/>
                <a:gd name="T10" fmla="*/ 0 w 742"/>
                <a:gd name="T11" fmla="*/ 171 h 1469"/>
                <a:gd name="T12" fmla="*/ 51 w 742"/>
                <a:gd name="T13" fmla="*/ 813 h 1469"/>
                <a:gd name="T14" fmla="*/ 328 w 742"/>
                <a:gd name="T15" fmla="*/ 1469 h 1469"/>
                <a:gd name="T16" fmla="*/ 329 w 742"/>
                <a:gd name="T17" fmla="*/ 1469 h 1469"/>
                <a:gd name="T18" fmla="*/ 508 w 742"/>
                <a:gd name="T19" fmla="*/ 597 h 1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42" h="1469">
                  <a:moveTo>
                    <a:pt x="508" y="597"/>
                  </a:moveTo>
                  <a:lnTo>
                    <a:pt x="565" y="455"/>
                  </a:lnTo>
                  <a:lnTo>
                    <a:pt x="742" y="1"/>
                  </a:lnTo>
                  <a:lnTo>
                    <a:pt x="739" y="0"/>
                  </a:lnTo>
                  <a:lnTo>
                    <a:pt x="1" y="171"/>
                  </a:lnTo>
                  <a:lnTo>
                    <a:pt x="0" y="171"/>
                  </a:lnTo>
                  <a:lnTo>
                    <a:pt x="51" y="813"/>
                  </a:lnTo>
                  <a:lnTo>
                    <a:pt x="328" y="1469"/>
                  </a:lnTo>
                  <a:lnTo>
                    <a:pt x="329" y="1469"/>
                  </a:lnTo>
                  <a:lnTo>
                    <a:pt x="508" y="59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973C5A9A-D512-4431-91DE-615625CBD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6263" y="2690003"/>
              <a:ext cx="729434" cy="426010"/>
            </a:xfrm>
            <a:custGeom>
              <a:avLst/>
              <a:gdLst>
                <a:gd name="T0" fmla="*/ 743 w 839"/>
                <a:gd name="T1" fmla="*/ 359 h 490"/>
                <a:gd name="T2" fmla="*/ 740 w 839"/>
                <a:gd name="T3" fmla="*/ 357 h 490"/>
                <a:gd name="T4" fmla="*/ 839 w 839"/>
                <a:gd name="T5" fmla="*/ 0 h 490"/>
                <a:gd name="T6" fmla="*/ 413 w 839"/>
                <a:gd name="T7" fmla="*/ 325 h 490"/>
                <a:gd name="T8" fmla="*/ 0 w 839"/>
                <a:gd name="T9" fmla="*/ 398 h 490"/>
                <a:gd name="T10" fmla="*/ 148 w 839"/>
                <a:gd name="T11" fmla="*/ 490 h 490"/>
                <a:gd name="T12" fmla="*/ 743 w 839"/>
                <a:gd name="T13" fmla="*/ 359 h 4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39" h="490">
                  <a:moveTo>
                    <a:pt x="743" y="359"/>
                  </a:moveTo>
                  <a:lnTo>
                    <a:pt x="740" y="357"/>
                  </a:lnTo>
                  <a:lnTo>
                    <a:pt x="839" y="0"/>
                  </a:lnTo>
                  <a:lnTo>
                    <a:pt x="413" y="325"/>
                  </a:lnTo>
                  <a:lnTo>
                    <a:pt x="0" y="398"/>
                  </a:lnTo>
                  <a:lnTo>
                    <a:pt x="148" y="490"/>
                  </a:lnTo>
                  <a:lnTo>
                    <a:pt x="743" y="35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398DD30A-50C4-406C-802C-5C1D7EEF10A2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1250" y="1551077"/>
              <a:ext cx="362544" cy="499041"/>
            </a:xfrm>
            <a:custGeom>
              <a:avLst/>
              <a:gdLst>
                <a:gd name="T0" fmla="*/ 417 w 417"/>
                <a:gd name="T1" fmla="*/ 274 h 574"/>
                <a:gd name="T2" fmla="*/ 337 w 417"/>
                <a:gd name="T3" fmla="*/ 109 h 574"/>
                <a:gd name="T4" fmla="*/ 303 w 417"/>
                <a:gd name="T5" fmla="*/ 105 h 574"/>
                <a:gd name="T6" fmla="*/ 248 w 417"/>
                <a:gd name="T7" fmla="*/ 0 h 574"/>
                <a:gd name="T8" fmla="*/ 133 w 417"/>
                <a:gd name="T9" fmla="*/ 254 h 574"/>
                <a:gd name="T10" fmla="*/ 2 w 417"/>
                <a:gd name="T11" fmla="*/ 439 h 574"/>
                <a:gd name="T12" fmla="*/ 0 w 417"/>
                <a:gd name="T13" fmla="*/ 443 h 574"/>
                <a:gd name="T14" fmla="*/ 262 w 417"/>
                <a:gd name="T15" fmla="*/ 574 h 574"/>
                <a:gd name="T16" fmla="*/ 417 w 417"/>
                <a:gd name="T17" fmla="*/ 274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17" h="574">
                  <a:moveTo>
                    <a:pt x="417" y="274"/>
                  </a:moveTo>
                  <a:lnTo>
                    <a:pt x="337" y="109"/>
                  </a:lnTo>
                  <a:lnTo>
                    <a:pt x="303" y="105"/>
                  </a:lnTo>
                  <a:lnTo>
                    <a:pt x="248" y="0"/>
                  </a:lnTo>
                  <a:lnTo>
                    <a:pt x="133" y="254"/>
                  </a:lnTo>
                  <a:lnTo>
                    <a:pt x="2" y="439"/>
                  </a:lnTo>
                  <a:lnTo>
                    <a:pt x="0" y="443"/>
                  </a:lnTo>
                  <a:lnTo>
                    <a:pt x="262" y="574"/>
                  </a:lnTo>
                  <a:lnTo>
                    <a:pt x="417" y="274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5DD9EB94-3C35-4472-95A9-71FFE3DCCA4C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9904" y="1949266"/>
              <a:ext cx="473828" cy="495563"/>
            </a:xfrm>
            <a:custGeom>
              <a:avLst/>
              <a:gdLst>
                <a:gd name="T0" fmla="*/ 535 w 545"/>
                <a:gd name="T1" fmla="*/ 416 h 570"/>
                <a:gd name="T2" fmla="*/ 264 w 545"/>
                <a:gd name="T3" fmla="*/ 0 h 570"/>
                <a:gd name="T4" fmla="*/ 251 w 545"/>
                <a:gd name="T5" fmla="*/ 100 h 570"/>
                <a:gd name="T6" fmla="*/ 0 w 545"/>
                <a:gd name="T7" fmla="*/ 116 h 570"/>
                <a:gd name="T8" fmla="*/ 276 w 545"/>
                <a:gd name="T9" fmla="*/ 525 h 570"/>
                <a:gd name="T10" fmla="*/ 436 w 545"/>
                <a:gd name="T11" fmla="*/ 570 h 570"/>
                <a:gd name="T12" fmla="*/ 545 w 545"/>
                <a:gd name="T13" fmla="*/ 433 h 570"/>
                <a:gd name="T14" fmla="*/ 535 w 545"/>
                <a:gd name="T15" fmla="*/ 416 h 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45" h="570">
                  <a:moveTo>
                    <a:pt x="535" y="416"/>
                  </a:moveTo>
                  <a:lnTo>
                    <a:pt x="264" y="0"/>
                  </a:lnTo>
                  <a:lnTo>
                    <a:pt x="251" y="100"/>
                  </a:lnTo>
                  <a:lnTo>
                    <a:pt x="0" y="116"/>
                  </a:lnTo>
                  <a:lnTo>
                    <a:pt x="276" y="525"/>
                  </a:lnTo>
                  <a:lnTo>
                    <a:pt x="436" y="570"/>
                  </a:lnTo>
                  <a:lnTo>
                    <a:pt x="545" y="433"/>
                  </a:lnTo>
                  <a:lnTo>
                    <a:pt x="535" y="41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29643449-4E59-4EE4-BB0B-91A1A2F4F9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9904" y="1789295"/>
              <a:ext cx="229524" cy="260823"/>
            </a:xfrm>
            <a:custGeom>
              <a:avLst/>
              <a:gdLst>
                <a:gd name="T0" fmla="*/ 264 w 264"/>
                <a:gd name="T1" fmla="*/ 184 h 300"/>
                <a:gd name="T2" fmla="*/ 208 w 264"/>
                <a:gd name="T3" fmla="*/ 98 h 300"/>
                <a:gd name="T4" fmla="*/ 158 w 264"/>
                <a:gd name="T5" fmla="*/ 10 h 300"/>
                <a:gd name="T6" fmla="*/ 154 w 264"/>
                <a:gd name="T7" fmla="*/ 0 h 300"/>
                <a:gd name="T8" fmla="*/ 0 w 264"/>
                <a:gd name="T9" fmla="*/ 298 h 300"/>
                <a:gd name="T10" fmla="*/ 0 w 264"/>
                <a:gd name="T11" fmla="*/ 300 h 300"/>
                <a:gd name="T12" fmla="*/ 251 w 264"/>
                <a:gd name="T13" fmla="*/ 284 h 300"/>
                <a:gd name="T14" fmla="*/ 264 w 264"/>
                <a:gd name="T15" fmla="*/ 184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4" h="300">
                  <a:moveTo>
                    <a:pt x="264" y="184"/>
                  </a:moveTo>
                  <a:lnTo>
                    <a:pt x="208" y="98"/>
                  </a:lnTo>
                  <a:lnTo>
                    <a:pt x="158" y="10"/>
                  </a:lnTo>
                  <a:lnTo>
                    <a:pt x="154" y="0"/>
                  </a:lnTo>
                  <a:lnTo>
                    <a:pt x="0" y="298"/>
                  </a:lnTo>
                  <a:lnTo>
                    <a:pt x="0" y="300"/>
                  </a:lnTo>
                  <a:lnTo>
                    <a:pt x="251" y="284"/>
                  </a:lnTo>
                  <a:lnTo>
                    <a:pt x="264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B8010E3C-87B7-40A3-B796-70199941AFA6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5185" y="1936225"/>
              <a:ext cx="352980" cy="226046"/>
            </a:xfrm>
            <a:custGeom>
              <a:avLst/>
              <a:gdLst>
                <a:gd name="T0" fmla="*/ 406 w 406"/>
                <a:gd name="T1" fmla="*/ 131 h 260"/>
                <a:gd name="T2" fmla="*/ 145 w 406"/>
                <a:gd name="T3" fmla="*/ 0 h 260"/>
                <a:gd name="T4" fmla="*/ 1 w 406"/>
                <a:gd name="T5" fmla="*/ 259 h 260"/>
                <a:gd name="T6" fmla="*/ 0 w 406"/>
                <a:gd name="T7" fmla="*/ 260 h 260"/>
                <a:gd name="T8" fmla="*/ 171 w 406"/>
                <a:gd name="T9" fmla="*/ 260 h 260"/>
                <a:gd name="T10" fmla="*/ 406 w 406"/>
                <a:gd name="T11" fmla="*/ 131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6" h="260">
                  <a:moveTo>
                    <a:pt x="406" y="131"/>
                  </a:moveTo>
                  <a:lnTo>
                    <a:pt x="145" y="0"/>
                  </a:lnTo>
                  <a:lnTo>
                    <a:pt x="1" y="259"/>
                  </a:lnTo>
                  <a:lnTo>
                    <a:pt x="0" y="260"/>
                  </a:lnTo>
                  <a:lnTo>
                    <a:pt x="171" y="260"/>
                  </a:lnTo>
                  <a:lnTo>
                    <a:pt x="406" y="131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5D09AD18-1716-4D41-8A67-22B1A983F59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48201" y="2049249"/>
              <a:ext cx="206919" cy="336462"/>
            </a:xfrm>
            <a:custGeom>
              <a:avLst/>
              <a:gdLst>
                <a:gd name="T0" fmla="*/ 102 w 238"/>
                <a:gd name="T1" fmla="*/ 372 h 387"/>
                <a:gd name="T2" fmla="*/ 91 w 238"/>
                <a:gd name="T3" fmla="*/ 219 h 387"/>
                <a:gd name="T4" fmla="*/ 238 w 238"/>
                <a:gd name="T5" fmla="*/ 8 h 387"/>
                <a:gd name="T6" fmla="*/ 232 w 238"/>
                <a:gd name="T7" fmla="*/ 0 h 387"/>
                <a:gd name="T8" fmla="*/ 231 w 238"/>
                <a:gd name="T9" fmla="*/ 0 h 387"/>
                <a:gd name="T10" fmla="*/ 231 w 238"/>
                <a:gd name="T11" fmla="*/ 1 h 387"/>
                <a:gd name="T12" fmla="*/ 230 w 238"/>
                <a:gd name="T13" fmla="*/ 1 h 387"/>
                <a:gd name="T14" fmla="*/ 0 w 238"/>
                <a:gd name="T15" fmla="*/ 128 h 387"/>
                <a:gd name="T16" fmla="*/ 10 w 238"/>
                <a:gd name="T17" fmla="*/ 387 h 387"/>
                <a:gd name="T18" fmla="*/ 102 w 238"/>
                <a:gd name="T19" fmla="*/ 372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387">
                  <a:moveTo>
                    <a:pt x="102" y="372"/>
                  </a:moveTo>
                  <a:lnTo>
                    <a:pt x="91" y="219"/>
                  </a:lnTo>
                  <a:lnTo>
                    <a:pt x="238" y="8"/>
                  </a:lnTo>
                  <a:lnTo>
                    <a:pt x="232" y="0"/>
                  </a:lnTo>
                  <a:lnTo>
                    <a:pt x="231" y="0"/>
                  </a:lnTo>
                  <a:lnTo>
                    <a:pt x="231" y="1"/>
                  </a:lnTo>
                  <a:lnTo>
                    <a:pt x="230" y="1"/>
                  </a:lnTo>
                  <a:lnTo>
                    <a:pt x="0" y="128"/>
                  </a:lnTo>
                  <a:lnTo>
                    <a:pt x="10" y="387"/>
                  </a:lnTo>
                  <a:lnTo>
                    <a:pt x="102" y="372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B13CE810-646C-4EEA-B5EB-D7552142849F}"/>
                </a:ext>
              </a:extLst>
            </p:cNvPr>
            <p:cNvSpPr>
              <a:spLocks/>
            </p:cNvSpPr>
            <p:nvPr/>
          </p:nvSpPr>
          <p:spPr bwMode="auto">
            <a:xfrm>
              <a:off x="6258580" y="2325721"/>
              <a:ext cx="608586" cy="432097"/>
            </a:xfrm>
            <a:custGeom>
              <a:avLst/>
              <a:gdLst>
                <a:gd name="T0" fmla="*/ 401 w 700"/>
                <a:gd name="T1" fmla="*/ 240 h 497"/>
                <a:gd name="T2" fmla="*/ 700 w 700"/>
                <a:gd name="T3" fmla="*/ 497 h 497"/>
                <a:gd name="T4" fmla="*/ 420 w 700"/>
                <a:gd name="T5" fmla="*/ 0 h 497"/>
                <a:gd name="T6" fmla="*/ 311 w 700"/>
                <a:gd name="T7" fmla="*/ 137 h 497"/>
                <a:gd name="T8" fmla="*/ 151 w 700"/>
                <a:gd name="T9" fmla="*/ 92 h 497"/>
                <a:gd name="T10" fmla="*/ 150 w 700"/>
                <a:gd name="T11" fmla="*/ 91 h 497"/>
                <a:gd name="T12" fmla="*/ 0 w 700"/>
                <a:gd name="T13" fmla="*/ 54 h 497"/>
                <a:gd name="T14" fmla="*/ 401 w 700"/>
                <a:gd name="T15" fmla="*/ 240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00" h="497">
                  <a:moveTo>
                    <a:pt x="401" y="240"/>
                  </a:moveTo>
                  <a:lnTo>
                    <a:pt x="700" y="497"/>
                  </a:lnTo>
                  <a:lnTo>
                    <a:pt x="420" y="0"/>
                  </a:lnTo>
                  <a:lnTo>
                    <a:pt x="311" y="137"/>
                  </a:lnTo>
                  <a:lnTo>
                    <a:pt x="151" y="92"/>
                  </a:lnTo>
                  <a:lnTo>
                    <a:pt x="150" y="91"/>
                  </a:lnTo>
                  <a:lnTo>
                    <a:pt x="0" y="54"/>
                  </a:lnTo>
                  <a:lnTo>
                    <a:pt x="401" y="24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DFD667D4-F089-4A55-89D9-18EE827C578A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9925" y="2056204"/>
              <a:ext cx="359066" cy="348633"/>
            </a:xfrm>
            <a:custGeom>
              <a:avLst/>
              <a:gdLst>
                <a:gd name="T0" fmla="*/ 413 w 413"/>
                <a:gd name="T1" fmla="*/ 401 h 401"/>
                <a:gd name="T2" fmla="*/ 144 w 413"/>
                <a:gd name="T3" fmla="*/ 0 h 401"/>
                <a:gd name="T4" fmla="*/ 0 w 413"/>
                <a:gd name="T5" fmla="*/ 208 h 401"/>
                <a:gd name="T6" fmla="*/ 263 w 413"/>
                <a:gd name="T7" fmla="*/ 364 h 401"/>
                <a:gd name="T8" fmla="*/ 413 w 413"/>
                <a:gd name="T9" fmla="*/ 401 h 4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3" h="401">
                  <a:moveTo>
                    <a:pt x="413" y="401"/>
                  </a:moveTo>
                  <a:lnTo>
                    <a:pt x="144" y="0"/>
                  </a:lnTo>
                  <a:lnTo>
                    <a:pt x="0" y="208"/>
                  </a:lnTo>
                  <a:lnTo>
                    <a:pt x="263" y="364"/>
                  </a:lnTo>
                  <a:lnTo>
                    <a:pt x="413" y="401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13624F5C-B23D-4852-9D41-FA6A85023B30}"/>
                </a:ext>
              </a:extLst>
            </p:cNvPr>
            <p:cNvSpPr>
              <a:spLocks/>
            </p:cNvSpPr>
            <p:nvPr/>
          </p:nvSpPr>
          <p:spPr bwMode="auto">
            <a:xfrm>
              <a:off x="6027317" y="2237041"/>
              <a:ext cx="577287" cy="297338"/>
            </a:xfrm>
            <a:custGeom>
              <a:avLst/>
              <a:gdLst>
                <a:gd name="T0" fmla="*/ 266 w 664"/>
                <a:gd name="T1" fmla="*/ 156 h 342"/>
                <a:gd name="T2" fmla="*/ 3 w 664"/>
                <a:gd name="T3" fmla="*/ 0 h 342"/>
                <a:gd name="T4" fmla="*/ 0 w 664"/>
                <a:gd name="T5" fmla="*/ 3 h 342"/>
                <a:gd name="T6" fmla="*/ 11 w 664"/>
                <a:gd name="T7" fmla="*/ 152 h 342"/>
                <a:gd name="T8" fmla="*/ 664 w 664"/>
                <a:gd name="T9" fmla="*/ 342 h 342"/>
                <a:gd name="T10" fmla="*/ 266 w 664"/>
                <a:gd name="T11" fmla="*/ 156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64" h="342">
                  <a:moveTo>
                    <a:pt x="266" y="156"/>
                  </a:moveTo>
                  <a:lnTo>
                    <a:pt x="3" y="0"/>
                  </a:lnTo>
                  <a:lnTo>
                    <a:pt x="0" y="3"/>
                  </a:lnTo>
                  <a:lnTo>
                    <a:pt x="11" y="152"/>
                  </a:lnTo>
                  <a:lnTo>
                    <a:pt x="664" y="342"/>
                  </a:lnTo>
                  <a:lnTo>
                    <a:pt x="266" y="1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4C189819-DBE4-4027-BDF5-B2C8E6EE82E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9532" y="2160533"/>
              <a:ext cx="157363" cy="211267"/>
            </a:xfrm>
            <a:custGeom>
              <a:avLst/>
              <a:gdLst>
                <a:gd name="T0" fmla="*/ 171 w 181"/>
                <a:gd name="T1" fmla="*/ 0 h 243"/>
                <a:gd name="T2" fmla="*/ 166 w 181"/>
                <a:gd name="T3" fmla="*/ 2 h 243"/>
                <a:gd name="T4" fmla="*/ 0 w 181"/>
                <a:gd name="T5" fmla="*/ 2 h 243"/>
                <a:gd name="T6" fmla="*/ 181 w 181"/>
                <a:gd name="T7" fmla="*/ 243 h 243"/>
                <a:gd name="T8" fmla="*/ 171 w 181"/>
                <a:gd name="T9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243">
                  <a:moveTo>
                    <a:pt x="171" y="0"/>
                  </a:moveTo>
                  <a:lnTo>
                    <a:pt x="166" y="2"/>
                  </a:lnTo>
                  <a:lnTo>
                    <a:pt x="0" y="2"/>
                  </a:lnTo>
                  <a:lnTo>
                    <a:pt x="181" y="243"/>
                  </a:lnTo>
                  <a:lnTo>
                    <a:pt x="171" y="0"/>
                  </a:ln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0703C0BD-8CB6-428B-886A-10A17F17C8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70860" y="2162272"/>
              <a:ext cx="286036" cy="492086"/>
            </a:xfrm>
            <a:custGeom>
              <a:avLst/>
              <a:gdLst>
                <a:gd name="T0" fmla="*/ 196 w 329"/>
                <a:gd name="T1" fmla="*/ 566 h 566"/>
                <a:gd name="T2" fmla="*/ 329 w 329"/>
                <a:gd name="T3" fmla="*/ 257 h 566"/>
                <a:gd name="T4" fmla="*/ 329 w 329"/>
                <a:gd name="T5" fmla="*/ 241 h 566"/>
                <a:gd name="T6" fmla="*/ 148 w 329"/>
                <a:gd name="T7" fmla="*/ 0 h 566"/>
                <a:gd name="T8" fmla="*/ 143 w 329"/>
                <a:gd name="T9" fmla="*/ 0 h 566"/>
                <a:gd name="T10" fmla="*/ 131 w 329"/>
                <a:gd name="T11" fmla="*/ 8 h 566"/>
                <a:gd name="T12" fmla="*/ 0 w 329"/>
                <a:gd name="T13" fmla="*/ 204 h 566"/>
                <a:gd name="T14" fmla="*/ 196 w 329"/>
                <a:gd name="T15" fmla="*/ 566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29" h="566">
                  <a:moveTo>
                    <a:pt x="196" y="566"/>
                  </a:moveTo>
                  <a:lnTo>
                    <a:pt x="329" y="257"/>
                  </a:lnTo>
                  <a:lnTo>
                    <a:pt x="329" y="241"/>
                  </a:lnTo>
                  <a:lnTo>
                    <a:pt x="148" y="0"/>
                  </a:lnTo>
                  <a:lnTo>
                    <a:pt x="143" y="0"/>
                  </a:lnTo>
                  <a:lnTo>
                    <a:pt x="131" y="8"/>
                  </a:lnTo>
                  <a:lnTo>
                    <a:pt x="0" y="204"/>
                  </a:lnTo>
                  <a:lnTo>
                    <a:pt x="196" y="566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9BD21AC9-4485-4FA4-BEE7-34EB2A7D215C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3850" y="2369191"/>
              <a:ext cx="634668" cy="303424"/>
            </a:xfrm>
            <a:custGeom>
              <a:avLst/>
              <a:gdLst>
                <a:gd name="T0" fmla="*/ 313 w 730"/>
                <a:gd name="T1" fmla="*/ 349 h 349"/>
                <a:gd name="T2" fmla="*/ 730 w 730"/>
                <a:gd name="T3" fmla="*/ 187 h 349"/>
                <a:gd name="T4" fmla="*/ 84 w 730"/>
                <a:gd name="T5" fmla="*/ 0 h 349"/>
                <a:gd name="T6" fmla="*/ 84 w 730"/>
                <a:gd name="T7" fmla="*/ 4 h 349"/>
                <a:gd name="T8" fmla="*/ 0 w 730"/>
                <a:gd name="T9" fmla="*/ 17 h 349"/>
                <a:gd name="T10" fmla="*/ 83 w 730"/>
                <a:gd name="T11" fmla="*/ 83 h 349"/>
                <a:gd name="T12" fmla="*/ 313 w 730"/>
                <a:gd name="T13" fmla="*/ 349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0" h="349">
                  <a:moveTo>
                    <a:pt x="313" y="349"/>
                  </a:moveTo>
                  <a:lnTo>
                    <a:pt x="730" y="187"/>
                  </a:lnTo>
                  <a:lnTo>
                    <a:pt x="84" y="0"/>
                  </a:lnTo>
                  <a:lnTo>
                    <a:pt x="84" y="4"/>
                  </a:lnTo>
                  <a:lnTo>
                    <a:pt x="0" y="17"/>
                  </a:lnTo>
                  <a:lnTo>
                    <a:pt x="83" y="83"/>
                  </a:lnTo>
                  <a:lnTo>
                    <a:pt x="313" y="34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9A2DFEC3-063A-4861-BD51-847B62048AF2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8584" y="2531770"/>
              <a:ext cx="692919" cy="558161"/>
            </a:xfrm>
            <a:custGeom>
              <a:avLst/>
              <a:gdLst>
                <a:gd name="T0" fmla="*/ 797 w 797"/>
                <a:gd name="T1" fmla="*/ 317 h 642"/>
                <a:gd name="T2" fmla="*/ 737 w 797"/>
                <a:gd name="T3" fmla="*/ 284 h 642"/>
                <a:gd name="T4" fmla="*/ 723 w 797"/>
                <a:gd name="T5" fmla="*/ 260 h 642"/>
                <a:gd name="T6" fmla="*/ 424 w 797"/>
                <a:gd name="T7" fmla="*/ 3 h 642"/>
                <a:gd name="T8" fmla="*/ 421 w 797"/>
                <a:gd name="T9" fmla="*/ 3 h 642"/>
                <a:gd name="T10" fmla="*/ 414 w 797"/>
                <a:gd name="T11" fmla="*/ 0 h 642"/>
                <a:gd name="T12" fmla="*/ 0 w 797"/>
                <a:gd name="T13" fmla="*/ 160 h 642"/>
                <a:gd name="T14" fmla="*/ 356 w 797"/>
                <a:gd name="T15" fmla="*/ 642 h 642"/>
                <a:gd name="T16" fmla="*/ 797 w 797"/>
                <a:gd name="T17" fmla="*/ 317 h 6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97" h="642">
                  <a:moveTo>
                    <a:pt x="797" y="317"/>
                  </a:moveTo>
                  <a:lnTo>
                    <a:pt x="737" y="284"/>
                  </a:lnTo>
                  <a:lnTo>
                    <a:pt x="723" y="260"/>
                  </a:lnTo>
                  <a:lnTo>
                    <a:pt x="424" y="3"/>
                  </a:lnTo>
                  <a:lnTo>
                    <a:pt x="421" y="3"/>
                  </a:lnTo>
                  <a:lnTo>
                    <a:pt x="414" y="0"/>
                  </a:lnTo>
                  <a:lnTo>
                    <a:pt x="0" y="160"/>
                  </a:lnTo>
                  <a:lnTo>
                    <a:pt x="356" y="642"/>
                  </a:lnTo>
                  <a:lnTo>
                    <a:pt x="797" y="31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20D6B4F-4A0E-49AB-8293-8AED99218D32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9832" y="2807373"/>
              <a:ext cx="1010253" cy="373846"/>
            </a:xfrm>
            <a:custGeom>
              <a:avLst/>
              <a:gdLst>
                <a:gd name="T0" fmla="*/ 1158 w 1162"/>
                <a:gd name="T1" fmla="*/ 274 h 430"/>
                <a:gd name="T2" fmla="*/ 1162 w 1162"/>
                <a:gd name="T3" fmla="*/ 264 h 430"/>
                <a:gd name="T4" fmla="*/ 669 w 1162"/>
                <a:gd name="T5" fmla="*/ 126 h 430"/>
                <a:gd name="T6" fmla="*/ 439 w 1162"/>
                <a:gd name="T7" fmla="*/ 0 h 430"/>
                <a:gd name="T8" fmla="*/ 0 w 1162"/>
                <a:gd name="T9" fmla="*/ 324 h 430"/>
                <a:gd name="T10" fmla="*/ 842 w 1162"/>
                <a:gd name="T11" fmla="*/ 430 h 430"/>
                <a:gd name="T12" fmla="*/ 1158 w 1162"/>
                <a:gd name="T13" fmla="*/ 274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62" h="430">
                  <a:moveTo>
                    <a:pt x="1158" y="274"/>
                  </a:moveTo>
                  <a:lnTo>
                    <a:pt x="1162" y="264"/>
                  </a:lnTo>
                  <a:lnTo>
                    <a:pt x="669" y="126"/>
                  </a:lnTo>
                  <a:lnTo>
                    <a:pt x="439" y="0"/>
                  </a:lnTo>
                  <a:lnTo>
                    <a:pt x="0" y="324"/>
                  </a:lnTo>
                  <a:lnTo>
                    <a:pt x="842" y="430"/>
                  </a:lnTo>
                  <a:lnTo>
                    <a:pt x="1158" y="274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6D0A22AA-5FA3-40AE-B173-4FA91A8B1FF2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4810" y="2169227"/>
              <a:ext cx="319942" cy="202573"/>
            </a:xfrm>
            <a:custGeom>
              <a:avLst/>
              <a:gdLst>
                <a:gd name="T0" fmla="*/ 237 w 368"/>
                <a:gd name="T1" fmla="*/ 196 h 233"/>
                <a:gd name="T2" fmla="*/ 368 w 368"/>
                <a:gd name="T3" fmla="*/ 0 h 233"/>
                <a:gd name="T4" fmla="*/ 0 w 368"/>
                <a:gd name="T5" fmla="*/ 231 h 233"/>
                <a:gd name="T6" fmla="*/ 0 w 368"/>
                <a:gd name="T7" fmla="*/ 233 h 233"/>
                <a:gd name="T8" fmla="*/ 237 w 368"/>
                <a:gd name="T9" fmla="*/ 196 h 233"/>
                <a:gd name="T10" fmla="*/ 237 w 368"/>
                <a:gd name="T11" fmla="*/ 196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68" h="233">
                  <a:moveTo>
                    <a:pt x="237" y="196"/>
                  </a:moveTo>
                  <a:lnTo>
                    <a:pt x="368" y="0"/>
                  </a:lnTo>
                  <a:lnTo>
                    <a:pt x="0" y="231"/>
                  </a:lnTo>
                  <a:lnTo>
                    <a:pt x="0" y="233"/>
                  </a:lnTo>
                  <a:lnTo>
                    <a:pt x="237" y="196"/>
                  </a:lnTo>
                  <a:lnTo>
                    <a:pt x="237" y="19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72B621AF-9889-45F4-804C-2AE761A90F64}"/>
                </a:ext>
              </a:extLst>
            </p:cNvPr>
            <p:cNvSpPr>
              <a:spLocks/>
            </p:cNvSpPr>
            <p:nvPr/>
          </p:nvSpPr>
          <p:spPr bwMode="auto">
            <a:xfrm>
              <a:off x="5841264" y="2383971"/>
              <a:ext cx="400798" cy="292991"/>
            </a:xfrm>
            <a:custGeom>
              <a:avLst/>
              <a:gdLst>
                <a:gd name="T0" fmla="*/ 457 w 461"/>
                <a:gd name="T1" fmla="*/ 330 h 337"/>
                <a:gd name="T2" fmla="*/ 454 w 461"/>
                <a:gd name="T3" fmla="*/ 332 h 337"/>
                <a:gd name="T4" fmla="*/ 224 w 461"/>
                <a:gd name="T5" fmla="*/ 66 h 337"/>
                <a:gd name="T6" fmla="*/ 141 w 461"/>
                <a:gd name="T7" fmla="*/ 0 h 337"/>
                <a:gd name="T8" fmla="*/ 133 w 461"/>
                <a:gd name="T9" fmla="*/ 2 h 337"/>
                <a:gd name="T10" fmla="*/ 133 w 461"/>
                <a:gd name="T11" fmla="*/ 2 h 337"/>
                <a:gd name="T12" fmla="*/ 0 w 461"/>
                <a:gd name="T13" fmla="*/ 311 h 337"/>
                <a:gd name="T14" fmla="*/ 461 w 461"/>
                <a:gd name="T15" fmla="*/ 337 h 337"/>
                <a:gd name="T16" fmla="*/ 457 w 461"/>
                <a:gd name="T17" fmla="*/ 33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61" h="337">
                  <a:moveTo>
                    <a:pt x="457" y="330"/>
                  </a:moveTo>
                  <a:lnTo>
                    <a:pt x="454" y="332"/>
                  </a:lnTo>
                  <a:lnTo>
                    <a:pt x="224" y="66"/>
                  </a:lnTo>
                  <a:lnTo>
                    <a:pt x="141" y="0"/>
                  </a:lnTo>
                  <a:lnTo>
                    <a:pt x="133" y="2"/>
                  </a:lnTo>
                  <a:lnTo>
                    <a:pt x="133" y="2"/>
                  </a:lnTo>
                  <a:lnTo>
                    <a:pt x="0" y="311"/>
                  </a:lnTo>
                  <a:lnTo>
                    <a:pt x="461" y="337"/>
                  </a:lnTo>
                  <a:lnTo>
                    <a:pt x="457" y="33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6AEEC058-8D53-4613-A358-D62B9C631A8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9626" y="2339631"/>
              <a:ext cx="393842" cy="803334"/>
            </a:xfrm>
            <a:custGeom>
              <a:avLst/>
              <a:gdLst>
                <a:gd name="T0" fmla="*/ 210 w 453"/>
                <a:gd name="T1" fmla="*/ 924 h 924"/>
                <a:gd name="T2" fmla="*/ 453 w 453"/>
                <a:gd name="T3" fmla="*/ 4 h 924"/>
                <a:gd name="T4" fmla="*/ 450 w 453"/>
                <a:gd name="T5" fmla="*/ 0 h 924"/>
                <a:gd name="T6" fmla="*/ 213 w 453"/>
                <a:gd name="T7" fmla="*/ 37 h 924"/>
                <a:gd name="T8" fmla="*/ 111 w 453"/>
                <a:gd name="T9" fmla="*/ 394 h 924"/>
                <a:gd name="T10" fmla="*/ 99 w 453"/>
                <a:gd name="T11" fmla="*/ 403 h 924"/>
                <a:gd name="T12" fmla="*/ 0 w 453"/>
                <a:gd name="T13" fmla="*/ 760 h 924"/>
                <a:gd name="T14" fmla="*/ 210 w 453"/>
                <a:gd name="T15" fmla="*/ 924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53" h="924">
                  <a:moveTo>
                    <a:pt x="210" y="924"/>
                  </a:moveTo>
                  <a:lnTo>
                    <a:pt x="453" y="4"/>
                  </a:lnTo>
                  <a:lnTo>
                    <a:pt x="450" y="0"/>
                  </a:lnTo>
                  <a:lnTo>
                    <a:pt x="213" y="37"/>
                  </a:lnTo>
                  <a:lnTo>
                    <a:pt x="111" y="394"/>
                  </a:lnTo>
                  <a:lnTo>
                    <a:pt x="99" y="403"/>
                  </a:lnTo>
                  <a:lnTo>
                    <a:pt x="0" y="760"/>
                  </a:lnTo>
                  <a:lnTo>
                    <a:pt x="210" y="924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12A80E07-30D0-4B86-9BA9-42F5E1C36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4631916" y="3036028"/>
              <a:ext cx="211267" cy="265170"/>
            </a:xfrm>
            <a:custGeom>
              <a:avLst/>
              <a:gdLst>
                <a:gd name="T0" fmla="*/ 153 w 243"/>
                <a:gd name="T1" fmla="*/ 92 h 305"/>
                <a:gd name="T2" fmla="*/ 5 w 243"/>
                <a:gd name="T3" fmla="*/ 0 h 305"/>
                <a:gd name="T4" fmla="*/ 0 w 243"/>
                <a:gd name="T5" fmla="*/ 1 h 305"/>
                <a:gd name="T6" fmla="*/ 243 w 243"/>
                <a:gd name="T7" fmla="*/ 305 h 305"/>
                <a:gd name="T8" fmla="*/ 243 w 243"/>
                <a:gd name="T9" fmla="*/ 305 h 305"/>
                <a:gd name="T10" fmla="*/ 155 w 243"/>
                <a:gd name="T11" fmla="*/ 92 h 305"/>
                <a:gd name="T12" fmla="*/ 153 w 243"/>
                <a:gd name="T13" fmla="*/ 92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3" h="305">
                  <a:moveTo>
                    <a:pt x="153" y="92"/>
                  </a:moveTo>
                  <a:lnTo>
                    <a:pt x="5" y="0"/>
                  </a:lnTo>
                  <a:lnTo>
                    <a:pt x="0" y="1"/>
                  </a:lnTo>
                  <a:lnTo>
                    <a:pt x="243" y="305"/>
                  </a:lnTo>
                  <a:lnTo>
                    <a:pt x="243" y="305"/>
                  </a:lnTo>
                  <a:lnTo>
                    <a:pt x="155" y="92"/>
                  </a:lnTo>
                  <a:lnTo>
                    <a:pt x="153" y="9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DB743888-7D74-4A7E-9488-04FA1B301E84}"/>
                </a:ext>
              </a:extLst>
            </p:cNvPr>
            <p:cNvSpPr>
              <a:spLocks/>
            </p:cNvSpPr>
            <p:nvPr/>
          </p:nvSpPr>
          <p:spPr bwMode="auto">
            <a:xfrm>
              <a:off x="5868215" y="2656096"/>
              <a:ext cx="369499" cy="113023"/>
            </a:xfrm>
            <a:custGeom>
              <a:avLst/>
              <a:gdLst>
                <a:gd name="T0" fmla="*/ 425 w 425"/>
                <a:gd name="T1" fmla="*/ 24 h 130"/>
                <a:gd name="T2" fmla="*/ 0 w 425"/>
                <a:gd name="T3" fmla="*/ 0 h 130"/>
                <a:gd name="T4" fmla="*/ 266 w 425"/>
                <a:gd name="T5" fmla="*/ 130 h 130"/>
                <a:gd name="T6" fmla="*/ 425 w 425"/>
                <a:gd name="T7" fmla="*/ 24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25" h="130">
                  <a:moveTo>
                    <a:pt x="425" y="24"/>
                  </a:moveTo>
                  <a:lnTo>
                    <a:pt x="0" y="0"/>
                  </a:lnTo>
                  <a:lnTo>
                    <a:pt x="266" y="130"/>
                  </a:lnTo>
                  <a:lnTo>
                    <a:pt x="425" y="24"/>
                  </a:ln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7DC9A63-B67E-48EB-819B-E9C9D5444C57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4810" y="2343109"/>
              <a:ext cx="625105" cy="791162"/>
            </a:xfrm>
            <a:custGeom>
              <a:avLst/>
              <a:gdLst>
                <a:gd name="T0" fmla="*/ 719 w 719"/>
                <a:gd name="T1" fmla="*/ 486 h 910"/>
                <a:gd name="T2" fmla="*/ 464 w 719"/>
                <a:gd name="T3" fmla="*/ 360 h 910"/>
                <a:gd name="T4" fmla="*/ 433 w 719"/>
                <a:gd name="T5" fmla="*/ 358 h 910"/>
                <a:gd name="T6" fmla="*/ 240 w 719"/>
                <a:gd name="T7" fmla="*/ 0 h 910"/>
                <a:gd name="T8" fmla="*/ 0 w 719"/>
                <a:gd name="T9" fmla="*/ 907 h 910"/>
                <a:gd name="T10" fmla="*/ 129 w 719"/>
                <a:gd name="T11" fmla="*/ 910 h 910"/>
                <a:gd name="T12" fmla="*/ 719 w 719"/>
                <a:gd name="T13" fmla="*/ 48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19" h="910">
                  <a:moveTo>
                    <a:pt x="719" y="486"/>
                  </a:moveTo>
                  <a:lnTo>
                    <a:pt x="464" y="360"/>
                  </a:lnTo>
                  <a:lnTo>
                    <a:pt x="433" y="358"/>
                  </a:lnTo>
                  <a:lnTo>
                    <a:pt x="240" y="0"/>
                  </a:lnTo>
                  <a:lnTo>
                    <a:pt x="0" y="907"/>
                  </a:lnTo>
                  <a:lnTo>
                    <a:pt x="129" y="910"/>
                  </a:lnTo>
                  <a:lnTo>
                    <a:pt x="719" y="48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914E8A70-F7D2-4C2D-AF86-C93825C441A3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3613" y="3045591"/>
              <a:ext cx="272994" cy="270386"/>
            </a:xfrm>
            <a:custGeom>
              <a:avLst/>
              <a:gdLst>
                <a:gd name="T0" fmla="*/ 0 w 314"/>
                <a:gd name="T1" fmla="*/ 155 h 311"/>
                <a:gd name="T2" fmla="*/ 148 w 314"/>
                <a:gd name="T3" fmla="*/ 311 h 311"/>
                <a:gd name="T4" fmla="*/ 314 w 314"/>
                <a:gd name="T5" fmla="*/ 0 h 311"/>
                <a:gd name="T6" fmla="*/ 0 w 314"/>
                <a:gd name="T7" fmla="*/ 155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4" h="311">
                  <a:moveTo>
                    <a:pt x="0" y="155"/>
                  </a:moveTo>
                  <a:lnTo>
                    <a:pt x="148" y="311"/>
                  </a:lnTo>
                  <a:lnTo>
                    <a:pt x="314" y="0"/>
                  </a:lnTo>
                  <a:lnTo>
                    <a:pt x="0" y="155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1A3B31E2-3957-4626-AF81-72C831776BB3}"/>
                </a:ext>
              </a:extLst>
            </p:cNvPr>
            <p:cNvSpPr>
              <a:spLocks/>
            </p:cNvSpPr>
            <p:nvPr/>
          </p:nvSpPr>
          <p:spPr bwMode="auto">
            <a:xfrm>
              <a:off x="6999317" y="3178611"/>
              <a:ext cx="412969" cy="559899"/>
            </a:xfrm>
            <a:custGeom>
              <a:avLst/>
              <a:gdLst>
                <a:gd name="T0" fmla="*/ 475 w 475"/>
                <a:gd name="T1" fmla="*/ 158 h 644"/>
                <a:gd name="T2" fmla="*/ 327 w 475"/>
                <a:gd name="T3" fmla="*/ 2 h 644"/>
                <a:gd name="T4" fmla="*/ 325 w 475"/>
                <a:gd name="T5" fmla="*/ 3 h 644"/>
                <a:gd name="T6" fmla="*/ 300 w 475"/>
                <a:gd name="T7" fmla="*/ 0 h 644"/>
                <a:gd name="T8" fmla="*/ 178 w 475"/>
                <a:gd name="T9" fmla="*/ 185 h 644"/>
                <a:gd name="T10" fmla="*/ 0 w 475"/>
                <a:gd name="T11" fmla="*/ 644 h 644"/>
                <a:gd name="T12" fmla="*/ 474 w 475"/>
                <a:gd name="T13" fmla="*/ 162 h 644"/>
                <a:gd name="T14" fmla="*/ 475 w 475"/>
                <a:gd name="T15" fmla="*/ 158 h 6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5" h="644">
                  <a:moveTo>
                    <a:pt x="475" y="158"/>
                  </a:moveTo>
                  <a:lnTo>
                    <a:pt x="327" y="2"/>
                  </a:lnTo>
                  <a:lnTo>
                    <a:pt x="325" y="3"/>
                  </a:lnTo>
                  <a:lnTo>
                    <a:pt x="300" y="0"/>
                  </a:lnTo>
                  <a:lnTo>
                    <a:pt x="178" y="185"/>
                  </a:lnTo>
                  <a:lnTo>
                    <a:pt x="0" y="644"/>
                  </a:lnTo>
                  <a:lnTo>
                    <a:pt x="474" y="162"/>
                  </a:lnTo>
                  <a:lnTo>
                    <a:pt x="475" y="158"/>
                  </a:lnTo>
                  <a:close/>
                </a:path>
              </a:pathLst>
            </a:custGeom>
            <a:solidFill>
              <a:schemeClr val="accent6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816FCBE6-8F0E-4647-B02E-A8C9704D800C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5976" y="3032550"/>
              <a:ext cx="1024164" cy="311248"/>
            </a:xfrm>
            <a:custGeom>
              <a:avLst/>
              <a:gdLst>
                <a:gd name="T0" fmla="*/ 1178 w 1178"/>
                <a:gd name="T1" fmla="*/ 168 h 358"/>
                <a:gd name="T2" fmla="*/ 361 w 1178"/>
                <a:gd name="T3" fmla="*/ 65 h 358"/>
                <a:gd name="T4" fmla="*/ 359 w 1178"/>
                <a:gd name="T5" fmla="*/ 66 h 358"/>
                <a:gd name="T6" fmla="*/ 357 w 1178"/>
                <a:gd name="T7" fmla="*/ 65 h 358"/>
                <a:gd name="T8" fmla="*/ 0 w 1178"/>
                <a:gd name="T9" fmla="*/ 0 h 358"/>
                <a:gd name="T10" fmla="*/ 1055 w 1178"/>
                <a:gd name="T11" fmla="*/ 358 h 358"/>
                <a:gd name="T12" fmla="*/ 1056 w 1178"/>
                <a:gd name="T13" fmla="*/ 353 h 358"/>
                <a:gd name="T14" fmla="*/ 1178 w 1178"/>
                <a:gd name="T15" fmla="*/ 168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8" h="358">
                  <a:moveTo>
                    <a:pt x="1178" y="168"/>
                  </a:moveTo>
                  <a:lnTo>
                    <a:pt x="361" y="65"/>
                  </a:lnTo>
                  <a:lnTo>
                    <a:pt x="359" y="66"/>
                  </a:lnTo>
                  <a:lnTo>
                    <a:pt x="357" y="65"/>
                  </a:lnTo>
                  <a:lnTo>
                    <a:pt x="0" y="0"/>
                  </a:lnTo>
                  <a:lnTo>
                    <a:pt x="1055" y="358"/>
                  </a:lnTo>
                  <a:lnTo>
                    <a:pt x="1056" y="353"/>
                  </a:lnTo>
                  <a:lnTo>
                    <a:pt x="1178" y="168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0FAAAC16-C453-4A4E-8583-4E2134A7F59D}"/>
                </a:ext>
              </a:extLst>
            </p:cNvPr>
            <p:cNvSpPr>
              <a:spLocks/>
            </p:cNvSpPr>
            <p:nvPr/>
          </p:nvSpPr>
          <p:spPr bwMode="auto">
            <a:xfrm>
              <a:off x="6224673" y="2676962"/>
              <a:ext cx="321681" cy="412100"/>
            </a:xfrm>
            <a:custGeom>
              <a:avLst/>
              <a:gdLst>
                <a:gd name="T0" fmla="*/ 31 w 370"/>
                <a:gd name="T1" fmla="*/ 412 h 474"/>
                <a:gd name="T2" fmla="*/ 370 w 370"/>
                <a:gd name="T3" fmla="*/ 474 h 474"/>
                <a:gd name="T4" fmla="*/ 20 w 370"/>
                <a:gd name="T5" fmla="*/ 0 h 474"/>
                <a:gd name="T6" fmla="*/ 15 w 370"/>
                <a:gd name="T7" fmla="*/ 0 h 474"/>
                <a:gd name="T8" fmla="*/ 0 w 370"/>
                <a:gd name="T9" fmla="*/ 10 h 474"/>
                <a:gd name="T10" fmla="*/ 12 w 370"/>
                <a:gd name="T11" fmla="*/ 379 h 474"/>
                <a:gd name="T12" fmla="*/ 31 w 370"/>
                <a:gd name="T13" fmla="*/ 412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0" h="474">
                  <a:moveTo>
                    <a:pt x="31" y="412"/>
                  </a:moveTo>
                  <a:lnTo>
                    <a:pt x="370" y="474"/>
                  </a:lnTo>
                  <a:lnTo>
                    <a:pt x="20" y="0"/>
                  </a:lnTo>
                  <a:lnTo>
                    <a:pt x="15" y="0"/>
                  </a:lnTo>
                  <a:lnTo>
                    <a:pt x="0" y="10"/>
                  </a:lnTo>
                  <a:lnTo>
                    <a:pt x="12" y="379"/>
                  </a:lnTo>
                  <a:lnTo>
                    <a:pt x="31" y="41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C4B8EC7B-9D48-4AA9-A304-34FA97D9CF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767544" y="3002121"/>
              <a:ext cx="685094" cy="185184"/>
            </a:xfrm>
            <a:custGeom>
              <a:avLst/>
              <a:gdLst>
                <a:gd name="T0" fmla="*/ 788 w 788"/>
                <a:gd name="T1" fmla="*/ 154 h 213"/>
                <a:gd name="T2" fmla="*/ 592 w 788"/>
                <a:gd name="T3" fmla="*/ 0 h 213"/>
                <a:gd name="T4" fmla="*/ 0 w 788"/>
                <a:gd name="T5" fmla="*/ 131 h 213"/>
                <a:gd name="T6" fmla="*/ 257 w 788"/>
                <a:gd name="T7" fmla="*/ 213 h 213"/>
                <a:gd name="T8" fmla="*/ 788 w 788"/>
                <a:gd name="T9" fmla="*/ 154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8" h="213">
                  <a:moveTo>
                    <a:pt x="788" y="154"/>
                  </a:moveTo>
                  <a:lnTo>
                    <a:pt x="592" y="0"/>
                  </a:lnTo>
                  <a:lnTo>
                    <a:pt x="0" y="131"/>
                  </a:lnTo>
                  <a:lnTo>
                    <a:pt x="257" y="213"/>
                  </a:lnTo>
                  <a:lnTo>
                    <a:pt x="788" y="154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9D679900-90C9-4D96-8699-F7B136B05CAF}"/>
                </a:ext>
              </a:extLst>
            </p:cNvPr>
            <p:cNvSpPr>
              <a:spLocks/>
            </p:cNvSpPr>
            <p:nvPr/>
          </p:nvSpPr>
          <p:spPr bwMode="auto">
            <a:xfrm>
              <a:off x="4766675" y="3116013"/>
              <a:ext cx="222569" cy="185184"/>
            </a:xfrm>
            <a:custGeom>
              <a:avLst/>
              <a:gdLst>
                <a:gd name="T0" fmla="*/ 1 w 256"/>
                <a:gd name="T1" fmla="*/ 0 h 213"/>
                <a:gd name="T2" fmla="*/ 0 w 256"/>
                <a:gd name="T3" fmla="*/ 0 h 213"/>
                <a:gd name="T4" fmla="*/ 88 w 256"/>
                <a:gd name="T5" fmla="*/ 213 h 213"/>
                <a:gd name="T6" fmla="*/ 256 w 256"/>
                <a:gd name="T7" fmla="*/ 80 h 213"/>
                <a:gd name="T8" fmla="*/ 1 w 256"/>
                <a:gd name="T9" fmla="*/ 0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" h="213">
                  <a:moveTo>
                    <a:pt x="1" y="0"/>
                  </a:moveTo>
                  <a:lnTo>
                    <a:pt x="0" y="0"/>
                  </a:lnTo>
                  <a:lnTo>
                    <a:pt x="88" y="213"/>
                  </a:lnTo>
                  <a:lnTo>
                    <a:pt x="256" y="8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6ADA765F-BE2F-42C7-8BE0-540763EAFC3E}"/>
                </a:ext>
              </a:extLst>
            </p:cNvPr>
            <p:cNvSpPr>
              <a:spLocks/>
            </p:cNvSpPr>
            <p:nvPr/>
          </p:nvSpPr>
          <p:spPr bwMode="auto">
            <a:xfrm>
              <a:off x="4843183" y="3136010"/>
              <a:ext cx="619019" cy="642494"/>
            </a:xfrm>
            <a:custGeom>
              <a:avLst/>
              <a:gdLst>
                <a:gd name="T0" fmla="*/ 712 w 712"/>
                <a:gd name="T1" fmla="*/ 11 h 739"/>
                <a:gd name="T2" fmla="*/ 711 w 712"/>
                <a:gd name="T3" fmla="*/ 8 h 739"/>
                <a:gd name="T4" fmla="*/ 701 w 712"/>
                <a:gd name="T5" fmla="*/ 0 h 739"/>
                <a:gd name="T6" fmla="*/ 170 w 712"/>
                <a:gd name="T7" fmla="*/ 59 h 739"/>
                <a:gd name="T8" fmla="*/ 168 w 712"/>
                <a:gd name="T9" fmla="*/ 57 h 739"/>
                <a:gd name="T10" fmla="*/ 0 w 712"/>
                <a:gd name="T11" fmla="*/ 190 h 739"/>
                <a:gd name="T12" fmla="*/ 368 w 712"/>
                <a:gd name="T13" fmla="*/ 531 h 739"/>
                <a:gd name="T14" fmla="*/ 368 w 712"/>
                <a:gd name="T15" fmla="*/ 532 h 739"/>
                <a:gd name="T16" fmla="*/ 594 w 712"/>
                <a:gd name="T17" fmla="*/ 739 h 739"/>
                <a:gd name="T18" fmla="*/ 712 w 712"/>
                <a:gd name="T19" fmla="*/ 11 h 7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12" h="739">
                  <a:moveTo>
                    <a:pt x="712" y="11"/>
                  </a:moveTo>
                  <a:lnTo>
                    <a:pt x="711" y="8"/>
                  </a:lnTo>
                  <a:lnTo>
                    <a:pt x="701" y="0"/>
                  </a:lnTo>
                  <a:lnTo>
                    <a:pt x="170" y="59"/>
                  </a:lnTo>
                  <a:lnTo>
                    <a:pt x="168" y="57"/>
                  </a:lnTo>
                  <a:lnTo>
                    <a:pt x="0" y="190"/>
                  </a:lnTo>
                  <a:lnTo>
                    <a:pt x="368" y="531"/>
                  </a:lnTo>
                  <a:lnTo>
                    <a:pt x="368" y="532"/>
                  </a:lnTo>
                  <a:lnTo>
                    <a:pt x="594" y="739"/>
                  </a:lnTo>
                  <a:lnTo>
                    <a:pt x="712" y="1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784F9E85-001F-4018-BC1E-3BCACE1C493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6094" y="2685656"/>
              <a:ext cx="675531" cy="602501"/>
            </a:xfrm>
            <a:custGeom>
              <a:avLst/>
              <a:gdLst>
                <a:gd name="T0" fmla="*/ 751 w 777"/>
                <a:gd name="T1" fmla="*/ 402 h 693"/>
                <a:gd name="T2" fmla="*/ 773 w 777"/>
                <a:gd name="T3" fmla="*/ 403 h 693"/>
                <a:gd name="T4" fmla="*/ 759 w 777"/>
                <a:gd name="T5" fmla="*/ 399 h 693"/>
                <a:gd name="T6" fmla="*/ 777 w 777"/>
                <a:gd name="T7" fmla="*/ 402 h 693"/>
                <a:gd name="T8" fmla="*/ 758 w 777"/>
                <a:gd name="T9" fmla="*/ 369 h 693"/>
                <a:gd name="T10" fmla="*/ 746 w 777"/>
                <a:gd name="T11" fmla="*/ 0 h 693"/>
                <a:gd name="T12" fmla="*/ 602 w 777"/>
                <a:gd name="T13" fmla="*/ 96 h 693"/>
                <a:gd name="T14" fmla="*/ 591 w 777"/>
                <a:gd name="T15" fmla="*/ 92 h 693"/>
                <a:gd name="T16" fmla="*/ 1 w 777"/>
                <a:gd name="T17" fmla="*/ 516 h 693"/>
                <a:gd name="T18" fmla="*/ 0 w 777"/>
                <a:gd name="T19" fmla="*/ 516 h 693"/>
                <a:gd name="T20" fmla="*/ 404 w 777"/>
                <a:gd name="T21" fmla="*/ 693 h 693"/>
                <a:gd name="T22" fmla="*/ 751 w 777"/>
                <a:gd name="T23" fmla="*/ 402 h 6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7" h="693">
                  <a:moveTo>
                    <a:pt x="751" y="402"/>
                  </a:moveTo>
                  <a:lnTo>
                    <a:pt x="773" y="403"/>
                  </a:lnTo>
                  <a:lnTo>
                    <a:pt x="759" y="399"/>
                  </a:lnTo>
                  <a:lnTo>
                    <a:pt x="777" y="402"/>
                  </a:lnTo>
                  <a:lnTo>
                    <a:pt x="758" y="369"/>
                  </a:lnTo>
                  <a:lnTo>
                    <a:pt x="746" y="0"/>
                  </a:lnTo>
                  <a:lnTo>
                    <a:pt x="602" y="96"/>
                  </a:lnTo>
                  <a:lnTo>
                    <a:pt x="591" y="92"/>
                  </a:lnTo>
                  <a:lnTo>
                    <a:pt x="1" y="516"/>
                  </a:lnTo>
                  <a:lnTo>
                    <a:pt x="0" y="516"/>
                  </a:lnTo>
                  <a:lnTo>
                    <a:pt x="404" y="693"/>
                  </a:lnTo>
                  <a:lnTo>
                    <a:pt x="751" y="402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9B935DFC-E08C-4ECD-AF65-2AE18E06C1F9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5539" y="3036028"/>
              <a:ext cx="905055" cy="455570"/>
            </a:xfrm>
            <a:custGeom>
              <a:avLst/>
              <a:gdLst>
                <a:gd name="T0" fmla="*/ 1041 w 1041"/>
                <a:gd name="T1" fmla="*/ 353 h 524"/>
                <a:gd name="T2" fmla="*/ 3 w 1041"/>
                <a:gd name="T3" fmla="*/ 0 h 524"/>
                <a:gd name="T4" fmla="*/ 0 w 1041"/>
                <a:gd name="T5" fmla="*/ 0 h 524"/>
                <a:gd name="T6" fmla="*/ 303 w 1041"/>
                <a:gd name="T7" fmla="*/ 524 h 524"/>
                <a:gd name="T8" fmla="*/ 1041 w 1041"/>
                <a:gd name="T9" fmla="*/ 353 h 5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41" h="524">
                  <a:moveTo>
                    <a:pt x="1041" y="353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03" y="524"/>
                  </a:lnTo>
                  <a:lnTo>
                    <a:pt x="1041" y="35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E0708A34-7680-4F68-A29C-14F9EC427CDF}"/>
                </a:ext>
              </a:extLst>
            </p:cNvPr>
            <p:cNvSpPr>
              <a:spLocks/>
            </p:cNvSpPr>
            <p:nvPr/>
          </p:nvSpPr>
          <p:spPr bwMode="auto">
            <a:xfrm>
              <a:off x="6235976" y="3035158"/>
              <a:ext cx="316465" cy="1014601"/>
            </a:xfrm>
            <a:custGeom>
              <a:avLst/>
              <a:gdLst>
                <a:gd name="T0" fmla="*/ 313 w 364"/>
                <a:gd name="T1" fmla="*/ 525 h 1167"/>
                <a:gd name="T2" fmla="*/ 11 w 364"/>
                <a:gd name="T3" fmla="*/ 1 h 1167"/>
                <a:gd name="T4" fmla="*/ 0 w 364"/>
                <a:gd name="T5" fmla="*/ 0 h 1167"/>
                <a:gd name="T6" fmla="*/ 364 w 364"/>
                <a:gd name="T7" fmla="*/ 1167 h 1167"/>
                <a:gd name="T8" fmla="*/ 313 w 364"/>
                <a:gd name="T9" fmla="*/ 525 h 1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4" h="1167">
                  <a:moveTo>
                    <a:pt x="313" y="525"/>
                  </a:moveTo>
                  <a:lnTo>
                    <a:pt x="11" y="1"/>
                  </a:lnTo>
                  <a:lnTo>
                    <a:pt x="0" y="0"/>
                  </a:lnTo>
                  <a:lnTo>
                    <a:pt x="364" y="1167"/>
                  </a:lnTo>
                  <a:lnTo>
                    <a:pt x="313" y="525"/>
                  </a:lnTo>
                  <a:close/>
                </a:path>
              </a:pathLst>
            </a:custGeom>
            <a:solidFill>
              <a:schemeClr val="accent6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00A57D8C-FBEE-4440-A539-91214E1EE57B}"/>
                </a:ext>
              </a:extLst>
            </p:cNvPr>
            <p:cNvSpPr>
              <a:spLocks/>
            </p:cNvSpPr>
            <p:nvPr/>
          </p:nvSpPr>
          <p:spPr bwMode="auto">
            <a:xfrm>
              <a:off x="5153561" y="3598536"/>
              <a:ext cx="206050" cy="366021"/>
            </a:xfrm>
            <a:custGeom>
              <a:avLst/>
              <a:gdLst>
                <a:gd name="T0" fmla="*/ 237 w 237"/>
                <a:gd name="T1" fmla="*/ 206 h 421"/>
                <a:gd name="T2" fmla="*/ 11 w 237"/>
                <a:gd name="T3" fmla="*/ 0 h 421"/>
                <a:gd name="T4" fmla="*/ 0 w 237"/>
                <a:gd name="T5" fmla="*/ 421 h 421"/>
                <a:gd name="T6" fmla="*/ 1 w 237"/>
                <a:gd name="T7" fmla="*/ 421 h 421"/>
                <a:gd name="T8" fmla="*/ 214 w 237"/>
                <a:gd name="T9" fmla="*/ 359 h 421"/>
                <a:gd name="T10" fmla="*/ 237 w 237"/>
                <a:gd name="T11" fmla="*/ 206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7" h="421">
                  <a:moveTo>
                    <a:pt x="237" y="206"/>
                  </a:moveTo>
                  <a:lnTo>
                    <a:pt x="11" y="0"/>
                  </a:lnTo>
                  <a:lnTo>
                    <a:pt x="0" y="421"/>
                  </a:lnTo>
                  <a:lnTo>
                    <a:pt x="1" y="421"/>
                  </a:lnTo>
                  <a:lnTo>
                    <a:pt x="214" y="359"/>
                  </a:lnTo>
                  <a:lnTo>
                    <a:pt x="237" y="206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D1CFE834-D9C5-4863-9BB7-6CA1F15F6308}"/>
                </a:ext>
              </a:extLst>
            </p:cNvPr>
            <p:cNvSpPr>
              <a:spLocks/>
            </p:cNvSpPr>
            <p:nvPr/>
          </p:nvSpPr>
          <p:spPr bwMode="auto">
            <a:xfrm>
              <a:off x="5154431" y="3907175"/>
              <a:ext cx="366021" cy="185184"/>
            </a:xfrm>
            <a:custGeom>
              <a:avLst/>
              <a:gdLst>
                <a:gd name="T0" fmla="*/ 421 w 421"/>
                <a:gd name="T1" fmla="*/ 38 h 213"/>
                <a:gd name="T2" fmla="*/ 215 w 421"/>
                <a:gd name="T3" fmla="*/ 0 h 213"/>
                <a:gd name="T4" fmla="*/ 213 w 421"/>
                <a:gd name="T5" fmla="*/ 4 h 213"/>
                <a:gd name="T6" fmla="*/ 0 w 421"/>
                <a:gd name="T7" fmla="*/ 66 h 213"/>
                <a:gd name="T8" fmla="*/ 1 w 421"/>
                <a:gd name="T9" fmla="*/ 70 h 213"/>
                <a:gd name="T10" fmla="*/ 223 w 421"/>
                <a:gd name="T11" fmla="*/ 213 h 213"/>
                <a:gd name="T12" fmla="*/ 421 w 421"/>
                <a:gd name="T13" fmla="*/ 3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21" h="213">
                  <a:moveTo>
                    <a:pt x="421" y="38"/>
                  </a:moveTo>
                  <a:lnTo>
                    <a:pt x="215" y="0"/>
                  </a:lnTo>
                  <a:lnTo>
                    <a:pt x="213" y="4"/>
                  </a:lnTo>
                  <a:lnTo>
                    <a:pt x="0" y="66"/>
                  </a:lnTo>
                  <a:lnTo>
                    <a:pt x="1" y="70"/>
                  </a:lnTo>
                  <a:lnTo>
                    <a:pt x="223" y="213"/>
                  </a:lnTo>
                  <a:lnTo>
                    <a:pt x="421" y="38"/>
                  </a:ln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9">
              <a:extLst>
                <a:ext uri="{FF2B5EF4-FFF2-40B4-BE49-F238E27FC236}">
                  <a16:creationId xmlns:a16="http://schemas.microsoft.com/office/drawing/2014/main" id="{8098B957-2035-43B1-AA57-4F06B830F4B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55300" y="3968034"/>
              <a:ext cx="679878" cy="1061549"/>
            </a:xfrm>
            <a:custGeom>
              <a:avLst/>
              <a:gdLst>
                <a:gd name="T0" fmla="*/ 222 w 782"/>
                <a:gd name="T1" fmla="*/ 143 h 1221"/>
                <a:gd name="T2" fmla="*/ 0 w 782"/>
                <a:gd name="T3" fmla="*/ 0 h 1221"/>
                <a:gd name="T4" fmla="*/ 782 w 782"/>
                <a:gd name="T5" fmla="*/ 1221 h 1221"/>
                <a:gd name="T6" fmla="*/ 228 w 782"/>
                <a:gd name="T7" fmla="*/ 136 h 1221"/>
                <a:gd name="T8" fmla="*/ 222 w 782"/>
                <a:gd name="T9" fmla="*/ 143 h 1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2" h="1221">
                  <a:moveTo>
                    <a:pt x="222" y="143"/>
                  </a:moveTo>
                  <a:lnTo>
                    <a:pt x="0" y="0"/>
                  </a:lnTo>
                  <a:lnTo>
                    <a:pt x="782" y="1221"/>
                  </a:lnTo>
                  <a:lnTo>
                    <a:pt x="228" y="136"/>
                  </a:lnTo>
                  <a:lnTo>
                    <a:pt x="222" y="143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0">
              <a:extLst>
                <a:ext uri="{FF2B5EF4-FFF2-40B4-BE49-F238E27FC236}">
                  <a16:creationId xmlns:a16="http://schemas.microsoft.com/office/drawing/2014/main" id="{21E72730-44F8-4878-BF27-F558E73E53C4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1354" y="3131663"/>
              <a:ext cx="233002" cy="808550"/>
            </a:xfrm>
            <a:custGeom>
              <a:avLst/>
              <a:gdLst>
                <a:gd name="T0" fmla="*/ 142 w 268"/>
                <a:gd name="T1" fmla="*/ 0 h 930"/>
                <a:gd name="T2" fmla="*/ 139 w 268"/>
                <a:gd name="T3" fmla="*/ 13 h 930"/>
                <a:gd name="T4" fmla="*/ 138 w 268"/>
                <a:gd name="T5" fmla="*/ 13 h 930"/>
                <a:gd name="T6" fmla="*/ 139 w 268"/>
                <a:gd name="T7" fmla="*/ 16 h 930"/>
                <a:gd name="T8" fmla="*/ 21 w 268"/>
                <a:gd name="T9" fmla="*/ 744 h 930"/>
                <a:gd name="T10" fmla="*/ 21 w 268"/>
                <a:gd name="T11" fmla="*/ 743 h 930"/>
                <a:gd name="T12" fmla="*/ 0 w 268"/>
                <a:gd name="T13" fmla="*/ 892 h 930"/>
                <a:gd name="T14" fmla="*/ 204 w 268"/>
                <a:gd name="T15" fmla="*/ 930 h 930"/>
                <a:gd name="T16" fmla="*/ 268 w 268"/>
                <a:gd name="T17" fmla="*/ 3 h 930"/>
                <a:gd name="T18" fmla="*/ 142 w 268"/>
                <a:gd name="T19" fmla="*/ 0 h 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8" h="930">
                  <a:moveTo>
                    <a:pt x="142" y="0"/>
                  </a:moveTo>
                  <a:lnTo>
                    <a:pt x="139" y="13"/>
                  </a:lnTo>
                  <a:lnTo>
                    <a:pt x="138" y="13"/>
                  </a:lnTo>
                  <a:lnTo>
                    <a:pt x="139" y="16"/>
                  </a:lnTo>
                  <a:lnTo>
                    <a:pt x="21" y="744"/>
                  </a:lnTo>
                  <a:lnTo>
                    <a:pt x="21" y="743"/>
                  </a:lnTo>
                  <a:lnTo>
                    <a:pt x="0" y="892"/>
                  </a:lnTo>
                  <a:lnTo>
                    <a:pt x="204" y="930"/>
                  </a:lnTo>
                  <a:lnTo>
                    <a:pt x="268" y="3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1">
              <a:extLst>
                <a:ext uri="{FF2B5EF4-FFF2-40B4-BE49-F238E27FC236}">
                  <a16:creationId xmlns:a16="http://schemas.microsoft.com/office/drawing/2014/main" id="{811565F0-2356-4A83-99AB-ACBFD2C7767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53525" y="3943691"/>
              <a:ext cx="501649" cy="1118060"/>
            </a:xfrm>
            <a:custGeom>
              <a:avLst/>
              <a:gdLst>
                <a:gd name="T0" fmla="*/ 188 w 577"/>
                <a:gd name="T1" fmla="*/ 0 h 1286"/>
                <a:gd name="T2" fmla="*/ 0 w 577"/>
                <a:gd name="T3" fmla="*/ 164 h 1286"/>
                <a:gd name="T4" fmla="*/ 554 w 577"/>
                <a:gd name="T5" fmla="*/ 1249 h 1286"/>
                <a:gd name="T6" fmla="*/ 574 w 577"/>
                <a:gd name="T7" fmla="*/ 1282 h 1286"/>
                <a:gd name="T8" fmla="*/ 577 w 577"/>
                <a:gd name="T9" fmla="*/ 1286 h 1286"/>
                <a:gd name="T10" fmla="*/ 437 w 577"/>
                <a:gd name="T11" fmla="*/ 289 h 1286"/>
                <a:gd name="T12" fmla="*/ 188 w 577"/>
                <a:gd name="T13" fmla="*/ 0 h 1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1286">
                  <a:moveTo>
                    <a:pt x="188" y="0"/>
                  </a:moveTo>
                  <a:lnTo>
                    <a:pt x="0" y="164"/>
                  </a:lnTo>
                  <a:lnTo>
                    <a:pt x="554" y="1249"/>
                  </a:lnTo>
                  <a:lnTo>
                    <a:pt x="574" y="1282"/>
                  </a:lnTo>
                  <a:lnTo>
                    <a:pt x="577" y="1286"/>
                  </a:lnTo>
                  <a:lnTo>
                    <a:pt x="437" y="289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42">
              <a:extLst>
                <a:ext uri="{FF2B5EF4-FFF2-40B4-BE49-F238E27FC236}">
                  <a16:creationId xmlns:a16="http://schemas.microsoft.com/office/drawing/2014/main" id="{F94D2CA0-43DC-4241-B912-D57A42218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9493" y="4052367"/>
              <a:ext cx="773774" cy="1076328"/>
            </a:xfrm>
            <a:custGeom>
              <a:avLst/>
              <a:gdLst>
                <a:gd name="T0" fmla="*/ 890 w 890"/>
                <a:gd name="T1" fmla="*/ 653 h 1238"/>
                <a:gd name="T2" fmla="*/ 613 w 890"/>
                <a:gd name="T3" fmla="*/ 0 h 1238"/>
                <a:gd name="T4" fmla="*/ 0 w 890"/>
                <a:gd name="T5" fmla="*/ 1238 h 1238"/>
                <a:gd name="T6" fmla="*/ 252 w 890"/>
                <a:gd name="T7" fmla="*/ 1148 h 1238"/>
                <a:gd name="T8" fmla="*/ 385 w 890"/>
                <a:gd name="T9" fmla="*/ 801 h 1238"/>
                <a:gd name="T10" fmla="*/ 712 w 890"/>
                <a:gd name="T11" fmla="*/ 717 h 1238"/>
                <a:gd name="T12" fmla="*/ 712 w 890"/>
                <a:gd name="T13" fmla="*/ 717 h 1238"/>
                <a:gd name="T14" fmla="*/ 890 w 890"/>
                <a:gd name="T15" fmla="*/ 653 h 1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90" h="1238">
                  <a:moveTo>
                    <a:pt x="890" y="653"/>
                  </a:moveTo>
                  <a:lnTo>
                    <a:pt x="613" y="0"/>
                  </a:lnTo>
                  <a:lnTo>
                    <a:pt x="0" y="1238"/>
                  </a:lnTo>
                  <a:lnTo>
                    <a:pt x="252" y="1148"/>
                  </a:lnTo>
                  <a:lnTo>
                    <a:pt x="385" y="801"/>
                  </a:lnTo>
                  <a:lnTo>
                    <a:pt x="712" y="717"/>
                  </a:lnTo>
                  <a:lnTo>
                    <a:pt x="712" y="717"/>
                  </a:lnTo>
                  <a:lnTo>
                    <a:pt x="890" y="653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3">
              <a:extLst>
                <a:ext uri="{FF2B5EF4-FFF2-40B4-BE49-F238E27FC236}">
                  <a16:creationId xmlns:a16="http://schemas.microsoft.com/office/drawing/2014/main" id="{58C8DC3D-1A8A-4543-A604-8F004A567F88}"/>
                </a:ext>
              </a:extLst>
            </p:cNvPr>
            <p:cNvSpPr>
              <a:spLocks/>
            </p:cNvSpPr>
            <p:nvPr/>
          </p:nvSpPr>
          <p:spPr bwMode="auto">
            <a:xfrm>
              <a:off x="6269013" y="4675733"/>
              <a:ext cx="369499" cy="295599"/>
            </a:xfrm>
            <a:custGeom>
              <a:avLst/>
              <a:gdLst>
                <a:gd name="T0" fmla="*/ 425 w 425"/>
                <a:gd name="T1" fmla="*/ 0 h 340"/>
                <a:gd name="T2" fmla="*/ 98 w 425"/>
                <a:gd name="T3" fmla="*/ 84 h 340"/>
                <a:gd name="T4" fmla="*/ 0 w 425"/>
                <a:gd name="T5" fmla="*/ 340 h 340"/>
                <a:gd name="T6" fmla="*/ 226 w 425"/>
                <a:gd name="T7" fmla="*/ 226 h 340"/>
                <a:gd name="T8" fmla="*/ 418 w 425"/>
                <a:gd name="T9" fmla="*/ 129 h 340"/>
                <a:gd name="T10" fmla="*/ 425 w 425"/>
                <a:gd name="T11" fmla="*/ 0 h 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25" h="340">
                  <a:moveTo>
                    <a:pt x="425" y="0"/>
                  </a:moveTo>
                  <a:lnTo>
                    <a:pt x="98" y="84"/>
                  </a:lnTo>
                  <a:lnTo>
                    <a:pt x="0" y="340"/>
                  </a:lnTo>
                  <a:lnTo>
                    <a:pt x="226" y="226"/>
                  </a:lnTo>
                  <a:lnTo>
                    <a:pt x="418" y="129"/>
                  </a:lnTo>
                  <a:lnTo>
                    <a:pt x="425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4">
              <a:extLst>
                <a:ext uri="{FF2B5EF4-FFF2-40B4-BE49-F238E27FC236}">
                  <a16:creationId xmlns:a16="http://schemas.microsoft.com/office/drawing/2014/main" id="{94169C84-41F0-4FEF-9854-021FDC1B75C3}"/>
                </a:ext>
              </a:extLst>
            </p:cNvPr>
            <p:cNvSpPr>
              <a:spLocks/>
            </p:cNvSpPr>
            <p:nvPr/>
          </p:nvSpPr>
          <p:spPr bwMode="auto">
            <a:xfrm>
              <a:off x="6157729" y="4872219"/>
              <a:ext cx="307771" cy="314726"/>
            </a:xfrm>
            <a:custGeom>
              <a:avLst/>
              <a:gdLst>
                <a:gd name="T0" fmla="*/ 128 w 354"/>
                <a:gd name="T1" fmla="*/ 114 h 362"/>
                <a:gd name="T2" fmla="*/ 93 w 354"/>
                <a:gd name="T3" fmla="*/ 205 h 362"/>
                <a:gd name="T4" fmla="*/ 62 w 354"/>
                <a:gd name="T5" fmla="*/ 216 h 362"/>
                <a:gd name="T6" fmla="*/ 0 w 354"/>
                <a:gd name="T7" fmla="*/ 362 h 362"/>
                <a:gd name="T8" fmla="*/ 354 w 354"/>
                <a:gd name="T9" fmla="*/ 0 h 362"/>
                <a:gd name="T10" fmla="*/ 128 w 354"/>
                <a:gd name="T11" fmla="*/ 114 h 3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4" h="362">
                  <a:moveTo>
                    <a:pt x="128" y="114"/>
                  </a:moveTo>
                  <a:lnTo>
                    <a:pt x="93" y="205"/>
                  </a:lnTo>
                  <a:lnTo>
                    <a:pt x="62" y="216"/>
                  </a:lnTo>
                  <a:lnTo>
                    <a:pt x="0" y="362"/>
                  </a:lnTo>
                  <a:lnTo>
                    <a:pt x="354" y="0"/>
                  </a:lnTo>
                  <a:lnTo>
                    <a:pt x="128" y="11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5">
              <a:extLst>
                <a:ext uri="{FF2B5EF4-FFF2-40B4-BE49-F238E27FC236}">
                  <a16:creationId xmlns:a16="http://schemas.microsoft.com/office/drawing/2014/main" id="{36AD19F0-3CDD-4507-9386-5AF467E0DF04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6974" y="3137749"/>
              <a:ext cx="406014" cy="1957909"/>
            </a:xfrm>
            <a:custGeom>
              <a:avLst/>
              <a:gdLst>
                <a:gd name="T0" fmla="*/ 403 w 467"/>
                <a:gd name="T1" fmla="*/ 1333 h 2252"/>
                <a:gd name="T2" fmla="*/ 173 w 467"/>
                <a:gd name="T3" fmla="*/ 1015 h 2252"/>
                <a:gd name="T4" fmla="*/ 196 w 467"/>
                <a:gd name="T5" fmla="*/ 810 h 2252"/>
                <a:gd name="T6" fmla="*/ 281 w 467"/>
                <a:gd name="T7" fmla="*/ 526 h 2252"/>
                <a:gd name="T8" fmla="*/ 66 w 467"/>
                <a:gd name="T9" fmla="*/ 0 h 2252"/>
                <a:gd name="T10" fmla="*/ 2 w 467"/>
                <a:gd name="T11" fmla="*/ 923 h 2252"/>
                <a:gd name="T12" fmla="*/ 4 w 467"/>
                <a:gd name="T13" fmla="*/ 923 h 2252"/>
                <a:gd name="T14" fmla="*/ 0 w 467"/>
                <a:gd name="T15" fmla="*/ 927 h 2252"/>
                <a:gd name="T16" fmla="*/ 249 w 467"/>
                <a:gd name="T17" fmla="*/ 1216 h 2252"/>
                <a:gd name="T18" fmla="*/ 389 w 467"/>
                <a:gd name="T19" fmla="*/ 2213 h 2252"/>
                <a:gd name="T20" fmla="*/ 392 w 467"/>
                <a:gd name="T21" fmla="*/ 2218 h 2252"/>
                <a:gd name="T22" fmla="*/ 467 w 467"/>
                <a:gd name="T23" fmla="*/ 2252 h 2252"/>
                <a:gd name="T24" fmla="*/ 403 w 467"/>
                <a:gd name="T25" fmla="*/ 1333 h 2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67" h="2252">
                  <a:moveTo>
                    <a:pt x="403" y="1333"/>
                  </a:moveTo>
                  <a:lnTo>
                    <a:pt x="173" y="1015"/>
                  </a:lnTo>
                  <a:lnTo>
                    <a:pt x="196" y="810"/>
                  </a:lnTo>
                  <a:lnTo>
                    <a:pt x="281" y="526"/>
                  </a:lnTo>
                  <a:lnTo>
                    <a:pt x="66" y="0"/>
                  </a:lnTo>
                  <a:lnTo>
                    <a:pt x="2" y="923"/>
                  </a:lnTo>
                  <a:lnTo>
                    <a:pt x="4" y="923"/>
                  </a:lnTo>
                  <a:lnTo>
                    <a:pt x="0" y="927"/>
                  </a:lnTo>
                  <a:lnTo>
                    <a:pt x="249" y="1216"/>
                  </a:lnTo>
                  <a:lnTo>
                    <a:pt x="389" y="2213"/>
                  </a:lnTo>
                  <a:lnTo>
                    <a:pt x="392" y="2218"/>
                  </a:lnTo>
                  <a:lnTo>
                    <a:pt x="467" y="2252"/>
                  </a:lnTo>
                  <a:lnTo>
                    <a:pt x="403" y="1333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6">
              <a:extLst>
                <a:ext uri="{FF2B5EF4-FFF2-40B4-BE49-F238E27FC236}">
                  <a16:creationId xmlns:a16="http://schemas.microsoft.com/office/drawing/2014/main" id="{97B09BAC-2339-4C98-987B-CEB1FE3B73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857782" y="5016541"/>
              <a:ext cx="219091" cy="290383"/>
            </a:xfrm>
            <a:custGeom>
              <a:avLst/>
              <a:gdLst>
                <a:gd name="T0" fmla="*/ 174 w 252"/>
                <a:gd name="T1" fmla="*/ 140 h 334"/>
                <a:gd name="T2" fmla="*/ 69 w 252"/>
                <a:gd name="T3" fmla="*/ 0 h 334"/>
                <a:gd name="T4" fmla="*/ 75 w 252"/>
                <a:gd name="T5" fmla="*/ 91 h 334"/>
                <a:gd name="T6" fmla="*/ 0 w 252"/>
                <a:gd name="T7" fmla="*/ 57 h 334"/>
                <a:gd name="T8" fmla="*/ 183 w 252"/>
                <a:gd name="T9" fmla="*/ 334 h 334"/>
                <a:gd name="T10" fmla="*/ 252 w 252"/>
                <a:gd name="T11" fmla="*/ 210 h 334"/>
                <a:gd name="T12" fmla="*/ 174 w 252"/>
                <a:gd name="T13" fmla="*/ 14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2" h="334">
                  <a:moveTo>
                    <a:pt x="174" y="140"/>
                  </a:moveTo>
                  <a:lnTo>
                    <a:pt x="69" y="0"/>
                  </a:lnTo>
                  <a:lnTo>
                    <a:pt x="75" y="91"/>
                  </a:lnTo>
                  <a:lnTo>
                    <a:pt x="0" y="57"/>
                  </a:lnTo>
                  <a:lnTo>
                    <a:pt x="183" y="334"/>
                  </a:lnTo>
                  <a:lnTo>
                    <a:pt x="252" y="210"/>
                  </a:lnTo>
                  <a:lnTo>
                    <a:pt x="174" y="1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7">
              <a:extLst>
                <a:ext uri="{FF2B5EF4-FFF2-40B4-BE49-F238E27FC236}">
                  <a16:creationId xmlns:a16="http://schemas.microsoft.com/office/drawing/2014/main" id="{A5C57B07-161E-4128-A322-68D5BFE19BC3}"/>
                </a:ext>
              </a:extLst>
            </p:cNvPr>
            <p:cNvSpPr>
              <a:spLocks/>
            </p:cNvSpPr>
            <p:nvPr/>
          </p:nvSpPr>
          <p:spPr bwMode="auto">
            <a:xfrm>
              <a:off x="6009060" y="5060012"/>
              <a:ext cx="202573" cy="246912"/>
            </a:xfrm>
            <a:custGeom>
              <a:avLst/>
              <a:gdLst>
                <a:gd name="T0" fmla="*/ 78 w 233"/>
                <a:gd name="T1" fmla="*/ 160 h 284"/>
                <a:gd name="T2" fmla="*/ 9 w 233"/>
                <a:gd name="T3" fmla="*/ 284 h 284"/>
                <a:gd name="T4" fmla="*/ 9 w 233"/>
                <a:gd name="T5" fmla="*/ 284 h 284"/>
                <a:gd name="T6" fmla="*/ 114 w 233"/>
                <a:gd name="T7" fmla="*/ 243 h 284"/>
                <a:gd name="T8" fmla="*/ 171 w 233"/>
                <a:gd name="T9" fmla="*/ 166 h 284"/>
                <a:gd name="T10" fmla="*/ 171 w 233"/>
                <a:gd name="T11" fmla="*/ 146 h 284"/>
                <a:gd name="T12" fmla="*/ 233 w 233"/>
                <a:gd name="T13" fmla="*/ 0 h 284"/>
                <a:gd name="T14" fmla="*/ 12 w 233"/>
                <a:gd name="T15" fmla="*/ 79 h 284"/>
                <a:gd name="T16" fmla="*/ 12 w 233"/>
                <a:gd name="T17" fmla="*/ 79 h 284"/>
                <a:gd name="T18" fmla="*/ 0 w 233"/>
                <a:gd name="T19" fmla="*/ 90 h 284"/>
                <a:gd name="T20" fmla="*/ 0 w 233"/>
                <a:gd name="T21" fmla="*/ 90 h 284"/>
                <a:gd name="T22" fmla="*/ 78 w 233"/>
                <a:gd name="T23" fmla="*/ 160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33" h="284">
                  <a:moveTo>
                    <a:pt x="78" y="160"/>
                  </a:moveTo>
                  <a:lnTo>
                    <a:pt x="9" y="284"/>
                  </a:lnTo>
                  <a:lnTo>
                    <a:pt x="9" y="284"/>
                  </a:lnTo>
                  <a:lnTo>
                    <a:pt x="114" y="243"/>
                  </a:lnTo>
                  <a:lnTo>
                    <a:pt x="171" y="166"/>
                  </a:lnTo>
                  <a:lnTo>
                    <a:pt x="171" y="146"/>
                  </a:lnTo>
                  <a:lnTo>
                    <a:pt x="233" y="0"/>
                  </a:lnTo>
                  <a:lnTo>
                    <a:pt x="12" y="79"/>
                  </a:lnTo>
                  <a:lnTo>
                    <a:pt x="12" y="79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78" y="16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8">
              <a:extLst>
                <a:ext uri="{FF2B5EF4-FFF2-40B4-BE49-F238E27FC236}">
                  <a16:creationId xmlns:a16="http://schemas.microsoft.com/office/drawing/2014/main" id="{9C16B7F1-BD55-44BF-9263-82EFF4CCA5E1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355" y="3134271"/>
              <a:ext cx="484261" cy="2003988"/>
            </a:xfrm>
            <a:custGeom>
              <a:avLst/>
              <a:gdLst>
                <a:gd name="T0" fmla="*/ 440 w 557"/>
                <a:gd name="T1" fmla="*/ 957 h 2305"/>
                <a:gd name="T2" fmla="*/ 405 w 557"/>
                <a:gd name="T3" fmla="*/ 176 h 2305"/>
                <a:gd name="T4" fmla="*/ 2 w 557"/>
                <a:gd name="T5" fmla="*/ 0 h 2305"/>
                <a:gd name="T6" fmla="*/ 0 w 557"/>
                <a:gd name="T7" fmla="*/ 0 h 2305"/>
                <a:gd name="T8" fmla="*/ 0 w 557"/>
                <a:gd name="T9" fmla="*/ 4 h 2305"/>
                <a:gd name="T10" fmla="*/ 215 w 557"/>
                <a:gd name="T11" fmla="*/ 530 h 2305"/>
                <a:gd name="T12" fmla="*/ 130 w 557"/>
                <a:gd name="T13" fmla="*/ 814 h 2305"/>
                <a:gd name="T14" fmla="*/ 107 w 557"/>
                <a:gd name="T15" fmla="*/ 1019 h 2305"/>
                <a:gd name="T16" fmla="*/ 337 w 557"/>
                <a:gd name="T17" fmla="*/ 1337 h 2305"/>
                <a:gd name="T18" fmla="*/ 395 w 557"/>
                <a:gd name="T19" fmla="*/ 2165 h 2305"/>
                <a:gd name="T20" fmla="*/ 500 w 557"/>
                <a:gd name="T21" fmla="*/ 2305 h 2305"/>
                <a:gd name="T22" fmla="*/ 506 w 557"/>
                <a:gd name="T23" fmla="*/ 2298 h 2305"/>
                <a:gd name="T24" fmla="*/ 557 w 557"/>
                <a:gd name="T25" fmla="*/ 1031 h 2305"/>
                <a:gd name="T26" fmla="*/ 440 w 557"/>
                <a:gd name="T27" fmla="*/ 957 h 2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57" h="2305">
                  <a:moveTo>
                    <a:pt x="440" y="957"/>
                  </a:moveTo>
                  <a:lnTo>
                    <a:pt x="405" y="176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4"/>
                  </a:lnTo>
                  <a:lnTo>
                    <a:pt x="215" y="530"/>
                  </a:lnTo>
                  <a:lnTo>
                    <a:pt x="130" y="814"/>
                  </a:lnTo>
                  <a:lnTo>
                    <a:pt x="107" y="1019"/>
                  </a:lnTo>
                  <a:lnTo>
                    <a:pt x="337" y="1337"/>
                  </a:lnTo>
                  <a:lnTo>
                    <a:pt x="395" y="2165"/>
                  </a:lnTo>
                  <a:lnTo>
                    <a:pt x="500" y="2305"/>
                  </a:lnTo>
                  <a:lnTo>
                    <a:pt x="506" y="2298"/>
                  </a:lnTo>
                  <a:lnTo>
                    <a:pt x="557" y="1031"/>
                  </a:lnTo>
                  <a:lnTo>
                    <a:pt x="440" y="95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9">
              <a:extLst>
                <a:ext uri="{FF2B5EF4-FFF2-40B4-BE49-F238E27FC236}">
                  <a16:creationId xmlns:a16="http://schemas.microsoft.com/office/drawing/2014/main" id="{1524CC43-E28A-4A09-80D9-D354C4ACE33C}"/>
                </a:ext>
              </a:extLst>
            </p:cNvPr>
            <p:cNvSpPr>
              <a:spLocks/>
            </p:cNvSpPr>
            <p:nvPr/>
          </p:nvSpPr>
          <p:spPr bwMode="auto">
            <a:xfrm>
              <a:off x="6082090" y="3035158"/>
              <a:ext cx="470350" cy="1017209"/>
            </a:xfrm>
            <a:custGeom>
              <a:avLst/>
              <a:gdLst>
                <a:gd name="T0" fmla="*/ 541 w 541"/>
                <a:gd name="T1" fmla="*/ 1167 h 1170"/>
                <a:gd name="T2" fmla="*/ 177 w 541"/>
                <a:gd name="T3" fmla="*/ 0 h 1170"/>
                <a:gd name="T4" fmla="*/ 175 w 541"/>
                <a:gd name="T5" fmla="*/ 0 h 1170"/>
                <a:gd name="T6" fmla="*/ 0 w 541"/>
                <a:gd name="T7" fmla="*/ 395 h 1170"/>
                <a:gd name="T8" fmla="*/ 541 w 541"/>
                <a:gd name="T9" fmla="*/ 1170 h 1170"/>
                <a:gd name="T10" fmla="*/ 541 w 541"/>
                <a:gd name="T11" fmla="*/ 1170 h 1170"/>
                <a:gd name="T12" fmla="*/ 541 w 541"/>
                <a:gd name="T13" fmla="*/ 1167 h 1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41" h="1170">
                  <a:moveTo>
                    <a:pt x="541" y="1167"/>
                  </a:moveTo>
                  <a:lnTo>
                    <a:pt x="177" y="0"/>
                  </a:lnTo>
                  <a:lnTo>
                    <a:pt x="175" y="0"/>
                  </a:lnTo>
                  <a:lnTo>
                    <a:pt x="0" y="395"/>
                  </a:lnTo>
                  <a:lnTo>
                    <a:pt x="541" y="1170"/>
                  </a:lnTo>
                  <a:lnTo>
                    <a:pt x="541" y="1170"/>
                  </a:lnTo>
                  <a:lnTo>
                    <a:pt x="541" y="1167"/>
                  </a:lnTo>
                  <a:close/>
                </a:path>
              </a:pathLst>
            </a:custGeom>
            <a:solidFill>
              <a:schemeClr val="accent6">
                <a:lumMod val="75000"/>
                <a:lumOff val="2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50">
              <a:extLst>
                <a:ext uri="{FF2B5EF4-FFF2-40B4-BE49-F238E27FC236}">
                  <a16:creationId xmlns:a16="http://schemas.microsoft.com/office/drawing/2014/main" id="{D507E7CD-6AF9-47ED-863F-A388947EC395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6466" y="3035158"/>
              <a:ext cx="307771" cy="343417"/>
            </a:xfrm>
            <a:custGeom>
              <a:avLst/>
              <a:gdLst>
                <a:gd name="T0" fmla="*/ 354 w 354"/>
                <a:gd name="T1" fmla="*/ 0 h 395"/>
                <a:gd name="T2" fmla="*/ 348 w 354"/>
                <a:gd name="T3" fmla="*/ 0 h 395"/>
                <a:gd name="T4" fmla="*/ 1 w 354"/>
                <a:gd name="T5" fmla="*/ 291 h 395"/>
                <a:gd name="T6" fmla="*/ 0 w 354"/>
                <a:gd name="T7" fmla="*/ 290 h 395"/>
                <a:gd name="T8" fmla="*/ 0 w 354"/>
                <a:gd name="T9" fmla="*/ 293 h 395"/>
                <a:gd name="T10" fmla="*/ 180 w 354"/>
                <a:gd name="T11" fmla="*/ 395 h 395"/>
                <a:gd name="T12" fmla="*/ 354 w 354"/>
                <a:gd name="T13" fmla="*/ 0 h 3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4" h="395">
                  <a:moveTo>
                    <a:pt x="354" y="0"/>
                  </a:moveTo>
                  <a:lnTo>
                    <a:pt x="348" y="0"/>
                  </a:lnTo>
                  <a:lnTo>
                    <a:pt x="1" y="291"/>
                  </a:lnTo>
                  <a:lnTo>
                    <a:pt x="0" y="290"/>
                  </a:lnTo>
                  <a:lnTo>
                    <a:pt x="0" y="293"/>
                  </a:lnTo>
                  <a:lnTo>
                    <a:pt x="180" y="395"/>
                  </a:lnTo>
                  <a:lnTo>
                    <a:pt x="35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51">
              <a:extLst>
                <a:ext uri="{FF2B5EF4-FFF2-40B4-BE49-F238E27FC236}">
                  <a16:creationId xmlns:a16="http://schemas.microsoft.com/office/drawing/2014/main" id="{BC8199A8-049B-4195-8359-2F794BE18F6B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6466" y="3289895"/>
              <a:ext cx="155624" cy="678139"/>
            </a:xfrm>
            <a:custGeom>
              <a:avLst/>
              <a:gdLst>
                <a:gd name="T0" fmla="*/ 179 w 179"/>
                <a:gd name="T1" fmla="*/ 100 h 780"/>
                <a:gd name="T2" fmla="*/ 0 w 179"/>
                <a:gd name="T3" fmla="*/ 0 h 780"/>
                <a:gd name="T4" fmla="*/ 35 w 179"/>
                <a:gd name="T5" fmla="*/ 778 h 780"/>
                <a:gd name="T6" fmla="*/ 39 w 179"/>
                <a:gd name="T7" fmla="*/ 780 h 780"/>
                <a:gd name="T8" fmla="*/ 154 w 179"/>
                <a:gd name="T9" fmla="*/ 707 h 780"/>
                <a:gd name="T10" fmla="*/ 179 w 179"/>
                <a:gd name="T11" fmla="*/ 100 h 7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9" h="780">
                  <a:moveTo>
                    <a:pt x="179" y="100"/>
                  </a:moveTo>
                  <a:lnTo>
                    <a:pt x="0" y="0"/>
                  </a:lnTo>
                  <a:lnTo>
                    <a:pt x="35" y="778"/>
                  </a:lnTo>
                  <a:lnTo>
                    <a:pt x="39" y="780"/>
                  </a:lnTo>
                  <a:lnTo>
                    <a:pt x="154" y="707"/>
                  </a:lnTo>
                  <a:lnTo>
                    <a:pt x="179" y="10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37FEAFE6-05E9-48D2-8525-634C5B315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0355" y="3376836"/>
              <a:ext cx="256476" cy="586851"/>
            </a:xfrm>
            <a:custGeom>
              <a:avLst/>
              <a:gdLst>
                <a:gd name="T0" fmla="*/ 185 w 295"/>
                <a:gd name="T1" fmla="*/ 231 h 675"/>
                <a:gd name="T2" fmla="*/ 25 w 295"/>
                <a:gd name="T3" fmla="*/ 2 h 675"/>
                <a:gd name="T4" fmla="*/ 26 w 295"/>
                <a:gd name="T5" fmla="*/ 2 h 675"/>
                <a:gd name="T6" fmla="*/ 25 w 295"/>
                <a:gd name="T7" fmla="*/ 0 h 675"/>
                <a:gd name="T8" fmla="*/ 0 w 295"/>
                <a:gd name="T9" fmla="*/ 603 h 675"/>
                <a:gd name="T10" fmla="*/ 295 w 295"/>
                <a:gd name="T11" fmla="*/ 675 h 675"/>
                <a:gd name="T12" fmla="*/ 185 w 295"/>
                <a:gd name="T13" fmla="*/ 231 h 6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5" h="675">
                  <a:moveTo>
                    <a:pt x="185" y="231"/>
                  </a:moveTo>
                  <a:lnTo>
                    <a:pt x="25" y="2"/>
                  </a:lnTo>
                  <a:lnTo>
                    <a:pt x="26" y="2"/>
                  </a:lnTo>
                  <a:lnTo>
                    <a:pt x="25" y="0"/>
                  </a:lnTo>
                  <a:lnTo>
                    <a:pt x="0" y="603"/>
                  </a:lnTo>
                  <a:lnTo>
                    <a:pt x="295" y="675"/>
                  </a:lnTo>
                  <a:lnTo>
                    <a:pt x="185" y="231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53">
              <a:extLst>
                <a:ext uri="{FF2B5EF4-FFF2-40B4-BE49-F238E27FC236}">
                  <a16:creationId xmlns:a16="http://schemas.microsoft.com/office/drawing/2014/main" id="{C5ED3447-4D54-49B0-8614-9340030A10A8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4276" y="3577670"/>
              <a:ext cx="538164" cy="1554503"/>
            </a:xfrm>
            <a:custGeom>
              <a:avLst/>
              <a:gdLst>
                <a:gd name="T0" fmla="*/ 619 w 619"/>
                <a:gd name="T1" fmla="*/ 546 h 1788"/>
                <a:gd name="T2" fmla="*/ 238 w 619"/>
                <a:gd name="T3" fmla="*/ 0 h 1788"/>
                <a:gd name="T4" fmla="*/ 348 w 619"/>
                <a:gd name="T5" fmla="*/ 443 h 1788"/>
                <a:gd name="T6" fmla="*/ 417 w 619"/>
                <a:gd name="T7" fmla="*/ 460 h 1788"/>
                <a:gd name="T8" fmla="*/ 117 w 619"/>
                <a:gd name="T9" fmla="*/ 1215 h 1788"/>
                <a:gd name="T10" fmla="*/ 0 w 619"/>
                <a:gd name="T11" fmla="*/ 1788 h 1788"/>
                <a:gd name="T12" fmla="*/ 6 w 619"/>
                <a:gd name="T13" fmla="*/ 1784 h 1788"/>
                <a:gd name="T14" fmla="*/ 619 w 619"/>
                <a:gd name="T15" fmla="*/ 546 h 17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9" h="1788">
                  <a:moveTo>
                    <a:pt x="619" y="546"/>
                  </a:moveTo>
                  <a:lnTo>
                    <a:pt x="238" y="0"/>
                  </a:lnTo>
                  <a:lnTo>
                    <a:pt x="348" y="443"/>
                  </a:lnTo>
                  <a:lnTo>
                    <a:pt x="417" y="460"/>
                  </a:lnTo>
                  <a:lnTo>
                    <a:pt x="117" y="1215"/>
                  </a:lnTo>
                  <a:lnTo>
                    <a:pt x="0" y="1788"/>
                  </a:lnTo>
                  <a:lnTo>
                    <a:pt x="6" y="1784"/>
                  </a:lnTo>
                  <a:lnTo>
                    <a:pt x="619" y="5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54">
              <a:extLst>
                <a:ext uri="{FF2B5EF4-FFF2-40B4-BE49-F238E27FC236}">
                  <a16:creationId xmlns:a16="http://schemas.microsoft.com/office/drawing/2014/main" id="{F561FEE3-8092-4891-B657-E70506295284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4276" y="4027154"/>
              <a:ext cx="343417" cy="1105019"/>
            </a:xfrm>
            <a:custGeom>
              <a:avLst/>
              <a:gdLst>
                <a:gd name="T0" fmla="*/ 117 w 395"/>
                <a:gd name="T1" fmla="*/ 698 h 1271"/>
                <a:gd name="T2" fmla="*/ 395 w 395"/>
                <a:gd name="T3" fmla="*/ 0 h 1271"/>
                <a:gd name="T4" fmla="*/ 80 w 395"/>
                <a:gd name="T5" fmla="*/ 539 h 1271"/>
                <a:gd name="T6" fmla="*/ 64 w 395"/>
                <a:gd name="T7" fmla="*/ 638 h 1271"/>
                <a:gd name="T8" fmla="*/ 6 w 395"/>
                <a:gd name="T9" fmla="*/ 1141 h 1271"/>
                <a:gd name="T10" fmla="*/ 0 w 395"/>
                <a:gd name="T11" fmla="*/ 1271 h 1271"/>
                <a:gd name="T12" fmla="*/ 117 w 395"/>
                <a:gd name="T13" fmla="*/ 698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5" h="1271">
                  <a:moveTo>
                    <a:pt x="117" y="698"/>
                  </a:moveTo>
                  <a:lnTo>
                    <a:pt x="395" y="0"/>
                  </a:lnTo>
                  <a:lnTo>
                    <a:pt x="80" y="539"/>
                  </a:lnTo>
                  <a:lnTo>
                    <a:pt x="64" y="638"/>
                  </a:lnTo>
                  <a:lnTo>
                    <a:pt x="6" y="1141"/>
                  </a:lnTo>
                  <a:lnTo>
                    <a:pt x="0" y="1271"/>
                  </a:lnTo>
                  <a:lnTo>
                    <a:pt x="117" y="698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6E9C728F-06BB-4C08-B004-2BE11C86032E}"/>
                </a:ext>
              </a:extLst>
            </p:cNvPr>
            <p:cNvSpPr>
              <a:spLocks/>
            </p:cNvSpPr>
            <p:nvPr/>
          </p:nvSpPr>
          <p:spPr bwMode="auto">
            <a:xfrm>
              <a:off x="6019493" y="3979337"/>
              <a:ext cx="357327" cy="1039813"/>
            </a:xfrm>
            <a:custGeom>
              <a:avLst/>
              <a:gdLst>
                <a:gd name="T0" fmla="*/ 45 w 411"/>
                <a:gd name="T1" fmla="*/ 58 h 1196"/>
                <a:gd name="T2" fmla="*/ 45 w 411"/>
                <a:gd name="T3" fmla="*/ 59 h 1196"/>
                <a:gd name="T4" fmla="*/ 0 w 411"/>
                <a:gd name="T5" fmla="*/ 1196 h 1196"/>
                <a:gd name="T6" fmla="*/ 58 w 411"/>
                <a:gd name="T7" fmla="*/ 693 h 1196"/>
                <a:gd name="T8" fmla="*/ 74 w 411"/>
                <a:gd name="T9" fmla="*/ 594 h 1196"/>
                <a:gd name="T10" fmla="*/ 389 w 411"/>
                <a:gd name="T11" fmla="*/ 55 h 1196"/>
                <a:gd name="T12" fmla="*/ 411 w 411"/>
                <a:gd name="T13" fmla="*/ 0 h 1196"/>
                <a:gd name="T14" fmla="*/ 45 w 411"/>
                <a:gd name="T15" fmla="*/ 58 h 1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11" h="1196">
                  <a:moveTo>
                    <a:pt x="45" y="58"/>
                  </a:moveTo>
                  <a:lnTo>
                    <a:pt x="45" y="59"/>
                  </a:lnTo>
                  <a:lnTo>
                    <a:pt x="0" y="1196"/>
                  </a:lnTo>
                  <a:lnTo>
                    <a:pt x="58" y="693"/>
                  </a:lnTo>
                  <a:lnTo>
                    <a:pt x="74" y="594"/>
                  </a:lnTo>
                  <a:lnTo>
                    <a:pt x="389" y="55"/>
                  </a:lnTo>
                  <a:lnTo>
                    <a:pt x="411" y="0"/>
                  </a:lnTo>
                  <a:lnTo>
                    <a:pt x="45" y="5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56">
              <a:extLst>
                <a:ext uri="{FF2B5EF4-FFF2-40B4-BE49-F238E27FC236}">
                  <a16:creationId xmlns:a16="http://schemas.microsoft.com/office/drawing/2014/main" id="{9F2B7EAA-61E6-477C-845D-408EC5D48D1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0373" y="3901090"/>
              <a:ext cx="416447" cy="128673"/>
            </a:xfrm>
            <a:custGeom>
              <a:avLst/>
              <a:gdLst>
                <a:gd name="T0" fmla="*/ 479 w 479"/>
                <a:gd name="T1" fmla="*/ 88 h 148"/>
                <a:gd name="T2" fmla="*/ 410 w 479"/>
                <a:gd name="T3" fmla="*/ 71 h 148"/>
                <a:gd name="T4" fmla="*/ 410 w 479"/>
                <a:gd name="T5" fmla="*/ 72 h 148"/>
                <a:gd name="T6" fmla="*/ 115 w 479"/>
                <a:gd name="T7" fmla="*/ 0 h 148"/>
                <a:gd name="T8" fmla="*/ 115 w 479"/>
                <a:gd name="T9" fmla="*/ 4 h 148"/>
                <a:gd name="T10" fmla="*/ 0 w 479"/>
                <a:gd name="T11" fmla="*/ 77 h 148"/>
                <a:gd name="T12" fmla="*/ 113 w 479"/>
                <a:gd name="T13" fmla="*/ 148 h 148"/>
                <a:gd name="T14" fmla="*/ 479 w 479"/>
                <a:gd name="T15" fmla="*/ 90 h 148"/>
                <a:gd name="T16" fmla="*/ 479 w 479"/>
                <a:gd name="T17" fmla="*/ 88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48">
                  <a:moveTo>
                    <a:pt x="479" y="88"/>
                  </a:moveTo>
                  <a:lnTo>
                    <a:pt x="410" y="71"/>
                  </a:lnTo>
                  <a:lnTo>
                    <a:pt x="410" y="72"/>
                  </a:lnTo>
                  <a:lnTo>
                    <a:pt x="115" y="0"/>
                  </a:lnTo>
                  <a:lnTo>
                    <a:pt x="115" y="4"/>
                  </a:lnTo>
                  <a:lnTo>
                    <a:pt x="0" y="77"/>
                  </a:lnTo>
                  <a:lnTo>
                    <a:pt x="113" y="148"/>
                  </a:lnTo>
                  <a:lnTo>
                    <a:pt x="479" y="90"/>
                  </a:lnTo>
                  <a:lnTo>
                    <a:pt x="479" y="8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19174069-5B11-4E2B-AFEA-7B689FBF65AE}"/>
              </a:ext>
            </a:extLst>
          </p:cNvPr>
          <p:cNvSpPr/>
          <p:nvPr/>
        </p:nvSpPr>
        <p:spPr>
          <a:xfrm>
            <a:off x="1" y="3562149"/>
            <a:ext cx="12191999" cy="3295852"/>
          </a:xfrm>
          <a:custGeom>
            <a:avLst/>
            <a:gdLst>
              <a:gd name="connsiteX0" fmla="*/ 2019300 w 12191999"/>
              <a:gd name="connsiteY0" fmla="*/ 202 h 3295852"/>
              <a:gd name="connsiteX1" fmla="*/ 5143502 w 12191999"/>
              <a:gd name="connsiteY1" fmla="*/ 152602 h 3295852"/>
              <a:gd name="connsiteX2" fmla="*/ 7658100 w 12191999"/>
              <a:gd name="connsiteY2" fmla="*/ 76402 h 3295852"/>
              <a:gd name="connsiteX3" fmla="*/ 10896600 w 12191999"/>
              <a:gd name="connsiteY3" fmla="*/ 171652 h 3295852"/>
              <a:gd name="connsiteX4" fmla="*/ 12028884 w 12191999"/>
              <a:gd name="connsiteY4" fmla="*/ 97833 h 3295852"/>
              <a:gd name="connsiteX5" fmla="*/ 12191999 w 12191999"/>
              <a:gd name="connsiteY5" fmla="*/ 79360 h 3295852"/>
              <a:gd name="connsiteX6" fmla="*/ 12191999 w 12191999"/>
              <a:gd name="connsiteY6" fmla="*/ 3295852 h 3295852"/>
              <a:gd name="connsiteX7" fmla="*/ 0 w 12191999"/>
              <a:gd name="connsiteY7" fmla="*/ 3295852 h 3295852"/>
              <a:gd name="connsiteX8" fmla="*/ 0 w 12191999"/>
              <a:gd name="connsiteY8" fmla="*/ 160486 h 3295852"/>
              <a:gd name="connsiteX9" fmla="*/ 147191 w 12191999"/>
              <a:gd name="connsiteY9" fmla="*/ 143077 h 3295852"/>
              <a:gd name="connsiteX10" fmla="*/ 2019300 w 12191999"/>
              <a:gd name="connsiteY10" fmla="*/ 202 h 3295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1999" h="3295852">
                <a:moveTo>
                  <a:pt x="2019300" y="202"/>
                </a:moveTo>
                <a:cubicBezTo>
                  <a:pt x="2921000" y="-6148"/>
                  <a:pt x="4203700" y="139902"/>
                  <a:pt x="5143502" y="152602"/>
                </a:cubicBezTo>
                <a:cubicBezTo>
                  <a:pt x="6083300" y="165302"/>
                  <a:pt x="6699251" y="73227"/>
                  <a:pt x="7658100" y="76402"/>
                </a:cubicBezTo>
                <a:cubicBezTo>
                  <a:pt x="8616950" y="79577"/>
                  <a:pt x="10042525" y="181177"/>
                  <a:pt x="10896600" y="171652"/>
                </a:cubicBezTo>
                <a:cubicBezTo>
                  <a:pt x="11323637" y="166890"/>
                  <a:pt x="11707812" y="132758"/>
                  <a:pt x="12028884" y="97833"/>
                </a:cubicBezTo>
                <a:lnTo>
                  <a:pt x="12191999" y="79360"/>
                </a:lnTo>
                <a:lnTo>
                  <a:pt x="12191999" y="3295852"/>
                </a:lnTo>
                <a:lnTo>
                  <a:pt x="0" y="3295852"/>
                </a:lnTo>
                <a:lnTo>
                  <a:pt x="0" y="160486"/>
                </a:lnTo>
                <a:lnTo>
                  <a:pt x="147191" y="143077"/>
                </a:lnTo>
                <a:cubicBezTo>
                  <a:pt x="639961" y="84737"/>
                  <a:pt x="1343025" y="4965"/>
                  <a:pt x="2019300" y="202"/>
                </a:cubicBezTo>
                <a:close/>
              </a:path>
            </a:pathLst>
          </a:custGeom>
          <a:gradFill>
            <a:gsLst>
              <a:gs pos="10000">
                <a:schemeClr val="accent1">
                  <a:alpha val="70000"/>
                </a:schemeClr>
              </a:gs>
              <a:gs pos="100000">
                <a:srgbClr val="623FE9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BA4E55B2-B8C8-4703-BB25-AA108C25DCB6}"/>
              </a:ext>
            </a:extLst>
          </p:cNvPr>
          <p:cNvSpPr/>
          <p:nvPr/>
        </p:nvSpPr>
        <p:spPr>
          <a:xfrm>
            <a:off x="0" y="3574031"/>
            <a:ext cx="12192000" cy="3283969"/>
          </a:xfrm>
          <a:custGeom>
            <a:avLst/>
            <a:gdLst>
              <a:gd name="connsiteX0" fmla="*/ 229047 w 12192000"/>
              <a:gd name="connsiteY0" fmla="*/ 357 h 3283969"/>
              <a:gd name="connsiteX1" fmla="*/ 438150 w 12192000"/>
              <a:gd name="connsiteY1" fmla="*/ 7370 h 3283969"/>
              <a:gd name="connsiteX2" fmla="*/ 3505200 w 12192000"/>
              <a:gd name="connsiteY2" fmla="*/ 274070 h 3283969"/>
              <a:gd name="connsiteX3" fmla="*/ 6229350 w 12192000"/>
              <a:gd name="connsiteY3" fmla="*/ 7370 h 3283969"/>
              <a:gd name="connsiteX4" fmla="*/ 9410700 w 12192000"/>
              <a:gd name="connsiteY4" fmla="*/ 331220 h 3283969"/>
              <a:gd name="connsiteX5" fmla="*/ 11906250 w 12192000"/>
              <a:gd name="connsiteY5" fmla="*/ 7370 h 3283969"/>
              <a:gd name="connsiteX6" fmla="*/ 12165806 w 12192000"/>
              <a:gd name="connsiteY6" fmla="*/ 16170 h 3283969"/>
              <a:gd name="connsiteX7" fmla="*/ 12192000 w 12192000"/>
              <a:gd name="connsiteY7" fmla="*/ 18836 h 3283969"/>
              <a:gd name="connsiteX8" fmla="*/ 12192000 w 12192000"/>
              <a:gd name="connsiteY8" fmla="*/ 3283969 h 3283969"/>
              <a:gd name="connsiteX9" fmla="*/ 0 w 12192000"/>
              <a:gd name="connsiteY9" fmla="*/ 3283969 h 3283969"/>
              <a:gd name="connsiteX10" fmla="*/ 0 w 12192000"/>
              <a:gd name="connsiteY10" fmla="*/ 7378 h 3283969"/>
              <a:gd name="connsiteX11" fmla="*/ 75010 w 12192000"/>
              <a:gd name="connsiteY11" fmla="*/ 1864 h 3283969"/>
              <a:gd name="connsiteX12" fmla="*/ 229047 w 12192000"/>
              <a:gd name="connsiteY12" fmla="*/ 357 h 328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92000" h="3283969">
                <a:moveTo>
                  <a:pt x="229047" y="357"/>
                </a:moveTo>
                <a:cubicBezTo>
                  <a:pt x="288925" y="1169"/>
                  <a:pt x="357981" y="3401"/>
                  <a:pt x="438150" y="7370"/>
                </a:cubicBezTo>
                <a:cubicBezTo>
                  <a:pt x="1079500" y="39120"/>
                  <a:pt x="2540000" y="274070"/>
                  <a:pt x="3505200" y="274070"/>
                </a:cubicBezTo>
                <a:cubicBezTo>
                  <a:pt x="4470400" y="274070"/>
                  <a:pt x="5245102" y="-2155"/>
                  <a:pt x="6229350" y="7370"/>
                </a:cubicBezTo>
                <a:cubicBezTo>
                  <a:pt x="7213601" y="16895"/>
                  <a:pt x="8464550" y="331220"/>
                  <a:pt x="9410700" y="331220"/>
                </a:cubicBezTo>
                <a:cubicBezTo>
                  <a:pt x="10356850" y="331220"/>
                  <a:pt x="11210925" y="10545"/>
                  <a:pt x="11906250" y="7370"/>
                </a:cubicBezTo>
                <a:cubicBezTo>
                  <a:pt x="11993166" y="6973"/>
                  <a:pt x="12079932" y="10148"/>
                  <a:pt x="12165806" y="16170"/>
                </a:cubicBezTo>
                <a:lnTo>
                  <a:pt x="12192000" y="18836"/>
                </a:lnTo>
                <a:lnTo>
                  <a:pt x="12192000" y="3283969"/>
                </a:lnTo>
                <a:lnTo>
                  <a:pt x="0" y="3283969"/>
                </a:lnTo>
                <a:lnTo>
                  <a:pt x="0" y="7378"/>
                </a:lnTo>
                <a:lnTo>
                  <a:pt x="75010" y="1864"/>
                </a:lnTo>
                <a:cubicBezTo>
                  <a:pt x="118467" y="152"/>
                  <a:pt x="169168" y="-456"/>
                  <a:pt x="229047" y="357"/>
                </a:cubicBezTo>
                <a:close/>
              </a:path>
            </a:pathLst>
          </a:custGeom>
          <a:gradFill>
            <a:gsLst>
              <a:gs pos="10000">
                <a:schemeClr val="accent1">
                  <a:lumMod val="20000"/>
                  <a:lumOff val="80000"/>
                  <a:alpha val="24000"/>
                </a:schemeClr>
              </a:gs>
              <a:gs pos="100000">
                <a:schemeClr val="accent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F459CCA-E046-4E3A-8DF6-61E9977DC2BE}"/>
              </a:ext>
            </a:extLst>
          </p:cNvPr>
          <p:cNvGrpSpPr/>
          <p:nvPr/>
        </p:nvGrpSpPr>
        <p:grpSpPr>
          <a:xfrm>
            <a:off x="1" y="1658269"/>
            <a:ext cx="4951946" cy="1431947"/>
            <a:chOff x="863807" y="1658269"/>
            <a:chExt cx="4088139" cy="1431947"/>
          </a:xfrm>
        </p:grpSpPr>
        <p:grpSp>
          <p:nvGrpSpPr>
            <p:cNvPr id="106" name="Group 105">
              <a:extLst>
                <a:ext uri="{FF2B5EF4-FFF2-40B4-BE49-F238E27FC236}">
                  <a16:creationId xmlns:a16="http://schemas.microsoft.com/office/drawing/2014/main" id="{18CE768B-4776-4D45-8581-C76C57D0B987}"/>
                </a:ext>
              </a:extLst>
            </p:cNvPr>
            <p:cNvGrpSpPr/>
            <p:nvPr/>
          </p:nvGrpSpPr>
          <p:grpSpPr>
            <a:xfrm>
              <a:off x="863807" y="1658269"/>
              <a:ext cx="2953659" cy="1431947"/>
              <a:chOff x="863807" y="1658269"/>
              <a:chExt cx="2953659" cy="1431947"/>
            </a:xfrm>
          </p:grpSpPr>
          <p:grpSp>
            <p:nvGrpSpPr>
              <p:cNvPr id="103" name="Group 102">
                <a:extLst>
                  <a:ext uri="{FF2B5EF4-FFF2-40B4-BE49-F238E27FC236}">
                    <a16:creationId xmlns:a16="http://schemas.microsoft.com/office/drawing/2014/main" id="{DD415AC4-CDD2-4042-BA98-81AB8116F0D1}"/>
                  </a:ext>
                </a:extLst>
              </p:cNvPr>
              <p:cNvGrpSpPr/>
              <p:nvPr/>
            </p:nvGrpSpPr>
            <p:grpSpPr>
              <a:xfrm>
                <a:off x="863807" y="1995379"/>
                <a:ext cx="2953659" cy="1094837"/>
                <a:chOff x="1117297" y="1995379"/>
                <a:chExt cx="2953659" cy="1094837"/>
              </a:xfrm>
            </p:grpSpPr>
            <p:sp>
              <p:nvSpPr>
                <p:cNvPr id="101" name="TextBox 100">
                  <a:extLst>
                    <a:ext uri="{FF2B5EF4-FFF2-40B4-BE49-F238E27FC236}">
                      <a16:creationId xmlns:a16="http://schemas.microsoft.com/office/drawing/2014/main" id="{6C3A05EC-09B7-472B-A7C3-DB18211A663D}"/>
                    </a:ext>
                  </a:extLst>
                </p:cNvPr>
                <p:cNvSpPr txBox="1"/>
                <p:nvPr/>
              </p:nvSpPr>
              <p:spPr>
                <a:xfrm flipH="1">
                  <a:off x="1123673" y="2259219"/>
                  <a:ext cx="2934834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171450" indent="-171450">
                    <a:buFontTx/>
                    <a:buChar char="-"/>
                  </a:pPr>
                  <a:r>
                    <a:rPr lang="en-US" sz="1200" dirty="0"/>
                    <a:t>Legal development of protecting intellectual property in China </a:t>
                  </a:r>
                </a:p>
                <a:p>
                  <a:pPr marL="171450" indent="-171450">
                    <a:buFontTx/>
                    <a:buChar char="-"/>
                  </a:pPr>
                  <a:r>
                    <a:rPr lang="en-US" sz="1200" dirty="0"/>
                    <a:t>Change in taxation policies: lower to higher taxation in the digital music </a:t>
                  </a:r>
                </a:p>
              </p:txBody>
            </p:sp>
            <p:sp>
              <p:nvSpPr>
                <p:cNvPr id="102" name="TextBox 101">
                  <a:extLst>
                    <a:ext uri="{FF2B5EF4-FFF2-40B4-BE49-F238E27FC236}">
                      <a16:creationId xmlns:a16="http://schemas.microsoft.com/office/drawing/2014/main" id="{31149815-FE26-45EF-97FA-816AA4EF9A3F}"/>
                    </a:ext>
                  </a:extLst>
                </p:cNvPr>
                <p:cNvSpPr txBox="1"/>
                <p:nvPr/>
              </p:nvSpPr>
              <p:spPr>
                <a:xfrm flipH="1">
                  <a:off x="1117297" y="1995379"/>
                  <a:ext cx="2953659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US" sz="1600" b="1" dirty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j-lt"/>
                    </a:rPr>
                    <a:t>Political Factor</a:t>
                  </a:r>
                  <a:endParaRPr lang="en-US" sz="16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j-lt"/>
                  </a:endParaRPr>
                </a:p>
              </p:txBody>
            </p:sp>
          </p:grpSp>
          <p:sp>
            <p:nvSpPr>
              <p:cNvPr id="95" name="Freeform 99">
                <a:extLst>
                  <a:ext uri="{FF2B5EF4-FFF2-40B4-BE49-F238E27FC236}">
                    <a16:creationId xmlns:a16="http://schemas.microsoft.com/office/drawing/2014/main" id="{1427B0AA-E899-49B3-B749-E968A098CEA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 flipH="1">
                <a:off x="3422813" y="1658269"/>
                <a:ext cx="284098" cy="262611"/>
              </a:xfrm>
              <a:custGeom>
                <a:avLst/>
                <a:gdLst>
                  <a:gd name="T0" fmla="*/ 200 w 200"/>
                  <a:gd name="T1" fmla="*/ 0 h 184"/>
                  <a:gd name="T2" fmla="*/ 0 w 200"/>
                  <a:gd name="T3" fmla="*/ 74 h 184"/>
                  <a:gd name="T4" fmla="*/ 64 w 200"/>
                  <a:gd name="T5" fmla="*/ 123 h 184"/>
                  <a:gd name="T6" fmla="*/ 64 w 200"/>
                  <a:gd name="T7" fmla="*/ 154 h 184"/>
                  <a:gd name="T8" fmla="*/ 65 w 200"/>
                  <a:gd name="T9" fmla="*/ 156 h 184"/>
                  <a:gd name="T10" fmla="*/ 65 w 200"/>
                  <a:gd name="T11" fmla="*/ 157 h 184"/>
                  <a:gd name="T12" fmla="*/ 69 w 200"/>
                  <a:gd name="T13" fmla="*/ 159 h 184"/>
                  <a:gd name="T14" fmla="*/ 71 w 200"/>
                  <a:gd name="T15" fmla="*/ 158 h 184"/>
                  <a:gd name="T16" fmla="*/ 93 w 200"/>
                  <a:gd name="T17" fmla="*/ 144 h 184"/>
                  <a:gd name="T18" fmla="*/ 147 w 200"/>
                  <a:gd name="T19" fmla="*/ 184 h 184"/>
                  <a:gd name="T20" fmla="*/ 200 w 200"/>
                  <a:gd name="T21" fmla="*/ 0 h 184"/>
                  <a:gd name="T22" fmla="*/ 178 w 200"/>
                  <a:gd name="T23" fmla="*/ 17 h 184"/>
                  <a:gd name="T24" fmla="*/ 70 w 200"/>
                  <a:gd name="T25" fmla="*/ 117 h 184"/>
                  <a:gd name="T26" fmla="*/ 17 w 200"/>
                  <a:gd name="T27" fmla="*/ 77 h 184"/>
                  <a:gd name="T28" fmla="*/ 178 w 200"/>
                  <a:gd name="T29" fmla="*/ 17 h 184"/>
                  <a:gd name="T30" fmla="*/ 72 w 200"/>
                  <a:gd name="T31" fmla="*/ 148 h 184"/>
                  <a:gd name="T32" fmla="*/ 72 w 200"/>
                  <a:gd name="T33" fmla="*/ 129 h 184"/>
                  <a:gd name="T34" fmla="*/ 87 w 200"/>
                  <a:gd name="T35" fmla="*/ 139 h 184"/>
                  <a:gd name="T36" fmla="*/ 72 w 200"/>
                  <a:gd name="T37" fmla="*/ 148 h 184"/>
                  <a:gd name="T38" fmla="*/ 77 w 200"/>
                  <a:gd name="T39" fmla="*/ 122 h 184"/>
                  <a:gd name="T40" fmla="*/ 186 w 200"/>
                  <a:gd name="T41" fmla="*/ 21 h 184"/>
                  <a:gd name="T42" fmla="*/ 142 w 200"/>
                  <a:gd name="T43" fmla="*/ 171 h 184"/>
                  <a:gd name="T44" fmla="*/ 77 w 200"/>
                  <a:gd name="T45" fmla="*/ 122 h 1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00" h="184">
                    <a:moveTo>
                      <a:pt x="200" y="0"/>
                    </a:moveTo>
                    <a:cubicBezTo>
                      <a:pt x="0" y="74"/>
                      <a:pt x="0" y="74"/>
                      <a:pt x="0" y="74"/>
                    </a:cubicBezTo>
                    <a:cubicBezTo>
                      <a:pt x="64" y="123"/>
                      <a:pt x="64" y="123"/>
                      <a:pt x="64" y="123"/>
                    </a:cubicBezTo>
                    <a:cubicBezTo>
                      <a:pt x="64" y="154"/>
                      <a:pt x="64" y="154"/>
                      <a:pt x="64" y="154"/>
                    </a:cubicBezTo>
                    <a:cubicBezTo>
                      <a:pt x="64" y="155"/>
                      <a:pt x="65" y="156"/>
                      <a:pt x="65" y="156"/>
                    </a:cubicBezTo>
                    <a:cubicBezTo>
                      <a:pt x="65" y="156"/>
                      <a:pt x="65" y="157"/>
                      <a:pt x="65" y="157"/>
                    </a:cubicBezTo>
                    <a:cubicBezTo>
                      <a:pt x="66" y="158"/>
                      <a:pt x="67" y="159"/>
                      <a:pt x="69" y="159"/>
                    </a:cubicBezTo>
                    <a:cubicBezTo>
                      <a:pt x="69" y="159"/>
                      <a:pt x="70" y="159"/>
                      <a:pt x="71" y="158"/>
                    </a:cubicBezTo>
                    <a:cubicBezTo>
                      <a:pt x="93" y="144"/>
                      <a:pt x="93" y="144"/>
                      <a:pt x="93" y="144"/>
                    </a:cubicBezTo>
                    <a:cubicBezTo>
                      <a:pt x="147" y="184"/>
                      <a:pt x="147" y="184"/>
                      <a:pt x="147" y="184"/>
                    </a:cubicBezTo>
                    <a:lnTo>
                      <a:pt x="200" y="0"/>
                    </a:lnTo>
                    <a:close/>
                    <a:moveTo>
                      <a:pt x="178" y="17"/>
                    </a:moveTo>
                    <a:cubicBezTo>
                      <a:pt x="70" y="117"/>
                      <a:pt x="70" y="117"/>
                      <a:pt x="70" y="117"/>
                    </a:cubicBezTo>
                    <a:cubicBezTo>
                      <a:pt x="17" y="77"/>
                      <a:pt x="17" y="77"/>
                      <a:pt x="17" y="77"/>
                    </a:cubicBezTo>
                    <a:lnTo>
                      <a:pt x="178" y="17"/>
                    </a:lnTo>
                    <a:close/>
                    <a:moveTo>
                      <a:pt x="72" y="148"/>
                    </a:moveTo>
                    <a:cubicBezTo>
                      <a:pt x="72" y="129"/>
                      <a:pt x="72" y="129"/>
                      <a:pt x="72" y="129"/>
                    </a:cubicBezTo>
                    <a:cubicBezTo>
                      <a:pt x="87" y="139"/>
                      <a:pt x="87" y="139"/>
                      <a:pt x="87" y="139"/>
                    </a:cubicBezTo>
                    <a:lnTo>
                      <a:pt x="72" y="148"/>
                    </a:lnTo>
                    <a:close/>
                    <a:moveTo>
                      <a:pt x="77" y="122"/>
                    </a:moveTo>
                    <a:cubicBezTo>
                      <a:pt x="186" y="21"/>
                      <a:pt x="186" y="21"/>
                      <a:pt x="186" y="21"/>
                    </a:cubicBezTo>
                    <a:cubicBezTo>
                      <a:pt x="142" y="171"/>
                      <a:pt x="142" y="171"/>
                      <a:pt x="142" y="171"/>
                    </a:cubicBezTo>
                    <a:lnTo>
                      <a:pt x="77" y="12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3" name="Group 122">
              <a:extLst>
                <a:ext uri="{FF2B5EF4-FFF2-40B4-BE49-F238E27FC236}">
                  <a16:creationId xmlns:a16="http://schemas.microsoft.com/office/drawing/2014/main" id="{CE877BBF-652E-41D9-A745-641890436E64}"/>
                </a:ext>
              </a:extLst>
            </p:cNvPr>
            <p:cNvGrpSpPr/>
            <p:nvPr/>
          </p:nvGrpSpPr>
          <p:grpSpPr>
            <a:xfrm>
              <a:off x="3868050" y="2433207"/>
              <a:ext cx="1083896" cy="626636"/>
              <a:chOff x="3904223" y="2433207"/>
              <a:chExt cx="1083896" cy="626636"/>
            </a:xfrm>
          </p:grpSpPr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7F709E40-9069-4392-B61C-105E7B183D57}"/>
                  </a:ext>
                </a:extLst>
              </p:cNvPr>
              <p:cNvCxnSpPr/>
              <p:nvPr/>
            </p:nvCxnSpPr>
            <p:spPr>
              <a:xfrm>
                <a:off x="3904223" y="2433207"/>
                <a:ext cx="553462" cy="0"/>
              </a:xfrm>
              <a:prstGeom prst="line">
                <a:avLst/>
              </a:prstGeom>
              <a:ln>
                <a:solidFill>
                  <a:schemeClr val="bg1">
                    <a:lumMod val="65000"/>
                    <a:alpha val="60000"/>
                  </a:schemeClr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0DE92E2D-D99F-4F2D-91E1-CBF674CDF9F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457686" y="2433207"/>
                <a:ext cx="530433" cy="626636"/>
              </a:xfrm>
              <a:prstGeom prst="line">
                <a:avLst/>
              </a:prstGeom>
              <a:ln>
                <a:solidFill>
                  <a:schemeClr val="bg1">
                    <a:lumMod val="65000"/>
                    <a:alpha val="60000"/>
                  </a:schemeClr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16E0B1ED-7C7D-486E-9809-809FD757C7FD}"/>
              </a:ext>
            </a:extLst>
          </p:cNvPr>
          <p:cNvGrpSpPr/>
          <p:nvPr/>
        </p:nvGrpSpPr>
        <p:grpSpPr>
          <a:xfrm>
            <a:off x="7700" y="4544865"/>
            <a:ext cx="4944246" cy="2001604"/>
            <a:chOff x="851358" y="4544865"/>
            <a:chExt cx="4100588" cy="2001604"/>
          </a:xfrm>
        </p:grpSpPr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69945DCA-D4F0-444F-80ED-71FD509653FB}"/>
                </a:ext>
              </a:extLst>
            </p:cNvPr>
            <p:cNvGrpSpPr/>
            <p:nvPr/>
          </p:nvGrpSpPr>
          <p:grpSpPr>
            <a:xfrm>
              <a:off x="851358" y="4544865"/>
              <a:ext cx="2953659" cy="2001604"/>
              <a:chOff x="851358" y="4506765"/>
              <a:chExt cx="2953659" cy="2001604"/>
            </a:xfrm>
          </p:grpSpPr>
          <p:sp>
            <p:nvSpPr>
              <p:cNvPr id="96" name="Freeform 190">
                <a:extLst>
                  <a:ext uri="{FF2B5EF4-FFF2-40B4-BE49-F238E27FC236}">
                    <a16:creationId xmlns:a16="http://schemas.microsoft.com/office/drawing/2014/main" id="{0C7C6240-7A3A-4236-992C-D26AFD1A179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 flipH="1">
                <a:off x="3396742" y="4506765"/>
                <a:ext cx="331845" cy="303197"/>
              </a:xfrm>
              <a:custGeom>
                <a:avLst/>
                <a:gdLst>
                  <a:gd name="T0" fmla="*/ 100 w 232"/>
                  <a:gd name="T1" fmla="*/ 95 h 212"/>
                  <a:gd name="T2" fmla="*/ 76 w 232"/>
                  <a:gd name="T3" fmla="*/ 85 h 212"/>
                  <a:gd name="T4" fmla="*/ 37 w 232"/>
                  <a:gd name="T5" fmla="*/ 104 h 212"/>
                  <a:gd name="T6" fmla="*/ 20 w 232"/>
                  <a:gd name="T7" fmla="*/ 121 h 212"/>
                  <a:gd name="T8" fmla="*/ 0 w 232"/>
                  <a:gd name="T9" fmla="*/ 160 h 212"/>
                  <a:gd name="T10" fmla="*/ 10 w 232"/>
                  <a:gd name="T11" fmla="*/ 185 h 212"/>
                  <a:gd name="T12" fmla="*/ 52 w 232"/>
                  <a:gd name="T13" fmla="*/ 199 h 212"/>
                  <a:gd name="T14" fmla="*/ 76 w 232"/>
                  <a:gd name="T15" fmla="*/ 199 h 212"/>
                  <a:gd name="T16" fmla="*/ 117 w 232"/>
                  <a:gd name="T17" fmla="*/ 185 h 212"/>
                  <a:gd name="T18" fmla="*/ 127 w 232"/>
                  <a:gd name="T19" fmla="*/ 160 h 212"/>
                  <a:gd name="T20" fmla="*/ 108 w 232"/>
                  <a:gd name="T21" fmla="*/ 121 h 212"/>
                  <a:gd name="T22" fmla="*/ 107 w 232"/>
                  <a:gd name="T23" fmla="*/ 156 h 212"/>
                  <a:gd name="T24" fmla="*/ 106 w 232"/>
                  <a:gd name="T25" fmla="*/ 185 h 212"/>
                  <a:gd name="T26" fmla="*/ 89 w 232"/>
                  <a:gd name="T27" fmla="*/ 184 h 212"/>
                  <a:gd name="T28" fmla="*/ 68 w 232"/>
                  <a:gd name="T29" fmla="*/ 204 h 212"/>
                  <a:gd name="T30" fmla="*/ 56 w 232"/>
                  <a:gd name="T31" fmla="*/ 191 h 212"/>
                  <a:gd name="T32" fmla="*/ 27 w 232"/>
                  <a:gd name="T33" fmla="*/ 191 h 212"/>
                  <a:gd name="T34" fmla="*/ 28 w 232"/>
                  <a:gd name="T35" fmla="*/ 174 h 212"/>
                  <a:gd name="T36" fmla="*/ 8 w 232"/>
                  <a:gd name="T37" fmla="*/ 152 h 212"/>
                  <a:gd name="T38" fmla="*/ 21 w 232"/>
                  <a:gd name="T39" fmla="*/ 141 h 212"/>
                  <a:gd name="T40" fmla="*/ 21 w 232"/>
                  <a:gd name="T41" fmla="*/ 112 h 212"/>
                  <a:gd name="T42" fmla="*/ 38 w 232"/>
                  <a:gd name="T43" fmla="*/ 113 h 212"/>
                  <a:gd name="T44" fmla="*/ 60 w 232"/>
                  <a:gd name="T45" fmla="*/ 93 h 212"/>
                  <a:gd name="T46" fmla="*/ 71 w 232"/>
                  <a:gd name="T47" fmla="*/ 105 h 212"/>
                  <a:gd name="T48" fmla="*/ 100 w 232"/>
                  <a:gd name="T49" fmla="*/ 106 h 212"/>
                  <a:gd name="T50" fmla="*/ 99 w 232"/>
                  <a:gd name="T51" fmla="*/ 123 h 212"/>
                  <a:gd name="T52" fmla="*/ 119 w 232"/>
                  <a:gd name="T53" fmla="*/ 144 h 212"/>
                  <a:gd name="T54" fmla="*/ 48 w 232"/>
                  <a:gd name="T55" fmla="*/ 148 h 212"/>
                  <a:gd name="T56" fmla="*/ 64 w 232"/>
                  <a:gd name="T57" fmla="*/ 132 h 212"/>
                  <a:gd name="T58" fmla="*/ 64 w 232"/>
                  <a:gd name="T59" fmla="*/ 140 h 212"/>
                  <a:gd name="T60" fmla="*/ 219 w 232"/>
                  <a:gd name="T61" fmla="*/ 65 h 212"/>
                  <a:gd name="T62" fmla="*/ 214 w 232"/>
                  <a:gd name="T63" fmla="*/ 42 h 212"/>
                  <a:gd name="T64" fmla="*/ 191 w 232"/>
                  <a:gd name="T65" fmla="*/ 4 h 212"/>
                  <a:gd name="T66" fmla="*/ 164 w 232"/>
                  <a:gd name="T67" fmla="*/ 0 h 212"/>
                  <a:gd name="T68" fmla="*/ 131 w 232"/>
                  <a:gd name="T69" fmla="*/ 28 h 212"/>
                  <a:gd name="T70" fmla="*/ 118 w 232"/>
                  <a:gd name="T71" fmla="*/ 48 h 212"/>
                  <a:gd name="T72" fmla="*/ 108 w 232"/>
                  <a:gd name="T73" fmla="*/ 91 h 212"/>
                  <a:gd name="T74" fmla="*/ 123 w 232"/>
                  <a:gd name="T75" fmla="*/ 112 h 212"/>
                  <a:gd name="T76" fmla="*/ 167 w 232"/>
                  <a:gd name="T77" fmla="*/ 116 h 212"/>
                  <a:gd name="T78" fmla="*/ 190 w 232"/>
                  <a:gd name="T79" fmla="*/ 111 h 212"/>
                  <a:gd name="T80" fmla="*/ 228 w 232"/>
                  <a:gd name="T81" fmla="*/ 88 h 212"/>
                  <a:gd name="T82" fmla="*/ 217 w 232"/>
                  <a:gd name="T83" fmla="*/ 91 h 212"/>
                  <a:gd name="T84" fmla="*/ 200 w 232"/>
                  <a:gd name="T85" fmla="*/ 94 h 212"/>
                  <a:gd name="T86" fmla="*/ 184 w 232"/>
                  <a:gd name="T87" fmla="*/ 118 h 212"/>
                  <a:gd name="T88" fmla="*/ 170 w 232"/>
                  <a:gd name="T89" fmla="*/ 108 h 212"/>
                  <a:gd name="T90" fmla="*/ 141 w 232"/>
                  <a:gd name="T91" fmla="*/ 114 h 212"/>
                  <a:gd name="T92" fmla="*/ 138 w 232"/>
                  <a:gd name="T93" fmla="*/ 97 h 212"/>
                  <a:gd name="T94" fmla="*/ 114 w 232"/>
                  <a:gd name="T95" fmla="*/ 81 h 212"/>
                  <a:gd name="T96" fmla="*/ 124 w 232"/>
                  <a:gd name="T97" fmla="*/ 67 h 212"/>
                  <a:gd name="T98" fmla="*/ 118 w 232"/>
                  <a:gd name="T99" fmla="*/ 39 h 212"/>
                  <a:gd name="T100" fmla="*/ 134 w 232"/>
                  <a:gd name="T101" fmla="*/ 36 h 212"/>
                  <a:gd name="T102" fmla="*/ 151 w 232"/>
                  <a:gd name="T103" fmla="*/ 11 h 212"/>
                  <a:gd name="T104" fmla="*/ 165 w 232"/>
                  <a:gd name="T105" fmla="*/ 21 h 212"/>
                  <a:gd name="T106" fmla="*/ 193 w 232"/>
                  <a:gd name="T107" fmla="*/ 15 h 212"/>
                  <a:gd name="T108" fmla="*/ 196 w 232"/>
                  <a:gd name="T109" fmla="*/ 32 h 212"/>
                  <a:gd name="T110" fmla="*/ 221 w 232"/>
                  <a:gd name="T111" fmla="*/ 48 h 212"/>
                  <a:gd name="T112" fmla="*/ 211 w 232"/>
                  <a:gd name="T113" fmla="*/ 62 h 212"/>
                  <a:gd name="T114" fmla="*/ 217 w 232"/>
                  <a:gd name="T115" fmla="*/ 91 h 212"/>
                  <a:gd name="T116" fmla="*/ 152 w 232"/>
                  <a:gd name="T117" fmla="*/ 68 h 212"/>
                  <a:gd name="T118" fmla="*/ 181 w 232"/>
                  <a:gd name="T119" fmla="*/ 73 h 212"/>
                  <a:gd name="T120" fmla="*/ 174 w 232"/>
                  <a:gd name="T121" fmla="*/ 69 h 212"/>
                  <a:gd name="T122" fmla="*/ 165 w 232"/>
                  <a:gd name="T123" fmla="*/ 57 h 212"/>
                  <a:gd name="T124" fmla="*/ 174 w 232"/>
                  <a:gd name="T125" fmla="*/ 69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232" h="212">
                    <a:moveTo>
                      <a:pt x="108" y="121"/>
                    </a:moveTo>
                    <a:cubicBezTo>
                      <a:pt x="117" y="112"/>
                      <a:pt x="117" y="112"/>
                      <a:pt x="117" y="112"/>
                    </a:cubicBezTo>
                    <a:cubicBezTo>
                      <a:pt x="100" y="95"/>
                      <a:pt x="100" y="95"/>
                      <a:pt x="100" y="95"/>
                    </a:cubicBezTo>
                    <a:cubicBezTo>
                      <a:pt x="91" y="104"/>
                      <a:pt x="91" y="104"/>
                      <a:pt x="91" y="104"/>
                    </a:cubicBezTo>
                    <a:cubicBezTo>
                      <a:pt x="86" y="101"/>
                      <a:pt x="81" y="99"/>
                      <a:pt x="76" y="98"/>
                    </a:cubicBezTo>
                    <a:cubicBezTo>
                      <a:pt x="76" y="85"/>
                      <a:pt x="76" y="85"/>
                      <a:pt x="76" y="85"/>
                    </a:cubicBezTo>
                    <a:cubicBezTo>
                      <a:pt x="52" y="85"/>
                      <a:pt x="52" y="85"/>
                      <a:pt x="52" y="85"/>
                    </a:cubicBezTo>
                    <a:cubicBezTo>
                      <a:pt x="52" y="98"/>
                      <a:pt x="52" y="98"/>
                      <a:pt x="52" y="98"/>
                    </a:cubicBezTo>
                    <a:cubicBezTo>
                      <a:pt x="46" y="99"/>
                      <a:pt x="41" y="101"/>
                      <a:pt x="37" y="104"/>
                    </a:cubicBezTo>
                    <a:cubicBezTo>
                      <a:pt x="27" y="95"/>
                      <a:pt x="27" y="95"/>
                      <a:pt x="27" y="95"/>
                    </a:cubicBezTo>
                    <a:cubicBezTo>
                      <a:pt x="10" y="112"/>
                      <a:pt x="10" y="112"/>
                      <a:pt x="10" y="112"/>
                    </a:cubicBezTo>
                    <a:cubicBezTo>
                      <a:pt x="20" y="121"/>
                      <a:pt x="20" y="121"/>
                      <a:pt x="20" y="121"/>
                    </a:cubicBezTo>
                    <a:cubicBezTo>
                      <a:pt x="17" y="126"/>
                      <a:pt x="15" y="131"/>
                      <a:pt x="13" y="136"/>
                    </a:cubicBezTo>
                    <a:cubicBezTo>
                      <a:pt x="0" y="136"/>
                      <a:pt x="0" y="136"/>
                      <a:pt x="0" y="136"/>
                    </a:cubicBezTo>
                    <a:cubicBezTo>
                      <a:pt x="0" y="160"/>
                      <a:pt x="0" y="160"/>
                      <a:pt x="0" y="160"/>
                    </a:cubicBezTo>
                    <a:cubicBezTo>
                      <a:pt x="13" y="160"/>
                      <a:pt x="13" y="160"/>
                      <a:pt x="13" y="160"/>
                    </a:cubicBezTo>
                    <a:cubicBezTo>
                      <a:pt x="15" y="166"/>
                      <a:pt x="17" y="171"/>
                      <a:pt x="20" y="175"/>
                    </a:cubicBezTo>
                    <a:cubicBezTo>
                      <a:pt x="10" y="185"/>
                      <a:pt x="10" y="185"/>
                      <a:pt x="10" y="185"/>
                    </a:cubicBezTo>
                    <a:cubicBezTo>
                      <a:pt x="27" y="202"/>
                      <a:pt x="27" y="202"/>
                      <a:pt x="27" y="202"/>
                    </a:cubicBezTo>
                    <a:cubicBezTo>
                      <a:pt x="37" y="192"/>
                      <a:pt x="37" y="192"/>
                      <a:pt x="37" y="192"/>
                    </a:cubicBezTo>
                    <a:cubicBezTo>
                      <a:pt x="41" y="195"/>
                      <a:pt x="46" y="197"/>
                      <a:pt x="52" y="199"/>
                    </a:cubicBezTo>
                    <a:cubicBezTo>
                      <a:pt x="52" y="212"/>
                      <a:pt x="52" y="212"/>
                      <a:pt x="52" y="212"/>
                    </a:cubicBezTo>
                    <a:cubicBezTo>
                      <a:pt x="76" y="212"/>
                      <a:pt x="76" y="212"/>
                      <a:pt x="76" y="212"/>
                    </a:cubicBezTo>
                    <a:cubicBezTo>
                      <a:pt x="76" y="199"/>
                      <a:pt x="76" y="199"/>
                      <a:pt x="76" y="199"/>
                    </a:cubicBezTo>
                    <a:cubicBezTo>
                      <a:pt x="81" y="197"/>
                      <a:pt x="86" y="195"/>
                      <a:pt x="91" y="192"/>
                    </a:cubicBezTo>
                    <a:cubicBezTo>
                      <a:pt x="100" y="202"/>
                      <a:pt x="100" y="202"/>
                      <a:pt x="100" y="202"/>
                    </a:cubicBezTo>
                    <a:cubicBezTo>
                      <a:pt x="117" y="185"/>
                      <a:pt x="117" y="185"/>
                      <a:pt x="117" y="185"/>
                    </a:cubicBezTo>
                    <a:cubicBezTo>
                      <a:pt x="108" y="175"/>
                      <a:pt x="108" y="175"/>
                      <a:pt x="108" y="175"/>
                    </a:cubicBezTo>
                    <a:cubicBezTo>
                      <a:pt x="111" y="171"/>
                      <a:pt x="113" y="166"/>
                      <a:pt x="114" y="160"/>
                    </a:cubicBezTo>
                    <a:cubicBezTo>
                      <a:pt x="127" y="160"/>
                      <a:pt x="127" y="160"/>
                      <a:pt x="127" y="160"/>
                    </a:cubicBezTo>
                    <a:cubicBezTo>
                      <a:pt x="127" y="136"/>
                      <a:pt x="127" y="136"/>
                      <a:pt x="127" y="136"/>
                    </a:cubicBezTo>
                    <a:cubicBezTo>
                      <a:pt x="114" y="136"/>
                      <a:pt x="114" y="136"/>
                      <a:pt x="114" y="136"/>
                    </a:cubicBezTo>
                    <a:cubicBezTo>
                      <a:pt x="113" y="131"/>
                      <a:pt x="111" y="126"/>
                      <a:pt x="108" y="121"/>
                    </a:cubicBezTo>
                    <a:close/>
                    <a:moveTo>
                      <a:pt x="119" y="152"/>
                    </a:moveTo>
                    <a:cubicBezTo>
                      <a:pt x="107" y="152"/>
                      <a:pt x="107" y="152"/>
                      <a:pt x="107" y="152"/>
                    </a:cubicBezTo>
                    <a:cubicBezTo>
                      <a:pt x="107" y="156"/>
                      <a:pt x="107" y="156"/>
                      <a:pt x="107" y="156"/>
                    </a:cubicBezTo>
                    <a:cubicBezTo>
                      <a:pt x="106" y="162"/>
                      <a:pt x="103" y="168"/>
                      <a:pt x="99" y="174"/>
                    </a:cubicBezTo>
                    <a:cubicBezTo>
                      <a:pt x="97" y="176"/>
                      <a:pt x="97" y="176"/>
                      <a:pt x="97" y="176"/>
                    </a:cubicBezTo>
                    <a:cubicBezTo>
                      <a:pt x="106" y="185"/>
                      <a:pt x="106" y="185"/>
                      <a:pt x="106" y="185"/>
                    </a:cubicBezTo>
                    <a:cubicBezTo>
                      <a:pt x="100" y="191"/>
                      <a:pt x="100" y="191"/>
                      <a:pt x="100" y="191"/>
                    </a:cubicBezTo>
                    <a:cubicBezTo>
                      <a:pt x="92" y="182"/>
                      <a:pt x="92" y="182"/>
                      <a:pt x="92" y="182"/>
                    </a:cubicBezTo>
                    <a:cubicBezTo>
                      <a:pt x="89" y="184"/>
                      <a:pt x="89" y="184"/>
                      <a:pt x="89" y="184"/>
                    </a:cubicBezTo>
                    <a:cubicBezTo>
                      <a:pt x="84" y="188"/>
                      <a:pt x="78" y="190"/>
                      <a:pt x="71" y="191"/>
                    </a:cubicBezTo>
                    <a:cubicBezTo>
                      <a:pt x="68" y="192"/>
                      <a:pt x="68" y="192"/>
                      <a:pt x="68" y="192"/>
                    </a:cubicBezTo>
                    <a:cubicBezTo>
                      <a:pt x="68" y="204"/>
                      <a:pt x="68" y="204"/>
                      <a:pt x="68" y="204"/>
                    </a:cubicBezTo>
                    <a:cubicBezTo>
                      <a:pt x="60" y="204"/>
                      <a:pt x="60" y="204"/>
                      <a:pt x="60" y="204"/>
                    </a:cubicBezTo>
                    <a:cubicBezTo>
                      <a:pt x="60" y="192"/>
                      <a:pt x="60" y="192"/>
                      <a:pt x="60" y="192"/>
                    </a:cubicBezTo>
                    <a:cubicBezTo>
                      <a:pt x="56" y="191"/>
                      <a:pt x="56" y="191"/>
                      <a:pt x="56" y="191"/>
                    </a:cubicBezTo>
                    <a:cubicBezTo>
                      <a:pt x="50" y="190"/>
                      <a:pt x="44" y="188"/>
                      <a:pt x="38" y="184"/>
                    </a:cubicBezTo>
                    <a:cubicBezTo>
                      <a:pt x="36" y="182"/>
                      <a:pt x="36" y="182"/>
                      <a:pt x="36" y="182"/>
                    </a:cubicBezTo>
                    <a:cubicBezTo>
                      <a:pt x="27" y="191"/>
                      <a:pt x="27" y="191"/>
                      <a:pt x="27" y="191"/>
                    </a:cubicBezTo>
                    <a:cubicBezTo>
                      <a:pt x="21" y="185"/>
                      <a:pt x="21" y="185"/>
                      <a:pt x="21" y="185"/>
                    </a:cubicBezTo>
                    <a:cubicBezTo>
                      <a:pt x="30" y="176"/>
                      <a:pt x="30" y="176"/>
                      <a:pt x="30" y="176"/>
                    </a:cubicBezTo>
                    <a:cubicBezTo>
                      <a:pt x="28" y="174"/>
                      <a:pt x="28" y="174"/>
                      <a:pt x="28" y="174"/>
                    </a:cubicBezTo>
                    <a:cubicBezTo>
                      <a:pt x="24" y="168"/>
                      <a:pt x="22" y="162"/>
                      <a:pt x="21" y="156"/>
                    </a:cubicBezTo>
                    <a:cubicBezTo>
                      <a:pt x="20" y="152"/>
                      <a:pt x="20" y="152"/>
                      <a:pt x="20" y="152"/>
                    </a:cubicBezTo>
                    <a:cubicBezTo>
                      <a:pt x="8" y="152"/>
                      <a:pt x="8" y="152"/>
                      <a:pt x="8" y="152"/>
                    </a:cubicBezTo>
                    <a:cubicBezTo>
                      <a:pt x="8" y="144"/>
                      <a:pt x="8" y="144"/>
                      <a:pt x="8" y="144"/>
                    </a:cubicBezTo>
                    <a:cubicBezTo>
                      <a:pt x="20" y="144"/>
                      <a:pt x="20" y="144"/>
                      <a:pt x="20" y="144"/>
                    </a:cubicBezTo>
                    <a:cubicBezTo>
                      <a:pt x="21" y="141"/>
                      <a:pt x="21" y="141"/>
                      <a:pt x="21" y="141"/>
                    </a:cubicBezTo>
                    <a:cubicBezTo>
                      <a:pt x="22" y="134"/>
                      <a:pt x="24" y="128"/>
                      <a:pt x="28" y="123"/>
                    </a:cubicBezTo>
                    <a:cubicBezTo>
                      <a:pt x="30" y="120"/>
                      <a:pt x="30" y="120"/>
                      <a:pt x="30" y="120"/>
                    </a:cubicBezTo>
                    <a:cubicBezTo>
                      <a:pt x="21" y="112"/>
                      <a:pt x="21" y="112"/>
                      <a:pt x="21" y="112"/>
                    </a:cubicBezTo>
                    <a:cubicBezTo>
                      <a:pt x="27" y="106"/>
                      <a:pt x="27" y="106"/>
                      <a:pt x="27" y="106"/>
                    </a:cubicBezTo>
                    <a:cubicBezTo>
                      <a:pt x="36" y="115"/>
                      <a:pt x="36" y="115"/>
                      <a:pt x="36" y="115"/>
                    </a:cubicBezTo>
                    <a:cubicBezTo>
                      <a:pt x="38" y="113"/>
                      <a:pt x="38" y="113"/>
                      <a:pt x="38" y="113"/>
                    </a:cubicBezTo>
                    <a:cubicBezTo>
                      <a:pt x="44" y="109"/>
                      <a:pt x="50" y="106"/>
                      <a:pt x="56" y="105"/>
                    </a:cubicBezTo>
                    <a:cubicBezTo>
                      <a:pt x="60" y="105"/>
                      <a:pt x="60" y="105"/>
                      <a:pt x="60" y="105"/>
                    </a:cubicBezTo>
                    <a:cubicBezTo>
                      <a:pt x="60" y="93"/>
                      <a:pt x="60" y="93"/>
                      <a:pt x="60" y="93"/>
                    </a:cubicBezTo>
                    <a:cubicBezTo>
                      <a:pt x="68" y="93"/>
                      <a:pt x="68" y="93"/>
                      <a:pt x="68" y="93"/>
                    </a:cubicBezTo>
                    <a:cubicBezTo>
                      <a:pt x="68" y="105"/>
                      <a:pt x="68" y="105"/>
                      <a:pt x="68" y="105"/>
                    </a:cubicBezTo>
                    <a:cubicBezTo>
                      <a:pt x="71" y="105"/>
                      <a:pt x="71" y="105"/>
                      <a:pt x="71" y="105"/>
                    </a:cubicBezTo>
                    <a:cubicBezTo>
                      <a:pt x="78" y="106"/>
                      <a:pt x="84" y="109"/>
                      <a:pt x="89" y="113"/>
                    </a:cubicBezTo>
                    <a:cubicBezTo>
                      <a:pt x="92" y="115"/>
                      <a:pt x="92" y="115"/>
                      <a:pt x="92" y="115"/>
                    </a:cubicBezTo>
                    <a:cubicBezTo>
                      <a:pt x="100" y="106"/>
                      <a:pt x="100" y="106"/>
                      <a:pt x="100" y="106"/>
                    </a:cubicBezTo>
                    <a:cubicBezTo>
                      <a:pt x="106" y="112"/>
                      <a:pt x="106" y="112"/>
                      <a:pt x="106" y="112"/>
                    </a:cubicBezTo>
                    <a:cubicBezTo>
                      <a:pt x="97" y="120"/>
                      <a:pt x="97" y="120"/>
                      <a:pt x="97" y="120"/>
                    </a:cubicBezTo>
                    <a:cubicBezTo>
                      <a:pt x="99" y="123"/>
                      <a:pt x="99" y="123"/>
                      <a:pt x="99" y="123"/>
                    </a:cubicBezTo>
                    <a:cubicBezTo>
                      <a:pt x="103" y="128"/>
                      <a:pt x="106" y="134"/>
                      <a:pt x="107" y="141"/>
                    </a:cubicBezTo>
                    <a:cubicBezTo>
                      <a:pt x="107" y="144"/>
                      <a:pt x="107" y="144"/>
                      <a:pt x="107" y="144"/>
                    </a:cubicBezTo>
                    <a:cubicBezTo>
                      <a:pt x="119" y="144"/>
                      <a:pt x="119" y="144"/>
                      <a:pt x="119" y="144"/>
                    </a:cubicBezTo>
                    <a:lnTo>
                      <a:pt x="119" y="152"/>
                    </a:lnTo>
                    <a:close/>
                    <a:moveTo>
                      <a:pt x="64" y="132"/>
                    </a:moveTo>
                    <a:cubicBezTo>
                      <a:pt x="55" y="132"/>
                      <a:pt x="48" y="140"/>
                      <a:pt x="48" y="148"/>
                    </a:cubicBezTo>
                    <a:cubicBezTo>
                      <a:pt x="48" y="157"/>
                      <a:pt x="55" y="164"/>
                      <a:pt x="64" y="164"/>
                    </a:cubicBezTo>
                    <a:cubicBezTo>
                      <a:pt x="72" y="164"/>
                      <a:pt x="80" y="157"/>
                      <a:pt x="80" y="148"/>
                    </a:cubicBezTo>
                    <a:cubicBezTo>
                      <a:pt x="80" y="140"/>
                      <a:pt x="72" y="132"/>
                      <a:pt x="64" y="132"/>
                    </a:cubicBezTo>
                    <a:close/>
                    <a:moveTo>
                      <a:pt x="64" y="156"/>
                    </a:moveTo>
                    <a:cubicBezTo>
                      <a:pt x="59" y="156"/>
                      <a:pt x="56" y="153"/>
                      <a:pt x="56" y="148"/>
                    </a:cubicBezTo>
                    <a:cubicBezTo>
                      <a:pt x="56" y="144"/>
                      <a:pt x="59" y="140"/>
                      <a:pt x="64" y="140"/>
                    </a:cubicBezTo>
                    <a:cubicBezTo>
                      <a:pt x="68" y="140"/>
                      <a:pt x="72" y="144"/>
                      <a:pt x="72" y="148"/>
                    </a:cubicBezTo>
                    <a:cubicBezTo>
                      <a:pt x="72" y="153"/>
                      <a:pt x="68" y="156"/>
                      <a:pt x="64" y="156"/>
                    </a:cubicBezTo>
                    <a:close/>
                    <a:moveTo>
                      <a:pt x="219" y="65"/>
                    </a:moveTo>
                    <a:cubicBezTo>
                      <a:pt x="232" y="62"/>
                      <a:pt x="232" y="62"/>
                      <a:pt x="232" y="62"/>
                    </a:cubicBezTo>
                    <a:cubicBezTo>
                      <a:pt x="227" y="39"/>
                      <a:pt x="227" y="39"/>
                      <a:pt x="227" y="39"/>
                    </a:cubicBezTo>
                    <a:cubicBezTo>
                      <a:pt x="214" y="42"/>
                      <a:pt x="214" y="42"/>
                      <a:pt x="214" y="42"/>
                    </a:cubicBezTo>
                    <a:cubicBezTo>
                      <a:pt x="211" y="37"/>
                      <a:pt x="208" y="32"/>
                      <a:pt x="204" y="28"/>
                    </a:cubicBezTo>
                    <a:cubicBezTo>
                      <a:pt x="211" y="17"/>
                      <a:pt x="211" y="17"/>
                      <a:pt x="211" y="17"/>
                    </a:cubicBezTo>
                    <a:cubicBezTo>
                      <a:pt x="191" y="4"/>
                      <a:pt x="191" y="4"/>
                      <a:pt x="191" y="4"/>
                    </a:cubicBezTo>
                    <a:cubicBezTo>
                      <a:pt x="184" y="16"/>
                      <a:pt x="184" y="16"/>
                      <a:pt x="184" y="16"/>
                    </a:cubicBezTo>
                    <a:cubicBezTo>
                      <a:pt x="178" y="14"/>
                      <a:pt x="173" y="13"/>
                      <a:pt x="167" y="13"/>
                    </a:cubicBezTo>
                    <a:cubicBezTo>
                      <a:pt x="164" y="0"/>
                      <a:pt x="164" y="0"/>
                      <a:pt x="164" y="0"/>
                    </a:cubicBezTo>
                    <a:cubicBezTo>
                      <a:pt x="141" y="5"/>
                      <a:pt x="141" y="5"/>
                      <a:pt x="141" y="5"/>
                    </a:cubicBezTo>
                    <a:cubicBezTo>
                      <a:pt x="144" y="18"/>
                      <a:pt x="144" y="18"/>
                      <a:pt x="144" y="18"/>
                    </a:cubicBezTo>
                    <a:cubicBezTo>
                      <a:pt x="139" y="21"/>
                      <a:pt x="135" y="24"/>
                      <a:pt x="131" y="28"/>
                    </a:cubicBezTo>
                    <a:cubicBezTo>
                      <a:pt x="119" y="21"/>
                      <a:pt x="119" y="21"/>
                      <a:pt x="119" y="21"/>
                    </a:cubicBezTo>
                    <a:cubicBezTo>
                      <a:pt x="107" y="41"/>
                      <a:pt x="107" y="41"/>
                      <a:pt x="107" y="41"/>
                    </a:cubicBezTo>
                    <a:cubicBezTo>
                      <a:pt x="118" y="48"/>
                      <a:pt x="118" y="48"/>
                      <a:pt x="118" y="48"/>
                    </a:cubicBezTo>
                    <a:cubicBezTo>
                      <a:pt x="116" y="53"/>
                      <a:pt x="116" y="59"/>
                      <a:pt x="115" y="64"/>
                    </a:cubicBezTo>
                    <a:cubicBezTo>
                      <a:pt x="102" y="67"/>
                      <a:pt x="102" y="67"/>
                      <a:pt x="102" y="67"/>
                    </a:cubicBezTo>
                    <a:cubicBezTo>
                      <a:pt x="108" y="91"/>
                      <a:pt x="108" y="91"/>
                      <a:pt x="108" y="91"/>
                    </a:cubicBezTo>
                    <a:cubicBezTo>
                      <a:pt x="121" y="88"/>
                      <a:pt x="121" y="88"/>
                      <a:pt x="121" y="88"/>
                    </a:cubicBezTo>
                    <a:cubicBezTo>
                      <a:pt x="123" y="93"/>
                      <a:pt x="127" y="97"/>
                      <a:pt x="130" y="101"/>
                    </a:cubicBezTo>
                    <a:cubicBezTo>
                      <a:pt x="123" y="112"/>
                      <a:pt x="123" y="112"/>
                      <a:pt x="123" y="112"/>
                    </a:cubicBezTo>
                    <a:cubicBezTo>
                      <a:pt x="144" y="125"/>
                      <a:pt x="144" y="125"/>
                      <a:pt x="144" y="125"/>
                    </a:cubicBezTo>
                    <a:cubicBezTo>
                      <a:pt x="151" y="114"/>
                      <a:pt x="151" y="114"/>
                      <a:pt x="151" y="114"/>
                    </a:cubicBezTo>
                    <a:cubicBezTo>
                      <a:pt x="156" y="115"/>
                      <a:pt x="161" y="116"/>
                      <a:pt x="167" y="116"/>
                    </a:cubicBezTo>
                    <a:cubicBezTo>
                      <a:pt x="170" y="129"/>
                      <a:pt x="170" y="129"/>
                      <a:pt x="170" y="129"/>
                    </a:cubicBezTo>
                    <a:cubicBezTo>
                      <a:pt x="193" y="124"/>
                      <a:pt x="193" y="124"/>
                      <a:pt x="193" y="124"/>
                    </a:cubicBezTo>
                    <a:cubicBezTo>
                      <a:pt x="190" y="111"/>
                      <a:pt x="190" y="111"/>
                      <a:pt x="190" y="111"/>
                    </a:cubicBezTo>
                    <a:cubicBezTo>
                      <a:pt x="195" y="109"/>
                      <a:pt x="200" y="105"/>
                      <a:pt x="204" y="101"/>
                    </a:cubicBezTo>
                    <a:cubicBezTo>
                      <a:pt x="215" y="109"/>
                      <a:pt x="215" y="109"/>
                      <a:pt x="215" y="109"/>
                    </a:cubicBezTo>
                    <a:cubicBezTo>
                      <a:pt x="228" y="88"/>
                      <a:pt x="228" y="88"/>
                      <a:pt x="228" y="88"/>
                    </a:cubicBezTo>
                    <a:cubicBezTo>
                      <a:pt x="216" y="81"/>
                      <a:pt x="216" y="81"/>
                      <a:pt x="216" y="81"/>
                    </a:cubicBezTo>
                    <a:cubicBezTo>
                      <a:pt x="218" y="76"/>
                      <a:pt x="219" y="70"/>
                      <a:pt x="219" y="65"/>
                    </a:cubicBezTo>
                    <a:close/>
                    <a:moveTo>
                      <a:pt x="217" y="91"/>
                    </a:moveTo>
                    <a:cubicBezTo>
                      <a:pt x="212" y="98"/>
                      <a:pt x="212" y="98"/>
                      <a:pt x="212" y="98"/>
                    </a:cubicBezTo>
                    <a:cubicBezTo>
                      <a:pt x="202" y="91"/>
                      <a:pt x="202" y="91"/>
                      <a:pt x="202" y="91"/>
                    </a:cubicBezTo>
                    <a:cubicBezTo>
                      <a:pt x="200" y="94"/>
                      <a:pt x="200" y="94"/>
                      <a:pt x="200" y="94"/>
                    </a:cubicBezTo>
                    <a:cubicBezTo>
                      <a:pt x="196" y="99"/>
                      <a:pt x="190" y="103"/>
                      <a:pt x="184" y="105"/>
                    </a:cubicBezTo>
                    <a:cubicBezTo>
                      <a:pt x="181" y="106"/>
                      <a:pt x="181" y="106"/>
                      <a:pt x="181" y="106"/>
                    </a:cubicBezTo>
                    <a:cubicBezTo>
                      <a:pt x="184" y="118"/>
                      <a:pt x="184" y="118"/>
                      <a:pt x="184" y="118"/>
                    </a:cubicBezTo>
                    <a:cubicBezTo>
                      <a:pt x="176" y="120"/>
                      <a:pt x="176" y="120"/>
                      <a:pt x="176" y="120"/>
                    </a:cubicBezTo>
                    <a:cubicBezTo>
                      <a:pt x="173" y="108"/>
                      <a:pt x="173" y="108"/>
                      <a:pt x="173" y="108"/>
                    </a:cubicBezTo>
                    <a:cubicBezTo>
                      <a:pt x="170" y="108"/>
                      <a:pt x="170" y="108"/>
                      <a:pt x="170" y="108"/>
                    </a:cubicBezTo>
                    <a:cubicBezTo>
                      <a:pt x="163" y="109"/>
                      <a:pt x="157" y="108"/>
                      <a:pt x="151" y="105"/>
                    </a:cubicBezTo>
                    <a:cubicBezTo>
                      <a:pt x="147" y="104"/>
                      <a:pt x="147" y="104"/>
                      <a:pt x="147" y="104"/>
                    </a:cubicBezTo>
                    <a:cubicBezTo>
                      <a:pt x="141" y="114"/>
                      <a:pt x="141" y="114"/>
                      <a:pt x="141" y="114"/>
                    </a:cubicBezTo>
                    <a:cubicBezTo>
                      <a:pt x="134" y="110"/>
                      <a:pt x="134" y="110"/>
                      <a:pt x="134" y="110"/>
                    </a:cubicBezTo>
                    <a:cubicBezTo>
                      <a:pt x="141" y="100"/>
                      <a:pt x="141" y="100"/>
                      <a:pt x="141" y="100"/>
                    </a:cubicBezTo>
                    <a:cubicBezTo>
                      <a:pt x="138" y="97"/>
                      <a:pt x="138" y="97"/>
                      <a:pt x="138" y="97"/>
                    </a:cubicBezTo>
                    <a:cubicBezTo>
                      <a:pt x="133" y="93"/>
                      <a:pt x="129" y="88"/>
                      <a:pt x="127" y="82"/>
                    </a:cubicBezTo>
                    <a:cubicBezTo>
                      <a:pt x="126" y="78"/>
                      <a:pt x="126" y="78"/>
                      <a:pt x="126" y="78"/>
                    </a:cubicBezTo>
                    <a:cubicBezTo>
                      <a:pt x="114" y="81"/>
                      <a:pt x="114" y="81"/>
                      <a:pt x="114" y="81"/>
                    </a:cubicBezTo>
                    <a:cubicBezTo>
                      <a:pt x="112" y="73"/>
                      <a:pt x="112" y="73"/>
                      <a:pt x="112" y="73"/>
                    </a:cubicBezTo>
                    <a:cubicBezTo>
                      <a:pt x="124" y="71"/>
                      <a:pt x="124" y="71"/>
                      <a:pt x="124" y="71"/>
                    </a:cubicBezTo>
                    <a:cubicBezTo>
                      <a:pt x="124" y="67"/>
                      <a:pt x="124" y="67"/>
                      <a:pt x="124" y="67"/>
                    </a:cubicBezTo>
                    <a:cubicBezTo>
                      <a:pt x="123" y="61"/>
                      <a:pt x="124" y="54"/>
                      <a:pt x="127" y="48"/>
                    </a:cubicBezTo>
                    <a:cubicBezTo>
                      <a:pt x="128" y="45"/>
                      <a:pt x="128" y="45"/>
                      <a:pt x="128" y="45"/>
                    </a:cubicBezTo>
                    <a:cubicBezTo>
                      <a:pt x="118" y="39"/>
                      <a:pt x="118" y="39"/>
                      <a:pt x="118" y="39"/>
                    </a:cubicBezTo>
                    <a:cubicBezTo>
                      <a:pt x="122" y="32"/>
                      <a:pt x="122" y="32"/>
                      <a:pt x="122" y="3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4" y="36"/>
                      <a:pt x="134" y="36"/>
                      <a:pt x="134" y="36"/>
                    </a:cubicBezTo>
                    <a:cubicBezTo>
                      <a:pt x="139" y="31"/>
                      <a:pt x="144" y="27"/>
                      <a:pt x="150" y="24"/>
                    </a:cubicBezTo>
                    <a:cubicBezTo>
                      <a:pt x="153" y="23"/>
                      <a:pt x="153" y="23"/>
                      <a:pt x="153" y="23"/>
                    </a:cubicBezTo>
                    <a:cubicBezTo>
                      <a:pt x="151" y="11"/>
                      <a:pt x="151" y="11"/>
                      <a:pt x="151" y="11"/>
                    </a:cubicBezTo>
                    <a:cubicBezTo>
                      <a:pt x="158" y="10"/>
                      <a:pt x="158" y="10"/>
                      <a:pt x="158" y="10"/>
                    </a:cubicBezTo>
                    <a:cubicBezTo>
                      <a:pt x="161" y="21"/>
                      <a:pt x="161" y="21"/>
                      <a:pt x="161" y="21"/>
                    </a:cubicBezTo>
                    <a:cubicBezTo>
                      <a:pt x="165" y="21"/>
                      <a:pt x="165" y="21"/>
                      <a:pt x="165" y="21"/>
                    </a:cubicBezTo>
                    <a:cubicBezTo>
                      <a:pt x="171" y="21"/>
                      <a:pt x="178" y="22"/>
                      <a:pt x="184" y="24"/>
                    </a:cubicBezTo>
                    <a:cubicBezTo>
                      <a:pt x="187" y="26"/>
                      <a:pt x="187" y="26"/>
                      <a:pt x="187" y="26"/>
                    </a:cubicBezTo>
                    <a:cubicBezTo>
                      <a:pt x="193" y="15"/>
                      <a:pt x="193" y="15"/>
                      <a:pt x="193" y="15"/>
                    </a:cubicBezTo>
                    <a:cubicBezTo>
                      <a:pt x="200" y="20"/>
                      <a:pt x="200" y="20"/>
                      <a:pt x="200" y="20"/>
                    </a:cubicBezTo>
                    <a:cubicBezTo>
                      <a:pt x="194" y="30"/>
                      <a:pt x="194" y="30"/>
                      <a:pt x="194" y="30"/>
                    </a:cubicBezTo>
                    <a:cubicBezTo>
                      <a:pt x="196" y="32"/>
                      <a:pt x="196" y="32"/>
                      <a:pt x="196" y="32"/>
                    </a:cubicBezTo>
                    <a:cubicBezTo>
                      <a:pt x="201" y="36"/>
                      <a:pt x="205" y="42"/>
                      <a:pt x="208" y="48"/>
                    </a:cubicBezTo>
                    <a:cubicBezTo>
                      <a:pt x="209" y="51"/>
                      <a:pt x="209" y="51"/>
                      <a:pt x="209" y="51"/>
                    </a:cubicBezTo>
                    <a:cubicBezTo>
                      <a:pt x="221" y="48"/>
                      <a:pt x="221" y="48"/>
                      <a:pt x="221" y="48"/>
                    </a:cubicBezTo>
                    <a:cubicBezTo>
                      <a:pt x="222" y="56"/>
                      <a:pt x="222" y="56"/>
                      <a:pt x="222" y="56"/>
                    </a:cubicBezTo>
                    <a:cubicBezTo>
                      <a:pt x="211" y="59"/>
                      <a:pt x="211" y="59"/>
                      <a:pt x="211" y="59"/>
                    </a:cubicBezTo>
                    <a:cubicBezTo>
                      <a:pt x="211" y="62"/>
                      <a:pt x="211" y="62"/>
                      <a:pt x="211" y="62"/>
                    </a:cubicBezTo>
                    <a:cubicBezTo>
                      <a:pt x="211" y="69"/>
                      <a:pt x="210" y="75"/>
                      <a:pt x="208" y="81"/>
                    </a:cubicBezTo>
                    <a:cubicBezTo>
                      <a:pt x="206" y="84"/>
                      <a:pt x="206" y="84"/>
                      <a:pt x="206" y="84"/>
                    </a:cubicBezTo>
                    <a:lnTo>
                      <a:pt x="217" y="91"/>
                    </a:lnTo>
                    <a:close/>
                    <a:moveTo>
                      <a:pt x="167" y="49"/>
                    </a:moveTo>
                    <a:cubicBezTo>
                      <a:pt x="166" y="49"/>
                      <a:pt x="165" y="49"/>
                      <a:pt x="164" y="49"/>
                    </a:cubicBezTo>
                    <a:cubicBezTo>
                      <a:pt x="155" y="51"/>
                      <a:pt x="150" y="60"/>
                      <a:pt x="152" y="68"/>
                    </a:cubicBezTo>
                    <a:cubicBezTo>
                      <a:pt x="153" y="76"/>
                      <a:pt x="160" y="81"/>
                      <a:pt x="167" y="81"/>
                    </a:cubicBezTo>
                    <a:cubicBezTo>
                      <a:pt x="168" y="81"/>
                      <a:pt x="170" y="80"/>
                      <a:pt x="171" y="80"/>
                    </a:cubicBezTo>
                    <a:cubicBezTo>
                      <a:pt x="175" y="79"/>
                      <a:pt x="178" y="77"/>
                      <a:pt x="181" y="73"/>
                    </a:cubicBezTo>
                    <a:cubicBezTo>
                      <a:pt x="183" y="70"/>
                      <a:pt x="184" y="65"/>
                      <a:pt x="183" y="61"/>
                    </a:cubicBezTo>
                    <a:cubicBezTo>
                      <a:pt x="181" y="54"/>
                      <a:pt x="175" y="49"/>
                      <a:pt x="167" y="49"/>
                    </a:cubicBezTo>
                    <a:close/>
                    <a:moveTo>
                      <a:pt x="174" y="69"/>
                    </a:moveTo>
                    <a:cubicBezTo>
                      <a:pt x="173" y="71"/>
                      <a:pt x="171" y="72"/>
                      <a:pt x="169" y="72"/>
                    </a:cubicBezTo>
                    <a:cubicBezTo>
                      <a:pt x="165" y="73"/>
                      <a:pt x="160" y="71"/>
                      <a:pt x="159" y="66"/>
                    </a:cubicBezTo>
                    <a:cubicBezTo>
                      <a:pt x="158" y="62"/>
                      <a:pt x="161" y="58"/>
                      <a:pt x="165" y="57"/>
                    </a:cubicBezTo>
                    <a:cubicBezTo>
                      <a:pt x="166" y="57"/>
                      <a:pt x="167" y="57"/>
                      <a:pt x="167" y="57"/>
                    </a:cubicBezTo>
                    <a:cubicBezTo>
                      <a:pt x="171" y="57"/>
                      <a:pt x="174" y="59"/>
                      <a:pt x="175" y="63"/>
                    </a:cubicBezTo>
                    <a:cubicBezTo>
                      <a:pt x="175" y="65"/>
                      <a:pt x="175" y="67"/>
                      <a:pt x="174" y="6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04" name="Group 103">
                <a:extLst>
                  <a:ext uri="{FF2B5EF4-FFF2-40B4-BE49-F238E27FC236}">
                    <a16:creationId xmlns:a16="http://schemas.microsoft.com/office/drawing/2014/main" id="{649AFC70-59E6-4CF7-B661-03887B53F06A}"/>
                  </a:ext>
                </a:extLst>
              </p:cNvPr>
              <p:cNvGrpSpPr/>
              <p:nvPr/>
            </p:nvGrpSpPr>
            <p:grpSpPr>
              <a:xfrm>
                <a:off x="851358" y="4859534"/>
                <a:ext cx="2953659" cy="1648835"/>
                <a:chOff x="1104848" y="4859534"/>
                <a:chExt cx="2953659" cy="1648835"/>
              </a:xfrm>
            </p:grpSpPr>
            <p:sp>
              <p:nvSpPr>
                <p:cNvPr id="99" name="TextBox 98">
                  <a:extLst>
                    <a:ext uri="{FF2B5EF4-FFF2-40B4-BE49-F238E27FC236}">
                      <a16:creationId xmlns:a16="http://schemas.microsoft.com/office/drawing/2014/main" id="{45959297-EDDA-43B4-A863-85BD5536F3EE}"/>
                    </a:ext>
                  </a:extLst>
                </p:cNvPr>
                <p:cNvSpPr txBox="1"/>
                <p:nvPr/>
              </p:nvSpPr>
              <p:spPr>
                <a:xfrm flipH="1">
                  <a:off x="1111224" y="5123374"/>
                  <a:ext cx="2934834" cy="138499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solidFill>
                        <a:schemeClr val="bg1"/>
                      </a:solidFill>
                    </a:rPr>
                    <a:t>- Media outlets: the rapid growth of traditional media and social media </a:t>
                  </a:r>
                </a:p>
                <a:p>
                  <a:pPr marL="171450" indent="-171450">
                    <a:buFontTx/>
                    <a:buChar char="-"/>
                  </a:pPr>
                  <a:r>
                    <a:rPr lang="en-US" sz="1200" dirty="0">
                      <a:solidFill>
                        <a:schemeClr val="bg1"/>
                      </a:solidFill>
                    </a:rPr>
                    <a:t>Leisure interests: the customers in China are giving higher preferences to experiential products</a:t>
                  </a:r>
                </a:p>
                <a:p>
                  <a:pPr marL="171450" indent="-171450">
                    <a:buFontTx/>
                    <a:buChar char="-"/>
                  </a:pPr>
                  <a:r>
                    <a:rPr lang="en-US" sz="1200" dirty="0">
                      <a:solidFill>
                        <a:schemeClr val="bg1"/>
                      </a:solidFill>
                    </a:rPr>
                    <a:t>Emerge of middle class with increasing emphasis of experience  </a:t>
                  </a:r>
                </a:p>
              </p:txBody>
            </p:sp>
            <p:sp>
              <p:nvSpPr>
                <p:cNvPr id="100" name="TextBox 99">
                  <a:extLst>
                    <a:ext uri="{FF2B5EF4-FFF2-40B4-BE49-F238E27FC236}">
                      <a16:creationId xmlns:a16="http://schemas.microsoft.com/office/drawing/2014/main" id="{044DD380-C2E7-46D3-9402-C17316D48D34}"/>
                    </a:ext>
                  </a:extLst>
                </p:cNvPr>
                <p:cNvSpPr txBox="1"/>
                <p:nvPr/>
              </p:nvSpPr>
              <p:spPr>
                <a:xfrm flipH="1">
                  <a:off x="1104848" y="4859534"/>
                  <a:ext cx="2953659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US" sz="1600" b="1" dirty="0">
                      <a:solidFill>
                        <a:schemeClr val="bg1"/>
                      </a:solidFill>
                      <a:latin typeface="+mj-lt"/>
                    </a:rPr>
                    <a:t>Social Factor</a:t>
                  </a:r>
                  <a:endParaRPr lang="en-US" sz="1600" dirty="0">
                    <a:solidFill>
                      <a:schemeClr val="bg1"/>
                    </a:solidFill>
                    <a:latin typeface="+mj-lt"/>
                  </a:endParaRPr>
                </a:p>
              </p:txBody>
            </p:sp>
          </p:grpSp>
        </p:grp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5D830086-3D80-4CB8-A874-09FA32E1D0EE}"/>
                </a:ext>
              </a:extLst>
            </p:cNvPr>
            <p:cNvGrpSpPr/>
            <p:nvPr/>
          </p:nvGrpSpPr>
          <p:grpSpPr>
            <a:xfrm>
              <a:off x="3868050" y="4694763"/>
              <a:ext cx="1083896" cy="628046"/>
              <a:chOff x="3904223" y="4656663"/>
              <a:chExt cx="1083896" cy="628046"/>
            </a:xfrm>
          </p:grpSpPr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3AE9026B-C635-40B9-9619-B2F91995AC7D}"/>
                  </a:ext>
                </a:extLst>
              </p:cNvPr>
              <p:cNvCxnSpPr/>
              <p:nvPr/>
            </p:nvCxnSpPr>
            <p:spPr>
              <a:xfrm>
                <a:off x="3904223" y="5284709"/>
                <a:ext cx="553462" cy="0"/>
              </a:xfrm>
              <a:prstGeom prst="line">
                <a:avLst/>
              </a:prstGeom>
              <a:ln>
                <a:solidFill>
                  <a:schemeClr val="bg1"/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86D085A0-1ACB-4356-93CC-0B129F596317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457686" y="4656663"/>
                <a:ext cx="530433" cy="626636"/>
              </a:xfrm>
              <a:prstGeom prst="line">
                <a:avLst/>
              </a:prstGeom>
              <a:ln>
                <a:solidFill>
                  <a:schemeClr val="bg1"/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BE09D63E-0BB0-485E-A483-B3921A679916}"/>
              </a:ext>
            </a:extLst>
          </p:cNvPr>
          <p:cNvGrpSpPr/>
          <p:nvPr/>
        </p:nvGrpSpPr>
        <p:grpSpPr>
          <a:xfrm>
            <a:off x="7240055" y="1636108"/>
            <a:ext cx="4944245" cy="1823441"/>
            <a:chOff x="7240055" y="1636108"/>
            <a:chExt cx="4088139" cy="1823441"/>
          </a:xfrm>
        </p:grpSpPr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B1F33C82-79DE-4928-94EE-084BF03A9DC8}"/>
                </a:ext>
              </a:extLst>
            </p:cNvPr>
            <p:cNvGrpSpPr/>
            <p:nvPr/>
          </p:nvGrpSpPr>
          <p:grpSpPr>
            <a:xfrm>
              <a:off x="8374535" y="1636108"/>
              <a:ext cx="2953659" cy="1823441"/>
              <a:chOff x="8374535" y="1636108"/>
              <a:chExt cx="2953659" cy="1823441"/>
            </a:xfrm>
          </p:grpSpPr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A30907F8-CCBF-4359-9128-C4D8BF932046}"/>
                  </a:ext>
                </a:extLst>
              </p:cNvPr>
              <p:cNvGrpSpPr/>
              <p:nvPr/>
            </p:nvGrpSpPr>
            <p:grpSpPr>
              <a:xfrm>
                <a:off x="8374535" y="1995380"/>
                <a:ext cx="2953659" cy="1464169"/>
                <a:chOff x="8251369" y="1924050"/>
                <a:chExt cx="2953659" cy="1464169"/>
              </a:xfrm>
            </p:grpSpPr>
            <p:sp>
              <p:nvSpPr>
                <p:cNvPr id="73" name="TextBox 72">
                  <a:extLst>
                    <a:ext uri="{FF2B5EF4-FFF2-40B4-BE49-F238E27FC236}">
                      <a16:creationId xmlns:a16="http://schemas.microsoft.com/office/drawing/2014/main" id="{C56D5710-515B-4333-BD85-61255A883455}"/>
                    </a:ext>
                  </a:extLst>
                </p:cNvPr>
                <p:cNvSpPr txBox="1"/>
                <p:nvPr/>
              </p:nvSpPr>
              <p:spPr>
                <a:xfrm>
                  <a:off x="8263818" y="2187890"/>
                  <a:ext cx="2934834" cy="120032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171450" indent="-171450">
                    <a:buFontTx/>
                    <a:buChar char="-"/>
                  </a:pPr>
                  <a:r>
                    <a:rPr lang="en-US" sz="1200" dirty="0"/>
                    <a:t>Downward pressure from economic growth may impact  consumer spending due to economic transformation of China </a:t>
                  </a:r>
                </a:p>
                <a:p>
                  <a:pPr marL="171450" indent="-171450">
                    <a:buFontTx/>
                    <a:buChar char="-"/>
                  </a:pPr>
                  <a:r>
                    <a:rPr lang="en-US" sz="1200" dirty="0"/>
                    <a:t>Increasing liberalization of trade policy in china can help </a:t>
                  </a:r>
                  <a:r>
                    <a:rPr lang="en-US" sz="1200" dirty="0" err="1"/>
                    <a:t>Kugou</a:t>
                  </a:r>
                  <a:r>
                    <a:rPr lang="en-US" sz="1200" dirty="0"/>
                    <a:t> to invest further into other digital music-related regions </a:t>
                  </a:r>
                </a:p>
              </p:txBody>
            </p:sp>
            <p:sp>
              <p:nvSpPr>
                <p:cNvPr id="74" name="TextBox 73">
                  <a:extLst>
                    <a:ext uri="{FF2B5EF4-FFF2-40B4-BE49-F238E27FC236}">
                      <a16:creationId xmlns:a16="http://schemas.microsoft.com/office/drawing/2014/main" id="{A3F01112-E5C7-437B-921E-680D78924C33}"/>
                    </a:ext>
                  </a:extLst>
                </p:cNvPr>
                <p:cNvSpPr txBox="1"/>
                <p:nvPr/>
              </p:nvSpPr>
              <p:spPr>
                <a:xfrm>
                  <a:off x="8251369" y="1924050"/>
                  <a:ext cx="2953659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600" b="1" dirty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j-lt"/>
                    </a:rPr>
                    <a:t>Economic Factor</a:t>
                  </a:r>
                  <a:endParaRPr lang="en-US" sz="16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j-lt"/>
                  </a:endParaRPr>
                </a:p>
              </p:txBody>
            </p:sp>
          </p:grpSp>
          <p:sp>
            <p:nvSpPr>
              <p:cNvPr id="79" name="Freeform 29">
                <a:extLst>
                  <a:ext uri="{FF2B5EF4-FFF2-40B4-BE49-F238E27FC236}">
                    <a16:creationId xmlns:a16="http://schemas.microsoft.com/office/drawing/2014/main" id="{CB0E7058-005B-479B-9CEB-2586FC1B73F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479671" y="1636108"/>
                <a:ext cx="296034" cy="303197"/>
              </a:xfrm>
              <a:custGeom>
                <a:avLst/>
                <a:gdLst>
                  <a:gd name="T0" fmla="*/ 148 w 208"/>
                  <a:gd name="T1" fmla="*/ 32 h 212"/>
                  <a:gd name="T2" fmla="*/ 32 w 208"/>
                  <a:gd name="T3" fmla="*/ 32 h 212"/>
                  <a:gd name="T4" fmla="*/ 32 w 208"/>
                  <a:gd name="T5" fmla="*/ 148 h 212"/>
                  <a:gd name="T6" fmla="*/ 148 w 208"/>
                  <a:gd name="T7" fmla="*/ 148 h 212"/>
                  <a:gd name="T8" fmla="*/ 148 w 208"/>
                  <a:gd name="T9" fmla="*/ 32 h 212"/>
                  <a:gd name="T10" fmla="*/ 142 w 208"/>
                  <a:gd name="T11" fmla="*/ 142 h 212"/>
                  <a:gd name="T12" fmla="*/ 38 w 208"/>
                  <a:gd name="T13" fmla="*/ 142 h 212"/>
                  <a:gd name="T14" fmla="*/ 38 w 208"/>
                  <a:gd name="T15" fmla="*/ 37 h 212"/>
                  <a:gd name="T16" fmla="*/ 142 w 208"/>
                  <a:gd name="T17" fmla="*/ 37 h 212"/>
                  <a:gd name="T18" fmla="*/ 142 w 208"/>
                  <a:gd name="T19" fmla="*/ 142 h 212"/>
                  <a:gd name="T20" fmla="*/ 160 w 208"/>
                  <a:gd name="T21" fmla="*/ 156 h 212"/>
                  <a:gd name="T22" fmla="*/ 152 w 208"/>
                  <a:gd name="T23" fmla="*/ 164 h 212"/>
                  <a:gd name="T24" fmla="*/ 200 w 208"/>
                  <a:gd name="T25" fmla="*/ 212 h 212"/>
                  <a:gd name="T26" fmla="*/ 208 w 208"/>
                  <a:gd name="T27" fmla="*/ 204 h 212"/>
                  <a:gd name="T28" fmla="*/ 160 w 208"/>
                  <a:gd name="T29" fmla="*/ 156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8" h="212">
                    <a:moveTo>
                      <a:pt x="148" y="32"/>
                    </a:moveTo>
                    <a:cubicBezTo>
                      <a:pt x="116" y="0"/>
                      <a:pt x="64" y="0"/>
                      <a:pt x="32" y="32"/>
                    </a:cubicBezTo>
                    <a:cubicBezTo>
                      <a:pt x="0" y="64"/>
                      <a:pt x="0" y="116"/>
                      <a:pt x="32" y="148"/>
                    </a:cubicBezTo>
                    <a:cubicBezTo>
                      <a:pt x="64" y="180"/>
                      <a:pt x="116" y="180"/>
                      <a:pt x="148" y="148"/>
                    </a:cubicBezTo>
                    <a:cubicBezTo>
                      <a:pt x="180" y="116"/>
                      <a:pt x="180" y="64"/>
                      <a:pt x="148" y="32"/>
                    </a:cubicBezTo>
                    <a:close/>
                    <a:moveTo>
                      <a:pt x="142" y="142"/>
                    </a:moveTo>
                    <a:cubicBezTo>
                      <a:pt x="113" y="171"/>
                      <a:pt x="67" y="171"/>
                      <a:pt x="38" y="142"/>
                    </a:cubicBezTo>
                    <a:cubicBezTo>
                      <a:pt x="9" y="113"/>
                      <a:pt x="9" y="66"/>
                      <a:pt x="38" y="37"/>
                    </a:cubicBezTo>
                    <a:cubicBezTo>
                      <a:pt x="67" y="8"/>
                      <a:pt x="113" y="8"/>
                      <a:pt x="142" y="37"/>
                    </a:cubicBezTo>
                    <a:cubicBezTo>
                      <a:pt x="171" y="66"/>
                      <a:pt x="171" y="113"/>
                      <a:pt x="142" y="142"/>
                    </a:cubicBezTo>
                    <a:close/>
                    <a:moveTo>
                      <a:pt x="160" y="156"/>
                    </a:moveTo>
                    <a:cubicBezTo>
                      <a:pt x="152" y="164"/>
                      <a:pt x="152" y="164"/>
                      <a:pt x="152" y="164"/>
                    </a:cubicBezTo>
                    <a:cubicBezTo>
                      <a:pt x="200" y="212"/>
                      <a:pt x="200" y="212"/>
                      <a:pt x="200" y="212"/>
                    </a:cubicBezTo>
                    <a:cubicBezTo>
                      <a:pt x="208" y="204"/>
                      <a:pt x="208" y="204"/>
                      <a:pt x="208" y="204"/>
                    </a:cubicBezTo>
                    <a:lnTo>
                      <a:pt x="160" y="156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743283AC-57B0-40D7-BC40-4A69E916A81D}"/>
                </a:ext>
              </a:extLst>
            </p:cNvPr>
            <p:cNvGrpSpPr/>
            <p:nvPr/>
          </p:nvGrpSpPr>
          <p:grpSpPr>
            <a:xfrm flipH="1">
              <a:off x="7240055" y="2433207"/>
              <a:ext cx="1083896" cy="626636"/>
              <a:chOff x="3904223" y="2433207"/>
              <a:chExt cx="1083896" cy="626636"/>
            </a:xfrm>
          </p:grpSpPr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5E22E143-1D35-4F9C-844F-0BF97FD042D7}"/>
                  </a:ext>
                </a:extLst>
              </p:cNvPr>
              <p:cNvCxnSpPr/>
              <p:nvPr/>
            </p:nvCxnSpPr>
            <p:spPr>
              <a:xfrm>
                <a:off x="3904223" y="2433207"/>
                <a:ext cx="553462" cy="0"/>
              </a:xfrm>
              <a:prstGeom prst="line">
                <a:avLst/>
              </a:prstGeom>
              <a:ln>
                <a:solidFill>
                  <a:schemeClr val="bg1">
                    <a:lumMod val="65000"/>
                    <a:alpha val="60000"/>
                  </a:schemeClr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0C0FE755-7E4B-497D-A507-683A0CBA097D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4457686" y="2433207"/>
                <a:ext cx="530433" cy="626636"/>
              </a:xfrm>
              <a:prstGeom prst="line">
                <a:avLst/>
              </a:prstGeom>
              <a:ln>
                <a:solidFill>
                  <a:schemeClr val="bg1">
                    <a:lumMod val="65000"/>
                    <a:alpha val="60000"/>
                  </a:schemeClr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7FF492EE-8EF9-4060-88AF-EAA0746E49FF}"/>
              </a:ext>
            </a:extLst>
          </p:cNvPr>
          <p:cNvGrpSpPr/>
          <p:nvPr/>
        </p:nvGrpSpPr>
        <p:grpSpPr>
          <a:xfrm>
            <a:off x="7240055" y="4530540"/>
            <a:ext cx="4951944" cy="2215984"/>
            <a:chOff x="7240055" y="4530540"/>
            <a:chExt cx="4100588" cy="2215984"/>
          </a:xfrm>
        </p:grpSpPr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DF91B71B-270C-4F8A-9364-B1459481A5EA}"/>
                </a:ext>
              </a:extLst>
            </p:cNvPr>
            <p:cNvGrpSpPr/>
            <p:nvPr/>
          </p:nvGrpSpPr>
          <p:grpSpPr>
            <a:xfrm>
              <a:off x="8386984" y="4530540"/>
              <a:ext cx="2953659" cy="2215984"/>
              <a:chOff x="8386984" y="4492440"/>
              <a:chExt cx="2953659" cy="2215984"/>
            </a:xfrm>
          </p:grpSpPr>
          <p:grpSp>
            <p:nvGrpSpPr>
              <p:cNvPr id="84" name="Group 83">
                <a:extLst>
                  <a:ext uri="{FF2B5EF4-FFF2-40B4-BE49-F238E27FC236}">
                    <a16:creationId xmlns:a16="http://schemas.microsoft.com/office/drawing/2014/main" id="{8B274D94-D25B-4977-A621-1FF0CA608C4C}"/>
                  </a:ext>
                </a:extLst>
              </p:cNvPr>
              <p:cNvGrpSpPr/>
              <p:nvPr/>
            </p:nvGrpSpPr>
            <p:grpSpPr>
              <a:xfrm>
                <a:off x="8386984" y="4859535"/>
                <a:ext cx="2953659" cy="1848889"/>
                <a:chOff x="8251369" y="1924050"/>
                <a:chExt cx="2953659" cy="1848889"/>
              </a:xfrm>
            </p:grpSpPr>
            <p:sp>
              <p:nvSpPr>
                <p:cNvPr id="85" name="TextBox 84">
                  <a:extLst>
                    <a:ext uri="{FF2B5EF4-FFF2-40B4-BE49-F238E27FC236}">
                      <a16:creationId xmlns:a16="http://schemas.microsoft.com/office/drawing/2014/main" id="{1F8E39DF-100E-47C1-AE4F-9E25715070C1}"/>
                    </a:ext>
                  </a:extLst>
                </p:cNvPr>
                <p:cNvSpPr txBox="1"/>
                <p:nvPr/>
              </p:nvSpPr>
              <p:spPr>
                <a:xfrm>
                  <a:off x="8263818" y="2187890"/>
                  <a:ext cx="2934834" cy="158504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marL="171450" indent="-171450">
                    <a:buFontTx/>
                    <a:buChar char="-"/>
                  </a:pPr>
                  <a:r>
                    <a:rPr lang="en-US" sz="1200" dirty="0">
                      <a:solidFill>
                        <a:schemeClr val="bg1"/>
                      </a:solidFill>
                    </a:rPr>
                    <a:t>The coming of 5G: </a:t>
                  </a:r>
                  <a:r>
                    <a:rPr lang="en-US" sz="1050" dirty="0">
                      <a:solidFill>
                        <a:schemeClr val="bg1"/>
                      </a:solidFill>
                    </a:rPr>
                    <a:t>can be leveraged to develop and enhance user experience with increasing speed and access of music </a:t>
                  </a:r>
                  <a:endParaRPr lang="en-US" sz="1200" dirty="0">
                    <a:solidFill>
                      <a:schemeClr val="bg1"/>
                    </a:solidFill>
                  </a:endParaRPr>
                </a:p>
                <a:p>
                  <a:pPr marL="171450" indent="-171450">
                    <a:buFontTx/>
                    <a:buChar char="-"/>
                  </a:pPr>
                  <a:r>
                    <a:rPr lang="en-US" sz="1200" dirty="0">
                      <a:solidFill>
                        <a:schemeClr val="bg1"/>
                      </a:solidFill>
                    </a:rPr>
                    <a:t>Mobile technology: </a:t>
                  </a:r>
                  <a:r>
                    <a:rPr lang="en-US" sz="1000" dirty="0">
                      <a:solidFill>
                        <a:schemeClr val="bg1"/>
                      </a:solidFill>
                    </a:rPr>
                    <a:t>the development and dissemination of mobile technology has transformed how digital music is disseminated </a:t>
                  </a:r>
                </a:p>
                <a:p>
                  <a:pPr marL="171450" indent="-171450">
                    <a:buFontTx/>
                    <a:buChar char="-"/>
                  </a:pPr>
                  <a:r>
                    <a:rPr lang="en-US" sz="1200" dirty="0">
                      <a:solidFill>
                        <a:schemeClr val="bg1"/>
                      </a:solidFill>
                    </a:rPr>
                    <a:t>The streamline of digital music value chain: </a:t>
                  </a:r>
                  <a:r>
                    <a:rPr lang="en-US" sz="1000" dirty="0">
                      <a:solidFill>
                        <a:schemeClr val="bg1"/>
                      </a:solidFill>
                    </a:rPr>
                    <a:t>relevant technology has shortened the music life cycle from start point to end point </a:t>
                  </a:r>
                  <a:endParaRPr lang="en-US" sz="1200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86" name="TextBox 85">
                  <a:extLst>
                    <a:ext uri="{FF2B5EF4-FFF2-40B4-BE49-F238E27FC236}">
                      <a16:creationId xmlns:a16="http://schemas.microsoft.com/office/drawing/2014/main" id="{E00520B9-0BB8-42B9-B1A4-2174F0770221}"/>
                    </a:ext>
                  </a:extLst>
                </p:cNvPr>
                <p:cNvSpPr txBox="1"/>
                <p:nvPr/>
              </p:nvSpPr>
              <p:spPr>
                <a:xfrm>
                  <a:off x="8251369" y="1924050"/>
                  <a:ext cx="2953659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600" b="1" dirty="0">
                      <a:solidFill>
                        <a:schemeClr val="bg1"/>
                      </a:solidFill>
                      <a:latin typeface="+mj-lt"/>
                    </a:rPr>
                    <a:t>Technological Factor</a:t>
                  </a:r>
                  <a:endParaRPr lang="en-US" sz="1600" dirty="0">
                    <a:solidFill>
                      <a:schemeClr val="bg1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9" name="Freeform 131">
                <a:extLst>
                  <a:ext uri="{FF2B5EF4-FFF2-40B4-BE49-F238E27FC236}">
                    <a16:creationId xmlns:a16="http://schemas.microsoft.com/office/drawing/2014/main" id="{2F4045E5-3C02-477B-8185-08F6C8FE798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522465" y="4492440"/>
                <a:ext cx="229188" cy="317522"/>
              </a:xfrm>
              <a:custGeom>
                <a:avLst/>
                <a:gdLst>
                  <a:gd name="T0" fmla="*/ 78 w 160"/>
                  <a:gd name="T1" fmla="*/ 0 h 224"/>
                  <a:gd name="T2" fmla="*/ 4 w 160"/>
                  <a:gd name="T3" fmla="*/ 56 h 224"/>
                  <a:gd name="T4" fmla="*/ 0 w 160"/>
                  <a:gd name="T5" fmla="*/ 79 h 224"/>
                  <a:gd name="T6" fmla="*/ 27 w 160"/>
                  <a:gd name="T7" fmla="*/ 134 h 224"/>
                  <a:gd name="T8" fmla="*/ 30 w 160"/>
                  <a:gd name="T9" fmla="*/ 137 h 224"/>
                  <a:gd name="T10" fmla="*/ 48 w 160"/>
                  <a:gd name="T11" fmla="*/ 166 h 224"/>
                  <a:gd name="T12" fmla="*/ 48 w 160"/>
                  <a:gd name="T13" fmla="*/ 212 h 224"/>
                  <a:gd name="T14" fmla="*/ 60 w 160"/>
                  <a:gd name="T15" fmla="*/ 224 h 224"/>
                  <a:gd name="T16" fmla="*/ 98 w 160"/>
                  <a:gd name="T17" fmla="*/ 224 h 224"/>
                  <a:gd name="T18" fmla="*/ 108 w 160"/>
                  <a:gd name="T19" fmla="*/ 212 h 224"/>
                  <a:gd name="T20" fmla="*/ 108 w 160"/>
                  <a:gd name="T21" fmla="*/ 168 h 224"/>
                  <a:gd name="T22" fmla="*/ 126 w 160"/>
                  <a:gd name="T23" fmla="*/ 141 h 224"/>
                  <a:gd name="T24" fmla="*/ 143 w 160"/>
                  <a:gd name="T25" fmla="*/ 125 h 224"/>
                  <a:gd name="T26" fmla="*/ 156 w 160"/>
                  <a:gd name="T27" fmla="*/ 101 h 224"/>
                  <a:gd name="T28" fmla="*/ 160 w 160"/>
                  <a:gd name="T29" fmla="*/ 77 h 224"/>
                  <a:gd name="T30" fmla="*/ 78 w 160"/>
                  <a:gd name="T31" fmla="*/ 0 h 224"/>
                  <a:gd name="T32" fmla="*/ 100 w 160"/>
                  <a:gd name="T33" fmla="*/ 212 h 224"/>
                  <a:gd name="T34" fmla="*/ 98 w 160"/>
                  <a:gd name="T35" fmla="*/ 216 h 224"/>
                  <a:gd name="T36" fmla="*/ 60 w 160"/>
                  <a:gd name="T37" fmla="*/ 216 h 224"/>
                  <a:gd name="T38" fmla="*/ 56 w 160"/>
                  <a:gd name="T39" fmla="*/ 212 h 224"/>
                  <a:gd name="T40" fmla="*/ 56 w 160"/>
                  <a:gd name="T41" fmla="*/ 208 h 224"/>
                  <a:gd name="T42" fmla="*/ 100 w 160"/>
                  <a:gd name="T43" fmla="*/ 208 h 224"/>
                  <a:gd name="T44" fmla="*/ 100 w 160"/>
                  <a:gd name="T45" fmla="*/ 200 h 224"/>
                  <a:gd name="T46" fmla="*/ 56 w 160"/>
                  <a:gd name="T47" fmla="*/ 200 h 224"/>
                  <a:gd name="T48" fmla="*/ 56 w 160"/>
                  <a:gd name="T49" fmla="*/ 192 h 224"/>
                  <a:gd name="T50" fmla="*/ 100 w 160"/>
                  <a:gd name="T51" fmla="*/ 192 h 224"/>
                  <a:gd name="T52" fmla="*/ 100 w 160"/>
                  <a:gd name="T53" fmla="*/ 212 h 224"/>
                  <a:gd name="T54" fmla="*/ 148 w 160"/>
                  <a:gd name="T55" fmla="*/ 99 h 224"/>
                  <a:gd name="T56" fmla="*/ 136 w 160"/>
                  <a:gd name="T57" fmla="*/ 120 h 224"/>
                  <a:gd name="T58" fmla="*/ 121 w 160"/>
                  <a:gd name="T59" fmla="*/ 134 h 224"/>
                  <a:gd name="T60" fmla="*/ 120 w 160"/>
                  <a:gd name="T61" fmla="*/ 134 h 224"/>
                  <a:gd name="T62" fmla="*/ 100 w 160"/>
                  <a:gd name="T63" fmla="*/ 167 h 224"/>
                  <a:gd name="T64" fmla="*/ 100 w 160"/>
                  <a:gd name="T65" fmla="*/ 184 h 224"/>
                  <a:gd name="T66" fmla="*/ 56 w 160"/>
                  <a:gd name="T67" fmla="*/ 184 h 224"/>
                  <a:gd name="T68" fmla="*/ 56 w 160"/>
                  <a:gd name="T69" fmla="*/ 166 h 224"/>
                  <a:gd name="T70" fmla="*/ 56 w 160"/>
                  <a:gd name="T71" fmla="*/ 165 h 224"/>
                  <a:gd name="T72" fmla="*/ 35 w 160"/>
                  <a:gd name="T73" fmla="*/ 131 h 224"/>
                  <a:gd name="T74" fmla="*/ 32 w 160"/>
                  <a:gd name="T75" fmla="*/ 128 h 224"/>
                  <a:gd name="T76" fmla="*/ 8 w 160"/>
                  <a:gd name="T77" fmla="*/ 79 h 224"/>
                  <a:gd name="T78" fmla="*/ 11 w 160"/>
                  <a:gd name="T79" fmla="*/ 58 h 224"/>
                  <a:gd name="T80" fmla="*/ 78 w 160"/>
                  <a:gd name="T81" fmla="*/ 8 h 224"/>
                  <a:gd name="T82" fmla="*/ 152 w 160"/>
                  <a:gd name="T83" fmla="*/ 77 h 224"/>
                  <a:gd name="T84" fmla="*/ 148 w 160"/>
                  <a:gd name="T85" fmla="*/ 99 h 224"/>
                  <a:gd name="T86" fmla="*/ 80 w 160"/>
                  <a:gd name="T87" fmla="*/ 75 h 224"/>
                  <a:gd name="T88" fmla="*/ 60 w 160"/>
                  <a:gd name="T89" fmla="*/ 95 h 224"/>
                  <a:gd name="T90" fmla="*/ 76 w 160"/>
                  <a:gd name="T91" fmla="*/ 115 h 224"/>
                  <a:gd name="T92" fmla="*/ 76 w 160"/>
                  <a:gd name="T93" fmla="*/ 160 h 224"/>
                  <a:gd name="T94" fmla="*/ 84 w 160"/>
                  <a:gd name="T95" fmla="*/ 160 h 224"/>
                  <a:gd name="T96" fmla="*/ 84 w 160"/>
                  <a:gd name="T97" fmla="*/ 115 h 224"/>
                  <a:gd name="T98" fmla="*/ 101 w 160"/>
                  <a:gd name="T99" fmla="*/ 95 h 224"/>
                  <a:gd name="T100" fmla="*/ 80 w 160"/>
                  <a:gd name="T101" fmla="*/ 75 h 224"/>
                  <a:gd name="T102" fmla="*/ 84 w 160"/>
                  <a:gd name="T103" fmla="*/ 108 h 224"/>
                  <a:gd name="T104" fmla="*/ 84 w 160"/>
                  <a:gd name="T105" fmla="*/ 96 h 224"/>
                  <a:gd name="T106" fmla="*/ 76 w 160"/>
                  <a:gd name="T107" fmla="*/ 96 h 224"/>
                  <a:gd name="T108" fmla="*/ 76 w 160"/>
                  <a:gd name="T109" fmla="*/ 108 h 224"/>
                  <a:gd name="T110" fmla="*/ 67 w 160"/>
                  <a:gd name="T111" fmla="*/ 95 h 224"/>
                  <a:gd name="T112" fmla="*/ 80 w 160"/>
                  <a:gd name="T113" fmla="*/ 82 h 224"/>
                  <a:gd name="T114" fmla="*/ 93 w 160"/>
                  <a:gd name="T115" fmla="*/ 95 h 224"/>
                  <a:gd name="T116" fmla="*/ 84 w 160"/>
                  <a:gd name="T117" fmla="*/ 108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60" h="224">
                    <a:moveTo>
                      <a:pt x="78" y="0"/>
                    </a:moveTo>
                    <a:cubicBezTo>
                      <a:pt x="44" y="0"/>
                      <a:pt x="13" y="23"/>
                      <a:pt x="4" y="56"/>
                    </a:cubicBezTo>
                    <a:cubicBezTo>
                      <a:pt x="1" y="63"/>
                      <a:pt x="0" y="70"/>
                      <a:pt x="0" y="79"/>
                    </a:cubicBezTo>
                    <a:cubicBezTo>
                      <a:pt x="0" y="112"/>
                      <a:pt x="15" y="124"/>
                      <a:pt x="27" y="134"/>
                    </a:cubicBezTo>
                    <a:cubicBezTo>
                      <a:pt x="28" y="135"/>
                      <a:pt x="29" y="136"/>
                      <a:pt x="30" y="137"/>
                    </a:cubicBezTo>
                    <a:cubicBezTo>
                      <a:pt x="39" y="145"/>
                      <a:pt x="45" y="152"/>
                      <a:pt x="48" y="166"/>
                    </a:cubicBezTo>
                    <a:cubicBezTo>
                      <a:pt x="48" y="212"/>
                      <a:pt x="48" y="212"/>
                      <a:pt x="48" y="212"/>
                    </a:cubicBezTo>
                    <a:cubicBezTo>
                      <a:pt x="48" y="219"/>
                      <a:pt x="53" y="224"/>
                      <a:pt x="60" y="224"/>
                    </a:cubicBezTo>
                    <a:cubicBezTo>
                      <a:pt x="98" y="224"/>
                      <a:pt x="98" y="224"/>
                      <a:pt x="98" y="224"/>
                    </a:cubicBezTo>
                    <a:cubicBezTo>
                      <a:pt x="104" y="224"/>
                      <a:pt x="108" y="219"/>
                      <a:pt x="108" y="212"/>
                    </a:cubicBezTo>
                    <a:cubicBezTo>
                      <a:pt x="108" y="168"/>
                      <a:pt x="108" y="168"/>
                      <a:pt x="108" y="168"/>
                    </a:cubicBezTo>
                    <a:cubicBezTo>
                      <a:pt x="112" y="155"/>
                      <a:pt x="119" y="147"/>
                      <a:pt x="126" y="141"/>
                    </a:cubicBezTo>
                    <a:cubicBezTo>
                      <a:pt x="132" y="136"/>
                      <a:pt x="138" y="131"/>
                      <a:pt x="143" y="125"/>
                    </a:cubicBezTo>
                    <a:cubicBezTo>
                      <a:pt x="149" y="118"/>
                      <a:pt x="153" y="110"/>
                      <a:pt x="156" y="101"/>
                    </a:cubicBezTo>
                    <a:cubicBezTo>
                      <a:pt x="159" y="93"/>
                      <a:pt x="160" y="85"/>
                      <a:pt x="160" y="77"/>
                    </a:cubicBezTo>
                    <a:cubicBezTo>
                      <a:pt x="160" y="35"/>
                      <a:pt x="123" y="0"/>
                      <a:pt x="78" y="0"/>
                    </a:cubicBezTo>
                    <a:close/>
                    <a:moveTo>
                      <a:pt x="100" y="212"/>
                    </a:moveTo>
                    <a:cubicBezTo>
                      <a:pt x="100" y="216"/>
                      <a:pt x="98" y="216"/>
                      <a:pt x="98" y="216"/>
                    </a:cubicBezTo>
                    <a:cubicBezTo>
                      <a:pt x="60" y="216"/>
                      <a:pt x="60" y="216"/>
                      <a:pt x="60" y="216"/>
                    </a:cubicBezTo>
                    <a:cubicBezTo>
                      <a:pt x="57" y="216"/>
                      <a:pt x="56" y="214"/>
                      <a:pt x="56" y="212"/>
                    </a:cubicBezTo>
                    <a:cubicBezTo>
                      <a:pt x="56" y="208"/>
                      <a:pt x="56" y="208"/>
                      <a:pt x="56" y="208"/>
                    </a:cubicBezTo>
                    <a:cubicBezTo>
                      <a:pt x="100" y="208"/>
                      <a:pt x="100" y="208"/>
                      <a:pt x="100" y="208"/>
                    </a:cubicBezTo>
                    <a:cubicBezTo>
                      <a:pt x="100" y="200"/>
                      <a:pt x="100" y="200"/>
                      <a:pt x="100" y="200"/>
                    </a:cubicBezTo>
                    <a:cubicBezTo>
                      <a:pt x="56" y="200"/>
                      <a:pt x="56" y="200"/>
                      <a:pt x="56" y="200"/>
                    </a:cubicBezTo>
                    <a:cubicBezTo>
                      <a:pt x="56" y="192"/>
                      <a:pt x="56" y="192"/>
                      <a:pt x="56" y="192"/>
                    </a:cubicBezTo>
                    <a:cubicBezTo>
                      <a:pt x="100" y="192"/>
                      <a:pt x="100" y="192"/>
                      <a:pt x="100" y="192"/>
                    </a:cubicBezTo>
                    <a:lnTo>
                      <a:pt x="100" y="212"/>
                    </a:lnTo>
                    <a:close/>
                    <a:moveTo>
                      <a:pt x="148" y="99"/>
                    </a:moveTo>
                    <a:cubicBezTo>
                      <a:pt x="146" y="107"/>
                      <a:pt x="142" y="114"/>
                      <a:pt x="136" y="120"/>
                    </a:cubicBezTo>
                    <a:cubicBezTo>
                      <a:pt x="132" y="126"/>
                      <a:pt x="127" y="130"/>
                      <a:pt x="121" y="134"/>
                    </a:cubicBezTo>
                    <a:cubicBezTo>
                      <a:pt x="120" y="134"/>
                      <a:pt x="120" y="134"/>
                      <a:pt x="120" y="134"/>
                    </a:cubicBezTo>
                    <a:cubicBezTo>
                      <a:pt x="112" y="142"/>
                      <a:pt x="105" y="151"/>
                      <a:pt x="100" y="167"/>
                    </a:cubicBezTo>
                    <a:cubicBezTo>
                      <a:pt x="100" y="184"/>
                      <a:pt x="100" y="184"/>
                      <a:pt x="100" y="184"/>
                    </a:cubicBezTo>
                    <a:cubicBezTo>
                      <a:pt x="56" y="184"/>
                      <a:pt x="56" y="184"/>
                      <a:pt x="56" y="184"/>
                    </a:cubicBezTo>
                    <a:cubicBezTo>
                      <a:pt x="56" y="166"/>
                      <a:pt x="56" y="166"/>
                      <a:pt x="56" y="166"/>
                    </a:cubicBezTo>
                    <a:cubicBezTo>
                      <a:pt x="56" y="165"/>
                      <a:pt x="56" y="165"/>
                      <a:pt x="56" y="165"/>
                    </a:cubicBezTo>
                    <a:cubicBezTo>
                      <a:pt x="53" y="148"/>
                      <a:pt x="45" y="139"/>
                      <a:pt x="35" y="131"/>
                    </a:cubicBezTo>
                    <a:cubicBezTo>
                      <a:pt x="34" y="130"/>
                      <a:pt x="33" y="129"/>
                      <a:pt x="32" y="128"/>
                    </a:cubicBezTo>
                    <a:cubicBezTo>
                      <a:pt x="21" y="119"/>
                      <a:pt x="8" y="108"/>
                      <a:pt x="8" y="79"/>
                    </a:cubicBezTo>
                    <a:cubicBezTo>
                      <a:pt x="8" y="71"/>
                      <a:pt x="9" y="64"/>
                      <a:pt x="11" y="58"/>
                    </a:cubicBezTo>
                    <a:cubicBezTo>
                      <a:pt x="20" y="28"/>
                      <a:pt x="47" y="8"/>
                      <a:pt x="78" y="8"/>
                    </a:cubicBezTo>
                    <a:cubicBezTo>
                      <a:pt x="117" y="8"/>
                      <a:pt x="152" y="40"/>
                      <a:pt x="152" y="77"/>
                    </a:cubicBezTo>
                    <a:cubicBezTo>
                      <a:pt x="152" y="84"/>
                      <a:pt x="151" y="91"/>
                      <a:pt x="148" y="99"/>
                    </a:cubicBezTo>
                    <a:close/>
                    <a:moveTo>
                      <a:pt x="80" y="75"/>
                    </a:moveTo>
                    <a:cubicBezTo>
                      <a:pt x="69" y="75"/>
                      <a:pt x="60" y="84"/>
                      <a:pt x="60" y="95"/>
                    </a:cubicBezTo>
                    <a:cubicBezTo>
                      <a:pt x="60" y="105"/>
                      <a:pt x="67" y="113"/>
                      <a:pt x="76" y="115"/>
                    </a:cubicBezTo>
                    <a:cubicBezTo>
                      <a:pt x="76" y="160"/>
                      <a:pt x="76" y="160"/>
                      <a:pt x="76" y="160"/>
                    </a:cubicBezTo>
                    <a:cubicBezTo>
                      <a:pt x="84" y="160"/>
                      <a:pt x="84" y="160"/>
                      <a:pt x="84" y="160"/>
                    </a:cubicBezTo>
                    <a:cubicBezTo>
                      <a:pt x="84" y="115"/>
                      <a:pt x="84" y="115"/>
                      <a:pt x="84" y="115"/>
                    </a:cubicBezTo>
                    <a:cubicBezTo>
                      <a:pt x="94" y="113"/>
                      <a:pt x="101" y="105"/>
                      <a:pt x="101" y="95"/>
                    </a:cubicBezTo>
                    <a:cubicBezTo>
                      <a:pt x="101" y="84"/>
                      <a:pt x="92" y="75"/>
                      <a:pt x="80" y="75"/>
                    </a:cubicBezTo>
                    <a:close/>
                    <a:moveTo>
                      <a:pt x="84" y="108"/>
                    </a:moveTo>
                    <a:cubicBezTo>
                      <a:pt x="84" y="96"/>
                      <a:pt x="84" y="96"/>
                      <a:pt x="84" y="96"/>
                    </a:cubicBezTo>
                    <a:cubicBezTo>
                      <a:pt x="76" y="96"/>
                      <a:pt x="76" y="96"/>
                      <a:pt x="76" y="96"/>
                    </a:cubicBezTo>
                    <a:cubicBezTo>
                      <a:pt x="76" y="108"/>
                      <a:pt x="76" y="108"/>
                      <a:pt x="76" y="108"/>
                    </a:cubicBezTo>
                    <a:cubicBezTo>
                      <a:pt x="71" y="106"/>
                      <a:pt x="67" y="101"/>
                      <a:pt x="67" y="95"/>
                    </a:cubicBezTo>
                    <a:cubicBezTo>
                      <a:pt x="67" y="88"/>
                      <a:pt x="73" y="82"/>
                      <a:pt x="80" y="82"/>
                    </a:cubicBezTo>
                    <a:cubicBezTo>
                      <a:pt x="87" y="82"/>
                      <a:pt x="93" y="88"/>
                      <a:pt x="93" y="95"/>
                    </a:cubicBezTo>
                    <a:cubicBezTo>
                      <a:pt x="93" y="101"/>
                      <a:pt x="89" y="106"/>
                      <a:pt x="84" y="10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27" name="Group 126">
              <a:extLst>
                <a:ext uri="{FF2B5EF4-FFF2-40B4-BE49-F238E27FC236}">
                  <a16:creationId xmlns:a16="http://schemas.microsoft.com/office/drawing/2014/main" id="{07A5134D-1379-4D28-9175-47B9A6947DE8}"/>
                </a:ext>
              </a:extLst>
            </p:cNvPr>
            <p:cNvGrpSpPr/>
            <p:nvPr/>
          </p:nvGrpSpPr>
          <p:grpSpPr>
            <a:xfrm flipH="1">
              <a:off x="7240055" y="4694763"/>
              <a:ext cx="1083896" cy="628046"/>
              <a:chOff x="3904223" y="4656663"/>
              <a:chExt cx="1083896" cy="628046"/>
            </a:xfrm>
          </p:grpSpPr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8ED6A559-23E4-4764-9164-629980C4D862}"/>
                  </a:ext>
                </a:extLst>
              </p:cNvPr>
              <p:cNvCxnSpPr/>
              <p:nvPr/>
            </p:nvCxnSpPr>
            <p:spPr>
              <a:xfrm>
                <a:off x="3904223" y="5284709"/>
                <a:ext cx="553462" cy="0"/>
              </a:xfrm>
              <a:prstGeom prst="line">
                <a:avLst/>
              </a:prstGeom>
              <a:ln>
                <a:solidFill>
                  <a:schemeClr val="bg1"/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578294F8-380D-493A-8356-29E39152C8F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457686" y="4656663"/>
                <a:ext cx="530433" cy="626636"/>
              </a:xfrm>
              <a:prstGeom prst="line">
                <a:avLst/>
              </a:prstGeom>
              <a:ln>
                <a:solidFill>
                  <a:schemeClr val="bg1"/>
                </a:solidFill>
                <a:headEnd type="oval" w="sm" len="sm"/>
                <a:tailEnd w="sm" len="sm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" name="08">
            <a:hlinkClick r:id="" action="ppaction://media"/>
            <a:extLst>
              <a:ext uri="{FF2B5EF4-FFF2-40B4-BE49-F238E27FC236}">
                <a16:creationId xmlns:a16="http://schemas.microsoft.com/office/drawing/2014/main" id="{1F9146E2-3351-478C-A32B-99F0D0117D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04372" y="130949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08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7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2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7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641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65" grpId="0" animBg="1"/>
      <p:bldP spid="7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D8F890C4-24D0-4F0F-957C-0F3898CB1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grpSp>
        <p:nvGrpSpPr>
          <p:cNvPr id="10" name="Group 1">
            <a:extLst>
              <a:ext uri="{FF2B5EF4-FFF2-40B4-BE49-F238E27FC236}">
                <a16:creationId xmlns:a16="http://schemas.microsoft.com/office/drawing/2014/main" id="{AFCEA603-4E84-4E1A-A4FF-07538A81ACC3}"/>
              </a:ext>
            </a:extLst>
          </p:cNvPr>
          <p:cNvGrpSpPr/>
          <p:nvPr/>
        </p:nvGrpSpPr>
        <p:grpSpPr>
          <a:xfrm>
            <a:off x="6382402" y="1325178"/>
            <a:ext cx="5902127" cy="1622028"/>
            <a:chOff x="721917" y="1847347"/>
            <a:chExt cx="4300026" cy="1622028"/>
          </a:xfrm>
        </p:grpSpPr>
        <p:sp>
          <p:nvSpPr>
            <p:cNvPr id="11" name="TextBox 26">
              <a:extLst>
                <a:ext uri="{FF2B5EF4-FFF2-40B4-BE49-F238E27FC236}">
                  <a16:creationId xmlns:a16="http://schemas.microsoft.com/office/drawing/2014/main" id="{E8ABB45E-D161-4E23-9900-1C094434603C}"/>
                </a:ext>
              </a:extLst>
            </p:cNvPr>
            <p:cNvSpPr txBox="1"/>
            <p:nvPr/>
          </p:nvSpPr>
          <p:spPr>
            <a:xfrm>
              <a:off x="1161426" y="1847347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>
                  <a:solidFill>
                    <a:srgbClr val="F2B401"/>
                  </a:solidFill>
                </a:rPr>
                <a:t>PART  </a:t>
              </a:r>
              <a:r>
                <a:rPr lang="en-US" altLang="zh-CN" sz="1400" spc="300" dirty="0">
                  <a:solidFill>
                    <a:srgbClr val="F2B401"/>
                  </a:solidFill>
                </a:rPr>
                <a:t>three</a:t>
              </a:r>
              <a:endParaRPr lang="en-US" sz="1400" spc="300" dirty="0">
                <a:solidFill>
                  <a:srgbClr val="F2B401"/>
                </a:solidFill>
              </a:endParaRPr>
            </a:p>
          </p:txBody>
        </p:sp>
        <p:sp>
          <p:nvSpPr>
            <p:cNvPr id="12" name="TextBox 27">
              <a:extLst>
                <a:ext uri="{FF2B5EF4-FFF2-40B4-BE49-F238E27FC236}">
                  <a16:creationId xmlns:a16="http://schemas.microsoft.com/office/drawing/2014/main" id="{733223AD-8F2A-4B21-AE5F-3C5EEB17F743}"/>
                </a:ext>
              </a:extLst>
            </p:cNvPr>
            <p:cNvSpPr txBox="1"/>
            <p:nvPr/>
          </p:nvSpPr>
          <p:spPr>
            <a:xfrm>
              <a:off x="1117885" y="2145936"/>
              <a:ext cx="390405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 err="1">
                  <a:solidFill>
                    <a:srgbClr val="F2B401"/>
                  </a:solidFill>
                  <a:latin typeface="Century Gothic" panose="020B0502020202020204" pitchFamily="34" charset="0"/>
                </a:rPr>
                <a:t>Mirco</a:t>
              </a:r>
              <a:r>
                <a:rPr lang="en-US" sz="4000" b="1" dirty="0">
                  <a:solidFill>
                    <a:srgbClr val="F2B401"/>
                  </a:solidFill>
                  <a:latin typeface="Century Gothic" panose="020B0502020202020204" pitchFamily="34" charset="0"/>
                </a:rPr>
                <a:t>-environment </a:t>
              </a:r>
              <a:endParaRPr lang="en-US" sz="4000" b="1" dirty="0">
                <a:solidFill>
                  <a:srgbClr val="F2B401"/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  <a:p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About </a:t>
              </a:r>
              <a:r>
                <a:rPr lang="en-US" altLang="zh-CN" sz="40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Kugou</a:t>
              </a:r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 Music </a:t>
              </a:r>
              <a:endPara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13" name="Group 29">
              <a:extLst>
                <a:ext uri="{FF2B5EF4-FFF2-40B4-BE49-F238E27FC236}">
                  <a16:creationId xmlns:a16="http://schemas.microsoft.com/office/drawing/2014/main" id="{90EC998F-826D-4495-88AC-B0A0D3ACAEC9}"/>
                </a:ext>
              </a:extLst>
            </p:cNvPr>
            <p:cNvGrpSpPr/>
            <p:nvPr/>
          </p:nvGrpSpPr>
          <p:grpSpPr>
            <a:xfrm>
              <a:off x="721917" y="2378572"/>
              <a:ext cx="295275" cy="246132"/>
              <a:chOff x="466725" y="2427118"/>
              <a:chExt cx="295275" cy="246132"/>
            </a:xfrm>
          </p:grpSpPr>
          <p:sp>
            <p:nvSpPr>
              <p:cNvPr id="14" name="Rectangle: Rounded Corners 30">
                <a:extLst>
                  <a:ext uri="{FF2B5EF4-FFF2-40B4-BE49-F238E27FC236}">
                    <a16:creationId xmlns:a16="http://schemas.microsoft.com/office/drawing/2014/main" id="{FDB31B60-C673-42CA-BE03-2AF351C49F0D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rgbClr val="F2B40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31">
                <a:extLst>
                  <a:ext uri="{FF2B5EF4-FFF2-40B4-BE49-F238E27FC236}">
                    <a16:creationId xmlns:a16="http://schemas.microsoft.com/office/drawing/2014/main" id="{8BEADC94-5854-404E-AA86-301A30F8C1F2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76122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457E95F0-A618-4EAF-94F0-00E8ABA4D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34920"/>
            <a:ext cx="12192000" cy="3297936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3970F13-3203-4EE8-92ED-7A432EF3B7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Major Competitors of </a:t>
            </a:r>
            <a:r>
              <a:rPr lang="en-US" dirty="0" err="1">
                <a:latin typeface="Century Gothic" panose="020B0502020202020204" pitchFamily="34" charset="0"/>
              </a:rPr>
              <a:t>Kugou</a:t>
            </a:r>
            <a:endParaRPr lang="en-US" b="0" dirty="0">
              <a:latin typeface="Century Gothic" panose="020B0502020202020204" pitchFamily="34" charset="0"/>
            </a:endParaRPr>
          </a:p>
        </p:txBody>
      </p:sp>
      <p:graphicFrame>
        <p:nvGraphicFramePr>
          <p:cNvPr id="31" name="图表 30">
            <a:extLst>
              <a:ext uri="{FF2B5EF4-FFF2-40B4-BE49-F238E27FC236}">
                <a16:creationId xmlns:a16="http://schemas.microsoft.com/office/drawing/2014/main" id="{86916693-9FA0-45C5-A954-1186595B5503}"/>
              </a:ext>
            </a:extLst>
          </p:cNvPr>
          <p:cNvGraphicFramePr>
            <a:graphicFrameLocks/>
          </p:cNvGraphicFramePr>
          <p:nvPr/>
        </p:nvGraphicFramePr>
        <p:xfrm>
          <a:off x="2362978" y="1302656"/>
          <a:ext cx="7466044" cy="47552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4" name="图片 3">
            <a:extLst>
              <a:ext uri="{FF2B5EF4-FFF2-40B4-BE49-F238E27FC236}">
                <a16:creationId xmlns:a16="http://schemas.microsoft.com/office/drawing/2014/main" id="{0205297E-2C0B-413C-949A-02EFD772B65A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775" y="1875783"/>
            <a:ext cx="3600450" cy="3608987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2DCA5B8-9596-423B-8235-A7525B7E6C5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3647112"/>
            <a:ext cx="12192000" cy="328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79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482986D-C968-4E17-A00D-7942254808BE}"/>
              </a:ext>
            </a:extLst>
          </p:cNvPr>
          <p:cNvSpPr/>
          <p:nvPr/>
        </p:nvSpPr>
        <p:spPr>
          <a:xfrm>
            <a:off x="-23567" y="-93044"/>
            <a:ext cx="5617031" cy="685800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rgbClr val="2D4082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6A9D6BBD-9867-47FD-A651-B22DE5BCB719}"/>
              </a:ext>
            </a:extLst>
          </p:cNvPr>
          <p:cNvSpPr txBox="1"/>
          <p:nvPr/>
        </p:nvSpPr>
        <p:spPr>
          <a:xfrm>
            <a:off x="8872643" y="3214129"/>
            <a:ext cx="789200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$4250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6542FCD-7BDD-4BE1-BD9E-B326A198E2DC}"/>
              </a:ext>
            </a:extLst>
          </p:cNvPr>
          <p:cNvGrpSpPr/>
          <p:nvPr/>
        </p:nvGrpSpPr>
        <p:grpSpPr>
          <a:xfrm>
            <a:off x="6376308" y="1291647"/>
            <a:ext cx="5682754" cy="1323439"/>
            <a:chOff x="8394947" y="1291647"/>
            <a:chExt cx="3664112" cy="1323439"/>
          </a:xfrm>
        </p:grpSpPr>
        <p:sp>
          <p:nvSpPr>
            <p:cNvPr id="159" name="TextBox 158">
              <a:extLst>
                <a:ext uri="{FF2B5EF4-FFF2-40B4-BE49-F238E27FC236}">
                  <a16:creationId xmlns:a16="http://schemas.microsoft.com/office/drawing/2014/main" id="{E24B327A-3145-4831-AB6F-AA4BDB8C9C7E}"/>
                </a:ext>
              </a:extLst>
            </p:cNvPr>
            <p:cNvSpPr txBox="1"/>
            <p:nvPr/>
          </p:nvSpPr>
          <p:spPr>
            <a:xfrm>
              <a:off x="8731853" y="1291647"/>
              <a:ext cx="332720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</a:rPr>
                <a:t>Micro</a:t>
              </a:r>
            </a:p>
            <a:p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</a:rPr>
                <a:t>Regarding Competitors </a:t>
              </a:r>
              <a:endPara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endParaRPr>
            </a:p>
          </p:txBody>
        </p: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5C0CA552-68E2-402F-88AD-E22E5087C759}"/>
                </a:ext>
              </a:extLst>
            </p:cNvPr>
            <p:cNvGrpSpPr/>
            <p:nvPr/>
          </p:nvGrpSpPr>
          <p:grpSpPr>
            <a:xfrm>
              <a:off x="8394947" y="1524283"/>
              <a:ext cx="295275" cy="246132"/>
              <a:chOff x="7632408" y="2427118"/>
              <a:chExt cx="295275" cy="246132"/>
            </a:xfrm>
          </p:grpSpPr>
          <p:sp>
            <p:nvSpPr>
              <p:cNvPr id="161" name="Rectangle: Rounded Corners 160">
                <a:extLst>
                  <a:ext uri="{FF2B5EF4-FFF2-40B4-BE49-F238E27FC236}">
                    <a16:creationId xmlns:a16="http://schemas.microsoft.com/office/drawing/2014/main" id="{B30FCC01-B407-4AF7-886E-878DE174ADBC}"/>
                  </a:ext>
                </a:extLst>
              </p:cNvPr>
              <p:cNvSpPr/>
              <p:nvPr/>
            </p:nvSpPr>
            <p:spPr>
              <a:xfrm>
                <a:off x="7632408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2" name="Rectangle: Rounded Corners 161">
                <a:extLst>
                  <a:ext uri="{FF2B5EF4-FFF2-40B4-BE49-F238E27FC236}">
                    <a16:creationId xmlns:a16="http://schemas.microsoft.com/office/drawing/2014/main" id="{161B0F24-BF47-4B19-A873-BACCD300005D}"/>
                  </a:ext>
                </a:extLst>
              </p:cNvPr>
              <p:cNvSpPr/>
              <p:nvPr/>
            </p:nvSpPr>
            <p:spPr>
              <a:xfrm>
                <a:off x="7744327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4" name="Rounded Rectangle 153">
            <a:extLst>
              <a:ext uri="{FF2B5EF4-FFF2-40B4-BE49-F238E27FC236}">
                <a16:creationId xmlns:a16="http://schemas.microsoft.com/office/drawing/2014/main" id="{3B173728-D5BB-4831-BFE6-2277111F8879}"/>
              </a:ext>
            </a:extLst>
          </p:cNvPr>
          <p:cNvSpPr/>
          <p:nvPr/>
        </p:nvSpPr>
        <p:spPr>
          <a:xfrm>
            <a:off x="5445884" y="2549236"/>
            <a:ext cx="6375445" cy="224883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65" name="Oval 137">
            <a:extLst>
              <a:ext uri="{FF2B5EF4-FFF2-40B4-BE49-F238E27FC236}">
                <a16:creationId xmlns:a16="http://schemas.microsoft.com/office/drawing/2014/main" id="{0D7A9380-1288-4CDF-B798-62ED1A3391D2}"/>
              </a:ext>
            </a:extLst>
          </p:cNvPr>
          <p:cNvSpPr/>
          <p:nvPr/>
        </p:nvSpPr>
        <p:spPr>
          <a:xfrm>
            <a:off x="9906778" y="2537461"/>
            <a:ext cx="2283660" cy="228224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grpSp>
        <p:nvGrpSpPr>
          <p:cNvPr id="112" name="Group 167">
            <a:extLst>
              <a:ext uri="{FF2B5EF4-FFF2-40B4-BE49-F238E27FC236}">
                <a16:creationId xmlns:a16="http://schemas.microsoft.com/office/drawing/2014/main" id="{CD4F8B1B-722D-48C0-8DEA-126D49F155DB}"/>
              </a:ext>
            </a:extLst>
          </p:cNvPr>
          <p:cNvGrpSpPr/>
          <p:nvPr/>
        </p:nvGrpSpPr>
        <p:grpSpPr>
          <a:xfrm>
            <a:off x="6960600" y="2656162"/>
            <a:ext cx="193831" cy="176768"/>
            <a:chOff x="7693025" y="1104900"/>
            <a:chExt cx="703263" cy="641350"/>
          </a:xfrm>
          <a:solidFill>
            <a:schemeClr val="accent1"/>
          </a:solidFill>
        </p:grpSpPr>
        <p:sp>
          <p:nvSpPr>
            <p:cNvPr id="113" name="Freeform 48">
              <a:extLst>
                <a:ext uri="{FF2B5EF4-FFF2-40B4-BE49-F238E27FC236}">
                  <a16:creationId xmlns:a16="http://schemas.microsoft.com/office/drawing/2014/main" id="{1A55A704-1543-4B86-84A2-654D33C803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948613" y="1158875"/>
              <a:ext cx="190500" cy="206375"/>
            </a:xfrm>
            <a:custGeom>
              <a:avLst/>
              <a:gdLst>
                <a:gd name="T0" fmla="*/ 458 w 959"/>
                <a:gd name="T1" fmla="*/ 628 h 1040"/>
                <a:gd name="T2" fmla="*/ 345 w 959"/>
                <a:gd name="T3" fmla="*/ 904 h 1040"/>
                <a:gd name="T4" fmla="*/ 614 w 959"/>
                <a:gd name="T5" fmla="*/ 905 h 1040"/>
                <a:gd name="T6" fmla="*/ 503 w 959"/>
                <a:gd name="T7" fmla="*/ 628 h 1040"/>
                <a:gd name="T8" fmla="*/ 514 w 959"/>
                <a:gd name="T9" fmla="*/ 585 h 1040"/>
                <a:gd name="T10" fmla="*/ 446 w 959"/>
                <a:gd name="T11" fmla="*/ 585 h 1040"/>
                <a:gd name="T12" fmla="*/ 480 w 959"/>
                <a:gd name="T13" fmla="*/ 0 h 1040"/>
                <a:gd name="T14" fmla="*/ 557 w 959"/>
                <a:gd name="T15" fmla="*/ 12 h 1040"/>
                <a:gd name="T16" fmla="*/ 625 w 959"/>
                <a:gd name="T17" fmla="*/ 44 h 1040"/>
                <a:gd name="T18" fmla="*/ 680 w 959"/>
                <a:gd name="T19" fmla="*/ 93 h 1040"/>
                <a:gd name="T20" fmla="*/ 721 w 959"/>
                <a:gd name="T21" fmla="*/ 155 h 1040"/>
                <a:gd name="T22" fmla="*/ 742 w 959"/>
                <a:gd name="T23" fmla="*/ 229 h 1040"/>
                <a:gd name="T24" fmla="*/ 742 w 959"/>
                <a:gd name="T25" fmla="*/ 309 h 1040"/>
                <a:gd name="T26" fmla="*/ 722 w 959"/>
                <a:gd name="T27" fmla="*/ 389 h 1040"/>
                <a:gd name="T28" fmla="*/ 683 w 959"/>
                <a:gd name="T29" fmla="*/ 463 h 1040"/>
                <a:gd name="T30" fmla="*/ 630 w 959"/>
                <a:gd name="T31" fmla="*/ 525 h 1040"/>
                <a:gd name="T32" fmla="*/ 650 w 959"/>
                <a:gd name="T33" fmla="*/ 566 h 1040"/>
                <a:gd name="T34" fmla="*/ 742 w 959"/>
                <a:gd name="T35" fmla="*/ 611 h 1040"/>
                <a:gd name="T36" fmla="*/ 823 w 959"/>
                <a:gd name="T37" fmla="*/ 670 h 1040"/>
                <a:gd name="T38" fmla="*/ 887 w 959"/>
                <a:gd name="T39" fmla="*/ 740 h 1040"/>
                <a:gd name="T40" fmla="*/ 932 w 959"/>
                <a:gd name="T41" fmla="*/ 813 h 1040"/>
                <a:gd name="T42" fmla="*/ 957 w 959"/>
                <a:gd name="T43" fmla="*/ 886 h 1040"/>
                <a:gd name="T44" fmla="*/ 956 w 959"/>
                <a:gd name="T45" fmla="*/ 937 h 1040"/>
                <a:gd name="T46" fmla="*/ 929 w 959"/>
                <a:gd name="T47" fmla="*/ 966 h 1040"/>
                <a:gd name="T48" fmla="*/ 878 w 959"/>
                <a:gd name="T49" fmla="*/ 991 h 1040"/>
                <a:gd name="T50" fmla="*/ 809 w 959"/>
                <a:gd name="T51" fmla="*/ 1011 h 1040"/>
                <a:gd name="T52" fmla="*/ 726 w 959"/>
                <a:gd name="T53" fmla="*/ 1025 h 1040"/>
                <a:gd name="T54" fmla="*/ 631 w 959"/>
                <a:gd name="T55" fmla="*/ 1035 h 1040"/>
                <a:gd name="T56" fmla="*/ 531 w 959"/>
                <a:gd name="T57" fmla="*/ 1040 h 1040"/>
                <a:gd name="T58" fmla="*/ 429 w 959"/>
                <a:gd name="T59" fmla="*/ 1040 h 1040"/>
                <a:gd name="T60" fmla="*/ 328 w 959"/>
                <a:gd name="T61" fmla="*/ 1035 h 1040"/>
                <a:gd name="T62" fmla="*/ 233 w 959"/>
                <a:gd name="T63" fmla="*/ 1025 h 1040"/>
                <a:gd name="T64" fmla="*/ 150 w 959"/>
                <a:gd name="T65" fmla="*/ 1011 h 1040"/>
                <a:gd name="T66" fmla="*/ 81 w 959"/>
                <a:gd name="T67" fmla="*/ 991 h 1040"/>
                <a:gd name="T68" fmla="*/ 30 w 959"/>
                <a:gd name="T69" fmla="*/ 966 h 1040"/>
                <a:gd name="T70" fmla="*/ 3 w 959"/>
                <a:gd name="T71" fmla="*/ 937 h 1040"/>
                <a:gd name="T72" fmla="*/ 3 w 959"/>
                <a:gd name="T73" fmla="*/ 886 h 1040"/>
                <a:gd name="T74" fmla="*/ 27 w 959"/>
                <a:gd name="T75" fmla="*/ 813 h 1040"/>
                <a:gd name="T76" fmla="*/ 73 w 959"/>
                <a:gd name="T77" fmla="*/ 740 h 1040"/>
                <a:gd name="T78" fmla="*/ 137 w 959"/>
                <a:gd name="T79" fmla="*/ 670 h 1040"/>
                <a:gd name="T80" fmla="*/ 217 w 959"/>
                <a:gd name="T81" fmla="*/ 611 h 1040"/>
                <a:gd name="T82" fmla="*/ 311 w 959"/>
                <a:gd name="T83" fmla="*/ 566 h 1040"/>
                <a:gd name="T84" fmla="*/ 330 w 959"/>
                <a:gd name="T85" fmla="*/ 525 h 1040"/>
                <a:gd name="T86" fmla="*/ 277 w 959"/>
                <a:gd name="T87" fmla="*/ 463 h 1040"/>
                <a:gd name="T88" fmla="*/ 239 w 959"/>
                <a:gd name="T89" fmla="*/ 389 h 1040"/>
                <a:gd name="T90" fmla="*/ 218 w 959"/>
                <a:gd name="T91" fmla="*/ 309 h 1040"/>
                <a:gd name="T92" fmla="*/ 218 w 959"/>
                <a:gd name="T93" fmla="*/ 229 h 1040"/>
                <a:gd name="T94" fmla="*/ 240 w 959"/>
                <a:gd name="T95" fmla="*/ 155 h 1040"/>
                <a:gd name="T96" fmla="*/ 280 w 959"/>
                <a:gd name="T97" fmla="*/ 93 h 1040"/>
                <a:gd name="T98" fmla="*/ 336 w 959"/>
                <a:gd name="T99" fmla="*/ 44 h 1040"/>
                <a:gd name="T100" fmla="*/ 404 w 959"/>
                <a:gd name="T101" fmla="*/ 12 h 1040"/>
                <a:gd name="T102" fmla="*/ 480 w 959"/>
                <a:gd name="T103" fmla="*/ 0 h 10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59" h="1040">
                  <a:moveTo>
                    <a:pt x="413" y="576"/>
                  </a:moveTo>
                  <a:lnTo>
                    <a:pt x="458" y="628"/>
                  </a:lnTo>
                  <a:lnTo>
                    <a:pt x="459" y="628"/>
                  </a:lnTo>
                  <a:lnTo>
                    <a:pt x="345" y="904"/>
                  </a:lnTo>
                  <a:lnTo>
                    <a:pt x="480" y="1040"/>
                  </a:lnTo>
                  <a:lnTo>
                    <a:pt x="614" y="905"/>
                  </a:lnTo>
                  <a:lnTo>
                    <a:pt x="502" y="628"/>
                  </a:lnTo>
                  <a:lnTo>
                    <a:pt x="503" y="628"/>
                  </a:lnTo>
                  <a:lnTo>
                    <a:pt x="546" y="576"/>
                  </a:lnTo>
                  <a:lnTo>
                    <a:pt x="514" y="585"/>
                  </a:lnTo>
                  <a:lnTo>
                    <a:pt x="480" y="588"/>
                  </a:lnTo>
                  <a:lnTo>
                    <a:pt x="446" y="585"/>
                  </a:lnTo>
                  <a:lnTo>
                    <a:pt x="413" y="576"/>
                  </a:lnTo>
                  <a:close/>
                  <a:moveTo>
                    <a:pt x="480" y="0"/>
                  </a:moveTo>
                  <a:lnTo>
                    <a:pt x="519" y="4"/>
                  </a:lnTo>
                  <a:lnTo>
                    <a:pt x="557" y="12"/>
                  </a:lnTo>
                  <a:lnTo>
                    <a:pt x="591" y="25"/>
                  </a:lnTo>
                  <a:lnTo>
                    <a:pt x="625" y="44"/>
                  </a:lnTo>
                  <a:lnTo>
                    <a:pt x="654" y="67"/>
                  </a:lnTo>
                  <a:lnTo>
                    <a:pt x="680" y="93"/>
                  </a:lnTo>
                  <a:lnTo>
                    <a:pt x="703" y="123"/>
                  </a:lnTo>
                  <a:lnTo>
                    <a:pt x="721" y="155"/>
                  </a:lnTo>
                  <a:lnTo>
                    <a:pt x="734" y="191"/>
                  </a:lnTo>
                  <a:lnTo>
                    <a:pt x="742" y="229"/>
                  </a:lnTo>
                  <a:lnTo>
                    <a:pt x="746" y="269"/>
                  </a:lnTo>
                  <a:lnTo>
                    <a:pt x="742" y="309"/>
                  </a:lnTo>
                  <a:lnTo>
                    <a:pt x="735" y="348"/>
                  </a:lnTo>
                  <a:lnTo>
                    <a:pt x="722" y="389"/>
                  </a:lnTo>
                  <a:lnTo>
                    <a:pt x="705" y="427"/>
                  </a:lnTo>
                  <a:lnTo>
                    <a:pt x="683" y="463"/>
                  </a:lnTo>
                  <a:lnTo>
                    <a:pt x="658" y="496"/>
                  </a:lnTo>
                  <a:lnTo>
                    <a:pt x="630" y="525"/>
                  </a:lnTo>
                  <a:lnTo>
                    <a:pt x="599" y="550"/>
                  </a:lnTo>
                  <a:lnTo>
                    <a:pt x="650" y="566"/>
                  </a:lnTo>
                  <a:lnTo>
                    <a:pt x="697" y="586"/>
                  </a:lnTo>
                  <a:lnTo>
                    <a:pt x="742" y="611"/>
                  </a:lnTo>
                  <a:lnTo>
                    <a:pt x="785" y="640"/>
                  </a:lnTo>
                  <a:lnTo>
                    <a:pt x="823" y="670"/>
                  </a:lnTo>
                  <a:lnTo>
                    <a:pt x="857" y="704"/>
                  </a:lnTo>
                  <a:lnTo>
                    <a:pt x="887" y="740"/>
                  </a:lnTo>
                  <a:lnTo>
                    <a:pt x="912" y="776"/>
                  </a:lnTo>
                  <a:lnTo>
                    <a:pt x="932" y="813"/>
                  </a:lnTo>
                  <a:lnTo>
                    <a:pt x="947" y="850"/>
                  </a:lnTo>
                  <a:lnTo>
                    <a:pt x="957" y="886"/>
                  </a:lnTo>
                  <a:lnTo>
                    <a:pt x="959" y="920"/>
                  </a:lnTo>
                  <a:lnTo>
                    <a:pt x="956" y="937"/>
                  </a:lnTo>
                  <a:lnTo>
                    <a:pt x="946" y="952"/>
                  </a:lnTo>
                  <a:lnTo>
                    <a:pt x="929" y="966"/>
                  </a:lnTo>
                  <a:lnTo>
                    <a:pt x="906" y="979"/>
                  </a:lnTo>
                  <a:lnTo>
                    <a:pt x="878" y="991"/>
                  </a:lnTo>
                  <a:lnTo>
                    <a:pt x="846" y="1001"/>
                  </a:lnTo>
                  <a:lnTo>
                    <a:pt x="809" y="1011"/>
                  </a:lnTo>
                  <a:lnTo>
                    <a:pt x="769" y="1018"/>
                  </a:lnTo>
                  <a:lnTo>
                    <a:pt x="726" y="1025"/>
                  </a:lnTo>
                  <a:lnTo>
                    <a:pt x="680" y="1030"/>
                  </a:lnTo>
                  <a:lnTo>
                    <a:pt x="631" y="1035"/>
                  </a:lnTo>
                  <a:lnTo>
                    <a:pt x="582" y="1038"/>
                  </a:lnTo>
                  <a:lnTo>
                    <a:pt x="531" y="1040"/>
                  </a:lnTo>
                  <a:lnTo>
                    <a:pt x="480" y="1040"/>
                  </a:lnTo>
                  <a:lnTo>
                    <a:pt x="429" y="1040"/>
                  </a:lnTo>
                  <a:lnTo>
                    <a:pt x="378" y="1038"/>
                  </a:lnTo>
                  <a:lnTo>
                    <a:pt x="328" y="1035"/>
                  </a:lnTo>
                  <a:lnTo>
                    <a:pt x="280" y="1030"/>
                  </a:lnTo>
                  <a:lnTo>
                    <a:pt x="233" y="1025"/>
                  </a:lnTo>
                  <a:lnTo>
                    <a:pt x="190" y="1018"/>
                  </a:lnTo>
                  <a:lnTo>
                    <a:pt x="150" y="1011"/>
                  </a:lnTo>
                  <a:lnTo>
                    <a:pt x="114" y="1001"/>
                  </a:lnTo>
                  <a:lnTo>
                    <a:pt x="81" y="991"/>
                  </a:lnTo>
                  <a:lnTo>
                    <a:pt x="53" y="979"/>
                  </a:lnTo>
                  <a:lnTo>
                    <a:pt x="30" y="966"/>
                  </a:lnTo>
                  <a:lnTo>
                    <a:pt x="14" y="952"/>
                  </a:lnTo>
                  <a:lnTo>
                    <a:pt x="3" y="937"/>
                  </a:lnTo>
                  <a:lnTo>
                    <a:pt x="0" y="920"/>
                  </a:lnTo>
                  <a:lnTo>
                    <a:pt x="3" y="886"/>
                  </a:lnTo>
                  <a:lnTo>
                    <a:pt x="12" y="850"/>
                  </a:lnTo>
                  <a:lnTo>
                    <a:pt x="27" y="813"/>
                  </a:lnTo>
                  <a:lnTo>
                    <a:pt x="48" y="776"/>
                  </a:lnTo>
                  <a:lnTo>
                    <a:pt x="73" y="740"/>
                  </a:lnTo>
                  <a:lnTo>
                    <a:pt x="103" y="704"/>
                  </a:lnTo>
                  <a:lnTo>
                    <a:pt x="137" y="670"/>
                  </a:lnTo>
                  <a:lnTo>
                    <a:pt x="175" y="640"/>
                  </a:lnTo>
                  <a:lnTo>
                    <a:pt x="217" y="611"/>
                  </a:lnTo>
                  <a:lnTo>
                    <a:pt x="262" y="586"/>
                  </a:lnTo>
                  <a:lnTo>
                    <a:pt x="311" y="566"/>
                  </a:lnTo>
                  <a:lnTo>
                    <a:pt x="362" y="550"/>
                  </a:lnTo>
                  <a:lnTo>
                    <a:pt x="330" y="525"/>
                  </a:lnTo>
                  <a:lnTo>
                    <a:pt x="302" y="496"/>
                  </a:lnTo>
                  <a:lnTo>
                    <a:pt x="277" y="463"/>
                  </a:lnTo>
                  <a:lnTo>
                    <a:pt x="256" y="427"/>
                  </a:lnTo>
                  <a:lnTo>
                    <a:pt x="239" y="389"/>
                  </a:lnTo>
                  <a:lnTo>
                    <a:pt x="226" y="348"/>
                  </a:lnTo>
                  <a:lnTo>
                    <a:pt x="218" y="309"/>
                  </a:lnTo>
                  <a:lnTo>
                    <a:pt x="215" y="269"/>
                  </a:lnTo>
                  <a:lnTo>
                    <a:pt x="218" y="229"/>
                  </a:lnTo>
                  <a:lnTo>
                    <a:pt x="226" y="191"/>
                  </a:lnTo>
                  <a:lnTo>
                    <a:pt x="240" y="155"/>
                  </a:lnTo>
                  <a:lnTo>
                    <a:pt x="258" y="123"/>
                  </a:lnTo>
                  <a:lnTo>
                    <a:pt x="280" y="93"/>
                  </a:lnTo>
                  <a:lnTo>
                    <a:pt x="307" y="67"/>
                  </a:lnTo>
                  <a:lnTo>
                    <a:pt x="336" y="44"/>
                  </a:lnTo>
                  <a:lnTo>
                    <a:pt x="368" y="25"/>
                  </a:lnTo>
                  <a:lnTo>
                    <a:pt x="404" y="12"/>
                  </a:lnTo>
                  <a:lnTo>
                    <a:pt x="440" y="4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14" name="Freeform 49">
              <a:extLst>
                <a:ext uri="{FF2B5EF4-FFF2-40B4-BE49-F238E27FC236}">
                  <a16:creationId xmlns:a16="http://schemas.microsoft.com/office/drawing/2014/main" id="{61F33646-A015-4D94-B5FA-1828340806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53350" y="1485900"/>
              <a:ext cx="190500" cy="206375"/>
            </a:xfrm>
            <a:custGeom>
              <a:avLst/>
              <a:gdLst>
                <a:gd name="T0" fmla="*/ 458 w 960"/>
                <a:gd name="T1" fmla="*/ 626 h 1038"/>
                <a:gd name="T2" fmla="*/ 346 w 960"/>
                <a:gd name="T3" fmla="*/ 902 h 1038"/>
                <a:gd name="T4" fmla="*/ 615 w 960"/>
                <a:gd name="T5" fmla="*/ 902 h 1038"/>
                <a:gd name="T6" fmla="*/ 503 w 960"/>
                <a:gd name="T7" fmla="*/ 626 h 1038"/>
                <a:gd name="T8" fmla="*/ 526 w 960"/>
                <a:gd name="T9" fmla="*/ 581 h 1038"/>
                <a:gd name="T10" fmla="*/ 480 w 960"/>
                <a:gd name="T11" fmla="*/ 587 h 1038"/>
                <a:gd name="T12" fmla="*/ 413 w 960"/>
                <a:gd name="T13" fmla="*/ 575 h 1038"/>
                <a:gd name="T14" fmla="*/ 520 w 960"/>
                <a:gd name="T15" fmla="*/ 2 h 1038"/>
                <a:gd name="T16" fmla="*/ 592 w 960"/>
                <a:gd name="T17" fmla="*/ 25 h 1038"/>
                <a:gd name="T18" fmla="*/ 654 w 960"/>
                <a:gd name="T19" fmla="*/ 65 h 1038"/>
                <a:gd name="T20" fmla="*/ 702 w 960"/>
                <a:gd name="T21" fmla="*/ 122 h 1038"/>
                <a:gd name="T22" fmla="*/ 734 w 960"/>
                <a:gd name="T23" fmla="*/ 191 h 1038"/>
                <a:gd name="T24" fmla="*/ 746 w 960"/>
                <a:gd name="T25" fmla="*/ 268 h 1038"/>
                <a:gd name="T26" fmla="*/ 735 w 960"/>
                <a:gd name="T27" fmla="*/ 348 h 1038"/>
                <a:gd name="T28" fmla="*/ 705 w 960"/>
                <a:gd name="T29" fmla="*/ 425 h 1038"/>
                <a:gd name="T30" fmla="*/ 658 w 960"/>
                <a:gd name="T31" fmla="*/ 494 h 1038"/>
                <a:gd name="T32" fmla="*/ 599 w 960"/>
                <a:gd name="T33" fmla="*/ 547 h 1038"/>
                <a:gd name="T34" fmla="*/ 698 w 960"/>
                <a:gd name="T35" fmla="*/ 585 h 1038"/>
                <a:gd name="T36" fmla="*/ 785 w 960"/>
                <a:gd name="T37" fmla="*/ 638 h 1038"/>
                <a:gd name="T38" fmla="*/ 858 w 960"/>
                <a:gd name="T39" fmla="*/ 703 h 1038"/>
                <a:gd name="T40" fmla="*/ 913 w 960"/>
                <a:gd name="T41" fmla="*/ 774 h 1038"/>
                <a:gd name="T42" fmla="*/ 948 w 960"/>
                <a:gd name="T43" fmla="*/ 849 h 1038"/>
                <a:gd name="T44" fmla="*/ 960 w 960"/>
                <a:gd name="T45" fmla="*/ 920 h 1038"/>
                <a:gd name="T46" fmla="*/ 946 w 960"/>
                <a:gd name="T47" fmla="*/ 951 h 1038"/>
                <a:gd name="T48" fmla="*/ 907 w 960"/>
                <a:gd name="T49" fmla="*/ 977 h 1038"/>
                <a:gd name="T50" fmla="*/ 847 w 960"/>
                <a:gd name="T51" fmla="*/ 1000 h 1038"/>
                <a:gd name="T52" fmla="*/ 770 w 960"/>
                <a:gd name="T53" fmla="*/ 1017 h 1038"/>
                <a:gd name="T54" fmla="*/ 681 w 960"/>
                <a:gd name="T55" fmla="*/ 1029 h 1038"/>
                <a:gd name="T56" fmla="*/ 583 w 960"/>
                <a:gd name="T57" fmla="*/ 1036 h 1038"/>
                <a:gd name="T58" fmla="*/ 480 w 960"/>
                <a:gd name="T59" fmla="*/ 1038 h 1038"/>
                <a:gd name="T60" fmla="*/ 379 w 960"/>
                <a:gd name="T61" fmla="*/ 1036 h 1038"/>
                <a:gd name="T62" fmla="*/ 281 w 960"/>
                <a:gd name="T63" fmla="*/ 1029 h 1038"/>
                <a:gd name="T64" fmla="*/ 191 w 960"/>
                <a:gd name="T65" fmla="*/ 1017 h 1038"/>
                <a:gd name="T66" fmla="*/ 113 w 960"/>
                <a:gd name="T67" fmla="*/ 1000 h 1038"/>
                <a:gd name="T68" fmla="*/ 54 w 960"/>
                <a:gd name="T69" fmla="*/ 977 h 1038"/>
                <a:gd name="T70" fmla="*/ 14 w 960"/>
                <a:gd name="T71" fmla="*/ 951 h 1038"/>
                <a:gd name="T72" fmla="*/ 0 w 960"/>
                <a:gd name="T73" fmla="*/ 920 h 1038"/>
                <a:gd name="T74" fmla="*/ 13 w 960"/>
                <a:gd name="T75" fmla="*/ 849 h 1038"/>
                <a:gd name="T76" fmla="*/ 48 w 960"/>
                <a:gd name="T77" fmla="*/ 774 h 1038"/>
                <a:gd name="T78" fmla="*/ 104 w 960"/>
                <a:gd name="T79" fmla="*/ 703 h 1038"/>
                <a:gd name="T80" fmla="*/ 176 w 960"/>
                <a:gd name="T81" fmla="*/ 638 h 1038"/>
                <a:gd name="T82" fmla="*/ 263 w 960"/>
                <a:gd name="T83" fmla="*/ 585 h 1038"/>
                <a:gd name="T84" fmla="*/ 362 w 960"/>
                <a:gd name="T85" fmla="*/ 547 h 1038"/>
                <a:gd name="T86" fmla="*/ 302 w 960"/>
                <a:gd name="T87" fmla="*/ 494 h 1038"/>
                <a:gd name="T88" fmla="*/ 256 w 960"/>
                <a:gd name="T89" fmla="*/ 425 h 1038"/>
                <a:gd name="T90" fmla="*/ 227 w 960"/>
                <a:gd name="T91" fmla="*/ 348 h 1038"/>
                <a:gd name="T92" fmla="*/ 216 w 960"/>
                <a:gd name="T93" fmla="*/ 268 h 1038"/>
                <a:gd name="T94" fmla="*/ 227 w 960"/>
                <a:gd name="T95" fmla="*/ 191 h 1038"/>
                <a:gd name="T96" fmla="*/ 258 w 960"/>
                <a:gd name="T97" fmla="*/ 122 h 1038"/>
                <a:gd name="T98" fmla="*/ 307 w 960"/>
                <a:gd name="T99" fmla="*/ 65 h 1038"/>
                <a:gd name="T100" fmla="*/ 369 w 960"/>
                <a:gd name="T101" fmla="*/ 25 h 1038"/>
                <a:gd name="T102" fmla="*/ 441 w 960"/>
                <a:gd name="T103" fmla="*/ 2 h 10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0" h="1038">
                  <a:moveTo>
                    <a:pt x="413" y="575"/>
                  </a:moveTo>
                  <a:lnTo>
                    <a:pt x="458" y="626"/>
                  </a:lnTo>
                  <a:lnTo>
                    <a:pt x="460" y="626"/>
                  </a:lnTo>
                  <a:lnTo>
                    <a:pt x="346" y="902"/>
                  </a:lnTo>
                  <a:lnTo>
                    <a:pt x="480" y="1038"/>
                  </a:lnTo>
                  <a:lnTo>
                    <a:pt x="615" y="902"/>
                  </a:lnTo>
                  <a:lnTo>
                    <a:pt x="502" y="626"/>
                  </a:lnTo>
                  <a:lnTo>
                    <a:pt x="503" y="626"/>
                  </a:lnTo>
                  <a:lnTo>
                    <a:pt x="547" y="575"/>
                  </a:lnTo>
                  <a:lnTo>
                    <a:pt x="526" y="581"/>
                  </a:lnTo>
                  <a:lnTo>
                    <a:pt x="503" y="586"/>
                  </a:lnTo>
                  <a:lnTo>
                    <a:pt x="480" y="587"/>
                  </a:lnTo>
                  <a:lnTo>
                    <a:pt x="447" y="583"/>
                  </a:lnTo>
                  <a:lnTo>
                    <a:pt x="413" y="575"/>
                  </a:lnTo>
                  <a:close/>
                  <a:moveTo>
                    <a:pt x="480" y="0"/>
                  </a:moveTo>
                  <a:lnTo>
                    <a:pt x="520" y="2"/>
                  </a:lnTo>
                  <a:lnTo>
                    <a:pt x="557" y="11"/>
                  </a:lnTo>
                  <a:lnTo>
                    <a:pt x="592" y="25"/>
                  </a:lnTo>
                  <a:lnTo>
                    <a:pt x="625" y="42"/>
                  </a:lnTo>
                  <a:lnTo>
                    <a:pt x="654" y="65"/>
                  </a:lnTo>
                  <a:lnTo>
                    <a:pt x="681" y="91"/>
                  </a:lnTo>
                  <a:lnTo>
                    <a:pt x="702" y="122"/>
                  </a:lnTo>
                  <a:lnTo>
                    <a:pt x="721" y="155"/>
                  </a:lnTo>
                  <a:lnTo>
                    <a:pt x="734" y="191"/>
                  </a:lnTo>
                  <a:lnTo>
                    <a:pt x="742" y="228"/>
                  </a:lnTo>
                  <a:lnTo>
                    <a:pt x="746" y="268"/>
                  </a:lnTo>
                  <a:lnTo>
                    <a:pt x="742" y="307"/>
                  </a:lnTo>
                  <a:lnTo>
                    <a:pt x="735" y="348"/>
                  </a:lnTo>
                  <a:lnTo>
                    <a:pt x="722" y="387"/>
                  </a:lnTo>
                  <a:lnTo>
                    <a:pt x="705" y="425"/>
                  </a:lnTo>
                  <a:lnTo>
                    <a:pt x="683" y="461"/>
                  </a:lnTo>
                  <a:lnTo>
                    <a:pt x="658" y="494"/>
                  </a:lnTo>
                  <a:lnTo>
                    <a:pt x="630" y="523"/>
                  </a:lnTo>
                  <a:lnTo>
                    <a:pt x="599" y="547"/>
                  </a:lnTo>
                  <a:lnTo>
                    <a:pt x="650" y="564"/>
                  </a:lnTo>
                  <a:lnTo>
                    <a:pt x="698" y="585"/>
                  </a:lnTo>
                  <a:lnTo>
                    <a:pt x="743" y="610"/>
                  </a:lnTo>
                  <a:lnTo>
                    <a:pt x="785" y="638"/>
                  </a:lnTo>
                  <a:lnTo>
                    <a:pt x="823" y="670"/>
                  </a:lnTo>
                  <a:lnTo>
                    <a:pt x="858" y="703"/>
                  </a:lnTo>
                  <a:lnTo>
                    <a:pt x="888" y="738"/>
                  </a:lnTo>
                  <a:lnTo>
                    <a:pt x="913" y="774"/>
                  </a:lnTo>
                  <a:lnTo>
                    <a:pt x="933" y="812"/>
                  </a:lnTo>
                  <a:lnTo>
                    <a:pt x="948" y="849"/>
                  </a:lnTo>
                  <a:lnTo>
                    <a:pt x="957" y="885"/>
                  </a:lnTo>
                  <a:lnTo>
                    <a:pt x="960" y="920"/>
                  </a:lnTo>
                  <a:lnTo>
                    <a:pt x="957" y="936"/>
                  </a:lnTo>
                  <a:lnTo>
                    <a:pt x="946" y="951"/>
                  </a:lnTo>
                  <a:lnTo>
                    <a:pt x="930" y="965"/>
                  </a:lnTo>
                  <a:lnTo>
                    <a:pt x="907" y="977"/>
                  </a:lnTo>
                  <a:lnTo>
                    <a:pt x="879" y="989"/>
                  </a:lnTo>
                  <a:lnTo>
                    <a:pt x="847" y="1000"/>
                  </a:lnTo>
                  <a:lnTo>
                    <a:pt x="810" y="1009"/>
                  </a:lnTo>
                  <a:lnTo>
                    <a:pt x="770" y="1017"/>
                  </a:lnTo>
                  <a:lnTo>
                    <a:pt x="727" y="1023"/>
                  </a:lnTo>
                  <a:lnTo>
                    <a:pt x="681" y="1029"/>
                  </a:lnTo>
                  <a:lnTo>
                    <a:pt x="632" y="1033"/>
                  </a:lnTo>
                  <a:lnTo>
                    <a:pt x="583" y="1036"/>
                  </a:lnTo>
                  <a:lnTo>
                    <a:pt x="532" y="1038"/>
                  </a:lnTo>
                  <a:lnTo>
                    <a:pt x="480" y="1038"/>
                  </a:lnTo>
                  <a:lnTo>
                    <a:pt x="429" y="1038"/>
                  </a:lnTo>
                  <a:lnTo>
                    <a:pt x="379" y="1036"/>
                  </a:lnTo>
                  <a:lnTo>
                    <a:pt x="328" y="1033"/>
                  </a:lnTo>
                  <a:lnTo>
                    <a:pt x="281" y="1029"/>
                  </a:lnTo>
                  <a:lnTo>
                    <a:pt x="234" y="1023"/>
                  </a:lnTo>
                  <a:lnTo>
                    <a:pt x="191" y="1017"/>
                  </a:lnTo>
                  <a:lnTo>
                    <a:pt x="150" y="1009"/>
                  </a:lnTo>
                  <a:lnTo>
                    <a:pt x="113" y="1000"/>
                  </a:lnTo>
                  <a:lnTo>
                    <a:pt x="81" y="989"/>
                  </a:lnTo>
                  <a:lnTo>
                    <a:pt x="54" y="977"/>
                  </a:lnTo>
                  <a:lnTo>
                    <a:pt x="31" y="965"/>
                  </a:lnTo>
                  <a:lnTo>
                    <a:pt x="14" y="951"/>
                  </a:lnTo>
                  <a:lnTo>
                    <a:pt x="4" y="936"/>
                  </a:lnTo>
                  <a:lnTo>
                    <a:pt x="0" y="920"/>
                  </a:lnTo>
                  <a:lnTo>
                    <a:pt x="3" y="885"/>
                  </a:lnTo>
                  <a:lnTo>
                    <a:pt x="13" y="849"/>
                  </a:lnTo>
                  <a:lnTo>
                    <a:pt x="28" y="812"/>
                  </a:lnTo>
                  <a:lnTo>
                    <a:pt x="48" y="774"/>
                  </a:lnTo>
                  <a:lnTo>
                    <a:pt x="73" y="738"/>
                  </a:lnTo>
                  <a:lnTo>
                    <a:pt x="104" y="703"/>
                  </a:lnTo>
                  <a:lnTo>
                    <a:pt x="138" y="670"/>
                  </a:lnTo>
                  <a:lnTo>
                    <a:pt x="176" y="638"/>
                  </a:lnTo>
                  <a:lnTo>
                    <a:pt x="218" y="610"/>
                  </a:lnTo>
                  <a:lnTo>
                    <a:pt x="263" y="585"/>
                  </a:lnTo>
                  <a:lnTo>
                    <a:pt x="311" y="564"/>
                  </a:lnTo>
                  <a:lnTo>
                    <a:pt x="362" y="547"/>
                  </a:lnTo>
                  <a:lnTo>
                    <a:pt x="330" y="523"/>
                  </a:lnTo>
                  <a:lnTo>
                    <a:pt x="302" y="494"/>
                  </a:lnTo>
                  <a:lnTo>
                    <a:pt x="277" y="461"/>
                  </a:lnTo>
                  <a:lnTo>
                    <a:pt x="256" y="425"/>
                  </a:lnTo>
                  <a:lnTo>
                    <a:pt x="239" y="387"/>
                  </a:lnTo>
                  <a:lnTo>
                    <a:pt x="227" y="348"/>
                  </a:lnTo>
                  <a:lnTo>
                    <a:pt x="218" y="307"/>
                  </a:lnTo>
                  <a:lnTo>
                    <a:pt x="216" y="268"/>
                  </a:lnTo>
                  <a:lnTo>
                    <a:pt x="218" y="228"/>
                  </a:lnTo>
                  <a:lnTo>
                    <a:pt x="227" y="191"/>
                  </a:lnTo>
                  <a:lnTo>
                    <a:pt x="240" y="155"/>
                  </a:lnTo>
                  <a:lnTo>
                    <a:pt x="258" y="122"/>
                  </a:lnTo>
                  <a:lnTo>
                    <a:pt x="281" y="91"/>
                  </a:lnTo>
                  <a:lnTo>
                    <a:pt x="307" y="65"/>
                  </a:lnTo>
                  <a:lnTo>
                    <a:pt x="337" y="42"/>
                  </a:lnTo>
                  <a:lnTo>
                    <a:pt x="369" y="25"/>
                  </a:lnTo>
                  <a:lnTo>
                    <a:pt x="404" y="11"/>
                  </a:lnTo>
                  <a:lnTo>
                    <a:pt x="441" y="2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15" name="Freeform 50">
              <a:extLst>
                <a:ext uri="{FF2B5EF4-FFF2-40B4-BE49-F238E27FC236}">
                  <a16:creationId xmlns:a16="http://schemas.microsoft.com/office/drawing/2014/main" id="{B9AA8C0A-9FB5-474D-A7FB-237DDE29DE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93025" y="1104900"/>
              <a:ext cx="703263" cy="641350"/>
            </a:xfrm>
            <a:custGeom>
              <a:avLst/>
              <a:gdLst>
                <a:gd name="T0" fmla="*/ 2318 w 3541"/>
                <a:gd name="T1" fmla="*/ 1852 h 3228"/>
                <a:gd name="T2" fmla="*/ 2044 w 3541"/>
                <a:gd name="T3" fmla="*/ 2296 h 3228"/>
                <a:gd name="T4" fmla="*/ 2141 w 3541"/>
                <a:gd name="T5" fmla="*/ 2825 h 3228"/>
                <a:gd name="T6" fmla="*/ 2553 w 3541"/>
                <a:gd name="T7" fmla="*/ 3140 h 3228"/>
                <a:gd name="T8" fmla="*/ 3084 w 3541"/>
                <a:gd name="T9" fmla="*/ 3091 h 3228"/>
                <a:gd name="T10" fmla="*/ 3432 w 3541"/>
                <a:gd name="T11" fmla="*/ 2706 h 3228"/>
                <a:gd name="T12" fmla="*/ 3432 w 3541"/>
                <a:gd name="T13" fmla="*/ 2167 h 3228"/>
                <a:gd name="T14" fmla="*/ 3084 w 3541"/>
                <a:gd name="T15" fmla="*/ 1781 h 3228"/>
                <a:gd name="T16" fmla="*/ 645 w 3541"/>
                <a:gd name="T17" fmla="*/ 1716 h 3228"/>
                <a:gd name="T18" fmla="*/ 206 w 3541"/>
                <a:gd name="T19" fmla="*/ 1992 h 3228"/>
                <a:gd name="T20" fmla="*/ 61 w 3541"/>
                <a:gd name="T21" fmla="*/ 2506 h 3228"/>
                <a:gd name="T22" fmla="*/ 295 w 3541"/>
                <a:gd name="T23" fmla="*/ 2977 h 3228"/>
                <a:gd name="T24" fmla="*/ 783 w 3541"/>
                <a:gd name="T25" fmla="*/ 3169 h 3228"/>
                <a:gd name="T26" fmla="*/ 1273 w 3541"/>
                <a:gd name="T27" fmla="*/ 2977 h 3228"/>
                <a:gd name="T28" fmla="*/ 1506 w 3541"/>
                <a:gd name="T29" fmla="*/ 2506 h 3228"/>
                <a:gd name="T30" fmla="*/ 1360 w 3541"/>
                <a:gd name="T31" fmla="*/ 1992 h 3228"/>
                <a:gd name="T32" fmla="*/ 921 w 3541"/>
                <a:gd name="T33" fmla="*/ 1716 h 3228"/>
                <a:gd name="T34" fmla="*/ 1106 w 3541"/>
                <a:gd name="T35" fmla="*/ 1647 h 3228"/>
                <a:gd name="T36" fmla="*/ 1452 w 3541"/>
                <a:gd name="T37" fmla="*/ 2024 h 3228"/>
                <a:gd name="T38" fmla="*/ 1562 w 3541"/>
                <a:gd name="T39" fmla="*/ 2519 h 3228"/>
                <a:gd name="T40" fmla="*/ 1977 w 3541"/>
                <a:gd name="T41" fmla="*/ 2519 h 3228"/>
                <a:gd name="T42" fmla="*/ 2087 w 3541"/>
                <a:gd name="T43" fmla="*/ 2024 h 3228"/>
                <a:gd name="T44" fmla="*/ 2435 w 3541"/>
                <a:gd name="T45" fmla="*/ 1647 h 3228"/>
                <a:gd name="T46" fmla="*/ 2138 w 3541"/>
                <a:gd name="T47" fmla="*/ 1491 h 3228"/>
                <a:gd name="T48" fmla="*/ 1640 w 3541"/>
                <a:gd name="T49" fmla="*/ 1574 h 3228"/>
                <a:gd name="T50" fmla="*/ 1770 w 3541"/>
                <a:gd name="T51" fmla="*/ 58 h 3228"/>
                <a:gd name="T52" fmla="*/ 1282 w 3541"/>
                <a:gd name="T53" fmla="*/ 251 h 3228"/>
                <a:gd name="T54" fmla="*/ 1049 w 3541"/>
                <a:gd name="T55" fmla="*/ 722 h 3228"/>
                <a:gd name="T56" fmla="*/ 1193 w 3541"/>
                <a:gd name="T57" fmla="*/ 1236 h 3228"/>
                <a:gd name="T58" fmla="*/ 1632 w 3541"/>
                <a:gd name="T59" fmla="*/ 1513 h 3228"/>
                <a:gd name="T60" fmla="*/ 2154 w 3541"/>
                <a:gd name="T61" fmla="*/ 1415 h 3228"/>
                <a:gd name="T62" fmla="*/ 2466 w 3541"/>
                <a:gd name="T63" fmla="*/ 998 h 3228"/>
                <a:gd name="T64" fmla="*/ 2418 w 3541"/>
                <a:gd name="T65" fmla="*/ 461 h 3228"/>
                <a:gd name="T66" fmla="*/ 2037 w 3541"/>
                <a:gd name="T67" fmla="*/ 110 h 3228"/>
                <a:gd name="T68" fmla="*/ 1911 w 3541"/>
                <a:gd name="T69" fmla="*/ 13 h 3228"/>
                <a:gd name="T70" fmla="*/ 2369 w 3541"/>
                <a:gd name="T71" fmla="*/ 282 h 3228"/>
                <a:gd name="T72" fmla="*/ 2553 w 3541"/>
                <a:gd name="T73" fmla="*/ 793 h 3228"/>
                <a:gd name="T74" fmla="*/ 2371 w 3541"/>
                <a:gd name="T75" fmla="*/ 1299 h 3228"/>
                <a:gd name="T76" fmla="*/ 2689 w 3541"/>
                <a:gd name="T77" fmla="*/ 1647 h 3228"/>
                <a:gd name="T78" fmla="*/ 3208 w 3541"/>
                <a:gd name="T79" fmla="*/ 1789 h 3228"/>
                <a:gd name="T80" fmla="*/ 3513 w 3541"/>
                <a:gd name="T81" fmla="*/ 2225 h 3228"/>
                <a:gd name="T82" fmla="*/ 3465 w 3541"/>
                <a:gd name="T83" fmla="*/ 2775 h 3228"/>
                <a:gd name="T84" fmla="*/ 3092 w 3541"/>
                <a:gd name="T85" fmla="*/ 3152 h 3228"/>
                <a:gd name="T86" fmla="*/ 2547 w 3541"/>
                <a:gd name="T87" fmla="*/ 3200 h 3228"/>
                <a:gd name="T88" fmla="*/ 2113 w 3541"/>
                <a:gd name="T89" fmla="*/ 2886 h 3228"/>
                <a:gd name="T90" fmla="*/ 1770 w 3541"/>
                <a:gd name="T91" fmla="*/ 2671 h 3228"/>
                <a:gd name="T92" fmla="*/ 1427 w 3541"/>
                <a:gd name="T93" fmla="*/ 2886 h 3228"/>
                <a:gd name="T94" fmla="*/ 994 w 3541"/>
                <a:gd name="T95" fmla="*/ 3200 h 3228"/>
                <a:gd name="T96" fmla="*/ 448 w 3541"/>
                <a:gd name="T97" fmla="*/ 3152 h 3228"/>
                <a:gd name="T98" fmla="*/ 76 w 3541"/>
                <a:gd name="T99" fmla="*/ 2775 h 3228"/>
                <a:gd name="T100" fmla="*/ 28 w 3541"/>
                <a:gd name="T101" fmla="*/ 2225 h 3228"/>
                <a:gd name="T102" fmla="*/ 332 w 3541"/>
                <a:gd name="T103" fmla="*/ 1789 h 3228"/>
                <a:gd name="T104" fmla="*/ 850 w 3541"/>
                <a:gd name="T105" fmla="*/ 1647 h 3228"/>
                <a:gd name="T106" fmla="*/ 1169 w 3541"/>
                <a:gd name="T107" fmla="*/ 1299 h 3228"/>
                <a:gd name="T108" fmla="*/ 987 w 3541"/>
                <a:gd name="T109" fmla="*/ 793 h 3228"/>
                <a:gd name="T110" fmla="*/ 1172 w 3541"/>
                <a:gd name="T111" fmla="*/ 282 h 3228"/>
                <a:gd name="T112" fmla="*/ 1629 w 3541"/>
                <a:gd name="T113" fmla="*/ 13 h 3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41" h="3228">
                  <a:moveTo>
                    <a:pt x="2756" y="1703"/>
                  </a:moveTo>
                  <a:lnTo>
                    <a:pt x="2686" y="1706"/>
                  </a:lnTo>
                  <a:lnTo>
                    <a:pt x="2619" y="1716"/>
                  </a:lnTo>
                  <a:lnTo>
                    <a:pt x="2553" y="1731"/>
                  </a:lnTo>
                  <a:lnTo>
                    <a:pt x="2490" y="1754"/>
                  </a:lnTo>
                  <a:lnTo>
                    <a:pt x="2429" y="1781"/>
                  </a:lnTo>
                  <a:lnTo>
                    <a:pt x="2372" y="1814"/>
                  </a:lnTo>
                  <a:lnTo>
                    <a:pt x="2318" y="1852"/>
                  </a:lnTo>
                  <a:lnTo>
                    <a:pt x="2268" y="1895"/>
                  </a:lnTo>
                  <a:lnTo>
                    <a:pt x="2221" y="1942"/>
                  </a:lnTo>
                  <a:lnTo>
                    <a:pt x="2179" y="1992"/>
                  </a:lnTo>
                  <a:lnTo>
                    <a:pt x="2141" y="2047"/>
                  </a:lnTo>
                  <a:lnTo>
                    <a:pt x="2109" y="2105"/>
                  </a:lnTo>
                  <a:lnTo>
                    <a:pt x="2082" y="2167"/>
                  </a:lnTo>
                  <a:lnTo>
                    <a:pt x="2060" y="2230"/>
                  </a:lnTo>
                  <a:lnTo>
                    <a:pt x="2044" y="2296"/>
                  </a:lnTo>
                  <a:lnTo>
                    <a:pt x="2035" y="2365"/>
                  </a:lnTo>
                  <a:lnTo>
                    <a:pt x="2031" y="2436"/>
                  </a:lnTo>
                  <a:lnTo>
                    <a:pt x="2035" y="2506"/>
                  </a:lnTo>
                  <a:lnTo>
                    <a:pt x="2044" y="2575"/>
                  </a:lnTo>
                  <a:lnTo>
                    <a:pt x="2060" y="2641"/>
                  </a:lnTo>
                  <a:lnTo>
                    <a:pt x="2082" y="2706"/>
                  </a:lnTo>
                  <a:lnTo>
                    <a:pt x="2109" y="2767"/>
                  </a:lnTo>
                  <a:lnTo>
                    <a:pt x="2141" y="2825"/>
                  </a:lnTo>
                  <a:lnTo>
                    <a:pt x="2179" y="2880"/>
                  </a:lnTo>
                  <a:lnTo>
                    <a:pt x="2221" y="2930"/>
                  </a:lnTo>
                  <a:lnTo>
                    <a:pt x="2268" y="2977"/>
                  </a:lnTo>
                  <a:lnTo>
                    <a:pt x="2318" y="3020"/>
                  </a:lnTo>
                  <a:lnTo>
                    <a:pt x="2372" y="3058"/>
                  </a:lnTo>
                  <a:lnTo>
                    <a:pt x="2429" y="3091"/>
                  </a:lnTo>
                  <a:lnTo>
                    <a:pt x="2490" y="3118"/>
                  </a:lnTo>
                  <a:lnTo>
                    <a:pt x="2553" y="3140"/>
                  </a:lnTo>
                  <a:lnTo>
                    <a:pt x="2619" y="3156"/>
                  </a:lnTo>
                  <a:lnTo>
                    <a:pt x="2686" y="3166"/>
                  </a:lnTo>
                  <a:lnTo>
                    <a:pt x="2756" y="3169"/>
                  </a:lnTo>
                  <a:lnTo>
                    <a:pt x="2826" y="3166"/>
                  </a:lnTo>
                  <a:lnTo>
                    <a:pt x="2894" y="3156"/>
                  </a:lnTo>
                  <a:lnTo>
                    <a:pt x="2960" y="3140"/>
                  </a:lnTo>
                  <a:lnTo>
                    <a:pt x="3023" y="3118"/>
                  </a:lnTo>
                  <a:lnTo>
                    <a:pt x="3084" y="3091"/>
                  </a:lnTo>
                  <a:lnTo>
                    <a:pt x="3141" y="3058"/>
                  </a:lnTo>
                  <a:lnTo>
                    <a:pt x="3195" y="3020"/>
                  </a:lnTo>
                  <a:lnTo>
                    <a:pt x="3246" y="2977"/>
                  </a:lnTo>
                  <a:lnTo>
                    <a:pt x="3292" y="2930"/>
                  </a:lnTo>
                  <a:lnTo>
                    <a:pt x="3335" y="2880"/>
                  </a:lnTo>
                  <a:lnTo>
                    <a:pt x="3371" y="2825"/>
                  </a:lnTo>
                  <a:lnTo>
                    <a:pt x="3404" y="2767"/>
                  </a:lnTo>
                  <a:lnTo>
                    <a:pt x="3432" y="2706"/>
                  </a:lnTo>
                  <a:lnTo>
                    <a:pt x="3453" y="2641"/>
                  </a:lnTo>
                  <a:lnTo>
                    <a:pt x="3469" y="2575"/>
                  </a:lnTo>
                  <a:lnTo>
                    <a:pt x="3479" y="2506"/>
                  </a:lnTo>
                  <a:lnTo>
                    <a:pt x="3482" y="2436"/>
                  </a:lnTo>
                  <a:lnTo>
                    <a:pt x="3479" y="2365"/>
                  </a:lnTo>
                  <a:lnTo>
                    <a:pt x="3469" y="2296"/>
                  </a:lnTo>
                  <a:lnTo>
                    <a:pt x="3453" y="2230"/>
                  </a:lnTo>
                  <a:lnTo>
                    <a:pt x="3432" y="2167"/>
                  </a:lnTo>
                  <a:lnTo>
                    <a:pt x="3404" y="2105"/>
                  </a:lnTo>
                  <a:lnTo>
                    <a:pt x="3371" y="2047"/>
                  </a:lnTo>
                  <a:lnTo>
                    <a:pt x="3335" y="1992"/>
                  </a:lnTo>
                  <a:lnTo>
                    <a:pt x="3292" y="1942"/>
                  </a:lnTo>
                  <a:lnTo>
                    <a:pt x="3246" y="1895"/>
                  </a:lnTo>
                  <a:lnTo>
                    <a:pt x="3195" y="1852"/>
                  </a:lnTo>
                  <a:lnTo>
                    <a:pt x="3141" y="1814"/>
                  </a:lnTo>
                  <a:lnTo>
                    <a:pt x="3084" y="1781"/>
                  </a:lnTo>
                  <a:lnTo>
                    <a:pt x="3023" y="1754"/>
                  </a:lnTo>
                  <a:lnTo>
                    <a:pt x="2960" y="1731"/>
                  </a:lnTo>
                  <a:lnTo>
                    <a:pt x="2894" y="1716"/>
                  </a:lnTo>
                  <a:lnTo>
                    <a:pt x="2826" y="1706"/>
                  </a:lnTo>
                  <a:lnTo>
                    <a:pt x="2756" y="1703"/>
                  </a:lnTo>
                  <a:close/>
                  <a:moveTo>
                    <a:pt x="783" y="1703"/>
                  </a:moveTo>
                  <a:lnTo>
                    <a:pt x="713" y="1706"/>
                  </a:lnTo>
                  <a:lnTo>
                    <a:pt x="645" y="1716"/>
                  </a:lnTo>
                  <a:lnTo>
                    <a:pt x="580" y="1731"/>
                  </a:lnTo>
                  <a:lnTo>
                    <a:pt x="517" y="1754"/>
                  </a:lnTo>
                  <a:lnTo>
                    <a:pt x="456" y="1781"/>
                  </a:lnTo>
                  <a:lnTo>
                    <a:pt x="399" y="1814"/>
                  </a:lnTo>
                  <a:lnTo>
                    <a:pt x="345" y="1852"/>
                  </a:lnTo>
                  <a:lnTo>
                    <a:pt x="295" y="1895"/>
                  </a:lnTo>
                  <a:lnTo>
                    <a:pt x="248" y="1942"/>
                  </a:lnTo>
                  <a:lnTo>
                    <a:pt x="206" y="1992"/>
                  </a:lnTo>
                  <a:lnTo>
                    <a:pt x="168" y="2047"/>
                  </a:lnTo>
                  <a:lnTo>
                    <a:pt x="136" y="2105"/>
                  </a:lnTo>
                  <a:lnTo>
                    <a:pt x="109" y="2167"/>
                  </a:lnTo>
                  <a:lnTo>
                    <a:pt x="87" y="2230"/>
                  </a:lnTo>
                  <a:lnTo>
                    <a:pt x="71" y="2296"/>
                  </a:lnTo>
                  <a:lnTo>
                    <a:pt x="61" y="2365"/>
                  </a:lnTo>
                  <a:lnTo>
                    <a:pt x="58" y="2436"/>
                  </a:lnTo>
                  <a:lnTo>
                    <a:pt x="61" y="2506"/>
                  </a:lnTo>
                  <a:lnTo>
                    <a:pt x="71" y="2575"/>
                  </a:lnTo>
                  <a:lnTo>
                    <a:pt x="87" y="2641"/>
                  </a:lnTo>
                  <a:lnTo>
                    <a:pt x="109" y="2706"/>
                  </a:lnTo>
                  <a:lnTo>
                    <a:pt x="136" y="2767"/>
                  </a:lnTo>
                  <a:lnTo>
                    <a:pt x="168" y="2825"/>
                  </a:lnTo>
                  <a:lnTo>
                    <a:pt x="206" y="2880"/>
                  </a:lnTo>
                  <a:lnTo>
                    <a:pt x="248" y="2930"/>
                  </a:lnTo>
                  <a:lnTo>
                    <a:pt x="295" y="2977"/>
                  </a:lnTo>
                  <a:lnTo>
                    <a:pt x="345" y="3020"/>
                  </a:lnTo>
                  <a:lnTo>
                    <a:pt x="399" y="3058"/>
                  </a:lnTo>
                  <a:lnTo>
                    <a:pt x="456" y="3091"/>
                  </a:lnTo>
                  <a:lnTo>
                    <a:pt x="517" y="3118"/>
                  </a:lnTo>
                  <a:lnTo>
                    <a:pt x="580" y="3140"/>
                  </a:lnTo>
                  <a:lnTo>
                    <a:pt x="645" y="3156"/>
                  </a:lnTo>
                  <a:lnTo>
                    <a:pt x="713" y="3166"/>
                  </a:lnTo>
                  <a:lnTo>
                    <a:pt x="783" y="3169"/>
                  </a:lnTo>
                  <a:lnTo>
                    <a:pt x="853" y="3166"/>
                  </a:lnTo>
                  <a:lnTo>
                    <a:pt x="921" y="3156"/>
                  </a:lnTo>
                  <a:lnTo>
                    <a:pt x="987" y="3140"/>
                  </a:lnTo>
                  <a:lnTo>
                    <a:pt x="1050" y="3118"/>
                  </a:lnTo>
                  <a:lnTo>
                    <a:pt x="1110" y="3091"/>
                  </a:lnTo>
                  <a:lnTo>
                    <a:pt x="1168" y="3058"/>
                  </a:lnTo>
                  <a:lnTo>
                    <a:pt x="1222" y="3020"/>
                  </a:lnTo>
                  <a:lnTo>
                    <a:pt x="1273" y="2977"/>
                  </a:lnTo>
                  <a:lnTo>
                    <a:pt x="1318" y="2930"/>
                  </a:lnTo>
                  <a:lnTo>
                    <a:pt x="1360" y="2880"/>
                  </a:lnTo>
                  <a:lnTo>
                    <a:pt x="1398" y="2825"/>
                  </a:lnTo>
                  <a:lnTo>
                    <a:pt x="1430" y="2767"/>
                  </a:lnTo>
                  <a:lnTo>
                    <a:pt x="1459" y="2706"/>
                  </a:lnTo>
                  <a:lnTo>
                    <a:pt x="1480" y="2641"/>
                  </a:lnTo>
                  <a:lnTo>
                    <a:pt x="1495" y="2575"/>
                  </a:lnTo>
                  <a:lnTo>
                    <a:pt x="1506" y="2506"/>
                  </a:lnTo>
                  <a:lnTo>
                    <a:pt x="1509" y="2436"/>
                  </a:lnTo>
                  <a:lnTo>
                    <a:pt x="1506" y="2365"/>
                  </a:lnTo>
                  <a:lnTo>
                    <a:pt x="1495" y="2296"/>
                  </a:lnTo>
                  <a:lnTo>
                    <a:pt x="1480" y="2230"/>
                  </a:lnTo>
                  <a:lnTo>
                    <a:pt x="1459" y="2167"/>
                  </a:lnTo>
                  <a:lnTo>
                    <a:pt x="1430" y="2105"/>
                  </a:lnTo>
                  <a:lnTo>
                    <a:pt x="1398" y="2047"/>
                  </a:lnTo>
                  <a:lnTo>
                    <a:pt x="1360" y="1992"/>
                  </a:lnTo>
                  <a:lnTo>
                    <a:pt x="1318" y="1942"/>
                  </a:lnTo>
                  <a:lnTo>
                    <a:pt x="1273" y="1895"/>
                  </a:lnTo>
                  <a:lnTo>
                    <a:pt x="1222" y="1852"/>
                  </a:lnTo>
                  <a:lnTo>
                    <a:pt x="1168" y="1814"/>
                  </a:lnTo>
                  <a:lnTo>
                    <a:pt x="1110" y="1781"/>
                  </a:lnTo>
                  <a:lnTo>
                    <a:pt x="1050" y="1754"/>
                  </a:lnTo>
                  <a:lnTo>
                    <a:pt x="987" y="1731"/>
                  </a:lnTo>
                  <a:lnTo>
                    <a:pt x="921" y="1716"/>
                  </a:lnTo>
                  <a:lnTo>
                    <a:pt x="853" y="1706"/>
                  </a:lnTo>
                  <a:lnTo>
                    <a:pt x="783" y="1703"/>
                  </a:lnTo>
                  <a:close/>
                  <a:moveTo>
                    <a:pt x="1250" y="1384"/>
                  </a:moveTo>
                  <a:lnTo>
                    <a:pt x="1213" y="1430"/>
                  </a:lnTo>
                  <a:lnTo>
                    <a:pt x="1179" y="1480"/>
                  </a:lnTo>
                  <a:lnTo>
                    <a:pt x="1150" y="1533"/>
                  </a:lnTo>
                  <a:lnTo>
                    <a:pt x="1125" y="1588"/>
                  </a:lnTo>
                  <a:lnTo>
                    <a:pt x="1106" y="1647"/>
                  </a:lnTo>
                  <a:lnTo>
                    <a:pt x="1091" y="1707"/>
                  </a:lnTo>
                  <a:lnTo>
                    <a:pt x="1153" y="1738"/>
                  </a:lnTo>
                  <a:lnTo>
                    <a:pt x="1213" y="1774"/>
                  </a:lnTo>
                  <a:lnTo>
                    <a:pt x="1270" y="1815"/>
                  </a:lnTo>
                  <a:lnTo>
                    <a:pt x="1322" y="1861"/>
                  </a:lnTo>
                  <a:lnTo>
                    <a:pt x="1370" y="1911"/>
                  </a:lnTo>
                  <a:lnTo>
                    <a:pt x="1413" y="1966"/>
                  </a:lnTo>
                  <a:lnTo>
                    <a:pt x="1452" y="2024"/>
                  </a:lnTo>
                  <a:lnTo>
                    <a:pt x="1487" y="2086"/>
                  </a:lnTo>
                  <a:lnTo>
                    <a:pt x="1515" y="2150"/>
                  </a:lnTo>
                  <a:lnTo>
                    <a:pt x="1537" y="2218"/>
                  </a:lnTo>
                  <a:lnTo>
                    <a:pt x="1553" y="2289"/>
                  </a:lnTo>
                  <a:lnTo>
                    <a:pt x="1563" y="2361"/>
                  </a:lnTo>
                  <a:lnTo>
                    <a:pt x="1566" y="2436"/>
                  </a:lnTo>
                  <a:lnTo>
                    <a:pt x="1565" y="2478"/>
                  </a:lnTo>
                  <a:lnTo>
                    <a:pt x="1562" y="2519"/>
                  </a:lnTo>
                  <a:lnTo>
                    <a:pt x="1613" y="2533"/>
                  </a:lnTo>
                  <a:lnTo>
                    <a:pt x="1663" y="2544"/>
                  </a:lnTo>
                  <a:lnTo>
                    <a:pt x="1716" y="2551"/>
                  </a:lnTo>
                  <a:lnTo>
                    <a:pt x="1770" y="2553"/>
                  </a:lnTo>
                  <a:lnTo>
                    <a:pt x="1824" y="2551"/>
                  </a:lnTo>
                  <a:lnTo>
                    <a:pt x="1876" y="2544"/>
                  </a:lnTo>
                  <a:lnTo>
                    <a:pt x="1928" y="2533"/>
                  </a:lnTo>
                  <a:lnTo>
                    <a:pt x="1977" y="2519"/>
                  </a:lnTo>
                  <a:lnTo>
                    <a:pt x="1974" y="2478"/>
                  </a:lnTo>
                  <a:lnTo>
                    <a:pt x="1973" y="2436"/>
                  </a:lnTo>
                  <a:lnTo>
                    <a:pt x="1976" y="2361"/>
                  </a:lnTo>
                  <a:lnTo>
                    <a:pt x="1987" y="2289"/>
                  </a:lnTo>
                  <a:lnTo>
                    <a:pt x="2003" y="2218"/>
                  </a:lnTo>
                  <a:lnTo>
                    <a:pt x="2026" y="2150"/>
                  </a:lnTo>
                  <a:lnTo>
                    <a:pt x="2054" y="2086"/>
                  </a:lnTo>
                  <a:lnTo>
                    <a:pt x="2087" y="2024"/>
                  </a:lnTo>
                  <a:lnTo>
                    <a:pt x="2126" y="1966"/>
                  </a:lnTo>
                  <a:lnTo>
                    <a:pt x="2171" y="1911"/>
                  </a:lnTo>
                  <a:lnTo>
                    <a:pt x="2218" y="1861"/>
                  </a:lnTo>
                  <a:lnTo>
                    <a:pt x="2271" y="1815"/>
                  </a:lnTo>
                  <a:lnTo>
                    <a:pt x="2327" y="1774"/>
                  </a:lnTo>
                  <a:lnTo>
                    <a:pt x="2386" y="1738"/>
                  </a:lnTo>
                  <a:lnTo>
                    <a:pt x="2450" y="1707"/>
                  </a:lnTo>
                  <a:lnTo>
                    <a:pt x="2435" y="1647"/>
                  </a:lnTo>
                  <a:lnTo>
                    <a:pt x="2414" y="1588"/>
                  </a:lnTo>
                  <a:lnTo>
                    <a:pt x="2390" y="1533"/>
                  </a:lnTo>
                  <a:lnTo>
                    <a:pt x="2360" y="1480"/>
                  </a:lnTo>
                  <a:lnTo>
                    <a:pt x="2327" y="1430"/>
                  </a:lnTo>
                  <a:lnTo>
                    <a:pt x="2289" y="1384"/>
                  </a:lnTo>
                  <a:lnTo>
                    <a:pt x="2242" y="1424"/>
                  </a:lnTo>
                  <a:lnTo>
                    <a:pt x="2191" y="1460"/>
                  </a:lnTo>
                  <a:lnTo>
                    <a:pt x="2138" y="1491"/>
                  </a:lnTo>
                  <a:lnTo>
                    <a:pt x="2082" y="1518"/>
                  </a:lnTo>
                  <a:lnTo>
                    <a:pt x="2023" y="1542"/>
                  </a:lnTo>
                  <a:lnTo>
                    <a:pt x="1962" y="1561"/>
                  </a:lnTo>
                  <a:lnTo>
                    <a:pt x="1900" y="1574"/>
                  </a:lnTo>
                  <a:lnTo>
                    <a:pt x="1836" y="1582"/>
                  </a:lnTo>
                  <a:lnTo>
                    <a:pt x="1770" y="1585"/>
                  </a:lnTo>
                  <a:lnTo>
                    <a:pt x="1704" y="1582"/>
                  </a:lnTo>
                  <a:lnTo>
                    <a:pt x="1640" y="1574"/>
                  </a:lnTo>
                  <a:lnTo>
                    <a:pt x="1577" y="1561"/>
                  </a:lnTo>
                  <a:lnTo>
                    <a:pt x="1517" y="1542"/>
                  </a:lnTo>
                  <a:lnTo>
                    <a:pt x="1459" y="1518"/>
                  </a:lnTo>
                  <a:lnTo>
                    <a:pt x="1402" y="1491"/>
                  </a:lnTo>
                  <a:lnTo>
                    <a:pt x="1348" y="1460"/>
                  </a:lnTo>
                  <a:lnTo>
                    <a:pt x="1298" y="1424"/>
                  </a:lnTo>
                  <a:lnTo>
                    <a:pt x="1250" y="1384"/>
                  </a:lnTo>
                  <a:close/>
                  <a:moveTo>
                    <a:pt x="1770" y="58"/>
                  </a:moveTo>
                  <a:lnTo>
                    <a:pt x="1700" y="62"/>
                  </a:lnTo>
                  <a:lnTo>
                    <a:pt x="1632" y="72"/>
                  </a:lnTo>
                  <a:lnTo>
                    <a:pt x="1566" y="88"/>
                  </a:lnTo>
                  <a:lnTo>
                    <a:pt x="1503" y="110"/>
                  </a:lnTo>
                  <a:lnTo>
                    <a:pt x="1442" y="138"/>
                  </a:lnTo>
                  <a:lnTo>
                    <a:pt x="1385" y="171"/>
                  </a:lnTo>
                  <a:lnTo>
                    <a:pt x="1331" y="208"/>
                  </a:lnTo>
                  <a:lnTo>
                    <a:pt x="1282" y="251"/>
                  </a:lnTo>
                  <a:lnTo>
                    <a:pt x="1235" y="297"/>
                  </a:lnTo>
                  <a:lnTo>
                    <a:pt x="1193" y="349"/>
                  </a:lnTo>
                  <a:lnTo>
                    <a:pt x="1155" y="403"/>
                  </a:lnTo>
                  <a:lnTo>
                    <a:pt x="1123" y="461"/>
                  </a:lnTo>
                  <a:lnTo>
                    <a:pt x="1096" y="522"/>
                  </a:lnTo>
                  <a:lnTo>
                    <a:pt x="1074" y="587"/>
                  </a:lnTo>
                  <a:lnTo>
                    <a:pt x="1058" y="653"/>
                  </a:lnTo>
                  <a:lnTo>
                    <a:pt x="1049" y="722"/>
                  </a:lnTo>
                  <a:lnTo>
                    <a:pt x="1045" y="793"/>
                  </a:lnTo>
                  <a:lnTo>
                    <a:pt x="1049" y="863"/>
                  </a:lnTo>
                  <a:lnTo>
                    <a:pt x="1058" y="931"/>
                  </a:lnTo>
                  <a:lnTo>
                    <a:pt x="1074" y="998"/>
                  </a:lnTo>
                  <a:lnTo>
                    <a:pt x="1096" y="1062"/>
                  </a:lnTo>
                  <a:lnTo>
                    <a:pt x="1123" y="1123"/>
                  </a:lnTo>
                  <a:lnTo>
                    <a:pt x="1155" y="1181"/>
                  </a:lnTo>
                  <a:lnTo>
                    <a:pt x="1193" y="1236"/>
                  </a:lnTo>
                  <a:lnTo>
                    <a:pt x="1235" y="1287"/>
                  </a:lnTo>
                  <a:lnTo>
                    <a:pt x="1282" y="1334"/>
                  </a:lnTo>
                  <a:lnTo>
                    <a:pt x="1331" y="1377"/>
                  </a:lnTo>
                  <a:lnTo>
                    <a:pt x="1385" y="1415"/>
                  </a:lnTo>
                  <a:lnTo>
                    <a:pt x="1442" y="1448"/>
                  </a:lnTo>
                  <a:lnTo>
                    <a:pt x="1503" y="1475"/>
                  </a:lnTo>
                  <a:lnTo>
                    <a:pt x="1566" y="1497"/>
                  </a:lnTo>
                  <a:lnTo>
                    <a:pt x="1632" y="1513"/>
                  </a:lnTo>
                  <a:lnTo>
                    <a:pt x="1700" y="1523"/>
                  </a:lnTo>
                  <a:lnTo>
                    <a:pt x="1770" y="1526"/>
                  </a:lnTo>
                  <a:lnTo>
                    <a:pt x="1839" y="1523"/>
                  </a:lnTo>
                  <a:lnTo>
                    <a:pt x="1907" y="1513"/>
                  </a:lnTo>
                  <a:lnTo>
                    <a:pt x="1973" y="1497"/>
                  </a:lnTo>
                  <a:lnTo>
                    <a:pt x="2037" y="1475"/>
                  </a:lnTo>
                  <a:lnTo>
                    <a:pt x="2097" y="1448"/>
                  </a:lnTo>
                  <a:lnTo>
                    <a:pt x="2154" y="1415"/>
                  </a:lnTo>
                  <a:lnTo>
                    <a:pt x="2208" y="1377"/>
                  </a:lnTo>
                  <a:lnTo>
                    <a:pt x="2259" y="1334"/>
                  </a:lnTo>
                  <a:lnTo>
                    <a:pt x="2305" y="1287"/>
                  </a:lnTo>
                  <a:lnTo>
                    <a:pt x="2347" y="1236"/>
                  </a:lnTo>
                  <a:lnTo>
                    <a:pt x="2385" y="1181"/>
                  </a:lnTo>
                  <a:lnTo>
                    <a:pt x="2418" y="1123"/>
                  </a:lnTo>
                  <a:lnTo>
                    <a:pt x="2445" y="1062"/>
                  </a:lnTo>
                  <a:lnTo>
                    <a:pt x="2466" y="998"/>
                  </a:lnTo>
                  <a:lnTo>
                    <a:pt x="2482" y="931"/>
                  </a:lnTo>
                  <a:lnTo>
                    <a:pt x="2492" y="863"/>
                  </a:lnTo>
                  <a:lnTo>
                    <a:pt x="2495" y="793"/>
                  </a:lnTo>
                  <a:lnTo>
                    <a:pt x="2492" y="722"/>
                  </a:lnTo>
                  <a:lnTo>
                    <a:pt x="2482" y="653"/>
                  </a:lnTo>
                  <a:lnTo>
                    <a:pt x="2466" y="587"/>
                  </a:lnTo>
                  <a:lnTo>
                    <a:pt x="2445" y="522"/>
                  </a:lnTo>
                  <a:lnTo>
                    <a:pt x="2418" y="461"/>
                  </a:lnTo>
                  <a:lnTo>
                    <a:pt x="2385" y="403"/>
                  </a:lnTo>
                  <a:lnTo>
                    <a:pt x="2347" y="349"/>
                  </a:lnTo>
                  <a:lnTo>
                    <a:pt x="2305" y="297"/>
                  </a:lnTo>
                  <a:lnTo>
                    <a:pt x="2259" y="251"/>
                  </a:lnTo>
                  <a:lnTo>
                    <a:pt x="2208" y="208"/>
                  </a:lnTo>
                  <a:lnTo>
                    <a:pt x="2154" y="171"/>
                  </a:lnTo>
                  <a:lnTo>
                    <a:pt x="2097" y="138"/>
                  </a:lnTo>
                  <a:lnTo>
                    <a:pt x="2037" y="110"/>
                  </a:lnTo>
                  <a:lnTo>
                    <a:pt x="1973" y="88"/>
                  </a:lnTo>
                  <a:lnTo>
                    <a:pt x="1907" y="72"/>
                  </a:lnTo>
                  <a:lnTo>
                    <a:pt x="1839" y="62"/>
                  </a:lnTo>
                  <a:lnTo>
                    <a:pt x="1770" y="58"/>
                  </a:lnTo>
                  <a:close/>
                  <a:moveTo>
                    <a:pt x="1770" y="0"/>
                  </a:moveTo>
                  <a:lnTo>
                    <a:pt x="1770" y="0"/>
                  </a:lnTo>
                  <a:lnTo>
                    <a:pt x="1841" y="3"/>
                  </a:lnTo>
                  <a:lnTo>
                    <a:pt x="1911" y="13"/>
                  </a:lnTo>
                  <a:lnTo>
                    <a:pt x="1978" y="28"/>
                  </a:lnTo>
                  <a:lnTo>
                    <a:pt x="2043" y="50"/>
                  </a:lnTo>
                  <a:lnTo>
                    <a:pt x="2106" y="76"/>
                  </a:lnTo>
                  <a:lnTo>
                    <a:pt x="2165" y="109"/>
                  </a:lnTo>
                  <a:lnTo>
                    <a:pt x="2221" y="145"/>
                  </a:lnTo>
                  <a:lnTo>
                    <a:pt x="2275" y="186"/>
                  </a:lnTo>
                  <a:lnTo>
                    <a:pt x="2324" y="232"/>
                  </a:lnTo>
                  <a:lnTo>
                    <a:pt x="2369" y="282"/>
                  </a:lnTo>
                  <a:lnTo>
                    <a:pt x="2410" y="336"/>
                  </a:lnTo>
                  <a:lnTo>
                    <a:pt x="2447" y="392"/>
                  </a:lnTo>
                  <a:lnTo>
                    <a:pt x="2478" y="453"/>
                  </a:lnTo>
                  <a:lnTo>
                    <a:pt x="2505" y="517"/>
                  </a:lnTo>
                  <a:lnTo>
                    <a:pt x="2525" y="582"/>
                  </a:lnTo>
                  <a:lnTo>
                    <a:pt x="2542" y="650"/>
                  </a:lnTo>
                  <a:lnTo>
                    <a:pt x="2550" y="721"/>
                  </a:lnTo>
                  <a:lnTo>
                    <a:pt x="2553" y="793"/>
                  </a:lnTo>
                  <a:lnTo>
                    <a:pt x="2550" y="864"/>
                  </a:lnTo>
                  <a:lnTo>
                    <a:pt x="2542" y="934"/>
                  </a:lnTo>
                  <a:lnTo>
                    <a:pt x="2525" y="1001"/>
                  </a:lnTo>
                  <a:lnTo>
                    <a:pt x="2505" y="1067"/>
                  </a:lnTo>
                  <a:lnTo>
                    <a:pt x="2479" y="1130"/>
                  </a:lnTo>
                  <a:lnTo>
                    <a:pt x="2448" y="1190"/>
                  </a:lnTo>
                  <a:lnTo>
                    <a:pt x="2412" y="1247"/>
                  </a:lnTo>
                  <a:lnTo>
                    <a:pt x="2371" y="1299"/>
                  </a:lnTo>
                  <a:lnTo>
                    <a:pt x="2415" y="1353"/>
                  </a:lnTo>
                  <a:lnTo>
                    <a:pt x="2454" y="1410"/>
                  </a:lnTo>
                  <a:lnTo>
                    <a:pt x="2489" y="1470"/>
                  </a:lnTo>
                  <a:lnTo>
                    <a:pt x="2518" y="1534"/>
                  </a:lnTo>
                  <a:lnTo>
                    <a:pt x="2543" y="1600"/>
                  </a:lnTo>
                  <a:lnTo>
                    <a:pt x="2561" y="1670"/>
                  </a:lnTo>
                  <a:lnTo>
                    <a:pt x="2625" y="1656"/>
                  </a:lnTo>
                  <a:lnTo>
                    <a:pt x="2689" y="1647"/>
                  </a:lnTo>
                  <a:lnTo>
                    <a:pt x="2756" y="1644"/>
                  </a:lnTo>
                  <a:lnTo>
                    <a:pt x="2828" y="1647"/>
                  </a:lnTo>
                  <a:lnTo>
                    <a:pt x="2898" y="1656"/>
                  </a:lnTo>
                  <a:lnTo>
                    <a:pt x="2965" y="1672"/>
                  </a:lnTo>
                  <a:lnTo>
                    <a:pt x="3029" y="1693"/>
                  </a:lnTo>
                  <a:lnTo>
                    <a:pt x="3092" y="1720"/>
                  </a:lnTo>
                  <a:lnTo>
                    <a:pt x="3151" y="1752"/>
                  </a:lnTo>
                  <a:lnTo>
                    <a:pt x="3208" y="1789"/>
                  </a:lnTo>
                  <a:lnTo>
                    <a:pt x="3261" y="1830"/>
                  </a:lnTo>
                  <a:lnTo>
                    <a:pt x="3311" y="1876"/>
                  </a:lnTo>
                  <a:lnTo>
                    <a:pt x="3356" y="1925"/>
                  </a:lnTo>
                  <a:lnTo>
                    <a:pt x="3397" y="1979"/>
                  </a:lnTo>
                  <a:lnTo>
                    <a:pt x="3433" y="2037"/>
                  </a:lnTo>
                  <a:lnTo>
                    <a:pt x="3465" y="2097"/>
                  </a:lnTo>
                  <a:lnTo>
                    <a:pt x="3491" y="2160"/>
                  </a:lnTo>
                  <a:lnTo>
                    <a:pt x="3513" y="2225"/>
                  </a:lnTo>
                  <a:lnTo>
                    <a:pt x="3528" y="2293"/>
                  </a:lnTo>
                  <a:lnTo>
                    <a:pt x="3537" y="2364"/>
                  </a:lnTo>
                  <a:lnTo>
                    <a:pt x="3541" y="2436"/>
                  </a:lnTo>
                  <a:lnTo>
                    <a:pt x="3537" y="2508"/>
                  </a:lnTo>
                  <a:lnTo>
                    <a:pt x="3528" y="2578"/>
                  </a:lnTo>
                  <a:lnTo>
                    <a:pt x="3513" y="2647"/>
                  </a:lnTo>
                  <a:lnTo>
                    <a:pt x="3491" y="2712"/>
                  </a:lnTo>
                  <a:lnTo>
                    <a:pt x="3465" y="2775"/>
                  </a:lnTo>
                  <a:lnTo>
                    <a:pt x="3433" y="2835"/>
                  </a:lnTo>
                  <a:lnTo>
                    <a:pt x="3397" y="2892"/>
                  </a:lnTo>
                  <a:lnTo>
                    <a:pt x="3356" y="2946"/>
                  </a:lnTo>
                  <a:lnTo>
                    <a:pt x="3311" y="2996"/>
                  </a:lnTo>
                  <a:lnTo>
                    <a:pt x="3261" y="3042"/>
                  </a:lnTo>
                  <a:lnTo>
                    <a:pt x="3208" y="3083"/>
                  </a:lnTo>
                  <a:lnTo>
                    <a:pt x="3151" y="3120"/>
                  </a:lnTo>
                  <a:lnTo>
                    <a:pt x="3092" y="3152"/>
                  </a:lnTo>
                  <a:lnTo>
                    <a:pt x="3029" y="3179"/>
                  </a:lnTo>
                  <a:lnTo>
                    <a:pt x="2965" y="3200"/>
                  </a:lnTo>
                  <a:lnTo>
                    <a:pt x="2898" y="3215"/>
                  </a:lnTo>
                  <a:lnTo>
                    <a:pt x="2828" y="3225"/>
                  </a:lnTo>
                  <a:lnTo>
                    <a:pt x="2756" y="3228"/>
                  </a:lnTo>
                  <a:lnTo>
                    <a:pt x="2684" y="3225"/>
                  </a:lnTo>
                  <a:lnTo>
                    <a:pt x="2615" y="3215"/>
                  </a:lnTo>
                  <a:lnTo>
                    <a:pt x="2547" y="3200"/>
                  </a:lnTo>
                  <a:lnTo>
                    <a:pt x="2481" y="3178"/>
                  </a:lnTo>
                  <a:lnTo>
                    <a:pt x="2418" y="3151"/>
                  </a:lnTo>
                  <a:lnTo>
                    <a:pt x="2358" y="3118"/>
                  </a:lnTo>
                  <a:lnTo>
                    <a:pt x="2301" y="3080"/>
                  </a:lnTo>
                  <a:lnTo>
                    <a:pt x="2248" y="3038"/>
                  </a:lnTo>
                  <a:lnTo>
                    <a:pt x="2199" y="2991"/>
                  </a:lnTo>
                  <a:lnTo>
                    <a:pt x="2153" y="2940"/>
                  </a:lnTo>
                  <a:lnTo>
                    <a:pt x="2113" y="2886"/>
                  </a:lnTo>
                  <a:lnTo>
                    <a:pt x="2077" y="2828"/>
                  </a:lnTo>
                  <a:lnTo>
                    <a:pt x="2045" y="2767"/>
                  </a:lnTo>
                  <a:lnTo>
                    <a:pt x="2019" y="2702"/>
                  </a:lnTo>
                  <a:lnTo>
                    <a:pt x="1999" y="2636"/>
                  </a:lnTo>
                  <a:lnTo>
                    <a:pt x="1944" y="2650"/>
                  </a:lnTo>
                  <a:lnTo>
                    <a:pt x="1888" y="2661"/>
                  </a:lnTo>
                  <a:lnTo>
                    <a:pt x="1830" y="2668"/>
                  </a:lnTo>
                  <a:lnTo>
                    <a:pt x="1770" y="2671"/>
                  </a:lnTo>
                  <a:lnTo>
                    <a:pt x="1711" y="2668"/>
                  </a:lnTo>
                  <a:lnTo>
                    <a:pt x="1653" y="2661"/>
                  </a:lnTo>
                  <a:lnTo>
                    <a:pt x="1597" y="2650"/>
                  </a:lnTo>
                  <a:lnTo>
                    <a:pt x="1542" y="2636"/>
                  </a:lnTo>
                  <a:lnTo>
                    <a:pt x="1521" y="2702"/>
                  </a:lnTo>
                  <a:lnTo>
                    <a:pt x="1495" y="2767"/>
                  </a:lnTo>
                  <a:lnTo>
                    <a:pt x="1464" y="2828"/>
                  </a:lnTo>
                  <a:lnTo>
                    <a:pt x="1427" y="2886"/>
                  </a:lnTo>
                  <a:lnTo>
                    <a:pt x="1386" y="2940"/>
                  </a:lnTo>
                  <a:lnTo>
                    <a:pt x="1341" y="2991"/>
                  </a:lnTo>
                  <a:lnTo>
                    <a:pt x="1291" y="3038"/>
                  </a:lnTo>
                  <a:lnTo>
                    <a:pt x="1238" y="3080"/>
                  </a:lnTo>
                  <a:lnTo>
                    <a:pt x="1182" y="3118"/>
                  </a:lnTo>
                  <a:lnTo>
                    <a:pt x="1122" y="3151"/>
                  </a:lnTo>
                  <a:lnTo>
                    <a:pt x="1059" y="3178"/>
                  </a:lnTo>
                  <a:lnTo>
                    <a:pt x="994" y="3200"/>
                  </a:lnTo>
                  <a:lnTo>
                    <a:pt x="926" y="3215"/>
                  </a:lnTo>
                  <a:lnTo>
                    <a:pt x="855" y="3225"/>
                  </a:lnTo>
                  <a:lnTo>
                    <a:pt x="783" y="3228"/>
                  </a:lnTo>
                  <a:lnTo>
                    <a:pt x="712" y="3225"/>
                  </a:lnTo>
                  <a:lnTo>
                    <a:pt x="643" y="3215"/>
                  </a:lnTo>
                  <a:lnTo>
                    <a:pt x="575" y="3200"/>
                  </a:lnTo>
                  <a:lnTo>
                    <a:pt x="510" y="3179"/>
                  </a:lnTo>
                  <a:lnTo>
                    <a:pt x="448" y="3152"/>
                  </a:lnTo>
                  <a:lnTo>
                    <a:pt x="388" y="3120"/>
                  </a:lnTo>
                  <a:lnTo>
                    <a:pt x="332" y="3083"/>
                  </a:lnTo>
                  <a:lnTo>
                    <a:pt x="279" y="3042"/>
                  </a:lnTo>
                  <a:lnTo>
                    <a:pt x="230" y="2996"/>
                  </a:lnTo>
                  <a:lnTo>
                    <a:pt x="184" y="2946"/>
                  </a:lnTo>
                  <a:lnTo>
                    <a:pt x="143" y="2892"/>
                  </a:lnTo>
                  <a:lnTo>
                    <a:pt x="107" y="2835"/>
                  </a:lnTo>
                  <a:lnTo>
                    <a:pt x="76" y="2775"/>
                  </a:lnTo>
                  <a:lnTo>
                    <a:pt x="50" y="2712"/>
                  </a:lnTo>
                  <a:lnTo>
                    <a:pt x="28" y="2647"/>
                  </a:lnTo>
                  <a:lnTo>
                    <a:pt x="13" y="2578"/>
                  </a:lnTo>
                  <a:lnTo>
                    <a:pt x="3" y="2508"/>
                  </a:lnTo>
                  <a:lnTo>
                    <a:pt x="0" y="2436"/>
                  </a:lnTo>
                  <a:lnTo>
                    <a:pt x="3" y="2364"/>
                  </a:lnTo>
                  <a:lnTo>
                    <a:pt x="13" y="2293"/>
                  </a:lnTo>
                  <a:lnTo>
                    <a:pt x="28" y="2225"/>
                  </a:lnTo>
                  <a:lnTo>
                    <a:pt x="50" y="2160"/>
                  </a:lnTo>
                  <a:lnTo>
                    <a:pt x="76" y="2097"/>
                  </a:lnTo>
                  <a:lnTo>
                    <a:pt x="107" y="2037"/>
                  </a:lnTo>
                  <a:lnTo>
                    <a:pt x="143" y="1979"/>
                  </a:lnTo>
                  <a:lnTo>
                    <a:pt x="184" y="1925"/>
                  </a:lnTo>
                  <a:lnTo>
                    <a:pt x="230" y="1876"/>
                  </a:lnTo>
                  <a:lnTo>
                    <a:pt x="279" y="1830"/>
                  </a:lnTo>
                  <a:lnTo>
                    <a:pt x="332" y="1789"/>
                  </a:lnTo>
                  <a:lnTo>
                    <a:pt x="388" y="1752"/>
                  </a:lnTo>
                  <a:lnTo>
                    <a:pt x="448" y="1720"/>
                  </a:lnTo>
                  <a:lnTo>
                    <a:pt x="510" y="1693"/>
                  </a:lnTo>
                  <a:lnTo>
                    <a:pt x="575" y="1672"/>
                  </a:lnTo>
                  <a:lnTo>
                    <a:pt x="643" y="1656"/>
                  </a:lnTo>
                  <a:lnTo>
                    <a:pt x="712" y="1647"/>
                  </a:lnTo>
                  <a:lnTo>
                    <a:pt x="783" y="1644"/>
                  </a:lnTo>
                  <a:lnTo>
                    <a:pt x="850" y="1647"/>
                  </a:lnTo>
                  <a:lnTo>
                    <a:pt x="916" y="1656"/>
                  </a:lnTo>
                  <a:lnTo>
                    <a:pt x="980" y="1670"/>
                  </a:lnTo>
                  <a:lnTo>
                    <a:pt x="998" y="1600"/>
                  </a:lnTo>
                  <a:lnTo>
                    <a:pt x="1022" y="1534"/>
                  </a:lnTo>
                  <a:lnTo>
                    <a:pt x="1052" y="1470"/>
                  </a:lnTo>
                  <a:lnTo>
                    <a:pt x="1086" y="1410"/>
                  </a:lnTo>
                  <a:lnTo>
                    <a:pt x="1125" y="1353"/>
                  </a:lnTo>
                  <a:lnTo>
                    <a:pt x="1169" y="1299"/>
                  </a:lnTo>
                  <a:lnTo>
                    <a:pt x="1128" y="1247"/>
                  </a:lnTo>
                  <a:lnTo>
                    <a:pt x="1093" y="1190"/>
                  </a:lnTo>
                  <a:lnTo>
                    <a:pt x="1062" y="1130"/>
                  </a:lnTo>
                  <a:lnTo>
                    <a:pt x="1036" y="1067"/>
                  </a:lnTo>
                  <a:lnTo>
                    <a:pt x="1014" y="1001"/>
                  </a:lnTo>
                  <a:lnTo>
                    <a:pt x="999" y="934"/>
                  </a:lnTo>
                  <a:lnTo>
                    <a:pt x="990" y="864"/>
                  </a:lnTo>
                  <a:lnTo>
                    <a:pt x="987" y="793"/>
                  </a:lnTo>
                  <a:lnTo>
                    <a:pt x="990" y="721"/>
                  </a:lnTo>
                  <a:lnTo>
                    <a:pt x="1000" y="650"/>
                  </a:lnTo>
                  <a:lnTo>
                    <a:pt x="1015" y="582"/>
                  </a:lnTo>
                  <a:lnTo>
                    <a:pt x="1036" y="517"/>
                  </a:lnTo>
                  <a:lnTo>
                    <a:pt x="1063" y="453"/>
                  </a:lnTo>
                  <a:lnTo>
                    <a:pt x="1094" y="392"/>
                  </a:lnTo>
                  <a:lnTo>
                    <a:pt x="1131" y="336"/>
                  </a:lnTo>
                  <a:lnTo>
                    <a:pt x="1172" y="282"/>
                  </a:lnTo>
                  <a:lnTo>
                    <a:pt x="1217" y="232"/>
                  </a:lnTo>
                  <a:lnTo>
                    <a:pt x="1265" y="186"/>
                  </a:lnTo>
                  <a:lnTo>
                    <a:pt x="1318" y="145"/>
                  </a:lnTo>
                  <a:lnTo>
                    <a:pt x="1375" y="109"/>
                  </a:lnTo>
                  <a:lnTo>
                    <a:pt x="1435" y="76"/>
                  </a:lnTo>
                  <a:lnTo>
                    <a:pt x="1497" y="50"/>
                  </a:lnTo>
                  <a:lnTo>
                    <a:pt x="1562" y="28"/>
                  </a:lnTo>
                  <a:lnTo>
                    <a:pt x="1629" y="13"/>
                  </a:lnTo>
                  <a:lnTo>
                    <a:pt x="1699" y="3"/>
                  </a:lnTo>
                  <a:lnTo>
                    <a:pt x="177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16" name="Freeform 51">
              <a:extLst>
                <a:ext uri="{FF2B5EF4-FFF2-40B4-BE49-F238E27FC236}">
                  <a16:creationId xmlns:a16="http://schemas.microsoft.com/office/drawing/2014/main" id="{7B5171DE-8A67-4372-9B52-89CBF6F4CF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145463" y="1485900"/>
              <a:ext cx="190500" cy="206375"/>
            </a:xfrm>
            <a:custGeom>
              <a:avLst/>
              <a:gdLst>
                <a:gd name="T0" fmla="*/ 458 w 960"/>
                <a:gd name="T1" fmla="*/ 626 h 1038"/>
                <a:gd name="T2" fmla="*/ 347 w 960"/>
                <a:gd name="T3" fmla="*/ 902 h 1038"/>
                <a:gd name="T4" fmla="*/ 615 w 960"/>
                <a:gd name="T5" fmla="*/ 902 h 1038"/>
                <a:gd name="T6" fmla="*/ 503 w 960"/>
                <a:gd name="T7" fmla="*/ 626 h 1038"/>
                <a:gd name="T8" fmla="*/ 526 w 960"/>
                <a:gd name="T9" fmla="*/ 581 h 1038"/>
                <a:gd name="T10" fmla="*/ 480 w 960"/>
                <a:gd name="T11" fmla="*/ 587 h 1038"/>
                <a:gd name="T12" fmla="*/ 414 w 960"/>
                <a:gd name="T13" fmla="*/ 575 h 1038"/>
                <a:gd name="T14" fmla="*/ 519 w 960"/>
                <a:gd name="T15" fmla="*/ 2 h 1038"/>
                <a:gd name="T16" fmla="*/ 592 w 960"/>
                <a:gd name="T17" fmla="*/ 25 h 1038"/>
                <a:gd name="T18" fmla="*/ 654 w 960"/>
                <a:gd name="T19" fmla="*/ 65 h 1038"/>
                <a:gd name="T20" fmla="*/ 703 w 960"/>
                <a:gd name="T21" fmla="*/ 122 h 1038"/>
                <a:gd name="T22" fmla="*/ 735 w 960"/>
                <a:gd name="T23" fmla="*/ 191 h 1038"/>
                <a:gd name="T24" fmla="*/ 746 w 960"/>
                <a:gd name="T25" fmla="*/ 268 h 1038"/>
                <a:gd name="T26" fmla="*/ 735 w 960"/>
                <a:gd name="T27" fmla="*/ 348 h 1038"/>
                <a:gd name="T28" fmla="*/ 705 w 960"/>
                <a:gd name="T29" fmla="*/ 425 h 1038"/>
                <a:gd name="T30" fmla="*/ 658 w 960"/>
                <a:gd name="T31" fmla="*/ 494 h 1038"/>
                <a:gd name="T32" fmla="*/ 599 w 960"/>
                <a:gd name="T33" fmla="*/ 547 h 1038"/>
                <a:gd name="T34" fmla="*/ 698 w 960"/>
                <a:gd name="T35" fmla="*/ 585 h 1038"/>
                <a:gd name="T36" fmla="*/ 786 w 960"/>
                <a:gd name="T37" fmla="*/ 638 h 1038"/>
                <a:gd name="T38" fmla="*/ 858 w 960"/>
                <a:gd name="T39" fmla="*/ 703 h 1038"/>
                <a:gd name="T40" fmla="*/ 913 w 960"/>
                <a:gd name="T41" fmla="*/ 774 h 1038"/>
                <a:gd name="T42" fmla="*/ 948 w 960"/>
                <a:gd name="T43" fmla="*/ 849 h 1038"/>
                <a:gd name="T44" fmla="*/ 960 w 960"/>
                <a:gd name="T45" fmla="*/ 920 h 1038"/>
                <a:gd name="T46" fmla="*/ 946 w 960"/>
                <a:gd name="T47" fmla="*/ 951 h 1038"/>
                <a:gd name="T48" fmla="*/ 908 w 960"/>
                <a:gd name="T49" fmla="*/ 977 h 1038"/>
                <a:gd name="T50" fmla="*/ 847 w 960"/>
                <a:gd name="T51" fmla="*/ 1000 h 1038"/>
                <a:gd name="T52" fmla="*/ 770 w 960"/>
                <a:gd name="T53" fmla="*/ 1017 h 1038"/>
                <a:gd name="T54" fmla="*/ 681 w 960"/>
                <a:gd name="T55" fmla="*/ 1029 h 1038"/>
                <a:gd name="T56" fmla="*/ 583 w 960"/>
                <a:gd name="T57" fmla="*/ 1036 h 1038"/>
                <a:gd name="T58" fmla="*/ 480 w 960"/>
                <a:gd name="T59" fmla="*/ 1038 h 1038"/>
                <a:gd name="T60" fmla="*/ 379 w 960"/>
                <a:gd name="T61" fmla="*/ 1036 h 1038"/>
                <a:gd name="T62" fmla="*/ 281 w 960"/>
                <a:gd name="T63" fmla="*/ 1029 h 1038"/>
                <a:gd name="T64" fmla="*/ 191 w 960"/>
                <a:gd name="T65" fmla="*/ 1017 h 1038"/>
                <a:gd name="T66" fmla="*/ 114 w 960"/>
                <a:gd name="T67" fmla="*/ 1000 h 1038"/>
                <a:gd name="T68" fmla="*/ 54 w 960"/>
                <a:gd name="T69" fmla="*/ 977 h 1038"/>
                <a:gd name="T70" fmla="*/ 14 w 960"/>
                <a:gd name="T71" fmla="*/ 951 h 1038"/>
                <a:gd name="T72" fmla="*/ 0 w 960"/>
                <a:gd name="T73" fmla="*/ 920 h 1038"/>
                <a:gd name="T74" fmla="*/ 13 w 960"/>
                <a:gd name="T75" fmla="*/ 849 h 1038"/>
                <a:gd name="T76" fmla="*/ 48 w 960"/>
                <a:gd name="T77" fmla="*/ 774 h 1038"/>
                <a:gd name="T78" fmla="*/ 104 w 960"/>
                <a:gd name="T79" fmla="*/ 703 h 1038"/>
                <a:gd name="T80" fmla="*/ 176 w 960"/>
                <a:gd name="T81" fmla="*/ 638 h 1038"/>
                <a:gd name="T82" fmla="*/ 263 w 960"/>
                <a:gd name="T83" fmla="*/ 585 h 1038"/>
                <a:gd name="T84" fmla="*/ 363 w 960"/>
                <a:gd name="T85" fmla="*/ 547 h 1038"/>
                <a:gd name="T86" fmla="*/ 302 w 960"/>
                <a:gd name="T87" fmla="*/ 494 h 1038"/>
                <a:gd name="T88" fmla="*/ 256 w 960"/>
                <a:gd name="T89" fmla="*/ 425 h 1038"/>
                <a:gd name="T90" fmla="*/ 227 w 960"/>
                <a:gd name="T91" fmla="*/ 348 h 1038"/>
                <a:gd name="T92" fmla="*/ 216 w 960"/>
                <a:gd name="T93" fmla="*/ 268 h 1038"/>
                <a:gd name="T94" fmla="*/ 227 w 960"/>
                <a:gd name="T95" fmla="*/ 191 h 1038"/>
                <a:gd name="T96" fmla="*/ 258 w 960"/>
                <a:gd name="T97" fmla="*/ 122 h 1038"/>
                <a:gd name="T98" fmla="*/ 307 w 960"/>
                <a:gd name="T99" fmla="*/ 65 h 1038"/>
                <a:gd name="T100" fmla="*/ 369 w 960"/>
                <a:gd name="T101" fmla="*/ 25 h 1038"/>
                <a:gd name="T102" fmla="*/ 441 w 960"/>
                <a:gd name="T103" fmla="*/ 2 h 10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0" h="1038">
                  <a:moveTo>
                    <a:pt x="414" y="575"/>
                  </a:moveTo>
                  <a:lnTo>
                    <a:pt x="458" y="626"/>
                  </a:lnTo>
                  <a:lnTo>
                    <a:pt x="459" y="626"/>
                  </a:lnTo>
                  <a:lnTo>
                    <a:pt x="347" y="902"/>
                  </a:lnTo>
                  <a:lnTo>
                    <a:pt x="480" y="1038"/>
                  </a:lnTo>
                  <a:lnTo>
                    <a:pt x="615" y="902"/>
                  </a:lnTo>
                  <a:lnTo>
                    <a:pt x="502" y="626"/>
                  </a:lnTo>
                  <a:lnTo>
                    <a:pt x="503" y="626"/>
                  </a:lnTo>
                  <a:lnTo>
                    <a:pt x="547" y="575"/>
                  </a:lnTo>
                  <a:lnTo>
                    <a:pt x="526" y="581"/>
                  </a:lnTo>
                  <a:lnTo>
                    <a:pt x="503" y="586"/>
                  </a:lnTo>
                  <a:lnTo>
                    <a:pt x="480" y="587"/>
                  </a:lnTo>
                  <a:lnTo>
                    <a:pt x="447" y="583"/>
                  </a:lnTo>
                  <a:lnTo>
                    <a:pt x="414" y="575"/>
                  </a:lnTo>
                  <a:close/>
                  <a:moveTo>
                    <a:pt x="480" y="0"/>
                  </a:moveTo>
                  <a:lnTo>
                    <a:pt x="519" y="2"/>
                  </a:lnTo>
                  <a:lnTo>
                    <a:pt x="557" y="11"/>
                  </a:lnTo>
                  <a:lnTo>
                    <a:pt x="592" y="25"/>
                  </a:lnTo>
                  <a:lnTo>
                    <a:pt x="625" y="42"/>
                  </a:lnTo>
                  <a:lnTo>
                    <a:pt x="654" y="65"/>
                  </a:lnTo>
                  <a:lnTo>
                    <a:pt x="681" y="91"/>
                  </a:lnTo>
                  <a:lnTo>
                    <a:pt x="703" y="122"/>
                  </a:lnTo>
                  <a:lnTo>
                    <a:pt x="721" y="155"/>
                  </a:lnTo>
                  <a:lnTo>
                    <a:pt x="735" y="191"/>
                  </a:lnTo>
                  <a:lnTo>
                    <a:pt x="742" y="228"/>
                  </a:lnTo>
                  <a:lnTo>
                    <a:pt x="746" y="268"/>
                  </a:lnTo>
                  <a:lnTo>
                    <a:pt x="742" y="307"/>
                  </a:lnTo>
                  <a:lnTo>
                    <a:pt x="735" y="348"/>
                  </a:lnTo>
                  <a:lnTo>
                    <a:pt x="722" y="387"/>
                  </a:lnTo>
                  <a:lnTo>
                    <a:pt x="705" y="425"/>
                  </a:lnTo>
                  <a:lnTo>
                    <a:pt x="684" y="461"/>
                  </a:lnTo>
                  <a:lnTo>
                    <a:pt x="658" y="494"/>
                  </a:lnTo>
                  <a:lnTo>
                    <a:pt x="630" y="523"/>
                  </a:lnTo>
                  <a:lnTo>
                    <a:pt x="599" y="547"/>
                  </a:lnTo>
                  <a:lnTo>
                    <a:pt x="650" y="564"/>
                  </a:lnTo>
                  <a:lnTo>
                    <a:pt x="698" y="585"/>
                  </a:lnTo>
                  <a:lnTo>
                    <a:pt x="744" y="610"/>
                  </a:lnTo>
                  <a:lnTo>
                    <a:pt x="786" y="638"/>
                  </a:lnTo>
                  <a:lnTo>
                    <a:pt x="823" y="670"/>
                  </a:lnTo>
                  <a:lnTo>
                    <a:pt x="858" y="703"/>
                  </a:lnTo>
                  <a:lnTo>
                    <a:pt x="888" y="738"/>
                  </a:lnTo>
                  <a:lnTo>
                    <a:pt x="913" y="774"/>
                  </a:lnTo>
                  <a:lnTo>
                    <a:pt x="933" y="812"/>
                  </a:lnTo>
                  <a:lnTo>
                    <a:pt x="948" y="849"/>
                  </a:lnTo>
                  <a:lnTo>
                    <a:pt x="957" y="885"/>
                  </a:lnTo>
                  <a:lnTo>
                    <a:pt x="960" y="920"/>
                  </a:lnTo>
                  <a:lnTo>
                    <a:pt x="957" y="936"/>
                  </a:lnTo>
                  <a:lnTo>
                    <a:pt x="946" y="951"/>
                  </a:lnTo>
                  <a:lnTo>
                    <a:pt x="930" y="965"/>
                  </a:lnTo>
                  <a:lnTo>
                    <a:pt x="908" y="977"/>
                  </a:lnTo>
                  <a:lnTo>
                    <a:pt x="879" y="989"/>
                  </a:lnTo>
                  <a:lnTo>
                    <a:pt x="847" y="1000"/>
                  </a:lnTo>
                  <a:lnTo>
                    <a:pt x="810" y="1009"/>
                  </a:lnTo>
                  <a:lnTo>
                    <a:pt x="770" y="1017"/>
                  </a:lnTo>
                  <a:lnTo>
                    <a:pt x="727" y="1023"/>
                  </a:lnTo>
                  <a:lnTo>
                    <a:pt x="681" y="1029"/>
                  </a:lnTo>
                  <a:lnTo>
                    <a:pt x="632" y="1033"/>
                  </a:lnTo>
                  <a:lnTo>
                    <a:pt x="583" y="1036"/>
                  </a:lnTo>
                  <a:lnTo>
                    <a:pt x="532" y="1038"/>
                  </a:lnTo>
                  <a:lnTo>
                    <a:pt x="480" y="1038"/>
                  </a:lnTo>
                  <a:lnTo>
                    <a:pt x="430" y="1038"/>
                  </a:lnTo>
                  <a:lnTo>
                    <a:pt x="379" y="1036"/>
                  </a:lnTo>
                  <a:lnTo>
                    <a:pt x="328" y="1033"/>
                  </a:lnTo>
                  <a:lnTo>
                    <a:pt x="281" y="1029"/>
                  </a:lnTo>
                  <a:lnTo>
                    <a:pt x="234" y="1023"/>
                  </a:lnTo>
                  <a:lnTo>
                    <a:pt x="191" y="1017"/>
                  </a:lnTo>
                  <a:lnTo>
                    <a:pt x="150" y="1009"/>
                  </a:lnTo>
                  <a:lnTo>
                    <a:pt x="114" y="1000"/>
                  </a:lnTo>
                  <a:lnTo>
                    <a:pt x="81" y="989"/>
                  </a:lnTo>
                  <a:lnTo>
                    <a:pt x="54" y="977"/>
                  </a:lnTo>
                  <a:lnTo>
                    <a:pt x="32" y="965"/>
                  </a:lnTo>
                  <a:lnTo>
                    <a:pt x="14" y="951"/>
                  </a:lnTo>
                  <a:lnTo>
                    <a:pt x="5" y="936"/>
                  </a:lnTo>
                  <a:lnTo>
                    <a:pt x="0" y="920"/>
                  </a:lnTo>
                  <a:lnTo>
                    <a:pt x="3" y="885"/>
                  </a:lnTo>
                  <a:lnTo>
                    <a:pt x="13" y="849"/>
                  </a:lnTo>
                  <a:lnTo>
                    <a:pt x="28" y="812"/>
                  </a:lnTo>
                  <a:lnTo>
                    <a:pt x="48" y="774"/>
                  </a:lnTo>
                  <a:lnTo>
                    <a:pt x="74" y="738"/>
                  </a:lnTo>
                  <a:lnTo>
                    <a:pt x="104" y="703"/>
                  </a:lnTo>
                  <a:lnTo>
                    <a:pt x="138" y="670"/>
                  </a:lnTo>
                  <a:lnTo>
                    <a:pt x="176" y="638"/>
                  </a:lnTo>
                  <a:lnTo>
                    <a:pt x="218" y="610"/>
                  </a:lnTo>
                  <a:lnTo>
                    <a:pt x="263" y="585"/>
                  </a:lnTo>
                  <a:lnTo>
                    <a:pt x="312" y="564"/>
                  </a:lnTo>
                  <a:lnTo>
                    <a:pt x="363" y="547"/>
                  </a:lnTo>
                  <a:lnTo>
                    <a:pt x="331" y="523"/>
                  </a:lnTo>
                  <a:lnTo>
                    <a:pt x="302" y="494"/>
                  </a:lnTo>
                  <a:lnTo>
                    <a:pt x="277" y="461"/>
                  </a:lnTo>
                  <a:lnTo>
                    <a:pt x="256" y="425"/>
                  </a:lnTo>
                  <a:lnTo>
                    <a:pt x="239" y="387"/>
                  </a:lnTo>
                  <a:lnTo>
                    <a:pt x="227" y="348"/>
                  </a:lnTo>
                  <a:lnTo>
                    <a:pt x="218" y="307"/>
                  </a:lnTo>
                  <a:lnTo>
                    <a:pt x="216" y="268"/>
                  </a:lnTo>
                  <a:lnTo>
                    <a:pt x="218" y="228"/>
                  </a:lnTo>
                  <a:lnTo>
                    <a:pt x="227" y="191"/>
                  </a:lnTo>
                  <a:lnTo>
                    <a:pt x="241" y="155"/>
                  </a:lnTo>
                  <a:lnTo>
                    <a:pt x="258" y="122"/>
                  </a:lnTo>
                  <a:lnTo>
                    <a:pt x="281" y="91"/>
                  </a:lnTo>
                  <a:lnTo>
                    <a:pt x="307" y="65"/>
                  </a:lnTo>
                  <a:lnTo>
                    <a:pt x="337" y="42"/>
                  </a:lnTo>
                  <a:lnTo>
                    <a:pt x="369" y="25"/>
                  </a:lnTo>
                  <a:lnTo>
                    <a:pt x="404" y="11"/>
                  </a:lnTo>
                  <a:lnTo>
                    <a:pt x="441" y="2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</p:grpSp>
      <p:sp>
        <p:nvSpPr>
          <p:cNvPr id="123" name="Rounded Rectangle 178">
            <a:extLst>
              <a:ext uri="{FF2B5EF4-FFF2-40B4-BE49-F238E27FC236}">
                <a16:creationId xmlns:a16="http://schemas.microsoft.com/office/drawing/2014/main" id="{CFD4B7CA-9A97-407C-B79D-C48E49DD53D6}"/>
              </a:ext>
            </a:extLst>
          </p:cNvPr>
          <p:cNvSpPr/>
          <p:nvPr/>
        </p:nvSpPr>
        <p:spPr>
          <a:xfrm>
            <a:off x="8811312" y="2689222"/>
            <a:ext cx="1283547" cy="11593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30" name="TextBox 101">
            <a:extLst>
              <a:ext uri="{FF2B5EF4-FFF2-40B4-BE49-F238E27FC236}">
                <a16:creationId xmlns:a16="http://schemas.microsoft.com/office/drawing/2014/main" id="{E992DAF5-9F03-4610-9805-AEEB2602CE89}"/>
              </a:ext>
            </a:extLst>
          </p:cNvPr>
          <p:cNvSpPr txBox="1"/>
          <p:nvPr/>
        </p:nvSpPr>
        <p:spPr>
          <a:xfrm>
            <a:off x="2107256" y="3084669"/>
            <a:ext cx="789200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$4250</a:t>
            </a:r>
          </a:p>
        </p:txBody>
      </p:sp>
      <p:sp>
        <p:nvSpPr>
          <p:cNvPr id="131" name="Rectangle 163">
            <a:extLst>
              <a:ext uri="{FF2B5EF4-FFF2-40B4-BE49-F238E27FC236}">
                <a16:creationId xmlns:a16="http://schemas.microsoft.com/office/drawing/2014/main" id="{057438AF-E393-4546-A140-EC01DB2243A7}"/>
              </a:ext>
            </a:extLst>
          </p:cNvPr>
          <p:cNvSpPr/>
          <p:nvPr/>
        </p:nvSpPr>
        <p:spPr>
          <a:xfrm>
            <a:off x="563261" y="2462523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Numbers </a:t>
            </a:r>
          </a:p>
        </p:txBody>
      </p:sp>
      <p:sp>
        <p:nvSpPr>
          <p:cNvPr id="132" name="Rectangle 164">
            <a:extLst>
              <a:ext uri="{FF2B5EF4-FFF2-40B4-BE49-F238E27FC236}">
                <a16:creationId xmlns:a16="http://schemas.microsoft.com/office/drawing/2014/main" id="{A8E1E724-C085-4D1F-9531-560990FC1067}"/>
              </a:ext>
            </a:extLst>
          </p:cNvPr>
          <p:cNvSpPr/>
          <p:nvPr/>
        </p:nvSpPr>
        <p:spPr>
          <a:xfrm>
            <a:off x="560086" y="3100898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Switching cost </a:t>
            </a:r>
          </a:p>
        </p:txBody>
      </p:sp>
      <p:sp>
        <p:nvSpPr>
          <p:cNvPr id="133" name="Rectangle 165">
            <a:extLst>
              <a:ext uri="{FF2B5EF4-FFF2-40B4-BE49-F238E27FC236}">
                <a16:creationId xmlns:a16="http://schemas.microsoft.com/office/drawing/2014/main" id="{B4CC9C98-C369-4796-84AE-7320B3159FDF}"/>
              </a:ext>
            </a:extLst>
          </p:cNvPr>
          <p:cNvSpPr/>
          <p:nvPr/>
        </p:nvSpPr>
        <p:spPr>
          <a:xfrm>
            <a:off x="556912" y="3710698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Differentiation </a:t>
            </a:r>
          </a:p>
        </p:txBody>
      </p:sp>
      <p:sp>
        <p:nvSpPr>
          <p:cNvPr id="134" name="Rectangle 166">
            <a:extLst>
              <a:ext uri="{FF2B5EF4-FFF2-40B4-BE49-F238E27FC236}">
                <a16:creationId xmlns:a16="http://schemas.microsoft.com/office/drawing/2014/main" id="{28C67B56-F912-4426-9509-6F8347D18B01}"/>
              </a:ext>
            </a:extLst>
          </p:cNvPr>
          <p:cNvSpPr/>
          <p:nvPr/>
        </p:nvSpPr>
        <p:spPr>
          <a:xfrm>
            <a:off x="553737" y="4349074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Customer loyalty </a:t>
            </a:r>
          </a:p>
        </p:txBody>
      </p:sp>
      <p:grpSp>
        <p:nvGrpSpPr>
          <p:cNvPr id="135" name="Group 167">
            <a:extLst>
              <a:ext uri="{FF2B5EF4-FFF2-40B4-BE49-F238E27FC236}">
                <a16:creationId xmlns:a16="http://schemas.microsoft.com/office/drawing/2014/main" id="{99457B43-6BB9-4C61-96CE-EF93A02D5974}"/>
              </a:ext>
            </a:extLst>
          </p:cNvPr>
          <p:cNvGrpSpPr/>
          <p:nvPr/>
        </p:nvGrpSpPr>
        <p:grpSpPr>
          <a:xfrm>
            <a:off x="195213" y="2526702"/>
            <a:ext cx="193831" cy="176768"/>
            <a:chOff x="7693025" y="1104900"/>
            <a:chExt cx="703263" cy="641350"/>
          </a:xfrm>
          <a:solidFill>
            <a:schemeClr val="accent1"/>
          </a:solidFill>
        </p:grpSpPr>
        <p:sp>
          <p:nvSpPr>
            <p:cNvPr id="136" name="Freeform 48">
              <a:extLst>
                <a:ext uri="{FF2B5EF4-FFF2-40B4-BE49-F238E27FC236}">
                  <a16:creationId xmlns:a16="http://schemas.microsoft.com/office/drawing/2014/main" id="{D57488C4-A088-4F85-88ED-4A35C0B0315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948613" y="1158875"/>
              <a:ext cx="190500" cy="206375"/>
            </a:xfrm>
            <a:custGeom>
              <a:avLst/>
              <a:gdLst>
                <a:gd name="T0" fmla="*/ 458 w 959"/>
                <a:gd name="T1" fmla="*/ 628 h 1040"/>
                <a:gd name="T2" fmla="*/ 345 w 959"/>
                <a:gd name="T3" fmla="*/ 904 h 1040"/>
                <a:gd name="T4" fmla="*/ 614 w 959"/>
                <a:gd name="T5" fmla="*/ 905 h 1040"/>
                <a:gd name="T6" fmla="*/ 503 w 959"/>
                <a:gd name="T7" fmla="*/ 628 h 1040"/>
                <a:gd name="T8" fmla="*/ 514 w 959"/>
                <a:gd name="T9" fmla="*/ 585 h 1040"/>
                <a:gd name="T10" fmla="*/ 446 w 959"/>
                <a:gd name="T11" fmla="*/ 585 h 1040"/>
                <a:gd name="T12" fmla="*/ 480 w 959"/>
                <a:gd name="T13" fmla="*/ 0 h 1040"/>
                <a:gd name="T14" fmla="*/ 557 w 959"/>
                <a:gd name="T15" fmla="*/ 12 h 1040"/>
                <a:gd name="T16" fmla="*/ 625 w 959"/>
                <a:gd name="T17" fmla="*/ 44 h 1040"/>
                <a:gd name="T18" fmla="*/ 680 w 959"/>
                <a:gd name="T19" fmla="*/ 93 h 1040"/>
                <a:gd name="T20" fmla="*/ 721 w 959"/>
                <a:gd name="T21" fmla="*/ 155 h 1040"/>
                <a:gd name="T22" fmla="*/ 742 w 959"/>
                <a:gd name="T23" fmla="*/ 229 h 1040"/>
                <a:gd name="T24" fmla="*/ 742 w 959"/>
                <a:gd name="T25" fmla="*/ 309 h 1040"/>
                <a:gd name="T26" fmla="*/ 722 w 959"/>
                <a:gd name="T27" fmla="*/ 389 h 1040"/>
                <a:gd name="T28" fmla="*/ 683 w 959"/>
                <a:gd name="T29" fmla="*/ 463 h 1040"/>
                <a:gd name="T30" fmla="*/ 630 w 959"/>
                <a:gd name="T31" fmla="*/ 525 h 1040"/>
                <a:gd name="T32" fmla="*/ 650 w 959"/>
                <a:gd name="T33" fmla="*/ 566 h 1040"/>
                <a:gd name="T34" fmla="*/ 742 w 959"/>
                <a:gd name="T35" fmla="*/ 611 h 1040"/>
                <a:gd name="T36" fmla="*/ 823 w 959"/>
                <a:gd name="T37" fmla="*/ 670 h 1040"/>
                <a:gd name="T38" fmla="*/ 887 w 959"/>
                <a:gd name="T39" fmla="*/ 740 h 1040"/>
                <a:gd name="T40" fmla="*/ 932 w 959"/>
                <a:gd name="T41" fmla="*/ 813 h 1040"/>
                <a:gd name="T42" fmla="*/ 957 w 959"/>
                <a:gd name="T43" fmla="*/ 886 h 1040"/>
                <a:gd name="T44" fmla="*/ 956 w 959"/>
                <a:gd name="T45" fmla="*/ 937 h 1040"/>
                <a:gd name="T46" fmla="*/ 929 w 959"/>
                <a:gd name="T47" fmla="*/ 966 h 1040"/>
                <a:gd name="T48" fmla="*/ 878 w 959"/>
                <a:gd name="T49" fmla="*/ 991 h 1040"/>
                <a:gd name="T50" fmla="*/ 809 w 959"/>
                <a:gd name="T51" fmla="*/ 1011 h 1040"/>
                <a:gd name="T52" fmla="*/ 726 w 959"/>
                <a:gd name="T53" fmla="*/ 1025 h 1040"/>
                <a:gd name="T54" fmla="*/ 631 w 959"/>
                <a:gd name="T55" fmla="*/ 1035 h 1040"/>
                <a:gd name="T56" fmla="*/ 531 w 959"/>
                <a:gd name="T57" fmla="*/ 1040 h 1040"/>
                <a:gd name="T58" fmla="*/ 429 w 959"/>
                <a:gd name="T59" fmla="*/ 1040 h 1040"/>
                <a:gd name="T60" fmla="*/ 328 w 959"/>
                <a:gd name="T61" fmla="*/ 1035 h 1040"/>
                <a:gd name="T62" fmla="*/ 233 w 959"/>
                <a:gd name="T63" fmla="*/ 1025 h 1040"/>
                <a:gd name="T64" fmla="*/ 150 w 959"/>
                <a:gd name="T65" fmla="*/ 1011 h 1040"/>
                <a:gd name="T66" fmla="*/ 81 w 959"/>
                <a:gd name="T67" fmla="*/ 991 h 1040"/>
                <a:gd name="T68" fmla="*/ 30 w 959"/>
                <a:gd name="T69" fmla="*/ 966 h 1040"/>
                <a:gd name="T70" fmla="*/ 3 w 959"/>
                <a:gd name="T71" fmla="*/ 937 h 1040"/>
                <a:gd name="T72" fmla="*/ 3 w 959"/>
                <a:gd name="T73" fmla="*/ 886 h 1040"/>
                <a:gd name="T74" fmla="*/ 27 w 959"/>
                <a:gd name="T75" fmla="*/ 813 h 1040"/>
                <a:gd name="T76" fmla="*/ 73 w 959"/>
                <a:gd name="T77" fmla="*/ 740 h 1040"/>
                <a:gd name="T78" fmla="*/ 137 w 959"/>
                <a:gd name="T79" fmla="*/ 670 h 1040"/>
                <a:gd name="T80" fmla="*/ 217 w 959"/>
                <a:gd name="T81" fmla="*/ 611 h 1040"/>
                <a:gd name="T82" fmla="*/ 311 w 959"/>
                <a:gd name="T83" fmla="*/ 566 h 1040"/>
                <a:gd name="T84" fmla="*/ 330 w 959"/>
                <a:gd name="T85" fmla="*/ 525 h 1040"/>
                <a:gd name="T86" fmla="*/ 277 w 959"/>
                <a:gd name="T87" fmla="*/ 463 h 1040"/>
                <a:gd name="T88" fmla="*/ 239 w 959"/>
                <a:gd name="T89" fmla="*/ 389 h 1040"/>
                <a:gd name="T90" fmla="*/ 218 w 959"/>
                <a:gd name="T91" fmla="*/ 309 h 1040"/>
                <a:gd name="T92" fmla="*/ 218 w 959"/>
                <a:gd name="T93" fmla="*/ 229 h 1040"/>
                <a:gd name="T94" fmla="*/ 240 w 959"/>
                <a:gd name="T95" fmla="*/ 155 h 1040"/>
                <a:gd name="T96" fmla="*/ 280 w 959"/>
                <a:gd name="T97" fmla="*/ 93 h 1040"/>
                <a:gd name="T98" fmla="*/ 336 w 959"/>
                <a:gd name="T99" fmla="*/ 44 h 1040"/>
                <a:gd name="T100" fmla="*/ 404 w 959"/>
                <a:gd name="T101" fmla="*/ 12 h 1040"/>
                <a:gd name="T102" fmla="*/ 480 w 959"/>
                <a:gd name="T103" fmla="*/ 0 h 10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59" h="1040">
                  <a:moveTo>
                    <a:pt x="413" y="576"/>
                  </a:moveTo>
                  <a:lnTo>
                    <a:pt x="458" y="628"/>
                  </a:lnTo>
                  <a:lnTo>
                    <a:pt x="459" y="628"/>
                  </a:lnTo>
                  <a:lnTo>
                    <a:pt x="345" y="904"/>
                  </a:lnTo>
                  <a:lnTo>
                    <a:pt x="480" y="1040"/>
                  </a:lnTo>
                  <a:lnTo>
                    <a:pt x="614" y="905"/>
                  </a:lnTo>
                  <a:lnTo>
                    <a:pt x="502" y="628"/>
                  </a:lnTo>
                  <a:lnTo>
                    <a:pt x="503" y="628"/>
                  </a:lnTo>
                  <a:lnTo>
                    <a:pt x="546" y="576"/>
                  </a:lnTo>
                  <a:lnTo>
                    <a:pt x="514" y="585"/>
                  </a:lnTo>
                  <a:lnTo>
                    <a:pt x="480" y="588"/>
                  </a:lnTo>
                  <a:lnTo>
                    <a:pt x="446" y="585"/>
                  </a:lnTo>
                  <a:lnTo>
                    <a:pt x="413" y="576"/>
                  </a:lnTo>
                  <a:close/>
                  <a:moveTo>
                    <a:pt x="480" y="0"/>
                  </a:moveTo>
                  <a:lnTo>
                    <a:pt x="519" y="4"/>
                  </a:lnTo>
                  <a:lnTo>
                    <a:pt x="557" y="12"/>
                  </a:lnTo>
                  <a:lnTo>
                    <a:pt x="591" y="25"/>
                  </a:lnTo>
                  <a:lnTo>
                    <a:pt x="625" y="44"/>
                  </a:lnTo>
                  <a:lnTo>
                    <a:pt x="654" y="67"/>
                  </a:lnTo>
                  <a:lnTo>
                    <a:pt x="680" y="93"/>
                  </a:lnTo>
                  <a:lnTo>
                    <a:pt x="703" y="123"/>
                  </a:lnTo>
                  <a:lnTo>
                    <a:pt x="721" y="155"/>
                  </a:lnTo>
                  <a:lnTo>
                    <a:pt x="734" y="191"/>
                  </a:lnTo>
                  <a:lnTo>
                    <a:pt x="742" y="229"/>
                  </a:lnTo>
                  <a:lnTo>
                    <a:pt x="746" y="269"/>
                  </a:lnTo>
                  <a:lnTo>
                    <a:pt x="742" y="309"/>
                  </a:lnTo>
                  <a:lnTo>
                    <a:pt x="735" y="348"/>
                  </a:lnTo>
                  <a:lnTo>
                    <a:pt x="722" y="389"/>
                  </a:lnTo>
                  <a:lnTo>
                    <a:pt x="705" y="427"/>
                  </a:lnTo>
                  <a:lnTo>
                    <a:pt x="683" y="463"/>
                  </a:lnTo>
                  <a:lnTo>
                    <a:pt x="658" y="496"/>
                  </a:lnTo>
                  <a:lnTo>
                    <a:pt x="630" y="525"/>
                  </a:lnTo>
                  <a:lnTo>
                    <a:pt x="599" y="550"/>
                  </a:lnTo>
                  <a:lnTo>
                    <a:pt x="650" y="566"/>
                  </a:lnTo>
                  <a:lnTo>
                    <a:pt x="697" y="586"/>
                  </a:lnTo>
                  <a:lnTo>
                    <a:pt x="742" y="611"/>
                  </a:lnTo>
                  <a:lnTo>
                    <a:pt x="785" y="640"/>
                  </a:lnTo>
                  <a:lnTo>
                    <a:pt x="823" y="670"/>
                  </a:lnTo>
                  <a:lnTo>
                    <a:pt x="857" y="704"/>
                  </a:lnTo>
                  <a:lnTo>
                    <a:pt x="887" y="740"/>
                  </a:lnTo>
                  <a:lnTo>
                    <a:pt x="912" y="776"/>
                  </a:lnTo>
                  <a:lnTo>
                    <a:pt x="932" y="813"/>
                  </a:lnTo>
                  <a:lnTo>
                    <a:pt x="947" y="850"/>
                  </a:lnTo>
                  <a:lnTo>
                    <a:pt x="957" y="886"/>
                  </a:lnTo>
                  <a:lnTo>
                    <a:pt x="959" y="920"/>
                  </a:lnTo>
                  <a:lnTo>
                    <a:pt x="956" y="937"/>
                  </a:lnTo>
                  <a:lnTo>
                    <a:pt x="946" y="952"/>
                  </a:lnTo>
                  <a:lnTo>
                    <a:pt x="929" y="966"/>
                  </a:lnTo>
                  <a:lnTo>
                    <a:pt x="906" y="979"/>
                  </a:lnTo>
                  <a:lnTo>
                    <a:pt x="878" y="991"/>
                  </a:lnTo>
                  <a:lnTo>
                    <a:pt x="846" y="1001"/>
                  </a:lnTo>
                  <a:lnTo>
                    <a:pt x="809" y="1011"/>
                  </a:lnTo>
                  <a:lnTo>
                    <a:pt x="769" y="1018"/>
                  </a:lnTo>
                  <a:lnTo>
                    <a:pt x="726" y="1025"/>
                  </a:lnTo>
                  <a:lnTo>
                    <a:pt x="680" y="1030"/>
                  </a:lnTo>
                  <a:lnTo>
                    <a:pt x="631" y="1035"/>
                  </a:lnTo>
                  <a:lnTo>
                    <a:pt x="582" y="1038"/>
                  </a:lnTo>
                  <a:lnTo>
                    <a:pt x="531" y="1040"/>
                  </a:lnTo>
                  <a:lnTo>
                    <a:pt x="480" y="1040"/>
                  </a:lnTo>
                  <a:lnTo>
                    <a:pt x="429" y="1040"/>
                  </a:lnTo>
                  <a:lnTo>
                    <a:pt x="378" y="1038"/>
                  </a:lnTo>
                  <a:lnTo>
                    <a:pt x="328" y="1035"/>
                  </a:lnTo>
                  <a:lnTo>
                    <a:pt x="280" y="1030"/>
                  </a:lnTo>
                  <a:lnTo>
                    <a:pt x="233" y="1025"/>
                  </a:lnTo>
                  <a:lnTo>
                    <a:pt x="190" y="1018"/>
                  </a:lnTo>
                  <a:lnTo>
                    <a:pt x="150" y="1011"/>
                  </a:lnTo>
                  <a:lnTo>
                    <a:pt x="114" y="1001"/>
                  </a:lnTo>
                  <a:lnTo>
                    <a:pt x="81" y="991"/>
                  </a:lnTo>
                  <a:lnTo>
                    <a:pt x="53" y="979"/>
                  </a:lnTo>
                  <a:lnTo>
                    <a:pt x="30" y="966"/>
                  </a:lnTo>
                  <a:lnTo>
                    <a:pt x="14" y="952"/>
                  </a:lnTo>
                  <a:lnTo>
                    <a:pt x="3" y="937"/>
                  </a:lnTo>
                  <a:lnTo>
                    <a:pt x="0" y="920"/>
                  </a:lnTo>
                  <a:lnTo>
                    <a:pt x="3" y="886"/>
                  </a:lnTo>
                  <a:lnTo>
                    <a:pt x="12" y="850"/>
                  </a:lnTo>
                  <a:lnTo>
                    <a:pt x="27" y="813"/>
                  </a:lnTo>
                  <a:lnTo>
                    <a:pt x="48" y="776"/>
                  </a:lnTo>
                  <a:lnTo>
                    <a:pt x="73" y="740"/>
                  </a:lnTo>
                  <a:lnTo>
                    <a:pt x="103" y="704"/>
                  </a:lnTo>
                  <a:lnTo>
                    <a:pt x="137" y="670"/>
                  </a:lnTo>
                  <a:lnTo>
                    <a:pt x="175" y="640"/>
                  </a:lnTo>
                  <a:lnTo>
                    <a:pt x="217" y="611"/>
                  </a:lnTo>
                  <a:lnTo>
                    <a:pt x="262" y="586"/>
                  </a:lnTo>
                  <a:lnTo>
                    <a:pt x="311" y="566"/>
                  </a:lnTo>
                  <a:lnTo>
                    <a:pt x="362" y="550"/>
                  </a:lnTo>
                  <a:lnTo>
                    <a:pt x="330" y="525"/>
                  </a:lnTo>
                  <a:lnTo>
                    <a:pt x="302" y="496"/>
                  </a:lnTo>
                  <a:lnTo>
                    <a:pt x="277" y="463"/>
                  </a:lnTo>
                  <a:lnTo>
                    <a:pt x="256" y="427"/>
                  </a:lnTo>
                  <a:lnTo>
                    <a:pt x="239" y="389"/>
                  </a:lnTo>
                  <a:lnTo>
                    <a:pt x="226" y="348"/>
                  </a:lnTo>
                  <a:lnTo>
                    <a:pt x="218" y="309"/>
                  </a:lnTo>
                  <a:lnTo>
                    <a:pt x="215" y="269"/>
                  </a:lnTo>
                  <a:lnTo>
                    <a:pt x="218" y="229"/>
                  </a:lnTo>
                  <a:lnTo>
                    <a:pt x="226" y="191"/>
                  </a:lnTo>
                  <a:lnTo>
                    <a:pt x="240" y="155"/>
                  </a:lnTo>
                  <a:lnTo>
                    <a:pt x="258" y="123"/>
                  </a:lnTo>
                  <a:lnTo>
                    <a:pt x="280" y="93"/>
                  </a:lnTo>
                  <a:lnTo>
                    <a:pt x="307" y="67"/>
                  </a:lnTo>
                  <a:lnTo>
                    <a:pt x="336" y="44"/>
                  </a:lnTo>
                  <a:lnTo>
                    <a:pt x="368" y="25"/>
                  </a:lnTo>
                  <a:lnTo>
                    <a:pt x="404" y="12"/>
                  </a:lnTo>
                  <a:lnTo>
                    <a:pt x="440" y="4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37" name="Freeform 49">
              <a:extLst>
                <a:ext uri="{FF2B5EF4-FFF2-40B4-BE49-F238E27FC236}">
                  <a16:creationId xmlns:a16="http://schemas.microsoft.com/office/drawing/2014/main" id="{5E31F9BF-AC74-45B4-94F0-710FCBC660D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53350" y="1485900"/>
              <a:ext cx="190500" cy="206375"/>
            </a:xfrm>
            <a:custGeom>
              <a:avLst/>
              <a:gdLst>
                <a:gd name="T0" fmla="*/ 458 w 960"/>
                <a:gd name="T1" fmla="*/ 626 h 1038"/>
                <a:gd name="T2" fmla="*/ 346 w 960"/>
                <a:gd name="T3" fmla="*/ 902 h 1038"/>
                <a:gd name="T4" fmla="*/ 615 w 960"/>
                <a:gd name="T5" fmla="*/ 902 h 1038"/>
                <a:gd name="T6" fmla="*/ 503 w 960"/>
                <a:gd name="T7" fmla="*/ 626 h 1038"/>
                <a:gd name="T8" fmla="*/ 526 w 960"/>
                <a:gd name="T9" fmla="*/ 581 h 1038"/>
                <a:gd name="T10" fmla="*/ 480 w 960"/>
                <a:gd name="T11" fmla="*/ 587 h 1038"/>
                <a:gd name="T12" fmla="*/ 413 w 960"/>
                <a:gd name="T13" fmla="*/ 575 h 1038"/>
                <a:gd name="T14" fmla="*/ 520 w 960"/>
                <a:gd name="T15" fmla="*/ 2 h 1038"/>
                <a:gd name="T16" fmla="*/ 592 w 960"/>
                <a:gd name="T17" fmla="*/ 25 h 1038"/>
                <a:gd name="T18" fmla="*/ 654 w 960"/>
                <a:gd name="T19" fmla="*/ 65 h 1038"/>
                <a:gd name="T20" fmla="*/ 702 w 960"/>
                <a:gd name="T21" fmla="*/ 122 h 1038"/>
                <a:gd name="T22" fmla="*/ 734 w 960"/>
                <a:gd name="T23" fmla="*/ 191 h 1038"/>
                <a:gd name="T24" fmla="*/ 746 w 960"/>
                <a:gd name="T25" fmla="*/ 268 h 1038"/>
                <a:gd name="T26" fmla="*/ 735 w 960"/>
                <a:gd name="T27" fmla="*/ 348 h 1038"/>
                <a:gd name="T28" fmla="*/ 705 w 960"/>
                <a:gd name="T29" fmla="*/ 425 h 1038"/>
                <a:gd name="T30" fmla="*/ 658 w 960"/>
                <a:gd name="T31" fmla="*/ 494 h 1038"/>
                <a:gd name="T32" fmla="*/ 599 w 960"/>
                <a:gd name="T33" fmla="*/ 547 h 1038"/>
                <a:gd name="T34" fmla="*/ 698 w 960"/>
                <a:gd name="T35" fmla="*/ 585 h 1038"/>
                <a:gd name="T36" fmla="*/ 785 w 960"/>
                <a:gd name="T37" fmla="*/ 638 h 1038"/>
                <a:gd name="T38" fmla="*/ 858 w 960"/>
                <a:gd name="T39" fmla="*/ 703 h 1038"/>
                <a:gd name="T40" fmla="*/ 913 w 960"/>
                <a:gd name="T41" fmla="*/ 774 h 1038"/>
                <a:gd name="T42" fmla="*/ 948 w 960"/>
                <a:gd name="T43" fmla="*/ 849 h 1038"/>
                <a:gd name="T44" fmla="*/ 960 w 960"/>
                <a:gd name="T45" fmla="*/ 920 h 1038"/>
                <a:gd name="T46" fmla="*/ 946 w 960"/>
                <a:gd name="T47" fmla="*/ 951 h 1038"/>
                <a:gd name="T48" fmla="*/ 907 w 960"/>
                <a:gd name="T49" fmla="*/ 977 h 1038"/>
                <a:gd name="T50" fmla="*/ 847 w 960"/>
                <a:gd name="T51" fmla="*/ 1000 h 1038"/>
                <a:gd name="T52" fmla="*/ 770 w 960"/>
                <a:gd name="T53" fmla="*/ 1017 h 1038"/>
                <a:gd name="T54" fmla="*/ 681 w 960"/>
                <a:gd name="T55" fmla="*/ 1029 h 1038"/>
                <a:gd name="T56" fmla="*/ 583 w 960"/>
                <a:gd name="T57" fmla="*/ 1036 h 1038"/>
                <a:gd name="T58" fmla="*/ 480 w 960"/>
                <a:gd name="T59" fmla="*/ 1038 h 1038"/>
                <a:gd name="T60" fmla="*/ 379 w 960"/>
                <a:gd name="T61" fmla="*/ 1036 h 1038"/>
                <a:gd name="T62" fmla="*/ 281 w 960"/>
                <a:gd name="T63" fmla="*/ 1029 h 1038"/>
                <a:gd name="T64" fmla="*/ 191 w 960"/>
                <a:gd name="T65" fmla="*/ 1017 h 1038"/>
                <a:gd name="T66" fmla="*/ 113 w 960"/>
                <a:gd name="T67" fmla="*/ 1000 h 1038"/>
                <a:gd name="T68" fmla="*/ 54 w 960"/>
                <a:gd name="T69" fmla="*/ 977 h 1038"/>
                <a:gd name="T70" fmla="*/ 14 w 960"/>
                <a:gd name="T71" fmla="*/ 951 h 1038"/>
                <a:gd name="T72" fmla="*/ 0 w 960"/>
                <a:gd name="T73" fmla="*/ 920 h 1038"/>
                <a:gd name="T74" fmla="*/ 13 w 960"/>
                <a:gd name="T75" fmla="*/ 849 h 1038"/>
                <a:gd name="T76" fmla="*/ 48 w 960"/>
                <a:gd name="T77" fmla="*/ 774 h 1038"/>
                <a:gd name="T78" fmla="*/ 104 w 960"/>
                <a:gd name="T79" fmla="*/ 703 h 1038"/>
                <a:gd name="T80" fmla="*/ 176 w 960"/>
                <a:gd name="T81" fmla="*/ 638 h 1038"/>
                <a:gd name="T82" fmla="*/ 263 w 960"/>
                <a:gd name="T83" fmla="*/ 585 h 1038"/>
                <a:gd name="T84" fmla="*/ 362 w 960"/>
                <a:gd name="T85" fmla="*/ 547 h 1038"/>
                <a:gd name="T86" fmla="*/ 302 w 960"/>
                <a:gd name="T87" fmla="*/ 494 h 1038"/>
                <a:gd name="T88" fmla="*/ 256 w 960"/>
                <a:gd name="T89" fmla="*/ 425 h 1038"/>
                <a:gd name="T90" fmla="*/ 227 w 960"/>
                <a:gd name="T91" fmla="*/ 348 h 1038"/>
                <a:gd name="T92" fmla="*/ 216 w 960"/>
                <a:gd name="T93" fmla="*/ 268 h 1038"/>
                <a:gd name="T94" fmla="*/ 227 w 960"/>
                <a:gd name="T95" fmla="*/ 191 h 1038"/>
                <a:gd name="T96" fmla="*/ 258 w 960"/>
                <a:gd name="T97" fmla="*/ 122 h 1038"/>
                <a:gd name="T98" fmla="*/ 307 w 960"/>
                <a:gd name="T99" fmla="*/ 65 h 1038"/>
                <a:gd name="T100" fmla="*/ 369 w 960"/>
                <a:gd name="T101" fmla="*/ 25 h 1038"/>
                <a:gd name="T102" fmla="*/ 441 w 960"/>
                <a:gd name="T103" fmla="*/ 2 h 10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0" h="1038">
                  <a:moveTo>
                    <a:pt x="413" y="575"/>
                  </a:moveTo>
                  <a:lnTo>
                    <a:pt x="458" y="626"/>
                  </a:lnTo>
                  <a:lnTo>
                    <a:pt x="460" y="626"/>
                  </a:lnTo>
                  <a:lnTo>
                    <a:pt x="346" y="902"/>
                  </a:lnTo>
                  <a:lnTo>
                    <a:pt x="480" y="1038"/>
                  </a:lnTo>
                  <a:lnTo>
                    <a:pt x="615" y="902"/>
                  </a:lnTo>
                  <a:lnTo>
                    <a:pt x="502" y="626"/>
                  </a:lnTo>
                  <a:lnTo>
                    <a:pt x="503" y="626"/>
                  </a:lnTo>
                  <a:lnTo>
                    <a:pt x="547" y="575"/>
                  </a:lnTo>
                  <a:lnTo>
                    <a:pt x="526" y="581"/>
                  </a:lnTo>
                  <a:lnTo>
                    <a:pt x="503" y="586"/>
                  </a:lnTo>
                  <a:lnTo>
                    <a:pt x="480" y="587"/>
                  </a:lnTo>
                  <a:lnTo>
                    <a:pt x="447" y="583"/>
                  </a:lnTo>
                  <a:lnTo>
                    <a:pt x="413" y="575"/>
                  </a:lnTo>
                  <a:close/>
                  <a:moveTo>
                    <a:pt x="480" y="0"/>
                  </a:moveTo>
                  <a:lnTo>
                    <a:pt x="520" y="2"/>
                  </a:lnTo>
                  <a:lnTo>
                    <a:pt x="557" y="11"/>
                  </a:lnTo>
                  <a:lnTo>
                    <a:pt x="592" y="25"/>
                  </a:lnTo>
                  <a:lnTo>
                    <a:pt x="625" y="42"/>
                  </a:lnTo>
                  <a:lnTo>
                    <a:pt x="654" y="65"/>
                  </a:lnTo>
                  <a:lnTo>
                    <a:pt x="681" y="91"/>
                  </a:lnTo>
                  <a:lnTo>
                    <a:pt x="702" y="122"/>
                  </a:lnTo>
                  <a:lnTo>
                    <a:pt x="721" y="155"/>
                  </a:lnTo>
                  <a:lnTo>
                    <a:pt x="734" y="191"/>
                  </a:lnTo>
                  <a:lnTo>
                    <a:pt x="742" y="228"/>
                  </a:lnTo>
                  <a:lnTo>
                    <a:pt x="746" y="268"/>
                  </a:lnTo>
                  <a:lnTo>
                    <a:pt x="742" y="307"/>
                  </a:lnTo>
                  <a:lnTo>
                    <a:pt x="735" y="348"/>
                  </a:lnTo>
                  <a:lnTo>
                    <a:pt x="722" y="387"/>
                  </a:lnTo>
                  <a:lnTo>
                    <a:pt x="705" y="425"/>
                  </a:lnTo>
                  <a:lnTo>
                    <a:pt x="683" y="461"/>
                  </a:lnTo>
                  <a:lnTo>
                    <a:pt x="658" y="494"/>
                  </a:lnTo>
                  <a:lnTo>
                    <a:pt x="630" y="523"/>
                  </a:lnTo>
                  <a:lnTo>
                    <a:pt x="599" y="547"/>
                  </a:lnTo>
                  <a:lnTo>
                    <a:pt x="650" y="564"/>
                  </a:lnTo>
                  <a:lnTo>
                    <a:pt x="698" y="585"/>
                  </a:lnTo>
                  <a:lnTo>
                    <a:pt x="743" y="610"/>
                  </a:lnTo>
                  <a:lnTo>
                    <a:pt x="785" y="638"/>
                  </a:lnTo>
                  <a:lnTo>
                    <a:pt x="823" y="670"/>
                  </a:lnTo>
                  <a:lnTo>
                    <a:pt x="858" y="703"/>
                  </a:lnTo>
                  <a:lnTo>
                    <a:pt x="888" y="738"/>
                  </a:lnTo>
                  <a:lnTo>
                    <a:pt x="913" y="774"/>
                  </a:lnTo>
                  <a:lnTo>
                    <a:pt x="933" y="812"/>
                  </a:lnTo>
                  <a:lnTo>
                    <a:pt x="948" y="849"/>
                  </a:lnTo>
                  <a:lnTo>
                    <a:pt x="957" y="885"/>
                  </a:lnTo>
                  <a:lnTo>
                    <a:pt x="960" y="920"/>
                  </a:lnTo>
                  <a:lnTo>
                    <a:pt x="957" y="936"/>
                  </a:lnTo>
                  <a:lnTo>
                    <a:pt x="946" y="951"/>
                  </a:lnTo>
                  <a:lnTo>
                    <a:pt x="930" y="965"/>
                  </a:lnTo>
                  <a:lnTo>
                    <a:pt x="907" y="977"/>
                  </a:lnTo>
                  <a:lnTo>
                    <a:pt x="879" y="989"/>
                  </a:lnTo>
                  <a:lnTo>
                    <a:pt x="847" y="1000"/>
                  </a:lnTo>
                  <a:lnTo>
                    <a:pt x="810" y="1009"/>
                  </a:lnTo>
                  <a:lnTo>
                    <a:pt x="770" y="1017"/>
                  </a:lnTo>
                  <a:lnTo>
                    <a:pt x="727" y="1023"/>
                  </a:lnTo>
                  <a:lnTo>
                    <a:pt x="681" y="1029"/>
                  </a:lnTo>
                  <a:lnTo>
                    <a:pt x="632" y="1033"/>
                  </a:lnTo>
                  <a:lnTo>
                    <a:pt x="583" y="1036"/>
                  </a:lnTo>
                  <a:lnTo>
                    <a:pt x="532" y="1038"/>
                  </a:lnTo>
                  <a:lnTo>
                    <a:pt x="480" y="1038"/>
                  </a:lnTo>
                  <a:lnTo>
                    <a:pt x="429" y="1038"/>
                  </a:lnTo>
                  <a:lnTo>
                    <a:pt x="379" y="1036"/>
                  </a:lnTo>
                  <a:lnTo>
                    <a:pt x="328" y="1033"/>
                  </a:lnTo>
                  <a:lnTo>
                    <a:pt x="281" y="1029"/>
                  </a:lnTo>
                  <a:lnTo>
                    <a:pt x="234" y="1023"/>
                  </a:lnTo>
                  <a:lnTo>
                    <a:pt x="191" y="1017"/>
                  </a:lnTo>
                  <a:lnTo>
                    <a:pt x="150" y="1009"/>
                  </a:lnTo>
                  <a:lnTo>
                    <a:pt x="113" y="1000"/>
                  </a:lnTo>
                  <a:lnTo>
                    <a:pt x="81" y="989"/>
                  </a:lnTo>
                  <a:lnTo>
                    <a:pt x="54" y="977"/>
                  </a:lnTo>
                  <a:lnTo>
                    <a:pt x="31" y="965"/>
                  </a:lnTo>
                  <a:lnTo>
                    <a:pt x="14" y="951"/>
                  </a:lnTo>
                  <a:lnTo>
                    <a:pt x="4" y="936"/>
                  </a:lnTo>
                  <a:lnTo>
                    <a:pt x="0" y="920"/>
                  </a:lnTo>
                  <a:lnTo>
                    <a:pt x="3" y="885"/>
                  </a:lnTo>
                  <a:lnTo>
                    <a:pt x="13" y="849"/>
                  </a:lnTo>
                  <a:lnTo>
                    <a:pt x="28" y="812"/>
                  </a:lnTo>
                  <a:lnTo>
                    <a:pt x="48" y="774"/>
                  </a:lnTo>
                  <a:lnTo>
                    <a:pt x="73" y="738"/>
                  </a:lnTo>
                  <a:lnTo>
                    <a:pt x="104" y="703"/>
                  </a:lnTo>
                  <a:lnTo>
                    <a:pt x="138" y="670"/>
                  </a:lnTo>
                  <a:lnTo>
                    <a:pt x="176" y="638"/>
                  </a:lnTo>
                  <a:lnTo>
                    <a:pt x="218" y="610"/>
                  </a:lnTo>
                  <a:lnTo>
                    <a:pt x="263" y="585"/>
                  </a:lnTo>
                  <a:lnTo>
                    <a:pt x="311" y="564"/>
                  </a:lnTo>
                  <a:lnTo>
                    <a:pt x="362" y="547"/>
                  </a:lnTo>
                  <a:lnTo>
                    <a:pt x="330" y="523"/>
                  </a:lnTo>
                  <a:lnTo>
                    <a:pt x="302" y="494"/>
                  </a:lnTo>
                  <a:lnTo>
                    <a:pt x="277" y="461"/>
                  </a:lnTo>
                  <a:lnTo>
                    <a:pt x="256" y="425"/>
                  </a:lnTo>
                  <a:lnTo>
                    <a:pt x="239" y="387"/>
                  </a:lnTo>
                  <a:lnTo>
                    <a:pt x="227" y="348"/>
                  </a:lnTo>
                  <a:lnTo>
                    <a:pt x="218" y="307"/>
                  </a:lnTo>
                  <a:lnTo>
                    <a:pt x="216" y="268"/>
                  </a:lnTo>
                  <a:lnTo>
                    <a:pt x="218" y="228"/>
                  </a:lnTo>
                  <a:lnTo>
                    <a:pt x="227" y="191"/>
                  </a:lnTo>
                  <a:lnTo>
                    <a:pt x="240" y="155"/>
                  </a:lnTo>
                  <a:lnTo>
                    <a:pt x="258" y="122"/>
                  </a:lnTo>
                  <a:lnTo>
                    <a:pt x="281" y="91"/>
                  </a:lnTo>
                  <a:lnTo>
                    <a:pt x="307" y="65"/>
                  </a:lnTo>
                  <a:lnTo>
                    <a:pt x="337" y="42"/>
                  </a:lnTo>
                  <a:lnTo>
                    <a:pt x="369" y="25"/>
                  </a:lnTo>
                  <a:lnTo>
                    <a:pt x="404" y="11"/>
                  </a:lnTo>
                  <a:lnTo>
                    <a:pt x="441" y="2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40" name="Freeform 50">
              <a:extLst>
                <a:ext uri="{FF2B5EF4-FFF2-40B4-BE49-F238E27FC236}">
                  <a16:creationId xmlns:a16="http://schemas.microsoft.com/office/drawing/2014/main" id="{503E60C9-1B8E-4712-BE6D-3D4FA443DC2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93025" y="1104900"/>
              <a:ext cx="703263" cy="641350"/>
            </a:xfrm>
            <a:custGeom>
              <a:avLst/>
              <a:gdLst>
                <a:gd name="T0" fmla="*/ 2318 w 3541"/>
                <a:gd name="T1" fmla="*/ 1852 h 3228"/>
                <a:gd name="T2" fmla="*/ 2044 w 3541"/>
                <a:gd name="T3" fmla="*/ 2296 h 3228"/>
                <a:gd name="T4" fmla="*/ 2141 w 3541"/>
                <a:gd name="T5" fmla="*/ 2825 h 3228"/>
                <a:gd name="T6" fmla="*/ 2553 w 3541"/>
                <a:gd name="T7" fmla="*/ 3140 h 3228"/>
                <a:gd name="T8" fmla="*/ 3084 w 3541"/>
                <a:gd name="T9" fmla="*/ 3091 h 3228"/>
                <a:gd name="T10" fmla="*/ 3432 w 3541"/>
                <a:gd name="T11" fmla="*/ 2706 h 3228"/>
                <a:gd name="T12" fmla="*/ 3432 w 3541"/>
                <a:gd name="T13" fmla="*/ 2167 h 3228"/>
                <a:gd name="T14" fmla="*/ 3084 w 3541"/>
                <a:gd name="T15" fmla="*/ 1781 h 3228"/>
                <a:gd name="T16" fmla="*/ 645 w 3541"/>
                <a:gd name="T17" fmla="*/ 1716 h 3228"/>
                <a:gd name="T18" fmla="*/ 206 w 3541"/>
                <a:gd name="T19" fmla="*/ 1992 h 3228"/>
                <a:gd name="T20" fmla="*/ 61 w 3541"/>
                <a:gd name="T21" fmla="*/ 2506 h 3228"/>
                <a:gd name="T22" fmla="*/ 295 w 3541"/>
                <a:gd name="T23" fmla="*/ 2977 h 3228"/>
                <a:gd name="T24" fmla="*/ 783 w 3541"/>
                <a:gd name="T25" fmla="*/ 3169 h 3228"/>
                <a:gd name="T26" fmla="*/ 1273 w 3541"/>
                <a:gd name="T27" fmla="*/ 2977 h 3228"/>
                <a:gd name="T28" fmla="*/ 1506 w 3541"/>
                <a:gd name="T29" fmla="*/ 2506 h 3228"/>
                <a:gd name="T30" fmla="*/ 1360 w 3541"/>
                <a:gd name="T31" fmla="*/ 1992 h 3228"/>
                <a:gd name="T32" fmla="*/ 921 w 3541"/>
                <a:gd name="T33" fmla="*/ 1716 h 3228"/>
                <a:gd name="T34" fmla="*/ 1106 w 3541"/>
                <a:gd name="T35" fmla="*/ 1647 h 3228"/>
                <a:gd name="T36" fmla="*/ 1452 w 3541"/>
                <a:gd name="T37" fmla="*/ 2024 h 3228"/>
                <a:gd name="T38" fmla="*/ 1562 w 3541"/>
                <a:gd name="T39" fmla="*/ 2519 h 3228"/>
                <a:gd name="T40" fmla="*/ 1977 w 3541"/>
                <a:gd name="T41" fmla="*/ 2519 h 3228"/>
                <a:gd name="T42" fmla="*/ 2087 w 3541"/>
                <a:gd name="T43" fmla="*/ 2024 h 3228"/>
                <a:gd name="T44" fmla="*/ 2435 w 3541"/>
                <a:gd name="T45" fmla="*/ 1647 h 3228"/>
                <a:gd name="T46" fmla="*/ 2138 w 3541"/>
                <a:gd name="T47" fmla="*/ 1491 h 3228"/>
                <a:gd name="T48" fmla="*/ 1640 w 3541"/>
                <a:gd name="T49" fmla="*/ 1574 h 3228"/>
                <a:gd name="T50" fmla="*/ 1770 w 3541"/>
                <a:gd name="T51" fmla="*/ 58 h 3228"/>
                <a:gd name="T52" fmla="*/ 1282 w 3541"/>
                <a:gd name="T53" fmla="*/ 251 h 3228"/>
                <a:gd name="T54" fmla="*/ 1049 w 3541"/>
                <a:gd name="T55" fmla="*/ 722 h 3228"/>
                <a:gd name="T56" fmla="*/ 1193 w 3541"/>
                <a:gd name="T57" fmla="*/ 1236 h 3228"/>
                <a:gd name="T58" fmla="*/ 1632 w 3541"/>
                <a:gd name="T59" fmla="*/ 1513 h 3228"/>
                <a:gd name="T60" fmla="*/ 2154 w 3541"/>
                <a:gd name="T61" fmla="*/ 1415 h 3228"/>
                <a:gd name="T62" fmla="*/ 2466 w 3541"/>
                <a:gd name="T63" fmla="*/ 998 h 3228"/>
                <a:gd name="T64" fmla="*/ 2418 w 3541"/>
                <a:gd name="T65" fmla="*/ 461 h 3228"/>
                <a:gd name="T66" fmla="*/ 2037 w 3541"/>
                <a:gd name="T67" fmla="*/ 110 h 3228"/>
                <a:gd name="T68" fmla="*/ 1911 w 3541"/>
                <a:gd name="T69" fmla="*/ 13 h 3228"/>
                <a:gd name="T70" fmla="*/ 2369 w 3541"/>
                <a:gd name="T71" fmla="*/ 282 h 3228"/>
                <a:gd name="T72" fmla="*/ 2553 w 3541"/>
                <a:gd name="T73" fmla="*/ 793 h 3228"/>
                <a:gd name="T74" fmla="*/ 2371 w 3541"/>
                <a:gd name="T75" fmla="*/ 1299 h 3228"/>
                <a:gd name="T76" fmla="*/ 2689 w 3541"/>
                <a:gd name="T77" fmla="*/ 1647 h 3228"/>
                <a:gd name="T78" fmla="*/ 3208 w 3541"/>
                <a:gd name="T79" fmla="*/ 1789 h 3228"/>
                <a:gd name="T80" fmla="*/ 3513 w 3541"/>
                <a:gd name="T81" fmla="*/ 2225 h 3228"/>
                <a:gd name="T82" fmla="*/ 3465 w 3541"/>
                <a:gd name="T83" fmla="*/ 2775 h 3228"/>
                <a:gd name="T84" fmla="*/ 3092 w 3541"/>
                <a:gd name="T85" fmla="*/ 3152 h 3228"/>
                <a:gd name="T86" fmla="*/ 2547 w 3541"/>
                <a:gd name="T87" fmla="*/ 3200 h 3228"/>
                <a:gd name="T88" fmla="*/ 2113 w 3541"/>
                <a:gd name="T89" fmla="*/ 2886 h 3228"/>
                <a:gd name="T90" fmla="*/ 1770 w 3541"/>
                <a:gd name="T91" fmla="*/ 2671 h 3228"/>
                <a:gd name="T92" fmla="*/ 1427 w 3541"/>
                <a:gd name="T93" fmla="*/ 2886 h 3228"/>
                <a:gd name="T94" fmla="*/ 994 w 3541"/>
                <a:gd name="T95" fmla="*/ 3200 h 3228"/>
                <a:gd name="T96" fmla="*/ 448 w 3541"/>
                <a:gd name="T97" fmla="*/ 3152 h 3228"/>
                <a:gd name="T98" fmla="*/ 76 w 3541"/>
                <a:gd name="T99" fmla="*/ 2775 h 3228"/>
                <a:gd name="T100" fmla="*/ 28 w 3541"/>
                <a:gd name="T101" fmla="*/ 2225 h 3228"/>
                <a:gd name="T102" fmla="*/ 332 w 3541"/>
                <a:gd name="T103" fmla="*/ 1789 h 3228"/>
                <a:gd name="T104" fmla="*/ 850 w 3541"/>
                <a:gd name="T105" fmla="*/ 1647 h 3228"/>
                <a:gd name="T106" fmla="*/ 1169 w 3541"/>
                <a:gd name="T107" fmla="*/ 1299 h 3228"/>
                <a:gd name="T108" fmla="*/ 987 w 3541"/>
                <a:gd name="T109" fmla="*/ 793 h 3228"/>
                <a:gd name="T110" fmla="*/ 1172 w 3541"/>
                <a:gd name="T111" fmla="*/ 282 h 3228"/>
                <a:gd name="T112" fmla="*/ 1629 w 3541"/>
                <a:gd name="T113" fmla="*/ 13 h 3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41" h="3228">
                  <a:moveTo>
                    <a:pt x="2756" y="1703"/>
                  </a:moveTo>
                  <a:lnTo>
                    <a:pt x="2686" y="1706"/>
                  </a:lnTo>
                  <a:lnTo>
                    <a:pt x="2619" y="1716"/>
                  </a:lnTo>
                  <a:lnTo>
                    <a:pt x="2553" y="1731"/>
                  </a:lnTo>
                  <a:lnTo>
                    <a:pt x="2490" y="1754"/>
                  </a:lnTo>
                  <a:lnTo>
                    <a:pt x="2429" y="1781"/>
                  </a:lnTo>
                  <a:lnTo>
                    <a:pt x="2372" y="1814"/>
                  </a:lnTo>
                  <a:lnTo>
                    <a:pt x="2318" y="1852"/>
                  </a:lnTo>
                  <a:lnTo>
                    <a:pt x="2268" y="1895"/>
                  </a:lnTo>
                  <a:lnTo>
                    <a:pt x="2221" y="1942"/>
                  </a:lnTo>
                  <a:lnTo>
                    <a:pt x="2179" y="1992"/>
                  </a:lnTo>
                  <a:lnTo>
                    <a:pt x="2141" y="2047"/>
                  </a:lnTo>
                  <a:lnTo>
                    <a:pt x="2109" y="2105"/>
                  </a:lnTo>
                  <a:lnTo>
                    <a:pt x="2082" y="2167"/>
                  </a:lnTo>
                  <a:lnTo>
                    <a:pt x="2060" y="2230"/>
                  </a:lnTo>
                  <a:lnTo>
                    <a:pt x="2044" y="2296"/>
                  </a:lnTo>
                  <a:lnTo>
                    <a:pt x="2035" y="2365"/>
                  </a:lnTo>
                  <a:lnTo>
                    <a:pt x="2031" y="2436"/>
                  </a:lnTo>
                  <a:lnTo>
                    <a:pt x="2035" y="2506"/>
                  </a:lnTo>
                  <a:lnTo>
                    <a:pt x="2044" y="2575"/>
                  </a:lnTo>
                  <a:lnTo>
                    <a:pt x="2060" y="2641"/>
                  </a:lnTo>
                  <a:lnTo>
                    <a:pt x="2082" y="2706"/>
                  </a:lnTo>
                  <a:lnTo>
                    <a:pt x="2109" y="2767"/>
                  </a:lnTo>
                  <a:lnTo>
                    <a:pt x="2141" y="2825"/>
                  </a:lnTo>
                  <a:lnTo>
                    <a:pt x="2179" y="2880"/>
                  </a:lnTo>
                  <a:lnTo>
                    <a:pt x="2221" y="2930"/>
                  </a:lnTo>
                  <a:lnTo>
                    <a:pt x="2268" y="2977"/>
                  </a:lnTo>
                  <a:lnTo>
                    <a:pt x="2318" y="3020"/>
                  </a:lnTo>
                  <a:lnTo>
                    <a:pt x="2372" y="3058"/>
                  </a:lnTo>
                  <a:lnTo>
                    <a:pt x="2429" y="3091"/>
                  </a:lnTo>
                  <a:lnTo>
                    <a:pt x="2490" y="3118"/>
                  </a:lnTo>
                  <a:lnTo>
                    <a:pt x="2553" y="3140"/>
                  </a:lnTo>
                  <a:lnTo>
                    <a:pt x="2619" y="3156"/>
                  </a:lnTo>
                  <a:lnTo>
                    <a:pt x="2686" y="3166"/>
                  </a:lnTo>
                  <a:lnTo>
                    <a:pt x="2756" y="3169"/>
                  </a:lnTo>
                  <a:lnTo>
                    <a:pt x="2826" y="3166"/>
                  </a:lnTo>
                  <a:lnTo>
                    <a:pt x="2894" y="3156"/>
                  </a:lnTo>
                  <a:lnTo>
                    <a:pt x="2960" y="3140"/>
                  </a:lnTo>
                  <a:lnTo>
                    <a:pt x="3023" y="3118"/>
                  </a:lnTo>
                  <a:lnTo>
                    <a:pt x="3084" y="3091"/>
                  </a:lnTo>
                  <a:lnTo>
                    <a:pt x="3141" y="3058"/>
                  </a:lnTo>
                  <a:lnTo>
                    <a:pt x="3195" y="3020"/>
                  </a:lnTo>
                  <a:lnTo>
                    <a:pt x="3246" y="2977"/>
                  </a:lnTo>
                  <a:lnTo>
                    <a:pt x="3292" y="2930"/>
                  </a:lnTo>
                  <a:lnTo>
                    <a:pt x="3335" y="2880"/>
                  </a:lnTo>
                  <a:lnTo>
                    <a:pt x="3371" y="2825"/>
                  </a:lnTo>
                  <a:lnTo>
                    <a:pt x="3404" y="2767"/>
                  </a:lnTo>
                  <a:lnTo>
                    <a:pt x="3432" y="2706"/>
                  </a:lnTo>
                  <a:lnTo>
                    <a:pt x="3453" y="2641"/>
                  </a:lnTo>
                  <a:lnTo>
                    <a:pt x="3469" y="2575"/>
                  </a:lnTo>
                  <a:lnTo>
                    <a:pt x="3479" y="2506"/>
                  </a:lnTo>
                  <a:lnTo>
                    <a:pt x="3482" y="2436"/>
                  </a:lnTo>
                  <a:lnTo>
                    <a:pt x="3479" y="2365"/>
                  </a:lnTo>
                  <a:lnTo>
                    <a:pt x="3469" y="2296"/>
                  </a:lnTo>
                  <a:lnTo>
                    <a:pt x="3453" y="2230"/>
                  </a:lnTo>
                  <a:lnTo>
                    <a:pt x="3432" y="2167"/>
                  </a:lnTo>
                  <a:lnTo>
                    <a:pt x="3404" y="2105"/>
                  </a:lnTo>
                  <a:lnTo>
                    <a:pt x="3371" y="2047"/>
                  </a:lnTo>
                  <a:lnTo>
                    <a:pt x="3335" y="1992"/>
                  </a:lnTo>
                  <a:lnTo>
                    <a:pt x="3292" y="1942"/>
                  </a:lnTo>
                  <a:lnTo>
                    <a:pt x="3246" y="1895"/>
                  </a:lnTo>
                  <a:lnTo>
                    <a:pt x="3195" y="1852"/>
                  </a:lnTo>
                  <a:lnTo>
                    <a:pt x="3141" y="1814"/>
                  </a:lnTo>
                  <a:lnTo>
                    <a:pt x="3084" y="1781"/>
                  </a:lnTo>
                  <a:lnTo>
                    <a:pt x="3023" y="1754"/>
                  </a:lnTo>
                  <a:lnTo>
                    <a:pt x="2960" y="1731"/>
                  </a:lnTo>
                  <a:lnTo>
                    <a:pt x="2894" y="1716"/>
                  </a:lnTo>
                  <a:lnTo>
                    <a:pt x="2826" y="1706"/>
                  </a:lnTo>
                  <a:lnTo>
                    <a:pt x="2756" y="1703"/>
                  </a:lnTo>
                  <a:close/>
                  <a:moveTo>
                    <a:pt x="783" y="1703"/>
                  </a:moveTo>
                  <a:lnTo>
                    <a:pt x="713" y="1706"/>
                  </a:lnTo>
                  <a:lnTo>
                    <a:pt x="645" y="1716"/>
                  </a:lnTo>
                  <a:lnTo>
                    <a:pt x="580" y="1731"/>
                  </a:lnTo>
                  <a:lnTo>
                    <a:pt x="517" y="1754"/>
                  </a:lnTo>
                  <a:lnTo>
                    <a:pt x="456" y="1781"/>
                  </a:lnTo>
                  <a:lnTo>
                    <a:pt x="399" y="1814"/>
                  </a:lnTo>
                  <a:lnTo>
                    <a:pt x="345" y="1852"/>
                  </a:lnTo>
                  <a:lnTo>
                    <a:pt x="295" y="1895"/>
                  </a:lnTo>
                  <a:lnTo>
                    <a:pt x="248" y="1942"/>
                  </a:lnTo>
                  <a:lnTo>
                    <a:pt x="206" y="1992"/>
                  </a:lnTo>
                  <a:lnTo>
                    <a:pt x="168" y="2047"/>
                  </a:lnTo>
                  <a:lnTo>
                    <a:pt x="136" y="2105"/>
                  </a:lnTo>
                  <a:lnTo>
                    <a:pt x="109" y="2167"/>
                  </a:lnTo>
                  <a:lnTo>
                    <a:pt x="87" y="2230"/>
                  </a:lnTo>
                  <a:lnTo>
                    <a:pt x="71" y="2296"/>
                  </a:lnTo>
                  <a:lnTo>
                    <a:pt x="61" y="2365"/>
                  </a:lnTo>
                  <a:lnTo>
                    <a:pt x="58" y="2436"/>
                  </a:lnTo>
                  <a:lnTo>
                    <a:pt x="61" y="2506"/>
                  </a:lnTo>
                  <a:lnTo>
                    <a:pt x="71" y="2575"/>
                  </a:lnTo>
                  <a:lnTo>
                    <a:pt x="87" y="2641"/>
                  </a:lnTo>
                  <a:lnTo>
                    <a:pt x="109" y="2706"/>
                  </a:lnTo>
                  <a:lnTo>
                    <a:pt x="136" y="2767"/>
                  </a:lnTo>
                  <a:lnTo>
                    <a:pt x="168" y="2825"/>
                  </a:lnTo>
                  <a:lnTo>
                    <a:pt x="206" y="2880"/>
                  </a:lnTo>
                  <a:lnTo>
                    <a:pt x="248" y="2930"/>
                  </a:lnTo>
                  <a:lnTo>
                    <a:pt x="295" y="2977"/>
                  </a:lnTo>
                  <a:lnTo>
                    <a:pt x="345" y="3020"/>
                  </a:lnTo>
                  <a:lnTo>
                    <a:pt x="399" y="3058"/>
                  </a:lnTo>
                  <a:lnTo>
                    <a:pt x="456" y="3091"/>
                  </a:lnTo>
                  <a:lnTo>
                    <a:pt x="517" y="3118"/>
                  </a:lnTo>
                  <a:lnTo>
                    <a:pt x="580" y="3140"/>
                  </a:lnTo>
                  <a:lnTo>
                    <a:pt x="645" y="3156"/>
                  </a:lnTo>
                  <a:lnTo>
                    <a:pt x="713" y="3166"/>
                  </a:lnTo>
                  <a:lnTo>
                    <a:pt x="783" y="3169"/>
                  </a:lnTo>
                  <a:lnTo>
                    <a:pt x="853" y="3166"/>
                  </a:lnTo>
                  <a:lnTo>
                    <a:pt x="921" y="3156"/>
                  </a:lnTo>
                  <a:lnTo>
                    <a:pt x="987" y="3140"/>
                  </a:lnTo>
                  <a:lnTo>
                    <a:pt x="1050" y="3118"/>
                  </a:lnTo>
                  <a:lnTo>
                    <a:pt x="1110" y="3091"/>
                  </a:lnTo>
                  <a:lnTo>
                    <a:pt x="1168" y="3058"/>
                  </a:lnTo>
                  <a:lnTo>
                    <a:pt x="1222" y="3020"/>
                  </a:lnTo>
                  <a:lnTo>
                    <a:pt x="1273" y="2977"/>
                  </a:lnTo>
                  <a:lnTo>
                    <a:pt x="1318" y="2930"/>
                  </a:lnTo>
                  <a:lnTo>
                    <a:pt x="1360" y="2880"/>
                  </a:lnTo>
                  <a:lnTo>
                    <a:pt x="1398" y="2825"/>
                  </a:lnTo>
                  <a:lnTo>
                    <a:pt x="1430" y="2767"/>
                  </a:lnTo>
                  <a:lnTo>
                    <a:pt x="1459" y="2706"/>
                  </a:lnTo>
                  <a:lnTo>
                    <a:pt x="1480" y="2641"/>
                  </a:lnTo>
                  <a:lnTo>
                    <a:pt x="1495" y="2575"/>
                  </a:lnTo>
                  <a:lnTo>
                    <a:pt x="1506" y="2506"/>
                  </a:lnTo>
                  <a:lnTo>
                    <a:pt x="1509" y="2436"/>
                  </a:lnTo>
                  <a:lnTo>
                    <a:pt x="1506" y="2365"/>
                  </a:lnTo>
                  <a:lnTo>
                    <a:pt x="1495" y="2296"/>
                  </a:lnTo>
                  <a:lnTo>
                    <a:pt x="1480" y="2230"/>
                  </a:lnTo>
                  <a:lnTo>
                    <a:pt x="1459" y="2167"/>
                  </a:lnTo>
                  <a:lnTo>
                    <a:pt x="1430" y="2105"/>
                  </a:lnTo>
                  <a:lnTo>
                    <a:pt x="1398" y="2047"/>
                  </a:lnTo>
                  <a:lnTo>
                    <a:pt x="1360" y="1992"/>
                  </a:lnTo>
                  <a:lnTo>
                    <a:pt x="1318" y="1942"/>
                  </a:lnTo>
                  <a:lnTo>
                    <a:pt x="1273" y="1895"/>
                  </a:lnTo>
                  <a:lnTo>
                    <a:pt x="1222" y="1852"/>
                  </a:lnTo>
                  <a:lnTo>
                    <a:pt x="1168" y="1814"/>
                  </a:lnTo>
                  <a:lnTo>
                    <a:pt x="1110" y="1781"/>
                  </a:lnTo>
                  <a:lnTo>
                    <a:pt x="1050" y="1754"/>
                  </a:lnTo>
                  <a:lnTo>
                    <a:pt x="987" y="1731"/>
                  </a:lnTo>
                  <a:lnTo>
                    <a:pt x="921" y="1716"/>
                  </a:lnTo>
                  <a:lnTo>
                    <a:pt x="853" y="1706"/>
                  </a:lnTo>
                  <a:lnTo>
                    <a:pt x="783" y="1703"/>
                  </a:lnTo>
                  <a:close/>
                  <a:moveTo>
                    <a:pt x="1250" y="1384"/>
                  </a:moveTo>
                  <a:lnTo>
                    <a:pt x="1213" y="1430"/>
                  </a:lnTo>
                  <a:lnTo>
                    <a:pt x="1179" y="1480"/>
                  </a:lnTo>
                  <a:lnTo>
                    <a:pt x="1150" y="1533"/>
                  </a:lnTo>
                  <a:lnTo>
                    <a:pt x="1125" y="1588"/>
                  </a:lnTo>
                  <a:lnTo>
                    <a:pt x="1106" y="1647"/>
                  </a:lnTo>
                  <a:lnTo>
                    <a:pt x="1091" y="1707"/>
                  </a:lnTo>
                  <a:lnTo>
                    <a:pt x="1153" y="1738"/>
                  </a:lnTo>
                  <a:lnTo>
                    <a:pt x="1213" y="1774"/>
                  </a:lnTo>
                  <a:lnTo>
                    <a:pt x="1270" y="1815"/>
                  </a:lnTo>
                  <a:lnTo>
                    <a:pt x="1322" y="1861"/>
                  </a:lnTo>
                  <a:lnTo>
                    <a:pt x="1370" y="1911"/>
                  </a:lnTo>
                  <a:lnTo>
                    <a:pt x="1413" y="1966"/>
                  </a:lnTo>
                  <a:lnTo>
                    <a:pt x="1452" y="2024"/>
                  </a:lnTo>
                  <a:lnTo>
                    <a:pt x="1487" y="2086"/>
                  </a:lnTo>
                  <a:lnTo>
                    <a:pt x="1515" y="2150"/>
                  </a:lnTo>
                  <a:lnTo>
                    <a:pt x="1537" y="2218"/>
                  </a:lnTo>
                  <a:lnTo>
                    <a:pt x="1553" y="2289"/>
                  </a:lnTo>
                  <a:lnTo>
                    <a:pt x="1563" y="2361"/>
                  </a:lnTo>
                  <a:lnTo>
                    <a:pt x="1566" y="2436"/>
                  </a:lnTo>
                  <a:lnTo>
                    <a:pt x="1565" y="2478"/>
                  </a:lnTo>
                  <a:lnTo>
                    <a:pt x="1562" y="2519"/>
                  </a:lnTo>
                  <a:lnTo>
                    <a:pt x="1613" y="2533"/>
                  </a:lnTo>
                  <a:lnTo>
                    <a:pt x="1663" y="2544"/>
                  </a:lnTo>
                  <a:lnTo>
                    <a:pt x="1716" y="2551"/>
                  </a:lnTo>
                  <a:lnTo>
                    <a:pt x="1770" y="2553"/>
                  </a:lnTo>
                  <a:lnTo>
                    <a:pt x="1824" y="2551"/>
                  </a:lnTo>
                  <a:lnTo>
                    <a:pt x="1876" y="2544"/>
                  </a:lnTo>
                  <a:lnTo>
                    <a:pt x="1928" y="2533"/>
                  </a:lnTo>
                  <a:lnTo>
                    <a:pt x="1977" y="2519"/>
                  </a:lnTo>
                  <a:lnTo>
                    <a:pt x="1974" y="2478"/>
                  </a:lnTo>
                  <a:lnTo>
                    <a:pt x="1973" y="2436"/>
                  </a:lnTo>
                  <a:lnTo>
                    <a:pt x="1976" y="2361"/>
                  </a:lnTo>
                  <a:lnTo>
                    <a:pt x="1987" y="2289"/>
                  </a:lnTo>
                  <a:lnTo>
                    <a:pt x="2003" y="2218"/>
                  </a:lnTo>
                  <a:lnTo>
                    <a:pt x="2026" y="2150"/>
                  </a:lnTo>
                  <a:lnTo>
                    <a:pt x="2054" y="2086"/>
                  </a:lnTo>
                  <a:lnTo>
                    <a:pt x="2087" y="2024"/>
                  </a:lnTo>
                  <a:lnTo>
                    <a:pt x="2126" y="1966"/>
                  </a:lnTo>
                  <a:lnTo>
                    <a:pt x="2171" y="1911"/>
                  </a:lnTo>
                  <a:lnTo>
                    <a:pt x="2218" y="1861"/>
                  </a:lnTo>
                  <a:lnTo>
                    <a:pt x="2271" y="1815"/>
                  </a:lnTo>
                  <a:lnTo>
                    <a:pt x="2327" y="1774"/>
                  </a:lnTo>
                  <a:lnTo>
                    <a:pt x="2386" y="1738"/>
                  </a:lnTo>
                  <a:lnTo>
                    <a:pt x="2450" y="1707"/>
                  </a:lnTo>
                  <a:lnTo>
                    <a:pt x="2435" y="1647"/>
                  </a:lnTo>
                  <a:lnTo>
                    <a:pt x="2414" y="1588"/>
                  </a:lnTo>
                  <a:lnTo>
                    <a:pt x="2390" y="1533"/>
                  </a:lnTo>
                  <a:lnTo>
                    <a:pt x="2360" y="1480"/>
                  </a:lnTo>
                  <a:lnTo>
                    <a:pt x="2327" y="1430"/>
                  </a:lnTo>
                  <a:lnTo>
                    <a:pt x="2289" y="1384"/>
                  </a:lnTo>
                  <a:lnTo>
                    <a:pt x="2242" y="1424"/>
                  </a:lnTo>
                  <a:lnTo>
                    <a:pt x="2191" y="1460"/>
                  </a:lnTo>
                  <a:lnTo>
                    <a:pt x="2138" y="1491"/>
                  </a:lnTo>
                  <a:lnTo>
                    <a:pt x="2082" y="1518"/>
                  </a:lnTo>
                  <a:lnTo>
                    <a:pt x="2023" y="1542"/>
                  </a:lnTo>
                  <a:lnTo>
                    <a:pt x="1962" y="1561"/>
                  </a:lnTo>
                  <a:lnTo>
                    <a:pt x="1900" y="1574"/>
                  </a:lnTo>
                  <a:lnTo>
                    <a:pt x="1836" y="1582"/>
                  </a:lnTo>
                  <a:lnTo>
                    <a:pt x="1770" y="1585"/>
                  </a:lnTo>
                  <a:lnTo>
                    <a:pt x="1704" y="1582"/>
                  </a:lnTo>
                  <a:lnTo>
                    <a:pt x="1640" y="1574"/>
                  </a:lnTo>
                  <a:lnTo>
                    <a:pt x="1577" y="1561"/>
                  </a:lnTo>
                  <a:lnTo>
                    <a:pt x="1517" y="1542"/>
                  </a:lnTo>
                  <a:lnTo>
                    <a:pt x="1459" y="1518"/>
                  </a:lnTo>
                  <a:lnTo>
                    <a:pt x="1402" y="1491"/>
                  </a:lnTo>
                  <a:lnTo>
                    <a:pt x="1348" y="1460"/>
                  </a:lnTo>
                  <a:lnTo>
                    <a:pt x="1298" y="1424"/>
                  </a:lnTo>
                  <a:lnTo>
                    <a:pt x="1250" y="1384"/>
                  </a:lnTo>
                  <a:close/>
                  <a:moveTo>
                    <a:pt x="1770" y="58"/>
                  </a:moveTo>
                  <a:lnTo>
                    <a:pt x="1700" y="62"/>
                  </a:lnTo>
                  <a:lnTo>
                    <a:pt x="1632" y="72"/>
                  </a:lnTo>
                  <a:lnTo>
                    <a:pt x="1566" y="88"/>
                  </a:lnTo>
                  <a:lnTo>
                    <a:pt x="1503" y="110"/>
                  </a:lnTo>
                  <a:lnTo>
                    <a:pt x="1442" y="138"/>
                  </a:lnTo>
                  <a:lnTo>
                    <a:pt x="1385" y="171"/>
                  </a:lnTo>
                  <a:lnTo>
                    <a:pt x="1331" y="208"/>
                  </a:lnTo>
                  <a:lnTo>
                    <a:pt x="1282" y="251"/>
                  </a:lnTo>
                  <a:lnTo>
                    <a:pt x="1235" y="297"/>
                  </a:lnTo>
                  <a:lnTo>
                    <a:pt x="1193" y="349"/>
                  </a:lnTo>
                  <a:lnTo>
                    <a:pt x="1155" y="403"/>
                  </a:lnTo>
                  <a:lnTo>
                    <a:pt x="1123" y="461"/>
                  </a:lnTo>
                  <a:lnTo>
                    <a:pt x="1096" y="522"/>
                  </a:lnTo>
                  <a:lnTo>
                    <a:pt x="1074" y="587"/>
                  </a:lnTo>
                  <a:lnTo>
                    <a:pt x="1058" y="653"/>
                  </a:lnTo>
                  <a:lnTo>
                    <a:pt x="1049" y="722"/>
                  </a:lnTo>
                  <a:lnTo>
                    <a:pt x="1045" y="793"/>
                  </a:lnTo>
                  <a:lnTo>
                    <a:pt x="1049" y="863"/>
                  </a:lnTo>
                  <a:lnTo>
                    <a:pt x="1058" y="931"/>
                  </a:lnTo>
                  <a:lnTo>
                    <a:pt x="1074" y="998"/>
                  </a:lnTo>
                  <a:lnTo>
                    <a:pt x="1096" y="1062"/>
                  </a:lnTo>
                  <a:lnTo>
                    <a:pt x="1123" y="1123"/>
                  </a:lnTo>
                  <a:lnTo>
                    <a:pt x="1155" y="1181"/>
                  </a:lnTo>
                  <a:lnTo>
                    <a:pt x="1193" y="1236"/>
                  </a:lnTo>
                  <a:lnTo>
                    <a:pt x="1235" y="1287"/>
                  </a:lnTo>
                  <a:lnTo>
                    <a:pt x="1282" y="1334"/>
                  </a:lnTo>
                  <a:lnTo>
                    <a:pt x="1331" y="1377"/>
                  </a:lnTo>
                  <a:lnTo>
                    <a:pt x="1385" y="1415"/>
                  </a:lnTo>
                  <a:lnTo>
                    <a:pt x="1442" y="1448"/>
                  </a:lnTo>
                  <a:lnTo>
                    <a:pt x="1503" y="1475"/>
                  </a:lnTo>
                  <a:lnTo>
                    <a:pt x="1566" y="1497"/>
                  </a:lnTo>
                  <a:lnTo>
                    <a:pt x="1632" y="1513"/>
                  </a:lnTo>
                  <a:lnTo>
                    <a:pt x="1700" y="1523"/>
                  </a:lnTo>
                  <a:lnTo>
                    <a:pt x="1770" y="1526"/>
                  </a:lnTo>
                  <a:lnTo>
                    <a:pt x="1839" y="1523"/>
                  </a:lnTo>
                  <a:lnTo>
                    <a:pt x="1907" y="1513"/>
                  </a:lnTo>
                  <a:lnTo>
                    <a:pt x="1973" y="1497"/>
                  </a:lnTo>
                  <a:lnTo>
                    <a:pt x="2037" y="1475"/>
                  </a:lnTo>
                  <a:lnTo>
                    <a:pt x="2097" y="1448"/>
                  </a:lnTo>
                  <a:lnTo>
                    <a:pt x="2154" y="1415"/>
                  </a:lnTo>
                  <a:lnTo>
                    <a:pt x="2208" y="1377"/>
                  </a:lnTo>
                  <a:lnTo>
                    <a:pt x="2259" y="1334"/>
                  </a:lnTo>
                  <a:lnTo>
                    <a:pt x="2305" y="1287"/>
                  </a:lnTo>
                  <a:lnTo>
                    <a:pt x="2347" y="1236"/>
                  </a:lnTo>
                  <a:lnTo>
                    <a:pt x="2385" y="1181"/>
                  </a:lnTo>
                  <a:lnTo>
                    <a:pt x="2418" y="1123"/>
                  </a:lnTo>
                  <a:lnTo>
                    <a:pt x="2445" y="1062"/>
                  </a:lnTo>
                  <a:lnTo>
                    <a:pt x="2466" y="998"/>
                  </a:lnTo>
                  <a:lnTo>
                    <a:pt x="2482" y="931"/>
                  </a:lnTo>
                  <a:lnTo>
                    <a:pt x="2492" y="863"/>
                  </a:lnTo>
                  <a:lnTo>
                    <a:pt x="2495" y="793"/>
                  </a:lnTo>
                  <a:lnTo>
                    <a:pt x="2492" y="722"/>
                  </a:lnTo>
                  <a:lnTo>
                    <a:pt x="2482" y="653"/>
                  </a:lnTo>
                  <a:lnTo>
                    <a:pt x="2466" y="587"/>
                  </a:lnTo>
                  <a:lnTo>
                    <a:pt x="2445" y="522"/>
                  </a:lnTo>
                  <a:lnTo>
                    <a:pt x="2418" y="461"/>
                  </a:lnTo>
                  <a:lnTo>
                    <a:pt x="2385" y="403"/>
                  </a:lnTo>
                  <a:lnTo>
                    <a:pt x="2347" y="349"/>
                  </a:lnTo>
                  <a:lnTo>
                    <a:pt x="2305" y="297"/>
                  </a:lnTo>
                  <a:lnTo>
                    <a:pt x="2259" y="251"/>
                  </a:lnTo>
                  <a:lnTo>
                    <a:pt x="2208" y="208"/>
                  </a:lnTo>
                  <a:lnTo>
                    <a:pt x="2154" y="171"/>
                  </a:lnTo>
                  <a:lnTo>
                    <a:pt x="2097" y="138"/>
                  </a:lnTo>
                  <a:lnTo>
                    <a:pt x="2037" y="110"/>
                  </a:lnTo>
                  <a:lnTo>
                    <a:pt x="1973" y="88"/>
                  </a:lnTo>
                  <a:lnTo>
                    <a:pt x="1907" y="72"/>
                  </a:lnTo>
                  <a:lnTo>
                    <a:pt x="1839" y="62"/>
                  </a:lnTo>
                  <a:lnTo>
                    <a:pt x="1770" y="58"/>
                  </a:lnTo>
                  <a:close/>
                  <a:moveTo>
                    <a:pt x="1770" y="0"/>
                  </a:moveTo>
                  <a:lnTo>
                    <a:pt x="1770" y="0"/>
                  </a:lnTo>
                  <a:lnTo>
                    <a:pt x="1841" y="3"/>
                  </a:lnTo>
                  <a:lnTo>
                    <a:pt x="1911" y="13"/>
                  </a:lnTo>
                  <a:lnTo>
                    <a:pt x="1978" y="28"/>
                  </a:lnTo>
                  <a:lnTo>
                    <a:pt x="2043" y="50"/>
                  </a:lnTo>
                  <a:lnTo>
                    <a:pt x="2106" y="76"/>
                  </a:lnTo>
                  <a:lnTo>
                    <a:pt x="2165" y="109"/>
                  </a:lnTo>
                  <a:lnTo>
                    <a:pt x="2221" y="145"/>
                  </a:lnTo>
                  <a:lnTo>
                    <a:pt x="2275" y="186"/>
                  </a:lnTo>
                  <a:lnTo>
                    <a:pt x="2324" y="232"/>
                  </a:lnTo>
                  <a:lnTo>
                    <a:pt x="2369" y="282"/>
                  </a:lnTo>
                  <a:lnTo>
                    <a:pt x="2410" y="336"/>
                  </a:lnTo>
                  <a:lnTo>
                    <a:pt x="2447" y="392"/>
                  </a:lnTo>
                  <a:lnTo>
                    <a:pt x="2478" y="453"/>
                  </a:lnTo>
                  <a:lnTo>
                    <a:pt x="2505" y="517"/>
                  </a:lnTo>
                  <a:lnTo>
                    <a:pt x="2525" y="582"/>
                  </a:lnTo>
                  <a:lnTo>
                    <a:pt x="2542" y="650"/>
                  </a:lnTo>
                  <a:lnTo>
                    <a:pt x="2550" y="721"/>
                  </a:lnTo>
                  <a:lnTo>
                    <a:pt x="2553" y="793"/>
                  </a:lnTo>
                  <a:lnTo>
                    <a:pt x="2550" y="864"/>
                  </a:lnTo>
                  <a:lnTo>
                    <a:pt x="2542" y="934"/>
                  </a:lnTo>
                  <a:lnTo>
                    <a:pt x="2525" y="1001"/>
                  </a:lnTo>
                  <a:lnTo>
                    <a:pt x="2505" y="1067"/>
                  </a:lnTo>
                  <a:lnTo>
                    <a:pt x="2479" y="1130"/>
                  </a:lnTo>
                  <a:lnTo>
                    <a:pt x="2448" y="1190"/>
                  </a:lnTo>
                  <a:lnTo>
                    <a:pt x="2412" y="1247"/>
                  </a:lnTo>
                  <a:lnTo>
                    <a:pt x="2371" y="1299"/>
                  </a:lnTo>
                  <a:lnTo>
                    <a:pt x="2415" y="1353"/>
                  </a:lnTo>
                  <a:lnTo>
                    <a:pt x="2454" y="1410"/>
                  </a:lnTo>
                  <a:lnTo>
                    <a:pt x="2489" y="1470"/>
                  </a:lnTo>
                  <a:lnTo>
                    <a:pt x="2518" y="1534"/>
                  </a:lnTo>
                  <a:lnTo>
                    <a:pt x="2543" y="1600"/>
                  </a:lnTo>
                  <a:lnTo>
                    <a:pt x="2561" y="1670"/>
                  </a:lnTo>
                  <a:lnTo>
                    <a:pt x="2625" y="1656"/>
                  </a:lnTo>
                  <a:lnTo>
                    <a:pt x="2689" y="1647"/>
                  </a:lnTo>
                  <a:lnTo>
                    <a:pt x="2756" y="1644"/>
                  </a:lnTo>
                  <a:lnTo>
                    <a:pt x="2828" y="1647"/>
                  </a:lnTo>
                  <a:lnTo>
                    <a:pt x="2898" y="1656"/>
                  </a:lnTo>
                  <a:lnTo>
                    <a:pt x="2965" y="1672"/>
                  </a:lnTo>
                  <a:lnTo>
                    <a:pt x="3029" y="1693"/>
                  </a:lnTo>
                  <a:lnTo>
                    <a:pt x="3092" y="1720"/>
                  </a:lnTo>
                  <a:lnTo>
                    <a:pt x="3151" y="1752"/>
                  </a:lnTo>
                  <a:lnTo>
                    <a:pt x="3208" y="1789"/>
                  </a:lnTo>
                  <a:lnTo>
                    <a:pt x="3261" y="1830"/>
                  </a:lnTo>
                  <a:lnTo>
                    <a:pt x="3311" y="1876"/>
                  </a:lnTo>
                  <a:lnTo>
                    <a:pt x="3356" y="1925"/>
                  </a:lnTo>
                  <a:lnTo>
                    <a:pt x="3397" y="1979"/>
                  </a:lnTo>
                  <a:lnTo>
                    <a:pt x="3433" y="2037"/>
                  </a:lnTo>
                  <a:lnTo>
                    <a:pt x="3465" y="2097"/>
                  </a:lnTo>
                  <a:lnTo>
                    <a:pt x="3491" y="2160"/>
                  </a:lnTo>
                  <a:lnTo>
                    <a:pt x="3513" y="2225"/>
                  </a:lnTo>
                  <a:lnTo>
                    <a:pt x="3528" y="2293"/>
                  </a:lnTo>
                  <a:lnTo>
                    <a:pt x="3537" y="2364"/>
                  </a:lnTo>
                  <a:lnTo>
                    <a:pt x="3541" y="2436"/>
                  </a:lnTo>
                  <a:lnTo>
                    <a:pt x="3537" y="2508"/>
                  </a:lnTo>
                  <a:lnTo>
                    <a:pt x="3528" y="2578"/>
                  </a:lnTo>
                  <a:lnTo>
                    <a:pt x="3513" y="2647"/>
                  </a:lnTo>
                  <a:lnTo>
                    <a:pt x="3491" y="2712"/>
                  </a:lnTo>
                  <a:lnTo>
                    <a:pt x="3465" y="2775"/>
                  </a:lnTo>
                  <a:lnTo>
                    <a:pt x="3433" y="2835"/>
                  </a:lnTo>
                  <a:lnTo>
                    <a:pt x="3397" y="2892"/>
                  </a:lnTo>
                  <a:lnTo>
                    <a:pt x="3356" y="2946"/>
                  </a:lnTo>
                  <a:lnTo>
                    <a:pt x="3311" y="2996"/>
                  </a:lnTo>
                  <a:lnTo>
                    <a:pt x="3261" y="3042"/>
                  </a:lnTo>
                  <a:lnTo>
                    <a:pt x="3208" y="3083"/>
                  </a:lnTo>
                  <a:lnTo>
                    <a:pt x="3151" y="3120"/>
                  </a:lnTo>
                  <a:lnTo>
                    <a:pt x="3092" y="3152"/>
                  </a:lnTo>
                  <a:lnTo>
                    <a:pt x="3029" y="3179"/>
                  </a:lnTo>
                  <a:lnTo>
                    <a:pt x="2965" y="3200"/>
                  </a:lnTo>
                  <a:lnTo>
                    <a:pt x="2898" y="3215"/>
                  </a:lnTo>
                  <a:lnTo>
                    <a:pt x="2828" y="3225"/>
                  </a:lnTo>
                  <a:lnTo>
                    <a:pt x="2756" y="3228"/>
                  </a:lnTo>
                  <a:lnTo>
                    <a:pt x="2684" y="3225"/>
                  </a:lnTo>
                  <a:lnTo>
                    <a:pt x="2615" y="3215"/>
                  </a:lnTo>
                  <a:lnTo>
                    <a:pt x="2547" y="3200"/>
                  </a:lnTo>
                  <a:lnTo>
                    <a:pt x="2481" y="3178"/>
                  </a:lnTo>
                  <a:lnTo>
                    <a:pt x="2418" y="3151"/>
                  </a:lnTo>
                  <a:lnTo>
                    <a:pt x="2358" y="3118"/>
                  </a:lnTo>
                  <a:lnTo>
                    <a:pt x="2301" y="3080"/>
                  </a:lnTo>
                  <a:lnTo>
                    <a:pt x="2248" y="3038"/>
                  </a:lnTo>
                  <a:lnTo>
                    <a:pt x="2199" y="2991"/>
                  </a:lnTo>
                  <a:lnTo>
                    <a:pt x="2153" y="2940"/>
                  </a:lnTo>
                  <a:lnTo>
                    <a:pt x="2113" y="2886"/>
                  </a:lnTo>
                  <a:lnTo>
                    <a:pt x="2077" y="2828"/>
                  </a:lnTo>
                  <a:lnTo>
                    <a:pt x="2045" y="2767"/>
                  </a:lnTo>
                  <a:lnTo>
                    <a:pt x="2019" y="2702"/>
                  </a:lnTo>
                  <a:lnTo>
                    <a:pt x="1999" y="2636"/>
                  </a:lnTo>
                  <a:lnTo>
                    <a:pt x="1944" y="2650"/>
                  </a:lnTo>
                  <a:lnTo>
                    <a:pt x="1888" y="2661"/>
                  </a:lnTo>
                  <a:lnTo>
                    <a:pt x="1830" y="2668"/>
                  </a:lnTo>
                  <a:lnTo>
                    <a:pt x="1770" y="2671"/>
                  </a:lnTo>
                  <a:lnTo>
                    <a:pt x="1711" y="2668"/>
                  </a:lnTo>
                  <a:lnTo>
                    <a:pt x="1653" y="2661"/>
                  </a:lnTo>
                  <a:lnTo>
                    <a:pt x="1597" y="2650"/>
                  </a:lnTo>
                  <a:lnTo>
                    <a:pt x="1542" y="2636"/>
                  </a:lnTo>
                  <a:lnTo>
                    <a:pt x="1521" y="2702"/>
                  </a:lnTo>
                  <a:lnTo>
                    <a:pt x="1495" y="2767"/>
                  </a:lnTo>
                  <a:lnTo>
                    <a:pt x="1464" y="2828"/>
                  </a:lnTo>
                  <a:lnTo>
                    <a:pt x="1427" y="2886"/>
                  </a:lnTo>
                  <a:lnTo>
                    <a:pt x="1386" y="2940"/>
                  </a:lnTo>
                  <a:lnTo>
                    <a:pt x="1341" y="2991"/>
                  </a:lnTo>
                  <a:lnTo>
                    <a:pt x="1291" y="3038"/>
                  </a:lnTo>
                  <a:lnTo>
                    <a:pt x="1238" y="3080"/>
                  </a:lnTo>
                  <a:lnTo>
                    <a:pt x="1182" y="3118"/>
                  </a:lnTo>
                  <a:lnTo>
                    <a:pt x="1122" y="3151"/>
                  </a:lnTo>
                  <a:lnTo>
                    <a:pt x="1059" y="3178"/>
                  </a:lnTo>
                  <a:lnTo>
                    <a:pt x="994" y="3200"/>
                  </a:lnTo>
                  <a:lnTo>
                    <a:pt x="926" y="3215"/>
                  </a:lnTo>
                  <a:lnTo>
                    <a:pt x="855" y="3225"/>
                  </a:lnTo>
                  <a:lnTo>
                    <a:pt x="783" y="3228"/>
                  </a:lnTo>
                  <a:lnTo>
                    <a:pt x="712" y="3225"/>
                  </a:lnTo>
                  <a:lnTo>
                    <a:pt x="643" y="3215"/>
                  </a:lnTo>
                  <a:lnTo>
                    <a:pt x="575" y="3200"/>
                  </a:lnTo>
                  <a:lnTo>
                    <a:pt x="510" y="3179"/>
                  </a:lnTo>
                  <a:lnTo>
                    <a:pt x="448" y="3152"/>
                  </a:lnTo>
                  <a:lnTo>
                    <a:pt x="388" y="3120"/>
                  </a:lnTo>
                  <a:lnTo>
                    <a:pt x="332" y="3083"/>
                  </a:lnTo>
                  <a:lnTo>
                    <a:pt x="279" y="3042"/>
                  </a:lnTo>
                  <a:lnTo>
                    <a:pt x="230" y="2996"/>
                  </a:lnTo>
                  <a:lnTo>
                    <a:pt x="184" y="2946"/>
                  </a:lnTo>
                  <a:lnTo>
                    <a:pt x="143" y="2892"/>
                  </a:lnTo>
                  <a:lnTo>
                    <a:pt x="107" y="2835"/>
                  </a:lnTo>
                  <a:lnTo>
                    <a:pt x="76" y="2775"/>
                  </a:lnTo>
                  <a:lnTo>
                    <a:pt x="50" y="2712"/>
                  </a:lnTo>
                  <a:lnTo>
                    <a:pt x="28" y="2647"/>
                  </a:lnTo>
                  <a:lnTo>
                    <a:pt x="13" y="2578"/>
                  </a:lnTo>
                  <a:lnTo>
                    <a:pt x="3" y="2508"/>
                  </a:lnTo>
                  <a:lnTo>
                    <a:pt x="0" y="2436"/>
                  </a:lnTo>
                  <a:lnTo>
                    <a:pt x="3" y="2364"/>
                  </a:lnTo>
                  <a:lnTo>
                    <a:pt x="13" y="2293"/>
                  </a:lnTo>
                  <a:lnTo>
                    <a:pt x="28" y="2225"/>
                  </a:lnTo>
                  <a:lnTo>
                    <a:pt x="50" y="2160"/>
                  </a:lnTo>
                  <a:lnTo>
                    <a:pt x="76" y="2097"/>
                  </a:lnTo>
                  <a:lnTo>
                    <a:pt x="107" y="2037"/>
                  </a:lnTo>
                  <a:lnTo>
                    <a:pt x="143" y="1979"/>
                  </a:lnTo>
                  <a:lnTo>
                    <a:pt x="184" y="1925"/>
                  </a:lnTo>
                  <a:lnTo>
                    <a:pt x="230" y="1876"/>
                  </a:lnTo>
                  <a:lnTo>
                    <a:pt x="279" y="1830"/>
                  </a:lnTo>
                  <a:lnTo>
                    <a:pt x="332" y="1789"/>
                  </a:lnTo>
                  <a:lnTo>
                    <a:pt x="388" y="1752"/>
                  </a:lnTo>
                  <a:lnTo>
                    <a:pt x="448" y="1720"/>
                  </a:lnTo>
                  <a:lnTo>
                    <a:pt x="510" y="1693"/>
                  </a:lnTo>
                  <a:lnTo>
                    <a:pt x="575" y="1672"/>
                  </a:lnTo>
                  <a:lnTo>
                    <a:pt x="643" y="1656"/>
                  </a:lnTo>
                  <a:lnTo>
                    <a:pt x="712" y="1647"/>
                  </a:lnTo>
                  <a:lnTo>
                    <a:pt x="783" y="1644"/>
                  </a:lnTo>
                  <a:lnTo>
                    <a:pt x="850" y="1647"/>
                  </a:lnTo>
                  <a:lnTo>
                    <a:pt x="916" y="1656"/>
                  </a:lnTo>
                  <a:lnTo>
                    <a:pt x="980" y="1670"/>
                  </a:lnTo>
                  <a:lnTo>
                    <a:pt x="998" y="1600"/>
                  </a:lnTo>
                  <a:lnTo>
                    <a:pt x="1022" y="1534"/>
                  </a:lnTo>
                  <a:lnTo>
                    <a:pt x="1052" y="1470"/>
                  </a:lnTo>
                  <a:lnTo>
                    <a:pt x="1086" y="1410"/>
                  </a:lnTo>
                  <a:lnTo>
                    <a:pt x="1125" y="1353"/>
                  </a:lnTo>
                  <a:lnTo>
                    <a:pt x="1169" y="1299"/>
                  </a:lnTo>
                  <a:lnTo>
                    <a:pt x="1128" y="1247"/>
                  </a:lnTo>
                  <a:lnTo>
                    <a:pt x="1093" y="1190"/>
                  </a:lnTo>
                  <a:lnTo>
                    <a:pt x="1062" y="1130"/>
                  </a:lnTo>
                  <a:lnTo>
                    <a:pt x="1036" y="1067"/>
                  </a:lnTo>
                  <a:lnTo>
                    <a:pt x="1014" y="1001"/>
                  </a:lnTo>
                  <a:lnTo>
                    <a:pt x="999" y="934"/>
                  </a:lnTo>
                  <a:lnTo>
                    <a:pt x="990" y="864"/>
                  </a:lnTo>
                  <a:lnTo>
                    <a:pt x="987" y="793"/>
                  </a:lnTo>
                  <a:lnTo>
                    <a:pt x="990" y="721"/>
                  </a:lnTo>
                  <a:lnTo>
                    <a:pt x="1000" y="650"/>
                  </a:lnTo>
                  <a:lnTo>
                    <a:pt x="1015" y="582"/>
                  </a:lnTo>
                  <a:lnTo>
                    <a:pt x="1036" y="517"/>
                  </a:lnTo>
                  <a:lnTo>
                    <a:pt x="1063" y="453"/>
                  </a:lnTo>
                  <a:lnTo>
                    <a:pt x="1094" y="392"/>
                  </a:lnTo>
                  <a:lnTo>
                    <a:pt x="1131" y="336"/>
                  </a:lnTo>
                  <a:lnTo>
                    <a:pt x="1172" y="282"/>
                  </a:lnTo>
                  <a:lnTo>
                    <a:pt x="1217" y="232"/>
                  </a:lnTo>
                  <a:lnTo>
                    <a:pt x="1265" y="186"/>
                  </a:lnTo>
                  <a:lnTo>
                    <a:pt x="1318" y="145"/>
                  </a:lnTo>
                  <a:lnTo>
                    <a:pt x="1375" y="109"/>
                  </a:lnTo>
                  <a:lnTo>
                    <a:pt x="1435" y="76"/>
                  </a:lnTo>
                  <a:lnTo>
                    <a:pt x="1497" y="50"/>
                  </a:lnTo>
                  <a:lnTo>
                    <a:pt x="1562" y="28"/>
                  </a:lnTo>
                  <a:lnTo>
                    <a:pt x="1629" y="13"/>
                  </a:lnTo>
                  <a:lnTo>
                    <a:pt x="1699" y="3"/>
                  </a:lnTo>
                  <a:lnTo>
                    <a:pt x="177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41" name="Freeform 51">
              <a:extLst>
                <a:ext uri="{FF2B5EF4-FFF2-40B4-BE49-F238E27FC236}">
                  <a16:creationId xmlns:a16="http://schemas.microsoft.com/office/drawing/2014/main" id="{4DE3DC53-F523-4BF6-BD49-F70A48AE2F1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145463" y="1485900"/>
              <a:ext cx="190500" cy="206375"/>
            </a:xfrm>
            <a:custGeom>
              <a:avLst/>
              <a:gdLst>
                <a:gd name="T0" fmla="*/ 458 w 960"/>
                <a:gd name="T1" fmla="*/ 626 h 1038"/>
                <a:gd name="T2" fmla="*/ 347 w 960"/>
                <a:gd name="T3" fmla="*/ 902 h 1038"/>
                <a:gd name="T4" fmla="*/ 615 w 960"/>
                <a:gd name="T5" fmla="*/ 902 h 1038"/>
                <a:gd name="T6" fmla="*/ 503 w 960"/>
                <a:gd name="T7" fmla="*/ 626 h 1038"/>
                <a:gd name="T8" fmla="*/ 526 w 960"/>
                <a:gd name="T9" fmla="*/ 581 h 1038"/>
                <a:gd name="T10" fmla="*/ 480 w 960"/>
                <a:gd name="T11" fmla="*/ 587 h 1038"/>
                <a:gd name="T12" fmla="*/ 414 w 960"/>
                <a:gd name="T13" fmla="*/ 575 h 1038"/>
                <a:gd name="T14" fmla="*/ 519 w 960"/>
                <a:gd name="T15" fmla="*/ 2 h 1038"/>
                <a:gd name="T16" fmla="*/ 592 w 960"/>
                <a:gd name="T17" fmla="*/ 25 h 1038"/>
                <a:gd name="T18" fmla="*/ 654 w 960"/>
                <a:gd name="T19" fmla="*/ 65 h 1038"/>
                <a:gd name="T20" fmla="*/ 703 w 960"/>
                <a:gd name="T21" fmla="*/ 122 h 1038"/>
                <a:gd name="T22" fmla="*/ 735 w 960"/>
                <a:gd name="T23" fmla="*/ 191 h 1038"/>
                <a:gd name="T24" fmla="*/ 746 w 960"/>
                <a:gd name="T25" fmla="*/ 268 h 1038"/>
                <a:gd name="T26" fmla="*/ 735 w 960"/>
                <a:gd name="T27" fmla="*/ 348 h 1038"/>
                <a:gd name="T28" fmla="*/ 705 w 960"/>
                <a:gd name="T29" fmla="*/ 425 h 1038"/>
                <a:gd name="T30" fmla="*/ 658 w 960"/>
                <a:gd name="T31" fmla="*/ 494 h 1038"/>
                <a:gd name="T32" fmla="*/ 599 w 960"/>
                <a:gd name="T33" fmla="*/ 547 h 1038"/>
                <a:gd name="T34" fmla="*/ 698 w 960"/>
                <a:gd name="T35" fmla="*/ 585 h 1038"/>
                <a:gd name="T36" fmla="*/ 786 w 960"/>
                <a:gd name="T37" fmla="*/ 638 h 1038"/>
                <a:gd name="T38" fmla="*/ 858 w 960"/>
                <a:gd name="T39" fmla="*/ 703 h 1038"/>
                <a:gd name="T40" fmla="*/ 913 w 960"/>
                <a:gd name="T41" fmla="*/ 774 h 1038"/>
                <a:gd name="T42" fmla="*/ 948 w 960"/>
                <a:gd name="T43" fmla="*/ 849 h 1038"/>
                <a:gd name="T44" fmla="*/ 960 w 960"/>
                <a:gd name="T45" fmla="*/ 920 h 1038"/>
                <a:gd name="T46" fmla="*/ 946 w 960"/>
                <a:gd name="T47" fmla="*/ 951 h 1038"/>
                <a:gd name="T48" fmla="*/ 908 w 960"/>
                <a:gd name="T49" fmla="*/ 977 h 1038"/>
                <a:gd name="T50" fmla="*/ 847 w 960"/>
                <a:gd name="T51" fmla="*/ 1000 h 1038"/>
                <a:gd name="T52" fmla="*/ 770 w 960"/>
                <a:gd name="T53" fmla="*/ 1017 h 1038"/>
                <a:gd name="T54" fmla="*/ 681 w 960"/>
                <a:gd name="T55" fmla="*/ 1029 h 1038"/>
                <a:gd name="T56" fmla="*/ 583 w 960"/>
                <a:gd name="T57" fmla="*/ 1036 h 1038"/>
                <a:gd name="T58" fmla="*/ 480 w 960"/>
                <a:gd name="T59" fmla="*/ 1038 h 1038"/>
                <a:gd name="T60" fmla="*/ 379 w 960"/>
                <a:gd name="T61" fmla="*/ 1036 h 1038"/>
                <a:gd name="T62" fmla="*/ 281 w 960"/>
                <a:gd name="T63" fmla="*/ 1029 h 1038"/>
                <a:gd name="T64" fmla="*/ 191 w 960"/>
                <a:gd name="T65" fmla="*/ 1017 h 1038"/>
                <a:gd name="T66" fmla="*/ 114 w 960"/>
                <a:gd name="T67" fmla="*/ 1000 h 1038"/>
                <a:gd name="T68" fmla="*/ 54 w 960"/>
                <a:gd name="T69" fmla="*/ 977 h 1038"/>
                <a:gd name="T70" fmla="*/ 14 w 960"/>
                <a:gd name="T71" fmla="*/ 951 h 1038"/>
                <a:gd name="T72" fmla="*/ 0 w 960"/>
                <a:gd name="T73" fmla="*/ 920 h 1038"/>
                <a:gd name="T74" fmla="*/ 13 w 960"/>
                <a:gd name="T75" fmla="*/ 849 h 1038"/>
                <a:gd name="T76" fmla="*/ 48 w 960"/>
                <a:gd name="T77" fmla="*/ 774 h 1038"/>
                <a:gd name="T78" fmla="*/ 104 w 960"/>
                <a:gd name="T79" fmla="*/ 703 h 1038"/>
                <a:gd name="T80" fmla="*/ 176 w 960"/>
                <a:gd name="T81" fmla="*/ 638 h 1038"/>
                <a:gd name="T82" fmla="*/ 263 w 960"/>
                <a:gd name="T83" fmla="*/ 585 h 1038"/>
                <a:gd name="T84" fmla="*/ 363 w 960"/>
                <a:gd name="T85" fmla="*/ 547 h 1038"/>
                <a:gd name="T86" fmla="*/ 302 w 960"/>
                <a:gd name="T87" fmla="*/ 494 h 1038"/>
                <a:gd name="T88" fmla="*/ 256 w 960"/>
                <a:gd name="T89" fmla="*/ 425 h 1038"/>
                <a:gd name="T90" fmla="*/ 227 w 960"/>
                <a:gd name="T91" fmla="*/ 348 h 1038"/>
                <a:gd name="T92" fmla="*/ 216 w 960"/>
                <a:gd name="T93" fmla="*/ 268 h 1038"/>
                <a:gd name="T94" fmla="*/ 227 w 960"/>
                <a:gd name="T95" fmla="*/ 191 h 1038"/>
                <a:gd name="T96" fmla="*/ 258 w 960"/>
                <a:gd name="T97" fmla="*/ 122 h 1038"/>
                <a:gd name="T98" fmla="*/ 307 w 960"/>
                <a:gd name="T99" fmla="*/ 65 h 1038"/>
                <a:gd name="T100" fmla="*/ 369 w 960"/>
                <a:gd name="T101" fmla="*/ 25 h 1038"/>
                <a:gd name="T102" fmla="*/ 441 w 960"/>
                <a:gd name="T103" fmla="*/ 2 h 10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0" h="1038">
                  <a:moveTo>
                    <a:pt x="414" y="575"/>
                  </a:moveTo>
                  <a:lnTo>
                    <a:pt x="458" y="626"/>
                  </a:lnTo>
                  <a:lnTo>
                    <a:pt x="459" y="626"/>
                  </a:lnTo>
                  <a:lnTo>
                    <a:pt x="347" y="902"/>
                  </a:lnTo>
                  <a:lnTo>
                    <a:pt x="480" y="1038"/>
                  </a:lnTo>
                  <a:lnTo>
                    <a:pt x="615" y="902"/>
                  </a:lnTo>
                  <a:lnTo>
                    <a:pt x="502" y="626"/>
                  </a:lnTo>
                  <a:lnTo>
                    <a:pt x="503" y="626"/>
                  </a:lnTo>
                  <a:lnTo>
                    <a:pt x="547" y="575"/>
                  </a:lnTo>
                  <a:lnTo>
                    <a:pt x="526" y="581"/>
                  </a:lnTo>
                  <a:lnTo>
                    <a:pt x="503" y="586"/>
                  </a:lnTo>
                  <a:lnTo>
                    <a:pt x="480" y="587"/>
                  </a:lnTo>
                  <a:lnTo>
                    <a:pt x="447" y="583"/>
                  </a:lnTo>
                  <a:lnTo>
                    <a:pt x="414" y="575"/>
                  </a:lnTo>
                  <a:close/>
                  <a:moveTo>
                    <a:pt x="480" y="0"/>
                  </a:moveTo>
                  <a:lnTo>
                    <a:pt x="519" y="2"/>
                  </a:lnTo>
                  <a:lnTo>
                    <a:pt x="557" y="11"/>
                  </a:lnTo>
                  <a:lnTo>
                    <a:pt x="592" y="25"/>
                  </a:lnTo>
                  <a:lnTo>
                    <a:pt x="625" y="42"/>
                  </a:lnTo>
                  <a:lnTo>
                    <a:pt x="654" y="65"/>
                  </a:lnTo>
                  <a:lnTo>
                    <a:pt x="681" y="91"/>
                  </a:lnTo>
                  <a:lnTo>
                    <a:pt x="703" y="122"/>
                  </a:lnTo>
                  <a:lnTo>
                    <a:pt x="721" y="155"/>
                  </a:lnTo>
                  <a:lnTo>
                    <a:pt x="735" y="191"/>
                  </a:lnTo>
                  <a:lnTo>
                    <a:pt x="742" y="228"/>
                  </a:lnTo>
                  <a:lnTo>
                    <a:pt x="746" y="268"/>
                  </a:lnTo>
                  <a:lnTo>
                    <a:pt x="742" y="307"/>
                  </a:lnTo>
                  <a:lnTo>
                    <a:pt x="735" y="348"/>
                  </a:lnTo>
                  <a:lnTo>
                    <a:pt x="722" y="387"/>
                  </a:lnTo>
                  <a:lnTo>
                    <a:pt x="705" y="425"/>
                  </a:lnTo>
                  <a:lnTo>
                    <a:pt x="684" y="461"/>
                  </a:lnTo>
                  <a:lnTo>
                    <a:pt x="658" y="494"/>
                  </a:lnTo>
                  <a:lnTo>
                    <a:pt x="630" y="523"/>
                  </a:lnTo>
                  <a:lnTo>
                    <a:pt x="599" y="547"/>
                  </a:lnTo>
                  <a:lnTo>
                    <a:pt x="650" y="564"/>
                  </a:lnTo>
                  <a:lnTo>
                    <a:pt x="698" y="585"/>
                  </a:lnTo>
                  <a:lnTo>
                    <a:pt x="744" y="610"/>
                  </a:lnTo>
                  <a:lnTo>
                    <a:pt x="786" y="638"/>
                  </a:lnTo>
                  <a:lnTo>
                    <a:pt x="823" y="670"/>
                  </a:lnTo>
                  <a:lnTo>
                    <a:pt x="858" y="703"/>
                  </a:lnTo>
                  <a:lnTo>
                    <a:pt x="888" y="738"/>
                  </a:lnTo>
                  <a:lnTo>
                    <a:pt x="913" y="774"/>
                  </a:lnTo>
                  <a:lnTo>
                    <a:pt x="933" y="812"/>
                  </a:lnTo>
                  <a:lnTo>
                    <a:pt x="948" y="849"/>
                  </a:lnTo>
                  <a:lnTo>
                    <a:pt x="957" y="885"/>
                  </a:lnTo>
                  <a:lnTo>
                    <a:pt x="960" y="920"/>
                  </a:lnTo>
                  <a:lnTo>
                    <a:pt x="957" y="936"/>
                  </a:lnTo>
                  <a:lnTo>
                    <a:pt x="946" y="951"/>
                  </a:lnTo>
                  <a:lnTo>
                    <a:pt x="930" y="965"/>
                  </a:lnTo>
                  <a:lnTo>
                    <a:pt x="908" y="977"/>
                  </a:lnTo>
                  <a:lnTo>
                    <a:pt x="879" y="989"/>
                  </a:lnTo>
                  <a:lnTo>
                    <a:pt x="847" y="1000"/>
                  </a:lnTo>
                  <a:lnTo>
                    <a:pt x="810" y="1009"/>
                  </a:lnTo>
                  <a:lnTo>
                    <a:pt x="770" y="1017"/>
                  </a:lnTo>
                  <a:lnTo>
                    <a:pt x="727" y="1023"/>
                  </a:lnTo>
                  <a:lnTo>
                    <a:pt x="681" y="1029"/>
                  </a:lnTo>
                  <a:lnTo>
                    <a:pt x="632" y="1033"/>
                  </a:lnTo>
                  <a:lnTo>
                    <a:pt x="583" y="1036"/>
                  </a:lnTo>
                  <a:lnTo>
                    <a:pt x="532" y="1038"/>
                  </a:lnTo>
                  <a:lnTo>
                    <a:pt x="480" y="1038"/>
                  </a:lnTo>
                  <a:lnTo>
                    <a:pt x="430" y="1038"/>
                  </a:lnTo>
                  <a:lnTo>
                    <a:pt x="379" y="1036"/>
                  </a:lnTo>
                  <a:lnTo>
                    <a:pt x="328" y="1033"/>
                  </a:lnTo>
                  <a:lnTo>
                    <a:pt x="281" y="1029"/>
                  </a:lnTo>
                  <a:lnTo>
                    <a:pt x="234" y="1023"/>
                  </a:lnTo>
                  <a:lnTo>
                    <a:pt x="191" y="1017"/>
                  </a:lnTo>
                  <a:lnTo>
                    <a:pt x="150" y="1009"/>
                  </a:lnTo>
                  <a:lnTo>
                    <a:pt x="114" y="1000"/>
                  </a:lnTo>
                  <a:lnTo>
                    <a:pt x="81" y="989"/>
                  </a:lnTo>
                  <a:lnTo>
                    <a:pt x="54" y="977"/>
                  </a:lnTo>
                  <a:lnTo>
                    <a:pt x="32" y="965"/>
                  </a:lnTo>
                  <a:lnTo>
                    <a:pt x="14" y="951"/>
                  </a:lnTo>
                  <a:lnTo>
                    <a:pt x="5" y="936"/>
                  </a:lnTo>
                  <a:lnTo>
                    <a:pt x="0" y="920"/>
                  </a:lnTo>
                  <a:lnTo>
                    <a:pt x="3" y="885"/>
                  </a:lnTo>
                  <a:lnTo>
                    <a:pt x="13" y="849"/>
                  </a:lnTo>
                  <a:lnTo>
                    <a:pt x="28" y="812"/>
                  </a:lnTo>
                  <a:lnTo>
                    <a:pt x="48" y="774"/>
                  </a:lnTo>
                  <a:lnTo>
                    <a:pt x="74" y="738"/>
                  </a:lnTo>
                  <a:lnTo>
                    <a:pt x="104" y="703"/>
                  </a:lnTo>
                  <a:lnTo>
                    <a:pt x="138" y="670"/>
                  </a:lnTo>
                  <a:lnTo>
                    <a:pt x="176" y="638"/>
                  </a:lnTo>
                  <a:lnTo>
                    <a:pt x="218" y="610"/>
                  </a:lnTo>
                  <a:lnTo>
                    <a:pt x="263" y="585"/>
                  </a:lnTo>
                  <a:lnTo>
                    <a:pt x="312" y="564"/>
                  </a:lnTo>
                  <a:lnTo>
                    <a:pt x="363" y="547"/>
                  </a:lnTo>
                  <a:lnTo>
                    <a:pt x="331" y="523"/>
                  </a:lnTo>
                  <a:lnTo>
                    <a:pt x="302" y="494"/>
                  </a:lnTo>
                  <a:lnTo>
                    <a:pt x="277" y="461"/>
                  </a:lnTo>
                  <a:lnTo>
                    <a:pt x="256" y="425"/>
                  </a:lnTo>
                  <a:lnTo>
                    <a:pt x="239" y="387"/>
                  </a:lnTo>
                  <a:lnTo>
                    <a:pt x="227" y="348"/>
                  </a:lnTo>
                  <a:lnTo>
                    <a:pt x="218" y="307"/>
                  </a:lnTo>
                  <a:lnTo>
                    <a:pt x="216" y="268"/>
                  </a:lnTo>
                  <a:lnTo>
                    <a:pt x="218" y="228"/>
                  </a:lnTo>
                  <a:lnTo>
                    <a:pt x="227" y="191"/>
                  </a:lnTo>
                  <a:lnTo>
                    <a:pt x="241" y="155"/>
                  </a:lnTo>
                  <a:lnTo>
                    <a:pt x="258" y="122"/>
                  </a:lnTo>
                  <a:lnTo>
                    <a:pt x="281" y="91"/>
                  </a:lnTo>
                  <a:lnTo>
                    <a:pt x="307" y="65"/>
                  </a:lnTo>
                  <a:lnTo>
                    <a:pt x="337" y="42"/>
                  </a:lnTo>
                  <a:lnTo>
                    <a:pt x="369" y="25"/>
                  </a:lnTo>
                  <a:lnTo>
                    <a:pt x="404" y="11"/>
                  </a:lnTo>
                  <a:lnTo>
                    <a:pt x="441" y="2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</p:grpSp>
      <p:sp>
        <p:nvSpPr>
          <p:cNvPr id="142" name="Freeform 16">
            <a:extLst>
              <a:ext uri="{FF2B5EF4-FFF2-40B4-BE49-F238E27FC236}">
                <a16:creationId xmlns:a16="http://schemas.microsoft.com/office/drawing/2014/main" id="{F9C310C9-44E3-43C6-9B98-0E31F43600B7}"/>
              </a:ext>
            </a:extLst>
          </p:cNvPr>
          <p:cNvSpPr>
            <a:spLocks noEditPoints="1"/>
          </p:cNvSpPr>
          <p:nvPr/>
        </p:nvSpPr>
        <p:spPr bwMode="auto">
          <a:xfrm>
            <a:off x="209403" y="4435225"/>
            <a:ext cx="165448" cy="155555"/>
          </a:xfrm>
          <a:custGeom>
            <a:avLst/>
            <a:gdLst>
              <a:gd name="T0" fmla="*/ 2905 w 3615"/>
              <a:gd name="T1" fmla="*/ 2070 h 3399"/>
              <a:gd name="T2" fmla="*/ 2965 w 3615"/>
              <a:gd name="T3" fmla="*/ 2296 h 3399"/>
              <a:gd name="T4" fmla="*/ 3180 w 3615"/>
              <a:gd name="T5" fmla="*/ 2296 h 3399"/>
              <a:gd name="T6" fmla="*/ 3247 w 3615"/>
              <a:gd name="T7" fmla="*/ 2090 h 3399"/>
              <a:gd name="T8" fmla="*/ 3072 w 3615"/>
              <a:gd name="T9" fmla="*/ 1962 h 3399"/>
              <a:gd name="T10" fmla="*/ 1323 w 3615"/>
              <a:gd name="T11" fmla="*/ 2409 h 3399"/>
              <a:gd name="T12" fmla="*/ 601 w 3615"/>
              <a:gd name="T13" fmla="*/ 3082 h 3399"/>
              <a:gd name="T14" fmla="*/ 270 w 3615"/>
              <a:gd name="T15" fmla="*/ 3326 h 3399"/>
              <a:gd name="T16" fmla="*/ 108 w 3615"/>
              <a:gd name="T17" fmla="*/ 3397 h 3399"/>
              <a:gd name="T18" fmla="*/ 70 w 3615"/>
              <a:gd name="T19" fmla="*/ 3395 h 3399"/>
              <a:gd name="T20" fmla="*/ 67 w 3615"/>
              <a:gd name="T21" fmla="*/ 3346 h 3399"/>
              <a:gd name="T22" fmla="*/ 141 w 3615"/>
              <a:gd name="T23" fmla="*/ 3177 h 3399"/>
              <a:gd name="T24" fmla="*/ 425 w 3615"/>
              <a:gd name="T25" fmla="*/ 2803 h 3399"/>
              <a:gd name="T26" fmla="*/ 1084 w 3615"/>
              <a:gd name="T27" fmla="*/ 2110 h 3399"/>
              <a:gd name="T28" fmla="*/ 3313 w 3615"/>
              <a:gd name="T29" fmla="*/ 1151 h 3399"/>
              <a:gd name="T30" fmla="*/ 3589 w 3615"/>
              <a:gd name="T31" fmla="*/ 1892 h 3399"/>
              <a:gd name="T32" fmla="*/ 3560 w 3615"/>
              <a:gd name="T33" fmla="*/ 2616 h 3399"/>
              <a:gd name="T34" fmla="*/ 3214 w 3615"/>
              <a:gd name="T35" fmla="*/ 3220 h 3399"/>
              <a:gd name="T36" fmla="*/ 2875 w 3615"/>
              <a:gd name="T37" fmla="*/ 3384 h 3399"/>
              <a:gd name="T38" fmla="*/ 2479 w 3615"/>
              <a:gd name="T39" fmla="*/ 3264 h 3399"/>
              <a:gd name="T40" fmla="*/ 1836 w 3615"/>
              <a:gd name="T41" fmla="*/ 2736 h 3399"/>
              <a:gd name="T42" fmla="*/ 1538 w 3615"/>
              <a:gd name="T43" fmla="*/ 2841 h 3399"/>
              <a:gd name="T44" fmla="*/ 1103 w 3615"/>
              <a:gd name="T45" fmla="*/ 3102 h 3399"/>
              <a:gd name="T46" fmla="*/ 1236 w 3615"/>
              <a:gd name="T47" fmla="*/ 2743 h 3399"/>
              <a:gd name="T48" fmla="*/ 1860 w 3615"/>
              <a:gd name="T49" fmla="*/ 2187 h 3399"/>
              <a:gd name="T50" fmla="*/ 1991 w 3615"/>
              <a:gd name="T51" fmla="*/ 2181 h 3399"/>
              <a:gd name="T52" fmla="*/ 3143 w 3615"/>
              <a:gd name="T53" fmla="*/ 1127 h 3399"/>
              <a:gd name="T54" fmla="*/ 699 w 3615"/>
              <a:gd name="T55" fmla="*/ 760 h 3399"/>
              <a:gd name="T56" fmla="*/ 485 w 3615"/>
              <a:gd name="T57" fmla="*/ 915 h 3399"/>
              <a:gd name="T58" fmla="*/ 568 w 3615"/>
              <a:gd name="T59" fmla="*/ 1166 h 3399"/>
              <a:gd name="T60" fmla="*/ 831 w 3615"/>
              <a:gd name="T61" fmla="*/ 1166 h 3399"/>
              <a:gd name="T62" fmla="*/ 912 w 3615"/>
              <a:gd name="T63" fmla="*/ 915 h 3399"/>
              <a:gd name="T64" fmla="*/ 699 w 3615"/>
              <a:gd name="T65" fmla="*/ 760 h 3399"/>
              <a:gd name="T66" fmla="*/ 1485 w 3615"/>
              <a:gd name="T67" fmla="*/ 531 h 3399"/>
              <a:gd name="T68" fmla="*/ 1519 w 3615"/>
              <a:gd name="T69" fmla="*/ 744 h 3399"/>
              <a:gd name="T70" fmla="*/ 1733 w 3615"/>
              <a:gd name="T71" fmla="*/ 778 h 3399"/>
              <a:gd name="T72" fmla="*/ 1832 w 3615"/>
              <a:gd name="T73" fmla="*/ 585 h 3399"/>
              <a:gd name="T74" fmla="*/ 1679 w 3615"/>
              <a:gd name="T75" fmla="*/ 433 h 3399"/>
              <a:gd name="T76" fmla="*/ 3410 w 3615"/>
              <a:gd name="T77" fmla="*/ 259 h 3399"/>
              <a:gd name="T78" fmla="*/ 3366 w 3615"/>
              <a:gd name="T79" fmla="*/ 663 h 3399"/>
              <a:gd name="T80" fmla="*/ 3075 w 3615"/>
              <a:gd name="T81" fmla="*/ 962 h 3399"/>
              <a:gd name="T82" fmla="*/ 2794 w 3615"/>
              <a:gd name="T83" fmla="*/ 1023 h 3399"/>
              <a:gd name="T84" fmla="*/ 2446 w 3615"/>
              <a:gd name="T85" fmla="*/ 497 h 3399"/>
              <a:gd name="T86" fmla="*/ 2598 w 3615"/>
              <a:gd name="T87" fmla="*/ 246 h 3399"/>
              <a:gd name="T88" fmla="*/ 2776 w 3615"/>
              <a:gd name="T89" fmla="*/ 198 h 3399"/>
              <a:gd name="T90" fmla="*/ 3103 w 3615"/>
              <a:gd name="T91" fmla="*/ 217 h 3399"/>
              <a:gd name="T92" fmla="*/ 3363 w 3615"/>
              <a:gd name="T93" fmla="*/ 15 h 3399"/>
              <a:gd name="T94" fmla="*/ 2054 w 3615"/>
              <a:gd name="T95" fmla="*/ 109 h 3399"/>
              <a:gd name="T96" fmla="*/ 2265 w 3615"/>
              <a:gd name="T97" fmla="*/ 494 h 3399"/>
              <a:gd name="T98" fmla="*/ 1254 w 3615"/>
              <a:gd name="T99" fmla="*/ 1517 h 3399"/>
              <a:gd name="T100" fmla="*/ 1293 w 3615"/>
              <a:gd name="T101" fmla="*/ 1649 h 3399"/>
              <a:gd name="T102" fmla="*/ 537 w 3615"/>
              <a:gd name="T103" fmla="*/ 2415 h 3399"/>
              <a:gd name="T104" fmla="*/ 109 w 3615"/>
              <a:gd name="T105" fmla="*/ 2056 h 3399"/>
              <a:gd name="T106" fmla="*/ 2 w 3615"/>
              <a:gd name="T107" fmla="*/ 1330 h 3399"/>
              <a:gd name="T108" fmla="*/ 191 w 3615"/>
              <a:gd name="T109" fmla="*/ 674 h 3399"/>
              <a:gd name="T110" fmla="*/ 667 w 3615"/>
              <a:gd name="T111" fmla="*/ 197 h 3399"/>
              <a:gd name="T112" fmla="*/ 1332 w 3615"/>
              <a:gd name="T113" fmla="*/ 2 h 33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3615" h="3399">
                <a:moveTo>
                  <a:pt x="3072" y="1962"/>
                </a:moveTo>
                <a:lnTo>
                  <a:pt x="3044" y="1964"/>
                </a:lnTo>
                <a:lnTo>
                  <a:pt x="3015" y="1971"/>
                </a:lnTo>
                <a:lnTo>
                  <a:pt x="2989" y="1982"/>
                </a:lnTo>
                <a:lnTo>
                  <a:pt x="2965" y="1997"/>
                </a:lnTo>
                <a:lnTo>
                  <a:pt x="2943" y="2016"/>
                </a:lnTo>
                <a:lnTo>
                  <a:pt x="2921" y="2041"/>
                </a:lnTo>
                <a:lnTo>
                  <a:pt x="2905" y="2070"/>
                </a:lnTo>
                <a:lnTo>
                  <a:pt x="2894" y="2100"/>
                </a:lnTo>
                <a:lnTo>
                  <a:pt x="2889" y="2131"/>
                </a:lnTo>
                <a:lnTo>
                  <a:pt x="2889" y="2162"/>
                </a:lnTo>
                <a:lnTo>
                  <a:pt x="2894" y="2193"/>
                </a:lnTo>
                <a:lnTo>
                  <a:pt x="2905" y="2223"/>
                </a:lnTo>
                <a:lnTo>
                  <a:pt x="2921" y="2252"/>
                </a:lnTo>
                <a:lnTo>
                  <a:pt x="2943" y="2277"/>
                </a:lnTo>
                <a:lnTo>
                  <a:pt x="2965" y="2296"/>
                </a:lnTo>
                <a:lnTo>
                  <a:pt x="2989" y="2311"/>
                </a:lnTo>
                <a:lnTo>
                  <a:pt x="3015" y="2322"/>
                </a:lnTo>
                <a:lnTo>
                  <a:pt x="3044" y="2329"/>
                </a:lnTo>
                <a:lnTo>
                  <a:pt x="3072" y="2331"/>
                </a:lnTo>
                <a:lnTo>
                  <a:pt x="3102" y="2329"/>
                </a:lnTo>
                <a:lnTo>
                  <a:pt x="3130" y="2322"/>
                </a:lnTo>
                <a:lnTo>
                  <a:pt x="3156" y="2311"/>
                </a:lnTo>
                <a:lnTo>
                  <a:pt x="3180" y="2296"/>
                </a:lnTo>
                <a:lnTo>
                  <a:pt x="3202" y="2277"/>
                </a:lnTo>
                <a:lnTo>
                  <a:pt x="3222" y="2255"/>
                </a:lnTo>
                <a:lnTo>
                  <a:pt x="3236" y="2230"/>
                </a:lnTo>
                <a:lnTo>
                  <a:pt x="3247" y="2203"/>
                </a:lnTo>
                <a:lnTo>
                  <a:pt x="3254" y="2176"/>
                </a:lnTo>
                <a:lnTo>
                  <a:pt x="3256" y="2147"/>
                </a:lnTo>
                <a:lnTo>
                  <a:pt x="3254" y="2117"/>
                </a:lnTo>
                <a:lnTo>
                  <a:pt x="3247" y="2090"/>
                </a:lnTo>
                <a:lnTo>
                  <a:pt x="3236" y="2063"/>
                </a:lnTo>
                <a:lnTo>
                  <a:pt x="3222" y="2038"/>
                </a:lnTo>
                <a:lnTo>
                  <a:pt x="3202" y="2016"/>
                </a:lnTo>
                <a:lnTo>
                  <a:pt x="3180" y="1997"/>
                </a:lnTo>
                <a:lnTo>
                  <a:pt x="3156" y="1982"/>
                </a:lnTo>
                <a:lnTo>
                  <a:pt x="3130" y="1971"/>
                </a:lnTo>
                <a:lnTo>
                  <a:pt x="3102" y="1964"/>
                </a:lnTo>
                <a:lnTo>
                  <a:pt x="3072" y="1962"/>
                </a:lnTo>
                <a:close/>
                <a:moveTo>
                  <a:pt x="1433" y="1761"/>
                </a:moveTo>
                <a:lnTo>
                  <a:pt x="1703" y="2029"/>
                </a:lnTo>
                <a:lnTo>
                  <a:pt x="1695" y="2037"/>
                </a:lnTo>
                <a:lnTo>
                  <a:pt x="1687" y="2045"/>
                </a:lnTo>
                <a:lnTo>
                  <a:pt x="1621" y="2111"/>
                </a:lnTo>
                <a:lnTo>
                  <a:pt x="1525" y="2209"/>
                </a:lnTo>
                <a:lnTo>
                  <a:pt x="1425" y="2308"/>
                </a:lnTo>
                <a:lnTo>
                  <a:pt x="1323" y="2409"/>
                </a:lnTo>
                <a:lnTo>
                  <a:pt x="1220" y="2509"/>
                </a:lnTo>
                <a:lnTo>
                  <a:pt x="1118" y="2610"/>
                </a:lnTo>
                <a:lnTo>
                  <a:pt x="1015" y="2708"/>
                </a:lnTo>
                <a:lnTo>
                  <a:pt x="914" y="2803"/>
                </a:lnTo>
                <a:lnTo>
                  <a:pt x="814" y="2895"/>
                </a:lnTo>
                <a:lnTo>
                  <a:pt x="716" y="2982"/>
                </a:lnTo>
                <a:lnTo>
                  <a:pt x="657" y="3035"/>
                </a:lnTo>
                <a:lnTo>
                  <a:pt x="601" y="3082"/>
                </a:lnTo>
                <a:lnTo>
                  <a:pt x="548" y="3125"/>
                </a:lnTo>
                <a:lnTo>
                  <a:pt x="498" y="3164"/>
                </a:lnTo>
                <a:lnTo>
                  <a:pt x="452" y="3200"/>
                </a:lnTo>
                <a:lnTo>
                  <a:pt x="409" y="3232"/>
                </a:lnTo>
                <a:lnTo>
                  <a:pt x="371" y="3260"/>
                </a:lnTo>
                <a:lnTo>
                  <a:pt x="333" y="3286"/>
                </a:lnTo>
                <a:lnTo>
                  <a:pt x="300" y="3308"/>
                </a:lnTo>
                <a:lnTo>
                  <a:pt x="270" y="3326"/>
                </a:lnTo>
                <a:lnTo>
                  <a:pt x="241" y="3343"/>
                </a:lnTo>
                <a:lnTo>
                  <a:pt x="216" y="3356"/>
                </a:lnTo>
                <a:lnTo>
                  <a:pt x="191" y="3368"/>
                </a:lnTo>
                <a:lnTo>
                  <a:pt x="171" y="3377"/>
                </a:lnTo>
                <a:lnTo>
                  <a:pt x="152" y="3385"/>
                </a:lnTo>
                <a:lnTo>
                  <a:pt x="135" y="3390"/>
                </a:lnTo>
                <a:lnTo>
                  <a:pt x="121" y="3395"/>
                </a:lnTo>
                <a:lnTo>
                  <a:pt x="108" y="3397"/>
                </a:lnTo>
                <a:lnTo>
                  <a:pt x="97" y="3398"/>
                </a:lnTo>
                <a:lnTo>
                  <a:pt x="87" y="3399"/>
                </a:lnTo>
                <a:lnTo>
                  <a:pt x="84" y="3399"/>
                </a:lnTo>
                <a:lnTo>
                  <a:pt x="80" y="3398"/>
                </a:lnTo>
                <a:lnTo>
                  <a:pt x="77" y="3398"/>
                </a:lnTo>
                <a:lnTo>
                  <a:pt x="74" y="3397"/>
                </a:lnTo>
                <a:lnTo>
                  <a:pt x="70" y="3395"/>
                </a:lnTo>
                <a:lnTo>
                  <a:pt x="70" y="3395"/>
                </a:lnTo>
                <a:lnTo>
                  <a:pt x="69" y="3393"/>
                </a:lnTo>
                <a:lnTo>
                  <a:pt x="68" y="3390"/>
                </a:lnTo>
                <a:lnTo>
                  <a:pt x="67" y="3387"/>
                </a:lnTo>
                <a:lnTo>
                  <a:pt x="66" y="3381"/>
                </a:lnTo>
                <a:lnTo>
                  <a:pt x="65" y="3375"/>
                </a:lnTo>
                <a:lnTo>
                  <a:pt x="65" y="3367"/>
                </a:lnTo>
                <a:lnTo>
                  <a:pt x="65" y="3357"/>
                </a:lnTo>
                <a:lnTo>
                  <a:pt x="67" y="3346"/>
                </a:lnTo>
                <a:lnTo>
                  <a:pt x="69" y="3333"/>
                </a:lnTo>
                <a:lnTo>
                  <a:pt x="74" y="3318"/>
                </a:lnTo>
                <a:lnTo>
                  <a:pt x="79" y="3300"/>
                </a:lnTo>
                <a:lnTo>
                  <a:pt x="87" y="3280"/>
                </a:lnTo>
                <a:lnTo>
                  <a:pt x="97" y="3258"/>
                </a:lnTo>
                <a:lnTo>
                  <a:pt x="109" y="3234"/>
                </a:lnTo>
                <a:lnTo>
                  <a:pt x="123" y="3206"/>
                </a:lnTo>
                <a:lnTo>
                  <a:pt x="141" y="3177"/>
                </a:lnTo>
                <a:lnTo>
                  <a:pt x="161" y="3145"/>
                </a:lnTo>
                <a:lnTo>
                  <a:pt x="185" y="3108"/>
                </a:lnTo>
                <a:lnTo>
                  <a:pt x="211" y="3070"/>
                </a:lnTo>
                <a:lnTo>
                  <a:pt x="242" y="3028"/>
                </a:lnTo>
                <a:lnTo>
                  <a:pt x="276" y="2984"/>
                </a:lnTo>
                <a:lnTo>
                  <a:pt x="314" y="2935"/>
                </a:lnTo>
                <a:lnTo>
                  <a:pt x="356" y="2883"/>
                </a:lnTo>
                <a:lnTo>
                  <a:pt x="425" y="2803"/>
                </a:lnTo>
                <a:lnTo>
                  <a:pt x="497" y="2721"/>
                </a:lnTo>
                <a:lnTo>
                  <a:pt x="574" y="2636"/>
                </a:lnTo>
                <a:lnTo>
                  <a:pt x="655" y="2549"/>
                </a:lnTo>
                <a:lnTo>
                  <a:pt x="738" y="2462"/>
                </a:lnTo>
                <a:lnTo>
                  <a:pt x="823" y="2374"/>
                </a:lnTo>
                <a:lnTo>
                  <a:pt x="910" y="2285"/>
                </a:lnTo>
                <a:lnTo>
                  <a:pt x="997" y="2197"/>
                </a:lnTo>
                <a:lnTo>
                  <a:pt x="1084" y="2110"/>
                </a:lnTo>
                <a:lnTo>
                  <a:pt x="1170" y="2023"/>
                </a:lnTo>
                <a:lnTo>
                  <a:pt x="1256" y="1938"/>
                </a:lnTo>
                <a:lnTo>
                  <a:pt x="1338" y="1855"/>
                </a:lnTo>
                <a:lnTo>
                  <a:pt x="1419" y="1775"/>
                </a:lnTo>
                <a:lnTo>
                  <a:pt x="1427" y="1767"/>
                </a:lnTo>
                <a:lnTo>
                  <a:pt x="1433" y="1761"/>
                </a:lnTo>
                <a:close/>
                <a:moveTo>
                  <a:pt x="3258" y="1061"/>
                </a:moveTo>
                <a:lnTo>
                  <a:pt x="3313" y="1151"/>
                </a:lnTo>
                <a:lnTo>
                  <a:pt x="3364" y="1241"/>
                </a:lnTo>
                <a:lnTo>
                  <a:pt x="3410" y="1331"/>
                </a:lnTo>
                <a:lnTo>
                  <a:pt x="3452" y="1424"/>
                </a:lnTo>
                <a:lnTo>
                  <a:pt x="3488" y="1517"/>
                </a:lnTo>
                <a:lnTo>
                  <a:pt x="3521" y="1610"/>
                </a:lnTo>
                <a:lnTo>
                  <a:pt x="3549" y="1703"/>
                </a:lnTo>
                <a:lnTo>
                  <a:pt x="3571" y="1798"/>
                </a:lnTo>
                <a:lnTo>
                  <a:pt x="3589" y="1892"/>
                </a:lnTo>
                <a:lnTo>
                  <a:pt x="3603" y="1985"/>
                </a:lnTo>
                <a:lnTo>
                  <a:pt x="3610" y="2079"/>
                </a:lnTo>
                <a:lnTo>
                  <a:pt x="3615" y="2171"/>
                </a:lnTo>
                <a:lnTo>
                  <a:pt x="3614" y="2263"/>
                </a:lnTo>
                <a:lnTo>
                  <a:pt x="3607" y="2353"/>
                </a:lnTo>
                <a:lnTo>
                  <a:pt x="3596" y="2442"/>
                </a:lnTo>
                <a:lnTo>
                  <a:pt x="3581" y="2530"/>
                </a:lnTo>
                <a:lnTo>
                  <a:pt x="3560" y="2616"/>
                </a:lnTo>
                <a:lnTo>
                  <a:pt x="3534" y="2701"/>
                </a:lnTo>
                <a:lnTo>
                  <a:pt x="3504" y="2782"/>
                </a:lnTo>
                <a:lnTo>
                  <a:pt x="3468" y="2862"/>
                </a:lnTo>
                <a:lnTo>
                  <a:pt x="3428" y="2940"/>
                </a:lnTo>
                <a:lnTo>
                  <a:pt x="3381" y="3014"/>
                </a:lnTo>
                <a:lnTo>
                  <a:pt x="3331" y="3085"/>
                </a:lnTo>
                <a:lnTo>
                  <a:pt x="3276" y="3155"/>
                </a:lnTo>
                <a:lnTo>
                  <a:pt x="3214" y="3220"/>
                </a:lnTo>
                <a:lnTo>
                  <a:pt x="3200" y="3234"/>
                </a:lnTo>
                <a:lnTo>
                  <a:pt x="3160" y="3269"/>
                </a:lnTo>
                <a:lnTo>
                  <a:pt x="3117" y="3299"/>
                </a:lnTo>
                <a:lnTo>
                  <a:pt x="3073" y="3325"/>
                </a:lnTo>
                <a:lnTo>
                  <a:pt x="3026" y="3347"/>
                </a:lnTo>
                <a:lnTo>
                  <a:pt x="2978" y="3364"/>
                </a:lnTo>
                <a:lnTo>
                  <a:pt x="2927" y="3377"/>
                </a:lnTo>
                <a:lnTo>
                  <a:pt x="2875" y="3384"/>
                </a:lnTo>
                <a:lnTo>
                  <a:pt x="2823" y="3387"/>
                </a:lnTo>
                <a:lnTo>
                  <a:pt x="2769" y="3384"/>
                </a:lnTo>
                <a:lnTo>
                  <a:pt x="2716" y="3376"/>
                </a:lnTo>
                <a:lnTo>
                  <a:pt x="2664" y="3364"/>
                </a:lnTo>
                <a:lnTo>
                  <a:pt x="2615" y="3345"/>
                </a:lnTo>
                <a:lnTo>
                  <a:pt x="2567" y="3323"/>
                </a:lnTo>
                <a:lnTo>
                  <a:pt x="2522" y="3295"/>
                </a:lnTo>
                <a:lnTo>
                  <a:pt x="2479" y="3264"/>
                </a:lnTo>
                <a:lnTo>
                  <a:pt x="2439" y="3227"/>
                </a:lnTo>
                <a:lnTo>
                  <a:pt x="2053" y="2841"/>
                </a:lnTo>
                <a:lnTo>
                  <a:pt x="2022" y="2813"/>
                </a:lnTo>
                <a:lnTo>
                  <a:pt x="1989" y="2789"/>
                </a:lnTo>
                <a:lnTo>
                  <a:pt x="1953" y="2769"/>
                </a:lnTo>
                <a:lnTo>
                  <a:pt x="1915" y="2754"/>
                </a:lnTo>
                <a:lnTo>
                  <a:pt x="1877" y="2743"/>
                </a:lnTo>
                <a:lnTo>
                  <a:pt x="1836" y="2736"/>
                </a:lnTo>
                <a:lnTo>
                  <a:pt x="1795" y="2734"/>
                </a:lnTo>
                <a:lnTo>
                  <a:pt x="1753" y="2736"/>
                </a:lnTo>
                <a:lnTo>
                  <a:pt x="1714" y="2743"/>
                </a:lnTo>
                <a:lnTo>
                  <a:pt x="1674" y="2754"/>
                </a:lnTo>
                <a:lnTo>
                  <a:pt x="1637" y="2769"/>
                </a:lnTo>
                <a:lnTo>
                  <a:pt x="1602" y="2789"/>
                </a:lnTo>
                <a:lnTo>
                  <a:pt x="1569" y="2813"/>
                </a:lnTo>
                <a:lnTo>
                  <a:pt x="1538" y="2841"/>
                </a:lnTo>
                <a:lnTo>
                  <a:pt x="1432" y="2946"/>
                </a:lnTo>
                <a:lnTo>
                  <a:pt x="1393" y="2983"/>
                </a:lnTo>
                <a:lnTo>
                  <a:pt x="1350" y="3014"/>
                </a:lnTo>
                <a:lnTo>
                  <a:pt x="1305" y="3041"/>
                </a:lnTo>
                <a:lnTo>
                  <a:pt x="1257" y="3064"/>
                </a:lnTo>
                <a:lnTo>
                  <a:pt x="1208" y="3082"/>
                </a:lnTo>
                <a:lnTo>
                  <a:pt x="1156" y="3094"/>
                </a:lnTo>
                <a:lnTo>
                  <a:pt x="1103" y="3102"/>
                </a:lnTo>
                <a:lnTo>
                  <a:pt x="1051" y="3105"/>
                </a:lnTo>
                <a:lnTo>
                  <a:pt x="991" y="3102"/>
                </a:lnTo>
                <a:lnTo>
                  <a:pt x="934" y="3092"/>
                </a:lnTo>
                <a:lnTo>
                  <a:pt x="879" y="3076"/>
                </a:lnTo>
                <a:lnTo>
                  <a:pt x="964" y="2999"/>
                </a:lnTo>
                <a:lnTo>
                  <a:pt x="1052" y="2918"/>
                </a:lnTo>
                <a:lnTo>
                  <a:pt x="1143" y="2832"/>
                </a:lnTo>
                <a:lnTo>
                  <a:pt x="1236" y="2743"/>
                </a:lnTo>
                <a:lnTo>
                  <a:pt x="1333" y="2648"/>
                </a:lnTo>
                <a:lnTo>
                  <a:pt x="1432" y="2551"/>
                </a:lnTo>
                <a:lnTo>
                  <a:pt x="1535" y="2450"/>
                </a:lnTo>
                <a:lnTo>
                  <a:pt x="1640" y="2345"/>
                </a:lnTo>
                <a:lnTo>
                  <a:pt x="1748" y="2237"/>
                </a:lnTo>
                <a:lnTo>
                  <a:pt x="1814" y="2171"/>
                </a:lnTo>
                <a:lnTo>
                  <a:pt x="1829" y="2156"/>
                </a:lnTo>
                <a:lnTo>
                  <a:pt x="1860" y="2187"/>
                </a:lnTo>
                <a:lnTo>
                  <a:pt x="1879" y="2201"/>
                </a:lnTo>
                <a:lnTo>
                  <a:pt x="1900" y="2210"/>
                </a:lnTo>
                <a:lnTo>
                  <a:pt x="1923" y="2213"/>
                </a:lnTo>
                <a:lnTo>
                  <a:pt x="1927" y="2213"/>
                </a:lnTo>
                <a:lnTo>
                  <a:pt x="1945" y="2210"/>
                </a:lnTo>
                <a:lnTo>
                  <a:pt x="1962" y="2203"/>
                </a:lnTo>
                <a:lnTo>
                  <a:pt x="1978" y="2193"/>
                </a:lnTo>
                <a:lnTo>
                  <a:pt x="1991" y="2181"/>
                </a:lnTo>
                <a:lnTo>
                  <a:pt x="2814" y="1201"/>
                </a:lnTo>
                <a:lnTo>
                  <a:pt x="2849" y="1200"/>
                </a:lnTo>
                <a:lnTo>
                  <a:pt x="2889" y="1197"/>
                </a:lnTo>
                <a:lnTo>
                  <a:pt x="2934" y="1191"/>
                </a:lnTo>
                <a:lnTo>
                  <a:pt x="2982" y="1183"/>
                </a:lnTo>
                <a:lnTo>
                  <a:pt x="3033" y="1168"/>
                </a:lnTo>
                <a:lnTo>
                  <a:pt x="3087" y="1151"/>
                </a:lnTo>
                <a:lnTo>
                  <a:pt x="3143" y="1127"/>
                </a:lnTo>
                <a:lnTo>
                  <a:pt x="3200" y="1098"/>
                </a:lnTo>
                <a:lnTo>
                  <a:pt x="3258" y="1061"/>
                </a:lnTo>
                <a:close/>
                <a:moveTo>
                  <a:pt x="2330" y="824"/>
                </a:moveTo>
                <a:lnTo>
                  <a:pt x="2638" y="1133"/>
                </a:lnTo>
                <a:lnTo>
                  <a:pt x="1917" y="1992"/>
                </a:lnTo>
                <a:lnTo>
                  <a:pt x="1472" y="1546"/>
                </a:lnTo>
                <a:lnTo>
                  <a:pt x="2330" y="824"/>
                </a:lnTo>
                <a:close/>
                <a:moveTo>
                  <a:pt x="699" y="760"/>
                </a:moveTo>
                <a:lnTo>
                  <a:pt x="663" y="763"/>
                </a:lnTo>
                <a:lnTo>
                  <a:pt x="629" y="771"/>
                </a:lnTo>
                <a:lnTo>
                  <a:pt x="597" y="784"/>
                </a:lnTo>
                <a:lnTo>
                  <a:pt x="568" y="803"/>
                </a:lnTo>
                <a:lnTo>
                  <a:pt x="540" y="826"/>
                </a:lnTo>
                <a:lnTo>
                  <a:pt x="517" y="852"/>
                </a:lnTo>
                <a:lnTo>
                  <a:pt x="499" y="882"/>
                </a:lnTo>
                <a:lnTo>
                  <a:pt x="485" y="915"/>
                </a:lnTo>
                <a:lnTo>
                  <a:pt x="477" y="949"/>
                </a:lnTo>
                <a:lnTo>
                  <a:pt x="474" y="984"/>
                </a:lnTo>
                <a:lnTo>
                  <a:pt x="477" y="1020"/>
                </a:lnTo>
                <a:lnTo>
                  <a:pt x="485" y="1054"/>
                </a:lnTo>
                <a:lnTo>
                  <a:pt x="499" y="1086"/>
                </a:lnTo>
                <a:lnTo>
                  <a:pt x="517" y="1116"/>
                </a:lnTo>
                <a:lnTo>
                  <a:pt x="540" y="1143"/>
                </a:lnTo>
                <a:lnTo>
                  <a:pt x="568" y="1166"/>
                </a:lnTo>
                <a:lnTo>
                  <a:pt x="597" y="1185"/>
                </a:lnTo>
                <a:lnTo>
                  <a:pt x="629" y="1198"/>
                </a:lnTo>
                <a:lnTo>
                  <a:pt x="663" y="1206"/>
                </a:lnTo>
                <a:lnTo>
                  <a:pt x="699" y="1209"/>
                </a:lnTo>
                <a:lnTo>
                  <a:pt x="734" y="1206"/>
                </a:lnTo>
                <a:lnTo>
                  <a:pt x="768" y="1198"/>
                </a:lnTo>
                <a:lnTo>
                  <a:pt x="801" y="1185"/>
                </a:lnTo>
                <a:lnTo>
                  <a:pt x="831" y="1166"/>
                </a:lnTo>
                <a:lnTo>
                  <a:pt x="857" y="1143"/>
                </a:lnTo>
                <a:lnTo>
                  <a:pt x="880" y="1116"/>
                </a:lnTo>
                <a:lnTo>
                  <a:pt x="899" y="1086"/>
                </a:lnTo>
                <a:lnTo>
                  <a:pt x="912" y="1054"/>
                </a:lnTo>
                <a:lnTo>
                  <a:pt x="921" y="1020"/>
                </a:lnTo>
                <a:lnTo>
                  <a:pt x="923" y="984"/>
                </a:lnTo>
                <a:lnTo>
                  <a:pt x="921" y="949"/>
                </a:lnTo>
                <a:lnTo>
                  <a:pt x="912" y="915"/>
                </a:lnTo>
                <a:lnTo>
                  <a:pt x="899" y="882"/>
                </a:lnTo>
                <a:lnTo>
                  <a:pt x="880" y="852"/>
                </a:lnTo>
                <a:lnTo>
                  <a:pt x="857" y="826"/>
                </a:lnTo>
                <a:lnTo>
                  <a:pt x="831" y="803"/>
                </a:lnTo>
                <a:lnTo>
                  <a:pt x="801" y="784"/>
                </a:lnTo>
                <a:lnTo>
                  <a:pt x="768" y="771"/>
                </a:lnTo>
                <a:lnTo>
                  <a:pt x="734" y="763"/>
                </a:lnTo>
                <a:lnTo>
                  <a:pt x="699" y="760"/>
                </a:lnTo>
                <a:close/>
                <a:moveTo>
                  <a:pt x="1649" y="429"/>
                </a:moveTo>
                <a:lnTo>
                  <a:pt x="1620" y="433"/>
                </a:lnTo>
                <a:lnTo>
                  <a:pt x="1593" y="439"/>
                </a:lnTo>
                <a:lnTo>
                  <a:pt x="1566" y="450"/>
                </a:lnTo>
                <a:lnTo>
                  <a:pt x="1541" y="465"/>
                </a:lnTo>
                <a:lnTo>
                  <a:pt x="1519" y="483"/>
                </a:lnTo>
                <a:lnTo>
                  <a:pt x="1500" y="506"/>
                </a:lnTo>
                <a:lnTo>
                  <a:pt x="1485" y="531"/>
                </a:lnTo>
                <a:lnTo>
                  <a:pt x="1474" y="557"/>
                </a:lnTo>
                <a:lnTo>
                  <a:pt x="1467" y="585"/>
                </a:lnTo>
                <a:lnTo>
                  <a:pt x="1465" y="614"/>
                </a:lnTo>
                <a:lnTo>
                  <a:pt x="1467" y="643"/>
                </a:lnTo>
                <a:lnTo>
                  <a:pt x="1474" y="672"/>
                </a:lnTo>
                <a:lnTo>
                  <a:pt x="1485" y="698"/>
                </a:lnTo>
                <a:lnTo>
                  <a:pt x="1500" y="722"/>
                </a:lnTo>
                <a:lnTo>
                  <a:pt x="1519" y="744"/>
                </a:lnTo>
                <a:lnTo>
                  <a:pt x="1541" y="763"/>
                </a:lnTo>
                <a:lnTo>
                  <a:pt x="1566" y="778"/>
                </a:lnTo>
                <a:lnTo>
                  <a:pt x="1593" y="789"/>
                </a:lnTo>
                <a:lnTo>
                  <a:pt x="1620" y="796"/>
                </a:lnTo>
                <a:lnTo>
                  <a:pt x="1649" y="798"/>
                </a:lnTo>
                <a:lnTo>
                  <a:pt x="1679" y="796"/>
                </a:lnTo>
                <a:lnTo>
                  <a:pt x="1706" y="789"/>
                </a:lnTo>
                <a:lnTo>
                  <a:pt x="1733" y="778"/>
                </a:lnTo>
                <a:lnTo>
                  <a:pt x="1758" y="763"/>
                </a:lnTo>
                <a:lnTo>
                  <a:pt x="1780" y="744"/>
                </a:lnTo>
                <a:lnTo>
                  <a:pt x="1799" y="722"/>
                </a:lnTo>
                <a:lnTo>
                  <a:pt x="1814" y="698"/>
                </a:lnTo>
                <a:lnTo>
                  <a:pt x="1825" y="672"/>
                </a:lnTo>
                <a:lnTo>
                  <a:pt x="1832" y="643"/>
                </a:lnTo>
                <a:lnTo>
                  <a:pt x="1834" y="614"/>
                </a:lnTo>
                <a:lnTo>
                  <a:pt x="1832" y="585"/>
                </a:lnTo>
                <a:lnTo>
                  <a:pt x="1825" y="557"/>
                </a:lnTo>
                <a:lnTo>
                  <a:pt x="1814" y="531"/>
                </a:lnTo>
                <a:lnTo>
                  <a:pt x="1799" y="506"/>
                </a:lnTo>
                <a:lnTo>
                  <a:pt x="1780" y="483"/>
                </a:lnTo>
                <a:lnTo>
                  <a:pt x="1758" y="465"/>
                </a:lnTo>
                <a:lnTo>
                  <a:pt x="1733" y="450"/>
                </a:lnTo>
                <a:lnTo>
                  <a:pt x="1706" y="439"/>
                </a:lnTo>
                <a:lnTo>
                  <a:pt x="1679" y="433"/>
                </a:lnTo>
                <a:lnTo>
                  <a:pt x="1649" y="429"/>
                </a:lnTo>
                <a:close/>
                <a:moveTo>
                  <a:pt x="3373" y="2"/>
                </a:moveTo>
                <a:lnTo>
                  <a:pt x="3378" y="26"/>
                </a:lnTo>
                <a:lnTo>
                  <a:pt x="3384" y="56"/>
                </a:lnTo>
                <a:lnTo>
                  <a:pt x="3391" y="106"/>
                </a:lnTo>
                <a:lnTo>
                  <a:pt x="3399" y="156"/>
                </a:lnTo>
                <a:lnTo>
                  <a:pt x="3405" y="207"/>
                </a:lnTo>
                <a:lnTo>
                  <a:pt x="3410" y="259"/>
                </a:lnTo>
                <a:lnTo>
                  <a:pt x="3413" y="312"/>
                </a:lnTo>
                <a:lnTo>
                  <a:pt x="3414" y="363"/>
                </a:lnTo>
                <a:lnTo>
                  <a:pt x="3413" y="416"/>
                </a:lnTo>
                <a:lnTo>
                  <a:pt x="3410" y="467"/>
                </a:lnTo>
                <a:lnTo>
                  <a:pt x="3405" y="519"/>
                </a:lnTo>
                <a:lnTo>
                  <a:pt x="3395" y="568"/>
                </a:lnTo>
                <a:lnTo>
                  <a:pt x="3383" y="617"/>
                </a:lnTo>
                <a:lnTo>
                  <a:pt x="3366" y="663"/>
                </a:lnTo>
                <a:lnTo>
                  <a:pt x="3346" y="708"/>
                </a:lnTo>
                <a:lnTo>
                  <a:pt x="3322" y="751"/>
                </a:lnTo>
                <a:lnTo>
                  <a:pt x="3293" y="792"/>
                </a:lnTo>
                <a:lnTo>
                  <a:pt x="3259" y="829"/>
                </a:lnTo>
                <a:lnTo>
                  <a:pt x="3213" y="872"/>
                </a:lnTo>
                <a:lnTo>
                  <a:pt x="3167" y="907"/>
                </a:lnTo>
                <a:lnTo>
                  <a:pt x="3121" y="938"/>
                </a:lnTo>
                <a:lnTo>
                  <a:pt x="3075" y="962"/>
                </a:lnTo>
                <a:lnTo>
                  <a:pt x="3031" y="981"/>
                </a:lnTo>
                <a:lnTo>
                  <a:pt x="2988" y="996"/>
                </a:lnTo>
                <a:lnTo>
                  <a:pt x="2946" y="1007"/>
                </a:lnTo>
                <a:lnTo>
                  <a:pt x="2908" y="1015"/>
                </a:lnTo>
                <a:lnTo>
                  <a:pt x="2872" y="1020"/>
                </a:lnTo>
                <a:lnTo>
                  <a:pt x="2840" y="1022"/>
                </a:lnTo>
                <a:lnTo>
                  <a:pt x="2813" y="1023"/>
                </a:lnTo>
                <a:lnTo>
                  <a:pt x="2794" y="1023"/>
                </a:lnTo>
                <a:lnTo>
                  <a:pt x="2779" y="1022"/>
                </a:lnTo>
                <a:lnTo>
                  <a:pt x="2429" y="672"/>
                </a:lnTo>
                <a:lnTo>
                  <a:pt x="2429" y="651"/>
                </a:lnTo>
                <a:lnTo>
                  <a:pt x="2430" y="625"/>
                </a:lnTo>
                <a:lnTo>
                  <a:pt x="2431" y="597"/>
                </a:lnTo>
                <a:lnTo>
                  <a:pt x="2434" y="566"/>
                </a:lnTo>
                <a:lnTo>
                  <a:pt x="2440" y="532"/>
                </a:lnTo>
                <a:lnTo>
                  <a:pt x="2446" y="497"/>
                </a:lnTo>
                <a:lnTo>
                  <a:pt x="2455" y="461"/>
                </a:lnTo>
                <a:lnTo>
                  <a:pt x="2466" y="425"/>
                </a:lnTo>
                <a:lnTo>
                  <a:pt x="2481" y="390"/>
                </a:lnTo>
                <a:lnTo>
                  <a:pt x="2498" y="355"/>
                </a:lnTo>
                <a:lnTo>
                  <a:pt x="2519" y="323"/>
                </a:lnTo>
                <a:lnTo>
                  <a:pt x="2543" y="293"/>
                </a:lnTo>
                <a:lnTo>
                  <a:pt x="2572" y="265"/>
                </a:lnTo>
                <a:lnTo>
                  <a:pt x="2598" y="246"/>
                </a:lnTo>
                <a:lnTo>
                  <a:pt x="2624" y="229"/>
                </a:lnTo>
                <a:lnTo>
                  <a:pt x="2648" y="217"/>
                </a:lnTo>
                <a:lnTo>
                  <a:pt x="2669" y="208"/>
                </a:lnTo>
                <a:lnTo>
                  <a:pt x="2690" y="203"/>
                </a:lnTo>
                <a:lnTo>
                  <a:pt x="2708" y="199"/>
                </a:lnTo>
                <a:lnTo>
                  <a:pt x="2726" y="197"/>
                </a:lnTo>
                <a:lnTo>
                  <a:pt x="2742" y="197"/>
                </a:lnTo>
                <a:lnTo>
                  <a:pt x="2776" y="198"/>
                </a:lnTo>
                <a:lnTo>
                  <a:pt x="2813" y="203"/>
                </a:lnTo>
                <a:lnTo>
                  <a:pt x="2850" y="209"/>
                </a:lnTo>
                <a:lnTo>
                  <a:pt x="2886" y="215"/>
                </a:lnTo>
                <a:lnTo>
                  <a:pt x="2925" y="220"/>
                </a:lnTo>
                <a:lnTo>
                  <a:pt x="2966" y="225"/>
                </a:lnTo>
                <a:lnTo>
                  <a:pt x="3010" y="226"/>
                </a:lnTo>
                <a:lnTo>
                  <a:pt x="3057" y="224"/>
                </a:lnTo>
                <a:lnTo>
                  <a:pt x="3103" y="217"/>
                </a:lnTo>
                <a:lnTo>
                  <a:pt x="3148" y="204"/>
                </a:lnTo>
                <a:lnTo>
                  <a:pt x="3191" y="185"/>
                </a:lnTo>
                <a:lnTo>
                  <a:pt x="3232" y="160"/>
                </a:lnTo>
                <a:lnTo>
                  <a:pt x="3269" y="129"/>
                </a:lnTo>
                <a:lnTo>
                  <a:pt x="3304" y="92"/>
                </a:lnTo>
                <a:lnTo>
                  <a:pt x="3337" y="51"/>
                </a:lnTo>
                <a:lnTo>
                  <a:pt x="3351" y="32"/>
                </a:lnTo>
                <a:lnTo>
                  <a:pt x="3363" y="15"/>
                </a:lnTo>
                <a:lnTo>
                  <a:pt x="3373" y="2"/>
                </a:lnTo>
                <a:close/>
                <a:moveTo>
                  <a:pt x="1423" y="0"/>
                </a:moveTo>
                <a:lnTo>
                  <a:pt x="1529" y="3"/>
                </a:lnTo>
                <a:lnTo>
                  <a:pt x="1635" y="12"/>
                </a:lnTo>
                <a:lnTo>
                  <a:pt x="1740" y="28"/>
                </a:lnTo>
                <a:lnTo>
                  <a:pt x="1845" y="50"/>
                </a:lnTo>
                <a:lnTo>
                  <a:pt x="1950" y="77"/>
                </a:lnTo>
                <a:lnTo>
                  <a:pt x="2054" y="109"/>
                </a:lnTo>
                <a:lnTo>
                  <a:pt x="2156" y="149"/>
                </a:lnTo>
                <a:lnTo>
                  <a:pt x="2258" y="193"/>
                </a:lnTo>
                <a:lnTo>
                  <a:pt x="2358" y="242"/>
                </a:lnTo>
                <a:lnTo>
                  <a:pt x="2330" y="292"/>
                </a:lnTo>
                <a:lnTo>
                  <a:pt x="2307" y="342"/>
                </a:lnTo>
                <a:lnTo>
                  <a:pt x="2289" y="394"/>
                </a:lnTo>
                <a:lnTo>
                  <a:pt x="2275" y="445"/>
                </a:lnTo>
                <a:lnTo>
                  <a:pt x="2265" y="494"/>
                </a:lnTo>
                <a:lnTo>
                  <a:pt x="2258" y="542"/>
                </a:lnTo>
                <a:lnTo>
                  <a:pt x="2254" y="585"/>
                </a:lnTo>
                <a:lnTo>
                  <a:pt x="2252" y="624"/>
                </a:lnTo>
                <a:lnTo>
                  <a:pt x="2251" y="657"/>
                </a:lnTo>
                <a:lnTo>
                  <a:pt x="1283" y="1472"/>
                </a:lnTo>
                <a:lnTo>
                  <a:pt x="1269" y="1485"/>
                </a:lnTo>
                <a:lnTo>
                  <a:pt x="1260" y="1501"/>
                </a:lnTo>
                <a:lnTo>
                  <a:pt x="1254" y="1517"/>
                </a:lnTo>
                <a:lnTo>
                  <a:pt x="1251" y="1536"/>
                </a:lnTo>
                <a:lnTo>
                  <a:pt x="1252" y="1555"/>
                </a:lnTo>
                <a:lnTo>
                  <a:pt x="1257" y="1572"/>
                </a:lnTo>
                <a:lnTo>
                  <a:pt x="1265" y="1589"/>
                </a:lnTo>
                <a:lnTo>
                  <a:pt x="1277" y="1603"/>
                </a:lnTo>
                <a:lnTo>
                  <a:pt x="1308" y="1634"/>
                </a:lnTo>
                <a:lnTo>
                  <a:pt x="1300" y="1642"/>
                </a:lnTo>
                <a:lnTo>
                  <a:pt x="1293" y="1649"/>
                </a:lnTo>
                <a:lnTo>
                  <a:pt x="1212" y="1730"/>
                </a:lnTo>
                <a:lnTo>
                  <a:pt x="1130" y="1811"/>
                </a:lnTo>
                <a:lnTo>
                  <a:pt x="1021" y="1920"/>
                </a:lnTo>
                <a:lnTo>
                  <a:pt x="915" y="2026"/>
                </a:lnTo>
                <a:lnTo>
                  <a:pt x="814" y="2128"/>
                </a:lnTo>
                <a:lnTo>
                  <a:pt x="717" y="2226"/>
                </a:lnTo>
                <a:lnTo>
                  <a:pt x="625" y="2322"/>
                </a:lnTo>
                <a:lnTo>
                  <a:pt x="537" y="2415"/>
                </a:lnTo>
                <a:lnTo>
                  <a:pt x="454" y="2503"/>
                </a:lnTo>
                <a:lnTo>
                  <a:pt x="376" y="2589"/>
                </a:lnTo>
                <a:lnTo>
                  <a:pt x="321" y="2503"/>
                </a:lnTo>
                <a:lnTo>
                  <a:pt x="270" y="2416"/>
                </a:lnTo>
                <a:lnTo>
                  <a:pt x="223" y="2327"/>
                </a:lnTo>
                <a:lnTo>
                  <a:pt x="180" y="2237"/>
                </a:lnTo>
                <a:lnTo>
                  <a:pt x="143" y="2147"/>
                </a:lnTo>
                <a:lnTo>
                  <a:pt x="109" y="2056"/>
                </a:lnTo>
                <a:lnTo>
                  <a:pt x="80" y="1965"/>
                </a:lnTo>
                <a:lnTo>
                  <a:pt x="55" y="1873"/>
                </a:lnTo>
                <a:lnTo>
                  <a:pt x="35" y="1782"/>
                </a:lnTo>
                <a:lnTo>
                  <a:pt x="20" y="1690"/>
                </a:lnTo>
                <a:lnTo>
                  <a:pt x="9" y="1600"/>
                </a:lnTo>
                <a:lnTo>
                  <a:pt x="2" y="1508"/>
                </a:lnTo>
                <a:lnTo>
                  <a:pt x="0" y="1419"/>
                </a:lnTo>
                <a:lnTo>
                  <a:pt x="2" y="1330"/>
                </a:lnTo>
                <a:lnTo>
                  <a:pt x="10" y="1242"/>
                </a:lnTo>
                <a:lnTo>
                  <a:pt x="22" y="1156"/>
                </a:lnTo>
                <a:lnTo>
                  <a:pt x="39" y="1070"/>
                </a:lnTo>
                <a:lnTo>
                  <a:pt x="59" y="988"/>
                </a:lnTo>
                <a:lnTo>
                  <a:pt x="86" y="906"/>
                </a:lnTo>
                <a:lnTo>
                  <a:pt x="117" y="826"/>
                </a:lnTo>
                <a:lnTo>
                  <a:pt x="152" y="749"/>
                </a:lnTo>
                <a:lnTo>
                  <a:pt x="191" y="674"/>
                </a:lnTo>
                <a:lnTo>
                  <a:pt x="237" y="601"/>
                </a:lnTo>
                <a:lnTo>
                  <a:pt x="286" y="532"/>
                </a:lnTo>
                <a:lnTo>
                  <a:pt x="341" y="466"/>
                </a:lnTo>
                <a:lnTo>
                  <a:pt x="400" y="402"/>
                </a:lnTo>
                <a:lnTo>
                  <a:pt x="462" y="345"/>
                </a:lnTo>
                <a:lnTo>
                  <a:pt x="527" y="291"/>
                </a:lnTo>
                <a:lnTo>
                  <a:pt x="595" y="241"/>
                </a:lnTo>
                <a:lnTo>
                  <a:pt x="667" y="197"/>
                </a:lnTo>
                <a:lnTo>
                  <a:pt x="741" y="156"/>
                </a:lnTo>
                <a:lnTo>
                  <a:pt x="818" y="120"/>
                </a:lnTo>
                <a:lnTo>
                  <a:pt x="899" y="89"/>
                </a:lnTo>
                <a:lnTo>
                  <a:pt x="981" y="62"/>
                </a:lnTo>
                <a:lnTo>
                  <a:pt x="1066" y="40"/>
                </a:lnTo>
                <a:lnTo>
                  <a:pt x="1153" y="22"/>
                </a:lnTo>
                <a:lnTo>
                  <a:pt x="1242" y="10"/>
                </a:lnTo>
                <a:lnTo>
                  <a:pt x="1332" y="2"/>
                </a:lnTo>
                <a:lnTo>
                  <a:pt x="1423" y="0"/>
                </a:lnTo>
                <a:close/>
              </a:path>
            </a:pathLst>
          </a:custGeom>
          <a:solidFill>
            <a:schemeClr val="accent6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 dirty="0"/>
          </a:p>
        </p:txBody>
      </p:sp>
      <p:grpSp>
        <p:nvGrpSpPr>
          <p:cNvPr id="143" name="Group 173">
            <a:extLst>
              <a:ext uri="{FF2B5EF4-FFF2-40B4-BE49-F238E27FC236}">
                <a16:creationId xmlns:a16="http://schemas.microsoft.com/office/drawing/2014/main" id="{BCF92A02-D75C-48E8-BE0B-5EF59D42CF56}"/>
              </a:ext>
            </a:extLst>
          </p:cNvPr>
          <p:cNvGrpSpPr/>
          <p:nvPr/>
        </p:nvGrpSpPr>
        <p:grpSpPr>
          <a:xfrm>
            <a:off x="209957" y="3172732"/>
            <a:ext cx="164343" cy="161355"/>
            <a:chOff x="4308452" y="4452902"/>
            <a:chExt cx="237668" cy="233347"/>
          </a:xfrm>
          <a:solidFill>
            <a:schemeClr val="accent3"/>
          </a:solidFill>
        </p:grpSpPr>
        <p:sp>
          <p:nvSpPr>
            <p:cNvPr id="144" name="Freeform 174">
              <a:extLst>
                <a:ext uri="{FF2B5EF4-FFF2-40B4-BE49-F238E27FC236}">
                  <a16:creationId xmlns:a16="http://schemas.microsoft.com/office/drawing/2014/main" id="{C1614802-F600-4FDE-B03A-9CB258C4CFB6}"/>
                </a:ext>
              </a:extLst>
            </p:cNvPr>
            <p:cNvSpPr>
              <a:spLocks/>
            </p:cNvSpPr>
            <p:nvPr/>
          </p:nvSpPr>
          <p:spPr bwMode="auto">
            <a:xfrm>
              <a:off x="4372682" y="4514547"/>
              <a:ext cx="45719" cy="51318"/>
            </a:xfrm>
            <a:custGeom>
              <a:avLst/>
              <a:gdLst>
                <a:gd name="T0" fmla="*/ 169 w 491"/>
                <a:gd name="T1" fmla="*/ 0 h 554"/>
                <a:gd name="T2" fmla="*/ 219 w 491"/>
                <a:gd name="T3" fmla="*/ 2 h 554"/>
                <a:gd name="T4" fmla="*/ 264 w 491"/>
                <a:gd name="T5" fmla="*/ 8 h 554"/>
                <a:gd name="T6" fmla="*/ 306 w 491"/>
                <a:gd name="T7" fmla="*/ 18 h 554"/>
                <a:gd name="T8" fmla="*/ 344 w 491"/>
                <a:gd name="T9" fmla="*/ 31 h 554"/>
                <a:gd name="T10" fmla="*/ 377 w 491"/>
                <a:gd name="T11" fmla="*/ 49 h 554"/>
                <a:gd name="T12" fmla="*/ 407 w 491"/>
                <a:gd name="T13" fmla="*/ 69 h 554"/>
                <a:gd name="T14" fmla="*/ 432 w 491"/>
                <a:gd name="T15" fmla="*/ 93 h 554"/>
                <a:gd name="T16" fmla="*/ 454 w 491"/>
                <a:gd name="T17" fmla="*/ 120 h 554"/>
                <a:gd name="T18" fmla="*/ 470 w 491"/>
                <a:gd name="T19" fmla="*/ 151 h 554"/>
                <a:gd name="T20" fmla="*/ 482 w 491"/>
                <a:gd name="T21" fmla="*/ 185 h 554"/>
                <a:gd name="T22" fmla="*/ 489 w 491"/>
                <a:gd name="T23" fmla="*/ 222 h 554"/>
                <a:gd name="T24" fmla="*/ 491 w 491"/>
                <a:gd name="T25" fmla="*/ 262 h 554"/>
                <a:gd name="T26" fmla="*/ 489 w 491"/>
                <a:gd name="T27" fmla="*/ 303 h 554"/>
                <a:gd name="T28" fmla="*/ 483 w 491"/>
                <a:gd name="T29" fmla="*/ 341 h 554"/>
                <a:gd name="T30" fmla="*/ 471 w 491"/>
                <a:gd name="T31" fmla="*/ 376 h 554"/>
                <a:gd name="T32" fmla="*/ 455 w 491"/>
                <a:gd name="T33" fmla="*/ 408 h 554"/>
                <a:gd name="T34" fmla="*/ 434 w 491"/>
                <a:gd name="T35" fmla="*/ 438 h 554"/>
                <a:gd name="T36" fmla="*/ 410 w 491"/>
                <a:gd name="T37" fmla="*/ 464 h 554"/>
                <a:gd name="T38" fmla="*/ 382 w 491"/>
                <a:gd name="T39" fmla="*/ 487 h 554"/>
                <a:gd name="T40" fmla="*/ 349 w 491"/>
                <a:gd name="T41" fmla="*/ 507 h 554"/>
                <a:gd name="T42" fmla="*/ 314 w 491"/>
                <a:gd name="T43" fmla="*/ 523 h 554"/>
                <a:gd name="T44" fmla="*/ 274 w 491"/>
                <a:gd name="T45" fmla="*/ 537 h 554"/>
                <a:gd name="T46" fmla="*/ 232 w 491"/>
                <a:gd name="T47" fmla="*/ 545 h 554"/>
                <a:gd name="T48" fmla="*/ 186 w 491"/>
                <a:gd name="T49" fmla="*/ 552 h 554"/>
                <a:gd name="T50" fmla="*/ 137 w 491"/>
                <a:gd name="T51" fmla="*/ 554 h 554"/>
                <a:gd name="T52" fmla="*/ 96 w 491"/>
                <a:gd name="T53" fmla="*/ 553 h 554"/>
                <a:gd name="T54" fmla="*/ 59 w 491"/>
                <a:gd name="T55" fmla="*/ 551 h 554"/>
                <a:gd name="T56" fmla="*/ 28 w 491"/>
                <a:gd name="T57" fmla="*/ 549 h 554"/>
                <a:gd name="T58" fmla="*/ 0 w 491"/>
                <a:gd name="T59" fmla="*/ 543 h 554"/>
                <a:gd name="T60" fmla="*/ 0 w 491"/>
                <a:gd name="T61" fmla="*/ 16 h 554"/>
                <a:gd name="T62" fmla="*/ 21 w 491"/>
                <a:gd name="T63" fmla="*/ 11 h 554"/>
                <a:gd name="T64" fmla="*/ 48 w 491"/>
                <a:gd name="T65" fmla="*/ 6 h 554"/>
                <a:gd name="T66" fmla="*/ 82 w 491"/>
                <a:gd name="T67" fmla="*/ 3 h 554"/>
                <a:gd name="T68" fmla="*/ 123 w 491"/>
                <a:gd name="T69" fmla="*/ 1 h 554"/>
                <a:gd name="T70" fmla="*/ 169 w 491"/>
                <a:gd name="T71" fmla="*/ 0 h 5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91" h="554">
                  <a:moveTo>
                    <a:pt x="169" y="0"/>
                  </a:moveTo>
                  <a:lnTo>
                    <a:pt x="219" y="2"/>
                  </a:lnTo>
                  <a:lnTo>
                    <a:pt x="264" y="8"/>
                  </a:lnTo>
                  <a:lnTo>
                    <a:pt x="306" y="18"/>
                  </a:lnTo>
                  <a:lnTo>
                    <a:pt x="344" y="31"/>
                  </a:lnTo>
                  <a:lnTo>
                    <a:pt x="377" y="49"/>
                  </a:lnTo>
                  <a:lnTo>
                    <a:pt x="407" y="69"/>
                  </a:lnTo>
                  <a:lnTo>
                    <a:pt x="432" y="93"/>
                  </a:lnTo>
                  <a:lnTo>
                    <a:pt x="454" y="120"/>
                  </a:lnTo>
                  <a:lnTo>
                    <a:pt x="470" y="151"/>
                  </a:lnTo>
                  <a:lnTo>
                    <a:pt x="482" y="185"/>
                  </a:lnTo>
                  <a:lnTo>
                    <a:pt x="489" y="222"/>
                  </a:lnTo>
                  <a:lnTo>
                    <a:pt x="491" y="262"/>
                  </a:lnTo>
                  <a:lnTo>
                    <a:pt x="489" y="303"/>
                  </a:lnTo>
                  <a:lnTo>
                    <a:pt x="483" y="341"/>
                  </a:lnTo>
                  <a:lnTo>
                    <a:pt x="471" y="376"/>
                  </a:lnTo>
                  <a:lnTo>
                    <a:pt x="455" y="408"/>
                  </a:lnTo>
                  <a:lnTo>
                    <a:pt x="434" y="438"/>
                  </a:lnTo>
                  <a:lnTo>
                    <a:pt x="410" y="464"/>
                  </a:lnTo>
                  <a:lnTo>
                    <a:pt x="382" y="487"/>
                  </a:lnTo>
                  <a:lnTo>
                    <a:pt x="349" y="507"/>
                  </a:lnTo>
                  <a:lnTo>
                    <a:pt x="314" y="523"/>
                  </a:lnTo>
                  <a:lnTo>
                    <a:pt x="274" y="537"/>
                  </a:lnTo>
                  <a:lnTo>
                    <a:pt x="232" y="545"/>
                  </a:lnTo>
                  <a:lnTo>
                    <a:pt x="186" y="552"/>
                  </a:lnTo>
                  <a:lnTo>
                    <a:pt x="137" y="554"/>
                  </a:lnTo>
                  <a:lnTo>
                    <a:pt x="96" y="553"/>
                  </a:lnTo>
                  <a:lnTo>
                    <a:pt x="59" y="551"/>
                  </a:lnTo>
                  <a:lnTo>
                    <a:pt x="28" y="549"/>
                  </a:lnTo>
                  <a:lnTo>
                    <a:pt x="0" y="543"/>
                  </a:lnTo>
                  <a:lnTo>
                    <a:pt x="0" y="16"/>
                  </a:lnTo>
                  <a:lnTo>
                    <a:pt x="21" y="11"/>
                  </a:lnTo>
                  <a:lnTo>
                    <a:pt x="48" y="6"/>
                  </a:lnTo>
                  <a:lnTo>
                    <a:pt x="82" y="3"/>
                  </a:lnTo>
                  <a:lnTo>
                    <a:pt x="123" y="1"/>
                  </a:lnTo>
                  <a:lnTo>
                    <a:pt x="16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45" name="Freeform 175">
              <a:extLst>
                <a:ext uri="{FF2B5EF4-FFF2-40B4-BE49-F238E27FC236}">
                  <a16:creationId xmlns:a16="http://schemas.microsoft.com/office/drawing/2014/main" id="{C1CE8DCF-3CA8-4676-920B-A233CDF75A5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08452" y="4452902"/>
              <a:ext cx="237668" cy="233347"/>
            </a:xfrm>
            <a:custGeom>
              <a:avLst/>
              <a:gdLst>
                <a:gd name="T0" fmla="*/ 2259 w 3305"/>
                <a:gd name="T1" fmla="*/ 1115 h 3242"/>
                <a:gd name="T2" fmla="*/ 2068 w 3305"/>
                <a:gd name="T3" fmla="*/ 1201 h 3242"/>
                <a:gd name="T4" fmla="*/ 1945 w 3305"/>
                <a:gd name="T5" fmla="*/ 1341 h 3242"/>
                <a:gd name="T6" fmla="*/ 1902 w 3305"/>
                <a:gd name="T7" fmla="*/ 1518 h 3242"/>
                <a:gd name="T8" fmla="*/ 1932 w 3305"/>
                <a:gd name="T9" fmla="*/ 1657 h 3242"/>
                <a:gd name="T10" fmla="*/ 2034 w 3305"/>
                <a:gd name="T11" fmla="*/ 1783 h 3242"/>
                <a:gd name="T12" fmla="*/ 2218 w 3305"/>
                <a:gd name="T13" fmla="*/ 1886 h 3242"/>
                <a:gd name="T14" fmla="*/ 2388 w 3305"/>
                <a:gd name="T15" fmla="*/ 1950 h 3242"/>
                <a:gd name="T16" fmla="*/ 2460 w 3305"/>
                <a:gd name="T17" fmla="*/ 2005 h 3242"/>
                <a:gd name="T18" fmla="*/ 2471 w 3305"/>
                <a:gd name="T19" fmla="*/ 2078 h 3242"/>
                <a:gd name="T20" fmla="*/ 2421 w 3305"/>
                <a:gd name="T21" fmla="*/ 2142 h 3242"/>
                <a:gd name="T22" fmla="*/ 2297 w 3305"/>
                <a:gd name="T23" fmla="*/ 2165 h 3242"/>
                <a:gd name="T24" fmla="*/ 2103 w 3305"/>
                <a:gd name="T25" fmla="*/ 2133 h 3242"/>
                <a:gd name="T26" fmla="*/ 1943 w 3305"/>
                <a:gd name="T27" fmla="*/ 2067 h 3242"/>
                <a:gd name="T28" fmla="*/ 2003 w 3305"/>
                <a:gd name="T29" fmla="*/ 2408 h 3242"/>
                <a:gd name="T30" fmla="*/ 2233 w 3305"/>
                <a:gd name="T31" fmla="*/ 2445 h 3242"/>
                <a:gd name="T32" fmla="*/ 2490 w 3305"/>
                <a:gd name="T33" fmla="*/ 2428 h 3242"/>
                <a:gd name="T34" fmla="*/ 2687 w 3305"/>
                <a:gd name="T35" fmla="*/ 2354 h 3242"/>
                <a:gd name="T36" fmla="*/ 2812 w 3305"/>
                <a:gd name="T37" fmla="*/ 2232 h 3242"/>
                <a:gd name="T38" fmla="*/ 2867 w 3305"/>
                <a:gd name="T39" fmla="*/ 2071 h 3242"/>
                <a:gd name="T40" fmla="*/ 2848 w 3305"/>
                <a:gd name="T41" fmla="*/ 1895 h 3242"/>
                <a:gd name="T42" fmla="*/ 2751 w 3305"/>
                <a:gd name="T43" fmla="*/ 1755 h 3242"/>
                <a:gd name="T44" fmla="*/ 2570 w 3305"/>
                <a:gd name="T45" fmla="*/ 1649 h 3242"/>
                <a:gd name="T46" fmla="*/ 2393 w 3305"/>
                <a:gd name="T47" fmla="*/ 1582 h 3242"/>
                <a:gd name="T48" fmla="*/ 2313 w 3305"/>
                <a:gd name="T49" fmla="*/ 1526 h 3242"/>
                <a:gd name="T50" fmla="*/ 2301 w 3305"/>
                <a:gd name="T51" fmla="*/ 1455 h 3242"/>
                <a:gd name="T52" fmla="*/ 2361 w 3305"/>
                <a:gd name="T53" fmla="*/ 1388 h 3242"/>
                <a:gd name="T54" fmla="*/ 2502 w 3305"/>
                <a:gd name="T55" fmla="*/ 1374 h 3242"/>
                <a:gd name="T56" fmla="*/ 2677 w 3305"/>
                <a:gd name="T57" fmla="*/ 1418 h 3242"/>
                <a:gd name="T58" fmla="*/ 2775 w 3305"/>
                <a:gd name="T59" fmla="*/ 1152 h 3242"/>
                <a:gd name="T60" fmla="*/ 2567 w 3305"/>
                <a:gd name="T61" fmla="*/ 1102 h 3242"/>
                <a:gd name="T62" fmla="*/ 1008 w 3305"/>
                <a:gd name="T63" fmla="*/ 620 h 3242"/>
                <a:gd name="T64" fmla="*/ 708 w 3305"/>
                <a:gd name="T65" fmla="*/ 636 h 3242"/>
                <a:gd name="T66" fmla="*/ 543 w 3305"/>
                <a:gd name="T67" fmla="*/ 2421 h 3242"/>
                <a:gd name="T68" fmla="*/ 1014 w 3305"/>
                <a:gd name="T69" fmla="*/ 1787 h 3242"/>
                <a:gd name="T70" fmla="*/ 1232 w 3305"/>
                <a:gd name="T71" fmla="*/ 1781 h 3242"/>
                <a:gd name="T72" fmla="*/ 1483 w 3305"/>
                <a:gd name="T73" fmla="*/ 1722 h 3242"/>
                <a:gd name="T74" fmla="*/ 1682 w 3305"/>
                <a:gd name="T75" fmla="*/ 1601 h 3242"/>
                <a:gd name="T76" fmla="*/ 1797 w 3305"/>
                <a:gd name="T77" fmla="*/ 1440 h 3242"/>
                <a:gd name="T78" fmla="*/ 1847 w 3305"/>
                <a:gd name="T79" fmla="*/ 1234 h 3242"/>
                <a:gd name="T80" fmla="*/ 1826 w 3305"/>
                <a:gd name="T81" fmla="*/ 1012 h 3242"/>
                <a:gd name="T82" fmla="*/ 1727 w 3305"/>
                <a:gd name="T83" fmla="*/ 831 h 3242"/>
                <a:gd name="T84" fmla="*/ 1575 w 3305"/>
                <a:gd name="T85" fmla="*/ 711 h 3242"/>
                <a:gd name="T86" fmla="*/ 1369 w 3305"/>
                <a:gd name="T87" fmla="*/ 643 h 3242"/>
                <a:gd name="T88" fmla="*/ 1099 w 3305"/>
                <a:gd name="T89" fmla="*/ 620 h 3242"/>
                <a:gd name="T90" fmla="*/ 3172 w 3305"/>
                <a:gd name="T91" fmla="*/ 13 h 3242"/>
                <a:gd name="T92" fmla="*/ 3277 w 3305"/>
                <a:gd name="T93" fmla="*/ 98 h 3242"/>
                <a:gd name="T94" fmla="*/ 3305 w 3305"/>
                <a:gd name="T95" fmla="*/ 3044 h 3242"/>
                <a:gd name="T96" fmla="*/ 3257 w 3305"/>
                <a:gd name="T97" fmla="*/ 3171 h 3242"/>
                <a:gd name="T98" fmla="*/ 3138 w 3305"/>
                <a:gd name="T99" fmla="*/ 3239 h 3242"/>
                <a:gd name="T100" fmla="*/ 131 w 3305"/>
                <a:gd name="T101" fmla="*/ 3229 h 3242"/>
                <a:gd name="T102" fmla="*/ 28 w 3305"/>
                <a:gd name="T103" fmla="*/ 3144 h 3242"/>
                <a:gd name="T104" fmla="*/ 0 w 3305"/>
                <a:gd name="T105" fmla="*/ 199 h 3242"/>
                <a:gd name="T106" fmla="*/ 47 w 3305"/>
                <a:gd name="T107" fmla="*/ 71 h 3242"/>
                <a:gd name="T108" fmla="*/ 166 w 3305"/>
                <a:gd name="T109" fmla="*/ 3 h 3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305" h="3242">
                  <a:moveTo>
                    <a:pt x="2440" y="1094"/>
                  </a:moveTo>
                  <a:lnTo>
                    <a:pt x="2376" y="1097"/>
                  </a:lnTo>
                  <a:lnTo>
                    <a:pt x="2316" y="1103"/>
                  </a:lnTo>
                  <a:lnTo>
                    <a:pt x="2259" y="1115"/>
                  </a:lnTo>
                  <a:lnTo>
                    <a:pt x="2205" y="1131"/>
                  </a:lnTo>
                  <a:lnTo>
                    <a:pt x="2156" y="1151"/>
                  </a:lnTo>
                  <a:lnTo>
                    <a:pt x="2110" y="1174"/>
                  </a:lnTo>
                  <a:lnTo>
                    <a:pt x="2068" y="1201"/>
                  </a:lnTo>
                  <a:lnTo>
                    <a:pt x="2030" y="1231"/>
                  </a:lnTo>
                  <a:lnTo>
                    <a:pt x="1998" y="1265"/>
                  </a:lnTo>
                  <a:lnTo>
                    <a:pt x="1969" y="1302"/>
                  </a:lnTo>
                  <a:lnTo>
                    <a:pt x="1945" y="1341"/>
                  </a:lnTo>
                  <a:lnTo>
                    <a:pt x="1927" y="1382"/>
                  </a:lnTo>
                  <a:lnTo>
                    <a:pt x="1914" y="1425"/>
                  </a:lnTo>
                  <a:lnTo>
                    <a:pt x="1905" y="1470"/>
                  </a:lnTo>
                  <a:lnTo>
                    <a:pt x="1902" y="1518"/>
                  </a:lnTo>
                  <a:lnTo>
                    <a:pt x="1904" y="1554"/>
                  </a:lnTo>
                  <a:lnTo>
                    <a:pt x="1909" y="1588"/>
                  </a:lnTo>
                  <a:lnTo>
                    <a:pt x="1918" y="1623"/>
                  </a:lnTo>
                  <a:lnTo>
                    <a:pt x="1932" y="1657"/>
                  </a:lnTo>
                  <a:lnTo>
                    <a:pt x="1951" y="1690"/>
                  </a:lnTo>
                  <a:lnTo>
                    <a:pt x="1973" y="1721"/>
                  </a:lnTo>
                  <a:lnTo>
                    <a:pt x="2001" y="1753"/>
                  </a:lnTo>
                  <a:lnTo>
                    <a:pt x="2034" y="1783"/>
                  </a:lnTo>
                  <a:lnTo>
                    <a:pt x="2072" y="1811"/>
                  </a:lnTo>
                  <a:lnTo>
                    <a:pt x="2115" y="1837"/>
                  </a:lnTo>
                  <a:lnTo>
                    <a:pt x="2164" y="1863"/>
                  </a:lnTo>
                  <a:lnTo>
                    <a:pt x="2218" y="1886"/>
                  </a:lnTo>
                  <a:lnTo>
                    <a:pt x="2278" y="1908"/>
                  </a:lnTo>
                  <a:lnTo>
                    <a:pt x="2321" y="1923"/>
                  </a:lnTo>
                  <a:lnTo>
                    <a:pt x="2358" y="1936"/>
                  </a:lnTo>
                  <a:lnTo>
                    <a:pt x="2388" y="1950"/>
                  </a:lnTo>
                  <a:lnTo>
                    <a:pt x="2413" y="1963"/>
                  </a:lnTo>
                  <a:lnTo>
                    <a:pt x="2433" y="1977"/>
                  </a:lnTo>
                  <a:lnTo>
                    <a:pt x="2448" y="1990"/>
                  </a:lnTo>
                  <a:lnTo>
                    <a:pt x="2460" y="2005"/>
                  </a:lnTo>
                  <a:lnTo>
                    <a:pt x="2466" y="2021"/>
                  </a:lnTo>
                  <a:lnTo>
                    <a:pt x="2471" y="2038"/>
                  </a:lnTo>
                  <a:lnTo>
                    <a:pt x="2473" y="2057"/>
                  </a:lnTo>
                  <a:lnTo>
                    <a:pt x="2471" y="2078"/>
                  </a:lnTo>
                  <a:lnTo>
                    <a:pt x="2464" y="2097"/>
                  </a:lnTo>
                  <a:lnTo>
                    <a:pt x="2455" y="2115"/>
                  </a:lnTo>
                  <a:lnTo>
                    <a:pt x="2440" y="2129"/>
                  </a:lnTo>
                  <a:lnTo>
                    <a:pt x="2421" y="2142"/>
                  </a:lnTo>
                  <a:lnTo>
                    <a:pt x="2398" y="2152"/>
                  </a:lnTo>
                  <a:lnTo>
                    <a:pt x="2369" y="2159"/>
                  </a:lnTo>
                  <a:lnTo>
                    <a:pt x="2335" y="2164"/>
                  </a:lnTo>
                  <a:lnTo>
                    <a:pt x="2297" y="2165"/>
                  </a:lnTo>
                  <a:lnTo>
                    <a:pt x="2249" y="2163"/>
                  </a:lnTo>
                  <a:lnTo>
                    <a:pt x="2201" y="2156"/>
                  </a:lnTo>
                  <a:lnTo>
                    <a:pt x="2152" y="2146"/>
                  </a:lnTo>
                  <a:lnTo>
                    <a:pt x="2103" y="2133"/>
                  </a:lnTo>
                  <a:lnTo>
                    <a:pt x="2056" y="2118"/>
                  </a:lnTo>
                  <a:lnTo>
                    <a:pt x="2013" y="2101"/>
                  </a:lnTo>
                  <a:lnTo>
                    <a:pt x="1975" y="2084"/>
                  </a:lnTo>
                  <a:lnTo>
                    <a:pt x="1943" y="2067"/>
                  </a:lnTo>
                  <a:lnTo>
                    <a:pt x="1870" y="2356"/>
                  </a:lnTo>
                  <a:lnTo>
                    <a:pt x="1910" y="2375"/>
                  </a:lnTo>
                  <a:lnTo>
                    <a:pt x="1955" y="2392"/>
                  </a:lnTo>
                  <a:lnTo>
                    <a:pt x="2003" y="2408"/>
                  </a:lnTo>
                  <a:lnTo>
                    <a:pt x="2056" y="2421"/>
                  </a:lnTo>
                  <a:lnTo>
                    <a:pt x="2112" y="2432"/>
                  </a:lnTo>
                  <a:lnTo>
                    <a:pt x="2171" y="2439"/>
                  </a:lnTo>
                  <a:lnTo>
                    <a:pt x="2233" y="2445"/>
                  </a:lnTo>
                  <a:lnTo>
                    <a:pt x="2297" y="2446"/>
                  </a:lnTo>
                  <a:lnTo>
                    <a:pt x="2365" y="2444"/>
                  </a:lnTo>
                  <a:lnTo>
                    <a:pt x="2430" y="2438"/>
                  </a:lnTo>
                  <a:lnTo>
                    <a:pt x="2490" y="2428"/>
                  </a:lnTo>
                  <a:lnTo>
                    <a:pt x="2546" y="2415"/>
                  </a:lnTo>
                  <a:lnTo>
                    <a:pt x="2597" y="2397"/>
                  </a:lnTo>
                  <a:lnTo>
                    <a:pt x="2644" y="2377"/>
                  </a:lnTo>
                  <a:lnTo>
                    <a:pt x="2687" y="2354"/>
                  </a:lnTo>
                  <a:lnTo>
                    <a:pt x="2724" y="2328"/>
                  </a:lnTo>
                  <a:lnTo>
                    <a:pt x="2759" y="2298"/>
                  </a:lnTo>
                  <a:lnTo>
                    <a:pt x="2788" y="2265"/>
                  </a:lnTo>
                  <a:lnTo>
                    <a:pt x="2812" y="2232"/>
                  </a:lnTo>
                  <a:lnTo>
                    <a:pt x="2833" y="2195"/>
                  </a:lnTo>
                  <a:lnTo>
                    <a:pt x="2849" y="2156"/>
                  </a:lnTo>
                  <a:lnTo>
                    <a:pt x="2861" y="2115"/>
                  </a:lnTo>
                  <a:lnTo>
                    <a:pt x="2867" y="2071"/>
                  </a:lnTo>
                  <a:lnTo>
                    <a:pt x="2869" y="2027"/>
                  </a:lnTo>
                  <a:lnTo>
                    <a:pt x="2866" y="1981"/>
                  </a:lnTo>
                  <a:lnTo>
                    <a:pt x="2860" y="1936"/>
                  </a:lnTo>
                  <a:lnTo>
                    <a:pt x="2848" y="1895"/>
                  </a:lnTo>
                  <a:lnTo>
                    <a:pt x="2831" y="1857"/>
                  </a:lnTo>
                  <a:lnTo>
                    <a:pt x="2809" y="1820"/>
                  </a:lnTo>
                  <a:lnTo>
                    <a:pt x="2783" y="1787"/>
                  </a:lnTo>
                  <a:lnTo>
                    <a:pt x="2751" y="1755"/>
                  </a:lnTo>
                  <a:lnTo>
                    <a:pt x="2715" y="1726"/>
                  </a:lnTo>
                  <a:lnTo>
                    <a:pt x="2672" y="1698"/>
                  </a:lnTo>
                  <a:lnTo>
                    <a:pt x="2624" y="1673"/>
                  </a:lnTo>
                  <a:lnTo>
                    <a:pt x="2570" y="1649"/>
                  </a:lnTo>
                  <a:lnTo>
                    <a:pt x="2510" y="1627"/>
                  </a:lnTo>
                  <a:lnTo>
                    <a:pt x="2465" y="1611"/>
                  </a:lnTo>
                  <a:lnTo>
                    <a:pt x="2426" y="1596"/>
                  </a:lnTo>
                  <a:lnTo>
                    <a:pt x="2393" y="1582"/>
                  </a:lnTo>
                  <a:lnTo>
                    <a:pt x="2365" y="1568"/>
                  </a:lnTo>
                  <a:lnTo>
                    <a:pt x="2344" y="1555"/>
                  </a:lnTo>
                  <a:lnTo>
                    <a:pt x="2326" y="1541"/>
                  </a:lnTo>
                  <a:lnTo>
                    <a:pt x="2313" y="1526"/>
                  </a:lnTo>
                  <a:lnTo>
                    <a:pt x="2304" y="1511"/>
                  </a:lnTo>
                  <a:lnTo>
                    <a:pt x="2300" y="1496"/>
                  </a:lnTo>
                  <a:lnTo>
                    <a:pt x="2298" y="1479"/>
                  </a:lnTo>
                  <a:lnTo>
                    <a:pt x="2301" y="1455"/>
                  </a:lnTo>
                  <a:lnTo>
                    <a:pt x="2308" y="1433"/>
                  </a:lnTo>
                  <a:lnTo>
                    <a:pt x="2321" y="1416"/>
                  </a:lnTo>
                  <a:lnTo>
                    <a:pt x="2338" y="1401"/>
                  </a:lnTo>
                  <a:lnTo>
                    <a:pt x="2361" y="1388"/>
                  </a:lnTo>
                  <a:lnTo>
                    <a:pt x="2388" y="1380"/>
                  </a:lnTo>
                  <a:lnTo>
                    <a:pt x="2418" y="1374"/>
                  </a:lnTo>
                  <a:lnTo>
                    <a:pt x="2453" y="1372"/>
                  </a:lnTo>
                  <a:lnTo>
                    <a:pt x="2502" y="1374"/>
                  </a:lnTo>
                  <a:lnTo>
                    <a:pt x="2550" y="1382"/>
                  </a:lnTo>
                  <a:lnTo>
                    <a:pt x="2595" y="1391"/>
                  </a:lnTo>
                  <a:lnTo>
                    <a:pt x="2638" y="1404"/>
                  </a:lnTo>
                  <a:lnTo>
                    <a:pt x="2677" y="1418"/>
                  </a:lnTo>
                  <a:lnTo>
                    <a:pt x="2711" y="1432"/>
                  </a:lnTo>
                  <a:lnTo>
                    <a:pt x="2740" y="1447"/>
                  </a:lnTo>
                  <a:lnTo>
                    <a:pt x="2814" y="1169"/>
                  </a:lnTo>
                  <a:lnTo>
                    <a:pt x="2775" y="1152"/>
                  </a:lnTo>
                  <a:lnTo>
                    <a:pt x="2731" y="1136"/>
                  </a:lnTo>
                  <a:lnTo>
                    <a:pt x="2680" y="1122"/>
                  </a:lnTo>
                  <a:lnTo>
                    <a:pt x="2627" y="1111"/>
                  </a:lnTo>
                  <a:lnTo>
                    <a:pt x="2567" y="1102"/>
                  </a:lnTo>
                  <a:lnTo>
                    <a:pt x="2505" y="1096"/>
                  </a:lnTo>
                  <a:lnTo>
                    <a:pt x="2440" y="1094"/>
                  </a:lnTo>
                  <a:close/>
                  <a:moveTo>
                    <a:pt x="1099" y="620"/>
                  </a:moveTo>
                  <a:lnTo>
                    <a:pt x="1008" y="620"/>
                  </a:lnTo>
                  <a:lnTo>
                    <a:pt x="924" y="623"/>
                  </a:lnTo>
                  <a:lnTo>
                    <a:pt x="846" y="627"/>
                  </a:lnTo>
                  <a:lnTo>
                    <a:pt x="774" y="631"/>
                  </a:lnTo>
                  <a:lnTo>
                    <a:pt x="708" y="636"/>
                  </a:lnTo>
                  <a:lnTo>
                    <a:pt x="648" y="643"/>
                  </a:lnTo>
                  <a:lnTo>
                    <a:pt x="593" y="650"/>
                  </a:lnTo>
                  <a:lnTo>
                    <a:pt x="543" y="657"/>
                  </a:lnTo>
                  <a:lnTo>
                    <a:pt x="543" y="2421"/>
                  </a:lnTo>
                  <a:lnTo>
                    <a:pt x="950" y="2421"/>
                  </a:lnTo>
                  <a:lnTo>
                    <a:pt x="950" y="1781"/>
                  </a:lnTo>
                  <a:lnTo>
                    <a:pt x="981" y="1785"/>
                  </a:lnTo>
                  <a:lnTo>
                    <a:pt x="1014" y="1787"/>
                  </a:lnTo>
                  <a:lnTo>
                    <a:pt x="1051" y="1788"/>
                  </a:lnTo>
                  <a:lnTo>
                    <a:pt x="1091" y="1788"/>
                  </a:lnTo>
                  <a:lnTo>
                    <a:pt x="1163" y="1787"/>
                  </a:lnTo>
                  <a:lnTo>
                    <a:pt x="1232" y="1781"/>
                  </a:lnTo>
                  <a:lnTo>
                    <a:pt x="1299" y="1772"/>
                  </a:lnTo>
                  <a:lnTo>
                    <a:pt x="1364" y="1759"/>
                  </a:lnTo>
                  <a:lnTo>
                    <a:pt x="1425" y="1743"/>
                  </a:lnTo>
                  <a:lnTo>
                    <a:pt x="1483" y="1722"/>
                  </a:lnTo>
                  <a:lnTo>
                    <a:pt x="1539" y="1698"/>
                  </a:lnTo>
                  <a:lnTo>
                    <a:pt x="1591" y="1670"/>
                  </a:lnTo>
                  <a:lnTo>
                    <a:pt x="1638" y="1638"/>
                  </a:lnTo>
                  <a:lnTo>
                    <a:pt x="1682" y="1601"/>
                  </a:lnTo>
                  <a:lnTo>
                    <a:pt x="1716" y="1565"/>
                  </a:lnTo>
                  <a:lnTo>
                    <a:pt x="1747" y="1527"/>
                  </a:lnTo>
                  <a:lnTo>
                    <a:pt x="1773" y="1485"/>
                  </a:lnTo>
                  <a:lnTo>
                    <a:pt x="1797" y="1440"/>
                  </a:lnTo>
                  <a:lnTo>
                    <a:pt x="1815" y="1392"/>
                  </a:lnTo>
                  <a:lnTo>
                    <a:pt x="1830" y="1342"/>
                  </a:lnTo>
                  <a:lnTo>
                    <a:pt x="1841" y="1289"/>
                  </a:lnTo>
                  <a:lnTo>
                    <a:pt x="1847" y="1234"/>
                  </a:lnTo>
                  <a:lnTo>
                    <a:pt x="1850" y="1177"/>
                  </a:lnTo>
                  <a:lnTo>
                    <a:pt x="1847" y="1119"/>
                  </a:lnTo>
                  <a:lnTo>
                    <a:pt x="1839" y="1064"/>
                  </a:lnTo>
                  <a:lnTo>
                    <a:pt x="1826" y="1012"/>
                  </a:lnTo>
                  <a:lnTo>
                    <a:pt x="1808" y="962"/>
                  </a:lnTo>
                  <a:lnTo>
                    <a:pt x="1785" y="915"/>
                  </a:lnTo>
                  <a:lnTo>
                    <a:pt x="1757" y="871"/>
                  </a:lnTo>
                  <a:lnTo>
                    <a:pt x="1727" y="831"/>
                  </a:lnTo>
                  <a:lnTo>
                    <a:pt x="1693" y="795"/>
                  </a:lnTo>
                  <a:lnTo>
                    <a:pt x="1655" y="764"/>
                  </a:lnTo>
                  <a:lnTo>
                    <a:pt x="1617" y="736"/>
                  </a:lnTo>
                  <a:lnTo>
                    <a:pt x="1575" y="711"/>
                  </a:lnTo>
                  <a:lnTo>
                    <a:pt x="1529" y="690"/>
                  </a:lnTo>
                  <a:lnTo>
                    <a:pt x="1480" y="671"/>
                  </a:lnTo>
                  <a:lnTo>
                    <a:pt x="1427" y="655"/>
                  </a:lnTo>
                  <a:lnTo>
                    <a:pt x="1369" y="643"/>
                  </a:lnTo>
                  <a:lnTo>
                    <a:pt x="1308" y="633"/>
                  </a:lnTo>
                  <a:lnTo>
                    <a:pt x="1242" y="626"/>
                  </a:lnTo>
                  <a:lnTo>
                    <a:pt x="1172" y="621"/>
                  </a:lnTo>
                  <a:lnTo>
                    <a:pt x="1099" y="620"/>
                  </a:lnTo>
                  <a:close/>
                  <a:moveTo>
                    <a:pt x="202" y="0"/>
                  </a:moveTo>
                  <a:lnTo>
                    <a:pt x="3103" y="0"/>
                  </a:lnTo>
                  <a:lnTo>
                    <a:pt x="3138" y="3"/>
                  </a:lnTo>
                  <a:lnTo>
                    <a:pt x="3172" y="13"/>
                  </a:lnTo>
                  <a:lnTo>
                    <a:pt x="3205" y="28"/>
                  </a:lnTo>
                  <a:lnTo>
                    <a:pt x="3233" y="47"/>
                  </a:lnTo>
                  <a:lnTo>
                    <a:pt x="3257" y="71"/>
                  </a:lnTo>
                  <a:lnTo>
                    <a:pt x="3277" y="98"/>
                  </a:lnTo>
                  <a:lnTo>
                    <a:pt x="3292" y="130"/>
                  </a:lnTo>
                  <a:lnTo>
                    <a:pt x="3301" y="163"/>
                  </a:lnTo>
                  <a:lnTo>
                    <a:pt x="3305" y="199"/>
                  </a:lnTo>
                  <a:lnTo>
                    <a:pt x="3305" y="3044"/>
                  </a:lnTo>
                  <a:lnTo>
                    <a:pt x="3301" y="3080"/>
                  </a:lnTo>
                  <a:lnTo>
                    <a:pt x="3292" y="3112"/>
                  </a:lnTo>
                  <a:lnTo>
                    <a:pt x="3277" y="3144"/>
                  </a:lnTo>
                  <a:lnTo>
                    <a:pt x="3257" y="3171"/>
                  </a:lnTo>
                  <a:lnTo>
                    <a:pt x="3233" y="3196"/>
                  </a:lnTo>
                  <a:lnTo>
                    <a:pt x="3205" y="3215"/>
                  </a:lnTo>
                  <a:lnTo>
                    <a:pt x="3172" y="3229"/>
                  </a:lnTo>
                  <a:lnTo>
                    <a:pt x="3138" y="3239"/>
                  </a:lnTo>
                  <a:lnTo>
                    <a:pt x="3103" y="3242"/>
                  </a:lnTo>
                  <a:lnTo>
                    <a:pt x="202" y="3242"/>
                  </a:lnTo>
                  <a:lnTo>
                    <a:pt x="166" y="3239"/>
                  </a:lnTo>
                  <a:lnTo>
                    <a:pt x="131" y="3229"/>
                  </a:lnTo>
                  <a:lnTo>
                    <a:pt x="100" y="3215"/>
                  </a:lnTo>
                  <a:lnTo>
                    <a:pt x="72" y="3196"/>
                  </a:lnTo>
                  <a:lnTo>
                    <a:pt x="47" y="3171"/>
                  </a:lnTo>
                  <a:lnTo>
                    <a:pt x="28" y="3144"/>
                  </a:lnTo>
                  <a:lnTo>
                    <a:pt x="13" y="3112"/>
                  </a:lnTo>
                  <a:lnTo>
                    <a:pt x="3" y="3080"/>
                  </a:lnTo>
                  <a:lnTo>
                    <a:pt x="0" y="3044"/>
                  </a:lnTo>
                  <a:lnTo>
                    <a:pt x="0" y="199"/>
                  </a:lnTo>
                  <a:lnTo>
                    <a:pt x="3" y="163"/>
                  </a:lnTo>
                  <a:lnTo>
                    <a:pt x="13" y="130"/>
                  </a:lnTo>
                  <a:lnTo>
                    <a:pt x="28" y="98"/>
                  </a:lnTo>
                  <a:lnTo>
                    <a:pt x="47" y="71"/>
                  </a:lnTo>
                  <a:lnTo>
                    <a:pt x="72" y="47"/>
                  </a:lnTo>
                  <a:lnTo>
                    <a:pt x="100" y="28"/>
                  </a:lnTo>
                  <a:lnTo>
                    <a:pt x="131" y="13"/>
                  </a:lnTo>
                  <a:lnTo>
                    <a:pt x="166" y="3"/>
                  </a:lnTo>
                  <a:lnTo>
                    <a:pt x="20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</p:grpSp>
      <p:sp>
        <p:nvSpPr>
          <p:cNvPr id="146" name="Freeform 20">
            <a:extLst>
              <a:ext uri="{FF2B5EF4-FFF2-40B4-BE49-F238E27FC236}">
                <a16:creationId xmlns:a16="http://schemas.microsoft.com/office/drawing/2014/main" id="{BB1AB7FF-FA9D-4951-897C-9A24F80A9CD3}"/>
              </a:ext>
            </a:extLst>
          </p:cNvPr>
          <p:cNvSpPr>
            <a:spLocks noEditPoints="1"/>
          </p:cNvSpPr>
          <p:nvPr/>
        </p:nvSpPr>
        <p:spPr bwMode="auto">
          <a:xfrm>
            <a:off x="195918" y="3774774"/>
            <a:ext cx="192419" cy="191189"/>
          </a:xfrm>
          <a:custGeom>
            <a:avLst/>
            <a:gdLst>
              <a:gd name="T0" fmla="*/ 120 w 3130"/>
              <a:gd name="T1" fmla="*/ 2868 h 3105"/>
              <a:gd name="T2" fmla="*/ 209 w 3130"/>
              <a:gd name="T3" fmla="*/ 2981 h 3105"/>
              <a:gd name="T4" fmla="*/ 318 w 3130"/>
              <a:gd name="T5" fmla="*/ 2891 h 3105"/>
              <a:gd name="T6" fmla="*/ 230 w 3130"/>
              <a:gd name="T7" fmla="*/ 2778 h 3105"/>
              <a:gd name="T8" fmla="*/ 2693 w 3130"/>
              <a:gd name="T9" fmla="*/ 913 h 3105"/>
              <a:gd name="T10" fmla="*/ 2670 w 3130"/>
              <a:gd name="T11" fmla="*/ 1092 h 3105"/>
              <a:gd name="T12" fmla="*/ 2749 w 3130"/>
              <a:gd name="T13" fmla="*/ 1282 h 3105"/>
              <a:gd name="T14" fmla="*/ 2923 w 3130"/>
              <a:gd name="T15" fmla="*/ 1503 h 3105"/>
              <a:gd name="T16" fmla="*/ 2950 w 3130"/>
              <a:gd name="T17" fmla="*/ 1224 h 3105"/>
              <a:gd name="T18" fmla="*/ 1682 w 3130"/>
              <a:gd name="T19" fmla="*/ 174 h 3105"/>
              <a:gd name="T20" fmla="*/ 1163 w 3130"/>
              <a:gd name="T21" fmla="*/ 339 h 3105"/>
              <a:gd name="T22" fmla="*/ 1105 w 3130"/>
              <a:gd name="T23" fmla="*/ 544 h 3105"/>
              <a:gd name="T24" fmla="*/ 1153 w 3130"/>
              <a:gd name="T25" fmla="*/ 718 h 3105"/>
              <a:gd name="T26" fmla="*/ 1042 w 3130"/>
              <a:gd name="T27" fmla="*/ 829 h 3105"/>
              <a:gd name="T28" fmla="*/ 894 w 3130"/>
              <a:gd name="T29" fmla="*/ 903 h 3105"/>
              <a:gd name="T30" fmla="*/ 858 w 3130"/>
              <a:gd name="T31" fmla="*/ 1068 h 3105"/>
              <a:gd name="T32" fmla="*/ 866 w 3130"/>
              <a:gd name="T33" fmla="*/ 1230 h 3105"/>
              <a:gd name="T34" fmla="*/ 929 w 3130"/>
              <a:gd name="T35" fmla="*/ 1294 h 3105"/>
              <a:gd name="T36" fmla="*/ 886 w 3130"/>
              <a:gd name="T37" fmla="*/ 1385 h 3105"/>
              <a:gd name="T38" fmla="*/ 673 w 3130"/>
              <a:gd name="T39" fmla="*/ 1515 h 3105"/>
              <a:gd name="T40" fmla="*/ 665 w 3130"/>
              <a:gd name="T41" fmla="*/ 1885 h 3105"/>
              <a:gd name="T42" fmla="*/ 1907 w 3130"/>
              <a:gd name="T43" fmla="*/ 847 h 3105"/>
              <a:gd name="T44" fmla="*/ 1043 w 3130"/>
              <a:gd name="T45" fmla="*/ 2375 h 3105"/>
              <a:gd name="T46" fmla="*/ 1527 w 3130"/>
              <a:gd name="T47" fmla="*/ 2602 h 3105"/>
              <a:gd name="T48" fmla="*/ 2097 w 3130"/>
              <a:gd name="T49" fmla="*/ 2578 h 3105"/>
              <a:gd name="T50" fmla="*/ 2586 w 3130"/>
              <a:gd name="T51" fmla="*/ 2290 h 3105"/>
              <a:gd name="T52" fmla="*/ 2285 w 3130"/>
              <a:gd name="T53" fmla="*/ 2383 h 3105"/>
              <a:gd name="T54" fmla="*/ 2095 w 3130"/>
              <a:gd name="T55" fmla="*/ 2417 h 3105"/>
              <a:gd name="T56" fmla="*/ 2052 w 3130"/>
              <a:gd name="T57" fmla="*/ 2332 h 3105"/>
              <a:gd name="T58" fmla="*/ 2192 w 3130"/>
              <a:gd name="T59" fmla="*/ 2221 h 3105"/>
              <a:gd name="T60" fmla="*/ 2304 w 3130"/>
              <a:gd name="T61" fmla="*/ 2140 h 3105"/>
              <a:gd name="T62" fmla="*/ 2363 w 3130"/>
              <a:gd name="T63" fmla="*/ 1969 h 3105"/>
              <a:gd name="T64" fmla="*/ 2408 w 3130"/>
              <a:gd name="T65" fmla="*/ 1786 h 3105"/>
              <a:gd name="T66" fmla="*/ 2430 w 3130"/>
              <a:gd name="T67" fmla="*/ 1725 h 3105"/>
              <a:gd name="T68" fmla="*/ 2451 w 3130"/>
              <a:gd name="T69" fmla="*/ 1562 h 3105"/>
              <a:gd name="T70" fmla="*/ 2477 w 3130"/>
              <a:gd name="T71" fmla="*/ 1394 h 3105"/>
              <a:gd name="T72" fmla="*/ 2584 w 3130"/>
              <a:gd name="T73" fmla="*/ 1228 h 3105"/>
              <a:gd name="T74" fmla="*/ 2568 w 3130"/>
              <a:gd name="T75" fmla="*/ 1017 h 3105"/>
              <a:gd name="T76" fmla="*/ 2485 w 3130"/>
              <a:gd name="T77" fmla="*/ 825 h 3105"/>
              <a:gd name="T78" fmla="*/ 2351 w 3130"/>
              <a:gd name="T79" fmla="*/ 720 h 3105"/>
              <a:gd name="T80" fmla="*/ 2149 w 3130"/>
              <a:gd name="T81" fmla="*/ 563 h 3105"/>
              <a:gd name="T82" fmla="*/ 2026 w 3130"/>
              <a:gd name="T83" fmla="*/ 400 h 3105"/>
              <a:gd name="T84" fmla="*/ 1907 w 3130"/>
              <a:gd name="T85" fmla="*/ 181 h 3105"/>
              <a:gd name="T86" fmla="*/ 2039 w 3130"/>
              <a:gd name="T87" fmla="*/ 29 h 3105"/>
              <a:gd name="T88" fmla="*/ 2598 w 3130"/>
              <a:gd name="T89" fmla="*/ 291 h 3105"/>
              <a:gd name="T90" fmla="*/ 2984 w 3130"/>
              <a:gd name="T91" fmla="*/ 773 h 3105"/>
              <a:gd name="T92" fmla="*/ 3130 w 3130"/>
              <a:gd name="T93" fmla="*/ 1399 h 3105"/>
              <a:gd name="T94" fmla="*/ 2985 w 3130"/>
              <a:gd name="T95" fmla="*/ 2025 h 3105"/>
              <a:gd name="T96" fmla="*/ 2598 w 3130"/>
              <a:gd name="T97" fmla="*/ 2506 h 3105"/>
              <a:gd name="T98" fmla="*/ 2039 w 3130"/>
              <a:gd name="T99" fmla="*/ 2769 h 3105"/>
              <a:gd name="T100" fmla="*/ 1430 w 3130"/>
              <a:gd name="T101" fmla="*/ 2755 h 3105"/>
              <a:gd name="T102" fmla="*/ 922 w 3130"/>
              <a:gd name="T103" fmla="*/ 2498 h 3105"/>
              <a:gd name="T104" fmla="*/ 238 w 3130"/>
              <a:gd name="T105" fmla="*/ 3105 h 3105"/>
              <a:gd name="T106" fmla="*/ 44 w 3130"/>
              <a:gd name="T107" fmla="*/ 3012 h 3105"/>
              <a:gd name="T108" fmla="*/ 12 w 3130"/>
              <a:gd name="T109" fmla="*/ 2797 h 3105"/>
              <a:gd name="T110" fmla="*/ 534 w 3130"/>
              <a:gd name="T111" fmla="*/ 2002 h 3105"/>
              <a:gd name="T112" fmla="*/ 399 w 3130"/>
              <a:gd name="T113" fmla="*/ 1399 h 3105"/>
              <a:gd name="T114" fmla="*/ 543 w 3130"/>
              <a:gd name="T115" fmla="*/ 773 h 3105"/>
              <a:gd name="T116" fmla="*/ 930 w 3130"/>
              <a:gd name="T117" fmla="*/ 291 h 3105"/>
              <a:gd name="T118" fmla="*/ 1490 w 3130"/>
              <a:gd name="T119" fmla="*/ 29 h 3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3130" h="3105">
                <a:moveTo>
                  <a:pt x="208" y="2778"/>
                </a:moveTo>
                <a:lnTo>
                  <a:pt x="186" y="2783"/>
                </a:lnTo>
                <a:lnTo>
                  <a:pt x="166" y="2792"/>
                </a:lnTo>
                <a:lnTo>
                  <a:pt x="149" y="2807"/>
                </a:lnTo>
                <a:lnTo>
                  <a:pt x="134" y="2826"/>
                </a:lnTo>
                <a:lnTo>
                  <a:pt x="125" y="2846"/>
                </a:lnTo>
                <a:lnTo>
                  <a:pt x="120" y="2868"/>
                </a:lnTo>
                <a:lnTo>
                  <a:pt x="120" y="2891"/>
                </a:lnTo>
                <a:lnTo>
                  <a:pt x="125" y="2913"/>
                </a:lnTo>
                <a:lnTo>
                  <a:pt x="134" y="2933"/>
                </a:lnTo>
                <a:lnTo>
                  <a:pt x="149" y="2952"/>
                </a:lnTo>
                <a:lnTo>
                  <a:pt x="167" y="2966"/>
                </a:lnTo>
                <a:lnTo>
                  <a:pt x="187" y="2976"/>
                </a:lnTo>
                <a:lnTo>
                  <a:pt x="209" y="2981"/>
                </a:lnTo>
                <a:lnTo>
                  <a:pt x="230" y="2981"/>
                </a:lnTo>
                <a:lnTo>
                  <a:pt x="251" y="2977"/>
                </a:lnTo>
                <a:lnTo>
                  <a:pt x="272" y="2966"/>
                </a:lnTo>
                <a:lnTo>
                  <a:pt x="290" y="2952"/>
                </a:lnTo>
                <a:lnTo>
                  <a:pt x="304" y="2934"/>
                </a:lnTo>
                <a:lnTo>
                  <a:pt x="313" y="2913"/>
                </a:lnTo>
                <a:lnTo>
                  <a:pt x="318" y="2891"/>
                </a:lnTo>
                <a:lnTo>
                  <a:pt x="318" y="2868"/>
                </a:lnTo>
                <a:lnTo>
                  <a:pt x="313" y="2846"/>
                </a:lnTo>
                <a:lnTo>
                  <a:pt x="304" y="2826"/>
                </a:lnTo>
                <a:lnTo>
                  <a:pt x="289" y="2807"/>
                </a:lnTo>
                <a:lnTo>
                  <a:pt x="272" y="2792"/>
                </a:lnTo>
                <a:lnTo>
                  <a:pt x="251" y="2783"/>
                </a:lnTo>
                <a:lnTo>
                  <a:pt x="230" y="2778"/>
                </a:lnTo>
                <a:lnTo>
                  <a:pt x="208" y="2778"/>
                </a:lnTo>
                <a:close/>
                <a:moveTo>
                  <a:pt x="2823" y="826"/>
                </a:moveTo>
                <a:lnTo>
                  <a:pt x="2796" y="840"/>
                </a:lnTo>
                <a:lnTo>
                  <a:pt x="2769" y="855"/>
                </a:lnTo>
                <a:lnTo>
                  <a:pt x="2741" y="873"/>
                </a:lnTo>
                <a:lnTo>
                  <a:pt x="2716" y="892"/>
                </a:lnTo>
                <a:lnTo>
                  <a:pt x="2693" y="913"/>
                </a:lnTo>
                <a:lnTo>
                  <a:pt x="2677" y="936"/>
                </a:lnTo>
                <a:lnTo>
                  <a:pt x="2669" y="953"/>
                </a:lnTo>
                <a:lnTo>
                  <a:pt x="2665" y="976"/>
                </a:lnTo>
                <a:lnTo>
                  <a:pt x="2662" y="1002"/>
                </a:lnTo>
                <a:lnTo>
                  <a:pt x="2663" y="1031"/>
                </a:lnTo>
                <a:lnTo>
                  <a:pt x="2666" y="1061"/>
                </a:lnTo>
                <a:lnTo>
                  <a:pt x="2670" y="1092"/>
                </a:lnTo>
                <a:lnTo>
                  <a:pt x="2677" y="1123"/>
                </a:lnTo>
                <a:lnTo>
                  <a:pt x="2686" y="1155"/>
                </a:lnTo>
                <a:lnTo>
                  <a:pt x="2696" y="1186"/>
                </a:lnTo>
                <a:lnTo>
                  <a:pt x="2709" y="1214"/>
                </a:lnTo>
                <a:lnTo>
                  <a:pt x="2721" y="1240"/>
                </a:lnTo>
                <a:lnTo>
                  <a:pt x="2735" y="1263"/>
                </a:lnTo>
                <a:lnTo>
                  <a:pt x="2749" y="1282"/>
                </a:lnTo>
                <a:lnTo>
                  <a:pt x="2766" y="1295"/>
                </a:lnTo>
                <a:lnTo>
                  <a:pt x="2802" y="1326"/>
                </a:lnTo>
                <a:lnTo>
                  <a:pt x="2835" y="1358"/>
                </a:lnTo>
                <a:lnTo>
                  <a:pt x="2862" y="1392"/>
                </a:lnTo>
                <a:lnTo>
                  <a:pt x="2887" y="1428"/>
                </a:lnTo>
                <a:lnTo>
                  <a:pt x="2906" y="1465"/>
                </a:lnTo>
                <a:lnTo>
                  <a:pt x="2923" y="1503"/>
                </a:lnTo>
                <a:lnTo>
                  <a:pt x="2937" y="1541"/>
                </a:lnTo>
                <a:lnTo>
                  <a:pt x="2948" y="1581"/>
                </a:lnTo>
                <a:lnTo>
                  <a:pt x="2955" y="1521"/>
                </a:lnTo>
                <a:lnTo>
                  <a:pt x="2960" y="1460"/>
                </a:lnTo>
                <a:lnTo>
                  <a:pt x="2962" y="1399"/>
                </a:lnTo>
                <a:lnTo>
                  <a:pt x="2959" y="1311"/>
                </a:lnTo>
                <a:lnTo>
                  <a:pt x="2950" y="1224"/>
                </a:lnTo>
                <a:lnTo>
                  <a:pt x="2936" y="1140"/>
                </a:lnTo>
                <a:lnTo>
                  <a:pt x="2915" y="1059"/>
                </a:lnTo>
                <a:lnTo>
                  <a:pt x="2889" y="978"/>
                </a:lnTo>
                <a:lnTo>
                  <a:pt x="2858" y="901"/>
                </a:lnTo>
                <a:lnTo>
                  <a:pt x="2823" y="826"/>
                </a:lnTo>
                <a:close/>
                <a:moveTo>
                  <a:pt x="1763" y="172"/>
                </a:moveTo>
                <a:lnTo>
                  <a:pt x="1682" y="174"/>
                </a:lnTo>
                <a:lnTo>
                  <a:pt x="1603" y="183"/>
                </a:lnTo>
                <a:lnTo>
                  <a:pt x="1524" y="197"/>
                </a:lnTo>
                <a:lnTo>
                  <a:pt x="1448" y="215"/>
                </a:lnTo>
                <a:lnTo>
                  <a:pt x="1373" y="239"/>
                </a:lnTo>
                <a:lnTo>
                  <a:pt x="1300" y="268"/>
                </a:lnTo>
                <a:lnTo>
                  <a:pt x="1230" y="301"/>
                </a:lnTo>
                <a:lnTo>
                  <a:pt x="1163" y="339"/>
                </a:lnTo>
                <a:lnTo>
                  <a:pt x="1098" y="381"/>
                </a:lnTo>
                <a:lnTo>
                  <a:pt x="1036" y="427"/>
                </a:lnTo>
                <a:lnTo>
                  <a:pt x="1049" y="447"/>
                </a:lnTo>
                <a:lnTo>
                  <a:pt x="1063" y="469"/>
                </a:lnTo>
                <a:lnTo>
                  <a:pt x="1078" y="493"/>
                </a:lnTo>
                <a:lnTo>
                  <a:pt x="1092" y="518"/>
                </a:lnTo>
                <a:lnTo>
                  <a:pt x="1105" y="544"/>
                </a:lnTo>
                <a:lnTo>
                  <a:pt x="1118" y="570"/>
                </a:lnTo>
                <a:lnTo>
                  <a:pt x="1129" y="597"/>
                </a:lnTo>
                <a:lnTo>
                  <a:pt x="1140" y="623"/>
                </a:lnTo>
                <a:lnTo>
                  <a:pt x="1147" y="648"/>
                </a:lnTo>
                <a:lnTo>
                  <a:pt x="1152" y="673"/>
                </a:lnTo>
                <a:lnTo>
                  <a:pt x="1155" y="697"/>
                </a:lnTo>
                <a:lnTo>
                  <a:pt x="1153" y="718"/>
                </a:lnTo>
                <a:lnTo>
                  <a:pt x="1149" y="738"/>
                </a:lnTo>
                <a:lnTo>
                  <a:pt x="1140" y="755"/>
                </a:lnTo>
                <a:lnTo>
                  <a:pt x="1124" y="774"/>
                </a:lnTo>
                <a:lnTo>
                  <a:pt x="1106" y="790"/>
                </a:lnTo>
                <a:lnTo>
                  <a:pt x="1087" y="804"/>
                </a:lnTo>
                <a:lnTo>
                  <a:pt x="1065" y="818"/>
                </a:lnTo>
                <a:lnTo>
                  <a:pt x="1042" y="829"/>
                </a:lnTo>
                <a:lnTo>
                  <a:pt x="1020" y="840"/>
                </a:lnTo>
                <a:lnTo>
                  <a:pt x="996" y="850"/>
                </a:lnTo>
                <a:lnTo>
                  <a:pt x="973" y="861"/>
                </a:lnTo>
                <a:lnTo>
                  <a:pt x="950" y="870"/>
                </a:lnTo>
                <a:lnTo>
                  <a:pt x="930" y="880"/>
                </a:lnTo>
                <a:lnTo>
                  <a:pt x="911" y="891"/>
                </a:lnTo>
                <a:lnTo>
                  <a:pt x="894" y="903"/>
                </a:lnTo>
                <a:lnTo>
                  <a:pt x="880" y="916"/>
                </a:lnTo>
                <a:lnTo>
                  <a:pt x="870" y="931"/>
                </a:lnTo>
                <a:lnTo>
                  <a:pt x="864" y="947"/>
                </a:lnTo>
                <a:lnTo>
                  <a:pt x="861" y="966"/>
                </a:lnTo>
                <a:lnTo>
                  <a:pt x="861" y="1000"/>
                </a:lnTo>
                <a:lnTo>
                  <a:pt x="860" y="1035"/>
                </a:lnTo>
                <a:lnTo>
                  <a:pt x="858" y="1068"/>
                </a:lnTo>
                <a:lnTo>
                  <a:pt x="857" y="1100"/>
                </a:lnTo>
                <a:lnTo>
                  <a:pt x="856" y="1130"/>
                </a:lnTo>
                <a:lnTo>
                  <a:pt x="855" y="1158"/>
                </a:lnTo>
                <a:lnTo>
                  <a:pt x="856" y="1182"/>
                </a:lnTo>
                <a:lnTo>
                  <a:pt x="858" y="1203"/>
                </a:lnTo>
                <a:lnTo>
                  <a:pt x="861" y="1220"/>
                </a:lnTo>
                <a:lnTo>
                  <a:pt x="866" y="1230"/>
                </a:lnTo>
                <a:lnTo>
                  <a:pt x="873" y="1239"/>
                </a:lnTo>
                <a:lnTo>
                  <a:pt x="882" y="1248"/>
                </a:lnTo>
                <a:lnTo>
                  <a:pt x="891" y="1257"/>
                </a:lnTo>
                <a:lnTo>
                  <a:pt x="903" y="1266"/>
                </a:lnTo>
                <a:lnTo>
                  <a:pt x="913" y="1275"/>
                </a:lnTo>
                <a:lnTo>
                  <a:pt x="922" y="1284"/>
                </a:lnTo>
                <a:lnTo>
                  <a:pt x="929" y="1294"/>
                </a:lnTo>
                <a:lnTo>
                  <a:pt x="935" y="1305"/>
                </a:lnTo>
                <a:lnTo>
                  <a:pt x="937" y="1316"/>
                </a:lnTo>
                <a:lnTo>
                  <a:pt x="936" y="1328"/>
                </a:lnTo>
                <a:lnTo>
                  <a:pt x="931" y="1341"/>
                </a:lnTo>
                <a:lnTo>
                  <a:pt x="921" y="1355"/>
                </a:lnTo>
                <a:lnTo>
                  <a:pt x="906" y="1370"/>
                </a:lnTo>
                <a:lnTo>
                  <a:pt x="886" y="1385"/>
                </a:lnTo>
                <a:lnTo>
                  <a:pt x="863" y="1402"/>
                </a:lnTo>
                <a:lnTo>
                  <a:pt x="836" y="1419"/>
                </a:lnTo>
                <a:lnTo>
                  <a:pt x="806" y="1438"/>
                </a:lnTo>
                <a:lnTo>
                  <a:pt x="774" y="1457"/>
                </a:lnTo>
                <a:lnTo>
                  <a:pt x="741" y="1477"/>
                </a:lnTo>
                <a:lnTo>
                  <a:pt x="706" y="1497"/>
                </a:lnTo>
                <a:lnTo>
                  <a:pt x="673" y="1515"/>
                </a:lnTo>
                <a:lnTo>
                  <a:pt x="639" y="1534"/>
                </a:lnTo>
                <a:lnTo>
                  <a:pt x="607" y="1551"/>
                </a:lnTo>
                <a:lnTo>
                  <a:pt x="579" y="1566"/>
                </a:lnTo>
                <a:lnTo>
                  <a:pt x="592" y="1649"/>
                </a:lnTo>
                <a:lnTo>
                  <a:pt x="613" y="1730"/>
                </a:lnTo>
                <a:lnTo>
                  <a:pt x="636" y="1809"/>
                </a:lnTo>
                <a:lnTo>
                  <a:pt x="665" y="1885"/>
                </a:lnTo>
                <a:lnTo>
                  <a:pt x="700" y="1958"/>
                </a:lnTo>
                <a:lnTo>
                  <a:pt x="739" y="2030"/>
                </a:lnTo>
                <a:lnTo>
                  <a:pt x="1201" y="1564"/>
                </a:lnTo>
                <a:lnTo>
                  <a:pt x="1205" y="1567"/>
                </a:lnTo>
                <a:lnTo>
                  <a:pt x="1207" y="951"/>
                </a:lnTo>
                <a:lnTo>
                  <a:pt x="1839" y="777"/>
                </a:lnTo>
                <a:lnTo>
                  <a:pt x="1907" y="847"/>
                </a:lnTo>
                <a:lnTo>
                  <a:pt x="1570" y="1191"/>
                </a:lnTo>
                <a:lnTo>
                  <a:pt x="1899" y="1527"/>
                </a:lnTo>
                <a:lnTo>
                  <a:pt x="2235" y="1183"/>
                </a:lnTo>
                <a:lnTo>
                  <a:pt x="2302" y="1252"/>
                </a:lnTo>
                <a:lnTo>
                  <a:pt x="2133" y="1900"/>
                </a:lnTo>
                <a:lnTo>
                  <a:pt x="1514" y="1901"/>
                </a:lnTo>
                <a:lnTo>
                  <a:pt x="1043" y="2375"/>
                </a:lnTo>
                <a:lnTo>
                  <a:pt x="1105" y="2421"/>
                </a:lnTo>
                <a:lnTo>
                  <a:pt x="1169" y="2462"/>
                </a:lnTo>
                <a:lnTo>
                  <a:pt x="1236" y="2499"/>
                </a:lnTo>
                <a:lnTo>
                  <a:pt x="1306" y="2532"/>
                </a:lnTo>
                <a:lnTo>
                  <a:pt x="1378" y="2560"/>
                </a:lnTo>
                <a:lnTo>
                  <a:pt x="1451" y="2583"/>
                </a:lnTo>
                <a:lnTo>
                  <a:pt x="1527" y="2602"/>
                </a:lnTo>
                <a:lnTo>
                  <a:pt x="1605" y="2615"/>
                </a:lnTo>
                <a:lnTo>
                  <a:pt x="1684" y="2623"/>
                </a:lnTo>
                <a:lnTo>
                  <a:pt x="1764" y="2625"/>
                </a:lnTo>
                <a:lnTo>
                  <a:pt x="1850" y="2622"/>
                </a:lnTo>
                <a:lnTo>
                  <a:pt x="1934" y="2613"/>
                </a:lnTo>
                <a:lnTo>
                  <a:pt x="2017" y="2598"/>
                </a:lnTo>
                <a:lnTo>
                  <a:pt x="2097" y="2578"/>
                </a:lnTo>
                <a:lnTo>
                  <a:pt x="2176" y="2550"/>
                </a:lnTo>
                <a:lnTo>
                  <a:pt x="2251" y="2519"/>
                </a:lnTo>
                <a:lnTo>
                  <a:pt x="2324" y="2483"/>
                </a:lnTo>
                <a:lnTo>
                  <a:pt x="2394" y="2441"/>
                </a:lnTo>
                <a:lnTo>
                  <a:pt x="2461" y="2395"/>
                </a:lnTo>
                <a:lnTo>
                  <a:pt x="2526" y="2344"/>
                </a:lnTo>
                <a:lnTo>
                  <a:pt x="2586" y="2290"/>
                </a:lnTo>
                <a:lnTo>
                  <a:pt x="2522" y="2312"/>
                </a:lnTo>
                <a:lnTo>
                  <a:pt x="2457" y="2330"/>
                </a:lnTo>
                <a:lnTo>
                  <a:pt x="2422" y="2340"/>
                </a:lnTo>
                <a:lnTo>
                  <a:pt x="2387" y="2350"/>
                </a:lnTo>
                <a:lnTo>
                  <a:pt x="2353" y="2361"/>
                </a:lnTo>
                <a:lnTo>
                  <a:pt x="2319" y="2372"/>
                </a:lnTo>
                <a:lnTo>
                  <a:pt x="2285" y="2383"/>
                </a:lnTo>
                <a:lnTo>
                  <a:pt x="2254" y="2393"/>
                </a:lnTo>
                <a:lnTo>
                  <a:pt x="2223" y="2401"/>
                </a:lnTo>
                <a:lnTo>
                  <a:pt x="2194" y="2409"/>
                </a:lnTo>
                <a:lnTo>
                  <a:pt x="2166" y="2415"/>
                </a:lnTo>
                <a:lnTo>
                  <a:pt x="2141" y="2418"/>
                </a:lnTo>
                <a:lnTo>
                  <a:pt x="2116" y="2419"/>
                </a:lnTo>
                <a:lnTo>
                  <a:pt x="2095" y="2417"/>
                </a:lnTo>
                <a:lnTo>
                  <a:pt x="2077" y="2412"/>
                </a:lnTo>
                <a:lnTo>
                  <a:pt x="2061" y="2403"/>
                </a:lnTo>
                <a:lnTo>
                  <a:pt x="2047" y="2391"/>
                </a:lnTo>
                <a:lnTo>
                  <a:pt x="2040" y="2376"/>
                </a:lnTo>
                <a:lnTo>
                  <a:pt x="2039" y="2363"/>
                </a:lnTo>
                <a:lnTo>
                  <a:pt x="2043" y="2347"/>
                </a:lnTo>
                <a:lnTo>
                  <a:pt x="2052" y="2332"/>
                </a:lnTo>
                <a:lnTo>
                  <a:pt x="2066" y="2316"/>
                </a:lnTo>
                <a:lnTo>
                  <a:pt x="2082" y="2299"/>
                </a:lnTo>
                <a:lnTo>
                  <a:pt x="2101" y="2284"/>
                </a:lnTo>
                <a:lnTo>
                  <a:pt x="2123" y="2267"/>
                </a:lnTo>
                <a:lnTo>
                  <a:pt x="2145" y="2251"/>
                </a:lnTo>
                <a:lnTo>
                  <a:pt x="2168" y="2236"/>
                </a:lnTo>
                <a:lnTo>
                  <a:pt x="2192" y="2221"/>
                </a:lnTo>
                <a:lnTo>
                  <a:pt x="2214" y="2206"/>
                </a:lnTo>
                <a:lnTo>
                  <a:pt x="2236" y="2193"/>
                </a:lnTo>
                <a:lnTo>
                  <a:pt x="2256" y="2180"/>
                </a:lnTo>
                <a:lnTo>
                  <a:pt x="2272" y="2169"/>
                </a:lnTo>
                <a:lnTo>
                  <a:pt x="2286" y="2158"/>
                </a:lnTo>
                <a:lnTo>
                  <a:pt x="2297" y="2150"/>
                </a:lnTo>
                <a:lnTo>
                  <a:pt x="2304" y="2140"/>
                </a:lnTo>
                <a:lnTo>
                  <a:pt x="2312" y="2125"/>
                </a:lnTo>
                <a:lnTo>
                  <a:pt x="2320" y="2105"/>
                </a:lnTo>
                <a:lnTo>
                  <a:pt x="2329" y="2082"/>
                </a:lnTo>
                <a:lnTo>
                  <a:pt x="2337" y="2057"/>
                </a:lnTo>
                <a:lnTo>
                  <a:pt x="2346" y="2029"/>
                </a:lnTo>
                <a:lnTo>
                  <a:pt x="2355" y="1999"/>
                </a:lnTo>
                <a:lnTo>
                  <a:pt x="2363" y="1969"/>
                </a:lnTo>
                <a:lnTo>
                  <a:pt x="2371" y="1939"/>
                </a:lnTo>
                <a:lnTo>
                  <a:pt x="2379" y="1908"/>
                </a:lnTo>
                <a:lnTo>
                  <a:pt x="2386" y="1879"/>
                </a:lnTo>
                <a:lnTo>
                  <a:pt x="2392" y="1851"/>
                </a:lnTo>
                <a:lnTo>
                  <a:pt x="2398" y="1826"/>
                </a:lnTo>
                <a:lnTo>
                  <a:pt x="2403" y="1804"/>
                </a:lnTo>
                <a:lnTo>
                  <a:pt x="2408" y="1786"/>
                </a:lnTo>
                <a:lnTo>
                  <a:pt x="2411" y="1772"/>
                </a:lnTo>
                <a:lnTo>
                  <a:pt x="2413" y="1763"/>
                </a:lnTo>
                <a:lnTo>
                  <a:pt x="2413" y="1760"/>
                </a:lnTo>
                <a:lnTo>
                  <a:pt x="2415" y="1758"/>
                </a:lnTo>
                <a:lnTo>
                  <a:pt x="2419" y="1751"/>
                </a:lnTo>
                <a:lnTo>
                  <a:pt x="2424" y="1739"/>
                </a:lnTo>
                <a:lnTo>
                  <a:pt x="2430" y="1725"/>
                </a:lnTo>
                <a:lnTo>
                  <a:pt x="2437" y="1707"/>
                </a:lnTo>
                <a:lnTo>
                  <a:pt x="2444" y="1687"/>
                </a:lnTo>
                <a:lnTo>
                  <a:pt x="2450" y="1664"/>
                </a:lnTo>
                <a:lnTo>
                  <a:pt x="2454" y="1640"/>
                </a:lnTo>
                <a:lnTo>
                  <a:pt x="2456" y="1614"/>
                </a:lnTo>
                <a:lnTo>
                  <a:pt x="2455" y="1588"/>
                </a:lnTo>
                <a:lnTo>
                  <a:pt x="2451" y="1562"/>
                </a:lnTo>
                <a:lnTo>
                  <a:pt x="2442" y="1535"/>
                </a:lnTo>
                <a:lnTo>
                  <a:pt x="2436" y="1512"/>
                </a:lnTo>
                <a:lnTo>
                  <a:pt x="2436" y="1489"/>
                </a:lnTo>
                <a:lnTo>
                  <a:pt x="2441" y="1466"/>
                </a:lnTo>
                <a:lnTo>
                  <a:pt x="2450" y="1442"/>
                </a:lnTo>
                <a:lnTo>
                  <a:pt x="2462" y="1418"/>
                </a:lnTo>
                <a:lnTo>
                  <a:pt x="2477" y="1394"/>
                </a:lnTo>
                <a:lnTo>
                  <a:pt x="2494" y="1370"/>
                </a:lnTo>
                <a:lnTo>
                  <a:pt x="2511" y="1346"/>
                </a:lnTo>
                <a:lnTo>
                  <a:pt x="2529" y="1322"/>
                </a:lnTo>
                <a:lnTo>
                  <a:pt x="2546" y="1298"/>
                </a:lnTo>
                <a:lnTo>
                  <a:pt x="2561" y="1275"/>
                </a:lnTo>
                <a:lnTo>
                  <a:pt x="2574" y="1252"/>
                </a:lnTo>
                <a:lnTo>
                  <a:pt x="2584" y="1228"/>
                </a:lnTo>
                <a:lnTo>
                  <a:pt x="2590" y="1206"/>
                </a:lnTo>
                <a:lnTo>
                  <a:pt x="2592" y="1181"/>
                </a:lnTo>
                <a:lnTo>
                  <a:pt x="2591" y="1153"/>
                </a:lnTo>
                <a:lnTo>
                  <a:pt x="2588" y="1121"/>
                </a:lnTo>
                <a:lnTo>
                  <a:pt x="2583" y="1088"/>
                </a:lnTo>
                <a:lnTo>
                  <a:pt x="2576" y="1052"/>
                </a:lnTo>
                <a:lnTo>
                  <a:pt x="2568" y="1017"/>
                </a:lnTo>
                <a:lnTo>
                  <a:pt x="2558" y="983"/>
                </a:lnTo>
                <a:lnTo>
                  <a:pt x="2548" y="948"/>
                </a:lnTo>
                <a:lnTo>
                  <a:pt x="2536" y="916"/>
                </a:lnTo>
                <a:lnTo>
                  <a:pt x="2524" y="888"/>
                </a:lnTo>
                <a:lnTo>
                  <a:pt x="2511" y="862"/>
                </a:lnTo>
                <a:lnTo>
                  <a:pt x="2498" y="841"/>
                </a:lnTo>
                <a:lnTo>
                  <a:pt x="2485" y="825"/>
                </a:lnTo>
                <a:lnTo>
                  <a:pt x="2472" y="815"/>
                </a:lnTo>
                <a:lnTo>
                  <a:pt x="2458" y="806"/>
                </a:lnTo>
                <a:lnTo>
                  <a:pt x="2441" y="795"/>
                </a:lnTo>
                <a:lnTo>
                  <a:pt x="2422" y="779"/>
                </a:lnTo>
                <a:lnTo>
                  <a:pt x="2399" y="762"/>
                </a:lnTo>
                <a:lnTo>
                  <a:pt x="2376" y="742"/>
                </a:lnTo>
                <a:lnTo>
                  <a:pt x="2351" y="720"/>
                </a:lnTo>
                <a:lnTo>
                  <a:pt x="2323" y="697"/>
                </a:lnTo>
                <a:lnTo>
                  <a:pt x="2296" y="673"/>
                </a:lnTo>
                <a:lnTo>
                  <a:pt x="2267" y="650"/>
                </a:lnTo>
                <a:lnTo>
                  <a:pt x="2238" y="626"/>
                </a:lnTo>
                <a:lnTo>
                  <a:pt x="2208" y="603"/>
                </a:lnTo>
                <a:lnTo>
                  <a:pt x="2179" y="582"/>
                </a:lnTo>
                <a:lnTo>
                  <a:pt x="2149" y="563"/>
                </a:lnTo>
                <a:lnTo>
                  <a:pt x="2121" y="545"/>
                </a:lnTo>
                <a:lnTo>
                  <a:pt x="2101" y="530"/>
                </a:lnTo>
                <a:lnTo>
                  <a:pt x="2083" y="511"/>
                </a:lnTo>
                <a:lnTo>
                  <a:pt x="2067" y="489"/>
                </a:lnTo>
                <a:lnTo>
                  <a:pt x="2051" y="461"/>
                </a:lnTo>
                <a:lnTo>
                  <a:pt x="2038" y="431"/>
                </a:lnTo>
                <a:lnTo>
                  <a:pt x="2026" y="400"/>
                </a:lnTo>
                <a:lnTo>
                  <a:pt x="2015" y="366"/>
                </a:lnTo>
                <a:lnTo>
                  <a:pt x="2005" y="330"/>
                </a:lnTo>
                <a:lnTo>
                  <a:pt x="1995" y="295"/>
                </a:lnTo>
                <a:lnTo>
                  <a:pt x="1988" y="259"/>
                </a:lnTo>
                <a:lnTo>
                  <a:pt x="1982" y="225"/>
                </a:lnTo>
                <a:lnTo>
                  <a:pt x="1976" y="191"/>
                </a:lnTo>
                <a:lnTo>
                  <a:pt x="1907" y="181"/>
                </a:lnTo>
                <a:lnTo>
                  <a:pt x="1836" y="174"/>
                </a:lnTo>
                <a:lnTo>
                  <a:pt x="1763" y="172"/>
                </a:lnTo>
                <a:close/>
                <a:moveTo>
                  <a:pt x="1764" y="0"/>
                </a:moveTo>
                <a:lnTo>
                  <a:pt x="1764" y="0"/>
                </a:lnTo>
                <a:lnTo>
                  <a:pt x="1858" y="4"/>
                </a:lnTo>
                <a:lnTo>
                  <a:pt x="1950" y="13"/>
                </a:lnTo>
                <a:lnTo>
                  <a:pt x="2039" y="29"/>
                </a:lnTo>
                <a:lnTo>
                  <a:pt x="2127" y="50"/>
                </a:lnTo>
                <a:lnTo>
                  <a:pt x="2212" y="78"/>
                </a:lnTo>
                <a:lnTo>
                  <a:pt x="2295" y="110"/>
                </a:lnTo>
                <a:lnTo>
                  <a:pt x="2375" y="149"/>
                </a:lnTo>
                <a:lnTo>
                  <a:pt x="2452" y="191"/>
                </a:lnTo>
                <a:lnTo>
                  <a:pt x="2527" y="239"/>
                </a:lnTo>
                <a:lnTo>
                  <a:pt x="2598" y="291"/>
                </a:lnTo>
                <a:lnTo>
                  <a:pt x="2665" y="349"/>
                </a:lnTo>
                <a:lnTo>
                  <a:pt x="2729" y="410"/>
                </a:lnTo>
                <a:lnTo>
                  <a:pt x="2789" y="476"/>
                </a:lnTo>
                <a:lnTo>
                  <a:pt x="2844" y="545"/>
                </a:lnTo>
                <a:lnTo>
                  <a:pt x="2896" y="618"/>
                </a:lnTo>
                <a:lnTo>
                  <a:pt x="2943" y="694"/>
                </a:lnTo>
                <a:lnTo>
                  <a:pt x="2984" y="773"/>
                </a:lnTo>
                <a:lnTo>
                  <a:pt x="3022" y="854"/>
                </a:lnTo>
                <a:lnTo>
                  <a:pt x="3054" y="940"/>
                </a:lnTo>
                <a:lnTo>
                  <a:pt x="3081" y="1027"/>
                </a:lnTo>
                <a:lnTo>
                  <a:pt x="3101" y="1117"/>
                </a:lnTo>
                <a:lnTo>
                  <a:pt x="3117" y="1210"/>
                </a:lnTo>
                <a:lnTo>
                  <a:pt x="3127" y="1304"/>
                </a:lnTo>
                <a:lnTo>
                  <a:pt x="3130" y="1399"/>
                </a:lnTo>
                <a:lnTo>
                  <a:pt x="3127" y="1494"/>
                </a:lnTo>
                <a:lnTo>
                  <a:pt x="3118" y="1588"/>
                </a:lnTo>
                <a:lnTo>
                  <a:pt x="3102" y="1680"/>
                </a:lnTo>
                <a:lnTo>
                  <a:pt x="3081" y="1771"/>
                </a:lnTo>
                <a:lnTo>
                  <a:pt x="3055" y="1858"/>
                </a:lnTo>
                <a:lnTo>
                  <a:pt x="3022" y="1943"/>
                </a:lnTo>
                <a:lnTo>
                  <a:pt x="2985" y="2025"/>
                </a:lnTo>
                <a:lnTo>
                  <a:pt x="2943" y="2104"/>
                </a:lnTo>
                <a:lnTo>
                  <a:pt x="2896" y="2180"/>
                </a:lnTo>
                <a:lnTo>
                  <a:pt x="2845" y="2253"/>
                </a:lnTo>
                <a:lnTo>
                  <a:pt x="2789" y="2322"/>
                </a:lnTo>
                <a:lnTo>
                  <a:pt x="2729" y="2388"/>
                </a:lnTo>
                <a:lnTo>
                  <a:pt x="2666" y="2449"/>
                </a:lnTo>
                <a:lnTo>
                  <a:pt x="2598" y="2506"/>
                </a:lnTo>
                <a:lnTo>
                  <a:pt x="2528" y="2559"/>
                </a:lnTo>
                <a:lnTo>
                  <a:pt x="2453" y="2607"/>
                </a:lnTo>
                <a:lnTo>
                  <a:pt x="2376" y="2649"/>
                </a:lnTo>
                <a:lnTo>
                  <a:pt x="2296" y="2688"/>
                </a:lnTo>
                <a:lnTo>
                  <a:pt x="2212" y="2720"/>
                </a:lnTo>
                <a:lnTo>
                  <a:pt x="2127" y="2747"/>
                </a:lnTo>
                <a:lnTo>
                  <a:pt x="2039" y="2769"/>
                </a:lnTo>
                <a:lnTo>
                  <a:pt x="1950" y="2785"/>
                </a:lnTo>
                <a:lnTo>
                  <a:pt x="1858" y="2794"/>
                </a:lnTo>
                <a:lnTo>
                  <a:pt x="1764" y="2797"/>
                </a:lnTo>
                <a:lnTo>
                  <a:pt x="1679" y="2795"/>
                </a:lnTo>
                <a:lnTo>
                  <a:pt x="1593" y="2787"/>
                </a:lnTo>
                <a:lnTo>
                  <a:pt x="1511" y="2774"/>
                </a:lnTo>
                <a:lnTo>
                  <a:pt x="1430" y="2755"/>
                </a:lnTo>
                <a:lnTo>
                  <a:pt x="1350" y="2732"/>
                </a:lnTo>
                <a:lnTo>
                  <a:pt x="1273" y="2704"/>
                </a:lnTo>
                <a:lnTo>
                  <a:pt x="1198" y="2670"/>
                </a:lnTo>
                <a:lnTo>
                  <a:pt x="1125" y="2634"/>
                </a:lnTo>
                <a:lnTo>
                  <a:pt x="1055" y="2592"/>
                </a:lnTo>
                <a:lnTo>
                  <a:pt x="987" y="2547"/>
                </a:lnTo>
                <a:lnTo>
                  <a:pt x="922" y="2498"/>
                </a:lnTo>
                <a:lnTo>
                  <a:pt x="384" y="3041"/>
                </a:lnTo>
                <a:lnTo>
                  <a:pt x="382" y="3039"/>
                </a:lnTo>
                <a:lnTo>
                  <a:pt x="356" y="3061"/>
                </a:lnTo>
                <a:lnTo>
                  <a:pt x="329" y="3079"/>
                </a:lnTo>
                <a:lnTo>
                  <a:pt x="300" y="3091"/>
                </a:lnTo>
                <a:lnTo>
                  <a:pt x="270" y="3101"/>
                </a:lnTo>
                <a:lnTo>
                  <a:pt x="238" y="3105"/>
                </a:lnTo>
                <a:lnTo>
                  <a:pt x="208" y="3104"/>
                </a:lnTo>
                <a:lnTo>
                  <a:pt x="176" y="3100"/>
                </a:lnTo>
                <a:lnTo>
                  <a:pt x="146" y="3090"/>
                </a:lnTo>
                <a:lnTo>
                  <a:pt x="117" y="3078"/>
                </a:lnTo>
                <a:lnTo>
                  <a:pt x="90" y="3060"/>
                </a:lnTo>
                <a:lnTo>
                  <a:pt x="65" y="3037"/>
                </a:lnTo>
                <a:lnTo>
                  <a:pt x="44" y="3012"/>
                </a:lnTo>
                <a:lnTo>
                  <a:pt x="26" y="2984"/>
                </a:lnTo>
                <a:lnTo>
                  <a:pt x="13" y="2955"/>
                </a:lnTo>
                <a:lnTo>
                  <a:pt x="4" y="2924"/>
                </a:lnTo>
                <a:lnTo>
                  <a:pt x="0" y="2892"/>
                </a:lnTo>
                <a:lnTo>
                  <a:pt x="0" y="2860"/>
                </a:lnTo>
                <a:lnTo>
                  <a:pt x="4" y="2828"/>
                </a:lnTo>
                <a:lnTo>
                  <a:pt x="12" y="2797"/>
                </a:lnTo>
                <a:lnTo>
                  <a:pt x="25" y="2767"/>
                </a:lnTo>
                <a:lnTo>
                  <a:pt x="43" y="2739"/>
                </a:lnTo>
                <a:lnTo>
                  <a:pt x="64" y="2713"/>
                </a:lnTo>
                <a:lnTo>
                  <a:pt x="62" y="2712"/>
                </a:lnTo>
                <a:lnTo>
                  <a:pt x="617" y="2153"/>
                </a:lnTo>
                <a:lnTo>
                  <a:pt x="573" y="2079"/>
                </a:lnTo>
                <a:lnTo>
                  <a:pt x="534" y="2002"/>
                </a:lnTo>
                <a:lnTo>
                  <a:pt x="500" y="1923"/>
                </a:lnTo>
                <a:lnTo>
                  <a:pt x="469" y="1841"/>
                </a:lnTo>
                <a:lnTo>
                  <a:pt x="445" y="1756"/>
                </a:lnTo>
                <a:lnTo>
                  <a:pt x="425" y="1670"/>
                </a:lnTo>
                <a:lnTo>
                  <a:pt x="411" y="1581"/>
                </a:lnTo>
                <a:lnTo>
                  <a:pt x="402" y="1490"/>
                </a:lnTo>
                <a:lnTo>
                  <a:pt x="399" y="1399"/>
                </a:lnTo>
                <a:lnTo>
                  <a:pt x="402" y="1304"/>
                </a:lnTo>
                <a:lnTo>
                  <a:pt x="411" y="1210"/>
                </a:lnTo>
                <a:lnTo>
                  <a:pt x="426" y="1117"/>
                </a:lnTo>
                <a:lnTo>
                  <a:pt x="448" y="1027"/>
                </a:lnTo>
                <a:lnTo>
                  <a:pt x="474" y="940"/>
                </a:lnTo>
                <a:lnTo>
                  <a:pt x="507" y="854"/>
                </a:lnTo>
                <a:lnTo>
                  <a:pt x="543" y="773"/>
                </a:lnTo>
                <a:lnTo>
                  <a:pt x="585" y="694"/>
                </a:lnTo>
                <a:lnTo>
                  <a:pt x="633" y="618"/>
                </a:lnTo>
                <a:lnTo>
                  <a:pt x="684" y="545"/>
                </a:lnTo>
                <a:lnTo>
                  <a:pt x="740" y="476"/>
                </a:lnTo>
                <a:lnTo>
                  <a:pt x="799" y="410"/>
                </a:lnTo>
                <a:lnTo>
                  <a:pt x="863" y="349"/>
                </a:lnTo>
                <a:lnTo>
                  <a:pt x="930" y="291"/>
                </a:lnTo>
                <a:lnTo>
                  <a:pt x="1001" y="239"/>
                </a:lnTo>
                <a:lnTo>
                  <a:pt x="1076" y="191"/>
                </a:lnTo>
                <a:lnTo>
                  <a:pt x="1153" y="149"/>
                </a:lnTo>
                <a:lnTo>
                  <a:pt x="1233" y="110"/>
                </a:lnTo>
                <a:lnTo>
                  <a:pt x="1317" y="78"/>
                </a:lnTo>
                <a:lnTo>
                  <a:pt x="1402" y="50"/>
                </a:lnTo>
                <a:lnTo>
                  <a:pt x="1490" y="29"/>
                </a:lnTo>
                <a:lnTo>
                  <a:pt x="1579" y="13"/>
                </a:lnTo>
                <a:lnTo>
                  <a:pt x="1671" y="4"/>
                </a:lnTo>
                <a:lnTo>
                  <a:pt x="1764" y="0"/>
                </a:lnTo>
                <a:close/>
              </a:path>
            </a:pathLst>
          </a:custGeom>
          <a:solidFill>
            <a:schemeClr val="accent4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 dirty="0"/>
          </a:p>
        </p:txBody>
      </p:sp>
      <p:sp>
        <p:nvSpPr>
          <p:cNvPr id="147" name="Rounded Rectangle 177">
            <a:extLst>
              <a:ext uri="{FF2B5EF4-FFF2-40B4-BE49-F238E27FC236}">
                <a16:creationId xmlns:a16="http://schemas.microsoft.com/office/drawing/2014/main" id="{0BDF763C-7FFB-4534-9693-1C2DFE0CA457}"/>
              </a:ext>
            </a:extLst>
          </p:cNvPr>
          <p:cNvSpPr/>
          <p:nvPr/>
        </p:nvSpPr>
        <p:spPr>
          <a:xfrm>
            <a:off x="1930088" y="2484908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altLang="zh-C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high</a:t>
            </a:r>
            <a:endParaRPr lang="en-IN" sz="1100" dirty="0">
              <a:solidFill>
                <a:schemeClr val="bg1">
                  <a:lumMod val="65000"/>
                </a:schemeClr>
              </a:solidFill>
              <a:latin typeface="+mj-lt"/>
            </a:endParaRPr>
          </a:p>
        </p:txBody>
      </p:sp>
      <p:sp>
        <p:nvSpPr>
          <p:cNvPr id="148" name="Rounded Rectangle 178">
            <a:extLst>
              <a:ext uri="{FF2B5EF4-FFF2-40B4-BE49-F238E27FC236}">
                <a16:creationId xmlns:a16="http://schemas.microsoft.com/office/drawing/2014/main" id="{A337C42D-092A-42AE-81E5-7995141BF989}"/>
              </a:ext>
            </a:extLst>
          </p:cNvPr>
          <p:cNvSpPr/>
          <p:nvPr/>
        </p:nvSpPr>
        <p:spPr>
          <a:xfrm>
            <a:off x="2045925" y="2559762"/>
            <a:ext cx="2370954" cy="12883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49" name="Rounded Rectangle 179">
            <a:extLst>
              <a:ext uri="{FF2B5EF4-FFF2-40B4-BE49-F238E27FC236}">
                <a16:creationId xmlns:a16="http://schemas.microsoft.com/office/drawing/2014/main" id="{A6E28380-55C8-466D-9CFB-965BC39F8BE0}"/>
              </a:ext>
            </a:extLst>
          </p:cNvPr>
          <p:cNvSpPr/>
          <p:nvPr/>
        </p:nvSpPr>
        <p:spPr>
          <a:xfrm>
            <a:off x="1930088" y="3117533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I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low</a:t>
            </a:r>
          </a:p>
        </p:txBody>
      </p:sp>
      <p:sp>
        <p:nvSpPr>
          <p:cNvPr id="150" name="Rounded Rectangle 180">
            <a:extLst>
              <a:ext uri="{FF2B5EF4-FFF2-40B4-BE49-F238E27FC236}">
                <a16:creationId xmlns:a16="http://schemas.microsoft.com/office/drawing/2014/main" id="{3852CDE3-5F89-481D-A5D6-C87C9C94B8CB}"/>
              </a:ext>
            </a:extLst>
          </p:cNvPr>
          <p:cNvSpPr/>
          <p:nvPr/>
        </p:nvSpPr>
        <p:spPr>
          <a:xfrm>
            <a:off x="2045925" y="3192387"/>
            <a:ext cx="992407" cy="1417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51" name="Rounded Rectangle 181">
            <a:extLst>
              <a:ext uri="{FF2B5EF4-FFF2-40B4-BE49-F238E27FC236}">
                <a16:creationId xmlns:a16="http://schemas.microsoft.com/office/drawing/2014/main" id="{89976083-B66A-45F5-B6C1-FDF76764D074}"/>
              </a:ext>
            </a:extLst>
          </p:cNvPr>
          <p:cNvSpPr/>
          <p:nvPr/>
        </p:nvSpPr>
        <p:spPr>
          <a:xfrm>
            <a:off x="1930088" y="3721583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I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high</a:t>
            </a:r>
          </a:p>
        </p:txBody>
      </p:sp>
      <p:sp>
        <p:nvSpPr>
          <p:cNvPr id="152" name="Rounded Rectangle 182">
            <a:extLst>
              <a:ext uri="{FF2B5EF4-FFF2-40B4-BE49-F238E27FC236}">
                <a16:creationId xmlns:a16="http://schemas.microsoft.com/office/drawing/2014/main" id="{023AD8DB-9473-4A06-90CE-70A18C5209C2}"/>
              </a:ext>
            </a:extLst>
          </p:cNvPr>
          <p:cNvSpPr/>
          <p:nvPr/>
        </p:nvSpPr>
        <p:spPr>
          <a:xfrm>
            <a:off x="2045926" y="3796437"/>
            <a:ext cx="1685154" cy="10609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53" name="Rounded Rectangle 183">
            <a:extLst>
              <a:ext uri="{FF2B5EF4-FFF2-40B4-BE49-F238E27FC236}">
                <a16:creationId xmlns:a16="http://schemas.microsoft.com/office/drawing/2014/main" id="{57D4697B-1BEE-4DA1-9818-25718402DA33}"/>
              </a:ext>
            </a:extLst>
          </p:cNvPr>
          <p:cNvSpPr/>
          <p:nvPr/>
        </p:nvSpPr>
        <p:spPr>
          <a:xfrm>
            <a:off x="1930088" y="4354207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I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Moderate</a:t>
            </a:r>
          </a:p>
        </p:txBody>
      </p:sp>
      <p:sp>
        <p:nvSpPr>
          <p:cNvPr id="154" name="Rounded Rectangle 184">
            <a:extLst>
              <a:ext uri="{FF2B5EF4-FFF2-40B4-BE49-F238E27FC236}">
                <a16:creationId xmlns:a16="http://schemas.microsoft.com/office/drawing/2014/main" id="{A58FDCF0-2E77-441F-BE36-FDA98434B1D2}"/>
              </a:ext>
            </a:extLst>
          </p:cNvPr>
          <p:cNvSpPr/>
          <p:nvPr/>
        </p:nvSpPr>
        <p:spPr>
          <a:xfrm>
            <a:off x="2045926" y="4429061"/>
            <a:ext cx="1181773" cy="9512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55" name="文本框 154">
            <a:extLst>
              <a:ext uri="{FF2B5EF4-FFF2-40B4-BE49-F238E27FC236}">
                <a16:creationId xmlns:a16="http://schemas.microsoft.com/office/drawing/2014/main" id="{1C082499-013B-48AD-8B50-FBF2AC7A1F1A}"/>
              </a:ext>
            </a:extLst>
          </p:cNvPr>
          <p:cNvSpPr txBox="1"/>
          <p:nvPr/>
        </p:nvSpPr>
        <p:spPr>
          <a:xfrm>
            <a:off x="5879190" y="2761173"/>
            <a:ext cx="4250861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b="1" dirty="0"/>
              <a:t>The competition level is relatively high.</a:t>
            </a:r>
            <a:endParaRPr lang="en-US" altLang="zh-CN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sz="1050" dirty="0"/>
              <a:t>Apart from </a:t>
            </a:r>
            <a:r>
              <a:rPr lang="en-US" altLang="zh-CN" sz="1050" dirty="0" err="1"/>
              <a:t>Kugou</a:t>
            </a:r>
            <a:r>
              <a:rPr lang="en-US" altLang="zh-CN" sz="1050" dirty="0"/>
              <a:t> Music, there are also QQ music, </a:t>
            </a:r>
            <a:r>
              <a:rPr lang="en-US" altLang="zh-CN" sz="1050" dirty="0" err="1"/>
              <a:t>Kuwo</a:t>
            </a:r>
            <a:r>
              <a:rPr lang="en-US" altLang="zh-CN" sz="1050" dirty="0"/>
              <a:t> music, apple music, Yun music competed within the same industry,</a:t>
            </a:r>
            <a:r>
              <a:rPr lang="zh-CN" altLang="en-US" sz="1050" dirty="0"/>
              <a:t> </a:t>
            </a:r>
            <a:r>
              <a:rPr lang="en-US" altLang="zh-CN" sz="1050" dirty="0"/>
              <a:t>and the subscription costs are generally the same. There are no switching  cost among providers.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sz="1050" dirty="0"/>
              <a:t>The differentiation between competitors are generally high. Nearly each primary digital music providers has its own characteristics, which are hard to replace.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sz="1050" dirty="0"/>
              <a:t>Many customers are served by more one music providers, cause each platforms has its exclusively copyrights, making some music can only be found on certain platforms </a:t>
            </a:r>
          </a:p>
          <a:p>
            <a:endParaRPr lang="zh-CN" altLang="en-US" sz="1200" dirty="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9CB8DE15-A8FA-4341-8EC1-60AFBD7C16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2954" y="2813438"/>
            <a:ext cx="1792379" cy="1786283"/>
          </a:xfrm>
          <a:prstGeom prst="rect">
            <a:avLst/>
          </a:prstGeom>
        </p:spPr>
      </p:pic>
      <p:pic>
        <p:nvPicPr>
          <p:cNvPr id="4" name="11">
            <a:hlinkClick r:id="" action="ppaction://media"/>
            <a:extLst>
              <a:ext uri="{FF2B5EF4-FFF2-40B4-BE49-F238E27FC236}">
                <a16:creationId xmlns:a16="http://schemas.microsoft.com/office/drawing/2014/main" id="{82E47DCF-12F4-4E52-8A24-47A4C93C1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6708" y="16792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95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9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482986D-C968-4E17-A00D-7942254808BE}"/>
              </a:ext>
            </a:extLst>
          </p:cNvPr>
          <p:cNvSpPr/>
          <p:nvPr/>
        </p:nvSpPr>
        <p:spPr>
          <a:xfrm>
            <a:off x="6574970" y="0"/>
            <a:ext cx="5617031" cy="6858001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rgbClr val="2D4082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6A9D6BBD-9867-47FD-A651-B22DE5BCB719}"/>
              </a:ext>
            </a:extLst>
          </p:cNvPr>
          <p:cNvSpPr txBox="1"/>
          <p:nvPr/>
        </p:nvSpPr>
        <p:spPr>
          <a:xfrm>
            <a:off x="8872643" y="3214129"/>
            <a:ext cx="789200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1200" dirty="0">
                <a:solidFill>
                  <a:schemeClr val="bg1">
                    <a:lumMod val="65000"/>
                  </a:schemeClr>
                </a:solidFill>
              </a:rPr>
              <a:t>$4250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6542FCD-7BDD-4BE1-BD9E-B326A198E2DC}"/>
              </a:ext>
            </a:extLst>
          </p:cNvPr>
          <p:cNvGrpSpPr/>
          <p:nvPr/>
        </p:nvGrpSpPr>
        <p:grpSpPr>
          <a:xfrm>
            <a:off x="1229264" y="1291647"/>
            <a:ext cx="5608402" cy="1938992"/>
            <a:chOff x="1229264" y="1291647"/>
            <a:chExt cx="3664111" cy="1938992"/>
          </a:xfrm>
        </p:grpSpPr>
        <p:sp>
          <p:nvSpPr>
            <p:cNvPr id="159" name="TextBox 158">
              <a:extLst>
                <a:ext uri="{FF2B5EF4-FFF2-40B4-BE49-F238E27FC236}">
                  <a16:creationId xmlns:a16="http://schemas.microsoft.com/office/drawing/2014/main" id="{E24B327A-3145-4831-AB6F-AA4BDB8C9C7E}"/>
                </a:ext>
              </a:extLst>
            </p:cNvPr>
            <p:cNvSpPr txBox="1"/>
            <p:nvPr/>
          </p:nvSpPr>
          <p:spPr>
            <a:xfrm>
              <a:off x="1625233" y="1291647"/>
              <a:ext cx="326814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40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</a:rPr>
                <a:t>Micro</a:t>
              </a:r>
            </a:p>
            <a:p>
              <a:r>
                <a:rPr lang="en-US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j-lt"/>
                </a:rPr>
                <a:t>Regarding Customers</a:t>
              </a:r>
            </a:p>
          </p:txBody>
        </p: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5C0CA552-68E2-402F-88AD-E22E5087C759}"/>
                </a:ext>
              </a:extLst>
            </p:cNvPr>
            <p:cNvGrpSpPr/>
            <p:nvPr/>
          </p:nvGrpSpPr>
          <p:grpSpPr>
            <a:xfrm>
              <a:off x="1229264" y="1524283"/>
              <a:ext cx="295275" cy="246132"/>
              <a:chOff x="466725" y="2427118"/>
              <a:chExt cx="295275" cy="246132"/>
            </a:xfrm>
          </p:grpSpPr>
          <p:sp>
            <p:nvSpPr>
              <p:cNvPr id="161" name="Rectangle: Rounded Corners 160">
                <a:extLst>
                  <a:ext uri="{FF2B5EF4-FFF2-40B4-BE49-F238E27FC236}">
                    <a16:creationId xmlns:a16="http://schemas.microsoft.com/office/drawing/2014/main" id="{B30FCC01-B407-4AF7-886E-878DE174ADBC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2" name="Rectangle: Rounded Corners 161">
                <a:extLst>
                  <a:ext uri="{FF2B5EF4-FFF2-40B4-BE49-F238E27FC236}">
                    <a16:creationId xmlns:a16="http://schemas.microsoft.com/office/drawing/2014/main" id="{161B0F24-BF47-4B19-A873-BACCD300005D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4" name="Rounded Rectangle 153">
            <a:extLst>
              <a:ext uri="{FF2B5EF4-FFF2-40B4-BE49-F238E27FC236}">
                <a16:creationId xmlns:a16="http://schemas.microsoft.com/office/drawing/2014/main" id="{3B173728-D5BB-4831-BFE6-2277111F8879}"/>
              </a:ext>
            </a:extLst>
          </p:cNvPr>
          <p:cNvSpPr/>
          <p:nvPr/>
        </p:nvSpPr>
        <p:spPr>
          <a:xfrm>
            <a:off x="113891" y="2674601"/>
            <a:ext cx="6714650" cy="224883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65" name="Oval 137">
            <a:extLst>
              <a:ext uri="{FF2B5EF4-FFF2-40B4-BE49-F238E27FC236}">
                <a16:creationId xmlns:a16="http://schemas.microsoft.com/office/drawing/2014/main" id="{0D7A9380-1288-4CDF-B798-62ED1A3391D2}"/>
              </a:ext>
            </a:extLst>
          </p:cNvPr>
          <p:cNvSpPr/>
          <p:nvPr/>
        </p:nvSpPr>
        <p:spPr>
          <a:xfrm>
            <a:off x="60392" y="2662826"/>
            <a:ext cx="2283660" cy="228224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06" name="Rectangle 163">
            <a:extLst>
              <a:ext uri="{FF2B5EF4-FFF2-40B4-BE49-F238E27FC236}">
                <a16:creationId xmlns:a16="http://schemas.microsoft.com/office/drawing/2014/main" id="{8F8E2765-CD91-49C7-B6A8-CF4D2059911F}"/>
              </a:ext>
            </a:extLst>
          </p:cNvPr>
          <p:cNvSpPr/>
          <p:nvPr/>
        </p:nvSpPr>
        <p:spPr>
          <a:xfrm>
            <a:off x="7328648" y="2591983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 err="1">
                <a:solidFill>
                  <a:schemeClr val="accent3">
                    <a:lumMod val="50000"/>
                  </a:schemeClr>
                </a:solidFill>
              </a:rPr>
              <a:t>Swthicng</a:t>
            </a:r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  cost </a:t>
            </a:r>
          </a:p>
        </p:txBody>
      </p:sp>
      <p:sp>
        <p:nvSpPr>
          <p:cNvPr id="108" name="Rectangle 164">
            <a:extLst>
              <a:ext uri="{FF2B5EF4-FFF2-40B4-BE49-F238E27FC236}">
                <a16:creationId xmlns:a16="http://schemas.microsoft.com/office/drawing/2014/main" id="{BD4C40CC-1B7C-4962-BFAE-0F8DD4092D48}"/>
              </a:ext>
            </a:extLst>
          </p:cNvPr>
          <p:cNvSpPr/>
          <p:nvPr/>
        </p:nvSpPr>
        <p:spPr>
          <a:xfrm>
            <a:off x="7325473" y="3230358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Price sensitivity </a:t>
            </a:r>
          </a:p>
        </p:txBody>
      </p:sp>
      <p:sp>
        <p:nvSpPr>
          <p:cNvPr id="109" name="Rectangle 165">
            <a:extLst>
              <a:ext uri="{FF2B5EF4-FFF2-40B4-BE49-F238E27FC236}">
                <a16:creationId xmlns:a16="http://schemas.microsoft.com/office/drawing/2014/main" id="{E0C0699E-2584-4DA1-A8B6-070152B3B3D9}"/>
              </a:ext>
            </a:extLst>
          </p:cNvPr>
          <p:cNvSpPr/>
          <p:nvPr/>
        </p:nvSpPr>
        <p:spPr>
          <a:xfrm>
            <a:off x="7322299" y="3840158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Differentiation </a:t>
            </a:r>
          </a:p>
        </p:txBody>
      </p:sp>
      <p:sp>
        <p:nvSpPr>
          <p:cNvPr id="111" name="Rectangle 166">
            <a:extLst>
              <a:ext uri="{FF2B5EF4-FFF2-40B4-BE49-F238E27FC236}">
                <a16:creationId xmlns:a16="http://schemas.microsoft.com/office/drawing/2014/main" id="{3107D325-4A69-4685-8A3A-B400D0A7D8B6}"/>
              </a:ext>
            </a:extLst>
          </p:cNvPr>
          <p:cNvSpPr/>
          <p:nvPr/>
        </p:nvSpPr>
        <p:spPr>
          <a:xfrm>
            <a:off x="7319124" y="4478534"/>
            <a:ext cx="1376351" cy="28591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36000" bIns="0" rtlCol="0" anchor="ctr">
            <a:normAutofit/>
          </a:bodyPr>
          <a:lstStyle/>
          <a:p>
            <a:r>
              <a:rPr lang="en-IN" sz="1200" b="1" dirty="0">
                <a:solidFill>
                  <a:schemeClr val="accent3">
                    <a:lumMod val="50000"/>
                  </a:schemeClr>
                </a:solidFill>
              </a:rPr>
              <a:t>Substitutability</a:t>
            </a:r>
          </a:p>
        </p:txBody>
      </p:sp>
      <p:grpSp>
        <p:nvGrpSpPr>
          <p:cNvPr id="112" name="Group 167">
            <a:extLst>
              <a:ext uri="{FF2B5EF4-FFF2-40B4-BE49-F238E27FC236}">
                <a16:creationId xmlns:a16="http://schemas.microsoft.com/office/drawing/2014/main" id="{CD4F8B1B-722D-48C0-8DEA-126D49F155DB}"/>
              </a:ext>
            </a:extLst>
          </p:cNvPr>
          <p:cNvGrpSpPr/>
          <p:nvPr/>
        </p:nvGrpSpPr>
        <p:grpSpPr>
          <a:xfrm>
            <a:off x="6960600" y="2656162"/>
            <a:ext cx="193831" cy="176768"/>
            <a:chOff x="7693025" y="1104900"/>
            <a:chExt cx="703263" cy="641350"/>
          </a:xfrm>
          <a:solidFill>
            <a:schemeClr val="accent1"/>
          </a:solidFill>
        </p:grpSpPr>
        <p:sp>
          <p:nvSpPr>
            <p:cNvPr id="113" name="Freeform 48">
              <a:extLst>
                <a:ext uri="{FF2B5EF4-FFF2-40B4-BE49-F238E27FC236}">
                  <a16:creationId xmlns:a16="http://schemas.microsoft.com/office/drawing/2014/main" id="{1A55A704-1543-4B86-84A2-654D33C803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948613" y="1158875"/>
              <a:ext cx="190500" cy="206375"/>
            </a:xfrm>
            <a:custGeom>
              <a:avLst/>
              <a:gdLst>
                <a:gd name="T0" fmla="*/ 458 w 959"/>
                <a:gd name="T1" fmla="*/ 628 h 1040"/>
                <a:gd name="T2" fmla="*/ 345 w 959"/>
                <a:gd name="T3" fmla="*/ 904 h 1040"/>
                <a:gd name="T4" fmla="*/ 614 w 959"/>
                <a:gd name="T5" fmla="*/ 905 h 1040"/>
                <a:gd name="T6" fmla="*/ 503 w 959"/>
                <a:gd name="T7" fmla="*/ 628 h 1040"/>
                <a:gd name="T8" fmla="*/ 514 w 959"/>
                <a:gd name="T9" fmla="*/ 585 h 1040"/>
                <a:gd name="T10" fmla="*/ 446 w 959"/>
                <a:gd name="T11" fmla="*/ 585 h 1040"/>
                <a:gd name="T12" fmla="*/ 480 w 959"/>
                <a:gd name="T13" fmla="*/ 0 h 1040"/>
                <a:gd name="T14" fmla="*/ 557 w 959"/>
                <a:gd name="T15" fmla="*/ 12 h 1040"/>
                <a:gd name="T16" fmla="*/ 625 w 959"/>
                <a:gd name="T17" fmla="*/ 44 h 1040"/>
                <a:gd name="T18" fmla="*/ 680 w 959"/>
                <a:gd name="T19" fmla="*/ 93 h 1040"/>
                <a:gd name="T20" fmla="*/ 721 w 959"/>
                <a:gd name="T21" fmla="*/ 155 h 1040"/>
                <a:gd name="T22" fmla="*/ 742 w 959"/>
                <a:gd name="T23" fmla="*/ 229 h 1040"/>
                <a:gd name="T24" fmla="*/ 742 w 959"/>
                <a:gd name="T25" fmla="*/ 309 h 1040"/>
                <a:gd name="T26" fmla="*/ 722 w 959"/>
                <a:gd name="T27" fmla="*/ 389 h 1040"/>
                <a:gd name="T28" fmla="*/ 683 w 959"/>
                <a:gd name="T29" fmla="*/ 463 h 1040"/>
                <a:gd name="T30" fmla="*/ 630 w 959"/>
                <a:gd name="T31" fmla="*/ 525 h 1040"/>
                <a:gd name="T32" fmla="*/ 650 w 959"/>
                <a:gd name="T33" fmla="*/ 566 h 1040"/>
                <a:gd name="T34" fmla="*/ 742 w 959"/>
                <a:gd name="T35" fmla="*/ 611 h 1040"/>
                <a:gd name="T36" fmla="*/ 823 w 959"/>
                <a:gd name="T37" fmla="*/ 670 h 1040"/>
                <a:gd name="T38" fmla="*/ 887 w 959"/>
                <a:gd name="T39" fmla="*/ 740 h 1040"/>
                <a:gd name="T40" fmla="*/ 932 w 959"/>
                <a:gd name="T41" fmla="*/ 813 h 1040"/>
                <a:gd name="T42" fmla="*/ 957 w 959"/>
                <a:gd name="T43" fmla="*/ 886 h 1040"/>
                <a:gd name="T44" fmla="*/ 956 w 959"/>
                <a:gd name="T45" fmla="*/ 937 h 1040"/>
                <a:gd name="T46" fmla="*/ 929 w 959"/>
                <a:gd name="T47" fmla="*/ 966 h 1040"/>
                <a:gd name="T48" fmla="*/ 878 w 959"/>
                <a:gd name="T49" fmla="*/ 991 h 1040"/>
                <a:gd name="T50" fmla="*/ 809 w 959"/>
                <a:gd name="T51" fmla="*/ 1011 h 1040"/>
                <a:gd name="T52" fmla="*/ 726 w 959"/>
                <a:gd name="T53" fmla="*/ 1025 h 1040"/>
                <a:gd name="T54" fmla="*/ 631 w 959"/>
                <a:gd name="T55" fmla="*/ 1035 h 1040"/>
                <a:gd name="T56" fmla="*/ 531 w 959"/>
                <a:gd name="T57" fmla="*/ 1040 h 1040"/>
                <a:gd name="T58" fmla="*/ 429 w 959"/>
                <a:gd name="T59" fmla="*/ 1040 h 1040"/>
                <a:gd name="T60" fmla="*/ 328 w 959"/>
                <a:gd name="T61" fmla="*/ 1035 h 1040"/>
                <a:gd name="T62" fmla="*/ 233 w 959"/>
                <a:gd name="T63" fmla="*/ 1025 h 1040"/>
                <a:gd name="T64" fmla="*/ 150 w 959"/>
                <a:gd name="T65" fmla="*/ 1011 h 1040"/>
                <a:gd name="T66" fmla="*/ 81 w 959"/>
                <a:gd name="T67" fmla="*/ 991 h 1040"/>
                <a:gd name="T68" fmla="*/ 30 w 959"/>
                <a:gd name="T69" fmla="*/ 966 h 1040"/>
                <a:gd name="T70" fmla="*/ 3 w 959"/>
                <a:gd name="T71" fmla="*/ 937 h 1040"/>
                <a:gd name="T72" fmla="*/ 3 w 959"/>
                <a:gd name="T73" fmla="*/ 886 h 1040"/>
                <a:gd name="T74" fmla="*/ 27 w 959"/>
                <a:gd name="T75" fmla="*/ 813 h 1040"/>
                <a:gd name="T76" fmla="*/ 73 w 959"/>
                <a:gd name="T77" fmla="*/ 740 h 1040"/>
                <a:gd name="T78" fmla="*/ 137 w 959"/>
                <a:gd name="T79" fmla="*/ 670 h 1040"/>
                <a:gd name="T80" fmla="*/ 217 w 959"/>
                <a:gd name="T81" fmla="*/ 611 h 1040"/>
                <a:gd name="T82" fmla="*/ 311 w 959"/>
                <a:gd name="T83" fmla="*/ 566 h 1040"/>
                <a:gd name="T84" fmla="*/ 330 w 959"/>
                <a:gd name="T85" fmla="*/ 525 h 1040"/>
                <a:gd name="T86" fmla="*/ 277 w 959"/>
                <a:gd name="T87" fmla="*/ 463 h 1040"/>
                <a:gd name="T88" fmla="*/ 239 w 959"/>
                <a:gd name="T89" fmla="*/ 389 h 1040"/>
                <a:gd name="T90" fmla="*/ 218 w 959"/>
                <a:gd name="T91" fmla="*/ 309 h 1040"/>
                <a:gd name="T92" fmla="*/ 218 w 959"/>
                <a:gd name="T93" fmla="*/ 229 h 1040"/>
                <a:gd name="T94" fmla="*/ 240 w 959"/>
                <a:gd name="T95" fmla="*/ 155 h 1040"/>
                <a:gd name="T96" fmla="*/ 280 w 959"/>
                <a:gd name="T97" fmla="*/ 93 h 1040"/>
                <a:gd name="T98" fmla="*/ 336 w 959"/>
                <a:gd name="T99" fmla="*/ 44 h 1040"/>
                <a:gd name="T100" fmla="*/ 404 w 959"/>
                <a:gd name="T101" fmla="*/ 12 h 1040"/>
                <a:gd name="T102" fmla="*/ 480 w 959"/>
                <a:gd name="T103" fmla="*/ 0 h 10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59" h="1040">
                  <a:moveTo>
                    <a:pt x="413" y="576"/>
                  </a:moveTo>
                  <a:lnTo>
                    <a:pt x="458" y="628"/>
                  </a:lnTo>
                  <a:lnTo>
                    <a:pt x="459" y="628"/>
                  </a:lnTo>
                  <a:lnTo>
                    <a:pt x="345" y="904"/>
                  </a:lnTo>
                  <a:lnTo>
                    <a:pt x="480" y="1040"/>
                  </a:lnTo>
                  <a:lnTo>
                    <a:pt x="614" y="905"/>
                  </a:lnTo>
                  <a:lnTo>
                    <a:pt x="502" y="628"/>
                  </a:lnTo>
                  <a:lnTo>
                    <a:pt x="503" y="628"/>
                  </a:lnTo>
                  <a:lnTo>
                    <a:pt x="546" y="576"/>
                  </a:lnTo>
                  <a:lnTo>
                    <a:pt x="514" y="585"/>
                  </a:lnTo>
                  <a:lnTo>
                    <a:pt x="480" y="588"/>
                  </a:lnTo>
                  <a:lnTo>
                    <a:pt x="446" y="585"/>
                  </a:lnTo>
                  <a:lnTo>
                    <a:pt x="413" y="576"/>
                  </a:lnTo>
                  <a:close/>
                  <a:moveTo>
                    <a:pt x="480" y="0"/>
                  </a:moveTo>
                  <a:lnTo>
                    <a:pt x="519" y="4"/>
                  </a:lnTo>
                  <a:lnTo>
                    <a:pt x="557" y="12"/>
                  </a:lnTo>
                  <a:lnTo>
                    <a:pt x="591" y="25"/>
                  </a:lnTo>
                  <a:lnTo>
                    <a:pt x="625" y="44"/>
                  </a:lnTo>
                  <a:lnTo>
                    <a:pt x="654" y="67"/>
                  </a:lnTo>
                  <a:lnTo>
                    <a:pt x="680" y="93"/>
                  </a:lnTo>
                  <a:lnTo>
                    <a:pt x="703" y="123"/>
                  </a:lnTo>
                  <a:lnTo>
                    <a:pt x="721" y="155"/>
                  </a:lnTo>
                  <a:lnTo>
                    <a:pt x="734" y="191"/>
                  </a:lnTo>
                  <a:lnTo>
                    <a:pt x="742" y="229"/>
                  </a:lnTo>
                  <a:lnTo>
                    <a:pt x="746" y="269"/>
                  </a:lnTo>
                  <a:lnTo>
                    <a:pt x="742" y="309"/>
                  </a:lnTo>
                  <a:lnTo>
                    <a:pt x="735" y="348"/>
                  </a:lnTo>
                  <a:lnTo>
                    <a:pt x="722" y="389"/>
                  </a:lnTo>
                  <a:lnTo>
                    <a:pt x="705" y="427"/>
                  </a:lnTo>
                  <a:lnTo>
                    <a:pt x="683" y="463"/>
                  </a:lnTo>
                  <a:lnTo>
                    <a:pt x="658" y="496"/>
                  </a:lnTo>
                  <a:lnTo>
                    <a:pt x="630" y="525"/>
                  </a:lnTo>
                  <a:lnTo>
                    <a:pt x="599" y="550"/>
                  </a:lnTo>
                  <a:lnTo>
                    <a:pt x="650" y="566"/>
                  </a:lnTo>
                  <a:lnTo>
                    <a:pt x="697" y="586"/>
                  </a:lnTo>
                  <a:lnTo>
                    <a:pt x="742" y="611"/>
                  </a:lnTo>
                  <a:lnTo>
                    <a:pt x="785" y="640"/>
                  </a:lnTo>
                  <a:lnTo>
                    <a:pt x="823" y="670"/>
                  </a:lnTo>
                  <a:lnTo>
                    <a:pt x="857" y="704"/>
                  </a:lnTo>
                  <a:lnTo>
                    <a:pt x="887" y="740"/>
                  </a:lnTo>
                  <a:lnTo>
                    <a:pt x="912" y="776"/>
                  </a:lnTo>
                  <a:lnTo>
                    <a:pt x="932" y="813"/>
                  </a:lnTo>
                  <a:lnTo>
                    <a:pt x="947" y="850"/>
                  </a:lnTo>
                  <a:lnTo>
                    <a:pt x="957" y="886"/>
                  </a:lnTo>
                  <a:lnTo>
                    <a:pt x="959" y="920"/>
                  </a:lnTo>
                  <a:lnTo>
                    <a:pt x="956" y="937"/>
                  </a:lnTo>
                  <a:lnTo>
                    <a:pt x="946" y="952"/>
                  </a:lnTo>
                  <a:lnTo>
                    <a:pt x="929" y="966"/>
                  </a:lnTo>
                  <a:lnTo>
                    <a:pt x="906" y="979"/>
                  </a:lnTo>
                  <a:lnTo>
                    <a:pt x="878" y="991"/>
                  </a:lnTo>
                  <a:lnTo>
                    <a:pt x="846" y="1001"/>
                  </a:lnTo>
                  <a:lnTo>
                    <a:pt x="809" y="1011"/>
                  </a:lnTo>
                  <a:lnTo>
                    <a:pt x="769" y="1018"/>
                  </a:lnTo>
                  <a:lnTo>
                    <a:pt x="726" y="1025"/>
                  </a:lnTo>
                  <a:lnTo>
                    <a:pt x="680" y="1030"/>
                  </a:lnTo>
                  <a:lnTo>
                    <a:pt x="631" y="1035"/>
                  </a:lnTo>
                  <a:lnTo>
                    <a:pt x="582" y="1038"/>
                  </a:lnTo>
                  <a:lnTo>
                    <a:pt x="531" y="1040"/>
                  </a:lnTo>
                  <a:lnTo>
                    <a:pt x="480" y="1040"/>
                  </a:lnTo>
                  <a:lnTo>
                    <a:pt x="429" y="1040"/>
                  </a:lnTo>
                  <a:lnTo>
                    <a:pt x="378" y="1038"/>
                  </a:lnTo>
                  <a:lnTo>
                    <a:pt x="328" y="1035"/>
                  </a:lnTo>
                  <a:lnTo>
                    <a:pt x="280" y="1030"/>
                  </a:lnTo>
                  <a:lnTo>
                    <a:pt x="233" y="1025"/>
                  </a:lnTo>
                  <a:lnTo>
                    <a:pt x="190" y="1018"/>
                  </a:lnTo>
                  <a:lnTo>
                    <a:pt x="150" y="1011"/>
                  </a:lnTo>
                  <a:lnTo>
                    <a:pt x="114" y="1001"/>
                  </a:lnTo>
                  <a:lnTo>
                    <a:pt x="81" y="991"/>
                  </a:lnTo>
                  <a:lnTo>
                    <a:pt x="53" y="979"/>
                  </a:lnTo>
                  <a:lnTo>
                    <a:pt x="30" y="966"/>
                  </a:lnTo>
                  <a:lnTo>
                    <a:pt x="14" y="952"/>
                  </a:lnTo>
                  <a:lnTo>
                    <a:pt x="3" y="937"/>
                  </a:lnTo>
                  <a:lnTo>
                    <a:pt x="0" y="920"/>
                  </a:lnTo>
                  <a:lnTo>
                    <a:pt x="3" y="886"/>
                  </a:lnTo>
                  <a:lnTo>
                    <a:pt x="12" y="850"/>
                  </a:lnTo>
                  <a:lnTo>
                    <a:pt x="27" y="813"/>
                  </a:lnTo>
                  <a:lnTo>
                    <a:pt x="48" y="776"/>
                  </a:lnTo>
                  <a:lnTo>
                    <a:pt x="73" y="740"/>
                  </a:lnTo>
                  <a:lnTo>
                    <a:pt x="103" y="704"/>
                  </a:lnTo>
                  <a:lnTo>
                    <a:pt x="137" y="670"/>
                  </a:lnTo>
                  <a:lnTo>
                    <a:pt x="175" y="640"/>
                  </a:lnTo>
                  <a:lnTo>
                    <a:pt x="217" y="611"/>
                  </a:lnTo>
                  <a:lnTo>
                    <a:pt x="262" y="586"/>
                  </a:lnTo>
                  <a:lnTo>
                    <a:pt x="311" y="566"/>
                  </a:lnTo>
                  <a:lnTo>
                    <a:pt x="362" y="550"/>
                  </a:lnTo>
                  <a:lnTo>
                    <a:pt x="330" y="525"/>
                  </a:lnTo>
                  <a:lnTo>
                    <a:pt x="302" y="496"/>
                  </a:lnTo>
                  <a:lnTo>
                    <a:pt x="277" y="463"/>
                  </a:lnTo>
                  <a:lnTo>
                    <a:pt x="256" y="427"/>
                  </a:lnTo>
                  <a:lnTo>
                    <a:pt x="239" y="389"/>
                  </a:lnTo>
                  <a:lnTo>
                    <a:pt x="226" y="348"/>
                  </a:lnTo>
                  <a:lnTo>
                    <a:pt x="218" y="309"/>
                  </a:lnTo>
                  <a:lnTo>
                    <a:pt x="215" y="269"/>
                  </a:lnTo>
                  <a:lnTo>
                    <a:pt x="218" y="229"/>
                  </a:lnTo>
                  <a:lnTo>
                    <a:pt x="226" y="191"/>
                  </a:lnTo>
                  <a:lnTo>
                    <a:pt x="240" y="155"/>
                  </a:lnTo>
                  <a:lnTo>
                    <a:pt x="258" y="123"/>
                  </a:lnTo>
                  <a:lnTo>
                    <a:pt x="280" y="93"/>
                  </a:lnTo>
                  <a:lnTo>
                    <a:pt x="307" y="67"/>
                  </a:lnTo>
                  <a:lnTo>
                    <a:pt x="336" y="44"/>
                  </a:lnTo>
                  <a:lnTo>
                    <a:pt x="368" y="25"/>
                  </a:lnTo>
                  <a:lnTo>
                    <a:pt x="404" y="12"/>
                  </a:lnTo>
                  <a:lnTo>
                    <a:pt x="440" y="4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14" name="Freeform 49">
              <a:extLst>
                <a:ext uri="{FF2B5EF4-FFF2-40B4-BE49-F238E27FC236}">
                  <a16:creationId xmlns:a16="http://schemas.microsoft.com/office/drawing/2014/main" id="{61F33646-A015-4D94-B5FA-1828340806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53350" y="1485900"/>
              <a:ext cx="190500" cy="206375"/>
            </a:xfrm>
            <a:custGeom>
              <a:avLst/>
              <a:gdLst>
                <a:gd name="T0" fmla="*/ 458 w 960"/>
                <a:gd name="T1" fmla="*/ 626 h 1038"/>
                <a:gd name="T2" fmla="*/ 346 w 960"/>
                <a:gd name="T3" fmla="*/ 902 h 1038"/>
                <a:gd name="T4" fmla="*/ 615 w 960"/>
                <a:gd name="T5" fmla="*/ 902 h 1038"/>
                <a:gd name="T6" fmla="*/ 503 w 960"/>
                <a:gd name="T7" fmla="*/ 626 h 1038"/>
                <a:gd name="T8" fmla="*/ 526 w 960"/>
                <a:gd name="T9" fmla="*/ 581 h 1038"/>
                <a:gd name="T10" fmla="*/ 480 w 960"/>
                <a:gd name="T11" fmla="*/ 587 h 1038"/>
                <a:gd name="T12" fmla="*/ 413 w 960"/>
                <a:gd name="T13" fmla="*/ 575 h 1038"/>
                <a:gd name="T14" fmla="*/ 520 w 960"/>
                <a:gd name="T15" fmla="*/ 2 h 1038"/>
                <a:gd name="T16" fmla="*/ 592 w 960"/>
                <a:gd name="T17" fmla="*/ 25 h 1038"/>
                <a:gd name="T18" fmla="*/ 654 w 960"/>
                <a:gd name="T19" fmla="*/ 65 h 1038"/>
                <a:gd name="T20" fmla="*/ 702 w 960"/>
                <a:gd name="T21" fmla="*/ 122 h 1038"/>
                <a:gd name="T22" fmla="*/ 734 w 960"/>
                <a:gd name="T23" fmla="*/ 191 h 1038"/>
                <a:gd name="T24" fmla="*/ 746 w 960"/>
                <a:gd name="T25" fmla="*/ 268 h 1038"/>
                <a:gd name="T26" fmla="*/ 735 w 960"/>
                <a:gd name="T27" fmla="*/ 348 h 1038"/>
                <a:gd name="T28" fmla="*/ 705 w 960"/>
                <a:gd name="T29" fmla="*/ 425 h 1038"/>
                <a:gd name="T30" fmla="*/ 658 w 960"/>
                <a:gd name="T31" fmla="*/ 494 h 1038"/>
                <a:gd name="T32" fmla="*/ 599 w 960"/>
                <a:gd name="T33" fmla="*/ 547 h 1038"/>
                <a:gd name="T34" fmla="*/ 698 w 960"/>
                <a:gd name="T35" fmla="*/ 585 h 1038"/>
                <a:gd name="T36" fmla="*/ 785 w 960"/>
                <a:gd name="T37" fmla="*/ 638 h 1038"/>
                <a:gd name="T38" fmla="*/ 858 w 960"/>
                <a:gd name="T39" fmla="*/ 703 h 1038"/>
                <a:gd name="T40" fmla="*/ 913 w 960"/>
                <a:gd name="T41" fmla="*/ 774 h 1038"/>
                <a:gd name="T42" fmla="*/ 948 w 960"/>
                <a:gd name="T43" fmla="*/ 849 h 1038"/>
                <a:gd name="T44" fmla="*/ 960 w 960"/>
                <a:gd name="T45" fmla="*/ 920 h 1038"/>
                <a:gd name="T46" fmla="*/ 946 w 960"/>
                <a:gd name="T47" fmla="*/ 951 h 1038"/>
                <a:gd name="T48" fmla="*/ 907 w 960"/>
                <a:gd name="T49" fmla="*/ 977 h 1038"/>
                <a:gd name="T50" fmla="*/ 847 w 960"/>
                <a:gd name="T51" fmla="*/ 1000 h 1038"/>
                <a:gd name="T52" fmla="*/ 770 w 960"/>
                <a:gd name="T53" fmla="*/ 1017 h 1038"/>
                <a:gd name="T54" fmla="*/ 681 w 960"/>
                <a:gd name="T55" fmla="*/ 1029 h 1038"/>
                <a:gd name="T56" fmla="*/ 583 w 960"/>
                <a:gd name="T57" fmla="*/ 1036 h 1038"/>
                <a:gd name="T58" fmla="*/ 480 w 960"/>
                <a:gd name="T59" fmla="*/ 1038 h 1038"/>
                <a:gd name="T60" fmla="*/ 379 w 960"/>
                <a:gd name="T61" fmla="*/ 1036 h 1038"/>
                <a:gd name="T62" fmla="*/ 281 w 960"/>
                <a:gd name="T63" fmla="*/ 1029 h 1038"/>
                <a:gd name="T64" fmla="*/ 191 w 960"/>
                <a:gd name="T65" fmla="*/ 1017 h 1038"/>
                <a:gd name="T66" fmla="*/ 113 w 960"/>
                <a:gd name="T67" fmla="*/ 1000 h 1038"/>
                <a:gd name="T68" fmla="*/ 54 w 960"/>
                <a:gd name="T69" fmla="*/ 977 h 1038"/>
                <a:gd name="T70" fmla="*/ 14 w 960"/>
                <a:gd name="T71" fmla="*/ 951 h 1038"/>
                <a:gd name="T72" fmla="*/ 0 w 960"/>
                <a:gd name="T73" fmla="*/ 920 h 1038"/>
                <a:gd name="T74" fmla="*/ 13 w 960"/>
                <a:gd name="T75" fmla="*/ 849 h 1038"/>
                <a:gd name="T76" fmla="*/ 48 w 960"/>
                <a:gd name="T77" fmla="*/ 774 h 1038"/>
                <a:gd name="T78" fmla="*/ 104 w 960"/>
                <a:gd name="T79" fmla="*/ 703 h 1038"/>
                <a:gd name="T80" fmla="*/ 176 w 960"/>
                <a:gd name="T81" fmla="*/ 638 h 1038"/>
                <a:gd name="T82" fmla="*/ 263 w 960"/>
                <a:gd name="T83" fmla="*/ 585 h 1038"/>
                <a:gd name="T84" fmla="*/ 362 w 960"/>
                <a:gd name="T85" fmla="*/ 547 h 1038"/>
                <a:gd name="T86" fmla="*/ 302 w 960"/>
                <a:gd name="T87" fmla="*/ 494 h 1038"/>
                <a:gd name="T88" fmla="*/ 256 w 960"/>
                <a:gd name="T89" fmla="*/ 425 h 1038"/>
                <a:gd name="T90" fmla="*/ 227 w 960"/>
                <a:gd name="T91" fmla="*/ 348 h 1038"/>
                <a:gd name="T92" fmla="*/ 216 w 960"/>
                <a:gd name="T93" fmla="*/ 268 h 1038"/>
                <a:gd name="T94" fmla="*/ 227 w 960"/>
                <a:gd name="T95" fmla="*/ 191 h 1038"/>
                <a:gd name="T96" fmla="*/ 258 w 960"/>
                <a:gd name="T97" fmla="*/ 122 h 1038"/>
                <a:gd name="T98" fmla="*/ 307 w 960"/>
                <a:gd name="T99" fmla="*/ 65 h 1038"/>
                <a:gd name="T100" fmla="*/ 369 w 960"/>
                <a:gd name="T101" fmla="*/ 25 h 1038"/>
                <a:gd name="T102" fmla="*/ 441 w 960"/>
                <a:gd name="T103" fmla="*/ 2 h 10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0" h="1038">
                  <a:moveTo>
                    <a:pt x="413" y="575"/>
                  </a:moveTo>
                  <a:lnTo>
                    <a:pt x="458" y="626"/>
                  </a:lnTo>
                  <a:lnTo>
                    <a:pt x="460" y="626"/>
                  </a:lnTo>
                  <a:lnTo>
                    <a:pt x="346" y="902"/>
                  </a:lnTo>
                  <a:lnTo>
                    <a:pt x="480" y="1038"/>
                  </a:lnTo>
                  <a:lnTo>
                    <a:pt x="615" y="902"/>
                  </a:lnTo>
                  <a:lnTo>
                    <a:pt x="502" y="626"/>
                  </a:lnTo>
                  <a:lnTo>
                    <a:pt x="503" y="626"/>
                  </a:lnTo>
                  <a:lnTo>
                    <a:pt x="547" y="575"/>
                  </a:lnTo>
                  <a:lnTo>
                    <a:pt x="526" y="581"/>
                  </a:lnTo>
                  <a:lnTo>
                    <a:pt x="503" y="586"/>
                  </a:lnTo>
                  <a:lnTo>
                    <a:pt x="480" y="587"/>
                  </a:lnTo>
                  <a:lnTo>
                    <a:pt x="447" y="583"/>
                  </a:lnTo>
                  <a:lnTo>
                    <a:pt x="413" y="575"/>
                  </a:lnTo>
                  <a:close/>
                  <a:moveTo>
                    <a:pt x="480" y="0"/>
                  </a:moveTo>
                  <a:lnTo>
                    <a:pt x="520" y="2"/>
                  </a:lnTo>
                  <a:lnTo>
                    <a:pt x="557" y="11"/>
                  </a:lnTo>
                  <a:lnTo>
                    <a:pt x="592" y="25"/>
                  </a:lnTo>
                  <a:lnTo>
                    <a:pt x="625" y="42"/>
                  </a:lnTo>
                  <a:lnTo>
                    <a:pt x="654" y="65"/>
                  </a:lnTo>
                  <a:lnTo>
                    <a:pt x="681" y="91"/>
                  </a:lnTo>
                  <a:lnTo>
                    <a:pt x="702" y="122"/>
                  </a:lnTo>
                  <a:lnTo>
                    <a:pt x="721" y="155"/>
                  </a:lnTo>
                  <a:lnTo>
                    <a:pt x="734" y="191"/>
                  </a:lnTo>
                  <a:lnTo>
                    <a:pt x="742" y="228"/>
                  </a:lnTo>
                  <a:lnTo>
                    <a:pt x="746" y="268"/>
                  </a:lnTo>
                  <a:lnTo>
                    <a:pt x="742" y="307"/>
                  </a:lnTo>
                  <a:lnTo>
                    <a:pt x="735" y="348"/>
                  </a:lnTo>
                  <a:lnTo>
                    <a:pt x="722" y="387"/>
                  </a:lnTo>
                  <a:lnTo>
                    <a:pt x="705" y="425"/>
                  </a:lnTo>
                  <a:lnTo>
                    <a:pt x="683" y="461"/>
                  </a:lnTo>
                  <a:lnTo>
                    <a:pt x="658" y="494"/>
                  </a:lnTo>
                  <a:lnTo>
                    <a:pt x="630" y="523"/>
                  </a:lnTo>
                  <a:lnTo>
                    <a:pt x="599" y="547"/>
                  </a:lnTo>
                  <a:lnTo>
                    <a:pt x="650" y="564"/>
                  </a:lnTo>
                  <a:lnTo>
                    <a:pt x="698" y="585"/>
                  </a:lnTo>
                  <a:lnTo>
                    <a:pt x="743" y="610"/>
                  </a:lnTo>
                  <a:lnTo>
                    <a:pt x="785" y="638"/>
                  </a:lnTo>
                  <a:lnTo>
                    <a:pt x="823" y="670"/>
                  </a:lnTo>
                  <a:lnTo>
                    <a:pt x="858" y="703"/>
                  </a:lnTo>
                  <a:lnTo>
                    <a:pt x="888" y="738"/>
                  </a:lnTo>
                  <a:lnTo>
                    <a:pt x="913" y="774"/>
                  </a:lnTo>
                  <a:lnTo>
                    <a:pt x="933" y="812"/>
                  </a:lnTo>
                  <a:lnTo>
                    <a:pt x="948" y="849"/>
                  </a:lnTo>
                  <a:lnTo>
                    <a:pt x="957" y="885"/>
                  </a:lnTo>
                  <a:lnTo>
                    <a:pt x="960" y="920"/>
                  </a:lnTo>
                  <a:lnTo>
                    <a:pt x="957" y="936"/>
                  </a:lnTo>
                  <a:lnTo>
                    <a:pt x="946" y="951"/>
                  </a:lnTo>
                  <a:lnTo>
                    <a:pt x="930" y="965"/>
                  </a:lnTo>
                  <a:lnTo>
                    <a:pt x="907" y="977"/>
                  </a:lnTo>
                  <a:lnTo>
                    <a:pt x="879" y="989"/>
                  </a:lnTo>
                  <a:lnTo>
                    <a:pt x="847" y="1000"/>
                  </a:lnTo>
                  <a:lnTo>
                    <a:pt x="810" y="1009"/>
                  </a:lnTo>
                  <a:lnTo>
                    <a:pt x="770" y="1017"/>
                  </a:lnTo>
                  <a:lnTo>
                    <a:pt x="727" y="1023"/>
                  </a:lnTo>
                  <a:lnTo>
                    <a:pt x="681" y="1029"/>
                  </a:lnTo>
                  <a:lnTo>
                    <a:pt x="632" y="1033"/>
                  </a:lnTo>
                  <a:lnTo>
                    <a:pt x="583" y="1036"/>
                  </a:lnTo>
                  <a:lnTo>
                    <a:pt x="532" y="1038"/>
                  </a:lnTo>
                  <a:lnTo>
                    <a:pt x="480" y="1038"/>
                  </a:lnTo>
                  <a:lnTo>
                    <a:pt x="429" y="1038"/>
                  </a:lnTo>
                  <a:lnTo>
                    <a:pt x="379" y="1036"/>
                  </a:lnTo>
                  <a:lnTo>
                    <a:pt x="328" y="1033"/>
                  </a:lnTo>
                  <a:lnTo>
                    <a:pt x="281" y="1029"/>
                  </a:lnTo>
                  <a:lnTo>
                    <a:pt x="234" y="1023"/>
                  </a:lnTo>
                  <a:lnTo>
                    <a:pt x="191" y="1017"/>
                  </a:lnTo>
                  <a:lnTo>
                    <a:pt x="150" y="1009"/>
                  </a:lnTo>
                  <a:lnTo>
                    <a:pt x="113" y="1000"/>
                  </a:lnTo>
                  <a:lnTo>
                    <a:pt x="81" y="989"/>
                  </a:lnTo>
                  <a:lnTo>
                    <a:pt x="54" y="977"/>
                  </a:lnTo>
                  <a:lnTo>
                    <a:pt x="31" y="965"/>
                  </a:lnTo>
                  <a:lnTo>
                    <a:pt x="14" y="951"/>
                  </a:lnTo>
                  <a:lnTo>
                    <a:pt x="4" y="936"/>
                  </a:lnTo>
                  <a:lnTo>
                    <a:pt x="0" y="920"/>
                  </a:lnTo>
                  <a:lnTo>
                    <a:pt x="3" y="885"/>
                  </a:lnTo>
                  <a:lnTo>
                    <a:pt x="13" y="849"/>
                  </a:lnTo>
                  <a:lnTo>
                    <a:pt x="28" y="812"/>
                  </a:lnTo>
                  <a:lnTo>
                    <a:pt x="48" y="774"/>
                  </a:lnTo>
                  <a:lnTo>
                    <a:pt x="73" y="738"/>
                  </a:lnTo>
                  <a:lnTo>
                    <a:pt x="104" y="703"/>
                  </a:lnTo>
                  <a:lnTo>
                    <a:pt x="138" y="670"/>
                  </a:lnTo>
                  <a:lnTo>
                    <a:pt x="176" y="638"/>
                  </a:lnTo>
                  <a:lnTo>
                    <a:pt x="218" y="610"/>
                  </a:lnTo>
                  <a:lnTo>
                    <a:pt x="263" y="585"/>
                  </a:lnTo>
                  <a:lnTo>
                    <a:pt x="311" y="564"/>
                  </a:lnTo>
                  <a:lnTo>
                    <a:pt x="362" y="547"/>
                  </a:lnTo>
                  <a:lnTo>
                    <a:pt x="330" y="523"/>
                  </a:lnTo>
                  <a:lnTo>
                    <a:pt x="302" y="494"/>
                  </a:lnTo>
                  <a:lnTo>
                    <a:pt x="277" y="461"/>
                  </a:lnTo>
                  <a:lnTo>
                    <a:pt x="256" y="425"/>
                  </a:lnTo>
                  <a:lnTo>
                    <a:pt x="239" y="387"/>
                  </a:lnTo>
                  <a:lnTo>
                    <a:pt x="227" y="348"/>
                  </a:lnTo>
                  <a:lnTo>
                    <a:pt x="218" y="307"/>
                  </a:lnTo>
                  <a:lnTo>
                    <a:pt x="216" y="268"/>
                  </a:lnTo>
                  <a:lnTo>
                    <a:pt x="218" y="228"/>
                  </a:lnTo>
                  <a:lnTo>
                    <a:pt x="227" y="191"/>
                  </a:lnTo>
                  <a:lnTo>
                    <a:pt x="240" y="155"/>
                  </a:lnTo>
                  <a:lnTo>
                    <a:pt x="258" y="122"/>
                  </a:lnTo>
                  <a:lnTo>
                    <a:pt x="281" y="91"/>
                  </a:lnTo>
                  <a:lnTo>
                    <a:pt x="307" y="65"/>
                  </a:lnTo>
                  <a:lnTo>
                    <a:pt x="337" y="42"/>
                  </a:lnTo>
                  <a:lnTo>
                    <a:pt x="369" y="25"/>
                  </a:lnTo>
                  <a:lnTo>
                    <a:pt x="404" y="11"/>
                  </a:lnTo>
                  <a:lnTo>
                    <a:pt x="441" y="2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15" name="Freeform 50">
              <a:extLst>
                <a:ext uri="{FF2B5EF4-FFF2-40B4-BE49-F238E27FC236}">
                  <a16:creationId xmlns:a16="http://schemas.microsoft.com/office/drawing/2014/main" id="{B9AA8C0A-9FB5-474D-A7FB-237DDE29DE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693025" y="1104900"/>
              <a:ext cx="703263" cy="641350"/>
            </a:xfrm>
            <a:custGeom>
              <a:avLst/>
              <a:gdLst>
                <a:gd name="T0" fmla="*/ 2318 w 3541"/>
                <a:gd name="T1" fmla="*/ 1852 h 3228"/>
                <a:gd name="T2" fmla="*/ 2044 w 3541"/>
                <a:gd name="T3" fmla="*/ 2296 h 3228"/>
                <a:gd name="T4" fmla="*/ 2141 w 3541"/>
                <a:gd name="T5" fmla="*/ 2825 h 3228"/>
                <a:gd name="T6" fmla="*/ 2553 w 3541"/>
                <a:gd name="T7" fmla="*/ 3140 h 3228"/>
                <a:gd name="T8" fmla="*/ 3084 w 3541"/>
                <a:gd name="T9" fmla="*/ 3091 h 3228"/>
                <a:gd name="T10" fmla="*/ 3432 w 3541"/>
                <a:gd name="T11" fmla="*/ 2706 h 3228"/>
                <a:gd name="T12" fmla="*/ 3432 w 3541"/>
                <a:gd name="T13" fmla="*/ 2167 h 3228"/>
                <a:gd name="T14" fmla="*/ 3084 w 3541"/>
                <a:gd name="T15" fmla="*/ 1781 h 3228"/>
                <a:gd name="T16" fmla="*/ 645 w 3541"/>
                <a:gd name="T17" fmla="*/ 1716 h 3228"/>
                <a:gd name="T18" fmla="*/ 206 w 3541"/>
                <a:gd name="T19" fmla="*/ 1992 h 3228"/>
                <a:gd name="T20" fmla="*/ 61 w 3541"/>
                <a:gd name="T21" fmla="*/ 2506 h 3228"/>
                <a:gd name="T22" fmla="*/ 295 w 3541"/>
                <a:gd name="T23" fmla="*/ 2977 h 3228"/>
                <a:gd name="T24" fmla="*/ 783 w 3541"/>
                <a:gd name="T25" fmla="*/ 3169 h 3228"/>
                <a:gd name="T26" fmla="*/ 1273 w 3541"/>
                <a:gd name="T27" fmla="*/ 2977 h 3228"/>
                <a:gd name="T28" fmla="*/ 1506 w 3541"/>
                <a:gd name="T29" fmla="*/ 2506 h 3228"/>
                <a:gd name="T30" fmla="*/ 1360 w 3541"/>
                <a:gd name="T31" fmla="*/ 1992 h 3228"/>
                <a:gd name="T32" fmla="*/ 921 w 3541"/>
                <a:gd name="T33" fmla="*/ 1716 h 3228"/>
                <a:gd name="T34" fmla="*/ 1106 w 3541"/>
                <a:gd name="T35" fmla="*/ 1647 h 3228"/>
                <a:gd name="T36" fmla="*/ 1452 w 3541"/>
                <a:gd name="T37" fmla="*/ 2024 h 3228"/>
                <a:gd name="T38" fmla="*/ 1562 w 3541"/>
                <a:gd name="T39" fmla="*/ 2519 h 3228"/>
                <a:gd name="T40" fmla="*/ 1977 w 3541"/>
                <a:gd name="T41" fmla="*/ 2519 h 3228"/>
                <a:gd name="T42" fmla="*/ 2087 w 3541"/>
                <a:gd name="T43" fmla="*/ 2024 h 3228"/>
                <a:gd name="T44" fmla="*/ 2435 w 3541"/>
                <a:gd name="T45" fmla="*/ 1647 h 3228"/>
                <a:gd name="T46" fmla="*/ 2138 w 3541"/>
                <a:gd name="T47" fmla="*/ 1491 h 3228"/>
                <a:gd name="T48" fmla="*/ 1640 w 3541"/>
                <a:gd name="T49" fmla="*/ 1574 h 3228"/>
                <a:gd name="T50" fmla="*/ 1770 w 3541"/>
                <a:gd name="T51" fmla="*/ 58 h 3228"/>
                <a:gd name="T52" fmla="*/ 1282 w 3541"/>
                <a:gd name="T53" fmla="*/ 251 h 3228"/>
                <a:gd name="T54" fmla="*/ 1049 w 3541"/>
                <a:gd name="T55" fmla="*/ 722 h 3228"/>
                <a:gd name="T56" fmla="*/ 1193 w 3541"/>
                <a:gd name="T57" fmla="*/ 1236 h 3228"/>
                <a:gd name="T58" fmla="*/ 1632 w 3541"/>
                <a:gd name="T59" fmla="*/ 1513 h 3228"/>
                <a:gd name="T60" fmla="*/ 2154 w 3541"/>
                <a:gd name="T61" fmla="*/ 1415 h 3228"/>
                <a:gd name="T62" fmla="*/ 2466 w 3541"/>
                <a:gd name="T63" fmla="*/ 998 h 3228"/>
                <a:gd name="T64" fmla="*/ 2418 w 3541"/>
                <a:gd name="T65" fmla="*/ 461 h 3228"/>
                <a:gd name="T66" fmla="*/ 2037 w 3541"/>
                <a:gd name="T67" fmla="*/ 110 h 3228"/>
                <a:gd name="T68" fmla="*/ 1911 w 3541"/>
                <a:gd name="T69" fmla="*/ 13 h 3228"/>
                <a:gd name="T70" fmla="*/ 2369 w 3541"/>
                <a:gd name="T71" fmla="*/ 282 h 3228"/>
                <a:gd name="T72" fmla="*/ 2553 w 3541"/>
                <a:gd name="T73" fmla="*/ 793 h 3228"/>
                <a:gd name="T74" fmla="*/ 2371 w 3541"/>
                <a:gd name="T75" fmla="*/ 1299 h 3228"/>
                <a:gd name="T76" fmla="*/ 2689 w 3541"/>
                <a:gd name="T77" fmla="*/ 1647 h 3228"/>
                <a:gd name="T78" fmla="*/ 3208 w 3541"/>
                <a:gd name="T79" fmla="*/ 1789 h 3228"/>
                <a:gd name="T80" fmla="*/ 3513 w 3541"/>
                <a:gd name="T81" fmla="*/ 2225 h 3228"/>
                <a:gd name="T82" fmla="*/ 3465 w 3541"/>
                <a:gd name="T83" fmla="*/ 2775 h 3228"/>
                <a:gd name="T84" fmla="*/ 3092 w 3541"/>
                <a:gd name="T85" fmla="*/ 3152 h 3228"/>
                <a:gd name="T86" fmla="*/ 2547 w 3541"/>
                <a:gd name="T87" fmla="*/ 3200 h 3228"/>
                <a:gd name="T88" fmla="*/ 2113 w 3541"/>
                <a:gd name="T89" fmla="*/ 2886 h 3228"/>
                <a:gd name="T90" fmla="*/ 1770 w 3541"/>
                <a:gd name="T91" fmla="*/ 2671 h 3228"/>
                <a:gd name="T92" fmla="*/ 1427 w 3541"/>
                <a:gd name="T93" fmla="*/ 2886 h 3228"/>
                <a:gd name="T94" fmla="*/ 994 w 3541"/>
                <a:gd name="T95" fmla="*/ 3200 h 3228"/>
                <a:gd name="T96" fmla="*/ 448 w 3541"/>
                <a:gd name="T97" fmla="*/ 3152 h 3228"/>
                <a:gd name="T98" fmla="*/ 76 w 3541"/>
                <a:gd name="T99" fmla="*/ 2775 h 3228"/>
                <a:gd name="T100" fmla="*/ 28 w 3541"/>
                <a:gd name="T101" fmla="*/ 2225 h 3228"/>
                <a:gd name="T102" fmla="*/ 332 w 3541"/>
                <a:gd name="T103" fmla="*/ 1789 h 3228"/>
                <a:gd name="T104" fmla="*/ 850 w 3541"/>
                <a:gd name="T105" fmla="*/ 1647 h 3228"/>
                <a:gd name="T106" fmla="*/ 1169 w 3541"/>
                <a:gd name="T107" fmla="*/ 1299 h 3228"/>
                <a:gd name="T108" fmla="*/ 987 w 3541"/>
                <a:gd name="T109" fmla="*/ 793 h 3228"/>
                <a:gd name="T110" fmla="*/ 1172 w 3541"/>
                <a:gd name="T111" fmla="*/ 282 h 3228"/>
                <a:gd name="T112" fmla="*/ 1629 w 3541"/>
                <a:gd name="T113" fmla="*/ 13 h 3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41" h="3228">
                  <a:moveTo>
                    <a:pt x="2756" y="1703"/>
                  </a:moveTo>
                  <a:lnTo>
                    <a:pt x="2686" y="1706"/>
                  </a:lnTo>
                  <a:lnTo>
                    <a:pt x="2619" y="1716"/>
                  </a:lnTo>
                  <a:lnTo>
                    <a:pt x="2553" y="1731"/>
                  </a:lnTo>
                  <a:lnTo>
                    <a:pt x="2490" y="1754"/>
                  </a:lnTo>
                  <a:lnTo>
                    <a:pt x="2429" y="1781"/>
                  </a:lnTo>
                  <a:lnTo>
                    <a:pt x="2372" y="1814"/>
                  </a:lnTo>
                  <a:lnTo>
                    <a:pt x="2318" y="1852"/>
                  </a:lnTo>
                  <a:lnTo>
                    <a:pt x="2268" y="1895"/>
                  </a:lnTo>
                  <a:lnTo>
                    <a:pt x="2221" y="1942"/>
                  </a:lnTo>
                  <a:lnTo>
                    <a:pt x="2179" y="1992"/>
                  </a:lnTo>
                  <a:lnTo>
                    <a:pt x="2141" y="2047"/>
                  </a:lnTo>
                  <a:lnTo>
                    <a:pt x="2109" y="2105"/>
                  </a:lnTo>
                  <a:lnTo>
                    <a:pt x="2082" y="2167"/>
                  </a:lnTo>
                  <a:lnTo>
                    <a:pt x="2060" y="2230"/>
                  </a:lnTo>
                  <a:lnTo>
                    <a:pt x="2044" y="2296"/>
                  </a:lnTo>
                  <a:lnTo>
                    <a:pt x="2035" y="2365"/>
                  </a:lnTo>
                  <a:lnTo>
                    <a:pt x="2031" y="2436"/>
                  </a:lnTo>
                  <a:lnTo>
                    <a:pt x="2035" y="2506"/>
                  </a:lnTo>
                  <a:lnTo>
                    <a:pt x="2044" y="2575"/>
                  </a:lnTo>
                  <a:lnTo>
                    <a:pt x="2060" y="2641"/>
                  </a:lnTo>
                  <a:lnTo>
                    <a:pt x="2082" y="2706"/>
                  </a:lnTo>
                  <a:lnTo>
                    <a:pt x="2109" y="2767"/>
                  </a:lnTo>
                  <a:lnTo>
                    <a:pt x="2141" y="2825"/>
                  </a:lnTo>
                  <a:lnTo>
                    <a:pt x="2179" y="2880"/>
                  </a:lnTo>
                  <a:lnTo>
                    <a:pt x="2221" y="2930"/>
                  </a:lnTo>
                  <a:lnTo>
                    <a:pt x="2268" y="2977"/>
                  </a:lnTo>
                  <a:lnTo>
                    <a:pt x="2318" y="3020"/>
                  </a:lnTo>
                  <a:lnTo>
                    <a:pt x="2372" y="3058"/>
                  </a:lnTo>
                  <a:lnTo>
                    <a:pt x="2429" y="3091"/>
                  </a:lnTo>
                  <a:lnTo>
                    <a:pt x="2490" y="3118"/>
                  </a:lnTo>
                  <a:lnTo>
                    <a:pt x="2553" y="3140"/>
                  </a:lnTo>
                  <a:lnTo>
                    <a:pt x="2619" y="3156"/>
                  </a:lnTo>
                  <a:lnTo>
                    <a:pt x="2686" y="3166"/>
                  </a:lnTo>
                  <a:lnTo>
                    <a:pt x="2756" y="3169"/>
                  </a:lnTo>
                  <a:lnTo>
                    <a:pt x="2826" y="3166"/>
                  </a:lnTo>
                  <a:lnTo>
                    <a:pt x="2894" y="3156"/>
                  </a:lnTo>
                  <a:lnTo>
                    <a:pt x="2960" y="3140"/>
                  </a:lnTo>
                  <a:lnTo>
                    <a:pt x="3023" y="3118"/>
                  </a:lnTo>
                  <a:lnTo>
                    <a:pt x="3084" y="3091"/>
                  </a:lnTo>
                  <a:lnTo>
                    <a:pt x="3141" y="3058"/>
                  </a:lnTo>
                  <a:lnTo>
                    <a:pt x="3195" y="3020"/>
                  </a:lnTo>
                  <a:lnTo>
                    <a:pt x="3246" y="2977"/>
                  </a:lnTo>
                  <a:lnTo>
                    <a:pt x="3292" y="2930"/>
                  </a:lnTo>
                  <a:lnTo>
                    <a:pt x="3335" y="2880"/>
                  </a:lnTo>
                  <a:lnTo>
                    <a:pt x="3371" y="2825"/>
                  </a:lnTo>
                  <a:lnTo>
                    <a:pt x="3404" y="2767"/>
                  </a:lnTo>
                  <a:lnTo>
                    <a:pt x="3432" y="2706"/>
                  </a:lnTo>
                  <a:lnTo>
                    <a:pt x="3453" y="2641"/>
                  </a:lnTo>
                  <a:lnTo>
                    <a:pt x="3469" y="2575"/>
                  </a:lnTo>
                  <a:lnTo>
                    <a:pt x="3479" y="2506"/>
                  </a:lnTo>
                  <a:lnTo>
                    <a:pt x="3482" y="2436"/>
                  </a:lnTo>
                  <a:lnTo>
                    <a:pt x="3479" y="2365"/>
                  </a:lnTo>
                  <a:lnTo>
                    <a:pt x="3469" y="2296"/>
                  </a:lnTo>
                  <a:lnTo>
                    <a:pt x="3453" y="2230"/>
                  </a:lnTo>
                  <a:lnTo>
                    <a:pt x="3432" y="2167"/>
                  </a:lnTo>
                  <a:lnTo>
                    <a:pt x="3404" y="2105"/>
                  </a:lnTo>
                  <a:lnTo>
                    <a:pt x="3371" y="2047"/>
                  </a:lnTo>
                  <a:lnTo>
                    <a:pt x="3335" y="1992"/>
                  </a:lnTo>
                  <a:lnTo>
                    <a:pt x="3292" y="1942"/>
                  </a:lnTo>
                  <a:lnTo>
                    <a:pt x="3246" y="1895"/>
                  </a:lnTo>
                  <a:lnTo>
                    <a:pt x="3195" y="1852"/>
                  </a:lnTo>
                  <a:lnTo>
                    <a:pt x="3141" y="1814"/>
                  </a:lnTo>
                  <a:lnTo>
                    <a:pt x="3084" y="1781"/>
                  </a:lnTo>
                  <a:lnTo>
                    <a:pt x="3023" y="1754"/>
                  </a:lnTo>
                  <a:lnTo>
                    <a:pt x="2960" y="1731"/>
                  </a:lnTo>
                  <a:lnTo>
                    <a:pt x="2894" y="1716"/>
                  </a:lnTo>
                  <a:lnTo>
                    <a:pt x="2826" y="1706"/>
                  </a:lnTo>
                  <a:lnTo>
                    <a:pt x="2756" y="1703"/>
                  </a:lnTo>
                  <a:close/>
                  <a:moveTo>
                    <a:pt x="783" y="1703"/>
                  </a:moveTo>
                  <a:lnTo>
                    <a:pt x="713" y="1706"/>
                  </a:lnTo>
                  <a:lnTo>
                    <a:pt x="645" y="1716"/>
                  </a:lnTo>
                  <a:lnTo>
                    <a:pt x="580" y="1731"/>
                  </a:lnTo>
                  <a:lnTo>
                    <a:pt x="517" y="1754"/>
                  </a:lnTo>
                  <a:lnTo>
                    <a:pt x="456" y="1781"/>
                  </a:lnTo>
                  <a:lnTo>
                    <a:pt x="399" y="1814"/>
                  </a:lnTo>
                  <a:lnTo>
                    <a:pt x="345" y="1852"/>
                  </a:lnTo>
                  <a:lnTo>
                    <a:pt x="295" y="1895"/>
                  </a:lnTo>
                  <a:lnTo>
                    <a:pt x="248" y="1942"/>
                  </a:lnTo>
                  <a:lnTo>
                    <a:pt x="206" y="1992"/>
                  </a:lnTo>
                  <a:lnTo>
                    <a:pt x="168" y="2047"/>
                  </a:lnTo>
                  <a:lnTo>
                    <a:pt x="136" y="2105"/>
                  </a:lnTo>
                  <a:lnTo>
                    <a:pt x="109" y="2167"/>
                  </a:lnTo>
                  <a:lnTo>
                    <a:pt x="87" y="2230"/>
                  </a:lnTo>
                  <a:lnTo>
                    <a:pt x="71" y="2296"/>
                  </a:lnTo>
                  <a:lnTo>
                    <a:pt x="61" y="2365"/>
                  </a:lnTo>
                  <a:lnTo>
                    <a:pt x="58" y="2436"/>
                  </a:lnTo>
                  <a:lnTo>
                    <a:pt x="61" y="2506"/>
                  </a:lnTo>
                  <a:lnTo>
                    <a:pt x="71" y="2575"/>
                  </a:lnTo>
                  <a:lnTo>
                    <a:pt x="87" y="2641"/>
                  </a:lnTo>
                  <a:lnTo>
                    <a:pt x="109" y="2706"/>
                  </a:lnTo>
                  <a:lnTo>
                    <a:pt x="136" y="2767"/>
                  </a:lnTo>
                  <a:lnTo>
                    <a:pt x="168" y="2825"/>
                  </a:lnTo>
                  <a:lnTo>
                    <a:pt x="206" y="2880"/>
                  </a:lnTo>
                  <a:lnTo>
                    <a:pt x="248" y="2930"/>
                  </a:lnTo>
                  <a:lnTo>
                    <a:pt x="295" y="2977"/>
                  </a:lnTo>
                  <a:lnTo>
                    <a:pt x="345" y="3020"/>
                  </a:lnTo>
                  <a:lnTo>
                    <a:pt x="399" y="3058"/>
                  </a:lnTo>
                  <a:lnTo>
                    <a:pt x="456" y="3091"/>
                  </a:lnTo>
                  <a:lnTo>
                    <a:pt x="517" y="3118"/>
                  </a:lnTo>
                  <a:lnTo>
                    <a:pt x="580" y="3140"/>
                  </a:lnTo>
                  <a:lnTo>
                    <a:pt x="645" y="3156"/>
                  </a:lnTo>
                  <a:lnTo>
                    <a:pt x="713" y="3166"/>
                  </a:lnTo>
                  <a:lnTo>
                    <a:pt x="783" y="3169"/>
                  </a:lnTo>
                  <a:lnTo>
                    <a:pt x="853" y="3166"/>
                  </a:lnTo>
                  <a:lnTo>
                    <a:pt x="921" y="3156"/>
                  </a:lnTo>
                  <a:lnTo>
                    <a:pt x="987" y="3140"/>
                  </a:lnTo>
                  <a:lnTo>
                    <a:pt x="1050" y="3118"/>
                  </a:lnTo>
                  <a:lnTo>
                    <a:pt x="1110" y="3091"/>
                  </a:lnTo>
                  <a:lnTo>
                    <a:pt x="1168" y="3058"/>
                  </a:lnTo>
                  <a:lnTo>
                    <a:pt x="1222" y="3020"/>
                  </a:lnTo>
                  <a:lnTo>
                    <a:pt x="1273" y="2977"/>
                  </a:lnTo>
                  <a:lnTo>
                    <a:pt x="1318" y="2930"/>
                  </a:lnTo>
                  <a:lnTo>
                    <a:pt x="1360" y="2880"/>
                  </a:lnTo>
                  <a:lnTo>
                    <a:pt x="1398" y="2825"/>
                  </a:lnTo>
                  <a:lnTo>
                    <a:pt x="1430" y="2767"/>
                  </a:lnTo>
                  <a:lnTo>
                    <a:pt x="1459" y="2706"/>
                  </a:lnTo>
                  <a:lnTo>
                    <a:pt x="1480" y="2641"/>
                  </a:lnTo>
                  <a:lnTo>
                    <a:pt x="1495" y="2575"/>
                  </a:lnTo>
                  <a:lnTo>
                    <a:pt x="1506" y="2506"/>
                  </a:lnTo>
                  <a:lnTo>
                    <a:pt x="1509" y="2436"/>
                  </a:lnTo>
                  <a:lnTo>
                    <a:pt x="1506" y="2365"/>
                  </a:lnTo>
                  <a:lnTo>
                    <a:pt x="1495" y="2296"/>
                  </a:lnTo>
                  <a:lnTo>
                    <a:pt x="1480" y="2230"/>
                  </a:lnTo>
                  <a:lnTo>
                    <a:pt x="1459" y="2167"/>
                  </a:lnTo>
                  <a:lnTo>
                    <a:pt x="1430" y="2105"/>
                  </a:lnTo>
                  <a:lnTo>
                    <a:pt x="1398" y="2047"/>
                  </a:lnTo>
                  <a:lnTo>
                    <a:pt x="1360" y="1992"/>
                  </a:lnTo>
                  <a:lnTo>
                    <a:pt x="1318" y="1942"/>
                  </a:lnTo>
                  <a:lnTo>
                    <a:pt x="1273" y="1895"/>
                  </a:lnTo>
                  <a:lnTo>
                    <a:pt x="1222" y="1852"/>
                  </a:lnTo>
                  <a:lnTo>
                    <a:pt x="1168" y="1814"/>
                  </a:lnTo>
                  <a:lnTo>
                    <a:pt x="1110" y="1781"/>
                  </a:lnTo>
                  <a:lnTo>
                    <a:pt x="1050" y="1754"/>
                  </a:lnTo>
                  <a:lnTo>
                    <a:pt x="987" y="1731"/>
                  </a:lnTo>
                  <a:lnTo>
                    <a:pt x="921" y="1716"/>
                  </a:lnTo>
                  <a:lnTo>
                    <a:pt x="853" y="1706"/>
                  </a:lnTo>
                  <a:lnTo>
                    <a:pt x="783" y="1703"/>
                  </a:lnTo>
                  <a:close/>
                  <a:moveTo>
                    <a:pt x="1250" y="1384"/>
                  </a:moveTo>
                  <a:lnTo>
                    <a:pt x="1213" y="1430"/>
                  </a:lnTo>
                  <a:lnTo>
                    <a:pt x="1179" y="1480"/>
                  </a:lnTo>
                  <a:lnTo>
                    <a:pt x="1150" y="1533"/>
                  </a:lnTo>
                  <a:lnTo>
                    <a:pt x="1125" y="1588"/>
                  </a:lnTo>
                  <a:lnTo>
                    <a:pt x="1106" y="1647"/>
                  </a:lnTo>
                  <a:lnTo>
                    <a:pt x="1091" y="1707"/>
                  </a:lnTo>
                  <a:lnTo>
                    <a:pt x="1153" y="1738"/>
                  </a:lnTo>
                  <a:lnTo>
                    <a:pt x="1213" y="1774"/>
                  </a:lnTo>
                  <a:lnTo>
                    <a:pt x="1270" y="1815"/>
                  </a:lnTo>
                  <a:lnTo>
                    <a:pt x="1322" y="1861"/>
                  </a:lnTo>
                  <a:lnTo>
                    <a:pt x="1370" y="1911"/>
                  </a:lnTo>
                  <a:lnTo>
                    <a:pt x="1413" y="1966"/>
                  </a:lnTo>
                  <a:lnTo>
                    <a:pt x="1452" y="2024"/>
                  </a:lnTo>
                  <a:lnTo>
                    <a:pt x="1487" y="2086"/>
                  </a:lnTo>
                  <a:lnTo>
                    <a:pt x="1515" y="2150"/>
                  </a:lnTo>
                  <a:lnTo>
                    <a:pt x="1537" y="2218"/>
                  </a:lnTo>
                  <a:lnTo>
                    <a:pt x="1553" y="2289"/>
                  </a:lnTo>
                  <a:lnTo>
                    <a:pt x="1563" y="2361"/>
                  </a:lnTo>
                  <a:lnTo>
                    <a:pt x="1566" y="2436"/>
                  </a:lnTo>
                  <a:lnTo>
                    <a:pt x="1565" y="2478"/>
                  </a:lnTo>
                  <a:lnTo>
                    <a:pt x="1562" y="2519"/>
                  </a:lnTo>
                  <a:lnTo>
                    <a:pt x="1613" y="2533"/>
                  </a:lnTo>
                  <a:lnTo>
                    <a:pt x="1663" y="2544"/>
                  </a:lnTo>
                  <a:lnTo>
                    <a:pt x="1716" y="2551"/>
                  </a:lnTo>
                  <a:lnTo>
                    <a:pt x="1770" y="2553"/>
                  </a:lnTo>
                  <a:lnTo>
                    <a:pt x="1824" y="2551"/>
                  </a:lnTo>
                  <a:lnTo>
                    <a:pt x="1876" y="2544"/>
                  </a:lnTo>
                  <a:lnTo>
                    <a:pt x="1928" y="2533"/>
                  </a:lnTo>
                  <a:lnTo>
                    <a:pt x="1977" y="2519"/>
                  </a:lnTo>
                  <a:lnTo>
                    <a:pt x="1974" y="2478"/>
                  </a:lnTo>
                  <a:lnTo>
                    <a:pt x="1973" y="2436"/>
                  </a:lnTo>
                  <a:lnTo>
                    <a:pt x="1976" y="2361"/>
                  </a:lnTo>
                  <a:lnTo>
                    <a:pt x="1987" y="2289"/>
                  </a:lnTo>
                  <a:lnTo>
                    <a:pt x="2003" y="2218"/>
                  </a:lnTo>
                  <a:lnTo>
                    <a:pt x="2026" y="2150"/>
                  </a:lnTo>
                  <a:lnTo>
                    <a:pt x="2054" y="2086"/>
                  </a:lnTo>
                  <a:lnTo>
                    <a:pt x="2087" y="2024"/>
                  </a:lnTo>
                  <a:lnTo>
                    <a:pt x="2126" y="1966"/>
                  </a:lnTo>
                  <a:lnTo>
                    <a:pt x="2171" y="1911"/>
                  </a:lnTo>
                  <a:lnTo>
                    <a:pt x="2218" y="1861"/>
                  </a:lnTo>
                  <a:lnTo>
                    <a:pt x="2271" y="1815"/>
                  </a:lnTo>
                  <a:lnTo>
                    <a:pt x="2327" y="1774"/>
                  </a:lnTo>
                  <a:lnTo>
                    <a:pt x="2386" y="1738"/>
                  </a:lnTo>
                  <a:lnTo>
                    <a:pt x="2450" y="1707"/>
                  </a:lnTo>
                  <a:lnTo>
                    <a:pt x="2435" y="1647"/>
                  </a:lnTo>
                  <a:lnTo>
                    <a:pt x="2414" y="1588"/>
                  </a:lnTo>
                  <a:lnTo>
                    <a:pt x="2390" y="1533"/>
                  </a:lnTo>
                  <a:lnTo>
                    <a:pt x="2360" y="1480"/>
                  </a:lnTo>
                  <a:lnTo>
                    <a:pt x="2327" y="1430"/>
                  </a:lnTo>
                  <a:lnTo>
                    <a:pt x="2289" y="1384"/>
                  </a:lnTo>
                  <a:lnTo>
                    <a:pt x="2242" y="1424"/>
                  </a:lnTo>
                  <a:lnTo>
                    <a:pt x="2191" y="1460"/>
                  </a:lnTo>
                  <a:lnTo>
                    <a:pt x="2138" y="1491"/>
                  </a:lnTo>
                  <a:lnTo>
                    <a:pt x="2082" y="1518"/>
                  </a:lnTo>
                  <a:lnTo>
                    <a:pt x="2023" y="1542"/>
                  </a:lnTo>
                  <a:lnTo>
                    <a:pt x="1962" y="1561"/>
                  </a:lnTo>
                  <a:lnTo>
                    <a:pt x="1900" y="1574"/>
                  </a:lnTo>
                  <a:lnTo>
                    <a:pt x="1836" y="1582"/>
                  </a:lnTo>
                  <a:lnTo>
                    <a:pt x="1770" y="1585"/>
                  </a:lnTo>
                  <a:lnTo>
                    <a:pt x="1704" y="1582"/>
                  </a:lnTo>
                  <a:lnTo>
                    <a:pt x="1640" y="1574"/>
                  </a:lnTo>
                  <a:lnTo>
                    <a:pt x="1577" y="1561"/>
                  </a:lnTo>
                  <a:lnTo>
                    <a:pt x="1517" y="1542"/>
                  </a:lnTo>
                  <a:lnTo>
                    <a:pt x="1459" y="1518"/>
                  </a:lnTo>
                  <a:lnTo>
                    <a:pt x="1402" y="1491"/>
                  </a:lnTo>
                  <a:lnTo>
                    <a:pt x="1348" y="1460"/>
                  </a:lnTo>
                  <a:lnTo>
                    <a:pt x="1298" y="1424"/>
                  </a:lnTo>
                  <a:lnTo>
                    <a:pt x="1250" y="1384"/>
                  </a:lnTo>
                  <a:close/>
                  <a:moveTo>
                    <a:pt x="1770" y="58"/>
                  </a:moveTo>
                  <a:lnTo>
                    <a:pt x="1700" y="62"/>
                  </a:lnTo>
                  <a:lnTo>
                    <a:pt x="1632" y="72"/>
                  </a:lnTo>
                  <a:lnTo>
                    <a:pt x="1566" y="88"/>
                  </a:lnTo>
                  <a:lnTo>
                    <a:pt x="1503" y="110"/>
                  </a:lnTo>
                  <a:lnTo>
                    <a:pt x="1442" y="138"/>
                  </a:lnTo>
                  <a:lnTo>
                    <a:pt x="1385" y="171"/>
                  </a:lnTo>
                  <a:lnTo>
                    <a:pt x="1331" y="208"/>
                  </a:lnTo>
                  <a:lnTo>
                    <a:pt x="1282" y="251"/>
                  </a:lnTo>
                  <a:lnTo>
                    <a:pt x="1235" y="297"/>
                  </a:lnTo>
                  <a:lnTo>
                    <a:pt x="1193" y="349"/>
                  </a:lnTo>
                  <a:lnTo>
                    <a:pt x="1155" y="403"/>
                  </a:lnTo>
                  <a:lnTo>
                    <a:pt x="1123" y="461"/>
                  </a:lnTo>
                  <a:lnTo>
                    <a:pt x="1096" y="522"/>
                  </a:lnTo>
                  <a:lnTo>
                    <a:pt x="1074" y="587"/>
                  </a:lnTo>
                  <a:lnTo>
                    <a:pt x="1058" y="653"/>
                  </a:lnTo>
                  <a:lnTo>
                    <a:pt x="1049" y="722"/>
                  </a:lnTo>
                  <a:lnTo>
                    <a:pt x="1045" y="793"/>
                  </a:lnTo>
                  <a:lnTo>
                    <a:pt x="1049" y="863"/>
                  </a:lnTo>
                  <a:lnTo>
                    <a:pt x="1058" y="931"/>
                  </a:lnTo>
                  <a:lnTo>
                    <a:pt x="1074" y="998"/>
                  </a:lnTo>
                  <a:lnTo>
                    <a:pt x="1096" y="1062"/>
                  </a:lnTo>
                  <a:lnTo>
                    <a:pt x="1123" y="1123"/>
                  </a:lnTo>
                  <a:lnTo>
                    <a:pt x="1155" y="1181"/>
                  </a:lnTo>
                  <a:lnTo>
                    <a:pt x="1193" y="1236"/>
                  </a:lnTo>
                  <a:lnTo>
                    <a:pt x="1235" y="1287"/>
                  </a:lnTo>
                  <a:lnTo>
                    <a:pt x="1282" y="1334"/>
                  </a:lnTo>
                  <a:lnTo>
                    <a:pt x="1331" y="1377"/>
                  </a:lnTo>
                  <a:lnTo>
                    <a:pt x="1385" y="1415"/>
                  </a:lnTo>
                  <a:lnTo>
                    <a:pt x="1442" y="1448"/>
                  </a:lnTo>
                  <a:lnTo>
                    <a:pt x="1503" y="1475"/>
                  </a:lnTo>
                  <a:lnTo>
                    <a:pt x="1566" y="1497"/>
                  </a:lnTo>
                  <a:lnTo>
                    <a:pt x="1632" y="1513"/>
                  </a:lnTo>
                  <a:lnTo>
                    <a:pt x="1700" y="1523"/>
                  </a:lnTo>
                  <a:lnTo>
                    <a:pt x="1770" y="1526"/>
                  </a:lnTo>
                  <a:lnTo>
                    <a:pt x="1839" y="1523"/>
                  </a:lnTo>
                  <a:lnTo>
                    <a:pt x="1907" y="1513"/>
                  </a:lnTo>
                  <a:lnTo>
                    <a:pt x="1973" y="1497"/>
                  </a:lnTo>
                  <a:lnTo>
                    <a:pt x="2037" y="1475"/>
                  </a:lnTo>
                  <a:lnTo>
                    <a:pt x="2097" y="1448"/>
                  </a:lnTo>
                  <a:lnTo>
                    <a:pt x="2154" y="1415"/>
                  </a:lnTo>
                  <a:lnTo>
                    <a:pt x="2208" y="1377"/>
                  </a:lnTo>
                  <a:lnTo>
                    <a:pt x="2259" y="1334"/>
                  </a:lnTo>
                  <a:lnTo>
                    <a:pt x="2305" y="1287"/>
                  </a:lnTo>
                  <a:lnTo>
                    <a:pt x="2347" y="1236"/>
                  </a:lnTo>
                  <a:lnTo>
                    <a:pt x="2385" y="1181"/>
                  </a:lnTo>
                  <a:lnTo>
                    <a:pt x="2418" y="1123"/>
                  </a:lnTo>
                  <a:lnTo>
                    <a:pt x="2445" y="1062"/>
                  </a:lnTo>
                  <a:lnTo>
                    <a:pt x="2466" y="998"/>
                  </a:lnTo>
                  <a:lnTo>
                    <a:pt x="2482" y="931"/>
                  </a:lnTo>
                  <a:lnTo>
                    <a:pt x="2492" y="863"/>
                  </a:lnTo>
                  <a:lnTo>
                    <a:pt x="2495" y="793"/>
                  </a:lnTo>
                  <a:lnTo>
                    <a:pt x="2492" y="722"/>
                  </a:lnTo>
                  <a:lnTo>
                    <a:pt x="2482" y="653"/>
                  </a:lnTo>
                  <a:lnTo>
                    <a:pt x="2466" y="587"/>
                  </a:lnTo>
                  <a:lnTo>
                    <a:pt x="2445" y="522"/>
                  </a:lnTo>
                  <a:lnTo>
                    <a:pt x="2418" y="461"/>
                  </a:lnTo>
                  <a:lnTo>
                    <a:pt x="2385" y="403"/>
                  </a:lnTo>
                  <a:lnTo>
                    <a:pt x="2347" y="349"/>
                  </a:lnTo>
                  <a:lnTo>
                    <a:pt x="2305" y="297"/>
                  </a:lnTo>
                  <a:lnTo>
                    <a:pt x="2259" y="251"/>
                  </a:lnTo>
                  <a:lnTo>
                    <a:pt x="2208" y="208"/>
                  </a:lnTo>
                  <a:lnTo>
                    <a:pt x="2154" y="171"/>
                  </a:lnTo>
                  <a:lnTo>
                    <a:pt x="2097" y="138"/>
                  </a:lnTo>
                  <a:lnTo>
                    <a:pt x="2037" y="110"/>
                  </a:lnTo>
                  <a:lnTo>
                    <a:pt x="1973" y="88"/>
                  </a:lnTo>
                  <a:lnTo>
                    <a:pt x="1907" y="72"/>
                  </a:lnTo>
                  <a:lnTo>
                    <a:pt x="1839" y="62"/>
                  </a:lnTo>
                  <a:lnTo>
                    <a:pt x="1770" y="58"/>
                  </a:lnTo>
                  <a:close/>
                  <a:moveTo>
                    <a:pt x="1770" y="0"/>
                  </a:moveTo>
                  <a:lnTo>
                    <a:pt x="1770" y="0"/>
                  </a:lnTo>
                  <a:lnTo>
                    <a:pt x="1841" y="3"/>
                  </a:lnTo>
                  <a:lnTo>
                    <a:pt x="1911" y="13"/>
                  </a:lnTo>
                  <a:lnTo>
                    <a:pt x="1978" y="28"/>
                  </a:lnTo>
                  <a:lnTo>
                    <a:pt x="2043" y="50"/>
                  </a:lnTo>
                  <a:lnTo>
                    <a:pt x="2106" y="76"/>
                  </a:lnTo>
                  <a:lnTo>
                    <a:pt x="2165" y="109"/>
                  </a:lnTo>
                  <a:lnTo>
                    <a:pt x="2221" y="145"/>
                  </a:lnTo>
                  <a:lnTo>
                    <a:pt x="2275" y="186"/>
                  </a:lnTo>
                  <a:lnTo>
                    <a:pt x="2324" y="232"/>
                  </a:lnTo>
                  <a:lnTo>
                    <a:pt x="2369" y="282"/>
                  </a:lnTo>
                  <a:lnTo>
                    <a:pt x="2410" y="336"/>
                  </a:lnTo>
                  <a:lnTo>
                    <a:pt x="2447" y="392"/>
                  </a:lnTo>
                  <a:lnTo>
                    <a:pt x="2478" y="453"/>
                  </a:lnTo>
                  <a:lnTo>
                    <a:pt x="2505" y="517"/>
                  </a:lnTo>
                  <a:lnTo>
                    <a:pt x="2525" y="582"/>
                  </a:lnTo>
                  <a:lnTo>
                    <a:pt x="2542" y="650"/>
                  </a:lnTo>
                  <a:lnTo>
                    <a:pt x="2550" y="721"/>
                  </a:lnTo>
                  <a:lnTo>
                    <a:pt x="2553" y="793"/>
                  </a:lnTo>
                  <a:lnTo>
                    <a:pt x="2550" y="864"/>
                  </a:lnTo>
                  <a:lnTo>
                    <a:pt x="2542" y="934"/>
                  </a:lnTo>
                  <a:lnTo>
                    <a:pt x="2525" y="1001"/>
                  </a:lnTo>
                  <a:lnTo>
                    <a:pt x="2505" y="1067"/>
                  </a:lnTo>
                  <a:lnTo>
                    <a:pt x="2479" y="1130"/>
                  </a:lnTo>
                  <a:lnTo>
                    <a:pt x="2448" y="1190"/>
                  </a:lnTo>
                  <a:lnTo>
                    <a:pt x="2412" y="1247"/>
                  </a:lnTo>
                  <a:lnTo>
                    <a:pt x="2371" y="1299"/>
                  </a:lnTo>
                  <a:lnTo>
                    <a:pt x="2415" y="1353"/>
                  </a:lnTo>
                  <a:lnTo>
                    <a:pt x="2454" y="1410"/>
                  </a:lnTo>
                  <a:lnTo>
                    <a:pt x="2489" y="1470"/>
                  </a:lnTo>
                  <a:lnTo>
                    <a:pt x="2518" y="1534"/>
                  </a:lnTo>
                  <a:lnTo>
                    <a:pt x="2543" y="1600"/>
                  </a:lnTo>
                  <a:lnTo>
                    <a:pt x="2561" y="1670"/>
                  </a:lnTo>
                  <a:lnTo>
                    <a:pt x="2625" y="1656"/>
                  </a:lnTo>
                  <a:lnTo>
                    <a:pt x="2689" y="1647"/>
                  </a:lnTo>
                  <a:lnTo>
                    <a:pt x="2756" y="1644"/>
                  </a:lnTo>
                  <a:lnTo>
                    <a:pt x="2828" y="1647"/>
                  </a:lnTo>
                  <a:lnTo>
                    <a:pt x="2898" y="1656"/>
                  </a:lnTo>
                  <a:lnTo>
                    <a:pt x="2965" y="1672"/>
                  </a:lnTo>
                  <a:lnTo>
                    <a:pt x="3029" y="1693"/>
                  </a:lnTo>
                  <a:lnTo>
                    <a:pt x="3092" y="1720"/>
                  </a:lnTo>
                  <a:lnTo>
                    <a:pt x="3151" y="1752"/>
                  </a:lnTo>
                  <a:lnTo>
                    <a:pt x="3208" y="1789"/>
                  </a:lnTo>
                  <a:lnTo>
                    <a:pt x="3261" y="1830"/>
                  </a:lnTo>
                  <a:lnTo>
                    <a:pt x="3311" y="1876"/>
                  </a:lnTo>
                  <a:lnTo>
                    <a:pt x="3356" y="1925"/>
                  </a:lnTo>
                  <a:lnTo>
                    <a:pt x="3397" y="1979"/>
                  </a:lnTo>
                  <a:lnTo>
                    <a:pt x="3433" y="2037"/>
                  </a:lnTo>
                  <a:lnTo>
                    <a:pt x="3465" y="2097"/>
                  </a:lnTo>
                  <a:lnTo>
                    <a:pt x="3491" y="2160"/>
                  </a:lnTo>
                  <a:lnTo>
                    <a:pt x="3513" y="2225"/>
                  </a:lnTo>
                  <a:lnTo>
                    <a:pt x="3528" y="2293"/>
                  </a:lnTo>
                  <a:lnTo>
                    <a:pt x="3537" y="2364"/>
                  </a:lnTo>
                  <a:lnTo>
                    <a:pt x="3541" y="2436"/>
                  </a:lnTo>
                  <a:lnTo>
                    <a:pt x="3537" y="2508"/>
                  </a:lnTo>
                  <a:lnTo>
                    <a:pt x="3528" y="2578"/>
                  </a:lnTo>
                  <a:lnTo>
                    <a:pt x="3513" y="2647"/>
                  </a:lnTo>
                  <a:lnTo>
                    <a:pt x="3491" y="2712"/>
                  </a:lnTo>
                  <a:lnTo>
                    <a:pt x="3465" y="2775"/>
                  </a:lnTo>
                  <a:lnTo>
                    <a:pt x="3433" y="2835"/>
                  </a:lnTo>
                  <a:lnTo>
                    <a:pt x="3397" y="2892"/>
                  </a:lnTo>
                  <a:lnTo>
                    <a:pt x="3356" y="2946"/>
                  </a:lnTo>
                  <a:lnTo>
                    <a:pt x="3311" y="2996"/>
                  </a:lnTo>
                  <a:lnTo>
                    <a:pt x="3261" y="3042"/>
                  </a:lnTo>
                  <a:lnTo>
                    <a:pt x="3208" y="3083"/>
                  </a:lnTo>
                  <a:lnTo>
                    <a:pt x="3151" y="3120"/>
                  </a:lnTo>
                  <a:lnTo>
                    <a:pt x="3092" y="3152"/>
                  </a:lnTo>
                  <a:lnTo>
                    <a:pt x="3029" y="3179"/>
                  </a:lnTo>
                  <a:lnTo>
                    <a:pt x="2965" y="3200"/>
                  </a:lnTo>
                  <a:lnTo>
                    <a:pt x="2898" y="3215"/>
                  </a:lnTo>
                  <a:lnTo>
                    <a:pt x="2828" y="3225"/>
                  </a:lnTo>
                  <a:lnTo>
                    <a:pt x="2756" y="3228"/>
                  </a:lnTo>
                  <a:lnTo>
                    <a:pt x="2684" y="3225"/>
                  </a:lnTo>
                  <a:lnTo>
                    <a:pt x="2615" y="3215"/>
                  </a:lnTo>
                  <a:lnTo>
                    <a:pt x="2547" y="3200"/>
                  </a:lnTo>
                  <a:lnTo>
                    <a:pt x="2481" y="3178"/>
                  </a:lnTo>
                  <a:lnTo>
                    <a:pt x="2418" y="3151"/>
                  </a:lnTo>
                  <a:lnTo>
                    <a:pt x="2358" y="3118"/>
                  </a:lnTo>
                  <a:lnTo>
                    <a:pt x="2301" y="3080"/>
                  </a:lnTo>
                  <a:lnTo>
                    <a:pt x="2248" y="3038"/>
                  </a:lnTo>
                  <a:lnTo>
                    <a:pt x="2199" y="2991"/>
                  </a:lnTo>
                  <a:lnTo>
                    <a:pt x="2153" y="2940"/>
                  </a:lnTo>
                  <a:lnTo>
                    <a:pt x="2113" y="2886"/>
                  </a:lnTo>
                  <a:lnTo>
                    <a:pt x="2077" y="2828"/>
                  </a:lnTo>
                  <a:lnTo>
                    <a:pt x="2045" y="2767"/>
                  </a:lnTo>
                  <a:lnTo>
                    <a:pt x="2019" y="2702"/>
                  </a:lnTo>
                  <a:lnTo>
                    <a:pt x="1999" y="2636"/>
                  </a:lnTo>
                  <a:lnTo>
                    <a:pt x="1944" y="2650"/>
                  </a:lnTo>
                  <a:lnTo>
                    <a:pt x="1888" y="2661"/>
                  </a:lnTo>
                  <a:lnTo>
                    <a:pt x="1830" y="2668"/>
                  </a:lnTo>
                  <a:lnTo>
                    <a:pt x="1770" y="2671"/>
                  </a:lnTo>
                  <a:lnTo>
                    <a:pt x="1711" y="2668"/>
                  </a:lnTo>
                  <a:lnTo>
                    <a:pt x="1653" y="2661"/>
                  </a:lnTo>
                  <a:lnTo>
                    <a:pt x="1597" y="2650"/>
                  </a:lnTo>
                  <a:lnTo>
                    <a:pt x="1542" y="2636"/>
                  </a:lnTo>
                  <a:lnTo>
                    <a:pt x="1521" y="2702"/>
                  </a:lnTo>
                  <a:lnTo>
                    <a:pt x="1495" y="2767"/>
                  </a:lnTo>
                  <a:lnTo>
                    <a:pt x="1464" y="2828"/>
                  </a:lnTo>
                  <a:lnTo>
                    <a:pt x="1427" y="2886"/>
                  </a:lnTo>
                  <a:lnTo>
                    <a:pt x="1386" y="2940"/>
                  </a:lnTo>
                  <a:lnTo>
                    <a:pt x="1341" y="2991"/>
                  </a:lnTo>
                  <a:lnTo>
                    <a:pt x="1291" y="3038"/>
                  </a:lnTo>
                  <a:lnTo>
                    <a:pt x="1238" y="3080"/>
                  </a:lnTo>
                  <a:lnTo>
                    <a:pt x="1182" y="3118"/>
                  </a:lnTo>
                  <a:lnTo>
                    <a:pt x="1122" y="3151"/>
                  </a:lnTo>
                  <a:lnTo>
                    <a:pt x="1059" y="3178"/>
                  </a:lnTo>
                  <a:lnTo>
                    <a:pt x="994" y="3200"/>
                  </a:lnTo>
                  <a:lnTo>
                    <a:pt x="926" y="3215"/>
                  </a:lnTo>
                  <a:lnTo>
                    <a:pt x="855" y="3225"/>
                  </a:lnTo>
                  <a:lnTo>
                    <a:pt x="783" y="3228"/>
                  </a:lnTo>
                  <a:lnTo>
                    <a:pt x="712" y="3225"/>
                  </a:lnTo>
                  <a:lnTo>
                    <a:pt x="643" y="3215"/>
                  </a:lnTo>
                  <a:lnTo>
                    <a:pt x="575" y="3200"/>
                  </a:lnTo>
                  <a:lnTo>
                    <a:pt x="510" y="3179"/>
                  </a:lnTo>
                  <a:lnTo>
                    <a:pt x="448" y="3152"/>
                  </a:lnTo>
                  <a:lnTo>
                    <a:pt x="388" y="3120"/>
                  </a:lnTo>
                  <a:lnTo>
                    <a:pt x="332" y="3083"/>
                  </a:lnTo>
                  <a:lnTo>
                    <a:pt x="279" y="3042"/>
                  </a:lnTo>
                  <a:lnTo>
                    <a:pt x="230" y="2996"/>
                  </a:lnTo>
                  <a:lnTo>
                    <a:pt x="184" y="2946"/>
                  </a:lnTo>
                  <a:lnTo>
                    <a:pt x="143" y="2892"/>
                  </a:lnTo>
                  <a:lnTo>
                    <a:pt x="107" y="2835"/>
                  </a:lnTo>
                  <a:lnTo>
                    <a:pt x="76" y="2775"/>
                  </a:lnTo>
                  <a:lnTo>
                    <a:pt x="50" y="2712"/>
                  </a:lnTo>
                  <a:lnTo>
                    <a:pt x="28" y="2647"/>
                  </a:lnTo>
                  <a:lnTo>
                    <a:pt x="13" y="2578"/>
                  </a:lnTo>
                  <a:lnTo>
                    <a:pt x="3" y="2508"/>
                  </a:lnTo>
                  <a:lnTo>
                    <a:pt x="0" y="2436"/>
                  </a:lnTo>
                  <a:lnTo>
                    <a:pt x="3" y="2364"/>
                  </a:lnTo>
                  <a:lnTo>
                    <a:pt x="13" y="2293"/>
                  </a:lnTo>
                  <a:lnTo>
                    <a:pt x="28" y="2225"/>
                  </a:lnTo>
                  <a:lnTo>
                    <a:pt x="50" y="2160"/>
                  </a:lnTo>
                  <a:lnTo>
                    <a:pt x="76" y="2097"/>
                  </a:lnTo>
                  <a:lnTo>
                    <a:pt x="107" y="2037"/>
                  </a:lnTo>
                  <a:lnTo>
                    <a:pt x="143" y="1979"/>
                  </a:lnTo>
                  <a:lnTo>
                    <a:pt x="184" y="1925"/>
                  </a:lnTo>
                  <a:lnTo>
                    <a:pt x="230" y="1876"/>
                  </a:lnTo>
                  <a:lnTo>
                    <a:pt x="279" y="1830"/>
                  </a:lnTo>
                  <a:lnTo>
                    <a:pt x="332" y="1789"/>
                  </a:lnTo>
                  <a:lnTo>
                    <a:pt x="388" y="1752"/>
                  </a:lnTo>
                  <a:lnTo>
                    <a:pt x="448" y="1720"/>
                  </a:lnTo>
                  <a:lnTo>
                    <a:pt x="510" y="1693"/>
                  </a:lnTo>
                  <a:lnTo>
                    <a:pt x="575" y="1672"/>
                  </a:lnTo>
                  <a:lnTo>
                    <a:pt x="643" y="1656"/>
                  </a:lnTo>
                  <a:lnTo>
                    <a:pt x="712" y="1647"/>
                  </a:lnTo>
                  <a:lnTo>
                    <a:pt x="783" y="1644"/>
                  </a:lnTo>
                  <a:lnTo>
                    <a:pt x="850" y="1647"/>
                  </a:lnTo>
                  <a:lnTo>
                    <a:pt x="916" y="1656"/>
                  </a:lnTo>
                  <a:lnTo>
                    <a:pt x="980" y="1670"/>
                  </a:lnTo>
                  <a:lnTo>
                    <a:pt x="998" y="1600"/>
                  </a:lnTo>
                  <a:lnTo>
                    <a:pt x="1022" y="1534"/>
                  </a:lnTo>
                  <a:lnTo>
                    <a:pt x="1052" y="1470"/>
                  </a:lnTo>
                  <a:lnTo>
                    <a:pt x="1086" y="1410"/>
                  </a:lnTo>
                  <a:lnTo>
                    <a:pt x="1125" y="1353"/>
                  </a:lnTo>
                  <a:lnTo>
                    <a:pt x="1169" y="1299"/>
                  </a:lnTo>
                  <a:lnTo>
                    <a:pt x="1128" y="1247"/>
                  </a:lnTo>
                  <a:lnTo>
                    <a:pt x="1093" y="1190"/>
                  </a:lnTo>
                  <a:lnTo>
                    <a:pt x="1062" y="1130"/>
                  </a:lnTo>
                  <a:lnTo>
                    <a:pt x="1036" y="1067"/>
                  </a:lnTo>
                  <a:lnTo>
                    <a:pt x="1014" y="1001"/>
                  </a:lnTo>
                  <a:lnTo>
                    <a:pt x="999" y="934"/>
                  </a:lnTo>
                  <a:lnTo>
                    <a:pt x="990" y="864"/>
                  </a:lnTo>
                  <a:lnTo>
                    <a:pt x="987" y="793"/>
                  </a:lnTo>
                  <a:lnTo>
                    <a:pt x="990" y="721"/>
                  </a:lnTo>
                  <a:lnTo>
                    <a:pt x="1000" y="650"/>
                  </a:lnTo>
                  <a:lnTo>
                    <a:pt x="1015" y="582"/>
                  </a:lnTo>
                  <a:lnTo>
                    <a:pt x="1036" y="517"/>
                  </a:lnTo>
                  <a:lnTo>
                    <a:pt x="1063" y="453"/>
                  </a:lnTo>
                  <a:lnTo>
                    <a:pt x="1094" y="392"/>
                  </a:lnTo>
                  <a:lnTo>
                    <a:pt x="1131" y="336"/>
                  </a:lnTo>
                  <a:lnTo>
                    <a:pt x="1172" y="282"/>
                  </a:lnTo>
                  <a:lnTo>
                    <a:pt x="1217" y="232"/>
                  </a:lnTo>
                  <a:lnTo>
                    <a:pt x="1265" y="186"/>
                  </a:lnTo>
                  <a:lnTo>
                    <a:pt x="1318" y="145"/>
                  </a:lnTo>
                  <a:lnTo>
                    <a:pt x="1375" y="109"/>
                  </a:lnTo>
                  <a:lnTo>
                    <a:pt x="1435" y="76"/>
                  </a:lnTo>
                  <a:lnTo>
                    <a:pt x="1497" y="50"/>
                  </a:lnTo>
                  <a:lnTo>
                    <a:pt x="1562" y="28"/>
                  </a:lnTo>
                  <a:lnTo>
                    <a:pt x="1629" y="13"/>
                  </a:lnTo>
                  <a:lnTo>
                    <a:pt x="1699" y="3"/>
                  </a:lnTo>
                  <a:lnTo>
                    <a:pt x="177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16" name="Freeform 51">
              <a:extLst>
                <a:ext uri="{FF2B5EF4-FFF2-40B4-BE49-F238E27FC236}">
                  <a16:creationId xmlns:a16="http://schemas.microsoft.com/office/drawing/2014/main" id="{7B5171DE-8A67-4372-9B52-89CBF6F4CFD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145463" y="1485900"/>
              <a:ext cx="190500" cy="206375"/>
            </a:xfrm>
            <a:custGeom>
              <a:avLst/>
              <a:gdLst>
                <a:gd name="T0" fmla="*/ 458 w 960"/>
                <a:gd name="T1" fmla="*/ 626 h 1038"/>
                <a:gd name="T2" fmla="*/ 347 w 960"/>
                <a:gd name="T3" fmla="*/ 902 h 1038"/>
                <a:gd name="T4" fmla="*/ 615 w 960"/>
                <a:gd name="T5" fmla="*/ 902 h 1038"/>
                <a:gd name="T6" fmla="*/ 503 w 960"/>
                <a:gd name="T7" fmla="*/ 626 h 1038"/>
                <a:gd name="T8" fmla="*/ 526 w 960"/>
                <a:gd name="T9" fmla="*/ 581 h 1038"/>
                <a:gd name="T10" fmla="*/ 480 w 960"/>
                <a:gd name="T11" fmla="*/ 587 h 1038"/>
                <a:gd name="T12" fmla="*/ 414 w 960"/>
                <a:gd name="T13" fmla="*/ 575 h 1038"/>
                <a:gd name="T14" fmla="*/ 519 w 960"/>
                <a:gd name="T15" fmla="*/ 2 h 1038"/>
                <a:gd name="T16" fmla="*/ 592 w 960"/>
                <a:gd name="T17" fmla="*/ 25 h 1038"/>
                <a:gd name="T18" fmla="*/ 654 w 960"/>
                <a:gd name="T19" fmla="*/ 65 h 1038"/>
                <a:gd name="T20" fmla="*/ 703 w 960"/>
                <a:gd name="T21" fmla="*/ 122 h 1038"/>
                <a:gd name="T22" fmla="*/ 735 w 960"/>
                <a:gd name="T23" fmla="*/ 191 h 1038"/>
                <a:gd name="T24" fmla="*/ 746 w 960"/>
                <a:gd name="T25" fmla="*/ 268 h 1038"/>
                <a:gd name="T26" fmla="*/ 735 w 960"/>
                <a:gd name="T27" fmla="*/ 348 h 1038"/>
                <a:gd name="T28" fmla="*/ 705 w 960"/>
                <a:gd name="T29" fmla="*/ 425 h 1038"/>
                <a:gd name="T30" fmla="*/ 658 w 960"/>
                <a:gd name="T31" fmla="*/ 494 h 1038"/>
                <a:gd name="T32" fmla="*/ 599 w 960"/>
                <a:gd name="T33" fmla="*/ 547 h 1038"/>
                <a:gd name="T34" fmla="*/ 698 w 960"/>
                <a:gd name="T35" fmla="*/ 585 h 1038"/>
                <a:gd name="T36" fmla="*/ 786 w 960"/>
                <a:gd name="T37" fmla="*/ 638 h 1038"/>
                <a:gd name="T38" fmla="*/ 858 w 960"/>
                <a:gd name="T39" fmla="*/ 703 h 1038"/>
                <a:gd name="T40" fmla="*/ 913 w 960"/>
                <a:gd name="T41" fmla="*/ 774 h 1038"/>
                <a:gd name="T42" fmla="*/ 948 w 960"/>
                <a:gd name="T43" fmla="*/ 849 h 1038"/>
                <a:gd name="T44" fmla="*/ 960 w 960"/>
                <a:gd name="T45" fmla="*/ 920 h 1038"/>
                <a:gd name="T46" fmla="*/ 946 w 960"/>
                <a:gd name="T47" fmla="*/ 951 h 1038"/>
                <a:gd name="T48" fmla="*/ 908 w 960"/>
                <a:gd name="T49" fmla="*/ 977 h 1038"/>
                <a:gd name="T50" fmla="*/ 847 w 960"/>
                <a:gd name="T51" fmla="*/ 1000 h 1038"/>
                <a:gd name="T52" fmla="*/ 770 w 960"/>
                <a:gd name="T53" fmla="*/ 1017 h 1038"/>
                <a:gd name="T54" fmla="*/ 681 w 960"/>
                <a:gd name="T55" fmla="*/ 1029 h 1038"/>
                <a:gd name="T56" fmla="*/ 583 w 960"/>
                <a:gd name="T57" fmla="*/ 1036 h 1038"/>
                <a:gd name="T58" fmla="*/ 480 w 960"/>
                <a:gd name="T59" fmla="*/ 1038 h 1038"/>
                <a:gd name="T60" fmla="*/ 379 w 960"/>
                <a:gd name="T61" fmla="*/ 1036 h 1038"/>
                <a:gd name="T62" fmla="*/ 281 w 960"/>
                <a:gd name="T63" fmla="*/ 1029 h 1038"/>
                <a:gd name="T64" fmla="*/ 191 w 960"/>
                <a:gd name="T65" fmla="*/ 1017 h 1038"/>
                <a:gd name="T66" fmla="*/ 114 w 960"/>
                <a:gd name="T67" fmla="*/ 1000 h 1038"/>
                <a:gd name="T68" fmla="*/ 54 w 960"/>
                <a:gd name="T69" fmla="*/ 977 h 1038"/>
                <a:gd name="T70" fmla="*/ 14 w 960"/>
                <a:gd name="T71" fmla="*/ 951 h 1038"/>
                <a:gd name="T72" fmla="*/ 0 w 960"/>
                <a:gd name="T73" fmla="*/ 920 h 1038"/>
                <a:gd name="T74" fmla="*/ 13 w 960"/>
                <a:gd name="T75" fmla="*/ 849 h 1038"/>
                <a:gd name="T76" fmla="*/ 48 w 960"/>
                <a:gd name="T77" fmla="*/ 774 h 1038"/>
                <a:gd name="T78" fmla="*/ 104 w 960"/>
                <a:gd name="T79" fmla="*/ 703 h 1038"/>
                <a:gd name="T80" fmla="*/ 176 w 960"/>
                <a:gd name="T81" fmla="*/ 638 h 1038"/>
                <a:gd name="T82" fmla="*/ 263 w 960"/>
                <a:gd name="T83" fmla="*/ 585 h 1038"/>
                <a:gd name="T84" fmla="*/ 363 w 960"/>
                <a:gd name="T85" fmla="*/ 547 h 1038"/>
                <a:gd name="T86" fmla="*/ 302 w 960"/>
                <a:gd name="T87" fmla="*/ 494 h 1038"/>
                <a:gd name="T88" fmla="*/ 256 w 960"/>
                <a:gd name="T89" fmla="*/ 425 h 1038"/>
                <a:gd name="T90" fmla="*/ 227 w 960"/>
                <a:gd name="T91" fmla="*/ 348 h 1038"/>
                <a:gd name="T92" fmla="*/ 216 w 960"/>
                <a:gd name="T93" fmla="*/ 268 h 1038"/>
                <a:gd name="T94" fmla="*/ 227 w 960"/>
                <a:gd name="T95" fmla="*/ 191 h 1038"/>
                <a:gd name="T96" fmla="*/ 258 w 960"/>
                <a:gd name="T97" fmla="*/ 122 h 1038"/>
                <a:gd name="T98" fmla="*/ 307 w 960"/>
                <a:gd name="T99" fmla="*/ 65 h 1038"/>
                <a:gd name="T100" fmla="*/ 369 w 960"/>
                <a:gd name="T101" fmla="*/ 25 h 1038"/>
                <a:gd name="T102" fmla="*/ 441 w 960"/>
                <a:gd name="T103" fmla="*/ 2 h 10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960" h="1038">
                  <a:moveTo>
                    <a:pt x="414" y="575"/>
                  </a:moveTo>
                  <a:lnTo>
                    <a:pt x="458" y="626"/>
                  </a:lnTo>
                  <a:lnTo>
                    <a:pt x="459" y="626"/>
                  </a:lnTo>
                  <a:lnTo>
                    <a:pt x="347" y="902"/>
                  </a:lnTo>
                  <a:lnTo>
                    <a:pt x="480" y="1038"/>
                  </a:lnTo>
                  <a:lnTo>
                    <a:pt x="615" y="902"/>
                  </a:lnTo>
                  <a:lnTo>
                    <a:pt x="502" y="626"/>
                  </a:lnTo>
                  <a:lnTo>
                    <a:pt x="503" y="626"/>
                  </a:lnTo>
                  <a:lnTo>
                    <a:pt x="547" y="575"/>
                  </a:lnTo>
                  <a:lnTo>
                    <a:pt x="526" y="581"/>
                  </a:lnTo>
                  <a:lnTo>
                    <a:pt x="503" y="586"/>
                  </a:lnTo>
                  <a:lnTo>
                    <a:pt x="480" y="587"/>
                  </a:lnTo>
                  <a:lnTo>
                    <a:pt x="447" y="583"/>
                  </a:lnTo>
                  <a:lnTo>
                    <a:pt x="414" y="575"/>
                  </a:lnTo>
                  <a:close/>
                  <a:moveTo>
                    <a:pt x="480" y="0"/>
                  </a:moveTo>
                  <a:lnTo>
                    <a:pt x="519" y="2"/>
                  </a:lnTo>
                  <a:lnTo>
                    <a:pt x="557" y="11"/>
                  </a:lnTo>
                  <a:lnTo>
                    <a:pt x="592" y="25"/>
                  </a:lnTo>
                  <a:lnTo>
                    <a:pt x="625" y="42"/>
                  </a:lnTo>
                  <a:lnTo>
                    <a:pt x="654" y="65"/>
                  </a:lnTo>
                  <a:lnTo>
                    <a:pt x="681" y="91"/>
                  </a:lnTo>
                  <a:lnTo>
                    <a:pt x="703" y="122"/>
                  </a:lnTo>
                  <a:lnTo>
                    <a:pt x="721" y="155"/>
                  </a:lnTo>
                  <a:lnTo>
                    <a:pt x="735" y="191"/>
                  </a:lnTo>
                  <a:lnTo>
                    <a:pt x="742" y="228"/>
                  </a:lnTo>
                  <a:lnTo>
                    <a:pt x="746" y="268"/>
                  </a:lnTo>
                  <a:lnTo>
                    <a:pt x="742" y="307"/>
                  </a:lnTo>
                  <a:lnTo>
                    <a:pt x="735" y="348"/>
                  </a:lnTo>
                  <a:lnTo>
                    <a:pt x="722" y="387"/>
                  </a:lnTo>
                  <a:lnTo>
                    <a:pt x="705" y="425"/>
                  </a:lnTo>
                  <a:lnTo>
                    <a:pt x="684" y="461"/>
                  </a:lnTo>
                  <a:lnTo>
                    <a:pt x="658" y="494"/>
                  </a:lnTo>
                  <a:lnTo>
                    <a:pt x="630" y="523"/>
                  </a:lnTo>
                  <a:lnTo>
                    <a:pt x="599" y="547"/>
                  </a:lnTo>
                  <a:lnTo>
                    <a:pt x="650" y="564"/>
                  </a:lnTo>
                  <a:lnTo>
                    <a:pt x="698" y="585"/>
                  </a:lnTo>
                  <a:lnTo>
                    <a:pt x="744" y="610"/>
                  </a:lnTo>
                  <a:lnTo>
                    <a:pt x="786" y="638"/>
                  </a:lnTo>
                  <a:lnTo>
                    <a:pt x="823" y="670"/>
                  </a:lnTo>
                  <a:lnTo>
                    <a:pt x="858" y="703"/>
                  </a:lnTo>
                  <a:lnTo>
                    <a:pt x="888" y="738"/>
                  </a:lnTo>
                  <a:lnTo>
                    <a:pt x="913" y="774"/>
                  </a:lnTo>
                  <a:lnTo>
                    <a:pt x="933" y="812"/>
                  </a:lnTo>
                  <a:lnTo>
                    <a:pt x="948" y="849"/>
                  </a:lnTo>
                  <a:lnTo>
                    <a:pt x="957" y="885"/>
                  </a:lnTo>
                  <a:lnTo>
                    <a:pt x="960" y="920"/>
                  </a:lnTo>
                  <a:lnTo>
                    <a:pt x="957" y="936"/>
                  </a:lnTo>
                  <a:lnTo>
                    <a:pt x="946" y="951"/>
                  </a:lnTo>
                  <a:lnTo>
                    <a:pt x="930" y="965"/>
                  </a:lnTo>
                  <a:lnTo>
                    <a:pt x="908" y="977"/>
                  </a:lnTo>
                  <a:lnTo>
                    <a:pt x="879" y="989"/>
                  </a:lnTo>
                  <a:lnTo>
                    <a:pt x="847" y="1000"/>
                  </a:lnTo>
                  <a:lnTo>
                    <a:pt x="810" y="1009"/>
                  </a:lnTo>
                  <a:lnTo>
                    <a:pt x="770" y="1017"/>
                  </a:lnTo>
                  <a:lnTo>
                    <a:pt x="727" y="1023"/>
                  </a:lnTo>
                  <a:lnTo>
                    <a:pt x="681" y="1029"/>
                  </a:lnTo>
                  <a:lnTo>
                    <a:pt x="632" y="1033"/>
                  </a:lnTo>
                  <a:lnTo>
                    <a:pt x="583" y="1036"/>
                  </a:lnTo>
                  <a:lnTo>
                    <a:pt x="532" y="1038"/>
                  </a:lnTo>
                  <a:lnTo>
                    <a:pt x="480" y="1038"/>
                  </a:lnTo>
                  <a:lnTo>
                    <a:pt x="430" y="1038"/>
                  </a:lnTo>
                  <a:lnTo>
                    <a:pt x="379" y="1036"/>
                  </a:lnTo>
                  <a:lnTo>
                    <a:pt x="328" y="1033"/>
                  </a:lnTo>
                  <a:lnTo>
                    <a:pt x="281" y="1029"/>
                  </a:lnTo>
                  <a:lnTo>
                    <a:pt x="234" y="1023"/>
                  </a:lnTo>
                  <a:lnTo>
                    <a:pt x="191" y="1017"/>
                  </a:lnTo>
                  <a:lnTo>
                    <a:pt x="150" y="1009"/>
                  </a:lnTo>
                  <a:lnTo>
                    <a:pt x="114" y="1000"/>
                  </a:lnTo>
                  <a:lnTo>
                    <a:pt x="81" y="989"/>
                  </a:lnTo>
                  <a:lnTo>
                    <a:pt x="54" y="977"/>
                  </a:lnTo>
                  <a:lnTo>
                    <a:pt x="32" y="965"/>
                  </a:lnTo>
                  <a:lnTo>
                    <a:pt x="14" y="951"/>
                  </a:lnTo>
                  <a:lnTo>
                    <a:pt x="5" y="936"/>
                  </a:lnTo>
                  <a:lnTo>
                    <a:pt x="0" y="920"/>
                  </a:lnTo>
                  <a:lnTo>
                    <a:pt x="3" y="885"/>
                  </a:lnTo>
                  <a:lnTo>
                    <a:pt x="13" y="849"/>
                  </a:lnTo>
                  <a:lnTo>
                    <a:pt x="28" y="812"/>
                  </a:lnTo>
                  <a:lnTo>
                    <a:pt x="48" y="774"/>
                  </a:lnTo>
                  <a:lnTo>
                    <a:pt x="74" y="738"/>
                  </a:lnTo>
                  <a:lnTo>
                    <a:pt x="104" y="703"/>
                  </a:lnTo>
                  <a:lnTo>
                    <a:pt x="138" y="670"/>
                  </a:lnTo>
                  <a:lnTo>
                    <a:pt x="176" y="638"/>
                  </a:lnTo>
                  <a:lnTo>
                    <a:pt x="218" y="610"/>
                  </a:lnTo>
                  <a:lnTo>
                    <a:pt x="263" y="585"/>
                  </a:lnTo>
                  <a:lnTo>
                    <a:pt x="312" y="564"/>
                  </a:lnTo>
                  <a:lnTo>
                    <a:pt x="363" y="547"/>
                  </a:lnTo>
                  <a:lnTo>
                    <a:pt x="331" y="523"/>
                  </a:lnTo>
                  <a:lnTo>
                    <a:pt x="302" y="494"/>
                  </a:lnTo>
                  <a:lnTo>
                    <a:pt x="277" y="461"/>
                  </a:lnTo>
                  <a:lnTo>
                    <a:pt x="256" y="425"/>
                  </a:lnTo>
                  <a:lnTo>
                    <a:pt x="239" y="387"/>
                  </a:lnTo>
                  <a:lnTo>
                    <a:pt x="227" y="348"/>
                  </a:lnTo>
                  <a:lnTo>
                    <a:pt x="218" y="307"/>
                  </a:lnTo>
                  <a:lnTo>
                    <a:pt x="216" y="268"/>
                  </a:lnTo>
                  <a:lnTo>
                    <a:pt x="218" y="228"/>
                  </a:lnTo>
                  <a:lnTo>
                    <a:pt x="227" y="191"/>
                  </a:lnTo>
                  <a:lnTo>
                    <a:pt x="241" y="155"/>
                  </a:lnTo>
                  <a:lnTo>
                    <a:pt x="258" y="122"/>
                  </a:lnTo>
                  <a:lnTo>
                    <a:pt x="281" y="91"/>
                  </a:lnTo>
                  <a:lnTo>
                    <a:pt x="307" y="65"/>
                  </a:lnTo>
                  <a:lnTo>
                    <a:pt x="337" y="42"/>
                  </a:lnTo>
                  <a:lnTo>
                    <a:pt x="369" y="25"/>
                  </a:lnTo>
                  <a:lnTo>
                    <a:pt x="404" y="11"/>
                  </a:lnTo>
                  <a:lnTo>
                    <a:pt x="441" y="2"/>
                  </a:lnTo>
                  <a:lnTo>
                    <a:pt x="48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</p:grpSp>
      <p:sp>
        <p:nvSpPr>
          <p:cNvPr id="117" name="Freeform 16">
            <a:extLst>
              <a:ext uri="{FF2B5EF4-FFF2-40B4-BE49-F238E27FC236}">
                <a16:creationId xmlns:a16="http://schemas.microsoft.com/office/drawing/2014/main" id="{6242BFD6-CF0F-42E3-93AA-B7789A5414AE}"/>
              </a:ext>
            </a:extLst>
          </p:cNvPr>
          <p:cNvSpPr>
            <a:spLocks noEditPoints="1"/>
          </p:cNvSpPr>
          <p:nvPr/>
        </p:nvSpPr>
        <p:spPr bwMode="auto">
          <a:xfrm>
            <a:off x="6974790" y="4564685"/>
            <a:ext cx="165448" cy="155555"/>
          </a:xfrm>
          <a:custGeom>
            <a:avLst/>
            <a:gdLst>
              <a:gd name="T0" fmla="*/ 2905 w 3615"/>
              <a:gd name="T1" fmla="*/ 2070 h 3399"/>
              <a:gd name="T2" fmla="*/ 2965 w 3615"/>
              <a:gd name="T3" fmla="*/ 2296 h 3399"/>
              <a:gd name="T4" fmla="*/ 3180 w 3615"/>
              <a:gd name="T5" fmla="*/ 2296 h 3399"/>
              <a:gd name="T6" fmla="*/ 3247 w 3615"/>
              <a:gd name="T7" fmla="*/ 2090 h 3399"/>
              <a:gd name="T8" fmla="*/ 3072 w 3615"/>
              <a:gd name="T9" fmla="*/ 1962 h 3399"/>
              <a:gd name="T10" fmla="*/ 1323 w 3615"/>
              <a:gd name="T11" fmla="*/ 2409 h 3399"/>
              <a:gd name="T12" fmla="*/ 601 w 3615"/>
              <a:gd name="T13" fmla="*/ 3082 h 3399"/>
              <a:gd name="T14" fmla="*/ 270 w 3615"/>
              <a:gd name="T15" fmla="*/ 3326 h 3399"/>
              <a:gd name="T16" fmla="*/ 108 w 3615"/>
              <a:gd name="T17" fmla="*/ 3397 h 3399"/>
              <a:gd name="T18" fmla="*/ 70 w 3615"/>
              <a:gd name="T19" fmla="*/ 3395 h 3399"/>
              <a:gd name="T20" fmla="*/ 67 w 3615"/>
              <a:gd name="T21" fmla="*/ 3346 h 3399"/>
              <a:gd name="T22" fmla="*/ 141 w 3615"/>
              <a:gd name="T23" fmla="*/ 3177 h 3399"/>
              <a:gd name="T24" fmla="*/ 425 w 3615"/>
              <a:gd name="T25" fmla="*/ 2803 h 3399"/>
              <a:gd name="T26" fmla="*/ 1084 w 3615"/>
              <a:gd name="T27" fmla="*/ 2110 h 3399"/>
              <a:gd name="T28" fmla="*/ 3313 w 3615"/>
              <a:gd name="T29" fmla="*/ 1151 h 3399"/>
              <a:gd name="T30" fmla="*/ 3589 w 3615"/>
              <a:gd name="T31" fmla="*/ 1892 h 3399"/>
              <a:gd name="T32" fmla="*/ 3560 w 3615"/>
              <a:gd name="T33" fmla="*/ 2616 h 3399"/>
              <a:gd name="T34" fmla="*/ 3214 w 3615"/>
              <a:gd name="T35" fmla="*/ 3220 h 3399"/>
              <a:gd name="T36" fmla="*/ 2875 w 3615"/>
              <a:gd name="T37" fmla="*/ 3384 h 3399"/>
              <a:gd name="T38" fmla="*/ 2479 w 3615"/>
              <a:gd name="T39" fmla="*/ 3264 h 3399"/>
              <a:gd name="T40" fmla="*/ 1836 w 3615"/>
              <a:gd name="T41" fmla="*/ 2736 h 3399"/>
              <a:gd name="T42" fmla="*/ 1538 w 3615"/>
              <a:gd name="T43" fmla="*/ 2841 h 3399"/>
              <a:gd name="T44" fmla="*/ 1103 w 3615"/>
              <a:gd name="T45" fmla="*/ 3102 h 3399"/>
              <a:gd name="T46" fmla="*/ 1236 w 3615"/>
              <a:gd name="T47" fmla="*/ 2743 h 3399"/>
              <a:gd name="T48" fmla="*/ 1860 w 3615"/>
              <a:gd name="T49" fmla="*/ 2187 h 3399"/>
              <a:gd name="T50" fmla="*/ 1991 w 3615"/>
              <a:gd name="T51" fmla="*/ 2181 h 3399"/>
              <a:gd name="T52" fmla="*/ 3143 w 3615"/>
              <a:gd name="T53" fmla="*/ 1127 h 3399"/>
              <a:gd name="T54" fmla="*/ 699 w 3615"/>
              <a:gd name="T55" fmla="*/ 760 h 3399"/>
              <a:gd name="T56" fmla="*/ 485 w 3615"/>
              <a:gd name="T57" fmla="*/ 915 h 3399"/>
              <a:gd name="T58" fmla="*/ 568 w 3615"/>
              <a:gd name="T59" fmla="*/ 1166 h 3399"/>
              <a:gd name="T60" fmla="*/ 831 w 3615"/>
              <a:gd name="T61" fmla="*/ 1166 h 3399"/>
              <a:gd name="T62" fmla="*/ 912 w 3615"/>
              <a:gd name="T63" fmla="*/ 915 h 3399"/>
              <a:gd name="T64" fmla="*/ 699 w 3615"/>
              <a:gd name="T65" fmla="*/ 760 h 3399"/>
              <a:gd name="T66" fmla="*/ 1485 w 3615"/>
              <a:gd name="T67" fmla="*/ 531 h 3399"/>
              <a:gd name="T68" fmla="*/ 1519 w 3615"/>
              <a:gd name="T69" fmla="*/ 744 h 3399"/>
              <a:gd name="T70" fmla="*/ 1733 w 3615"/>
              <a:gd name="T71" fmla="*/ 778 h 3399"/>
              <a:gd name="T72" fmla="*/ 1832 w 3615"/>
              <a:gd name="T73" fmla="*/ 585 h 3399"/>
              <a:gd name="T74" fmla="*/ 1679 w 3615"/>
              <a:gd name="T75" fmla="*/ 433 h 3399"/>
              <a:gd name="T76" fmla="*/ 3410 w 3615"/>
              <a:gd name="T77" fmla="*/ 259 h 3399"/>
              <a:gd name="T78" fmla="*/ 3366 w 3615"/>
              <a:gd name="T79" fmla="*/ 663 h 3399"/>
              <a:gd name="T80" fmla="*/ 3075 w 3615"/>
              <a:gd name="T81" fmla="*/ 962 h 3399"/>
              <a:gd name="T82" fmla="*/ 2794 w 3615"/>
              <a:gd name="T83" fmla="*/ 1023 h 3399"/>
              <a:gd name="T84" fmla="*/ 2446 w 3615"/>
              <a:gd name="T85" fmla="*/ 497 h 3399"/>
              <a:gd name="T86" fmla="*/ 2598 w 3615"/>
              <a:gd name="T87" fmla="*/ 246 h 3399"/>
              <a:gd name="T88" fmla="*/ 2776 w 3615"/>
              <a:gd name="T89" fmla="*/ 198 h 3399"/>
              <a:gd name="T90" fmla="*/ 3103 w 3615"/>
              <a:gd name="T91" fmla="*/ 217 h 3399"/>
              <a:gd name="T92" fmla="*/ 3363 w 3615"/>
              <a:gd name="T93" fmla="*/ 15 h 3399"/>
              <a:gd name="T94" fmla="*/ 2054 w 3615"/>
              <a:gd name="T95" fmla="*/ 109 h 3399"/>
              <a:gd name="T96" fmla="*/ 2265 w 3615"/>
              <a:gd name="T97" fmla="*/ 494 h 3399"/>
              <a:gd name="T98" fmla="*/ 1254 w 3615"/>
              <a:gd name="T99" fmla="*/ 1517 h 3399"/>
              <a:gd name="T100" fmla="*/ 1293 w 3615"/>
              <a:gd name="T101" fmla="*/ 1649 h 3399"/>
              <a:gd name="T102" fmla="*/ 537 w 3615"/>
              <a:gd name="T103" fmla="*/ 2415 h 3399"/>
              <a:gd name="T104" fmla="*/ 109 w 3615"/>
              <a:gd name="T105" fmla="*/ 2056 h 3399"/>
              <a:gd name="T106" fmla="*/ 2 w 3615"/>
              <a:gd name="T107" fmla="*/ 1330 h 3399"/>
              <a:gd name="T108" fmla="*/ 191 w 3615"/>
              <a:gd name="T109" fmla="*/ 674 h 3399"/>
              <a:gd name="T110" fmla="*/ 667 w 3615"/>
              <a:gd name="T111" fmla="*/ 197 h 3399"/>
              <a:gd name="T112" fmla="*/ 1332 w 3615"/>
              <a:gd name="T113" fmla="*/ 2 h 33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3615" h="3399">
                <a:moveTo>
                  <a:pt x="3072" y="1962"/>
                </a:moveTo>
                <a:lnTo>
                  <a:pt x="3044" y="1964"/>
                </a:lnTo>
                <a:lnTo>
                  <a:pt x="3015" y="1971"/>
                </a:lnTo>
                <a:lnTo>
                  <a:pt x="2989" y="1982"/>
                </a:lnTo>
                <a:lnTo>
                  <a:pt x="2965" y="1997"/>
                </a:lnTo>
                <a:lnTo>
                  <a:pt x="2943" y="2016"/>
                </a:lnTo>
                <a:lnTo>
                  <a:pt x="2921" y="2041"/>
                </a:lnTo>
                <a:lnTo>
                  <a:pt x="2905" y="2070"/>
                </a:lnTo>
                <a:lnTo>
                  <a:pt x="2894" y="2100"/>
                </a:lnTo>
                <a:lnTo>
                  <a:pt x="2889" y="2131"/>
                </a:lnTo>
                <a:lnTo>
                  <a:pt x="2889" y="2162"/>
                </a:lnTo>
                <a:lnTo>
                  <a:pt x="2894" y="2193"/>
                </a:lnTo>
                <a:lnTo>
                  <a:pt x="2905" y="2223"/>
                </a:lnTo>
                <a:lnTo>
                  <a:pt x="2921" y="2252"/>
                </a:lnTo>
                <a:lnTo>
                  <a:pt x="2943" y="2277"/>
                </a:lnTo>
                <a:lnTo>
                  <a:pt x="2965" y="2296"/>
                </a:lnTo>
                <a:lnTo>
                  <a:pt x="2989" y="2311"/>
                </a:lnTo>
                <a:lnTo>
                  <a:pt x="3015" y="2322"/>
                </a:lnTo>
                <a:lnTo>
                  <a:pt x="3044" y="2329"/>
                </a:lnTo>
                <a:lnTo>
                  <a:pt x="3072" y="2331"/>
                </a:lnTo>
                <a:lnTo>
                  <a:pt x="3102" y="2329"/>
                </a:lnTo>
                <a:lnTo>
                  <a:pt x="3130" y="2322"/>
                </a:lnTo>
                <a:lnTo>
                  <a:pt x="3156" y="2311"/>
                </a:lnTo>
                <a:lnTo>
                  <a:pt x="3180" y="2296"/>
                </a:lnTo>
                <a:lnTo>
                  <a:pt x="3202" y="2277"/>
                </a:lnTo>
                <a:lnTo>
                  <a:pt x="3222" y="2255"/>
                </a:lnTo>
                <a:lnTo>
                  <a:pt x="3236" y="2230"/>
                </a:lnTo>
                <a:lnTo>
                  <a:pt x="3247" y="2203"/>
                </a:lnTo>
                <a:lnTo>
                  <a:pt x="3254" y="2176"/>
                </a:lnTo>
                <a:lnTo>
                  <a:pt x="3256" y="2147"/>
                </a:lnTo>
                <a:lnTo>
                  <a:pt x="3254" y="2117"/>
                </a:lnTo>
                <a:lnTo>
                  <a:pt x="3247" y="2090"/>
                </a:lnTo>
                <a:lnTo>
                  <a:pt x="3236" y="2063"/>
                </a:lnTo>
                <a:lnTo>
                  <a:pt x="3222" y="2038"/>
                </a:lnTo>
                <a:lnTo>
                  <a:pt x="3202" y="2016"/>
                </a:lnTo>
                <a:lnTo>
                  <a:pt x="3180" y="1997"/>
                </a:lnTo>
                <a:lnTo>
                  <a:pt x="3156" y="1982"/>
                </a:lnTo>
                <a:lnTo>
                  <a:pt x="3130" y="1971"/>
                </a:lnTo>
                <a:lnTo>
                  <a:pt x="3102" y="1964"/>
                </a:lnTo>
                <a:lnTo>
                  <a:pt x="3072" y="1962"/>
                </a:lnTo>
                <a:close/>
                <a:moveTo>
                  <a:pt x="1433" y="1761"/>
                </a:moveTo>
                <a:lnTo>
                  <a:pt x="1703" y="2029"/>
                </a:lnTo>
                <a:lnTo>
                  <a:pt x="1695" y="2037"/>
                </a:lnTo>
                <a:lnTo>
                  <a:pt x="1687" y="2045"/>
                </a:lnTo>
                <a:lnTo>
                  <a:pt x="1621" y="2111"/>
                </a:lnTo>
                <a:lnTo>
                  <a:pt x="1525" y="2209"/>
                </a:lnTo>
                <a:lnTo>
                  <a:pt x="1425" y="2308"/>
                </a:lnTo>
                <a:lnTo>
                  <a:pt x="1323" y="2409"/>
                </a:lnTo>
                <a:lnTo>
                  <a:pt x="1220" y="2509"/>
                </a:lnTo>
                <a:lnTo>
                  <a:pt x="1118" y="2610"/>
                </a:lnTo>
                <a:lnTo>
                  <a:pt x="1015" y="2708"/>
                </a:lnTo>
                <a:lnTo>
                  <a:pt x="914" y="2803"/>
                </a:lnTo>
                <a:lnTo>
                  <a:pt x="814" y="2895"/>
                </a:lnTo>
                <a:lnTo>
                  <a:pt x="716" y="2982"/>
                </a:lnTo>
                <a:lnTo>
                  <a:pt x="657" y="3035"/>
                </a:lnTo>
                <a:lnTo>
                  <a:pt x="601" y="3082"/>
                </a:lnTo>
                <a:lnTo>
                  <a:pt x="548" y="3125"/>
                </a:lnTo>
                <a:lnTo>
                  <a:pt x="498" y="3164"/>
                </a:lnTo>
                <a:lnTo>
                  <a:pt x="452" y="3200"/>
                </a:lnTo>
                <a:lnTo>
                  <a:pt x="409" y="3232"/>
                </a:lnTo>
                <a:lnTo>
                  <a:pt x="371" y="3260"/>
                </a:lnTo>
                <a:lnTo>
                  <a:pt x="333" y="3286"/>
                </a:lnTo>
                <a:lnTo>
                  <a:pt x="300" y="3308"/>
                </a:lnTo>
                <a:lnTo>
                  <a:pt x="270" y="3326"/>
                </a:lnTo>
                <a:lnTo>
                  <a:pt x="241" y="3343"/>
                </a:lnTo>
                <a:lnTo>
                  <a:pt x="216" y="3356"/>
                </a:lnTo>
                <a:lnTo>
                  <a:pt x="191" y="3368"/>
                </a:lnTo>
                <a:lnTo>
                  <a:pt x="171" y="3377"/>
                </a:lnTo>
                <a:lnTo>
                  <a:pt x="152" y="3385"/>
                </a:lnTo>
                <a:lnTo>
                  <a:pt x="135" y="3390"/>
                </a:lnTo>
                <a:lnTo>
                  <a:pt x="121" y="3395"/>
                </a:lnTo>
                <a:lnTo>
                  <a:pt x="108" y="3397"/>
                </a:lnTo>
                <a:lnTo>
                  <a:pt x="97" y="3398"/>
                </a:lnTo>
                <a:lnTo>
                  <a:pt x="87" y="3399"/>
                </a:lnTo>
                <a:lnTo>
                  <a:pt x="84" y="3399"/>
                </a:lnTo>
                <a:lnTo>
                  <a:pt x="80" y="3398"/>
                </a:lnTo>
                <a:lnTo>
                  <a:pt x="77" y="3398"/>
                </a:lnTo>
                <a:lnTo>
                  <a:pt x="74" y="3397"/>
                </a:lnTo>
                <a:lnTo>
                  <a:pt x="70" y="3395"/>
                </a:lnTo>
                <a:lnTo>
                  <a:pt x="70" y="3395"/>
                </a:lnTo>
                <a:lnTo>
                  <a:pt x="69" y="3393"/>
                </a:lnTo>
                <a:lnTo>
                  <a:pt x="68" y="3390"/>
                </a:lnTo>
                <a:lnTo>
                  <a:pt x="67" y="3387"/>
                </a:lnTo>
                <a:lnTo>
                  <a:pt x="66" y="3381"/>
                </a:lnTo>
                <a:lnTo>
                  <a:pt x="65" y="3375"/>
                </a:lnTo>
                <a:lnTo>
                  <a:pt x="65" y="3367"/>
                </a:lnTo>
                <a:lnTo>
                  <a:pt x="65" y="3357"/>
                </a:lnTo>
                <a:lnTo>
                  <a:pt x="67" y="3346"/>
                </a:lnTo>
                <a:lnTo>
                  <a:pt x="69" y="3333"/>
                </a:lnTo>
                <a:lnTo>
                  <a:pt x="74" y="3318"/>
                </a:lnTo>
                <a:lnTo>
                  <a:pt x="79" y="3300"/>
                </a:lnTo>
                <a:lnTo>
                  <a:pt x="87" y="3280"/>
                </a:lnTo>
                <a:lnTo>
                  <a:pt x="97" y="3258"/>
                </a:lnTo>
                <a:lnTo>
                  <a:pt x="109" y="3234"/>
                </a:lnTo>
                <a:lnTo>
                  <a:pt x="123" y="3206"/>
                </a:lnTo>
                <a:lnTo>
                  <a:pt x="141" y="3177"/>
                </a:lnTo>
                <a:lnTo>
                  <a:pt x="161" y="3145"/>
                </a:lnTo>
                <a:lnTo>
                  <a:pt x="185" y="3108"/>
                </a:lnTo>
                <a:lnTo>
                  <a:pt x="211" y="3070"/>
                </a:lnTo>
                <a:lnTo>
                  <a:pt x="242" y="3028"/>
                </a:lnTo>
                <a:lnTo>
                  <a:pt x="276" y="2984"/>
                </a:lnTo>
                <a:lnTo>
                  <a:pt x="314" y="2935"/>
                </a:lnTo>
                <a:lnTo>
                  <a:pt x="356" y="2883"/>
                </a:lnTo>
                <a:lnTo>
                  <a:pt x="425" y="2803"/>
                </a:lnTo>
                <a:lnTo>
                  <a:pt x="497" y="2721"/>
                </a:lnTo>
                <a:lnTo>
                  <a:pt x="574" y="2636"/>
                </a:lnTo>
                <a:lnTo>
                  <a:pt x="655" y="2549"/>
                </a:lnTo>
                <a:lnTo>
                  <a:pt x="738" y="2462"/>
                </a:lnTo>
                <a:lnTo>
                  <a:pt x="823" y="2374"/>
                </a:lnTo>
                <a:lnTo>
                  <a:pt x="910" y="2285"/>
                </a:lnTo>
                <a:lnTo>
                  <a:pt x="997" y="2197"/>
                </a:lnTo>
                <a:lnTo>
                  <a:pt x="1084" y="2110"/>
                </a:lnTo>
                <a:lnTo>
                  <a:pt x="1170" y="2023"/>
                </a:lnTo>
                <a:lnTo>
                  <a:pt x="1256" y="1938"/>
                </a:lnTo>
                <a:lnTo>
                  <a:pt x="1338" y="1855"/>
                </a:lnTo>
                <a:lnTo>
                  <a:pt x="1419" y="1775"/>
                </a:lnTo>
                <a:lnTo>
                  <a:pt x="1427" y="1767"/>
                </a:lnTo>
                <a:lnTo>
                  <a:pt x="1433" y="1761"/>
                </a:lnTo>
                <a:close/>
                <a:moveTo>
                  <a:pt x="3258" y="1061"/>
                </a:moveTo>
                <a:lnTo>
                  <a:pt x="3313" y="1151"/>
                </a:lnTo>
                <a:lnTo>
                  <a:pt x="3364" y="1241"/>
                </a:lnTo>
                <a:lnTo>
                  <a:pt x="3410" y="1331"/>
                </a:lnTo>
                <a:lnTo>
                  <a:pt x="3452" y="1424"/>
                </a:lnTo>
                <a:lnTo>
                  <a:pt x="3488" y="1517"/>
                </a:lnTo>
                <a:lnTo>
                  <a:pt x="3521" y="1610"/>
                </a:lnTo>
                <a:lnTo>
                  <a:pt x="3549" y="1703"/>
                </a:lnTo>
                <a:lnTo>
                  <a:pt x="3571" y="1798"/>
                </a:lnTo>
                <a:lnTo>
                  <a:pt x="3589" y="1892"/>
                </a:lnTo>
                <a:lnTo>
                  <a:pt x="3603" y="1985"/>
                </a:lnTo>
                <a:lnTo>
                  <a:pt x="3610" y="2079"/>
                </a:lnTo>
                <a:lnTo>
                  <a:pt x="3615" y="2171"/>
                </a:lnTo>
                <a:lnTo>
                  <a:pt x="3614" y="2263"/>
                </a:lnTo>
                <a:lnTo>
                  <a:pt x="3607" y="2353"/>
                </a:lnTo>
                <a:lnTo>
                  <a:pt x="3596" y="2442"/>
                </a:lnTo>
                <a:lnTo>
                  <a:pt x="3581" y="2530"/>
                </a:lnTo>
                <a:lnTo>
                  <a:pt x="3560" y="2616"/>
                </a:lnTo>
                <a:lnTo>
                  <a:pt x="3534" y="2701"/>
                </a:lnTo>
                <a:lnTo>
                  <a:pt x="3504" y="2782"/>
                </a:lnTo>
                <a:lnTo>
                  <a:pt x="3468" y="2862"/>
                </a:lnTo>
                <a:lnTo>
                  <a:pt x="3428" y="2940"/>
                </a:lnTo>
                <a:lnTo>
                  <a:pt x="3381" y="3014"/>
                </a:lnTo>
                <a:lnTo>
                  <a:pt x="3331" y="3085"/>
                </a:lnTo>
                <a:lnTo>
                  <a:pt x="3276" y="3155"/>
                </a:lnTo>
                <a:lnTo>
                  <a:pt x="3214" y="3220"/>
                </a:lnTo>
                <a:lnTo>
                  <a:pt x="3200" y="3234"/>
                </a:lnTo>
                <a:lnTo>
                  <a:pt x="3160" y="3269"/>
                </a:lnTo>
                <a:lnTo>
                  <a:pt x="3117" y="3299"/>
                </a:lnTo>
                <a:lnTo>
                  <a:pt x="3073" y="3325"/>
                </a:lnTo>
                <a:lnTo>
                  <a:pt x="3026" y="3347"/>
                </a:lnTo>
                <a:lnTo>
                  <a:pt x="2978" y="3364"/>
                </a:lnTo>
                <a:lnTo>
                  <a:pt x="2927" y="3377"/>
                </a:lnTo>
                <a:lnTo>
                  <a:pt x="2875" y="3384"/>
                </a:lnTo>
                <a:lnTo>
                  <a:pt x="2823" y="3387"/>
                </a:lnTo>
                <a:lnTo>
                  <a:pt x="2769" y="3384"/>
                </a:lnTo>
                <a:lnTo>
                  <a:pt x="2716" y="3376"/>
                </a:lnTo>
                <a:lnTo>
                  <a:pt x="2664" y="3364"/>
                </a:lnTo>
                <a:lnTo>
                  <a:pt x="2615" y="3345"/>
                </a:lnTo>
                <a:lnTo>
                  <a:pt x="2567" y="3323"/>
                </a:lnTo>
                <a:lnTo>
                  <a:pt x="2522" y="3295"/>
                </a:lnTo>
                <a:lnTo>
                  <a:pt x="2479" y="3264"/>
                </a:lnTo>
                <a:lnTo>
                  <a:pt x="2439" y="3227"/>
                </a:lnTo>
                <a:lnTo>
                  <a:pt x="2053" y="2841"/>
                </a:lnTo>
                <a:lnTo>
                  <a:pt x="2022" y="2813"/>
                </a:lnTo>
                <a:lnTo>
                  <a:pt x="1989" y="2789"/>
                </a:lnTo>
                <a:lnTo>
                  <a:pt x="1953" y="2769"/>
                </a:lnTo>
                <a:lnTo>
                  <a:pt x="1915" y="2754"/>
                </a:lnTo>
                <a:lnTo>
                  <a:pt x="1877" y="2743"/>
                </a:lnTo>
                <a:lnTo>
                  <a:pt x="1836" y="2736"/>
                </a:lnTo>
                <a:lnTo>
                  <a:pt x="1795" y="2734"/>
                </a:lnTo>
                <a:lnTo>
                  <a:pt x="1753" y="2736"/>
                </a:lnTo>
                <a:lnTo>
                  <a:pt x="1714" y="2743"/>
                </a:lnTo>
                <a:lnTo>
                  <a:pt x="1674" y="2754"/>
                </a:lnTo>
                <a:lnTo>
                  <a:pt x="1637" y="2769"/>
                </a:lnTo>
                <a:lnTo>
                  <a:pt x="1602" y="2789"/>
                </a:lnTo>
                <a:lnTo>
                  <a:pt x="1569" y="2813"/>
                </a:lnTo>
                <a:lnTo>
                  <a:pt x="1538" y="2841"/>
                </a:lnTo>
                <a:lnTo>
                  <a:pt x="1432" y="2946"/>
                </a:lnTo>
                <a:lnTo>
                  <a:pt x="1393" y="2983"/>
                </a:lnTo>
                <a:lnTo>
                  <a:pt x="1350" y="3014"/>
                </a:lnTo>
                <a:lnTo>
                  <a:pt x="1305" y="3041"/>
                </a:lnTo>
                <a:lnTo>
                  <a:pt x="1257" y="3064"/>
                </a:lnTo>
                <a:lnTo>
                  <a:pt x="1208" y="3082"/>
                </a:lnTo>
                <a:lnTo>
                  <a:pt x="1156" y="3094"/>
                </a:lnTo>
                <a:lnTo>
                  <a:pt x="1103" y="3102"/>
                </a:lnTo>
                <a:lnTo>
                  <a:pt x="1051" y="3105"/>
                </a:lnTo>
                <a:lnTo>
                  <a:pt x="991" y="3102"/>
                </a:lnTo>
                <a:lnTo>
                  <a:pt x="934" y="3092"/>
                </a:lnTo>
                <a:lnTo>
                  <a:pt x="879" y="3076"/>
                </a:lnTo>
                <a:lnTo>
                  <a:pt x="964" y="2999"/>
                </a:lnTo>
                <a:lnTo>
                  <a:pt x="1052" y="2918"/>
                </a:lnTo>
                <a:lnTo>
                  <a:pt x="1143" y="2832"/>
                </a:lnTo>
                <a:lnTo>
                  <a:pt x="1236" y="2743"/>
                </a:lnTo>
                <a:lnTo>
                  <a:pt x="1333" y="2648"/>
                </a:lnTo>
                <a:lnTo>
                  <a:pt x="1432" y="2551"/>
                </a:lnTo>
                <a:lnTo>
                  <a:pt x="1535" y="2450"/>
                </a:lnTo>
                <a:lnTo>
                  <a:pt x="1640" y="2345"/>
                </a:lnTo>
                <a:lnTo>
                  <a:pt x="1748" y="2237"/>
                </a:lnTo>
                <a:lnTo>
                  <a:pt x="1814" y="2171"/>
                </a:lnTo>
                <a:lnTo>
                  <a:pt x="1829" y="2156"/>
                </a:lnTo>
                <a:lnTo>
                  <a:pt x="1860" y="2187"/>
                </a:lnTo>
                <a:lnTo>
                  <a:pt x="1879" y="2201"/>
                </a:lnTo>
                <a:lnTo>
                  <a:pt x="1900" y="2210"/>
                </a:lnTo>
                <a:lnTo>
                  <a:pt x="1923" y="2213"/>
                </a:lnTo>
                <a:lnTo>
                  <a:pt x="1927" y="2213"/>
                </a:lnTo>
                <a:lnTo>
                  <a:pt x="1945" y="2210"/>
                </a:lnTo>
                <a:lnTo>
                  <a:pt x="1962" y="2203"/>
                </a:lnTo>
                <a:lnTo>
                  <a:pt x="1978" y="2193"/>
                </a:lnTo>
                <a:lnTo>
                  <a:pt x="1991" y="2181"/>
                </a:lnTo>
                <a:lnTo>
                  <a:pt x="2814" y="1201"/>
                </a:lnTo>
                <a:lnTo>
                  <a:pt x="2849" y="1200"/>
                </a:lnTo>
                <a:lnTo>
                  <a:pt x="2889" y="1197"/>
                </a:lnTo>
                <a:lnTo>
                  <a:pt x="2934" y="1191"/>
                </a:lnTo>
                <a:lnTo>
                  <a:pt x="2982" y="1183"/>
                </a:lnTo>
                <a:lnTo>
                  <a:pt x="3033" y="1168"/>
                </a:lnTo>
                <a:lnTo>
                  <a:pt x="3087" y="1151"/>
                </a:lnTo>
                <a:lnTo>
                  <a:pt x="3143" y="1127"/>
                </a:lnTo>
                <a:lnTo>
                  <a:pt x="3200" y="1098"/>
                </a:lnTo>
                <a:lnTo>
                  <a:pt x="3258" y="1061"/>
                </a:lnTo>
                <a:close/>
                <a:moveTo>
                  <a:pt x="2330" y="824"/>
                </a:moveTo>
                <a:lnTo>
                  <a:pt x="2638" y="1133"/>
                </a:lnTo>
                <a:lnTo>
                  <a:pt x="1917" y="1992"/>
                </a:lnTo>
                <a:lnTo>
                  <a:pt x="1472" y="1546"/>
                </a:lnTo>
                <a:lnTo>
                  <a:pt x="2330" y="824"/>
                </a:lnTo>
                <a:close/>
                <a:moveTo>
                  <a:pt x="699" y="760"/>
                </a:moveTo>
                <a:lnTo>
                  <a:pt x="663" y="763"/>
                </a:lnTo>
                <a:lnTo>
                  <a:pt x="629" y="771"/>
                </a:lnTo>
                <a:lnTo>
                  <a:pt x="597" y="784"/>
                </a:lnTo>
                <a:lnTo>
                  <a:pt x="568" y="803"/>
                </a:lnTo>
                <a:lnTo>
                  <a:pt x="540" y="826"/>
                </a:lnTo>
                <a:lnTo>
                  <a:pt x="517" y="852"/>
                </a:lnTo>
                <a:lnTo>
                  <a:pt x="499" y="882"/>
                </a:lnTo>
                <a:lnTo>
                  <a:pt x="485" y="915"/>
                </a:lnTo>
                <a:lnTo>
                  <a:pt x="477" y="949"/>
                </a:lnTo>
                <a:lnTo>
                  <a:pt x="474" y="984"/>
                </a:lnTo>
                <a:lnTo>
                  <a:pt x="477" y="1020"/>
                </a:lnTo>
                <a:lnTo>
                  <a:pt x="485" y="1054"/>
                </a:lnTo>
                <a:lnTo>
                  <a:pt x="499" y="1086"/>
                </a:lnTo>
                <a:lnTo>
                  <a:pt x="517" y="1116"/>
                </a:lnTo>
                <a:lnTo>
                  <a:pt x="540" y="1143"/>
                </a:lnTo>
                <a:lnTo>
                  <a:pt x="568" y="1166"/>
                </a:lnTo>
                <a:lnTo>
                  <a:pt x="597" y="1185"/>
                </a:lnTo>
                <a:lnTo>
                  <a:pt x="629" y="1198"/>
                </a:lnTo>
                <a:lnTo>
                  <a:pt x="663" y="1206"/>
                </a:lnTo>
                <a:lnTo>
                  <a:pt x="699" y="1209"/>
                </a:lnTo>
                <a:lnTo>
                  <a:pt x="734" y="1206"/>
                </a:lnTo>
                <a:lnTo>
                  <a:pt x="768" y="1198"/>
                </a:lnTo>
                <a:lnTo>
                  <a:pt x="801" y="1185"/>
                </a:lnTo>
                <a:lnTo>
                  <a:pt x="831" y="1166"/>
                </a:lnTo>
                <a:lnTo>
                  <a:pt x="857" y="1143"/>
                </a:lnTo>
                <a:lnTo>
                  <a:pt x="880" y="1116"/>
                </a:lnTo>
                <a:lnTo>
                  <a:pt x="899" y="1086"/>
                </a:lnTo>
                <a:lnTo>
                  <a:pt x="912" y="1054"/>
                </a:lnTo>
                <a:lnTo>
                  <a:pt x="921" y="1020"/>
                </a:lnTo>
                <a:lnTo>
                  <a:pt x="923" y="984"/>
                </a:lnTo>
                <a:lnTo>
                  <a:pt x="921" y="949"/>
                </a:lnTo>
                <a:lnTo>
                  <a:pt x="912" y="915"/>
                </a:lnTo>
                <a:lnTo>
                  <a:pt x="899" y="882"/>
                </a:lnTo>
                <a:lnTo>
                  <a:pt x="880" y="852"/>
                </a:lnTo>
                <a:lnTo>
                  <a:pt x="857" y="826"/>
                </a:lnTo>
                <a:lnTo>
                  <a:pt x="831" y="803"/>
                </a:lnTo>
                <a:lnTo>
                  <a:pt x="801" y="784"/>
                </a:lnTo>
                <a:lnTo>
                  <a:pt x="768" y="771"/>
                </a:lnTo>
                <a:lnTo>
                  <a:pt x="734" y="763"/>
                </a:lnTo>
                <a:lnTo>
                  <a:pt x="699" y="760"/>
                </a:lnTo>
                <a:close/>
                <a:moveTo>
                  <a:pt x="1649" y="429"/>
                </a:moveTo>
                <a:lnTo>
                  <a:pt x="1620" y="433"/>
                </a:lnTo>
                <a:lnTo>
                  <a:pt x="1593" y="439"/>
                </a:lnTo>
                <a:lnTo>
                  <a:pt x="1566" y="450"/>
                </a:lnTo>
                <a:lnTo>
                  <a:pt x="1541" y="465"/>
                </a:lnTo>
                <a:lnTo>
                  <a:pt x="1519" y="483"/>
                </a:lnTo>
                <a:lnTo>
                  <a:pt x="1500" y="506"/>
                </a:lnTo>
                <a:lnTo>
                  <a:pt x="1485" y="531"/>
                </a:lnTo>
                <a:lnTo>
                  <a:pt x="1474" y="557"/>
                </a:lnTo>
                <a:lnTo>
                  <a:pt x="1467" y="585"/>
                </a:lnTo>
                <a:lnTo>
                  <a:pt x="1465" y="614"/>
                </a:lnTo>
                <a:lnTo>
                  <a:pt x="1467" y="643"/>
                </a:lnTo>
                <a:lnTo>
                  <a:pt x="1474" y="672"/>
                </a:lnTo>
                <a:lnTo>
                  <a:pt x="1485" y="698"/>
                </a:lnTo>
                <a:lnTo>
                  <a:pt x="1500" y="722"/>
                </a:lnTo>
                <a:lnTo>
                  <a:pt x="1519" y="744"/>
                </a:lnTo>
                <a:lnTo>
                  <a:pt x="1541" y="763"/>
                </a:lnTo>
                <a:lnTo>
                  <a:pt x="1566" y="778"/>
                </a:lnTo>
                <a:lnTo>
                  <a:pt x="1593" y="789"/>
                </a:lnTo>
                <a:lnTo>
                  <a:pt x="1620" y="796"/>
                </a:lnTo>
                <a:lnTo>
                  <a:pt x="1649" y="798"/>
                </a:lnTo>
                <a:lnTo>
                  <a:pt x="1679" y="796"/>
                </a:lnTo>
                <a:lnTo>
                  <a:pt x="1706" y="789"/>
                </a:lnTo>
                <a:lnTo>
                  <a:pt x="1733" y="778"/>
                </a:lnTo>
                <a:lnTo>
                  <a:pt x="1758" y="763"/>
                </a:lnTo>
                <a:lnTo>
                  <a:pt x="1780" y="744"/>
                </a:lnTo>
                <a:lnTo>
                  <a:pt x="1799" y="722"/>
                </a:lnTo>
                <a:lnTo>
                  <a:pt x="1814" y="698"/>
                </a:lnTo>
                <a:lnTo>
                  <a:pt x="1825" y="672"/>
                </a:lnTo>
                <a:lnTo>
                  <a:pt x="1832" y="643"/>
                </a:lnTo>
                <a:lnTo>
                  <a:pt x="1834" y="614"/>
                </a:lnTo>
                <a:lnTo>
                  <a:pt x="1832" y="585"/>
                </a:lnTo>
                <a:lnTo>
                  <a:pt x="1825" y="557"/>
                </a:lnTo>
                <a:lnTo>
                  <a:pt x="1814" y="531"/>
                </a:lnTo>
                <a:lnTo>
                  <a:pt x="1799" y="506"/>
                </a:lnTo>
                <a:lnTo>
                  <a:pt x="1780" y="483"/>
                </a:lnTo>
                <a:lnTo>
                  <a:pt x="1758" y="465"/>
                </a:lnTo>
                <a:lnTo>
                  <a:pt x="1733" y="450"/>
                </a:lnTo>
                <a:lnTo>
                  <a:pt x="1706" y="439"/>
                </a:lnTo>
                <a:lnTo>
                  <a:pt x="1679" y="433"/>
                </a:lnTo>
                <a:lnTo>
                  <a:pt x="1649" y="429"/>
                </a:lnTo>
                <a:close/>
                <a:moveTo>
                  <a:pt x="3373" y="2"/>
                </a:moveTo>
                <a:lnTo>
                  <a:pt x="3378" y="26"/>
                </a:lnTo>
                <a:lnTo>
                  <a:pt x="3384" y="56"/>
                </a:lnTo>
                <a:lnTo>
                  <a:pt x="3391" y="106"/>
                </a:lnTo>
                <a:lnTo>
                  <a:pt x="3399" y="156"/>
                </a:lnTo>
                <a:lnTo>
                  <a:pt x="3405" y="207"/>
                </a:lnTo>
                <a:lnTo>
                  <a:pt x="3410" y="259"/>
                </a:lnTo>
                <a:lnTo>
                  <a:pt x="3413" y="312"/>
                </a:lnTo>
                <a:lnTo>
                  <a:pt x="3414" y="363"/>
                </a:lnTo>
                <a:lnTo>
                  <a:pt x="3413" y="416"/>
                </a:lnTo>
                <a:lnTo>
                  <a:pt x="3410" y="467"/>
                </a:lnTo>
                <a:lnTo>
                  <a:pt x="3405" y="519"/>
                </a:lnTo>
                <a:lnTo>
                  <a:pt x="3395" y="568"/>
                </a:lnTo>
                <a:lnTo>
                  <a:pt x="3383" y="617"/>
                </a:lnTo>
                <a:lnTo>
                  <a:pt x="3366" y="663"/>
                </a:lnTo>
                <a:lnTo>
                  <a:pt x="3346" y="708"/>
                </a:lnTo>
                <a:lnTo>
                  <a:pt x="3322" y="751"/>
                </a:lnTo>
                <a:lnTo>
                  <a:pt x="3293" y="792"/>
                </a:lnTo>
                <a:lnTo>
                  <a:pt x="3259" y="829"/>
                </a:lnTo>
                <a:lnTo>
                  <a:pt x="3213" y="872"/>
                </a:lnTo>
                <a:lnTo>
                  <a:pt x="3167" y="907"/>
                </a:lnTo>
                <a:lnTo>
                  <a:pt x="3121" y="938"/>
                </a:lnTo>
                <a:lnTo>
                  <a:pt x="3075" y="962"/>
                </a:lnTo>
                <a:lnTo>
                  <a:pt x="3031" y="981"/>
                </a:lnTo>
                <a:lnTo>
                  <a:pt x="2988" y="996"/>
                </a:lnTo>
                <a:lnTo>
                  <a:pt x="2946" y="1007"/>
                </a:lnTo>
                <a:lnTo>
                  <a:pt x="2908" y="1015"/>
                </a:lnTo>
                <a:lnTo>
                  <a:pt x="2872" y="1020"/>
                </a:lnTo>
                <a:lnTo>
                  <a:pt x="2840" y="1022"/>
                </a:lnTo>
                <a:lnTo>
                  <a:pt x="2813" y="1023"/>
                </a:lnTo>
                <a:lnTo>
                  <a:pt x="2794" y="1023"/>
                </a:lnTo>
                <a:lnTo>
                  <a:pt x="2779" y="1022"/>
                </a:lnTo>
                <a:lnTo>
                  <a:pt x="2429" y="672"/>
                </a:lnTo>
                <a:lnTo>
                  <a:pt x="2429" y="651"/>
                </a:lnTo>
                <a:lnTo>
                  <a:pt x="2430" y="625"/>
                </a:lnTo>
                <a:lnTo>
                  <a:pt x="2431" y="597"/>
                </a:lnTo>
                <a:lnTo>
                  <a:pt x="2434" y="566"/>
                </a:lnTo>
                <a:lnTo>
                  <a:pt x="2440" y="532"/>
                </a:lnTo>
                <a:lnTo>
                  <a:pt x="2446" y="497"/>
                </a:lnTo>
                <a:lnTo>
                  <a:pt x="2455" y="461"/>
                </a:lnTo>
                <a:lnTo>
                  <a:pt x="2466" y="425"/>
                </a:lnTo>
                <a:lnTo>
                  <a:pt x="2481" y="390"/>
                </a:lnTo>
                <a:lnTo>
                  <a:pt x="2498" y="355"/>
                </a:lnTo>
                <a:lnTo>
                  <a:pt x="2519" y="323"/>
                </a:lnTo>
                <a:lnTo>
                  <a:pt x="2543" y="293"/>
                </a:lnTo>
                <a:lnTo>
                  <a:pt x="2572" y="265"/>
                </a:lnTo>
                <a:lnTo>
                  <a:pt x="2598" y="246"/>
                </a:lnTo>
                <a:lnTo>
                  <a:pt x="2624" y="229"/>
                </a:lnTo>
                <a:lnTo>
                  <a:pt x="2648" y="217"/>
                </a:lnTo>
                <a:lnTo>
                  <a:pt x="2669" y="208"/>
                </a:lnTo>
                <a:lnTo>
                  <a:pt x="2690" y="203"/>
                </a:lnTo>
                <a:lnTo>
                  <a:pt x="2708" y="199"/>
                </a:lnTo>
                <a:lnTo>
                  <a:pt x="2726" y="197"/>
                </a:lnTo>
                <a:lnTo>
                  <a:pt x="2742" y="197"/>
                </a:lnTo>
                <a:lnTo>
                  <a:pt x="2776" y="198"/>
                </a:lnTo>
                <a:lnTo>
                  <a:pt x="2813" y="203"/>
                </a:lnTo>
                <a:lnTo>
                  <a:pt x="2850" y="209"/>
                </a:lnTo>
                <a:lnTo>
                  <a:pt x="2886" y="215"/>
                </a:lnTo>
                <a:lnTo>
                  <a:pt x="2925" y="220"/>
                </a:lnTo>
                <a:lnTo>
                  <a:pt x="2966" y="225"/>
                </a:lnTo>
                <a:lnTo>
                  <a:pt x="3010" y="226"/>
                </a:lnTo>
                <a:lnTo>
                  <a:pt x="3057" y="224"/>
                </a:lnTo>
                <a:lnTo>
                  <a:pt x="3103" y="217"/>
                </a:lnTo>
                <a:lnTo>
                  <a:pt x="3148" y="204"/>
                </a:lnTo>
                <a:lnTo>
                  <a:pt x="3191" y="185"/>
                </a:lnTo>
                <a:lnTo>
                  <a:pt x="3232" y="160"/>
                </a:lnTo>
                <a:lnTo>
                  <a:pt x="3269" y="129"/>
                </a:lnTo>
                <a:lnTo>
                  <a:pt x="3304" y="92"/>
                </a:lnTo>
                <a:lnTo>
                  <a:pt x="3337" y="51"/>
                </a:lnTo>
                <a:lnTo>
                  <a:pt x="3351" y="32"/>
                </a:lnTo>
                <a:lnTo>
                  <a:pt x="3363" y="15"/>
                </a:lnTo>
                <a:lnTo>
                  <a:pt x="3373" y="2"/>
                </a:lnTo>
                <a:close/>
                <a:moveTo>
                  <a:pt x="1423" y="0"/>
                </a:moveTo>
                <a:lnTo>
                  <a:pt x="1529" y="3"/>
                </a:lnTo>
                <a:lnTo>
                  <a:pt x="1635" y="12"/>
                </a:lnTo>
                <a:lnTo>
                  <a:pt x="1740" y="28"/>
                </a:lnTo>
                <a:lnTo>
                  <a:pt x="1845" y="50"/>
                </a:lnTo>
                <a:lnTo>
                  <a:pt x="1950" y="77"/>
                </a:lnTo>
                <a:lnTo>
                  <a:pt x="2054" y="109"/>
                </a:lnTo>
                <a:lnTo>
                  <a:pt x="2156" y="149"/>
                </a:lnTo>
                <a:lnTo>
                  <a:pt x="2258" y="193"/>
                </a:lnTo>
                <a:lnTo>
                  <a:pt x="2358" y="242"/>
                </a:lnTo>
                <a:lnTo>
                  <a:pt x="2330" y="292"/>
                </a:lnTo>
                <a:lnTo>
                  <a:pt x="2307" y="342"/>
                </a:lnTo>
                <a:lnTo>
                  <a:pt x="2289" y="394"/>
                </a:lnTo>
                <a:lnTo>
                  <a:pt x="2275" y="445"/>
                </a:lnTo>
                <a:lnTo>
                  <a:pt x="2265" y="494"/>
                </a:lnTo>
                <a:lnTo>
                  <a:pt x="2258" y="542"/>
                </a:lnTo>
                <a:lnTo>
                  <a:pt x="2254" y="585"/>
                </a:lnTo>
                <a:lnTo>
                  <a:pt x="2252" y="624"/>
                </a:lnTo>
                <a:lnTo>
                  <a:pt x="2251" y="657"/>
                </a:lnTo>
                <a:lnTo>
                  <a:pt x="1283" y="1472"/>
                </a:lnTo>
                <a:lnTo>
                  <a:pt x="1269" y="1485"/>
                </a:lnTo>
                <a:lnTo>
                  <a:pt x="1260" y="1501"/>
                </a:lnTo>
                <a:lnTo>
                  <a:pt x="1254" y="1517"/>
                </a:lnTo>
                <a:lnTo>
                  <a:pt x="1251" y="1536"/>
                </a:lnTo>
                <a:lnTo>
                  <a:pt x="1252" y="1555"/>
                </a:lnTo>
                <a:lnTo>
                  <a:pt x="1257" y="1572"/>
                </a:lnTo>
                <a:lnTo>
                  <a:pt x="1265" y="1589"/>
                </a:lnTo>
                <a:lnTo>
                  <a:pt x="1277" y="1603"/>
                </a:lnTo>
                <a:lnTo>
                  <a:pt x="1308" y="1634"/>
                </a:lnTo>
                <a:lnTo>
                  <a:pt x="1300" y="1642"/>
                </a:lnTo>
                <a:lnTo>
                  <a:pt x="1293" y="1649"/>
                </a:lnTo>
                <a:lnTo>
                  <a:pt x="1212" y="1730"/>
                </a:lnTo>
                <a:lnTo>
                  <a:pt x="1130" y="1811"/>
                </a:lnTo>
                <a:lnTo>
                  <a:pt x="1021" y="1920"/>
                </a:lnTo>
                <a:lnTo>
                  <a:pt x="915" y="2026"/>
                </a:lnTo>
                <a:lnTo>
                  <a:pt x="814" y="2128"/>
                </a:lnTo>
                <a:lnTo>
                  <a:pt x="717" y="2226"/>
                </a:lnTo>
                <a:lnTo>
                  <a:pt x="625" y="2322"/>
                </a:lnTo>
                <a:lnTo>
                  <a:pt x="537" y="2415"/>
                </a:lnTo>
                <a:lnTo>
                  <a:pt x="454" y="2503"/>
                </a:lnTo>
                <a:lnTo>
                  <a:pt x="376" y="2589"/>
                </a:lnTo>
                <a:lnTo>
                  <a:pt x="321" y="2503"/>
                </a:lnTo>
                <a:lnTo>
                  <a:pt x="270" y="2416"/>
                </a:lnTo>
                <a:lnTo>
                  <a:pt x="223" y="2327"/>
                </a:lnTo>
                <a:lnTo>
                  <a:pt x="180" y="2237"/>
                </a:lnTo>
                <a:lnTo>
                  <a:pt x="143" y="2147"/>
                </a:lnTo>
                <a:lnTo>
                  <a:pt x="109" y="2056"/>
                </a:lnTo>
                <a:lnTo>
                  <a:pt x="80" y="1965"/>
                </a:lnTo>
                <a:lnTo>
                  <a:pt x="55" y="1873"/>
                </a:lnTo>
                <a:lnTo>
                  <a:pt x="35" y="1782"/>
                </a:lnTo>
                <a:lnTo>
                  <a:pt x="20" y="1690"/>
                </a:lnTo>
                <a:lnTo>
                  <a:pt x="9" y="1600"/>
                </a:lnTo>
                <a:lnTo>
                  <a:pt x="2" y="1508"/>
                </a:lnTo>
                <a:lnTo>
                  <a:pt x="0" y="1419"/>
                </a:lnTo>
                <a:lnTo>
                  <a:pt x="2" y="1330"/>
                </a:lnTo>
                <a:lnTo>
                  <a:pt x="10" y="1242"/>
                </a:lnTo>
                <a:lnTo>
                  <a:pt x="22" y="1156"/>
                </a:lnTo>
                <a:lnTo>
                  <a:pt x="39" y="1070"/>
                </a:lnTo>
                <a:lnTo>
                  <a:pt x="59" y="988"/>
                </a:lnTo>
                <a:lnTo>
                  <a:pt x="86" y="906"/>
                </a:lnTo>
                <a:lnTo>
                  <a:pt x="117" y="826"/>
                </a:lnTo>
                <a:lnTo>
                  <a:pt x="152" y="749"/>
                </a:lnTo>
                <a:lnTo>
                  <a:pt x="191" y="674"/>
                </a:lnTo>
                <a:lnTo>
                  <a:pt x="237" y="601"/>
                </a:lnTo>
                <a:lnTo>
                  <a:pt x="286" y="532"/>
                </a:lnTo>
                <a:lnTo>
                  <a:pt x="341" y="466"/>
                </a:lnTo>
                <a:lnTo>
                  <a:pt x="400" y="402"/>
                </a:lnTo>
                <a:lnTo>
                  <a:pt x="462" y="345"/>
                </a:lnTo>
                <a:lnTo>
                  <a:pt x="527" y="291"/>
                </a:lnTo>
                <a:lnTo>
                  <a:pt x="595" y="241"/>
                </a:lnTo>
                <a:lnTo>
                  <a:pt x="667" y="197"/>
                </a:lnTo>
                <a:lnTo>
                  <a:pt x="741" y="156"/>
                </a:lnTo>
                <a:lnTo>
                  <a:pt x="818" y="120"/>
                </a:lnTo>
                <a:lnTo>
                  <a:pt x="899" y="89"/>
                </a:lnTo>
                <a:lnTo>
                  <a:pt x="981" y="62"/>
                </a:lnTo>
                <a:lnTo>
                  <a:pt x="1066" y="40"/>
                </a:lnTo>
                <a:lnTo>
                  <a:pt x="1153" y="22"/>
                </a:lnTo>
                <a:lnTo>
                  <a:pt x="1242" y="10"/>
                </a:lnTo>
                <a:lnTo>
                  <a:pt x="1332" y="2"/>
                </a:lnTo>
                <a:lnTo>
                  <a:pt x="1423" y="0"/>
                </a:lnTo>
                <a:close/>
              </a:path>
            </a:pathLst>
          </a:custGeom>
          <a:solidFill>
            <a:schemeClr val="accent6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 dirty="0"/>
          </a:p>
        </p:txBody>
      </p:sp>
      <p:grpSp>
        <p:nvGrpSpPr>
          <p:cNvPr id="118" name="Group 173">
            <a:extLst>
              <a:ext uri="{FF2B5EF4-FFF2-40B4-BE49-F238E27FC236}">
                <a16:creationId xmlns:a16="http://schemas.microsoft.com/office/drawing/2014/main" id="{8ED702AF-9F9D-4C63-914A-9494F9B6CCB2}"/>
              </a:ext>
            </a:extLst>
          </p:cNvPr>
          <p:cNvGrpSpPr/>
          <p:nvPr/>
        </p:nvGrpSpPr>
        <p:grpSpPr>
          <a:xfrm>
            <a:off x="6975344" y="3302192"/>
            <a:ext cx="164343" cy="161355"/>
            <a:chOff x="4308452" y="4452902"/>
            <a:chExt cx="237668" cy="233347"/>
          </a:xfrm>
          <a:solidFill>
            <a:schemeClr val="accent3"/>
          </a:solidFill>
        </p:grpSpPr>
        <p:sp>
          <p:nvSpPr>
            <p:cNvPr id="119" name="Freeform 174">
              <a:extLst>
                <a:ext uri="{FF2B5EF4-FFF2-40B4-BE49-F238E27FC236}">
                  <a16:creationId xmlns:a16="http://schemas.microsoft.com/office/drawing/2014/main" id="{053870FC-0DF5-43A1-B892-4E1AE8D896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372682" y="4514547"/>
              <a:ext cx="45719" cy="51318"/>
            </a:xfrm>
            <a:custGeom>
              <a:avLst/>
              <a:gdLst>
                <a:gd name="T0" fmla="*/ 169 w 491"/>
                <a:gd name="T1" fmla="*/ 0 h 554"/>
                <a:gd name="T2" fmla="*/ 219 w 491"/>
                <a:gd name="T3" fmla="*/ 2 h 554"/>
                <a:gd name="T4" fmla="*/ 264 w 491"/>
                <a:gd name="T5" fmla="*/ 8 h 554"/>
                <a:gd name="T6" fmla="*/ 306 w 491"/>
                <a:gd name="T7" fmla="*/ 18 h 554"/>
                <a:gd name="T8" fmla="*/ 344 w 491"/>
                <a:gd name="T9" fmla="*/ 31 h 554"/>
                <a:gd name="T10" fmla="*/ 377 w 491"/>
                <a:gd name="T11" fmla="*/ 49 h 554"/>
                <a:gd name="T12" fmla="*/ 407 w 491"/>
                <a:gd name="T13" fmla="*/ 69 h 554"/>
                <a:gd name="T14" fmla="*/ 432 w 491"/>
                <a:gd name="T15" fmla="*/ 93 h 554"/>
                <a:gd name="T16" fmla="*/ 454 w 491"/>
                <a:gd name="T17" fmla="*/ 120 h 554"/>
                <a:gd name="T18" fmla="*/ 470 w 491"/>
                <a:gd name="T19" fmla="*/ 151 h 554"/>
                <a:gd name="T20" fmla="*/ 482 w 491"/>
                <a:gd name="T21" fmla="*/ 185 h 554"/>
                <a:gd name="T22" fmla="*/ 489 w 491"/>
                <a:gd name="T23" fmla="*/ 222 h 554"/>
                <a:gd name="T24" fmla="*/ 491 w 491"/>
                <a:gd name="T25" fmla="*/ 262 h 554"/>
                <a:gd name="T26" fmla="*/ 489 w 491"/>
                <a:gd name="T27" fmla="*/ 303 h 554"/>
                <a:gd name="T28" fmla="*/ 483 w 491"/>
                <a:gd name="T29" fmla="*/ 341 h 554"/>
                <a:gd name="T30" fmla="*/ 471 w 491"/>
                <a:gd name="T31" fmla="*/ 376 h 554"/>
                <a:gd name="T32" fmla="*/ 455 w 491"/>
                <a:gd name="T33" fmla="*/ 408 h 554"/>
                <a:gd name="T34" fmla="*/ 434 w 491"/>
                <a:gd name="T35" fmla="*/ 438 h 554"/>
                <a:gd name="T36" fmla="*/ 410 w 491"/>
                <a:gd name="T37" fmla="*/ 464 h 554"/>
                <a:gd name="T38" fmla="*/ 382 w 491"/>
                <a:gd name="T39" fmla="*/ 487 h 554"/>
                <a:gd name="T40" fmla="*/ 349 w 491"/>
                <a:gd name="T41" fmla="*/ 507 h 554"/>
                <a:gd name="T42" fmla="*/ 314 w 491"/>
                <a:gd name="T43" fmla="*/ 523 h 554"/>
                <a:gd name="T44" fmla="*/ 274 w 491"/>
                <a:gd name="T45" fmla="*/ 537 h 554"/>
                <a:gd name="T46" fmla="*/ 232 w 491"/>
                <a:gd name="T47" fmla="*/ 545 h 554"/>
                <a:gd name="T48" fmla="*/ 186 w 491"/>
                <a:gd name="T49" fmla="*/ 552 h 554"/>
                <a:gd name="T50" fmla="*/ 137 w 491"/>
                <a:gd name="T51" fmla="*/ 554 h 554"/>
                <a:gd name="T52" fmla="*/ 96 w 491"/>
                <a:gd name="T53" fmla="*/ 553 h 554"/>
                <a:gd name="T54" fmla="*/ 59 w 491"/>
                <a:gd name="T55" fmla="*/ 551 h 554"/>
                <a:gd name="T56" fmla="*/ 28 w 491"/>
                <a:gd name="T57" fmla="*/ 549 h 554"/>
                <a:gd name="T58" fmla="*/ 0 w 491"/>
                <a:gd name="T59" fmla="*/ 543 h 554"/>
                <a:gd name="T60" fmla="*/ 0 w 491"/>
                <a:gd name="T61" fmla="*/ 16 h 554"/>
                <a:gd name="T62" fmla="*/ 21 w 491"/>
                <a:gd name="T63" fmla="*/ 11 h 554"/>
                <a:gd name="T64" fmla="*/ 48 w 491"/>
                <a:gd name="T65" fmla="*/ 6 h 554"/>
                <a:gd name="T66" fmla="*/ 82 w 491"/>
                <a:gd name="T67" fmla="*/ 3 h 554"/>
                <a:gd name="T68" fmla="*/ 123 w 491"/>
                <a:gd name="T69" fmla="*/ 1 h 554"/>
                <a:gd name="T70" fmla="*/ 169 w 491"/>
                <a:gd name="T71" fmla="*/ 0 h 5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91" h="554">
                  <a:moveTo>
                    <a:pt x="169" y="0"/>
                  </a:moveTo>
                  <a:lnTo>
                    <a:pt x="219" y="2"/>
                  </a:lnTo>
                  <a:lnTo>
                    <a:pt x="264" y="8"/>
                  </a:lnTo>
                  <a:lnTo>
                    <a:pt x="306" y="18"/>
                  </a:lnTo>
                  <a:lnTo>
                    <a:pt x="344" y="31"/>
                  </a:lnTo>
                  <a:lnTo>
                    <a:pt x="377" y="49"/>
                  </a:lnTo>
                  <a:lnTo>
                    <a:pt x="407" y="69"/>
                  </a:lnTo>
                  <a:lnTo>
                    <a:pt x="432" y="93"/>
                  </a:lnTo>
                  <a:lnTo>
                    <a:pt x="454" y="120"/>
                  </a:lnTo>
                  <a:lnTo>
                    <a:pt x="470" y="151"/>
                  </a:lnTo>
                  <a:lnTo>
                    <a:pt x="482" y="185"/>
                  </a:lnTo>
                  <a:lnTo>
                    <a:pt x="489" y="222"/>
                  </a:lnTo>
                  <a:lnTo>
                    <a:pt x="491" y="262"/>
                  </a:lnTo>
                  <a:lnTo>
                    <a:pt x="489" y="303"/>
                  </a:lnTo>
                  <a:lnTo>
                    <a:pt x="483" y="341"/>
                  </a:lnTo>
                  <a:lnTo>
                    <a:pt x="471" y="376"/>
                  </a:lnTo>
                  <a:lnTo>
                    <a:pt x="455" y="408"/>
                  </a:lnTo>
                  <a:lnTo>
                    <a:pt x="434" y="438"/>
                  </a:lnTo>
                  <a:lnTo>
                    <a:pt x="410" y="464"/>
                  </a:lnTo>
                  <a:lnTo>
                    <a:pt x="382" y="487"/>
                  </a:lnTo>
                  <a:lnTo>
                    <a:pt x="349" y="507"/>
                  </a:lnTo>
                  <a:lnTo>
                    <a:pt x="314" y="523"/>
                  </a:lnTo>
                  <a:lnTo>
                    <a:pt x="274" y="537"/>
                  </a:lnTo>
                  <a:lnTo>
                    <a:pt x="232" y="545"/>
                  </a:lnTo>
                  <a:lnTo>
                    <a:pt x="186" y="552"/>
                  </a:lnTo>
                  <a:lnTo>
                    <a:pt x="137" y="554"/>
                  </a:lnTo>
                  <a:lnTo>
                    <a:pt x="96" y="553"/>
                  </a:lnTo>
                  <a:lnTo>
                    <a:pt x="59" y="551"/>
                  </a:lnTo>
                  <a:lnTo>
                    <a:pt x="28" y="549"/>
                  </a:lnTo>
                  <a:lnTo>
                    <a:pt x="0" y="543"/>
                  </a:lnTo>
                  <a:lnTo>
                    <a:pt x="0" y="16"/>
                  </a:lnTo>
                  <a:lnTo>
                    <a:pt x="21" y="11"/>
                  </a:lnTo>
                  <a:lnTo>
                    <a:pt x="48" y="6"/>
                  </a:lnTo>
                  <a:lnTo>
                    <a:pt x="82" y="3"/>
                  </a:lnTo>
                  <a:lnTo>
                    <a:pt x="123" y="1"/>
                  </a:lnTo>
                  <a:lnTo>
                    <a:pt x="16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  <p:sp>
          <p:nvSpPr>
            <p:cNvPr id="120" name="Freeform 175">
              <a:extLst>
                <a:ext uri="{FF2B5EF4-FFF2-40B4-BE49-F238E27FC236}">
                  <a16:creationId xmlns:a16="http://schemas.microsoft.com/office/drawing/2014/main" id="{633A2049-B242-4AFF-986D-ABAE71452D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08452" y="4452902"/>
              <a:ext cx="237668" cy="233347"/>
            </a:xfrm>
            <a:custGeom>
              <a:avLst/>
              <a:gdLst>
                <a:gd name="T0" fmla="*/ 2259 w 3305"/>
                <a:gd name="T1" fmla="*/ 1115 h 3242"/>
                <a:gd name="T2" fmla="*/ 2068 w 3305"/>
                <a:gd name="T3" fmla="*/ 1201 h 3242"/>
                <a:gd name="T4" fmla="*/ 1945 w 3305"/>
                <a:gd name="T5" fmla="*/ 1341 h 3242"/>
                <a:gd name="T6" fmla="*/ 1902 w 3305"/>
                <a:gd name="T7" fmla="*/ 1518 h 3242"/>
                <a:gd name="T8" fmla="*/ 1932 w 3305"/>
                <a:gd name="T9" fmla="*/ 1657 h 3242"/>
                <a:gd name="T10" fmla="*/ 2034 w 3305"/>
                <a:gd name="T11" fmla="*/ 1783 h 3242"/>
                <a:gd name="T12" fmla="*/ 2218 w 3305"/>
                <a:gd name="T13" fmla="*/ 1886 h 3242"/>
                <a:gd name="T14" fmla="*/ 2388 w 3305"/>
                <a:gd name="T15" fmla="*/ 1950 h 3242"/>
                <a:gd name="T16" fmla="*/ 2460 w 3305"/>
                <a:gd name="T17" fmla="*/ 2005 h 3242"/>
                <a:gd name="T18" fmla="*/ 2471 w 3305"/>
                <a:gd name="T19" fmla="*/ 2078 h 3242"/>
                <a:gd name="T20" fmla="*/ 2421 w 3305"/>
                <a:gd name="T21" fmla="*/ 2142 h 3242"/>
                <a:gd name="T22" fmla="*/ 2297 w 3305"/>
                <a:gd name="T23" fmla="*/ 2165 h 3242"/>
                <a:gd name="T24" fmla="*/ 2103 w 3305"/>
                <a:gd name="T25" fmla="*/ 2133 h 3242"/>
                <a:gd name="T26" fmla="*/ 1943 w 3305"/>
                <a:gd name="T27" fmla="*/ 2067 h 3242"/>
                <a:gd name="T28" fmla="*/ 2003 w 3305"/>
                <a:gd name="T29" fmla="*/ 2408 h 3242"/>
                <a:gd name="T30" fmla="*/ 2233 w 3305"/>
                <a:gd name="T31" fmla="*/ 2445 h 3242"/>
                <a:gd name="T32" fmla="*/ 2490 w 3305"/>
                <a:gd name="T33" fmla="*/ 2428 h 3242"/>
                <a:gd name="T34" fmla="*/ 2687 w 3305"/>
                <a:gd name="T35" fmla="*/ 2354 h 3242"/>
                <a:gd name="T36" fmla="*/ 2812 w 3305"/>
                <a:gd name="T37" fmla="*/ 2232 h 3242"/>
                <a:gd name="T38" fmla="*/ 2867 w 3305"/>
                <a:gd name="T39" fmla="*/ 2071 h 3242"/>
                <a:gd name="T40" fmla="*/ 2848 w 3305"/>
                <a:gd name="T41" fmla="*/ 1895 h 3242"/>
                <a:gd name="T42" fmla="*/ 2751 w 3305"/>
                <a:gd name="T43" fmla="*/ 1755 h 3242"/>
                <a:gd name="T44" fmla="*/ 2570 w 3305"/>
                <a:gd name="T45" fmla="*/ 1649 h 3242"/>
                <a:gd name="T46" fmla="*/ 2393 w 3305"/>
                <a:gd name="T47" fmla="*/ 1582 h 3242"/>
                <a:gd name="T48" fmla="*/ 2313 w 3305"/>
                <a:gd name="T49" fmla="*/ 1526 h 3242"/>
                <a:gd name="T50" fmla="*/ 2301 w 3305"/>
                <a:gd name="T51" fmla="*/ 1455 h 3242"/>
                <a:gd name="T52" fmla="*/ 2361 w 3305"/>
                <a:gd name="T53" fmla="*/ 1388 h 3242"/>
                <a:gd name="T54" fmla="*/ 2502 w 3305"/>
                <a:gd name="T55" fmla="*/ 1374 h 3242"/>
                <a:gd name="T56" fmla="*/ 2677 w 3305"/>
                <a:gd name="T57" fmla="*/ 1418 h 3242"/>
                <a:gd name="T58" fmla="*/ 2775 w 3305"/>
                <a:gd name="T59" fmla="*/ 1152 h 3242"/>
                <a:gd name="T60" fmla="*/ 2567 w 3305"/>
                <a:gd name="T61" fmla="*/ 1102 h 3242"/>
                <a:gd name="T62" fmla="*/ 1008 w 3305"/>
                <a:gd name="T63" fmla="*/ 620 h 3242"/>
                <a:gd name="T64" fmla="*/ 708 w 3305"/>
                <a:gd name="T65" fmla="*/ 636 h 3242"/>
                <a:gd name="T66" fmla="*/ 543 w 3305"/>
                <a:gd name="T67" fmla="*/ 2421 h 3242"/>
                <a:gd name="T68" fmla="*/ 1014 w 3305"/>
                <a:gd name="T69" fmla="*/ 1787 h 3242"/>
                <a:gd name="T70" fmla="*/ 1232 w 3305"/>
                <a:gd name="T71" fmla="*/ 1781 h 3242"/>
                <a:gd name="T72" fmla="*/ 1483 w 3305"/>
                <a:gd name="T73" fmla="*/ 1722 h 3242"/>
                <a:gd name="T74" fmla="*/ 1682 w 3305"/>
                <a:gd name="T75" fmla="*/ 1601 h 3242"/>
                <a:gd name="T76" fmla="*/ 1797 w 3305"/>
                <a:gd name="T77" fmla="*/ 1440 h 3242"/>
                <a:gd name="T78" fmla="*/ 1847 w 3305"/>
                <a:gd name="T79" fmla="*/ 1234 h 3242"/>
                <a:gd name="T80" fmla="*/ 1826 w 3305"/>
                <a:gd name="T81" fmla="*/ 1012 h 3242"/>
                <a:gd name="T82" fmla="*/ 1727 w 3305"/>
                <a:gd name="T83" fmla="*/ 831 h 3242"/>
                <a:gd name="T84" fmla="*/ 1575 w 3305"/>
                <a:gd name="T85" fmla="*/ 711 h 3242"/>
                <a:gd name="T86" fmla="*/ 1369 w 3305"/>
                <a:gd name="T87" fmla="*/ 643 h 3242"/>
                <a:gd name="T88" fmla="*/ 1099 w 3305"/>
                <a:gd name="T89" fmla="*/ 620 h 3242"/>
                <a:gd name="T90" fmla="*/ 3172 w 3305"/>
                <a:gd name="T91" fmla="*/ 13 h 3242"/>
                <a:gd name="T92" fmla="*/ 3277 w 3305"/>
                <a:gd name="T93" fmla="*/ 98 h 3242"/>
                <a:gd name="T94" fmla="*/ 3305 w 3305"/>
                <a:gd name="T95" fmla="*/ 3044 h 3242"/>
                <a:gd name="T96" fmla="*/ 3257 w 3305"/>
                <a:gd name="T97" fmla="*/ 3171 h 3242"/>
                <a:gd name="T98" fmla="*/ 3138 w 3305"/>
                <a:gd name="T99" fmla="*/ 3239 h 3242"/>
                <a:gd name="T100" fmla="*/ 131 w 3305"/>
                <a:gd name="T101" fmla="*/ 3229 h 3242"/>
                <a:gd name="T102" fmla="*/ 28 w 3305"/>
                <a:gd name="T103" fmla="*/ 3144 h 3242"/>
                <a:gd name="T104" fmla="*/ 0 w 3305"/>
                <a:gd name="T105" fmla="*/ 199 h 3242"/>
                <a:gd name="T106" fmla="*/ 47 w 3305"/>
                <a:gd name="T107" fmla="*/ 71 h 3242"/>
                <a:gd name="T108" fmla="*/ 166 w 3305"/>
                <a:gd name="T109" fmla="*/ 3 h 3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305" h="3242">
                  <a:moveTo>
                    <a:pt x="2440" y="1094"/>
                  </a:moveTo>
                  <a:lnTo>
                    <a:pt x="2376" y="1097"/>
                  </a:lnTo>
                  <a:lnTo>
                    <a:pt x="2316" y="1103"/>
                  </a:lnTo>
                  <a:lnTo>
                    <a:pt x="2259" y="1115"/>
                  </a:lnTo>
                  <a:lnTo>
                    <a:pt x="2205" y="1131"/>
                  </a:lnTo>
                  <a:lnTo>
                    <a:pt x="2156" y="1151"/>
                  </a:lnTo>
                  <a:lnTo>
                    <a:pt x="2110" y="1174"/>
                  </a:lnTo>
                  <a:lnTo>
                    <a:pt x="2068" y="1201"/>
                  </a:lnTo>
                  <a:lnTo>
                    <a:pt x="2030" y="1231"/>
                  </a:lnTo>
                  <a:lnTo>
                    <a:pt x="1998" y="1265"/>
                  </a:lnTo>
                  <a:lnTo>
                    <a:pt x="1969" y="1302"/>
                  </a:lnTo>
                  <a:lnTo>
                    <a:pt x="1945" y="1341"/>
                  </a:lnTo>
                  <a:lnTo>
                    <a:pt x="1927" y="1382"/>
                  </a:lnTo>
                  <a:lnTo>
                    <a:pt x="1914" y="1425"/>
                  </a:lnTo>
                  <a:lnTo>
                    <a:pt x="1905" y="1470"/>
                  </a:lnTo>
                  <a:lnTo>
                    <a:pt x="1902" y="1518"/>
                  </a:lnTo>
                  <a:lnTo>
                    <a:pt x="1904" y="1554"/>
                  </a:lnTo>
                  <a:lnTo>
                    <a:pt x="1909" y="1588"/>
                  </a:lnTo>
                  <a:lnTo>
                    <a:pt x="1918" y="1623"/>
                  </a:lnTo>
                  <a:lnTo>
                    <a:pt x="1932" y="1657"/>
                  </a:lnTo>
                  <a:lnTo>
                    <a:pt x="1951" y="1690"/>
                  </a:lnTo>
                  <a:lnTo>
                    <a:pt x="1973" y="1721"/>
                  </a:lnTo>
                  <a:lnTo>
                    <a:pt x="2001" y="1753"/>
                  </a:lnTo>
                  <a:lnTo>
                    <a:pt x="2034" y="1783"/>
                  </a:lnTo>
                  <a:lnTo>
                    <a:pt x="2072" y="1811"/>
                  </a:lnTo>
                  <a:lnTo>
                    <a:pt x="2115" y="1837"/>
                  </a:lnTo>
                  <a:lnTo>
                    <a:pt x="2164" y="1863"/>
                  </a:lnTo>
                  <a:lnTo>
                    <a:pt x="2218" y="1886"/>
                  </a:lnTo>
                  <a:lnTo>
                    <a:pt x="2278" y="1908"/>
                  </a:lnTo>
                  <a:lnTo>
                    <a:pt x="2321" y="1923"/>
                  </a:lnTo>
                  <a:lnTo>
                    <a:pt x="2358" y="1936"/>
                  </a:lnTo>
                  <a:lnTo>
                    <a:pt x="2388" y="1950"/>
                  </a:lnTo>
                  <a:lnTo>
                    <a:pt x="2413" y="1963"/>
                  </a:lnTo>
                  <a:lnTo>
                    <a:pt x="2433" y="1977"/>
                  </a:lnTo>
                  <a:lnTo>
                    <a:pt x="2448" y="1990"/>
                  </a:lnTo>
                  <a:lnTo>
                    <a:pt x="2460" y="2005"/>
                  </a:lnTo>
                  <a:lnTo>
                    <a:pt x="2466" y="2021"/>
                  </a:lnTo>
                  <a:lnTo>
                    <a:pt x="2471" y="2038"/>
                  </a:lnTo>
                  <a:lnTo>
                    <a:pt x="2473" y="2057"/>
                  </a:lnTo>
                  <a:lnTo>
                    <a:pt x="2471" y="2078"/>
                  </a:lnTo>
                  <a:lnTo>
                    <a:pt x="2464" y="2097"/>
                  </a:lnTo>
                  <a:lnTo>
                    <a:pt x="2455" y="2115"/>
                  </a:lnTo>
                  <a:lnTo>
                    <a:pt x="2440" y="2129"/>
                  </a:lnTo>
                  <a:lnTo>
                    <a:pt x="2421" y="2142"/>
                  </a:lnTo>
                  <a:lnTo>
                    <a:pt x="2398" y="2152"/>
                  </a:lnTo>
                  <a:lnTo>
                    <a:pt x="2369" y="2159"/>
                  </a:lnTo>
                  <a:lnTo>
                    <a:pt x="2335" y="2164"/>
                  </a:lnTo>
                  <a:lnTo>
                    <a:pt x="2297" y="2165"/>
                  </a:lnTo>
                  <a:lnTo>
                    <a:pt x="2249" y="2163"/>
                  </a:lnTo>
                  <a:lnTo>
                    <a:pt x="2201" y="2156"/>
                  </a:lnTo>
                  <a:lnTo>
                    <a:pt x="2152" y="2146"/>
                  </a:lnTo>
                  <a:lnTo>
                    <a:pt x="2103" y="2133"/>
                  </a:lnTo>
                  <a:lnTo>
                    <a:pt x="2056" y="2118"/>
                  </a:lnTo>
                  <a:lnTo>
                    <a:pt x="2013" y="2101"/>
                  </a:lnTo>
                  <a:lnTo>
                    <a:pt x="1975" y="2084"/>
                  </a:lnTo>
                  <a:lnTo>
                    <a:pt x="1943" y="2067"/>
                  </a:lnTo>
                  <a:lnTo>
                    <a:pt x="1870" y="2356"/>
                  </a:lnTo>
                  <a:lnTo>
                    <a:pt x="1910" y="2375"/>
                  </a:lnTo>
                  <a:lnTo>
                    <a:pt x="1955" y="2392"/>
                  </a:lnTo>
                  <a:lnTo>
                    <a:pt x="2003" y="2408"/>
                  </a:lnTo>
                  <a:lnTo>
                    <a:pt x="2056" y="2421"/>
                  </a:lnTo>
                  <a:lnTo>
                    <a:pt x="2112" y="2432"/>
                  </a:lnTo>
                  <a:lnTo>
                    <a:pt x="2171" y="2439"/>
                  </a:lnTo>
                  <a:lnTo>
                    <a:pt x="2233" y="2445"/>
                  </a:lnTo>
                  <a:lnTo>
                    <a:pt x="2297" y="2446"/>
                  </a:lnTo>
                  <a:lnTo>
                    <a:pt x="2365" y="2444"/>
                  </a:lnTo>
                  <a:lnTo>
                    <a:pt x="2430" y="2438"/>
                  </a:lnTo>
                  <a:lnTo>
                    <a:pt x="2490" y="2428"/>
                  </a:lnTo>
                  <a:lnTo>
                    <a:pt x="2546" y="2415"/>
                  </a:lnTo>
                  <a:lnTo>
                    <a:pt x="2597" y="2397"/>
                  </a:lnTo>
                  <a:lnTo>
                    <a:pt x="2644" y="2377"/>
                  </a:lnTo>
                  <a:lnTo>
                    <a:pt x="2687" y="2354"/>
                  </a:lnTo>
                  <a:lnTo>
                    <a:pt x="2724" y="2328"/>
                  </a:lnTo>
                  <a:lnTo>
                    <a:pt x="2759" y="2298"/>
                  </a:lnTo>
                  <a:lnTo>
                    <a:pt x="2788" y="2265"/>
                  </a:lnTo>
                  <a:lnTo>
                    <a:pt x="2812" y="2232"/>
                  </a:lnTo>
                  <a:lnTo>
                    <a:pt x="2833" y="2195"/>
                  </a:lnTo>
                  <a:lnTo>
                    <a:pt x="2849" y="2156"/>
                  </a:lnTo>
                  <a:lnTo>
                    <a:pt x="2861" y="2115"/>
                  </a:lnTo>
                  <a:lnTo>
                    <a:pt x="2867" y="2071"/>
                  </a:lnTo>
                  <a:lnTo>
                    <a:pt x="2869" y="2027"/>
                  </a:lnTo>
                  <a:lnTo>
                    <a:pt x="2866" y="1981"/>
                  </a:lnTo>
                  <a:lnTo>
                    <a:pt x="2860" y="1936"/>
                  </a:lnTo>
                  <a:lnTo>
                    <a:pt x="2848" y="1895"/>
                  </a:lnTo>
                  <a:lnTo>
                    <a:pt x="2831" y="1857"/>
                  </a:lnTo>
                  <a:lnTo>
                    <a:pt x="2809" y="1820"/>
                  </a:lnTo>
                  <a:lnTo>
                    <a:pt x="2783" y="1787"/>
                  </a:lnTo>
                  <a:lnTo>
                    <a:pt x="2751" y="1755"/>
                  </a:lnTo>
                  <a:lnTo>
                    <a:pt x="2715" y="1726"/>
                  </a:lnTo>
                  <a:lnTo>
                    <a:pt x="2672" y="1698"/>
                  </a:lnTo>
                  <a:lnTo>
                    <a:pt x="2624" y="1673"/>
                  </a:lnTo>
                  <a:lnTo>
                    <a:pt x="2570" y="1649"/>
                  </a:lnTo>
                  <a:lnTo>
                    <a:pt x="2510" y="1627"/>
                  </a:lnTo>
                  <a:lnTo>
                    <a:pt x="2465" y="1611"/>
                  </a:lnTo>
                  <a:lnTo>
                    <a:pt x="2426" y="1596"/>
                  </a:lnTo>
                  <a:lnTo>
                    <a:pt x="2393" y="1582"/>
                  </a:lnTo>
                  <a:lnTo>
                    <a:pt x="2365" y="1568"/>
                  </a:lnTo>
                  <a:lnTo>
                    <a:pt x="2344" y="1555"/>
                  </a:lnTo>
                  <a:lnTo>
                    <a:pt x="2326" y="1541"/>
                  </a:lnTo>
                  <a:lnTo>
                    <a:pt x="2313" y="1526"/>
                  </a:lnTo>
                  <a:lnTo>
                    <a:pt x="2304" y="1511"/>
                  </a:lnTo>
                  <a:lnTo>
                    <a:pt x="2300" y="1496"/>
                  </a:lnTo>
                  <a:lnTo>
                    <a:pt x="2298" y="1479"/>
                  </a:lnTo>
                  <a:lnTo>
                    <a:pt x="2301" y="1455"/>
                  </a:lnTo>
                  <a:lnTo>
                    <a:pt x="2308" y="1433"/>
                  </a:lnTo>
                  <a:lnTo>
                    <a:pt x="2321" y="1416"/>
                  </a:lnTo>
                  <a:lnTo>
                    <a:pt x="2338" y="1401"/>
                  </a:lnTo>
                  <a:lnTo>
                    <a:pt x="2361" y="1388"/>
                  </a:lnTo>
                  <a:lnTo>
                    <a:pt x="2388" y="1380"/>
                  </a:lnTo>
                  <a:lnTo>
                    <a:pt x="2418" y="1374"/>
                  </a:lnTo>
                  <a:lnTo>
                    <a:pt x="2453" y="1372"/>
                  </a:lnTo>
                  <a:lnTo>
                    <a:pt x="2502" y="1374"/>
                  </a:lnTo>
                  <a:lnTo>
                    <a:pt x="2550" y="1382"/>
                  </a:lnTo>
                  <a:lnTo>
                    <a:pt x="2595" y="1391"/>
                  </a:lnTo>
                  <a:lnTo>
                    <a:pt x="2638" y="1404"/>
                  </a:lnTo>
                  <a:lnTo>
                    <a:pt x="2677" y="1418"/>
                  </a:lnTo>
                  <a:lnTo>
                    <a:pt x="2711" y="1432"/>
                  </a:lnTo>
                  <a:lnTo>
                    <a:pt x="2740" y="1447"/>
                  </a:lnTo>
                  <a:lnTo>
                    <a:pt x="2814" y="1169"/>
                  </a:lnTo>
                  <a:lnTo>
                    <a:pt x="2775" y="1152"/>
                  </a:lnTo>
                  <a:lnTo>
                    <a:pt x="2731" y="1136"/>
                  </a:lnTo>
                  <a:lnTo>
                    <a:pt x="2680" y="1122"/>
                  </a:lnTo>
                  <a:lnTo>
                    <a:pt x="2627" y="1111"/>
                  </a:lnTo>
                  <a:lnTo>
                    <a:pt x="2567" y="1102"/>
                  </a:lnTo>
                  <a:lnTo>
                    <a:pt x="2505" y="1096"/>
                  </a:lnTo>
                  <a:lnTo>
                    <a:pt x="2440" y="1094"/>
                  </a:lnTo>
                  <a:close/>
                  <a:moveTo>
                    <a:pt x="1099" y="620"/>
                  </a:moveTo>
                  <a:lnTo>
                    <a:pt x="1008" y="620"/>
                  </a:lnTo>
                  <a:lnTo>
                    <a:pt x="924" y="623"/>
                  </a:lnTo>
                  <a:lnTo>
                    <a:pt x="846" y="627"/>
                  </a:lnTo>
                  <a:lnTo>
                    <a:pt x="774" y="631"/>
                  </a:lnTo>
                  <a:lnTo>
                    <a:pt x="708" y="636"/>
                  </a:lnTo>
                  <a:lnTo>
                    <a:pt x="648" y="643"/>
                  </a:lnTo>
                  <a:lnTo>
                    <a:pt x="593" y="650"/>
                  </a:lnTo>
                  <a:lnTo>
                    <a:pt x="543" y="657"/>
                  </a:lnTo>
                  <a:lnTo>
                    <a:pt x="543" y="2421"/>
                  </a:lnTo>
                  <a:lnTo>
                    <a:pt x="950" y="2421"/>
                  </a:lnTo>
                  <a:lnTo>
                    <a:pt x="950" y="1781"/>
                  </a:lnTo>
                  <a:lnTo>
                    <a:pt x="981" y="1785"/>
                  </a:lnTo>
                  <a:lnTo>
                    <a:pt x="1014" y="1787"/>
                  </a:lnTo>
                  <a:lnTo>
                    <a:pt x="1051" y="1788"/>
                  </a:lnTo>
                  <a:lnTo>
                    <a:pt x="1091" y="1788"/>
                  </a:lnTo>
                  <a:lnTo>
                    <a:pt x="1163" y="1787"/>
                  </a:lnTo>
                  <a:lnTo>
                    <a:pt x="1232" y="1781"/>
                  </a:lnTo>
                  <a:lnTo>
                    <a:pt x="1299" y="1772"/>
                  </a:lnTo>
                  <a:lnTo>
                    <a:pt x="1364" y="1759"/>
                  </a:lnTo>
                  <a:lnTo>
                    <a:pt x="1425" y="1743"/>
                  </a:lnTo>
                  <a:lnTo>
                    <a:pt x="1483" y="1722"/>
                  </a:lnTo>
                  <a:lnTo>
                    <a:pt x="1539" y="1698"/>
                  </a:lnTo>
                  <a:lnTo>
                    <a:pt x="1591" y="1670"/>
                  </a:lnTo>
                  <a:lnTo>
                    <a:pt x="1638" y="1638"/>
                  </a:lnTo>
                  <a:lnTo>
                    <a:pt x="1682" y="1601"/>
                  </a:lnTo>
                  <a:lnTo>
                    <a:pt x="1716" y="1565"/>
                  </a:lnTo>
                  <a:lnTo>
                    <a:pt x="1747" y="1527"/>
                  </a:lnTo>
                  <a:lnTo>
                    <a:pt x="1773" y="1485"/>
                  </a:lnTo>
                  <a:lnTo>
                    <a:pt x="1797" y="1440"/>
                  </a:lnTo>
                  <a:lnTo>
                    <a:pt x="1815" y="1392"/>
                  </a:lnTo>
                  <a:lnTo>
                    <a:pt x="1830" y="1342"/>
                  </a:lnTo>
                  <a:lnTo>
                    <a:pt x="1841" y="1289"/>
                  </a:lnTo>
                  <a:lnTo>
                    <a:pt x="1847" y="1234"/>
                  </a:lnTo>
                  <a:lnTo>
                    <a:pt x="1850" y="1177"/>
                  </a:lnTo>
                  <a:lnTo>
                    <a:pt x="1847" y="1119"/>
                  </a:lnTo>
                  <a:lnTo>
                    <a:pt x="1839" y="1064"/>
                  </a:lnTo>
                  <a:lnTo>
                    <a:pt x="1826" y="1012"/>
                  </a:lnTo>
                  <a:lnTo>
                    <a:pt x="1808" y="962"/>
                  </a:lnTo>
                  <a:lnTo>
                    <a:pt x="1785" y="915"/>
                  </a:lnTo>
                  <a:lnTo>
                    <a:pt x="1757" y="871"/>
                  </a:lnTo>
                  <a:lnTo>
                    <a:pt x="1727" y="831"/>
                  </a:lnTo>
                  <a:lnTo>
                    <a:pt x="1693" y="795"/>
                  </a:lnTo>
                  <a:lnTo>
                    <a:pt x="1655" y="764"/>
                  </a:lnTo>
                  <a:lnTo>
                    <a:pt x="1617" y="736"/>
                  </a:lnTo>
                  <a:lnTo>
                    <a:pt x="1575" y="711"/>
                  </a:lnTo>
                  <a:lnTo>
                    <a:pt x="1529" y="690"/>
                  </a:lnTo>
                  <a:lnTo>
                    <a:pt x="1480" y="671"/>
                  </a:lnTo>
                  <a:lnTo>
                    <a:pt x="1427" y="655"/>
                  </a:lnTo>
                  <a:lnTo>
                    <a:pt x="1369" y="643"/>
                  </a:lnTo>
                  <a:lnTo>
                    <a:pt x="1308" y="633"/>
                  </a:lnTo>
                  <a:lnTo>
                    <a:pt x="1242" y="626"/>
                  </a:lnTo>
                  <a:lnTo>
                    <a:pt x="1172" y="621"/>
                  </a:lnTo>
                  <a:lnTo>
                    <a:pt x="1099" y="620"/>
                  </a:lnTo>
                  <a:close/>
                  <a:moveTo>
                    <a:pt x="202" y="0"/>
                  </a:moveTo>
                  <a:lnTo>
                    <a:pt x="3103" y="0"/>
                  </a:lnTo>
                  <a:lnTo>
                    <a:pt x="3138" y="3"/>
                  </a:lnTo>
                  <a:lnTo>
                    <a:pt x="3172" y="13"/>
                  </a:lnTo>
                  <a:lnTo>
                    <a:pt x="3205" y="28"/>
                  </a:lnTo>
                  <a:lnTo>
                    <a:pt x="3233" y="47"/>
                  </a:lnTo>
                  <a:lnTo>
                    <a:pt x="3257" y="71"/>
                  </a:lnTo>
                  <a:lnTo>
                    <a:pt x="3277" y="98"/>
                  </a:lnTo>
                  <a:lnTo>
                    <a:pt x="3292" y="130"/>
                  </a:lnTo>
                  <a:lnTo>
                    <a:pt x="3301" y="163"/>
                  </a:lnTo>
                  <a:lnTo>
                    <a:pt x="3305" y="199"/>
                  </a:lnTo>
                  <a:lnTo>
                    <a:pt x="3305" y="3044"/>
                  </a:lnTo>
                  <a:lnTo>
                    <a:pt x="3301" y="3080"/>
                  </a:lnTo>
                  <a:lnTo>
                    <a:pt x="3292" y="3112"/>
                  </a:lnTo>
                  <a:lnTo>
                    <a:pt x="3277" y="3144"/>
                  </a:lnTo>
                  <a:lnTo>
                    <a:pt x="3257" y="3171"/>
                  </a:lnTo>
                  <a:lnTo>
                    <a:pt x="3233" y="3196"/>
                  </a:lnTo>
                  <a:lnTo>
                    <a:pt x="3205" y="3215"/>
                  </a:lnTo>
                  <a:lnTo>
                    <a:pt x="3172" y="3229"/>
                  </a:lnTo>
                  <a:lnTo>
                    <a:pt x="3138" y="3239"/>
                  </a:lnTo>
                  <a:lnTo>
                    <a:pt x="3103" y="3242"/>
                  </a:lnTo>
                  <a:lnTo>
                    <a:pt x="202" y="3242"/>
                  </a:lnTo>
                  <a:lnTo>
                    <a:pt x="166" y="3239"/>
                  </a:lnTo>
                  <a:lnTo>
                    <a:pt x="131" y="3229"/>
                  </a:lnTo>
                  <a:lnTo>
                    <a:pt x="100" y="3215"/>
                  </a:lnTo>
                  <a:lnTo>
                    <a:pt x="72" y="3196"/>
                  </a:lnTo>
                  <a:lnTo>
                    <a:pt x="47" y="3171"/>
                  </a:lnTo>
                  <a:lnTo>
                    <a:pt x="28" y="3144"/>
                  </a:lnTo>
                  <a:lnTo>
                    <a:pt x="13" y="3112"/>
                  </a:lnTo>
                  <a:lnTo>
                    <a:pt x="3" y="3080"/>
                  </a:lnTo>
                  <a:lnTo>
                    <a:pt x="0" y="3044"/>
                  </a:lnTo>
                  <a:lnTo>
                    <a:pt x="0" y="199"/>
                  </a:lnTo>
                  <a:lnTo>
                    <a:pt x="3" y="163"/>
                  </a:lnTo>
                  <a:lnTo>
                    <a:pt x="13" y="130"/>
                  </a:lnTo>
                  <a:lnTo>
                    <a:pt x="28" y="98"/>
                  </a:lnTo>
                  <a:lnTo>
                    <a:pt x="47" y="71"/>
                  </a:lnTo>
                  <a:lnTo>
                    <a:pt x="72" y="47"/>
                  </a:lnTo>
                  <a:lnTo>
                    <a:pt x="100" y="28"/>
                  </a:lnTo>
                  <a:lnTo>
                    <a:pt x="131" y="13"/>
                  </a:lnTo>
                  <a:lnTo>
                    <a:pt x="166" y="3"/>
                  </a:lnTo>
                  <a:lnTo>
                    <a:pt x="20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IN" dirty="0"/>
            </a:p>
          </p:txBody>
        </p:sp>
      </p:grpSp>
      <p:sp>
        <p:nvSpPr>
          <p:cNvPr id="121" name="Freeform 20">
            <a:extLst>
              <a:ext uri="{FF2B5EF4-FFF2-40B4-BE49-F238E27FC236}">
                <a16:creationId xmlns:a16="http://schemas.microsoft.com/office/drawing/2014/main" id="{E4446325-9CF8-4792-9D51-F53FD94E1D48}"/>
              </a:ext>
            </a:extLst>
          </p:cNvPr>
          <p:cNvSpPr>
            <a:spLocks noEditPoints="1"/>
          </p:cNvSpPr>
          <p:nvPr/>
        </p:nvSpPr>
        <p:spPr bwMode="auto">
          <a:xfrm>
            <a:off x="6961305" y="3904234"/>
            <a:ext cx="192419" cy="191189"/>
          </a:xfrm>
          <a:custGeom>
            <a:avLst/>
            <a:gdLst>
              <a:gd name="T0" fmla="*/ 120 w 3130"/>
              <a:gd name="T1" fmla="*/ 2868 h 3105"/>
              <a:gd name="T2" fmla="*/ 209 w 3130"/>
              <a:gd name="T3" fmla="*/ 2981 h 3105"/>
              <a:gd name="T4" fmla="*/ 318 w 3130"/>
              <a:gd name="T5" fmla="*/ 2891 h 3105"/>
              <a:gd name="T6" fmla="*/ 230 w 3130"/>
              <a:gd name="T7" fmla="*/ 2778 h 3105"/>
              <a:gd name="T8" fmla="*/ 2693 w 3130"/>
              <a:gd name="T9" fmla="*/ 913 h 3105"/>
              <a:gd name="T10" fmla="*/ 2670 w 3130"/>
              <a:gd name="T11" fmla="*/ 1092 h 3105"/>
              <a:gd name="T12" fmla="*/ 2749 w 3130"/>
              <a:gd name="T13" fmla="*/ 1282 h 3105"/>
              <a:gd name="T14" fmla="*/ 2923 w 3130"/>
              <a:gd name="T15" fmla="*/ 1503 h 3105"/>
              <a:gd name="T16" fmla="*/ 2950 w 3130"/>
              <a:gd name="T17" fmla="*/ 1224 h 3105"/>
              <a:gd name="T18" fmla="*/ 1682 w 3130"/>
              <a:gd name="T19" fmla="*/ 174 h 3105"/>
              <a:gd name="T20" fmla="*/ 1163 w 3130"/>
              <a:gd name="T21" fmla="*/ 339 h 3105"/>
              <a:gd name="T22" fmla="*/ 1105 w 3130"/>
              <a:gd name="T23" fmla="*/ 544 h 3105"/>
              <a:gd name="T24" fmla="*/ 1153 w 3130"/>
              <a:gd name="T25" fmla="*/ 718 h 3105"/>
              <a:gd name="T26" fmla="*/ 1042 w 3130"/>
              <a:gd name="T27" fmla="*/ 829 h 3105"/>
              <a:gd name="T28" fmla="*/ 894 w 3130"/>
              <a:gd name="T29" fmla="*/ 903 h 3105"/>
              <a:gd name="T30" fmla="*/ 858 w 3130"/>
              <a:gd name="T31" fmla="*/ 1068 h 3105"/>
              <a:gd name="T32" fmla="*/ 866 w 3130"/>
              <a:gd name="T33" fmla="*/ 1230 h 3105"/>
              <a:gd name="T34" fmla="*/ 929 w 3130"/>
              <a:gd name="T35" fmla="*/ 1294 h 3105"/>
              <a:gd name="T36" fmla="*/ 886 w 3130"/>
              <a:gd name="T37" fmla="*/ 1385 h 3105"/>
              <a:gd name="T38" fmla="*/ 673 w 3130"/>
              <a:gd name="T39" fmla="*/ 1515 h 3105"/>
              <a:gd name="T40" fmla="*/ 665 w 3130"/>
              <a:gd name="T41" fmla="*/ 1885 h 3105"/>
              <a:gd name="T42" fmla="*/ 1907 w 3130"/>
              <a:gd name="T43" fmla="*/ 847 h 3105"/>
              <a:gd name="T44" fmla="*/ 1043 w 3130"/>
              <a:gd name="T45" fmla="*/ 2375 h 3105"/>
              <a:gd name="T46" fmla="*/ 1527 w 3130"/>
              <a:gd name="T47" fmla="*/ 2602 h 3105"/>
              <a:gd name="T48" fmla="*/ 2097 w 3130"/>
              <a:gd name="T49" fmla="*/ 2578 h 3105"/>
              <a:gd name="T50" fmla="*/ 2586 w 3130"/>
              <a:gd name="T51" fmla="*/ 2290 h 3105"/>
              <a:gd name="T52" fmla="*/ 2285 w 3130"/>
              <a:gd name="T53" fmla="*/ 2383 h 3105"/>
              <a:gd name="T54" fmla="*/ 2095 w 3130"/>
              <a:gd name="T55" fmla="*/ 2417 h 3105"/>
              <a:gd name="T56" fmla="*/ 2052 w 3130"/>
              <a:gd name="T57" fmla="*/ 2332 h 3105"/>
              <a:gd name="T58" fmla="*/ 2192 w 3130"/>
              <a:gd name="T59" fmla="*/ 2221 h 3105"/>
              <a:gd name="T60" fmla="*/ 2304 w 3130"/>
              <a:gd name="T61" fmla="*/ 2140 h 3105"/>
              <a:gd name="T62" fmla="*/ 2363 w 3130"/>
              <a:gd name="T63" fmla="*/ 1969 h 3105"/>
              <a:gd name="T64" fmla="*/ 2408 w 3130"/>
              <a:gd name="T65" fmla="*/ 1786 h 3105"/>
              <a:gd name="T66" fmla="*/ 2430 w 3130"/>
              <a:gd name="T67" fmla="*/ 1725 h 3105"/>
              <a:gd name="T68" fmla="*/ 2451 w 3130"/>
              <a:gd name="T69" fmla="*/ 1562 h 3105"/>
              <a:gd name="T70" fmla="*/ 2477 w 3130"/>
              <a:gd name="T71" fmla="*/ 1394 h 3105"/>
              <a:gd name="T72" fmla="*/ 2584 w 3130"/>
              <a:gd name="T73" fmla="*/ 1228 h 3105"/>
              <a:gd name="T74" fmla="*/ 2568 w 3130"/>
              <a:gd name="T75" fmla="*/ 1017 h 3105"/>
              <a:gd name="T76" fmla="*/ 2485 w 3130"/>
              <a:gd name="T77" fmla="*/ 825 h 3105"/>
              <a:gd name="T78" fmla="*/ 2351 w 3130"/>
              <a:gd name="T79" fmla="*/ 720 h 3105"/>
              <a:gd name="T80" fmla="*/ 2149 w 3130"/>
              <a:gd name="T81" fmla="*/ 563 h 3105"/>
              <a:gd name="T82" fmla="*/ 2026 w 3130"/>
              <a:gd name="T83" fmla="*/ 400 h 3105"/>
              <a:gd name="T84" fmla="*/ 1907 w 3130"/>
              <a:gd name="T85" fmla="*/ 181 h 3105"/>
              <a:gd name="T86" fmla="*/ 2039 w 3130"/>
              <a:gd name="T87" fmla="*/ 29 h 3105"/>
              <a:gd name="T88" fmla="*/ 2598 w 3130"/>
              <a:gd name="T89" fmla="*/ 291 h 3105"/>
              <a:gd name="T90" fmla="*/ 2984 w 3130"/>
              <a:gd name="T91" fmla="*/ 773 h 3105"/>
              <a:gd name="T92" fmla="*/ 3130 w 3130"/>
              <a:gd name="T93" fmla="*/ 1399 h 3105"/>
              <a:gd name="T94" fmla="*/ 2985 w 3130"/>
              <a:gd name="T95" fmla="*/ 2025 h 3105"/>
              <a:gd name="T96" fmla="*/ 2598 w 3130"/>
              <a:gd name="T97" fmla="*/ 2506 h 3105"/>
              <a:gd name="T98" fmla="*/ 2039 w 3130"/>
              <a:gd name="T99" fmla="*/ 2769 h 3105"/>
              <a:gd name="T100" fmla="*/ 1430 w 3130"/>
              <a:gd name="T101" fmla="*/ 2755 h 3105"/>
              <a:gd name="T102" fmla="*/ 922 w 3130"/>
              <a:gd name="T103" fmla="*/ 2498 h 3105"/>
              <a:gd name="T104" fmla="*/ 238 w 3130"/>
              <a:gd name="T105" fmla="*/ 3105 h 3105"/>
              <a:gd name="T106" fmla="*/ 44 w 3130"/>
              <a:gd name="T107" fmla="*/ 3012 h 3105"/>
              <a:gd name="T108" fmla="*/ 12 w 3130"/>
              <a:gd name="T109" fmla="*/ 2797 h 3105"/>
              <a:gd name="T110" fmla="*/ 534 w 3130"/>
              <a:gd name="T111" fmla="*/ 2002 h 3105"/>
              <a:gd name="T112" fmla="*/ 399 w 3130"/>
              <a:gd name="T113" fmla="*/ 1399 h 3105"/>
              <a:gd name="T114" fmla="*/ 543 w 3130"/>
              <a:gd name="T115" fmla="*/ 773 h 3105"/>
              <a:gd name="T116" fmla="*/ 930 w 3130"/>
              <a:gd name="T117" fmla="*/ 291 h 3105"/>
              <a:gd name="T118" fmla="*/ 1490 w 3130"/>
              <a:gd name="T119" fmla="*/ 29 h 3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3130" h="3105">
                <a:moveTo>
                  <a:pt x="208" y="2778"/>
                </a:moveTo>
                <a:lnTo>
                  <a:pt x="186" y="2783"/>
                </a:lnTo>
                <a:lnTo>
                  <a:pt x="166" y="2792"/>
                </a:lnTo>
                <a:lnTo>
                  <a:pt x="149" y="2807"/>
                </a:lnTo>
                <a:lnTo>
                  <a:pt x="134" y="2826"/>
                </a:lnTo>
                <a:lnTo>
                  <a:pt x="125" y="2846"/>
                </a:lnTo>
                <a:lnTo>
                  <a:pt x="120" y="2868"/>
                </a:lnTo>
                <a:lnTo>
                  <a:pt x="120" y="2891"/>
                </a:lnTo>
                <a:lnTo>
                  <a:pt x="125" y="2913"/>
                </a:lnTo>
                <a:lnTo>
                  <a:pt x="134" y="2933"/>
                </a:lnTo>
                <a:lnTo>
                  <a:pt x="149" y="2952"/>
                </a:lnTo>
                <a:lnTo>
                  <a:pt x="167" y="2966"/>
                </a:lnTo>
                <a:lnTo>
                  <a:pt x="187" y="2976"/>
                </a:lnTo>
                <a:lnTo>
                  <a:pt x="209" y="2981"/>
                </a:lnTo>
                <a:lnTo>
                  <a:pt x="230" y="2981"/>
                </a:lnTo>
                <a:lnTo>
                  <a:pt x="251" y="2977"/>
                </a:lnTo>
                <a:lnTo>
                  <a:pt x="272" y="2966"/>
                </a:lnTo>
                <a:lnTo>
                  <a:pt x="290" y="2952"/>
                </a:lnTo>
                <a:lnTo>
                  <a:pt x="304" y="2934"/>
                </a:lnTo>
                <a:lnTo>
                  <a:pt x="313" y="2913"/>
                </a:lnTo>
                <a:lnTo>
                  <a:pt x="318" y="2891"/>
                </a:lnTo>
                <a:lnTo>
                  <a:pt x="318" y="2868"/>
                </a:lnTo>
                <a:lnTo>
                  <a:pt x="313" y="2846"/>
                </a:lnTo>
                <a:lnTo>
                  <a:pt x="304" y="2826"/>
                </a:lnTo>
                <a:lnTo>
                  <a:pt x="289" y="2807"/>
                </a:lnTo>
                <a:lnTo>
                  <a:pt x="272" y="2792"/>
                </a:lnTo>
                <a:lnTo>
                  <a:pt x="251" y="2783"/>
                </a:lnTo>
                <a:lnTo>
                  <a:pt x="230" y="2778"/>
                </a:lnTo>
                <a:lnTo>
                  <a:pt x="208" y="2778"/>
                </a:lnTo>
                <a:close/>
                <a:moveTo>
                  <a:pt x="2823" y="826"/>
                </a:moveTo>
                <a:lnTo>
                  <a:pt x="2796" y="840"/>
                </a:lnTo>
                <a:lnTo>
                  <a:pt x="2769" y="855"/>
                </a:lnTo>
                <a:lnTo>
                  <a:pt x="2741" y="873"/>
                </a:lnTo>
                <a:lnTo>
                  <a:pt x="2716" y="892"/>
                </a:lnTo>
                <a:lnTo>
                  <a:pt x="2693" y="913"/>
                </a:lnTo>
                <a:lnTo>
                  <a:pt x="2677" y="936"/>
                </a:lnTo>
                <a:lnTo>
                  <a:pt x="2669" y="953"/>
                </a:lnTo>
                <a:lnTo>
                  <a:pt x="2665" y="976"/>
                </a:lnTo>
                <a:lnTo>
                  <a:pt x="2662" y="1002"/>
                </a:lnTo>
                <a:lnTo>
                  <a:pt x="2663" y="1031"/>
                </a:lnTo>
                <a:lnTo>
                  <a:pt x="2666" y="1061"/>
                </a:lnTo>
                <a:lnTo>
                  <a:pt x="2670" y="1092"/>
                </a:lnTo>
                <a:lnTo>
                  <a:pt x="2677" y="1123"/>
                </a:lnTo>
                <a:lnTo>
                  <a:pt x="2686" y="1155"/>
                </a:lnTo>
                <a:lnTo>
                  <a:pt x="2696" y="1186"/>
                </a:lnTo>
                <a:lnTo>
                  <a:pt x="2709" y="1214"/>
                </a:lnTo>
                <a:lnTo>
                  <a:pt x="2721" y="1240"/>
                </a:lnTo>
                <a:lnTo>
                  <a:pt x="2735" y="1263"/>
                </a:lnTo>
                <a:lnTo>
                  <a:pt x="2749" y="1282"/>
                </a:lnTo>
                <a:lnTo>
                  <a:pt x="2766" y="1295"/>
                </a:lnTo>
                <a:lnTo>
                  <a:pt x="2802" y="1326"/>
                </a:lnTo>
                <a:lnTo>
                  <a:pt x="2835" y="1358"/>
                </a:lnTo>
                <a:lnTo>
                  <a:pt x="2862" y="1392"/>
                </a:lnTo>
                <a:lnTo>
                  <a:pt x="2887" y="1428"/>
                </a:lnTo>
                <a:lnTo>
                  <a:pt x="2906" y="1465"/>
                </a:lnTo>
                <a:lnTo>
                  <a:pt x="2923" y="1503"/>
                </a:lnTo>
                <a:lnTo>
                  <a:pt x="2937" y="1541"/>
                </a:lnTo>
                <a:lnTo>
                  <a:pt x="2948" y="1581"/>
                </a:lnTo>
                <a:lnTo>
                  <a:pt x="2955" y="1521"/>
                </a:lnTo>
                <a:lnTo>
                  <a:pt x="2960" y="1460"/>
                </a:lnTo>
                <a:lnTo>
                  <a:pt x="2962" y="1399"/>
                </a:lnTo>
                <a:lnTo>
                  <a:pt x="2959" y="1311"/>
                </a:lnTo>
                <a:lnTo>
                  <a:pt x="2950" y="1224"/>
                </a:lnTo>
                <a:lnTo>
                  <a:pt x="2936" y="1140"/>
                </a:lnTo>
                <a:lnTo>
                  <a:pt x="2915" y="1059"/>
                </a:lnTo>
                <a:lnTo>
                  <a:pt x="2889" y="978"/>
                </a:lnTo>
                <a:lnTo>
                  <a:pt x="2858" y="901"/>
                </a:lnTo>
                <a:lnTo>
                  <a:pt x="2823" y="826"/>
                </a:lnTo>
                <a:close/>
                <a:moveTo>
                  <a:pt x="1763" y="172"/>
                </a:moveTo>
                <a:lnTo>
                  <a:pt x="1682" y="174"/>
                </a:lnTo>
                <a:lnTo>
                  <a:pt x="1603" y="183"/>
                </a:lnTo>
                <a:lnTo>
                  <a:pt x="1524" y="197"/>
                </a:lnTo>
                <a:lnTo>
                  <a:pt x="1448" y="215"/>
                </a:lnTo>
                <a:lnTo>
                  <a:pt x="1373" y="239"/>
                </a:lnTo>
                <a:lnTo>
                  <a:pt x="1300" y="268"/>
                </a:lnTo>
                <a:lnTo>
                  <a:pt x="1230" y="301"/>
                </a:lnTo>
                <a:lnTo>
                  <a:pt x="1163" y="339"/>
                </a:lnTo>
                <a:lnTo>
                  <a:pt x="1098" y="381"/>
                </a:lnTo>
                <a:lnTo>
                  <a:pt x="1036" y="427"/>
                </a:lnTo>
                <a:lnTo>
                  <a:pt x="1049" y="447"/>
                </a:lnTo>
                <a:lnTo>
                  <a:pt x="1063" y="469"/>
                </a:lnTo>
                <a:lnTo>
                  <a:pt x="1078" y="493"/>
                </a:lnTo>
                <a:lnTo>
                  <a:pt x="1092" y="518"/>
                </a:lnTo>
                <a:lnTo>
                  <a:pt x="1105" y="544"/>
                </a:lnTo>
                <a:lnTo>
                  <a:pt x="1118" y="570"/>
                </a:lnTo>
                <a:lnTo>
                  <a:pt x="1129" y="597"/>
                </a:lnTo>
                <a:lnTo>
                  <a:pt x="1140" y="623"/>
                </a:lnTo>
                <a:lnTo>
                  <a:pt x="1147" y="648"/>
                </a:lnTo>
                <a:lnTo>
                  <a:pt x="1152" y="673"/>
                </a:lnTo>
                <a:lnTo>
                  <a:pt x="1155" y="697"/>
                </a:lnTo>
                <a:lnTo>
                  <a:pt x="1153" y="718"/>
                </a:lnTo>
                <a:lnTo>
                  <a:pt x="1149" y="738"/>
                </a:lnTo>
                <a:lnTo>
                  <a:pt x="1140" y="755"/>
                </a:lnTo>
                <a:lnTo>
                  <a:pt x="1124" y="774"/>
                </a:lnTo>
                <a:lnTo>
                  <a:pt x="1106" y="790"/>
                </a:lnTo>
                <a:lnTo>
                  <a:pt x="1087" y="804"/>
                </a:lnTo>
                <a:lnTo>
                  <a:pt x="1065" y="818"/>
                </a:lnTo>
                <a:lnTo>
                  <a:pt x="1042" y="829"/>
                </a:lnTo>
                <a:lnTo>
                  <a:pt x="1020" y="840"/>
                </a:lnTo>
                <a:lnTo>
                  <a:pt x="996" y="850"/>
                </a:lnTo>
                <a:lnTo>
                  <a:pt x="973" y="861"/>
                </a:lnTo>
                <a:lnTo>
                  <a:pt x="950" y="870"/>
                </a:lnTo>
                <a:lnTo>
                  <a:pt x="930" y="880"/>
                </a:lnTo>
                <a:lnTo>
                  <a:pt x="911" y="891"/>
                </a:lnTo>
                <a:lnTo>
                  <a:pt x="894" y="903"/>
                </a:lnTo>
                <a:lnTo>
                  <a:pt x="880" y="916"/>
                </a:lnTo>
                <a:lnTo>
                  <a:pt x="870" y="931"/>
                </a:lnTo>
                <a:lnTo>
                  <a:pt x="864" y="947"/>
                </a:lnTo>
                <a:lnTo>
                  <a:pt x="861" y="966"/>
                </a:lnTo>
                <a:lnTo>
                  <a:pt x="861" y="1000"/>
                </a:lnTo>
                <a:lnTo>
                  <a:pt x="860" y="1035"/>
                </a:lnTo>
                <a:lnTo>
                  <a:pt x="858" y="1068"/>
                </a:lnTo>
                <a:lnTo>
                  <a:pt x="857" y="1100"/>
                </a:lnTo>
                <a:lnTo>
                  <a:pt x="856" y="1130"/>
                </a:lnTo>
                <a:lnTo>
                  <a:pt x="855" y="1158"/>
                </a:lnTo>
                <a:lnTo>
                  <a:pt x="856" y="1182"/>
                </a:lnTo>
                <a:lnTo>
                  <a:pt x="858" y="1203"/>
                </a:lnTo>
                <a:lnTo>
                  <a:pt x="861" y="1220"/>
                </a:lnTo>
                <a:lnTo>
                  <a:pt x="866" y="1230"/>
                </a:lnTo>
                <a:lnTo>
                  <a:pt x="873" y="1239"/>
                </a:lnTo>
                <a:lnTo>
                  <a:pt x="882" y="1248"/>
                </a:lnTo>
                <a:lnTo>
                  <a:pt x="891" y="1257"/>
                </a:lnTo>
                <a:lnTo>
                  <a:pt x="903" y="1266"/>
                </a:lnTo>
                <a:lnTo>
                  <a:pt x="913" y="1275"/>
                </a:lnTo>
                <a:lnTo>
                  <a:pt x="922" y="1284"/>
                </a:lnTo>
                <a:lnTo>
                  <a:pt x="929" y="1294"/>
                </a:lnTo>
                <a:lnTo>
                  <a:pt x="935" y="1305"/>
                </a:lnTo>
                <a:lnTo>
                  <a:pt x="937" y="1316"/>
                </a:lnTo>
                <a:lnTo>
                  <a:pt x="936" y="1328"/>
                </a:lnTo>
                <a:lnTo>
                  <a:pt x="931" y="1341"/>
                </a:lnTo>
                <a:lnTo>
                  <a:pt x="921" y="1355"/>
                </a:lnTo>
                <a:lnTo>
                  <a:pt x="906" y="1370"/>
                </a:lnTo>
                <a:lnTo>
                  <a:pt x="886" y="1385"/>
                </a:lnTo>
                <a:lnTo>
                  <a:pt x="863" y="1402"/>
                </a:lnTo>
                <a:lnTo>
                  <a:pt x="836" y="1419"/>
                </a:lnTo>
                <a:lnTo>
                  <a:pt x="806" y="1438"/>
                </a:lnTo>
                <a:lnTo>
                  <a:pt x="774" y="1457"/>
                </a:lnTo>
                <a:lnTo>
                  <a:pt x="741" y="1477"/>
                </a:lnTo>
                <a:lnTo>
                  <a:pt x="706" y="1497"/>
                </a:lnTo>
                <a:lnTo>
                  <a:pt x="673" y="1515"/>
                </a:lnTo>
                <a:lnTo>
                  <a:pt x="639" y="1534"/>
                </a:lnTo>
                <a:lnTo>
                  <a:pt x="607" y="1551"/>
                </a:lnTo>
                <a:lnTo>
                  <a:pt x="579" y="1566"/>
                </a:lnTo>
                <a:lnTo>
                  <a:pt x="592" y="1649"/>
                </a:lnTo>
                <a:lnTo>
                  <a:pt x="613" y="1730"/>
                </a:lnTo>
                <a:lnTo>
                  <a:pt x="636" y="1809"/>
                </a:lnTo>
                <a:lnTo>
                  <a:pt x="665" y="1885"/>
                </a:lnTo>
                <a:lnTo>
                  <a:pt x="700" y="1958"/>
                </a:lnTo>
                <a:lnTo>
                  <a:pt x="739" y="2030"/>
                </a:lnTo>
                <a:lnTo>
                  <a:pt x="1201" y="1564"/>
                </a:lnTo>
                <a:lnTo>
                  <a:pt x="1205" y="1567"/>
                </a:lnTo>
                <a:lnTo>
                  <a:pt x="1207" y="951"/>
                </a:lnTo>
                <a:lnTo>
                  <a:pt x="1839" y="777"/>
                </a:lnTo>
                <a:lnTo>
                  <a:pt x="1907" y="847"/>
                </a:lnTo>
                <a:lnTo>
                  <a:pt x="1570" y="1191"/>
                </a:lnTo>
                <a:lnTo>
                  <a:pt x="1899" y="1527"/>
                </a:lnTo>
                <a:lnTo>
                  <a:pt x="2235" y="1183"/>
                </a:lnTo>
                <a:lnTo>
                  <a:pt x="2302" y="1252"/>
                </a:lnTo>
                <a:lnTo>
                  <a:pt x="2133" y="1900"/>
                </a:lnTo>
                <a:lnTo>
                  <a:pt x="1514" y="1901"/>
                </a:lnTo>
                <a:lnTo>
                  <a:pt x="1043" y="2375"/>
                </a:lnTo>
                <a:lnTo>
                  <a:pt x="1105" y="2421"/>
                </a:lnTo>
                <a:lnTo>
                  <a:pt x="1169" y="2462"/>
                </a:lnTo>
                <a:lnTo>
                  <a:pt x="1236" y="2499"/>
                </a:lnTo>
                <a:lnTo>
                  <a:pt x="1306" y="2532"/>
                </a:lnTo>
                <a:lnTo>
                  <a:pt x="1378" y="2560"/>
                </a:lnTo>
                <a:lnTo>
                  <a:pt x="1451" y="2583"/>
                </a:lnTo>
                <a:lnTo>
                  <a:pt x="1527" y="2602"/>
                </a:lnTo>
                <a:lnTo>
                  <a:pt x="1605" y="2615"/>
                </a:lnTo>
                <a:lnTo>
                  <a:pt x="1684" y="2623"/>
                </a:lnTo>
                <a:lnTo>
                  <a:pt x="1764" y="2625"/>
                </a:lnTo>
                <a:lnTo>
                  <a:pt x="1850" y="2622"/>
                </a:lnTo>
                <a:lnTo>
                  <a:pt x="1934" y="2613"/>
                </a:lnTo>
                <a:lnTo>
                  <a:pt x="2017" y="2598"/>
                </a:lnTo>
                <a:lnTo>
                  <a:pt x="2097" y="2578"/>
                </a:lnTo>
                <a:lnTo>
                  <a:pt x="2176" y="2550"/>
                </a:lnTo>
                <a:lnTo>
                  <a:pt x="2251" y="2519"/>
                </a:lnTo>
                <a:lnTo>
                  <a:pt x="2324" y="2483"/>
                </a:lnTo>
                <a:lnTo>
                  <a:pt x="2394" y="2441"/>
                </a:lnTo>
                <a:lnTo>
                  <a:pt x="2461" y="2395"/>
                </a:lnTo>
                <a:lnTo>
                  <a:pt x="2526" y="2344"/>
                </a:lnTo>
                <a:lnTo>
                  <a:pt x="2586" y="2290"/>
                </a:lnTo>
                <a:lnTo>
                  <a:pt x="2522" y="2312"/>
                </a:lnTo>
                <a:lnTo>
                  <a:pt x="2457" y="2330"/>
                </a:lnTo>
                <a:lnTo>
                  <a:pt x="2422" y="2340"/>
                </a:lnTo>
                <a:lnTo>
                  <a:pt x="2387" y="2350"/>
                </a:lnTo>
                <a:lnTo>
                  <a:pt x="2353" y="2361"/>
                </a:lnTo>
                <a:lnTo>
                  <a:pt x="2319" y="2372"/>
                </a:lnTo>
                <a:lnTo>
                  <a:pt x="2285" y="2383"/>
                </a:lnTo>
                <a:lnTo>
                  <a:pt x="2254" y="2393"/>
                </a:lnTo>
                <a:lnTo>
                  <a:pt x="2223" y="2401"/>
                </a:lnTo>
                <a:lnTo>
                  <a:pt x="2194" y="2409"/>
                </a:lnTo>
                <a:lnTo>
                  <a:pt x="2166" y="2415"/>
                </a:lnTo>
                <a:lnTo>
                  <a:pt x="2141" y="2418"/>
                </a:lnTo>
                <a:lnTo>
                  <a:pt x="2116" y="2419"/>
                </a:lnTo>
                <a:lnTo>
                  <a:pt x="2095" y="2417"/>
                </a:lnTo>
                <a:lnTo>
                  <a:pt x="2077" y="2412"/>
                </a:lnTo>
                <a:lnTo>
                  <a:pt x="2061" y="2403"/>
                </a:lnTo>
                <a:lnTo>
                  <a:pt x="2047" y="2391"/>
                </a:lnTo>
                <a:lnTo>
                  <a:pt x="2040" y="2376"/>
                </a:lnTo>
                <a:lnTo>
                  <a:pt x="2039" y="2363"/>
                </a:lnTo>
                <a:lnTo>
                  <a:pt x="2043" y="2347"/>
                </a:lnTo>
                <a:lnTo>
                  <a:pt x="2052" y="2332"/>
                </a:lnTo>
                <a:lnTo>
                  <a:pt x="2066" y="2316"/>
                </a:lnTo>
                <a:lnTo>
                  <a:pt x="2082" y="2299"/>
                </a:lnTo>
                <a:lnTo>
                  <a:pt x="2101" y="2284"/>
                </a:lnTo>
                <a:lnTo>
                  <a:pt x="2123" y="2267"/>
                </a:lnTo>
                <a:lnTo>
                  <a:pt x="2145" y="2251"/>
                </a:lnTo>
                <a:lnTo>
                  <a:pt x="2168" y="2236"/>
                </a:lnTo>
                <a:lnTo>
                  <a:pt x="2192" y="2221"/>
                </a:lnTo>
                <a:lnTo>
                  <a:pt x="2214" y="2206"/>
                </a:lnTo>
                <a:lnTo>
                  <a:pt x="2236" y="2193"/>
                </a:lnTo>
                <a:lnTo>
                  <a:pt x="2256" y="2180"/>
                </a:lnTo>
                <a:lnTo>
                  <a:pt x="2272" y="2169"/>
                </a:lnTo>
                <a:lnTo>
                  <a:pt x="2286" y="2158"/>
                </a:lnTo>
                <a:lnTo>
                  <a:pt x="2297" y="2150"/>
                </a:lnTo>
                <a:lnTo>
                  <a:pt x="2304" y="2140"/>
                </a:lnTo>
                <a:lnTo>
                  <a:pt x="2312" y="2125"/>
                </a:lnTo>
                <a:lnTo>
                  <a:pt x="2320" y="2105"/>
                </a:lnTo>
                <a:lnTo>
                  <a:pt x="2329" y="2082"/>
                </a:lnTo>
                <a:lnTo>
                  <a:pt x="2337" y="2057"/>
                </a:lnTo>
                <a:lnTo>
                  <a:pt x="2346" y="2029"/>
                </a:lnTo>
                <a:lnTo>
                  <a:pt x="2355" y="1999"/>
                </a:lnTo>
                <a:lnTo>
                  <a:pt x="2363" y="1969"/>
                </a:lnTo>
                <a:lnTo>
                  <a:pt x="2371" y="1939"/>
                </a:lnTo>
                <a:lnTo>
                  <a:pt x="2379" y="1908"/>
                </a:lnTo>
                <a:lnTo>
                  <a:pt x="2386" y="1879"/>
                </a:lnTo>
                <a:lnTo>
                  <a:pt x="2392" y="1851"/>
                </a:lnTo>
                <a:lnTo>
                  <a:pt x="2398" y="1826"/>
                </a:lnTo>
                <a:lnTo>
                  <a:pt x="2403" y="1804"/>
                </a:lnTo>
                <a:lnTo>
                  <a:pt x="2408" y="1786"/>
                </a:lnTo>
                <a:lnTo>
                  <a:pt x="2411" y="1772"/>
                </a:lnTo>
                <a:lnTo>
                  <a:pt x="2413" y="1763"/>
                </a:lnTo>
                <a:lnTo>
                  <a:pt x="2413" y="1760"/>
                </a:lnTo>
                <a:lnTo>
                  <a:pt x="2415" y="1758"/>
                </a:lnTo>
                <a:lnTo>
                  <a:pt x="2419" y="1751"/>
                </a:lnTo>
                <a:lnTo>
                  <a:pt x="2424" y="1739"/>
                </a:lnTo>
                <a:lnTo>
                  <a:pt x="2430" y="1725"/>
                </a:lnTo>
                <a:lnTo>
                  <a:pt x="2437" y="1707"/>
                </a:lnTo>
                <a:lnTo>
                  <a:pt x="2444" y="1687"/>
                </a:lnTo>
                <a:lnTo>
                  <a:pt x="2450" y="1664"/>
                </a:lnTo>
                <a:lnTo>
                  <a:pt x="2454" y="1640"/>
                </a:lnTo>
                <a:lnTo>
                  <a:pt x="2456" y="1614"/>
                </a:lnTo>
                <a:lnTo>
                  <a:pt x="2455" y="1588"/>
                </a:lnTo>
                <a:lnTo>
                  <a:pt x="2451" y="1562"/>
                </a:lnTo>
                <a:lnTo>
                  <a:pt x="2442" y="1535"/>
                </a:lnTo>
                <a:lnTo>
                  <a:pt x="2436" y="1512"/>
                </a:lnTo>
                <a:lnTo>
                  <a:pt x="2436" y="1489"/>
                </a:lnTo>
                <a:lnTo>
                  <a:pt x="2441" y="1466"/>
                </a:lnTo>
                <a:lnTo>
                  <a:pt x="2450" y="1442"/>
                </a:lnTo>
                <a:lnTo>
                  <a:pt x="2462" y="1418"/>
                </a:lnTo>
                <a:lnTo>
                  <a:pt x="2477" y="1394"/>
                </a:lnTo>
                <a:lnTo>
                  <a:pt x="2494" y="1370"/>
                </a:lnTo>
                <a:lnTo>
                  <a:pt x="2511" y="1346"/>
                </a:lnTo>
                <a:lnTo>
                  <a:pt x="2529" y="1322"/>
                </a:lnTo>
                <a:lnTo>
                  <a:pt x="2546" y="1298"/>
                </a:lnTo>
                <a:lnTo>
                  <a:pt x="2561" y="1275"/>
                </a:lnTo>
                <a:lnTo>
                  <a:pt x="2574" y="1252"/>
                </a:lnTo>
                <a:lnTo>
                  <a:pt x="2584" y="1228"/>
                </a:lnTo>
                <a:lnTo>
                  <a:pt x="2590" y="1206"/>
                </a:lnTo>
                <a:lnTo>
                  <a:pt x="2592" y="1181"/>
                </a:lnTo>
                <a:lnTo>
                  <a:pt x="2591" y="1153"/>
                </a:lnTo>
                <a:lnTo>
                  <a:pt x="2588" y="1121"/>
                </a:lnTo>
                <a:lnTo>
                  <a:pt x="2583" y="1088"/>
                </a:lnTo>
                <a:lnTo>
                  <a:pt x="2576" y="1052"/>
                </a:lnTo>
                <a:lnTo>
                  <a:pt x="2568" y="1017"/>
                </a:lnTo>
                <a:lnTo>
                  <a:pt x="2558" y="983"/>
                </a:lnTo>
                <a:lnTo>
                  <a:pt x="2548" y="948"/>
                </a:lnTo>
                <a:lnTo>
                  <a:pt x="2536" y="916"/>
                </a:lnTo>
                <a:lnTo>
                  <a:pt x="2524" y="888"/>
                </a:lnTo>
                <a:lnTo>
                  <a:pt x="2511" y="862"/>
                </a:lnTo>
                <a:lnTo>
                  <a:pt x="2498" y="841"/>
                </a:lnTo>
                <a:lnTo>
                  <a:pt x="2485" y="825"/>
                </a:lnTo>
                <a:lnTo>
                  <a:pt x="2472" y="815"/>
                </a:lnTo>
                <a:lnTo>
                  <a:pt x="2458" y="806"/>
                </a:lnTo>
                <a:lnTo>
                  <a:pt x="2441" y="795"/>
                </a:lnTo>
                <a:lnTo>
                  <a:pt x="2422" y="779"/>
                </a:lnTo>
                <a:lnTo>
                  <a:pt x="2399" y="762"/>
                </a:lnTo>
                <a:lnTo>
                  <a:pt x="2376" y="742"/>
                </a:lnTo>
                <a:lnTo>
                  <a:pt x="2351" y="720"/>
                </a:lnTo>
                <a:lnTo>
                  <a:pt x="2323" y="697"/>
                </a:lnTo>
                <a:lnTo>
                  <a:pt x="2296" y="673"/>
                </a:lnTo>
                <a:lnTo>
                  <a:pt x="2267" y="650"/>
                </a:lnTo>
                <a:lnTo>
                  <a:pt x="2238" y="626"/>
                </a:lnTo>
                <a:lnTo>
                  <a:pt x="2208" y="603"/>
                </a:lnTo>
                <a:lnTo>
                  <a:pt x="2179" y="582"/>
                </a:lnTo>
                <a:lnTo>
                  <a:pt x="2149" y="563"/>
                </a:lnTo>
                <a:lnTo>
                  <a:pt x="2121" y="545"/>
                </a:lnTo>
                <a:lnTo>
                  <a:pt x="2101" y="530"/>
                </a:lnTo>
                <a:lnTo>
                  <a:pt x="2083" y="511"/>
                </a:lnTo>
                <a:lnTo>
                  <a:pt x="2067" y="489"/>
                </a:lnTo>
                <a:lnTo>
                  <a:pt x="2051" y="461"/>
                </a:lnTo>
                <a:lnTo>
                  <a:pt x="2038" y="431"/>
                </a:lnTo>
                <a:lnTo>
                  <a:pt x="2026" y="400"/>
                </a:lnTo>
                <a:lnTo>
                  <a:pt x="2015" y="366"/>
                </a:lnTo>
                <a:lnTo>
                  <a:pt x="2005" y="330"/>
                </a:lnTo>
                <a:lnTo>
                  <a:pt x="1995" y="295"/>
                </a:lnTo>
                <a:lnTo>
                  <a:pt x="1988" y="259"/>
                </a:lnTo>
                <a:lnTo>
                  <a:pt x="1982" y="225"/>
                </a:lnTo>
                <a:lnTo>
                  <a:pt x="1976" y="191"/>
                </a:lnTo>
                <a:lnTo>
                  <a:pt x="1907" y="181"/>
                </a:lnTo>
                <a:lnTo>
                  <a:pt x="1836" y="174"/>
                </a:lnTo>
                <a:lnTo>
                  <a:pt x="1763" y="172"/>
                </a:lnTo>
                <a:close/>
                <a:moveTo>
                  <a:pt x="1764" y="0"/>
                </a:moveTo>
                <a:lnTo>
                  <a:pt x="1764" y="0"/>
                </a:lnTo>
                <a:lnTo>
                  <a:pt x="1858" y="4"/>
                </a:lnTo>
                <a:lnTo>
                  <a:pt x="1950" y="13"/>
                </a:lnTo>
                <a:lnTo>
                  <a:pt x="2039" y="29"/>
                </a:lnTo>
                <a:lnTo>
                  <a:pt x="2127" y="50"/>
                </a:lnTo>
                <a:lnTo>
                  <a:pt x="2212" y="78"/>
                </a:lnTo>
                <a:lnTo>
                  <a:pt x="2295" y="110"/>
                </a:lnTo>
                <a:lnTo>
                  <a:pt x="2375" y="149"/>
                </a:lnTo>
                <a:lnTo>
                  <a:pt x="2452" y="191"/>
                </a:lnTo>
                <a:lnTo>
                  <a:pt x="2527" y="239"/>
                </a:lnTo>
                <a:lnTo>
                  <a:pt x="2598" y="291"/>
                </a:lnTo>
                <a:lnTo>
                  <a:pt x="2665" y="349"/>
                </a:lnTo>
                <a:lnTo>
                  <a:pt x="2729" y="410"/>
                </a:lnTo>
                <a:lnTo>
                  <a:pt x="2789" y="476"/>
                </a:lnTo>
                <a:lnTo>
                  <a:pt x="2844" y="545"/>
                </a:lnTo>
                <a:lnTo>
                  <a:pt x="2896" y="618"/>
                </a:lnTo>
                <a:lnTo>
                  <a:pt x="2943" y="694"/>
                </a:lnTo>
                <a:lnTo>
                  <a:pt x="2984" y="773"/>
                </a:lnTo>
                <a:lnTo>
                  <a:pt x="3022" y="854"/>
                </a:lnTo>
                <a:lnTo>
                  <a:pt x="3054" y="940"/>
                </a:lnTo>
                <a:lnTo>
                  <a:pt x="3081" y="1027"/>
                </a:lnTo>
                <a:lnTo>
                  <a:pt x="3101" y="1117"/>
                </a:lnTo>
                <a:lnTo>
                  <a:pt x="3117" y="1210"/>
                </a:lnTo>
                <a:lnTo>
                  <a:pt x="3127" y="1304"/>
                </a:lnTo>
                <a:lnTo>
                  <a:pt x="3130" y="1399"/>
                </a:lnTo>
                <a:lnTo>
                  <a:pt x="3127" y="1494"/>
                </a:lnTo>
                <a:lnTo>
                  <a:pt x="3118" y="1588"/>
                </a:lnTo>
                <a:lnTo>
                  <a:pt x="3102" y="1680"/>
                </a:lnTo>
                <a:lnTo>
                  <a:pt x="3081" y="1771"/>
                </a:lnTo>
                <a:lnTo>
                  <a:pt x="3055" y="1858"/>
                </a:lnTo>
                <a:lnTo>
                  <a:pt x="3022" y="1943"/>
                </a:lnTo>
                <a:lnTo>
                  <a:pt x="2985" y="2025"/>
                </a:lnTo>
                <a:lnTo>
                  <a:pt x="2943" y="2104"/>
                </a:lnTo>
                <a:lnTo>
                  <a:pt x="2896" y="2180"/>
                </a:lnTo>
                <a:lnTo>
                  <a:pt x="2845" y="2253"/>
                </a:lnTo>
                <a:lnTo>
                  <a:pt x="2789" y="2322"/>
                </a:lnTo>
                <a:lnTo>
                  <a:pt x="2729" y="2388"/>
                </a:lnTo>
                <a:lnTo>
                  <a:pt x="2666" y="2449"/>
                </a:lnTo>
                <a:lnTo>
                  <a:pt x="2598" y="2506"/>
                </a:lnTo>
                <a:lnTo>
                  <a:pt x="2528" y="2559"/>
                </a:lnTo>
                <a:lnTo>
                  <a:pt x="2453" y="2607"/>
                </a:lnTo>
                <a:lnTo>
                  <a:pt x="2376" y="2649"/>
                </a:lnTo>
                <a:lnTo>
                  <a:pt x="2296" y="2688"/>
                </a:lnTo>
                <a:lnTo>
                  <a:pt x="2212" y="2720"/>
                </a:lnTo>
                <a:lnTo>
                  <a:pt x="2127" y="2747"/>
                </a:lnTo>
                <a:lnTo>
                  <a:pt x="2039" y="2769"/>
                </a:lnTo>
                <a:lnTo>
                  <a:pt x="1950" y="2785"/>
                </a:lnTo>
                <a:lnTo>
                  <a:pt x="1858" y="2794"/>
                </a:lnTo>
                <a:lnTo>
                  <a:pt x="1764" y="2797"/>
                </a:lnTo>
                <a:lnTo>
                  <a:pt x="1679" y="2795"/>
                </a:lnTo>
                <a:lnTo>
                  <a:pt x="1593" y="2787"/>
                </a:lnTo>
                <a:lnTo>
                  <a:pt x="1511" y="2774"/>
                </a:lnTo>
                <a:lnTo>
                  <a:pt x="1430" y="2755"/>
                </a:lnTo>
                <a:lnTo>
                  <a:pt x="1350" y="2732"/>
                </a:lnTo>
                <a:lnTo>
                  <a:pt x="1273" y="2704"/>
                </a:lnTo>
                <a:lnTo>
                  <a:pt x="1198" y="2670"/>
                </a:lnTo>
                <a:lnTo>
                  <a:pt x="1125" y="2634"/>
                </a:lnTo>
                <a:lnTo>
                  <a:pt x="1055" y="2592"/>
                </a:lnTo>
                <a:lnTo>
                  <a:pt x="987" y="2547"/>
                </a:lnTo>
                <a:lnTo>
                  <a:pt x="922" y="2498"/>
                </a:lnTo>
                <a:lnTo>
                  <a:pt x="384" y="3041"/>
                </a:lnTo>
                <a:lnTo>
                  <a:pt x="382" y="3039"/>
                </a:lnTo>
                <a:lnTo>
                  <a:pt x="356" y="3061"/>
                </a:lnTo>
                <a:lnTo>
                  <a:pt x="329" y="3079"/>
                </a:lnTo>
                <a:lnTo>
                  <a:pt x="300" y="3091"/>
                </a:lnTo>
                <a:lnTo>
                  <a:pt x="270" y="3101"/>
                </a:lnTo>
                <a:lnTo>
                  <a:pt x="238" y="3105"/>
                </a:lnTo>
                <a:lnTo>
                  <a:pt x="208" y="3104"/>
                </a:lnTo>
                <a:lnTo>
                  <a:pt x="176" y="3100"/>
                </a:lnTo>
                <a:lnTo>
                  <a:pt x="146" y="3090"/>
                </a:lnTo>
                <a:lnTo>
                  <a:pt x="117" y="3078"/>
                </a:lnTo>
                <a:lnTo>
                  <a:pt x="90" y="3060"/>
                </a:lnTo>
                <a:lnTo>
                  <a:pt x="65" y="3037"/>
                </a:lnTo>
                <a:lnTo>
                  <a:pt x="44" y="3012"/>
                </a:lnTo>
                <a:lnTo>
                  <a:pt x="26" y="2984"/>
                </a:lnTo>
                <a:lnTo>
                  <a:pt x="13" y="2955"/>
                </a:lnTo>
                <a:lnTo>
                  <a:pt x="4" y="2924"/>
                </a:lnTo>
                <a:lnTo>
                  <a:pt x="0" y="2892"/>
                </a:lnTo>
                <a:lnTo>
                  <a:pt x="0" y="2860"/>
                </a:lnTo>
                <a:lnTo>
                  <a:pt x="4" y="2828"/>
                </a:lnTo>
                <a:lnTo>
                  <a:pt x="12" y="2797"/>
                </a:lnTo>
                <a:lnTo>
                  <a:pt x="25" y="2767"/>
                </a:lnTo>
                <a:lnTo>
                  <a:pt x="43" y="2739"/>
                </a:lnTo>
                <a:lnTo>
                  <a:pt x="64" y="2713"/>
                </a:lnTo>
                <a:lnTo>
                  <a:pt x="62" y="2712"/>
                </a:lnTo>
                <a:lnTo>
                  <a:pt x="617" y="2153"/>
                </a:lnTo>
                <a:lnTo>
                  <a:pt x="573" y="2079"/>
                </a:lnTo>
                <a:lnTo>
                  <a:pt x="534" y="2002"/>
                </a:lnTo>
                <a:lnTo>
                  <a:pt x="500" y="1923"/>
                </a:lnTo>
                <a:lnTo>
                  <a:pt x="469" y="1841"/>
                </a:lnTo>
                <a:lnTo>
                  <a:pt x="445" y="1756"/>
                </a:lnTo>
                <a:lnTo>
                  <a:pt x="425" y="1670"/>
                </a:lnTo>
                <a:lnTo>
                  <a:pt x="411" y="1581"/>
                </a:lnTo>
                <a:lnTo>
                  <a:pt x="402" y="1490"/>
                </a:lnTo>
                <a:lnTo>
                  <a:pt x="399" y="1399"/>
                </a:lnTo>
                <a:lnTo>
                  <a:pt x="402" y="1304"/>
                </a:lnTo>
                <a:lnTo>
                  <a:pt x="411" y="1210"/>
                </a:lnTo>
                <a:lnTo>
                  <a:pt x="426" y="1117"/>
                </a:lnTo>
                <a:lnTo>
                  <a:pt x="448" y="1027"/>
                </a:lnTo>
                <a:lnTo>
                  <a:pt x="474" y="940"/>
                </a:lnTo>
                <a:lnTo>
                  <a:pt x="507" y="854"/>
                </a:lnTo>
                <a:lnTo>
                  <a:pt x="543" y="773"/>
                </a:lnTo>
                <a:lnTo>
                  <a:pt x="585" y="694"/>
                </a:lnTo>
                <a:lnTo>
                  <a:pt x="633" y="618"/>
                </a:lnTo>
                <a:lnTo>
                  <a:pt x="684" y="545"/>
                </a:lnTo>
                <a:lnTo>
                  <a:pt x="740" y="476"/>
                </a:lnTo>
                <a:lnTo>
                  <a:pt x="799" y="410"/>
                </a:lnTo>
                <a:lnTo>
                  <a:pt x="863" y="349"/>
                </a:lnTo>
                <a:lnTo>
                  <a:pt x="930" y="291"/>
                </a:lnTo>
                <a:lnTo>
                  <a:pt x="1001" y="239"/>
                </a:lnTo>
                <a:lnTo>
                  <a:pt x="1076" y="191"/>
                </a:lnTo>
                <a:lnTo>
                  <a:pt x="1153" y="149"/>
                </a:lnTo>
                <a:lnTo>
                  <a:pt x="1233" y="110"/>
                </a:lnTo>
                <a:lnTo>
                  <a:pt x="1317" y="78"/>
                </a:lnTo>
                <a:lnTo>
                  <a:pt x="1402" y="50"/>
                </a:lnTo>
                <a:lnTo>
                  <a:pt x="1490" y="29"/>
                </a:lnTo>
                <a:lnTo>
                  <a:pt x="1579" y="13"/>
                </a:lnTo>
                <a:lnTo>
                  <a:pt x="1671" y="4"/>
                </a:lnTo>
                <a:lnTo>
                  <a:pt x="1764" y="0"/>
                </a:lnTo>
                <a:close/>
              </a:path>
            </a:pathLst>
          </a:custGeom>
          <a:solidFill>
            <a:schemeClr val="accent4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 dirty="0"/>
          </a:p>
        </p:txBody>
      </p:sp>
      <p:sp>
        <p:nvSpPr>
          <p:cNvPr id="122" name="Rounded Rectangle 177">
            <a:extLst>
              <a:ext uri="{FF2B5EF4-FFF2-40B4-BE49-F238E27FC236}">
                <a16:creationId xmlns:a16="http://schemas.microsoft.com/office/drawing/2014/main" id="{B18FB5B5-B4CB-4471-AD31-2437983A7E8B}"/>
              </a:ext>
            </a:extLst>
          </p:cNvPr>
          <p:cNvSpPr/>
          <p:nvPr/>
        </p:nvSpPr>
        <p:spPr>
          <a:xfrm>
            <a:off x="8695475" y="2614368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altLang="zh-C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low</a:t>
            </a:r>
            <a:endParaRPr lang="en-IN" sz="1100" dirty="0">
              <a:solidFill>
                <a:schemeClr val="bg1">
                  <a:lumMod val="65000"/>
                </a:schemeClr>
              </a:solidFill>
              <a:latin typeface="+mj-lt"/>
            </a:endParaRPr>
          </a:p>
        </p:txBody>
      </p:sp>
      <p:sp>
        <p:nvSpPr>
          <p:cNvPr id="123" name="Rounded Rectangle 178">
            <a:extLst>
              <a:ext uri="{FF2B5EF4-FFF2-40B4-BE49-F238E27FC236}">
                <a16:creationId xmlns:a16="http://schemas.microsoft.com/office/drawing/2014/main" id="{CFD4B7CA-9A97-407C-B79D-C48E49DD53D6}"/>
              </a:ext>
            </a:extLst>
          </p:cNvPr>
          <p:cNvSpPr/>
          <p:nvPr/>
        </p:nvSpPr>
        <p:spPr>
          <a:xfrm>
            <a:off x="8811312" y="2689222"/>
            <a:ext cx="536795" cy="12883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24" name="Rounded Rectangle 179">
            <a:extLst>
              <a:ext uri="{FF2B5EF4-FFF2-40B4-BE49-F238E27FC236}">
                <a16:creationId xmlns:a16="http://schemas.microsoft.com/office/drawing/2014/main" id="{19C24C85-BB97-413F-8C3C-468E5DECB36B}"/>
              </a:ext>
            </a:extLst>
          </p:cNvPr>
          <p:cNvSpPr/>
          <p:nvPr/>
        </p:nvSpPr>
        <p:spPr>
          <a:xfrm>
            <a:off x="8695475" y="3246993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I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high</a:t>
            </a:r>
          </a:p>
        </p:txBody>
      </p:sp>
      <p:sp>
        <p:nvSpPr>
          <p:cNvPr id="125" name="Rounded Rectangle 180">
            <a:extLst>
              <a:ext uri="{FF2B5EF4-FFF2-40B4-BE49-F238E27FC236}">
                <a16:creationId xmlns:a16="http://schemas.microsoft.com/office/drawing/2014/main" id="{888A8897-7B56-400D-85C9-B4215C98FC38}"/>
              </a:ext>
            </a:extLst>
          </p:cNvPr>
          <p:cNvSpPr/>
          <p:nvPr/>
        </p:nvSpPr>
        <p:spPr>
          <a:xfrm>
            <a:off x="8811312" y="3321847"/>
            <a:ext cx="2217667" cy="11593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26" name="Rounded Rectangle 181">
            <a:extLst>
              <a:ext uri="{FF2B5EF4-FFF2-40B4-BE49-F238E27FC236}">
                <a16:creationId xmlns:a16="http://schemas.microsoft.com/office/drawing/2014/main" id="{89C72334-661F-4FA9-BB03-226C9877A96A}"/>
              </a:ext>
            </a:extLst>
          </p:cNvPr>
          <p:cNvSpPr/>
          <p:nvPr/>
        </p:nvSpPr>
        <p:spPr>
          <a:xfrm>
            <a:off x="8695475" y="3851043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I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high</a:t>
            </a:r>
          </a:p>
        </p:txBody>
      </p:sp>
      <p:sp>
        <p:nvSpPr>
          <p:cNvPr id="127" name="Rounded Rectangle 182">
            <a:extLst>
              <a:ext uri="{FF2B5EF4-FFF2-40B4-BE49-F238E27FC236}">
                <a16:creationId xmlns:a16="http://schemas.microsoft.com/office/drawing/2014/main" id="{77042F42-2B06-4BEE-870E-A509264A7E88}"/>
              </a:ext>
            </a:extLst>
          </p:cNvPr>
          <p:cNvSpPr/>
          <p:nvPr/>
        </p:nvSpPr>
        <p:spPr>
          <a:xfrm>
            <a:off x="8811312" y="3925897"/>
            <a:ext cx="2217667" cy="10726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28" name="Rounded Rectangle 183">
            <a:extLst>
              <a:ext uri="{FF2B5EF4-FFF2-40B4-BE49-F238E27FC236}">
                <a16:creationId xmlns:a16="http://schemas.microsoft.com/office/drawing/2014/main" id="{835D521F-5F60-4E1E-AAD5-EEB2569EED05}"/>
              </a:ext>
            </a:extLst>
          </p:cNvPr>
          <p:cNvSpPr/>
          <p:nvPr/>
        </p:nvSpPr>
        <p:spPr>
          <a:xfrm>
            <a:off x="8695475" y="4483667"/>
            <a:ext cx="2908112" cy="26564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IN" sz="1100" dirty="0">
                <a:solidFill>
                  <a:schemeClr val="bg1">
                    <a:lumMod val="65000"/>
                  </a:schemeClr>
                </a:solidFill>
                <a:latin typeface="+mj-lt"/>
              </a:rPr>
              <a:t>Moderate </a:t>
            </a:r>
          </a:p>
        </p:txBody>
      </p:sp>
      <p:sp>
        <p:nvSpPr>
          <p:cNvPr id="129" name="Rounded Rectangle 184">
            <a:extLst>
              <a:ext uri="{FF2B5EF4-FFF2-40B4-BE49-F238E27FC236}">
                <a16:creationId xmlns:a16="http://schemas.microsoft.com/office/drawing/2014/main" id="{5ADBB21B-3599-4EFD-A73D-3C9827F661DC}"/>
              </a:ext>
            </a:extLst>
          </p:cNvPr>
          <p:cNvSpPr/>
          <p:nvPr/>
        </p:nvSpPr>
        <p:spPr>
          <a:xfrm>
            <a:off x="8811313" y="4558521"/>
            <a:ext cx="1443030" cy="9512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20B1560-4107-445B-9245-0CACBA970FBA}"/>
              </a:ext>
            </a:extLst>
          </p:cNvPr>
          <p:cNvSpPr txBox="1"/>
          <p:nvPr/>
        </p:nvSpPr>
        <p:spPr>
          <a:xfrm>
            <a:off x="2268541" y="2818054"/>
            <a:ext cx="4250861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b="1" dirty="0"/>
              <a:t>Customers has relatively moderate bargaining power</a:t>
            </a:r>
            <a:r>
              <a:rPr lang="en-US" altLang="zh-CN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sz="1050" dirty="0"/>
              <a:t>Apart from </a:t>
            </a:r>
            <a:r>
              <a:rPr lang="en-US" altLang="zh-CN" sz="1050" dirty="0" err="1"/>
              <a:t>Kugou</a:t>
            </a:r>
            <a:r>
              <a:rPr lang="en-US" altLang="zh-CN" sz="1050" dirty="0"/>
              <a:t> Music, there are also QQ music, </a:t>
            </a:r>
            <a:r>
              <a:rPr lang="en-US" altLang="zh-CN" sz="1050" dirty="0" err="1"/>
              <a:t>Kuwo</a:t>
            </a:r>
            <a:r>
              <a:rPr lang="en-US" altLang="zh-CN" sz="1050" dirty="0"/>
              <a:t> music, apple music, Yun music competed within the same industry,</a:t>
            </a:r>
            <a:r>
              <a:rPr lang="zh-CN" altLang="en-US" sz="1050" dirty="0"/>
              <a:t> </a:t>
            </a:r>
            <a:r>
              <a:rPr lang="en-US" altLang="zh-CN" sz="1050" dirty="0"/>
              <a:t>and the subscription costs are generally the same. There are no </a:t>
            </a:r>
            <a:r>
              <a:rPr lang="en-US" altLang="zh-CN" sz="1050" dirty="0" err="1"/>
              <a:t>swtiching</a:t>
            </a:r>
            <a:r>
              <a:rPr lang="en-US" altLang="zh-CN" sz="1050" dirty="0"/>
              <a:t> cost among providers.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sz="1050" dirty="0"/>
              <a:t>Apart from providing ordinary music, </a:t>
            </a:r>
            <a:r>
              <a:rPr lang="en-US" altLang="zh-CN" sz="1050" dirty="0" err="1"/>
              <a:t>Kugou</a:t>
            </a:r>
            <a:r>
              <a:rPr lang="en-US" altLang="zh-CN" sz="1050" dirty="0"/>
              <a:t> has created a number of advanced innovative technologies, such as shared interactive networks, data transmission solutions, music recognition technologies and artificial intelligence music recommendations.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zh-CN" sz="1050" dirty="0"/>
              <a:t>The differentiated services and large customer base enhanced the low substitutability of </a:t>
            </a:r>
            <a:r>
              <a:rPr lang="en-US" altLang="zh-CN" sz="1050" dirty="0" err="1"/>
              <a:t>Kugou</a:t>
            </a:r>
            <a:r>
              <a:rPr lang="en-US" altLang="zh-CN" sz="1050" dirty="0"/>
              <a:t> music </a:t>
            </a:r>
          </a:p>
          <a:p>
            <a:endParaRPr lang="zh-CN" altLang="en-US" sz="1200" dirty="0"/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13DC3F7B-1E7D-48B5-A9EA-D2180D454A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032" y="2908293"/>
            <a:ext cx="1792379" cy="1786283"/>
          </a:xfrm>
          <a:prstGeom prst="rect">
            <a:avLst/>
          </a:prstGeom>
        </p:spPr>
      </p:pic>
      <p:pic>
        <p:nvPicPr>
          <p:cNvPr id="3" name="12">
            <a:hlinkClick r:id="" action="ppaction://media"/>
            <a:extLst>
              <a:ext uri="{FF2B5EF4-FFF2-40B4-BE49-F238E27FC236}">
                <a16:creationId xmlns:a16="http://schemas.microsoft.com/office/drawing/2014/main" id="{CEF3AC2F-CC1C-4ADA-99A1-5A0A092C79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05513" y="13117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71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7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D8F890C4-24D0-4F0F-957C-0F3898CB1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grpSp>
        <p:nvGrpSpPr>
          <p:cNvPr id="10" name="Group 1">
            <a:extLst>
              <a:ext uri="{FF2B5EF4-FFF2-40B4-BE49-F238E27FC236}">
                <a16:creationId xmlns:a16="http://schemas.microsoft.com/office/drawing/2014/main" id="{AFCEA603-4E84-4E1A-A4FF-07538A81ACC3}"/>
              </a:ext>
            </a:extLst>
          </p:cNvPr>
          <p:cNvGrpSpPr/>
          <p:nvPr/>
        </p:nvGrpSpPr>
        <p:grpSpPr>
          <a:xfrm>
            <a:off x="5845630" y="1325178"/>
            <a:ext cx="6438900" cy="2237581"/>
            <a:chOff x="721917" y="1847347"/>
            <a:chExt cx="4300026" cy="2237581"/>
          </a:xfrm>
        </p:grpSpPr>
        <p:sp>
          <p:nvSpPr>
            <p:cNvPr id="11" name="TextBox 26">
              <a:extLst>
                <a:ext uri="{FF2B5EF4-FFF2-40B4-BE49-F238E27FC236}">
                  <a16:creationId xmlns:a16="http://schemas.microsoft.com/office/drawing/2014/main" id="{E8ABB45E-D161-4E23-9900-1C094434603C}"/>
                </a:ext>
              </a:extLst>
            </p:cNvPr>
            <p:cNvSpPr txBox="1"/>
            <p:nvPr/>
          </p:nvSpPr>
          <p:spPr>
            <a:xfrm>
              <a:off x="1161426" y="1847347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>
                  <a:solidFill>
                    <a:srgbClr val="F2B401"/>
                  </a:solidFill>
                </a:rPr>
                <a:t>PART  </a:t>
              </a:r>
              <a:r>
                <a:rPr lang="en-US" altLang="zh-CN" sz="1400" spc="300" dirty="0">
                  <a:solidFill>
                    <a:srgbClr val="F2B401"/>
                  </a:solidFill>
                </a:rPr>
                <a:t>Four</a:t>
              </a:r>
              <a:endParaRPr lang="en-US" sz="1400" spc="300" dirty="0">
                <a:solidFill>
                  <a:srgbClr val="F2B401"/>
                </a:solidFill>
              </a:endParaRPr>
            </a:p>
          </p:txBody>
        </p:sp>
        <p:sp>
          <p:nvSpPr>
            <p:cNvPr id="12" name="TextBox 27">
              <a:extLst>
                <a:ext uri="{FF2B5EF4-FFF2-40B4-BE49-F238E27FC236}">
                  <a16:creationId xmlns:a16="http://schemas.microsoft.com/office/drawing/2014/main" id="{733223AD-8F2A-4B21-AE5F-3C5EEB17F743}"/>
                </a:ext>
              </a:extLst>
            </p:cNvPr>
            <p:cNvSpPr txBox="1"/>
            <p:nvPr/>
          </p:nvSpPr>
          <p:spPr>
            <a:xfrm>
              <a:off x="1117885" y="2145936"/>
              <a:ext cx="3904058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rgbClr val="F2B401"/>
                  </a:solidFill>
                  <a:latin typeface="Century Gothic" panose="020B0502020202020204" pitchFamily="34" charset="0"/>
                </a:rPr>
                <a:t>Opportunities &amp; Threats </a:t>
              </a:r>
              <a:r>
                <a:rPr lang="en-US" sz="4000" b="1" dirty="0">
                  <a:solidFill>
                    <a:srgbClr val="F2B401"/>
                  </a:solidFill>
                  <a:latin typeface="Century Gothic" panose="020B0502020202020204" pitchFamily="34" charset="0"/>
                </a:rPr>
                <a:t> </a:t>
              </a:r>
              <a:endParaRPr lang="en-US" sz="4000" b="1" dirty="0">
                <a:solidFill>
                  <a:srgbClr val="F2B401"/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  <a:p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About </a:t>
              </a:r>
              <a:r>
                <a:rPr lang="en-US" altLang="zh-CN" sz="40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Kugou</a:t>
              </a:r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 Music </a:t>
              </a:r>
              <a:endPara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13" name="Group 29">
              <a:extLst>
                <a:ext uri="{FF2B5EF4-FFF2-40B4-BE49-F238E27FC236}">
                  <a16:creationId xmlns:a16="http://schemas.microsoft.com/office/drawing/2014/main" id="{90EC998F-826D-4495-88AC-B0A0D3ACAEC9}"/>
                </a:ext>
              </a:extLst>
            </p:cNvPr>
            <p:cNvGrpSpPr/>
            <p:nvPr/>
          </p:nvGrpSpPr>
          <p:grpSpPr>
            <a:xfrm>
              <a:off x="721917" y="2378572"/>
              <a:ext cx="295275" cy="246132"/>
              <a:chOff x="466725" y="2427118"/>
              <a:chExt cx="295275" cy="246132"/>
            </a:xfrm>
          </p:grpSpPr>
          <p:sp>
            <p:nvSpPr>
              <p:cNvPr id="14" name="Rectangle: Rounded Corners 30">
                <a:extLst>
                  <a:ext uri="{FF2B5EF4-FFF2-40B4-BE49-F238E27FC236}">
                    <a16:creationId xmlns:a16="http://schemas.microsoft.com/office/drawing/2014/main" id="{FDB31B60-C673-42CA-BE03-2AF351C49F0D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rgbClr val="F2B40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31">
                <a:extLst>
                  <a:ext uri="{FF2B5EF4-FFF2-40B4-BE49-F238E27FC236}">
                    <a16:creationId xmlns:a16="http://schemas.microsoft.com/office/drawing/2014/main" id="{8BEADC94-5854-404E-AA86-301A30F8C1F2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4666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C65E8F53-62EE-4BAE-B517-AF966977DD34}"/>
              </a:ext>
            </a:extLst>
          </p:cNvPr>
          <p:cNvPicPr>
            <a:picLocks noChangeAspect="1"/>
          </p:cNvPicPr>
          <p:nvPr/>
        </p:nvPicPr>
        <p:blipFill>
          <a:blip r:embed="rId5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4083" y="2560520"/>
            <a:ext cx="2596667" cy="2596667"/>
          </a:xfrm>
          <a:prstGeom prst="rect">
            <a:avLst/>
          </a:prstGeo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3970F13-3203-4EE8-92ED-7A432EF3B7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Opportunities &amp; Threats</a:t>
            </a:r>
            <a:endParaRPr lang="en-US" b="0" dirty="0">
              <a:latin typeface="Century Gothic" panose="020B0502020202020204" pitchFamily="34" charset="0"/>
            </a:endParaRPr>
          </a:p>
        </p:txBody>
      </p:sp>
      <p:grpSp>
        <p:nvGrpSpPr>
          <p:cNvPr id="110" name="Grupo 5">
            <a:extLst>
              <a:ext uri="{FF2B5EF4-FFF2-40B4-BE49-F238E27FC236}">
                <a16:creationId xmlns:a16="http://schemas.microsoft.com/office/drawing/2014/main" id="{4D26780D-8D07-4931-80A8-E50CCC6032BE}"/>
              </a:ext>
            </a:extLst>
          </p:cNvPr>
          <p:cNvGrpSpPr/>
          <p:nvPr/>
        </p:nvGrpSpPr>
        <p:grpSpPr>
          <a:xfrm>
            <a:off x="4830456" y="2859304"/>
            <a:ext cx="2327506" cy="1569660"/>
            <a:chOff x="4610396" y="2583538"/>
            <a:chExt cx="2327506" cy="1569660"/>
          </a:xfrm>
        </p:grpSpPr>
        <p:sp>
          <p:nvSpPr>
            <p:cNvPr id="111" name="CuadroTexto 3">
              <a:extLst>
                <a:ext uri="{FF2B5EF4-FFF2-40B4-BE49-F238E27FC236}">
                  <a16:creationId xmlns:a16="http://schemas.microsoft.com/office/drawing/2014/main" id="{015E7BBC-7F28-44C6-B53C-DDC81AC6034C}"/>
                </a:ext>
              </a:extLst>
            </p:cNvPr>
            <p:cNvSpPr txBox="1"/>
            <p:nvPr/>
          </p:nvSpPr>
          <p:spPr>
            <a:xfrm>
              <a:off x="4610396" y="2583538"/>
              <a:ext cx="861133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MX" sz="9600" dirty="0">
                  <a:solidFill>
                    <a:srgbClr val="1BC7F3"/>
                  </a:solidFill>
                  <a:latin typeface="Consolas" panose="020B0609020204030204" pitchFamily="49" charset="0"/>
                </a:rPr>
                <a:t>O</a:t>
              </a:r>
            </a:p>
          </p:txBody>
        </p:sp>
        <p:sp>
          <p:nvSpPr>
            <p:cNvPr id="112" name="CuadroTexto 4">
              <a:extLst>
                <a:ext uri="{FF2B5EF4-FFF2-40B4-BE49-F238E27FC236}">
                  <a16:creationId xmlns:a16="http://schemas.microsoft.com/office/drawing/2014/main" id="{77085974-04DC-4959-A31B-6F5429922E20}"/>
                </a:ext>
              </a:extLst>
            </p:cNvPr>
            <p:cNvSpPr txBox="1"/>
            <p:nvPr/>
          </p:nvSpPr>
          <p:spPr>
            <a:xfrm>
              <a:off x="6076769" y="2583538"/>
              <a:ext cx="861133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MX" sz="9600" dirty="0">
                  <a:solidFill>
                    <a:schemeClr val="accent4"/>
                  </a:solidFill>
                  <a:latin typeface="Consolas" panose="020B0609020204030204" pitchFamily="49" charset="0"/>
                </a:rPr>
                <a:t>T</a:t>
              </a:r>
            </a:p>
          </p:txBody>
        </p:sp>
      </p:grpSp>
      <p:sp>
        <p:nvSpPr>
          <p:cNvPr id="113" name="CuadroTexto 8">
            <a:extLst>
              <a:ext uri="{FF2B5EF4-FFF2-40B4-BE49-F238E27FC236}">
                <a16:creationId xmlns:a16="http://schemas.microsoft.com/office/drawing/2014/main" id="{5BE0B30B-EE89-41BC-A22B-B2BC19609188}"/>
              </a:ext>
            </a:extLst>
          </p:cNvPr>
          <p:cNvSpPr txBox="1"/>
          <p:nvPr/>
        </p:nvSpPr>
        <p:spPr>
          <a:xfrm>
            <a:off x="1971645" y="5757377"/>
            <a:ext cx="2233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00" dirty="0">
                <a:solidFill>
                  <a:schemeClr val="bg1">
                    <a:lumMod val="50000"/>
                  </a:schemeClr>
                </a:solidFill>
              </a:rPr>
              <a:t>More healthy industry competition and collobaration </a:t>
            </a:r>
          </a:p>
        </p:txBody>
      </p:sp>
      <p:sp>
        <p:nvSpPr>
          <p:cNvPr id="114" name="CuadroTexto 9">
            <a:extLst>
              <a:ext uri="{FF2B5EF4-FFF2-40B4-BE49-F238E27FC236}">
                <a16:creationId xmlns:a16="http://schemas.microsoft.com/office/drawing/2014/main" id="{BCFB84F5-A501-4C03-A05F-05E48EEEED09}"/>
              </a:ext>
            </a:extLst>
          </p:cNvPr>
          <p:cNvSpPr txBox="1"/>
          <p:nvPr/>
        </p:nvSpPr>
        <p:spPr>
          <a:xfrm>
            <a:off x="1739699" y="5349248"/>
            <a:ext cx="1859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</a:rPr>
              <a:t>Intellectual property protection </a:t>
            </a:r>
          </a:p>
        </p:txBody>
      </p:sp>
      <p:sp>
        <p:nvSpPr>
          <p:cNvPr id="121" name="CuadroTexto 10">
            <a:extLst>
              <a:ext uri="{FF2B5EF4-FFF2-40B4-BE49-F238E27FC236}">
                <a16:creationId xmlns:a16="http://schemas.microsoft.com/office/drawing/2014/main" id="{6CC9B66F-FF54-4B09-8823-5B383FD5C6F4}"/>
              </a:ext>
            </a:extLst>
          </p:cNvPr>
          <p:cNvSpPr txBox="1"/>
          <p:nvPr/>
        </p:nvSpPr>
        <p:spPr>
          <a:xfrm>
            <a:off x="1948506" y="4295413"/>
            <a:ext cx="22562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00" dirty="0">
                <a:solidFill>
                  <a:schemeClr val="bg1">
                    <a:lumMod val="50000"/>
                  </a:schemeClr>
                </a:solidFill>
              </a:rPr>
              <a:t>Technological distruptions shorted life cycle and eanble diverse servcies  and cutomized services </a:t>
            </a:r>
          </a:p>
        </p:txBody>
      </p:sp>
      <p:sp>
        <p:nvSpPr>
          <p:cNvPr id="122" name="CuadroTexto 11">
            <a:extLst>
              <a:ext uri="{FF2B5EF4-FFF2-40B4-BE49-F238E27FC236}">
                <a16:creationId xmlns:a16="http://schemas.microsoft.com/office/drawing/2014/main" id="{3DD0FDC8-7652-4ADD-88D2-03BA077DC9E7}"/>
              </a:ext>
            </a:extLst>
          </p:cNvPr>
          <p:cNvSpPr txBox="1"/>
          <p:nvPr/>
        </p:nvSpPr>
        <p:spPr>
          <a:xfrm>
            <a:off x="1739699" y="4084157"/>
            <a:ext cx="1859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</a:rPr>
              <a:t>New technologies</a:t>
            </a:r>
          </a:p>
        </p:txBody>
      </p:sp>
      <p:sp>
        <p:nvSpPr>
          <p:cNvPr id="123" name="CuadroTexto 12">
            <a:extLst>
              <a:ext uri="{FF2B5EF4-FFF2-40B4-BE49-F238E27FC236}">
                <a16:creationId xmlns:a16="http://schemas.microsoft.com/office/drawing/2014/main" id="{7D8D864E-96DB-4761-BF92-98FE9F5E2AD3}"/>
              </a:ext>
            </a:extLst>
          </p:cNvPr>
          <p:cNvSpPr txBox="1"/>
          <p:nvPr/>
        </p:nvSpPr>
        <p:spPr>
          <a:xfrm>
            <a:off x="8778127" y="4295413"/>
            <a:ext cx="19579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>
                    <a:lumMod val="50000"/>
                  </a:schemeClr>
                </a:solidFill>
              </a:rPr>
              <a:t>Illegal downloads are a massive competitor and users may choose to do this instead pay for subscription </a:t>
            </a:r>
            <a:r>
              <a:rPr lang="es-MX" sz="1000" dirty="0">
                <a:solidFill>
                  <a:schemeClr val="bg1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124" name="CuadroTexto 13">
            <a:extLst>
              <a:ext uri="{FF2B5EF4-FFF2-40B4-BE49-F238E27FC236}">
                <a16:creationId xmlns:a16="http://schemas.microsoft.com/office/drawing/2014/main" id="{70B73B9D-B621-492E-BF93-778912101D3D}"/>
              </a:ext>
            </a:extLst>
          </p:cNvPr>
          <p:cNvSpPr txBox="1"/>
          <p:nvPr/>
        </p:nvSpPr>
        <p:spPr>
          <a:xfrm>
            <a:off x="8569319" y="4084157"/>
            <a:ext cx="1859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</a:rPr>
              <a:t>Illegal downloads</a:t>
            </a:r>
          </a:p>
        </p:txBody>
      </p:sp>
      <p:sp>
        <p:nvSpPr>
          <p:cNvPr id="125" name="CuadroTexto 14">
            <a:extLst>
              <a:ext uri="{FF2B5EF4-FFF2-40B4-BE49-F238E27FC236}">
                <a16:creationId xmlns:a16="http://schemas.microsoft.com/office/drawing/2014/main" id="{76709341-048C-4E0F-94E0-5B5E54DB74E1}"/>
              </a:ext>
            </a:extLst>
          </p:cNvPr>
          <p:cNvSpPr txBox="1"/>
          <p:nvPr/>
        </p:nvSpPr>
        <p:spPr>
          <a:xfrm>
            <a:off x="8778127" y="5560504"/>
            <a:ext cx="185984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just">
              <a:defRPr sz="10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Saturation in urban market and stagnation in the rural markets </a:t>
            </a:r>
          </a:p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the adoption of products is slow in rural market</a:t>
            </a:r>
            <a:endParaRPr lang="es-MX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26" name="CuadroTexto 15">
            <a:extLst>
              <a:ext uri="{FF2B5EF4-FFF2-40B4-BE49-F238E27FC236}">
                <a16:creationId xmlns:a16="http://schemas.microsoft.com/office/drawing/2014/main" id="{DF0BE82D-013A-4EB1-84B3-021B0AD870E5}"/>
              </a:ext>
            </a:extLst>
          </p:cNvPr>
          <p:cNvSpPr txBox="1"/>
          <p:nvPr/>
        </p:nvSpPr>
        <p:spPr>
          <a:xfrm>
            <a:off x="8592459" y="5214555"/>
            <a:ext cx="1859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</a:rPr>
              <a:t>Saturation in urban markets  </a:t>
            </a:r>
          </a:p>
        </p:txBody>
      </p:sp>
      <p:sp>
        <p:nvSpPr>
          <p:cNvPr id="127" name="CuadroTexto 16">
            <a:extLst>
              <a:ext uri="{FF2B5EF4-FFF2-40B4-BE49-F238E27FC236}">
                <a16:creationId xmlns:a16="http://schemas.microsoft.com/office/drawing/2014/main" id="{2860637F-2C48-4B8E-A80A-E6B8712AA820}"/>
              </a:ext>
            </a:extLst>
          </p:cNvPr>
          <p:cNvSpPr txBox="1"/>
          <p:nvPr/>
        </p:nvSpPr>
        <p:spPr>
          <a:xfrm>
            <a:off x="8778126" y="3231980"/>
            <a:ext cx="18598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>
                    <a:lumMod val="50000"/>
                  </a:schemeClr>
                </a:solidFill>
              </a:rPr>
              <a:t>More artists may take their </a:t>
            </a:r>
            <a:r>
              <a:rPr lang="en-US" sz="1000" dirty="0" err="1">
                <a:solidFill>
                  <a:schemeClr val="bg1">
                    <a:lumMod val="50000"/>
                  </a:schemeClr>
                </a:solidFill>
              </a:rPr>
              <a:t>catalgues</a:t>
            </a:r>
            <a:r>
              <a:rPr lang="en-US" sz="1000" dirty="0">
                <a:solidFill>
                  <a:schemeClr val="bg1">
                    <a:lumMod val="50000"/>
                  </a:schemeClr>
                </a:solidFill>
              </a:rPr>
              <a:t> down from </a:t>
            </a:r>
            <a:r>
              <a:rPr lang="en-US" sz="1000" dirty="0" err="1">
                <a:solidFill>
                  <a:schemeClr val="bg1">
                    <a:lumMod val="50000"/>
                  </a:schemeClr>
                </a:solidFill>
              </a:rPr>
              <a:t>Kugou</a:t>
            </a:r>
            <a:r>
              <a:rPr lang="en-US" sz="1000" dirty="0">
                <a:solidFill>
                  <a:schemeClr val="bg1">
                    <a:lumMod val="50000"/>
                  </a:schemeClr>
                </a:solidFill>
              </a:rPr>
              <a:t> and join other services who may </a:t>
            </a:r>
            <a:r>
              <a:rPr lang="en-US" sz="1000" dirty="0" err="1">
                <a:solidFill>
                  <a:schemeClr val="bg1">
                    <a:lumMod val="50000"/>
                  </a:schemeClr>
                </a:solidFill>
              </a:rPr>
              <a:t>benfit</a:t>
            </a:r>
            <a:r>
              <a:rPr lang="en-US" sz="1000" dirty="0">
                <a:solidFill>
                  <a:schemeClr val="bg1">
                    <a:lumMod val="50000"/>
                  </a:schemeClr>
                </a:solidFill>
              </a:rPr>
              <a:t> them more</a:t>
            </a:r>
            <a:r>
              <a:rPr lang="en-US" sz="1000" dirty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es-MX" sz="1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28" name="CuadroTexto 17">
            <a:extLst>
              <a:ext uri="{FF2B5EF4-FFF2-40B4-BE49-F238E27FC236}">
                <a16:creationId xmlns:a16="http://schemas.microsoft.com/office/drawing/2014/main" id="{908A38D8-2620-4254-99D4-115AFDB1A0DF}"/>
              </a:ext>
            </a:extLst>
          </p:cNvPr>
          <p:cNvSpPr txBox="1"/>
          <p:nvPr/>
        </p:nvSpPr>
        <p:spPr>
          <a:xfrm>
            <a:off x="8569319" y="3020724"/>
            <a:ext cx="1859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</a:rPr>
              <a:t>Individual artists </a:t>
            </a:r>
          </a:p>
        </p:txBody>
      </p:sp>
      <p:sp>
        <p:nvSpPr>
          <p:cNvPr id="129" name="CuadroTexto 18">
            <a:extLst>
              <a:ext uri="{FF2B5EF4-FFF2-40B4-BE49-F238E27FC236}">
                <a16:creationId xmlns:a16="http://schemas.microsoft.com/office/drawing/2014/main" id="{91D054C7-6123-497C-8E0B-76970D3DA58E}"/>
              </a:ext>
            </a:extLst>
          </p:cNvPr>
          <p:cNvSpPr txBox="1"/>
          <p:nvPr/>
        </p:nvSpPr>
        <p:spPr>
          <a:xfrm>
            <a:off x="8778127" y="1966889"/>
            <a:ext cx="19579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00" dirty="0">
                <a:solidFill>
                  <a:schemeClr val="bg1">
                    <a:lumMod val="50000"/>
                  </a:schemeClr>
                </a:solidFill>
              </a:rPr>
              <a:t>International competition from international digital music providers such as Spotify, apple music </a:t>
            </a:r>
          </a:p>
        </p:txBody>
      </p:sp>
      <p:sp>
        <p:nvSpPr>
          <p:cNvPr id="131" name="CuadroTexto 19">
            <a:extLst>
              <a:ext uri="{FF2B5EF4-FFF2-40B4-BE49-F238E27FC236}">
                <a16:creationId xmlns:a16="http://schemas.microsoft.com/office/drawing/2014/main" id="{B286FAED-5E27-4CE2-ACDB-3664CB003F53}"/>
              </a:ext>
            </a:extLst>
          </p:cNvPr>
          <p:cNvSpPr txBox="1"/>
          <p:nvPr/>
        </p:nvSpPr>
        <p:spPr>
          <a:xfrm>
            <a:off x="8569318" y="1755633"/>
            <a:ext cx="21667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</a:rPr>
              <a:t>International competition </a:t>
            </a:r>
          </a:p>
        </p:txBody>
      </p:sp>
      <p:sp>
        <p:nvSpPr>
          <p:cNvPr id="133" name="CuadroTexto 20">
            <a:extLst>
              <a:ext uri="{FF2B5EF4-FFF2-40B4-BE49-F238E27FC236}">
                <a16:creationId xmlns:a16="http://schemas.microsoft.com/office/drawing/2014/main" id="{B4F1BE6C-73CD-422A-BD55-696DB6370E1C}"/>
              </a:ext>
            </a:extLst>
          </p:cNvPr>
          <p:cNvSpPr txBox="1"/>
          <p:nvPr/>
        </p:nvSpPr>
        <p:spPr>
          <a:xfrm>
            <a:off x="1948507" y="1970660"/>
            <a:ext cx="22562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00" dirty="0">
                <a:solidFill>
                  <a:schemeClr val="bg1">
                    <a:lumMod val="50000"/>
                  </a:schemeClr>
                </a:solidFill>
              </a:rPr>
              <a:t>People from different age group have different demands, Kucan can be more than an music provider but an audio provider </a:t>
            </a:r>
          </a:p>
        </p:txBody>
      </p:sp>
      <p:sp>
        <p:nvSpPr>
          <p:cNvPr id="135" name="CuadroTexto 21">
            <a:extLst>
              <a:ext uri="{FF2B5EF4-FFF2-40B4-BE49-F238E27FC236}">
                <a16:creationId xmlns:a16="http://schemas.microsoft.com/office/drawing/2014/main" id="{19559978-A580-4B66-B7C0-00157C279E23}"/>
              </a:ext>
            </a:extLst>
          </p:cNvPr>
          <p:cNvSpPr txBox="1"/>
          <p:nvPr/>
        </p:nvSpPr>
        <p:spPr>
          <a:xfrm>
            <a:off x="1739699" y="1759404"/>
            <a:ext cx="1859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Diverse consumer base </a:t>
            </a:r>
          </a:p>
        </p:txBody>
      </p:sp>
      <p:sp>
        <p:nvSpPr>
          <p:cNvPr id="137" name="CuadroTexto 22">
            <a:extLst>
              <a:ext uri="{FF2B5EF4-FFF2-40B4-BE49-F238E27FC236}">
                <a16:creationId xmlns:a16="http://schemas.microsoft.com/office/drawing/2014/main" id="{F3D24FF3-062A-4BB0-BEE1-8191A1424813}"/>
              </a:ext>
            </a:extLst>
          </p:cNvPr>
          <p:cNvSpPr txBox="1"/>
          <p:nvPr/>
        </p:nvSpPr>
        <p:spPr>
          <a:xfrm>
            <a:off x="1963967" y="3482389"/>
            <a:ext cx="22408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MX" sz="1000" dirty="0">
                <a:solidFill>
                  <a:schemeClr val="bg1">
                    <a:lumMod val="50000"/>
                  </a:schemeClr>
                </a:solidFill>
              </a:rPr>
              <a:t>Partnershiped with other platfroms to distribute services, such as festivals, concerts, events, etc  </a:t>
            </a:r>
          </a:p>
        </p:txBody>
      </p:sp>
      <p:sp>
        <p:nvSpPr>
          <p:cNvPr id="187" name="CuadroTexto 23">
            <a:extLst>
              <a:ext uri="{FF2B5EF4-FFF2-40B4-BE49-F238E27FC236}">
                <a16:creationId xmlns:a16="http://schemas.microsoft.com/office/drawing/2014/main" id="{7D67BFBB-FC80-4114-87E1-555252857525}"/>
              </a:ext>
            </a:extLst>
          </p:cNvPr>
          <p:cNvSpPr txBox="1"/>
          <p:nvPr/>
        </p:nvSpPr>
        <p:spPr>
          <a:xfrm>
            <a:off x="1739699" y="3020724"/>
            <a:ext cx="1859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MX" sz="1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Innovative distribution channels</a:t>
            </a:r>
          </a:p>
        </p:txBody>
      </p:sp>
      <p:cxnSp>
        <p:nvCxnSpPr>
          <p:cNvPr id="188" name="Conector angular 27">
            <a:extLst>
              <a:ext uri="{FF2B5EF4-FFF2-40B4-BE49-F238E27FC236}">
                <a16:creationId xmlns:a16="http://schemas.microsoft.com/office/drawing/2014/main" id="{042B9EA8-7C36-41E1-BA82-59E02E40CE9D}"/>
              </a:ext>
            </a:extLst>
          </p:cNvPr>
          <p:cNvCxnSpPr>
            <a:cxnSpLocks/>
            <a:stCxn id="111" idx="0"/>
            <a:endCxn id="135" idx="3"/>
          </p:cNvCxnSpPr>
          <p:nvPr/>
        </p:nvCxnSpPr>
        <p:spPr>
          <a:xfrm rot="16200000" flipV="1">
            <a:off x="3949583" y="1547864"/>
            <a:ext cx="961400" cy="1661480"/>
          </a:xfrm>
          <a:prstGeom prst="bentConnector2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Conector angular 29">
            <a:extLst>
              <a:ext uri="{FF2B5EF4-FFF2-40B4-BE49-F238E27FC236}">
                <a16:creationId xmlns:a16="http://schemas.microsoft.com/office/drawing/2014/main" id="{91140341-C611-43D4-BEC4-A4326901525F}"/>
              </a:ext>
            </a:extLst>
          </p:cNvPr>
          <p:cNvCxnSpPr>
            <a:cxnSpLocks/>
            <a:stCxn id="111" idx="1"/>
            <a:endCxn id="187" idx="3"/>
          </p:cNvCxnSpPr>
          <p:nvPr/>
        </p:nvCxnSpPr>
        <p:spPr>
          <a:xfrm rot="10800000">
            <a:off x="3599544" y="3251558"/>
            <a:ext cx="1230913" cy="392577"/>
          </a:xfrm>
          <a:prstGeom prst="bentConnector3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Conector angular 31">
            <a:extLst>
              <a:ext uri="{FF2B5EF4-FFF2-40B4-BE49-F238E27FC236}">
                <a16:creationId xmlns:a16="http://schemas.microsoft.com/office/drawing/2014/main" id="{58F212ED-236A-4155-A473-6E432DD5AED9}"/>
              </a:ext>
            </a:extLst>
          </p:cNvPr>
          <p:cNvCxnSpPr>
            <a:cxnSpLocks/>
            <a:stCxn id="111" idx="1"/>
            <a:endCxn id="122" idx="3"/>
          </p:cNvCxnSpPr>
          <p:nvPr/>
        </p:nvCxnSpPr>
        <p:spPr>
          <a:xfrm rot="10800000" flipV="1">
            <a:off x="3599544" y="3644133"/>
            <a:ext cx="1230913" cy="578523"/>
          </a:xfrm>
          <a:prstGeom prst="bentConnector3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Conector angular 33">
            <a:extLst>
              <a:ext uri="{FF2B5EF4-FFF2-40B4-BE49-F238E27FC236}">
                <a16:creationId xmlns:a16="http://schemas.microsoft.com/office/drawing/2014/main" id="{88368C76-BF26-47C9-A980-701B4325B6DF}"/>
              </a:ext>
            </a:extLst>
          </p:cNvPr>
          <p:cNvCxnSpPr>
            <a:cxnSpLocks/>
            <a:stCxn id="111" idx="2"/>
            <a:endCxn id="114" idx="3"/>
          </p:cNvCxnSpPr>
          <p:nvPr/>
        </p:nvCxnSpPr>
        <p:spPr>
          <a:xfrm rot="5400000">
            <a:off x="3854725" y="4173782"/>
            <a:ext cx="1151117" cy="1661480"/>
          </a:xfrm>
          <a:prstGeom prst="bentConnector2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Conector angular 35">
            <a:extLst>
              <a:ext uri="{FF2B5EF4-FFF2-40B4-BE49-F238E27FC236}">
                <a16:creationId xmlns:a16="http://schemas.microsoft.com/office/drawing/2014/main" id="{0E3320E1-7BB3-4F3D-9E10-C6CD614C86A0}"/>
              </a:ext>
            </a:extLst>
          </p:cNvPr>
          <p:cNvCxnSpPr>
            <a:cxnSpLocks/>
            <a:stCxn id="112" idx="0"/>
            <a:endCxn id="131" idx="1"/>
          </p:cNvCxnSpPr>
          <p:nvPr/>
        </p:nvCxnSpPr>
        <p:spPr>
          <a:xfrm rot="5400000" flipH="1" flipV="1">
            <a:off x="7165772" y="1455758"/>
            <a:ext cx="965171" cy="1841922"/>
          </a:xfrm>
          <a:prstGeom prst="bentConnector2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Conector angular 37">
            <a:extLst>
              <a:ext uri="{FF2B5EF4-FFF2-40B4-BE49-F238E27FC236}">
                <a16:creationId xmlns:a16="http://schemas.microsoft.com/office/drawing/2014/main" id="{F83C035F-6D4C-4627-8963-7320C1DE5312}"/>
              </a:ext>
            </a:extLst>
          </p:cNvPr>
          <p:cNvCxnSpPr>
            <a:stCxn id="112" idx="3"/>
            <a:endCxn id="128" idx="1"/>
          </p:cNvCxnSpPr>
          <p:nvPr/>
        </p:nvCxnSpPr>
        <p:spPr>
          <a:xfrm flipV="1">
            <a:off x="7157962" y="3159224"/>
            <a:ext cx="1411357" cy="484910"/>
          </a:xfrm>
          <a:prstGeom prst="bentConnector3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Conector angular 39">
            <a:extLst>
              <a:ext uri="{FF2B5EF4-FFF2-40B4-BE49-F238E27FC236}">
                <a16:creationId xmlns:a16="http://schemas.microsoft.com/office/drawing/2014/main" id="{3ECE469A-7710-4206-A187-AD3C97D8B0FD}"/>
              </a:ext>
            </a:extLst>
          </p:cNvPr>
          <p:cNvCxnSpPr>
            <a:stCxn id="112" idx="3"/>
            <a:endCxn id="124" idx="1"/>
          </p:cNvCxnSpPr>
          <p:nvPr/>
        </p:nvCxnSpPr>
        <p:spPr>
          <a:xfrm>
            <a:off x="7157962" y="3644134"/>
            <a:ext cx="1411357" cy="578523"/>
          </a:xfrm>
          <a:prstGeom prst="bentConnector3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Conector angular 41">
            <a:extLst>
              <a:ext uri="{FF2B5EF4-FFF2-40B4-BE49-F238E27FC236}">
                <a16:creationId xmlns:a16="http://schemas.microsoft.com/office/drawing/2014/main" id="{69CBD06A-1188-4F41-8E1B-508C1DCEBB9A}"/>
              </a:ext>
            </a:extLst>
          </p:cNvPr>
          <p:cNvCxnSpPr>
            <a:stCxn id="112" idx="2"/>
            <a:endCxn id="126" idx="1"/>
          </p:cNvCxnSpPr>
          <p:nvPr/>
        </p:nvCxnSpPr>
        <p:spPr>
          <a:xfrm rot="16200000" flipH="1">
            <a:off x="7151715" y="4004644"/>
            <a:ext cx="1016424" cy="1865063"/>
          </a:xfrm>
          <a:prstGeom prst="bentConnector2">
            <a:avLst/>
          </a:prstGeom>
          <a:ln w="12700">
            <a:solidFill>
              <a:srgbClr val="95A5A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14">
            <a:hlinkClick r:id="" action="ppaction://media"/>
            <a:extLst>
              <a:ext uri="{FF2B5EF4-FFF2-40B4-BE49-F238E27FC236}">
                <a16:creationId xmlns:a16="http://schemas.microsoft.com/office/drawing/2014/main" id="{04B8B35F-ABEE-4197-8981-91D8D689F4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0981" y="8096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83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D8F890C4-24D0-4F0F-957C-0F3898CB1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grpSp>
        <p:nvGrpSpPr>
          <p:cNvPr id="10" name="Group 1">
            <a:extLst>
              <a:ext uri="{FF2B5EF4-FFF2-40B4-BE49-F238E27FC236}">
                <a16:creationId xmlns:a16="http://schemas.microsoft.com/office/drawing/2014/main" id="{AFCEA603-4E84-4E1A-A4FF-07538A81ACC3}"/>
              </a:ext>
            </a:extLst>
          </p:cNvPr>
          <p:cNvGrpSpPr/>
          <p:nvPr/>
        </p:nvGrpSpPr>
        <p:grpSpPr>
          <a:xfrm>
            <a:off x="5845630" y="1325178"/>
            <a:ext cx="6438900" cy="1622028"/>
            <a:chOff x="721917" y="1847347"/>
            <a:chExt cx="4300026" cy="1622028"/>
          </a:xfrm>
        </p:grpSpPr>
        <p:sp>
          <p:nvSpPr>
            <p:cNvPr id="11" name="TextBox 26">
              <a:extLst>
                <a:ext uri="{FF2B5EF4-FFF2-40B4-BE49-F238E27FC236}">
                  <a16:creationId xmlns:a16="http://schemas.microsoft.com/office/drawing/2014/main" id="{E8ABB45E-D161-4E23-9900-1C094434603C}"/>
                </a:ext>
              </a:extLst>
            </p:cNvPr>
            <p:cNvSpPr txBox="1"/>
            <p:nvPr/>
          </p:nvSpPr>
          <p:spPr>
            <a:xfrm>
              <a:off x="1161426" y="1847347"/>
              <a:ext cx="30770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spc="300" dirty="0">
                  <a:solidFill>
                    <a:srgbClr val="F2B401"/>
                  </a:solidFill>
                </a:rPr>
                <a:t>PART  </a:t>
              </a:r>
              <a:r>
                <a:rPr lang="en-US" altLang="zh-CN" sz="1400" spc="300" dirty="0">
                  <a:solidFill>
                    <a:srgbClr val="F2B401"/>
                  </a:solidFill>
                </a:rPr>
                <a:t>Five</a:t>
              </a:r>
              <a:endParaRPr lang="en-US" sz="1400" spc="300" dirty="0">
                <a:solidFill>
                  <a:srgbClr val="F2B401"/>
                </a:solidFill>
              </a:endParaRPr>
            </a:p>
          </p:txBody>
        </p:sp>
        <p:sp>
          <p:nvSpPr>
            <p:cNvPr id="12" name="TextBox 27">
              <a:extLst>
                <a:ext uri="{FF2B5EF4-FFF2-40B4-BE49-F238E27FC236}">
                  <a16:creationId xmlns:a16="http://schemas.microsoft.com/office/drawing/2014/main" id="{733223AD-8F2A-4B21-AE5F-3C5EEB17F743}"/>
                </a:ext>
              </a:extLst>
            </p:cNvPr>
            <p:cNvSpPr txBox="1"/>
            <p:nvPr/>
          </p:nvSpPr>
          <p:spPr>
            <a:xfrm>
              <a:off x="1117885" y="2145936"/>
              <a:ext cx="390405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4000" b="1" dirty="0">
                  <a:solidFill>
                    <a:srgbClr val="F2B401"/>
                  </a:solidFill>
                  <a:latin typeface="Century Gothic" panose="020B0502020202020204" pitchFamily="34" charset="0"/>
                </a:rPr>
                <a:t>Conclusions</a:t>
              </a:r>
              <a:endParaRPr lang="en-US" sz="4000" b="1" dirty="0">
                <a:solidFill>
                  <a:srgbClr val="F2B401"/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  <a:p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About </a:t>
              </a:r>
              <a:r>
                <a:rPr lang="en-US" altLang="zh-CN" sz="40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Kugou</a:t>
              </a:r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张海山锐谐体" panose="02000000000000000000" pitchFamily="2" charset="-122"/>
                  <a:ea typeface="张海山锐谐体" panose="02000000000000000000" pitchFamily="2" charset="-122"/>
                </a:rPr>
                <a:t> Music </a:t>
              </a:r>
              <a:endPara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张海山锐谐体" panose="02000000000000000000" pitchFamily="2" charset="-122"/>
                <a:ea typeface="张海山锐谐体" panose="02000000000000000000" pitchFamily="2" charset="-122"/>
              </a:endParaRPr>
            </a:p>
          </p:txBody>
        </p:sp>
        <p:grpSp>
          <p:nvGrpSpPr>
            <p:cNvPr id="13" name="Group 29">
              <a:extLst>
                <a:ext uri="{FF2B5EF4-FFF2-40B4-BE49-F238E27FC236}">
                  <a16:creationId xmlns:a16="http://schemas.microsoft.com/office/drawing/2014/main" id="{90EC998F-826D-4495-88AC-B0A0D3ACAEC9}"/>
                </a:ext>
              </a:extLst>
            </p:cNvPr>
            <p:cNvGrpSpPr/>
            <p:nvPr/>
          </p:nvGrpSpPr>
          <p:grpSpPr>
            <a:xfrm>
              <a:off x="721917" y="2378572"/>
              <a:ext cx="295275" cy="246132"/>
              <a:chOff x="466725" y="2427118"/>
              <a:chExt cx="295275" cy="246132"/>
            </a:xfrm>
          </p:grpSpPr>
          <p:sp>
            <p:nvSpPr>
              <p:cNvPr id="14" name="Rectangle: Rounded Corners 30">
                <a:extLst>
                  <a:ext uri="{FF2B5EF4-FFF2-40B4-BE49-F238E27FC236}">
                    <a16:creationId xmlns:a16="http://schemas.microsoft.com/office/drawing/2014/main" id="{FDB31B60-C673-42CA-BE03-2AF351C49F0D}"/>
                  </a:ext>
                </a:extLst>
              </p:cNvPr>
              <p:cNvSpPr/>
              <p:nvPr/>
            </p:nvSpPr>
            <p:spPr>
              <a:xfrm>
                <a:off x="466725" y="2427118"/>
                <a:ext cx="295275" cy="92245"/>
              </a:xfrm>
              <a:prstGeom prst="roundRect">
                <a:avLst>
                  <a:gd name="adj" fmla="val 50000"/>
                </a:avLst>
              </a:prstGeom>
              <a:solidFill>
                <a:srgbClr val="F2B40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31">
                <a:extLst>
                  <a:ext uri="{FF2B5EF4-FFF2-40B4-BE49-F238E27FC236}">
                    <a16:creationId xmlns:a16="http://schemas.microsoft.com/office/drawing/2014/main" id="{8BEADC94-5854-404E-AA86-301A30F8C1F2}"/>
                  </a:ext>
                </a:extLst>
              </p:cNvPr>
              <p:cNvSpPr/>
              <p:nvPr/>
            </p:nvSpPr>
            <p:spPr>
              <a:xfrm>
                <a:off x="578644" y="2581005"/>
                <a:ext cx="183355" cy="92245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0396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3970F13-3203-4EE8-92ED-7A432EF3B7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Conclusion </a:t>
            </a:r>
            <a:endParaRPr lang="en-US" b="0" dirty="0">
              <a:latin typeface="Century Gothic" panose="020B0502020202020204" pitchFamily="34" charset="0"/>
            </a:endParaRPr>
          </a:p>
        </p:txBody>
      </p:sp>
      <p:sp>
        <p:nvSpPr>
          <p:cNvPr id="36" name="TextBox 31">
            <a:extLst>
              <a:ext uri="{FF2B5EF4-FFF2-40B4-BE49-F238E27FC236}">
                <a16:creationId xmlns:a16="http://schemas.microsoft.com/office/drawing/2014/main" id="{6DDAA14A-12AA-4650-B661-D69B9EE76F42}"/>
              </a:ext>
            </a:extLst>
          </p:cNvPr>
          <p:cNvSpPr txBox="1"/>
          <p:nvPr/>
        </p:nvSpPr>
        <p:spPr>
          <a:xfrm>
            <a:off x="5443354" y="3970633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rgbClr val="F4F5FC"/>
                </a:solidFill>
                <a:latin typeface="Roboto Light" panose="02000000000000000000" pitchFamily="2" charset="0"/>
                <a:ea typeface="Roboto Light" panose="02000000000000000000" pitchFamily="2" charset="0"/>
              </a:rPr>
              <a:t>01</a:t>
            </a:r>
          </a:p>
        </p:txBody>
      </p:sp>
      <p:sp>
        <p:nvSpPr>
          <p:cNvPr id="37" name="TextBox 32">
            <a:extLst>
              <a:ext uri="{FF2B5EF4-FFF2-40B4-BE49-F238E27FC236}">
                <a16:creationId xmlns:a16="http://schemas.microsoft.com/office/drawing/2014/main" id="{6DC619F5-B5D5-41FC-836D-2BE5B80CA970}"/>
              </a:ext>
            </a:extLst>
          </p:cNvPr>
          <p:cNvSpPr txBox="1"/>
          <p:nvPr/>
        </p:nvSpPr>
        <p:spPr>
          <a:xfrm>
            <a:off x="3329106" y="4787669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rgbClr val="F4F5FC"/>
                </a:solidFill>
                <a:latin typeface="Roboto Light" panose="02000000000000000000" pitchFamily="2" charset="0"/>
                <a:ea typeface="Roboto Light" panose="02000000000000000000" pitchFamily="2" charset="0"/>
              </a:rPr>
              <a:t>02</a:t>
            </a:r>
          </a:p>
        </p:txBody>
      </p:sp>
      <p:sp>
        <p:nvSpPr>
          <p:cNvPr id="38" name="TextBox 33">
            <a:extLst>
              <a:ext uri="{FF2B5EF4-FFF2-40B4-BE49-F238E27FC236}">
                <a16:creationId xmlns:a16="http://schemas.microsoft.com/office/drawing/2014/main" id="{45CEE453-B91A-45D1-A65F-0887322B73A4}"/>
              </a:ext>
            </a:extLst>
          </p:cNvPr>
          <p:cNvSpPr txBox="1"/>
          <p:nvPr/>
        </p:nvSpPr>
        <p:spPr>
          <a:xfrm>
            <a:off x="5342619" y="5201918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rgbClr val="F4F5FC"/>
                </a:solidFill>
                <a:latin typeface="Roboto Light" panose="02000000000000000000" pitchFamily="2" charset="0"/>
                <a:ea typeface="Roboto Light" panose="02000000000000000000" pitchFamily="2" charset="0"/>
              </a:rPr>
              <a:t>03</a:t>
            </a:r>
          </a:p>
        </p:txBody>
      </p:sp>
      <p:grpSp>
        <p:nvGrpSpPr>
          <p:cNvPr id="47" name="Group 5">
            <a:extLst>
              <a:ext uri="{FF2B5EF4-FFF2-40B4-BE49-F238E27FC236}">
                <a16:creationId xmlns:a16="http://schemas.microsoft.com/office/drawing/2014/main" id="{0CB580B8-F9AD-4AB7-B807-831A38B68D87}"/>
              </a:ext>
            </a:extLst>
          </p:cNvPr>
          <p:cNvGrpSpPr/>
          <p:nvPr/>
        </p:nvGrpSpPr>
        <p:grpSpPr>
          <a:xfrm>
            <a:off x="5505420" y="1459244"/>
            <a:ext cx="3892015" cy="1653744"/>
            <a:chOff x="8139769" y="2902759"/>
            <a:chExt cx="3892015" cy="1653744"/>
          </a:xfrm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9F1BE767-B43E-47AB-8DBC-F289AB043CDF}"/>
                </a:ext>
              </a:extLst>
            </p:cNvPr>
            <p:cNvSpPr/>
            <p:nvPr/>
          </p:nvSpPr>
          <p:spPr>
            <a:xfrm>
              <a:off x="8139769" y="2902759"/>
              <a:ext cx="3892015" cy="1653744"/>
            </a:xfrm>
            <a:custGeom>
              <a:avLst/>
              <a:gdLst>
                <a:gd name="connsiteX0" fmla="*/ 152939 w 3406466"/>
                <a:gd name="connsiteY0" fmla="*/ 0 h 1653744"/>
                <a:gd name="connsiteX1" fmla="*/ 3386108 w 3406466"/>
                <a:gd name="connsiteY1" fmla="*/ 0 h 1653744"/>
                <a:gd name="connsiteX2" fmla="*/ 3406466 w 3406466"/>
                <a:gd name="connsiteY2" fmla="*/ 20358 h 1653744"/>
                <a:gd name="connsiteX3" fmla="*/ 3406466 w 3406466"/>
                <a:gd name="connsiteY3" fmla="*/ 1633386 h 1653744"/>
                <a:gd name="connsiteX4" fmla="*/ 3386108 w 3406466"/>
                <a:gd name="connsiteY4" fmla="*/ 1653744 h 1653744"/>
                <a:gd name="connsiteX5" fmla="*/ 152939 w 3406466"/>
                <a:gd name="connsiteY5" fmla="*/ 1653744 h 1653744"/>
                <a:gd name="connsiteX6" fmla="*/ 132581 w 3406466"/>
                <a:gd name="connsiteY6" fmla="*/ 1633386 h 1653744"/>
                <a:gd name="connsiteX7" fmla="*/ 132581 w 3406466"/>
                <a:gd name="connsiteY7" fmla="*/ 957741 h 1653744"/>
                <a:gd name="connsiteX8" fmla="*/ 0 w 3406466"/>
                <a:gd name="connsiteY8" fmla="*/ 825160 h 1653744"/>
                <a:gd name="connsiteX9" fmla="*/ 132581 w 3406466"/>
                <a:gd name="connsiteY9" fmla="*/ 692579 h 1653744"/>
                <a:gd name="connsiteX10" fmla="*/ 132581 w 3406466"/>
                <a:gd name="connsiteY10" fmla="*/ 20358 h 1653744"/>
                <a:gd name="connsiteX11" fmla="*/ 152939 w 3406466"/>
                <a:gd name="connsiteY11" fmla="*/ 0 h 165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466" h="1653744">
                  <a:moveTo>
                    <a:pt x="152939" y="0"/>
                  </a:moveTo>
                  <a:lnTo>
                    <a:pt x="3386108" y="0"/>
                  </a:lnTo>
                  <a:cubicBezTo>
                    <a:pt x="3397351" y="0"/>
                    <a:pt x="3406466" y="9115"/>
                    <a:pt x="3406466" y="20358"/>
                  </a:cubicBezTo>
                  <a:lnTo>
                    <a:pt x="3406466" y="1633386"/>
                  </a:lnTo>
                  <a:cubicBezTo>
                    <a:pt x="3406466" y="1644629"/>
                    <a:pt x="3397351" y="1653744"/>
                    <a:pt x="3386108" y="1653744"/>
                  </a:cubicBezTo>
                  <a:lnTo>
                    <a:pt x="152939" y="1653744"/>
                  </a:lnTo>
                  <a:cubicBezTo>
                    <a:pt x="141696" y="1653744"/>
                    <a:pt x="132581" y="1644629"/>
                    <a:pt x="132581" y="1633386"/>
                  </a:cubicBezTo>
                  <a:lnTo>
                    <a:pt x="132581" y="957741"/>
                  </a:lnTo>
                  <a:lnTo>
                    <a:pt x="0" y="825160"/>
                  </a:lnTo>
                  <a:lnTo>
                    <a:pt x="132581" y="692579"/>
                  </a:lnTo>
                  <a:lnTo>
                    <a:pt x="132581" y="20358"/>
                  </a:lnTo>
                  <a:cubicBezTo>
                    <a:pt x="132581" y="9115"/>
                    <a:pt x="141696" y="0"/>
                    <a:pt x="15293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38100" dist="254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49" name="Group 7">
              <a:extLst>
                <a:ext uri="{FF2B5EF4-FFF2-40B4-BE49-F238E27FC236}">
                  <a16:creationId xmlns:a16="http://schemas.microsoft.com/office/drawing/2014/main" id="{EE1CC448-7EA6-4AA2-92B2-D03D02BAF89D}"/>
                </a:ext>
              </a:extLst>
            </p:cNvPr>
            <p:cNvGrpSpPr/>
            <p:nvPr/>
          </p:nvGrpSpPr>
          <p:grpSpPr>
            <a:xfrm>
              <a:off x="8437417" y="3123275"/>
              <a:ext cx="3365521" cy="877436"/>
              <a:chOff x="1313833" y="1663470"/>
              <a:chExt cx="3365521" cy="877436"/>
            </a:xfrm>
          </p:grpSpPr>
          <p:sp>
            <p:nvSpPr>
              <p:cNvPr id="51" name="Title 3">
                <a:extLst>
                  <a:ext uri="{FF2B5EF4-FFF2-40B4-BE49-F238E27FC236}">
                    <a16:creationId xmlns:a16="http://schemas.microsoft.com/office/drawing/2014/main" id="{9E90B6E9-5A8F-4E66-8CF7-23536C48B9C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45920" y="1673940"/>
                <a:ext cx="2567940" cy="246539"/>
              </a:xfrm>
              <a:prstGeom prst="rect">
                <a:avLst/>
              </a:prstGeom>
            </p:spPr>
            <p:txBody>
              <a:bodyPr/>
              <a:lstStyle>
                <a:lvl1pPr algn="l" defTabSz="914400" rtl="0" eaLnBrk="1" latinLnBrk="0" hangingPunct="1">
                  <a:lnSpc>
                    <a:spcPct val="70000"/>
                  </a:lnSpc>
                  <a:spcBef>
                    <a:spcPct val="0"/>
                  </a:spcBef>
                  <a:buNone/>
                  <a:defRPr sz="3600" b="1" i="0" kern="1200">
                    <a:solidFill>
                      <a:schemeClr val="tx1"/>
                    </a:solidFill>
                    <a:latin typeface="Roboto Thin" charset="0"/>
                    <a:ea typeface="Roboto Thin" charset="0"/>
                    <a:cs typeface="Roboto Thin" charset="0"/>
                  </a:defRPr>
                </a:lvl1pPr>
              </a:lstStyle>
              <a:p>
                <a:pPr>
                  <a:lnSpc>
                    <a:spcPct val="80000"/>
                  </a:lnSpc>
                </a:pPr>
                <a:r>
                  <a:rPr lang="en-US" sz="1100" b="0" dirty="0">
                    <a:latin typeface="Roboto Medium" charset="0"/>
                    <a:ea typeface="Roboto Medium" charset="0"/>
                    <a:cs typeface="Roboto Medium" charset="0"/>
                  </a:rPr>
                  <a:t>A favorable Marco environment </a:t>
                </a:r>
                <a:endParaRPr lang="en-US" sz="500" b="0" dirty="0">
                  <a:latin typeface="Roboto Medium" charset="0"/>
                  <a:ea typeface="Roboto Medium" charset="0"/>
                  <a:cs typeface="Roboto Medium" charset="0"/>
                </a:endParaRPr>
              </a:p>
            </p:txBody>
          </p:sp>
          <p:sp>
            <p:nvSpPr>
              <p:cNvPr id="52" name="Title 3">
                <a:extLst>
                  <a:ext uri="{FF2B5EF4-FFF2-40B4-BE49-F238E27FC236}">
                    <a16:creationId xmlns:a16="http://schemas.microsoft.com/office/drawing/2014/main" id="{B43F912C-31A5-4465-876C-522DBECAE1B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313833" y="1995323"/>
                <a:ext cx="3365521" cy="545583"/>
              </a:xfrm>
              <a:prstGeom prst="rect">
                <a:avLst/>
              </a:prstGeom>
            </p:spPr>
            <p:txBody>
              <a:bodyPr/>
              <a:lstStyle>
                <a:lvl1pPr algn="l" defTabSz="914400" rtl="0" eaLnBrk="1" latinLnBrk="0" hangingPunct="1">
                  <a:lnSpc>
                    <a:spcPct val="70000"/>
                  </a:lnSpc>
                  <a:spcBef>
                    <a:spcPct val="0"/>
                  </a:spcBef>
                  <a:buNone/>
                  <a:defRPr sz="3600" b="1" i="0" kern="1200">
                    <a:solidFill>
                      <a:schemeClr val="tx1"/>
                    </a:solidFill>
                    <a:latin typeface="Roboto Thin" charset="0"/>
                    <a:ea typeface="Roboto Thin" charset="0"/>
                    <a:cs typeface="Roboto Thin" charset="0"/>
                  </a:defRPr>
                </a:lvl1pPr>
              </a:lstStyle>
              <a:p>
                <a:pPr>
                  <a:lnSpc>
                    <a:spcPct val="100000"/>
                  </a:lnSpc>
                </a:pPr>
                <a:r>
                  <a:rPr lang="en-US" sz="1400" b="0" dirty="0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The Marco environment in china is generally favorable for the development of digital music industry </a:t>
                </a:r>
                <a:endParaRPr lang="en-US" sz="700" b="0" dirty="0">
                  <a:solidFill>
                    <a:schemeClr val="tx1">
                      <a:alpha val="50000"/>
                    </a:schemeClr>
                  </a:solidFill>
                  <a:latin typeface="Roboto Light" charset="0"/>
                  <a:ea typeface="Roboto Light" charset="0"/>
                  <a:cs typeface="Roboto Light" charset="0"/>
                </a:endParaRPr>
              </a:p>
            </p:txBody>
          </p:sp>
          <p:sp>
            <p:nvSpPr>
              <p:cNvPr id="53" name="Oval 11">
                <a:extLst>
                  <a:ext uri="{FF2B5EF4-FFF2-40B4-BE49-F238E27FC236}">
                    <a16:creationId xmlns:a16="http://schemas.microsoft.com/office/drawing/2014/main" id="{524F3F4A-6E03-42CC-B9E2-C5F6CAC07C74}"/>
                  </a:ext>
                </a:extLst>
              </p:cNvPr>
              <p:cNvSpPr/>
              <p:nvPr/>
            </p:nvSpPr>
            <p:spPr>
              <a:xfrm>
                <a:off x="1410393" y="1663470"/>
                <a:ext cx="235527" cy="235527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050" dirty="0">
                    <a:latin typeface="Roboto Medium" charset="0"/>
                    <a:ea typeface="Roboto Medium" charset="0"/>
                    <a:cs typeface="Roboto Medium" charset="0"/>
                  </a:rPr>
                  <a:t>1</a:t>
                </a:r>
              </a:p>
            </p:txBody>
          </p:sp>
        </p:grpSp>
      </p:grpSp>
      <p:grpSp>
        <p:nvGrpSpPr>
          <p:cNvPr id="54" name="Group 12">
            <a:extLst>
              <a:ext uri="{FF2B5EF4-FFF2-40B4-BE49-F238E27FC236}">
                <a16:creationId xmlns:a16="http://schemas.microsoft.com/office/drawing/2014/main" id="{83F84D22-6DA8-4956-AEE1-EA6A68FFFAFF}"/>
              </a:ext>
            </a:extLst>
          </p:cNvPr>
          <p:cNvGrpSpPr/>
          <p:nvPr/>
        </p:nvGrpSpPr>
        <p:grpSpPr>
          <a:xfrm>
            <a:off x="5505420" y="3333504"/>
            <a:ext cx="3892007" cy="1653744"/>
            <a:chOff x="8139769" y="2902759"/>
            <a:chExt cx="3892007" cy="1653744"/>
          </a:xfrm>
        </p:grpSpPr>
        <p:sp>
          <p:nvSpPr>
            <p:cNvPr id="55" name="Freeform 13">
              <a:extLst>
                <a:ext uri="{FF2B5EF4-FFF2-40B4-BE49-F238E27FC236}">
                  <a16:creationId xmlns:a16="http://schemas.microsoft.com/office/drawing/2014/main" id="{B513E701-D341-4A3E-9664-EF7BAE4C844A}"/>
                </a:ext>
              </a:extLst>
            </p:cNvPr>
            <p:cNvSpPr/>
            <p:nvPr/>
          </p:nvSpPr>
          <p:spPr>
            <a:xfrm>
              <a:off x="8139769" y="2902759"/>
              <a:ext cx="3892007" cy="1653744"/>
            </a:xfrm>
            <a:custGeom>
              <a:avLst/>
              <a:gdLst>
                <a:gd name="connsiteX0" fmla="*/ 152939 w 3406466"/>
                <a:gd name="connsiteY0" fmla="*/ 0 h 1653744"/>
                <a:gd name="connsiteX1" fmla="*/ 3386108 w 3406466"/>
                <a:gd name="connsiteY1" fmla="*/ 0 h 1653744"/>
                <a:gd name="connsiteX2" fmla="*/ 3406466 w 3406466"/>
                <a:gd name="connsiteY2" fmla="*/ 20358 h 1653744"/>
                <a:gd name="connsiteX3" fmla="*/ 3406466 w 3406466"/>
                <a:gd name="connsiteY3" fmla="*/ 1633386 h 1653744"/>
                <a:gd name="connsiteX4" fmla="*/ 3386108 w 3406466"/>
                <a:gd name="connsiteY4" fmla="*/ 1653744 h 1653744"/>
                <a:gd name="connsiteX5" fmla="*/ 152939 w 3406466"/>
                <a:gd name="connsiteY5" fmla="*/ 1653744 h 1653744"/>
                <a:gd name="connsiteX6" fmla="*/ 132581 w 3406466"/>
                <a:gd name="connsiteY6" fmla="*/ 1633386 h 1653744"/>
                <a:gd name="connsiteX7" fmla="*/ 132581 w 3406466"/>
                <a:gd name="connsiteY7" fmla="*/ 957741 h 1653744"/>
                <a:gd name="connsiteX8" fmla="*/ 0 w 3406466"/>
                <a:gd name="connsiteY8" fmla="*/ 825160 h 1653744"/>
                <a:gd name="connsiteX9" fmla="*/ 132581 w 3406466"/>
                <a:gd name="connsiteY9" fmla="*/ 692579 h 1653744"/>
                <a:gd name="connsiteX10" fmla="*/ 132581 w 3406466"/>
                <a:gd name="connsiteY10" fmla="*/ 20358 h 1653744"/>
                <a:gd name="connsiteX11" fmla="*/ 152939 w 3406466"/>
                <a:gd name="connsiteY11" fmla="*/ 0 h 165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466" h="1653744">
                  <a:moveTo>
                    <a:pt x="152939" y="0"/>
                  </a:moveTo>
                  <a:lnTo>
                    <a:pt x="3386108" y="0"/>
                  </a:lnTo>
                  <a:cubicBezTo>
                    <a:pt x="3397351" y="0"/>
                    <a:pt x="3406466" y="9115"/>
                    <a:pt x="3406466" y="20358"/>
                  </a:cubicBezTo>
                  <a:lnTo>
                    <a:pt x="3406466" y="1633386"/>
                  </a:lnTo>
                  <a:cubicBezTo>
                    <a:pt x="3406466" y="1644629"/>
                    <a:pt x="3397351" y="1653744"/>
                    <a:pt x="3386108" y="1653744"/>
                  </a:cubicBezTo>
                  <a:lnTo>
                    <a:pt x="152939" y="1653744"/>
                  </a:lnTo>
                  <a:cubicBezTo>
                    <a:pt x="141696" y="1653744"/>
                    <a:pt x="132581" y="1644629"/>
                    <a:pt x="132581" y="1633386"/>
                  </a:cubicBezTo>
                  <a:lnTo>
                    <a:pt x="132581" y="957741"/>
                  </a:lnTo>
                  <a:lnTo>
                    <a:pt x="0" y="825160"/>
                  </a:lnTo>
                  <a:lnTo>
                    <a:pt x="132581" y="692579"/>
                  </a:lnTo>
                  <a:lnTo>
                    <a:pt x="132581" y="20358"/>
                  </a:lnTo>
                  <a:cubicBezTo>
                    <a:pt x="132581" y="9115"/>
                    <a:pt x="141696" y="0"/>
                    <a:pt x="15293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254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56" name="Group 14">
              <a:extLst>
                <a:ext uri="{FF2B5EF4-FFF2-40B4-BE49-F238E27FC236}">
                  <a16:creationId xmlns:a16="http://schemas.microsoft.com/office/drawing/2014/main" id="{8490F52B-E1AB-4B41-86EB-3159D6FFBD94}"/>
                </a:ext>
              </a:extLst>
            </p:cNvPr>
            <p:cNvGrpSpPr/>
            <p:nvPr/>
          </p:nvGrpSpPr>
          <p:grpSpPr>
            <a:xfrm>
              <a:off x="8437418" y="3123275"/>
              <a:ext cx="3365520" cy="877436"/>
              <a:chOff x="1313834" y="1663470"/>
              <a:chExt cx="3365520" cy="877436"/>
            </a:xfrm>
          </p:grpSpPr>
          <p:sp>
            <p:nvSpPr>
              <p:cNvPr id="58" name="Title 3">
                <a:extLst>
                  <a:ext uri="{FF2B5EF4-FFF2-40B4-BE49-F238E27FC236}">
                    <a16:creationId xmlns:a16="http://schemas.microsoft.com/office/drawing/2014/main" id="{C4D14F96-00D6-4252-8773-AB18F4AF6EED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45920" y="1673940"/>
                <a:ext cx="2567940" cy="246539"/>
              </a:xfrm>
              <a:prstGeom prst="rect">
                <a:avLst/>
              </a:prstGeom>
            </p:spPr>
            <p:txBody>
              <a:bodyPr/>
              <a:lstStyle>
                <a:lvl1pPr algn="l" defTabSz="914400" rtl="0" eaLnBrk="1" latinLnBrk="0" hangingPunct="1">
                  <a:lnSpc>
                    <a:spcPct val="70000"/>
                  </a:lnSpc>
                  <a:spcBef>
                    <a:spcPct val="0"/>
                  </a:spcBef>
                  <a:buNone/>
                  <a:defRPr sz="3600" b="1" i="0" kern="1200">
                    <a:solidFill>
                      <a:schemeClr val="tx1"/>
                    </a:solidFill>
                    <a:latin typeface="Roboto Thin" charset="0"/>
                    <a:ea typeface="Roboto Thin" charset="0"/>
                    <a:cs typeface="Roboto Thin" charset="0"/>
                  </a:defRPr>
                </a:lvl1pPr>
              </a:lstStyle>
              <a:p>
                <a:pPr>
                  <a:lnSpc>
                    <a:spcPct val="80000"/>
                  </a:lnSpc>
                </a:pPr>
                <a:r>
                  <a:rPr lang="en-US" sz="1100" b="0" dirty="0">
                    <a:latin typeface="Roboto Medium" charset="0"/>
                    <a:ea typeface="Roboto Medium" charset="0"/>
                    <a:cs typeface="Roboto Medium" charset="0"/>
                  </a:rPr>
                  <a:t>A competitive industry </a:t>
                </a:r>
                <a:endParaRPr lang="en-US" sz="500" b="0" dirty="0">
                  <a:latin typeface="Roboto Medium" charset="0"/>
                  <a:ea typeface="Roboto Medium" charset="0"/>
                  <a:cs typeface="Roboto Medium" charset="0"/>
                </a:endParaRPr>
              </a:p>
            </p:txBody>
          </p:sp>
          <p:sp>
            <p:nvSpPr>
              <p:cNvPr id="59" name="Title 3">
                <a:extLst>
                  <a:ext uri="{FF2B5EF4-FFF2-40B4-BE49-F238E27FC236}">
                    <a16:creationId xmlns:a16="http://schemas.microsoft.com/office/drawing/2014/main" id="{6D857ACE-089D-41D3-9E79-5DAA448815A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313834" y="1995323"/>
                <a:ext cx="3365520" cy="545583"/>
              </a:xfrm>
              <a:prstGeom prst="rect">
                <a:avLst/>
              </a:prstGeom>
            </p:spPr>
            <p:txBody>
              <a:bodyPr/>
              <a:lstStyle>
                <a:lvl1pPr algn="l" defTabSz="914400" rtl="0" eaLnBrk="1" latinLnBrk="0" hangingPunct="1">
                  <a:lnSpc>
                    <a:spcPct val="70000"/>
                  </a:lnSpc>
                  <a:spcBef>
                    <a:spcPct val="0"/>
                  </a:spcBef>
                  <a:buNone/>
                  <a:defRPr sz="3600" b="1" i="0" kern="1200">
                    <a:solidFill>
                      <a:schemeClr val="tx1"/>
                    </a:solidFill>
                    <a:latin typeface="Roboto Thin" charset="0"/>
                    <a:ea typeface="Roboto Thin" charset="0"/>
                    <a:cs typeface="Roboto Thin" charset="0"/>
                  </a:defRPr>
                </a:lvl1pPr>
              </a:lstStyle>
              <a:p>
                <a:pPr>
                  <a:lnSpc>
                    <a:spcPct val="100000"/>
                  </a:lnSpc>
                </a:pPr>
                <a:r>
                  <a:rPr lang="en-US" sz="1400" b="0" dirty="0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The digital music industry is appealing but competitive with moderate customer power but high intensity of competition </a:t>
                </a:r>
                <a:endParaRPr lang="en-US" sz="700" b="0" dirty="0">
                  <a:solidFill>
                    <a:schemeClr val="tx1">
                      <a:alpha val="50000"/>
                    </a:schemeClr>
                  </a:solidFill>
                  <a:latin typeface="Roboto Light" charset="0"/>
                  <a:ea typeface="Roboto Light" charset="0"/>
                  <a:cs typeface="Roboto Light" charset="0"/>
                </a:endParaRPr>
              </a:p>
            </p:txBody>
          </p:sp>
          <p:sp>
            <p:nvSpPr>
              <p:cNvPr id="60" name="Oval 18">
                <a:extLst>
                  <a:ext uri="{FF2B5EF4-FFF2-40B4-BE49-F238E27FC236}">
                    <a16:creationId xmlns:a16="http://schemas.microsoft.com/office/drawing/2014/main" id="{645C262F-087C-4F25-9A24-C69EBB52B3B2}"/>
                  </a:ext>
                </a:extLst>
              </p:cNvPr>
              <p:cNvSpPr/>
              <p:nvPr/>
            </p:nvSpPr>
            <p:spPr>
              <a:xfrm>
                <a:off x="1410393" y="1663470"/>
                <a:ext cx="235527" cy="235527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050" dirty="0">
                    <a:latin typeface="Roboto Medium" charset="0"/>
                    <a:ea typeface="Roboto Medium" charset="0"/>
                    <a:cs typeface="Roboto Medium" charset="0"/>
                  </a:rPr>
                  <a:t>2</a:t>
                </a:r>
              </a:p>
            </p:txBody>
          </p:sp>
        </p:grpSp>
      </p:grpSp>
      <p:grpSp>
        <p:nvGrpSpPr>
          <p:cNvPr id="61" name="Group 19">
            <a:extLst>
              <a:ext uri="{FF2B5EF4-FFF2-40B4-BE49-F238E27FC236}">
                <a16:creationId xmlns:a16="http://schemas.microsoft.com/office/drawing/2014/main" id="{310E3E6A-F6A2-4A11-A906-CF49402FEAB9}"/>
              </a:ext>
            </a:extLst>
          </p:cNvPr>
          <p:cNvGrpSpPr/>
          <p:nvPr/>
        </p:nvGrpSpPr>
        <p:grpSpPr>
          <a:xfrm>
            <a:off x="5505426" y="5136215"/>
            <a:ext cx="3892001" cy="1653744"/>
            <a:chOff x="8139769" y="2902759"/>
            <a:chExt cx="3892001" cy="1653744"/>
          </a:xfrm>
        </p:grpSpPr>
        <p:sp>
          <p:nvSpPr>
            <p:cNvPr id="62" name="Freeform 20">
              <a:extLst>
                <a:ext uri="{FF2B5EF4-FFF2-40B4-BE49-F238E27FC236}">
                  <a16:creationId xmlns:a16="http://schemas.microsoft.com/office/drawing/2014/main" id="{A4D3CB74-C313-410D-87E5-1840C65D4883}"/>
                </a:ext>
              </a:extLst>
            </p:cNvPr>
            <p:cNvSpPr/>
            <p:nvPr/>
          </p:nvSpPr>
          <p:spPr>
            <a:xfrm>
              <a:off x="8139769" y="2902759"/>
              <a:ext cx="3892001" cy="1653744"/>
            </a:xfrm>
            <a:custGeom>
              <a:avLst/>
              <a:gdLst>
                <a:gd name="connsiteX0" fmla="*/ 152939 w 3406466"/>
                <a:gd name="connsiteY0" fmla="*/ 0 h 1653744"/>
                <a:gd name="connsiteX1" fmla="*/ 3386108 w 3406466"/>
                <a:gd name="connsiteY1" fmla="*/ 0 h 1653744"/>
                <a:gd name="connsiteX2" fmla="*/ 3406466 w 3406466"/>
                <a:gd name="connsiteY2" fmla="*/ 20358 h 1653744"/>
                <a:gd name="connsiteX3" fmla="*/ 3406466 w 3406466"/>
                <a:gd name="connsiteY3" fmla="*/ 1633386 h 1653744"/>
                <a:gd name="connsiteX4" fmla="*/ 3386108 w 3406466"/>
                <a:gd name="connsiteY4" fmla="*/ 1653744 h 1653744"/>
                <a:gd name="connsiteX5" fmla="*/ 152939 w 3406466"/>
                <a:gd name="connsiteY5" fmla="*/ 1653744 h 1653744"/>
                <a:gd name="connsiteX6" fmla="*/ 132581 w 3406466"/>
                <a:gd name="connsiteY6" fmla="*/ 1633386 h 1653744"/>
                <a:gd name="connsiteX7" fmla="*/ 132581 w 3406466"/>
                <a:gd name="connsiteY7" fmla="*/ 957741 h 1653744"/>
                <a:gd name="connsiteX8" fmla="*/ 0 w 3406466"/>
                <a:gd name="connsiteY8" fmla="*/ 825160 h 1653744"/>
                <a:gd name="connsiteX9" fmla="*/ 132581 w 3406466"/>
                <a:gd name="connsiteY9" fmla="*/ 692579 h 1653744"/>
                <a:gd name="connsiteX10" fmla="*/ 132581 w 3406466"/>
                <a:gd name="connsiteY10" fmla="*/ 20358 h 1653744"/>
                <a:gd name="connsiteX11" fmla="*/ 152939 w 3406466"/>
                <a:gd name="connsiteY11" fmla="*/ 0 h 165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466" h="1653744">
                  <a:moveTo>
                    <a:pt x="152939" y="0"/>
                  </a:moveTo>
                  <a:lnTo>
                    <a:pt x="3386108" y="0"/>
                  </a:lnTo>
                  <a:cubicBezTo>
                    <a:pt x="3397351" y="0"/>
                    <a:pt x="3406466" y="9115"/>
                    <a:pt x="3406466" y="20358"/>
                  </a:cubicBezTo>
                  <a:lnTo>
                    <a:pt x="3406466" y="1633386"/>
                  </a:lnTo>
                  <a:cubicBezTo>
                    <a:pt x="3406466" y="1644629"/>
                    <a:pt x="3397351" y="1653744"/>
                    <a:pt x="3386108" y="1653744"/>
                  </a:cubicBezTo>
                  <a:lnTo>
                    <a:pt x="152939" y="1653744"/>
                  </a:lnTo>
                  <a:cubicBezTo>
                    <a:pt x="141696" y="1653744"/>
                    <a:pt x="132581" y="1644629"/>
                    <a:pt x="132581" y="1633386"/>
                  </a:cubicBezTo>
                  <a:lnTo>
                    <a:pt x="132581" y="957741"/>
                  </a:lnTo>
                  <a:lnTo>
                    <a:pt x="0" y="825160"/>
                  </a:lnTo>
                  <a:lnTo>
                    <a:pt x="132581" y="692579"/>
                  </a:lnTo>
                  <a:lnTo>
                    <a:pt x="132581" y="20358"/>
                  </a:lnTo>
                  <a:cubicBezTo>
                    <a:pt x="132581" y="9115"/>
                    <a:pt x="141696" y="0"/>
                    <a:pt x="15293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38100" dist="254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63" name="Group 21">
              <a:extLst>
                <a:ext uri="{FF2B5EF4-FFF2-40B4-BE49-F238E27FC236}">
                  <a16:creationId xmlns:a16="http://schemas.microsoft.com/office/drawing/2014/main" id="{676C6331-C35B-41BC-B31F-01682103C594}"/>
                </a:ext>
              </a:extLst>
            </p:cNvPr>
            <p:cNvGrpSpPr/>
            <p:nvPr/>
          </p:nvGrpSpPr>
          <p:grpSpPr>
            <a:xfrm>
              <a:off x="8437418" y="3123275"/>
              <a:ext cx="3365520" cy="877436"/>
              <a:chOff x="1313834" y="1663470"/>
              <a:chExt cx="3365520" cy="877436"/>
            </a:xfrm>
          </p:grpSpPr>
          <p:sp>
            <p:nvSpPr>
              <p:cNvPr id="65" name="Title 3">
                <a:extLst>
                  <a:ext uri="{FF2B5EF4-FFF2-40B4-BE49-F238E27FC236}">
                    <a16:creationId xmlns:a16="http://schemas.microsoft.com/office/drawing/2014/main" id="{E00447F1-E30F-49BA-B7EA-C298BC34CAC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45920" y="1673940"/>
                <a:ext cx="2567940" cy="246539"/>
              </a:xfrm>
              <a:prstGeom prst="rect">
                <a:avLst/>
              </a:prstGeom>
            </p:spPr>
            <p:txBody>
              <a:bodyPr/>
              <a:lstStyle>
                <a:lvl1pPr algn="l" defTabSz="914400" rtl="0" eaLnBrk="1" latinLnBrk="0" hangingPunct="1">
                  <a:lnSpc>
                    <a:spcPct val="70000"/>
                  </a:lnSpc>
                  <a:spcBef>
                    <a:spcPct val="0"/>
                  </a:spcBef>
                  <a:buNone/>
                  <a:defRPr sz="3600" b="1" i="0" kern="1200">
                    <a:solidFill>
                      <a:schemeClr val="tx1"/>
                    </a:solidFill>
                    <a:latin typeface="Roboto Thin" charset="0"/>
                    <a:ea typeface="Roboto Thin" charset="0"/>
                    <a:cs typeface="Roboto Thin" charset="0"/>
                  </a:defRPr>
                </a:lvl1pPr>
              </a:lstStyle>
              <a:p>
                <a:pPr>
                  <a:lnSpc>
                    <a:spcPct val="80000"/>
                  </a:lnSpc>
                </a:pPr>
                <a:r>
                  <a:rPr lang="en-US" sz="1100" b="0" dirty="0">
                    <a:latin typeface="Roboto Medium" charset="0"/>
                    <a:ea typeface="Roboto Medium" charset="0"/>
                    <a:cs typeface="Roboto Medium" charset="0"/>
                  </a:rPr>
                  <a:t>Various opportunities and threats </a:t>
                </a:r>
                <a:endParaRPr lang="en-US" sz="500" b="0" dirty="0">
                  <a:latin typeface="Roboto Medium" charset="0"/>
                  <a:ea typeface="Roboto Medium" charset="0"/>
                  <a:cs typeface="Roboto Medium" charset="0"/>
                </a:endParaRPr>
              </a:p>
            </p:txBody>
          </p:sp>
          <p:sp>
            <p:nvSpPr>
              <p:cNvPr id="66" name="Title 3">
                <a:extLst>
                  <a:ext uri="{FF2B5EF4-FFF2-40B4-BE49-F238E27FC236}">
                    <a16:creationId xmlns:a16="http://schemas.microsoft.com/office/drawing/2014/main" id="{287ECB37-B7BA-4B69-A359-5D6F732C668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313834" y="1995323"/>
                <a:ext cx="3365520" cy="545583"/>
              </a:xfrm>
              <a:prstGeom prst="rect">
                <a:avLst/>
              </a:prstGeom>
            </p:spPr>
            <p:txBody>
              <a:bodyPr/>
              <a:lstStyle>
                <a:lvl1pPr algn="l" defTabSz="914400" rtl="0" eaLnBrk="1" latinLnBrk="0" hangingPunct="1">
                  <a:lnSpc>
                    <a:spcPct val="70000"/>
                  </a:lnSpc>
                  <a:spcBef>
                    <a:spcPct val="0"/>
                  </a:spcBef>
                  <a:buNone/>
                  <a:defRPr sz="3600" b="1" i="0" kern="1200">
                    <a:solidFill>
                      <a:schemeClr val="tx1"/>
                    </a:solidFill>
                    <a:latin typeface="Roboto Thin" charset="0"/>
                    <a:ea typeface="Roboto Thin" charset="0"/>
                    <a:cs typeface="Roboto Thin" charset="0"/>
                  </a:defRPr>
                </a:lvl1pPr>
              </a:lstStyle>
              <a:p>
                <a:pPr>
                  <a:lnSpc>
                    <a:spcPct val="100000"/>
                  </a:lnSpc>
                </a:pPr>
                <a:r>
                  <a:rPr lang="en-US" sz="1400" b="0" dirty="0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In the future development of </a:t>
                </a:r>
                <a:r>
                  <a:rPr lang="en-US" sz="1400" b="0" dirty="0" err="1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Kugou</a:t>
                </a:r>
                <a:r>
                  <a:rPr lang="en-US" sz="1400" b="0" dirty="0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 music, various opportunities and threats exists. How </a:t>
                </a:r>
                <a:r>
                  <a:rPr lang="en-US" sz="1400" b="0" dirty="0" err="1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Kugou</a:t>
                </a:r>
                <a:r>
                  <a:rPr lang="en-US" sz="1400" b="0" dirty="0">
                    <a:solidFill>
                      <a:schemeClr val="tx1">
                        <a:alpha val="70000"/>
                      </a:schemeClr>
                    </a:solidFill>
                    <a:latin typeface="Roboto Light" charset="0"/>
                    <a:ea typeface="Roboto Light" charset="0"/>
                    <a:cs typeface="Roboto Light" charset="0"/>
                  </a:rPr>
                  <a:t> seizes opportunities and eliminate threats will be essential for future development </a:t>
                </a:r>
                <a:endParaRPr lang="en-US" sz="700" b="0" dirty="0">
                  <a:solidFill>
                    <a:schemeClr val="tx1">
                      <a:alpha val="50000"/>
                    </a:schemeClr>
                  </a:solidFill>
                  <a:latin typeface="Roboto Light" charset="0"/>
                  <a:ea typeface="Roboto Light" charset="0"/>
                  <a:cs typeface="Roboto Light" charset="0"/>
                </a:endParaRPr>
              </a:p>
            </p:txBody>
          </p:sp>
          <p:sp>
            <p:nvSpPr>
              <p:cNvPr id="67" name="Oval 25">
                <a:extLst>
                  <a:ext uri="{FF2B5EF4-FFF2-40B4-BE49-F238E27FC236}">
                    <a16:creationId xmlns:a16="http://schemas.microsoft.com/office/drawing/2014/main" id="{EA00584E-F564-44CD-9575-16E4A9931C70}"/>
                  </a:ext>
                </a:extLst>
              </p:cNvPr>
              <p:cNvSpPr/>
              <p:nvPr/>
            </p:nvSpPr>
            <p:spPr>
              <a:xfrm>
                <a:off x="1410393" y="1663470"/>
                <a:ext cx="235527" cy="235527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050" dirty="0">
                    <a:latin typeface="Roboto Medium" charset="0"/>
                    <a:ea typeface="Roboto Medium" charset="0"/>
                    <a:cs typeface="Roboto Medium" charset="0"/>
                  </a:rPr>
                  <a:t>3</a:t>
                </a:r>
              </a:p>
            </p:txBody>
          </p:sp>
        </p:grpSp>
      </p:grpSp>
      <p:cxnSp>
        <p:nvCxnSpPr>
          <p:cNvPr id="68" name="Straight Connector 30">
            <a:extLst>
              <a:ext uri="{FF2B5EF4-FFF2-40B4-BE49-F238E27FC236}">
                <a16:creationId xmlns:a16="http://schemas.microsoft.com/office/drawing/2014/main" id="{7B6F574D-8BBB-4D95-BFB9-EFC3A6393682}"/>
              </a:ext>
            </a:extLst>
          </p:cNvPr>
          <p:cNvCxnSpPr/>
          <p:nvPr/>
        </p:nvCxnSpPr>
        <p:spPr>
          <a:xfrm>
            <a:off x="5232436" y="2229768"/>
            <a:ext cx="0" cy="373332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val 32">
            <a:extLst>
              <a:ext uri="{FF2B5EF4-FFF2-40B4-BE49-F238E27FC236}">
                <a16:creationId xmlns:a16="http://schemas.microsoft.com/office/drawing/2014/main" id="{0B4E4AC2-E690-4FC4-8267-7B4B3DC8A795}"/>
              </a:ext>
            </a:extLst>
          </p:cNvPr>
          <p:cNvSpPr>
            <a:spLocks noChangeAspect="1"/>
          </p:cNvSpPr>
          <p:nvPr/>
        </p:nvSpPr>
        <p:spPr>
          <a:xfrm>
            <a:off x="5183978" y="4046765"/>
            <a:ext cx="97043" cy="97043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accent2"/>
            </a:solidFill>
          </a:ln>
          <a:effectLst>
            <a:outerShdw blurRad="88900" dist="38100" dir="5400000" algn="t" rotWithShape="0">
              <a:prstClr val="black">
                <a:alpha val="11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latin typeface="Roboto Thin" charset="0"/>
              <a:ea typeface="Roboto Thin" charset="0"/>
              <a:cs typeface="Roboto Thin" charset="0"/>
            </a:endParaRPr>
          </a:p>
        </p:txBody>
      </p:sp>
      <p:sp>
        <p:nvSpPr>
          <p:cNvPr id="70" name="Oval 33">
            <a:extLst>
              <a:ext uri="{FF2B5EF4-FFF2-40B4-BE49-F238E27FC236}">
                <a16:creationId xmlns:a16="http://schemas.microsoft.com/office/drawing/2014/main" id="{781DCAA0-231C-4987-A2E5-AE40667442E2}"/>
              </a:ext>
            </a:extLst>
          </p:cNvPr>
          <p:cNvSpPr>
            <a:spLocks noChangeAspect="1"/>
          </p:cNvSpPr>
          <p:nvPr/>
        </p:nvSpPr>
        <p:spPr>
          <a:xfrm>
            <a:off x="5183978" y="5914566"/>
            <a:ext cx="97043" cy="97043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accent3"/>
            </a:solidFill>
          </a:ln>
          <a:effectLst>
            <a:outerShdw blurRad="88900" dist="38100" dir="5400000" algn="t" rotWithShape="0">
              <a:prstClr val="black">
                <a:alpha val="11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latin typeface="Roboto Thin" charset="0"/>
              <a:ea typeface="Roboto Thin" charset="0"/>
              <a:cs typeface="Roboto Thin" charset="0"/>
            </a:endParaRPr>
          </a:p>
        </p:txBody>
      </p:sp>
      <p:sp>
        <p:nvSpPr>
          <p:cNvPr id="71" name="Oval 27">
            <a:extLst>
              <a:ext uri="{FF2B5EF4-FFF2-40B4-BE49-F238E27FC236}">
                <a16:creationId xmlns:a16="http://schemas.microsoft.com/office/drawing/2014/main" id="{20AB0F88-E649-4EA3-AA2D-6C35D9D372FE}"/>
              </a:ext>
            </a:extLst>
          </p:cNvPr>
          <p:cNvSpPr>
            <a:spLocks noChangeAspect="1"/>
          </p:cNvSpPr>
          <p:nvPr/>
        </p:nvSpPr>
        <p:spPr>
          <a:xfrm>
            <a:off x="5183978" y="2171470"/>
            <a:ext cx="97043" cy="97043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accent1"/>
            </a:solidFill>
          </a:ln>
          <a:effectLst>
            <a:outerShdw blurRad="88900" dist="38100" dir="5400000" algn="t" rotWithShape="0">
              <a:prstClr val="black">
                <a:alpha val="11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latin typeface="Roboto Thin" charset="0"/>
              <a:ea typeface="Roboto Thin" charset="0"/>
              <a:cs typeface="Roboto Thin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E1FAD094-A08E-417A-9C41-6F8A469C3F2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1" t="2915" r="4757" b="7020"/>
          <a:stretch/>
        </p:blipFill>
        <p:spPr>
          <a:xfrm>
            <a:off x="2102182" y="3125480"/>
            <a:ext cx="1791985" cy="1785299"/>
          </a:xfrm>
          <a:prstGeom prst="ellipse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C059B9F6-6DF5-4577-A25D-305CD0DABBDF}"/>
              </a:ext>
            </a:extLst>
          </p:cNvPr>
          <p:cNvPicPr>
            <a:picLocks noChangeAspect="1"/>
          </p:cNvPicPr>
          <p:nvPr/>
        </p:nvPicPr>
        <p:blipFill>
          <a:blip r:embed="rId6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460" y="2364385"/>
            <a:ext cx="3209842" cy="3217452"/>
          </a:xfrm>
          <a:prstGeom prst="rect">
            <a:avLst/>
          </a:prstGeom>
        </p:spPr>
      </p:pic>
      <p:pic>
        <p:nvPicPr>
          <p:cNvPr id="5" name="16">
            <a:hlinkClick r:id="" action="ppaction://media"/>
            <a:extLst>
              <a:ext uri="{FF2B5EF4-FFF2-40B4-BE49-F238E27FC236}">
                <a16:creationId xmlns:a16="http://schemas.microsoft.com/office/drawing/2014/main" id="{501AD508-5973-4AA5-8507-4260A37C02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76153" y="12761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6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1">
            <a:extLst>
              <a:ext uri="{FF2B5EF4-FFF2-40B4-BE49-F238E27FC236}">
                <a16:creationId xmlns:a16="http://schemas.microsoft.com/office/drawing/2014/main" id="{9480519E-228F-476C-BF4A-303F6A8B7771}"/>
              </a:ext>
            </a:extLst>
          </p:cNvPr>
          <p:cNvGrpSpPr/>
          <p:nvPr/>
        </p:nvGrpSpPr>
        <p:grpSpPr>
          <a:xfrm>
            <a:off x="713173" y="0"/>
            <a:ext cx="11478828" cy="6858000"/>
            <a:chOff x="713173" y="0"/>
            <a:chExt cx="11478828" cy="6858000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9850A6D9-6179-4896-8B86-67FC87ED3B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64" t="12832" r="3743" b="12688"/>
            <a:stretch/>
          </p:blipFill>
          <p:spPr>
            <a:xfrm>
              <a:off x="713173" y="0"/>
              <a:ext cx="11478828" cy="6858000"/>
            </a:xfrm>
            <a:prstGeom prst="rect">
              <a:avLst/>
            </a:prstGeom>
          </p:spPr>
        </p:pic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E91628D4-59F7-405C-8045-14BEB3C6C44A}"/>
                </a:ext>
              </a:extLst>
            </p:cNvPr>
            <p:cNvSpPr/>
            <p:nvPr/>
          </p:nvSpPr>
          <p:spPr>
            <a:xfrm>
              <a:off x="7158789" y="360947"/>
              <a:ext cx="4320038" cy="613611"/>
            </a:xfrm>
            <a:prstGeom prst="rect">
              <a:avLst/>
            </a:prstGeom>
            <a:solidFill>
              <a:srgbClr val="2D408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6748755B-8024-4E70-8862-3C39090CBE51}"/>
                </a:ext>
              </a:extLst>
            </p:cNvPr>
            <p:cNvSpPr/>
            <p:nvPr/>
          </p:nvSpPr>
          <p:spPr>
            <a:xfrm>
              <a:off x="1203158" y="1106904"/>
              <a:ext cx="3898231" cy="46080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439157BD-3694-45FB-8F79-01405C2AE48F}"/>
                </a:ext>
              </a:extLst>
            </p:cNvPr>
            <p:cNvSpPr/>
            <p:nvPr/>
          </p:nvSpPr>
          <p:spPr>
            <a:xfrm>
              <a:off x="1006642" y="184893"/>
              <a:ext cx="1303421" cy="11706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id="{85988DA2-F6F3-4464-B377-5DA9B6022838}"/>
                </a:ext>
              </a:extLst>
            </p:cNvPr>
            <p:cNvSpPr/>
            <p:nvPr/>
          </p:nvSpPr>
          <p:spPr>
            <a:xfrm>
              <a:off x="4792579" y="1638707"/>
              <a:ext cx="1303421" cy="11706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矩形 9">
              <a:extLst>
                <a:ext uri="{FF2B5EF4-FFF2-40B4-BE49-F238E27FC236}">
                  <a16:creationId xmlns:a16="http://schemas.microsoft.com/office/drawing/2014/main" id="{428C8C01-F000-4900-85DF-38C0B44338F7}"/>
                </a:ext>
              </a:extLst>
            </p:cNvPr>
            <p:cNvSpPr/>
            <p:nvPr/>
          </p:nvSpPr>
          <p:spPr>
            <a:xfrm>
              <a:off x="5019176" y="2574757"/>
              <a:ext cx="1303421" cy="6757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D337DE04-27D5-4A7E-834B-88EFB6DFE280}"/>
              </a:ext>
            </a:extLst>
          </p:cNvPr>
          <p:cNvGrpSpPr/>
          <p:nvPr/>
        </p:nvGrpSpPr>
        <p:grpSpPr>
          <a:xfrm>
            <a:off x="427423" y="360947"/>
            <a:ext cx="285750" cy="292462"/>
            <a:chOff x="1200150" y="603890"/>
            <a:chExt cx="285750" cy="292462"/>
          </a:xfrm>
        </p:grpSpPr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07D0EB7B-1A96-48BD-A14F-6F73AEEE2F47}"/>
                </a:ext>
              </a:extLst>
            </p:cNvPr>
            <p:cNvSpPr/>
            <p:nvPr/>
          </p:nvSpPr>
          <p:spPr>
            <a:xfrm>
              <a:off x="1281568" y="603890"/>
              <a:ext cx="204332" cy="204332"/>
            </a:xfrm>
            <a:prstGeom prst="rect">
              <a:avLst/>
            </a:prstGeom>
            <a:solidFill>
              <a:srgbClr val="66A0D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" name="矩形 17">
              <a:extLst>
                <a:ext uri="{FF2B5EF4-FFF2-40B4-BE49-F238E27FC236}">
                  <a16:creationId xmlns:a16="http://schemas.microsoft.com/office/drawing/2014/main" id="{8CC36EA7-2D88-44FD-BB40-0825F30BEA6E}"/>
                </a:ext>
              </a:extLst>
            </p:cNvPr>
            <p:cNvSpPr/>
            <p:nvPr/>
          </p:nvSpPr>
          <p:spPr>
            <a:xfrm>
              <a:off x="1200150" y="692020"/>
              <a:ext cx="204332" cy="204332"/>
            </a:xfrm>
            <a:prstGeom prst="rect">
              <a:avLst/>
            </a:prstGeom>
            <a:solidFill>
              <a:srgbClr val="2D4082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4" name="文本框 23">
            <a:extLst>
              <a:ext uri="{FF2B5EF4-FFF2-40B4-BE49-F238E27FC236}">
                <a16:creationId xmlns:a16="http://schemas.microsoft.com/office/drawing/2014/main" id="{C09A754B-A67B-4EEA-B0EC-5CA5C3DD62CD}"/>
              </a:ext>
            </a:extLst>
          </p:cNvPr>
          <p:cNvSpPr txBox="1"/>
          <p:nvPr/>
        </p:nvSpPr>
        <p:spPr>
          <a:xfrm>
            <a:off x="571715" y="1570292"/>
            <a:ext cx="379783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8800" b="1" dirty="0">
                <a:solidFill>
                  <a:srgbClr val="F2B401"/>
                </a:solidFill>
                <a:latin typeface="Century Gothic" panose="020B0502020202020204" pitchFamily="34" charset="0"/>
              </a:rPr>
              <a:t>THANK</a:t>
            </a:r>
          </a:p>
          <a:p>
            <a:r>
              <a:rPr lang="en-US" altLang="zh-CN" sz="7200" b="1" dirty="0">
                <a:solidFill>
                  <a:srgbClr val="2D4082"/>
                </a:solidFill>
                <a:latin typeface="Century Gothic" panose="020B0502020202020204" pitchFamily="34" charset="0"/>
                <a:ea typeface="时尚中黑简体" panose="01010104010101010101" pitchFamily="2" charset="-122"/>
              </a:rPr>
              <a:t>YOU</a:t>
            </a:r>
            <a:endParaRPr lang="zh-CN" altLang="en-US" sz="7200" b="1" dirty="0">
              <a:solidFill>
                <a:srgbClr val="2D4082"/>
              </a:solidFill>
              <a:latin typeface="时尚中黑简体" panose="01010104010101010101" pitchFamily="2" charset="-122"/>
              <a:ea typeface="时尚中黑简体" panose="01010104010101010101" pitchFamily="2" charset="-122"/>
            </a:endParaRPr>
          </a:p>
        </p:txBody>
      </p:sp>
      <p:sp>
        <p:nvSpPr>
          <p:cNvPr id="25" name="椭圆 24">
            <a:extLst>
              <a:ext uri="{FF2B5EF4-FFF2-40B4-BE49-F238E27FC236}">
                <a16:creationId xmlns:a16="http://schemas.microsoft.com/office/drawing/2014/main" id="{36DF6B53-4FDB-4D33-833D-52774198341F}"/>
              </a:ext>
            </a:extLst>
          </p:cNvPr>
          <p:cNvSpPr/>
          <p:nvPr/>
        </p:nvSpPr>
        <p:spPr>
          <a:xfrm>
            <a:off x="4792579" y="1826356"/>
            <a:ext cx="308810" cy="308810"/>
          </a:xfrm>
          <a:prstGeom prst="ellipse">
            <a:avLst/>
          </a:prstGeom>
          <a:solidFill>
            <a:srgbClr val="2D40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CE921098-A185-408A-907F-7372A6EB86A3}"/>
              </a:ext>
            </a:extLst>
          </p:cNvPr>
          <p:cNvSpPr txBox="1"/>
          <p:nvPr/>
        </p:nvSpPr>
        <p:spPr>
          <a:xfrm>
            <a:off x="5812726" y="2204757"/>
            <a:ext cx="463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solidFill>
                  <a:srgbClr val="2D408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~</a:t>
            </a:r>
            <a:endParaRPr lang="zh-CN" altLang="en-US" sz="4000" b="1" dirty="0">
              <a:solidFill>
                <a:srgbClr val="2D4082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9953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>
            <a:extLst>
              <a:ext uri="{FF2B5EF4-FFF2-40B4-BE49-F238E27FC236}">
                <a16:creationId xmlns:a16="http://schemas.microsoft.com/office/drawing/2014/main" id="{073553B3-6041-483F-8315-639B2683183B}"/>
              </a:ext>
            </a:extLst>
          </p:cNvPr>
          <p:cNvGrpSpPr/>
          <p:nvPr/>
        </p:nvGrpSpPr>
        <p:grpSpPr>
          <a:xfrm>
            <a:off x="713173" y="0"/>
            <a:ext cx="11478828" cy="6858000"/>
            <a:chOff x="713173" y="0"/>
            <a:chExt cx="11478828" cy="6858000"/>
          </a:xfrm>
        </p:grpSpPr>
        <p:pic>
          <p:nvPicPr>
            <p:cNvPr id="3" name="图片 2">
              <a:extLst>
                <a:ext uri="{FF2B5EF4-FFF2-40B4-BE49-F238E27FC236}">
                  <a16:creationId xmlns:a16="http://schemas.microsoft.com/office/drawing/2014/main" id="{0BBF1054-F8D2-49B2-9062-BDFF5FFD0C7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064" t="12832" r="3743" b="12688"/>
            <a:stretch/>
          </p:blipFill>
          <p:spPr>
            <a:xfrm>
              <a:off x="713173" y="0"/>
              <a:ext cx="11478828" cy="6858000"/>
            </a:xfrm>
            <a:prstGeom prst="rect">
              <a:avLst/>
            </a:prstGeom>
          </p:spPr>
        </p:pic>
        <p:sp>
          <p:nvSpPr>
            <p:cNvPr id="4" name="矩形 3">
              <a:extLst>
                <a:ext uri="{FF2B5EF4-FFF2-40B4-BE49-F238E27FC236}">
                  <a16:creationId xmlns:a16="http://schemas.microsoft.com/office/drawing/2014/main" id="{77C5AA2A-2D22-424D-A60E-7EAB18ACFDF1}"/>
                </a:ext>
              </a:extLst>
            </p:cNvPr>
            <p:cNvSpPr/>
            <p:nvPr/>
          </p:nvSpPr>
          <p:spPr>
            <a:xfrm>
              <a:off x="7158789" y="360947"/>
              <a:ext cx="4320038" cy="613611"/>
            </a:xfrm>
            <a:prstGeom prst="rect">
              <a:avLst/>
            </a:prstGeom>
            <a:solidFill>
              <a:srgbClr val="2D408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矩形 4">
              <a:extLst>
                <a:ext uri="{FF2B5EF4-FFF2-40B4-BE49-F238E27FC236}">
                  <a16:creationId xmlns:a16="http://schemas.microsoft.com/office/drawing/2014/main" id="{B7951130-FEBC-48DA-B1C3-DA201506D5BF}"/>
                </a:ext>
              </a:extLst>
            </p:cNvPr>
            <p:cNvSpPr/>
            <p:nvPr/>
          </p:nvSpPr>
          <p:spPr>
            <a:xfrm>
              <a:off x="1203158" y="1106904"/>
              <a:ext cx="3898231" cy="46080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矩形 5">
              <a:extLst>
                <a:ext uri="{FF2B5EF4-FFF2-40B4-BE49-F238E27FC236}">
                  <a16:creationId xmlns:a16="http://schemas.microsoft.com/office/drawing/2014/main" id="{11872D24-8904-4BFB-AE3F-5653E7A54FFF}"/>
                </a:ext>
              </a:extLst>
            </p:cNvPr>
            <p:cNvSpPr/>
            <p:nvPr/>
          </p:nvSpPr>
          <p:spPr>
            <a:xfrm>
              <a:off x="1006642" y="184893"/>
              <a:ext cx="1303421" cy="11706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5B5F4285-C092-49DB-9F94-B5A9379CE5D5}"/>
                </a:ext>
              </a:extLst>
            </p:cNvPr>
            <p:cNvSpPr/>
            <p:nvPr/>
          </p:nvSpPr>
          <p:spPr>
            <a:xfrm>
              <a:off x="4792579" y="1638707"/>
              <a:ext cx="1303421" cy="117066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id="{E16B59D1-EB99-4F08-8F55-9206A38D512A}"/>
                </a:ext>
              </a:extLst>
            </p:cNvPr>
            <p:cNvSpPr/>
            <p:nvPr/>
          </p:nvSpPr>
          <p:spPr>
            <a:xfrm>
              <a:off x="5019176" y="2574757"/>
              <a:ext cx="1303421" cy="6757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9" name="文本框 8">
            <a:extLst>
              <a:ext uri="{FF2B5EF4-FFF2-40B4-BE49-F238E27FC236}">
                <a16:creationId xmlns:a16="http://schemas.microsoft.com/office/drawing/2014/main" id="{4448CF6F-DB06-49D1-946C-6FAB7D7F7BC4}"/>
              </a:ext>
            </a:extLst>
          </p:cNvPr>
          <p:cNvSpPr txBox="1"/>
          <p:nvPr/>
        </p:nvSpPr>
        <p:spPr>
          <a:xfrm>
            <a:off x="16564" y="1106904"/>
            <a:ext cx="5830321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/>
              <a:t>Reference list</a:t>
            </a:r>
            <a:r>
              <a:rPr lang="zh-CN" altLang="en-US" sz="1600" b="1" dirty="0"/>
              <a:t>： </a:t>
            </a:r>
            <a:endParaRPr lang="en-US" altLang="zh-CN" sz="1600" b="1" dirty="0"/>
          </a:p>
          <a:p>
            <a:pPr indent="-457200"/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Billboard (2019) The State of China’s Recorded-Music Industry, As Seen Through One Of Its Quietest Companies | Billboard. Available at: https://www.billboard.com/articles/business/8496661/outdustry-china-recorded-music-industry-challenges-streaming (Accessed: 13 July 2019).</a:t>
            </a:r>
          </a:p>
          <a:p>
            <a:pPr indent="-457200"/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CGTV (2019) China’s digital music market expands with rising subscriptions - CGTN. Available at: https://news.cgtn.com/news/3d3d414f794d6a4d34457a6333566d54/index.html (Accessed: 13 July 2019).</a:t>
            </a:r>
          </a:p>
          <a:p>
            <a:pPr indent="-457200"/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Dong, X. and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Jayakar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(2012) ‘The Baidu Music Settlement: A Turning Point for Copyright Reform in China?’, SSRN Electronic Journal.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10.2139/ssrn.2031579.</a:t>
            </a:r>
          </a:p>
          <a:p>
            <a:pPr indent="-457200"/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Hypebot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Music Market Focus: China Streaming, Recording Business In China [Part 1/2] -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hypebot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https://www.hypebot.com/hypebot/2019/07/music-market-focus-china-part-12-streaming-and-recording-business-in-china.html (Accessed: 13 July 2019).</a:t>
            </a:r>
          </a:p>
          <a:p>
            <a:pPr indent="-457200"/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iResearch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(2019) China’s Digital Music Market Will Face A New Round of Competition. Available at: http://www.iresearchchina.com/content/details7_53675.html (Accessed: 13 July 2019).</a:t>
            </a:r>
          </a:p>
          <a:p>
            <a:pPr indent="-457200"/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Kugou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Music (2018a)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Kugou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-Company Profile. Available at: http://www.kugou.com/about/aboutus.html (Accessed: 13 July 2019).</a:t>
            </a:r>
          </a:p>
          <a:p>
            <a:pPr indent="-457200"/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Kugou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Music (2018b)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Kugou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-Vision and Mission. Available at: http://www.kugou.com/about/vision.html (Accessed: 13 July 2019).</a:t>
            </a:r>
          </a:p>
          <a:p>
            <a:pPr indent="-457200"/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Soundcharts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(2019) China Music Industry Analysis: Chinese Market Stats + Trends [2019] |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Soundcharts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https://soundcharts.com/blog/music-market-focus-china-part-1 (Accessed: 13 July 2019).</a:t>
            </a:r>
          </a:p>
          <a:p>
            <a:pPr indent="-457200"/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(2019) Digital Music - China | Statista Market Forecast. Available at: https://www.statista.com/outlook/202/117/digital-music/china (Accessed: 13 July 2019).</a:t>
            </a:r>
          </a:p>
          <a:p>
            <a:pPr indent="-457200"/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Tang, D. and Lyons, R. (2016) ‘An ecosystem lens: Putting China’s digital music industry into focus’, Global Media and China, 1(4), pp. 350–371. </a:t>
            </a:r>
            <a:r>
              <a:rPr lang="en-US" altLang="zh-C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altLang="zh-C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10.1177/2059436416685101</a:t>
            </a:r>
            <a:r>
              <a:rPr lang="en-US" altLang="zh-CN" sz="1200" dirty="0"/>
              <a:t>.</a:t>
            </a:r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9894613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1242</Words>
  <Application>Microsoft Office PowerPoint</Application>
  <PresentationFormat>宽屏</PresentationFormat>
  <Paragraphs>181</Paragraphs>
  <Slides>18</Slides>
  <Notes>17</Notes>
  <HiddenSlides>0</HiddenSlides>
  <MMClips>10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34" baseType="lpstr">
      <vt:lpstr>Roboto Light</vt:lpstr>
      <vt:lpstr>Roboto Medium</vt:lpstr>
      <vt:lpstr>Roboto Thin</vt:lpstr>
      <vt:lpstr>等线</vt:lpstr>
      <vt:lpstr>等线 Light</vt:lpstr>
      <vt:lpstr>时尚中黑简体</vt:lpstr>
      <vt:lpstr>造字工房朗宋（非商用）常规体</vt:lpstr>
      <vt:lpstr>张海山锐线体简</vt:lpstr>
      <vt:lpstr>张海山锐谐体</vt:lpstr>
      <vt:lpstr>Aharoni</vt:lpstr>
      <vt:lpstr>Arial</vt:lpstr>
      <vt:lpstr>Century Gothic</vt:lpstr>
      <vt:lpstr>Consolas</vt:lpstr>
      <vt:lpstr>Open Sans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祯 王</dc:creator>
  <cp:lastModifiedBy>祯 王</cp:lastModifiedBy>
  <cp:revision>19</cp:revision>
  <dcterms:created xsi:type="dcterms:W3CDTF">2019-07-21T13:28:44Z</dcterms:created>
  <dcterms:modified xsi:type="dcterms:W3CDTF">2019-07-21T21:09:18Z</dcterms:modified>
</cp:coreProperties>
</file>