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308" r:id="rId3"/>
    <p:sldId id="257" r:id="rId4"/>
    <p:sldId id="260" r:id="rId5"/>
    <p:sldId id="265" r:id="rId6"/>
    <p:sldId id="258" r:id="rId7"/>
    <p:sldId id="309" r:id="rId8"/>
    <p:sldId id="261" r:id="rId9"/>
    <p:sldId id="262" r:id="rId10"/>
    <p:sldId id="263" r:id="rId11"/>
    <p:sldId id="296" r:id="rId12"/>
    <p:sldId id="297" r:id="rId13"/>
    <p:sldId id="299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491" autoAdjust="0"/>
    <p:restoredTop sz="87179" autoAdjust="0"/>
  </p:normalViewPr>
  <p:slideViewPr>
    <p:cSldViewPr>
      <p:cViewPr varScale="1">
        <p:scale>
          <a:sx n="53" d="100"/>
          <a:sy n="53" d="100"/>
        </p:scale>
        <p:origin x="152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85F97575-0414-4FE7-ADCA-82151A71695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4E0E0C6E-AAE5-4424-B7B2-6924CC04023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7B09624F-C706-4758-ADAD-63F19F26B38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panose="020B0503020204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D657B6FF-4894-4F0A-B37A-6093777CDEB0}" type="slidenum">
              <a:rPr lang="en-GB" altLang="en-US">
                <a:latin typeface="Calibri" panose="020F0502020204030204" pitchFamily="34" charset="0"/>
              </a:rPr>
              <a:pPr eaLnBrk="1" hangingPunct="1"/>
              <a:t>2</a:t>
            </a:fld>
            <a:endParaRPr lang="en-GB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26/01/2022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63688" y="1340768"/>
            <a:ext cx="7772400" cy="1470025"/>
          </a:xfrm>
        </p:spPr>
        <p:txBody>
          <a:bodyPr/>
          <a:lstStyle/>
          <a:p>
            <a:r>
              <a:rPr lang="en-US" altLang="en-US" b="1" dirty="0"/>
              <a:t>Welcome to </a:t>
            </a:r>
            <a:br>
              <a:rPr lang="en-US" altLang="en-US" b="1" dirty="0"/>
            </a:br>
            <a:r>
              <a:rPr lang="en-US" altLang="en-US" sz="3200" b="1" dirty="0"/>
              <a:t>Developing Innovation </a:t>
            </a:r>
            <a:br>
              <a:rPr lang="en-US" altLang="en-US" sz="3200" b="1" dirty="0"/>
            </a:br>
            <a:r>
              <a:rPr lang="en-US" altLang="en-US" sz="3200" b="1" dirty="0"/>
              <a:t>and </a:t>
            </a:r>
            <a:br>
              <a:rPr lang="en-US" altLang="en-US" sz="3200" b="1" dirty="0"/>
            </a:br>
            <a:r>
              <a:rPr lang="en-US" altLang="en-US" sz="3200" b="1" dirty="0"/>
              <a:t>Creativity for Business Advantage</a:t>
            </a:r>
            <a:br>
              <a:rPr lang="en-US" altLang="en-US" sz="3200" b="1" dirty="0"/>
            </a:br>
            <a:r>
              <a:rPr lang="en-US" altLang="en-US" sz="3200" b="1" dirty="0"/>
              <a:t> (BMSK6102)</a:t>
            </a:r>
            <a:br>
              <a:rPr lang="en-US" altLang="en-US" sz="3200" b="1" dirty="0"/>
            </a:br>
            <a:br>
              <a:rPr lang="en-US" altLang="en-US" sz="3200" b="1" dirty="0"/>
            </a:br>
            <a:r>
              <a:rPr lang="en-US" altLang="en-US" sz="3200" b="1" dirty="0"/>
              <a:t>Week 1 (Lecture 1)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E515FD-8183-4198-AA92-0AA676823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02" y="-190165"/>
            <a:ext cx="8229600" cy="1143000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Today’s objective(s)</a:t>
            </a:r>
          </a:p>
        </p:txBody>
      </p:sp>
      <p:sp>
        <p:nvSpPr>
          <p:cNvPr id="15363" name="Text Placeholder 2">
            <a:extLst>
              <a:ext uri="{FF2B5EF4-FFF2-40B4-BE49-F238E27FC236}">
                <a16:creationId xmlns:a16="http://schemas.microsoft.com/office/drawing/2014/main" id="{3B22A440-FEEF-40AA-9A7E-D5BD6D6EE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3002" y="775916"/>
            <a:ext cx="8135937" cy="492844"/>
          </a:xfrm>
        </p:spPr>
        <p:txBody>
          <a:bodyPr/>
          <a:lstStyle/>
          <a:p>
            <a:pPr>
              <a:spcBef>
                <a:spcPct val="0"/>
              </a:spcBef>
              <a:buFont typeface="Wingdings 2" panose="05020102010507070707" pitchFamily="18" charset="2"/>
              <a:buNone/>
            </a:pPr>
            <a:r>
              <a:rPr lang="en-GB" altLang="en-US" dirty="0"/>
              <a:t>At the end of this session you will be able to:</a:t>
            </a:r>
          </a:p>
        </p:txBody>
      </p:sp>
      <p:sp>
        <p:nvSpPr>
          <p:cNvPr id="15364" name="Content Placeholder 3">
            <a:extLst>
              <a:ext uri="{FF2B5EF4-FFF2-40B4-BE49-F238E27FC236}">
                <a16:creationId xmlns:a16="http://schemas.microsoft.com/office/drawing/2014/main" id="{B6209C69-25A0-4D31-9B12-0DACABC504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76144" y="1297619"/>
            <a:ext cx="8591712" cy="3951287"/>
          </a:xfrm>
        </p:spPr>
        <p:txBody>
          <a:bodyPr/>
          <a:lstStyle/>
          <a:p>
            <a:r>
              <a:rPr lang="en-GB" altLang="en-US" dirty="0"/>
              <a:t>Explain what this module is all about;</a:t>
            </a:r>
          </a:p>
          <a:p>
            <a:r>
              <a:rPr lang="en-GB" altLang="en-US" dirty="0"/>
              <a:t>Define &amp; understand what innovation is;</a:t>
            </a:r>
          </a:p>
          <a:p>
            <a:r>
              <a:rPr lang="en-GB" altLang="en-US" dirty="0"/>
              <a:t>Assess the </a:t>
            </a:r>
            <a:r>
              <a:rPr lang="en-GB" altLang="en-US" u="sng" dirty="0"/>
              <a:t>different types of innovation </a:t>
            </a:r>
            <a:r>
              <a:rPr lang="en-GB" altLang="en-US" dirty="0"/>
              <a:t>and the </a:t>
            </a:r>
            <a:r>
              <a:rPr lang="en-GB" altLang="en-US" u="sng" dirty="0"/>
              <a:t>application</a:t>
            </a:r>
            <a:r>
              <a:rPr lang="en-GB" altLang="en-US" dirty="0"/>
              <a:t> within an organisation;</a:t>
            </a:r>
          </a:p>
          <a:p>
            <a:r>
              <a:rPr lang="en-GB" altLang="en-US" dirty="0"/>
              <a:t>Analyse the </a:t>
            </a:r>
            <a:r>
              <a:rPr lang="en-GB" altLang="en-US" u="sng" dirty="0"/>
              <a:t>drivers and sources </a:t>
            </a:r>
            <a:r>
              <a:rPr lang="en-GB" altLang="en-US" dirty="0"/>
              <a:t>of innovation;</a:t>
            </a:r>
          </a:p>
          <a:p>
            <a:r>
              <a:rPr lang="en-GB" altLang="en-US" dirty="0"/>
              <a:t>New Conditions for Innovation</a:t>
            </a:r>
          </a:p>
          <a:p>
            <a:r>
              <a:rPr lang="en-GB" altLang="en-US" dirty="0"/>
              <a:t>Understand relevant (Stage-Gate) model</a:t>
            </a:r>
          </a:p>
          <a:p>
            <a:r>
              <a:rPr lang="en-GB" altLang="en-US" dirty="0"/>
              <a:t>Illustrate the conditions that promote and hinder innovation in the workplace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8A55F434-1008-41C8-96A1-FC7564C37FF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528" y="551942"/>
            <a:ext cx="7886700" cy="47411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What is innovation? 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40678E77-BCBE-4A29-891D-5F1618DA2A6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79512" y="1484784"/>
            <a:ext cx="7886700" cy="4351338"/>
          </a:xfrm>
        </p:spPr>
        <p:txBody>
          <a:bodyPr/>
          <a:lstStyle/>
          <a:p>
            <a:pPr eaLnBrk="1" hangingPunct="1"/>
            <a:r>
              <a:rPr lang="sv-SE" altLang="en-US" sz="2800" b="1" dirty="0"/>
              <a:t>Innovation</a:t>
            </a:r>
            <a:r>
              <a:rPr lang="sv-SE" altLang="en-US" sz="2800" dirty="0"/>
              <a:t> is the process and outcome of creating </a:t>
            </a:r>
            <a:r>
              <a:rPr lang="sv-SE" altLang="en-US" sz="2800" dirty="0">
                <a:solidFill>
                  <a:srgbClr val="FF0000"/>
                </a:solidFill>
              </a:rPr>
              <a:t>something new</a:t>
            </a:r>
            <a:r>
              <a:rPr lang="sv-SE" altLang="en-US" sz="2800" dirty="0"/>
              <a:t>, which is also of </a:t>
            </a:r>
            <a:r>
              <a:rPr lang="sv-SE" altLang="en-US" sz="2800" dirty="0">
                <a:solidFill>
                  <a:srgbClr val="FF0000"/>
                </a:solidFill>
              </a:rPr>
              <a:t>value</a:t>
            </a:r>
            <a:r>
              <a:rPr lang="sv-SE" altLang="en-US" sz="2800" dirty="0"/>
              <a:t>. </a:t>
            </a:r>
          </a:p>
          <a:p>
            <a:pPr eaLnBrk="1" hangingPunct="1">
              <a:buFontTx/>
              <a:buNone/>
            </a:pPr>
            <a:endParaRPr lang="sv-SE" altLang="en-US" sz="2800" dirty="0"/>
          </a:p>
          <a:p>
            <a:pPr eaLnBrk="1" hangingPunct="1"/>
            <a:r>
              <a:rPr lang="sv-SE" altLang="en-US" sz="2800" dirty="0">
                <a:solidFill>
                  <a:srgbClr val="FF0000"/>
                </a:solidFill>
              </a:rPr>
              <a:t>Innovation</a:t>
            </a:r>
            <a:r>
              <a:rPr lang="sv-SE" altLang="en-US" sz="2800" dirty="0"/>
              <a:t> involves the </a:t>
            </a:r>
            <a:r>
              <a:rPr lang="sv-SE" altLang="en-US" sz="2800" b="1" dirty="0"/>
              <a:t>whole process</a:t>
            </a:r>
            <a:r>
              <a:rPr lang="sv-SE" altLang="en-US" sz="2800" dirty="0"/>
              <a:t> from opportunity identification, ideation or invention to development, prototyping, production marketing and sales, while </a:t>
            </a:r>
            <a:r>
              <a:rPr lang="sv-SE" altLang="en-US" sz="2800" dirty="0">
                <a:solidFill>
                  <a:srgbClr val="FF0000"/>
                </a:solidFill>
              </a:rPr>
              <a:t>entrepreneurship</a:t>
            </a:r>
            <a:r>
              <a:rPr lang="sv-SE" altLang="en-US" sz="2800" dirty="0"/>
              <a:t> only needs to involve commercialisation (Schumpeter).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57409708-B25E-4A63-BED1-D23781B5C0B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9852" y="404664"/>
            <a:ext cx="8820472" cy="1325563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1. What is innovation? (</a:t>
            </a:r>
            <a:r>
              <a:rPr lang="sv-SE" altLang="en-US" sz="32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 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568C619F-DDAD-40ED-ABD3-F7B53E5469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29566" y="1772816"/>
            <a:ext cx="8884868" cy="435133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3200" dirty="0">
                <a:cs typeface="Times New Roman" panose="02020603050405020304" pitchFamily="18" charset="0"/>
              </a:rPr>
              <a:t>Schumpeter argued that innovation comes about through new combinations made by an entrepreneur, resulting in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a new product,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a new process,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opening of new market,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new way of organising the business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800" dirty="0">
                <a:cs typeface="Times New Roman" panose="02020603050405020304" pitchFamily="18" charset="0"/>
              </a:rPr>
              <a:t>new sources of supply</a:t>
            </a:r>
            <a:endParaRPr lang="sv-SE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787C08F-68D3-447C-BB40-500BEB31D1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2. Dimensions of innovation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519A47C2-FAC7-425C-B6AC-C6A3CCDB54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28442" y="1744206"/>
            <a:ext cx="7886700" cy="4351338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sv-SE" altLang="en-US" sz="3200" dirty="0"/>
              <a:t>There are several types of innovation</a:t>
            </a:r>
          </a:p>
          <a:p>
            <a:pPr lvl="1" eaLnBrk="1" hangingPunct="1"/>
            <a:r>
              <a:rPr lang="sv-SE" altLang="en-US" sz="2800" dirty="0"/>
              <a:t>Process, product/service, strategy,</a:t>
            </a:r>
          </a:p>
          <a:p>
            <a:pPr eaLnBrk="1" hangingPunct="1">
              <a:buFontTx/>
              <a:buNone/>
            </a:pPr>
            <a:r>
              <a:rPr lang="sv-SE" altLang="en-US" sz="3200" dirty="0"/>
              <a:t>which can vary in degree of newness:</a:t>
            </a:r>
          </a:p>
          <a:p>
            <a:pPr lvl="1" eaLnBrk="1" hangingPunct="1"/>
            <a:r>
              <a:rPr lang="sv-SE" altLang="en-US" sz="2800" dirty="0"/>
              <a:t>Incremental to radical, </a:t>
            </a:r>
          </a:p>
          <a:p>
            <a:pPr eaLnBrk="1" hangingPunct="1">
              <a:buFontTx/>
              <a:buNone/>
            </a:pPr>
            <a:r>
              <a:rPr lang="sv-SE" altLang="en-US" sz="3200" dirty="0"/>
              <a:t>and impact:</a:t>
            </a:r>
          </a:p>
          <a:p>
            <a:pPr lvl="1" eaLnBrk="1" hangingPunct="1">
              <a:buFontTx/>
              <a:buNone/>
            </a:pPr>
            <a:r>
              <a:rPr lang="sv-SE" altLang="en-US" sz="2800" dirty="0"/>
              <a:t>continuous to discontinuous</a:t>
            </a:r>
          </a:p>
          <a:p>
            <a:pPr lvl="1" eaLnBrk="1" hangingPunct="1"/>
            <a:endParaRPr lang="sv-SE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65FD443-BBBD-493C-9F3F-A5B80B65CE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468560" y="633328"/>
            <a:ext cx="8883070" cy="718375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Drivers for innovation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393034A-87E2-4419-931D-B3CE33C7D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1162" y="1844824"/>
            <a:ext cx="8962373" cy="4351338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Financial pressures to reduce costs, increase efficiency, do more with less, etc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Increased competition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Shorter product life cycles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Value migration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Stricter regulation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Industry &amp; community needs for sustainable development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265FD443-BBBD-493C-9F3F-A5B80B65CEA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115431" y="980728"/>
            <a:ext cx="7886700" cy="718375"/>
          </a:xfrm>
        </p:spPr>
        <p:txBody>
          <a:bodyPr/>
          <a:lstStyle/>
          <a:p>
            <a:pPr eaLnBrk="1" hangingPunct="1"/>
            <a:r>
              <a:rPr lang="sv-SE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3. Drivers for innovation</a:t>
            </a:r>
            <a:r>
              <a:rPr kumimoji="0" lang="sv-SE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(</a:t>
            </a:r>
            <a:r>
              <a:rPr kumimoji="0" lang="sv-SE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kumimoji="0" lang="sv-SE" altLang="en-US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393034A-87E2-4419-931D-B3CE33C7DF8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-108520" y="2276872"/>
            <a:ext cx="8962373" cy="4351338"/>
          </a:xfrm>
        </p:spPr>
        <p:txBody>
          <a:bodyPr>
            <a:noAutofit/>
          </a:bodyPr>
          <a:lstStyle/>
          <a:p>
            <a:pPr lvl="1" eaLnBrk="1" hangingPunct="1">
              <a:lnSpc>
                <a:spcPct val="90000"/>
              </a:lnSpc>
            </a:pPr>
            <a:r>
              <a:rPr lang="sv-SE" altLang="en-US" dirty="0"/>
              <a:t>Increased demand for accountability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Demographic, social and maket changes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Rising customer expectations regarding service &amp; quality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Changing economy</a:t>
            </a:r>
          </a:p>
          <a:p>
            <a:pPr lvl="1" eaLnBrk="1" hangingPunct="1">
              <a:lnSpc>
                <a:spcPct val="90000"/>
              </a:lnSpc>
            </a:pPr>
            <a:r>
              <a:rPr lang="sv-SE" altLang="en-US" sz="2800" dirty="0"/>
              <a:t>Exceeding in the competition in these technologies</a:t>
            </a:r>
          </a:p>
        </p:txBody>
      </p:sp>
    </p:spTree>
    <p:extLst>
      <p:ext uri="{BB962C8B-B14F-4D97-AF65-F5344CB8AC3E}">
        <p14:creationId xmlns:p14="http://schemas.microsoft.com/office/powerpoint/2010/main" val="7695045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52753245-05F7-4C22-824F-762332A02F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6632"/>
            <a:ext cx="8354244" cy="724639"/>
          </a:xfrm>
        </p:spPr>
        <p:txBody>
          <a:bodyPr/>
          <a:lstStyle/>
          <a:p>
            <a:pPr eaLnBrk="1" hangingPunct="1"/>
            <a:r>
              <a:rPr lang="en-GB" altLang="en-US" b="1" dirty="0">
                <a:cs typeface="Times New Roman" panose="02020603050405020304" pitchFamily="18" charset="0"/>
              </a:rPr>
              <a:t>4. Radical business innovation</a:t>
            </a:r>
            <a:endParaRPr lang="sv-SE" altLang="en-US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AD6DCEEF-54F9-4897-B43E-113F562A349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0416" y="1196752"/>
            <a:ext cx="8743168" cy="4752528"/>
          </a:xfrm>
        </p:spPr>
        <p:txBody>
          <a:bodyPr/>
          <a:lstStyle/>
          <a:p>
            <a:pPr marL="0" indent="0" eaLnBrk="1" hangingPunct="1">
              <a:spcBef>
                <a:spcPts val="600"/>
              </a:spcBef>
              <a:buNone/>
            </a:pPr>
            <a:r>
              <a:rPr lang="en-GB" altLang="en-US" sz="3200" dirty="0">
                <a:cs typeface="Times New Roman" panose="02020603050405020304" pitchFamily="18" charset="0"/>
              </a:rPr>
              <a:t>Market place is </a:t>
            </a:r>
            <a:r>
              <a:rPr lang="en-GB" altLang="en-US" sz="3200" b="1" dirty="0">
                <a:cs typeface="Times New Roman" panose="02020603050405020304" pitchFamily="18" charset="0"/>
              </a:rPr>
              <a:t>hostile to incumbents</a:t>
            </a:r>
            <a:r>
              <a:rPr lang="en-GB" altLang="en-US" sz="3200" dirty="0">
                <a:cs typeface="Times New Roman" panose="02020603050405020304" pitchFamily="18" charset="0"/>
              </a:rPr>
              <a:t>, who now needs to conduct </a:t>
            </a:r>
            <a:r>
              <a:rPr lang="en-GB" altLang="en-US" sz="3200" b="1" dirty="0">
                <a:cs typeface="Times New Roman" panose="02020603050405020304" pitchFamily="18" charset="0"/>
              </a:rPr>
              <a:t>radical business innovation</a:t>
            </a:r>
            <a:r>
              <a:rPr lang="en-GB" altLang="en-US" sz="3200" dirty="0">
                <a:cs typeface="Times New Roman" panose="02020603050405020304" pitchFamily="18" charset="0"/>
              </a:rPr>
              <a:t>: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Radically reconceiving products and services, not just developing new products and services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Redefining market space</a:t>
            </a:r>
          </a:p>
          <a:p>
            <a:pPr marL="514350" indent="-514350" eaLnBrk="1" hangingPunct="1">
              <a:spcBef>
                <a:spcPts val="600"/>
              </a:spcBef>
              <a:buAutoNum type="arabicParenR"/>
            </a:pPr>
            <a:r>
              <a:rPr lang="sv-SE" altLang="en-US" sz="2800" dirty="0"/>
              <a:t>Redrawing industry boundaries</a:t>
            </a:r>
            <a:endParaRPr lang="sv-SE" altLang="en-US" sz="2800" b="1" dirty="0"/>
          </a:p>
          <a:p>
            <a:pPr marL="0" indent="0" eaLnBrk="1" hangingPunct="1">
              <a:spcBef>
                <a:spcPts val="600"/>
              </a:spcBef>
              <a:buNone/>
            </a:pPr>
            <a:r>
              <a:rPr lang="sv-SE" altLang="en-US" sz="2800" b="1" dirty="0"/>
              <a:t>That will lead to</a:t>
            </a:r>
            <a:r>
              <a:rPr lang="sv-SE" altLang="en-US" sz="2800" dirty="0"/>
              <a:t>:</a:t>
            </a:r>
          </a:p>
          <a:p>
            <a:pPr marL="0" indent="0" eaLnBrk="1" hangingPunct="1">
              <a:spcBef>
                <a:spcPts val="600"/>
              </a:spcBef>
              <a:buNone/>
            </a:pPr>
            <a:r>
              <a:rPr lang="sv-SE" altLang="en-US" sz="2800" dirty="0">
                <a:solidFill>
                  <a:srgbClr val="FF0000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rPr>
              <a:t>    New conditions for innovation (NCD)</a:t>
            </a:r>
            <a:endParaRPr lang="sv-SE" altLang="en-US" sz="2800" dirty="0">
              <a:solidFill>
                <a:srgbClr val="FF0000"/>
              </a:solidFill>
              <a:latin typeface="+mj-l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C13EBDB-D4D1-4644-88CC-A5B86FBFFEF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08504" cy="1325563"/>
          </a:xfrm>
        </p:spPr>
        <p:txBody>
          <a:bodyPr/>
          <a:lstStyle/>
          <a:p>
            <a:pPr algn="l" eaLnBrk="1" hangingPunct="1"/>
            <a:r>
              <a:rPr lang="sv-SE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conditions for innovation (NCD)     </a:t>
            </a:r>
            <a:br>
              <a:rPr lang="sv-SE" altLang="en-US" sz="28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endParaRPr lang="sv-SE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641C28D6-CBB1-4D19-921A-38BAE3D84B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46813" y="1186798"/>
            <a:ext cx="8603033" cy="4351338"/>
          </a:xfrm>
        </p:spPr>
        <p:txBody>
          <a:bodyPr>
            <a:normAutofit/>
          </a:bodyPr>
          <a:lstStyle/>
          <a:p>
            <a:pPr eaLnBrk="1" hangingPunct="1"/>
            <a:r>
              <a:rPr lang="sv-SE" altLang="en-US" sz="3200" dirty="0"/>
              <a:t>Small start-up entrepreneurs increasingly depend on large firms: </a:t>
            </a:r>
          </a:p>
          <a:p>
            <a:pPr lvl="1" eaLnBrk="1" hangingPunct="1"/>
            <a:r>
              <a:rPr lang="sv-SE" altLang="en-US" sz="2800" dirty="0"/>
              <a:t>as suppliers or customers</a:t>
            </a:r>
          </a:p>
          <a:p>
            <a:pPr lvl="1" eaLnBrk="1" hangingPunct="1"/>
            <a:r>
              <a:rPr lang="sv-SE" altLang="en-US" sz="2800" dirty="0"/>
              <a:t>for venture finance, </a:t>
            </a:r>
          </a:p>
          <a:p>
            <a:pPr lvl="1" eaLnBrk="1" hangingPunct="1"/>
            <a:r>
              <a:rPr lang="sv-SE" altLang="en-US" sz="2800" dirty="0"/>
              <a:t>for exit opportunites, </a:t>
            </a:r>
          </a:p>
          <a:p>
            <a:pPr lvl="1" eaLnBrk="1" hangingPunct="1"/>
            <a:r>
              <a:rPr lang="sv-SE" altLang="en-US" sz="2800" dirty="0"/>
              <a:t>for knowledge (production, markets and R&amp;D) </a:t>
            </a:r>
          </a:p>
          <a:p>
            <a:pPr lvl="1" eaLnBrk="1" hangingPunct="1"/>
            <a:r>
              <a:rPr lang="sv-SE" altLang="en-US" sz="2800" dirty="0"/>
              <a:t>and for opening new markets.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C0B6D3D3-F052-4A8A-95DA-62CBC2E4C1F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-36512" y="359427"/>
            <a:ext cx="8928992" cy="831110"/>
          </a:xfrm>
        </p:spPr>
        <p:txBody>
          <a:bodyPr/>
          <a:lstStyle/>
          <a:p>
            <a:pPr eaLnBrk="1" hangingPunct="1"/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New conditions for innovation (NPD)  </a:t>
            </a:r>
            <a:b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</a:br>
            <a:r>
              <a:rPr lang="sv-SE" altLang="en-US" sz="36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                                               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sz="32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sv-SE" altLang="en-US" sz="36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265256D3-0EC3-4E6E-B1AC-00AB2BA88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31939" y="1412776"/>
            <a:ext cx="8812061" cy="4351338"/>
          </a:xfrm>
        </p:spPr>
        <p:txBody>
          <a:bodyPr/>
          <a:lstStyle/>
          <a:p>
            <a:pPr eaLnBrk="1" hangingPunct="1"/>
            <a:r>
              <a:rPr lang="sv-SE" altLang="en-US" sz="2800" dirty="0"/>
              <a:t>Large firms increasingly depend on small start-ups</a:t>
            </a:r>
            <a:r>
              <a:rPr lang="sv-SE" altLang="en-US" sz="3200" dirty="0"/>
              <a:t>,</a:t>
            </a:r>
          </a:p>
          <a:p>
            <a:pPr marL="0" indent="0" eaLnBrk="1" hangingPunct="1">
              <a:buNone/>
            </a:pPr>
            <a:r>
              <a:rPr lang="sv-SE" altLang="en-US" sz="3200" dirty="0"/>
              <a:t> </a:t>
            </a:r>
          </a:p>
          <a:p>
            <a:pPr lvl="1" eaLnBrk="1" hangingPunct="1"/>
            <a:r>
              <a:rPr lang="sv-SE" altLang="en-US" sz="3200" dirty="0"/>
              <a:t>as suppliers of new knowledge (which they cannot develop themselves), </a:t>
            </a:r>
          </a:p>
          <a:p>
            <a:pPr lvl="1" eaLnBrk="1" hangingPunct="1"/>
            <a:r>
              <a:rPr lang="sv-SE" altLang="en-US" sz="3200" dirty="0"/>
              <a:t>or organizational renewal, for experimentation with busienss models, </a:t>
            </a:r>
          </a:p>
          <a:p>
            <a:pPr lvl="1" eaLnBrk="1" hangingPunct="1"/>
            <a:r>
              <a:rPr lang="sv-SE" altLang="en-US" sz="3200" dirty="0"/>
              <a:t>for opening new markets, etc</a:t>
            </a:r>
            <a:endParaRPr lang="sv-SE" alt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74419A24-CD28-4B3D-893D-98A0017D56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643219"/>
          </a:xfrm>
        </p:spPr>
        <p:txBody>
          <a:bodyPr/>
          <a:lstStyle/>
          <a:p>
            <a:r>
              <a:rPr lang="en-GB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Two Classes of Innovation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2FFF3A-A7CD-41C7-BDEE-C97580706F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6119" y="1008345"/>
            <a:ext cx="8714939" cy="1634647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2800" dirty="0"/>
              <a:t>Innovation, Creativity, Organizational Innovativeness, Lateral Thinking, Out of the Box Thinking, Blue Ocean Strategy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A370CB-24FB-4AF2-BC55-220FD915EA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51520" y="2996952"/>
            <a:ext cx="4040187" cy="26225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b="1" dirty="0"/>
              <a:t>KNOWLEDGE PUSH</a:t>
            </a:r>
            <a:r>
              <a:rPr lang="en-GB" sz="2800" dirty="0"/>
              <a:t>: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dirty="0"/>
              <a:t>Innovation triggered or enabled by advances in science and technology.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CE08BA4-9718-4676-AB47-D68A9CA339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32040" y="2924944"/>
            <a:ext cx="4041775" cy="2838450"/>
          </a:xfrm>
        </p:spPr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200" b="1" dirty="0"/>
              <a:t>NEED PULL</a:t>
            </a:r>
            <a:r>
              <a:rPr lang="en-GB" sz="3200" dirty="0"/>
              <a:t>: </a:t>
            </a: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sz="2800" dirty="0"/>
              <a:t>Innovation triggered or enabled by market needs, customer needs, social needs or even latent needs or crisis needs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2" y="-3272"/>
            <a:ext cx="7886700" cy="718376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20688"/>
            <a:ext cx="8874690" cy="5968652"/>
          </a:xfrm>
        </p:spPr>
        <p:txBody>
          <a:bodyPr>
            <a:normAutofit/>
          </a:bodyPr>
          <a:lstStyle/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REGULATION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changes in legislation opening up new directions. Also entrepreneurs can take advantage of new legal restrictions.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DISRUPTIVE TECHNOLOGY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developments in technologies which can disrupt current markets.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RECOMBINANT INNOVATION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transferring an idea from one market or usage and apply it into another.</a:t>
            </a:r>
          </a:p>
          <a:p>
            <a:r>
              <a:rPr lang="en-GB" altLang="en-US" sz="2800" b="1" dirty="0">
                <a:solidFill>
                  <a:srgbClr val="000000"/>
                </a:solidFill>
                <a:latin typeface="Arial" panose="020B0604020202020204" pitchFamily="34" charset="0"/>
              </a:rPr>
              <a:t>LEAD USERS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the demands of early, sophisticated users who contribute ideas. Their requirements are ahead of the general market of other users.</a:t>
            </a:r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A3CBA231-CECE-4C85-8EDF-7D0524CE9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283" y="139658"/>
            <a:ext cx="7886700" cy="718376"/>
          </a:xfrm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solidFill>
                  <a:srgbClr val="00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Sources of Innovation 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sv-SE" altLang="en-US" sz="4000" b="1" dirty="0">
                <a:solidFill>
                  <a:srgbClr val="FF0000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Contd</a:t>
            </a:r>
            <a:r>
              <a:rPr lang="sv-SE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...)</a:t>
            </a:r>
            <a:endParaRPr lang="en-GB" altLang="en-US" sz="4000" b="1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4DC845-EE34-433C-9A22-6569C3AC7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49690"/>
            <a:ext cx="8964488" cy="5968652"/>
          </a:xfrm>
        </p:spPr>
        <p:txBody>
          <a:bodyPr>
            <a:normAutofit/>
          </a:bodyPr>
          <a:lstStyle/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OPEN / USER-LED INNOVATION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key or strategic users that create ideas – and often prototypes – for innovations rather than acting as consumers of other people’s ideas.</a:t>
            </a:r>
          </a:p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OPEN COLLECTIVE INNOVATION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co-creation amongst a wide range of users enabled by the internet and similar communication technologies.</a:t>
            </a:r>
          </a:p>
          <a:p>
            <a:r>
              <a:rPr lang="en-GB" altLang="en-US" sz="2600" b="1" dirty="0">
                <a:solidFill>
                  <a:srgbClr val="000000"/>
                </a:solidFill>
                <a:latin typeface="Arial" panose="020B0604020202020204" pitchFamily="34" charset="0"/>
              </a:rPr>
              <a:t>BENCHMARKING</a:t>
            </a:r>
            <a:r>
              <a:rPr lang="en-GB" altLang="en-US" sz="2600" dirty="0">
                <a:solidFill>
                  <a:srgbClr val="000000"/>
                </a:solidFill>
                <a:latin typeface="Arial" panose="020B0604020202020204" pitchFamily="34" charset="0"/>
              </a:rPr>
              <a:t>: triggered or enabled by learning from other companies by systematic comparing products, services or processes with those from competing companies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25225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3010</TotalTime>
  <Words>701</Words>
  <Application>Microsoft Office PowerPoint</Application>
  <PresentationFormat>On-screen Show (4:3)</PresentationFormat>
  <Paragraphs>78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Calibri</vt:lpstr>
      <vt:lpstr>Myriad Pro</vt:lpstr>
      <vt:lpstr>Tahoma</vt:lpstr>
      <vt:lpstr>Verdana</vt:lpstr>
      <vt:lpstr>Wingdings 2</vt:lpstr>
      <vt:lpstr>20140311PresentationUWTSDTemplate</vt:lpstr>
      <vt:lpstr>Welcome to  Developing Innovation  and  Creativity for Business Advantage  (BMSK6102)  Week 1 (Lecture 1)</vt:lpstr>
      <vt:lpstr>Today’s objective(s)</vt:lpstr>
      <vt:lpstr>1. What is innovation? </vt:lpstr>
      <vt:lpstr>1. What is innovation? (Contd...) </vt:lpstr>
      <vt:lpstr>2. Dimensions of innovation</vt:lpstr>
      <vt:lpstr>3. Drivers for innovation</vt:lpstr>
      <vt:lpstr>3. Drivers for innovation (Contd...)</vt:lpstr>
      <vt:lpstr>4. Radical business innovation</vt:lpstr>
      <vt:lpstr> New conditions for innovation (NCD)      </vt:lpstr>
      <vt:lpstr>New conditions for innovation (NPD)                                                   (Contd...)</vt:lpstr>
      <vt:lpstr>Two Classes of Innovation </vt:lpstr>
      <vt:lpstr>Sources of Innovation </vt:lpstr>
      <vt:lpstr>Sources of Innovation (Contd...)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Prof. V. Charles</cp:lastModifiedBy>
  <cp:revision>156</cp:revision>
  <cp:lastPrinted>2018-07-09T15:27:01Z</cp:lastPrinted>
  <dcterms:created xsi:type="dcterms:W3CDTF">2002-10-07T19:43:58Z</dcterms:created>
  <dcterms:modified xsi:type="dcterms:W3CDTF">2022-01-26T06:45:36Z</dcterms:modified>
</cp:coreProperties>
</file>