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81" r:id="rId18"/>
    <p:sldId id="282" r:id="rId19"/>
    <p:sldId id="283" r:id="rId20"/>
    <p:sldId id="284" r:id="rId21"/>
    <p:sldId id="285" r:id="rId22"/>
    <p:sldId id="273" r:id="rId23"/>
    <p:sldId id="274" r:id="rId24"/>
    <p:sldId id="275" r:id="rId25"/>
    <p:sldId id="276" r:id="rId26"/>
    <p:sldId id="277" r:id="rId27"/>
    <p:sldId id="278" r:id="rId28"/>
    <p:sldId id="286" r:id="rId29"/>
    <p:sldId id="287" r:id="rId30"/>
    <p:sldId id="288" r:id="rId31"/>
    <p:sldId id="279" r:id="rId32"/>
    <p:sldId id="280" r:id="rId33"/>
    <p:sldId id="289" r:id="rId34"/>
    <p:sldId id="290" r:id="rId35"/>
    <p:sldId id="291" r:id="rId36"/>
    <p:sldId id="292" r:id="rId37"/>
    <p:sldId id="293" r:id="rId38"/>
    <p:sldId id="29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72"/>
    <p:restoredTop sz="94640"/>
  </p:normalViewPr>
  <p:slideViewPr>
    <p:cSldViewPr snapToGrid="0" snapToObjects="1">
      <p:cViewPr varScale="1">
        <p:scale>
          <a:sx n="45" d="100"/>
          <a:sy n="45" d="100"/>
        </p:scale>
        <p:origin x="216" y="15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13DEF0-FB1F-4F35-8448-3144208865A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ABB66E04-280C-43B1-A0E4-70021F1E729A}">
      <dgm:prSet custT="1"/>
      <dgm:spPr/>
      <dgm:t>
        <a:bodyPr/>
        <a:lstStyle/>
        <a:p>
          <a:pPr algn="l"/>
          <a:r>
            <a:rPr lang="en-GB" sz="2400" dirty="0">
              <a:latin typeface="Times New Roman" panose="02020603050405020304" pitchFamily="18" charset="0"/>
              <a:cs typeface="Times New Roman" panose="02020603050405020304" pitchFamily="18" charset="0"/>
            </a:rPr>
            <a:t>The profitability index is easily understood and calculated easily by an individual with limited financial knowledge.  </a:t>
          </a:r>
          <a:endParaRPr lang="en-US" sz="2400" dirty="0">
            <a:latin typeface="Times New Roman" panose="02020603050405020304" pitchFamily="18" charset="0"/>
            <a:cs typeface="Times New Roman" panose="02020603050405020304" pitchFamily="18" charset="0"/>
          </a:endParaRPr>
        </a:p>
      </dgm:t>
    </dgm:pt>
    <dgm:pt modelId="{A62D70D7-A0C2-463C-ADC1-627CD8421233}" type="parTrans" cxnId="{D5ACE9CE-A059-4332-9667-1A7B8C829F01}">
      <dgm:prSet/>
      <dgm:spPr/>
      <dgm:t>
        <a:bodyPr/>
        <a:lstStyle/>
        <a:p>
          <a:endParaRPr lang="en-US"/>
        </a:p>
      </dgm:t>
    </dgm:pt>
    <dgm:pt modelId="{1379B6A4-057D-4E8E-AA13-7D4040A62C96}" type="sibTrans" cxnId="{D5ACE9CE-A059-4332-9667-1A7B8C829F01}">
      <dgm:prSet/>
      <dgm:spPr/>
      <dgm:t>
        <a:bodyPr/>
        <a:lstStyle/>
        <a:p>
          <a:endParaRPr lang="en-US"/>
        </a:p>
      </dgm:t>
    </dgm:pt>
    <dgm:pt modelId="{0106B9F1-59D3-479D-91BC-AF971C69C6C5}">
      <dgm:prSet custT="1"/>
      <dgm:spPr/>
      <dgm:t>
        <a:bodyPr/>
        <a:lstStyle/>
        <a:p>
          <a:pPr algn="l"/>
          <a:r>
            <a:rPr lang="en-GB" sz="2400" dirty="0">
              <a:latin typeface="Times New Roman" panose="02020603050405020304" pitchFamily="18" charset="0"/>
              <a:cs typeface="Times New Roman" panose="02020603050405020304" pitchFamily="18" charset="0"/>
            </a:rPr>
            <a:t>The decision to undertake or reject a project relies on whether the profitability index is greater than or less than 1.</a:t>
          </a:r>
          <a:endParaRPr lang="en-US" sz="2400" dirty="0">
            <a:latin typeface="Times New Roman" panose="02020603050405020304" pitchFamily="18" charset="0"/>
            <a:cs typeface="Times New Roman" panose="02020603050405020304" pitchFamily="18" charset="0"/>
          </a:endParaRPr>
        </a:p>
      </dgm:t>
    </dgm:pt>
    <dgm:pt modelId="{013A018D-1DF3-446B-BE17-1A88EB2F6202}" type="parTrans" cxnId="{44C968DF-54F7-4CBE-A4F4-4D198C17920F}">
      <dgm:prSet/>
      <dgm:spPr/>
      <dgm:t>
        <a:bodyPr/>
        <a:lstStyle/>
        <a:p>
          <a:endParaRPr lang="en-US"/>
        </a:p>
      </dgm:t>
    </dgm:pt>
    <dgm:pt modelId="{C978C53E-5938-4475-ADCB-720969AD29DB}" type="sibTrans" cxnId="{44C968DF-54F7-4CBE-A4F4-4D198C17920F}">
      <dgm:prSet/>
      <dgm:spPr/>
      <dgm:t>
        <a:bodyPr/>
        <a:lstStyle/>
        <a:p>
          <a:endParaRPr lang="en-US"/>
        </a:p>
      </dgm:t>
    </dgm:pt>
    <dgm:pt modelId="{18B2B717-D7D7-5947-86EE-A520347894E7}" type="pres">
      <dgm:prSet presAssocID="{5513DEF0-FB1F-4F35-8448-3144208865A4}" presName="hierChild1" presStyleCnt="0">
        <dgm:presLayoutVars>
          <dgm:chPref val="1"/>
          <dgm:dir/>
          <dgm:animOne val="branch"/>
          <dgm:animLvl val="lvl"/>
          <dgm:resizeHandles/>
        </dgm:presLayoutVars>
      </dgm:prSet>
      <dgm:spPr/>
    </dgm:pt>
    <dgm:pt modelId="{D282AA80-95EB-3147-8602-9E64E8A6ECE9}" type="pres">
      <dgm:prSet presAssocID="{ABB66E04-280C-43B1-A0E4-70021F1E729A}" presName="hierRoot1" presStyleCnt="0"/>
      <dgm:spPr/>
    </dgm:pt>
    <dgm:pt modelId="{AE058C35-D782-D944-BF71-A0D9B182010A}" type="pres">
      <dgm:prSet presAssocID="{ABB66E04-280C-43B1-A0E4-70021F1E729A}" presName="composite" presStyleCnt="0"/>
      <dgm:spPr/>
    </dgm:pt>
    <dgm:pt modelId="{1340AB31-59DF-2149-8CAD-FFB9BD056D6D}" type="pres">
      <dgm:prSet presAssocID="{ABB66E04-280C-43B1-A0E4-70021F1E729A}" presName="background" presStyleLbl="node0" presStyleIdx="0" presStyleCnt="2"/>
      <dgm:spPr/>
    </dgm:pt>
    <dgm:pt modelId="{08BEBAA5-94CD-2F46-8859-5A96961D20B4}" type="pres">
      <dgm:prSet presAssocID="{ABB66E04-280C-43B1-A0E4-70021F1E729A}" presName="text" presStyleLbl="fgAcc0" presStyleIdx="0" presStyleCnt="2">
        <dgm:presLayoutVars>
          <dgm:chPref val="3"/>
        </dgm:presLayoutVars>
      </dgm:prSet>
      <dgm:spPr/>
    </dgm:pt>
    <dgm:pt modelId="{6297FF00-D2CF-1041-A4FB-391EBE33D894}" type="pres">
      <dgm:prSet presAssocID="{ABB66E04-280C-43B1-A0E4-70021F1E729A}" presName="hierChild2" presStyleCnt="0"/>
      <dgm:spPr/>
    </dgm:pt>
    <dgm:pt modelId="{B5402D0F-EF3E-1041-8CFD-DF99DCACD77B}" type="pres">
      <dgm:prSet presAssocID="{0106B9F1-59D3-479D-91BC-AF971C69C6C5}" presName="hierRoot1" presStyleCnt="0"/>
      <dgm:spPr/>
    </dgm:pt>
    <dgm:pt modelId="{BB738BB2-2A72-BE4B-AC5A-12AEC59BC015}" type="pres">
      <dgm:prSet presAssocID="{0106B9F1-59D3-479D-91BC-AF971C69C6C5}" presName="composite" presStyleCnt="0"/>
      <dgm:spPr/>
    </dgm:pt>
    <dgm:pt modelId="{051845A6-59D9-4A4E-BC76-642A82D936AD}" type="pres">
      <dgm:prSet presAssocID="{0106B9F1-59D3-479D-91BC-AF971C69C6C5}" presName="background" presStyleLbl="node0" presStyleIdx="1" presStyleCnt="2"/>
      <dgm:spPr/>
    </dgm:pt>
    <dgm:pt modelId="{8BCE0504-01C2-8A46-B056-D11A9AE17749}" type="pres">
      <dgm:prSet presAssocID="{0106B9F1-59D3-479D-91BC-AF971C69C6C5}" presName="text" presStyleLbl="fgAcc0" presStyleIdx="1" presStyleCnt="2">
        <dgm:presLayoutVars>
          <dgm:chPref val="3"/>
        </dgm:presLayoutVars>
      </dgm:prSet>
      <dgm:spPr/>
    </dgm:pt>
    <dgm:pt modelId="{A22C6294-BF1F-D447-AF92-1CB6470E9FF8}" type="pres">
      <dgm:prSet presAssocID="{0106B9F1-59D3-479D-91BC-AF971C69C6C5}" presName="hierChild2" presStyleCnt="0"/>
      <dgm:spPr/>
    </dgm:pt>
  </dgm:ptLst>
  <dgm:cxnLst>
    <dgm:cxn modelId="{01362086-9D64-824F-ABF7-25265A6FF880}" type="presOf" srcId="{ABB66E04-280C-43B1-A0E4-70021F1E729A}" destId="{08BEBAA5-94CD-2F46-8859-5A96961D20B4}" srcOrd="0" destOrd="0" presId="urn:microsoft.com/office/officeart/2005/8/layout/hierarchy1"/>
    <dgm:cxn modelId="{D41F6E98-DB05-D94B-B220-442908EDFA85}" type="presOf" srcId="{5513DEF0-FB1F-4F35-8448-3144208865A4}" destId="{18B2B717-D7D7-5947-86EE-A520347894E7}" srcOrd="0" destOrd="0" presId="urn:microsoft.com/office/officeart/2005/8/layout/hierarchy1"/>
    <dgm:cxn modelId="{D5ACE9CE-A059-4332-9667-1A7B8C829F01}" srcId="{5513DEF0-FB1F-4F35-8448-3144208865A4}" destId="{ABB66E04-280C-43B1-A0E4-70021F1E729A}" srcOrd="0" destOrd="0" parTransId="{A62D70D7-A0C2-463C-ADC1-627CD8421233}" sibTransId="{1379B6A4-057D-4E8E-AA13-7D4040A62C96}"/>
    <dgm:cxn modelId="{E30CF4D6-9262-E94B-905E-F2CC4E4872B4}" type="presOf" srcId="{0106B9F1-59D3-479D-91BC-AF971C69C6C5}" destId="{8BCE0504-01C2-8A46-B056-D11A9AE17749}" srcOrd="0" destOrd="0" presId="urn:microsoft.com/office/officeart/2005/8/layout/hierarchy1"/>
    <dgm:cxn modelId="{44C968DF-54F7-4CBE-A4F4-4D198C17920F}" srcId="{5513DEF0-FB1F-4F35-8448-3144208865A4}" destId="{0106B9F1-59D3-479D-91BC-AF971C69C6C5}" srcOrd="1" destOrd="0" parTransId="{013A018D-1DF3-446B-BE17-1A88EB2F6202}" sibTransId="{C978C53E-5938-4475-ADCB-720969AD29DB}"/>
    <dgm:cxn modelId="{294BEC3B-F53D-7446-83DF-F96BD4D262C8}" type="presParOf" srcId="{18B2B717-D7D7-5947-86EE-A520347894E7}" destId="{D282AA80-95EB-3147-8602-9E64E8A6ECE9}" srcOrd="0" destOrd="0" presId="urn:microsoft.com/office/officeart/2005/8/layout/hierarchy1"/>
    <dgm:cxn modelId="{AB0E583D-417D-D947-A8E3-AFFAE2617A69}" type="presParOf" srcId="{D282AA80-95EB-3147-8602-9E64E8A6ECE9}" destId="{AE058C35-D782-D944-BF71-A0D9B182010A}" srcOrd="0" destOrd="0" presId="urn:microsoft.com/office/officeart/2005/8/layout/hierarchy1"/>
    <dgm:cxn modelId="{58E775CE-4354-5F47-962D-332198B92747}" type="presParOf" srcId="{AE058C35-D782-D944-BF71-A0D9B182010A}" destId="{1340AB31-59DF-2149-8CAD-FFB9BD056D6D}" srcOrd="0" destOrd="0" presId="urn:microsoft.com/office/officeart/2005/8/layout/hierarchy1"/>
    <dgm:cxn modelId="{FD8F3438-DAF4-9C47-8D3D-9C0EF5B29F03}" type="presParOf" srcId="{AE058C35-D782-D944-BF71-A0D9B182010A}" destId="{08BEBAA5-94CD-2F46-8859-5A96961D20B4}" srcOrd="1" destOrd="0" presId="urn:microsoft.com/office/officeart/2005/8/layout/hierarchy1"/>
    <dgm:cxn modelId="{277F0161-126A-B04F-B55D-6D3EA028B06A}" type="presParOf" srcId="{D282AA80-95EB-3147-8602-9E64E8A6ECE9}" destId="{6297FF00-D2CF-1041-A4FB-391EBE33D894}" srcOrd="1" destOrd="0" presId="urn:microsoft.com/office/officeart/2005/8/layout/hierarchy1"/>
    <dgm:cxn modelId="{CB85D6A9-E0DE-8943-B57E-AA98F5389421}" type="presParOf" srcId="{18B2B717-D7D7-5947-86EE-A520347894E7}" destId="{B5402D0F-EF3E-1041-8CFD-DF99DCACD77B}" srcOrd="1" destOrd="0" presId="urn:microsoft.com/office/officeart/2005/8/layout/hierarchy1"/>
    <dgm:cxn modelId="{6BCF927F-E08F-274C-8FB1-E98FFC36EB9B}" type="presParOf" srcId="{B5402D0F-EF3E-1041-8CFD-DF99DCACD77B}" destId="{BB738BB2-2A72-BE4B-AC5A-12AEC59BC015}" srcOrd="0" destOrd="0" presId="urn:microsoft.com/office/officeart/2005/8/layout/hierarchy1"/>
    <dgm:cxn modelId="{3325D96F-D178-BF48-BEAB-43A34E44D107}" type="presParOf" srcId="{BB738BB2-2A72-BE4B-AC5A-12AEC59BC015}" destId="{051845A6-59D9-4A4E-BC76-642A82D936AD}" srcOrd="0" destOrd="0" presId="urn:microsoft.com/office/officeart/2005/8/layout/hierarchy1"/>
    <dgm:cxn modelId="{C43C5105-EDDF-E141-BE1A-4FD210C83017}" type="presParOf" srcId="{BB738BB2-2A72-BE4B-AC5A-12AEC59BC015}" destId="{8BCE0504-01C2-8A46-B056-D11A9AE17749}" srcOrd="1" destOrd="0" presId="urn:microsoft.com/office/officeart/2005/8/layout/hierarchy1"/>
    <dgm:cxn modelId="{5FDC3084-34E6-AD4B-8234-F91724F78E07}" type="presParOf" srcId="{B5402D0F-EF3E-1041-8CFD-DF99DCACD77B}" destId="{A22C6294-BF1F-D447-AF92-1CB6470E9F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0AB31-59DF-2149-8CAD-FFB9BD056D6D}">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BEBAA5-94CD-2F46-8859-5A96961D20B4}">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The profitability index is easily understood and calculated easily by an individual with limited financial knowledge.  </a:t>
          </a:r>
          <a:endParaRPr lang="en-US" sz="2400" kern="1200" dirty="0">
            <a:latin typeface="Times New Roman" panose="02020603050405020304" pitchFamily="18" charset="0"/>
            <a:cs typeface="Times New Roman" panose="02020603050405020304" pitchFamily="18" charset="0"/>
          </a:endParaRPr>
        </a:p>
      </dsp:txBody>
      <dsp:txXfrm>
        <a:off x="696297" y="538547"/>
        <a:ext cx="4171627" cy="2590157"/>
      </dsp:txXfrm>
    </dsp:sp>
    <dsp:sp modelId="{051845A6-59D9-4A4E-BC76-642A82D936AD}">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CE0504-01C2-8A46-B056-D11A9AE17749}">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The decision to undertake or reject a project relies on whether the profitability index is greater than or less than 1.</a:t>
          </a:r>
          <a:endParaRPr lang="en-US" sz="2400" kern="1200" dirty="0">
            <a:latin typeface="Times New Roman" panose="02020603050405020304" pitchFamily="18" charset="0"/>
            <a:cs typeface="Times New Roman" panose="02020603050405020304" pitchFamily="18" charset="0"/>
          </a:endParaRP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3DA6BA-E6BB-CE48-B131-47D86CC38F1D}" type="datetimeFigureOut">
              <a:rPr lang="en-US" smtClean="0"/>
              <a:t>5/15/22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59885-0C91-CA46-986D-80E28338AFA4}" type="slidenum">
              <a:rPr lang="en-US" smtClean="0"/>
              <a:t>‹#›</a:t>
            </a:fld>
            <a:endParaRPr lang="en-US"/>
          </a:p>
        </p:txBody>
      </p:sp>
    </p:spTree>
    <p:extLst>
      <p:ext uri="{BB962C8B-B14F-4D97-AF65-F5344CB8AC3E}">
        <p14:creationId xmlns:p14="http://schemas.microsoft.com/office/powerpoint/2010/main" val="3759008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0556E-D386-E447-E2FF-46E7F08B1D6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FF6EFE6-A49B-4AF9-F4B5-FFD8D9E22B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1005C5E-4F1A-FD78-7BBE-D5CDD7745906}"/>
              </a:ext>
            </a:extLst>
          </p:cNvPr>
          <p:cNvSpPr>
            <a:spLocks noGrp="1"/>
          </p:cNvSpPr>
          <p:nvPr>
            <p:ph type="dt" sz="half" idx="10"/>
          </p:nvPr>
        </p:nvSpPr>
        <p:spPr/>
        <p:txBody>
          <a:bodyPr/>
          <a:lstStyle/>
          <a:p>
            <a:fld id="{8DE8A2D3-4494-7143-9840-D3BC1A4601D7}" type="datetime1">
              <a:rPr lang="en-GB" smtClean="0"/>
              <a:t>15/05/2022</a:t>
            </a:fld>
            <a:endParaRPr lang="en-US"/>
          </a:p>
        </p:txBody>
      </p:sp>
      <p:sp>
        <p:nvSpPr>
          <p:cNvPr id="5" name="Footer Placeholder 4">
            <a:extLst>
              <a:ext uri="{FF2B5EF4-FFF2-40B4-BE49-F238E27FC236}">
                <a16:creationId xmlns:a16="http://schemas.microsoft.com/office/drawing/2014/main" id="{84E5BDC8-39EB-6981-DB06-313B59BC5E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DF49CE-D037-8C22-0FC5-D3176DA51E94}"/>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111830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DAE8-298F-F141-886E-4094536856F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6B30E7-4D1A-6A2F-3CC9-1D3BD11FD05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F3C061-0430-E678-60BF-7C312110A921}"/>
              </a:ext>
            </a:extLst>
          </p:cNvPr>
          <p:cNvSpPr>
            <a:spLocks noGrp="1"/>
          </p:cNvSpPr>
          <p:nvPr>
            <p:ph type="dt" sz="half" idx="10"/>
          </p:nvPr>
        </p:nvSpPr>
        <p:spPr/>
        <p:txBody>
          <a:bodyPr/>
          <a:lstStyle/>
          <a:p>
            <a:fld id="{0F037594-B8BF-CF4C-8B28-CE3E47E967C3}" type="datetime1">
              <a:rPr lang="en-GB" smtClean="0"/>
              <a:t>15/05/2022</a:t>
            </a:fld>
            <a:endParaRPr lang="en-US"/>
          </a:p>
        </p:txBody>
      </p:sp>
      <p:sp>
        <p:nvSpPr>
          <p:cNvPr id="5" name="Footer Placeholder 4">
            <a:extLst>
              <a:ext uri="{FF2B5EF4-FFF2-40B4-BE49-F238E27FC236}">
                <a16:creationId xmlns:a16="http://schemas.microsoft.com/office/drawing/2014/main" id="{45222611-D92C-6647-2D90-8F2292709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3BB75-A214-5C96-604F-8646D146B696}"/>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2967669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1E600-DB48-17F6-73B6-D0816DD385F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29B869A-3118-0EF3-C3A2-852D501214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0E40514-CB81-10C3-7C72-D8FD74F675AF}"/>
              </a:ext>
            </a:extLst>
          </p:cNvPr>
          <p:cNvSpPr>
            <a:spLocks noGrp="1"/>
          </p:cNvSpPr>
          <p:nvPr>
            <p:ph type="dt" sz="half" idx="10"/>
          </p:nvPr>
        </p:nvSpPr>
        <p:spPr/>
        <p:txBody>
          <a:bodyPr/>
          <a:lstStyle/>
          <a:p>
            <a:fld id="{B2D5E1B0-93F5-E340-BD62-8542114A2F93}" type="datetime1">
              <a:rPr lang="en-GB" smtClean="0"/>
              <a:t>15/05/2022</a:t>
            </a:fld>
            <a:endParaRPr lang="en-US"/>
          </a:p>
        </p:txBody>
      </p:sp>
      <p:sp>
        <p:nvSpPr>
          <p:cNvPr id="5" name="Footer Placeholder 4">
            <a:extLst>
              <a:ext uri="{FF2B5EF4-FFF2-40B4-BE49-F238E27FC236}">
                <a16:creationId xmlns:a16="http://schemas.microsoft.com/office/drawing/2014/main" id="{B5C5F0A5-6EA5-E1E0-6CF8-7EC5F53753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273B64-E8D3-8D14-78FE-9B888945623D}"/>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3832301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DB00F-0D22-CA83-E7E6-E3FC83B4253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7C9861-5BFD-9B95-07C2-DD221A0A2E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407CD80-D095-EB50-F927-13D841908EE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03A255-A676-BBE2-E0D5-958FF646ECAD}"/>
              </a:ext>
            </a:extLst>
          </p:cNvPr>
          <p:cNvSpPr>
            <a:spLocks noGrp="1"/>
          </p:cNvSpPr>
          <p:nvPr>
            <p:ph type="dt" sz="half" idx="10"/>
          </p:nvPr>
        </p:nvSpPr>
        <p:spPr/>
        <p:txBody>
          <a:bodyPr/>
          <a:lstStyle/>
          <a:p>
            <a:fld id="{24EAA8CC-808D-E74D-9B04-29295478C400}" type="datetime1">
              <a:rPr lang="en-GB" smtClean="0"/>
              <a:t>15/05/2022</a:t>
            </a:fld>
            <a:endParaRPr lang="en-US"/>
          </a:p>
        </p:txBody>
      </p:sp>
      <p:sp>
        <p:nvSpPr>
          <p:cNvPr id="6" name="Footer Placeholder 5">
            <a:extLst>
              <a:ext uri="{FF2B5EF4-FFF2-40B4-BE49-F238E27FC236}">
                <a16:creationId xmlns:a16="http://schemas.microsoft.com/office/drawing/2014/main" id="{4137CF4E-9E37-372F-D943-018BFED442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C662A7-9BF5-9BC9-7764-EC9414B4E503}"/>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1507717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3D5A9-E3E7-6D0F-9A62-D5D9F2A22AC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694B81E-A7A3-75D1-0E78-D620239DB4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09315E2-4BAB-90B5-BDCF-D93FF8C407E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1ACAEFA-6A5E-36FB-F62F-B181ED5381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CD3D75F-C506-8AC5-6364-A9582302AAB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138B47E-75CD-09EC-A62C-2804F2D2D225}"/>
              </a:ext>
            </a:extLst>
          </p:cNvPr>
          <p:cNvSpPr>
            <a:spLocks noGrp="1"/>
          </p:cNvSpPr>
          <p:nvPr>
            <p:ph type="dt" sz="half" idx="10"/>
          </p:nvPr>
        </p:nvSpPr>
        <p:spPr/>
        <p:txBody>
          <a:bodyPr/>
          <a:lstStyle/>
          <a:p>
            <a:fld id="{233426F8-8E71-3241-BAD9-6CF64D1F96F0}" type="datetime1">
              <a:rPr lang="en-GB" smtClean="0"/>
              <a:t>15/05/2022</a:t>
            </a:fld>
            <a:endParaRPr lang="en-US"/>
          </a:p>
        </p:txBody>
      </p:sp>
      <p:sp>
        <p:nvSpPr>
          <p:cNvPr id="8" name="Footer Placeholder 7">
            <a:extLst>
              <a:ext uri="{FF2B5EF4-FFF2-40B4-BE49-F238E27FC236}">
                <a16:creationId xmlns:a16="http://schemas.microsoft.com/office/drawing/2014/main" id="{10A886A7-3B6D-D58C-BC01-639BF24BDE3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DB193D0-9150-283A-3637-E82CA00DE931}"/>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746621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9F2BE-DFFD-2B8E-C3F0-03882FB2A58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5E1A254-2586-54B2-8FBC-54D2746914E5}"/>
              </a:ext>
            </a:extLst>
          </p:cNvPr>
          <p:cNvSpPr>
            <a:spLocks noGrp="1"/>
          </p:cNvSpPr>
          <p:nvPr>
            <p:ph type="dt" sz="half" idx="10"/>
          </p:nvPr>
        </p:nvSpPr>
        <p:spPr/>
        <p:txBody>
          <a:bodyPr/>
          <a:lstStyle/>
          <a:p>
            <a:fld id="{70C63573-43CD-7D44-921E-B3BFC5008187}" type="datetime1">
              <a:rPr lang="en-GB" smtClean="0"/>
              <a:t>15/05/2022</a:t>
            </a:fld>
            <a:endParaRPr lang="en-US"/>
          </a:p>
        </p:txBody>
      </p:sp>
      <p:sp>
        <p:nvSpPr>
          <p:cNvPr id="4" name="Footer Placeholder 3">
            <a:extLst>
              <a:ext uri="{FF2B5EF4-FFF2-40B4-BE49-F238E27FC236}">
                <a16:creationId xmlns:a16="http://schemas.microsoft.com/office/drawing/2014/main" id="{9CAFBBAD-590D-3A43-B533-DABD28F999F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10C77F7-10C7-4143-4ADA-526E1B53A828}"/>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4230445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D432ED-3AEF-70DA-2966-F8068E723D3F}"/>
              </a:ext>
            </a:extLst>
          </p:cNvPr>
          <p:cNvSpPr>
            <a:spLocks noGrp="1"/>
          </p:cNvSpPr>
          <p:nvPr>
            <p:ph type="dt" sz="half" idx="10"/>
          </p:nvPr>
        </p:nvSpPr>
        <p:spPr/>
        <p:txBody>
          <a:bodyPr/>
          <a:lstStyle/>
          <a:p>
            <a:fld id="{B75AC633-D2F2-E140-9637-9F6586B5F407}" type="datetime1">
              <a:rPr lang="en-GB" smtClean="0"/>
              <a:t>15/05/2022</a:t>
            </a:fld>
            <a:endParaRPr lang="en-US"/>
          </a:p>
        </p:txBody>
      </p:sp>
      <p:sp>
        <p:nvSpPr>
          <p:cNvPr id="3" name="Footer Placeholder 2">
            <a:extLst>
              <a:ext uri="{FF2B5EF4-FFF2-40B4-BE49-F238E27FC236}">
                <a16:creationId xmlns:a16="http://schemas.microsoft.com/office/drawing/2014/main" id="{5BA89E42-6914-88B8-009F-EE2EBD22EB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1993DF-11CB-B0CD-5C7F-A9212AB053B3}"/>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1511138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A211F-AF07-E299-52FC-3A2F808465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BBFA6C2-4233-9E85-BA71-8586E98C78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AB3A226-366D-5D2D-6940-F377934B25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419688-4B39-DFF0-F2A3-8FA4CF2592ED}"/>
              </a:ext>
            </a:extLst>
          </p:cNvPr>
          <p:cNvSpPr>
            <a:spLocks noGrp="1"/>
          </p:cNvSpPr>
          <p:nvPr>
            <p:ph type="dt" sz="half" idx="10"/>
          </p:nvPr>
        </p:nvSpPr>
        <p:spPr/>
        <p:txBody>
          <a:bodyPr/>
          <a:lstStyle/>
          <a:p>
            <a:fld id="{597A5552-284F-3449-AD19-0E8E92D4A46D}" type="datetime1">
              <a:rPr lang="en-GB" smtClean="0"/>
              <a:t>15/05/2022</a:t>
            </a:fld>
            <a:endParaRPr lang="en-US"/>
          </a:p>
        </p:txBody>
      </p:sp>
      <p:sp>
        <p:nvSpPr>
          <p:cNvPr id="6" name="Footer Placeholder 5">
            <a:extLst>
              <a:ext uri="{FF2B5EF4-FFF2-40B4-BE49-F238E27FC236}">
                <a16:creationId xmlns:a16="http://schemas.microsoft.com/office/drawing/2014/main" id="{42FDE4FC-1082-77C7-3F7C-A61A42FE5D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0119DC-C3C5-25A5-253F-16238206822C}"/>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3860135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2FC01-E816-281C-8DCF-12A45616F8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02E6AC9-017D-F60F-ACC6-DF2B8D1ECA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05D9B1D-48C7-0FE2-5E38-BEA8DFEDB7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4B479C-B2FC-C386-35B3-D3F473C39449}"/>
              </a:ext>
            </a:extLst>
          </p:cNvPr>
          <p:cNvSpPr>
            <a:spLocks noGrp="1"/>
          </p:cNvSpPr>
          <p:nvPr>
            <p:ph type="dt" sz="half" idx="10"/>
          </p:nvPr>
        </p:nvSpPr>
        <p:spPr/>
        <p:txBody>
          <a:bodyPr/>
          <a:lstStyle/>
          <a:p>
            <a:fld id="{BB4DBC4B-6DC2-384F-BBE8-E3F5A030462B}" type="datetime1">
              <a:rPr lang="en-GB" smtClean="0"/>
              <a:t>15/05/2022</a:t>
            </a:fld>
            <a:endParaRPr lang="en-US"/>
          </a:p>
        </p:txBody>
      </p:sp>
      <p:sp>
        <p:nvSpPr>
          <p:cNvPr id="6" name="Footer Placeholder 5">
            <a:extLst>
              <a:ext uri="{FF2B5EF4-FFF2-40B4-BE49-F238E27FC236}">
                <a16:creationId xmlns:a16="http://schemas.microsoft.com/office/drawing/2014/main" id="{F62B6C4E-B115-8BB7-0347-1DA672C690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FDB066-F62E-C9B4-FA5B-660AF61B9A7A}"/>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4137443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90935-42CC-1EDA-72BB-FEE96FDA55A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2531CF-64CF-811B-394E-2F6707E724B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62D721-C316-EFB8-D900-A2C8957126C6}"/>
              </a:ext>
            </a:extLst>
          </p:cNvPr>
          <p:cNvSpPr>
            <a:spLocks noGrp="1"/>
          </p:cNvSpPr>
          <p:nvPr>
            <p:ph type="dt" sz="half" idx="10"/>
          </p:nvPr>
        </p:nvSpPr>
        <p:spPr/>
        <p:txBody>
          <a:bodyPr/>
          <a:lstStyle/>
          <a:p>
            <a:fld id="{3AE3DF3B-D196-E64D-8D64-09FE524CA491}" type="datetime1">
              <a:rPr lang="en-GB" smtClean="0"/>
              <a:t>15/05/2022</a:t>
            </a:fld>
            <a:endParaRPr lang="en-US"/>
          </a:p>
        </p:txBody>
      </p:sp>
      <p:sp>
        <p:nvSpPr>
          <p:cNvPr id="5" name="Footer Placeholder 4">
            <a:extLst>
              <a:ext uri="{FF2B5EF4-FFF2-40B4-BE49-F238E27FC236}">
                <a16:creationId xmlns:a16="http://schemas.microsoft.com/office/drawing/2014/main" id="{6879FE23-43D0-9355-FBBC-2E1AD5497D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3ED6F9-ED3F-7662-3B1C-D2E1B95E4D1A}"/>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2242244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A8CDCF-7547-B100-A69D-51CF5D73C9F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6E9128-05E6-A68B-09E8-9B2A6A32E3F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F64DA5-600C-47DC-6C72-BFEDE3DC5F37}"/>
              </a:ext>
            </a:extLst>
          </p:cNvPr>
          <p:cNvSpPr>
            <a:spLocks noGrp="1"/>
          </p:cNvSpPr>
          <p:nvPr>
            <p:ph type="dt" sz="half" idx="10"/>
          </p:nvPr>
        </p:nvSpPr>
        <p:spPr/>
        <p:txBody>
          <a:bodyPr/>
          <a:lstStyle/>
          <a:p>
            <a:fld id="{709D5980-FD08-2945-B09D-D141E16DD61E}" type="datetime1">
              <a:rPr lang="en-GB" smtClean="0"/>
              <a:t>15/05/2022</a:t>
            </a:fld>
            <a:endParaRPr lang="en-US"/>
          </a:p>
        </p:txBody>
      </p:sp>
      <p:sp>
        <p:nvSpPr>
          <p:cNvPr id="5" name="Footer Placeholder 4">
            <a:extLst>
              <a:ext uri="{FF2B5EF4-FFF2-40B4-BE49-F238E27FC236}">
                <a16:creationId xmlns:a16="http://schemas.microsoft.com/office/drawing/2014/main" id="{8CFB53A8-69AE-2E17-7464-B491D17C0C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086579-977E-4F0C-DE4D-34C1A74E5BEA}"/>
              </a:ext>
            </a:extLst>
          </p:cNvPr>
          <p:cNvSpPr>
            <a:spLocks noGrp="1"/>
          </p:cNvSpPr>
          <p:nvPr>
            <p:ph type="sldNum" sz="quarter" idx="12"/>
          </p:nvPr>
        </p:nvSpPr>
        <p:spPr/>
        <p:txBody>
          <a:bodyPr/>
          <a:lstStyle/>
          <a:p>
            <a:fld id="{92ED0A86-2680-9143-B704-E5D0FA669B7F}" type="slidenum">
              <a:rPr lang="en-US" smtClean="0"/>
              <a:t>‹#›</a:t>
            </a:fld>
            <a:endParaRPr lang="en-US"/>
          </a:p>
        </p:txBody>
      </p:sp>
    </p:spTree>
    <p:extLst>
      <p:ext uri="{BB962C8B-B14F-4D97-AF65-F5344CB8AC3E}">
        <p14:creationId xmlns:p14="http://schemas.microsoft.com/office/powerpoint/2010/main" val="1926527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8C6632-4451-8DF8-E57C-05267AC2DA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3DAED52-0C6A-683D-C684-DD4D09AA59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7D1850-AB55-01AB-720F-A6A7877FF7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9801E0-63DC-5941-AAD4-D3C4D73415C2}" type="datetime1">
              <a:rPr lang="en-GB" smtClean="0"/>
              <a:t>15/05/2022</a:t>
            </a:fld>
            <a:endParaRPr lang="en-US"/>
          </a:p>
        </p:txBody>
      </p:sp>
      <p:sp>
        <p:nvSpPr>
          <p:cNvPr id="5" name="Footer Placeholder 4">
            <a:extLst>
              <a:ext uri="{FF2B5EF4-FFF2-40B4-BE49-F238E27FC236}">
                <a16:creationId xmlns:a16="http://schemas.microsoft.com/office/drawing/2014/main" id="{743C004A-A7DE-DEE3-6A83-AA0854E3FD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1A6FA34-DA0B-ABFF-B8AB-CF4FDB394C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ED0A86-2680-9143-B704-E5D0FA669B7F}" type="slidenum">
              <a:rPr lang="en-US" smtClean="0"/>
              <a:t>‹#›</a:t>
            </a:fld>
            <a:endParaRPr lang="en-US"/>
          </a:p>
        </p:txBody>
      </p:sp>
    </p:spTree>
    <p:extLst>
      <p:ext uri="{BB962C8B-B14F-4D97-AF65-F5344CB8AC3E}">
        <p14:creationId xmlns:p14="http://schemas.microsoft.com/office/powerpoint/2010/main" val="17886562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68A248DF-DF2C-F156-15C0-44A3F2DA4B25}"/>
              </a:ext>
            </a:extLst>
          </p:cNvPr>
          <p:cNvPicPr>
            <a:picLocks noChangeAspect="1"/>
          </p:cNvPicPr>
          <p:nvPr/>
        </p:nvPicPr>
        <p:blipFill rotWithShape="1">
          <a:blip r:embed="rId2">
            <a:alphaModFix amt="50000"/>
          </a:blip>
          <a:srcRect t="1510" b="14220"/>
          <a:stretch/>
        </p:blipFill>
        <p:spPr>
          <a:xfrm>
            <a:off x="20" y="1"/>
            <a:ext cx="12191980" cy="6857999"/>
          </a:xfrm>
          <a:prstGeom prst="rect">
            <a:avLst/>
          </a:prstGeom>
        </p:spPr>
      </p:pic>
      <p:sp>
        <p:nvSpPr>
          <p:cNvPr id="2" name="Title 1">
            <a:extLst>
              <a:ext uri="{FF2B5EF4-FFF2-40B4-BE49-F238E27FC236}">
                <a16:creationId xmlns:a16="http://schemas.microsoft.com/office/drawing/2014/main" id="{7DD4A811-82B4-8EC0-B814-4018132E2AAF}"/>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latin typeface="Times New Roman" panose="02020603050405020304" pitchFamily="18" charset="0"/>
                <a:cs typeface="Times New Roman" panose="02020603050405020304" pitchFamily="18" charset="0"/>
              </a:rPr>
              <a:t>Capital budgeting</a:t>
            </a:r>
            <a:endParaRPr lang="en-US"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26B1DA91-F61D-F99A-2306-DCACE1AA9163}"/>
              </a:ext>
            </a:extLst>
          </p:cNvPr>
          <p:cNvSpPr>
            <a:spLocks noGrp="1"/>
          </p:cNvSpPr>
          <p:nvPr>
            <p:ph type="subTitle" idx="1"/>
          </p:nvPr>
        </p:nvSpPr>
        <p:spPr>
          <a:xfrm>
            <a:off x="1524000" y="4159404"/>
            <a:ext cx="9144000" cy="1098395"/>
          </a:xfrm>
        </p:spPr>
        <p:txBody>
          <a:bodyPr>
            <a:normAutofit/>
          </a:bodyPr>
          <a:lstStyle/>
          <a:p>
            <a:r>
              <a:rPr lang="en-US" sz="3200">
                <a:solidFill>
                  <a:srgbClr val="FFFFFF"/>
                </a:solidFill>
                <a:latin typeface="Times New Roman" panose="02020603050405020304" pitchFamily="18" charset="0"/>
                <a:cs typeface="Times New Roman" panose="02020603050405020304" pitchFamily="18" charset="0"/>
              </a:rPr>
              <a:t>Lecture 5 </a:t>
            </a:r>
            <a:endParaRPr lang="en-US" sz="3200" dirty="0">
              <a:solidFill>
                <a:srgbClr val="FFFFFF"/>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108C861-442C-CD4A-6B31-A1B5347AF2C1}"/>
              </a:ext>
            </a:extLst>
          </p:cNvPr>
          <p:cNvSpPr>
            <a:spLocks noGrp="1"/>
          </p:cNvSpPr>
          <p:nvPr>
            <p:ph type="sldNum" sz="quarter" idx="12"/>
          </p:nvPr>
        </p:nvSpPr>
        <p:spPr/>
        <p:txBody>
          <a:bodyPr/>
          <a:lstStyle/>
          <a:p>
            <a:fld id="{92ED0A86-2680-9143-B704-E5D0FA669B7F}" type="slidenum">
              <a:rPr lang="en-US" smtClean="0"/>
              <a:t>1</a:t>
            </a:fld>
            <a:endParaRPr lang="en-US"/>
          </a:p>
        </p:txBody>
      </p:sp>
    </p:spTree>
    <p:extLst>
      <p:ext uri="{BB962C8B-B14F-4D97-AF65-F5344CB8AC3E}">
        <p14:creationId xmlns:p14="http://schemas.microsoft.com/office/powerpoint/2010/main" val="15831919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33B67-308C-DF3F-46E9-1CAB845EF159}"/>
              </a:ext>
            </a:extLst>
          </p:cNvPr>
          <p:cNvSpPr>
            <a:spLocks noGrp="1"/>
          </p:cNvSpPr>
          <p:nvPr>
            <p:ph type="title"/>
          </p:nvPr>
        </p:nvSpPr>
        <p:spPr>
          <a:xfrm>
            <a:off x="4965430" y="629268"/>
            <a:ext cx="6586491" cy="1286160"/>
          </a:xfrm>
        </p:spPr>
        <p:txBody>
          <a:bodyPr anchor="b">
            <a:normAutofit/>
          </a:bodyPr>
          <a:lstStyle/>
          <a:p>
            <a:r>
              <a:rPr lang="en-GB" sz="4100" dirty="0">
                <a:latin typeface="Times New Roman" panose="02020603050405020304" pitchFamily="18" charset="0"/>
                <a:cs typeface="Times New Roman" panose="02020603050405020304" pitchFamily="18" charset="0"/>
              </a:rPr>
              <a:t>What You Will Learn</a:t>
            </a:r>
            <a:br>
              <a:rPr lang="en-GB" sz="4100" dirty="0"/>
            </a:br>
            <a:endParaRPr lang="en-US" sz="4100" dirty="0"/>
          </a:p>
        </p:txBody>
      </p:sp>
      <p:sp>
        <p:nvSpPr>
          <p:cNvPr id="3" name="Content Placeholder 2">
            <a:extLst>
              <a:ext uri="{FF2B5EF4-FFF2-40B4-BE49-F238E27FC236}">
                <a16:creationId xmlns:a16="http://schemas.microsoft.com/office/drawing/2014/main" id="{1037F4C2-0A26-A1FA-66CA-85B31BB543D4}"/>
              </a:ext>
            </a:extLst>
          </p:cNvPr>
          <p:cNvSpPr>
            <a:spLocks noGrp="1"/>
          </p:cNvSpPr>
          <p:nvPr>
            <p:ph idx="1"/>
          </p:nvPr>
        </p:nvSpPr>
        <p:spPr>
          <a:xfrm>
            <a:off x="4965431" y="2438400"/>
            <a:ext cx="6586489" cy="3785419"/>
          </a:xfrm>
        </p:spPr>
        <p:txBody>
          <a:bodyPr>
            <a:normAutofit/>
          </a:bodyPr>
          <a:lstStyle/>
          <a:p>
            <a:r>
              <a:rPr lang="en-GB" sz="2400" dirty="0">
                <a:latin typeface="Times New Roman" panose="02020603050405020304" pitchFamily="18" charset="0"/>
                <a:cs typeface="Times New Roman" panose="02020603050405020304" pitchFamily="18" charset="0"/>
              </a:rPr>
              <a:t>After completing this chapter, you should be able to:</a:t>
            </a:r>
          </a:p>
          <a:p>
            <a:r>
              <a:rPr lang="en-GB" sz="2400" dirty="0">
                <a:latin typeface="Times New Roman" panose="02020603050405020304" pitchFamily="18" charset="0"/>
                <a:cs typeface="Times New Roman" panose="02020603050405020304" pitchFamily="18" charset="0"/>
              </a:rPr>
              <a:t>Explain the purpose of capital budgeting</a:t>
            </a:r>
          </a:p>
          <a:p>
            <a:r>
              <a:rPr lang="en-GB" sz="2400" dirty="0" err="1">
                <a:latin typeface="Times New Roman" panose="02020603050405020304" pitchFamily="18" charset="0"/>
                <a:cs typeface="Times New Roman" panose="02020603050405020304" pitchFamily="18" charset="0"/>
              </a:rPr>
              <a:t>Analyze</a:t>
            </a:r>
            <a:r>
              <a:rPr lang="en-GB" sz="2400" dirty="0">
                <a:latin typeface="Times New Roman" panose="02020603050405020304" pitchFamily="18" charset="0"/>
                <a:cs typeface="Times New Roman" panose="02020603050405020304" pitchFamily="18" charset="0"/>
              </a:rPr>
              <a:t> investment projects using capital budgeting techniques like net present value, internal rate of return, payback period, profitability index, and accounting rate of return</a:t>
            </a:r>
          </a:p>
          <a:p>
            <a:r>
              <a:rPr lang="en-GB" sz="2400" dirty="0">
                <a:latin typeface="Times New Roman" panose="02020603050405020304" pitchFamily="18" charset="0"/>
                <a:cs typeface="Times New Roman" panose="02020603050405020304" pitchFamily="18" charset="0"/>
              </a:rPr>
              <a:t>Compare the advantages and disadvantages of various capital budgeting techniques</a:t>
            </a:r>
          </a:p>
          <a:p>
            <a:pPr marL="0" indent="0">
              <a:buNone/>
            </a:pPr>
            <a:endParaRPr lang="en-US" sz="2000" dirty="0"/>
          </a:p>
        </p:txBody>
      </p:sp>
      <p:pic>
        <p:nvPicPr>
          <p:cNvPr id="5" name="Picture 4" descr="Desk with productivity items">
            <a:extLst>
              <a:ext uri="{FF2B5EF4-FFF2-40B4-BE49-F238E27FC236}">
                <a16:creationId xmlns:a16="http://schemas.microsoft.com/office/drawing/2014/main" id="{53405938-9006-4CF6-BA65-31E3E776B8AB}"/>
              </a:ext>
            </a:extLst>
          </p:cNvPr>
          <p:cNvPicPr>
            <a:picLocks noChangeAspect="1"/>
          </p:cNvPicPr>
          <p:nvPr/>
        </p:nvPicPr>
        <p:blipFill rotWithShape="1">
          <a:blip r:embed="rId2"/>
          <a:srcRect l="35065" r="1981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E806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7104A538-F1D5-6DF1-D8F6-E84F80161FC9}"/>
              </a:ext>
            </a:extLst>
          </p:cNvPr>
          <p:cNvSpPr>
            <a:spLocks noGrp="1"/>
          </p:cNvSpPr>
          <p:nvPr>
            <p:ph type="sldNum" sz="quarter" idx="12"/>
          </p:nvPr>
        </p:nvSpPr>
        <p:spPr/>
        <p:txBody>
          <a:bodyPr/>
          <a:lstStyle/>
          <a:p>
            <a:fld id="{92ED0A86-2680-9143-B704-E5D0FA669B7F}" type="slidenum">
              <a:rPr lang="en-US" smtClean="0"/>
              <a:t>2</a:t>
            </a:fld>
            <a:endParaRPr lang="en-US"/>
          </a:p>
        </p:txBody>
      </p:sp>
    </p:spTree>
    <p:extLst>
      <p:ext uri="{BB962C8B-B14F-4D97-AF65-F5344CB8AC3E}">
        <p14:creationId xmlns:p14="http://schemas.microsoft.com/office/powerpoint/2010/main" val="787621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4" descr="Desk with productivity items">
            <a:extLst>
              <a:ext uri="{FF2B5EF4-FFF2-40B4-BE49-F238E27FC236}">
                <a16:creationId xmlns:a16="http://schemas.microsoft.com/office/drawing/2014/main" id="{692DF7EF-6F51-9E5F-D87D-10D14B77B537}"/>
              </a:ext>
            </a:extLst>
          </p:cNvPr>
          <p:cNvPicPr>
            <a:picLocks noChangeAspect="1"/>
          </p:cNvPicPr>
          <p:nvPr/>
        </p:nvPicPr>
        <p:blipFill rotWithShape="1">
          <a:blip r:embed="rId2"/>
          <a:srcRect t="3235" r="9091" b="20156"/>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CD69E1-14E4-D64B-A0EF-0BCEF6D75F86}"/>
              </a:ext>
            </a:extLst>
          </p:cNvPr>
          <p:cNvSpPr>
            <a:spLocks noGrp="1"/>
          </p:cNvSpPr>
          <p:nvPr>
            <p:ph type="title"/>
          </p:nvPr>
        </p:nvSpPr>
        <p:spPr>
          <a:xfrm>
            <a:off x="594804" y="640263"/>
            <a:ext cx="6619811" cy="1344975"/>
          </a:xfrm>
        </p:spPr>
        <p:txBody>
          <a:bodyPr>
            <a:normAutofit/>
          </a:bodyPr>
          <a:lstStyle/>
          <a:p>
            <a:r>
              <a:rPr lang="en-GB" sz="4000">
                <a:latin typeface="Times New Roman" panose="02020603050405020304" pitchFamily="18" charset="0"/>
                <a:cs typeface="Times New Roman" panose="02020603050405020304" pitchFamily="18" charset="0"/>
              </a:rPr>
              <a:t>Capital Budgeting </a:t>
            </a:r>
            <a:br>
              <a:rPr lang="en-GB" sz="4000"/>
            </a:br>
            <a:endParaRPr lang="en-US" sz="4000"/>
          </a:p>
        </p:txBody>
      </p:sp>
      <p:sp>
        <p:nvSpPr>
          <p:cNvPr id="3" name="Content Placeholder 2">
            <a:extLst>
              <a:ext uri="{FF2B5EF4-FFF2-40B4-BE49-F238E27FC236}">
                <a16:creationId xmlns:a16="http://schemas.microsoft.com/office/drawing/2014/main" id="{B4233E90-EA02-9059-556C-2A7E1AB50B1C}"/>
              </a:ext>
            </a:extLst>
          </p:cNvPr>
          <p:cNvSpPr>
            <a:spLocks noGrp="1"/>
          </p:cNvSpPr>
          <p:nvPr>
            <p:ph idx="1"/>
          </p:nvPr>
        </p:nvSpPr>
        <p:spPr>
          <a:xfrm>
            <a:off x="594109" y="2121763"/>
            <a:ext cx="6620505" cy="3773010"/>
          </a:xfrm>
        </p:spPr>
        <p:txBody>
          <a:bodyPr>
            <a:normAutofit/>
          </a:bodyPr>
          <a:lstStyle/>
          <a:p>
            <a:r>
              <a:rPr lang="en-GB" sz="2200" dirty="0">
                <a:latin typeface="Times New Roman" panose="02020603050405020304" pitchFamily="18" charset="0"/>
                <a:cs typeface="Times New Roman" panose="02020603050405020304" pitchFamily="18" charset="0"/>
              </a:rPr>
              <a:t>Capital projects require a significant amount of planning and budgeting since it involves substantial investments.</a:t>
            </a:r>
          </a:p>
          <a:p>
            <a:r>
              <a:rPr lang="en-GB" sz="2200" dirty="0">
                <a:latin typeface="Times New Roman" panose="02020603050405020304" pitchFamily="18" charset="0"/>
                <a:cs typeface="Times New Roman" panose="02020603050405020304" pitchFamily="18" charset="0"/>
              </a:rPr>
              <a:t> For instance, these projects can be funded by public money, bonds, bank loans, grants, private funding, or companies' budgets. </a:t>
            </a:r>
          </a:p>
          <a:p>
            <a:r>
              <a:rPr lang="en-GB" sz="2200" dirty="0">
                <a:latin typeface="Times New Roman" panose="02020603050405020304" pitchFamily="18" charset="0"/>
                <a:cs typeface="Times New Roman" panose="02020603050405020304" pitchFamily="18" charset="0"/>
              </a:rPr>
              <a:t>Thus, capital budgeting is the decision-making process that companies use to evaluate potential major projects or investments.  These investment decisions involve fixed assets and are long-term in nature and expected to help generate cash flow in the future. </a:t>
            </a:r>
            <a:endParaRPr lang="en-US" sz="22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B3C3321-4952-1DAD-1194-B507936A16EA}"/>
              </a:ext>
            </a:extLst>
          </p:cNvPr>
          <p:cNvSpPr>
            <a:spLocks noGrp="1"/>
          </p:cNvSpPr>
          <p:nvPr>
            <p:ph type="sldNum" sz="quarter" idx="12"/>
          </p:nvPr>
        </p:nvSpPr>
        <p:spPr/>
        <p:txBody>
          <a:bodyPr/>
          <a:lstStyle/>
          <a:p>
            <a:fld id="{92ED0A86-2680-9143-B704-E5D0FA669B7F}" type="slidenum">
              <a:rPr lang="en-US" smtClean="0"/>
              <a:t>3</a:t>
            </a:fld>
            <a:endParaRPr lang="en-US"/>
          </a:p>
        </p:txBody>
      </p:sp>
    </p:spTree>
    <p:extLst>
      <p:ext uri="{BB962C8B-B14F-4D97-AF65-F5344CB8AC3E}">
        <p14:creationId xmlns:p14="http://schemas.microsoft.com/office/powerpoint/2010/main" val="3202053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871F8-A593-4608-DA8C-C1CEAEE9022F}"/>
              </a:ext>
            </a:extLst>
          </p:cNvPr>
          <p:cNvSpPr>
            <a:spLocks noGrp="1"/>
          </p:cNvSpPr>
          <p:nvPr>
            <p:ph type="title"/>
          </p:nvPr>
        </p:nvSpPr>
        <p:spPr>
          <a:xfrm>
            <a:off x="6513788" y="365125"/>
            <a:ext cx="4840010" cy="1807305"/>
          </a:xfrm>
        </p:spPr>
        <p:txBody>
          <a:bodyPr>
            <a:normAutofit/>
          </a:bodyPr>
          <a:lstStyle/>
          <a:p>
            <a:r>
              <a:rPr lang="en-GB" dirty="0">
                <a:latin typeface="Times New Roman" panose="02020603050405020304" pitchFamily="18" charset="0"/>
                <a:cs typeface="Times New Roman" panose="02020603050405020304" pitchFamily="18" charset="0"/>
              </a:rPr>
              <a:t>Capital Budgeting, </a:t>
            </a:r>
            <a:r>
              <a:rPr lang="en-GB" dirty="0" err="1">
                <a:latin typeface="Times New Roman" panose="02020603050405020304" pitchFamily="18" charset="0"/>
                <a:cs typeface="Times New Roman" panose="02020603050405020304" pitchFamily="18" charset="0"/>
              </a:rPr>
              <a:t>contd</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pic>
        <p:nvPicPr>
          <p:cNvPr id="5" name="Picture 4" descr="Desk with productivity items">
            <a:extLst>
              <a:ext uri="{FF2B5EF4-FFF2-40B4-BE49-F238E27FC236}">
                <a16:creationId xmlns:a16="http://schemas.microsoft.com/office/drawing/2014/main" id="{639CA6A7-A90E-61CE-47AA-C577157722F4}"/>
              </a:ext>
            </a:extLst>
          </p:cNvPr>
          <p:cNvPicPr>
            <a:picLocks noChangeAspect="1"/>
          </p:cNvPicPr>
          <p:nvPr/>
        </p:nvPicPr>
        <p:blipFill rotWithShape="1">
          <a:blip r:embed="rId2"/>
          <a:srcRect l="27858" r="12608"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6F02B33-B97E-389A-BA98-43286BBAEE29}"/>
              </a:ext>
            </a:extLst>
          </p:cNvPr>
          <p:cNvSpPr>
            <a:spLocks noGrp="1"/>
          </p:cNvSpPr>
          <p:nvPr>
            <p:ph idx="1"/>
          </p:nvPr>
        </p:nvSpPr>
        <p:spPr>
          <a:xfrm>
            <a:off x="5768788" y="2333297"/>
            <a:ext cx="6116548" cy="4159578"/>
          </a:xfrm>
        </p:spPr>
        <p:txBody>
          <a:bodyPr>
            <a:normAutofit/>
          </a:bodyPr>
          <a:lstStyle/>
          <a:p>
            <a:r>
              <a:rPr lang="en-GB" sz="2400" dirty="0">
                <a:latin typeface="Times New Roman" panose="02020603050405020304" pitchFamily="18" charset="0"/>
                <a:cs typeface="Times New Roman" panose="02020603050405020304" pitchFamily="18" charset="0"/>
              </a:rPr>
              <a:t>For example, the capital budgeting process helps companies decide whether to purchase new equipment, expand their facilities, invest in new software, or take on other projects to improve the business on a long-term basis.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Therefore, companies use capital budgeting to assess a prospective project's lifetime cash inflows and outflows to determine the potential returns that the project would generate.</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921FABC-CFCC-1985-8841-7688CFFD8C14}"/>
              </a:ext>
            </a:extLst>
          </p:cNvPr>
          <p:cNvSpPr>
            <a:spLocks noGrp="1"/>
          </p:cNvSpPr>
          <p:nvPr>
            <p:ph type="sldNum" sz="quarter" idx="12"/>
          </p:nvPr>
        </p:nvSpPr>
        <p:spPr/>
        <p:txBody>
          <a:bodyPr/>
          <a:lstStyle/>
          <a:p>
            <a:fld id="{92ED0A86-2680-9143-B704-E5D0FA669B7F}" type="slidenum">
              <a:rPr lang="en-US" smtClean="0"/>
              <a:t>4</a:t>
            </a:fld>
            <a:endParaRPr lang="en-US"/>
          </a:p>
        </p:txBody>
      </p:sp>
    </p:spTree>
    <p:extLst>
      <p:ext uri="{BB962C8B-B14F-4D97-AF65-F5344CB8AC3E}">
        <p14:creationId xmlns:p14="http://schemas.microsoft.com/office/powerpoint/2010/main" val="1555963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14AB8-67E6-637C-EE32-A8A3C5358CF2}"/>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How Capital Budgeting Works</a:t>
            </a:r>
            <a:br>
              <a:rPr lang="en-GB" sz="4000" dirty="0">
                <a:solidFill>
                  <a:srgbClr val="FFFFFF"/>
                </a:solidFill>
              </a:rPr>
            </a:br>
            <a:endParaRPr lang="en-US" sz="4000" dirty="0">
              <a:solidFill>
                <a:srgbClr val="FFFFFF"/>
              </a:solidFill>
            </a:endParaRPr>
          </a:p>
        </p:txBody>
      </p:sp>
      <p:sp>
        <p:nvSpPr>
          <p:cNvPr id="3" name="Content Placeholder 2">
            <a:extLst>
              <a:ext uri="{FF2B5EF4-FFF2-40B4-BE49-F238E27FC236}">
                <a16:creationId xmlns:a16="http://schemas.microsoft.com/office/drawing/2014/main" id="{18D9C381-7E8E-48F5-1B15-B1D4FA02E61C}"/>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When a manager is considering a capital project, they will compare the rate of return the projects will earn against what the company pays for financing or obtain the debt it will use to pay for the project - or the weighted average cost of capital.  </a:t>
            </a:r>
          </a:p>
          <a:p>
            <a:r>
              <a:rPr lang="en-GB" sz="2400" dirty="0">
                <a:latin typeface="Times New Roman" panose="02020603050405020304" pitchFamily="18" charset="0"/>
                <a:cs typeface="Times New Roman" panose="02020603050405020304" pitchFamily="18" charset="0"/>
              </a:rPr>
              <a:t>If the rate of return is greater than the company's weighted cost of capital, companies will decide to invest in the project.  </a:t>
            </a:r>
          </a:p>
          <a:p>
            <a:r>
              <a:rPr lang="en-GB" sz="2400" dirty="0">
                <a:latin typeface="Times New Roman" panose="02020603050405020304" pitchFamily="18" charset="0"/>
                <a:cs typeface="Times New Roman" panose="02020603050405020304" pitchFamily="18" charset="0"/>
              </a:rPr>
              <a:t>If the project's rate of return is less than the weighted average cost of capital, the project may not be considered.</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203E2EBD-E2B6-49FB-3919-39BCDB86DE0D}"/>
              </a:ext>
            </a:extLst>
          </p:cNvPr>
          <p:cNvSpPr>
            <a:spLocks noGrp="1"/>
          </p:cNvSpPr>
          <p:nvPr>
            <p:ph type="sldNum" sz="quarter" idx="12"/>
          </p:nvPr>
        </p:nvSpPr>
        <p:spPr/>
        <p:txBody>
          <a:bodyPr/>
          <a:lstStyle/>
          <a:p>
            <a:fld id="{92ED0A86-2680-9143-B704-E5D0FA669B7F}" type="slidenum">
              <a:rPr lang="en-US" smtClean="0"/>
              <a:t>5</a:t>
            </a:fld>
            <a:endParaRPr lang="en-US"/>
          </a:p>
        </p:txBody>
      </p:sp>
    </p:spTree>
    <p:extLst>
      <p:ext uri="{BB962C8B-B14F-4D97-AF65-F5344CB8AC3E}">
        <p14:creationId xmlns:p14="http://schemas.microsoft.com/office/powerpoint/2010/main" val="1695928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DE418-9C3B-BA77-1F77-2B85D187E146}"/>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Capital Budgeting Techniques</a:t>
            </a:r>
            <a:br>
              <a:rPr lang="en-GB" sz="4000" dirty="0">
                <a:solidFill>
                  <a:srgbClr val="FFFFFF"/>
                </a:solidFill>
                <a:latin typeface="Times New Roman" panose="02020603050405020304" pitchFamily="18" charset="0"/>
                <a:cs typeface="Times New Roman" panose="02020603050405020304" pitchFamily="18" charset="0"/>
              </a:rPr>
            </a:b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CEC451-0D51-3057-5960-F639E3A96E11}"/>
              </a:ext>
            </a:extLst>
          </p:cNvPr>
          <p:cNvSpPr>
            <a:spLocks noGrp="1"/>
          </p:cNvSpPr>
          <p:nvPr>
            <p:ph idx="1"/>
          </p:nvPr>
        </p:nvSpPr>
        <p:spPr>
          <a:xfrm>
            <a:off x="4810259" y="361508"/>
            <a:ext cx="6555347" cy="5834020"/>
          </a:xfrm>
        </p:spPr>
        <p:txBody>
          <a:bodyPr anchor="ctr">
            <a:normAutofit/>
          </a:bodyPr>
          <a:lstStyle/>
          <a:p>
            <a:pPr>
              <a:buFont typeface="Wingdings" pitchFamily="2" charset="2"/>
              <a:buChar char="Ø"/>
            </a:pPr>
            <a:r>
              <a:rPr lang="en-GB" sz="2400" b="1" dirty="0">
                <a:latin typeface="Times New Roman" panose="02020603050405020304" pitchFamily="18" charset="0"/>
                <a:cs typeface="Times New Roman" panose="02020603050405020304" pitchFamily="18" charset="0"/>
              </a:rPr>
              <a:t>Project costs </a:t>
            </a:r>
            <a:r>
              <a:rPr lang="en-GB" sz="2400" dirty="0">
                <a:latin typeface="Times New Roman" panose="02020603050405020304" pitchFamily="18" charset="0"/>
                <a:cs typeface="Times New Roman" panose="02020603050405020304" pitchFamily="18" charset="0"/>
              </a:rPr>
              <a:t>- A company must determine how much money it needs to spend on a given project.  If a company is considering buying new equipment, the calculation needs to account for both the initial purchase price and any ongoing maintenance costs.  </a:t>
            </a:r>
          </a:p>
          <a:p>
            <a:pPr>
              <a:buFont typeface="Wingdings" pitchFamily="2" charset="2"/>
              <a:buChar char="Ø"/>
            </a:pPr>
            <a:r>
              <a:rPr lang="en-GB" sz="2400" b="1" dirty="0">
                <a:latin typeface="Times New Roman" panose="02020603050405020304" pitchFamily="18" charset="0"/>
                <a:cs typeface="Times New Roman" panose="02020603050405020304" pitchFamily="18" charset="0"/>
              </a:rPr>
              <a:t> Payback period </a:t>
            </a:r>
            <a:r>
              <a:rPr lang="en-GB" sz="2400" dirty="0">
                <a:latin typeface="Times New Roman" panose="02020603050405020304" pitchFamily="18" charset="0"/>
                <a:cs typeface="Times New Roman" panose="02020603050405020304" pitchFamily="18" charset="0"/>
              </a:rPr>
              <a:t>- A company must figure out how long it will take to recoup the money it spent on its initial investment. </a:t>
            </a:r>
          </a:p>
          <a:p>
            <a:pPr marL="0" indent="0">
              <a:buNone/>
            </a:pPr>
            <a:r>
              <a:rPr lang="en-GB" sz="2400" dirty="0">
                <a:latin typeface="Times New Roman" panose="02020603050405020304" pitchFamily="18" charset="0"/>
                <a:cs typeface="Times New Roman" panose="02020603050405020304" pitchFamily="18" charset="0"/>
              </a:rPr>
              <a:t>The payback period is calculated by taking the total costs of a given project and dividing it by the amount of cash it is expected to generate each year. </a:t>
            </a:r>
          </a:p>
          <a:p>
            <a:pPr marL="0" indent="0">
              <a:buNone/>
            </a:pPr>
            <a:r>
              <a:rPr lang="en-GB" sz="2400" dirty="0">
                <a:latin typeface="Times New Roman" panose="02020603050405020304" pitchFamily="18" charset="0"/>
                <a:cs typeface="Times New Roman" panose="02020603050405020304" pitchFamily="18" charset="0"/>
              </a:rPr>
              <a:t>The payback period is an easy way to calculate the costs and provides insight into how much risk is associated with the project.</a:t>
            </a:r>
          </a:p>
          <a:p>
            <a:endParaRPr lang="en-US" sz="2000" dirty="0"/>
          </a:p>
        </p:txBody>
      </p:sp>
      <p:sp>
        <p:nvSpPr>
          <p:cNvPr id="4" name="Slide Number Placeholder 3">
            <a:extLst>
              <a:ext uri="{FF2B5EF4-FFF2-40B4-BE49-F238E27FC236}">
                <a16:creationId xmlns:a16="http://schemas.microsoft.com/office/drawing/2014/main" id="{1E996012-00B2-D04D-41D5-192C46144648}"/>
              </a:ext>
            </a:extLst>
          </p:cNvPr>
          <p:cNvSpPr>
            <a:spLocks noGrp="1"/>
          </p:cNvSpPr>
          <p:nvPr>
            <p:ph type="sldNum" sz="quarter" idx="12"/>
          </p:nvPr>
        </p:nvSpPr>
        <p:spPr/>
        <p:txBody>
          <a:bodyPr/>
          <a:lstStyle/>
          <a:p>
            <a:fld id="{92ED0A86-2680-9143-B704-E5D0FA669B7F}" type="slidenum">
              <a:rPr lang="en-US" smtClean="0"/>
              <a:t>6</a:t>
            </a:fld>
            <a:endParaRPr lang="en-US"/>
          </a:p>
        </p:txBody>
      </p:sp>
    </p:spTree>
    <p:extLst>
      <p:ext uri="{BB962C8B-B14F-4D97-AF65-F5344CB8AC3E}">
        <p14:creationId xmlns:p14="http://schemas.microsoft.com/office/powerpoint/2010/main" val="2997297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E02FA0-09B7-6733-557D-F5836E2F3CF1}"/>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Capital Budgeting Techniques, </a:t>
            </a:r>
            <a:r>
              <a:rPr lang="en-GB" sz="4000" dirty="0" err="1">
                <a:solidFill>
                  <a:srgbClr val="FFFFFF"/>
                </a:solidFill>
                <a:latin typeface="Times New Roman" panose="02020603050405020304" pitchFamily="18" charset="0"/>
                <a:cs typeface="Times New Roman" panose="02020603050405020304" pitchFamily="18" charset="0"/>
              </a:rPr>
              <a:t>contd</a:t>
            </a:r>
            <a:r>
              <a:rPr lang="en-GB" sz="4000" dirty="0">
                <a:solidFill>
                  <a:srgbClr val="FFFFFF"/>
                </a:solidFill>
                <a:latin typeface="Times New Roman" panose="02020603050405020304" pitchFamily="18" charset="0"/>
                <a:cs typeface="Times New Roman" panose="02020603050405020304" pitchFamily="18" charset="0"/>
              </a:rPr>
              <a:t>,,</a:t>
            </a: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0B3D367-BBDE-C6D7-593E-37BBEEA16CDE}"/>
              </a:ext>
            </a:extLst>
          </p:cNvPr>
          <p:cNvSpPr>
            <a:spLocks noGrp="1"/>
          </p:cNvSpPr>
          <p:nvPr>
            <p:ph idx="1"/>
          </p:nvPr>
        </p:nvSpPr>
        <p:spPr>
          <a:xfrm>
            <a:off x="4810259" y="649480"/>
            <a:ext cx="6555347" cy="5546047"/>
          </a:xfrm>
        </p:spPr>
        <p:txBody>
          <a:bodyPr anchor="ctr">
            <a:normAutofit/>
          </a:bodyPr>
          <a:lstStyle/>
          <a:p>
            <a:pPr>
              <a:buFont typeface="Wingdings" pitchFamily="2" charset="2"/>
              <a:buChar char="Ø"/>
            </a:pPr>
            <a:r>
              <a:rPr lang="en-GB" sz="2400" b="1" dirty="0">
                <a:latin typeface="Times New Roman" panose="02020603050405020304" pitchFamily="18" charset="0"/>
                <a:cs typeface="Times New Roman" panose="02020603050405020304" pitchFamily="18" charset="0"/>
              </a:rPr>
              <a:t>Net present value </a:t>
            </a:r>
            <a:r>
              <a:rPr lang="en-GB" sz="2400" dirty="0">
                <a:latin typeface="Times New Roman" panose="02020603050405020304" pitchFamily="18" charset="0"/>
                <a:cs typeface="Times New Roman" panose="02020603050405020304" pitchFamily="18" charset="0"/>
              </a:rPr>
              <a:t>- Net present value is used to compare the difference between the cost of a project and the cash flow it is expected to generate. Since money has the ability to generate a return, money is deemed to be worth more when it is received sooner.  Thus, future cash flow is discounted to compensate for its lower value of the cash that's currently available.  </a:t>
            </a:r>
          </a:p>
          <a:p>
            <a:pPr>
              <a:buFont typeface="Wingdings" pitchFamily="2" charset="2"/>
              <a:buChar char="Ø"/>
            </a:pPr>
            <a:r>
              <a:rPr lang="en-GB" sz="2400" b="1" dirty="0">
                <a:latin typeface="Times New Roman" panose="02020603050405020304" pitchFamily="18" charset="0"/>
                <a:cs typeface="Times New Roman" panose="02020603050405020304" pitchFamily="18" charset="0"/>
              </a:rPr>
              <a:t>Internal rate of return </a:t>
            </a:r>
            <a:r>
              <a:rPr lang="en-GB" sz="2400" dirty="0">
                <a:latin typeface="Times New Roman" panose="02020603050405020304" pitchFamily="18" charset="0"/>
                <a:cs typeface="Times New Roman" panose="02020603050405020304" pitchFamily="18" charset="0"/>
              </a:rPr>
              <a:t>- The internal rate of return is the rate at which an investment approaches the breakeven point.  </a:t>
            </a:r>
          </a:p>
          <a:p>
            <a:endParaRPr lang="en-US" sz="2000" dirty="0"/>
          </a:p>
        </p:txBody>
      </p:sp>
      <p:sp>
        <p:nvSpPr>
          <p:cNvPr id="4" name="Slide Number Placeholder 3">
            <a:extLst>
              <a:ext uri="{FF2B5EF4-FFF2-40B4-BE49-F238E27FC236}">
                <a16:creationId xmlns:a16="http://schemas.microsoft.com/office/drawing/2014/main" id="{C00B2DBE-06D6-86D7-8735-16A9FE61A38C}"/>
              </a:ext>
            </a:extLst>
          </p:cNvPr>
          <p:cNvSpPr>
            <a:spLocks noGrp="1"/>
          </p:cNvSpPr>
          <p:nvPr>
            <p:ph type="sldNum" sz="quarter" idx="12"/>
          </p:nvPr>
        </p:nvSpPr>
        <p:spPr/>
        <p:txBody>
          <a:bodyPr/>
          <a:lstStyle/>
          <a:p>
            <a:fld id="{92ED0A86-2680-9143-B704-E5D0FA669B7F}" type="slidenum">
              <a:rPr lang="en-US" smtClean="0"/>
              <a:t>7</a:t>
            </a:fld>
            <a:endParaRPr lang="en-US"/>
          </a:p>
        </p:txBody>
      </p:sp>
    </p:spTree>
    <p:extLst>
      <p:ext uri="{BB962C8B-B14F-4D97-AF65-F5344CB8AC3E}">
        <p14:creationId xmlns:p14="http://schemas.microsoft.com/office/powerpoint/2010/main" val="3282031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D6903-6E16-8E1F-1286-F301E8955F20}"/>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Capital Budgeting Techniques, </a:t>
            </a:r>
            <a:r>
              <a:rPr lang="en-GB" sz="4000" dirty="0" err="1">
                <a:solidFill>
                  <a:srgbClr val="FFFFFF"/>
                </a:solidFill>
                <a:latin typeface="Times New Roman" panose="02020603050405020304" pitchFamily="18" charset="0"/>
                <a:cs typeface="Times New Roman" panose="02020603050405020304" pitchFamily="18" charset="0"/>
              </a:rPr>
              <a:t>contd</a:t>
            </a:r>
            <a:r>
              <a:rPr lang="en-GB" sz="4000" dirty="0">
                <a:solidFill>
                  <a:srgbClr val="FFFFFF"/>
                </a:solidFill>
                <a:latin typeface="Times New Roman" panose="02020603050405020304" pitchFamily="18" charset="0"/>
                <a:cs typeface="Times New Roman" panose="02020603050405020304" pitchFamily="18" charset="0"/>
              </a:rPr>
              <a:t>,, </a:t>
            </a:r>
            <a:br>
              <a:rPr lang="en-GB" sz="4000" dirty="0">
                <a:solidFill>
                  <a:srgbClr val="FFFFFF"/>
                </a:solidFill>
                <a:latin typeface="Times New Roman" panose="02020603050405020304" pitchFamily="18" charset="0"/>
                <a:cs typeface="Times New Roman" panose="02020603050405020304" pitchFamily="18" charset="0"/>
              </a:rPr>
            </a:b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62111C-36A9-B2F6-00FE-C5C95C259892}"/>
              </a:ext>
            </a:extLst>
          </p:cNvPr>
          <p:cNvSpPr>
            <a:spLocks noGrp="1"/>
          </p:cNvSpPr>
          <p:nvPr>
            <p:ph idx="1"/>
          </p:nvPr>
        </p:nvSpPr>
        <p:spPr>
          <a:xfrm>
            <a:off x="4026994" y="649480"/>
            <a:ext cx="4082497" cy="5546047"/>
          </a:xfrm>
        </p:spPr>
        <p:txBody>
          <a:bodyPr anchor="ctr">
            <a:normAutofit/>
          </a:bodyPr>
          <a:lstStyle/>
          <a:p>
            <a:pPr marL="0" indent="0">
              <a:buNone/>
            </a:pPr>
            <a:r>
              <a:rPr lang="en-GB" sz="2400" dirty="0">
                <a:latin typeface="Times New Roman" panose="02020603050405020304" pitchFamily="18" charset="0"/>
                <a:cs typeface="Times New Roman" panose="02020603050405020304" pitchFamily="18" charset="0"/>
              </a:rPr>
              <a:t>The five techniques we will discuss:</a:t>
            </a:r>
          </a:p>
          <a:p>
            <a:r>
              <a:rPr lang="en-GB" sz="2400" dirty="0">
                <a:latin typeface="Times New Roman" panose="02020603050405020304" pitchFamily="18" charset="0"/>
                <a:cs typeface="Times New Roman" panose="02020603050405020304" pitchFamily="18" charset="0"/>
              </a:rPr>
              <a:t>Payback Period</a:t>
            </a:r>
          </a:p>
          <a:p>
            <a:r>
              <a:rPr lang="en-GB" sz="2400" dirty="0">
                <a:latin typeface="Times New Roman" panose="02020603050405020304" pitchFamily="18" charset="0"/>
                <a:cs typeface="Times New Roman" panose="02020603050405020304" pitchFamily="18" charset="0"/>
              </a:rPr>
              <a:t>Accounting Rate of Return (ARR)</a:t>
            </a:r>
          </a:p>
          <a:p>
            <a:r>
              <a:rPr lang="en-GB" sz="2400" dirty="0">
                <a:latin typeface="Times New Roman" panose="02020603050405020304" pitchFamily="18" charset="0"/>
                <a:cs typeface="Times New Roman" panose="02020603050405020304" pitchFamily="18" charset="0"/>
              </a:rPr>
              <a:t>Profitability Index (PI)</a:t>
            </a:r>
          </a:p>
          <a:p>
            <a:r>
              <a:rPr lang="en-GB" sz="2400" dirty="0">
                <a:latin typeface="Times New Roman" panose="02020603050405020304" pitchFamily="18" charset="0"/>
                <a:cs typeface="Times New Roman" panose="02020603050405020304" pitchFamily="18" charset="0"/>
              </a:rPr>
              <a:t>Net Present Value (NPV)</a:t>
            </a:r>
          </a:p>
          <a:p>
            <a:r>
              <a:rPr lang="en-GB" sz="2400" dirty="0">
                <a:latin typeface="Times New Roman" panose="02020603050405020304" pitchFamily="18" charset="0"/>
                <a:cs typeface="Times New Roman" panose="02020603050405020304" pitchFamily="18" charset="0"/>
              </a:rPr>
              <a:t>Internal Rate of Return (IRR)</a:t>
            </a:r>
          </a:p>
          <a:p>
            <a:pPr marL="0" indent="0">
              <a:buNone/>
            </a:pPr>
            <a:endParaRPr lang="en-US" sz="2000" dirty="0"/>
          </a:p>
        </p:txBody>
      </p:sp>
      <p:pic>
        <p:nvPicPr>
          <p:cNvPr id="5" name="Picture 4" descr="Magnifying glass showing decling performance">
            <a:extLst>
              <a:ext uri="{FF2B5EF4-FFF2-40B4-BE49-F238E27FC236}">
                <a16:creationId xmlns:a16="http://schemas.microsoft.com/office/drawing/2014/main" id="{46E94478-321D-6B11-3C0E-F969B03BD70A}"/>
              </a:ext>
            </a:extLst>
          </p:cNvPr>
          <p:cNvPicPr>
            <a:picLocks noChangeAspect="1"/>
          </p:cNvPicPr>
          <p:nvPr/>
        </p:nvPicPr>
        <p:blipFill rotWithShape="1">
          <a:blip r:embed="rId2"/>
          <a:srcRect l="14850" r="45414" b="-1"/>
          <a:stretch/>
        </p:blipFill>
        <p:spPr>
          <a:xfrm>
            <a:off x="8109502" y="10"/>
            <a:ext cx="4082498" cy="6857990"/>
          </a:xfrm>
          <a:prstGeom prst="rect">
            <a:avLst/>
          </a:prstGeom>
        </p:spPr>
      </p:pic>
      <p:sp>
        <p:nvSpPr>
          <p:cNvPr id="4" name="Slide Number Placeholder 3">
            <a:extLst>
              <a:ext uri="{FF2B5EF4-FFF2-40B4-BE49-F238E27FC236}">
                <a16:creationId xmlns:a16="http://schemas.microsoft.com/office/drawing/2014/main" id="{69938A6A-D105-08E6-0085-BC0BEEF0DE80}"/>
              </a:ext>
            </a:extLst>
          </p:cNvPr>
          <p:cNvSpPr>
            <a:spLocks noGrp="1"/>
          </p:cNvSpPr>
          <p:nvPr>
            <p:ph type="sldNum" sz="quarter" idx="12"/>
          </p:nvPr>
        </p:nvSpPr>
        <p:spPr/>
        <p:txBody>
          <a:bodyPr/>
          <a:lstStyle/>
          <a:p>
            <a:fld id="{92ED0A86-2680-9143-B704-E5D0FA669B7F}" type="slidenum">
              <a:rPr lang="en-US" smtClean="0"/>
              <a:t>8</a:t>
            </a:fld>
            <a:endParaRPr lang="en-US"/>
          </a:p>
        </p:txBody>
      </p:sp>
    </p:spTree>
    <p:extLst>
      <p:ext uri="{BB962C8B-B14F-4D97-AF65-F5344CB8AC3E}">
        <p14:creationId xmlns:p14="http://schemas.microsoft.com/office/powerpoint/2010/main" val="836774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8A866-9FBE-BB85-FBF9-21BA2824A97B}"/>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Payback Period</a:t>
            </a:r>
            <a:br>
              <a:rPr lang="en-GB" sz="4000" dirty="0">
                <a:solidFill>
                  <a:srgbClr val="FFFFFF"/>
                </a:solidFill>
                <a:latin typeface="Times New Roman" panose="02020603050405020304" pitchFamily="18" charset="0"/>
                <a:cs typeface="Times New Roman" panose="02020603050405020304" pitchFamily="18" charset="0"/>
              </a:rPr>
            </a:b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5AD0D34-68D2-DFBE-8B15-2318D7BF715F}"/>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The payback period technique is often considered the simplest capital budgeting method and one of the most widely used to appraise investments.</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  It offers managers a quick way to gauge how well a project will perform by calculating the amount of time it will take to recoup any funds put into the project.  </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301F744-766B-5123-EF96-5012C12335B3}"/>
              </a:ext>
            </a:extLst>
          </p:cNvPr>
          <p:cNvSpPr>
            <a:spLocks noGrp="1"/>
          </p:cNvSpPr>
          <p:nvPr>
            <p:ph type="sldNum" sz="quarter" idx="12"/>
          </p:nvPr>
        </p:nvSpPr>
        <p:spPr/>
        <p:txBody>
          <a:bodyPr/>
          <a:lstStyle/>
          <a:p>
            <a:fld id="{92ED0A86-2680-9143-B704-E5D0FA669B7F}" type="slidenum">
              <a:rPr lang="en-US" smtClean="0"/>
              <a:t>9</a:t>
            </a:fld>
            <a:endParaRPr lang="en-US"/>
          </a:p>
        </p:txBody>
      </p:sp>
    </p:spTree>
    <p:extLst>
      <p:ext uri="{BB962C8B-B14F-4D97-AF65-F5344CB8AC3E}">
        <p14:creationId xmlns:p14="http://schemas.microsoft.com/office/powerpoint/2010/main" val="910562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A46F9-F9E3-1A98-0D98-CEF07E4960BD}"/>
              </a:ext>
            </a:extLst>
          </p:cNvPr>
          <p:cNvSpPr>
            <a:spLocks noGrp="1"/>
          </p:cNvSpPr>
          <p:nvPr>
            <p:ph type="title"/>
          </p:nvPr>
        </p:nvSpPr>
        <p:spPr>
          <a:xfrm>
            <a:off x="4359349" y="0"/>
            <a:ext cx="7421525" cy="1499192"/>
          </a:xfrm>
        </p:spPr>
        <p:txBody>
          <a:bodyPr>
            <a:normAutofit fontScale="90000"/>
          </a:bodyPr>
          <a:lstStyle/>
          <a:p>
            <a:r>
              <a:rPr lang="en-GB" sz="4100" dirty="0">
                <a:latin typeface="Times New Roman" panose="02020603050405020304" pitchFamily="18" charset="0"/>
                <a:cs typeface="Times New Roman" panose="02020603050405020304" pitchFamily="18" charset="0"/>
              </a:rPr>
              <a:t>How to Calculate the Payback Period</a:t>
            </a:r>
            <a:br>
              <a:rPr lang="en-GB" sz="4100" dirty="0"/>
            </a:br>
            <a:endParaRPr lang="en-US" sz="4100" dirty="0"/>
          </a:p>
        </p:txBody>
      </p:sp>
      <p:pic>
        <p:nvPicPr>
          <p:cNvPr id="5" name="Picture 4" descr="White calculator">
            <a:extLst>
              <a:ext uri="{FF2B5EF4-FFF2-40B4-BE49-F238E27FC236}">
                <a16:creationId xmlns:a16="http://schemas.microsoft.com/office/drawing/2014/main" id="{21616914-2987-0ACD-3DDC-80B6564E3678}"/>
              </a:ext>
            </a:extLst>
          </p:cNvPr>
          <p:cNvPicPr>
            <a:picLocks noChangeAspect="1"/>
          </p:cNvPicPr>
          <p:nvPr/>
        </p:nvPicPr>
        <p:blipFill rotWithShape="1">
          <a:blip r:embed="rId2"/>
          <a:srcRect l="1517" r="38949"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E015986-D545-C8F6-ECBB-F2BEC7463960}"/>
              </a:ext>
            </a:extLst>
          </p:cNvPr>
          <p:cNvSpPr>
            <a:spLocks noGrp="1"/>
          </p:cNvSpPr>
          <p:nvPr>
            <p:ph idx="1"/>
          </p:nvPr>
        </p:nvSpPr>
        <p:spPr>
          <a:xfrm>
            <a:off x="5916706" y="1648047"/>
            <a:ext cx="6116548" cy="4933505"/>
          </a:xfrm>
        </p:spPr>
        <p:txBody>
          <a:bodyPr>
            <a:normAutofit/>
          </a:bodyPr>
          <a:lstStyle/>
          <a:p>
            <a:r>
              <a:rPr lang="en-GB" sz="2400" dirty="0">
                <a:latin typeface="Times New Roman" panose="02020603050405020304" pitchFamily="18" charset="0"/>
                <a:cs typeface="Times New Roman" panose="02020603050405020304" pitchFamily="18" charset="0"/>
              </a:rPr>
              <a:t>The payback period is calculated by taking the total costs of a given project and dividing it by the amount of cash it is expected to generate each year. </a:t>
            </a:r>
          </a:p>
          <a:p>
            <a:r>
              <a:rPr lang="en-GB" sz="2400" dirty="0">
                <a:latin typeface="Times New Roman" panose="02020603050405020304" pitchFamily="18" charset="0"/>
                <a:cs typeface="Times New Roman" panose="02020603050405020304" pitchFamily="18" charset="0"/>
              </a:rPr>
              <a:t>The shorter the payback, the more desirable the investment.  </a:t>
            </a:r>
          </a:p>
          <a:p>
            <a:r>
              <a:rPr lang="en-GB" sz="2400" dirty="0">
                <a:latin typeface="Times New Roman" panose="02020603050405020304" pitchFamily="18" charset="0"/>
                <a:cs typeface="Times New Roman" panose="02020603050405020304" pitchFamily="18" charset="0"/>
              </a:rPr>
              <a:t>The longer the payback, the less desirable the investment or project is to the company. </a:t>
            </a:r>
          </a:p>
          <a:p>
            <a:r>
              <a:rPr lang="en-GB" sz="2400" dirty="0">
                <a:latin typeface="Times New Roman" panose="02020603050405020304" pitchFamily="18" charset="0"/>
                <a:cs typeface="Times New Roman" panose="02020603050405020304" pitchFamily="18" charset="0"/>
              </a:rPr>
              <a:t>To calculate the payback period, use the following formula:</a:t>
            </a:r>
          </a:p>
          <a:p>
            <a:pPr marL="0" indent="0">
              <a:buNone/>
            </a:pPr>
            <a:r>
              <a:rPr lang="en-GB" sz="2400" dirty="0">
                <a:latin typeface="Times New Roman" panose="02020603050405020304" pitchFamily="18" charset="0"/>
                <a:cs typeface="Times New Roman" panose="02020603050405020304" pitchFamily="18" charset="0"/>
              </a:rPr>
              <a:t>Payback Period = Amount to be initially invested / Estimated Annual Net Cash in flow </a:t>
            </a:r>
          </a:p>
          <a:p>
            <a:pPr marL="0" indent="0">
              <a:buNone/>
            </a:pPr>
            <a:endParaRPr lang="en-US" sz="1900" dirty="0"/>
          </a:p>
        </p:txBody>
      </p:sp>
      <p:sp>
        <p:nvSpPr>
          <p:cNvPr id="4" name="Slide Number Placeholder 3">
            <a:extLst>
              <a:ext uri="{FF2B5EF4-FFF2-40B4-BE49-F238E27FC236}">
                <a16:creationId xmlns:a16="http://schemas.microsoft.com/office/drawing/2014/main" id="{0CCE907E-F8D0-525E-14F8-1A900180495B}"/>
              </a:ext>
            </a:extLst>
          </p:cNvPr>
          <p:cNvSpPr>
            <a:spLocks noGrp="1"/>
          </p:cNvSpPr>
          <p:nvPr>
            <p:ph type="sldNum" sz="quarter" idx="12"/>
          </p:nvPr>
        </p:nvSpPr>
        <p:spPr/>
        <p:txBody>
          <a:bodyPr/>
          <a:lstStyle/>
          <a:p>
            <a:fld id="{92ED0A86-2680-9143-B704-E5D0FA669B7F}" type="slidenum">
              <a:rPr lang="en-US" smtClean="0"/>
              <a:t>10</a:t>
            </a:fld>
            <a:endParaRPr lang="en-US"/>
          </a:p>
        </p:txBody>
      </p:sp>
    </p:spTree>
    <p:extLst>
      <p:ext uri="{BB962C8B-B14F-4D97-AF65-F5344CB8AC3E}">
        <p14:creationId xmlns:p14="http://schemas.microsoft.com/office/powerpoint/2010/main" val="2312632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2CE3B7-7BA2-6815-26E5-9FA6B869A4C7}"/>
              </a:ext>
            </a:extLst>
          </p:cNvPr>
          <p:cNvSpPr>
            <a:spLocks noGrp="1"/>
          </p:cNvSpPr>
          <p:nvPr>
            <p:ph type="title"/>
          </p:nvPr>
        </p:nvSpPr>
        <p:spPr>
          <a:xfrm>
            <a:off x="161366" y="365125"/>
            <a:ext cx="6535270" cy="900149"/>
          </a:xfrm>
        </p:spPr>
        <p:txBody>
          <a:bodyPr>
            <a:normAutofit fontScale="90000"/>
          </a:bodyPr>
          <a:lstStyle/>
          <a:p>
            <a:r>
              <a:rPr lang="en-GB" sz="4100" dirty="0">
                <a:latin typeface="Times New Roman" panose="02020603050405020304" pitchFamily="18" charset="0"/>
                <a:cs typeface="Times New Roman" panose="02020603050405020304" pitchFamily="18" charset="0"/>
              </a:rPr>
              <a:t>Payback Period Example</a:t>
            </a:r>
            <a:br>
              <a:rPr lang="en-GB" sz="4100" dirty="0"/>
            </a:br>
            <a:endParaRPr lang="en-US" sz="4100" dirty="0"/>
          </a:p>
        </p:txBody>
      </p:sp>
      <p:sp>
        <p:nvSpPr>
          <p:cNvPr id="3" name="Content Placeholder 2">
            <a:extLst>
              <a:ext uri="{FF2B5EF4-FFF2-40B4-BE49-F238E27FC236}">
                <a16:creationId xmlns:a16="http://schemas.microsoft.com/office/drawing/2014/main" id="{B9C606A3-32AF-D9BE-C62B-D664430F0DB9}"/>
              </a:ext>
            </a:extLst>
          </p:cNvPr>
          <p:cNvSpPr>
            <a:spLocks noGrp="1"/>
          </p:cNvSpPr>
          <p:nvPr>
            <p:ph idx="1"/>
          </p:nvPr>
        </p:nvSpPr>
        <p:spPr>
          <a:xfrm>
            <a:off x="161366" y="1573306"/>
            <a:ext cx="6535270" cy="4814047"/>
          </a:xfrm>
        </p:spPr>
        <p:txBody>
          <a:bodyPr>
            <a:normAutofit fontScale="92500" lnSpcReduction="10000"/>
          </a:bodyPr>
          <a:lstStyle/>
          <a:p>
            <a:r>
              <a:rPr lang="en-GB" sz="2400" dirty="0">
                <a:latin typeface="Times New Roman" panose="02020603050405020304" pitchFamily="18" charset="0"/>
                <a:cs typeface="Times New Roman" panose="02020603050405020304" pitchFamily="18" charset="0"/>
              </a:rPr>
              <a:t>Let's take a look at an example.  Your company is considering two projects. </a:t>
            </a:r>
          </a:p>
          <a:p>
            <a:r>
              <a:rPr lang="en-GB" sz="2400" dirty="0">
                <a:latin typeface="Times New Roman" panose="02020603050405020304" pitchFamily="18" charset="0"/>
                <a:cs typeface="Times New Roman" panose="02020603050405020304" pitchFamily="18" charset="0"/>
              </a:rPr>
              <a:t>Project A - Costs $1 million and is expected to save the company $250,000 each year.  Divide $1 million by $250,000, and we get 4 years.  The payback period for this investment is 4 years. </a:t>
            </a:r>
          </a:p>
          <a:p>
            <a:r>
              <a:rPr lang="en-GB" sz="2400" dirty="0">
                <a:latin typeface="Times New Roman" panose="02020603050405020304" pitchFamily="18" charset="0"/>
                <a:cs typeface="Times New Roman" panose="02020603050405020304" pitchFamily="18" charset="0"/>
              </a:rPr>
              <a:t>Project B - Costs $200,000 with no associated cash savings.  It will make the company $100,000 each year for the next 20 years or $2 million in total. If we divide $200,000 by $100,000, this project will take two years to pay off.</a:t>
            </a:r>
          </a:p>
          <a:p>
            <a:r>
              <a:rPr lang="en-GB" sz="2400" dirty="0">
                <a:latin typeface="Times New Roman" panose="02020603050405020304" pitchFamily="18" charset="0"/>
                <a:cs typeface="Times New Roman" panose="02020603050405020304" pitchFamily="18" charset="0"/>
              </a:rPr>
              <a:t>Which project do you select?  Project A or B?  Project B will make the company twice as much money and take less time to pay back.  Therefore, based on the payback period method, the second project is better.  </a:t>
            </a:r>
          </a:p>
          <a:p>
            <a:endParaRPr lang="en-US" sz="1400" dirty="0"/>
          </a:p>
        </p:txBody>
      </p:sp>
      <p:pic>
        <p:nvPicPr>
          <p:cNvPr id="5" name="Picture 4" descr="White calculator">
            <a:extLst>
              <a:ext uri="{FF2B5EF4-FFF2-40B4-BE49-F238E27FC236}">
                <a16:creationId xmlns:a16="http://schemas.microsoft.com/office/drawing/2014/main" id="{946B61A0-A0E9-0324-B414-6D6FA3C6182C}"/>
              </a:ext>
            </a:extLst>
          </p:cNvPr>
          <p:cNvPicPr>
            <a:picLocks noChangeAspect="1"/>
          </p:cNvPicPr>
          <p:nvPr/>
        </p:nvPicPr>
        <p:blipFill rotWithShape="1">
          <a:blip r:embed="rId2"/>
          <a:srcRect l="2265" r="3969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Slide Number Placeholder 3">
            <a:extLst>
              <a:ext uri="{FF2B5EF4-FFF2-40B4-BE49-F238E27FC236}">
                <a16:creationId xmlns:a16="http://schemas.microsoft.com/office/drawing/2014/main" id="{0F925C37-4595-62F9-9457-28E00DFFE8C7}"/>
              </a:ext>
            </a:extLst>
          </p:cNvPr>
          <p:cNvSpPr>
            <a:spLocks noGrp="1"/>
          </p:cNvSpPr>
          <p:nvPr>
            <p:ph type="sldNum" sz="quarter" idx="12"/>
          </p:nvPr>
        </p:nvSpPr>
        <p:spPr/>
        <p:txBody>
          <a:bodyPr/>
          <a:lstStyle/>
          <a:p>
            <a:fld id="{92ED0A86-2680-9143-B704-E5D0FA669B7F}" type="slidenum">
              <a:rPr lang="en-US" smtClean="0"/>
              <a:t>11</a:t>
            </a:fld>
            <a:endParaRPr lang="en-US"/>
          </a:p>
        </p:txBody>
      </p:sp>
    </p:spTree>
    <p:extLst>
      <p:ext uri="{BB962C8B-B14F-4D97-AF65-F5344CB8AC3E}">
        <p14:creationId xmlns:p14="http://schemas.microsoft.com/office/powerpoint/2010/main" val="1831761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F1453-5E5C-83E1-D3DB-D7CE482ECA78}"/>
              </a:ext>
            </a:extLst>
          </p:cNvPr>
          <p:cNvSpPr>
            <a:spLocks noGrp="1"/>
          </p:cNvSpPr>
          <p:nvPr>
            <p:ph type="title"/>
          </p:nvPr>
        </p:nvSpPr>
        <p:spPr>
          <a:xfrm>
            <a:off x="643465" y="3433763"/>
            <a:ext cx="4809068" cy="2743200"/>
          </a:xfrm>
        </p:spPr>
        <p:txBody>
          <a:bodyPr anchor="t">
            <a:normAutofit/>
          </a:bodyPr>
          <a:lstStyle/>
          <a:p>
            <a:r>
              <a:rPr lang="en-GB" dirty="0">
                <a:latin typeface="Times New Roman" panose="02020603050405020304" pitchFamily="18" charset="0"/>
                <a:cs typeface="Times New Roman" panose="02020603050405020304" pitchFamily="18" charset="0"/>
              </a:rPr>
              <a:t>Advantages of the Payback Method</a:t>
            </a:r>
            <a:br>
              <a:rPr lang="en-GB"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pic>
        <p:nvPicPr>
          <p:cNvPr id="7" name="Graphic 6" descr="Dollar">
            <a:extLst>
              <a:ext uri="{FF2B5EF4-FFF2-40B4-BE49-F238E27FC236}">
                <a16:creationId xmlns:a16="http://schemas.microsoft.com/office/drawing/2014/main" id="{B3D45BF5-10C9-492D-27EC-488693F9DF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90799" y="2519363"/>
            <a:ext cx="914400" cy="914400"/>
          </a:xfrm>
          <a:prstGeom prst="rect">
            <a:avLst/>
          </a:prstGeom>
        </p:spPr>
      </p:pic>
      <p:sp>
        <p:nvSpPr>
          <p:cNvPr id="10" name="Rectangle 9">
            <a:extLst>
              <a:ext uri="{FF2B5EF4-FFF2-40B4-BE49-F238E27FC236}">
                <a16:creationId xmlns:a16="http://schemas.microsoft.com/office/drawing/2014/main" id="{73144208-AAFC-4C3A-A4F1-EF3D72AF4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3916B3-1005-5C98-EE39-7908E65F1649}"/>
              </a:ext>
            </a:extLst>
          </p:cNvPr>
          <p:cNvSpPr>
            <a:spLocks noGrp="1"/>
          </p:cNvSpPr>
          <p:nvPr>
            <p:ph idx="1"/>
          </p:nvPr>
        </p:nvSpPr>
        <p:spPr>
          <a:xfrm>
            <a:off x="6096001" y="276447"/>
            <a:ext cx="6014484" cy="6337004"/>
          </a:xfrm>
        </p:spPr>
        <p:txBody>
          <a:bodyPr anchor="ctr">
            <a:normAutofit fontScale="92500" lnSpcReduction="10000"/>
          </a:bodyPr>
          <a:lstStyle/>
          <a:p>
            <a:r>
              <a:rPr lang="en-GB" sz="2400" dirty="0">
                <a:latin typeface="Times New Roman" panose="02020603050405020304" pitchFamily="18" charset="0"/>
                <a:cs typeface="Times New Roman" panose="02020603050405020304" pitchFamily="18" charset="0"/>
              </a:rPr>
              <a:t>The biggest advantage of using the payback method is it is not difficult to calculate or to understand.  </a:t>
            </a:r>
          </a:p>
          <a:p>
            <a:r>
              <a:rPr lang="en-GB" sz="2400" dirty="0">
                <a:latin typeface="Times New Roman" panose="02020603050405020304" pitchFamily="18" charset="0"/>
                <a:cs typeface="Times New Roman" panose="02020603050405020304" pitchFamily="18" charset="0"/>
              </a:rPr>
              <a:t>Most importantly, it appeals to a basic human level of psychology.  </a:t>
            </a:r>
          </a:p>
          <a:p>
            <a:r>
              <a:rPr lang="en-GB" sz="2400" dirty="0">
                <a:latin typeface="Times New Roman" panose="02020603050405020304" pitchFamily="18" charset="0"/>
                <a:cs typeface="Times New Roman" panose="02020603050405020304" pitchFamily="18" charset="0"/>
              </a:rPr>
              <a:t>Anyone who has made a substantial investment understands an initial period of anxiety concerning the investment risk.  </a:t>
            </a:r>
          </a:p>
          <a:p>
            <a:r>
              <a:rPr lang="en-GB" sz="2400" dirty="0">
                <a:latin typeface="Times New Roman" panose="02020603050405020304" pitchFamily="18" charset="0"/>
                <a:cs typeface="Times New Roman" panose="02020603050405020304" pitchFamily="18" charset="0"/>
              </a:rPr>
              <a:t>The point where the investment has repaid its initial outlay is an important psychological landmark since it means the initial capital investment has not been lost.  </a:t>
            </a:r>
          </a:p>
          <a:p>
            <a:r>
              <a:rPr lang="en-GB" sz="2400" dirty="0">
                <a:latin typeface="Times New Roman" panose="02020603050405020304" pitchFamily="18" charset="0"/>
                <a:cs typeface="Times New Roman" panose="02020603050405020304" pitchFamily="18" charset="0"/>
              </a:rPr>
              <a:t>Thus, the payback period becomes an extremely important technique when a company has liquidity constraints or severe limitations on financing availability.  </a:t>
            </a:r>
          </a:p>
          <a:p>
            <a:r>
              <a:rPr lang="en-GB" sz="2400" dirty="0">
                <a:latin typeface="Times New Roman" panose="02020603050405020304" pitchFamily="18" charset="0"/>
                <a:cs typeface="Times New Roman" panose="02020603050405020304" pitchFamily="18" charset="0"/>
              </a:rPr>
              <a:t>This technique is also useful for projects that have a short life and require quick repayment of investment. </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B1E8300-0BA5-2AB3-6A38-F1D19053C1F7}"/>
              </a:ext>
            </a:extLst>
          </p:cNvPr>
          <p:cNvSpPr>
            <a:spLocks noGrp="1"/>
          </p:cNvSpPr>
          <p:nvPr>
            <p:ph type="sldNum" sz="quarter" idx="12"/>
          </p:nvPr>
        </p:nvSpPr>
        <p:spPr/>
        <p:txBody>
          <a:bodyPr/>
          <a:lstStyle/>
          <a:p>
            <a:fld id="{92ED0A86-2680-9143-B704-E5D0FA669B7F}" type="slidenum">
              <a:rPr lang="en-US" smtClean="0"/>
              <a:t>12</a:t>
            </a:fld>
            <a:endParaRPr lang="en-US"/>
          </a:p>
        </p:txBody>
      </p:sp>
    </p:spTree>
    <p:extLst>
      <p:ext uri="{BB962C8B-B14F-4D97-AF65-F5344CB8AC3E}">
        <p14:creationId xmlns:p14="http://schemas.microsoft.com/office/powerpoint/2010/main" val="1573051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1E69A-B6EA-2852-0642-A30A7B6434A9}"/>
              </a:ext>
            </a:extLst>
          </p:cNvPr>
          <p:cNvSpPr>
            <a:spLocks noGrp="1"/>
          </p:cNvSpPr>
          <p:nvPr>
            <p:ph type="title"/>
          </p:nvPr>
        </p:nvSpPr>
        <p:spPr>
          <a:xfrm>
            <a:off x="643465" y="3433763"/>
            <a:ext cx="4809068" cy="2743200"/>
          </a:xfrm>
        </p:spPr>
        <p:txBody>
          <a:bodyPr anchor="t">
            <a:normAutofit/>
          </a:bodyPr>
          <a:lstStyle/>
          <a:p>
            <a:r>
              <a:rPr lang="en-GB" dirty="0">
                <a:latin typeface="Times New Roman" panose="02020603050405020304" pitchFamily="18" charset="0"/>
                <a:cs typeface="Times New Roman" panose="02020603050405020304" pitchFamily="18" charset="0"/>
              </a:rPr>
              <a:t>Limitations of the Payback Method</a:t>
            </a:r>
            <a:br>
              <a:rPr lang="en-GB" dirty="0"/>
            </a:br>
            <a:endParaRPr lang="en-US" dirty="0"/>
          </a:p>
        </p:txBody>
      </p:sp>
      <p:pic>
        <p:nvPicPr>
          <p:cNvPr id="7" name="Graphic 6" descr="Bank Solid">
            <a:extLst>
              <a:ext uri="{FF2B5EF4-FFF2-40B4-BE49-F238E27FC236}">
                <a16:creationId xmlns:a16="http://schemas.microsoft.com/office/drawing/2014/main" id="{98BC82BB-0032-3561-C8E2-2407FA0E79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90799" y="2519363"/>
            <a:ext cx="914400" cy="914400"/>
          </a:xfrm>
          <a:prstGeom prst="rect">
            <a:avLst/>
          </a:prstGeom>
        </p:spPr>
      </p:pic>
      <p:sp>
        <p:nvSpPr>
          <p:cNvPr id="10" name="Rectangle 9">
            <a:extLst>
              <a:ext uri="{FF2B5EF4-FFF2-40B4-BE49-F238E27FC236}">
                <a16:creationId xmlns:a16="http://schemas.microsoft.com/office/drawing/2014/main" id="{73144208-AAFC-4C3A-A4F1-EF3D72AF4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655A8D-0CC7-425D-4F4F-654A4E6800AB}"/>
              </a:ext>
            </a:extLst>
          </p:cNvPr>
          <p:cNvSpPr>
            <a:spLocks noGrp="1"/>
          </p:cNvSpPr>
          <p:nvPr>
            <p:ph idx="1"/>
          </p:nvPr>
        </p:nvSpPr>
        <p:spPr>
          <a:xfrm>
            <a:off x="6188149" y="643467"/>
            <a:ext cx="6003851" cy="5533496"/>
          </a:xfrm>
        </p:spPr>
        <p:txBody>
          <a:bodyPr anchor="ctr">
            <a:normAutofit/>
          </a:bodyPr>
          <a:lstStyle/>
          <a:p>
            <a:r>
              <a:rPr lang="en-GB" sz="2400" dirty="0">
                <a:latin typeface="Times New Roman" panose="02020603050405020304" pitchFamily="18" charset="0"/>
                <a:cs typeface="Times New Roman" panose="02020603050405020304" pitchFamily="18" charset="0"/>
              </a:rPr>
              <a:t>This method fails to account for the time value of money.  </a:t>
            </a:r>
          </a:p>
          <a:p>
            <a:r>
              <a:rPr lang="en-GB" sz="2400" dirty="0">
                <a:latin typeface="Times New Roman" panose="02020603050405020304" pitchFamily="18" charset="0"/>
                <a:cs typeface="Times New Roman" panose="02020603050405020304" pitchFamily="18" charset="0"/>
              </a:rPr>
              <a:t>Thus, payback periods calculated for longer investments have a greater chance to be inaccurate.  </a:t>
            </a:r>
          </a:p>
          <a:p>
            <a:r>
              <a:rPr lang="en-GB" sz="2400" dirty="0">
                <a:latin typeface="Times New Roman" panose="02020603050405020304" pitchFamily="18" charset="0"/>
                <a:cs typeface="Times New Roman" panose="02020603050405020304" pitchFamily="18" charset="0"/>
              </a:rPr>
              <a:t>Moreover, the payback period is limited to the amount of time required to earn back initial investment costs.  </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B3BBE8B-009E-EBD5-D7ED-204EAC89FFE3}"/>
              </a:ext>
            </a:extLst>
          </p:cNvPr>
          <p:cNvSpPr>
            <a:spLocks noGrp="1"/>
          </p:cNvSpPr>
          <p:nvPr>
            <p:ph type="sldNum" sz="quarter" idx="12"/>
          </p:nvPr>
        </p:nvSpPr>
        <p:spPr/>
        <p:txBody>
          <a:bodyPr/>
          <a:lstStyle/>
          <a:p>
            <a:fld id="{92ED0A86-2680-9143-B704-E5D0FA669B7F}" type="slidenum">
              <a:rPr lang="en-US" smtClean="0"/>
              <a:t>13</a:t>
            </a:fld>
            <a:endParaRPr lang="en-US"/>
          </a:p>
        </p:txBody>
      </p:sp>
    </p:spTree>
    <p:extLst>
      <p:ext uri="{BB962C8B-B14F-4D97-AF65-F5344CB8AC3E}">
        <p14:creationId xmlns:p14="http://schemas.microsoft.com/office/powerpoint/2010/main" val="878441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F6399-FA2C-3CF8-8C79-301E22AE901A}"/>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Accounting Rate of Return (ARR)</a:t>
            </a:r>
            <a:br>
              <a:rPr lang="en-GB" sz="4000" dirty="0">
                <a:solidFill>
                  <a:srgbClr val="FFFFFF"/>
                </a:solidFill>
                <a:latin typeface="Times New Roman" panose="02020603050405020304" pitchFamily="18" charset="0"/>
                <a:cs typeface="Times New Roman" panose="02020603050405020304" pitchFamily="18" charset="0"/>
              </a:rPr>
            </a:b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0D84F5C-DA21-0221-D155-3823B1CF839F}"/>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The Accounting Rate of Return (ARR) is another capital budgeting technique used by businesses to calculate an investment's profitability quickly.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For example, if the budget allows the purchase of a new piece of equipment that would increase productivity, the average accounting return rate could determine how long it would take the increased productivity from the equipment to pay off the initial investment.</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EA5E02A-6421-6725-F358-A9DF4B950324}"/>
              </a:ext>
            </a:extLst>
          </p:cNvPr>
          <p:cNvSpPr>
            <a:spLocks noGrp="1"/>
          </p:cNvSpPr>
          <p:nvPr>
            <p:ph type="sldNum" sz="quarter" idx="12"/>
          </p:nvPr>
        </p:nvSpPr>
        <p:spPr/>
        <p:txBody>
          <a:bodyPr/>
          <a:lstStyle/>
          <a:p>
            <a:fld id="{92ED0A86-2680-9143-B704-E5D0FA669B7F}" type="slidenum">
              <a:rPr lang="en-US" smtClean="0"/>
              <a:t>14</a:t>
            </a:fld>
            <a:endParaRPr lang="en-US"/>
          </a:p>
        </p:txBody>
      </p:sp>
    </p:spTree>
    <p:extLst>
      <p:ext uri="{BB962C8B-B14F-4D97-AF65-F5344CB8AC3E}">
        <p14:creationId xmlns:p14="http://schemas.microsoft.com/office/powerpoint/2010/main" val="4113288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B63BA-C273-45FB-C8E0-C224620CC014}"/>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How to Calculate ARR</a:t>
            </a:r>
            <a:br>
              <a:rPr lang="en-GB" sz="4000" dirty="0">
                <a:solidFill>
                  <a:srgbClr val="FFFFFF"/>
                </a:solidFill>
                <a:latin typeface="Times New Roman" panose="02020603050405020304" pitchFamily="18" charset="0"/>
                <a:cs typeface="Times New Roman" panose="02020603050405020304" pitchFamily="18" charset="0"/>
              </a:rPr>
            </a:b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690D4F2-1097-167B-1697-420F57AE4E8B}"/>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ARR is calculated by dividing the expected incremental net operating income by the initial investment and compared to the management's desired rate of return to accept or reject a project. </a:t>
            </a:r>
          </a:p>
          <a:p>
            <a:r>
              <a:rPr lang="en-GB" sz="2400" dirty="0">
                <a:latin typeface="Times New Roman" panose="02020603050405020304" pitchFamily="18" charset="0"/>
                <a:cs typeface="Times New Roman" panose="02020603050405020304" pitchFamily="18" charset="0"/>
              </a:rPr>
              <a:t> If the asset's expected accounting rate of return is greater than or equal to the management's desired rate of return, the proposal is accepted.  </a:t>
            </a:r>
          </a:p>
          <a:p>
            <a:r>
              <a:rPr lang="en-GB" sz="2400" dirty="0">
                <a:latin typeface="Times New Roman" panose="02020603050405020304" pitchFamily="18" charset="0"/>
                <a:cs typeface="Times New Roman" panose="02020603050405020304" pitchFamily="18" charset="0"/>
              </a:rPr>
              <a:t>Otherwise, the proposal is objected.  </a:t>
            </a:r>
          </a:p>
          <a:p>
            <a:r>
              <a:rPr lang="en-GB" sz="2400" dirty="0">
                <a:latin typeface="Times New Roman" panose="02020603050405020304" pitchFamily="18" charset="0"/>
                <a:cs typeface="Times New Roman" panose="02020603050405020304" pitchFamily="18" charset="0"/>
              </a:rPr>
              <a:t>The accounting rate of return is calculated using the following formula:</a:t>
            </a:r>
          </a:p>
          <a:p>
            <a:r>
              <a:rPr lang="en-GB" sz="2400" dirty="0">
                <a:latin typeface="Times New Roman" panose="02020603050405020304" pitchFamily="18" charset="0"/>
                <a:cs typeface="Times New Roman" panose="02020603050405020304" pitchFamily="18" charset="0"/>
              </a:rPr>
              <a:t>ARR=Average net income or annual profit / Initial investment </a:t>
            </a:r>
          </a:p>
        </p:txBody>
      </p:sp>
      <p:sp>
        <p:nvSpPr>
          <p:cNvPr id="4" name="Slide Number Placeholder 3">
            <a:extLst>
              <a:ext uri="{FF2B5EF4-FFF2-40B4-BE49-F238E27FC236}">
                <a16:creationId xmlns:a16="http://schemas.microsoft.com/office/drawing/2014/main" id="{8600DBCC-E6B5-D69F-59AD-EE16E917A27B}"/>
              </a:ext>
            </a:extLst>
          </p:cNvPr>
          <p:cNvSpPr>
            <a:spLocks noGrp="1"/>
          </p:cNvSpPr>
          <p:nvPr>
            <p:ph type="sldNum" sz="quarter" idx="12"/>
          </p:nvPr>
        </p:nvSpPr>
        <p:spPr/>
        <p:txBody>
          <a:bodyPr/>
          <a:lstStyle/>
          <a:p>
            <a:fld id="{92ED0A86-2680-9143-B704-E5D0FA669B7F}" type="slidenum">
              <a:rPr lang="en-US" smtClean="0"/>
              <a:t>15</a:t>
            </a:fld>
            <a:endParaRPr lang="en-US"/>
          </a:p>
        </p:txBody>
      </p:sp>
    </p:spTree>
    <p:extLst>
      <p:ext uri="{BB962C8B-B14F-4D97-AF65-F5344CB8AC3E}">
        <p14:creationId xmlns:p14="http://schemas.microsoft.com/office/powerpoint/2010/main" val="826201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48304-710A-481A-AC9F-7EE63D4AEE23}"/>
              </a:ext>
            </a:extLst>
          </p:cNvPr>
          <p:cNvSpPr>
            <a:spLocks noGrp="1"/>
          </p:cNvSpPr>
          <p:nvPr>
            <p:ph type="title"/>
          </p:nvPr>
        </p:nvSpPr>
        <p:spPr>
          <a:xfrm>
            <a:off x="572493" y="238539"/>
            <a:ext cx="11018520" cy="1434415"/>
          </a:xfrm>
        </p:spPr>
        <p:txBody>
          <a:bodyPr anchor="b">
            <a:normAutofit/>
          </a:bodyPr>
          <a:lstStyle/>
          <a:p>
            <a:r>
              <a:rPr lang="en-GB" sz="4600" dirty="0">
                <a:latin typeface="Times New Roman" panose="02020603050405020304" pitchFamily="18" charset="0"/>
                <a:cs typeface="Times New Roman" panose="02020603050405020304" pitchFamily="18" charset="0"/>
              </a:rPr>
              <a:t>ARR Example</a:t>
            </a:r>
            <a:br>
              <a:rPr lang="en-GB" sz="4600" dirty="0"/>
            </a:br>
            <a:endParaRPr lang="en-US" sz="4600" dirty="0"/>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4ABB40-73CB-C639-FDFA-1D58F8DB85BD}"/>
              </a:ext>
            </a:extLst>
          </p:cNvPr>
          <p:cNvSpPr>
            <a:spLocks noGrp="1"/>
          </p:cNvSpPr>
          <p:nvPr>
            <p:ph idx="1"/>
          </p:nvPr>
        </p:nvSpPr>
        <p:spPr>
          <a:xfrm>
            <a:off x="572493" y="2071316"/>
            <a:ext cx="6713552" cy="4119172"/>
          </a:xfrm>
        </p:spPr>
        <p:txBody>
          <a:bodyPr anchor="t">
            <a:normAutofit/>
          </a:bodyPr>
          <a:lstStyle/>
          <a:p>
            <a:r>
              <a:rPr lang="en-GB" sz="2400" dirty="0">
                <a:latin typeface="Times New Roman" panose="02020603050405020304" pitchFamily="18" charset="0"/>
                <a:cs typeface="Times New Roman" panose="02020603050405020304" pitchFamily="18" charset="0"/>
              </a:rPr>
              <a:t>Suppose we want to replace an old piece of equipment with a new one.  The old equipment can be sold to a small factory for $10,000.  The new equipment will increase annual revenue by $150,000 and annual operating expenses by $60,000.  The new equipment costs $360,000.  </a:t>
            </a:r>
          </a:p>
          <a:p>
            <a:r>
              <a:rPr lang="en-GB" sz="2400" dirty="0">
                <a:latin typeface="Times New Roman" panose="02020603050405020304" pitchFamily="18" charset="0"/>
                <a:cs typeface="Times New Roman" panose="02020603050405020304" pitchFamily="18" charset="0"/>
              </a:rPr>
              <a:t>The estimated useful life of the machine is 12 years with zero salvage value.  Management wants an accounting rate of return of 15% on all capital investments. </a:t>
            </a:r>
            <a:endParaRPr lang="en-US" sz="2400" dirty="0">
              <a:latin typeface="Times New Roman" panose="02020603050405020304" pitchFamily="18" charset="0"/>
              <a:cs typeface="Times New Roman" panose="02020603050405020304" pitchFamily="18" charset="0"/>
            </a:endParaRPr>
          </a:p>
        </p:txBody>
      </p:sp>
      <p:pic>
        <p:nvPicPr>
          <p:cNvPr id="5" name="Picture 4" descr="A hand lever">
            <a:extLst>
              <a:ext uri="{FF2B5EF4-FFF2-40B4-BE49-F238E27FC236}">
                <a16:creationId xmlns:a16="http://schemas.microsoft.com/office/drawing/2014/main" id="{C9065003-508A-6EC0-FF01-87CC67DAE6C7}"/>
              </a:ext>
            </a:extLst>
          </p:cNvPr>
          <p:cNvPicPr>
            <a:picLocks noChangeAspect="1"/>
          </p:cNvPicPr>
          <p:nvPr/>
        </p:nvPicPr>
        <p:blipFill rotWithShape="1">
          <a:blip r:embed="rId2"/>
          <a:srcRect l="8893" r="26648" b="-3"/>
          <a:stretch/>
        </p:blipFill>
        <p:spPr>
          <a:xfrm>
            <a:off x="7675658" y="2093976"/>
            <a:ext cx="3941064" cy="4096512"/>
          </a:xfrm>
          <a:prstGeom prst="rect">
            <a:avLst/>
          </a:prstGeom>
        </p:spPr>
      </p:pic>
      <p:sp>
        <p:nvSpPr>
          <p:cNvPr id="4" name="Slide Number Placeholder 3">
            <a:extLst>
              <a:ext uri="{FF2B5EF4-FFF2-40B4-BE49-F238E27FC236}">
                <a16:creationId xmlns:a16="http://schemas.microsoft.com/office/drawing/2014/main" id="{C294BACA-8870-6341-A754-8E6A45286B20}"/>
              </a:ext>
            </a:extLst>
          </p:cNvPr>
          <p:cNvSpPr>
            <a:spLocks noGrp="1"/>
          </p:cNvSpPr>
          <p:nvPr>
            <p:ph type="sldNum" sz="quarter" idx="12"/>
          </p:nvPr>
        </p:nvSpPr>
        <p:spPr/>
        <p:txBody>
          <a:bodyPr/>
          <a:lstStyle/>
          <a:p>
            <a:fld id="{92ED0A86-2680-9143-B704-E5D0FA669B7F}" type="slidenum">
              <a:rPr lang="en-US" smtClean="0"/>
              <a:t>16</a:t>
            </a:fld>
            <a:endParaRPr lang="en-US"/>
          </a:p>
        </p:txBody>
      </p:sp>
    </p:spTree>
    <p:extLst>
      <p:ext uri="{BB962C8B-B14F-4D97-AF65-F5344CB8AC3E}">
        <p14:creationId xmlns:p14="http://schemas.microsoft.com/office/powerpoint/2010/main" val="3820731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41D0DE-0537-A173-AA4E-5847A7559A35}"/>
              </a:ext>
            </a:extLst>
          </p:cNvPr>
          <p:cNvSpPr>
            <a:spLocks noGrp="1"/>
          </p:cNvSpPr>
          <p:nvPr>
            <p:ph type="title"/>
          </p:nvPr>
        </p:nvSpPr>
        <p:spPr>
          <a:xfrm>
            <a:off x="838200" y="365125"/>
            <a:ext cx="10515600" cy="1325563"/>
          </a:xfrm>
        </p:spPr>
        <p:txBody>
          <a:bodyPr>
            <a:normAutofit/>
          </a:bodyPr>
          <a:lstStyle/>
          <a:p>
            <a:r>
              <a:rPr lang="en-GB" sz="5400">
                <a:latin typeface="Times New Roman" panose="02020603050405020304" pitchFamily="18" charset="0"/>
                <a:cs typeface="Times New Roman" panose="02020603050405020304" pitchFamily="18" charset="0"/>
              </a:rPr>
              <a:t>ARR Example Answer </a:t>
            </a:r>
            <a:endParaRPr lang="en-US" sz="5400" dirty="0">
              <a:latin typeface="Times New Roman" panose="02020603050405020304" pitchFamily="18" charset="0"/>
              <a:cs typeface="Times New Roman" panose="02020603050405020304" pitchFamily="18" charset="0"/>
            </a:endParaRP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2">
            <a:extLst>
              <a:ext uri="{FF2B5EF4-FFF2-40B4-BE49-F238E27FC236}">
                <a16:creationId xmlns:a16="http://schemas.microsoft.com/office/drawing/2014/main" id="{F261E046-6B2C-B2DB-2B30-F93C7EC91725}"/>
              </a:ext>
            </a:extLst>
          </p:cNvPr>
          <p:cNvSpPr>
            <a:spLocks noGrp="1"/>
          </p:cNvSpPr>
          <p:nvPr>
            <p:ph idx="1"/>
          </p:nvPr>
        </p:nvSpPr>
        <p:spPr>
          <a:xfrm>
            <a:off x="838200" y="1929384"/>
            <a:ext cx="10515600" cy="4251960"/>
          </a:xfrm>
        </p:spPr>
        <p:txBody>
          <a:bodyPr>
            <a:normAutofit/>
          </a:bodyPr>
          <a:lstStyle/>
          <a:p>
            <a:r>
              <a:rPr lang="en-GB" sz="2400" dirty="0">
                <a:latin typeface="Times New Roman" panose="02020603050405020304" pitchFamily="18" charset="0"/>
                <a:cs typeface="Times New Roman" panose="02020603050405020304" pitchFamily="18" charset="0"/>
              </a:rPr>
              <a:t>Calculating the ARR =  $60,000* / $350,000** = 17.14%</a:t>
            </a:r>
          </a:p>
          <a:p>
            <a:r>
              <a:rPr lang="en-GB" sz="2400" dirty="0">
                <a:latin typeface="Times New Roman" panose="02020603050405020304" pitchFamily="18" charset="0"/>
                <a:cs typeface="Times New Roman" panose="02020603050405020304" pitchFamily="18" charset="0"/>
              </a:rPr>
              <a:t>* Revenues - expenses including depreciation ($150,000 - ($60,000 expenses + $30,000 depreciation) =  $60,000</a:t>
            </a:r>
          </a:p>
          <a:p>
            <a:r>
              <a:rPr lang="en-GB" sz="2400" dirty="0">
                <a:latin typeface="Times New Roman" panose="02020603050405020304" pitchFamily="18" charset="0"/>
                <a:cs typeface="Times New Roman" panose="02020603050405020304" pitchFamily="18" charset="0"/>
              </a:rPr>
              <a:t>** Amount of initial investment reduced by net value of old machine ($360,000-$10,000) = $350,000.  </a:t>
            </a:r>
          </a:p>
          <a:p>
            <a:r>
              <a:rPr lang="en-GB" sz="2400" dirty="0">
                <a:latin typeface="Times New Roman" panose="02020603050405020304" pitchFamily="18" charset="0"/>
                <a:cs typeface="Times New Roman" panose="02020603050405020304" pitchFamily="18" charset="0"/>
              </a:rPr>
              <a:t>Decision:  According to the ARR method, we should purchase the new equipment because we have estimated the ARR is 17.14% which is greater than the management's desired rate of return of 15%.</a:t>
            </a:r>
          </a:p>
        </p:txBody>
      </p:sp>
      <p:sp>
        <p:nvSpPr>
          <p:cNvPr id="3" name="Slide Number Placeholder 2">
            <a:extLst>
              <a:ext uri="{FF2B5EF4-FFF2-40B4-BE49-F238E27FC236}">
                <a16:creationId xmlns:a16="http://schemas.microsoft.com/office/drawing/2014/main" id="{1BA74A89-DA85-EA92-A979-70934C2D9BB3}"/>
              </a:ext>
            </a:extLst>
          </p:cNvPr>
          <p:cNvSpPr>
            <a:spLocks noGrp="1"/>
          </p:cNvSpPr>
          <p:nvPr>
            <p:ph type="sldNum" sz="quarter" idx="12"/>
          </p:nvPr>
        </p:nvSpPr>
        <p:spPr/>
        <p:txBody>
          <a:bodyPr/>
          <a:lstStyle/>
          <a:p>
            <a:fld id="{92ED0A86-2680-9143-B704-E5D0FA669B7F}" type="slidenum">
              <a:rPr lang="en-US" smtClean="0"/>
              <a:t>17</a:t>
            </a:fld>
            <a:endParaRPr lang="en-US"/>
          </a:p>
        </p:txBody>
      </p:sp>
    </p:spTree>
    <p:extLst>
      <p:ext uri="{BB962C8B-B14F-4D97-AF65-F5344CB8AC3E}">
        <p14:creationId xmlns:p14="http://schemas.microsoft.com/office/powerpoint/2010/main" val="3278685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B0546-967D-19D0-2D0D-87A4ECFC00B3}"/>
              </a:ext>
            </a:extLst>
          </p:cNvPr>
          <p:cNvSpPr>
            <a:spLocks noGrp="1"/>
          </p:cNvSpPr>
          <p:nvPr>
            <p:ph type="title"/>
          </p:nvPr>
        </p:nvSpPr>
        <p:spPr>
          <a:xfrm>
            <a:off x="841248" y="548640"/>
            <a:ext cx="3600860" cy="5431536"/>
          </a:xfrm>
        </p:spPr>
        <p:txBody>
          <a:bodyPr>
            <a:normAutofit/>
          </a:bodyPr>
          <a:lstStyle/>
          <a:p>
            <a:r>
              <a:rPr lang="en-GB" sz="5400" dirty="0">
                <a:latin typeface="Times New Roman" panose="02020603050405020304" pitchFamily="18" charset="0"/>
                <a:cs typeface="Times New Roman" panose="02020603050405020304" pitchFamily="18" charset="0"/>
              </a:rPr>
              <a:t>Advantages of ARR</a:t>
            </a:r>
            <a:br>
              <a:rPr lang="en-GB" sz="5400" dirty="0">
                <a:latin typeface="Times New Roman" panose="02020603050405020304" pitchFamily="18" charset="0"/>
                <a:cs typeface="Times New Roman" panose="02020603050405020304" pitchFamily="18" charset="0"/>
              </a:rPr>
            </a:br>
            <a:endParaRPr lang="en-US" sz="5400" dirty="0">
              <a:latin typeface="Times New Roman" panose="02020603050405020304" pitchFamily="18" charset="0"/>
              <a:cs typeface="Times New Roman" panose="02020603050405020304" pitchFamily="18" charset="0"/>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B4596C-B1B7-548F-A9EE-4F5D461B5BA3}"/>
              </a:ext>
            </a:extLst>
          </p:cNvPr>
          <p:cNvSpPr>
            <a:spLocks noGrp="1"/>
          </p:cNvSpPr>
          <p:nvPr>
            <p:ph idx="1"/>
          </p:nvPr>
        </p:nvSpPr>
        <p:spPr>
          <a:xfrm>
            <a:off x="5126418" y="552091"/>
            <a:ext cx="6224335" cy="5431536"/>
          </a:xfrm>
        </p:spPr>
        <p:txBody>
          <a:bodyPr anchor="ctr">
            <a:normAutofit/>
          </a:bodyPr>
          <a:lstStyle/>
          <a:p>
            <a:r>
              <a:rPr lang="en-GB" sz="2400" dirty="0">
                <a:latin typeface="Times New Roman" panose="02020603050405020304" pitchFamily="18" charset="0"/>
                <a:cs typeface="Times New Roman" panose="02020603050405020304" pitchFamily="18" charset="0"/>
              </a:rPr>
              <a:t>ARR is a widely used practice for capital budgeting evaluation for several reasons.  </a:t>
            </a:r>
          </a:p>
          <a:p>
            <a:r>
              <a:rPr lang="en-GB" sz="2400" dirty="0">
                <a:latin typeface="Times New Roman" panose="02020603050405020304" pitchFamily="18" charset="0"/>
                <a:cs typeface="Times New Roman" panose="02020603050405020304" pitchFamily="18" charset="0"/>
              </a:rPr>
              <a:t>First, calculating the ARR is easy, and managers can quickly evaluate whether an investment opportunity before conducting a detailed evaluation.  </a:t>
            </a:r>
          </a:p>
          <a:p>
            <a:pPr marL="0" indent="0">
              <a:buNone/>
            </a:pP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7669E45-D335-357D-448F-1B25C38C7EBC}"/>
              </a:ext>
            </a:extLst>
          </p:cNvPr>
          <p:cNvSpPr>
            <a:spLocks noGrp="1"/>
          </p:cNvSpPr>
          <p:nvPr>
            <p:ph type="sldNum" sz="quarter" idx="12"/>
          </p:nvPr>
        </p:nvSpPr>
        <p:spPr/>
        <p:txBody>
          <a:bodyPr/>
          <a:lstStyle/>
          <a:p>
            <a:fld id="{92ED0A86-2680-9143-B704-E5D0FA669B7F}" type="slidenum">
              <a:rPr lang="en-US" smtClean="0"/>
              <a:t>18</a:t>
            </a:fld>
            <a:endParaRPr lang="en-US"/>
          </a:p>
        </p:txBody>
      </p:sp>
    </p:spTree>
    <p:extLst>
      <p:ext uri="{BB962C8B-B14F-4D97-AF65-F5344CB8AC3E}">
        <p14:creationId xmlns:p14="http://schemas.microsoft.com/office/powerpoint/2010/main" val="795390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02EE85-8A53-F4A5-6E89-BED224804BD9}"/>
              </a:ext>
            </a:extLst>
          </p:cNvPr>
          <p:cNvSpPr>
            <a:spLocks noGrp="1"/>
          </p:cNvSpPr>
          <p:nvPr>
            <p:ph type="title"/>
          </p:nvPr>
        </p:nvSpPr>
        <p:spPr>
          <a:xfrm>
            <a:off x="838200" y="365125"/>
            <a:ext cx="10515600" cy="1325563"/>
          </a:xfrm>
        </p:spPr>
        <p:txBody>
          <a:bodyPr>
            <a:normAutofit/>
          </a:bodyPr>
          <a:lstStyle/>
          <a:p>
            <a:r>
              <a:rPr lang="en-GB" sz="4200">
                <a:latin typeface="Times New Roman" panose="02020603050405020304" pitchFamily="18" charset="0"/>
                <a:cs typeface="Times New Roman" panose="02020603050405020304" pitchFamily="18" charset="0"/>
              </a:rPr>
              <a:t>Disadvantages of ARR</a:t>
            </a:r>
            <a:br>
              <a:rPr lang="en-GB" sz="4200"/>
            </a:b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274D36-B931-8A5E-D512-63408991545F}"/>
              </a:ext>
            </a:extLst>
          </p:cNvPr>
          <p:cNvSpPr>
            <a:spLocks noGrp="1"/>
          </p:cNvSpPr>
          <p:nvPr>
            <p:ph idx="1"/>
          </p:nvPr>
        </p:nvSpPr>
        <p:spPr>
          <a:xfrm>
            <a:off x="838200" y="1929384"/>
            <a:ext cx="10515600" cy="4251960"/>
          </a:xfrm>
        </p:spPr>
        <p:txBody>
          <a:bodyPr>
            <a:normAutofit/>
          </a:bodyPr>
          <a:lstStyle/>
          <a:p>
            <a:r>
              <a:rPr lang="en-GB" sz="2200">
                <a:latin typeface="Times New Roman" panose="02020603050405020304" pitchFamily="18" charset="0"/>
                <a:cs typeface="Times New Roman" panose="02020603050405020304" pitchFamily="18" charset="0"/>
              </a:rPr>
              <a:t>ARR uses the accruals concept and calculates using profit rather than cash flow.  </a:t>
            </a:r>
          </a:p>
          <a:p>
            <a:pPr marL="0" indent="0">
              <a:buNone/>
            </a:pPr>
            <a:endParaRPr lang="en-GB" sz="2200">
              <a:latin typeface="Times New Roman" panose="02020603050405020304" pitchFamily="18" charset="0"/>
              <a:cs typeface="Times New Roman" panose="02020603050405020304" pitchFamily="18" charset="0"/>
            </a:endParaRPr>
          </a:p>
          <a:p>
            <a:r>
              <a:rPr lang="en-GB" sz="2200">
                <a:latin typeface="Times New Roman" panose="02020603050405020304" pitchFamily="18" charset="0"/>
                <a:cs typeface="Times New Roman" panose="02020603050405020304" pitchFamily="18" charset="0"/>
              </a:rPr>
              <a:t>Profit is more judgemental and easily manipulated than cash flow.  </a:t>
            </a:r>
          </a:p>
          <a:p>
            <a:pPr marL="0" indent="0">
              <a:buNone/>
            </a:pPr>
            <a:endParaRPr lang="en-GB" sz="2200">
              <a:latin typeface="Times New Roman" panose="02020603050405020304" pitchFamily="18" charset="0"/>
              <a:cs typeface="Times New Roman" panose="02020603050405020304" pitchFamily="18" charset="0"/>
            </a:endParaRPr>
          </a:p>
          <a:p>
            <a:r>
              <a:rPr lang="en-GB" sz="2200">
                <a:latin typeface="Times New Roman" panose="02020603050405020304" pitchFamily="18" charset="0"/>
                <a:cs typeface="Times New Roman" panose="02020603050405020304" pitchFamily="18" charset="0"/>
              </a:rPr>
              <a:t>This means it is more difficult to obtain an objective measure of performance. </a:t>
            </a:r>
          </a:p>
          <a:p>
            <a:pPr marL="0" indent="0">
              <a:buNone/>
            </a:pPr>
            <a:r>
              <a:rPr lang="en-GB" sz="2200">
                <a:latin typeface="Times New Roman" panose="02020603050405020304" pitchFamily="18" charset="0"/>
                <a:cs typeface="Times New Roman" panose="02020603050405020304" pitchFamily="18" charset="0"/>
              </a:rPr>
              <a:t> </a:t>
            </a:r>
          </a:p>
          <a:p>
            <a:r>
              <a:rPr lang="en-GB" sz="2200">
                <a:latin typeface="Times New Roman" panose="02020603050405020304" pitchFamily="18" charset="0"/>
                <a:cs typeface="Times New Roman" panose="02020603050405020304" pitchFamily="18" charset="0"/>
              </a:rPr>
              <a:t>If ARR is being used to compare between organisations, problems may arise when comparing figures.</a:t>
            </a:r>
          </a:p>
          <a:p>
            <a:r>
              <a:rPr lang="en-GB" sz="2200">
                <a:latin typeface="Times New Roman" panose="02020603050405020304" pitchFamily="18" charset="0"/>
                <a:cs typeface="Times New Roman" panose="02020603050405020304" pitchFamily="18" charset="0"/>
              </a:rPr>
              <a:t>ARR is a relative measure.  It measures profit returns compared to the amount invested.  </a:t>
            </a:r>
          </a:p>
          <a:p>
            <a:endParaRPr lang="en-GB" sz="2200">
              <a:latin typeface="Times New Roman" panose="02020603050405020304" pitchFamily="18" charset="0"/>
              <a:cs typeface="Times New Roman" panose="02020603050405020304" pitchFamily="18" charset="0"/>
            </a:endParaRPr>
          </a:p>
          <a:p>
            <a:endParaRPr lang="en-US" sz="2200"/>
          </a:p>
        </p:txBody>
      </p:sp>
      <p:sp>
        <p:nvSpPr>
          <p:cNvPr id="4" name="Slide Number Placeholder 3">
            <a:extLst>
              <a:ext uri="{FF2B5EF4-FFF2-40B4-BE49-F238E27FC236}">
                <a16:creationId xmlns:a16="http://schemas.microsoft.com/office/drawing/2014/main" id="{E9AC5A9B-1F96-B5C4-9EAF-7C24BCA7CF4E}"/>
              </a:ext>
            </a:extLst>
          </p:cNvPr>
          <p:cNvSpPr>
            <a:spLocks noGrp="1"/>
          </p:cNvSpPr>
          <p:nvPr>
            <p:ph type="sldNum" sz="quarter" idx="12"/>
          </p:nvPr>
        </p:nvSpPr>
        <p:spPr/>
        <p:txBody>
          <a:bodyPr/>
          <a:lstStyle/>
          <a:p>
            <a:fld id="{92ED0A86-2680-9143-B704-E5D0FA669B7F}" type="slidenum">
              <a:rPr lang="en-US" smtClean="0"/>
              <a:t>19</a:t>
            </a:fld>
            <a:endParaRPr lang="en-US"/>
          </a:p>
        </p:txBody>
      </p:sp>
    </p:spTree>
    <p:extLst>
      <p:ext uri="{BB962C8B-B14F-4D97-AF65-F5344CB8AC3E}">
        <p14:creationId xmlns:p14="http://schemas.microsoft.com/office/powerpoint/2010/main" val="2216318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3B9C6-113C-131F-1480-EC430AEB14B7}"/>
              </a:ext>
            </a:extLst>
          </p:cNvPr>
          <p:cNvSpPr>
            <a:spLocks noGrp="1"/>
          </p:cNvSpPr>
          <p:nvPr>
            <p:ph type="title"/>
          </p:nvPr>
        </p:nvSpPr>
        <p:spPr>
          <a:xfrm>
            <a:off x="838200" y="365125"/>
            <a:ext cx="10515600" cy="1325563"/>
          </a:xfrm>
        </p:spPr>
        <p:txBody>
          <a:bodyPr>
            <a:normAutofit/>
          </a:bodyPr>
          <a:lstStyle/>
          <a:p>
            <a:r>
              <a:rPr lang="en-GB" sz="5400" dirty="0">
                <a:latin typeface="Times New Roman" panose="02020603050405020304" pitchFamily="18" charset="0"/>
                <a:cs typeface="Times New Roman" panose="02020603050405020304" pitchFamily="18" charset="0"/>
              </a:rPr>
              <a:t>Disadvantages of ARR, </a:t>
            </a:r>
            <a:r>
              <a:rPr lang="en-GB" sz="5400" dirty="0" err="1">
                <a:latin typeface="Times New Roman" panose="02020603050405020304" pitchFamily="18" charset="0"/>
                <a:cs typeface="Times New Roman" panose="02020603050405020304" pitchFamily="18" charset="0"/>
              </a:rPr>
              <a:t>contd</a:t>
            </a:r>
            <a:r>
              <a:rPr lang="en-GB" sz="5400" dirty="0">
                <a:latin typeface="Times New Roman" panose="02020603050405020304" pitchFamily="18" charset="0"/>
                <a:cs typeface="Times New Roman" panose="02020603050405020304" pitchFamily="18" charset="0"/>
              </a:rPr>
              <a:t>,,</a:t>
            </a:r>
            <a:endParaRPr lang="en-US" sz="5400" dirty="0">
              <a:latin typeface="Times New Roman" panose="02020603050405020304" pitchFamily="18" charset="0"/>
              <a:cs typeface="Times New Roman" panose="02020603050405020304" pitchFamily="18"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557BE1-BB6A-2834-07AA-75CA3520D958}"/>
              </a:ext>
            </a:extLst>
          </p:cNvPr>
          <p:cNvSpPr>
            <a:spLocks noGrp="1"/>
          </p:cNvSpPr>
          <p:nvPr>
            <p:ph idx="1"/>
          </p:nvPr>
        </p:nvSpPr>
        <p:spPr>
          <a:xfrm>
            <a:off x="838200" y="1929384"/>
            <a:ext cx="10515600" cy="4251960"/>
          </a:xfrm>
        </p:spPr>
        <p:txBody>
          <a:bodyPr>
            <a:normAutofit lnSpcReduction="10000"/>
          </a:bodyPr>
          <a:lstStyle/>
          <a:p>
            <a:r>
              <a:rPr lang="en-GB" sz="2400" dirty="0">
                <a:latin typeface="Times New Roman" panose="02020603050405020304" pitchFamily="18" charset="0"/>
                <a:cs typeface="Times New Roman" panose="02020603050405020304" pitchFamily="18" charset="0"/>
              </a:rPr>
              <a:t>This makes it possible to compare the profitability of investments in different sizes.  </a:t>
            </a:r>
          </a:p>
          <a:p>
            <a:r>
              <a:rPr lang="en-GB" sz="2400" dirty="0">
                <a:latin typeface="Times New Roman" panose="02020603050405020304" pitchFamily="18" charset="0"/>
                <a:cs typeface="Times New Roman" panose="02020603050405020304" pitchFamily="18" charset="0"/>
              </a:rPr>
              <a:t>However, if ARR is used to choose between two or more projects, a small project may have a higher ARR than a larger project while giving a much small absolute profit.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ARR doesn't consider the time value of money.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 If one project returns more revenue in the earlier years and the other project returns revenues in the later years, ARR does not assign a higher value to the project that returns profits sooner. </a:t>
            </a:r>
          </a:p>
          <a:p>
            <a:endParaRPr lang="en-US" sz="2200" dirty="0"/>
          </a:p>
        </p:txBody>
      </p:sp>
      <p:sp>
        <p:nvSpPr>
          <p:cNvPr id="4" name="Slide Number Placeholder 3">
            <a:extLst>
              <a:ext uri="{FF2B5EF4-FFF2-40B4-BE49-F238E27FC236}">
                <a16:creationId xmlns:a16="http://schemas.microsoft.com/office/drawing/2014/main" id="{2542032E-DE1E-0B8B-AFB1-2A211126BE4C}"/>
              </a:ext>
            </a:extLst>
          </p:cNvPr>
          <p:cNvSpPr>
            <a:spLocks noGrp="1"/>
          </p:cNvSpPr>
          <p:nvPr>
            <p:ph type="sldNum" sz="quarter" idx="12"/>
          </p:nvPr>
        </p:nvSpPr>
        <p:spPr/>
        <p:txBody>
          <a:bodyPr/>
          <a:lstStyle/>
          <a:p>
            <a:fld id="{92ED0A86-2680-9143-B704-E5D0FA669B7F}" type="slidenum">
              <a:rPr lang="en-US" smtClean="0"/>
              <a:t>20</a:t>
            </a:fld>
            <a:endParaRPr lang="en-US"/>
          </a:p>
        </p:txBody>
      </p:sp>
    </p:spTree>
    <p:extLst>
      <p:ext uri="{BB962C8B-B14F-4D97-AF65-F5344CB8AC3E}">
        <p14:creationId xmlns:p14="http://schemas.microsoft.com/office/powerpoint/2010/main" val="1036793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BFFD8-B73E-5A07-046A-2CC0F0ACEB86}"/>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Profitability Index</a:t>
            </a:r>
            <a:br>
              <a:rPr lang="en-GB" sz="4000" dirty="0">
                <a:solidFill>
                  <a:srgbClr val="FFFFFF"/>
                </a:solidFill>
                <a:latin typeface="Times New Roman" panose="02020603050405020304" pitchFamily="18" charset="0"/>
                <a:cs typeface="Times New Roman" panose="02020603050405020304" pitchFamily="18" charset="0"/>
              </a:rPr>
            </a:b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BF5C954-3631-2AD7-10A2-9AAF65D3E832}"/>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The profitability index (PI) describes the relationship between the costs and benefits of a proposed project or investment.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PI is helpful because it lets investors quantify or rank the value created per each investment unit.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This is also known as the Profit Investment Ratio (PIR) or the Value Investment Ratio (VIR).</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CE4C59A-5C87-FE10-EE8E-BA542B172958}"/>
              </a:ext>
            </a:extLst>
          </p:cNvPr>
          <p:cNvSpPr>
            <a:spLocks noGrp="1"/>
          </p:cNvSpPr>
          <p:nvPr>
            <p:ph type="sldNum" sz="quarter" idx="12"/>
          </p:nvPr>
        </p:nvSpPr>
        <p:spPr/>
        <p:txBody>
          <a:bodyPr/>
          <a:lstStyle/>
          <a:p>
            <a:fld id="{92ED0A86-2680-9143-B704-E5D0FA669B7F}" type="slidenum">
              <a:rPr lang="en-US" smtClean="0"/>
              <a:t>21</a:t>
            </a:fld>
            <a:endParaRPr lang="en-US"/>
          </a:p>
        </p:txBody>
      </p:sp>
    </p:spTree>
    <p:extLst>
      <p:ext uri="{BB962C8B-B14F-4D97-AF65-F5344CB8AC3E}">
        <p14:creationId xmlns:p14="http://schemas.microsoft.com/office/powerpoint/2010/main" val="36325948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61C27-1F5F-1EC7-F572-C19FF9216BE7}"/>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How to Calculate Profitability Index</a:t>
            </a:r>
            <a:br>
              <a:rPr lang="en-GB" sz="4000" dirty="0">
                <a:solidFill>
                  <a:srgbClr val="FFFFFF"/>
                </a:solidFill>
                <a:latin typeface="Times New Roman" panose="02020603050405020304" pitchFamily="18" charset="0"/>
                <a:cs typeface="Times New Roman" panose="02020603050405020304" pitchFamily="18" charset="0"/>
              </a:rPr>
            </a:b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543C2C4-1293-7CE5-9DFF-1DE0B0E9F4A7}"/>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The Profitability Index is calculated by dividing the project capital inflow by the projected capital outflow to determine a project's profitability.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index can be calculated by using the following formula:</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Profitability Index = PV of future cash flows / Initial investment </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a:p>
            <a:endParaRPr lang="en-US" sz="2000" dirty="0"/>
          </a:p>
        </p:txBody>
      </p:sp>
      <p:sp>
        <p:nvSpPr>
          <p:cNvPr id="4" name="Slide Number Placeholder 3">
            <a:extLst>
              <a:ext uri="{FF2B5EF4-FFF2-40B4-BE49-F238E27FC236}">
                <a16:creationId xmlns:a16="http://schemas.microsoft.com/office/drawing/2014/main" id="{A9FEC98C-4940-D9B6-5C90-82838F822D49}"/>
              </a:ext>
            </a:extLst>
          </p:cNvPr>
          <p:cNvSpPr>
            <a:spLocks noGrp="1"/>
          </p:cNvSpPr>
          <p:nvPr>
            <p:ph type="sldNum" sz="quarter" idx="12"/>
          </p:nvPr>
        </p:nvSpPr>
        <p:spPr/>
        <p:txBody>
          <a:bodyPr/>
          <a:lstStyle/>
          <a:p>
            <a:fld id="{92ED0A86-2680-9143-B704-E5D0FA669B7F}" type="slidenum">
              <a:rPr lang="en-US" smtClean="0"/>
              <a:t>22</a:t>
            </a:fld>
            <a:endParaRPr lang="en-US"/>
          </a:p>
        </p:txBody>
      </p:sp>
    </p:spTree>
    <p:extLst>
      <p:ext uri="{BB962C8B-B14F-4D97-AF65-F5344CB8AC3E}">
        <p14:creationId xmlns:p14="http://schemas.microsoft.com/office/powerpoint/2010/main" val="34798569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DCE037-021D-9D80-C6D3-58F28ED5242B}"/>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Profitability Example</a:t>
            </a:r>
            <a:br>
              <a:rPr lang="en-GB" sz="4000" dirty="0">
                <a:solidFill>
                  <a:srgbClr val="FFFFFF"/>
                </a:solidFill>
                <a:latin typeface="Times New Roman" panose="02020603050405020304" pitchFamily="18" charset="0"/>
                <a:cs typeface="Times New Roman" panose="02020603050405020304" pitchFamily="18" charset="0"/>
              </a:rPr>
            </a:b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287868C-8BBE-81C5-0A27-3CB5FD9E3731}"/>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Let's suppose a company wants to invest $20,000 for a project with an expected net present value of the project's initial investment is $5,000. </a:t>
            </a:r>
          </a:p>
          <a:p>
            <a:pPr marL="0" indent="0">
              <a:buNone/>
            </a:pPr>
            <a:r>
              <a:rPr lang="en-GB" sz="2400" dirty="0">
                <a:latin typeface="Times New Roman" panose="02020603050405020304" pitchFamily="18" charset="0"/>
                <a:cs typeface="Times New Roman" panose="02020603050405020304" pitchFamily="18" charset="0"/>
              </a:rPr>
              <a:t> </a:t>
            </a:r>
          </a:p>
          <a:p>
            <a:r>
              <a:rPr lang="en-GB" sz="2400" dirty="0">
                <a:latin typeface="Times New Roman" panose="02020603050405020304" pitchFamily="18" charset="0"/>
                <a:cs typeface="Times New Roman" panose="02020603050405020304" pitchFamily="18" charset="0"/>
              </a:rPr>
              <a:t>Calculating the PI = 20,000 + 5,000 / 20,000 = 1.25</a:t>
            </a:r>
          </a:p>
          <a:p>
            <a:r>
              <a:rPr lang="en-GB" sz="2400" dirty="0">
                <a:latin typeface="Times New Roman" panose="02020603050405020304" pitchFamily="18" charset="0"/>
                <a:cs typeface="Times New Roman" panose="02020603050405020304" pitchFamily="18" charset="0"/>
              </a:rPr>
              <a:t>The profitability index is 1.25.  This means the company should perform the investment project because the profitability index is greater than 1. </a:t>
            </a:r>
          </a:p>
          <a:p>
            <a:pPr marL="0" indent="0">
              <a:buNone/>
            </a:pPr>
            <a:endParaRPr lang="en-US" sz="2000" dirty="0"/>
          </a:p>
        </p:txBody>
      </p:sp>
      <p:sp>
        <p:nvSpPr>
          <p:cNvPr id="4" name="Slide Number Placeholder 3">
            <a:extLst>
              <a:ext uri="{FF2B5EF4-FFF2-40B4-BE49-F238E27FC236}">
                <a16:creationId xmlns:a16="http://schemas.microsoft.com/office/drawing/2014/main" id="{4FFAA694-DC77-4B10-71B5-C9C0CBBDBC7A}"/>
              </a:ext>
            </a:extLst>
          </p:cNvPr>
          <p:cNvSpPr>
            <a:spLocks noGrp="1"/>
          </p:cNvSpPr>
          <p:nvPr>
            <p:ph type="sldNum" sz="quarter" idx="12"/>
          </p:nvPr>
        </p:nvSpPr>
        <p:spPr/>
        <p:txBody>
          <a:bodyPr/>
          <a:lstStyle/>
          <a:p>
            <a:fld id="{92ED0A86-2680-9143-B704-E5D0FA669B7F}" type="slidenum">
              <a:rPr lang="en-US" smtClean="0"/>
              <a:t>23</a:t>
            </a:fld>
            <a:endParaRPr lang="en-US"/>
          </a:p>
        </p:txBody>
      </p:sp>
    </p:spTree>
    <p:extLst>
      <p:ext uri="{BB962C8B-B14F-4D97-AF65-F5344CB8AC3E}">
        <p14:creationId xmlns:p14="http://schemas.microsoft.com/office/powerpoint/2010/main" val="2869037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F7E24-36D1-3F85-D182-3C2A75B0D2C4}"/>
              </a:ext>
            </a:extLst>
          </p:cNvPr>
          <p:cNvSpPr>
            <a:spLocks noGrp="1"/>
          </p:cNvSpPr>
          <p:nvPr>
            <p:ph type="title"/>
          </p:nvPr>
        </p:nvSpPr>
        <p:spPr>
          <a:xfrm>
            <a:off x="1043631" y="809898"/>
            <a:ext cx="10173010" cy="1554480"/>
          </a:xfrm>
        </p:spPr>
        <p:txBody>
          <a:bodyPr anchor="ctr">
            <a:normAutofit/>
          </a:bodyPr>
          <a:lstStyle/>
          <a:p>
            <a:r>
              <a:rPr lang="en-GB" sz="4800" dirty="0">
                <a:latin typeface="Times New Roman" panose="02020603050405020304" pitchFamily="18" charset="0"/>
                <a:cs typeface="Times New Roman" panose="02020603050405020304" pitchFamily="18" charset="0"/>
              </a:rPr>
              <a:t>Advantages of PI</a:t>
            </a:r>
            <a:br>
              <a:rPr lang="en-GB" sz="4800" dirty="0">
                <a:latin typeface="Times New Roman" panose="02020603050405020304" pitchFamily="18" charset="0"/>
                <a:cs typeface="Times New Roman" panose="02020603050405020304" pitchFamily="18" charset="0"/>
              </a:rPr>
            </a:br>
            <a:endParaRPr lang="en-US" sz="4800" dirty="0">
              <a:latin typeface="Times New Roman" panose="02020603050405020304" pitchFamily="18" charset="0"/>
              <a:cs typeface="Times New Roman" panose="02020603050405020304" pitchFamily="18"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473309F-EC91-3A2C-59FA-23BBDA875F3A}"/>
              </a:ext>
            </a:extLst>
          </p:cNvPr>
          <p:cNvGraphicFramePr>
            <a:graphicFrameLocks noGrp="1"/>
          </p:cNvGraphicFramePr>
          <p:nvPr>
            <p:ph idx="1"/>
            <p:extLst>
              <p:ext uri="{D42A27DB-BD31-4B8C-83A1-F6EECF244321}">
                <p14:modId xmlns:p14="http://schemas.microsoft.com/office/powerpoint/2010/main" val="361712934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07EC52CF-2EC5-E62A-DA00-F49BF03358D8}"/>
              </a:ext>
            </a:extLst>
          </p:cNvPr>
          <p:cNvSpPr>
            <a:spLocks noGrp="1"/>
          </p:cNvSpPr>
          <p:nvPr>
            <p:ph type="sldNum" sz="quarter" idx="12"/>
          </p:nvPr>
        </p:nvSpPr>
        <p:spPr/>
        <p:txBody>
          <a:bodyPr/>
          <a:lstStyle/>
          <a:p>
            <a:fld id="{92ED0A86-2680-9143-B704-E5D0FA669B7F}" type="slidenum">
              <a:rPr lang="en-US" smtClean="0"/>
              <a:t>24</a:t>
            </a:fld>
            <a:endParaRPr lang="en-US"/>
          </a:p>
        </p:txBody>
      </p:sp>
    </p:spTree>
    <p:extLst>
      <p:ext uri="{BB962C8B-B14F-4D97-AF65-F5344CB8AC3E}">
        <p14:creationId xmlns:p14="http://schemas.microsoft.com/office/powerpoint/2010/main" val="2019129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29C2A4-B0A8-D5F3-025E-2E6858BDE48A}"/>
              </a:ext>
            </a:extLst>
          </p:cNvPr>
          <p:cNvSpPr>
            <a:spLocks noGrp="1"/>
          </p:cNvSpPr>
          <p:nvPr>
            <p:ph type="title"/>
          </p:nvPr>
        </p:nvSpPr>
        <p:spPr>
          <a:xfrm>
            <a:off x="1371599" y="294538"/>
            <a:ext cx="9895951" cy="1033669"/>
          </a:xfrm>
        </p:spPr>
        <p:txBody>
          <a:bodyPr>
            <a:normAutofit/>
          </a:bodyPr>
          <a:lstStyle/>
          <a:p>
            <a:r>
              <a:rPr lang="en-GB" sz="3400" dirty="0">
                <a:solidFill>
                  <a:srgbClr val="FFFFFF"/>
                </a:solidFill>
                <a:latin typeface="Times New Roman" panose="02020603050405020304" pitchFamily="18" charset="0"/>
                <a:cs typeface="Times New Roman" panose="02020603050405020304" pitchFamily="18" charset="0"/>
              </a:rPr>
              <a:t>Disadvantages of PI</a:t>
            </a:r>
            <a:br>
              <a:rPr lang="en-GB" sz="3400" dirty="0">
                <a:solidFill>
                  <a:srgbClr val="FFFFFF"/>
                </a:solidFill>
              </a:rPr>
            </a:br>
            <a:endParaRPr lang="en-US" sz="3400" dirty="0">
              <a:solidFill>
                <a:srgbClr val="FFFFFF"/>
              </a:solidFill>
            </a:endParaRPr>
          </a:p>
        </p:txBody>
      </p:sp>
      <p:sp>
        <p:nvSpPr>
          <p:cNvPr id="3" name="Content Placeholder 2">
            <a:extLst>
              <a:ext uri="{FF2B5EF4-FFF2-40B4-BE49-F238E27FC236}">
                <a16:creationId xmlns:a16="http://schemas.microsoft.com/office/drawing/2014/main" id="{CF89A69B-BDCF-4904-3253-38A5B536FD72}"/>
              </a:ext>
            </a:extLst>
          </p:cNvPr>
          <p:cNvSpPr>
            <a:spLocks noGrp="1"/>
          </p:cNvSpPr>
          <p:nvPr>
            <p:ph idx="1"/>
          </p:nvPr>
        </p:nvSpPr>
        <p:spPr>
          <a:xfrm>
            <a:off x="340242" y="1885278"/>
            <a:ext cx="11732645" cy="4472991"/>
          </a:xfrm>
        </p:spPr>
        <p:txBody>
          <a:bodyPr anchor="ctr">
            <a:normAutofit/>
          </a:bodyPr>
          <a:lstStyle/>
          <a:p>
            <a:r>
              <a:rPr lang="en-GB" sz="2400" dirty="0">
                <a:latin typeface="Times New Roman" panose="02020603050405020304" pitchFamily="18" charset="0"/>
                <a:cs typeface="Times New Roman" panose="02020603050405020304" pitchFamily="18" charset="0"/>
              </a:rPr>
              <a:t>A major disadvantage of PI is it may lead to incorrect decisions when comparing mutually exclusive projects. </a:t>
            </a:r>
          </a:p>
          <a:p>
            <a:r>
              <a:rPr lang="en-GB" sz="2400" dirty="0">
                <a:latin typeface="Times New Roman" panose="02020603050405020304" pitchFamily="18" charset="0"/>
                <a:cs typeface="Times New Roman" panose="02020603050405020304" pitchFamily="18" charset="0"/>
              </a:rPr>
              <a:t> Decision made based on the profitability index does not show which of the mutually exclusive projects have a shorter return duration. </a:t>
            </a:r>
          </a:p>
          <a:p>
            <a:r>
              <a:rPr lang="en-GB" sz="2400" dirty="0">
                <a:latin typeface="Times New Roman" panose="02020603050405020304" pitchFamily="18" charset="0"/>
                <a:cs typeface="Times New Roman" panose="02020603050405020304" pitchFamily="18" charset="0"/>
              </a:rPr>
              <a:t> This might lead to choosing a project with a longer return duration.  </a:t>
            </a:r>
          </a:p>
          <a:p>
            <a:r>
              <a:rPr lang="en-GB" sz="2400" dirty="0">
                <a:latin typeface="Times New Roman" panose="02020603050405020304" pitchFamily="18" charset="0"/>
                <a:cs typeface="Times New Roman" panose="02020603050405020304" pitchFamily="18" charset="0"/>
              </a:rPr>
              <a:t>Moreover, the index requires an investor to estimate the cost of capital to calculate it Estimates may be biased or inaccurate and based on the assumption that may differ between investors.  </a:t>
            </a:r>
          </a:p>
          <a:p>
            <a:r>
              <a:rPr lang="en-GB" sz="2400" dirty="0">
                <a:latin typeface="Times New Roman" panose="02020603050405020304" pitchFamily="18" charset="0"/>
                <a:cs typeface="Times New Roman" panose="02020603050405020304" pitchFamily="18" charset="0"/>
              </a:rPr>
              <a:t>This may lead to inconsistent decision making when the assumptions do not hold true in the future.</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F0B130A-E609-69C2-261A-C1B5061E1D85}"/>
              </a:ext>
            </a:extLst>
          </p:cNvPr>
          <p:cNvSpPr>
            <a:spLocks noGrp="1"/>
          </p:cNvSpPr>
          <p:nvPr>
            <p:ph type="sldNum" sz="quarter" idx="12"/>
          </p:nvPr>
        </p:nvSpPr>
        <p:spPr/>
        <p:txBody>
          <a:bodyPr/>
          <a:lstStyle/>
          <a:p>
            <a:fld id="{92ED0A86-2680-9143-B704-E5D0FA669B7F}" type="slidenum">
              <a:rPr lang="en-US" smtClean="0"/>
              <a:t>25</a:t>
            </a:fld>
            <a:endParaRPr lang="en-US"/>
          </a:p>
        </p:txBody>
      </p:sp>
    </p:spTree>
    <p:extLst>
      <p:ext uri="{BB962C8B-B14F-4D97-AF65-F5344CB8AC3E}">
        <p14:creationId xmlns:p14="http://schemas.microsoft.com/office/powerpoint/2010/main" val="266852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3A1A6-4F95-1D4A-5500-9B72E18D31D1}"/>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Net Present Value (NVP)</a:t>
            </a:r>
            <a:br>
              <a:rPr lang="en-GB" sz="4000" dirty="0">
                <a:solidFill>
                  <a:srgbClr val="FFFFFF"/>
                </a:solidFill>
                <a:latin typeface="Times New Roman" panose="02020603050405020304" pitchFamily="18" charset="0"/>
                <a:cs typeface="Times New Roman" panose="02020603050405020304" pitchFamily="18" charset="0"/>
              </a:rPr>
            </a:b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824F64F-755F-BBBF-89CB-3A01326B399D}"/>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Net Present Value is often used in capital budgeting and investment planning to analyse a projected investment or project's profitability.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It is a popular budgeting technique because it takes into account the time value of money.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 It uses the present value of the investment project as the base to accept or reject a proposed investment like a new piece of equipment, expansion, or purchase of inventory.</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348350A-51D5-A125-112D-EBF48B50A4DB}"/>
              </a:ext>
            </a:extLst>
          </p:cNvPr>
          <p:cNvSpPr>
            <a:spLocks noGrp="1"/>
          </p:cNvSpPr>
          <p:nvPr>
            <p:ph type="sldNum" sz="quarter" idx="12"/>
          </p:nvPr>
        </p:nvSpPr>
        <p:spPr/>
        <p:txBody>
          <a:bodyPr/>
          <a:lstStyle/>
          <a:p>
            <a:fld id="{92ED0A86-2680-9143-B704-E5D0FA669B7F}" type="slidenum">
              <a:rPr lang="en-US" smtClean="0"/>
              <a:t>26</a:t>
            </a:fld>
            <a:endParaRPr lang="en-US"/>
          </a:p>
        </p:txBody>
      </p:sp>
    </p:spTree>
    <p:extLst>
      <p:ext uri="{BB962C8B-B14F-4D97-AF65-F5344CB8AC3E}">
        <p14:creationId xmlns:p14="http://schemas.microsoft.com/office/powerpoint/2010/main" val="23606530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FC38C7-3262-DADC-60A4-9AB18C9B8AB2}"/>
              </a:ext>
            </a:extLst>
          </p:cNvPr>
          <p:cNvSpPr>
            <a:spLocks noGrp="1"/>
          </p:cNvSpPr>
          <p:nvPr>
            <p:ph type="title"/>
          </p:nvPr>
        </p:nvSpPr>
        <p:spPr>
          <a:xfrm>
            <a:off x="838200" y="365125"/>
            <a:ext cx="10515600" cy="1325563"/>
          </a:xfrm>
        </p:spPr>
        <p:txBody>
          <a:bodyPr>
            <a:normAutofit/>
          </a:bodyPr>
          <a:lstStyle/>
          <a:p>
            <a:r>
              <a:rPr lang="en-GB" sz="5400" dirty="0">
                <a:latin typeface="Times New Roman" panose="02020603050405020304" pitchFamily="18" charset="0"/>
                <a:cs typeface="Times New Roman" panose="02020603050405020304" pitchFamily="18" charset="0"/>
              </a:rPr>
              <a:t>Net Present Value (NVP), </a:t>
            </a:r>
            <a:r>
              <a:rPr lang="en-GB" sz="5400" dirty="0" err="1">
                <a:latin typeface="Times New Roman" panose="02020603050405020304" pitchFamily="18" charset="0"/>
                <a:cs typeface="Times New Roman" panose="02020603050405020304" pitchFamily="18" charset="0"/>
              </a:rPr>
              <a:t>contd</a:t>
            </a:r>
            <a:r>
              <a:rPr lang="en-GB" sz="5400" dirty="0">
                <a:latin typeface="Times New Roman" panose="02020603050405020304" pitchFamily="18" charset="0"/>
                <a:cs typeface="Times New Roman" panose="02020603050405020304" pitchFamily="18" charset="0"/>
              </a:rPr>
              <a:t>,,</a:t>
            </a:r>
            <a:endParaRPr lang="en-US" sz="5400" dirty="0">
              <a:latin typeface="Times New Roman" panose="02020603050405020304" pitchFamily="18" charset="0"/>
              <a:cs typeface="Times New Roman" panose="02020603050405020304" pitchFamily="18"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20C72E-BD98-FAF1-1581-B3B7416B34AD}"/>
              </a:ext>
            </a:extLst>
          </p:cNvPr>
          <p:cNvSpPr>
            <a:spLocks noGrp="1"/>
          </p:cNvSpPr>
          <p:nvPr>
            <p:ph idx="1"/>
          </p:nvPr>
        </p:nvSpPr>
        <p:spPr>
          <a:xfrm>
            <a:off x="838200" y="1929384"/>
            <a:ext cx="10515600" cy="4251960"/>
          </a:xfrm>
        </p:spPr>
        <p:txBody>
          <a:bodyPr>
            <a:normAutofit/>
          </a:bodyPr>
          <a:lstStyle/>
          <a:p>
            <a:r>
              <a:rPr lang="en-GB" sz="2400" dirty="0">
                <a:latin typeface="Times New Roman" panose="02020603050405020304" pitchFamily="18" charset="0"/>
                <a:cs typeface="Times New Roman" panose="02020603050405020304" pitchFamily="18" charset="0"/>
              </a:rPr>
              <a:t>For example, imagine you could choose $100 today or in a year.  Based on the time value of money concept, you should not postpone the payment.  </a:t>
            </a:r>
          </a:p>
          <a:p>
            <a:r>
              <a:rPr lang="en-GB" sz="2400" dirty="0">
                <a:latin typeface="Times New Roman" panose="02020603050405020304" pitchFamily="18" charset="0"/>
                <a:cs typeface="Times New Roman" panose="02020603050405020304" pitchFamily="18" charset="0"/>
              </a:rPr>
              <a:t>However, what if you could choose to receive $100 today or $105 in a year?  </a:t>
            </a:r>
          </a:p>
          <a:p>
            <a:r>
              <a:rPr lang="en-GB" sz="2400" dirty="0">
                <a:latin typeface="Times New Roman" panose="02020603050405020304" pitchFamily="18" charset="0"/>
                <a:cs typeface="Times New Roman" panose="02020603050405020304" pitchFamily="18" charset="0"/>
              </a:rPr>
              <a:t>You might be willing to wait a year to earn an extra 5%, but this might not be acceptable to everyone.  </a:t>
            </a:r>
          </a:p>
          <a:p>
            <a:r>
              <a:rPr lang="en-GB" sz="2400" dirty="0">
                <a:latin typeface="Times New Roman" panose="02020603050405020304" pitchFamily="18" charset="0"/>
                <a:cs typeface="Times New Roman" panose="02020603050405020304" pitchFamily="18" charset="0"/>
              </a:rPr>
              <a:t>In this case, 5% is the discount rate which will vary depending on the individual. </a:t>
            </a:r>
          </a:p>
          <a:p>
            <a:r>
              <a:rPr lang="en-GB" sz="2400" dirty="0">
                <a:latin typeface="Times New Roman" panose="02020603050405020304" pitchFamily="18" charset="0"/>
                <a:cs typeface="Times New Roman" panose="02020603050405020304" pitchFamily="18" charset="0"/>
              </a:rPr>
              <a:t> If you knew you could earn 8% from a safe investment over the next year, you might not be willing to postpone payment for 5%. </a:t>
            </a:r>
          </a:p>
          <a:p>
            <a:r>
              <a:rPr lang="en-GB" sz="2400" dirty="0">
                <a:latin typeface="Times New Roman" panose="02020603050405020304" pitchFamily="18" charset="0"/>
                <a:cs typeface="Times New Roman" panose="02020603050405020304" pitchFamily="18" charset="0"/>
              </a:rPr>
              <a:t> In this case, the discount rate is 8%.  </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6BB8133-C77B-97B8-CE19-BD56E5744B94}"/>
              </a:ext>
            </a:extLst>
          </p:cNvPr>
          <p:cNvSpPr>
            <a:spLocks noGrp="1"/>
          </p:cNvSpPr>
          <p:nvPr>
            <p:ph type="sldNum" sz="quarter" idx="12"/>
          </p:nvPr>
        </p:nvSpPr>
        <p:spPr/>
        <p:txBody>
          <a:bodyPr/>
          <a:lstStyle/>
          <a:p>
            <a:fld id="{92ED0A86-2680-9143-B704-E5D0FA669B7F}" type="slidenum">
              <a:rPr lang="en-US" smtClean="0"/>
              <a:t>27</a:t>
            </a:fld>
            <a:endParaRPr lang="en-US"/>
          </a:p>
        </p:txBody>
      </p:sp>
    </p:spTree>
    <p:extLst>
      <p:ext uri="{BB962C8B-B14F-4D97-AF65-F5344CB8AC3E}">
        <p14:creationId xmlns:p14="http://schemas.microsoft.com/office/powerpoint/2010/main" val="42595814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3C36C-BC7E-4B8C-D3C4-5E6808959ABC}"/>
              </a:ext>
            </a:extLst>
          </p:cNvPr>
          <p:cNvSpPr>
            <a:spLocks noGrp="1"/>
          </p:cNvSpPr>
          <p:nvPr>
            <p:ph type="title"/>
          </p:nvPr>
        </p:nvSpPr>
        <p:spPr>
          <a:xfrm>
            <a:off x="838200" y="365125"/>
            <a:ext cx="10515600" cy="1325563"/>
          </a:xfrm>
        </p:spPr>
        <p:txBody>
          <a:bodyPr>
            <a:normAutofit/>
          </a:bodyPr>
          <a:lstStyle/>
          <a:p>
            <a:r>
              <a:rPr lang="en-GB" sz="4200" dirty="0">
                <a:latin typeface="Times New Roman" panose="02020603050405020304" pitchFamily="18" charset="0"/>
                <a:cs typeface="Times New Roman" panose="02020603050405020304" pitchFamily="18" charset="0"/>
              </a:rPr>
              <a:t>How to Calculate Net Present Value</a:t>
            </a:r>
            <a:br>
              <a:rPr lang="en-GB" sz="4200" dirty="0"/>
            </a:br>
            <a:endParaRPr lang="en-US"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3C39E4-4254-DA9D-9BF7-223976F03F45}"/>
              </a:ext>
            </a:extLst>
          </p:cNvPr>
          <p:cNvSpPr>
            <a:spLocks noGrp="1"/>
          </p:cNvSpPr>
          <p:nvPr>
            <p:ph idx="1"/>
          </p:nvPr>
        </p:nvSpPr>
        <p:spPr>
          <a:xfrm>
            <a:off x="838200" y="1929384"/>
            <a:ext cx="10515600" cy="4251960"/>
          </a:xfrm>
        </p:spPr>
        <p:txBody>
          <a:bodyPr>
            <a:normAutofit/>
          </a:bodyPr>
          <a:lstStyle/>
          <a:p>
            <a:r>
              <a:rPr lang="en-GB" sz="2400" dirty="0">
                <a:latin typeface="Times New Roman" panose="02020603050405020304" pitchFamily="18" charset="0"/>
                <a:cs typeface="Times New Roman" panose="02020603050405020304" pitchFamily="18" charset="0"/>
              </a:rPr>
              <a:t>The NPV of an investment is determined by calculating the present value (PV) of the total benefits and costs, which is achieved by discounting each cash flow's future value.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 positive net present value indicates the project earnings generated by the project or investment exceeds anticipated costs.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Thus, it assumes an investment with a positive NPV will be profitable, and an investment with a negative NPV will result in a net loss.  </a:t>
            </a:r>
          </a:p>
          <a:p>
            <a:endParaRPr lang="en-US" sz="2200" dirty="0"/>
          </a:p>
        </p:txBody>
      </p:sp>
      <p:sp>
        <p:nvSpPr>
          <p:cNvPr id="4" name="Slide Number Placeholder 3">
            <a:extLst>
              <a:ext uri="{FF2B5EF4-FFF2-40B4-BE49-F238E27FC236}">
                <a16:creationId xmlns:a16="http://schemas.microsoft.com/office/drawing/2014/main" id="{C7A03B4F-3B46-9FB9-FDAA-F543AE4A062A}"/>
              </a:ext>
            </a:extLst>
          </p:cNvPr>
          <p:cNvSpPr>
            <a:spLocks noGrp="1"/>
          </p:cNvSpPr>
          <p:nvPr>
            <p:ph type="sldNum" sz="quarter" idx="12"/>
          </p:nvPr>
        </p:nvSpPr>
        <p:spPr/>
        <p:txBody>
          <a:bodyPr/>
          <a:lstStyle/>
          <a:p>
            <a:fld id="{92ED0A86-2680-9143-B704-E5D0FA669B7F}" type="slidenum">
              <a:rPr lang="en-US" smtClean="0"/>
              <a:t>28</a:t>
            </a:fld>
            <a:endParaRPr lang="en-US"/>
          </a:p>
        </p:txBody>
      </p:sp>
    </p:spTree>
    <p:extLst>
      <p:ext uri="{BB962C8B-B14F-4D97-AF65-F5344CB8AC3E}">
        <p14:creationId xmlns:p14="http://schemas.microsoft.com/office/powerpoint/2010/main" val="40624207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B5D9E-8C71-D31B-C419-FB7858AA1701}"/>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How to Calculate Net Present Value, </a:t>
            </a:r>
            <a:r>
              <a:rPr lang="en-GB" dirty="0" err="1">
                <a:latin typeface="Times New Roman" panose="02020603050405020304" pitchFamily="18" charset="0"/>
                <a:cs typeface="Times New Roman" panose="02020603050405020304" pitchFamily="18" charset="0"/>
              </a:rPr>
              <a:t>contd</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pic>
        <p:nvPicPr>
          <p:cNvPr id="2054" name="Picture 6" descr="Net Present Value Formula | Examples With Excel Template">
            <a:extLst>
              <a:ext uri="{FF2B5EF4-FFF2-40B4-BE49-F238E27FC236}">
                <a16:creationId xmlns:a16="http://schemas.microsoft.com/office/drawing/2014/main" id="{9A622DC3-4597-37E2-52A2-5EF60DF37BA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11572" y="2881422"/>
            <a:ext cx="7442791" cy="275383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79C2551-466E-9EC7-4800-A3437BB704AB}"/>
              </a:ext>
            </a:extLst>
          </p:cNvPr>
          <p:cNvSpPr txBox="1"/>
          <p:nvPr/>
        </p:nvSpPr>
        <p:spPr>
          <a:xfrm>
            <a:off x="542261" y="1712141"/>
            <a:ext cx="11529118" cy="1384995"/>
          </a:xfrm>
          <a:prstGeom prst="rect">
            <a:avLst/>
          </a:prstGeom>
          <a:noFill/>
        </p:spPr>
        <p:txBody>
          <a:bodyPr wrap="none" rtlCol="0">
            <a:spAutoFit/>
          </a:bodyPr>
          <a:lstStyle/>
          <a:p>
            <a:r>
              <a:rPr lang="en-GB" sz="2400" dirty="0">
                <a:latin typeface="Times New Roman" panose="02020603050405020304" pitchFamily="18" charset="0"/>
                <a:cs typeface="Times New Roman" panose="02020603050405020304" pitchFamily="18" charset="0"/>
              </a:rPr>
              <a:t>Apart from the formula itself, net present value is often calculated using Excel spreadsheets </a:t>
            </a:r>
          </a:p>
          <a:p>
            <a:r>
              <a:rPr lang="en-GB" sz="2400" dirty="0">
                <a:latin typeface="Times New Roman" panose="02020603050405020304" pitchFamily="18" charset="0"/>
                <a:cs typeface="Times New Roman" panose="02020603050405020304" pitchFamily="18" charset="0"/>
              </a:rPr>
              <a:t>or If interested, the formula is as follows: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endParaRPr lang="en-US" dirty="0"/>
          </a:p>
        </p:txBody>
      </p:sp>
      <p:sp>
        <p:nvSpPr>
          <p:cNvPr id="3" name="Slide Number Placeholder 2">
            <a:extLst>
              <a:ext uri="{FF2B5EF4-FFF2-40B4-BE49-F238E27FC236}">
                <a16:creationId xmlns:a16="http://schemas.microsoft.com/office/drawing/2014/main" id="{9E8CFCAC-848C-4E7C-ABDC-31E8DB886308}"/>
              </a:ext>
            </a:extLst>
          </p:cNvPr>
          <p:cNvSpPr>
            <a:spLocks noGrp="1"/>
          </p:cNvSpPr>
          <p:nvPr>
            <p:ph type="sldNum" sz="quarter" idx="12"/>
          </p:nvPr>
        </p:nvSpPr>
        <p:spPr/>
        <p:txBody>
          <a:bodyPr/>
          <a:lstStyle/>
          <a:p>
            <a:fld id="{92ED0A86-2680-9143-B704-E5D0FA669B7F}" type="slidenum">
              <a:rPr lang="en-US" smtClean="0"/>
              <a:t>29</a:t>
            </a:fld>
            <a:endParaRPr lang="en-US"/>
          </a:p>
        </p:txBody>
      </p:sp>
    </p:spTree>
    <p:extLst>
      <p:ext uri="{BB962C8B-B14F-4D97-AF65-F5344CB8AC3E}">
        <p14:creationId xmlns:p14="http://schemas.microsoft.com/office/powerpoint/2010/main" val="1934639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1696A-F057-4602-E78C-850A53F6EB80}"/>
              </a:ext>
            </a:extLst>
          </p:cNvPr>
          <p:cNvSpPr>
            <a:spLocks noGrp="1"/>
          </p:cNvSpPr>
          <p:nvPr>
            <p:ph type="title"/>
          </p:nvPr>
        </p:nvSpPr>
        <p:spPr>
          <a:xfrm>
            <a:off x="572493" y="238539"/>
            <a:ext cx="11018520" cy="1434415"/>
          </a:xfrm>
        </p:spPr>
        <p:txBody>
          <a:bodyPr anchor="b">
            <a:normAutofit/>
          </a:bodyPr>
          <a:lstStyle/>
          <a:p>
            <a:r>
              <a:rPr lang="en-GB" sz="4600">
                <a:latin typeface="Times New Roman" panose="02020603050405020304" pitchFamily="18" charset="0"/>
                <a:cs typeface="Times New Roman" panose="02020603050405020304" pitchFamily="18" charset="0"/>
              </a:rPr>
              <a:t>Net Present Value Example</a:t>
            </a:r>
            <a:br>
              <a:rPr lang="en-GB" sz="4600"/>
            </a:br>
            <a:endParaRPr lang="en-US" sz="46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1FAD14-FB90-883D-0F27-12FC80485C28}"/>
              </a:ext>
            </a:extLst>
          </p:cNvPr>
          <p:cNvSpPr>
            <a:spLocks noGrp="1"/>
          </p:cNvSpPr>
          <p:nvPr>
            <p:ph idx="1"/>
          </p:nvPr>
        </p:nvSpPr>
        <p:spPr>
          <a:xfrm>
            <a:off x="572493" y="2071316"/>
            <a:ext cx="6713552" cy="4119172"/>
          </a:xfrm>
        </p:spPr>
        <p:txBody>
          <a:bodyPr anchor="t">
            <a:normAutofit/>
          </a:bodyPr>
          <a:lstStyle/>
          <a:p>
            <a:r>
              <a:rPr lang="en-GB" sz="2400" dirty="0">
                <a:latin typeface="Times New Roman" panose="02020603050405020304" pitchFamily="18" charset="0"/>
                <a:cs typeface="Times New Roman" panose="02020603050405020304" pitchFamily="18" charset="0"/>
              </a:rPr>
              <a:t>The management of ABC Company is considering the purchase of new equipment.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equipment costs $6,000 and will increase cash inflow by $2,200.  The usual life of the equipment is 6 years.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After 6 years, it will have no salvage value.  The management wants a 20% return on all investments.  </a:t>
            </a:r>
            <a:endParaRPr lang="en-US"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D97879B-B960-91C7-C753-BEC2AA666E76}"/>
              </a:ext>
            </a:extLst>
          </p:cNvPr>
          <p:cNvPicPr>
            <a:picLocks noChangeAspect="1"/>
          </p:cNvPicPr>
          <p:nvPr/>
        </p:nvPicPr>
        <p:blipFill rotWithShape="1">
          <a:blip r:embed="rId2"/>
          <a:srcRect r="45885" b="2"/>
          <a:stretch/>
        </p:blipFill>
        <p:spPr>
          <a:xfrm>
            <a:off x="7675658" y="2093976"/>
            <a:ext cx="3941064" cy="4096512"/>
          </a:xfrm>
          <a:prstGeom prst="rect">
            <a:avLst/>
          </a:prstGeom>
        </p:spPr>
      </p:pic>
      <p:sp>
        <p:nvSpPr>
          <p:cNvPr id="4" name="Slide Number Placeholder 3">
            <a:extLst>
              <a:ext uri="{FF2B5EF4-FFF2-40B4-BE49-F238E27FC236}">
                <a16:creationId xmlns:a16="http://schemas.microsoft.com/office/drawing/2014/main" id="{4B57F76F-D45C-6CB8-B1F1-B55A8E0AFC13}"/>
              </a:ext>
            </a:extLst>
          </p:cNvPr>
          <p:cNvSpPr>
            <a:spLocks noGrp="1"/>
          </p:cNvSpPr>
          <p:nvPr>
            <p:ph type="sldNum" sz="quarter" idx="12"/>
          </p:nvPr>
        </p:nvSpPr>
        <p:spPr/>
        <p:txBody>
          <a:bodyPr/>
          <a:lstStyle/>
          <a:p>
            <a:fld id="{92ED0A86-2680-9143-B704-E5D0FA669B7F}" type="slidenum">
              <a:rPr lang="en-US" smtClean="0"/>
              <a:t>30</a:t>
            </a:fld>
            <a:endParaRPr lang="en-US"/>
          </a:p>
        </p:txBody>
      </p:sp>
    </p:spTree>
    <p:extLst>
      <p:ext uri="{BB962C8B-B14F-4D97-AF65-F5344CB8AC3E}">
        <p14:creationId xmlns:p14="http://schemas.microsoft.com/office/powerpoint/2010/main" val="2878698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60199-CF33-1015-55BA-4F8F3E1023FD}"/>
              </a:ext>
            </a:extLst>
          </p:cNvPr>
          <p:cNvSpPr>
            <a:spLocks noGrp="1"/>
          </p:cNvSpPr>
          <p:nvPr>
            <p:ph type="title"/>
          </p:nvPr>
        </p:nvSpPr>
        <p:spPr>
          <a:xfrm>
            <a:off x="572493" y="238539"/>
            <a:ext cx="11018520" cy="1434415"/>
          </a:xfrm>
        </p:spPr>
        <p:txBody>
          <a:bodyPr anchor="b">
            <a:normAutofit/>
          </a:bodyPr>
          <a:lstStyle/>
          <a:p>
            <a:r>
              <a:rPr lang="en-GB" sz="5400"/>
              <a:t>Net Present Value Example Answer </a:t>
            </a:r>
            <a:endParaRPr lang="en-US" sz="54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47955D-D9F7-DC3D-FA98-B1E59872B56D}"/>
              </a:ext>
            </a:extLst>
          </p:cNvPr>
          <p:cNvSpPr>
            <a:spLocks noGrp="1"/>
          </p:cNvSpPr>
          <p:nvPr>
            <p:ph idx="1"/>
          </p:nvPr>
        </p:nvSpPr>
        <p:spPr>
          <a:xfrm>
            <a:off x="191386" y="1844111"/>
            <a:ext cx="7484272" cy="4346377"/>
          </a:xfrm>
        </p:spPr>
        <p:txBody>
          <a:bodyPr anchor="t">
            <a:normAutofit/>
          </a:bodyPr>
          <a:lstStyle/>
          <a:p>
            <a:r>
              <a:rPr lang="en-GB" sz="2400" dirty="0">
                <a:latin typeface="Times New Roman" panose="02020603050405020304" pitchFamily="18" charset="0"/>
                <a:cs typeface="Times New Roman" panose="02020603050405020304" pitchFamily="18" charset="0"/>
              </a:rPr>
              <a:t>Initial Cost:  $6,000</a:t>
            </a:r>
          </a:p>
          <a:p>
            <a:r>
              <a:rPr lang="en-GB" sz="2400" dirty="0">
                <a:latin typeface="Times New Roman" panose="02020603050405020304" pitchFamily="18" charset="0"/>
                <a:cs typeface="Times New Roman" panose="02020603050405020304" pitchFamily="18" charset="0"/>
              </a:rPr>
              <a:t>Life of project: 6 years</a:t>
            </a:r>
          </a:p>
          <a:p>
            <a:r>
              <a:rPr lang="en-GB" sz="2400" dirty="0">
                <a:latin typeface="Times New Roman" panose="02020603050405020304" pitchFamily="18" charset="0"/>
                <a:cs typeface="Times New Roman" panose="02020603050405020304" pitchFamily="18" charset="0"/>
              </a:rPr>
              <a:t>Annual cash inflow: $2,200</a:t>
            </a:r>
          </a:p>
          <a:p>
            <a:r>
              <a:rPr lang="en-GB" sz="2400" dirty="0">
                <a:latin typeface="Times New Roman" panose="02020603050405020304" pitchFamily="18" charset="0"/>
                <a:cs typeface="Times New Roman" panose="02020603050405020304" pitchFamily="18" charset="0"/>
              </a:rPr>
              <a:t>Salvage value; 0</a:t>
            </a:r>
          </a:p>
          <a:p>
            <a:r>
              <a:rPr lang="en-GB" sz="2400" dirty="0">
                <a:latin typeface="Times New Roman" panose="02020603050405020304" pitchFamily="18" charset="0"/>
                <a:cs typeface="Times New Roman" panose="02020603050405020304" pitchFamily="18" charset="0"/>
              </a:rPr>
              <a:t>Required rate of return: 20%</a:t>
            </a:r>
          </a:p>
          <a:p>
            <a:r>
              <a:rPr lang="en-GB" sz="2400" dirty="0">
                <a:latin typeface="Times New Roman" panose="02020603050405020304" pitchFamily="18" charset="0"/>
                <a:cs typeface="Times New Roman" panose="02020603050405020304" pitchFamily="18" charset="0"/>
              </a:rPr>
              <a:t>The NPV equals = $1,317</a:t>
            </a:r>
          </a:p>
          <a:p>
            <a:r>
              <a:rPr lang="en-GB" sz="2400" dirty="0">
                <a:latin typeface="Times New Roman" panose="02020603050405020304" pitchFamily="18" charset="0"/>
                <a:cs typeface="Times New Roman" panose="02020603050405020304" pitchFamily="18" charset="0"/>
              </a:rPr>
              <a:t>Based on the NPV, the equipment should be purchased because the net present value is positive $1,317. A positive net present value means the project promises a higher return rate than the 20% minimum rate of return.</a:t>
            </a:r>
          </a:p>
          <a:p>
            <a:endParaRPr lang="en-US" sz="2000" dirty="0"/>
          </a:p>
        </p:txBody>
      </p:sp>
      <p:pic>
        <p:nvPicPr>
          <p:cNvPr id="5" name="Picture 4" descr="Old wrinkled hands with some coins">
            <a:extLst>
              <a:ext uri="{FF2B5EF4-FFF2-40B4-BE49-F238E27FC236}">
                <a16:creationId xmlns:a16="http://schemas.microsoft.com/office/drawing/2014/main" id="{B339EA6F-8C2C-2A39-F4AC-A9184DD62553}"/>
              </a:ext>
            </a:extLst>
          </p:cNvPr>
          <p:cNvPicPr>
            <a:picLocks noChangeAspect="1"/>
          </p:cNvPicPr>
          <p:nvPr/>
        </p:nvPicPr>
        <p:blipFill rotWithShape="1">
          <a:blip r:embed="rId2"/>
          <a:srcRect l="7063" r="28721" b="2"/>
          <a:stretch/>
        </p:blipFill>
        <p:spPr>
          <a:xfrm>
            <a:off x="7675658" y="2093976"/>
            <a:ext cx="3941064" cy="4096512"/>
          </a:xfrm>
          <a:prstGeom prst="rect">
            <a:avLst/>
          </a:prstGeom>
        </p:spPr>
      </p:pic>
      <p:sp>
        <p:nvSpPr>
          <p:cNvPr id="4" name="Slide Number Placeholder 3">
            <a:extLst>
              <a:ext uri="{FF2B5EF4-FFF2-40B4-BE49-F238E27FC236}">
                <a16:creationId xmlns:a16="http://schemas.microsoft.com/office/drawing/2014/main" id="{0869D515-AC95-BE8C-2040-2F673AF91BDA}"/>
              </a:ext>
            </a:extLst>
          </p:cNvPr>
          <p:cNvSpPr>
            <a:spLocks noGrp="1"/>
          </p:cNvSpPr>
          <p:nvPr>
            <p:ph type="sldNum" sz="quarter" idx="12"/>
          </p:nvPr>
        </p:nvSpPr>
        <p:spPr/>
        <p:txBody>
          <a:bodyPr/>
          <a:lstStyle/>
          <a:p>
            <a:fld id="{92ED0A86-2680-9143-B704-E5D0FA669B7F}" type="slidenum">
              <a:rPr lang="en-US" smtClean="0"/>
              <a:t>31</a:t>
            </a:fld>
            <a:endParaRPr lang="en-US"/>
          </a:p>
        </p:txBody>
      </p:sp>
    </p:spTree>
    <p:extLst>
      <p:ext uri="{BB962C8B-B14F-4D97-AF65-F5344CB8AC3E}">
        <p14:creationId xmlns:p14="http://schemas.microsoft.com/office/powerpoint/2010/main" val="3356742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F934F7-0C5B-6E1B-3080-077AE6A02E19}"/>
              </a:ext>
            </a:extLst>
          </p:cNvPr>
          <p:cNvSpPr>
            <a:spLocks noGrp="1"/>
          </p:cNvSpPr>
          <p:nvPr>
            <p:ph type="title"/>
          </p:nvPr>
        </p:nvSpPr>
        <p:spPr>
          <a:xfrm>
            <a:off x="838200" y="365125"/>
            <a:ext cx="10515600" cy="1325563"/>
          </a:xfrm>
        </p:spPr>
        <p:txBody>
          <a:bodyPr>
            <a:normAutofit fontScale="90000"/>
          </a:bodyPr>
          <a:lstStyle/>
          <a:p>
            <a:r>
              <a:rPr lang="en-GB" sz="3200" dirty="0">
                <a:latin typeface="Times New Roman" panose="02020603050405020304" pitchFamily="18" charset="0"/>
                <a:cs typeface="Times New Roman" panose="02020603050405020304" pitchFamily="18" charset="0"/>
              </a:rPr>
              <a:t>Advantages of Net Present Value</a:t>
            </a:r>
            <a:br>
              <a:rPr lang="en-GB" sz="3200" dirty="0">
                <a:latin typeface="Times New Roman" panose="02020603050405020304" pitchFamily="18" charset="0"/>
                <a:cs typeface="Times New Roman" panose="02020603050405020304" pitchFamily="18" charset="0"/>
              </a:rPr>
            </a:br>
            <a:br>
              <a:rPr lang="en-GB" sz="3200"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1C19D4-A6C5-1640-0BDA-EBEE8C915CEA}"/>
              </a:ext>
            </a:extLst>
          </p:cNvPr>
          <p:cNvSpPr>
            <a:spLocks noGrp="1"/>
          </p:cNvSpPr>
          <p:nvPr>
            <p:ph idx="1"/>
          </p:nvPr>
        </p:nvSpPr>
        <p:spPr>
          <a:xfrm>
            <a:off x="838200" y="1708975"/>
            <a:ext cx="10515600" cy="4783899"/>
          </a:xfrm>
        </p:spPr>
        <p:txBody>
          <a:bodyPr>
            <a:normAutofit fontScale="55000" lnSpcReduction="20000"/>
          </a:bodyPr>
          <a:lstStyle/>
          <a:p>
            <a:endParaRPr lang="en-GB" sz="2000" dirty="0"/>
          </a:p>
          <a:p>
            <a:r>
              <a:rPr lang="en-GB" sz="3400" dirty="0">
                <a:latin typeface="Times New Roman" panose="02020603050405020304" pitchFamily="18" charset="0"/>
                <a:cs typeface="Times New Roman" panose="02020603050405020304" pitchFamily="18" charset="0"/>
              </a:rPr>
              <a:t>When you compare NPV to other investment techniques that don't discount future cash flows, the net present value can be a better approach because it accounts for the time value of money. </a:t>
            </a:r>
          </a:p>
          <a:p>
            <a:pPr marL="0" indent="0">
              <a:buNone/>
            </a:pPr>
            <a:r>
              <a:rPr lang="en-GB" sz="3400" dirty="0">
                <a:latin typeface="Times New Roman" panose="02020603050405020304" pitchFamily="18" charset="0"/>
                <a:cs typeface="Times New Roman" panose="02020603050405020304" pitchFamily="18" charset="0"/>
              </a:rPr>
              <a:t> </a:t>
            </a:r>
          </a:p>
          <a:p>
            <a:r>
              <a:rPr lang="en-GB" sz="3400" dirty="0">
                <a:latin typeface="Times New Roman" panose="02020603050405020304" pitchFamily="18" charset="0"/>
                <a:cs typeface="Times New Roman" panose="02020603050405020304" pitchFamily="18" charset="0"/>
              </a:rPr>
              <a:t>Even compared to other cash flow techniques like the internal rate of return (IRR), the NPV is favoured because the net present value provides a dollar value that forms the foundation of an investment decision.  </a:t>
            </a:r>
          </a:p>
          <a:p>
            <a:pPr marL="0" indent="0">
              <a:buNone/>
            </a:pPr>
            <a:endParaRPr lang="en-GB" sz="3400" dirty="0">
              <a:latin typeface="Times New Roman" panose="02020603050405020304" pitchFamily="18" charset="0"/>
              <a:cs typeface="Times New Roman" panose="02020603050405020304" pitchFamily="18" charset="0"/>
            </a:endParaRPr>
          </a:p>
          <a:p>
            <a:r>
              <a:rPr lang="en-GB" sz="3400" dirty="0">
                <a:latin typeface="Times New Roman" panose="02020603050405020304" pitchFamily="18" charset="0"/>
                <a:cs typeface="Times New Roman" panose="02020603050405020304" pitchFamily="18" charset="0"/>
              </a:rPr>
              <a:t>It's always worth noting that the net present value is based on estimates and assumptions.  </a:t>
            </a:r>
          </a:p>
          <a:p>
            <a:pPr marL="0" indent="0">
              <a:buNone/>
            </a:pPr>
            <a:endParaRPr lang="en-GB" sz="3400" dirty="0">
              <a:latin typeface="Times New Roman" panose="02020603050405020304" pitchFamily="18" charset="0"/>
              <a:cs typeface="Times New Roman" panose="02020603050405020304" pitchFamily="18" charset="0"/>
            </a:endParaRPr>
          </a:p>
          <a:p>
            <a:r>
              <a:rPr lang="en-GB" sz="3400" dirty="0">
                <a:latin typeface="Times New Roman" panose="02020603050405020304" pitchFamily="18" charset="0"/>
                <a:cs typeface="Times New Roman" panose="02020603050405020304" pitchFamily="18" charset="0"/>
              </a:rPr>
              <a:t>We have no way of knowing if the interest rate will be a certain amount or a piece of equipment will save $10,000 a year.</a:t>
            </a:r>
          </a:p>
          <a:p>
            <a:pPr marL="0" indent="0">
              <a:buNone/>
            </a:pPr>
            <a:r>
              <a:rPr lang="en-GB" sz="3400" dirty="0">
                <a:latin typeface="Times New Roman" panose="02020603050405020304" pitchFamily="18" charset="0"/>
                <a:cs typeface="Times New Roman" panose="02020603050405020304" pitchFamily="18" charset="0"/>
              </a:rPr>
              <a:t>  </a:t>
            </a:r>
          </a:p>
          <a:p>
            <a:r>
              <a:rPr lang="en-GB" sz="3400" dirty="0">
                <a:latin typeface="Times New Roman" panose="02020603050405020304" pitchFamily="18" charset="0"/>
                <a:cs typeface="Times New Roman" panose="02020603050405020304" pitchFamily="18" charset="0"/>
              </a:rPr>
              <a:t>For this reason, NPV should be used as an indicator and not a true evaluation of investment.   </a:t>
            </a:r>
          </a:p>
          <a:p>
            <a:pPr marL="0" indent="0">
              <a:buNone/>
            </a:pPr>
            <a:br>
              <a:rPr lang="en-GB" sz="3400" dirty="0">
                <a:latin typeface="Times New Roman" panose="02020603050405020304" pitchFamily="18" charset="0"/>
                <a:cs typeface="Times New Roman" panose="02020603050405020304" pitchFamily="18" charset="0"/>
              </a:rPr>
            </a:br>
            <a:endParaRPr lang="en-US" sz="3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0E3A956-1A93-42E8-5AEC-4B48A188B183}"/>
              </a:ext>
            </a:extLst>
          </p:cNvPr>
          <p:cNvSpPr>
            <a:spLocks noGrp="1"/>
          </p:cNvSpPr>
          <p:nvPr>
            <p:ph type="sldNum" sz="quarter" idx="12"/>
          </p:nvPr>
        </p:nvSpPr>
        <p:spPr/>
        <p:txBody>
          <a:bodyPr/>
          <a:lstStyle/>
          <a:p>
            <a:fld id="{92ED0A86-2680-9143-B704-E5D0FA669B7F}" type="slidenum">
              <a:rPr lang="en-US" smtClean="0"/>
              <a:t>32</a:t>
            </a:fld>
            <a:endParaRPr lang="en-US"/>
          </a:p>
        </p:txBody>
      </p:sp>
    </p:spTree>
    <p:extLst>
      <p:ext uri="{BB962C8B-B14F-4D97-AF65-F5344CB8AC3E}">
        <p14:creationId xmlns:p14="http://schemas.microsoft.com/office/powerpoint/2010/main" val="22999795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F0F91-42EE-EFF4-E538-C5B43D97E81B}"/>
              </a:ext>
            </a:extLst>
          </p:cNvPr>
          <p:cNvSpPr>
            <a:spLocks noGrp="1"/>
          </p:cNvSpPr>
          <p:nvPr>
            <p:ph type="title"/>
          </p:nvPr>
        </p:nvSpPr>
        <p:spPr>
          <a:xfrm>
            <a:off x="838200" y="365125"/>
            <a:ext cx="10515600" cy="1325563"/>
          </a:xfrm>
        </p:spPr>
        <p:txBody>
          <a:bodyPr>
            <a:normAutofit/>
          </a:bodyPr>
          <a:lstStyle/>
          <a:p>
            <a:r>
              <a:rPr lang="en-GB" sz="4300">
                <a:solidFill>
                  <a:srgbClr val="FFFFFF"/>
                </a:solidFill>
                <a:latin typeface="Times New Roman" panose="02020603050405020304" pitchFamily="18" charset="0"/>
                <a:cs typeface="Times New Roman" panose="02020603050405020304" pitchFamily="18" charset="0"/>
              </a:rPr>
              <a:t>Internal Rate of Return</a:t>
            </a:r>
            <a:br>
              <a:rPr lang="en-GB" sz="4300">
                <a:solidFill>
                  <a:srgbClr val="FFFFFF"/>
                </a:solidFill>
              </a:rPr>
            </a:br>
            <a:endParaRPr lang="en-US" sz="4300">
              <a:solidFill>
                <a:srgbClr val="FFFFFF"/>
              </a:solidFill>
            </a:endParaRPr>
          </a:p>
        </p:txBody>
      </p:sp>
      <p:sp>
        <p:nvSpPr>
          <p:cNvPr id="3" name="Content Placeholder 2">
            <a:extLst>
              <a:ext uri="{FF2B5EF4-FFF2-40B4-BE49-F238E27FC236}">
                <a16:creationId xmlns:a16="http://schemas.microsoft.com/office/drawing/2014/main" id="{0B9A47C3-5DD9-EA1A-B166-6409553E1960}"/>
              </a:ext>
            </a:extLst>
          </p:cNvPr>
          <p:cNvSpPr>
            <a:spLocks noGrp="1"/>
          </p:cNvSpPr>
          <p:nvPr>
            <p:ph idx="1"/>
          </p:nvPr>
        </p:nvSpPr>
        <p:spPr>
          <a:xfrm>
            <a:off x="268941" y="2164975"/>
            <a:ext cx="11923059" cy="4222377"/>
          </a:xfrm>
        </p:spPr>
        <p:txBody>
          <a:bodyPr>
            <a:normAutofit/>
          </a:bodyPr>
          <a:lstStyle/>
          <a:p>
            <a:r>
              <a:rPr lang="en-GB" sz="2400" dirty="0">
                <a:latin typeface="Times New Roman" panose="02020603050405020304" pitchFamily="18" charset="0"/>
                <a:cs typeface="Times New Roman" panose="02020603050405020304" pitchFamily="18" charset="0"/>
              </a:rPr>
              <a:t>The Internal Rate of Return (IRR) is used to determine what percentage return of an investment is necessary for it to break even when adjusted for the time value of money involved.  </a:t>
            </a:r>
          </a:p>
          <a:p>
            <a:r>
              <a:rPr lang="en-GB" sz="2400" dirty="0">
                <a:latin typeface="Times New Roman" panose="02020603050405020304" pitchFamily="18" charset="0"/>
                <a:cs typeface="Times New Roman" panose="02020603050405020304" pitchFamily="18" charset="0"/>
              </a:rPr>
              <a:t>This is often considered the minimum acceptable return on investment since most companies want to more than break even.  </a:t>
            </a:r>
          </a:p>
          <a:p>
            <a:r>
              <a:rPr lang="en-GB" sz="2400" dirty="0">
                <a:latin typeface="Times New Roman" panose="02020603050405020304" pitchFamily="18" charset="0"/>
                <a:cs typeface="Times New Roman" panose="02020603050405020304" pitchFamily="18" charset="0"/>
              </a:rPr>
              <a:t>The IRR is also referred to as the discounted cash flow rate of return or the economic rate of return.  </a:t>
            </a:r>
          </a:p>
          <a:p>
            <a:r>
              <a:rPr lang="en-GB" sz="2400" dirty="0">
                <a:latin typeface="Times New Roman" panose="02020603050405020304" pitchFamily="18" charset="0"/>
                <a:cs typeface="Times New Roman" panose="02020603050405020304" pitchFamily="18" charset="0"/>
              </a:rPr>
              <a:t>The 'internal' part of the technique refers to the fact that external factors like inflation or cost of capital are not included in the calculation</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D6A6A09-085D-8E75-88E5-3F43D27E02C6}"/>
              </a:ext>
            </a:extLst>
          </p:cNvPr>
          <p:cNvSpPr>
            <a:spLocks noGrp="1"/>
          </p:cNvSpPr>
          <p:nvPr>
            <p:ph type="sldNum" sz="quarter" idx="12"/>
          </p:nvPr>
        </p:nvSpPr>
        <p:spPr/>
        <p:txBody>
          <a:bodyPr/>
          <a:lstStyle/>
          <a:p>
            <a:fld id="{92ED0A86-2680-9143-B704-E5D0FA669B7F}" type="slidenum">
              <a:rPr lang="en-US" smtClean="0"/>
              <a:t>33</a:t>
            </a:fld>
            <a:endParaRPr lang="en-US"/>
          </a:p>
        </p:txBody>
      </p:sp>
    </p:spTree>
    <p:extLst>
      <p:ext uri="{BB962C8B-B14F-4D97-AF65-F5344CB8AC3E}">
        <p14:creationId xmlns:p14="http://schemas.microsoft.com/office/powerpoint/2010/main" val="37980041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CAB06D5-F150-2CFC-83F2-1C65DE42C6F1}"/>
              </a:ext>
            </a:extLst>
          </p:cNvPr>
          <p:cNvSpPr>
            <a:spLocks noGrp="1"/>
          </p:cNvSpPr>
          <p:nvPr>
            <p:ph type="title"/>
          </p:nvPr>
        </p:nvSpPr>
        <p:spPr>
          <a:xfrm>
            <a:off x="389916" y="444464"/>
            <a:ext cx="3420305" cy="1906317"/>
          </a:xfrm>
        </p:spPr>
        <p:txBody>
          <a:bodyPr>
            <a:normAutofit/>
          </a:bodyPr>
          <a:lstStyle/>
          <a:p>
            <a:r>
              <a:rPr lang="en-GB" sz="3600" dirty="0">
                <a:latin typeface="Times New Roman" panose="02020603050405020304" pitchFamily="18" charset="0"/>
                <a:cs typeface="Times New Roman" panose="02020603050405020304" pitchFamily="18" charset="0"/>
              </a:rPr>
              <a:t>Used of Internal Rate of Return</a:t>
            </a:r>
            <a:br>
              <a:rPr lang="en-GB" sz="3600"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pic>
        <p:nvPicPr>
          <p:cNvPr id="5" name="Picture 4" descr="Colourful charts and graphs">
            <a:extLst>
              <a:ext uri="{FF2B5EF4-FFF2-40B4-BE49-F238E27FC236}">
                <a16:creationId xmlns:a16="http://schemas.microsoft.com/office/drawing/2014/main" id="{9FB773A8-8E2C-E4FC-5133-BE30FAE400E5}"/>
              </a:ext>
            </a:extLst>
          </p:cNvPr>
          <p:cNvPicPr>
            <a:picLocks noChangeAspect="1"/>
          </p:cNvPicPr>
          <p:nvPr/>
        </p:nvPicPr>
        <p:blipFill rotWithShape="1">
          <a:blip r:embed="rId2"/>
          <a:srcRect l="17133" r="13034" b="3"/>
          <a:stretch/>
        </p:blipFill>
        <p:spPr>
          <a:xfrm>
            <a:off x="20" y="2768743"/>
            <a:ext cx="4278264" cy="4089258"/>
          </a:xfrm>
          <a:prstGeom prst="rect">
            <a:avLst/>
          </a:prstGeom>
        </p:spPr>
      </p:pic>
      <p:sp>
        <p:nvSpPr>
          <p:cNvPr id="11" name="Rectangle 10">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E2071190-1C21-A69F-C224-82A39B81F890}"/>
              </a:ext>
            </a:extLst>
          </p:cNvPr>
          <p:cNvSpPr>
            <a:spLocks noGrp="1"/>
          </p:cNvSpPr>
          <p:nvPr>
            <p:ph idx="1"/>
          </p:nvPr>
        </p:nvSpPr>
        <p:spPr>
          <a:xfrm>
            <a:off x="4380921" y="276447"/>
            <a:ext cx="7718929" cy="6390167"/>
          </a:xfrm>
        </p:spPr>
        <p:txBody>
          <a:bodyPr anchor="ctr">
            <a:normAutofit fontScale="77500" lnSpcReduction="20000"/>
          </a:bodyPr>
          <a:lstStyle/>
          <a:p>
            <a:r>
              <a:rPr lang="en-GB" sz="2600" dirty="0">
                <a:latin typeface="Times New Roman" panose="02020603050405020304" pitchFamily="18" charset="0"/>
                <a:cs typeface="Times New Roman" panose="02020603050405020304" pitchFamily="18" charset="0"/>
              </a:rPr>
              <a:t>Companies can use IRR to evaluate any type of investments, including the stock market, equipment, and other capital investments. </a:t>
            </a:r>
          </a:p>
          <a:p>
            <a:pPr marL="0" indent="0">
              <a:buNone/>
            </a:pPr>
            <a:r>
              <a:rPr lang="en-GB" sz="2600" dirty="0">
                <a:latin typeface="Times New Roman" panose="02020603050405020304" pitchFamily="18" charset="0"/>
                <a:cs typeface="Times New Roman" panose="02020603050405020304" pitchFamily="18" charset="0"/>
              </a:rPr>
              <a:t> </a:t>
            </a:r>
          </a:p>
          <a:p>
            <a:r>
              <a:rPr lang="en-GB" sz="2600" dirty="0">
                <a:latin typeface="Times New Roman" panose="02020603050405020304" pitchFamily="18" charset="0"/>
                <a:cs typeface="Times New Roman" panose="02020603050405020304" pitchFamily="18" charset="0"/>
              </a:rPr>
              <a:t>The IRR is also ideal for comparing the profitability of establishing new operations or a new branch within a company or expand the operations of an existing one. </a:t>
            </a:r>
          </a:p>
          <a:p>
            <a:pPr marL="0" indent="0">
              <a:buNone/>
            </a:pPr>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 For example, a company may use IRR to decide to open a new plant or renovate an existing one.  </a:t>
            </a:r>
          </a:p>
          <a:p>
            <a:pPr marL="0" indent="0">
              <a:buNone/>
            </a:pPr>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Both options would add value to the company, but the IRR could give management a good indication of which decision is more profitable in the long term. </a:t>
            </a:r>
          </a:p>
          <a:p>
            <a:pPr marL="0" indent="0">
              <a:buNone/>
            </a:pPr>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Financial analysts commonly use both IRR and NPV because they are similar but use different variables.  </a:t>
            </a:r>
          </a:p>
          <a:p>
            <a:pPr marL="0" indent="0">
              <a:buNone/>
            </a:pPr>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With NPV, a particular discount rate is assumed, then the present value of the investment is calculated.  </a:t>
            </a:r>
          </a:p>
          <a:p>
            <a:r>
              <a:rPr lang="en-GB" sz="2600" dirty="0">
                <a:latin typeface="Times New Roman" panose="02020603050405020304" pitchFamily="18" charset="0"/>
                <a:cs typeface="Times New Roman" panose="02020603050405020304" pitchFamily="18" charset="0"/>
              </a:rPr>
              <a:t>With IRR, the actual return is calculated using the project's cash flows, then it's compared to the rate of return with your company's hurdle rate. </a:t>
            </a:r>
            <a:br>
              <a:rPr lang="en-GB" sz="2300" dirty="0">
                <a:latin typeface="Times New Roman" panose="02020603050405020304" pitchFamily="18" charset="0"/>
                <a:cs typeface="Times New Roman" panose="02020603050405020304" pitchFamily="18" charset="0"/>
              </a:rPr>
            </a:br>
            <a:endParaRPr lang="en-US" sz="2300" dirty="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4" name="Slide Number Placeholder 3">
            <a:extLst>
              <a:ext uri="{FF2B5EF4-FFF2-40B4-BE49-F238E27FC236}">
                <a16:creationId xmlns:a16="http://schemas.microsoft.com/office/drawing/2014/main" id="{86C2CA5D-3CF2-E6CD-2F4B-4A6753778719}"/>
              </a:ext>
            </a:extLst>
          </p:cNvPr>
          <p:cNvSpPr>
            <a:spLocks noGrp="1"/>
          </p:cNvSpPr>
          <p:nvPr>
            <p:ph type="sldNum" sz="quarter" idx="12"/>
          </p:nvPr>
        </p:nvSpPr>
        <p:spPr/>
        <p:txBody>
          <a:bodyPr/>
          <a:lstStyle/>
          <a:p>
            <a:fld id="{92ED0A86-2680-9143-B704-E5D0FA669B7F}" type="slidenum">
              <a:rPr lang="en-US" smtClean="0"/>
              <a:t>34</a:t>
            </a:fld>
            <a:endParaRPr lang="en-US"/>
          </a:p>
        </p:txBody>
      </p:sp>
    </p:spTree>
    <p:extLst>
      <p:ext uri="{BB962C8B-B14F-4D97-AF65-F5344CB8AC3E}">
        <p14:creationId xmlns:p14="http://schemas.microsoft.com/office/powerpoint/2010/main" val="40692103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2A468C-6DEE-9DCB-0A0F-6CB42D564143}"/>
              </a:ext>
            </a:extLst>
          </p:cNvPr>
          <p:cNvSpPr>
            <a:spLocks noGrp="1"/>
          </p:cNvSpPr>
          <p:nvPr>
            <p:ph type="title"/>
          </p:nvPr>
        </p:nvSpPr>
        <p:spPr>
          <a:xfrm>
            <a:off x="643467" y="640080"/>
            <a:ext cx="3096427" cy="5613236"/>
          </a:xfrm>
        </p:spPr>
        <p:txBody>
          <a:bodyPr anchor="ctr">
            <a:normAutofit/>
          </a:bodyPr>
          <a:lstStyle/>
          <a:p>
            <a:r>
              <a:rPr lang="en-GB" dirty="0">
                <a:solidFill>
                  <a:srgbClr val="FFFFFF"/>
                </a:solidFill>
                <a:latin typeface="Times New Roman" panose="02020603050405020304" pitchFamily="18" charset="0"/>
                <a:cs typeface="Times New Roman" panose="02020603050405020304" pitchFamily="18" charset="0"/>
              </a:rPr>
              <a:t>How to Calculate IRR</a:t>
            </a:r>
            <a:br>
              <a:rPr lang="en-GB" dirty="0">
                <a:solidFill>
                  <a:srgbClr val="FFFFFF"/>
                </a:solidFill>
                <a:latin typeface="Times New Roman" panose="02020603050405020304" pitchFamily="18" charset="0"/>
                <a:cs typeface="Times New Roman" panose="02020603050405020304" pitchFamily="18" charset="0"/>
              </a:rPr>
            </a:br>
            <a:endParaRPr lang="en-US"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0904F76-D1C6-2AA0-ED7E-A581CC3FE0E5}"/>
              </a:ext>
            </a:extLst>
          </p:cNvPr>
          <p:cNvSpPr>
            <a:spLocks noGrp="1"/>
          </p:cNvSpPr>
          <p:nvPr>
            <p:ph idx="1"/>
          </p:nvPr>
        </p:nvSpPr>
        <p:spPr>
          <a:xfrm>
            <a:off x="4189228" y="255493"/>
            <a:ext cx="7921256" cy="4410636"/>
          </a:xfrm>
        </p:spPr>
        <p:txBody>
          <a:bodyPr anchor="ctr">
            <a:normAutofit lnSpcReduction="10000"/>
          </a:bodyPr>
          <a:lstStyle/>
          <a:p>
            <a:r>
              <a:rPr lang="en-GB" sz="2400" dirty="0">
                <a:latin typeface="Times New Roman" panose="02020603050405020304" pitchFamily="18" charset="0"/>
                <a:cs typeface="Times New Roman" panose="02020603050405020304" pitchFamily="18" charset="0"/>
              </a:rPr>
              <a:t>To calculate IRR using the formula, you need to set NPV equal to zero and solve for the discount rate. </a:t>
            </a:r>
          </a:p>
          <a:p>
            <a:r>
              <a:rPr lang="en-GB" sz="2400" dirty="0">
                <a:latin typeface="Times New Roman" panose="02020603050405020304" pitchFamily="18" charset="0"/>
                <a:cs typeface="Times New Roman" panose="02020603050405020304" pitchFamily="18" charset="0"/>
              </a:rPr>
              <a:t> However, IRR cannot be easily calculated analytically and must be calculated either through trial-and-error or by using software programs like Excel. </a:t>
            </a:r>
          </a:p>
          <a:p>
            <a:r>
              <a:rPr lang="en-GB" sz="2400" dirty="0">
                <a:latin typeface="Times New Roman" panose="02020603050405020304" pitchFamily="18" charset="0"/>
                <a:cs typeface="Times New Roman" panose="02020603050405020304" pitchFamily="18" charset="0"/>
              </a:rPr>
              <a:t> In general, the higher an IRR, the more desirable an investment. </a:t>
            </a:r>
          </a:p>
          <a:p>
            <a:r>
              <a:rPr lang="en-GB" sz="2400" dirty="0">
                <a:latin typeface="Times New Roman" panose="02020603050405020304" pitchFamily="18" charset="0"/>
                <a:cs typeface="Times New Roman" panose="02020603050405020304" pitchFamily="18" charset="0"/>
              </a:rPr>
              <a:t> IRR is uniform for varying types of investments or projects and can be used to rank these on a relatively even basis.  </a:t>
            </a:r>
          </a:p>
          <a:p>
            <a:r>
              <a:rPr lang="en-GB" sz="2400" dirty="0">
                <a:latin typeface="Times New Roman" panose="02020603050405020304" pitchFamily="18" charset="0"/>
                <a:cs typeface="Times New Roman" panose="02020603050405020304" pitchFamily="18" charset="0"/>
              </a:rPr>
              <a:t>When comparing investment options whose characteristics are similar, the investment with the highest IRR would be considered the best.  The formula is as follows:</a:t>
            </a:r>
          </a:p>
        </p:txBody>
      </p:sp>
      <p:pic>
        <p:nvPicPr>
          <p:cNvPr id="4" name="Picture 3">
            <a:extLst>
              <a:ext uri="{FF2B5EF4-FFF2-40B4-BE49-F238E27FC236}">
                <a16:creationId xmlns:a16="http://schemas.microsoft.com/office/drawing/2014/main" id="{9BF26666-5E09-AFC7-E4D2-429084A26950}"/>
              </a:ext>
            </a:extLst>
          </p:cNvPr>
          <p:cNvPicPr>
            <a:picLocks noChangeAspect="1"/>
          </p:cNvPicPr>
          <p:nvPr/>
        </p:nvPicPr>
        <p:blipFill>
          <a:blip r:embed="rId2"/>
          <a:stretch>
            <a:fillRect/>
          </a:stretch>
        </p:blipFill>
        <p:spPr>
          <a:xfrm>
            <a:off x="5109882" y="4800599"/>
            <a:ext cx="6158754" cy="1237129"/>
          </a:xfrm>
          <a:prstGeom prst="rect">
            <a:avLst/>
          </a:prstGeom>
        </p:spPr>
      </p:pic>
      <p:sp>
        <p:nvSpPr>
          <p:cNvPr id="5" name="Slide Number Placeholder 4">
            <a:extLst>
              <a:ext uri="{FF2B5EF4-FFF2-40B4-BE49-F238E27FC236}">
                <a16:creationId xmlns:a16="http://schemas.microsoft.com/office/drawing/2014/main" id="{539DDCD8-1361-F9AE-0D54-016DF261684F}"/>
              </a:ext>
            </a:extLst>
          </p:cNvPr>
          <p:cNvSpPr>
            <a:spLocks noGrp="1"/>
          </p:cNvSpPr>
          <p:nvPr>
            <p:ph type="sldNum" sz="quarter" idx="12"/>
          </p:nvPr>
        </p:nvSpPr>
        <p:spPr/>
        <p:txBody>
          <a:bodyPr/>
          <a:lstStyle/>
          <a:p>
            <a:fld id="{92ED0A86-2680-9143-B704-E5D0FA669B7F}" type="slidenum">
              <a:rPr lang="en-US" smtClean="0"/>
              <a:t>35</a:t>
            </a:fld>
            <a:endParaRPr lang="en-US"/>
          </a:p>
        </p:txBody>
      </p:sp>
    </p:spTree>
    <p:extLst>
      <p:ext uri="{BB962C8B-B14F-4D97-AF65-F5344CB8AC3E}">
        <p14:creationId xmlns:p14="http://schemas.microsoft.com/office/powerpoint/2010/main" val="22080763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0F8700-3B5B-439D-44BD-625A01308EE1}"/>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Times New Roman" panose="02020603050405020304" pitchFamily="18" charset="0"/>
                <a:cs typeface="Times New Roman" panose="02020603050405020304" pitchFamily="18" charset="0"/>
              </a:rPr>
              <a:t>IRR Example</a:t>
            </a:r>
            <a:br>
              <a:rPr lang="en-GB" sz="4000" dirty="0">
                <a:solidFill>
                  <a:srgbClr val="FFFFFF"/>
                </a:solidFill>
              </a:rPr>
            </a:br>
            <a:endParaRPr lang="en-US" sz="4000" dirty="0">
              <a:solidFill>
                <a:srgbClr val="FFFFFF"/>
              </a:solidFill>
            </a:endParaRPr>
          </a:p>
        </p:txBody>
      </p:sp>
      <p:sp>
        <p:nvSpPr>
          <p:cNvPr id="3" name="Content Placeholder 2">
            <a:extLst>
              <a:ext uri="{FF2B5EF4-FFF2-40B4-BE49-F238E27FC236}">
                <a16:creationId xmlns:a16="http://schemas.microsoft.com/office/drawing/2014/main" id="{6BF9DC02-B9D2-26C2-3540-7AB3C30D3A6F}"/>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The management of ABC Company is considering replacing an old software package with a new one.  The new software will be capable of performing some tasks much faster than the old one.  The software installation will cost $8,475 and will reduce the annual labour cost by $1,500.  The useful life of the software will be 10 years with no salvage value.  The minimum required rate of return is 15%.</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IRR factor was calculated to be 12%.  According to the IRR technique, the proposal for the software should not be accepted because the IRR is 12% and less than the minimum required rate of return, 15%.  </a:t>
            </a:r>
          </a:p>
          <a:p>
            <a:endParaRPr lang="en-US" sz="2000" dirty="0"/>
          </a:p>
        </p:txBody>
      </p:sp>
      <p:sp>
        <p:nvSpPr>
          <p:cNvPr id="4" name="Slide Number Placeholder 3">
            <a:extLst>
              <a:ext uri="{FF2B5EF4-FFF2-40B4-BE49-F238E27FC236}">
                <a16:creationId xmlns:a16="http://schemas.microsoft.com/office/drawing/2014/main" id="{EBF3A90B-C1D7-24FA-A816-BBC6095E1090}"/>
              </a:ext>
            </a:extLst>
          </p:cNvPr>
          <p:cNvSpPr>
            <a:spLocks noGrp="1"/>
          </p:cNvSpPr>
          <p:nvPr>
            <p:ph type="sldNum" sz="quarter" idx="12"/>
          </p:nvPr>
        </p:nvSpPr>
        <p:spPr/>
        <p:txBody>
          <a:bodyPr/>
          <a:lstStyle/>
          <a:p>
            <a:fld id="{92ED0A86-2680-9143-B704-E5D0FA669B7F}" type="slidenum">
              <a:rPr lang="en-US" smtClean="0"/>
              <a:t>36</a:t>
            </a:fld>
            <a:endParaRPr lang="en-US"/>
          </a:p>
        </p:txBody>
      </p:sp>
    </p:spTree>
    <p:extLst>
      <p:ext uri="{BB962C8B-B14F-4D97-AF65-F5344CB8AC3E}">
        <p14:creationId xmlns:p14="http://schemas.microsoft.com/office/powerpoint/2010/main" val="6269551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25A716-EDC4-D979-309D-69832824986D}"/>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Times New Roman" panose="02020603050405020304" pitchFamily="18" charset="0"/>
                <a:cs typeface="Times New Roman" panose="02020603050405020304" pitchFamily="18" charset="0"/>
              </a:rPr>
              <a:t>Disadvantages of IRR</a:t>
            </a:r>
            <a:br>
              <a:rPr lang="en-GB" sz="4000" dirty="0">
                <a:solidFill>
                  <a:srgbClr val="FFFFFF"/>
                </a:solidFill>
                <a:latin typeface="Times New Roman" panose="02020603050405020304" pitchFamily="18" charset="0"/>
                <a:cs typeface="Times New Roman" panose="02020603050405020304" pitchFamily="18" charset="0"/>
              </a:rPr>
            </a:br>
            <a:endParaRPr lang="en-US"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4371976-E175-6138-58F3-084507E57514}"/>
              </a:ext>
            </a:extLst>
          </p:cNvPr>
          <p:cNvSpPr>
            <a:spLocks noGrp="1"/>
          </p:cNvSpPr>
          <p:nvPr>
            <p:ph idx="1"/>
          </p:nvPr>
        </p:nvSpPr>
        <p:spPr>
          <a:xfrm>
            <a:off x="4810259" y="649480"/>
            <a:ext cx="6555347" cy="5546047"/>
          </a:xfrm>
        </p:spPr>
        <p:txBody>
          <a:bodyPr anchor="ctr">
            <a:normAutofit/>
          </a:bodyPr>
          <a:lstStyle/>
          <a:p>
            <a:r>
              <a:rPr lang="en-GB" sz="2400" dirty="0">
                <a:latin typeface="Times New Roman" panose="02020603050405020304" pitchFamily="18" charset="0"/>
                <a:cs typeface="Times New Roman" panose="02020603050405020304" pitchFamily="18" charset="0"/>
              </a:rPr>
              <a:t>One limitation of IRR is it can favour smaller investments with shorter-term returns over larger ones with larger-term returns.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 For instance, a $600 investment that returns $1,800 per year appears to have a more favourable IRR than a $15,000 investment that returns $30,000 per year.  </a:t>
            </a:r>
          </a:p>
          <a:p>
            <a:r>
              <a:rPr lang="en-GB" sz="2400" dirty="0">
                <a:latin typeface="Times New Roman" panose="02020603050405020304" pitchFamily="18" charset="0"/>
                <a:cs typeface="Times New Roman" panose="02020603050405020304" pitchFamily="18" charset="0"/>
              </a:rPr>
              <a:t>The larger investment brings much more value. </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9095C4C-52A3-431A-9952-0FA9BEEB0DE3}"/>
              </a:ext>
            </a:extLst>
          </p:cNvPr>
          <p:cNvSpPr>
            <a:spLocks noGrp="1"/>
          </p:cNvSpPr>
          <p:nvPr>
            <p:ph type="sldNum" sz="quarter" idx="12"/>
          </p:nvPr>
        </p:nvSpPr>
        <p:spPr/>
        <p:txBody>
          <a:bodyPr/>
          <a:lstStyle/>
          <a:p>
            <a:fld id="{92ED0A86-2680-9143-B704-E5D0FA669B7F}" type="slidenum">
              <a:rPr lang="en-US" smtClean="0"/>
              <a:t>37</a:t>
            </a:fld>
            <a:endParaRPr lang="en-US"/>
          </a:p>
        </p:txBody>
      </p:sp>
    </p:spTree>
    <p:extLst>
      <p:ext uri="{BB962C8B-B14F-4D97-AF65-F5344CB8AC3E}">
        <p14:creationId xmlns:p14="http://schemas.microsoft.com/office/powerpoint/2010/main" val="3117536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710839-BCE7-4494-3902-45EC2E4E58D3}"/>
              </a:ext>
            </a:extLst>
          </p:cNvPr>
          <p:cNvSpPr>
            <a:spLocks noGrp="1"/>
          </p:cNvSpPr>
          <p:nvPr>
            <p:ph type="title"/>
          </p:nvPr>
        </p:nvSpPr>
        <p:spPr>
          <a:xfrm>
            <a:off x="2026693" y="1030406"/>
            <a:ext cx="8147713" cy="3081242"/>
          </a:xfrm>
        </p:spPr>
        <p:txBody>
          <a:bodyPr vert="horz" lIns="91440" tIns="45720" rIns="91440" bIns="45720" rtlCol="0" anchor="ctr">
            <a:normAutofit/>
          </a:bodyPr>
          <a:lstStyle/>
          <a:p>
            <a:pPr algn="ctr"/>
            <a:r>
              <a:rPr lang="en-US" sz="4800" kern="1200" dirty="0">
                <a:solidFill>
                  <a:srgbClr val="FFFFFF"/>
                </a:solidFill>
                <a:latin typeface="Times New Roman" panose="02020603050405020304" pitchFamily="18" charset="0"/>
                <a:cs typeface="Times New Roman" panose="02020603050405020304" pitchFamily="18" charset="0"/>
              </a:rPr>
              <a:t>Any questions</a:t>
            </a:r>
          </a:p>
        </p:txBody>
      </p:sp>
      <p:sp>
        <p:nvSpPr>
          <p:cNvPr id="3" name="Content Placeholder 2">
            <a:extLst>
              <a:ext uri="{FF2B5EF4-FFF2-40B4-BE49-F238E27FC236}">
                <a16:creationId xmlns:a16="http://schemas.microsoft.com/office/drawing/2014/main" id="{2540CA4E-5BD5-95C7-1CF6-069D2A4A0E8E}"/>
              </a:ext>
            </a:extLst>
          </p:cNvPr>
          <p:cNvSpPr>
            <a:spLocks noGrp="1"/>
          </p:cNvSpPr>
          <p:nvPr>
            <p:ph idx="1"/>
          </p:nvPr>
        </p:nvSpPr>
        <p:spPr>
          <a:xfrm>
            <a:off x="1559943" y="5171093"/>
            <a:ext cx="9078628" cy="860620"/>
          </a:xfrm>
        </p:spPr>
        <p:txBody>
          <a:bodyPr vert="horz" lIns="91440" tIns="45720" rIns="91440" bIns="45720" rtlCol="0" anchor="ctr">
            <a:normAutofit/>
          </a:bodyPr>
          <a:lstStyle/>
          <a:p>
            <a:pPr marL="0" indent="0" algn="ctr">
              <a:buNone/>
            </a:pPr>
            <a:r>
              <a:rPr lang="en-US" sz="3200" kern="1200" dirty="0">
                <a:solidFill>
                  <a:srgbClr val="FFFFFF"/>
                </a:solidFill>
                <a:latin typeface="Times New Roman" panose="02020603050405020304" pitchFamily="18" charset="0"/>
                <a:cs typeface="Times New Roman" panose="02020603050405020304" pitchFamily="18" charset="0"/>
              </a:rPr>
              <a:t>Thanks </a:t>
            </a:r>
          </a:p>
        </p:txBody>
      </p:sp>
      <p:sp>
        <p:nvSpPr>
          <p:cNvPr id="4" name="Slide Number Placeholder 3">
            <a:extLst>
              <a:ext uri="{FF2B5EF4-FFF2-40B4-BE49-F238E27FC236}">
                <a16:creationId xmlns:a16="http://schemas.microsoft.com/office/drawing/2014/main" id="{9952DB10-FA19-931A-D49F-96D3D8BBD424}"/>
              </a:ext>
            </a:extLst>
          </p:cNvPr>
          <p:cNvSpPr>
            <a:spLocks noGrp="1"/>
          </p:cNvSpPr>
          <p:nvPr>
            <p:ph type="sldNum" sz="quarter" idx="12"/>
          </p:nvPr>
        </p:nvSpPr>
        <p:spPr/>
        <p:txBody>
          <a:bodyPr/>
          <a:lstStyle/>
          <a:p>
            <a:fld id="{92ED0A86-2680-9143-B704-E5D0FA669B7F}" type="slidenum">
              <a:rPr lang="en-US" smtClean="0"/>
              <a:t>38</a:t>
            </a:fld>
            <a:endParaRPr lang="en-US"/>
          </a:p>
        </p:txBody>
      </p:sp>
    </p:spTree>
    <p:extLst>
      <p:ext uri="{BB962C8B-B14F-4D97-AF65-F5344CB8AC3E}">
        <p14:creationId xmlns:p14="http://schemas.microsoft.com/office/powerpoint/2010/main" val="32696740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3238</Words>
  <Application>Microsoft Macintosh PowerPoint</Application>
  <PresentationFormat>Widescreen</PresentationFormat>
  <Paragraphs>245</Paragraphs>
  <Slides>38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Calibri Light</vt:lpstr>
      <vt:lpstr>Times New Roman</vt:lpstr>
      <vt:lpstr>Wingdings</vt:lpstr>
      <vt:lpstr>Office Theme</vt:lpstr>
      <vt:lpstr>Capital budgeting</vt:lpstr>
      <vt:lpstr>What You Will Learn </vt:lpstr>
      <vt:lpstr>Capital Budgeting  </vt:lpstr>
      <vt:lpstr>Capital Budgeting, contd,,</vt:lpstr>
      <vt:lpstr>How Capital Budgeting Works </vt:lpstr>
      <vt:lpstr>Capital Budgeting Techniques </vt:lpstr>
      <vt:lpstr>Capital Budgeting Techniques, contd,,</vt:lpstr>
      <vt:lpstr>Capital Budgeting Techniques, contd,,  </vt:lpstr>
      <vt:lpstr>Payback Period </vt:lpstr>
      <vt:lpstr>How to Calculate the Payback Period </vt:lpstr>
      <vt:lpstr>Payback Period Example </vt:lpstr>
      <vt:lpstr>Advantages of the Payback Method </vt:lpstr>
      <vt:lpstr>Limitations of the Payback Method </vt:lpstr>
      <vt:lpstr>Accounting Rate of Return (ARR) </vt:lpstr>
      <vt:lpstr>How to Calculate ARR </vt:lpstr>
      <vt:lpstr>ARR Example </vt:lpstr>
      <vt:lpstr>ARR Example Answer </vt:lpstr>
      <vt:lpstr>Advantages of ARR </vt:lpstr>
      <vt:lpstr>Disadvantages of ARR </vt:lpstr>
      <vt:lpstr>Disadvantages of ARR, contd,,</vt:lpstr>
      <vt:lpstr>Profitability Index </vt:lpstr>
      <vt:lpstr>How to Calculate Profitability Index </vt:lpstr>
      <vt:lpstr>Profitability Example </vt:lpstr>
      <vt:lpstr>Advantages of PI </vt:lpstr>
      <vt:lpstr>Disadvantages of PI </vt:lpstr>
      <vt:lpstr>Net Present Value (NVP) </vt:lpstr>
      <vt:lpstr>Net Present Value (NVP), contd,,</vt:lpstr>
      <vt:lpstr>How to Calculate Net Present Value </vt:lpstr>
      <vt:lpstr>How to Calculate Net Present Value, contd,,</vt:lpstr>
      <vt:lpstr>Net Present Value Example </vt:lpstr>
      <vt:lpstr>Net Present Value Example Answer </vt:lpstr>
      <vt:lpstr>Advantages of Net Present Value  </vt:lpstr>
      <vt:lpstr>Internal Rate of Return </vt:lpstr>
      <vt:lpstr>Used of Internal Rate of Return </vt:lpstr>
      <vt:lpstr>How to Calculate IRR </vt:lpstr>
      <vt:lpstr>IRR Example </vt:lpstr>
      <vt:lpstr>Disadvantages of IRR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Capital budgeting</dc:title>
  <dc:creator>MIFTAH B. (972100)</dc:creator>
  <cp:lastModifiedBy>MIFTAH B. (972100)</cp:lastModifiedBy>
  <cp:revision>3</cp:revision>
  <dcterms:created xsi:type="dcterms:W3CDTF">2022-05-14T16:19:45Z</dcterms:created>
  <dcterms:modified xsi:type="dcterms:W3CDTF">2022-05-15T12:50:31Z</dcterms:modified>
</cp:coreProperties>
</file>