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81432A-4B37-4FBD-BF72-3A5C1AEA5618}" v="116" dt="2025-10-17T16:34:40.400"/>
  </p1510:revLst>
</p1510:revInfo>
</file>

<file path=ppt/tableStyles.xml><?xml version="1.0" encoding="utf-8"?>
<a:tblStyleLst xmlns:a="http://schemas.openxmlformats.org/drawingml/2006/main" def="{5C22544A-7EE6-4342-B048-85BDC9FD1C3A}">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8" d="100"/>
          <a:sy n="68" d="100"/>
        </p:scale>
        <p:origin x="1338" y="8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ata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6.svg"/></Relationships>
</file>

<file path=ppt/diagrams/_rels/data8.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ata9.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ata12.xml.rels><?xml version="1.0" encoding="UTF-8" standalone="yes"?>
<Relationships xmlns="http://schemas.openxmlformats.org/package/2006/relationships"><Relationship Id="rId8" Type="http://schemas.openxmlformats.org/officeDocument/2006/relationships/hyperlink" Target="https://www.ft.com/content/1a0102cc-c968-4080-a07a-5cf92d811173" TargetMode="External"/><Relationship Id="rId13" Type="http://schemas.openxmlformats.org/officeDocument/2006/relationships/hyperlink" Target="https://doi.org/10.1016/j.indmarman.2023.10.004" TargetMode="External"/><Relationship Id="rId18" Type="http://schemas.openxmlformats.org/officeDocument/2006/relationships/hyperlink" Target="https://www.ofcom.org.uk/siteassets/resources/documents/research-and-data/online-research/online-nation/2024/online-nation-2024-report.pdf" TargetMode="External"/><Relationship Id="rId3" Type="http://schemas.openxmlformats.org/officeDocument/2006/relationships/hyperlink" Target="https://www.cipd.org/globalassets/media/knowledge/knowledge-hub/guides/2024-pdfs/hybrid-working-taskforce-guide-feb2024.pdf" TargetMode="External"/><Relationship Id="rId21" Type="http://schemas.openxmlformats.org/officeDocument/2006/relationships/hyperlink" Target="https://www.ons.gov.uk/employmentandlabourmarket/peopleinwork/employmentandemployeetypes/articles/whohasaccesstohybridworkingreatbritain/2025-06-11" TargetMode="External"/><Relationship Id="rId7" Type="http://schemas.openxmlformats.org/officeDocument/2006/relationships/hyperlink" Target="https://www.cipd.org/en/knowledge/reports/flexible-hybrid-working/" TargetMode="External"/><Relationship Id="rId12" Type="http://schemas.openxmlformats.org/officeDocument/2006/relationships/hyperlink" Target="https://ico.org.uk/for-organisations/report-a-breach/personal-data-breach/personal-data-breaches-a-guide/" TargetMode="External"/><Relationship Id="rId17" Type="http://schemas.openxmlformats.org/officeDocument/2006/relationships/hyperlink" Target="https://doi.org/10.1177/10693971231153461" TargetMode="External"/><Relationship Id="rId2" Type="http://schemas.openxmlformats.org/officeDocument/2006/relationships/hyperlink" Target="https://news.sky.com/story/government-apologises-after-sharing-bernard-arnaults-email-address-in-error-13231849" TargetMode="External"/><Relationship Id="rId16" Type="http://schemas.openxmlformats.org/officeDocument/2006/relationships/hyperlink" Target="https://www.mckinsey.com/industries/consumer-packaged-goods/our-insights/state-of-consumer" TargetMode="External"/><Relationship Id="rId20" Type="http://schemas.openxmlformats.org/officeDocument/2006/relationships/hyperlink" Target="https://www.ons.gov.uk/employmentandlabourmarket/peopleinwork/employmentandemployeetypes/articles/whoarethehybridworkers/2024-11-11" TargetMode="External"/><Relationship Id="rId1" Type="http://schemas.openxmlformats.org/officeDocument/2006/relationships/hyperlink" Target="https://academic.oup.com/eltj/article/78/2/212/7633887" TargetMode="External"/><Relationship Id="rId6" Type="http://schemas.openxmlformats.org/officeDocument/2006/relationships/hyperlink" Target="https://www.cipd.org/globalassets/media/knowledge/knowledge-hub/evidence-reviews/2024-pdfs/8542-psych-safety-trust-practice-summary.pdf" TargetMode="External"/><Relationship Id="rId11" Type="http://schemas.openxmlformats.org/officeDocument/2006/relationships/hyperlink" Target="https://www.gov.uk/government/news/uk-and-japan-sign-investment-partnership-to-drive-economic-growth" TargetMode="External"/><Relationship Id="rId24" Type="http://schemas.openxmlformats.org/officeDocument/2006/relationships/hyperlink" Target="https://www.theguardian.com/business/2025/jun/11/over-a-quarter-of-workers-in-britain-engage-in-hybrid-working-ons-finds" TargetMode="External"/><Relationship Id="rId5" Type="http://schemas.openxmlformats.org/officeDocument/2006/relationships/hyperlink" Target="https://www.cipd.org/uk/knowledge/factsheets/employee-communication/" TargetMode="External"/><Relationship Id="rId15" Type="http://schemas.openxmlformats.org/officeDocument/2006/relationships/hyperlink" Target="https://arxiv.org/pdf/2506.15623" TargetMode="External"/><Relationship Id="rId23" Type="http://schemas.openxmlformats.org/officeDocument/2006/relationships/hyperlink" Target="https://www.vitalsource.com/products/communication-between-cultures-larry-a-samovar-richard-e-v9798214153438?srsltid=AfmBOopPRBEkIjOqkfWjZzxA_YfDP0hejrqBBuB_Vs5kug7kD3cWzc9" TargetMode="External"/><Relationship Id="rId10" Type="http://schemas.openxmlformats.org/officeDocument/2006/relationships/hyperlink" Target="https://globeproject.com/results/clusters/anglo%3Fmenu%3Dlist.html" TargetMode="External"/><Relationship Id="rId19" Type="http://schemas.openxmlformats.org/officeDocument/2006/relationships/hyperlink" Target="https://www.ons.gov.uk/peoplepopulationandcommunity/culturalidentity/language/bulletins/languageenglandandwales/census2021" TargetMode="External"/><Relationship Id="rId4" Type="http://schemas.openxmlformats.org/officeDocument/2006/relationships/hyperlink" Target="https://www.cipd.org/globalassets/media/knowledge/knowledge-hub/reports/2024-pdfs/8625-good-work-index-2024-summary-report-1-web.pdf" TargetMode="External"/><Relationship Id="rId9" Type="http://schemas.openxmlformats.org/officeDocument/2006/relationships/hyperlink" Target="https://fleishmanhillard.co.uk/wp-content/uploads/sites/27/2023/02/FleishmanHillard-and-Creative-Access-Language-Bias-Report-2023-DEI-1.pdf" TargetMode="External"/><Relationship Id="rId14" Type="http://schemas.openxmlformats.org/officeDocument/2006/relationships/hyperlink" Target="https://doi.org/10.1016/j.ijintrel.2025.102200" TargetMode="External"/><Relationship Id="rId22" Type="http://schemas.openxmlformats.org/officeDocument/2006/relationships/hyperlink" Target="https://www.peoplemanagement.co.uk/article/1863511/no-guys-young-people-inclusive-language-help-bridge-skills-gap"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6.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9.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12.xml.rels><?xml version="1.0" encoding="UTF-8" standalone="yes"?>
<Relationships xmlns="http://schemas.openxmlformats.org/package/2006/relationships"><Relationship Id="rId8" Type="http://schemas.openxmlformats.org/officeDocument/2006/relationships/hyperlink" Target="https://www.ft.com/content/1a0102cc-c968-4080-a07a-5cf92d811173" TargetMode="External"/><Relationship Id="rId13" Type="http://schemas.openxmlformats.org/officeDocument/2006/relationships/hyperlink" Target="https://doi.org/10.1016/j.indmarman.2023.10.004" TargetMode="External"/><Relationship Id="rId18" Type="http://schemas.openxmlformats.org/officeDocument/2006/relationships/hyperlink" Target="https://www.ofcom.org.uk/siteassets/resources/documents/research-and-data/online-research/online-nation/2024/online-nation-2024-report.pdf" TargetMode="External"/><Relationship Id="rId3" Type="http://schemas.openxmlformats.org/officeDocument/2006/relationships/hyperlink" Target="https://www.cipd.org/globalassets/media/knowledge/knowledge-hub/guides/2024-pdfs/hybrid-working-taskforce-guide-feb2024.pdf" TargetMode="External"/><Relationship Id="rId21" Type="http://schemas.openxmlformats.org/officeDocument/2006/relationships/hyperlink" Target="https://www.ons.gov.uk/employmentandlabourmarket/peopleinwork/employmentandemployeetypes/articles/whohasaccesstohybridworkingreatbritain/2025-06-11" TargetMode="External"/><Relationship Id="rId7" Type="http://schemas.openxmlformats.org/officeDocument/2006/relationships/hyperlink" Target="https://www.cipd.org/en/knowledge/reports/flexible-hybrid-working/" TargetMode="External"/><Relationship Id="rId12" Type="http://schemas.openxmlformats.org/officeDocument/2006/relationships/hyperlink" Target="https://ico.org.uk/for-organisations/report-a-breach/personal-data-breach/personal-data-breaches-a-guide/" TargetMode="External"/><Relationship Id="rId17" Type="http://schemas.openxmlformats.org/officeDocument/2006/relationships/hyperlink" Target="https://doi.org/10.1177/10693971231153461" TargetMode="External"/><Relationship Id="rId2" Type="http://schemas.openxmlformats.org/officeDocument/2006/relationships/hyperlink" Target="https://news.sky.com/story/government-apologises-after-sharing-bernard-arnaults-email-address-in-error-13231849" TargetMode="External"/><Relationship Id="rId16" Type="http://schemas.openxmlformats.org/officeDocument/2006/relationships/hyperlink" Target="https://www.mckinsey.com/industries/consumer-packaged-goods/our-insights/state-of-consumer" TargetMode="External"/><Relationship Id="rId20" Type="http://schemas.openxmlformats.org/officeDocument/2006/relationships/hyperlink" Target="https://www.ons.gov.uk/employmentandlabourmarket/peopleinwork/employmentandemployeetypes/articles/whoarethehybridworkers/2024-11-11" TargetMode="External"/><Relationship Id="rId1" Type="http://schemas.openxmlformats.org/officeDocument/2006/relationships/hyperlink" Target="https://academic.oup.com/eltj/article/78/2/212/7633887" TargetMode="External"/><Relationship Id="rId6" Type="http://schemas.openxmlformats.org/officeDocument/2006/relationships/hyperlink" Target="https://www.cipd.org/globalassets/media/knowledge/knowledge-hub/evidence-reviews/2024-pdfs/8542-psych-safety-trust-practice-summary.pdf" TargetMode="External"/><Relationship Id="rId11" Type="http://schemas.openxmlformats.org/officeDocument/2006/relationships/hyperlink" Target="https://www.gov.uk/government/news/uk-and-japan-sign-investment-partnership-to-drive-economic-growth" TargetMode="External"/><Relationship Id="rId24" Type="http://schemas.openxmlformats.org/officeDocument/2006/relationships/hyperlink" Target="https://www.theguardian.com/business/2025/jun/11/over-a-quarter-of-workers-in-britain-engage-in-hybrid-working-ons-finds" TargetMode="External"/><Relationship Id="rId5" Type="http://schemas.openxmlformats.org/officeDocument/2006/relationships/hyperlink" Target="https://www.cipd.org/uk/knowledge/factsheets/employee-communication/" TargetMode="External"/><Relationship Id="rId15" Type="http://schemas.openxmlformats.org/officeDocument/2006/relationships/hyperlink" Target="https://arxiv.org/pdf/2506.15623" TargetMode="External"/><Relationship Id="rId23" Type="http://schemas.openxmlformats.org/officeDocument/2006/relationships/hyperlink" Target="https://www.vitalsource.com/products/communication-between-cultures-larry-a-samovar-richard-e-v9798214153438?srsltid=AfmBOopPRBEkIjOqkfWjZzxA_YfDP0hejrqBBuB_Vs5kug7kD3cWzc9" TargetMode="External"/><Relationship Id="rId10" Type="http://schemas.openxmlformats.org/officeDocument/2006/relationships/hyperlink" Target="https://globeproject.com/results/clusters/anglo%3Fmenu%3Dlist.html" TargetMode="External"/><Relationship Id="rId19" Type="http://schemas.openxmlformats.org/officeDocument/2006/relationships/hyperlink" Target="https://www.ons.gov.uk/peoplepopulationandcommunity/culturalidentity/language/bulletins/languageenglandandwales/census2021" TargetMode="External"/><Relationship Id="rId4" Type="http://schemas.openxmlformats.org/officeDocument/2006/relationships/hyperlink" Target="https://www.cipd.org/globalassets/media/knowledge/knowledge-hub/reports/2024-pdfs/8625-good-work-index-2024-summary-report-1-web.pdf" TargetMode="External"/><Relationship Id="rId9" Type="http://schemas.openxmlformats.org/officeDocument/2006/relationships/hyperlink" Target="https://fleishmanhillard.co.uk/wp-content/uploads/sites/27/2023/02/FleishmanHillard-and-Creative-Access-Language-Bias-Report-2023-DEI-1.pdf" TargetMode="External"/><Relationship Id="rId14" Type="http://schemas.openxmlformats.org/officeDocument/2006/relationships/hyperlink" Target="https://doi.org/10.1016/j.ijintrel.2025.102200" TargetMode="External"/><Relationship Id="rId22" Type="http://schemas.openxmlformats.org/officeDocument/2006/relationships/hyperlink" Target="https://www.peoplemanagement.co.uk/article/1863511/no-guys-young-people-inclusive-language-help-bridge-skills-gap"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5138D2-0C1A-4B04-9FA1-5AE9EA9B1B0F}"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20A660FA-2F21-48AE-87E6-D56EE8BC7422}">
      <dgm:prSet/>
      <dgm:spPr/>
      <dgm:t>
        <a:bodyPr/>
        <a:lstStyle/>
        <a:p>
          <a:r>
            <a:rPr lang="en-IN"/>
            <a:t>Theory lens (recent developments in intercultural communication &amp; cultural dimensions) </a:t>
          </a:r>
          <a:endParaRPr lang="en-US"/>
        </a:p>
      </dgm:t>
    </dgm:pt>
    <dgm:pt modelId="{70D2F95B-4ADD-43E9-B0AC-7C308EF7FA33}" type="parTrans" cxnId="{D4C6CEC3-0791-4F6E-A73A-109A70DD9AF9}">
      <dgm:prSet/>
      <dgm:spPr/>
      <dgm:t>
        <a:bodyPr/>
        <a:lstStyle/>
        <a:p>
          <a:endParaRPr lang="en-US"/>
        </a:p>
      </dgm:t>
    </dgm:pt>
    <dgm:pt modelId="{5924EECE-FE38-4B71-A5A1-1B70A44FFCD6}" type="sibTrans" cxnId="{D4C6CEC3-0791-4F6E-A73A-109A70DD9AF9}">
      <dgm:prSet/>
      <dgm:spPr/>
      <dgm:t>
        <a:bodyPr/>
        <a:lstStyle/>
        <a:p>
          <a:endParaRPr lang="en-US"/>
        </a:p>
      </dgm:t>
    </dgm:pt>
    <dgm:pt modelId="{D964E6E0-0D0B-4341-A959-4931AEA5EBA8}">
      <dgm:prSet/>
      <dgm:spPr/>
      <dgm:t>
        <a:bodyPr/>
        <a:lstStyle/>
        <a:p>
          <a:r>
            <a:rPr lang="en-IN"/>
            <a:t>Application to the UK (hybrid work norms; multicultural workforce; sector shifts) </a:t>
          </a:r>
          <a:endParaRPr lang="en-US"/>
        </a:p>
      </dgm:t>
    </dgm:pt>
    <dgm:pt modelId="{DA660AEF-A280-4008-8C71-1B350917205D}" type="parTrans" cxnId="{323A639A-0700-480C-AF89-80C6EA3AF4CE}">
      <dgm:prSet/>
      <dgm:spPr/>
      <dgm:t>
        <a:bodyPr/>
        <a:lstStyle/>
        <a:p>
          <a:endParaRPr lang="en-US"/>
        </a:p>
      </dgm:t>
    </dgm:pt>
    <dgm:pt modelId="{6A22A3A0-8DF8-4523-A4DD-A13EF57C5242}" type="sibTrans" cxnId="{323A639A-0700-480C-AF89-80C6EA3AF4CE}">
      <dgm:prSet/>
      <dgm:spPr/>
      <dgm:t>
        <a:bodyPr/>
        <a:lstStyle/>
        <a:p>
          <a:endParaRPr lang="en-US"/>
        </a:p>
      </dgm:t>
    </dgm:pt>
    <dgm:pt modelId="{FB853A5B-55C1-4A2B-8800-79B000350FCF}">
      <dgm:prSet/>
      <dgm:spPr/>
      <dgm:t>
        <a:bodyPr/>
        <a:lstStyle/>
        <a:p>
          <a:r>
            <a:rPr lang="en-IN"/>
            <a:t>Challenges &amp; opportunities (tone, hierarchy cues, language/accents, virtual collaboration) </a:t>
          </a:r>
          <a:endParaRPr lang="en-US"/>
        </a:p>
      </dgm:t>
    </dgm:pt>
    <dgm:pt modelId="{F614841A-487B-43D6-BEBF-1155544214F2}" type="parTrans" cxnId="{A34E76A9-32B1-4E81-85A9-5E630BD25B39}">
      <dgm:prSet/>
      <dgm:spPr/>
      <dgm:t>
        <a:bodyPr/>
        <a:lstStyle/>
        <a:p>
          <a:endParaRPr lang="en-US"/>
        </a:p>
      </dgm:t>
    </dgm:pt>
    <dgm:pt modelId="{1661133B-6F43-494A-A9C8-69F3B6859036}" type="sibTrans" cxnId="{A34E76A9-32B1-4E81-85A9-5E630BD25B39}">
      <dgm:prSet/>
      <dgm:spPr/>
      <dgm:t>
        <a:bodyPr/>
        <a:lstStyle/>
        <a:p>
          <a:endParaRPr lang="en-US"/>
        </a:p>
      </dgm:t>
    </dgm:pt>
    <dgm:pt modelId="{1622471A-45B2-4C26-9512-623FCC23210B}">
      <dgm:prSet/>
      <dgm:spPr/>
      <dgm:t>
        <a:bodyPr/>
        <a:lstStyle/>
        <a:p>
          <a:r>
            <a:rPr lang="en-IN"/>
            <a:t>Recommendations (managerial playbook for meetings, emails, negotiations).</a:t>
          </a:r>
          <a:endParaRPr lang="en-US"/>
        </a:p>
      </dgm:t>
    </dgm:pt>
    <dgm:pt modelId="{74495694-D1B3-4D7E-8C4E-0E2480E6E949}" type="parTrans" cxnId="{C15DE40A-AAE8-468E-A604-D236B12B2CF0}">
      <dgm:prSet/>
      <dgm:spPr/>
      <dgm:t>
        <a:bodyPr/>
        <a:lstStyle/>
        <a:p>
          <a:endParaRPr lang="en-US"/>
        </a:p>
      </dgm:t>
    </dgm:pt>
    <dgm:pt modelId="{DF74CBA2-843D-4CD5-91FB-F9E4E0694B5F}" type="sibTrans" cxnId="{C15DE40A-AAE8-468E-A604-D236B12B2CF0}">
      <dgm:prSet/>
      <dgm:spPr/>
      <dgm:t>
        <a:bodyPr/>
        <a:lstStyle/>
        <a:p>
          <a:endParaRPr lang="en-US"/>
        </a:p>
      </dgm:t>
    </dgm:pt>
    <dgm:pt modelId="{22AC7BAB-22B1-4081-9840-A5756489A0C8}">
      <dgm:prSet/>
      <dgm:spPr/>
      <dgm:t>
        <a:bodyPr/>
        <a:lstStyle/>
        <a:p>
          <a:r>
            <a:rPr lang="en-IN"/>
            <a:t>Implications (alignment with UK market expectations &amp; talent attraction).</a:t>
          </a:r>
          <a:endParaRPr lang="en-US"/>
        </a:p>
      </dgm:t>
    </dgm:pt>
    <dgm:pt modelId="{08E3DDDF-B4BD-417D-AF04-5896F55064B5}" type="parTrans" cxnId="{5EC9A3D3-A0A7-47AA-B269-9766DFEC90E6}">
      <dgm:prSet/>
      <dgm:spPr/>
      <dgm:t>
        <a:bodyPr/>
        <a:lstStyle/>
        <a:p>
          <a:endParaRPr lang="en-US"/>
        </a:p>
      </dgm:t>
    </dgm:pt>
    <dgm:pt modelId="{1D06B599-2539-44C2-A4FC-85ECE3F25044}" type="sibTrans" cxnId="{5EC9A3D3-A0A7-47AA-B269-9766DFEC90E6}">
      <dgm:prSet/>
      <dgm:spPr/>
      <dgm:t>
        <a:bodyPr/>
        <a:lstStyle/>
        <a:p>
          <a:endParaRPr lang="en-US"/>
        </a:p>
      </dgm:t>
    </dgm:pt>
    <dgm:pt modelId="{2A583FAB-124C-48F1-97B4-E570771B9066}" type="pres">
      <dgm:prSet presAssocID="{2F5138D2-0C1A-4B04-9FA1-5AE9EA9B1B0F}" presName="outerComposite" presStyleCnt="0">
        <dgm:presLayoutVars>
          <dgm:chMax val="5"/>
          <dgm:dir/>
          <dgm:resizeHandles val="exact"/>
        </dgm:presLayoutVars>
      </dgm:prSet>
      <dgm:spPr/>
    </dgm:pt>
    <dgm:pt modelId="{CAAA4E60-06BD-45E4-A79F-B55EF362DB94}" type="pres">
      <dgm:prSet presAssocID="{2F5138D2-0C1A-4B04-9FA1-5AE9EA9B1B0F}" presName="dummyMaxCanvas" presStyleCnt="0">
        <dgm:presLayoutVars/>
      </dgm:prSet>
      <dgm:spPr/>
    </dgm:pt>
    <dgm:pt modelId="{FF508938-36F4-4F85-9776-683E2E1EFE74}" type="pres">
      <dgm:prSet presAssocID="{2F5138D2-0C1A-4B04-9FA1-5AE9EA9B1B0F}" presName="FiveNodes_1" presStyleLbl="node1" presStyleIdx="0" presStyleCnt="5">
        <dgm:presLayoutVars>
          <dgm:bulletEnabled val="1"/>
        </dgm:presLayoutVars>
      </dgm:prSet>
      <dgm:spPr/>
    </dgm:pt>
    <dgm:pt modelId="{E83D0AF6-D288-4F8D-A45B-28022905B46F}" type="pres">
      <dgm:prSet presAssocID="{2F5138D2-0C1A-4B04-9FA1-5AE9EA9B1B0F}" presName="FiveNodes_2" presStyleLbl="node1" presStyleIdx="1" presStyleCnt="5">
        <dgm:presLayoutVars>
          <dgm:bulletEnabled val="1"/>
        </dgm:presLayoutVars>
      </dgm:prSet>
      <dgm:spPr/>
    </dgm:pt>
    <dgm:pt modelId="{617A431E-1C2A-49BC-B700-3D3D27BA72CD}" type="pres">
      <dgm:prSet presAssocID="{2F5138D2-0C1A-4B04-9FA1-5AE9EA9B1B0F}" presName="FiveNodes_3" presStyleLbl="node1" presStyleIdx="2" presStyleCnt="5">
        <dgm:presLayoutVars>
          <dgm:bulletEnabled val="1"/>
        </dgm:presLayoutVars>
      </dgm:prSet>
      <dgm:spPr/>
    </dgm:pt>
    <dgm:pt modelId="{9E904BEC-9447-4469-B600-FC065248CFA0}" type="pres">
      <dgm:prSet presAssocID="{2F5138D2-0C1A-4B04-9FA1-5AE9EA9B1B0F}" presName="FiveNodes_4" presStyleLbl="node1" presStyleIdx="3" presStyleCnt="5">
        <dgm:presLayoutVars>
          <dgm:bulletEnabled val="1"/>
        </dgm:presLayoutVars>
      </dgm:prSet>
      <dgm:spPr/>
    </dgm:pt>
    <dgm:pt modelId="{1A04D6A9-7852-4C93-82A6-668340B779BB}" type="pres">
      <dgm:prSet presAssocID="{2F5138D2-0C1A-4B04-9FA1-5AE9EA9B1B0F}" presName="FiveNodes_5" presStyleLbl="node1" presStyleIdx="4" presStyleCnt="5">
        <dgm:presLayoutVars>
          <dgm:bulletEnabled val="1"/>
        </dgm:presLayoutVars>
      </dgm:prSet>
      <dgm:spPr/>
    </dgm:pt>
    <dgm:pt modelId="{0AFC8ED1-A412-4F62-AE35-5DE366C1BB2C}" type="pres">
      <dgm:prSet presAssocID="{2F5138D2-0C1A-4B04-9FA1-5AE9EA9B1B0F}" presName="FiveConn_1-2" presStyleLbl="fgAccFollowNode1" presStyleIdx="0" presStyleCnt="4">
        <dgm:presLayoutVars>
          <dgm:bulletEnabled val="1"/>
        </dgm:presLayoutVars>
      </dgm:prSet>
      <dgm:spPr/>
    </dgm:pt>
    <dgm:pt modelId="{B29AE87E-7AA4-4696-9C01-2DC830F8D0A4}" type="pres">
      <dgm:prSet presAssocID="{2F5138D2-0C1A-4B04-9FA1-5AE9EA9B1B0F}" presName="FiveConn_2-3" presStyleLbl="fgAccFollowNode1" presStyleIdx="1" presStyleCnt="4">
        <dgm:presLayoutVars>
          <dgm:bulletEnabled val="1"/>
        </dgm:presLayoutVars>
      </dgm:prSet>
      <dgm:spPr/>
    </dgm:pt>
    <dgm:pt modelId="{BC47F9A2-727B-4F55-A5AD-AB274A7BC538}" type="pres">
      <dgm:prSet presAssocID="{2F5138D2-0C1A-4B04-9FA1-5AE9EA9B1B0F}" presName="FiveConn_3-4" presStyleLbl="fgAccFollowNode1" presStyleIdx="2" presStyleCnt="4">
        <dgm:presLayoutVars>
          <dgm:bulletEnabled val="1"/>
        </dgm:presLayoutVars>
      </dgm:prSet>
      <dgm:spPr/>
    </dgm:pt>
    <dgm:pt modelId="{221DD4FF-66CF-44A7-AD20-28A0AA1555E4}" type="pres">
      <dgm:prSet presAssocID="{2F5138D2-0C1A-4B04-9FA1-5AE9EA9B1B0F}" presName="FiveConn_4-5" presStyleLbl="fgAccFollowNode1" presStyleIdx="3" presStyleCnt="4">
        <dgm:presLayoutVars>
          <dgm:bulletEnabled val="1"/>
        </dgm:presLayoutVars>
      </dgm:prSet>
      <dgm:spPr/>
    </dgm:pt>
    <dgm:pt modelId="{1104B834-A135-4718-B1EB-F4602096E5A5}" type="pres">
      <dgm:prSet presAssocID="{2F5138D2-0C1A-4B04-9FA1-5AE9EA9B1B0F}" presName="FiveNodes_1_text" presStyleLbl="node1" presStyleIdx="4" presStyleCnt="5">
        <dgm:presLayoutVars>
          <dgm:bulletEnabled val="1"/>
        </dgm:presLayoutVars>
      </dgm:prSet>
      <dgm:spPr/>
    </dgm:pt>
    <dgm:pt modelId="{34EDCE4E-61AF-448E-84DE-00B33EB12DAB}" type="pres">
      <dgm:prSet presAssocID="{2F5138D2-0C1A-4B04-9FA1-5AE9EA9B1B0F}" presName="FiveNodes_2_text" presStyleLbl="node1" presStyleIdx="4" presStyleCnt="5">
        <dgm:presLayoutVars>
          <dgm:bulletEnabled val="1"/>
        </dgm:presLayoutVars>
      </dgm:prSet>
      <dgm:spPr/>
    </dgm:pt>
    <dgm:pt modelId="{7C8B7FE9-5337-41CB-A4E6-A4712A084E45}" type="pres">
      <dgm:prSet presAssocID="{2F5138D2-0C1A-4B04-9FA1-5AE9EA9B1B0F}" presName="FiveNodes_3_text" presStyleLbl="node1" presStyleIdx="4" presStyleCnt="5">
        <dgm:presLayoutVars>
          <dgm:bulletEnabled val="1"/>
        </dgm:presLayoutVars>
      </dgm:prSet>
      <dgm:spPr/>
    </dgm:pt>
    <dgm:pt modelId="{80CC6506-2D1E-448F-A9C9-5425DB1C30B5}" type="pres">
      <dgm:prSet presAssocID="{2F5138D2-0C1A-4B04-9FA1-5AE9EA9B1B0F}" presName="FiveNodes_4_text" presStyleLbl="node1" presStyleIdx="4" presStyleCnt="5">
        <dgm:presLayoutVars>
          <dgm:bulletEnabled val="1"/>
        </dgm:presLayoutVars>
      </dgm:prSet>
      <dgm:spPr/>
    </dgm:pt>
    <dgm:pt modelId="{A453D56C-41DE-4D05-BC46-11E6096B2FCF}" type="pres">
      <dgm:prSet presAssocID="{2F5138D2-0C1A-4B04-9FA1-5AE9EA9B1B0F}" presName="FiveNodes_5_text" presStyleLbl="node1" presStyleIdx="4" presStyleCnt="5">
        <dgm:presLayoutVars>
          <dgm:bulletEnabled val="1"/>
        </dgm:presLayoutVars>
      </dgm:prSet>
      <dgm:spPr/>
    </dgm:pt>
  </dgm:ptLst>
  <dgm:cxnLst>
    <dgm:cxn modelId="{C15DE40A-AAE8-468E-A604-D236B12B2CF0}" srcId="{2F5138D2-0C1A-4B04-9FA1-5AE9EA9B1B0F}" destId="{1622471A-45B2-4C26-9512-623FCC23210B}" srcOrd="3" destOrd="0" parTransId="{74495694-D1B3-4D7E-8C4E-0E2480E6E949}" sibTransId="{DF74CBA2-843D-4CD5-91FB-F9E4E0694B5F}"/>
    <dgm:cxn modelId="{A10CFC40-1173-40BF-B870-449949AA8376}" type="presOf" srcId="{22AC7BAB-22B1-4081-9840-A5756489A0C8}" destId="{A453D56C-41DE-4D05-BC46-11E6096B2FCF}" srcOrd="1" destOrd="0" presId="urn:microsoft.com/office/officeart/2005/8/layout/vProcess5"/>
    <dgm:cxn modelId="{22A05661-5C23-446F-A322-C349A810531E}" type="presOf" srcId="{1622471A-45B2-4C26-9512-623FCC23210B}" destId="{80CC6506-2D1E-448F-A9C9-5425DB1C30B5}" srcOrd="1" destOrd="0" presId="urn:microsoft.com/office/officeart/2005/8/layout/vProcess5"/>
    <dgm:cxn modelId="{A18CF042-334B-4749-A593-DEE4FC3F234D}" type="presOf" srcId="{20A660FA-2F21-48AE-87E6-D56EE8BC7422}" destId="{FF508938-36F4-4F85-9776-683E2E1EFE74}" srcOrd="0" destOrd="0" presId="urn:microsoft.com/office/officeart/2005/8/layout/vProcess5"/>
    <dgm:cxn modelId="{844D1C6C-072C-4CCB-A9A7-8EE78F9E4992}" type="presOf" srcId="{2F5138D2-0C1A-4B04-9FA1-5AE9EA9B1B0F}" destId="{2A583FAB-124C-48F1-97B4-E570771B9066}" srcOrd="0" destOrd="0" presId="urn:microsoft.com/office/officeart/2005/8/layout/vProcess5"/>
    <dgm:cxn modelId="{E794454F-90B0-4A4B-AFEA-3BD7ABE11090}" type="presOf" srcId="{D964E6E0-0D0B-4341-A959-4931AEA5EBA8}" destId="{E83D0AF6-D288-4F8D-A45B-28022905B46F}" srcOrd="0" destOrd="0" presId="urn:microsoft.com/office/officeart/2005/8/layout/vProcess5"/>
    <dgm:cxn modelId="{6FA5FF57-47A9-42A9-8354-B9743C3CF739}" type="presOf" srcId="{20A660FA-2F21-48AE-87E6-D56EE8BC7422}" destId="{1104B834-A135-4718-B1EB-F4602096E5A5}" srcOrd="1" destOrd="0" presId="urn:microsoft.com/office/officeart/2005/8/layout/vProcess5"/>
    <dgm:cxn modelId="{323A639A-0700-480C-AF89-80C6EA3AF4CE}" srcId="{2F5138D2-0C1A-4B04-9FA1-5AE9EA9B1B0F}" destId="{D964E6E0-0D0B-4341-A959-4931AEA5EBA8}" srcOrd="1" destOrd="0" parTransId="{DA660AEF-A280-4008-8C71-1B350917205D}" sibTransId="{6A22A3A0-8DF8-4523-A4DD-A13EF57C5242}"/>
    <dgm:cxn modelId="{A34E76A9-32B1-4E81-85A9-5E630BD25B39}" srcId="{2F5138D2-0C1A-4B04-9FA1-5AE9EA9B1B0F}" destId="{FB853A5B-55C1-4A2B-8800-79B000350FCF}" srcOrd="2" destOrd="0" parTransId="{F614841A-487B-43D6-BEBF-1155544214F2}" sibTransId="{1661133B-6F43-494A-A9C8-69F3B6859036}"/>
    <dgm:cxn modelId="{C8D83EBB-F8FB-441E-9953-4999333F2881}" type="presOf" srcId="{1661133B-6F43-494A-A9C8-69F3B6859036}" destId="{BC47F9A2-727B-4F55-A5AD-AB274A7BC538}" srcOrd="0" destOrd="0" presId="urn:microsoft.com/office/officeart/2005/8/layout/vProcess5"/>
    <dgm:cxn modelId="{D4C6CEC3-0791-4F6E-A73A-109A70DD9AF9}" srcId="{2F5138D2-0C1A-4B04-9FA1-5AE9EA9B1B0F}" destId="{20A660FA-2F21-48AE-87E6-D56EE8BC7422}" srcOrd="0" destOrd="0" parTransId="{70D2F95B-4ADD-43E9-B0AC-7C308EF7FA33}" sibTransId="{5924EECE-FE38-4B71-A5A1-1B70A44FFCD6}"/>
    <dgm:cxn modelId="{D548A2C9-A679-4AA9-90B7-B1BEAAB6CEAC}" type="presOf" srcId="{6A22A3A0-8DF8-4523-A4DD-A13EF57C5242}" destId="{B29AE87E-7AA4-4696-9C01-2DC830F8D0A4}" srcOrd="0" destOrd="0" presId="urn:microsoft.com/office/officeart/2005/8/layout/vProcess5"/>
    <dgm:cxn modelId="{5EC9A3D3-A0A7-47AA-B269-9766DFEC90E6}" srcId="{2F5138D2-0C1A-4B04-9FA1-5AE9EA9B1B0F}" destId="{22AC7BAB-22B1-4081-9840-A5756489A0C8}" srcOrd="4" destOrd="0" parTransId="{08E3DDDF-B4BD-417D-AF04-5896F55064B5}" sibTransId="{1D06B599-2539-44C2-A4FC-85ECE3F25044}"/>
    <dgm:cxn modelId="{F05690D6-8E61-4BA1-931F-A925A883AF54}" type="presOf" srcId="{D964E6E0-0D0B-4341-A959-4931AEA5EBA8}" destId="{34EDCE4E-61AF-448E-84DE-00B33EB12DAB}" srcOrd="1" destOrd="0" presId="urn:microsoft.com/office/officeart/2005/8/layout/vProcess5"/>
    <dgm:cxn modelId="{D734C4D7-1AD5-4AD7-8457-9BCE4DFE6502}" type="presOf" srcId="{FB853A5B-55C1-4A2B-8800-79B000350FCF}" destId="{617A431E-1C2A-49BC-B700-3D3D27BA72CD}" srcOrd="0" destOrd="0" presId="urn:microsoft.com/office/officeart/2005/8/layout/vProcess5"/>
    <dgm:cxn modelId="{2757A2DF-F248-41FB-86E2-54971C257C1D}" type="presOf" srcId="{22AC7BAB-22B1-4081-9840-A5756489A0C8}" destId="{1A04D6A9-7852-4C93-82A6-668340B779BB}" srcOrd="0" destOrd="0" presId="urn:microsoft.com/office/officeart/2005/8/layout/vProcess5"/>
    <dgm:cxn modelId="{EDCA62E7-BC20-4243-9480-7019ABC7D214}" type="presOf" srcId="{5924EECE-FE38-4B71-A5A1-1B70A44FFCD6}" destId="{0AFC8ED1-A412-4F62-AE35-5DE366C1BB2C}" srcOrd="0" destOrd="0" presId="urn:microsoft.com/office/officeart/2005/8/layout/vProcess5"/>
    <dgm:cxn modelId="{FB6B09F7-DE52-4863-9958-B22A6276FF17}" type="presOf" srcId="{DF74CBA2-843D-4CD5-91FB-F9E4E0694B5F}" destId="{221DD4FF-66CF-44A7-AD20-28A0AA1555E4}" srcOrd="0" destOrd="0" presId="urn:microsoft.com/office/officeart/2005/8/layout/vProcess5"/>
    <dgm:cxn modelId="{E45B41F8-6F16-4E8D-B1E3-B8698BAB7FF5}" type="presOf" srcId="{1622471A-45B2-4C26-9512-623FCC23210B}" destId="{9E904BEC-9447-4469-B600-FC065248CFA0}" srcOrd="0" destOrd="0" presId="urn:microsoft.com/office/officeart/2005/8/layout/vProcess5"/>
    <dgm:cxn modelId="{287B02FC-A196-4AE3-876C-4CF848496FB8}" type="presOf" srcId="{FB853A5B-55C1-4A2B-8800-79B000350FCF}" destId="{7C8B7FE9-5337-41CB-A4E6-A4712A084E45}" srcOrd="1" destOrd="0" presId="urn:microsoft.com/office/officeart/2005/8/layout/vProcess5"/>
    <dgm:cxn modelId="{6F50DFD7-E98D-4EEA-896E-C48178A2F11B}" type="presParOf" srcId="{2A583FAB-124C-48F1-97B4-E570771B9066}" destId="{CAAA4E60-06BD-45E4-A79F-B55EF362DB94}" srcOrd="0" destOrd="0" presId="urn:microsoft.com/office/officeart/2005/8/layout/vProcess5"/>
    <dgm:cxn modelId="{4CDC7CA6-61D2-4D02-8DC9-A534F3DA3ADD}" type="presParOf" srcId="{2A583FAB-124C-48F1-97B4-E570771B9066}" destId="{FF508938-36F4-4F85-9776-683E2E1EFE74}" srcOrd="1" destOrd="0" presId="urn:microsoft.com/office/officeart/2005/8/layout/vProcess5"/>
    <dgm:cxn modelId="{5DB42A16-DB4C-4F2D-A87B-41775710335D}" type="presParOf" srcId="{2A583FAB-124C-48F1-97B4-E570771B9066}" destId="{E83D0AF6-D288-4F8D-A45B-28022905B46F}" srcOrd="2" destOrd="0" presId="urn:microsoft.com/office/officeart/2005/8/layout/vProcess5"/>
    <dgm:cxn modelId="{15C3ACEE-9B7E-44F3-86FB-3823AA6CBE17}" type="presParOf" srcId="{2A583FAB-124C-48F1-97B4-E570771B9066}" destId="{617A431E-1C2A-49BC-B700-3D3D27BA72CD}" srcOrd="3" destOrd="0" presId="urn:microsoft.com/office/officeart/2005/8/layout/vProcess5"/>
    <dgm:cxn modelId="{94191521-4C7B-4C46-A905-558D5DF0EC2E}" type="presParOf" srcId="{2A583FAB-124C-48F1-97B4-E570771B9066}" destId="{9E904BEC-9447-4469-B600-FC065248CFA0}" srcOrd="4" destOrd="0" presId="urn:microsoft.com/office/officeart/2005/8/layout/vProcess5"/>
    <dgm:cxn modelId="{6FE30915-26F9-4BD1-BB30-EEA2A42BE9F3}" type="presParOf" srcId="{2A583FAB-124C-48F1-97B4-E570771B9066}" destId="{1A04D6A9-7852-4C93-82A6-668340B779BB}" srcOrd="5" destOrd="0" presId="urn:microsoft.com/office/officeart/2005/8/layout/vProcess5"/>
    <dgm:cxn modelId="{B37EA138-15DD-46F4-A320-171CBF2E580F}" type="presParOf" srcId="{2A583FAB-124C-48F1-97B4-E570771B9066}" destId="{0AFC8ED1-A412-4F62-AE35-5DE366C1BB2C}" srcOrd="6" destOrd="0" presId="urn:microsoft.com/office/officeart/2005/8/layout/vProcess5"/>
    <dgm:cxn modelId="{43FC1B41-85EE-4826-9F9D-AC856D479C50}" type="presParOf" srcId="{2A583FAB-124C-48F1-97B4-E570771B9066}" destId="{B29AE87E-7AA4-4696-9C01-2DC830F8D0A4}" srcOrd="7" destOrd="0" presId="urn:microsoft.com/office/officeart/2005/8/layout/vProcess5"/>
    <dgm:cxn modelId="{41842450-E3E7-4DBC-9696-D05CB2E81EFA}" type="presParOf" srcId="{2A583FAB-124C-48F1-97B4-E570771B9066}" destId="{BC47F9A2-727B-4F55-A5AD-AB274A7BC538}" srcOrd="8" destOrd="0" presId="urn:microsoft.com/office/officeart/2005/8/layout/vProcess5"/>
    <dgm:cxn modelId="{8E5EE394-6BB1-4235-AF80-43E87DA78012}" type="presParOf" srcId="{2A583FAB-124C-48F1-97B4-E570771B9066}" destId="{221DD4FF-66CF-44A7-AD20-28A0AA1555E4}" srcOrd="9" destOrd="0" presId="urn:microsoft.com/office/officeart/2005/8/layout/vProcess5"/>
    <dgm:cxn modelId="{FA0A0737-3993-4CB8-9B77-E7DC8BDAB512}" type="presParOf" srcId="{2A583FAB-124C-48F1-97B4-E570771B9066}" destId="{1104B834-A135-4718-B1EB-F4602096E5A5}" srcOrd="10" destOrd="0" presId="urn:microsoft.com/office/officeart/2005/8/layout/vProcess5"/>
    <dgm:cxn modelId="{C2A34AD8-4246-4F39-A276-60E607854A50}" type="presParOf" srcId="{2A583FAB-124C-48F1-97B4-E570771B9066}" destId="{34EDCE4E-61AF-448E-84DE-00B33EB12DAB}" srcOrd="11" destOrd="0" presId="urn:microsoft.com/office/officeart/2005/8/layout/vProcess5"/>
    <dgm:cxn modelId="{A8FCA761-BAC7-4460-AEC8-A1A696378763}" type="presParOf" srcId="{2A583FAB-124C-48F1-97B4-E570771B9066}" destId="{7C8B7FE9-5337-41CB-A4E6-A4712A084E45}" srcOrd="12" destOrd="0" presId="urn:microsoft.com/office/officeart/2005/8/layout/vProcess5"/>
    <dgm:cxn modelId="{B3D92691-73E7-4138-A001-5EB267F714F7}" type="presParOf" srcId="{2A583FAB-124C-48F1-97B4-E570771B9066}" destId="{80CC6506-2D1E-448F-A9C9-5425DB1C30B5}" srcOrd="13" destOrd="0" presId="urn:microsoft.com/office/officeart/2005/8/layout/vProcess5"/>
    <dgm:cxn modelId="{EDCDA9DB-975D-4AF3-ACAB-06B2A3CF9493}" type="presParOf" srcId="{2A583FAB-124C-48F1-97B4-E570771B9066}" destId="{A453D56C-41DE-4D05-BC46-11E6096B2FCF}"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1A857B-826B-442D-931E-753F2A4C6C91}"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498FB5C-0F31-4F09-9365-5CC23B676E34}">
      <dgm:prSet/>
      <dgm:spPr/>
      <dgm:t>
        <a:bodyPr/>
        <a:lstStyle/>
        <a:p>
          <a:pPr>
            <a:defRPr b="1"/>
          </a:pPr>
          <a:r>
            <a:rPr lang="en-IN"/>
            <a:t>Purpose</a:t>
          </a:r>
          <a:endParaRPr lang="en-US"/>
        </a:p>
      </dgm:t>
    </dgm:pt>
    <dgm:pt modelId="{25E3CBA8-75E5-4644-AB8A-F80C08A5B007}" type="parTrans" cxnId="{D9678178-61F8-4934-9C01-E6EB4FD0D762}">
      <dgm:prSet/>
      <dgm:spPr/>
      <dgm:t>
        <a:bodyPr/>
        <a:lstStyle/>
        <a:p>
          <a:endParaRPr lang="en-US"/>
        </a:p>
      </dgm:t>
    </dgm:pt>
    <dgm:pt modelId="{7CA209B0-4974-4312-888C-01E8264342C2}" type="sibTrans" cxnId="{D9678178-61F8-4934-9C01-E6EB4FD0D762}">
      <dgm:prSet/>
      <dgm:spPr/>
      <dgm:t>
        <a:bodyPr/>
        <a:lstStyle/>
        <a:p>
          <a:endParaRPr lang="en-US"/>
        </a:p>
      </dgm:t>
    </dgm:pt>
    <dgm:pt modelId="{CC73DFFD-65A9-402D-9559-6D1A22C639B5}">
      <dgm:prSet/>
      <dgm:spPr/>
      <dgm:t>
        <a:bodyPr/>
        <a:lstStyle/>
        <a:p>
          <a:r>
            <a:rPr lang="en-US"/>
            <a:t>To make a clear and useful communication guide for foreign managers by combining the latest research on cross-cultural communication with the facts of the UK market such as hybrid/hub offices, a diverse workforce and changing internal communication (Baker, 2024; ONS, 2024; CIPD, 2024a).</a:t>
          </a:r>
        </a:p>
      </dgm:t>
    </dgm:pt>
    <dgm:pt modelId="{D6D0E563-C8A1-4E36-8D20-79175E01FCB7}" type="parTrans" cxnId="{85375FEB-D51A-4331-BA63-EC5774A0C8C5}">
      <dgm:prSet/>
      <dgm:spPr/>
      <dgm:t>
        <a:bodyPr/>
        <a:lstStyle/>
        <a:p>
          <a:endParaRPr lang="en-US"/>
        </a:p>
      </dgm:t>
    </dgm:pt>
    <dgm:pt modelId="{C12248E4-2099-4429-8BE1-212BD556DF14}" type="sibTrans" cxnId="{85375FEB-D51A-4331-BA63-EC5774A0C8C5}">
      <dgm:prSet/>
      <dgm:spPr/>
      <dgm:t>
        <a:bodyPr/>
        <a:lstStyle/>
        <a:p>
          <a:endParaRPr lang="en-US"/>
        </a:p>
      </dgm:t>
    </dgm:pt>
    <dgm:pt modelId="{0CA35422-6069-4E6D-A881-8759889A05EB}">
      <dgm:prSet/>
      <dgm:spPr/>
      <dgm:t>
        <a:bodyPr/>
        <a:lstStyle/>
        <a:p>
          <a:pPr>
            <a:defRPr b="1"/>
          </a:pPr>
          <a:r>
            <a:rPr lang="en-IN"/>
            <a:t>Central question</a:t>
          </a:r>
          <a:endParaRPr lang="en-US"/>
        </a:p>
      </dgm:t>
    </dgm:pt>
    <dgm:pt modelId="{E44CD10A-9381-4CA1-9324-9627099C4A36}" type="parTrans" cxnId="{485F392C-D0D7-477F-AFA8-46C666F46108}">
      <dgm:prSet/>
      <dgm:spPr/>
      <dgm:t>
        <a:bodyPr/>
        <a:lstStyle/>
        <a:p>
          <a:endParaRPr lang="en-US"/>
        </a:p>
      </dgm:t>
    </dgm:pt>
    <dgm:pt modelId="{34A34520-4B61-4D12-8220-1C9C1870DA87}" type="sibTrans" cxnId="{485F392C-D0D7-477F-AFA8-46C666F46108}">
      <dgm:prSet/>
      <dgm:spPr/>
      <dgm:t>
        <a:bodyPr/>
        <a:lstStyle/>
        <a:p>
          <a:endParaRPr lang="en-US"/>
        </a:p>
      </dgm:t>
    </dgm:pt>
    <dgm:pt modelId="{8818D836-36A8-4A41-AC0E-494F247D8888}">
      <dgm:prSet/>
      <dgm:spPr/>
      <dgm:t>
        <a:bodyPr/>
        <a:lstStyle/>
        <a:p>
          <a:r>
            <a:rPr lang="en-IN" dirty="0"/>
            <a:t>How do current UK cultural communication patterns which are individualism, low explicit power cues and high workplace diversity, shape meetings, emails and negotiations and what strategies maximise clarity, trust and performance? (Minkov et al., 2023; ONS, 2022; Ivanova-</a:t>
          </a:r>
          <a:r>
            <a:rPr lang="en-IN" dirty="0" err="1"/>
            <a:t>Gongne</a:t>
          </a:r>
          <a:r>
            <a:rPr lang="en-IN" dirty="0"/>
            <a:t>, 2023).</a:t>
          </a:r>
          <a:endParaRPr lang="en-US" dirty="0"/>
        </a:p>
      </dgm:t>
    </dgm:pt>
    <dgm:pt modelId="{64EFF52D-9FE4-4B04-AE60-CB4A875D8F0A}" type="parTrans" cxnId="{B0EE7EE8-13D0-4572-AFCD-991CA7EE6113}">
      <dgm:prSet/>
      <dgm:spPr/>
      <dgm:t>
        <a:bodyPr/>
        <a:lstStyle/>
        <a:p>
          <a:endParaRPr lang="en-US"/>
        </a:p>
      </dgm:t>
    </dgm:pt>
    <dgm:pt modelId="{4817120C-85C8-4BB3-A19A-CB3A204AE8AE}" type="sibTrans" cxnId="{B0EE7EE8-13D0-4572-AFCD-991CA7EE6113}">
      <dgm:prSet/>
      <dgm:spPr/>
      <dgm:t>
        <a:bodyPr/>
        <a:lstStyle/>
        <a:p>
          <a:endParaRPr lang="en-US"/>
        </a:p>
      </dgm:t>
    </dgm:pt>
    <dgm:pt modelId="{C8172282-663B-444E-947E-56B63FD4398F}">
      <dgm:prSet/>
      <dgm:spPr/>
      <dgm:t>
        <a:bodyPr/>
        <a:lstStyle/>
        <a:p>
          <a:pPr>
            <a:defRPr b="1"/>
          </a:pPr>
          <a:r>
            <a:rPr lang="en-IN"/>
            <a:t>Thesis</a:t>
          </a:r>
          <a:endParaRPr lang="en-US"/>
        </a:p>
      </dgm:t>
    </dgm:pt>
    <dgm:pt modelId="{FCC7C763-AF8D-4A87-A260-6C2F997476D0}" type="parTrans" cxnId="{B85D79E5-BC71-4281-9E32-831DB2D2ED15}">
      <dgm:prSet/>
      <dgm:spPr/>
      <dgm:t>
        <a:bodyPr/>
        <a:lstStyle/>
        <a:p>
          <a:endParaRPr lang="en-US"/>
        </a:p>
      </dgm:t>
    </dgm:pt>
    <dgm:pt modelId="{1D696105-A3AF-42F1-B6DF-A3A4C8E3A7A5}" type="sibTrans" cxnId="{B85D79E5-BC71-4281-9E32-831DB2D2ED15}">
      <dgm:prSet/>
      <dgm:spPr/>
      <dgm:t>
        <a:bodyPr/>
        <a:lstStyle/>
        <a:p>
          <a:endParaRPr lang="en-US"/>
        </a:p>
      </dgm:t>
    </dgm:pt>
    <dgm:pt modelId="{F4D719D9-6B99-47BB-A140-A79618D4E58D}">
      <dgm:prSet/>
      <dgm:spPr/>
      <dgm:t>
        <a:bodyPr/>
        <a:lstStyle/>
        <a:p>
          <a:r>
            <a:rPr lang="en-IN" dirty="0"/>
            <a:t>In today’s UK context, evidence first clarity, polite understatement and inclusive, channel savvy messaging—anchored in updated intercultural theory—optimise outcomes across hybrid, multicultural teams while sector trends (like as calibrated return to office) demand adaptive scripts for face to face and virtual interactions (Samovar et al., 2024; ONS, 2024; Financial Times, 2025; CIPD, 2024b).</a:t>
          </a:r>
          <a:endParaRPr lang="en-US" dirty="0"/>
        </a:p>
      </dgm:t>
    </dgm:pt>
    <dgm:pt modelId="{3C7FB4B0-74A0-43C2-B98F-5B19D24AD919}" type="parTrans" cxnId="{9AF7B9F5-5CA6-4B8D-B41E-C92C1221C8CB}">
      <dgm:prSet/>
      <dgm:spPr/>
      <dgm:t>
        <a:bodyPr/>
        <a:lstStyle/>
        <a:p>
          <a:endParaRPr lang="en-US"/>
        </a:p>
      </dgm:t>
    </dgm:pt>
    <dgm:pt modelId="{B9A710FD-1F8D-4D96-84B1-ABDC19C14939}" type="sibTrans" cxnId="{9AF7B9F5-5CA6-4B8D-B41E-C92C1221C8CB}">
      <dgm:prSet/>
      <dgm:spPr/>
      <dgm:t>
        <a:bodyPr/>
        <a:lstStyle/>
        <a:p>
          <a:endParaRPr lang="en-US"/>
        </a:p>
      </dgm:t>
    </dgm:pt>
    <dgm:pt modelId="{4183FE6C-05C4-4495-A29C-366239BA507E}" type="pres">
      <dgm:prSet presAssocID="{AD1A857B-826B-442D-931E-753F2A4C6C91}" presName="root" presStyleCnt="0">
        <dgm:presLayoutVars>
          <dgm:dir/>
          <dgm:resizeHandles val="exact"/>
        </dgm:presLayoutVars>
      </dgm:prSet>
      <dgm:spPr/>
    </dgm:pt>
    <dgm:pt modelId="{9CC32EED-D245-46E7-939C-7E1793022C9C}" type="pres">
      <dgm:prSet presAssocID="{0498FB5C-0F31-4F09-9365-5CC23B676E34}" presName="compNode" presStyleCnt="0"/>
      <dgm:spPr/>
    </dgm:pt>
    <dgm:pt modelId="{6D98ECD3-BF1A-4236-96CC-5048625A4146}" type="pres">
      <dgm:prSet presAssocID="{0498FB5C-0F31-4F09-9365-5CC23B676E3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E3727773-29C3-4ADC-84D0-2FC1638531AD}" type="pres">
      <dgm:prSet presAssocID="{0498FB5C-0F31-4F09-9365-5CC23B676E34}" presName="iconSpace" presStyleCnt="0"/>
      <dgm:spPr/>
    </dgm:pt>
    <dgm:pt modelId="{87134EBC-7ED4-4D8A-AB52-79F9F26BC5E7}" type="pres">
      <dgm:prSet presAssocID="{0498FB5C-0F31-4F09-9365-5CC23B676E34}" presName="parTx" presStyleLbl="revTx" presStyleIdx="0" presStyleCnt="6">
        <dgm:presLayoutVars>
          <dgm:chMax val="0"/>
          <dgm:chPref val="0"/>
        </dgm:presLayoutVars>
      </dgm:prSet>
      <dgm:spPr/>
    </dgm:pt>
    <dgm:pt modelId="{D88A0811-AA48-4577-8456-7E2FC1A815EA}" type="pres">
      <dgm:prSet presAssocID="{0498FB5C-0F31-4F09-9365-5CC23B676E34}" presName="txSpace" presStyleCnt="0"/>
      <dgm:spPr/>
    </dgm:pt>
    <dgm:pt modelId="{52500B1F-6687-4395-B9A0-7904233E3A2A}" type="pres">
      <dgm:prSet presAssocID="{0498FB5C-0F31-4F09-9365-5CC23B676E34}" presName="desTx" presStyleLbl="revTx" presStyleIdx="1" presStyleCnt="6">
        <dgm:presLayoutVars/>
      </dgm:prSet>
      <dgm:spPr/>
    </dgm:pt>
    <dgm:pt modelId="{9F3F88AB-3989-4C7E-8E54-EACC239A3015}" type="pres">
      <dgm:prSet presAssocID="{7CA209B0-4974-4312-888C-01E8264342C2}" presName="sibTrans" presStyleCnt="0"/>
      <dgm:spPr/>
    </dgm:pt>
    <dgm:pt modelId="{F8633A15-BDE7-453E-AFFA-977AA41F1E99}" type="pres">
      <dgm:prSet presAssocID="{0CA35422-6069-4E6D-A881-8759889A05EB}" presName="compNode" presStyleCnt="0"/>
      <dgm:spPr/>
    </dgm:pt>
    <dgm:pt modelId="{7BB91610-AEB5-49F8-8735-347BFF7B55EF}" type="pres">
      <dgm:prSet presAssocID="{0CA35422-6069-4E6D-A881-8759889A05E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ail"/>
        </a:ext>
      </dgm:extLst>
    </dgm:pt>
    <dgm:pt modelId="{778BF3D4-5713-4BCE-AACA-72B224AA36C5}" type="pres">
      <dgm:prSet presAssocID="{0CA35422-6069-4E6D-A881-8759889A05EB}" presName="iconSpace" presStyleCnt="0"/>
      <dgm:spPr/>
    </dgm:pt>
    <dgm:pt modelId="{FAC7682E-AD52-43DC-A245-CA8FBA948A54}" type="pres">
      <dgm:prSet presAssocID="{0CA35422-6069-4E6D-A881-8759889A05EB}" presName="parTx" presStyleLbl="revTx" presStyleIdx="2" presStyleCnt="6">
        <dgm:presLayoutVars>
          <dgm:chMax val="0"/>
          <dgm:chPref val="0"/>
        </dgm:presLayoutVars>
      </dgm:prSet>
      <dgm:spPr/>
    </dgm:pt>
    <dgm:pt modelId="{E39745C2-8202-47AF-8C69-54A9A9480A1C}" type="pres">
      <dgm:prSet presAssocID="{0CA35422-6069-4E6D-A881-8759889A05EB}" presName="txSpace" presStyleCnt="0"/>
      <dgm:spPr/>
    </dgm:pt>
    <dgm:pt modelId="{F8533F81-F764-4052-B569-F3E87F01D97A}" type="pres">
      <dgm:prSet presAssocID="{0CA35422-6069-4E6D-A881-8759889A05EB}" presName="desTx" presStyleLbl="revTx" presStyleIdx="3" presStyleCnt="6">
        <dgm:presLayoutVars/>
      </dgm:prSet>
      <dgm:spPr/>
    </dgm:pt>
    <dgm:pt modelId="{3B52D0BF-D2C4-4B46-8769-F02B9D9FA82B}" type="pres">
      <dgm:prSet presAssocID="{34A34520-4B61-4D12-8220-1C9C1870DA87}" presName="sibTrans" presStyleCnt="0"/>
      <dgm:spPr/>
    </dgm:pt>
    <dgm:pt modelId="{27FA7A46-B447-49FF-AE8A-B9D93A0B8FB5}" type="pres">
      <dgm:prSet presAssocID="{C8172282-663B-444E-947E-56B63FD4398F}" presName="compNode" presStyleCnt="0"/>
      <dgm:spPr/>
    </dgm:pt>
    <dgm:pt modelId="{8FEDC2FD-0810-42F9-883B-0C43517FCD99}" type="pres">
      <dgm:prSet presAssocID="{C8172282-663B-444E-947E-56B63FD4398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1A627EFB-BAF4-4540-ABA3-9B11A544B0EC}" type="pres">
      <dgm:prSet presAssocID="{C8172282-663B-444E-947E-56B63FD4398F}" presName="iconSpace" presStyleCnt="0"/>
      <dgm:spPr/>
    </dgm:pt>
    <dgm:pt modelId="{364B5483-C6A0-4FD3-9FA5-791051616B7E}" type="pres">
      <dgm:prSet presAssocID="{C8172282-663B-444E-947E-56B63FD4398F}" presName="parTx" presStyleLbl="revTx" presStyleIdx="4" presStyleCnt="6">
        <dgm:presLayoutVars>
          <dgm:chMax val="0"/>
          <dgm:chPref val="0"/>
        </dgm:presLayoutVars>
      </dgm:prSet>
      <dgm:spPr/>
    </dgm:pt>
    <dgm:pt modelId="{FAC3D063-AD3E-45A0-AA41-37C5AB480188}" type="pres">
      <dgm:prSet presAssocID="{C8172282-663B-444E-947E-56B63FD4398F}" presName="txSpace" presStyleCnt="0"/>
      <dgm:spPr/>
    </dgm:pt>
    <dgm:pt modelId="{EA2665F4-858E-4B2C-A05F-6F5C7184390F}" type="pres">
      <dgm:prSet presAssocID="{C8172282-663B-444E-947E-56B63FD4398F}" presName="desTx" presStyleLbl="revTx" presStyleIdx="5" presStyleCnt="6">
        <dgm:presLayoutVars/>
      </dgm:prSet>
      <dgm:spPr/>
    </dgm:pt>
  </dgm:ptLst>
  <dgm:cxnLst>
    <dgm:cxn modelId="{4BBC5905-B506-442F-9B20-81AAB13FBF15}" type="presOf" srcId="{AD1A857B-826B-442D-931E-753F2A4C6C91}" destId="{4183FE6C-05C4-4495-A29C-366239BA507E}" srcOrd="0" destOrd="0" presId="urn:microsoft.com/office/officeart/2018/2/layout/IconLabelDescriptionList"/>
    <dgm:cxn modelId="{966B712B-9DA0-4310-9E7D-98149EFC02F7}" type="presOf" srcId="{8818D836-36A8-4A41-AC0E-494F247D8888}" destId="{F8533F81-F764-4052-B569-F3E87F01D97A}" srcOrd="0" destOrd="0" presId="urn:microsoft.com/office/officeart/2018/2/layout/IconLabelDescriptionList"/>
    <dgm:cxn modelId="{485F392C-D0D7-477F-AFA8-46C666F46108}" srcId="{AD1A857B-826B-442D-931E-753F2A4C6C91}" destId="{0CA35422-6069-4E6D-A881-8759889A05EB}" srcOrd="1" destOrd="0" parTransId="{E44CD10A-9381-4CA1-9324-9627099C4A36}" sibTransId="{34A34520-4B61-4D12-8220-1C9C1870DA87}"/>
    <dgm:cxn modelId="{4D505930-9551-4534-A148-1A1176FFD1D2}" type="presOf" srcId="{0CA35422-6069-4E6D-A881-8759889A05EB}" destId="{FAC7682E-AD52-43DC-A245-CA8FBA948A54}" srcOrd="0" destOrd="0" presId="urn:microsoft.com/office/officeart/2018/2/layout/IconLabelDescriptionList"/>
    <dgm:cxn modelId="{4C4B8A42-CF0A-4BC6-B81D-2D0887E40BD7}" type="presOf" srcId="{CC73DFFD-65A9-402D-9559-6D1A22C639B5}" destId="{52500B1F-6687-4395-B9A0-7904233E3A2A}" srcOrd="0" destOrd="0" presId="urn:microsoft.com/office/officeart/2018/2/layout/IconLabelDescriptionList"/>
    <dgm:cxn modelId="{FB433C65-1677-4D71-A280-23AA586A19B3}" type="presOf" srcId="{C8172282-663B-444E-947E-56B63FD4398F}" destId="{364B5483-C6A0-4FD3-9FA5-791051616B7E}" srcOrd="0" destOrd="0" presId="urn:microsoft.com/office/officeart/2018/2/layout/IconLabelDescriptionList"/>
    <dgm:cxn modelId="{C3849156-3845-4575-ACC8-F10EF8A7B759}" type="presOf" srcId="{0498FB5C-0F31-4F09-9365-5CC23B676E34}" destId="{87134EBC-7ED4-4D8A-AB52-79F9F26BC5E7}" srcOrd="0" destOrd="0" presId="urn:microsoft.com/office/officeart/2018/2/layout/IconLabelDescriptionList"/>
    <dgm:cxn modelId="{D9678178-61F8-4934-9C01-E6EB4FD0D762}" srcId="{AD1A857B-826B-442D-931E-753F2A4C6C91}" destId="{0498FB5C-0F31-4F09-9365-5CC23B676E34}" srcOrd="0" destOrd="0" parTransId="{25E3CBA8-75E5-4644-AB8A-F80C08A5B007}" sibTransId="{7CA209B0-4974-4312-888C-01E8264342C2}"/>
    <dgm:cxn modelId="{24B27ECE-6D17-4C02-936A-30FA0B85672A}" type="presOf" srcId="{F4D719D9-6B99-47BB-A140-A79618D4E58D}" destId="{EA2665F4-858E-4B2C-A05F-6F5C7184390F}" srcOrd="0" destOrd="0" presId="urn:microsoft.com/office/officeart/2018/2/layout/IconLabelDescriptionList"/>
    <dgm:cxn modelId="{B85D79E5-BC71-4281-9E32-831DB2D2ED15}" srcId="{AD1A857B-826B-442D-931E-753F2A4C6C91}" destId="{C8172282-663B-444E-947E-56B63FD4398F}" srcOrd="2" destOrd="0" parTransId="{FCC7C763-AF8D-4A87-A260-6C2F997476D0}" sibTransId="{1D696105-A3AF-42F1-B6DF-A3A4C8E3A7A5}"/>
    <dgm:cxn modelId="{B0EE7EE8-13D0-4572-AFCD-991CA7EE6113}" srcId="{0CA35422-6069-4E6D-A881-8759889A05EB}" destId="{8818D836-36A8-4A41-AC0E-494F247D8888}" srcOrd="0" destOrd="0" parTransId="{64EFF52D-9FE4-4B04-AE60-CB4A875D8F0A}" sibTransId="{4817120C-85C8-4BB3-A19A-CB3A204AE8AE}"/>
    <dgm:cxn modelId="{85375FEB-D51A-4331-BA63-EC5774A0C8C5}" srcId="{0498FB5C-0F31-4F09-9365-5CC23B676E34}" destId="{CC73DFFD-65A9-402D-9559-6D1A22C639B5}" srcOrd="0" destOrd="0" parTransId="{D6D0E563-C8A1-4E36-8D20-79175E01FCB7}" sibTransId="{C12248E4-2099-4429-8BE1-212BD556DF14}"/>
    <dgm:cxn modelId="{9AF7B9F5-5CA6-4B8D-B41E-C92C1221C8CB}" srcId="{C8172282-663B-444E-947E-56B63FD4398F}" destId="{F4D719D9-6B99-47BB-A140-A79618D4E58D}" srcOrd="0" destOrd="0" parTransId="{3C7FB4B0-74A0-43C2-B98F-5B19D24AD919}" sibTransId="{B9A710FD-1F8D-4D96-84B1-ABDC19C14939}"/>
    <dgm:cxn modelId="{B8860B16-90A8-49A1-AA81-5D941C757971}" type="presParOf" srcId="{4183FE6C-05C4-4495-A29C-366239BA507E}" destId="{9CC32EED-D245-46E7-939C-7E1793022C9C}" srcOrd="0" destOrd="0" presId="urn:microsoft.com/office/officeart/2018/2/layout/IconLabelDescriptionList"/>
    <dgm:cxn modelId="{A725314A-92D6-4197-B409-B1C3C2502220}" type="presParOf" srcId="{9CC32EED-D245-46E7-939C-7E1793022C9C}" destId="{6D98ECD3-BF1A-4236-96CC-5048625A4146}" srcOrd="0" destOrd="0" presId="urn:microsoft.com/office/officeart/2018/2/layout/IconLabelDescriptionList"/>
    <dgm:cxn modelId="{D21C3614-444C-4452-87DA-E907B0A77CF3}" type="presParOf" srcId="{9CC32EED-D245-46E7-939C-7E1793022C9C}" destId="{E3727773-29C3-4ADC-84D0-2FC1638531AD}" srcOrd="1" destOrd="0" presId="urn:microsoft.com/office/officeart/2018/2/layout/IconLabelDescriptionList"/>
    <dgm:cxn modelId="{10D05A24-9309-46E2-9461-8BB71C767540}" type="presParOf" srcId="{9CC32EED-D245-46E7-939C-7E1793022C9C}" destId="{87134EBC-7ED4-4D8A-AB52-79F9F26BC5E7}" srcOrd="2" destOrd="0" presId="urn:microsoft.com/office/officeart/2018/2/layout/IconLabelDescriptionList"/>
    <dgm:cxn modelId="{59F6ED08-E6B4-4E18-9E85-931C09573464}" type="presParOf" srcId="{9CC32EED-D245-46E7-939C-7E1793022C9C}" destId="{D88A0811-AA48-4577-8456-7E2FC1A815EA}" srcOrd="3" destOrd="0" presId="urn:microsoft.com/office/officeart/2018/2/layout/IconLabelDescriptionList"/>
    <dgm:cxn modelId="{EBDD98F2-2926-497B-8A4F-1982FACA57EE}" type="presParOf" srcId="{9CC32EED-D245-46E7-939C-7E1793022C9C}" destId="{52500B1F-6687-4395-B9A0-7904233E3A2A}" srcOrd="4" destOrd="0" presId="urn:microsoft.com/office/officeart/2018/2/layout/IconLabelDescriptionList"/>
    <dgm:cxn modelId="{6EC8BF9A-7DFD-4625-9F73-58B0F8C3ED27}" type="presParOf" srcId="{4183FE6C-05C4-4495-A29C-366239BA507E}" destId="{9F3F88AB-3989-4C7E-8E54-EACC239A3015}" srcOrd="1" destOrd="0" presId="urn:microsoft.com/office/officeart/2018/2/layout/IconLabelDescriptionList"/>
    <dgm:cxn modelId="{D3596E2E-8801-46B4-9E67-926C8EAEE2D6}" type="presParOf" srcId="{4183FE6C-05C4-4495-A29C-366239BA507E}" destId="{F8633A15-BDE7-453E-AFFA-977AA41F1E99}" srcOrd="2" destOrd="0" presId="urn:microsoft.com/office/officeart/2018/2/layout/IconLabelDescriptionList"/>
    <dgm:cxn modelId="{477050F4-06CA-4723-9E61-FA4E1847E225}" type="presParOf" srcId="{F8633A15-BDE7-453E-AFFA-977AA41F1E99}" destId="{7BB91610-AEB5-49F8-8735-347BFF7B55EF}" srcOrd="0" destOrd="0" presId="urn:microsoft.com/office/officeart/2018/2/layout/IconLabelDescriptionList"/>
    <dgm:cxn modelId="{C0D56F25-5C64-40FD-A4D6-F146A4AFAFF9}" type="presParOf" srcId="{F8633A15-BDE7-453E-AFFA-977AA41F1E99}" destId="{778BF3D4-5713-4BCE-AACA-72B224AA36C5}" srcOrd="1" destOrd="0" presId="urn:microsoft.com/office/officeart/2018/2/layout/IconLabelDescriptionList"/>
    <dgm:cxn modelId="{FCC9C19E-15C5-46D9-80BE-FC5213DBE97C}" type="presParOf" srcId="{F8633A15-BDE7-453E-AFFA-977AA41F1E99}" destId="{FAC7682E-AD52-43DC-A245-CA8FBA948A54}" srcOrd="2" destOrd="0" presId="urn:microsoft.com/office/officeart/2018/2/layout/IconLabelDescriptionList"/>
    <dgm:cxn modelId="{5CE5AA18-8F1B-412D-B18C-FDE8E323D164}" type="presParOf" srcId="{F8633A15-BDE7-453E-AFFA-977AA41F1E99}" destId="{E39745C2-8202-47AF-8C69-54A9A9480A1C}" srcOrd="3" destOrd="0" presId="urn:microsoft.com/office/officeart/2018/2/layout/IconLabelDescriptionList"/>
    <dgm:cxn modelId="{F45B5331-FC02-42F0-A15E-2AD665D6D209}" type="presParOf" srcId="{F8633A15-BDE7-453E-AFFA-977AA41F1E99}" destId="{F8533F81-F764-4052-B569-F3E87F01D97A}" srcOrd="4" destOrd="0" presId="urn:microsoft.com/office/officeart/2018/2/layout/IconLabelDescriptionList"/>
    <dgm:cxn modelId="{9AB4EF9D-58E9-47A5-913C-D0F23593ACA4}" type="presParOf" srcId="{4183FE6C-05C4-4495-A29C-366239BA507E}" destId="{3B52D0BF-D2C4-4B46-8769-F02B9D9FA82B}" srcOrd="3" destOrd="0" presId="urn:microsoft.com/office/officeart/2018/2/layout/IconLabelDescriptionList"/>
    <dgm:cxn modelId="{300FC40B-9D31-4828-A284-5867D49AEB42}" type="presParOf" srcId="{4183FE6C-05C4-4495-A29C-366239BA507E}" destId="{27FA7A46-B447-49FF-AE8A-B9D93A0B8FB5}" srcOrd="4" destOrd="0" presId="urn:microsoft.com/office/officeart/2018/2/layout/IconLabelDescriptionList"/>
    <dgm:cxn modelId="{2D1879DD-0E6F-41A9-AA77-4B24914DBAEA}" type="presParOf" srcId="{27FA7A46-B447-49FF-AE8A-B9D93A0B8FB5}" destId="{8FEDC2FD-0810-42F9-883B-0C43517FCD99}" srcOrd="0" destOrd="0" presId="urn:microsoft.com/office/officeart/2018/2/layout/IconLabelDescriptionList"/>
    <dgm:cxn modelId="{9EF08189-F711-49E7-B20A-8366A0D54F79}" type="presParOf" srcId="{27FA7A46-B447-49FF-AE8A-B9D93A0B8FB5}" destId="{1A627EFB-BAF4-4540-ABA3-9B11A544B0EC}" srcOrd="1" destOrd="0" presId="urn:microsoft.com/office/officeart/2018/2/layout/IconLabelDescriptionList"/>
    <dgm:cxn modelId="{3BE50A48-D975-4BE4-8C91-51E8816B508F}" type="presParOf" srcId="{27FA7A46-B447-49FF-AE8A-B9D93A0B8FB5}" destId="{364B5483-C6A0-4FD3-9FA5-791051616B7E}" srcOrd="2" destOrd="0" presId="urn:microsoft.com/office/officeart/2018/2/layout/IconLabelDescriptionList"/>
    <dgm:cxn modelId="{88FC59F3-8806-49FE-A01C-0DC857C4055A}" type="presParOf" srcId="{27FA7A46-B447-49FF-AE8A-B9D93A0B8FB5}" destId="{FAC3D063-AD3E-45A0-AA41-37C5AB480188}" srcOrd="3" destOrd="0" presId="urn:microsoft.com/office/officeart/2018/2/layout/IconLabelDescriptionList"/>
    <dgm:cxn modelId="{D65D4E39-0EE8-4B02-B718-FB4C1015C5CC}" type="presParOf" srcId="{27FA7A46-B447-49FF-AE8A-B9D93A0B8FB5}" destId="{EA2665F4-858E-4B2C-A05F-6F5C7184390F}"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E2EB23-9E62-4E84-8FBA-10AB74E55560}"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C5F8CF66-FBDE-4936-95BA-694225109AAF}">
      <dgm:prSet/>
      <dgm:spPr/>
      <dgm:t>
        <a:bodyPr/>
        <a:lstStyle/>
        <a:p>
          <a:r>
            <a:rPr lang="en-IN" b="1"/>
            <a:t>Minkov–Hofstede</a:t>
          </a:r>
          <a:endParaRPr lang="en-US"/>
        </a:p>
      </dgm:t>
    </dgm:pt>
    <dgm:pt modelId="{F387BFB5-4D3C-4588-B46A-D0FCBD6F5435}" type="parTrans" cxnId="{12D88973-9DD7-4FD2-9F3C-3A14E5CF125B}">
      <dgm:prSet/>
      <dgm:spPr/>
      <dgm:t>
        <a:bodyPr/>
        <a:lstStyle/>
        <a:p>
          <a:endParaRPr lang="en-US"/>
        </a:p>
      </dgm:t>
    </dgm:pt>
    <dgm:pt modelId="{661F30E9-D6ED-433E-83C9-051EFAD74B1C}" type="sibTrans" cxnId="{12D88973-9DD7-4FD2-9F3C-3A14E5CF125B}">
      <dgm:prSet/>
      <dgm:spPr/>
      <dgm:t>
        <a:bodyPr/>
        <a:lstStyle/>
        <a:p>
          <a:endParaRPr lang="en-US"/>
        </a:p>
      </dgm:t>
    </dgm:pt>
    <dgm:pt modelId="{67548BEE-D935-4019-BB43-96BC3981F4D1}">
      <dgm:prSet/>
      <dgm:spPr/>
      <dgm:t>
        <a:bodyPr/>
        <a:lstStyle/>
        <a:p>
          <a:r>
            <a:rPr lang="en-IN" dirty="0"/>
            <a:t>Use Individualism-Collectivism and Flexibility-Monumentalism as trustworthy cultural axes. Anglo environments like the UK often combine individualist and pragmatic inclinations in meetings, feedback and negotiation (Minkov et al., 2023; Komisarof and </a:t>
          </a:r>
          <a:r>
            <a:rPr lang="en-IN" dirty="0" err="1"/>
            <a:t>Akaliyski</a:t>
          </a:r>
          <a:r>
            <a:rPr lang="en-IN" dirty="0"/>
            <a:t>, 2025).</a:t>
          </a:r>
          <a:endParaRPr lang="en-US" dirty="0"/>
        </a:p>
      </dgm:t>
    </dgm:pt>
    <dgm:pt modelId="{C5D1CEBE-AAA9-435F-8A83-1470C18A8747}" type="parTrans" cxnId="{E3CD9B04-1318-4C8E-BAFC-2D1A7CB01266}">
      <dgm:prSet/>
      <dgm:spPr/>
      <dgm:t>
        <a:bodyPr/>
        <a:lstStyle/>
        <a:p>
          <a:endParaRPr lang="en-US"/>
        </a:p>
      </dgm:t>
    </dgm:pt>
    <dgm:pt modelId="{6CF906C7-46BB-4DEF-994E-6E5BE9DB85F8}" type="sibTrans" cxnId="{E3CD9B04-1318-4C8E-BAFC-2D1A7CB01266}">
      <dgm:prSet/>
      <dgm:spPr/>
      <dgm:t>
        <a:bodyPr/>
        <a:lstStyle/>
        <a:p>
          <a:endParaRPr lang="en-US"/>
        </a:p>
      </dgm:t>
    </dgm:pt>
    <dgm:pt modelId="{D4A991B5-191A-4095-A732-063530AB70BE}">
      <dgm:prSet/>
      <dgm:spPr/>
      <dgm:t>
        <a:bodyPr/>
        <a:lstStyle/>
        <a:p>
          <a:r>
            <a:rPr lang="en-IN" b="1"/>
            <a:t>Jandt / Samovar breadth</a:t>
          </a:r>
          <a:endParaRPr lang="en-US"/>
        </a:p>
      </dgm:t>
    </dgm:pt>
    <dgm:pt modelId="{C7218DC8-D6CE-45AF-A29E-E9453D8DF565}" type="parTrans" cxnId="{6D87331D-9CD1-4411-835A-4A750088E58B}">
      <dgm:prSet/>
      <dgm:spPr/>
      <dgm:t>
        <a:bodyPr/>
        <a:lstStyle/>
        <a:p>
          <a:endParaRPr lang="en-US"/>
        </a:p>
      </dgm:t>
    </dgm:pt>
    <dgm:pt modelId="{63D98ED3-3EC9-4A79-9EFF-297F9B93C7F2}" type="sibTrans" cxnId="{6D87331D-9CD1-4411-835A-4A750088E58B}">
      <dgm:prSet/>
      <dgm:spPr/>
      <dgm:t>
        <a:bodyPr/>
        <a:lstStyle/>
        <a:p>
          <a:endParaRPr lang="en-US"/>
        </a:p>
      </dgm:t>
    </dgm:pt>
    <dgm:pt modelId="{D8D79762-D9A7-4961-BED3-FA9F5E0EDB07}">
      <dgm:prSet/>
      <dgm:spPr/>
      <dgm:t>
        <a:bodyPr/>
        <a:lstStyle/>
        <a:p>
          <a:r>
            <a:rPr lang="en-IN" dirty="0"/>
            <a:t>UK business talk is generally low-to-mid context, favouring explicit, evidence-led messages, tempered by polite understatement; align channel and tone to audience and stakes (Samovar et al., 2024; Jandt, 2024).</a:t>
          </a:r>
          <a:endParaRPr lang="en-US" dirty="0"/>
        </a:p>
      </dgm:t>
    </dgm:pt>
    <dgm:pt modelId="{2CF0BA04-BF3B-43F5-998E-9437A591BA3D}" type="parTrans" cxnId="{99C6C3C4-54AE-4F48-9B89-0ED053D5ECEA}">
      <dgm:prSet/>
      <dgm:spPr/>
      <dgm:t>
        <a:bodyPr/>
        <a:lstStyle/>
        <a:p>
          <a:endParaRPr lang="en-US"/>
        </a:p>
      </dgm:t>
    </dgm:pt>
    <dgm:pt modelId="{FED8741F-5748-44CD-B975-FDFD4336F1EF}" type="sibTrans" cxnId="{99C6C3C4-54AE-4F48-9B89-0ED053D5ECEA}">
      <dgm:prSet/>
      <dgm:spPr/>
      <dgm:t>
        <a:bodyPr/>
        <a:lstStyle/>
        <a:p>
          <a:endParaRPr lang="en-US"/>
        </a:p>
      </dgm:t>
    </dgm:pt>
    <dgm:pt modelId="{FFEBE7CA-FD21-4B47-9A1B-386916ECA5FC}">
      <dgm:prSet/>
      <dgm:spPr/>
      <dgm:t>
        <a:bodyPr/>
        <a:lstStyle/>
        <a:p>
          <a:r>
            <a:rPr lang="en-IN" b="1"/>
            <a:t>Why this matters now </a:t>
          </a:r>
          <a:endParaRPr lang="en-US"/>
        </a:p>
      </dgm:t>
    </dgm:pt>
    <dgm:pt modelId="{3AAFCD94-AF49-4F67-B0A8-80527F9262AC}" type="parTrans" cxnId="{22B42780-C629-4049-AF38-89C01961C1AB}">
      <dgm:prSet/>
      <dgm:spPr/>
      <dgm:t>
        <a:bodyPr/>
        <a:lstStyle/>
        <a:p>
          <a:endParaRPr lang="en-US"/>
        </a:p>
      </dgm:t>
    </dgm:pt>
    <dgm:pt modelId="{488A5FE2-A050-4F3C-BFE7-CF467F41B445}" type="sibTrans" cxnId="{22B42780-C629-4049-AF38-89C01961C1AB}">
      <dgm:prSet/>
      <dgm:spPr/>
      <dgm:t>
        <a:bodyPr/>
        <a:lstStyle/>
        <a:p>
          <a:endParaRPr lang="en-US"/>
        </a:p>
      </dgm:t>
    </dgm:pt>
    <dgm:pt modelId="{AF6F58E3-E8FC-4496-AEF4-7515ACC34859}">
      <dgm:prSet/>
      <dgm:spPr/>
      <dgm:t>
        <a:bodyPr/>
        <a:lstStyle/>
        <a:p>
          <a:r>
            <a:rPr lang="en-IN" dirty="0"/>
            <a:t>Nearly 28% of work is hybrid, leading to increased channel switching and miscue risk. Managers want repeatable scripts for virtual and in-person interactions (ONS, 2025; The Guardian, 2025).</a:t>
          </a:r>
          <a:endParaRPr lang="en-US" dirty="0"/>
        </a:p>
      </dgm:t>
    </dgm:pt>
    <dgm:pt modelId="{C3FE9A35-896D-40A5-A8EB-B43F0EE48718}" type="parTrans" cxnId="{264D408F-2BD0-43E4-A329-C54716FBCD21}">
      <dgm:prSet/>
      <dgm:spPr/>
      <dgm:t>
        <a:bodyPr/>
        <a:lstStyle/>
        <a:p>
          <a:endParaRPr lang="en-US"/>
        </a:p>
      </dgm:t>
    </dgm:pt>
    <dgm:pt modelId="{DE909BAA-C729-4255-8669-9E4CA9794D57}" type="sibTrans" cxnId="{264D408F-2BD0-43E4-A329-C54716FBCD21}">
      <dgm:prSet/>
      <dgm:spPr/>
      <dgm:t>
        <a:bodyPr/>
        <a:lstStyle/>
        <a:p>
          <a:endParaRPr lang="en-US"/>
        </a:p>
      </dgm:t>
    </dgm:pt>
    <dgm:pt modelId="{5D828FCD-D891-4501-82A2-722755E2FA8C}">
      <dgm:prSet/>
      <dgm:spPr/>
      <dgm:t>
        <a:bodyPr/>
        <a:lstStyle/>
        <a:p>
          <a:r>
            <a:rPr lang="en-IN" b="1"/>
            <a:t>Limitations</a:t>
          </a:r>
          <a:endParaRPr lang="en-US"/>
        </a:p>
      </dgm:t>
    </dgm:pt>
    <dgm:pt modelId="{78164EE5-76EE-47E8-B1D6-83DCD760C782}" type="parTrans" cxnId="{2FE2C7DB-14E6-4B8D-9A26-21711AB19226}">
      <dgm:prSet/>
      <dgm:spPr/>
      <dgm:t>
        <a:bodyPr/>
        <a:lstStyle/>
        <a:p>
          <a:endParaRPr lang="en-US"/>
        </a:p>
      </dgm:t>
    </dgm:pt>
    <dgm:pt modelId="{8C008165-AE75-4C43-85DB-9E804DE62EB1}" type="sibTrans" cxnId="{2FE2C7DB-14E6-4B8D-9A26-21711AB19226}">
      <dgm:prSet/>
      <dgm:spPr/>
      <dgm:t>
        <a:bodyPr/>
        <a:lstStyle/>
        <a:p>
          <a:endParaRPr lang="en-US"/>
        </a:p>
      </dgm:t>
    </dgm:pt>
    <dgm:pt modelId="{DFA8A4E2-62E3-43E4-8AEC-04E6BA315AFC}">
      <dgm:prSet/>
      <dgm:spPr/>
      <dgm:t>
        <a:bodyPr/>
        <a:lstStyle/>
        <a:p>
          <a:r>
            <a:rPr lang="en-IN" dirty="0"/>
            <a:t>Avoid cultural determinism: large within-country variation by region, sector, language background and role seniority (ONS, 2022; ONS, 2025).</a:t>
          </a:r>
          <a:endParaRPr lang="en-US" dirty="0"/>
        </a:p>
      </dgm:t>
    </dgm:pt>
    <dgm:pt modelId="{9990309D-88BC-4831-9959-70A362F9613E}" type="parTrans" cxnId="{8BBC2F91-4462-42C7-8794-9379DC50C56F}">
      <dgm:prSet/>
      <dgm:spPr/>
      <dgm:t>
        <a:bodyPr/>
        <a:lstStyle/>
        <a:p>
          <a:endParaRPr lang="en-US"/>
        </a:p>
      </dgm:t>
    </dgm:pt>
    <dgm:pt modelId="{C78223EB-4054-4E11-ABBC-C5CED7E0DA54}" type="sibTrans" cxnId="{8BBC2F91-4462-42C7-8794-9379DC50C56F}">
      <dgm:prSet/>
      <dgm:spPr/>
      <dgm:t>
        <a:bodyPr/>
        <a:lstStyle/>
        <a:p>
          <a:endParaRPr lang="en-US"/>
        </a:p>
      </dgm:t>
    </dgm:pt>
    <dgm:pt modelId="{596417C1-9344-41B3-BCE9-49F7F6C5D5C2}">
      <dgm:prSet/>
      <dgm:spPr/>
      <dgm:t>
        <a:bodyPr/>
        <a:lstStyle/>
        <a:p>
          <a:pPr>
            <a:buSzPts val="1000"/>
            <a:buFont typeface="Symbol" panose="05050102010706020507" pitchFamily="18" charset="2"/>
            <a:buChar char=""/>
          </a:pPr>
          <a:r>
            <a:rPr lang="en-IN" dirty="0"/>
            <a:t>According to Samovar et al. (2024), nonverbal indicators like as turn-taking, hedging and language may hide status and disagreement. To increase clarity, slides and minutes should make “what/why/next” plain. </a:t>
          </a:r>
        </a:p>
      </dgm:t>
    </dgm:pt>
    <dgm:pt modelId="{098F18C9-7E58-4EE3-A3B7-0941526F2891}" type="parTrans" cxnId="{299CA456-30B7-463D-9FE9-9EFB76841F8D}">
      <dgm:prSet/>
      <dgm:spPr/>
      <dgm:t>
        <a:bodyPr/>
        <a:lstStyle/>
        <a:p>
          <a:endParaRPr lang="en-IN"/>
        </a:p>
      </dgm:t>
    </dgm:pt>
    <dgm:pt modelId="{68DC442C-85B9-4051-B875-4D9F62E9D6F2}" type="sibTrans" cxnId="{299CA456-30B7-463D-9FE9-9EFB76841F8D}">
      <dgm:prSet/>
      <dgm:spPr/>
      <dgm:t>
        <a:bodyPr/>
        <a:lstStyle/>
        <a:p>
          <a:endParaRPr lang="en-IN"/>
        </a:p>
      </dgm:t>
    </dgm:pt>
    <dgm:pt modelId="{43D7A771-A68F-4C41-B51D-2453AAB45151}">
      <dgm:prSet/>
      <dgm:spPr/>
      <dgm:t>
        <a:bodyPr/>
        <a:lstStyle/>
        <a:p>
          <a:pPr>
            <a:buNone/>
          </a:pPr>
          <a:r>
            <a:rPr lang="en-IN" dirty="0"/>
            <a:t>UK workplaces are linguistically and culturally diverse; communication must assume mixed norms and varied pragmatics (Jandt, 2024; ONS, 2022).</a:t>
          </a:r>
        </a:p>
      </dgm:t>
    </dgm:pt>
    <dgm:pt modelId="{0021B383-ACD1-41E5-86AD-EDEC3AB9988F}" type="parTrans" cxnId="{04E4C03E-43F1-40F5-863D-D7CDAB621D62}">
      <dgm:prSet/>
      <dgm:spPr/>
      <dgm:t>
        <a:bodyPr/>
        <a:lstStyle/>
        <a:p>
          <a:endParaRPr lang="en-IN"/>
        </a:p>
      </dgm:t>
    </dgm:pt>
    <dgm:pt modelId="{A5979B6F-4FC5-4378-A5CA-3433092ED95A}" type="sibTrans" cxnId="{04E4C03E-43F1-40F5-863D-D7CDAB621D62}">
      <dgm:prSet/>
      <dgm:spPr/>
      <dgm:t>
        <a:bodyPr/>
        <a:lstStyle/>
        <a:p>
          <a:endParaRPr lang="en-IN"/>
        </a:p>
      </dgm:t>
    </dgm:pt>
    <dgm:pt modelId="{A48A1661-78F8-477D-BE9B-6430DA4E89AF}">
      <dgm:prSet/>
      <dgm:spPr/>
      <dgm:t>
        <a:bodyPr/>
        <a:lstStyle/>
        <a:p>
          <a:pPr>
            <a:buSzPts val="1000"/>
            <a:buFont typeface="Symbol" panose="05050102010706020507" pitchFamily="18" charset="2"/>
            <a:buChar char=""/>
          </a:pPr>
          <a:r>
            <a:rPr lang="en-IN" dirty="0"/>
            <a:t>Post-pandemic hybrid norms and DEI agendas modify behaviours, seeing dimensions as inclinations rather than features (Samovar et al., 2024; CIPD, 2024b).</a:t>
          </a:r>
        </a:p>
      </dgm:t>
    </dgm:pt>
    <dgm:pt modelId="{46145968-AEDF-400C-98DC-D4D657685699}" type="parTrans" cxnId="{F4001472-6EF0-40F9-B776-0E3E69AE4C98}">
      <dgm:prSet/>
      <dgm:spPr/>
      <dgm:t>
        <a:bodyPr/>
        <a:lstStyle/>
        <a:p>
          <a:endParaRPr lang="en-IN"/>
        </a:p>
      </dgm:t>
    </dgm:pt>
    <dgm:pt modelId="{A94C1E4D-39E6-43F8-BC29-449DAF601F8D}" type="sibTrans" cxnId="{F4001472-6EF0-40F9-B776-0E3E69AE4C98}">
      <dgm:prSet/>
      <dgm:spPr/>
      <dgm:t>
        <a:bodyPr/>
        <a:lstStyle/>
        <a:p>
          <a:endParaRPr lang="en-IN"/>
        </a:p>
      </dgm:t>
    </dgm:pt>
    <dgm:pt modelId="{FF92D7F2-3D83-4590-8750-E08D92EC2A5C}" type="pres">
      <dgm:prSet presAssocID="{ACE2EB23-9E62-4E84-8FBA-10AB74E55560}" presName="linear" presStyleCnt="0">
        <dgm:presLayoutVars>
          <dgm:dir/>
          <dgm:animLvl val="lvl"/>
          <dgm:resizeHandles val="exact"/>
        </dgm:presLayoutVars>
      </dgm:prSet>
      <dgm:spPr/>
    </dgm:pt>
    <dgm:pt modelId="{85A87C9B-D83B-4695-87CB-1A7AE7C3C7C9}" type="pres">
      <dgm:prSet presAssocID="{C5F8CF66-FBDE-4936-95BA-694225109AAF}" presName="parentLin" presStyleCnt="0"/>
      <dgm:spPr/>
    </dgm:pt>
    <dgm:pt modelId="{FBEE88BF-320A-4457-82C1-67C2BC968E41}" type="pres">
      <dgm:prSet presAssocID="{C5F8CF66-FBDE-4936-95BA-694225109AAF}" presName="parentLeftMargin" presStyleLbl="node1" presStyleIdx="0" presStyleCnt="4"/>
      <dgm:spPr/>
    </dgm:pt>
    <dgm:pt modelId="{5468F157-AA55-4F1B-B1D0-AC12FD5018AD}" type="pres">
      <dgm:prSet presAssocID="{C5F8CF66-FBDE-4936-95BA-694225109AAF}" presName="parentText" presStyleLbl="node1" presStyleIdx="0" presStyleCnt="4">
        <dgm:presLayoutVars>
          <dgm:chMax val="0"/>
          <dgm:bulletEnabled val="1"/>
        </dgm:presLayoutVars>
      </dgm:prSet>
      <dgm:spPr/>
    </dgm:pt>
    <dgm:pt modelId="{600FED31-4447-4503-AB88-42D177EBE991}" type="pres">
      <dgm:prSet presAssocID="{C5F8CF66-FBDE-4936-95BA-694225109AAF}" presName="negativeSpace" presStyleCnt="0"/>
      <dgm:spPr/>
    </dgm:pt>
    <dgm:pt modelId="{779FA86A-3C6A-43DF-BAAF-AE9ECCFE4100}" type="pres">
      <dgm:prSet presAssocID="{C5F8CF66-FBDE-4936-95BA-694225109AAF}" presName="childText" presStyleLbl="conFgAcc1" presStyleIdx="0" presStyleCnt="4">
        <dgm:presLayoutVars>
          <dgm:bulletEnabled val="1"/>
        </dgm:presLayoutVars>
      </dgm:prSet>
      <dgm:spPr/>
    </dgm:pt>
    <dgm:pt modelId="{B04CAD39-5808-4414-BADC-8CE1A9FD203C}" type="pres">
      <dgm:prSet presAssocID="{661F30E9-D6ED-433E-83C9-051EFAD74B1C}" presName="spaceBetweenRectangles" presStyleCnt="0"/>
      <dgm:spPr/>
    </dgm:pt>
    <dgm:pt modelId="{00A0AE33-7A76-4DD2-A2A5-D82C32B3AA37}" type="pres">
      <dgm:prSet presAssocID="{D4A991B5-191A-4095-A732-063530AB70BE}" presName="parentLin" presStyleCnt="0"/>
      <dgm:spPr/>
    </dgm:pt>
    <dgm:pt modelId="{E5D0CE71-D026-4C8E-AA58-9454BE757B7E}" type="pres">
      <dgm:prSet presAssocID="{D4A991B5-191A-4095-A732-063530AB70BE}" presName="parentLeftMargin" presStyleLbl="node1" presStyleIdx="0" presStyleCnt="4"/>
      <dgm:spPr/>
    </dgm:pt>
    <dgm:pt modelId="{680C90F1-6BB0-42DF-99B8-B58C3AEB4D60}" type="pres">
      <dgm:prSet presAssocID="{D4A991B5-191A-4095-A732-063530AB70BE}" presName="parentText" presStyleLbl="node1" presStyleIdx="1" presStyleCnt="4">
        <dgm:presLayoutVars>
          <dgm:chMax val="0"/>
          <dgm:bulletEnabled val="1"/>
        </dgm:presLayoutVars>
      </dgm:prSet>
      <dgm:spPr/>
    </dgm:pt>
    <dgm:pt modelId="{EF26A342-B300-4189-8C09-E2E0898EDDAD}" type="pres">
      <dgm:prSet presAssocID="{D4A991B5-191A-4095-A732-063530AB70BE}" presName="negativeSpace" presStyleCnt="0"/>
      <dgm:spPr/>
    </dgm:pt>
    <dgm:pt modelId="{56A4CC3E-B8FF-419F-A849-49F2EA80BFF5}" type="pres">
      <dgm:prSet presAssocID="{D4A991B5-191A-4095-A732-063530AB70BE}" presName="childText" presStyleLbl="conFgAcc1" presStyleIdx="1" presStyleCnt="4">
        <dgm:presLayoutVars>
          <dgm:bulletEnabled val="1"/>
        </dgm:presLayoutVars>
      </dgm:prSet>
      <dgm:spPr/>
    </dgm:pt>
    <dgm:pt modelId="{7C81BA23-DCCF-4C02-85B2-F7DC43E9BFEC}" type="pres">
      <dgm:prSet presAssocID="{63D98ED3-3EC9-4A79-9EFF-297F9B93C7F2}" presName="spaceBetweenRectangles" presStyleCnt="0"/>
      <dgm:spPr/>
    </dgm:pt>
    <dgm:pt modelId="{2753069F-2AEA-4D72-80A2-B80A95E463B6}" type="pres">
      <dgm:prSet presAssocID="{FFEBE7CA-FD21-4B47-9A1B-386916ECA5FC}" presName="parentLin" presStyleCnt="0"/>
      <dgm:spPr/>
    </dgm:pt>
    <dgm:pt modelId="{AE5A4E7D-A280-4BF8-9F0C-F061D07738A8}" type="pres">
      <dgm:prSet presAssocID="{FFEBE7CA-FD21-4B47-9A1B-386916ECA5FC}" presName="parentLeftMargin" presStyleLbl="node1" presStyleIdx="1" presStyleCnt="4"/>
      <dgm:spPr/>
    </dgm:pt>
    <dgm:pt modelId="{AE55553F-6262-4CA1-ACA1-FC7BBA6390F9}" type="pres">
      <dgm:prSet presAssocID="{FFEBE7CA-FD21-4B47-9A1B-386916ECA5FC}" presName="parentText" presStyleLbl="node1" presStyleIdx="2" presStyleCnt="4">
        <dgm:presLayoutVars>
          <dgm:chMax val="0"/>
          <dgm:bulletEnabled val="1"/>
        </dgm:presLayoutVars>
      </dgm:prSet>
      <dgm:spPr/>
    </dgm:pt>
    <dgm:pt modelId="{A6F7A865-5E45-4354-B3CD-787DF0B20899}" type="pres">
      <dgm:prSet presAssocID="{FFEBE7CA-FD21-4B47-9A1B-386916ECA5FC}" presName="negativeSpace" presStyleCnt="0"/>
      <dgm:spPr/>
    </dgm:pt>
    <dgm:pt modelId="{428AC8D6-C2A0-412F-907D-CB5A3A11950B}" type="pres">
      <dgm:prSet presAssocID="{FFEBE7CA-FD21-4B47-9A1B-386916ECA5FC}" presName="childText" presStyleLbl="conFgAcc1" presStyleIdx="2" presStyleCnt="4">
        <dgm:presLayoutVars>
          <dgm:bulletEnabled val="1"/>
        </dgm:presLayoutVars>
      </dgm:prSet>
      <dgm:spPr/>
    </dgm:pt>
    <dgm:pt modelId="{118DEBC4-C1F3-4002-865D-CDAFBDA0FA9C}" type="pres">
      <dgm:prSet presAssocID="{488A5FE2-A050-4F3C-BFE7-CF467F41B445}" presName="spaceBetweenRectangles" presStyleCnt="0"/>
      <dgm:spPr/>
    </dgm:pt>
    <dgm:pt modelId="{D7BF9BAB-9246-4107-9AFE-B72B9C1D6592}" type="pres">
      <dgm:prSet presAssocID="{5D828FCD-D891-4501-82A2-722755E2FA8C}" presName="parentLin" presStyleCnt="0"/>
      <dgm:spPr/>
    </dgm:pt>
    <dgm:pt modelId="{C1A8F437-95D8-45C3-BC31-CBC4A4656C56}" type="pres">
      <dgm:prSet presAssocID="{5D828FCD-D891-4501-82A2-722755E2FA8C}" presName="parentLeftMargin" presStyleLbl="node1" presStyleIdx="2" presStyleCnt="4"/>
      <dgm:spPr/>
    </dgm:pt>
    <dgm:pt modelId="{F94F4A34-B583-4BF9-AAFA-0A71C57F8670}" type="pres">
      <dgm:prSet presAssocID="{5D828FCD-D891-4501-82A2-722755E2FA8C}" presName="parentText" presStyleLbl="node1" presStyleIdx="3" presStyleCnt="4">
        <dgm:presLayoutVars>
          <dgm:chMax val="0"/>
          <dgm:bulletEnabled val="1"/>
        </dgm:presLayoutVars>
      </dgm:prSet>
      <dgm:spPr/>
    </dgm:pt>
    <dgm:pt modelId="{8D89CF90-A9AE-40B2-8EF9-7D8AF91F0795}" type="pres">
      <dgm:prSet presAssocID="{5D828FCD-D891-4501-82A2-722755E2FA8C}" presName="negativeSpace" presStyleCnt="0"/>
      <dgm:spPr/>
    </dgm:pt>
    <dgm:pt modelId="{55A807C7-5F02-467B-8CD9-BB601EA021AF}" type="pres">
      <dgm:prSet presAssocID="{5D828FCD-D891-4501-82A2-722755E2FA8C}" presName="childText" presStyleLbl="conFgAcc1" presStyleIdx="3" presStyleCnt="4">
        <dgm:presLayoutVars>
          <dgm:bulletEnabled val="1"/>
        </dgm:presLayoutVars>
      </dgm:prSet>
      <dgm:spPr/>
    </dgm:pt>
  </dgm:ptLst>
  <dgm:cxnLst>
    <dgm:cxn modelId="{E3CD9B04-1318-4C8E-BAFC-2D1A7CB01266}" srcId="{C5F8CF66-FBDE-4936-95BA-694225109AAF}" destId="{67548BEE-D935-4019-BB43-96BC3981F4D1}" srcOrd="0" destOrd="0" parTransId="{C5D1CEBE-AAA9-435F-8A83-1470C18A8747}" sibTransId="{6CF906C7-46BB-4DEF-994E-6E5BE9DB85F8}"/>
    <dgm:cxn modelId="{6D87331D-9CD1-4411-835A-4A750088E58B}" srcId="{ACE2EB23-9E62-4E84-8FBA-10AB74E55560}" destId="{D4A991B5-191A-4095-A732-063530AB70BE}" srcOrd="1" destOrd="0" parTransId="{C7218DC8-D6CE-45AF-A29E-E9453D8DF565}" sibTransId="{63D98ED3-3EC9-4A79-9EFF-297F9B93C7F2}"/>
    <dgm:cxn modelId="{5396A123-F64C-4D97-9623-ADF68B8BB1E6}" type="presOf" srcId="{5D828FCD-D891-4501-82A2-722755E2FA8C}" destId="{F94F4A34-B583-4BF9-AAFA-0A71C57F8670}" srcOrd="1" destOrd="0" presId="urn:microsoft.com/office/officeart/2005/8/layout/list1"/>
    <dgm:cxn modelId="{04E4C03E-43F1-40F5-863D-D7CDAB621D62}" srcId="{D4A991B5-191A-4095-A732-063530AB70BE}" destId="{43D7A771-A68F-4C41-B51D-2453AAB45151}" srcOrd="2" destOrd="0" parTransId="{0021B383-ACD1-41E5-86AD-EDEC3AB9988F}" sibTransId="{A5979B6F-4FC5-4378-A5CA-3433092ED95A}"/>
    <dgm:cxn modelId="{EB26D542-98DE-4559-8E2C-E07DEA5BFFCD}" type="presOf" srcId="{D8D79762-D9A7-4961-BED3-FA9F5E0EDB07}" destId="{56A4CC3E-B8FF-419F-A849-49F2EA80BFF5}" srcOrd="0" destOrd="0" presId="urn:microsoft.com/office/officeart/2005/8/layout/list1"/>
    <dgm:cxn modelId="{214F0E6C-3430-4814-8218-47DE9B642E20}" type="presOf" srcId="{596417C1-9344-41B3-BCE9-49F7F6C5D5C2}" destId="{56A4CC3E-B8FF-419F-A849-49F2EA80BFF5}" srcOrd="0" destOrd="1" presId="urn:microsoft.com/office/officeart/2005/8/layout/list1"/>
    <dgm:cxn modelId="{F4001472-6EF0-40F9-B776-0E3E69AE4C98}" srcId="{5D828FCD-D891-4501-82A2-722755E2FA8C}" destId="{A48A1661-78F8-477D-BE9B-6430DA4E89AF}" srcOrd="1" destOrd="0" parTransId="{46145968-AEDF-400C-98DC-D4D657685699}" sibTransId="{A94C1E4D-39E6-43F8-BC29-449DAF601F8D}"/>
    <dgm:cxn modelId="{12D88973-9DD7-4FD2-9F3C-3A14E5CF125B}" srcId="{ACE2EB23-9E62-4E84-8FBA-10AB74E55560}" destId="{C5F8CF66-FBDE-4936-95BA-694225109AAF}" srcOrd="0" destOrd="0" parTransId="{F387BFB5-4D3C-4588-B46A-D0FCBD6F5435}" sibTransId="{661F30E9-D6ED-433E-83C9-051EFAD74B1C}"/>
    <dgm:cxn modelId="{B554F673-217A-406D-B65A-1C36F9441A96}" type="presOf" srcId="{ACE2EB23-9E62-4E84-8FBA-10AB74E55560}" destId="{FF92D7F2-3D83-4590-8750-E08D92EC2A5C}" srcOrd="0" destOrd="0" presId="urn:microsoft.com/office/officeart/2005/8/layout/list1"/>
    <dgm:cxn modelId="{299CA456-30B7-463D-9FE9-9EFB76841F8D}" srcId="{D4A991B5-191A-4095-A732-063530AB70BE}" destId="{596417C1-9344-41B3-BCE9-49F7F6C5D5C2}" srcOrd="1" destOrd="0" parTransId="{098F18C9-7E58-4EE3-A3B7-0941526F2891}" sibTransId="{68DC442C-85B9-4051-B875-4D9F62E9D6F2}"/>
    <dgm:cxn modelId="{22B42780-C629-4049-AF38-89C01961C1AB}" srcId="{ACE2EB23-9E62-4E84-8FBA-10AB74E55560}" destId="{FFEBE7CA-FD21-4B47-9A1B-386916ECA5FC}" srcOrd="2" destOrd="0" parTransId="{3AAFCD94-AF49-4F67-B0A8-80527F9262AC}" sibTransId="{488A5FE2-A050-4F3C-BFE7-CF467F41B445}"/>
    <dgm:cxn modelId="{B7125688-0C99-4463-85E8-431E969E94B6}" type="presOf" srcId="{A48A1661-78F8-477D-BE9B-6430DA4E89AF}" destId="{55A807C7-5F02-467B-8CD9-BB601EA021AF}" srcOrd="0" destOrd="1" presId="urn:microsoft.com/office/officeart/2005/8/layout/list1"/>
    <dgm:cxn modelId="{1DB5298F-E59D-4BC4-AF3C-146B8062FEB3}" type="presOf" srcId="{AF6F58E3-E8FC-4496-AEF4-7515ACC34859}" destId="{428AC8D6-C2A0-412F-907D-CB5A3A11950B}" srcOrd="0" destOrd="0" presId="urn:microsoft.com/office/officeart/2005/8/layout/list1"/>
    <dgm:cxn modelId="{264D408F-2BD0-43E4-A329-C54716FBCD21}" srcId="{FFEBE7CA-FD21-4B47-9A1B-386916ECA5FC}" destId="{AF6F58E3-E8FC-4496-AEF4-7515ACC34859}" srcOrd="0" destOrd="0" parTransId="{C3FE9A35-896D-40A5-A8EB-B43F0EE48718}" sibTransId="{DE909BAA-C729-4255-8669-9E4CA9794D57}"/>
    <dgm:cxn modelId="{A58E938F-43D6-407D-A7B4-BADC84C7B2EE}" type="presOf" srcId="{67548BEE-D935-4019-BB43-96BC3981F4D1}" destId="{779FA86A-3C6A-43DF-BAAF-AE9ECCFE4100}" srcOrd="0" destOrd="0" presId="urn:microsoft.com/office/officeart/2005/8/layout/list1"/>
    <dgm:cxn modelId="{8BBC2F91-4462-42C7-8794-9379DC50C56F}" srcId="{5D828FCD-D891-4501-82A2-722755E2FA8C}" destId="{DFA8A4E2-62E3-43E4-8AEC-04E6BA315AFC}" srcOrd="0" destOrd="0" parTransId="{9990309D-88BC-4831-9959-70A362F9613E}" sibTransId="{C78223EB-4054-4E11-ABBC-C5CED7E0DA54}"/>
    <dgm:cxn modelId="{CBFBE1A4-A1A7-41AC-B468-470CEACA158A}" type="presOf" srcId="{43D7A771-A68F-4C41-B51D-2453AAB45151}" destId="{56A4CC3E-B8FF-419F-A849-49F2EA80BFF5}" srcOrd="0" destOrd="2" presId="urn:microsoft.com/office/officeart/2005/8/layout/list1"/>
    <dgm:cxn modelId="{A93D1CB5-F3F6-4203-B3A5-F13AE9DEA54A}" type="presOf" srcId="{C5F8CF66-FBDE-4936-95BA-694225109AAF}" destId="{5468F157-AA55-4F1B-B1D0-AC12FD5018AD}" srcOrd="1" destOrd="0" presId="urn:microsoft.com/office/officeart/2005/8/layout/list1"/>
    <dgm:cxn modelId="{99C6C3C4-54AE-4F48-9B89-0ED053D5ECEA}" srcId="{D4A991B5-191A-4095-A732-063530AB70BE}" destId="{D8D79762-D9A7-4961-BED3-FA9F5E0EDB07}" srcOrd="0" destOrd="0" parTransId="{2CF0BA04-BF3B-43F5-998E-9437A591BA3D}" sibTransId="{FED8741F-5748-44CD-B975-FDFD4336F1EF}"/>
    <dgm:cxn modelId="{EA865ACE-B6C7-4B30-83E3-4D32AD0819CC}" type="presOf" srcId="{D4A991B5-191A-4095-A732-063530AB70BE}" destId="{680C90F1-6BB0-42DF-99B8-B58C3AEB4D60}" srcOrd="1" destOrd="0" presId="urn:microsoft.com/office/officeart/2005/8/layout/list1"/>
    <dgm:cxn modelId="{FCB37DD3-4E5F-4ACA-85DA-4BBAF5196941}" type="presOf" srcId="{FFEBE7CA-FD21-4B47-9A1B-386916ECA5FC}" destId="{AE55553F-6262-4CA1-ACA1-FC7BBA6390F9}" srcOrd="1" destOrd="0" presId="urn:microsoft.com/office/officeart/2005/8/layout/list1"/>
    <dgm:cxn modelId="{2FE2C7DB-14E6-4B8D-9A26-21711AB19226}" srcId="{ACE2EB23-9E62-4E84-8FBA-10AB74E55560}" destId="{5D828FCD-D891-4501-82A2-722755E2FA8C}" srcOrd="3" destOrd="0" parTransId="{78164EE5-76EE-47E8-B1D6-83DCD760C782}" sibTransId="{8C008165-AE75-4C43-85DB-9E804DE62EB1}"/>
    <dgm:cxn modelId="{009092DE-C972-485B-9AAF-6B1FFB5BEDC9}" type="presOf" srcId="{5D828FCD-D891-4501-82A2-722755E2FA8C}" destId="{C1A8F437-95D8-45C3-BC31-CBC4A4656C56}" srcOrd="0" destOrd="0" presId="urn:microsoft.com/office/officeart/2005/8/layout/list1"/>
    <dgm:cxn modelId="{C68D01E0-E1E3-4101-8E2B-E89B718E1914}" type="presOf" srcId="{FFEBE7CA-FD21-4B47-9A1B-386916ECA5FC}" destId="{AE5A4E7D-A280-4BF8-9F0C-F061D07738A8}" srcOrd="0" destOrd="0" presId="urn:microsoft.com/office/officeart/2005/8/layout/list1"/>
    <dgm:cxn modelId="{866412EB-C6CE-45D4-B273-6209436E8C77}" type="presOf" srcId="{DFA8A4E2-62E3-43E4-8AEC-04E6BA315AFC}" destId="{55A807C7-5F02-467B-8CD9-BB601EA021AF}" srcOrd="0" destOrd="0" presId="urn:microsoft.com/office/officeart/2005/8/layout/list1"/>
    <dgm:cxn modelId="{3396CFF8-C5B2-40A5-AC1A-0F2807A09F5A}" type="presOf" srcId="{D4A991B5-191A-4095-A732-063530AB70BE}" destId="{E5D0CE71-D026-4C8E-AA58-9454BE757B7E}" srcOrd="0" destOrd="0" presId="urn:microsoft.com/office/officeart/2005/8/layout/list1"/>
    <dgm:cxn modelId="{70D9EEFB-0F57-4C23-B08C-6B6B6B4CAFB6}" type="presOf" srcId="{C5F8CF66-FBDE-4936-95BA-694225109AAF}" destId="{FBEE88BF-320A-4457-82C1-67C2BC968E41}" srcOrd="0" destOrd="0" presId="urn:microsoft.com/office/officeart/2005/8/layout/list1"/>
    <dgm:cxn modelId="{12DBEC92-554B-430D-AC2C-6109F84C097E}" type="presParOf" srcId="{FF92D7F2-3D83-4590-8750-E08D92EC2A5C}" destId="{85A87C9B-D83B-4695-87CB-1A7AE7C3C7C9}" srcOrd="0" destOrd="0" presId="urn:microsoft.com/office/officeart/2005/8/layout/list1"/>
    <dgm:cxn modelId="{8145EAFD-55D7-4C05-B28D-5DC28DE3177D}" type="presParOf" srcId="{85A87C9B-D83B-4695-87CB-1A7AE7C3C7C9}" destId="{FBEE88BF-320A-4457-82C1-67C2BC968E41}" srcOrd="0" destOrd="0" presId="urn:microsoft.com/office/officeart/2005/8/layout/list1"/>
    <dgm:cxn modelId="{2E592D98-6D47-4A34-B66F-97E402A89164}" type="presParOf" srcId="{85A87C9B-D83B-4695-87CB-1A7AE7C3C7C9}" destId="{5468F157-AA55-4F1B-B1D0-AC12FD5018AD}" srcOrd="1" destOrd="0" presId="urn:microsoft.com/office/officeart/2005/8/layout/list1"/>
    <dgm:cxn modelId="{3E4E2AB8-F1B4-4D4E-9A22-017BAF6A092F}" type="presParOf" srcId="{FF92D7F2-3D83-4590-8750-E08D92EC2A5C}" destId="{600FED31-4447-4503-AB88-42D177EBE991}" srcOrd="1" destOrd="0" presId="urn:microsoft.com/office/officeart/2005/8/layout/list1"/>
    <dgm:cxn modelId="{2E66BF50-5E62-4F62-BEEC-41EA7D963D2C}" type="presParOf" srcId="{FF92D7F2-3D83-4590-8750-E08D92EC2A5C}" destId="{779FA86A-3C6A-43DF-BAAF-AE9ECCFE4100}" srcOrd="2" destOrd="0" presId="urn:microsoft.com/office/officeart/2005/8/layout/list1"/>
    <dgm:cxn modelId="{7C76A346-7EBF-4996-9D60-FC158DAA461B}" type="presParOf" srcId="{FF92D7F2-3D83-4590-8750-E08D92EC2A5C}" destId="{B04CAD39-5808-4414-BADC-8CE1A9FD203C}" srcOrd="3" destOrd="0" presId="urn:microsoft.com/office/officeart/2005/8/layout/list1"/>
    <dgm:cxn modelId="{1A452E66-918C-45CC-8712-9654FA06FF06}" type="presParOf" srcId="{FF92D7F2-3D83-4590-8750-E08D92EC2A5C}" destId="{00A0AE33-7A76-4DD2-A2A5-D82C32B3AA37}" srcOrd="4" destOrd="0" presId="urn:microsoft.com/office/officeart/2005/8/layout/list1"/>
    <dgm:cxn modelId="{87719004-31F5-43B3-AF92-6E6867FEF9AA}" type="presParOf" srcId="{00A0AE33-7A76-4DD2-A2A5-D82C32B3AA37}" destId="{E5D0CE71-D026-4C8E-AA58-9454BE757B7E}" srcOrd="0" destOrd="0" presId="urn:microsoft.com/office/officeart/2005/8/layout/list1"/>
    <dgm:cxn modelId="{925F1A45-0AFA-43EB-A342-57355808653D}" type="presParOf" srcId="{00A0AE33-7A76-4DD2-A2A5-D82C32B3AA37}" destId="{680C90F1-6BB0-42DF-99B8-B58C3AEB4D60}" srcOrd="1" destOrd="0" presId="urn:microsoft.com/office/officeart/2005/8/layout/list1"/>
    <dgm:cxn modelId="{AE0C4E08-CD70-41B5-8F1D-AFE717C066A0}" type="presParOf" srcId="{FF92D7F2-3D83-4590-8750-E08D92EC2A5C}" destId="{EF26A342-B300-4189-8C09-E2E0898EDDAD}" srcOrd="5" destOrd="0" presId="urn:microsoft.com/office/officeart/2005/8/layout/list1"/>
    <dgm:cxn modelId="{A9B860FD-7A9E-46F7-80C0-F1A033B79419}" type="presParOf" srcId="{FF92D7F2-3D83-4590-8750-E08D92EC2A5C}" destId="{56A4CC3E-B8FF-419F-A849-49F2EA80BFF5}" srcOrd="6" destOrd="0" presId="urn:microsoft.com/office/officeart/2005/8/layout/list1"/>
    <dgm:cxn modelId="{8FE02DBB-EF78-48E4-8C51-0E6556E23E6D}" type="presParOf" srcId="{FF92D7F2-3D83-4590-8750-E08D92EC2A5C}" destId="{7C81BA23-DCCF-4C02-85B2-F7DC43E9BFEC}" srcOrd="7" destOrd="0" presId="urn:microsoft.com/office/officeart/2005/8/layout/list1"/>
    <dgm:cxn modelId="{DC62AFC0-DEE1-474B-9302-3942508136DB}" type="presParOf" srcId="{FF92D7F2-3D83-4590-8750-E08D92EC2A5C}" destId="{2753069F-2AEA-4D72-80A2-B80A95E463B6}" srcOrd="8" destOrd="0" presId="urn:microsoft.com/office/officeart/2005/8/layout/list1"/>
    <dgm:cxn modelId="{91B7B610-DC62-453A-B711-2B5C335CCDC4}" type="presParOf" srcId="{2753069F-2AEA-4D72-80A2-B80A95E463B6}" destId="{AE5A4E7D-A280-4BF8-9F0C-F061D07738A8}" srcOrd="0" destOrd="0" presId="urn:microsoft.com/office/officeart/2005/8/layout/list1"/>
    <dgm:cxn modelId="{68CB96D5-2D91-46F7-B229-0919B1B73D33}" type="presParOf" srcId="{2753069F-2AEA-4D72-80A2-B80A95E463B6}" destId="{AE55553F-6262-4CA1-ACA1-FC7BBA6390F9}" srcOrd="1" destOrd="0" presId="urn:microsoft.com/office/officeart/2005/8/layout/list1"/>
    <dgm:cxn modelId="{2A974924-0A90-4A9A-B024-81E1264523BF}" type="presParOf" srcId="{FF92D7F2-3D83-4590-8750-E08D92EC2A5C}" destId="{A6F7A865-5E45-4354-B3CD-787DF0B20899}" srcOrd="9" destOrd="0" presId="urn:microsoft.com/office/officeart/2005/8/layout/list1"/>
    <dgm:cxn modelId="{263E5251-E809-4D57-BC27-36E5F7DE7C68}" type="presParOf" srcId="{FF92D7F2-3D83-4590-8750-E08D92EC2A5C}" destId="{428AC8D6-C2A0-412F-907D-CB5A3A11950B}" srcOrd="10" destOrd="0" presId="urn:microsoft.com/office/officeart/2005/8/layout/list1"/>
    <dgm:cxn modelId="{46418A3F-F2C1-45D0-9533-A498D200F2A8}" type="presParOf" srcId="{FF92D7F2-3D83-4590-8750-E08D92EC2A5C}" destId="{118DEBC4-C1F3-4002-865D-CDAFBDA0FA9C}" srcOrd="11" destOrd="0" presId="urn:microsoft.com/office/officeart/2005/8/layout/list1"/>
    <dgm:cxn modelId="{748CCBD0-360F-40DB-9A82-F5971AE662F4}" type="presParOf" srcId="{FF92D7F2-3D83-4590-8750-E08D92EC2A5C}" destId="{D7BF9BAB-9246-4107-9AFE-B72B9C1D6592}" srcOrd="12" destOrd="0" presId="urn:microsoft.com/office/officeart/2005/8/layout/list1"/>
    <dgm:cxn modelId="{41DD0B0E-51F2-4313-8990-8CC12479053D}" type="presParOf" srcId="{D7BF9BAB-9246-4107-9AFE-B72B9C1D6592}" destId="{C1A8F437-95D8-45C3-BC31-CBC4A4656C56}" srcOrd="0" destOrd="0" presId="urn:microsoft.com/office/officeart/2005/8/layout/list1"/>
    <dgm:cxn modelId="{43D68D76-E77E-4291-A4ED-3F10B862D7BE}" type="presParOf" srcId="{D7BF9BAB-9246-4107-9AFE-B72B9C1D6592}" destId="{F94F4A34-B583-4BF9-AAFA-0A71C57F8670}" srcOrd="1" destOrd="0" presId="urn:microsoft.com/office/officeart/2005/8/layout/list1"/>
    <dgm:cxn modelId="{47DE80EA-BEC5-4763-ABEE-44DB1C52DC6F}" type="presParOf" srcId="{FF92D7F2-3D83-4590-8750-E08D92EC2A5C}" destId="{8D89CF90-A9AE-40B2-8EF9-7D8AF91F0795}" srcOrd="13" destOrd="0" presId="urn:microsoft.com/office/officeart/2005/8/layout/list1"/>
    <dgm:cxn modelId="{118F837F-7E62-414A-B942-8ECF35ADE149}" type="presParOf" srcId="{FF92D7F2-3D83-4590-8750-E08D92EC2A5C}" destId="{55A807C7-5F02-467B-8CD9-BB601EA021AF}"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C43F58-F294-47DE-9E15-0519C36AD6A3}" type="doc">
      <dgm:prSet loTypeId="urn:microsoft.com/office/officeart/2005/8/layout/chart3" loCatId="cycle" qsTypeId="urn:microsoft.com/office/officeart/2005/8/quickstyle/simple1" qsCatId="simple" csTypeId="urn:microsoft.com/office/officeart/2005/8/colors/colorful1" csCatId="colorful" phldr="1"/>
      <dgm:spPr/>
      <dgm:t>
        <a:bodyPr/>
        <a:lstStyle/>
        <a:p>
          <a:endParaRPr lang="en-US"/>
        </a:p>
      </dgm:t>
    </dgm:pt>
    <dgm:pt modelId="{602F835A-E925-4EA9-951C-4D7A7ECC766C}">
      <dgm:prSet custT="1"/>
      <dgm:spPr/>
      <dgm:t>
        <a:bodyPr/>
        <a:lstStyle/>
        <a:p>
          <a:r>
            <a:rPr lang="en-IN" sz="1200" b="1" dirty="0"/>
            <a:t>Power Distance (PDI):</a:t>
          </a:r>
          <a:r>
            <a:rPr lang="en-IN" sz="1200" dirty="0"/>
            <a:t> Relatively low because preference for consultative leadership; status signalled subtly (Minkov et al., 2023; GLOBE, n.d.).</a:t>
          </a:r>
          <a:endParaRPr lang="en-US" sz="1200" dirty="0"/>
        </a:p>
      </dgm:t>
    </dgm:pt>
    <dgm:pt modelId="{4EA8846F-0DA9-43BB-A60D-F0A1AB9CA272}" type="parTrans" cxnId="{E82A3F75-98C2-4A3F-98F4-D8BEB23890BA}">
      <dgm:prSet/>
      <dgm:spPr/>
      <dgm:t>
        <a:bodyPr/>
        <a:lstStyle/>
        <a:p>
          <a:endParaRPr lang="en-US"/>
        </a:p>
      </dgm:t>
    </dgm:pt>
    <dgm:pt modelId="{10B9523F-6949-429B-88D6-BCA4FBE10CC4}" type="sibTrans" cxnId="{E82A3F75-98C2-4A3F-98F4-D8BEB23890BA}">
      <dgm:prSet/>
      <dgm:spPr/>
      <dgm:t>
        <a:bodyPr/>
        <a:lstStyle/>
        <a:p>
          <a:endParaRPr lang="en-US"/>
        </a:p>
      </dgm:t>
    </dgm:pt>
    <dgm:pt modelId="{0E913440-5CED-4D31-9DBB-28C15367548A}">
      <dgm:prSet custT="1"/>
      <dgm:spPr/>
      <dgm:t>
        <a:bodyPr/>
        <a:lstStyle/>
        <a:p>
          <a:r>
            <a:rPr lang="en-IN" sz="1200" b="1" dirty="0"/>
            <a:t>Individualism (IDV):</a:t>
          </a:r>
          <a:r>
            <a:rPr lang="en-IN" sz="1200" dirty="0"/>
            <a:t> High because tasks are owned, people are held accountable and roles are clearly defined (Komisarof and </a:t>
          </a:r>
          <a:r>
            <a:rPr lang="en-IN" sz="1200" dirty="0" err="1"/>
            <a:t>Akaliyski</a:t>
          </a:r>
          <a:r>
            <a:rPr lang="en-IN" sz="1200" dirty="0"/>
            <a:t>, 2025).</a:t>
          </a:r>
          <a:endParaRPr lang="en-US" sz="1200" dirty="0"/>
        </a:p>
      </dgm:t>
    </dgm:pt>
    <dgm:pt modelId="{81D53698-D1DE-4C72-992F-F6249D1BD354}" type="parTrans" cxnId="{D4F37C5D-8B17-467A-BA09-2835FAB12F34}">
      <dgm:prSet/>
      <dgm:spPr/>
      <dgm:t>
        <a:bodyPr/>
        <a:lstStyle/>
        <a:p>
          <a:endParaRPr lang="en-US"/>
        </a:p>
      </dgm:t>
    </dgm:pt>
    <dgm:pt modelId="{B8AD33F9-584C-4059-9437-4A050BB692B2}" type="sibTrans" cxnId="{D4F37C5D-8B17-467A-BA09-2835FAB12F34}">
      <dgm:prSet/>
      <dgm:spPr/>
      <dgm:t>
        <a:bodyPr/>
        <a:lstStyle/>
        <a:p>
          <a:endParaRPr lang="en-US"/>
        </a:p>
      </dgm:t>
    </dgm:pt>
    <dgm:pt modelId="{9A84440B-69FC-4CDB-8A58-4784F19F2ECC}">
      <dgm:prSet custT="1"/>
      <dgm:spPr/>
      <dgm:t>
        <a:bodyPr/>
        <a:lstStyle/>
        <a:p>
          <a:r>
            <a:rPr lang="en-IN" sz="1200" b="1" dirty="0"/>
            <a:t>Uncertainty Avoidance (UAI):</a:t>
          </a:r>
          <a:r>
            <a:rPr lang="en-IN" sz="1200" dirty="0"/>
            <a:t> Moderate-low because of comfort with pragmatic solutions; value on evidence and precedent (Minkov et al., 2023).</a:t>
          </a:r>
          <a:endParaRPr lang="en-US" sz="1200" dirty="0"/>
        </a:p>
      </dgm:t>
    </dgm:pt>
    <dgm:pt modelId="{7BD69377-BC88-4043-9528-BF35388ECB64}" type="parTrans" cxnId="{D0A4662F-5946-44F2-9BED-90948BD621B8}">
      <dgm:prSet/>
      <dgm:spPr/>
      <dgm:t>
        <a:bodyPr/>
        <a:lstStyle/>
        <a:p>
          <a:endParaRPr lang="en-US"/>
        </a:p>
      </dgm:t>
    </dgm:pt>
    <dgm:pt modelId="{73F91707-BA7E-445D-9F4F-7B69BE8DCACE}" type="sibTrans" cxnId="{D0A4662F-5946-44F2-9BED-90948BD621B8}">
      <dgm:prSet/>
      <dgm:spPr/>
      <dgm:t>
        <a:bodyPr/>
        <a:lstStyle/>
        <a:p>
          <a:endParaRPr lang="en-US"/>
        </a:p>
      </dgm:t>
    </dgm:pt>
    <dgm:pt modelId="{D0BD160C-4E7B-4706-B4BD-2E47C0235099}">
      <dgm:prSet custT="1"/>
      <dgm:spPr/>
      <dgm:t>
        <a:bodyPr/>
        <a:lstStyle/>
        <a:p>
          <a:r>
            <a:rPr lang="en-IN" sz="1200" b="1" dirty="0"/>
            <a:t>Masculinity/Assertiveness:</a:t>
          </a:r>
          <a:r>
            <a:rPr lang="en-IN" sz="1200" dirty="0"/>
            <a:t> Competitive, performance-oriented within the Anglo cluster; results and merit are salient (GLOBE, n.d.).</a:t>
          </a:r>
          <a:endParaRPr lang="en-US" sz="1200" dirty="0"/>
        </a:p>
      </dgm:t>
    </dgm:pt>
    <dgm:pt modelId="{FF1E9E53-3915-409F-8BBF-77EFE6D27931}" type="parTrans" cxnId="{416F7ACE-EC67-4A93-B571-6131EE435419}">
      <dgm:prSet/>
      <dgm:spPr/>
      <dgm:t>
        <a:bodyPr/>
        <a:lstStyle/>
        <a:p>
          <a:endParaRPr lang="en-US"/>
        </a:p>
      </dgm:t>
    </dgm:pt>
    <dgm:pt modelId="{82461B00-CF92-4E00-9AA4-36EA009CD184}" type="sibTrans" cxnId="{416F7ACE-EC67-4A93-B571-6131EE435419}">
      <dgm:prSet/>
      <dgm:spPr/>
      <dgm:t>
        <a:bodyPr/>
        <a:lstStyle/>
        <a:p>
          <a:endParaRPr lang="en-US"/>
        </a:p>
      </dgm:t>
    </dgm:pt>
    <dgm:pt modelId="{01C3AA26-7BA1-42EF-8AA5-21C2B7F8D928}">
      <dgm:prSet custT="1"/>
      <dgm:spPr/>
      <dgm:t>
        <a:bodyPr/>
        <a:lstStyle/>
        <a:p>
          <a:r>
            <a:rPr lang="en-IN" sz="1200" b="1" dirty="0"/>
            <a:t>Long-Term Orientation Flexibility:</a:t>
          </a:r>
          <a:r>
            <a:rPr lang="en-IN" sz="1200" dirty="0"/>
            <a:t> UK leans flexible/pragmatic because it adapts messages to context; iterative decision-making (Komisarof and </a:t>
          </a:r>
          <a:r>
            <a:rPr lang="en-IN" sz="1200" dirty="0" err="1"/>
            <a:t>Akaliyski</a:t>
          </a:r>
          <a:r>
            <a:rPr lang="en-IN" sz="1200" dirty="0"/>
            <a:t>, 2025).</a:t>
          </a:r>
          <a:endParaRPr lang="en-US" sz="1200" dirty="0"/>
        </a:p>
      </dgm:t>
    </dgm:pt>
    <dgm:pt modelId="{ECD544AF-82A1-4169-8C69-33506577F28B}" type="parTrans" cxnId="{BB5A9875-0CC2-49D5-B01E-D2616BC08F2C}">
      <dgm:prSet/>
      <dgm:spPr/>
      <dgm:t>
        <a:bodyPr/>
        <a:lstStyle/>
        <a:p>
          <a:endParaRPr lang="en-US"/>
        </a:p>
      </dgm:t>
    </dgm:pt>
    <dgm:pt modelId="{B2BA8C17-1EA5-480D-B3C2-2A038D7357EE}" type="sibTrans" cxnId="{BB5A9875-0CC2-49D5-B01E-D2616BC08F2C}">
      <dgm:prSet/>
      <dgm:spPr/>
      <dgm:t>
        <a:bodyPr/>
        <a:lstStyle/>
        <a:p>
          <a:endParaRPr lang="en-US"/>
        </a:p>
      </dgm:t>
    </dgm:pt>
    <dgm:pt modelId="{928788DC-B150-496A-BF01-5E63572A30F2}">
      <dgm:prSet custT="1"/>
      <dgm:spPr/>
      <dgm:t>
        <a:bodyPr/>
        <a:lstStyle/>
        <a:p>
          <a:r>
            <a:rPr lang="en-IN" sz="1200" b="1" dirty="0"/>
            <a:t>Market reality check:</a:t>
          </a:r>
          <a:r>
            <a:rPr lang="en-IN" sz="1200" dirty="0"/>
            <a:t> </a:t>
          </a:r>
          <a:r>
            <a:rPr lang="en-IN" sz="1200" b="1" dirty="0"/>
            <a:t>Hybrid work (approximately 28%)</a:t>
          </a:r>
          <a:r>
            <a:rPr lang="en-IN" sz="1200" dirty="0"/>
            <a:t> intensifies need for explicit ownership and cadence across channels (ONS, 2025; CIPD, 2025).</a:t>
          </a:r>
          <a:endParaRPr lang="en-US" sz="1200" dirty="0"/>
        </a:p>
      </dgm:t>
    </dgm:pt>
    <dgm:pt modelId="{84849C56-0477-40F4-86D5-92623CF21755}" type="parTrans" cxnId="{0E0533FB-030B-45E6-81E9-8B6C1900DA7A}">
      <dgm:prSet/>
      <dgm:spPr/>
      <dgm:t>
        <a:bodyPr/>
        <a:lstStyle/>
        <a:p>
          <a:endParaRPr lang="en-US"/>
        </a:p>
      </dgm:t>
    </dgm:pt>
    <dgm:pt modelId="{58A15CE4-5E46-44EA-92B2-51262BEA78D7}" type="sibTrans" cxnId="{0E0533FB-030B-45E6-81E9-8B6C1900DA7A}">
      <dgm:prSet/>
      <dgm:spPr/>
      <dgm:t>
        <a:bodyPr/>
        <a:lstStyle/>
        <a:p>
          <a:endParaRPr lang="en-US"/>
        </a:p>
      </dgm:t>
    </dgm:pt>
    <dgm:pt modelId="{A73FB90C-FCBA-45D8-862D-65F29D4F3BFF}" type="pres">
      <dgm:prSet presAssocID="{56C43F58-F294-47DE-9E15-0519C36AD6A3}" presName="compositeShape" presStyleCnt="0">
        <dgm:presLayoutVars>
          <dgm:chMax val="7"/>
          <dgm:dir/>
          <dgm:resizeHandles val="exact"/>
        </dgm:presLayoutVars>
      </dgm:prSet>
      <dgm:spPr/>
    </dgm:pt>
    <dgm:pt modelId="{B92AE042-78DA-4098-AA73-D72A9FE62A32}" type="pres">
      <dgm:prSet presAssocID="{56C43F58-F294-47DE-9E15-0519C36AD6A3}" presName="wedge1" presStyleLbl="node1" presStyleIdx="0" presStyleCnt="6" custScaleX="161498" custScaleY="103095"/>
      <dgm:spPr/>
    </dgm:pt>
    <dgm:pt modelId="{5CCED43C-1EB8-47D7-B1D3-18D0EAC8677D}" type="pres">
      <dgm:prSet presAssocID="{56C43F58-F294-47DE-9E15-0519C36AD6A3}" presName="wedge1Tx" presStyleLbl="node1" presStyleIdx="0" presStyleCnt="6">
        <dgm:presLayoutVars>
          <dgm:chMax val="0"/>
          <dgm:chPref val="0"/>
          <dgm:bulletEnabled val="1"/>
        </dgm:presLayoutVars>
      </dgm:prSet>
      <dgm:spPr/>
    </dgm:pt>
    <dgm:pt modelId="{6A6FE03D-A975-475E-B7F2-D2B0A99D3443}" type="pres">
      <dgm:prSet presAssocID="{56C43F58-F294-47DE-9E15-0519C36AD6A3}" presName="wedge2" presStyleLbl="node1" presStyleIdx="1" presStyleCnt="6" custScaleX="165613" custScaleY="90417"/>
      <dgm:spPr/>
    </dgm:pt>
    <dgm:pt modelId="{D1DB5DBD-394A-402D-B9A6-0BDE938A1957}" type="pres">
      <dgm:prSet presAssocID="{56C43F58-F294-47DE-9E15-0519C36AD6A3}" presName="wedge2Tx" presStyleLbl="node1" presStyleIdx="1" presStyleCnt="6">
        <dgm:presLayoutVars>
          <dgm:chMax val="0"/>
          <dgm:chPref val="0"/>
          <dgm:bulletEnabled val="1"/>
        </dgm:presLayoutVars>
      </dgm:prSet>
      <dgm:spPr/>
    </dgm:pt>
    <dgm:pt modelId="{1F955164-DD1B-49B2-BF6B-FE3C1397AFC1}" type="pres">
      <dgm:prSet presAssocID="{56C43F58-F294-47DE-9E15-0519C36AD6A3}" presName="wedge3" presStyleLbl="node1" presStyleIdx="2" presStyleCnt="6" custScaleX="156163" custScaleY="104043"/>
      <dgm:spPr/>
    </dgm:pt>
    <dgm:pt modelId="{D12FEF69-85A2-4EBB-BD32-3884B2B4469F}" type="pres">
      <dgm:prSet presAssocID="{56C43F58-F294-47DE-9E15-0519C36AD6A3}" presName="wedge3Tx" presStyleLbl="node1" presStyleIdx="2" presStyleCnt="6">
        <dgm:presLayoutVars>
          <dgm:chMax val="0"/>
          <dgm:chPref val="0"/>
          <dgm:bulletEnabled val="1"/>
        </dgm:presLayoutVars>
      </dgm:prSet>
      <dgm:spPr/>
    </dgm:pt>
    <dgm:pt modelId="{5AB46F30-D768-4567-BF46-0857BB71AAD5}" type="pres">
      <dgm:prSet presAssocID="{56C43F58-F294-47DE-9E15-0519C36AD6A3}" presName="wedge4" presStyleLbl="node1" presStyleIdx="3" presStyleCnt="6" custScaleX="142032" custScaleY="104503"/>
      <dgm:spPr/>
    </dgm:pt>
    <dgm:pt modelId="{2817FD64-5F2A-4DAE-A568-377569085E36}" type="pres">
      <dgm:prSet presAssocID="{56C43F58-F294-47DE-9E15-0519C36AD6A3}" presName="wedge4Tx" presStyleLbl="node1" presStyleIdx="3" presStyleCnt="6">
        <dgm:presLayoutVars>
          <dgm:chMax val="0"/>
          <dgm:chPref val="0"/>
          <dgm:bulletEnabled val="1"/>
        </dgm:presLayoutVars>
      </dgm:prSet>
      <dgm:spPr/>
    </dgm:pt>
    <dgm:pt modelId="{DADF2134-AC44-4E73-8D18-D13D6D8850DD}" type="pres">
      <dgm:prSet presAssocID="{56C43F58-F294-47DE-9E15-0519C36AD6A3}" presName="wedge5" presStyleLbl="node1" presStyleIdx="4" presStyleCnt="6" custScaleX="161982" custScaleY="91796"/>
      <dgm:spPr/>
    </dgm:pt>
    <dgm:pt modelId="{A6EE02A9-F9D5-479F-8A5B-D18564EC70CF}" type="pres">
      <dgm:prSet presAssocID="{56C43F58-F294-47DE-9E15-0519C36AD6A3}" presName="wedge5Tx" presStyleLbl="node1" presStyleIdx="4" presStyleCnt="6">
        <dgm:presLayoutVars>
          <dgm:chMax val="0"/>
          <dgm:chPref val="0"/>
          <dgm:bulletEnabled val="1"/>
        </dgm:presLayoutVars>
      </dgm:prSet>
      <dgm:spPr/>
    </dgm:pt>
    <dgm:pt modelId="{8D0DBBB3-18F2-43BE-A288-AB64D2E084DD}" type="pres">
      <dgm:prSet presAssocID="{56C43F58-F294-47DE-9E15-0519C36AD6A3}" presName="wedge6" presStyleLbl="node1" presStyleIdx="5" presStyleCnt="6" custScaleX="152532" custScaleY="102213"/>
      <dgm:spPr/>
    </dgm:pt>
    <dgm:pt modelId="{586789C2-0915-4C28-9685-66D6858D9180}" type="pres">
      <dgm:prSet presAssocID="{56C43F58-F294-47DE-9E15-0519C36AD6A3}" presName="wedge6Tx" presStyleLbl="node1" presStyleIdx="5" presStyleCnt="6">
        <dgm:presLayoutVars>
          <dgm:chMax val="0"/>
          <dgm:chPref val="0"/>
          <dgm:bulletEnabled val="1"/>
        </dgm:presLayoutVars>
      </dgm:prSet>
      <dgm:spPr/>
    </dgm:pt>
  </dgm:ptLst>
  <dgm:cxnLst>
    <dgm:cxn modelId="{6D6ABF22-87C5-4AA6-9FFA-F4C842F4BB60}" type="presOf" srcId="{9A84440B-69FC-4CDB-8A58-4784F19F2ECC}" destId="{1F955164-DD1B-49B2-BF6B-FE3C1397AFC1}" srcOrd="0" destOrd="0" presId="urn:microsoft.com/office/officeart/2005/8/layout/chart3"/>
    <dgm:cxn modelId="{68461326-F50D-494A-9945-7AD921F974D6}" type="presOf" srcId="{0E913440-5CED-4D31-9DBB-28C15367548A}" destId="{6A6FE03D-A975-475E-B7F2-D2B0A99D3443}" srcOrd="0" destOrd="0" presId="urn:microsoft.com/office/officeart/2005/8/layout/chart3"/>
    <dgm:cxn modelId="{D0A4662F-5946-44F2-9BED-90948BD621B8}" srcId="{56C43F58-F294-47DE-9E15-0519C36AD6A3}" destId="{9A84440B-69FC-4CDB-8A58-4784F19F2ECC}" srcOrd="2" destOrd="0" parTransId="{7BD69377-BC88-4043-9528-BF35388ECB64}" sibTransId="{73F91707-BA7E-445D-9F4F-7B69BE8DCACE}"/>
    <dgm:cxn modelId="{D4F37C5D-8B17-467A-BA09-2835FAB12F34}" srcId="{56C43F58-F294-47DE-9E15-0519C36AD6A3}" destId="{0E913440-5CED-4D31-9DBB-28C15367548A}" srcOrd="1" destOrd="0" parTransId="{81D53698-D1DE-4C72-992F-F6249D1BD354}" sibTransId="{B8AD33F9-584C-4059-9437-4A050BB692B2}"/>
    <dgm:cxn modelId="{A59B6C5E-662A-4650-BB4D-5263E13CD1A9}" type="presOf" srcId="{D0BD160C-4E7B-4706-B4BD-2E47C0235099}" destId="{5AB46F30-D768-4567-BF46-0857BB71AAD5}" srcOrd="0" destOrd="0" presId="urn:microsoft.com/office/officeart/2005/8/layout/chart3"/>
    <dgm:cxn modelId="{A1A6994A-9A66-43E8-B63C-FC57CF848E56}" type="presOf" srcId="{0E913440-5CED-4D31-9DBB-28C15367548A}" destId="{D1DB5DBD-394A-402D-B9A6-0BDE938A1957}" srcOrd="1" destOrd="0" presId="urn:microsoft.com/office/officeart/2005/8/layout/chart3"/>
    <dgm:cxn modelId="{42C50A6B-147F-423A-A9D3-20F2FB5A0130}" type="presOf" srcId="{928788DC-B150-496A-BF01-5E63572A30F2}" destId="{586789C2-0915-4C28-9685-66D6858D9180}" srcOrd="1" destOrd="0" presId="urn:microsoft.com/office/officeart/2005/8/layout/chart3"/>
    <dgm:cxn modelId="{E82A3F75-98C2-4A3F-98F4-D8BEB23890BA}" srcId="{56C43F58-F294-47DE-9E15-0519C36AD6A3}" destId="{602F835A-E925-4EA9-951C-4D7A7ECC766C}" srcOrd="0" destOrd="0" parTransId="{4EA8846F-0DA9-43BB-A60D-F0A1AB9CA272}" sibTransId="{10B9523F-6949-429B-88D6-BCA4FBE10CC4}"/>
    <dgm:cxn modelId="{BB5A9875-0CC2-49D5-B01E-D2616BC08F2C}" srcId="{56C43F58-F294-47DE-9E15-0519C36AD6A3}" destId="{01C3AA26-7BA1-42EF-8AA5-21C2B7F8D928}" srcOrd="4" destOrd="0" parTransId="{ECD544AF-82A1-4169-8C69-33506577F28B}" sibTransId="{B2BA8C17-1EA5-480D-B3C2-2A038D7357EE}"/>
    <dgm:cxn modelId="{32D72958-4ACA-4029-BAC3-68971127466F}" type="presOf" srcId="{9A84440B-69FC-4CDB-8A58-4784F19F2ECC}" destId="{D12FEF69-85A2-4EBB-BD32-3884B2B4469F}" srcOrd="1" destOrd="0" presId="urn:microsoft.com/office/officeart/2005/8/layout/chart3"/>
    <dgm:cxn modelId="{7E840B88-555B-433A-AD68-61AC39DAA1F3}" type="presOf" srcId="{01C3AA26-7BA1-42EF-8AA5-21C2B7F8D928}" destId="{DADF2134-AC44-4E73-8D18-D13D6D8850DD}" srcOrd="0" destOrd="0" presId="urn:microsoft.com/office/officeart/2005/8/layout/chart3"/>
    <dgm:cxn modelId="{F57643AC-39CA-4C8A-91C1-070A3DEAF438}" type="presOf" srcId="{928788DC-B150-496A-BF01-5E63572A30F2}" destId="{8D0DBBB3-18F2-43BE-A288-AB64D2E084DD}" srcOrd="0" destOrd="0" presId="urn:microsoft.com/office/officeart/2005/8/layout/chart3"/>
    <dgm:cxn modelId="{D41292B8-BF19-4C39-ADAC-AD21C2929308}" type="presOf" srcId="{D0BD160C-4E7B-4706-B4BD-2E47C0235099}" destId="{2817FD64-5F2A-4DAE-A568-377569085E36}" srcOrd="1" destOrd="0" presId="urn:microsoft.com/office/officeart/2005/8/layout/chart3"/>
    <dgm:cxn modelId="{416F7ACE-EC67-4A93-B571-6131EE435419}" srcId="{56C43F58-F294-47DE-9E15-0519C36AD6A3}" destId="{D0BD160C-4E7B-4706-B4BD-2E47C0235099}" srcOrd="3" destOrd="0" parTransId="{FF1E9E53-3915-409F-8BBF-77EFE6D27931}" sibTransId="{82461B00-CF92-4E00-9AA4-36EA009CD184}"/>
    <dgm:cxn modelId="{9AAC92D2-39A7-43C0-B11E-8420707E7A14}" type="presOf" srcId="{602F835A-E925-4EA9-951C-4D7A7ECC766C}" destId="{5CCED43C-1EB8-47D7-B1D3-18D0EAC8677D}" srcOrd="1" destOrd="0" presId="urn:microsoft.com/office/officeart/2005/8/layout/chart3"/>
    <dgm:cxn modelId="{B765EED8-3103-4860-AFC3-CF3B04BC2C31}" type="presOf" srcId="{56C43F58-F294-47DE-9E15-0519C36AD6A3}" destId="{A73FB90C-FCBA-45D8-862D-65F29D4F3BFF}" srcOrd="0" destOrd="0" presId="urn:microsoft.com/office/officeart/2005/8/layout/chart3"/>
    <dgm:cxn modelId="{A4C0A2E1-D74E-43EC-96B8-B904FEC60078}" type="presOf" srcId="{01C3AA26-7BA1-42EF-8AA5-21C2B7F8D928}" destId="{A6EE02A9-F9D5-479F-8A5B-D18564EC70CF}" srcOrd="1" destOrd="0" presId="urn:microsoft.com/office/officeart/2005/8/layout/chart3"/>
    <dgm:cxn modelId="{41E528ED-A5DE-4CC6-9FD4-62ADBA8DDA41}" type="presOf" srcId="{602F835A-E925-4EA9-951C-4D7A7ECC766C}" destId="{B92AE042-78DA-4098-AA73-D72A9FE62A32}" srcOrd="0" destOrd="0" presId="urn:microsoft.com/office/officeart/2005/8/layout/chart3"/>
    <dgm:cxn modelId="{0E0533FB-030B-45E6-81E9-8B6C1900DA7A}" srcId="{56C43F58-F294-47DE-9E15-0519C36AD6A3}" destId="{928788DC-B150-496A-BF01-5E63572A30F2}" srcOrd="5" destOrd="0" parTransId="{84849C56-0477-40F4-86D5-92623CF21755}" sibTransId="{58A15CE4-5E46-44EA-92B2-51262BEA78D7}"/>
    <dgm:cxn modelId="{53B97A36-6DDF-41F1-8903-AEA9C8D156A3}" type="presParOf" srcId="{A73FB90C-FCBA-45D8-862D-65F29D4F3BFF}" destId="{B92AE042-78DA-4098-AA73-D72A9FE62A32}" srcOrd="0" destOrd="0" presId="urn:microsoft.com/office/officeart/2005/8/layout/chart3"/>
    <dgm:cxn modelId="{7B620404-320A-40C5-BBF5-A03F224BA790}" type="presParOf" srcId="{A73FB90C-FCBA-45D8-862D-65F29D4F3BFF}" destId="{5CCED43C-1EB8-47D7-B1D3-18D0EAC8677D}" srcOrd="1" destOrd="0" presId="urn:microsoft.com/office/officeart/2005/8/layout/chart3"/>
    <dgm:cxn modelId="{9E3F6100-B924-4151-856B-1CAA99E40D3C}" type="presParOf" srcId="{A73FB90C-FCBA-45D8-862D-65F29D4F3BFF}" destId="{6A6FE03D-A975-475E-B7F2-D2B0A99D3443}" srcOrd="2" destOrd="0" presId="urn:microsoft.com/office/officeart/2005/8/layout/chart3"/>
    <dgm:cxn modelId="{ADC0BEC6-85D8-4274-AEF2-BA7E7EBCB5E5}" type="presParOf" srcId="{A73FB90C-FCBA-45D8-862D-65F29D4F3BFF}" destId="{D1DB5DBD-394A-402D-B9A6-0BDE938A1957}" srcOrd="3" destOrd="0" presId="urn:microsoft.com/office/officeart/2005/8/layout/chart3"/>
    <dgm:cxn modelId="{C9547185-A4A2-46A6-8F09-6EB7A12CC40B}" type="presParOf" srcId="{A73FB90C-FCBA-45D8-862D-65F29D4F3BFF}" destId="{1F955164-DD1B-49B2-BF6B-FE3C1397AFC1}" srcOrd="4" destOrd="0" presId="urn:microsoft.com/office/officeart/2005/8/layout/chart3"/>
    <dgm:cxn modelId="{7D5E2334-94ED-42CA-BDFF-1BF254503A66}" type="presParOf" srcId="{A73FB90C-FCBA-45D8-862D-65F29D4F3BFF}" destId="{D12FEF69-85A2-4EBB-BD32-3884B2B4469F}" srcOrd="5" destOrd="0" presId="urn:microsoft.com/office/officeart/2005/8/layout/chart3"/>
    <dgm:cxn modelId="{DD79EE7A-2147-4586-BEA2-EB71E8CFFBBB}" type="presParOf" srcId="{A73FB90C-FCBA-45D8-862D-65F29D4F3BFF}" destId="{5AB46F30-D768-4567-BF46-0857BB71AAD5}" srcOrd="6" destOrd="0" presId="urn:microsoft.com/office/officeart/2005/8/layout/chart3"/>
    <dgm:cxn modelId="{31F1C24A-B831-45E9-A4FE-AE8BF23148F8}" type="presParOf" srcId="{A73FB90C-FCBA-45D8-862D-65F29D4F3BFF}" destId="{2817FD64-5F2A-4DAE-A568-377569085E36}" srcOrd="7" destOrd="0" presId="urn:microsoft.com/office/officeart/2005/8/layout/chart3"/>
    <dgm:cxn modelId="{50D77C19-9DD7-4A05-BD0B-81A3131C8AFF}" type="presParOf" srcId="{A73FB90C-FCBA-45D8-862D-65F29D4F3BFF}" destId="{DADF2134-AC44-4E73-8D18-D13D6D8850DD}" srcOrd="8" destOrd="0" presId="urn:microsoft.com/office/officeart/2005/8/layout/chart3"/>
    <dgm:cxn modelId="{B4AB8D73-699C-438B-800E-CE1C895D9F75}" type="presParOf" srcId="{A73FB90C-FCBA-45D8-862D-65F29D4F3BFF}" destId="{A6EE02A9-F9D5-479F-8A5B-D18564EC70CF}" srcOrd="9" destOrd="0" presId="urn:microsoft.com/office/officeart/2005/8/layout/chart3"/>
    <dgm:cxn modelId="{3A1BC94F-FCAD-4E3B-A491-D4C6CE1B77E2}" type="presParOf" srcId="{A73FB90C-FCBA-45D8-862D-65F29D4F3BFF}" destId="{8D0DBBB3-18F2-43BE-A288-AB64D2E084DD}" srcOrd="10" destOrd="0" presId="urn:microsoft.com/office/officeart/2005/8/layout/chart3"/>
    <dgm:cxn modelId="{2B5BEBB7-33A2-490C-A53F-6B3108C11BF7}" type="presParOf" srcId="{A73FB90C-FCBA-45D8-862D-65F29D4F3BFF}" destId="{586789C2-0915-4C28-9685-66D6858D9180}" srcOrd="11"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04B013-7849-4796-B8F7-F293DEAA6A26}"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7023D712-5DF7-4EA0-B791-5755560BAB0F}">
      <dgm:prSet/>
      <dgm:spPr/>
      <dgm:t>
        <a:bodyPr/>
        <a:lstStyle/>
        <a:p>
          <a:pPr>
            <a:defRPr cap="all"/>
          </a:pPr>
          <a:r>
            <a:rPr lang="en-IN"/>
            <a:t>The context level is low-to-mid with explicit structure and data and it is balanced by polite understatement (Samovar et al., 2024; Jandt, 2024).</a:t>
          </a:r>
          <a:endParaRPr lang="en-US"/>
        </a:p>
      </dgm:t>
    </dgm:pt>
    <dgm:pt modelId="{38B0E4A9-E2F5-4D5A-A148-E34903ADBEFF}" type="parTrans" cxnId="{9C0F7318-CEAF-463B-9A1A-295F9655E27E}">
      <dgm:prSet/>
      <dgm:spPr/>
      <dgm:t>
        <a:bodyPr/>
        <a:lstStyle/>
        <a:p>
          <a:endParaRPr lang="en-US"/>
        </a:p>
      </dgm:t>
    </dgm:pt>
    <dgm:pt modelId="{8FE7DCFF-58E7-4EAB-8873-4518DB96EB0D}" type="sibTrans" cxnId="{9C0F7318-CEAF-463B-9A1A-295F9655E27E}">
      <dgm:prSet/>
      <dgm:spPr/>
      <dgm:t>
        <a:bodyPr/>
        <a:lstStyle/>
        <a:p>
          <a:endParaRPr lang="en-US"/>
        </a:p>
      </dgm:t>
    </dgm:pt>
    <dgm:pt modelId="{DD311A9C-CD57-4744-9959-CA056E443DE8}">
      <dgm:prSet/>
      <dgm:spPr/>
      <dgm:t>
        <a:bodyPr/>
        <a:lstStyle/>
        <a:p>
          <a:pPr>
            <a:defRPr cap="all"/>
          </a:pPr>
          <a:r>
            <a:rPr lang="en-IN"/>
            <a:t>Misreadings are prevalent throughout cultures (Machino et al., 2025). Direct on content and indirect in tone (hedges, softeners, quite) are necessary to maintain rapport.</a:t>
          </a:r>
          <a:endParaRPr lang="en-US"/>
        </a:p>
      </dgm:t>
    </dgm:pt>
    <dgm:pt modelId="{6D2D347E-CFFA-4A85-BC1B-858E330E6302}" type="parTrans" cxnId="{87192C0D-35D0-4536-9804-A8EBC123D5D4}">
      <dgm:prSet/>
      <dgm:spPr/>
      <dgm:t>
        <a:bodyPr/>
        <a:lstStyle/>
        <a:p>
          <a:endParaRPr lang="en-US"/>
        </a:p>
      </dgm:t>
    </dgm:pt>
    <dgm:pt modelId="{7CE90411-9B28-4190-B731-4C9698581A2C}" type="sibTrans" cxnId="{87192C0D-35D0-4536-9804-A8EBC123D5D4}">
      <dgm:prSet/>
      <dgm:spPr/>
      <dgm:t>
        <a:bodyPr/>
        <a:lstStyle/>
        <a:p>
          <a:endParaRPr lang="en-US"/>
        </a:p>
      </dgm:t>
    </dgm:pt>
    <dgm:pt modelId="{0DE50767-FFD6-4F2A-B218-010C4346B305}">
      <dgm:prSet/>
      <dgm:spPr/>
      <dgm:t>
        <a:bodyPr/>
        <a:lstStyle/>
        <a:p>
          <a:pPr>
            <a:defRPr cap="all"/>
          </a:pPr>
          <a:r>
            <a:rPr lang="en-IN"/>
            <a:t>Fluency in English covers unequal power and provide energy in international conversations; it is important to organise turn-taking and summarise choices (Ivanova-Gongne, 2023).</a:t>
          </a:r>
          <a:endParaRPr lang="en-US"/>
        </a:p>
      </dgm:t>
    </dgm:pt>
    <dgm:pt modelId="{978D1EDA-6528-4C18-A0D9-25595FD23E00}" type="parTrans" cxnId="{4F0A086B-AD29-48DB-9413-D95333AF1FFA}">
      <dgm:prSet/>
      <dgm:spPr/>
      <dgm:t>
        <a:bodyPr/>
        <a:lstStyle/>
        <a:p>
          <a:endParaRPr lang="en-US"/>
        </a:p>
      </dgm:t>
    </dgm:pt>
    <dgm:pt modelId="{5358EA1E-68DD-448C-BE29-07BE7B70EB88}" type="sibTrans" cxnId="{4F0A086B-AD29-48DB-9413-D95333AF1FFA}">
      <dgm:prSet/>
      <dgm:spPr/>
      <dgm:t>
        <a:bodyPr/>
        <a:lstStyle/>
        <a:p>
          <a:endParaRPr lang="en-US"/>
        </a:p>
      </dgm:t>
    </dgm:pt>
    <dgm:pt modelId="{E13E50FB-080E-43EB-BC0E-5B850C2E76FB}">
      <dgm:prSet/>
      <dgm:spPr/>
      <dgm:t>
        <a:bodyPr/>
        <a:lstStyle/>
        <a:p>
          <a:pPr>
            <a:defRPr cap="all"/>
          </a:pPr>
          <a:r>
            <a:rPr lang="en-IN"/>
            <a:t>Norms that go unspoken:  Displays that are under control; a value for timeliness and orderly turn-taking; the use of mitigators to communicate disagreement (Samovar et al., 2024).</a:t>
          </a:r>
          <a:endParaRPr lang="en-US"/>
        </a:p>
      </dgm:t>
    </dgm:pt>
    <dgm:pt modelId="{E39E694A-A942-41D6-8B3D-3CC24D4356DB}" type="parTrans" cxnId="{4E2C0A46-6D5D-474D-8A2D-20B18786E324}">
      <dgm:prSet/>
      <dgm:spPr/>
      <dgm:t>
        <a:bodyPr/>
        <a:lstStyle/>
        <a:p>
          <a:endParaRPr lang="en-US"/>
        </a:p>
      </dgm:t>
    </dgm:pt>
    <dgm:pt modelId="{86436DBD-58A1-4F21-A045-6DFF83B7E1F6}" type="sibTrans" cxnId="{4E2C0A46-6D5D-474D-8A2D-20B18786E324}">
      <dgm:prSet/>
      <dgm:spPr/>
      <dgm:t>
        <a:bodyPr/>
        <a:lstStyle/>
        <a:p>
          <a:endParaRPr lang="en-US"/>
        </a:p>
      </dgm:t>
    </dgm:pt>
    <dgm:pt modelId="{896CCF90-F464-4AE3-BBCA-7B2E07530EF0}">
      <dgm:prSet/>
      <dgm:spPr/>
      <dgm:t>
        <a:bodyPr/>
        <a:lstStyle/>
        <a:p>
          <a:pPr>
            <a:defRPr cap="all"/>
          </a:pPr>
          <a:r>
            <a:rPr lang="en-IN"/>
            <a:t>In terms of time orientation, hybrid patterns need agenda discipline and ritualised "next-steps" (ONS, 2025; CIPD, 2024). Punctual and deadline-oriented are also considered time orientation.</a:t>
          </a:r>
          <a:endParaRPr lang="en-US"/>
        </a:p>
      </dgm:t>
    </dgm:pt>
    <dgm:pt modelId="{A066A092-D83B-40E7-A007-C27855326B04}" type="parTrans" cxnId="{79A7E263-B42B-4CCF-9ECF-55F84EC4642D}">
      <dgm:prSet/>
      <dgm:spPr/>
      <dgm:t>
        <a:bodyPr/>
        <a:lstStyle/>
        <a:p>
          <a:endParaRPr lang="en-US"/>
        </a:p>
      </dgm:t>
    </dgm:pt>
    <dgm:pt modelId="{286D51FD-2E3F-49E1-87CA-2D189A20A878}" type="sibTrans" cxnId="{79A7E263-B42B-4CCF-9ECF-55F84EC4642D}">
      <dgm:prSet/>
      <dgm:spPr/>
      <dgm:t>
        <a:bodyPr/>
        <a:lstStyle/>
        <a:p>
          <a:endParaRPr lang="en-US"/>
        </a:p>
      </dgm:t>
    </dgm:pt>
    <dgm:pt modelId="{E67C28C2-A3F9-40B5-8ED5-2239039F1D9F}">
      <dgm:prSet/>
      <dgm:spPr/>
      <dgm:t>
        <a:bodyPr/>
        <a:lstStyle/>
        <a:p>
          <a:pPr>
            <a:defRPr cap="all"/>
          </a:pPr>
          <a:r>
            <a:rPr lang="en-IN"/>
            <a:t>Concerns about inclusion include the potential for code-switching and accent prejudice; therefore, it is essential to make use of plain English and inclusive facilitation (FleishmanHillard, 2023).</a:t>
          </a:r>
          <a:endParaRPr lang="en-US"/>
        </a:p>
      </dgm:t>
    </dgm:pt>
    <dgm:pt modelId="{6DB7D50C-CB7C-4BDF-9AC6-43F0442F0CBC}" type="parTrans" cxnId="{E900CA3F-528D-494F-B826-27B94D06B4FD}">
      <dgm:prSet/>
      <dgm:spPr/>
      <dgm:t>
        <a:bodyPr/>
        <a:lstStyle/>
        <a:p>
          <a:endParaRPr lang="en-US"/>
        </a:p>
      </dgm:t>
    </dgm:pt>
    <dgm:pt modelId="{D20C7E1F-3DD1-4B2D-9C41-711C1F0CB0D8}" type="sibTrans" cxnId="{E900CA3F-528D-494F-B826-27B94D06B4FD}">
      <dgm:prSet/>
      <dgm:spPr/>
      <dgm:t>
        <a:bodyPr/>
        <a:lstStyle/>
        <a:p>
          <a:endParaRPr lang="en-US"/>
        </a:p>
      </dgm:t>
    </dgm:pt>
    <dgm:pt modelId="{73DA91D1-1C61-4014-B95C-745425A27CCA}" type="pres">
      <dgm:prSet presAssocID="{3F04B013-7849-4796-B8F7-F293DEAA6A26}" presName="root" presStyleCnt="0">
        <dgm:presLayoutVars>
          <dgm:dir/>
          <dgm:resizeHandles val="exact"/>
        </dgm:presLayoutVars>
      </dgm:prSet>
      <dgm:spPr/>
    </dgm:pt>
    <dgm:pt modelId="{D2061F6D-8A87-40D4-8D68-F2DF0160DE9B}" type="pres">
      <dgm:prSet presAssocID="{7023D712-5DF7-4EA0-B791-5755560BAB0F}" presName="compNode" presStyleCnt="0"/>
      <dgm:spPr/>
    </dgm:pt>
    <dgm:pt modelId="{36385384-0AB0-4854-8B4D-08EC90A65420}" type="pres">
      <dgm:prSet presAssocID="{7023D712-5DF7-4EA0-B791-5755560BAB0F}" presName="iconBgRect" presStyleLbl="bgShp" presStyleIdx="0" presStyleCnt="6"/>
      <dgm:spPr>
        <a:prstGeom prst="round2DiagRect">
          <a:avLst>
            <a:gd name="adj1" fmla="val 29727"/>
            <a:gd name="adj2" fmla="val 0"/>
          </a:avLst>
        </a:prstGeom>
      </dgm:spPr>
    </dgm:pt>
    <dgm:pt modelId="{58D1A668-CAB7-434A-ABCC-C6BA90657C5D}" type="pres">
      <dgm:prSet presAssocID="{7023D712-5DF7-4EA0-B791-5755560BAB0F}"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01F272AA-A081-4D1B-A909-63642E8FAB49}" type="pres">
      <dgm:prSet presAssocID="{7023D712-5DF7-4EA0-B791-5755560BAB0F}" presName="spaceRect" presStyleCnt="0"/>
      <dgm:spPr/>
    </dgm:pt>
    <dgm:pt modelId="{D44A309E-4F49-4351-8C2D-A5E7C93A542F}" type="pres">
      <dgm:prSet presAssocID="{7023D712-5DF7-4EA0-B791-5755560BAB0F}" presName="textRect" presStyleLbl="revTx" presStyleIdx="0" presStyleCnt="6">
        <dgm:presLayoutVars>
          <dgm:chMax val="1"/>
          <dgm:chPref val="1"/>
        </dgm:presLayoutVars>
      </dgm:prSet>
      <dgm:spPr/>
    </dgm:pt>
    <dgm:pt modelId="{EB4EBE48-D99A-45E5-9503-374A41193896}" type="pres">
      <dgm:prSet presAssocID="{8FE7DCFF-58E7-4EAB-8873-4518DB96EB0D}" presName="sibTrans" presStyleCnt="0"/>
      <dgm:spPr/>
    </dgm:pt>
    <dgm:pt modelId="{8969BC8E-D074-48C5-A32C-092F5332DAFD}" type="pres">
      <dgm:prSet presAssocID="{DD311A9C-CD57-4744-9959-CA056E443DE8}" presName="compNode" presStyleCnt="0"/>
      <dgm:spPr/>
    </dgm:pt>
    <dgm:pt modelId="{6F26CE6B-C4B2-4BED-B8B5-F8940B511F09}" type="pres">
      <dgm:prSet presAssocID="{DD311A9C-CD57-4744-9959-CA056E443DE8}" presName="iconBgRect" presStyleLbl="bgShp" presStyleIdx="1" presStyleCnt="6"/>
      <dgm:spPr>
        <a:prstGeom prst="round2DiagRect">
          <a:avLst>
            <a:gd name="adj1" fmla="val 29727"/>
            <a:gd name="adj2" fmla="val 0"/>
          </a:avLst>
        </a:prstGeom>
      </dgm:spPr>
    </dgm:pt>
    <dgm:pt modelId="{618B6F76-7567-42BE-8F90-22EB93F13CD2}" type="pres">
      <dgm:prSet presAssocID="{DD311A9C-CD57-4744-9959-CA056E443DE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rk scene"/>
        </a:ext>
      </dgm:extLst>
    </dgm:pt>
    <dgm:pt modelId="{0E6A6107-F94B-40CE-B804-4DC38A1BCF8E}" type="pres">
      <dgm:prSet presAssocID="{DD311A9C-CD57-4744-9959-CA056E443DE8}" presName="spaceRect" presStyleCnt="0"/>
      <dgm:spPr/>
    </dgm:pt>
    <dgm:pt modelId="{9FD5B55D-C24A-42CD-BA25-F7CCB80FB3EF}" type="pres">
      <dgm:prSet presAssocID="{DD311A9C-CD57-4744-9959-CA056E443DE8}" presName="textRect" presStyleLbl="revTx" presStyleIdx="1" presStyleCnt="6">
        <dgm:presLayoutVars>
          <dgm:chMax val="1"/>
          <dgm:chPref val="1"/>
        </dgm:presLayoutVars>
      </dgm:prSet>
      <dgm:spPr/>
    </dgm:pt>
    <dgm:pt modelId="{F4F595E3-1321-49C1-930C-00798B6CD94E}" type="pres">
      <dgm:prSet presAssocID="{7CE90411-9B28-4190-B731-4C9698581A2C}" presName="sibTrans" presStyleCnt="0"/>
      <dgm:spPr/>
    </dgm:pt>
    <dgm:pt modelId="{7A3C7D3B-9125-4D18-9454-6CBF06631E9A}" type="pres">
      <dgm:prSet presAssocID="{0DE50767-FFD6-4F2A-B218-010C4346B305}" presName="compNode" presStyleCnt="0"/>
      <dgm:spPr/>
    </dgm:pt>
    <dgm:pt modelId="{CFFF23B0-01B8-4871-9470-B61594D6E4FF}" type="pres">
      <dgm:prSet presAssocID="{0DE50767-FFD6-4F2A-B218-010C4346B305}" presName="iconBgRect" presStyleLbl="bgShp" presStyleIdx="2" presStyleCnt="6"/>
      <dgm:spPr>
        <a:prstGeom prst="round2DiagRect">
          <a:avLst>
            <a:gd name="adj1" fmla="val 29727"/>
            <a:gd name="adj2" fmla="val 0"/>
          </a:avLst>
        </a:prstGeom>
      </dgm:spPr>
    </dgm:pt>
    <dgm:pt modelId="{FA8571E5-DF30-4656-834F-C9E163F05AF5}" type="pres">
      <dgm:prSet presAssocID="{0DE50767-FFD6-4F2A-B218-010C4346B30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723C19B3-0102-4E91-B296-499756CBF460}" type="pres">
      <dgm:prSet presAssocID="{0DE50767-FFD6-4F2A-B218-010C4346B305}" presName="spaceRect" presStyleCnt="0"/>
      <dgm:spPr/>
    </dgm:pt>
    <dgm:pt modelId="{049D0859-2D69-4BB1-B26C-2664F913BE29}" type="pres">
      <dgm:prSet presAssocID="{0DE50767-FFD6-4F2A-B218-010C4346B305}" presName="textRect" presStyleLbl="revTx" presStyleIdx="2" presStyleCnt="6">
        <dgm:presLayoutVars>
          <dgm:chMax val="1"/>
          <dgm:chPref val="1"/>
        </dgm:presLayoutVars>
      </dgm:prSet>
      <dgm:spPr/>
    </dgm:pt>
    <dgm:pt modelId="{DAE1B0A0-7B33-48E1-8A02-F867391D8930}" type="pres">
      <dgm:prSet presAssocID="{5358EA1E-68DD-448C-BE29-07BE7B70EB88}" presName="sibTrans" presStyleCnt="0"/>
      <dgm:spPr/>
    </dgm:pt>
    <dgm:pt modelId="{64BF8AE5-0462-46C8-8A8E-EB8B59EA40D0}" type="pres">
      <dgm:prSet presAssocID="{E13E50FB-080E-43EB-BC0E-5B850C2E76FB}" presName="compNode" presStyleCnt="0"/>
      <dgm:spPr/>
    </dgm:pt>
    <dgm:pt modelId="{E5A3654A-1163-4BCC-A913-F6EF2CF808CE}" type="pres">
      <dgm:prSet presAssocID="{E13E50FB-080E-43EB-BC0E-5B850C2E76FB}" presName="iconBgRect" presStyleLbl="bgShp" presStyleIdx="3" presStyleCnt="6"/>
      <dgm:spPr>
        <a:prstGeom prst="round2DiagRect">
          <a:avLst>
            <a:gd name="adj1" fmla="val 29727"/>
            <a:gd name="adj2" fmla="val 0"/>
          </a:avLst>
        </a:prstGeom>
      </dgm:spPr>
    </dgm:pt>
    <dgm:pt modelId="{E3DF4C21-B52C-4CA7-A93F-22985504ABE2}" type="pres">
      <dgm:prSet presAssocID="{E13E50FB-080E-43EB-BC0E-5B850C2E76F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cision chart"/>
        </a:ext>
      </dgm:extLst>
    </dgm:pt>
    <dgm:pt modelId="{1ED7458D-8290-4178-A121-6AD409625719}" type="pres">
      <dgm:prSet presAssocID="{E13E50FB-080E-43EB-BC0E-5B850C2E76FB}" presName="spaceRect" presStyleCnt="0"/>
      <dgm:spPr/>
    </dgm:pt>
    <dgm:pt modelId="{E5C89A9A-CB3F-4251-93E5-8C70E1D14870}" type="pres">
      <dgm:prSet presAssocID="{E13E50FB-080E-43EB-BC0E-5B850C2E76FB}" presName="textRect" presStyleLbl="revTx" presStyleIdx="3" presStyleCnt="6">
        <dgm:presLayoutVars>
          <dgm:chMax val="1"/>
          <dgm:chPref val="1"/>
        </dgm:presLayoutVars>
      </dgm:prSet>
      <dgm:spPr/>
    </dgm:pt>
    <dgm:pt modelId="{A24E0158-EC1D-4BD3-B4F6-7A1145A70954}" type="pres">
      <dgm:prSet presAssocID="{86436DBD-58A1-4F21-A045-6DFF83B7E1F6}" presName="sibTrans" presStyleCnt="0"/>
      <dgm:spPr/>
    </dgm:pt>
    <dgm:pt modelId="{89598285-6A66-4457-9551-17A807A9D947}" type="pres">
      <dgm:prSet presAssocID="{896CCF90-F464-4AE3-BBCA-7B2E07530EF0}" presName="compNode" presStyleCnt="0"/>
      <dgm:spPr/>
    </dgm:pt>
    <dgm:pt modelId="{C1DAEBCB-C3E5-4E46-B034-562ECD7DF767}" type="pres">
      <dgm:prSet presAssocID="{896CCF90-F464-4AE3-BBCA-7B2E07530EF0}" presName="iconBgRect" presStyleLbl="bgShp" presStyleIdx="4" presStyleCnt="6"/>
      <dgm:spPr>
        <a:prstGeom prst="round2DiagRect">
          <a:avLst>
            <a:gd name="adj1" fmla="val 29727"/>
            <a:gd name="adj2" fmla="val 0"/>
          </a:avLst>
        </a:prstGeom>
      </dgm:spPr>
    </dgm:pt>
    <dgm:pt modelId="{F7973C11-DDF0-4B9F-9F0A-4D299DE169C4}" type="pres">
      <dgm:prSet presAssocID="{896CCF90-F464-4AE3-BBCA-7B2E07530EF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on Viewing Ceremony"/>
        </a:ext>
      </dgm:extLst>
    </dgm:pt>
    <dgm:pt modelId="{7977C8EB-1924-43ED-84D2-C0076134C78E}" type="pres">
      <dgm:prSet presAssocID="{896CCF90-F464-4AE3-BBCA-7B2E07530EF0}" presName="spaceRect" presStyleCnt="0"/>
      <dgm:spPr/>
    </dgm:pt>
    <dgm:pt modelId="{53345207-6C3D-4EB7-8762-10FAF6E7DEAB}" type="pres">
      <dgm:prSet presAssocID="{896CCF90-F464-4AE3-BBCA-7B2E07530EF0}" presName="textRect" presStyleLbl="revTx" presStyleIdx="4" presStyleCnt="6">
        <dgm:presLayoutVars>
          <dgm:chMax val="1"/>
          <dgm:chPref val="1"/>
        </dgm:presLayoutVars>
      </dgm:prSet>
      <dgm:spPr/>
    </dgm:pt>
    <dgm:pt modelId="{D1A39D04-B593-4C60-9052-1A4C174C004D}" type="pres">
      <dgm:prSet presAssocID="{286D51FD-2E3F-49E1-87CA-2D189A20A878}" presName="sibTrans" presStyleCnt="0"/>
      <dgm:spPr/>
    </dgm:pt>
    <dgm:pt modelId="{C17D254F-F049-4050-96D2-A4E815F10232}" type="pres">
      <dgm:prSet presAssocID="{E67C28C2-A3F9-40B5-8ED5-2239039F1D9F}" presName="compNode" presStyleCnt="0"/>
      <dgm:spPr/>
    </dgm:pt>
    <dgm:pt modelId="{2BD27DFE-F410-4D99-AC31-1136AAEA574A}" type="pres">
      <dgm:prSet presAssocID="{E67C28C2-A3F9-40B5-8ED5-2239039F1D9F}" presName="iconBgRect" presStyleLbl="bgShp" presStyleIdx="5" presStyleCnt="6"/>
      <dgm:spPr>
        <a:prstGeom prst="round2DiagRect">
          <a:avLst>
            <a:gd name="adj1" fmla="val 29727"/>
            <a:gd name="adj2" fmla="val 0"/>
          </a:avLst>
        </a:prstGeom>
      </dgm:spPr>
    </dgm:pt>
    <dgm:pt modelId="{C8C0B55E-C6BC-4DC8-A325-5FC9A9B9056D}" type="pres">
      <dgm:prSet presAssocID="{E67C28C2-A3F9-40B5-8ED5-2239039F1D9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raille"/>
        </a:ext>
      </dgm:extLst>
    </dgm:pt>
    <dgm:pt modelId="{3F0D4085-CF06-4EE9-A11B-5326FF8BBFEC}" type="pres">
      <dgm:prSet presAssocID="{E67C28C2-A3F9-40B5-8ED5-2239039F1D9F}" presName="spaceRect" presStyleCnt="0"/>
      <dgm:spPr/>
    </dgm:pt>
    <dgm:pt modelId="{52097B1D-DA4D-483B-A4FE-1E036EB8EF2D}" type="pres">
      <dgm:prSet presAssocID="{E67C28C2-A3F9-40B5-8ED5-2239039F1D9F}" presName="textRect" presStyleLbl="revTx" presStyleIdx="5" presStyleCnt="6">
        <dgm:presLayoutVars>
          <dgm:chMax val="1"/>
          <dgm:chPref val="1"/>
        </dgm:presLayoutVars>
      </dgm:prSet>
      <dgm:spPr/>
    </dgm:pt>
  </dgm:ptLst>
  <dgm:cxnLst>
    <dgm:cxn modelId="{87192C0D-35D0-4536-9804-A8EBC123D5D4}" srcId="{3F04B013-7849-4796-B8F7-F293DEAA6A26}" destId="{DD311A9C-CD57-4744-9959-CA056E443DE8}" srcOrd="1" destOrd="0" parTransId="{6D2D347E-CFFA-4A85-BC1B-858E330E6302}" sibTransId="{7CE90411-9B28-4190-B731-4C9698581A2C}"/>
    <dgm:cxn modelId="{9C0F7318-CEAF-463B-9A1A-295F9655E27E}" srcId="{3F04B013-7849-4796-B8F7-F293DEAA6A26}" destId="{7023D712-5DF7-4EA0-B791-5755560BAB0F}" srcOrd="0" destOrd="0" parTransId="{38B0E4A9-E2F5-4D5A-A148-E34903ADBEFF}" sibTransId="{8FE7DCFF-58E7-4EAB-8873-4518DB96EB0D}"/>
    <dgm:cxn modelId="{B3A11925-C237-45D2-BBE7-D98C2F5ABE03}" type="presOf" srcId="{E67C28C2-A3F9-40B5-8ED5-2239039F1D9F}" destId="{52097B1D-DA4D-483B-A4FE-1E036EB8EF2D}" srcOrd="0" destOrd="0" presId="urn:microsoft.com/office/officeart/2018/5/layout/IconLeafLabelList"/>
    <dgm:cxn modelId="{E900CA3F-528D-494F-B826-27B94D06B4FD}" srcId="{3F04B013-7849-4796-B8F7-F293DEAA6A26}" destId="{E67C28C2-A3F9-40B5-8ED5-2239039F1D9F}" srcOrd="5" destOrd="0" parTransId="{6DB7D50C-CB7C-4BDF-9AC6-43F0442F0CBC}" sibTransId="{D20C7E1F-3DD1-4B2D-9C41-711C1F0CB0D8}"/>
    <dgm:cxn modelId="{79A7E263-B42B-4CCF-9ECF-55F84EC4642D}" srcId="{3F04B013-7849-4796-B8F7-F293DEAA6A26}" destId="{896CCF90-F464-4AE3-BBCA-7B2E07530EF0}" srcOrd="4" destOrd="0" parTransId="{A066A092-D83B-40E7-A007-C27855326B04}" sibTransId="{286D51FD-2E3F-49E1-87CA-2D189A20A878}"/>
    <dgm:cxn modelId="{4E2C0A46-6D5D-474D-8A2D-20B18786E324}" srcId="{3F04B013-7849-4796-B8F7-F293DEAA6A26}" destId="{E13E50FB-080E-43EB-BC0E-5B850C2E76FB}" srcOrd="3" destOrd="0" parTransId="{E39E694A-A942-41D6-8B3D-3CC24D4356DB}" sibTransId="{86436DBD-58A1-4F21-A045-6DFF83B7E1F6}"/>
    <dgm:cxn modelId="{D4351948-03AF-4737-9447-7D74A7984062}" type="presOf" srcId="{896CCF90-F464-4AE3-BBCA-7B2E07530EF0}" destId="{53345207-6C3D-4EB7-8762-10FAF6E7DEAB}" srcOrd="0" destOrd="0" presId="urn:microsoft.com/office/officeart/2018/5/layout/IconLeafLabelList"/>
    <dgm:cxn modelId="{4F0A086B-AD29-48DB-9413-D95333AF1FFA}" srcId="{3F04B013-7849-4796-B8F7-F293DEAA6A26}" destId="{0DE50767-FFD6-4F2A-B218-010C4346B305}" srcOrd="2" destOrd="0" parTransId="{978D1EDA-6528-4C18-A0D9-25595FD23E00}" sibTransId="{5358EA1E-68DD-448C-BE29-07BE7B70EB88}"/>
    <dgm:cxn modelId="{55C8B353-22C4-43A7-9AB9-E55440EEBD8A}" type="presOf" srcId="{0DE50767-FFD6-4F2A-B218-010C4346B305}" destId="{049D0859-2D69-4BB1-B26C-2664F913BE29}" srcOrd="0" destOrd="0" presId="urn:microsoft.com/office/officeart/2018/5/layout/IconLeafLabelList"/>
    <dgm:cxn modelId="{1ACF7D9F-6BDB-48A7-B753-66E8CDCFECB2}" type="presOf" srcId="{7023D712-5DF7-4EA0-B791-5755560BAB0F}" destId="{D44A309E-4F49-4351-8C2D-A5E7C93A542F}" srcOrd="0" destOrd="0" presId="urn:microsoft.com/office/officeart/2018/5/layout/IconLeafLabelList"/>
    <dgm:cxn modelId="{DC81B2B2-A884-4FD3-9B85-3B5FD76B7012}" type="presOf" srcId="{DD311A9C-CD57-4744-9959-CA056E443DE8}" destId="{9FD5B55D-C24A-42CD-BA25-F7CCB80FB3EF}" srcOrd="0" destOrd="0" presId="urn:microsoft.com/office/officeart/2018/5/layout/IconLeafLabelList"/>
    <dgm:cxn modelId="{73DCD1BE-243B-4B22-AF6C-06AEBC2B0584}" type="presOf" srcId="{3F04B013-7849-4796-B8F7-F293DEAA6A26}" destId="{73DA91D1-1C61-4014-B95C-745425A27CCA}" srcOrd="0" destOrd="0" presId="urn:microsoft.com/office/officeart/2018/5/layout/IconLeafLabelList"/>
    <dgm:cxn modelId="{7CDB8CD8-8ED7-40AA-B1F2-90E7089F6D37}" type="presOf" srcId="{E13E50FB-080E-43EB-BC0E-5B850C2E76FB}" destId="{E5C89A9A-CB3F-4251-93E5-8C70E1D14870}" srcOrd="0" destOrd="0" presId="urn:microsoft.com/office/officeart/2018/5/layout/IconLeafLabelList"/>
    <dgm:cxn modelId="{9860E090-EC9B-46FB-9596-DDC0D09C3E81}" type="presParOf" srcId="{73DA91D1-1C61-4014-B95C-745425A27CCA}" destId="{D2061F6D-8A87-40D4-8D68-F2DF0160DE9B}" srcOrd="0" destOrd="0" presId="urn:microsoft.com/office/officeart/2018/5/layout/IconLeafLabelList"/>
    <dgm:cxn modelId="{43ACA147-2661-4C33-88F1-626FDE37FD17}" type="presParOf" srcId="{D2061F6D-8A87-40D4-8D68-F2DF0160DE9B}" destId="{36385384-0AB0-4854-8B4D-08EC90A65420}" srcOrd="0" destOrd="0" presId="urn:microsoft.com/office/officeart/2018/5/layout/IconLeafLabelList"/>
    <dgm:cxn modelId="{FF6D55AF-3E6D-4DB2-87E0-D4EA538DB1B4}" type="presParOf" srcId="{D2061F6D-8A87-40D4-8D68-F2DF0160DE9B}" destId="{58D1A668-CAB7-434A-ABCC-C6BA90657C5D}" srcOrd="1" destOrd="0" presId="urn:microsoft.com/office/officeart/2018/5/layout/IconLeafLabelList"/>
    <dgm:cxn modelId="{7ECCA5E9-FAA9-446E-89BE-9BA880BA7E76}" type="presParOf" srcId="{D2061F6D-8A87-40D4-8D68-F2DF0160DE9B}" destId="{01F272AA-A081-4D1B-A909-63642E8FAB49}" srcOrd="2" destOrd="0" presId="urn:microsoft.com/office/officeart/2018/5/layout/IconLeafLabelList"/>
    <dgm:cxn modelId="{BC86C2BB-83D6-4F06-81CE-18C6F207B12B}" type="presParOf" srcId="{D2061F6D-8A87-40D4-8D68-F2DF0160DE9B}" destId="{D44A309E-4F49-4351-8C2D-A5E7C93A542F}" srcOrd="3" destOrd="0" presId="urn:microsoft.com/office/officeart/2018/5/layout/IconLeafLabelList"/>
    <dgm:cxn modelId="{E8A08714-2B2D-46A9-9957-78777FFEE580}" type="presParOf" srcId="{73DA91D1-1C61-4014-B95C-745425A27CCA}" destId="{EB4EBE48-D99A-45E5-9503-374A41193896}" srcOrd="1" destOrd="0" presId="urn:microsoft.com/office/officeart/2018/5/layout/IconLeafLabelList"/>
    <dgm:cxn modelId="{9C118BEE-9CA7-4BC7-8960-6803C94B8E23}" type="presParOf" srcId="{73DA91D1-1C61-4014-B95C-745425A27CCA}" destId="{8969BC8E-D074-48C5-A32C-092F5332DAFD}" srcOrd="2" destOrd="0" presId="urn:microsoft.com/office/officeart/2018/5/layout/IconLeafLabelList"/>
    <dgm:cxn modelId="{897EC85B-BB4F-468C-9BF2-C32D2F108284}" type="presParOf" srcId="{8969BC8E-D074-48C5-A32C-092F5332DAFD}" destId="{6F26CE6B-C4B2-4BED-B8B5-F8940B511F09}" srcOrd="0" destOrd="0" presId="urn:microsoft.com/office/officeart/2018/5/layout/IconLeafLabelList"/>
    <dgm:cxn modelId="{6A885EDE-2CBC-45D3-950C-D4F0C2CA913E}" type="presParOf" srcId="{8969BC8E-D074-48C5-A32C-092F5332DAFD}" destId="{618B6F76-7567-42BE-8F90-22EB93F13CD2}" srcOrd="1" destOrd="0" presId="urn:microsoft.com/office/officeart/2018/5/layout/IconLeafLabelList"/>
    <dgm:cxn modelId="{3A473E7E-2688-42CD-8D0D-A6AC72E2E9B7}" type="presParOf" srcId="{8969BC8E-D074-48C5-A32C-092F5332DAFD}" destId="{0E6A6107-F94B-40CE-B804-4DC38A1BCF8E}" srcOrd="2" destOrd="0" presId="urn:microsoft.com/office/officeart/2018/5/layout/IconLeafLabelList"/>
    <dgm:cxn modelId="{41BD3DEF-46AF-406A-8EEF-616556AEF832}" type="presParOf" srcId="{8969BC8E-D074-48C5-A32C-092F5332DAFD}" destId="{9FD5B55D-C24A-42CD-BA25-F7CCB80FB3EF}" srcOrd="3" destOrd="0" presId="urn:microsoft.com/office/officeart/2018/5/layout/IconLeafLabelList"/>
    <dgm:cxn modelId="{52AE5126-7C1F-47DC-93A3-34BBE527B979}" type="presParOf" srcId="{73DA91D1-1C61-4014-B95C-745425A27CCA}" destId="{F4F595E3-1321-49C1-930C-00798B6CD94E}" srcOrd="3" destOrd="0" presId="urn:microsoft.com/office/officeart/2018/5/layout/IconLeafLabelList"/>
    <dgm:cxn modelId="{0BF49EB1-7E44-420D-9B6A-3FB8640D9C05}" type="presParOf" srcId="{73DA91D1-1C61-4014-B95C-745425A27CCA}" destId="{7A3C7D3B-9125-4D18-9454-6CBF06631E9A}" srcOrd="4" destOrd="0" presId="urn:microsoft.com/office/officeart/2018/5/layout/IconLeafLabelList"/>
    <dgm:cxn modelId="{92AF6694-E773-44A2-AB85-DE5E459971D7}" type="presParOf" srcId="{7A3C7D3B-9125-4D18-9454-6CBF06631E9A}" destId="{CFFF23B0-01B8-4871-9470-B61594D6E4FF}" srcOrd="0" destOrd="0" presId="urn:microsoft.com/office/officeart/2018/5/layout/IconLeafLabelList"/>
    <dgm:cxn modelId="{E790FC54-EBB1-4532-940D-E80ECB36F187}" type="presParOf" srcId="{7A3C7D3B-9125-4D18-9454-6CBF06631E9A}" destId="{FA8571E5-DF30-4656-834F-C9E163F05AF5}" srcOrd="1" destOrd="0" presId="urn:microsoft.com/office/officeart/2018/5/layout/IconLeafLabelList"/>
    <dgm:cxn modelId="{A1CAF11A-0F07-4B50-B22D-036F2062B280}" type="presParOf" srcId="{7A3C7D3B-9125-4D18-9454-6CBF06631E9A}" destId="{723C19B3-0102-4E91-B296-499756CBF460}" srcOrd="2" destOrd="0" presId="urn:microsoft.com/office/officeart/2018/5/layout/IconLeafLabelList"/>
    <dgm:cxn modelId="{166357D6-BEFD-41A4-9117-40C1908FA2C8}" type="presParOf" srcId="{7A3C7D3B-9125-4D18-9454-6CBF06631E9A}" destId="{049D0859-2D69-4BB1-B26C-2664F913BE29}" srcOrd="3" destOrd="0" presId="urn:microsoft.com/office/officeart/2018/5/layout/IconLeafLabelList"/>
    <dgm:cxn modelId="{C11ECE28-9B6A-4232-85B5-F2D44480B760}" type="presParOf" srcId="{73DA91D1-1C61-4014-B95C-745425A27CCA}" destId="{DAE1B0A0-7B33-48E1-8A02-F867391D8930}" srcOrd="5" destOrd="0" presId="urn:microsoft.com/office/officeart/2018/5/layout/IconLeafLabelList"/>
    <dgm:cxn modelId="{87054331-09DB-4489-BC8B-5D7D71C35BAF}" type="presParOf" srcId="{73DA91D1-1C61-4014-B95C-745425A27CCA}" destId="{64BF8AE5-0462-46C8-8A8E-EB8B59EA40D0}" srcOrd="6" destOrd="0" presId="urn:microsoft.com/office/officeart/2018/5/layout/IconLeafLabelList"/>
    <dgm:cxn modelId="{5301BFBD-B54D-49E2-8DCC-7BB37CCC737C}" type="presParOf" srcId="{64BF8AE5-0462-46C8-8A8E-EB8B59EA40D0}" destId="{E5A3654A-1163-4BCC-A913-F6EF2CF808CE}" srcOrd="0" destOrd="0" presId="urn:microsoft.com/office/officeart/2018/5/layout/IconLeafLabelList"/>
    <dgm:cxn modelId="{A89874DB-8F36-4D53-8D2C-AB4B3F936AEA}" type="presParOf" srcId="{64BF8AE5-0462-46C8-8A8E-EB8B59EA40D0}" destId="{E3DF4C21-B52C-4CA7-A93F-22985504ABE2}" srcOrd="1" destOrd="0" presId="urn:microsoft.com/office/officeart/2018/5/layout/IconLeafLabelList"/>
    <dgm:cxn modelId="{2B9B1611-BBCB-4B39-8341-7354487CD105}" type="presParOf" srcId="{64BF8AE5-0462-46C8-8A8E-EB8B59EA40D0}" destId="{1ED7458D-8290-4178-A121-6AD409625719}" srcOrd="2" destOrd="0" presId="urn:microsoft.com/office/officeart/2018/5/layout/IconLeafLabelList"/>
    <dgm:cxn modelId="{1D26090B-E38E-48EF-9C6A-8AB481F21D8C}" type="presParOf" srcId="{64BF8AE5-0462-46C8-8A8E-EB8B59EA40D0}" destId="{E5C89A9A-CB3F-4251-93E5-8C70E1D14870}" srcOrd="3" destOrd="0" presId="urn:microsoft.com/office/officeart/2018/5/layout/IconLeafLabelList"/>
    <dgm:cxn modelId="{5D411F9C-8B68-4BD2-9BF0-83A9F4D6A4C9}" type="presParOf" srcId="{73DA91D1-1C61-4014-B95C-745425A27CCA}" destId="{A24E0158-EC1D-4BD3-B4F6-7A1145A70954}" srcOrd="7" destOrd="0" presId="urn:microsoft.com/office/officeart/2018/5/layout/IconLeafLabelList"/>
    <dgm:cxn modelId="{5C8F2CBB-DAA4-4AB7-A951-3A6D0DC56CB4}" type="presParOf" srcId="{73DA91D1-1C61-4014-B95C-745425A27CCA}" destId="{89598285-6A66-4457-9551-17A807A9D947}" srcOrd="8" destOrd="0" presId="urn:microsoft.com/office/officeart/2018/5/layout/IconLeafLabelList"/>
    <dgm:cxn modelId="{7470D555-CBD0-4F3B-BD0D-C4CB72BD9F24}" type="presParOf" srcId="{89598285-6A66-4457-9551-17A807A9D947}" destId="{C1DAEBCB-C3E5-4E46-B034-562ECD7DF767}" srcOrd="0" destOrd="0" presId="urn:microsoft.com/office/officeart/2018/5/layout/IconLeafLabelList"/>
    <dgm:cxn modelId="{4D61D223-7FE4-42EF-B347-EF3DDD08A15A}" type="presParOf" srcId="{89598285-6A66-4457-9551-17A807A9D947}" destId="{F7973C11-DDF0-4B9F-9F0A-4D299DE169C4}" srcOrd="1" destOrd="0" presId="urn:microsoft.com/office/officeart/2018/5/layout/IconLeafLabelList"/>
    <dgm:cxn modelId="{066E6413-C984-4FA4-91E8-151F73D7B20B}" type="presParOf" srcId="{89598285-6A66-4457-9551-17A807A9D947}" destId="{7977C8EB-1924-43ED-84D2-C0076134C78E}" srcOrd="2" destOrd="0" presId="urn:microsoft.com/office/officeart/2018/5/layout/IconLeafLabelList"/>
    <dgm:cxn modelId="{419FD1B4-1100-4DE9-9152-CE0CBFEE82B3}" type="presParOf" srcId="{89598285-6A66-4457-9551-17A807A9D947}" destId="{53345207-6C3D-4EB7-8762-10FAF6E7DEAB}" srcOrd="3" destOrd="0" presId="urn:microsoft.com/office/officeart/2018/5/layout/IconLeafLabelList"/>
    <dgm:cxn modelId="{DA02EB89-E9AE-4128-AFA0-D4EB9F38080D}" type="presParOf" srcId="{73DA91D1-1C61-4014-B95C-745425A27CCA}" destId="{D1A39D04-B593-4C60-9052-1A4C174C004D}" srcOrd="9" destOrd="0" presId="urn:microsoft.com/office/officeart/2018/5/layout/IconLeafLabelList"/>
    <dgm:cxn modelId="{A90BF2E7-979D-4EBD-BC6D-0196ADFB456B}" type="presParOf" srcId="{73DA91D1-1C61-4014-B95C-745425A27CCA}" destId="{C17D254F-F049-4050-96D2-A4E815F10232}" srcOrd="10" destOrd="0" presId="urn:microsoft.com/office/officeart/2018/5/layout/IconLeafLabelList"/>
    <dgm:cxn modelId="{77F78F48-65C0-4498-A5F4-FDB9C9DD4716}" type="presParOf" srcId="{C17D254F-F049-4050-96D2-A4E815F10232}" destId="{2BD27DFE-F410-4D99-AC31-1136AAEA574A}" srcOrd="0" destOrd="0" presId="urn:microsoft.com/office/officeart/2018/5/layout/IconLeafLabelList"/>
    <dgm:cxn modelId="{FEA7F6D3-2821-408C-8CAA-8BDCA3A680B7}" type="presParOf" srcId="{C17D254F-F049-4050-96D2-A4E815F10232}" destId="{C8C0B55E-C6BC-4DC8-A325-5FC9A9B9056D}" srcOrd="1" destOrd="0" presId="urn:microsoft.com/office/officeart/2018/5/layout/IconLeafLabelList"/>
    <dgm:cxn modelId="{33A2429E-A655-4675-AF26-55BBCCA99D31}" type="presParOf" srcId="{C17D254F-F049-4050-96D2-A4E815F10232}" destId="{3F0D4085-CF06-4EE9-A11B-5326FF8BBFEC}" srcOrd="2" destOrd="0" presId="urn:microsoft.com/office/officeart/2018/5/layout/IconLeafLabelList"/>
    <dgm:cxn modelId="{C17B0BCC-A681-4809-AC17-AED2B4CC3450}" type="presParOf" srcId="{C17D254F-F049-4050-96D2-A4E815F10232}" destId="{52097B1D-DA4D-483B-A4FE-1E036EB8EF2D}"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19619A8-B2B8-4DF3-B808-FA11DFA82E77}" type="doc">
      <dgm:prSet loTypeId="urn:microsoft.com/office/officeart/2005/8/layout/vList4" loCatId="list" qsTypeId="urn:microsoft.com/office/officeart/2005/8/quickstyle/simple1" qsCatId="simple" csTypeId="urn:microsoft.com/office/officeart/2005/8/colors/colorful1" csCatId="colorful" phldr="1"/>
      <dgm:spPr/>
      <dgm:t>
        <a:bodyPr/>
        <a:lstStyle/>
        <a:p>
          <a:endParaRPr lang="en-US"/>
        </a:p>
      </dgm:t>
    </dgm:pt>
    <dgm:pt modelId="{86DA6880-49A0-4A6A-9C44-0457235887EE}">
      <dgm:prSet/>
      <dgm:spPr/>
      <dgm:t>
        <a:bodyPr/>
        <a:lstStyle/>
        <a:p>
          <a:r>
            <a:rPr lang="en-US" b="0" i="0" dirty="0"/>
            <a:t>Large UK companies have been tightening RTO since the pandemic. For example, Barclays changed most of its employees to three office days a week. This has increased the number of face-to-face talks that need better time management and manners (Financial Times, 2025).</a:t>
          </a:r>
          <a:endParaRPr lang="en-US" dirty="0"/>
        </a:p>
      </dgm:t>
    </dgm:pt>
    <dgm:pt modelId="{723DD348-40C1-45BA-B889-FEC1129C298F}" type="parTrans" cxnId="{D56AE5B7-E25C-4DA9-9669-C0B4CAE12724}">
      <dgm:prSet/>
      <dgm:spPr/>
      <dgm:t>
        <a:bodyPr/>
        <a:lstStyle/>
        <a:p>
          <a:endParaRPr lang="en-US"/>
        </a:p>
      </dgm:t>
    </dgm:pt>
    <dgm:pt modelId="{5D24F1ED-5D74-4447-AD45-4861F7AB346C}" type="sibTrans" cxnId="{D56AE5B7-E25C-4DA9-9669-C0B4CAE12724}">
      <dgm:prSet/>
      <dgm:spPr/>
      <dgm:t>
        <a:bodyPr/>
        <a:lstStyle/>
        <a:p>
          <a:endParaRPr lang="en-US"/>
        </a:p>
      </dgm:t>
    </dgm:pt>
    <dgm:pt modelId="{B0B55A0F-2547-48BF-9307-74DD25BA2ACF}">
      <dgm:prSet/>
      <dgm:spPr/>
      <dgm:t>
        <a:bodyPr/>
        <a:lstStyle/>
        <a:p>
          <a:r>
            <a:rPr lang="en-IN" b="1" dirty="0"/>
            <a:t>What happens:</a:t>
          </a:r>
          <a:r>
            <a:rPr lang="en-IN" dirty="0"/>
            <a:t> </a:t>
          </a:r>
          <a:r>
            <a:rPr lang="en-US" b="0" i="0" dirty="0"/>
            <a:t>After tightening hybrid rules, UK bank’s meetings became shorter and denser with agenda first openings, explicit role assignment and senior presence for key decisions (Financial Times, 2025).</a:t>
          </a:r>
          <a:endParaRPr lang="en-US" dirty="0"/>
        </a:p>
      </dgm:t>
    </dgm:pt>
    <dgm:pt modelId="{FE47EE10-7AAC-401A-8C8C-059344433472}" type="parTrans" cxnId="{955DFDA0-0DA4-4A64-A249-25A8400CD52C}">
      <dgm:prSet/>
      <dgm:spPr/>
      <dgm:t>
        <a:bodyPr/>
        <a:lstStyle/>
        <a:p>
          <a:endParaRPr lang="en-US"/>
        </a:p>
      </dgm:t>
    </dgm:pt>
    <dgm:pt modelId="{73E66DE4-1415-4696-ADAB-C8571043F769}" type="sibTrans" cxnId="{955DFDA0-0DA4-4A64-A249-25A8400CD52C}">
      <dgm:prSet/>
      <dgm:spPr/>
      <dgm:t>
        <a:bodyPr/>
        <a:lstStyle/>
        <a:p>
          <a:endParaRPr lang="en-US"/>
        </a:p>
      </dgm:t>
    </dgm:pt>
    <dgm:pt modelId="{84B43AF5-7A26-4CFE-BF62-F8C8AB496F72}">
      <dgm:prSet/>
      <dgm:spPr/>
      <dgm:t>
        <a:bodyPr/>
        <a:lstStyle/>
        <a:p>
          <a:r>
            <a:rPr lang="en-IN" b="1" dirty="0"/>
            <a:t>Why happen:</a:t>
          </a:r>
          <a:endParaRPr lang="en-US" dirty="0"/>
        </a:p>
      </dgm:t>
    </dgm:pt>
    <dgm:pt modelId="{FE80857A-1F3B-454D-921B-87A895D3F5E1}" type="parTrans" cxnId="{5F0B8F71-14BF-4587-A825-8D92BF319F56}">
      <dgm:prSet/>
      <dgm:spPr/>
      <dgm:t>
        <a:bodyPr/>
        <a:lstStyle/>
        <a:p>
          <a:endParaRPr lang="en-US"/>
        </a:p>
      </dgm:t>
    </dgm:pt>
    <dgm:pt modelId="{003F14D2-89EE-4241-9850-E8CF5C301894}" type="sibTrans" cxnId="{5F0B8F71-14BF-4587-A825-8D92BF319F56}">
      <dgm:prSet/>
      <dgm:spPr/>
      <dgm:t>
        <a:bodyPr/>
        <a:lstStyle/>
        <a:p>
          <a:endParaRPr lang="en-US"/>
        </a:p>
      </dgm:t>
    </dgm:pt>
    <dgm:pt modelId="{5E3ABA6F-AE06-4BAA-8280-46DC5A62EF1F}">
      <dgm:prSet/>
      <dgm:spPr/>
      <dgm:t>
        <a:bodyPr/>
        <a:lstStyle/>
        <a:p>
          <a:r>
            <a:rPr lang="en-IN" dirty="0"/>
            <a:t>Low power distance and strong personality make it easier for people to give advice while still making it clear who is responsible for what (Minkov et al., 2023; Minkov, 2025).</a:t>
          </a:r>
          <a:endParaRPr lang="en-US" dirty="0"/>
        </a:p>
      </dgm:t>
    </dgm:pt>
    <dgm:pt modelId="{BD06DDE3-72A5-4A5A-AAB8-DCC4359A89EA}" type="parTrans" cxnId="{F09B2EFC-137E-43D2-B954-D0B7AE352A2B}">
      <dgm:prSet/>
      <dgm:spPr/>
      <dgm:t>
        <a:bodyPr/>
        <a:lstStyle/>
        <a:p>
          <a:endParaRPr lang="en-US"/>
        </a:p>
      </dgm:t>
    </dgm:pt>
    <dgm:pt modelId="{A3720C41-B1DE-4950-A3A5-28D8DCC59925}" type="sibTrans" cxnId="{F09B2EFC-137E-43D2-B954-D0B7AE352A2B}">
      <dgm:prSet/>
      <dgm:spPr/>
      <dgm:t>
        <a:bodyPr/>
        <a:lstStyle/>
        <a:p>
          <a:endParaRPr lang="en-US"/>
        </a:p>
      </dgm:t>
    </dgm:pt>
    <dgm:pt modelId="{37083723-964B-4025-A56F-CA8CD6FE9078}">
      <dgm:prSet/>
      <dgm:spPr/>
      <dgm:t>
        <a:bodyPr/>
        <a:lstStyle/>
        <a:p>
          <a:r>
            <a:rPr lang="en-IN" dirty="0"/>
            <a:t>The low-to-mid context style in the UK values clear structure but tone stays polite and understated; silence is often reflective rather than aggressive (Samovar et al., 2024; Jandt, 2024).</a:t>
          </a:r>
          <a:endParaRPr lang="en-US" dirty="0"/>
        </a:p>
      </dgm:t>
    </dgm:pt>
    <dgm:pt modelId="{10E31888-1579-4EB8-B1C1-DD38C0BD9E22}" type="parTrans" cxnId="{AA991326-3E54-4E02-A4F6-21759A1A3BAA}">
      <dgm:prSet/>
      <dgm:spPr/>
      <dgm:t>
        <a:bodyPr/>
        <a:lstStyle/>
        <a:p>
          <a:endParaRPr lang="en-IN"/>
        </a:p>
      </dgm:t>
    </dgm:pt>
    <dgm:pt modelId="{02433032-CD21-46F1-84A9-0BE644BC7907}" type="sibTrans" cxnId="{AA991326-3E54-4E02-A4F6-21759A1A3BAA}">
      <dgm:prSet/>
      <dgm:spPr/>
      <dgm:t>
        <a:bodyPr/>
        <a:lstStyle/>
        <a:p>
          <a:endParaRPr lang="en-IN"/>
        </a:p>
      </dgm:t>
    </dgm:pt>
    <dgm:pt modelId="{9F80D85B-2293-4F72-AD9F-C56C65900EA3}">
      <dgm:prSet/>
      <dgm:spPr/>
      <dgm:t>
        <a:bodyPr/>
        <a:lstStyle/>
        <a:p>
          <a:r>
            <a:rPr lang="en-IN" dirty="0"/>
            <a:t>The ONS (2025) and CIPD (2024) both say that hybrid persistence (almost 28%) leads to defined facilitation.</a:t>
          </a:r>
          <a:endParaRPr lang="en-US" dirty="0"/>
        </a:p>
      </dgm:t>
    </dgm:pt>
    <dgm:pt modelId="{0C057408-1D79-456E-81E9-C40C380CCD29}" type="parTrans" cxnId="{0FDEB149-2717-4D5F-903D-B494E8786AB6}">
      <dgm:prSet/>
      <dgm:spPr/>
      <dgm:t>
        <a:bodyPr/>
        <a:lstStyle/>
        <a:p>
          <a:endParaRPr lang="en-IN"/>
        </a:p>
      </dgm:t>
    </dgm:pt>
    <dgm:pt modelId="{3805B8F2-B738-43A1-8329-7424169CA618}" type="sibTrans" cxnId="{0FDEB149-2717-4D5F-903D-B494E8786AB6}">
      <dgm:prSet/>
      <dgm:spPr/>
      <dgm:t>
        <a:bodyPr/>
        <a:lstStyle/>
        <a:p>
          <a:endParaRPr lang="en-IN"/>
        </a:p>
      </dgm:t>
    </dgm:pt>
    <dgm:pt modelId="{D7485DCD-0E40-4925-9317-02D2EA2ACA91}" type="pres">
      <dgm:prSet presAssocID="{819619A8-B2B8-4DF3-B808-FA11DFA82E77}" presName="linear" presStyleCnt="0">
        <dgm:presLayoutVars>
          <dgm:dir/>
          <dgm:resizeHandles val="exact"/>
        </dgm:presLayoutVars>
      </dgm:prSet>
      <dgm:spPr/>
    </dgm:pt>
    <dgm:pt modelId="{DFEE7E14-546B-4D6E-80DB-9B935EDED13A}" type="pres">
      <dgm:prSet presAssocID="{86DA6880-49A0-4A6A-9C44-0457235887EE}" presName="comp" presStyleCnt="0"/>
      <dgm:spPr/>
    </dgm:pt>
    <dgm:pt modelId="{0E639DA1-B8A0-4FF5-A5DF-63B652A9AE55}" type="pres">
      <dgm:prSet presAssocID="{86DA6880-49A0-4A6A-9C44-0457235887EE}" presName="box" presStyleLbl="node1" presStyleIdx="0" presStyleCnt="3"/>
      <dgm:spPr/>
    </dgm:pt>
    <dgm:pt modelId="{19DDF8BD-34B8-4ECD-9F28-66EFDFCCB362}" type="pres">
      <dgm:prSet presAssocID="{86DA6880-49A0-4A6A-9C44-0457235887EE}" presName="img"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Yuan"/>
        </a:ext>
      </dgm:extLst>
    </dgm:pt>
    <dgm:pt modelId="{F0894E14-D445-476B-93F9-8963EC9B3508}" type="pres">
      <dgm:prSet presAssocID="{86DA6880-49A0-4A6A-9C44-0457235887EE}" presName="text" presStyleLbl="node1" presStyleIdx="0" presStyleCnt="3">
        <dgm:presLayoutVars>
          <dgm:bulletEnabled val="1"/>
        </dgm:presLayoutVars>
      </dgm:prSet>
      <dgm:spPr/>
    </dgm:pt>
    <dgm:pt modelId="{71D55AC6-1EEE-4D7F-A004-F9545187A56A}" type="pres">
      <dgm:prSet presAssocID="{5D24F1ED-5D74-4447-AD45-4861F7AB346C}" presName="spacer" presStyleCnt="0"/>
      <dgm:spPr/>
    </dgm:pt>
    <dgm:pt modelId="{48C122D5-A26F-4EB6-9BD1-93C517597A81}" type="pres">
      <dgm:prSet presAssocID="{B0B55A0F-2547-48BF-9307-74DD25BA2ACF}" presName="comp" presStyleCnt="0"/>
      <dgm:spPr/>
    </dgm:pt>
    <dgm:pt modelId="{D1EC53D2-C1B5-4051-8EAE-9350651AFA40}" type="pres">
      <dgm:prSet presAssocID="{B0B55A0F-2547-48BF-9307-74DD25BA2ACF}" presName="box" presStyleLbl="node1" presStyleIdx="1" presStyleCnt="3"/>
      <dgm:spPr/>
    </dgm:pt>
    <dgm:pt modelId="{CB671B33-3544-4D53-9EA1-E1E648B567A9}" type="pres">
      <dgm:prSet presAssocID="{B0B55A0F-2547-48BF-9307-74DD25BA2ACF}" presName="img"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nk"/>
        </a:ext>
      </dgm:extLst>
    </dgm:pt>
    <dgm:pt modelId="{32A68121-8BC0-49B1-BF82-39E219F0C196}" type="pres">
      <dgm:prSet presAssocID="{B0B55A0F-2547-48BF-9307-74DD25BA2ACF}" presName="text" presStyleLbl="node1" presStyleIdx="1" presStyleCnt="3">
        <dgm:presLayoutVars>
          <dgm:bulletEnabled val="1"/>
        </dgm:presLayoutVars>
      </dgm:prSet>
      <dgm:spPr/>
    </dgm:pt>
    <dgm:pt modelId="{DC68BDF5-4304-45E0-9328-EA84EC8E4FB2}" type="pres">
      <dgm:prSet presAssocID="{73E66DE4-1415-4696-ADAB-C8571043F769}" presName="spacer" presStyleCnt="0"/>
      <dgm:spPr/>
    </dgm:pt>
    <dgm:pt modelId="{DF841EAC-00A0-48E2-B19C-0A1A84EFE63A}" type="pres">
      <dgm:prSet presAssocID="{84B43AF5-7A26-4CFE-BF62-F8C8AB496F72}" presName="comp" presStyleCnt="0"/>
      <dgm:spPr/>
    </dgm:pt>
    <dgm:pt modelId="{18F01021-6A07-48AA-B08C-CC65AB35C99B}" type="pres">
      <dgm:prSet presAssocID="{84B43AF5-7A26-4CFE-BF62-F8C8AB496F72}" presName="box" presStyleLbl="node1" presStyleIdx="2" presStyleCnt="3"/>
      <dgm:spPr/>
    </dgm:pt>
    <dgm:pt modelId="{3D4E9D78-2F00-4113-A3A7-6C206F4C1426}" type="pres">
      <dgm:prSet presAssocID="{84B43AF5-7A26-4CFE-BF62-F8C8AB496F72}" presName="img" presStyleLbl="fgImgPlac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alk"/>
        </a:ext>
      </dgm:extLst>
    </dgm:pt>
    <dgm:pt modelId="{1CAD4655-0D2F-4452-81B3-874203E11C43}" type="pres">
      <dgm:prSet presAssocID="{84B43AF5-7A26-4CFE-BF62-F8C8AB496F72}" presName="text" presStyleLbl="node1" presStyleIdx="2" presStyleCnt="3">
        <dgm:presLayoutVars>
          <dgm:bulletEnabled val="1"/>
        </dgm:presLayoutVars>
      </dgm:prSet>
      <dgm:spPr/>
    </dgm:pt>
  </dgm:ptLst>
  <dgm:cxnLst>
    <dgm:cxn modelId="{AA991326-3E54-4E02-A4F6-21759A1A3BAA}" srcId="{84B43AF5-7A26-4CFE-BF62-F8C8AB496F72}" destId="{37083723-964B-4025-A56F-CA8CD6FE9078}" srcOrd="1" destOrd="0" parTransId="{10E31888-1579-4EB8-B1C1-DD38C0BD9E22}" sibTransId="{02433032-CD21-46F1-84A9-0BE644BC7907}"/>
    <dgm:cxn modelId="{AF755A29-AE96-4D22-9586-7EAE8F0D0A99}" type="presOf" srcId="{B0B55A0F-2547-48BF-9307-74DD25BA2ACF}" destId="{32A68121-8BC0-49B1-BF82-39E219F0C196}" srcOrd="1" destOrd="0" presId="urn:microsoft.com/office/officeart/2005/8/layout/vList4"/>
    <dgm:cxn modelId="{B750F23C-16D4-4B92-B469-7EE20AA28FC9}" type="presOf" srcId="{84B43AF5-7A26-4CFE-BF62-F8C8AB496F72}" destId="{1CAD4655-0D2F-4452-81B3-874203E11C43}" srcOrd="1" destOrd="0" presId="urn:microsoft.com/office/officeart/2005/8/layout/vList4"/>
    <dgm:cxn modelId="{0F996C5B-7837-46B6-BBE1-754C6F3C2F94}" type="presOf" srcId="{9F80D85B-2293-4F72-AD9F-C56C65900EA3}" destId="{18F01021-6A07-48AA-B08C-CC65AB35C99B}" srcOrd="0" destOrd="3" presId="urn:microsoft.com/office/officeart/2005/8/layout/vList4"/>
    <dgm:cxn modelId="{46AF6B60-096D-44D6-8CD4-A5E85CE740EF}" type="presOf" srcId="{84B43AF5-7A26-4CFE-BF62-F8C8AB496F72}" destId="{18F01021-6A07-48AA-B08C-CC65AB35C99B}" srcOrd="0" destOrd="0" presId="urn:microsoft.com/office/officeart/2005/8/layout/vList4"/>
    <dgm:cxn modelId="{0171ED41-F92D-4CC8-8110-D2830CB9DCE1}" type="presOf" srcId="{B0B55A0F-2547-48BF-9307-74DD25BA2ACF}" destId="{D1EC53D2-C1B5-4051-8EAE-9350651AFA40}" srcOrd="0" destOrd="0" presId="urn:microsoft.com/office/officeart/2005/8/layout/vList4"/>
    <dgm:cxn modelId="{0FDEB149-2717-4D5F-903D-B494E8786AB6}" srcId="{84B43AF5-7A26-4CFE-BF62-F8C8AB496F72}" destId="{9F80D85B-2293-4F72-AD9F-C56C65900EA3}" srcOrd="2" destOrd="0" parTransId="{0C057408-1D79-456E-81E9-C40C380CCD29}" sibTransId="{3805B8F2-B738-43A1-8329-7424169CA618}"/>
    <dgm:cxn modelId="{5F0B8F71-14BF-4587-A825-8D92BF319F56}" srcId="{819619A8-B2B8-4DF3-B808-FA11DFA82E77}" destId="{84B43AF5-7A26-4CFE-BF62-F8C8AB496F72}" srcOrd="2" destOrd="0" parTransId="{FE80857A-1F3B-454D-921B-87A895D3F5E1}" sibTransId="{003F14D2-89EE-4241-9850-E8CF5C301894}"/>
    <dgm:cxn modelId="{5D63E654-F3EA-4E39-BF65-EFA079FC737F}" type="presOf" srcId="{5E3ABA6F-AE06-4BAA-8280-46DC5A62EF1F}" destId="{18F01021-6A07-48AA-B08C-CC65AB35C99B}" srcOrd="0" destOrd="1" presId="urn:microsoft.com/office/officeart/2005/8/layout/vList4"/>
    <dgm:cxn modelId="{18DDEA74-4494-4685-AC2E-9BA7BD701786}" type="presOf" srcId="{86DA6880-49A0-4A6A-9C44-0457235887EE}" destId="{0E639DA1-B8A0-4FF5-A5DF-63B652A9AE55}" srcOrd="0" destOrd="0" presId="urn:microsoft.com/office/officeart/2005/8/layout/vList4"/>
    <dgm:cxn modelId="{DB907559-6A33-4EED-800D-C232E1F9B004}" type="presOf" srcId="{819619A8-B2B8-4DF3-B808-FA11DFA82E77}" destId="{D7485DCD-0E40-4925-9317-02D2EA2ACA91}" srcOrd="0" destOrd="0" presId="urn:microsoft.com/office/officeart/2005/8/layout/vList4"/>
    <dgm:cxn modelId="{3E8D4E8E-8644-4E5F-8A72-E819CDBCBB2F}" type="presOf" srcId="{5E3ABA6F-AE06-4BAA-8280-46DC5A62EF1F}" destId="{1CAD4655-0D2F-4452-81B3-874203E11C43}" srcOrd="1" destOrd="1" presId="urn:microsoft.com/office/officeart/2005/8/layout/vList4"/>
    <dgm:cxn modelId="{25D1BC9A-2C2D-46FE-AEA8-73765552588A}" type="presOf" srcId="{37083723-964B-4025-A56F-CA8CD6FE9078}" destId="{18F01021-6A07-48AA-B08C-CC65AB35C99B}" srcOrd="0" destOrd="2" presId="urn:microsoft.com/office/officeart/2005/8/layout/vList4"/>
    <dgm:cxn modelId="{955DFDA0-0DA4-4A64-A249-25A8400CD52C}" srcId="{819619A8-B2B8-4DF3-B808-FA11DFA82E77}" destId="{B0B55A0F-2547-48BF-9307-74DD25BA2ACF}" srcOrd="1" destOrd="0" parTransId="{FE47EE10-7AAC-401A-8C8C-059344433472}" sibTransId="{73E66DE4-1415-4696-ADAB-C8571043F769}"/>
    <dgm:cxn modelId="{D92081B0-D90F-4F73-A3E0-0002D664B370}" type="presOf" srcId="{37083723-964B-4025-A56F-CA8CD6FE9078}" destId="{1CAD4655-0D2F-4452-81B3-874203E11C43}" srcOrd="1" destOrd="2" presId="urn:microsoft.com/office/officeart/2005/8/layout/vList4"/>
    <dgm:cxn modelId="{D56AE5B7-E25C-4DA9-9669-C0B4CAE12724}" srcId="{819619A8-B2B8-4DF3-B808-FA11DFA82E77}" destId="{86DA6880-49A0-4A6A-9C44-0457235887EE}" srcOrd="0" destOrd="0" parTransId="{723DD348-40C1-45BA-B889-FEC1129C298F}" sibTransId="{5D24F1ED-5D74-4447-AD45-4861F7AB346C}"/>
    <dgm:cxn modelId="{05F758CA-2017-4958-B06E-0280679FAAB2}" type="presOf" srcId="{9F80D85B-2293-4F72-AD9F-C56C65900EA3}" destId="{1CAD4655-0D2F-4452-81B3-874203E11C43}" srcOrd="1" destOrd="3" presId="urn:microsoft.com/office/officeart/2005/8/layout/vList4"/>
    <dgm:cxn modelId="{46ABEAD3-260E-4570-8B1D-5467558CCB40}" type="presOf" srcId="{86DA6880-49A0-4A6A-9C44-0457235887EE}" destId="{F0894E14-D445-476B-93F9-8963EC9B3508}" srcOrd="1" destOrd="0" presId="urn:microsoft.com/office/officeart/2005/8/layout/vList4"/>
    <dgm:cxn modelId="{F09B2EFC-137E-43D2-B954-D0B7AE352A2B}" srcId="{84B43AF5-7A26-4CFE-BF62-F8C8AB496F72}" destId="{5E3ABA6F-AE06-4BAA-8280-46DC5A62EF1F}" srcOrd="0" destOrd="0" parTransId="{BD06DDE3-72A5-4A5A-AAB8-DCC4359A89EA}" sibTransId="{A3720C41-B1DE-4950-A3A5-28D8DCC59925}"/>
    <dgm:cxn modelId="{7B083FBC-D3AA-47DE-BCC1-CDF469E86384}" type="presParOf" srcId="{D7485DCD-0E40-4925-9317-02D2EA2ACA91}" destId="{DFEE7E14-546B-4D6E-80DB-9B935EDED13A}" srcOrd="0" destOrd="0" presId="urn:microsoft.com/office/officeart/2005/8/layout/vList4"/>
    <dgm:cxn modelId="{5FD5EF20-6DB1-47F2-9382-A27B900AFD12}" type="presParOf" srcId="{DFEE7E14-546B-4D6E-80DB-9B935EDED13A}" destId="{0E639DA1-B8A0-4FF5-A5DF-63B652A9AE55}" srcOrd="0" destOrd="0" presId="urn:microsoft.com/office/officeart/2005/8/layout/vList4"/>
    <dgm:cxn modelId="{4D69C5C4-765E-4CED-BBD4-7A339B492143}" type="presParOf" srcId="{DFEE7E14-546B-4D6E-80DB-9B935EDED13A}" destId="{19DDF8BD-34B8-4ECD-9F28-66EFDFCCB362}" srcOrd="1" destOrd="0" presId="urn:microsoft.com/office/officeart/2005/8/layout/vList4"/>
    <dgm:cxn modelId="{55C181A6-0205-48D2-9E70-40CCCD79211B}" type="presParOf" srcId="{DFEE7E14-546B-4D6E-80DB-9B935EDED13A}" destId="{F0894E14-D445-476B-93F9-8963EC9B3508}" srcOrd="2" destOrd="0" presId="urn:microsoft.com/office/officeart/2005/8/layout/vList4"/>
    <dgm:cxn modelId="{CBD34911-3972-43E3-BD2E-304FB958146B}" type="presParOf" srcId="{D7485DCD-0E40-4925-9317-02D2EA2ACA91}" destId="{71D55AC6-1EEE-4D7F-A004-F9545187A56A}" srcOrd="1" destOrd="0" presId="urn:microsoft.com/office/officeart/2005/8/layout/vList4"/>
    <dgm:cxn modelId="{1C204C72-C2B1-4CBF-9B96-4ED5520988B1}" type="presParOf" srcId="{D7485DCD-0E40-4925-9317-02D2EA2ACA91}" destId="{48C122D5-A26F-4EB6-9BD1-93C517597A81}" srcOrd="2" destOrd="0" presId="urn:microsoft.com/office/officeart/2005/8/layout/vList4"/>
    <dgm:cxn modelId="{17858BB3-3BA6-4AD2-8AB3-9A132FC7AB60}" type="presParOf" srcId="{48C122D5-A26F-4EB6-9BD1-93C517597A81}" destId="{D1EC53D2-C1B5-4051-8EAE-9350651AFA40}" srcOrd="0" destOrd="0" presId="urn:microsoft.com/office/officeart/2005/8/layout/vList4"/>
    <dgm:cxn modelId="{9D97D7AB-D8F5-4A9E-9B78-4EE093D16B8C}" type="presParOf" srcId="{48C122D5-A26F-4EB6-9BD1-93C517597A81}" destId="{CB671B33-3544-4D53-9EA1-E1E648B567A9}" srcOrd="1" destOrd="0" presId="urn:microsoft.com/office/officeart/2005/8/layout/vList4"/>
    <dgm:cxn modelId="{7E928AFB-4E58-4161-87D2-E83D1A36D9D4}" type="presParOf" srcId="{48C122D5-A26F-4EB6-9BD1-93C517597A81}" destId="{32A68121-8BC0-49B1-BF82-39E219F0C196}" srcOrd="2" destOrd="0" presId="urn:microsoft.com/office/officeart/2005/8/layout/vList4"/>
    <dgm:cxn modelId="{8F5CA1AA-AA28-4D1B-915D-A37FCC49737E}" type="presParOf" srcId="{D7485DCD-0E40-4925-9317-02D2EA2ACA91}" destId="{DC68BDF5-4304-45E0-9328-EA84EC8E4FB2}" srcOrd="3" destOrd="0" presId="urn:microsoft.com/office/officeart/2005/8/layout/vList4"/>
    <dgm:cxn modelId="{FE97237C-E4AF-4027-918D-5A7995DB8D23}" type="presParOf" srcId="{D7485DCD-0E40-4925-9317-02D2EA2ACA91}" destId="{DF841EAC-00A0-48E2-B19C-0A1A84EFE63A}" srcOrd="4" destOrd="0" presId="urn:microsoft.com/office/officeart/2005/8/layout/vList4"/>
    <dgm:cxn modelId="{816C65CE-20A8-4E4B-B5A1-8E3973A5B272}" type="presParOf" srcId="{DF841EAC-00A0-48E2-B19C-0A1A84EFE63A}" destId="{18F01021-6A07-48AA-B08C-CC65AB35C99B}" srcOrd="0" destOrd="0" presId="urn:microsoft.com/office/officeart/2005/8/layout/vList4"/>
    <dgm:cxn modelId="{D171ED52-BD74-4BEB-B35B-A1ED9DAFF1A4}" type="presParOf" srcId="{DF841EAC-00A0-48E2-B19C-0A1A84EFE63A}" destId="{3D4E9D78-2F00-4113-A3A7-6C206F4C1426}" srcOrd="1" destOrd="0" presId="urn:microsoft.com/office/officeart/2005/8/layout/vList4"/>
    <dgm:cxn modelId="{084D6D64-5322-4039-829C-819B698FF9EA}" type="presParOf" srcId="{DF841EAC-00A0-48E2-B19C-0A1A84EFE63A}" destId="{1CAD4655-0D2F-4452-81B3-874203E11C43}"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247840D-075D-404D-9D30-03B2C4314ADC}"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262B30F-CC90-4884-9BBA-2C3D06DFE9BB}">
      <dgm:prSet/>
      <dgm:spPr/>
      <dgm:t>
        <a:bodyPr/>
        <a:lstStyle/>
        <a:p>
          <a:pPr>
            <a:defRPr b="1"/>
          </a:pPr>
          <a:r>
            <a:rPr lang="en-IN"/>
            <a:t>Example case</a:t>
          </a:r>
          <a:endParaRPr lang="en-US"/>
        </a:p>
      </dgm:t>
    </dgm:pt>
    <dgm:pt modelId="{ED73A5A9-4C85-421A-BE52-27B853F03B5C}" type="parTrans" cxnId="{499AD1F0-630A-47A1-82CA-4BF1759608FB}">
      <dgm:prSet/>
      <dgm:spPr/>
      <dgm:t>
        <a:bodyPr/>
        <a:lstStyle/>
        <a:p>
          <a:endParaRPr lang="en-US"/>
        </a:p>
      </dgm:t>
    </dgm:pt>
    <dgm:pt modelId="{10508236-2706-4B43-8980-8B6396E58040}" type="sibTrans" cxnId="{499AD1F0-630A-47A1-82CA-4BF1759608FB}">
      <dgm:prSet/>
      <dgm:spPr/>
      <dgm:t>
        <a:bodyPr/>
        <a:lstStyle/>
        <a:p>
          <a:endParaRPr lang="en-US"/>
        </a:p>
      </dgm:t>
    </dgm:pt>
    <dgm:pt modelId="{30BD7729-5119-464E-84CB-7CA95F72B4EF}">
      <dgm:prSet/>
      <dgm:spPr/>
      <dgm:t>
        <a:bodyPr/>
        <a:lstStyle/>
        <a:p>
          <a:r>
            <a:rPr lang="en-IN" dirty="0"/>
            <a:t>A mistake in sending out government emails before a major investor gathering resulted to an apology and a notification to the regulator. This showed how risky it may be to use different channels for sensitive issues (Binns, 2024).</a:t>
          </a:r>
          <a:endParaRPr lang="en-US" dirty="0"/>
        </a:p>
      </dgm:t>
    </dgm:pt>
    <dgm:pt modelId="{74F7E30A-C4E9-4ECF-88F0-3148B27C2B27}" type="parTrans" cxnId="{2A86D5D0-9B27-42E0-990C-00A8723691ED}">
      <dgm:prSet/>
      <dgm:spPr/>
      <dgm:t>
        <a:bodyPr/>
        <a:lstStyle/>
        <a:p>
          <a:endParaRPr lang="en-US"/>
        </a:p>
      </dgm:t>
    </dgm:pt>
    <dgm:pt modelId="{E283281A-B996-4BF1-8AD7-E7F0C51D40E2}" type="sibTrans" cxnId="{2A86D5D0-9B27-42E0-990C-00A8723691ED}">
      <dgm:prSet/>
      <dgm:spPr/>
      <dgm:t>
        <a:bodyPr/>
        <a:lstStyle/>
        <a:p>
          <a:endParaRPr lang="en-US"/>
        </a:p>
      </dgm:t>
    </dgm:pt>
    <dgm:pt modelId="{60B79680-C07C-49AC-B01A-23DE5E977496}">
      <dgm:prSet/>
      <dgm:spPr/>
      <dgm:t>
        <a:bodyPr/>
        <a:lstStyle/>
        <a:p>
          <a:pPr>
            <a:defRPr b="1"/>
          </a:pPr>
          <a:r>
            <a:rPr lang="en-IN"/>
            <a:t>What went wrong</a:t>
          </a:r>
          <a:endParaRPr lang="en-US"/>
        </a:p>
      </dgm:t>
    </dgm:pt>
    <dgm:pt modelId="{91463E98-5F16-449C-9F2C-8680C526020C}" type="parTrans" cxnId="{1A4D1D45-5CD6-47ED-B319-8D025D564856}">
      <dgm:prSet/>
      <dgm:spPr/>
      <dgm:t>
        <a:bodyPr/>
        <a:lstStyle/>
        <a:p>
          <a:endParaRPr lang="en-US"/>
        </a:p>
      </dgm:t>
    </dgm:pt>
    <dgm:pt modelId="{83E12967-F876-48CC-BBD9-C8E56498D165}" type="sibTrans" cxnId="{1A4D1D45-5CD6-47ED-B319-8D025D564856}">
      <dgm:prSet/>
      <dgm:spPr/>
      <dgm:t>
        <a:bodyPr/>
        <a:lstStyle/>
        <a:p>
          <a:endParaRPr lang="en-US"/>
        </a:p>
      </dgm:t>
    </dgm:pt>
    <dgm:pt modelId="{FBA0A9C0-0F8E-4796-B232-B268C94F0FE4}">
      <dgm:prSet/>
      <dgm:spPr/>
      <dgm:t>
        <a:bodyPr/>
        <a:lstStyle/>
        <a:p>
          <a:r>
            <a:rPr lang="en-IN"/>
            <a:t>People who received the information were able to see the contact information of important attendees.  The event highlights how email may increase risks to reputation and compliance, delay down alignment, and lead to tone misreadings when the stakes are high (Binns, 2024).</a:t>
          </a:r>
          <a:endParaRPr lang="en-US"/>
        </a:p>
      </dgm:t>
    </dgm:pt>
    <dgm:pt modelId="{D332B179-038A-4BC2-96A3-D4E333547115}" type="parTrans" cxnId="{D1EF3C8D-9E69-4DD0-BDE7-B3A06CB3BD68}">
      <dgm:prSet/>
      <dgm:spPr/>
      <dgm:t>
        <a:bodyPr/>
        <a:lstStyle/>
        <a:p>
          <a:endParaRPr lang="en-US"/>
        </a:p>
      </dgm:t>
    </dgm:pt>
    <dgm:pt modelId="{981CE535-EDA8-43DB-9E1A-9E0F5894AB6E}" type="sibTrans" cxnId="{D1EF3C8D-9E69-4DD0-BDE7-B3A06CB3BD68}">
      <dgm:prSet/>
      <dgm:spPr/>
      <dgm:t>
        <a:bodyPr/>
        <a:lstStyle/>
        <a:p>
          <a:endParaRPr lang="en-US"/>
        </a:p>
      </dgm:t>
    </dgm:pt>
    <dgm:pt modelId="{EAC56E4C-A7E0-49DE-AD84-8D6B458A9893}">
      <dgm:prSet/>
      <dgm:spPr/>
      <dgm:t>
        <a:bodyPr/>
        <a:lstStyle/>
        <a:p>
          <a:pPr>
            <a:defRPr b="1"/>
          </a:pPr>
          <a:r>
            <a:rPr lang="en-IN"/>
            <a:t>What is this pattern?</a:t>
          </a:r>
          <a:endParaRPr lang="en-US"/>
        </a:p>
      </dgm:t>
    </dgm:pt>
    <dgm:pt modelId="{B44C4FF4-5558-48EE-A646-3298A4E571D9}" type="parTrans" cxnId="{EF291304-C8FD-4739-8953-88A7CF2CE3A9}">
      <dgm:prSet/>
      <dgm:spPr/>
      <dgm:t>
        <a:bodyPr/>
        <a:lstStyle/>
        <a:p>
          <a:endParaRPr lang="en-US"/>
        </a:p>
      </dgm:t>
    </dgm:pt>
    <dgm:pt modelId="{C2060EBB-91CA-480D-9296-CB48545389C4}" type="sibTrans" cxnId="{EF291304-C8FD-4739-8953-88A7CF2CE3A9}">
      <dgm:prSet/>
      <dgm:spPr/>
      <dgm:t>
        <a:bodyPr/>
        <a:lstStyle/>
        <a:p>
          <a:endParaRPr lang="en-US"/>
        </a:p>
      </dgm:t>
    </dgm:pt>
    <dgm:pt modelId="{F92D136E-DFEC-428A-ACC0-0B377C47C249}">
      <dgm:prSet/>
      <dgm:spPr/>
      <dgm:t>
        <a:bodyPr/>
        <a:lstStyle/>
        <a:p>
          <a:r>
            <a:rPr lang="en-IN" dirty="0"/>
            <a:t>In low-to-mid context communication, hedged or overly polite language might make writing seem less urgent. On the other hand, richer channels make it easier to understand difficult or dangerous work (Samovar et al., 2024; Jandt, 2024).  Mixed-fluency teams perceive power disparities; organised turn-taking and documented choices recalibrate participation (Ivanova-</a:t>
          </a:r>
          <a:r>
            <a:rPr lang="en-IN" dirty="0" err="1"/>
            <a:t>Gongne</a:t>
          </a:r>
          <a:r>
            <a:rPr lang="en-IN" dirty="0"/>
            <a:t> et al., 2023).</a:t>
          </a:r>
          <a:endParaRPr lang="en-US" dirty="0"/>
        </a:p>
      </dgm:t>
    </dgm:pt>
    <dgm:pt modelId="{3DA5B6F8-DD56-4F7D-B77E-33F77FB55B6E}" type="parTrans" cxnId="{7DA1897A-4821-4E96-9411-720E23C628AA}">
      <dgm:prSet/>
      <dgm:spPr/>
      <dgm:t>
        <a:bodyPr/>
        <a:lstStyle/>
        <a:p>
          <a:endParaRPr lang="en-US"/>
        </a:p>
      </dgm:t>
    </dgm:pt>
    <dgm:pt modelId="{65F92A0E-D951-46B5-8027-A7B6E2F14986}" type="sibTrans" cxnId="{7DA1897A-4821-4E96-9411-720E23C628AA}">
      <dgm:prSet/>
      <dgm:spPr/>
      <dgm:t>
        <a:bodyPr/>
        <a:lstStyle/>
        <a:p>
          <a:endParaRPr lang="en-US"/>
        </a:p>
      </dgm:t>
    </dgm:pt>
    <dgm:pt modelId="{F7CDD342-D461-4B72-947F-2EB1D6CCEEBF}" type="pres">
      <dgm:prSet presAssocID="{7247840D-075D-404D-9D30-03B2C4314ADC}" presName="root" presStyleCnt="0">
        <dgm:presLayoutVars>
          <dgm:dir/>
          <dgm:resizeHandles val="exact"/>
        </dgm:presLayoutVars>
      </dgm:prSet>
      <dgm:spPr/>
    </dgm:pt>
    <dgm:pt modelId="{58C230C5-DC5F-4D60-9D2D-4B666EC673BE}" type="pres">
      <dgm:prSet presAssocID="{8262B30F-CC90-4884-9BBA-2C3D06DFE9BB}" presName="compNode" presStyleCnt="0"/>
      <dgm:spPr/>
    </dgm:pt>
    <dgm:pt modelId="{2B56DF3E-F141-46C2-9440-E18F7929C767}" type="pres">
      <dgm:prSet presAssocID="{8262B30F-CC90-4884-9BBA-2C3D06DFE9B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AA66257D-F87B-40B2-AEAD-159A4540FBA8}" type="pres">
      <dgm:prSet presAssocID="{8262B30F-CC90-4884-9BBA-2C3D06DFE9BB}" presName="iconSpace" presStyleCnt="0"/>
      <dgm:spPr/>
    </dgm:pt>
    <dgm:pt modelId="{7E434EF1-5851-4283-9662-93BA63938A3B}" type="pres">
      <dgm:prSet presAssocID="{8262B30F-CC90-4884-9BBA-2C3D06DFE9BB}" presName="parTx" presStyleLbl="revTx" presStyleIdx="0" presStyleCnt="6">
        <dgm:presLayoutVars>
          <dgm:chMax val="0"/>
          <dgm:chPref val="0"/>
        </dgm:presLayoutVars>
      </dgm:prSet>
      <dgm:spPr/>
    </dgm:pt>
    <dgm:pt modelId="{8C224C0C-6FE1-4D16-9438-D11AAE1C0F73}" type="pres">
      <dgm:prSet presAssocID="{8262B30F-CC90-4884-9BBA-2C3D06DFE9BB}" presName="txSpace" presStyleCnt="0"/>
      <dgm:spPr/>
    </dgm:pt>
    <dgm:pt modelId="{230D3A70-8850-48AB-ACC2-EB8214802AC2}" type="pres">
      <dgm:prSet presAssocID="{8262B30F-CC90-4884-9BBA-2C3D06DFE9BB}" presName="desTx" presStyleLbl="revTx" presStyleIdx="1" presStyleCnt="6">
        <dgm:presLayoutVars/>
      </dgm:prSet>
      <dgm:spPr/>
    </dgm:pt>
    <dgm:pt modelId="{41ADFB63-DFB3-4ED7-A681-836B4987B272}" type="pres">
      <dgm:prSet presAssocID="{10508236-2706-4B43-8980-8B6396E58040}" presName="sibTrans" presStyleCnt="0"/>
      <dgm:spPr/>
    </dgm:pt>
    <dgm:pt modelId="{644D7491-2156-41EF-9B4A-8D834AFA1F46}" type="pres">
      <dgm:prSet presAssocID="{60B79680-C07C-49AC-B01A-23DE5E977496}" presName="compNode" presStyleCnt="0"/>
      <dgm:spPr/>
    </dgm:pt>
    <dgm:pt modelId="{4DD7783D-843B-4474-80B9-CA05E30A67C9}" type="pres">
      <dgm:prSet presAssocID="{60B79680-C07C-49AC-B01A-23DE5E97749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ail"/>
        </a:ext>
      </dgm:extLst>
    </dgm:pt>
    <dgm:pt modelId="{93E0FA6D-8AE5-4010-A2F9-EF25FB96BB19}" type="pres">
      <dgm:prSet presAssocID="{60B79680-C07C-49AC-B01A-23DE5E977496}" presName="iconSpace" presStyleCnt="0"/>
      <dgm:spPr/>
    </dgm:pt>
    <dgm:pt modelId="{CA297B06-DE79-49F0-B287-105A57229301}" type="pres">
      <dgm:prSet presAssocID="{60B79680-C07C-49AC-B01A-23DE5E977496}" presName="parTx" presStyleLbl="revTx" presStyleIdx="2" presStyleCnt="6">
        <dgm:presLayoutVars>
          <dgm:chMax val="0"/>
          <dgm:chPref val="0"/>
        </dgm:presLayoutVars>
      </dgm:prSet>
      <dgm:spPr/>
    </dgm:pt>
    <dgm:pt modelId="{9A0247F9-76B9-4FF8-8FD4-6A54B1F3BBED}" type="pres">
      <dgm:prSet presAssocID="{60B79680-C07C-49AC-B01A-23DE5E977496}" presName="txSpace" presStyleCnt="0"/>
      <dgm:spPr/>
    </dgm:pt>
    <dgm:pt modelId="{14628FED-7C95-4552-A398-C9C7BC38D384}" type="pres">
      <dgm:prSet presAssocID="{60B79680-C07C-49AC-B01A-23DE5E977496}" presName="desTx" presStyleLbl="revTx" presStyleIdx="3" presStyleCnt="6">
        <dgm:presLayoutVars/>
      </dgm:prSet>
      <dgm:spPr/>
    </dgm:pt>
    <dgm:pt modelId="{65065BC5-3742-470C-A1D6-AFB27696F4BB}" type="pres">
      <dgm:prSet presAssocID="{83E12967-F876-48CC-BBD9-C8E56498D165}" presName="sibTrans" presStyleCnt="0"/>
      <dgm:spPr/>
    </dgm:pt>
    <dgm:pt modelId="{2B224261-A303-4AA6-A4B8-40E6FDD9056E}" type="pres">
      <dgm:prSet presAssocID="{EAC56E4C-A7E0-49DE-AD84-8D6B458A9893}" presName="compNode" presStyleCnt="0"/>
      <dgm:spPr/>
    </dgm:pt>
    <dgm:pt modelId="{E476121E-50EF-40BE-A2B1-EA1FFCD773E8}" type="pres">
      <dgm:prSet presAssocID="{EAC56E4C-A7E0-49DE-AD84-8D6B458A989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ngue"/>
        </a:ext>
      </dgm:extLst>
    </dgm:pt>
    <dgm:pt modelId="{1CBFC09A-EE46-4538-8B6D-1A7665861676}" type="pres">
      <dgm:prSet presAssocID="{EAC56E4C-A7E0-49DE-AD84-8D6B458A9893}" presName="iconSpace" presStyleCnt="0"/>
      <dgm:spPr/>
    </dgm:pt>
    <dgm:pt modelId="{90ECB488-B5E4-499F-812C-6B86ED7DA05F}" type="pres">
      <dgm:prSet presAssocID="{EAC56E4C-A7E0-49DE-AD84-8D6B458A9893}" presName="parTx" presStyleLbl="revTx" presStyleIdx="4" presStyleCnt="6">
        <dgm:presLayoutVars>
          <dgm:chMax val="0"/>
          <dgm:chPref val="0"/>
        </dgm:presLayoutVars>
      </dgm:prSet>
      <dgm:spPr/>
    </dgm:pt>
    <dgm:pt modelId="{9B9F9B88-C069-4112-9CC6-80589894AB80}" type="pres">
      <dgm:prSet presAssocID="{EAC56E4C-A7E0-49DE-AD84-8D6B458A9893}" presName="txSpace" presStyleCnt="0"/>
      <dgm:spPr/>
    </dgm:pt>
    <dgm:pt modelId="{3B06894B-B67E-4411-B942-4FD2CE476E63}" type="pres">
      <dgm:prSet presAssocID="{EAC56E4C-A7E0-49DE-AD84-8D6B458A9893}" presName="desTx" presStyleLbl="revTx" presStyleIdx="5" presStyleCnt="6" custScaleX="118989">
        <dgm:presLayoutVars/>
      </dgm:prSet>
      <dgm:spPr/>
    </dgm:pt>
  </dgm:ptLst>
  <dgm:cxnLst>
    <dgm:cxn modelId="{EF291304-C8FD-4739-8953-88A7CF2CE3A9}" srcId="{7247840D-075D-404D-9D30-03B2C4314ADC}" destId="{EAC56E4C-A7E0-49DE-AD84-8D6B458A9893}" srcOrd="2" destOrd="0" parTransId="{B44C4FF4-5558-48EE-A646-3298A4E571D9}" sibTransId="{C2060EBB-91CA-480D-9296-CB48545389C4}"/>
    <dgm:cxn modelId="{9D06420D-4629-448A-AC61-9C5E077C65B9}" type="presOf" srcId="{EAC56E4C-A7E0-49DE-AD84-8D6B458A9893}" destId="{90ECB488-B5E4-499F-812C-6B86ED7DA05F}" srcOrd="0" destOrd="0" presId="urn:microsoft.com/office/officeart/2018/2/layout/IconLabelDescriptionList"/>
    <dgm:cxn modelId="{3CC65412-CDF9-4B33-99AA-9FC9EF4DC32D}" type="presOf" srcId="{30BD7729-5119-464E-84CB-7CA95F72B4EF}" destId="{230D3A70-8850-48AB-ACC2-EB8214802AC2}" srcOrd="0" destOrd="0" presId="urn:microsoft.com/office/officeart/2018/2/layout/IconLabelDescriptionList"/>
    <dgm:cxn modelId="{7E63F834-FD47-41CF-BBDF-6B2DBA217B13}" type="presOf" srcId="{60B79680-C07C-49AC-B01A-23DE5E977496}" destId="{CA297B06-DE79-49F0-B287-105A57229301}" srcOrd="0" destOrd="0" presId="urn:microsoft.com/office/officeart/2018/2/layout/IconLabelDescriptionList"/>
    <dgm:cxn modelId="{1A4D1D45-5CD6-47ED-B319-8D025D564856}" srcId="{7247840D-075D-404D-9D30-03B2C4314ADC}" destId="{60B79680-C07C-49AC-B01A-23DE5E977496}" srcOrd="1" destOrd="0" parTransId="{91463E98-5F16-449C-9F2C-8680C526020C}" sibTransId="{83E12967-F876-48CC-BBD9-C8E56498D165}"/>
    <dgm:cxn modelId="{7DA1897A-4821-4E96-9411-720E23C628AA}" srcId="{EAC56E4C-A7E0-49DE-AD84-8D6B458A9893}" destId="{F92D136E-DFEC-428A-ACC0-0B377C47C249}" srcOrd="0" destOrd="0" parTransId="{3DA5B6F8-DD56-4F7D-B77E-33F77FB55B6E}" sibTransId="{65F92A0E-D951-46B5-8027-A7B6E2F14986}"/>
    <dgm:cxn modelId="{A32AAB84-F38E-4219-AF29-5CF98CBEF3FF}" type="presOf" srcId="{7247840D-075D-404D-9D30-03B2C4314ADC}" destId="{F7CDD342-D461-4B72-947F-2EB1D6CCEEBF}" srcOrd="0" destOrd="0" presId="urn:microsoft.com/office/officeart/2018/2/layout/IconLabelDescriptionList"/>
    <dgm:cxn modelId="{38B6FE88-2DD6-49C8-8E06-935C31E0ADB7}" type="presOf" srcId="{8262B30F-CC90-4884-9BBA-2C3D06DFE9BB}" destId="{7E434EF1-5851-4283-9662-93BA63938A3B}" srcOrd="0" destOrd="0" presId="urn:microsoft.com/office/officeart/2018/2/layout/IconLabelDescriptionList"/>
    <dgm:cxn modelId="{10AB6D8A-464B-437B-B1BC-B96AC608930F}" type="presOf" srcId="{FBA0A9C0-0F8E-4796-B232-B268C94F0FE4}" destId="{14628FED-7C95-4552-A398-C9C7BC38D384}" srcOrd="0" destOrd="0" presId="urn:microsoft.com/office/officeart/2018/2/layout/IconLabelDescriptionList"/>
    <dgm:cxn modelId="{D1EF3C8D-9E69-4DD0-BDE7-B3A06CB3BD68}" srcId="{60B79680-C07C-49AC-B01A-23DE5E977496}" destId="{FBA0A9C0-0F8E-4796-B232-B268C94F0FE4}" srcOrd="0" destOrd="0" parTransId="{D332B179-038A-4BC2-96A3-D4E333547115}" sibTransId="{981CE535-EDA8-43DB-9E1A-9E0F5894AB6E}"/>
    <dgm:cxn modelId="{22EFC08E-B750-4EA4-A125-4C8B7B07E23A}" type="presOf" srcId="{F92D136E-DFEC-428A-ACC0-0B377C47C249}" destId="{3B06894B-B67E-4411-B942-4FD2CE476E63}" srcOrd="0" destOrd="0" presId="urn:microsoft.com/office/officeart/2018/2/layout/IconLabelDescriptionList"/>
    <dgm:cxn modelId="{2A86D5D0-9B27-42E0-990C-00A8723691ED}" srcId="{8262B30F-CC90-4884-9BBA-2C3D06DFE9BB}" destId="{30BD7729-5119-464E-84CB-7CA95F72B4EF}" srcOrd="0" destOrd="0" parTransId="{74F7E30A-C4E9-4ECF-88F0-3148B27C2B27}" sibTransId="{E283281A-B996-4BF1-8AD7-E7F0C51D40E2}"/>
    <dgm:cxn modelId="{499AD1F0-630A-47A1-82CA-4BF1759608FB}" srcId="{7247840D-075D-404D-9D30-03B2C4314ADC}" destId="{8262B30F-CC90-4884-9BBA-2C3D06DFE9BB}" srcOrd="0" destOrd="0" parTransId="{ED73A5A9-4C85-421A-BE52-27B853F03B5C}" sibTransId="{10508236-2706-4B43-8980-8B6396E58040}"/>
    <dgm:cxn modelId="{F330A514-890B-4D5F-8575-316719D3E2FE}" type="presParOf" srcId="{F7CDD342-D461-4B72-947F-2EB1D6CCEEBF}" destId="{58C230C5-DC5F-4D60-9D2D-4B666EC673BE}" srcOrd="0" destOrd="0" presId="urn:microsoft.com/office/officeart/2018/2/layout/IconLabelDescriptionList"/>
    <dgm:cxn modelId="{28DDEC49-CA7C-4BE7-ACEF-BCB14BBE73F2}" type="presParOf" srcId="{58C230C5-DC5F-4D60-9D2D-4B666EC673BE}" destId="{2B56DF3E-F141-46C2-9440-E18F7929C767}" srcOrd="0" destOrd="0" presId="urn:microsoft.com/office/officeart/2018/2/layout/IconLabelDescriptionList"/>
    <dgm:cxn modelId="{93AD5A6E-D87E-46B3-A3A2-5325B841A9DF}" type="presParOf" srcId="{58C230C5-DC5F-4D60-9D2D-4B666EC673BE}" destId="{AA66257D-F87B-40B2-AEAD-159A4540FBA8}" srcOrd="1" destOrd="0" presId="urn:microsoft.com/office/officeart/2018/2/layout/IconLabelDescriptionList"/>
    <dgm:cxn modelId="{E69724C9-81F3-44EC-A811-6DF48AECE497}" type="presParOf" srcId="{58C230C5-DC5F-4D60-9D2D-4B666EC673BE}" destId="{7E434EF1-5851-4283-9662-93BA63938A3B}" srcOrd="2" destOrd="0" presId="urn:microsoft.com/office/officeart/2018/2/layout/IconLabelDescriptionList"/>
    <dgm:cxn modelId="{E84B828C-292C-4FC3-BBC9-DC91CE0016F7}" type="presParOf" srcId="{58C230C5-DC5F-4D60-9D2D-4B666EC673BE}" destId="{8C224C0C-6FE1-4D16-9438-D11AAE1C0F73}" srcOrd="3" destOrd="0" presId="urn:microsoft.com/office/officeart/2018/2/layout/IconLabelDescriptionList"/>
    <dgm:cxn modelId="{8918AD2E-9A3A-4128-BDA9-7C934F37E7AF}" type="presParOf" srcId="{58C230C5-DC5F-4D60-9D2D-4B666EC673BE}" destId="{230D3A70-8850-48AB-ACC2-EB8214802AC2}" srcOrd="4" destOrd="0" presId="urn:microsoft.com/office/officeart/2018/2/layout/IconLabelDescriptionList"/>
    <dgm:cxn modelId="{7EB320B8-1472-436A-B408-1048C6EEB334}" type="presParOf" srcId="{F7CDD342-D461-4B72-947F-2EB1D6CCEEBF}" destId="{41ADFB63-DFB3-4ED7-A681-836B4987B272}" srcOrd="1" destOrd="0" presId="urn:microsoft.com/office/officeart/2018/2/layout/IconLabelDescriptionList"/>
    <dgm:cxn modelId="{C08D2981-8AD3-4F35-AB5E-27396AE793DB}" type="presParOf" srcId="{F7CDD342-D461-4B72-947F-2EB1D6CCEEBF}" destId="{644D7491-2156-41EF-9B4A-8D834AFA1F46}" srcOrd="2" destOrd="0" presId="urn:microsoft.com/office/officeart/2018/2/layout/IconLabelDescriptionList"/>
    <dgm:cxn modelId="{7018846D-10AF-4BA1-B429-65CCE91D59A7}" type="presParOf" srcId="{644D7491-2156-41EF-9B4A-8D834AFA1F46}" destId="{4DD7783D-843B-4474-80B9-CA05E30A67C9}" srcOrd="0" destOrd="0" presId="urn:microsoft.com/office/officeart/2018/2/layout/IconLabelDescriptionList"/>
    <dgm:cxn modelId="{E8E99AE8-3FF1-4218-A9EE-9215DA644464}" type="presParOf" srcId="{644D7491-2156-41EF-9B4A-8D834AFA1F46}" destId="{93E0FA6D-8AE5-4010-A2F9-EF25FB96BB19}" srcOrd="1" destOrd="0" presId="urn:microsoft.com/office/officeart/2018/2/layout/IconLabelDescriptionList"/>
    <dgm:cxn modelId="{7761A555-9FF6-4963-B8C6-5DBDE7B9BA8B}" type="presParOf" srcId="{644D7491-2156-41EF-9B4A-8D834AFA1F46}" destId="{CA297B06-DE79-49F0-B287-105A57229301}" srcOrd="2" destOrd="0" presId="urn:microsoft.com/office/officeart/2018/2/layout/IconLabelDescriptionList"/>
    <dgm:cxn modelId="{8262333E-6039-44C0-8F24-CE4E6E8F12B5}" type="presParOf" srcId="{644D7491-2156-41EF-9B4A-8D834AFA1F46}" destId="{9A0247F9-76B9-4FF8-8FD4-6A54B1F3BBED}" srcOrd="3" destOrd="0" presId="urn:microsoft.com/office/officeart/2018/2/layout/IconLabelDescriptionList"/>
    <dgm:cxn modelId="{0CC2029E-6EA6-4EF8-9E31-1CE6FFF471E9}" type="presParOf" srcId="{644D7491-2156-41EF-9B4A-8D834AFA1F46}" destId="{14628FED-7C95-4552-A398-C9C7BC38D384}" srcOrd="4" destOrd="0" presId="urn:microsoft.com/office/officeart/2018/2/layout/IconLabelDescriptionList"/>
    <dgm:cxn modelId="{652129D5-FDFA-492F-B115-740A2404BD8F}" type="presParOf" srcId="{F7CDD342-D461-4B72-947F-2EB1D6CCEEBF}" destId="{65065BC5-3742-470C-A1D6-AFB27696F4BB}" srcOrd="3" destOrd="0" presId="urn:microsoft.com/office/officeart/2018/2/layout/IconLabelDescriptionList"/>
    <dgm:cxn modelId="{ACF6FE83-4F1D-4CC9-AAE8-E09BF8775107}" type="presParOf" srcId="{F7CDD342-D461-4B72-947F-2EB1D6CCEEBF}" destId="{2B224261-A303-4AA6-A4B8-40E6FDD9056E}" srcOrd="4" destOrd="0" presId="urn:microsoft.com/office/officeart/2018/2/layout/IconLabelDescriptionList"/>
    <dgm:cxn modelId="{FCBDCE7E-BBCC-4CF0-BDC6-89EA278D22DE}" type="presParOf" srcId="{2B224261-A303-4AA6-A4B8-40E6FDD9056E}" destId="{E476121E-50EF-40BE-A2B1-EA1FFCD773E8}" srcOrd="0" destOrd="0" presId="urn:microsoft.com/office/officeart/2018/2/layout/IconLabelDescriptionList"/>
    <dgm:cxn modelId="{365BB621-8839-44AE-B0BB-1327F5A7BE70}" type="presParOf" srcId="{2B224261-A303-4AA6-A4B8-40E6FDD9056E}" destId="{1CBFC09A-EE46-4538-8B6D-1A7665861676}" srcOrd="1" destOrd="0" presId="urn:microsoft.com/office/officeart/2018/2/layout/IconLabelDescriptionList"/>
    <dgm:cxn modelId="{AC036090-FB65-40ED-8AA8-C6E1590173FF}" type="presParOf" srcId="{2B224261-A303-4AA6-A4B8-40E6FDD9056E}" destId="{90ECB488-B5E4-499F-812C-6B86ED7DA05F}" srcOrd="2" destOrd="0" presId="urn:microsoft.com/office/officeart/2018/2/layout/IconLabelDescriptionList"/>
    <dgm:cxn modelId="{3F28EB23-4CDB-48D3-A3D9-83D03EE8F993}" type="presParOf" srcId="{2B224261-A303-4AA6-A4B8-40E6FDD9056E}" destId="{9B9F9B88-C069-4112-9CC6-80589894AB80}" srcOrd="3" destOrd="0" presId="urn:microsoft.com/office/officeart/2018/2/layout/IconLabelDescriptionList"/>
    <dgm:cxn modelId="{20F4B6CA-BEB0-4E5F-BE61-863159D6D9C6}" type="presParOf" srcId="{2B224261-A303-4AA6-A4B8-40E6FDD9056E}" destId="{3B06894B-B67E-4411-B942-4FD2CE476E63}"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090BE21-CD95-419E-82C6-EB011EB54A5C}"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FF15FF2-D78D-4F78-8B6B-4AD0D01B5219}">
      <dgm:prSet/>
      <dgm:spPr/>
      <dgm:t>
        <a:bodyPr/>
        <a:lstStyle/>
        <a:p>
          <a:pPr>
            <a:lnSpc>
              <a:spcPct val="100000"/>
            </a:lnSpc>
            <a:defRPr b="1"/>
          </a:pPr>
          <a:r>
            <a:rPr lang="en-US"/>
            <a:t>UK context</a:t>
          </a:r>
        </a:p>
      </dgm:t>
    </dgm:pt>
    <dgm:pt modelId="{54D29D88-83C7-4E46-960E-37B8228D278E}" type="parTrans" cxnId="{80D12959-266D-41BF-AB3B-06E10D833B51}">
      <dgm:prSet/>
      <dgm:spPr/>
      <dgm:t>
        <a:bodyPr/>
        <a:lstStyle/>
        <a:p>
          <a:endParaRPr lang="en-US"/>
        </a:p>
      </dgm:t>
    </dgm:pt>
    <dgm:pt modelId="{DFCB7498-9AE1-45B4-8BBB-D388486B8F04}" type="sibTrans" cxnId="{80D12959-266D-41BF-AB3B-06E10D833B51}">
      <dgm:prSet/>
      <dgm:spPr/>
      <dgm:t>
        <a:bodyPr/>
        <a:lstStyle/>
        <a:p>
          <a:endParaRPr lang="en-US"/>
        </a:p>
      </dgm:t>
    </dgm:pt>
    <dgm:pt modelId="{4030647A-8F18-4572-BA41-10598870BE50}">
      <dgm:prSet/>
      <dgm:spPr/>
      <dgm:t>
        <a:bodyPr/>
        <a:lstStyle/>
        <a:p>
          <a:pPr>
            <a:lnSpc>
              <a:spcPct val="100000"/>
            </a:lnSpc>
          </a:pPr>
          <a:r>
            <a:rPr lang="en-US"/>
            <a:t>The UK and Japan signed investment partnership in 2025 to deepen economic ties, creating timely context for cross cultural dealmaking (GOV.UK, 2025).</a:t>
          </a:r>
        </a:p>
      </dgm:t>
    </dgm:pt>
    <dgm:pt modelId="{9D7DE974-031A-41C3-B20D-5FDD79FD8E2F}" type="parTrans" cxnId="{0471600D-5EAE-4EBC-94FB-D71B396F629D}">
      <dgm:prSet/>
      <dgm:spPr/>
      <dgm:t>
        <a:bodyPr/>
        <a:lstStyle/>
        <a:p>
          <a:endParaRPr lang="en-US"/>
        </a:p>
      </dgm:t>
    </dgm:pt>
    <dgm:pt modelId="{B89F1CC7-AA90-4163-90D1-B69EBBEADA77}" type="sibTrans" cxnId="{0471600D-5EAE-4EBC-94FB-D71B396F629D}">
      <dgm:prSet/>
      <dgm:spPr/>
      <dgm:t>
        <a:bodyPr/>
        <a:lstStyle/>
        <a:p>
          <a:endParaRPr lang="en-US"/>
        </a:p>
      </dgm:t>
    </dgm:pt>
    <dgm:pt modelId="{61D72F52-F8D3-46E9-A589-3FFB9A8275E9}">
      <dgm:prSet/>
      <dgm:spPr/>
      <dgm:t>
        <a:bodyPr/>
        <a:lstStyle/>
        <a:p>
          <a:pPr>
            <a:lnSpc>
              <a:spcPct val="100000"/>
            </a:lnSpc>
            <a:defRPr b="1"/>
          </a:pPr>
          <a:r>
            <a:rPr lang="en-US"/>
            <a:t>Cultural dynamics</a:t>
          </a:r>
        </a:p>
      </dgm:t>
    </dgm:pt>
    <dgm:pt modelId="{8F2B09F8-E185-4C1D-8ADF-21F61ECF34B7}" type="parTrans" cxnId="{1C9F5B2D-4FB8-418A-BBFD-0A10D297B78B}">
      <dgm:prSet/>
      <dgm:spPr/>
      <dgm:t>
        <a:bodyPr/>
        <a:lstStyle/>
        <a:p>
          <a:endParaRPr lang="en-US"/>
        </a:p>
      </dgm:t>
    </dgm:pt>
    <dgm:pt modelId="{6B21E99E-0561-4B78-9C45-4E2DAB1CDC42}" type="sibTrans" cxnId="{1C9F5B2D-4FB8-418A-BBFD-0A10D297B78B}">
      <dgm:prSet/>
      <dgm:spPr/>
      <dgm:t>
        <a:bodyPr/>
        <a:lstStyle/>
        <a:p>
          <a:endParaRPr lang="en-US"/>
        </a:p>
      </dgm:t>
    </dgm:pt>
    <dgm:pt modelId="{CA735BC5-0CA2-4E00-A4E5-1C576B74F1CD}">
      <dgm:prSet/>
      <dgm:spPr/>
      <dgm:t>
        <a:bodyPr/>
        <a:lstStyle/>
        <a:p>
          <a:pPr>
            <a:lnSpc>
              <a:spcPct val="100000"/>
            </a:lnSpc>
          </a:pPr>
          <a:r>
            <a:rPr lang="en-US" dirty="0"/>
            <a:t>UK teams are usually individualistic and practical that putting evidence based ideas and time limited talks first (Minkov et al., 2023; Samovar et al., 2024). Japanese partners usually stress high context with their long term thinking and deliberate consensus building. Silence can help with introspection and alignment (Jandt, 2024).</a:t>
          </a:r>
        </a:p>
      </dgm:t>
    </dgm:pt>
    <dgm:pt modelId="{28046EF3-C774-489B-B18A-3C2B2A18893E}" type="parTrans" cxnId="{7FAA0E47-4FCF-4C29-9FBF-168249BE7076}">
      <dgm:prSet/>
      <dgm:spPr/>
      <dgm:t>
        <a:bodyPr/>
        <a:lstStyle/>
        <a:p>
          <a:endParaRPr lang="en-US"/>
        </a:p>
      </dgm:t>
    </dgm:pt>
    <dgm:pt modelId="{2AB01CDC-10B2-4F19-BED0-4EDB33294B4F}" type="sibTrans" cxnId="{7FAA0E47-4FCF-4C29-9FBF-168249BE7076}">
      <dgm:prSet/>
      <dgm:spPr/>
      <dgm:t>
        <a:bodyPr/>
        <a:lstStyle/>
        <a:p>
          <a:endParaRPr lang="en-US"/>
        </a:p>
      </dgm:t>
    </dgm:pt>
    <dgm:pt modelId="{52C3BA5D-D22F-4C04-8903-78B032F8A06E}">
      <dgm:prSet/>
      <dgm:spPr/>
      <dgm:t>
        <a:bodyPr/>
        <a:lstStyle/>
        <a:p>
          <a:pPr>
            <a:lnSpc>
              <a:spcPct val="100000"/>
            </a:lnSpc>
            <a:defRPr b="1"/>
          </a:pPr>
          <a:r>
            <a:rPr lang="en-US" dirty="0"/>
            <a:t>Why fit can work</a:t>
          </a:r>
        </a:p>
      </dgm:t>
    </dgm:pt>
    <dgm:pt modelId="{95E1BCA0-18B9-402D-91F2-041CA53E183D}" type="parTrans" cxnId="{9B3B9BF8-A72E-43F1-8E83-D75AD68A1D8C}">
      <dgm:prSet/>
      <dgm:spPr/>
      <dgm:t>
        <a:bodyPr/>
        <a:lstStyle/>
        <a:p>
          <a:endParaRPr lang="en-US"/>
        </a:p>
      </dgm:t>
    </dgm:pt>
    <dgm:pt modelId="{26AE136D-EE8D-473C-B5DD-6481A305F961}" type="sibTrans" cxnId="{9B3B9BF8-A72E-43F1-8E83-D75AD68A1D8C}">
      <dgm:prSet/>
      <dgm:spPr/>
      <dgm:t>
        <a:bodyPr/>
        <a:lstStyle/>
        <a:p>
          <a:endParaRPr lang="en-US"/>
        </a:p>
      </dgm:t>
    </dgm:pt>
    <dgm:pt modelId="{75A99C50-FE28-4FD0-A401-A200F53788CF}">
      <dgm:prSet/>
      <dgm:spPr/>
      <dgm:t>
        <a:bodyPr/>
        <a:lstStyle/>
        <a:p>
          <a:pPr>
            <a:lnSpc>
              <a:spcPct val="100000"/>
            </a:lnSpc>
          </a:pPr>
          <a:r>
            <a:rPr lang="en-US"/>
            <a:t>British practicality goes well with Japanese long-term risk framing when managers make promises, mix written pre-reads with sessions to build relationships, and end each step with a summary that everyone agrees on.</a:t>
          </a:r>
        </a:p>
      </dgm:t>
    </dgm:pt>
    <dgm:pt modelId="{994C84CE-B7C3-4284-A170-4659EC622C31}" type="parTrans" cxnId="{A3B5B294-9466-447C-BF79-51ABE5362124}">
      <dgm:prSet/>
      <dgm:spPr/>
      <dgm:t>
        <a:bodyPr/>
        <a:lstStyle/>
        <a:p>
          <a:endParaRPr lang="en-US"/>
        </a:p>
      </dgm:t>
    </dgm:pt>
    <dgm:pt modelId="{812B62AE-7C5C-4288-8553-B9301220CC9C}" type="sibTrans" cxnId="{A3B5B294-9466-447C-BF79-51ABE5362124}">
      <dgm:prSet/>
      <dgm:spPr/>
      <dgm:t>
        <a:bodyPr/>
        <a:lstStyle/>
        <a:p>
          <a:endParaRPr lang="en-US"/>
        </a:p>
      </dgm:t>
    </dgm:pt>
    <dgm:pt modelId="{78BB699B-8AD0-4192-86EC-4D0EFD49AC6F}">
      <dgm:prSet/>
      <dgm:spPr/>
      <dgm:t>
        <a:bodyPr/>
        <a:lstStyle/>
        <a:p>
          <a:pPr>
            <a:lnSpc>
              <a:spcPct val="100000"/>
            </a:lnSpc>
            <a:defRPr b="1"/>
          </a:pPr>
          <a:r>
            <a:rPr lang="en-US"/>
            <a:t>Manager playbook</a:t>
          </a:r>
        </a:p>
      </dgm:t>
    </dgm:pt>
    <dgm:pt modelId="{B5DEB07B-4024-4A7E-813A-26FFA24D8174}" type="parTrans" cxnId="{B5B07289-2939-4198-828A-2C59151C2579}">
      <dgm:prSet/>
      <dgm:spPr/>
      <dgm:t>
        <a:bodyPr/>
        <a:lstStyle/>
        <a:p>
          <a:endParaRPr lang="en-US"/>
        </a:p>
      </dgm:t>
    </dgm:pt>
    <dgm:pt modelId="{718ED176-ED9E-4AE0-9FFC-310A481569CE}" type="sibTrans" cxnId="{B5B07289-2939-4198-828A-2C59151C2579}">
      <dgm:prSet/>
      <dgm:spPr/>
      <dgm:t>
        <a:bodyPr/>
        <a:lstStyle/>
        <a:p>
          <a:endParaRPr lang="en-US"/>
        </a:p>
      </dgm:t>
    </dgm:pt>
    <dgm:pt modelId="{8985CDC2-E6B4-4616-9191-175976933817}">
      <dgm:prSet/>
      <dgm:spPr/>
      <dgm:t>
        <a:bodyPr/>
        <a:lstStyle/>
        <a:p>
          <a:pPr>
            <a:lnSpc>
              <a:spcPct val="100000"/>
            </a:lnSpc>
          </a:pPr>
          <a:r>
            <a:rPr lang="en-US"/>
            <a:t>Send concise pre-reads with options and evidence. Build time for questions and reflective pauses. Respect status etiquette. Accept deliberate pacing. End each round with a shared summary and explicit next steps.</a:t>
          </a:r>
        </a:p>
      </dgm:t>
    </dgm:pt>
    <dgm:pt modelId="{810C0110-9D71-42A1-B41D-8D471BF3B49A}" type="parTrans" cxnId="{DDD6AFB0-EB70-4306-8AB1-79D79DFE3F2E}">
      <dgm:prSet/>
      <dgm:spPr/>
      <dgm:t>
        <a:bodyPr/>
        <a:lstStyle/>
        <a:p>
          <a:endParaRPr lang="en-US"/>
        </a:p>
      </dgm:t>
    </dgm:pt>
    <dgm:pt modelId="{A8559577-FC97-4FAF-94A2-1EB582BBA6FA}" type="sibTrans" cxnId="{DDD6AFB0-EB70-4306-8AB1-79D79DFE3F2E}">
      <dgm:prSet/>
      <dgm:spPr/>
      <dgm:t>
        <a:bodyPr/>
        <a:lstStyle/>
        <a:p>
          <a:endParaRPr lang="en-US"/>
        </a:p>
      </dgm:t>
    </dgm:pt>
    <dgm:pt modelId="{6257EE37-519A-4CD8-AA33-F192B3BA3A86}" type="pres">
      <dgm:prSet presAssocID="{2090BE21-CD95-419E-82C6-EB011EB54A5C}" presName="root" presStyleCnt="0">
        <dgm:presLayoutVars>
          <dgm:dir/>
          <dgm:resizeHandles val="exact"/>
        </dgm:presLayoutVars>
      </dgm:prSet>
      <dgm:spPr/>
    </dgm:pt>
    <dgm:pt modelId="{CD4DB975-B7D1-440A-A927-EC461734E064}" type="pres">
      <dgm:prSet presAssocID="{5FF15FF2-D78D-4F78-8B6B-4AD0D01B5219}" presName="compNode" presStyleCnt="0"/>
      <dgm:spPr/>
    </dgm:pt>
    <dgm:pt modelId="{60D23334-8CCB-4E9E-8AF0-1412FA520A73}" type="pres">
      <dgm:prSet presAssocID="{5FF15FF2-D78D-4F78-8B6B-4AD0D01B521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92828238-7706-4E41-9A30-F5DA658D591C}" type="pres">
      <dgm:prSet presAssocID="{5FF15FF2-D78D-4F78-8B6B-4AD0D01B5219}" presName="iconSpace" presStyleCnt="0"/>
      <dgm:spPr/>
    </dgm:pt>
    <dgm:pt modelId="{F0880D41-5ED3-455B-A58F-E79F0076B653}" type="pres">
      <dgm:prSet presAssocID="{5FF15FF2-D78D-4F78-8B6B-4AD0D01B5219}" presName="parTx" presStyleLbl="revTx" presStyleIdx="0" presStyleCnt="8">
        <dgm:presLayoutVars>
          <dgm:chMax val="0"/>
          <dgm:chPref val="0"/>
        </dgm:presLayoutVars>
      </dgm:prSet>
      <dgm:spPr/>
    </dgm:pt>
    <dgm:pt modelId="{91A0E4AE-2F23-4255-A43A-415AA2164C27}" type="pres">
      <dgm:prSet presAssocID="{5FF15FF2-D78D-4F78-8B6B-4AD0D01B5219}" presName="txSpace" presStyleCnt="0"/>
      <dgm:spPr/>
    </dgm:pt>
    <dgm:pt modelId="{63960950-82ED-43C3-BA6E-4E436BB25ABD}" type="pres">
      <dgm:prSet presAssocID="{5FF15FF2-D78D-4F78-8B6B-4AD0D01B5219}" presName="desTx" presStyleLbl="revTx" presStyleIdx="1" presStyleCnt="8">
        <dgm:presLayoutVars/>
      </dgm:prSet>
      <dgm:spPr/>
    </dgm:pt>
    <dgm:pt modelId="{A455395F-593A-49F3-989F-D6A5CBC5AD86}" type="pres">
      <dgm:prSet presAssocID="{DFCB7498-9AE1-45B4-8BBB-D388486B8F04}" presName="sibTrans" presStyleCnt="0"/>
      <dgm:spPr/>
    </dgm:pt>
    <dgm:pt modelId="{A64FFC77-7C28-449C-B5BC-09B55206F700}" type="pres">
      <dgm:prSet presAssocID="{61D72F52-F8D3-46E9-A589-3FFB9A8275E9}" presName="compNode" presStyleCnt="0"/>
      <dgm:spPr/>
    </dgm:pt>
    <dgm:pt modelId="{CB0C3F9D-8811-4FBF-A2B0-7625171316F2}" type="pres">
      <dgm:prSet presAssocID="{61D72F52-F8D3-46E9-A589-3FFB9A8275E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nching Diagram"/>
        </a:ext>
      </dgm:extLst>
    </dgm:pt>
    <dgm:pt modelId="{94EB0E89-7910-4959-ABB9-AE5440D34558}" type="pres">
      <dgm:prSet presAssocID="{61D72F52-F8D3-46E9-A589-3FFB9A8275E9}" presName="iconSpace" presStyleCnt="0"/>
      <dgm:spPr/>
    </dgm:pt>
    <dgm:pt modelId="{B37CB2E5-961A-4F6F-93E8-56E1C7A2A8FF}" type="pres">
      <dgm:prSet presAssocID="{61D72F52-F8D3-46E9-A589-3FFB9A8275E9}" presName="parTx" presStyleLbl="revTx" presStyleIdx="2" presStyleCnt="8">
        <dgm:presLayoutVars>
          <dgm:chMax val="0"/>
          <dgm:chPref val="0"/>
        </dgm:presLayoutVars>
      </dgm:prSet>
      <dgm:spPr/>
    </dgm:pt>
    <dgm:pt modelId="{9B0C60B5-E543-4AEE-8B45-843F9D51B308}" type="pres">
      <dgm:prSet presAssocID="{61D72F52-F8D3-46E9-A589-3FFB9A8275E9}" presName="txSpace" presStyleCnt="0"/>
      <dgm:spPr/>
    </dgm:pt>
    <dgm:pt modelId="{CC199767-AB84-4E5E-87D8-BEEDD0DCF3C7}" type="pres">
      <dgm:prSet presAssocID="{61D72F52-F8D3-46E9-A589-3FFB9A8275E9}" presName="desTx" presStyleLbl="revTx" presStyleIdx="3" presStyleCnt="8">
        <dgm:presLayoutVars/>
      </dgm:prSet>
      <dgm:spPr/>
    </dgm:pt>
    <dgm:pt modelId="{F8430F74-5C53-42E3-A046-7C6B56A31F0A}" type="pres">
      <dgm:prSet presAssocID="{6B21E99E-0561-4B78-9C45-4E2DAB1CDC42}" presName="sibTrans" presStyleCnt="0"/>
      <dgm:spPr/>
    </dgm:pt>
    <dgm:pt modelId="{25C14D08-E96A-479E-8C51-88F48C33CA00}" type="pres">
      <dgm:prSet presAssocID="{52C3BA5D-D22F-4C04-8903-78B032F8A06E}" presName="compNode" presStyleCnt="0"/>
      <dgm:spPr/>
    </dgm:pt>
    <dgm:pt modelId="{67B0E8C4-DAEF-4F6D-9967-368ED016891D}" type="pres">
      <dgm:prSet presAssocID="{52C3BA5D-D22F-4C04-8903-78B032F8A06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tract"/>
        </a:ext>
      </dgm:extLst>
    </dgm:pt>
    <dgm:pt modelId="{A26A9097-6F23-43F7-A726-5CFDF50F2708}" type="pres">
      <dgm:prSet presAssocID="{52C3BA5D-D22F-4C04-8903-78B032F8A06E}" presName="iconSpace" presStyleCnt="0"/>
      <dgm:spPr/>
    </dgm:pt>
    <dgm:pt modelId="{4F3BFF1B-608F-4936-B389-40B3D2DCB780}" type="pres">
      <dgm:prSet presAssocID="{52C3BA5D-D22F-4C04-8903-78B032F8A06E}" presName="parTx" presStyleLbl="revTx" presStyleIdx="4" presStyleCnt="8">
        <dgm:presLayoutVars>
          <dgm:chMax val="0"/>
          <dgm:chPref val="0"/>
        </dgm:presLayoutVars>
      </dgm:prSet>
      <dgm:spPr/>
    </dgm:pt>
    <dgm:pt modelId="{7D18FB5C-41E2-401D-A806-96DDB47EB844}" type="pres">
      <dgm:prSet presAssocID="{52C3BA5D-D22F-4C04-8903-78B032F8A06E}" presName="txSpace" presStyleCnt="0"/>
      <dgm:spPr/>
    </dgm:pt>
    <dgm:pt modelId="{9F08062F-7FCC-48D5-9719-8688CC217BAD}" type="pres">
      <dgm:prSet presAssocID="{52C3BA5D-D22F-4C04-8903-78B032F8A06E}" presName="desTx" presStyleLbl="revTx" presStyleIdx="5" presStyleCnt="8">
        <dgm:presLayoutVars/>
      </dgm:prSet>
      <dgm:spPr/>
    </dgm:pt>
    <dgm:pt modelId="{B1CDD628-CE99-4E12-AAC8-FB86DB2838BC}" type="pres">
      <dgm:prSet presAssocID="{26AE136D-EE8D-473C-B5DD-6481A305F961}" presName="sibTrans" presStyleCnt="0"/>
      <dgm:spPr/>
    </dgm:pt>
    <dgm:pt modelId="{8DCEAF52-7B29-4FD8-9449-1AE11BF95F9A}" type="pres">
      <dgm:prSet presAssocID="{78BB699B-8AD0-4192-86EC-4D0EFD49AC6F}" presName="compNode" presStyleCnt="0"/>
      <dgm:spPr/>
    </dgm:pt>
    <dgm:pt modelId="{F0F8A483-34EC-4474-9360-6A7379C10493}" type="pres">
      <dgm:prSet presAssocID="{78BB699B-8AD0-4192-86EC-4D0EFD49AC6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laybook"/>
        </a:ext>
      </dgm:extLst>
    </dgm:pt>
    <dgm:pt modelId="{46EBC8CB-4E5C-4BE8-BAF6-4C661F162DCA}" type="pres">
      <dgm:prSet presAssocID="{78BB699B-8AD0-4192-86EC-4D0EFD49AC6F}" presName="iconSpace" presStyleCnt="0"/>
      <dgm:spPr/>
    </dgm:pt>
    <dgm:pt modelId="{F4AF7CD1-AA66-4BB8-8069-D90173B22947}" type="pres">
      <dgm:prSet presAssocID="{78BB699B-8AD0-4192-86EC-4D0EFD49AC6F}" presName="parTx" presStyleLbl="revTx" presStyleIdx="6" presStyleCnt="8">
        <dgm:presLayoutVars>
          <dgm:chMax val="0"/>
          <dgm:chPref val="0"/>
        </dgm:presLayoutVars>
      </dgm:prSet>
      <dgm:spPr/>
    </dgm:pt>
    <dgm:pt modelId="{B0C871A8-0475-4D65-A0A2-F37602371DCA}" type="pres">
      <dgm:prSet presAssocID="{78BB699B-8AD0-4192-86EC-4D0EFD49AC6F}" presName="txSpace" presStyleCnt="0"/>
      <dgm:spPr/>
    </dgm:pt>
    <dgm:pt modelId="{043EA06B-CF0E-452E-8513-C13006324583}" type="pres">
      <dgm:prSet presAssocID="{78BB699B-8AD0-4192-86EC-4D0EFD49AC6F}" presName="desTx" presStyleLbl="revTx" presStyleIdx="7" presStyleCnt="8">
        <dgm:presLayoutVars/>
      </dgm:prSet>
      <dgm:spPr/>
    </dgm:pt>
  </dgm:ptLst>
  <dgm:cxnLst>
    <dgm:cxn modelId="{DB88CE01-C448-4207-9DDA-0640AAA917DD}" type="presOf" srcId="{75A99C50-FE28-4FD0-A401-A200F53788CF}" destId="{9F08062F-7FCC-48D5-9719-8688CC217BAD}" srcOrd="0" destOrd="0" presId="urn:microsoft.com/office/officeart/2018/2/layout/IconLabelDescriptionList"/>
    <dgm:cxn modelId="{0471600D-5EAE-4EBC-94FB-D71B396F629D}" srcId="{5FF15FF2-D78D-4F78-8B6B-4AD0D01B5219}" destId="{4030647A-8F18-4572-BA41-10598870BE50}" srcOrd="0" destOrd="0" parTransId="{9D7DE974-031A-41C3-B20D-5FDD79FD8E2F}" sibTransId="{B89F1CC7-AA90-4163-90D1-B69EBBEADA77}"/>
    <dgm:cxn modelId="{AD104718-4054-42E1-B7A1-799FADAAFA67}" type="presOf" srcId="{5FF15FF2-D78D-4F78-8B6B-4AD0D01B5219}" destId="{F0880D41-5ED3-455B-A58F-E79F0076B653}" srcOrd="0" destOrd="0" presId="urn:microsoft.com/office/officeart/2018/2/layout/IconLabelDescriptionList"/>
    <dgm:cxn modelId="{12C16F1D-E02A-404A-A82B-7539C7AB4A55}" type="presOf" srcId="{4030647A-8F18-4572-BA41-10598870BE50}" destId="{63960950-82ED-43C3-BA6E-4E436BB25ABD}" srcOrd="0" destOrd="0" presId="urn:microsoft.com/office/officeart/2018/2/layout/IconLabelDescriptionList"/>
    <dgm:cxn modelId="{1C9F5B2D-4FB8-418A-BBFD-0A10D297B78B}" srcId="{2090BE21-CD95-419E-82C6-EB011EB54A5C}" destId="{61D72F52-F8D3-46E9-A589-3FFB9A8275E9}" srcOrd="1" destOrd="0" parTransId="{8F2B09F8-E185-4C1D-8ADF-21F61ECF34B7}" sibTransId="{6B21E99E-0561-4B78-9C45-4E2DAB1CDC42}"/>
    <dgm:cxn modelId="{4DF31F37-339C-4A38-82BC-DCAD58AD342A}" type="presOf" srcId="{61D72F52-F8D3-46E9-A589-3FFB9A8275E9}" destId="{B37CB2E5-961A-4F6F-93E8-56E1C7A2A8FF}" srcOrd="0" destOrd="0" presId="urn:microsoft.com/office/officeart/2018/2/layout/IconLabelDescriptionList"/>
    <dgm:cxn modelId="{BA54035B-632F-4742-898D-942C17DD5F40}" type="presOf" srcId="{2090BE21-CD95-419E-82C6-EB011EB54A5C}" destId="{6257EE37-519A-4CD8-AA33-F192B3BA3A86}" srcOrd="0" destOrd="0" presId="urn:microsoft.com/office/officeart/2018/2/layout/IconLabelDescriptionList"/>
    <dgm:cxn modelId="{7FAA0E47-4FCF-4C29-9FBF-168249BE7076}" srcId="{61D72F52-F8D3-46E9-A589-3FFB9A8275E9}" destId="{CA735BC5-0CA2-4E00-A4E5-1C576B74F1CD}" srcOrd="0" destOrd="0" parTransId="{28046EF3-C774-489B-B18A-3C2B2A18893E}" sibTransId="{2AB01CDC-10B2-4F19-BED0-4EDB33294B4F}"/>
    <dgm:cxn modelId="{5AA77655-AC2D-4986-AF32-E60B47FA1AEF}" type="presOf" srcId="{78BB699B-8AD0-4192-86EC-4D0EFD49AC6F}" destId="{F4AF7CD1-AA66-4BB8-8069-D90173B22947}" srcOrd="0" destOrd="0" presId="urn:microsoft.com/office/officeart/2018/2/layout/IconLabelDescriptionList"/>
    <dgm:cxn modelId="{80D12959-266D-41BF-AB3B-06E10D833B51}" srcId="{2090BE21-CD95-419E-82C6-EB011EB54A5C}" destId="{5FF15FF2-D78D-4F78-8B6B-4AD0D01B5219}" srcOrd="0" destOrd="0" parTransId="{54D29D88-83C7-4E46-960E-37B8228D278E}" sibTransId="{DFCB7498-9AE1-45B4-8BBB-D388486B8F04}"/>
    <dgm:cxn modelId="{742E837C-6505-4CE0-9936-7FD570C60E6F}" type="presOf" srcId="{8985CDC2-E6B4-4616-9191-175976933817}" destId="{043EA06B-CF0E-452E-8513-C13006324583}" srcOrd="0" destOrd="0" presId="urn:microsoft.com/office/officeart/2018/2/layout/IconLabelDescriptionList"/>
    <dgm:cxn modelId="{B5B07289-2939-4198-828A-2C59151C2579}" srcId="{2090BE21-CD95-419E-82C6-EB011EB54A5C}" destId="{78BB699B-8AD0-4192-86EC-4D0EFD49AC6F}" srcOrd="3" destOrd="0" parTransId="{B5DEB07B-4024-4A7E-813A-26FFA24D8174}" sibTransId="{718ED176-ED9E-4AE0-9FFC-310A481569CE}"/>
    <dgm:cxn modelId="{A3B5B294-9466-447C-BF79-51ABE5362124}" srcId="{52C3BA5D-D22F-4C04-8903-78B032F8A06E}" destId="{75A99C50-FE28-4FD0-A401-A200F53788CF}" srcOrd="0" destOrd="0" parTransId="{994C84CE-B7C3-4284-A170-4659EC622C31}" sibTransId="{812B62AE-7C5C-4288-8553-B9301220CC9C}"/>
    <dgm:cxn modelId="{DDD6AFB0-EB70-4306-8AB1-79D79DFE3F2E}" srcId="{78BB699B-8AD0-4192-86EC-4D0EFD49AC6F}" destId="{8985CDC2-E6B4-4616-9191-175976933817}" srcOrd="0" destOrd="0" parTransId="{810C0110-9D71-42A1-B41D-8D471BF3B49A}" sibTransId="{A8559577-FC97-4FAF-94A2-1EB582BBA6FA}"/>
    <dgm:cxn modelId="{62F805F2-E411-4D10-853F-E814D5391EAA}" type="presOf" srcId="{CA735BC5-0CA2-4E00-A4E5-1C576B74F1CD}" destId="{CC199767-AB84-4E5E-87D8-BEEDD0DCF3C7}" srcOrd="0" destOrd="0" presId="urn:microsoft.com/office/officeart/2018/2/layout/IconLabelDescriptionList"/>
    <dgm:cxn modelId="{5ECA2EF2-F552-418D-9DF3-CA56ED231362}" type="presOf" srcId="{52C3BA5D-D22F-4C04-8903-78B032F8A06E}" destId="{4F3BFF1B-608F-4936-B389-40B3D2DCB780}" srcOrd="0" destOrd="0" presId="urn:microsoft.com/office/officeart/2018/2/layout/IconLabelDescriptionList"/>
    <dgm:cxn modelId="{9B3B9BF8-A72E-43F1-8E83-D75AD68A1D8C}" srcId="{2090BE21-CD95-419E-82C6-EB011EB54A5C}" destId="{52C3BA5D-D22F-4C04-8903-78B032F8A06E}" srcOrd="2" destOrd="0" parTransId="{95E1BCA0-18B9-402D-91F2-041CA53E183D}" sibTransId="{26AE136D-EE8D-473C-B5DD-6481A305F961}"/>
    <dgm:cxn modelId="{20D905B3-C564-4011-BB17-62A9C782C972}" type="presParOf" srcId="{6257EE37-519A-4CD8-AA33-F192B3BA3A86}" destId="{CD4DB975-B7D1-440A-A927-EC461734E064}" srcOrd="0" destOrd="0" presId="urn:microsoft.com/office/officeart/2018/2/layout/IconLabelDescriptionList"/>
    <dgm:cxn modelId="{876EAB61-BF00-495C-9E08-6544BBE39487}" type="presParOf" srcId="{CD4DB975-B7D1-440A-A927-EC461734E064}" destId="{60D23334-8CCB-4E9E-8AF0-1412FA520A73}" srcOrd="0" destOrd="0" presId="urn:microsoft.com/office/officeart/2018/2/layout/IconLabelDescriptionList"/>
    <dgm:cxn modelId="{148A0012-1D5A-4347-936C-A233939E7DB5}" type="presParOf" srcId="{CD4DB975-B7D1-440A-A927-EC461734E064}" destId="{92828238-7706-4E41-9A30-F5DA658D591C}" srcOrd="1" destOrd="0" presId="urn:microsoft.com/office/officeart/2018/2/layout/IconLabelDescriptionList"/>
    <dgm:cxn modelId="{F597C3A6-D4D5-4D09-BF80-1AF65D995787}" type="presParOf" srcId="{CD4DB975-B7D1-440A-A927-EC461734E064}" destId="{F0880D41-5ED3-455B-A58F-E79F0076B653}" srcOrd="2" destOrd="0" presId="urn:microsoft.com/office/officeart/2018/2/layout/IconLabelDescriptionList"/>
    <dgm:cxn modelId="{1479A407-7EE0-4670-9AC5-3D5285196284}" type="presParOf" srcId="{CD4DB975-B7D1-440A-A927-EC461734E064}" destId="{91A0E4AE-2F23-4255-A43A-415AA2164C27}" srcOrd="3" destOrd="0" presId="urn:microsoft.com/office/officeart/2018/2/layout/IconLabelDescriptionList"/>
    <dgm:cxn modelId="{DE071F46-C6F0-41F0-947D-0E4115B921DB}" type="presParOf" srcId="{CD4DB975-B7D1-440A-A927-EC461734E064}" destId="{63960950-82ED-43C3-BA6E-4E436BB25ABD}" srcOrd="4" destOrd="0" presId="urn:microsoft.com/office/officeart/2018/2/layout/IconLabelDescriptionList"/>
    <dgm:cxn modelId="{86B1DC0E-ADCC-4F51-ADB0-12DD079AAD60}" type="presParOf" srcId="{6257EE37-519A-4CD8-AA33-F192B3BA3A86}" destId="{A455395F-593A-49F3-989F-D6A5CBC5AD86}" srcOrd="1" destOrd="0" presId="urn:microsoft.com/office/officeart/2018/2/layout/IconLabelDescriptionList"/>
    <dgm:cxn modelId="{0E292C25-C5C5-4EAD-A396-73FCAE8F9F8D}" type="presParOf" srcId="{6257EE37-519A-4CD8-AA33-F192B3BA3A86}" destId="{A64FFC77-7C28-449C-B5BC-09B55206F700}" srcOrd="2" destOrd="0" presId="urn:microsoft.com/office/officeart/2018/2/layout/IconLabelDescriptionList"/>
    <dgm:cxn modelId="{D4618962-8CB1-4933-AD84-F6569C7A63A4}" type="presParOf" srcId="{A64FFC77-7C28-449C-B5BC-09B55206F700}" destId="{CB0C3F9D-8811-4FBF-A2B0-7625171316F2}" srcOrd="0" destOrd="0" presId="urn:microsoft.com/office/officeart/2018/2/layout/IconLabelDescriptionList"/>
    <dgm:cxn modelId="{54C430F1-3CD1-4E5E-BE89-F6B3A74698C2}" type="presParOf" srcId="{A64FFC77-7C28-449C-B5BC-09B55206F700}" destId="{94EB0E89-7910-4959-ABB9-AE5440D34558}" srcOrd="1" destOrd="0" presId="urn:microsoft.com/office/officeart/2018/2/layout/IconLabelDescriptionList"/>
    <dgm:cxn modelId="{2142DD1D-A678-4613-B187-9CAA6844C160}" type="presParOf" srcId="{A64FFC77-7C28-449C-B5BC-09B55206F700}" destId="{B37CB2E5-961A-4F6F-93E8-56E1C7A2A8FF}" srcOrd="2" destOrd="0" presId="urn:microsoft.com/office/officeart/2018/2/layout/IconLabelDescriptionList"/>
    <dgm:cxn modelId="{59ACCEE4-7154-4A5B-A746-CCB00579550C}" type="presParOf" srcId="{A64FFC77-7C28-449C-B5BC-09B55206F700}" destId="{9B0C60B5-E543-4AEE-8B45-843F9D51B308}" srcOrd="3" destOrd="0" presId="urn:microsoft.com/office/officeart/2018/2/layout/IconLabelDescriptionList"/>
    <dgm:cxn modelId="{765C19B0-1EAF-464B-9185-540E6A782B9E}" type="presParOf" srcId="{A64FFC77-7C28-449C-B5BC-09B55206F700}" destId="{CC199767-AB84-4E5E-87D8-BEEDD0DCF3C7}" srcOrd="4" destOrd="0" presId="urn:microsoft.com/office/officeart/2018/2/layout/IconLabelDescriptionList"/>
    <dgm:cxn modelId="{63081460-E96B-4D38-B635-B90B3F2D5CA0}" type="presParOf" srcId="{6257EE37-519A-4CD8-AA33-F192B3BA3A86}" destId="{F8430F74-5C53-42E3-A046-7C6B56A31F0A}" srcOrd="3" destOrd="0" presId="urn:microsoft.com/office/officeart/2018/2/layout/IconLabelDescriptionList"/>
    <dgm:cxn modelId="{9106FC1E-C56B-40B3-83CE-652A097E991B}" type="presParOf" srcId="{6257EE37-519A-4CD8-AA33-F192B3BA3A86}" destId="{25C14D08-E96A-479E-8C51-88F48C33CA00}" srcOrd="4" destOrd="0" presId="urn:microsoft.com/office/officeart/2018/2/layout/IconLabelDescriptionList"/>
    <dgm:cxn modelId="{DB2D5D65-3A32-43FF-8C23-F7283C6434CA}" type="presParOf" srcId="{25C14D08-E96A-479E-8C51-88F48C33CA00}" destId="{67B0E8C4-DAEF-4F6D-9967-368ED016891D}" srcOrd="0" destOrd="0" presId="urn:microsoft.com/office/officeart/2018/2/layout/IconLabelDescriptionList"/>
    <dgm:cxn modelId="{3255BA0E-CED6-44AD-B086-C406EE037068}" type="presParOf" srcId="{25C14D08-E96A-479E-8C51-88F48C33CA00}" destId="{A26A9097-6F23-43F7-A726-5CFDF50F2708}" srcOrd="1" destOrd="0" presId="urn:microsoft.com/office/officeart/2018/2/layout/IconLabelDescriptionList"/>
    <dgm:cxn modelId="{1F360735-4ABA-4E5C-BCA1-8361ED505F9E}" type="presParOf" srcId="{25C14D08-E96A-479E-8C51-88F48C33CA00}" destId="{4F3BFF1B-608F-4936-B389-40B3D2DCB780}" srcOrd="2" destOrd="0" presId="urn:microsoft.com/office/officeart/2018/2/layout/IconLabelDescriptionList"/>
    <dgm:cxn modelId="{1F5A7863-24EE-4850-8985-5C1231F3B03F}" type="presParOf" srcId="{25C14D08-E96A-479E-8C51-88F48C33CA00}" destId="{7D18FB5C-41E2-401D-A806-96DDB47EB844}" srcOrd="3" destOrd="0" presId="urn:microsoft.com/office/officeart/2018/2/layout/IconLabelDescriptionList"/>
    <dgm:cxn modelId="{AB8DC714-AFDD-4A89-9CEB-D6829D0E8317}" type="presParOf" srcId="{25C14D08-E96A-479E-8C51-88F48C33CA00}" destId="{9F08062F-7FCC-48D5-9719-8688CC217BAD}" srcOrd="4" destOrd="0" presId="urn:microsoft.com/office/officeart/2018/2/layout/IconLabelDescriptionList"/>
    <dgm:cxn modelId="{CDF59476-0056-4FB0-9132-4779771631D9}" type="presParOf" srcId="{6257EE37-519A-4CD8-AA33-F192B3BA3A86}" destId="{B1CDD628-CE99-4E12-AAC8-FB86DB2838BC}" srcOrd="5" destOrd="0" presId="urn:microsoft.com/office/officeart/2018/2/layout/IconLabelDescriptionList"/>
    <dgm:cxn modelId="{9E5C6001-E7A8-44AC-B4E0-A561EE6EE9DE}" type="presParOf" srcId="{6257EE37-519A-4CD8-AA33-F192B3BA3A86}" destId="{8DCEAF52-7B29-4FD8-9449-1AE11BF95F9A}" srcOrd="6" destOrd="0" presId="urn:microsoft.com/office/officeart/2018/2/layout/IconLabelDescriptionList"/>
    <dgm:cxn modelId="{C95788C6-7F77-4490-88ED-B33BBF95A2B8}" type="presParOf" srcId="{8DCEAF52-7B29-4FD8-9449-1AE11BF95F9A}" destId="{F0F8A483-34EC-4474-9360-6A7379C10493}" srcOrd="0" destOrd="0" presId="urn:microsoft.com/office/officeart/2018/2/layout/IconLabelDescriptionList"/>
    <dgm:cxn modelId="{04937FE5-FD89-49F6-9110-51E1F9B0964B}" type="presParOf" srcId="{8DCEAF52-7B29-4FD8-9449-1AE11BF95F9A}" destId="{46EBC8CB-4E5C-4BE8-BAF6-4C661F162DCA}" srcOrd="1" destOrd="0" presId="urn:microsoft.com/office/officeart/2018/2/layout/IconLabelDescriptionList"/>
    <dgm:cxn modelId="{87EB33BA-9A0E-4CF9-86E5-E76459893613}" type="presParOf" srcId="{8DCEAF52-7B29-4FD8-9449-1AE11BF95F9A}" destId="{F4AF7CD1-AA66-4BB8-8069-D90173B22947}" srcOrd="2" destOrd="0" presId="urn:microsoft.com/office/officeart/2018/2/layout/IconLabelDescriptionList"/>
    <dgm:cxn modelId="{DAFE3888-E59B-4884-9CAE-9E7D3F6D1A33}" type="presParOf" srcId="{8DCEAF52-7B29-4FD8-9449-1AE11BF95F9A}" destId="{B0C871A8-0475-4D65-A0A2-F37602371DCA}" srcOrd="3" destOrd="0" presId="urn:microsoft.com/office/officeart/2018/2/layout/IconLabelDescriptionList"/>
    <dgm:cxn modelId="{41B1D0A3-F1BE-4239-BE8E-EDA8F0FCD7FD}" type="presParOf" srcId="{8DCEAF52-7B29-4FD8-9449-1AE11BF95F9A}" destId="{043EA06B-CF0E-452E-8513-C13006324583}"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68AA47D-A6EB-4B75-B6A4-929D876F4937}" type="doc">
      <dgm:prSet loTypeId="urn:microsoft.com/office/officeart/2018/2/layout/IconLabelDescriptionList" loCatId="icon" qsTypeId="urn:microsoft.com/office/officeart/2005/8/quickstyle/simple1" qsCatId="simple" csTypeId="urn:microsoft.com/office/officeart/2005/8/colors/accent1_2" csCatId="accent1" phldr="1"/>
      <dgm:spPr/>
      <dgm:t>
        <a:bodyPr/>
        <a:lstStyle/>
        <a:p>
          <a:endParaRPr lang="en-US"/>
        </a:p>
      </dgm:t>
    </dgm:pt>
    <dgm:pt modelId="{ACD7AB14-943A-475A-82BB-6BD382808DD3}">
      <dgm:prSet/>
      <dgm:spPr/>
      <dgm:t>
        <a:bodyPr/>
        <a:lstStyle/>
        <a:p>
          <a:pPr>
            <a:lnSpc>
              <a:spcPct val="100000"/>
            </a:lnSpc>
            <a:defRPr b="1"/>
          </a:pPr>
          <a:r>
            <a:rPr lang="en-US"/>
            <a:t>Politeness vs clarity</a:t>
          </a:r>
        </a:p>
      </dgm:t>
    </dgm:pt>
    <dgm:pt modelId="{07DB9585-25C5-4916-B58C-DA6E19C3630E}" type="parTrans" cxnId="{3F8D7927-DB12-4E88-815D-43E79A781690}">
      <dgm:prSet/>
      <dgm:spPr/>
      <dgm:t>
        <a:bodyPr/>
        <a:lstStyle/>
        <a:p>
          <a:endParaRPr lang="en-US"/>
        </a:p>
      </dgm:t>
    </dgm:pt>
    <dgm:pt modelId="{B7AA6F74-7096-4164-95CE-8865B6E99501}" type="sibTrans" cxnId="{3F8D7927-DB12-4E88-815D-43E79A781690}">
      <dgm:prSet/>
      <dgm:spPr/>
      <dgm:t>
        <a:bodyPr/>
        <a:lstStyle/>
        <a:p>
          <a:endParaRPr lang="en-US"/>
        </a:p>
      </dgm:t>
    </dgm:pt>
    <dgm:pt modelId="{FC0CAF5F-EA64-41C1-B126-AA35F2E947E2}">
      <dgm:prSet/>
      <dgm:spPr/>
      <dgm:t>
        <a:bodyPr/>
        <a:lstStyle/>
        <a:p>
          <a:pPr>
            <a:lnSpc>
              <a:spcPct val="100000"/>
            </a:lnSpc>
          </a:pPr>
          <a:r>
            <a:rPr lang="en-US"/>
            <a:t>Hedged language like maybe and quite is meant to keep the peace but foreign partners often see it as unclear or not important (Samovar et al., 2024; Jandt, 2024). </a:t>
          </a:r>
        </a:p>
      </dgm:t>
    </dgm:pt>
    <dgm:pt modelId="{67D634DA-4C5E-494B-A1FB-A196127E1F02}" type="parTrans" cxnId="{BE085D47-195E-4BF8-8DDF-054C22EE6A50}">
      <dgm:prSet/>
      <dgm:spPr/>
      <dgm:t>
        <a:bodyPr/>
        <a:lstStyle/>
        <a:p>
          <a:endParaRPr lang="en-US"/>
        </a:p>
      </dgm:t>
    </dgm:pt>
    <dgm:pt modelId="{52399E4F-37C9-4AB7-83BD-DAF1464B1DD8}" type="sibTrans" cxnId="{BE085D47-195E-4BF8-8DDF-054C22EE6A50}">
      <dgm:prSet/>
      <dgm:spPr/>
      <dgm:t>
        <a:bodyPr/>
        <a:lstStyle/>
        <a:p>
          <a:endParaRPr lang="en-US"/>
        </a:p>
      </dgm:t>
    </dgm:pt>
    <dgm:pt modelId="{66472D2B-EA6A-4476-9F2D-229FE50836E3}">
      <dgm:prSet/>
      <dgm:spPr/>
      <dgm:t>
        <a:bodyPr/>
        <a:lstStyle/>
        <a:p>
          <a:pPr>
            <a:lnSpc>
              <a:spcPct val="100000"/>
            </a:lnSpc>
            <a:defRPr b="1"/>
          </a:pPr>
          <a:r>
            <a:rPr lang="en-US"/>
            <a:t>Accent and status cues</a:t>
          </a:r>
        </a:p>
      </dgm:t>
    </dgm:pt>
    <dgm:pt modelId="{3A2655BC-B5F9-4B1A-BB61-36DD61DD8562}" type="parTrans" cxnId="{799D7AB3-2F09-4E38-A570-910CD82CC9E8}">
      <dgm:prSet/>
      <dgm:spPr/>
      <dgm:t>
        <a:bodyPr/>
        <a:lstStyle/>
        <a:p>
          <a:endParaRPr lang="en-US"/>
        </a:p>
      </dgm:t>
    </dgm:pt>
    <dgm:pt modelId="{71CF1C4A-7605-4710-BB87-A83C92832654}" type="sibTrans" cxnId="{799D7AB3-2F09-4E38-A570-910CD82CC9E8}">
      <dgm:prSet/>
      <dgm:spPr/>
      <dgm:t>
        <a:bodyPr/>
        <a:lstStyle/>
        <a:p>
          <a:endParaRPr lang="en-US"/>
        </a:p>
      </dgm:t>
    </dgm:pt>
    <dgm:pt modelId="{220EF3A0-1046-4A63-AA39-2EB050B731DF}">
      <dgm:prSet/>
      <dgm:spPr/>
      <dgm:t>
        <a:bodyPr/>
        <a:lstStyle/>
        <a:p>
          <a:pPr>
            <a:lnSpc>
              <a:spcPct val="100000"/>
            </a:lnSpc>
          </a:pPr>
          <a:r>
            <a:rPr lang="en-US"/>
            <a:t>According to FleishmanHillard (2023), accent bias has potential to alter perceived competence and participation in meetings, so generate hidden status hierarchies despite the fact that formal power distance is quite minimal.</a:t>
          </a:r>
        </a:p>
      </dgm:t>
    </dgm:pt>
    <dgm:pt modelId="{AB29DCD6-9AE8-43D0-A342-259FAC095414}" type="parTrans" cxnId="{FD751F4D-2D0A-421B-B383-78999CD3A215}">
      <dgm:prSet/>
      <dgm:spPr/>
      <dgm:t>
        <a:bodyPr/>
        <a:lstStyle/>
        <a:p>
          <a:endParaRPr lang="en-US"/>
        </a:p>
      </dgm:t>
    </dgm:pt>
    <dgm:pt modelId="{491C32A4-FBD4-459E-910C-81EEC29F18DA}" type="sibTrans" cxnId="{FD751F4D-2D0A-421B-B383-78999CD3A215}">
      <dgm:prSet/>
      <dgm:spPr/>
      <dgm:t>
        <a:bodyPr/>
        <a:lstStyle/>
        <a:p>
          <a:endParaRPr lang="en-US"/>
        </a:p>
      </dgm:t>
    </dgm:pt>
    <dgm:pt modelId="{8A1F239D-E89E-4CD3-A533-BC663B49B937}">
      <dgm:prSet/>
      <dgm:spPr/>
      <dgm:t>
        <a:bodyPr/>
        <a:lstStyle/>
        <a:p>
          <a:pPr>
            <a:lnSpc>
              <a:spcPct val="100000"/>
            </a:lnSpc>
            <a:defRPr b="1"/>
          </a:pPr>
          <a:r>
            <a:rPr lang="en-US"/>
            <a:t>Hybrid inequities and visibility gaps</a:t>
          </a:r>
        </a:p>
      </dgm:t>
    </dgm:pt>
    <dgm:pt modelId="{074AAAFF-1331-4924-A4DD-8AD939F32150}" type="parTrans" cxnId="{74F683D4-19D7-4752-9610-536E89908C2C}">
      <dgm:prSet/>
      <dgm:spPr/>
      <dgm:t>
        <a:bodyPr/>
        <a:lstStyle/>
        <a:p>
          <a:endParaRPr lang="en-US"/>
        </a:p>
      </dgm:t>
    </dgm:pt>
    <dgm:pt modelId="{ACB9B6E9-267B-4B56-965B-6A31377875CD}" type="sibTrans" cxnId="{74F683D4-19D7-4752-9610-536E89908C2C}">
      <dgm:prSet/>
      <dgm:spPr/>
      <dgm:t>
        <a:bodyPr/>
        <a:lstStyle/>
        <a:p>
          <a:endParaRPr lang="en-US"/>
        </a:p>
      </dgm:t>
    </dgm:pt>
    <dgm:pt modelId="{A34A83D6-132E-4D86-9B65-4157F392B7C9}">
      <dgm:prSet/>
      <dgm:spPr/>
      <dgm:t>
        <a:bodyPr/>
        <a:lstStyle/>
        <a:p>
          <a:pPr>
            <a:lnSpc>
              <a:spcPct val="100000"/>
            </a:lnSpc>
          </a:pPr>
          <a:r>
            <a:rPr lang="en-US"/>
            <a:t>If facilitation is weak, people of different incomes and jobs have different levels of access to mixed work, which can lead to unfair "presence" and decision-making power (ONS, 2025).</a:t>
          </a:r>
        </a:p>
      </dgm:t>
    </dgm:pt>
    <dgm:pt modelId="{14FBA905-D10C-4124-8A05-A1AB629548BE}" type="parTrans" cxnId="{0820FE2D-F88A-46E0-8ABD-B47B67E8A54E}">
      <dgm:prSet/>
      <dgm:spPr/>
      <dgm:t>
        <a:bodyPr/>
        <a:lstStyle/>
        <a:p>
          <a:endParaRPr lang="en-US"/>
        </a:p>
      </dgm:t>
    </dgm:pt>
    <dgm:pt modelId="{8E517DF4-5580-4924-8AC3-ACB86B2F51EC}" type="sibTrans" cxnId="{0820FE2D-F88A-46E0-8ABD-B47B67E8A54E}">
      <dgm:prSet/>
      <dgm:spPr/>
      <dgm:t>
        <a:bodyPr/>
        <a:lstStyle/>
        <a:p>
          <a:endParaRPr lang="en-US"/>
        </a:p>
      </dgm:t>
    </dgm:pt>
    <dgm:pt modelId="{24083DF6-454A-40BF-8F96-67EE42EF6040}">
      <dgm:prSet/>
      <dgm:spPr/>
      <dgm:t>
        <a:bodyPr/>
        <a:lstStyle/>
        <a:p>
          <a:pPr>
            <a:lnSpc>
              <a:spcPct val="100000"/>
            </a:lnSpc>
            <a:defRPr b="1"/>
          </a:pPr>
          <a:r>
            <a:rPr lang="en-US"/>
            <a:t>Channel and compliance risk</a:t>
          </a:r>
        </a:p>
      </dgm:t>
    </dgm:pt>
    <dgm:pt modelId="{60035579-FD5A-49B4-8600-52DB4516457A}" type="parTrans" cxnId="{4294158C-A914-431C-85DB-D8F617838779}">
      <dgm:prSet/>
      <dgm:spPr/>
      <dgm:t>
        <a:bodyPr/>
        <a:lstStyle/>
        <a:p>
          <a:endParaRPr lang="en-US"/>
        </a:p>
      </dgm:t>
    </dgm:pt>
    <dgm:pt modelId="{A27AC96F-D3C2-4AA8-836A-DDB3B99AF9EA}" type="sibTrans" cxnId="{4294158C-A914-431C-85DB-D8F617838779}">
      <dgm:prSet/>
      <dgm:spPr/>
      <dgm:t>
        <a:bodyPr/>
        <a:lstStyle/>
        <a:p>
          <a:endParaRPr lang="en-US"/>
        </a:p>
      </dgm:t>
    </dgm:pt>
    <dgm:pt modelId="{F6C74572-9850-4EFA-A2B0-7B1480F67AF0}">
      <dgm:prSet/>
      <dgm:spPr/>
      <dgm:t>
        <a:bodyPr/>
        <a:lstStyle/>
        <a:p>
          <a:pPr>
            <a:lnSpc>
              <a:spcPct val="100000"/>
            </a:lnSpc>
          </a:pPr>
          <a:r>
            <a:rPr lang="en-US"/>
            <a:t>Over-reliance on email for sensitive issues heightens misread tone and data-handling exposure; UK guidance classifies accidental disclosure as a personal-data breach (ICO, 2025).</a:t>
          </a:r>
        </a:p>
      </dgm:t>
    </dgm:pt>
    <dgm:pt modelId="{8E8C0CF6-47B3-4970-89E9-02E0A91212A7}" type="parTrans" cxnId="{2602DAB5-1FBD-4740-8FD3-45ECF2DF0B15}">
      <dgm:prSet/>
      <dgm:spPr/>
      <dgm:t>
        <a:bodyPr/>
        <a:lstStyle/>
        <a:p>
          <a:endParaRPr lang="en-US"/>
        </a:p>
      </dgm:t>
    </dgm:pt>
    <dgm:pt modelId="{F3EA2A6C-9602-456A-8AE8-3B8A71CF4EBD}" type="sibTrans" cxnId="{2602DAB5-1FBD-4740-8FD3-45ECF2DF0B15}">
      <dgm:prSet/>
      <dgm:spPr/>
      <dgm:t>
        <a:bodyPr/>
        <a:lstStyle/>
        <a:p>
          <a:endParaRPr lang="en-US"/>
        </a:p>
      </dgm:t>
    </dgm:pt>
    <dgm:pt modelId="{3E31E258-98CA-4AC9-B5F2-B808402A60E8}" type="pres">
      <dgm:prSet presAssocID="{568AA47D-A6EB-4B75-B6A4-929D876F4937}" presName="root" presStyleCnt="0">
        <dgm:presLayoutVars>
          <dgm:dir/>
          <dgm:resizeHandles val="exact"/>
        </dgm:presLayoutVars>
      </dgm:prSet>
      <dgm:spPr/>
    </dgm:pt>
    <dgm:pt modelId="{385A8CB8-1363-4A9C-BF1F-F2CF0C8F0735}" type="pres">
      <dgm:prSet presAssocID="{ACD7AB14-943A-475A-82BB-6BD382808DD3}" presName="compNode" presStyleCnt="0"/>
      <dgm:spPr/>
    </dgm:pt>
    <dgm:pt modelId="{B7D567EB-C146-4BE1-98C3-1F80F0F71734}" type="pres">
      <dgm:prSet presAssocID="{ACD7AB14-943A-475A-82BB-6BD382808DD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ongue"/>
        </a:ext>
      </dgm:extLst>
    </dgm:pt>
    <dgm:pt modelId="{A2BB137C-0E94-4262-A8CD-1FFDEBF22AD9}" type="pres">
      <dgm:prSet presAssocID="{ACD7AB14-943A-475A-82BB-6BD382808DD3}" presName="iconSpace" presStyleCnt="0"/>
      <dgm:spPr/>
    </dgm:pt>
    <dgm:pt modelId="{032C5F95-F42B-46EC-8C5C-0A078705408C}" type="pres">
      <dgm:prSet presAssocID="{ACD7AB14-943A-475A-82BB-6BD382808DD3}" presName="parTx" presStyleLbl="revTx" presStyleIdx="0" presStyleCnt="8">
        <dgm:presLayoutVars>
          <dgm:chMax val="0"/>
          <dgm:chPref val="0"/>
        </dgm:presLayoutVars>
      </dgm:prSet>
      <dgm:spPr/>
    </dgm:pt>
    <dgm:pt modelId="{8229E8E0-5AA5-4CD2-834D-6CC6E06A9912}" type="pres">
      <dgm:prSet presAssocID="{ACD7AB14-943A-475A-82BB-6BD382808DD3}" presName="txSpace" presStyleCnt="0"/>
      <dgm:spPr/>
    </dgm:pt>
    <dgm:pt modelId="{205A123B-C798-4821-AFE3-BD9E1DAAAA80}" type="pres">
      <dgm:prSet presAssocID="{ACD7AB14-943A-475A-82BB-6BD382808DD3}" presName="desTx" presStyleLbl="revTx" presStyleIdx="1" presStyleCnt="8">
        <dgm:presLayoutVars/>
      </dgm:prSet>
      <dgm:spPr/>
    </dgm:pt>
    <dgm:pt modelId="{4B6CCCDC-1A73-47BA-9D24-24E29E8716FE}" type="pres">
      <dgm:prSet presAssocID="{B7AA6F74-7096-4164-95CE-8865B6E99501}" presName="sibTrans" presStyleCnt="0"/>
      <dgm:spPr/>
    </dgm:pt>
    <dgm:pt modelId="{40C0DD61-710C-4212-8C28-B2A8D4546073}" type="pres">
      <dgm:prSet presAssocID="{66472D2B-EA6A-4476-9F2D-229FE50836E3}" presName="compNode" presStyleCnt="0"/>
      <dgm:spPr/>
    </dgm:pt>
    <dgm:pt modelId="{5B0CB93D-38A2-47A6-AD45-EDAC6A62291A}" type="pres">
      <dgm:prSet presAssocID="{66472D2B-EA6A-4476-9F2D-229FE50836E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ard Room"/>
        </a:ext>
      </dgm:extLst>
    </dgm:pt>
    <dgm:pt modelId="{63C677CD-9FDB-40F1-AA26-6EBCCFB2601B}" type="pres">
      <dgm:prSet presAssocID="{66472D2B-EA6A-4476-9F2D-229FE50836E3}" presName="iconSpace" presStyleCnt="0"/>
      <dgm:spPr/>
    </dgm:pt>
    <dgm:pt modelId="{09D54B94-01A7-4AAF-BF18-63D800DADF72}" type="pres">
      <dgm:prSet presAssocID="{66472D2B-EA6A-4476-9F2D-229FE50836E3}" presName="parTx" presStyleLbl="revTx" presStyleIdx="2" presStyleCnt="8">
        <dgm:presLayoutVars>
          <dgm:chMax val="0"/>
          <dgm:chPref val="0"/>
        </dgm:presLayoutVars>
      </dgm:prSet>
      <dgm:spPr/>
    </dgm:pt>
    <dgm:pt modelId="{B704B26C-9A60-4F04-A1D6-FE940FA6059D}" type="pres">
      <dgm:prSet presAssocID="{66472D2B-EA6A-4476-9F2D-229FE50836E3}" presName="txSpace" presStyleCnt="0"/>
      <dgm:spPr/>
    </dgm:pt>
    <dgm:pt modelId="{83F10DEA-4D6D-48A5-888C-E4349438D94E}" type="pres">
      <dgm:prSet presAssocID="{66472D2B-EA6A-4476-9F2D-229FE50836E3}" presName="desTx" presStyleLbl="revTx" presStyleIdx="3" presStyleCnt="8">
        <dgm:presLayoutVars/>
      </dgm:prSet>
      <dgm:spPr/>
    </dgm:pt>
    <dgm:pt modelId="{F2663EA2-DF5B-4B02-AB86-DF3362CA0EF4}" type="pres">
      <dgm:prSet presAssocID="{71CF1C4A-7605-4710-BB87-A83C92832654}" presName="sibTrans" presStyleCnt="0"/>
      <dgm:spPr/>
    </dgm:pt>
    <dgm:pt modelId="{9821ADD0-58C3-4EAA-920C-CA6CFA4D9697}" type="pres">
      <dgm:prSet presAssocID="{8A1F239D-E89E-4CD3-A533-BC663B49B937}" presName="compNode" presStyleCnt="0"/>
      <dgm:spPr/>
    </dgm:pt>
    <dgm:pt modelId="{42497E69-68C5-4160-A457-A242C91F4ECE}" type="pres">
      <dgm:prSet presAssocID="{8A1F239D-E89E-4CD3-A533-BC663B49B93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E87475E7-7698-44AE-8034-77AF8A21445F}" type="pres">
      <dgm:prSet presAssocID="{8A1F239D-E89E-4CD3-A533-BC663B49B937}" presName="iconSpace" presStyleCnt="0"/>
      <dgm:spPr/>
    </dgm:pt>
    <dgm:pt modelId="{4F86EDE2-01D5-4F01-8B98-49149EF75064}" type="pres">
      <dgm:prSet presAssocID="{8A1F239D-E89E-4CD3-A533-BC663B49B937}" presName="parTx" presStyleLbl="revTx" presStyleIdx="4" presStyleCnt="8">
        <dgm:presLayoutVars>
          <dgm:chMax val="0"/>
          <dgm:chPref val="0"/>
        </dgm:presLayoutVars>
      </dgm:prSet>
      <dgm:spPr/>
    </dgm:pt>
    <dgm:pt modelId="{6C1230C8-9D0A-4D8E-A132-3541FF0FDF20}" type="pres">
      <dgm:prSet presAssocID="{8A1F239D-E89E-4CD3-A533-BC663B49B937}" presName="txSpace" presStyleCnt="0"/>
      <dgm:spPr/>
    </dgm:pt>
    <dgm:pt modelId="{0E07A81F-A0E0-40FE-9EE5-DF49E10CB6D8}" type="pres">
      <dgm:prSet presAssocID="{8A1F239D-E89E-4CD3-A533-BC663B49B937}" presName="desTx" presStyleLbl="revTx" presStyleIdx="5" presStyleCnt="8">
        <dgm:presLayoutVars/>
      </dgm:prSet>
      <dgm:spPr/>
    </dgm:pt>
    <dgm:pt modelId="{629E4213-19F3-4926-BD76-49D6009230CF}" type="pres">
      <dgm:prSet presAssocID="{ACB9B6E9-267B-4B56-965B-6A31377875CD}" presName="sibTrans" presStyleCnt="0"/>
      <dgm:spPr/>
    </dgm:pt>
    <dgm:pt modelId="{2149770C-E924-4D45-A568-C831885108B8}" type="pres">
      <dgm:prSet presAssocID="{24083DF6-454A-40BF-8F96-67EE42EF6040}" presName="compNode" presStyleCnt="0"/>
      <dgm:spPr/>
    </dgm:pt>
    <dgm:pt modelId="{C5A95AF7-2581-4CAC-A2A3-BB7BE5B909F8}" type="pres">
      <dgm:prSet presAssocID="{24083DF6-454A-40BF-8F96-67EE42EF604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Warning"/>
        </a:ext>
      </dgm:extLst>
    </dgm:pt>
    <dgm:pt modelId="{3B79FDD3-AF71-434A-BD3E-4A609C9CAAA0}" type="pres">
      <dgm:prSet presAssocID="{24083DF6-454A-40BF-8F96-67EE42EF6040}" presName="iconSpace" presStyleCnt="0"/>
      <dgm:spPr/>
    </dgm:pt>
    <dgm:pt modelId="{672A6955-5C92-46AE-A73D-1CF508C72A77}" type="pres">
      <dgm:prSet presAssocID="{24083DF6-454A-40BF-8F96-67EE42EF6040}" presName="parTx" presStyleLbl="revTx" presStyleIdx="6" presStyleCnt="8">
        <dgm:presLayoutVars>
          <dgm:chMax val="0"/>
          <dgm:chPref val="0"/>
        </dgm:presLayoutVars>
      </dgm:prSet>
      <dgm:spPr/>
    </dgm:pt>
    <dgm:pt modelId="{3D0ECDE1-A177-46E6-A223-253E7348FEB0}" type="pres">
      <dgm:prSet presAssocID="{24083DF6-454A-40BF-8F96-67EE42EF6040}" presName="txSpace" presStyleCnt="0"/>
      <dgm:spPr/>
    </dgm:pt>
    <dgm:pt modelId="{A9F85675-FE30-4DC8-87DA-FFB1AFA6D861}" type="pres">
      <dgm:prSet presAssocID="{24083DF6-454A-40BF-8F96-67EE42EF6040}" presName="desTx" presStyleLbl="revTx" presStyleIdx="7" presStyleCnt="8">
        <dgm:presLayoutVars/>
      </dgm:prSet>
      <dgm:spPr/>
    </dgm:pt>
  </dgm:ptLst>
  <dgm:cxnLst>
    <dgm:cxn modelId="{3F8D7927-DB12-4E88-815D-43E79A781690}" srcId="{568AA47D-A6EB-4B75-B6A4-929D876F4937}" destId="{ACD7AB14-943A-475A-82BB-6BD382808DD3}" srcOrd="0" destOrd="0" parTransId="{07DB9585-25C5-4916-B58C-DA6E19C3630E}" sibTransId="{B7AA6F74-7096-4164-95CE-8865B6E99501}"/>
    <dgm:cxn modelId="{8162C627-1C64-4535-824B-0211D85DC32E}" type="presOf" srcId="{F6C74572-9850-4EFA-A2B0-7B1480F67AF0}" destId="{A9F85675-FE30-4DC8-87DA-FFB1AFA6D861}" srcOrd="0" destOrd="0" presId="urn:microsoft.com/office/officeart/2018/2/layout/IconLabelDescriptionList"/>
    <dgm:cxn modelId="{0820FE2D-F88A-46E0-8ABD-B47B67E8A54E}" srcId="{8A1F239D-E89E-4CD3-A533-BC663B49B937}" destId="{A34A83D6-132E-4D86-9B65-4157F392B7C9}" srcOrd="0" destOrd="0" parTransId="{14FBA905-D10C-4124-8A05-A1AB629548BE}" sibTransId="{8E517DF4-5580-4924-8AC3-ACB86B2F51EC}"/>
    <dgm:cxn modelId="{A0A44860-D4B6-45DE-B09C-5D9E6D609C42}" type="presOf" srcId="{FC0CAF5F-EA64-41C1-B126-AA35F2E947E2}" destId="{205A123B-C798-4821-AFE3-BD9E1DAAAA80}" srcOrd="0" destOrd="0" presId="urn:microsoft.com/office/officeart/2018/2/layout/IconLabelDescriptionList"/>
    <dgm:cxn modelId="{BE085D47-195E-4BF8-8DDF-054C22EE6A50}" srcId="{ACD7AB14-943A-475A-82BB-6BD382808DD3}" destId="{FC0CAF5F-EA64-41C1-B126-AA35F2E947E2}" srcOrd="0" destOrd="0" parTransId="{67D634DA-4C5E-494B-A1FB-A196127E1F02}" sibTransId="{52399E4F-37C9-4AB7-83BD-DAF1464B1DD8}"/>
    <dgm:cxn modelId="{FD751F4D-2D0A-421B-B383-78999CD3A215}" srcId="{66472D2B-EA6A-4476-9F2D-229FE50836E3}" destId="{220EF3A0-1046-4A63-AA39-2EB050B731DF}" srcOrd="0" destOrd="0" parTransId="{AB29DCD6-9AE8-43D0-A342-259FAC095414}" sibTransId="{491C32A4-FBD4-459E-910C-81EEC29F18DA}"/>
    <dgm:cxn modelId="{B0AAE778-2CCF-4FFF-9816-4384AC361AD9}" type="presOf" srcId="{220EF3A0-1046-4A63-AA39-2EB050B731DF}" destId="{83F10DEA-4D6D-48A5-888C-E4349438D94E}" srcOrd="0" destOrd="0" presId="urn:microsoft.com/office/officeart/2018/2/layout/IconLabelDescriptionList"/>
    <dgm:cxn modelId="{4294158C-A914-431C-85DB-D8F617838779}" srcId="{568AA47D-A6EB-4B75-B6A4-929D876F4937}" destId="{24083DF6-454A-40BF-8F96-67EE42EF6040}" srcOrd="3" destOrd="0" parTransId="{60035579-FD5A-49B4-8600-52DB4516457A}" sibTransId="{A27AC96F-D3C2-4AA8-836A-DDB3B99AF9EA}"/>
    <dgm:cxn modelId="{DE0B168E-4D31-4F01-B2EA-7F8AA53CBB28}" type="presOf" srcId="{568AA47D-A6EB-4B75-B6A4-929D876F4937}" destId="{3E31E258-98CA-4AC9-B5F2-B808402A60E8}" srcOrd="0" destOrd="0" presId="urn:microsoft.com/office/officeart/2018/2/layout/IconLabelDescriptionList"/>
    <dgm:cxn modelId="{FF38E99C-2B9A-421A-B8FD-E90FF8B7C96B}" type="presOf" srcId="{24083DF6-454A-40BF-8F96-67EE42EF6040}" destId="{672A6955-5C92-46AE-A73D-1CF508C72A77}" srcOrd="0" destOrd="0" presId="urn:microsoft.com/office/officeart/2018/2/layout/IconLabelDescriptionList"/>
    <dgm:cxn modelId="{E044EE9C-A559-4764-A7BE-ABD74B5A30B8}" type="presOf" srcId="{66472D2B-EA6A-4476-9F2D-229FE50836E3}" destId="{09D54B94-01A7-4AAF-BF18-63D800DADF72}" srcOrd="0" destOrd="0" presId="urn:microsoft.com/office/officeart/2018/2/layout/IconLabelDescriptionList"/>
    <dgm:cxn modelId="{799D7AB3-2F09-4E38-A570-910CD82CC9E8}" srcId="{568AA47D-A6EB-4B75-B6A4-929D876F4937}" destId="{66472D2B-EA6A-4476-9F2D-229FE50836E3}" srcOrd="1" destOrd="0" parTransId="{3A2655BC-B5F9-4B1A-BB61-36DD61DD8562}" sibTransId="{71CF1C4A-7605-4710-BB87-A83C92832654}"/>
    <dgm:cxn modelId="{2602DAB5-1FBD-4740-8FD3-45ECF2DF0B15}" srcId="{24083DF6-454A-40BF-8F96-67EE42EF6040}" destId="{F6C74572-9850-4EFA-A2B0-7B1480F67AF0}" srcOrd="0" destOrd="0" parTransId="{8E8C0CF6-47B3-4970-89E9-02E0A91212A7}" sibTransId="{F3EA2A6C-9602-456A-8AE8-3B8A71CF4EBD}"/>
    <dgm:cxn modelId="{96E150C5-A97A-488D-BF16-7C0761AA0E4C}" type="presOf" srcId="{8A1F239D-E89E-4CD3-A533-BC663B49B937}" destId="{4F86EDE2-01D5-4F01-8B98-49149EF75064}" srcOrd="0" destOrd="0" presId="urn:microsoft.com/office/officeart/2018/2/layout/IconLabelDescriptionList"/>
    <dgm:cxn modelId="{74F683D4-19D7-4752-9610-536E89908C2C}" srcId="{568AA47D-A6EB-4B75-B6A4-929D876F4937}" destId="{8A1F239D-E89E-4CD3-A533-BC663B49B937}" srcOrd="2" destOrd="0" parTransId="{074AAAFF-1331-4924-A4DD-8AD939F32150}" sibTransId="{ACB9B6E9-267B-4B56-965B-6A31377875CD}"/>
    <dgm:cxn modelId="{A13C41E0-9D05-4233-995A-59718CF9F6CB}" type="presOf" srcId="{A34A83D6-132E-4D86-9B65-4157F392B7C9}" destId="{0E07A81F-A0E0-40FE-9EE5-DF49E10CB6D8}" srcOrd="0" destOrd="0" presId="urn:microsoft.com/office/officeart/2018/2/layout/IconLabelDescriptionList"/>
    <dgm:cxn modelId="{323FF0E3-60BB-4C2A-A480-432D092E94D2}" type="presOf" srcId="{ACD7AB14-943A-475A-82BB-6BD382808DD3}" destId="{032C5F95-F42B-46EC-8C5C-0A078705408C}" srcOrd="0" destOrd="0" presId="urn:microsoft.com/office/officeart/2018/2/layout/IconLabelDescriptionList"/>
    <dgm:cxn modelId="{01EF388A-D338-4046-8771-B045BC1BD9AA}" type="presParOf" srcId="{3E31E258-98CA-4AC9-B5F2-B808402A60E8}" destId="{385A8CB8-1363-4A9C-BF1F-F2CF0C8F0735}" srcOrd="0" destOrd="0" presId="urn:microsoft.com/office/officeart/2018/2/layout/IconLabelDescriptionList"/>
    <dgm:cxn modelId="{4D559729-B439-43DE-A1F3-B2A45083445D}" type="presParOf" srcId="{385A8CB8-1363-4A9C-BF1F-F2CF0C8F0735}" destId="{B7D567EB-C146-4BE1-98C3-1F80F0F71734}" srcOrd="0" destOrd="0" presId="urn:microsoft.com/office/officeart/2018/2/layout/IconLabelDescriptionList"/>
    <dgm:cxn modelId="{7D7A1069-5F4C-4866-982E-ABE8192EC9B7}" type="presParOf" srcId="{385A8CB8-1363-4A9C-BF1F-F2CF0C8F0735}" destId="{A2BB137C-0E94-4262-A8CD-1FFDEBF22AD9}" srcOrd="1" destOrd="0" presId="urn:microsoft.com/office/officeart/2018/2/layout/IconLabelDescriptionList"/>
    <dgm:cxn modelId="{37D31C9C-2D01-4922-B2A1-2EB8C02F7223}" type="presParOf" srcId="{385A8CB8-1363-4A9C-BF1F-F2CF0C8F0735}" destId="{032C5F95-F42B-46EC-8C5C-0A078705408C}" srcOrd="2" destOrd="0" presId="urn:microsoft.com/office/officeart/2018/2/layout/IconLabelDescriptionList"/>
    <dgm:cxn modelId="{393D6385-36D5-461E-BF37-32A9FB31B14A}" type="presParOf" srcId="{385A8CB8-1363-4A9C-BF1F-F2CF0C8F0735}" destId="{8229E8E0-5AA5-4CD2-834D-6CC6E06A9912}" srcOrd="3" destOrd="0" presId="urn:microsoft.com/office/officeart/2018/2/layout/IconLabelDescriptionList"/>
    <dgm:cxn modelId="{F60F9552-A4D0-4F39-828E-925A041EE87E}" type="presParOf" srcId="{385A8CB8-1363-4A9C-BF1F-F2CF0C8F0735}" destId="{205A123B-C798-4821-AFE3-BD9E1DAAAA80}" srcOrd="4" destOrd="0" presId="urn:microsoft.com/office/officeart/2018/2/layout/IconLabelDescriptionList"/>
    <dgm:cxn modelId="{E46C51DC-7F66-4900-AA2E-0E288DC6C70F}" type="presParOf" srcId="{3E31E258-98CA-4AC9-B5F2-B808402A60E8}" destId="{4B6CCCDC-1A73-47BA-9D24-24E29E8716FE}" srcOrd="1" destOrd="0" presId="urn:microsoft.com/office/officeart/2018/2/layout/IconLabelDescriptionList"/>
    <dgm:cxn modelId="{A651AF9D-FB74-49E3-99EC-CE2111208AC7}" type="presParOf" srcId="{3E31E258-98CA-4AC9-B5F2-B808402A60E8}" destId="{40C0DD61-710C-4212-8C28-B2A8D4546073}" srcOrd="2" destOrd="0" presId="urn:microsoft.com/office/officeart/2018/2/layout/IconLabelDescriptionList"/>
    <dgm:cxn modelId="{2AEAEF08-6C44-498E-9A08-DBF15BB25CDB}" type="presParOf" srcId="{40C0DD61-710C-4212-8C28-B2A8D4546073}" destId="{5B0CB93D-38A2-47A6-AD45-EDAC6A62291A}" srcOrd="0" destOrd="0" presId="urn:microsoft.com/office/officeart/2018/2/layout/IconLabelDescriptionList"/>
    <dgm:cxn modelId="{1A483E81-4EE3-4BCA-B85F-420100BC2FF0}" type="presParOf" srcId="{40C0DD61-710C-4212-8C28-B2A8D4546073}" destId="{63C677CD-9FDB-40F1-AA26-6EBCCFB2601B}" srcOrd="1" destOrd="0" presId="urn:microsoft.com/office/officeart/2018/2/layout/IconLabelDescriptionList"/>
    <dgm:cxn modelId="{1E7F5405-43C8-4093-B8A3-B2E2B088B104}" type="presParOf" srcId="{40C0DD61-710C-4212-8C28-B2A8D4546073}" destId="{09D54B94-01A7-4AAF-BF18-63D800DADF72}" srcOrd="2" destOrd="0" presId="urn:microsoft.com/office/officeart/2018/2/layout/IconLabelDescriptionList"/>
    <dgm:cxn modelId="{85904535-DFAC-4F32-9AE3-CD0F2D4508F0}" type="presParOf" srcId="{40C0DD61-710C-4212-8C28-B2A8D4546073}" destId="{B704B26C-9A60-4F04-A1D6-FE940FA6059D}" srcOrd="3" destOrd="0" presId="urn:microsoft.com/office/officeart/2018/2/layout/IconLabelDescriptionList"/>
    <dgm:cxn modelId="{94FB70B2-D594-4353-A8DA-19DCEBD6D29D}" type="presParOf" srcId="{40C0DD61-710C-4212-8C28-B2A8D4546073}" destId="{83F10DEA-4D6D-48A5-888C-E4349438D94E}" srcOrd="4" destOrd="0" presId="urn:microsoft.com/office/officeart/2018/2/layout/IconLabelDescriptionList"/>
    <dgm:cxn modelId="{992687EE-A993-43C8-BAFF-69B14DE20A80}" type="presParOf" srcId="{3E31E258-98CA-4AC9-B5F2-B808402A60E8}" destId="{F2663EA2-DF5B-4B02-AB86-DF3362CA0EF4}" srcOrd="3" destOrd="0" presId="urn:microsoft.com/office/officeart/2018/2/layout/IconLabelDescriptionList"/>
    <dgm:cxn modelId="{ACA97F5F-D36B-4DB6-82B4-8AF7FB41DD0A}" type="presParOf" srcId="{3E31E258-98CA-4AC9-B5F2-B808402A60E8}" destId="{9821ADD0-58C3-4EAA-920C-CA6CFA4D9697}" srcOrd="4" destOrd="0" presId="urn:microsoft.com/office/officeart/2018/2/layout/IconLabelDescriptionList"/>
    <dgm:cxn modelId="{7EF958A1-C25B-480B-A1D1-0C51E94AFE9A}" type="presParOf" srcId="{9821ADD0-58C3-4EAA-920C-CA6CFA4D9697}" destId="{42497E69-68C5-4160-A457-A242C91F4ECE}" srcOrd="0" destOrd="0" presId="urn:microsoft.com/office/officeart/2018/2/layout/IconLabelDescriptionList"/>
    <dgm:cxn modelId="{AE156861-4129-4209-81F8-C327C4B72D2A}" type="presParOf" srcId="{9821ADD0-58C3-4EAA-920C-CA6CFA4D9697}" destId="{E87475E7-7698-44AE-8034-77AF8A21445F}" srcOrd="1" destOrd="0" presId="urn:microsoft.com/office/officeart/2018/2/layout/IconLabelDescriptionList"/>
    <dgm:cxn modelId="{85E9EA6F-885D-4B82-9542-8C620942F86B}" type="presParOf" srcId="{9821ADD0-58C3-4EAA-920C-CA6CFA4D9697}" destId="{4F86EDE2-01D5-4F01-8B98-49149EF75064}" srcOrd="2" destOrd="0" presId="urn:microsoft.com/office/officeart/2018/2/layout/IconLabelDescriptionList"/>
    <dgm:cxn modelId="{F26D429F-20E6-4D86-A32E-778E67FC0077}" type="presParOf" srcId="{9821ADD0-58C3-4EAA-920C-CA6CFA4D9697}" destId="{6C1230C8-9D0A-4D8E-A132-3541FF0FDF20}" srcOrd="3" destOrd="0" presId="urn:microsoft.com/office/officeart/2018/2/layout/IconLabelDescriptionList"/>
    <dgm:cxn modelId="{33298E6E-D2DA-4310-9FCB-17EA8BD62C19}" type="presParOf" srcId="{9821ADD0-58C3-4EAA-920C-CA6CFA4D9697}" destId="{0E07A81F-A0E0-40FE-9EE5-DF49E10CB6D8}" srcOrd="4" destOrd="0" presId="urn:microsoft.com/office/officeart/2018/2/layout/IconLabelDescriptionList"/>
    <dgm:cxn modelId="{9AE780BA-ABB1-41A4-BF96-7C47689FDD53}" type="presParOf" srcId="{3E31E258-98CA-4AC9-B5F2-B808402A60E8}" destId="{629E4213-19F3-4926-BD76-49D6009230CF}" srcOrd="5" destOrd="0" presId="urn:microsoft.com/office/officeart/2018/2/layout/IconLabelDescriptionList"/>
    <dgm:cxn modelId="{6F8401C6-52CE-4BA5-88D3-86DED8A0E57E}" type="presParOf" srcId="{3E31E258-98CA-4AC9-B5F2-B808402A60E8}" destId="{2149770C-E924-4D45-A568-C831885108B8}" srcOrd="6" destOrd="0" presId="urn:microsoft.com/office/officeart/2018/2/layout/IconLabelDescriptionList"/>
    <dgm:cxn modelId="{BA5F7C13-4A20-411B-9B36-19C1CAB01A72}" type="presParOf" srcId="{2149770C-E924-4D45-A568-C831885108B8}" destId="{C5A95AF7-2581-4CAC-A2A3-BB7BE5B909F8}" srcOrd="0" destOrd="0" presId="urn:microsoft.com/office/officeart/2018/2/layout/IconLabelDescriptionList"/>
    <dgm:cxn modelId="{D736E2D6-C495-4B67-9DFF-B54BB7B7C223}" type="presParOf" srcId="{2149770C-E924-4D45-A568-C831885108B8}" destId="{3B79FDD3-AF71-434A-BD3E-4A609C9CAAA0}" srcOrd="1" destOrd="0" presId="urn:microsoft.com/office/officeart/2018/2/layout/IconLabelDescriptionList"/>
    <dgm:cxn modelId="{5E1A50BC-9F75-49BB-B3E0-A668A2522057}" type="presParOf" srcId="{2149770C-E924-4D45-A568-C831885108B8}" destId="{672A6955-5C92-46AE-A73D-1CF508C72A77}" srcOrd="2" destOrd="0" presId="urn:microsoft.com/office/officeart/2018/2/layout/IconLabelDescriptionList"/>
    <dgm:cxn modelId="{5C5A60D7-0802-43C7-95AE-A70153380782}" type="presParOf" srcId="{2149770C-E924-4D45-A568-C831885108B8}" destId="{3D0ECDE1-A177-46E6-A223-253E7348FEB0}" srcOrd="3" destOrd="0" presId="urn:microsoft.com/office/officeart/2018/2/layout/IconLabelDescriptionList"/>
    <dgm:cxn modelId="{974993F2-0089-42C7-ADC9-CE4430B0CECD}" type="presParOf" srcId="{2149770C-E924-4D45-A568-C831885108B8}" destId="{A9F85675-FE30-4DC8-87DA-FFB1AFA6D861}"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D1B9A12-EFA8-4817-9E37-590B5E0B53AE}" type="doc">
      <dgm:prSet loTypeId="urn:microsoft.com/office/officeart/2005/8/layout/hList1" loCatId="list" qsTypeId="urn:microsoft.com/office/officeart/2005/8/quickstyle/simple5" qsCatId="simple" csTypeId="urn:microsoft.com/office/officeart/2005/8/colors/colorful2" csCatId="colorful"/>
      <dgm:spPr/>
      <dgm:t>
        <a:bodyPr/>
        <a:lstStyle/>
        <a:p>
          <a:endParaRPr lang="en-US"/>
        </a:p>
      </dgm:t>
    </dgm:pt>
    <dgm:pt modelId="{F8D3403A-C2EE-4314-851A-B23761A3093B}">
      <dgm:prSet/>
      <dgm:spPr/>
      <dgm:t>
        <a:bodyPr/>
        <a:lstStyle/>
        <a:p>
          <a:r>
            <a:rPr lang="en-US"/>
            <a:t>Design for psychological safety</a:t>
          </a:r>
        </a:p>
      </dgm:t>
    </dgm:pt>
    <dgm:pt modelId="{173EE5AF-285D-4213-8696-9C5DA473883E}" type="parTrans" cxnId="{B2F3267C-35DA-42B7-8C63-5F5AB3EEF871}">
      <dgm:prSet/>
      <dgm:spPr/>
      <dgm:t>
        <a:bodyPr/>
        <a:lstStyle/>
        <a:p>
          <a:endParaRPr lang="en-US"/>
        </a:p>
      </dgm:t>
    </dgm:pt>
    <dgm:pt modelId="{9293A31F-CB9C-4F4B-8364-48EDAEECE6CC}" type="sibTrans" cxnId="{B2F3267C-35DA-42B7-8C63-5F5AB3EEF871}">
      <dgm:prSet/>
      <dgm:spPr/>
      <dgm:t>
        <a:bodyPr/>
        <a:lstStyle/>
        <a:p>
          <a:endParaRPr lang="en-US"/>
        </a:p>
      </dgm:t>
    </dgm:pt>
    <dgm:pt modelId="{E95E7764-1A2A-4DC3-B209-3AEAE25A931C}">
      <dgm:prSet/>
      <dgm:spPr/>
      <dgm:t>
        <a:bodyPr/>
        <a:lstStyle/>
        <a:p>
          <a:r>
            <a:rPr lang="en-US"/>
            <a:t>Managers should demonstrate transparency and consistent follow ups to enhance voice, error-reporting and performance (CIPD, 2024c). Trust and psychological safety are also related to improved performance.</a:t>
          </a:r>
        </a:p>
      </dgm:t>
    </dgm:pt>
    <dgm:pt modelId="{8E0B800A-4E95-45D0-BA79-5C522341846F}" type="parTrans" cxnId="{DD1DF46E-CA99-4FEC-BF8E-C2A3F66FD974}">
      <dgm:prSet/>
      <dgm:spPr/>
      <dgm:t>
        <a:bodyPr/>
        <a:lstStyle/>
        <a:p>
          <a:endParaRPr lang="en-US"/>
        </a:p>
      </dgm:t>
    </dgm:pt>
    <dgm:pt modelId="{FE8AB20E-7312-4B8B-BE30-CEB1698BB9D8}" type="sibTrans" cxnId="{DD1DF46E-CA99-4FEC-BF8E-C2A3F66FD974}">
      <dgm:prSet/>
      <dgm:spPr/>
      <dgm:t>
        <a:bodyPr/>
        <a:lstStyle/>
        <a:p>
          <a:endParaRPr lang="en-US"/>
        </a:p>
      </dgm:t>
    </dgm:pt>
    <dgm:pt modelId="{0236B532-09AF-48C6-BC88-E509C54D1C68}">
      <dgm:prSet/>
      <dgm:spPr/>
      <dgm:t>
        <a:bodyPr/>
        <a:lstStyle/>
        <a:p>
          <a:r>
            <a:rPr lang="en-US"/>
            <a:t>Inclusive language for talent and clients</a:t>
          </a:r>
        </a:p>
      </dgm:t>
    </dgm:pt>
    <dgm:pt modelId="{4E84F2E7-0185-450C-A061-4836B0CEE3B2}" type="parTrans" cxnId="{F32824B0-9DAD-40AE-9D74-21EEDDD8A616}">
      <dgm:prSet/>
      <dgm:spPr/>
      <dgm:t>
        <a:bodyPr/>
        <a:lstStyle/>
        <a:p>
          <a:endParaRPr lang="en-US"/>
        </a:p>
      </dgm:t>
    </dgm:pt>
    <dgm:pt modelId="{9D6C8C5A-08D1-4FC2-9261-280EB67348AD}" type="sibTrans" cxnId="{F32824B0-9DAD-40AE-9D74-21EEDDD8A616}">
      <dgm:prSet/>
      <dgm:spPr/>
      <dgm:t>
        <a:bodyPr/>
        <a:lstStyle/>
        <a:p>
          <a:endParaRPr lang="en-US"/>
        </a:p>
      </dgm:t>
    </dgm:pt>
    <dgm:pt modelId="{CADA9262-CC1C-4C6D-BA94-63B7DEBEAD83}">
      <dgm:prSet/>
      <dgm:spPr/>
      <dgm:t>
        <a:bodyPr/>
        <a:lstStyle/>
        <a:p>
          <a:r>
            <a:rPr lang="en-US"/>
            <a:t>Plain, inclusive language increases involvement and minimises bias while practical changes (gender-neutral terminology, explicit verbs) improve recruiting and collaboration (People Management, 2024; FleishmanHillard, 2023).</a:t>
          </a:r>
        </a:p>
      </dgm:t>
    </dgm:pt>
    <dgm:pt modelId="{0457ED94-E2CD-4E23-868D-15F3BDCAD339}" type="parTrans" cxnId="{260F3639-1691-439E-90C4-364EB7B4F1D6}">
      <dgm:prSet/>
      <dgm:spPr/>
      <dgm:t>
        <a:bodyPr/>
        <a:lstStyle/>
        <a:p>
          <a:endParaRPr lang="en-US"/>
        </a:p>
      </dgm:t>
    </dgm:pt>
    <dgm:pt modelId="{EF640BB6-9C2A-4023-B831-BC78D64CA3E5}" type="sibTrans" cxnId="{260F3639-1691-439E-90C4-364EB7B4F1D6}">
      <dgm:prSet/>
      <dgm:spPr/>
      <dgm:t>
        <a:bodyPr/>
        <a:lstStyle/>
        <a:p>
          <a:endParaRPr lang="en-US"/>
        </a:p>
      </dgm:t>
    </dgm:pt>
    <dgm:pt modelId="{C0451CF3-0D1B-483C-9D55-C038999C06E2}">
      <dgm:prSet/>
      <dgm:spPr/>
      <dgm:t>
        <a:bodyPr/>
        <a:lstStyle/>
        <a:p>
          <a:r>
            <a:rPr lang="en-US"/>
            <a:t>Channel choreography in a hybrid UK</a:t>
          </a:r>
        </a:p>
      </dgm:t>
    </dgm:pt>
    <dgm:pt modelId="{5378A6A8-A684-43FB-8250-7DEA61E0905F}" type="parTrans" cxnId="{438AD583-796B-451C-B7F2-6BB15A1C7677}">
      <dgm:prSet/>
      <dgm:spPr/>
      <dgm:t>
        <a:bodyPr/>
        <a:lstStyle/>
        <a:p>
          <a:endParaRPr lang="en-US"/>
        </a:p>
      </dgm:t>
    </dgm:pt>
    <dgm:pt modelId="{D842BE31-5B1F-489C-845A-E90FB040B281}" type="sibTrans" cxnId="{438AD583-796B-451C-B7F2-6BB15A1C7677}">
      <dgm:prSet/>
      <dgm:spPr/>
      <dgm:t>
        <a:bodyPr/>
        <a:lstStyle/>
        <a:p>
          <a:endParaRPr lang="en-US"/>
        </a:p>
      </dgm:t>
    </dgm:pt>
    <dgm:pt modelId="{CED1E1AD-3BC7-4466-BCDC-059184684F37}">
      <dgm:prSet/>
      <dgm:spPr/>
      <dgm:t>
        <a:bodyPr/>
        <a:lstStyle/>
        <a:p>
          <a:r>
            <a:rPr lang="en-US"/>
            <a:t>Use short pre-reads, disciplined agendas and written next steps to convert British preference for clarity and punctuality into reliable delivery (ONS, 2025; CIPD, 2024b). </a:t>
          </a:r>
        </a:p>
      </dgm:t>
    </dgm:pt>
    <dgm:pt modelId="{1B1D1851-8AB3-4D5D-9D90-D5F7A762DB80}" type="parTrans" cxnId="{D620B01C-B276-4AC5-BC48-1D5C97547357}">
      <dgm:prSet/>
      <dgm:spPr/>
      <dgm:t>
        <a:bodyPr/>
        <a:lstStyle/>
        <a:p>
          <a:endParaRPr lang="en-US"/>
        </a:p>
      </dgm:t>
    </dgm:pt>
    <dgm:pt modelId="{6DFE6459-D6DA-49BF-A98B-6C60265F64ED}" type="sibTrans" cxnId="{D620B01C-B276-4AC5-BC48-1D5C97547357}">
      <dgm:prSet/>
      <dgm:spPr/>
      <dgm:t>
        <a:bodyPr/>
        <a:lstStyle/>
        <a:p>
          <a:endParaRPr lang="en-US"/>
        </a:p>
      </dgm:t>
    </dgm:pt>
    <dgm:pt modelId="{36BB8F34-C991-4B52-BC7F-1F1A1955B6CB}">
      <dgm:prSet/>
      <dgm:spPr/>
      <dgm:t>
        <a:bodyPr/>
        <a:lstStyle/>
        <a:p>
          <a:r>
            <a:rPr lang="en-US"/>
            <a:t>Market-fit messaging</a:t>
          </a:r>
        </a:p>
      </dgm:t>
    </dgm:pt>
    <dgm:pt modelId="{F3B08693-91F4-4613-924D-60B47BC7A89A}" type="parTrans" cxnId="{0B744277-EB66-431D-B8EC-76E6064FAC30}">
      <dgm:prSet/>
      <dgm:spPr/>
      <dgm:t>
        <a:bodyPr/>
        <a:lstStyle/>
        <a:p>
          <a:endParaRPr lang="en-US"/>
        </a:p>
      </dgm:t>
    </dgm:pt>
    <dgm:pt modelId="{4D4F5A9A-5271-4A2D-BC9A-86A4F8C5DA98}" type="sibTrans" cxnId="{0B744277-EB66-431D-B8EC-76E6064FAC30}">
      <dgm:prSet/>
      <dgm:spPr/>
      <dgm:t>
        <a:bodyPr/>
        <a:lstStyle/>
        <a:p>
          <a:endParaRPr lang="en-US"/>
        </a:p>
      </dgm:t>
    </dgm:pt>
    <dgm:pt modelId="{E53066AF-C4A1-4287-8749-92F1D3433922}">
      <dgm:prSet/>
      <dgm:spPr/>
      <dgm:t>
        <a:bodyPr/>
        <a:lstStyle/>
        <a:p>
          <a:r>
            <a:rPr lang="en-US"/>
            <a:t>UK consumers’ digital habits and post-pandemic behaviours reward concise, evidence-led, privacy-aware communication, improving conversion and loyalty (Ofcom, 2024; McKinsey, 2025).</a:t>
          </a:r>
        </a:p>
      </dgm:t>
    </dgm:pt>
    <dgm:pt modelId="{356E6C2D-CD77-4FA5-B7E7-1C125152E6EC}" type="parTrans" cxnId="{00D90E8A-D3DD-42B0-BF1F-C50249388C03}">
      <dgm:prSet/>
      <dgm:spPr/>
      <dgm:t>
        <a:bodyPr/>
        <a:lstStyle/>
        <a:p>
          <a:endParaRPr lang="en-US"/>
        </a:p>
      </dgm:t>
    </dgm:pt>
    <dgm:pt modelId="{CA170691-4FCB-41F8-936C-1A71DAB29F22}" type="sibTrans" cxnId="{00D90E8A-D3DD-42B0-BF1F-C50249388C03}">
      <dgm:prSet/>
      <dgm:spPr/>
      <dgm:t>
        <a:bodyPr/>
        <a:lstStyle/>
        <a:p>
          <a:endParaRPr lang="en-US"/>
        </a:p>
      </dgm:t>
    </dgm:pt>
    <dgm:pt modelId="{71D106B6-91B3-4AE0-8527-A8109216D921}" type="pres">
      <dgm:prSet presAssocID="{4D1B9A12-EFA8-4817-9E37-590B5E0B53AE}" presName="Name0" presStyleCnt="0">
        <dgm:presLayoutVars>
          <dgm:dir/>
          <dgm:animLvl val="lvl"/>
          <dgm:resizeHandles val="exact"/>
        </dgm:presLayoutVars>
      </dgm:prSet>
      <dgm:spPr/>
    </dgm:pt>
    <dgm:pt modelId="{FB906C72-466C-4C77-B70A-32420D3BB9A5}" type="pres">
      <dgm:prSet presAssocID="{F8D3403A-C2EE-4314-851A-B23761A3093B}" presName="composite" presStyleCnt="0"/>
      <dgm:spPr/>
    </dgm:pt>
    <dgm:pt modelId="{FF45CE4A-318D-4251-AE29-40AE31E0FA5E}" type="pres">
      <dgm:prSet presAssocID="{F8D3403A-C2EE-4314-851A-B23761A3093B}" presName="parTx" presStyleLbl="alignNode1" presStyleIdx="0" presStyleCnt="4">
        <dgm:presLayoutVars>
          <dgm:chMax val="0"/>
          <dgm:chPref val="0"/>
          <dgm:bulletEnabled val="1"/>
        </dgm:presLayoutVars>
      </dgm:prSet>
      <dgm:spPr/>
    </dgm:pt>
    <dgm:pt modelId="{B6E07FDD-74CA-4F0D-8DAF-581A96BFC37D}" type="pres">
      <dgm:prSet presAssocID="{F8D3403A-C2EE-4314-851A-B23761A3093B}" presName="desTx" presStyleLbl="alignAccFollowNode1" presStyleIdx="0" presStyleCnt="4">
        <dgm:presLayoutVars>
          <dgm:bulletEnabled val="1"/>
        </dgm:presLayoutVars>
      </dgm:prSet>
      <dgm:spPr/>
    </dgm:pt>
    <dgm:pt modelId="{D0EF8A73-19A2-40F6-AE2F-182CE9536012}" type="pres">
      <dgm:prSet presAssocID="{9293A31F-CB9C-4F4B-8364-48EDAEECE6CC}" presName="space" presStyleCnt="0"/>
      <dgm:spPr/>
    </dgm:pt>
    <dgm:pt modelId="{C13DA163-C6CB-4A6C-B9B5-D0134D0E4AB7}" type="pres">
      <dgm:prSet presAssocID="{0236B532-09AF-48C6-BC88-E509C54D1C68}" presName="composite" presStyleCnt="0"/>
      <dgm:spPr/>
    </dgm:pt>
    <dgm:pt modelId="{DF2E8EFF-F653-44EE-BD21-EF9071A3C62E}" type="pres">
      <dgm:prSet presAssocID="{0236B532-09AF-48C6-BC88-E509C54D1C68}" presName="parTx" presStyleLbl="alignNode1" presStyleIdx="1" presStyleCnt="4">
        <dgm:presLayoutVars>
          <dgm:chMax val="0"/>
          <dgm:chPref val="0"/>
          <dgm:bulletEnabled val="1"/>
        </dgm:presLayoutVars>
      </dgm:prSet>
      <dgm:spPr/>
    </dgm:pt>
    <dgm:pt modelId="{52068919-888F-4B8C-9E95-93881333470A}" type="pres">
      <dgm:prSet presAssocID="{0236B532-09AF-48C6-BC88-E509C54D1C68}" presName="desTx" presStyleLbl="alignAccFollowNode1" presStyleIdx="1" presStyleCnt="4">
        <dgm:presLayoutVars>
          <dgm:bulletEnabled val="1"/>
        </dgm:presLayoutVars>
      </dgm:prSet>
      <dgm:spPr/>
    </dgm:pt>
    <dgm:pt modelId="{3797A593-C4C2-4282-9AD9-41B41DE95296}" type="pres">
      <dgm:prSet presAssocID="{9D6C8C5A-08D1-4FC2-9261-280EB67348AD}" presName="space" presStyleCnt="0"/>
      <dgm:spPr/>
    </dgm:pt>
    <dgm:pt modelId="{29036D37-B330-4984-B894-9D101A391B01}" type="pres">
      <dgm:prSet presAssocID="{C0451CF3-0D1B-483C-9D55-C038999C06E2}" presName="composite" presStyleCnt="0"/>
      <dgm:spPr/>
    </dgm:pt>
    <dgm:pt modelId="{82D97E2E-35EA-410B-AEC9-8FEE27BD54BB}" type="pres">
      <dgm:prSet presAssocID="{C0451CF3-0D1B-483C-9D55-C038999C06E2}" presName="parTx" presStyleLbl="alignNode1" presStyleIdx="2" presStyleCnt="4">
        <dgm:presLayoutVars>
          <dgm:chMax val="0"/>
          <dgm:chPref val="0"/>
          <dgm:bulletEnabled val="1"/>
        </dgm:presLayoutVars>
      </dgm:prSet>
      <dgm:spPr/>
    </dgm:pt>
    <dgm:pt modelId="{06470088-496C-4601-AC19-4CB40093D484}" type="pres">
      <dgm:prSet presAssocID="{C0451CF3-0D1B-483C-9D55-C038999C06E2}" presName="desTx" presStyleLbl="alignAccFollowNode1" presStyleIdx="2" presStyleCnt="4">
        <dgm:presLayoutVars>
          <dgm:bulletEnabled val="1"/>
        </dgm:presLayoutVars>
      </dgm:prSet>
      <dgm:spPr/>
    </dgm:pt>
    <dgm:pt modelId="{5BE3DC33-20CE-4336-876A-01EB495BBDA0}" type="pres">
      <dgm:prSet presAssocID="{D842BE31-5B1F-489C-845A-E90FB040B281}" presName="space" presStyleCnt="0"/>
      <dgm:spPr/>
    </dgm:pt>
    <dgm:pt modelId="{5A17B6AD-8D69-4440-8880-ED127B49D05D}" type="pres">
      <dgm:prSet presAssocID="{36BB8F34-C991-4B52-BC7F-1F1A1955B6CB}" presName="composite" presStyleCnt="0"/>
      <dgm:spPr/>
    </dgm:pt>
    <dgm:pt modelId="{671E4287-9EED-4547-B7F8-C4E56F081AB5}" type="pres">
      <dgm:prSet presAssocID="{36BB8F34-C991-4B52-BC7F-1F1A1955B6CB}" presName="parTx" presStyleLbl="alignNode1" presStyleIdx="3" presStyleCnt="4">
        <dgm:presLayoutVars>
          <dgm:chMax val="0"/>
          <dgm:chPref val="0"/>
          <dgm:bulletEnabled val="1"/>
        </dgm:presLayoutVars>
      </dgm:prSet>
      <dgm:spPr/>
    </dgm:pt>
    <dgm:pt modelId="{59E9D3E3-E574-4847-A0B9-B79D08F27CAA}" type="pres">
      <dgm:prSet presAssocID="{36BB8F34-C991-4B52-BC7F-1F1A1955B6CB}" presName="desTx" presStyleLbl="alignAccFollowNode1" presStyleIdx="3" presStyleCnt="4">
        <dgm:presLayoutVars>
          <dgm:bulletEnabled val="1"/>
        </dgm:presLayoutVars>
      </dgm:prSet>
      <dgm:spPr/>
    </dgm:pt>
  </dgm:ptLst>
  <dgm:cxnLst>
    <dgm:cxn modelId="{D620B01C-B276-4AC5-BC48-1D5C97547357}" srcId="{C0451CF3-0D1B-483C-9D55-C038999C06E2}" destId="{CED1E1AD-3BC7-4466-BCDC-059184684F37}" srcOrd="0" destOrd="0" parTransId="{1B1D1851-8AB3-4D5D-9D90-D5F7A762DB80}" sibTransId="{6DFE6459-D6DA-49BF-A98B-6C60265F64ED}"/>
    <dgm:cxn modelId="{260F3639-1691-439E-90C4-364EB7B4F1D6}" srcId="{0236B532-09AF-48C6-BC88-E509C54D1C68}" destId="{CADA9262-CC1C-4C6D-BA94-63B7DEBEAD83}" srcOrd="0" destOrd="0" parTransId="{0457ED94-E2CD-4E23-868D-15F3BDCAD339}" sibTransId="{EF640BB6-9C2A-4023-B831-BC78D64CA3E5}"/>
    <dgm:cxn modelId="{747C123C-EEAA-453E-A6D2-096C41F65845}" type="presOf" srcId="{F8D3403A-C2EE-4314-851A-B23761A3093B}" destId="{FF45CE4A-318D-4251-AE29-40AE31E0FA5E}" srcOrd="0" destOrd="0" presId="urn:microsoft.com/office/officeart/2005/8/layout/hList1"/>
    <dgm:cxn modelId="{AFABD63C-7F22-44EF-AC34-8EC41D56EE18}" type="presOf" srcId="{C0451CF3-0D1B-483C-9D55-C038999C06E2}" destId="{82D97E2E-35EA-410B-AEC9-8FEE27BD54BB}" srcOrd="0" destOrd="0" presId="urn:microsoft.com/office/officeart/2005/8/layout/hList1"/>
    <dgm:cxn modelId="{3D1C8663-026C-4F30-8AF5-68ADD0D8EA53}" type="presOf" srcId="{0236B532-09AF-48C6-BC88-E509C54D1C68}" destId="{DF2E8EFF-F653-44EE-BD21-EF9071A3C62E}" srcOrd="0" destOrd="0" presId="urn:microsoft.com/office/officeart/2005/8/layout/hList1"/>
    <dgm:cxn modelId="{A7AC6964-6D66-4641-9A28-C1DE9F881F8B}" type="presOf" srcId="{CADA9262-CC1C-4C6D-BA94-63B7DEBEAD83}" destId="{52068919-888F-4B8C-9E95-93881333470A}" srcOrd="0" destOrd="0" presId="urn:microsoft.com/office/officeart/2005/8/layout/hList1"/>
    <dgm:cxn modelId="{DD1DF46E-CA99-4FEC-BF8E-C2A3F66FD974}" srcId="{F8D3403A-C2EE-4314-851A-B23761A3093B}" destId="{E95E7764-1A2A-4DC3-B209-3AEAE25A931C}" srcOrd="0" destOrd="0" parTransId="{8E0B800A-4E95-45D0-BA79-5C522341846F}" sibTransId="{FE8AB20E-7312-4B8B-BE30-CEB1698BB9D8}"/>
    <dgm:cxn modelId="{92EA6553-91E3-4399-A2C8-4A6762D74665}" type="presOf" srcId="{4D1B9A12-EFA8-4817-9E37-590B5E0B53AE}" destId="{71D106B6-91B3-4AE0-8527-A8109216D921}" srcOrd="0" destOrd="0" presId="urn:microsoft.com/office/officeart/2005/8/layout/hList1"/>
    <dgm:cxn modelId="{0B744277-EB66-431D-B8EC-76E6064FAC30}" srcId="{4D1B9A12-EFA8-4817-9E37-590B5E0B53AE}" destId="{36BB8F34-C991-4B52-BC7F-1F1A1955B6CB}" srcOrd="3" destOrd="0" parTransId="{F3B08693-91F4-4613-924D-60B47BC7A89A}" sibTransId="{4D4F5A9A-5271-4A2D-BC9A-86A4F8C5DA98}"/>
    <dgm:cxn modelId="{4D934F7B-CACD-4BEA-ABA0-3F26A7DAF716}" type="presOf" srcId="{CED1E1AD-3BC7-4466-BCDC-059184684F37}" destId="{06470088-496C-4601-AC19-4CB40093D484}" srcOrd="0" destOrd="0" presId="urn:microsoft.com/office/officeart/2005/8/layout/hList1"/>
    <dgm:cxn modelId="{B2F3267C-35DA-42B7-8C63-5F5AB3EEF871}" srcId="{4D1B9A12-EFA8-4817-9E37-590B5E0B53AE}" destId="{F8D3403A-C2EE-4314-851A-B23761A3093B}" srcOrd="0" destOrd="0" parTransId="{173EE5AF-285D-4213-8696-9C5DA473883E}" sibTransId="{9293A31F-CB9C-4F4B-8364-48EDAEECE6CC}"/>
    <dgm:cxn modelId="{438AD583-796B-451C-B7F2-6BB15A1C7677}" srcId="{4D1B9A12-EFA8-4817-9E37-590B5E0B53AE}" destId="{C0451CF3-0D1B-483C-9D55-C038999C06E2}" srcOrd="2" destOrd="0" parTransId="{5378A6A8-A684-43FB-8250-7DEA61E0905F}" sibTransId="{D842BE31-5B1F-489C-845A-E90FB040B281}"/>
    <dgm:cxn modelId="{00D90E8A-D3DD-42B0-BF1F-C50249388C03}" srcId="{36BB8F34-C991-4B52-BC7F-1F1A1955B6CB}" destId="{E53066AF-C4A1-4287-8749-92F1D3433922}" srcOrd="0" destOrd="0" parTransId="{356E6C2D-CD77-4FA5-B7E7-1C125152E6EC}" sibTransId="{CA170691-4FCB-41F8-936C-1A71DAB29F22}"/>
    <dgm:cxn modelId="{B78AB19A-D7A6-456F-BDBD-ED4EBED2B18B}" type="presOf" srcId="{E53066AF-C4A1-4287-8749-92F1D3433922}" destId="{59E9D3E3-E574-4847-A0B9-B79D08F27CAA}" srcOrd="0" destOrd="0" presId="urn:microsoft.com/office/officeart/2005/8/layout/hList1"/>
    <dgm:cxn modelId="{19D84DAD-F588-4A5E-9E61-4483BDB10579}" type="presOf" srcId="{E95E7764-1A2A-4DC3-B209-3AEAE25A931C}" destId="{B6E07FDD-74CA-4F0D-8DAF-581A96BFC37D}" srcOrd="0" destOrd="0" presId="urn:microsoft.com/office/officeart/2005/8/layout/hList1"/>
    <dgm:cxn modelId="{F32824B0-9DAD-40AE-9D74-21EEDDD8A616}" srcId="{4D1B9A12-EFA8-4817-9E37-590B5E0B53AE}" destId="{0236B532-09AF-48C6-BC88-E509C54D1C68}" srcOrd="1" destOrd="0" parTransId="{4E84F2E7-0185-450C-A061-4836B0CEE3B2}" sibTransId="{9D6C8C5A-08D1-4FC2-9261-280EB67348AD}"/>
    <dgm:cxn modelId="{0D095EE7-E474-4F4F-B07B-1952D0D8CC61}" type="presOf" srcId="{36BB8F34-C991-4B52-BC7F-1F1A1955B6CB}" destId="{671E4287-9EED-4547-B7F8-C4E56F081AB5}" srcOrd="0" destOrd="0" presId="urn:microsoft.com/office/officeart/2005/8/layout/hList1"/>
    <dgm:cxn modelId="{51AF698D-67D1-4A2A-AAF7-CF66BF92DE0B}" type="presParOf" srcId="{71D106B6-91B3-4AE0-8527-A8109216D921}" destId="{FB906C72-466C-4C77-B70A-32420D3BB9A5}" srcOrd="0" destOrd="0" presId="urn:microsoft.com/office/officeart/2005/8/layout/hList1"/>
    <dgm:cxn modelId="{E9B4F273-7EF9-47F1-92EF-9B1426073565}" type="presParOf" srcId="{FB906C72-466C-4C77-B70A-32420D3BB9A5}" destId="{FF45CE4A-318D-4251-AE29-40AE31E0FA5E}" srcOrd="0" destOrd="0" presId="urn:microsoft.com/office/officeart/2005/8/layout/hList1"/>
    <dgm:cxn modelId="{ADCA86E4-D694-49AA-A073-4D460E6C55A4}" type="presParOf" srcId="{FB906C72-466C-4C77-B70A-32420D3BB9A5}" destId="{B6E07FDD-74CA-4F0D-8DAF-581A96BFC37D}" srcOrd="1" destOrd="0" presId="urn:microsoft.com/office/officeart/2005/8/layout/hList1"/>
    <dgm:cxn modelId="{CCCAFE7C-85EC-4FE8-9607-ED40668F6D97}" type="presParOf" srcId="{71D106B6-91B3-4AE0-8527-A8109216D921}" destId="{D0EF8A73-19A2-40F6-AE2F-182CE9536012}" srcOrd="1" destOrd="0" presId="urn:microsoft.com/office/officeart/2005/8/layout/hList1"/>
    <dgm:cxn modelId="{DCAE54C7-4B10-47FC-BBC8-360B54D04459}" type="presParOf" srcId="{71D106B6-91B3-4AE0-8527-A8109216D921}" destId="{C13DA163-C6CB-4A6C-B9B5-D0134D0E4AB7}" srcOrd="2" destOrd="0" presId="urn:microsoft.com/office/officeart/2005/8/layout/hList1"/>
    <dgm:cxn modelId="{F3C3DB59-ABCB-4062-8E75-1591CD600271}" type="presParOf" srcId="{C13DA163-C6CB-4A6C-B9B5-D0134D0E4AB7}" destId="{DF2E8EFF-F653-44EE-BD21-EF9071A3C62E}" srcOrd="0" destOrd="0" presId="urn:microsoft.com/office/officeart/2005/8/layout/hList1"/>
    <dgm:cxn modelId="{63116976-F2A6-4A17-A636-9ED28D26DCB0}" type="presParOf" srcId="{C13DA163-C6CB-4A6C-B9B5-D0134D0E4AB7}" destId="{52068919-888F-4B8C-9E95-93881333470A}" srcOrd="1" destOrd="0" presId="urn:microsoft.com/office/officeart/2005/8/layout/hList1"/>
    <dgm:cxn modelId="{CDAB0AE5-FEC4-424E-BFF6-86C1DD917DFE}" type="presParOf" srcId="{71D106B6-91B3-4AE0-8527-A8109216D921}" destId="{3797A593-C4C2-4282-9AD9-41B41DE95296}" srcOrd="3" destOrd="0" presId="urn:microsoft.com/office/officeart/2005/8/layout/hList1"/>
    <dgm:cxn modelId="{5999927F-CE89-4A07-A1D0-B1A18F6F2AD4}" type="presParOf" srcId="{71D106B6-91B3-4AE0-8527-A8109216D921}" destId="{29036D37-B330-4984-B894-9D101A391B01}" srcOrd="4" destOrd="0" presId="urn:microsoft.com/office/officeart/2005/8/layout/hList1"/>
    <dgm:cxn modelId="{D0A5B0B5-F8DE-4F55-BCD3-5E2FC7160455}" type="presParOf" srcId="{29036D37-B330-4984-B894-9D101A391B01}" destId="{82D97E2E-35EA-410B-AEC9-8FEE27BD54BB}" srcOrd="0" destOrd="0" presId="urn:microsoft.com/office/officeart/2005/8/layout/hList1"/>
    <dgm:cxn modelId="{F3A1531E-677B-4552-85FD-74A29E354348}" type="presParOf" srcId="{29036D37-B330-4984-B894-9D101A391B01}" destId="{06470088-496C-4601-AC19-4CB40093D484}" srcOrd="1" destOrd="0" presId="urn:microsoft.com/office/officeart/2005/8/layout/hList1"/>
    <dgm:cxn modelId="{9C42AEE1-D4F4-45B5-B413-E9248978B2BB}" type="presParOf" srcId="{71D106B6-91B3-4AE0-8527-A8109216D921}" destId="{5BE3DC33-20CE-4336-876A-01EB495BBDA0}" srcOrd="5" destOrd="0" presId="urn:microsoft.com/office/officeart/2005/8/layout/hList1"/>
    <dgm:cxn modelId="{9542FD90-B047-4D91-8F54-1576D0D52ECB}" type="presParOf" srcId="{71D106B6-91B3-4AE0-8527-A8109216D921}" destId="{5A17B6AD-8D69-4440-8880-ED127B49D05D}" srcOrd="6" destOrd="0" presId="urn:microsoft.com/office/officeart/2005/8/layout/hList1"/>
    <dgm:cxn modelId="{55DF57D0-51E2-4656-A9AC-34152E8E1CAE}" type="presParOf" srcId="{5A17B6AD-8D69-4440-8880-ED127B49D05D}" destId="{671E4287-9EED-4547-B7F8-C4E56F081AB5}" srcOrd="0" destOrd="0" presId="urn:microsoft.com/office/officeart/2005/8/layout/hList1"/>
    <dgm:cxn modelId="{BE1EC078-06FB-4502-AE24-8A71373BD50F}" type="presParOf" srcId="{5A17B6AD-8D69-4440-8880-ED127B49D05D}" destId="{59E9D3E3-E574-4847-A0B9-B79D08F27CAA}"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65CC53D-AD36-4A9D-B264-387916FBD6D4}"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AFE82BBF-3330-40D3-A184-774CD89CFE1C}">
      <dgm:prSet/>
      <dgm:spPr/>
      <dgm:t>
        <a:bodyPr/>
        <a:lstStyle/>
        <a:p>
          <a:r>
            <a:rPr lang="en-US"/>
            <a:t>Theory-driven insight: Updated intercultural frameworks show the UK combines high individualism, low-to-mid context communication, and polite understatement, so clarity must be paired with respect.</a:t>
          </a:r>
        </a:p>
      </dgm:t>
    </dgm:pt>
    <dgm:pt modelId="{67A5672A-40C0-42F4-9776-5DEA99FB8294}" type="parTrans" cxnId="{F6C6D7CB-B2B2-44DB-A232-9624B60E5849}">
      <dgm:prSet/>
      <dgm:spPr/>
      <dgm:t>
        <a:bodyPr/>
        <a:lstStyle/>
        <a:p>
          <a:endParaRPr lang="en-US"/>
        </a:p>
      </dgm:t>
    </dgm:pt>
    <dgm:pt modelId="{5BF64F9A-5EB5-436C-9FA1-294B446B2205}" type="sibTrans" cxnId="{F6C6D7CB-B2B2-44DB-A232-9624B60E5849}">
      <dgm:prSet/>
      <dgm:spPr/>
      <dgm:t>
        <a:bodyPr/>
        <a:lstStyle/>
        <a:p>
          <a:endParaRPr lang="en-US"/>
        </a:p>
      </dgm:t>
    </dgm:pt>
    <dgm:pt modelId="{E3AD8092-3C19-4FA3-90FB-35854DD7EAE4}">
      <dgm:prSet/>
      <dgm:spPr/>
      <dgm:t>
        <a:bodyPr/>
        <a:lstStyle/>
        <a:p>
          <a:r>
            <a:rPr lang="en-US"/>
            <a:t>Applied finding: In UK meetings, emails, and negotiations, the most reliable results came from explicit structure, inclusive facilitation, and risk-aware channel choices.</a:t>
          </a:r>
        </a:p>
      </dgm:t>
    </dgm:pt>
    <dgm:pt modelId="{B462139E-482F-46A3-BC45-842B89A4A606}" type="parTrans" cxnId="{3BD65C88-7277-44B3-9175-BDE8F83DE278}">
      <dgm:prSet/>
      <dgm:spPr/>
      <dgm:t>
        <a:bodyPr/>
        <a:lstStyle/>
        <a:p>
          <a:endParaRPr lang="en-US"/>
        </a:p>
      </dgm:t>
    </dgm:pt>
    <dgm:pt modelId="{4BB9F7C2-5865-4B02-B9FA-E01FE99EE93D}" type="sibTrans" cxnId="{3BD65C88-7277-44B3-9175-BDE8F83DE278}">
      <dgm:prSet/>
      <dgm:spPr/>
      <dgm:t>
        <a:bodyPr/>
        <a:lstStyle/>
        <a:p>
          <a:endParaRPr lang="en-US"/>
        </a:p>
      </dgm:t>
    </dgm:pt>
    <dgm:pt modelId="{8B8676B6-D4D1-48D2-90EE-E02063A975BF}">
      <dgm:prSet/>
      <dgm:spPr/>
      <dgm:t>
        <a:bodyPr/>
        <a:lstStyle/>
        <a:p>
          <a:r>
            <a:rPr lang="en-US"/>
            <a:t>Business implication: Teams that operationalise these habits deliver faster decisions, fewer misunderstandings, stronger trust, and better performance in hybrid, multicultural settings.</a:t>
          </a:r>
        </a:p>
      </dgm:t>
    </dgm:pt>
    <dgm:pt modelId="{671526C9-0725-4447-B390-B467A38637A0}" type="parTrans" cxnId="{65DA20B6-3D85-4E6F-B9C9-B699EA3E4CF0}">
      <dgm:prSet/>
      <dgm:spPr/>
      <dgm:t>
        <a:bodyPr/>
        <a:lstStyle/>
        <a:p>
          <a:endParaRPr lang="en-US"/>
        </a:p>
      </dgm:t>
    </dgm:pt>
    <dgm:pt modelId="{C2081C24-D931-4568-A352-D31DBBDDD2CF}" type="sibTrans" cxnId="{65DA20B6-3D85-4E6F-B9C9-B699EA3E4CF0}">
      <dgm:prSet/>
      <dgm:spPr/>
      <dgm:t>
        <a:bodyPr/>
        <a:lstStyle/>
        <a:p>
          <a:endParaRPr lang="en-US"/>
        </a:p>
      </dgm:t>
    </dgm:pt>
    <dgm:pt modelId="{400213D8-86FD-42EA-80E2-17A2D509B198}" type="pres">
      <dgm:prSet presAssocID="{B65CC53D-AD36-4A9D-B264-387916FBD6D4}" presName="Name0" presStyleCnt="0">
        <dgm:presLayoutVars>
          <dgm:dir/>
          <dgm:resizeHandles val="exact"/>
        </dgm:presLayoutVars>
      </dgm:prSet>
      <dgm:spPr/>
    </dgm:pt>
    <dgm:pt modelId="{3383012A-D63F-4B74-B30A-93901843FD36}" type="pres">
      <dgm:prSet presAssocID="{AFE82BBF-3330-40D3-A184-774CD89CFE1C}" presName="node" presStyleLbl="node1" presStyleIdx="0" presStyleCnt="3">
        <dgm:presLayoutVars>
          <dgm:bulletEnabled val="1"/>
        </dgm:presLayoutVars>
      </dgm:prSet>
      <dgm:spPr/>
    </dgm:pt>
    <dgm:pt modelId="{8DE800C8-E4E5-4880-ACAD-D624400DF4B3}" type="pres">
      <dgm:prSet presAssocID="{5BF64F9A-5EB5-436C-9FA1-294B446B2205}" presName="sibTrans" presStyleLbl="sibTrans2D1" presStyleIdx="0" presStyleCnt="2"/>
      <dgm:spPr/>
    </dgm:pt>
    <dgm:pt modelId="{CB992BCB-C5A2-4773-82CB-4B8F51784004}" type="pres">
      <dgm:prSet presAssocID="{5BF64F9A-5EB5-436C-9FA1-294B446B2205}" presName="connectorText" presStyleLbl="sibTrans2D1" presStyleIdx="0" presStyleCnt="2"/>
      <dgm:spPr/>
    </dgm:pt>
    <dgm:pt modelId="{6CA0FEC6-9B19-4E49-8907-DC560623A0F9}" type="pres">
      <dgm:prSet presAssocID="{E3AD8092-3C19-4FA3-90FB-35854DD7EAE4}" presName="node" presStyleLbl="node1" presStyleIdx="1" presStyleCnt="3">
        <dgm:presLayoutVars>
          <dgm:bulletEnabled val="1"/>
        </dgm:presLayoutVars>
      </dgm:prSet>
      <dgm:spPr/>
    </dgm:pt>
    <dgm:pt modelId="{D68390F9-3747-460E-90E6-EFDA1E0F4B5C}" type="pres">
      <dgm:prSet presAssocID="{4BB9F7C2-5865-4B02-B9FA-E01FE99EE93D}" presName="sibTrans" presStyleLbl="sibTrans2D1" presStyleIdx="1" presStyleCnt="2"/>
      <dgm:spPr/>
    </dgm:pt>
    <dgm:pt modelId="{03656D33-D348-4342-A366-444F126C9CBB}" type="pres">
      <dgm:prSet presAssocID="{4BB9F7C2-5865-4B02-B9FA-E01FE99EE93D}" presName="connectorText" presStyleLbl="sibTrans2D1" presStyleIdx="1" presStyleCnt="2"/>
      <dgm:spPr/>
    </dgm:pt>
    <dgm:pt modelId="{E7621B21-A266-4647-B3BD-9FD0450E6FC2}" type="pres">
      <dgm:prSet presAssocID="{8B8676B6-D4D1-48D2-90EE-E02063A975BF}" presName="node" presStyleLbl="node1" presStyleIdx="2" presStyleCnt="3">
        <dgm:presLayoutVars>
          <dgm:bulletEnabled val="1"/>
        </dgm:presLayoutVars>
      </dgm:prSet>
      <dgm:spPr/>
    </dgm:pt>
  </dgm:ptLst>
  <dgm:cxnLst>
    <dgm:cxn modelId="{B14B3665-A8C1-413E-AE66-7FEA460FF955}" type="presOf" srcId="{5BF64F9A-5EB5-436C-9FA1-294B446B2205}" destId="{CB992BCB-C5A2-4773-82CB-4B8F51784004}" srcOrd="1" destOrd="0" presId="urn:microsoft.com/office/officeart/2005/8/layout/process1"/>
    <dgm:cxn modelId="{BAA2887C-8B7C-4E88-9B76-4C861F60E9EA}" type="presOf" srcId="{B65CC53D-AD36-4A9D-B264-387916FBD6D4}" destId="{400213D8-86FD-42EA-80E2-17A2D509B198}" srcOrd="0" destOrd="0" presId="urn:microsoft.com/office/officeart/2005/8/layout/process1"/>
    <dgm:cxn modelId="{12B16E7D-A98B-4846-A029-CABB6BC3E9B0}" type="presOf" srcId="{E3AD8092-3C19-4FA3-90FB-35854DD7EAE4}" destId="{6CA0FEC6-9B19-4E49-8907-DC560623A0F9}" srcOrd="0" destOrd="0" presId="urn:microsoft.com/office/officeart/2005/8/layout/process1"/>
    <dgm:cxn modelId="{3BD65C88-7277-44B3-9175-BDE8F83DE278}" srcId="{B65CC53D-AD36-4A9D-B264-387916FBD6D4}" destId="{E3AD8092-3C19-4FA3-90FB-35854DD7EAE4}" srcOrd="1" destOrd="0" parTransId="{B462139E-482F-46A3-BC45-842B89A4A606}" sibTransId="{4BB9F7C2-5865-4B02-B9FA-E01FE99EE93D}"/>
    <dgm:cxn modelId="{65DA20B6-3D85-4E6F-B9C9-B699EA3E4CF0}" srcId="{B65CC53D-AD36-4A9D-B264-387916FBD6D4}" destId="{8B8676B6-D4D1-48D2-90EE-E02063A975BF}" srcOrd="2" destOrd="0" parTransId="{671526C9-0725-4447-B390-B467A38637A0}" sibTransId="{C2081C24-D931-4568-A352-D31DBBDDD2CF}"/>
    <dgm:cxn modelId="{D33B99C0-204B-48D8-8627-026410C2FD4B}" type="presOf" srcId="{5BF64F9A-5EB5-436C-9FA1-294B446B2205}" destId="{8DE800C8-E4E5-4880-ACAD-D624400DF4B3}" srcOrd="0" destOrd="0" presId="urn:microsoft.com/office/officeart/2005/8/layout/process1"/>
    <dgm:cxn modelId="{F6C6D7CB-B2B2-44DB-A232-9624B60E5849}" srcId="{B65CC53D-AD36-4A9D-B264-387916FBD6D4}" destId="{AFE82BBF-3330-40D3-A184-774CD89CFE1C}" srcOrd="0" destOrd="0" parTransId="{67A5672A-40C0-42F4-9776-5DEA99FB8294}" sibTransId="{5BF64F9A-5EB5-436C-9FA1-294B446B2205}"/>
    <dgm:cxn modelId="{57180AD3-F0DA-4617-9226-DBF0442A89C1}" type="presOf" srcId="{AFE82BBF-3330-40D3-A184-774CD89CFE1C}" destId="{3383012A-D63F-4B74-B30A-93901843FD36}" srcOrd="0" destOrd="0" presId="urn:microsoft.com/office/officeart/2005/8/layout/process1"/>
    <dgm:cxn modelId="{BB631BD5-2D31-4022-AFB4-EF6DB07D5BE1}" type="presOf" srcId="{4BB9F7C2-5865-4B02-B9FA-E01FE99EE93D}" destId="{D68390F9-3747-460E-90E6-EFDA1E0F4B5C}" srcOrd="0" destOrd="0" presId="urn:microsoft.com/office/officeart/2005/8/layout/process1"/>
    <dgm:cxn modelId="{0275A3E3-C258-48EC-9308-796174F90EF9}" type="presOf" srcId="{4BB9F7C2-5865-4B02-B9FA-E01FE99EE93D}" destId="{03656D33-D348-4342-A366-444F126C9CBB}" srcOrd="1" destOrd="0" presId="urn:microsoft.com/office/officeart/2005/8/layout/process1"/>
    <dgm:cxn modelId="{0682FBE4-2524-4524-B728-8C9066AE2059}" type="presOf" srcId="{8B8676B6-D4D1-48D2-90EE-E02063A975BF}" destId="{E7621B21-A266-4647-B3BD-9FD0450E6FC2}" srcOrd="0" destOrd="0" presId="urn:microsoft.com/office/officeart/2005/8/layout/process1"/>
    <dgm:cxn modelId="{34306B67-3D6A-4DC1-844A-92DF83912F45}" type="presParOf" srcId="{400213D8-86FD-42EA-80E2-17A2D509B198}" destId="{3383012A-D63F-4B74-B30A-93901843FD36}" srcOrd="0" destOrd="0" presId="urn:microsoft.com/office/officeart/2005/8/layout/process1"/>
    <dgm:cxn modelId="{A9E0DB09-29B7-470E-83BB-F1DEFD0C2074}" type="presParOf" srcId="{400213D8-86FD-42EA-80E2-17A2D509B198}" destId="{8DE800C8-E4E5-4880-ACAD-D624400DF4B3}" srcOrd="1" destOrd="0" presId="urn:microsoft.com/office/officeart/2005/8/layout/process1"/>
    <dgm:cxn modelId="{12257CF2-1D1D-4FEB-A746-F2C84A5BE39D}" type="presParOf" srcId="{8DE800C8-E4E5-4880-ACAD-D624400DF4B3}" destId="{CB992BCB-C5A2-4773-82CB-4B8F51784004}" srcOrd="0" destOrd="0" presId="urn:microsoft.com/office/officeart/2005/8/layout/process1"/>
    <dgm:cxn modelId="{776A1DBF-F862-4832-B3CC-AC1F928B9B33}" type="presParOf" srcId="{400213D8-86FD-42EA-80E2-17A2D509B198}" destId="{6CA0FEC6-9B19-4E49-8907-DC560623A0F9}" srcOrd="2" destOrd="0" presId="urn:microsoft.com/office/officeart/2005/8/layout/process1"/>
    <dgm:cxn modelId="{73EB07DA-051D-4344-9E13-08B52C0124C7}" type="presParOf" srcId="{400213D8-86FD-42EA-80E2-17A2D509B198}" destId="{D68390F9-3747-460E-90E6-EFDA1E0F4B5C}" srcOrd="3" destOrd="0" presId="urn:microsoft.com/office/officeart/2005/8/layout/process1"/>
    <dgm:cxn modelId="{90F5F9E7-1BD7-4CC0-B79C-AEA8FD5FFE67}" type="presParOf" srcId="{D68390F9-3747-460E-90E6-EFDA1E0F4B5C}" destId="{03656D33-D348-4342-A366-444F126C9CBB}" srcOrd="0" destOrd="0" presId="urn:microsoft.com/office/officeart/2005/8/layout/process1"/>
    <dgm:cxn modelId="{831ED625-ED42-474B-9098-7CD80298F359}" type="presParOf" srcId="{400213D8-86FD-42EA-80E2-17A2D509B198}" destId="{E7621B21-A266-4647-B3BD-9FD0450E6FC2}"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BF7157A-EEF5-4AB5-A563-E2DC26652CC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5FB47E6-6C17-424A-B11B-D158E77CECCD}">
      <dgm:prSet custT="1"/>
      <dgm:spPr/>
      <dgm:t>
        <a:bodyPr/>
        <a:lstStyle/>
        <a:p>
          <a:r>
            <a:rPr lang="en-IN" sz="800"/>
            <a:t>Baker, W. (2024). Intercultural communication. </a:t>
          </a:r>
          <a:r>
            <a:rPr lang="en-IN" sz="800" i="1"/>
            <a:t>ELT Journal</a:t>
          </a:r>
          <a:r>
            <a:rPr lang="en-IN" sz="800"/>
            <a:t>, 78(2), pp. 212–222. Available at: </a:t>
          </a:r>
          <a:r>
            <a:rPr lang="en-IN" sz="800" u="sng">
              <a:hlinkClick xmlns:r="http://schemas.openxmlformats.org/officeDocument/2006/relationships" r:id="rId1"/>
            </a:rPr>
            <a:t>https://academic.oup.com/eltj/article/78/2/212/7633887</a:t>
          </a:r>
          <a:r>
            <a:rPr lang="en-IN" sz="800"/>
            <a:t> . (Accessed 14 Oct 2025).</a:t>
          </a:r>
          <a:endParaRPr lang="en-US" sz="800"/>
        </a:p>
      </dgm:t>
    </dgm:pt>
    <dgm:pt modelId="{4AA22A57-1C41-4D31-BB1C-6B373E240615}" type="parTrans" cxnId="{343DDDAB-D06B-4C24-B986-B62389C46033}">
      <dgm:prSet/>
      <dgm:spPr/>
      <dgm:t>
        <a:bodyPr/>
        <a:lstStyle/>
        <a:p>
          <a:endParaRPr lang="en-US"/>
        </a:p>
      </dgm:t>
    </dgm:pt>
    <dgm:pt modelId="{0FA544C7-6052-432B-8807-5BB6BD92E972}" type="sibTrans" cxnId="{343DDDAB-D06B-4C24-B986-B62389C46033}">
      <dgm:prSet/>
      <dgm:spPr/>
      <dgm:t>
        <a:bodyPr/>
        <a:lstStyle/>
        <a:p>
          <a:endParaRPr lang="en-US"/>
        </a:p>
      </dgm:t>
    </dgm:pt>
    <dgm:pt modelId="{067E54DB-43DC-4A75-BCED-A3C3AA03DCA1}">
      <dgm:prSet custT="1"/>
      <dgm:spPr/>
      <dgm:t>
        <a:bodyPr/>
        <a:lstStyle/>
        <a:p>
          <a:r>
            <a:rPr lang="en-IN" sz="800"/>
            <a:t>Binns (2024) </a:t>
          </a:r>
          <a:r>
            <a:rPr lang="en-IN" sz="800" i="1"/>
            <a:t>Government apologises after sharing Bernard Arnault's email address in 'error'</a:t>
          </a:r>
          <a:r>
            <a:rPr lang="en-IN" sz="800"/>
            <a:t> </a:t>
          </a:r>
          <a:r>
            <a:rPr lang="en-IN" sz="800" u="sng">
              <a:hlinkClick xmlns:r="http://schemas.openxmlformats.org/officeDocument/2006/relationships" r:id="rId2"/>
            </a:rPr>
            <a:t>https://news.sky.com/story/government-apologises-after-sharing-bernard-arnaults-email-address-in-error-13231849</a:t>
          </a:r>
          <a:r>
            <a:rPr lang="en-IN" sz="800"/>
            <a:t>. (Accessed: 16 Oct 2025).</a:t>
          </a:r>
          <a:endParaRPr lang="en-US" sz="800"/>
        </a:p>
      </dgm:t>
    </dgm:pt>
    <dgm:pt modelId="{9763744B-5B07-4812-A0C0-DCDA9AD9CF67}" type="parTrans" cxnId="{CED62DF8-DB9F-40CF-AD01-2082161BB5FD}">
      <dgm:prSet/>
      <dgm:spPr/>
      <dgm:t>
        <a:bodyPr/>
        <a:lstStyle/>
        <a:p>
          <a:endParaRPr lang="en-US"/>
        </a:p>
      </dgm:t>
    </dgm:pt>
    <dgm:pt modelId="{732D1D91-43E1-47BB-B8A5-0CECB9115C03}" type="sibTrans" cxnId="{CED62DF8-DB9F-40CF-AD01-2082161BB5FD}">
      <dgm:prSet/>
      <dgm:spPr/>
      <dgm:t>
        <a:bodyPr/>
        <a:lstStyle/>
        <a:p>
          <a:endParaRPr lang="en-US"/>
        </a:p>
      </dgm:t>
    </dgm:pt>
    <dgm:pt modelId="{39EBE92D-5283-4E5A-8D98-6BF2431861BB}">
      <dgm:prSet custT="1"/>
      <dgm:spPr/>
      <dgm:t>
        <a:bodyPr/>
        <a:lstStyle/>
        <a:p>
          <a:r>
            <a:rPr lang="en-IN" sz="800"/>
            <a:t>CIPD (2024) </a:t>
          </a:r>
          <a:r>
            <a:rPr lang="en-IN" sz="800" i="1"/>
            <a:t>Hybrid working: taskforce guide</a:t>
          </a:r>
          <a:r>
            <a:rPr lang="en-IN" sz="800"/>
            <a:t>. London: CIPD. Available at: </a:t>
          </a:r>
          <a:r>
            <a:rPr lang="en-IN" sz="800" u="sng">
              <a:hlinkClick xmlns:r="http://schemas.openxmlformats.org/officeDocument/2006/relationships" r:id="rId3"/>
            </a:rPr>
            <a:t>https://www.cipd.org/globalassets/media/knowledge/knowledge-hub/guides/2024-pdfs/hybrid-working-taskforce-guide-feb2024.pdf</a:t>
          </a:r>
          <a:r>
            <a:rPr lang="en-IN" sz="800"/>
            <a:t> (Accessed: 11 October 2025). </a:t>
          </a:r>
          <a:endParaRPr lang="en-US" sz="800"/>
        </a:p>
      </dgm:t>
    </dgm:pt>
    <dgm:pt modelId="{BDAA0A42-09DC-41A7-AF20-4BF9C19EE2FE}" type="parTrans" cxnId="{B94FDF1D-FEDE-469C-8020-19219CDBBBE0}">
      <dgm:prSet/>
      <dgm:spPr/>
      <dgm:t>
        <a:bodyPr/>
        <a:lstStyle/>
        <a:p>
          <a:endParaRPr lang="en-US"/>
        </a:p>
      </dgm:t>
    </dgm:pt>
    <dgm:pt modelId="{1F3073B6-097C-40F7-859E-3A9F04470BD6}" type="sibTrans" cxnId="{B94FDF1D-FEDE-469C-8020-19219CDBBBE0}">
      <dgm:prSet/>
      <dgm:spPr/>
      <dgm:t>
        <a:bodyPr/>
        <a:lstStyle/>
        <a:p>
          <a:endParaRPr lang="en-US"/>
        </a:p>
      </dgm:t>
    </dgm:pt>
    <dgm:pt modelId="{DF90B5ED-6FB3-40DF-9AB7-E85EDCE04B3A}">
      <dgm:prSet custT="1"/>
      <dgm:spPr/>
      <dgm:t>
        <a:bodyPr/>
        <a:lstStyle/>
        <a:p>
          <a:r>
            <a:rPr lang="en-IN" sz="800"/>
            <a:t>CIPD (2024a) </a:t>
          </a:r>
          <a:r>
            <a:rPr lang="en-IN" sz="800" i="1"/>
            <a:t>Good Work Index 2024: Summary report</a:t>
          </a:r>
          <a:r>
            <a:rPr lang="en-IN" sz="800"/>
            <a:t>. London: CIPD. Available at: </a:t>
          </a:r>
          <a:r>
            <a:rPr lang="en-IN" sz="800" u="sng">
              <a:hlinkClick xmlns:r="http://schemas.openxmlformats.org/officeDocument/2006/relationships" r:id="rId4"/>
            </a:rPr>
            <a:t>https://www.cipd.org/globalassets/media/knowledge/knowledge-hub/reports/2024-pdfs/8625-good-work-index-2024-summary-report-1-web.pdf</a:t>
          </a:r>
          <a:r>
            <a:rPr lang="en-IN" sz="800"/>
            <a:t> (Accessed 12 Oct 2025). </a:t>
          </a:r>
          <a:endParaRPr lang="en-US" sz="800"/>
        </a:p>
      </dgm:t>
    </dgm:pt>
    <dgm:pt modelId="{C61C55BD-1ED2-4F74-8AD5-E90723692CA8}" type="parTrans" cxnId="{F320FB3C-DB69-45C5-A912-D1B4FDE353D5}">
      <dgm:prSet/>
      <dgm:spPr/>
      <dgm:t>
        <a:bodyPr/>
        <a:lstStyle/>
        <a:p>
          <a:endParaRPr lang="en-US"/>
        </a:p>
      </dgm:t>
    </dgm:pt>
    <dgm:pt modelId="{E05693F5-C0DB-4FB6-AEB4-1C9A4B04C8C9}" type="sibTrans" cxnId="{F320FB3C-DB69-45C5-A912-D1B4FDE353D5}">
      <dgm:prSet/>
      <dgm:spPr/>
      <dgm:t>
        <a:bodyPr/>
        <a:lstStyle/>
        <a:p>
          <a:endParaRPr lang="en-US"/>
        </a:p>
      </dgm:t>
    </dgm:pt>
    <dgm:pt modelId="{88B920B8-8F64-43E8-9532-51D2F5299C04}">
      <dgm:prSet custT="1"/>
      <dgm:spPr/>
      <dgm:t>
        <a:bodyPr/>
        <a:lstStyle/>
        <a:p>
          <a:r>
            <a:rPr lang="en-IN" sz="800"/>
            <a:t>CIPD (2024b). Employee communication: Factsheet. London: CIPD. Available at: </a:t>
          </a:r>
          <a:r>
            <a:rPr lang="en-IN" sz="800" u="sng">
              <a:hlinkClick xmlns:r="http://schemas.openxmlformats.org/officeDocument/2006/relationships" r:id="rId5"/>
            </a:rPr>
            <a:t>https://www.cipd.org/uk/knowledge/factsheets/employee-communication/</a:t>
          </a:r>
          <a:r>
            <a:rPr lang="en-IN" sz="800"/>
            <a:t> (Accessed 11 Oct 2025).</a:t>
          </a:r>
          <a:endParaRPr lang="en-US" sz="800"/>
        </a:p>
      </dgm:t>
    </dgm:pt>
    <dgm:pt modelId="{076105A5-6D22-4AF3-98DD-14B33B3DB4F6}" type="parTrans" cxnId="{97DCD5A1-9B77-4BA4-BD31-D63DC3B94406}">
      <dgm:prSet/>
      <dgm:spPr/>
      <dgm:t>
        <a:bodyPr/>
        <a:lstStyle/>
        <a:p>
          <a:endParaRPr lang="en-US"/>
        </a:p>
      </dgm:t>
    </dgm:pt>
    <dgm:pt modelId="{F3F8DAC2-459C-4550-A1FF-CD1A73059E3E}" type="sibTrans" cxnId="{97DCD5A1-9B77-4BA4-BD31-D63DC3B94406}">
      <dgm:prSet/>
      <dgm:spPr/>
      <dgm:t>
        <a:bodyPr/>
        <a:lstStyle/>
        <a:p>
          <a:endParaRPr lang="en-US"/>
        </a:p>
      </dgm:t>
    </dgm:pt>
    <dgm:pt modelId="{062E0D32-36D5-4BDF-B041-E90F557DE1E9}">
      <dgm:prSet custT="1"/>
      <dgm:spPr/>
      <dgm:t>
        <a:bodyPr/>
        <a:lstStyle/>
        <a:p>
          <a:r>
            <a:rPr lang="en-IN" sz="800"/>
            <a:t>CIPD (2024c) </a:t>
          </a:r>
          <a:r>
            <a:rPr lang="en-IN" sz="800" i="1"/>
            <a:t>Trust and psychological safety: An evidence review</a:t>
          </a:r>
          <a:r>
            <a:rPr lang="en-IN" sz="800"/>
            <a:t>. London: CIPD. Available at: </a:t>
          </a:r>
          <a:r>
            <a:rPr lang="en-IN" sz="800" u="sng">
              <a:hlinkClick xmlns:r="http://schemas.openxmlformats.org/officeDocument/2006/relationships" r:id="rId6"/>
            </a:rPr>
            <a:t>https://www.cipd.org/globalassets/media/knowledge/knowledge-hub/evidence-reviews/2024-pdfs/8542-psych-safety-trust-practice-summary.pdf</a:t>
          </a:r>
          <a:r>
            <a:rPr lang="en-IN" sz="800"/>
            <a:t> (Accessed: 17 October 2025)</a:t>
          </a:r>
          <a:endParaRPr lang="en-US" sz="800"/>
        </a:p>
      </dgm:t>
    </dgm:pt>
    <dgm:pt modelId="{65E4064E-DFE9-4742-8047-D493CCB8DC5F}" type="parTrans" cxnId="{583EDFCC-A4C5-4F05-90CA-8120AD817F55}">
      <dgm:prSet/>
      <dgm:spPr/>
      <dgm:t>
        <a:bodyPr/>
        <a:lstStyle/>
        <a:p>
          <a:endParaRPr lang="en-US"/>
        </a:p>
      </dgm:t>
    </dgm:pt>
    <dgm:pt modelId="{92C6BE8C-026D-478C-A32B-C3C8C3F7950E}" type="sibTrans" cxnId="{583EDFCC-A4C5-4F05-90CA-8120AD817F55}">
      <dgm:prSet/>
      <dgm:spPr/>
      <dgm:t>
        <a:bodyPr/>
        <a:lstStyle/>
        <a:p>
          <a:endParaRPr lang="en-US"/>
        </a:p>
      </dgm:t>
    </dgm:pt>
    <dgm:pt modelId="{9305E621-AEC4-4A46-BE15-96A9E3F67658}">
      <dgm:prSet custT="1"/>
      <dgm:spPr/>
      <dgm:t>
        <a:bodyPr/>
        <a:lstStyle/>
        <a:p>
          <a:r>
            <a:rPr lang="en-IN" sz="800"/>
            <a:t>CIPD (2025) Flexible and hybrid working practices in 2025. London: CIPD. Available at: </a:t>
          </a:r>
          <a:r>
            <a:rPr lang="en-IN" sz="800" u="sng">
              <a:hlinkClick xmlns:r="http://schemas.openxmlformats.org/officeDocument/2006/relationships" r:id="rId7"/>
            </a:rPr>
            <a:t>https://www.cipd.org/en/knowledge/reports/flexible-hybrid-working/</a:t>
          </a:r>
          <a:r>
            <a:rPr lang="en-IN" sz="800"/>
            <a:t> (Accessed: 11 October 2025). </a:t>
          </a:r>
          <a:endParaRPr lang="en-US" sz="800"/>
        </a:p>
      </dgm:t>
    </dgm:pt>
    <dgm:pt modelId="{4EE9A6D1-4E96-4E38-BE41-02130D48C887}" type="parTrans" cxnId="{97E8817A-AC2C-47AB-8CD6-9E5A6FC4D058}">
      <dgm:prSet/>
      <dgm:spPr/>
      <dgm:t>
        <a:bodyPr/>
        <a:lstStyle/>
        <a:p>
          <a:endParaRPr lang="en-US"/>
        </a:p>
      </dgm:t>
    </dgm:pt>
    <dgm:pt modelId="{7C78818F-7995-4F48-B3D3-05DA2C4751AC}" type="sibTrans" cxnId="{97E8817A-AC2C-47AB-8CD6-9E5A6FC4D058}">
      <dgm:prSet/>
      <dgm:spPr/>
      <dgm:t>
        <a:bodyPr/>
        <a:lstStyle/>
        <a:p>
          <a:endParaRPr lang="en-US"/>
        </a:p>
      </dgm:t>
    </dgm:pt>
    <dgm:pt modelId="{0EFB14EE-CAEF-4EB7-AF30-E00CDBBFC753}">
      <dgm:prSet custT="1"/>
      <dgm:spPr/>
      <dgm:t>
        <a:bodyPr/>
        <a:lstStyle/>
        <a:p>
          <a:r>
            <a:rPr lang="en-IN" sz="800"/>
            <a:t>Financial Times (2025). Barclays tightens working-from-home rules. </a:t>
          </a:r>
          <a:r>
            <a:rPr lang="en-IN" sz="800" i="1"/>
            <a:t>Financial Times</a:t>
          </a:r>
          <a:r>
            <a:rPr lang="en-IN" sz="800"/>
            <a:t>, 17 Feb. Available at: </a:t>
          </a:r>
          <a:r>
            <a:rPr lang="en-IN" sz="800" u="sng">
              <a:hlinkClick xmlns:r="http://schemas.openxmlformats.org/officeDocument/2006/relationships" r:id="rId8"/>
            </a:rPr>
            <a:t>https://www.ft.com/content/1a0102cc-c968-4080-a07a-5cf92d811173</a:t>
          </a:r>
          <a:r>
            <a:rPr lang="en-IN" sz="800"/>
            <a:t>  (Accessed 12 Oct 2025). </a:t>
          </a:r>
          <a:endParaRPr lang="en-US" sz="800"/>
        </a:p>
      </dgm:t>
    </dgm:pt>
    <dgm:pt modelId="{4B9C3896-8E4E-4B1B-A2B4-CB183B5DFC5E}" type="parTrans" cxnId="{4419B270-1622-45A4-ADCB-67A176BF1ACE}">
      <dgm:prSet/>
      <dgm:spPr/>
      <dgm:t>
        <a:bodyPr/>
        <a:lstStyle/>
        <a:p>
          <a:endParaRPr lang="en-US"/>
        </a:p>
      </dgm:t>
    </dgm:pt>
    <dgm:pt modelId="{EFFEC447-7526-44C5-90FA-C9DFE7C18FBC}" type="sibTrans" cxnId="{4419B270-1622-45A4-ADCB-67A176BF1ACE}">
      <dgm:prSet/>
      <dgm:spPr/>
      <dgm:t>
        <a:bodyPr/>
        <a:lstStyle/>
        <a:p>
          <a:endParaRPr lang="en-US"/>
        </a:p>
      </dgm:t>
    </dgm:pt>
    <dgm:pt modelId="{4D0B6105-4FA1-4F89-8E5A-A125A82759F0}">
      <dgm:prSet custT="1"/>
      <dgm:spPr/>
      <dgm:t>
        <a:bodyPr/>
        <a:lstStyle/>
        <a:p>
          <a:r>
            <a:rPr lang="en-IN" sz="800"/>
            <a:t>FleishmanHillard (2023) </a:t>
          </a:r>
          <a:r>
            <a:rPr lang="en-IN" sz="800" i="1"/>
            <a:t>The Language of Discrimination: Accent Bias Report</a:t>
          </a:r>
          <a:r>
            <a:rPr lang="en-IN" sz="800"/>
            <a:t>. London: FleishmanHillard UK. Available at: </a:t>
          </a:r>
          <a:r>
            <a:rPr lang="en-IN" sz="800" u="sng">
              <a:hlinkClick xmlns:r="http://schemas.openxmlformats.org/officeDocument/2006/relationships" r:id="rId9"/>
            </a:rPr>
            <a:t>https://fleishmanhillard.co.uk/wp-content/uploads/sites/27/2023/02/FleishmanHillard-and-Creative-Access-Language-Bias-Report-2023-DEI-1.pdf</a:t>
          </a:r>
          <a:r>
            <a:rPr lang="en-IN" sz="800"/>
            <a:t> (Accessed: 15 October 2025).</a:t>
          </a:r>
          <a:endParaRPr lang="en-US" sz="800"/>
        </a:p>
      </dgm:t>
    </dgm:pt>
    <dgm:pt modelId="{CFFE75AB-4578-4F00-BF78-328795DD5002}" type="parTrans" cxnId="{836DBDE1-793D-43AE-BE4A-DB6EA5AAF996}">
      <dgm:prSet/>
      <dgm:spPr/>
      <dgm:t>
        <a:bodyPr/>
        <a:lstStyle/>
        <a:p>
          <a:endParaRPr lang="en-US"/>
        </a:p>
      </dgm:t>
    </dgm:pt>
    <dgm:pt modelId="{B3860102-1A99-46F7-BA50-8D36527C5097}" type="sibTrans" cxnId="{836DBDE1-793D-43AE-BE4A-DB6EA5AAF996}">
      <dgm:prSet/>
      <dgm:spPr/>
      <dgm:t>
        <a:bodyPr/>
        <a:lstStyle/>
        <a:p>
          <a:endParaRPr lang="en-US"/>
        </a:p>
      </dgm:t>
    </dgm:pt>
    <dgm:pt modelId="{7C6F6B98-0C91-406B-9038-E1D643815FE1}">
      <dgm:prSet custT="1"/>
      <dgm:spPr/>
      <dgm:t>
        <a:bodyPr/>
        <a:lstStyle/>
        <a:p>
          <a:r>
            <a:rPr lang="en-IN" sz="800"/>
            <a:t>GLOBE Project (n.d.) ‘Anglo cluster results’. Available at: </a:t>
          </a:r>
          <a:r>
            <a:rPr lang="en-IN" sz="800" u="sng">
              <a:hlinkClick xmlns:r="http://schemas.openxmlformats.org/officeDocument/2006/relationships" r:id="rId10"/>
            </a:rPr>
            <a:t>https://globeproject.com/results/clusters/anglo%3Fmenu%3Dlist.html</a:t>
          </a:r>
          <a:r>
            <a:rPr lang="en-IN" sz="800"/>
            <a:t> (Accessed: 15 October 2025). </a:t>
          </a:r>
          <a:endParaRPr lang="en-US" sz="800"/>
        </a:p>
      </dgm:t>
    </dgm:pt>
    <dgm:pt modelId="{FA65AF09-22B8-4D53-8F85-97790CC5B8C8}" type="parTrans" cxnId="{4C9C3B8E-79CE-4133-B599-717F6DF4AE94}">
      <dgm:prSet/>
      <dgm:spPr/>
      <dgm:t>
        <a:bodyPr/>
        <a:lstStyle/>
        <a:p>
          <a:endParaRPr lang="en-US"/>
        </a:p>
      </dgm:t>
    </dgm:pt>
    <dgm:pt modelId="{42224CA5-A17C-4BCB-A19C-B09C7D730BD7}" type="sibTrans" cxnId="{4C9C3B8E-79CE-4133-B599-717F6DF4AE94}">
      <dgm:prSet/>
      <dgm:spPr/>
      <dgm:t>
        <a:bodyPr/>
        <a:lstStyle/>
        <a:p>
          <a:endParaRPr lang="en-US"/>
        </a:p>
      </dgm:t>
    </dgm:pt>
    <dgm:pt modelId="{6B343C88-B6F4-4661-A83E-240B19265317}">
      <dgm:prSet custT="1"/>
      <dgm:spPr/>
      <dgm:t>
        <a:bodyPr/>
        <a:lstStyle/>
        <a:p>
          <a:r>
            <a:rPr lang="en-IN" sz="800"/>
            <a:t>GOV.UK (2025) ‘UK and Japan sign investment partnership to drive economic growth’, 10 July. Available at: </a:t>
          </a:r>
          <a:r>
            <a:rPr lang="en-IN" sz="800" u="sng">
              <a:hlinkClick xmlns:r="http://schemas.openxmlformats.org/officeDocument/2006/relationships" r:id="rId11"/>
            </a:rPr>
            <a:t>https://www.gov.uk/government/news/uk-and-japan-sign-investment-partnership-to-drive-economic-growth</a:t>
          </a:r>
          <a:r>
            <a:rPr lang="en-IN" sz="800"/>
            <a:t> (Accessed: 17 October 2025). </a:t>
          </a:r>
          <a:endParaRPr lang="en-US" sz="800"/>
        </a:p>
      </dgm:t>
    </dgm:pt>
    <dgm:pt modelId="{F65A58CF-D7ED-4A56-846A-38CDE6D2C93C}" type="parTrans" cxnId="{59DECA5C-0698-4199-A639-6CE11C0C4C94}">
      <dgm:prSet/>
      <dgm:spPr/>
      <dgm:t>
        <a:bodyPr/>
        <a:lstStyle/>
        <a:p>
          <a:endParaRPr lang="en-US"/>
        </a:p>
      </dgm:t>
    </dgm:pt>
    <dgm:pt modelId="{80FF39BF-8F55-4831-B33C-138479F9B24F}" type="sibTrans" cxnId="{59DECA5C-0698-4199-A639-6CE11C0C4C94}">
      <dgm:prSet/>
      <dgm:spPr/>
      <dgm:t>
        <a:bodyPr/>
        <a:lstStyle/>
        <a:p>
          <a:endParaRPr lang="en-US"/>
        </a:p>
      </dgm:t>
    </dgm:pt>
    <dgm:pt modelId="{CE7FD7A4-DEF6-47FE-8BF1-A6C4C8B55FE5}">
      <dgm:prSet custT="1"/>
      <dgm:spPr/>
      <dgm:t>
        <a:bodyPr/>
        <a:lstStyle/>
        <a:p>
          <a:r>
            <a:rPr lang="en-IN" sz="800"/>
            <a:t>ICO (2025) ‘Personal data breaches: a guide’. Information Commissioner’s Office. Available at: </a:t>
          </a:r>
          <a:r>
            <a:rPr lang="en-IN" sz="800" u="sng">
              <a:hlinkClick xmlns:r="http://schemas.openxmlformats.org/officeDocument/2006/relationships" r:id="rId12"/>
            </a:rPr>
            <a:t>https://ico.org.uk/for-organisations/report-a-breach/personal-data-breach/personal-data-breaches-a-guide/</a:t>
          </a:r>
          <a:r>
            <a:rPr lang="en-IN" sz="800"/>
            <a:t> (Accessed: 17 October 2025).</a:t>
          </a:r>
          <a:endParaRPr lang="en-US" sz="800"/>
        </a:p>
      </dgm:t>
    </dgm:pt>
    <dgm:pt modelId="{D9263643-D199-44EF-88F0-52EC90F4DF38}" type="parTrans" cxnId="{F162D817-85CD-40A8-9DFE-EC32E140B649}">
      <dgm:prSet/>
      <dgm:spPr/>
      <dgm:t>
        <a:bodyPr/>
        <a:lstStyle/>
        <a:p>
          <a:endParaRPr lang="en-US"/>
        </a:p>
      </dgm:t>
    </dgm:pt>
    <dgm:pt modelId="{DF697762-D564-4B16-AFB1-CB464C8389CE}" type="sibTrans" cxnId="{F162D817-85CD-40A8-9DFE-EC32E140B649}">
      <dgm:prSet/>
      <dgm:spPr/>
      <dgm:t>
        <a:bodyPr/>
        <a:lstStyle/>
        <a:p>
          <a:endParaRPr lang="en-US"/>
        </a:p>
      </dgm:t>
    </dgm:pt>
    <dgm:pt modelId="{61919883-0D24-4459-A7CC-A24D10870BC6}">
      <dgm:prSet custT="1"/>
      <dgm:spPr/>
      <dgm:t>
        <a:bodyPr/>
        <a:lstStyle/>
        <a:p>
          <a:r>
            <a:rPr lang="en-IN" sz="800"/>
            <a:t>Ivanova-Gongne, M., Tulimaki, A-M. and Havila, V. (2023). Language in intercultural business interactions: A self-perceived power perspective, </a:t>
          </a:r>
          <a:r>
            <a:rPr lang="en-IN" sz="800" i="1"/>
            <a:t>Industrial Marketing Management</a:t>
          </a:r>
          <a:r>
            <a:rPr lang="en-IN" sz="800"/>
            <a:t>, 109, pp. 1–12. Available at: </a:t>
          </a:r>
          <a:r>
            <a:rPr lang="en-IN" sz="800" u="sng">
              <a:hlinkClick xmlns:r="http://schemas.openxmlformats.org/officeDocument/2006/relationships" r:id="rId13"/>
            </a:rPr>
            <a:t>https://doi.org/10.1016/j.indmarman.2023.10.004</a:t>
          </a:r>
          <a:r>
            <a:rPr lang="en-IN" sz="800"/>
            <a:t>. (Accessed 13 Oct 2025).</a:t>
          </a:r>
          <a:endParaRPr lang="en-US" sz="800"/>
        </a:p>
      </dgm:t>
    </dgm:pt>
    <dgm:pt modelId="{C9822C58-20A0-469B-9A91-82515F4DA3B2}" type="parTrans" cxnId="{0094A8DC-D9C0-4A0C-8617-4EF90B7F406A}">
      <dgm:prSet/>
      <dgm:spPr/>
      <dgm:t>
        <a:bodyPr/>
        <a:lstStyle/>
        <a:p>
          <a:endParaRPr lang="en-US"/>
        </a:p>
      </dgm:t>
    </dgm:pt>
    <dgm:pt modelId="{49ECD6D4-E9C8-44B7-8193-3E53086207EF}" type="sibTrans" cxnId="{0094A8DC-D9C0-4A0C-8617-4EF90B7F406A}">
      <dgm:prSet/>
      <dgm:spPr/>
      <dgm:t>
        <a:bodyPr/>
        <a:lstStyle/>
        <a:p>
          <a:endParaRPr lang="en-US"/>
        </a:p>
      </dgm:t>
    </dgm:pt>
    <dgm:pt modelId="{9B6780AC-D5F8-49AC-8C10-6B7BF362FA73}">
      <dgm:prSet custT="1"/>
      <dgm:spPr/>
      <dgm:t>
        <a:bodyPr/>
        <a:lstStyle/>
        <a:p>
          <a:r>
            <a:rPr lang="en-IN" sz="800"/>
            <a:t>Jandt, F.E. (2024) </a:t>
          </a:r>
          <a:r>
            <a:rPr lang="en-IN" sz="800" i="1"/>
            <a:t>An Introduction to Intercultural Communication: Identities in a Global Community</a:t>
          </a:r>
          <a:r>
            <a:rPr lang="en-IN" sz="800"/>
            <a:t>. 10th edn. Thousand Oaks, CA: SAGE.</a:t>
          </a:r>
          <a:endParaRPr lang="en-US" sz="800"/>
        </a:p>
      </dgm:t>
    </dgm:pt>
    <dgm:pt modelId="{C29D4207-5C63-4AC5-83AC-4389D636E8D9}" type="parTrans" cxnId="{BFAC3298-799C-438A-91CB-7FDF7E452CB2}">
      <dgm:prSet/>
      <dgm:spPr/>
      <dgm:t>
        <a:bodyPr/>
        <a:lstStyle/>
        <a:p>
          <a:endParaRPr lang="en-US"/>
        </a:p>
      </dgm:t>
    </dgm:pt>
    <dgm:pt modelId="{1D175B3D-E55E-46C0-B3BF-276FF641408A}" type="sibTrans" cxnId="{BFAC3298-799C-438A-91CB-7FDF7E452CB2}">
      <dgm:prSet/>
      <dgm:spPr/>
      <dgm:t>
        <a:bodyPr/>
        <a:lstStyle/>
        <a:p>
          <a:endParaRPr lang="en-US"/>
        </a:p>
      </dgm:t>
    </dgm:pt>
    <dgm:pt modelId="{BFF132B1-57D7-4C24-ACB6-45179E52823F}">
      <dgm:prSet custT="1"/>
      <dgm:spPr/>
      <dgm:t>
        <a:bodyPr/>
        <a:lstStyle/>
        <a:p>
          <a:r>
            <a:rPr lang="en-IN" sz="800"/>
            <a:t>Komisarof, A. and Akaliyski, P. (2025) 'New developments in Hofstede’s Individualism-Collectivism: A guide for scholars, educators, trainers, and other practitioners,' </a:t>
          </a:r>
          <a:r>
            <a:rPr lang="en-IN" sz="800" i="1"/>
            <a:t>International Journal of Intercultural Relations</a:t>
          </a:r>
          <a:r>
            <a:rPr lang="en-IN" sz="800"/>
            <a:t>, 107, p. 102200. </a:t>
          </a:r>
          <a:r>
            <a:rPr lang="en-IN" sz="800" u="sng">
              <a:hlinkClick xmlns:r="http://schemas.openxmlformats.org/officeDocument/2006/relationships" r:id="rId14"/>
            </a:rPr>
            <a:t>https://doi.org/10.1016/j.ijintrel.2025.102200</a:t>
          </a:r>
          <a:r>
            <a:rPr lang="en-IN" sz="800"/>
            <a:t>. (Accessed 13 Oct 2025).</a:t>
          </a:r>
          <a:endParaRPr lang="en-US" sz="800"/>
        </a:p>
      </dgm:t>
    </dgm:pt>
    <dgm:pt modelId="{53A193DF-897D-445B-BED7-B2201A944334}" type="parTrans" cxnId="{CCEE4A1A-04CF-4E7A-AE84-024EB5B9AABC}">
      <dgm:prSet/>
      <dgm:spPr/>
      <dgm:t>
        <a:bodyPr/>
        <a:lstStyle/>
        <a:p>
          <a:endParaRPr lang="en-US"/>
        </a:p>
      </dgm:t>
    </dgm:pt>
    <dgm:pt modelId="{4BCDFB4A-246C-4846-8BC2-BE19F24B8E38}" type="sibTrans" cxnId="{CCEE4A1A-04CF-4E7A-AE84-024EB5B9AABC}">
      <dgm:prSet/>
      <dgm:spPr/>
      <dgm:t>
        <a:bodyPr/>
        <a:lstStyle/>
        <a:p>
          <a:endParaRPr lang="en-US"/>
        </a:p>
      </dgm:t>
    </dgm:pt>
    <dgm:pt modelId="{5BC4BB02-19F0-4A98-91D3-A3944D31E425}">
      <dgm:prSet custT="1"/>
      <dgm:spPr/>
      <dgm:t>
        <a:bodyPr/>
        <a:lstStyle/>
        <a:p>
          <a:r>
            <a:rPr lang="en-IN" sz="800" dirty="0" err="1"/>
            <a:t>Machino</a:t>
          </a:r>
          <a:r>
            <a:rPr lang="en-IN" sz="800" dirty="0"/>
            <a:t>, Y., Potts, C. and </a:t>
          </a:r>
          <a:r>
            <a:rPr lang="en-IN" sz="800" dirty="0" err="1"/>
            <a:t>Jurafsky</a:t>
          </a:r>
          <a:r>
            <a:rPr lang="en-IN" sz="800" dirty="0"/>
            <a:t>, D. (2025) ‘Minding the Politeness Gap in Cross-cultural Communication’, </a:t>
          </a:r>
          <a:r>
            <a:rPr lang="en-IN" sz="800" i="1" dirty="0" err="1"/>
            <a:t>arXiv</a:t>
          </a:r>
          <a:r>
            <a:rPr lang="en-IN" sz="800" i="1" dirty="0"/>
            <a:t> preprint</a:t>
          </a:r>
          <a:r>
            <a:rPr lang="en-IN" sz="800" dirty="0"/>
            <a:t> arXiv:2506.15623.  Available at: </a:t>
          </a:r>
          <a:r>
            <a:rPr lang="en-IN" sz="800" u="sng" dirty="0">
              <a:hlinkClick xmlns:r="http://schemas.openxmlformats.org/officeDocument/2006/relationships" r:id="rId15"/>
            </a:rPr>
            <a:t>https://arxiv.org/pdf/2506.15623</a:t>
          </a:r>
          <a:r>
            <a:rPr lang="en-IN" sz="800" dirty="0"/>
            <a:t>  (Accessed 15 Oct 2025).</a:t>
          </a:r>
          <a:endParaRPr lang="en-US" sz="800" dirty="0"/>
        </a:p>
      </dgm:t>
    </dgm:pt>
    <dgm:pt modelId="{D17B8DF8-AD84-43BF-BB44-3F9492D5CAEC}" type="parTrans" cxnId="{A768246E-2775-4B2D-9571-E3598C50F53B}">
      <dgm:prSet/>
      <dgm:spPr/>
      <dgm:t>
        <a:bodyPr/>
        <a:lstStyle/>
        <a:p>
          <a:endParaRPr lang="en-US"/>
        </a:p>
      </dgm:t>
    </dgm:pt>
    <dgm:pt modelId="{59C925F3-EFC1-4A2A-AE08-6BEF1BA2091C}" type="sibTrans" cxnId="{A768246E-2775-4B2D-9571-E3598C50F53B}">
      <dgm:prSet/>
      <dgm:spPr/>
      <dgm:t>
        <a:bodyPr/>
        <a:lstStyle/>
        <a:p>
          <a:endParaRPr lang="en-US"/>
        </a:p>
      </dgm:t>
    </dgm:pt>
    <dgm:pt modelId="{51586D6E-1C06-4B0E-89EF-69F9C5FE8CA6}">
      <dgm:prSet custT="1"/>
      <dgm:spPr/>
      <dgm:t>
        <a:bodyPr/>
        <a:lstStyle/>
        <a:p>
          <a:r>
            <a:rPr lang="en-IN" sz="800" dirty="0"/>
            <a:t>McKinsey &amp; Company (2025) </a:t>
          </a:r>
          <a:r>
            <a:rPr lang="en-IN" sz="800" i="1" dirty="0"/>
            <a:t>State of the Consumer 2025</a:t>
          </a:r>
          <a:r>
            <a:rPr lang="en-IN" sz="800" dirty="0"/>
            <a:t>. Available at: </a:t>
          </a:r>
          <a:r>
            <a:rPr lang="en-IN" sz="800" u="sng" dirty="0">
              <a:hlinkClick xmlns:r="http://schemas.openxmlformats.org/officeDocument/2006/relationships" r:id="rId16"/>
            </a:rPr>
            <a:t>https://www.mckinsey.com/industries/consumer-packaged-goods/our-insights/state-of-consumer</a:t>
          </a:r>
          <a:r>
            <a:rPr lang="en-IN" sz="800" dirty="0"/>
            <a:t> (Accessed: 16 October 2025).</a:t>
          </a:r>
          <a:endParaRPr lang="en-US" sz="800" dirty="0"/>
        </a:p>
      </dgm:t>
    </dgm:pt>
    <dgm:pt modelId="{8FD09210-E206-418F-958D-8630B5074E01}" type="parTrans" cxnId="{F81BECCB-5AA2-4093-8C8A-E52312FEE966}">
      <dgm:prSet/>
      <dgm:spPr/>
      <dgm:t>
        <a:bodyPr/>
        <a:lstStyle/>
        <a:p>
          <a:endParaRPr lang="en-US"/>
        </a:p>
      </dgm:t>
    </dgm:pt>
    <dgm:pt modelId="{6D74FEE9-EEB8-4987-AAB5-EAFDD59C89A4}" type="sibTrans" cxnId="{F81BECCB-5AA2-4093-8C8A-E52312FEE966}">
      <dgm:prSet/>
      <dgm:spPr/>
      <dgm:t>
        <a:bodyPr/>
        <a:lstStyle/>
        <a:p>
          <a:endParaRPr lang="en-US"/>
        </a:p>
      </dgm:t>
    </dgm:pt>
    <dgm:pt modelId="{8FE0CBEB-5898-49DC-A5C7-5D4C84446FAD}">
      <dgm:prSet custT="1"/>
      <dgm:spPr/>
      <dgm:t>
        <a:bodyPr/>
        <a:lstStyle/>
        <a:p>
          <a:r>
            <a:rPr lang="en-IN" sz="800"/>
            <a:t>Minkov, M. </a:t>
          </a:r>
          <a:r>
            <a:rPr lang="en-IN" sz="800" i="1"/>
            <a:t>et al.</a:t>
          </a:r>
          <a:r>
            <a:rPr lang="en-IN" sz="800"/>
            <a:t> (2023). A Transposition of the Minkov-Hofstede Model of Culture to the Individual Level of Analysis: Evidence from Mongolia, </a:t>
          </a:r>
          <a:r>
            <a:rPr lang="en-IN" sz="800" i="1"/>
            <a:t>Cross-Cultural Research</a:t>
          </a:r>
          <a:r>
            <a:rPr lang="en-IN" sz="800"/>
            <a:t>, 57(2–3), pp. 264–293. </a:t>
          </a:r>
          <a:r>
            <a:rPr lang="en-IN" sz="800" u="sng">
              <a:hlinkClick xmlns:r="http://schemas.openxmlformats.org/officeDocument/2006/relationships" r:id="rId17"/>
            </a:rPr>
            <a:t>https://doi.org/10.1177/10693971231153461</a:t>
          </a:r>
          <a:r>
            <a:rPr lang="en-IN" sz="800"/>
            <a:t>. (Accessed 12 Oct 2025). </a:t>
          </a:r>
          <a:endParaRPr lang="en-US" sz="800"/>
        </a:p>
      </dgm:t>
    </dgm:pt>
    <dgm:pt modelId="{37A3D854-FDD3-415E-A82B-CA509C5A361D}" type="parTrans" cxnId="{D8D4A850-FFDB-4892-BCC2-D5BB6BC3C9D6}">
      <dgm:prSet/>
      <dgm:spPr/>
      <dgm:t>
        <a:bodyPr/>
        <a:lstStyle/>
        <a:p>
          <a:endParaRPr lang="en-US"/>
        </a:p>
      </dgm:t>
    </dgm:pt>
    <dgm:pt modelId="{E8343EAF-FF55-4FC6-99A9-64063D156D6A}" type="sibTrans" cxnId="{D8D4A850-FFDB-4892-BCC2-D5BB6BC3C9D6}">
      <dgm:prSet/>
      <dgm:spPr/>
      <dgm:t>
        <a:bodyPr/>
        <a:lstStyle/>
        <a:p>
          <a:endParaRPr lang="en-US"/>
        </a:p>
      </dgm:t>
    </dgm:pt>
    <dgm:pt modelId="{757AC66F-AADE-4F47-9DCD-10DDDB6B58CC}">
      <dgm:prSet custT="1"/>
      <dgm:spPr/>
      <dgm:t>
        <a:bodyPr/>
        <a:lstStyle/>
        <a:p>
          <a:r>
            <a:rPr lang="en-IN" sz="800" dirty="0"/>
            <a:t>Ofcom (2024) </a:t>
          </a:r>
          <a:r>
            <a:rPr lang="en-IN" sz="800" i="1" dirty="0"/>
            <a:t>Online Nation 2024</a:t>
          </a:r>
          <a:r>
            <a:rPr lang="en-IN" sz="800" dirty="0"/>
            <a:t>. London: Ofcom. Available at: </a:t>
          </a:r>
          <a:r>
            <a:rPr lang="en-IN" sz="800" u="sng" dirty="0">
              <a:hlinkClick xmlns:r="http://schemas.openxmlformats.org/officeDocument/2006/relationships" r:id="rId18"/>
            </a:rPr>
            <a:t>https://www.ofcom.org.uk/siteassets/resources/documents/research-and-data/online-research/online-nation/2024/online-nation-2024-report.pdf</a:t>
          </a:r>
          <a:r>
            <a:rPr lang="en-IN" sz="800" dirty="0"/>
            <a:t>  (Accessed: 16 October 2025).</a:t>
          </a:r>
          <a:endParaRPr lang="en-US" sz="800" dirty="0"/>
        </a:p>
      </dgm:t>
    </dgm:pt>
    <dgm:pt modelId="{1DEDE0B7-3C09-4093-9078-AA95382FEB2D}" type="parTrans" cxnId="{C8552AC8-AF8E-42BC-917B-3AA36B32F682}">
      <dgm:prSet/>
      <dgm:spPr/>
      <dgm:t>
        <a:bodyPr/>
        <a:lstStyle/>
        <a:p>
          <a:endParaRPr lang="en-US"/>
        </a:p>
      </dgm:t>
    </dgm:pt>
    <dgm:pt modelId="{7489E92A-0434-46E8-81A2-C2E29E81FEA2}" type="sibTrans" cxnId="{C8552AC8-AF8E-42BC-917B-3AA36B32F682}">
      <dgm:prSet/>
      <dgm:spPr/>
      <dgm:t>
        <a:bodyPr/>
        <a:lstStyle/>
        <a:p>
          <a:endParaRPr lang="en-US"/>
        </a:p>
      </dgm:t>
    </dgm:pt>
    <dgm:pt modelId="{0D302A6A-491D-4225-A94F-03639BF60F65}">
      <dgm:prSet custT="1"/>
      <dgm:spPr/>
      <dgm:t>
        <a:bodyPr/>
        <a:lstStyle/>
        <a:p>
          <a:r>
            <a:rPr lang="en-IN" sz="800"/>
            <a:t>ONS (2022). Language, England and Wales: Census 2021. </a:t>
          </a:r>
          <a:r>
            <a:rPr lang="en-IN" sz="800" i="1"/>
            <a:t>Office for National Statistics</a:t>
          </a:r>
          <a:r>
            <a:rPr lang="en-IN" sz="800"/>
            <a:t>, 29 Nov. Available at: </a:t>
          </a:r>
          <a:r>
            <a:rPr lang="en-IN" sz="800" u="sng">
              <a:hlinkClick xmlns:r="http://schemas.openxmlformats.org/officeDocument/2006/relationships" r:id="rId19"/>
            </a:rPr>
            <a:t>https://www.ons.gov.uk/peoplepopulationandcommunity/culturalidentity/language/bulletins/languageenglandandwales/census2021</a:t>
          </a:r>
          <a:r>
            <a:rPr lang="en-IN" sz="800"/>
            <a:t>. (Accessed 13 Oct 2025). </a:t>
          </a:r>
          <a:endParaRPr lang="en-US" sz="800"/>
        </a:p>
      </dgm:t>
    </dgm:pt>
    <dgm:pt modelId="{9551963A-4AF8-4ACE-BAF3-25BE09662E05}" type="parTrans" cxnId="{BE2174D2-C25B-4727-A3B0-B37E286329A3}">
      <dgm:prSet/>
      <dgm:spPr/>
      <dgm:t>
        <a:bodyPr/>
        <a:lstStyle/>
        <a:p>
          <a:endParaRPr lang="en-US"/>
        </a:p>
      </dgm:t>
    </dgm:pt>
    <dgm:pt modelId="{2EA242B1-8E53-48D9-8410-EBC32C597674}" type="sibTrans" cxnId="{BE2174D2-C25B-4727-A3B0-B37E286329A3}">
      <dgm:prSet/>
      <dgm:spPr/>
      <dgm:t>
        <a:bodyPr/>
        <a:lstStyle/>
        <a:p>
          <a:endParaRPr lang="en-US"/>
        </a:p>
      </dgm:t>
    </dgm:pt>
    <dgm:pt modelId="{43CD30C1-A7E8-4167-AAD9-FE2A3052B358}">
      <dgm:prSet custT="1"/>
      <dgm:spPr/>
      <dgm:t>
        <a:bodyPr/>
        <a:lstStyle/>
        <a:p>
          <a:r>
            <a:rPr lang="en-IN" sz="800" dirty="0"/>
            <a:t>ONS (2024). Who are the hybrid workers?. </a:t>
          </a:r>
          <a:r>
            <a:rPr lang="en-IN" sz="800" i="1" dirty="0"/>
            <a:t>Office for National Statistics</a:t>
          </a:r>
          <a:r>
            <a:rPr lang="en-IN" sz="800" dirty="0"/>
            <a:t>, 11 Nov. Available at: </a:t>
          </a:r>
          <a:r>
            <a:rPr lang="en-IN" sz="800" u="sng" dirty="0">
              <a:hlinkClick xmlns:r="http://schemas.openxmlformats.org/officeDocument/2006/relationships" r:id="rId20"/>
            </a:rPr>
            <a:t>https://www.ons.gov.uk/employmentandlabourmarket/peopleinwork/employmentandemployeetypes/articles/whoarethehybridworkers/2024-11-11</a:t>
          </a:r>
          <a:r>
            <a:rPr lang="en-IN" sz="800" dirty="0"/>
            <a:t>.  (Accessed 11 Oct 2025).</a:t>
          </a:r>
          <a:endParaRPr lang="en-US" sz="800" dirty="0"/>
        </a:p>
      </dgm:t>
    </dgm:pt>
    <dgm:pt modelId="{261CF0C2-000E-410B-8565-2FBD6F2658D0}" type="parTrans" cxnId="{B9C34252-9118-455B-B5B2-7D96FDC8305C}">
      <dgm:prSet/>
      <dgm:spPr/>
      <dgm:t>
        <a:bodyPr/>
        <a:lstStyle/>
        <a:p>
          <a:endParaRPr lang="en-US"/>
        </a:p>
      </dgm:t>
    </dgm:pt>
    <dgm:pt modelId="{69C3861E-5B04-4DA5-A6EB-026942A5D5CB}" type="sibTrans" cxnId="{B9C34252-9118-455B-B5B2-7D96FDC8305C}">
      <dgm:prSet/>
      <dgm:spPr/>
      <dgm:t>
        <a:bodyPr/>
        <a:lstStyle/>
        <a:p>
          <a:endParaRPr lang="en-US"/>
        </a:p>
      </dgm:t>
    </dgm:pt>
    <dgm:pt modelId="{04A9435B-54FC-48A5-A86C-0338319207F8}">
      <dgm:prSet custT="1"/>
      <dgm:spPr/>
      <dgm:t>
        <a:bodyPr/>
        <a:lstStyle/>
        <a:p>
          <a:r>
            <a:rPr lang="en-IN" sz="800"/>
            <a:t>ONS (2025) ‘Who has access to hybrid work in Great Britain?’ </a:t>
          </a:r>
          <a:r>
            <a:rPr lang="en-IN" sz="800" i="1"/>
            <a:t>Office for National Statistics</a:t>
          </a:r>
          <a:r>
            <a:rPr lang="en-IN" sz="800"/>
            <a:t>, 11 Jun. Available at: </a:t>
          </a:r>
          <a:r>
            <a:rPr lang="en-IN" sz="800" u="sng">
              <a:hlinkClick xmlns:r="http://schemas.openxmlformats.org/officeDocument/2006/relationships" r:id="rId21"/>
            </a:rPr>
            <a:t>https://www.ons.gov.uk/employmentandlabourmarket/peopleinwork/employmentandemployeetypes/articles/whohasaccesstohybridworkingreatbritain/2025-06-11</a:t>
          </a:r>
          <a:r>
            <a:rPr lang="en-IN" sz="800"/>
            <a:t>  (Accessed 14Oct 2025).</a:t>
          </a:r>
          <a:endParaRPr lang="en-US" sz="800"/>
        </a:p>
      </dgm:t>
    </dgm:pt>
    <dgm:pt modelId="{10ABE964-CDC4-4424-A6A8-5050D181EFAD}" type="parTrans" cxnId="{32CBCBC2-7672-43A6-BA47-411E312DAC08}">
      <dgm:prSet/>
      <dgm:spPr/>
      <dgm:t>
        <a:bodyPr/>
        <a:lstStyle/>
        <a:p>
          <a:endParaRPr lang="en-US"/>
        </a:p>
      </dgm:t>
    </dgm:pt>
    <dgm:pt modelId="{725554BF-AAEF-4D74-9151-FFE30D3E88E7}" type="sibTrans" cxnId="{32CBCBC2-7672-43A6-BA47-411E312DAC08}">
      <dgm:prSet/>
      <dgm:spPr/>
      <dgm:t>
        <a:bodyPr/>
        <a:lstStyle/>
        <a:p>
          <a:endParaRPr lang="en-US"/>
        </a:p>
      </dgm:t>
    </dgm:pt>
    <dgm:pt modelId="{DCF1BB84-FCD8-45E6-B14C-008BF4750219}">
      <dgm:prSet custT="1"/>
      <dgm:spPr/>
      <dgm:t>
        <a:bodyPr/>
        <a:lstStyle/>
        <a:p>
          <a:r>
            <a:rPr lang="en-IN" sz="800"/>
            <a:t>People Management (2024) ‘No more ‘guys’ and ‘young people’: how inclusive language can help you bridge the skills gap’. London: CIPD/PM. Available at: </a:t>
          </a:r>
          <a:r>
            <a:rPr lang="en-IN" sz="800" u="sng">
              <a:hlinkClick xmlns:r="http://schemas.openxmlformats.org/officeDocument/2006/relationships" r:id="rId22"/>
            </a:rPr>
            <a:t>https://www.peoplemanagement.co.uk/article/1863511/no-guys-young-people-inclusive-language-help-bridge-skills-gap</a:t>
          </a:r>
          <a:r>
            <a:rPr lang="en-IN" sz="800"/>
            <a:t> (Accessed: 14 October 2025). </a:t>
          </a:r>
          <a:endParaRPr lang="en-US" sz="800"/>
        </a:p>
      </dgm:t>
    </dgm:pt>
    <dgm:pt modelId="{56068ED2-6598-4F3C-9729-021EE563998D}" type="parTrans" cxnId="{16A93BCB-1F78-443B-A431-6CBFF1F6B347}">
      <dgm:prSet/>
      <dgm:spPr/>
      <dgm:t>
        <a:bodyPr/>
        <a:lstStyle/>
        <a:p>
          <a:endParaRPr lang="en-US"/>
        </a:p>
      </dgm:t>
    </dgm:pt>
    <dgm:pt modelId="{3E5D2D57-087E-424F-AAF2-73394BB56633}" type="sibTrans" cxnId="{16A93BCB-1F78-443B-A431-6CBFF1F6B347}">
      <dgm:prSet/>
      <dgm:spPr/>
      <dgm:t>
        <a:bodyPr/>
        <a:lstStyle/>
        <a:p>
          <a:endParaRPr lang="en-US"/>
        </a:p>
      </dgm:t>
    </dgm:pt>
    <dgm:pt modelId="{D0036F59-22A7-46AA-993B-18AF47A77F73}">
      <dgm:prSet custT="1"/>
      <dgm:spPr/>
      <dgm:t>
        <a:bodyPr/>
        <a:lstStyle/>
        <a:p>
          <a:r>
            <a:rPr lang="en-IN" sz="800"/>
            <a:t>Samovar, L.A., Porter, R.E., McDaniel, E.R. and Roy, C.S. (2024). </a:t>
          </a:r>
          <a:r>
            <a:rPr lang="en-IN" sz="800" i="1"/>
            <a:t>Communication Between Cultures</a:t>
          </a:r>
          <a:r>
            <a:rPr lang="en-IN" sz="800"/>
            <a:t>. 10th edn. Boston, MA: Cengage Learning. Available at: </a:t>
          </a:r>
          <a:r>
            <a:rPr lang="en-IN" sz="800" u="sng">
              <a:hlinkClick xmlns:r="http://schemas.openxmlformats.org/officeDocument/2006/relationships" r:id="rId23"/>
            </a:rPr>
            <a:t>https://www.vitalsource.com/products/communication-between-cultures-larry-a-samovar-richard-e-v9798214153438?srsltid=AfmBOopPRBEkIjOqkfWjZzxA_YfDP0hejrqBBuB_Vs5kug7kD3cWzc9</a:t>
          </a:r>
          <a:r>
            <a:rPr lang="en-IN" sz="800"/>
            <a:t>.  (Accessed 17 Oct 2025).</a:t>
          </a:r>
          <a:endParaRPr lang="en-US" sz="800"/>
        </a:p>
      </dgm:t>
    </dgm:pt>
    <dgm:pt modelId="{86D751B5-9254-41DC-AC10-DB11EF235947}" type="parTrans" cxnId="{E829EC01-28B5-4233-A198-029A8CEC58DF}">
      <dgm:prSet/>
      <dgm:spPr/>
      <dgm:t>
        <a:bodyPr/>
        <a:lstStyle/>
        <a:p>
          <a:endParaRPr lang="en-US"/>
        </a:p>
      </dgm:t>
    </dgm:pt>
    <dgm:pt modelId="{94194CE0-0EDE-4BC9-A951-CB62C0A1A4E0}" type="sibTrans" cxnId="{E829EC01-28B5-4233-A198-029A8CEC58DF}">
      <dgm:prSet/>
      <dgm:spPr/>
      <dgm:t>
        <a:bodyPr/>
        <a:lstStyle/>
        <a:p>
          <a:endParaRPr lang="en-US"/>
        </a:p>
      </dgm:t>
    </dgm:pt>
    <dgm:pt modelId="{A67E0944-C952-4FD3-9522-815A703EFEBF}">
      <dgm:prSet custT="1"/>
      <dgm:spPr/>
      <dgm:t>
        <a:bodyPr/>
        <a:lstStyle/>
        <a:p>
          <a:r>
            <a:rPr lang="en-IN" sz="800" dirty="0"/>
            <a:t>The Guardian (2025) ‘Hybrid working out of reach for poor and low-skilled workers, says ONS’, 11 Jun. Available at: </a:t>
          </a:r>
          <a:r>
            <a:rPr lang="en-IN" sz="800" i="1" dirty="0"/>
            <a:t> </a:t>
          </a:r>
          <a:r>
            <a:rPr lang="en-IN" sz="800" u="sng" dirty="0">
              <a:hlinkClick xmlns:r="http://schemas.openxmlformats.org/officeDocument/2006/relationships" r:id="rId24"/>
            </a:rPr>
            <a:t>https://www.theguardian.com/business/2025/jun/11/over-a-quarter-of-workers-in-britain-engage-in-hybrid-working-ons-finds</a:t>
          </a:r>
          <a:r>
            <a:rPr lang="en-IN" sz="800" i="1" dirty="0"/>
            <a:t> </a:t>
          </a:r>
          <a:r>
            <a:rPr lang="en-IN" sz="800" dirty="0"/>
            <a:t>(Accessed 15 Oct 2025).</a:t>
          </a:r>
          <a:endParaRPr lang="en-US" sz="800" dirty="0"/>
        </a:p>
      </dgm:t>
    </dgm:pt>
    <dgm:pt modelId="{9CD44757-61CB-48C5-8999-682B1AA1CC59}" type="parTrans" cxnId="{C8E5F4F2-31D5-44C4-8898-03FE3CC97CE0}">
      <dgm:prSet/>
      <dgm:spPr/>
      <dgm:t>
        <a:bodyPr/>
        <a:lstStyle/>
        <a:p>
          <a:endParaRPr lang="en-US"/>
        </a:p>
      </dgm:t>
    </dgm:pt>
    <dgm:pt modelId="{F1B11D0E-61DC-4E27-BD32-DF360F8B1EBE}" type="sibTrans" cxnId="{C8E5F4F2-31D5-44C4-8898-03FE3CC97CE0}">
      <dgm:prSet/>
      <dgm:spPr/>
      <dgm:t>
        <a:bodyPr/>
        <a:lstStyle/>
        <a:p>
          <a:endParaRPr lang="en-US"/>
        </a:p>
      </dgm:t>
    </dgm:pt>
    <dgm:pt modelId="{64ED4327-59EB-457D-8641-1B8F78A1CBD3}" type="pres">
      <dgm:prSet presAssocID="{5BF7157A-EEF5-4AB5-A563-E2DC26652CCE}" presName="vert0" presStyleCnt="0">
        <dgm:presLayoutVars>
          <dgm:dir/>
          <dgm:animOne val="branch"/>
          <dgm:animLvl val="lvl"/>
        </dgm:presLayoutVars>
      </dgm:prSet>
      <dgm:spPr/>
    </dgm:pt>
    <dgm:pt modelId="{E89197A3-DEA0-4973-BD43-EA8A526F1035}" type="pres">
      <dgm:prSet presAssocID="{55FB47E6-6C17-424A-B11B-D158E77CECCD}" presName="thickLine" presStyleLbl="alignNode1" presStyleIdx="0" presStyleCnt="25"/>
      <dgm:spPr/>
    </dgm:pt>
    <dgm:pt modelId="{0E9A3A8C-5342-4194-9A06-15005A29573C}" type="pres">
      <dgm:prSet presAssocID="{55FB47E6-6C17-424A-B11B-D158E77CECCD}" presName="horz1" presStyleCnt="0"/>
      <dgm:spPr/>
    </dgm:pt>
    <dgm:pt modelId="{76810AFD-50EE-4BD5-92F5-2BB0E996E97F}" type="pres">
      <dgm:prSet presAssocID="{55FB47E6-6C17-424A-B11B-D158E77CECCD}" presName="tx1" presStyleLbl="revTx" presStyleIdx="0" presStyleCnt="25"/>
      <dgm:spPr/>
    </dgm:pt>
    <dgm:pt modelId="{6AF3C8A2-EABD-4A29-B7D7-5E3735CA4687}" type="pres">
      <dgm:prSet presAssocID="{55FB47E6-6C17-424A-B11B-D158E77CECCD}" presName="vert1" presStyleCnt="0"/>
      <dgm:spPr/>
    </dgm:pt>
    <dgm:pt modelId="{E3F28989-5CCD-464C-BC15-2976A6F2471A}" type="pres">
      <dgm:prSet presAssocID="{067E54DB-43DC-4A75-BCED-A3C3AA03DCA1}" presName="thickLine" presStyleLbl="alignNode1" presStyleIdx="1" presStyleCnt="25"/>
      <dgm:spPr/>
    </dgm:pt>
    <dgm:pt modelId="{1A2C9C7B-75DE-49F7-B80C-8D300124291F}" type="pres">
      <dgm:prSet presAssocID="{067E54DB-43DC-4A75-BCED-A3C3AA03DCA1}" presName="horz1" presStyleCnt="0"/>
      <dgm:spPr/>
    </dgm:pt>
    <dgm:pt modelId="{5588F60D-1270-43C1-9B0B-8110DACABE55}" type="pres">
      <dgm:prSet presAssocID="{067E54DB-43DC-4A75-BCED-A3C3AA03DCA1}" presName="tx1" presStyleLbl="revTx" presStyleIdx="1" presStyleCnt="25"/>
      <dgm:spPr/>
    </dgm:pt>
    <dgm:pt modelId="{59EF8017-7C32-4C46-93BE-A7811B4E056F}" type="pres">
      <dgm:prSet presAssocID="{067E54DB-43DC-4A75-BCED-A3C3AA03DCA1}" presName="vert1" presStyleCnt="0"/>
      <dgm:spPr/>
    </dgm:pt>
    <dgm:pt modelId="{7419122B-F754-4700-A48F-CE069BE308F2}" type="pres">
      <dgm:prSet presAssocID="{39EBE92D-5283-4E5A-8D98-6BF2431861BB}" presName="thickLine" presStyleLbl="alignNode1" presStyleIdx="2" presStyleCnt="25"/>
      <dgm:spPr/>
    </dgm:pt>
    <dgm:pt modelId="{19951BAF-609D-437F-99F6-7E90BD14E0D9}" type="pres">
      <dgm:prSet presAssocID="{39EBE92D-5283-4E5A-8D98-6BF2431861BB}" presName="horz1" presStyleCnt="0"/>
      <dgm:spPr/>
    </dgm:pt>
    <dgm:pt modelId="{C022BDDB-2CBF-420E-A91D-2ABCB28B302D}" type="pres">
      <dgm:prSet presAssocID="{39EBE92D-5283-4E5A-8D98-6BF2431861BB}" presName="tx1" presStyleLbl="revTx" presStyleIdx="2" presStyleCnt="25"/>
      <dgm:spPr/>
    </dgm:pt>
    <dgm:pt modelId="{11C4236B-867F-40B8-B1F8-B236CEFAF8D3}" type="pres">
      <dgm:prSet presAssocID="{39EBE92D-5283-4E5A-8D98-6BF2431861BB}" presName="vert1" presStyleCnt="0"/>
      <dgm:spPr/>
    </dgm:pt>
    <dgm:pt modelId="{F623C68F-4CC3-4A61-89A8-1E5B7667529C}" type="pres">
      <dgm:prSet presAssocID="{DF90B5ED-6FB3-40DF-9AB7-E85EDCE04B3A}" presName="thickLine" presStyleLbl="alignNode1" presStyleIdx="3" presStyleCnt="25"/>
      <dgm:spPr/>
    </dgm:pt>
    <dgm:pt modelId="{7997D528-800E-47CD-99FD-39FD0E511A46}" type="pres">
      <dgm:prSet presAssocID="{DF90B5ED-6FB3-40DF-9AB7-E85EDCE04B3A}" presName="horz1" presStyleCnt="0"/>
      <dgm:spPr/>
    </dgm:pt>
    <dgm:pt modelId="{DE1B36A3-6BE8-4D03-8AA0-F4F8843AE8BB}" type="pres">
      <dgm:prSet presAssocID="{DF90B5ED-6FB3-40DF-9AB7-E85EDCE04B3A}" presName="tx1" presStyleLbl="revTx" presStyleIdx="3" presStyleCnt="25"/>
      <dgm:spPr/>
    </dgm:pt>
    <dgm:pt modelId="{28386FEE-DC85-476A-A1A9-6FA7FCEC9D8F}" type="pres">
      <dgm:prSet presAssocID="{DF90B5ED-6FB3-40DF-9AB7-E85EDCE04B3A}" presName="vert1" presStyleCnt="0"/>
      <dgm:spPr/>
    </dgm:pt>
    <dgm:pt modelId="{E851384A-CC61-43BC-9445-D16F0F9BC91D}" type="pres">
      <dgm:prSet presAssocID="{88B920B8-8F64-43E8-9532-51D2F5299C04}" presName="thickLine" presStyleLbl="alignNode1" presStyleIdx="4" presStyleCnt="25"/>
      <dgm:spPr/>
    </dgm:pt>
    <dgm:pt modelId="{601AF1F2-21DE-4971-ADD8-364B6C05D643}" type="pres">
      <dgm:prSet presAssocID="{88B920B8-8F64-43E8-9532-51D2F5299C04}" presName="horz1" presStyleCnt="0"/>
      <dgm:spPr/>
    </dgm:pt>
    <dgm:pt modelId="{44C2D775-8565-4E4F-8D02-754AED14AB01}" type="pres">
      <dgm:prSet presAssocID="{88B920B8-8F64-43E8-9532-51D2F5299C04}" presName="tx1" presStyleLbl="revTx" presStyleIdx="4" presStyleCnt="25"/>
      <dgm:spPr/>
    </dgm:pt>
    <dgm:pt modelId="{4EBFFEAF-84BC-4097-8FDE-1829397325D3}" type="pres">
      <dgm:prSet presAssocID="{88B920B8-8F64-43E8-9532-51D2F5299C04}" presName="vert1" presStyleCnt="0"/>
      <dgm:spPr/>
    </dgm:pt>
    <dgm:pt modelId="{C354B51D-C089-4302-A214-0681F2DF9361}" type="pres">
      <dgm:prSet presAssocID="{062E0D32-36D5-4BDF-B041-E90F557DE1E9}" presName="thickLine" presStyleLbl="alignNode1" presStyleIdx="5" presStyleCnt="25"/>
      <dgm:spPr/>
    </dgm:pt>
    <dgm:pt modelId="{DA96EE3B-62F1-474E-9E75-E9DDAA5B5449}" type="pres">
      <dgm:prSet presAssocID="{062E0D32-36D5-4BDF-B041-E90F557DE1E9}" presName="horz1" presStyleCnt="0"/>
      <dgm:spPr/>
    </dgm:pt>
    <dgm:pt modelId="{E71CA62C-C0BD-4667-85B7-09B08FD5F2C9}" type="pres">
      <dgm:prSet presAssocID="{062E0D32-36D5-4BDF-B041-E90F557DE1E9}" presName="tx1" presStyleLbl="revTx" presStyleIdx="5" presStyleCnt="25"/>
      <dgm:spPr/>
    </dgm:pt>
    <dgm:pt modelId="{690B5591-24C0-476B-AD31-E8A3B6BEC0A4}" type="pres">
      <dgm:prSet presAssocID="{062E0D32-36D5-4BDF-B041-E90F557DE1E9}" presName="vert1" presStyleCnt="0"/>
      <dgm:spPr/>
    </dgm:pt>
    <dgm:pt modelId="{501D6CEF-2787-4351-94F5-681B350F9AB4}" type="pres">
      <dgm:prSet presAssocID="{9305E621-AEC4-4A46-BE15-96A9E3F67658}" presName="thickLine" presStyleLbl="alignNode1" presStyleIdx="6" presStyleCnt="25"/>
      <dgm:spPr/>
    </dgm:pt>
    <dgm:pt modelId="{3CB62B17-F3E6-4921-B001-BE96BC95F817}" type="pres">
      <dgm:prSet presAssocID="{9305E621-AEC4-4A46-BE15-96A9E3F67658}" presName="horz1" presStyleCnt="0"/>
      <dgm:spPr/>
    </dgm:pt>
    <dgm:pt modelId="{1F784ECB-7701-4616-80F2-0C4721C47FBC}" type="pres">
      <dgm:prSet presAssocID="{9305E621-AEC4-4A46-BE15-96A9E3F67658}" presName="tx1" presStyleLbl="revTx" presStyleIdx="6" presStyleCnt="25"/>
      <dgm:spPr/>
    </dgm:pt>
    <dgm:pt modelId="{4D655934-889C-4E1E-B5EF-C1C088F91566}" type="pres">
      <dgm:prSet presAssocID="{9305E621-AEC4-4A46-BE15-96A9E3F67658}" presName="vert1" presStyleCnt="0"/>
      <dgm:spPr/>
    </dgm:pt>
    <dgm:pt modelId="{0AA7A5C3-2902-498C-9E7C-7179578EFD27}" type="pres">
      <dgm:prSet presAssocID="{0EFB14EE-CAEF-4EB7-AF30-E00CDBBFC753}" presName="thickLine" presStyleLbl="alignNode1" presStyleIdx="7" presStyleCnt="25"/>
      <dgm:spPr/>
    </dgm:pt>
    <dgm:pt modelId="{F4CE898F-FC8C-48E7-B9F9-26791C35DB83}" type="pres">
      <dgm:prSet presAssocID="{0EFB14EE-CAEF-4EB7-AF30-E00CDBBFC753}" presName="horz1" presStyleCnt="0"/>
      <dgm:spPr/>
    </dgm:pt>
    <dgm:pt modelId="{80FB6336-D3B8-4EC2-B1F1-501B5C1100CE}" type="pres">
      <dgm:prSet presAssocID="{0EFB14EE-CAEF-4EB7-AF30-E00CDBBFC753}" presName="tx1" presStyleLbl="revTx" presStyleIdx="7" presStyleCnt="25"/>
      <dgm:spPr/>
    </dgm:pt>
    <dgm:pt modelId="{097B8204-FF16-4575-BBE2-EACFEAB33ABE}" type="pres">
      <dgm:prSet presAssocID="{0EFB14EE-CAEF-4EB7-AF30-E00CDBBFC753}" presName="vert1" presStyleCnt="0"/>
      <dgm:spPr/>
    </dgm:pt>
    <dgm:pt modelId="{1A70D48B-C1FE-4F85-A59D-2C573E6CFB62}" type="pres">
      <dgm:prSet presAssocID="{4D0B6105-4FA1-4F89-8E5A-A125A82759F0}" presName="thickLine" presStyleLbl="alignNode1" presStyleIdx="8" presStyleCnt="25"/>
      <dgm:spPr/>
    </dgm:pt>
    <dgm:pt modelId="{F7D7895E-E498-43B7-B3F1-1D19FA261A22}" type="pres">
      <dgm:prSet presAssocID="{4D0B6105-4FA1-4F89-8E5A-A125A82759F0}" presName="horz1" presStyleCnt="0"/>
      <dgm:spPr/>
    </dgm:pt>
    <dgm:pt modelId="{E5EB0270-CAA3-41CE-8BDE-EF1FEFCE367E}" type="pres">
      <dgm:prSet presAssocID="{4D0B6105-4FA1-4F89-8E5A-A125A82759F0}" presName="tx1" presStyleLbl="revTx" presStyleIdx="8" presStyleCnt="25"/>
      <dgm:spPr/>
    </dgm:pt>
    <dgm:pt modelId="{5B196146-E3FE-40EB-A1C2-9D0BB7A478C9}" type="pres">
      <dgm:prSet presAssocID="{4D0B6105-4FA1-4F89-8E5A-A125A82759F0}" presName="vert1" presStyleCnt="0"/>
      <dgm:spPr/>
    </dgm:pt>
    <dgm:pt modelId="{942B2451-2FE5-4911-9F11-6D2A60677397}" type="pres">
      <dgm:prSet presAssocID="{7C6F6B98-0C91-406B-9038-E1D643815FE1}" presName="thickLine" presStyleLbl="alignNode1" presStyleIdx="9" presStyleCnt="25"/>
      <dgm:spPr/>
    </dgm:pt>
    <dgm:pt modelId="{2B2D57F8-CE16-4886-A1F4-E8B1F0A62E1A}" type="pres">
      <dgm:prSet presAssocID="{7C6F6B98-0C91-406B-9038-E1D643815FE1}" presName="horz1" presStyleCnt="0"/>
      <dgm:spPr/>
    </dgm:pt>
    <dgm:pt modelId="{5D761813-52A7-435E-A000-F71A6EDD9E5F}" type="pres">
      <dgm:prSet presAssocID="{7C6F6B98-0C91-406B-9038-E1D643815FE1}" presName="tx1" presStyleLbl="revTx" presStyleIdx="9" presStyleCnt="25"/>
      <dgm:spPr/>
    </dgm:pt>
    <dgm:pt modelId="{D4B7A350-16DD-4D73-95FC-2C8659CAC5F3}" type="pres">
      <dgm:prSet presAssocID="{7C6F6B98-0C91-406B-9038-E1D643815FE1}" presName="vert1" presStyleCnt="0"/>
      <dgm:spPr/>
    </dgm:pt>
    <dgm:pt modelId="{C88A5D6A-7C2C-4103-8638-434EDE236198}" type="pres">
      <dgm:prSet presAssocID="{6B343C88-B6F4-4661-A83E-240B19265317}" presName="thickLine" presStyleLbl="alignNode1" presStyleIdx="10" presStyleCnt="25"/>
      <dgm:spPr/>
    </dgm:pt>
    <dgm:pt modelId="{9CCAF398-EE42-4F15-9016-52797598A725}" type="pres">
      <dgm:prSet presAssocID="{6B343C88-B6F4-4661-A83E-240B19265317}" presName="horz1" presStyleCnt="0"/>
      <dgm:spPr/>
    </dgm:pt>
    <dgm:pt modelId="{6A50E9A3-2E6B-4B7F-A133-08F27C839BC9}" type="pres">
      <dgm:prSet presAssocID="{6B343C88-B6F4-4661-A83E-240B19265317}" presName="tx1" presStyleLbl="revTx" presStyleIdx="10" presStyleCnt="25"/>
      <dgm:spPr/>
    </dgm:pt>
    <dgm:pt modelId="{9ED6989C-D75C-4D65-9B22-96D29CD374A0}" type="pres">
      <dgm:prSet presAssocID="{6B343C88-B6F4-4661-A83E-240B19265317}" presName="vert1" presStyleCnt="0"/>
      <dgm:spPr/>
    </dgm:pt>
    <dgm:pt modelId="{DDC78DC5-BA4F-4B3F-B1F3-76476C80EE78}" type="pres">
      <dgm:prSet presAssocID="{CE7FD7A4-DEF6-47FE-8BF1-A6C4C8B55FE5}" presName="thickLine" presStyleLbl="alignNode1" presStyleIdx="11" presStyleCnt="25"/>
      <dgm:spPr/>
    </dgm:pt>
    <dgm:pt modelId="{BAEE8E09-5C1B-431D-BB5B-88AB0BDC21A7}" type="pres">
      <dgm:prSet presAssocID="{CE7FD7A4-DEF6-47FE-8BF1-A6C4C8B55FE5}" presName="horz1" presStyleCnt="0"/>
      <dgm:spPr/>
    </dgm:pt>
    <dgm:pt modelId="{11039A18-3938-40D8-BB04-6E8BA7167A9E}" type="pres">
      <dgm:prSet presAssocID="{CE7FD7A4-DEF6-47FE-8BF1-A6C4C8B55FE5}" presName="tx1" presStyleLbl="revTx" presStyleIdx="11" presStyleCnt="25"/>
      <dgm:spPr/>
    </dgm:pt>
    <dgm:pt modelId="{289B9358-1972-4429-BBF8-53C8362A82DC}" type="pres">
      <dgm:prSet presAssocID="{CE7FD7A4-DEF6-47FE-8BF1-A6C4C8B55FE5}" presName="vert1" presStyleCnt="0"/>
      <dgm:spPr/>
    </dgm:pt>
    <dgm:pt modelId="{BD5E08C8-9629-4061-B0B0-0E9CE1E59EE1}" type="pres">
      <dgm:prSet presAssocID="{61919883-0D24-4459-A7CC-A24D10870BC6}" presName="thickLine" presStyleLbl="alignNode1" presStyleIdx="12" presStyleCnt="25"/>
      <dgm:spPr/>
    </dgm:pt>
    <dgm:pt modelId="{C277E80A-2A55-4C76-83BC-9A46211D41C7}" type="pres">
      <dgm:prSet presAssocID="{61919883-0D24-4459-A7CC-A24D10870BC6}" presName="horz1" presStyleCnt="0"/>
      <dgm:spPr/>
    </dgm:pt>
    <dgm:pt modelId="{7821EFE6-8234-4242-A18B-304769C2F1B2}" type="pres">
      <dgm:prSet presAssocID="{61919883-0D24-4459-A7CC-A24D10870BC6}" presName="tx1" presStyleLbl="revTx" presStyleIdx="12" presStyleCnt="25"/>
      <dgm:spPr/>
    </dgm:pt>
    <dgm:pt modelId="{79C320AC-CB4C-4AAB-A2FE-9B94BE5D50B9}" type="pres">
      <dgm:prSet presAssocID="{61919883-0D24-4459-A7CC-A24D10870BC6}" presName="vert1" presStyleCnt="0"/>
      <dgm:spPr/>
    </dgm:pt>
    <dgm:pt modelId="{13008DA2-DEEE-4F97-A2C1-BC1B0A54A161}" type="pres">
      <dgm:prSet presAssocID="{9B6780AC-D5F8-49AC-8C10-6B7BF362FA73}" presName="thickLine" presStyleLbl="alignNode1" presStyleIdx="13" presStyleCnt="25"/>
      <dgm:spPr/>
    </dgm:pt>
    <dgm:pt modelId="{E1250D11-8552-4415-ACE5-7F35776377B9}" type="pres">
      <dgm:prSet presAssocID="{9B6780AC-D5F8-49AC-8C10-6B7BF362FA73}" presName="horz1" presStyleCnt="0"/>
      <dgm:spPr/>
    </dgm:pt>
    <dgm:pt modelId="{BD5CDA0E-2BD2-4665-93D8-E4222E8C453D}" type="pres">
      <dgm:prSet presAssocID="{9B6780AC-D5F8-49AC-8C10-6B7BF362FA73}" presName="tx1" presStyleLbl="revTx" presStyleIdx="13" presStyleCnt="25"/>
      <dgm:spPr/>
    </dgm:pt>
    <dgm:pt modelId="{35BDD86E-4A95-478D-93CC-44BFD72A9AC1}" type="pres">
      <dgm:prSet presAssocID="{9B6780AC-D5F8-49AC-8C10-6B7BF362FA73}" presName="vert1" presStyleCnt="0"/>
      <dgm:spPr/>
    </dgm:pt>
    <dgm:pt modelId="{C680A574-69A6-4DBA-9FC5-8C8B940AD7F4}" type="pres">
      <dgm:prSet presAssocID="{BFF132B1-57D7-4C24-ACB6-45179E52823F}" presName="thickLine" presStyleLbl="alignNode1" presStyleIdx="14" presStyleCnt="25"/>
      <dgm:spPr/>
    </dgm:pt>
    <dgm:pt modelId="{47A5683F-9859-4798-88C4-1B3FEA8E007F}" type="pres">
      <dgm:prSet presAssocID="{BFF132B1-57D7-4C24-ACB6-45179E52823F}" presName="horz1" presStyleCnt="0"/>
      <dgm:spPr/>
    </dgm:pt>
    <dgm:pt modelId="{FA62AE98-A716-4AAD-9215-C6B1E019C1AA}" type="pres">
      <dgm:prSet presAssocID="{BFF132B1-57D7-4C24-ACB6-45179E52823F}" presName="tx1" presStyleLbl="revTx" presStyleIdx="14" presStyleCnt="25"/>
      <dgm:spPr/>
    </dgm:pt>
    <dgm:pt modelId="{6BB50175-099B-4B72-B847-C53EC34666C7}" type="pres">
      <dgm:prSet presAssocID="{BFF132B1-57D7-4C24-ACB6-45179E52823F}" presName="vert1" presStyleCnt="0"/>
      <dgm:spPr/>
    </dgm:pt>
    <dgm:pt modelId="{04FB0AEF-1ACC-4573-A29D-C1996D4340EC}" type="pres">
      <dgm:prSet presAssocID="{5BC4BB02-19F0-4A98-91D3-A3944D31E425}" presName="thickLine" presStyleLbl="alignNode1" presStyleIdx="15" presStyleCnt="25"/>
      <dgm:spPr/>
    </dgm:pt>
    <dgm:pt modelId="{6771A529-3BA7-4B73-8E59-51E3B8FEA5E6}" type="pres">
      <dgm:prSet presAssocID="{5BC4BB02-19F0-4A98-91D3-A3944D31E425}" presName="horz1" presStyleCnt="0"/>
      <dgm:spPr/>
    </dgm:pt>
    <dgm:pt modelId="{59D0D519-0D3E-4CF8-9E57-46E2D7C33098}" type="pres">
      <dgm:prSet presAssocID="{5BC4BB02-19F0-4A98-91D3-A3944D31E425}" presName="tx1" presStyleLbl="revTx" presStyleIdx="15" presStyleCnt="25"/>
      <dgm:spPr/>
    </dgm:pt>
    <dgm:pt modelId="{C07C9E8E-9CB4-41ED-8E58-132CF0A52781}" type="pres">
      <dgm:prSet presAssocID="{5BC4BB02-19F0-4A98-91D3-A3944D31E425}" presName="vert1" presStyleCnt="0"/>
      <dgm:spPr/>
    </dgm:pt>
    <dgm:pt modelId="{089EB56C-900A-42C7-B372-BBC83E48EFCF}" type="pres">
      <dgm:prSet presAssocID="{51586D6E-1C06-4B0E-89EF-69F9C5FE8CA6}" presName="thickLine" presStyleLbl="alignNode1" presStyleIdx="16" presStyleCnt="25"/>
      <dgm:spPr/>
    </dgm:pt>
    <dgm:pt modelId="{189CF033-8A19-4EC8-A09A-D0E431ECC5B1}" type="pres">
      <dgm:prSet presAssocID="{51586D6E-1C06-4B0E-89EF-69F9C5FE8CA6}" presName="horz1" presStyleCnt="0"/>
      <dgm:spPr/>
    </dgm:pt>
    <dgm:pt modelId="{EFDDE108-A235-4895-881D-34D26D04B516}" type="pres">
      <dgm:prSet presAssocID="{51586D6E-1C06-4B0E-89EF-69F9C5FE8CA6}" presName="tx1" presStyleLbl="revTx" presStyleIdx="16" presStyleCnt="25"/>
      <dgm:spPr/>
    </dgm:pt>
    <dgm:pt modelId="{69A51AC3-C686-4B35-BF7F-57EFB0318AE2}" type="pres">
      <dgm:prSet presAssocID="{51586D6E-1C06-4B0E-89EF-69F9C5FE8CA6}" presName="vert1" presStyleCnt="0"/>
      <dgm:spPr/>
    </dgm:pt>
    <dgm:pt modelId="{1CBD2351-971D-4581-B937-A99BC60DB782}" type="pres">
      <dgm:prSet presAssocID="{8FE0CBEB-5898-49DC-A5C7-5D4C84446FAD}" presName="thickLine" presStyleLbl="alignNode1" presStyleIdx="17" presStyleCnt="25"/>
      <dgm:spPr/>
    </dgm:pt>
    <dgm:pt modelId="{AF78ECBE-D93F-4076-A5D5-58102310616F}" type="pres">
      <dgm:prSet presAssocID="{8FE0CBEB-5898-49DC-A5C7-5D4C84446FAD}" presName="horz1" presStyleCnt="0"/>
      <dgm:spPr/>
    </dgm:pt>
    <dgm:pt modelId="{E8F0A302-ACA5-41E4-A0D4-6E6A568686E0}" type="pres">
      <dgm:prSet presAssocID="{8FE0CBEB-5898-49DC-A5C7-5D4C84446FAD}" presName="tx1" presStyleLbl="revTx" presStyleIdx="17" presStyleCnt="25"/>
      <dgm:spPr/>
    </dgm:pt>
    <dgm:pt modelId="{A27B0A53-4814-4A43-A3FB-7164794F5E49}" type="pres">
      <dgm:prSet presAssocID="{8FE0CBEB-5898-49DC-A5C7-5D4C84446FAD}" presName="vert1" presStyleCnt="0"/>
      <dgm:spPr/>
    </dgm:pt>
    <dgm:pt modelId="{E75136CC-BB12-4DB6-879A-1248CC1BF9E1}" type="pres">
      <dgm:prSet presAssocID="{757AC66F-AADE-4F47-9DCD-10DDDB6B58CC}" presName="thickLine" presStyleLbl="alignNode1" presStyleIdx="18" presStyleCnt="25"/>
      <dgm:spPr/>
    </dgm:pt>
    <dgm:pt modelId="{CEDFD14B-3766-4D01-A332-DDA279A926C4}" type="pres">
      <dgm:prSet presAssocID="{757AC66F-AADE-4F47-9DCD-10DDDB6B58CC}" presName="horz1" presStyleCnt="0"/>
      <dgm:spPr/>
    </dgm:pt>
    <dgm:pt modelId="{31892C2F-76C2-4A61-AF9B-93F82F8F14E6}" type="pres">
      <dgm:prSet presAssocID="{757AC66F-AADE-4F47-9DCD-10DDDB6B58CC}" presName="tx1" presStyleLbl="revTx" presStyleIdx="18" presStyleCnt="25"/>
      <dgm:spPr/>
    </dgm:pt>
    <dgm:pt modelId="{3CBA72BD-01F0-466A-9FB5-B74A57516CFB}" type="pres">
      <dgm:prSet presAssocID="{757AC66F-AADE-4F47-9DCD-10DDDB6B58CC}" presName="vert1" presStyleCnt="0"/>
      <dgm:spPr/>
    </dgm:pt>
    <dgm:pt modelId="{B9092117-45A6-4315-9275-FB9B89F7EA36}" type="pres">
      <dgm:prSet presAssocID="{0D302A6A-491D-4225-A94F-03639BF60F65}" presName="thickLine" presStyleLbl="alignNode1" presStyleIdx="19" presStyleCnt="25"/>
      <dgm:spPr/>
    </dgm:pt>
    <dgm:pt modelId="{5F6F2981-EBCA-4264-9B17-97C31FDF0E7B}" type="pres">
      <dgm:prSet presAssocID="{0D302A6A-491D-4225-A94F-03639BF60F65}" presName="horz1" presStyleCnt="0"/>
      <dgm:spPr/>
    </dgm:pt>
    <dgm:pt modelId="{47ACD621-F87A-46BD-99F5-2A349D010684}" type="pres">
      <dgm:prSet presAssocID="{0D302A6A-491D-4225-A94F-03639BF60F65}" presName="tx1" presStyleLbl="revTx" presStyleIdx="19" presStyleCnt="25"/>
      <dgm:spPr/>
    </dgm:pt>
    <dgm:pt modelId="{A7C13160-6C0A-4C3D-8623-0B632F61396F}" type="pres">
      <dgm:prSet presAssocID="{0D302A6A-491D-4225-A94F-03639BF60F65}" presName="vert1" presStyleCnt="0"/>
      <dgm:spPr/>
    </dgm:pt>
    <dgm:pt modelId="{B6A01088-0C17-4AE2-A63E-A48357F67D9A}" type="pres">
      <dgm:prSet presAssocID="{43CD30C1-A7E8-4167-AAD9-FE2A3052B358}" presName="thickLine" presStyleLbl="alignNode1" presStyleIdx="20" presStyleCnt="25"/>
      <dgm:spPr/>
    </dgm:pt>
    <dgm:pt modelId="{AAF66659-9C43-4FF1-B5FA-502640ACFDBA}" type="pres">
      <dgm:prSet presAssocID="{43CD30C1-A7E8-4167-AAD9-FE2A3052B358}" presName="horz1" presStyleCnt="0"/>
      <dgm:spPr/>
    </dgm:pt>
    <dgm:pt modelId="{D73B620E-D41B-408B-91A0-F44E4D666CAA}" type="pres">
      <dgm:prSet presAssocID="{43CD30C1-A7E8-4167-AAD9-FE2A3052B358}" presName="tx1" presStyleLbl="revTx" presStyleIdx="20" presStyleCnt="25"/>
      <dgm:spPr/>
    </dgm:pt>
    <dgm:pt modelId="{25E588C2-A483-4A79-9AF4-4D70EE867336}" type="pres">
      <dgm:prSet presAssocID="{43CD30C1-A7E8-4167-AAD9-FE2A3052B358}" presName="vert1" presStyleCnt="0"/>
      <dgm:spPr/>
    </dgm:pt>
    <dgm:pt modelId="{CE8C90DB-3EE2-4905-9B88-2B96A1B32B11}" type="pres">
      <dgm:prSet presAssocID="{04A9435B-54FC-48A5-A86C-0338319207F8}" presName="thickLine" presStyleLbl="alignNode1" presStyleIdx="21" presStyleCnt="25"/>
      <dgm:spPr/>
    </dgm:pt>
    <dgm:pt modelId="{5A5252A6-FB04-48D2-A912-0A3308165213}" type="pres">
      <dgm:prSet presAssocID="{04A9435B-54FC-48A5-A86C-0338319207F8}" presName="horz1" presStyleCnt="0"/>
      <dgm:spPr/>
    </dgm:pt>
    <dgm:pt modelId="{B35F111F-3031-4B32-A5C1-108F18ED565B}" type="pres">
      <dgm:prSet presAssocID="{04A9435B-54FC-48A5-A86C-0338319207F8}" presName="tx1" presStyleLbl="revTx" presStyleIdx="21" presStyleCnt="25"/>
      <dgm:spPr/>
    </dgm:pt>
    <dgm:pt modelId="{4B2F516E-5CA8-4374-A73F-869F530D3F78}" type="pres">
      <dgm:prSet presAssocID="{04A9435B-54FC-48A5-A86C-0338319207F8}" presName="vert1" presStyleCnt="0"/>
      <dgm:spPr/>
    </dgm:pt>
    <dgm:pt modelId="{5D49906B-14F5-4872-894E-6BC0C8C4033B}" type="pres">
      <dgm:prSet presAssocID="{DCF1BB84-FCD8-45E6-B14C-008BF4750219}" presName="thickLine" presStyleLbl="alignNode1" presStyleIdx="22" presStyleCnt="25"/>
      <dgm:spPr/>
    </dgm:pt>
    <dgm:pt modelId="{5A4B5A4E-992D-4323-B291-4BC6797D9F93}" type="pres">
      <dgm:prSet presAssocID="{DCF1BB84-FCD8-45E6-B14C-008BF4750219}" presName="horz1" presStyleCnt="0"/>
      <dgm:spPr/>
    </dgm:pt>
    <dgm:pt modelId="{F08CE08B-E26D-49B7-87D4-729DB564E486}" type="pres">
      <dgm:prSet presAssocID="{DCF1BB84-FCD8-45E6-B14C-008BF4750219}" presName="tx1" presStyleLbl="revTx" presStyleIdx="22" presStyleCnt="25"/>
      <dgm:spPr/>
    </dgm:pt>
    <dgm:pt modelId="{6776929A-22A5-4A8F-8097-59BBEB51B0C5}" type="pres">
      <dgm:prSet presAssocID="{DCF1BB84-FCD8-45E6-B14C-008BF4750219}" presName="vert1" presStyleCnt="0"/>
      <dgm:spPr/>
    </dgm:pt>
    <dgm:pt modelId="{7AD8D0AC-425E-4138-8FF4-89A25BF1662B}" type="pres">
      <dgm:prSet presAssocID="{D0036F59-22A7-46AA-993B-18AF47A77F73}" presName="thickLine" presStyleLbl="alignNode1" presStyleIdx="23" presStyleCnt="25"/>
      <dgm:spPr/>
    </dgm:pt>
    <dgm:pt modelId="{EAD86E72-F227-4D08-A481-39D44CB0EF54}" type="pres">
      <dgm:prSet presAssocID="{D0036F59-22A7-46AA-993B-18AF47A77F73}" presName="horz1" presStyleCnt="0"/>
      <dgm:spPr/>
    </dgm:pt>
    <dgm:pt modelId="{91D9E780-F664-4019-948F-2736AF017A72}" type="pres">
      <dgm:prSet presAssocID="{D0036F59-22A7-46AA-993B-18AF47A77F73}" presName="tx1" presStyleLbl="revTx" presStyleIdx="23" presStyleCnt="25"/>
      <dgm:spPr/>
    </dgm:pt>
    <dgm:pt modelId="{AAF821D0-D94D-49FA-9337-644A396C79FE}" type="pres">
      <dgm:prSet presAssocID="{D0036F59-22A7-46AA-993B-18AF47A77F73}" presName="vert1" presStyleCnt="0"/>
      <dgm:spPr/>
    </dgm:pt>
    <dgm:pt modelId="{357DFE0A-268C-46B6-B1AE-44D839B0ED01}" type="pres">
      <dgm:prSet presAssocID="{A67E0944-C952-4FD3-9522-815A703EFEBF}" presName="thickLine" presStyleLbl="alignNode1" presStyleIdx="24" presStyleCnt="25"/>
      <dgm:spPr/>
    </dgm:pt>
    <dgm:pt modelId="{998D5EBF-8416-445D-BE2E-BD827C6D6A9C}" type="pres">
      <dgm:prSet presAssocID="{A67E0944-C952-4FD3-9522-815A703EFEBF}" presName="horz1" presStyleCnt="0"/>
      <dgm:spPr/>
    </dgm:pt>
    <dgm:pt modelId="{D3431C6C-59FC-4464-9873-552A09A3577D}" type="pres">
      <dgm:prSet presAssocID="{A67E0944-C952-4FD3-9522-815A703EFEBF}" presName="tx1" presStyleLbl="revTx" presStyleIdx="24" presStyleCnt="25"/>
      <dgm:spPr/>
    </dgm:pt>
    <dgm:pt modelId="{834D390A-1D44-4A19-9E2B-46683C5E8DC0}" type="pres">
      <dgm:prSet presAssocID="{A67E0944-C952-4FD3-9522-815A703EFEBF}" presName="vert1" presStyleCnt="0"/>
      <dgm:spPr/>
    </dgm:pt>
  </dgm:ptLst>
  <dgm:cxnLst>
    <dgm:cxn modelId="{E829EC01-28B5-4233-A198-029A8CEC58DF}" srcId="{5BF7157A-EEF5-4AB5-A563-E2DC26652CCE}" destId="{D0036F59-22A7-46AA-993B-18AF47A77F73}" srcOrd="23" destOrd="0" parTransId="{86D751B5-9254-41DC-AC10-DB11EF235947}" sibTransId="{94194CE0-0EDE-4BC9-A951-CB62C0A1A4E0}"/>
    <dgm:cxn modelId="{3C059E05-C020-47DA-863C-89F756F35AF5}" type="presOf" srcId="{8FE0CBEB-5898-49DC-A5C7-5D4C84446FAD}" destId="{E8F0A302-ACA5-41E4-A0D4-6E6A568686E0}" srcOrd="0" destOrd="0" presId="urn:microsoft.com/office/officeart/2008/layout/LinedList"/>
    <dgm:cxn modelId="{9CC3EB05-2A45-46E1-B7EE-CF2C6D4087A8}" type="presOf" srcId="{55FB47E6-6C17-424A-B11B-D158E77CECCD}" destId="{76810AFD-50EE-4BD5-92F5-2BB0E996E97F}" srcOrd="0" destOrd="0" presId="urn:microsoft.com/office/officeart/2008/layout/LinedList"/>
    <dgm:cxn modelId="{5A9A5909-CC82-470D-8A00-1023E5A3B4A6}" type="presOf" srcId="{88B920B8-8F64-43E8-9532-51D2F5299C04}" destId="{44C2D775-8565-4E4F-8D02-754AED14AB01}" srcOrd="0" destOrd="0" presId="urn:microsoft.com/office/officeart/2008/layout/LinedList"/>
    <dgm:cxn modelId="{AD354B10-A4E5-4F07-97A9-BBD87B754977}" type="presOf" srcId="{9B6780AC-D5F8-49AC-8C10-6B7BF362FA73}" destId="{BD5CDA0E-2BD2-4665-93D8-E4222E8C453D}" srcOrd="0" destOrd="0" presId="urn:microsoft.com/office/officeart/2008/layout/LinedList"/>
    <dgm:cxn modelId="{F162D817-85CD-40A8-9DFE-EC32E140B649}" srcId="{5BF7157A-EEF5-4AB5-A563-E2DC26652CCE}" destId="{CE7FD7A4-DEF6-47FE-8BF1-A6C4C8B55FE5}" srcOrd="11" destOrd="0" parTransId="{D9263643-D199-44EF-88F0-52EC90F4DF38}" sibTransId="{DF697762-D564-4B16-AFB1-CB464C8389CE}"/>
    <dgm:cxn modelId="{CCEE4A1A-04CF-4E7A-AE84-024EB5B9AABC}" srcId="{5BF7157A-EEF5-4AB5-A563-E2DC26652CCE}" destId="{BFF132B1-57D7-4C24-ACB6-45179E52823F}" srcOrd="14" destOrd="0" parTransId="{53A193DF-897D-445B-BED7-B2201A944334}" sibTransId="{4BCDFB4A-246C-4846-8BC2-BE19F24B8E38}"/>
    <dgm:cxn modelId="{B94FDF1D-FEDE-469C-8020-19219CDBBBE0}" srcId="{5BF7157A-EEF5-4AB5-A563-E2DC26652CCE}" destId="{39EBE92D-5283-4E5A-8D98-6BF2431861BB}" srcOrd="2" destOrd="0" parTransId="{BDAA0A42-09DC-41A7-AF20-4BF9C19EE2FE}" sibTransId="{1F3073B6-097C-40F7-859E-3A9F04470BD6}"/>
    <dgm:cxn modelId="{4738061E-7D86-4A36-B12B-FCE94DB8EE3B}" type="presOf" srcId="{D0036F59-22A7-46AA-993B-18AF47A77F73}" destId="{91D9E780-F664-4019-948F-2736AF017A72}" srcOrd="0" destOrd="0" presId="urn:microsoft.com/office/officeart/2008/layout/LinedList"/>
    <dgm:cxn modelId="{3E331B24-12C5-4481-BDAF-B02D37955B74}" type="presOf" srcId="{4D0B6105-4FA1-4F89-8E5A-A125A82759F0}" destId="{E5EB0270-CAA3-41CE-8BDE-EF1FEFCE367E}" srcOrd="0" destOrd="0" presId="urn:microsoft.com/office/officeart/2008/layout/LinedList"/>
    <dgm:cxn modelId="{6D0BA12D-AC1E-4810-A406-866E51D58DE4}" type="presOf" srcId="{A67E0944-C952-4FD3-9522-815A703EFEBF}" destId="{D3431C6C-59FC-4464-9873-552A09A3577D}" srcOrd="0" destOrd="0" presId="urn:microsoft.com/office/officeart/2008/layout/LinedList"/>
    <dgm:cxn modelId="{1832C82D-5D53-44B6-AF90-83D080D75B0A}" type="presOf" srcId="{DF90B5ED-6FB3-40DF-9AB7-E85EDCE04B3A}" destId="{DE1B36A3-6BE8-4D03-8AA0-F4F8843AE8BB}" srcOrd="0" destOrd="0" presId="urn:microsoft.com/office/officeart/2008/layout/LinedList"/>
    <dgm:cxn modelId="{36ED5738-0DD9-4AF5-AAC8-BD51A7365C55}" type="presOf" srcId="{062E0D32-36D5-4BDF-B041-E90F557DE1E9}" destId="{E71CA62C-C0BD-4667-85B7-09B08FD5F2C9}" srcOrd="0" destOrd="0" presId="urn:microsoft.com/office/officeart/2008/layout/LinedList"/>
    <dgm:cxn modelId="{F320FB3C-DB69-45C5-A912-D1B4FDE353D5}" srcId="{5BF7157A-EEF5-4AB5-A563-E2DC26652CCE}" destId="{DF90B5ED-6FB3-40DF-9AB7-E85EDCE04B3A}" srcOrd="3" destOrd="0" parTransId="{C61C55BD-1ED2-4F74-8AD5-E90723692CA8}" sibTransId="{E05693F5-C0DB-4FB6-AEB4-1C9A4B04C8C9}"/>
    <dgm:cxn modelId="{7F58213D-327D-4948-B829-B339D105BB86}" type="presOf" srcId="{6B343C88-B6F4-4661-A83E-240B19265317}" destId="{6A50E9A3-2E6B-4B7F-A133-08F27C839BC9}" srcOrd="0" destOrd="0" presId="urn:microsoft.com/office/officeart/2008/layout/LinedList"/>
    <dgm:cxn modelId="{59DECA5C-0698-4199-A639-6CE11C0C4C94}" srcId="{5BF7157A-EEF5-4AB5-A563-E2DC26652CCE}" destId="{6B343C88-B6F4-4661-A83E-240B19265317}" srcOrd="10" destOrd="0" parTransId="{F65A58CF-D7ED-4A56-846A-38CDE6D2C93C}" sibTransId="{80FF39BF-8F55-4831-B33C-138479F9B24F}"/>
    <dgm:cxn modelId="{8FE09A46-6C34-45D4-B4A0-3CD4E2248FAB}" type="presOf" srcId="{43CD30C1-A7E8-4167-AAD9-FE2A3052B358}" destId="{D73B620E-D41B-408B-91A0-F44E4D666CAA}" srcOrd="0" destOrd="0" presId="urn:microsoft.com/office/officeart/2008/layout/LinedList"/>
    <dgm:cxn modelId="{A768246E-2775-4B2D-9571-E3598C50F53B}" srcId="{5BF7157A-EEF5-4AB5-A563-E2DC26652CCE}" destId="{5BC4BB02-19F0-4A98-91D3-A3944D31E425}" srcOrd="15" destOrd="0" parTransId="{D17B8DF8-AD84-43BF-BB44-3F9492D5CAEC}" sibTransId="{59C925F3-EFC1-4A2A-AE08-6BEF1BA2091C}"/>
    <dgm:cxn modelId="{D8D4A850-FFDB-4892-BCC2-D5BB6BC3C9D6}" srcId="{5BF7157A-EEF5-4AB5-A563-E2DC26652CCE}" destId="{8FE0CBEB-5898-49DC-A5C7-5D4C84446FAD}" srcOrd="17" destOrd="0" parTransId="{37A3D854-FDD3-415E-A82B-CA509C5A361D}" sibTransId="{E8343EAF-FF55-4FC6-99A9-64063D156D6A}"/>
    <dgm:cxn modelId="{4419B270-1622-45A4-ADCB-67A176BF1ACE}" srcId="{5BF7157A-EEF5-4AB5-A563-E2DC26652CCE}" destId="{0EFB14EE-CAEF-4EB7-AF30-E00CDBBFC753}" srcOrd="7" destOrd="0" parTransId="{4B9C3896-8E4E-4B1B-A2B4-CB183B5DFC5E}" sibTransId="{EFFEC447-7526-44C5-90FA-C9DFE7C18FBC}"/>
    <dgm:cxn modelId="{B9C34252-9118-455B-B5B2-7D96FDC8305C}" srcId="{5BF7157A-EEF5-4AB5-A563-E2DC26652CCE}" destId="{43CD30C1-A7E8-4167-AAD9-FE2A3052B358}" srcOrd="20" destOrd="0" parTransId="{261CF0C2-000E-410B-8565-2FBD6F2658D0}" sibTransId="{69C3861E-5B04-4DA5-A6EB-026942A5D5CB}"/>
    <dgm:cxn modelId="{0D970256-5DC9-4AB8-B1D1-2F471EB78683}" type="presOf" srcId="{CE7FD7A4-DEF6-47FE-8BF1-A6C4C8B55FE5}" destId="{11039A18-3938-40D8-BB04-6E8BA7167A9E}" srcOrd="0" destOrd="0" presId="urn:microsoft.com/office/officeart/2008/layout/LinedList"/>
    <dgm:cxn modelId="{97E8817A-AC2C-47AB-8CD6-9E5A6FC4D058}" srcId="{5BF7157A-EEF5-4AB5-A563-E2DC26652CCE}" destId="{9305E621-AEC4-4A46-BE15-96A9E3F67658}" srcOrd="6" destOrd="0" parTransId="{4EE9A6D1-4E96-4E38-BE41-02130D48C887}" sibTransId="{7C78818F-7995-4F48-B3D3-05DA2C4751AC}"/>
    <dgm:cxn modelId="{DC7EC283-DCD1-4F79-9096-B4B8730033FA}" type="presOf" srcId="{BFF132B1-57D7-4C24-ACB6-45179E52823F}" destId="{FA62AE98-A716-4AAD-9215-C6B1E019C1AA}" srcOrd="0" destOrd="0" presId="urn:microsoft.com/office/officeart/2008/layout/LinedList"/>
    <dgm:cxn modelId="{D3645089-CE8D-420E-8D97-6B162AEF0DCD}" type="presOf" srcId="{0D302A6A-491D-4225-A94F-03639BF60F65}" destId="{47ACD621-F87A-46BD-99F5-2A349D010684}" srcOrd="0" destOrd="0" presId="urn:microsoft.com/office/officeart/2008/layout/LinedList"/>
    <dgm:cxn modelId="{B934828B-6EF8-4B3E-A0C2-DA9B0E41E4EB}" type="presOf" srcId="{5BF7157A-EEF5-4AB5-A563-E2DC26652CCE}" destId="{64ED4327-59EB-457D-8641-1B8F78A1CBD3}" srcOrd="0" destOrd="0" presId="urn:microsoft.com/office/officeart/2008/layout/LinedList"/>
    <dgm:cxn modelId="{618B728D-113D-476E-88F2-1A42BED5A31D}" type="presOf" srcId="{0EFB14EE-CAEF-4EB7-AF30-E00CDBBFC753}" destId="{80FB6336-D3B8-4EC2-B1F1-501B5C1100CE}" srcOrd="0" destOrd="0" presId="urn:microsoft.com/office/officeart/2008/layout/LinedList"/>
    <dgm:cxn modelId="{4C9C3B8E-79CE-4133-B599-717F6DF4AE94}" srcId="{5BF7157A-EEF5-4AB5-A563-E2DC26652CCE}" destId="{7C6F6B98-0C91-406B-9038-E1D643815FE1}" srcOrd="9" destOrd="0" parTransId="{FA65AF09-22B8-4D53-8F85-97790CC5B8C8}" sibTransId="{42224CA5-A17C-4BCB-A19C-B09C7D730BD7}"/>
    <dgm:cxn modelId="{BFAC3298-799C-438A-91CB-7FDF7E452CB2}" srcId="{5BF7157A-EEF5-4AB5-A563-E2DC26652CCE}" destId="{9B6780AC-D5F8-49AC-8C10-6B7BF362FA73}" srcOrd="13" destOrd="0" parTransId="{C29D4207-5C63-4AC5-83AC-4389D636E8D9}" sibTransId="{1D175B3D-E55E-46C0-B3BF-276FF641408A}"/>
    <dgm:cxn modelId="{858CC0A0-4632-44A7-8723-497F361B17C7}" type="presOf" srcId="{61919883-0D24-4459-A7CC-A24D10870BC6}" destId="{7821EFE6-8234-4242-A18B-304769C2F1B2}" srcOrd="0" destOrd="0" presId="urn:microsoft.com/office/officeart/2008/layout/LinedList"/>
    <dgm:cxn modelId="{97DCD5A1-9B77-4BA4-BD31-D63DC3B94406}" srcId="{5BF7157A-EEF5-4AB5-A563-E2DC26652CCE}" destId="{88B920B8-8F64-43E8-9532-51D2F5299C04}" srcOrd="4" destOrd="0" parTransId="{076105A5-6D22-4AF3-98DD-14B33B3DB4F6}" sibTransId="{F3F8DAC2-459C-4550-A1FF-CD1A73059E3E}"/>
    <dgm:cxn modelId="{922AD5A7-1B13-4A2C-A4C2-F7EE387EA957}" type="presOf" srcId="{9305E621-AEC4-4A46-BE15-96A9E3F67658}" destId="{1F784ECB-7701-4616-80F2-0C4721C47FBC}" srcOrd="0" destOrd="0" presId="urn:microsoft.com/office/officeart/2008/layout/LinedList"/>
    <dgm:cxn modelId="{A88F90A9-BAD7-4101-9521-974AAB4494CA}" type="presOf" srcId="{067E54DB-43DC-4A75-BCED-A3C3AA03DCA1}" destId="{5588F60D-1270-43C1-9B0B-8110DACABE55}" srcOrd="0" destOrd="0" presId="urn:microsoft.com/office/officeart/2008/layout/LinedList"/>
    <dgm:cxn modelId="{343DDDAB-D06B-4C24-B986-B62389C46033}" srcId="{5BF7157A-EEF5-4AB5-A563-E2DC26652CCE}" destId="{55FB47E6-6C17-424A-B11B-D158E77CECCD}" srcOrd="0" destOrd="0" parTransId="{4AA22A57-1C41-4D31-BB1C-6B373E240615}" sibTransId="{0FA544C7-6052-432B-8807-5BB6BD92E972}"/>
    <dgm:cxn modelId="{5F21BBAF-E4D4-4245-9FA9-4195CB033C3E}" type="presOf" srcId="{04A9435B-54FC-48A5-A86C-0338319207F8}" destId="{B35F111F-3031-4B32-A5C1-108F18ED565B}" srcOrd="0" destOrd="0" presId="urn:microsoft.com/office/officeart/2008/layout/LinedList"/>
    <dgm:cxn modelId="{107E02B2-F77F-42F2-BE8B-5054107CDD85}" type="presOf" srcId="{DCF1BB84-FCD8-45E6-B14C-008BF4750219}" destId="{F08CE08B-E26D-49B7-87D4-729DB564E486}" srcOrd="0" destOrd="0" presId="urn:microsoft.com/office/officeart/2008/layout/LinedList"/>
    <dgm:cxn modelId="{9DCCB4B3-5A1C-4E8F-AFFA-7FFE13CCED47}" type="presOf" srcId="{5BC4BB02-19F0-4A98-91D3-A3944D31E425}" destId="{59D0D519-0D3E-4CF8-9E57-46E2D7C33098}" srcOrd="0" destOrd="0" presId="urn:microsoft.com/office/officeart/2008/layout/LinedList"/>
    <dgm:cxn modelId="{32CBCBC2-7672-43A6-BA47-411E312DAC08}" srcId="{5BF7157A-EEF5-4AB5-A563-E2DC26652CCE}" destId="{04A9435B-54FC-48A5-A86C-0338319207F8}" srcOrd="21" destOrd="0" parTransId="{10ABE964-CDC4-4424-A6A8-5050D181EFAD}" sibTransId="{725554BF-AAEF-4D74-9151-FFE30D3E88E7}"/>
    <dgm:cxn modelId="{C8552AC8-AF8E-42BC-917B-3AA36B32F682}" srcId="{5BF7157A-EEF5-4AB5-A563-E2DC26652CCE}" destId="{757AC66F-AADE-4F47-9DCD-10DDDB6B58CC}" srcOrd="18" destOrd="0" parTransId="{1DEDE0B7-3C09-4093-9078-AA95382FEB2D}" sibTransId="{7489E92A-0434-46E8-81A2-C2E29E81FEA2}"/>
    <dgm:cxn modelId="{16A93BCB-1F78-443B-A431-6CBFF1F6B347}" srcId="{5BF7157A-EEF5-4AB5-A563-E2DC26652CCE}" destId="{DCF1BB84-FCD8-45E6-B14C-008BF4750219}" srcOrd="22" destOrd="0" parTransId="{56068ED2-6598-4F3C-9729-021EE563998D}" sibTransId="{3E5D2D57-087E-424F-AAF2-73394BB56633}"/>
    <dgm:cxn modelId="{F81BECCB-5AA2-4093-8C8A-E52312FEE966}" srcId="{5BF7157A-EEF5-4AB5-A563-E2DC26652CCE}" destId="{51586D6E-1C06-4B0E-89EF-69F9C5FE8CA6}" srcOrd="16" destOrd="0" parTransId="{8FD09210-E206-418F-958D-8630B5074E01}" sibTransId="{6D74FEE9-EEB8-4987-AAB5-EAFDD59C89A4}"/>
    <dgm:cxn modelId="{583EDFCC-A4C5-4F05-90CA-8120AD817F55}" srcId="{5BF7157A-EEF5-4AB5-A563-E2DC26652CCE}" destId="{062E0D32-36D5-4BDF-B041-E90F557DE1E9}" srcOrd="5" destOrd="0" parTransId="{65E4064E-DFE9-4742-8047-D493CCB8DC5F}" sibTransId="{92C6BE8C-026D-478C-A32B-C3C8C3F7950E}"/>
    <dgm:cxn modelId="{AE4EBBCD-58A5-485C-93CB-EC8A1EB92C82}" type="presOf" srcId="{51586D6E-1C06-4B0E-89EF-69F9C5FE8CA6}" destId="{EFDDE108-A235-4895-881D-34D26D04B516}" srcOrd="0" destOrd="0" presId="urn:microsoft.com/office/officeart/2008/layout/LinedList"/>
    <dgm:cxn modelId="{BE2174D2-C25B-4727-A3B0-B37E286329A3}" srcId="{5BF7157A-EEF5-4AB5-A563-E2DC26652CCE}" destId="{0D302A6A-491D-4225-A94F-03639BF60F65}" srcOrd="19" destOrd="0" parTransId="{9551963A-4AF8-4ACE-BAF3-25BE09662E05}" sibTransId="{2EA242B1-8E53-48D9-8410-EBC32C597674}"/>
    <dgm:cxn modelId="{866566D7-1D6A-489D-B2B5-56A5640115C2}" type="presOf" srcId="{757AC66F-AADE-4F47-9DCD-10DDDB6B58CC}" destId="{31892C2F-76C2-4A61-AF9B-93F82F8F14E6}" srcOrd="0" destOrd="0" presId="urn:microsoft.com/office/officeart/2008/layout/LinedList"/>
    <dgm:cxn modelId="{E5C1D8D7-9962-4116-841C-971914FA0D4B}" type="presOf" srcId="{39EBE92D-5283-4E5A-8D98-6BF2431861BB}" destId="{C022BDDB-2CBF-420E-A91D-2ABCB28B302D}" srcOrd="0" destOrd="0" presId="urn:microsoft.com/office/officeart/2008/layout/LinedList"/>
    <dgm:cxn modelId="{0094A8DC-D9C0-4A0C-8617-4EF90B7F406A}" srcId="{5BF7157A-EEF5-4AB5-A563-E2DC26652CCE}" destId="{61919883-0D24-4459-A7CC-A24D10870BC6}" srcOrd="12" destOrd="0" parTransId="{C9822C58-20A0-469B-9A91-82515F4DA3B2}" sibTransId="{49ECD6D4-E9C8-44B7-8193-3E53086207EF}"/>
    <dgm:cxn modelId="{836DBDE1-793D-43AE-BE4A-DB6EA5AAF996}" srcId="{5BF7157A-EEF5-4AB5-A563-E2DC26652CCE}" destId="{4D0B6105-4FA1-4F89-8E5A-A125A82759F0}" srcOrd="8" destOrd="0" parTransId="{CFFE75AB-4578-4F00-BF78-328795DD5002}" sibTransId="{B3860102-1A99-46F7-BA50-8D36527C5097}"/>
    <dgm:cxn modelId="{18403AE7-5676-4A6A-A942-14DFB3204B1B}" type="presOf" srcId="{7C6F6B98-0C91-406B-9038-E1D643815FE1}" destId="{5D761813-52A7-435E-A000-F71A6EDD9E5F}" srcOrd="0" destOrd="0" presId="urn:microsoft.com/office/officeart/2008/layout/LinedList"/>
    <dgm:cxn modelId="{C8E5F4F2-31D5-44C4-8898-03FE3CC97CE0}" srcId="{5BF7157A-EEF5-4AB5-A563-E2DC26652CCE}" destId="{A67E0944-C952-4FD3-9522-815A703EFEBF}" srcOrd="24" destOrd="0" parTransId="{9CD44757-61CB-48C5-8999-682B1AA1CC59}" sibTransId="{F1B11D0E-61DC-4E27-BD32-DF360F8B1EBE}"/>
    <dgm:cxn modelId="{CED62DF8-DB9F-40CF-AD01-2082161BB5FD}" srcId="{5BF7157A-EEF5-4AB5-A563-E2DC26652CCE}" destId="{067E54DB-43DC-4A75-BCED-A3C3AA03DCA1}" srcOrd="1" destOrd="0" parTransId="{9763744B-5B07-4812-A0C0-DCDA9AD9CF67}" sibTransId="{732D1D91-43E1-47BB-B8A5-0CECB9115C03}"/>
    <dgm:cxn modelId="{E5AB588A-2B72-4464-A0E9-3B7AB5888DA8}" type="presParOf" srcId="{64ED4327-59EB-457D-8641-1B8F78A1CBD3}" destId="{E89197A3-DEA0-4973-BD43-EA8A526F1035}" srcOrd="0" destOrd="0" presId="urn:microsoft.com/office/officeart/2008/layout/LinedList"/>
    <dgm:cxn modelId="{894E5C95-88BD-413E-A39A-39BA2B944081}" type="presParOf" srcId="{64ED4327-59EB-457D-8641-1B8F78A1CBD3}" destId="{0E9A3A8C-5342-4194-9A06-15005A29573C}" srcOrd="1" destOrd="0" presId="urn:microsoft.com/office/officeart/2008/layout/LinedList"/>
    <dgm:cxn modelId="{1D2135F0-8E6E-42FD-8FD5-DB15BBD7D74A}" type="presParOf" srcId="{0E9A3A8C-5342-4194-9A06-15005A29573C}" destId="{76810AFD-50EE-4BD5-92F5-2BB0E996E97F}" srcOrd="0" destOrd="0" presId="urn:microsoft.com/office/officeart/2008/layout/LinedList"/>
    <dgm:cxn modelId="{EE222F40-9A86-4927-9C32-9C67CC97BF57}" type="presParOf" srcId="{0E9A3A8C-5342-4194-9A06-15005A29573C}" destId="{6AF3C8A2-EABD-4A29-B7D7-5E3735CA4687}" srcOrd="1" destOrd="0" presId="urn:microsoft.com/office/officeart/2008/layout/LinedList"/>
    <dgm:cxn modelId="{664D2BED-40AE-4CAA-A85B-F87A7F935DE2}" type="presParOf" srcId="{64ED4327-59EB-457D-8641-1B8F78A1CBD3}" destId="{E3F28989-5CCD-464C-BC15-2976A6F2471A}" srcOrd="2" destOrd="0" presId="urn:microsoft.com/office/officeart/2008/layout/LinedList"/>
    <dgm:cxn modelId="{CA50A31C-5342-42AE-9905-152BEE6724A9}" type="presParOf" srcId="{64ED4327-59EB-457D-8641-1B8F78A1CBD3}" destId="{1A2C9C7B-75DE-49F7-B80C-8D300124291F}" srcOrd="3" destOrd="0" presId="urn:microsoft.com/office/officeart/2008/layout/LinedList"/>
    <dgm:cxn modelId="{5279B9FF-F217-47EF-8F04-4D2EC27771DE}" type="presParOf" srcId="{1A2C9C7B-75DE-49F7-B80C-8D300124291F}" destId="{5588F60D-1270-43C1-9B0B-8110DACABE55}" srcOrd="0" destOrd="0" presId="urn:microsoft.com/office/officeart/2008/layout/LinedList"/>
    <dgm:cxn modelId="{7D14473D-D4E2-4512-BF5B-8994CABD7E4A}" type="presParOf" srcId="{1A2C9C7B-75DE-49F7-B80C-8D300124291F}" destId="{59EF8017-7C32-4C46-93BE-A7811B4E056F}" srcOrd="1" destOrd="0" presId="urn:microsoft.com/office/officeart/2008/layout/LinedList"/>
    <dgm:cxn modelId="{674326ED-CD87-4A4C-990B-977DD246DCC3}" type="presParOf" srcId="{64ED4327-59EB-457D-8641-1B8F78A1CBD3}" destId="{7419122B-F754-4700-A48F-CE069BE308F2}" srcOrd="4" destOrd="0" presId="urn:microsoft.com/office/officeart/2008/layout/LinedList"/>
    <dgm:cxn modelId="{34E26E05-4E6B-45ED-A095-61D61BE2EBC2}" type="presParOf" srcId="{64ED4327-59EB-457D-8641-1B8F78A1CBD3}" destId="{19951BAF-609D-437F-99F6-7E90BD14E0D9}" srcOrd="5" destOrd="0" presId="urn:microsoft.com/office/officeart/2008/layout/LinedList"/>
    <dgm:cxn modelId="{6A583E30-ED68-4B57-8B4A-AF91333638E7}" type="presParOf" srcId="{19951BAF-609D-437F-99F6-7E90BD14E0D9}" destId="{C022BDDB-2CBF-420E-A91D-2ABCB28B302D}" srcOrd="0" destOrd="0" presId="urn:microsoft.com/office/officeart/2008/layout/LinedList"/>
    <dgm:cxn modelId="{5D3360E7-75C9-4C8F-94FC-8B08F5F8E58F}" type="presParOf" srcId="{19951BAF-609D-437F-99F6-7E90BD14E0D9}" destId="{11C4236B-867F-40B8-B1F8-B236CEFAF8D3}" srcOrd="1" destOrd="0" presId="urn:microsoft.com/office/officeart/2008/layout/LinedList"/>
    <dgm:cxn modelId="{CA0A4359-E667-4B84-87FD-EC71F3FF8283}" type="presParOf" srcId="{64ED4327-59EB-457D-8641-1B8F78A1CBD3}" destId="{F623C68F-4CC3-4A61-89A8-1E5B7667529C}" srcOrd="6" destOrd="0" presId="urn:microsoft.com/office/officeart/2008/layout/LinedList"/>
    <dgm:cxn modelId="{BE6DBB62-5121-48C1-90E3-AE85091D8367}" type="presParOf" srcId="{64ED4327-59EB-457D-8641-1B8F78A1CBD3}" destId="{7997D528-800E-47CD-99FD-39FD0E511A46}" srcOrd="7" destOrd="0" presId="urn:microsoft.com/office/officeart/2008/layout/LinedList"/>
    <dgm:cxn modelId="{73732CB3-47E1-454A-8A70-50E53C1D6357}" type="presParOf" srcId="{7997D528-800E-47CD-99FD-39FD0E511A46}" destId="{DE1B36A3-6BE8-4D03-8AA0-F4F8843AE8BB}" srcOrd="0" destOrd="0" presId="urn:microsoft.com/office/officeart/2008/layout/LinedList"/>
    <dgm:cxn modelId="{421F2149-5950-4393-A33B-CC585F947552}" type="presParOf" srcId="{7997D528-800E-47CD-99FD-39FD0E511A46}" destId="{28386FEE-DC85-476A-A1A9-6FA7FCEC9D8F}" srcOrd="1" destOrd="0" presId="urn:microsoft.com/office/officeart/2008/layout/LinedList"/>
    <dgm:cxn modelId="{B080BF92-2CE2-4CF9-965F-77E16BA51CC1}" type="presParOf" srcId="{64ED4327-59EB-457D-8641-1B8F78A1CBD3}" destId="{E851384A-CC61-43BC-9445-D16F0F9BC91D}" srcOrd="8" destOrd="0" presId="urn:microsoft.com/office/officeart/2008/layout/LinedList"/>
    <dgm:cxn modelId="{C8E72E53-7721-4328-803B-88CD2E9B5683}" type="presParOf" srcId="{64ED4327-59EB-457D-8641-1B8F78A1CBD3}" destId="{601AF1F2-21DE-4971-ADD8-364B6C05D643}" srcOrd="9" destOrd="0" presId="urn:microsoft.com/office/officeart/2008/layout/LinedList"/>
    <dgm:cxn modelId="{EC98C32A-8465-4B73-9C5D-0AC529A3FDC3}" type="presParOf" srcId="{601AF1F2-21DE-4971-ADD8-364B6C05D643}" destId="{44C2D775-8565-4E4F-8D02-754AED14AB01}" srcOrd="0" destOrd="0" presId="urn:microsoft.com/office/officeart/2008/layout/LinedList"/>
    <dgm:cxn modelId="{2030D65D-776A-4216-BEA0-6689B37D6DD3}" type="presParOf" srcId="{601AF1F2-21DE-4971-ADD8-364B6C05D643}" destId="{4EBFFEAF-84BC-4097-8FDE-1829397325D3}" srcOrd="1" destOrd="0" presId="urn:microsoft.com/office/officeart/2008/layout/LinedList"/>
    <dgm:cxn modelId="{BD4F6D77-6903-436A-8499-D39AE3DE13E5}" type="presParOf" srcId="{64ED4327-59EB-457D-8641-1B8F78A1CBD3}" destId="{C354B51D-C089-4302-A214-0681F2DF9361}" srcOrd="10" destOrd="0" presId="urn:microsoft.com/office/officeart/2008/layout/LinedList"/>
    <dgm:cxn modelId="{ABC75F65-EE8A-4B78-9ED4-75938AC414E9}" type="presParOf" srcId="{64ED4327-59EB-457D-8641-1B8F78A1CBD3}" destId="{DA96EE3B-62F1-474E-9E75-E9DDAA5B5449}" srcOrd="11" destOrd="0" presId="urn:microsoft.com/office/officeart/2008/layout/LinedList"/>
    <dgm:cxn modelId="{2CCBAA63-00ED-42EE-835E-31FDB3323E2C}" type="presParOf" srcId="{DA96EE3B-62F1-474E-9E75-E9DDAA5B5449}" destId="{E71CA62C-C0BD-4667-85B7-09B08FD5F2C9}" srcOrd="0" destOrd="0" presId="urn:microsoft.com/office/officeart/2008/layout/LinedList"/>
    <dgm:cxn modelId="{71235C28-130D-408F-9917-6F7560471265}" type="presParOf" srcId="{DA96EE3B-62F1-474E-9E75-E9DDAA5B5449}" destId="{690B5591-24C0-476B-AD31-E8A3B6BEC0A4}" srcOrd="1" destOrd="0" presId="urn:microsoft.com/office/officeart/2008/layout/LinedList"/>
    <dgm:cxn modelId="{11F3288E-265A-43AA-BF29-E517E542B786}" type="presParOf" srcId="{64ED4327-59EB-457D-8641-1B8F78A1CBD3}" destId="{501D6CEF-2787-4351-94F5-681B350F9AB4}" srcOrd="12" destOrd="0" presId="urn:microsoft.com/office/officeart/2008/layout/LinedList"/>
    <dgm:cxn modelId="{C9CFA052-9FAE-458A-B2E0-240267C725FE}" type="presParOf" srcId="{64ED4327-59EB-457D-8641-1B8F78A1CBD3}" destId="{3CB62B17-F3E6-4921-B001-BE96BC95F817}" srcOrd="13" destOrd="0" presId="urn:microsoft.com/office/officeart/2008/layout/LinedList"/>
    <dgm:cxn modelId="{57A46765-7F18-486D-BD68-FF8CF686FE62}" type="presParOf" srcId="{3CB62B17-F3E6-4921-B001-BE96BC95F817}" destId="{1F784ECB-7701-4616-80F2-0C4721C47FBC}" srcOrd="0" destOrd="0" presId="urn:microsoft.com/office/officeart/2008/layout/LinedList"/>
    <dgm:cxn modelId="{72FE0B2A-93D8-498A-98FC-68BCD62DAB61}" type="presParOf" srcId="{3CB62B17-F3E6-4921-B001-BE96BC95F817}" destId="{4D655934-889C-4E1E-B5EF-C1C088F91566}" srcOrd="1" destOrd="0" presId="urn:microsoft.com/office/officeart/2008/layout/LinedList"/>
    <dgm:cxn modelId="{989F5E1F-1526-436A-BEBB-D9E4E2B24701}" type="presParOf" srcId="{64ED4327-59EB-457D-8641-1B8F78A1CBD3}" destId="{0AA7A5C3-2902-498C-9E7C-7179578EFD27}" srcOrd="14" destOrd="0" presId="urn:microsoft.com/office/officeart/2008/layout/LinedList"/>
    <dgm:cxn modelId="{8C584436-9305-477E-9CD7-986D8BA53673}" type="presParOf" srcId="{64ED4327-59EB-457D-8641-1B8F78A1CBD3}" destId="{F4CE898F-FC8C-48E7-B9F9-26791C35DB83}" srcOrd="15" destOrd="0" presId="urn:microsoft.com/office/officeart/2008/layout/LinedList"/>
    <dgm:cxn modelId="{1A2495AE-69A1-49AA-8736-7213FA4E486F}" type="presParOf" srcId="{F4CE898F-FC8C-48E7-B9F9-26791C35DB83}" destId="{80FB6336-D3B8-4EC2-B1F1-501B5C1100CE}" srcOrd="0" destOrd="0" presId="urn:microsoft.com/office/officeart/2008/layout/LinedList"/>
    <dgm:cxn modelId="{54B03DBE-6007-41F5-807E-A562E20F4D65}" type="presParOf" srcId="{F4CE898F-FC8C-48E7-B9F9-26791C35DB83}" destId="{097B8204-FF16-4575-BBE2-EACFEAB33ABE}" srcOrd="1" destOrd="0" presId="urn:microsoft.com/office/officeart/2008/layout/LinedList"/>
    <dgm:cxn modelId="{D8D6F8C9-9A40-4ABD-B7B0-75A99768AA9A}" type="presParOf" srcId="{64ED4327-59EB-457D-8641-1B8F78A1CBD3}" destId="{1A70D48B-C1FE-4F85-A59D-2C573E6CFB62}" srcOrd="16" destOrd="0" presId="urn:microsoft.com/office/officeart/2008/layout/LinedList"/>
    <dgm:cxn modelId="{A6AAEB8A-F7B5-44CE-BADB-5EDFBE494DA9}" type="presParOf" srcId="{64ED4327-59EB-457D-8641-1B8F78A1CBD3}" destId="{F7D7895E-E498-43B7-B3F1-1D19FA261A22}" srcOrd="17" destOrd="0" presId="urn:microsoft.com/office/officeart/2008/layout/LinedList"/>
    <dgm:cxn modelId="{205FC220-B49B-4311-B560-746A7BAF7942}" type="presParOf" srcId="{F7D7895E-E498-43B7-B3F1-1D19FA261A22}" destId="{E5EB0270-CAA3-41CE-8BDE-EF1FEFCE367E}" srcOrd="0" destOrd="0" presId="urn:microsoft.com/office/officeart/2008/layout/LinedList"/>
    <dgm:cxn modelId="{4BC859B5-C8BA-4F55-A57F-97F1414DDDDE}" type="presParOf" srcId="{F7D7895E-E498-43B7-B3F1-1D19FA261A22}" destId="{5B196146-E3FE-40EB-A1C2-9D0BB7A478C9}" srcOrd="1" destOrd="0" presId="urn:microsoft.com/office/officeart/2008/layout/LinedList"/>
    <dgm:cxn modelId="{BC740FF6-BFF4-4D92-95C6-19DC37648EFF}" type="presParOf" srcId="{64ED4327-59EB-457D-8641-1B8F78A1CBD3}" destId="{942B2451-2FE5-4911-9F11-6D2A60677397}" srcOrd="18" destOrd="0" presId="urn:microsoft.com/office/officeart/2008/layout/LinedList"/>
    <dgm:cxn modelId="{02650800-51AB-4352-AE2E-441B5E3C544D}" type="presParOf" srcId="{64ED4327-59EB-457D-8641-1B8F78A1CBD3}" destId="{2B2D57F8-CE16-4886-A1F4-E8B1F0A62E1A}" srcOrd="19" destOrd="0" presId="urn:microsoft.com/office/officeart/2008/layout/LinedList"/>
    <dgm:cxn modelId="{1D38FB6F-3405-4924-9EFB-DD3D6670565D}" type="presParOf" srcId="{2B2D57F8-CE16-4886-A1F4-E8B1F0A62E1A}" destId="{5D761813-52A7-435E-A000-F71A6EDD9E5F}" srcOrd="0" destOrd="0" presId="urn:microsoft.com/office/officeart/2008/layout/LinedList"/>
    <dgm:cxn modelId="{10241E48-940F-4F10-9B81-D5258B432597}" type="presParOf" srcId="{2B2D57F8-CE16-4886-A1F4-E8B1F0A62E1A}" destId="{D4B7A350-16DD-4D73-95FC-2C8659CAC5F3}" srcOrd="1" destOrd="0" presId="urn:microsoft.com/office/officeart/2008/layout/LinedList"/>
    <dgm:cxn modelId="{E1682378-8CB9-44D9-88E8-DFFA32757A5C}" type="presParOf" srcId="{64ED4327-59EB-457D-8641-1B8F78A1CBD3}" destId="{C88A5D6A-7C2C-4103-8638-434EDE236198}" srcOrd="20" destOrd="0" presId="urn:microsoft.com/office/officeart/2008/layout/LinedList"/>
    <dgm:cxn modelId="{6BAFF1E0-C7E3-413F-B5D6-C6C40B963156}" type="presParOf" srcId="{64ED4327-59EB-457D-8641-1B8F78A1CBD3}" destId="{9CCAF398-EE42-4F15-9016-52797598A725}" srcOrd="21" destOrd="0" presId="urn:microsoft.com/office/officeart/2008/layout/LinedList"/>
    <dgm:cxn modelId="{6B1023A2-2D91-40A5-AB7A-810D7BFA6AC6}" type="presParOf" srcId="{9CCAF398-EE42-4F15-9016-52797598A725}" destId="{6A50E9A3-2E6B-4B7F-A133-08F27C839BC9}" srcOrd="0" destOrd="0" presId="urn:microsoft.com/office/officeart/2008/layout/LinedList"/>
    <dgm:cxn modelId="{9E219B62-6CFE-478D-9571-7E6E37EF36E1}" type="presParOf" srcId="{9CCAF398-EE42-4F15-9016-52797598A725}" destId="{9ED6989C-D75C-4D65-9B22-96D29CD374A0}" srcOrd="1" destOrd="0" presId="urn:microsoft.com/office/officeart/2008/layout/LinedList"/>
    <dgm:cxn modelId="{97940C66-0FCA-4B75-888C-38E2FA297B90}" type="presParOf" srcId="{64ED4327-59EB-457D-8641-1B8F78A1CBD3}" destId="{DDC78DC5-BA4F-4B3F-B1F3-76476C80EE78}" srcOrd="22" destOrd="0" presId="urn:microsoft.com/office/officeart/2008/layout/LinedList"/>
    <dgm:cxn modelId="{B76D9609-900A-4CDB-B010-3D0C5E44877C}" type="presParOf" srcId="{64ED4327-59EB-457D-8641-1B8F78A1CBD3}" destId="{BAEE8E09-5C1B-431D-BB5B-88AB0BDC21A7}" srcOrd="23" destOrd="0" presId="urn:microsoft.com/office/officeart/2008/layout/LinedList"/>
    <dgm:cxn modelId="{0E314E1D-B971-453A-9EC8-CDF46BA19E7A}" type="presParOf" srcId="{BAEE8E09-5C1B-431D-BB5B-88AB0BDC21A7}" destId="{11039A18-3938-40D8-BB04-6E8BA7167A9E}" srcOrd="0" destOrd="0" presId="urn:microsoft.com/office/officeart/2008/layout/LinedList"/>
    <dgm:cxn modelId="{029F878D-70A5-4BFE-9B63-04A41081C4AA}" type="presParOf" srcId="{BAEE8E09-5C1B-431D-BB5B-88AB0BDC21A7}" destId="{289B9358-1972-4429-BBF8-53C8362A82DC}" srcOrd="1" destOrd="0" presId="urn:microsoft.com/office/officeart/2008/layout/LinedList"/>
    <dgm:cxn modelId="{CDC90631-F9B6-4A78-BB95-4C4DE3D4EA0D}" type="presParOf" srcId="{64ED4327-59EB-457D-8641-1B8F78A1CBD3}" destId="{BD5E08C8-9629-4061-B0B0-0E9CE1E59EE1}" srcOrd="24" destOrd="0" presId="urn:microsoft.com/office/officeart/2008/layout/LinedList"/>
    <dgm:cxn modelId="{B1424069-2F48-49DA-910B-B1F7FC758F7C}" type="presParOf" srcId="{64ED4327-59EB-457D-8641-1B8F78A1CBD3}" destId="{C277E80A-2A55-4C76-83BC-9A46211D41C7}" srcOrd="25" destOrd="0" presId="urn:microsoft.com/office/officeart/2008/layout/LinedList"/>
    <dgm:cxn modelId="{9AB5B7B9-B527-4188-B1E0-1486BE92FBDB}" type="presParOf" srcId="{C277E80A-2A55-4C76-83BC-9A46211D41C7}" destId="{7821EFE6-8234-4242-A18B-304769C2F1B2}" srcOrd="0" destOrd="0" presId="urn:microsoft.com/office/officeart/2008/layout/LinedList"/>
    <dgm:cxn modelId="{A1C4DECE-1089-4ED8-9296-1C18F39FD212}" type="presParOf" srcId="{C277E80A-2A55-4C76-83BC-9A46211D41C7}" destId="{79C320AC-CB4C-4AAB-A2FE-9B94BE5D50B9}" srcOrd="1" destOrd="0" presId="urn:microsoft.com/office/officeart/2008/layout/LinedList"/>
    <dgm:cxn modelId="{08AF91A5-CDB2-4645-8F78-CFAED8E85A8D}" type="presParOf" srcId="{64ED4327-59EB-457D-8641-1B8F78A1CBD3}" destId="{13008DA2-DEEE-4F97-A2C1-BC1B0A54A161}" srcOrd="26" destOrd="0" presId="urn:microsoft.com/office/officeart/2008/layout/LinedList"/>
    <dgm:cxn modelId="{F7DB4B20-4AA8-45AD-8111-59AB981F0112}" type="presParOf" srcId="{64ED4327-59EB-457D-8641-1B8F78A1CBD3}" destId="{E1250D11-8552-4415-ACE5-7F35776377B9}" srcOrd="27" destOrd="0" presId="urn:microsoft.com/office/officeart/2008/layout/LinedList"/>
    <dgm:cxn modelId="{8ECE6F61-EB89-4DBB-BDFC-E946FFC91802}" type="presParOf" srcId="{E1250D11-8552-4415-ACE5-7F35776377B9}" destId="{BD5CDA0E-2BD2-4665-93D8-E4222E8C453D}" srcOrd="0" destOrd="0" presId="urn:microsoft.com/office/officeart/2008/layout/LinedList"/>
    <dgm:cxn modelId="{AED137C6-59DF-447D-8F1F-AEBF55E25C29}" type="presParOf" srcId="{E1250D11-8552-4415-ACE5-7F35776377B9}" destId="{35BDD86E-4A95-478D-93CC-44BFD72A9AC1}" srcOrd="1" destOrd="0" presId="urn:microsoft.com/office/officeart/2008/layout/LinedList"/>
    <dgm:cxn modelId="{D1DA5DD5-0628-444D-ACDC-C5BCC70B008E}" type="presParOf" srcId="{64ED4327-59EB-457D-8641-1B8F78A1CBD3}" destId="{C680A574-69A6-4DBA-9FC5-8C8B940AD7F4}" srcOrd="28" destOrd="0" presId="urn:microsoft.com/office/officeart/2008/layout/LinedList"/>
    <dgm:cxn modelId="{B2EEADE4-CA2F-4543-B137-AE59823C5DFF}" type="presParOf" srcId="{64ED4327-59EB-457D-8641-1B8F78A1CBD3}" destId="{47A5683F-9859-4798-88C4-1B3FEA8E007F}" srcOrd="29" destOrd="0" presId="urn:microsoft.com/office/officeart/2008/layout/LinedList"/>
    <dgm:cxn modelId="{B6536BA6-0730-4C5B-8D50-A2C528E5EB65}" type="presParOf" srcId="{47A5683F-9859-4798-88C4-1B3FEA8E007F}" destId="{FA62AE98-A716-4AAD-9215-C6B1E019C1AA}" srcOrd="0" destOrd="0" presId="urn:microsoft.com/office/officeart/2008/layout/LinedList"/>
    <dgm:cxn modelId="{33A02F07-8BAA-4CE1-ADAA-390F40275213}" type="presParOf" srcId="{47A5683F-9859-4798-88C4-1B3FEA8E007F}" destId="{6BB50175-099B-4B72-B847-C53EC34666C7}" srcOrd="1" destOrd="0" presId="urn:microsoft.com/office/officeart/2008/layout/LinedList"/>
    <dgm:cxn modelId="{84902843-FE32-4C16-B704-B1BA1B488DFB}" type="presParOf" srcId="{64ED4327-59EB-457D-8641-1B8F78A1CBD3}" destId="{04FB0AEF-1ACC-4573-A29D-C1996D4340EC}" srcOrd="30" destOrd="0" presId="urn:microsoft.com/office/officeart/2008/layout/LinedList"/>
    <dgm:cxn modelId="{FF5CC2F7-C7C9-46B7-B962-AFA56B7D5B98}" type="presParOf" srcId="{64ED4327-59EB-457D-8641-1B8F78A1CBD3}" destId="{6771A529-3BA7-4B73-8E59-51E3B8FEA5E6}" srcOrd="31" destOrd="0" presId="urn:microsoft.com/office/officeart/2008/layout/LinedList"/>
    <dgm:cxn modelId="{81F2F78E-8D49-4D48-8E0B-DA6334485A22}" type="presParOf" srcId="{6771A529-3BA7-4B73-8E59-51E3B8FEA5E6}" destId="{59D0D519-0D3E-4CF8-9E57-46E2D7C33098}" srcOrd="0" destOrd="0" presId="urn:microsoft.com/office/officeart/2008/layout/LinedList"/>
    <dgm:cxn modelId="{1CA1A09C-E548-42E7-987F-DC01525FE94F}" type="presParOf" srcId="{6771A529-3BA7-4B73-8E59-51E3B8FEA5E6}" destId="{C07C9E8E-9CB4-41ED-8E58-132CF0A52781}" srcOrd="1" destOrd="0" presId="urn:microsoft.com/office/officeart/2008/layout/LinedList"/>
    <dgm:cxn modelId="{914C2541-DADE-4C8D-979F-0F3749E9C6D7}" type="presParOf" srcId="{64ED4327-59EB-457D-8641-1B8F78A1CBD3}" destId="{089EB56C-900A-42C7-B372-BBC83E48EFCF}" srcOrd="32" destOrd="0" presId="urn:microsoft.com/office/officeart/2008/layout/LinedList"/>
    <dgm:cxn modelId="{9CC6C6F2-C7B8-4D10-ACF5-07DB45A2B04E}" type="presParOf" srcId="{64ED4327-59EB-457D-8641-1B8F78A1CBD3}" destId="{189CF033-8A19-4EC8-A09A-D0E431ECC5B1}" srcOrd="33" destOrd="0" presId="urn:microsoft.com/office/officeart/2008/layout/LinedList"/>
    <dgm:cxn modelId="{48784B86-AEAF-4E36-84DE-901A816DBD20}" type="presParOf" srcId="{189CF033-8A19-4EC8-A09A-D0E431ECC5B1}" destId="{EFDDE108-A235-4895-881D-34D26D04B516}" srcOrd="0" destOrd="0" presId="urn:microsoft.com/office/officeart/2008/layout/LinedList"/>
    <dgm:cxn modelId="{95CF98C9-F19B-4AF8-9F7F-2537C3C5BCA5}" type="presParOf" srcId="{189CF033-8A19-4EC8-A09A-D0E431ECC5B1}" destId="{69A51AC3-C686-4B35-BF7F-57EFB0318AE2}" srcOrd="1" destOrd="0" presId="urn:microsoft.com/office/officeart/2008/layout/LinedList"/>
    <dgm:cxn modelId="{61A3433F-384D-4EA8-AAE9-197437B0A075}" type="presParOf" srcId="{64ED4327-59EB-457D-8641-1B8F78A1CBD3}" destId="{1CBD2351-971D-4581-B937-A99BC60DB782}" srcOrd="34" destOrd="0" presId="urn:microsoft.com/office/officeart/2008/layout/LinedList"/>
    <dgm:cxn modelId="{A3EBF6AC-DE59-49C8-8B87-C902A5DDA77D}" type="presParOf" srcId="{64ED4327-59EB-457D-8641-1B8F78A1CBD3}" destId="{AF78ECBE-D93F-4076-A5D5-58102310616F}" srcOrd="35" destOrd="0" presId="urn:microsoft.com/office/officeart/2008/layout/LinedList"/>
    <dgm:cxn modelId="{AAECD8FE-DF92-450B-A4A7-E79C4331D708}" type="presParOf" srcId="{AF78ECBE-D93F-4076-A5D5-58102310616F}" destId="{E8F0A302-ACA5-41E4-A0D4-6E6A568686E0}" srcOrd="0" destOrd="0" presId="urn:microsoft.com/office/officeart/2008/layout/LinedList"/>
    <dgm:cxn modelId="{F267A11A-FF95-4FB9-A07A-FF63AC941013}" type="presParOf" srcId="{AF78ECBE-D93F-4076-A5D5-58102310616F}" destId="{A27B0A53-4814-4A43-A3FB-7164794F5E49}" srcOrd="1" destOrd="0" presId="urn:microsoft.com/office/officeart/2008/layout/LinedList"/>
    <dgm:cxn modelId="{85D410E0-31E6-48FC-AD43-1E786D8099D6}" type="presParOf" srcId="{64ED4327-59EB-457D-8641-1B8F78A1CBD3}" destId="{E75136CC-BB12-4DB6-879A-1248CC1BF9E1}" srcOrd="36" destOrd="0" presId="urn:microsoft.com/office/officeart/2008/layout/LinedList"/>
    <dgm:cxn modelId="{46F73ADF-8BEA-4194-B5DB-81ECB032AD48}" type="presParOf" srcId="{64ED4327-59EB-457D-8641-1B8F78A1CBD3}" destId="{CEDFD14B-3766-4D01-A332-DDA279A926C4}" srcOrd="37" destOrd="0" presId="urn:microsoft.com/office/officeart/2008/layout/LinedList"/>
    <dgm:cxn modelId="{B86E77E0-C6BC-4C5D-86CB-22A0D52353E6}" type="presParOf" srcId="{CEDFD14B-3766-4D01-A332-DDA279A926C4}" destId="{31892C2F-76C2-4A61-AF9B-93F82F8F14E6}" srcOrd="0" destOrd="0" presId="urn:microsoft.com/office/officeart/2008/layout/LinedList"/>
    <dgm:cxn modelId="{C2BF5208-A5D8-4985-9707-97439629F374}" type="presParOf" srcId="{CEDFD14B-3766-4D01-A332-DDA279A926C4}" destId="{3CBA72BD-01F0-466A-9FB5-B74A57516CFB}" srcOrd="1" destOrd="0" presId="urn:microsoft.com/office/officeart/2008/layout/LinedList"/>
    <dgm:cxn modelId="{AE855C4B-BE03-49F0-B809-27022CAD076E}" type="presParOf" srcId="{64ED4327-59EB-457D-8641-1B8F78A1CBD3}" destId="{B9092117-45A6-4315-9275-FB9B89F7EA36}" srcOrd="38" destOrd="0" presId="urn:microsoft.com/office/officeart/2008/layout/LinedList"/>
    <dgm:cxn modelId="{FE86AB62-2CA9-4026-9DD5-4CB9E778B39F}" type="presParOf" srcId="{64ED4327-59EB-457D-8641-1B8F78A1CBD3}" destId="{5F6F2981-EBCA-4264-9B17-97C31FDF0E7B}" srcOrd="39" destOrd="0" presId="urn:microsoft.com/office/officeart/2008/layout/LinedList"/>
    <dgm:cxn modelId="{22508F79-C16A-4D40-AA7F-3B710A8BCD83}" type="presParOf" srcId="{5F6F2981-EBCA-4264-9B17-97C31FDF0E7B}" destId="{47ACD621-F87A-46BD-99F5-2A349D010684}" srcOrd="0" destOrd="0" presId="urn:microsoft.com/office/officeart/2008/layout/LinedList"/>
    <dgm:cxn modelId="{22D47FF3-98C0-463F-A9B1-FA2D0AAAC949}" type="presParOf" srcId="{5F6F2981-EBCA-4264-9B17-97C31FDF0E7B}" destId="{A7C13160-6C0A-4C3D-8623-0B632F61396F}" srcOrd="1" destOrd="0" presId="urn:microsoft.com/office/officeart/2008/layout/LinedList"/>
    <dgm:cxn modelId="{C3AD2C11-3272-4E00-98BD-95F1725602AE}" type="presParOf" srcId="{64ED4327-59EB-457D-8641-1B8F78A1CBD3}" destId="{B6A01088-0C17-4AE2-A63E-A48357F67D9A}" srcOrd="40" destOrd="0" presId="urn:microsoft.com/office/officeart/2008/layout/LinedList"/>
    <dgm:cxn modelId="{4FF1EB5E-47D5-490C-A7B7-A7AAD31596E7}" type="presParOf" srcId="{64ED4327-59EB-457D-8641-1B8F78A1CBD3}" destId="{AAF66659-9C43-4FF1-B5FA-502640ACFDBA}" srcOrd="41" destOrd="0" presId="urn:microsoft.com/office/officeart/2008/layout/LinedList"/>
    <dgm:cxn modelId="{033C5F1A-BC92-4999-83DA-E7FFA7BE4EAF}" type="presParOf" srcId="{AAF66659-9C43-4FF1-B5FA-502640ACFDBA}" destId="{D73B620E-D41B-408B-91A0-F44E4D666CAA}" srcOrd="0" destOrd="0" presId="urn:microsoft.com/office/officeart/2008/layout/LinedList"/>
    <dgm:cxn modelId="{E27CA671-8764-4F34-BF06-A3CE028FEC82}" type="presParOf" srcId="{AAF66659-9C43-4FF1-B5FA-502640ACFDBA}" destId="{25E588C2-A483-4A79-9AF4-4D70EE867336}" srcOrd="1" destOrd="0" presId="urn:microsoft.com/office/officeart/2008/layout/LinedList"/>
    <dgm:cxn modelId="{AE97A60A-DF6D-4D2E-864C-D05E47462A95}" type="presParOf" srcId="{64ED4327-59EB-457D-8641-1B8F78A1CBD3}" destId="{CE8C90DB-3EE2-4905-9B88-2B96A1B32B11}" srcOrd="42" destOrd="0" presId="urn:microsoft.com/office/officeart/2008/layout/LinedList"/>
    <dgm:cxn modelId="{DC1A06F6-4D79-4062-9A5E-05A3007C8F37}" type="presParOf" srcId="{64ED4327-59EB-457D-8641-1B8F78A1CBD3}" destId="{5A5252A6-FB04-48D2-A912-0A3308165213}" srcOrd="43" destOrd="0" presId="urn:microsoft.com/office/officeart/2008/layout/LinedList"/>
    <dgm:cxn modelId="{E08FF1F5-74C3-40CF-82B7-FE912C1F381A}" type="presParOf" srcId="{5A5252A6-FB04-48D2-A912-0A3308165213}" destId="{B35F111F-3031-4B32-A5C1-108F18ED565B}" srcOrd="0" destOrd="0" presId="urn:microsoft.com/office/officeart/2008/layout/LinedList"/>
    <dgm:cxn modelId="{70464901-9AC8-4FBE-B079-A3E2623AE90A}" type="presParOf" srcId="{5A5252A6-FB04-48D2-A912-0A3308165213}" destId="{4B2F516E-5CA8-4374-A73F-869F530D3F78}" srcOrd="1" destOrd="0" presId="urn:microsoft.com/office/officeart/2008/layout/LinedList"/>
    <dgm:cxn modelId="{EFF06FC3-B4D3-4A72-8D17-251C68686AB5}" type="presParOf" srcId="{64ED4327-59EB-457D-8641-1B8F78A1CBD3}" destId="{5D49906B-14F5-4872-894E-6BC0C8C4033B}" srcOrd="44" destOrd="0" presId="urn:microsoft.com/office/officeart/2008/layout/LinedList"/>
    <dgm:cxn modelId="{62DEE481-FBE7-4DF1-8455-3A06799AC202}" type="presParOf" srcId="{64ED4327-59EB-457D-8641-1B8F78A1CBD3}" destId="{5A4B5A4E-992D-4323-B291-4BC6797D9F93}" srcOrd="45" destOrd="0" presId="urn:microsoft.com/office/officeart/2008/layout/LinedList"/>
    <dgm:cxn modelId="{46F6FB16-BF10-43E7-9DE4-DE4109DA4FE9}" type="presParOf" srcId="{5A4B5A4E-992D-4323-B291-4BC6797D9F93}" destId="{F08CE08B-E26D-49B7-87D4-729DB564E486}" srcOrd="0" destOrd="0" presId="urn:microsoft.com/office/officeart/2008/layout/LinedList"/>
    <dgm:cxn modelId="{59BEDBB9-7B54-4275-9775-A3A7AC9072EF}" type="presParOf" srcId="{5A4B5A4E-992D-4323-B291-4BC6797D9F93}" destId="{6776929A-22A5-4A8F-8097-59BBEB51B0C5}" srcOrd="1" destOrd="0" presId="urn:microsoft.com/office/officeart/2008/layout/LinedList"/>
    <dgm:cxn modelId="{782231B5-B06F-4D20-9A48-5865BC750637}" type="presParOf" srcId="{64ED4327-59EB-457D-8641-1B8F78A1CBD3}" destId="{7AD8D0AC-425E-4138-8FF4-89A25BF1662B}" srcOrd="46" destOrd="0" presId="urn:microsoft.com/office/officeart/2008/layout/LinedList"/>
    <dgm:cxn modelId="{59258B83-1B09-4316-B6AB-4672EABFD815}" type="presParOf" srcId="{64ED4327-59EB-457D-8641-1B8F78A1CBD3}" destId="{EAD86E72-F227-4D08-A481-39D44CB0EF54}" srcOrd="47" destOrd="0" presId="urn:microsoft.com/office/officeart/2008/layout/LinedList"/>
    <dgm:cxn modelId="{F24E6226-17B5-49DA-9020-365BD2120EE4}" type="presParOf" srcId="{EAD86E72-F227-4D08-A481-39D44CB0EF54}" destId="{91D9E780-F664-4019-948F-2736AF017A72}" srcOrd="0" destOrd="0" presId="urn:microsoft.com/office/officeart/2008/layout/LinedList"/>
    <dgm:cxn modelId="{9E087BC0-F360-44C0-A8F2-A4C5E89CEB86}" type="presParOf" srcId="{EAD86E72-F227-4D08-A481-39D44CB0EF54}" destId="{AAF821D0-D94D-49FA-9337-644A396C79FE}" srcOrd="1" destOrd="0" presId="urn:microsoft.com/office/officeart/2008/layout/LinedList"/>
    <dgm:cxn modelId="{297677DE-9BB5-4F41-929A-4E9349652864}" type="presParOf" srcId="{64ED4327-59EB-457D-8641-1B8F78A1CBD3}" destId="{357DFE0A-268C-46B6-B1AE-44D839B0ED01}" srcOrd="48" destOrd="0" presId="urn:microsoft.com/office/officeart/2008/layout/LinedList"/>
    <dgm:cxn modelId="{83406A9F-E5E3-4FE1-821E-4656FEF5660F}" type="presParOf" srcId="{64ED4327-59EB-457D-8641-1B8F78A1CBD3}" destId="{998D5EBF-8416-445D-BE2E-BD827C6D6A9C}" srcOrd="49" destOrd="0" presId="urn:microsoft.com/office/officeart/2008/layout/LinedList"/>
    <dgm:cxn modelId="{F01EACC3-3A23-4600-83CD-CD113EF60AE0}" type="presParOf" srcId="{998D5EBF-8416-445D-BE2E-BD827C6D6A9C}" destId="{D3431C6C-59FC-4464-9873-552A09A3577D}" srcOrd="0" destOrd="0" presId="urn:microsoft.com/office/officeart/2008/layout/LinedList"/>
    <dgm:cxn modelId="{1A9A574B-51B5-4862-BACD-0E252093DC09}" type="presParOf" srcId="{998D5EBF-8416-445D-BE2E-BD827C6D6A9C}" destId="{834D390A-1D44-4A19-9E2B-46683C5E8DC0}" srcOrd="1" destOrd="0" presId="urn:microsoft.com/office/officeart/2008/layout/LinedList"/>
  </dgm:cxnLst>
  <dgm:bg>
    <a:solidFill>
      <a:schemeClr val="bg2"/>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508938-36F4-4F85-9776-683E2E1EFE74}">
      <dsp:nvSpPr>
        <dsp:cNvPr id="0" name=""/>
        <dsp:cNvSpPr/>
      </dsp:nvSpPr>
      <dsp:spPr>
        <a:xfrm>
          <a:off x="0" y="0"/>
          <a:ext cx="8097012" cy="78324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a:t>Theory lens (recent developments in intercultural communication &amp; cultural dimensions) </a:t>
          </a:r>
          <a:endParaRPr lang="en-US" sz="2000" kern="1200"/>
        </a:p>
      </dsp:txBody>
      <dsp:txXfrm>
        <a:off x="22940" y="22940"/>
        <a:ext cx="7160195" cy="737360"/>
      </dsp:txXfrm>
    </dsp:sp>
    <dsp:sp modelId="{E83D0AF6-D288-4F8D-A45B-28022905B46F}">
      <dsp:nvSpPr>
        <dsp:cNvPr id="0" name=""/>
        <dsp:cNvSpPr/>
      </dsp:nvSpPr>
      <dsp:spPr>
        <a:xfrm>
          <a:off x="604647" y="892024"/>
          <a:ext cx="8097012" cy="78324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a:t>Application to the UK (hybrid work norms; multicultural workforce; sector shifts) </a:t>
          </a:r>
          <a:endParaRPr lang="en-US" sz="2000" kern="1200"/>
        </a:p>
      </dsp:txBody>
      <dsp:txXfrm>
        <a:off x="627587" y="914964"/>
        <a:ext cx="6937378" cy="737360"/>
      </dsp:txXfrm>
    </dsp:sp>
    <dsp:sp modelId="{617A431E-1C2A-49BC-B700-3D3D27BA72CD}">
      <dsp:nvSpPr>
        <dsp:cNvPr id="0" name=""/>
        <dsp:cNvSpPr/>
      </dsp:nvSpPr>
      <dsp:spPr>
        <a:xfrm>
          <a:off x="1209293" y="1784048"/>
          <a:ext cx="8097012" cy="78324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a:t>Challenges &amp; opportunities (tone, hierarchy cues, language/accents, virtual collaboration) </a:t>
          </a:r>
          <a:endParaRPr lang="en-US" sz="2000" kern="1200"/>
        </a:p>
      </dsp:txBody>
      <dsp:txXfrm>
        <a:off x="1232233" y="1806988"/>
        <a:ext cx="6937378" cy="737360"/>
      </dsp:txXfrm>
    </dsp:sp>
    <dsp:sp modelId="{9E904BEC-9447-4469-B600-FC065248CFA0}">
      <dsp:nvSpPr>
        <dsp:cNvPr id="0" name=""/>
        <dsp:cNvSpPr/>
      </dsp:nvSpPr>
      <dsp:spPr>
        <a:xfrm>
          <a:off x="1813940" y="2676072"/>
          <a:ext cx="8097012" cy="783240"/>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a:t>Recommendations (managerial playbook for meetings, emails, negotiations).</a:t>
          </a:r>
          <a:endParaRPr lang="en-US" sz="2000" kern="1200"/>
        </a:p>
      </dsp:txBody>
      <dsp:txXfrm>
        <a:off x="1836880" y="2699012"/>
        <a:ext cx="6937378" cy="737360"/>
      </dsp:txXfrm>
    </dsp:sp>
    <dsp:sp modelId="{1A04D6A9-7852-4C93-82A6-668340B779BB}">
      <dsp:nvSpPr>
        <dsp:cNvPr id="0" name=""/>
        <dsp:cNvSpPr/>
      </dsp:nvSpPr>
      <dsp:spPr>
        <a:xfrm>
          <a:off x="2418587" y="3568097"/>
          <a:ext cx="8097012" cy="783240"/>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a:t>Implications (alignment with UK market expectations &amp; talent attraction).</a:t>
          </a:r>
          <a:endParaRPr lang="en-US" sz="2000" kern="1200"/>
        </a:p>
      </dsp:txBody>
      <dsp:txXfrm>
        <a:off x="2441527" y="3591037"/>
        <a:ext cx="6937378" cy="737360"/>
      </dsp:txXfrm>
    </dsp:sp>
    <dsp:sp modelId="{0AFC8ED1-A412-4F62-AE35-5DE366C1BB2C}">
      <dsp:nvSpPr>
        <dsp:cNvPr id="0" name=""/>
        <dsp:cNvSpPr/>
      </dsp:nvSpPr>
      <dsp:spPr>
        <a:xfrm>
          <a:off x="7587905" y="572200"/>
          <a:ext cx="509106" cy="50910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702454" y="572200"/>
        <a:ext cx="280008" cy="383102"/>
      </dsp:txXfrm>
    </dsp:sp>
    <dsp:sp modelId="{B29AE87E-7AA4-4696-9C01-2DC830F8D0A4}">
      <dsp:nvSpPr>
        <dsp:cNvPr id="0" name=""/>
        <dsp:cNvSpPr/>
      </dsp:nvSpPr>
      <dsp:spPr>
        <a:xfrm>
          <a:off x="8192552" y="1464225"/>
          <a:ext cx="509106" cy="509106"/>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07101" y="1464225"/>
        <a:ext cx="280008" cy="383102"/>
      </dsp:txXfrm>
    </dsp:sp>
    <dsp:sp modelId="{BC47F9A2-727B-4F55-A5AD-AB274A7BC538}">
      <dsp:nvSpPr>
        <dsp:cNvPr id="0" name=""/>
        <dsp:cNvSpPr/>
      </dsp:nvSpPr>
      <dsp:spPr>
        <a:xfrm>
          <a:off x="8797199" y="2343195"/>
          <a:ext cx="509106" cy="509106"/>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911748" y="2343195"/>
        <a:ext cx="280008" cy="383102"/>
      </dsp:txXfrm>
    </dsp:sp>
    <dsp:sp modelId="{221DD4FF-66CF-44A7-AD20-28A0AA1555E4}">
      <dsp:nvSpPr>
        <dsp:cNvPr id="0" name=""/>
        <dsp:cNvSpPr/>
      </dsp:nvSpPr>
      <dsp:spPr>
        <a:xfrm>
          <a:off x="9401846" y="3243922"/>
          <a:ext cx="509106" cy="509106"/>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516395" y="3243922"/>
        <a:ext cx="280008" cy="383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98ECD3-BF1A-4236-96CC-5048625A4146}">
      <dsp:nvSpPr>
        <dsp:cNvPr id="0" name=""/>
        <dsp:cNvSpPr/>
      </dsp:nvSpPr>
      <dsp:spPr>
        <a:xfrm>
          <a:off x="10010" y="0"/>
          <a:ext cx="1055154" cy="9100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134EBC-7ED4-4D8A-AB52-79F9F26BC5E7}">
      <dsp:nvSpPr>
        <dsp:cNvPr id="0" name=""/>
        <dsp:cNvSpPr/>
      </dsp:nvSpPr>
      <dsp:spPr>
        <a:xfrm>
          <a:off x="10010" y="1042165"/>
          <a:ext cx="3014728" cy="390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00150">
            <a:lnSpc>
              <a:spcPct val="90000"/>
            </a:lnSpc>
            <a:spcBef>
              <a:spcPct val="0"/>
            </a:spcBef>
            <a:spcAft>
              <a:spcPct val="35000"/>
            </a:spcAft>
            <a:buNone/>
            <a:defRPr b="1"/>
          </a:pPr>
          <a:r>
            <a:rPr lang="en-IN" sz="2700" kern="1200"/>
            <a:t>Purpose</a:t>
          </a:r>
          <a:endParaRPr lang="en-US" sz="2700" kern="1200"/>
        </a:p>
      </dsp:txBody>
      <dsp:txXfrm>
        <a:off x="10010" y="1042165"/>
        <a:ext cx="3014728" cy="390016"/>
      </dsp:txXfrm>
    </dsp:sp>
    <dsp:sp modelId="{52500B1F-6687-4395-B9A0-7904233E3A2A}">
      <dsp:nvSpPr>
        <dsp:cNvPr id="0" name=""/>
        <dsp:cNvSpPr/>
      </dsp:nvSpPr>
      <dsp:spPr>
        <a:xfrm>
          <a:off x="10010" y="1493636"/>
          <a:ext cx="3014728" cy="2072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US" sz="1700" kern="1200"/>
            <a:t>To make a clear and useful communication guide for foreign managers by combining the latest research on cross-cultural communication with the facts of the UK market such as hybrid/hub offices, a diverse workforce and changing internal communication (Baker, 2024; ONS, 2024; CIPD, 2024a).</a:t>
          </a:r>
        </a:p>
      </dsp:txBody>
      <dsp:txXfrm>
        <a:off x="10010" y="1493636"/>
        <a:ext cx="3014728" cy="2072523"/>
      </dsp:txXfrm>
    </dsp:sp>
    <dsp:sp modelId="{7BB91610-AEB5-49F8-8735-347BFF7B55EF}">
      <dsp:nvSpPr>
        <dsp:cNvPr id="0" name=""/>
        <dsp:cNvSpPr/>
      </dsp:nvSpPr>
      <dsp:spPr>
        <a:xfrm>
          <a:off x="3552315" y="0"/>
          <a:ext cx="1055154" cy="9100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C7682E-AD52-43DC-A245-CA8FBA948A54}">
      <dsp:nvSpPr>
        <dsp:cNvPr id="0" name=""/>
        <dsp:cNvSpPr/>
      </dsp:nvSpPr>
      <dsp:spPr>
        <a:xfrm>
          <a:off x="3552315" y="1042165"/>
          <a:ext cx="3014728" cy="390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00150">
            <a:lnSpc>
              <a:spcPct val="90000"/>
            </a:lnSpc>
            <a:spcBef>
              <a:spcPct val="0"/>
            </a:spcBef>
            <a:spcAft>
              <a:spcPct val="35000"/>
            </a:spcAft>
            <a:buNone/>
            <a:defRPr b="1"/>
          </a:pPr>
          <a:r>
            <a:rPr lang="en-IN" sz="2700" kern="1200"/>
            <a:t>Central question</a:t>
          </a:r>
          <a:endParaRPr lang="en-US" sz="2700" kern="1200"/>
        </a:p>
      </dsp:txBody>
      <dsp:txXfrm>
        <a:off x="3552315" y="1042165"/>
        <a:ext cx="3014728" cy="390016"/>
      </dsp:txXfrm>
    </dsp:sp>
    <dsp:sp modelId="{F8533F81-F764-4052-B569-F3E87F01D97A}">
      <dsp:nvSpPr>
        <dsp:cNvPr id="0" name=""/>
        <dsp:cNvSpPr/>
      </dsp:nvSpPr>
      <dsp:spPr>
        <a:xfrm>
          <a:off x="3552315" y="1493636"/>
          <a:ext cx="3014728" cy="2072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IN" sz="1700" kern="1200" dirty="0"/>
            <a:t>How do current UK cultural communication patterns which are individualism, low explicit power cues and high workplace diversity, shape meetings, emails and negotiations and what strategies maximise clarity, trust and performance? (Minkov et al., 2023; ONS, 2022; Ivanova-</a:t>
          </a:r>
          <a:r>
            <a:rPr lang="en-IN" sz="1700" kern="1200" dirty="0" err="1"/>
            <a:t>Gongne</a:t>
          </a:r>
          <a:r>
            <a:rPr lang="en-IN" sz="1700" kern="1200" dirty="0"/>
            <a:t>, 2023).</a:t>
          </a:r>
          <a:endParaRPr lang="en-US" sz="1700" kern="1200" dirty="0"/>
        </a:p>
      </dsp:txBody>
      <dsp:txXfrm>
        <a:off x="3552315" y="1493636"/>
        <a:ext cx="3014728" cy="2072523"/>
      </dsp:txXfrm>
    </dsp:sp>
    <dsp:sp modelId="{8FEDC2FD-0810-42F9-883B-0C43517FCD99}">
      <dsp:nvSpPr>
        <dsp:cNvPr id="0" name=""/>
        <dsp:cNvSpPr/>
      </dsp:nvSpPr>
      <dsp:spPr>
        <a:xfrm>
          <a:off x="7094621" y="0"/>
          <a:ext cx="1055154" cy="9100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4B5483-C6A0-4FD3-9FA5-791051616B7E}">
      <dsp:nvSpPr>
        <dsp:cNvPr id="0" name=""/>
        <dsp:cNvSpPr/>
      </dsp:nvSpPr>
      <dsp:spPr>
        <a:xfrm>
          <a:off x="7094621" y="1042165"/>
          <a:ext cx="3014728" cy="390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00150">
            <a:lnSpc>
              <a:spcPct val="90000"/>
            </a:lnSpc>
            <a:spcBef>
              <a:spcPct val="0"/>
            </a:spcBef>
            <a:spcAft>
              <a:spcPct val="35000"/>
            </a:spcAft>
            <a:buNone/>
            <a:defRPr b="1"/>
          </a:pPr>
          <a:r>
            <a:rPr lang="en-IN" sz="2700" kern="1200"/>
            <a:t>Thesis</a:t>
          </a:r>
          <a:endParaRPr lang="en-US" sz="2700" kern="1200"/>
        </a:p>
      </dsp:txBody>
      <dsp:txXfrm>
        <a:off x="7094621" y="1042165"/>
        <a:ext cx="3014728" cy="390016"/>
      </dsp:txXfrm>
    </dsp:sp>
    <dsp:sp modelId="{EA2665F4-858E-4B2C-A05F-6F5C7184390F}">
      <dsp:nvSpPr>
        <dsp:cNvPr id="0" name=""/>
        <dsp:cNvSpPr/>
      </dsp:nvSpPr>
      <dsp:spPr>
        <a:xfrm>
          <a:off x="7094621" y="1493636"/>
          <a:ext cx="3014728" cy="2072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IN" sz="1700" kern="1200" dirty="0"/>
            <a:t>In today’s UK context, evidence first clarity, polite understatement and inclusive, channel savvy messaging—anchored in updated intercultural theory—optimise outcomes across hybrid, multicultural teams while sector trends (like as calibrated return to office) demand adaptive scripts for face to face and virtual interactions (Samovar et al., 2024; ONS, 2024; Financial Times, 2025; CIPD, 2024b).</a:t>
          </a:r>
          <a:endParaRPr lang="en-US" sz="1700" kern="1200" dirty="0"/>
        </a:p>
      </dsp:txBody>
      <dsp:txXfrm>
        <a:off x="7094621" y="1493636"/>
        <a:ext cx="3014728" cy="20725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FA86A-3C6A-43DF-BAAF-AE9ECCFE4100}">
      <dsp:nvSpPr>
        <dsp:cNvPr id="0" name=""/>
        <dsp:cNvSpPr/>
      </dsp:nvSpPr>
      <dsp:spPr>
        <a:xfrm>
          <a:off x="0" y="382054"/>
          <a:ext cx="7426649" cy="110565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6390" tIns="270764" rIns="576390" bIns="92456" numCol="1" spcCol="1270" anchor="t" anchorCtr="0">
          <a:noAutofit/>
        </a:bodyPr>
        <a:lstStyle/>
        <a:p>
          <a:pPr marL="114300" lvl="1" indent="-114300" algn="l" defTabSz="577850">
            <a:lnSpc>
              <a:spcPct val="90000"/>
            </a:lnSpc>
            <a:spcBef>
              <a:spcPct val="0"/>
            </a:spcBef>
            <a:spcAft>
              <a:spcPct val="15000"/>
            </a:spcAft>
            <a:buChar char="•"/>
          </a:pPr>
          <a:r>
            <a:rPr lang="en-IN" sz="1300" kern="1200" dirty="0"/>
            <a:t>Use Individualism-Collectivism and Flexibility-Monumentalism as trustworthy cultural axes. Anglo environments like the UK often combine individualist and pragmatic inclinations in meetings, feedback and negotiation (Minkov et al., 2023; Komisarof and </a:t>
          </a:r>
          <a:r>
            <a:rPr lang="en-IN" sz="1300" kern="1200" dirty="0" err="1"/>
            <a:t>Akaliyski</a:t>
          </a:r>
          <a:r>
            <a:rPr lang="en-IN" sz="1300" kern="1200" dirty="0"/>
            <a:t>, 2025).</a:t>
          </a:r>
          <a:endParaRPr lang="en-US" sz="1300" kern="1200" dirty="0"/>
        </a:p>
      </dsp:txBody>
      <dsp:txXfrm>
        <a:off x="0" y="382054"/>
        <a:ext cx="7426649" cy="1105650"/>
      </dsp:txXfrm>
    </dsp:sp>
    <dsp:sp modelId="{5468F157-AA55-4F1B-B1D0-AC12FD5018AD}">
      <dsp:nvSpPr>
        <dsp:cNvPr id="0" name=""/>
        <dsp:cNvSpPr/>
      </dsp:nvSpPr>
      <dsp:spPr>
        <a:xfrm>
          <a:off x="371332" y="190174"/>
          <a:ext cx="5198654" cy="3837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497" tIns="0" rIns="196497" bIns="0" numCol="1" spcCol="1270" anchor="ctr" anchorCtr="0">
          <a:noAutofit/>
        </a:bodyPr>
        <a:lstStyle/>
        <a:p>
          <a:pPr marL="0" lvl="0" indent="0" algn="l" defTabSz="577850">
            <a:lnSpc>
              <a:spcPct val="90000"/>
            </a:lnSpc>
            <a:spcBef>
              <a:spcPct val="0"/>
            </a:spcBef>
            <a:spcAft>
              <a:spcPct val="35000"/>
            </a:spcAft>
            <a:buNone/>
          </a:pPr>
          <a:r>
            <a:rPr lang="en-IN" sz="1300" b="1" kern="1200"/>
            <a:t>Minkov–Hofstede</a:t>
          </a:r>
          <a:endParaRPr lang="en-US" sz="1300" kern="1200"/>
        </a:p>
      </dsp:txBody>
      <dsp:txXfrm>
        <a:off x="390066" y="208908"/>
        <a:ext cx="5161186" cy="346292"/>
      </dsp:txXfrm>
    </dsp:sp>
    <dsp:sp modelId="{56A4CC3E-B8FF-419F-A849-49F2EA80BFF5}">
      <dsp:nvSpPr>
        <dsp:cNvPr id="0" name=""/>
        <dsp:cNvSpPr/>
      </dsp:nvSpPr>
      <dsp:spPr>
        <a:xfrm>
          <a:off x="0" y="1749784"/>
          <a:ext cx="7426649" cy="1883700"/>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6390" tIns="270764" rIns="576390" bIns="92456" numCol="1" spcCol="1270" anchor="t" anchorCtr="0">
          <a:noAutofit/>
        </a:bodyPr>
        <a:lstStyle/>
        <a:p>
          <a:pPr marL="114300" lvl="1" indent="-114300" algn="l" defTabSz="577850">
            <a:lnSpc>
              <a:spcPct val="90000"/>
            </a:lnSpc>
            <a:spcBef>
              <a:spcPct val="0"/>
            </a:spcBef>
            <a:spcAft>
              <a:spcPct val="15000"/>
            </a:spcAft>
            <a:buChar char="•"/>
          </a:pPr>
          <a:r>
            <a:rPr lang="en-IN" sz="1300" kern="1200" dirty="0"/>
            <a:t>UK business talk is generally low-to-mid context, favouring explicit, evidence-led messages, tempered by polite understatement; align channel and tone to audience and stakes (Samovar et al., 2024; Jandt, 2024).</a:t>
          </a:r>
          <a:endParaRPr lang="en-US" sz="1300" kern="1200" dirty="0"/>
        </a:p>
        <a:p>
          <a:pPr marL="114300" lvl="1" indent="-114300" algn="l" defTabSz="577850">
            <a:lnSpc>
              <a:spcPct val="90000"/>
            </a:lnSpc>
            <a:spcBef>
              <a:spcPct val="0"/>
            </a:spcBef>
            <a:spcAft>
              <a:spcPct val="15000"/>
            </a:spcAft>
            <a:buSzPts val="1000"/>
            <a:buFont typeface="Symbol" panose="05050102010706020507" pitchFamily="18" charset="2"/>
            <a:buChar char=""/>
          </a:pPr>
          <a:r>
            <a:rPr lang="en-IN" sz="1300" kern="1200" dirty="0"/>
            <a:t>According to Samovar et al. (2024), nonverbal indicators like as turn-taking, hedging and language may hide status and disagreement. To increase clarity, slides and minutes should make “what/why/next” plain. </a:t>
          </a:r>
        </a:p>
        <a:p>
          <a:pPr marL="114300" lvl="1" indent="-114300" algn="l" defTabSz="577850">
            <a:lnSpc>
              <a:spcPct val="90000"/>
            </a:lnSpc>
            <a:spcBef>
              <a:spcPct val="0"/>
            </a:spcBef>
            <a:spcAft>
              <a:spcPct val="15000"/>
            </a:spcAft>
            <a:buNone/>
          </a:pPr>
          <a:r>
            <a:rPr lang="en-IN" sz="1300" kern="1200" dirty="0"/>
            <a:t>UK workplaces are linguistically and culturally diverse; communication must assume mixed norms and varied pragmatics (Jandt, 2024; ONS, 2022).</a:t>
          </a:r>
        </a:p>
      </dsp:txBody>
      <dsp:txXfrm>
        <a:off x="0" y="1749784"/>
        <a:ext cx="7426649" cy="1883700"/>
      </dsp:txXfrm>
    </dsp:sp>
    <dsp:sp modelId="{680C90F1-6BB0-42DF-99B8-B58C3AEB4D60}">
      <dsp:nvSpPr>
        <dsp:cNvPr id="0" name=""/>
        <dsp:cNvSpPr/>
      </dsp:nvSpPr>
      <dsp:spPr>
        <a:xfrm>
          <a:off x="371332" y="1557904"/>
          <a:ext cx="5198654" cy="38376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497" tIns="0" rIns="196497" bIns="0" numCol="1" spcCol="1270" anchor="ctr" anchorCtr="0">
          <a:noAutofit/>
        </a:bodyPr>
        <a:lstStyle/>
        <a:p>
          <a:pPr marL="0" lvl="0" indent="0" algn="l" defTabSz="577850">
            <a:lnSpc>
              <a:spcPct val="90000"/>
            </a:lnSpc>
            <a:spcBef>
              <a:spcPct val="0"/>
            </a:spcBef>
            <a:spcAft>
              <a:spcPct val="35000"/>
            </a:spcAft>
            <a:buNone/>
          </a:pPr>
          <a:r>
            <a:rPr lang="en-IN" sz="1300" b="1" kern="1200"/>
            <a:t>Jandt / Samovar breadth</a:t>
          </a:r>
          <a:endParaRPr lang="en-US" sz="1300" kern="1200"/>
        </a:p>
      </dsp:txBody>
      <dsp:txXfrm>
        <a:off x="390066" y="1576638"/>
        <a:ext cx="5161186" cy="346292"/>
      </dsp:txXfrm>
    </dsp:sp>
    <dsp:sp modelId="{428AC8D6-C2A0-412F-907D-CB5A3A11950B}">
      <dsp:nvSpPr>
        <dsp:cNvPr id="0" name=""/>
        <dsp:cNvSpPr/>
      </dsp:nvSpPr>
      <dsp:spPr>
        <a:xfrm>
          <a:off x="0" y="3895564"/>
          <a:ext cx="7426649" cy="921375"/>
        </a:xfrm>
        <a:prstGeom prst="rect">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6390" tIns="270764" rIns="576390" bIns="92456" numCol="1" spcCol="1270" anchor="t" anchorCtr="0">
          <a:noAutofit/>
        </a:bodyPr>
        <a:lstStyle/>
        <a:p>
          <a:pPr marL="114300" lvl="1" indent="-114300" algn="l" defTabSz="577850">
            <a:lnSpc>
              <a:spcPct val="90000"/>
            </a:lnSpc>
            <a:spcBef>
              <a:spcPct val="0"/>
            </a:spcBef>
            <a:spcAft>
              <a:spcPct val="15000"/>
            </a:spcAft>
            <a:buChar char="•"/>
          </a:pPr>
          <a:r>
            <a:rPr lang="en-IN" sz="1300" kern="1200" dirty="0"/>
            <a:t>Nearly 28% of work is hybrid, leading to increased channel switching and miscue risk. Managers want repeatable scripts for virtual and in-person interactions (ONS, 2025; The Guardian, 2025).</a:t>
          </a:r>
          <a:endParaRPr lang="en-US" sz="1300" kern="1200" dirty="0"/>
        </a:p>
      </dsp:txBody>
      <dsp:txXfrm>
        <a:off x="0" y="3895564"/>
        <a:ext cx="7426649" cy="921375"/>
      </dsp:txXfrm>
    </dsp:sp>
    <dsp:sp modelId="{AE55553F-6262-4CA1-ACA1-FC7BBA6390F9}">
      <dsp:nvSpPr>
        <dsp:cNvPr id="0" name=""/>
        <dsp:cNvSpPr/>
      </dsp:nvSpPr>
      <dsp:spPr>
        <a:xfrm>
          <a:off x="371332" y="3703684"/>
          <a:ext cx="5198654" cy="38376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497" tIns="0" rIns="196497" bIns="0" numCol="1" spcCol="1270" anchor="ctr" anchorCtr="0">
          <a:noAutofit/>
        </a:bodyPr>
        <a:lstStyle/>
        <a:p>
          <a:pPr marL="0" lvl="0" indent="0" algn="l" defTabSz="577850">
            <a:lnSpc>
              <a:spcPct val="90000"/>
            </a:lnSpc>
            <a:spcBef>
              <a:spcPct val="0"/>
            </a:spcBef>
            <a:spcAft>
              <a:spcPct val="35000"/>
            </a:spcAft>
            <a:buNone/>
          </a:pPr>
          <a:r>
            <a:rPr lang="en-IN" sz="1300" b="1" kern="1200"/>
            <a:t>Why this matters now </a:t>
          </a:r>
          <a:endParaRPr lang="en-US" sz="1300" kern="1200"/>
        </a:p>
      </dsp:txBody>
      <dsp:txXfrm>
        <a:off x="390066" y="3722418"/>
        <a:ext cx="5161186" cy="346292"/>
      </dsp:txXfrm>
    </dsp:sp>
    <dsp:sp modelId="{55A807C7-5F02-467B-8CD9-BB601EA021AF}">
      <dsp:nvSpPr>
        <dsp:cNvPr id="0" name=""/>
        <dsp:cNvSpPr/>
      </dsp:nvSpPr>
      <dsp:spPr>
        <a:xfrm>
          <a:off x="0" y="5079019"/>
          <a:ext cx="7426649" cy="1126125"/>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6390" tIns="270764" rIns="576390" bIns="92456" numCol="1" spcCol="1270" anchor="t" anchorCtr="0">
          <a:noAutofit/>
        </a:bodyPr>
        <a:lstStyle/>
        <a:p>
          <a:pPr marL="114300" lvl="1" indent="-114300" algn="l" defTabSz="577850">
            <a:lnSpc>
              <a:spcPct val="90000"/>
            </a:lnSpc>
            <a:spcBef>
              <a:spcPct val="0"/>
            </a:spcBef>
            <a:spcAft>
              <a:spcPct val="15000"/>
            </a:spcAft>
            <a:buChar char="•"/>
          </a:pPr>
          <a:r>
            <a:rPr lang="en-IN" sz="1300" kern="1200" dirty="0"/>
            <a:t>Avoid cultural determinism: large within-country variation by region, sector, language background and role seniority (ONS, 2022; ONS, 2025).</a:t>
          </a:r>
          <a:endParaRPr lang="en-US" sz="1300" kern="1200" dirty="0"/>
        </a:p>
        <a:p>
          <a:pPr marL="114300" lvl="1" indent="-114300" algn="l" defTabSz="577850">
            <a:lnSpc>
              <a:spcPct val="90000"/>
            </a:lnSpc>
            <a:spcBef>
              <a:spcPct val="0"/>
            </a:spcBef>
            <a:spcAft>
              <a:spcPct val="15000"/>
            </a:spcAft>
            <a:buSzPts val="1000"/>
            <a:buFont typeface="Symbol" panose="05050102010706020507" pitchFamily="18" charset="2"/>
            <a:buChar char=""/>
          </a:pPr>
          <a:r>
            <a:rPr lang="en-IN" sz="1300" kern="1200" dirty="0"/>
            <a:t>Post-pandemic hybrid norms and DEI agendas modify behaviours, seeing dimensions as inclinations rather than features (Samovar et al., 2024; CIPD, 2024b).</a:t>
          </a:r>
        </a:p>
      </dsp:txBody>
      <dsp:txXfrm>
        <a:off x="0" y="5079019"/>
        <a:ext cx="7426649" cy="1126125"/>
      </dsp:txXfrm>
    </dsp:sp>
    <dsp:sp modelId="{F94F4A34-B583-4BF9-AAFA-0A71C57F8670}">
      <dsp:nvSpPr>
        <dsp:cNvPr id="0" name=""/>
        <dsp:cNvSpPr/>
      </dsp:nvSpPr>
      <dsp:spPr>
        <a:xfrm>
          <a:off x="371332" y="4887139"/>
          <a:ext cx="5198654" cy="3837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497" tIns="0" rIns="196497" bIns="0" numCol="1" spcCol="1270" anchor="ctr" anchorCtr="0">
          <a:noAutofit/>
        </a:bodyPr>
        <a:lstStyle/>
        <a:p>
          <a:pPr marL="0" lvl="0" indent="0" algn="l" defTabSz="577850">
            <a:lnSpc>
              <a:spcPct val="90000"/>
            </a:lnSpc>
            <a:spcBef>
              <a:spcPct val="0"/>
            </a:spcBef>
            <a:spcAft>
              <a:spcPct val="35000"/>
            </a:spcAft>
            <a:buNone/>
          </a:pPr>
          <a:r>
            <a:rPr lang="en-IN" sz="1300" b="1" kern="1200"/>
            <a:t>Limitations</a:t>
          </a:r>
          <a:endParaRPr lang="en-US" sz="1300" kern="1200"/>
        </a:p>
      </dsp:txBody>
      <dsp:txXfrm>
        <a:off x="390066" y="4905873"/>
        <a:ext cx="5161186" cy="3462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2AE042-78DA-4098-AA73-D72A9FE62A32}">
      <dsp:nvSpPr>
        <dsp:cNvPr id="0" name=""/>
        <dsp:cNvSpPr/>
      </dsp:nvSpPr>
      <dsp:spPr>
        <a:xfrm>
          <a:off x="1835973" y="270475"/>
          <a:ext cx="8655003" cy="5525068"/>
        </a:xfrm>
        <a:prstGeom prst="pie">
          <a:avLst>
            <a:gd name="adj1" fmla="val 16200000"/>
            <a:gd name="adj2" fmla="val 1980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IN" sz="1200" b="1" kern="1200" dirty="0"/>
            <a:t>Power Distance (PDI):</a:t>
          </a:r>
          <a:r>
            <a:rPr lang="en-IN" sz="1200" kern="1200" dirty="0"/>
            <a:t> Relatively low because preference for consultative leadership; status signalled subtly (Minkov et al., 2023; GLOBE, n.d.).</a:t>
          </a:r>
          <a:endParaRPr lang="en-US" sz="1200" kern="1200" dirty="0"/>
        </a:p>
      </dsp:txBody>
      <dsp:txXfrm>
        <a:off x="6256207" y="862446"/>
        <a:ext cx="2524376" cy="1183943"/>
      </dsp:txXfrm>
    </dsp:sp>
    <dsp:sp modelId="{6A6FE03D-A975-475E-B7F2-D2B0A99D3443}">
      <dsp:nvSpPr>
        <dsp:cNvPr id="0" name=""/>
        <dsp:cNvSpPr/>
      </dsp:nvSpPr>
      <dsp:spPr>
        <a:xfrm>
          <a:off x="1566207" y="886448"/>
          <a:ext cx="8875534" cy="4845629"/>
        </a:xfrm>
        <a:prstGeom prst="pie">
          <a:avLst>
            <a:gd name="adj1" fmla="val 19800000"/>
            <a:gd name="adj2" fmla="val 180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IN" sz="1200" b="1" kern="1200" dirty="0"/>
            <a:t>Individualism (IDV):</a:t>
          </a:r>
          <a:r>
            <a:rPr lang="en-IN" sz="1200" kern="1200" dirty="0"/>
            <a:t> High because tasks are owned, people are held accountable and roles are clearly defined (Komisarof and </a:t>
          </a:r>
          <a:r>
            <a:rPr lang="en-IN" sz="1200" kern="1200" dirty="0" err="1"/>
            <a:t>Akaliyski</a:t>
          </a:r>
          <a:r>
            <a:rPr lang="en-IN" sz="1200" kern="1200" dirty="0"/>
            <a:t>, 2025).</a:t>
          </a:r>
          <a:endParaRPr lang="en-US" sz="1200" kern="1200" dirty="0"/>
        </a:p>
      </dsp:txBody>
      <dsp:txXfrm>
        <a:off x="7641722" y="2818932"/>
        <a:ext cx="2683792" cy="980663"/>
      </dsp:txXfrm>
    </dsp:sp>
    <dsp:sp modelId="{1F955164-DD1B-49B2-BF6B-FE3C1397AFC1}">
      <dsp:nvSpPr>
        <dsp:cNvPr id="0" name=""/>
        <dsp:cNvSpPr/>
      </dsp:nvSpPr>
      <dsp:spPr>
        <a:xfrm>
          <a:off x="1819430" y="521326"/>
          <a:ext cx="8369090" cy="5575874"/>
        </a:xfrm>
        <a:prstGeom prst="pie">
          <a:avLst>
            <a:gd name="adj1" fmla="val 1800000"/>
            <a:gd name="adj2" fmla="val 540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IN" sz="1200" b="1" kern="1200" dirty="0"/>
            <a:t>Uncertainty Avoidance (UAI):</a:t>
          </a:r>
          <a:r>
            <a:rPr lang="en-IN" sz="1200" kern="1200" dirty="0"/>
            <a:t> Moderate-low because of comfort with pragmatic solutions; value on evidence and precedent (Minkov et al., 2023).</a:t>
          </a:r>
          <a:endParaRPr lang="en-US" sz="1200" kern="1200" dirty="0"/>
        </a:p>
      </dsp:txBody>
      <dsp:txXfrm>
        <a:off x="6093644" y="4304955"/>
        <a:ext cx="2440984" cy="1194830"/>
      </dsp:txXfrm>
    </dsp:sp>
    <dsp:sp modelId="{5AB46F30-D768-4567-BF46-0857BB71AAD5}">
      <dsp:nvSpPr>
        <dsp:cNvPr id="0" name=""/>
        <dsp:cNvSpPr/>
      </dsp:nvSpPr>
      <dsp:spPr>
        <a:xfrm>
          <a:off x="2198084" y="509000"/>
          <a:ext cx="7611781" cy="5600526"/>
        </a:xfrm>
        <a:prstGeom prst="pie">
          <a:avLst>
            <a:gd name="adj1" fmla="val 5400000"/>
            <a:gd name="adj2" fmla="val 900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IN" sz="1200" b="1" kern="1200" dirty="0"/>
            <a:t>Masculinity/Assertiveness:</a:t>
          </a:r>
          <a:r>
            <a:rPr lang="en-IN" sz="1200" kern="1200" dirty="0"/>
            <a:t> Competitive, performance-oriented within the Anglo cluster; results and merit are salient (GLOBE, n.d.).</a:t>
          </a:r>
          <a:endParaRPr lang="en-US" sz="1200" kern="1200" dirty="0"/>
        </a:p>
      </dsp:txBody>
      <dsp:txXfrm>
        <a:off x="3702317" y="4309357"/>
        <a:ext cx="2220102" cy="1200112"/>
      </dsp:txXfrm>
    </dsp:sp>
    <dsp:sp modelId="{DADF2134-AC44-4E73-8D18-D13D6D8850DD}">
      <dsp:nvSpPr>
        <dsp:cNvPr id="0" name=""/>
        <dsp:cNvSpPr/>
      </dsp:nvSpPr>
      <dsp:spPr>
        <a:xfrm>
          <a:off x="1663504" y="849497"/>
          <a:ext cx="8680942" cy="4919532"/>
        </a:xfrm>
        <a:prstGeom prst="pie">
          <a:avLst>
            <a:gd name="adj1" fmla="val 9000000"/>
            <a:gd name="adj2" fmla="val 1260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IN" sz="1200" b="1" kern="1200" dirty="0"/>
            <a:t>Long-Term Orientation Flexibility:</a:t>
          </a:r>
          <a:r>
            <a:rPr lang="en-IN" sz="1200" kern="1200" dirty="0"/>
            <a:t> UK leans flexible/pragmatic because it adapts messages to context; iterative decision-making (Komisarof and </a:t>
          </a:r>
          <a:r>
            <a:rPr lang="en-IN" sz="1200" kern="1200" dirty="0" err="1"/>
            <a:t>Akaliyski</a:t>
          </a:r>
          <a:r>
            <a:rPr lang="en-IN" sz="1200" kern="1200" dirty="0"/>
            <a:t>, 2025).</a:t>
          </a:r>
          <a:endParaRPr lang="en-US" sz="1200" kern="1200" dirty="0"/>
        </a:p>
      </dsp:txBody>
      <dsp:txXfrm>
        <a:off x="1797852" y="2811453"/>
        <a:ext cx="2624951" cy="995619"/>
      </dsp:txXfrm>
    </dsp:sp>
    <dsp:sp modelId="{8D0DBBB3-18F2-43BE-A288-AB64D2E084DD}">
      <dsp:nvSpPr>
        <dsp:cNvPr id="0" name=""/>
        <dsp:cNvSpPr/>
      </dsp:nvSpPr>
      <dsp:spPr>
        <a:xfrm>
          <a:off x="1916726" y="570363"/>
          <a:ext cx="8174497" cy="5477800"/>
        </a:xfrm>
        <a:prstGeom prst="pie">
          <a:avLst>
            <a:gd name="adj1" fmla="val 12600000"/>
            <a:gd name="adj2" fmla="val 1620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IN" sz="1200" b="1" kern="1200" dirty="0"/>
            <a:t>Market reality check:</a:t>
          </a:r>
          <a:r>
            <a:rPr lang="en-IN" sz="1200" kern="1200" dirty="0"/>
            <a:t> </a:t>
          </a:r>
          <a:r>
            <a:rPr lang="en-IN" sz="1200" b="1" kern="1200" dirty="0"/>
            <a:t>Hybrid work (approximately 28%)</a:t>
          </a:r>
          <a:r>
            <a:rPr lang="en-IN" sz="1200" kern="1200" dirty="0"/>
            <a:t> intensifies need for explicit ownership and cadence across channels (ONS, 2025; CIPD, 2025).</a:t>
          </a:r>
          <a:endParaRPr lang="en-US" sz="1200" kern="1200" dirty="0"/>
        </a:p>
      </dsp:txBody>
      <dsp:txXfrm>
        <a:off x="3532162" y="1157270"/>
        <a:ext cx="2384228" cy="11738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385384-0AB0-4854-8B4D-08EC90A65420}">
      <dsp:nvSpPr>
        <dsp:cNvPr id="0" name=""/>
        <dsp:cNvSpPr/>
      </dsp:nvSpPr>
      <dsp:spPr>
        <a:xfrm>
          <a:off x="299054" y="765935"/>
          <a:ext cx="932871" cy="93287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D1A668-CAB7-434A-ABCC-C6BA90657C5D}">
      <dsp:nvSpPr>
        <dsp:cNvPr id="0" name=""/>
        <dsp:cNvSpPr/>
      </dsp:nvSpPr>
      <dsp:spPr>
        <a:xfrm>
          <a:off x="497863" y="964743"/>
          <a:ext cx="535253" cy="5352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4A309E-4F49-4351-8C2D-A5E7C93A542F}">
      <dsp:nvSpPr>
        <dsp:cNvPr id="0" name=""/>
        <dsp:cNvSpPr/>
      </dsp:nvSpPr>
      <dsp:spPr>
        <a:xfrm>
          <a:off x="841" y="1989372"/>
          <a:ext cx="1529296" cy="1193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IN" sz="1100" kern="1200"/>
            <a:t>The context level is low-to-mid with explicit structure and data and it is balanced by polite understatement (Samovar et al., 2024; Jandt, 2024).</a:t>
          </a:r>
          <a:endParaRPr lang="en-US" sz="1100" kern="1200"/>
        </a:p>
      </dsp:txBody>
      <dsp:txXfrm>
        <a:off x="841" y="1989372"/>
        <a:ext cx="1529296" cy="1193568"/>
      </dsp:txXfrm>
    </dsp:sp>
    <dsp:sp modelId="{6F26CE6B-C4B2-4BED-B8B5-F8940B511F09}">
      <dsp:nvSpPr>
        <dsp:cNvPr id="0" name=""/>
        <dsp:cNvSpPr/>
      </dsp:nvSpPr>
      <dsp:spPr>
        <a:xfrm>
          <a:off x="2095978" y="765935"/>
          <a:ext cx="932871" cy="93287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8B6F76-7567-42BE-8F90-22EB93F13CD2}">
      <dsp:nvSpPr>
        <dsp:cNvPr id="0" name=""/>
        <dsp:cNvSpPr/>
      </dsp:nvSpPr>
      <dsp:spPr>
        <a:xfrm>
          <a:off x="2294787" y="964743"/>
          <a:ext cx="535253" cy="5352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D5B55D-C24A-42CD-BA25-F7CCB80FB3EF}">
      <dsp:nvSpPr>
        <dsp:cNvPr id="0" name=""/>
        <dsp:cNvSpPr/>
      </dsp:nvSpPr>
      <dsp:spPr>
        <a:xfrm>
          <a:off x="1797765" y="1989372"/>
          <a:ext cx="1529296" cy="1193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IN" sz="1100" kern="1200"/>
            <a:t>Misreadings are prevalent throughout cultures (Machino et al., 2025). Direct on content and indirect in tone (hedges, softeners, quite) are necessary to maintain rapport.</a:t>
          </a:r>
          <a:endParaRPr lang="en-US" sz="1100" kern="1200"/>
        </a:p>
      </dsp:txBody>
      <dsp:txXfrm>
        <a:off x="1797765" y="1989372"/>
        <a:ext cx="1529296" cy="1193568"/>
      </dsp:txXfrm>
    </dsp:sp>
    <dsp:sp modelId="{CFFF23B0-01B8-4871-9470-B61594D6E4FF}">
      <dsp:nvSpPr>
        <dsp:cNvPr id="0" name=""/>
        <dsp:cNvSpPr/>
      </dsp:nvSpPr>
      <dsp:spPr>
        <a:xfrm>
          <a:off x="3892902" y="765935"/>
          <a:ext cx="932871" cy="93287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8571E5-DF30-4656-834F-C9E163F05AF5}">
      <dsp:nvSpPr>
        <dsp:cNvPr id="0" name=""/>
        <dsp:cNvSpPr/>
      </dsp:nvSpPr>
      <dsp:spPr>
        <a:xfrm>
          <a:off x="4091711" y="964743"/>
          <a:ext cx="535253" cy="5352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9D0859-2D69-4BB1-B26C-2664F913BE29}">
      <dsp:nvSpPr>
        <dsp:cNvPr id="0" name=""/>
        <dsp:cNvSpPr/>
      </dsp:nvSpPr>
      <dsp:spPr>
        <a:xfrm>
          <a:off x="3594689" y="1989372"/>
          <a:ext cx="1529296" cy="1193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IN" sz="1100" kern="1200"/>
            <a:t>Fluency in English covers unequal power and provide energy in international conversations; it is important to organise turn-taking and summarise choices (Ivanova-Gongne, 2023).</a:t>
          </a:r>
          <a:endParaRPr lang="en-US" sz="1100" kern="1200"/>
        </a:p>
      </dsp:txBody>
      <dsp:txXfrm>
        <a:off x="3594689" y="1989372"/>
        <a:ext cx="1529296" cy="1193568"/>
      </dsp:txXfrm>
    </dsp:sp>
    <dsp:sp modelId="{E5A3654A-1163-4BCC-A913-F6EF2CF808CE}">
      <dsp:nvSpPr>
        <dsp:cNvPr id="0" name=""/>
        <dsp:cNvSpPr/>
      </dsp:nvSpPr>
      <dsp:spPr>
        <a:xfrm>
          <a:off x="5689826" y="765935"/>
          <a:ext cx="932871" cy="93287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DF4C21-B52C-4CA7-A93F-22985504ABE2}">
      <dsp:nvSpPr>
        <dsp:cNvPr id="0" name=""/>
        <dsp:cNvSpPr/>
      </dsp:nvSpPr>
      <dsp:spPr>
        <a:xfrm>
          <a:off x="5888634" y="964743"/>
          <a:ext cx="535253" cy="5352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C89A9A-CB3F-4251-93E5-8C70E1D14870}">
      <dsp:nvSpPr>
        <dsp:cNvPr id="0" name=""/>
        <dsp:cNvSpPr/>
      </dsp:nvSpPr>
      <dsp:spPr>
        <a:xfrm>
          <a:off x="5391613" y="1989372"/>
          <a:ext cx="1529296" cy="1193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IN" sz="1100" kern="1200"/>
            <a:t>Norms that go unspoken:  Displays that are under control; a value for timeliness and orderly turn-taking; the use of mitigators to communicate disagreement (Samovar et al., 2024).</a:t>
          </a:r>
          <a:endParaRPr lang="en-US" sz="1100" kern="1200"/>
        </a:p>
      </dsp:txBody>
      <dsp:txXfrm>
        <a:off x="5391613" y="1989372"/>
        <a:ext cx="1529296" cy="1193568"/>
      </dsp:txXfrm>
    </dsp:sp>
    <dsp:sp modelId="{C1DAEBCB-C3E5-4E46-B034-562ECD7DF767}">
      <dsp:nvSpPr>
        <dsp:cNvPr id="0" name=""/>
        <dsp:cNvSpPr/>
      </dsp:nvSpPr>
      <dsp:spPr>
        <a:xfrm>
          <a:off x="7486750" y="765935"/>
          <a:ext cx="932871" cy="932871"/>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973C11-DDF0-4B9F-9F0A-4D299DE169C4}">
      <dsp:nvSpPr>
        <dsp:cNvPr id="0" name=""/>
        <dsp:cNvSpPr/>
      </dsp:nvSpPr>
      <dsp:spPr>
        <a:xfrm>
          <a:off x="7685558" y="964743"/>
          <a:ext cx="535253" cy="53525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345207-6C3D-4EB7-8762-10FAF6E7DEAB}">
      <dsp:nvSpPr>
        <dsp:cNvPr id="0" name=""/>
        <dsp:cNvSpPr/>
      </dsp:nvSpPr>
      <dsp:spPr>
        <a:xfrm>
          <a:off x="7188537" y="1989372"/>
          <a:ext cx="1529296" cy="1193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IN" sz="1100" kern="1200"/>
            <a:t>In terms of time orientation, hybrid patterns need agenda discipline and ritualised "next-steps" (ONS, 2025; CIPD, 2024). Punctual and deadline-oriented are also considered time orientation.</a:t>
          </a:r>
          <a:endParaRPr lang="en-US" sz="1100" kern="1200"/>
        </a:p>
      </dsp:txBody>
      <dsp:txXfrm>
        <a:off x="7188537" y="1989372"/>
        <a:ext cx="1529296" cy="1193568"/>
      </dsp:txXfrm>
    </dsp:sp>
    <dsp:sp modelId="{2BD27DFE-F410-4D99-AC31-1136AAEA574A}">
      <dsp:nvSpPr>
        <dsp:cNvPr id="0" name=""/>
        <dsp:cNvSpPr/>
      </dsp:nvSpPr>
      <dsp:spPr>
        <a:xfrm>
          <a:off x="9283674" y="765935"/>
          <a:ext cx="932871" cy="93287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C0B55E-C6BC-4DC8-A325-5FC9A9B9056D}">
      <dsp:nvSpPr>
        <dsp:cNvPr id="0" name=""/>
        <dsp:cNvSpPr/>
      </dsp:nvSpPr>
      <dsp:spPr>
        <a:xfrm>
          <a:off x="9482482" y="964743"/>
          <a:ext cx="535253" cy="53525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097B1D-DA4D-483B-A4FE-1E036EB8EF2D}">
      <dsp:nvSpPr>
        <dsp:cNvPr id="0" name=""/>
        <dsp:cNvSpPr/>
      </dsp:nvSpPr>
      <dsp:spPr>
        <a:xfrm>
          <a:off x="8985461" y="1989372"/>
          <a:ext cx="1529296" cy="1193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IN" sz="1100" kern="1200"/>
            <a:t>Concerns about inclusion include the potential for code-switching and accent prejudice; therefore, it is essential to make use of plain English and inclusive facilitation (FleishmanHillard, 2023).</a:t>
          </a:r>
          <a:endParaRPr lang="en-US" sz="1100" kern="1200"/>
        </a:p>
      </dsp:txBody>
      <dsp:txXfrm>
        <a:off x="8985461" y="1989372"/>
        <a:ext cx="1529296" cy="11935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639DA1-B8A0-4FF5-A5DF-63B652A9AE55}">
      <dsp:nvSpPr>
        <dsp:cNvPr id="0" name=""/>
        <dsp:cNvSpPr/>
      </dsp:nvSpPr>
      <dsp:spPr>
        <a:xfrm>
          <a:off x="0" y="0"/>
          <a:ext cx="6900512" cy="173004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t>Large UK companies have been tightening RTO since the pandemic. For example, Barclays changed most of its employees to three office days a week. This has increased the number of face-to-face talks that need better time management and manners (Financial Times, 2025).</a:t>
          </a:r>
          <a:endParaRPr lang="en-US" sz="1400" kern="1200" dirty="0"/>
        </a:p>
      </dsp:txBody>
      <dsp:txXfrm>
        <a:off x="1553106" y="0"/>
        <a:ext cx="5347405" cy="1730044"/>
      </dsp:txXfrm>
    </dsp:sp>
    <dsp:sp modelId="{19DDF8BD-34B8-4ECD-9F28-66EFDFCCB362}">
      <dsp:nvSpPr>
        <dsp:cNvPr id="0" name=""/>
        <dsp:cNvSpPr/>
      </dsp:nvSpPr>
      <dsp:spPr>
        <a:xfrm>
          <a:off x="173004" y="173004"/>
          <a:ext cx="1380102" cy="1384035"/>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C53D2-C1B5-4051-8EAE-9350651AFA40}">
      <dsp:nvSpPr>
        <dsp:cNvPr id="0" name=""/>
        <dsp:cNvSpPr/>
      </dsp:nvSpPr>
      <dsp:spPr>
        <a:xfrm>
          <a:off x="0" y="1903048"/>
          <a:ext cx="6900512" cy="173004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b="1" kern="1200" dirty="0"/>
            <a:t>What happens:</a:t>
          </a:r>
          <a:r>
            <a:rPr lang="en-IN" sz="1400" kern="1200" dirty="0"/>
            <a:t> </a:t>
          </a:r>
          <a:r>
            <a:rPr lang="en-US" sz="1400" b="0" i="0" kern="1200" dirty="0"/>
            <a:t>After tightening hybrid rules, UK bank’s meetings became shorter and denser with agenda first openings, explicit role assignment and senior presence for key decisions (Financial Times, 2025).</a:t>
          </a:r>
          <a:endParaRPr lang="en-US" sz="1400" kern="1200" dirty="0"/>
        </a:p>
      </dsp:txBody>
      <dsp:txXfrm>
        <a:off x="1553106" y="1903048"/>
        <a:ext cx="5347405" cy="1730044"/>
      </dsp:txXfrm>
    </dsp:sp>
    <dsp:sp modelId="{CB671B33-3544-4D53-9EA1-E1E648B567A9}">
      <dsp:nvSpPr>
        <dsp:cNvPr id="0" name=""/>
        <dsp:cNvSpPr/>
      </dsp:nvSpPr>
      <dsp:spPr>
        <a:xfrm>
          <a:off x="173004" y="2076052"/>
          <a:ext cx="1380102" cy="1384035"/>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8F01021-6A07-48AA-B08C-CC65AB35C99B}">
      <dsp:nvSpPr>
        <dsp:cNvPr id="0" name=""/>
        <dsp:cNvSpPr/>
      </dsp:nvSpPr>
      <dsp:spPr>
        <a:xfrm>
          <a:off x="0" y="3806096"/>
          <a:ext cx="6900512" cy="173004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IN" sz="1400" b="1" kern="1200" dirty="0"/>
            <a:t>Why happen:</a:t>
          </a:r>
          <a:endParaRPr lang="en-US" sz="1400" kern="1200" dirty="0"/>
        </a:p>
        <a:p>
          <a:pPr marL="57150" lvl="1" indent="-57150" algn="l" defTabSz="488950">
            <a:lnSpc>
              <a:spcPct val="90000"/>
            </a:lnSpc>
            <a:spcBef>
              <a:spcPct val="0"/>
            </a:spcBef>
            <a:spcAft>
              <a:spcPct val="15000"/>
            </a:spcAft>
            <a:buChar char="•"/>
          </a:pPr>
          <a:r>
            <a:rPr lang="en-IN" sz="1100" kern="1200" dirty="0"/>
            <a:t>Low power distance and strong personality make it easier for people to give advice while still making it clear who is responsible for what (Minkov et al., 2023; Minkov, 2025).</a:t>
          </a:r>
          <a:endParaRPr lang="en-US" sz="1100" kern="1200" dirty="0"/>
        </a:p>
        <a:p>
          <a:pPr marL="57150" lvl="1" indent="-57150" algn="l" defTabSz="488950">
            <a:lnSpc>
              <a:spcPct val="90000"/>
            </a:lnSpc>
            <a:spcBef>
              <a:spcPct val="0"/>
            </a:spcBef>
            <a:spcAft>
              <a:spcPct val="15000"/>
            </a:spcAft>
            <a:buChar char="•"/>
          </a:pPr>
          <a:r>
            <a:rPr lang="en-IN" sz="1100" kern="1200" dirty="0"/>
            <a:t>The low-to-mid context style in the UK values clear structure but tone stays polite and understated; silence is often reflective rather than aggressive (Samovar et al., 2024; Jandt, 2024).</a:t>
          </a:r>
          <a:endParaRPr lang="en-US" sz="1100" kern="1200" dirty="0"/>
        </a:p>
        <a:p>
          <a:pPr marL="57150" lvl="1" indent="-57150" algn="l" defTabSz="488950">
            <a:lnSpc>
              <a:spcPct val="90000"/>
            </a:lnSpc>
            <a:spcBef>
              <a:spcPct val="0"/>
            </a:spcBef>
            <a:spcAft>
              <a:spcPct val="15000"/>
            </a:spcAft>
            <a:buChar char="•"/>
          </a:pPr>
          <a:r>
            <a:rPr lang="en-IN" sz="1100" kern="1200" dirty="0"/>
            <a:t>The ONS (2025) and CIPD (2024) both say that hybrid persistence (almost 28%) leads to defined facilitation.</a:t>
          </a:r>
          <a:endParaRPr lang="en-US" sz="1100" kern="1200" dirty="0"/>
        </a:p>
      </dsp:txBody>
      <dsp:txXfrm>
        <a:off x="1553106" y="3806096"/>
        <a:ext cx="5347405" cy="1730044"/>
      </dsp:txXfrm>
    </dsp:sp>
    <dsp:sp modelId="{3D4E9D78-2F00-4113-A3A7-6C206F4C1426}">
      <dsp:nvSpPr>
        <dsp:cNvPr id="0" name=""/>
        <dsp:cNvSpPr/>
      </dsp:nvSpPr>
      <dsp:spPr>
        <a:xfrm>
          <a:off x="173004" y="3979101"/>
          <a:ext cx="1380102" cy="1384035"/>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6DF3E-F141-46C2-9440-E18F7929C767}">
      <dsp:nvSpPr>
        <dsp:cNvPr id="0" name=""/>
        <dsp:cNvSpPr/>
      </dsp:nvSpPr>
      <dsp:spPr>
        <a:xfrm>
          <a:off x="14419" y="69205"/>
          <a:ext cx="997681" cy="9976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434EF1-5851-4283-9662-93BA63938A3B}">
      <dsp:nvSpPr>
        <dsp:cNvPr id="0" name=""/>
        <dsp:cNvSpPr/>
      </dsp:nvSpPr>
      <dsp:spPr>
        <a:xfrm>
          <a:off x="14419" y="1252309"/>
          <a:ext cx="2850518" cy="427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022350">
            <a:lnSpc>
              <a:spcPct val="90000"/>
            </a:lnSpc>
            <a:spcBef>
              <a:spcPct val="0"/>
            </a:spcBef>
            <a:spcAft>
              <a:spcPct val="35000"/>
            </a:spcAft>
            <a:buNone/>
            <a:defRPr b="1"/>
          </a:pPr>
          <a:r>
            <a:rPr lang="en-IN" sz="2300" kern="1200"/>
            <a:t>Example case</a:t>
          </a:r>
          <a:endParaRPr lang="en-US" sz="2300" kern="1200"/>
        </a:p>
      </dsp:txBody>
      <dsp:txXfrm>
        <a:off x="14419" y="1252309"/>
        <a:ext cx="2850518" cy="427577"/>
      </dsp:txXfrm>
    </dsp:sp>
    <dsp:sp modelId="{230D3A70-8850-48AB-ACC2-EB8214802AC2}">
      <dsp:nvSpPr>
        <dsp:cNvPr id="0" name=""/>
        <dsp:cNvSpPr/>
      </dsp:nvSpPr>
      <dsp:spPr>
        <a:xfrm>
          <a:off x="14419" y="1766129"/>
          <a:ext cx="2850518" cy="2615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IN" sz="1700" kern="1200" dirty="0"/>
            <a:t>A mistake in sending out government emails before a major investor gathering resulted to an apology and a notification to the regulator. This showed how risky it may be to use different channels for sensitive issues (Binns, 2024).</a:t>
          </a:r>
          <a:endParaRPr lang="en-US" sz="1700" kern="1200" dirty="0"/>
        </a:p>
      </dsp:txBody>
      <dsp:txXfrm>
        <a:off x="14419" y="1766129"/>
        <a:ext cx="2850518" cy="2615217"/>
      </dsp:txXfrm>
    </dsp:sp>
    <dsp:sp modelId="{4DD7783D-843B-4474-80B9-CA05E30A67C9}">
      <dsp:nvSpPr>
        <dsp:cNvPr id="0" name=""/>
        <dsp:cNvSpPr/>
      </dsp:nvSpPr>
      <dsp:spPr>
        <a:xfrm>
          <a:off x="3363778" y="69205"/>
          <a:ext cx="997681" cy="9976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297B06-DE79-49F0-B287-105A57229301}">
      <dsp:nvSpPr>
        <dsp:cNvPr id="0" name=""/>
        <dsp:cNvSpPr/>
      </dsp:nvSpPr>
      <dsp:spPr>
        <a:xfrm>
          <a:off x="3363778" y="1252309"/>
          <a:ext cx="2850518" cy="427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022350">
            <a:lnSpc>
              <a:spcPct val="90000"/>
            </a:lnSpc>
            <a:spcBef>
              <a:spcPct val="0"/>
            </a:spcBef>
            <a:spcAft>
              <a:spcPct val="35000"/>
            </a:spcAft>
            <a:buNone/>
            <a:defRPr b="1"/>
          </a:pPr>
          <a:r>
            <a:rPr lang="en-IN" sz="2300" kern="1200"/>
            <a:t>What went wrong</a:t>
          </a:r>
          <a:endParaRPr lang="en-US" sz="2300" kern="1200"/>
        </a:p>
      </dsp:txBody>
      <dsp:txXfrm>
        <a:off x="3363778" y="1252309"/>
        <a:ext cx="2850518" cy="427577"/>
      </dsp:txXfrm>
    </dsp:sp>
    <dsp:sp modelId="{14628FED-7C95-4552-A398-C9C7BC38D384}">
      <dsp:nvSpPr>
        <dsp:cNvPr id="0" name=""/>
        <dsp:cNvSpPr/>
      </dsp:nvSpPr>
      <dsp:spPr>
        <a:xfrm>
          <a:off x="3363778" y="1766129"/>
          <a:ext cx="2850518" cy="2615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IN" sz="1700" kern="1200"/>
            <a:t>People who received the information were able to see the contact information of important attendees.  The event highlights how email may increase risks to reputation and compliance, delay down alignment, and lead to tone misreadings when the stakes are high (Binns, 2024).</a:t>
          </a:r>
          <a:endParaRPr lang="en-US" sz="1700" kern="1200"/>
        </a:p>
      </dsp:txBody>
      <dsp:txXfrm>
        <a:off x="3363778" y="1766129"/>
        <a:ext cx="2850518" cy="2615217"/>
      </dsp:txXfrm>
    </dsp:sp>
    <dsp:sp modelId="{E476121E-50EF-40BE-A2B1-EA1FFCD773E8}">
      <dsp:nvSpPr>
        <dsp:cNvPr id="0" name=""/>
        <dsp:cNvSpPr/>
      </dsp:nvSpPr>
      <dsp:spPr>
        <a:xfrm>
          <a:off x="6983779" y="61619"/>
          <a:ext cx="997681" cy="9976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ECB488-B5E4-499F-812C-6B86ED7DA05F}">
      <dsp:nvSpPr>
        <dsp:cNvPr id="0" name=""/>
        <dsp:cNvSpPr/>
      </dsp:nvSpPr>
      <dsp:spPr>
        <a:xfrm>
          <a:off x="6983779" y="1244722"/>
          <a:ext cx="2850518" cy="427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022350">
            <a:lnSpc>
              <a:spcPct val="90000"/>
            </a:lnSpc>
            <a:spcBef>
              <a:spcPct val="0"/>
            </a:spcBef>
            <a:spcAft>
              <a:spcPct val="35000"/>
            </a:spcAft>
            <a:buNone/>
            <a:defRPr b="1"/>
          </a:pPr>
          <a:r>
            <a:rPr lang="en-IN" sz="2300" kern="1200"/>
            <a:t>What is this pattern?</a:t>
          </a:r>
          <a:endParaRPr lang="en-US" sz="2300" kern="1200"/>
        </a:p>
      </dsp:txBody>
      <dsp:txXfrm>
        <a:off x="6983779" y="1244722"/>
        <a:ext cx="2850518" cy="427577"/>
      </dsp:txXfrm>
    </dsp:sp>
    <dsp:sp modelId="{3B06894B-B67E-4411-B942-4FD2CE476E63}">
      <dsp:nvSpPr>
        <dsp:cNvPr id="0" name=""/>
        <dsp:cNvSpPr/>
      </dsp:nvSpPr>
      <dsp:spPr>
        <a:xfrm>
          <a:off x="6713137" y="1743370"/>
          <a:ext cx="3391803" cy="2645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IN" sz="1700" kern="1200" dirty="0"/>
            <a:t>In low-to-mid context communication, hedged or overly polite language might make writing seem less urgent. On the other hand, richer channels make it easier to understand difficult or dangerous work (Samovar et al., 2024; Jandt, 2024).  Mixed-fluency teams perceive power disparities; organised turn-taking and documented choices recalibrate participation (Ivanova-</a:t>
          </a:r>
          <a:r>
            <a:rPr lang="en-IN" sz="1700" kern="1200" dirty="0" err="1"/>
            <a:t>Gongne</a:t>
          </a:r>
          <a:r>
            <a:rPr lang="en-IN" sz="1700" kern="1200" dirty="0"/>
            <a:t> et al., 2023).</a:t>
          </a:r>
          <a:endParaRPr lang="en-US" sz="1700" kern="1200" dirty="0"/>
        </a:p>
      </dsp:txBody>
      <dsp:txXfrm>
        <a:off x="6713137" y="1743370"/>
        <a:ext cx="3391803" cy="264556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D23334-8CCB-4E9E-8AF0-1412FA520A73}">
      <dsp:nvSpPr>
        <dsp:cNvPr id="0" name=""/>
        <dsp:cNvSpPr/>
      </dsp:nvSpPr>
      <dsp:spPr>
        <a:xfrm>
          <a:off x="13219" y="214772"/>
          <a:ext cx="811316" cy="7335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880D41-5ED3-455B-A58F-E79F0076B653}">
      <dsp:nvSpPr>
        <dsp:cNvPr id="0" name=""/>
        <dsp:cNvSpPr/>
      </dsp:nvSpPr>
      <dsp:spPr>
        <a:xfrm>
          <a:off x="13219" y="1122582"/>
          <a:ext cx="2318046" cy="314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100000"/>
            </a:lnSpc>
            <a:spcBef>
              <a:spcPct val="0"/>
            </a:spcBef>
            <a:spcAft>
              <a:spcPct val="35000"/>
            </a:spcAft>
            <a:buNone/>
            <a:defRPr b="1"/>
          </a:pPr>
          <a:r>
            <a:rPr lang="en-US" sz="2000" kern="1200"/>
            <a:t>UK context</a:t>
          </a:r>
        </a:p>
      </dsp:txBody>
      <dsp:txXfrm>
        <a:off x="13219" y="1122582"/>
        <a:ext cx="2318046" cy="314382"/>
      </dsp:txXfrm>
    </dsp:sp>
    <dsp:sp modelId="{63960950-82ED-43C3-BA6E-4E436BB25ABD}">
      <dsp:nvSpPr>
        <dsp:cNvPr id="0" name=""/>
        <dsp:cNvSpPr/>
      </dsp:nvSpPr>
      <dsp:spPr>
        <a:xfrm>
          <a:off x="13219" y="1518011"/>
          <a:ext cx="2318046" cy="2749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66750">
            <a:lnSpc>
              <a:spcPct val="100000"/>
            </a:lnSpc>
            <a:spcBef>
              <a:spcPct val="0"/>
            </a:spcBef>
            <a:spcAft>
              <a:spcPct val="35000"/>
            </a:spcAft>
            <a:buNone/>
          </a:pPr>
          <a:r>
            <a:rPr lang="en-US" sz="1500" kern="1200"/>
            <a:t>The UK and Japan signed investment partnership in 2025 to deepen economic ties, creating timely context for cross cultural dealmaking (GOV.UK, 2025).</a:t>
          </a:r>
        </a:p>
      </dsp:txBody>
      <dsp:txXfrm>
        <a:off x="13219" y="1518011"/>
        <a:ext cx="2318046" cy="2749093"/>
      </dsp:txXfrm>
    </dsp:sp>
    <dsp:sp modelId="{CB0C3F9D-8811-4FBF-A2B0-7625171316F2}">
      <dsp:nvSpPr>
        <dsp:cNvPr id="0" name=""/>
        <dsp:cNvSpPr/>
      </dsp:nvSpPr>
      <dsp:spPr>
        <a:xfrm>
          <a:off x="2736924" y="214772"/>
          <a:ext cx="811316" cy="7335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7CB2E5-961A-4F6F-93E8-56E1C7A2A8FF}">
      <dsp:nvSpPr>
        <dsp:cNvPr id="0" name=""/>
        <dsp:cNvSpPr/>
      </dsp:nvSpPr>
      <dsp:spPr>
        <a:xfrm>
          <a:off x="2736924" y="1122582"/>
          <a:ext cx="2318046" cy="314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100000"/>
            </a:lnSpc>
            <a:spcBef>
              <a:spcPct val="0"/>
            </a:spcBef>
            <a:spcAft>
              <a:spcPct val="35000"/>
            </a:spcAft>
            <a:buNone/>
            <a:defRPr b="1"/>
          </a:pPr>
          <a:r>
            <a:rPr lang="en-US" sz="2000" kern="1200"/>
            <a:t>Cultural dynamics</a:t>
          </a:r>
        </a:p>
      </dsp:txBody>
      <dsp:txXfrm>
        <a:off x="2736924" y="1122582"/>
        <a:ext cx="2318046" cy="314382"/>
      </dsp:txXfrm>
    </dsp:sp>
    <dsp:sp modelId="{CC199767-AB84-4E5E-87D8-BEEDD0DCF3C7}">
      <dsp:nvSpPr>
        <dsp:cNvPr id="0" name=""/>
        <dsp:cNvSpPr/>
      </dsp:nvSpPr>
      <dsp:spPr>
        <a:xfrm>
          <a:off x="2736924" y="1518011"/>
          <a:ext cx="2318046" cy="2749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66750">
            <a:lnSpc>
              <a:spcPct val="100000"/>
            </a:lnSpc>
            <a:spcBef>
              <a:spcPct val="0"/>
            </a:spcBef>
            <a:spcAft>
              <a:spcPct val="35000"/>
            </a:spcAft>
            <a:buNone/>
          </a:pPr>
          <a:r>
            <a:rPr lang="en-US" sz="1500" kern="1200" dirty="0"/>
            <a:t>UK teams are usually individualistic and practical that putting evidence based ideas and time limited talks first (Minkov et al., 2023; Samovar et al., 2024). Japanese partners usually stress high context with their long term thinking and deliberate consensus building. Silence can help with introspection and alignment (Jandt, 2024).</a:t>
          </a:r>
        </a:p>
      </dsp:txBody>
      <dsp:txXfrm>
        <a:off x="2736924" y="1518011"/>
        <a:ext cx="2318046" cy="2749093"/>
      </dsp:txXfrm>
    </dsp:sp>
    <dsp:sp modelId="{67B0E8C4-DAEF-4F6D-9967-368ED016891D}">
      <dsp:nvSpPr>
        <dsp:cNvPr id="0" name=""/>
        <dsp:cNvSpPr/>
      </dsp:nvSpPr>
      <dsp:spPr>
        <a:xfrm>
          <a:off x="5460629" y="214772"/>
          <a:ext cx="811316" cy="7335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3BFF1B-608F-4936-B389-40B3D2DCB780}">
      <dsp:nvSpPr>
        <dsp:cNvPr id="0" name=""/>
        <dsp:cNvSpPr/>
      </dsp:nvSpPr>
      <dsp:spPr>
        <a:xfrm>
          <a:off x="5460629" y="1122582"/>
          <a:ext cx="2318046" cy="314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100000"/>
            </a:lnSpc>
            <a:spcBef>
              <a:spcPct val="0"/>
            </a:spcBef>
            <a:spcAft>
              <a:spcPct val="35000"/>
            </a:spcAft>
            <a:buNone/>
            <a:defRPr b="1"/>
          </a:pPr>
          <a:r>
            <a:rPr lang="en-US" sz="2000" kern="1200" dirty="0"/>
            <a:t>Why fit can work</a:t>
          </a:r>
        </a:p>
      </dsp:txBody>
      <dsp:txXfrm>
        <a:off x="5460629" y="1122582"/>
        <a:ext cx="2318046" cy="314382"/>
      </dsp:txXfrm>
    </dsp:sp>
    <dsp:sp modelId="{9F08062F-7FCC-48D5-9719-8688CC217BAD}">
      <dsp:nvSpPr>
        <dsp:cNvPr id="0" name=""/>
        <dsp:cNvSpPr/>
      </dsp:nvSpPr>
      <dsp:spPr>
        <a:xfrm>
          <a:off x="5460629" y="1518011"/>
          <a:ext cx="2318046" cy="2749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66750">
            <a:lnSpc>
              <a:spcPct val="100000"/>
            </a:lnSpc>
            <a:spcBef>
              <a:spcPct val="0"/>
            </a:spcBef>
            <a:spcAft>
              <a:spcPct val="35000"/>
            </a:spcAft>
            <a:buNone/>
          </a:pPr>
          <a:r>
            <a:rPr lang="en-US" sz="1500" kern="1200"/>
            <a:t>British practicality goes well with Japanese long-term risk framing when managers make promises, mix written pre-reads with sessions to build relationships, and end each step with a summary that everyone agrees on.</a:t>
          </a:r>
        </a:p>
      </dsp:txBody>
      <dsp:txXfrm>
        <a:off x="5460629" y="1518011"/>
        <a:ext cx="2318046" cy="2749093"/>
      </dsp:txXfrm>
    </dsp:sp>
    <dsp:sp modelId="{F0F8A483-34EC-4474-9360-6A7379C10493}">
      <dsp:nvSpPr>
        <dsp:cNvPr id="0" name=""/>
        <dsp:cNvSpPr/>
      </dsp:nvSpPr>
      <dsp:spPr>
        <a:xfrm>
          <a:off x="8184333" y="214772"/>
          <a:ext cx="811316" cy="7335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AF7CD1-AA66-4BB8-8069-D90173B22947}">
      <dsp:nvSpPr>
        <dsp:cNvPr id="0" name=""/>
        <dsp:cNvSpPr/>
      </dsp:nvSpPr>
      <dsp:spPr>
        <a:xfrm>
          <a:off x="8184333" y="1122582"/>
          <a:ext cx="2318046" cy="314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100000"/>
            </a:lnSpc>
            <a:spcBef>
              <a:spcPct val="0"/>
            </a:spcBef>
            <a:spcAft>
              <a:spcPct val="35000"/>
            </a:spcAft>
            <a:buNone/>
            <a:defRPr b="1"/>
          </a:pPr>
          <a:r>
            <a:rPr lang="en-US" sz="2000" kern="1200"/>
            <a:t>Manager playbook</a:t>
          </a:r>
        </a:p>
      </dsp:txBody>
      <dsp:txXfrm>
        <a:off x="8184333" y="1122582"/>
        <a:ext cx="2318046" cy="314382"/>
      </dsp:txXfrm>
    </dsp:sp>
    <dsp:sp modelId="{043EA06B-CF0E-452E-8513-C13006324583}">
      <dsp:nvSpPr>
        <dsp:cNvPr id="0" name=""/>
        <dsp:cNvSpPr/>
      </dsp:nvSpPr>
      <dsp:spPr>
        <a:xfrm>
          <a:off x="8184333" y="1518011"/>
          <a:ext cx="2318046" cy="2749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66750">
            <a:lnSpc>
              <a:spcPct val="100000"/>
            </a:lnSpc>
            <a:spcBef>
              <a:spcPct val="0"/>
            </a:spcBef>
            <a:spcAft>
              <a:spcPct val="35000"/>
            </a:spcAft>
            <a:buNone/>
          </a:pPr>
          <a:r>
            <a:rPr lang="en-US" sz="1500" kern="1200"/>
            <a:t>Send concise pre-reads with options and evidence. Build time for questions and reflective pauses. Respect status etiquette. Accept deliberate pacing. End each round with a shared summary and explicit next steps.</a:t>
          </a:r>
        </a:p>
      </dsp:txBody>
      <dsp:txXfrm>
        <a:off x="8184333" y="1518011"/>
        <a:ext cx="2318046" cy="274909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D567EB-C146-4BE1-98C3-1F80F0F71734}">
      <dsp:nvSpPr>
        <dsp:cNvPr id="0" name=""/>
        <dsp:cNvSpPr/>
      </dsp:nvSpPr>
      <dsp:spPr>
        <a:xfrm>
          <a:off x="8092" y="903869"/>
          <a:ext cx="812109" cy="8121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2C5F95-F42B-46EC-8C5C-0A078705408C}">
      <dsp:nvSpPr>
        <dsp:cNvPr id="0" name=""/>
        <dsp:cNvSpPr/>
      </dsp:nvSpPr>
      <dsp:spPr>
        <a:xfrm>
          <a:off x="8092" y="1825353"/>
          <a:ext cx="2320312" cy="435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US" sz="1400" kern="1200"/>
            <a:t>Politeness vs clarity</a:t>
          </a:r>
        </a:p>
      </dsp:txBody>
      <dsp:txXfrm>
        <a:off x="8092" y="1825353"/>
        <a:ext cx="2320312" cy="435058"/>
      </dsp:txXfrm>
    </dsp:sp>
    <dsp:sp modelId="{205A123B-C798-4821-AFE3-BD9E1DAAAA80}">
      <dsp:nvSpPr>
        <dsp:cNvPr id="0" name=""/>
        <dsp:cNvSpPr/>
      </dsp:nvSpPr>
      <dsp:spPr>
        <a:xfrm>
          <a:off x="8092" y="2311284"/>
          <a:ext cx="2320312" cy="113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100000"/>
            </a:lnSpc>
            <a:spcBef>
              <a:spcPct val="0"/>
            </a:spcBef>
            <a:spcAft>
              <a:spcPct val="35000"/>
            </a:spcAft>
            <a:buNone/>
          </a:pPr>
          <a:r>
            <a:rPr lang="en-US" sz="1100" kern="1200"/>
            <a:t>Hedged language like maybe and quite is meant to keep the peace but foreign partners often see it as unclear or not important (Samovar et al., 2024; Jandt, 2024). </a:t>
          </a:r>
        </a:p>
      </dsp:txBody>
      <dsp:txXfrm>
        <a:off x="8092" y="2311284"/>
        <a:ext cx="2320312" cy="1136184"/>
      </dsp:txXfrm>
    </dsp:sp>
    <dsp:sp modelId="{5B0CB93D-38A2-47A6-AD45-EDAC6A62291A}">
      <dsp:nvSpPr>
        <dsp:cNvPr id="0" name=""/>
        <dsp:cNvSpPr/>
      </dsp:nvSpPr>
      <dsp:spPr>
        <a:xfrm>
          <a:off x="2734460" y="858321"/>
          <a:ext cx="812109" cy="8121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D54B94-01A7-4AAF-BF18-63D800DADF72}">
      <dsp:nvSpPr>
        <dsp:cNvPr id="0" name=""/>
        <dsp:cNvSpPr/>
      </dsp:nvSpPr>
      <dsp:spPr>
        <a:xfrm>
          <a:off x="2734460" y="1783722"/>
          <a:ext cx="2320312" cy="435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US" sz="1400" kern="1200"/>
            <a:t>Accent and status cues</a:t>
          </a:r>
        </a:p>
      </dsp:txBody>
      <dsp:txXfrm>
        <a:off x="2734460" y="1783722"/>
        <a:ext cx="2320312" cy="435058"/>
      </dsp:txXfrm>
    </dsp:sp>
    <dsp:sp modelId="{83F10DEA-4D6D-48A5-888C-E4349438D94E}">
      <dsp:nvSpPr>
        <dsp:cNvPr id="0" name=""/>
        <dsp:cNvSpPr/>
      </dsp:nvSpPr>
      <dsp:spPr>
        <a:xfrm>
          <a:off x="2734460" y="2271475"/>
          <a:ext cx="2320312" cy="1221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100000"/>
            </a:lnSpc>
            <a:spcBef>
              <a:spcPct val="0"/>
            </a:spcBef>
            <a:spcAft>
              <a:spcPct val="35000"/>
            </a:spcAft>
            <a:buNone/>
          </a:pPr>
          <a:r>
            <a:rPr lang="en-US" sz="1100" kern="1200"/>
            <a:t>According to FleishmanHillard (2023), accent bias has potential to alter perceived competence and participation in meetings, so generate hidden status hierarchies despite the fact that formal power distance is quite minimal.</a:t>
          </a:r>
        </a:p>
      </dsp:txBody>
      <dsp:txXfrm>
        <a:off x="2734460" y="2271475"/>
        <a:ext cx="2320312" cy="1221540"/>
      </dsp:txXfrm>
    </dsp:sp>
    <dsp:sp modelId="{42497E69-68C5-4160-A457-A242C91F4ECE}">
      <dsp:nvSpPr>
        <dsp:cNvPr id="0" name=""/>
        <dsp:cNvSpPr/>
      </dsp:nvSpPr>
      <dsp:spPr>
        <a:xfrm>
          <a:off x="5460827" y="858321"/>
          <a:ext cx="812109" cy="8121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86EDE2-01D5-4F01-8B98-49149EF75064}">
      <dsp:nvSpPr>
        <dsp:cNvPr id="0" name=""/>
        <dsp:cNvSpPr/>
      </dsp:nvSpPr>
      <dsp:spPr>
        <a:xfrm>
          <a:off x="5460827" y="1783722"/>
          <a:ext cx="2320312" cy="435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US" sz="1400" kern="1200"/>
            <a:t>Hybrid inequities and visibility gaps</a:t>
          </a:r>
        </a:p>
      </dsp:txBody>
      <dsp:txXfrm>
        <a:off x="5460827" y="1783722"/>
        <a:ext cx="2320312" cy="435058"/>
      </dsp:txXfrm>
    </dsp:sp>
    <dsp:sp modelId="{0E07A81F-A0E0-40FE-9EE5-DF49E10CB6D8}">
      <dsp:nvSpPr>
        <dsp:cNvPr id="0" name=""/>
        <dsp:cNvSpPr/>
      </dsp:nvSpPr>
      <dsp:spPr>
        <a:xfrm>
          <a:off x="5460827" y="2271475"/>
          <a:ext cx="2320312" cy="1221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100000"/>
            </a:lnSpc>
            <a:spcBef>
              <a:spcPct val="0"/>
            </a:spcBef>
            <a:spcAft>
              <a:spcPct val="35000"/>
            </a:spcAft>
            <a:buNone/>
          </a:pPr>
          <a:r>
            <a:rPr lang="en-US" sz="1100" kern="1200"/>
            <a:t>If facilitation is weak, people of different incomes and jobs have different levels of access to mixed work, which can lead to unfair "presence" and decision-making power (ONS, 2025).</a:t>
          </a:r>
        </a:p>
      </dsp:txBody>
      <dsp:txXfrm>
        <a:off x="5460827" y="2271475"/>
        <a:ext cx="2320312" cy="1221540"/>
      </dsp:txXfrm>
    </dsp:sp>
    <dsp:sp modelId="{C5A95AF7-2581-4CAC-A2A3-BB7BE5B909F8}">
      <dsp:nvSpPr>
        <dsp:cNvPr id="0" name=""/>
        <dsp:cNvSpPr/>
      </dsp:nvSpPr>
      <dsp:spPr>
        <a:xfrm>
          <a:off x="8187194" y="858321"/>
          <a:ext cx="812109" cy="8121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2A6955-5C92-46AE-A73D-1CF508C72A77}">
      <dsp:nvSpPr>
        <dsp:cNvPr id="0" name=""/>
        <dsp:cNvSpPr/>
      </dsp:nvSpPr>
      <dsp:spPr>
        <a:xfrm>
          <a:off x="8187194" y="1783722"/>
          <a:ext cx="2320312" cy="435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US" sz="1400" kern="1200"/>
            <a:t>Channel and compliance risk</a:t>
          </a:r>
        </a:p>
      </dsp:txBody>
      <dsp:txXfrm>
        <a:off x="8187194" y="1783722"/>
        <a:ext cx="2320312" cy="435058"/>
      </dsp:txXfrm>
    </dsp:sp>
    <dsp:sp modelId="{A9F85675-FE30-4DC8-87DA-FFB1AFA6D861}">
      <dsp:nvSpPr>
        <dsp:cNvPr id="0" name=""/>
        <dsp:cNvSpPr/>
      </dsp:nvSpPr>
      <dsp:spPr>
        <a:xfrm>
          <a:off x="8187194" y="2271475"/>
          <a:ext cx="2320312" cy="1221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100000"/>
            </a:lnSpc>
            <a:spcBef>
              <a:spcPct val="0"/>
            </a:spcBef>
            <a:spcAft>
              <a:spcPct val="35000"/>
            </a:spcAft>
            <a:buNone/>
          </a:pPr>
          <a:r>
            <a:rPr lang="en-US" sz="1100" kern="1200"/>
            <a:t>Over-reliance on email for sensitive issues heightens misread tone and data-handling exposure; UK guidance classifies accidental disclosure as a personal-data breach (ICO, 2025).</a:t>
          </a:r>
        </a:p>
      </dsp:txBody>
      <dsp:txXfrm>
        <a:off x="8187194" y="2271475"/>
        <a:ext cx="2320312" cy="122154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45CE4A-318D-4251-AE29-40AE31E0FA5E}">
      <dsp:nvSpPr>
        <dsp:cNvPr id="0" name=""/>
        <dsp:cNvSpPr/>
      </dsp:nvSpPr>
      <dsp:spPr>
        <a:xfrm>
          <a:off x="3953" y="181680"/>
          <a:ext cx="2377306" cy="61934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kern="1200"/>
            <a:t>Design for psychological safety</a:t>
          </a:r>
        </a:p>
      </dsp:txBody>
      <dsp:txXfrm>
        <a:off x="3953" y="181680"/>
        <a:ext cx="2377306" cy="619346"/>
      </dsp:txXfrm>
    </dsp:sp>
    <dsp:sp modelId="{B6E07FDD-74CA-4F0D-8DAF-581A96BFC37D}">
      <dsp:nvSpPr>
        <dsp:cNvPr id="0" name=""/>
        <dsp:cNvSpPr/>
      </dsp:nvSpPr>
      <dsp:spPr>
        <a:xfrm>
          <a:off x="3953" y="801027"/>
          <a:ext cx="2377306" cy="336862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kern="1200"/>
            <a:t>Managers should demonstrate transparency and consistent follow ups to enhance voice, error-reporting and performance (CIPD, 2024c). Trust and psychological safety are also related to improved performance.</a:t>
          </a:r>
        </a:p>
      </dsp:txBody>
      <dsp:txXfrm>
        <a:off x="3953" y="801027"/>
        <a:ext cx="2377306" cy="3368629"/>
      </dsp:txXfrm>
    </dsp:sp>
    <dsp:sp modelId="{DF2E8EFF-F653-44EE-BD21-EF9071A3C62E}">
      <dsp:nvSpPr>
        <dsp:cNvPr id="0" name=""/>
        <dsp:cNvSpPr/>
      </dsp:nvSpPr>
      <dsp:spPr>
        <a:xfrm>
          <a:off x="2714082" y="181680"/>
          <a:ext cx="2377306" cy="619346"/>
        </a:xfrm>
        <a:prstGeom prst="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w="12700" cap="flat" cmpd="sng" algn="ctr">
          <a:solidFill>
            <a:schemeClr val="accent2">
              <a:hueOff val="2147871"/>
              <a:satOff val="-6164"/>
              <a:lumOff val="-987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kern="1200"/>
            <a:t>Inclusive language for talent and clients</a:t>
          </a:r>
        </a:p>
      </dsp:txBody>
      <dsp:txXfrm>
        <a:off x="2714082" y="181680"/>
        <a:ext cx="2377306" cy="619346"/>
      </dsp:txXfrm>
    </dsp:sp>
    <dsp:sp modelId="{52068919-888F-4B8C-9E95-93881333470A}">
      <dsp:nvSpPr>
        <dsp:cNvPr id="0" name=""/>
        <dsp:cNvSpPr/>
      </dsp:nvSpPr>
      <dsp:spPr>
        <a:xfrm>
          <a:off x="2714082" y="801027"/>
          <a:ext cx="2377306" cy="3368629"/>
        </a:xfrm>
        <a:prstGeom prst="rect">
          <a:avLst/>
        </a:prstGeom>
        <a:solidFill>
          <a:schemeClr val="accent2">
            <a:tint val="40000"/>
            <a:alpha val="90000"/>
            <a:hueOff val="2244906"/>
            <a:satOff val="-20744"/>
            <a:lumOff val="-2338"/>
            <a:alphaOff val="0"/>
          </a:schemeClr>
        </a:solidFill>
        <a:ln w="12700" cap="flat" cmpd="sng" algn="ctr">
          <a:solidFill>
            <a:schemeClr val="accent2">
              <a:tint val="40000"/>
              <a:alpha val="90000"/>
              <a:hueOff val="2244906"/>
              <a:satOff val="-20744"/>
              <a:lumOff val="-2338"/>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kern="1200"/>
            <a:t>Plain, inclusive language increases involvement and minimises bias while practical changes (gender-neutral terminology, explicit verbs) improve recruiting and collaboration (People Management, 2024; FleishmanHillard, 2023).</a:t>
          </a:r>
        </a:p>
      </dsp:txBody>
      <dsp:txXfrm>
        <a:off x="2714082" y="801027"/>
        <a:ext cx="2377306" cy="3368629"/>
      </dsp:txXfrm>
    </dsp:sp>
    <dsp:sp modelId="{82D97E2E-35EA-410B-AEC9-8FEE27BD54BB}">
      <dsp:nvSpPr>
        <dsp:cNvPr id="0" name=""/>
        <dsp:cNvSpPr/>
      </dsp:nvSpPr>
      <dsp:spPr>
        <a:xfrm>
          <a:off x="5424211" y="181680"/>
          <a:ext cx="2377306" cy="619346"/>
        </a:xfrm>
        <a:prstGeom prst="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w="12700" cap="flat" cmpd="sng" algn="ctr">
          <a:solidFill>
            <a:schemeClr val="accent2">
              <a:hueOff val="4295743"/>
              <a:satOff val="-12329"/>
              <a:lumOff val="-19739"/>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kern="1200"/>
            <a:t>Channel choreography in a hybrid UK</a:t>
          </a:r>
        </a:p>
      </dsp:txBody>
      <dsp:txXfrm>
        <a:off x="5424211" y="181680"/>
        <a:ext cx="2377306" cy="619346"/>
      </dsp:txXfrm>
    </dsp:sp>
    <dsp:sp modelId="{06470088-496C-4601-AC19-4CB40093D484}">
      <dsp:nvSpPr>
        <dsp:cNvPr id="0" name=""/>
        <dsp:cNvSpPr/>
      </dsp:nvSpPr>
      <dsp:spPr>
        <a:xfrm>
          <a:off x="5424211" y="801027"/>
          <a:ext cx="2377306" cy="3368629"/>
        </a:xfrm>
        <a:prstGeom prst="rect">
          <a:avLst/>
        </a:prstGeom>
        <a:solidFill>
          <a:schemeClr val="accent2">
            <a:tint val="40000"/>
            <a:alpha val="90000"/>
            <a:hueOff val="4489812"/>
            <a:satOff val="-41488"/>
            <a:lumOff val="-4677"/>
            <a:alphaOff val="0"/>
          </a:schemeClr>
        </a:solidFill>
        <a:ln w="12700" cap="flat" cmpd="sng" algn="ctr">
          <a:solidFill>
            <a:schemeClr val="accent2">
              <a:tint val="40000"/>
              <a:alpha val="90000"/>
              <a:hueOff val="4489812"/>
              <a:satOff val="-41488"/>
              <a:lumOff val="-4677"/>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kern="1200"/>
            <a:t>Use short pre-reads, disciplined agendas and written next steps to convert British preference for clarity and punctuality into reliable delivery (ONS, 2025; CIPD, 2024b). </a:t>
          </a:r>
        </a:p>
      </dsp:txBody>
      <dsp:txXfrm>
        <a:off x="5424211" y="801027"/>
        <a:ext cx="2377306" cy="3368629"/>
      </dsp:txXfrm>
    </dsp:sp>
    <dsp:sp modelId="{671E4287-9EED-4547-B7F8-C4E56F081AB5}">
      <dsp:nvSpPr>
        <dsp:cNvPr id="0" name=""/>
        <dsp:cNvSpPr/>
      </dsp:nvSpPr>
      <dsp:spPr>
        <a:xfrm>
          <a:off x="8134340" y="181680"/>
          <a:ext cx="2377306" cy="619346"/>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kern="1200"/>
            <a:t>Market-fit messaging</a:t>
          </a:r>
        </a:p>
      </dsp:txBody>
      <dsp:txXfrm>
        <a:off x="8134340" y="181680"/>
        <a:ext cx="2377306" cy="619346"/>
      </dsp:txXfrm>
    </dsp:sp>
    <dsp:sp modelId="{59E9D3E3-E574-4847-A0B9-B79D08F27CAA}">
      <dsp:nvSpPr>
        <dsp:cNvPr id="0" name=""/>
        <dsp:cNvSpPr/>
      </dsp:nvSpPr>
      <dsp:spPr>
        <a:xfrm>
          <a:off x="8134340" y="801027"/>
          <a:ext cx="2377306" cy="3368629"/>
        </a:xfrm>
        <a:prstGeom prst="rect">
          <a:avLst/>
        </a:prstGeom>
        <a:solidFill>
          <a:schemeClr val="accent2">
            <a:tint val="40000"/>
            <a:alpha val="90000"/>
            <a:hueOff val="6734718"/>
            <a:satOff val="-62232"/>
            <a:lumOff val="-7015"/>
            <a:alphaOff val="0"/>
          </a:schemeClr>
        </a:solidFill>
        <a:ln w="12700" cap="flat" cmpd="sng" algn="ctr">
          <a:solidFill>
            <a:schemeClr val="accent2">
              <a:tint val="40000"/>
              <a:alpha val="90000"/>
              <a:hueOff val="6734718"/>
              <a:satOff val="-62232"/>
              <a:lumOff val="-7015"/>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kern="1200"/>
            <a:t>UK consumers’ digital habits and post-pandemic behaviours reward concise, evidence-led, privacy-aware communication, improving conversion and loyalty (Ofcom, 2024; McKinsey, 2025).</a:t>
          </a:r>
        </a:p>
      </dsp:txBody>
      <dsp:txXfrm>
        <a:off x="8134340" y="801027"/>
        <a:ext cx="2377306" cy="336862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83012A-D63F-4B74-B30A-93901843FD36}">
      <dsp:nvSpPr>
        <dsp:cNvPr id="0" name=""/>
        <dsp:cNvSpPr/>
      </dsp:nvSpPr>
      <dsp:spPr>
        <a:xfrm>
          <a:off x="9510" y="622829"/>
          <a:ext cx="2842468" cy="282470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Theory-driven insight: Updated intercultural frameworks show the UK combines high individualism, low-to-mid context communication, and polite understatement, so clarity must be paired with respect.</a:t>
          </a:r>
        </a:p>
      </dsp:txBody>
      <dsp:txXfrm>
        <a:off x="92243" y="705562"/>
        <a:ext cx="2677002" cy="2659236"/>
      </dsp:txXfrm>
    </dsp:sp>
    <dsp:sp modelId="{8DE800C8-E4E5-4880-ACAD-D624400DF4B3}">
      <dsp:nvSpPr>
        <dsp:cNvPr id="0" name=""/>
        <dsp:cNvSpPr/>
      </dsp:nvSpPr>
      <dsp:spPr>
        <a:xfrm>
          <a:off x="3136225" y="1682714"/>
          <a:ext cx="602603" cy="70493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136225" y="1823700"/>
        <a:ext cx="421822" cy="422960"/>
      </dsp:txXfrm>
    </dsp:sp>
    <dsp:sp modelId="{6CA0FEC6-9B19-4E49-8907-DC560623A0F9}">
      <dsp:nvSpPr>
        <dsp:cNvPr id="0" name=""/>
        <dsp:cNvSpPr/>
      </dsp:nvSpPr>
      <dsp:spPr>
        <a:xfrm>
          <a:off x="3988965" y="622829"/>
          <a:ext cx="2842468" cy="2824702"/>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Applied finding: In UK meetings, emails, and negotiations, the most reliable results came from explicit structure, inclusive facilitation, and risk-aware channel choices.</a:t>
          </a:r>
        </a:p>
      </dsp:txBody>
      <dsp:txXfrm>
        <a:off x="4071698" y="705562"/>
        <a:ext cx="2677002" cy="2659236"/>
      </dsp:txXfrm>
    </dsp:sp>
    <dsp:sp modelId="{D68390F9-3747-460E-90E6-EFDA1E0F4B5C}">
      <dsp:nvSpPr>
        <dsp:cNvPr id="0" name=""/>
        <dsp:cNvSpPr/>
      </dsp:nvSpPr>
      <dsp:spPr>
        <a:xfrm>
          <a:off x="7115681" y="1682714"/>
          <a:ext cx="602603" cy="704932"/>
        </a:xfrm>
        <a:prstGeom prst="rightArrow">
          <a:avLst>
            <a:gd name="adj1" fmla="val 60000"/>
            <a:gd name="adj2" fmla="val 50000"/>
          </a:avLst>
        </a:prstGeom>
        <a:solidFill>
          <a:schemeClr val="accent2">
            <a:hueOff val="6443614"/>
            <a:satOff val="-18493"/>
            <a:lumOff val="-296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115681" y="1823700"/>
        <a:ext cx="421822" cy="422960"/>
      </dsp:txXfrm>
    </dsp:sp>
    <dsp:sp modelId="{E7621B21-A266-4647-B3BD-9FD0450E6FC2}">
      <dsp:nvSpPr>
        <dsp:cNvPr id="0" name=""/>
        <dsp:cNvSpPr/>
      </dsp:nvSpPr>
      <dsp:spPr>
        <a:xfrm>
          <a:off x="7968421" y="622829"/>
          <a:ext cx="2842468" cy="2824702"/>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Business implication: Teams that operationalise these habits deliver faster decisions, fewer misunderstandings, stronger trust, and better performance in hybrid, multicultural settings.</a:t>
          </a:r>
        </a:p>
      </dsp:txBody>
      <dsp:txXfrm>
        <a:off x="8051154" y="705562"/>
        <a:ext cx="2677002" cy="265923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9197A3-DEA0-4973-BD43-EA8A526F1035}">
      <dsp:nvSpPr>
        <dsp:cNvPr id="0" name=""/>
        <dsp:cNvSpPr/>
      </dsp:nvSpPr>
      <dsp:spPr>
        <a:xfrm>
          <a:off x="0" y="1766"/>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810AFD-50EE-4BD5-92F5-2BB0E996E97F}">
      <dsp:nvSpPr>
        <dsp:cNvPr id="0" name=""/>
        <dsp:cNvSpPr/>
      </dsp:nvSpPr>
      <dsp:spPr>
        <a:xfrm>
          <a:off x="0" y="1766"/>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Baker, W. (2024). Intercultural communication. </a:t>
          </a:r>
          <a:r>
            <a:rPr lang="en-IN" sz="800" i="1" kern="1200"/>
            <a:t>ELT Journal</a:t>
          </a:r>
          <a:r>
            <a:rPr lang="en-IN" sz="800" kern="1200"/>
            <a:t>, 78(2), pp. 212–222. Available at: </a:t>
          </a:r>
          <a:r>
            <a:rPr lang="en-IN" sz="800" u="sng" kern="1200">
              <a:hlinkClick xmlns:r="http://schemas.openxmlformats.org/officeDocument/2006/relationships" r:id="rId1"/>
            </a:rPr>
            <a:t>https://academic.oup.com/eltj/article/78/2/212/7633887</a:t>
          </a:r>
          <a:r>
            <a:rPr lang="en-IN" sz="800" kern="1200"/>
            <a:t> . (Accessed 14 Oct 2025).</a:t>
          </a:r>
          <a:endParaRPr lang="en-US" sz="800" kern="1200"/>
        </a:p>
      </dsp:txBody>
      <dsp:txXfrm>
        <a:off x="0" y="1766"/>
        <a:ext cx="10094607" cy="257055"/>
      </dsp:txXfrm>
    </dsp:sp>
    <dsp:sp modelId="{E3F28989-5CCD-464C-BC15-2976A6F2471A}">
      <dsp:nvSpPr>
        <dsp:cNvPr id="0" name=""/>
        <dsp:cNvSpPr/>
      </dsp:nvSpPr>
      <dsp:spPr>
        <a:xfrm>
          <a:off x="0" y="258821"/>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88F60D-1270-43C1-9B0B-8110DACABE55}">
      <dsp:nvSpPr>
        <dsp:cNvPr id="0" name=""/>
        <dsp:cNvSpPr/>
      </dsp:nvSpPr>
      <dsp:spPr>
        <a:xfrm>
          <a:off x="0" y="258821"/>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Binns (2024) </a:t>
          </a:r>
          <a:r>
            <a:rPr lang="en-IN" sz="800" i="1" kern="1200"/>
            <a:t>Government apologises after sharing Bernard Arnault's email address in 'error'</a:t>
          </a:r>
          <a:r>
            <a:rPr lang="en-IN" sz="800" kern="1200"/>
            <a:t> </a:t>
          </a:r>
          <a:r>
            <a:rPr lang="en-IN" sz="800" u="sng" kern="1200">
              <a:hlinkClick xmlns:r="http://schemas.openxmlformats.org/officeDocument/2006/relationships" r:id="rId2"/>
            </a:rPr>
            <a:t>https://news.sky.com/story/government-apologises-after-sharing-bernard-arnaults-email-address-in-error-13231849</a:t>
          </a:r>
          <a:r>
            <a:rPr lang="en-IN" sz="800" kern="1200"/>
            <a:t>. (Accessed: 16 Oct 2025).</a:t>
          </a:r>
          <a:endParaRPr lang="en-US" sz="800" kern="1200"/>
        </a:p>
      </dsp:txBody>
      <dsp:txXfrm>
        <a:off x="0" y="258821"/>
        <a:ext cx="10094607" cy="257055"/>
      </dsp:txXfrm>
    </dsp:sp>
    <dsp:sp modelId="{7419122B-F754-4700-A48F-CE069BE308F2}">
      <dsp:nvSpPr>
        <dsp:cNvPr id="0" name=""/>
        <dsp:cNvSpPr/>
      </dsp:nvSpPr>
      <dsp:spPr>
        <a:xfrm>
          <a:off x="0" y="515877"/>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22BDDB-2CBF-420E-A91D-2ABCB28B302D}">
      <dsp:nvSpPr>
        <dsp:cNvPr id="0" name=""/>
        <dsp:cNvSpPr/>
      </dsp:nvSpPr>
      <dsp:spPr>
        <a:xfrm>
          <a:off x="0" y="515877"/>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CIPD (2024) </a:t>
          </a:r>
          <a:r>
            <a:rPr lang="en-IN" sz="800" i="1" kern="1200"/>
            <a:t>Hybrid working: taskforce guide</a:t>
          </a:r>
          <a:r>
            <a:rPr lang="en-IN" sz="800" kern="1200"/>
            <a:t>. London: CIPD. Available at: </a:t>
          </a:r>
          <a:r>
            <a:rPr lang="en-IN" sz="800" u="sng" kern="1200">
              <a:hlinkClick xmlns:r="http://schemas.openxmlformats.org/officeDocument/2006/relationships" r:id="rId3"/>
            </a:rPr>
            <a:t>https://www.cipd.org/globalassets/media/knowledge/knowledge-hub/guides/2024-pdfs/hybrid-working-taskforce-guide-feb2024.pdf</a:t>
          </a:r>
          <a:r>
            <a:rPr lang="en-IN" sz="800" kern="1200"/>
            <a:t> (Accessed: 11 October 2025). </a:t>
          </a:r>
          <a:endParaRPr lang="en-US" sz="800" kern="1200"/>
        </a:p>
      </dsp:txBody>
      <dsp:txXfrm>
        <a:off x="0" y="515877"/>
        <a:ext cx="10094607" cy="257055"/>
      </dsp:txXfrm>
    </dsp:sp>
    <dsp:sp modelId="{F623C68F-4CC3-4A61-89A8-1E5B7667529C}">
      <dsp:nvSpPr>
        <dsp:cNvPr id="0" name=""/>
        <dsp:cNvSpPr/>
      </dsp:nvSpPr>
      <dsp:spPr>
        <a:xfrm>
          <a:off x="0" y="772932"/>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1B36A3-6BE8-4D03-8AA0-F4F8843AE8BB}">
      <dsp:nvSpPr>
        <dsp:cNvPr id="0" name=""/>
        <dsp:cNvSpPr/>
      </dsp:nvSpPr>
      <dsp:spPr>
        <a:xfrm>
          <a:off x="0" y="772932"/>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CIPD (2024a) </a:t>
          </a:r>
          <a:r>
            <a:rPr lang="en-IN" sz="800" i="1" kern="1200"/>
            <a:t>Good Work Index 2024: Summary report</a:t>
          </a:r>
          <a:r>
            <a:rPr lang="en-IN" sz="800" kern="1200"/>
            <a:t>. London: CIPD. Available at: </a:t>
          </a:r>
          <a:r>
            <a:rPr lang="en-IN" sz="800" u="sng" kern="1200">
              <a:hlinkClick xmlns:r="http://schemas.openxmlformats.org/officeDocument/2006/relationships" r:id="rId4"/>
            </a:rPr>
            <a:t>https://www.cipd.org/globalassets/media/knowledge/knowledge-hub/reports/2024-pdfs/8625-good-work-index-2024-summary-report-1-web.pdf</a:t>
          </a:r>
          <a:r>
            <a:rPr lang="en-IN" sz="800" kern="1200"/>
            <a:t> (Accessed 12 Oct 2025). </a:t>
          </a:r>
          <a:endParaRPr lang="en-US" sz="800" kern="1200"/>
        </a:p>
      </dsp:txBody>
      <dsp:txXfrm>
        <a:off x="0" y="772932"/>
        <a:ext cx="10094607" cy="257055"/>
      </dsp:txXfrm>
    </dsp:sp>
    <dsp:sp modelId="{E851384A-CC61-43BC-9445-D16F0F9BC91D}">
      <dsp:nvSpPr>
        <dsp:cNvPr id="0" name=""/>
        <dsp:cNvSpPr/>
      </dsp:nvSpPr>
      <dsp:spPr>
        <a:xfrm>
          <a:off x="0" y="1029988"/>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C2D775-8565-4E4F-8D02-754AED14AB01}">
      <dsp:nvSpPr>
        <dsp:cNvPr id="0" name=""/>
        <dsp:cNvSpPr/>
      </dsp:nvSpPr>
      <dsp:spPr>
        <a:xfrm>
          <a:off x="0" y="1029988"/>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CIPD (2024b). Employee communication: Factsheet. London: CIPD. Available at: </a:t>
          </a:r>
          <a:r>
            <a:rPr lang="en-IN" sz="800" u="sng" kern="1200">
              <a:hlinkClick xmlns:r="http://schemas.openxmlformats.org/officeDocument/2006/relationships" r:id="rId5"/>
            </a:rPr>
            <a:t>https://www.cipd.org/uk/knowledge/factsheets/employee-communication/</a:t>
          </a:r>
          <a:r>
            <a:rPr lang="en-IN" sz="800" kern="1200"/>
            <a:t> (Accessed 11 Oct 2025).</a:t>
          </a:r>
          <a:endParaRPr lang="en-US" sz="800" kern="1200"/>
        </a:p>
      </dsp:txBody>
      <dsp:txXfrm>
        <a:off x="0" y="1029988"/>
        <a:ext cx="10094607" cy="257055"/>
      </dsp:txXfrm>
    </dsp:sp>
    <dsp:sp modelId="{C354B51D-C089-4302-A214-0681F2DF9361}">
      <dsp:nvSpPr>
        <dsp:cNvPr id="0" name=""/>
        <dsp:cNvSpPr/>
      </dsp:nvSpPr>
      <dsp:spPr>
        <a:xfrm>
          <a:off x="0" y="1287043"/>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1CA62C-C0BD-4667-85B7-09B08FD5F2C9}">
      <dsp:nvSpPr>
        <dsp:cNvPr id="0" name=""/>
        <dsp:cNvSpPr/>
      </dsp:nvSpPr>
      <dsp:spPr>
        <a:xfrm>
          <a:off x="0" y="1287043"/>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CIPD (2024c) </a:t>
          </a:r>
          <a:r>
            <a:rPr lang="en-IN" sz="800" i="1" kern="1200"/>
            <a:t>Trust and psychological safety: An evidence review</a:t>
          </a:r>
          <a:r>
            <a:rPr lang="en-IN" sz="800" kern="1200"/>
            <a:t>. London: CIPD. Available at: </a:t>
          </a:r>
          <a:r>
            <a:rPr lang="en-IN" sz="800" u="sng" kern="1200">
              <a:hlinkClick xmlns:r="http://schemas.openxmlformats.org/officeDocument/2006/relationships" r:id="rId6"/>
            </a:rPr>
            <a:t>https://www.cipd.org/globalassets/media/knowledge/knowledge-hub/evidence-reviews/2024-pdfs/8542-psych-safety-trust-practice-summary.pdf</a:t>
          </a:r>
          <a:r>
            <a:rPr lang="en-IN" sz="800" kern="1200"/>
            <a:t> (Accessed: 17 October 2025)</a:t>
          </a:r>
          <a:endParaRPr lang="en-US" sz="800" kern="1200"/>
        </a:p>
      </dsp:txBody>
      <dsp:txXfrm>
        <a:off x="0" y="1287043"/>
        <a:ext cx="10094607" cy="257055"/>
      </dsp:txXfrm>
    </dsp:sp>
    <dsp:sp modelId="{501D6CEF-2787-4351-94F5-681B350F9AB4}">
      <dsp:nvSpPr>
        <dsp:cNvPr id="0" name=""/>
        <dsp:cNvSpPr/>
      </dsp:nvSpPr>
      <dsp:spPr>
        <a:xfrm>
          <a:off x="0" y="1544099"/>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784ECB-7701-4616-80F2-0C4721C47FBC}">
      <dsp:nvSpPr>
        <dsp:cNvPr id="0" name=""/>
        <dsp:cNvSpPr/>
      </dsp:nvSpPr>
      <dsp:spPr>
        <a:xfrm>
          <a:off x="0" y="1544099"/>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CIPD (2025) Flexible and hybrid working practices in 2025. London: CIPD. Available at: </a:t>
          </a:r>
          <a:r>
            <a:rPr lang="en-IN" sz="800" u="sng" kern="1200">
              <a:hlinkClick xmlns:r="http://schemas.openxmlformats.org/officeDocument/2006/relationships" r:id="rId7"/>
            </a:rPr>
            <a:t>https://www.cipd.org/en/knowledge/reports/flexible-hybrid-working/</a:t>
          </a:r>
          <a:r>
            <a:rPr lang="en-IN" sz="800" kern="1200"/>
            <a:t> (Accessed: 11 October 2025). </a:t>
          </a:r>
          <a:endParaRPr lang="en-US" sz="800" kern="1200"/>
        </a:p>
      </dsp:txBody>
      <dsp:txXfrm>
        <a:off x="0" y="1544099"/>
        <a:ext cx="10094607" cy="257055"/>
      </dsp:txXfrm>
    </dsp:sp>
    <dsp:sp modelId="{0AA7A5C3-2902-498C-9E7C-7179578EFD27}">
      <dsp:nvSpPr>
        <dsp:cNvPr id="0" name=""/>
        <dsp:cNvSpPr/>
      </dsp:nvSpPr>
      <dsp:spPr>
        <a:xfrm>
          <a:off x="0" y="1801154"/>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FB6336-D3B8-4EC2-B1F1-501B5C1100CE}">
      <dsp:nvSpPr>
        <dsp:cNvPr id="0" name=""/>
        <dsp:cNvSpPr/>
      </dsp:nvSpPr>
      <dsp:spPr>
        <a:xfrm>
          <a:off x="0" y="1801154"/>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Financial Times (2025). Barclays tightens working-from-home rules. </a:t>
          </a:r>
          <a:r>
            <a:rPr lang="en-IN" sz="800" i="1" kern="1200"/>
            <a:t>Financial Times</a:t>
          </a:r>
          <a:r>
            <a:rPr lang="en-IN" sz="800" kern="1200"/>
            <a:t>, 17 Feb. Available at: </a:t>
          </a:r>
          <a:r>
            <a:rPr lang="en-IN" sz="800" u="sng" kern="1200">
              <a:hlinkClick xmlns:r="http://schemas.openxmlformats.org/officeDocument/2006/relationships" r:id="rId8"/>
            </a:rPr>
            <a:t>https://www.ft.com/content/1a0102cc-c968-4080-a07a-5cf92d811173</a:t>
          </a:r>
          <a:r>
            <a:rPr lang="en-IN" sz="800" kern="1200"/>
            <a:t>  (Accessed 12 Oct 2025). </a:t>
          </a:r>
          <a:endParaRPr lang="en-US" sz="800" kern="1200"/>
        </a:p>
      </dsp:txBody>
      <dsp:txXfrm>
        <a:off x="0" y="1801154"/>
        <a:ext cx="10094607" cy="257055"/>
      </dsp:txXfrm>
    </dsp:sp>
    <dsp:sp modelId="{1A70D48B-C1FE-4F85-A59D-2C573E6CFB62}">
      <dsp:nvSpPr>
        <dsp:cNvPr id="0" name=""/>
        <dsp:cNvSpPr/>
      </dsp:nvSpPr>
      <dsp:spPr>
        <a:xfrm>
          <a:off x="0" y="2058210"/>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EB0270-CAA3-41CE-8BDE-EF1FEFCE367E}">
      <dsp:nvSpPr>
        <dsp:cNvPr id="0" name=""/>
        <dsp:cNvSpPr/>
      </dsp:nvSpPr>
      <dsp:spPr>
        <a:xfrm>
          <a:off x="0" y="2058210"/>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FleishmanHillard (2023) </a:t>
          </a:r>
          <a:r>
            <a:rPr lang="en-IN" sz="800" i="1" kern="1200"/>
            <a:t>The Language of Discrimination: Accent Bias Report</a:t>
          </a:r>
          <a:r>
            <a:rPr lang="en-IN" sz="800" kern="1200"/>
            <a:t>. London: FleishmanHillard UK. Available at: </a:t>
          </a:r>
          <a:r>
            <a:rPr lang="en-IN" sz="800" u="sng" kern="1200">
              <a:hlinkClick xmlns:r="http://schemas.openxmlformats.org/officeDocument/2006/relationships" r:id="rId9"/>
            </a:rPr>
            <a:t>https://fleishmanhillard.co.uk/wp-content/uploads/sites/27/2023/02/FleishmanHillard-and-Creative-Access-Language-Bias-Report-2023-DEI-1.pdf</a:t>
          </a:r>
          <a:r>
            <a:rPr lang="en-IN" sz="800" kern="1200"/>
            <a:t> (Accessed: 15 October 2025).</a:t>
          </a:r>
          <a:endParaRPr lang="en-US" sz="800" kern="1200"/>
        </a:p>
      </dsp:txBody>
      <dsp:txXfrm>
        <a:off x="0" y="2058210"/>
        <a:ext cx="10094607" cy="257055"/>
      </dsp:txXfrm>
    </dsp:sp>
    <dsp:sp modelId="{942B2451-2FE5-4911-9F11-6D2A60677397}">
      <dsp:nvSpPr>
        <dsp:cNvPr id="0" name=""/>
        <dsp:cNvSpPr/>
      </dsp:nvSpPr>
      <dsp:spPr>
        <a:xfrm>
          <a:off x="0" y="2315265"/>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761813-52A7-435E-A000-F71A6EDD9E5F}">
      <dsp:nvSpPr>
        <dsp:cNvPr id="0" name=""/>
        <dsp:cNvSpPr/>
      </dsp:nvSpPr>
      <dsp:spPr>
        <a:xfrm>
          <a:off x="0" y="2315265"/>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GLOBE Project (n.d.) ‘Anglo cluster results’. Available at: </a:t>
          </a:r>
          <a:r>
            <a:rPr lang="en-IN" sz="800" u="sng" kern="1200">
              <a:hlinkClick xmlns:r="http://schemas.openxmlformats.org/officeDocument/2006/relationships" r:id="rId10"/>
            </a:rPr>
            <a:t>https://globeproject.com/results/clusters/anglo%3Fmenu%3Dlist.html</a:t>
          </a:r>
          <a:r>
            <a:rPr lang="en-IN" sz="800" kern="1200"/>
            <a:t> (Accessed: 15 October 2025). </a:t>
          </a:r>
          <a:endParaRPr lang="en-US" sz="800" kern="1200"/>
        </a:p>
      </dsp:txBody>
      <dsp:txXfrm>
        <a:off x="0" y="2315265"/>
        <a:ext cx="10094607" cy="257055"/>
      </dsp:txXfrm>
    </dsp:sp>
    <dsp:sp modelId="{C88A5D6A-7C2C-4103-8638-434EDE236198}">
      <dsp:nvSpPr>
        <dsp:cNvPr id="0" name=""/>
        <dsp:cNvSpPr/>
      </dsp:nvSpPr>
      <dsp:spPr>
        <a:xfrm>
          <a:off x="0" y="2572321"/>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50E9A3-2E6B-4B7F-A133-08F27C839BC9}">
      <dsp:nvSpPr>
        <dsp:cNvPr id="0" name=""/>
        <dsp:cNvSpPr/>
      </dsp:nvSpPr>
      <dsp:spPr>
        <a:xfrm>
          <a:off x="0" y="2572321"/>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GOV.UK (2025) ‘UK and Japan sign investment partnership to drive economic growth’, 10 July. Available at: </a:t>
          </a:r>
          <a:r>
            <a:rPr lang="en-IN" sz="800" u="sng" kern="1200">
              <a:hlinkClick xmlns:r="http://schemas.openxmlformats.org/officeDocument/2006/relationships" r:id="rId11"/>
            </a:rPr>
            <a:t>https://www.gov.uk/government/news/uk-and-japan-sign-investment-partnership-to-drive-economic-growth</a:t>
          </a:r>
          <a:r>
            <a:rPr lang="en-IN" sz="800" kern="1200"/>
            <a:t> (Accessed: 17 October 2025). </a:t>
          </a:r>
          <a:endParaRPr lang="en-US" sz="800" kern="1200"/>
        </a:p>
      </dsp:txBody>
      <dsp:txXfrm>
        <a:off x="0" y="2572321"/>
        <a:ext cx="10094607" cy="257055"/>
      </dsp:txXfrm>
    </dsp:sp>
    <dsp:sp modelId="{DDC78DC5-BA4F-4B3F-B1F3-76476C80EE78}">
      <dsp:nvSpPr>
        <dsp:cNvPr id="0" name=""/>
        <dsp:cNvSpPr/>
      </dsp:nvSpPr>
      <dsp:spPr>
        <a:xfrm>
          <a:off x="0" y="2829376"/>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039A18-3938-40D8-BB04-6E8BA7167A9E}">
      <dsp:nvSpPr>
        <dsp:cNvPr id="0" name=""/>
        <dsp:cNvSpPr/>
      </dsp:nvSpPr>
      <dsp:spPr>
        <a:xfrm>
          <a:off x="0" y="2829376"/>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ICO (2025) ‘Personal data breaches: a guide’. Information Commissioner’s Office. Available at: </a:t>
          </a:r>
          <a:r>
            <a:rPr lang="en-IN" sz="800" u="sng" kern="1200">
              <a:hlinkClick xmlns:r="http://schemas.openxmlformats.org/officeDocument/2006/relationships" r:id="rId12"/>
            </a:rPr>
            <a:t>https://ico.org.uk/for-organisations/report-a-breach/personal-data-breach/personal-data-breaches-a-guide/</a:t>
          </a:r>
          <a:r>
            <a:rPr lang="en-IN" sz="800" kern="1200"/>
            <a:t> (Accessed: 17 October 2025).</a:t>
          </a:r>
          <a:endParaRPr lang="en-US" sz="800" kern="1200"/>
        </a:p>
      </dsp:txBody>
      <dsp:txXfrm>
        <a:off x="0" y="2829376"/>
        <a:ext cx="10094607" cy="257055"/>
      </dsp:txXfrm>
    </dsp:sp>
    <dsp:sp modelId="{BD5E08C8-9629-4061-B0B0-0E9CE1E59EE1}">
      <dsp:nvSpPr>
        <dsp:cNvPr id="0" name=""/>
        <dsp:cNvSpPr/>
      </dsp:nvSpPr>
      <dsp:spPr>
        <a:xfrm>
          <a:off x="0" y="3086432"/>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21EFE6-8234-4242-A18B-304769C2F1B2}">
      <dsp:nvSpPr>
        <dsp:cNvPr id="0" name=""/>
        <dsp:cNvSpPr/>
      </dsp:nvSpPr>
      <dsp:spPr>
        <a:xfrm>
          <a:off x="0" y="3086432"/>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Ivanova-Gongne, M., Tulimaki, A-M. and Havila, V. (2023). Language in intercultural business interactions: A self-perceived power perspective, </a:t>
          </a:r>
          <a:r>
            <a:rPr lang="en-IN" sz="800" i="1" kern="1200"/>
            <a:t>Industrial Marketing Management</a:t>
          </a:r>
          <a:r>
            <a:rPr lang="en-IN" sz="800" kern="1200"/>
            <a:t>, 109, pp. 1–12. Available at: </a:t>
          </a:r>
          <a:r>
            <a:rPr lang="en-IN" sz="800" u="sng" kern="1200">
              <a:hlinkClick xmlns:r="http://schemas.openxmlformats.org/officeDocument/2006/relationships" r:id="rId13"/>
            </a:rPr>
            <a:t>https://doi.org/10.1016/j.indmarman.2023.10.004</a:t>
          </a:r>
          <a:r>
            <a:rPr lang="en-IN" sz="800" kern="1200"/>
            <a:t>. (Accessed 13 Oct 2025).</a:t>
          </a:r>
          <a:endParaRPr lang="en-US" sz="800" kern="1200"/>
        </a:p>
      </dsp:txBody>
      <dsp:txXfrm>
        <a:off x="0" y="3086432"/>
        <a:ext cx="10094607" cy="257055"/>
      </dsp:txXfrm>
    </dsp:sp>
    <dsp:sp modelId="{13008DA2-DEEE-4F97-A2C1-BC1B0A54A161}">
      <dsp:nvSpPr>
        <dsp:cNvPr id="0" name=""/>
        <dsp:cNvSpPr/>
      </dsp:nvSpPr>
      <dsp:spPr>
        <a:xfrm>
          <a:off x="0" y="3343487"/>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5CDA0E-2BD2-4665-93D8-E4222E8C453D}">
      <dsp:nvSpPr>
        <dsp:cNvPr id="0" name=""/>
        <dsp:cNvSpPr/>
      </dsp:nvSpPr>
      <dsp:spPr>
        <a:xfrm>
          <a:off x="0" y="3343487"/>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Jandt, F.E. (2024) </a:t>
          </a:r>
          <a:r>
            <a:rPr lang="en-IN" sz="800" i="1" kern="1200"/>
            <a:t>An Introduction to Intercultural Communication: Identities in a Global Community</a:t>
          </a:r>
          <a:r>
            <a:rPr lang="en-IN" sz="800" kern="1200"/>
            <a:t>. 10th edn. Thousand Oaks, CA: SAGE.</a:t>
          </a:r>
          <a:endParaRPr lang="en-US" sz="800" kern="1200"/>
        </a:p>
      </dsp:txBody>
      <dsp:txXfrm>
        <a:off x="0" y="3343487"/>
        <a:ext cx="10094607" cy="257055"/>
      </dsp:txXfrm>
    </dsp:sp>
    <dsp:sp modelId="{C680A574-69A6-4DBA-9FC5-8C8B940AD7F4}">
      <dsp:nvSpPr>
        <dsp:cNvPr id="0" name=""/>
        <dsp:cNvSpPr/>
      </dsp:nvSpPr>
      <dsp:spPr>
        <a:xfrm>
          <a:off x="0" y="3600543"/>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62AE98-A716-4AAD-9215-C6B1E019C1AA}">
      <dsp:nvSpPr>
        <dsp:cNvPr id="0" name=""/>
        <dsp:cNvSpPr/>
      </dsp:nvSpPr>
      <dsp:spPr>
        <a:xfrm>
          <a:off x="0" y="3600543"/>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Komisarof, A. and Akaliyski, P. (2025) 'New developments in Hofstede’s Individualism-Collectivism: A guide for scholars, educators, trainers, and other practitioners,' </a:t>
          </a:r>
          <a:r>
            <a:rPr lang="en-IN" sz="800" i="1" kern="1200"/>
            <a:t>International Journal of Intercultural Relations</a:t>
          </a:r>
          <a:r>
            <a:rPr lang="en-IN" sz="800" kern="1200"/>
            <a:t>, 107, p. 102200. </a:t>
          </a:r>
          <a:r>
            <a:rPr lang="en-IN" sz="800" u="sng" kern="1200">
              <a:hlinkClick xmlns:r="http://schemas.openxmlformats.org/officeDocument/2006/relationships" r:id="rId14"/>
            </a:rPr>
            <a:t>https://doi.org/10.1016/j.ijintrel.2025.102200</a:t>
          </a:r>
          <a:r>
            <a:rPr lang="en-IN" sz="800" kern="1200"/>
            <a:t>. (Accessed 13 Oct 2025).</a:t>
          </a:r>
          <a:endParaRPr lang="en-US" sz="800" kern="1200"/>
        </a:p>
      </dsp:txBody>
      <dsp:txXfrm>
        <a:off x="0" y="3600543"/>
        <a:ext cx="10094607" cy="257055"/>
      </dsp:txXfrm>
    </dsp:sp>
    <dsp:sp modelId="{04FB0AEF-1ACC-4573-A29D-C1996D4340EC}">
      <dsp:nvSpPr>
        <dsp:cNvPr id="0" name=""/>
        <dsp:cNvSpPr/>
      </dsp:nvSpPr>
      <dsp:spPr>
        <a:xfrm>
          <a:off x="0" y="3857598"/>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D0D519-0D3E-4CF8-9E57-46E2D7C33098}">
      <dsp:nvSpPr>
        <dsp:cNvPr id="0" name=""/>
        <dsp:cNvSpPr/>
      </dsp:nvSpPr>
      <dsp:spPr>
        <a:xfrm>
          <a:off x="0" y="3857598"/>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dirty="0" err="1"/>
            <a:t>Machino</a:t>
          </a:r>
          <a:r>
            <a:rPr lang="en-IN" sz="800" kern="1200" dirty="0"/>
            <a:t>, Y., Potts, C. and </a:t>
          </a:r>
          <a:r>
            <a:rPr lang="en-IN" sz="800" kern="1200" dirty="0" err="1"/>
            <a:t>Jurafsky</a:t>
          </a:r>
          <a:r>
            <a:rPr lang="en-IN" sz="800" kern="1200" dirty="0"/>
            <a:t>, D. (2025) ‘Minding the Politeness Gap in Cross-cultural Communication’, </a:t>
          </a:r>
          <a:r>
            <a:rPr lang="en-IN" sz="800" i="1" kern="1200" dirty="0" err="1"/>
            <a:t>arXiv</a:t>
          </a:r>
          <a:r>
            <a:rPr lang="en-IN" sz="800" i="1" kern="1200" dirty="0"/>
            <a:t> preprint</a:t>
          </a:r>
          <a:r>
            <a:rPr lang="en-IN" sz="800" kern="1200" dirty="0"/>
            <a:t> arXiv:2506.15623.  Available at: </a:t>
          </a:r>
          <a:r>
            <a:rPr lang="en-IN" sz="800" u="sng" kern="1200" dirty="0">
              <a:hlinkClick xmlns:r="http://schemas.openxmlformats.org/officeDocument/2006/relationships" r:id="rId15"/>
            </a:rPr>
            <a:t>https://arxiv.org/pdf/2506.15623</a:t>
          </a:r>
          <a:r>
            <a:rPr lang="en-IN" sz="800" kern="1200" dirty="0"/>
            <a:t>  (Accessed 15 Oct 2025).</a:t>
          </a:r>
          <a:endParaRPr lang="en-US" sz="800" kern="1200" dirty="0"/>
        </a:p>
      </dsp:txBody>
      <dsp:txXfrm>
        <a:off x="0" y="3857598"/>
        <a:ext cx="10094607" cy="257055"/>
      </dsp:txXfrm>
    </dsp:sp>
    <dsp:sp modelId="{089EB56C-900A-42C7-B372-BBC83E48EFCF}">
      <dsp:nvSpPr>
        <dsp:cNvPr id="0" name=""/>
        <dsp:cNvSpPr/>
      </dsp:nvSpPr>
      <dsp:spPr>
        <a:xfrm>
          <a:off x="0" y="4114654"/>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DDE108-A235-4895-881D-34D26D04B516}">
      <dsp:nvSpPr>
        <dsp:cNvPr id="0" name=""/>
        <dsp:cNvSpPr/>
      </dsp:nvSpPr>
      <dsp:spPr>
        <a:xfrm>
          <a:off x="0" y="4114654"/>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dirty="0"/>
            <a:t>McKinsey &amp; Company (2025) </a:t>
          </a:r>
          <a:r>
            <a:rPr lang="en-IN" sz="800" i="1" kern="1200" dirty="0"/>
            <a:t>State of the Consumer 2025</a:t>
          </a:r>
          <a:r>
            <a:rPr lang="en-IN" sz="800" kern="1200" dirty="0"/>
            <a:t>. Available at: </a:t>
          </a:r>
          <a:r>
            <a:rPr lang="en-IN" sz="800" u="sng" kern="1200" dirty="0">
              <a:hlinkClick xmlns:r="http://schemas.openxmlformats.org/officeDocument/2006/relationships" r:id="rId16"/>
            </a:rPr>
            <a:t>https://www.mckinsey.com/industries/consumer-packaged-goods/our-insights/state-of-consumer</a:t>
          </a:r>
          <a:r>
            <a:rPr lang="en-IN" sz="800" kern="1200" dirty="0"/>
            <a:t> (Accessed: 16 October 2025).</a:t>
          </a:r>
          <a:endParaRPr lang="en-US" sz="800" kern="1200" dirty="0"/>
        </a:p>
      </dsp:txBody>
      <dsp:txXfrm>
        <a:off x="0" y="4114654"/>
        <a:ext cx="10094607" cy="257055"/>
      </dsp:txXfrm>
    </dsp:sp>
    <dsp:sp modelId="{1CBD2351-971D-4581-B937-A99BC60DB782}">
      <dsp:nvSpPr>
        <dsp:cNvPr id="0" name=""/>
        <dsp:cNvSpPr/>
      </dsp:nvSpPr>
      <dsp:spPr>
        <a:xfrm>
          <a:off x="0" y="4371709"/>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F0A302-ACA5-41E4-A0D4-6E6A568686E0}">
      <dsp:nvSpPr>
        <dsp:cNvPr id="0" name=""/>
        <dsp:cNvSpPr/>
      </dsp:nvSpPr>
      <dsp:spPr>
        <a:xfrm>
          <a:off x="0" y="4371709"/>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Minkov, M. </a:t>
          </a:r>
          <a:r>
            <a:rPr lang="en-IN" sz="800" i="1" kern="1200"/>
            <a:t>et al.</a:t>
          </a:r>
          <a:r>
            <a:rPr lang="en-IN" sz="800" kern="1200"/>
            <a:t> (2023). A Transposition of the Minkov-Hofstede Model of Culture to the Individual Level of Analysis: Evidence from Mongolia, </a:t>
          </a:r>
          <a:r>
            <a:rPr lang="en-IN" sz="800" i="1" kern="1200"/>
            <a:t>Cross-Cultural Research</a:t>
          </a:r>
          <a:r>
            <a:rPr lang="en-IN" sz="800" kern="1200"/>
            <a:t>, 57(2–3), pp. 264–293. </a:t>
          </a:r>
          <a:r>
            <a:rPr lang="en-IN" sz="800" u="sng" kern="1200">
              <a:hlinkClick xmlns:r="http://schemas.openxmlformats.org/officeDocument/2006/relationships" r:id="rId17"/>
            </a:rPr>
            <a:t>https://doi.org/10.1177/10693971231153461</a:t>
          </a:r>
          <a:r>
            <a:rPr lang="en-IN" sz="800" kern="1200"/>
            <a:t>. (Accessed 12 Oct 2025). </a:t>
          </a:r>
          <a:endParaRPr lang="en-US" sz="800" kern="1200"/>
        </a:p>
      </dsp:txBody>
      <dsp:txXfrm>
        <a:off x="0" y="4371709"/>
        <a:ext cx="10094607" cy="257055"/>
      </dsp:txXfrm>
    </dsp:sp>
    <dsp:sp modelId="{E75136CC-BB12-4DB6-879A-1248CC1BF9E1}">
      <dsp:nvSpPr>
        <dsp:cNvPr id="0" name=""/>
        <dsp:cNvSpPr/>
      </dsp:nvSpPr>
      <dsp:spPr>
        <a:xfrm>
          <a:off x="0" y="4628765"/>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892C2F-76C2-4A61-AF9B-93F82F8F14E6}">
      <dsp:nvSpPr>
        <dsp:cNvPr id="0" name=""/>
        <dsp:cNvSpPr/>
      </dsp:nvSpPr>
      <dsp:spPr>
        <a:xfrm>
          <a:off x="0" y="4628765"/>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dirty="0"/>
            <a:t>Ofcom (2024) </a:t>
          </a:r>
          <a:r>
            <a:rPr lang="en-IN" sz="800" i="1" kern="1200" dirty="0"/>
            <a:t>Online Nation 2024</a:t>
          </a:r>
          <a:r>
            <a:rPr lang="en-IN" sz="800" kern="1200" dirty="0"/>
            <a:t>. London: Ofcom. Available at: </a:t>
          </a:r>
          <a:r>
            <a:rPr lang="en-IN" sz="800" u="sng" kern="1200" dirty="0">
              <a:hlinkClick xmlns:r="http://schemas.openxmlformats.org/officeDocument/2006/relationships" r:id="rId18"/>
            </a:rPr>
            <a:t>https://www.ofcom.org.uk/siteassets/resources/documents/research-and-data/online-research/online-nation/2024/online-nation-2024-report.pdf</a:t>
          </a:r>
          <a:r>
            <a:rPr lang="en-IN" sz="800" kern="1200" dirty="0"/>
            <a:t>  (Accessed: 16 October 2025).</a:t>
          </a:r>
          <a:endParaRPr lang="en-US" sz="800" kern="1200" dirty="0"/>
        </a:p>
      </dsp:txBody>
      <dsp:txXfrm>
        <a:off x="0" y="4628765"/>
        <a:ext cx="10094607" cy="257055"/>
      </dsp:txXfrm>
    </dsp:sp>
    <dsp:sp modelId="{B9092117-45A6-4315-9275-FB9B89F7EA36}">
      <dsp:nvSpPr>
        <dsp:cNvPr id="0" name=""/>
        <dsp:cNvSpPr/>
      </dsp:nvSpPr>
      <dsp:spPr>
        <a:xfrm>
          <a:off x="0" y="4885820"/>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ACD621-F87A-46BD-99F5-2A349D010684}">
      <dsp:nvSpPr>
        <dsp:cNvPr id="0" name=""/>
        <dsp:cNvSpPr/>
      </dsp:nvSpPr>
      <dsp:spPr>
        <a:xfrm>
          <a:off x="0" y="4885820"/>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ONS (2022). Language, England and Wales: Census 2021. </a:t>
          </a:r>
          <a:r>
            <a:rPr lang="en-IN" sz="800" i="1" kern="1200"/>
            <a:t>Office for National Statistics</a:t>
          </a:r>
          <a:r>
            <a:rPr lang="en-IN" sz="800" kern="1200"/>
            <a:t>, 29 Nov. Available at: </a:t>
          </a:r>
          <a:r>
            <a:rPr lang="en-IN" sz="800" u="sng" kern="1200">
              <a:hlinkClick xmlns:r="http://schemas.openxmlformats.org/officeDocument/2006/relationships" r:id="rId19"/>
            </a:rPr>
            <a:t>https://www.ons.gov.uk/peoplepopulationandcommunity/culturalidentity/language/bulletins/languageenglandandwales/census2021</a:t>
          </a:r>
          <a:r>
            <a:rPr lang="en-IN" sz="800" kern="1200"/>
            <a:t>. (Accessed 13 Oct 2025). </a:t>
          </a:r>
          <a:endParaRPr lang="en-US" sz="800" kern="1200"/>
        </a:p>
      </dsp:txBody>
      <dsp:txXfrm>
        <a:off x="0" y="4885820"/>
        <a:ext cx="10094607" cy="257055"/>
      </dsp:txXfrm>
    </dsp:sp>
    <dsp:sp modelId="{B6A01088-0C17-4AE2-A63E-A48357F67D9A}">
      <dsp:nvSpPr>
        <dsp:cNvPr id="0" name=""/>
        <dsp:cNvSpPr/>
      </dsp:nvSpPr>
      <dsp:spPr>
        <a:xfrm>
          <a:off x="0" y="5142876"/>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3B620E-D41B-408B-91A0-F44E4D666CAA}">
      <dsp:nvSpPr>
        <dsp:cNvPr id="0" name=""/>
        <dsp:cNvSpPr/>
      </dsp:nvSpPr>
      <dsp:spPr>
        <a:xfrm>
          <a:off x="0" y="5142876"/>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dirty="0"/>
            <a:t>ONS (2024). Who are the hybrid workers?. </a:t>
          </a:r>
          <a:r>
            <a:rPr lang="en-IN" sz="800" i="1" kern="1200" dirty="0"/>
            <a:t>Office for National Statistics</a:t>
          </a:r>
          <a:r>
            <a:rPr lang="en-IN" sz="800" kern="1200" dirty="0"/>
            <a:t>, 11 Nov. Available at: </a:t>
          </a:r>
          <a:r>
            <a:rPr lang="en-IN" sz="800" u="sng" kern="1200" dirty="0">
              <a:hlinkClick xmlns:r="http://schemas.openxmlformats.org/officeDocument/2006/relationships" r:id="rId20"/>
            </a:rPr>
            <a:t>https://www.ons.gov.uk/employmentandlabourmarket/peopleinwork/employmentandemployeetypes/articles/whoarethehybridworkers/2024-11-11</a:t>
          </a:r>
          <a:r>
            <a:rPr lang="en-IN" sz="800" kern="1200" dirty="0"/>
            <a:t>.  (Accessed 11 Oct 2025).</a:t>
          </a:r>
          <a:endParaRPr lang="en-US" sz="800" kern="1200" dirty="0"/>
        </a:p>
      </dsp:txBody>
      <dsp:txXfrm>
        <a:off x="0" y="5142876"/>
        <a:ext cx="10094607" cy="257055"/>
      </dsp:txXfrm>
    </dsp:sp>
    <dsp:sp modelId="{CE8C90DB-3EE2-4905-9B88-2B96A1B32B11}">
      <dsp:nvSpPr>
        <dsp:cNvPr id="0" name=""/>
        <dsp:cNvSpPr/>
      </dsp:nvSpPr>
      <dsp:spPr>
        <a:xfrm>
          <a:off x="0" y="5399931"/>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5F111F-3031-4B32-A5C1-108F18ED565B}">
      <dsp:nvSpPr>
        <dsp:cNvPr id="0" name=""/>
        <dsp:cNvSpPr/>
      </dsp:nvSpPr>
      <dsp:spPr>
        <a:xfrm>
          <a:off x="0" y="5399931"/>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ONS (2025) ‘Who has access to hybrid work in Great Britain?’ </a:t>
          </a:r>
          <a:r>
            <a:rPr lang="en-IN" sz="800" i="1" kern="1200"/>
            <a:t>Office for National Statistics</a:t>
          </a:r>
          <a:r>
            <a:rPr lang="en-IN" sz="800" kern="1200"/>
            <a:t>, 11 Jun. Available at: </a:t>
          </a:r>
          <a:r>
            <a:rPr lang="en-IN" sz="800" u="sng" kern="1200">
              <a:hlinkClick xmlns:r="http://schemas.openxmlformats.org/officeDocument/2006/relationships" r:id="rId21"/>
            </a:rPr>
            <a:t>https://www.ons.gov.uk/employmentandlabourmarket/peopleinwork/employmentandemployeetypes/articles/whohasaccesstohybridworkingreatbritain/2025-06-11</a:t>
          </a:r>
          <a:r>
            <a:rPr lang="en-IN" sz="800" kern="1200"/>
            <a:t>  (Accessed 14Oct 2025).</a:t>
          </a:r>
          <a:endParaRPr lang="en-US" sz="800" kern="1200"/>
        </a:p>
      </dsp:txBody>
      <dsp:txXfrm>
        <a:off x="0" y="5399931"/>
        <a:ext cx="10094607" cy="257055"/>
      </dsp:txXfrm>
    </dsp:sp>
    <dsp:sp modelId="{5D49906B-14F5-4872-894E-6BC0C8C4033B}">
      <dsp:nvSpPr>
        <dsp:cNvPr id="0" name=""/>
        <dsp:cNvSpPr/>
      </dsp:nvSpPr>
      <dsp:spPr>
        <a:xfrm>
          <a:off x="0" y="5656987"/>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8CE08B-E26D-49B7-87D4-729DB564E486}">
      <dsp:nvSpPr>
        <dsp:cNvPr id="0" name=""/>
        <dsp:cNvSpPr/>
      </dsp:nvSpPr>
      <dsp:spPr>
        <a:xfrm>
          <a:off x="0" y="5656987"/>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People Management (2024) ‘No more ‘guys’ and ‘young people’: how inclusive language can help you bridge the skills gap’. London: CIPD/PM. Available at: </a:t>
          </a:r>
          <a:r>
            <a:rPr lang="en-IN" sz="800" u="sng" kern="1200">
              <a:hlinkClick xmlns:r="http://schemas.openxmlformats.org/officeDocument/2006/relationships" r:id="rId22"/>
            </a:rPr>
            <a:t>https://www.peoplemanagement.co.uk/article/1863511/no-guys-young-people-inclusive-language-help-bridge-skills-gap</a:t>
          </a:r>
          <a:r>
            <a:rPr lang="en-IN" sz="800" kern="1200"/>
            <a:t> (Accessed: 14 October 2025). </a:t>
          </a:r>
          <a:endParaRPr lang="en-US" sz="800" kern="1200"/>
        </a:p>
      </dsp:txBody>
      <dsp:txXfrm>
        <a:off x="0" y="5656987"/>
        <a:ext cx="10094607" cy="257055"/>
      </dsp:txXfrm>
    </dsp:sp>
    <dsp:sp modelId="{7AD8D0AC-425E-4138-8FF4-89A25BF1662B}">
      <dsp:nvSpPr>
        <dsp:cNvPr id="0" name=""/>
        <dsp:cNvSpPr/>
      </dsp:nvSpPr>
      <dsp:spPr>
        <a:xfrm>
          <a:off x="0" y="5914042"/>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D9E780-F664-4019-948F-2736AF017A72}">
      <dsp:nvSpPr>
        <dsp:cNvPr id="0" name=""/>
        <dsp:cNvSpPr/>
      </dsp:nvSpPr>
      <dsp:spPr>
        <a:xfrm>
          <a:off x="0" y="5914042"/>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a:t>Samovar, L.A., Porter, R.E., McDaniel, E.R. and Roy, C.S. (2024). </a:t>
          </a:r>
          <a:r>
            <a:rPr lang="en-IN" sz="800" i="1" kern="1200"/>
            <a:t>Communication Between Cultures</a:t>
          </a:r>
          <a:r>
            <a:rPr lang="en-IN" sz="800" kern="1200"/>
            <a:t>. 10th edn. Boston, MA: Cengage Learning. Available at: </a:t>
          </a:r>
          <a:r>
            <a:rPr lang="en-IN" sz="800" u="sng" kern="1200">
              <a:hlinkClick xmlns:r="http://schemas.openxmlformats.org/officeDocument/2006/relationships" r:id="rId23"/>
            </a:rPr>
            <a:t>https://www.vitalsource.com/products/communication-between-cultures-larry-a-samovar-richard-e-v9798214153438?srsltid=AfmBOopPRBEkIjOqkfWjZzxA_YfDP0hejrqBBuB_Vs5kug7kD3cWzc9</a:t>
          </a:r>
          <a:r>
            <a:rPr lang="en-IN" sz="800" kern="1200"/>
            <a:t>.  (Accessed 17 Oct 2025).</a:t>
          </a:r>
          <a:endParaRPr lang="en-US" sz="800" kern="1200"/>
        </a:p>
      </dsp:txBody>
      <dsp:txXfrm>
        <a:off x="0" y="5914042"/>
        <a:ext cx="10094607" cy="257055"/>
      </dsp:txXfrm>
    </dsp:sp>
    <dsp:sp modelId="{357DFE0A-268C-46B6-B1AE-44D839B0ED01}">
      <dsp:nvSpPr>
        <dsp:cNvPr id="0" name=""/>
        <dsp:cNvSpPr/>
      </dsp:nvSpPr>
      <dsp:spPr>
        <a:xfrm>
          <a:off x="0" y="6171098"/>
          <a:ext cx="1009460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431C6C-59FC-4464-9873-552A09A3577D}">
      <dsp:nvSpPr>
        <dsp:cNvPr id="0" name=""/>
        <dsp:cNvSpPr/>
      </dsp:nvSpPr>
      <dsp:spPr>
        <a:xfrm>
          <a:off x="0" y="6171098"/>
          <a:ext cx="10094607" cy="257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IN" sz="800" kern="1200" dirty="0"/>
            <a:t>The Guardian (2025) ‘Hybrid working out of reach for poor and low-skilled workers, says ONS’, 11 Jun. Available at: </a:t>
          </a:r>
          <a:r>
            <a:rPr lang="en-IN" sz="800" i="1" kern="1200" dirty="0"/>
            <a:t> </a:t>
          </a:r>
          <a:r>
            <a:rPr lang="en-IN" sz="800" u="sng" kern="1200" dirty="0">
              <a:hlinkClick xmlns:r="http://schemas.openxmlformats.org/officeDocument/2006/relationships" r:id="rId24"/>
            </a:rPr>
            <a:t>https://www.theguardian.com/business/2025/jun/11/over-a-quarter-of-workers-in-britain-engage-in-hybrid-working-ons-finds</a:t>
          </a:r>
          <a:r>
            <a:rPr lang="en-IN" sz="800" i="1" kern="1200" dirty="0"/>
            <a:t> </a:t>
          </a:r>
          <a:r>
            <a:rPr lang="en-IN" sz="800" kern="1200" dirty="0"/>
            <a:t>(Accessed 15 Oct 2025).</a:t>
          </a:r>
          <a:endParaRPr lang="en-US" sz="800" kern="1200" dirty="0"/>
        </a:p>
      </dsp:txBody>
      <dsp:txXfrm>
        <a:off x="0" y="6171098"/>
        <a:ext cx="10094607" cy="25705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5969C-6B28-F93A-254F-8C74B07B99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58397301-DB42-8EA2-1633-0024534F7C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67D35232-7023-EAEC-E309-1882D72DB825}"/>
              </a:ext>
            </a:extLst>
          </p:cNvPr>
          <p:cNvSpPr>
            <a:spLocks noGrp="1"/>
          </p:cNvSpPr>
          <p:nvPr>
            <p:ph type="dt" sz="half" idx="10"/>
          </p:nvPr>
        </p:nvSpPr>
        <p:spPr/>
        <p:txBody>
          <a:bodyPr/>
          <a:lstStyle/>
          <a:p>
            <a:fld id="{2B3E4B67-928F-488C-AA80-6BD5CDF6D81C}" type="datetimeFigureOut">
              <a:rPr lang="en-IN" smtClean="0"/>
              <a:t>17-10-2025</a:t>
            </a:fld>
            <a:endParaRPr lang="en-IN"/>
          </a:p>
        </p:txBody>
      </p:sp>
      <p:sp>
        <p:nvSpPr>
          <p:cNvPr id="5" name="Footer Placeholder 4">
            <a:extLst>
              <a:ext uri="{FF2B5EF4-FFF2-40B4-BE49-F238E27FC236}">
                <a16:creationId xmlns:a16="http://schemas.microsoft.com/office/drawing/2014/main" id="{489E628C-23F1-B941-923E-4058A3279F9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AF070EC-C3A5-C101-F385-ACFDDE226E2C}"/>
              </a:ext>
            </a:extLst>
          </p:cNvPr>
          <p:cNvSpPr>
            <a:spLocks noGrp="1"/>
          </p:cNvSpPr>
          <p:nvPr>
            <p:ph type="sldNum" sz="quarter" idx="12"/>
          </p:nvPr>
        </p:nvSpPr>
        <p:spPr/>
        <p:txBody>
          <a:bodyPr/>
          <a:lstStyle/>
          <a:p>
            <a:fld id="{CCF1BB9E-421A-4B8C-93C7-A5826D94C3F3}" type="slidenum">
              <a:rPr lang="en-IN" smtClean="0"/>
              <a:t>‹#›</a:t>
            </a:fld>
            <a:endParaRPr lang="en-IN"/>
          </a:p>
        </p:txBody>
      </p:sp>
    </p:spTree>
    <p:extLst>
      <p:ext uri="{BB962C8B-B14F-4D97-AF65-F5344CB8AC3E}">
        <p14:creationId xmlns:p14="http://schemas.microsoft.com/office/powerpoint/2010/main" val="10971608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90329-0051-3A4C-01EB-1586AC80E6A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736B48A-4A60-A11A-93A5-5174069DE2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596BDB6-C5EB-6120-3DD3-1854843299EE}"/>
              </a:ext>
            </a:extLst>
          </p:cNvPr>
          <p:cNvSpPr>
            <a:spLocks noGrp="1"/>
          </p:cNvSpPr>
          <p:nvPr>
            <p:ph type="dt" sz="half" idx="10"/>
          </p:nvPr>
        </p:nvSpPr>
        <p:spPr/>
        <p:txBody>
          <a:bodyPr/>
          <a:lstStyle/>
          <a:p>
            <a:fld id="{2B3E4B67-928F-488C-AA80-6BD5CDF6D81C}" type="datetimeFigureOut">
              <a:rPr lang="en-IN" smtClean="0"/>
              <a:t>17-10-2025</a:t>
            </a:fld>
            <a:endParaRPr lang="en-IN"/>
          </a:p>
        </p:txBody>
      </p:sp>
      <p:sp>
        <p:nvSpPr>
          <p:cNvPr id="5" name="Footer Placeholder 4">
            <a:extLst>
              <a:ext uri="{FF2B5EF4-FFF2-40B4-BE49-F238E27FC236}">
                <a16:creationId xmlns:a16="http://schemas.microsoft.com/office/drawing/2014/main" id="{0A97832D-518A-4E37-DCCD-C4DE795312B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6B94612-C495-A617-D8AE-DD205F99BE0B}"/>
              </a:ext>
            </a:extLst>
          </p:cNvPr>
          <p:cNvSpPr>
            <a:spLocks noGrp="1"/>
          </p:cNvSpPr>
          <p:nvPr>
            <p:ph type="sldNum" sz="quarter" idx="12"/>
          </p:nvPr>
        </p:nvSpPr>
        <p:spPr/>
        <p:txBody>
          <a:bodyPr/>
          <a:lstStyle/>
          <a:p>
            <a:fld id="{CCF1BB9E-421A-4B8C-93C7-A5826D94C3F3}" type="slidenum">
              <a:rPr lang="en-IN" smtClean="0"/>
              <a:t>‹#›</a:t>
            </a:fld>
            <a:endParaRPr lang="en-IN"/>
          </a:p>
        </p:txBody>
      </p:sp>
    </p:spTree>
    <p:extLst>
      <p:ext uri="{BB962C8B-B14F-4D97-AF65-F5344CB8AC3E}">
        <p14:creationId xmlns:p14="http://schemas.microsoft.com/office/powerpoint/2010/main" val="13297419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A4695-7F6B-B5B6-C561-11576EE00EF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B2646FBA-C32E-EA5A-969F-2DC6A79969B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1935E1-8539-F76D-A212-90E700076541}"/>
              </a:ext>
            </a:extLst>
          </p:cNvPr>
          <p:cNvSpPr>
            <a:spLocks noGrp="1"/>
          </p:cNvSpPr>
          <p:nvPr>
            <p:ph type="dt" sz="half" idx="10"/>
          </p:nvPr>
        </p:nvSpPr>
        <p:spPr/>
        <p:txBody>
          <a:bodyPr/>
          <a:lstStyle/>
          <a:p>
            <a:fld id="{2B3E4B67-928F-488C-AA80-6BD5CDF6D81C}" type="datetimeFigureOut">
              <a:rPr lang="en-IN" smtClean="0"/>
              <a:t>17-10-2025</a:t>
            </a:fld>
            <a:endParaRPr lang="en-IN"/>
          </a:p>
        </p:txBody>
      </p:sp>
      <p:sp>
        <p:nvSpPr>
          <p:cNvPr id="5" name="Footer Placeholder 4">
            <a:extLst>
              <a:ext uri="{FF2B5EF4-FFF2-40B4-BE49-F238E27FC236}">
                <a16:creationId xmlns:a16="http://schemas.microsoft.com/office/drawing/2014/main" id="{3CE38710-85BB-C45A-4256-3FFFF840CCE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874A27D-4205-669F-972D-EBF1AAC80444}"/>
              </a:ext>
            </a:extLst>
          </p:cNvPr>
          <p:cNvSpPr>
            <a:spLocks noGrp="1"/>
          </p:cNvSpPr>
          <p:nvPr>
            <p:ph type="sldNum" sz="quarter" idx="12"/>
          </p:nvPr>
        </p:nvSpPr>
        <p:spPr/>
        <p:txBody>
          <a:bodyPr/>
          <a:lstStyle/>
          <a:p>
            <a:fld id="{CCF1BB9E-421A-4B8C-93C7-A5826D94C3F3}" type="slidenum">
              <a:rPr lang="en-IN" smtClean="0"/>
              <a:t>‹#›</a:t>
            </a:fld>
            <a:endParaRPr lang="en-IN"/>
          </a:p>
        </p:txBody>
      </p:sp>
    </p:spTree>
    <p:extLst>
      <p:ext uri="{BB962C8B-B14F-4D97-AF65-F5344CB8AC3E}">
        <p14:creationId xmlns:p14="http://schemas.microsoft.com/office/powerpoint/2010/main" val="10668247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A768B-2C56-8F39-F7E1-F92E45DFDA1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3D813BC-47BC-88C4-9F3D-AC09759DAC5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7D1C02AC-038D-91D4-4082-27A813C5FE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E6F3A6B0-0144-E668-6F5A-A458FB78FADD}"/>
              </a:ext>
            </a:extLst>
          </p:cNvPr>
          <p:cNvSpPr>
            <a:spLocks noGrp="1"/>
          </p:cNvSpPr>
          <p:nvPr>
            <p:ph type="dt" sz="half" idx="10"/>
          </p:nvPr>
        </p:nvSpPr>
        <p:spPr/>
        <p:txBody>
          <a:bodyPr/>
          <a:lstStyle/>
          <a:p>
            <a:fld id="{2B3E4B67-928F-488C-AA80-6BD5CDF6D81C}" type="datetimeFigureOut">
              <a:rPr lang="en-IN" smtClean="0"/>
              <a:t>17-10-2025</a:t>
            </a:fld>
            <a:endParaRPr lang="en-IN"/>
          </a:p>
        </p:txBody>
      </p:sp>
      <p:sp>
        <p:nvSpPr>
          <p:cNvPr id="6" name="Footer Placeholder 5">
            <a:extLst>
              <a:ext uri="{FF2B5EF4-FFF2-40B4-BE49-F238E27FC236}">
                <a16:creationId xmlns:a16="http://schemas.microsoft.com/office/drawing/2014/main" id="{DA1A5784-0945-CC1C-200A-9714AFAD773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FCB8373-5BB8-A4D0-CA13-C29CE7E5FCBC}"/>
              </a:ext>
            </a:extLst>
          </p:cNvPr>
          <p:cNvSpPr>
            <a:spLocks noGrp="1"/>
          </p:cNvSpPr>
          <p:nvPr>
            <p:ph type="sldNum" sz="quarter" idx="12"/>
          </p:nvPr>
        </p:nvSpPr>
        <p:spPr/>
        <p:txBody>
          <a:bodyPr/>
          <a:lstStyle/>
          <a:p>
            <a:fld id="{CCF1BB9E-421A-4B8C-93C7-A5826D94C3F3}" type="slidenum">
              <a:rPr lang="en-IN" smtClean="0"/>
              <a:t>‹#›</a:t>
            </a:fld>
            <a:endParaRPr lang="en-IN"/>
          </a:p>
        </p:txBody>
      </p:sp>
    </p:spTree>
    <p:extLst>
      <p:ext uri="{BB962C8B-B14F-4D97-AF65-F5344CB8AC3E}">
        <p14:creationId xmlns:p14="http://schemas.microsoft.com/office/powerpoint/2010/main" val="3389640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396A3-950F-2E7D-A03E-A6C5A0502DD7}"/>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D2462D0-5166-71BD-9CF9-4E84D788D7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A566F8C-61B2-8FD8-AC4C-2F0C2387FFA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A43FFB14-3DFA-6434-BC89-3CAA31275F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847AAA-E60A-713A-FEFF-7D264F4C8CD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62A26502-8680-3D48-9A57-6211D00D1EDE}"/>
              </a:ext>
            </a:extLst>
          </p:cNvPr>
          <p:cNvSpPr>
            <a:spLocks noGrp="1"/>
          </p:cNvSpPr>
          <p:nvPr>
            <p:ph type="dt" sz="half" idx="10"/>
          </p:nvPr>
        </p:nvSpPr>
        <p:spPr/>
        <p:txBody>
          <a:bodyPr/>
          <a:lstStyle/>
          <a:p>
            <a:fld id="{2B3E4B67-928F-488C-AA80-6BD5CDF6D81C}" type="datetimeFigureOut">
              <a:rPr lang="en-IN" smtClean="0"/>
              <a:t>17-10-2025</a:t>
            </a:fld>
            <a:endParaRPr lang="en-IN"/>
          </a:p>
        </p:txBody>
      </p:sp>
      <p:sp>
        <p:nvSpPr>
          <p:cNvPr id="8" name="Footer Placeholder 7">
            <a:extLst>
              <a:ext uri="{FF2B5EF4-FFF2-40B4-BE49-F238E27FC236}">
                <a16:creationId xmlns:a16="http://schemas.microsoft.com/office/drawing/2014/main" id="{ECBCC49B-7831-CA4F-F9BF-D023475AA6AC}"/>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C9CE6E5F-3D34-9C43-7CB0-5800C785F56D}"/>
              </a:ext>
            </a:extLst>
          </p:cNvPr>
          <p:cNvSpPr>
            <a:spLocks noGrp="1"/>
          </p:cNvSpPr>
          <p:nvPr>
            <p:ph type="sldNum" sz="quarter" idx="12"/>
          </p:nvPr>
        </p:nvSpPr>
        <p:spPr/>
        <p:txBody>
          <a:bodyPr/>
          <a:lstStyle/>
          <a:p>
            <a:fld id="{CCF1BB9E-421A-4B8C-93C7-A5826D94C3F3}" type="slidenum">
              <a:rPr lang="en-IN" smtClean="0"/>
              <a:t>‹#›</a:t>
            </a:fld>
            <a:endParaRPr lang="en-IN"/>
          </a:p>
        </p:txBody>
      </p:sp>
    </p:spTree>
    <p:extLst>
      <p:ext uri="{BB962C8B-B14F-4D97-AF65-F5344CB8AC3E}">
        <p14:creationId xmlns:p14="http://schemas.microsoft.com/office/powerpoint/2010/main" val="1115257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EDFC0-1032-FBF7-B42E-615B2BFBE59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87202352-A8FD-A76F-C999-6A93D817365B}"/>
              </a:ext>
            </a:extLst>
          </p:cNvPr>
          <p:cNvSpPr>
            <a:spLocks noGrp="1"/>
          </p:cNvSpPr>
          <p:nvPr>
            <p:ph type="dt" sz="half" idx="10"/>
          </p:nvPr>
        </p:nvSpPr>
        <p:spPr/>
        <p:txBody>
          <a:bodyPr/>
          <a:lstStyle/>
          <a:p>
            <a:fld id="{2B3E4B67-928F-488C-AA80-6BD5CDF6D81C}" type="datetimeFigureOut">
              <a:rPr lang="en-IN" smtClean="0"/>
              <a:t>17-10-2025</a:t>
            </a:fld>
            <a:endParaRPr lang="en-IN"/>
          </a:p>
        </p:txBody>
      </p:sp>
      <p:sp>
        <p:nvSpPr>
          <p:cNvPr id="4" name="Footer Placeholder 3">
            <a:extLst>
              <a:ext uri="{FF2B5EF4-FFF2-40B4-BE49-F238E27FC236}">
                <a16:creationId xmlns:a16="http://schemas.microsoft.com/office/drawing/2014/main" id="{61CB2F7E-72F5-4401-9FCD-A393CFFEEE79}"/>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840C6AB9-87B4-1798-D4DD-75163E3CF39D}"/>
              </a:ext>
            </a:extLst>
          </p:cNvPr>
          <p:cNvSpPr>
            <a:spLocks noGrp="1"/>
          </p:cNvSpPr>
          <p:nvPr>
            <p:ph type="sldNum" sz="quarter" idx="12"/>
          </p:nvPr>
        </p:nvSpPr>
        <p:spPr/>
        <p:txBody>
          <a:bodyPr/>
          <a:lstStyle/>
          <a:p>
            <a:fld id="{CCF1BB9E-421A-4B8C-93C7-A5826D94C3F3}" type="slidenum">
              <a:rPr lang="en-IN" smtClean="0"/>
              <a:t>‹#›</a:t>
            </a:fld>
            <a:endParaRPr lang="en-IN"/>
          </a:p>
        </p:txBody>
      </p:sp>
    </p:spTree>
    <p:extLst>
      <p:ext uri="{BB962C8B-B14F-4D97-AF65-F5344CB8AC3E}">
        <p14:creationId xmlns:p14="http://schemas.microsoft.com/office/powerpoint/2010/main" val="2945426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EAEACB-9A2A-F8BF-963E-F7B4AC8AD1BC}"/>
              </a:ext>
            </a:extLst>
          </p:cNvPr>
          <p:cNvSpPr>
            <a:spLocks noGrp="1"/>
          </p:cNvSpPr>
          <p:nvPr>
            <p:ph type="dt" sz="half" idx="10"/>
          </p:nvPr>
        </p:nvSpPr>
        <p:spPr/>
        <p:txBody>
          <a:bodyPr/>
          <a:lstStyle/>
          <a:p>
            <a:fld id="{2B3E4B67-928F-488C-AA80-6BD5CDF6D81C}" type="datetimeFigureOut">
              <a:rPr lang="en-IN" smtClean="0"/>
              <a:t>17-10-2025</a:t>
            </a:fld>
            <a:endParaRPr lang="en-IN"/>
          </a:p>
        </p:txBody>
      </p:sp>
      <p:sp>
        <p:nvSpPr>
          <p:cNvPr id="3" name="Footer Placeholder 2">
            <a:extLst>
              <a:ext uri="{FF2B5EF4-FFF2-40B4-BE49-F238E27FC236}">
                <a16:creationId xmlns:a16="http://schemas.microsoft.com/office/drawing/2014/main" id="{D24A9D68-8288-7FF9-0EB2-7B520B95F8AE}"/>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97DB28E3-ADA2-786D-ED8C-90CD618F3459}"/>
              </a:ext>
            </a:extLst>
          </p:cNvPr>
          <p:cNvSpPr>
            <a:spLocks noGrp="1"/>
          </p:cNvSpPr>
          <p:nvPr>
            <p:ph type="sldNum" sz="quarter" idx="12"/>
          </p:nvPr>
        </p:nvSpPr>
        <p:spPr/>
        <p:txBody>
          <a:bodyPr/>
          <a:lstStyle/>
          <a:p>
            <a:fld id="{CCF1BB9E-421A-4B8C-93C7-A5826D94C3F3}" type="slidenum">
              <a:rPr lang="en-IN" smtClean="0"/>
              <a:t>‹#›</a:t>
            </a:fld>
            <a:endParaRPr lang="en-IN"/>
          </a:p>
        </p:txBody>
      </p:sp>
    </p:spTree>
    <p:extLst>
      <p:ext uri="{BB962C8B-B14F-4D97-AF65-F5344CB8AC3E}">
        <p14:creationId xmlns:p14="http://schemas.microsoft.com/office/powerpoint/2010/main" val="16796197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F490F-D9AB-C2E4-231E-7E1ABD773C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E262C2B0-BD55-CA1D-75A9-DF281240AC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AB72B891-1A72-717D-ED70-6AD90EE219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25675D-095C-511A-E757-98FEC9348A94}"/>
              </a:ext>
            </a:extLst>
          </p:cNvPr>
          <p:cNvSpPr>
            <a:spLocks noGrp="1"/>
          </p:cNvSpPr>
          <p:nvPr>
            <p:ph type="dt" sz="half" idx="10"/>
          </p:nvPr>
        </p:nvSpPr>
        <p:spPr/>
        <p:txBody>
          <a:bodyPr/>
          <a:lstStyle/>
          <a:p>
            <a:fld id="{2B3E4B67-928F-488C-AA80-6BD5CDF6D81C}" type="datetimeFigureOut">
              <a:rPr lang="en-IN" smtClean="0"/>
              <a:t>17-10-2025</a:t>
            </a:fld>
            <a:endParaRPr lang="en-IN"/>
          </a:p>
        </p:txBody>
      </p:sp>
      <p:sp>
        <p:nvSpPr>
          <p:cNvPr id="6" name="Footer Placeholder 5">
            <a:extLst>
              <a:ext uri="{FF2B5EF4-FFF2-40B4-BE49-F238E27FC236}">
                <a16:creationId xmlns:a16="http://schemas.microsoft.com/office/drawing/2014/main" id="{BC94D2DE-2860-F765-005E-F13A953F360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59D8395-52CF-8465-8F0C-613210E0505C}"/>
              </a:ext>
            </a:extLst>
          </p:cNvPr>
          <p:cNvSpPr>
            <a:spLocks noGrp="1"/>
          </p:cNvSpPr>
          <p:nvPr>
            <p:ph type="sldNum" sz="quarter" idx="12"/>
          </p:nvPr>
        </p:nvSpPr>
        <p:spPr/>
        <p:txBody>
          <a:bodyPr/>
          <a:lstStyle/>
          <a:p>
            <a:fld id="{CCF1BB9E-421A-4B8C-93C7-A5826D94C3F3}" type="slidenum">
              <a:rPr lang="en-IN" smtClean="0"/>
              <a:t>‹#›</a:t>
            </a:fld>
            <a:endParaRPr lang="en-IN"/>
          </a:p>
        </p:txBody>
      </p:sp>
    </p:spTree>
    <p:extLst>
      <p:ext uri="{BB962C8B-B14F-4D97-AF65-F5344CB8AC3E}">
        <p14:creationId xmlns:p14="http://schemas.microsoft.com/office/powerpoint/2010/main" val="2997964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04E28-AC45-E20C-35A8-32176936CD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C8F69800-3319-AF30-BEA1-EB7162CDB7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BEF1A5BB-11E9-C320-42F9-913FA38DCA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0AC028-8447-0539-A119-AB64849C2476}"/>
              </a:ext>
            </a:extLst>
          </p:cNvPr>
          <p:cNvSpPr>
            <a:spLocks noGrp="1"/>
          </p:cNvSpPr>
          <p:nvPr>
            <p:ph type="dt" sz="half" idx="10"/>
          </p:nvPr>
        </p:nvSpPr>
        <p:spPr/>
        <p:txBody>
          <a:bodyPr/>
          <a:lstStyle/>
          <a:p>
            <a:fld id="{2B3E4B67-928F-488C-AA80-6BD5CDF6D81C}" type="datetimeFigureOut">
              <a:rPr lang="en-IN" smtClean="0"/>
              <a:t>17-10-2025</a:t>
            </a:fld>
            <a:endParaRPr lang="en-IN"/>
          </a:p>
        </p:txBody>
      </p:sp>
      <p:sp>
        <p:nvSpPr>
          <p:cNvPr id="6" name="Footer Placeholder 5">
            <a:extLst>
              <a:ext uri="{FF2B5EF4-FFF2-40B4-BE49-F238E27FC236}">
                <a16:creationId xmlns:a16="http://schemas.microsoft.com/office/drawing/2014/main" id="{D4792E4D-2DA1-4BDA-8349-8E9DB3AC3CF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B5970CA-1CC8-41D5-1B62-71771ADDBEB7}"/>
              </a:ext>
            </a:extLst>
          </p:cNvPr>
          <p:cNvSpPr>
            <a:spLocks noGrp="1"/>
          </p:cNvSpPr>
          <p:nvPr>
            <p:ph type="sldNum" sz="quarter" idx="12"/>
          </p:nvPr>
        </p:nvSpPr>
        <p:spPr/>
        <p:txBody>
          <a:bodyPr/>
          <a:lstStyle/>
          <a:p>
            <a:fld id="{CCF1BB9E-421A-4B8C-93C7-A5826D94C3F3}" type="slidenum">
              <a:rPr lang="en-IN" smtClean="0"/>
              <a:t>‹#›</a:t>
            </a:fld>
            <a:endParaRPr lang="en-IN"/>
          </a:p>
        </p:txBody>
      </p:sp>
    </p:spTree>
    <p:extLst>
      <p:ext uri="{BB962C8B-B14F-4D97-AF65-F5344CB8AC3E}">
        <p14:creationId xmlns:p14="http://schemas.microsoft.com/office/powerpoint/2010/main" val="41655922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F2F1B-EE7E-31E2-0C17-F69B1EA68ED8}"/>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A09F8C3-516F-6EC7-C970-BBDB84921AE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91D6080-D3B8-7F3E-32C7-6F41F85EDB7F}"/>
              </a:ext>
            </a:extLst>
          </p:cNvPr>
          <p:cNvSpPr>
            <a:spLocks noGrp="1"/>
          </p:cNvSpPr>
          <p:nvPr>
            <p:ph type="dt" sz="half" idx="10"/>
          </p:nvPr>
        </p:nvSpPr>
        <p:spPr/>
        <p:txBody>
          <a:bodyPr/>
          <a:lstStyle/>
          <a:p>
            <a:fld id="{2B3E4B67-928F-488C-AA80-6BD5CDF6D81C}" type="datetimeFigureOut">
              <a:rPr lang="en-IN" smtClean="0"/>
              <a:t>17-10-2025</a:t>
            </a:fld>
            <a:endParaRPr lang="en-IN"/>
          </a:p>
        </p:txBody>
      </p:sp>
      <p:sp>
        <p:nvSpPr>
          <p:cNvPr id="5" name="Footer Placeholder 4">
            <a:extLst>
              <a:ext uri="{FF2B5EF4-FFF2-40B4-BE49-F238E27FC236}">
                <a16:creationId xmlns:a16="http://schemas.microsoft.com/office/drawing/2014/main" id="{1C9E57C2-40D1-7257-5A64-C0FDA0CB26C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235F152-12A8-B960-2A38-0C194AC4E306}"/>
              </a:ext>
            </a:extLst>
          </p:cNvPr>
          <p:cNvSpPr>
            <a:spLocks noGrp="1"/>
          </p:cNvSpPr>
          <p:nvPr>
            <p:ph type="sldNum" sz="quarter" idx="12"/>
          </p:nvPr>
        </p:nvSpPr>
        <p:spPr/>
        <p:txBody>
          <a:bodyPr/>
          <a:lstStyle/>
          <a:p>
            <a:fld id="{CCF1BB9E-421A-4B8C-93C7-A5826D94C3F3}" type="slidenum">
              <a:rPr lang="en-IN" smtClean="0"/>
              <a:t>‹#›</a:t>
            </a:fld>
            <a:endParaRPr lang="en-IN"/>
          </a:p>
        </p:txBody>
      </p:sp>
    </p:spTree>
    <p:extLst>
      <p:ext uri="{BB962C8B-B14F-4D97-AF65-F5344CB8AC3E}">
        <p14:creationId xmlns:p14="http://schemas.microsoft.com/office/powerpoint/2010/main" val="2586803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D6C4D0-E081-9168-9C23-CD39197056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1D591F3-D73D-BE59-4264-76B4A409024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A0A02A5-C4D5-455C-CC14-C29C9B143E69}"/>
              </a:ext>
            </a:extLst>
          </p:cNvPr>
          <p:cNvSpPr>
            <a:spLocks noGrp="1"/>
          </p:cNvSpPr>
          <p:nvPr>
            <p:ph type="dt" sz="half" idx="10"/>
          </p:nvPr>
        </p:nvSpPr>
        <p:spPr/>
        <p:txBody>
          <a:bodyPr/>
          <a:lstStyle/>
          <a:p>
            <a:fld id="{2B3E4B67-928F-488C-AA80-6BD5CDF6D81C}" type="datetimeFigureOut">
              <a:rPr lang="en-IN" smtClean="0"/>
              <a:t>17-10-2025</a:t>
            </a:fld>
            <a:endParaRPr lang="en-IN"/>
          </a:p>
        </p:txBody>
      </p:sp>
      <p:sp>
        <p:nvSpPr>
          <p:cNvPr id="5" name="Footer Placeholder 4">
            <a:extLst>
              <a:ext uri="{FF2B5EF4-FFF2-40B4-BE49-F238E27FC236}">
                <a16:creationId xmlns:a16="http://schemas.microsoft.com/office/drawing/2014/main" id="{1B403BBC-5B2B-F6D1-D315-BE64CA04593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97B7F11-C770-CBED-1169-915E15862E9A}"/>
              </a:ext>
            </a:extLst>
          </p:cNvPr>
          <p:cNvSpPr>
            <a:spLocks noGrp="1"/>
          </p:cNvSpPr>
          <p:nvPr>
            <p:ph type="sldNum" sz="quarter" idx="12"/>
          </p:nvPr>
        </p:nvSpPr>
        <p:spPr/>
        <p:txBody>
          <a:bodyPr/>
          <a:lstStyle/>
          <a:p>
            <a:fld id="{CCF1BB9E-421A-4B8C-93C7-A5826D94C3F3}" type="slidenum">
              <a:rPr lang="en-IN" smtClean="0"/>
              <a:t>‹#›</a:t>
            </a:fld>
            <a:endParaRPr lang="en-IN"/>
          </a:p>
        </p:txBody>
      </p:sp>
    </p:spTree>
    <p:extLst>
      <p:ext uri="{BB962C8B-B14F-4D97-AF65-F5344CB8AC3E}">
        <p14:creationId xmlns:p14="http://schemas.microsoft.com/office/powerpoint/2010/main" val="1323958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010B3F-9329-770D-6F4D-D96E22342F2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F2332E9-3C50-1F2F-D073-564C0919116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21E82B4-F0DC-B798-79F3-E99F4C5418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B3E4B67-928F-488C-AA80-6BD5CDF6D81C}" type="datetimeFigureOut">
              <a:rPr lang="en-IN" smtClean="0"/>
              <a:t>17-10-2025</a:t>
            </a:fld>
            <a:endParaRPr lang="en-IN"/>
          </a:p>
        </p:txBody>
      </p:sp>
      <p:sp>
        <p:nvSpPr>
          <p:cNvPr id="5" name="Footer Placeholder 4">
            <a:extLst>
              <a:ext uri="{FF2B5EF4-FFF2-40B4-BE49-F238E27FC236}">
                <a16:creationId xmlns:a16="http://schemas.microsoft.com/office/drawing/2014/main" id="{2630B240-6B80-3CD4-D7F3-CCA4FCD2F8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C4DECAB2-317B-9830-09EC-3DB553253F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F1BB9E-421A-4B8C-93C7-A5826D94C3F3}" type="slidenum">
              <a:rPr lang="en-IN" smtClean="0"/>
              <a:t>‹#›</a:t>
            </a:fld>
            <a:endParaRPr lang="en-IN"/>
          </a:p>
        </p:txBody>
      </p:sp>
    </p:spTree>
    <p:extLst>
      <p:ext uri="{BB962C8B-B14F-4D97-AF65-F5344CB8AC3E}">
        <p14:creationId xmlns:p14="http://schemas.microsoft.com/office/powerpoint/2010/main" val="42200652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47.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95C1F4-AE7F-44E4-8693-40D3D6831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15978"/>
            <a:ext cx="7147352" cy="5876916"/>
            <a:chOff x="329184" y="-99107"/>
            <a:chExt cx="524256" cy="5876916"/>
          </a:xfrm>
        </p:grpSpPr>
        <p:cxnSp>
          <p:nvCxnSpPr>
            <p:cNvPr id="12" name="Straight Connector 11">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99107"/>
              <a:ext cx="524256" cy="56312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Rectangle 14">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1055718"/>
            <a:ext cx="10999072" cy="335834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237828-BED0-AB52-C14A-90D3AB694808}"/>
              </a:ext>
            </a:extLst>
          </p:cNvPr>
          <p:cNvSpPr>
            <a:spLocks noGrp="1"/>
          </p:cNvSpPr>
          <p:nvPr>
            <p:ph type="ctrTitle"/>
          </p:nvPr>
        </p:nvSpPr>
        <p:spPr>
          <a:xfrm>
            <a:off x="1524000" y="1584683"/>
            <a:ext cx="10071536" cy="2551829"/>
          </a:xfrm>
        </p:spPr>
        <p:txBody>
          <a:bodyPr anchor="ctr">
            <a:normAutofit/>
          </a:bodyPr>
          <a:lstStyle/>
          <a:p>
            <a:r>
              <a:rPr lang="en-IN" sz="4800" b="1" dirty="0"/>
              <a:t>Understatement Meets Individualism</a:t>
            </a:r>
            <a:br>
              <a:rPr lang="en-IN" sz="4100" dirty="0"/>
            </a:br>
            <a:r>
              <a:rPr lang="en-US" sz="3600" dirty="0"/>
              <a:t>A Hofstede-Led Playbook for Doing Business in the UK’s Multicultural Market</a:t>
            </a:r>
            <a:endParaRPr lang="en-IN" sz="4100" dirty="0"/>
          </a:p>
        </p:txBody>
      </p:sp>
      <p:sp>
        <p:nvSpPr>
          <p:cNvPr id="3" name="Subtitle 2">
            <a:extLst>
              <a:ext uri="{FF2B5EF4-FFF2-40B4-BE49-F238E27FC236}">
                <a16:creationId xmlns:a16="http://schemas.microsoft.com/office/drawing/2014/main" id="{FA6C54C6-99DF-5714-707F-A751949A349B}"/>
              </a:ext>
            </a:extLst>
          </p:cNvPr>
          <p:cNvSpPr>
            <a:spLocks noGrp="1"/>
          </p:cNvSpPr>
          <p:nvPr>
            <p:ph type="subTitle" idx="1"/>
          </p:nvPr>
        </p:nvSpPr>
        <p:spPr>
          <a:xfrm>
            <a:off x="1524000" y="4152491"/>
            <a:ext cx="9144000" cy="2190114"/>
          </a:xfrm>
          <a:solidFill>
            <a:schemeClr val="accent4">
              <a:lumMod val="20000"/>
              <a:lumOff val="80000"/>
            </a:schemeClr>
          </a:solidFill>
        </p:spPr>
        <p:txBody>
          <a:bodyPr anchor="ctr">
            <a:normAutofit/>
          </a:bodyPr>
          <a:lstStyle/>
          <a:p>
            <a:r>
              <a:rPr lang="en-US" sz="2600" dirty="0"/>
              <a:t>By </a:t>
            </a:r>
            <a:r>
              <a:rPr lang="en-US" sz="2600" dirty="0" err="1"/>
              <a:t>Rajwinder</a:t>
            </a:r>
            <a:r>
              <a:rPr lang="en-US" sz="2600" dirty="0"/>
              <a:t> Kaur (</a:t>
            </a:r>
            <a:r>
              <a:rPr lang="en-GB" sz="2600" dirty="0"/>
              <a:t>2214604)</a:t>
            </a:r>
          </a:p>
          <a:p>
            <a:r>
              <a:rPr lang="en-GB" sz="2600" dirty="0"/>
              <a:t>Module: International Business Communications (LCBB6023)</a:t>
            </a:r>
            <a:endParaRPr lang="en-US" sz="2600" dirty="0"/>
          </a:p>
          <a:p>
            <a:endParaRPr lang="en-IN" sz="2600" dirty="0"/>
          </a:p>
        </p:txBody>
      </p:sp>
      <p:pic>
        <p:nvPicPr>
          <p:cNvPr id="4" name="Picture 3">
            <a:extLst>
              <a:ext uri="{FF2B5EF4-FFF2-40B4-BE49-F238E27FC236}">
                <a16:creationId xmlns:a16="http://schemas.microsoft.com/office/drawing/2014/main" id="{143ED7D5-2A05-4C66-4106-D1953268EF0E}"/>
              </a:ext>
            </a:extLst>
          </p:cNvPr>
          <p:cNvPicPr>
            <a:picLocks noChangeAspect="1"/>
          </p:cNvPicPr>
          <p:nvPr/>
        </p:nvPicPr>
        <p:blipFill>
          <a:blip r:embed="rId2"/>
          <a:stretch>
            <a:fillRect/>
          </a:stretch>
        </p:blipFill>
        <p:spPr>
          <a:xfrm>
            <a:off x="618665" y="294466"/>
            <a:ext cx="1810669" cy="725487"/>
          </a:xfrm>
          <a:prstGeom prst="rect">
            <a:avLst/>
          </a:prstGeom>
        </p:spPr>
      </p:pic>
    </p:spTree>
    <p:extLst>
      <p:ext uri="{BB962C8B-B14F-4D97-AF65-F5344CB8AC3E}">
        <p14:creationId xmlns:p14="http://schemas.microsoft.com/office/powerpoint/2010/main" val="110695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73A851B7-C0D0-77D6-DD96-45747FE45423}"/>
              </a:ext>
            </a:extLst>
          </p:cNvPr>
          <p:cNvPicPr>
            <a:picLocks noChangeAspect="1"/>
          </p:cNvPicPr>
          <p:nvPr/>
        </p:nvPicPr>
        <p:blipFill>
          <a:blip r:embed="rId2">
            <a:duotone>
              <a:schemeClr val="bg2">
                <a:shade val="45000"/>
                <a:satMod val="135000"/>
              </a:schemeClr>
              <a:prstClr val="white"/>
            </a:duotone>
          </a:blip>
          <a:srcRect t="15730"/>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5D6A84-EFE0-097E-1985-EC2C4A677862}"/>
              </a:ext>
            </a:extLst>
          </p:cNvPr>
          <p:cNvSpPr>
            <a:spLocks noGrp="1"/>
          </p:cNvSpPr>
          <p:nvPr>
            <p:ph type="title"/>
          </p:nvPr>
        </p:nvSpPr>
        <p:spPr>
          <a:xfrm>
            <a:off x="838200" y="365125"/>
            <a:ext cx="10515600" cy="1325563"/>
          </a:xfrm>
        </p:spPr>
        <p:txBody>
          <a:bodyPr>
            <a:normAutofit/>
          </a:bodyPr>
          <a:lstStyle/>
          <a:p>
            <a:r>
              <a:rPr lang="en-US" dirty="0"/>
              <a:t>Roadmap</a:t>
            </a:r>
            <a:endParaRPr lang="en-IN" dirty="0"/>
          </a:p>
        </p:txBody>
      </p:sp>
      <p:graphicFrame>
        <p:nvGraphicFramePr>
          <p:cNvPr id="9" name="Content Placeholder 2">
            <a:extLst>
              <a:ext uri="{FF2B5EF4-FFF2-40B4-BE49-F238E27FC236}">
                <a16:creationId xmlns:a16="http://schemas.microsoft.com/office/drawing/2014/main" id="{DD5D2790-D818-1651-1077-79C986B36ED8}"/>
              </a:ext>
            </a:extLst>
          </p:cNvPr>
          <p:cNvGraphicFramePr>
            <a:graphicFrameLocks noGrp="1"/>
          </p:cNvGraphicFramePr>
          <p:nvPr>
            <p:ph idx="1"/>
            <p:extLst>
              <p:ext uri="{D42A27DB-BD31-4B8C-83A1-F6EECF244321}">
                <p14:modId xmlns:p14="http://schemas.microsoft.com/office/powerpoint/2010/main" val="261578227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33703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20862341-1B34-5A48-E9D2-B54FFD7F802E}"/>
              </a:ext>
            </a:extLst>
          </p:cNvPr>
          <p:cNvSpPr>
            <a:spLocks noGrp="1"/>
          </p:cNvSpPr>
          <p:nvPr>
            <p:ph type="title"/>
          </p:nvPr>
        </p:nvSpPr>
        <p:spPr>
          <a:xfrm>
            <a:off x="804672" y="457200"/>
            <a:ext cx="10579608" cy="1188720"/>
          </a:xfrm>
        </p:spPr>
        <p:txBody>
          <a:bodyPr>
            <a:normAutofit/>
          </a:bodyPr>
          <a:lstStyle/>
          <a:p>
            <a:r>
              <a:rPr lang="en-IN" sz="4000">
                <a:solidFill>
                  <a:schemeClr val="tx2"/>
                </a:solidFill>
              </a:rPr>
              <a:t>Purpose, Central Question And Thesis</a:t>
            </a:r>
          </a:p>
        </p:txBody>
      </p:sp>
      <p:grpSp>
        <p:nvGrpSpPr>
          <p:cNvPr id="13" name="Group 12">
            <a:extLst>
              <a:ext uri="{FF2B5EF4-FFF2-40B4-BE49-F238E27FC236}">
                <a16:creationId xmlns:a16="http://schemas.microsoft.com/office/drawing/2014/main" id="{76566969-F813-4CC5-B3E9-363D85B55C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81264" y="-5116"/>
            <a:ext cx="3318648" cy="2490264"/>
            <a:chOff x="-305" y="-1"/>
            <a:chExt cx="3832880" cy="2876136"/>
          </a:xfrm>
        </p:grpSpPr>
        <p:sp>
          <p:nvSpPr>
            <p:cNvPr id="14" name="Freeform: Shape 13">
              <a:extLst>
                <a:ext uri="{FF2B5EF4-FFF2-40B4-BE49-F238E27FC236}">
                  <a16:creationId xmlns:a16="http://schemas.microsoft.com/office/drawing/2014/main" id="{AF8CF66C-45E2-456B-92B0-9E97A331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65D590E-D70D-4D25-B853-D5208F2AA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231501E-3F84-4705-A001-13995FA6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52617E4-47FD-4C38-8F70-93BF9B125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0217D733-97B6-4C43-AF0C-5E3CB0EA1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07887"/>
            <a:ext cx="2605762" cy="2252847"/>
            <a:chOff x="-305" y="-4155"/>
            <a:chExt cx="2514948" cy="2174333"/>
          </a:xfrm>
        </p:grpSpPr>
        <p:sp>
          <p:nvSpPr>
            <p:cNvPr id="20" name="Freeform: Shape 19">
              <a:extLst>
                <a:ext uri="{FF2B5EF4-FFF2-40B4-BE49-F238E27FC236}">
                  <a16:creationId xmlns:a16="http://schemas.microsoft.com/office/drawing/2014/main" id="{FD288266-7E76-4D4A-BAAC-E233FA013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697F88A-8624-4BA2-AF06-E6C3A52F0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CA77163-C052-481C-9DCF-68C23ACA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02B425B5-0A0E-4B85-B718-E5DA73431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8" name="Content Placeholder 2">
            <a:extLst>
              <a:ext uri="{FF2B5EF4-FFF2-40B4-BE49-F238E27FC236}">
                <a16:creationId xmlns:a16="http://schemas.microsoft.com/office/drawing/2014/main" id="{EE4B69DC-5B1F-25A5-E3D1-8B63608F078C}"/>
              </a:ext>
            </a:extLst>
          </p:cNvPr>
          <p:cNvGraphicFramePr>
            <a:graphicFrameLocks noGrp="1"/>
          </p:cNvGraphicFramePr>
          <p:nvPr>
            <p:ph idx="1"/>
            <p:extLst>
              <p:ext uri="{D42A27DB-BD31-4B8C-83A1-F6EECF244321}">
                <p14:modId xmlns:p14="http://schemas.microsoft.com/office/powerpoint/2010/main" val="9695443"/>
              </p:ext>
            </p:extLst>
          </p:nvPr>
        </p:nvGraphicFramePr>
        <p:xfrm>
          <a:off x="804672" y="1645920"/>
          <a:ext cx="10119360"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856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5"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55EF089-69E2-DC28-2258-6B709F62DCAF}"/>
              </a:ext>
            </a:extLst>
          </p:cNvPr>
          <p:cNvSpPr>
            <a:spLocks noGrp="1"/>
          </p:cNvSpPr>
          <p:nvPr>
            <p:ph type="title"/>
          </p:nvPr>
        </p:nvSpPr>
        <p:spPr>
          <a:xfrm>
            <a:off x="786385" y="841248"/>
            <a:ext cx="3515244" cy="5340097"/>
          </a:xfrm>
        </p:spPr>
        <p:txBody>
          <a:bodyPr anchor="ctr">
            <a:normAutofit/>
          </a:bodyPr>
          <a:lstStyle/>
          <a:p>
            <a:r>
              <a:rPr lang="en-IN" sz="4800" dirty="0">
                <a:solidFill>
                  <a:schemeClr val="bg1"/>
                </a:solidFill>
              </a:rPr>
              <a:t>Theoretical lens</a:t>
            </a:r>
          </a:p>
        </p:txBody>
      </p:sp>
      <p:graphicFrame>
        <p:nvGraphicFramePr>
          <p:cNvPr id="5" name="Content Placeholder 2">
            <a:extLst>
              <a:ext uri="{FF2B5EF4-FFF2-40B4-BE49-F238E27FC236}">
                <a16:creationId xmlns:a16="http://schemas.microsoft.com/office/drawing/2014/main" id="{AC097FA6-D860-182E-46D6-D0A5B7BE9208}"/>
              </a:ext>
            </a:extLst>
          </p:cNvPr>
          <p:cNvGraphicFramePr>
            <a:graphicFrameLocks noGrp="1"/>
          </p:cNvGraphicFramePr>
          <p:nvPr>
            <p:ph idx="1"/>
            <p:extLst>
              <p:ext uri="{D42A27DB-BD31-4B8C-83A1-F6EECF244321}">
                <p14:modId xmlns:p14="http://schemas.microsoft.com/office/powerpoint/2010/main" val="3786724512"/>
              </p:ext>
            </p:extLst>
          </p:nvPr>
        </p:nvGraphicFramePr>
        <p:xfrm>
          <a:off x="3927150" y="241300"/>
          <a:ext cx="7426649" cy="63953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7962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DDD268A-4BE6-107D-E09D-11DDF3C8FECC}"/>
              </a:ext>
            </a:extLst>
          </p:cNvPr>
          <p:cNvSpPr>
            <a:spLocks noGrp="1"/>
          </p:cNvSpPr>
          <p:nvPr>
            <p:ph type="title"/>
          </p:nvPr>
        </p:nvSpPr>
        <p:spPr>
          <a:xfrm>
            <a:off x="838200" y="365125"/>
            <a:ext cx="10515600" cy="1325563"/>
          </a:xfrm>
        </p:spPr>
        <p:txBody>
          <a:bodyPr>
            <a:normAutofit/>
          </a:bodyPr>
          <a:lstStyle/>
          <a:p>
            <a:r>
              <a:rPr lang="en-US"/>
              <a:t>Cultural Profile</a:t>
            </a:r>
            <a:endParaRPr lang="en-IN" dirty="0"/>
          </a:p>
        </p:txBody>
      </p:sp>
      <p:sp>
        <p:nvSpPr>
          <p:cNvPr id="31" name="Arc 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aphicFrame>
        <p:nvGraphicFramePr>
          <p:cNvPr id="32" name="Content Placeholder 2">
            <a:extLst>
              <a:ext uri="{FF2B5EF4-FFF2-40B4-BE49-F238E27FC236}">
                <a16:creationId xmlns:a16="http://schemas.microsoft.com/office/drawing/2014/main" id="{2605CF08-1F69-88F6-6466-598D85843D6F}"/>
              </a:ext>
            </a:extLst>
          </p:cNvPr>
          <p:cNvGraphicFramePr>
            <a:graphicFrameLocks noGrp="1"/>
          </p:cNvGraphicFramePr>
          <p:nvPr>
            <p:ph idx="1"/>
            <p:extLst>
              <p:ext uri="{D42A27DB-BD31-4B8C-83A1-F6EECF244321}">
                <p14:modId xmlns:p14="http://schemas.microsoft.com/office/powerpoint/2010/main" val="3895529775"/>
              </p:ext>
            </p:extLst>
          </p:nvPr>
        </p:nvGraphicFramePr>
        <p:xfrm>
          <a:off x="-703385" y="843122"/>
          <a:ext cx="12057185" cy="63800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50F71E7-719E-30F9-0CF3-E1940578F1DC}"/>
              </a:ext>
            </a:extLst>
          </p:cNvPr>
          <p:cNvSpPr txBox="1"/>
          <p:nvPr/>
        </p:nvSpPr>
        <p:spPr>
          <a:xfrm>
            <a:off x="8876714" y="1406769"/>
            <a:ext cx="1744394" cy="923330"/>
          </a:xfrm>
          <a:prstGeom prst="rect">
            <a:avLst/>
          </a:prstGeom>
          <a:noFill/>
        </p:spPr>
        <p:txBody>
          <a:bodyPr wrap="square" rtlCol="0">
            <a:spAutoFit/>
          </a:bodyPr>
          <a:lstStyle/>
          <a:p>
            <a:r>
              <a:rPr lang="en-IN" b="1" dirty="0"/>
              <a:t>Dimensions that matter for UK business</a:t>
            </a:r>
            <a:endParaRPr lang="en-IN" dirty="0"/>
          </a:p>
        </p:txBody>
      </p:sp>
    </p:spTree>
    <p:extLst>
      <p:ext uri="{BB962C8B-B14F-4D97-AF65-F5344CB8AC3E}">
        <p14:creationId xmlns:p14="http://schemas.microsoft.com/office/powerpoint/2010/main" val="3677251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BBF8D4-15ED-0B01-ABFF-8434270F9FA3}"/>
              </a:ext>
            </a:extLst>
          </p:cNvPr>
          <p:cNvSpPr>
            <a:spLocks noGrp="1"/>
          </p:cNvSpPr>
          <p:nvPr>
            <p:ph type="title"/>
          </p:nvPr>
        </p:nvSpPr>
        <p:spPr>
          <a:xfrm>
            <a:off x="838200" y="365125"/>
            <a:ext cx="10515600" cy="1325563"/>
          </a:xfrm>
        </p:spPr>
        <p:txBody>
          <a:bodyPr>
            <a:normAutofit/>
          </a:bodyPr>
          <a:lstStyle/>
          <a:p>
            <a:r>
              <a:rPr lang="en-IN" sz="4600"/>
              <a:t>Communication Style (Context, Cues, Time)</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8B32E46-04CD-8DC5-C635-CE2F143E9E13}"/>
              </a:ext>
            </a:extLst>
          </p:cNvPr>
          <p:cNvGraphicFramePr>
            <a:graphicFrameLocks noGrp="1"/>
          </p:cNvGraphicFramePr>
          <p:nvPr>
            <p:ph idx="1"/>
            <p:extLst>
              <p:ext uri="{D42A27DB-BD31-4B8C-83A1-F6EECF244321}">
                <p14:modId xmlns:p14="http://schemas.microsoft.com/office/powerpoint/2010/main" val="4181792017"/>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73563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D31439-E073-9DF2-CA0D-3AAEB34110C2}"/>
              </a:ext>
            </a:extLst>
          </p:cNvPr>
          <p:cNvSpPr>
            <a:spLocks noGrp="1"/>
          </p:cNvSpPr>
          <p:nvPr>
            <p:ph type="title"/>
          </p:nvPr>
        </p:nvSpPr>
        <p:spPr>
          <a:xfrm>
            <a:off x="635000" y="640823"/>
            <a:ext cx="3418659" cy="5583148"/>
          </a:xfrm>
        </p:spPr>
        <p:txBody>
          <a:bodyPr anchor="ctr">
            <a:normAutofit/>
          </a:bodyPr>
          <a:lstStyle/>
          <a:p>
            <a:r>
              <a:rPr lang="en-US" sz="5400"/>
              <a:t>Case A: Meetings (etiquette, turn-taking, silence, hierarchy)</a:t>
            </a:r>
            <a:endParaRPr lang="en-IN" sz="5400"/>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20823A7-EE46-5655-7DEF-C589CC1518FE}"/>
              </a:ext>
            </a:extLst>
          </p:cNvPr>
          <p:cNvGraphicFramePr>
            <a:graphicFrameLocks noGrp="1"/>
          </p:cNvGraphicFramePr>
          <p:nvPr>
            <p:ph idx="1"/>
            <p:extLst>
              <p:ext uri="{D42A27DB-BD31-4B8C-83A1-F6EECF244321}">
                <p14:modId xmlns:p14="http://schemas.microsoft.com/office/powerpoint/2010/main" val="67511359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48840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4D8E47A-3242-A941-2C23-40F7FC61F22E}"/>
              </a:ext>
            </a:extLst>
          </p:cNvPr>
          <p:cNvSpPr>
            <a:spLocks noGrp="1"/>
          </p:cNvSpPr>
          <p:nvPr>
            <p:ph type="title"/>
          </p:nvPr>
        </p:nvSpPr>
        <p:spPr>
          <a:xfrm>
            <a:off x="804672" y="457200"/>
            <a:ext cx="10579608" cy="1188720"/>
          </a:xfrm>
        </p:spPr>
        <p:txBody>
          <a:bodyPr>
            <a:normAutofit/>
          </a:bodyPr>
          <a:lstStyle/>
          <a:p>
            <a:r>
              <a:rPr lang="en-US" sz="3700">
                <a:solidFill>
                  <a:schemeClr val="tx2"/>
                </a:solidFill>
              </a:rPr>
              <a:t>Case B: Channels and speed (email, face-to-face, risk communication, feedback)</a:t>
            </a:r>
            <a:endParaRPr lang="en-IN" sz="3700">
              <a:solidFill>
                <a:schemeClr val="tx2"/>
              </a:solidFill>
            </a:endParaRPr>
          </a:p>
        </p:txBody>
      </p:sp>
      <p:grpSp>
        <p:nvGrpSpPr>
          <p:cNvPr id="13" name="Group 12">
            <a:extLst>
              <a:ext uri="{FF2B5EF4-FFF2-40B4-BE49-F238E27FC236}">
                <a16:creationId xmlns:a16="http://schemas.microsoft.com/office/drawing/2014/main" id="{76566969-F813-4CC5-B3E9-363D85B55C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81264" y="-5116"/>
            <a:ext cx="3318648" cy="2490264"/>
            <a:chOff x="-305" y="-1"/>
            <a:chExt cx="3832880" cy="2876136"/>
          </a:xfrm>
        </p:grpSpPr>
        <p:sp>
          <p:nvSpPr>
            <p:cNvPr id="14" name="Freeform: Shape 13">
              <a:extLst>
                <a:ext uri="{FF2B5EF4-FFF2-40B4-BE49-F238E27FC236}">
                  <a16:creationId xmlns:a16="http://schemas.microsoft.com/office/drawing/2014/main" id="{AF8CF66C-45E2-456B-92B0-9E97A331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65D590E-D70D-4D25-B853-D5208F2AA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231501E-3F84-4705-A001-13995FA6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52617E4-47FD-4C38-8F70-93BF9B125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0217D733-97B6-4C43-AF0C-5E3CB0EA1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07887"/>
            <a:ext cx="2605762" cy="2252847"/>
            <a:chOff x="-305" y="-4155"/>
            <a:chExt cx="2514948" cy="2174333"/>
          </a:xfrm>
        </p:grpSpPr>
        <p:sp>
          <p:nvSpPr>
            <p:cNvPr id="20" name="Freeform: Shape 19">
              <a:extLst>
                <a:ext uri="{FF2B5EF4-FFF2-40B4-BE49-F238E27FC236}">
                  <a16:creationId xmlns:a16="http://schemas.microsoft.com/office/drawing/2014/main" id="{FD288266-7E76-4D4A-BAAC-E233FA013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697F88A-8624-4BA2-AF06-E6C3A52F0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CA77163-C052-481C-9DCF-68C23ACA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02B425B5-0A0E-4B85-B718-E5DA73431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5" name="Content Placeholder 2">
            <a:extLst>
              <a:ext uri="{FF2B5EF4-FFF2-40B4-BE49-F238E27FC236}">
                <a16:creationId xmlns:a16="http://schemas.microsoft.com/office/drawing/2014/main" id="{823FD455-39D6-0164-0200-7FB9DB0E0870}"/>
              </a:ext>
            </a:extLst>
          </p:cNvPr>
          <p:cNvGraphicFramePr>
            <a:graphicFrameLocks noGrp="1"/>
          </p:cNvGraphicFramePr>
          <p:nvPr>
            <p:ph idx="1"/>
            <p:extLst>
              <p:ext uri="{D42A27DB-BD31-4B8C-83A1-F6EECF244321}">
                <p14:modId xmlns:p14="http://schemas.microsoft.com/office/powerpoint/2010/main" val="2106744710"/>
              </p:ext>
            </p:extLst>
          </p:nvPr>
        </p:nvGraphicFramePr>
        <p:xfrm>
          <a:off x="1036320" y="1675927"/>
          <a:ext cx="10119360" cy="44505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021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8FD1E94-B12F-434F-8027-5DBEAC55A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BC8109F-B452-45EE-8BB3-65433C039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C58F1E-CD6D-B83D-5AD0-3B37828852A0}"/>
              </a:ext>
            </a:extLst>
          </p:cNvPr>
          <p:cNvSpPr>
            <a:spLocks noGrp="1"/>
          </p:cNvSpPr>
          <p:nvPr>
            <p:ph type="title"/>
          </p:nvPr>
        </p:nvSpPr>
        <p:spPr>
          <a:xfrm>
            <a:off x="838200" y="365125"/>
            <a:ext cx="10515600" cy="1325563"/>
          </a:xfrm>
        </p:spPr>
        <p:txBody>
          <a:bodyPr>
            <a:normAutofit/>
          </a:bodyPr>
          <a:lstStyle/>
          <a:p>
            <a:r>
              <a:rPr lang="en-US" dirty="0"/>
              <a:t>Case C: Negotiation/partnership launch (cross-cultural UK–Japan)</a:t>
            </a:r>
            <a:endParaRPr lang="en-IN" dirty="0"/>
          </a:p>
        </p:txBody>
      </p:sp>
      <p:graphicFrame>
        <p:nvGraphicFramePr>
          <p:cNvPr id="7" name="Content Placeholder 2">
            <a:extLst>
              <a:ext uri="{FF2B5EF4-FFF2-40B4-BE49-F238E27FC236}">
                <a16:creationId xmlns:a16="http://schemas.microsoft.com/office/drawing/2014/main" id="{491809A7-8D59-07F8-8D01-A7A7CE39C516}"/>
              </a:ext>
            </a:extLst>
          </p:cNvPr>
          <p:cNvGraphicFramePr>
            <a:graphicFrameLocks noGrp="1"/>
          </p:cNvGraphicFramePr>
          <p:nvPr>
            <p:ph idx="1"/>
            <p:extLst>
              <p:ext uri="{D42A27DB-BD31-4B8C-83A1-F6EECF244321}">
                <p14:modId xmlns:p14="http://schemas.microsoft.com/office/powerpoint/2010/main" val="2529401329"/>
              </p:ext>
            </p:extLst>
          </p:nvPr>
        </p:nvGraphicFramePr>
        <p:xfrm>
          <a:off x="838200" y="1690689"/>
          <a:ext cx="10515600" cy="44818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39167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4D883-7466-0CE9-A66D-A50615C6B36B}"/>
              </a:ext>
            </a:extLst>
          </p:cNvPr>
          <p:cNvSpPr>
            <a:spLocks noGrp="1"/>
          </p:cNvSpPr>
          <p:nvPr>
            <p:ph type="title"/>
          </p:nvPr>
        </p:nvSpPr>
        <p:spPr/>
        <p:txBody>
          <a:bodyPr/>
          <a:lstStyle/>
          <a:p>
            <a:r>
              <a:rPr lang="en-US" dirty="0"/>
              <a:t>Challenges: Typical Misunderstandings in UK Business Communication</a:t>
            </a:r>
            <a:endParaRPr lang="en-IN" dirty="0"/>
          </a:p>
        </p:txBody>
      </p:sp>
      <p:graphicFrame>
        <p:nvGraphicFramePr>
          <p:cNvPr id="7" name="Content Placeholder 2">
            <a:extLst>
              <a:ext uri="{FF2B5EF4-FFF2-40B4-BE49-F238E27FC236}">
                <a16:creationId xmlns:a16="http://schemas.microsoft.com/office/drawing/2014/main" id="{6831AC35-DB4C-92C7-D778-E7C29A092E2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54204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7DDFB6F-A5A7-9286-402E-7B11CC02A1D3}"/>
              </a:ext>
            </a:extLst>
          </p:cNvPr>
          <p:cNvPicPr>
            <a:picLocks noChangeAspect="1"/>
          </p:cNvPicPr>
          <p:nvPr/>
        </p:nvPicPr>
        <p:blipFill>
          <a:blip r:embed="rId2">
            <a:duotone>
              <a:schemeClr val="bg2">
                <a:shade val="45000"/>
                <a:satMod val="135000"/>
              </a:schemeClr>
              <a:prstClr val="white"/>
            </a:duotone>
          </a:blip>
          <a:srcRect t="1573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7271B3-E56C-DF19-A10A-7B5F490EB14B}"/>
              </a:ext>
            </a:extLst>
          </p:cNvPr>
          <p:cNvSpPr>
            <a:spLocks noGrp="1"/>
          </p:cNvSpPr>
          <p:nvPr>
            <p:ph type="title"/>
          </p:nvPr>
        </p:nvSpPr>
        <p:spPr>
          <a:xfrm>
            <a:off x="838200" y="365125"/>
            <a:ext cx="10515600" cy="1325563"/>
          </a:xfrm>
        </p:spPr>
        <p:txBody>
          <a:bodyPr>
            <a:normAutofit/>
          </a:bodyPr>
          <a:lstStyle/>
          <a:p>
            <a:r>
              <a:rPr lang="en-US" dirty="0"/>
              <a:t>Opportunities: Trust-Building, Relationships and Market-Fit Messaging</a:t>
            </a:r>
            <a:endParaRPr lang="en-IN" dirty="0"/>
          </a:p>
        </p:txBody>
      </p:sp>
      <p:graphicFrame>
        <p:nvGraphicFramePr>
          <p:cNvPr id="5" name="Content Placeholder 2">
            <a:extLst>
              <a:ext uri="{FF2B5EF4-FFF2-40B4-BE49-F238E27FC236}">
                <a16:creationId xmlns:a16="http://schemas.microsoft.com/office/drawing/2014/main" id="{2CC76D54-BE8E-2722-0182-B7FDB434B423}"/>
              </a:ext>
            </a:extLst>
          </p:cNvPr>
          <p:cNvGraphicFramePr>
            <a:graphicFrameLocks noGrp="1"/>
          </p:cNvGraphicFramePr>
          <p:nvPr>
            <p:ph idx="1"/>
            <p:extLst>
              <p:ext uri="{D42A27DB-BD31-4B8C-83A1-F6EECF244321}">
                <p14:modId xmlns:p14="http://schemas.microsoft.com/office/powerpoint/2010/main" val="278052417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3992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3" name="Rectangle 92">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4" name="Group 9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95" name="Rectangle 9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9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9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8" name="Rectangle 9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B9F703-91FC-F81B-491E-8F327DA74130}"/>
              </a:ext>
            </a:extLst>
          </p:cNvPr>
          <p:cNvSpPr>
            <a:spLocks noGrp="1"/>
          </p:cNvSpPr>
          <p:nvPr>
            <p:ph type="title"/>
          </p:nvPr>
        </p:nvSpPr>
        <p:spPr>
          <a:xfrm>
            <a:off x="1043631" y="809898"/>
            <a:ext cx="10173010" cy="1554480"/>
          </a:xfrm>
        </p:spPr>
        <p:txBody>
          <a:bodyPr anchor="ctr">
            <a:normAutofit/>
          </a:bodyPr>
          <a:lstStyle/>
          <a:p>
            <a:r>
              <a:rPr lang="en-IN" sz="4800"/>
              <a:t>Practical recommendations </a:t>
            </a:r>
            <a:endParaRPr lang="en-IN" sz="4800" dirty="0"/>
          </a:p>
        </p:txBody>
      </p:sp>
      <p:cxnSp>
        <p:nvCxnSpPr>
          <p:cNvPr id="99" name="Straight Connector 9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11968DDE-0BFC-3748-A110-63245F3E89BB}"/>
              </a:ext>
            </a:extLst>
          </p:cNvPr>
          <p:cNvGraphicFramePr>
            <a:graphicFrameLocks noGrp="1"/>
          </p:cNvGraphicFramePr>
          <p:nvPr>
            <p:ph idx="1"/>
            <p:extLst>
              <p:ext uri="{D42A27DB-BD31-4B8C-83A1-F6EECF244321}">
                <p14:modId xmlns:p14="http://schemas.microsoft.com/office/powerpoint/2010/main" val="79304578"/>
              </p:ext>
            </p:extLst>
          </p:nvPr>
        </p:nvGraphicFramePr>
        <p:xfrm>
          <a:off x="731525" y="2264905"/>
          <a:ext cx="10234968" cy="4003863"/>
        </p:xfrm>
        <a:graphic>
          <a:graphicData uri="http://schemas.openxmlformats.org/drawingml/2006/table">
            <a:tbl>
              <a:tblPr>
                <a:tableStyleId>{D113A9D2-9D6B-4929-AA2D-F23B5EE8CBE7}</a:tableStyleId>
              </a:tblPr>
              <a:tblGrid>
                <a:gridCol w="1237952">
                  <a:extLst>
                    <a:ext uri="{9D8B030D-6E8A-4147-A177-3AD203B41FA5}">
                      <a16:colId xmlns:a16="http://schemas.microsoft.com/office/drawing/2014/main" val="3336538673"/>
                    </a:ext>
                  </a:extLst>
                </a:gridCol>
                <a:gridCol w="2697057">
                  <a:extLst>
                    <a:ext uri="{9D8B030D-6E8A-4147-A177-3AD203B41FA5}">
                      <a16:colId xmlns:a16="http://schemas.microsoft.com/office/drawing/2014/main" val="3802650456"/>
                    </a:ext>
                  </a:extLst>
                </a:gridCol>
                <a:gridCol w="3382697">
                  <a:extLst>
                    <a:ext uri="{9D8B030D-6E8A-4147-A177-3AD203B41FA5}">
                      <a16:colId xmlns:a16="http://schemas.microsoft.com/office/drawing/2014/main" val="2222286698"/>
                    </a:ext>
                  </a:extLst>
                </a:gridCol>
                <a:gridCol w="2917262">
                  <a:extLst>
                    <a:ext uri="{9D8B030D-6E8A-4147-A177-3AD203B41FA5}">
                      <a16:colId xmlns:a16="http://schemas.microsoft.com/office/drawing/2014/main" val="1680516600"/>
                    </a:ext>
                  </a:extLst>
                </a:gridCol>
              </a:tblGrid>
              <a:tr h="286638">
                <a:tc>
                  <a:txBody>
                    <a:bodyPr/>
                    <a:lstStyle/>
                    <a:p>
                      <a:pPr>
                        <a:buNone/>
                      </a:pPr>
                      <a:r>
                        <a:rPr lang="en-IN" sz="1600" b="1" dirty="0"/>
                        <a:t>Action</a:t>
                      </a:r>
                    </a:p>
                  </a:txBody>
                  <a:tcPr marL="25389" marR="25389" marT="12695" marB="12695" anchor="ctr"/>
                </a:tc>
                <a:tc>
                  <a:txBody>
                    <a:bodyPr/>
                    <a:lstStyle/>
                    <a:p>
                      <a:pPr>
                        <a:buNone/>
                      </a:pPr>
                      <a:r>
                        <a:rPr lang="en-IN" sz="1600" b="1" dirty="0"/>
                        <a:t>How </a:t>
                      </a:r>
                    </a:p>
                  </a:txBody>
                  <a:tcPr marL="25389" marR="25389" marT="12695" marB="12695" anchor="ctr"/>
                </a:tc>
                <a:tc>
                  <a:txBody>
                    <a:bodyPr/>
                    <a:lstStyle/>
                    <a:p>
                      <a:pPr>
                        <a:buNone/>
                      </a:pPr>
                      <a:r>
                        <a:rPr lang="en-IN" sz="1600" b="1" dirty="0"/>
                        <a:t>Theory link</a:t>
                      </a:r>
                    </a:p>
                  </a:txBody>
                  <a:tcPr marL="25389" marR="25389" marT="12695" marB="12695" anchor="ctr"/>
                </a:tc>
                <a:tc>
                  <a:txBody>
                    <a:bodyPr/>
                    <a:lstStyle/>
                    <a:p>
                      <a:pPr>
                        <a:buNone/>
                      </a:pPr>
                      <a:r>
                        <a:rPr lang="en-IN" sz="1600" b="1" dirty="0"/>
                        <a:t>UK examples</a:t>
                      </a:r>
                    </a:p>
                  </a:txBody>
                  <a:tcPr marL="25389" marR="25389" marT="12695" marB="12695" anchor="ctr"/>
                </a:tc>
                <a:extLst>
                  <a:ext uri="{0D108BD9-81ED-4DB2-BD59-A6C34878D82A}">
                    <a16:rowId xmlns:a16="http://schemas.microsoft.com/office/drawing/2014/main" val="3368358317"/>
                  </a:ext>
                </a:extLst>
              </a:tr>
              <a:tr h="413025">
                <a:tc>
                  <a:txBody>
                    <a:bodyPr/>
                    <a:lstStyle/>
                    <a:p>
                      <a:pPr>
                        <a:buNone/>
                      </a:pPr>
                      <a:r>
                        <a:rPr lang="en-IN" sz="1100" b="1" dirty="0"/>
                        <a:t>Pre-read</a:t>
                      </a:r>
                    </a:p>
                  </a:txBody>
                  <a:tcPr marL="25389" marR="25389" marT="12695" marB="12695" anchor="ctr"/>
                </a:tc>
                <a:tc>
                  <a:txBody>
                    <a:bodyPr/>
                    <a:lstStyle/>
                    <a:p>
                      <a:pPr>
                        <a:buNone/>
                      </a:pPr>
                      <a:r>
                        <a:rPr lang="en-IN" sz="1100" dirty="0"/>
                        <a:t>One-page purpose, decisions, links</a:t>
                      </a:r>
                    </a:p>
                  </a:txBody>
                  <a:tcPr marL="25389" marR="25389" marT="12695" marB="12695" anchor="ctr"/>
                </a:tc>
                <a:tc>
                  <a:txBody>
                    <a:bodyPr/>
                    <a:lstStyle/>
                    <a:p>
                      <a:pPr>
                        <a:buNone/>
                      </a:pPr>
                      <a:r>
                        <a:rPr lang="en-US" sz="1100" dirty="0"/>
                        <a:t>Low or mid context benefits from explicit framing (Samovar, 2024; Baker, 2024)</a:t>
                      </a:r>
                    </a:p>
                  </a:txBody>
                  <a:tcPr marL="25389" marR="25389" marT="12695" marB="12695" anchor="ctr"/>
                </a:tc>
                <a:tc>
                  <a:txBody>
                    <a:bodyPr/>
                    <a:lstStyle/>
                    <a:p>
                      <a:pPr>
                        <a:buNone/>
                      </a:pPr>
                      <a:r>
                        <a:rPr lang="en-US" sz="1100" dirty="0"/>
                        <a:t>Hybrid norms require clarity (ONS, 2025; CIPD, 2024b)</a:t>
                      </a:r>
                    </a:p>
                  </a:txBody>
                  <a:tcPr marL="25389" marR="25389" marT="12695" marB="12695" anchor="ctr"/>
                </a:tc>
                <a:extLst>
                  <a:ext uri="{0D108BD9-81ED-4DB2-BD59-A6C34878D82A}">
                    <a16:rowId xmlns:a16="http://schemas.microsoft.com/office/drawing/2014/main" val="4106793525"/>
                  </a:ext>
                </a:extLst>
              </a:tr>
              <a:tr h="413025">
                <a:tc>
                  <a:txBody>
                    <a:bodyPr/>
                    <a:lstStyle/>
                    <a:p>
                      <a:pPr>
                        <a:buNone/>
                      </a:pPr>
                      <a:r>
                        <a:rPr lang="en-IN" sz="1100" b="1" dirty="0"/>
                        <a:t>Agenda</a:t>
                      </a:r>
                    </a:p>
                  </a:txBody>
                  <a:tcPr marL="25389" marR="25389" marT="12695" marB="12695" anchor="ctr"/>
                </a:tc>
                <a:tc>
                  <a:txBody>
                    <a:bodyPr/>
                    <a:lstStyle/>
                    <a:p>
                      <a:pPr>
                        <a:buNone/>
                      </a:pPr>
                      <a:r>
                        <a:rPr lang="en-US" sz="1100"/>
                        <a:t>Time-boxed items, round-robin turns, name owners and deadlines</a:t>
                      </a:r>
                    </a:p>
                  </a:txBody>
                  <a:tcPr marL="25389" marR="25389" marT="12695" marB="12695" anchor="ctr"/>
                </a:tc>
                <a:tc>
                  <a:txBody>
                    <a:bodyPr/>
                    <a:lstStyle/>
                    <a:p>
                      <a:pPr>
                        <a:buNone/>
                      </a:pPr>
                      <a:r>
                        <a:rPr lang="en-US" sz="1100" dirty="0"/>
                        <a:t>Low power distance and high individualism expect voice and accountability (Komisarof &amp; </a:t>
                      </a:r>
                      <a:r>
                        <a:rPr lang="en-US" sz="1100" dirty="0" err="1"/>
                        <a:t>Akaliyski</a:t>
                      </a:r>
                      <a:r>
                        <a:rPr lang="en-US" sz="1100" dirty="0"/>
                        <a:t>, 2025)</a:t>
                      </a:r>
                    </a:p>
                  </a:txBody>
                  <a:tcPr marL="25389" marR="25389" marT="12695" marB="12695" anchor="ctr"/>
                </a:tc>
                <a:tc>
                  <a:txBody>
                    <a:bodyPr/>
                    <a:lstStyle/>
                    <a:p>
                      <a:pPr>
                        <a:buNone/>
                      </a:pPr>
                      <a:r>
                        <a:rPr lang="en-US" sz="1100"/>
                        <a:t>Meeting discipline in hybrid teams (CIPD, 2024a)</a:t>
                      </a:r>
                    </a:p>
                  </a:txBody>
                  <a:tcPr marL="25389" marR="25389" marT="12695" marB="12695" anchor="ctr"/>
                </a:tc>
                <a:extLst>
                  <a:ext uri="{0D108BD9-81ED-4DB2-BD59-A6C34878D82A}">
                    <a16:rowId xmlns:a16="http://schemas.microsoft.com/office/drawing/2014/main" val="2056388376"/>
                  </a:ext>
                </a:extLst>
              </a:tr>
              <a:tr h="413025">
                <a:tc>
                  <a:txBody>
                    <a:bodyPr/>
                    <a:lstStyle/>
                    <a:p>
                      <a:pPr>
                        <a:buNone/>
                      </a:pPr>
                      <a:r>
                        <a:rPr lang="en-IN" sz="1100" b="1"/>
                        <a:t>Intermediary</a:t>
                      </a:r>
                    </a:p>
                  </a:txBody>
                  <a:tcPr marL="25389" marR="25389" marT="12695" marB="12695" anchor="ctr"/>
                </a:tc>
                <a:tc>
                  <a:txBody>
                    <a:bodyPr/>
                    <a:lstStyle/>
                    <a:p>
                      <a:pPr>
                        <a:buNone/>
                      </a:pPr>
                      <a:r>
                        <a:rPr lang="en-US" sz="1100"/>
                        <a:t>Appoint cultural liaison for cross-border meetings</a:t>
                      </a:r>
                    </a:p>
                  </a:txBody>
                  <a:tcPr marL="25389" marR="25389" marT="12695" marB="12695" anchor="ctr"/>
                </a:tc>
                <a:tc>
                  <a:txBody>
                    <a:bodyPr/>
                    <a:lstStyle/>
                    <a:p>
                      <a:pPr>
                        <a:buNone/>
                      </a:pPr>
                      <a:r>
                        <a:rPr lang="en-US" sz="1100" dirty="0"/>
                        <a:t>Bridges context and worldview differences (Jandt, 2024; Samovar, 2024)</a:t>
                      </a:r>
                    </a:p>
                  </a:txBody>
                  <a:tcPr marL="25389" marR="25389" marT="12695" marB="12695" anchor="ctr"/>
                </a:tc>
                <a:tc>
                  <a:txBody>
                    <a:bodyPr/>
                    <a:lstStyle/>
                    <a:p>
                      <a:pPr>
                        <a:buNone/>
                      </a:pPr>
                      <a:r>
                        <a:rPr lang="nl-NL" sz="1100"/>
                        <a:t>Supports diverse UK teams (ONS, 2022)</a:t>
                      </a:r>
                    </a:p>
                  </a:txBody>
                  <a:tcPr marL="25389" marR="25389" marT="12695" marB="12695" anchor="ctr"/>
                </a:tc>
                <a:extLst>
                  <a:ext uri="{0D108BD9-81ED-4DB2-BD59-A6C34878D82A}">
                    <a16:rowId xmlns:a16="http://schemas.microsoft.com/office/drawing/2014/main" val="875549163"/>
                  </a:ext>
                </a:extLst>
              </a:tr>
              <a:tr h="413025">
                <a:tc>
                  <a:txBody>
                    <a:bodyPr/>
                    <a:lstStyle/>
                    <a:p>
                      <a:pPr>
                        <a:buNone/>
                      </a:pPr>
                      <a:r>
                        <a:rPr lang="en-IN" sz="1100" b="1"/>
                        <a:t>Visuals</a:t>
                      </a:r>
                    </a:p>
                  </a:txBody>
                  <a:tcPr marL="25389" marR="25389" marT="12695" marB="12695" anchor="ctr"/>
                </a:tc>
                <a:tc>
                  <a:txBody>
                    <a:bodyPr/>
                    <a:lstStyle/>
                    <a:p>
                      <a:pPr>
                        <a:buNone/>
                      </a:pPr>
                      <a:r>
                        <a:rPr lang="en-US" sz="1100"/>
                        <a:t>Decision-first slide, plain English, UK spelling</a:t>
                      </a:r>
                    </a:p>
                  </a:txBody>
                  <a:tcPr marL="25389" marR="25389" marT="12695" marB="12695" anchor="ctr"/>
                </a:tc>
                <a:tc>
                  <a:txBody>
                    <a:bodyPr/>
                    <a:lstStyle/>
                    <a:p>
                      <a:pPr>
                        <a:buNone/>
                      </a:pPr>
                      <a:r>
                        <a:rPr lang="en-US" sz="1100"/>
                        <a:t>Explicit messages reduce ambiguity (Baker, 2024; Samovar, 2024)</a:t>
                      </a:r>
                    </a:p>
                  </a:txBody>
                  <a:tcPr marL="25389" marR="25389" marT="12695" marB="12695" anchor="ctr"/>
                </a:tc>
                <a:tc>
                  <a:txBody>
                    <a:bodyPr/>
                    <a:lstStyle/>
                    <a:p>
                      <a:pPr>
                        <a:buNone/>
                      </a:pPr>
                      <a:r>
                        <a:rPr lang="en-IN" sz="1100"/>
                        <a:t>Digital users prefer concise clarity (Ofcom, 2024)</a:t>
                      </a:r>
                    </a:p>
                  </a:txBody>
                  <a:tcPr marL="25389" marR="25389" marT="12695" marB="12695" anchor="ctr"/>
                </a:tc>
                <a:extLst>
                  <a:ext uri="{0D108BD9-81ED-4DB2-BD59-A6C34878D82A}">
                    <a16:rowId xmlns:a16="http://schemas.microsoft.com/office/drawing/2014/main" val="2537986965"/>
                  </a:ext>
                </a:extLst>
              </a:tr>
              <a:tr h="413025">
                <a:tc>
                  <a:txBody>
                    <a:bodyPr/>
                    <a:lstStyle/>
                    <a:p>
                      <a:pPr>
                        <a:buNone/>
                      </a:pPr>
                      <a:r>
                        <a:rPr lang="en-IN" sz="1100" b="1" dirty="0"/>
                        <a:t>Feedback</a:t>
                      </a:r>
                    </a:p>
                  </a:txBody>
                  <a:tcPr marL="25389" marR="25389" marT="12695" marB="12695" anchor="ctr"/>
                </a:tc>
                <a:tc>
                  <a:txBody>
                    <a:bodyPr/>
                    <a:lstStyle/>
                    <a:p>
                      <a:pPr>
                        <a:buNone/>
                      </a:pPr>
                      <a:r>
                        <a:rPr lang="en-US" sz="1100"/>
                        <a:t>Use polite Situation–Behaviour–Impact script; confirm next step in writing</a:t>
                      </a:r>
                    </a:p>
                  </a:txBody>
                  <a:tcPr marL="25389" marR="25389" marT="12695" marB="12695" anchor="ctr"/>
                </a:tc>
                <a:tc>
                  <a:txBody>
                    <a:bodyPr/>
                    <a:lstStyle/>
                    <a:p>
                      <a:pPr>
                        <a:buNone/>
                      </a:pPr>
                      <a:r>
                        <a:rPr lang="en-US" sz="1100" dirty="0"/>
                        <a:t>Direct content with mitigated tone (Jandt, 2024; Baker, 2024)</a:t>
                      </a:r>
                    </a:p>
                  </a:txBody>
                  <a:tcPr marL="25389" marR="25389" marT="12695" marB="12695" anchor="ctr"/>
                </a:tc>
                <a:tc>
                  <a:txBody>
                    <a:bodyPr/>
                    <a:lstStyle/>
                    <a:p>
                      <a:pPr>
                        <a:buNone/>
                      </a:pPr>
                      <a:r>
                        <a:rPr lang="en-US" sz="1100"/>
                        <a:t>Improves trust and psychological safety (CIPD, 2024c)</a:t>
                      </a:r>
                    </a:p>
                  </a:txBody>
                  <a:tcPr marL="25389" marR="25389" marT="12695" marB="12695" anchor="ctr"/>
                </a:tc>
                <a:extLst>
                  <a:ext uri="{0D108BD9-81ED-4DB2-BD59-A6C34878D82A}">
                    <a16:rowId xmlns:a16="http://schemas.microsoft.com/office/drawing/2014/main" val="2713844560"/>
                  </a:ext>
                </a:extLst>
              </a:tr>
              <a:tr h="413025">
                <a:tc>
                  <a:txBody>
                    <a:bodyPr/>
                    <a:lstStyle/>
                    <a:p>
                      <a:pPr>
                        <a:buNone/>
                      </a:pPr>
                      <a:r>
                        <a:rPr lang="en-IN" sz="1100" b="1" dirty="0"/>
                        <a:t>Conflict</a:t>
                      </a:r>
                    </a:p>
                  </a:txBody>
                  <a:tcPr marL="25389" marR="25389" marT="12695" marB="12695" anchor="ctr"/>
                </a:tc>
                <a:tc>
                  <a:txBody>
                    <a:bodyPr/>
                    <a:lstStyle/>
                    <a:p>
                      <a:pPr>
                        <a:buNone/>
                      </a:pPr>
                      <a:r>
                        <a:rPr lang="en-US" sz="1100"/>
                        <a:t>Staged path: informal conversation, documented meeting, mediation if needed</a:t>
                      </a:r>
                    </a:p>
                  </a:txBody>
                  <a:tcPr marL="25389" marR="25389" marT="12695" marB="12695" anchor="ctr"/>
                </a:tc>
                <a:tc>
                  <a:txBody>
                    <a:bodyPr/>
                    <a:lstStyle/>
                    <a:p>
                      <a:pPr>
                        <a:buNone/>
                      </a:pPr>
                      <a:r>
                        <a:rPr lang="en-US" sz="1100" dirty="0"/>
                        <a:t>Structured escalation protects face and clarity (Samovar, 2024)</a:t>
                      </a:r>
                    </a:p>
                  </a:txBody>
                  <a:tcPr marL="25389" marR="25389" marT="12695" marB="12695" anchor="ctr"/>
                </a:tc>
                <a:tc>
                  <a:txBody>
                    <a:bodyPr/>
                    <a:lstStyle/>
                    <a:p>
                      <a:pPr>
                        <a:buNone/>
                      </a:pPr>
                      <a:r>
                        <a:rPr lang="en-US" sz="1100" dirty="0"/>
                        <a:t>UK good-practice guidance (CIPD, 2024b)</a:t>
                      </a:r>
                    </a:p>
                  </a:txBody>
                  <a:tcPr marL="25389" marR="25389" marT="12695" marB="12695" anchor="ctr"/>
                </a:tc>
                <a:extLst>
                  <a:ext uri="{0D108BD9-81ED-4DB2-BD59-A6C34878D82A}">
                    <a16:rowId xmlns:a16="http://schemas.microsoft.com/office/drawing/2014/main" val="2704926707"/>
                  </a:ext>
                </a:extLst>
              </a:tr>
              <a:tr h="413025">
                <a:tc>
                  <a:txBody>
                    <a:bodyPr/>
                    <a:lstStyle/>
                    <a:p>
                      <a:pPr>
                        <a:buNone/>
                      </a:pPr>
                      <a:r>
                        <a:rPr lang="en-IN" sz="1100" b="1" dirty="0"/>
                        <a:t>Localise</a:t>
                      </a:r>
                    </a:p>
                  </a:txBody>
                  <a:tcPr marL="25389" marR="25389" marT="12695" marB="12695" anchor="ctr"/>
                </a:tc>
                <a:tc>
                  <a:txBody>
                    <a:bodyPr/>
                    <a:lstStyle/>
                    <a:p>
                      <a:pPr>
                        <a:buNone/>
                      </a:pPr>
                      <a:r>
                        <a:rPr lang="en-US" sz="1100"/>
                        <a:t>UK terms, dates and examples; market-specific references</a:t>
                      </a:r>
                    </a:p>
                  </a:txBody>
                  <a:tcPr marL="25389" marR="25389" marT="12695" marB="12695" anchor="ctr"/>
                </a:tc>
                <a:tc>
                  <a:txBody>
                    <a:bodyPr/>
                    <a:lstStyle/>
                    <a:p>
                      <a:pPr>
                        <a:buNone/>
                      </a:pPr>
                      <a:r>
                        <a:rPr lang="fr-FR" sz="1100"/>
                        <a:t>Audience adaptation principle (Jandt, 2024)</a:t>
                      </a:r>
                    </a:p>
                  </a:txBody>
                  <a:tcPr marL="25389" marR="25389" marT="12695" marB="12695" anchor="ctr"/>
                </a:tc>
                <a:tc>
                  <a:txBody>
                    <a:bodyPr/>
                    <a:lstStyle/>
                    <a:p>
                      <a:pPr>
                        <a:buNone/>
                      </a:pPr>
                      <a:r>
                        <a:rPr lang="en-US" sz="1100" dirty="0"/>
                        <a:t>Improves comprehension and conversion (Ofcom, 2024; McKinsey, 2025)</a:t>
                      </a:r>
                    </a:p>
                  </a:txBody>
                  <a:tcPr marL="25389" marR="25389" marT="12695" marB="12695" anchor="ctr"/>
                </a:tc>
                <a:extLst>
                  <a:ext uri="{0D108BD9-81ED-4DB2-BD59-A6C34878D82A}">
                    <a16:rowId xmlns:a16="http://schemas.microsoft.com/office/drawing/2014/main" val="1923509903"/>
                  </a:ext>
                </a:extLst>
              </a:tr>
              <a:tr h="413025">
                <a:tc>
                  <a:txBody>
                    <a:bodyPr/>
                    <a:lstStyle/>
                    <a:p>
                      <a:pPr>
                        <a:buNone/>
                      </a:pPr>
                      <a:r>
                        <a:rPr lang="en-IN" sz="1100" b="1" dirty="0"/>
                        <a:t>Channels and risk</a:t>
                      </a:r>
                    </a:p>
                  </a:txBody>
                  <a:tcPr marL="25389" marR="25389" marT="12695" marB="12695" anchor="ctr"/>
                </a:tc>
                <a:tc>
                  <a:txBody>
                    <a:bodyPr/>
                    <a:lstStyle/>
                    <a:p>
                      <a:pPr>
                        <a:buNone/>
                      </a:pPr>
                      <a:r>
                        <a:rPr lang="en-US" sz="1100"/>
                        <a:t>Live call for sensitive issues; brief decision note after</a:t>
                      </a:r>
                    </a:p>
                  </a:txBody>
                  <a:tcPr marL="25389" marR="25389" marT="12695" marB="12695" anchor="ctr"/>
                </a:tc>
                <a:tc>
                  <a:txBody>
                    <a:bodyPr/>
                    <a:lstStyle/>
                    <a:p>
                      <a:pPr>
                        <a:buNone/>
                      </a:pPr>
                      <a:r>
                        <a:rPr lang="en-US" sz="1100"/>
                        <a:t>Richer channels reduce misread politeness (Samovar, 2024)</a:t>
                      </a:r>
                    </a:p>
                  </a:txBody>
                  <a:tcPr marL="25389" marR="25389" marT="12695" marB="12695" anchor="ctr"/>
                </a:tc>
                <a:tc>
                  <a:txBody>
                    <a:bodyPr/>
                    <a:lstStyle/>
                    <a:p>
                      <a:pPr>
                        <a:buNone/>
                      </a:pPr>
                      <a:r>
                        <a:rPr lang="en-US" sz="1100" dirty="0"/>
                        <a:t>Data-breach duties and email risks (ICO, 2025; Binns, 2024)</a:t>
                      </a:r>
                    </a:p>
                  </a:txBody>
                  <a:tcPr marL="25389" marR="25389" marT="12695" marB="12695" anchor="ctr"/>
                </a:tc>
                <a:extLst>
                  <a:ext uri="{0D108BD9-81ED-4DB2-BD59-A6C34878D82A}">
                    <a16:rowId xmlns:a16="http://schemas.microsoft.com/office/drawing/2014/main" val="947507794"/>
                  </a:ext>
                </a:extLst>
              </a:tr>
              <a:tr h="413025">
                <a:tc>
                  <a:txBody>
                    <a:bodyPr/>
                    <a:lstStyle/>
                    <a:p>
                      <a:pPr>
                        <a:buNone/>
                      </a:pPr>
                      <a:r>
                        <a:rPr lang="en-IN" sz="1100" b="1" dirty="0"/>
                        <a:t>Interpreters</a:t>
                      </a:r>
                    </a:p>
                  </a:txBody>
                  <a:tcPr marL="25389" marR="25389" marT="12695" marB="12695" anchor="ctr"/>
                </a:tc>
                <a:tc>
                  <a:txBody>
                    <a:bodyPr/>
                    <a:lstStyle/>
                    <a:p>
                      <a:pPr>
                        <a:buNone/>
                      </a:pPr>
                      <a:r>
                        <a:rPr lang="en-US" sz="1100"/>
                        <a:t>Pre-brief qualified public service interpreters with aims, glossary and slides</a:t>
                      </a:r>
                    </a:p>
                  </a:txBody>
                  <a:tcPr marL="25389" marR="25389" marT="12695" marB="12695" anchor="ctr"/>
                </a:tc>
                <a:tc>
                  <a:txBody>
                    <a:bodyPr/>
                    <a:lstStyle/>
                    <a:p>
                      <a:pPr>
                        <a:buNone/>
                      </a:pPr>
                      <a:r>
                        <a:rPr lang="en-US" sz="1100"/>
                        <a:t>Reduces power and fluency gaps in multilingual work (Ivanova-Gongne et al., 2023)</a:t>
                      </a:r>
                    </a:p>
                  </a:txBody>
                  <a:tcPr marL="25389" marR="25389" marT="12695" marB="12695" anchor="ctr"/>
                </a:tc>
                <a:tc>
                  <a:txBody>
                    <a:bodyPr/>
                    <a:lstStyle/>
                    <a:p>
                      <a:pPr>
                        <a:buNone/>
                      </a:pPr>
                      <a:r>
                        <a:rPr lang="en-US" sz="1100" dirty="0"/>
                        <a:t>Aligns with inclusive communication practice (CIPD, 2024b)</a:t>
                      </a:r>
                    </a:p>
                  </a:txBody>
                  <a:tcPr marL="25389" marR="25389" marT="12695" marB="12695" anchor="ctr"/>
                </a:tc>
                <a:extLst>
                  <a:ext uri="{0D108BD9-81ED-4DB2-BD59-A6C34878D82A}">
                    <a16:rowId xmlns:a16="http://schemas.microsoft.com/office/drawing/2014/main" val="2277749833"/>
                  </a:ext>
                </a:extLst>
              </a:tr>
            </a:tbl>
          </a:graphicData>
        </a:graphic>
      </p:graphicFrame>
    </p:spTree>
    <p:extLst>
      <p:ext uri="{BB962C8B-B14F-4D97-AF65-F5344CB8AC3E}">
        <p14:creationId xmlns:p14="http://schemas.microsoft.com/office/powerpoint/2010/main" val="19347746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4EEB427-8A33-CB20-5130-A043C5D45DD7}"/>
              </a:ext>
            </a:extLst>
          </p:cNvPr>
          <p:cNvSpPr>
            <a:spLocks noGrp="1"/>
          </p:cNvSpPr>
          <p:nvPr>
            <p:ph type="title"/>
          </p:nvPr>
        </p:nvSpPr>
        <p:spPr>
          <a:xfrm>
            <a:off x="1143000" y="990599"/>
            <a:ext cx="9906000" cy="685800"/>
          </a:xfrm>
        </p:spPr>
        <p:txBody>
          <a:bodyPr anchor="t">
            <a:normAutofit/>
          </a:bodyPr>
          <a:lstStyle/>
          <a:p>
            <a:r>
              <a:rPr lang="en-US" sz="4000"/>
              <a:t>Conclusion</a:t>
            </a:r>
            <a:endParaRPr lang="en-IN" sz="4000"/>
          </a:p>
        </p:txBody>
      </p:sp>
      <p:graphicFrame>
        <p:nvGraphicFramePr>
          <p:cNvPr id="5" name="Content Placeholder 2">
            <a:extLst>
              <a:ext uri="{FF2B5EF4-FFF2-40B4-BE49-F238E27FC236}">
                <a16:creationId xmlns:a16="http://schemas.microsoft.com/office/drawing/2014/main" id="{AAD482BE-B5C3-10DC-2772-AEF4C518ECC9}"/>
              </a:ext>
            </a:extLst>
          </p:cNvPr>
          <p:cNvGraphicFramePr>
            <a:graphicFrameLocks noGrp="1"/>
          </p:cNvGraphicFramePr>
          <p:nvPr>
            <p:ph idx="1"/>
            <p:extLst>
              <p:ext uri="{D42A27DB-BD31-4B8C-83A1-F6EECF244321}">
                <p14:modId xmlns:p14="http://schemas.microsoft.com/office/powerpoint/2010/main" val="841216785"/>
              </p:ext>
            </p:extLst>
          </p:nvPr>
        </p:nvGraphicFramePr>
        <p:xfrm>
          <a:off x="685800" y="1800666"/>
          <a:ext cx="10820400" cy="40703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61930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6"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8"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20" name="Group 219">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221"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2"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24" name="Group 22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25" name="Freeform: Shape 22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6" name="Freeform: Shape 22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7" name="Freeform: Shape 22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8" name="Freeform: Shape 22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9" name="Freeform: Shape 22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0" name="Freeform: Shape 22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1" name="Freeform: Shape 23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DFFC0F2-5944-D4E2-6917-6C92318B002A}"/>
              </a:ext>
            </a:extLst>
          </p:cNvPr>
          <p:cNvSpPr>
            <a:spLocks noGrp="1"/>
          </p:cNvSpPr>
          <p:nvPr>
            <p:ph type="title"/>
          </p:nvPr>
        </p:nvSpPr>
        <p:spPr>
          <a:xfrm rot="16200000">
            <a:off x="-1711159" y="2332951"/>
            <a:ext cx="5961888" cy="2018362"/>
          </a:xfrm>
        </p:spPr>
        <p:txBody>
          <a:bodyPr anchor="ctr">
            <a:normAutofit/>
          </a:bodyPr>
          <a:lstStyle/>
          <a:p>
            <a:r>
              <a:rPr lang="en-US" sz="4800" b="1">
                <a:solidFill>
                  <a:schemeClr val="bg1"/>
                </a:solidFill>
              </a:rPr>
              <a:t>References</a:t>
            </a:r>
            <a:endParaRPr lang="en-IN" sz="4800" b="1" dirty="0">
              <a:solidFill>
                <a:schemeClr val="bg1"/>
              </a:solidFill>
            </a:endParaRPr>
          </a:p>
        </p:txBody>
      </p:sp>
      <p:graphicFrame>
        <p:nvGraphicFramePr>
          <p:cNvPr id="237" name="Content Placeholder 2">
            <a:extLst>
              <a:ext uri="{FF2B5EF4-FFF2-40B4-BE49-F238E27FC236}">
                <a16:creationId xmlns:a16="http://schemas.microsoft.com/office/drawing/2014/main" id="{17BBFFA5-56F5-6DEE-5E98-7A0B0E7DEC0B}"/>
              </a:ext>
            </a:extLst>
          </p:cNvPr>
          <p:cNvGraphicFramePr>
            <a:graphicFrameLocks noGrp="1"/>
          </p:cNvGraphicFramePr>
          <p:nvPr>
            <p:ph idx="1"/>
            <p:extLst>
              <p:ext uri="{D42A27DB-BD31-4B8C-83A1-F6EECF244321}">
                <p14:modId xmlns:p14="http://schemas.microsoft.com/office/powerpoint/2010/main" val="2052937825"/>
              </p:ext>
            </p:extLst>
          </p:nvPr>
        </p:nvGraphicFramePr>
        <p:xfrm>
          <a:off x="1907863" y="166690"/>
          <a:ext cx="10094607" cy="6429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69582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 name="Picture 23" descr="Wood human figure">
            <a:extLst>
              <a:ext uri="{FF2B5EF4-FFF2-40B4-BE49-F238E27FC236}">
                <a16:creationId xmlns:a16="http://schemas.microsoft.com/office/drawing/2014/main" id="{814F2CF1-FCC7-CE47-8CE2-E11A3A5B8BE6}"/>
              </a:ext>
            </a:extLst>
          </p:cNvPr>
          <p:cNvPicPr>
            <a:picLocks noChangeAspect="1"/>
          </p:cNvPicPr>
          <p:nvPr/>
        </p:nvPicPr>
        <p:blipFill>
          <a:blip r:embed="rId2"/>
          <a:srcRect b="15730"/>
          <a:stretch>
            <a:fillRect/>
          </a:stretch>
        </p:blipFill>
        <p:spPr>
          <a:xfrm>
            <a:off x="20" y="10"/>
            <a:ext cx="12191980" cy="6857990"/>
          </a:xfrm>
          <a:prstGeom prst="rect">
            <a:avLst/>
          </a:prstGeom>
        </p:spPr>
      </p:pic>
      <p:sp useBgFill="1">
        <p:nvSpPr>
          <p:cNvPr id="25" name="Rectangle 24">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3934" y="1860919"/>
            <a:ext cx="4975280" cy="310864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0C3775-9E87-C85D-5F56-B5CC7A6FA1EE}"/>
              </a:ext>
            </a:extLst>
          </p:cNvPr>
          <p:cNvSpPr>
            <a:spLocks noGrp="1"/>
          </p:cNvSpPr>
          <p:nvPr>
            <p:ph type="title"/>
          </p:nvPr>
        </p:nvSpPr>
        <p:spPr>
          <a:xfrm>
            <a:off x="2090528" y="2299176"/>
            <a:ext cx="4131368" cy="1571164"/>
          </a:xfrm>
        </p:spPr>
        <p:txBody>
          <a:bodyPr vert="horz" lIns="91440" tIns="45720" rIns="91440" bIns="45720" rtlCol="0" anchor="t">
            <a:normAutofit/>
          </a:bodyPr>
          <a:lstStyle/>
          <a:p>
            <a:r>
              <a:rPr lang="en-US" sz="3600"/>
              <a:t>Thank you </a:t>
            </a:r>
          </a:p>
        </p:txBody>
      </p:sp>
      <p:sp>
        <p:nvSpPr>
          <p:cNvPr id="3" name="Content Placeholder 2">
            <a:extLst>
              <a:ext uri="{FF2B5EF4-FFF2-40B4-BE49-F238E27FC236}">
                <a16:creationId xmlns:a16="http://schemas.microsoft.com/office/drawing/2014/main" id="{D257517E-9A5B-06AF-0F81-4BA2314DFDE4}"/>
              </a:ext>
            </a:extLst>
          </p:cNvPr>
          <p:cNvSpPr>
            <a:spLocks noGrp="1"/>
          </p:cNvSpPr>
          <p:nvPr>
            <p:ph idx="1"/>
          </p:nvPr>
        </p:nvSpPr>
        <p:spPr>
          <a:xfrm>
            <a:off x="2090529" y="4199213"/>
            <a:ext cx="4191938" cy="598548"/>
          </a:xfrm>
        </p:spPr>
        <p:txBody>
          <a:bodyPr vert="horz" lIns="91440" tIns="45720" rIns="91440" bIns="45720" rtlCol="0" anchor="ctr">
            <a:normAutofit/>
          </a:bodyPr>
          <a:lstStyle/>
          <a:p>
            <a:pPr marL="0" indent="0">
              <a:buNone/>
            </a:pPr>
            <a:r>
              <a:rPr lang="en-US" sz="1800" dirty="0"/>
              <a:t>Any Questions?</a:t>
            </a:r>
          </a:p>
        </p:txBody>
      </p:sp>
      <p:cxnSp>
        <p:nvCxnSpPr>
          <p:cNvPr id="26" name="Straight Connector 25">
            <a:extLst>
              <a:ext uri="{FF2B5EF4-FFF2-40B4-BE49-F238E27FC236}">
                <a16:creationId xmlns:a16="http://schemas.microsoft.com/office/drawing/2014/main" id="{522632D6-DED9-FDEC-FD9F-09FF0A4544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3170" y="403477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49368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308</TotalTime>
  <Words>3339</Words>
  <Application>Microsoft Office PowerPoint</Application>
  <PresentationFormat>Widescreen</PresentationFormat>
  <Paragraphs>157</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Calibri</vt:lpstr>
      <vt:lpstr>Symbol</vt:lpstr>
      <vt:lpstr>Office Theme</vt:lpstr>
      <vt:lpstr>Understatement Meets Individualism A Hofstede-Led Playbook for Doing Business in the UK’s Multicultural Market</vt:lpstr>
      <vt:lpstr>Roadmap</vt:lpstr>
      <vt:lpstr>Purpose, Central Question And Thesis</vt:lpstr>
      <vt:lpstr>Theoretical lens</vt:lpstr>
      <vt:lpstr>Cultural Profile</vt:lpstr>
      <vt:lpstr>Communication Style (Context, Cues, Time)</vt:lpstr>
      <vt:lpstr>Case A: Meetings (etiquette, turn-taking, silence, hierarchy)</vt:lpstr>
      <vt:lpstr>Case B: Channels and speed (email, face-to-face, risk communication, feedback)</vt:lpstr>
      <vt:lpstr>Case C: Negotiation/partnership launch (cross-cultural UK–Japan)</vt:lpstr>
      <vt:lpstr>Challenges: Typical Misunderstandings in UK Business Communication</vt:lpstr>
      <vt:lpstr>Opportunities: Trust-Building, Relationships and Market-Fit Messaging</vt:lpstr>
      <vt:lpstr>Practical recommendations </vt:lpstr>
      <vt:lpstr>Conclusion</vt:lpstr>
      <vt:lpstr>References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Rajwinder Kaur</dc:creator>
  <cp:lastModifiedBy>Rajdeep Kaur</cp:lastModifiedBy>
  <cp:revision>2</cp:revision>
  <dcterms:created xsi:type="dcterms:W3CDTF">2025-10-17T11:34:56Z</dcterms:created>
  <dcterms:modified xsi:type="dcterms:W3CDTF">2025-10-17T16:43:52Z</dcterms:modified>
</cp:coreProperties>
</file>