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Lst>
  <p:sldSz cy="5143500" cx="9144000"/>
  <p:notesSz cx="5143500" cy="9144000"/>
  <p:embeddedFontLst>
    <p:embeddedFont>
      <p:font typeface="Inter"/>
      <p:regular r:id="rId29"/>
      <p:bold r:id="rId30"/>
      <p:italic r:id="rId31"/>
      <p:boldItalic r:id="rId3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Inter-regular.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Inter-italic.fntdata"/><Relationship Id="rId30" Type="http://schemas.openxmlformats.org/officeDocument/2006/relationships/font" Target="fonts/Inter-bold.fntdata"/><Relationship Id="rId11" Type="http://schemas.openxmlformats.org/officeDocument/2006/relationships/slide" Target="slides/slide7.xml"/><Relationship Id="rId10" Type="http://schemas.openxmlformats.org/officeDocument/2006/relationships/slide" Target="slides/slide6.xml"/><Relationship Id="rId32" Type="http://schemas.openxmlformats.org/officeDocument/2006/relationships/font" Target="fonts/Inter-boldItalic.fntdata"/><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pc="0" sz="1200" u="none" cap="none" strike="noStrike">
                <a:solidFill>
                  <a:schemeClr val="dk1"/>
                </a:solidFill>
                <a:latin typeface="Calibri"/>
                <a:ea typeface="Calibri"/>
                <a:cs typeface="Calibri"/>
                <a:sym typeface="Calibri"/>
              </a:rPr>
              <a:t>‹#›</a:t>
            </a:fld>
            <a:endParaRPr b="0" i="0" spc="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Introduce the team and each role in one sentence. Order of speakers: Zandr, Tonio, Ethan, Tyler, Aaron, Heaven. Each person speaks for about 3 to 4 minutes, about 20 minutes in total.</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 name="Shape 23"/>
        <p:cNvGrpSpPr/>
        <p:nvPr/>
      </p:nvGrpSpPr>
      <p:grpSpPr>
        <a:xfrm>
          <a:off x="0" y="0"/>
          <a:ext cx="0" cy="0"/>
          <a:chOff x="0" y="0"/>
          <a:chExt cx="0" cy="0"/>
        </a:xfrm>
      </p:grpSpPr>
      <p:sp>
        <p:nvSpPr>
          <p:cNvPr id="24" name="Google Shape;24;h3f9bdae2285f05a0_5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 name="Google Shape;25;h3f9bdae2285f05a0_5_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Introduce the team and each role in one sentence. Order of speakers: Zandr, Tonio, Ethan, Tyler, Aaron, Heaven. Each person speaks for about 3 to 4 minutes, about 20 minutes in total.</a:t>
            </a:r>
            <a:endParaRPr/>
          </a:p>
        </p:txBody>
      </p:sp>
      <p:sp>
        <p:nvSpPr>
          <p:cNvPr id="26" name="Google Shape;26;h3f9bdae2285f05a0_5_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 name="Shape 47"/>
        <p:cNvGrpSpPr/>
        <p:nvPr/>
      </p:nvGrpSpPr>
      <p:grpSpPr>
        <a:xfrm>
          <a:off x="0" y="0"/>
          <a:ext cx="0" cy="0"/>
          <a:chOff x="0" y="0"/>
          <a:chExt cx="0" cy="0"/>
        </a:xfrm>
      </p:grpSpPr>
      <p:sp>
        <p:nvSpPr>
          <p:cNvPr id="48" name="Google Shape;48;h2d1f8693f9d30d82_3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 name="Google Shape;49;h2d1f8693f9d30d82_3_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Clr>
                <a:srgbClr val="000000"/>
              </a:buClr>
              <a:buSzPts val="1400"/>
              <a:buFont typeface="Arial"/>
              <a:buNone/>
            </a:pPr>
            <a:r>
              <a:rPr b="0" i="0" lang="en-US" sz="1200" u="none" cap="none" strike="noStrike">
                <a:solidFill>
                  <a:schemeClr val="dk1"/>
                </a:solidFill>
                <a:latin typeface="Calibri"/>
                <a:ea typeface="Calibri"/>
                <a:cs typeface="Calibri"/>
                <a:sym typeface="Calibri"/>
              </a:rPr>
              <a:t>Our aim is to design and build a prototype phishing simulation sandbox where staff practise spotting phishing emails and get a score and instant feedback straight away.</a:t>
            </a:r>
            <a:endParaRPr/>
          </a:p>
          <a:p>
            <a:pPr indent="-228600" lvl="0" marL="457200" marR="0" rtl="0" algn="l">
              <a:lnSpc>
                <a:spcPct val="100000"/>
              </a:lnSpc>
              <a:spcBef>
                <a:spcPts val="0"/>
              </a:spcBef>
              <a:spcAft>
                <a:spcPts val="0"/>
              </a:spcAft>
              <a:buClr>
                <a:srgbClr val="000000"/>
              </a:buClr>
              <a:buSzPts val="1400"/>
              <a:buFont typeface="Arial"/>
              <a:buNone/>
            </a:pPr>
            <a:r>
              <a:rPr b="0" i="0" lang="en-US" sz="1200" u="none" cap="none" strike="noStrike">
                <a:solidFill>
                  <a:schemeClr val="dk1"/>
                </a:solidFill>
                <a:latin typeface="Calibri"/>
                <a:ea typeface="Calibri"/>
                <a:cs typeface="Calibri"/>
                <a:sym typeface="Calibri"/>
              </a:rPr>
              <a:t>The scope is a simulated inbox with AI written scenarios covering phishing, spoofing and link redirection, plus scoring, feedback and reports. Everything is simulated and safe.</a:t>
            </a:r>
            <a:endParaRPr/>
          </a:p>
          <a:p>
            <a:pPr indent="-228600" lvl="0" marL="457200" marR="0" rtl="0" algn="l">
              <a:lnSpc>
                <a:spcPct val="100000"/>
              </a:lnSpc>
              <a:spcBef>
                <a:spcPts val="0"/>
              </a:spcBef>
              <a:spcAft>
                <a:spcPts val="0"/>
              </a:spcAft>
              <a:buClr>
                <a:srgbClr val="000000"/>
              </a:buClr>
              <a:buSzPts val="1400"/>
              <a:buFont typeface="Arial"/>
              <a:buNone/>
            </a:pPr>
            <a:r>
              <a:rPr b="0" i="0" lang="en-US" sz="1200" u="none" cap="none" strike="noStrike">
                <a:solidFill>
                  <a:schemeClr val="dk1"/>
                </a:solidFill>
                <a:latin typeface="Calibri"/>
                <a:ea typeface="Calibri"/>
                <a:cs typeface="Calibri"/>
                <a:sym typeface="Calibri"/>
              </a:rPr>
              <a:t>For this prototype, success means one scenario that a player can complete from start to finish, with their results saved and shown in a report.</a:t>
            </a:r>
            <a:endParaRPr/>
          </a:p>
          <a:p>
            <a:pPr indent="-228600" lvl="0" marL="457200" marR="0" rtl="0" algn="l">
              <a:lnSpc>
                <a:spcPct val="100000"/>
              </a:lnSpc>
              <a:spcBef>
                <a:spcPts val="0"/>
              </a:spcBef>
              <a:spcAft>
                <a:spcPts val="0"/>
              </a:spcAft>
              <a:buClr>
                <a:srgbClr val="000000"/>
              </a:buClr>
              <a:buSzPts val="1400"/>
              <a:buFont typeface="Arial"/>
              <a:buNone/>
            </a:pPr>
            <a:r>
              <a:rPr b="0" i="0" lang="en-US" sz="1200" u="none" cap="none" strike="noStrike">
                <a:solidFill>
                  <a:schemeClr val="dk1"/>
                </a:solidFill>
                <a:latin typeface="Calibri"/>
                <a:ea typeface="Calibri"/>
                <a:cs typeface="Calibri"/>
                <a:sym typeface="Calibri"/>
              </a:rPr>
              <a:t>Our aim builds on learn by doing training, which Kumaraguru et al. [2] found effective. Keep this slide to about 30 seconds.</a:t>
            </a:r>
            <a:endParaRPr/>
          </a:p>
        </p:txBody>
      </p:sp>
      <p:sp>
        <p:nvSpPr>
          <p:cNvPr id="50" name="Google Shape;50;h2d1f8693f9d30d82_3_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h2d1f8693f9d30d82_3_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3" name="Google Shape;73;h2d1f8693f9d30d82_3_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Clr>
                <a:srgbClr val="000000"/>
              </a:buClr>
              <a:buSzPts val="1400"/>
              <a:buFont typeface="Arial"/>
              <a:buNone/>
            </a:pPr>
            <a:r>
              <a:rPr b="0" i="0" lang="en-US" sz="1200" u="none" cap="none" strike="noStrike">
                <a:solidFill>
                  <a:schemeClr val="dk1"/>
                </a:solidFill>
                <a:latin typeface="Calibri"/>
                <a:ea typeface="Calibri"/>
                <a:cs typeface="Calibri"/>
                <a:sym typeface="Calibri"/>
              </a:rPr>
              <a:t>To reach that aim we have set six objectives, and each one has a named owner.</a:t>
            </a:r>
            <a:endParaRPr/>
          </a:p>
          <a:p>
            <a:pPr indent="-228600" lvl="0" marL="457200" marR="0" rtl="0" algn="l">
              <a:lnSpc>
                <a:spcPct val="100000"/>
              </a:lnSpc>
              <a:spcBef>
                <a:spcPts val="0"/>
              </a:spcBef>
              <a:spcAft>
                <a:spcPts val="0"/>
              </a:spcAft>
              <a:buClr>
                <a:srgbClr val="000000"/>
              </a:buClr>
              <a:buSzPts val="1400"/>
              <a:buFont typeface="Arial"/>
              <a:buNone/>
            </a:pPr>
            <a:r>
              <a:rPr b="0" i="0" lang="en-US" sz="1200" u="none" cap="none" strike="noStrike">
                <a:solidFill>
                  <a:schemeClr val="dk1"/>
                </a:solidFill>
                <a:latin typeface="Calibri"/>
                <a:ea typeface="Calibri"/>
                <a:cs typeface="Calibri"/>
                <a:sym typeface="Calibri"/>
              </a:rPr>
              <a:t>One: a realistic simulated inbox, led by Tonio. Two: AI written scenarios covering three attack types, led by Ethan. Three: a secure database with personal logins, led by Tyler.</a:t>
            </a:r>
            <a:endParaRPr/>
          </a:p>
          <a:p>
            <a:pPr indent="-228600" lvl="0" marL="457200" marR="0" rtl="0" algn="l">
              <a:lnSpc>
                <a:spcPct val="100000"/>
              </a:lnSpc>
              <a:spcBef>
                <a:spcPts val="0"/>
              </a:spcBef>
              <a:spcAft>
                <a:spcPts val="0"/>
              </a:spcAft>
              <a:buClr>
                <a:srgbClr val="000000"/>
              </a:buClr>
              <a:buSzPts val="1400"/>
              <a:buFont typeface="Arial"/>
              <a:buNone/>
            </a:pPr>
            <a:r>
              <a:rPr b="0" i="0" lang="en-US" sz="1200" u="none" cap="none" strike="noStrike">
                <a:solidFill>
                  <a:schemeClr val="dk1"/>
                </a:solidFill>
                <a:latin typeface="Calibri"/>
                <a:ea typeface="Calibri"/>
                <a:cs typeface="Calibri"/>
                <a:sym typeface="Calibri"/>
              </a:rPr>
              <a:t>Four: a 0 to 100 behavioural score with instant feedback, led by Heaven. Five: charts and reports from the stored results, led by Aaron. Six: get one scenario working end to end and test it with users, which I will lead.</a:t>
            </a:r>
            <a:endParaRPr/>
          </a:p>
          <a:p>
            <a:pPr indent="-228600" lvl="0" marL="457200" marR="0" rtl="0" algn="l">
              <a:lnSpc>
                <a:spcPct val="100000"/>
              </a:lnSpc>
              <a:spcBef>
                <a:spcPts val="0"/>
              </a:spcBef>
              <a:spcAft>
                <a:spcPts val="0"/>
              </a:spcAft>
              <a:buClr>
                <a:srgbClr val="000000"/>
              </a:buClr>
              <a:buSzPts val="1400"/>
              <a:buFont typeface="Arial"/>
              <a:buNone/>
            </a:pPr>
            <a:r>
              <a:rPr b="0" i="0" lang="en-US" sz="1200" u="none" cap="none" strike="noStrike">
                <a:solidFill>
                  <a:schemeClr val="dk1"/>
                </a:solidFill>
                <a:latin typeface="Calibri"/>
                <a:ea typeface="Calibri"/>
                <a:cs typeface="Calibri"/>
                <a:sym typeface="Calibri"/>
              </a:rPr>
              <a:t>Each of my teammates will explain their objective in more detail in their own section. Keep this slide to about 30 seconds.</a:t>
            </a:r>
            <a:endParaRPr/>
          </a:p>
        </p:txBody>
      </p:sp>
      <p:sp>
        <p:nvSpPr>
          <p:cNvPr id="74" name="Google Shape;74;h2d1f8693f9d30d82_3_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0" name="Google Shape;110;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Welcome everyone. Explain the problem: remote staff are the main target of phishing, and passive training does not change behaviour. Describe our target organisations and why active practice suits them.</a:t>
            </a:r>
            <a:endParaRPr/>
          </a:p>
        </p:txBody>
      </p:sp>
      <p:sp>
        <p:nvSpPr>
          <p:cNvPr id="111" name="Google Shape;111;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9" name="Google Shape;129;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Compare with current tools. Stress that our difference is nuanced scoring, immediate guidance and scenarios that adapt to each person.</a:t>
            </a:r>
            <a:endParaRPr/>
          </a:p>
        </p:txBody>
      </p:sp>
      <p:sp>
        <p:nvSpPr>
          <p:cNvPr id="130" name="Google Shape;130;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3" name="Google Shape;15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Walk through each tool and why we chose it. Explain that Zandr coordinates the team, tests code before it is merged, and leads outreach to explain the value of GonePhishing to target groups.</a:t>
            </a:r>
            <a:endParaRPr/>
          </a:p>
        </p:txBody>
      </p:sp>
      <p:sp>
        <p:nvSpPr>
          <p:cNvPr id="154" name="Google Shape;154;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0" name="Google Shape;180;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Show the wireframe if available. Justify the layout: familiarity triggers real habits, which is what we want to train.</a:t>
            </a:r>
            <a:endParaRPr/>
          </a:p>
        </p:txBody>
      </p:sp>
      <p:sp>
        <p:nvSpPr>
          <p:cNvPr id="181" name="Google Shape;181;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6" name="Google Shape;19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Walk through the four steps. Explain that AI keeps scenarios fresh so users cannot simply memorise answers.</a:t>
            </a:r>
            <a:endParaRPr/>
          </a:p>
        </p:txBody>
      </p:sp>
      <p:sp>
        <p:nvSpPr>
          <p:cNvPr id="197" name="Google Shape;19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8" name="Google Shape;228;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0"/>
              </a:spcBef>
              <a:spcAft>
                <a:spcPts val="0"/>
              </a:spcAft>
              <a:buSzPts val="1100"/>
              <a:buNone/>
            </a:pPr>
            <a:r>
              <a:rPr lang="en-US">
                <a:latin typeface="Arial"/>
                <a:ea typeface="Arial"/>
                <a:cs typeface="Arial"/>
                <a:sym typeface="Arial"/>
              </a:rPr>
              <a:t>Explain each attack type in plain words and why we picked them (next slide). Stress that everything is simulated and safe, and that the fake login page never stores what people type.</a:t>
            </a:r>
            <a:endParaRPr/>
          </a:p>
        </p:txBody>
      </p:sp>
      <p:sp>
        <p:nvSpPr>
          <p:cNvPr id="229" name="Google Shape;229;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h3f9bdae2285f05a0_29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61" name="Google Shape;261;h3f9bdae2285f05a0_29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rPr lang="en-US"/>
              <a:t>Explain </a:t>
            </a:r>
            <a:r>
              <a:rPr lang="en-US">
                <a:latin typeface="Arial"/>
                <a:ea typeface="Arial"/>
                <a:cs typeface="Arial"/>
                <a:sym typeface="Arial"/>
              </a:rPr>
              <a:t>why we picked them using the data. Stress (again) that everything is simulated and safe, and that the fake login page never stores what people type.</a:t>
            </a:r>
            <a:endParaRPr/>
          </a:p>
        </p:txBody>
      </p:sp>
      <p:sp>
        <p:nvSpPr>
          <p:cNvPr id="262" name="Google Shape;262;h3f9bdae2285f05a0_29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9" name="Shape 299"/>
        <p:cNvGrpSpPr/>
        <p:nvPr/>
      </p:nvGrpSpPr>
      <p:grpSpPr>
        <a:xfrm>
          <a:off x="0" y="0"/>
          <a:ext cx="0" cy="0"/>
          <a:chOff x="0" y="0"/>
          <a:chExt cx="0" cy="0"/>
        </a:xfrm>
      </p:grpSpPr>
      <p:sp>
        <p:nvSpPr>
          <p:cNvPr id="300" name="Google Shape;30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1" name="Google Shape;30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Show how research shapes the scenarios and how the warning signs are built into the interface together with Tonio.</a:t>
            </a:r>
            <a:endParaRPr/>
          </a:p>
        </p:txBody>
      </p:sp>
      <p:sp>
        <p:nvSpPr>
          <p:cNvPr id="302" name="Google Shape;30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8" name="Shape 328"/>
        <p:cNvGrpSpPr/>
        <p:nvPr/>
      </p:nvGrpSpPr>
      <p:grpSpPr>
        <a:xfrm>
          <a:off x="0" y="0"/>
          <a:ext cx="0" cy="0"/>
          <a:chOff x="0" y="0"/>
          <a:chExt cx="0" cy="0"/>
        </a:xfrm>
      </p:grpSpPr>
      <p:sp>
        <p:nvSpPr>
          <p:cNvPr id="329" name="Google Shape;32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0" name="Google Shape;33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Justify the database choice against other options. Explain the login system and how it tracks each user individually.</a:t>
            </a:r>
            <a:endParaRPr/>
          </a:p>
        </p:txBody>
      </p:sp>
      <p:sp>
        <p:nvSpPr>
          <p:cNvPr id="331" name="Google Shape;331;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9" name="Google Shape;349;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Link back to Aaron: the tables are organised for his reports. Then cover encryption and privacy compliance.</a:t>
            </a:r>
            <a:endParaRPr/>
          </a:p>
        </p:txBody>
      </p:sp>
      <p:sp>
        <p:nvSpPr>
          <p:cNvPr id="350" name="Google Shape;350;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1" name="Shape 371"/>
        <p:cNvGrpSpPr/>
        <p:nvPr/>
      </p:nvGrpSpPr>
      <p:grpSpPr>
        <a:xfrm>
          <a:off x="0" y="0"/>
          <a:ext cx="0" cy="0"/>
          <a:chOff x="0" y="0"/>
          <a:chExt cx="0" cy="0"/>
        </a:xfrm>
      </p:grpSpPr>
      <p:sp>
        <p:nvSpPr>
          <p:cNvPr id="372" name="Google Shape;372;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3" name="Google Shape;373;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dk1"/>
              </a:buClr>
              <a:buSzPts val="1100"/>
              <a:buFont typeface="Arial"/>
              <a:buNone/>
            </a:pPr>
            <a:r>
              <a:t/>
            </a:r>
            <a:endParaRPr/>
          </a:p>
        </p:txBody>
      </p:sp>
      <p:sp>
        <p:nvSpPr>
          <p:cNvPr id="374" name="Google Shape;374;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3" name="Shape 403"/>
        <p:cNvGrpSpPr/>
        <p:nvPr/>
      </p:nvGrpSpPr>
      <p:grpSpPr>
        <a:xfrm>
          <a:off x="0" y="0"/>
          <a:ext cx="0" cy="0"/>
          <a:chOff x="0" y="0"/>
          <a:chExt cx="0" cy="0"/>
        </a:xfrm>
      </p:grpSpPr>
      <p:sp>
        <p:nvSpPr>
          <p:cNvPr id="404" name="Google Shape;404;h3f9bdae2285f05a0_0_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5" name="Google Shape;405;h3f9bdae2285f05a0_0_21: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dk1"/>
              </a:buClr>
              <a:buSzPts val="1100"/>
              <a:buFont typeface="Arial"/>
              <a:buNone/>
            </a:pPr>
            <a:r>
              <a:t/>
            </a:r>
            <a:endParaRPr/>
          </a:p>
        </p:txBody>
      </p:sp>
      <p:sp>
        <p:nvSpPr>
          <p:cNvPr id="406" name="Google Shape;406;h3f9bdae2285f05a0_0_21: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3" name="Shape 413"/>
        <p:cNvGrpSpPr/>
        <p:nvPr/>
      </p:nvGrpSpPr>
      <p:grpSpPr>
        <a:xfrm>
          <a:off x="0" y="0"/>
          <a:ext cx="0" cy="0"/>
          <a:chOff x="0" y="0"/>
          <a:chExt cx="0" cy="0"/>
        </a:xfrm>
      </p:grpSpPr>
      <p:sp>
        <p:nvSpPr>
          <p:cNvPr id="414" name="Google Shape;414;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5" name="Google Shape;415;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SzPts val="1100"/>
              <a:buNone/>
            </a:pPr>
            <a:r>
              <a:t/>
            </a:r>
            <a:endParaRPr/>
          </a:p>
          <a:p>
            <a:pPr indent="0" lvl="0" marL="0" rtl="0" algn="l">
              <a:lnSpc>
                <a:spcPct val="115000"/>
              </a:lnSpc>
              <a:spcBef>
                <a:spcPts val="1200"/>
              </a:spcBef>
              <a:spcAft>
                <a:spcPts val="0"/>
              </a:spcAft>
              <a:buSzPts val="1100"/>
              <a:buNone/>
            </a:pPr>
            <a:r>
              <a:t/>
            </a:r>
            <a:endParaRPr/>
          </a:p>
          <a:p>
            <a:pPr indent="0" lvl="0" marL="0" rtl="0" algn="l">
              <a:spcBef>
                <a:spcPts val="120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lnSpc>
                <a:spcPct val="100000"/>
              </a:lnSpc>
              <a:spcBef>
                <a:spcPts val="0"/>
              </a:spcBef>
              <a:spcAft>
                <a:spcPts val="0"/>
              </a:spcAft>
              <a:buSzPts val="1400"/>
              <a:buNone/>
            </a:pPr>
            <a:r>
              <a:t/>
            </a:r>
            <a:endParaRPr/>
          </a:p>
        </p:txBody>
      </p:sp>
      <p:sp>
        <p:nvSpPr>
          <p:cNvPr id="416" name="Google Shape;416;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0" name="Shape 430"/>
        <p:cNvGrpSpPr/>
        <p:nvPr/>
      </p:nvGrpSpPr>
      <p:grpSpPr>
        <a:xfrm>
          <a:off x="0" y="0"/>
          <a:ext cx="0" cy="0"/>
          <a:chOff x="0" y="0"/>
          <a:chExt cx="0" cy="0"/>
        </a:xfrm>
      </p:grpSpPr>
      <p:sp>
        <p:nvSpPr>
          <p:cNvPr id="431" name="Google Shape;431;h3f9bdae2285f05a0_0_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32" name="Google Shape;432;h3f9bdae2285f05a0_0_4: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SzPts val="1100"/>
              <a:buNone/>
            </a:pPr>
            <a:r>
              <a:t/>
            </a:r>
            <a:endParaRPr/>
          </a:p>
          <a:p>
            <a:pPr indent="0" lvl="0" marL="0" rtl="0" algn="l">
              <a:lnSpc>
                <a:spcPct val="115000"/>
              </a:lnSpc>
              <a:spcBef>
                <a:spcPts val="1200"/>
              </a:spcBef>
              <a:spcAft>
                <a:spcPts val="0"/>
              </a:spcAft>
              <a:buSzPts val="1100"/>
              <a:buNone/>
            </a:pPr>
            <a:r>
              <a:t/>
            </a:r>
            <a:endParaRPr/>
          </a:p>
          <a:p>
            <a:pPr indent="0" lvl="0" marL="0" rtl="0" algn="l">
              <a:spcBef>
                <a:spcPts val="120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Clr>
                <a:schemeClr val="dk1"/>
              </a:buClr>
              <a:buSzPts val="1100"/>
              <a:buFont typeface="Arial"/>
              <a:buNone/>
            </a:pPr>
            <a:r>
              <a:t/>
            </a:r>
            <a:endParaRPr/>
          </a:p>
          <a:p>
            <a:pPr indent="0" lvl="0" marL="0" rtl="0" algn="l">
              <a:lnSpc>
                <a:spcPct val="100000"/>
              </a:lnSpc>
              <a:spcBef>
                <a:spcPts val="0"/>
              </a:spcBef>
              <a:spcAft>
                <a:spcPts val="0"/>
              </a:spcAft>
              <a:buSzPts val="1400"/>
              <a:buNone/>
            </a:pPr>
            <a:r>
              <a:t/>
            </a:r>
            <a:endParaRPr/>
          </a:p>
        </p:txBody>
      </p:sp>
      <p:sp>
        <p:nvSpPr>
          <p:cNvPr id="433" name="Google Shape;433;h3f9bdae2285f05a0_0_4: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8" name="Shape 438"/>
        <p:cNvGrpSpPr/>
        <p:nvPr/>
      </p:nvGrpSpPr>
      <p:grpSpPr>
        <a:xfrm>
          <a:off x="0" y="0"/>
          <a:ext cx="0" cy="0"/>
          <a:chOff x="0" y="0"/>
          <a:chExt cx="0" cy="0"/>
        </a:xfrm>
      </p:grpSpPr>
      <p:sp>
        <p:nvSpPr>
          <p:cNvPr id="439" name="Google Shape;439;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0" name="Google Shape;440;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Clr>
                <a:schemeClr val="dk1"/>
              </a:buClr>
              <a:buSzPts val="1100"/>
              <a:buFont typeface="Arial"/>
              <a:buNone/>
            </a:pPr>
            <a:r>
              <a:rPr lang="en-US"/>
              <a:t>My first responsibility is designing the scoring system for GonePhishing.</a:t>
            </a:r>
            <a:endParaRPr/>
          </a:p>
          <a:p>
            <a:pPr indent="0" lvl="0" marL="0" rtl="0" algn="l">
              <a:lnSpc>
                <a:spcPct val="115000"/>
              </a:lnSpc>
              <a:spcBef>
                <a:spcPts val="1200"/>
              </a:spcBef>
              <a:spcAft>
                <a:spcPts val="0"/>
              </a:spcAft>
              <a:buClr>
                <a:schemeClr val="dk1"/>
              </a:buClr>
              <a:buSzPts val="1100"/>
              <a:buFont typeface="Arial"/>
              <a:buNone/>
            </a:pPr>
            <a:r>
              <a:rPr lang="en-US"/>
              <a:t>One problem we identified with phishing simulations is that measuring whether someone clicked a link doesn't necessarily tell us everything about their behaviour.</a:t>
            </a:r>
            <a:endParaRPr/>
          </a:p>
          <a:p>
            <a:pPr indent="0" lvl="0" marL="0" rtl="0" algn="l">
              <a:lnSpc>
                <a:spcPct val="115000"/>
              </a:lnSpc>
              <a:spcBef>
                <a:spcPts val="1200"/>
              </a:spcBef>
              <a:spcAft>
                <a:spcPts val="0"/>
              </a:spcAft>
              <a:buClr>
                <a:schemeClr val="dk1"/>
              </a:buClr>
              <a:buSzPts val="1100"/>
              <a:buFont typeface="Arial"/>
              <a:buNone/>
            </a:pPr>
            <a:r>
              <a:rPr lang="en-US"/>
              <a:t>For example, two people might both click a phishing link, but one might recognise their mistake and report the email afterwards, while the other does nothing.</a:t>
            </a:r>
            <a:endParaRPr/>
          </a:p>
          <a:p>
            <a:pPr indent="0" lvl="0" marL="0" rtl="0" algn="l">
              <a:lnSpc>
                <a:spcPct val="115000"/>
              </a:lnSpc>
              <a:spcBef>
                <a:spcPts val="1200"/>
              </a:spcBef>
              <a:spcAft>
                <a:spcPts val="0"/>
              </a:spcAft>
              <a:buClr>
                <a:schemeClr val="dk1"/>
              </a:buClr>
              <a:buSzPts val="1100"/>
              <a:buFont typeface="Arial"/>
              <a:buNone/>
            </a:pPr>
            <a:r>
              <a:rPr lang="en-US"/>
              <a:t>Our proposed solution is a scoring system from 0 to 100 that considers the actions users take during a simulated phishing scenario.</a:t>
            </a:r>
            <a:endParaRPr/>
          </a:p>
          <a:p>
            <a:pPr indent="0" lvl="0" marL="0" rtl="0" algn="l">
              <a:lnSpc>
                <a:spcPct val="115000"/>
              </a:lnSpc>
              <a:spcBef>
                <a:spcPts val="1200"/>
              </a:spcBef>
              <a:spcAft>
                <a:spcPts val="0"/>
              </a:spcAft>
              <a:buClr>
                <a:schemeClr val="dk1"/>
              </a:buClr>
              <a:buSzPts val="1100"/>
              <a:buFont typeface="Arial"/>
              <a:buNone/>
            </a:pPr>
            <a:r>
              <a:rPr lang="en-US"/>
              <a:t>The idea is to distinguish between different levels of risk. For example, clicking a suspicious link is risky, but entering credentials could have more serious consequences.</a:t>
            </a:r>
            <a:endParaRPr/>
          </a:p>
          <a:p>
            <a:pPr indent="0" lvl="0" marL="0" rtl="0" algn="l">
              <a:lnSpc>
                <a:spcPct val="115000"/>
              </a:lnSpc>
              <a:spcBef>
                <a:spcPts val="1200"/>
              </a:spcBef>
              <a:spcAft>
                <a:spcPts val="0"/>
              </a:spcAft>
              <a:buClr>
                <a:schemeClr val="dk1"/>
              </a:buClr>
              <a:buSzPts val="1100"/>
              <a:buFont typeface="Arial"/>
              <a:buNone/>
            </a:pPr>
            <a:r>
              <a:rPr lang="en-US"/>
              <a:t>We've developed some provisional scoring examples to demonstrate this. Someone who clicks and then reports the phishing email might receive 25 out of 100, while someone who submits simulated credentials and then reports it might receive 10.</a:t>
            </a:r>
            <a:endParaRPr/>
          </a:p>
          <a:p>
            <a:pPr indent="0" lvl="0" marL="0" rtl="0" algn="l">
              <a:lnSpc>
                <a:spcPct val="115000"/>
              </a:lnSpc>
              <a:spcBef>
                <a:spcPts val="1200"/>
              </a:spcBef>
              <a:spcAft>
                <a:spcPts val="0"/>
              </a:spcAft>
              <a:buClr>
                <a:schemeClr val="dk1"/>
              </a:buClr>
              <a:buSzPts val="1100"/>
              <a:buFont typeface="Arial"/>
              <a:buNone/>
            </a:pPr>
            <a:r>
              <a:rPr lang="en-US"/>
              <a:t>These numbers are our proposed design values, not research-validated scores. We would need to test and refine them during development.</a:t>
            </a:r>
            <a:endParaRPr/>
          </a:p>
          <a:p>
            <a:pPr indent="0" lvl="0" marL="0" rtl="0" algn="l">
              <a:lnSpc>
                <a:spcPct val="115000"/>
              </a:lnSpc>
              <a:spcBef>
                <a:spcPts val="1200"/>
              </a:spcBef>
              <a:spcAft>
                <a:spcPts val="0"/>
              </a:spcAft>
              <a:buClr>
                <a:schemeClr val="dk1"/>
              </a:buClr>
              <a:buSzPts val="1100"/>
              <a:buFont typeface="Arial"/>
              <a:buNone/>
            </a:pPr>
            <a:r>
              <a:rPr lang="en-US"/>
              <a:t>An important principle is that reporting an email after making a mistake should be recognised, but it shouldn't cancel out the original risky action.</a:t>
            </a:r>
            <a:endParaRPr/>
          </a:p>
          <a:p>
            <a:pPr indent="0" lvl="0" marL="0" rtl="0" algn="l">
              <a:lnSpc>
                <a:spcPct val="115000"/>
              </a:lnSpc>
              <a:spcBef>
                <a:spcPts val="1200"/>
              </a:spcBef>
              <a:spcAft>
                <a:spcPts val="0"/>
              </a:spcAft>
              <a:buClr>
                <a:schemeClr val="dk1"/>
              </a:buClr>
              <a:buSzPts val="1100"/>
              <a:buFont typeface="Arial"/>
              <a:buNone/>
            </a:pPr>
            <a:r>
              <a:rPr lang="en-US"/>
              <a:t>We also considered research by Dawkins and Jacobs on the NIST Phish Scale. This highlights why the difficulty of a phishing email matters when interpreting simulation results.</a:t>
            </a:r>
            <a:endParaRPr/>
          </a:p>
          <a:p>
            <a:pPr indent="0" lvl="0" marL="0" rtl="0" algn="l">
              <a:lnSpc>
                <a:spcPct val="115000"/>
              </a:lnSpc>
              <a:spcBef>
                <a:spcPts val="1200"/>
              </a:spcBef>
              <a:spcAft>
                <a:spcPts val="0"/>
              </a:spcAft>
              <a:buClr>
                <a:schemeClr val="dk1"/>
              </a:buClr>
              <a:buSzPts val="1100"/>
              <a:buFont typeface="Arial"/>
              <a:buNone/>
            </a:pPr>
            <a:r>
              <a:rPr lang="en-US"/>
              <a:t>So our scoring system is intended to provide a more detailed picture of simulated user behaviour, rather than relying on click rates alone.</a:t>
            </a:r>
            <a:endParaRPr/>
          </a:p>
          <a:p>
            <a:pPr indent="0" lvl="0" marL="0" rtl="0" algn="l">
              <a:lnSpc>
                <a:spcPct val="100000"/>
              </a:lnSpc>
              <a:spcBef>
                <a:spcPts val="1200"/>
              </a:spcBef>
              <a:spcAft>
                <a:spcPts val="0"/>
              </a:spcAft>
              <a:buSzPts val="1400"/>
              <a:buNone/>
            </a:pPr>
            <a:r>
              <a:t/>
            </a:r>
            <a:endParaRPr/>
          </a:p>
        </p:txBody>
      </p:sp>
      <p:sp>
        <p:nvSpPr>
          <p:cNvPr id="441" name="Google Shape;441;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4" name="Shape 464"/>
        <p:cNvGrpSpPr/>
        <p:nvPr/>
      </p:nvGrpSpPr>
      <p:grpSpPr>
        <a:xfrm>
          <a:off x="0" y="0"/>
          <a:ext cx="0" cy="0"/>
          <a:chOff x="0" y="0"/>
          <a:chExt cx="0" cy="0"/>
        </a:xfrm>
      </p:grpSpPr>
      <p:sp>
        <p:nvSpPr>
          <p:cNvPr id="465" name="Google Shape;46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66" name="Google Shape;466;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15000"/>
              </a:lnSpc>
              <a:spcBef>
                <a:spcPts val="1200"/>
              </a:spcBef>
              <a:spcAft>
                <a:spcPts val="0"/>
              </a:spcAft>
              <a:buClr>
                <a:schemeClr val="dk1"/>
              </a:buClr>
              <a:buSzPts val="1100"/>
              <a:buFont typeface="Arial"/>
              <a:buNone/>
            </a:pPr>
            <a:r>
              <a:rPr lang="en-US"/>
              <a:t>My second responsibility is the feedback system, which connects directly to the scoring system.</a:t>
            </a:r>
            <a:endParaRPr/>
          </a:p>
          <a:p>
            <a:pPr indent="0" lvl="0" marL="0" rtl="0" algn="l">
              <a:lnSpc>
                <a:spcPct val="115000"/>
              </a:lnSpc>
              <a:spcBef>
                <a:spcPts val="1200"/>
              </a:spcBef>
              <a:spcAft>
                <a:spcPts val="0"/>
              </a:spcAft>
              <a:buClr>
                <a:schemeClr val="dk1"/>
              </a:buClr>
              <a:buSzPts val="1100"/>
              <a:buFont typeface="Arial"/>
              <a:buNone/>
            </a:pPr>
            <a:r>
              <a:rPr lang="en-US"/>
              <a:t>We don't want GonePhishing to simply give someone a number and leave them without understanding what they did wrong.</a:t>
            </a:r>
            <a:endParaRPr/>
          </a:p>
          <a:p>
            <a:pPr indent="0" lvl="0" marL="0" rtl="0" algn="l">
              <a:lnSpc>
                <a:spcPct val="115000"/>
              </a:lnSpc>
              <a:spcBef>
                <a:spcPts val="1200"/>
              </a:spcBef>
              <a:spcAft>
                <a:spcPts val="0"/>
              </a:spcAft>
              <a:buClr>
                <a:schemeClr val="dk1"/>
              </a:buClr>
              <a:buSzPts val="1100"/>
              <a:buFont typeface="Arial"/>
              <a:buNone/>
            </a:pPr>
            <a:r>
              <a:rPr lang="en-US"/>
              <a:t>After each simulated email, the proposed system would explain the user's score, why their actions were safe or risky, and what they could do differently next time.</a:t>
            </a:r>
            <a:endParaRPr/>
          </a:p>
          <a:p>
            <a:pPr indent="0" lvl="0" marL="0" rtl="0" algn="l">
              <a:lnSpc>
                <a:spcPct val="115000"/>
              </a:lnSpc>
              <a:spcBef>
                <a:spcPts val="1200"/>
              </a:spcBef>
              <a:spcAft>
                <a:spcPts val="0"/>
              </a:spcAft>
              <a:buClr>
                <a:schemeClr val="dk1"/>
              </a:buClr>
              <a:buSzPts val="1100"/>
              <a:buFont typeface="Arial"/>
              <a:buNone/>
            </a:pPr>
            <a:r>
              <a:rPr lang="en-US"/>
              <a:t>At the end of a session, users would be able to review their individual decisions and identify mistakes. The system would also recommend what they should focus on improving, based on their most serious errors.</a:t>
            </a:r>
            <a:endParaRPr/>
          </a:p>
          <a:p>
            <a:pPr indent="0" lvl="0" marL="0" rtl="0" algn="l">
              <a:lnSpc>
                <a:spcPct val="115000"/>
              </a:lnSpc>
              <a:spcBef>
                <a:spcPts val="1200"/>
              </a:spcBef>
              <a:spcAft>
                <a:spcPts val="0"/>
              </a:spcAft>
              <a:buClr>
                <a:schemeClr val="dk1"/>
              </a:buClr>
              <a:buSzPts val="1100"/>
              <a:buFont typeface="Arial"/>
              <a:buNone/>
            </a:pPr>
            <a:r>
              <a:rPr lang="en-US"/>
              <a:t>Another feature we're proposing is progress tracking. This would allow users to compare their results across different attempts and see whether their performance is changing.</a:t>
            </a:r>
            <a:endParaRPr/>
          </a:p>
          <a:p>
            <a:pPr indent="0" lvl="0" marL="0" rtl="0" algn="l">
              <a:lnSpc>
                <a:spcPct val="115000"/>
              </a:lnSpc>
              <a:spcBef>
                <a:spcPts val="1200"/>
              </a:spcBef>
              <a:spcAft>
                <a:spcPts val="0"/>
              </a:spcAft>
              <a:buClr>
                <a:schemeClr val="dk1"/>
              </a:buClr>
              <a:buSzPts val="1100"/>
              <a:buFont typeface="Arial"/>
              <a:buNone/>
            </a:pPr>
            <a:r>
              <a:rPr lang="en-US"/>
              <a:t>However, we recognise that higher scores don't automatically prove someone has become better at identifying real phishing attacks. They could simply remember a previous scenario or encounter an easier email.</a:t>
            </a:r>
            <a:endParaRPr/>
          </a:p>
          <a:p>
            <a:pPr indent="0" lvl="0" marL="0" rtl="0" algn="l">
              <a:lnSpc>
                <a:spcPct val="115000"/>
              </a:lnSpc>
              <a:spcBef>
                <a:spcPts val="1200"/>
              </a:spcBef>
              <a:spcAft>
                <a:spcPts val="0"/>
              </a:spcAft>
              <a:buClr>
                <a:schemeClr val="dk1"/>
              </a:buClr>
              <a:buSzPts val="1100"/>
              <a:buFont typeface="Arial"/>
              <a:buNone/>
            </a:pPr>
            <a:r>
              <a:rPr lang="en-US"/>
              <a:t>The final part is platform improvement. We're proposing an optional survey where users can rate how realistic the simulated emails were, how clear the feedback was, and how useful they found the experience.</a:t>
            </a:r>
            <a:endParaRPr/>
          </a:p>
          <a:p>
            <a:pPr indent="0" lvl="0" marL="0" rtl="0" algn="l">
              <a:lnSpc>
                <a:spcPct val="115000"/>
              </a:lnSpc>
              <a:spcBef>
                <a:spcPts val="1200"/>
              </a:spcBef>
              <a:spcAft>
                <a:spcPts val="0"/>
              </a:spcAft>
              <a:buClr>
                <a:schemeClr val="dk1"/>
              </a:buClr>
              <a:buSzPts val="1100"/>
              <a:buFont typeface="Arial"/>
              <a:buNone/>
            </a:pPr>
            <a:r>
              <a:rPr lang="en-US"/>
              <a:t>This would help the team identify aspects of GonePhishing that need improving.</a:t>
            </a:r>
            <a:endParaRPr/>
          </a:p>
          <a:p>
            <a:pPr indent="0" lvl="0" marL="0" rtl="0" algn="l">
              <a:lnSpc>
                <a:spcPct val="115000"/>
              </a:lnSpc>
              <a:spcBef>
                <a:spcPts val="1200"/>
              </a:spcBef>
              <a:spcAft>
                <a:spcPts val="0"/>
              </a:spcAft>
              <a:buClr>
                <a:schemeClr val="dk1"/>
              </a:buClr>
              <a:buSzPts val="1100"/>
              <a:buFont typeface="Arial"/>
              <a:buNone/>
            </a:pPr>
            <a:r>
              <a:rPr lang="en-US"/>
              <a:t>We also considered research by Ho and colleagues in 2025. Their study found limited average benefits from embedded phishing training, with low training completion.</a:t>
            </a:r>
            <a:endParaRPr/>
          </a:p>
          <a:p>
            <a:pPr indent="0" lvl="0" marL="0" rtl="0" algn="l">
              <a:lnSpc>
                <a:spcPct val="115000"/>
              </a:lnSpc>
              <a:spcBef>
                <a:spcPts val="1200"/>
              </a:spcBef>
              <a:spcAft>
                <a:spcPts val="0"/>
              </a:spcAft>
              <a:buClr>
                <a:schemeClr val="dk1"/>
              </a:buClr>
              <a:buSzPts val="1100"/>
              <a:buFont typeface="Arial"/>
              <a:buNone/>
            </a:pPr>
            <a:r>
              <a:rPr lang="en-US"/>
              <a:t>That research is relevant because it shows why we shouldn't assume that providing training automatically makes it effective. We need to consider whether users actually engage with the feedback.</a:t>
            </a:r>
            <a:endParaRPr/>
          </a:p>
          <a:p>
            <a:pPr indent="0" lvl="0" marL="0" rtl="0" algn="l">
              <a:lnSpc>
                <a:spcPct val="115000"/>
              </a:lnSpc>
              <a:spcBef>
                <a:spcPts val="1200"/>
              </a:spcBef>
              <a:spcAft>
                <a:spcPts val="0"/>
              </a:spcAft>
              <a:buClr>
                <a:schemeClr val="dk1"/>
              </a:buClr>
              <a:buSzPts val="1100"/>
              <a:buFont typeface="Arial"/>
              <a:buNone/>
            </a:pPr>
            <a:r>
              <a:rPr lang="en-US"/>
              <a:t>Overall, the aim is to connect scoring with useful explanations, personalised recommendations and opportunities for continued improvement.</a:t>
            </a:r>
            <a:endParaRPr/>
          </a:p>
          <a:p>
            <a:pPr indent="0" lvl="0" marL="0" rtl="0" algn="l">
              <a:lnSpc>
                <a:spcPct val="100000"/>
              </a:lnSpc>
              <a:spcBef>
                <a:spcPts val="1200"/>
              </a:spcBef>
              <a:spcAft>
                <a:spcPts val="0"/>
              </a:spcAft>
              <a:buSzPts val="1400"/>
              <a:buNone/>
            </a:pPr>
            <a:r>
              <a:t/>
            </a:r>
            <a:endParaRPr/>
          </a:p>
        </p:txBody>
      </p:sp>
      <p:sp>
        <p:nvSpPr>
          <p:cNvPr id="467" name="Google Shape;467;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3" name="Shape 493"/>
        <p:cNvGrpSpPr/>
        <p:nvPr/>
      </p:nvGrpSpPr>
      <p:grpSpPr>
        <a:xfrm>
          <a:off x="0" y="0"/>
          <a:ext cx="0" cy="0"/>
          <a:chOff x="0" y="0"/>
          <a:chExt cx="0" cy="0"/>
        </a:xfrm>
      </p:grpSpPr>
      <p:sp>
        <p:nvSpPr>
          <p:cNvPr id="494" name="Google Shape;494;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95" name="Google Shape;495;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Cover costs, legal and ethical points, sustainability, then risks and the roadmap. Finish with the conclusion, invite questions, and hand back to the team.</a:t>
            </a:r>
            <a:endParaRPr/>
          </a:p>
        </p:txBody>
      </p:sp>
      <p:sp>
        <p:nvSpPr>
          <p:cNvPr id="496" name="Google Shape;496;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7" name="Shape 517"/>
        <p:cNvGrpSpPr/>
        <p:nvPr/>
      </p:nvGrpSpPr>
      <p:grpSpPr>
        <a:xfrm>
          <a:off x="0" y="0"/>
          <a:ext cx="0" cy="0"/>
          <a:chOff x="0" y="0"/>
          <a:chExt cx="0" cy="0"/>
        </a:xfrm>
      </p:grpSpPr>
      <p:sp>
        <p:nvSpPr>
          <p:cNvPr id="518" name="Google Shape;518;h2d1f8693f9d30d82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19" name="Google Shape;519;h2d1f8693f9d30d82_0_0: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Research foundations for the whole project. Cite by number when speaking.</a:t>
            </a:r>
            <a:endParaRPr/>
          </a:p>
        </p:txBody>
      </p:sp>
      <p:sp>
        <p:nvSpPr>
          <p:cNvPr id="520" name="Google Shape;520;h2d1f8693f9d30d82_0_0: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6" name="Shape 526"/>
        <p:cNvGrpSpPr/>
        <p:nvPr/>
      </p:nvGrpSpPr>
      <p:grpSpPr>
        <a:xfrm>
          <a:off x="0" y="0"/>
          <a:ext cx="0" cy="0"/>
          <a:chOff x="0" y="0"/>
          <a:chExt cx="0" cy="0"/>
        </a:xfrm>
      </p:grpSpPr>
      <p:sp>
        <p:nvSpPr>
          <p:cNvPr id="527" name="Google Shape;527;h2d1f8693f9d30d82_0_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8" name="Google Shape;528;h2d1f8693f9d30d82_0_8: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Research foundations for the whole project. Cite by number when speaking.</a:t>
            </a:r>
            <a:endParaRPr/>
          </a:p>
        </p:txBody>
      </p:sp>
      <p:sp>
        <p:nvSpPr>
          <p:cNvPr id="529" name="Google Shape;529;h2d1f8693f9d30d82_0_8: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5" name="Shape 535"/>
        <p:cNvGrpSpPr/>
        <p:nvPr/>
      </p:nvGrpSpPr>
      <p:grpSpPr>
        <a:xfrm>
          <a:off x="0" y="0"/>
          <a:ext cx="0" cy="0"/>
          <a:chOff x="0" y="0"/>
          <a:chExt cx="0" cy="0"/>
        </a:xfrm>
      </p:grpSpPr>
      <p:sp>
        <p:nvSpPr>
          <p:cNvPr id="536" name="Google Shape;536;h2d1f8693f9d30d82_0_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7" name="Google Shape;537;h2d1f8693f9d30d82_0_16:notes"/>
          <p:cNvSpPr txBox="1"/>
          <p:nvPr>
            <p:ph idx="1" type="body"/>
          </p:nvPr>
        </p:nvSpPr>
        <p:spPr>
          <a:xfrm>
            <a:off x="685800" y="4400550"/>
            <a:ext cx="5486400" cy="360060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Research foundations for the whole project. Cite by number when speaking.</a:t>
            </a:r>
            <a:endParaRPr/>
          </a:p>
        </p:txBody>
      </p:sp>
      <p:sp>
        <p:nvSpPr>
          <p:cNvPr id="538" name="Google Shape;538;h2d1f8693f9d30d82_0_16:notes"/>
          <p:cNvSpPr txBox="1"/>
          <p:nvPr>
            <p:ph idx="12" type="sldNum"/>
          </p:nvPr>
        </p:nvSpPr>
        <p:spPr>
          <a:xfrm>
            <a:off x="3884613" y="8685213"/>
            <a:ext cx="2971800" cy="458700"/>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5.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2.png"/><Relationship Id="rId4" Type="http://schemas.openxmlformats.org/officeDocument/2006/relationships/image" Target="../media/image6.png"/><Relationship Id="rId10" Type="http://schemas.openxmlformats.org/officeDocument/2006/relationships/image" Target="../media/image1.png"/><Relationship Id="rId9" Type="http://schemas.openxmlformats.org/officeDocument/2006/relationships/image" Target="../media/image16.png"/><Relationship Id="rId5" Type="http://schemas.openxmlformats.org/officeDocument/2006/relationships/image" Target="../media/image7.png"/><Relationship Id="rId6" Type="http://schemas.openxmlformats.org/officeDocument/2006/relationships/image" Target="../media/image15.png"/><Relationship Id="rId7" Type="http://schemas.openxmlformats.org/officeDocument/2006/relationships/image" Target="../media/image10.png"/><Relationship Id="rId8"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13.png"/><Relationship Id="rId4" Type="http://schemas.openxmlformats.org/officeDocument/2006/relationships/image" Target="../media/image8.png"/><Relationship Id="rId9" Type="http://schemas.openxmlformats.org/officeDocument/2006/relationships/image" Target="../media/image17.png"/><Relationship Id="rId5" Type="http://schemas.openxmlformats.org/officeDocument/2006/relationships/image" Target="../media/image9.png"/><Relationship Id="rId6" Type="http://schemas.openxmlformats.org/officeDocument/2006/relationships/image" Target="../media/image11.png"/><Relationship Id="rId7" Type="http://schemas.openxmlformats.org/officeDocument/2006/relationships/image" Target="../media/image4.png"/><Relationship Id="rId8" Type="http://schemas.openxmlformats.org/officeDocument/2006/relationships/image" Target="../media/image1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 Id="rId3"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 Id="rId3" Type="http://schemas.openxmlformats.org/officeDocument/2006/relationships/hyperlink" Target="https://www.chartjs.org/docs/latest/"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 name="Shape 15"/>
        <p:cNvGrpSpPr/>
        <p:nvPr/>
      </p:nvGrpSpPr>
      <p:grpSpPr>
        <a:xfrm>
          <a:off x="0" y="0"/>
          <a:ext cx="0" cy="0"/>
          <a:chOff x="0" y="0"/>
          <a:chExt cx="0" cy="0"/>
        </a:xfrm>
      </p:grpSpPr>
      <p:sp>
        <p:nvSpPr>
          <p:cNvPr id="16" name="Google Shape;16;p3"/>
          <p:cNvSpPr/>
          <p:nvPr/>
        </p:nvSpPr>
        <p:spPr>
          <a:xfrm>
            <a:off x="192675" y="145316"/>
            <a:ext cx="5931300" cy="1305600"/>
          </a:xfrm>
          <a:prstGeom prst="roundRect">
            <a:avLst>
              <a:gd fmla="val 16667" name="adj"/>
            </a:avLst>
          </a:prstGeom>
          <a:solidFill>
            <a:srgbClr val="BAE6FD"/>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 name="Google Shape;17;p3"/>
          <p:cNvSpPr txBox="1"/>
          <p:nvPr/>
        </p:nvSpPr>
        <p:spPr>
          <a:xfrm>
            <a:off x="457200" y="349696"/>
            <a:ext cx="8229600" cy="731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4000"/>
              <a:buFont typeface="Calibri"/>
              <a:buNone/>
            </a:pPr>
            <a:r>
              <a:rPr lang="en-US" sz="4000">
                <a:solidFill>
                  <a:srgbClr val="0F172A"/>
                </a:solidFill>
                <a:latin typeface="Calibri"/>
                <a:ea typeface="Calibri"/>
                <a:cs typeface="Calibri"/>
                <a:sym typeface="Calibri"/>
              </a:rPr>
              <a:t>Gone</a:t>
            </a:r>
            <a:r>
              <a:rPr i="0" lang="en-US" spc="0" sz="4000" cap="none" strike="noStrike">
                <a:solidFill>
                  <a:srgbClr val="0F172A"/>
                </a:solidFill>
                <a:latin typeface="Calibri"/>
                <a:ea typeface="Calibri"/>
                <a:cs typeface="Calibri"/>
                <a:sym typeface="Calibri"/>
              </a:rPr>
              <a:t>Phishi</a:t>
            </a:r>
            <a:r>
              <a:rPr lang="en-US" sz="4000">
                <a:solidFill>
                  <a:srgbClr val="0F172A"/>
                </a:solidFill>
                <a:latin typeface="Calibri"/>
                <a:ea typeface="Calibri"/>
                <a:cs typeface="Calibri"/>
                <a:sym typeface="Calibri"/>
              </a:rPr>
              <a:t>ng</a:t>
            </a:r>
            <a:endParaRPr i="0" spc="0" sz="4000" cap="none" strike="noStrike">
              <a:solidFill>
                <a:schemeClr val="dk1"/>
              </a:solidFill>
              <a:latin typeface="Calibri"/>
              <a:ea typeface="Calibri"/>
              <a:cs typeface="Calibri"/>
              <a:sym typeface="Calibri"/>
            </a:endParaRPr>
          </a:p>
        </p:txBody>
      </p:sp>
      <p:sp>
        <p:nvSpPr>
          <p:cNvPr id="18" name="Google Shape;18;p3"/>
          <p:cNvSpPr txBox="1"/>
          <p:nvPr/>
        </p:nvSpPr>
        <p:spPr>
          <a:xfrm>
            <a:off x="466725" y="919291"/>
            <a:ext cx="8229600" cy="411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2000"/>
              <a:buFont typeface="Calibri"/>
              <a:buNone/>
            </a:pPr>
            <a:r>
              <a:rPr b="0" i="0" lang="en-US" spc="0" sz="2000" cap="none" strike="noStrike">
                <a:solidFill>
                  <a:srgbClr val="0284C7"/>
                </a:solidFill>
                <a:latin typeface="Calibri"/>
                <a:ea typeface="Calibri"/>
                <a:cs typeface="Calibri"/>
                <a:sym typeface="Calibri"/>
              </a:rPr>
              <a:t>An Interactive Cyber Security Simulation </a:t>
            </a:r>
            <a:r>
              <a:rPr lang="en-US" sz="2000">
                <a:solidFill>
                  <a:srgbClr val="0284C7"/>
                </a:solidFill>
                <a:latin typeface="Calibri"/>
                <a:ea typeface="Calibri"/>
                <a:cs typeface="Calibri"/>
                <a:sym typeface="Calibri"/>
              </a:rPr>
              <a:t>Sandbox</a:t>
            </a:r>
            <a:endParaRPr b="0" i="0" spc="0" sz="2000" u="sng" cap="none" strike="noStrike">
              <a:solidFill>
                <a:schemeClr val="dk1"/>
              </a:solidFill>
              <a:latin typeface="Calibri"/>
              <a:ea typeface="Calibri"/>
              <a:cs typeface="Calibri"/>
              <a:sym typeface="Calibri"/>
            </a:endParaRPr>
          </a:p>
        </p:txBody>
      </p:sp>
      <p:sp>
        <p:nvSpPr>
          <p:cNvPr id="19" name="Google Shape;19;p3"/>
          <p:cNvSpPr/>
          <p:nvPr/>
        </p:nvSpPr>
        <p:spPr>
          <a:xfrm>
            <a:off x="675900" y="4322525"/>
            <a:ext cx="1095300" cy="285900"/>
          </a:xfrm>
          <a:prstGeom prst="ellipse">
            <a:avLst/>
          </a:prstGeom>
          <a:solidFill>
            <a:srgbClr val="A4C2F4"/>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pic>
        <p:nvPicPr>
          <p:cNvPr id="20" name="Google Shape;20;p3" title="fishing-rods-fisherman-fishing-pole-8cd28abb66fcf50f10f46ab823242cb7.png"/>
          <p:cNvPicPr preferRelativeResize="0"/>
          <p:nvPr/>
        </p:nvPicPr>
        <p:blipFill>
          <a:blip r:embed="rId3">
            <a:alphaModFix/>
          </a:blip>
          <a:stretch>
            <a:fillRect/>
          </a:stretch>
        </p:blipFill>
        <p:spPr>
          <a:xfrm flipH="1">
            <a:off x="457201" y="1554475"/>
            <a:ext cx="3623459" cy="3623459"/>
          </a:xfrm>
          <a:prstGeom prst="rect">
            <a:avLst/>
          </a:prstGeom>
          <a:noFill/>
          <a:ln>
            <a:noFill/>
          </a:ln>
        </p:spPr>
      </p:pic>
      <p:pic>
        <p:nvPicPr>
          <p:cNvPr id="21" name="Google Shape;21;p3" title="iloveyou.png"/>
          <p:cNvPicPr preferRelativeResize="0"/>
          <p:nvPr/>
        </p:nvPicPr>
        <p:blipFill>
          <a:blip r:embed="rId4">
            <a:alphaModFix/>
          </a:blip>
          <a:stretch>
            <a:fillRect/>
          </a:stretch>
        </p:blipFill>
        <p:spPr>
          <a:xfrm>
            <a:off x="2384876" y="3153922"/>
            <a:ext cx="2740024" cy="1677227"/>
          </a:xfrm>
          <a:prstGeom prst="rect">
            <a:avLst/>
          </a:prstGeom>
          <a:noFill/>
          <a:ln>
            <a:noFill/>
          </a:ln>
        </p:spPr>
      </p:pic>
      <p:sp>
        <p:nvSpPr>
          <p:cNvPr id="22" name="Google Shape;22;p3"/>
          <p:cNvSpPr txBox="1"/>
          <p:nvPr/>
        </p:nvSpPr>
        <p:spPr>
          <a:xfrm>
            <a:off x="361950" y="1411600"/>
            <a:ext cx="8229600" cy="329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i="1" lang="en-US">
                <a:solidFill>
                  <a:schemeClr val="dk1"/>
                </a:solidFill>
                <a:latin typeface="Calibri"/>
                <a:ea typeface="Calibri"/>
                <a:cs typeface="Calibri"/>
                <a:sym typeface="Calibri"/>
              </a:rPr>
              <a:t>“Here to make sure you know what you’re reeling in.”</a:t>
            </a:r>
            <a:endParaRPr b="1" i="1">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7" name="Shape 27"/>
        <p:cNvGrpSpPr/>
        <p:nvPr/>
      </p:nvGrpSpPr>
      <p:grpSpPr>
        <a:xfrm>
          <a:off x="0" y="0"/>
          <a:ext cx="0" cy="0"/>
          <a:chOff x="0" y="0"/>
          <a:chExt cx="0" cy="0"/>
        </a:xfrm>
      </p:grpSpPr>
      <p:sp>
        <p:nvSpPr>
          <p:cNvPr id="28" name="Google Shape;28;p4"/>
          <p:cNvSpPr txBox="1"/>
          <p:nvPr/>
        </p:nvSpPr>
        <p:spPr>
          <a:xfrm>
            <a:off x="457200" y="411480"/>
            <a:ext cx="8229600" cy="731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4000"/>
              <a:buFont typeface="Calibri"/>
              <a:buNone/>
            </a:pPr>
            <a:r>
              <a:rPr b="1" lang="en-US" sz="4000">
                <a:solidFill>
                  <a:srgbClr val="0F172A"/>
                </a:solidFill>
                <a:latin typeface="Calibri"/>
                <a:ea typeface="Calibri"/>
                <a:cs typeface="Calibri"/>
                <a:sym typeface="Calibri"/>
              </a:rPr>
              <a:t>Meet the team</a:t>
            </a:r>
            <a:endParaRPr b="0" i="0" spc="0" sz="4000" u="none" cap="none" strike="noStrike">
              <a:solidFill>
                <a:schemeClr val="dk1"/>
              </a:solidFill>
              <a:latin typeface="Calibri"/>
              <a:ea typeface="Calibri"/>
              <a:cs typeface="Calibri"/>
              <a:sym typeface="Calibri"/>
            </a:endParaRPr>
          </a:p>
        </p:txBody>
      </p:sp>
      <p:sp>
        <p:nvSpPr>
          <p:cNvPr id="29" name="Google Shape;29;p4"/>
          <p:cNvSpPr/>
          <p:nvPr/>
        </p:nvSpPr>
        <p:spPr>
          <a:xfrm>
            <a:off x="457150" y="1565908"/>
            <a:ext cx="2651700" cy="914400"/>
          </a:xfrm>
          <a:prstGeom prst="roundRect">
            <a:avLst>
              <a:gd fmla="val 12000"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0" name="Google Shape;30;p4"/>
          <p:cNvSpPr txBox="1"/>
          <p:nvPr/>
        </p:nvSpPr>
        <p:spPr>
          <a:xfrm>
            <a:off x="640030" y="1675636"/>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800"/>
              <a:buFont typeface="Calibri"/>
              <a:buNone/>
            </a:pPr>
            <a:r>
              <a:rPr b="1" i="0" lang="en-US" spc="0" sz="1800" u="none" cap="none" strike="noStrike">
                <a:solidFill>
                  <a:srgbClr val="0F172A"/>
                </a:solidFill>
                <a:latin typeface="Calibri"/>
                <a:ea typeface="Calibri"/>
                <a:cs typeface="Calibri"/>
                <a:sym typeface="Calibri"/>
              </a:rPr>
              <a:t>Zandr</a:t>
            </a:r>
            <a:endParaRPr b="0" i="0" spc="0" sz="1800" u="none" cap="none" strike="noStrike">
              <a:solidFill>
                <a:schemeClr val="dk1"/>
              </a:solidFill>
              <a:latin typeface="Calibri"/>
              <a:ea typeface="Calibri"/>
              <a:cs typeface="Calibri"/>
              <a:sym typeface="Calibri"/>
            </a:endParaRPr>
          </a:p>
        </p:txBody>
      </p:sp>
      <p:sp>
        <p:nvSpPr>
          <p:cNvPr id="31" name="Google Shape;31;p4"/>
          <p:cNvSpPr txBox="1"/>
          <p:nvPr/>
        </p:nvSpPr>
        <p:spPr>
          <a:xfrm>
            <a:off x="640030" y="2041396"/>
            <a:ext cx="2286000" cy="320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400"/>
              <a:buFont typeface="Calibri"/>
              <a:buNone/>
            </a:pPr>
            <a:r>
              <a:rPr b="0" i="0" lang="en-US" spc="0" sz="1400" u="none" cap="none" strike="noStrike">
                <a:solidFill>
                  <a:srgbClr val="0284C7"/>
                </a:solidFill>
                <a:latin typeface="Calibri"/>
                <a:ea typeface="Calibri"/>
                <a:cs typeface="Calibri"/>
                <a:sym typeface="Calibri"/>
              </a:rPr>
              <a:t>Team Lead &amp; QA/QT</a:t>
            </a:r>
            <a:endParaRPr b="0" i="0" spc="0" sz="1400" u="none" cap="none" strike="noStrike">
              <a:solidFill>
                <a:schemeClr val="dk1"/>
              </a:solidFill>
              <a:latin typeface="Calibri"/>
              <a:ea typeface="Calibri"/>
              <a:cs typeface="Calibri"/>
              <a:sym typeface="Calibri"/>
            </a:endParaRPr>
          </a:p>
        </p:txBody>
      </p:sp>
      <p:sp>
        <p:nvSpPr>
          <p:cNvPr id="32" name="Google Shape;32;p4"/>
          <p:cNvSpPr/>
          <p:nvPr/>
        </p:nvSpPr>
        <p:spPr>
          <a:xfrm>
            <a:off x="3246070" y="1565908"/>
            <a:ext cx="2651700" cy="914400"/>
          </a:xfrm>
          <a:prstGeom prst="roundRect">
            <a:avLst>
              <a:gd fmla="val 12000"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3" name="Google Shape;33;p4"/>
          <p:cNvSpPr txBox="1"/>
          <p:nvPr/>
        </p:nvSpPr>
        <p:spPr>
          <a:xfrm>
            <a:off x="3428950" y="1675636"/>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800"/>
              <a:buFont typeface="Calibri"/>
              <a:buNone/>
            </a:pPr>
            <a:r>
              <a:rPr b="1" i="0" lang="en-US" spc="0" sz="1800" u="none" cap="none" strike="noStrike">
                <a:solidFill>
                  <a:srgbClr val="0F172A"/>
                </a:solidFill>
                <a:latin typeface="Calibri"/>
                <a:ea typeface="Calibri"/>
                <a:cs typeface="Calibri"/>
                <a:sym typeface="Calibri"/>
              </a:rPr>
              <a:t>Tonio</a:t>
            </a:r>
            <a:endParaRPr b="0" i="0" spc="0" sz="1800" u="none" cap="none" strike="noStrike">
              <a:solidFill>
                <a:schemeClr val="dk1"/>
              </a:solidFill>
              <a:latin typeface="Calibri"/>
              <a:ea typeface="Calibri"/>
              <a:cs typeface="Calibri"/>
              <a:sym typeface="Calibri"/>
            </a:endParaRPr>
          </a:p>
        </p:txBody>
      </p:sp>
      <p:sp>
        <p:nvSpPr>
          <p:cNvPr id="34" name="Google Shape;34;p4"/>
          <p:cNvSpPr txBox="1"/>
          <p:nvPr/>
        </p:nvSpPr>
        <p:spPr>
          <a:xfrm>
            <a:off x="3428950" y="2041396"/>
            <a:ext cx="2286000" cy="320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400"/>
              <a:buFont typeface="Calibri"/>
              <a:buNone/>
            </a:pPr>
            <a:r>
              <a:rPr b="0" i="0" lang="en-US" spc="0" sz="1400" u="none" cap="none" strike="noStrike">
                <a:solidFill>
                  <a:srgbClr val="0284C7"/>
                </a:solidFill>
                <a:latin typeface="Calibri"/>
                <a:ea typeface="Calibri"/>
                <a:cs typeface="Calibri"/>
                <a:sym typeface="Calibri"/>
              </a:rPr>
              <a:t>UI &amp; Email Generation</a:t>
            </a:r>
            <a:endParaRPr b="0" i="0" spc="0" sz="1400" u="none" cap="none" strike="noStrike">
              <a:solidFill>
                <a:schemeClr val="dk1"/>
              </a:solidFill>
              <a:latin typeface="Calibri"/>
              <a:ea typeface="Calibri"/>
              <a:cs typeface="Calibri"/>
              <a:sym typeface="Calibri"/>
            </a:endParaRPr>
          </a:p>
        </p:txBody>
      </p:sp>
      <p:sp>
        <p:nvSpPr>
          <p:cNvPr id="35" name="Google Shape;35;p4"/>
          <p:cNvSpPr/>
          <p:nvPr/>
        </p:nvSpPr>
        <p:spPr>
          <a:xfrm>
            <a:off x="6034990" y="1565908"/>
            <a:ext cx="2651700" cy="914400"/>
          </a:xfrm>
          <a:prstGeom prst="roundRect">
            <a:avLst>
              <a:gd fmla="val 12000"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6" name="Google Shape;36;p4"/>
          <p:cNvSpPr txBox="1"/>
          <p:nvPr/>
        </p:nvSpPr>
        <p:spPr>
          <a:xfrm>
            <a:off x="6217870" y="1675636"/>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800"/>
              <a:buFont typeface="Calibri"/>
              <a:buNone/>
            </a:pPr>
            <a:r>
              <a:rPr b="1" i="0" lang="en-US" spc="0" sz="1800" u="none" cap="none" strike="noStrike">
                <a:solidFill>
                  <a:srgbClr val="0F172A"/>
                </a:solidFill>
                <a:latin typeface="Calibri"/>
                <a:ea typeface="Calibri"/>
                <a:cs typeface="Calibri"/>
                <a:sym typeface="Calibri"/>
              </a:rPr>
              <a:t>Ethan</a:t>
            </a:r>
            <a:endParaRPr b="0" i="0" spc="0" sz="1800" u="none" cap="none" strike="noStrike">
              <a:solidFill>
                <a:schemeClr val="dk1"/>
              </a:solidFill>
              <a:latin typeface="Calibri"/>
              <a:ea typeface="Calibri"/>
              <a:cs typeface="Calibri"/>
              <a:sym typeface="Calibri"/>
            </a:endParaRPr>
          </a:p>
        </p:txBody>
      </p:sp>
      <p:sp>
        <p:nvSpPr>
          <p:cNvPr id="37" name="Google Shape;37;p4"/>
          <p:cNvSpPr txBox="1"/>
          <p:nvPr/>
        </p:nvSpPr>
        <p:spPr>
          <a:xfrm>
            <a:off x="6217870" y="2041396"/>
            <a:ext cx="2286000" cy="320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400"/>
              <a:buFont typeface="Calibri"/>
              <a:buNone/>
            </a:pPr>
            <a:r>
              <a:rPr b="0" i="0" lang="en-US" spc="0" sz="1400" u="none" cap="none" strike="noStrike">
                <a:solidFill>
                  <a:srgbClr val="0284C7"/>
                </a:solidFill>
                <a:latin typeface="Calibri"/>
                <a:ea typeface="Calibri"/>
                <a:cs typeface="Calibri"/>
                <a:sym typeface="Calibri"/>
              </a:rPr>
              <a:t>Attack Specialist</a:t>
            </a:r>
            <a:endParaRPr b="0" i="0" spc="0" sz="1400" u="none" cap="none" strike="noStrike">
              <a:solidFill>
                <a:schemeClr val="dk1"/>
              </a:solidFill>
              <a:latin typeface="Calibri"/>
              <a:ea typeface="Calibri"/>
              <a:cs typeface="Calibri"/>
              <a:sym typeface="Calibri"/>
            </a:endParaRPr>
          </a:p>
        </p:txBody>
      </p:sp>
      <p:sp>
        <p:nvSpPr>
          <p:cNvPr id="38" name="Google Shape;38;p4"/>
          <p:cNvSpPr/>
          <p:nvPr/>
        </p:nvSpPr>
        <p:spPr>
          <a:xfrm>
            <a:off x="457150" y="2663188"/>
            <a:ext cx="2651700" cy="914400"/>
          </a:xfrm>
          <a:prstGeom prst="roundRect">
            <a:avLst>
              <a:gd fmla="val 12000"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9" name="Google Shape;39;p4"/>
          <p:cNvSpPr txBox="1"/>
          <p:nvPr/>
        </p:nvSpPr>
        <p:spPr>
          <a:xfrm>
            <a:off x="640030" y="2772916"/>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800"/>
              <a:buFont typeface="Calibri"/>
              <a:buNone/>
            </a:pPr>
            <a:r>
              <a:rPr b="1" i="0" lang="en-US" spc="0" sz="1800" u="none" cap="none" strike="noStrike">
                <a:solidFill>
                  <a:srgbClr val="0F172A"/>
                </a:solidFill>
                <a:latin typeface="Calibri"/>
                <a:ea typeface="Calibri"/>
                <a:cs typeface="Calibri"/>
                <a:sym typeface="Calibri"/>
              </a:rPr>
              <a:t>Tyler</a:t>
            </a:r>
            <a:endParaRPr b="0" i="0" spc="0" sz="1800" u="none" cap="none" strike="noStrike">
              <a:solidFill>
                <a:schemeClr val="dk1"/>
              </a:solidFill>
              <a:latin typeface="Calibri"/>
              <a:ea typeface="Calibri"/>
              <a:cs typeface="Calibri"/>
              <a:sym typeface="Calibri"/>
            </a:endParaRPr>
          </a:p>
        </p:txBody>
      </p:sp>
      <p:sp>
        <p:nvSpPr>
          <p:cNvPr id="40" name="Google Shape;40;p4"/>
          <p:cNvSpPr txBox="1"/>
          <p:nvPr/>
        </p:nvSpPr>
        <p:spPr>
          <a:xfrm>
            <a:off x="640030" y="3138676"/>
            <a:ext cx="2286000" cy="320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400"/>
              <a:buFont typeface="Calibri"/>
              <a:buNone/>
            </a:pPr>
            <a:r>
              <a:rPr b="0" i="0" lang="en-US" spc="0" sz="1400" u="none" cap="none" strike="noStrike">
                <a:solidFill>
                  <a:srgbClr val="0284C7"/>
                </a:solidFill>
                <a:latin typeface="Calibri"/>
                <a:ea typeface="Calibri"/>
                <a:cs typeface="Calibri"/>
                <a:sym typeface="Calibri"/>
              </a:rPr>
              <a:t>Database Lead</a:t>
            </a:r>
            <a:endParaRPr b="0" i="0" spc="0" sz="1400" u="none" cap="none" strike="noStrike">
              <a:solidFill>
                <a:schemeClr val="dk1"/>
              </a:solidFill>
              <a:latin typeface="Calibri"/>
              <a:ea typeface="Calibri"/>
              <a:cs typeface="Calibri"/>
              <a:sym typeface="Calibri"/>
            </a:endParaRPr>
          </a:p>
        </p:txBody>
      </p:sp>
      <p:sp>
        <p:nvSpPr>
          <p:cNvPr id="41" name="Google Shape;41;p4"/>
          <p:cNvSpPr/>
          <p:nvPr/>
        </p:nvSpPr>
        <p:spPr>
          <a:xfrm>
            <a:off x="3246070" y="2663188"/>
            <a:ext cx="2651700" cy="914400"/>
          </a:xfrm>
          <a:prstGeom prst="roundRect">
            <a:avLst>
              <a:gd fmla="val 12000"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2" name="Google Shape;42;p4"/>
          <p:cNvSpPr txBox="1"/>
          <p:nvPr/>
        </p:nvSpPr>
        <p:spPr>
          <a:xfrm>
            <a:off x="3428950" y="2772916"/>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800"/>
              <a:buFont typeface="Calibri"/>
              <a:buNone/>
            </a:pPr>
            <a:r>
              <a:rPr b="1" i="0" lang="en-US" spc="0" sz="1800" u="none" cap="none" strike="noStrike">
                <a:solidFill>
                  <a:srgbClr val="0F172A"/>
                </a:solidFill>
                <a:latin typeface="Calibri"/>
                <a:ea typeface="Calibri"/>
                <a:cs typeface="Calibri"/>
                <a:sym typeface="Calibri"/>
              </a:rPr>
              <a:t>Aaron</a:t>
            </a:r>
            <a:endParaRPr b="0" i="0" spc="0" sz="1800" u="none" cap="none" strike="noStrike">
              <a:solidFill>
                <a:schemeClr val="dk1"/>
              </a:solidFill>
              <a:latin typeface="Calibri"/>
              <a:ea typeface="Calibri"/>
              <a:cs typeface="Calibri"/>
              <a:sym typeface="Calibri"/>
            </a:endParaRPr>
          </a:p>
        </p:txBody>
      </p:sp>
      <p:sp>
        <p:nvSpPr>
          <p:cNvPr id="43" name="Google Shape;43;p4"/>
          <p:cNvSpPr txBox="1"/>
          <p:nvPr/>
        </p:nvSpPr>
        <p:spPr>
          <a:xfrm>
            <a:off x="3428950" y="3138676"/>
            <a:ext cx="2286000" cy="320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400"/>
              <a:buFont typeface="Calibri"/>
              <a:buNone/>
            </a:pPr>
            <a:r>
              <a:rPr b="0" i="0" lang="en-US" spc="0" sz="1400" u="none" cap="none" strike="noStrike">
                <a:solidFill>
                  <a:srgbClr val="0284C7"/>
                </a:solidFill>
                <a:latin typeface="Calibri"/>
                <a:ea typeface="Calibri"/>
                <a:cs typeface="Calibri"/>
                <a:sym typeface="Calibri"/>
              </a:rPr>
              <a:t>Data </a:t>
            </a:r>
            <a:r>
              <a:rPr lang="en-US">
                <a:solidFill>
                  <a:srgbClr val="0284C7"/>
                </a:solidFill>
                <a:latin typeface="Calibri"/>
                <a:ea typeface="Calibri"/>
                <a:cs typeface="Calibri"/>
                <a:sym typeface="Calibri"/>
              </a:rPr>
              <a:t>&amp; Statistics</a:t>
            </a:r>
            <a:endParaRPr b="0" i="0" spc="0" sz="1400" u="none" cap="none" strike="noStrike">
              <a:solidFill>
                <a:schemeClr val="dk1"/>
              </a:solidFill>
              <a:latin typeface="Calibri"/>
              <a:ea typeface="Calibri"/>
              <a:cs typeface="Calibri"/>
              <a:sym typeface="Calibri"/>
            </a:endParaRPr>
          </a:p>
        </p:txBody>
      </p:sp>
      <p:sp>
        <p:nvSpPr>
          <p:cNvPr id="44" name="Google Shape;44;p4"/>
          <p:cNvSpPr/>
          <p:nvPr/>
        </p:nvSpPr>
        <p:spPr>
          <a:xfrm>
            <a:off x="6034990" y="2663188"/>
            <a:ext cx="2651700" cy="914400"/>
          </a:xfrm>
          <a:prstGeom prst="roundRect">
            <a:avLst>
              <a:gd fmla="val 12000"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5" name="Google Shape;45;p4"/>
          <p:cNvSpPr txBox="1"/>
          <p:nvPr/>
        </p:nvSpPr>
        <p:spPr>
          <a:xfrm>
            <a:off x="6217870" y="2772916"/>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800"/>
              <a:buFont typeface="Calibri"/>
              <a:buNone/>
            </a:pPr>
            <a:r>
              <a:rPr b="1" i="0" lang="en-US" spc="0" sz="1800" u="none" cap="none" strike="noStrike">
                <a:solidFill>
                  <a:srgbClr val="0F172A"/>
                </a:solidFill>
                <a:latin typeface="Calibri"/>
                <a:ea typeface="Calibri"/>
                <a:cs typeface="Calibri"/>
                <a:sym typeface="Calibri"/>
              </a:rPr>
              <a:t>Heaven</a:t>
            </a:r>
            <a:endParaRPr b="0" i="0" spc="0" sz="1800" u="none" cap="none" strike="noStrike">
              <a:solidFill>
                <a:schemeClr val="dk1"/>
              </a:solidFill>
              <a:latin typeface="Calibri"/>
              <a:ea typeface="Calibri"/>
              <a:cs typeface="Calibri"/>
              <a:sym typeface="Calibri"/>
            </a:endParaRPr>
          </a:p>
        </p:txBody>
      </p:sp>
      <p:sp>
        <p:nvSpPr>
          <p:cNvPr id="46" name="Google Shape;46;p4"/>
          <p:cNvSpPr txBox="1"/>
          <p:nvPr/>
        </p:nvSpPr>
        <p:spPr>
          <a:xfrm>
            <a:off x="6217870" y="3138676"/>
            <a:ext cx="2286000" cy="3201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400"/>
              <a:buFont typeface="Calibri"/>
              <a:buNone/>
            </a:pPr>
            <a:r>
              <a:rPr b="0" i="0" lang="en-US" spc="0" sz="1400" u="none" cap="none" strike="noStrike">
                <a:solidFill>
                  <a:srgbClr val="0284C7"/>
                </a:solidFill>
                <a:latin typeface="Calibri"/>
                <a:ea typeface="Calibri"/>
                <a:cs typeface="Calibri"/>
                <a:sym typeface="Calibri"/>
              </a:rPr>
              <a:t>Scoring and Feedback</a:t>
            </a:r>
            <a:endParaRPr b="0" i="0"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1" name="Shape 51"/>
        <p:cNvGrpSpPr/>
        <p:nvPr/>
      </p:nvGrpSpPr>
      <p:grpSpPr>
        <a:xfrm>
          <a:off x="0" y="0"/>
          <a:ext cx="0" cy="0"/>
          <a:chOff x="0" y="0"/>
          <a:chExt cx="0" cy="0"/>
        </a:xfrm>
      </p:grpSpPr>
      <p:sp>
        <p:nvSpPr>
          <p:cNvPr id="52" name="Google Shape;52;p5"/>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z="1200" u="none" cap="none" strike="noStrike">
                <a:solidFill>
                  <a:srgbClr val="0284C7"/>
                </a:solidFill>
                <a:latin typeface="Calibri"/>
                <a:ea typeface="Calibri"/>
                <a:cs typeface="Calibri"/>
                <a:sym typeface="Calibri"/>
              </a:rPr>
              <a:t>Speaker 1: Zandr (Team Lead)</a:t>
            </a:r>
            <a:endParaRPr b="0" i="0" sz="1200" u="none" cap="none" strike="noStrike">
              <a:solidFill>
                <a:schemeClr val="dk1"/>
              </a:solidFill>
              <a:latin typeface="Calibri"/>
              <a:ea typeface="Calibri"/>
              <a:cs typeface="Calibri"/>
              <a:sym typeface="Calibri"/>
            </a:endParaRPr>
          </a:p>
        </p:txBody>
      </p:sp>
      <p:sp>
        <p:nvSpPr>
          <p:cNvPr id="53" name="Google Shape;53;p5"/>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z="3000" u="none" cap="none" strike="noStrike">
                <a:solidFill>
                  <a:srgbClr val="0F172A"/>
                </a:solidFill>
                <a:latin typeface="Calibri"/>
                <a:ea typeface="Calibri"/>
                <a:cs typeface="Calibri"/>
                <a:sym typeface="Calibri"/>
              </a:rPr>
              <a:t>Project Aim and Scope</a:t>
            </a:r>
            <a:endParaRPr b="0" i="0" sz="3000" u="none" cap="none" strike="noStrike">
              <a:solidFill>
                <a:schemeClr val="dk1"/>
              </a:solidFill>
              <a:latin typeface="Calibri"/>
              <a:ea typeface="Calibri"/>
              <a:cs typeface="Calibri"/>
              <a:sym typeface="Calibri"/>
            </a:endParaRPr>
          </a:p>
        </p:txBody>
      </p:sp>
      <p:sp>
        <p:nvSpPr>
          <p:cNvPr id="54" name="Google Shape;54;p5"/>
          <p:cNvSpPr/>
          <p:nvPr/>
        </p:nvSpPr>
        <p:spPr>
          <a:xfrm>
            <a:off x="45720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 name="Google Shape;55;p5"/>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 name="Google Shape;56;p5"/>
          <p:cNvSpPr txBox="1"/>
          <p:nvPr/>
        </p:nvSpPr>
        <p:spPr>
          <a:xfrm>
            <a:off x="64008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1</a:t>
            </a:r>
            <a:endParaRPr b="0" i="0" sz="1400" u="none" cap="none" strike="noStrike">
              <a:solidFill>
                <a:schemeClr val="dk1"/>
              </a:solidFill>
              <a:latin typeface="Calibri"/>
              <a:ea typeface="Calibri"/>
              <a:cs typeface="Calibri"/>
              <a:sym typeface="Calibri"/>
            </a:endParaRPr>
          </a:p>
        </p:txBody>
      </p:sp>
      <p:sp>
        <p:nvSpPr>
          <p:cNvPr id="57" name="Google Shape;57;p5"/>
          <p:cNvSpPr txBox="1"/>
          <p:nvPr/>
        </p:nvSpPr>
        <p:spPr>
          <a:xfrm>
            <a:off x="64008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700" u="none" cap="none" strike="noStrike">
                <a:solidFill>
                  <a:srgbClr val="0284C7"/>
                </a:solidFill>
                <a:latin typeface="Calibri"/>
                <a:ea typeface="Calibri"/>
                <a:cs typeface="Calibri"/>
                <a:sym typeface="Calibri"/>
              </a:rPr>
              <a:t>Our aim</a:t>
            </a:r>
            <a:endParaRPr b="0" i="0" sz="1700" u="none" cap="none" strike="noStrike">
              <a:solidFill>
                <a:schemeClr val="dk1"/>
              </a:solidFill>
              <a:latin typeface="Calibri"/>
              <a:ea typeface="Calibri"/>
              <a:cs typeface="Calibri"/>
              <a:sym typeface="Calibri"/>
            </a:endParaRPr>
          </a:p>
        </p:txBody>
      </p:sp>
      <p:sp>
        <p:nvSpPr>
          <p:cNvPr id="58" name="Google Shape;58;p5"/>
          <p:cNvSpPr txBox="1"/>
          <p:nvPr/>
        </p:nvSpPr>
        <p:spPr>
          <a:xfrm>
            <a:off x="64008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400" u="none" cap="none" strike="noStrike">
                <a:solidFill>
                  <a:srgbClr val="0F172A"/>
                </a:solidFill>
                <a:latin typeface="Calibri"/>
                <a:ea typeface="Calibri"/>
                <a:cs typeface="Calibri"/>
                <a:sym typeface="Calibri"/>
              </a:rPr>
              <a:t>To design and build a prototype phishing simulation sandbox where staff practise spotting phishing emails and receive a score and instant feedback.</a:t>
            </a:r>
            <a:endParaRPr b="0" i="0" sz="1400" u="none" cap="none" strike="noStrike">
              <a:solidFill>
                <a:schemeClr val="dk1"/>
              </a:solidFill>
              <a:latin typeface="Calibri"/>
              <a:ea typeface="Calibri"/>
              <a:cs typeface="Calibri"/>
              <a:sym typeface="Calibri"/>
            </a:endParaRPr>
          </a:p>
        </p:txBody>
      </p:sp>
      <p:sp>
        <p:nvSpPr>
          <p:cNvPr id="59" name="Google Shape;59;p5"/>
          <p:cNvSpPr/>
          <p:nvPr/>
        </p:nvSpPr>
        <p:spPr>
          <a:xfrm>
            <a:off x="324612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0" name="Google Shape;60;p5"/>
          <p:cNvSpPr/>
          <p:nvPr/>
        </p:nvSpPr>
        <p:spPr>
          <a:xfrm>
            <a:off x="342900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1" name="Google Shape;61;p5"/>
          <p:cNvSpPr txBox="1"/>
          <p:nvPr/>
        </p:nvSpPr>
        <p:spPr>
          <a:xfrm>
            <a:off x="342900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2</a:t>
            </a:r>
            <a:endParaRPr b="0" i="0" sz="1400" u="none" cap="none" strike="noStrike">
              <a:solidFill>
                <a:schemeClr val="dk1"/>
              </a:solidFill>
              <a:latin typeface="Calibri"/>
              <a:ea typeface="Calibri"/>
              <a:cs typeface="Calibri"/>
              <a:sym typeface="Calibri"/>
            </a:endParaRPr>
          </a:p>
        </p:txBody>
      </p:sp>
      <p:sp>
        <p:nvSpPr>
          <p:cNvPr id="62" name="Google Shape;62;p5"/>
          <p:cNvSpPr txBox="1"/>
          <p:nvPr/>
        </p:nvSpPr>
        <p:spPr>
          <a:xfrm>
            <a:off x="342900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700" u="none" cap="none" strike="noStrike">
                <a:solidFill>
                  <a:srgbClr val="0284C7"/>
                </a:solidFill>
                <a:latin typeface="Calibri"/>
                <a:ea typeface="Calibri"/>
                <a:cs typeface="Calibri"/>
                <a:sym typeface="Calibri"/>
              </a:rPr>
              <a:t>Scope</a:t>
            </a:r>
            <a:endParaRPr b="0" i="0" sz="1700" u="none" cap="none" strike="noStrike">
              <a:solidFill>
                <a:schemeClr val="dk1"/>
              </a:solidFill>
              <a:latin typeface="Calibri"/>
              <a:ea typeface="Calibri"/>
              <a:cs typeface="Calibri"/>
              <a:sym typeface="Calibri"/>
            </a:endParaRPr>
          </a:p>
        </p:txBody>
      </p:sp>
      <p:sp>
        <p:nvSpPr>
          <p:cNvPr id="63" name="Google Shape;63;p5"/>
          <p:cNvSpPr txBox="1"/>
          <p:nvPr/>
        </p:nvSpPr>
        <p:spPr>
          <a:xfrm>
            <a:off x="342900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400" u="none" cap="none" strike="noStrike">
                <a:solidFill>
                  <a:srgbClr val="0F172A"/>
                </a:solidFill>
                <a:latin typeface="Calibri"/>
                <a:ea typeface="Calibri"/>
                <a:cs typeface="Calibri"/>
                <a:sym typeface="Calibri"/>
              </a:rPr>
              <a:t>A simulated inbox with AI written phishing, spoofing and link redirection scenarios, plus scoring, feedback and reports.</a:t>
            </a:r>
            <a:endParaRPr b="0" i="0" sz="1400" u="none" cap="none" strike="noStrike">
              <a:solidFill>
                <a:schemeClr val="dk1"/>
              </a:solidFill>
              <a:latin typeface="Calibri"/>
              <a:ea typeface="Calibri"/>
              <a:cs typeface="Calibri"/>
              <a:sym typeface="Calibri"/>
            </a:endParaRPr>
          </a:p>
        </p:txBody>
      </p:sp>
      <p:sp>
        <p:nvSpPr>
          <p:cNvPr id="64" name="Google Shape;64;p5"/>
          <p:cNvSpPr/>
          <p:nvPr/>
        </p:nvSpPr>
        <p:spPr>
          <a:xfrm>
            <a:off x="603504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5" name="Google Shape;65;p5"/>
          <p:cNvSpPr/>
          <p:nvPr/>
        </p:nvSpPr>
        <p:spPr>
          <a:xfrm>
            <a:off x="62179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66" name="Google Shape;66;p5"/>
          <p:cNvSpPr txBox="1"/>
          <p:nvPr/>
        </p:nvSpPr>
        <p:spPr>
          <a:xfrm>
            <a:off x="62179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400" u="none" cap="none" strike="noStrike">
                <a:solidFill>
                  <a:srgbClr val="FFFFFF"/>
                </a:solidFill>
                <a:latin typeface="Calibri"/>
                <a:ea typeface="Calibri"/>
                <a:cs typeface="Calibri"/>
                <a:sym typeface="Calibri"/>
              </a:rPr>
              <a:t>3</a:t>
            </a:r>
            <a:endParaRPr b="0" i="0" sz="1400" u="none" cap="none" strike="noStrike">
              <a:solidFill>
                <a:schemeClr val="dk1"/>
              </a:solidFill>
              <a:latin typeface="Calibri"/>
              <a:ea typeface="Calibri"/>
              <a:cs typeface="Calibri"/>
              <a:sym typeface="Calibri"/>
            </a:endParaRPr>
          </a:p>
        </p:txBody>
      </p:sp>
      <p:sp>
        <p:nvSpPr>
          <p:cNvPr id="67" name="Google Shape;67;p5"/>
          <p:cNvSpPr txBox="1"/>
          <p:nvPr/>
        </p:nvSpPr>
        <p:spPr>
          <a:xfrm>
            <a:off x="621792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700" u="none" cap="none" strike="noStrike">
                <a:solidFill>
                  <a:srgbClr val="0284C7"/>
                </a:solidFill>
                <a:latin typeface="Calibri"/>
                <a:ea typeface="Calibri"/>
                <a:cs typeface="Calibri"/>
                <a:sym typeface="Calibri"/>
              </a:rPr>
              <a:t>Succes</a:t>
            </a:r>
            <a:r>
              <a:rPr b="1" lang="en-US" sz="1700">
                <a:solidFill>
                  <a:srgbClr val="0284C7"/>
                </a:solidFill>
                <a:latin typeface="Calibri"/>
                <a:ea typeface="Calibri"/>
                <a:cs typeface="Calibri"/>
                <a:sym typeface="Calibri"/>
              </a:rPr>
              <a:t>s</a:t>
            </a:r>
            <a:endParaRPr b="0" i="0" sz="1700" u="none" cap="none" strike="noStrike">
              <a:solidFill>
                <a:schemeClr val="dk1"/>
              </a:solidFill>
              <a:latin typeface="Calibri"/>
              <a:ea typeface="Calibri"/>
              <a:cs typeface="Calibri"/>
              <a:sym typeface="Calibri"/>
            </a:endParaRPr>
          </a:p>
        </p:txBody>
      </p:sp>
      <p:sp>
        <p:nvSpPr>
          <p:cNvPr id="68" name="Google Shape;68;p5"/>
          <p:cNvSpPr txBox="1"/>
          <p:nvPr/>
        </p:nvSpPr>
        <p:spPr>
          <a:xfrm>
            <a:off x="621792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400" u="none" cap="none" strike="noStrike">
                <a:solidFill>
                  <a:srgbClr val="0F172A"/>
                </a:solidFill>
                <a:latin typeface="Calibri"/>
                <a:ea typeface="Calibri"/>
                <a:cs typeface="Calibri"/>
                <a:sym typeface="Calibri"/>
              </a:rPr>
              <a:t>One scenario that a player can complete from start to finish, with their score, feedback and results saved and shown in a report.</a:t>
            </a:r>
            <a:endParaRPr b="0" i="0" sz="1400" u="none" cap="none" strike="noStrike">
              <a:solidFill>
                <a:schemeClr val="dk1"/>
              </a:solidFill>
              <a:latin typeface="Calibri"/>
              <a:ea typeface="Calibri"/>
              <a:cs typeface="Calibri"/>
              <a:sym typeface="Calibri"/>
            </a:endParaRPr>
          </a:p>
        </p:txBody>
      </p:sp>
      <p:sp>
        <p:nvSpPr>
          <p:cNvPr id="69" name="Google Shape;69;p5"/>
          <p:cNvSpPr/>
          <p:nvPr/>
        </p:nvSpPr>
        <p:spPr>
          <a:xfrm>
            <a:off x="457200" y="4251960"/>
            <a:ext cx="7589520" cy="59436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0" name="Google Shape;70;p5"/>
          <p:cNvSpPr txBox="1"/>
          <p:nvPr/>
        </p:nvSpPr>
        <p:spPr>
          <a:xfrm>
            <a:off x="594360" y="4251960"/>
            <a:ext cx="7315200" cy="594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1" lang="en-US" sz="1400" u="none" cap="none" strike="noStrike">
                <a:solidFill>
                  <a:srgbClr val="0F172A"/>
                </a:solidFill>
                <a:latin typeface="Calibri"/>
                <a:ea typeface="Calibri"/>
                <a:cs typeface="Calibri"/>
                <a:sym typeface="Calibri"/>
              </a:rPr>
              <a:t>Our aim builds on learn by doing training, Kumaraguru et al. [2] found this effective in user studies.</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5" name="Shape 75"/>
        <p:cNvGrpSpPr/>
        <p:nvPr/>
      </p:nvGrpSpPr>
      <p:grpSpPr>
        <a:xfrm>
          <a:off x="0" y="0"/>
          <a:ext cx="0" cy="0"/>
          <a:chOff x="0" y="0"/>
          <a:chExt cx="0" cy="0"/>
        </a:xfrm>
      </p:grpSpPr>
      <p:sp>
        <p:nvSpPr>
          <p:cNvPr id="76" name="Google Shape;76;p6"/>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z="1200" u="none" cap="none" strike="noStrike">
                <a:solidFill>
                  <a:srgbClr val="0284C7"/>
                </a:solidFill>
                <a:latin typeface="Calibri"/>
                <a:ea typeface="Calibri"/>
                <a:cs typeface="Calibri"/>
                <a:sym typeface="Calibri"/>
              </a:rPr>
              <a:t>Speaker 1: Zandr (Team Lead)</a:t>
            </a:r>
            <a:endParaRPr b="0" i="0" sz="1200" u="none" cap="none" strike="noStrike">
              <a:solidFill>
                <a:schemeClr val="dk1"/>
              </a:solidFill>
              <a:latin typeface="Calibri"/>
              <a:ea typeface="Calibri"/>
              <a:cs typeface="Calibri"/>
              <a:sym typeface="Calibri"/>
            </a:endParaRPr>
          </a:p>
        </p:txBody>
      </p:sp>
      <p:sp>
        <p:nvSpPr>
          <p:cNvPr id="77" name="Google Shape;77;p6"/>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z="3000" u="none" cap="none" strike="noStrike">
                <a:solidFill>
                  <a:srgbClr val="0F172A"/>
                </a:solidFill>
                <a:latin typeface="Calibri"/>
                <a:ea typeface="Calibri"/>
                <a:cs typeface="Calibri"/>
                <a:sym typeface="Calibri"/>
              </a:rPr>
              <a:t>Project Objectives</a:t>
            </a:r>
            <a:endParaRPr b="0" i="0" sz="3000" u="none" cap="none" strike="noStrike">
              <a:solidFill>
                <a:schemeClr val="dk1"/>
              </a:solidFill>
              <a:latin typeface="Calibri"/>
              <a:ea typeface="Calibri"/>
              <a:cs typeface="Calibri"/>
              <a:sym typeface="Calibri"/>
            </a:endParaRPr>
          </a:p>
        </p:txBody>
      </p:sp>
      <p:sp>
        <p:nvSpPr>
          <p:cNvPr id="78" name="Google Shape;78;p6"/>
          <p:cNvSpPr/>
          <p:nvPr/>
        </p:nvSpPr>
        <p:spPr>
          <a:xfrm>
            <a:off x="457200" y="1371600"/>
            <a:ext cx="2651760" cy="132588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9" name="Google Shape;79;p6"/>
          <p:cNvSpPr/>
          <p:nvPr/>
        </p:nvSpPr>
        <p:spPr>
          <a:xfrm>
            <a:off x="594360" y="1481328"/>
            <a:ext cx="320040" cy="32004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0" name="Google Shape;80;p6"/>
          <p:cNvSpPr txBox="1"/>
          <p:nvPr/>
        </p:nvSpPr>
        <p:spPr>
          <a:xfrm>
            <a:off x="594360" y="1481328"/>
            <a:ext cx="320040" cy="3200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300" u="none" cap="none" strike="noStrike">
                <a:solidFill>
                  <a:srgbClr val="FFFFFF"/>
                </a:solidFill>
                <a:latin typeface="Calibri"/>
                <a:ea typeface="Calibri"/>
                <a:cs typeface="Calibri"/>
                <a:sym typeface="Calibri"/>
              </a:rPr>
              <a:t>1</a:t>
            </a:r>
            <a:endParaRPr b="0" i="0" sz="1300" u="none" cap="none" strike="noStrike">
              <a:solidFill>
                <a:schemeClr val="dk1"/>
              </a:solidFill>
              <a:latin typeface="Calibri"/>
              <a:ea typeface="Calibri"/>
              <a:cs typeface="Calibri"/>
              <a:sym typeface="Calibri"/>
            </a:endParaRPr>
          </a:p>
        </p:txBody>
      </p:sp>
      <p:sp>
        <p:nvSpPr>
          <p:cNvPr id="81" name="Google Shape;81;p6"/>
          <p:cNvSpPr txBox="1"/>
          <p:nvPr/>
        </p:nvSpPr>
        <p:spPr>
          <a:xfrm>
            <a:off x="1005840" y="1481328"/>
            <a:ext cx="201168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400" u="none" cap="none" strike="noStrike">
                <a:solidFill>
                  <a:srgbClr val="0284C7"/>
                </a:solidFill>
                <a:latin typeface="Calibri"/>
                <a:ea typeface="Calibri"/>
                <a:cs typeface="Calibri"/>
                <a:sym typeface="Calibri"/>
              </a:rPr>
              <a:t>Simulated inbox</a:t>
            </a:r>
            <a:endParaRPr b="0" i="0" sz="1400" u="none" cap="none" strike="noStrike">
              <a:solidFill>
                <a:schemeClr val="dk1"/>
              </a:solidFill>
              <a:latin typeface="Calibri"/>
              <a:ea typeface="Calibri"/>
              <a:cs typeface="Calibri"/>
              <a:sym typeface="Calibri"/>
            </a:endParaRPr>
          </a:p>
        </p:txBody>
      </p:sp>
      <p:sp>
        <p:nvSpPr>
          <p:cNvPr id="82" name="Google Shape;82;p6"/>
          <p:cNvSpPr txBox="1"/>
          <p:nvPr/>
        </p:nvSpPr>
        <p:spPr>
          <a:xfrm>
            <a:off x="594360" y="1874520"/>
            <a:ext cx="237744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200" u="none" cap="none" strike="noStrike">
                <a:solidFill>
                  <a:srgbClr val="0F172A"/>
                </a:solidFill>
                <a:latin typeface="Calibri"/>
                <a:ea typeface="Calibri"/>
                <a:cs typeface="Calibri"/>
                <a:sym typeface="Calibri"/>
              </a:rPr>
              <a:t>Build a realistic inbox with a reading pane and sender details where players Report or mark Safe.</a:t>
            </a:r>
            <a:endParaRPr b="0" i="0" sz="1200" u="none" cap="none" strike="noStrike">
              <a:solidFill>
                <a:schemeClr val="dk1"/>
              </a:solidFill>
              <a:latin typeface="Calibri"/>
              <a:ea typeface="Calibri"/>
              <a:cs typeface="Calibri"/>
              <a:sym typeface="Calibri"/>
            </a:endParaRPr>
          </a:p>
        </p:txBody>
      </p:sp>
      <p:sp>
        <p:nvSpPr>
          <p:cNvPr id="83" name="Google Shape;83;p6"/>
          <p:cNvSpPr/>
          <p:nvPr/>
        </p:nvSpPr>
        <p:spPr>
          <a:xfrm>
            <a:off x="3246120" y="1371600"/>
            <a:ext cx="2651760" cy="132588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4" name="Google Shape;84;p6"/>
          <p:cNvSpPr/>
          <p:nvPr/>
        </p:nvSpPr>
        <p:spPr>
          <a:xfrm>
            <a:off x="3383280" y="1481328"/>
            <a:ext cx="320040" cy="32004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5" name="Google Shape;85;p6"/>
          <p:cNvSpPr txBox="1"/>
          <p:nvPr/>
        </p:nvSpPr>
        <p:spPr>
          <a:xfrm>
            <a:off x="3383280" y="1481328"/>
            <a:ext cx="320040" cy="3200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300" u="none" cap="none" strike="noStrike">
                <a:solidFill>
                  <a:srgbClr val="FFFFFF"/>
                </a:solidFill>
                <a:latin typeface="Calibri"/>
                <a:ea typeface="Calibri"/>
                <a:cs typeface="Calibri"/>
                <a:sym typeface="Calibri"/>
              </a:rPr>
              <a:t>2</a:t>
            </a:r>
            <a:endParaRPr b="0" i="0" sz="1300" u="none" cap="none" strike="noStrike">
              <a:solidFill>
                <a:schemeClr val="dk1"/>
              </a:solidFill>
              <a:latin typeface="Calibri"/>
              <a:ea typeface="Calibri"/>
              <a:cs typeface="Calibri"/>
              <a:sym typeface="Calibri"/>
            </a:endParaRPr>
          </a:p>
        </p:txBody>
      </p:sp>
      <p:sp>
        <p:nvSpPr>
          <p:cNvPr id="86" name="Google Shape;86;p6"/>
          <p:cNvSpPr txBox="1"/>
          <p:nvPr/>
        </p:nvSpPr>
        <p:spPr>
          <a:xfrm>
            <a:off x="3794760" y="1481328"/>
            <a:ext cx="201168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400" u="none" cap="none" strike="noStrike">
                <a:solidFill>
                  <a:srgbClr val="0284C7"/>
                </a:solidFill>
                <a:latin typeface="Calibri"/>
                <a:ea typeface="Calibri"/>
                <a:cs typeface="Calibri"/>
                <a:sym typeface="Calibri"/>
              </a:rPr>
              <a:t>AI scenarios</a:t>
            </a:r>
            <a:endParaRPr b="0" i="0" sz="1400" u="none" cap="none" strike="noStrike">
              <a:solidFill>
                <a:schemeClr val="dk1"/>
              </a:solidFill>
              <a:latin typeface="Calibri"/>
              <a:ea typeface="Calibri"/>
              <a:cs typeface="Calibri"/>
              <a:sym typeface="Calibri"/>
            </a:endParaRPr>
          </a:p>
        </p:txBody>
      </p:sp>
      <p:sp>
        <p:nvSpPr>
          <p:cNvPr id="87" name="Google Shape;87;p6"/>
          <p:cNvSpPr txBox="1"/>
          <p:nvPr/>
        </p:nvSpPr>
        <p:spPr>
          <a:xfrm>
            <a:off x="3383280" y="1874520"/>
            <a:ext cx="237744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200" u="none" cap="none" strike="noStrike">
                <a:solidFill>
                  <a:srgbClr val="0F172A"/>
                </a:solidFill>
                <a:latin typeface="Calibri"/>
                <a:ea typeface="Calibri"/>
                <a:cs typeface="Calibri"/>
                <a:sym typeface="Calibri"/>
              </a:rPr>
              <a:t>Generate AI written emails covering phishing, spoofing and link redirection, with hidden warning signs.</a:t>
            </a:r>
            <a:endParaRPr b="0" i="0" sz="1200" u="none" cap="none" strike="noStrike">
              <a:solidFill>
                <a:schemeClr val="dk1"/>
              </a:solidFill>
              <a:latin typeface="Calibri"/>
              <a:ea typeface="Calibri"/>
              <a:cs typeface="Calibri"/>
              <a:sym typeface="Calibri"/>
            </a:endParaRPr>
          </a:p>
        </p:txBody>
      </p:sp>
      <p:sp>
        <p:nvSpPr>
          <p:cNvPr id="88" name="Google Shape;88;p6"/>
          <p:cNvSpPr/>
          <p:nvPr/>
        </p:nvSpPr>
        <p:spPr>
          <a:xfrm>
            <a:off x="6035040" y="1371600"/>
            <a:ext cx="2651760" cy="132588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9" name="Google Shape;89;p6"/>
          <p:cNvSpPr/>
          <p:nvPr/>
        </p:nvSpPr>
        <p:spPr>
          <a:xfrm>
            <a:off x="6172200" y="1481328"/>
            <a:ext cx="320040" cy="32004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0" name="Google Shape;90;p6"/>
          <p:cNvSpPr txBox="1"/>
          <p:nvPr/>
        </p:nvSpPr>
        <p:spPr>
          <a:xfrm>
            <a:off x="6172200" y="1481328"/>
            <a:ext cx="320040" cy="3200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300" u="none" cap="none" strike="noStrike">
                <a:solidFill>
                  <a:srgbClr val="FFFFFF"/>
                </a:solidFill>
                <a:latin typeface="Calibri"/>
                <a:ea typeface="Calibri"/>
                <a:cs typeface="Calibri"/>
                <a:sym typeface="Calibri"/>
              </a:rPr>
              <a:t>3</a:t>
            </a:r>
            <a:endParaRPr b="0" i="0" sz="1300" u="none" cap="none" strike="noStrike">
              <a:solidFill>
                <a:schemeClr val="dk1"/>
              </a:solidFill>
              <a:latin typeface="Calibri"/>
              <a:ea typeface="Calibri"/>
              <a:cs typeface="Calibri"/>
              <a:sym typeface="Calibri"/>
            </a:endParaRPr>
          </a:p>
        </p:txBody>
      </p:sp>
      <p:sp>
        <p:nvSpPr>
          <p:cNvPr id="91" name="Google Shape;91;p6"/>
          <p:cNvSpPr txBox="1"/>
          <p:nvPr/>
        </p:nvSpPr>
        <p:spPr>
          <a:xfrm>
            <a:off x="6583680" y="1481328"/>
            <a:ext cx="201168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400" u="none" cap="none" strike="noStrike">
                <a:solidFill>
                  <a:srgbClr val="0284C7"/>
                </a:solidFill>
                <a:latin typeface="Calibri"/>
                <a:ea typeface="Calibri"/>
                <a:cs typeface="Calibri"/>
                <a:sym typeface="Calibri"/>
              </a:rPr>
              <a:t>Secure data</a:t>
            </a:r>
            <a:endParaRPr b="0" i="0" sz="1400" u="none" cap="none" strike="noStrike">
              <a:solidFill>
                <a:schemeClr val="dk1"/>
              </a:solidFill>
              <a:latin typeface="Calibri"/>
              <a:ea typeface="Calibri"/>
              <a:cs typeface="Calibri"/>
              <a:sym typeface="Calibri"/>
            </a:endParaRPr>
          </a:p>
        </p:txBody>
      </p:sp>
      <p:sp>
        <p:nvSpPr>
          <p:cNvPr id="92" name="Google Shape;92;p6"/>
          <p:cNvSpPr txBox="1"/>
          <p:nvPr/>
        </p:nvSpPr>
        <p:spPr>
          <a:xfrm>
            <a:off x="6172200" y="1874520"/>
            <a:ext cx="237744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200" u="none" cap="none" strike="noStrike">
                <a:solidFill>
                  <a:srgbClr val="0F172A"/>
                </a:solidFill>
                <a:latin typeface="Calibri"/>
                <a:ea typeface="Calibri"/>
                <a:cs typeface="Calibri"/>
                <a:sym typeface="Calibri"/>
              </a:rPr>
              <a:t>Set up a MySQL database with personal logins, hashed passwords and results stored per user.</a:t>
            </a:r>
            <a:endParaRPr b="0" i="0" sz="1200" u="none" cap="none" strike="noStrike">
              <a:solidFill>
                <a:schemeClr val="dk1"/>
              </a:solidFill>
              <a:latin typeface="Calibri"/>
              <a:ea typeface="Calibri"/>
              <a:cs typeface="Calibri"/>
              <a:sym typeface="Calibri"/>
            </a:endParaRPr>
          </a:p>
        </p:txBody>
      </p:sp>
      <p:sp>
        <p:nvSpPr>
          <p:cNvPr id="93" name="Google Shape;93;p6"/>
          <p:cNvSpPr/>
          <p:nvPr/>
        </p:nvSpPr>
        <p:spPr>
          <a:xfrm>
            <a:off x="457200" y="2788920"/>
            <a:ext cx="2651760" cy="132588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4" name="Google Shape;94;p6"/>
          <p:cNvSpPr/>
          <p:nvPr/>
        </p:nvSpPr>
        <p:spPr>
          <a:xfrm>
            <a:off x="594360" y="2898648"/>
            <a:ext cx="320040" cy="32004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5" name="Google Shape;95;p6"/>
          <p:cNvSpPr txBox="1"/>
          <p:nvPr/>
        </p:nvSpPr>
        <p:spPr>
          <a:xfrm>
            <a:off x="594360" y="2898648"/>
            <a:ext cx="320040" cy="3200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300" u="none" cap="none" strike="noStrike">
                <a:solidFill>
                  <a:srgbClr val="FFFFFF"/>
                </a:solidFill>
                <a:latin typeface="Calibri"/>
                <a:ea typeface="Calibri"/>
                <a:cs typeface="Calibri"/>
                <a:sym typeface="Calibri"/>
              </a:rPr>
              <a:t>4</a:t>
            </a:r>
            <a:endParaRPr b="0" i="0" sz="1300" u="none" cap="none" strike="noStrike">
              <a:solidFill>
                <a:schemeClr val="dk1"/>
              </a:solidFill>
              <a:latin typeface="Calibri"/>
              <a:ea typeface="Calibri"/>
              <a:cs typeface="Calibri"/>
              <a:sym typeface="Calibri"/>
            </a:endParaRPr>
          </a:p>
        </p:txBody>
      </p:sp>
      <p:sp>
        <p:nvSpPr>
          <p:cNvPr id="96" name="Google Shape;96;p6"/>
          <p:cNvSpPr txBox="1"/>
          <p:nvPr/>
        </p:nvSpPr>
        <p:spPr>
          <a:xfrm>
            <a:off x="1005840" y="2898648"/>
            <a:ext cx="201168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400" u="none" cap="none" strike="noStrike">
                <a:solidFill>
                  <a:srgbClr val="0284C7"/>
                </a:solidFill>
                <a:latin typeface="Calibri"/>
                <a:ea typeface="Calibri"/>
                <a:cs typeface="Calibri"/>
                <a:sym typeface="Calibri"/>
              </a:rPr>
              <a:t>Scoring and feedback</a:t>
            </a:r>
            <a:endParaRPr b="0" i="0" sz="1400" u="none" cap="none" strike="noStrike">
              <a:solidFill>
                <a:schemeClr val="dk1"/>
              </a:solidFill>
              <a:latin typeface="Calibri"/>
              <a:ea typeface="Calibri"/>
              <a:cs typeface="Calibri"/>
              <a:sym typeface="Calibri"/>
            </a:endParaRPr>
          </a:p>
        </p:txBody>
      </p:sp>
      <p:sp>
        <p:nvSpPr>
          <p:cNvPr id="97" name="Google Shape;97;p6"/>
          <p:cNvSpPr txBox="1"/>
          <p:nvPr/>
        </p:nvSpPr>
        <p:spPr>
          <a:xfrm>
            <a:off x="594360" y="3291840"/>
            <a:ext cx="237744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200" u="none" cap="none" strike="noStrike">
                <a:solidFill>
                  <a:srgbClr val="0F172A"/>
                </a:solidFill>
                <a:latin typeface="Calibri"/>
                <a:ea typeface="Calibri"/>
                <a:cs typeface="Calibri"/>
                <a:sym typeface="Calibri"/>
              </a:rPr>
              <a:t>Create a 0 to 100 behavioural score and instant feedback explaining why each action was risky or safe.</a:t>
            </a:r>
            <a:endParaRPr b="0" i="0" sz="1200" u="none" cap="none" strike="noStrike">
              <a:solidFill>
                <a:schemeClr val="dk1"/>
              </a:solidFill>
              <a:latin typeface="Calibri"/>
              <a:ea typeface="Calibri"/>
              <a:cs typeface="Calibri"/>
              <a:sym typeface="Calibri"/>
            </a:endParaRPr>
          </a:p>
        </p:txBody>
      </p:sp>
      <p:sp>
        <p:nvSpPr>
          <p:cNvPr id="98" name="Google Shape;98;p6"/>
          <p:cNvSpPr/>
          <p:nvPr/>
        </p:nvSpPr>
        <p:spPr>
          <a:xfrm>
            <a:off x="3246120" y="2788920"/>
            <a:ext cx="2651760" cy="132588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99" name="Google Shape;99;p6"/>
          <p:cNvSpPr/>
          <p:nvPr/>
        </p:nvSpPr>
        <p:spPr>
          <a:xfrm>
            <a:off x="3383280" y="2898648"/>
            <a:ext cx="320040" cy="32004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0" name="Google Shape;100;p6"/>
          <p:cNvSpPr txBox="1"/>
          <p:nvPr/>
        </p:nvSpPr>
        <p:spPr>
          <a:xfrm>
            <a:off x="3383280" y="2898648"/>
            <a:ext cx="320040" cy="3200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300" u="none" cap="none" strike="noStrike">
                <a:solidFill>
                  <a:srgbClr val="FFFFFF"/>
                </a:solidFill>
                <a:latin typeface="Calibri"/>
                <a:ea typeface="Calibri"/>
                <a:cs typeface="Calibri"/>
                <a:sym typeface="Calibri"/>
              </a:rPr>
              <a:t>5</a:t>
            </a:r>
            <a:endParaRPr b="0" i="0" sz="1300" u="none" cap="none" strike="noStrike">
              <a:solidFill>
                <a:schemeClr val="dk1"/>
              </a:solidFill>
              <a:latin typeface="Calibri"/>
              <a:ea typeface="Calibri"/>
              <a:cs typeface="Calibri"/>
              <a:sym typeface="Calibri"/>
            </a:endParaRPr>
          </a:p>
        </p:txBody>
      </p:sp>
      <p:sp>
        <p:nvSpPr>
          <p:cNvPr id="101" name="Google Shape;101;p6"/>
          <p:cNvSpPr txBox="1"/>
          <p:nvPr/>
        </p:nvSpPr>
        <p:spPr>
          <a:xfrm>
            <a:off x="3794760" y="2898648"/>
            <a:ext cx="201168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400" u="none" cap="none" strike="noStrike">
                <a:solidFill>
                  <a:srgbClr val="0284C7"/>
                </a:solidFill>
                <a:latin typeface="Calibri"/>
                <a:ea typeface="Calibri"/>
                <a:cs typeface="Calibri"/>
                <a:sym typeface="Calibri"/>
              </a:rPr>
              <a:t>Reporting</a:t>
            </a:r>
            <a:endParaRPr b="0" i="0" sz="1400" u="none" cap="none" strike="noStrike">
              <a:solidFill>
                <a:schemeClr val="dk1"/>
              </a:solidFill>
              <a:latin typeface="Calibri"/>
              <a:ea typeface="Calibri"/>
              <a:cs typeface="Calibri"/>
              <a:sym typeface="Calibri"/>
            </a:endParaRPr>
          </a:p>
        </p:txBody>
      </p:sp>
      <p:sp>
        <p:nvSpPr>
          <p:cNvPr id="102" name="Google Shape;102;p6"/>
          <p:cNvSpPr txBox="1"/>
          <p:nvPr/>
        </p:nvSpPr>
        <p:spPr>
          <a:xfrm>
            <a:off x="3383280" y="3291840"/>
            <a:ext cx="237744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200" u="none" cap="none" strike="noStrike">
                <a:solidFill>
                  <a:srgbClr val="0F172A"/>
                </a:solidFill>
                <a:latin typeface="Calibri"/>
                <a:ea typeface="Calibri"/>
                <a:cs typeface="Calibri"/>
                <a:sym typeface="Calibri"/>
              </a:rPr>
              <a:t>Turn stored results into bar and line charts that show mistakes and progress over time.</a:t>
            </a:r>
            <a:endParaRPr b="0" i="0" sz="1200" u="none" cap="none" strike="noStrike">
              <a:solidFill>
                <a:schemeClr val="dk1"/>
              </a:solidFill>
              <a:latin typeface="Calibri"/>
              <a:ea typeface="Calibri"/>
              <a:cs typeface="Calibri"/>
              <a:sym typeface="Calibri"/>
            </a:endParaRPr>
          </a:p>
        </p:txBody>
      </p:sp>
      <p:sp>
        <p:nvSpPr>
          <p:cNvPr id="103" name="Google Shape;103;p6"/>
          <p:cNvSpPr/>
          <p:nvPr/>
        </p:nvSpPr>
        <p:spPr>
          <a:xfrm>
            <a:off x="6035040" y="2788920"/>
            <a:ext cx="2651760" cy="132588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4" name="Google Shape;104;p6"/>
          <p:cNvSpPr/>
          <p:nvPr/>
        </p:nvSpPr>
        <p:spPr>
          <a:xfrm>
            <a:off x="6172200" y="2898648"/>
            <a:ext cx="320040" cy="32004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05" name="Google Shape;105;p6"/>
          <p:cNvSpPr txBox="1"/>
          <p:nvPr/>
        </p:nvSpPr>
        <p:spPr>
          <a:xfrm>
            <a:off x="6172200" y="2898648"/>
            <a:ext cx="320040" cy="32004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z="1300" u="none" cap="none" strike="noStrike">
                <a:solidFill>
                  <a:srgbClr val="FFFFFF"/>
                </a:solidFill>
                <a:latin typeface="Calibri"/>
                <a:ea typeface="Calibri"/>
                <a:cs typeface="Calibri"/>
                <a:sym typeface="Calibri"/>
              </a:rPr>
              <a:t>6</a:t>
            </a:r>
            <a:endParaRPr b="0" i="0" sz="1300" u="none" cap="none" strike="noStrike">
              <a:solidFill>
                <a:schemeClr val="dk1"/>
              </a:solidFill>
              <a:latin typeface="Calibri"/>
              <a:ea typeface="Calibri"/>
              <a:cs typeface="Calibri"/>
              <a:sym typeface="Calibri"/>
            </a:endParaRPr>
          </a:p>
        </p:txBody>
      </p:sp>
      <p:sp>
        <p:nvSpPr>
          <p:cNvPr id="106" name="Google Shape;106;p6"/>
          <p:cNvSpPr txBox="1"/>
          <p:nvPr/>
        </p:nvSpPr>
        <p:spPr>
          <a:xfrm>
            <a:off x="6583680" y="2898648"/>
            <a:ext cx="2011680" cy="32004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z="1400" u="none" cap="none" strike="noStrike">
                <a:solidFill>
                  <a:srgbClr val="0284C7"/>
                </a:solidFill>
                <a:latin typeface="Calibri"/>
                <a:ea typeface="Calibri"/>
                <a:cs typeface="Calibri"/>
                <a:sym typeface="Calibri"/>
              </a:rPr>
              <a:t>Test and review</a:t>
            </a:r>
            <a:endParaRPr b="0" i="0" sz="1400" u="none" cap="none" strike="noStrike">
              <a:solidFill>
                <a:schemeClr val="dk1"/>
              </a:solidFill>
              <a:latin typeface="Calibri"/>
              <a:ea typeface="Calibri"/>
              <a:cs typeface="Calibri"/>
              <a:sym typeface="Calibri"/>
            </a:endParaRPr>
          </a:p>
        </p:txBody>
      </p:sp>
      <p:sp>
        <p:nvSpPr>
          <p:cNvPr id="107" name="Google Shape;107;p6"/>
          <p:cNvSpPr txBox="1"/>
          <p:nvPr/>
        </p:nvSpPr>
        <p:spPr>
          <a:xfrm>
            <a:off x="6172200" y="3291840"/>
            <a:ext cx="2377440" cy="73152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z="1200" u="none" cap="none" strike="noStrike">
                <a:solidFill>
                  <a:srgbClr val="0F172A"/>
                </a:solidFill>
                <a:latin typeface="Calibri"/>
                <a:ea typeface="Calibri"/>
                <a:cs typeface="Calibri"/>
                <a:sym typeface="Calibri"/>
              </a:rPr>
              <a:t>Get one scenario working end to end, test it with users and use the feedback to plan next steps.</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12" name="Shape 112"/>
        <p:cNvGrpSpPr/>
        <p:nvPr/>
      </p:nvGrpSpPr>
      <p:grpSpPr>
        <a:xfrm>
          <a:off x="0" y="0"/>
          <a:ext cx="0" cy="0"/>
          <a:chOff x="0" y="0"/>
          <a:chExt cx="0" cy="0"/>
        </a:xfrm>
      </p:grpSpPr>
      <p:sp>
        <p:nvSpPr>
          <p:cNvPr id="113" name="Google Shape;113;p7"/>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1: Zandr (Team Lead)</a:t>
            </a:r>
            <a:endParaRPr b="0" i="0" spc="0" sz="1200" u="none" cap="none" strike="noStrike">
              <a:solidFill>
                <a:schemeClr val="dk1"/>
              </a:solidFill>
              <a:latin typeface="Calibri"/>
              <a:ea typeface="Calibri"/>
              <a:cs typeface="Calibri"/>
              <a:sym typeface="Calibri"/>
            </a:endParaRPr>
          </a:p>
        </p:txBody>
      </p:sp>
      <p:sp>
        <p:nvSpPr>
          <p:cNvPr id="114" name="Google Shape;114;p7"/>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Project Vision and Target Audience</a:t>
            </a:r>
            <a:endParaRPr b="0" i="0" spc="0" sz="3000" u="none" cap="none" strike="noStrike">
              <a:solidFill>
                <a:schemeClr val="dk1"/>
              </a:solidFill>
              <a:latin typeface="Calibri"/>
              <a:ea typeface="Calibri"/>
              <a:cs typeface="Calibri"/>
              <a:sym typeface="Calibri"/>
            </a:endParaRPr>
          </a:p>
        </p:txBody>
      </p:sp>
      <p:sp>
        <p:nvSpPr>
          <p:cNvPr id="115" name="Google Shape;115;p7"/>
          <p:cNvSpPr/>
          <p:nvPr/>
        </p:nvSpPr>
        <p:spPr>
          <a:xfrm>
            <a:off x="457200" y="1463040"/>
            <a:ext cx="40233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16" name="Google Shape;116;p7"/>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17" name="Google Shape;117;p7"/>
          <p:cNvSpPr txBox="1"/>
          <p:nvPr/>
        </p:nvSpPr>
        <p:spPr>
          <a:xfrm>
            <a:off x="64008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118" name="Google Shape;118;p7"/>
          <p:cNvSpPr txBox="1"/>
          <p:nvPr/>
        </p:nvSpPr>
        <p:spPr>
          <a:xfrm>
            <a:off x="640080" y="2176272"/>
            <a:ext cx="36576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Our vision</a:t>
            </a:r>
            <a:endParaRPr b="0" i="0" spc="0" sz="1700" u="none" cap="none" strike="noStrike">
              <a:solidFill>
                <a:schemeClr val="dk1"/>
              </a:solidFill>
              <a:latin typeface="Calibri"/>
              <a:ea typeface="Calibri"/>
              <a:cs typeface="Calibri"/>
              <a:sym typeface="Calibri"/>
            </a:endParaRPr>
          </a:p>
        </p:txBody>
      </p:sp>
      <p:sp>
        <p:nvSpPr>
          <p:cNvPr id="119" name="Google Shape;119;p7"/>
          <p:cNvSpPr txBox="1"/>
          <p:nvPr/>
        </p:nvSpPr>
        <p:spPr>
          <a:xfrm>
            <a:off x="640080" y="2606040"/>
            <a:ext cx="36576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lang="en-US">
                <a:solidFill>
                  <a:srgbClr val="0F172A"/>
                </a:solidFill>
                <a:latin typeface="Calibri"/>
                <a:ea typeface="Calibri"/>
                <a:cs typeface="Calibri"/>
                <a:sym typeface="Calibri"/>
              </a:rPr>
              <a:t>Traditional</a:t>
            </a:r>
            <a:r>
              <a:rPr b="0" i="0" lang="en-US" spc="0" sz="1400" u="none" cap="none" strike="noStrike">
                <a:solidFill>
                  <a:srgbClr val="0F172A"/>
                </a:solidFill>
                <a:latin typeface="Calibri"/>
                <a:ea typeface="Calibri"/>
                <a:cs typeface="Calibri"/>
                <a:sym typeface="Calibri"/>
              </a:rPr>
              <a:t> security training is a video or slide deck that people forget instantly. GonePhishing lets staff practise spotting phishing emails in a safe, simulated </a:t>
            </a:r>
            <a:r>
              <a:rPr lang="en-US">
                <a:solidFill>
                  <a:srgbClr val="0F172A"/>
                </a:solidFill>
                <a:latin typeface="Calibri"/>
                <a:ea typeface="Calibri"/>
                <a:cs typeface="Calibri"/>
                <a:sym typeface="Calibri"/>
              </a:rPr>
              <a:t>environment</a:t>
            </a:r>
            <a:r>
              <a:rPr b="0" i="0" lang="en-US" spc="0" sz="1400" u="none" cap="none" strike="noStrike">
                <a:solidFill>
                  <a:srgbClr val="0F172A"/>
                </a:solidFill>
                <a:latin typeface="Calibri"/>
                <a:ea typeface="Calibri"/>
                <a:cs typeface="Calibri"/>
                <a:sym typeface="Calibri"/>
              </a:rPr>
              <a:t>.</a:t>
            </a:r>
            <a:endParaRPr b="0" i="0" spc="0" sz="1400" u="none" cap="none" strike="noStrike">
              <a:solidFill>
                <a:schemeClr val="dk1"/>
              </a:solidFill>
              <a:latin typeface="Calibri"/>
              <a:ea typeface="Calibri"/>
              <a:cs typeface="Calibri"/>
              <a:sym typeface="Calibri"/>
            </a:endParaRPr>
          </a:p>
        </p:txBody>
      </p:sp>
      <p:sp>
        <p:nvSpPr>
          <p:cNvPr id="120" name="Google Shape;120;p7"/>
          <p:cNvSpPr/>
          <p:nvPr/>
        </p:nvSpPr>
        <p:spPr>
          <a:xfrm>
            <a:off x="4663440" y="1463040"/>
            <a:ext cx="40233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21" name="Google Shape;121;p7"/>
          <p:cNvSpPr/>
          <p:nvPr/>
        </p:nvSpPr>
        <p:spPr>
          <a:xfrm>
            <a:off x="48463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22" name="Google Shape;122;p7"/>
          <p:cNvSpPr txBox="1"/>
          <p:nvPr/>
        </p:nvSpPr>
        <p:spPr>
          <a:xfrm>
            <a:off x="48463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123" name="Google Shape;123;p7"/>
          <p:cNvSpPr txBox="1"/>
          <p:nvPr/>
        </p:nvSpPr>
        <p:spPr>
          <a:xfrm>
            <a:off x="4846320" y="2176272"/>
            <a:ext cx="36576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Audience</a:t>
            </a:r>
            <a:endParaRPr b="0" i="0" spc="0" sz="1700" u="none" cap="none" strike="noStrike">
              <a:solidFill>
                <a:schemeClr val="dk1"/>
              </a:solidFill>
              <a:latin typeface="Calibri"/>
              <a:ea typeface="Calibri"/>
              <a:cs typeface="Calibri"/>
              <a:sym typeface="Calibri"/>
            </a:endParaRPr>
          </a:p>
        </p:txBody>
      </p:sp>
      <p:sp>
        <p:nvSpPr>
          <p:cNvPr id="124" name="Google Shape;124;p7"/>
          <p:cNvSpPr txBox="1"/>
          <p:nvPr/>
        </p:nvSpPr>
        <p:spPr>
          <a:xfrm>
            <a:off x="4846320" y="2606040"/>
            <a:ext cx="36576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Organisations with remote or hybrid staff, such as MSPs, small </a:t>
            </a:r>
            <a:r>
              <a:rPr lang="en-US">
                <a:solidFill>
                  <a:srgbClr val="0F172A"/>
                </a:solidFill>
                <a:latin typeface="Calibri"/>
                <a:ea typeface="Calibri"/>
                <a:cs typeface="Calibri"/>
                <a:sym typeface="Calibri"/>
              </a:rPr>
              <a:t>businesses</a:t>
            </a:r>
            <a:r>
              <a:rPr b="0" i="0" lang="en-US" spc="0" sz="1400" u="none" cap="none" strike="noStrike">
                <a:solidFill>
                  <a:srgbClr val="0F172A"/>
                </a:solidFill>
                <a:latin typeface="Calibri"/>
                <a:ea typeface="Calibri"/>
                <a:cs typeface="Calibri"/>
                <a:sym typeface="Calibri"/>
              </a:rPr>
              <a:t> and universities.</a:t>
            </a:r>
            <a:endParaRPr b="0" i="0" spc="0" sz="1400" u="none" cap="none" strike="noStrike">
              <a:solidFill>
                <a:schemeClr val="dk1"/>
              </a:solidFill>
              <a:latin typeface="Calibri"/>
              <a:ea typeface="Calibri"/>
              <a:cs typeface="Calibri"/>
              <a:sym typeface="Calibri"/>
            </a:endParaRPr>
          </a:p>
        </p:txBody>
      </p:sp>
      <p:sp>
        <p:nvSpPr>
          <p:cNvPr id="125" name="Google Shape;125;p7"/>
          <p:cNvSpPr/>
          <p:nvPr/>
        </p:nvSpPr>
        <p:spPr>
          <a:xfrm>
            <a:off x="457200" y="4251960"/>
            <a:ext cx="7589520" cy="59436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26" name="Google Shape;126;p7"/>
          <p:cNvSpPr txBox="1"/>
          <p:nvPr/>
        </p:nvSpPr>
        <p:spPr>
          <a:xfrm>
            <a:off x="594360" y="4251960"/>
            <a:ext cx="7315200" cy="594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1" lang="en-US" spc="0" sz="1400" u="none" cap="none" strike="noStrike">
                <a:solidFill>
                  <a:srgbClr val="0F172A"/>
                </a:solidFill>
                <a:latin typeface="Calibri"/>
                <a:ea typeface="Calibri"/>
                <a:cs typeface="Calibri"/>
                <a:sym typeface="Calibri"/>
              </a:rPr>
              <a:t>According to Vishwanath et al. [1], email habits wear down the effect of training, so people need regular practice.</a:t>
            </a:r>
            <a:endParaRPr b="0" i="0"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31" name="Shape 131"/>
        <p:cNvGrpSpPr/>
        <p:nvPr/>
      </p:nvGrpSpPr>
      <p:grpSpPr>
        <a:xfrm>
          <a:off x="0" y="0"/>
          <a:ext cx="0" cy="0"/>
          <a:chOff x="0" y="0"/>
          <a:chExt cx="0" cy="0"/>
        </a:xfrm>
      </p:grpSpPr>
      <p:sp>
        <p:nvSpPr>
          <p:cNvPr id="132" name="Google Shape;132;p8"/>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1: Zandr (Team Lead)</a:t>
            </a:r>
            <a:endParaRPr b="0" i="0" spc="0" sz="1200" u="none" cap="none" strike="noStrike">
              <a:solidFill>
                <a:schemeClr val="dk1"/>
              </a:solidFill>
              <a:latin typeface="Calibri"/>
              <a:ea typeface="Calibri"/>
              <a:cs typeface="Calibri"/>
              <a:sym typeface="Calibri"/>
            </a:endParaRPr>
          </a:p>
        </p:txBody>
      </p:sp>
      <p:sp>
        <p:nvSpPr>
          <p:cNvPr id="133" name="Google Shape;133;p8"/>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Existing Solutions and Our Unique Value</a:t>
            </a:r>
            <a:endParaRPr b="0" i="0" spc="0" sz="3000" u="none" cap="none" strike="noStrike">
              <a:solidFill>
                <a:schemeClr val="dk1"/>
              </a:solidFill>
              <a:latin typeface="Calibri"/>
              <a:ea typeface="Calibri"/>
              <a:cs typeface="Calibri"/>
              <a:sym typeface="Calibri"/>
            </a:endParaRPr>
          </a:p>
        </p:txBody>
      </p:sp>
      <p:sp>
        <p:nvSpPr>
          <p:cNvPr id="134" name="Google Shape;134;p8"/>
          <p:cNvSpPr/>
          <p:nvPr/>
        </p:nvSpPr>
        <p:spPr>
          <a:xfrm>
            <a:off x="45720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35" name="Google Shape;135;p8"/>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36" name="Google Shape;136;p8"/>
          <p:cNvSpPr txBox="1"/>
          <p:nvPr/>
        </p:nvSpPr>
        <p:spPr>
          <a:xfrm>
            <a:off x="64008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137" name="Google Shape;137;p8"/>
          <p:cNvSpPr txBox="1"/>
          <p:nvPr/>
        </p:nvSpPr>
        <p:spPr>
          <a:xfrm>
            <a:off x="64008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What exists</a:t>
            </a:r>
            <a:endParaRPr b="0" i="0" spc="0" sz="1700" u="none" cap="none" strike="noStrike">
              <a:solidFill>
                <a:schemeClr val="dk1"/>
              </a:solidFill>
              <a:latin typeface="Calibri"/>
              <a:ea typeface="Calibri"/>
              <a:cs typeface="Calibri"/>
              <a:sym typeface="Calibri"/>
            </a:endParaRPr>
          </a:p>
        </p:txBody>
      </p:sp>
      <p:sp>
        <p:nvSpPr>
          <p:cNvPr id="138" name="Google Shape;138;p8"/>
          <p:cNvSpPr txBox="1"/>
          <p:nvPr/>
        </p:nvSpPr>
        <p:spPr>
          <a:xfrm>
            <a:off x="64008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Platforms such as KnowBe4 already send fake phishing emails, so the idea is proven.</a:t>
            </a:r>
            <a:endParaRPr b="0" i="0" spc="0" sz="1400" u="none" cap="none" strike="noStrike">
              <a:solidFill>
                <a:schemeClr val="dk1"/>
              </a:solidFill>
              <a:latin typeface="Calibri"/>
              <a:ea typeface="Calibri"/>
              <a:cs typeface="Calibri"/>
              <a:sym typeface="Calibri"/>
            </a:endParaRPr>
          </a:p>
        </p:txBody>
      </p:sp>
      <p:sp>
        <p:nvSpPr>
          <p:cNvPr id="139" name="Google Shape;139;p8"/>
          <p:cNvSpPr/>
          <p:nvPr/>
        </p:nvSpPr>
        <p:spPr>
          <a:xfrm>
            <a:off x="324612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40" name="Google Shape;140;p8"/>
          <p:cNvSpPr/>
          <p:nvPr/>
        </p:nvSpPr>
        <p:spPr>
          <a:xfrm>
            <a:off x="342900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41" name="Google Shape;141;p8"/>
          <p:cNvSpPr txBox="1"/>
          <p:nvPr/>
        </p:nvSpPr>
        <p:spPr>
          <a:xfrm>
            <a:off x="342900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142" name="Google Shape;142;p8"/>
          <p:cNvSpPr txBox="1"/>
          <p:nvPr/>
        </p:nvSpPr>
        <p:spPr>
          <a:xfrm>
            <a:off x="342900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The gap</a:t>
            </a:r>
            <a:endParaRPr b="0" i="0" spc="0" sz="1700" u="none" cap="none" strike="noStrike">
              <a:solidFill>
                <a:schemeClr val="dk1"/>
              </a:solidFill>
              <a:latin typeface="Calibri"/>
              <a:ea typeface="Calibri"/>
              <a:cs typeface="Calibri"/>
              <a:sym typeface="Calibri"/>
            </a:endParaRPr>
          </a:p>
        </p:txBody>
      </p:sp>
      <p:sp>
        <p:nvSpPr>
          <p:cNvPr id="143" name="Google Shape;143;p8"/>
          <p:cNvSpPr txBox="1"/>
          <p:nvPr/>
        </p:nvSpPr>
        <p:spPr>
          <a:xfrm>
            <a:off x="342900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Results often focus on whether someone clicked, with less detail on why a choice was good or bad.</a:t>
            </a:r>
            <a:endParaRPr b="0" i="0" spc="0" sz="1400" u="none" cap="none" strike="noStrike">
              <a:solidFill>
                <a:schemeClr val="dk1"/>
              </a:solidFill>
              <a:latin typeface="Calibri"/>
              <a:ea typeface="Calibri"/>
              <a:cs typeface="Calibri"/>
              <a:sym typeface="Calibri"/>
            </a:endParaRPr>
          </a:p>
        </p:txBody>
      </p:sp>
      <p:sp>
        <p:nvSpPr>
          <p:cNvPr id="144" name="Google Shape;144;p8"/>
          <p:cNvSpPr/>
          <p:nvPr/>
        </p:nvSpPr>
        <p:spPr>
          <a:xfrm>
            <a:off x="603504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45" name="Google Shape;145;p8"/>
          <p:cNvSpPr/>
          <p:nvPr/>
        </p:nvSpPr>
        <p:spPr>
          <a:xfrm>
            <a:off x="62179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46" name="Google Shape;146;p8"/>
          <p:cNvSpPr txBox="1"/>
          <p:nvPr/>
        </p:nvSpPr>
        <p:spPr>
          <a:xfrm>
            <a:off x="62179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147" name="Google Shape;147;p8"/>
          <p:cNvSpPr txBox="1"/>
          <p:nvPr/>
        </p:nvSpPr>
        <p:spPr>
          <a:xfrm>
            <a:off x="621792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Our value</a:t>
            </a:r>
            <a:endParaRPr b="0" i="0" spc="0" sz="1700" u="none" cap="none" strike="noStrike">
              <a:solidFill>
                <a:schemeClr val="dk1"/>
              </a:solidFill>
              <a:latin typeface="Calibri"/>
              <a:ea typeface="Calibri"/>
              <a:cs typeface="Calibri"/>
              <a:sym typeface="Calibri"/>
            </a:endParaRPr>
          </a:p>
        </p:txBody>
      </p:sp>
      <p:sp>
        <p:nvSpPr>
          <p:cNvPr id="148" name="Google Shape;148;p8"/>
          <p:cNvSpPr txBox="1"/>
          <p:nvPr/>
        </p:nvSpPr>
        <p:spPr>
          <a:xfrm>
            <a:off x="621792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GonePhishing gives a score for every action, instant advice and AI written scenarios that suit each user.</a:t>
            </a:r>
            <a:endParaRPr b="0" i="0" spc="0" sz="1400" u="none" cap="none" strike="noStrike">
              <a:solidFill>
                <a:schemeClr val="dk1"/>
              </a:solidFill>
              <a:latin typeface="Calibri"/>
              <a:ea typeface="Calibri"/>
              <a:cs typeface="Calibri"/>
              <a:sym typeface="Calibri"/>
            </a:endParaRPr>
          </a:p>
        </p:txBody>
      </p:sp>
      <p:sp>
        <p:nvSpPr>
          <p:cNvPr id="149" name="Google Shape;149;p8"/>
          <p:cNvSpPr/>
          <p:nvPr/>
        </p:nvSpPr>
        <p:spPr>
          <a:xfrm>
            <a:off x="457200" y="4251960"/>
            <a:ext cx="7589520" cy="59436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50" name="Google Shape;150;p8"/>
          <p:cNvSpPr txBox="1"/>
          <p:nvPr/>
        </p:nvSpPr>
        <p:spPr>
          <a:xfrm>
            <a:off x="594360" y="4251960"/>
            <a:ext cx="7315200" cy="594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1" lang="en-US" spc="0" sz="1400" u="none" cap="none" strike="noStrike">
                <a:solidFill>
                  <a:srgbClr val="0F172A"/>
                </a:solidFill>
                <a:latin typeface="Calibri"/>
                <a:ea typeface="Calibri"/>
                <a:cs typeface="Calibri"/>
                <a:sym typeface="Calibri"/>
              </a:rPr>
              <a:t>Kumaraguru et al. [2] built PhishGuru and a game called Anti Phishing Phil, </a:t>
            </a:r>
            <a:r>
              <a:rPr i="1" lang="en-US">
                <a:solidFill>
                  <a:srgbClr val="0F172A"/>
                </a:solidFill>
                <a:latin typeface="Calibri"/>
                <a:ea typeface="Calibri"/>
                <a:cs typeface="Calibri"/>
                <a:sym typeface="Calibri"/>
              </a:rPr>
              <a:t>which</a:t>
            </a:r>
            <a:r>
              <a:rPr b="0" i="1" lang="en-US" spc="0" sz="1400" u="none" cap="none" strike="noStrike">
                <a:solidFill>
                  <a:srgbClr val="0F172A"/>
                </a:solidFill>
                <a:latin typeface="Calibri"/>
                <a:ea typeface="Calibri"/>
                <a:cs typeface="Calibri"/>
                <a:sym typeface="Calibri"/>
              </a:rPr>
              <a:t> their user studies show that this style of training works.</a:t>
            </a:r>
            <a:endParaRPr b="0" i="0"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55" name="Shape 155"/>
        <p:cNvGrpSpPr/>
        <p:nvPr/>
      </p:nvGrpSpPr>
      <p:grpSpPr>
        <a:xfrm>
          <a:off x="0" y="0"/>
          <a:ext cx="0" cy="0"/>
          <a:chOff x="0" y="0"/>
          <a:chExt cx="0" cy="0"/>
        </a:xfrm>
      </p:grpSpPr>
      <p:sp>
        <p:nvSpPr>
          <p:cNvPr id="156" name="Google Shape;156;p9"/>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1: Zandr (Team Lead)</a:t>
            </a:r>
            <a:endParaRPr b="0" i="0" spc="0" sz="1200" u="none" cap="none" strike="noStrike">
              <a:solidFill>
                <a:schemeClr val="dk1"/>
              </a:solidFill>
              <a:latin typeface="Calibri"/>
              <a:ea typeface="Calibri"/>
              <a:cs typeface="Calibri"/>
              <a:sym typeface="Calibri"/>
            </a:endParaRPr>
          </a:p>
        </p:txBody>
      </p:sp>
      <p:sp>
        <p:nvSpPr>
          <p:cNvPr id="157" name="Google Shape;157;p9"/>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Resources and Collaboration Tools</a:t>
            </a:r>
            <a:endParaRPr b="0" i="0" spc="0" sz="3000" u="none" cap="none" strike="noStrike">
              <a:solidFill>
                <a:schemeClr val="dk1"/>
              </a:solidFill>
              <a:latin typeface="Calibri"/>
              <a:ea typeface="Calibri"/>
              <a:cs typeface="Calibri"/>
              <a:sym typeface="Calibri"/>
            </a:endParaRPr>
          </a:p>
        </p:txBody>
      </p:sp>
      <p:sp>
        <p:nvSpPr>
          <p:cNvPr id="158" name="Google Shape;158;p9"/>
          <p:cNvSpPr/>
          <p:nvPr/>
        </p:nvSpPr>
        <p:spPr>
          <a:xfrm>
            <a:off x="457200" y="1463040"/>
            <a:ext cx="1920240" cy="265176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59" name="Google Shape;159;p9"/>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60" name="Google Shape;160;p9"/>
          <p:cNvSpPr txBox="1"/>
          <p:nvPr/>
        </p:nvSpPr>
        <p:spPr>
          <a:xfrm>
            <a:off x="64008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161" name="Google Shape;161;p9"/>
          <p:cNvSpPr txBox="1"/>
          <p:nvPr/>
        </p:nvSpPr>
        <p:spPr>
          <a:xfrm>
            <a:off x="640080" y="2176272"/>
            <a:ext cx="15544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VS Code</a:t>
            </a:r>
            <a:endParaRPr b="0" i="0" spc="0" sz="1700" u="none" cap="none" strike="noStrike">
              <a:solidFill>
                <a:schemeClr val="dk1"/>
              </a:solidFill>
              <a:latin typeface="Calibri"/>
              <a:ea typeface="Calibri"/>
              <a:cs typeface="Calibri"/>
              <a:sym typeface="Calibri"/>
            </a:endParaRPr>
          </a:p>
        </p:txBody>
      </p:sp>
      <p:sp>
        <p:nvSpPr>
          <p:cNvPr id="162" name="Google Shape;162;p9"/>
          <p:cNvSpPr txBox="1"/>
          <p:nvPr/>
        </p:nvSpPr>
        <p:spPr>
          <a:xfrm>
            <a:off x="640080" y="2606040"/>
            <a:ext cx="155448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Our shared code editor for the JavaScript backend and interface.</a:t>
            </a:r>
            <a:endParaRPr b="0" i="0" spc="0" sz="1400" u="none" cap="none" strike="noStrike">
              <a:solidFill>
                <a:schemeClr val="dk1"/>
              </a:solidFill>
              <a:latin typeface="Calibri"/>
              <a:ea typeface="Calibri"/>
              <a:cs typeface="Calibri"/>
              <a:sym typeface="Calibri"/>
            </a:endParaRPr>
          </a:p>
        </p:txBody>
      </p:sp>
      <p:sp>
        <p:nvSpPr>
          <p:cNvPr id="163" name="Google Shape;163;p9"/>
          <p:cNvSpPr/>
          <p:nvPr/>
        </p:nvSpPr>
        <p:spPr>
          <a:xfrm>
            <a:off x="2560320" y="1463040"/>
            <a:ext cx="1920240" cy="265176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64" name="Google Shape;164;p9"/>
          <p:cNvSpPr/>
          <p:nvPr/>
        </p:nvSpPr>
        <p:spPr>
          <a:xfrm>
            <a:off x="274320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65" name="Google Shape;165;p9"/>
          <p:cNvSpPr txBox="1"/>
          <p:nvPr/>
        </p:nvSpPr>
        <p:spPr>
          <a:xfrm>
            <a:off x="274320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166" name="Google Shape;166;p9"/>
          <p:cNvSpPr txBox="1"/>
          <p:nvPr/>
        </p:nvSpPr>
        <p:spPr>
          <a:xfrm>
            <a:off x="2743200" y="2176272"/>
            <a:ext cx="15544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GitHub</a:t>
            </a:r>
            <a:endParaRPr b="0" i="0" spc="0" sz="1700" u="none" cap="none" strike="noStrike">
              <a:solidFill>
                <a:schemeClr val="dk1"/>
              </a:solidFill>
              <a:latin typeface="Calibri"/>
              <a:ea typeface="Calibri"/>
              <a:cs typeface="Calibri"/>
              <a:sym typeface="Calibri"/>
            </a:endParaRPr>
          </a:p>
        </p:txBody>
      </p:sp>
      <p:sp>
        <p:nvSpPr>
          <p:cNvPr id="167" name="Google Shape;167;p9"/>
          <p:cNvSpPr txBox="1"/>
          <p:nvPr/>
        </p:nvSpPr>
        <p:spPr>
          <a:xfrm>
            <a:off x="2743200" y="2606040"/>
            <a:ext cx="155448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Holds our code, branches and pull requests. </a:t>
            </a:r>
            <a:r>
              <a:rPr lang="en-US">
                <a:solidFill>
                  <a:srgbClr val="0F172A"/>
                </a:solidFill>
                <a:latin typeface="Calibri"/>
                <a:ea typeface="Calibri"/>
                <a:cs typeface="Calibri"/>
                <a:sym typeface="Calibri"/>
              </a:rPr>
              <a:t>The team leader</a:t>
            </a:r>
            <a:r>
              <a:rPr b="0" i="0" lang="en-US" spc="0" sz="1400" u="none" cap="none" strike="noStrike">
                <a:solidFill>
                  <a:srgbClr val="0F172A"/>
                </a:solidFill>
                <a:latin typeface="Calibri"/>
                <a:ea typeface="Calibri"/>
                <a:cs typeface="Calibri"/>
                <a:sym typeface="Calibri"/>
              </a:rPr>
              <a:t> reviews and tests before merging.</a:t>
            </a:r>
            <a:endParaRPr b="0" i="0" spc="0" sz="1400" u="none" cap="none" strike="noStrike">
              <a:solidFill>
                <a:schemeClr val="dk1"/>
              </a:solidFill>
              <a:latin typeface="Calibri"/>
              <a:ea typeface="Calibri"/>
              <a:cs typeface="Calibri"/>
              <a:sym typeface="Calibri"/>
            </a:endParaRPr>
          </a:p>
        </p:txBody>
      </p:sp>
      <p:sp>
        <p:nvSpPr>
          <p:cNvPr id="168" name="Google Shape;168;p9"/>
          <p:cNvSpPr/>
          <p:nvPr/>
        </p:nvSpPr>
        <p:spPr>
          <a:xfrm>
            <a:off x="4663440" y="1463040"/>
            <a:ext cx="1920240" cy="265176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69" name="Google Shape;169;p9"/>
          <p:cNvSpPr/>
          <p:nvPr/>
        </p:nvSpPr>
        <p:spPr>
          <a:xfrm>
            <a:off x="48463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70" name="Google Shape;170;p9"/>
          <p:cNvSpPr txBox="1"/>
          <p:nvPr/>
        </p:nvSpPr>
        <p:spPr>
          <a:xfrm>
            <a:off x="48463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171" name="Google Shape;171;p9"/>
          <p:cNvSpPr txBox="1"/>
          <p:nvPr/>
        </p:nvSpPr>
        <p:spPr>
          <a:xfrm>
            <a:off x="4846320" y="2176272"/>
            <a:ext cx="15544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Teams</a:t>
            </a:r>
            <a:endParaRPr b="0" i="0" spc="0" sz="1700" u="none" cap="none" strike="noStrike">
              <a:solidFill>
                <a:schemeClr val="dk1"/>
              </a:solidFill>
              <a:latin typeface="Calibri"/>
              <a:ea typeface="Calibri"/>
              <a:cs typeface="Calibri"/>
              <a:sym typeface="Calibri"/>
            </a:endParaRPr>
          </a:p>
        </p:txBody>
      </p:sp>
      <p:sp>
        <p:nvSpPr>
          <p:cNvPr id="172" name="Google Shape;172;p9"/>
          <p:cNvSpPr txBox="1"/>
          <p:nvPr/>
        </p:nvSpPr>
        <p:spPr>
          <a:xfrm>
            <a:off x="4846320" y="2606040"/>
            <a:ext cx="155448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Frequent updates, weekly meetings and upload notices so no one is left waiting.</a:t>
            </a:r>
            <a:endParaRPr b="0" i="0" spc="0" sz="1400" u="none" cap="none" strike="noStrike">
              <a:solidFill>
                <a:schemeClr val="dk1"/>
              </a:solidFill>
              <a:latin typeface="Calibri"/>
              <a:ea typeface="Calibri"/>
              <a:cs typeface="Calibri"/>
              <a:sym typeface="Calibri"/>
            </a:endParaRPr>
          </a:p>
        </p:txBody>
      </p:sp>
      <p:sp>
        <p:nvSpPr>
          <p:cNvPr id="173" name="Google Shape;173;p9"/>
          <p:cNvSpPr/>
          <p:nvPr/>
        </p:nvSpPr>
        <p:spPr>
          <a:xfrm>
            <a:off x="6766560" y="1463040"/>
            <a:ext cx="1920240" cy="265176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74" name="Google Shape;174;p9"/>
          <p:cNvSpPr/>
          <p:nvPr/>
        </p:nvSpPr>
        <p:spPr>
          <a:xfrm>
            <a:off x="694944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75" name="Google Shape;175;p9"/>
          <p:cNvSpPr txBox="1"/>
          <p:nvPr/>
        </p:nvSpPr>
        <p:spPr>
          <a:xfrm>
            <a:off x="694944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4</a:t>
            </a:r>
            <a:endParaRPr b="0" i="0" spc="0" sz="1400" u="none" cap="none" strike="noStrike">
              <a:solidFill>
                <a:schemeClr val="dk1"/>
              </a:solidFill>
              <a:latin typeface="Calibri"/>
              <a:ea typeface="Calibri"/>
              <a:cs typeface="Calibri"/>
              <a:sym typeface="Calibri"/>
            </a:endParaRPr>
          </a:p>
        </p:txBody>
      </p:sp>
      <p:sp>
        <p:nvSpPr>
          <p:cNvPr id="176" name="Google Shape;176;p9"/>
          <p:cNvSpPr txBox="1"/>
          <p:nvPr/>
        </p:nvSpPr>
        <p:spPr>
          <a:xfrm>
            <a:off x="6949440" y="2176272"/>
            <a:ext cx="15544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Google Docs</a:t>
            </a:r>
            <a:endParaRPr b="0" i="0" spc="0" sz="1700" u="none" cap="none" strike="noStrike">
              <a:solidFill>
                <a:schemeClr val="dk1"/>
              </a:solidFill>
              <a:latin typeface="Calibri"/>
              <a:ea typeface="Calibri"/>
              <a:cs typeface="Calibri"/>
              <a:sym typeface="Calibri"/>
            </a:endParaRPr>
          </a:p>
        </p:txBody>
      </p:sp>
      <p:sp>
        <p:nvSpPr>
          <p:cNvPr id="177" name="Google Shape;177;p9"/>
          <p:cNvSpPr txBox="1"/>
          <p:nvPr/>
        </p:nvSpPr>
        <p:spPr>
          <a:xfrm>
            <a:off x="6949440" y="2606040"/>
            <a:ext cx="155448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Docs and Slides let multiple people edit at the same time.</a:t>
            </a:r>
            <a:endParaRPr b="0" i="0"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82" name="Shape 182"/>
        <p:cNvGrpSpPr/>
        <p:nvPr/>
      </p:nvGrpSpPr>
      <p:grpSpPr>
        <a:xfrm>
          <a:off x="0" y="0"/>
          <a:ext cx="0" cy="0"/>
          <a:chOff x="0" y="0"/>
          <a:chExt cx="0" cy="0"/>
        </a:xfrm>
      </p:grpSpPr>
      <p:sp>
        <p:nvSpPr>
          <p:cNvPr id="183" name="Google Shape;183;p10"/>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2: Tonio (UI Lead)</a:t>
            </a:r>
            <a:endParaRPr b="0" i="0" spc="0" sz="1200" u="none" cap="none" strike="noStrike">
              <a:solidFill>
                <a:schemeClr val="dk1"/>
              </a:solidFill>
              <a:latin typeface="Calibri"/>
              <a:ea typeface="Calibri"/>
              <a:cs typeface="Calibri"/>
              <a:sym typeface="Calibri"/>
            </a:endParaRPr>
          </a:p>
        </p:txBody>
      </p:sp>
      <p:sp>
        <p:nvSpPr>
          <p:cNvPr id="184" name="Google Shape;184;p10"/>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Simulated Email Interface</a:t>
            </a:r>
            <a:endParaRPr b="0" i="0" spc="0" sz="3000" u="none" cap="none" strike="noStrike">
              <a:solidFill>
                <a:schemeClr val="dk1"/>
              </a:solidFill>
              <a:latin typeface="Calibri"/>
              <a:ea typeface="Calibri"/>
              <a:cs typeface="Calibri"/>
              <a:sym typeface="Calibri"/>
            </a:endParaRPr>
          </a:p>
        </p:txBody>
      </p:sp>
      <p:sp>
        <p:nvSpPr>
          <p:cNvPr id="185" name="Google Shape;185;p10"/>
          <p:cNvSpPr/>
          <p:nvPr/>
        </p:nvSpPr>
        <p:spPr>
          <a:xfrm>
            <a:off x="457200" y="1463065"/>
            <a:ext cx="4011000" cy="26115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86" name="Google Shape;186;p10"/>
          <p:cNvSpPr txBox="1"/>
          <p:nvPr/>
        </p:nvSpPr>
        <p:spPr>
          <a:xfrm>
            <a:off x="565020" y="1534507"/>
            <a:ext cx="34581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Familiar layout</a:t>
            </a:r>
            <a:endParaRPr b="0" i="0" spc="0" sz="1700" u="none" cap="none" strike="noStrike">
              <a:solidFill>
                <a:schemeClr val="dk1"/>
              </a:solidFill>
              <a:latin typeface="Calibri"/>
              <a:ea typeface="Calibri"/>
              <a:cs typeface="Calibri"/>
              <a:sym typeface="Calibri"/>
            </a:endParaRPr>
          </a:p>
        </p:txBody>
      </p:sp>
      <p:sp>
        <p:nvSpPr>
          <p:cNvPr id="187" name="Google Shape;187;p10"/>
          <p:cNvSpPr txBox="1"/>
          <p:nvPr/>
        </p:nvSpPr>
        <p:spPr>
          <a:xfrm>
            <a:off x="593147" y="1954987"/>
            <a:ext cx="3458100" cy="2022600"/>
          </a:xfrm>
          <a:prstGeom prst="rect">
            <a:avLst/>
          </a:prstGeom>
          <a:noFill/>
          <a:ln>
            <a:noFill/>
          </a:ln>
        </p:spPr>
        <p:txBody>
          <a:bodyPr anchorCtr="0" anchor="t" bIns="0" lIns="0" spcFirstLastPara="1" rIns="0" wrap="square" tIns="0">
            <a:noAutofit/>
          </a:bodyPr>
          <a:lstStyle/>
          <a:p>
            <a:pPr indent="-317500" lvl="0" marL="457200" marR="0" rtl="0" algn="l">
              <a:lnSpc>
                <a:spcPct val="100000"/>
              </a:lnSpc>
              <a:spcBef>
                <a:spcPts val="0"/>
              </a:spcBef>
              <a:spcAft>
                <a:spcPts val="0"/>
              </a:spcAft>
              <a:buClr>
                <a:schemeClr val="dk1"/>
              </a:buClr>
              <a:buSzPts val="1400"/>
              <a:buFont typeface="Calibri"/>
              <a:buChar char="●"/>
            </a:pPr>
            <a:r>
              <a:rPr lang="en-US">
                <a:solidFill>
                  <a:schemeClr val="dk1"/>
                </a:solidFill>
                <a:latin typeface="Calibri"/>
                <a:ea typeface="Calibri"/>
                <a:cs typeface="Calibri"/>
                <a:sym typeface="Calibri"/>
              </a:rPr>
              <a:t>It’s imperative that it is built to look like a real work email, requiring an inbox list, a reading pane, and clear sender details.</a:t>
            </a:r>
            <a:endParaRPr>
              <a:solidFill>
                <a:schemeClr val="dk1"/>
              </a:solidFill>
              <a:latin typeface="Calibri"/>
              <a:ea typeface="Calibri"/>
              <a:cs typeface="Calibri"/>
              <a:sym typeface="Calibri"/>
            </a:endParaRPr>
          </a:p>
          <a:p>
            <a:pPr indent="-317500" lvl="0" marL="457200" marR="0" rtl="0" algn="l">
              <a:lnSpc>
                <a:spcPct val="100000"/>
              </a:lnSpc>
              <a:spcBef>
                <a:spcPts val="0"/>
              </a:spcBef>
              <a:spcAft>
                <a:spcPts val="0"/>
              </a:spcAft>
              <a:buClr>
                <a:schemeClr val="dk1"/>
              </a:buClr>
              <a:buSzPts val="1400"/>
              <a:buFont typeface="Calibri"/>
              <a:buChar char="●"/>
            </a:pPr>
            <a:r>
              <a:rPr lang="en-US">
                <a:solidFill>
                  <a:schemeClr val="dk1"/>
                </a:solidFill>
                <a:latin typeface="Calibri"/>
                <a:ea typeface="Calibri"/>
                <a:cs typeface="Calibri"/>
                <a:sym typeface="Calibri"/>
              </a:rPr>
              <a:t>Users are given a score, level and streak to track progress, and achievements are rewarded to build a positive association with successfully spotting a fake email</a:t>
            </a:r>
            <a:endParaRPr b="0" i="0" spc="0" sz="1400" u="none" cap="none" strike="noStrike">
              <a:solidFill>
                <a:schemeClr val="dk1"/>
              </a:solidFill>
              <a:latin typeface="Calibri"/>
              <a:ea typeface="Calibri"/>
              <a:cs typeface="Calibri"/>
              <a:sym typeface="Calibri"/>
            </a:endParaRPr>
          </a:p>
        </p:txBody>
      </p:sp>
      <p:sp>
        <p:nvSpPr>
          <p:cNvPr id="188" name="Google Shape;188;p10"/>
          <p:cNvSpPr/>
          <p:nvPr/>
        </p:nvSpPr>
        <p:spPr>
          <a:xfrm>
            <a:off x="4675788" y="1463050"/>
            <a:ext cx="4011000" cy="26517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89" name="Google Shape;189;p10"/>
          <p:cNvSpPr txBox="1"/>
          <p:nvPr/>
        </p:nvSpPr>
        <p:spPr>
          <a:xfrm>
            <a:off x="4815865" y="1589232"/>
            <a:ext cx="34581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Natural reactions</a:t>
            </a:r>
            <a:endParaRPr b="0" i="0" spc="0" sz="1700" u="none" cap="none" strike="noStrike">
              <a:solidFill>
                <a:schemeClr val="dk1"/>
              </a:solidFill>
              <a:latin typeface="Calibri"/>
              <a:ea typeface="Calibri"/>
              <a:cs typeface="Calibri"/>
              <a:sym typeface="Calibri"/>
            </a:endParaRPr>
          </a:p>
        </p:txBody>
      </p:sp>
      <p:sp>
        <p:nvSpPr>
          <p:cNvPr id="190" name="Google Shape;190;p10"/>
          <p:cNvSpPr txBox="1"/>
          <p:nvPr/>
        </p:nvSpPr>
        <p:spPr>
          <a:xfrm>
            <a:off x="4952417" y="1900213"/>
            <a:ext cx="3458100" cy="2077500"/>
          </a:xfrm>
          <a:prstGeom prst="rect">
            <a:avLst/>
          </a:prstGeom>
          <a:noFill/>
          <a:ln>
            <a:noFill/>
          </a:ln>
        </p:spPr>
        <p:txBody>
          <a:bodyPr anchorCtr="0" anchor="t" bIns="0" lIns="0" spcFirstLastPara="1" rIns="0" wrap="square" tIns="0">
            <a:noAutofit/>
          </a:bodyPr>
          <a:lstStyle/>
          <a:p>
            <a:pPr indent="-336550" lvl="0" marL="457200" marR="0" rtl="0" algn="l">
              <a:lnSpc>
                <a:spcPct val="100000"/>
              </a:lnSpc>
              <a:spcBef>
                <a:spcPts val="0"/>
              </a:spcBef>
              <a:spcAft>
                <a:spcPts val="0"/>
              </a:spcAft>
              <a:buClr>
                <a:schemeClr val="dk1"/>
              </a:buClr>
              <a:buSzPts val="1700"/>
              <a:buFont typeface="Calibri"/>
              <a:buChar char="●"/>
            </a:pPr>
            <a:r>
              <a:rPr lang="en-US">
                <a:solidFill>
                  <a:schemeClr val="dk1"/>
                </a:solidFill>
                <a:latin typeface="Calibri"/>
                <a:ea typeface="Calibri"/>
                <a:cs typeface="Calibri"/>
                <a:sym typeface="Calibri"/>
              </a:rPr>
              <a:t>Players open each email and decide, whether to Report it as phishing or that is is safe</a:t>
            </a:r>
            <a:endParaRPr>
              <a:solidFill>
                <a:schemeClr val="dk1"/>
              </a:solidFill>
              <a:latin typeface="Calibri"/>
              <a:ea typeface="Calibri"/>
              <a:cs typeface="Calibri"/>
              <a:sym typeface="Calibri"/>
            </a:endParaRPr>
          </a:p>
          <a:p>
            <a:pPr indent="-336550" lvl="0" marL="457200" marR="0" rtl="0" algn="l">
              <a:lnSpc>
                <a:spcPct val="100000"/>
              </a:lnSpc>
              <a:spcBef>
                <a:spcPts val="0"/>
              </a:spcBef>
              <a:spcAft>
                <a:spcPts val="0"/>
              </a:spcAft>
              <a:buClr>
                <a:schemeClr val="dk1"/>
              </a:buClr>
              <a:buSzPts val="1700"/>
              <a:buFont typeface="Calibri"/>
              <a:buChar char="●"/>
            </a:pPr>
            <a:r>
              <a:rPr lang="en-US">
                <a:solidFill>
                  <a:schemeClr val="dk1"/>
                </a:solidFill>
                <a:latin typeface="Calibri"/>
                <a:ea typeface="Calibri"/>
                <a:cs typeface="Calibri"/>
                <a:sym typeface="Calibri"/>
              </a:rPr>
              <a:t>A realistic environment makes players react as they would at their desk.</a:t>
            </a:r>
            <a:endParaRPr>
              <a:solidFill>
                <a:schemeClr val="dk1"/>
              </a:solidFill>
              <a:latin typeface="Calibri"/>
              <a:ea typeface="Calibri"/>
              <a:cs typeface="Calibri"/>
              <a:sym typeface="Calibri"/>
            </a:endParaRPr>
          </a:p>
          <a:p>
            <a:pPr indent="-317500" lvl="0" marL="457200" marR="0" rtl="0" algn="l">
              <a:lnSpc>
                <a:spcPct val="100000"/>
              </a:lnSpc>
              <a:spcBef>
                <a:spcPts val="0"/>
              </a:spcBef>
              <a:spcAft>
                <a:spcPts val="0"/>
              </a:spcAft>
              <a:buClr>
                <a:schemeClr val="dk1"/>
              </a:buClr>
              <a:buSzPts val="1400"/>
              <a:buFont typeface="Calibri"/>
              <a:buChar char="●"/>
            </a:pPr>
            <a:r>
              <a:rPr lang="en-US">
                <a:solidFill>
                  <a:schemeClr val="dk1"/>
                </a:solidFill>
                <a:latin typeface="Calibri"/>
                <a:ea typeface="Calibri"/>
                <a:cs typeface="Calibri"/>
                <a:sym typeface="Calibri"/>
              </a:rPr>
              <a:t>This helps to create mind muscle memory, as it will help create cognitive associations with their simulated inbox and real inbox</a:t>
            </a:r>
            <a:endParaRPr>
              <a:solidFill>
                <a:schemeClr val="dk1"/>
              </a:solidFill>
              <a:latin typeface="Calibri"/>
              <a:ea typeface="Calibri"/>
              <a:cs typeface="Calibri"/>
              <a:sym typeface="Calibri"/>
            </a:endParaRPr>
          </a:p>
        </p:txBody>
      </p:sp>
      <p:sp>
        <p:nvSpPr>
          <p:cNvPr id="191" name="Google Shape;191;p10"/>
          <p:cNvSpPr/>
          <p:nvPr/>
        </p:nvSpPr>
        <p:spPr>
          <a:xfrm>
            <a:off x="457200" y="4251950"/>
            <a:ext cx="8229600" cy="59430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92" name="Google Shape;192;p10"/>
          <p:cNvSpPr txBox="1"/>
          <p:nvPr/>
        </p:nvSpPr>
        <p:spPr>
          <a:xfrm>
            <a:off x="605928" y="4251950"/>
            <a:ext cx="7932000" cy="594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1" lang="en-US" spc="0" sz="1400" u="none" cap="none" strike="noStrike">
                <a:solidFill>
                  <a:srgbClr val="0F172A"/>
                </a:solidFill>
                <a:latin typeface="Calibri"/>
                <a:ea typeface="Calibri"/>
                <a:cs typeface="Calibri"/>
                <a:sym typeface="Calibri"/>
              </a:rPr>
              <a:t>Williams et al. [3] found that cues such as authority made people more likely to click, so our inbox copies real workplace email.</a:t>
            </a:r>
            <a:endParaRPr b="0" i="0" spc="0" sz="1400" u="none" cap="none" strike="noStrike">
              <a:solidFill>
                <a:schemeClr val="dk1"/>
              </a:solidFill>
              <a:latin typeface="Calibri"/>
              <a:ea typeface="Calibri"/>
              <a:cs typeface="Calibri"/>
              <a:sym typeface="Calibri"/>
            </a:endParaRPr>
          </a:p>
        </p:txBody>
      </p:sp>
      <p:sp>
        <p:nvSpPr>
          <p:cNvPr id="193" name="Google Shape;193;p10"/>
          <p:cNvSpPr txBox="1"/>
          <p:nvPr/>
        </p:nvSpPr>
        <p:spPr>
          <a:xfrm>
            <a:off x="9865350" y="3131375"/>
            <a:ext cx="53574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198" name="Shape 198"/>
        <p:cNvGrpSpPr/>
        <p:nvPr/>
      </p:nvGrpSpPr>
      <p:grpSpPr>
        <a:xfrm>
          <a:off x="0" y="0"/>
          <a:ext cx="0" cy="0"/>
          <a:chOff x="0" y="0"/>
          <a:chExt cx="0" cy="0"/>
        </a:xfrm>
      </p:grpSpPr>
      <p:sp>
        <p:nvSpPr>
          <p:cNvPr id="199" name="Google Shape;199;p11"/>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2: Tonio (UI Lead)</a:t>
            </a:r>
            <a:endParaRPr b="0" i="0" spc="0" sz="1200" u="none" cap="none" strike="noStrike">
              <a:solidFill>
                <a:schemeClr val="dk1"/>
              </a:solidFill>
              <a:latin typeface="Calibri"/>
              <a:ea typeface="Calibri"/>
              <a:cs typeface="Calibri"/>
              <a:sym typeface="Calibri"/>
            </a:endParaRPr>
          </a:p>
        </p:txBody>
      </p:sp>
      <p:sp>
        <p:nvSpPr>
          <p:cNvPr id="200" name="Google Shape;200;p11"/>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Onboarding Tutorials and AI Scenarios</a:t>
            </a:r>
            <a:endParaRPr b="0" i="0" spc="0" sz="3000" u="none" cap="none" strike="noStrike">
              <a:solidFill>
                <a:schemeClr val="dk1"/>
              </a:solidFill>
              <a:latin typeface="Calibri"/>
              <a:ea typeface="Calibri"/>
              <a:cs typeface="Calibri"/>
              <a:sym typeface="Calibri"/>
            </a:endParaRPr>
          </a:p>
        </p:txBody>
      </p:sp>
      <p:sp>
        <p:nvSpPr>
          <p:cNvPr id="201" name="Google Shape;201;p11"/>
          <p:cNvSpPr/>
          <p:nvPr/>
        </p:nvSpPr>
        <p:spPr>
          <a:xfrm>
            <a:off x="457200" y="1463040"/>
            <a:ext cx="1920240" cy="265176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i="0" spc="0" u="none" cap="none" strike="noStrike">
              <a:solidFill>
                <a:srgbClr val="000000"/>
              </a:solidFill>
              <a:latin typeface="Calibri"/>
              <a:ea typeface="Calibri"/>
              <a:cs typeface="Calibri"/>
              <a:sym typeface="Calibri"/>
            </a:endParaRPr>
          </a:p>
        </p:txBody>
      </p:sp>
      <p:sp>
        <p:nvSpPr>
          <p:cNvPr id="202" name="Google Shape;202;p11"/>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03" name="Google Shape;203;p11"/>
          <p:cNvSpPr txBox="1"/>
          <p:nvPr/>
        </p:nvSpPr>
        <p:spPr>
          <a:xfrm>
            <a:off x="64008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204" name="Google Shape;204;p11"/>
          <p:cNvSpPr txBox="1"/>
          <p:nvPr/>
        </p:nvSpPr>
        <p:spPr>
          <a:xfrm>
            <a:off x="640080" y="2176272"/>
            <a:ext cx="15544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Welcome</a:t>
            </a:r>
            <a:endParaRPr b="0" i="0" spc="0" sz="1700" u="none" cap="none" strike="noStrike">
              <a:solidFill>
                <a:schemeClr val="dk1"/>
              </a:solidFill>
              <a:latin typeface="Calibri"/>
              <a:ea typeface="Calibri"/>
              <a:cs typeface="Calibri"/>
              <a:sym typeface="Calibri"/>
            </a:endParaRPr>
          </a:p>
        </p:txBody>
      </p:sp>
      <p:sp>
        <p:nvSpPr>
          <p:cNvPr id="205" name="Google Shape;205;p11"/>
          <p:cNvSpPr txBox="1"/>
          <p:nvPr/>
        </p:nvSpPr>
        <p:spPr>
          <a:xfrm>
            <a:off x="640080" y="2606040"/>
            <a:ext cx="1554480" cy="13716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1200"/>
              </a:spcBef>
              <a:spcAft>
                <a:spcPts val="0"/>
              </a:spcAft>
              <a:buNone/>
            </a:pPr>
            <a:r>
              <a:rPr lang="en-US">
                <a:solidFill>
                  <a:srgbClr val="0F172A"/>
                </a:solidFill>
                <a:latin typeface="Calibri"/>
                <a:ea typeface="Calibri"/>
                <a:cs typeface="Calibri"/>
                <a:sym typeface="Calibri"/>
              </a:rPr>
              <a:t>A short guided tour greets new players.</a:t>
            </a:r>
            <a:endParaRPr>
              <a:solidFill>
                <a:srgbClr val="0F172A"/>
              </a:solidFill>
              <a:latin typeface="Calibri"/>
              <a:ea typeface="Calibri"/>
              <a:cs typeface="Calibri"/>
              <a:sym typeface="Calibri"/>
            </a:endParaRPr>
          </a:p>
          <a:p>
            <a:pPr indent="0" lvl="0" marL="0" rtl="0" algn="l">
              <a:lnSpc>
                <a:spcPct val="115000"/>
              </a:lnSpc>
              <a:spcBef>
                <a:spcPts val="1200"/>
              </a:spcBef>
              <a:spcAft>
                <a:spcPts val="0"/>
              </a:spcAft>
              <a:buNone/>
            </a:pPr>
            <a:r>
              <a:rPr lang="en-US">
                <a:solidFill>
                  <a:srgbClr val="0F172A"/>
                </a:solidFill>
                <a:latin typeface="Calibri"/>
                <a:ea typeface="Calibri"/>
                <a:cs typeface="Calibri"/>
                <a:sym typeface="Calibri"/>
              </a:rPr>
              <a:t>Shows how the inbox works before scoring starts.</a:t>
            </a:r>
            <a:endParaRPr>
              <a:solidFill>
                <a:srgbClr val="0F172A"/>
              </a:solidFill>
              <a:latin typeface="Calibri"/>
              <a:ea typeface="Calibri"/>
              <a:cs typeface="Calibri"/>
              <a:sym typeface="Calibri"/>
            </a:endParaRPr>
          </a:p>
          <a:p>
            <a:pPr indent="0" lvl="0" marL="0" marR="0" rtl="0" algn="l">
              <a:lnSpc>
                <a:spcPct val="100000"/>
              </a:lnSpc>
              <a:spcBef>
                <a:spcPts val="1200"/>
              </a:spcBef>
              <a:spcAft>
                <a:spcPts val="0"/>
              </a:spcAft>
              <a:buNone/>
            </a:pPr>
            <a:r>
              <a:t/>
            </a:r>
            <a:endParaRPr>
              <a:solidFill>
                <a:srgbClr val="0F172A"/>
              </a:solidFill>
              <a:latin typeface="Calibri"/>
              <a:ea typeface="Calibri"/>
              <a:cs typeface="Calibri"/>
              <a:sym typeface="Calibri"/>
            </a:endParaRPr>
          </a:p>
        </p:txBody>
      </p:sp>
      <p:sp>
        <p:nvSpPr>
          <p:cNvPr id="206" name="Google Shape;206;p11"/>
          <p:cNvSpPr/>
          <p:nvPr/>
        </p:nvSpPr>
        <p:spPr>
          <a:xfrm>
            <a:off x="2395728" y="2606040"/>
            <a:ext cx="146304" cy="228600"/>
          </a:xfrm>
          <a:prstGeom prst="rightArrow">
            <a:avLst>
              <a:gd fmla="val 50000" name="adj1"/>
              <a:gd fmla="val 50000" name="adj2"/>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07" name="Google Shape;207;p11"/>
          <p:cNvSpPr/>
          <p:nvPr/>
        </p:nvSpPr>
        <p:spPr>
          <a:xfrm>
            <a:off x="2560320" y="1463040"/>
            <a:ext cx="1920240" cy="265176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i="0" spc="0" u="none" cap="none" strike="noStrike">
              <a:solidFill>
                <a:srgbClr val="000000"/>
              </a:solidFill>
              <a:latin typeface="Calibri"/>
              <a:ea typeface="Calibri"/>
              <a:cs typeface="Calibri"/>
              <a:sym typeface="Calibri"/>
            </a:endParaRPr>
          </a:p>
        </p:txBody>
      </p:sp>
      <p:sp>
        <p:nvSpPr>
          <p:cNvPr id="208" name="Google Shape;208;p11"/>
          <p:cNvSpPr/>
          <p:nvPr/>
        </p:nvSpPr>
        <p:spPr>
          <a:xfrm>
            <a:off x="274320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09" name="Google Shape;209;p11"/>
          <p:cNvSpPr txBox="1"/>
          <p:nvPr/>
        </p:nvSpPr>
        <p:spPr>
          <a:xfrm>
            <a:off x="274320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210" name="Google Shape;210;p11"/>
          <p:cNvSpPr txBox="1"/>
          <p:nvPr/>
        </p:nvSpPr>
        <p:spPr>
          <a:xfrm>
            <a:off x="2743200" y="2176272"/>
            <a:ext cx="15544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Practise</a:t>
            </a:r>
            <a:endParaRPr b="0" i="0" spc="0" sz="1700" u="none" cap="none" strike="noStrike">
              <a:solidFill>
                <a:schemeClr val="dk1"/>
              </a:solidFill>
              <a:latin typeface="Calibri"/>
              <a:ea typeface="Calibri"/>
              <a:cs typeface="Calibri"/>
              <a:sym typeface="Calibri"/>
            </a:endParaRPr>
          </a:p>
        </p:txBody>
      </p:sp>
      <p:sp>
        <p:nvSpPr>
          <p:cNvPr id="211" name="Google Shape;211;p11"/>
          <p:cNvSpPr txBox="1"/>
          <p:nvPr/>
        </p:nvSpPr>
        <p:spPr>
          <a:xfrm>
            <a:off x="2743200" y="2606040"/>
            <a:ext cx="1554480" cy="13716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1200"/>
              </a:spcBef>
              <a:spcAft>
                <a:spcPts val="0"/>
              </a:spcAft>
              <a:buNone/>
            </a:pPr>
            <a:r>
              <a:rPr lang="en-US">
                <a:solidFill>
                  <a:srgbClr val="0F172A"/>
                </a:solidFill>
                <a:latin typeface="Calibri"/>
                <a:ea typeface="Calibri"/>
                <a:cs typeface="Calibri"/>
                <a:sym typeface="Calibri"/>
              </a:rPr>
              <a:t>Users try one guided example first.</a:t>
            </a:r>
            <a:endParaRPr>
              <a:solidFill>
                <a:srgbClr val="0F172A"/>
              </a:solidFill>
              <a:latin typeface="Calibri"/>
              <a:ea typeface="Calibri"/>
              <a:cs typeface="Calibri"/>
              <a:sym typeface="Calibri"/>
            </a:endParaRPr>
          </a:p>
          <a:p>
            <a:pPr indent="0" lvl="0" marL="0" rtl="0" algn="l">
              <a:lnSpc>
                <a:spcPct val="115000"/>
              </a:lnSpc>
              <a:spcBef>
                <a:spcPts val="1200"/>
              </a:spcBef>
              <a:spcAft>
                <a:spcPts val="0"/>
              </a:spcAft>
              <a:buNone/>
            </a:pPr>
            <a:r>
              <a:rPr lang="en-US">
                <a:solidFill>
                  <a:srgbClr val="0F172A"/>
                </a:solidFill>
                <a:latin typeface="Calibri"/>
                <a:ea typeface="Calibri"/>
                <a:cs typeface="Calibri"/>
                <a:sym typeface="Calibri"/>
              </a:rPr>
              <a:t>Helpful hints teach them the controls.</a:t>
            </a:r>
            <a:endParaRPr>
              <a:solidFill>
                <a:srgbClr val="0F172A"/>
              </a:solidFill>
              <a:latin typeface="Calibri"/>
              <a:ea typeface="Calibri"/>
              <a:cs typeface="Calibri"/>
              <a:sym typeface="Calibri"/>
            </a:endParaRPr>
          </a:p>
          <a:p>
            <a:pPr indent="0" lvl="0" marL="0" marR="0" rtl="0" algn="l">
              <a:lnSpc>
                <a:spcPct val="100000"/>
              </a:lnSpc>
              <a:spcBef>
                <a:spcPts val="1200"/>
              </a:spcBef>
              <a:spcAft>
                <a:spcPts val="0"/>
              </a:spcAft>
              <a:buNone/>
            </a:pPr>
            <a:r>
              <a:t/>
            </a:r>
            <a:endParaRPr>
              <a:solidFill>
                <a:srgbClr val="0F172A"/>
              </a:solidFill>
              <a:latin typeface="Calibri"/>
              <a:ea typeface="Calibri"/>
              <a:cs typeface="Calibri"/>
              <a:sym typeface="Calibri"/>
            </a:endParaRPr>
          </a:p>
        </p:txBody>
      </p:sp>
      <p:sp>
        <p:nvSpPr>
          <p:cNvPr id="212" name="Google Shape;212;p11"/>
          <p:cNvSpPr/>
          <p:nvPr/>
        </p:nvSpPr>
        <p:spPr>
          <a:xfrm>
            <a:off x="4498848" y="2606040"/>
            <a:ext cx="146304" cy="228600"/>
          </a:xfrm>
          <a:prstGeom prst="rightArrow">
            <a:avLst>
              <a:gd fmla="val 50000" name="adj1"/>
              <a:gd fmla="val 50000" name="adj2"/>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13" name="Google Shape;213;p11"/>
          <p:cNvSpPr/>
          <p:nvPr/>
        </p:nvSpPr>
        <p:spPr>
          <a:xfrm>
            <a:off x="4663440" y="1463040"/>
            <a:ext cx="1920240" cy="265176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i="0" spc="0" u="none" cap="none" strike="noStrike">
              <a:solidFill>
                <a:srgbClr val="000000"/>
              </a:solidFill>
              <a:latin typeface="Calibri"/>
              <a:ea typeface="Calibri"/>
              <a:cs typeface="Calibri"/>
              <a:sym typeface="Calibri"/>
            </a:endParaRPr>
          </a:p>
        </p:txBody>
      </p:sp>
      <p:sp>
        <p:nvSpPr>
          <p:cNvPr id="214" name="Google Shape;214;p11"/>
          <p:cNvSpPr/>
          <p:nvPr/>
        </p:nvSpPr>
        <p:spPr>
          <a:xfrm>
            <a:off x="48463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15" name="Google Shape;215;p11"/>
          <p:cNvSpPr txBox="1"/>
          <p:nvPr/>
        </p:nvSpPr>
        <p:spPr>
          <a:xfrm>
            <a:off x="48463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216" name="Google Shape;216;p11"/>
          <p:cNvSpPr txBox="1"/>
          <p:nvPr/>
        </p:nvSpPr>
        <p:spPr>
          <a:xfrm>
            <a:off x="4846320" y="2176272"/>
            <a:ext cx="15544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Generate</a:t>
            </a:r>
            <a:endParaRPr b="0" i="0" spc="0" sz="1700" u="none" cap="none" strike="noStrike">
              <a:solidFill>
                <a:schemeClr val="dk1"/>
              </a:solidFill>
              <a:latin typeface="Calibri"/>
              <a:ea typeface="Calibri"/>
              <a:cs typeface="Calibri"/>
              <a:sym typeface="Calibri"/>
            </a:endParaRPr>
          </a:p>
        </p:txBody>
      </p:sp>
      <p:sp>
        <p:nvSpPr>
          <p:cNvPr id="217" name="Google Shape;217;p11"/>
          <p:cNvSpPr txBox="1"/>
          <p:nvPr/>
        </p:nvSpPr>
        <p:spPr>
          <a:xfrm>
            <a:off x="4846320" y="2606040"/>
            <a:ext cx="1554480" cy="13716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1200"/>
              </a:spcBef>
              <a:spcAft>
                <a:spcPts val="0"/>
              </a:spcAft>
              <a:buNone/>
            </a:pPr>
            <a:r>
              <a:rPr lang="en-US">
                <a:solidFill>
                  <a:srgbClr val="0F172A"/>
                </a:solidFill>
                <a:latin typeface="Calibri"/>
                <a:ea typeface="Calibri"/>
                <a:cs typeface="Calibri"/>
                <a:sym typeface="Calibri"/>
              </a:rPr>
              <a:t>AI API calls write a new email each round.</a:t>
            </a:r>
            <a:endParaRPr>
              <a:solidFill>
                <a:srgbClr val="0F172A"/>
              </a:solidFill>
              <a:latin typeface="Calibri"/>
              <a:ea typeface="Calibri"/>
              <a:cs typeface="Calibri"/>
              <a:sym typeface="Calibri"/>
            </a:endParaRPr>
          </a:p>
          <a:p>
            <a:pPr indent="0" lvl="0" marL="0" rtl="0" algn="l">
              <a:lnSpc>
                <a:spcPct val="115000"/>
              </a:lnSpc>
              <a:spcBef>
                <a:spcPts val="1200"/>
              </a:spcBef>
              <a:spcAft>
                <a:spcPts val="0"/>
              </a:spcAft>
              <a:buNone/>
            </a:pPr>
            <a:r>
              <a:rPr lang="en-US">
                <a:solidFill>
                  <a:srgbClr val="0F172A"/>
                </a:solidFill>
                <a:latin typeface="Calibri"/>
                <a:ea typeface="Calibri"/>
                <a:cs typeface="Calibri"/>
                <a:sym typeface="Calibri"/>
              </a:rPr>
              <a:t>No two sessions are ever the same.</a:t>
            </a:r>
            <a:endParaRPr>
              <a:solidFill>
                <a:srgbClr val="0F172A"/>
              </a:solidFill>
              <a:latin typeface="Calibri"/>
              <a:ea typeface="Calibri"/>
              <a:cs typeface="Calibri"/>
              <a:sym typeface="Calibri"/>
            </a:endParaRPr>
          </a:p>
          <a:p>
            <a:pPr indent="0" lvl="0" marL="0" marR="0" rtl="0" algn="l">
              <a:lnSpc>
                <a:spcPct val="100000"/>
              </a:lnSpc>
              <a:spcBef>
                <a:spcPts val="1200"/>
              </a:spcBef>
              <a:spcAft>
                <a:spcPts val="0"/>
              </a:spcAft>
              <a:buNone/>
            </a:pPr>
            <a:r>
              <a:t/>
            </a:r>
            <a:endParaRPr>
              <a:solidFill>
                <a:srgbClr val="0F172A"/>
              </a:solidFill>
              <a:latin typeface="Calibri"/>
              <a:ea typeface="Calibri"/>
              <a:cs typeface="Calibri"/>
              <a:sym typeface="Calibri"/>
            </a:endParaRPr>
          </a:p>
        </p:txBody>
      </p:sp>
      <p:sp>
        <p:nvSpPr>
          <p:cNvPr id="218" name="Google Shape;218;p11"/>
          <p:cNvSpPr/>
          <p:nvPr/>
        </p:nvSpPr>
        <p:spPr>
          <a:xfrm>
            <a:off x="6601968" y="2606040"/>
            <a:ext cx="146304" cy="228600"/>
          </a:xfrm>
          <a:prstGeom prst="rightArrow">
            <a:avLst>
              <a:gd fmla="val 50000" name="adj1"/>
              <a:gd fmla="val 50000" name="adj2"/>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19" name="Google Shape;219;p11"/>
          <p:cNvSpPr/>
          <p:nvPr/>
        </p:nvSpPr>
        <p:spPr>
          <a:xfrm>
            <a:off x="6766560" y="1463040"/>
            <a:ext cx="1920240" cy="265176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i="0" spc="0" u="none" cap="none" strike="noStrike">
              <a:solidFill>
                <a:srgbClr val="000000"/>
              </a:solidFill>
              <a:latin typeface="Calibri"/>
              <a:ea typeface="Calibri"/>
              <a:cs typeface="Calibri"/>
              <a:sym typeface="Calibri"/>
            </a:endParaRPr>
          </a:p>
        </p:txBody>
      </p:sp>
      <p:sp>
        <p:nvSpPr>
          <p:cNvPr id="220" name="Google Shape;220;p11"/>
          <p:cNvSpPr/>
          <p:nvPr/>
        </p:nvSpPr>
        <p:spPr>
          <a:xfrm>
            <a:off x="694944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21" name="Google Shape;221;p11"/>
          <p:cNvSpPr txBox="1"/>
          <p:nvPr/>
        </p:nvSpPr>
        <p:spPr>
          <a:xfrm>
            <a:off x="694944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4</a:t>
            </a:r>
            <a:endParaRPr b="0" i="0" spc="0" sz="1400" u="none" cap="none" strike="noStrike">
              <a:solidFill>
                <a:schemeClr val="dk1"/>
              </a:solidFill>
              <a:latin typeface="Calibri"/>
              <a:ea typeface="Calibri"/>
              <a:cs typeface="Calibri"/>
              <a:sym typeface="Calibri"/>
            </a:endParaRPr>
          </a:p>
        </p:txBody>
      </p:sp>
      <p:sp>
        <p:nvSpPr>
          <p:cNvPr id="222" name="Google Shape;222;p11"/>
          <p:cNvSpPr txBox="1"/>
          <p:nvPr/>
        </p:nvSpPr>
        <p:spPr>
          <a:xfrm>
            <a:off x="6949440" y="2176272"/>
            <a:ext cx="155448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Adapt</a:t>
            </a:r>
            <a:endParaRPr b="0" i="0" spc="0" sz="1700" u="none" cap="none" strike="noStrike">
              <a:solidFill>
                <a:schemeClr val="dk1"/>
              </a:solidFill>
              <a:latin typeface="Calibri"/>
              <a:ea typeface="Calibri"/>
              <a:cs typeface="Calibri"/>
              <a:sym typeface="Calibri"/>
            </a:endParaRPr>
          </a:p>
        </p:txBody>
      </p:sp>
      <p:sp>
        <p:nvSpPr>
          <p:cNvPr id="223" name="Google Shape;223;p11"/>
          <p:cNvSpPr txBox="1"/>
          <p:nvPr/>
        </p:nvSpPr>
        <p:spPr>
          <a:xfrm>
            <a:off x="6949440" y="2606040"/>
            <a:ext cx="1554480" cy="13716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1200"/>
              </a:spcBef>
              <a:spcAft>
                <a:spcPts val="0"/>
              </a:spcAft>
              <a:buNone/>
            </a:pPr>
            <a:r>
              <a:rPr lang="en-US">
                <a:solidFill>
                  <a:srgbClr val="0F172A"/>
                </a:solidFill>
                <a:latin typeface="Calibri"/>
                <a:ea typeface="Calibri"/>
                <a:cs typeface="Calibri"/>
                <a:sym typeface="Calibri"/>
              </a:rPr>
              <a:t>The AI builds a new scenario every time.</a:t>
            </a:r>
            <a:endParaRPr>
              <a:solidFill>
                <a:srgbClr val="0F172A"/>
              </a:solidFill>
              <a:latin typeface="Calibri"/>
              <a:ea typeface="Calibri"/>
              <a:cs typeface="Calibri"/>
              <a:sym typeface="Calibri"/>
            </a:endParaRPr>
          </a:p>
          <a:p>
            <a:pPr indent="0" lvl="0" marL="0" rtl="0" algn="l">
              <a:lnSpc>
                <a:spcPct val="115000"/>
              </a:lnSpc>
              <a:spcBef>
                <a:spcPts val="1200"/>
              </a:spcBef>
              <a:spcAft>
                <a:spcPts val="0"/>
              </a:spcAft>
              <a:buNone/>
            </a:pPr>
            <a:r>
              <a:rPr lang="en-US">
                <a:solidFill>
                  <a:srgbClr val="0F172A"/>
                </a:solidFill>
                <a:latin typeface="Calibri"/>
                <a:ea typeface="Calibri"/>
                <a:cs typeface="Calibri"/>
                <a:sym typeface="Calibri"/>
              </a:rPr>
              <a:t>Players learn to spot many attack types.</a:t>
            </a:r>
            <a:endParaRPr>
              <a:solidFill>
                <a:srgbClr val="0F172A"/>
              </a:solidFill>
              <a:latin typeface="Calibri"/>
              <a:ea typeface="Calibri"/>
              <a:cs typeface="Calibri"/>
              <a:sym typeface="Calibri"/>
            </a:endParaRPr>
          </a:p>
          <a:p>
            <a:pPr indent="0" lvl="0" marL="0" marR="0" rtl="0" algn="l">
              <a:lnSpc>
                <a:spcPct val="100000"/>
              </a:lnSpc>
              <a:spcBef>
                <a:spcPts val="1200"/>
              </a:spcBef>
              <a:spcAft>
                <a:spcPts val="0"/>
              </a:spcAft>
              <a:buNone/>
            </a:pPr>
            <a:r>
              <a:t/>
            </a:r>
            <a:endParaRPr>
              <a:solidFill>
                <a:srgbClr val="0F172A"/>
              </a:solidFill>
              <a:latin typeface="Calibri"/>
              <a:ea typeface="Calibri"/>
              <a:cs typeface="Calibri"/>
              <a:sym typeface="Calibri"/>
            </a:endParaRPr>
          </a:p>
        </p:txBody>
      </p:sp>
      <p:sp>
        <p:nvSpPr>
          <p:cNvPr id="224" name="Google Shape;224;p11"/>
          <p:cNvSpPr/>
          <p:nvPr/>
        </p:nvSpPr>
        <p:spPr>
          <a:xfrm>
            <a:off x="457200" y="4251960"/>
            <a:ext cx="7589520" cy="59436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25" name="Google Shape;225;p11"/>
          <p:cNvSpPr txBox="1"/>
          <p:nvPr/>
        </p:nvSpPr>
        <p:spPr>
          <a:xfrm>
            <a:off x="594360" y="4251960"/>
            <a:ext cx="7315200" cy="594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1" lang="en-US" spc="0" sz="1400" u="none" cap="none" strike="noStrike">
                <a:solidFill>
                  <a:srgbClr val="0F172A"/>
                </a:solidFill>
                <a:latin typeface="Calibri"/>
                <a:ea typeface="Calibri"/>
                <a:cs typeface="Calibri"/>
                <a:sym typeface="Calibri"/>
              </a:rPr>
              <a:t>According to Yamin et al. [4], large language models can generate dynamic, adaptable cyber security exercise scenarios.</a:t>
            </a:r>
            <a:endParaRPr b="0" i="0"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230" name="Shape 230"/>
        <p:cNvGrpSpPr/>
        <p:nvPr/>
      </p:nvGrpSpPr>
      <p:grpSpPr>
        <a:xfrm>
          <a:off x="0" y="0"/>
          <a:ext cx="0" cy="0"/>
          <a:chOff x="0" y="0"/>
          <a:chExt cx="0" cy="0"/>
        </a:xfrm>
      </p:grpSpPr>
      <p:sp>
        <p:nvSpPr>
          <p:cNvPr id="231" name="Google Shape;231;p12"/>
          <p:cNvSpPr txBox="1"/>
          <p:nvPr/>
        </p:nvSpPr>
        <p:spPr>
          <a:xfrm>
            <a:off x="457200" y="274320"/>
            <a:ext cx="8229600" cy="274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3: Ethan (Attack Specialist)</a:t>
            </a:r>
            <a:endParaRPr b="0" i="0" spc="0" sz="1200" u="none" cap="none" strike="noStrike">
              <a:solidFill>
                <a:schemeClr val="dk1"/>
              </a:solidFill>
              <a:latin typeface="Calibri"/>
              <a:ea typeface="Calibri"/>
              <a:cs typeface="Calibri"/>
              <a:sym typeface="Calibri"/>
            </a:endParaRPr>
          </a:p>
        </p:txBody>
      </p:sp>
      <p:sp>
        <p:nvSpPr>
          <p:cNvPr id="232" name="Google Shape;232;p12"/>
          <p:cNvSpPr txBox="1"/>
          <p:nvPr/>
        </p:nvSpPr>
        <p:spPr>
          <a:xfrm>
            <a:off x="457200" y="566928"/>
            <a:ext cx="8229600" cy="731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Modern Attack Research</a:t>
            </a:r>
            <a:endParaRPr b="0" i="0" spc="0" sz="3000" u="none" cap="none" strike="noStrike">
              <a:solidFill>
                <a:schemeClr val="dk1"/>
              </a:solidFill>
              <a:latin typeface="Calibri"/>
              <a:ea typeface="Calibri"/>
              <a:cs typeface="Calibri"/>
              <a:sym typeface="Calibri"/>
            </a:endParaRPr>
          </a:p>
        </p:txBody>
      </p:sp>
      <p:sp>
        <p:nvSpPr>
          <p:cNvPr id="233" name="Google Shape;233;p12"/>
          <p:cNvSpPr/>
          <p:nvPr/>
        </p:nvSpPr>
        <p:spPr>
          <a:xfrm>
            <a:off x="457200" y="1463040"/>
            <a:ext cx="2651700" cy="26517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34" name="Google Shape;234;p12"/>
          <p:cNvSpPr/>
          <p:nvPr/>
        </p:nvSpPr>
        <p:spPr>
          <a:xfrm>
            <a:off x="640080" y="1645920"/>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35" name="Google Shape;235;p12"/>
          <p:cNvSpPr txBox="1"/>
          <p:nvPr/>
        </p:nvSpPr>
        <p:spPr>
          <a:xfrm>
            <a:off x="640080" y="1645920"/>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236" name="Google Shape;236;p12"/>
          <p:cNvSpPr txBox="1"/>
          <p:nvPr/>
        </p:nvSpPr>
        <p:spPr>
          <a:xfrm>
            <a:off x="640080" y="2176272"/>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Phishing</a:t>
            </a:r>
            <a:endParaRPr b="0" i="0" spc="0" sz="1700" u="none" cap="none" strike="noStrike">
              <a:solidFill>
                <a:schemeClr val="dk1"/>
              </a:solidFill>
              <a:latin typeface="Calibri"/>
              <a:ea typeface="Calibri"/>
              <a:cs typeface="Calibri"/>
              <a:sym typeface="Calibri"/>
            </a:endParaRPr>
          </a:p>
        </p:txBody>
      </p:sp>
      <p:sp>
        <p:nvSpPr>
          <p:cNvPr id="237" name="Google Shape;237;p12"/>
          <p:cNvSpPr txBox="1"/>
          <p:nvPr/>
        </p:nvSpPr>
        <p:spPr>
          <a:xfrm>
            <a:off x="64008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Fake emails that push people to click a link or share a password.</a:t>
            </a:r>
            <a:endParaRPr b="0" i="0" spc="0" sz="1400" u="none" cap="none" strike="noStrike">
              <a:solidFill>
                <a:schemeClr val="dk1"/>
              </a:solidFill>
              <a:latin typeface="Calibri"/>
              <a:ea typeface="Calibri"/>
              <a:cs typeface="Calibri"/>
              <a:sym typeface="Calibri"/>
            </a:endParaRPr>
          </a:p>
        </p:txBody>
      </p:sp>
      <p:sp>
        <p:nvSpPr>
          <p:cNvPr id="238" name="Google Shape;238;p12"/>
          <p:cNvSpPr/>
          <p:nvPr/>
        </p:nvSpPr>
        <p:spPr>
          <a:xfrm>
            <a:off x="3246120" y="1463040"/>
            <a:ext cx="2651700" cy="26517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39" name="Google Shape;239;p12"/>
          <p:cNvSpPr/>
          <p:nvPr/>
        </p:nvSpPr>
        <p:spPr>
          <a:xfrm>
            <a:off x="3429000" y="1645920"/>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40" name="Google Shape;240;p12"/>
          <p:cNvSpPr txBox="1"/>
          <p:nvPr/>
        </p:nvSpPr>
        <p:spPr>
          <a:xfrm>
            <a:off x="3429000" y="1645920"/>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241" name="Google Shape;241;p12"/>
          <p:cNvSpPr txBox="1"/>
          <p:nvPr/>
        </p:nvSpPr>
        <p:spPr>
          <a:xfrm>
            <a:off x="3429000" y="2176272"/>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Spoofing</a:t>
            </a:r>
            <a:endParaRPr b="0" i="0" spc="0" sz="1700" u="none" cap="none" strike="noStrike">
              <a:solidFill>
                <a:schemeClr val="dk1"/>
              </a:solidFill>
              <a:latin typeface="Calibri"/>
              <a:ea typeface="Calibri"/>
              <a:cs typeface="Calibri"/>
              <a:sym typeface="Calibri"/>
            </a:endParaRPr>
          </a:p>
        </p:txBody>
      </p:sp>
      <p:sp>
        <p:nvSpPr>
          <p:cNvPr id="242" name="Google Shape;242;p12"/>
          <p:cNvSpPr txBox="1"/>
          <p:nvPr/>
        </p:nvSpPr>
        <p:spPr>
          <a:xfrm>
            <a:off x="342900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Forged sender names and headers that make a message look trusted.</a:t>
            </a:r>
            <a:endParaRPr b="0" i="0" spc="0" sz="1400" u="none" cap="none" strike="noStrike">
              <a:solidFill>
                <a:schemeClr val="dk1"/>
              </a:solidFill>
              <a:latin typeface="Calibri"/>
              <a:ea typeface="Calibri"/>
              <a:cs typeface="Calibri"/>
              <a:sym typeface="Calibri"/>
            </a:endParaRPr>
          </a:p>
        </p:txBody>
      </p:sp>
      <p:sp>
        <p:nvSpPr>
          <p:cNvPr id="243" name="Google Shape;243;p12"/>
          <p:cNvSpPr/>
          <p:nvPr/>
        </p:nvSpPr>
        <p:spPr>
          <a:xfrm>
            <a:off x="6035040" y="1463040"/>
            <a:ext cx="2651700" cy="26517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44" name="Google Shape;244;p12"/>
          <p:cNvSpPr/>
          <p:nvPr/>
        </p:nvSpPr>
        <p:spPr>
          <a:xfrm>
            <a:off x="6217920" y="1645920"/>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45" name="Google Shape;245;p12"/>
          <p:cNvSpPr txBox="1"/>
          <p:nvPr/>
        </p:nvSpPr>
        <p:spPr>
          <a:xfrm>
            <a:off x="6217920" y="1645920"/>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246" name="Google Shape;246;p12"/>
          <p:cNvSpPr txBox="1"/>
          <p:nvPr/>
        </p:nvSpPr>
        <p:spPr>
          <a:xfrm>
            <a:off x="6217920" y="2176272"/>
            <a:ext cx="2286000" cy="365700"/>
          </a:xfrm>
          <a:prstGeom prst="rect">
            <a:avLst/>
          </a:prstGeom>
          <a:noFill/>
          <a:ln>
            <a:noFill/>
          </a:ln>
        </p:spPr>
        <p:txBody>
          <a:bodyPr anchorCtr="0" anchor="ctr"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b="1" lang="en-US" sz="1700">
                <a:solidFill>
                  <a:srgbClr val="0284C7"/>
                </a:solidFill>
                <a:latin typeface="Calibri"/>
                <a:ea typeface="Calibri"/>
                <a:cs typeface="Calibri"/>
                <a:sym typeface="Calibri"/>
              </a:rPr>
              <a:t>Link redirection</a:t>
            </a:r>
            <a:endParaRPr b="1" sz="1700">
              <a:solidFill>
                <a:srgbClr val="0284C7"/>
              </a:solidFill>
              <a:latin typeface="Calibri"/>
              <a:ea typeface="Calibri"/>
              <a:cs typeface="Calibri"/>
              <a:sym typeface="Calibri"/>
            </a:endParaRPr>
          </a:p>
        </p:txBody>
      </p:sp>
      <p:sp>
        <p:nvSpPr>
          <p:cNvPr id="247" name="Google Shape;247;p12"/>
          <p:cNvSpPr txBox="1"/>
          <p:nvPr/>
        </p:nvSpPr>
        <p:spPr>
          <a:xfrm>
            <a:off x="6217920" y="2606040"/>
            <a:ext cx="2286000" cy="13716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lang="en-US">
                <a:solidFill>
                  <a:srgbClr val="0F172A"/>
                </a:solidFill>
                <a:latin typeface="Calibri"/>
                <a:ea typeface="Calibri"/>
                <a:cs typeface="Calibri"/>
                <a:sym typeface="Calibri"/>
              </a:rPr>
              <a:t>Links that look safe but lead to a fake page, which we will simulate safely.</a:t>
            </a:r>
            <a:endParaRPr>
              <a:solidFill>
                <a:srgbClr val="0F172A"/>
              </a:solidFill>
              <a:latin typeface="Calibri"/>
              <a:ea typeface="Calibri"/>
              <a:cs typeface="Calibri"/>
              <a:sym typeface="Calibri"/>
            </a:endParaRPr>
          </a:p>
        </p:txBody>
      </p:sp>
      <p:sp>
        <p:nvSpPr>
          <p:cNvPr id="248" name="Google Shape;248;p12"/>
          <p:cNvSpPr/>
          <p:nvPr/>
        </p:nvSpPr>
        <p:spPr>
          <a:xfrm>
            <a:off x="457200" y="4251960"/>
            <a:ext cx="7589400" cy="59430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49" name="Google Shape;249;p12"/>
          <p:cNvSpPr txBox="1"/>
          <p:nvPr/>
        </p:nvSpPr>
        <p:spPr>
          <a:xfrm>
            <a:off x="594360" y="4251960"/>
            <a:ext cx="7315200" cy="594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1" lang="en-US" spc="0" sz="1400" u="none" cap="none" strike="noStrike">
                <a:solidFill>
                  <a:srgbClr val="0F172A"/>
                </a:solidFill>
                <a:latin typeface="Calibri"/>
                <a:ea typeface="Calibri"/>
                <a:cs typeface="Calibri"/>
                <a:sym typeface="Calibri"/>
              </a:rPr>
              <a:t>Alkhalil et al. [5] map the stages of a phishing attack, which helps us build realistic simulated attacks.</a:t>
            </a:r>
            <a:endParaRPr b="0" i="0" spc="0" sz="1400" u="none" cap="none" strike="noStrike">
              <a:solidFill>
                <a:schemeClr val="dk1"/>
              </a:solidFill>
              <a:latin typeface="Calibri"/>
              <a:ea typeface="Calibri"/>
              <a:cs typeface="Calibri"/>
              <a:sym typeface="Calibri"/>
            </a:endParaRPr>
          </a:p>
        </p:txBody>
      </p:sp>
      <p:pic>
        <p:nvPicPr>
          <p:cNvPr id="250" name="Google Shape;250;p12"/>
          <p:cNvPicPr preferRelativeResize="0"/>
          <p:nvPr/>
        </p:nvPicPr>
        <p:blipFill>
          <a:blip r:embed="rId3">
            <a:alphaModFix/>
          </a:blip>
          <a:stretch>
            <a:fillRect/>
          </a:stretch>
        </p:blipFill>
        <p:spPr>
          <a:xfrm>
            <a:off x="640025" y="3419917"/>
            <a:ext cx="2286000" cy="648808"/>
          </a:xfrm>
          <a:prstGeom prst="rect">
            <a:avLst/>
          </a:prstGeom>
          <a:noFill/>
          <a:ln>
            <a:noFill/>
          </a:ln>
        </p:spPr>
      </p:pic>
      <p:pic>
        <p:nvPicPr>
          <p:cNvPr id="251" name="Google Shape;251;p12"/>
          <p:cNvPicPr preferRelativeResize="0"/>
          <p:nvPr/>
        </p:nvPicPr>
        <p:blipFill>
          <a:blip r:embed="rId4">
            <a:alphaModFix/>
          </a:blip>
          <a:stretch>
            <a:fillRect/>
          </a:stretch>
        </p:blipFill>
        <p:spPr>
          <a:xfrm>
            <a:off x="640024" y="3419924"/>
            <a:ext cx="2286000" cy="278626"/>
          </a:xfrm>
          <a:prstGeom prst="rect">
            <a:avLst/>
          </a:prstGeom>
          <a:noFill/>
          <a:ln>
            <a:noFill/>
          </a:ln>
        </p:spPr>
      </p:pic>
      <p:pic>
        <p:nvPicPr>
          <p:cNvPr id="252" name="Google Shape;252;p12"/>
          <p:cNvPicPr preferRelativeResize="0"/>
          <p:nvPr/>
        </p:nvPicPr>
        <p:blipFill>
          <a:blip r:embed="rId5">
            <a:alphaModFix/>
          </a:blip>
          <a:stretch>
            <a:fillRect/>
          </a:stretch>
        </p:blipFill>
        <p:spPr>
          <a:xfrm rot="10800000">
            <a:off x="753375" y="3691500"/>
            <a:ext cx="1304025" cy="105650"/>
          </a:xfrm>
          <a:prstGeom prst="rect">
            <a:avLst/>
          </a:prstGeom>
          <a:noFill/>
          <a:ln>
            <a:noFill/>
          </a:ln>
        </p:spPr>
      </p:pic>
      <p:pic>
        <p:nvPicPr>
          <p:cNvPr id="253" name="Google Shape;253;p12"/>
          <p:cNvPicPr preferRelativeResize="0"/>
          <p:nvPr/>
        </p:nvPicPr>
        <p:blipFill>
          <a:blip r:embed="rId5">
            <a:alphaModFix/>
          </a:blip>
          <a:stretch>
            <a:fillRect/>
          </a:stretch>
        </p:blipFill>
        <p:spPr>
          <a:xfrm rot="10800000">
            <a:off x="753375" y="3873850"/>
            <a:ext cx="770625" cy="103800"/>
          </a:xfrm>
          <a:prstGeom prst="rect">
            <a:avLst/>
          </a:prstGeom>
          <a:noFill/>
          <a:ln>
            <a:noFill/>
          </a:ln>
        </p:spPr>
      </p:pic>
      <p:pic>
        <p:nvPicPr>
          <p:cNvPr id="254" name="Google Shape;254;p12"/>
          <p:cNvPicPr preferRelativeResize="0"/>
          <p:nvPr/>
        </p:nvPicPr>
        <p:blipFill>
          <a:blip r:embed="rId6">
            <a:alphaModFix/>
          </a:blip>
          <a:stretch>
            <a:fillRect/>
          </a:stretch>
        </p:blipFill>
        <p:spPr>
          <a:xfrm>
            <a:off x="2137300" y="3725675"/>
            <a:ext cx="678406" cy="278625"/>
          </a:xfrm>
          <a:prstGeom prst="rect">
            <a:avLst/>
          </a:prstGeom>
          <a:noFill/>
          <a:ln>
            <a:noFill/>
          </a:ln>
        </p:spPr>
      </p:pic>
      <p:pic>
        <p:nvPicPr>
          <p:cNvPr id="255" name="Google Shape;255;p12"/>
          <p:cNvPicPr preferRelativeResize="0"/>
          <p:nvPr/>
        </p:nvPicPr>
        <p:blipFill>
          <a:blip r:embed="rId7">
            <a:alphaModFix/>
          </a:blip>
          <a:stretch>
            <a:fillRect/>
          </a:stretch>
        </p:blipFill>
        <p:spPr>
          <a:xfrm>
            <a:off x="3565025" y="3419925"/>
            <a:ext cx="2013888" cy="274200"/>
          </a:xfrm>
          <a:prstGeom prst="rect">
            <a:avLst/>
          </a:prstGeom>
          <a:noFill/>
          <a:ln>
            <a:noFill/>
          </a:ln>
        </p:spPr>
      </p:pic>
      <p:pic>
        <p:nvPicPr>
          <p:cNvPr id="256" name="Google Shape;256;p12"/>
          <p:cNvPicPr preferRelativeResize="0"/>
          <p:nvPr/>
        </p:nvPicPr>
        <p:blipFill>
          <a:blip r:embed="rId8">
            <a:alphaModFix/>
          </a:blip>
          <a:stretch>
            <a:fillRect/>
          </a:stretch>
        </p:blipFill>
        <p:spPr>
          <a:xfrm>
            <a:off x="3565025" y="3739455"/>
            <a:ext cx="2013900" cy="251070"/>
          </a:xfrm>
          <a:prstGeom prst="rect">
            <a:avLst/>
          </a:prstGeom>
          <a:noFill/>
          <a:ln>
            <a:noFill/>
          </a:ln>
        </p:spPr>
      </p:pic>
      <p:pic>
        <p:nvPicPr>
          <p:cNvPr id="257" name="Google Shape;257;p12"/>
          <p:cNvPicPr preferRelativeResize="0"/>
          <p:nvPr/>
        </p:nvPicPr>
        <p:blipFill>
          <a:blip r:embed="rId9">
            <a:alphaModFix/>
          </a:blip>
          <a:stretch>
            <a:fillRect/>
          </a:stretch>
        </p:blipFill>
        <p:spPr>
          <a:xfrm>
            <a:off x="6217871" y="3406504"/>
            <a:ext cx="2286000" cy="284992"/>
          </a:xfrm>
          <a:prstGeom prst="rect">
            <a:avLst/>
          </a:prstGeom>
          <a:noFill/>
          <a:ln>
            <a:noFill/>
          </a:ln>
        </p:spPr>
      </p:pic>
      <p:pic>
        <p:nvPicPr>
          <p:cNvPr id="258" name="Google Shape;258;p12"/>
          <p:cNvPicPr preferRelativeResize="0"/>
          <p:nvPr/>
        </p:nvPicPr>
        <p:blipFill>
          <a:blip r:embed="rId10">
            <a:alphaModFix/>
          </a:blip>
          <a:stretch>
            <a:fillRect/>
          </a:stretch>
        </p:blipFill>
        <p:spPr>
          <a:xfrm>
            <a:off x="6217874" y="3722488"/>
            <a:ext cx="2286000" cy="28499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13"/>
          <p:cNvSpPr/>
          <p:nvPr/>
        </p:nvSpPr>
        <p:spPr>
          <a:xfrm>
            <a:off x="263675" y="4548250"/>
            <a:ext cx="8625000" cy="473400"/>
          </a:xfrm>
          <a:prstGeom prst="roundRect">
            <a:avLst>
              <a:gd fmla="val 11764" name="adj"/>
            </a:avLst>
          </a:prstGeom>
          <a:solidFill>
            <a:srgbClr val="FFFFFF"/>
          </a:solidFill>
          <a:ln cap="flat" cmpd="sng" w="8350">
            <a:solidFill>
              <a:srgbClr val="BAE6FD"/>
            </a:solidFill>
            <a:prstDash val="solid"/>
            <a:round/>
            <a:headEnd len="sm" w="sm" type="none"/>
            <a:tailEnd len="sm" w="sm" type="none"/>
          </a:ln>
        </p:spPr>
        <p:txBody>
          <a:bodyPr anchorCtr="0" anchor="ctr" bIns="40100" lIns="80225" spcFirstLastPara="1" rIns="80225" wrap="square" tIns="40100">
            <a:noAutofit/>
          </a:bodyPr>
          <a:lstStyle/>
          <a:p>
            <a:pPr indent="0" lvl="0" marL="0" marR="0" rtl="0" algn="ctr">
              <a:spcBef>
                <a:spcPts val="0"/>
              </a:spcBef>
              <a:spcAft>
                <a:spcPts val="0"/>
              </a:spcAft>
              <a:buNone/>
            </a:pPr>
            <a:r>
              <a:t/>
            </a:r>
            <a:endParaRPr b="0" i="0" sz="1579" u="none" cap="none" strike="noStrike">
              <a:solidFill>
                <a:srgbClr val="000000"/>
              </a:solidFill>
              <a:latin typeface="Calibri"/>
              <a:ea typeface="Calibri"/>
              <a:cs typeface="Calibri"/>
              <a:sym typeface="Calibri"/>
            </a:endParaRPr>
          </a:p>
        </p:txBody>
      </p:sp>
      <p:sp>
        <p:nvSpPr>
          <p:cNvPr id="265" name="Google Shape;265;p13"/>
          <p:cNvSpPr/>
          <p:nvPr/>
        </p:nvSpPr>
        <p:spPr>
          <a:xfrm>
            <a:off x="188000" y="1197617"/>
            <a:ext cx="2803500" cy="3225300"/>
          </a:xfrm>
          <a:prstGeom prst="roundRect">
            <a:avLst>
              <a:gd fmla="val 3729" name="adj"/>
            </a:avLst>
          </a:prstGeom>
          <a:solidFill>
            <a:srgbClr val="F0F9FF"/>
          </a:solidFill>
          <a:ln cap="flat" cmpd="sng" w="8325">
            <a:solidFill>
              <a:srgbClr val="BAE6FD"/>
            </a:solidFill>
            <a:prstDash val="solid"/>
            <a:round/>
            <a:headEnd len="sm" w="sm" type="none"/>
            <a:tailEnd len="sm" w="sm" type="none"/>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66" name="Google Shape;266;p13"/>
          <p:cNvSpPr/>
          <p:nvPr/>
        </p:nvSpPr>
        <p:spPr>
          <a:xfrm>
            <a:off x="3174425" y="1197705"/>
            <a:ext cx="2803500" cy="3225300"/>
          </a:xfrm>
          <a:prstGeom prst="roundRect">
            <a:avLst>
              <a:gd fmla="val 3729" name="adj"/>
            </a:avLst>
          </a:prstGeom>
          <a:solidFill>
            <a:srgbClr val="F0F9FF"/>
          </a:solidFill>
          <a:ln cap="flat" cmpd="sng" w="8325">
            <a:solidFill>
              <a:srgbClr val="BAE6FD"/>
            </a:solidFill>
            <a:prstDash val="solid"/>
            <a:round/>
            <a:headEnd len="sm" w="sm" type="none"/>
            <a:tailEnd len="sm" w="sm" type="none"/>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67" name="Google Shape;267;p13"/>
          <p:cNvSpPr/>
          <p:nvPr/>
        </p:nvSpPr>
        <p:spPr>
          <a:xfrm>
            <a:off x="6160825" y="1182975"/>
            <a:ext cx="2803500" cy="3225300"/>
          </a:xfrm>
          <a:prstGeom prst="roundRect">
            <a:avLst>
              <a:gd fmla="val 3515" name="adj"/>
            </a:avLst>
          </a:prstGeom>
          <a:solidFill>
            <a:srgbClr val="F0F9FF"/>
          </a:solidFill>
          <a:ln cap="flat" cmpd="sng" w="8325">
            <a:solidFill>
              <a:srgbClr val="BAE6FD"/>
            </a:solidFill>
            <a:prstDash val="solid"/>
            <a:round/>
            <a:headEnd len="sm" w="sm" type="none"/>
            <a:tailEnd len="sm" w="sm" type="none"/>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68" name="Google Shape;268;p13"/>
          <p:cNvSpPr/>
          <p:nvPr/>
        </p:nvSpPr>
        <p:spPr>
          <a:xfrm>
            <a:off x="393975" y="3502125"/>
            <a:ext cx="2391300" cy="747000"/>
          </a:xfrm>
          <a:prstGeom prst="roundRect">
            <a:avLst>
              <a:gd fmla="val 10526" name="adj"/>
            </a:avLst>
          </a:prstGeom>
          <a:solidFill>
            <a:srgbClr val="FFFFFF"/>
          </a:solidFill>
          <a:ln cap="flat" cmpd="sng" w="8325">
            <a:solidFill>
              <a:srgbClr val="E0F2FE"/>
            </a:solidFill>
            <a:prstDash val="solid"/>
            <a:round/>
            <a:headEnd len="sm" w="sm" type="none"/>
            <a:tailEnd len="sm" w="sm" type="none"/>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69" name="Google Shape;269;p13"/>
          <p:cNvSpPr/>
          <p:nvPr/>
        </p:nvSpPr>
        <p:spPr>
          <a:xfrm>
            <a:off x="3342705" y="3307423"/>
            <a:ext cx="2391300" cy="852300"/>
          </a:xfrm>
          <a:prstGeom prst="roundRect">
            <a:avLst>
              <a:gd fmla="val 10526" name="adj"/>
            </a:avLst>
          </a:prstGeom>
          <a:solidFill>
            <a:srgbClr val="FFFFFF"/>
          </a:solidFill>
          <a:ln cap="flat" cmpd="sng" w="8325">
            <a:solidFill>
              <a:srgbClr val="E0F2FE"/>
            </a:solidFill>
            <a:prstDash val="solid"/>
            <a:round/>
            <a:headEnd len="sm" w="sm" type="none"/>
            <a:tailEnd len="sm" w="sm" type="none"/>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70" name="Google Shape;270;p13"/>
          <p:cNvSpPr/>
          <p:nvPr/>
        </p:nvSpPr>
        <p:spPr>
          <a:xfrm>
            <a:off x="6290425" y="3394349"/>
            <a:ext cx="2391300" cy="852300"/>
          </a:xfrm>
          <a:prstGeom prst="roundRect">
            <a:avLst>
              <a:gd fmla="val 10526" name="adj"/>
            </a:avLst>
          </a:prstGeom>
          <a:solidFill>
            <a:srgbClr val="FFFFFF"/>
          </a:solidFill>
          <a:ln cap="flat" cmpd="sng" w="8325">
            <a:solidFill>
              <a:srgbClr val="E0F2FE"/>
            </a:solidFill>
            <a:prstDash val="solid"/>
            <a:round/>
            <a:headEnd len="sm" w="sm" type="none"/>
            <a:tailEnd len="sm" w="sm" type="none"/>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71" name="Google Shape;271;p13"/>
          <p:cNvSpPr/>
          <p:nvPr/>
        </p:nvSpPr>
        <p:spPr>
          <a:xfrm>
            <a:off x="375991" y="1518389"/>
            <a:ext cx="270600" cy="299400"/>
          </a:xfrm>
          <a:prstGeom prst="roundRect">
            <a:avLst>
              <a:gd fmla="val 50000" name="adj"/>
            </a:avLst>
          </a:prstGeom>
          <a:solidFill>
            <a:srgbClr val="0284C7"/>
          </a:solidFill>
          <a:ln>
            <a:noFill/>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72" name="Google Shape;272;p13"/>
          <p:cNvSpPr/>
          <p:nvPr/>
        </p:nvSpPr>
        <p:spPr>
          <a:xfrm>
            <a:off x="3323684" y="1518389"/>
            <a:ext cx="270600" cy="299400"/>
          </a:xfrm>
          <a:prstGeom prst="roundRect">
            <a:avLst>
              <a:gd fmla="val 50000" name="adj"/>
            </a:avLst>
          </a:prstGeom>
          <a:solidFill>
            <a:srgbClr val="0284C7"/>
          </a:solidFill>
          <a:ln>
            <a:noFill/>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73" name="Google Shape;273;p13"/>
          <p:cNvSpPr/>
          <p:nvPr/>
        </p:nvSpPr>
        <p:spPr>
          <a:xfrm>
            <a:off x="6271377" y="1424275"/>
            <a:ext cx="270600" cy="299400"/>
          </a:xfrm>
          <a:prstGeom prst="roundRect">
            <a:avLst>
              <a:gd fmla="val 50000" name="adj"/>
            </a:avLst>
          </a:prstGeom>
          <a:solidFill>
            <a:srgbClr val="0284C7"/>
          </a:solidFill>
          <a:ln>
            <a:noFill/>
          </a:ln>
        </p:spPr>
        <p:txBody>
          <a:bodyPr anchorCtr="0" anchor="ctr" bIns="39925" lIns="79875" spcFirstLastPara="1" rIns="79875" wrap="square" tIns="39925">
            <a:noAutofit/>
          </a:bodyPr>
          <a:lstStyle/>
          <a:p>
            <a:pPr indent="0" lvl="0" marL="0" marR="0" rtl="0" algn="ctr">
              <a:spcBef>
                <a:spcPts val="0"/>
              </a:spcBef>
              <a:spcAft>
                <a:spcPts val="0"/>
              </a:spcAft>
              <a:buNone/>
            </a:pPr>
            <a:r>
              <a:t/>
            </a:r>
            <a:endParaRPr b="0" i="0" sz="1572" u="none" cap="none" strike="noStrike">
              <a:solidFill>
                <a:srgbClr val="000000"/>
              </a:solidFill>
              <a:latin typeface="Calibri"/>
              <a:ea typeface="Calibri"/>
              <a:cs typeface="Calibri"/>
              <a:sym typeface="Calibri"/>
            </a:endParaRPr>
          </a:p>
        </p:txBody>
      </p:sp>
      <p:sp>
        <p:nvSpPr>
          <p:cNvPr id="274" name="Google Shape;274;p13"/>
          <p:cNvSpPr txBox="1"/>
          <p:nvPr/>
        </p:nvSpPr>
        <p:spPr>
          <a:xfrm>
            <a:off x="246275" y="153950"/>
            <a:ext cx="9144000" cy="184800"/>
          </a:xfrm>
          <a:prstGeom prst="rect">
            <a:avLst/>
          </a:prstGeom>
          <a:noFill/>
          <a:ln>
            <a:noFill/>
          </a:ln>
        </p:spPr>
        <p:txBody>
          <a:bodyPr anchorCtr="0" anchor="t" bIns="0" lIns="0" spcFirstLastPara="1" rIns="0" wrap="square" tIns="0">
            <a:spAutoFit/>
          </a:bodyPr>
          <a:lstStyle/>
          <a:p>
            <a:pPr indent="0" lvl="0" marL="0" rtl="0" algn="l">
              <a:spcBef>
                <a:spcPts val="0"/>
              </a:spcBef>
              <a:spcAft>
                <a:spcPts val="0"/>
              </a:spcAft>
              <a:buSzPts val="1200"/>
              <a:buNone/>
            </a:pPr>
            <a:r>
              <a:rPr b="1" lang="en-US" sz="1200">
                <a:solidFill>
                  <a:srgbClr val="0284C7"/>
                </a:solidFill>
                <a:latin typeface="Calibri"/>
                <a:ea typeface="Calibri"/>
                <a:cs typeface="Calibri"/>
                <a:sym typeface="Calibri"/>
              </a:rPr>
              <a:t>Speaker 3: Ethan (Attack Specialist)</a:t>
            </a:r>
            <a:endParaRPr b="1" sz="917">
              <a:solidFill>
                <a:srgbClr val="0284C7"/>
              </a:solidFill>
              <a:latin typeface="Inter"/>
              <a:ea typeface="Inter"/>
              <a:cs typeface="Inter"/>
              <a:sym typeface="Inter"/>
            </a:endParaRPr>
          </a:p>
        </p:txBody>
      </p:sp>
      <p:sp>
        <p:nvSpPr>
          <p:cNvPr id="275" name="Google Shape;275;p13"/>
          <p:cNvSpPr txBox="1"/>
          <p:nvPr/>
        </p:nvSpPr>
        <p:spPr>
          <a:xfrm>
            <a:off x="188000" y="465907"/>
            <a:ext cx="9144000" cy="322800"/>
          </a:xfrm>
          <a:prstGeom prst="rect">
            <a:avLst/>
          </a:prstGeom>
          <a:noFill/>
          <a:ln>
            <a:noFill/>
          </a:ln>
        </p:spPr>
        <p:txBody>
          <a:bodyPr anchorCtr="0" anchor="t" bIns="0" lIns="0" spcFirstLastPara="1" rIns="0" wrap="square" tIns="0">
            <a:spAutoFit/>
          </a:bodyPr>
          <a:lstStyle/>
          <a:p>
            <a:pPr indent="0" lvl="0" marL="0" marR="0" rtl="0" algn="l">
              <a:lnSpc>
                <a:spcPct val="119958"/>
              </a:lnSpc>
              <a:spcBef>
                <a:spcPts val="0"/>
              </a:spcBef>
              <a:spcAft>
                <a:spcPts val="0"/>
              </a:spcAft>
              <a:buNone/>
            </a:pPr>
            <a:r>
              <a:rPr b="1" i="0" lang="en-US" sz="2096" u="none" cap="none" strike="noStrike">
                <a:solidFill>
                  <a:srgbClr val="0F172A"/>
                </a:solidFill>
                <a:latin typeface="Inter"/>
                <a:ea typeface="Inter"/>
                <a:cs typeface="Inter"/>
                <a:sym typeface="Inter"/>
              </a:rPr>
              <a:t>Why These Three Attack Vectors?</a:t>
            </a:r>
            <a:endParaRPr sz="1223"/>
          </a:p>
        </p:txBody>
      </p:sp>
      <p:sp>
        <p:nvSpPr>
          <p:cNvPr id="276" name="Google Shape;276;p13"/>
          <p:cNvSpPr txBox="1"/>
          <p:nvPr/>
        </p:nvSpPr>
        <p:spPr>
          <a:xfrm>
            <a:off x="165175" y="800800"/>
            <a:ext cx="6376800" cy="1614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0" i="0" lang="en-US" sz="1048" u="none" cap="none" strike="noStrike">
                <a:solidFill>
                  <a:srgbClr val="64748B"/>
                </a:solidFill>
                <a:latin typeface="Inter"/>
                <a:ea typeface="Inter"/>
                <a:cs typeface="Inter"/>
                <a:sym typeface="Inter"/>
              </a:rPr>
              <a:t>Grounding our simulated attack methodology in empirical data from modern threat research.</a:t>
            </a:r>
            <a:endParaRPr sz="1223"/>
          </a:p>
        </p:txBody>
      </p:sp>
      <p:sp>
        <p:nvSpPr>
          <p:cNvPr id="277" name="Google Shape;277;p13"/>
          <p:cNvSpPr txBox="1"/>
          <p:nvPr/>
        </p:nvSpPr>
        <p:spPr>
          <a:xfrm>
            <a:off x="530565" y="3591011"/>
            <a:ext cx="2255700" cy="177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150" u="none" cap="none" strike="noStrike">
                <a:solidFill>
                  <a:srgbClr val="0284C7"/>
                </a:solidFill>
                <a:latin typeface="Calibri"/>
                <a:ea typeface="Calibri"/>
                <a:cs typeface="Calibri"/>
                <a:sym typeface="Calibri"/>
              </a:rPr>
              <a:t>Simulation Goal:</a:t>
            </a:r>
            <a:endParaRPr sz="1150">
              <a:latin typeface="Calibri"/>
              <a:ea typeface="Calibri"/>
              <a:cs typeface="Calibri"/>
              <a:sym typeface="Calibri"/>
            </a:endParaRPr>
          </a:p>
        </p:txBody>
      </p:sp>
      <p:sp>
        <p:nvSpPr>
          <p:cNvPr id="278" name="Google Shape;278;p13"/>
          <p:cNvSpPr txBox="1"/>
          <p:nvPr/>
        </p:nvSpPr>
        <p:spPr>
          <a:xfrm>
            <a:off x="3467384" y="3402673"/>
            <a:ext cx="2255700" cy="177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150" u="none" cap="none" strike="noStrike">
                <a:solidFill>
                  <a:srgbClr val="0284C7"/>
                </a:solidFill>
                <a:latin typeface="Calibri"/>
                <a:ea typeface="Calibri"/>
                <a:cs typeface="Calibri"/>
                <a:sym typeface="Calibri"/>
              </a:rPr>
              <a:t>Simulation Goal:</a:t>
            </a:r>
            <a:endParaRPr sz="1150">
              <a:latin typeface="Calibri"/>
              <a:ea typeface="Calibri"/>
              <a:cs typeface="Calibri"/>
              <a:sym typeface="Calibri"/>
            </a:endParaRPr>
          </a:p>
        </p:txBody>
      </p:sp>
      <p:sp>
        <p:nvSpPr>
          <p:cNvPr id="279" name="Google Shape;279;p13"/>
          <p:cNvSpPr txBox="1"/>
          <p:nvPr/>
        </p:nvSpPr>
        <p:spPr>
          <a:xfrm>
            <a:off x="6404227" y="3504799"/>
            <a:ext cx="2255700" cy="177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150" u="none" cap="none" strike="noStrike">
                <a:solidFill>
                  <a:srgbClr val="0284C7"/>
                </a:solidFill>
                <a:latin typeface="Calibri"/>
                <a:ea typeface="Calibri"/>
                <a:cs typeface="Calibri"/>
                <a:sym typeface="Calibri"/>
              </a:rPr>
              <a:t>Simulation Goal:</a:t>
            </a:r>
            <a:endParaRPr sz="1150">
              <a:latin typeface="Calibri"/>
              <a:ea typeface="Calibri"/>
              <a:cs typeface="Calibri"/>
              <a:sym typeface="Calibri"/>
            </a:endParaRPr>
          </a:p>
        </p:txBody>
      </p:sp>
      <p:sp>
        <p:nvSpPr>
          <p:cNvPr id="280" name="Google Shape;280;p13"/>
          <p:cNvSpPr txBox="1"/>
          <p:nvPr/>
        </p:nvSpPr>
        <p:spPr>
          <a:xfrm>
            <a:off x="376892" y="4641078"/>
            <a:ext cx="8322900" cy="3849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1" lang="en-US" sz="1250" u="none" cap="none" strike="noStrike">
                <a:solidFill>
                  <a:srgbClr val="334155"/>
                </a:solidFill>
                <a:latin typeface="Calibri"/>
                <a:ea typeface="Calibri"/>
                <a:cs typeface="Calibri"/>
                <a:sym typeface="Calibri"/>
              </a:rPr>
              <a:t>Research Foundation:</a:t>
            </a:r>
            <a:r>
              <a:rPr i="1" lang="en-US" sz="1250" u="none" cap="none" strike="noStrike">
                <a:solidFill>
                  <a:srgbClr val="334155"/>
                </a:solidFill>
                <a:latin typeface="Calibri"/>
                <a:ea typeface="Calibri"/>
                <a:cs typeface="Calibri"/>
                <a:sym typeface="Calibri"/>
              </a:rPr>
              <a:t> Alkhalil et al. (2021) "Phishing Attacks: Recent Comprehensive Study and a New Anatomy" maps attack phases to model realistic, stage-by-stage simulations.</a:t>
            </a:r>
            <a:endParaRPr sz="1250">
              <a:latin typeface="Calibri"/>
              <a:ea typeface="Calibri"/>
              <a:cs typeface="Calibri"/>
              <a:sym typeface="Calibri"/>
            </a:endParaRPr>
          </a:p>
        </p:txBody>
      </p:sp>
      <p:sp>
        <p:nvSpPr>
          <p:cNvPr id="281" name="Google Shape;281;p13"/>
          <p:cNvSpPr txBox="1"/>
          <p:nvPr/>
        </p:nvSpPr>
        <p:spPr>
          <a:xfrm>
            <a:off x="375991" y="1874234"/>
            <a:ext cx="2466300" cy="1923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250" u="none" cap="none" strike="noStrike">
                <a:solidFill>
                  <a:srgbClr val="0369A1"/>
                </a:solidFill>
                <a:latin typeface="Calibri"/>
                <a:ea typeface="Calibri"/>
                <a:cs typeface="Calibri"/>
                <a:sym typeface="Calibri"/>
              </a:rPr>
              <a:t>Prevalence &amp; Impact</a:t>
            </a:r>
            <a:endParaRPr sz="1250">
              <a:latin typeface="Calibri"/>
              <a:ea typeface="Calibri"/>
              <a:cs typeface="Calibri"/>
              <a:sym typeface="Calibri"/>
            </a:endParaRPr>
          </a:p>
        </p:txBody>
      </p:sp>
      <p:sp>
        <p:nvSpPr>
          <p:cNvPr id="282" name="Google Shape;282;p13"/>
          <p:cNvSpPr txBox="1"/>
          <p:nvPr/>
        </p:nvSpPr>
        <p:spPr>
          <a:xfrm>
            <a:off x="395328" y="2323939"/>
            <a:ext cx="2466300" cy="10776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i="0" lang="en-US" u="none" cap="none" strike="noStrike">
                <a:solidFill>
                  <a:srgbClr val="334155"/>
                </a:solidFill>
                <a:latin typeface="Calibri"/>
                <a:ea typeface="Calibri"/>
                <a:cs typeface="Calibri"/>
                <a:sym typeface="Calibri"/>
              </a:rPr>
              <a:t>Over 90% of organizational breaches start with a phishing email. Targets human psychological vulnerabilities rather than technical flaws.</a:t>
            </a:r>
            <a:endParaRPr>
              <a:latin typeface="Calibri"/>
              <a:ea typeface="Calibri"/>
              <a:cs typeface="Calibri"/>
              <a:sym typeface="Calibri"/>
            </a:endParaRPr>
          </a:p>
        </p:txBody>
      </p:sp>
      <p:sp>
        <p:nvSpPr>
          <p:cNvPr id="283" name="Google Shape;283;p13"/>
          <p:cNvSpPr txBox="1"/>
          <p:nvPr/>
        </p:nvSpPr>
        <p:spPr>
          <a:xfrm>
            <a:off x="508135" y="3797905"/>
            <a:ext cx="2241000" cy="354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i="0" lang="en-US" sz="1150" u="none" cap="none" strike="noStrike">
                <a:solidFill>
                  <a:srgbClr val="475569"/>
                </a:solidFill>
                <a:latin typeface="Calibri"/>
                <a:ea typeface="Calibri"/>
                <a:cs typeface="Calibri"/>
                <a:sym typeface="Calibri"/>
              </a:rPr>
              <a:t>Test baseline human vigilance and link identification.</a:t>
            </a:r>
            <a:endParaRPr sz="1150">
              <a:latin typeface="Calibri"/>
              <a:ea typeface="Calibri"/>
              <a:cs typeface="Calibri"/>
              <a:sym typeface="Calibri"/>
            </a:endParaRPr>
          </a:p>
        </p:txBody>
      </p:sp>
      <p:sp>
        <p:nvSpPr>
          <p:cNvPr id="284" name="Google Shape;284;p13"/>
          <p:cNvSpPr txBox="1"/>
          <p:nvPr/>
        </p:nvSpPr>
        <p:spPr>
          <a:xfrm>
            <a:off x="3322482" y="1861472"/>
            <a:ext cx="2466300" cy="1923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250" u="none" cap="none" strike="noStrike">
                <a:solidFill>
                  <a:srgbClr val="0369A1"/>
                </a:solidFill>
                <a:latin typeface="Calibri"/>
                <a:ea typeface="Calibri"/>
                <a:cs typeface="Calibri"/>
                <a:sym typeface="Calibri"/>
              </a:rPr>
              <a:t>Prevalence &amp; Impact</a:t>
            </a:r>
            <a:endParaRPr sz="1250">
              <a:latin typeface="Calibri"/>
              <a:ea typeface="Calibri"/>
              <a:cs typeface="Calibri"/>
              <a:sym typeface="Calibri"/>
            </a:endParaRPr>
          </a:p>
        </p:txBody>
      </p:sp>
      <p:sp>
        <p:nvSpPr>
          <p:cNvPr id="285" name="Google Shape;285;p13"/>
          <p:cNvSpPr txBox="1"/>
          <p:nvPr/>
        </p:nvSpPr>
        <p:spPr>
          <a:xfrm>
            <a:off x="3343025" y="2323949"/>
            <a:ext cx="2466300" cy="8619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i="0" lang="en-US" u="none" cap="none" strike="noStrike">
                <a:solidFill>
                  <a:srgbClr val="334155"/>
                </a:solidFill>
                <a:latin typeface="Calibri"/>
                <a:ea typeface="Calibri"/>
                <a:cs typeface="Calibri"/>
                <a:sym typeface="Calibri"/>
              </a:rPr>
              <a:t>Header forgery bypassing basic user scrutiny. Spoofed executive identity accounts for $2.7B+ annual losses in BEC attacks.</a:t>
            </a:r>
            <a:endParaRPr>
              <a:latin typeface="Calibri"/>
              <a:ea typeface="Calibri"/>
              <a:cs typeface="Calibri"/>
              <a:sym typeface="Calibri"/>
            </a:endParaRPr>
          </a:p>
        </p:txBody>
      </p:sp>
      <p:sp>
        <p:nvSpPr>
          <p:cNvPr id="286" name="Google Shape;286;p13"/>
          <p:cNvSpPr txBox="1"/>
          <p:nvPr/>
        </p:nvSpPr>
        <p:spPr>
          <a:xfrm>
            <a:off x="3455666" y="3690055"/>
            <a:ext cx="2241000" cy="354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i="0" lang="en-US" sz="1150" u="none" cap="none" strike="noStrike">
                <a:solidFill>
                  <a:srgbClr val="475569"/>
                </a:solidFill>
                <a:latin typeface="Calibri"/>
                <a:ea typeface="Calibri"/>
                <a:cs typeface="Calibri"/>
                <a:sym typeface="Calibri"/>
              </a:rPr>
              <a:t>Validate technical domain security (SPF/DKIM) &amp; authority response.</a:t>
            </a:r>
            <a:endParaRPr sz="1150">
              <a:latin typeface="Calibri"/>
              <a:ea typeface="Calibri"/>
              <a:cs typeface="Calibri"/>
              <a:sym typeface="Calibri"/>
            </a:endParaRPr>
          </a:p>
        </p:txBody>
      </p:sp>
      <p:sp>
        <p:nvSpPr>
          <p:cNvPr id="287" name="Google Shape;287;p13"/>
          <p:cNvSpPr txBox="1"/>
          <p:nvPr/>
        </p:nvSpPr>
        <p:spPr>
          <a:xfrm>
            <a:off x="6310052" y="1796408"/>
            <a:ext cx="2466300" cy="1923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250" u="none" cap="none" strike="noStrike">
                <a:solidFill>
                  <a:srgbClr val="0369A1"/>
                </a:solidFill>
                <a:latin typeface="Calibri"/>
                <a:ea typeface="Calibri"/>
                <a:cs typeface="Calibri"/>
                <a:sym typeface="Calibri"/>
              </a:rPr>
              <a:t>Prevalence &amp; Impact</a:t>
            </a:r>
            <a:endParaRPr sz="1250">
              <a:latin typeface="Calibri"/>
              <a:ea typeface="Calibri"/>
              <a:cs typeface="Calibri"/>
              <a:sym typeface="Calibri"/>
            </a:endParaRPr>
          </a:p>
        </p:txBody>
      </p:sp>
      <p:sp>
        <p:nvSpPr>
          <p:cNvPr id="288" name="Google Shape;288;p13"/>
          <p:cNvSpPr txBox="1"/>
          <p:nvPr/>
        </p:nvSpPr>
        <p:spPr>
          <a:xfrm>
            <a:off x="6290714" y="2229825"/>
            <a:ext cx="2466300" cy="10776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i="0" lang="en-US" u="none" cap="none" strike="noStrike">
                <a:solidFill>
                  <a:srgbClr val="334155"/>
                </a:solidFill>
                <a:latin typeface="Calibri"/>
                <a:ea typeface="Calibri"/>
                <a:cs typeface="Calibri"/>
                <a:sym typeface="Calibri"/>
              </a:rPr>
              <a:t>Links that appear legitimate (e.g. </a:t>
            </a:r>
            <a:r>
              <a:rPr i="1" lang="en-US" u="none" cap="none" strike="noStrike">
                <a:solidFill>
                  <a:srgbClr val="334155"/>
                </a:solidFill>
                <a:latin typeface="Calibri"/>
                <a:ea typeface="Calibri"/>
                <a:cs typeface="Calibri"/>
                <a:sym typeface="Calibri"/>
              </a:rPr>
              <a:t>portal.company.com</a:t>
            </a:r>
            <a:r>
              <a:rPr i="0" lang="en-US" u="none" cap="none" strike="noStrike">
                <a:solidFill>
                  <a:srgbClr val="334155"/>
                </a:solidFill>
                <a:latin typeface="Calibri"/>
                <a:ea typeface="Calibri"/>
                <a:cs typeface="Calibri"/>
                <a:sym typeface="Calibri"/>
              </a:rPr>
              <a:t>) but route users through open redirects to malicious landing pages (e.g. </a:t>
            </a:r>
            <a:r>
              <a:rPr i="1" lang="en-US" u="none" cap="none" strike="noStrike">
                <a:solidFill>
                  <a:srgbClr val="334155"/>
                </a:solidFill>
                <a:latin typeface="Calibri"/>
                <a:ea typeface="Calibri"/>
                <a:cs typeface="Calibri"/>
                <a:sym typeface="Calibri"/>
              </a:rPr>
              <a:t>company-verify.com</a:t>
            </a:r>
            <a:r>
              <a:rPr i="0" lang="en-US" u="none" cap="none" strike="noStrike">
                <a:solidFill>
                  <a:srgbClr val="334155"/>
                </a:solidFill>
                <a:latin typeface="Calibri"/>
                <a:ea typeface="Calibri"/>
                <a:cs typeface="Calibri"/>
                <a:sym typeface="Calibri"/>
              </a:rPr>
              <a:t>).</a:t>
            </a:r>
            <a:endParaRPr>
              <a:latin typeface="Calibri"/>
              <a:ea typeface="Calibri"/>
              <a:cs typeface="Calibri"/>
              <a:sym typeface="Calibri"/>
            </a:endParaRPr>
          </a:p>
        </p:txBody>
      </p:sp>
      <p:sp>
        <p:nvSpPr>
          <p:cNvPr id="289" name="Google Shape;289;p13"/>
          <p:cNvSpPr txBox="1"/>
          <p:nvPr/>
        </p:nvSpPr>
        <p:spPr>
          <a:xfrm>
            <a:off x="6366071" y="3750832"/>
            <a:ext cx="2241000" cy="354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i="0" lang="en-US" sz="1150" u="none" cap="none" strike="noStrike">
                <a:solidFill>
                  <a:srgbClr val="475569"/>
                </a:solidFill>
                <a:latin typeface="Calibri"/>
                <a:ea typeface="Calibri"/>
                <a:cs typeface="Calibri"/>
                <a:sym typeface="Calibri"/>
              </a:rPr>
              <a:t>Train users to inspect destination URLs and hover over links safely.</a:t>
            </a:r>
            <a:endParaRPr sz="1150">
              <a:latin typeface="Calibri"/>
              <a:ea typeface="Calibri"/>
              <a:cs typeface="Calibri"/>
              <a:sym typeface="Calibri"/>
            </a:endParaRPr>
          </a:p>
        </p:txBody>
      </p:sp>
      <p:sp>
        <p:nvSpPr>
          <p:cNvPr id="290" name="Google Shape;290;p13"/>
          <p:cNvSpPr txBox="1"/>
          <p:nvPr/>
        </p:nvSpPr>
        <p:spPr>
          <a:xfrm>
            <a:off x="263021" y="1558139"/>
            <a:ext cx="496500" cy="200100"/>
          </a:xfrm>
          <a:prstGeom prst="rect">
            <a:avLst/>
          </a:prstGeom>
          <a:noFill/>
          <a:ln>
            <a:noFill/>
          </a:ln>
        </p:spPr>
        <p:txBody>
          <a:bodyPr anchorCtr="0" anchor="ctr" bIns="0" lIns="0" spcFirstLastPara="1" rIns="0" wrap="square" tIns="0">
            <a:spAutoFit/>
          </a:bodyPr>
          <a:lstStyle/>
          <a:p>
            <a:pPr indent="0" lvl="0" marL="0" marR="0" rtl="0" algn="ctr">
              <a:spcBef>
                <a:spcPts val="0"/>
              </a:spcBef>
              <a:spcAft>
                <a:spcPts val="0"/>
              </a:spcAft>
              <a:buNone/>
            </a:pPr>
            <a:r>
              <a:rPr b="1" i="0" lang="en-US" sz="1300" u="none" cap="none" strike="noStrike">
                <a:solidFill>
                  <a:srgbClr val="FFFFFF"/>
                </a:solidFill>
                <a:latin typeface="Inter"/>
                <a:ea typeface="Inter"/>
                <a:cs typeface="Inter"/>
                <a:sym typeface="Inter"/>
              </a:rPr>
              <a:t>1</a:t>
            </a:r>
            <a:endParaRPr sz="1300"/>
          </a:p>
        </p:txBody>
      </p:sp>
      <p:sp>
        <p:nvSpPr>
          <p:cNvPr id="291" name="Google Shape;291;p13"/>
          <p:cNvSpPr txBox="1"/>
          <p:nvPr/>
        </p:nvSpPr>
        <p:spPr>
          <a:xfrm>
            <a:off x="711320" y="1521950"/>
            <a:ext cx="1428000" cy="354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2300" u="none" cap="none" strike="noStrike">
                <a:solidFill>
                  <a:srgbClr val="0369A1"/>
                </a:solidFill>
                <a:latin typeface="Calibri"/>
                <a:ea typeface="Calibri"/>
                <a:cs typeface="Calibri"/>
                <a:sym typeface="Calibri"/>
              </a:rPr>
              <a:t>Phishing</a:t>
            </a:r>
            <a:endParaRPr sz="2300">
              <a:latin typeface="Calibri"/>
              <a:ea typeface="Calibri"/>
              <a:cs typeface="Calibri"/>
              <a:sym typeface="Calibri"/>
            </a:endParaRPr>
          </a:p>
        </p:txBody>
      </p:sp>
      <p:sp>
        <p:nvSpPr>
          <p:cNvPr id="292" name="Google Shape;292;p13"/>
          <p:cNvSpPr txBox="1"/>
          <p:nvPr/>
        </p:nvSpPr>
        <p:spPr>
          <a:xfrm>
            <a:off x="375991" y="2099862"/>
            <a:ext cx="2989200" cy="2079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350" u="none" cap="none" strike="noStrike">
                <a:solidFill>
                  <a:srgbClr val="0F172A"/>
                </a:solidFill>
                <a:latin typeface="Calibri"/>
                <a:ea typeface="Calibri"/>
                <a:cs typeface="Calibri"/>
                <a:sym typeface="Calibri"/>
              </a:rPr>
              <a:t>Primary Initial Access Vector</a:t>
            </a:r>
            <a:endParaRPr sz="1350">
              <a:latin typeface="Calibri"/>
              <a:ea typeface="Calibri"/>
              <a:cs typeface="Calibri"/>
              <a:sym typeface="Calibri"/>
            </a:endParaRPr>
          </a:p>
        </p:txBody>
      </p:sp>
      <p:sp>
        <p:nvSpPr>
          <p:cNvPr id="293" name="Google Shape;293;p13"/>
          <p:cNvSpPr txBox="1"/>
          <p:nvPr/>
        </p:nvSpPr>
        <p:spPr>
          <a:xfrm>
            <a:off x="3210713" y="1548284"/>
            <a:ext cx="496500" cy="200100"/>
          </a:xfrm>
          <a:prstGeom prst="rect">
            <a:avLst/>
          </a:prstGeom>
          <a:noFill/>
          <a:ln>
            <a:noFill/>
          </a:ln>
        </p:spPr>
        <p:txBody>
          <a:bodyPr anchorCtr="0" anchor="ctr" bIns="0" lIns="0" spcFirstLastPara="1" rIns="0" wrap="square" tIns="0">
            <a:spAutoFit/>
          </a:bodyPr>
          <a:lstStyle/>
          <a:p>
            <a:pPr indent="0" lvl="0" marL="0" marR="0" rtl="0" algn="ctr">
              <a:spcBef>
                <a:spcPts val="0"/>
              </a:spcBef>
              <a:spcAft>
                <a:spcPts val="0"/>
              </a:spcAft>
              <a:buNone/>
            </a:pPr>
            <a:r>
              <a:rPr b="1" i="0" lang="en-US" sz="1300" u="none" cap="none" strike="noStrike">
                <a:solidFill>
                  <a:srgbClr val="FFFFFF"/>
                </a:solidFill>
                <a:latin typeface="Inter"/>
                <a:ea typeface="Inter"/>
                <a:cs typeface="Inter"/>
                <a:sym typeface="Inter"/>
              </a:rPr>
              <a:t>2</a:t>
            </a:r>
            <a:endParaRPr sz="1300"/>
          </a:p>
        </p:txBody>
      </p:sp>
      <p:sp>
        <p:nvSpPr>
          <p:cNvPr id="294" name="Google Shape;294;p13"/>
          <p:cNvSpPr txBox="1"/>
          <p:nvPr/>
        </p:nvSpPr>
        <p:spPr>
          <a:xfrm>
            <a:off x="3651424" y="1521950"/>
            <a:ext cx="1539600" cy="354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2300" u="none" cap="none" strike="noStrike">
                <a:solidFill>
                  <a:srgbClr val="0369A1"/>
                </a:solidFill>
                <a:latin typeface="Calibri"/>
                <a:ea typeface="Calibri"/>
                <a:cs typeface="Calibri"/>
                <a:sym typeface="Calibri"/>
              </a:rPr>
              <a:t>Spoofing</a:t>
            </a:r>
            <a:endParaRPr sz="2300">
              <a:latin typeface="Calibri"/>
              <a:ea typeface="Calibri"/>
              <a:cs typeface="Calibri"/>
              <a:sym typeface="Calibri"/>
            </a:endParaRPr>
          </a:p>
        </p:txBody>
      </p:sp>
      <p:sp>
        <p:nvSpPr>
          <p:cNvPr id="295" name="Google Shape;295;p13"/>
          <p:cNvSpPr txBox="1"/>
          <p:nvPr/>
        </p:nvSpPr>
        <p:spPr>
          <a:xfrm>
            <a:off x="3323684" y="2074324"/>
            <a:ext cx="2989200" cy="2079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350" u="none" cap="none" strike="noStrike">
                <a:solidFill>
                  <a:srgbClr val="0F172A"/>
                </a:solidFill>
                <a:latin typeface="Calibri"/>
                <a:ea typeface="Calibri"/>
                <a:cs typeface="Calibri"/>
                <a:sym typeface="Calibri"/>
              </a:rPr>
              <a:t>High Trust Exploitation</a:t>
            </a:r>
            <a:endParaRPr sz="1350">
              <a:latin typeface="Calibri"/>
              <a:ea typeface="Calibri"/>
              <a:cs typeface="Calibri"/>
              <a:sym typeface="Calibri"/>
            </a:endParaRPr>
          </a:p>
        </p:txBody>
      </p:sp>
      <p:sp>
        <p:nvSpPr>
          <p:cNvPr id="296" name="Google Shape;296;p13"/>
          <p:cNvSpPr txBox="1"/>
          <p:nvPr/>
        </p:nvSpPr>
        <p:spPr>
          <a:xfrm>
            <a:off x="6158433" y="1453150"/>
            <a:ext cx="496500" cy="200100"/>
          </a:xfrm>
          <a:prstGeom prst="rect">
            <a:avLst/>
          </a:prstGeom>
          <a:noFill/>
          <a:ln>
            <a:noFill/>
          </a:ln>
        </p:spPr>
        <p:txBody>
          <a:bodyPr anchorCtr="0" anchor="ctr" bIns="0" lIns="0" spcFirstLastPara="1" rIns="0" wrap="square" tIns="0">
            <a:spAutoFit/>
          </a:bodyPr>
          <a:lstStyle/>
          <a:p>
            <a:pPr indent="0" lvl="0" marL="0" marR="0" rtl="0" algn="ctr">
              <a:spcBef>
                <a:spcPts val="0"/>
              </a:spcBef>
              <a:spcAft>
                <a:spcPts val="0"/>
              </a:spcAft>
              <a:buNone/>
            </a:pPr>
            <a:r>
              <a:rPr b="1" i="0" lang="en-US" sz="1300" u="none" cap="none" strike="noStrike">
                <a:solidFill>
                  <a:srgbClr val="FFFFFF"/>
                </a:solidFill>
                <a:latin typeface="Inter"/>
                <a:ea typeface="Inter"/>
                <a:cs typeface="Inter"/>
                <a:sym typeface="Inter"/>
              </a:rPr>
              <a:t>3</a:t>
            </a:r>
            <a:endParaRPr sz="1300"/>
          </a:p>
        </p:txBody>
      </p:sp>
      <p:sp>
        <p:nvSpPr>
          <p:cNvPr id="297" name="Google Shape;297;p13"/>
          <p:cNvSpPr txBox="1"/>
          <p:nvPr/>
        </p:nvSpPr>
        <p:spPr>
          <a:xfrm>
            <a:off x="6577527" y="1425800"/>
            <a:ext cx="1970100" cy="3540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2300" u="none" cap="none" strike="noStrike">
                <a:solidFill>
                  <a:srgbClr val="0369A1"/>
                </a:solidFill>
                <a:latin typeface="Calibri"/>
                <a:ea typeface="Calibri"/>
                <a:cs typeface="Calibri"/>
                <a:sym typeface="Calibri"/>
              </a:rPr>
              <a:t>Link Redirection</a:t>
            </a:r>
            <a:endParaRPr sz="2300">
              <a:latin typeface="Calibri"/>
              <a:ea typeface="Calibri"/>
              <a:cs typeface="Calibri"/>
              <a:sym typeface="Calibri"/>
            </a:endParaRPr>
          </a:p>
        </p:txBody>
      </p:sp>
      <p:sp>
        <p:nvSpPr>
          <p:cNvPr id="298" name="Google Shape;298;p13"/>
          <p:cNvSpPr txBox="1"/>
          <p:nvPr/>
        </p:nvSpPr>
        <p:spPr>
          <a:xfrm>
            <a:off x="6302329" y="2005311"/>
            <a:ext cx="2989200" cy="207900"/>
          </a:xfrm>
          <a:prstGeom prst="rect">
            <a:avLst/>
          </a:prstGeom>
          <a:noFill/>
          <a:ln>
            <a:noFill/>
          </a:ln>
        </p:spPr>
        <p:txBody>
          <a:bodyPr anchorCtr="0" anchor="t" bIns="0" lIns="0" spcFirstLastPara="1" rIns="0" wrap="square" tIns="0">
            <a:spAutoFit/>
          </a:bodyPr>
          <a:lstStyle/>
          <a:p>
            <a:pPr indent="0" lvl="0" marL="0" marR="0" rtl="0" algn="l">
              <a:spcBef>
                <a:spcPts val="0"/>
              </a:spcBef>
              <a:spcAft>
                <a:spcPts val="0"/>
              </a:spcAft>
              <a:buNone/>
            </a:pPr>
            <a:r>
              <a:rPr b="1" i="0" lang="en-US" sz="1350" u="none" cap="none" strike="noStrike">
                <a:solidFill>
                  <a:srgbClr val="0F172A"/>
                </a:solidFill>
                <a:latin typeface="Calibri"/>
                <a:ea typeface="Calibri"/>
                <a:cs typeface="Calibri"/>
                <a:sym typeface="Calibri"/>
              </a:rPr>
              <a:t>Deceptive URL Routing</a:t>
            </a:r>
            <a:endParaRPr sz="1350">
              <a:latin typeface="Calibri"/>
              <a:ea typeface="Calibri"/>
              <a:cs typeface="Calibri"/>
              <a:sym typeface="Calibri"/>
            </a:endParaRP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03" name="Shape 303"/>
        <p:cNvGrpSpPr/>
        <p:nvPr/>
      </p:nvGrpSpPr>
      <p:grpSpPr>
        <a:xfrm>
          <a:off x="0" y="0"/>
          <a:ext cx="0" cy="0"/>
          <a:chOff x="0" y="0"/>
          <a:chExt cx="0" cy="0"/>
        </a:xfrm>
      </p:grpSpPr>
      <p:sp>
        <p:nvSpPr>
          <p:cNvPr id="304" name="Google Shape;304;p14"/>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3: Ethan (Attack Specialist)</a:t>
            </a:r>
            <a:endParaRPr b="0" i="0" spc="0" sz="1200" u="none" cap="none" strike="noStrike">
              <a:solidFill>
                <a:schemeClr val="dk1"/>
              </a:solidFill>
              <a:latin typeface="Calibri"/>
              <a:ea typeface="Calibri"/>
              <a:cs typeface="Calibri"/>
              <a:sym typeface="Calibri"/>
            </a:endParaRPr>
          </a:p>
        </p:txBody>
      </p:sp>
      <p:sp>
        <p:nvSpPr>
          <p:cNvPr id="305" name="Google Shape;305;p14"/>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Threat Realism and UI Coordination</a:t>
            </a:r>
            <a:endParaRPr b="0" i="0" spc="0" sz="3000" u="none" cap="none" strike="noStrike">
              <a:solidFill>
                <a:schemeClr val="dk1"/>
              </a:solidFill>
              <a:latin typeface="Calibri"/>
              <a:ea typeface="Calibri"/>
              <a:cs typeface="Calibri"/>
              <a:sym typeface="Calibri"/>
            </a:endParaRPr>
          </a:p>
        </p:txBody>
      </p:sp>
      <p:sp>
        <p:nvSpPr>
          <p:cNvPr id="306" name="Google Shape;306;p14"/>
          <p:cNvSpPr/>
          <p:nvPr/>
        </p:nvSpPr>
        <p:spPr>
          <a:xfrm>
            <a:off x="457200" y="1463040"/>
            <a:ext cx="40233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07" name="Google Shape;307;p14"/>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08" name="Google Shape;308;p14"/>
          <p:cNvSpPr txBox="1"/>
          <p:nvPr/>
        </p:nvSpPr>
        <p:spPr>
          <a:xfrm>
            <a:off x="64008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309" name="Google Shape;309;p14"/>
          <p:cNvSpPr txBox="1"/>
          <p:nvPr/>
        </p:nvSpPr>
        <p:spPr>
          <a:xfrm>
            <a:off x="640080" y="2176272"/>
            <a:ext cx="36576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Grounded in real cases</a:t>
            </a:r>
            <a:endParaRPr b="0" i="0" spc="0" sz="1700" u="none" cap="none" strike="noStrike">
              <a:solidFill>
                <a:schemeClr val="dk1"/>
              </a:solidFill>
              <a:latin typeface="Calibri"/>
              <a:ea typeface="Calibri"/>
              <a:cs typeface="Calibri"/>
              <a:sym typeface="Calibri"/>
            </a:endParaRPr>
          </a:p>
        </p:txBody>
      </p:sp>
      <p:sp>
        <p:nvSpPr>
          <p:cNvPr id="310" name="Google Shape;310;p14"/>
          <p:cNvSpPr txBox="1"/>
          <p:nvPr/>
        </p:nvSpPr>
        <p:spPr>
          <a:xfrm>
            <a:off x="640080" y="2606040"/>
            <a:ext cx="36576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Wright et al. [6] sent simulated phishing emails to employees during normal work. We use realistic work situations to choose which attacks to include.</a:t>
            </a:r>
            <a:endParaRPr b="0" i="0" spc="0" sz="1400" u="none" cap="none" strike="noStrike">
              <a:solidFill>
                <a:schemeClr val="dk1"/>
              </a:solidFill>
              <a:latin typeface="Calibri"/>
              <a:ea typeface="Calibri"/>
              <a:cs typeface="Calibri"/>
              <a:sym typeface="Calibri"/>
            </a:endParaRPr>
          </a:p>
        </p:txBody>
      </p:sp>
      <p:sp>
        <p:nvSpPr>
          <p:cNvPr id="311" name="Google Shape;311;p14"/>
          <p:cNvSpPr/>
          <p:nvPr/>
        </p:nvSpPr>
        <p:spPr>
          <a:xfrm>
            <a:off x="4663440" y="1463040"/>
            <a:ext cx="40233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12" name="Google Shape;312;p14"/>
          <p:cNvSpPr/>
          <p:nvPr/>
        </p:nvSpPr>
        <p:spPr>
          <a:xfrm>
            <a:off x="48463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13" name="Google Shape;313;p14"/>
          <p:cNvSpPr txBox="1"/>
          <p:nvPr/>
        </p:nvSpPr>
        <p:spPr>
          <a:xfrm>
            <a:off x="48463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314" name="Google Shape;314;p14"/>
          <p:cNvSpPr txBox="1"/>
          <p:nvPr/>
        </p:nvSpPr>
        <p:spPr>
          <a:xfrm>
            <a:off x="4846320" y="2176272"/>
            <a:ext cx="36576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Working with Tonio</a:t>
            </a:r>
            <a:endParaRPr b="0" i="0" spc="0" sz="1700" u="none" cap="none" strike="noStrike">
              <a:solidFill>
                <a:schemeClr val="dk1"/>
              </a:solidFill>
              <a:latin typeface="Calibri"/>
              <a:ea typeface="Calibri"/>
              <a:cs typeface="Calibri"/>
              <a:sym typeface="Calibri"/>
            </a:endParaRPr>
          </a:p>
        </p:txBody>
      </p:sp>
      <p:sp>
        <p:nvSpPr>
          <p:cNvPr id="315" name="Google Shape;315;p14"/>
          <p:cNvSpPr txBox="1"/>
          <p:nvPr/>
        </p:nvSpPr>
        <p:spPr>
          <a:xfrm>
            <a:off x="4846320" y="2606040"/>
            <a:ext cx="36576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Ethan reviews the generated emails so that Tonio can place small warning signs in each email, such as an odd sender address, a mismatched link or urgent wording.</a:t>
            </a:r>
            <a:endParaRPr b="0" i="0" spc="0" sz="1400" u="none" cap="none" strike="noStrike">
              <a:solidFill>
                <a:schemeClr val="dk1"/>
              </a:solidFill>
              <a:latin typeface="Calibri"/>
              <a:ea typeface="Calibri"/>
              <a:cs typeface="Calibri"/>
              <a:sym typeface="Calibri"/>
            </a:endParaRPr>
          </a:p>
        </p:txBody>
      </p:sp>
      <p:sp>
        <p:nvSpPr>
          <p:cNvPr id="316" name="Google Shape;316;p14"/>
          <p:cNvSpPr/>
          <p:nvPr/>
        </p:nvSpPr>
        <p:spPr>
          <a:xfrm>
            <a:off x="457200" y="4251960"/>
            <a:ext cx="7589520" cy="59436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17" name="Google Shape;317;p14"/>
          <p:cNvSpPr txBox="1"/>
          <p:nvPr/>
        </p:nvSpPr>
        <p:spPr>
          <a:xfrm>
            <a:off x="594360" y="4251960"/>
            <a:ext cx="7315200" cy="594360"/>
          </a:xfrm>
          <a:prstGeom prst="rect">
            <a:avLst/>
          </a:prstGeom>
          <a:noFill/>
          <a:ln>
            <a:noFill/>
          </a:ln>
        </p:spPr>
        <p:txBody>
          <a:bodyPr anchorCtr="0" anchor="ctr"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i="1" lang="en-US">
                <a:solidFill>
                  <a:srgbClr val="0F172A"/>
                </a:solidFill>
                <a:latin typeface="Calibri"/>
                <a:ea typeface="Calibri"/>
                <a:cs typeface="Calibri"/>
                <a:sym typeface="Calibri"/>
              </a:rPr>
              <a:t>Hidden clues let users learn the signs of a scam by looking first; instant feedback then confirms what they found or missed.</a:t>
            </a:r>
            <a:endParaRPr i="1">
              <a:solidFill>
                <a:srgbClr val="0F172A"/>
              </a:solidFill>
              <a:latin typeface="Calibri"/>
              <a:ea typeface="Calibri"/>
              <a:cs typeface="Calibri"/>
              <a:sym typeface="Calibri"/>
            </a:endParaRPr>
          </a:p>
        </p:txBody>
      </p:sp>
      <p:pic>
        <p:nvPicPr>
          <p:cNvPr id="318" name="Google Shape;318;p14"/>
          <p:cNvPicPr preferRelativeResize="0"/>
          <p:nvPr/>
        </p:nvPicPr>
        <p:blipFill>
          <a:blip r:embed="rId3">
            <a:alphaModFix/>
          </a:blip>
          <a:stretch>
            <a:fillRect/>
          </a:stretch>
        </p:blipFill>
        <p:spPr>
          <a:xfrm>
            <a:off x="1635228" y="3667297"/>
            <a:ext cx="209250" cy="209250"/>
          </a:xfrm>
          <a:prstGeom prst="rect">
            <a:avLst/>
          </a:prstGeom>
          <a:noFill/>
          <a:ln>
            <a:noFill/>
          </a:ln>
        </p:spPr>
      </p:pic>
      <p:pic>
        <p:nvPicPr>
          <p:cNvPr id="319" name="Google Shape;319;p14"/>
          <p:cNvPicPr preferRelativeResize="0"/>
          <p:nvPr/>
        </p:nvPicPr>
        <p:blipFill>
          <a:blip r:embed="rId4">
            <a:alphaModFix/>
          </a:blip>
          <a:stretch>
            <a:fillRect/>
          </a:stretch>
        </p:blipFill>
        <p:spPr>
          <a:xfrm>
            <a:off x="640070" y="3566170"/>
            <a:ext cx="892420" cy="411475"/>
          </a:xfrm>
          <a:prstGeom prst="rect">
            <a:avLst/>
          </a:prstGeom>
          <a:noFill/>
          <a:ln>
            <a:noFill/>
          </a:ln>
        </p:spPr>
      </p:pic>
      <p:pic>
        <p:nvPicPr>
          <p:cNvPr id="320" name="Google Shape;320;p14"/>
          <p:cNvPicPr preferRelativeResize="0"/>
          <p:nvPr/>
        </p:nvPicPr>
        <p:blipFill>
          <a:blip r:embed="rId5">
            <a:alphaModFix/>
          </a:blip>
          <a:stretch>
            <a:fillRect/>
          </a:stretch>
        </p:blipFill>
        <p:spPr>
          <a:xfrm>
            <a:off x="1976688" y="3566188"/>
            <a:ext cx="892422" cy="411475"/>
          </a:xfrm>
          <a:prstGeom prst="rect">
            <a:avLst/>
          </a:prstGeom>
          <a:noFill/>
          <a:ln>
            <a:noFill/>
          </a:ln>
        </p:spPr>
      </p:pic>
      <p:pic>
        <p:nvPicPr>
          <p:cNvPr id="321" name="Google Shape;321;p14"/>
          <p:cNvPicPr preferRelativeResize="0"/>
          <p:nvPr/>
        </p:nvPicPr>
        <p:blipFill>
          <a:blip r:embed="rId3">
            <a:alphaModFix/>
          </a:blip>
          <a:stretch>
            <a:fillRect/>
          </a:stretch>
        </p:blipFill>
        <p:spPr>
          <a:xfrm>
            <a:off x="3001328" y="3667285"/>
            <a:ext cx="209250" cy="209250"/>
          </a:xfrm>
          <a:prstGeom prst="rect">
            <a:avLst/>
          </a:prstGeom>
          <a:noFill/>
          <a:ln>
            <a:noFill/>
          </a:ln>
        </p:spPr>
      </p:pic>
      <p:pic>
        <p:nvPicPr>
          <p:cNvPr id="322" name="Google Shape;322;p14"/>
          <p:cNvPicPr preferRelativeResize="0"/>
          <p:nvPr/>
        </p:nvPicPr>
        <p:blipFill>
          <a:blip r:embed="rId6">
            <a:alphaModFix/>
          </a:blip>
          <a:stretch>
            <a:fillRect/>
          </a:stretch>
        </p:blipFill>
        <p:spPr>
          <a:xfrm>
            <a:off x="3372300" y="3566175"/>
            <a:ext cx="905236" cy="411475"/>
          </a:xfrm>
          <a:prstGeom prst="rect">
            <a:avLst/>
          </a:prstGeom>
          <a:noFill/>
          <a:ln>
            <a:noFill/>
          </a:ln>
        </p:spPr>
      </p:pic>
      <p:pic>
        <p:nvPicPr>
          <p:cNvPr id="323" name="Google Shape;323;p14"/>
          <p:cNvPicPr preferRelativeResize="0"/>
          <p:nvPr/>
        </p:nvPicPr>
        <p:blipFill>
          <a:blip r:embed="rId7">
            <a:alphaModFix/>
          </a:blip>
          <a:stretch>
            <a:fillRect/>
          </a:stretch>
        </p:blipFill>
        <p:spPr>
          <a:xfrm>
            <a:off x="4846320" y="3566182"/>
            <a:ext cx="892420" cy="411475"/>
          </a:xfrm>
          <a:prstGeom prst="rect">
            <a:avLst/>
          </a:prstGeom>
          <a:noFill/>
          <a:ln>
            <a:noFill/>
          </a:ln>
        </p:spPr>
      </p:pic>
      <p:pic>
        <p:nvPicPr>
          <p:cNvPr id="324" name="Google Shape;324;p14"/>
          <p:cNvPicPr preferRelativeResize="0"/>
          <p:nvPr/>
        </p:nvPicPr>
        <p:blipFill>
          <a:blip r:embed="rId3">
            <a:alphaModFix/>
          </a:blip>
          <a:stretch>
            <a:fillRect/>
          </a:stretch>
        </p:blipFill>
        <p:spPr>
          <a:xfrm>
            <a:off x="5875990" y="3667310"/>
            <a:ext cx="209250" cy="209250"/>
          </a:xfrm>
          <a:prstGeom prst="rect">
            <a:avLst/>
          </a:prstGeom>
          <a:noFill/>
          <a:ln>
            <a:noFill/>
          </a:ln>
        </p:spPr>
      </p:pic>
      <p:pic>
        <p:nvPicPr>
          <p:cNvPr id="325" name="Google Shape;325;p14"/>
          <p:cNvPicPr preferRelativeResize="0"/>
          <p:nvPr/>
        </p:nvPicPr>
        <p:blipFill>
          <a:blip r:embed="rId8">
            <a:alphaModFix/>
          </a:blip>
          <a:stretch>
            <a:fillRect/>
          </a:stretch>
        </p:blipFill>
        <p:spPr>
          <a:xfrm>
            <a:off x="6222507" y="3566166"/>
            <a:ext cx="905225" cy="411466"/>
          </a:xfrm>
          <a:prstGeom prst="rect">
            <a:avLst/>
          </a:prstGeom>
          <a:noFill/>
          <a:ln>
            <a:noFill/>
          </a:ln>
        </p:spPr>
      </p:pic>
      <p:pic>
        <p:nvPicPr>
          <p:cNvPr id="326" name="Google Shape;326;p14"/>
          <p:cNvPicPr preferRelativeResize="0"/>
          <p:nvPr/>
        </p:nvPicPr>
        <p:blipFill>
          <a:blip r:embed="rId3">
            <a:alphaModFix/>
          </a:blip>
          <a:stretch>
            <a:fillRect/>
          </a:stretch>
        </p:blipFill>
        <p:spPr>
          <a:xfrm>
            <a:off x="7264965" y="3667310"/>
            <a:ext cx="209250" cy="209250"/>
          </a:xfrm>
          <a:prstGeom prst="rect">
            <a:avLst/>
          </a:prstGeom>
          <a:noFill/>
          <a:ln>
            <a:noFill/>
          </a:ln>
        </p:spPr>
      </p:pic>
      <p:pic>
        <p:nvPicPr>
          <p:cNvPr id="327" name="Google Shape;327;p14"/>
          <p:cNvPicPr preferRelativeResize="0"/>
          <p:nvPr/>
        </p:nvPicPr>
        <p:blipFill>
          <a:blip r:embed="rId9">
            <a:alphaModFix/>
          </a:blip>
          <a:stretch>
            <a:fillRect/>
          </a:stretch>
        </p:blipFill>
        <p:spPr>
          <a:xfrm>
            <a:off x="7611475" y="3563202"/>
            <a:ext cx="905225" cy="4173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32" name="Shape 332"/>
        <p:cNvGrpSpPr/>
        <p:nvPr/>
      </p:nvGrpSpPr>
      <p:grpSpPr>
        <a:xfrm>
          <a:off x="0" y="0"/>
          <a:ext cx="0" cy="0"/>
          <a:chOff x="0" y="0"/>
          <a:chExt cx="0" cy="0"/>
        </a:xfrm>
      </p:grpSpPr>
      <p:sp>
        <p:nvSpPr>
          <p:cNvPr id="333" name="Google Shape;333;p15"/>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4: Tyler (Database Lead)</a:t>
            </a:r>
            <a:endParaRPr b="0" i="0" spc="0" sz="1200" u="none" cap="none" strike="noStrike">
              <a:solidFill>
                <a:schemeClr val="dk1"/>
              </a:solidFill>
              <a:latin typeface="Calibri"/>
              <a:ea typeface="Calibri"/>
              <a:cs typeface="Calibri"/>
              <a:sym typeface="Calibri"/>
            </a:endParaRPr>
          </a:p>
        </p:txBody>
      </p:sp>
      <p:sp>
        <p:nvSpPr>
          <p:cNvPr id="334" name="Google Shape;334;p15"/>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Database Selection and User Login</a:t>
            </a:r>
            <a:endParaRPr b="0" i="0" spc="0" sz="3000" u="none" cap="none" strike="noStrike">
              <a:solidFill>
                <a:schemeClr val="dk1"/>
              </a:solidFill>
              <a:latin typeface="Calibri"/>
              <a:ea typeface="Calibri"/>
              <a:cs typeface="Calibri"/>
              <a:sym typeface="Calibri"/>
            </a:endParaRPr>
          </a:p>
        </p:txBody>
      </p:sp>
      <p:sp>
        <p:nvSpPr>
          <p:cNvPr id="335" name="Google Shape;335;p15"/>
          <p:cNvSpPr/>
          <p:nvPr/>
        </p:nvSpPr>
        <p:spPr>
          <a:xfrm>
            <a:off x="457200" y="1449350"/>
            <a:ext cx="4777500" cy="26517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36" name="Google Shape;336;p15"/>
          <p:cNvSpPr/>
          <p:nvPr/>
        </p:nvSpPr>
        <p:spPr>
          <a:xfrm>
            <a:off x="674373" y="1632225"/>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37" name="Google Shape;337;p15"/>
          <p:cNvSpPr txBox="1"/>
          <p:nvPr/>
        </p:nvSpPr>
        <p:spPr>
          <a:xfrm>
            <a:off x="674372" y="1632224"/>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338" name="Google Shape;338;p15"/>
          <p:cNvSpPr txBox="1"/>
          <p:nvPr/>
        </p:nvSpPr>
        <p:spPr>
          <a:xfrm>
            <a:off x="674365" y="2162582"/>
            <a:ext cx="43434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lang="en-US" sz="1700">
                <a:solidFill>
                  <a:srgbClr val="0284C7"/>
                </a:solidFill>
                <a:latin typeface="Calibri"/>
                <a:ea typeface="Calibri"/>
                <a:cs typeface="Calibri"/>
                <a:sym typeface="Calibri"/>
              </a:rPr>
              <a:t>MySQL Database - DBeaver or MySQL Workbench (for DB management) </a:t>
            </a:r>
            <a:endParaRPr b="0" i="0" spc="0" sz="1700" u="none" cap="none" strike="noStrike">
              <a:solidFill>
                <a:schemeClr val="dk1"/>
              </a:solidFill>
              <a:latin typeface="Calibri"/>
              <a:ea typeface="Calibri"/>
              <a:cs typeface="Calibri"/>
              <a:sym typeface="Calibri"/>
            </a:endParaRPr>
          </a:p>
        </p:txBody>
      </p:sp>
      <p:sp>
        <p:nvSpPr>
          <p:cNvPr id="339" name="Google Shape;339;p15"/>
          <p:cNvSpPr txBox="1"/>
          <p:nvPr/>
        </p:nvSpPr>
        <p:spPr>
          <a:xfrm>
            <a:off x="674365" y="2592350"/>
            <a:ext cx="4343400" cy="1371600"/>
          </a:xfrm>
          <a:prstGeom prst="rect">
            <a:avLst/>
          </a:prstGeom>
          <a:noFill/>
          <a:ln>
            <a:noFill/>
          </a:ln>
        </p:spPr>
        <p:txBody>
          <a:bodyPr anchorCtr="0" anchor="t" bIns="0" lIns="0" spcFirstLastPara="1" rIns="0" wrap="square" tIns="0">
            <a:noAutofit/>
          </a:bodyPr>
          <a:lstStyle/>
          <a:p>
            <a:pPr indent="0" lvl="0" marL="0" rtl="0" algn="l">
              <a:spcBef>
                <a:spcPts val="0"/>
              </a:spcBef>
              <a:spcAft>
                <a:spcPts val="0"/>
              </a:spcAft>
              <a:buClr>
                <a:schemeClr val="dk1"/>
              </a:buClr>
              <a:buSzPts val="1100"/>
              <a:buFont typeface="Arial"/>
              <a:buNone/>
            </a:pPr>
            <a:r>
              <a:rPr lang="en-US">
                <a:latin typeface="Calibri"/>
                <a:ea typeface="Calibri"/>
                <a:cs typeface="Calibri"/>
                <a:sym typeface="Calibri"/>
              </a:rPr>
              <a:t>A relational database that organises information into connected tables, that supports SQL queries to retrieve, filter and analyse results.This can be integrated with the JavaScript backend planned for GonePhishing, and can be also be developed locally before the system is deployed online.</a:t>
            </a:r>
            <a:endParaRPr>
              <a:latin typeface="Calibri"/>
              <a:ea typeface="Calibri"/>
              <a:cs typeface="Calibri"/>
              <a:sym typeface="Calibri"/>
            </a:endParaRPr>
          </a:p>
        </p:txBody>
      </p:sp>
      <p:sp>
        <p:nvSpPr>
          <p:cNvPr id="340" name="Google Shape;340;p15"/>
          <p:cNvSpPr/>
          <p:nvPr/>
        </p:nvSpPr>
        <p:spPr>
          <a:xfrm>
            <a:off x="5475351" y="1463050"/>
            <a:ext cx="3211500" cy="26517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41" name="Google Shape;341;p15"/>
          <p:cNvSpPr/>
          <p:nvPr/>
        </p:nvSpPr>
        <p:spPr>
          <a:xfrm>
            <a:off x="5621325" y="1645925"/>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42" name="Google Shape;342;p15"/>
          <p:cNvSpPr txBox="1"/>
          <p:nvPr/>
        </p:nvSpPr>
        <p:spPr>
          <a:xfrm>
            <a:off x="5662875" y="1637625"/>
            <a:ext cx="3285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343" name="Google Shape;343;p15"/>
          <p:cNvSpPr txBox="1"/>
          <p:nvPr/>
        </p:nvSpPr>
        <p:spPr>
          <a:xfrm>
            <a:off x="5621325" y="2176282"/>
            <a:ext cx="29196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Secure login</a:t>
            </a:r>
            <a:endParaRPr b="0" i="0" spc="0" sz="1700" u="none" cap="none" strike="noStrike">
              <a:solidFill>
                <a:schemeClr val="dk1"/>
              </a:solidFill>
              <a:latin typeface="Calibri"/>
              <a:ea typeface="Calibri"/>
              <a:cs typeface="Calibri"/>
              <a:sym typeface="Calibri"/>
            </a:endParaRPr>
          </a:p>
        </p:txBody>
      </p:sp>
      <p:sp>
        <p:nvSpPr>
          <p:cNvPr id="344" name="Google Shape;344;p15"/>
          <p:cNvSpPr txBox="1"/>
          <p:nvPr/>
        </p:nvSpPr>
        <p:spPr>
          <a:xfrm>
            <a:off x="5621325" y="2606050"/>
            <a:ext cx="29196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Each employee has a personal account, so every score belongs to one person and can be tracked over time.</a:t>
            </a:r>
            <a:endParaRPr b="0" i="0" spc="0" sz="1400" u="none" cap="none" strike="noStrike">
              <a:solidFill>
                <a:schemeClr val="dk1"/>
              </a:solidFill>
              <a:latin typeface="Calibri"/>
              <a:ea typeface="Calibri"/>
              <a:cs typeface="Calibri"/>
              <a:sym typeface="Calibri"/>
            </a:endParaRPr>
          </a:p>
        </p:txBody>
      </p:sp>
      <p:sp>
        <p:nvSpPr>
          <p:cNvPr id="345" name="Google Shape;345;p15"/>
          <p:cNvSpPr/>
          <p:nvPr/>
        </p:nvSpPr>
        <p:spPr>
          <a:xfrm>
            <a:off x="457200" y="4251960"/>
            <a:ext cx="7589520" cy="59436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46" name="Google Shape;346;p15"/>
          <p:cNvSpPr txBox="1"/>
          <p:nvPr/>
        </p:nvSpPr>
        <p:spPr>
          <a:xfrm>
            <a:off x="594360" y="4251960"/>
            <a:ext cx="7315200" cy="594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1" lang="en-US" spc="0" sz="1400" u="none" cap="none" strike="noStrike">
                <a:solidFill>
                  <a:srgbClr val="0F172A"/>
                </a:solidFill>
                <a:latin typeface="Calibri"/>
                <a:ea typeface="Calibri"/>
                <a:cs typeface="Calibri"/>
                <a:sym typeface="Calibri"/>
              </a:rPr>
              <a:t>Codd [7] introduced the relational model of linked tables, which keeps each person’s results separate and easy to search.</a:t>
            </a:r>
            <a:endParaRPr b="0" i="0"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51" name="Shape 351"/>
        <p:cNvGrpSpPr/>
        <p:nvPr/>
      </p:nvGrpSpPr>
      <p:grpSpPr>
        <a:xfrm>
          <a:off x="0" y="0"/>
          <a:ext cx="0" cy="0"/>
          <a:chOff x="0" y="0"/>
          <a:chExt cx="0" cy="0"/>
        </a:xfrm>
      </p:grpSpPr>
      <p:sp>
        <p:nvSpPr>
          <p:cNvPr id="352" name="Google Shape;352;p16"/>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4: Tyler (Database Lead)</a:t>
            </a:r>
            <a:endParaRPr b="0" i="0" spc="0" sz="1200" u="none" cap="none" strike="noStrike">
              <a:solidFill>
                <a:schemeClr val="dk1"/>
              </a:solidFill>
              <a:latin typeface="Calibri"/>
              <a:ea typeface="Calibri"/>
              <a:cs typeface="Calibri"/>
              <a:sym typeface="Calibri"/>
            </a:endParaRPr>
          </a:p>
        </p:txBody>
      </p:sp>
      <p:sp>
        <p:nvSpPr>
          <p:cNvPr id="353" name="Google Shape;353;p16"/>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Data Provisioning and Privacy Compliance</a:t>
            </a:r>
            <a:endParaRPr b="0" i="0" spc="0" sz="3000" u="none" cap="none" strike="noStrike">
              <a:solidFill>
                <a:schemeClr val="dk1"/>
              </a:solidFill>
              <a:latin typeface="Calibri"/>
              <a:ea typeface="Calibri"/>
              <a:cs typeface="Calibri"/>
              <a:sym typeface="Calibri"/>
            </a:endParaRPr>
          </a:p>
        </p:txBody>
      </p:sp>
      <p:sp>
        <p:nvSpPr>
          <p:cNvPr id="354" name="Google Shape;354;p16"/>
          <p:cNvSpPr/>
          <p:nvPr/>
        </p:nvSpPr>
        <p:spPr>
          <a:xfrm>
            <a:off x="45720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55" name="Google Shape;355;p16"/>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56" name="Google Shape;356;p16"/>
          <p:cNvSpPr txBox="1"/>
          <p:nvPr/>
        </p:nvSpPr>
        <p:spPr>
          <a:xfrm>
            <a:off x="64008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357" name="Google Shape;357;p16"/>
          <p:cNvSpPr txBox="1"/>
          <p:nvPr/>
        </p:nvSpPr>
        <p:spPr>
          <a:xfrm>
            <a:off x="64008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Tables for Aaron</a:t>
            </a:r>
            <a:endParaRPr b="0" i="0" spc="0" sz="1700" u="none" cap="none" strike="noStrike">
              <a:solidFill>
                <a:schemeClr val="dk1"/>
              </a:solidFill>
              <a:latin typeface="Calibri"/>
              <a:ea typeface="Calibri"/>
              <a:cs typeface="Calibri"/>
              <a:sym typeface="Calibri"/>
            </a:endParaRPr>
          </a:p>
        </p:txBody>
      </p:sp>
      <p:sp>
        <p:nvSpPr>
          <p:cNvPr id="358" name="Google Shape;358;p16"/>
          <p:cNvSpPr txBox="1"/>
          <p:nvPr/>
        </p:nvSpPr>
        <p:spPr>
          <a:xfrm>
            <a:off x="64008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Results are saved per email, per user and per date so graphs can be built from them.</a:t>
            </a:r>
            <a:endParaRPr b="0" i="0" spc="0" sz="1400" u="none" cap="none" strike="noStrike">
              <a:solidFill>
                <a:schemeClr val="dk1"/>
              </a:solidFill>
              <a:latin typeface="Calibri"/>
              <a:ea typeface="Calibri"/>
              <a:cs typeface="Calibri"/>
              <a:sym typeface="Calibri"/>
            </a:endParaRPr>
          </a:p>
        </p:txBody>
      </p:sp>
      <p:sp>
        <p:nvSpPr>
          <p:cNvPr id="359" name="Google Shape;359;p16"/>
          <p:cNvSpPr/>
          <p:nvPr/>
        </p:nvSpPr>
        <p:spPr>
          <a:xfrm>
            <a:off x="324612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60" name="Google Shape;360;p16"/>
          <p:cNvSpPr/>
          <p:nvPr/>
        </p:nvSpPr>
        <p:spPr>
          <a:xfrm>
            <a:off x="342900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61" name="Google Shape;361;p16"/>
          <p:cNvSpPr txBox="1"/>
          <p:nvPr/>
        </p:nvSpPr>
        <p:spPr>
          <a:xfrm>
            <a:off x="342900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362" name="Google Shape;362;p16"/>
          <p:cNvSpPr txBox="1"/>
          <p:nvPr/>
        </p:nvSpPr>
        <p:spPr>
          <a:xfrm>
            <a:off x="342900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Encryption</a:t>
            </a:r>
            <a:endParaRPr b="0" i="0" spc="0" sz="1700" u="none" cap="none" strike="noStrike">
              <a:solidFill>
                <a:schemeClr val="dk1"/>
              </a:solidFill>
              <a:latin typeface="Calibri"/>
              <a:ea typeface="Calibri"/>
              <a:cs typeface="Calibri"/>
              <a:sym typeface="Calibri"/>
            </a:endParaRPr>
          </a:p>
        </p:txBody>
      </p:sp>
      <p:sp>
        <p:nvSpPr>
          <p:cNvPr id="363" name="Google Shape;363;p16"/>
          <p:cNvSpPr txBox="1"/>
          <p:nvPr/>
        </p:nvSpPr>
        <p:spPr>
          <a:xfrm>
            <a:off x="342900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Passwords are encrypted (hashed) and personal data anonymised when stored and when sent.</a:t>
            </a:r>
            <a:endParaRPr b="0" i="0" spc="0" sz="1400" u="none" cap="none" strike="noStrike">
              <a:solidFill>
                <a:schemeClr val="dk1"/>
              </a:solidFill>
              <a:latin typeface="Calibri"/>
              <a:ea typeface="Calibri"/>
              <a:cs typeface="Calibri"/>
              <a:sym typeface="Calibri"/>
            </a:endParaRPr>
          </a:p>
        </p:txBody>
      </p:sp>
      <p:sp>
        <p:nvSpPr>
          <p:cNvPr id="364" name="Google Shape;364;p16"/>
          <p:cNvSpPr/>
          <p:nvPr/>
        </p:nvSpPr>
        <p:spPr>
          <a:xfrm>
            <a:off x="603504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65" name="Google Shape;365;p16"/>
          <p:cNvSpPr/>
          <p:nvPr/>
        </p:nvSpPr>
        <p:spPr>
          <a:xfrm>
            <a:off x="62179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66" name="Google Shape;366;p16"/>
          <p:cNvSpPr txBox="1"/>
          <p:nvPr/>
        </p:nvSpPr>
        <p:spPr>
          <a:xfrm>
            <a:off x="62179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367" name="Google Shape;367;p16"/>
          <p:cNvSpPr txBox="1"/>
          <p:nvPr/>
        </p:nvSpPr>
        <p:spPr>
          <a:xfrm>
            <a:off x="621792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Privacy rules</a:t>
            </a:r>
            <a:endParaRPr b="0" i="0" spc="0" sz="1700" u="none" cap="none" strike="noStrike">
              <a:solidFill>
                <a:schemeClr val="dk1"/>
              </a:solidFill>
              <a:latin typeface="Calibri"/>
              <a:ea typeface="Calibri"/>
              <a:cs typeface="Calibri"/>
              <a:sym typeface="Calibri"/>
            </a:endParaRPr>
          </a:p>
        </p:txBody>
      </p:sp>
      <p:sp>
        <p:nvSpPr>
          <p:cNvPr id="368" name="Google Shape;368;p16"/>
          <p:cNvSpPr txBox="1"/>
          <p:nvPr/>
        </p:nvSpPr>
        <p:spPr>
          <a:xfrm>
            <a:off x="621792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We collect only what we need and follow data protection rules such as GDPR.</a:t>
            </a:r>
            <a:endParaRPr b="0" i="0" spc="0" sz="1400" u="none" cap="none" strike="noStrike">
              <a:solidFill>
                <a:schemeClr val="dk1"/>
              </a:solidFill>
              <a:latin typeface="Calibri"/>
              <a:ea typeface="Calibri"/>
              <a:cs typeface="Calibri"/>
              <a:sym typeface="Calibri"/>
            </a:endParaRPr>
          </a:p>
        </p:txBody>
      </p:sp>
      <p:sp>
        <p:nvSpPr>
          <p:cNvPr id="369" name="Google Shape;369;p16"/>
          <p:cNvSpPr/>
          <p:nvPr/>
        </p:nvSpPr>
        <p:spPr>
          <a:xfrm>
            <a:off x="457200" y="4251960"/>
            <a:ext cx="7589520" cy="59436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70" name="Google Shape;370;p16"/>
          <p:cNvSpPr txBox="1"/>
          <p:nvPr/>
        </p:nvSpPr>
        <p:spPr>
          <a:xfrm>
            <a:off x="594360" y="4251960"/>
            <a:ext cx="7315200" cy="594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1" lang="en-US" spc="0" sz="1400" u="none" cap="none" strike="noStrike">
                <a:solidFill>
                  <a:srgbClr val="0F172A"/>
                </a:solidFill>
                <a:latin typeface="Calibri"/>
                <a:ea typeface="Calibri"/>
                <a:cs typeface="Calibri"/>
                <a:sym typeface="Calibri"/>
              </a:rPr>
              <a:t>Tikkinen-Piri et al. [8] explain what the GDPR means for companies that collect personal data, so we collect only what we need.</a:t>
            </a:r>
            <a:endParaRPr b="0" i="0"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75" name="Shape 375"/>
        <p:cNvGrpSpPr/>
        <p:nvPr/>
      </p:nvGrpSpPr>
      <p:grpSpPr>
        <a:xfrm>
          <a:off x="0" y="0"/>
          <a:ext cx="0" cy="0"/>
          <a:chOff x="0" y="0"/>
          <a:chExt cx="0" cy="0"/>
        </a:xfrm>
      </p:grpSpPr>
      <p:sp>
        <p:nvSpPr>
          <p:cNvPr id="376" name="Google Shape;376;p17"/>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5: Aaron (Data Lead)</a:t>
            </a:r>
            <a:endParaRPr b="0" i="0" spc="0" sz="1200" u="none" cap="none" strike="noStrike">
              <a:solidFill>
                <a:schemeClr val="dk1"/>
              </a:solidFill>
              <a:latin typeface="Calibri"/>
              <a:ea typeface="Calibri"/>
              <a:cs typeface="Calibri"/>
              <a:sym typeface="Calibri"/>
            </a:endParaRPr>
          </a:p>
        </p:txBody>
      </p:sp>
      <p:sp>
        <p:nvSpPr>
          <p:cNvPr id="377" name="Google Shape;377;p17"/>
          <p:cNvSpPr txBox="1"/>
          <p:nvPr/>
        </p:nvSpPr>
        <p:spPr>
          <a:xfrm>
            <a:off x="457200" y="566928"/>
            <a:ext cx="8229600" cy="731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Automated Statistics and Visual Reporting</a:t>
            </a:r>
            <a:endParaRPr b="0" i="0" spc="0" sz="3000" u="none" cap="none" strike="noStrike">
              <a:solidFill>
                <a:schemeClr val="dk1"/>
              </a:solidFill>
              <a:latin typeface="Calibri"/>
              <a:ea typeface="Calibri"/>
              <a:cs typeface="Calibri"/>
              <a:sym typeface="Calibri"/>
            </a:endParaRPr>
          </a:p>
        </p:txBody>
      </p:sp>
      <p:sp>
        <p:nvSpPr>
          <p:cNvPr id="378" name="Google Shape;378;p17"/>
          <p:cNvSpPr/>
          <p:nvPr/>
        </p:nvSpPr>
        <p:spPr>
          <a:xfrm>
            <a:off x="457175" y="1449326"/>
            <a:ext cx="1920300" cy="16974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79" name="Google Shape;379;p17"/>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80" name="Google Shape;380;p17"/>
          <p:cNvSpPr txBox="1"/>
          <p:nvPr/>
        </p:nvSpPr>
        <p:spPr>
          <a:xfrm>
            <a:off x="640080" y="1645920"/>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381" name="Google Shape;381;p17"/>
          <p:cNvSpPr txBox="1"/>
          <p:nvPr/>
        </p:nvSpPr>
        <p:spPr>
          <a:xfrm>
            <a:off x="1120080" y="1668810"/>
            <a:ext cx="15546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Collect</a:t>
            </a:r>
            <a:endParaRPr b="0" i="0" spc="0" sz="1700" u="none" cap="none" strike="noStrike">
              <a:solidFill>
                <a:schemeClr val="dk1"/>
              </a:solidFill>
              <a:latin typeface="Calibri"/>
              <a:ea typeface="Calibri"/>
              <a:cs typeface="Calibri"/>
              <a:sym typeface="Calibri"/>
            </a:endParaRPr>
          </a:p>
        </p:txBody>
      </p:sp>
      <p:sp>
        <p:nvSpPr>
          <p:cNvPr id="382" name="Google Shape;382;p17"/>
          <p:cNvSpPr txBox="1"/>
          <p:nvPr/>
        </p:nvSpPr>
        <p:spPr>
          <a:xfrm>
            <a:off x="639950" y="2062200"/>
            <a:ext cx="1554600" cy="10191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lang="en-US">
                <a:solidFill>
                  <a:srgbClr val="0A1834"/>
                </a:solidFill>
                <a:latin typeface="Calibri"/>
                <a:ea typeface="Calibri"/>
                <a:cs typeface="Calibri"/>
                <a:sym typeface="Calibri"/>
              </a:rPr>
              <a:t>Results are retrieved from the database after each phishing simulation.</a:t>
            </a:r>
            <a:endParaRPr>
              <a:solidFill>
                <a:srgbClr val="0A1834"/>
              </a:solidFill>
              <a:latin typeface="Calibri"/>
              <a:ea typeface="Calibri"/>
              <a:cs typeface="Calibri"/>
              <a:sym typeface="Calibri"/>
            </a:endParaRPr>
          </a:p>
          <a:p>
            <a:pPr indent="0" lvl="0" marL="0" marR="0" rtl="0" algn="l">
              <a:lnSpc>
                <a:spcPct val="100000"/>
              </a:lnSpc>
              <a:spcBef>
                <a:spcPts val="700"/>
              </a:spcBef>
              <a:spcAft>
                <a:spcPts val="0"/>
              </a:spcAft>
              <a:buClr>
                <a:srgbClr val="0F172A"/>
              </a:buClr>
              <a:buSzPts val="1400"/>
              <a:buFont typeface="Calibri"/>
              <a:buNone/>
            </a:pPr>
            <a:r>
              <a:t/>
            </a:r>
            <a:endParaRPr>
              <a:solidFill>
                <a:srgbClr val="0F172A"/>
              </a:solidFill>
              <a:latin typeface="Calibri"/>
              <a:ea typeface="Calibri"/>
              <a:cs typeface="Calibri"/>
              <a:sym typeface="Calibri"/>
            </a:endParaRPr>
          </a:p>
        </p:txBody>
      </p:sp>
      <p:sp>
        <p:nvSpPr>
          <p:cNvPr id="383" name="Google Shape;383;p17"/>
          <p:cNvSpPr/>
          <p:nvPr/>
        </p:nvSpPr>
        <p:spPr>
          <a:xfrm>
            <a:off x="2395728" y="2606040"/>
            <a:ext cx="146304" cy="228600"/>
          </a:xfrm>
          <a:prstGeom prst="rightArrow">
            <a:avLst>
              <a:gd fmla="val 50000" name="adj1"/>
              <a:gd fmla="val 50000" name="adj2"/>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84" name="Google Shape;384;p17"/>
          <p:cNvSpPr/>
          <p:nvPr/>
        </p:nvSpPr>
        <p:spPr>
          <a:xfrm>
            <a:off x="2560325" y="1465356"/>
            <a:ext cx="1920300" cy="16974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85" name="Google Shape;385;p17"/>
          <p:cNvSpPr/>
          <p:nvPr/>
        </p:nvSpPr>
        <p:spPr>
          <a:xfrm>
            <a:off x="274320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86" name="Google Shape;386;p17"/>
          <p:cNvSpPr txBox="1"/>
          <p:nvPr/>
        </p:nvSpPr>
        <p:spPr>
          <a:xfrm>
            <a:off x="274320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387" name="Google Shape;387;p17"/>
          <p:cNvSpPr txBox="1"/>
          <p:nvPr/>
        </p:nvSpPr>
        <p:spPr>
          <a:xfrm>
            <a:off x="3223263" y="1668772"/>
            <a:ext cx="15546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Count</a:t>
            </a:r>
            <a:endParaRPr b="0" i="0" spc="0" sz="1700" u="none" cap="none" strike="noStrike">
              <a:solidFill>
                <a:schemeClr val="dk1"/>
              </a:solidFill>
              <a:latin typeface="Calibri"/>
              <a:ea typeface="Calibri"/>
              <a:cs typeface="Calibri"/>
              <a:sym typeface="Calibri"/>
            </a:endParaRPr>
          </a:p>
        </p:txBody>
      </p:sp>
      <p:sp>
        <p:nvSpPr>
          <p:cNvPr id="388" name="Google Shape;388;p17"/>
          <p:cNvSpPr txBox="1"/>
          <p:nvPr/>
        </p:nvSpPr>
        <p:spPr>
          <a:xfrm>
            <a:off x="2767250" y="2062200"/>
            <a:ext cx="1671000" cy="10191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lang="en-US">
                <a:solidFill>
                  <a:srgbClr val="0A1834"/>
                </a:solidFill>
                <a:latin typeface="Calibri"/>
                <a:ea typeface="Calibri"/>
                <a:cs typeface="Calibri"/>
                <a:sym typeface="Calibri"/>
              </a:rPr>
              <a:t>Calculate scores, link-click rates, reporting rates and correct decisions.</a:t>
            </a:r>
            <a:endParaRPr>
              <a:solidFill>
                <a:srgbClr val="0A1834"/>
              </a:solidFill>
              <a:latin typeface="Calibri"/>
              <a:ea typeface="Calibri"/>
              <a:cs typeface="Calibri"/>
              <a:sym typeface="Calibri"/>
            </a:endParaRPr>
          </a:p>
          <a:p>
            <a:pPr indent="0" lvl="0" marL="0" marR="0" rtl="0" algn="l">
              <a:lnSpc>
                <a:spcPct val="100000"/>
              </a:lnSpc>
              <a:spcBef>
                <a:spcPts val="700"/>
              </a:spcBef>
              <a:spcAft>
                <a:spcPts val="0"/>
              </a:spcAft>
              <a:buClr>
                <a:srgbClr val="0F172A"/>
              </a:buClr>
              <a:buSzPts val="1400"/>
              <a:buFont typeface="Calibri"/>
              <a:buNone/>
            </a:pPr>
            <a:r>
              <a:t/>
            </a:r>
            <a:endParaRPr>
              <a:solidFill>
                <a:srgbClr val="0F172A"/>
              </a:solidFill>
              <a:latin typeface="Calibri"/>
              <a:ea typeface="Calibri"/>
              <a:cs typeface="Calibri"/>
              <a:sym typeface="Calibri"/>
            </a:endParaRPr>
          </a:p>
        </p:txBody>
      </p:sp>
      <p:sp>
        <p:nvSpPr>
          <p:cNvPr id="389" name="Google Shape;389;p17"/>
          <p:cNvSpPr/>
          <p:nvPr/>
        </p:nvSpPr>
        <p:spPr>
          <a:xfrm>
            <a:off x="4498848" y="2606040"/>
            <a:ext cx="146304" cy="228600"/>
          </a:xfrm>
          <a:prstGeom prst="rightArrow">
            <a:avLst>
              <a:gd fmla="val 50000" name="adj1"/>
              <a:gd fmla="val 50000" name="adj2"/>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90" name="Google Shape;390;p17"/>
          <p:cNvSpPr/>
          <p:nvPr/>
        </p:nvSpPr>
        <p:spPr>
          <a:xfrm>
            <a:off x="4663450" y="1465356"/>
            <a:ext cx="1920300" cy="16974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91" name="Google Shape;391;p17"/>
          <p:cNvSpPr/>
          <p:nvPr/>
        </p:nvSpPr>
        <p:spPr>
          <a:xfrm>
            <a:off x="48463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92" name="Google Shape;392;p17"/>
          <p:cNvSpPr txBox="1"/>
          <p:nvPr/>
        </p:nvSpPr>
        <p:spPr>
          <a:xfrm>
            <a:off x="48463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393" name="Google Shape;393;p17"/>
          <p:cNvSpPr txBox="1"/>
          <p:nvPr/>
        </p:nvSpPr>
        <p:spPr>
          <a:xfrm>
            <a:off x="5326320" y="1668772"/>
            <a:ext cx="15546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Graph</a:t>
            </a:r>
            <a:endParaRPr b="0" i="0" spc="0" sz="1700" u="none" cap="none" strike="noStrike">
              <a:solidFill>
                <a:schemeClr val="dk1"/>
              </a:solidFill>
              <a:latin typeface="Calibri"/>
              <a:ea typeface="Calibri"/>
              <a:cs typeface="Calibri"/>
              <a:sym typeface="Calibri"/>
            </a:endParaRPr>
          </a:p>
        </p:txBody>
      </p:sp>
      <p:sp>
        <p:nvSpPr>
          <p:cNvPr id="394" name="Google Shape;394;p17"/>
          <p:cNvSpPr txBox="1"/>
          <p:nvPr/>
        </p:nvSpPr>
        <p:spPr>
          <a:xfrm>
            <a:off x="4846250" y="2089398"/>
            <a:ext cx="1554600" cy="10989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lang="en-US">
                <a:solidFill>
                  <a:srgbClr val="0A1834"/>
                </a:solidFill>
                <a:latin typeface="Calibri"/>
                <a:ea typeface="Calibri"/>
                <a:cs typeface="Calibri"/>
                <a:sym typeface="Calibri"/>
              </a:rPr>
              <a:t>Generate bar charts comparing outcomes and line graphs showing progress.</a:t>
            </a:r>
            <a:endParaRPr>
              <a:solidFill>
                <a:srgbClr val="0A1834"/>
              </a:solidFill>
              <a:latin typeface="Calibri"/>
              <a:ea typeface="Calibri"/>
              <a:cs typeface="Calibri"/>
              <a:sym typeface="Calibri"/>
            </a:endParaRPr>
          </a:p>
          <a:p>
            <a:pPr indent="0" lvl="0" marL="0" marR="0" rtl="0" algn="l">
              <a:lnSpc>
                <a:spcPct val="100000"/>
              </a:lnSpc>
              <a:spcBef>
                <a:spcPts val="700"/>
              </a:spcBef>
              <a:spcAft>
                <a:spcPts val="0"/>
              </a:spcAft>
              <a:buClr>
                <a:srgbClr val="0F172A"/>
              </a:buClr>
              <a:buSzPts val="1400"/>
              <a:buFont typeface="Calibri"/>
              <a:buNone/>
            </a:pPr>
            <a:r>
              <a:t/>
            </a:r>
            <a:endParaRPr>
              <a:solidFill>
                <a:schemeClr val="dk1"/>
              </a:solidFill>
              <a:latin typeface="Calibri"/>
              <a:ea typeface="Calibri"/>
              <a:cs typeface="Calibri"/>
              <a:sym typeface="Calibri"/>
            </a:endParaRPr>
          </a:p>
        </p:txBody>
      </p:sp>
      <p:sp>
        <p:nvSpPr>
          <p:cNvPr id="395" name="Google Shape;395;p17"/>
          <p:cNvSpPr/>
          <p:nvPr/>
        </p:nvSpPr>
        <p:spPr>
          <a:xfrm>
            <a:off x="6601968" y="2606040"/>
            <a:ext cx="146304" cy="228600"/>
          </a:xfrm>
          <a:prstGeom prst="rightArrow">
            <a:avLst>
              <a:gd fmla="val 50000" name="adj1"/>
              <a:gd fmla="val 50000" name="adj2"/>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96" name="Google Shape;396;p17"/>
          <p:cNvSpPr/>
          <p:nvPr/>
        </p:nvSpPr>
        <p:spPr>
          <a:xfrm>
            <a:off x="6766550" y="1465357"/>
            <a:ext cx="1920300" cy="17868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97" name="Google Shape;397;p17"/>
          <p:cNvSpPr/>
          <p:nvPr/>
        </p:nvSpPr>
        <p:spPr>
          <a:xfrm>
            <a:off x="694944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398" name="Google Shape;398;p17"/>
          <p:cNvSpPr txBox="1"/>
          <p:nvPr/>
        </p:nvSpPr>
        <p:spPr>
          <a:xfrm>
            <a:off x="694944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4</a:t>
            </a:r>
            <a:endParaRPr b="0" i="0" spc="0" sz="1400" u="none" cap="none" strike="noStrike">
              <a:solidFill>
                <a:schemeClr val="dk1"/>
              </a:solidFill>
              <a:latin typeface="Calibri"/>
              <a:ea typeface="Calibri"/>
              <a:cs typeface="Calibri"/>
              <a:sym typeface="Calibri"/>
            </a:endParaRPr>
          </a:p>
        </p:txBody>
      </p:sp>
      <p:sp>
        <p:nvSpPr>
          <p:cNvPr id="399" name="Google Shape;399;p17"/>
          <p:cNvSpPr txBox="1"/>
          <p:nvPr/>
        </p:nvSpPr>
        <p:spPr>
          <a:xfrm>
            <a:off x="7429440" y="1668847"/>
            <a:ext cx="15546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Review</a:t>
            </a:r>
            <a:endParaRPr b="0" i="0" spc="0" sz="1700" u="none" cap="none" strike="noStrike">
              <a:solidFill>
                <a:schemeClr val="dk1"/>
              </a:solidFill>
              <a:latin typeface="Calibri"/>
              <a:ea typeface="Calibri"/>
              <a:cs typeface="Calibri"/>
              <a:sym typeface="Calibri"/>
            </a:endParaRPr>
          </a:p>
        </p:txBody>
      </p:sp>
      <p:sp>
        <p:nvSpPr>
          <p:cNvPr id="400" name="Google Shape;400;p17"/>
          <p:cNvSpPr txBox="1"/>
          <p:nvPr/>
        </p:nvSpPr>
        <p:spPr>
          <a:xfrm>
            <a:off x="6846800" y="2140125"/>
            <a:ext cx="1839900" cy="9108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lang="en-US">
                <a:solidFill>
                  <a:srgbClr val="0A1834"/>
                </a:solidFill>
                <a:latin typeface="Calibri"/>
                <a:ea typeface="Calibri"/>
                <a:cs typeface="Calibri"/>
                <a:sym typeface="Calibri"/>
              </a:rPr>
              <a:t>Managers identify common mistakes, strengths and areas needing training.</a:t>
            </a:r>
            <a:endParaRPr>
              <a:solidFill>
                <a:srgbClr val="0A1834"/>
              </a:solidFill>
              <a:latin typeface="Calibri"/>
              <a:ea typeface="Calibri"/>
              <a:cs typeface="Calibri"/>
              <a:sym typeface="Calibri"/>
            </a:endParaRPr>
          </a:p>
          <a:p>
            <a:pPr indent="0" lvl="0" marL="0" marR="0" rtl="0" algn="l">
              <a:lnSpc>
                <a:spcPct val="100000"/>
              </a:lnSpc>
              <a:spcBef>
                <a:spcPts val="700"/>
              </a:spcBef>
              <a:spcAft>
                <a:spcPts val="0"/>
              </a:spcAft>
              <a:buClr>
                <a:srgbClr val="0F172A"/>
              </a:buClr>
              <a:buSzPts val="1400"/>
              <a:buFont typeface="Calibri"/>
              <a:buNone/>
            </a:pPr>
            <a:r>
              <a:t/>
            </a:r>
            <a:endParaRPr>
              <a:solidFill>
                <a:schemeClr val="dk1"/>
              </a:solidFill>
              <a:latin typeface="Calibri"/>
              <a:ea typeface="Calibri"/>
              <a:cs typeface="Calibri"/>
              <a:sym typeface="Calibri"/>
            </a:endParaRPr>
          </a:p>
        </p:txBody>
      </p:sp>
      <p:sp>
        <p:nvSpPr>
          <p:cNvPr id="401" name="Google Shape;401;p17"/>
          <p:cNvSpPr txBox="1"/>
          <p:nvPr/>
        </p:nvSpPr>
        <p:spPr>
          <a:xfrm>
            <a:off x="457210" y="4660310"/>
            <a:ext cx="7315200" cy="594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t/>
            </a:r>
            <a:endParaRPr b="0" i="0" spc="0" sz="1400" u="none" cap="none" strike="noStrike">
              <a:solidFill>
                <a:schemeClr val="dk1"/>
              </a:solidFill>
              <a:latin typeface="Calibri"/>
              <a:ea typeface="Calibri"/>
              <a:cs typeface="Calibri"/>
              <a:sym typeface="Calibri"/>
            </a:endParaRPr>
          </a:p>
        </p:txBody>
      </p:sp>
      <p:sp>
        <p:nvSpPr>
          <p:cNvPr id="402" name="Google Shape;402;p17"/>
          <p:cNvSpPr/>
          <p:nvPr/>
        </p:nvSpPr>
        <p:spPr>
          <a:xfrm>
            <a:off x="599250" y="3573638"/>
            <a:ext cx="7945500" cy="59430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Clr>
                <a:srgbClr val="0F172A"/>
              </a:buClr>
              <a:buSzPts val="1400"/>
              <a:buFont typeface="Calibri"/>
              <a:buNone/>
            </a:pPr>
            <a:r>
              <a:rPr i="1" lang="en-US">
                <a:solidFill>
                  <a:srgbClr val="0F172A"/>
                </a:solidFill>
                <a:latin typeface="Calibri"/>
                <a:ea typeface="Calibri"/>
                <a:cs typeface="Calibri"/>
                <a:sym typeface="Calibri"/>
              </a:rPr>
              <a:t>Cleveland and McGill [9] tested how accurately people read different charts, so we use simple bar and line charts.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07" name="Shape 407"/>
        <p:cNvGrpSpPr/>
        <p:nvPr/>
      </p:nvGrpSpPr>
      <p:grpSpPr>
        <a:xfrm>
          <a:off x="0" y="0"/>
          <a:ext cx="0" cy="0"/>
          <a:chOff x="0" y="0"/>
          <a:chExt cx="0" cy="0"/>
        </a:xfrm>
      </p:grpSpPr>
      <p:sp>
        <p:nvSpPr>
          <p:cNvPr id="408" name="Google Shape;408;p18"/>
          <p:cNvSpPr txBox="1"/>
          <p:nvPr/>
        </p:nvSpPr>
        <p:spPr>
          <a:xfrm>
            <a:off x="457200" y="274320"/>
            <a:ext cx="8229600" cy="274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5: Aaron (Data Lead)</a:t>
            </a:r>
            <a:endParaRPr b="0" i="0" spc="0" sz="1200" u="none" cap="none" strike="noStrike">
              <a:solidFill>
                <a:schemeClr val="dk1"/>
              </a:solidFill>
              <a:latin typeface="Calibri"/>
              <a:ea typeface="Calibri"/>
              <a:cs typeface="Calibri"/>
              <a:sym typeface="Calibri"/>
            </a:endParaRPr>
          </a:p>
        </p:txBody>
      </p:sp>
      <p:sp>
        <p:nvSpPr>
          <p:cNvPr id="409" name="Google Shape;409;p18"/>
          <p:cNvSpPr txBox="1"/>
          <p:nvPr/>
        </p:nvSpPr>
        <p:spPr>
          <a:xfrm>
            <a:off x="457200" y="566928"/>
            <a:ext cx="8229600" cy="731400"/>
          </a:xfrm>
          <a:prstGeom prst="rect">
            <a:avLst/>
          </a:prstGeom>
          <a:noFill/>
          <a:ln>
            <a:noFill/>
          </a:ln>
        </p:spPr>
        <p:txBody>
          <a:bodyPr anchorCtr="0" anchor="ctr" bIns="0" lIns="0" spcFirstLastPara="1" rIns="0" wrap="square" tIns="0">
            <a:noAutofit/>
          </a:bodyPr>
          <a:lstStyle/>
          <a:p>
            <a:pPr indent="0" lvl="0" marL="0" rtl="0" algn="l">
              <a:lnSpc>
                <a:spcPct val="115000"/>
              </a:lnSpc>
              <a:spcBef>
                <a:spcPts val="0"/>
              </a:spcBef>
              <a:spcAft>
                <a:spcPts val="0"/>
              </a:spcAft>
              <a:buClr>
                <a:schemeClr val="dk1"/>
              </a:buClr>
              <a:buSzPts val="1100"/>
              <a:buFont typeface="Arial"/>
              <a:buNone/>
            </a:pPr>
            <a:r>
              <a:rPr b="1" lang="en-US" sz="3000">
                <a:solidFill>
                  <a:srgbClr val="0E1F35"/>
                </a:solidFill>
                <a:latin typeface="Calibri"/>
                <a:ea typeface="Calibri"/>
                <a:cs typeface="Calibri"/>
                <a:sym typeface="Calibri"/>
              </a:rPr>
              <a:t>Illustrative company outcomes</a:t>
            </a:r>
            <a:endParaRPr b="1" sz="4000">
              <a:solidFill>
                <a:srgbClr val="0F172A"/>
              </a:solidFill>
              <a:latin typeface="Calibri"/>
              <a:ea typeface="Calibri"/>
              <a:cs typeface="Calibri"/>
              <a:sym typeface="Calibri"/>
            </a:endParaRPr>
          </a:p>
        </p:txBody>
      </p:sp>
      <p:sp>
        <p:nvSpPr>
          <p:cNvPr id="410" name="Google Shape;410;p18"/>
          <p:cNvSpPr txBox="1"/>
          <p:nvPr/>
        </p:nvSpPr>
        <p:spPr>
          <a:xfrm>
            <a:off x="314700" y="1468375"/>
            <a:ext cx="4184100" cy="4926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t/>
            </a:r>
            <a:endParaRPr b="1" sz="2000">
              <a:solidFill>
                <a:srgbClr val="0E1F35"/>
              </a:solidFill>
            </a:endParaRPr>
          </a:p>
        </p:txBody>
      </p:sp>
      <p:pic>
        <p:nvPicPr>
          <p:cNvPr id="411" name="Google Shape;411;p18"/>
          <p:cNvPicPr preferRelativeResize="0"/>
          <p:nvPr/>
        </p:nvPicPr>
        <p:blipFill rotWithShape="1">
          <a:blip r:embed="rId3">
            <a:alphaModFix/>
          </a:blip>
          <a:srcRect b="0" l="0" r="0" t="19133"/>
          <a:stretch/>
        </p:blipFill>
        <p:spPr>
          <a:xfrm>
            <a:off x="496991" y="1212600"/>
            <a:ext cx="8025704" cy="2881700"/>
          </a:xfrm>
          <a:prstGeom prst="rect">
            <a:avLst/>
          </a:prstGeom>
          <a:noFill/>
          <a:ln>
            <a:noFill/>
          </a:ln>
        </p:spPr>
      </p:pic>
      <p:sp>
        <p:nvSpPr>
          <p:cNvPr id="412" name="Google Shape;412;p18"/>
          <p:cNvSpPr/>
          <p:nvPr/>
        </p:nvSpPr>
        <p:spPr>
          <a:xfrm>
            <a:off x="457200" y="4200325"/>
            <a:ext cx="8457600" cy="8463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rtl="0" algn="l">
              <a:lnSpc>
                <a:spcPct val="115000"/>
              </a:lnSpc>
              <a:spcBef>
                <a:spcPts val="1200"/>
              </a:spcBef>
              <a:spcAft>
                <a:spcPts val="1200"/>
              </a:spcAft>
              <a:buClr>
                <a:schemeClr val="dk1"/>
              </a:buClr>
              <a:buSzPts val="1100"/>
              <a:buFont typeface="Arial"/>
              <a:buNone/>
            </a:pPr>
            <a:r>
              <a:rPr lang="en-US">
                <a:solidFill>
                  <a:schemeClr val="dk1"/>
                </a:solidFill>
                <a:latin typeface="Calibri"/>
                <a:ea typeface="Calibri"/>
                <a:cs typeface="Calibri"/>
                <a:sym typeface="Calibri"/>
              </a:rPr>
              <a:t>Bar graphs compare various results better than Line graphs, as they are more suitable when comparing changes over repeated trials, whereas pie graphs don't work as well when comparing multiple values.</a:t>
            </a:r>
            <a:endParaRPr i="0" spc="0" u="none" cap="none" strike="noStrike">
              <a:solidFill>
                <a:srgbClr val="000000"/>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17" name="Shape 417"/>
        <p:cNvGrpSpPr/>
        <p:nvPr/>
      </p:nvGrpSpPr>
      <p:grpSpPr>
        <a:xfrm>
          <a:off x="0" y="0"/>
          <a:ext cx="0" cy="0"/>
          <a:chOff x="0" y="0"/>
          <a:chExt cx="0" cy="0"/>
        </a:xfrm>
      </p:grpSpPr>
      <p:sp>
        <p:nvSpPr>
          <p:cNvPr id="418" name="Google Shape;418;p19"/>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5: Aaron (Data Lead)</a:t>
            </a:r>
            <a:endParaRPr b="0" i="0" spc="0" sz="1200" u="none" cap="none" strike="noStrike">
              <a:solidFill>
                <a:schemeClr val="dk1"/>
              </a:solidFill>
              <a:latin typeface="Calibri"/>
              <a:ea typeface="Calibri"/>
              <a:cs typeface="Calibri"/>
              <a:sym typeface="Calibri"/>
            </a:endParaRPr>
          </a:p>
        </p:txBody>
      </p:sp>
      <p:sp>
        <p:nvSpPr>
          <p:cNvPr id="419" name="Google Shape;419;p19"/>
          <p:cNvSpPr txBox="1"/>
          <p:nvPr/>
        </p:nvSpPr>
        <p:spPr>
          <a:xfrm>
            <a:off x="457200" y="548651"/>
            <a:ext cx="6535500" cy="5808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2382"/>
              <a:buFont typeface="Calibri"/>
              <a:buNone/>
            </a:pPr>
            <a:r>
              <a:rPr b="1" i="0" lang="en-US" spc="0" sz="3000" u="none" cap="none" strike="noStrike">
                <a:solidFill>
                  <a:srgbClr val="0F172A"/>
                </a:solidFill>
                <a:latin typeface="Calibri"/>
                <a:ea typeface="Calibri"/>
                <a:cs typeface="Calibri"/>
                <a:sym typeface="Calibri"/>
              </a:rPr>
              <a:t>Data Warehousing and Trend Tracking</a:t>
            </a:r>
            <a:endParaRPr b="0" i="0" spc="0" sz="3000" u="none" cap="none" strike="noStrike">
              <a:solidFill>
                <a:schemeClr val="dk1"/>
              </a:solidFill>
              <a:latin typeface="Calibri"/>
              <a:ea typeface="Calibri"/>
              <a:cs typeface="Calibri"/>
              <a:sym typeface="Calibri"/>
            </a:endParaRPr>
          </a:p>
        </p:txBody>
      </p:sp>
      <p:sp>
        <p:nvSpPr>
          <p:cNvPr id="420" name="Google Shape;420;p19"/>
          <p:cNvSpPr/>
          <p:nvPr/>
        </p:nvSpPr>
        <p:spPr>
          <a:xfrm>
            <a:off x="457200" y="1740625"/>
            <a:ext cx="3741600" cy="1983300"/>
          </a:xfrm>
          <a:prstGeom prst="roundRect">
            <a:avLst>
              <a:gd fmla="val 4138" name="adj"/>
            </a:avLst>
          </a:prstGeom>
          <a:solidFill>
            <a:srgbClr val="F0F9FF"/>
          </a:solidFill>
          <a:ln cap="flat" cmpd="sng" w="10725">
            <a:solidFill>
              <a:srgbClr val="BAE6FD"/>
            </a:solidFill>
            <a:prstDash val="solid"/>
            <a:round/>
            <a:headEnd len="sm" w="sm" type="none"/>
            <a:tailEnd len="sm" w="sm" type="none"/>
          </a:ln>
        </p:spPr>
        <p:txBody>
          <a:bodyPr anchorCtr="0" anchor="ctr" bIns="77375" lIns="77375" spcFirstLastPara="1" rIns="77375" wrap="square" tIns="77375">
            <a:noAutofit/>
          </a:bodyPr>
          <a:lstStyle/>
          <a:p>
            <a:pPr indent="0" lvl="0" marL="0" marR="0" rtl="0" algn="l">
              <a:lnSpc>
                <a:spcPct val="100000"/>
              </a:lnSpc>
              <a:spcBef>
                <a:spcPts val="0"/>
              </a:spcBef>
              <a:spcAft>
                <a:spcPts val="0"/>
              </a:spcAft>
              <a:buClr>
                <a:srgbClr val="000000"/>
              </a:buClr>
              <a:buSzPts val="1185"/>
              <a:buFont typeface="Arial"/>
              <a:buNone/>
            </a:pPr>
            <a:r>
              <a:t/>
            </a:r>
            <a:endParaRPr b="0" i="0" spc="0" sz="1185" u="none" cap="none" strike="noStrike">
              <a:solidFill>
                <a:srgbClr val="000000"/>
              </a:solidFill>
              <a:latin typeface="Arial"/>
              <a:ea typeface="Arial"/>
              <a:cs typeface="Arial"/>
              <a:sym typeface="Arial"/>
            </a:endParaRPr>
          </a:p>
        </p:txBody>
      </p:sp>
      <p:sp>
        <p:nvSpPr>
          <p:cNvPr id="421" name="Google Shape;421;p19"/>
          <p:cNvSpPr/>
          <p:nvPr/>
        </p:nvSpPr>
        <p:spPr>
          <a:xfrm>
            <a:off x="627278" y="1895399"/>
            <a:ext cx="383100" cy="348600"/>
          </a:xfrm>
          <a:prstGeom prst="ellipse">
            <a:avLst/>
          </a:prstGeom>
          <a:solidFill>
            <a:srgbClr val="0284C7"/>
          </a:solidFill>
          <a:ln cap="flat" cmpd="sng" w="10725">
            <a:solidFill>
              <a:srgbClr val="0284C7"/>
            </a:solidFill>
            <a:prstDash val="solid"/>
            <a:round/>
            <a:headEnd len="sm" w="sm" type="none"/>
            <a:tailEnd len="sm" w="sm" type="none"/>
          </a:ln>
        </p:spPr>
        <p:txBody>
          <a:bodyPr anchorCtr="0" anchor="ctr" bIns="77375" lIns="77375" spcFirstLastPara="1" rIns="77375" wrap="square" tIns="77375">
            <a:noAutofit/>
          </a:bodyPr>
          <a:lstStyle/>
          <a:p>
            <a:pPr indent="0" lvl="0" marL="0" marR="0" rtl="0" algn="l">
              <a:lnSpc>
                <a:spcPct val="100000"/>
              </a:lnSpc>
              <a:spcBef>
                <a:spcPts val="0"/>
              </a:spcBef>
              <a:spcAft>
                <a:spcPts val="0"/>
              </a:spcAft>
              <a:buClr>
                <a:srgbClr val="000000"/>
              </a:buClr>
              <a:buSzPts val="1185"/>
              <a:buFont typeface="Arial"/>
              <a:buNone/>
            </a:pPr>
            <a:r>
              <a:t/>
            </a:r>
            <a:endParaRPr b="0" i="0" spc="0" sz="1185" u="none" cap="none" strike="noStrike">
              <a:solidFill>
                <a:srgbClr val="000000"/>
              </a:solidFill>
              <a:latin typeface="Arial"/>
              <a:ea typeface="Arial"/>
              <a:cs typeface="Arial"/>
              <a:sym typeface="Arial"/>
            </a:endParaRPr>
          </a:p>
        </p:txBody>
      </p:sp>
      <p:sp>
        <p:nvSpPr>
          <p:cNvPr id="422" name="Google Shape;422;p19"/>
          <p:cNvSpPr txBox="1"/>
          <p:nvPr/>
        </p:nvSpPr>
        <p:spPr>
          <a:xfrm>
            <a:off x="627278" y="1895399"/>
            <a:ext cx="383100" cy="348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185"/>
              <a:buFont typeface="Calibri"/>
              <a:buNone/>
            </a:pPr>
            <a:r>
              <a:rPr b="1" i="0" lang="en-US" spc="0" sz="1185" u="none" cap="none" strike="noStrike">
                <a:solidFill>
                  <a:srgbClr val="FFFFFF"/>
                </a:solidFill>
                <a:latin typeface="Calibri"/>
                <a:ea typeface="Calibri"/>
                <a:cs typeface="Calibri"/>
                <a:sym typeface="Calibri"/>
              </a:rPr>
              <a:t>1</a:t>
            </a:r>
            <a:endParaRPr b="0" i="0" spc="0" sz="1185" u="none" cap="none" strike="noStrike">
              <a:solidFill>
                <a:schemeClr val="dk1"/>
              </a:solidFill>
              <a:latin typeface="Calibri"/>
              <a:ea typeface="Calibri"/>
              <a:cs typeface="Calibri"/>
              <a:sym typeface="Calibri"/>
            </a:endParaRPr>
          </a:p>
        </p:txBody>
      </p:sp>
      <p:sp>
        <p:nvSpPr>
          <p:cNvPr id="423" name="Google Shape;423;p19"/>
          <p:cNvSpPr txBox="1"/>
          <p:nvPr/>
        </p:nvSpPr>
        <p:spPr>
          <a:xfrm>
            <a:off x="1073738" y="1914750"/>
            <a:ext cx="3401400" cy="3096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439"/>
              <a:buFont typeface="Calibri"/>
              <a:buNone/>
            </a:pPr>
            <a:r>
              <a:rPr b="1" i="0" lang="en-US" spc="0" sz="1439" u="none" cap="none" strike="noStrike">
                <a:solidFill>
                  <a:srgbClr val="0284C7"/>
                </a:solidFill>
                <a:latin typeface="Calibri"/>
                <a:ea typeface="Calibri"/>
                <a:cs typeface="Calibri"/>
                <a:sym typeface="Calibri"/>
              </a:rPr>
              <a:t>Example</a:t>
            </a:r>
            <a:endParaRPr b="0" i="0" spc="0" sz="1439" u="none" cap="none" strike="noStrike">
              <a:solidFill>
                <a:schemeClr val="dk1"/>
              </a:solidFill>
              <a:latin typeface="Calibri"/>
              <a:ea typeface="Calibri"/>
              <a:cs typeface="Calibri"/>
              <a:sym typeface="Calibri"/>
            </a:endParaRPr>
          </a:p>
        </p:txBody>
      </p:sp>
      <p:sp>
        <p:nvSpPr>
          <p:cNvPr id="424" name="Google Shape;424;p19"/>
          <p:cNvSpPr txBox="1"/>
          <p:nvPr/>
        </p:nvSpPr>
        <p:spPr>
          <a:xfrm>
            <a:off x="728400" y="2270725"/>
            <a:ext cx="3336600" cy="11610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185"/>
              <a:buFont typeface="Calibri"/>
              <a:buNone/>
            </a:pPr>
            <a:r>
              <a:rPr lang="en-US">
                <a:solidFill>
                  <a:srgbClr val="0A1834"/>
                </a:solidFill>
                <a:latin typeface="Calibri"/>
                <a:ea typeface="Calibri"/>
                <a:cs typeface="Calibri"/>
                <a:sym typeface="Calibri"/>
              </a:rPr>
              <a:t>A user scores 5/10 on their first phishing test and 9/10 on a later test.</a:t>
            </a:r>
            <a:endParaRPr>
              <a:solidFill>
                <a:srgbClr val="0A1834"/>
              </a:solidFill>
              <a:latin typeface="Calibri"/>
              <a:ea typeface="Calibri"/>
              <a:cs typeface="Calibri"/>
              <a:sym typeface="Calibri"/>
            </a:endParaRPr>
          </a:p>
          <a:p>
            <a:pPr indent="0" lvl="0" marL="0" marR="0" rtl="0" algn="l">
              <a:lnSpc>
                <a:spcPct val="100000"/>
              </a:lnSpc>
              <a:spcBef>
                <a:spcPts val="0"/>
              </a:spcBef>
              <a:spcAft>
                <a:spcPts val="0"/>
              </a:spcAft>
              <a:buClr>
                <a:srgbClr val="0F172A"/>
              </a:buClr>
              <a:buSzPts val="1185"/>
              <a:buFont typeface="Calibri"/>
              <a:buNone/>
            </a:pPr>
            <a:r>
              <a:t/>
            </a:r>
            <a:endParaRPr>
              <a:solidFill>
                <a:srgbClr val="0A1834"/>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931"/>
              <a:buFont typeface="Arial"/>
              <a:buNone/>
            </a:pPr>
            <a:r>
              <a:rPr lang="en-US">
                <a:solidFill>
                  <a:srgbClr val="0A1834"/>
                </a:solidFill>
                <a:latin typeface="Calibri"/>
                <a:ea typeface="Calibri"/>
                <a:cs typeface="Calibri"/>
                <a:sym typeface="Calibri"/>
              </a:rPr>
              <a:t>Store both results and use a line graph to show improvement.</a:t>
            </a:r>
            <a:endParaRPr>
              <a:solidFill>
                <a:srgbClr val="0A1834"/>
              </a:solidFill>
              <a:latin typeface="Calibri"/>
              <a:ea typeface="Calibri"/>
              <a:cs typeface="Calibri"/>
              <a:sym typeface="Calibri"/>
            </a:endParaRPr>
          </a:p>
          <a:p>
            <a:pPr indent="0" lvl="0" marL="0" marR="0" rtl="0" algn="l">
              <a:lnSpc>
                <a:spcPct val="100000"/>
              </a:lnSpc>
              <a:spcBef>
                <a:spcPts val="592"/>
              </a:spcBef>
              <a:spcAft>
                <a:spcPts val="0"/>
              </a:spcAft>
              <a:buClr>
                <a:srgbClr val="0F172A"/>
              </a:buClr>
              <a:buSzPts val="1185"/>
              <a:buFont typeface="Calibri"/>
              <a:buNone/>
            </a:pPr>
            <a:r>
              <a:t/>
            </a:r>
            <a:endParaRPr>
              <a:solidFill>
                <a:srgbClr val="0F172A"/>
              </a:solidFill>
              <a:latin typeface="Calibri"/>
              <a:ea typeface="Calibri"/>
              <a:cs typeface="Calibri"/>
              <a:sym typeface="Calibri"/>
            </a:endParaRPr>
          </a:p>
        </p:txBody>
      </p:sp>
      <p:sp>
        <p:nvSpPr>
          <p:cNvPr id="425" name="Google Shape;425;p19"/>
          <p:cNvSpPr/>
          <p:nvPr/>
        </p:nvSpPr>
        <p:spPr>
          <a:xfrm>
            <a:off x="4384525" y="1740625"/>
            <a:ext cx="4481400" cy="1983300"/>
          </a:xfrm>
          <a:prstGeom prst="roundRect">
            <a:avLst>
              <a:gd fmla="val 4138" name="adj"/>
            </a:avLst>
          </a:prstGeom>
          <a:solidFill>
            <a:srgbClr val="F0F9FF"/>
          </a:solidFill>
          <a:ln cap="flat" cmpd="sng" w="10750">
            <a:solidFill>
              <a:srgbClr val="BAE6FD"/>
            </a:solidFill>
            <a:prstDash val="solid"/>
            <a:round/>
            <a:headEnd len="sm" w="sm" type="none"/>
            <a:tailEnd len="sm" w="sm" type="none"/>
          </a:ln>
        </p:spPr>
        <p:txBody>
          <a:bodyPr anchorCtr="0" anchor="ctr" bIns="77375" lIns="77375" spcFirstLastPara="1" rIns="77375" wrap="square" tIns="77375">
            <a:noAutofit/>
          </a:bodyPr>
          <a:lstStyle/>
          <a:p>
            <a:pPr indent="0" lvl="0" marL="0" marR="0" rtl="0" algn="l">
              <a:lnSpc>
                <a:spcPct val="100000"/>
              </a:lnSpc>
              <a:spcBef>
                <a:spcPts val="0"/>
              </a:spcBef>
              <a:spcAft>
                <a:spcPts val="0"/>
              </a:spcAft>
              <a:buClr>
                <a:srgbClr val="000000"/>
              </a:buClr>
              <a:buSzPts val="1185"/>
              <a:buFont typeface="Arial"/>
              <a:buNone/>
            </a:pPr>
            <a:r>
              <a:t/>
            </a:r>
            <a:endParaRPr b="0" i="0" spc="0" sz="1185" u="none" cap="none" strike="noStrike">
              <a:solidFill>
                <a:srgbClr val="000000"/>
              </a:solidFill>
              <a:latin typeface="Arial"/>
              <a:ea typeface="Arial"/>
              <a:cs typeface="Arial"/>
              <a:sym typeface="Arial"/>
            </a:endParaRPr>
          </a:p>
        </p:txBody>
      </p:sp>
      <p:sp>
        <p:nvSpPr>
          <p:cNvPr id="426" name="Google Shape;426;p19"/>
          <p:cNvSpPr/>
          <p:nvPr/>
        </p:nvSpPr>
        <p:spPr>
          <a:xfrm>
            <a:off x="4531355" y="1887453"/>
            <a:ext cx="330300" cy="330300"/>
          </a:xfrm>
          <a:prstGeom prst="ellipse">
            <a:avLst/>
          </a:prstGeom>
          <a:solidFill>
            <a:srgbClr val="0284C7"/>
          </a:solidFill>
          <a:ln cap="flat" cmpd="sng" w="10200">
            <a:solidFill>
              <a:srgbClr val="0284C7"/>
            </a:solidFill>
            <a:prstDash val="solid"/>
            <a:round/>
            <a:headEnd len="sm" w="sm" type="none"/>
            <a:tailEnd len="sm" w="sm" type="none"/>
          </a:ln>
        </p:spPr>
        <p:txBody>
          <a:bodyPr anchorCtr="0" anchor="ctr" bIns="73400" lIns="73400" spcFirstLastPara="1" rIns="73400" wrap="square" tIns="73400">
            <a:noAutofit/>
          </a:bodyPr>
          <a:lstStyle/>
          <a:p>
            <a:pPr indent="0" lvl="0" marL="0" marR="0" rtl="0" algn="l">
              <a:lnSpc>
                <a:spcPct val="100000"/>
              </a:lnSpc>
              <a:spcBef>
                <a:spcPts val="0"/>
              </a:spcBef>
              <a:spcAft>
                <a:spcPts val="0"/>
              </a:spcAft>
              <a:buClr>
                <a:srgbClr val="000000"/>
              </a:buClr>
              <a:buSzPts val="1124"/>
              <a:buFont typeface="Arial"/>
              <a:buNone/>
            </a:pPr>
            <a:r>
              <a:t/>
            </a:r>
            <a:endParaRPr b="0" i="0" spc="0" sz="1124" u="none" cap="none" strike="noStrike">
              <a:solidFill>
                <a:srgbClr val="000000"/>
              </a:solidFill>
              <a:latin typeface="Arial"/>
              <a:ea typeface="Arial"/>
              <a:cs typeface="Arial"/>
              <a:sym typeface="Arial"/>
            </a:endParaRPr>
          </a:p>
        </p:txBody>
      </p:sp>
      <p:sp>
        <p:nvSpPr>
          <p:cNvPr id="427" name="Google Shape;427;p19"/>
          <p:cNvSpPr txBox="1"/>
          <p:nvPr/>
        </p:nvSpPr>
        <p:spPr>
          <a:xfrm>
            <a:off x="4531355" y="1887453"/>
            <a:ext cx="330300" cy="3303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124"/>
              <a:buFont typeface="Calibri"/>
              <a:buNone/>
            </a:pPr>
            <a:r>
              <a:rPr b="1" i="0" lang="en-US" spc="0" sz="1124" u="none" cap="none" strike="noStrike">
                <a:solidFill>
                  <a:srgbClr val="FFFFFF"/>
                </a:solidFill>
                <a:latin typeface="Calibri"/>
                <a:ea typeface="Calibri"/>
                <a:cs typeface="Calibri"/>
                <a:sym typeface="Calibri"/>
              </a:rPr>
              <a:t>2</a:t>
            </a:r>
            <a:endParaRPr b="0" i="0" spc="0" sz="1124" u="none" cap="none" strike="noStrike">
              <a:solidFill>
                <a:schemeClr val="dk1"/>
              </a:solidFill>
              <a:latin typeface="Calibri"/>
              <a:ea typeface="Calibri"/>
              <a:cs typeface="Calibri"/>
              <a:sym typeface="Calibri"/>
            </a:endParaRPr>
          </a:p>
        </p:txBody>
      </p:sp>
      <p:sp>
        <p:nvSpPr>
          <p:cNvPr id="428" name="Google Shape;428;p19"/>
          <p:cNvSpPr txBox="1"/>
          <p:nvPr/>
        </p:nvSpPr>
        <p:spPr>
          <a:xfrm>
            <a:off x="5034212" y="1905783"/>
            <a:ext cx="3584700" cy="293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365"/>
              <a:buFont typeface="Calibri"/>
              <a:buNone/>
            </a:pPr>
            <a:r>
              <a:rPr b="1" i="0" lang="en-US" spc="0" sz="1365" u="none" cap="none" strike="noStrike">
                <a:solidFill>
                  <a:srgbClr val="0284C7"/>
                </a:solidFill>
                <a:latin typeface="Calibri"/>
                <a:ea typeface="Calibri"/>
                <a:cs typeface="Calibri"/>
                <a:sym typeface="Calibri"/>
              </a:rPr>
              <a:t>Trends over months</a:t>
            </a:r>
            <a:endParaRPr b="0" i="0" spc="0" sz="1365" u="none" cap="none" strike="noStrike">
              <a:solidFill>
                <a:schemeClr val="dk1"/>
              </a:solidFill>
              <a:latin typeface="Calibri"/>
              <a:ea typeface="Calibri"/>
              <a:cs typeface="Calibri"/>
              <a:sym typeface="Calibri"/>
            </a:endParaRPr>
          </a:p>
        </p:txBody>
      </p:sp>
      <p:sp>
        <p:nvSpPr>
          <p:cNvPr id="429" name="Google Shape;429;p19"/>
          <p:cNvSpPr txBox="1"/>
          <p:nvPr/>
        </p:nvSpPr>
        <p:spPr>
          <a:xfrm>
            <a:off x="4585525" y="2270725"/>
            <a:ext cx="4280400" cy="9240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Clr>
                <a:schemeClr val="dk1"/>
              </a:buClr>
              <a:buSzPts val="931"/>
              <a:buFont typeface="Arial"/>
              <a:buNone/>
            </a:pPr>
            <a:r>
              <a:rPr lang="en-US">
                <a:solidFill>
                  <a:srgbClr val="0A1834"/>
                </a:solidFill>
                <a:latin typeface="Calibri"/>
                <a:ea typeface="Calibri"/>
                <a:cs typeface="Calibri"/>
                <a:sym typeface="Calibri"/>
              </a:rPr>
              <a:t>Compare monthly results to see whether the organisation is improving.</a:t>
            </a:r>
            <a:endParaRPr>
              <a:solidFill>
                <a:srgbClr val="0A1834"/>
              </a:solidFill>
              <a:latin typeface="Calibri"/>
              <a:ea typeface="Calibri"/>
              <a:cs typeface="Calibri"/>
              <a:sym typeface="Calibri"/>
            </a:endParaRPr>
          </a:p>
          <a:p>
            <a:pPr indent="0" lvl="0" marL="0" rtl="0" algn="l">
              <a:lnSpc>
                <a:spcPct val="115000"/>
              </a:lnSpc>
              <a:spcBef>
                <a:spcPts val="592"/>
              </a:spcBef>
              <a:spcAft>
                <a:spcPts val="0"/>
              </a:spcAft>
              <a:buClr>
                <a:schemeClr val="dk1"/>
              </a:buClr>
              <a:buSzPts val="931"/>
              <a:buFont typeface="Arial"/>
              <a:buNone/>
            </a:pPr>
            <a:r>
              <a:rPr lang="en-US">
                <a:solidFill>
                  <a:srgbClr val="0A1834"/>
                </a:solidFill>
                <a:latin typeface="Calibri"/>
                <a:ea typeface="Calibri"/>
                <a:cs typeface="Calibri"/>
                <a:sym typeface="Calibri"/>
              </a:rPr>
              <a:t>Track click rates, reporting rates and common phishing mistakes.</a:t>
            </a:r>
            <a:endParaRPr>
              <a:solidFill>
                <a:srgbClr val="0A1834"/>
              </a:solidFill>
              <a:latin typeface="Calibri"/>
              <a:ea typeface="Calibri"/>
              <a:cs typeface="Calibri"/>
              <a:sym typeface="Calibri"/>
            </a:endParaRPr>
          </a:p>
          <a:p>
            <a:pPr indent="0" lvl="0" marL="0" marR="0" rtl="0" algn="l">
              <a:lnSpc>
                <a:spcPct val="100000"/>
              </a:lnSpc>
              <a:spcBef>
                <a:spcPts val="592"/>
              </a:spcBef>
              <a:spcAft>
                <a:spcPts val="0"/>
              </a:spcAft>
              <a:buClr>
                <a:srgbClr val="0F172A"/>
              </a:buClr>
              <a:buSzPts val="1185"/>
              <a:buFont typeface="Calibri"/>
              <a:buNone/>
            </a:pPr>
            <a:r>
              <a:t/>
            </a:r>
            <a:endParaRPr>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34" name="Shape 434"/>
        <p:cNvGrpSpPr/>
        <p:nvPr/>
      </p:nvGrpSpPr>
      <p:grpSpPr>
        <a:xfrm>
          <a:off x="0" y="0"/>
          <a:ext cx="0" cy="0"/>
          <a:chOff x="0" y="0"/>
          <a:chExt cx="0" cy="0"/>
        </a:xfrm>
      </p:grpSpPr>
      <p:sp>
        <p:nvSpPr>
          <p:cNvPr id="435" name="Google Shape;435;p20"/>
          <p:cNvSpPr txBox="1"/>
          <p:nvPr/>
        </p:nvSpPr>
        <p:spPr>
          <a:xfrm>
            <a:off x="457200" y="274320"/>
            <a:ext cx="8229600" cy="274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5: Aaron (Data Lead)</a:t>
            </a:r>
            <a:endParaRPr b="0" i="0" spc="0" sz="1200" u="none" cap="none" strike="noStrike">
              <a:solidFill>
                <a:schemeClr val="dk1"/>
              </a:solidFill>
              <a:latin typeface="Calibri"/>
              <a:ea typeface="Calibri"/>
              <a:cs typeface="Calibri"/>
              <a:sym typeface="Calibri"/>
            </a:endParaRPr>
          </a:p>
        </p:txBody>
      </p:sp>
      <p:sp>
        <p:nvSpPr>
          <p:cNvPr id="436" name="Google Shape;436;p20"/>
          <p:cNvSpPr txBox="1"/>
          <p:nvPr/>
        </p:nvSpPr>
        <p:spPr>
          <a:xfrm>
            <a:off x="457200" y="686538"/>
            <a:ext cx="6535500" cy="5808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2382"/>
              <a:buFont typeface="Calibri"/>
              <a:buNone/>
            </a:pPr>
            <a:r>
              <a:rPr b="1" i="0" lang="en-US" spc="0" sz="3000" u="none" cap="none" strike="noStrike">
                <a:solidFill>
                  <a:srgbClr val="0F172A"/>
                </a:solidFill>
                <a:latin typeface="Calibri"/>
                <a:ea typeface="Calibri"/>
                <a:cs typeface="Calibri"/>
                <a:sym typeface="Calibri"/>
              </a:rPr>
              <a:t>Data Warehousing and Trend Tracking</a:t>
            </a:r>
            <a:endParaRPr b="0" i="0" spc="0" sz="3000" u="none" cap="none" strike="noStrike">
              <a:solidFill>
                <a:schemeClr val="dk1"/>
              </a:solidFill>
              <a:latin typeface="Calibri"/>
              <a:ea typeface="Calibri"/>
              <a:cs typeface="Calibri"/>
              <a:sym typeface="Calibri"/>
            </a:endParaRPr>
          </a:p>
        </p:txBody>
      </p:sp>
      <p:pic>
        <p:nvPicPr>
          <p:cNvPr id="437" name="Google Shape;437;p20"/>
          <p:cNvPicPr preferRelativeResize="0"/>
          <p:nvPr/>
        </p:nvPicPr>
        <p:blipFill>
          <a:blip r:embed="rId3">
            <a:alphaModFix/>
          </a:blip>
          <a:stretch>
            <a:fillRect/>
          </a:stretch>
        </p:blipFill>
        <p:spPr>
          <a:xfrm>
            <a:off x="964000" y="1405375"/>
            <a:ext cx="7215990" cy="320042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42" name="Shape 442"/>
        <p:cNvGrpSpPr/>
        <p:nvPr/>
      </p:nvGrpSpPr>
      <p:grpSpPr>
        <a:xfrm>
          <a:off x="0" y="0"/>
          <a:ext cx="0" cy="0"/>
          <a:chOff x="0" y="0"/>
          <a:chExt cx="0" cy="0"/>
        </a:xfrm>
      </p:grpSpPr>
      <p:sp>
        <p:nvSpPr>
          <p:cNvPr id="443" name="Google Shape;443;p21"/>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6: Heaven (Scoring and Feedback Lead)</a:t>
            </a:r>
            <a:endParaRPr b="0" i="0" spc="0" sz="1200" u="none" cap="none" strike="noStrike">
              <a:solidFill>
                <a:schemeClr val="dk1"/>
              </a:solidFill>
              <a:latin typeface="Calibri"/>
              <a:ea typeface="Calibri"/>
              <a:cs typeface="Calibri"/>
              <a:sym typeface="Calibri"/>
            </a:endParaRPr>
          </a:p>
        </p:txBody>
      </p:sp>
      <p:sp>
        <p:nvSpPr>
          <p:cNvPr id="444" name="Google Shape;444;p21"/>
          <p:cNvSpPr txBox="1"/>
          <p:nvPr/>
        </p:nvSpPr>
        <p:spPr>
          <a:xfrm>
            <a:off x="457200" y="463400"/>
            <a:ext cx="8229600" cy="6195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lang="en-US" sz="3000">
                <a:solidFill>
                  <a:srgbClr val="0F172A"/>
                </a:solidFill>
                <a:latin typeface="Calibri"/>
                <a:ea typeface="Calibri"/>
                <a:cs typeface="Calibri"/>
                <a:sym typeface="Calibri"/>
              </a:rPr>
              <a:t>Behavioural Scoring and Assessment System </a:t>
            </a:r>
            <a:endParaRPr b="0" i="0" spc="0" sz="3000" u="none" cap="none" strike="noStrike">
              <a:solidFill>
                <a:schemeClr val="dk1"/>
              </a:solidFill>
              <a:latin typeface="Calibri"/>
              <a:ea typeface="Calibri"/>
              <a:cs typeface="Calibri"/>
              <a:sym typeface="Calibri"/>
            </a:endParaRPr>
          </a:p>
        </p:txBody>
      </p:sp>
      <p:sp>
        <p:nvSpPr>
          <p:cNvPr id="445" name="Google Shape;445;p21"/>
          <p:cNvSpPr/>
          <p:nvPr/>
        </p:nvSpPr>
        <p:spPr>
          <a:xfrm>
            <a:off x="457250" y="1101175"/>
            <a:ext cx="2651700" cy="23223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46" name="Google Shape;446;p21"/>
          <p:cNvSpPr/>
          <p:nvPr/>
        </p:nvSpPr>
        <p:spPr>
          <a:xfrm>
            <a:off x="587780" y="1217920"/>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47" name="Google Shape;447;p21"/>
          <p:cNvSpPr txBox="1"/>
          <p:nvPr/>
        </p:nvSpPr>
        <p:spPr>
          <a:xfrm>
            <a:off x="587780" y="1217933"/>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448" name="Google Shape;448;p21"/>
          <p:cNvSpPr txBox="1"/>
          <p:nvPr/>
        </p:nvSpPr>
        <p:spPr>
          <a:xfrm>
            <a:off x="587780" y="1764547"/>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lang="en-US" sz="1700">
                <a:solidFill>
                  <a:srgbClr val="0284C7"/>
                </a:solidFill>
                <a:latin typeface="Calibri"/>
                <a:ea typeface="Calibri"/>
                <a:cs typeface="Calibri"/>
                <a:sym typeface="Calibri"/>
              </a:rPr>
              <a:t>The problem</a:t>
            </a:r>
            <a:endParaRPr b="0" i="0" spc="0" sz="1700" u="none" cap="none" strike="noStrike">
              <a:solidFill>
                <a:schemeClr val="dk1"/>
              </a:solidFill>
              <a:latin typeface="Calibri"/>
              <a:ea typeface="Calibri"/>
              <a:cs typeface="Calibri"/>
              <a:sym typeface="Calibri"/>
            </a:endParaRPr>
          </a:p>
        </p:txBody>
      </p:sp>
      <p:sp>
        <p:nvSpPr>
          <p:cNvPr id="449" name="Google Shape;449;p21"/>
          <p:cNvSpPr txBox="1"/>
          <p:nvPr/>
        </p:nvSpPr>
        <p:spPr>
          <a:xfrm>
            <a:off x="587775" y="2130247"/>
            <a:ext cx="2286000" cy="915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lang="en-US">
                <a:solidFill>
                  <a:srgbClr val="0F172A"/>
                </a:solidFill>
                <a:latin typeface="Calibri"/>
                <a:ea typeface="Calibri"/>
                <a:cs typeface="Calibri"/>
                <a:sym typeface="Calibri"/>
              </a:rPr>
              <a:t>Measuring clicks alone doesn't show everything someone did. For example, someone might click and then report an email.</a:t>
            </a:r>
            <a:endParaRPr b="0" i="0" spc="0" sz="1400" u="none" cap="none" strike="noStrike">
              <a:solidFill>
                <a:schemeClr val="dk1"/>
              </a:solidFill>
              <a:latin typeface="Calibri"/>
              <a:ea typeface="Calibri"/>
              <a:cs typeface="Calibri"/>
              <a:sym typeface="Calibri"/>
            </a:endParaRPr>
          </a:p>
        </p:txBody>
      </p:sp>
      <p:sp>
        <p:nvSpPr>
          <p:cNvPr id="450" name="Google Shape;450;p21"/>
          <p:cNvSpPr/>
          <p:nvPr/>
        </p:nvSpPr>
        <p:spPr>
          <a:xfrm>
            <a:off x="3246150" y="1082900"/>
            <a:ext cx="2651700" cy="23223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51" name="Google Shape;451;p21"/>
          <p:cNvSpPr/>
          <p:nvPr/>
        </p:nvSpPr>
        <p:spPr>
          <a:xfrm>
            <a:off x="3402938" y="1217983"/>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52" name="Google Shape;452;p21"/>
          <p:cNvSpPr txBox="1"/>
          <p:nvPr/>
        </p:nvSpPr>
        <p:spPr>
          <a:xfrm>
            <a:off x="3402938" y="1217983"/>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453" name="Google Shape;453;p21"/>
          <p:cNvSpPr txBox="1"/>
          <p:nvPr/>
        </p:nvSpPr>
        <p:spPr>
          <a:xfrm>
            <a:off x="3429000" y="1764647"/>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lang="en-US" sz="1700">
                <a:solidFill>
                  <a:srgbClr val="0284C7"/>
                </a:solidFill>
                <a:latin typeface="Calibri"/>
                <a:ea typeface="Calibri"/>
                <a:cs typeface="Calibri"/>
                <a:sym typeface="Calibri"/>
              </a:rPr>
              <a:t>Our proposed </a:t>
            </a:r>
            <a:r>
              <a:rPr b="1" lang="en-US" sz="1700">
                <a:solidFill>
                  <a:srgbClr val="0284C7"/>
                </a:solidFill>
                <a:latin typeface="Calibri"/>
                <a:ea typeface="Calibri"/>
                <a:cs typeface="Calibri"/>
                <a:sym typeface="Calibri"/>
              </a:rPr>
              <a:t>solution</a:t>
            </a:r>
            <a:endParaRPr b="0" i="0" spc="0" sz="1700" u="none" cap="none" strike="noStrike">
              <a:solidFill>
                <a:schemeClr val="dk1"/>
              </a:solidFill>
              <a:latin typeface="Calibri"/>
              <a:ea typeface="Calibri"/>
              <a:cs typeface="Calibri"/>
              <a:sym typeface="Calibri"/>
            </a:endParaRPr>
          </a:p>
        </p:txBody>
      </p:sp>
      <p:sp>
        <p:nvSpPr>
          <p:cNvPr id="454" name="Google Shape;454;p21"/>
          <p:cNvSpPr txBox="1"/>
          <p:nvPr/>
        </p:nvSpPr>
        <p:spPr>
          <a:xfrm>
            <a:off x="3429000" y="2130348"/>
            <a:ext cx="2286000" cy="11307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lang="en-US">
                <a:solidFill>
                  <a:srgbClr val="0F172A"/>
                </a:solidFill>
                <a:latin typeface="Calibri"/>
                <a:ea typeface="Calibri"/>
                <a:cs typeface="Calibri"/>
                <a:sym typeface="Calibri"/>
              </a:rPr>
              <a:t>GonePhishing will use a 0-100 scoring system that considers actions such as reporting, deleting, clicking and submitting credentials.</a:t>
            </a:r>
            <a:endParaRPr b="0" i="0" spc="0" sz="1400" u="none" cap="none" strike="noStrike">
              <a:solidFill>
                <a:schemeClr val="dk1"/>
              </a:solidFill>
              <a:latin typeface="Calibri"/>
              <a:ea typeface="Calibri"/>
              <a:cs typeface="Calibri"/>
              <a:sym typeface="Calibri"/>
            </a:endParaRPr>
          </a:p>
        </p:txBody>
      </p:sp>
      <p:sp>
        <p:nvSpPr>
          <p:cNvPr id="455" name="Google Shape;455;p21"/>
          <p:cNvSpPr/>
          <p:nvPr/>
        </p:nvSpPr>
        <p:spPr>
          <a:xfrm>
            <a:off x="6035050" y="1082900"/>
            <a:ext cx="2651700" cy="232230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56" name="Google Shape;456;p21"/>
          <p:cNvSpPr/>
          <p:nvPr/>
        </p:nvSpPr>
        <p:spPr>
          <a:xfrm>
            <a:off x="6165708" y="1217983"/>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57" name="Google Shape;457;p21"/>
          <p:cNvSpPr txBox="1"/>
          <p:nvPr/>
        </p:nvSpPr>
        <p:spPr>
          <a:xfrm>
            <a:off x="6165645" y="1217983"/>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458" name="Google Shape;458;p21"/>
          <p:cNvSpPr txBox="1"/>
          <p:nvPr/>
        </p:nvSpPr>
        <p:spPr>
          <a:xfrm>
            <a:off x="6217895" y="1764647"/>
            <a:ext cx="22860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lang="en-US" sz="1700">
                <a:solidFill>
                  <a:srgbClr val="0284C7"/>
                </a:solidFill>
                <a:latin typeface="Calibri"/>
                <a:ea typeface="Calibri"/>
                <a:cs typeface="Calibri"/>
                <a:sym typeface="Calibri"/>
              </a:rPr>
              <a:t>Limitations</a:t>
            </a:r>
            <a:endParaRPr b="0" i="0" spc="0" sz="1700" u="none" cap="none" strike="noStrike">
              <a:solidFill>
                <a:schemeClr val="dk1"/>
              </a:solidFill>
              <a:latin typeface="Calibri"/>
              <a:ea typeface="Calibri"/>
              <a:cs typeface="Calibri"/>
              <a:sym typeface="Calibri"/>
            </a:endParaRPr>
          </a:p>
        </p:txBody>
      </p:sp>
      <p:sp>
        <p:nvSpPr>
          <p:cNvPr id="459" name="Google Shape;459;p21"/>
          <p:cNvSpPr txBox="1"/>
          <p:nvPr/>
        </p:nvSpPr>
        <p:spPr>
          <a:xfrm>
            <a:off x="6165650" y="2130250"/>
            <a:ext cx="2429100" cy="915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lang="en-US">
                <a:solidFill>
                  <a:srgbClr val="0F172A"/>
                </a:solidFill>
                <a:latin typeface="Calibri"/>
                <a:ea typeface="Calibri"/>
                <a:cs typeface="Calibri"/>
                <a:sym typeface="Calibri"/>
              </a:rPr>
              <a:t>More serious actions receive lower scores. Reporting a phishing email after clicking or submitting credentials is recognised, but it does not erase the earlier risk. </a:t>
            </a:r>
            <a:endParaRPr b="0" i="0" spc="0" sz="1400" u="none" cap="none" strike="noStrike">
              <a:solidFill>
                <a:schemeClr val="dk1"/>
              </a:solidFill>
              <a:latin typeface="Calibri"/>
              <a:ea typeface="Calibri"/>
              <a:cs typeface="Calibri"/>
              <a:sym typeface="Calibri"/>
            </a:endParaRPr>
          </a:p>
        </p:txBody>
      </p:sp>
      <p:sp>
        <p:nvSpPr>
          <p:cNvPr id="460" name="Google Shape;460;p21"/>
          <p:cNvSpPr txBox="1"/>
          <p:nvPr/>
        </p:nvSpPr>
        <p:spPr>
          <a:xfrm>
            <a:off x="404150" y="3405200"/>
            <a:ext cx="3604800" cy="365700"/>
          </a:xfrm>
          <a:prstGeom prst="rect">
            <a:avLst/>
          </a:prstGeom>
          <a:noFill/>
          <a:ln>
            <a:noFill/>
          </a:ln>
          <a:effectLst>
            <a:outerShdw blurRad="57150" rotWithShape="0" algn="bl" dir="5400000" dist="19050">
              <a:srgbClr val="0284C7">
                <a:alpha val="50000"/>
              </a:srgbClr>
            </a:outerShdw>
          </a:effectLst>
        </p:spPr>
        <p:txBody>
          <a:bodyPr anchorCtr="0" anchor="t" bIns="91425" lIns="91425" spcFirstLastPara="1" rIns="91425" wrap="square" tIns="91425">
            <a:noAutofit/>
          </a:bodyPr>
          <a:lstStyle/>
          <a:p>
            <a:pPr indent="0" lvl="0" marL="0" rtl="0" algn="l">
              <a:spcBef>
                <a:spcPts val="0"/>
              </a:spcBef>
              <a:spcAft>
                <a:spcPts val="0"/>
              </a:spcAft>
              <a:buNone/>
            </a:pPr>
            <a:r>
              <a:rPr b="1" lang="en-US" sz="1100"/>
              <a:t>Proposed</a:t>
            </a:r>
            <a:r>
              <a:rPr b="1" lang="en-US" sz="1100"/>
              <a:t> scoring examples (</a:t>
            </a:r>
            <a:r>
              <a:rPr b="1" lang="en-US" sz="1100">
                <a:solidFill>
                  <a:schemeClr val="dk1"/>
                </a:solidFill>
              </a:rPr>
              <a:t>Illustrative)</a:t>
            </a:r>
            <a:endParaRPr b="1" sz="1100"/>
          </a:p>
        </p:txBody>
      </p:sp>
      <p:sp>
        <p:nvSpPr>
          <p:cNvPr id="461" name="Google Shape;461;p21"/>
          <p:cNvSpPr/>
          <p:nvPr/>
        </p:nvSpPr>
        <p:spPr>
          <a:xfrm>
            <a:off x="4746000" y="3816800"/>
            <a:ext cx="3940800" cy="619500"/>
          </a:xfrm>
          <a:prstGeom prst="rect">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0"/>
              </a:spcAft>
              <a:buNone/>
            </a:pPr>
            <a:r>
              <a:rPr lang="en-US" sz="1100">
                <a:solidFill>
                  <a:schemeClr val="dk1"/>
                </a:solidFill>
              </a:rPr>
              <a:t>Submit credentials → Report</a:t>
            </a:r>
            <a:endParaRPr sz="1100">
              <a:solidFill>
                <a:schemeClr val="dk1"/>
              </a:solidFill>
            </a:endParaRPr>
          </a:p>
          <a:p>
            <a:pPr indent="0" lvl="0" marL="0" rtl="0" algn="ctr">
              <a:lnSpc>
                <a:spcPct val="115000"/>
              </a:lnSpc>
              <a:spcBef>
                <a:spcPts val="1200"/>
              </a:spcBef>
              <a:spcAft>
                <a:spcPts val="1200"/>
              </a:spcAft>
              <a:buClr>
                <a:schemeClr val="dk1"/>
              </a:buClr>
              <a:buSzPts val="1100"/>
              <a:buFont typeface="Arial"/>
              <a:buNone/>
            </a:pPr>
            <a:r>
              <a:rPr b="1" lang="en-US" sz="1800">
                <a:solidFill>
                  <a:schemeClr val="dk1"/>
                </a:solidFill>
              </a:rPr>
              <a:t>10/100</a:t>
            </a:r>
            <a:endParaRPr b="1" sz="1800">
              <a:solidFill>
                <a:schemeClr val="dk1"/>
              </a:solidFill>
            </a:endParaRPr>
          </a:p>
        </p:txBody>
      </p:sp>
      <p:sp>
        <p:nvSpPr>
          <p:cNvPr id="462" name="Google Shape;462;p21"/>
          <p:cNvSpPr/>
          <p:nvPr/>
        </p:nvSpPr>
        <p:spPr>
          <a:xfrm>
            <a:off x="404100" y="3816800"/>
            <a:ext cx="3940800" cy="619500"/>
          </a:xfrm>
          <a:prstGeom prst="rect">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lnSpc>
                <a:spcPct val="115000"/>
              </a:lnSpc>
              <a:spcBef>
                <a:spcPts val="1200"/>
              </a:spcBef>
              <a:spcAft>
                <a:spcPts val="0"/>
              </a:spcAft>
              <a:buNone/>
            </a:pPr>
            <a:r>
              <a:rPr lang="en-US" sz="1100">
                <a:solidFill>
                  <a:schemeClr val="dk1"/>
                </a:solidFill>
              </a:rPr>
              <a:t>Click </a:t>
            </a:r>
            <a:r>
              <a:rPr lang="en-US" sz="1100">
                <a:solidFill>
                  <a:schemeClr val="dk1"/>
                </a:solidFill>
              </a:rPr>
              <a:t> → Report</a:t>
            </a:r>
            <a:endParaRPr sz="1100">
              <a:solidFill>
                <a:schemeClr val="dk1"/>
              </a:solidFill>
            </a:endParaRPr>
          </a:p>
          <a:p>
            <a:pPr indent="0" lvl="0" marL="0" rtl="0" algn="ctr">
              <a:lnSpc>
                <a:spcPct val="115000"/>
              </a:lnSpc>
              <a:spcBef>
                <a:spcPts val="1200"/>
              </a:spcBef>
              <a:spcAft>
                <a:spcPts val="1200"/>
              </a:spcAft>
              <a:buNone/>
            </a:pPr>
            <a:r>
              <a:rPr b="1" lang="en-US" sz="1800">
                <a:solidFill>
                  <a:schemeClr val="dk1"/>
                </a:solidFill>
              </a:rPr>
              <a:t>25</a:t>
            </a:r>
            <a:r>
              <a:rPr b="1" lang="en-US" sz="1800">
                <a:solidFill>
                  <a:schemeClr val="dk1"/>
                </a:solidFill>
              </a:rPr>
              <a:t>/100</a:t>
            </a:r>
            <a:endParaRPr b="1" sz="1800">
              <a:solidFill>
                <a:schemeClr val="dk1"/>
              </a:solidFill>
            </a:endParaRPr>
          </a:p>
        </p:txBody>
      </p:sp>
      <p:sp>
        <p:nvSpPr>
          <p:cNvPr id="463" name="Google Shape;463;p21"/>
          <p:cNvSpPr txBox="1"/>
          <p:nvPr/>
        </p:nvSpPr>
        <p:spPr>
          <a:xfrm>
            <a:off x="404100" y="4482200"/>
            <a:ext cx="8282700" cy="5943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i="1" lang="en-US">
                <a:solidFill>
                  <a:srgbClr val="0F172A"/>
                </a:solidFill>
                <a:latin typeface="Calibri"/>
                <a:ea typeface="Calibri"/>
                <a:cs typeface="Calibri"/>
                <a:sym typeface="Calibri"/>
              </a:rPr>
              <a:t>Dawkins and Jacobs [10] explain that phishing-email difficulty provides important context when interpreting simulation results. </a:t>
            </a:r>
            <a:endParaRPr b="0" i="1"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68" name="Shape 468"/>
        <p:cNvGrpSpPr/>
        <p:nvPr/>
      </p:nvGrpSpPr>
      <p:grpSpPr>
        <a:xfrm>
          <a:off x="0" y="0"/>
          <a:ext cx="0" cy="0"/>
          <a:chOff x="0" y="0"/>
          <a:chExt cx="0" cy="0"/>
        </a:xfrm>
      </p:grpSpPr>
      <p:sp>
        <p:nvSpPr>
          <p:cNvPr id="469" name="Google Shape;469;p22"/>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6: Heaven (Scoring and Feedback Lead)</a:t>
            </a:r>
            <a:endParaRPr b="0" i="0" spc="0" sz="1200" u="none" cap="none" strike="noStrike">
              <a:solidFill>
                <a:schemeClr val="dk1"/>
              </a:solidFill>
              <a:latin typeface="Calibri"/>
              <a:ea typeface="Calibri"/>
              <a:cs typeface="Calibri"/>
              <a:sym typeface="Calibri"/>
            </a:endParaRPr>
          </a:p>
        </p:txBody>
      </p:sp>
      <p:sp>
        <p:nvSpPr>
          <p:cNvPr id="470" name="Google Shape;470;p22"/>
          <p:cNvSpPr txBox="1"/>
          <p:nvPr/>
        </p:nvSpPr>
        <p:spPr>
          <a:xfrm>
            <a:off x="457200" y="566925"/>
            <a:ext cx="8229600" cy="6915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lang="en-US" sz="3000">
                <a:solidFill>
                  <a:srgbClr val="0F172A"/>
                </a:solidFill>
                <a:latin typeface="Calibri"/>
                <a:ea typeface="Calibri"/>
                <a:cs typeface="Calibri"/>
                <a:sym typeface="Calibri"/>
              </a:rPr>
              <a:t>Feedback and </a:t>
            </a:r>
            <a:r>
              <a:rPr b="1" lang="en-US" sz="3000">
                <a:solidFill>
                  <a:srgbClr val="0F172A"/>
                </a:solidFill>
                <a:latin typeface="Calibri"/>
                <a:ea typeface="Calibri"/>
                <a:cs typeface="Calibri"/>
                <a:sym typeface="Calibri"/>
              </a:rPr>
              <a:t>Continuous</a:t>
            </a:r>
            <a:r>
              <a:rPr b="1" lang="en-US" sz="3000">
                <a:solidFill>
                  <a:srgbClr val="0F172A"/>
                </a:solidFill>
                <a:latin typeface="Calibri"/>
                <a:ea typeface="Calibri"/>
                <a:cs typeface="Calibri"/>
                <a:sym typeface="Calibri"/>
              </a:rPr>
              <a:t> Improvement</a:t>
            </a:r>
            <a:endParaRPr b="0" i="0" spc="0" sz="3000" u="none" cap="none" strike="noStrike">
              <a:solidFill>
                <a:schemeClr val="dk1"/>
              </a:solidFill>
              <a:latin typeface="Calibri"/>
              <a:ea typeface="Calibri"/>
              <a:cs typeface="Calibri"/>
              <a:sym typeface="Calibri"/>
            </a:endParaRPr>
          </a:p>
        </p:txBody>
      </p:sp>
      <p:sp>
        <p:nvSpPr>
          <p:cNvPr id="471" name="Google Shape;471;p22"/>
          <p:cNvSpPr/>
          <p:nvPr/>
        </p:nvSpPr>
        <p:spPr>
          <a:xfrm>
            <a:off x="457200" y="1426225"/>
            <a:ext cx="3354000" cy="14769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72" name="Google Shape;472;p22"/>
          <p:cNvSpPr/>
          <p:nvPr/>
        </p:nvSpPr>
        <p:spPr>
          <a:xfrm>
            <a:off x="542030" y="1509970"/>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73" name="Google Shape;473;p22"/>
          <p:cNvSpPr txBox="1"/>
          <p:nvPr/>
        </p:nvSpPr>
        <p:spPr>
          <a:xfrm>
            <a:off x="542030" y="1509970"/>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474" name="Google Shape;474;p22"/>
          <p:cNvSpPr txBox="1"/>
          <p:nvPr/>
        </p:nvSpPr>
        <p:spPr>
          <a:xfrm>
            <a:off x="1006423" y="1532925"/>
            <a:ext cx="21978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lang="en-US" sz="1700">
                <a:solidFill>
                  <a:srgbClr val="0284C7"/>
                </a:solidFill>
                <a:latin typeface="Calibri"/>
                <a:ea typeface="Calibri"/>
                <a:cs typeface="Calibri"/>
                <a:sym typeface="Calibri"/>
              </a:rPr>
              <a:t>Immediate feedback</a:t>
            </a:r>
            <a:endParaRPr b="0" i="0" spc="0" sz="1700" u="none" cap="none" strike="noStrike">
              <a:solidFill>
                <a:schemeClr val="dk1"/>
              </a:solidFill>
              <a:latin typeface="Calibri"/>
              <a:ea typeface="Calibri"/>
              <a:cs typeface="Calibri"/>
              <a:sym typeface="Calibri"/>
            </a:endParaRPr>
          </a:p>
        </p:txBody>
      </p:sp>
      <p:sp>
        <p:nvSpPr>
          <p:cNvPr id="475" name="Google Shape;475;p22"/>
          <p:cNvSpPr/>
          <p:nvPr/>
        </p:nvSpPr>
        <p:spPr>
          <a:xfrm>
            <a:off x="457200" y="4549125"/>
            <a:ext cx="7945500" cy="59430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76" name="Google Shape;476;p22"/>
          <p:cNvSpPr txBox="1"/>
          <p:nvPr/>
        </p:nvSpPr>
        <p:spPr>
          <a:xfrm>
            <a:off x="542025" y="4549125"/>
            <a:ext cx="7860600" cy="529800"/>
          </a:xfrm>
          <a:prstGeom prst="rect">
            <a:avLst/>
          </a:prstGeom>
          <a:noFill/>
          <a:ln>
            <a:noFill/>
          </a:ln>
        </p:spPr>
        <p:txBody>
          <a:bodyPr anchorCtr="0" anchor="ctr" bIns="0" lIns="0" spcFirstLastPara="1" rIns="0" wrap="square" tIns="0">
            <a:noAutofit/>
          </a:bodyPr>
          <a:lstStyle/>
          <a:p>
            <a:pPr indent="0" lvl="0" marL="0" rtl="0" algn="l">
              <a:lnSpc>
                <a:spcPct val="115000"/>
              </a:lnSpc>
              <a:spcBef>
                <a:spcPts val="1200"/>
              </a:spcBef>
              <a:spcAft>
                <a:spcPts val="0"/>
              </a:spcAft>
              <a:buClr>
                <a:schemeClr val="dk1"/>
              </a:buClr>
              <a:buSzPts val="1100"/>
              <a:buFont typeface="Arial"/>
              <a:buNone/>
            </a:pPr>
            <a:r>
              <a:t/>
            </a:r>
            <a:endParaRPr sz="1300">
              <a:solidFill>
                <a:schemeClr val="dk1"/>
              </a:solidFill>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US" sz="1300">
                <a:solidFill>
                  <a:schemeClr val="dk1"/>
                </a:solidFill>
                <a:latin typeface="Calibri"/>
                <a:ea typeface="Calibri"/>
                <a:cs typeface="Calibri"/>
                <a:sym typeface="Calibri"/>
              </a:rPr>
              <a:t>Research: Ho et al. [11] found limited benefits from embedded phishing training, with only 24% of training sessions completed. This highlights the importance of user engagement in our proposed feedback system.</a:t>
            </a:r>
            <a:endParaRPr sz="1300">
              <a:solidFill>
                <a:schemeClr val="dk1"/>
              </a:solidFill>
              <a:latin typeface="Calibri"/>
              <a:ea typeface="Calibri"/>
              <a:cs typeface="Calibri"/>
              <a:sym typeface="Calibri"/>
            </a:endParaRPr>
          </a:p>
          <a:p>
            <a:pPr indent="0" lvl="0" marL="0" marR="0" rtl="0" algn="l">
              <a:lnSpc>
                <a:spcPct val="100000"/>
              </a:lnSpc>
              <a:spcBef>
                <a:spcPts val="1200"/>
              </a:spcBef>
              <a:spcAft>
                <a:spcPts val="0"/>
              </a:spcAft>
              <a:buClr>
                <a:srgbClr val="0F172A"/>
              </a:buClr>
              <a:buSzPts val="1400"/>
              <a:buFont typeface="Calibri"/>
              <a:buNone/>
            </a:pPr>
            <a:r>
              <a:t/>
            </a:r>
            <a:endParaRPr sz="1300">
              <a:solidFill>
                <a:schemeClr val="dk1"/>
              </a:solidFill>
              <a:latin typeface="Calibri"/>
              <a:ea typeface="Calibri"/>
              <a:cs typeface="Calibri"/>
              <a:sym typeface="Calibri"/>
            </a:endParaRPr>
          </a:p>
        </p:txBody>
      </p:sp>
      <p:sp>
        <p:nvSpPr>
          <p:cNvPr id="477" name="Google Shape;477;p22"/>
          <p:cNvSpPr txBox="1"/>
          <p:nvPr/>
        </p:nvSpPr>
        <p:spPr>
          <a:xfrm>
            <a:off x="542025" y="1850425"/>
            <a:ext cx="3154800" cy="105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latin typeface="Calibri"/>
                <a:ea typeface="Calibri"/>
                <a:cs typeface="Calibri"/>
                <a:sym typeface="Calibri"/>
              </a:rPr>
              <a:t>After each simulated email, users receive their score, an explanation of why their actions were safe or risky, and practical advice on how to improve </a:t>
            </a:r>
            <a:endParaRPr>
              <a:latin typeface="Calibri"/>
              <a:ea typeface="Calibri"/>
              <a:cs typeface="Calibri"/>
              <a:sym typeface="Calibri"/>
            </a:endParaRPr>
          </a:p>
        </p:txBody>
      </p:sp>
      <p:sp>
        <p:nvSpPr>
          <p:cNvPr id="478" name="Google Shape;478;p22"/>
          <p:cNvSpPr/>
          <p:nvPr/>
        </p:nvSpPr>
        <p:spPr>
          <a:xfrm>
            <a:off x="5048700" y="1426225"/>
            <a:ext cx="3354000" cy="14769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79" name="Google Shape;479;p22"/>
          <p:cNvSpPr/>
          <p:nvPr/>
        </p:nvSpPr>
        <p:spPr>
          <a:xfrm>
            <a:off x="5133530" y="1509970"/>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80" name="Google Shape;480;p22"/>
          <p:cNvSpPr txBox="1"/>
          <p:nvPr/>
        </p:nvSpPr>
        <p:spPr>
          <a:xfrm>
            <a:off x="5133530" y="1509970"/>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lang="en-US">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481" name="Google Shape;481;p22"/>
          <p:cNvSpPr txBox="1"/>
          <p:nvPr/>
        </p:nvSpPr>
        <p:spPr>
          <a:xfrm>
            <a:off x="5597923" y="1532925"/>
            <a:ext cx="21978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lang="en-US" sz="1700">
                <a:solidFill>
                  <a:srgbClr val="0284C7"/>
                </a:solidFill>
                <a:latin typeface="Calibri"/>
                <a:ea typeface="Calibri"/>
                <a:cs typeface="Calibri"/>
                <a:sym typeface="Calibri"/>
              </a:rPr>
              <a:t>Session Review</a:t>
            </a:r>
            <a:endParaRPr b="0" i="0" spc="0" sz="1700" u="none" cap="none" strike="noStrike">
              <a:solidFill>
                <a:schemeClr val="dk1"/>
              </a:solidFill>
              <a:latin typeface="Calibri"/>
              <a:ea typeface="Calibri"/>
              <a:cs typeface="Calibri"/>
              <a:sym typeface="Calibri"/>
            </a:endParaRPr>
          </a:p>
        </p:txBody>
      </p:sp>
      <p:sp>
        <p:nvSpPr>
          <p:cNvPr id="482" name="Google Shape;482;p22"/>
          <p:cNvSpPr txBox="1"/>
          <p:nvPr/>
        </p:nvSpPr>
        <p:spPr>
          <a:xfrm>
            <a:off x="5133525" y="1850425"/>
            <a:ext cx="3154800" cy="105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latin typeface="Calibri"/>
                <a:ea typeface="Calibri"/>
                <a:cs typeface="Calibri"/>
                <a:sym typeface="Calibri"/>
              </a:rPr>
              <a:t>Users can review individual decisions, identify mistakes and receive recommendations based on their most serious errors. </a:t>
            </a:r>
            <a:endParaRPr>
              <a:latin typeface="Calibri"/>
              <a:ea typeface="Calibri"/>
              <a:cs typeface="Calibri"/>
              <a:sym typeface="Calibri"/>
            </a:endParaRPr>
          </a:p>
        </p:txBody>
      </p:sp>
      <p:sp>
        <p:nvSpPr>
          <p:cNvPr id="483" name="Google Shape;483;p22"/>
          <p:cNvSpPr/>
          <p:nvPr/>
        </p:nvSpPr>
        <p:spPr>
          <a:xfrm>
            <a:off x="457200" y="2964213"/>
            <a:ext cx="3354000" cy="14769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84" name="Google Shape;484;p22"/>
          <p:cNvSpPr/>
          <p:nvPr/>
        </p:nvSpPr>
        <p:spPr>
          <a:xfrm>
            <a:off x="542030" y="3047958"/>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85" name="Google Shape;485;p22"/>
          <p:cNvSpPr txBox="1"/>
          <p:nvPr/>
        </p:nvSpPr>
        <p:spPr>
          <a:xfrm>
            <a:off x="542030" y="3047958"/>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lang="en-US">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486" name="Google Shape;486;p22"/>
          <p:cNvSpPr txBox="1"/>
          <p:nvPr/>
        </p:nvSpPr>
        <p:spPr>
          <a:xfrm>
            <a:off x="1006423" y="3070913"/>
            <a:ext cx="21978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lang="en-US" sz="1700">
                <a:solidFill>
                  <a:srgbClr val="0284C7"/>
                </a:solidFill>
                <a:latin typeface="Calibri"/>
                <a:ea typeface="Calibri"/>
                <a:cs typeface="Calibri"/>
                <a:sym typeface="Calibri"/>
              </a:rPr>
              <a:t>Progress tracking</a:t>
            </a:r>
            <a:endParaRPr b="0" i="0" spc="0" sz="1700" u="none" cap="none" strike="noStrike">
              <a:solidFill>
                <a:schemeClr val="dk1"/>
              </a:solidFill>
              <a:latin typeface="Calibri"/>
              <a:ea typeface="Calibri"/>
              <a:cs typeface="Calibri"/>
              <a:sym typeface="Calibri"/>
            </a:endParaRPr>
          </a:p>
        </p:txBody>
      </p:sp>
      <p:sp>
        <p:nvSpPr>
          <p:cNvPr id="487" name="Google Shape;487;p22"/>
          <p:cNvSpPr txBox="1"/>
          <p:nvPr/>
        </p:nvSpPr>
        <p:spPr>
          <a:xfrm>
            <a:off x="542025" y="3388413"/>
            <a:ext cx="3154800" cy="105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latin typeface="Calibri"/>
                <a:ea typeface="Calibri"/>
                <a:cs typeface="Calibri"/>
                <a:sym typeface="Calibri"/>
              </a:rPr>
              <a:t>Previous and current scores are compared to show changes in simulation performance over time. </a:t>
            </a:r>
            <a:endParaRPr>
              <a:latin typeface="Calibri"/>
              <a:ea typeface="Calibri"/>
              <a:cs typeface="Calibri"/>
              <a:sym typeface="Calibri"/>
            </a:endParaRPr>
          </a:p>
        </p:txBody>
      </p:sp>
      <p:sp>
        <p:nvSpPr>
          <p:cNvPr id="488" name="Google Shape;488;p22"/>
          <p:cNvSpPr/>
          <p:nvPr/>
        </p:nvSpPr>
        <p:spPr>
          <a:xfrm>
            <a:off x="5048700" y="2964213"/>
            <a:ext cx="3354000" cy="1476900"/>
          </a:xfrm>
          <a:prstGeom prst="roundRect">
            <a:avLst>
              <a:gd fmla="val 5714"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89" name="Google Shape;489;p22"/>
          <p:cNvSpPr/>
          <p:nvPr/>
        </p:nvSpPr>
        <p:spPr>
          <a:xfrm>
            <a:off x="5133530" y="3047958"/>
            <a:ext cx="411600" cy="41160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490" name="Google Shape;490;p22"/>
          <p:cNvSpPr txBox="1"/>
          <p:nvPr/>
        </p:nvSpPr>
        <p:spPr>
          <a:xfrm>
            <a:off x="5133530" y="3047958"/>
            <a:ext cx="411600" cy="41160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lang="en-US">
                <a:solidFill>
                  <a:srgbClr val="FFFFFF"/>
                </a:solidFill>
                <a:latin typeface="Calibri"/>
                <a:ea typeface="Calibri"/>
                <a:cs typeface="Calibri"/>
                <a:sym typeface="Calibri"/>
              </a:rPr>
              <a:t>4</a:t>
            </a:r>
            <a:endParaRPr b="0" i="0" spc="0" sz="1400" u="none" cap="none" strike="noStrike">
              <a:solidFill>
                <a:schemeClr val="dk1"/>
              </a:solidFill>
              <a:latin typeface="Calibri"/>
              <a:ea typeface="Calibri"/>
              <a:cs typeface="Calibri"/>
              <a:sym typeface="Calibri"/>
            </a:endParaRPr>
          </a:p>
        </p:txBody>
      </p:sp>
      <p:sp>
        <p:nvSpPr>
          <p:cNvPr id="491" name="Google Shape;491;p22"/>
          <p:cNvSpPr txBox="1"/>
          <p:nvPr/>
        </p:nvSpPr>
        <p:spPr>
          <a:xfrm>
            <a:off x="5597923" y="3070913"/>
            <a:ext cx="2197800" cy="3657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lang="en-US" sz="1700">
                <a:solidFill>
                  <a:srgbClr val="0284C7"/>
                </a:solidFill>
                <a:latin typeface="Calibri"/>
                <a:ea typeface="Calibri"/>
                <a:cs typeface="Calibri"/>
                <a:sym typeface="Calibri"/>
              </a:rPr>
              <a:t>Platform Improvement</a:t>
            </a:r>
            <a:endParaRPr b="0" i="0" spc="0" sz="1700" u="none" cap="none" strike="noStrike">
              <a:solidFill>
                <a:schemeClr val="dk1"/>
              </a:solidFill>
              <a:latin typeface="Calibri"/>
              <a:ea typeface="Calibri"/>
              <a:cs typeface="Calibri"/>
              <a:sym typeface="Calibri"/>
            </a:endParaRPr>
          </a:p>
        </p:txBody>
      </p:sp>
      <p:sp>
        <p:nvSpPr>
          <p:cNvPr id="492" name="Google Shape;492;p22"/>
          <p:cNvSpPr txBox="1"/>
          <p:nvPr/>
        </p:nvSpPr>
        <p:spPr>
          <a:xfrm>
            <a:off x="5133525" y="3388413"/>
            <a:ext cx="3154800" cy="1052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US">
                <a:latin typeface="Calibri"/>
                <a:ea typeface="Calibri"/>
                <a:cs typeface="Calibri"/>
                <a:sym typeface="Calibri"/>
              </a:rPr>
              <a:t>An optional survey collects ratings and suggestions about email realism, feedback clarity and learning value. </a:t>
            </a:r>
            <a:endParaRPr>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97" name="Shape 497"/>
        <p:cNvGrpSpPr/>
        <p:nvPr/>
      </p:nvGrpSpPr>
      <p:grpSpPr>
        <a:xfrm>
          <a:off x="0" y="0"/>
          <a:ext cx="0" cy="0"/>
          <a:chOff x="0" y="0"/>
          <a:chExt cx="0" cy="0"/>
        </a:xfrm>
      </p:grpSpPr>
      <p:sp>
        <p:nvSpPr>
          <p:cNvPr id="498" name="Google Shape;498;p23"/>
          <p:cNvSpPr txBox="1"/>
          <p:nvPr/>
        </p:nvSpPr>
        <p:spPr>
          <a:xfrm>
            <a:off x="457200" y="274320"/>
            <a:ext cx="8229600" cy="2743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pc="0" sz="1200" u="none" cap="none" strike="noStrike">
                <a:solidFill>
                  <a:srgbClr val="0284C7"/>
                </a:solidFill>
                <a:latin typeface="Calibri"/>
                <a:ea typeface="Calibri"/>
                <a:cs typeface="Calibri"/>
                <a:sym typeface="Calibri"/>
              </a:rPr>
              <a:t>Speaker </a:t>
            </a:r>
            <a:r>
              <a:rPr b="1" lang="en-US" sz="1200">
                <a:solidFill>
                  <a:srgbClr val="0284C7"/>
                </a:solidFill>
                <a:latin typeface="Calibri"/>
                <a:ea typeface="Calibri"/>
                <a:cs typeface="Calibri"/>
                <a:sym typeface="Calibri"/>
              </a:rPr>
              <a:t>1</a:t>
            </a:r>
            <a:r>
              <a:rPr b="1" i="0" lang="en-US" spc="0" sz="1200" u="none" cap="none" strike="noStrike">
                <a:solidFill>
                  <a:srgbClr val="0284C7"/>
                </a:solidFill>
                <a:latin typeface="Calibri"/>
                <a:ea typeface="Calibri"/>
                <a:cs typeface="Calibri"/>
                <a:sym typeface="Calibri"/>
              </a:rPr>
              <a:t>: Zandr (Te</a:t>
            </a:r>
            <a:r>
              <a:rPr b="1" lang="en-US" sz="1200">
                <a:solidFill>
                  <a:srgbClr val="0284C7"/>
                </a:solidFill>
                <a:latin typeface="Calibri"/>
                <a:ea typeface="Calibri"/>
                <a:cs typeface="Calibri"/>
                <a:sym typeface="Calibri"/>
              </a:rPr>
              <a:t>am Leader)</a:t>
            </a:r>
            <a:endParaRPr b="0" i="0" spc="0" sz="1200" u="none" cap="none" strike="noStrike">
              <a:solidFill>
                <a:schemeClr val="dk1"/>
              </a:solidFill>
              <a:latin typeface="Calibri"/>
              <a:ea typeface="Calibri"/>
              <a:cs typeface="Calibri"/>
              <a:sym typeface="Calibri"/>
            </a:endParaRPr>
          </a:p>
        </p:txBody>
      </p:sp>
      <p:sp>
        <p:nvSpPr>
          <p:cNvPr id="499" name="Google Shape;499;p23"/>
          <p:cNvSpPr txBox="1"/>
          <p:nvPr/>
        </p:nvSpPr>
        <p:spPr>
          <a:xfrm>
            <a:off x="457200" y="566928"/>
            <a:ext cx="8229600" cy="73152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pc="0" sz="3000" u="none" cap="none" strike="noStrike">
                <a:solidFill>
                  <a:srgbClr val="0F172A"/>
                </a:solidFill>
                <a:latin typeface="Calibri"/>
                <a:ea typeface="Calibri"/>
                <a:cs typeface="Calibri"/>
                <a:sym typeface="Calibri"/>
              </a:rPr>
              <a:t>Costs, Risks and Roadmap</a:t>
            </a:r>
            <a:endParaRPr b="0" i="0" spc="0" sz="3000" u="none" cap="none" strike="noStrike">
              <a:solidFill>
                <a:schemeClr val="dk1"/>
              </a:solidFill>
              <a:latin typeface="Calibri"/>
              <a:ea typeface="Calibri"/>
              <a:cs typeface="Calibri"/>
              <a:sym typeface="Calibri"/>
            </a:endParaRPr>
          </a:p>
        </p:txBody>
      </p:sp>
      <p:sp>
        <p:nvSpPr>
          <p:cNvPr id="500" name="Google Shape;500;p23"/>
          <p:cNvSpPr/>
          <p:nvPr/>
        </p:nvSpPr>
        <p:spPr>
          <a:xfrm>
            <a:off x="45720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501" name="Google Shape;501;p23"/>
          <p:cNvSpPr/>
          <p:nvPr/>
        </p:nvSpPr>
        <p:spPr>
          <a:xfrm>
            <a:off x="64008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502" name="Google Shape;502;p23"/>
          <p:cNvSpPr txBox="1"/>
          <p:nvPr/>
        </p:nvSpPr>
        <p:spPr>
          <a:xfrm>
            <a:off x="64008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1</a:t>
            </a:r>
            <a:endParaRPr b="0" i="0" spc="0" sz="1400" u="none" cap="none" strike="noStrike">
              <a:solidFill>
                <a:schemeClr val="dk1"/>
              </a:solidFill>
              <a:latin typeface="Calibri"/>
              <a:ea typeface="Calibri"/>
              <a:cs typeface="Calibri"/>
              <a:sym typeface="Calibri"/>
            </a:endParaRPr>
          </a:p>
        </p:txBody>
      </p:sp>
      <p:sp>
        <p:nvSpPr>
          <p:cNvPr id="503" name="Google Shape;503;p23"/>
          <p:cNvSpPr txBox="1"/>
          <p:nvPr/>
        </p:nvSpPr>
        <p:spPr>
          <a:xfrm>
            <a:off x="64008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Costs and legal</a:t>
            </a:r>
            <a:endParaRPr b="0" i="0" spc="0" sz="1700" u="none" cap="none" strike="noStrike">
              <a:solidFill>
                <a:schemeClr val="dk1"/>
              </a:solidFill>
              <a:latin typeface="Calibri"/>
              <a:ea typeface="Calibri"/>
              <a:cs typeface="Calibri"/>
              <a:sym typeface="Calibri"/>
            </a:endParaRPr>
          </a:p>
        </p:txBody>
      </p:sp>
      <p:sp>
        <p:nvSpPr>
          <p:cNvPr id="504" name="Google Shape;504;p23"/>
          <p:cNvSpPr txBox="1"/>
          <p:nvPr/>
        </p:nvSpPr>
        <p:spPr>
          <a:xfrm>
            <a:off x="64008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We plan for hosting, database storage and AI usage fees. Data is encrypted and kept to a minimum, and users know it is training.</a:t>
            </a:r>
            <a:endParaRPr b="0" i="0" spc="0" sz="1400" u="none" cap="none" strike="noStrike">
              <a:solidFill>
                <a:schemeClr val="dk1"/>
              </a:solidFill>
              <a:latin typeface="Calibri"/>
              <a:ea typeface="Calibri"/>
              <a:cs typeface="Calibri"/>
              <a:sym typeface="Calibri"/>
            </a:endParaRPr>
          </a:p>
        </p:txBody>
      </p:sp>
      <p:sp>
        <p:nvSpPr>
          <p:cNvPr id="505" name="Google Shape;505;p23"/>
          <p:cNvSpPr/>
          <p:nvPr/>
        </p:nvSpPr>
        <p:spPr>
          <a:xfrm>
            <a:off x="324612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506" name="Google Shape;506;p23"/>
          <p:cNvSpPr/>
          <p:nvPr/>
        </p:nvSpPr>
        <p:spPr>
          <a:xfrm>
            <a:off x="342900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507" name="Google Shape;507;p23"/>
          <p:cNvSpPr txBox="1"/>
          <p:nvPr/>
        </p:nvSpPr>
        <p:spPr>
          <a:xfrm>
            <a:off x="342900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2</a:t>
            </a:r>
            <a:endParaRPr b="0" i="0" spc="0" sz="1400" u="none" cap="none" strike="noStrike">
              <a:solidFill>
                <a:schemeClr val="dk1"/>
              </a:solidFill>
              <a:latin typeface="Calibri"/>
              <a:ea typeface="Calibri"/>
              <a:cs typeface="Calibri"/>
              <a:sym typeface="Calibri"/>
            </a:endParaRPr>
          </a:p>
        </p:txBody>
      </p:sp>
      <p:sp>
        <p:nvSpPr>
          <p:cNvPr id="508" name="Google Shape;508;p23"/>
          <p:cNvSpPr txBox="1"/>
          <p:nvPr/>
        </p:nvSpPr>
        <p:spPr>
          <a:xfrm>
            <a:off x="342900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Risks</a:t>
            </a:r>
            <a:endParaRPr b="0" i="0" spc="0" sz="1700" u="none" cap="none" strike="noStrike">
              <a:solidFill>
                <a:schemeClr val="dk1"/>
              </a:solidFill>
              <a:latin typeface="Calibri"/>
              <a:ea typeface="Calibri"/>
              <a:cs typeface="Calibri"/>
              <a:sym typeface="Calibri"/>
            </a:endParaRPr>
          </a:p>
        </p:txBody>
      </p:sp>
      <p:sp>
        <p:nvSpPr>
          <p:cNvPr id="509" name="Google Shape;509;p23"/>
          <p:cNvSpPr txBox="1"/>
          <p:nvPr/>
        </p:nvSpPr>
        <p:spPr>
          <a:xfrm>
            <a:off x="342900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Users may tire of the game, feel falsely safe, or face slow AI replies. We will vary scenarios and test often.</a:t>
            </a:r>
            <a:endParaRPr b="0" i="0" spc="0" sz="1400" u="none" cap="none" strike="noStrike">
              <a:solidFill>
                <a:schemeClr val="dk1"/>
              </a:solidFill>
              <a:latin typeface="Calibri"/>
              <a:ea typeface="Calibri"/>
              <a:cs typeface="Calibri"/>
              <a:sym typeface="Calibri"/>
            </a:endParaRPr>
          </a:p>
        </p:txBody>
      </p:sp>
      <p:sp>
        <p:nvSpPr>
          <p:cNvPr id="510" name="Google Shape;510;p23"/>
          <p:cNvSpPr/>
          <p:nvPr/>
        </p:nvSpPr>
        <p:spPr>
          <a:xfrm>
            <a:off x="6035040" y="1463040"/>
            <a:ext cx="2651760" cy="2651760"/>
          </a:xfrm>
          <a:prstGeom prst="roundRect">
            <a:avLst>
              <a:gd fmla="val 4138"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511" name="Google Shape;511;p23"/>
          <p:cNvSpPr/>
          <p:nvPr/>
        </p:nvSpPr>
        <p:spPr>
          <a:xfrm>
            <a:off x="6217920" y="1645920"/>
            <a:ext cx="411480" cy="411480"/>
          </a:xfrm>
          <a:prstGeom prst="ellipse">
            <a:avLst/>
          </a:prstGeom>
          <a:solidFill>
            <a:srgbClr val="0284C7"/>
          </a:solidFill>
          <a:ln cap="flat" cmpd="sng" w="12700">
            <a:solidFill>
              <a:srgbClr val="0284C7"/>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512" name="Google Shape;512;p23"/>
          <p:cNvSpPr txBox="1"/>
          <p:nvPr/>
        </p:nvSpPr>
        <p:spPr>
          <a:xfrm>
            <a:off x="6217920" y="1645920"/>
            <a:ext cx="411480" cy="411480"/>
          </a:xfrm>
          <a:prstGeom prst="rect">
            <a:avLst/>
          </a:prstGeom>
          <a:noFill/>
          <a:ln>
            <a:noFill/>
          </a:ln>
        </p:spPr>
        <p:txBody>
          <a:bodyPr anchorCtr="0" anchor="ctr" bIns="0" lIns="0" spcFirstLastPara="1" rIns="0" wrap="square" tIns="0">
            <a:noAutofit/>
          </a:bodyPr>
          <a:lstStyle/>
          <a:p>
            <a:pPr indent="0" lvl="0" marL="0" marR="0" rtl="0" algn="ctr">
              <a:lnSpc>
                <a:spcPct val="100000"/>
              </a:lnSpc>
              <a:spcBef>
                <a:spcPts val="0"/>
              </a:spcBef>
              <a:spcAft>
                <a:spcPts val="0"/>
              </a:spcAft>
              <a:buClr>
                <a:srgbClr val="FFFFFF"/>
              </a:buClr>
              <a:buSzPts val="1400"/>
              <a:buFont typeface="Calibri"/>
              <a:buNone/>
            </a:pPr>
            <a:r>
              <a:rPr b="1" i="0" lang="en-US" spc="0" sz="1400" u="none" cap="none" strike="noStrike">
                <a:solidFill>
                  <a:srgbClr val="FFFFFF"/>
                </a:solidFill>
                <a:latin typeface="Calibri"/>
                <a:ea typeface="Calibri"/>
                <a:cs typeface="Calibri"/>
                <a:sym typeface="Calibri"/>
              </a:rPr>
              <a:t>3</a:t>
            </a:r>
            <a:endParaRPr b="0" i="0" spc="0" sz="1400" u="none" cap="none" strike="noStrike">
              <a:solidFill>
                <a:schemeClr val="dk1"/>
              </a:solidFill>
              <a:latin typeface="Calibri"/>
              <a:ea typeface="Calibri"/>
              <a:cs typeface="Calibri"/>
              <a:sym typeface="Calibri"/>
            </a:endParaRPr>
          </a:p>
        </p:txBody>
      </p:sp>
      <p:sp>
        <p:nvSpPr>
          <p:cNvPr id="513" name="Google Shape;513;p23"/>
          <p:cNvSpPr txBox="1"/>
          <p:nvPr/>
        </p:nvSpPr>
        <p:spPr>
          <a:xfrm>
            <a:off x="6217920" y="2176272"/>
            <a:ext cx="2286000" cy="3657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700"/>
              <a:buFont typeface="Calibri"/>
              <a:buNone/>
            </a:pPr>
            <a:r>
              <a:rPr b="1" i="0" lang="en-US" spc="0" sz="1700" u="none" cap="none" strike="noStrike">
                <a:solidFill>
                  <a:srgbClr val="0284C7"/>
                </a:solidFill>
                <a:latin typeface="Calibri"/>
                <a:ea typeface="Calibri"/>
                <a:cs typeface="Calibri"/>
                <a:sym typeface="Calibri"/>
              </a:rPr>
              <a:t>Roadmap</a:t>
            </a:r>
            <a:endParaRPr b="0" i="0" spc="0" sz="1700" u="none" cap="none" strike="noStrike">
              <a:solidFill>
                <a:schemeClr val="dk1"/>
              </a:solidFill>
              <a:latin typeface="Calibri"/>
              <a:ea typeface="Calibri"/>
              <a:cs typeface="Calibri"/>
              <a:sym typeface="Calibri"/>
            </a:endParaRPr>
          </a:p>
        </p:txBody>
      </p:sp>
      <p:sp>
        <p:nvSpPr>
          <p:cNvPr id="514" name="Google Shape;514;p23"/>
          <p:cNvSpPr txBox="1"/>
          <p:nvPr/>
        </p:nvSpPr>
        <p:spPr>
          <a:xfrm>
            <a:off x="6217920" y="2606040"/>
            <a:ext cx="2286000" cy="13716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b="0" i="0" lang="en-US" spc="0" sz="1400" u="none" cap="none" strike="noStrike">
                <a:solidFill>
                  <a:srgbClr val="0F172A"/>
                </a:solidFill>
                <a:latin typeface="Calibri"/>
                <a:ea typeface="Calibri"/>
                <a:cs typeface="Calibri"/>
                <a:sym typeface="Calibri"/>
              </a:rPr>
              <a:t>Next, build one working phishing scenario. Then test with users and add more scenarios and reports.</a:t>
            </a:r>
            <a:endParaRPr b="0" i="0" spc="0" sz="1400" u="none" cap="none" strike="noStrike">
              <a:solidFill>
                <a:schemeClr val="dk1"/>
              </a:solidFill>
              <a:latin typeface="Calibri"/>
              <a:ea typeface="Calibri"/>
              <a:cs typeface="Calibri"/>
              <a:sym typeface="Calibri"/>
            </a:endParaRPr>
          </a:p>
        </p:txBody>
      </p:sp>
      <p:sp>
        <p:nvSpPr>
          <p:cNvPr id="515" name="Google Shape;515;p23"/>
          <p:cNvSpPr/>
          <p:nvPr/>
        </p:nvSpPr>
        <p:spPr>
          <a:xfrm>
            <a:off x="457200" y="4251960"/>
            <a:ext cx="7589520" cy="594360"/>
          </a:xfrm>
          <a:prstGeom prst="roundRect">
            <a:avLst>
              <a:gd fmla="val 15385" name="adj"/>
            </a:avLst>
          </a:prstGeom>
          <a:solidFill>
            <a:srgbClr val="FFFF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516" name="Google Shape;516;p23"/>
          <p:cNvSpPr txBox="1"/>
          <p:nvPr/>
        </p:nvSpPr>
        <p:spPr>
          <a:xfrm>
            <a:off x="594360" y="4251960"/>
            <a:ext cx="7315200" cy="59436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1400"/>
              <a:buFont typeface="Calibri"/>
              <a:buNone/>
            </a:pPr>
            <a:r>
              <a:rPr i="1" lang="en-US">
                <a:solidFill>
                  <a:srgbClr val="0F172A"/>
                </a:solidFill>
                <a:latin typeface="Calibri"/>
                <a:ea typeface="Calibri"/>
                <a:cs typeface="Calibri"/>
                <a:sym typeface="Calibri"/>
              </a:rPr>
              <a:t>G</a:t>
            </a:r>
            <a:r>
              <a:rPr b="0" i="1" lang="en-US" spc="0" sz="1400" u="none" cap="none" strike="noStrike">
                <a:solidFill>
                  <a:srgbClr val="0F172A"/>
                </a:solidFill>
                <a:latin typeface="Calibri"/>
                <a:ea typeface="Calibri"/>
                <a:cs typeface="Calibri"/>
                <a:sym typeface="Calibri"/>
              </a:rPr>
              <a:t>onePhishing turns passive training into active practice, so staff learn to spot phishing before it costs </a:t>
            </a:r>
            <a:r>
              <a:rPr i="1" lang="en-US">
                <a:solidFill>
                  <a:srgbClr val="0F172A"/>
                </a:solidFill>
                <a:latin typeface="Calibri"/>
                <a:ea typeface="Calibri"/>
                <a:cs typeface="Calibri"/>
                <a:sym typeface="Calibri"/>
              </a:rPr>
              <a:t>their company resources</a:t>
            </a:r>
            <a:r>
              <a:rPr b="0" i="1" lang="en-US" spc="0" sz="1400" u="none" cap="none" strike="noStrike">
                <a:solidFill>
                  <a:srgbClr val="0F172A"/>
                </a:solidFill>
                <a:latin typeface="Calibri"/>
                <a:ea typeface="Calibri"/>
                <a:cs typeface="Calibri"/>
                <a:sym typeface="Calibri"/>
              </a:rPr>
              <a:t>.</a:t>
            </a:r>
            <a:endParaRPr b="0" i="0" spc="0" sz="140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21" name="Shape 521"/>
        <p:cNvGrpSpPr/>
        <p:nvPr/>
      </p:nvGrpSpPr>
      <p:grpSpPr>
        <a:xfrm>
          <a:off x="0" y="0"/>
          <a:ext cx="0" cy="0"/>
          <a:chOff x="0" y="0"/>
          <a:chExt cx="0" cy="0"/>
        </a:xfrm>
      </p:grpSpPr>
      <p:sp>
        <p:nvSpPr>
          <p:cNvPr id="522" name="Google Shape;522;p24"/>
          <p:cNvSpPr txBox="1"/>
          <p:nvPr/>
        </p:nvSpPr>
        <p:spPr>
          <a:xfrm>
            <a:off x="457200" y="566928"/>
            <a:ext cx="8229600" cy="731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z="3000" u="none" cap="none" strike="noStrike">
                <a:solidFill>
                  <a:srgbClr val="0F172A"/>
                </a:solidFill>
                <a:latin typeface="Calibri"/>
                <a:ea typeface="Calibri"/>
                <a:cs typeface="Calibri"/>
                <a:sym typeface="Calibri"/>
              </a:rPr>
              <a:t>List of References</a:t>
            </a:r>
            <a:endParaRPr b="0" i="0" sz="3000" u="none" cap="none" strike="noStrike">
              <a:solidFill>
                <a:schemeClr val="dk1"/>
              </a:solidFill>
              <a:latin typeface="Calibri"/>
              <a:ea typeface="Calibri"/>
              <a:cs typeface="Calibri"/>
              <a:sym typeface="Calibri"/>
            </a:endParaRPr>
          </a:p>
        </p:txBody>
      </p:sp>
      <p:sp>
        <p:nvSpPr>
          <p:cNvPr id="523" name="Google Shape;523;p24"/>
          <p:cNvSpPr txBox="1"/>
          <p:nvPr/>
        </p:nvSpPr>
        <p:spPr>
          <a:xfrm>
            <a:off x="457200" y="274320"/>
            <a:ext cx="8229600" cy="274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z="1200" u="none" cap="none" strike="noStrike">
                <a:solidFill>
                  <a:srgbClr val="0284C7"/>
                </a:solidFill>
                <a:latin typeface="Calibri"/>
                <a:ea typeface="Calibri"/>
                <a:cs typeface="Calibri"/>
                <a:sym typeface="Calibri"/>
              </a:rPr>
              <a:t>Research Foundations</a:t>
            </a:r>
            <a:endParaRPr b="0" i="0" sz="1200" u="none" cap="none" strike="noStrike">
              <a:solidFill>
                <a:schemeClr val="dk1"/>
              </a:solidFill>
              <a:latin typeface="Calibri"/>
              <a:ea typeface="Calibri"/>
              <a:cs typeface="Calibri"/>
              <a:sym typeface="Calibri"/>
            </a:endParaRPr>
          </a:p>
        </p:txBody>
      </p:sp>
      <p:sp>
        <p:nvSpPr>
          <p:cNvPr id="524" name="Google Shape;524;p24"/>
          <p:cNvSpPr/>
          <p:nvPr/>
        </p:nvSpPr>
        <p:spPr>
          <a:xfrm>
            <a:off x="457200" y="1371600"/>
            <a:ext cx="8229600" cy="3520500"/>
          </a:xfrm>
          <a:prstGeom prst="roundRect">
            <a:avLst>
              <a:gd fmla="val 3117"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5" name="Google Shape;525;p24"/>
          <p:cNvSpPr txBox="1"/>
          <p:nvPr/>
        </p:nvSpPr>
        <p:spPr>
          <a:xfrm>
            <a:off x="640080" y="1463040"/>
            <a:ext cx="7863900" cy="3337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[1]  A. Vishwanath, B. Harrison, and Y. J. Ng, “Suspicion, cognition, and automaticity model of phishing susceptibility,” Commun. Res., 2016, doi: 10.1177/0093650215627483.</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Zandr</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[2]  P. Kumaraguru, S. Sheng, A. Acquisti, L. F. Cranor, and J. Hong, “Teaching Johnny not to fall for phish,” ACM Trans. Internet Technol., vol. 10, no. 2, Art. 7, 2010, doi: 10.1145/1754393.1754396.</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Zandr</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[3]  E. J. Williams, J. Hinds, and A. N. Joinson, “Exploring susceptibility to phishing in the workplace,” Int. J. Hum. Comput. Stud., vol. 120, pp. 1–13, Dec. 2018, doi: 10.1016/j.ijhcs.2018.06.004.</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Tonio</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[4]  M. M. Yamin, E. Hashmi, M. Ullah, and B. Katt, “Applications of LLMs for generating cyber security exercise scenarios,” IEEE Access, vol. 12, pp. 143806–143822, 2024, doi: 10.1109/ACCESS.2024.3468914.</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Tonio</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[5]  Z. Alkhalil, C. Hewage, L. Nawaf, and I. Khan, “Phishing attacks: A recent comprehensive study and a new anatomy,” Front. Comput. Sci., vol. 3, Art. 563060, Mar. 2021, doi: 10.3389/fcomp.2021.563060.</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Ethan</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[6]  R. T. Wright, S. L. Johnson, and B. Kitchens, “Phishing susceptibility in context: A multilevel information processing perspective on deception detection,” MIS Q., vol. 47, no. 2, pp. 803–832, 2023. [Online]. Available: https://aisel.aisnet.org/misq/vol47/iss2/13</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Ethan</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30" name="Shape 530"/>
        <p:cNvGrpSpPr/>
        <p:nvPr/>
      </p:nvGrpSpPr>
      <p:grpSpPr>
        <a:xfrm>
          <a:off x="0" y="0"/>
          <a:ext cx="0" cy="0"/>
          <a:chOff x="0" y="0"/>
          <a:chExt cx="0" cy="0"/>
        </a:xfrm>
      </p:grpSpPr>
      <p:sp>
        <p:nvSpPr>
          <p:cNvPr id="531" name="Google Shape;531;p25"/>
          <p:cNvSpPr txBox="1"/>
          <p:nvPr/>
        </p:nvSpPr>
        <p:spPr>
          <a:xfrm>
            <a:off x="457200" y="566928"/>
            <a:ext cx="8229600" cy="731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z="3000" u="none" cap="none" strike="noStrike">
                <a:solidFill>
                  <a:srgbClr val="0F172A"/>
                </a:solidFill>
                <a:latin typeface="Calibri"/>
                <a:ea typeface="Calibri"/>
                <a:cs typeface="Calibri"/>
                <a:sym typeface="Calibri"/>
              </a:rPr>
              <a:t>List of References, Continued</a:t>
            </a:r>
            <a:endParaRPr b="0" i="0" sz="3000" u="none" cap="none" strike="noStrike">
              <a:solidFill>
                <a:schemeClr val="dk1"/>
              </a:solidFill>
              <a:latin typeface="Calibri"/>
              <a:ea typeface="Calibri"/>
              <a:cs typeface="Calibri"/>
              <a:sym typeface="Calibri"/>
            </a:endParaRPr>
          </a:p>
        </p:txBody>
      </p:sp>
      <p:sp>
        <p:nvSpPr>
          <p:cNvPr id="532" name="Google Shape;532;p25"/>
          <p:cNvSpPr txBox="1"/>
          <p:nvPr/>
        </p:nvSpPr>
        <p:spPr>
          <a:xfrm>
            <a:off x="457200" y="274320"/>
            <a:ext cx="8229600" cy="274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z="1200" u="none" cap="none" strike="noStrike">
                <a:solidFill>
                  <a:srgbClr val="0284C7"/>
                </a:solidFill>
                <a:latin typeface="Calibri"/>
                <a:ea typeface="Calibri"/>
                <a:cs typeface="Calibri"/>
                <a:sym typeface="Calibri"/>
              </a:rPr>
              <a:t>Research Foundations</a:t>
            </a:r>
            <a:endParaRPr b="0" i="0" sz="1200" u="none" cap="none" strike="noStrike">
              <a:solidFill>
                <a:schemeClr val="dk1"/>
              </a:solidFill>
              <a:latin typeface="Calibri"/>
              <a:ea typeface="Calibri"/>
              <a:cs typeface="Calibri"/>
              <a:sym typeface="Calibri"/>
            </a:endParaRPr>
          </a:p>
        </p:txBody>
      </p:sp>
      <p:sp>
        <p:nvSpPr>
          <p:cNvPr id="533" name="Google Shape;533;p25"/>
          <p:cNvSpPr/>
          <p:nvPr/>
        </p:nvSpPr>
        <p:spPr>
          <a:xfrm>
            <a:off x="457200" y="1371600"/>
            <a:ext cx="8229600" cy="3520500"/>
          </a:xfrm>
          <a:prstGeom prst="roundRect">
            <a:avLst>
              <a:gd fmla="val 3117"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4" name="Google Shape;534;p25"/>
          <p:cNvSpPr txBox="1"/>
          <p:nvPr/>
        </p:nvSpPr>
        <p:spPr>
          <a:xfrm>
            <a:off x="640080" y="1463040"/>
            <a:ext cx="7863900" cy="3337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[7]  E. F. Codd, “A relational model of data for large shared data banks,” Commun. ACM, vol. 13, no. 6, pp. 377–387, Jun. 1970, doi: 10.1145/362384.362685.</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Tyler</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[8]  C. Tikkinen-Piri, A. Rohunen, and J. Markkula, “EU General Data Protection Regulation: Changes and implications for personal data collecting companies,” Comput. Law Secur. Rev., vol. 34, no. 1, pp. 134–153, 2018, doi: 10.1016/j.clsr.2017.05.015.</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Tyler</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[9]  W. S. Cleveland and R. McGill, “Graphical perception: Theory, experimentation, and application to the development of graphical methods,” J. Amer. Statist. Assoc., vol. 79, no. 387, pp. 531–554, Sep. 1984, doi: 10.1080/01621459.1984.10478080.</a:t>
            </a:r>
            <a:endParaRPr b="0" i="0" sz="1100" u="none" cap="none" strike="noStrike">
              <a:solidFill>
                <a:schemeClr val="dk1"/>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Aaron</a:t>
            </a:r>
            <a:endParaRPr b="0" i="1" sz="1000" u="none" cap="none" strike="noStrike">
              <a:solidFill>
                <a:srgbClr val="0284C7"/>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0" lang="en-US" sz="1100" u="none" cap="none" strike="noStrike">
                <a:solidFill>
                  <a:srgbClr val="0F172A"/>
                </a:solidFill>
                <a:latin typeface="Calibri"/>
                <a:ea typeface="Calibri"/>
                <a:cs typeface="Calibri"/>
                <a:sym typeface="Calibri"/>
              </a:rPr>
              <a:t>[10] S. Dawkins and J. Jacobs, “NIST Phish Scale user guide,” Nat. Inst. Standards Technol., Gaithersburg, MD, USA, NIST Tech. Note 2276, 2023, doi: 10.6028/NIST.TN.2276.</a:t>
            </a:r>
            <a:endParaRPr b="0" i="0" sz="1100" u="none" cap="none" strike="noStrike">
              <a:solidFill>
                <a:srgbClr val="0F172A"/>
              </a:solidFill>
              <a:latin typeface="Calibri"/>
              <a:ea typeface="Calibri"/>
              <a:cs typeface="Calibri"/>
              <a:sym typeface="Calibri"/>
            </a:endParaRPr>
          </a:p>
          <a:p>
            <a:pPr indent="0" lvl="0" marL="0" marR="0" rtl="0" algn="l">
              <a:lnSpc>
                <a:spcPct val="100000"/>
              </a:lnSpc>
              <a:spcBef>
                <a:spcPts val="600"/>
              </a:spcBef>
              <a:spcAft>
                <a:spcPts val="0"/>
              </a:spcAft>
              <a:buClr>
                <a:srgbClr val="0F172A"/>
              </a:buClr>
              <a:buSzPts val="1100"/>
              <a:buFont typeface="Calibri"/>
              <a:buNone/>
            </a:pPr>
            <a:r>
              <a:rPr b="0" i="1" lang="en-US" sz="1000" u="none" cap="none" strike="noStrike">
                <a:solidFill>
                  <a:srgbClr val="0284C7"/>
                </a:solidFill>
                <a:latin typeface="Calibri"/>
                <a:ea typeface="Calibri"/>
                <a:cs typeface="Calibri"/>
                <a:sym typeface="Calibri"/>
              </a:rPr>
              <a:t>Cited by: Heaven</a:t>
            </a:r>
            <a:endParaRPr b="0" i="0" sz="1100" u="none" cap="none" strike="noStrike">
              <a:solidFill>
                <a:schemeClr val="dk1"/>
              </a:solidFill>
              <a:latin typeface="Calibri"/>
              <a:ea typeface="Calibri"/>
              <a:cs typeface="Calibri"/>
              <a:sym typeface="Calibri"/>
            </a:endParaRPr>
          </a:p>
          <a:p>
            <a:pPr indent="0" lvl="0" marL="0" marR="0" rtl="0" algn="l">
              <a:lnSpc>
                <a:spcPct val="115000"/>
              </a:lnSpc>
              <a:spcBef>
                <a:spcPts val="1200"/>
              </a:spcBef>
              <a:spcAft>
                <a:spcPts val="0"/>
              </a:spcAft>
              <a:buClr>
                <a:schemeClr val="dk1"/>
              </a:buClr>
              <a:buSzPts val="1100"/>
              <a:buFont typeface="Arial"/>
              <a:buNone/>
            </a:pPr>
            <a:r>
              <a:rPr b="0" i="0" lang="en-US" sz="1100" u="none" cap="none" strike="noStrike">
                <a:solidFill>
                  <a:schemeClr val="dk1"/>
                </a:solidFill>
                <a:latin typeface="Calibri"/>
                <a:ea typeface="Calibri"/>
                <a:cs typeface="Calibri"/>
                <a:sym typeface="Calibri"/>
              </a:rPr>
              <a:t>[11] G. Ho et al., “Understanding the Efficacy of Phishing Training in Practice,” in </a:t>
            </a:r>
            <a:r>
              <a:rPr b="0" i="1" lang="en-US" sz="1100" u="none" cap="none" strike="noStrike">
                <a:solidFill>
                  <a:schemeClr val="dk1"/>
                </a:solidFill>
                <a:latin typeface="Calibri"/>
                <a:ea typeface="Calibri"/>
                <a:cs typeface="Calibri"/>
                <a:sym typeface="Calibri"/>
              </a:rPr>
              <a:t>2025 IEEE Symposium on Security and Privacy (SP)</a:t>
            </a:r>
            <a:r>
              <a:rPr b="0" i="0" lang="en-US" sz="1100" u="none" cap="none" strike="noStrike">
                <a:solidFill>
                  <a:schemeClr val="dk1"/>
                </a:solidFill>
                <a:latin typeface="Calibri"/>
                <a:ea typeface="Calibri"/>
                <a:cs typeface="Calibri"/>
                <a:sym typeface="Calibri"/>
              </a:rPr>
              <a:t>, pp. 37–54, 2025, doi: 10.1109/SP61157.2025.00076.</a:t>
            </a:r>
            <a:endParaRPr b="0" i="0" sz="1100" u="none" cap="none" strike="noStrike">
              <a:solidFill>
                <a:schemeClr val="dk1"/>
              </a:solidFill>
              <a:latin typeface="Calibri"/>
              <a:ea typeface="Calibri"/>
              <a:cs typeface="Calibri"/>
              <a:sym typeface="Calibri"/>
            </a:endParaRPr>
          </a:p>
          <a:p>
            <a:pPr indent="0" lvl="0" marL="0" marR="0" rtl="0" algn="l">
              <a:lnSpc>
                <a:spcPct val="115000"/>
              </a:lnSpc>
              <a:spcBef>
                <a:spcPts val="1200"/>
              </a:spcBef>
              <a:spcAft>
                <a:spcPts val="0"/>
              </a:spcAft>
              <a:buClr>
                <a:schemeClr val="dk1"/>
              </a:buClr>
              <a:buSzPts val="1100"/>
              <a:buFont typeface="Arial"/>
              <a:buNone/>
            </a:pPr>
            <a:r>
              <a:rPr b="0" i="1" lang="en-US" sz="1000" u="none" cap="none" strike="noStrike">
                <a:solidFill>
                  <a:srgbClr val="0284C7"/>
                </a:solidFill>
                <a:latin typeface="Calibri"/>
                <a:ea typeface="Calibri"/>
                <a:cs typeface="Calibri"/>
                <a:sym typeface="Calibri"/>
              </a:rPr>
              <a:t>Cited by: Heaven</a:t>
            </a:r>
            <a:endParaRPr b="0" i="1" sz="1000" u="none" cap="none" strike="noStrike">
              <a:solidFill>
                <a:srgbClr val="0284C7"/>
              </a:solidFill>
              <a:latin typeface="Calibri"/>
              <a:ea typeface="Calibri"/>
              <a:cs typeface="Calibri"/>
              <a:sym typeface="Calibri"/>
            </a:endParaRPr>
          </a:p>
          <a:p>
            <a:pPr indent="0" lvl="0" marL="0" marR="0" rtl="0" algn="l">
              <a:lnSpc>
                <a:spcPct val="100000"/>
              </a:lnSpc>
              <a:spcBef>
                <a:spcPts val="1200"/>
              </a:spcBef>
              <a:spcAft>
                <a:spcPts val="0"/>
              </a:spcAft>
              <a:buClr>
                <a:srgbClr val="0284C7"/>
              </a:buClr>
              <a:buSzPts val="1000"/>
              <a:buFont typeface="Calibri"/>
              <a:buNone/>
            </a:pPr>
            <a:r>
              <a:t/>
            </a:r>
            <a:endParaRPr b="0" i="1" sz="1000" u="none" cap="none" strike="noStrike">
              <a:solidFill>
                <a:srgbClr val="0284C7"/>
              </a:solidFill>
              <a:latin typeface="Calibri"/>
              <a:ea typeface="Calibri"/>
              <a:cs typeface="Calibri"/>
              <a:sym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39" name="Shape 539"/>
        <p:cNvGrpSpPr/>
        <p:nvPr/>
      </p:nvGrpSpPr>
      <p:grpSpPr>
        <a:xfrm>
          <a:off x="0" y="0"/>
          <a:ext cx="0" cy="0"/>
          <a:chOff x="0" y="0"/>
          <a:chExt cx="0" cy="0"/>
        </a:xfrm>
      </p:grpSpPr>
      <p:sp>
        <p:nvSpPr>
          <p:cNvPr id="540" name="Google Shape;540;p26"/>
          <p:cNvSpPr txBox="1"/>
          <p:nvPr/>
        </p:nvSpPr>
        <p:spPr>
          <a:xfrm>
            <a:off x="457200" y="566928"/>
            <a:ext cx="8229600" cy="731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F172A"/>
              </a:buClr>
              <a:buSzPts val="3000"/>
              <a:buFont typeface="Calibri"/>
              <a:buNone/>
            </a:pPr>
            <a:r>
              <a:rPr b="1" i="0" lang="en-US" sz="3000" u="none" cap="none" strike="noStrike">
                <a:solidFill>
                  <a:srgbClr val="0F172A"/>
                </a:solidFill>
                <a:latin typeface="Calibri"/>
                <a:ea typeface="Calibri"/>
                <a:cs typeface="Calibri"/>
                <a:sym typeface="Calibri"/>
              </a:rPr>
              <a:t>List of References, Continued</a:t>
            </a:r>
            <a:endParaRPr b="0" i="0" sz="3000" u="none" cap="none" strike="noStrike">
              <a:solidFill>
                <a:schemeClr val="dk1"/>
              </a:solidFill>
              <a:latin typeface="Calibri"/>
              <a:ea typeface="Calibri"/>
              <a:cs typeface="Calibri"/>
              <a:sym typeface="Calibri"/>
            </a:endParaRPr>
          </a:p>
        </p:txBody>
      </p:sp>
      <p:sp>
        <p:nvSpPr>
          <p:cNvPr id="541" name="Google Shape;541;p26"/>
          <p:cNvSpPr txBox="1"/>
          <p:nvPr/>
        </p:nvSpPr>
        <p:spPr>
          <a:xfrm>
            <a:off x="457200" y="274320"/>
            <a:ext cx="8229600" cy="2742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284C7"/>
              </a:buClr>
              <a:buSzPts val="1200"/>
              <a:buFont typeface="Calibri"/>
              <a:buNone/>
            </a:pPr>
            <a:r>
              <a:rPr b="1" i="0" lang="en-US" sz="1200" u="none" cap="none" strike="noStrike">
                <a:solidFill>
                  <a:srgbClr val="0284C7"/>
                </a:solidFill>
                <a:latin typeface="Calibri"/>
                <a:ea typeface="Calibri"/>
                <a:cs typeface="Calibri"/>
                <a:sym typeface="Calibri"/>
              </a:rPr>
              <a:t>Research Foundations</a:t>
            </a:r>
            <a:endParaRPr b="0" i="0" sz="1200" u="none" cap="none" strike="noStrike">
              <a:solidFill>
                <a:schemeClr val="dk1"/>
              </a:solidFill>
              <a:latin typeface="Calibri"/>
              <a:ea typeface="Calibri"/>
              <a:cs typeface="Calibri"/>
              <a:sym typeface="Calibri"/>
            </a:endParaRPr>
          </a:p>
        </p:txBody>
      </p:sp>
      <p:sp>
        <p:nvSpPr>
          <p:cNvPr id="542" name="Google Shape;542;p26"/>
          <p:cNvSpPr/>
          <p:nvPr/>
        </p:nvSpPr>
        <p:spPr>
          <a:xfrm>
            <a:off x="457200" y="1371600"/>
            <a:ext cx="8229600" cy="3520500"/>
          </a:xfrm>
          <a:prstGeom prst="roundRect">
            <a:avLst>
              <a:gd fmla="val 3117" name="adj"/>
            </a:avLst>
          </a:prstGeom>
          <a:solidFill>
            <a:srgbClr val="F0F9FF"/>
          </a:solidFill>
          <a:ln cap="flat" cmpd="sng" w="12700">
            <a:solidFill>
              <a:srgbClr val="BAE6FD"/>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3" name="Google Shape;543;p26"/>
          <p:cNvSpPr txBox="1"/>
          <p:nvPr/>
        </p:nvSpPr>
        <p:spPr>
          <a:xfrm>
            <a:off x="640080" y="1463040"/>
            <a:ext cx="7863900" cy="33375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Clr>
                <a:schemeClr val="dk1"/>
              </a:buClr>
              <a:buSzPts val="1100"/>
              <a:buFont typeface="Arial"/>
              <a:buNone/>
            </a:pPr>
            <a:r>
              <a:rPr b="0" i="0" lang="en-US" sz="1100" u="none" cap="none" strike="noStrike">
                <a:solidFill>
                  <a:srgbClr val="0F172A"/>
                </a:solidFill>
                <a:latin typeface="Calibri"/>
                <a:ea typeface="Calibri"/>
                <a:cs typeface="Calibri"/>
                <a:sym typeface="Calibri"/>
              </a:rPr>
              <a:t>[12] P. Wlekły, "Aesthetics and Usability of Statistics Data Visualisation through Charts: An Eyetracking Study as a Tool for Chart Analysis," European Research Studies Journal, vol. XXVII, no. 4, 2024.</a:t>
            </a:r>
            <a:endParaRPr b="0" i="0" sz="1100" u="none" cap="none" strike="noStrike">
              <a:solidFill>
                <a:srgbClr val="0F172A"/>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Aaron</a:t>
            </a:r>
            <a:endParaRPr b="0" i="0" sz="1100" u="none" cap="none" strike="noStrike">
              <a:solidFill>
                <a:srgbClr val="0F172A"/>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t/>
            </a:r>
            <a:endParaRPr b="0" i="0" sz="1100" u="none" cap="none" strike="noStrike">
              <a:solidFill>
                <a:srgbClr val="0F172A"/>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rPr b="0" i="0" lang="en-US" sz="1100" u="none" cap="none" strike="noStrike">
                <a:solidFill>
                  <a:srgbClr val="0F172A"/>
                </a:solidFill>
                <a:latin typeface="Calibri"/>
                <a:ea typeface="Calibri"/>
                <a:cs typeface="Calibri"/>
                <a:sym typeface="Calibri"/>
              </a:rPr>
              <a:t>[13] Chart.js Team, Chart.js Documentation: Getting Started, API, and Chart Types, version 4.5.1, 2025. [Online]. Available: </a:t>
            </a:r>
            <a:r>
              <a:rPr b="0" i="0" lang="en-US" sz="1100" u="sng" cap="none" strike="noStrike">
                <a:solidFill>
                  <a:schemeClr val="hlink"/>
                </a:solidFill>
                <a:latin typeface="Calibri"/>
                <a:ea typeface="Calibri"/>
                <a:cs typeface="Calibri"/>
                <a:sym typeface="Calibri"/>
                <a:hlinkClick r:id="rId3"/>
              </a:rPr>
              <a:t>https://www.chartjs.org/docs/latest/</a:t>
            </a:r>
            <a:r>
              <a:rPr b="0" i="0" lang="en-US" sz="1100" u="none" cap="none" strike="noStrike">
                <a:solidFill>
                  <a:srgbClr val="0F172A"/>
                </a:solidFill>
                <a:latin typeface="Calibri"/>
                <a:ea typeface="Calibri"/>
                <a:cs typeface="Calibri"/>
                <a:sym typeface="Calibri"/>
              </a:rPr>
              <a:t>.</a:t>
            </a:r>
            <a:endParaRPr b="0" i="0" sz="1100" u="none" cap="none" strike="noStrike">
              <a:solidFill>
                <a:srgbClr val="0F172A"/>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rPr b="0" i="1" lang="en-US" sz="1000" u="none" cap="none" strike="noStrike">
                <a:solidFill>
                  <a:srgbClr val="0284C7"/>
                </a:solidFill>
                <a:latin typeface="Calibri"/>
                <a:ea typeface="Calibri"/>
                <a:cs typeface="Calibri"/>
                <a:sym typeface="Calibri"/>
              </a:rPr>
              <a:t>Cited by: Aaron</a:t>
            </a:r>
            <a:endParaRPr b="0" i="0" sz="1100" u="none" cap="none" strike="noStrike">
              <a:solidFill>
                <a:srgbClr val="0F172A"/>
              </a:solidFill>
              <a:latin typeface="Calibri"/>
              <a:ea typeface="Calibri"/>
              <a:cs typeface="Calibri"/>
              <a:sym typeface="Calibri"/>
            </a:endParaRPr>
          </a:p>
          <a:p>
            <a:pPr indent="0" lvl="0" marL="0" marR="0" rtl="0" algn="l">
              <a:lnSpc>
                <a:spcPct val="100000"/>
              </a:lnSpc>
              <a:spcBef>
                <a:spcPts val="0"/>
              </a:spcBef>
              <a:spcAft>
                <a:spcPts val="0"/>
              </a:spcAft>
              <a:buClr>
                <a:schemeClr val="dk1"/>
              </a:buClr>
              <a:buSzPts val="1100"/>
              <a:buFont typeface="Arial"/>
              <a:buNone/>
            </a:pPr>
            <a:r>
              <a:t/>
            </a:r>
            <a:endParaRPr b="0" i="0" sz="1100" u="none" cap="none" strike="noStrike">
              <a:solidFill>
                <a:srgbClr val="0F172A"/>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t/>
            </a:r>
            <a:endParaRPr b="0" i="0" sz="1100" u="none" cap="none" strike="noStrike">
              <a:solidFill>
                <a:srgbClr val="0F172A"/>
              </a:solidFill>
              <a:latin typeface="Calibri"/>
              <a:ea typeface="Calibri"/>
              <a:cs typeface="Calibri"/>
              <a:sym typeface="Calibri"/>
            </a:endParaRPr>
          </a:p>
          <a:p>
            <a:pPr indent="0" lvl="0" marL="0" marR="0" rtl="0" algn="l">
              <a:lnSpc>
                <a:spcPct val="100000"/>
              </a:lnSpc>
              <a:spcBef>
                <a:spcPts val="0"/>
              </a:spcBef>
              <a:spcAft>
                <a:spcPts val="0"/>
              </a:spcAft>
              <a:buClr>
                <a:srgbClr val="0284C7"/>
              </a:buClr>
              <a:buSzPts val="1000"/>
              <a:buFont typeface="Calibri"/>
              <a:buNone/>
            </a:pPr>
            <a:r>
              <a:t/>
            </a:r>
            <a:endParaRPr b="0" i="1" sz="1000" u="none" cap="none" strike="noStrike">
              <a:solidFill>
                <a:srgbClr val="0284C7"/>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