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2" r:id="rId1"/>
  </p:sldMasterIdLst>
  <p:notesMasterIdLst>
    <p:notesMasterId r:id="rId25"/>
  </p:notesMasterIdLst>
  <p:sldIdLst>
    <p:sldId id="257" r:id="rId2"/>
    <p:sldId id="294" r:id="rId3"/>
    <p:sldId id="295" r:id="rId4"/>
    <p:sldId id="362" r:id="rId5"/>
    <p:sldId id="361" r:id="rId6"/>
    <p:sldId id="363" r:id="rId7"/>
    <p:sldId id="364" r:id="rId8"/>
    <p:sldId id="296" r:id="rId9"/>
    <p:sldId id="357" r:id="rId10"/>
    <p:sldId id="358" r:id="rId11"/>
    <p:sldId id="300" r:id="rId12"/>
    <p:sldId id="298" r:id="rId13"/>
    <p:sldId id="299" r:id="rId14"/>
    <p:sldId id="302" r:id="rId15"/>
    <p:sldId id="287" r:id="rId16"/>
    <p:sldId id="360" r:id="rId17"/>
    <p:sldId id="355" r:id="rId18"/>
    <p:sldId id="265" r:id="rId19"/>
    <p:sldId id="272" r:id="rId20"/>
    <p:sldId id="273" r:id="rId21"/>
    <p:sldId id="285" r:id="rId22"/>
    <p:sldId id="275" r:id="rId23"/>
    <p:sldId id="297"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6600CC"/>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857" y="4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4F76796E-7881-4763-8053-45B2C6D3437A}"/>
    <pc:docChg chg="undo custSel modSld">
      <pc:chgData name="Seena Joseph" userId="cf2afdda-3d9d-41a3-a122-1e48d3b244a1" providerId="ADAL" clId="{4F76796E-7881-4763-8053-45B2C6D3437A}" dt="2024-06-18T14:38:02.363" v="45" actId="207"/>
      <pc:docMkLst>
        <pc:docMk/>
      </pc:docMkLst>
      <pc:sldChg chg="modSp mod">
        <pc:chgData name="Seena Joseph" userId="cf2afdda-3d9d-41a3-a122-1e48d3b244a1" providerId="ADAL" clId="{4F76796E-7881-4763-8053-45B2C6D3437A}" dt="2024-06-18T14:38:02.363" v="45" actId="207"/>
        <pc:sldMkLst>
          <pc:docMk/>
          <pc:sldMk cId="0" sldId="257"/>
        </pc:sldMkLst>
        <pc:spChg chg="mod">
          <ac:chgData name="Seena Joseph" userId="cf2afdda-3d9d-41a3-a122-1e48d3b244a1" providerId="ADAL" clId="{4F76796E-7881-4763-8053-45B2C6D3437A}" dt="2024-06-18T14:38:02.363" v="45" actId="207"/>
          <ac:spMkLst>
            <pc:docMk/>
            <pc:sldMk cId="0" sldId="257"/>
            <ac:spMk id="307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23</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4125353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96907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dirty="0"/>
              <a:t>Click to edit Master title style</a:t>
            </a:r>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9" name="Date Placeholder 3"/>
          <p:cNvSpPr>
            <a:spLocks noGrp="1"/>
          </p:cNvSpPr>
          <p:nvPr>
            <p:ph type="dt" sz="half" idx="10"/>
          </p:nvPr>
        </p:nvSpPr>
        <p:spPr>
          <a:xfrm>
            <a:off x="5592691" y="6375325"/>
            <a:ext cx="2057400" cy="365125"/>
          </a:xfrm>
        </p:spPr>
        <p:txBody>
          <a:bodyPr/>
          <a:lstStyle/>
          <a:p>
            <a:fld id="{61B6A65E-2E7B-45D1-A4B9-0680C068B11A}" type="datetimeFigureOut">
              <a:rPr lang="en-US" smtClean="0"/>
              <a:t>6/25/2024</a:t>
            </a:fld>
            <a:endParaRPr lang="en-US" dirty="0"/>
          </a:p>
        </p:txBody>
      </p:sp>
      <p:sp>
        <p:nvSpPr>
          <p:cNvPr id="50" name="Footer Placeholder 4"/>
          <p:cNvSpPr>
            <a:spLocks noGrp="1"/>
          </p:cNvSpPr>
          <p:nvPr>
            <p:ph type="ftr" sz="quarter" idx="11"/>
          </p:nvPr>
        </p:nvSpPr>
        <p:spPr>
          <a:xfrm>
            <a:off x="856060" y="6381328"/>
            <a:ext cx="4679482" cy="365125"/>
          </a:xfrm>
        </p:spPr>
        <p:txBody>
          <a:bodyPr/>
          <a:lstStyle/>
          <a:p>
            <a:endParaRPr lang="en-US" dirty="0"/>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981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84691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980728"/>
            <a:ext cx="3656408"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A3118-2D63-46DE-A5FD-62B7769B1823}" type="datetimeFigureOut">
              <a:rPr lang="en-US" smtClean="0"/>
              <a:t>6/25/2024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2197206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877858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6/25/2024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177417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812533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124018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30391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20337050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11480058"/>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69024156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774743746"/>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7479902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372437273"/>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44820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5954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51737572"/>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iet.org/about/governance/rules-of-conduct/"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mailto:nicola.whitehead@uwtsd.ac.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077" name="Rectangle 3079">
            <a:extLst>
              <a:ext uri="{FF2B5EF4-FFF2-40B4-BE49-F238E27FC236}">
                <a16:creationId xmlns:a16="http://schemas.microsoft.com/office/drawing/2014/main" id="{61C6D790-69F0-40CA-813A-84D724D1C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8476"/>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8" name="Round Diagonal Corner Rectangle 7">
            <a:extLst>
              <a:ext uri="{FF2B5EF4-FFF2-40B4-BE49-F238E27FC236}">
                <a16:creationId xmlns:a16="http://schemas.microsoft.com/office/drawing/2014/main" id="{F5A78137-DBB7-4A93-98AC-5606814E2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504" y="806450"/>
            <a:ext cx="6989607" cy="4502149"/>
          </a:xfrm>
          <a:prstGeom prst="round2DiagRect">
            <a:avLst>
              <a:gd name="adj1" fmla="val 7929"/>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srgbClr val="092338">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a:solidFill>
                  <a:srgbClr val="FFFFFF"/>
                </a:solidFill>
              </a:rPr>
              <a:t>Industrial-Based Research</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r>
              <a:rPr lang="en-GB" sz="1600" dirty="0">
                <a:solidFill>
                  <a:srgbClr val="FFFFFF"/>
                </a:solidFill>
              </a:rPr>
              <a:t>The Proposal and the Ethics Form</a:t>
            </a:r>
          </a:p>
          <a:p>
            <a:r>
              <a:rPr lang="en-GB" sz="1600" dirty="0">
                <a:solidFill>
                  <a:srgbClr val="FFFFFF"/>
                </a:solidFill>
              </a:rPr>
              <a:t>prof Nik Whitehead AND DR SEENA</a:t>
            </a:r>
            <a:endParaRPr lang="en-GB" sz="1600"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fontAlgn="auto">
              <a:spcAft>
                <a:spcPts val="0"/>
              </a:spcAft>
              <a:defRPr/>
            </a:pPr>
            <a:r>
              <a:rPr lang="en-GB"/>
              <a:t>Purpose of Proposal</a:t>
            </a:r>
            <a:endParaRPr lang="en-US" altLang="zh-CN">
              <a:ea typeface="宋体" charset="-122"/>
            </a:endParaRPr>
          </a:p>
        </p:txBody>
      </p:sp>
      <p:sp>
        <p:nvSpPr>
          <p:cNvPr id="7171" name="Rectangle 3"/>
          <p:cNvSpPr>
            <a:spLocks noGrp="1" noChangeArrowheads="1"/>
          </p:cNvSpPr>
          <p:nvPr>
            <p:ph idx="1"/>
          </p:nvPr>
        </p:nvSpPr>
        <p:spPr/>
        <p:txBody>
          <a:bodyPr/>
          <a:lstStyle/>
          <a:p>
            <a:r>
              <a:rPr lang="en-GB" dirty="0"/>
              <a:t>Essentially, the purpose of the project proposal is to establish exactly what is to be achieved by the project and to establish a plan to do this. </a:t>
            </a:r>
          </a:p>
          <a:p>
            <a:endParaRPr lang="en-GB" dirty="0"/>
          </a:p>
          <a:p>
            <a:r>
              <a:rPr lang="en-GB" dirty="0"/>
              <a:t>It should be regarded as a sort of contract between you and your supervisor  </a:t>
            </a:r>
          </a:p>
          <a:p>
            <a:endParaRPr lang="en-GB" b="1" dirty="0"/>
          </a:p>
          <a:p>
            <a:endParaRPr lang="en-GB" b="1" dirty="0"/>
          </a:p>
        </p:txBody>
      </p:sp>
    </p:spTree>
    <p:extLst>
      <p:ext uri="{BB962C8B-B14F-4D97-AF65-F5344CB8AC3E}">
        <p14:creationId xmlns:p14="http://schemas.microsoft.com/office/powerpoint/2010/main" val="275177418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lnSpcReduction="10000"/>
          </a:bodyPr>
          <a:lstStyle/>
          <a:p>
            <a:r>
              <a:rPr lang="en-GB" dirty="0"/>
              <a:t>Introduction</a:t>
            </a:r>
          </a:p>
          <a:p>
            <a:r>
              <a:rPr lang="en-GB" dirty="0"/>
              <a:t>Background to the research (literature review)</a:t>
            </a:r>
          </a:p>
          <a:p>
            <a:r>
              <a:rPr lang="en-GB" dirty="0"/>
              <a:t>Aim &amp; Objectives</a:t>
            </a:r>
          </a:p>
          <a:p>
            <a:r>
              <a:rPr lang="en-GB" dirty="0"/>
              <a:t>Project Design</a:t>
            </a:r>
          </a:p>
          <a:p>
            <a:pPr lvl="1"/>
            <a:r>
              <a:rPr lang="en-GB" dirty="0"/>
              <a:t>Process outline, data collection, data evaluation, risks &amp; limitations, ethical issues, reliability, generalisability, validity</a:t>
            </a:r>
          </a:p>
          <a:p>
            <a:r>
              <a:rPr lang="en-GB" dirty="0"/>
              <a:t>Resources &amp; Planning</a:t>
            </a:r>
          </a:p>
          <a:p>
            <a:pPr lvl="1"/>
            <a:r>
              <a:rPr lang="en-GB" dirty="0"/>
              <a:t>Hardware, software, information, human</a:t>
            </a:r>
          </a:p>
          <a:p>
            <a:pPr lvl="1"/>
            <a:r>
              <a:rPr lang="en-GB" dirty="0"/>
              <a:t>Time plan</a:t>
            </a:r>
          </a:p>
          <a:p>
            <a:r>
              <a:rPr lang="en-GB" dirty="0"/>
              <a:t>Reference List</a:t>
            </a:r>
          </a:p>
          <a:p>
            <a:r>
              <a:rPr lang="en-GB" dirty="0"/>
              <a:t>Bibliography</a:t>
            </a:r>
          </a:p>
        </p:txBody>
      </p:sp>
    </p:spTree>
    <p:extLst>
      <p:ext uri="{BB962C8B-B14F-4D97-AF65-F5344CB8AC3E}">
        <p14:creationId xmlns:p14="http://schemas.microsoft.com/office/powerpoint/2010/main" val="1531823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a:bodyPr>
          <a:lstStyle/>
          <a:p>
            <a:r>
              <a:rPr lang="en-GB" dirty="0"/>
              <a:t>Introduction</a:t>
            </a:r>
          </a:p>
          <a:p>
            <a:endParaRPr lang="en-GB" dirty="0"/>
          </a:p>
          <a:p>
            <a:endParaRPr lang="en-GB" dirty="0"/>
          </a:p>
          <a:p>
            <a:r>
              <a:rPr lang="en-GB" dirty="0"/>
              <a:t>Background to the research (literature review)</a:t>
            </a:r>
          </a:p>
          <a:p>
            <a:endParaRPr lang="en-GB" dirty="0"/>
          </a:p>
          <a:p>
            <a:endParaRPr lang="en-GB" dirty="0"/>
          </a:p>
          <a:p>
            <a:r>
              <a:rPr lang="en-GB"/>
              <a:t>Aim </a:t>
            </a:r>
            <a:r>
              <a:rPr lang="en-GB" dirty="0"/>
              <a:t>&amp; Objectives</a:t>
            </a:r>
          </a:p>
          <a:p>
            <a:endParaRPr lang="en-GB" dirty="0"/>
          </a:p>
        </p:txBody>
      </p:sp>
      <p:pic>
        <p:nvPicPr>
          <p:cNvPr id="5" name="Picture 4">
            <a:extLst>
              <a:ext uri="{FF2B5EF4-FFF2-40B4-BE49-F238E27FC236}">
                <a16:creationId xmlns:a16="http://schemas.microsoft.com/office/drawing/2014/main" id="{4461C0F6-0D5A-8881-134F-6D05D2D93FF3}"/>
              </a:ext>
            </a:extLst>
          </p:cNvPr>
          <p:cNvPicPr>
            <a:picLocks noChangeAspect="1"/>
          </p:cNvPicPr>
          <p:nvPr/>
        </p:nvPicPr>
        <p:blipFill>
          <a:blip r:embed="rId2"/>
          <a:stretch>
            <a:fillRect/>
          </a:stretch>
        </p:blipFill>
        <p:spPr>
          <a:xfrm>
            <a:off x="1452588" y="1738056"/>
            <a:ext cx="5855715" cy="801898"/>
          </a:xfrm>
          <a:prstGeom prst="rect">
            <a:avLst/>
          </a:prstGeom>
        </p:spPr>
      </p:pic>
      <p:pic>
        <p:nvPicPr>
          <p:cNvPr id="7" name="Picture 6">
            <a:extLst>
              <a:ext uri="{FF2B5EF4-FFF2-40B4-BE49-F238E27FC236}">
                <a16:creationId xmlns:a16="http://schemas.microsoft.com/office/drawing/2014/main" id="{8875400D-90F1-EC34-1805-C64EB2E9DDDE}"/>
              </a:ext>
            </a:extLst>
          </p:cNvPr>
          <p:cNvPicPr>
            <a:picLocks noChangeAspect="1"/>
          </p:cNvPicPr>
          <p:nvPr/>
        </p:nvPicPr>
        <p:blipFill>
          <a:blip r:embed="rId3"/>
          <a:stretch>
            <a:fillRect/>
          </a:stretch>
        </p:blipFill>
        <p:spPr>
          <a:xfrm>
            <a:off x="1452589" y="3573016"/>
            <a:ext cx="5891211" cy="648072"/>
          </a:xfrm>
          <a:prstGeom prst="rect">
            <a:avLst/>
          </a:prstGeom>
        </p:spPr>
      </p:pic>
      <p:pic>
        <p:nvPicPr>
          <p:cNvPr id="9" name="Picture 8">
            <a:extLst>
              <a:ext uri="{FF2B5EF4-FFF2-40B4-BE49-F238E27FC236}">
                <a16:creationId xmlns:a16="http://schemas.microsoft.com/office/drawing/2014/main" id="{B1FE1250-0DD8-DA23-4AA3-28459509946A}"/>
              </a:ext>
            </a:extLst>
          </p:cNvPr>
          <p:cNvPicPr>
            <a:picLocks noChangeAspect="1"/>
          </p:cNvPicPr>
          <p:nvPr/>
        </p:nvPicPr>
        <p:blipFill>
          <a:blip r:embed="rId4"/>
          <a:stretch>
            <a:fillRect/>
          </a:stretch>
        </p:blipFill>
        <p:spPr>
          <a:xfrm>
            <a:off x="1472338" y="5132243"/>
            <a:ext cx="5868144" cy="839438"/>
          </a:xfrm>
          <a:prstGeom prst="rect">
            <a:avLst/>
          </a:prstGeom>
        </p:spPr>
      </p:pic>
    </p:spTree>
    <p:extLst>
      <p:ext uri="{BB962C8B-B14F-4D97-AF65-F5344CB8AC3E}">
        <p14:creationId xmlns:p14="http://schemas.microsoft.com/office/powerpoint/2010/main" val="289118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fontScale="92500" lnSpcReduction="20000"/>
          </a:bodyPr>
          <a:lstStyle/>
          <a:p>
            <a:r>
              <a:rPr lang="en-GB" dirty="0"/>
              <a:t>Project Design </a:t>
            </a:r>
            <a:r>
              <a:rPr lang="en-GB" dirty="0">
                <a:solidFill>
                  <a:srgbClr val="FFFF00"/>
                </a:solidFill>
              </a:rPr>
              <a:t>[ Methodology]</a:t>
            </a:r>
          </a:p>
          <a:p>
            <a:pPr lvl="1"/>
            <a:r>
              <a:rPr lang="en-GB" dirty="0"/>
              <a:t>Process outline, data collection, data evaluation, risks &amp; limitations, ethical issues, reliability, generalisability, validity</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r>
              <a:rPr lang="en-GB" b="1" i="1" dirty="0">
                <a:solidFill>
                  <a:srgbClr val="FFFF00"/>
                </a:solidFill>
              </a:rPr>
              <a:t>For more details, please refer to the proposal template provided</a:t>
            </a:r>
          </a:p>
          <a:p>
            <a:pPr lvl="1"/>
            <a:endParaRPr lang="en-GB" dirty="0"/>
          </a:p>
        </p:txBody>
      </p:sp>
      <p:pic>
        <p:nvPicPr>
          <p:cNvPr id="11" name="Picture 10">
            <a:extLst>
              <a:ext uri="{FF2B5EF4-FFF2-40B4-BE49-F238E27FC236}">
                <a16:creationId xmlns:a16="http://schemas.microsoft.com/office/drawing/2014/main" id="{3BB40734-4D6D-586C-9A8B-5BC34B834572}"/>
              </a:ext>
            </a:extLst>
          </p:cNvPr>
          <p:cNvPicPr>
            <a:picLocks noChangeAspect="1"/>
          </p:cNvPicPr>
          <p:nvPr/>
        </p:nvPicPr>
        <p:blipFill>
          <a:blip r:embed="rId2"/>
          <a:stretch>
            <a:fillRect/>
          </a:stretch>
        </p:blipFill>
        <p:spPr>
          <a:xfrm>
            <a:off x="1691680" y="2276873"/>
            <a:ext cx="2592288" cy="1672390"/>
          </a:xfrm>
          <a:prstGeom prst="rect">
            <a:avLst/>
          </a:prstGeom>
        </p:spPr>
      </p:pic>
      <p:pic>
        <p:nvPicPr>
          <p:cNvPr id="13" name="Picture 12">
            <a:extLst>
              <a:ext uri="{FF2B5EF4-FFF2-40B4-BE49-F238E27FC236}">
                <a16:creationId xmlns:a16="http://schemas.microsoft.com/office/drawing/2014/main" id="{62F5CCEB-0A9D-F7B9-D8DB-F3D0AC87A49F}"/>
              </a:ext>
            </a:extLst>
          </p:cNvPr>
          <p:cNvPicPr>
            <a:picLocks noChangeAspect="1"/>
          </p:cNvPicPr>
          <p:nvPr/>
        </p:nvPicPr>
        <p:blipFill>
          <a:blip r:embed="rId3"/>
          <a:stretch>
            <a:fillRect/>
          </a:stretch>
        </p:blipFill>
        <p:spPr>
          <a:xfrm>
            <a:off x="4860034" y="3212976"/>
            <a:ext cx="3563888" cy="2264336"/>
          </a:xfrm>
          <a:prstGeom prst="rect">
            <a:avLst/>
          </a:prstGeom>
        </p:spPr>
      </p:pic>
    </p:spTree>
    <p:extLst>
      <p:ext uri="{BB962C8B-B14F-4D97-AF65-F5344CB8AC3E}">
        <p14:creationId xmlns:p14="http://schemas.microsoft.com/office/powerpoint/2010/main" val="3802941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a:bodyPr>
          <a:lstStyle/>
          <a:p>
            <a:r>
              <a:rPr lang="en-GB" dirty="0"/>
              <a:t>Resources &amp; Planning</a:t>
            </a:r>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FBA5FA63-1FD3-B99A-17C8-A1F7346DAEC5}"/>
              </a:ext>
            </a:extLst>
          </p:cNvPr>
          <p:cNvPicPr>
            <a:picLocks noChangeAspect="1"/>
          </p:cNvPicPr>
          <p:nvPr/>
        </p:nvPicPr>
        <p:blipFill>
          <a:blip r:embed="rId2"/>
          <a:stretch>
            <a:fillRect/>
          </a:stretch>
        </p:blipFill>
        <p:spPr>
          <a:xfrm>
            <a:off x="1619672" y="1988839"/>
            <a:ext cx="5472608" cy="3812799"/>
          </a:xfrm>
          <a:prstGeom prst="rect">
            <a:avLst/>
          </a:prstGeom>
        </p:spPr>
      </p:pic>
    </p:spTree>
    <p:extLst>
      <p:ext uri="{BB962C8B-B14F-4D97-AF65-F5344CB8AC3E}">
        <p14:creationId xmlns:p14="http://schemas.microsoft.com/office/powerpoint/2010/main" val="3892269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normAutofit/>
          </a:bodyPr>
          <a:lstStyle/>
          <a:p>
            <a:r>
              <a:rPr lang="en-GB" dirty="0"/>
              <a:t>Reference List</a:t>
            </a:r>
          </a:p>
          <a:p>
            <a:endParaRPr lang="en-GB" dirty="0"/>
          </a:p>
          <a:p>
            <a:endParaRPr lang="en-GB" dirty="0"/>
          </a:p>
          <a:p>
            <a:endParaRPr lang="en-GB" dirty="0"/>
          </a:p>
          <a:p>
            <a:endParaRPr lang="en-GB" dirty="0"/>
          </a:p>
          <a:p>
            <a:endParaRPr lang="en-GB" dirty="0"/>
          </a:p>
          <a:p>
            <a:endParaRPr lang="en-GB" dirty="0"/>
          </a:p>
          <a:p>
            <a:r>
              <a:rPr lang="en-GB" dirty="0"/>
              <a:t>Bibliography</a:t>
            </a:r>
          </a:p>
        </p:txBody>
      </p:sp>
      <p:pic>
        <p:nvPicPr>
          <p:cNvPr id="7" name="Picture 6">
            <a:extLst>
              <a:ext uri="{FF2B5EF4-FFF2-40B4-BE49-F238E27FC236}">
                <a16:creationId xmlns:a16="http://schemas.microsoft.com/office/drawing/2014/main" id="{E839F01B-0CF1-C2E7-9540-F744C5FDAFF0}"/>
              </a:ext>
            </a:extLst>
          </p:cNvPr>
          <p:cNvPicPr>
            <a:picLocks noChangeAspect="1"/>
          </p:cNvPicPr>
          <p:nvPr/>
        </p:nvPicPr>
        <p:blipFill>
          <a:blip r:embed="rId2"/>
          <a:stretch>
            <a:fillRect/>
          </a:stretch>
        </p:blipFill>
        <p:spPr>
          <a:xfrm>
            <a:off x="2627784" y="1484784"/>
            <a:ext cx="5285230" cy="3201596"/>
          </a:xfrm>
          <a:prstGeom prst="rect">
            <a:avLst/>
          </a:prstGeom>
        </p:spPr>
      </p:pic>
    </p:spTree>
    <p:extLst>
      <p:ext uri="{BB962C8B-B14F-4D97-AF65-F5344CB8AC3E}">
        <p14:creationId xmlns:p14="http://schemas.microsoft.com/office/powerpoint/2010/main" val="2026953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a:t>
            </a:r>
          </a:p>
        </p:txBody>
      </p:sp>
      <p:sp>
        <p:nvSpPr>
          <p:cNvPr id="3" name="Content Placeholder 2"/>
          <p:cNvSpPr>
            <a:spLocks noGrp="1"/>
          </p:cNvSpPr>
          <p:nvPr>
            <p:ph idx="1"/>
          </p:nvPr>
        </p:nvSpPr>
        <p:spPr/>
        <p:txBody>
          <a:bodyPr>
            <a:normAutofit/>
          </a:bodyPr>
          <a:lstStyle/>
          <a:p>
            <a:pPr lvl="0"/>
            <a:r>
              <a:rPr lang="en-GB" dirty="0"/>
              <a:t>Give your research a working title.</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p>
        </p:txBody>
      </p:sp>
    </p:spTree>
    <p:extLst>
      <p:ext uri="{BB962C8B-B14F-4D97-AF65-F5344CB8AC3E}">
        <p14:creationId xmlns:p14="http://schemas.microsoft.com/office/powerpoint/2010/main" val="3023106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Background</a:t>
            </a:r>
          </a:p>
        </p:txBody>
      </p:sp>
      <p:sp>
        <p:nvSpPr>
          <p:cNvPr id="3" name="Content Placeholder 2"/>
          <p:cNvSpPr>
            <a:spLocks noGrp="1"/>
          </p:cNvSpPr>
          <p:nvPr>
            <p:ph idx="1"/>
          </p:nvPr>
        </p:nvSpPr>
        <p:spPr/>
        <p:txBody>
          <a:bodyPr>
            <a:normAutofit/>
          </a:bodyPr>
          <a:lstStyle/>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endParaRPr lang="en-GB" dirty="0"/>
          </a:p>
          <a:p>
            <a:r>
              <a:rPr lang="en-GB" dirty="0"/>
              <a:t>If relevant, introduce the industry/organisation/context that is being investigated.</a:t>
            </a:r>
          </a:p>
          <a:p>
            <a:pPr lvl="0"/>
            <a:endParaRPr lang="en-GB" dirty="0"/>
          </a:p>
        </p:txBody>
      </p:sp>
    </p:spTree>
    <p:extLst>
      <p:ext uri="{BB962C8B-B14F-4D97-AF65-F5344CB8AC3E}">
        <p14:creationId xmlns:p14="http://schemas.microsoft.com/office/powerpoint/2010/main" val="3293398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dirty="0"/>
              <a:t>Define one overarching aim of the study (the research purpose). </a:t>
            </a:r>
          </a:p>
          <a:p>
            <a:pPr lvl="0"/>
            <a:r>
              <a:rPr lang="en-GB" dirty="0"/>
              <a:t>Construct a series of objectives that specify </a:t>
            </a:r>
            <a:r>
              <a:rPr lang="en-GB" u="sng" dirty="0"/>
              <a:t>what</a:t>
            </a:r>
            <a:r>
              <a:rPr lang="en-GB" dirty="0"/>
              <a:t> you will do to achieve the aim (typically 3 or 4 objectives).  </a:t>
            </a:r>
          </a:p>
          <a:p>
            <a:pPr lvl="1"/>
            <a:r>
              <a:rPr lang="en-GB" dirty="0"/>
              <a:t>The objectives represent major components that direct your activity, i.e. to breakdown the study into identifiable sub-tasks. </a:t>
            </a:r>
          </a:p>
          <a:p>
            <a:pPr lvl="1"/>
            <a:r>
              <a:rPr lang="en-GB" dirty="0"/>
              <a:t>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sz="2400" dirty="0"/>
              <a:t>What are your expected outcomes/deliverables? What will you submit at the end of the study? A set of recommendations based on synthesis of primary and secondary research? Models and algorithms developed to address specific problems? … and so on</a:t>
            </a:r>
            <a:r>
              <a:rPr lang="en-GB" sz="2400" b="1" dirty="0"/>
              <a:t> </a:t>
            </a:r>
          </a:p>
          <a:p>
            <a:pPr lvl="0"/>
            <a:endParaRPr lang="en-GB" sz="2400" b="1" dirty="0"/>
          </a:p>
          <a:p>
            <a:pPr lvl="0"/>
            <a:r>
              <a:rPr lang="en-GB" sz="2400" dirty="0"/>
              <a:t>Remember that this should be written for an audience of your peers. You do not have to explain basic terms.</a:t>
            </a:r>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Project Design</a:t>
            </a:r>
          </a:p>
        </p:txBody>
      </p:sp>
      <p:sp>
        <p:nvSpPr>
          <p:cNvPr id="3" name="Content Placeholder 2"/>
          <p:cNvSpPr>
            <a:spLocks noGrp="1"/>
          </p:cNvSpPr>
          <p:nvPr>
            <p:ph idx="1"/>
          </p:nvPr>
        </p:nvSpPr>
        <p:spPr/>
        <p:txBody>
          <a:bodyPr>
            <a:normAutofit fontScale="92500" lnSpcReduction="2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&amp; Planning</a:t>
            </a:r>
          </a:p>
        </p:txBody>
      </p:sp>
      <p:sp>
        <p:nvSpPr>
          <p:cNvPr id="3" name="Content Placeholder 2"/>
          <p:cNvSpPr>
            <a:spLocks noGrp="1"/>
          </p:cNvSpPr>
          <p:nvPr>
            <p:ph idx="1"/>
          </p:nvPr>
        </p:nvSpPr>
        <p:spPr/>
        <p:txBody>
          <a:bodyPr>
            <a:normAutofit lnSpcReduction="10000"/>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or other timeline chart that demonstrates evidence of project planning and management. Identify the timescales for each component of the study.</a:t>
            </a:r>
            <a:r>
              <a:rPr lang="en-GB" sz="2400" b="1" dirty="0"/>
              <a:t> </a:t>
            </a:r>
            <a:endParaRPr lang="en-GB" sz="2400" dirty="0"/>
          </a:p>
          <a:p>
            <a:pPr marL="109728" indent="0">
              <a:buNone/>
            </a:pPr>
            <a:endParaRPr lang="en-GB" dirty="0"/>
          </a:p>
          <a:p>
            <a:pPr marL="109728" indent="0">
              <a:buNone/>
            </a:pPr>
            <a:endParaRPr lang="en-GB" dirty="0"/>
          </a:p>
          <a:p>
            <a:pPr marL="109728" indent="0">
              <a:buNone/>
            </a:pPr>
            <a:r>
              <a:rPr lang="en-GB" dirty="0"/>
              <a:t>Fortunately there is a handy template for all of this on Moodle</a:t>
            </a:r>
          </a:p>
        </p:txBody>
      </p:sp>
    </p:spTree>
    <p:extLst>
      <p:ext uri="{BB962C8B-B14F-4D97-AF65-F5344CB8AC3E}">
        <p14:creationId xmlns:p14="http://schemas.microsoft.com/office/powerpoint/2010/main" val="2508409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Recommendations</a:t>
            </a:r>
          </a:p>
        </p:txBody>
      </p:sp>
      <p:sp>
        <p:nvSpPr>
          <p:cNvPr id="3" name="Content Placeholder 2"/>
          <p:cNvSpPr>
            <a:spLocks noGrp="1"/>
          </p:cNvSpPr>
          <p:nvPr>
            <p:ph idx="1"/>
          </p:nvPr>
        </p:nvSpPr>
        <p:spPr/>
        <p:txBody>
          <a:bodyPr/>
          <a:lstStyle/>
          <a:p>
            <a:r>
              <a:rPr lang="en-GB" dirty="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are ‘ethics’?</a:t>
            </a:r>
          </a:p>
        </p:txBody>
      </p:sp>
      <p:sp>
        <p:nvSpPr>
          <p:cNvPr id="2" name="Text Placeholder 1">
            <a:extLst>
              <a:ext uri="{FF2B5EF4-FFF2-40B4-BE49-F238E27FC236}">
                <a16:creationId xmlns:a16="http://schemas.microsoft.com/office/drawing/2014/main" id="{6F6B79C5-42DD-483E-B45E-D6FE2034251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7647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Morality, Ethics, &amp; the Law</a:t>
            </a:r>
          </a:p>
        </p:txBody>
      </p:sp>
      <p:sp>
        <p:nvSpPr>
          <p:cNvPr id="3" name="Content Placeholder 2"/>
          <p:cNvSpPr>
            <a:spLocks noGrp="1"/>
          </p:cNvSpPr>
          <p:nvPr>
            <p:ph idx="1"/>
          </p:nvPr>
        </p:nvSpPr>
        <p:spPr>
          <a:xfrm>
            <a:off x="484709" y="1186775"/>
            <a:ext cx="8182635" cy="5984046"/>
          </a:xfrm>
        </p:spPr>
        <p:txBody>
          <a:bodyPr>
            <a:normAutofit/>
          </a:bodyPr>
          <a:lstStyle/>
          <a:p>
            <a:r>
              <a:rPr lang="en-GB" dirty="0"/>
              <a:t>Morality</a:t>
            </a:r>
          </a:p>
          <a:p>
            <a:pPr lvl="1"/>
            <a:r>
              <a:rPr lang="en-GB" dirty="0"/>
              <a:t>A code of behaviour, often based on social or religious ideas.</a:t>
            </a:r>
          </a:p>
          <a:p>
            <a:pPr lvl="1"/>
            <a:r>
              <a:rPr lang="en-GB" dirty="0"/>
              <a:t>What a person believes is right or wrong</a:t>
            </a:r>
          </a:p>
          <a:p>
            <a:r>
              <a:rPr lang="en-GB" dirty="0"/>
              <a:t>Ethics</a:t>
            </a:r>
          </a:p>
          <a:p>
            <a:pPr lvl="1"/>
            <a:r>
              <a:rPr lang="en-GB" dirty="0"/>
              <a:t>The decision-making process for determining whether actions or decisions are right or wrong</a:t>
            </a:r>
          </a:p>
          <a:p>
            <a:pPr lvl="1"/>
            <a:r>
              <a:rPr lang="en-GB" dirty="0"/>
              <a:t>Rules of behaviour set up to support a shared social vision</a:t>
            </a:r>
          </a:p>
          <a:p>
            <a:r>
              <a:rPr lang="en-GB" dirty="0"/>
              <a:t>Law</a:t>
            </a:r>
          </a:p>
          <a:p>
            <a:pPr lvl="1"/>
            <a:r>
              <a:rPr lang="en-GB" dirty="0"/>
              <a:t>Formal system of enforceable rules set up by a society to regulate the action of its members</a:t>
            </a:r>
          </a:p>
        </p:txBody>
      </p:sp>
    </p:spTree>
    <p:extLst>
      <p:ext uri="{BB962C8B-B14F-4D97-AF65-F5344CB8AC3E}">
        <p14:creationId xmlns:p14="http://schemas.microsoft.com/office/powerpoint/2010/main" val="332869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3A21D-BB1D-4EB1-9E75-54CF159CD2FE}"/>
              </a:ext>
            </a:extLst>
          </p:cNvPr>
          <p:cNvSpPr>
            <a:spLocks noGrp="1"/>
          </p:cNvSpPr>
          <p:nvPr>
            <p:ph type="title"/>
          </p:nvPr>
        </p:nvSpPr>
        <p:spPr/>
        <p:txBody>
          <a:bodyPr>
            <a:normAutofit/>
          </a:bodyPr>
          <a:lstStyle/>
          <a:p>
            <a:r>
              <a:rPr lang="en-GB" dirty="0"/>
              <a:t>UK Professional Codes of ethics</a:t>
            </a:r>
          </a:p>
        </p:txBody>
      </p:sp>
      <p:sp>
        <p:nvSpPr>
          <p:cNvPr id="3" name="Content Placeholder 2">
            <a:extLst>
              <a:ext uri="{FF2B5EF4-FFF2-40B4-BE49-F238E27FC236}">
                <a16:creationId xmlns:a16="http://schemas.microsoft.com/office/drawing/2014/main" id="{C3656CB6-9CC5-454B-81E4-9150A24DAE47}"/>
              </a:ext>
            </a:extLst>
          </p:cNvPr>
          <p:cNvSpPr>
            <a:spLocks noGrp="1"/>
          </p:cNvSpPr>
          <p:nvPr>
            <p:ph idx="1"/>
          </p:nvPr>
        </p:nvSpPr>
        <p:spPr/>
        <p:txBody>
          <a:bodyPr>
            <a:normAutofit lnSpcReduction="10000"/>
          </a:bodyPr>
          <a:lstStyle/>
          <a:p>
            <a:r>
              <a:rPr lang="en-GB" dirty="0"/>
              <a:t>BCS (British Computer Society)</a:t>
            </a:r>
          </a:p>
          <a:p>
            <a:pPr lvl="1"/>
            <a:r>
              <a:rPr lang="en-GB" dirty="0">
                <a:hlinkClick r:id="rId2"/>
              </a:rPr>
              <a:t>https://www.bcs.org/membership/become-a-member/bcs-code-of-conduct/</a:t>
            </a:r>
            <a:endParaRPr lang="en-GB" dirty="0"/>
          </a:p>
          <a:p>
            <a:endParaRPr lang="en-GB" dirty="0"/>
          </a:p>
          <a:p>
            <a:r>
              <a:rPr lang="en-GB" dirty="0"/>
              <a:t>Engineering Council /  Royal Academy of Engineering</a:t>
            </a:r>
          </a:p>
          <a:p>
            <a:pPr lvl="1"/>
            <a:r>
              <a:rPr lang="en-GB" dirty="0">
                <a:hlinkClick r:id="" action="ppaction://noaction"/>
              </a:rPr>
              <a:t>https://www.raeng.org.uk/policy/supporting-the-profession/engineering-ethics-and-philosophy/ethics</a:t>
            </a:r>
          </a:p>
          <a:p>
            <a:pPr lvl="1"/>
            <a:r>
              <a:rPr lang="en-GB" dirty="0">
                <a:hlinkClick r:id="" action="ppaction://noaction"/>
              </a:rPr>
              <a:t>https://www.engc.org.uk/media/2337/statement-of-ethical-principles-2014.pdf</a:t>
            </a:r>
            <a:endParaRPr lang="en-GB" dirty="0"/>
          </a:p>
          <a:p>
            <a:endParaRPr lang="en-GB" dirty="0"/>
          </a:p>
          <a:p>
            <a:r>
              <a:rPr lang="en-GB" dirty="0"/>
              <a:t>Institute of Engineering &amp; Technology</a:t>
            </a:r>
          </a:p>
          <a:p>
            <a:pPr lvl="1"/>
            <a:r>
              <a:rPr lang="en-GB" dirty="0">
                <a:hlinkClick r:id="rId3"/>
              </a:rPr>
              <a:t>https://www.theiet.org/about/governance/rules-of-conduct/</a:t>
            </a:r>
            <a:endParaRPr lang="en-GB" dirty="0"/>
          </a:p>
          <a:p>
            <a:pPr lvl="1"/>
            <a:endParaRPr lang="en-GB" dirty="0"/>
          </a:p>
          <a:p>
            <a:endParaRPr lang="en-GB" dirty="0"/>
          </a:p>
        </p:txBody>
      </p:sp>
    </p:spTree>
    <p:extLst>
      <p:ext uri="{BB962C8B-B14F-4D97-AF65-F5344CB8AC3E}">
        <p14:creationId xmlns:p14="http://schemas.microsoft.com/office/powerpoint/2010/main" val="1528622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Ethical Code for Research</a:t>
            </a:r>
          </a:p>
        </p:txBody>
      </p:sp>
      <p:sp>
        <p:nvSpPr>
          <p:cNvPr id="3" name="Content Placeholder 2"/>
          <p:cNvSpPr>
            <a:spLocks noGrp="1"/>
          </p:cNvSpPr>
          <p:nvPr>
            <p:ph idx="1"/>
          </p:nvPr>
        </p:nvSpPr>
        <p:spPr>
          <a:xfrm>
            <a:off x="856059" y="962845"/>
            <a:ext cx="7811285" cy="5490373"/>
          </a:xfrm>
        </p:spPr>
        <p:txBody>
          <a:bodyPr>
            <a:normAutofit fontScale="55000" lnSpcReduction="20000"/>
          </a:bodyPr>
          <a:lstStyle/>
          <a:p>
            <a:pPr marL="109728" lvl="0" indent="0">
              <a:buNone/>
            </a:pPr>
            <a:r>
              <a:rPr lang="en-GB" sz="3800" dirty="0"/>
              <a:t>All research should be undertaken with:</a:t>
            </a:r>
          </a:p>
          <a:p>
            <a:pPr marL="109728" lvl="0" indent="0">
              <a:buNone/>
            </a:pPr>
            <a:endParaRPr lang="en-GB" sz="1900" dirty="0"/>
          </a:p>
          <a:p>
            <a:pPr lvl="0"/>
            <a:r>
              <a:rPr lang="en-GB" sz="3800" dirty="0"/>
              <a:t>Rigour, honesty and integrity;</a:t>
            </a:r>
            <a:endParaRPr lang="en-GB" sz="1900" dirty="0"/>
          </a:p>
          <a:p>
            <a:pPr lvl="0"/>
            <a:r>
              <a:rPr lang="en-GB" sz="3800" dirty="0"/>
              <a:t>A respect for life, the law and the common good;</a:t>
            </a:r>
            <a:endParaRPr lang="en-GB" sz="1900" dirty="0"/>
          </a:p>
          <a:p>
            <a:pPr lvl="0"/>
            <a:r>
              <a:rPr lang="en-GB" sz="3800" dirty="0"/>
              <a:t>Responsible communication, with an intention to both listen and inform;</a:t>
            </a:r>
            <a:endParaRPr lang="en-GB" sz="1900" dirty="0"/>
          </a:p>
          <a:p>
            <a:pPr lvl="0"/>
            <a:r>
              <a:rPr lang="en-GB" sz="3800" dirty="0"/>
              <a:t>Skill and care in all aspects of the work;</a:t>
            </a:r>
            <a:endParaRPr lang="en-GB" sz="1900" dirty="0"/>
          </a:p>
          <a:p>
            <a:pPr lvl="0"/>
            <a:r>
              <a:rPr lang="en-GB" sz="3800" dirty="0"/>
              <a:t>Steps taken to prevent corrupt practices and professional misconduct;</a:t>
            </a:r>
            <a:endParaRPr lang="en-GB" sz="1900" dirty="0"/>
          </a:p>
          <a:p>
            <a:pPr lvl="0"/>
            <a:r>
              <a:rPr lang="en-GB" sz="3800" dirty="0"/>
              <a:t>An intention to declare any conflicts of interest;</a:t>
            </a:r>
            <a:endParaRPr lang="en-GB" sz="1900" dirty="0"/>
          </a:p>
          <a:p>
            <a:pPr lvl="0"/>
            <a:r>
              <a:rPr lang="en-GB" sz="3800" dirty="0"/>
              <a:t>Alertness to the ways in which that research derives from, and affects the work of, other people, and respect the rights and reputations of others;</a:t>
            </a:r>
          </a:p>
        </p:txBody>
      </p:sp>
    </p:spTree>
    <p:extLst>
      <p:ext uri="{BB962C8B-B14F-4D97-AF65-F5344CB8AC3E}">
        <p14:creationId xmlns:p14="http://schemas.microsoft.com/office/powerpoint/2010/main" val="850566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Interacting with Data</a:t>
            </a:r>
          </a:p>
        </p:txBody>
      </p:sp>
      <p:sp>
        <p:nvSpPr>
          <p:cNvPr id="3" name="Content Placeholder 2"/>
          <p:cNvSpPr>
            <a:spLocks noGrp="1"/>
          </p:cNvSpPr>
          <p:nvPr>
            <p:ph idx="1"/>
          </p:nvPr>
        </p:nvSpPr>
        <p:spPr/>
        <p:txBody>
          <a:bodyPr/>
          <a:lstStyle/>
          <a:p>
            <a:r>
              <a:rPr lang="en-GB" dirty="0"/>
              <a:t>Confidential Data</a:t>
            </a:r>
          </a:p>
          <a:p>
            <a:pPr lvl="1"/>
            <a:r>
              <a:rPr lang="en-GB" dirty="0"/>
              <a:t>If you are dealing with data provided by a partner company you may be asked to sign a Non-Disclosure Agreement, or to delete it at the end of the project</a:t>
            </a:r>
          </a:p>
          <a:p>
            <a:pPr lvl="1"/>
            <a:r>
              <a:rPr lang="en-GB" dirty="0"/>
              <a:t>Password protect any data that you’re given and do not share it with anyone other than your project supervisor</a:t>
            </a:r>
          </a:p>
          <a:p>
            <a:pPr lvl="1"/>
            <a:r>
              <a:rPr lang="en-GB" dirty="0"/>
              <a:t>If you are asked to delete it at the end of the project, email your partner contact to confirm that you’ve done it</a:t>
            </a:r>
          </a:p>
        </p:txBody>
      </p:sp>
    </p:spTree>
    <p:extLst>
      <p:ext uri="{BB962C8B-B14F-4D97-AF65-F5344CB8AC3E}">
        <p14:creationId xmlns:p14="http://schemas.microsoft.com/office/powerpoint/2010/main" val="934582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Interacting with GDPR</a:t>
            </a:r>
          </a:p>
        </p:txBody>
      </p:sp>
      <p:sp>
        <p:nvSpPr>
          <p:cNvPr id="3" name="Content Placeholder 2"/>
          <p:cNvSpPr>
            <a:spLocks noGrp="1"/>
          </p:cNvSpPr>
          <p:nvPr>
            <p:ph idx="1"/>
          </p:nvPr>
        </p:nvSpPr>
        <p:spPr>
          <a:xfrm>
            <a:off x="484709" y="1186775"/>
            <a:ext cx="8182635" cy="5570160"/>
          </a:xfrm>
        </p:spPr>
        <p:txBody>
          <a:bodyPr>
            <a:normAutofit/>
          </a:bodyPr>
          <a:lstStyle/>
          <a:p>
            <a:r>
              <a:rPr lang="en-GB" dirty="0"/>
              <a:t>The General Data Protection Regulation, as implemented by the Data Protection Act 2018</a:t>
            </a:r>
          </a:p>
          <a:p>
            <a:pPr lvl="1"/>
            <a:r>
              <a:rPr lang="en-GB" dirty="0">
                <a:hlinkClick r:id="rId2"/>
              </a:rPr>
              <a:t>https://ico.org.uk/for-organisations/guide-to-data-protection/guide-to-the-general-data-protection-regulation-gdpr/</a:t>
            </a:r>
            <a:endParaRPr lang="en-GB" dirty="0"/>
          </a:p>
          <a:p>
            <a:r>
              <a:rPr lang="en-GB" dirty="0"/>
              <a:t>Focuses on personal data and sensitive personal data</a:t>
            </a:r>
          </a:p>
          <a:p>
            <a:r>
              <a:rPr lang="en-GB" dirty="0"/>
              <a:t>Short form: </a:t>
            </a:r>
          </a:p>
          <a:p>
            <a:pPr lvl="1"/>
            <a:r>
              <a:rPr lang="en-GB" dirty="0"/>
              <a:t>Collect as little personal data as possible</a:t>
            </a:r>
          </a:p>
          <a:p>
            <a:pPr lvl="1"/>
            <a:r>
              <a:rPr lang="en-GB" dirty="0"/>
              <a:t>Password protect everything</a:t>
            </a:r>
          </a:p>
          <a:p>
            <a:pPr lvl="1"/>
            <a:r>
              <a:rPr lang="en-GB" dirty="0"/>
              <a:t>Store on EU/UK computers</a:t>
            </a:r>
          </a:p>
          <a:p>
            <a:pPr lvl="1"/>
            <a:r>
              <a:rPr lang="en-GB" dirty="0"/>
              <a:t>Delete someone’s data if they ask you to (exceptions apply)</a:t>
            </a:r>
          </a:p>
          <a:p>
            <a:pPr lvl="1"/>
            <a:r>
              <a:rPr lang="en-GB" dirty="0"/>
              <a:t>Delete all data once you’ve finished with it (exceptions apply)</a:t>
            </a:r>
          </a:p>
        </p:txBody>
      </p:sp>
    </p:spTree>
    <p:extLst>
      <p:ext uri="{BB962C8B-B14F-4D97-AF65-F5344CB8AC3E}">
        <p14:creationId xmlns:p14="http://schemas.microsoft.com/office/powerpoint/2010/main" val="3874760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Ethics Form</a:t>
            </a:r>
          </a:p>
        </p:txBody>
      </p:sp>
      <p:sp>
        <p:nvSpPr>
          <p:cNvPr id="3" name="Content Placeholder 2"/>
          <p:cNvSpPr>
            <a:spLocks noGrp="1"/>
          </p:cNvSpPr>
          <p:nvPr>
            <p:ph idx="1"/>
          </p:nvPr>
        </p:nvSpPr>
        <p:spPr>
          <a:xfrm>
            <a:off x="484709" y="1186775"/>
            <a:ext cx="8182635" cy="5671225"/>
          </a:xfrm>
        </p:spPr>
        <p:txBody>
          <a:bodyPr>
            <a:normAutofit/>
          </a:bodyPr>
          <a:lstStyle/>
          <a:p>
            <a:r>
              <a:rPr lang="en-GB" dirty="0"/>
              <a:t>Before you can start your project you will need to complete (and have accepted) a </a:t>
            </a:r>
            <a:r>
              <a:rPr lang="en-GB" dirty="0" err="1">
                <a:solidFill>
                  <a:srgbClr val="FFFF00"/>
                </a:solidFill>
              </a:rPr>
              <a:t>SoAC</a:t>
            </a:r>
            <a:r>
              <a:rPr lang="en-GB" dirty="0">
                <a:solidFill>
                  <a:srgbClr val="FFFF00"/>
                </a:solidFill>
              </a:rPr>
              <a:t> ethics form (on Moodle)</a:t>
            </a:r>
          </a:p>
          <a:p>
            <a:pPr lvl="1"/>
            <a:r>
              <a:rPr lang="en-GB" dirty="0"/>
              <a:t>The aim is to have this accepted at Institute level rather than have it go up to the University Research Ethics Committee</a:t>
            </a:r>
          </a:p>
          <a:p>
            <a:pPr lvl="1"/>
            <a:r>
              <a:rPr lang="en-GB" dirty="0" err="1"/>
              <a:t>SoAC</a:t>
            </a:r>
            <a:r>
              <a:rPr lang="en-GB" dirty="0"/>
              <a:t> staff will help you formulate your project so that this is possible</a:t>
            </a:r>
          </a:p>
          <a:p>
            <a:r>
              <a:rPr lang="en-GB" dirty="0"/>
              <a:t>Think of it as a document that shows how you are minimising risk to yourself and others</a:t>
            </a:r>
          </a:p>
          <a:p>
            <a:endParaRPr lang="en-GB" dirty="0"/>
          </a:p>
        </p:txBody>
      </p:sp>
    </p:spTree>
    <p:extLst>
      <p:ext uri="{BB962C8B-B14F-4D97-AF65-F5344CB8AC3E}">
        <p14:creationId xmlns:p14="http://schemas.microsoft.com/office/powerpoint/2010/main" val="149109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Do I Do If?</a:t>
            </a:r>
          </a:p>
        </p:txBody>
      </p:sp>
      <p:sp>
        <p:nvSpPr>
          <p:cNvPr id="3" name="Content Placeholder 2"/>
          <p:cNvSpPr>
            <a:spLocks noGrp="1"/>
          </p:cNvSpPr>
          <p:nvPr>
            <p:ph idx="1"/>
          </p:nvPr>
        </p:nvSpPr>
        <p:spPr/>
        <p:txBody>
          <a:bodyPr/>
          <a:lstStyle/>
          <a:p>
            <a:r>
              <a:rPr lang="en-GB" dirty="0" err="1"/>
              <a:t>SoAC</a:t>
            </a:r>
            <a:r>
              <a:rPr lang="en-GB" dirty="0"/>
              <a:t> staff have a lot of experience dealing with ethical issues</a:t>
            </a:r>
          </a:p>
          <a:p>
            <a:r>
              <a:rPr lang="en-GB" dirty="0"/>
              <a:t>If you don’t know what to do in a particular situation, ASK</a:t>
            </a:r>
          </a:p>
          <a:p>
            <a:r>
              <a:rPr lang="en-GB" dirty="0"/>
              <a:t>If it’s something that your supervisor doesn’t know, they’ll know who to ask</a:t>
            </a:r>
          </a:p>
          <a:p>
            <a:pPr lvl="1"/>
            <a:r>
              <a:rPr lang="en-GB" dirty="0"/>
              <a:t>The right person is Prof. Nik</a:t>
            </a:r>
            <a:endParaRPr lang="en-GB" dirty="0">
              <a:sym typeface="Wingdings" panose="05000000000000000000" pitchFamily="2" charset="2"/>
            </a:endParaRPr>
          </a:p>
          <a:p>
            <a:pPr lvl="1"/>
            <a:r>
              <a:rPr lang="en-GB" dirty="0">
                <a:sym typeface="Wingdings" panose="05000000000000000000" pitchFamily="2" charset="2"/>
                <a:hlinkClick r:id="rId2"/>
              </a:rPr>
              <a:t>nicola.whitehead@uwtsd.ac.uk</a:t>
            </a:r>
            <a:endParaRPr lang="en-GB" dirty="0">
              <a:sym typeface="Wingdings" panose="05000000000000000000" pitchFamily="2" charset="2"/>
            </a:endParaRPr>
          </a:p>
          <a:p>
            <a:pPr marL="457200" lvl="1" indent="0">
              <a:buNone/>
            </a:pPr>
            <a:endParaRPr lang="en-GB" dirty="0"/>
          </a:p>
        </p:txBody>
      </p:sp>
    </p:spTree>
    <p:extLst>
      <p:ext uri="{BB962C8B-B14F-4D97-AF65-F5344CB8AC3E}">
        <p14:creationId xmlns:p14="http://schemas.microsoft.com/office/powerpoint/2010/main" val="26234235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session: </a:t>
            </a:r>
            <a:r>
              <a:rPr lang="en-GB"/>
              <a:t>Presentations In Person and On Video</a:t>
            </a:r>
            <a:endParaRPr lang="en-GB" dirty="0"/>
          </a:p>
          <a:p>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23</a:t>
            </a:fld>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2731</TotalTime>
  <Words>1294</Words>
  <Application>Microsoft Office PowerPoint</Application>
  <PresentationFormat>On-screen Show (4:3)</PresentationFormat>
  <Paragraphs>150</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宋体</vt:lpstr>
      <vt:lpstr>Arial</vt:lpstr>
      <vt:lpstr>Calibri</vt:lpstr>
      <vt:lpstr>Tw Cen MT</vt:lpstr>
      <vt:lpstr>Wingdings</vt:lpstr>
      <vt:lpstr>Circuit</vt:lpstr>
      <vt:lpstr>Industrial-Based Research</vt:lpstr>
      <vt:lpstr>Purpose of Proposal</vt:lpstr>
      <vt:lpstr>Structure</vt:lpstr>
      <vt:lpstr>Structure</vt:lpstr>
      <vt:lpstr>Structure</vt:lpstr>
      <vt:lpstr>Structure</vt:lpstr>
      <vt:lpstr>Structure</vt:lpstr>
      <vt:lpstr>Introduction</vt:lpstr>
      <vt:lpstr>Background</vt:lpstr>
      <vt:lpstr>Aim &amp; Objectives</vt:lpstr>
      <vt:lpstr>Aim &amp; Objectives</vt:lpstr>
      <vt:lpstr>Project Design</vt:lpstr>
      <vt:lpstr>Resources &amp; Planning</vt:lpstr>
      <vt:lpstr>Recommendations</vt:lpstr>
      <vt:lpstr>What are ‘ethics’?</vt:lpstr>
      <vt:lpstr>Morality, Ethics, &amp; the Law</vt:lpstr>
      <vt:lpstr>UK Professional Codes of ethics</vt:lpstr>
      <vt:lpstr>An Ethical Code for Research</vt:lpstr>
      <vt:lpstr>Interacting with Data</vt:lpstr>
      <vt:lpstr>Interacting with GDPR</vt:lpstr>
      <vt:lpstr>The Ethics Form</vt:lpstr>
      <vt:lpstr>What Do I Do If?</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Seena Joseph</cp:lastModifiedBy>
  <cp:revision>131</cp:revision>
  <dcterms:created xsi:type="dcterms:W3CDTF">2006-01-28T12:00:35Z</dcterms:created>
  <dcterms:modified xsi:type="dcterms:W3CDTF">2024-06-25T20:55:14Z</dcterms:modified>
</cp:coreProperties>
</file>