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8"/>
  </p:notesMasterIdLst>
  <p:handoutMasterIdLst>
    <p:handoutMasterId r:id="rId49"/>
  </p:handoutMasterIdLst>
  <p:sldIdLst>
    <p:sldId id="1388" r:id="rId5"/>
    <p:sldId id="259" r:id="rId6"/>
    <p:sldId id="446" r:id="rId7"/>
    <p:sldId id="537" r:id="rId8"/>
    <p:sldId id="261" r:id="rId9"/>
    <p:sldId id="568" r:id="rId10"/>
    <p:sldId id="1403" r:id="rId11"/>
    <p:sldId id="1425" r:id="rId12"/>
    <p:sldId id="1444" r:id="rId13"/>
    <p:sldId id="1409" r:id="rId14"/>
    <p:sldId id="1422" r:id="rId15"/>
    <p:sldId id="1397" r:id="rId16"/>
    <p:sldId id="1424" r:id="rId17"/>
    <p:sldId id="1391" r:id="rId18"/>
    <p:sldId id="572" r:id="rId19"/>
    <p:sldId id="293" r:id="rId20"/>
    <p:sldId id="1411" r:id="rId21"/>
    <p:sldId id="1412" r:id="rId22"/>
    <p:sldId id="1413" r:id="rId23"/>
    <p:sldId id="1395" r:id="rId24"/>
    <p:sldId id="1399" r:id="rId25"/>
    <p:sldId id="1443" r:id="rId26"/>
    <p:sldId id="1405" r:id="rId27"/>
    <p:sldId id="1406" r:id="rId28"/>
    <p:sldId id="1419" r:id="rId29"/>
    <p:sldId id="1420" r:id="rId30"/>
    <p:sldId id="1431" r:id="rId31"/>
    <p:sldId id="1421" r:id="rId32"/>
    <p:sldId id="1427" r:id="rId33"/>
    <p:sldId id="1428" r:id="rId34"/>
    <p:sldId id="1429" r:id="rId35"/>
    <p:sldId id="1439" r:id="rId36"/>
    <p:sldId id="1449" r:id="rId37"/>
    <p:sldId id="1432" r:id="rId38"/>
    <p:sldId id="1437" r:id="rId39"/>
    <p:sldId id="425" r:id="rId40"/>
    <p:sldId id="427" r:id="rId41"/>
    <p:sldId id="1434" r:id="rId42"/>
    <p:sldId id="1416" r:id="rId43"/>
    <p:sldId id="1433" r:id="rId44"/>
    <p:sldId id="1450" r:id="rId45"/>
    <p:sldId id="1402" r:id="rId46"/>
    <p:sldId id="1393" r:id="rId4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7451" autoAdjust="0"/>
  </p:normalViewPr>
  <p:slideViewPr>
    <p:cSldViewPr>
      <p:cViewPr varScale="1">
        <p:scale>
          <a:sx n="97" d="100"/>
          <a:sy n="97" d="100"/>
        </p:scale>
        <p:origin x="2004" y="96"/>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presProps" Target="pres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tableStyles" Target="tableStyles.xml"/><Relationship Id="rId5" Type="http://schemas.openxmlformats.org/officeDocument/2006/relationships/slide" Target="slides/slid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notesMaster" Target="notesMasters/notesMaster1.xml"/><Relationship Id="rId8" Type="http://schemas.openxmlformats.org/officeDocument/2006/relationships/slide" Target="slides/slide4.xml"/><Relationship Id="rId51" Type="http://schemas.openxmlformats.org/officeDocument/2006/relationships/viewProps" Target="viewProp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21/03/2026</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D40210-9A76-4288-B9FD-2E6EF58FA949}" type="datetimeFigureOut">
              <a:rPr lang="en-GB" smtClean="0"/>
              <a:t>21/03/2026</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EA8173-6EA7-483C-A1E0-CFB4950086E9}" type="slidenum">
              <a:rPr lang="en-GB" smtClean="0"/>
              <a:t>‹#›</a:t>
            </a:fld>
            <a:endParaRPr lang="en-GB"/>
          </a:p>
        </p:txBody>
      </p:sp>
    </p:spTree>
    <p:extLst>
      <p:ext uri="{BB962C8B-B14F-4D97-AF65-F5344CB8AC3E}">
        <p14:creationId xmlns:p14="http://schemas.microsoft.com/office/powerpoint/2010/main" val="21609818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3" Type="http://schemas.openxmlformats.org/officeDocument/2006/relationships/hyperlink" Target="https://www.un.org/sustainabledevelopment/development-agenda/" TargetMode="External"/><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1</a:t>
            </a:fld>
            <a:endParaRPr lang="en-GB"/>
          </a:p>
        </p:txBody>
      </p:sp>
    </p:spTree>
    <p:extLst>
      <p:ext uri="{BB962C8B-B14F-4D97-AF65-F5344CB8AC3E}">
        <p14:creationId xmlns:p14="http://schemas.microsoft.com/office/powerpoint/2010/main" val="325385171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https://www.bbc.co.uk/bitesize/guides/z7gmn39/revision/4</a:t>
            </a:r>
          </a:p>
        </p:txBody>
      </p:sp>
      <p:sp>
        <p:nvSpPr>
          <p:cNvPr id="4" name="Slide Number Placeholder 3"/>
          <p:cNvSpPr>
            <a:spLocks noGrp="1"/>
          </p:cNvSpPr>
          <p:nvPr>
            <p:ph type="sldNum" sz="quarter" idx="5"/>
          </p:nvPr>
        </p:nvSpPr>
        <p:spPr/>
        <p:txBody>
          <a:bodyPr/>
          <a:lstStyle/>
          <a:p>
            <a:pPr>
              <a:defRPr/>
            </a:pPr>
            <a:fld id="{CDCAC129-372D-4E2C-8F95-3AEC7CCFDC10}" type="slidenum">
              <a:rPr lang="en-US" altLang="en-US" smtClean="0"/>
              <a:pPr>
                <a:defRPr/>
              </a:pPr>
              <a:t>4</a:t>
            </a:fld>
            <a:endParaRPr lang="en-US" altLang="en-US"/>
          </a:p>
        </p:txBody>
      </p:sp>
    </p:spTree>
    <p:extLst>
      <p:ext uri="{BB962C8B-B14F-4D97-AF65-F5344CB8AC3E}">
        <p14:creationId xmlns:p14="http://schemas.microsoft.com/office/powerpoint/2010/main" val="42256287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biological community of interacting organisms and their physical environment.</a:t>
            </a:r>
          </a:p>
          <a:p>
            <a:r>
              <a:rPr lang="en-GB" dirty="0"/>
              <a:t>An ecosystem (or ecological system) consists of all the organisms and the physical environment with which they interact</a:t>
            </a:r>
          </a:p>
        </p:txBody>
      </p:sp>
      <p:sp>
        <p:nvSpPr>
          <p:cNvPr id="4" name="Slide Number Placeholder 3"/>
          <p:cNvSpPr>
            <a:spLocks noGrp="1"/>
          </p:cNvSpPr>
          <p:nvPr>
            <p:ph type="sldNum" sz="quarter" idx="5"/>
          </p:nvPr>
        </p:nvSpPr>
        <p:spPr/>
        <p:txBody>
          <a:bodyPr/>
          <a:lstStyle/>
          <a:p>
            <a:fld id="{17EA8173-6EA7-483C-A1E0-CFB4950086E9}" type="slidenum">
              <a:rPr lang="en-GB" smtClean="0"/>
              <a:t>8</a:t>
            </a:fld>
            <a:endParaRPr lang="en-GB"/>
          </a:p>
        </p:txBody>
      </p:sp>
    </p:spTree>
    <p:extLst>
      <p:ext uri="{BB962C8B-B14F-4D97-AF65-F5344CB8AC3E}">
        <p14:creationId xmlns:p14="http://schemas.microsoft.com/office/powerpoint/2010/main" val="35909516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Eco </a:t>
            </a:r>
            <a:r>
              <a:rPr lang="en-GB" dirty="0" err="1"/>
              <a:t>system:</a:t>
            </a:r>
            <a:r>
              <a:rPr lang="en-GB" b="0" i="0" dirty="0" err="1">
                <a:solidFill>
                  <a:srgbClr val="202124"/>
                </a:solidFill>
                <a:effectLst/>
                <a:latin typeface="arial" panose="020B0604020202020204" pitchFamily="34" charset="0"/>
              </a:rPr>
              <a:t>a</a:t>
            </a:r>
            <a:r>
              <a:rPr lang="en-GB" b="0" i="0" dirty="0">
                <a:solidFill>
                  <a:srgbClr val="202124"/>
                </a:solidFill>
                <a:effectLst/>
                <a:latin typeface="arial" panose="020B0604020202020204" pitchFamily="34" charset="0"/>
              </a:rPr>
              <a:t> biological community of interacting organisms and their physical environment. (For example, a forest of trees and undergrowth plants, inhabited by animals and rooted in soil containing bacteria and fungi, constitutes a biological community.</a:t>
            </a:r>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9</a:t>
            </a:fld>
            <a:endParaRPr lang="en-GB"/>
          </a:p>
        </p:txBody>
      </p:sp>
    </p:spTree>
    <p:extLst>
      <p:ext uri="{BB962C8B-B14F-4D97-AF65-F5344CB8AC3E}">
        <p14:creationId xmlns:p14="http://schemas.microsoft.com/office/powerpoint/2010/main" val="221869991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High level blood cholesterol, high blood pressure obesity, cigarette smoking, and low levels of physical activity</a:t>
            </a:r>
          </a:p>
          <a:p>
            <a:endParaRPr lang="en-GB" dirty="0"/>
          </a:p>
          <a:p>
            <a:r>
              <a:rPr lang="en-GB" dirty="0"/>
              <a:t>Other research shows there may be links between CHD and psychosocial factors such as stress and lack of social support, depression and anger (Stansfield and marmot, 2001).</a:t>
            </a:r>
          </a:p>
          <a:p>
            <a:endParaRPr lang="en-GB" dirty="0"/>
          </a:p>
          <a:p>
            <a:r>
              <a:rPr lang="en-GB" dirty="0"/>
              <a:t>While physical inactivity, smoking and raised blood cholesterol are the major risk factors for CHD according to Britton and MacPherson (2000), it is important to look upstream and understand the causes of the causes and the roots in the social context of people’s lives.</a:t>
            </a:r>
          </a:p>
        </p:txBody>
      </p:sp>
      <p:sp>
        <p:nvSpPr>
          <p:cNvPr id="4" name="Slide Number Placeholder 3"/>
          <p:cNvSpPr>
            <a:spLocks noGrp="1"/>
          </p:cNvSpPr>
          <p:nvPr>
            <p:ph type="sldNum" sz="quarter" idx="5"/>
          </p:nvPr>
        </p:nvSpPr>
        <p:spPr/>
        <p:txBody>
          <a:bodyPr/>
          <a:lstStyle/>
          <a:p>
            <a:fld id="{17EA8173-6EA7-483C-A1E0-CFB4950086E9}" type="slidenum">
              <a:rPr lang="en-GB" smtClean="0"/>
              <a:t>12</a:t>
            </a:fld>
            <a:endParaRPr lang="en-GB"/>
          </a:p>
        </p:txBody>
      </p:sp>
    </p:spTree>
    <p:extLst>
      <p:ext uri="{BB962C8B-B14F-4D97-AF65-F5344CB8AC3E}">
        <p14:creationId xmlns:p14="http://schemas.microsoft.com/office/powerpoint/2010/main" val="133156244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https://www.bbc.co.uk/bitesize/guides/z7gmn39/revision/4</a:t>
            </a:r>
          </a:p>
        </p:txBody>
      </p:sp>
      <p:sp>
        <p:nvSpPr>
          <p:cNvPr id="4" name="Slide Number Placeholder 3"/>
          <p:cNvSpPr>
            <a:spLocks noGrp="1"/>
          </p:cNvSpPr>
          <p:nvPr>
            <p:ph type="sldNum" sz="quarter" idx="5"/>
          </p:nvPr>
        </p:nvSpPr>
        <p:spPr/>
        <p:txBody>
          <a:bodyPr/>
          <a:lstStyle/>
          <a:p>
            <a:pPr>
              <a:defRPr/>
            </a:pPr>
            <a:fld id="{CDCAC129-372D-4E2C-8F95-3AEC7CCFDC10}" type="slidenum">
              <a:rPr lang="en-US" altLang="en-US" smtClean="0"/>
              <a:pPr>
                <a:defRPr/>
              </a:pPr>
              <a:t>14</a:t>
            </a:fld>
            <a:endParaRPr lang="en-US" altLang="en-US"/>
          </a:p>
        </p:txBody>
      </p:sp>
    </p:spTree>
    <p:extLst>
      <p:ext uri="{BB962C8B-B14F-4D97-AF65-F5344CB8AC3E}">
        <p14:creationId xmlns:p14="http://schemas.microsoft.com/office/powerpoint/2010/main" val="303681961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All this highlighted factors/ overlapping layers are interrelated and exhibit an influence over each other in so many ways</a:t>
            </a:r>
          </a:p>
        </p:txBody>
      </p:sp>
      <p:sp>
        <p:nvSpPr>
          <p:cNvPr id="4" name="Slide Number Placeholder 3"/>
          <p:cNvSpPr>
            <a:spLocks noGrp="1"/>
          </p:cNvSpPr>
          <p:nvPr>
            <p:ph type="sldNum" sz="quarter" idx="5"/>
          </p:nvPr>
        </p:nvSpPr>
        <p:spPr/>
        <p:txBody>
          <a:bodyPr/>
          <a:lstStyle/>
          <a:p>
            <a:fld id="{17EA8173-6EA7-483C-A1E0-CFB4950086E9}" type="slidenum">
              <a:rPr lang="en-GB" smtClean="0"/>
              <a:t>19</a:t>
            </a:fld>
            <a:endParaRPr lang="en-GB"/>
          </a:p>
        </p:txBody>
      </p:sp>
    </p:spTree>
    <p:extLst>
      <p:ext uri="{BB962C8B-B14F-4D97-AF65-F5344CB8AC3E}">
        <p14:creationId xmlns:p14="http://schemas.microsoft.com/office/powerpoint/2010/main" val="156401073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Higher managerial and professional e.g. company director, bank managers, doctors barristers, teachers</a:t>
            </a:r>
          </a:p>
          <a:p>
            <a:r>
              <a:rPr lang="en-GB" dirty="0"/>
              <a:t>Lower managerial and professional e.g. nurses, actors, musicians, police</a:t>
            </a:r>
          </a:p>
          <a:p>
            <a:r>
              <a:rPr lang="en-GB" dirty="0"/>
              <a:t>Intermediate e.g. secretaries, clerks</a:t>
            </a:r>
          </a:p>
          <a:p>
            <a:r>
              <a:rPr lang="en-GB" dirty="0"/>
              <a:t>Small employers and own account workers e.g. </a:t>
            </a:r>
            <a:r>
              <a:rPr lang="en-GB" dirty="0" err="1"/>
              <a:t>playgrop</a:t>
            </a:r>
            <a:r>
              <a:rPr lang="en-GB" dirty="0"/>
              <a:t> leaders, farmers</a:t>
            </a:r>
          </a:p>
          <a:p>
            <a:r>
              <a:rPr lang="en-GB" dirty="0"/>
              <a:t>Lower supervisory, craft and related occupations e.g. printers, plumbers, butchers, train drivers</a:t>
            </a:r>
          </a:p>
          <a:p>
            <a:r>
              <a:rPr lang="en-GB" dirty="0"/>
              <a:t>Semi-routine occupations e.g. shop assistants, traffic wardens, hairdressers</a:t>
            </a:r>
          </a:p>
          <a:p>
            <a:r>
              <a:rPr lang="en-GB" dirty="0"/>
              <a:t>Routine occupations e.g. waiters, cleaners</a:t>
            </a:r>
          </a:p>
          <a:p>
            <a:r>
              <a:rPr lang="en-GB" dirty="0"/>
              <a:t>Never worked and long-term unemployed</a:t>
            </a:r>
          </a:p>
        </p:txBody>
      </p:sp>
      <p:sp>
        <p:nvSpPr>
          <p:cNvPr id="4" name="Slide Number Placeholder 3"/>
          <p:cNvSpPr>
            <a:spLocks noGrp="1"/>
          </p:cNvSpPr>
          <p:nvPr>
            <p:ph type="sldNum" sz="quarter" idx="5"/>
          </p:nvPr>
        </p:nvSpPr>
        <p:spPr/>
        <p:txBody>
          <a:bodyPr/>
          <a:lstStyle/>
          <a:p>
            <a:fld id="{17EA8173-6EA7-483C-A1E0-CFB4950086E9}" type="slidenum">
              <a:rPr lang="en-GB" smtClean="0"/>
              <a:t>22</a:t>
            </a:fld>
            <a:endParaRPr lang="en-GB"/>
          </a:p>
        </p:txBody>
      </p:sp>
    </p:spTree>
    <p:extLst>
      <p:ext uri="{BB962C8B-B14F-4D97-AF65-F5344CB8AC3E}">
        <p14:creationId xmlns:p14="http://schemas.microsoft.com/office/powerpoint/2010/main" val="204707310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Less </a:t>
            </a:r>
            <a:r>
              <a:rPr lang="en-GB" dirty="0" err="1"/>
              <a:t>priviledged</a:t>
            </a:r>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24</a:t>
            </a:fld>
            <a:endParaRPr lang="en-GB"/>
          </a:p>
        </p:txBody>
      </p:sp>
    </p:spTree>
    <p:extLst>
      <p:ext uri="{BB962C8B-B14F-4D97-AF65-F5344CB8AC3E}">
        <p14:creationId xmlns:p14="http://schemas.microsoft.com/office/powerpoint/2010/main" val="49205597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Children living in damp houses are likely to have higher rates of respiratory illness, symptoms of infection and stress (Marsh et al., 1999)</a:t>
            </a:r>
          </a:p>
        </p:txBody>
      </p:sp>
      <p:sp>
        <p:nvSpPr>
          <p:cNvPr id="4" name="Slide Number Placeholder 3"/>
          <p:cNvSpPr>
            <a:spLocks noGrp="1"/>
          </p:cNvSpPr>
          <p:nvPr>
            <p:ph type="sldNum" sz="quarter" idx="5"/>
          </p:nvPr>
        </p:nvSpPr>
        <p:spPr/>
        <p:txBody>
          <a:bodyPr/>
          <a:lstStyle/>
          <a:p>
            <a:fld id="{17EA8173-6EA7-483C-A1E0-CFB4950086E9}" type="slidenum">
              <a:rPr lang="en-GB" smtClean="0"/>
              <a:t>28</a:t>
            </a:fld>
            <a:endParaRPr lang="en-GB"/>
          </a:p>
        </p:txBody>
      </p:sp>
    </p:spTree>
    <p:extLst>
      <p:ext uri="{BB962C8B-B14F-4D97-AF65-F5344CB8AC3E}">
        <p14:creationId xmlns:p14="http://schemas.microsoft.com/office/powerpoint/2010/main" val="381184090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According to  McLean et al. (2005), the unemployed report higher rates of mental ill health including depression, anxiety and sleep disturbance</a:t>
            </a:r>
          </a:p>
          <a:p>
            <a:r>
              <a:rPr lang="en-GB" dirty="0"/>
              <a:t>Suicide and parasuicide rates are twice as high among the unemployed as among the employed</a:t>
            </a:r>
          </a:p>
          <a:p>
            <a:r>
              <a:rPr lang="en-GB" dirty="0"/>
              <a:t>The unemployed have higher rates of bronchitis and ischaemic heart disease than the employed.</a:t>
            </a:r>
          </a:p>
          <a:p>
            <a:r>
              <a:rPr lang="en-GB" dirty="0"/>
              <a:t>The death rate among the unemployed are at least 20% higher than expected after adjustment for social class and age.</a:t>
            </a:r>
          </a:p>
        </p:txBody>
      </p:sp>
      <p:sp>
        <p:nvSpPr>
          <p:cNvPr id="4" name="Slide Number Placeholder 3"/>
          <p:cNvSpPr>
            <a:spLocks noGrp="1"/>
          </p:cNvSpPr>
          <p:nvPr>
            <p:ph type="sldNum" sz="quarter" idx="5"/>
          </p:nvPr>
        </p:nvSpPr>
        <p:spPr/>
        <p:txBody>
          <a:bodyPr/>
          <a:lstStyle/>
          <a:p>
            <a:fld id="{17EA8173-6EA7-483C-A1E0-CFB4950086E9}" type="slidenum">
              <a:rPr lang="en-GB" smtClean="0"/>
              <a:t>30</a:t>
            </a:fld>
            <a:endParaRPr lang="en-GB"/>
          </a:p>
        </p:txBody>
      </p:sp>
    </p:spTree>
    <p:extLst>
      <p:ext uri="{BB962C8B-B14F-4D97-AF65-F5344CB8AC3E}">
        <p14:creationId xmlns:p14="http://schemas.microsoft.com/office/powerpoint/2010/main" val="393437313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i="0" dirty="0">
                <a:effectLst/>
                <a:latin typeface="Helvetica Neue"/>
              </a:rPr>
              <a:t>birth control</a:t>
            </a:r>
            <a:r>
              <a:rPr lang="en-GB" b="0" i="0" dirty="0">
                <a:effectLst/>
                <a:latin typeface="Helvetica Neue"/>
              </a:rPr>
              <a:t>  pills in </a:t>
            </a:r>
            <a:r>
              <a:rPr lang="en-GB" b="0" i="0" dirty="0" err="1">
                <a:effectLst/>
                <a:latin typeface="Helvetica Neue"/>
              </a:rPr>
              <a:t>islam</a:t>
            </a:r>
            <a:r>
              <a:rPr lang="en-GB" b="0" i="0" dirty="0">
                <a:effectLst/>
                <a:latin typeface="Helvetica Neue"/>
              </a:rPr>
              <a:t> </a:t>
            </a:r>
          </a:p>
          <a:p>
            <a:endParaRPr lang="en-GB" b="0" i="0" dirty="0">
              <a:effectLst/>
              <a:latin typeface="Helvetica Neue"/>
            </a:endParaRPr>
          </a:p>
          <a:p>
            <a:r>
              <a:rPr lang="en-GB" b="0" i="0" dirty="0">
                <a:effectLst/>
                <a:latin typeface="Helvetica Neue"/>
              </a:rPr>
              <a:t>This is a cultural practice that has attracted worldwide concern due to its profound deleterious consequences on the health, reproductive ability and psychological wellbeing of women [2]. It is a cultural practice common in parts of Africa, Asia and Middle East. P</a:t>
            </a:r>
          </a:p>
          <a:p>
            <a:endParaRPr lang="en-GB" b="0" i="0" dirty="0">
              <a:effectLst/>
              <a:latin typeface="Helvetica Neue"/>
            </a:endParaRPr>
          </a:p>
          <a:p>
            <a:endParaRPr lang="en-GB" b="0" i="0" dirty="0">
              <a:effectLst/>
              <a:latin typeface="Helvetica Neue"/>
            </a:endParaRP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32</a:t>
            </a:fld>
            <a:endParaRPr lang="en-GB"/>
          </a:p>
        </p:txBody>
      </p:sp>
    </p:spTree>
    <p:extLst>
      <p:ext uri="{BB962C8B-B14F-4D97-AF65-F5344CB8AC3E}">
        <p14:creationId xmlns:p14="http://schemas.microsoft.com/office/powerpoint/2010/main" val="12832973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33</a:t>
            </a:fld>
            <a:endParaRPr lang="en-GB"/>
          </a:p>
        </p:txBody>
      </p:sp>
    </p:spTree>
    <p:extLst>
      <p:ext uri="{BB962C8B-B14F-4D97-AF65-F5344CB8AC3E}">
        <p14:creationId xmlns:p14="http://schemas.microsoft.com/office/powerpoint/2010/main" val="121168345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CDCAC129-372D-4E2C-8F95-3AEC7CCFDC10}" type="slidenum">
              <a:rPr lang="en-US" altLang="en-US" smtClean="0"/>
              <a:pPr>
                <a:defRPr/>
              </a:pPr>
              <a:t>34</a:t>
            </a:fld>
            <a:endParaRPr lang="en-US" altLang="en-US"/>
          </a:p>
        </p:txBody>
      </p:sp>
    </p:spTree>
    <p:extLst>
      <p:ext uri="{BB962C8B-B14F-4D97-AF65-F5344CB8AC3E}">
        <p14:creationId xmlns:p14="http://schemas.microsoft.com/office/powerpoint/2010/main" val="165404656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The Sustainable Development Agenda - United Nations Sustainable Development</a:t>
            </a:r>
            <a:endParaRPr lang="en-GB" dirty="0"/>
          </a:p>
        </p:txBody>
      </p:sp>
      <p:sp>
        <p:nvSpPr>
          <p:cNvPr id="4" name="Slide Number Placeholder 3"/>
          <p:cNvSpPr>
            <a:spLocks noGrp="1"/>
          </p:cNvSpPr>
          <p:nvPr>
            <p:ph type="sldNum" sz="quarter" idx="5"/>
          </p:nvPr>
        </p:nvSpPr>
        <p:spPr/>
        <p:txBody>
          <a:bodyPr/>
          <a:lstStyle/>
          <a:p>
            <a:fld id="{01299401-FA64-41FB-9E94-18CAE8EFDCE9}" type="slidenum">
              <a:rPr lang="en-GB" smtClean="0"/>
              <a:t>35</a:t>
            </a:fld>
            <a:endParaRPr lang="en-GB"/>
          </a:p>
        </p:txBody>
      </p:sp>
    </p:spTree>
    <p:extLst>
      <p:ext uri="{BB962C8B-B14F-4D97-AF65-F5344CB8AC3E}">
        <p14:creationId xmlns:p14="http://schemas.microsoft.com/office/powerpoint/2010/main" val="403199810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https://www.bbc.co.uk/bitesize/guides/z7gmn39/revision/4</a:t>
            </a:r>
          </a:p>
        </p:txBody>
      </p:sp>
      <p:sp>
        <p:nvSpPr>
          <p:cNvPr id="4" name="Slide Number Placeholder 3"/>
          <p:cNvSpPr>
            <a:spLocks noGrp="1"/>
          </p:cNvSpPr>
          <p:nvPr>
            <p:ph type="sldNum" sz="quarter" idx="5"/>
          </p:nvPr>
        </p:nvSpPr>
        <p:spPr/>
        <p:txBody>
          <a:bodyPr/>
          <a:lstStyle/>
          <a:p>
            <a:pPr>
              <a:defRPr/>
            </a:pPr>
            <a:fld id="{CDCAC129-372D-4E2C-8F95-3AEC7CCFDC10}" type="slidenum">
              <a:rPr lang="en-US" altLang="en-US" smtClean="0"/>
              <a:pPr>
                <a:defRPr/>
              </a:pPr>
              <a:t>38</a:t>
            </a:fld>
            <a:endParaRPr lang="en-US" altLang="en-US"/>
          </a:p>
        </p:txBody>
      </p:sp>
    </p:spTree>
    <p:extLst>
      <p:ext uri="{BB962C8B-B14F-4D97-AF65-F5344CB8AC3E}">
        <p14:creationId xmlns:p14="http://schemas.microsoft.com/office/powerpoint/2010/main" val="62978212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21/03/2026</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21/03/2026</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21/03/2026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21/03/2026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21/03/2026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21/03/2026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21/03/2026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21/03/2026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21/03/2026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21/03/2026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21/03/2026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21/03/2026</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6.xml"/><Relationship Id="rId5" Type="http://schemas.openxmlformats.org/officeDocument/2006/relationships/image" Target="../media/image9.png"/><Relationship Id="rId4" Type="http://schemas.openxmlformats.org/officeDocument/2006/relationships/image" Target="../media/image8.png"/></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hyperlink" Target="https://www.un.org/sustainabledevelopment/sustainable-development-goals/" TargetMode="Externa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39.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2" Type="http://schemas.openxmlformats.org/officeDocument/2006/relationships/hyperlink" Target="https://www.youtube.com/watch?v=M-iJM02m_Hg" TargetMode="Externa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2.xml.rels><?xml version="1.0" encoding="UTF-8" standalone="yes"?>
<Relationships xmlns="http://schemas.openxmlformats.org/package/2006/relationships"><Relationship Id="rId3" Type="http://schemas.openxmlformats.org/officeDocument/2006/relationships/hyperlink" Target="https://www.who.int/news-room/questions-and-answers/item/determinants-of-health#:~:text=The%20determinants%20of%20health%20include,person%27s%20individual%20characteristics%20and%20behaviours" TargetMode="External"/><Relationship Id="rId2" Type="http://schemas.openxmlformats.org/officeDocument/2006/relationships/hyperlink" Target="https://www.sciencedirect.com/topics/medicine-and-dentistry/determinants-of-health" TargetMode="Externa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hyperlink" Target="https://www.un.org/sustainabledevelopment/sustainable-development-goals/" TargetMode="External"/><Relationship Id="rId2" Type="http://schemas.openxmlformats.org/officeDocument/2006/relationships/hyperlink" Target="https://www.who.int/health-topics/social-determinants-of-health#tab=tab_1"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55576" y="1196752"/>
            <a:ext cx="7920880" cy="1512168"/>
          </a:xfrm>
        </p:spPr>
        <p:txBody>
          <a:bodyPr>
            <a:noAutofit/>
          </a:bodyPr>
          <a:lstStyle/>
          <a:p>
            <a:r>
              <a:rPr lang="en-GB" sz="3200" b="1" dirty="0">
                <a:solidFill>
                  <a:schemeClr val="bg1"/>
                </a:solidFill>
                <a:cs typeface="Arial" panose="020B0604020202020204" pitchFamily="34" charset="0"/>
              </a:rPr>
              <a:t>INTRODUCTION TO PUBLIC HEALTH</a:t>
            </a:r>
            <a:endParaRPr lang="en-GB" sz="3200" b="1" dirty="0">
              <a:solidFill>
                <a:schemeClr val="bg1"/>
              </a:solidFill>
            </a:endParaRPr>
          </a:p>
        </p:txBody>
      </p:sp>
      <p:sp>
        <p:nvSpPr>
          <p:cNvPr id="3" name="Title 1">
            <a:extLst>
              <a:ext uri="{FF2B5EF4-FFF2-40B4-BE49-F238E27FC236}">
                <a16:creationId xmlns:a16="http://schemas.microsoft.com/office/drawing/2014/main" id="{77A4DBEA-D6A2-4952-8612-2F1B35E2CE46}"/>
              </a:ext>
            </a:extLst>
          </p:cNvPr>
          <p:cNvSpPr txBox="1">
            <a:spLocks/>
          </p:cNvSpPr>
          <p:nvPr/>
        </p:nvSpPr>
        <p:spPr>
          <a:xfrm>
            <a:off x="251520" y="5445224"/>
            <a:ext cx="7992888" cy="648072"/>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endParaRPr lang="en-GB" sz="2000" b="1" dirty="0">
              <a:solidFill>
                <a:schemeClr val="bg1"/>
              </a:solidFill>
            </a:endParaRPr>
          </a:p>
        </p:txBody>
      </p:sp>
      <p:sp>
        <p:nvSpPr>
          <p:cNvPr id="5" name="TextBox 4">
            <a:extLst>
              <a:ext uri="{FF2B5EF4-FFF2-40B4-BE49-F238E27FC236}">
                <a16:creationId xmlns:a16="http://schemas.microsoft.com/office/drawing/2014/main" id="{427E0142-23F9-3434-F789-410B79A36478}"/>
              </a:ext>
            </a:extLst>
          </p:cNvPr>
          <p:cNvSpPr txBox="1"/>
          <p:nvPr/>
        </p:nvSpPr>
        <p:spPr>
          <a:xfrm>
            <a:off x="1763688" y="3602195"/>
            <a:ext cx="5400600" cy="1384995"/>
          </a:xfrm>
          <a:prstGeom prst="rect">
            <a:avLst/>
          </a:prstGeom>
          <a:noFill/>
        </p:spPr>
        <p:txBody>
          <a:bodyPr wrap="square">
            <a:spAutoFit/>
          </a:bodyPr>
          <a:lstStyle/>
          <a:p>
            <a:pPr algn="ctr"/>
            <a:r>
              <a:rPr lang="en-GB" sz="2800" b="1" i="1" dirty="0">
                <a:solidFill>
                  <a:schemeClr val="bg1"/>
                </a:solidFill>
                <a:cs typeface="Arial" panose="020B0604020202020204" pitchFamily="34" charset="0"/>
              </a:rPr>
              <a:t>LCHS4008</a:t>
            </a:r>
            <a:endParaRPr lang="en-GB" sz="2800" b="1" dirty="0">
              <a:solidFill>
                <a:schemeClr val="bg1"/>
              </a:solidFill>
              <a:cs typeface="Arial" panose="020B0604020202020204" pitchFamily="34" charset="0"/>
            </a:endParaRPr>
          </a:p>
          <a:p>
            <a:pPr algn="ctr"/>
            <a:endParaRPr lang="en-GB" sz="2800" b="1" dirty="0">
              <a:solidFill>
                <a:schemeClr val="bg1"/>
              </a:solidFill>
              <a:cs typeface="Arial" panose="020B0604020202020204" pitchFamily="34" charset="0"/>
            </a:endParaRPr>
          </a:p>
          <a:p>
            <a:pPr algn="ctr"/>
            <a:endParaRPr lang="en-GB" sz="2800" dirty="0"/>
          </a:p>
        </p:txBody>
      </p:sp>
      <p:sp>
        <p:nvSpPr>
          <p:cNvPr id="8" name="TextBox 7">
            <a:extLst>
              <a:ext uri="{FF2B5EF4-FFF2-40B4-BE49-F238E27FC236}">
                <a16:creationId xmlns:a16="http://schemas.microsoft.com/office/drawing/2014/main" id="{0583DE83-3B95-86A6-E705-2EF80A7EE526}"/>
              </a:ext>
            </a:extLst>
          </p:cNvPr>
          <p:cNvSpPr txBox="1"/>
          <p:nvPr/>
        </p:nvSpPr>
        <p:spPr>
          <a:xfrm>
            <a:off x="1835696" y="2722637"/>
            <a:ext cx="6012160" cy="584775"/>
          </a:xfrm>
          <a:prstGeom prst="rect">
            <a:avLst/>
          </a:prstGeom>
          <a:noFill/>
        </p:spPr>
        <p:txBody>
          <a:bodyPr wrap="square">
            <a:spAutoFit/>
          </a:bodyPr>
          <a:lstStyle/>
          <a:p>
            <a:pPr algn="ctr"/>
            <a:r>
              <a:rPr lang="en-GB" sz="3200" b="1" i="1" dirty="0">
                <a:solidFill>
                  <a:schemeClr val="bg1"/>
                </a:solidFill>
              </a:rPr>
              <a:t>Determinants of Health</a:t>
            </a:r>
            <a:endParaRPr lang="en-GB" sz="3200" i="1" dirty="0">
              <a:solidFill>
                <a:schemeClr val="bg1"/>
              </a:solidFill>
            </a:endParaRPr>
          </a:p>
        </p:txBody>
      </p:sp>
    </p:spTree>
    <p:extLst>
      <p:ext uri="{BB962C8B-B14F-4D97-AF65-F5344CB8AC3E}">
        <p14:creationId xmlns:p14="http://schemas.microsoft.com/office/powerpoint/2010/main" val="11836589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7284CC-33D5-13DA-B2ED-25F00A71DB84}"/>
              </a:ext>
            </a:extLst>
          </p:cNvPr>
          <p:cNvSpPr>
            <a:spLocks noGrp="1"/>
          </p:cNvSpPr>
          <p:nvPr>
            <p:ph type="title"/>
          </p:nvPr>
        </p:nvSpPr>
        <p:spPr/>
        <p:txBody>
          <a:bodyPr>
            <a:normAutofit/>
          </a:bodyPr>
          <a:lstStyle/>
          <a:p>
            <a:r>
              <a:rPr lang="en-GB" b="1" dirty="0">
                <a:cs typeface="Arial" panose="020B0604020202020204" pitchFamily="34" charset="0"/>
              </a:rPr>
              <a:t>Learning outcomes</a:t>
            </a:r>
          </a:p>
        </p:txBody>
      </p:sp>
      <p:sp>
        <p:nvSpPr>
          <p:cNvPr id="3" name="Content Placeholder 2">
            <a:extLst>
              <a:ext uri="{FF2B5EF4-FFF2-40B4-BE49-F238E27FC236}">
                <a16:creationId xmlns:a16="http://schemas.microsoft.com/office/drawing/2014/main" id="{9AD6F64A-255D-C778-4B76-31A5018CDC03}"/>
              </a:ext>
            </a:extLst>
          </p:cNvPr>
          <p:cNvSpPr>
            <a:spLocks noGrp="1"/>
          </p:cNvSpPr>
          <p:nvPr>
            <p:ph idx="1"/>
          </p:nvPr>
        </p:nvSpPr>
        <p:spPr/>
        <p:txBody>
          <a:bodyPr>
            <a:normAutofit lnSpcReduction="10000"/>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2200" b="0" i="0" u="none" strike="noStrike" kern="1200" cap="none" spc="0" normalizeH="0" baseline="0" noProof="0" dirty="0">
                <a:ln>
                  <a:noFill/>
                </a:ln>
                <a:solidFill>
                  <a:prstClr val="black"/>
                </a:solidFill>
                <a:effectLst/>
                <a:uLnTx/>
                <a:uFillTx/>
                <a:latin typeface="Myriad Pro"/>
                <a:ea typeface="+mn-ea"/>
                <a:cs typeface="+mn-cs"/>
              </a:rPr>
              <a:t>Upon successful completion of this module, you should be able to: </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endParaRPr kumimoji="0" lang="en-GB" sz="2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l" defTabSz="914400" rtl="0" eaLnBrk="1" fontAlgn="auto" latinLnBrk="0" hangingPunct="1">
              <a:lnSpc>
                <a:spcPct val="100000"/>
              </a:lnSpc>
              <a:spcBef>
                <a:spcPct val="20000"/>
              </a:spcBef>
              <a:spcAft>
                <a:spcPts val="0"/>
              </a:spcAft>
              <a:buClrTx/>
              <a:buSzTx/>
              <a:buFont typeface="Wingdings" panose="05000000000000000000" pitchFamily="2" charset="2"/>
              <a:buChar char="§"/>
              <a:tabLst/>
              <a:defRPr/>
            </a:pPr>
            <a:r>
              <a:rPr kumimoji="0" lang="en-GB" sz="2200" b="0" i="0" u="none" strike="noStrike" kern="1200" cap="none" spc="0" normalizeH="0" baseline="0" noProof="0" dirty="0">
                <a:ln>
                  <a:noFill/>
                </a:ln>
                <a:solidFill>
                  <a:prstClr val="black"/>
                </a:solidFill>
                <a:effectLst/>
                <a:uLnTx/>
                <a:uFillTx/>
                <a:latin typeface="Myriad Pro"/>
                <a:ea typeface="+mn-ea"/>
                <a:cs typeface="+mn-cs"/>
              </a:rPr>
              <a:t>Understand different approaches and strategies used to measure, monitor and control the incidence of disease in communities</a:t>
            </a:r>
          </a:p>
          <a:p>
            <a:pPr marL="342900" marR="0" lvl="0" indent="-342900" algn="l" defTabSz="914400" rtl="0" eaLnBrk="1" fontAlgn="auto" latinLnBrk="0" hangingPunct="1">
              <a:lnSpc>
                <a:spcPct val="100000"/>
              </a:lnSpc>
              <a:spcBef>
                <a:spcPct val="20000"/>
              </a:spcBef>
              <a:spcAft>
                <a:spcPts val="0"/>
              </a:spcAft>
              <a:buClrTx/>
              <a:buSzTx/>
              <a:buFont typeface="Wingdings" panose="05000000000000000000" pitchFamily="2" charset="2"/>
              <a:buChar char="§"/>
              <a:tabLst/>
              <a:defRPr/>
            </a:pPr>
            <a:r>
              <a:rPr kumimoji="0" lang="en-GB" sz="2200" b="0" i="0" u="none" strike="noStrike" kern="1200" cap="none" spc="0" normalizeH="0" baseline="0" noProof="0" dirty="0">
                <a:ln>
                  <a:noFill/>
                </a:ln>
                <a:solidFill>
                  <a:prstClr val="black"/>
                </a:solidFill>
                <a:effectLst/>
                <a:uLnTx/>
                <a:uFillTx/>
                <a:latin typeface="Myriad Pro"/>
                <a:ea typeface="+mn-ea"/>
                <a:cs typeface="+mn-cs"/>
              </a:rPr>
              <a:t>Investigate the implications of illness and disease in communities for the provision of health and social care services</a:t>
            </a:r>
          </a:p>
          <a:p>
            <a:pPr marL="342900" marR="0" lvl="0" indent="-342900" algn="l" defTabSz="914400" rtl="0" eaLnBrk="1" fontAlgn="auto" latinLnBrk="0" hangingPunct="1">
              <a:lnSpc>
                <a:spcPct val="100000"/>
              </a:lnSpc>
              <a:spcBef>
                <a:spcPct val="20000"/>
              </a:spcBef>
              <a:spcAft>
                <a:spcPts val="0"/>
              </a:spcAft>
              <a:buClrTx/>
              <a:buSzTx/>
              <a:buFont typeface="Wingdings" panose="05000000000000000000" pitchFamily="2" charset="2"/>
              <a:buChar char="§"/>
              <a:tabLst/>
              <a:defRPr/>
            </a:pPr>
            <a:r>
              <a:rPr kumimoji="0" lang="en-GB" sz="2200" b="0" i="0" u="none" strike="noStrike" kern="1200" cap="none" spc="0" normalizeH="0" baseline="0" noProof="0" dirty="0">
                <a:ln>
                  <a:noFill/>
                </a:ln>
                <a:solidFill>
                  <a:prstClr val="black"/>
                </a:solidFill>
                <a:effectLst/>
                <a:uLnTx/>
                <a:uFillTx/>
                <a:latin typeface="Myriad Pro"/>
                <a:ea typeface="+mn-ea"/>
                <a:cs typeface="+mn-cs"/>
              </a:rPr>
              <a:t>Understand the factors influencing the health and wellbeing of individuals in health or social care settings.</a:t>
            </a:r>
          </a:p>
          <a:p>
            <a:pPr marL="0" indent="0">
              <a:buNone/>
            </a:pPr>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27962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3171FD-6EF8-4F2C-9F4E-5E8D3BF01FE0}"/>
              </a:ext>
            </a:extLst>
          </p:cNvPr>
          <p:cNvSpPr>
            <a:spLocks noGrp="1"/>
          </p:cNvSpPr>
          <p:nvPr>
            <p:ph type="title"/>
          </p:nvPr>
        </p:nvSpPr>
        <p:spPr/>
        <p:txBody>
          <a:bodyPr/>
          <a:lstStyle/>
          <a:p>
            <a:r>
              <a:rPr lang="en-GB" b="1" dirty="0"/>
              <a:t>Aims of the Session</a:t>
            </a:r>
            <a:endParaRPr lang="en-GB" dirty="0"/>
          </a:p>
        </p:txBody>
      </p:sp>
      <p:sp>
        <p:nvSpPr>
          <p:cNvPr id="3" name="Content Placeholder 2">
            <a:extLst>
              <a:ext uri="{FF2B5EF4-FFF2-40B4-BE49-F238E27FC236}">
                <a16:creationId xmlns:a16="http://schemas.microsoft.com/office/drawing/2014/main" id="{DF99822D-0470-4551-AB24-B693EF2E6662}"/>
              </a:ext>
            </a:extLst>
          </p:cNvPr>
          <p:cNvSpPr>
            <a:spLocks noGrp="1"/>
          </p:cNvSpPr>
          <p:nvPr>
            <p:ph idx="1"/>
          </p:nvPr>
        </p:nvSpPr>
        <p:spPr/>
        <p:txBody>
          <a:bodyPr/>
          <a:lstStyle/>
          <a:p>
            <a:pPr marL="0" lvl="0" indent="0">
              <a:buSzPct val="100000"/>
              <a:buNone/>
            </a:pPr>
            <a:r>
              <a:rPr lang="en-GB" sz="2600" dirty="0"/>
              <a:t>To understand : </a:t>
            </a:r>
          </a:p>
          <a:p>
            <a:pPr lvl="0">
              <a:buSzPct val="100000"/>
              <a:buFont typeface="Wingdings" panose="05000000000000000000" pitchFamily="2" charset="2"/>
              <a:buChar char="§"/>
            </a:pPr>
            <a:r>
              <a:rPr lang="en-GB" sz="2800" dirty="0"/>
              <a:t>The term determinants of Health</a:t>
            </a:r>
          </a:p>
          <a:p>
            <a:pPr lvl="0">
              <a:buSzPct val="100000"/>
              <a:buFont typeface="Wingdings" panose="05000000000000000000" pitchFamily="2" charset="2"/>
              <a:buChar char="§"/>
            </a:pPr>
            <a:r>
              <a:rPr lang="en-GB" sz="2800" dirty="0"/>
              <a:t>All the factors that affect health</a:t>
            </a:r>
          </a:p>
          <a:p>
            <a:pPr lvl="0">
              <a:buSzPct val="100000"/>
              <a:buFont typeface="Wingdings" panose="05000000000000000000" pitchFamily="2" charset="2"/>
              <a:buChar char="§"/>
            </a:pPr>
            <a:r>
              <a:rPr lang="en-GB" sz="2800" dirty="0"/>
              <a:t>The term Social determinants of health</a:t>
            </a:r>
          </a:p>
          <a:p>
            <a:pPr lvl="0">
              <a:buSzPct val="100000"/>
              <a:buFont typeface="Wingdings" panose="05000000000000000000" pitchFamily="2" charset="2"/>
              <a:buChar char="§"/>
            </a:pPr>
            <a:r>
              <a:rPr lang="en-GB" sz="2800" dirty="0"/>
              <a:t>Sustainable development goal and its relations to the determinants of health </a:t>
            </a:r>
          </a:p>
        </p:txBody>
      </p:sp>
    </p:spTree>
    <p:extLst>
      <p:ext uri="{BB962C8B-B14F-4D97-AF65-F5344CB8AC3E}">
        <p14:creationId xmlns:p14="http://schemas.microsoft.com/office/powerpoint/2010/main" val="996749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E22D8B-C779-451F-8982-BB73C77D22EB}"/>
              </a:ext>
            </a:extLst>
          </p:cNvPr>
          <p:cNvSpPr>
            <a:spLocks noGrp="1"/>
          </p:cNvSpPr>
          <p:nvPr>
            <p:ph type="ctrTitle"/>
          </p:nvPr>
        </p:nvSpPr>
        <p:spPr>
          <a:xfrm>
            <a:off x="323528" y="1916832"/>
            <a:ext cx="8568952" cy="2387600"/>
          </a:xfrm>
        </p:spPr>
        <p:txBody>
          <a:bodyPr/>
          <a:lstStyle/>
          <a:p>
            <a:r>
              <a:rPr lang="en-GB" sz="4000" b="1" i="1" dirty="0">
                <a:solidFill>
                  <a:schemeClr val="bg1"/>
                </a:solidFill>
              </a:rPr>
              <a:t>What is health determinants?</a:t>
            </a:r>
          </a:p>
        </p:txBody>
      </p:sp>
      <p:pic>
        <p:nvPicPr>
          <p:cNvPr id="5" name="Picture 4" descr="A picture containing vector graphics&#10;&#10;Description automatically generated">
            <a:extLst>
              <a:ext uri="{FF2B5EF4-FFF2-40B4-BE49-F238E27FC236}">
                <a16:creationId xmlns:a16="http://schemas.microsoft.com/office/drawing/2014/main" id="{2E3E8D5D-020C-8872-0E68-9637087933F7}"/>
              </a:ext>
            </a:extLst>
          </p:cNvPr>
          <p:cNvPicPr>
            <a:picLocks noChangeAspect="1"/>
          </p:cNvPicPr>
          <p:nvPr/>
        </p:nvPicPr>
        <p:blipFill>
          <a:blip r:embed="rId3"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164288" y="4005064"/>
            <a:ext cx="1979712" cy="2002074"/>
          </a:xfrm>
          <a:prstGeom prst="rect">
            <a:avLst/>
          </a:prstGeom>
        </p:spPr>
      </p:pic>
    </p:spTree>
    <p:extLst>
      <p:ext uri="{BB962C8B-B14F-4D97-AF65-F5344CB8AC3E}">
        <p14:creationId xmlns:p14="http://schemas.microsoft.com/office/powerpoint/2010/main" val="17084366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CA620C1-0EF3-499F-9E82-B0705BF3C55B}"/>
              </a:ext>
            </a:extLst>
          </p:cNvPr>
          <p:cNvSpPr txBox="1"/>
          <p:nvPr/>
        </p:nvSpPr>
        <p:spPr>
          <a:xfrm>
            <a:off x="457200" y="274638"/>
            <a:ext cx="8229600" cy="1143000"/>
          </a:xfrm>
          <a:prstGeom prst="rect">
            <a:avLst/>
          </a:prstGeom>
        </p:spPr>
        <p:txBody>
          <a:bodyPr vert="horz" lIns="91440" tIns="45720" rIns="91440" bIns="45720" rtlCol="0" anchor="ctr">
            <a:normAutofit/>
          </a:bodyPr>
          <a:lstStyle/>
          <a:p>
            <a:pPr algn="ctr">
              <a:spcBef>
                <a:spcPct val="0"/>
              </a:spcBef>
              <a:spcAft>
                <a:spcPts val="600"/>
              </a:spcAft>
            </a:pPr>
            <a:r>
              <a:rPr lang="en-GB" sz="4400" b="1">
                <a:latin typeface="+mj-lt"/>
                <a:ea typeface="+mj-ea"/>
                <a:cs typeface="+mj-cs"/>
              </a:rPr>
              <a:t>Health Determinants</a:t>
            </a:r>
          </a:p>
        </p:txBody>
      </p:sp>
      <p:sp>
        <p:nvSpPr>
          <p:cNvPr id="7" name="Rectangle 6">
            <a:extLst>
              <a:ext uri="{FF2B5EF4-FFF2-40B4-BE49-F238E27FC236}">
                <a16:creationId xmlns:a16="http://schemas.microsoft.com/office/drawing/2014/main" id="{7AD23B1C-C4CB-449E-B193-89AF156EAB78}"/>
              </a:ext>
            </a:extLst>
          </p:cNvPr>
          <p:cNvSpPr/>
          <p:nvPr/>
        </p:nvSpPr>
        <p:spPr>
          <a:xfrm>
            <a:off x="457200" y="1600201"/>
            <a:ext cx="4038600" cy="3989040"/>
          </a:xfrm>
          <a:prstGeom prst="rect">
            <a:avLst/>
          </a:prstGeom>
        </p:spPr>
        <p:txBody>
          <a:bodyPr vert="horz" lIns="91440" tIns="45720" rIns="91440" bIns="45720" rtlCol="0">
            <a:normAutofit/>
          </a:bodyPr>
          <a:lstStyle/>
          <a:p>
            <a:pPr marR="142875">
              <a:spcBef>
                <a:spcPct val="20000"/>
              </a:spcBef>
              <a:spcAft>
                <a:spcPts val="0"/>
              </a:spcAft>
              <a:buFont typeface="Arial" pitchFamily="34" charset="0"/>
            </a:pPr>
            <a:r>
              <a:rPr lang="en-GB" sz="2800" dirty="0"/>
              <a:t>Health determinants(causes) are factors that can influence the health of an individual.  </a:t>
            </a:r>
          </a:p>
          <a:p>
            <a:pPr marR="142875">
              <a:spcBef>
                <a:spcPct val="20000"/>
              </a:spcBef>
              <a:spcAft>
                <a:spcPts val="0"/>
              </a:spcAft>
              <a:buFont typeface="Arial" pitchFamily="34" charset="0"/>
            </a:pPr>
            <a:r>
              <a:rPr lang="en-GB" sz="2800" dirty="0"/>
              <a:t>                                           (WHO, 2019)                                                                             </a:t>
            </a:r>
          </a:p>
        </p:txBody>
      </p:sp>
      <p:pic>
        <p:nvPicPr>
          <p:cNvPr id="2" name="Picture 1">
            <a:extLst>
              <a:ext uri="{FF2B5EF4-FFF2-40B4-BE49-F238E27FC236}">
                <a16:creationId xmlns:a16="http://schemas.microsoft.com/office/drawing/2014/main" id="{DB26F116-3443-6AB8-B669-B6334B42119A}"/>
              </a:ext>
            </a:extLst>
          </p:cNvPr>
          <p:cNvPicPr>
            <a:picLocks noChangeAspect="1"/>
          </p:cNvPicPr>
          <p:nvPr/>
        </p:nvPicPr>
        <p:blipFill>
          <a:blip r:embed="rId2"/>
          <a:stretch>
            <a:fillRect/>
          </a:stretch>
        </p:blipFill>
        <p:spPr>
          <a:xfrm>
            <a:off x="4648200" y="2542867"/>
            <a:ext cx="4038600" cy="2103708"/>
          </a:xfrm>
          <a:prstGeom prst="rect">
            <a:avLst/>
          </a:prstGeom>
          <a:noFill/>
        </p:spPr>
      </p:pic>
    </p:spTree>
    <p:extLst>
      <p:ext uri="{BB962C8B-B14F-4D97-AF65-F5344CB8AC3E}">
        <p14:creationId xmlns:p14="http://schemas.microsoft.com/office/powerpoint/2010/main" val="33933818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7C14ED-D3FF-446C-8433-F9F3F5D7AEC4}"/>
              </a:ext>
            </a:extLst>
          </p:cNvPr>
          <p:cNvSpPr>
            <a:spLocks noGrp="1"/>
          </p:cNvSpPr>
          <p:nvPr>
            <p:ph type="title"/>
          </p:nvPr>
        </p:nvSpPr>
        <p:spPr>
          <a:xfrm>
            <a:off x="457200" y="274638"/>
            <a:ext cx="8229600" cy="1143000"/>
          </a:xfrm>
        </p:spPr>
        <p:txBody>
          <a:bodyPr vert="horz" lIns="91440" tIns="45720" rIns="91440" bIns="45720" rtlCol="0" anchor="ctr">
            <a:normAutofit/>
          </a:bodyPr>
          <a:lstStyle/>
          <a:p>
            <a:r>
              <a:rPr lang="en-GB" b="1"/>
              <a:t>Activity </a:t>
            </a:r>
          </a:p>
        </p:txBody>
      </p:sp>
      <p:pic>
        <p:nvPicPr>
          <p:cNvPr id="1026" name="Picture 2" descr="World Health Day: 5 surprising ways to ...">
            <a:extLst>
              <a:ext uri="{FF2B5EF4-FFF2-40B4-BE49-F238E27FC236}">
                <a16:creationId xmlns:a16="http://schemas.microsoft.com/office/drawing/2014/main" id="{6B23FEA5-0578-9AF5-4149-9D475E5FCF0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3212" r="37416" b="-1"/>
          <a:stretch>
            <a:fillRect/>
          </a:stretch>
        </p:blipFill>
        <p:spPr bwMode="auto">
          <a:xfrm>
            <a:off x="457200" y="1600201"/>
            <a:ext cx="3754760" cy="3708683"/>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25A2FE0C-8188-428C-9DBD-A814733232F6}"/>
              </a:ext>
            </a:extLst>
          </p:cNvPr>
          <p:cNvSpPr txBox="1"/>
          <p:nvPr/>
        </p:nvSpPr>
        <p:spPr>
          <a:xfrm>
            <a:off x="4648200" y="1600201"/>
            <a:ext cx="4038600" cy="3989040"/>
          </a:xfrm>
          <a:prstGeom prst="rect">
            <a:avLst/>
          </a:prstGeom>
        </p:spPr>
        <p:txBody>
          <a:bodyPr vert="horz" lIns="91440" tIns="45720" rIns="91440" bIns="45720" rtlCol="0">
            <a:normAutofit/>
          </a:bodyPr>
          <a:lstStyle/>
          <a:p>
            <a:pPr marL="342900" indent="-342900">
              <a:lnSpc>
                <a:spcPct val="90000"/>
              </a:lnSpc>
              <a:spcBef>
                <a:spcPct val="20000"/>
              </a:spcBef>
              <a:buFont typeface="Arial" pitchFamily="34" charset="0"/>
              <a:buChar char="•"/>
            </a:pPr>
            <a:r>
              <a:rPr lang="en-US" sz="2000" dirty="0"/>
              <a:t>Working  individually , identify the different factors that you think can influence peoples’ health</a:t>
            </a:r>
          </a:p>
          <a:p>
            <a:pPr marL="342900" indent="-342900">
              <a:lnSpc>
                <a:spcPct val="90000"/>
              </a:lnSpc>
              <a:spcBef>
                <a:spcPct val="20000"/>
              </a:spcBef>
              <a:buFont typeface="Arial" pitchFamily="34" charset="0"/>
              <a:buChar char="•"/>
            </a:pPr>
            <a:endParaRPr lang="en-US" sz="2000" dirty="0"/>
          </a:p>
          <a:p>
            <a:pPr marL="342900" indent="-342900">
              <a:lnSpc>
                <a:spcPct val="90000"/>
              </a:lnSpc>
              <a:spcBef>
                <a:spcPct val="20000"/>
              </a:spcBef>
              <a:buFont typeface="Arial" pitchFamily="34" charset="0"/>
              <a:buChar char="•"/>
            </a:pPr>
            <a:endParaRPr lang="en-US" sz="2000" dirty="0"/>
          </a:p>
          <a:p>
            <a:pPr marL="342900" indent="-342900">
              <a:lnSpc>
                <a:spcPct val="90000"/>
              </a:lnSpc>
              <a:spcBef>
                <a:spcPct val="20000"/>
              </a:spcBef>
              <a:buFont typeface="Arial" pitchFamily="34" charset="0"/>
              <a:buChar char="•"/>
            </a:pPr>
            <a:endParaRPr lang="en-US" sz="2000" dirty="0"/>
          </a:p>
          <a:p>
            <a:pPr marL="342900" indent="-342900">
              <a:lnSpc>
                <a:spcPct val="90000"/>
              </a:lnSpc>
              <a:spcBef>
                <a:spcPct val="20000"/>
              </a:spcBef>
              <a:buFont typeface="Arial" pitchFamily="34" charset="0"/>
              <a:buChar char="•"/>
            </a:pPr>
            <a:endParaRPr lang="en-US" sz="2000" dirty="0"/>
          </a:p>
          <a:p>
            <a:pPr marL="342900" indent="-342900">
              <a:lnSpc>
                <a:spcPct val="90000"/>
              </a:lnSpc>
              <a:spcBef>
                <a:spcPct val="20000"/>
              </a:spcBef>
              <a:buFont typeface="Arial" pitchFamily="34" charset="0"/>
              <a:buChar char="•"/>
            </a:pPr>
            <a:r>
              <a:rPr lang="en-US" sz="2000" b="1" dirty="0"/>
              <a:t>Feedback your findings to the whole class</a:t>
            </a:r>
          </a:p>
          <a:p>
            <a:pPr marL="342900" indent="-342900">
              <a:lnSpc>
                <a:spcPct val="90000"/>
              </a:lnSpc>
              <a:spcBef>
                <a:spcPct val="20000"/>
              </a:spcBef>
              <a:buFont typeface="Arial" pitchFamily="34" charset="0"/>
              <a:buChar char="•"/>
            </a:pPr>
            <a:endParaRPr lang="en-US" sz="2000" b="1" dirty="0"/>
          </a:p>
          <a:p>
            <a:pPr>
              <a:lnSpc>
                <a:spcPct val="90000"/>
              </a:lnSpc>
              <a:spcBef>
                <a:spcPct val="20000"/>
              </a:spcBef>
            </a:pPr>
            <a:r>
              <a:rPr lang="en-US" sz="2000" b="1" dirty="0"/>
              <a:t>    10mins</a:t>
            </a:r>
          </a:p>
        </p:txBody>
      </p:sp>
    </p:spTree>
    <p:extLst>
      <p:ext uri="{BB962C8B-B14F-4D97-AF65-F5344CB8AC3E}">
        <p14:creationId xmlns:p14="http://schemas.microsoft.com/office/powerpoint/2010/main" val="39756448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539F02-BBC7-01B6-AF55-DB2491B7A8CB}"/>
              </a:ext>
            </a:extLst>
          </p:cNvPr>
          <p:cNvSpPr>
            <a:spLocks noGrp="1"/>
          </p:cNvSpPr>
          <p:nvPr>
            <p:ph type="title"/>
          </p:nvPr>
        </p:nvSpPr>
        <p:spPr>
          <a:xfrm>
            <a:off x="457200" y="274638"/>
            <a:ext cx="8229600" cy="1143000"/>
          </a:xfrm>
        </p:spPr>
        <p:txBody>
          <a:bodyPr anchor="ctr">
            <a:normAutofit/>
          </a:bodyPr>
          <a:lstStyle/>
          <a:p>
            <a:r>
              <a:rPr lang="en-GB" b="1"/>
              <a:t>Determinants of Health</a:t>
            </a:r>
            <a:endParaRPr lang="en-GB" dirty="0"/>
          </a:p>
        </p:txBody>
      </p:sp>
      <p:sp>
        <p:nvSpPr>
          <p:cNvPr id="3" name="Content Placeholder 2">
            <a:extLst>
              <a:ext uri="{FF2B5EF4-FFF2-40B4-BE49-F238E27FC236}">
                <a16:creationId xmlns:a16="http://schemas.microsoft.com/office/drawing/2014/main" id="{40DF742E-68EB-B51D-5C40-FF9C6719943D}"/>
              </a:ext>
            </a:extLst>
          </p:cNvPr>
          <p:cNvSpPr>
            <a:spLocks noGrp="1"/>
          </p:cNvSpPr>
          <p:nvPr>
            <p:ph sz="half" idx="1"/>
          </p:nvPr>
        </p:nvSpPr>
        <p:spPr>
          <a:xfrm>
            <a:off x="457200" y="1600201"/>
            <a:ext cx="4038600" cy="3989040"/>
          </a:xfrm>
        </p:spPr>
        <p:txBody>
          <a:bodyPr>
            <a:normAutofit/>
          </a:bodyPr>
          <a:lstStyle/>
          <a:p>
            <a:pPr marL="0" indent="0">
              <a:lnSpc>
                <a:spcPct val="90000"/>
              </a:lnSpc>
              <a:buNone/>
            </a:pPr>
            <a:r>
              <a:rPr lang="en-GB" sz="1500" dirty="0"/>
              <a:t>The determinants of health can be divided into four, core categories:</a:t>
            </a:r>
          </a:p>
          <a:p>
            <a:pPr>
              <a:lnSpc>
                <a:spcPct val="90000"/>
              </a:lnSpc>
              <a:buFont typeface="Wingdings" panose="05000000000000000000" pitchFamily="2" charset="2"/>
              <a:buChar char="§"/>
            </a:pPr>
            <a:r>
              <a:rPr lang="en-GB" sz="1500" dirty="0"/>
              <a:t> nutrition, </a:t>
            </a:r>
          </a:p>
          <a:p>
            <a:pPr>
              <a:lnSpc>
                <a:spcPct val="90000"/>
              </a:lnSpc>
              <a:buFont typeface="Wingdings" panose="05000000000000000000" pitchFamily="2" charset="2"/>
              <a:buChar char="§"/>
            </a:pPr>
            <a:r>
              <a:rPr lang="en-GB" sz="1500" dirty="0"/>
              <a:t>lifestyle, </a:t>
            </a:r>
          </a:p>
          <a:p>
            <a:pPr>
              <a:lnSpc>
                <a:spcPct val="90000"/>
              </a:lnSpc>
              <a:buFont typeface="Wingdings" panose="05000000000000000000" pitchFamily="2" charset="2"/>
              <a:buChar char="§"/>
            </a:pPr>
            <a:r>
              <a:rPr lang="en-GB" sz="1500" dirty="0"/>
              <a:t>environment, and </a:t>
            </a:r>
          </a:p>
          <a:p>
            <a:pPr>
              <a:lnSpc>
                <a:spcPct val="90000"/>
              </a:lnSpc>
              <a:buFont typeface="Wingdings" panose="05000000000000000000" pitchFamily="2" charset="2"/>
              <a:buChar char="§"/>
            </a:pPr>
            <a:r>
              <a:rPr lang="en-GB" sz="1500" dirty="0"/>
              <a:t>Genetics</a:t>
            </a:r>
          </a:p>
          <a:p>
            <a:pPr marL="0" indent="0">
              <a:lnSpc>
                <a:spcPct val="90000"/>
              </a:lnSpc>
              <a:buNone/>
            </a:pPr>
            <a:r>
              <a:rPr lang="en-GB" sz="1500" dirty="0"/>
              <a:t> </a:t>
            </a:r>
          </a:p>
          <a:p>
            <a:pPr>
              <a:lnSpc>
                <a:spcPct val="90000"/>
              </a:lnSpc>
              <a:buFont typeface="Wingdings" panose="05000000000000000000" pitchFamily="2" charset="2"/>
              <a:buChar char="§"/>
            </a:pPr>
            <a:r>
              <a:rPr lang="en-GB" sz="1500" dirty="0"/>
              <a:t>When any one of the pillars of health determinants becomes weak, a support system is needed.</a:t>
            </a:r>
          </a:p>
          <a:p>
            <a:pPr marL="0" indent="0">
              <a:lnSpc>
                <a:spcPct val="90000"/>
              </a:lnSpc>
              <a:buNone/>
            </a:pPr>
            <a:endParaRPr lang="en-GB" sz="1500" dirty="0"/>
          </a:p>
          <a:p>
            <a:pPr>
              <a:lnSpc>
                <a:spcPct val="90000"/>
              </a:lnSpc>
              <a:buFont typeface="Wingdings" panose="05000000000000000000" pitchFamily="2" charset="2"/>
              <a:buChar char="§"/>
            </a:pPr>
            <a:r>
              <a:rPr lang="en-GB" sz="1500" dirty="0"/>
              <a:t>This is considered the fifth determinant of health and involves medical care </a:t>
            </a:r>
          </a:p>
          <a:p>
            <a:pPr>
              <a:lnSpc>
                <a:spcPct val="90000"/>
              </a:lnSpc>
              <a:buFont typeface="Wingdings" panose="05000000000000000000" pitchFamily="2" charset="2"/>
              <a:buChar char="§"/>
            </a:pPr>
            <a:endParaRPr lang="en-GB" sz="1500" dirty="0"/>
          </a:p>
          <a:p>
            <a:pPr marL="0" indent="0">
              <a:lnSpc>
                <a:spcPct val="90000"/>
              </a:lnSpc>
              <a:buNone/>
            </a:pPr>
            <a:r>
              <a:rPr kumimoji="0" lang="en-GB" sz="1500" b="0" i="0" u="none" strike="noStrike" kern="1200" cap="none" spc="0" normalizeH="0" baseline="0" noProof="0" dirty="0">
                <a:ln>
                  <a:noFill/>
                </a:ln>
                <a:effectLst/>
                <a:uLnTx/>
                <a:uFillTx/>
              </a:rPr>
              <a:t>          (Patwardhan, </a:t>
            </a:r>
            <a:r>
              <a:rPr kumimoji="0" lang="en-GB" sz="1500" b="0" i="0" u="none" strike="noStrike" kern="1200" cap="none" spc="0" normalizeH="0" baseline="0" noProof="0" dirty="0" err="1">
                <a:ln>
                  <a:noFill/>
                </a:ln>
                <a:effectLst/>
                <a:uLnTx/>
                <a:uFillTx/>
              </a:rPr>
              <a:t>Mutalik</a:t>
            </a:r>
            <a:r>
              <a:rPr kumimoji="0" lang="en-GB" sz="1500" b="0" i="0" u="none" strike="noStrike" kern="1200" cap="none" spc="0" normalizeH="0" baseline="0" noProof="0" dirty="0">
                <a:ln>
                  <a:noFill/>
                </a:ln>
                <a:effectLst/>
                <a:uLnTx/>
                <a:uFillTx/>
              </a:rPr>
              <a:t>, </a:t>
            </a:r>
            <a:r>
              <a:rPr kumimoji="0" lang="en-GB" sz="1500" b="0" i="0" u="none" strike="noStrike" kern="1200" cap="none" spc="0" normalizeH="0" baseline="0" noProof="0" dirty="0" err="1">
                <a:ln>
                  <a:noFill/>
                </a:ln>
                <a:effectLst/>
                <a:uLnTx/>
                <a:uFillTx/>
              </a:rPr>
              <a:t>Tillu</a:t>
            </a:r>
            <a:r>
              <a:rPr kumimoji="0" lang="en-GB" sz="1500" b="0" i="0" u="none" strike="noStrike" kern="1200" cap="none" spc="0" normalizeH="0" baseline="0" noProof="0" dirty="0">
                <a:ln>
                  <a:noFill/>
                </a:ln>
                <a:effectLst/>
                <a:uLnTx/>
                <a:uFillTx/>
              </a:rPr>
              <a:t>, 2015)</a:t>
            </a:r>
            <a:endParaRPr lang="en-GB" sz="1500" dirty="0"/>
          </a:p>
        </p:txBody>
      </p:sp>
      <p:pic>
        <p:nvPicPr>
          <p:cNvPr id="4" name="Picture 3">
            <a:extLst>
              <a:ext uri="{FF2B5EF4-FFF2-40B4-BE49-F238E27FC236}">
                <a16:creationId xmlns:a16="http://schemas.microsoft.com/office/drawing/2014/main" id="{523DFDF8-E195-A919-FDB2-F805654B8E51}"/>
              </a:ext>
            </a:extLst>
          </p:cNvPr>
          <p:cNvPicPr>
            <a:picLocks noChangeAspect="1"/>
          </p:cNvPicPr>
          <p:nvPr/>
        </p:nvPicPr>
        <p:blipFill>
          <a:blip r:embed="rId2"/>
          <a:srcRect l="14597" r="11495" b="-1"/>
          <a:stretch>
            <a:fillRect/>
          </a:stretch>
        </p:blipFill>
        <p:spPr>
          <a:xfrm>
            <a:off x="4648200" y="1600201"/>
            <a:ext cx="4038600" cy="3989040"/>
          </a:xfrm>
          <a:prstGeom prst="rect">
            <a:avLst/>
          </a:prstGeom>
          <a:noFill/>
        </p:spPr>
      </p:pic>
    </p:spTree>
    <p:extLst>
      <p:ext uri="{BB962C8B-B14F-4D97-AF65-F5344CB8AC3E}">
        <p14:creationId xmlns:p14="http://schemas.microsoft.com/office/powerpoint/2010/main" val="35632481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7C14ED-D3FF-446C-8433-F9F3F5D7AEC4}"/>
              </a:ext>
            </a:extLst>
          </p:cNvPr>
          <p:cNvSpPr>
            <a:spLocks noGrp="1"/>
          </p:cNvSpPr>
          <p:nvPr>
            <p:ph type="title"/>
          </p:nvPr>
        </p:nvSpPr>
        <p:spPr/>
        <p:txBody>
          <a:bodyPr>
            <a:normAutofit/>
          </a:bodyPr>
          <a:lstStyle/>
          <a:p>
            <a:pPr algn="ctr"/>
            <a:r>
              <a:rPr lang="en-GB" sz="4000" b="1" dirty="0">
                <a:latin typeface="Arial" panose="020B0604020202020204" pitchFamily="34" charset="0"/>
                <a:cs typeface="Arial" panose="020B0604020202020204" pitchFamily="34" charset="0"/>
              </a:rPr>
              <a:t>Activity </a:t>
            </a:r>
          </a:p>
        </p:txBody>
      </p:sp>
      <p:sp>
        <p:nvSpPr>
          <p:cNvPr id="4" name="TextBox 3">
            <a:extLst>
              <a:ext uri="{FF2B5EF4-FFF2-40B4-BE49-F238E27FC236}">
                <a16:creationId xmlns:a16="http://schemas.microsoft.com/office/drawing/2014/main" id="{25A2FE0C-8188-428C-9DBD-A814733232F6}"/>
              </a:ext>
            </a:extLst>
          </p:cNvPr>
          <p:cNvSpPr txBox="1"/>
          <p:nvPr/>
        </p:nvSpPr>
        <p:spPr>
          <a:xfrm>
            <a:off x="1034607" y="1556792"/>
            <a:ext cx="7074786" cy="4170372"/>
          </a:xfrm>
          <a:prstGeom prst="rect">
            <a:avLst/>
          </a:prstGeom>
          <a:noFill/>
        </p:spPr>
        <p:txBody>
          <a:bodyPr wrap="square">
            <a:spAutoFit/>
          </a:bodyPr>
          <a:lstStyle/>
          <a:p>
            <a:r>
              <a:rPr lang="en-GB" sz="2800" dirty="0"/>
              <a:t>Working individually research the term</a:t>
            </a:r>
          </a:p>
          <a:p>
            <a:endParaRPr lang="en-GB" sz="2800" dirty="0"/>
          </a:p>
          <a:p>
            <a:pPr marL="457200" indent="-457200">
              <a:buFont typeface="Wingdings" panose="05000000000000000000" pitchFamily="2" charset="2"/>
              <a:buChar char="§"/>
            </a:pPr>
            <a:r>
              <a:rPr lang="en-GB" sz="2800" dirty="0"/>
              <a:t>Ecosystem</a:t>
            </a:r>
          </a:p>
          <a:p>
            <a:pPr marL="457200" indent="-457200">
              <a:buFont typeface="Wingdings" panose="05000000000000000000" pitchFamily="2" charset="2"/>
              <a:buChar char="§"/>
            </a:pPr>
            <a:r>
              <a:rPr lang="en-GB" sz="2800" dirty="0"/>
              <a:t>Ecology </a:t>
            </a:r>
          </a:p>
          <a:p>
            <a:pPr marL="457200" indent="-457200">
              <a:buFont typeface="Wingdings" panose="05000000000000000000" pitchFamily="2" charset="2"/>
              <a:buChar char="§"/>
            </a:pPr>
            <a:r>
              <a:rPr lang="en-GB" sz="2800" dirty="0"/>
              <a:t>Pollution</a:t>
            </a:r>
          </a:p>
          <a:p>
            <a:endParaRPr lang="en-GB" sz="2800" dirty="0"/>
          </a:p>
          <a:p>
            <a:endParaRPr lang="en-GB" sz="2800" dirty="0"/>
          </a:p>
          <a:p>
            <a:pPr algn="ctr"/>
            <a:r>
              <a:rPr lang="en-GB" sz="2400" b="1" dirty="0"/>
              <a:t>Feedback your findings to the whole class</a:t>
            </a:r>
          </a:p>
          <a:p>
            <a:pPr algn="ctr"/>
            <a:r>
              <a:rPr lang="en-GB" sz="2400" b="1" dirty="0"/>
              <a:t>10mins</a:t>
            </a:r>
          </a:p>
          <a:p>
            <a:endParaRPr lang="en-GB" sz="2100" dirty="0">
              <a:solidFill>
                <a:schemeClr val="accent3"/>
              </a:solidFill>
            </a:endParaRPr>
          </a:p>
        </p:txBody>
      </p:sp>
    </p:spTree>
    <p:extLst>
      <p:ext uri="{BB962C8B-B14F-4D97-AF65-F5344CB8AC3E}">
        <p14:creationId xmlns:p14="http://schemas.microsoft.com/office/powerpoint/2010/main" val="31993223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153607-5E7D-B27D-8179-8324075676DB}"/>
              </a:ext>
            </a:extLst>
          </p:cNvPr>
          <p:cNvSpPr>
            <a:spLocks noGrp="1"/>
          </p:cNvSpPr>
          <p:nvPr>
            <p:ph type="title"/>
          </p:nvPr>
        </p:nvSpPr>
        <p:spPr>
          <a:xfrm>
            <a:off x="346859" y="83273"/>
            <a:ext cx="8229600" cy="587590"/>
          </a:xfrm>
        </p:spPr>
        <p:txBody>
          <a:bodyPr>
            <a:normAutofit fontScale="90000"/>
          </a:bodyPr>
          <a:lstStyle/>
          <a:p>
            <a:r>
              <a:rPr lang="en-GB" dirty="0"/>
              <a:t>Activity Answer</a:t>
            </a:r>
          </a:p>
        </p:txBody>
      </p:sp>
      <p:sp>
        <p:nvSpPr>
          <p:cNvPr id="4" name="TextBox 3">
            <a:extLst>
              <a:ext uri="{FF2B5EF4-FFF2-40B4-BE49-F238E27FC236}">
                <a16:creationId xmlns:a16="http://schemas.microsoft.com/office/drawing/2014/main" id="{4618271C-00C9-B3C3-5A09-13A7EDDC3AFD}"/>
              </a:ext>
            </a:extLst>
          </p:cNvPr>
          <p:cNvSpPr txBox="1"/>
          <p:nvPr/>
        </p:nvSpPr>
        <p:spPr>
          <a:xfrm>
            <a:off x="184780" y="3245755"/>
            <a:ext cx="5761468" cy="2308324"/>
          </a:xfrm>
          <a:prstGeom prst="rect">
            <a:avLst/>
          </a:prstGeom>
          <a:noFill/>
        </p:spPr>
        <p:txBody>
          <a:bodyPr wrap="square">
            <a:spAutoFit/>
          </a:bodyPr>
          <a:lstStyle/>
          <a:p>
            <a:r>
              <a:rPr lang="en-GB" sz="1600" b="1" dirty="0"/>
              <a:t>Ecosystem:</a:t>
            </a:r>
            <a:r>
              <a:rPr lang="en-GB" sz="1600" dirty="0"/>
              <a:t> An ecosystem (or ecological system) consists of all the organisms and the physical environment with which they interact</a:t>
            </a:r>
          </a:p>
          <a:p>
            <a:endParaRPr lang="en-GB" sz="1600" dirty="0"/>
          </a:p>
          <a:p>
            <a:r>
              <a:rPr lang="en-GB" sz="1600" b="1" dirty="0"/>
              <a:t>Ecology </a:t>
            </a:r>
            <a:r>
              <a:rPr lang="en-GB" sz="1600" dirty="0"/>
              <a:t>:</a:t>
            </a:r>
            <a:r>
              <a:rPr lang="en-GB" sz="1600" b="0" i="0" dirty="0">
                <a:solidFill>
                  <a:srgbClr val="111111"/>
                </a:solidFill>
                <a:effectLst/>
                <a:latin typeface="Roboto" panose="02000000000000000000" pitchFamily="2" charset="0"/>
              </a:rPr>
              <a:t>the branch of biology that deals with the relations of organisms to one another and to their physical surroundings.</a:t>
            </a:r>
          </a:p>
          <a:p>
            <a:endParaRPr lang="en-GB" sz="1600" dirty="0"/>
          </a:p>
          <a:p>
            <a:r>
              <a:rPr lang="en-GB" sz="1600" b="1" dirty="0"/>
              <a:t>Pollution</a:t>
            </a:r>
            <a:r>
              <a:rPr lang="en-GB" sz="1600" dirty="0"/>
              <a:t>: Pollution is the introduction of contaminants into the natural environment that cause adverse change. </a:t>
            </a:r>
          </a:p>
        </p:txBody>
      </p:sp>
      <p:pic>
        <p:nvPicPr>
          <p:cNvPr id="5" name="Picture 4">
            <a:extLst>
              <a:ext uri="{FF2B5EF4-FFF2-40B4-BE49-F238E27FC236}">
                <a16:creationId xmlns:a16="http://schemas.microsoft.com/office/drawing/2014/main" id="{56F9E536-7F2A-B2AB-FF79-19437E702992}"/>
              </a:ext>
            </a:extLst>
          </p:cNvPr>
          <p:cNvPicPr>
            <a:picLocks noChangeAspect="1"/>
          </p:cNvPicPr>
          <p:nvPr/>
        </p:nvPicPr>
        <p:blipFill>
          <a:blip r:embed="rId3"/>
          <a:stretch>
            <a:fillRect/>
          </a:stretch>
        </p:blipFill>
        <p:spPr>
          <a:xfrm>
            <a:off x="6012160" y="764704"/>
            <a:ext cx="2704163" cy="2127866"/>
          </a:xfrm>
          <a:prstGeom prst="rect">
            <a:avLst/>
          </a:prstGeom>
        </p:spPr>
      </p:pic>
      <p:pic>
        <p:nvPicPr>
          <p:cNvPr id="6" name="Picture 5">
            <a:extLst>
              <a:ext uri="{FF2B5EF4-FFF2-40B4-BE49-F238E27FC236}">
                <a16:creationId xmlns:a16="http://schemas.microsoft.com/office/drawing/2014/main" id="{DED8CACE-6C6E-AE61-30A9-D88379890258}"/>
              </a:ext>
            </a:extLst>
          </p:cNvPr>
          <p:cNvPicPr>
            <a:picLocks noChangeAspect="1"/>
          </p:cNvPicPr>
          <p:nvPr/>
        </p:nvPicPr>
        <p:blipFill>
          <a:blip r:embed="rId4"/>
          <a:stretch>
            <a:fillRect/>
          </a:stretch>
        </p:blipFill>
        <p:spPr>
          <a:xfrm>
            <a:off x="312178" y="685526"/>
            <a:ext cx="2873749" cy="2261311"/>
          </a:xfrm>
          <a:prstGeom prst="rect">
            <a:avLst/>
          </a:prstGeom>
        </p:spPr>
      </p:pic>
      <p:pic>
        <p:nvPicPr>
          <p:cNvPr id="7" name="Picture 6">
            <a:extLst>
              <a:ext uri="{FF2B5EF4-FFF2-40B4-BE49-F238E27FC236}">
                <a16:creationId xmlns:a16="http://schemas.microsoft.com/office/drawing/2014/main" id="{F958AC34-FF20-4F71-CB5E-A4985A3490CE}"/>
              </a:ext>
            </a:extLst>
          </p:cNvPr>
          <p:cNvPicPr>
            <a:picLocks noChangeAspect="1"/>
          </p:cNvPicPr>
          <p:nvPr/>
        </p:nvPicPr>
        <p:blipFill>
          <a:blip r:embed="rId5"/>
          <a:stretch>
            <a:fillRect/>
          </a:stretch>
        </p:blipFill>
        <p:spPr>
          <a:xfrm>
            <a:off x="6078487" y="3245755"/>
            <a:ext cx="2748494" cy="2127866"/>
          </a:xfrm>
          <a:prstGeom prst="rect">
            <a:avLst/>
          </a:prstGeom>
        </p:spPr>
      </p:pic>
    </p:spTree>
    <p:extLst>
      <p:ext uri="{BB962C8B-B14F-4D97-AF65-F5344CB8AC3E}">
        <p14:creationId xmlns:p14="http://schemas.microsoft.com/office/powerpoint/2010/main" val="37718501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E640EB-44C4-C5DD-0C80-71E0BAE690E7}"/>
              </a:ext>
            </a:extLst>
          </p:cNvPr>
          <p:cNvSpPr>
            <a:spLocks noGrp="1"/>
          </p:cNvSpPr>
          <p:nvPr>
            <p:ph type="title"/>
          </p:nvPr>
        </p:nvSpPr>
        <p:spPr>
          <a:xfrm>
            <a:off x="457200" y="274638"/>
            <a:ext cx="8229600" cy="562074"/>
          </a:xfrm>
        </p:spPr>
        <p:txBody>
          <a:bodyPr anchor="ctr">
            <a:normAutofit fontScale="90000"/>
          </a:bodyPr>
          <a:lstStyle/>
          <a:p>
            <a:r>
              <a:rPr lang="en-GB" b="1" dirty="0"/>
              <a:t>Determinants of Health</a:t>
            </a:r>
            <a:endParaRPr lang="en-GB" dirty="0"/>
          </a:p>
        </p:txBody>
      </p:sp>
      <p:sp>
        <p:nvSpPr>
          <p:cNvPr id="3" name="Content Placeholder 2">
            <a:extLst>
              <a:ext uri="{FF2B5EF4-FFF2-40B4-BE49-F238E27FC236}">
                <a16:creationId xmlns:a16="http://schemas.microsoft.com/office/drawing/2014/main" id="{ABA3BA80-B109-AB96-CE93-167B3D0F2686}"/>
              </a:ext>
            </a:extLst>
          </p:cNvPr>
          <p:cNvSpPr>
            <a:spLocks noGrp="1"/>
          </p:cNvSpPr>
          <p:nvPr>
            <p:ph sz="half" idx="1"/>
          </p:nvPr>
        </p:nvSpPr>
        <p:spPr>
          <a:xfrm>
            <a:off x="179512" y="859996"/>
            <a:ext cx="3672408" cy="4585228"/>
          </a:xfrm>
        </p:spPr>
        <p:txBody>
          <a:bodyPr>
            <a:normAutofit/>
          </a:bodyPr>
          <a:lstStyle/>
          <a:p>
            <a:pPr>
              <a:lnSpc>
                <a:spcPct val="90000"/>
              </a:lnSpc>
            </a:pPr>
            <a:r>
              <a:rPr lang="en-GB" sz="2200" dirty="0"/>
              <a:t>Many diseases are caused by bad practices of nutrition and lifestyle. </a:t>
            </a:r>
          </a:p>
          <a:p>
            <a:pPr>
              <a:lnSpc>
                <a:spcPct val="90000"/>
              </a:lnSpc>
            </a:pPr>
            <a:r>
              <a:rPr lang="en-GB" sz="2200" dirty="0"/>
              <a:t>The ruined ecosystem/environment, and environmental pollution are the causes of several disorders and diseases.</a:t>
            </a:r>
          </a:p>
          <a:p>
            <a:pPr>
              <a:lnSpc>
                <a:spcPct val="90000"/>
              </a:lnSpc>
            </a:pPr>
            <a:r>
              <a:rPr lang="en-GB" sz="2200" dirty="0"/>
              <a:t>With the help of powerful technology and screening methods, many disorders of can be prevented.</a:t>
            </a:r>
          </a:p>
        </p:txBody>
      </p:sp>
      <p:pic>
        <p:nvPicPr>
          <p:cNvPr id="4" name="Picture 3">
            <a:extLst>
              <a:ext uri="{FF2B5EF4-FFF2-40B4-BE49-F238E27FC236}">
                <a16:creationId xmlns:a16="http://schemas.microsoft.com/office/drawing/2014/main" id="{A6CE3AC9-6839-9182-622B-8648CC724E71}"/>
              </a:ext>
            </a:extLst>
          </p:cNvPr>
          <p:cNvPicPr>
            <a:picLocks noChangeAspect="1"/>
          </p:cNvPicPr>
          <p:nvPr/>
        </p:nvPicPr>
        <p:blipFill>
          <a:blip r:embed="rId2"/>
          <a:stretch>
            <a:fillRect/>
          </a:stretch>
        </p:blipFill>
        <p:spPr>
          <a:xfrm>
            <a:off x="4232168" y="1700808"/>
            <a:ext cx="4732320" cy="2366160"/>
          </a:xfrm>
          <a:prstGeom prst="rect">
            <a:avLst/>
          </a:prstGeom>
          <a:noFill/>
        </p:spPr>
      </p:pic>
    </p:spTree>
    <p:extLst>
      <p:ext uri="{BB962C8B-B14F-4D97-AF65-F5344CB8AC3E}">
        <p14:creationId xmlns:p14="http://schemas.microsoft.com/office/powerpoint/2010/main" val="10896515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9175A8-69B4-C71A-F0B3-5DC906861266}"/>
              </a:ext>
            </a:extLst>
          </p:cNvPr>
          <p:cNvSpPr>
            <a:spLocks noGrp="1"/>
          </p:cNvSpPr>
          <p:nvPr>
            <p:ph type="title"/>
          </p:nvPr>
        </p:nvSpPr>
        <p:spPr>
          <a:xfrm>
            <a:off x="457200" y="274638"/>
            <a:ext cx="8229600" cy="1143000"/>
          </a:xfrm>
        </p:spPr>
        <p:txBody>
          <a:bodyPr anchor="ctr">
            <a:normAutofit/>
          </a:bodyPr>
          <a:lstStyle/>
          <a:p>
            <a:r>
              <a:rPr lang="en-GB" b="1"/>
              <a:t>Determinants of Health</a:t>
            </a:r>
            <a:endParaRPr lang="en-GB" dirty="0"/>
          </a:p>
        </p:txBody>
      </p:sp>
      <p:pic>
        <p:nvPicPr>
          <p:cNvPr id="4" name="Picture 3">
            <a:extLst>
              <a:ext uri="{FF2B5EF4-FFF2-40B4-BE49-F238E27FC236}">
                <a16:creationId xmlns:a16="http://schemas.microsoft.com/office/drawing/2014/main" id="{1DFEA18D-C847-E661-E2BD-7968A6E4630E}"/>
              </a:ext>
            </a:extLst>
          </p:cNvPr>
          <p:cNvPicPr>
            <a:picLocks noChangeAspect="1"/>
          </p:cNvPicPr>
          <p:nvPr/>
        </p:nvPicPr>
        <p:blipFill>
          <a:blip r:embed="rId2"/>
          <a:stretch>
            <a:fillRect/>
          </a:stretch>
        </p:blipFill>
        <p:spPr>
          <a:xfrm>
            <a:off x="481980" y="1600201"/>
            <a:ext cx="3989040" cy="3989040"/>
          </a:xfrm>
          <a:prstGeom prst="rect">
            <a:avLst/>
          </a:prstGeom>
          <a:noFill/>
        </p:spPr>
      </p:pic>
      <p:sp>
        <p:nvSpPr>
          <p:cNvPr id="3" name="Content Placeholder 2">
            <a:extLst>
              <a:ext uri="{FF2B5EF4-FFF2-40B4-BE49-F238E27FC236}">
                <a16:creationId xmlns:a16="http://schemas.microsoft.com/office/drawing/2014/main" id="{F7AE56DE-C8B2-86E4-8D44-4E7D7E763284}"/>
              </a:ext>
            </a:extLst>
          </p:cNvPr>
          <p:cNvSpPr>
            <a:spLocks noGrp="1"/>
          </p:cNvSpPr>
          <p:nvPr>
            <p:ph sz="half" idx="2"/>
          </p:nvPr>
        </p:nvSpPr>
        <p:spPr>
          <a:xfrm>
            <a:off x="4648200" y="1600201"/>
            <a:ext cx="4038600" cy="3989040"/>
          </a:xfrm>
        </p:spPr>
        <p:txBody>
          <a:bodyPr>
            <a:normAutofit/>
          </a:bodyPr>
          <a:lstStyle/>
          <a:p>
            <a:pPr>
              <a:lnSpc>
                <a:spcPct val="90000"/>
              </a:lnSpc>
            </a:pPr>
            <a:r>
              <a:rPr lang="en-GB" sz="1800" dirty="0"/>
              <a:t>To determine what affect health, epidemiologists and the social scientists do normally compare different variables that include;</a:t>
            </a:r>
          </a:p>
          <a:p>
            <a:pPr marL="0" indent="0">
              <a:lnSpc>
                <a:spcPct val="90000"/>
              </a:lnSpc>
              <a:buNone/>
            </a:pPr>
            <a:endParaRPr lang="en-GB" sz="1800" dirty="0"/>
          </a:p>
          <a:p>
            <a:pPr lvl="1">
              <a:lnSpc>
                <a:spcPct val="90000"/>
              </a:lnSpc>
            </a:pPr>
            <a:r>
              <a:rPr lang="en-GB" sz="1800" dirty="0"/>
              <a:t> Measures of health/disease (mortality or morbidity)</a:t>
            </a:r>
          </a:p>
          <a:p>
            <a:pPr lvl="1">
              <a:lnSpc>
                <a:spcPct val="90000"/>
              </a:lnSpc>
            </a:pPr>
            <a:r>
              <a:rPr lang="en-GB" sz="1800" dirty="0"/>
              <a:t>Gender or occupational status that could account for the health difference</a:t>
            </a:r>
          </a:p>
          <a:p>
            <a:pPr lvl="1">
              <a:lnSpc>
                <a:spcPct val="90000"/>
              </a:lnSpc>
            </a:pPr>
            <a:endParaRPr lang="en-GB" sz="1800" dirty="0"/>
          </a:p>
          <a:p>
            <a:pPr marL="457200" lvl="1" indent="0">
              <a:lnSpc>
                <a:spcPct val="90000"/>
              </a:lnSpc>
              <a:buNone/>
            </a:pPr>
            <a:endParaRPr lang="en-GB" sz="1800" dirty="0"/>
          </a:p>
          <a:p>
            <a:pPr marL="0" indent="0">
              <a:lnSpc>
                <a:spcPct val="90000"/>
              </a:lnSpc>
              <a:buNone/>
            </a:pPr>
            <a:r>
              <a:rPr lang="en-GB" sz="1800" dirty="0"/>
              <a:t>          (Naidoo and Wills, 2009)</a:t>
            </a:r>
          </a:p>
        </p:txBody>
      </p:sp>
    </p:spTree>
    <p:extLst>
      <p:ext uri="{BB962C8B-B14F-4D97-AF65-F5344CB8AC3E}">
        <p14:creationId xmlns:p14="http://schemas.microsoft.com/office/powerpoint/2010/main" val="341468157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7C14ED-D3FF-446C-8433-F9F3F5D7AEC4}"/>
              </a:ext>
            </a:extLst>
          </p:cNvPr>
          <p:cNvSpPr>
            <a:spLocks noGrp="1"/>
          </p:cNvSpPr>
          <p:nvPr>
            <p:ph type="title"/>
          </p:nvPr>
        </p:nvSpPr>
        <p:spPr/>
        <p:txBody>
          <a:bodyPr>
            <a:normAutofit/>
          </a:bodyPr>
          <a:lstStyle/>
          <a:p>
            <a:pPr algn="ctr"/>
            <a:r>
              <a:rPr lang="en-GB" sz="4000" b="1" dirty="0">
                <a:latin typeface="Arial" panose="020B0604020202020204" pitchFamily="34" charset="0"/>
                <a:cs typeface="Arial" panose="020B0604020202020204" pitchFamily="34" charset="0"/>
              </a:rPr>
              <a:t>Activity </a:t>
            </a:r>
          </a:p>
        </p:txBody>
      </p:sp>
      <p:sp>
        <p:nvSpPr>
          <p:cNvPr id="4" name="TextBox 3">
            <a:extLst>
              <a:ext uri="{FF2B5EF4-FFF2-40B4-BE49-F238E27FC236}">
                <a16:creationId xmlns:a16="http://schemas.microsoft.com/office/drawing/2014/main" id="{25A2FE0C-8188-428C-9DBD-A814733232F6}"/>
              </a:ext>
            </a:extLst>
          </p:cNvPr>
          <p:cNvSpPr txBox="1"/>
          <p:nvPr/>
        </p:nvSpPr>
        <p:spPr>
          <a:xfrm>
            <a:off x="1034607" y="1556792"/>
            <a:ext cx="7074786" cy="4170372"/>
          </a:xfrm>
          <a:prstGeom prst="rect">
            <a:avLst/>
          </a:prstGeom>
          <a:noFill/>
        </p:spPr>
        <p:txBody>
          <a:bodyPr wrap="square">
            <a:spAutoFit/>
          </a:bodyPr>
          <a:lstStyle/>
          <a:p>
            <a:r>
              <a:rPr lang="en-GB" sz="2800" dirty="0"/>
              <a:t>Working individually, find out the different factors that you think can influence the development of </a:t>
            </a:r>
            <a:r>
              <a:rPr lang="en-GB" sz="2800" b="1" i="1" dirty="0"/>
              <a:t>coronary heart disease </a:t>
            </a:r>
            <a:r>
              <a:rPr lang="en-GB" sz="2800" dirty="0"/>
              <a:t>among people. </a:t>
            </a:r>
          </a:p>
          <a:p>
            <a:endParaRPr lang="en-GB" sz="2800" dirty="0"/>
          </a:p>
          <a:p>
            <a:endParaRPr lang="en-GB" sz="2800" dirty="0"/>
          </a:p>
          <a:p>
            <a:endParaRPr lang="en-GB" sz="2800" dirty="0"/>
          </a:p>
          <a:p>
            <a:pPr algn="ctr"/>
            <a:r>
              <a:rPr lang="en-GB" sz="2400" b="1" dirty="0"/>
              <a:t>Feedback your findings to the whole class</a:t>
            </a:r>
          </a:p>
          <a:p>
            <a:pPr algn="ctr"/>
            <a:r>
              <a:rPr lang="en-GB" sz="2400" b="1" dirty="0"/>
              <a:t>15mins</a:t>
            </a:r>
          </a:p>
          <a:p>
            <a:endParaRPr lang="en-GB" sz="2100" dirty="0">
              <a:solidFill>
                <a:schemeClr val="accent3"/>
              </a:solidFill>
            </a:endParaRPr>
          </a:p>
        </p:txBody>
      </p:sp>
    </p:spTree>
    <p:extLst>
      <p:ext uri="{BB962C8B-B14F-4D97-AF65-F5344CB8AC3E}">
        <p14:creationId xmlns:p14="http://schemas.microsoft.com/office/powerpoint/2010/main" val="16168474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FD6668-53F1-0BBD-7DE4-D5853BFA4997}"/>
              </a:ext>
            </a:extLst>
          </p:cNvPr>
          <p:cNvSpPr>
            <a:spLocks noGrp="1"/>
          </p:cNvSpPr>
          <p:nvPr>
            <p:ph type="title"/>
          </p:nvPr>
        </p:nvSpPr>
        <p:spPr/>
        <p:txBody>
          <a:bodyPr/>
          <a:lstStyle/>
          <a:p>
            <a:r>
              <a:rPr lang="en-GB" b="1" dirty="0"/>
              <a:t>Activity Answer</a:t>
            </a:r>
          </a:p>
        </p:txBody>
      </p:sp>
      <p:sp>
        <p:nvSpPr>
          <p:cNvPr id="3" name="Content Placeholder 2">
            <a:extLst>
              <a:ext uri="{FF2B5EF4-FFF2-40B4-BE49-F238E27FC236}">
                <a16:creationId xmlns:a16="http://schemas.microsoft.com/office/drawing/2014/main" id="{061A0246-E181-D689-69F6-335AC77C95D9}"/>
              </a:ext>
            </a:extLst>
          </p:cNvPr>
          <p:cNvSpPr>
            <a:spLocks noGrp="1"/>
          </p:cNvSpPr>
          <p:nvPr>
            <p:ph idx="1"/>
          </p:nvPr>
        </p:nvSpPr>
        <p:spPr/>
        <p:txBody>
          <a:bodyPr>
            <a:normAutofit fontScale="70000" lnSpcReduction="20000"/>
          </a:bodyPr>
          <a:lstStyle/>
          <a:p>
            <a:r>
              <a:rPr lang="en-GB" dirty="0"/>
              <a:t>Research into CHD has associated a large number of factors with the incidence of the disease. These include</a:t>
            </a:r>
          </a:p>
          <a:p>
            <a:r>
              <a:rPr lang="en-GB" dirty="0"/>
              <a:t>High levels of blood cholesterol, high blood pressure, obesity, cigarette smoking, and physical inactivity</a:t>
            </a:r>
          </a:p>
          <a:p>
            <a:endParaRPr lang="en-GB" dirty="0"/>
          </a:p>
          <a:p>
            <a:r>
              <a:rPr lang="en-GB" dirty="0"/>
              <a:t>Research also shows that there may be links between CHD and psychosocial factors such as stress and lack of social support, depression and anger (Stansfield and marmot, 2001).</a:t>
            </a:r>
          </a:p>
          <a:p>
            <a:endParaRPr lang="en-GB" dirty="0"/>
          </a:p>
          <a:p>
            <a:r>
              <a:rPr lang="en-GB" dirty="0"/>
              <a:t>While physical inactivity, smoking and raised blood cholesterol are the major risk factors for CHD according to Britton and MacPherson (2000)</a:t>
            </a:r>
          </a:p>
        </p:txBody>
      </p:sp>
    </p:spTree>
    <p:extLst>
      <p:ext uri="{BB962C8B-B14F-4D97-AF65-F5344CB8AC3E}">
        <p14:creationId xmlns:p14="http://schemas.microsoft.com/office/powerpoint/2010/main" val="255178488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E22D8B-C779-451F-8982-BB73C77D22EB}"/>
              </a:ext>
            </a:extLst>
          </p:cNvPr>
          <p:cNvSpPr>
            <a:spLocks noGrp="1"/>
          </p:cNvSpPr>
          <p:nvPr>
            <p:ph type="ctrTitle"/>
          </p:nvPr>
        </p:nvSpPr>
        <p:spPr>
          <a:xfrm>
            <a:off x="287524" y="2175173"/>
            <a:ext cx="8568952" cy="2387600"/>
          </a:xfrm>
        </p:spPr>
        <p:txBody>
          <a:bodyPr/>
          <a:lstStyle/>
          <a:p>
            <a:r>
              <a:rPr lang="en-GB" sz="4000" b="1" i="1" dirty="0">
                <a:solidFill>
                  <a:schemeClr val="bg1"/>
                </a:solidFill>
              </a:rPr>
              <a:t>What is social determinants of health?</a:t>
            </a:r>
          </a:p>
        </p:txBody>
      </p:sp>
      <p:pic>
        <p:nvPicPr>
          <p:cNvPr id="4" name="Picture 3" descr="A picture containing vector graphics&#10;&#10;Description automatically generated">
            <a:extLst>
              <a:ext uri="{FF2B5EF4-FFF2-40B4-BE49-F238E27FC236}">
                <a16:creationId xmlns:a16="http://schemas.microsoft.com/office/drawing/2014/main" id="{EFBA7DFE-50B8-427B-9218-458143190596}"/>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164288" y="4653136"/>
            <a:ext cx="1979712" cy="2204864"/>
          </a:xfrm>
          <a:prstGeom prst="rect">
            <a:avLst/>
          </a:prstGeom>
        </p:spPr>
      </p:pic>
    </p:spTree>
    <p:extLst>
      <p:ext uri="{BB962C8B-B14F-4D97-AF65-F5344CB8AC3E}">
        <p14:creationId xmlns:p14="http://schemas.microsoft.com/office/powerpoint/2010/main" val="56760811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7C14ED-D3FF-446C-8433-F9F3F5D7AEC4}"/>
              </a:ext>
            </a:extLst>
          </p:cNvPr>
          <p:cNvSpPr>
            <a:spLocks noGrp="1"/>
          </p:cNvSpPr>
          <p:nvPr>
            <p:ph type="title"/>
          </p:nvPr>
        </p:nvSpPr>
        <p:spPr>
          <a:xfrm>
            <a:off x="457200" y="274638"/>
            <a:ext cx="8229600" cy="1143000"/>
          </a:xfrm>
        </p:spPr>
        <p:txBody>
          <a:bodyPr vert="horz" lIns="91440" tIns="45720" rIns="91440" bIns="45720" rtlCol="0" anchor="ctr">
            <a:normAutofit/>
          </a:bodyPr>
          <a:lstStyle/>
          <a:p>
            <a:r>
              <a:rPr lang="en-GB" b="1"/>
              <a:t>Social determinants of health </a:t>
            </a:r>
          </a:p>
        </p:txBody>
      </p:sp>
      <p:sp>
        <p:nvSpPr>
          <p:cNvPr id="4" name="TextBox 3">
            <a:extLst>
              <a:ext uri="{FF2B5EF4-FFF2-40B4-BE49-F238E27FC236}">
                <a16:creationId xmlns:a16="http://schemas.microsoft.com/office/drawing/2014/main" id="{25A2FE0C-8188-428C-9DBD-A814733232F6}"/>
              </a:ext>
            </a:extLst>
          </p:cNvPr>
          <p:cNvSpPr txBox="1"/>
          <p:nvPr/>
        </p:nvSpPr>
        <p:spPr>
          <a:xfrm>
            <a:off x="457200" y="1600201"/>
            <a:ext cx="4038600" cy="3989040"/>
          </a:xfrm>
          <a:prstGeom prst="rect">
            <a:avLst/>
          </a:prstGeom>
        </p:spPr>
        <p:txBody>
          <a:bodyPr vert="horz" lIns="91440" tIns="45720" rIns="91440" bIns="45720" rtlCol="0">
            <a:normAutofit/>
          </a:bodyPr>
          <a:lstStyle/>
          <a:p>
            <a:pPr>
              <a:lnSpc>
                <a:spcPct val="90000"/>
              </a:lnSpc>
              <a:spcBef>
                <a:spcPct val="20000"/>
              </a:spcBef>
              <a:buFont typeface="Arial" pitchFamily="34" charset="0"/>
            </a:pPr>
            <a:r>
              <a:rPr lang="en-GB" sz="2400" dirty="0"/>
              <a:t>The social determinants of health are the conditions in “which people are born, grow, live, work and age as well as the complex, interrelated social structures and economic systems that shape these conditions”.</a:t>
            </a:r>
          </a:p>
          <a:p>
            <a:pPr>
              <a:lnSpc>
                <a:spcPct val="90000"/>
              </a:lnSpc>
              <a:spcBef>
                <a:spcPct val="20000"/>
              </a:spcBef>
              <a:buFont typeface="Arial" pitchFamily="34" charset="0"/>
            </a:pPr>
            <a:r>
              <a:rPr lang="en-GB" sz="2400" dirty="0"/>
              <a:t>                                            (WHO, 2022)</a:t>
            </a:r>
          </a:p>
          <a:p>
            <a:pPr>
              <a:lnSpc>
                <a:spcPct val="90000"/>
              </a:lnSpc>
              <a:spcBef>
                <a:spcPct val="20000"/>
              </a:spcBef>
              <a:buFont typeface="Arial" pitchFamily="34" charset="0"/>
            </a:pPr>
            <a:endParaRPr lang="en-GB" sz="2400" dirty="0"/>
          </a:p>
          <a:p>
            <a:pPr>
              <a:lnSpc>
                <a:spcPct val="90000"/>
              </a:lnSpc>
              <a:spcBef>
                <a:spcPct val="20000"/>
              </a:spcBef>
              <a:buFont typeface="Arial" pitchFamily="34" charset="0"/>
            </a:pPr>
            <a:endParaRPr lang="en-GB" sz="2400" dirty="0"/>
          </a:p>
          <a:p>
            <a:pPr>
              <a:lnSpc>
                <a:spcPct val="90000"/>
              </a:lnSpc>
              <a:spcBef>
                <a:spcPct val="20000"/>
              </a:spcBef>
              <a:buFont typeface="Arial" pitchFamily="34" charset="0"/>
            </a:pPr>
            <a:endParaRPr lang="en-GB" sz="2400" dirty="0"/>
          </a:p>
        </p:txBody>
      </p:sp>
      <p:pic>
        <p:nvPicPr>
          <p:cNvPr id="3" name="Picture 2">
            <a:extLst>
              <a:ext uri="{FF2B5EF4-FFF2-40B4-BE49-F238E27FC236}">
                <a16:creationId xmlns:a16="http://schemas.microsoft.com/office/drawing/2014/main" id="{8908B759-F464-53DB-03C6-840ADD602B92}"/>
              </a:ext>
            </a:extLst>
          </p:cNvPr>
          <p:cNvPicPr>
            <a:picLocks noChangeAspect="1"/>
          </p:cNvPicPr>
          <p:nvPr/>
        </p:nvPicPr>
        <p:blipFill>
          <a:blip r:embed="rId2"/>
          <a:stretch>
            <a:fillRect/>
          </a:stretch>
        </p:blipFill>
        <p:spPr>
          <a:xfrm>
            <a:off x="4636368" y="1844824"/>
            <a:ext cx="4038600" cy="2271712"/>
          </a:xfrm>
          <a:prstGeom prst="rect">
            <a:avLst/>
          </a:prstGeom>
          <a:noFill/>
        </p:spPr>
      </p:pic>
    </p:spTree>
    <p:extLst>
      <p:ext uri="{BB962C8B-B14F-4D97-AF65-F5344CB8AC3E}">
        <p14:creationId xmlns:p14="http://schemas.microsoft.com/office/powerpoint/2010/main" val="30465133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DBF502-EF02-419F-B65C-A461622AE92D}"/>
              </a:ext>
            </a:extLst>
          </p:cNvPr>
          <p:cNvSpPr>
            <a:spLocks noGrp="1"/>
          </p:cNvSpPr>
          <p:nvPr>
            <p:ph type="title"/>
          </p:nvPr>
        </p:nvSpPr>
        <p:spPr>
          <a:xfrm>
            <a:off x="457200" y="274638"/>
            <a:ext cx="8229600" cy="1143000"/>
          </a:xfrm>
        </p:spPr>
        <p:txBody>
          <a:bodyPr anchor="ctr">
            <a:normAutofit/>
          </a:bodyPr>
          <a:lstStyle/>
          <a:p>
            <a:r>
              <a:rPr lang="en-GB" b="1"/>
              <a:t>Social determinants of health </a:t>
            </a:r>
          </a:p>
        </p:txBody>
      </p:sp>
      <p:sp>
        <p:nvSpPr>
          <p:cNvPr id="3" name="Content Placeholder 2">
            <a:extLst>
              <a:ext uri="{FF2B5EF4-FFF2-40B4-BE49-F238E27FC236}">
                <a16:creationId xmlns:a16="http://schemas.microsoft.com/office/drawing/2014/main" id="{78A64B19-9208-4838-BF75-5587FC3DFD43}"/>
              </a:ext>
            </a:extLst>
          </p:cNvPr>
          <p:cNvSpPr>
            <a:spLocks noGrp="1"/>
          </p:cNvSpPr>
          <p:nvPr>
            <p:ph sz="half" idx="1"/>
          </p:nvPr>
        </p:nvSpPr>
        <p:spPr>
          <a:xfrm>
            <a:off x="457200" y="1600201"/>
            <a:ext cx="4038600" cy="3989040"/>
          </a:xfrm>
        </p:spPr>
        <p:txBody>
          <a:bodyPr>
            <a:normAutofit/>
          </a:bodyPr>
          <a:lstStyle/>
          <a:p>
            <a:pPr marL="0" indent="0">
              <a:lnSpc>
                <a:spcPct val="90000"/>
              </a:lnSpc>
              <a:buNone/>
            </a:pPr>
            <a:r>
              <a:rPr lang="en-GB" sz="1800" b="1"/>
              <a:t>Social determinants of health </a:t>
            </a:r>
            <a:r>
              <a:rPr lang="en-GB" sz="1800"/>
              <a:t>include aspects of </a:t>
            </a:r>
          </a:p>
          <a:p>
            <a:pPr>
              <a:lnSpc>
                <a:spcPct val="90000"/>
              </a:lnSpc>
            </a:pPr>
            <a:r>
              <a:rPr lang="en-GB" sz="1800"/>
              <a:t>The social environment (e.g., discrimination, income, education level, marital status), </a:t>
            </a:r>
          </a:p>
          <a:p>
            <a:pPr>
              <a:lnSpc>
                <a:spcPct val="90000"/>
              </a:lnSpc>
            </a:pPr>
            <a:r>
              <a:rPr lang="en-GB" sz="1800"/>
              <a:t>The physical environment (e.g., place of residence, crowding conditions, </a:t>
            </a:r>
          </a:p>
          <a:p>
            <a:pPr>
              <a:lnSpc>
                <a:spcPct val="90000"/>
              </a:lnSpc>
            </a:pPr>
            <a:r>
              <a:rPr lang="en-GB" sz="1800"/>
              <a:t>Built environment (i.e., buildings, spaces, transportation systems, and products that are created or modified by people), and </a:t>
            </a:r>
          </a:p>
          <a:p>
            <a:pPr>
              <a:lnSpc>
                <a:spcPct val="90000"/>
              </a:lnSpc>
            </a:pPr>
            <a:r>
              <a:rPr lang="en-GB" sz="1800"/>
              <a:t>Health services (e.g., access to and quality of care, insurance status).</a:t>
            </a:r>
          </a:p>
          <a:p>
            <a:pPr>
              <a:lnSpc>
                <a:spcPct val="90000"/>
              </a:lnSpc>
            </a:pPr>
            <a:endParaRPr lang="en-GB" sz="1800"/>
          </a:p>
        </p:txBody>
      </p:sp>
      <p:pic>
        <p:nvPicPr>
          <p:cNvPr id="4" name="Picture 3">
            <a:extLst>
              <a:ext uri="{FF2B5EF4-FFF2-40B4-BE49-F238E27FC236}">
                <a16:creationId xmlns:a16="http://schemas.microsoft.com/office/drawing/2014/main" id="{4E7A1DFF-A44B-6A53-1419-8F187F86064E}"/>
              </a:ext>
            </a:extLst>
          </p:cNvPr>
          <p:cNvPicPr>
            <a:picLocks noChangeAspect="1"/>
          </p:cNvPicPr>
          <p:nvPr/>
        </p:nvPicPr>
        <p:blipFill>
          <a:blip r:embed="rId2"/>
          <a:stretch>
            <a:fillRect/>
          </a:stretch>
        </p:blipFill>
        <p:spPr>
          <a:xfrm>
            <a:off x="4648200" y="1705979"/>
            <a:ext cx="4038600" cy="3777483"/>
          </a:xfrm>
          <a:prstGeom prst="rect">
            <a:avLst/>
          </a:prstGeom>
          <a:noFill/>
        </p:spPr>
      </p:pic>
    </p:spTree>
    <p:extLst>
      <p:ext uri="{BB962C8B-B14F-4D97-AF65-F5344CB8AC3E}">
        <p14:creationId xmlns:p14="http://schemas.microsoft.com/office/powerpoint/2010/main" val="128995678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2E3CE3-AC36-75F7-249C-70E10E2D8A96}"/>
              </a:ext>
            </a:extLst>
          </p:cNvPr>
          <p:cNvSpPr>
            <a:spLocks noGrp="1"/>
          </p:cNvSpPr>
          <p:nvPr>
            <p:ph type="title"/>
          </p:nvPr>
        </p:nvSpPr>
        <p:spPr>
          <a:xfrm>
            <a:off x="457200" y="274638"/>
            <a:ext cx="8229600" cy="557672"/>
          </a:xfrm>
        </p:spPr>
        <p:txBody>
          <a:bodyPr>
            <a:normAutofit fontScale="90000"/>
          </a:bodyPr>
          <a:lstStyle/>
          <a:p>
            <a:r>
              <a:rPr lang="en-US" b="1" dirty="0"/>
              <a:t>Social Determinants of Health</a:t>
            </a:r>
            <a:endParaRPr lang="en-GB" dirty="0"/>
          </a:p>
        </p:txBody>
      </p:sp>
      <p:sp>
        <p:nvSpPr>
          <p:cNvPr id="3" name="Content Placeholder 2">
            <a:extLst>
              <a:ext uri="{FF2B5EF4-FFF2-40B4-BE49-F238E27FC236}">
                <a16:creationId xmlns:a16="http://schemas.microsoft.com/office/drawing/2014/main" id="{23CA29AD-FCE9-A607-6CB5-771D11EB2095}"/>
              </a:ext>
            </a:extLst>
          </p:cNvPr>
          <p:cNvSpPr>
            <a:spLocks noGrp="1"/>
          </p:cNvSpPr>
          <p:nvPr>
            <p:ph idx="1"/>
          </p:nvPr>
        </p:nvSpPr>
        <p:spPr>
          <a:xfrm>
            <a:off x="179512" y="1268760"/>
            <a:ext cx="4680520" cy="3917032"/>
          </a:xfrm>
        </p:spPr>
        <p:txBody>
          <a:bodyPr>
            <a:normAutofit/>
          </a:bodyPr>
          <a:lstStyle/>
          <a:p>
            <a:r>
              <a:rPr lang="en-GB" sz="2400" dirty="0"/>
              <a:t>At the central, of this model are some factors such as sex, age and genetics.</a:t>
            </a:r>
          </a:p>
          <a:p>
            <a:pPr marL="0" indent="0">
              <a:buNone/>
            </a:pPr>
            <a:endParaRPr lang="en-GB" sz="2400" dirty="0"/>
          </a:p>
          <a:p>
            <a:r>
              <a:rPr lang="en-GB" sz="2400" dirty="0"/>
              <a:t>The overlapping layers represent individual lifestyle factors, which is followed by the wider determinants.</a:t>
            </a:r>
          </a:p>
        </p:txBody>
      </p:sp>
      <p:sp>
        <p:nvSpPr>
          <p:cNvPr id="5" name="TextBox 4">
            <a:extLst>
              <a:ext uri="{FF2B5EF4-FFF2-40B4-BE49-F238E27FC236}">
                <a16:creationId xmlns:a16="http://schemas.microsoft.com/office/drawing/2014/main" id="{9C97EB83-BB41-CF9E-E6A9-34A51C652C06}"/>
              </a:ext>
            </a:extLst>
          </p:cNvPr>
          <p:cNvSpPr txBox="1"/>
          <p:nvPr/>
        </p:nvSpPr>
        <p:spPr>
          <a:xfrm>
            <a:off x="6156176" y="5300748"/>
            <a:ext cx="2862064" cy="369332"/>
          </a:xfrm>
          <a:prstGeom prst="rect">
            <a:avLst/>
          </a:prstGeom>
          <a:noFill/>
        </p:spPr>
        <p:txBody>
          <a:bodyPr wrap="square">
            <a:spAutoFit/>
          </a:bodyPr>
          <a:lstStyle/>
          <a:p>
            <a:r>
              <a:rPr lang="en-GB" dirty="0"/>
              <a:t>(Naidoo and Wills, 2009)</a:t>
            </a:r>
          </a:p>
        </p:txBody>
      </p:sp>
      <p:sp>
        <p:nvSpPr>
          <p:cNvPr id="6" name="AutoShape 2" descr="Other commercial determinants of health - Gateshead Council">
            <a:extLst>
              <a:ext uri="{FF2B5EF4-FFF2-40B4-BE49-F238E27FC236}">
                <a16:creationId xmlns:a16="http://schemas.microsoft.com/office/drawing/2014/main" id="{2EAB9576-728C-2AB3-AA63-19C59AC7CB58}"/>
              </a:ext>
            </a:extLst>
          </p:cNvPr>
          <p:cNvSpPr>
            <a:spLocks noChangeAspect="1" noChangeArrowheads="1"/>
          </p:cNvSpPr>
          <p:nvPr/>
        </p:nvSpPr>
        <p:spPr bwMode="auto">
          <a:xfrm>
            <a:off x="4419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7" name="Picture 6">
            <a:extLst>
              <a:ext uri="{FF2B5EF4-FFF2-40B4-BE49-F238E27FC236}">
                <a16:creationId xmlns:a16="http://schemas.microsoft.com/office/drawing/2014/main" id="{41950435-BDB5-2068-2552-502475001B13}"/>
              </a:ext>
            </a:extLst>
          </p:cNvPr>
          <p:cNvPicPr>
            <a:picLocks noChangeAspect="1"/>
          </p:cNvPicPr>
          <p:nvPr/>
        </p:nvPicPr>
        <p:blipFill>
          <a:blip r:embed="rId2"/>
          <a:stretch>
            <a:fillRect/>
          </a:stretch>
        </p:blipFill>
        <p:spPr>
          <a:xfrm>
            <a:off x="4860032" y="1861156"/>
            <a:ext cx="3619500" cy="2533650"/>
          </a:xfrm>
          <a:prstGeom prst="rect">
            <a:avLst/>
          </a:prstGeom>
        </p:spPr>
      </p:pic>
    </p:spTree>
    <p:extLst>
      <p:ext uri="{BB962C8B-B14F-4D97-AF65-F5344CB8AC3E}">
        <p14:creationId xmlns:p14="http://schemas.microsoft.com/office/powerpoint/2010/main" val="16249498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3FBEAD-E021-E2DB-4776-C96F899FC4D2}"/>
              </a:ext>
            </a:extLst>
          </p:cNvPr>
          <p:cNvSpPr>
            <a:spLocks noGrp="1"/>
          </p:cNvSpPr>
          <p:nvPr>
            <p:ph type="title"/>
          </p:nvPr>
        </p:nvSpPr>
        <p:spPr/>
        <p:txBody>
          <a:bodyPr>
            <a:normAutofit/>
          </a:bodyPr>
          <a:lstStyle/>
          <a:p>
            <a:r>
              <a:rPr lang="en-US" sz="3600" b="1" dirty="0"/>
              <a:t>Social Determinants of Health Layers </a:t>
            </a:r>
            <a:endParaRPr lang="en-GB" sz="3600" dirty="0"/>
          </a:p>
        </p:txBody>
      </p:sp>
      <p:sp>
        <p:nvSpPr>
          <p:cNvPr id="3" name="Content Placeholder 2">
            <a:extLst>
              <a:ext uri="{FF2B5EF4-FFF2-40B4-BE49-F238E27FC236}">
                <a16:creationId xmlns:a16="http://schemas.microsoft.com/office/drawing/2014/main" id="{664D5C7A-6E0A-0C17-3BC9-DAA0BB1717D9}"/>
              </a:ext>
            </a:extLst>
          </p:cNvPr>
          <p:cNvSpPr>
            <a:spLocks noGrp="1"/>
          </p:cNvSpPr>
          <p:nvPr>
            <p:ph idx="1"/>
          </p:nvPr>
        </p:nvSpPr>
        <p:spPr>
          <a:xfrm>
            <a:off x="125760" y="1401690"/>
            <a:ext cx="3682752" cy="3917032"/>
          </a:xfrm>
        </p:spPr>
        <p:txBody>
          <a:bodyPr>
            <a:normAutofit fontScale="70000" lnSpcReduction="20000"/>
          </a:bodyPr>
          <a:lstStyle/>
          <a:p>
            <a:pPr>
              <a:buFont typeface="Wingdings" panose="05000000000000000000" pitchFamily="2" charset="2"/>
              <a:buChar char="§"/>
            </a:pPr>
            <a:r>
              <a:rPr lang="en-GB" sz="2800" dirty="0"/>
              <a:t>The </a:t>
            </a:r>
            <a:r>
              <a:rPr lang="en-GB" sz="2800" b="1" dirty="0"/>
              <a:t>first layer</a:t>
            </a:r>
            <a:r>
              <a:rPr lang="en-GB" sz="2800" dirty="0"/>
              <a:t> represents individual </a:t>
            </a:r>
            <a:r>
              <a:rPr lang="en-GB" sz="2800" b="1" i="1" dirty="0"/>
              <a:t>lifestyle behaviours</a:t>
            </a:r>
            <a:r>
              <a:rPr lang="en-GB" sz="2800" dirty="0"/>
              <a:t>, e.g. diet, physical activity, smoking and alcohol consumption.</a:t>
            </a:r>
          </a:p>
          <a:p>
            <a:pPr>
              <a:buFont typeface="Wingdings" panose="05000000000000000000" pitchFamily="2" charset="2"/>
              <a:buChar char="§"/>
            </a:pPr>
            <a:endParaRPr lang="en-GB" sz="2800" dirty="0"/>
          </a:p>
          <a:p>
            <a:pPr>
              <a:buFont typeface="Wingdings" panose="05000000000000000000" pitchFamily="2" charset="2"/>
              <a:buChar char="§"/>
            </a:pPr>
            <a:r>
              <a:rPr lang="en-GB" sz="2800" dirty="0"/>
              <a:t>The </a:t>
            </a:r>
            <a:r>
              <a:rPr lang="en-GB" sz="2800" b="1" dirty="0"/>
              <a:t>second layer </a:t>
            </a:r>
            <a:r>
              <a:rPr lang="en-GB" sz="2800" dirty="0"/>
              <a:t>represents the </a:t>
            </a:r>
            <a:r>
              <a:rPr lang="en-GB" sz="2800" b="1" i="1" dirty="0"/>
              <a:t>communities in which individuals live</a:t>
            </a:r>
            <a:r>
              <a:rPr lang="en-GB" sz="2800" dirty="0"/>
              <a:t> which include social networks/relation/support that influence health and the health behaviours we exhibit.</a:t>
            </a:r>
          </a:p>
        </p:txBody>
      </p:sp>
      <p:sp>
        <p:nvSpPr>
          <p:cNvPr id="5" name="TextBox 4">
            <a:extLst>
              <a:ext uri="{FF2B5EF4-FFF2-40B4-BE49-F238E27FC236}">
                <a16:creationId xmlns:a16="http://schemas.microsoft.com/office/drawing/2014/main" id="{A4504D8C-0C0E-A3B9-4003-E96C94D70513}"/>
              </a:ext>
            </a:extLst>
          </p:cNvPr>
          <p:cNvSpPr txBox="1"/>
          <p:nvPr/>
        </p:nvSpPr>
        <p:spPr>
          <a:xfrm>
            <a:off x="5508104" y="5310273"/>
            <a:ext cx="3510136" cy="400110"/>
          </a:xfrm>
          <a:prstGeom prst="rect">
            <a:avLst/>
          </a:prstGeom>
          <a:noFill/>
        </p:spPr>
        <p:txBody>
          <a:bodyPr wrap="square">
            <a:spAutoFit/>
          </a:bodyPr>
          <a:lstStyle/>
          <a:p>
            <a:r>
              <a:rPr lang="en-GB" dirty="0">
                <a:cs typeface="Arial" panose="020B0604020202020204" pitchFamily="34" charset="0"/>
              </a:rPr>
              <a:t>(</a:t>
            </a:r>
            <a:r>
              <a:rPr lang="en-GB" sz="2000" dirty="0">
                <a:cs typeface="Arial" panose="020B0604020202020204" pitchFamily="34" charset="0"/>
              </a:rPr>
              <a:t>Naidoo and Wills, 2009)</a:t>
            </a:r>
          </a:p>
        </p:txBody>
      </p:sp>
      <p:pic>
        <p:nvPicPr>
          <p:cNvPr id="6" name="Picture 5">
            <a:extLst>
              <a:ext uri="{FF2B5EF4-FFF2-40B4-BE49-F238E27FC236}">
                <a16:creationId xmlns:a16="http://schemas.microsoft.com/office/drawing/2014/main" id="{A7BCED60-89DE-65F0-F972-01BA136DBC44}"/>
              </a:ext>
            </a:extLst>
          </p:cNvPr>
          <p:cNvPicPr>
            <a:picLocks noChangeAspect="1"/>
          </p:cNvPicPr>
          <p:nvPr/>
        </p:nvPicPr>
        <p:blipFill>
          <a:blip r:embed="rId2"/>
          <a:stretch>
            <a:fillRect/>
          </a:stretch>
        </p:blipFill>
        <p:spPr>
          <a:xfrm>
            <a:off x="4572000" y="1401690"/>
            <a:ext cx="3510136" cy="2099318"/>
          </a:xfrm>
          <a:prstGeom prst="rect">
            <a:avLst/>
          </a:prstGeom>
        </p:spPr>
      </p:pic>
      <p:pic>
        <p:nvPicPr>
          <p:cNvPr id="7" name="Picture 6">
            <a:extLst>
              <a:ext uri="{FF2B5EF4-FFF2-40B4-BE49-F238E27FC236}">
                <a16:creationId xmlns:a16="http://schemas.microsoft.com/office/drawing/2014/main" id="{53BD5C22-0CA8-CA8A-9888-ED26D97FB50A}"/>
              </a:ext>
            </a:extLst>
          </p:cNvPr>
          <p:cNvPicPr>
            <a:picLocks noChangeAspect="1"/>
          </p:cNvPicPr>
          <p:nvPr/>
        </p:nvPicPr>
        <p:blipFill>
          <a:blip r:embed="rId3"/>
          <a:stretch>
            <a:fillRect/>
          </a:stretch>
        </p:blipFill>
        <p:spPr>
          <a:xfrm>
            <a:off x="5004048" y="3429000"/>
            <a:ext cx="2857500" cy="1600200"/>
          </a:xfrm>
          <a:prstGeom prst="rect">
            <a:avLst/>
          </a:prstGeom>
        </p:spPr>
      </p:pic>
    </p:spTree>
    <p:extLst>
      <p:ext uri="{BB962C8B-B14F-4D97-AF65-F5344CB8AC3E}">
        <p14:creationId xmlns:p14="http://schemas.microsoft.com/office/powerpoint/2010/main" val="221767828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7A2663-CDA8-C4B4-765A-C6091C00912A}"/>
              </a:ext>
            </a:extLst>
          </p:cNvPr>
          <p:cNvSpPr>
            <a:spLocks noGrp="1"/>
          </p:cNvSpPr>
          <p:nvPr>
            <p:ph type="title"/>
          </p:nvPr>
        </p:nvSpPr>
        <p:spPr>
          <a:xfrm>
            <a:off x="457200" y="116632"/>
            <a:ext cx="8229600" cy="418058"/>
          </a:xfrm>
        </p:spPr>
        <p:txBody>
          <a:bodyPr>
            <a:normAutofit fontScale="90000"/>
          </a:bodyPr>
          <a:lstStyle/>
          <a:p>
            <a:r>
              <a:rPr kumimoji="0" lang="en-US" sz="3600" b="1" i="0" u="none" strike="noStrike" kern="1200" cap="none" spc="0" normalizeH="0" baseline="0" noProof="0" dirty="0">
                <a:ln>
                  <a:noFill/>
                </a:ln>
                <a:solidFill>
                  <a:prstClr val="black"/>
                </a:solidFill>
                <a:effectLst/>
                <a:uLnTx/>
                <a:uFillTx/>
                <a:latin typeface="Myriad Pro"/>
                <a:ea typeface="+mj-ea"/>
                <a:cs typeface="+mj-cs"/>
              </a:rPr>
              <a:t>Social Determinants of Health Layers </a:t>
            </a:r>
            <a:endParaRPr lang="en-GB" dirty="0"/>
          </a:p>
        </p:txBody>
      </p:sp>
      <p:sp>
        <p:nvSpPr>
          <p:cNvPr id="3" name="Content Placeholder 2">
            <a:extLst>
              <a:ext uri="{FF2B5EF4-FFF2-40B4-BE49-F238E27FC236}">
                <a16:creationId xmlns:a16="http://schemas.microsoft.com/office/drawing/2014/main" id="{86CC7E76-0CC1-46C9-58B4-FAFFA6EAC80B}"/>
              </a:ext>
            </a:extLst>
          </p:cNvPr>
          <p:cNvSpPr>
            <a:spLocks noGrp="1"/>
          </p:cNvSpPr>
          <p:nvPr>
            <p:ph idx="1"/>
          </p:nvPr>
        </p:nvSpPr>
        <p:spPr>
          <a:xfrm>
            <a:off x="19508" y="803431"/>
            <a:ext cx="3544380" cy="3917032"/>
          </a:xfrm>
        </p:spPr>
        <p:txBody>
          <a:bodyPr>
            <a:noAutofit/>
          </a:bodyPr>
          <a:lstStyle/>
          <a:p>
            <a:pPr>
              <a:buFont typeface="Wingdings" panose="05000000000000000000" pitchFamily="2" charset="2"/>
              <a:buChar char="§"/>
            </a:pPr>
            <a:r>
              <a:rPr lang="en-GB" sz="1800" b="1" i="1" dirty="0"/>
              <a:t>Living and working conditions </a:t>
            </a:r>
            <a:r>
              <a:rPr lang="en-GB" sz="1800" dirty="0"/>
              <a:t>have an influence on health, e.g. the quality of an individual’s employment, housing and education can determines people’s health.</a:t>
            </a:r>
          </a:p>
          <a:p>
            <a:pPr marL="0" indent="0">
              <a:buNone/>
            </a:pPr>
            <a:endParaRPr lang="en-GB" sz="1800" dirty="0"/>
          </a:p>
          <a:p>
            <a:pPr>
              <a:buFont typeface="Wingdings" panose="05000000000000000000" pitchFamily="2" charset="2"/>
              <a:buChar char="§"/>
            </a:pPr>
            <a:r>
              <a:rPr lang="en-GB" sz="1800" dirty="0"/>
              <a:t>Finally, the usual </a:t>
            </a:r>
            <a:r>
              <a:rPr lang="en-GB" sz="1800" b="1" i="1" dirty="0"/>
              <a:t>socioeconomic, cultural and environmental conditions </a:t>
            </a:r>
            <a:r>
              <a:rPr lang="en-GB" sz="1800" dirty="0"/>
              <a:t>affect the health of the whole population, and these are influenced by local, regional, national and international factors.</a:t>
            </a:r>
          </a:p>
        </p:txBody>
      </p:sp>
      <p:sp>
        <p:nvSpPr>
          <p:cNvPr id="7" name="TextBox 6">
            <a:extLst>
              <a:ext uri="{FF2B5EF4-FFF2-40B4-BE49-F238E27FC236}">
                <a16:creationId xmlns:a16="http://schemas.microsoft.com/office/drawing/2014/main" id="{4EBF2DF4-609C-452C-D66C-85FE813843B8}"/>
              </a:ext>
            </a:extLst>
          </p:cNvPr>
          <p:cNvSpPr txBox="1"/>
          <p:nvPr/>
        </p:nvSpPr>
        <p:spPr>
          <a:xfrm>
            <a:off x="6228184" y="5300748"/>
            <a:ext cx="3078088" cy="369332"/>
          </a:xfrm>
          <a:prstGeom prst="rect">
            <a:avLst/>
          </a:prstGeom>
          <a:noFill/>
        </p:spPr>
        <p:txBody>
          <a:bodyPr wrap="square">
            <a:spAutoFit/>
          </a:bodyPr>
          <a:lstStyle/>
          <a:p>
            <a:r>
              <a:rPr lang="en-GB" dirty="0">
                <a:cs typeface="Arial" panose="020B0604020202020204" pitchFamily="34" charset="0"/>
              </a:rPr>
              <a:t>(Naidoo and Wills, 2009</a:t>
            </a:r>
            <a:r>
              <a:rPr lang="en-GB" dirty="0">
                <a:latin typeface="Arial" panose="020B0604020202020204" pitchFamily="34" charset="0"/>
                <a:cs typeface="Arial" panose="020B0604020202020204" pitchFamily="34" charset="0"/>
              </a:rPr>
              <a:t>)</a:t>
            </a:r>
          </a:p>
        </p:txBody>
      </p:sp>
      <p:pic>
        <p:nvPicPr>
          <p:cNvPr id="5" name="Picture 4">
            <a:extLst>
              <a:ext uri="{FF2B5EF4-FFF2-40B4-BE49-F238E27FC236}">
                <a16:creationId xmlns:a16="http://schemas.microsoft.com/office/drawing/2014/main" id="{DA410F01-D6AF-7301-9C45-40366D5525CF}"/>
              </a:ext>
            </a:extLst>
          </p:cNvPr>
          <p:cNvPicPr>
            <a:picLocks noChangeAspect="1"/>
          </p:cNvPicPr>
          <p:nvPr/>
        </p:nvPicPr>
        <p:blipFill>
          <a:blip r:embed="rId3"/>
          <a:stretch>
            <a:fillRect/>
          </a:stretch>
        </p:blipFill>
        <p:spPr>
          <a:xfrm>
            <a:off x="4644008" y="1495122"/>
            <a:ext cx="3619500" cy="2533650"/>
          </a:xfrm>
          <a:prstGeom prst="rect">
            <a:avLst/>
          </a:prstGeom>
        </p:spPr>
      </p:pic>
    </p:spTree>
    <p:extLst>
      <p:ext uri="{BB962C8B-B14F-4D97-AF65-F5344CB8AC3E}">
        <p14:creationId xmlns:p14="http://schemas.microsoft.com/office/powerpoint/2010/main" val="165613885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C59A6E-7736-1803-A01E-B61240D9BE4E}"/>
              </a:ext>
            </a:extLst>
          </p:cNvPr>
          <p:cNvSpPr>
            <a:spLocks noGrp="1"/>
          </p:cNvSpPr>
          <p:nvPr>
            <p:ph type="title"/>
          </p:nvPr>
        </p:nvSpPr>
        <p:spPr>
          <a:xfrm>
            <a:off x="457200" y="274638"/>
            <a:ext cx="8229600" cy="1143000"/>
          </a:xfrm>
        </p:spPr>
        <p:txBody>
          <a:bodyPr anchor="ctr">
            <a:normAutofit/>
          </a:bodyPr>
          <a:lstStyle/>
          <a:p>
            <a:r>
              <a:rPr lang="en-GB" b="1"/>
              <a:t>Social determinants of health </a:t>
            </a:r>
            <a:endParaRPr lang="en-GB" dirty="0"/>
          </a:p>
        </p:txBody>
      </p:sp>
      <p:sp>
        <p:nvSpPr>
          <p:cNvPr id="3" name="Content Placeholder 2">
            <a:extLst>
              <a:ext uri="{FF2B5EF4-FFF2-40B4-BE49-F238E27FC236}">
                <a16:creationId xmlns:a16="http://schemas.microsoft.com/office/drawing/2014/main" id="{06ED94E5-1FB2-07CC-7184-7C6AEE19BCF3}"/>
              </a:ext>
            </a:extLst>
          </p:cNvPr>
          <p:cNvSpPr>
            <a:spLocks noGrp="1"/>
          </p:cNvSpPr>
          <p:nvPr>
            <p:ph sz="half" idx="1"/>
          </p:nvPr>
        </p:nvSpPr>
        <p:spPr>
          <a:xfrm>
            <a:off x="457200" y="1600201"/>
            <a:ext cx="4038600" cy="3989040"/>
          </a:xfrm>
        </p:spPr>
        <p:txBody>
          <a:bodyPr>
            <a:normAutofit/>
          </a:bodyPr>
          <a:lstStyle/>
          <a:p>
            <a:pPr>
              <a:lnSpc>
                <a:spcPct val="90000"/>
              </a:lnSpc>
              <a:buFont typeface="Wingdings" panose="05000000000000000000" pitchFamily="2" charset="2"/>
              <a:buChar char="§"/>
            </a:pPr>
            <a:r>
              <a:rPr lang="en-GB" sz="2000" dirty="0"/>
              <a:t>Social determinants of health are linked to a lack of opportunity and lack of resources to protect, improve, and maintain health,</a:t>
            </a:r>
          </a:p>
          <a:p>
            <a:pPr marL="0" indent="0">
              <a:lnSpc>
                <a:spcPct val="90000"/>
              </a:lnSpc>
              <a:buNone/>
            </a:pPr>
            <a:endParaRPr lang="en-GB" sz="2000" dirty="0"/>
          </a:p>
          <a:p>
            <a:pPr>
              <a:lnSpc>
                <a:spcPct val="90000"/>
              </a:lnSpc>
              <a:buFont typeface="Wingdings" panose="05000000000000000000" pitchFamily="2" charset="2"/>
              <a:buChar char="§"/>
            </a:pPr>
            <a:r>
              <a:rPr lang="en-GB" sz="2000" dirty="0"/>
              <a:t>Altogether, these factors are mostly responsible for </a:t>
            </a:r>
            <a:r>
              <a:rPr lang="en-GB" sz="2000" b="1" dirty="0"/>
              <a:t>health inequities</a:t>
            </a:r>
            <a:r>
              <a:rPr lang="en-GB" sz="2000" dirty="0"/>
              <a:t>—the unfair and avoidable differences in health status seen within and between populations.</a:t>
            </a:r>
          </a:p>
          <a:p>
            <a:pPr>
              <a:lnSpc>
                <a:spcPct val="90000"/>
              </a:lnSpc>
            </a:pPr>
            <a:endParaRPr lang="en-GB" sz="2000" dirty="0"/>
          </a:p>
        </p:txBody>
      </p:sp>
      <p:pic>
        <p:nvPicPr>
          <p:cNvPr id="4" name="Picture 3">
            <a:extLst>
              <a:ext uri="{FF2B5EF4-FFF2-40B4-BE49-F238E27FC236}">
                <a16:creationId xmlns:a16="http://schemas.microsoft.com/office/drawing/2014/main" id="{59079EDC-1013-00D6-29B5-9FE5F8421F0C}"/>
              </a:ext>
            </a:extLst>
          </p:cNvPr>
          <p:cNvPicPr>
            <a:picLocks noChangeAspect="1"/>
          </p:cNvPicPr>
          <p:nvPr/>
        </p:nvPicPr>
        <p:blipFill>
          <a:blip r:embed="rId2"/>
          <a:stretch>
            <a:fillRect/>
          </a:stretch>
        </p:blipFill>
        <p:spPr>
          <a:xfrm>
            <a:off x="4648200" y="2052126"/>
            <a:ext cx="4038600" cy="3085190"/>
          </a:xfrm>
          <a:prstGeom prst="rect">
            <a:avLst/>
          </a:prstGeom>
          <a:noFill/>
        </p:spPr>
      </p:pic>
    </p:spTree>
    <p:extLst>
      <p:ext uri="{BB962C8B-B14F-4D97-AF65-F5344CB8AC3E}">
        <p14:creationId xmlns:p14="http://schemas.microsoft.com/office/powerpoint/2010/main" val="340956462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Social determinants of health – workstream update | Neurology Academy">
            <a:extLst>
              <a:ext uri="{FF2B5EF4-FFF2-40B4-BE49-F238E27FC236}">
                <a16:creationId xmlns:a16="http://schemas.microsoft.com/office/drawing/2014/main" id="{E6586931-5D05-25D9-2562-66D55D15D7A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3999" cy="566124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7680289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DF452B-610A-FEA6-A89B-0C5F4D23C4C0}"/>
              </a:ext>
            </a:extLst>
          </p:cNvPr>
          <p:cNvSpPr>
            <a:spLocks noGrp="1"/>
          </p:cNvSpPr>
          <p:nvPr>
            <p:ph type="title"/>
          </p:nvPr>
        </p:nvSpPr>
        <p:spPr/>
        <p:txBody>
          <a:bodyPr/>
          <a:lstStyle/>
          <a:p>
            <a:r>
              <a:rPr lang="en-GB" b="1" dirty="0"/>
              <a:t>Activity</a:t>
            </a:r>
          </a:p>
        </p:txBody>
      </p:sp>
      <p:sp>
        <p:nvSpPr>
          <p:cNvPr id="3" name="Content Placeholder 2">
            <a:extLst>
              <a:ext uri="{FF2B5EF4-FFF2-40B4-BE49-F238E27FC236}">
                <a16:creationId xmlns:a16="http://schemas.microsoft.com/office/drawing/2014/main" id="{41A12DCE-79C3-DD6E-5335-ABE6F55366B4}"/>
              </a:ext>
            </a:extLst>
          </p:cNvPr>
          <p:cNvSpPr>
            <a:spLocks noGrp="1"/>
          </p:cNvSpPr>
          <p:nvPr>
            <p:ph idx="1"/>
          </p:nvPr>
        </p:nvSpPr>
        <p:spPr/>
        <p:txBody>
          <a:bodyPr>
            <a:normAutofit/>
          </a:bodyPr>
          <a:lstStyle/>
          <a:p>
            <a:pPr marL="0" indent="0">
              <a:buNone/>
            </a:pPr>
            <a:r>
              <a:rPr lang="en-GB" dirty="0"/>
              <a:t>Working individually research the </a:t>
            </a:r>
            <a:r>
              <a:rPr lang="en-GB" b="1" dirty="0"/>
              <a:t>social class classification </a:t>
            </a:r>
          </a:p>
          <a:p>
            <a:pPr marL="0" indent="0">
              <a:buNone/>
            </a:pPr>
            <a:endParaRPr lang="en-GB" dirty="0"/>
          </a:p>
          <a:p>
            <a:pPr marL="0" indent="0">
              <a:buNone/>
            </a:pPr>
            <a:endParaRPr lang="en-GB" dirty="0"/>
          </a:p>
          <a:p>
            <a:pPr marL="0" indent="0" algn="ctr">
              <a:buNone/>
            </a:pPr>
            <a:r>
              <a:rPr lang="en-GB" sz="2800" b="1" dirty="0"/>
              <a:t>Feedback your findings to the whole class</a:t>
            </a:r>
          </a:p>
          <a:p>
            <a:pPr marL="0" indent="0" algn="ctr">
              <a:buNone/>
            </a:pPr>
            <a:r>
              <a:rPr lang="en-GB" sz="2800" b="1" dirty="0"/>
              <a:t>10mins</a:t>
            </a:r>
          </a:p>
        </p:txBody>
      </p:sp>
    </p:spTree>
    <p:extLst>
      <p:ext uri="{BB962C8B-B14F-4D97-AF65-F5344CB8AC3E}">
        <p14:creationId xmlns:p14="http://schemas.microsoft.com/office/powerpoint/2010/main" val="189151796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2DA30A-83FB-19A7-3823-00581B09638B}"/>
              </a:ext>
            </a:extLst>
          </p:cNvPr>
          <p:cNvSpPr>
            <a:spLocks noGrp="1"/>
          </p:cNvSpPr>
          <p:nvPr>
            <p:ph type="title"/>
          </p:nvPr>
        </p:nvSpPr>
        <p:spPr>
          <a:xfrm>
            <a:off x="457200" y="274638"/>
            <a:ext cx="8229600" cy="418058"/>
          </a:xfrm>
        </p:spPr>
        <p:txBody>
          <a:bodyPr anchor="ctr">
            <a:normAutofit fontScale="90000"/>
          </a:bodyPr>
          <a:lstStyle/>
          <a:p>
            <a:r>
              <a:rPr lang="en-GB" b="1" dirty="0"/>
              <a:t>Social class and health</a:t>
            </a:r>
          </a:p>
        </p:txBody>
      </p:sp>
      <p:sp>
        <p:nvSpPr>
          <p:cNvPr id="3" name="Content Placeholder 2">
            <a:extLst>
              <a:ext uri="{FF2B5EF4-FFF2-40B4-BE49-F238E27FC236}">
                <a16:creationId xmlns:a16="http://schemas.microsoft.com/office/drawing/2014/main" id="{706EA9F7-C304-6704-2AF9-DE96CAB4AB5E}"/>
              </a:ext>
            </a:extLst>
          </p:cNvPr>
          <p:cNvSpPr>
            <a:spLocks noGrp="1"/>
          </p:cNvSpPr>
          <p:nvPr>
            <p:ph sz="half" idx="1"/>
          </p:nvPr>
        </p:nvSpPr>
        <p:spPr>
          <a:xfrm>
            <a:off x="270953" y="1434480"/>
            <a:ext cx="4244281" cy="3989040"/>
          </a:xfrm>
        </p:spPr>
        <p:txBody>
          <a:bodyPr>
            <a:noAutofit/>
          </a:bodyPr>
          <a:lstStyle/>
          <a:p>
            <a:pPr>
              <a:lnSpc>
                <a:spcPct val="90000"/>
              </a:lnSpc>
              <a:buFont typeface="Wingdings" panose="05000000000000000000" pitchFamily="2" charset="2"/>
              <a:buChar char="§"/>
            </a:pPr>
            <a:r>
              <a:rPr lang="en-GB" sz="2000" dirty="0"/>
              <a:t>Social class is also interchangeably used with </a:t>
            </a:r>
            <a:r>
              <a:rPr lang="en-GB" sz="2000" b="1" i="1" dirty="0"/>
              <a:t>social disadvantage, socio economic status (SES) and occupation</a:t>
            </a:r>
            <a:r>
              <a:rPr lang="en-GB" sz="2000" dirty="0"/>
              <a:t>.</a:t>
            </a:r>
          </a:p>
          <a:p>
            <a:pPr>
              <a:lnSpc>
                <a:spcPct val="90000"/>
              </a:lnSpc>
              <a:buFont typeface="Wingdings" panose="05000000000000000000" pitchFamily="2" charset="2"/>
              <a:buChar char="§"/>
            </a:pPr>
            <a:endParaRPr lang="en-GB" sz="2000" dirty="0"/>
          </a:p>
          <a:p>
            <a:pPr>
              <a:lnSpc>
                <a:spcPct val="90000"/>
              </a:lnSpc>
              <a:buFont typeface="Wingdings" panose="05000000000000000000" pitchFamily="2" charset="2"/>
              <a:buChar char="§"/>
            </a:pPr>
            <a:r>
              <a:rPr lang="en-GB" sz="2000" dirty="0"/>
              <a:t>It is related to people social position that include income, housing, education as well as their working and living environment.</a:t>
            </a:r>
          </a:p>
          <a:p>
            <a:pPr marL="0" indent="0">
              <a:lnSpc>
                <a:spcPct val="90000"/>
              </a:lnSpc>
              <a:buNone/>
            </a:pPr>
            <a:r>
              <a:rPr lang="en-GB" sz="2000" dirty="0"/>
              <a:t>                                                                                 (Naidoo and Wills, 2009)</a:t>
            </a:r>
          </a:p>
        </p:txBody>
      </p:sp>
      <p:pic>
        <p:nvPicPr>
          <p:cNvPr id="4" name="Picture 3">
            <a:extLst>
              <a:ext uri="{FF2B5EF4-FFF2-40B4-BE49-F238E27FC236}">
                <a16:creationId xmlns:a16="http://schemas.microsoft.com/office/drawing/2014/main" id="{D8BF4BB0-3F41-259E-1060-7C5DA73DDA18}"/>
              </a:ext>
            </a:extLst>
          </p:cNvPr>
          <p:cNvPicPr>
            <a:picLocks noChangeAspect="1"/>
          </p:cNvPicPr>
          <p:nvPr/>
        </p:nvPicPr>
        <p:blipFill>
          <a:blip r:embed="rId2"/>
          <a:stretch>
            <a:fillRect/>
          </a:stretch>
        </p:blipFill>
        <p:spPr>
          <a:xfrm>
            <a:off x="4585050" y="1844824"/>
            <a:ext cx="4287997" cy="2880320"/>
          </a:xfrm>
          <a:prstGeom prst="rect">
            <a:avLst/>
          </a:prstGeom>
          <a:noFill/>
        </p:spPr>
      </p:pic>
    </p:spTree>
    <p:extLst>
      <p:ext uri="{BB962C8B-B14F-4D97-AF65-F5344CB8AC3E}">
        <p14:creationId xmlns:p14="http://schemas.microsoft.com/office/powerpoint/2010/main" val="359491724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145C9F-D183-A44D-4AFF-8366312144E0}"/>
              </a:ext>
            </a:extLst>
          </p:cNvPr>
          <p:cNvSpPr>
            <a:spLocks noGrp="1"/>
          </p:cNvSpPr>
          <p:nvPr>
            <p:ph type="title"/>
          </p:nvPr>
        </p:nvSpPr>
        <p:spPr>
          <a:xfrm>
            <a:off x="457200" y="274638"/>
            <a:ext cx="8229600" cy="1143000"/>
          </a:xfrm>
        </p:spPr>
        <p:txBody>
          <a:bodyPr anchor="ctr">
            <a:normAutofit/>
          </a:bodyPr>
          <a:lstStyle/>
          <a:p>
            <a:r>
              <a:rPr lang="en-GB" b="1" dirty="0"/>
              <a:t>Social class and health</a:t>
            </a:r>
            <a:endParaRPr lang="en-GB" dirty="0"/>
          </a:p>
        </p:txBody>
      </p:sp>
      <p:sp>
        <p:nvSpPr>
          <p:cNvPr id="3" name="Content Placeholder 2">
            <a:extLst>
              <a:ext uri="{FF2B5EF4-FFF2-40B4-BE49-F238E27FC236}">
                <a16:creationId xmlns:a16="http://schemas.microsoft.com/office/drawing/2014/main" id="{A331FF39-98AC-C675-D2B2-19C2335A5125}"/>
              </a:ext>
            </a:extLst>
          </p:cNvPr>
          <p:cNvSpPr>
            <a:spLocks noGrp="1"/>
          </p:cNvSpPr>
          <p:nvPr>
            <p:ph sz="half" idx="1"/>
          </p:nvPr>
        </p:nvSpPr>
        <p:spPr>
          <a:xfrm>
            <a:off x="457200" y="1600201"/>
            <a:ext cx="4038600" cy="3989040"/>
          </a:xfrm>
        </p:spPr>
        <p:txBody>
          <a:bodyPr>
            <a:normAutofit/>
          </a:bodyPr>
          <a:lstStyle/>
          <a:p>
            <a:pPr>
              <a:lnSpc>
                <a:spcPct val="90000"/>
              </a:lnSpc>
            </a:pPr>
            <a:r>
              <a:rPr lang="en-GB" sz="1800"/>
              <a:t>According to Acheson (1998), health and disease are socially patterned with the more wealthy people in the society living longer and enjoying better health than the disadvantaged social groups.</a:t>
            </a:r>
          </a:p>
          <a:p>
            <a:pPr marL="0" indent="0">
              <a:lnSpc>
                <a:spcPct val="90000"/>
              </a:lnSpc>
              <a:buNone/>
            </a:pPr>
            <a:r>
              <a:rPr lang="en-GB" sz="1800" b="1"/>
              <a:t>How many of you agree with this point and why?</a:t>
            </a:r>
          </a:p>
          <a:p>
            <a:pPr marL="0" indent="0">
              <a:lnSpc>
                <a:spcPct val="90000"/>
              </a:lnSpc>
              <a:buNone/>
            </a:pPr>
            <a:endParaRPr lang="en-GB" sz="1800" b="1"/>
          </a:p>
          <a:p>
            <a:pPr>
              <a:lnSpc>
                <a:spcPct val="90000"/>
              </a:lnSpc>
            </a:pPr>
            <a:r>
              <a:rPr lang="en-GB" sz="1800"/>
              <a:t>Even though the population health have improved drastically, there is a strong association between socioeconomic group and health status (Naidoo and Wills, 2009).</a:t>
            </a:r>
          </a:p>
        </p:txBody>
      </p:sp>
      <p:pic>
        <p:nvPicPr>
          <p:cNvPr id="4" name="Picture 3">
            <a:extLst>
              <a:ext uri="{FF2B5EF4-FFF2-40B4-BE49-F238E27FC236}">
                <a16:creationId xmlns:a16="http://schemas.microsoft.com/office/drawing/2014/main" id="{92892E57-5EC5-237D-FB72-93879B0963C9}"/>
              </a:ext>
            </a:extLst>
          </p:cNvPr>
          <p:cNvPicPr>
            <a:picLocks noChangeAspect="1"/>
          </p:cNvPicPr>
          <p:nvPr/>
        </p:nvPicPr>
        <p:blipFill>
          <a:blip r:embed="rId3"/>
          <a:stretch>
            <a:fillRect/>
          </a:stretch>
        </p:blipFill>
        <p:spPr>
          <a:xfrm>
            <a:off x="4648200" y="2463913"/>
            <a:ext cx="4038600" cy="2261616"/>
          </a:xfrm>
          <a:prstGeom prst="rect">
            <a:avLst/>
          </a:prstGeom>
          <a:noFill/>
        </p:spPr>
      </p:pic>
    </p:spTree>
    <p:extLst>
      <p:ext uri="{BB962C8B-B14F-4D97-AF65-F5344CB8AC3E}">
        <p14:creationId xmlns:p14="http://schemas.microsoft.com/office/powerpoint/2010/main" val="298490495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57BED5-8032-988B-8707-F67DED968D99}"/>
              </a:ext>
            </a:extLst>
          </p:cNvPr>
          <p:cNvSpPr>
            <a:spLocks noGrp="1"/>
          </p:cNvSpPr>
          <p:nvPr>
            <p:ph type="title"/>
          </p:nvPr>
        </p:nvSpPr>
        <p:spPr/>
        <p:txBody>
          <a:bodyPr/>
          <a:lstStyle/>
          <a:p>
            <a:r>
              <a:rPr lang="en-GB" b="1" dirty="0"/>
              <a:t>Social class and Health</a:t>
            </a:r>
          </a:p>
        </p:txBody>
      </p:sp>
      <p:sp>
        <p:nvSpPr>
          <p:cNvPr id="3" name="Content Placeholder 2">
            <a:extLst>
              <a:ext uri="{FF2B5EF4-FFF2-40B4-BE49-F238E27FC236}">
                <a16:creationId xmlns:a16="http://schemas.microsoft.com/office/drawing/2014/main" id="{F2D6FFE7-F609-F206-74CE-B6DDAAF4CC22}"/>
              </a:ext>
            </a:extLst>
          </p:cNvPr>
          <p:cNvSpPr>
            <a:spLocks noGrp="1"/>
          </p:cNvSpPr>
          <p:nvPr>
            <p:ph idx="1"/>
          </p:nvPr>
        </p:nvSpPr>
        <p:spPr>
          <a:xfrm>
            <a:off x="457200" y="1600201"/>
            <a:ext cx="3970784" cy="3917032"/>
          </a:xfrm>
        </p:spPr>
        <p:txBody>
          <a:bodyPr>
            <a:normAutofit fontScale="47500" lnSpcReduction="20000"/>
          </a:bodyPr>
          <a:lstStyle/>
          <a:p>
            <a:pPr marL="0" indent="0">
              <a:buNone/>
            </a:pPr>
            <a:r>
              <a:rPr lang="en-GB" b="1" dirty="0"/>
              <a:t>For example</a:t>
            </a:r>
          </a:p>
          <a:p>
            <a:pPr marL="0" indent="0">
              <a:buNone/>
            </a:pPr>
            <a:r>
              <a:rPr lang="en-GB" b="1" i="1" dirty="0"/>
              <a:t>Life expectancy</a:t>
            </a:r>
          </a:p>
          <a:p>
            <a:r>
              <a:rPr lang="en-GB" dirty="0"/>
              <a:t>A man in the professional group is likely to live around 7 years longer than a man in the unskilled or manual group.</a:t>
            </a:r>
          </a:p>
          <a:p>
            <a:pPr marL="0" indent="0">
              <a:buNone/>
            </a:pPr>
            <a:r>
              <a:rPr lang="en-GB" b="1" i="1" dirty="0"/>
              <a:t>Causes of death</a:t>
            </a:r>
          </a:p>
          <a:p>
            <a:r>
              <a:rPr lang="en-GB" dirty="0"/>
              <a:t>Among the 66 major causes of death in men, 62 were more common among manual/unskilled workers than in the higher social class.</a:t>
            </a:r>
          </a:p>
          <a:p>
            <a:pPr marL="0" indent="0">
              <a:buNone/>
            </a:pPr>
            <a:r>
              <a:rPr lang="en-GB" b="1" i="1" dirty="0"/>
              <a:t>Infant mortality</a:t>
            </a:r>
          </a:p>
          <a:p>
            <a:r>
              <a:rPr lang="en-GB" dirty="0"/>
              <a:t>Also children of manual workers are twice as likely to die before the age of 15 as a child born into a non-manual background.</a:t>
            </a:r>
          </a:p>
          <a:p>
            <a:endParaRPr lang="en-GB" dirty="0"/>
          </a:p>
          <a:p>
            <a:pPr marL="0" indent="0">
              <a:buNone/>
            </a:pPr>
            <a:r>
              <a:rPr lang="en-GB" dirty="0"/>
              <a:t>      (Office of National Statistics, 2001)</a:t>
            </a:r>
          </a:p>
        </p:txBody>
      </p:sp>
      <p:pic>
        <p:nvPicPr>
          <p:cNvPr id="5" name="Picture 4">
            <a:extLst>
              <a:ext uri="{FF2B5EF4-FFF2-40B4-BE49-F238E27FC236}">
                <a16:creationId xmlns:a16="http://schemas.microsoft.com/office/drawing/2014/main" id="{3AEEB8BA-1E09-AEF6-3E44-BCF7A3638FAF}"/>
              </a:ext>
            </a:extLst>
          </p:cNvPr>
          <p:cNvPicPr>
            <a:picLocks noChangeAspect="1"/>
          </p:cNvPicPr>
          <p:nvPr/>
        </p:nvPicPr>
        <p:blipFill>
          <a:blip r:embed="rId2"/>
          <a:stretch>
            <a:fillRect/>
          </a:stretch>
        </p:blipFill>
        <p:spPr>
          <a:xfrm>
            <a:off x="4932040" y="1633408"/>
            <a:ext cx="4046420" cy="3240360"/>
          </a:xfrm>
          <a:prstGeom prst="rect">
            <a:avLst/>
          </a:prstGeom>
        </p:spPr>
      </p:pic>
    </p:spTree>
    <p:extLst>
      <p:ext uri="{BB962C8B-B14F-4D97-AF65-F5344CB8AC3E}">
        <p14:creationId xmlns:p14="http://schemas.microsoft.com/office/powerpoint/2010/main" val="182749361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DB0B72-8DF4-C69E-0884-59A623A347FC}"/>
              </a:ext>
            </a:extLst>
          </p:cNvPr>
          <p:cNvSpPr>
            <a:spLocks noGrp="1"/>
          </p:cNvSpPr>
          <p:nvPr>
            <p:ph type="title"/>
          </p:nvPr>
        </p:nvSpPr>
        <p:spPr/>
        <p:txBody>
          <a:bodyPr/>
          <a:lstStyle/>
          <a:p>
            <a:r>
              <a:rPr lang="en-GB" b="1" dirty="0"/>
              <a:t>Income and Health</a:t>
            </a:r>
          </a:p>
        </p:txBody>
      </p:sp>
      <p:sp>
        <p:nvSpPr>
          <p:cNvPr id="3" name="Content Placeholder 2">
            <a:extLst>
              <a:ext uri="{FF2B5EF4-FFF2-40B4-BE49-F238E27FC236}">
                <a16:creationId xmlns:a16="http://schemas.microsoft.com/office/drawing/2014/main" id="{542F5E1C-75E3-AF27-7BF1-709E0B5F296B}"/>
              </a:ext>
            </a:extLst>
          </p:cNvPr>
          <p:cNvSpPr>
            <a:spLocks noGrp="1"/>
          </p:cNvSpPr>
          <p:nvPr>
            <p:ph idx="1"/>
          </p:nvPr>
        </p:nvSpPr>
        <p:spPr>
          <a:xfrm>
            <a:off x="457200" y="1600201"/>
            <a:ext cx="4258816" cy="3917032"/>
          </a:xfrm>
        </p:spPr>
        <p:txBody>
          <a:bodyPr>
            <a:normAutofit fontScale="62500" lnSpcReduction="20000"/>
          </a:bodyPr>
          <a:lstStyle/>
          <a:p>
            <a:r>
              <a:rPr lang="en-GB" dirty="0"/>
              <a:t>Better health is associated with income in the UK.</a:t>
            </a:r>
          </a:p>
          <a:p>
            <a:r>
              <a:rPr lang="en-GB" dirty="0"/>
              <a:t>Some people live in poverty in the UK and this resulted from unemployment, pensioners, lone parents, families with more than one children and the low paid.</a:t>
            </a:r>
          </a:p>
          <a:p>
            <a:pPr marL="0" indent="0">
              <a:buNone/>
            </a:pPr>
            <a:endParaRPr lang="en-GB" dirty="0"/>
          </a:p>
          <a:p>
            <a:r>
              <a:rPr lang="en-GB" dirty="0"/>
              <a:t>Poverty can affect health directly </a:t>
            </a:r>
            <a:r>
              <a:rPr lang="en-GB" dirty="0" err="1"/>
              <a:t>e.g</a:t>
            </a:r>
            <a:r>
              <a:rPr lang="en-GB" dirty="0"/>
              <a:t> Children lacking adequate food to eat, and eating high processed food.</a:t>
            </a:r>
          </a:p>
          <a:p>
            <a:pPr marL="0" indent="0">
              <a:buNone/>
            </a:pPr>
            <a:r>
              <a:rPr lang="en-GB" dirty="0"/>
              <a:t>      </a:t>
            </a:r>
          </a:p>
          <a:p>
            <a:pPr marL="0" indent="0">
              <a:buNone/>
            </a:pPr>
            <a:r>
              <a:rPr lang="en-GB" dirty="0"/>
              <a:t>         (Naidoo and Wills, 2009)</a:t>
            </a:r>
          </a:p>
        </p:txBody>
      </p:sp>
      <p:pic>
        <p:nvPicPr>
          <p:cNvPr id="4" name="Picture 3">
            <a:extLst>
              <a:ext uri="{FF2B5EF4-FFF2-40B4-BE49-F238E27FC236}">
                <a16:creationId xmlns:a16="http://schemas.microsoft.com/office/drawing/2014/main" id="{89E642D3-630D-7BF6-9F20-688031CAAF34}"/>
              </a:ext>
            </a:extLst>
          </p:cNvPr>
          <p:cNvPicPr>
            <a:picLocks noChangeAspect="1"/>
          </p:cNvPicPr>
          <p:nvPr/>
        </p:nvPicPr>
        <p:blipFill>
          <a:blip r:embed="rId2"/>
          <a:stretch>
            <a:fillRect/>
          </a:stretch>
        </p:blipFill>
        <p:spPr>
          <a:xfrm>
            <a:off x="4860032" y="2008509"/>
            <a:ext cx="4096867" cy="2840982"/>
          </a:xfrm>
          <a:prstGeom prst="rect">
            <a:avLst/>
          </a:prstGeom>
        </p:spPr>
      </p:pic>
    </p:spTree>
    <p:extLst>
      <p:ext uri="{BB962C8B-B14F-4D97-AF65-F5344CB8AC3E}">
        <p14:creationId xmlns:p14="http://schemas.microsoft.com/office/powerpoint/2010/main" val="201091074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C88BD3-4257-6010-9CA9-9B6B278C264D}"/>
              </a:ext>
            </a:extLst>
          </p:cNvPr>
          <p:cNvSpPr>
            <a:spLocks noGrp="1"/>
          </p:cNvSpPr>
          <p:nvPr>
            <p:ph type="title"/>
          </p:nvPr>
        </p:nvSpPr>
        <p:spPr>
          <a:xfrm>
            <a:off x="457200" y="274638"/>
            <a:ext cx="8229600" cy="1143000"/>
          </a:xfrm>
        </p:spPr>
        <p:txBody>
          <a:bodyPr anchor="ctr">
            <a:normAutofit/>
          </a:bodyPr>
          <a:lstStyle/>
          <a:p>
            <a:r>
              <a:rPr lang="en-GB" b="1" dirty="0"/>
              <a:t>Income and Health</a:t>
            </a:r>
            <a:endParaRPr lang="en-GB" dirty="0"/>
          </a:p>
        </p:txBody>
      </p:sp>
      <p:sp>
        <p:nvSpPr>
          <p:cNvPr id="3" name="Content Placeholder 2">
            <a:extLst>
              <a:ext uri="{FF2B5EF4-FFF2-40B4-BE49-F238E27FC236}">
                <a16:creationId xmlns:a16="http://schemas.microsoft.com/office/drawing/2014/main" id="{AFF588B0-A195-377E-4EF5-0C789366BDF6}"/>
              </a:ext>
            </a:extLst>
          </p:cNvPr>
          <p:cNvSpPr>
            <a:spLocks noGrp="1"/>
          </p:cNvSpPr>
          <p:nvPr>
            <p:ph sz="half" idx="1"/>
          </p:nvPr>
        </p:nvSpPr>
        <p:spPr>
          <a:xfrm>
            <a:off x="457200" y="1600201"/>
            <a:ext cx="4038600" cy="3989040"/>
          </a:xfrm>
        </p:spPr>
        <p:txBody>
          <a:bodyPr>
            <a:normAutofit/>
          </a:bodyPr>
          <a:lstStyle/>
          <a:p>
            <a:pPr>
              <a:lnSpc>
                <a:spcPct val="90000"/>
              </a:lnSpc>
            </a:pPr>
            <a:r>
              <a:rPr lang="en-GB" sz="2200"/>
              <a:t>Also, infectious diseases are associated with lack of income in low income countries.</a:t>
            </a:r>
          </a:p>
          <a:p>
            <a:pPr>
              <a:lnSpc>
                <a:spcPct val="90000"/>
              </a:lnSpc>
            </a:pPr>
            <a:r>
              <a:rPr lang="en-GB" sz="2200"/>
              <a:t>This result in lack of access to clean water, food and medical services.</a:t>
            </a:r>
          </a:p>
          <a:p>
            <a:pPr>
              <a:lnSpc>
                <a:spcPct val="90000"/>
              </a:lnSpc>
            </a:pPr>
            <a:r>
              <a:rPr lang="en-GB" sz="2200"/>
              <a:t>This disease further impoverish the poor by preventing people from working thereby incurring high medical costs.</a:t>
            </a:r>
          </a:p>
        </p:txBody>
      </p:sp>
      <p:pic>
        <p:nvPicPr>
          <p:cNvPr id="4" name="Picture 3">
            <a:extLst>
              <a:ext uri="{FF2B5EF4-FFF2-40B4-BE49-F238E27FC236}">
                <a16:creationId xmlns:a16="http://schemas.microsoft.com/office/drawing/2014/main" id="{361ACDB1-ABA5-5538-7C18-99A79F396460}"/>
              </a:ext>
            </a:extLst>
          </p:cNvPr>
          <p:cNvPicPr>
            <a:picLocks noChangeAspect="1"/>
          </p:cNvPicPr>
          <p:nvPr/>
        </p:nvPicPr>
        <p:blipFill rotWithShape="1">
          <a:blip r:embed="rId2"/>
          <a:srcRect l="18057" r="20426" b="2"/>
          <a:stretch/>
        </p:blipFill>
        <p:spPr>
          <a:xfrm>
            <a:off x="5551986" y="2492895"/>
            <a:ext cx="3134814" cy="3096345"/>
          </a:xfrm>
          <a:prstGeom prst="rect">
            <a:avLst/>
          </a:prstGeom>
          <a:noFill/>
        </p:spPr>
      </p:pic>
    </p:spTree>
    <p:extLst>
      <p:ext uri="{BB962C8B-B14F-4D97-AF65-F5344CB8AC3E}">
        <p14:creationId xmlns:p14="http://schemas.microsoft.com/office/powerpoint/2010/main" val="247358831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BF389D-3F06-C429-D8A7-B81462E8C58D}"/>
              </a:ext>
            </a:extLst>
          </p:cNvPr>
          <p:cNvSpPr>
            <a:spLocks noGrp="1"/>
          </p:cNvSpPr>
          <p:nvPr>
            <p:ph type="title"/>
          </p:nvPr>
        </p:nvSpPr>
        <p:spPr/>
        <p:txBody>
          <a:bodyPr/>
          <a:lstStyle/>
          <a:p>
            <a:r>
              <a:rPr lang="en-GB" b="1" dirty="0"/>
              <a:t>Housing and health</a:t>
            </a:r>
          </a:p>
        </p:txBody>
      </p:sp>
      <p:sp>
        <p:nvSpPr>
          <p:cNvPr id="3" name="Content Placeholder 2">
            <a:extLst>
              <a:ext uri="{FF2B5EF4-FFF2-40B4-BE49-F238E27FC236}">
                <a16:creationId xmlns:a16="http://schemas.microsoft.com/office/drawing/2014/main" id="{442E4A44-4807-5F93-4FA8-61482A3B9BC6}"/>
              </a:ext>
            </a:extLst>
          </p:cNvPr>
          <p:cNvSpPr>
            <a:spLocks noGrp="1"/>
          </p:cNvSpPr>
          <p:nvPr>
            <p:ph idx="1"/>
          </p:nvPr>
        </p:nvSpPr>
        <p:spPr>
          <a:xfrm>
            <a:off x="457200" y="1600201"/>
            <a:ext cx="4906888" cy="3917032"/>
          </a:xfrm>
        </p:spPr>
        <p:txBody>
          <a:bodyPr>
            <a:normAutofit fontScale="85000" lnSpcReduction="10000"/>
          </a:bodyPr>
          <a:lstStyle/>
          <a:p>
            <a:r>
              <a:rPr lang="en-GB" dirty="0"/>
              <a:t>Lack of good housing pose a risk to good health.</a:t>
            </a:r>
          </a:p>
          <a:p>
            <a:r>
              <a:rPr lang="en-GB" dirty="0"/>
              <a:t>Also, the issue of humidity, inadequate heating, energy efficiency are main determinants of health.</a:t>
            </a:r>
          </a:p>
          <a:p>
            <a:r>
              <a:rPr lang="en-GB" dirty="0"/>
              <a:t>These all contribute to development of disease.</a:t>
            </a:r>
          </a:p>
          <a:p>
            <a:pPr marL="0" indent="0">
              <a:buNone/>
            </a:pPr>
            <a:r>
              <a:rPr lang="en-GB" dirty="0"/>
              <a:t>               </a:t>
            </a:r>
            <a:r>
              <a:rPr lang="en-GB" sz="1600" dirty="0"/>
              <a:t>(Department of Health, 1999)</a:t>
            </a:r>
          </a:p>
        </p:txBody>
      </p:sp>
      <p:pic>
        <p:nvPicPr>
          <p:cNvPr id="4" name="Picture 3">
            <a:extLst>
              <a:ext uri="{FF2B5EF4-FFF2-40B4-BE49-F238E27FC236}">
                <a16:creationId xmlns:a16="http://schemas.microsoft.com/office/drawing/2014/main" id="{255FA0E6-65F3-74EC-4416-6EC13DED9884}"/>
              </a:ext>
            </a:extLst>
          </p:cNvPr>
          <p:cNvPicPr>
            <a:picLocks noChangeAspect="1"/>
          </p:cNvPicPr>
          <p:nvPr/>
        </p:nvPicPr>
        <p:blipFill>
          <a:blip r:embed="rId3"/>
          <a:stretch>
            <a:fillRect/>
          </a:stretch>
        </p:blipFill>
        <p:spPr>
          <a:xfrm>
            <a:off x="5724128" y="1639229"/>
            <a:ext cx="2962672" cy="3326019"/>
          </a:xfrm>
          <a:prstGeom prst="rect">
            <a:avLst/>
          </a:prstGeom>
        </p:spPr>
      </p:pic>
    </p:spTree>
    <p:extLst>
      <p:ext uri="{BB962C8B-B14F-4D97-AF65-F5344CB8AC3E}">
        <p14:creationId xmlns:p14="http://schemas.microsoft.com/office/powerpoint/2010/main" val="244230318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8A641C-6B80-EDDF-D620-F75CE447DF70}"/>
              </a:ext>
            </a:extLst>
          </p:cNvPr>
          <p:cNvSpPr>
            <a:spLocks noGrp="1"/>
          </p:cNvSpPr>
          <p:nvPr>
            <p:ph type="title"/>
          </p:nvPr>
        </p:nvSpPr>
        <p:spPr/>
        <p:txBody>
          <a:bodyPr/>
          <a:lstStyle/>
          <a:p>
            <a:r>
              <a:rPr lang="en-GB" b="1" dirty="0"/>
              <a:t>Employment and Health</a:t>
            </a:r>
            <a:endParaRPr lang="en-GB" dirty="0"/>
          </a:p>
        </p:txBody>
      </p:sp>
      <p:sp>
        <p:nvSpPr>
          <p:cNvPr id="3" name="Content Placeholder 2">
            <a:extLst>
              <a:ext uri="{FF2B5EF4-FFF2-40B4-BE49-F238E27FC236}">
                <a16:creationId xmlns:a16="http://schemas.microsoft.com/office/drawing/2014/main" id="{B82FD312-E19F-3493-EBC2-FB016E4B82FC}"/>
              </a:ext>
            </a:extLst>
          </p:cNvPr>
          <p:cNvSpPr>
            <a:spLocks noGrp="1"/>
          </p:cNvSpPr>
          <p:nvPr>
            <p:ph idx="1"/>
          </p:nvPr>
        </p:nvSpPr>
        <p:spPr>
          <a:xfrm>
            <a:off x="457200" y="1600201"/>
            <a:ext cx="5266928" cy="3917032"/>
          </a:xfrm>
        </p:spPr>
        <p:txBody>
          <a:bodyPr>
            <a:normAutofit/>
          </a:bodyPr>
          <a:lstStyle/>
          <a:p>
            <a:pPr marL="0" indent="0">
              <a:buNone/>
            </a:pPr>
            <a:r>
              <a:rPr lang="en-GB" dirty="0"/>
              <a:t>Some employment might also cause occupational health risk such as </a:t>
            </a:r>
          </a:p>
          <a:p>
            <a:r>
              <a:rPr lang="en-GB" dirty="0"/>
              <a:t>Accident (in mining)</a:t>
            </a:r>
          </a:p>
          <a:p>
            <a:r>
              <a:rPr lang="en-GB" dirty="0"/>
              <a:t>Exposure to hazardous substances or stress</a:t>
            </a:r>
          </a:p>
          <a:p>
            <a:pPr marL="0" indent="0">
              <a:buNone/>
            </a:pPr>
            <a:r>
              <a:rPr lang="en-GB" dirty="0"/>
              <a:t>             </a:t>
            </a:r>
            <a:r>
              <a:rPr lang="en-GB" sz="1100" dirty="0"/>
              <a:t>(Naidoo and Wills, 2009)</a:t>
            </a:r>
          </a:p>
        </p:txBody>
      </p:sp>
      <p:pic>
        <p:nvPicPr>
          <p:cNvPr id="4" name="Picture 3">
            <a:extLst>
              <a:ext uri="{FF2B5EF4-FFF2-40B4-BE49-F238E27FC236}">
                <a16:creationId xmlns:a16="http://schemas.microsoft.com/office/drawing/2014/main" id="{4D4971C0-505C-FD97-5852-B75713E607F1}"/>
              </a:ext>
            </a:extLst>
          </p:cNvPr>
          <p:cNvPicPr>
            <a:picLocks noChangeAspect="1"/>
          </p:cNvPicPr>
          <p:nvPr/>
        </p:nvPicPr>
        <p:blipFill>
          <a:blip r:embed="rId2"/>
          <a:stretch>
            <a:fillRect/>
          </a:stretch>
        </p:blipFill>
        <p:spPr>
          <a:xfrm>
            <a:off x="5364088" y="1853742"/>
            <a:ext cx="3180581" cy="2026064"/>
          </a:xfrm>
          <a:prstGeom prst="rect">
            <a:avLst/>
          </a:prstGeom>
        </p:spPr>
      </p:pic>
    </p:spTree>
    <p:extLst>
      <p:ext uri="{BB962C8B-B14F-4D97-AF65-F5344CB8AC3E}">
        <p14:creationId xmlns:p14="http://schemas.microsoft.com/office/powerpoint/2010/main" val="77847090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DF452B-610A-FEA6-A89B-0C5F4D23C4C0}"/>
              </a:ext>
            </a:extLst>
          </p:cNvPr>
          <p:cNvSpPr>
            <a:spLocks noGrp="1"/>
          </p:cNvSpPr>
          <p:nvPr>
            <p:ph type="title"/>
          </p:nvPr>
        </p:nvSpPr>
        <p:spPr>
          <a:xfrm>
            <a:off x="457200" y="274638"/>
            <a:ext cx="8229600" cy="1143000"/>
          </a:xfrm>
        </p:spPr>
        <p:txBody>
          <a:bodyPr anchor="ctr">
            <a:normAutofit/>
          </a:bodyPr>
          <a:lstStyle/>
          <a:p>
            <a:r>
              <a:rPr lang="en-GB" b="1" dirty="0"/>
              <a:t>Individual (Activity)</a:t>
            </a:r>
          </a:p>
        </p:txBody>
      </p:sp>
      <p:sp>
        <p:nvSpPr>
          <p:cNvPr id="3" name="Content Placeholder 2">
            <a:extLst>
              <a:ext uri="{FF2B5EF4-FFF2-40B4-BE49-F238E27FC236}">
                <a16:creationId xmlns:a16="http://schemas.microsoft.com/office/drawing/2014/main" id="{41A12DCE-79C3-DD6E-5335-ABE6F55366B4}"/>
              </a:ext>
            </a:extLst>
          </p:cNvPr>
          <p:cNvSpPr>
            <a:spLocks noGrp="1"/>
          </p:cNvSpPr>
          <p:nvPr>
            <p:ph sz="half" idx="1"/>
          </p:nvPr>
        </p:nvSpPr>
        <p:spPr>
          <a:xfrm>
            <a:off x="457200" y="1600201"/>
            <a:ext cx="4038600" cy="3989040"/>
          </a:xfrm>
        </p:spPr>
        <p:txBody>
          <a:bodyPr>
            <a:normAutofit/>
          </a:bodyPr>
          <a:lstStyle/>
          <a:p>
            <a:pPr marL="0" indent="0">
              <a:lnSpc>
                <a:spcPct val="90000"/>
              </a:lnSpc>
              <a:buNone/>
            </a:pPr>
            <a:r>
              <a:rPr lang="en-GB" sz="2600"/>
              <a:t>Working individually find out why :</a:t>
            </a:r>
          </a:p>
          <a:p>
            <a:pPr marL="0" indent="0">
              <a:lnSpc>
                <a:spcPct val="90000"/>
              </a:lnSpc>
              <a:buNone/>
            </a:pPr>
            <a:endParaRPr lang="en-GB" sz="2600"/>
          </a:p>
          <a:p>
            <a:pPr>
              <a:lnSpc>
                <a:spcPct val="90000"/>
              </a:lnSpc>
            </a:pPr>
            <a:r>
              <a:rPr lang="en-GB" sz="2600"/>
              <a:t>unemployment leads to worsening of health</a:t>
            </a:r>
          </a:p>
          <a:p>
            <a:pPr marL="0" indent="0">
              <a:lnSpc>
                <a:spcPct val="90000"/>
              </a:lnSpc>
              <a:buNone/>
            </a:pPr>
            <a:endParaRPr lang="en-GB" sz="2600"/>
          </a:p>
          <a:p>
            <a:pPr marL="0" indent="0">
              <a:lnSpc>
                <a:spcPct val="90000"/>
              </a:lnSpc>
              <a:buNone/>
            </a:pPr>
            <a:r>
              <a:rPr lang="en-GB" sz="2600" b="1"/>
              <a:t>Feedback your findings to the whole class</a:t>
            </a:r>
          </a:p>
          <a:p>
            <a:pPr marL="0" indent="0">
              <a:lnSpc>
                <a:spcPct val="90000"/>
              </a:lnSpc>
              <a:buNone/>
            </a:pPr>
            <a:r>
              <a:rPr lang="en-GB" sz="2600" b="1"/>
              <a:t>10mins</a:t>
            </a:r>
          </a:p>
        </p:txBody>
      </p:sp>
      <p:pic>
        <p:nvPicPr>
          <p:cNvPr id="4" name="Picture 3">
            <a:extLst>
              <a:ext uri="{FF2B5EF4-FFF2-40B4-BE49-F238E27FC236}">
                <a16:creationId xmlns:a16="http://schemas.microsoft.com/office/drawing/2014/main" id="{8BE0356E-5D74-75C2-CF64-5AAAADB69126}"/>
              </a:ext>
            </a:extLst>
          </p:cNvPr>
          <p:cNvPicPr>
            <a:picLocks noChangeAspect="1"/>
          </p:cNvPicPr>
          <p:nvPr/>
        </p:nvPicPr>
        <p:blipFill>
          <a:blip r:embed="rId3"/>
          <a:srcRect l="22061" r="8590" b="3"/>
          <a:stretch>
            <a:fillRect/>
          </a:stretch>
        </p:blipFill>
        <p:spPr>
          <a:xfrm>
            <a:off x="4648200" y="1600201"/>
            <a:ext cx="4038600" cy="3989040"/>
          </a:xfrm>
          <a:prstGeom prst="rect">
            <a:avLst/>
          </a:prstGeom>
          <a:noFill/>
        </p:spPr>
      </p:pic>
    </p:spTree>
    <p:extLst>
      <p:ext uri="{BB962C8B-B14F-4D97-AF65-F5344CB8AC3E}">
        <p14:creationId xmlns:p14="http://schemas.microsoft.com/office/powerpoint/2010/main" val="10274115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29A36A-9D71-3340-9DB6-D6A753181D48}"/>
              </a:ext>
            </a:extLst>
          </p:cNvPr>
          <p:cNvSpPr>
            <a:spLocks noGrp="1"/>
          </p:cNvSpPr>
          <p:nvPr>
            <p:ph type="title"/>
          </p:nvPr>
        </p:nvSpPr>
        <p:spPr>
          <a:xfrm>
            <a:off x="457200" y="274638"/>
            <a:ext cx="8229600" cy="1143000"/>
          </a:xfrm>
        </p:spPr>
        <p:txBody>
          <a:bodyPr anchor="ctr">
            <a:normAutofit/>
          </a:bodyPr>
          <a:lstStyle/>
          <a:p>
            <a:r>
              <a:rPr lang="en-GB" b="1" dirty="0"/>
              <a:t>Unemployment and Health</a:t>
            </a:r>
          </a:p>
        </p:txBody>
      </p:sp>
      <p:sp>
        <p:nvSpPr>
          <p:cNvPr id="3" name="Content Placeholder 2">
            <a:extLst>
              <a:ext uri="{FF2B5EF4-FFF2-40B4-BE49-F238E27FC236}">
                <a16:creationId xmlns:a16="http://schemas.microsoft.com/office/drawing/2014/main" id="{AF9FEA6E-5F70-8B6E-8F9B-9F7BE2332A18}"/>
              </a:ext>
            </a:extLst>
          </p:cNvPr>
          <p:cNvSpPr>
            <a:spLocks noGrp="1"/>
          </p:cNvSpPr>
          <p:nvPr>
            <p:ph sz="half" idx="1"/>
          </p:nvPr>
        </p:nvSpPr>
        <p:spPr>
          <a:xfrm>
            <a:off x="457200" y="1600201"/>
            <a:ext cx="3250704" cy="3989040"/>
          </a:xfrm>
        </p:spPr>
        <p:txBody>
          <a:bodyPr>
            <a:normAutofit/>
          </a:bodyPr>
          <a:lstStyle/>
          <a:p>
            <a:pPr marL="0" indent="0">
              <a:lnSpc>
                <a:spcPct val="90000"/>
              </a:lnSpc>
              <a:buNone/>
            </a:pPr>
            <a:r>
              <a:rPr lang="en-GB" sz="1500" dirty="0"/>
              <a:t>According to McLean et al. (2005)</a:t>
            </a:r>
          </a:p>
          <a:p>
            <a:pPr>
              <a:lnSpc>
                <a:spcPct val="90000"/>
              </a:lnSpc>
            </a:pPr>
            <a:r>
              <a:rPr lang="en-GB" sz="1500" dirty="0"/>
              <a:t>The unemployed report higher rates of mental ill health including depression, anxiety and sleep disturbance</a:t>
            </a:r>
          </a:p>
          <a:p>
            <a:pPr>
              <a:lnSpc>
                <a:spcPct val="90000"/>
              </a:lnSpc>
            </a:pPr>
            <a:r>
              <a:rPr lang="en-GB" sz="1500" dirty="0"/>
              <a:t>Suicide and suicide ideation rates are twice as high among the unemployed when compared with the employed.   </a:t>
            </a:r>
          </a:p>
          <a:p>
            <a:pPr>
              <a:lnSpc>
                <a:spcPct val="90000"/>
              </a:lnSpc>
            </a:pPr>
            <a:r>
              <a:rPr lang="en-GB" sz="1500" dirty="0"/>
              <a:t>The mortality among the unemployed are 20% higher than expected after adjusting for age and social class.</a:t>
            </a:r>
          </a:p>
          <a:p>
            <a:pPr>
              <a:lnSpc>
                <a:spcPct val="90000"/>
              </a:lnSpc>
            </a:pPr>
            <a:r>
              <a:rPr lang="en-GB" sz="1500" dirty="0"/>
              <a:t>Over 60% unemployed people smoke compared to 30% of the employed people.</a:t>
            </a:r>
          </a:p>
        </p:txBody>
      </p:sp>
      <p:pic>
        <p:nvPicPr>
          <p:cNvPr id="4" name="Picture 3">
            <a:extLst>
              <a:ext uri="{FF2B5EF4-FFF2-40B4-BE49-F238E27FC236}">
                <a16:creationId xmlns:a16="http://schemas.microsoft.com/office/drawing/2014/main" id="{E7F24F3F-14E4-E935-80F1-A65B986C1152}"/>
              </a:ext>
            </a:extLst>
          </p:cNvPr>
          <p:cNvPicPr>
            <a:picLocks noChangeAspect="1"/>
          </p:cNvPicPr>
          <p:nvPr/>
        </p:nvPicPr>
        <p:blipFill>
          <a:blip r:embed="rId2"/>
          <a:stretch>
            <a:fillRect/>
          </a:stretch>
        </p:blipFill>
        <p:spPr>
          <a:xfrm>
            <a:off x="4355976" y="2494243"/>
            <a:ext cx="4330824" cy="2881966"/>
          </a:xfrm>
          <a:prstGeom prst="rect">
            <a:avLst/>
          </a:prstGeom>
          <a:noFill/>
        </p:spPr>
      </p:pic>
    </p:spTree>
    <p:extLst>
      <p:ext uri="{BB962C8B-B14F-4D97-AF65-F5344CB8AC3E}">
        <p14:creationId xmlns:p14="http://schemas.microsoft.com/office/powerpoint/2010/main" val="137525973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5A371B-F411-79E3-A6EE-2D8F4684425C}"/>
              </a:ext>
            </a:extLst>
          </p:cNvPr>
          <p:cNvSpPr>
            <a:spLocks noGrp="1"/>
          </p:cNvSpPr>
          <p:nvPr>
            <p:ph type="title"/>
          </p:nvPr>
        </p:nvSpPr>
        <p:spPr/>
        <p:txBody>
          <a:bodyPr/>
          <a:lstStyle/>
          <a:p>
            <a:r>
              <a:rPr lang="en-GB" b="1" dirty="0"/>
              <a:t>Ethnicity and health</a:t>
            </a:r>
          </a:p>
        </p:txBody>
      </p:sp>
      <p:sp>
        <p:nvSpPr>
          <p:cNvPr id="3" name="Content Placeholder 2">
            <a:extLst>
              <a:ext uri="{FF2B5EF4-FFF2-40B4-BE49-F238E27FC236}">
                <a16:creationId xmlns:a16="http://schemas.microsoft.com/office/drawing/2014/main" id="{DE5B97C2-BCCC-02A4-E88D-8186A43DEC10}"/>
              </a:ext>
            </a:extLst>
          </p:cNvPr>
          <p:cNvSpPr>
            <a:spLocks noGrp="1"/>
          </p:cNvSpPr>
          <p:nvPr>
            <p:ph idx="1"/>
          </p:nvPr>
        </p:nvSpPr>
        <p:spPr>
          <a:xfrm>
            <a:off x="457200" y="1600201"/>
            <a:ext cx="4618856" cy="3556991"/>
          </a:xfrm>
        </p:spPr>
        <p:txBody>
          <a:bodyPr>
            <a:normAutofit fontScale="55000" lnSpcReduction="20000"/>
          </a:bodyPr>
          <a:lstStyle/>
          <a:p>
            <a:r>
              <a:rPr lang="en-GB" dirty="0"/>
              <a:t>Ethnicity is a complex concept that is used to refer to those with shared culture, social background, language and religion.</a:t>
            </a:r>
          </a:p>
          <a:p>
            <a:r>
              <a:rPr lang="en-GB" dirty="0"/>
              <a:t>According to Bhopal (2007), different factors influence the health of ethnic minority group. This include</a:t>
            </a:r>
          </a:p>
          <a:p>
            <a:pPr marL="0" indent="0">
              <a:buNone/>
            </a:pPr>
            <a:r>
              <a:rPr lang="en-GB" dirty="0"/>
              <a:t>Culture: </a:t>
            </a:r>
            <a:r>
              <a:rPr lang="en-GB" dirty="0" err="1"/>
              <a:t>e.g</a:t>
            </a:r>
            <a:r>
              <a:rPr lang="en-GB" dirty="0"/>
              <a:t> taboos on eating a meat in </a:t>
            </a:r>
            <a:r>
              <a:rPr lang="en-GB" dirty="0" err="1"/>
              <a:t>india</a:t>
            </a:r>
            <a:endParaRPr lang="en-GB" dirty="0"/>
          </a:p>
          <a:p>
            <a:pPr marL="0" indent="0">
              <a:buNone/>
            </a:pPr>
            <a:endParaRPr lang="en-GB" dirty="0"/>
          </a:p>
          <a:p>
            <a:pPr marL="0" indent="0">
              <a:buNone/>
            </a:pPr>
            <a:r>
              <a:rPr lang="en-GB" sz="3800" b="1" dirty="0"/>
              <a:t>In pair Search any cultural practice which you think can affect the health of different ethnicity?</a:t>
            </a:r>
          </a:p>
          <a:p>
            <a:pPr marL="0" indent="0">
              <a:buNone/>
            </a:pPr>
            <a:endParaRPr lang="en-GB" sz="3800" b="1" dirty="0"/>
          </a:p>
          <a:p>
            <a:pPr marL="0" indent="0">
              <a:buNone/>
            </a:pPr>
            <a:endParaRPr lang="en-GB" sz="3800" b="1" dirty="0"/>
          </a:p>
          <a:p>
            <a:endParaRPr lang="en-GB" sz="3800" b="1" dirty="0"/>
          </a:p>
          <a:p>
            <a:endParaRPr lang="en-GB" dirty="0"/>
          </a:p>
        </p:txBody>
      </p:sp>
      <p:pic>
        <p:nvPicPr>
          <p:cNvPr id="4" name="Picture 3">
            <a:extLst>
              <a:ext uri="{FF2B5EF4-FFF2-40B4-BE49-F238E27FC236}">
                <a16:creationId xmlns:a16="http://schemas.microsoft.com/office/drawing/2014/main" id="{FAF75B96-6EEB-1610-234F-8DD6DD477736}"/>
              </a:ext>
            </a:extLst>
          </p:cNvPr>
          <p:cNvPicPr>
            <a:picLocks noChangeAspect="1"/>
          </p:cNvPicPr>
          <p:nvPr/>
        </p:nvPicPr>
        <p:blipFill>
          <a:blip r:embed="rId3"/>
          <a:stretch>
            <a:fillRect/>
          </a:stretch>
        </p:blipFill>
        <p:spPr>
          <a:xfrm>
            <a:off x="5220072" y="2132856"/>
            <a:ext cx="3662121" cy="2592288"/>
          </a:xfrm>
          <a:prstGeom prst="rect">
            <a:avLst/>
          </a:prstGeom>
        </p:spPr>
      </p:pic>
    </p:spTree>
    <p:extLst>
      <p:ext uri="{BB962C8B-B14F-4D97-AF65-F5344CB8AC3E}">
        <p14:creationId xmlns:p14="http://schemas.microsoft.com/office/powerpoint/2010/main" val="204835200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EFE5CE-8223-3966-0FE5-52D9D0CFA7DC}"/>
              </a:ext>
            </a:extLst>
          </p:cNvPr>
          <p:cNvSpPr>
            <a:spLocks noGrp="1"/>
          </p:cNvSpPr>
          <p:nvPr>
            <p:ph type="title"/>
          </p:nvPr>
        </p:nvSpPr>
        <p:spPr>
          <a:xfrm>
            <a:off x="457200" y="274638"/>
            <a:ext cx="8229600" cy="490066"/>
          </a:xfrm>
        </p:spPr>
        <p:txBody>
          <a:bodyPr anchor="ctr">
            <a:normAutofit fontScale="90000"/>
          </a:bodyPr>
          <a:lstStyle/>
          <a:p>
            <a:r>
              <a:rPr lang="en-GB" dirty="0"/>
              <a:t>Example of cultural behaviour</a:t>
            </a:r>
          </a:p>
        </p:txBody>
      </p:sp>
      <p:sp>
        <p:nvSpPr>
          <p:cNvPr id="3" name="Content Placeholder 2">
            <a:extLst>
              <a:ext uri="{FF2B5EF4-FFF2-40B4-BE49-F238E27FC236}">
                <a16:creationId xmlns:a16="http://schemas.microsoft.com/office/drawing/2014/main" id="{4CEE2A6A-ABAC-1186-FC60-06B053CE092B}"/>
              </a:ext>
            </a:extLst>
          </p:cNvPr>
          <p:cNvSpPr>
            <a:spLocks noGrp="1"/>
          </p:cNvSpPr>
          <p:nvPr>
            <p:ph sz="half" idx="1"/>
          </p:nvPr>
        </p:nvSpPr>
        <p:spPr>
          <a:xfrm>
            <a:off x="107504" y="1124744"/>
            <a:ext cx="5313494" cy="4176465"/>
          </a:xfrm>
        </p:spPr>
        <p:txBody>
          <a:bodyPr>
            <a:normAutofit fontScale="92500" lnSpcReduction="20000"/>
          </a:bodyPr>
          <a:lstStyle/>
          <a:p>
            <a:pPr marL="0" indent="0">
              <a:lnSpc>
                <a:spcPct val="90000"/>
              </a:lnSpc>
              <a:buNone/>
            </a:pPr>
            <a:r>
              <a:rPr lang="en-GB" sz="1800" b="1" i="0" dirty="0">
                <a:effectLst/>
              </a:rPr>
              <a:t>The Wodaabe’s wife stealing night dance</a:t>
            </a:r>
          </a:p>
          <a:p>
            <a:pPr>
              <a:lnSpc>
                <a:spcPct val="90000"/>
              </a:lnSpc>
            </a:pPr>
            <a:r>
              <a:rPr lang="en-GB" sz="1800" b="0" i="0" dirty="0">
                <a:effectLst/>
              </a:rPr>
              <a:t>This is a cultural practice found among the </a:t>
            </a:r>
            <a:r>
              <a:rPr lang="en-GB" sz="1800" b="0" i="0" dirty="0" err="1">
                <a:effectLst/>
              </a:rPr>
              <a:t>Wodaabe</a:t>
            </a:r>
            <a:r>
              <a:rPr lang="en-GB" sz="1800" b="0" i="0" dirty="0">
                <a:effectLst/>
              </a:rPr>
              <a:t> tribe, a sub-group of the Fulani ethnic communities of the northern parts of Nigeria, north-eastern Cameroon, the western region of Central African Republic and southwestern Chad . </a:t>
            </a:r>
            <a:r>
              <a:rPr lang="en-GB" sz="1800" i="0" dirty="0">
                <a:effectLst/>
              </a:rPr>
              <a:t>The aim is to convince the wives of other men that they’d be better off with them.</a:t>
            </a:r>
          </a:p>
          <a:p>
            <a:pPr>
              <a:lnSpc>
                <a:spcPct val="90000"/>
              </a:lnSpc>
            </a:pPr>
            <a:endParaRPr lang="en-GB" sz="1800" b="0" dirty="0"/>
          </a:p>
          <a:p>
            <a:pPr>
              <a:lnSpc>
                <a:spcPct val="90000"/>
              </a:lnSpc>
            </a:pPr>
            <a:r>
              <a:rPr lang="en-GB" sz="1800" b="0" i="0" dirty="0">
                <a:effectLst/>
              </a:rPr>
              <a:t>The tribe holds a cultural dancing festival at night. While dancing, a man is allowed to steal and carry home any woman he likes whether the woman is married or not. </a:t>
            </a:r>
          </a:p>
          <a:p>
            <a:pPr>
              <a:lnSpc>
                <a:spcPct val="90000"/>
              </a:lnSpc>
            </a:pPr>
            <a:r>
              <a:rPr lang="en-GB" sz="1800" b="0" i="0" dirty="0">
                <a:effectLst/>
              </a:rPr>
              <a:t>The health implication of this cultural practice is obvious. Sexually transmitted infections including HIV as well as unwanted pregnancies may result, with attendant consequences.</a:t>
            </a:r>
          </a:p>
          <a:p>
            <a:pPr>
              <a:lnSpc>
                <a:spcPct val="90000"/>
              </a:lnSpc>
            </a:pPr>
            <a:endParaRPr lang="en-GB" sz="1800" b="0" i="0" dirty="0">
              <a:effectLst/>
            </a:endParaRPr>
          </a:p>
          <a:p>
            <a:pPr marL="0" indent="0">
              <a:lnSpc>
                <a:spcPct val="90000"/>
              </a:lnSpc>
              <a:buNone/>
            </a:pPr>
            <a:r>
              <a:rPr lang="en-GB" sz="1800" b="0" i="0" dirty="0">
                <a:solidFill>
                  <a:srgbClr val="FF0000"/>
                </a:solidFill>
                <a:effectLst/>
              </a:rPr>
              <a:t>https://www.youtube.com/watch?v=YWz9Xo3x5oE</a:t>
            </a:r>
          </a:p>
          <a:p>
            <a:pPr>
              <a:lnSpc>
                <a:spcPct val="90000"/>
              </a:lnSpc>
            </a:pPr>
            <a:endParaRPr lang="en-GB" sz="1800" dirty="0"/>
          </a:p>
          <a:p>
            <a:pPr>
              <a:lnSpc>
                <a:spcPct val="90000"/>
              </a:lnSpc>
            </a:pPr>
            <a:endParaRPr lang="en-GB" sz="1800" b="0" i="0" dirty="0">
              <a:effectLst/>
            </a:endParaRPr>
          </a:p>
          <a:p>
            <a:pPr>
              <a:lnSpc>
                <a:spcPct val="90000"/>
              </a:lnSpc>
            </a:pPr>
            <a:endParaRPr lang="en-GB" sz="1300" dirty="0"/>
          </a:p>
        </p:txBody>
      </p:sp>
      <p:pic>
        <p:nvPicPr>
          <p:cNvPr id="4" name="Picture 3">
            <a:extLst>
              <a:ext uri="{FF2B5EF4-FFF2-40B4-BE49-F238E27FC236}">
                <a16:creationId xmlns:a16="http://schemas.microsoft.com/office/drawing/2014/main" id="{4B6182E1-A860-E846-1799-7610DF126DAD}"/>
              </a:ext>
            </a:extLst>
          </p:cNvPr>
          <p:cNvPicPr>
            <a:picLocks noChangeAspect="1"/>
          </p:cNvPicPr>
          <p:nvPr/>
        </p:nvPicPr>
        <p:blipFill rotWithShape="1">
          <a:blip r:embed="rId3"/>
          <a:srcRect l="20308" r="12319"/>
          <a:stretch/>
        </p:blipFill>
        <p:spPr>
          <a:xfrm>
            <a:off x="5770695" y="1772816"/>
            <a:ext cx="2916105" cy="2880320"/>
          </a:xfrm>
          <a:prstGeom prst="rect">
            <a:avLst/>
          </a:prstGeom>
          <a:noFill/>
        </p:spPr>
      </p:pic>
    </p:spTree>
    <p:extLst>
      <p:ext uri="{BB962C8B-B14F-4D97-AF65-F5344CB8AC3E}">
        <p14:creationId xmlns:p14="http://schemas.microsoft.com/office/powerpoint/2010/main" val="105523512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E22D8B-C779-451F-8982-BB73C77D22EB}"/>
              </a:ext>
            </a:extLst>
          </p:cNvPr>
          <p:cNvSpPr>
            <a:spLocks noGrp="1"/>
          </p:cNvSpPr>
          <p:nvPr>
            <p:ph type="ctrTitle"/>
          </p:nvPr>
        </p:nvSpPr>
        <p:spPr>
          <a:xfrm>
            <a:off x="287524" y="2060848"/>
            <a:ext cx="8568952" cy="2387600"/>
          </a:xfrm>
        </p:spPr>
        <p:txBody>
          <a:bodyPr/>
          <a:lstStyle/>
          <a:p>
            <a:r>
              <a:rPr lang="en-GB" sz="4000" b="1" i="1" dirty="0">
                <a:solidFill>
                  <a:schemeClr val="bg1"/>
                </a:solidFill>
              </a:rPr>
              <a:t>What is Sustainable development goals?</a:t>
            </a:r>
          </a:p>
        </p:txBody>
      </p:sp>
      <p:pic>
        <p:nvPicPr>
          <p:cNvPr id="4" name="Picture 3" descr="A picture containing vector graphics&#10;&#10;Description automatically generated">
            <a:extLst>
              <a:ext uri="{FF2B5EF4-FFF2-40B4-BE49-F238E27FC236}">
                <a16:creationId xmlns:a16="http://schemas.microsoft.com/office/drawing/2014/main" id="{EFBA7DFE-50B8-427B-9218-458143190596}"/>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164288" y="4653136"/>
            <a:ext cx="1979712" cy="2204864"/>
          </a:xfrm>
          <a:prstGeom prst="rect">
            <a:avLst/>
          </a:prstGeom>
        </p:spPr>
      </p:pic>
    </p:spTree>
    <p:extLst>
      <p:ext uri="{BB962C8B-B14F-4D97-AF65-F5344CB8AC3E}">
        <p14:creationId xmlns:p14="http://schemas.microsoft.com/office/powerpoint/2010/main" val="289708581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9F92DA-43BB-77A6-2555-6E72C24ECE34}"/>
              </a:ext>
            </a:extLst>
          </p:cNvPr>
          <p:cNvSpPr>
            <a:spLocks noGrp="1"/>
          </p:cNvSpPr>
          <p:nvPr>
            <p:ph type="title"/>
          </p:nvPr>
        </p:nvSpPr>
        <p:spPr>
          <a:xfrm>
            <a:off x="457200" y="274638"/>
            <a:ext cx="8229600" cy="1143000"/>
          </a:xfrm>
        </p:spPr>
        <p:txBody>
          <a:bodyPr anchor="ctr">
            <a:normAutofit/>
          </a:bodyPr>
          <a:lstStyle/>
          <a:p>
            <a:r>
              <a:rPr lang="en-GB" sz="4100" b="1"/>
              <a:t>Sustainable Development Goals</a:t>
            </a:r>
          </a:p>
        </p:txBody>
      </p:sp>
      <p:sp>
        <p:nvSpPr>
          <p:cNvPr id="3" name="Content Placeholder 2">
            <a:extLst>
              <a:ext uri="{FF2B5EF4-FFF2-40B4-BE49-F238E27FC236}">
                <a16:creationId xmlns:a16="http://schemas.microsoft.com/office/drawing/2014/main" id="{1CBBECA1-51CD-2AF7-34C0-429A369AAECA}"/>
              </a:ext>
            </a:extLst>
          </p:cNvPr>
          <p:cNvSpPr>
            <a:spLocks noGrp="1"/>
          </p:cNvSpPr>
          <p:nvPr>
            <p:ph sz="half" idx="1"/>
          </p:nvPr>
        </p:nvSpPr>
        <p:spPr>
          <a:xfrm>
            <a:off x="457200" y="1600201"/>
            <a:ext cx="4038600" cy="3989040"/>
          </a:xfrm>
        </p:spPr>
        <p:txBody>
          <a:bodyPr>
            <a:normAutofit/>
          </a:bodyPr>
          <a:lstStyle/>
          <a:p>
            <a:pPr>
              <a:lnSpc>
                <a:spcPct val="90000"/>
              </a:lnSpc>
            </a:pPr>
            <a:r>
              <a:rPr lang="en-GB" sz="2000" dirty="0"/>
              <a:t>The Sustainable Development Goals are a universal call to action to </a:t>
            </a:r>
            <a:r>
              <a:rPr lang="en-GB" sz="2000" b="1" dirty="0"/>
              <a:t>end poverty</a:t>
            </a:r>
            <a:r>
              <a:rPr lang="en-GB" sz="2000" dirty="0"/>
              <a:t>, </a:t>
            </a:r>
            <a:r>
              <a:rPr lang="en-GB" sz="2000" b="1" dirty="0"/>
              <a:t>protect the planet</a:t>
            </a:r>
            <a:r>
              <a:rPr lang="en-GB" sz="2000" dirty="0"/>
              <a:t> and </a:t>
            </a:r>
            <a:r>
              <a:rPr lang="en-GB" sz="2000" b="1" dirty="0"/>
              <a:t>improve the lives and prospects of everyone, everywhere. </a:t>
            </a:r>
          </a:p>
          <a:p>
            <a:pPr>
              <a:lnSpc>
                <a:spcPct val="90000"/>
              </a:lnSpc>
            </a:pPr>
            <a:endParaRPr lang="en-GB" sz="2000" dirty="0"/>
          </a:p>
          <a:p>
            <a:pPr>
              <a:lnSpc>
                <a:spcPct val="90000"/>
              </a:lnSpc>
            </a:pPr>
            <a:r>
              <a:rPr lang="en-GB" sz="2000" dirty="0"/>
              <a:t>The 17 Goals were adopted by all UN Member States in 2015, as part of the 2030 Agenda for Sustainable Development which set out a 15-year plan to achieve the Goals.</a:t>
            </a:r>
          </a:p>
        </p:txBody>
      </p:sp>
      <p:pic>
        <p:nvPicPr>
          <p:cNvPr id="4" name="Picture 3">
            <a:extLst>
              <a:ext uri="{FF2B5EF4-FFF2-40B4-BE49-F238E27FC236}">
                <a16:creationId xmlns:a16="http://schemas.microsoft.com/office/drawing/2014/main" id="{15E913F1-6D8F-D851-8A9F-7B4E0E350BD3}"/>
              </a:ext>
            </a:extLst>
          </p:cNvPr>
          <p:cNvPicPr>
            <a:picLocks noChangeAspect="1"/>
          </p:cNvPicPr>
          <p:nvPr/>
        </p:nvPicPr>
        <p:blipFill>
          <a:blip r:embed="rId3"/>
          <a:stretch>
            <a:fillRect/>
          </a:stretch>
        </p:blipFill>
        <p:spPr>
          <a:xfrm>
            <a:off x="4672980" y="1600201"/>
            <a:ext cx="3989040" cy="3989040"/>
          </a:xfrm>
          <a:prstGeom prst="rect">
            <a:avLst/>
          </a:prstGeom>
          <a:noFill/>
        </p:spPr>
      </p:pic>
    </p:spTree>
    <p:extLst>
      <p:ext uri="{BB962C8B-B14F-4D97-AF65-F5344CB8AC3E}">
        <p14:creationId xmlns:p14="http://schemas.microsoft.com/office/powerpoint/2010/main" val="235384127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Sustainable development goals - United Nations - Windows Internet Explorer">
            <a:extLst>
              <a:ext uri="{FF2B5EF4-FFF2-40B4-BE49-F238E27FC236}">
                <a16:creationId xmlns:a16="http://schemas.microsoft.com/office/drawing/2014/main" id="{41380D79-B4D1-47C8-8DBD-C23121D0D4BA}"/>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l="21603" t="30278" r="3085" b="4594"/>
          <a:stretch>
            <a:fillRect/>
          </a:stretch>
        </p:blipFill>
        <p:spPr>
          <a:xfrm>
            <a:off x="430517" y="836711"/>
            <a:ext cx="8282966" cy="4618831"/>
          </a:xfrm>
          <a:prstGeom prst="rect">
            <a:avLst/>
          </a:prstGeom>
        </p:spPr>
      </p:pic>
      <p:sp>
        <p:nvSpPr>
          <p:cNvPr id="3" name="TextBox 2">
            <a:extLst>
              <a:ext uri="{FF2B5EF4-FFF2-40B4-BE49-F238E27FC236}">
                <a16:creationId xmlns:a16="http://schemas.microsoft.com/office/drawing/2014/main" id="{0F0AC6FD-10DF-B1F4-12FE-282172DBD4FF}"/>
              </a:ext>
            </a:extLst>
          </p:cNvPr>
          <p:cNvSpPr txBox="1"/>
          <p:nvPr/>
        </p:nvSpPr>
        <p:spPr>
          <a:xfrm>
            <a:off x="1763688" y="251217"/>
            <a:ext cx="6264696" cy="584775"/>
          </a:xfrm>
          <a:prstGeom prst="rect">
            <a:avLst/>
          </a:prstGeom>
          <a:noFill/>
        </p:spPr>
        <p:txBody>
          <a:bodyPr wrap="square">
            <a:spAutoFit/>
          </a:bodyPr>
          <a:lstStyle/>
          <a:p>
            <a:r>
              <a:rPr lang="en-GB" altLang="en-US" sz="3200" b="1" dirty="0">
                <a:latin typeface="Arial" panose="020B0604020202020204" pitchFamily="34" charset="0"/>
                <a:cs typeface="Arial" panose="020B0604020202020204" pitchFamily="34" charset="0"/>
              </a:rPr>
              <a:t>Sustainable development goals</a:t>
            </a:r>
            <a:endParaRPr lang="en-GB" sz="3200" dirty="0"/>
          </a:p>
        </p:txBody>
      </p:sp>
    </p:spTree>
    <p:extLst>
      <p:ext uri="{BB962C8B-B14F-4D97-AF65-F5344CB8AC3E}">
        <p14:creationId xmlns:p14="http://schemas.microsoft.com/office/powerpoint/2010/main" val="314966550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990897-7531-BCFC-0291-D98A424BC343}"/>
              </a:ext>
            </a:extLst>
          </p:cNvPr>
          <p:cNvSpPr>
            <a:spLocks noGrp="1"/>
          </p:cNvSpPr>
          <p:nvPr>
            <p:ph type="title"/>
          </p:nvPr>
        </p:nvSpPr>
        <p:spPr/>
        <p:txBody>
          <a:bodyPr/>
          <a:lstStyle/>
          <a:p>
            <a:pPr algn="ctr"/>
            <a:r>
              <a:rPr lang="en-GB" b="1" dirty="0">
                <a:latin typeface="Arial" panose="020B0604020202020204" pitchFamily="34" charset="0"/>
                <a:cs typeface="Arial" panose="020B0604020202020204" pitchFamily="34" charset="0"/>
              </a:rPr>
              <a:t>Activity</a:t>
            </a:r>
          </a:p>
        </p:txBody>
      </p:sp>
      <p:sp>
        <p:nvSpPr>
          <p:cNvPr id="3" name="Content Placeholder 2">
            <a:extLst>
              <a:ext uri="{FF2B5EF4-FFF2-40B4-BE49-F238E27FC236}">
                <a16:creationId xmlns:a16="http://schemas.microsoft.com/office/drawing/2014/main" id="{D7DF10F1-42CB-68B1-E9E2-8261B193F607}"/>
              </a:ext>
            </a:extLst>
          </p:cNvPr>
          <p:cNvSpPr>
            <a:spLocks noGrp="1"/>
          </p:cNvSpPr>
          <p:nvPr>
            <p:ph idx="1"/>
          </p:nvPr>
        </p:nvSpPr>
        <p:spPr/>
        <p:txBody>
          <a:bodyPr>
            <a:normAutofit/>
          </a:bodyPr>
          <a:lstStyle/>
          <a:p>
            <a:pPr algn="ctr">
              <a:lnSpc>
                <a:spcPct val="106000"/>
              </a:lnSpc>
              <a:spcBef>
                <a:spcPts val="375"/>
              </a:spcBef>
              <a:spcAft>
                <a:spcPts val="375"/>
              </a:spcAft>
            </a:pPr>
            <a:r>
              <a:rPr lang="en-GB" u="sng" dirty="0">
                <a:solidFill>
                  <a:srgbClr val="0000FF"/>
                </a:solidFill>
                <a:effectLst/>
                <a:latin typeface="Arial" panose="020B0604020202020204" pitchFamily="34" charset="0"/>
                <a:ea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https://www.un.org/sustainabledevelopment/sustainable-development-goals/</a:t>
            </a:r>
            <a:endParaRPr lang="en-GB" u="sng" dirty="0">
              <a:solidFill>
                <a:srgbClr val="0000FF"/>
              </a:solidFill>
              <a:effectLst/>
              <a:latin typeface="Arial" panose="020B0604020202020204" pitchFamily="34" charset="0"/>
              <a:ea typeface="Arial" panose="020B0604020202020204" pitchFamily="34" charset="0"/>
              <a:cs typeface="Arial" panose="020B0604020202020204" pitchFamily="34" charset="0"/>
            </a:endParaRPr>
          </a:p>
          <a:p>
            <a:pPr marL="0" indent="0" algn="ctr">
              <a:lnSpc>
                <a:spcPct val="106000"/>
              </a:lnSpc>
              <a:spcBef>
                <a:spcPts val="375"/>
              </a:spcBef>
              <a:spcAft>
                <a:spcPts val="375"/>
              </a:spcAft>
              <a:buNone/>
            </a:pPr>
            <a:endParaRPr lang="en-GB" dirty="0">
              <a:effectLst/>
              <a:latin typeface="Arial" panose="020B0604020202020204" pitchFamily="34" charset="0"/>
              <a:ea typeface="Calibri" panose="020F0502020204030204" pitchFamily="34" charset="0"/>
              <a:cs typeface="Arial" panose="020B0604020202020204" pitchFamily="34" charset="0"/>
            </a:endParaRPr>
          </a:p>
          <a:p>
            <a:pPr marL="0" indent="0" algn="ctr">
              <a:buNone/>
            </a:pPr>
            <a:r>
              <a:rPr lang="en-GB" sz="2800" b="1" dirty="0"/>
              <a:t>Share what you have learnt with the whole class</a:t>
            </a:r>
          </a:p>
          <a:p>
            <a:pPr marL="0" indent="0" algn="ctr">
              <a:buNone/>
            </a:pPr>
            <a:r>
              <a:rPr lang="en-GB" sz="2800" b="1" dirty="0"/>
              <a:t>15mins</a:t>
            </a:r>
          </a:p>
        </p:txBody>
      </p:sp>
    </p:spTree>
    <p:extLst>
      <p:ext uri="{BB962C8B-B14F-4D97-AF65-F5344CB8AC3E}">
        <p14:creationId xmlns:p14="http://schemas.microsoft.com/office/powerpoint/2010/main" val="208727407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E22D8B-C779-451F-8982-BB73C77D22EB}"/>
              </a:ext>
            </a:extLst>
          </p:cNvPr>
          <p:cNvSpPr>
            <a:spLocks noGrp="1"/>
          </p:cNvSpPr>
          <p:nvPr>
            <p:ph type="ctrTitle"/>
          </p:nvPr>
        </p:nvSpPr>
        <p:spPr>
          <a:xfrm>
            <a:off x="467544" y="1988840"/>
            <a:ext cx="8568952" cy="2387600"/>
          </a:xfrm>
        </p:spPr>
        <p:txBody>
          <a:bodyPr/>
          <a:lstStyle/>
          <a:p>
            <a:r>
              <a:rPr lang="en-GB" sz="4000" b="1" i="1" dirty="0">
                <a:solidFill>
                  <a:schemeClr val="bg1"/>
                </a:solidFill>
              </a:rPr>
              <a:t>How does Sustainable development goal relate to determinants of health ?</a:t>
            </a:r>
          </a:p>
        </p:txBody>
      </p:sp>
      <p:pic>
        <p:nvPicPr>
          <p:cNvPr id="4" name="Picture 3" descr="A picture containing vector graphics&#10;&#10;Description automatically generated">
            <a:extLst>
              <a:ext uri="{FF2B5EF4-FFF2-40B4-BE49-F238E27FC236}">
                <a16:creationId xmlns:a16="http://schemas.microsoft.com/office/drawing/2014/main" id="{EFBA7DFE-50B8-427B-9218-458143190596}"/>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164288" y="4653136"/>
            <a:ext cx="1979712" cy="2204864"/>
          </a:xfrm>
          <a:prstGeom prst="rect">
            <a:avLst/>
          </a:prstGeom>
        </p:spPr>
      </p:pic>
    </p:spTree>
    <p:extLst>
      <p:ext uri="{BB962C8B-B14F-4D97-AF65-F5344CB8AC3E}">
        <p14:creationId xmlns:p14="http://schemas.microsoft.com/office/powerpoint/2010/main" val="60841504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E74CBA-9254-9BF9-DF50-3092C7D9A247}"/>
              </a:ext>
            </a:extLst>
          </p:cNvPr>
          <p:cNvSpPr>
            <a:spLocks noGrp="1"/>
          </p:cNvSpPr>
          <p:nvPr>
            <p:ph type="title"/>
          </p:nvPr>
        </p:nvSpPr>
        <p:spPr>
          <a:xfrm>
            <a:off x="457200" y="274638"/>
            <a:ext cx="8229600" cy="1143000"/>
          </a:xfrm>
        </p:spPr>
        <p:txBody>
          <a:bodyPr vert="horz" lIns="91440" tIns="45720" rIns="91440" bIns="45720" rtlCol="0" anchor="ctr">
            <a:normAutofit/>
          </a:bodyPr>
          <a:lstStyle/>
          <a:p>
            <a:pPr>
              <a:lnSpc>
                <a:spcPct val="90000"/>
              </a:lnSpc>
            </a:pPr>
            <a:r>
              <a:rPr lang="en-GB" sz="3700" b="1"/>
              <a:t>Sustainable development goals and determinants of health</a:t>
            </a:r>
          </a:p>
        </p:txBody>
      </p:sp>
      <p:sp>
        <p:nvSpPr>
          <p:cNvPr id="4" name="TextBox 3">
            <a:extLst>
              <a:ext uri="{FF2B5EF4-FFF2-40B4-BE49-F238E27FC236}">
                <a16:creationId xmlns:a16="http://schemas.microsoft.com/office/drawing/2014/main" id="{CF3DE5C3-25CB-C055-9C28-B2A2AC132532}"/>
              </a:ext>
            </a:extLst>
          </p:cNvPr>
          <p:cNvSpPr txBox="1"/>
          <p:nvPr/>
        </p:nvSpPr>
        <p:spPr>
          <a:xfrm>
            <a:off x="457200" y="1600201"/>
            <a:ext cx="4038600" cy="3989040"/>
          </a:xfrm>
          <a:prstGeom prst="rect">
            <a:avLst/>
          </a:prstGeom>
        </p:spPr>
        <p:txBody>
          <a:bodyPr vert="horz" lIns="91440" tIns="45720" rIns="91440" bIns="45720" rtlCol="0">
            <a:normAutofit/>
          </a:bodyPr>
          <a:lstStyle/>
          <a:p>
            <a:pPr marL="457200" indent="-457200">
              <a:lnSpc>
                <a:spcPct val="90000"/>
              </a:lnSpc>
              <a:spcBef>
                <a:spcPct val="20000"/>
              </a:spcBef>
              <a:buFont typeface="Arial" pitchFamily="34" charset="0"/>
              <a:buChar char="§"/>
            </a:pPr>
            <a:r>
              <a:rPr lang="en-GB" sz="2000" dirty="0"/>
              <a:t>Specific sustainable development goals are also recognised as determinants of health. </a:t>
            </a:r>
          </a:p>
          <a:p>
            <a:pPr>
              <a:lnSpc>
                <a:spcPct val="90000"/>
              </a:lnSpc>
              <a:spcBef>
                <a:spcPct val="20000"/>
              </a:spcBef>
              <a:buFont typeface="Arial" pitchFamily="34" charset="0"/>
            </a:pPr>
            <a:endParaRPr lang="en-GB" sz="2000" dirty="0"/>
          </a:p>
          <a:p>
            <a:pPr marL="457200" indent="-457200">
              <a:lnSpc>
                <a:spcPct val="90000"/>
              </a:lnSpc>
              <a:spcBef>
                <a:spcPct val="20000"/>
              </a:spcBef>
              <a:buFont typeface="Arial" pitchFamily="34" charset="0"/>
              <a:buChar char="§"/>
            </a:pPr>
            <a:r>
              <a:rPr lang="en-GB" sz="2000" dirty="0"/>
              <a:t>By making the links between health, these determinants across the SDGs countries can strengthen policy coordination for better health and to reduce inequities</a:t>
            </a:r>
          </a:p>
          <a:p>
            <a:pPr>
              <a:lnSpc>
                <a:spcPct val="90000"/>
              </a:lnSpc>
              <a:spcBef>
                <a:spcPct val="20000"/>
              </a:spcBef>
              <a:buFont typeface="Arial" pitchFamily="34" charset="0"/>
            </a:pPr>
            <a:r>
              <a:rPr lang="en-GB" sz="2000" dirty="0"/>
              <a:t>                                                            (WHO 2020)</a:t>
            </a:r>
          </a:p>
        </p:txBody>
      </p:sp>
      <p:pic>
        <p:nvPicPr>
          <p:cNvPr id="5" name="Picture 4">
            <a:extLst>
              <a:ext uri="{FF2B5EF4-FFF2-40B4-BE49-F238E27FC236}">
                <a16:creationId xmlns:a16="http://schemas.microsoft.com/office/drawing/2014/main" id="{A08EFDAE-186C-4973-0024-F783BE5BDD27}"/>
              </a:ext>
            </a:extLst>
          </p:cNvPr>
          <p:cNvPicPr>
            <a:picLocks noChangeAspect="1"/>
          </p:cNvPicPr>
          <p:nvPr/>
        </p:nvPicPr>
        <p:blipFill>
          <a:blip r:embed="rId2"/>
          <a:stretch>
            <a:fillRect/>
          </a:stretch>
        </p:blipFill>
        <p:spPr>
          <a:xfrm>
            <a:off x="4788024" y="1340768"/>
            <a:ext cx="4264754" cy="4032448"/>
          </a:xfrm>
          <a:prstGeom prst="rect">
            <a:avLst/>
          </a:prstGeom>
        </p:spPr>
      </p:pic>
    </p:spTree>
    <p:extLst>
      <p:ext uri="{BB962C8B-B14F-4D97-AF65-F5344CB8AC3E}">
        <p14:creationId xmlns:p14="http://schemas.microsoft.com/office/powerpoint/2010/main" val="188182371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4D342C-C6C5-4E1F-006A-D46A5B504A8F}"/>
              </a:ext>
            </a:extLst>
          </p:cNvPr>
          <p:cNvSpPr>
            <a:spLocks noGrp="1"/>
          </p:cNvSpPr>
          <p:nvPr>
            <p:ph type="title"/>
          </p:nvPr>
        </p:nvSpPr>
        <p:spPr/>
        <p:txBody>
          <a:bodyPr/>
          <a:lstStyle/>
          <a:p>
            <a:r>
              <a:rPr lang="en-GB" b="1" dirty="0"/>
              <a:t>Activity</a:t>
            </a:r>
          </a:p>
        </p:txBody>
      </p:sp>
      <p:sp>
        <p:nvSpPr>
          <p:cNvPr id="3" name="Content Placeholder 2">
            <a:extLst>
              <a:ext uri="{FF2B5EF4-FFF2-40B4-BE49-F238E27FC236}">
                <a16:creationId xmlns:a16="http://schemas.microsoft.com/office/drawing/2014/main" id="{E49F7930-0383-187A-7C45-4039D56B91E3}"/>
              </a:ext>
            </a:extLst>
          </p:cNvPr>
          <p:cNvSpPr>
            <a:spLocks noGrp="1"/>
          </p:cNvSpPr>
          <p:nvPr>
            <p:ph idx="1"/>
          </p:nvPr>
        </p:nvSpPr>
        <p:spPr/>
        <p:txBody>
          <a:bodyPr>
            <a:normAutofit fontScale="70000" lnSpcReduction="20000"/>
          </a:bodyPr>
          <a:lstStyle/>
          <a:p>
            <a:r>
              <a:rPr lang="en-GB" dirty="0"/>
              <a:t>Watch this video and identify similarity in determinants of social health and sustainable development goals? </a:t>
            </a:r>
          </a:p>
          <a:p>
            <a:pPr marL="0" indent="0">
              <a:buNone/>
            </a:pPr>
            <a:endParaRPr lang="en-GB" dirty="0"/>
          </a:p>
          <a:p>
            <a:pPr algn="ctr"/>
            <a:endParaRPr lang="en-GB" dirty="0"/>
          </a:p>
          <a:p>
            <a:pPr algn="ctr"/>
            <a:r>
              <a:rPr lang="en-GB" dirty="0">
                <a:hlinkClick r:id="rId2"/>
              </a:rPr>
              <a:t>https://www.youtube.com/watch?v=M-iJM02m_Hg</a:t>
            </a:r>
            <a:endParaRPr lang="en-GB" dirty="0"/>
          </a:p>
          <a:p>
            <a:pPr marL="0" indent="0">
              <a:buNone/>
            </a:pPr>
            <a:endParaRPr lang="en-GB" dirty="0"/>
          </a:p>
          <a:p>
            <a:endParaRPr lang="en-GB" dirty="0"/>
          </a:p>
          <a:p>
            <a:pPr marL="0" indent="0">
              <a:buNone/>
            </a:pPr>
            <a:r>
              <a:rPr lang="en-GB" dirty="0"/>
              <a:t>                                   </a:t>
            </a:r>
          </a:p>
          <a:p>
            <a:pPr marL="0" indent="0" algn="ctr">
              <a:buNone/>
            </a:pPr>
            <a:r>
              <a:rPr lang="en-GB" b="1" dirty="0"/>
              <a:t>Feedback what you have learnt to the whole class</a:t>
            </a:r>
          </a:p>
          <a:p>
            <a:pPr marL="0" indent="0" algn="ctr">
              <a:buNone/>
            </a:pPr>
            <a:r>
              <a:rPr lang="en-GB" b="1" dirty="0"/>
              <a:t>15 mins</a:t>
            </a:r>
            <a:br>
              <a:rPr lang="en-GB" b="1" dirty="0"/>
            </a:br>
            <a:br>
              <a:rPr lang="en-GB" b="1" dirty="0"/>
            </a:br>
            <a:endParaRPr lang="en-GB" b="1" dirty="0"/>
          </a:p>
        </p:txBody>
      </p:sp>
    </p:spTree>
    <p:extLst>
      <p:ext uri="{BB962C8B-B14F-4D97-AF65-F5344CB8AC3E}">
        <p14:creationId xmlns:p14="http://schemas.microsoft.com/office/powerpoint/2010/main" val="145158552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EC8F3C-CC2F-D37E-0FA7-902D73F1C224}"/>
              </a:ext>
            </a:extLst>
          </p:cNvPr>
          <p:cNvSpPr>
            <a:spLocks noGrp="1"/>
          </p:cNvSpPr>
          <p:nvPr>
            <p:ph type="title"/>
          </p:nvPr>
        </p:nvSpPr>
        <p:spPr>
          <a:xfrm>
            <a:off x="251520" y="2420888"/>
            <a:ext cx="8229600" cy="1143000"/>
          </a:xfrm>
        </p:spPr>
        <p:txBody>
          <a:bodyPr>
            <a:normAutofit fontScale="90000"/>
          </a:bodyPr>
          <a:lstStyle/>
          <a:p>
            <a:r>
              <a:rPr lang="en-GB" dirty="0"/>
              <a:t>Discuss  Assessment </a:t>
            </a:r>
            <a:br>
              <a:rPr lang="en-GB" dirty="0"/>
            </a:br>
            <a:br>
              <a:rPr lang="en-GB" dirty="0"/>
            </a:br>
            <a:r>
              <a:rPr lang="en-GB" dirty="0"/>
              <a:t>Component 2  (Report)</a:t>
            </a:r>
            <a:br>
              <a:rPr lang="en-GB" dirty="0"/>
            </a:br>
            <a:endParaRPr lang="en-GB" dirty="0"/>
          </a:p>
        </p:txBody>
      </p:sp>
    </p:spTree>
    <p:extLst>
      <p:ext uri="{BB962C8B-B14F-4D97-AF65-F5344CB8AC3E}">
        <p14:creationId xmlns:p14="http://schemas.microsoft.com/office/powerpoint/2010/main" val="181193026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8E7710-4679-930D-A819-150A20C68449}"/>
              </a:ext>
            </a:extLst>
          </p:cNvPr>
          <p:cNvSpPr>
            <a:spLocks noGrp="1"/>
          </p:cNvSpPr>
          <p:nvPr>
            <p:ph type="title"/>
          </p:nvPr>
        </p:nvSpPr>
        <p:spPr/>
        <p:txBody>
          <a:bodyPr/>
          <a:lstStyle/>
          <a:p>
            <a:r>
              <a:rPr lang="en-GB" b="1" dirty="0"/>
              <a:t>References</a:t>
            </a:r>
          </a:p>
        </p:txBody>
      </p:sp>
      <p:sp>
        <p:nvSpPr>
          <p:cNvPr id="3" name="Content Placeholder 2">
            <a:extLst>
              <a:ext uri="{FF2B5EF4-FFF2-40B4-BE49-F238E27FC236}">
                <a16:creationId xmlns:a16="http://schemas.microsoft.com/office/drawing/2014/main" id="{027AFF00-9708-F315-D851-6E209F1424B2}"/>
              </a:ext>
            </a:extLst>
          </p:cNvPr>
          <p:cNvSpPr>
            <a:spLocks noGrp="1"/>
          </p:cNvSpPr>
          <p:nvPr>
            <p:ph idx="1"/>
          </p:nvPr>
        </p:nvSpPr>
        <p:spPr/>
        <p:txBody>
          <a:bodyPr>
            <a:normAutofit fontScale="92500" lnSpcReduction="10000"/>
          </a:bodyPr>
          <a:lstStyle/>
          <a:p>
            <a:pPr>
              <a:defRPr/>
            </a:pPr>
            <a:r>
              <a:rPr kumimoji="0" lang="en-GB" sz="2000" b="0" i="0" u="none" strike="noStrike" kern="1200" cap="none" spc="0" normalizeH="0" baseline="0" noProof="0" dirty="0">
                <a:ln>
                  <a:noFill/>
                </a:ln>
                <a:solidFill>
                  <a:prstClr val="black"/>
                </a:solidFill>
                <a:effectLst/>
                <a:uLnTx/>
                <a:uFillTx/>
                <a:latin typeface="Myriad Pro"/>
                <a:ea typeface="+mn-ea"/>
                <a:cs typeface="+mn-cs"/>
              </a:rPr>
              <a:t>Feather (2021) Public Health: Determinant of Health-an overview in Kumar and Clark's Clinical Medicine, Available at:</a:t>
            </a:r>
            <a:r>
              <a:rPr lang="en-GB" sz="2000" dirty="0">
                <a:hlinkClick r:id="rId2"/>
              </a:rPr>
              <a:t>https://www.sciencedirect.com/topics/medicine-and-dentistry/determinants-of-health</a:t>
            </a:r>
            <a:r>
              <a:rPr lang="en-GB" sz="2000" dirty="0"/>
              <a:t> (Accessed date 22</a:t>
            </a:r>
            <a:r>
              <a:rPr lang="en-GB" sz="2000" baseline="30000" dirty="0"/>
              <a:t>nd</a:t>
            </a:r>
            <a:r>
              <a:rPr lang="en-GB" sz="2000" dirty="0"/>
              <a:t> August 2022)</a:t>
            </a:r>
            <a:endParaRPr lang="en-GB" sz="2000" dirty="0">
              <a:solidFill>
                <a:prstClr val="black"/>
              </a:solidFill>
              <a:latin typeface="Myriad Pro"/>
            </a:endParaRP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000" b="0" i="0" u="none" strike="noStrike" kern="1200" cap="none" spc="0" normalizeH="0" baseline="0" noProof="0" dirty="0">
                <a:ln>
                  <a:noFill/>
                </a:ln>
                <a:solidFill>
                  <a:prstClr val="black"/>
                </a:solidFill>
                <a:effectLst/>
                <a:uLnTx/>
                <a:uFillTx/>
                <a:latin typeface="Myriad Pro"/>
                <a:ea typeface="+mn-ea"/>
                <a:cs typeface="+mn-cs"/>
              </a:rPr>
              <a:t>Patwardhan, </a:t>
            </a:r>
            <a:r>
              <a:rPr kumimoji="0" lang="en-GB" sz="2000" b="0" i="0" u="none" strike="noStrike" kern="1200" cap="none" spc="0" normalizeH="0" baseline="0" noProof="0" dirty="0" err="1">
                <a:ln>
                  <a:noFill/>
                </a:ln>
                <a:solidFill>
                  <a:prstClr val="black"/>
                </a:solidFill>
                <a:effectLst/>
                <a:uLnTx/>
                <a:uFillTx/>
                <a:latin typeface="Myriad Pro"/>
                <a:ea typeface="+mn-ea"/>
                <a:cs typeface="+mn-cs"/>
              </a:rPr>
              <a:t>Mutalik</a:t>
            </a:r>
            <a:r>
              <a:rPr kumimoji="0" lang="en-GB" sz="2000" b="0" i="0" u="none" strike="noStrike" kern="1200" cap="none" spc="0" normalizeH="0" baseline="0" noProof="0" dirty="0">
                <a:ln>
                  <a:noFill/>
                </a:ln>
                <a:solidFill>
                  <a:prstClr val="black"/>
                </a:solidFill>
                <a:effectLst/>
                <a:uLnTx/>
                <a:uFillTx/>
                <a:latin typeface="Myriad Pro"/>
                <a:ea typeface="+mn-ea"/>
                <a:cs typeface="+mn-cs"/>
              </a:rPr>
              <a:t>, </a:t>
            </a:r>
            <a:r>
              <a:rPr kumimoji="0" lang="en-GB" sz="2000" b="0" i="0" u="none" strike="noStrike" kern="1200" cap="none" spc="0" normalizeH="0" baseline="0" noProof="0" dirty="0" err="1">
                <a:ln>
                  <a:noFill/>
                </a:ln>
                <a:solidFill>
                  <a:prstClr val="black"/>
                </a:solidFill>
                <a:effectLst/>
                <a:uLnTx/>
                <a:uFillTx/>
                <a:latin typeface="Myriad Pro"/>
                <a:ea typeface="+mn-ea"/>
                <a:cs typeface="+mn-cs"/>
              </a:rPr>
              <a:t>Tillu</a:t>
            </a:r>
            <a:r>
              <a:rPr kumimoji="0" lang="en-GB" sz="2000" b="0" i="0" u="none" strike="noStrike" kern="1200" cap="none" spc="0" normalizeH="0" baseline="0" noProof="0" dirty="0">
                <a:ln>
                  <a:noFill/>
                </a:ln>
                <a:solidFill>
                  <a:prstClr val="black"/>
                </a:solidFill>
                <a:effectLst/>
                <a:uLnTx/>
                <a:uFillTx/>
                <a:latin typeface="Myriad Pro"/>
                <a:ea typeface="+mn-ea"/>
                <a:cs typeface="+mn-cs"/>
              </a:rPr>
              <a:t>, (2015) Concepts of Health and Disease, Integrative Approaches for Health, Academic Press, Available at: </a:t>
            </a:r>
            <a:r>
              <a:rPr lang="en-GB" sz="2000" dirty="0">
                <a:hlinkClick r:id="rId2"/>
              </a:rPr>
              <a:t>https://www.sciencedirect.com/topics/medicine-and-dentistry/determinants-of-health</a:t>
            </a:r>
            <a:r>
              <a:rPr lang="en-GB" sz="2000" dirty="0"/>
              <a:t> (Accessed date 10th October 2022)</a:t>
            </a:r>
          </a:p>
          <a:p>
            <a:r>
              <a:rPr lang="en-GB" sz="2000" dirty="0"/>
              <a:t>World Health Organisation (2017) Determinants of Health Available at: </a:t>
            </a:r>
            <a:r>
              <a:rPr lang="en-GB" sz="2000" dirty="0">
                <a:hlinkClick r:id="rId3"/>
              </a:rPr>
              <a:t>https://www.who.int/news-room/questions-and-answers/item/determinants-of-health#:~:text=The%20determinants%20of%20health%20include,person%27s%20individual%20characteristics%20and%20behaviours</a:t>
            </a:r>
            <a:r>
              <a:rPr lang="en-GB" sz="2000" dirty="0"/>
              <a:t>. (Accessed date 22</a:t>
            </a:r>
            <a:r>
              <a:rPr lang="en-GB" sz="2000" baseline="30000" dirty="0"/>
              <a:t>nd</a:t>
            </a:r>
            <a:r>
              <a:rPr lang="en-GB" sz="2000" dirty="0"/>
              <a:t> August 2022).</a:t>
            </a:r>
          </a:p>
        </p:txBody>
      </p:sp>
    </p:spTree>
    <p:extLst>
      <p:ext uri="{BB962C8B-B14F-4D97-AF65-F5344CB8AC3E}">
        <p14:creationId xmlns:p14="http://schemas.microsoft.com/office/powerpoint/2010/main" val="125308273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08E3A6-7703-E88E-14B8-5F698653BD5B}"/>
              </a:ext>
            </a:extLst>
          </p:cNvPr>
          <p:cNvSpPr>
            <a:spLocks noGrp="1"/>
          </p:cNvSpPr>
          <p:nvPr>
            <p:ph type="title"/>
          </p:nvPr>
        </p:nvSpPr>
        <p:spPr/>
        <p:txBody>
          <a:bodyPr/>
          <a:lstStyle/>
          <a:p>
            <a:r>
              <a:rPr lang="en-GB" b="1" dirty="0"/>
              <a:t>References </a:t>
            </a:r>
          </a:p>
        </p:txBody>
      </p:sp>
      <p:sp>
        <p:nvSpPr>
          <p:cNvPr id="3" name="Content Placeholder 2">
            <a:extLst>
              <a:ext uri="{FF2B5EF4-FFF2-40B4-BE49-F238E27FC236}">
                <a16:creationId xmlns:a16="http://schemas.microsoft.com/office/drawing/2014/main" id="{AD9D34B9-BD4F-B3BB-5E6B-C01227742D50}"/>
              </a:ext>
            </a:extLst>
          </p:cNvPr>
          <p:cNvSpPr>
            <a:spLocks noGrp="1"/>
          </p:cNvSpPr>
          <p:nvPr>
            <p:ph idx="1"/>
          </p:nvPr>
        </p:nvSpPr>
        <p:spPr/>
        <p:txBody>
          <a:bodyPr>
            <a:normAutofit/>
          </a:bodyPr>
          <a:lstStyle/>
          <a:p>
            <a:r>
              <a:rPr lang="en-US" sz="2000" dirty="0"/>
              <a:t>Scotland, N. (2020). What are health inequalities?. [online] </a:t>
            </a:r>
            <a:r>
              <a:rPr lang="en-US" sz="2000" dirty="0" err="1"/>
              <a:t>Healthscotland.scot</a:t>
            </a:r>
            <a:r>
              <a:rPr lang="en-US" sz="2000" dirty="0"/>
              <a:t>. Available at: http://www.healthscotland.scot/health-inequalities/what-are-health-inequalities [Accessed 7 Jan. 2020].</a:t>
            </a:r>
          </a:p>
          <a:p>
            <a:r>
              <a:rPr lang="en-GB" sz="2000" dirty="0"/>
              <a:t>World Health Organisation (2022)  Social determinants of health Available at </a:t>
            </a:r>
            <a:r>
              <a:rPr lang="en-GB" sz="2000" dirty="0">
                <a:hlinkClick r:id="rId2"/>
              </a:rPr>
              <a:t>https://www.who.int/health-topics/social-determinants-of-health#tab=tab_1</a:t>
            </a:r>
            <a:r>
              <a:rPr lang="en-GB" sz="2000" dirty="0"/>
              <a:t>. Accessed date 07</a:t>
            </a:r>
            <a:r>
              <a:rPr lang="en-GB" sz="2000" baseline="30000" dirty="0"/>
              <a:t>th</a:t>
            </a:r>
            <a:r>
              <a:rPr lang="en-GB" sz="2000" dirty="0"/>
              <a:t>  August 2022 </a:t>
            </a:r>
          </a:p>
          <a:p>
            <a:r>
              <a:rPr lang="en-GB" sz="2000" dirty="0"/>
              <a:t>United Nation (2022) </a:t>
            </a:r>
            <a:r>
              <a:rPr lang="en-GB" sz="2000" dirty="0">
                <a:hlinkClick r:id="rId3">
                  <a:extLst>
                    <a:ext uri="{A12FA001-AC4F-418D-AE19-62706E023703}">
                      <ahyp:hlinkClr xmlns:ahyp="http://schemas.microsoft.com/office/drawing/2018/hyperlinkcolor" val="tx"/>
                    </a:ext>
                  </a:extLst>
                </a:hlinkClick>
              </a:rPr>
              <a:t>Take Action for the Sustainable Development Goals - United Nations Sustainable Development</a:t>
            </a:r>
            <a:r>
              <a:rPr lang="en-GB" sz="2000" dirty="0"/>
              <a:t>  Available at: </a:t>
            </a:r>
            <a:r>
              <a:rPr lang="en-GB" sz="2000" dirty="0">
                <a:hlinkClick r:id="rId3"/>
              </a:rPr>
              <a:t>https://www.un.org/sustainabledevelopment/sustainable-development-goals/</a:t>
            </a:r>
            <a:r>
              <a:rPr lang="en-GB" sz="2000" dirty="0"/>
              <a:t> (Accessed date 07</a:t>
            </a:r>
            <a:r>
              <a:rPr lang="en-GB" sz="2000" baseline="30000" dirty="0"/>
              <a:t>th</a:t>
            </a:r>
            <a:r>
              <a:rPr lang="en-GB" sz="2000" dirty="0"/>
              <a:t> October 2022)</a:t>
            </a:r>
          </a:p>
          <a:p>
            <a:endParaRPr lang="en-GB" sz="2000" dirty="0"/>
          </a:p>
          <a:p>
            <a:endParaRPr lang="en-GB" dirty="0"/>
          </a:p>
        </p:txBody>
      </p:sp>
    </p:spTree>
    <p:extLst>
      <p:ext uri="{BB962C8B-B14F-4D97-AF65-F5344CB8AC3E}">
        <p14:creationId xmlns:p14="http://schemas.microsoft.com/office/powerpoint/2010/main" val="463316520"/>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341C78B1F6210C4E9A58F73BA6479D21" ma:contentTypeVersion="2" ma:contentTypeDescription="Create a new document." ma:contentTypeScope="" ma:versionID="52f795333ace41bef08649b18825776b">
  <xsd:schema xmlns:xsd="http://www.w3.org/2001/XMLSchema" xmlns:xs="http://www.w3.org/2001/XMLSchema" xmlns:p="http://schemas.microsoft.com/office/2006/metadata/properties" xmlns:ns3="f856874f-9946-48cd-ac29-4cb76853c4c1" targetNamespace="http://schemas.microsoft.com/office/2006/metadata/properties" ma:root="true" ma:fieldsID="7a6da204620c827d4f9b8b623575ef93" ns3:_="">
    <xsd:import namespace="f856874f-9946-48cd-ac29-4cb76853c4c1"/>
    <xsd:element name="properties">
      <xsd:complexType>
        <xsd:sequence>
          <xsd:element name="documentManagement">
            <xsd:complexType>
              <xsd:all>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856874f-9946-48cd-ac29-4cb76853c4c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f856874f-9946-48cd-ac29-4cb76853c4c1"/>
    <ds:schemaRef ds:uri="http://www.w3.org/XML/1998/namespace"/>
    <ds:schemaRef ds:uri="http://purl.org/dc/dcmitype/"/>
  </ds:schemaRefs>
</ds:datastoreItem>
</file>

<file path=customXml/itemProps2.xml><?xml version="1.0" encoding="utf-8"?>
<ds:datastoreItem xmlns:ds="http://schemas.openxmlformats.org/officeDocument/2006/customXml" ds:itemID="{03D7929B-5B4C-4CAE-8D27-458BB31CA3A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856874f-9946-48cd-ac29-4cb76853c4c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27</TotalTime>
  <Words>2682</Words>
  <Application>Microsoft Office PowerPoint</Application>
  <PresentationFormat>On-screen Show (4:3)</PresentationFormat>
  <Paragraphs>274</Paragraphs>
  <Slides>43</Slides>
  <Notes>16</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43</vt:i4>
      </vt:variant>
    </vt:vector>
  </HeadingPairs>
  <TitlesOfParts>
    <vt:vector size="51" baseType="lpstr">
      <vt:lpstr>Helvetica Neue</vt:lpstr>
      <vt:lpstr>Myriad Pro</vt:lpstr>
      <vt:lpstr>Arial</vt:lpstr>
      <vt:lpstr>Arial</vt:lpstr>
      <vt:lpstr>Calibri</vt:lpstr>
      <vt:lpstr>Roboto</vt:lpstr>
      <vt:lpstr>Wingdings</vt:lpstr>
      <vt:lpstr>20140311PresentationUWTSDTemplate</vt:lpstr>
      <vt:lpstr>INTRODUCTION TO PUBLIC HEALTH</vt:lpstr>
      <vt:lpstr>Learning outcomes</vt:lpstr>
      <vt:lpstr>Aims of the Session</vt:lpstr>
      <vt:lpstr>What is health determinants?</vt:lpstr>
      <vt:lpstr>PowerPoint Presentation</vt:lpstr>
      <vt:lpstr>Activity </vt:lpstr>
      <vt:lpstr>Determinants of Health</vt:lpstr>
      <vt:lpstr>Activity </vt:lpstr>
      <vt:lpstr>Activity Answer</vt:lpstr>
      <vt:lpstr>Determinants of Health</vt:lpstr>
      <vt:lpstr>Determinants of Health</vt:lpstr>
      <vt:lpstr>Activity </vt:lpstr>
      <vt:lpstr>Activity Answer</vt:lpstr>
      <vt:lpstr>What is social determinants of health?</vt:lpstr>
      <vt:lpstr>Social determinants of health </vt:lpstr>
      <vt:lpstr>Social determinants of health </vt:lpstr>
      <vt:lpstr>Social Determinants of Health</vt:lpstr>
      <vt:lpstr>Social Determinants of Health Layers </vt:lpstr>
      <vt:lpstr>Social Determinants of Health Layers </vt:lpstr>
      <vt:lpstr>Social determinants of health </vt:lpstr>
      <vt:lpstr>PowerPoint Presentation</vt:lpstr>
      <vt:lpstr>Activity</vt:lpstr>
      <vt:lpstr>Social class and health</vt:lpstr>
      <vt:lpstr>Social class and health</vt:lpstr>
      <vt:lpstr>Social class and Health</vt:lpstr>
      <vt:lpstr>Income and Health</vt:lpstr>
      <vt:lpstr>Income and Health</vt:lpstr>
      <vt:lpstr>Housing and health</vt:lpstr>
      <vt:lpstr>Employment and Health</vt:lpstr>
      <vt:lpstr>Individual (Activity)</vt:lpstr>
      <vt:lpstr>Unemployment and Health</vt:lpstr>
      <vt:lpstr>Ethnicity and health</vt:lpstr>
      <vt:lpstr>Example of cultural behaviour</vt:lpstr>
      <vt:lpstr>What is Sustainable development goals?</vt:lpstr>
      <vt:lpstr>Sustainable Development Goals</vt:lpstr>
      <vt:lpstr>PowerPoint Presentation</vt:lpstr>
      <vt:lpstr>Activity</vt:lpstr>
      <vt:lpstr>How does Sustainable development goal relate to determinants of health ?</vt:lpstr>
      <vt:lpstr>Sustainable development goals and determinants of health</vt:lpstr>
      <vt:lpstr>Activity</vt:lpstr>
      <vt:lpstr>Discuss  Assessment   Component 2  (Report) </vt:lpstr>
      <vt:lpstr>References</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Patronella Ganza</cp:lastModifiedBy>
  <cp:revision>75</cp:revision>
  <dcterms:created xsi:type="dcterms:W3CDTF">2015-04-14T15:21:28Z</dcterms:created>
  <dcterms:modified xsi:type="dcterms:W3CDTF">2026-03-21T17:17:32Z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0x010100341C78B1F6210C4E9A58F73BA6479D21</vt:lpwstr>
  </property>
</Properties>
</file>