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58" r:id="rId3"/>
    <p:sldId id="259" r:id="rId4"/>
    <p:sldId id="262" r:id="rId5"/>
    <p:sldId id="267" r:id="rId6"/>
  </p:sldIdLst>
  <p:sldSz cx="9144000" cy="6858000" type="screen4x3"/>
  <p:notesSz cx="6851650" cy="974725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66" d="100"/>
          <a:sy n="66" d="100"/>
        </p:scale>
        <p:origin x="86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8753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68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defTabSz="762000">
              <a:defRPr sz="1000" i="1"/>
            </a:lvl1pPr>
          </a:lstStyle>
          <a:p>
            <a:endParaRPr lang="en-GB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3025" y="0"/>
            <a:ext cx="2968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 defTabSz="762000">
              <a:defRPr sz="1000" i="1"/>
            </a:lvl1pPr>
          </a:lstStyle>
          <a:p>
            <a:endParaRPr lang="en-GB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5363" y="736600"/>
            <a:ext cx="4860925" cy="364331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2813" y="4629150"/>
            <a:ext cx="5026025" cy="438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59888"/>
            <a:ext cx="2968625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defTabSz="762000">
              <a:defRPr sz="1000" i="1"/>
            </a:lvl1pPr>
          </a:lstStyle>
          <a:p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3025" y="9259888"/>
            <a:ext cx="2968625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 defTabSz="762000">
              <a:defRPr sz="1000" i="1"/>
            </a:lvl1pPr>
          </a:lstStyle>
          <a:p>
            <a:fld id="{1CC79EC2-9C94-4052-B4B2-76EB881449C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3547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CEDFE4-87E8-4C93-B2E6-4038A794EF6C}" type="slidenum">
              <a:rPr lang="en-GB"/>
              <a:pPr/>
              <a:t>1</a:t>
            </a:fld>
            <a:endParaRPr lang="en-GB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8F37722-C7A2-452E-B867-A99D8B58D0E5}" type="slidenum">
              <a:rPr lang="en-GB"/>
              <a:pPr/>
              <a:t>2</a:t>
            </a:fld>
            <a:endParaRPr lang="en-GB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965A0F-E25C-442D-A4BC-0B92AC48AE9A}" type="slidenum">
              <a:rPr lang="en-GB"/>
              <a:pPr/>
              <a:t>3</a:t>
            </a:fld>
            <a:endParaRPr lang="en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A02E42-1503-4F47-A089-ABD832D11936}" type="slidenum">
              <a:rPr lang="en-GB"/>
              <a:pPr/>
              <a:t>4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E48BE1-F3FB-42A5-B0D6-4AE9D826C15B}" type="slidenum">
              <a:rPr lang="en-GB"/>
              <a:pPr/>
              <a:t>5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302E76-3D97-4790-95D6-CAD58C66C38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679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03A3C7-23EE-4C08-8AD2-362C1383959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236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53CE7-25CD-4328-B7D7-DB3B9E08499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575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3393AA-1964-4829-925A-19AD1B67737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67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A2A8D7-2FC4-4840-BD83-D3AC4EEC430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740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352247-EE05-4A2B-9341-1F57630D803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777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168C9A-1DFF-433D-AE22-372B0852BBB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92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8C3F7E-7308-4EBC-A340-6D4A5BF5FD6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186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5A2318-F5D7-4FAE-BD7C-4828AD68F98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671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228999-E009-43E3-83BC-A3AAE1185DE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073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CBF806-273F-4465-956E-4667DFBAA63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03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defTabSz="762000"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defTabSz="762000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defTabSz="762000">
              <a:defRPr sz="1400"/>
            </a:lvl1pPr>
          </a:lstStyle>
          <a:p>
            <a:fld id="{F3F94273-3BBB-4EDB-BCDB-A6C6FA1DF0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2pPr>
      <a:lvl3pPr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3pPr>
      <a:lvl4pPr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4pPr>
      <a:lvl5pPr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5pPr>
      <a:lvl6pPr marL="457200"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6pPr>
      <a:lvl7pPr marL="914400"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7pPr>
      <a:lvl8pPr marL="1371600"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8pPr>
      <a:lvl9pPr marL="1828800"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Times New Roman" pitchFamily="18" charset="0"/>
        </a:defRPr>
      </a:lvl9pPr>
    </p:titleStyle>
    <p:bodyStyle>
      <a:lvl1pPr marL="342900" indent="-342900" algn="l" defTabSz="76200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76200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defTabSz="76200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defTabSz="76200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defTabSz="762000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defTabSz="762000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defTabSz="762000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defTabSz="762000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defTabSz="762000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38068-4333-42E8-BE47-4AA9831E419D}" type="slidenum">
              <a:rPr lang="en-GB"/>
              <a:pPr/>
              <a:t>1</a:t>
            </a:fld>
            <a:endParaRPr lang="en-GB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  <a:noFill/>
          <a:ln/>
        </p:spPr>
        <p:txBody>
          <a:bodyPr/>
          <a:lstStyle/>
          <a:p>
            <a:r>
              <a:rPr lang="en-GB" dirty="0"/>
              <a:t>Team Behaviour – Adverse Effects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ln/>
        </p:spPr>
        <p:txBody>
          <a:bodyPr/>
          <a:lstStyle/>
          <a:p>
            <a:pPr marL="342900" indent="-342900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83BD6-816A-49F5-AF0E-1F1B8548E179}" type="slidenum">
              <a:rPr lang="en-GB"/>
              <a:pPr/>
              <a:t>2</a:t>
            </a:fld>
            <a:endParaRPr lang="en-GB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/>
              <a:t>Groups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Can we stop group behaviour?</a:t>
            </a:r>
            <a:br>
              <a:rPr lang="en-GB"/>
            </a:br>
            <a:endParaRPr lang="en-GB"/>
          </a:p>
          <a:p>
            <a:pPr>
              <a:buFontTx/>
              <a:buNone/>
            </a:pPr>
            <a:r>
              <a:rPr lang="en-GB"/>
              <a:t>Informal often more important than formal groups - Hawthorne Studies.</a:t>
            </a:r>
          </a:p>
          <a:p>
            <a:pPr>
              <a:buFontTx/>
              <a:buNone/>
            </a:pPr>
            <a:r>
              <a:rPr lang="en-GB"/>
              <a:t>1924 - groups relieve boredom, increased production (IFRB)</a:t>
            </a:r>
          </a:p>
          <a:p>
            <a:pPr>
              <a:buFontTx/>
              <a:buNone/>
            </a:pP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BB9F-8EDF-4174-8D02-231BCDAE329D}" type="slidenum">
              <a:rPr lang="en-GB"/>
              <a:pPr/>
              <a:t>3</a:t>
            </a:fld>
            <a:endParaRPr lang="en-GB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/>
              <a:t>Hawthorne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GB" sz="2000" i="1"/>
              <a:t>George Elton Mayo (1880-1949), Prof Industrial Research, HBS</a:t>
            </a:r>
          </a:p>
          <a:p>
            <a:pPr>
              <a:buFontTx/>
              <a:buNone/>
            </a:pPr>
            <a:r>
              <a:rPr lang="en-GB" sz="2000"/>
              <a:t>Western Electric, Hawthorne Works, Cicero, Chicago. 1924 - 1932</a:t>
            </a:r>
          </a:p>
          <a:p>
            <a:r>
              <a:rPr lang="en-GB" sz="2000"/>
              <a:t>Illumination experiments - Lights up or down performance rises</a:t>
            </a:r>
          </a:p>
          <a:p>
            <a:r>
              <a:rPr lang="en-GB" sz="2000"/>
              <a:t>Relay Assembly Room - Lots of breaks or few breaks output rises</a:t>
            </a:r>
          </a:p>
          <a:p>
            <a:r>
              <a:rPr lang="en-GB" sz="2000"/>
              <a:t>The Interview phase - the informal side revealed - gangs, employee satisfaction recognised</a:t>
            </a:r>
          </a:p>
          <a:p>
            <a:r>
              <a:rPr lang="en-GB" sz="2000"/>
              <a:t>The Bank Wiring Room - 3 teams but 2 main cliques spanning teams, supervisors + 1 inspector part of cliques. “Binging”, norms; chisellers, squealers, ratebuster, low social distance, and roles.</a:t>
            </a:r>
            <a:br>
              <a:rPr lang="en-GB" sz="2000"/>
            </a:br>
            <a:br>
              <a:rPr lang="en-GB" sz="2000"/>
            </a:br>
            <a:r>
              <a:rPr lang="en-GB" sz="2000" b="1"/>
              <a:t>Recognition, Attitudes to work shaped by group, Not just pay, Informal is powerful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CB1C2-EEEB-4B51-B189-2EA740391D13}" type="slidenum">
              <a:rPr lang="en-GB"/>
              <a:pPr/>
              <a:t>4</a:t>
            </a:fld>
            <a:endParaRPr lang="en-GB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  <a:noFill/>
          <a:ln/>
        </p:spPr>
        <p:txBody>
          <a:bodyPr/>
          <a:lstStyle/>
          <a:p>
            <a:r>
              <a:rPr lang="en-GB" sz="4000"/>
              <a:t>Conformity and Cohesiveness of Group Decision Making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47800"/>
            <a:ext cx="7772400" cy="4953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Conformity and Cohesiveness dissent not easy to maintain if dissenter</a:t>
            </a:r>
            <a:br>
              <a:rPr lang="en-GB" sz="2400"/>
            </a:br>
            <a:r>
              <a:rPr lang="en-GB" sz="2400"/>
              <a:t>- is in a small minority i.e. alone!</a:t>
            </a:r>
            <a:br>
              <a:rPr lang="en-GB" sz="2400"/>
            </a:br>
            <a:r>
              <a:rPr lang="en-GB" sz="2400"/>
              <a:t>- if higher status individuals oppose</a:t>
            </a:r>
            <a:br>
              <a:rPr lang="en-GB" sz="2400"/>
            </a:br>
            <a:r>
              <a:rPr lang="en-GB" sz="2400"/>
              <a:t>- if group has to continue</a:t>
            </a:r>
            <a:br>
              <a:rPr lang="en-GB" sz="2400"/>
            </a:br>
            <a:r>
              <a:rPr lang="en-GB" sz="2400"/>
              <a:t>-if no confederate</a:t>
            </a:r>
            <a:br>
              <a:rPr lang="en-GB" sz="2400"/>
            </a:br>
            <a:r>
              <a:rPr lang="en-GB" sz="2400"/>
              <a:t>e.g. Stanley Milgram’s Electric Shock Experiments (1974)</a:t>
            </a:r>
          </a:p>
          <a:p>
            <a:pPr>
              <a:lnSpc>
                <a:spcPct val="90000"/>
              </a:lnSpc>
            </a:pPr>
            <a:r>
              <a:rPr lang="en-GB" sz="2400"/>
              <a:t>Group socialization -	Norming and Sanctioning</a:t>
            </a:r>
            <a:br>
              <a:rPr lang="en-GB" sz="2400"/>
            </a:br>
            <a:r>
              <a:rPr lang="en-GB" sz="2400"/>
              <a:t>Dissenters face inner conflict – crossing norms</a:t>
            </a:r>
            <a:br>
              <a:rPr lang="en-GB" sz="2400"/>
            </a:br>
            <a:r>
              <a:rPr lang="en-GB" sz="2400"/>
              <a:t>e.g. Asch’s Card experiments (1951)</a:t>
            </a:r>
          </a:p>
          <a:p>
            <a:pPr>
              <a:lnSpc>
                <a:spcPct val="90000"/>
              </a:lnSpc>
            </a:pPr>
            <a:r>
              <a:rPr lang="en-GB" sz="2400"/>
              <a:t>Cohesion is a product of: group size, status of group, group goals congruent with personal goals, stable relationships, close proximity, homogeneity, existence of outgroups, complex network of communication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B160E-8584-4E4D-B374-F5823217CF9E}" type="slidenum">
              <a:rPr lang="en-GB"/>
              <a:pPr/>
              <a:t>5</a:t>
            </a:fld>
            <a:endParaRPr lang="en-GB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/>
              <a:t>Adverse Effects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Over Cohesion and a lack of process leadership - Dysfunctional Teamworking</a:t>
            </a:r>
          </a:p>
          <a:p>
            <a:pPr>
              <a:lnSpc>
                <a:spcPct val="90000"/>
              </a:lnSpc>
            </a:pPr>
            <a:r>
              <a:rPr lang="en-GB" sz="2000"/>
              <a:t>Risky shift phenomenon; risk taking valued?, diffusion of responsibility, social comparisons</a:t>
            </a:r>
          </a:p>
          <a:p>
            <a:pPr>
              <a:lnSpc>
                <a:spcPct val="90000"/>
              </a:lnSpc>
            </a:pPr>
            <a:r>
              <a:rPr lang="en-GB" sz="2000"/>
              <a:t>Groupthink</a:t>
            </a:r>
            <a:br>
              <a:rPr lang="en-GB" sz="2000"/>
            </a:br>
            <a:r>
              <a:rPr lang="en-GB" sz="2000" b="1" i="1"/>
              <a:t>invulnerable</a:t>
            </a:r>
            <a:br>
              <a:rPr lang="en-GB" sz="2000" b="1" i="1"/>
            </a:br>
            <a:r>
              <a:rPr lang="en-GB" sz="2000" b="1" i="1"/>
              <a:t>spurious rationalization of disconfirming information</a:t>
            </a:r>
            <a:br>
              <a:rPr lang="en-GB" sz="2000" b="1" i="1"/>
            </a:br>
            <a:r>
              <a:rPr lang="en-GB" sz="2000" b="1" i="1"/>
              <a:t>Inherently moral</a:t>
            </a:r>
            <a:br>
              <a:rPr lang="en-GB" sz="2000" b="1" i="1"/>
            </a:br>
            <a:r>
              <a:rPr lang="en-GB" sz="2000" b="1" i="1"/>
              <a:t>Stereotyping competitors/others as weak, stupid, rotten etc.</a:t>
            </a:r>
            <a:br>
              <a:rPr lang="en-GB" sz="2000" b="1" i="1"/>
            </a:br>
            <a:r>
              <a:rPr lang="en-GB" sz="2000" b="1" i="1"/>
              <a:t>Deviation not allowed</a:t>
            </a:r>
            <a:br>
              <a:rPr lang="en-GB" sz="2000" b="1" i="1"/>
            </a:br>
            <a:r>
              <a:rPr lang="en-GB" sz="2000" b="1" i="1"/>
              <a:t>Silence = consent</a:t>
            </a:r>
            <a:br>
              <a:rPr lang="en-GB" sz="2000" b="1" i="1"/>
            </a:br>
            <a:r>
              <a:rPr lang="en-GB" sz="2000" b="1" i="1"/>
              <a:t>Mind guards</a:t>
            </a:r>
            <a:br>
              <a:rPr lang="en-GB" sz="2000" b="1" i="1"/>
            </a:br>
            <a:r>
              <a:rPr lang="en-GB" sz="2000" b="1" i="1"/>
              <a:t>Self censorship imposed by members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33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9999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9F9F9F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CBCBCB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005CE7"/>
        </a:accent6>
        <a:hlink>
          <a:srgbClr val="FF0033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613</TotalTime>
  <Words>167</Words>
  <Application>Microsoft Office PowerPoint</Application>
  <PresentationFormat>On-screen Show (4:3)</PresentationFormat>
  <Paragraphs>30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Times New Roman</vt:lpstr>
      <vt:lpstr>Default Design</vt:lpstr>
      <vt:lpstr>Team Behaviour – Adverse Effects</vt:lpstr>
      <vt:lpstr>Groups</vt:lpstr>
      <vt:lpstr>Hawthorne</vt:lpstr>
      <vt:lpstr>Conformity and Cohesiveness of Group Decision Making</vt:lpstr>
      <vt:lpstr>Adverse Effects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Behaviour and Decision Making</dc:title>
  <dc:creator>Richard Small</dc:creator>
  <cp:lastModifiedBy>Richard</cp:lastModifiedBy>
  <cp:revision>19</cp:revision>
  <cp:lastPrinted>2001-01-28T00:43:17Z</cp:lastPrinted>
  <dcterms:created xsi:type="dcterms:W3CDTF">2001-01-27T15:10:37Z</dcterms:created>
  <dcterms:modified xsi:type="dcterms:W3CDTF">2017-06-16T22:32:37Z</dcterms:modified>
</cp:coreProperties>
</file>