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85" r:id="rId5"/>
    <p:sldId id="286" r:id="rId6"/>
    <p:sldId id="288" r:id="rId7"/>
    <p:sldId id="289" r:id="rId8"/>
    <p:sldId id="295" r:id="rId9"/>
    <p:sldId id="291" r:id="rId10"/>
    <p:sldId id="292" r:id="rId11"/>
    <p:sldId id="293" r:id="rId12"/>
    <p:sldId id="294" r:id="rId13"/>
    <p:sldId id="2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3D484B-6318-4D5D-9B7A-19EF09DD6686}" v="844" dt="2024-03-13T12:47:22.9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DB4DB6-FFF7-4BC9-AC9F-FB88681C9C1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ADF71F-BD8F-498D-A859-9FFD16B1199D}">
      <dgm:prSet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May influence the business by new entrepreneurs discovering newly identified profitable business niches.</a:t>
          </a:r>
        </a:p>
      </dgm:t>
    </dgm:pt>
    <dgm:pt modelId="{DBBDAD79-A8B9-42D9-ACED-3CB0AB8E573B}" type="parTrans" cxnId="{AA0458E8-B574-4C4D-B349-2C1B36CC0ADD}">
      <dgm:prSet/>
      <dgm:spPr/>
      <dgm:t>
        <a:bodyPr/>
        <a:lstStyle/>
        <a:p>
          <a:endParaRPr lang="en-GB"/>
        </a:p>
      </dgm:t>
    </dgm:pt>
    <dgm:pt modelId="{1493150A-FB34-4647-8BE0-B2F4C51B4365}" type="sibTrans" cxnId="{AA0458E8-B574-4C4D-B349-2C1B36CC0ADD}">
      <dgm:prSet/>
      <dgm:spPr/>
      <dgm:t>
        <a:bodyPr/>
        <a:lstStyle/>
        <a:p>
          <a:endParaRPr lang="en-GB"/>
        </a:p>
      </dgm:t>
    </dgm:pt>
    <dgm:pt modelId="{81EA73C6-76BD-4726-A9CE-CA2789107030}">
      <dgm:prSet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Outbreak of diseases such as Avian Flu.</a:t>
          </a:r>
        </a:p>
      </dgm:t>
    </dgm:pt>
    <dgm:pt modelId="{878DD8FA-138A-4CF8-B110-3CEA01F7D72D}" type="parTrans" cxnId="{EC37349E-51D1-47D7-A981-A95D93AAE41A}">
      <dgm:prSet/>
      <dgm:spPr/>
      <dgm:t>
        <a:bodyPr/>
        <a:lstStyle/>
        <a:p>
          <a:endParaRPr lang="en-GB"/>
        </a:p>
      </dgm:t>
    </dgm:pt>
    <dgm:pt modelId="{17D2149E-5F8A-4F04-91B9-717CD97CA66D}" type="sibTrans" cxnId="{EC37349E-51D1-47D7-A981-A95D93AAE41A}">
      <dgm:prSet/>
      <dgm:spPr/>
      <dgm:t>
        <a:bodyPr/>
        <a:lstStyle/>
        <a:p>
          <a:endParaRPr lang="en-GB"/>
        </a:p>
      </dgm:t>
    </dgm:pt>
    <dgm:pt modelId="{4B7301EB-D722-41B2-9EEB-CDEB3B558016}">
      <dgm:prSet phldrT="[Text]"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Growing customers awareness in chemical residues poisoning in food translates into a higher demand for organic meat and eggs.</a:t>
          </a:r>
        </a:p>
      </dgm:t>
    </dgm:pt>
    <dgm:pt modelId="{4DA48273-A298-4C0F-92BE-A97078D51949}" type="sibTrans" cxnId="{5CC1DCD9-9367-437A-8331-571475CF181D}">
      <dgm:prSet/>
      <dgm:spPr/>
      <dgm:t>
        <a:bodyPr/>
        <a:lstStyle/>
        <a:p>
          <a:endParaRPr lang="en-GB"/>
        </a:p>
      </dgm:t>
    </dgm:pt>
    <dgm:pt modelId="{950D2D5D-D70F-4D59-BA5A-009D987CD25D}" type="parTrans" cxnId="{5CC1DCD9-9367-437A-8331-571475CF181D}">
      <dgm:prSet/>
      <dgm:spPr/>
      <dgm:t>
        <a:bodyPr/>
        <a:lstStyle/>
        <a:p>
          <a:endParaRPr lang="en-GB"/>
        </a:p>
      </dgm:t>
    </dgm:pt>
    <dgm:pt modelId="{17951DBF-B7AA-49A4-84AF-3713091167B7}">
      <dgm:prSet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Can influence the farm business through changes in laws and regulations.</a:t>
          </a:r>
        </a:p>
      </dgm:t>
    </dgm:pt>
    <dgm:pt modelId="{177A46C2-8DE4-4D5C-A7B3-CF1965A8409F}" type="sibTrans" cxnId="{2A8CC1B8-FE88-456D-A15C-510CA61348B2}">
      <dgm:prSet/>
      <dgm:spPr/>
      <dgm:t>
        <a:bodyPr/>
        <a:lstStyle/>
        <a:p>
          <a:endParaRPr lang="en-GB"/>
        </a:p>
      </dgm:t>
    </dgm:pt>
    <dgm:pt modelId="{B5BAC5F7-7BA8-4A66-93F4-9DAF4E27B89B}" type="parTrans" cxnId="{2A8CC1B8-FE88-456D-A15C-510CA61348B2}">
      <dgm:prSet/>
      <dgm:spPr/>
      <dgm:t>
        <a:bodyPr/>
        <a:lstStyle/>
        <a:p>
          <a:endParaRPr lang="en-GB"/>
        </a:p>
      </dgm:t>
    </dgm:pt>
    <dgm:pt modelId="{19D7495D-35F3-4BCC-9E47-56B04A21EF47}">
      <dgm:prSet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Organic food consumption has increased proportionally with the use of the internet.</a:t>
          </a:r>
        </a:p>
      </dgm:t>
    </dgm:pt>
    <dgm:pt modelId="{653E7975-3ED4-4513-862D-BAEB8E6E8696}" type="parTrans" cxnId="{29B12D73-B408-4B4D-B30F-132CBCC4213B}">
      <dgm:prSet/>
      <dgm:spPr/>
      <dgm:t>
        <a:bodyPr/>
        <a:lstStyle/>
        <a:p>
          <a:endParaRPr lang="en-GB"/>
        </a:p>
      </dgm:t>
    </dgm:pt>
    <dgm:pt modelId="{34CDF4C4-77F1-4037-B94C-EE084DC35F07}" type="sibTrans" cxnId="{29B12D73-B408-4B4D-B30F-132CBCC4213B}">
      <dgm:prSet/>
      <dgm:spPr/>
      <dgm:t>
        <a:bodyPr/>
        <a:lstStyle/>
        <a:p>
          <a:endParaRPr lang="en-GB"/>
        </a:p>
      </dgm:t>
    </dgm:pt>
    <dgm:pt modelId="{60AA40F9-A1F1-4AD4-B6C0-5486C4724708}">
      <dgm:prSet phldrT="[Text]"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Difficulties in obtaining the right licenses for the farm.</a:t>
          </a:r>
        </a:p>
      </dgm:t>
    </dgm:pt>
    <dgm:pt modelId="{5A0D6A73-BBA2-4894-904C-34F393C298F6}" type="sibTrans" cxnId="{03ADF67B-4FDA-4094-951F-E7FC4967ACA7}">
      <dgm:prSet/>
      <dgm:spPr/>
      <dgm:t>
        <a:bodyPr/>
        <a:lstStyle/>
        <a:p>
          <a:endParaRPr lang="en-GB"/>
        </a:p>
      </dgm:t>
    </dgm:pt>
    <dgm:pt modelId="{213A6B0C-F139-459F-BF99-45D510C50676}" type="parTrans" cxnId="{03ADF67B-4FDA-4094-951F-E7FC4967ACA7}">
      <dgm:prSet/>
      <dgm:spPr/>
      <dgm:t>
        <a:bodyPr/>
        <a:lstStyle/>
        <a:p>
          <a:endParaRPr lang="en-GB"/>
        </a:p>
      </dgm:t>
    </dgm:pt>
    <dgm:pt modelId="{2C499ABF-6E15-4A91-BD57-9C2D1112C08A}" type="pres">
      <dgm:prSet presAssocID="{17DB4DB6-FFF7-4BC9-AC9F-FB88681C9C1C}" presName="linear" presStyleCnt="0">
        <dgm:presLayoutVars>
          <dgm:dir/>
          <dgm:resizeHandles val="exact"/>
        </dgm:presLayoutVars>
      </dgm:prSet>
      <dgm:spPr/>
    </dgm:pt>
    <dgm:pt modelId="{239F2699-0503-446C-9D4F-0936D0E51075}" type="pres">
      <dgm:prSet presAssocID="{17951DBF-B7AA-49A4-84AF-3713091167B7}" presName="comp" presStyleCnt="0"/>
      <dgm:spPr/>
    </dgm:pt>
    <dgm:pt modelId="{7CCB8876-551F-4FA3-9E72-C5E1E59AA2A8}" type="pres">
      <dgm:prSet presAssocID="{17951DBF-B7AA-49A4-84AF-3713091167B7}" presName="box" presStyleLbl="node1" presStyleIdx="0" presStyleCnt="6"/>
      <dgm:spPr/>
    </dgm:pt>
    <dgm:pt modelId="{4E8A23C4-25D0-4D6C-8187-0FD5E4E3948D}" type="pres">
      <dgm:prSet presAssocID="{17951DBF-B7AA-49A4-84AF-3713091167B7}" presName="img" presStyleLbl="fgImgPlace1" presStyleIdx="0" presStyleCnt="6" custScaleY="111639"/>
      <dgm:spPr/>
    </dgm:pt>
    <dgm:pt modelId="{F5062E3D-211F-4D54-8AE1-FF117FA114A0}" type="pres">
      <dgm:prSet presAssocID="{17951DBF-B7AA-49A4-84AF-3713091167B7}" presName="text" presStyleLbl="node1" presStyleIdx="0" presStyleCnt="6">
        <dgm:presLayoutVars>
          <dgm:bulletEnabled val="1"/>
        </dgm:presLayoutVars>
      </dgm:prSet>
      <dgm:spPr/>
    </dgm:pt>
    <dgm:pt modelId="{EFF784C5-E1E8-483E-A6A0-2381045CBE9B}" type="pres">
      <dgm:prSet presAssocID="{177A46C2-8DE4-4D5C-A7B3-CF1965A8409F}" presName="spacer" presStyleCnt="0"/>
      <dgm:spPr/>
    </dgm:pt>
    <dgm:pt modelId="{95C72487-BA10-41DC-AD3D-A3AD40600246}" type="pres">
      <dgm:prSet presAssocID="{53ADF71F-BD8F-498D-A859-9FFD16B1199D}" presName="comp" presStyleCnt="0"/>
      <dgm:spPr/>
    </dgm:pt>
    <dgm:pt modelId="{3926B8AC-9726-4652-BB64-001CB44BD93A}" type="pres">
      <dgm:prSet presAssocID="{53ADF71F-BD8F-498D-A859-9FFD16B1199D}" presName="box" presStyleLbl="node1" presStyleIdx="1" presStyleCnt="6"/>
      <dgm:spPr/>
    </dgm:pt>
    <dgm:pt modelId="{E011D892-2791-4891-B10F-53059AD5790E}" type="pres">
      <dgm:prSet presAssocID="{53ADF71F-BD8F-498D-A859-9FFD16B1199D}" presName="img" presStyleLbl="fgImgPlace1" presStyleIdx="1" presStyleCnt="6" custScaleY="107629" custLinFactNeighborX="-7909" custLinFactNeighborY="-4553"/>
      <dgm:spPr/>
    </dgm:pt>
    <dgm:pt modelId="{5F9D14A7-A4E7-4813-9CDE-1032AE2BC55F}" type="pres">
      <dgm:prSet presAssocID="{53ADF71F-BD8F-498D-A859-9FFD16B1199D}" presName="text" presStyleLbl="node1" presStyleIdx="1" presStyleCnt="6">
        <dgm:presLayoutVars>
          <dgm:bulletEnabled val="1"/>
        </dgm:presLayoutVars>
      </dgm:prSet>
      <dgm:spPr/>
    </dgm:pt>
    <dgm:pt modelId="{1CD232A3-603C-4721-9E8A-2719A6F0686F}" type="pres">
      <dgm:prSet presAssocID="{1493150A-FB34-4647-8BE0-B2F4C51B4365}" presName="spacer" presStyleCnt="0"/>
      <dgm:spPr/>
    </dgm:pt>
    <dgm:pt modelId="{0C5697FD-A390-438E-8A6B-95FB03157FFB}" type="pres">
      <dgm:prSet presAssocID="{4B7301EB-D722-41B2-9EEB-CDEB3B558016}" presName="comp" presStyleCnt="0"/>
      <dgm:spPr/>
    </dgm:pt>
    <dgm:pt modelId="{4B536FBF-F3A4-4F48-ACEC-D2DD5CF04813}" type="pres">
      <dgm:prSet presAssocID="{4B7301EB-D722-41B2-9EEB-CDEB3B558016}" presName="box" presStyleLbl="node1" presStyleIdx="2" presStyleCnt="6"/>
      <dgm:spPr/>
    </dgm:pt>
    <dgm:pt modelId="{66C53CF8-4529-4060-A997-7942B4DFC849}" type="pres">
      <dgm:prSet presAssocID="{4B7301EB-D722-41B2-9EEB-CDEB3B558016}" presName="img" presStyleLbl="fgImgPlace1" presStyleIdx="2" presStyleCnt="6"/>
      <dgm:spPr/>
    </dgm:pt>
    <dgm:pt modelId="{DDAF572A-D0FC-4964-A3C7-A633BC0B09F6}" type="pres">
      <dgm:prSet presAssocID="{4B7301EB-D722-41B2-9EEB-CDEB3B558016}" presName="text" presStyleLbl="node1" presStyleIdx="2" presStyleCnt="6">
        <dgm:presLayoutVars>
          <dgm:bulletEnabled val="1"/>
        </dgm:presLayoutVars>
      </dgm:prSet>
      <dgm:spPr/>
    </dgm:pt>
    <dgm:pt modelId="{CE699F02-DAF0-4D0F-85BD-99990B817505}" type="pres">
      <dgm:prSet presAssocID="{4DA48273-A298-4C0F-92BE-A97078D51949}" presName="spacer" presStyleCnt="0"/>
      <dgm:spPr/>
    </dgm:pt>
    <dgm:pt modelId="{51D61EE1-32DF-4EA8-BD9B-E727A574BE4C}" type="pres">
      <dgm:prSet presAssocID="{19D7495D-35F3-4BCC-9E47-56B04A21EF47}" presName="comp" presStyleCnt="0"/>
      <dgm:spPr/>
    </dgm:pt>
    <dgm:pt modelId="{62E074F0-DC68-447B-8087-E48AA702ABAE}" type="pres">
      <dgm:prSet presAssocID="{19D7495D-35F3-4BCC-9E47-56B04A21EF47}" presName="box" presStyleLbl="node1" presStyleIdx="3" presStyleCnt="6"/>
      <dgm:spPr/>
    </dgm:pt>
    <dgm:pt modelId="{77C1EEDA-B01F-4712-BCE1-524E2779299B}" type="pres">
      <dgm:prSet presAssocID="{19D7495D-35F3-4BCC-9E47-56B04A21EF47}" presName="img" presStyleLbl="fgImgPlace1" presStyleIdx="3" presStyleCnt="6"/>
      <dgm:spPr/>
    </dgm:pt>
    <dgm:pt modelId="{7157125E-1F83-46F5-BAB2-BB2BC5EC0192}" type="pres">
      <dgm:prSet presAssocID="{19D7495D-35F3-4BCC-9E47-56B04A21EF47}" presName="text" presStyleLbl="node1" presStyleIdx="3" presStyleCnt="6">
        <dgm:presLayoutVars>
          <dgm:bulletEnabled val="1"/>
        </dgm:presLayoutVars>
      </dgm:prSet>
      <dgm:spPr/>
    </dgm:pt>
    <dgm:pt modelId="{5F4856A5-159A-4A65-B657-F13AA2252DB5}" type="pres">
      <dgm:prSet presAssocID="{34CDF4C4-77F1-4037-B94C-EE084DC35F07}" presName="spacer" presStyleCnt="0"/>
      <dgm:spPr/>
    </dgm:pt>
    <dgm:pt modelId="{9488D04E-52F1-4A3E-B095-3798D43B6F7D}" type="pres">
      <dgm:prSet presAssocID="{60AA40F9-A1F1-4AD4-B6C0-5486C4724708}" presName="comp" presStyleCnt="0"/>
      <dgm:spPr/>
    </dgm:pt>
    <dgm:pt modelId="{8131A3FA-6DD2-49B5-B411-8C952ED55A6E}" type="pres">
      <dgm:prSet presAssocID="{60AA40F9-A1F1-4AD4-B6C0-5486C4724708}" presName="box" presStyleLbl="node1" presStyleIdx="4" presStyleCnt="6"/>
      <dgm:spPr/>
    </dgm:pt>
    <dgm:pt modelId="{E2EC599C-D7A5-4975-8AAC-544D1E8BF58D}" type="pres">
      <dgm:prSet presAssocID="{60AA40F9-A1F1-4AD4-B6C0-5486C4724708}" presName="img" presStyleLbl="fgImgPlace1" presStyleIdx="4" presStyleCnt="6"/>
      <dgm:spPr/>
    </dgm:pt>
    <dgm:pt modelId="{A4A6335F-FBA1-46D2-B5F7-EBF97D876935}" type="pres">
      <dgm:prSet presAssocID="{60AA40F9-A1F1-4AD4-B6C0-5486C4724708}" presName="text" presStyleLbl="node1" presStyleIdx="4" presStyleCnt="6">
        <dgm:presLayoutVars>
          <dgm:bulletEnabled val="1"/>
        </dgm:presLayoutVars>
      </dgm:prSet>
      <dgm:spPr/>
    </dgm:pt>
    <dgm:pt modelId="{9B5710FC-7E21-4468-8257-9180B78ACB3C}" type="pres">
      <dgm:prSet presAssocID="{5A0D6A73-BBA2-4894-904C-34F393C298F6}" presName="spacer" presStyleCnt="0"/>
      <dgm:spPr/>
    </dgm:pt>
    <dgm:pt modelId="{7FA44344-CA1F-4DE0-A1F3-9438CB4BCB06}" type="pres">
      <dgm:prSet presAssocID="{81EA73C6-76BD-4726-A9CE-CA2789107030}" presName="comp" presStyleCnt="0"/>
      <dgm:spPr/>
    </dgm:pt>
    <dgm:pt modelId="{C41B2C73-0CEA-4174-A731-9C46DB71FA5E}" type="pres">
      <dgm:prSet presAssocID="{81EA73C6-76BD-4726-A9CE-CA2789107030}" presName="box" presStyleLbl="node1" presStyleIdx="5" presStyleCnt="6"/>
      <dgm:spPr/>
    </dgm:pt>
    <dgm:pt modelId="{EAB9F8F7-D998-4519-A5C1-1300A1342E17}" type="pres">
      <dgm:prSet presAssocID="{81EA73C6-76BD-4726-A9CE-CA2789107030}" presName="img" presStyleLbl="fgImgPlace1" presStyleIdx="5" presStyleCnt="6"/>
      <dgm:spPr/>
    </dgm:pt>
    <dgm:pt modelId="{ECF7D9A1-A415-4A65-BE2E-FA6297A943A7}" type="pres">
      <dgm:prSet presAssocID="{81EA73C6-76BD-4726-A9CE-CA2789107030}" presName="text" presStyleLbl="node1" presStyleIdx="5" presStyleCnt="6">
        <dgm:presLayoutVars>
          <dgm:bulletEnabled val="1"/>
        </dgm:presLayoutVars>
      </dgm:prSet>
      <dgm:spPr/>
    </dgm:pt>
  </dgm:ptLst>
  <dgm:cxnLst>
    <dgm:cxn modelId="{CD36AD10-1BBC-4BA3-92F9-A40A188CC400}" type="presOf" srcId="{53ADF71F-BD8F-498D-A859-9FFD16B1199D}" destId="{5F9D14A7-A4E7-4813-9CDE-1032AE2BC55F}" srcOrd="1" destOrd="0" presId="urn:microsoft.com/office/officeart/2005/8/layout/vList4"/>
    <dgm:cxn modelId="{02B5C213-A608-4FB1-BAE0-FA720EE586EA}" type="presOf" srcId="{60AA40F9-A1F1-4AD4-B6C0-5486C4724708}" destId="{A4A6335F-FBA1-46D2-B5F7-EBF97D876935}" srcOrd="1" destOrd="0" presId="urn:microsoft.com/office/officeart/2005/8/layout/vList4"/>
    <dgm:cxn modelId="{18BBCC5B-B12F-47E1-BF9D-E82E77823874}" type="presOf" srcId="{17DB4DB6-FFF7-4BC9-AC9F-FB88681C9C1C}" destId="{2C499ABF-6E15-4A91-BD57-9C2D1112C08A}" srcOrd="0" destOrd="0" presId="urn:microsoft.com/office/officeart/2005/8/layout/vList4"/>
    <dgm:cxn modelId="{814FA667-DF72-4C2F-8D0C-4AD2E25C0031}" type="presOf" srcId="{17951DBF-B7AA-49A4-84AF-3713091167B7}" destId="{F5062E3D-211F-4D54-8AE1-FF117FA114A0}" srcOrd="1" destOrd="0" presId="urn:microsoft.com/office/officeart/2005/8/layout/vList4"/>
    <dgm:cxn modelId="{EF6D014D-E647-45FA-9770-55C381A4C498}" type="presOf" srcId="{60AA40F9-A1F1-4AD4-B6C0-5486C4724708}" destId="{8131A3FA-6DD2-49B5-B411-8C952ED55A6E}" srcOrd="0" destOrd="0" presId="urn:microsoft.com/office/officeart/2005/8/layout/vList4"/>
    <dgm:cxn modelId="{E8C7B671-4441-49D4-839A-0E413D59D7CB}" type="presOf" srcId="{4B7301EB-D722-41B2-9EEB-CDEB3B558016}" destId="{4B536FBF-F3A4-4F48-ACEC-D2DD5CF04813}" srcOrd="0" destOrd="0" presId="urn:microsoft.com/office/officeart/2005/8/layout/vList4"/>
    <dgm:cxn modelId="{29B12D73-B408-4B4D-B30F-132CBCC4213B}" srcId="{17DB4DB6-FFF7-4BC9-AC9F-FB88681C9C1C}" destId="{19D7495D-35F3-4BCC-9E47-56B04A21EF47}" srcOrd="3" destOrd="0" parTransId="{653E7975-3ED4-4513-862D-BAEB8E6E8696}" sibTransId="{34CDF4C4-77F1-4037-B94C-EE084DC35F07}"/>
    <dgm:cxn modelId="{90D60958-1318-4F62-A30A-3BFDFBD1CD63}" type="presOf" srcId="{19D7495D-35F3-4BCC-9E47-56B04A21EF47}" destId="{62E074F0-DC68-447B-8087-E48AA702ABAE}" srcOrd="0" destOrd="0" presId="urn:microsoft.com/office/officeart/2005/8/layout/vList4"/>
    <dgm:cxn modelId="{03ADF67B-4FDA-4094-951F-E7FC4967ACA7}" srcId="{17DB4DB6-FFF7-4BC9-AC9F-FB88681C9C1C}" destId="{60AA40F9-A1F1-4AD4-B6C0-5486C4724708}" srcOrd="4" destOrd="0" parTransId="{213A6B0C-F139-459F-BF99-45D510C50676}" sibTransId="{5A0D6A73-BBA2-4894-904C-34F393C298F6}"/>
    <dgm:cxn modelId="{935F7289-4101-4F67-9D21-7345A9DD6E2C}" type="presOf" srcId="{81EA73C6-76BD-4726-A9CE-CA2789107030}" destId="{ECF7D9A1-A415-4A65-BE2E-FA6297A943A7}" srcOrd="1" destOrd="0" presId="urn:microsoft.com/office/officeart/2005/8/layout/vList4"/>
    <dgm:cxn modelId="{7B53609B-D9AE-4F44-A566-2F71222AB20F}" type="presOf" srcId="{4B7301EB-D722-41B2-9EEB-CDEB3B558016}" destId="{DDAF572A-D0FC-4964-A3C7-A633BC0B09F6}" srcOrd="1" destOrd="0" presId="urn:microsoft.com/office/officeart/2005/8/layout/vList4"/>
    <dgm:cxn modelId="{EC37349E-51D1-47D7-A981-A95D93AAE41A}" srcId="{17DB4DB6-FFF7-4BC9-AC9F-FB88681C9C1C}" destId="{81EA73C6-76BD-4726-A9CE-CA2789107030}" srcOrd="5" destOrd="0" parTransId="{878DD8FA-138A-4CF8-B110-3CEA01F7D72D}" sibTransId="{17D2149E-5F8A-4F04-91B9-717CD97CA66D}"/>
    <dgm:cxn modelId="{44714EAB-5D7C-436B-9833-6C8E210E114A}" type="presOf" srcId="{19D7495D-35F3-4BCC-9E47-56B04A21EF47}" destId="{7157125E-1F83-46F5-BAB2-BB2BC5EC0192}" srcOrd="1" destOrd="0" presId="urn:microsoft.com/office/officeart/2005/8/layout/vList4"/>
    <dgm:cxn modelId="{3EBEC8B7-2F14-4FCD-B100-B6D1773110C5}" type="presOf" srcId="{17951DBF-B7AA-49A4-84AF-3713091167B7}" destId="{7CCB8876-551F-4FA3-9E72-C5E1E59AA2A8}" srcOrd="0" destOrd="0" presId="urn:microsoft.com/office/officeart/2005/8/layout/vList4"/>
    <dgm:cxn modelId="{2A8CC1B8-FE88-456D-A15C-510CA61348B2}" srcId="{17DB4DB6-FFF7-4BC9-AC9F-FB88681C9C1C}" destId="{17951DBF-B7AA-49A4-84AF-3713091167B7}" srcOrd="0" destOrd="0" parTransId="{B5BAC5F7-7BA8-4A66-93F4-9DAF4E27B89B}" sibTransId="{177A46C2-8DE4-4D5C-A7B3-CF1965A8409F}"/>
    <dgm:cxn modelId="{7378ABD7-358A-4217-888C-FDF002341616}" type="presOf" srcId="{53ADF71F-BD8F-498D-A859-9FFD16B1199D}" destId="{3926B8AC-9726-4652-BB64-001CB44BD93A}" srcOrd="0" destOrd="0" presId="urn:microsoft.com/office/officeart/2005/8/layout/vList4"/>
    <dgm:cxn modelId="{5CC1DCD9-9367-437A-8331-571475CF181D}" srcId="{17DB4DB6-FFF7-4BC9-AC9F-FB88681C9C1C}" destId="{4B7301EB-D722-41B2-9EEB-CDEB3B558016}" srcOrd="2" destOrd="0" parTransId="{950D2D5D-D70F-4D59-BA5A-009D987CD25D}" sibTransId="{4DA48273-A298-4C0F-92BE-A97078D51949}"/>
    <dgm:cxn modelId="{C05482E3-DA88-4EE8-AA52-624338D59913}" type="presOf" srcId="{81EA73C6-76BD-4726-A9CE-CA2789107030}" destId="{C41B2C73-0CEA-4174-A731-9C46DB71FA5E}" srcOrd="0" destOrd="0" presId="urn:microsoft.com/office/officeart/2005/8/layout/vList4"/>
    <dgm:cxn modelId="{AA0458E8-B574-4C4D-B349-2C1B36CC0ADD}" srcId="{17DB4DB6-FFF7-4BC9-AC9F-FB88681C9C1C}" destId="{53ADF71F-BD8F-498D-A859-9FFD16B1199D}" srcOrd="1" destOrd="0" parTransId="{DBBDAD79-A8B9-42D9-ACED-3CB0AB8E573B}" sibTransId="{1493150A-FB34-4647-8BE0-B2F4C51B4365}"/>
    <dgm:cxn modelId="{0339EF9B-0AEC-43DE-AE1E-3B5F8EEBDDB4}" type="presParOf" srcId="{2C499ABF-6E15-4A91-BD57-9C2D1112C08A}" destId="{239F2699-0503-446C-9D4F-0936D0E51075}" srcOrd="0" destOrd="0" presId="urn:microsoft.com/office/officeart/2005/8/layout/vList4"/>
    <dgm:cxn modelId="{E25B4CD8-0BE5-4EA7-924C-0B0EFD75DBEA}" type="presParOf" srcId="{239F2699-0503-446C-9D4F-0936D0E51075}" destId="{7CCB8876-551F-4FA3-9E72-C5E1E59AA2A8}" srcOrd="0" destOrd="0" presId="urn:microsoft.com/office/officeart/2005/8/layout/vList4"/>
    <dgm:cxn modelId="{B16735E1-1952-47A5-AC7E-B1C41CC2C9E3}" type="presParOf" srcId="{239F2699-0503-446C-9D4F-0936D0E51075}" destId="{4E8A23C4-25D0-4D6C-8187-0FD5E4E3948D}" srcOrd="1" destOrd="0" presId="urn:microsoft.com/office/officeart/2005/8/layout/vList4"/>
    <dgm:cxn modelId="{31AA162F-C50A-4E6C-8022-44E7028CE906}" type="presParOf" srcId="{239F2699-0503-446C-9D4F-0936D0E51075}" destId="{F5062E3D-211F-4D54-8AE1-FF117FA114A0}" srcOrd="2" destOrd="0" presId="urn:microsoft.com/office/officeart/2005/8/layout/vList4"/>
    <dgm:cxn modelId="{4D7DDD93-5770-49C4-88CE-0976D5058905}" type="presParOf" srcId="{2C499ABF-6E15-4A91-BD57-9C2D1112C08A}" destId="{EFF784C5-E1E8-483E-A6A0-2381045CBE9B}" srcOrd="1" destOrd="0" presId="urn:microsoft.com/office/officeart/2005/8/layout/vList4"/>
    <dgm:cxn modelId="{AFD28319-06BE-4FB3-B60D-D54A29D55BC7}" type="presParOf" srcId="{2C499ABF-6E15-4A91-BD57-9C2D1112C08A}" destId="{95C72487-BA10-41DC-AD3D-A3AD40600246}" srcOrd="2" destOrd="0" presId="urn:microsoft.com/office/officeart/2005/8/layout/vList4"/>
    <dgm:cxn modelId="{795CB19D-B98B-45FB-9BC0-67A26607C4D6}" type="presParOf" srcId="{95C72487-BA10-41DC-AD3D-A3AD40600246}" destId="{3926B8AC-9726-4652-BB64-001CB44BD93A}" srcOrd="0" destOrd="0" presId="urn:microsoft.com/office/officeart/2005/8/layout/vList4"/>
    <dgm:cxn modelId="{D3B77F56-BDBC-4066-8BE8-2C74426E5235}" type="presParOf" srcId="{95C72487-BA10-41DC-AD3D-A3AD40600246}" destId="{E011D892-2791-4891-B10F-53059AD5790E}" srcOrd="1" destOrd="0" presId="urn:microsoft.com/office/officeart/2005/8/layout/vList4"/>
    <dgm:cxn modelId="{25F1D573-3511-484C-9863-2EA27DCAF6D2}" type="presParOf" srcId="{95C72487-BA10-41DC-AD3D-A3AD40600246}" destId="{5F9D14A7-A4E7-4813-9CDE-1032AE2BC55F}" srcOrd="2" destOrd="0" presId="urn:microsoft.com/office/officeart/2005/8/layout/vList4"/>
    <dgm:cxn modelId="{60A9CFAB-6E6A-4A56-AC4F-8E7E63686ADE}" type="presParOf" srcId="{2C499ABF-6E15-4A91-BD57-9C2D1112C08A}" destId="{1CD232A3-603C-4721-9E8A-2719A6F0686F}" srcOrd="3" destOrd="0" presId="urn:microsoft.com/office/officeart/2005/8/layout/vList4"/>
    <dgm:cxn modelId="{173BFE76-07DE-4E1D-A1AF-00A09FBF1D72}" type="presParOf" srcId="{2C499ABF-6E15-4A91-BD57-9C2D1112C08A}" destId="{0C5697FD-A390-438E-8A6B-95FB03157FFB}" srcOrd="4" destOrd="0" presId="urn:microsoft.com/office/officeart/2005/8/layout/vList4"/>
    <dgm:cxn modelId="{3B5615E5-1B47-4173-8B54-3321BE602967}" type="presParOf" srcId="{0C5697FD-A390-438E-8A6B-95FB03157FFB}" destId="{4B536FBF-F3A4-4F48-ACEC-D2DD5CF04813}" srcOrd="0" destOrd="0" presId="urn:microsoft.com/office/officeart/2005/8/layout/vList4"/>
    <dgm:cxn modelId="{7339B855-1FED-40C4-8FA1-DC5278E777CA}" type="presParOf" srcId="{0C5697FD-A390-438E-8A6B-95FB03157FFB}" destId="{66C53CF8-4529-4060-A997-7942B4DFC849}" srcOrd="1" destOrd="0" presId="urn:microsoft.com/office/officeart/2005/8/layout/vList4"/>
    <dgm:cxn modelId="{A65ABEE0-DFFB-4F08-A583-BAAA22688A37}" type="presParOf" srcId="{0C5697FD-A390-438E-8A6B-95FB03157FFB}" destId="{DDAF572A-D0FC-4964-A3C7-A633BC0B09F6}" srcOrd="2" destOrd="0" presId="urn:microsoft.com/office/officeart/2005/8/layout/vList4"/>
    <dgm:cxn modelId="{4BBF4216-DEC5-406A-9055-52E0CAEB6531}" type="presParOf" srcId="{2C499ABF-6E15-4A91-BD57-9C2D1112C08A}" destId="{CE699F02-DAF0-4D0F-85BD-99990B817505}" srcOrd="5" destOrd="0" presId="urn:microsoft.com/office/officeart/2005/8/layout/vList4"/>
    <dgm:cxn modelId="{633C745D-368D-4760-ADC5-19D2BF23C059}" type="presParOf" srcId="{2C499ABF-6E15-4A91-BD57-9C2D1112C08A}" destId="{51D61EE1-32DF-4EA8-BD9B-E727A574BE4C}" srcOrd="6" destOrd="0" presId="urn:microsoft.com/office/officeart/2005/8/layout/vList4"/>
    <dgm:cxn modelId="{59EB9255-3770-4F35-82C8-A24E6C8B73B2}" type="presParOf" srcId="{51D61EE1-32DF-4EA8-BD9B-E727A574BE4C}" destId="{62E074F0-DC68-447B-8087-E48AA702ABAE}" srcOrd="0" destOrd="0" presId="urn:microsoft.com/office/officeart/2005/8/layout/vList4"/>
    <dgm:cxn modelId="{3ECA5459-5D0A-496B-8259-7DF337862860}" type="presParOf" srcId="{51D61EE1-32DF-4EA8-BD9B-E727A574BE4C}" destId="{77C1EEDA-B01F-4712-BCE1-524E2779299B}" srcOrd="1" destOrd="0" presId="urn:microsoft.com/office/officeart/2005/8/layout/vList4"/>
    <dgm:cxn modelId="{10D01439-2E1A-4409-8ACD-6061E46FD8E1}" type="presParOf" srcId="{51D61EE1-32DF-4EA8-BD9B-E727A574BE4C}" destId="{7157125E-1F83-46F5-BAB2-BB2BC5EC0192}" srcOrd="2" destOrd="0" presId="urn:microsoft.com/office/officeart/2005/8/layout/vList4"/>
    <dgm:cxn modelId="{B161F749-44CF-422D-976F-3FDA4556F893}" type="presParOf" srcId="{2C499ABF-6E15-4A91-BD57-9C2D1112C08A}" destId="{5F4856A5-159A-4A65-B657-F13AA2252DB5}" srcOrd="7" destOrd="0" presId="urn:microsoft.com/office/officeart/2005/8/layout/vList4"/>
    <dgm:cxn modelId="{E79E8FA0-0631-4860-A74A-4D7686CBD40E}" type="presParOf" srcId="{2C499ABF-6E15-4A91-BD57-9C2D1112C08A}" destId="{9488D04E-52F1-4A3E-B095-3798D43B6F7D}" srcOrd="8" destOrd="0" presId="urn:microsoft.com/office/officeart/2005/8/layout/vList4"/>
    <dgm:cxn modelId="{579ED94D-A738-4F69-B7EE-23CB9317D8E9}" type="presParOf" srcId="{9488D04E-52F1-4A3E-B095-3798D43B6F7D}" destId="{8131A3FA-6DD2-49B5-B411-8C952ED55A6E}" srcOrd="0" destOrd="0" presId="urn:microsoft.com/office/officeart/2005/8/layout/vList4"/>
    <dgm:cxn modelId="{F3880DB7-22AF-4B53-BC03-CBE7D4FDCF33}" type="presParOf" srcId="{9488D04E-52F1-4A3E-B095-3798D43B6F7D}" destId="{E2EC599C-D7A5-4975-8AAC-544D1E8BF58D}" srcOrd="1" destOrd="0" presId="urn:microsoft.com/office/officeart/2005/8/layout/vList4"/>
    <dgm:cxn modelId="{7C0652CA-C4BE-434D-B384-55277D44891A}" type="presParOf" srcId="{9488D04E-52F1-4A3E-B095-3798D43B6F7D}" destId="{A4A6335F-FBA1-46D2-B5F7-EBF97D876935}" srcOrd="2" destOrd="0" presId="urn:microsoft.com/office/officeart/2005/8/layout/vList4"/>
    <dgm:cxn modelId="{0BAA6C69-25AD-4ADE-8130-0622A13473CE}" type="presParOf" srcId="{2C499ABF-6E15-4A91-BD57-9C2D1112C08A}" destId="{9B5710FC-7E21-4468-8257-9180B78ACB3C}" srcOrd="9" destOrd="0" presId="urn:microsoft.com/office/officeart/2005/8/layout/vList4"/>
    <dgm:cxn modelId="{93A3248A-A245-43F6-8AFB-A255CE325A09}" type="presParOf" srcId="{2C499ABF-6E15-4A91-BD57-9C2D1112C08A}" destId="{7FA44344-CA1F-4DE0-A1F3-9438CB4BCB06}" srcOrd="10" destOrd="0" presId="urn:microsoft.com/office/officeart/2005/8/layout/vList4"/>
    <dgm:cxn modelId="{CD25A881-8F16-41BE-8777-519565A5B0B6}" type="presParOf" srcId="{7FA44344-CA1F-4DE0-A1F3-9438CB4BCB06}" destId="{C41B2C73-0CEA-4174-A731-9C46DB71FA5E}" srcOrd="0" destOrd="0" presId="urn:microsoft.com/office/officeart/2005/8/layout/vList4"/>
    <dgm:cxn modelId="{FA263973-D663-403F-8159-90856D68C6E2}" type="presParOf" srcId="{7FA44344-CA1F-4DE0-A1F3-9438CB4BCB06}" destId="{EAB9F8F7-D998-4519-A5C1-1300A1342E17}" srcOrd="1" destOrd="0" presId="urn:microsoft.com/office/officeart/2005/8/layout/vList4"/>
    <dgm:cxn modelId="{91BE5559-A23A-423C-BC61-9A728092F22A}" type="presParOf" srcId="{7FA44344-CA1F-4DE0-A1F3-9438CB4BCB06}" destId="{ECF7D9A1-A415-4A65-BE2E-FA6297A943A7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CB8876-551F-4FA3-9E72-C5E1E59AA2A8}">
      <dsp:nvSpPr>
        <dsp:cNvPr id="0" name=""/>
        <dsp:cNvSpPr/>
      </dsp:nvSpPr>
      <dsp:spPr>
        <a:xfrm>
          <a:off x="0" y="0"/>
          <a:ext cx="12015018" cy="9393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Can influence the farm business through changes in laws and regulations.</a:t>
          </a:r>
        </a:p>
      </dsp:txBody>
      <dsp:txXfrm>
        <a:off x="2496943" y="0"/>
        <a:ext cx="9518074" cy="939394"/>
      </dsp:txXfrm>
    </dsp:sp>
    <dsp:sp modelId="{4E8A23C4-25D0-4D6C-8187-0FD5E4E3948D}">
      <dsp:nvSpPr>
        <dsp:cNvPr id="0" name=""/>
        <dsp:cNvSpPr/>
      </dsp:nvSpPr>
      <dsp:spPr>
        <a:xfrm>
          <a:off x="93939" y="50204"/>
          <a:ext cx="2403003" cy="838984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26B8AC-9726-4652-BB64-001CB44BD93A}">
      <dsp:nvSpPr>
        <dsp:cNvPr id="0" name=""/>
        <dsp:cNvSpPr/>
      </dsp:nvSpPr>
      <dsp:spPr>
        <a:xfrm>
          <a:off x="0" y="1033333"/>
          <a:ext cx="12015018" cy="9393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May influence the business by new entrepreneurs discovering newly identified profitable business niches.</a:t>
          </a:r>
        </a:p>
      </dsp:txBody>
      <dsp:txXfrm>
        <a:off x="2496943" y="1033333"/>
        <a:ext cx="9518074" cy="939394"/>
      </dsp:txXfrm>
    </dsp:sp>
    <dsp:sp modelId="{E011D892-2791-4891-B10F-53059AD5790E}">
      <dsp:nvSpPr>
        <dsp:cNvPr id="0" name=""/>
        <dsp:cNvSpPr/>
      </dsp:nvSpPr>
      <dsp:spPr>
        <a:xfrm>
          <a:off x="0" y="1064390"/>
          <a:ext cx="2403003" cy="80884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536FBF-F3A4-4F48-ACEC-D2DD5CF04813}">
      <dsp:nvSpPr>
        <dsp:cNvPr id="0" name=""/>
        <dsp:cNvSpPr/>
      </dsp:nvSpPr>
      <dsp:spPr>
        <a:xfrm>
          <a:off x="0" y="2066667"/>
          <a:ext cx="12015018" cy="9393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Growing customers awareness in chemical residues poisoning in food translates into a higher demand for organic meat and eggs.</a:t>
          </a:r>
        </a:p>
      </dsp:txBody>
      <dsp:txXfrm>
        <a:off x="2496943" y="2066667"/>
        <a:ext cx="9518074" cy="939394"/>
      </dsp:txXfrm>
    </dsp:sp>
    <dsp:sp modelId="{66C53CF8-4529-4060-A997-7942B4DFC849}">
      <dsp:nvSpPr>
        <dsp:cNvPr id="0" name=""/>
        <dsp:cNvSpPr/>
      </dsp:nvSpPr>
      <dsp:spPr>
        <a:xfrm>
          <a:off x="93939" y="2160607"/>
          <a:ext cx="2403003" cy="751515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E074F0-DC68-447B-8087-E48AA702ABAE}">
      <dsp:nvSpPr>
        <dsp:cNvPr id="0" name=""/>
        <dsp:cNvSpPr/>
      </dsp:nvSpPr>
      <dsp:spPr>
        <a:xfrm>
          <a:off x="0" y="3100001"/>
          <a:ext cx="12015018" cy="9393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Organic food consumption has increased proportionally with the use of the internet.</a:t>
          </a:r>
        </a:p>
      </dsp:txBody>
      <dsp:txXfrm>
        <a:off x="2496943" y="3100001"/>
        <a:ext cx="9518074" cy="939394"/>
      </dsp:txXfrm>
    </dsp:sp>
    <dsp:sp modelId="{77C1EEDA-B01F-4712-BCE1-524E2779299B}">
      <dsp:nvSpPr>
        <dsp:cNvPr id="0" name=""/>
        <dsp:cNvSpPr/>
      </dsp:nvSpPr>
      <dsp:spPr>
        <a:xfrm>
          <a:off x="93939" y="3193941"/>
          <a:ext cx="2403003" cy="751515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31A3FA-6DD2-49B5-B411-8C952ED55A6E}">
      <dsp:nvSpPr>
        <dsp:cNvPr id="0" name=""/>
        <dsp:cNvSpPr/>
      </dsp:nvSpPr>
      <dsp:spPr>
        <a:xfrm>
          <a:off x="0" y="4133335"/>
          <a:ext cx="12015018" cy="9393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Difficulties in obtaining the right licenses for the farm.</a:t>
          </a:r>
        </a:p>
      </dsp:txBody>
      <dsp:txXfrm>
        <a:off x="2496943" y="4133335"/>
        <a:ext cx="9518074" cy="939394"/>
      </dsp:txXfrm>
    </dsp:sp>
    <dsp:sp modelId="{E2EC599C-D7A5-4975-8AAC-544D1E8BF58D}">
      <dsp:nvSpPr>
        <dsp:cNvPr id="0" name=""/>
        <dsp:cNvSpPr/>
      </dsp:nvSpPr>
      <dsp:spPr>
        <a:xfrm>
          <a:off x="93939" y="4227275"/>
          <a:ext cx="2403003" cy="751515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B2C73-0CEA-4174-A731-9C46DB71FA5E}">
      <dsp:nvSpPr>
        <dsp:cNvPr id="0" name=""/>
        <dsp:cNvSpPr/>
      </dsp:nvSpPr>
      <dsp:spPr>
        <a:xfrm>
          <a:off x="0" y="5166669"/>
          <a:ext cx="12015018" cy="9393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Outbreak of diseases such as Avian Flu.</a:t>
          </a:r>
        </a:p>
      </dsp:txBody>
      <dsp:txXfrm>
        <a:off x="2496943" y="5166669"/>
        <a:ext cx="9518074" cy="939394"/>
      </dsp:txXfrm>
    </dsp:sp>
    <dsp:sp modelId="{EAB9F8F7-D998-4519-A5C1-1300A1342E17}">
      <dsp:nvSpPr>
        <dsp:cNvPr id="0" name=""/>
        <dsp:cNvSpPr/>
      </dsp:nvSpPr>
      <dsp:spPr>
        <a:xfrm>
          <a:off x="93939" y="5260608"/>
          <a:ext cx="2403003" cy="751515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5EAB29-4566-4535-8BA5-58F677F6C4A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0F9A96-A302-49EC-A271-A426639A4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467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73A84-114C-40EE-A607-39030CFF3E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66DAE4-7C4F-AED1-01C2-A2295B1B3F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B05AA-778A-56DE-728F-8DC829E62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0F528-D084-B0C2-9D46-FA12B6316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990AC-1A07-4B1B-5E7D-12C3018EB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997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36E98-85D1-9295-DFE1-2D2235B06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56FA9-DC91-B39B-7A47-3188A44112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DF7B4-89C3-5DE7-10F6-A16805F10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C48FAB-83F5-3526-3721-8652EFF61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34055-88AC-D427-399C-B7458D45E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20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1A8FD-8496-A6F4-7880-DAF90603A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DA8D90-1699-5126-611B-B93EAE5CE2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7BC75-5317-CEDA-EE6E-E2C67E5DF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3E77F-D55B-DA5F-6C2D-57EAEC958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9FC64-E71A-A4AE-B1F5-C98788429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192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A42AE-5476-1887-BF73-05910D654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DEE38-79F3-3EAF-2E86-597F6420A6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E9361A-468E-F980-BED9-6594C7F6F3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B1BC3-F3E2-B2C9-B881-339CE8AD2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1CE7B-46D2-E265-BD18-90ECDEDAC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0245C-90B7-D325-23E6-7CB24DB34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227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A54B9-C600-4B07-727C-A7C98263B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1F4FFD-93BB-5616-4B42-7FF415549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B6087F-F90C-C68F-8CB2-A348AEEE78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04F9EC-89E7-5DE7-7081-910C78BBFE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A192FC-52E9-BF08-032E-53E86D4376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AAEC55-B69D-3417-B10D-D83BF9011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195C09-BB92-7D83-F168-22D9709DD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CA6CFD-2154-DE2F-A8E0-DDBA19B66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684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40411-2A98-3D7E-FE1A-F6CFF1E41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38D7D8-1117-6102-9EE0-FD1A956C6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95BC79-25A9-25B1-8155-E8349ECF3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F035D-B911-27C8-5322-C92C6D5D2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835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4FDE61-18FC-48F0-E024-5F283C620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F55F44-B05E-078B-D226-E8A461E53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16E6C7-6B38-D99F-8329-2048A82D2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AF52B-6951-D274-B145-B23E09C9D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E2906-97E9-4DE5-CB3F-AA00FA544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18BE3A-F85D-2568-CE98-B8D817BA3D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D76344-A0FC-0F1D-E6C4-D600D1034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279A1C-FEE3-41F3-1A26-4E3769FFA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4C5B76-6B9B-EB8E-31C9-50BB994AC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79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D8749-9CA7-4FCB-AED9-9E91031D6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699C0D-E8CE-3223-3E90-D4E9C77ABC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CCB28B-8F45-EB75-C028-B2D69C3BF3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7F747-EE59-F881-07BB-D2DD98F53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5B4CDA-494A-F8F4-3316-B74B33FEF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2F840-61EE-7A0D-D8F1-0760E211F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694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0EDE7-94A8-07BF-D2F1-88ADADFC3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3A4D6C-1450-2371-EEFC-31903DCBAB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46C957-6EC5-E690-A17D-9AC325513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2D137-2864-D559-0E64-DFFCE0431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D74FA-2B18-2FD5-D430-AFED4821F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08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5B0FD7-1AE5-B2A0-D60E-805CA4F68B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6D11C0-8F80-F02B-9DE6-841892BC73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817A6-C52D-F453-4EC9-0CF77E8F7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AC3F8-1683-58BD-70ED-CCC9E293C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EDE10-C422-65A3-8478-498082934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7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58537-214C-87C7-F349-AC7AC00AC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0D4A3C-E147-DFDA-CC41-28FFF81C41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D5262-52D5-22AC-99F6-F774967B40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BA26FB-F19A-41C3-BB28-59C5BF124F0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62996-BDB3-AF5D-C9C3-5882A24E1B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1044A-F92D-35B7-EF4A-006EA5C746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E14E63-8F09-4737-9C85-94F81DA2E4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02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Quai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F71DD-8992-0C48-A36D-B6FE38BB1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961321"/>
            <a:ext cx="10213200" cy="3764796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                                    Business plan: COTURNIX LAND LTD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                            Student name and number : </a:t>
            </a:r>
          </a:p>
          <a:p>
            <a:pPr marL="0" indent="0">
              <a:buNone/>
            </a:pPr>
            <a:r>
              <a:rPr lang="en-US" dirty="0"/>
              <a:t>                                          Vali Daniela Pantazi-2212835</a:t>
            </a:r>
          </a:p>
          <a:p>
            <a:pPr marL="0" indent="0">
              <a:buNone/>
            </a:pPr>
            <a:r>
              <a:rPr lang="en-US" dirty="0"/>
              <a:t>                                                                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Lecturer Name: Vasilios </a:t>
            </a:r>
            <a:r>
              <a:rPr lang="en-US" dirty="0" err="1"/>
              <a:t>Tavlaridis</a:t>
            </a:r>
            <a:endParaRPr lang="en-US" dirty="0"/>
          </a:p>
        </p:txBody>
      </p:sp>
      <p:pic>
        <p:nvPicPr>
          <p:cNvPr id="3076" name="Picture 4" descr="University of Wales Trinity Saint David | British Council">
            <a:extLst>
              <a:ext uri="{FF2B5EF4-FFF2-40B4-BE49-F238E27FC236}">
                <a16:creationId xmlns:a16="http://schemas.microsoft.com/office/drawing/2014/main" id="{936FC9F1-1CB2-8DFA-8B00-6EB76EDC7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4609" y="-8740"/>
            <a:ext cx="2237391" cy="1140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227E99-3DDD-A7C7-F2A8-608FB1FEEDCA}"/>
              </a:ext>
            </a:extLst>
          </p:cNvPr>
          <p:cNvSpPr txBox="1"/>
          <p:nvPr/>
        </p:nvSpPr>
        <p:spPr>
          <a:xfrm>
            <a:off x="2723103" y="292928"/>
            <a:ext cx="48968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>
                <a:latin typeface="+mj-lt"/>
              </a:rPr>
              <a:t>ENTREPRENEURSHIP</a:t>
            </a:r>
          </a:p>
          <a:p>
            <a:pPr algn="ctr"/>
            <a:r>
              <a:rPr lang="en-GB" sz="3000" dirty="0">
                <a:latin typeface="+mj-lt"/>
              </a:rPr>
              <a:t>LCBB 5001</a:t>
            </a:r>
          </a:p>
        </p:txBody>
      </p:sp>
    </p:spTree>
    <p:extLst>
      <p:ext uri="{BB962C8B-B14F-4D97-AF65-F5344CB8AC3E}">
        <p14:creationId xmlns:p14="http://schemas.microsoft.com/office/powerpoint/2010/main" val="31979548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ird standing on the ground&#10;&#10;Description automatically generated">
            <a:extLst>
              <a:ext uri="{FF2B5EF4-FFF2-40B4-BE49-F238E27FC236}">
                <a16:creationId xmlns:a16="http://schemas.microsoft.com/office/drawing/2014/main" id="{C5FF2BFA-38A2-D799-F66B-EECE724229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65225" y="65316"/>
            <a:ext cx="6790742" cy="22393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088760-23BE-CDBD-7F63-D272FC8B9859}"/>
              </a:ext>
            </a:extLst>
          </p:cNvPr>
          <p:cNvSpPr txBox="1"/>
          <p:nvPr/>
        </p:nvSpPr>
        <p:spPr>
          <a:xfrm>
            <a:off x="311020" y="2873829"/>
            <a:ext cx="10898155" cy="34714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 am Daniela Pantazi, I am studying BM Level 6 at UWTSD and today I want to present to you my business plan for opening a Quail farm – COTURNIX LAND LTD in the West Midlands area.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Quail farms in the UK cover a small market share and according to recent statistics, poultry farms in the West Midlands area cover only 20%  of the farmed area, which can make quail farms viable businesses (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Ukparliamentresearch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Coturnix quails, known for their gentle nature and diverse breeds, are an excellent choice for small-scale farming. They are highly valued for their meat and egg production, and reach maturity by six weeks of age, with egg-laying beginning at eight weeks (Backyard Poultry, 2022).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Quail eggs have numerous benefits such as improving the immune system, fight diseases as diabetes, hypertension, ulcer, arthritis, help in growth of the children.</a:t>
            </a:r>
            <a:endParaRPr lang="en-GB" sz="15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970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9688F-C237-7A98-6EAC-658735057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/>
          </a:bodyPr>
          <a:lstStyle/>
          <a:p>
            <a:pPr algn="ctr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3C29F-859D-FC5B-FCFA-E75196177F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005840"/>
            <a:ext cx="5181600" cy="5171123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large farms, quails are kept in cages as they do not require more than 1 square of space per adult bird, to maximize the space. At Coturnix Land, the birds will have access to an outdoor space and a shed for the day</a:t>
            </a:r>
            <a:r>
              <a:rPr lang="en-GB" sz="15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warm weather,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for the winter they will be kept in a heated barn, as they require heat and humidity conditions to remain healthy and lay eggs.</a:t>
            </a:r>
          </a:p>
          <a:p>
            <a:pPr marL="0" indent="0" algn="just">
              <a:buNone/>
            </a:pPr>
            <a:endParaRPr lang="en-GB" sz="15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r>
              <a:rPr lang="en-GB" sz="1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adult quail requires around 15g of food in a day and the food should be always accessible to them. Food can be purchased from 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local producers, in large quantities as the price is discounted (Haith’s Bird Food, 2024).</a:t>
            </a:r>
          </a:p>
          <a:p>
            <a:pPr marL="0" indent="0" algn="just">
              <a:buNone/>
            </a:pPr>
            <a:endParaRPr lang="en-GB" sz="15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land will be rented/leased from a landowner in the area and if it is not provided with a barn, this can be built or bought and adapted to the farm needs.</a:t>
            </a:r>
          </a:p>
          <a:p>
            <a:pPr marL="0" indent="0" algn="just">
              <a:buNone/>
            </a:pPr>
            <a:endParaRPr lang="en-GB" sz="15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5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local company will collect the birds' waste monthly and dispose of it legally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15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CDAEFF-8A74-CF24-F2D3-3731DB5E89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059180"/>
            <a:ext cx="5181600" cy="5117783"/>
          </a:xfrm>
        </p:spPr>
        <p:txBody>
          <a:bodyPr/>
          <a:lstStyle/>
          <a:p>
            <a:pPr algn="just"/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According to (GOV.UK, n.d.), to register as a keeper of 50 or more birds in captivity, the IRA81 registration form is compulsory to fill in; an environmental permit is required if you only have more than 40000 birds, and for the waste disposal you may not need a permit if there is a registered waste collector in the area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pPr marL="0" indent="0" algn="just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sell eggs, the business needs to be registered with APHA. This applies to all egg production sites, egg packing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centers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incubators, and breeding sites. The registration process is free of charge (GOV.UK, 2023).</a:t>
            </a:r>
          </a:p>
          <a:p>
            <a:pPr marL="0" indent="0" algn="just">
              <a:buNone/>
            </a:pPr>
            <a:endParaRPr lang="en-GB" sz="15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r>
              <a:rPr lang="en-GB" sz="15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start this business, the most suitable legal structure would be a Private Limited Company. This format provides several benefits, including reduced liability risk, easier access to funding for growth, company pension, lower taxation, protection for the business name, and a solid business profile, and enables future expansion opportunities (Accounts and Legal,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2768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A6374-3A49-B16D-848E-5FDB9ACF7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C52F4-546B-1FA5-EDCC-8A53114367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r>
              <a:rPr lang="en-GB" sz="1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Healthy </a:t>
            </a: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Small-size </a:t>
            </a: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Fast breeding and growth –</a:t>
            </a: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Partnering with local grocery stores and restaurants</a:t>
            </a:r>
          </a:p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b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Weaknesses :</a:t>
            </a: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Limited market share </a:t>
            </a:r>
            <a:endParaRPr lang="en-GB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High costs to start </a:t>
            </a:r>
            <a:endParaRPr lang="en-GB" sz="1600" kern="1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Short breeding </a:t>
            </a: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Laws and regulations </a:t>
            </a:r>
            <a:endParaRPr lang="en-GB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endParaRPr lang="en-GB" sz="1500" kern="1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endParaRPr lang="en-GB" sz="1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9EF192-C1CC-E5FE-687D-B14E870DEE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Selling directly to consumers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Selling at Farmer’s Markets 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Local deliveries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Threats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Competition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Changes in law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Outbreaks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17708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33F022-C215-7BB1-6761-5954849F1197}"/>
              </a:ext>
            </a:extLst>
          </p:cNvPr>
          <p:cNvSpPr txBox="1"/>
          <p:nvPr/>
        </p:nvSpPr>
        <p:spPr>
          <a:xfrm>
            <a:off x="4866967" y="350335"/>
            <a:ext cx="22669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5C70174A-5427-DE49-0ECA-29E5B535E7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2485391"/>
              </p:ext>
            </p:extLst>
          </p:nvPr>
        </p:nvGraphicFramePr>
        <p:xfrm>
          <a:off x="1" y="750444"/>
          <a:ext cx="12015018" cy="6107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8ED41EE-0D4F-E914-9A09-11B54217E7F1}"/>
              </a:ext>
            </a:extLst>
          </p:cNvPr>
          <p:cNvSpPr txBox="1"/>
          <p:nvPr/>
        </p:nvSpPr>
        <p:spPr>
          <a:xfrm>
            <a:off x="268421" y="3067758"/>
            <a:ext cx="2074605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badi" panose="020B0604020104020204" pitchFamily="34" charset="0"/>
              </a:rPr>
              <a:t>SOCIAL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795313-9885-21DD-ED32-FA99B910223F}"/>
              </a:ext>
            </a:extLst>
          </p:cNvPr>
          <p:cNvSpPr txBox="1"/>
          <p:nvPr/>
        </p:nvSpPr>
        <p:spPr>
          <a:xfrm>
            <a:off x="176981" y="1102737"/>
            <a:ext cx="20746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POLITICAL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818CF89-C571-075A-55C4-C643ADEC061D}"/>
              </a:ext>
            </a:extLst>
          </p:cNvPr>
          <p:cNvSpPr txBox="1"/>
          <p:nvPr/>
        </p:nvSpPr>
        <p:spPr>
          <a:xfrm>
            <a:off x="176980" y="1994926"/>
            <a:ext cx="207460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ECONOMICAL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5FEF18-328A-A21A-6A20-0D4B6B1EABB7}"/>
              </a:ext>
            </a:extLst>
          </p:cNvPr>
          <p:cNvSpPr txBox="1"/>
          <p:nvPr/>
        </p:nvSpPr>
        <p:spPr>
          <a:xfrm>
            <a:off x="176980" y="4149900"/>
            <a:ext cx="216604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TECHNOLOGICAL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E2456DC-9F23-4A0A-CA9A-209E1D8E14CF}"/>
              </a:ext>
            </a:extLst>
          </p:cNvPr>
          <p:cNvSpPr txBox="1"/>
          <p:nvPr/>
        </p:nvSpPr>
        <p:spPr>
          <a:xfrm>
            <a:off x="176981" y="5201265"/>
            <a:ext cx="20746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LEGAL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655649B-73DD-F1EA-9A45-F7ED0A6AB1C1}"/>
              </a:ext>
            </a:extLst>
          </p:cNvPr>
          <p:cNvSpPr txBox="1"/>
          <p:nvPr/>
        </p:nvSpPr>
        <p:spPr>
          <a:xfrm>
            <a:off x="176980" y="6268689"/>
            <a:ext cx="207460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ENVIRONMENTAL</a:t>
            </a:r>
          </a:p>
        </p:txBody>
      </p:sp>
    </p:spTree>
    <p:extLst>
      <p:ext uri="{BB962C8B-B14F-4D97-AF65-F5344CB8AC3E}">
        <p14:creationId xmlns:p14="http://schemas.microsoft.com/office/powerpoint/2010/main" val="38815848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363AB5-4163-A13A-D14C-61E5AC821A3B}"/>
              </a:ext>
            </a:extLst>
          </p:cNvPr>
          <p:cNvSpPr txBox="1"/>
          <p:nvPr/>
        </p:nvSpPr>
        <p:spPr>
          <a:xfrm>
            <a:off x="3976176" y="538480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segmentation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5DF8FC-EC04-6292-B2DA-6668E05F2F3E}"/>
              </a:ext>
            </a:extLst>
          </p:cNvPr>
          <p:cNvSpPr/>
          <p:nvPr/>
        </p:nvSpPr>
        <p:spPr>
          <a:xfrm>
            <a:off x="7396480" y="1639332"/>
            <a:ext cx="3749040" cy="228242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Geographic: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All other regions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BBD89D-8447-12D1-F37C-D733B73627B6}"/>
              </a:ext>
            </a:extLst>
          </p:cNvPr>
          <p:cNvSpPr/>
          <p:nvPr/>
        </p:nvSpPr>
        <p:spPr>
          <a:xfrm>
            <a:off x="7396480" y="4328160"/>
            <a:ext cx="3749040" cy="23164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Behavioural: </a:t>
            </a:r>
            <a:endParaRPr lang="en-GB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Groups shopping in supermarkets</a:t>
            </a:r>
            <a:endParaRPr lang="en-GB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shoppers</a:t>
            </a:r>
            <a:endParaRPr lang="en-GB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Birds lovers</a:t>
            </a:r>
            <a:endParaRPr lang="en-GB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660678-BD10-CD12-F75E-1E8D0C896255}"/>
              </a:ext>
            </a:extLst>
          </p:cNvPr>
          <p:cNvSpPr/>
          <p:nvPr/>
        </p:nvSpPr>
        <p:spPr>
          <a:xfrm>
            <a:off x="1595119" y="1639332"/>
            <a:ext cx="3200401" cy="228242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Demographic: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Elderly</a:t>
            </a: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All ages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C6A799B-6603-51A5-80B9-5D285C480C99}"/>
              </a:ext>
            </a:extLst>
          </p:cNvPr>
          <p:cNvSpPr/>
          <p:nvPr/>
        </p:nvSpPr>
        <p:spPr>
          <a:xfrm>
            <a:off x="1595119" y="4480560"/>
            <a:ext cx="3200401" cy="21640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Psychographic:</a:t>
            </a:r>
            <a:endParaRPr lang="en-GB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Vegetarians</a:t>
            </a:r>
            <a:endParaRPr lang="en-GB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with healthy eating habits</a:t>
            </a:r>
            <a:endParaRPr lang="en-GB" sz="1800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77031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821DC6-FF94-C1B3-C97E-9ECCB4B3415C}"/>
              </a:ext>
            </a:extLst>
          </p:cNvPr>
          <p:cNvSpPr txBox="1"/>
          <p:nvPr/>
        </p:nvSpPr>
        <p:spPr>
          <a:xfrm>
            <a:off x="4436241" y="233680"/>
            <a:ext cx="31149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Marketing mix - the 4Ps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7078F9B-FCB1-08F6-7411-1CEC3ACC6877}"/>
              </a:ext>
            </a:extLst>
          </p:cNvPr>
          <p:cNvSpPr/>
          <p:nvPr/>
        </p:nvSpPr>
        <p:spPr>
          <a:xfrm>
            <a:off x="142876" y="1476375"/>
            <a:ext cx="5162550" cy="252412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Consumers can easily identify quail eggs through their appearances, such as the presence of cracks and the white base colour with black spots. </a:t>
            </a:r>
            <a:r>
              <a:rPr lang="en-GB" sz="15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(Putri and </a:t>
            </a:r>
            <a:r>
              <a:rPr lang="en-GB" sz="15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Daulay</a:t>
            </a:r>
            <a:r>
              <a:rPr lang="en-GB" sz="15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Quail Eggs Market was valued at USD 54.16 million in 2020 and is projected to reach USD 81.97 million by the end of 2028.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F2652D8-E57F-1E13-9BC4-E5E0A829CF55}"/>
              </a:ext>
            </a:extLst>
          </p:cNvPr>
          <p:cNvSpPr/>
          <p:nvPr/>
        </p:nvSpPr>
        <p:spPr>
          <a:xfrm>
            <a:off x="5391150" y="1476375"/>
            <a:ext cx="6400800" cy="252412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Place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Restaurants and Hotels</a:t>
            </a:r>
            <a:endParaRPr lang="en-GB" sz="15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Health-conscious consumers</a:t>
            </a:r>
            <a:endParaRPr lang="en-GB" sz="15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Pet owners</a:t>
            </a:r>
            <a:endParaRPr lang="en-GB" sz="15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Ethnic and cultural communities (quail eggs are very popular in cultures such as Asian and African cuisine)</a:t>
            </a:r>
            <a:endParaRPr lang="en-GB" sz="15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5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Specific food shops</a:t>
            </a:r>
            <a:endParaRPr lang="en-GB" sz="15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3DB6D63-667A-64F5-94AB-D47D7A1658E4}"/>
              </a:ext>
            </a:extLst>
          </p:cNvPr>
          <p:cNvSpPr/>
          <p:nvPr/>
        </p:nvSpPr>
        <p:spPr>
          <a:xfrm>
            <a:off x="0" y="4162365"/>
            <a:ext cx="5162550" cy="26670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Price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Quail eggs will be sold in packs of 12 and the price will vary with the type of customer and the quantity bought (between </a:t>
            </a:r>
            <a:r>
              <a:rPr lang="en-GB" sz="1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£ 2.50 and £3.50 a pack).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price for a pair of adult birds will be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£28.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Price for a quail chick </a:t>
            </a:r>
            <a:r>
              <a:rPr lang="en-GB" sz="1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£4.</a:t>
            </a:r>
            <a:endParaRPr lang="en-GB" sz="15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38972FB-16FA-9652-CC7A-71FCB5B44878}"/>
              </a:ext>
            </a:extLst>
          </p:cNvPr>
          <p:cNvSpPr/>
          <p:nvPr/>
        </p:nvSpPr>
        <p:spPr>
          <a:xfrm>
            <a:off x="5391150" y="4162365"/>
            <a:ext cx="6515100" cy="25908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Online through own website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Farmer’s Markets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Educational workshops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Local markets</a:t>
            </a:r>
          </a:p>
        </p:txBody>
      </p:sp>
    </p:spTree>
    <p:extLst>
      <p:ext uri="{BB962C8B-B14F-4D97-AF65-F5344CB8AC3E}">
        <p14:creationId xmlns:p14="http://schemas.microsoft.com/office/powerpoint/2010/main" val="19202216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EC720-6F1C-C2AC-3390-35E769D64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Funding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3DB1E-7407-CF64-6182-890BF7A75A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Starting a quail farm requires a significant amount of funding, and finding the right type of financing can often be a daunting task. It's important to carefully consider all available options before deciding, as the right funding can make all the difference in the success of the business.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 funding can be an option and there are grants available for starting up a small business each year. Accessing those grants implies a series of conditions that need to be met and the application to be correctly filled in and in time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(www.ukstartups.org, 2021).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Another funding option can be a government start-up loan which is a government-backed loan with a 6% interest rate per year. This type of loan can be repaid in between 1 to 5 years, and there are no application or early repayment fees (GOV.UK,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556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857A52C-1EFC-2AFC-7A5C-07080A0312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810" y="-195943"/>
            <a:ext cx="19471636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49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799A6DFA-9579-0EE8-D117-D27C419F4B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532720"/>
            <a:ext cx="11125200" cy="608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45045E88-F277-ADD1-D6A6-C62BFC836A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810" y="130452"/>
            <a:ext cx="1947163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2501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38B3C-D301-CA73-F2E8-028808F0FA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" y="422787"/>
            <a:ext cx="11934942" cy="5455500"/>
          </a:xfrm>
        </p:spPr>
        <p:txBody>
          <a:bodyPr>
            <a:normAutofit fontScale="90000"/>
          </a:bodyPr>
          <a:lstStyle/>
          <a:p>
            <a:pPr algn="just" rtl="0" fontAlgn="base"/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References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Contributor, A.: B.P. (2022).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Coturnix Quail Farming: Tips For Smooth Quailing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[online] Backyard Poultry. Available at: https://backyardpoultry.iamcountryside.com/poultry-101/coturnix-quail-farming-tips/ [Accessed 12 March 2024].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GOV.UK. (2023).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Egg marketing standards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[online] Available at: https://www.gov.uk/guidance/egg-marketing-standards#:~:text=You%20must%20register%20your%20premises [Accessed 12 March 2024].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Haith’s Bird Food. (2024).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Shop Quail Mixture Here | Haith’s UK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[online] Available at: https://haiths.com/products/shop-quail-mixture-here [Accessed 12 March 2024].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www.thebigbookproject.org. (2019).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Poultry Farm Business SWOT &amp; PESTLE Analysis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[online] Available at: https://thebigbookproject.org/poultry-business-plan/poultry-industry-analysis/poultry-farm-business-swot-analysis/ [Accessed 11 March 2024].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Uk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P. (2021).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Researchbriefings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[online] Available at: https://researchbriefings.files.parliament.uk/documents/CBP-9851/CBP-9851.pdf [Accessed 12 March. 2024].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  <a:t>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WordVisiCarriageReturn_MSFontService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9862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8" ma:contentTypeDescription="Create a new document." ma:contentTypeScope="" ma:versionID="ea8a72032a2cf85fbd6915fab2ffc342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cf3a9febe4d940bae0c48097aa8306cf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6C5E014-02FD-4AD7-B7FC-8A7E13A376DA}">
  <ds:schemaRefs>
    <ds:schemaRef ds:uri="0338428b-3fc8-4989-9d03-78e16c931d9f"/>
    <ds:schemaRef ds:uri="http://www.w3.org/XML/1998/namespace"/>
    <ds:schemaRef ds:uri="http://purl.org/dc/dcmitype/"/>
    <ds:schemaRef ds:uri="http://schemas.microsoft.com/office/2006/documentManagement/types"/>
    <ds:schemaRef ds:uri="4055ddc6-ee7b-4b5b-b8fb-52871646f80e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C157934-89D0-47E3-AB99-B429CACC1E8E}">
  <ds:schemaRefs>
    <ds:schemaRef ds:uri="0338428b-3fc8-4989-9d03-78e16c931d9f"/>
    <ds:schemaRef ds:uri="4055ddc6-ee7b-4b5b-b8fb-52871646f8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543DEF3-46E9-4AAB-B991-07B476EBF10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1291</Words>
  <Application>Microsoft Office PowerPoint</Application>
  <PresentationFormat>Widescreen</PresentationFormat>
  <Paragraphs>106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Abadi</vt:lpstr>
      <vt:lpstr>Aptos</vt:lpstr>
      <vt:lpstr>Aptos Display</vt:lpstr>
      <vt:lpstr>Arial</vt:lpstr>
      <vt:lpstr>Calibri</vt:lpstr>
      <vt:lpstr>Segoe UI</vt:lpstr>
      <vt:lpstr>Times New Roman</vt:lpstr>
      <vt:lpstr>Wingdings</vt:lpstr>
      <vt:lpstr>WordVisiCarriageReturn_MSFontService</vt:lpstr>
      <vt:lpstr>Office Theme</vt:lpstr>
      <vt:lpstr>PowerPoint Presentation</vt:lpstr>
      <vt:lpstr>PowerPoint Presentation</vt:lpstr>
      <vt:lpstr>Overview of the business   </vt:lpstr>
      <vt:lpstr>SWOT analysis</vt:lpstr>
      <vt:lpstr>PowerPoint Presentation</vt:lpstr>
      <vt:lpstr>PowerPoint Presentation</vt:lpstr>
      <vt:lpstr>PowerPoint Presentation</vt:lpstr>
      <vt:lpstr>Funding the business</vt:lpstr>
      <vt:lpstr>PowerPoint Presentation</vt:lpstr>
      <vt:lpstr>   References    Contributor, A.: B.P. (2022). Coturnix Quail Farming: Tips For Smooth Quailing. [online] Backyard Poultry. Available at: https://backyardpoultry.iamcountryside.com/poultry-101/coturnix-quail-farming-tips/ [Accessed 12 March 2024].    GOV.UK. (2023). Egg marketing standards. [online] Available at: https://www.gov.uk/guidance/egg-marketing-standards#:~:text=You%20must%20register%20your%20premises [Accessed 12 March 2024].      Haith’s Bird Food. (2024). Shop Quail Mixture Here | Haith’s UK. [online] Available at: https://haiths.com/products/shop-quail-mixture-here [Accessed 12 March 2024].      www.thebigbookproject.org. (2019). Poultry Farm Business SWOT &amp; PESTLE Analysis. [online] Available at: https://thebigbookproject.org/poultry-business-plan/poultry-industry-analysis/poultry-farm-business-swot-analysis/ [Accessed 11 March 2024].    Uk, P. (2021). Researchbriefings. [online] Available at: https://researchbriefings.files.parliament.uk/documents/CBP-9851/CBP-9851.pdf [Accessed 12 March. 2024].        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Vali Pantazi</dc:creator>
  <cp:lastModifiedBy>Vali Pantazi</cp:lastModifiedBy>
  <cp:revision>3</cp:revision>
  <dcterms:created xsi:type="dcterms:W3CDTF">2024-03-12T11:32:11Z</dcterms:created>
  <dcterms:modified xsi:type="dcterms:W3CDTF">2024-03-17T17:49:08Z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