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webextensions/taskpanes.xml" ContentType="application/vnd.ms-office.webextensiontaskpanes+xml"/>
  <Override PartName="/word/webextensions/webextension1.xml" ContentType="application/vnd.ms-office.webextension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microsoft.com/office/2011/relationships/webextensiontaskpanes" Target="word/webextensions/taskpanes.xml"/><Relationship Id="rId1" Type="http://schemas.openxmlformats.org/officeDocument/2006/relationships/officeDocument" Target="word/document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sdt>
      <w:sdtPr>
        <w:rPr>
          <w:color w:val="156082" w:themeColor="accent1"/>
          <w:kern w:val="2"/>
          <w:sz w:val="24"/>
          <w:szCs w:val="24"/>
          <w:lang w:val="en-GB" w:eastAsia="zh-CN"/>
          <w14:ligatures w14:val="standardContextual"/>
        </w:rPr>
        <w:id w:val="-781733099"/>
        <w:docPartObj>
          <w:docPartGallery w:val="Cover Pages"/>
          <w:docPartUnique/>
        </w:docPartObj>
      </w:sdtPr>
      <w:sdtEndPr>
        <w:rPr>
          <w:color w:val="auto"/>
        </w:rPr>
      </w:sdtEndPr>
      <w:sdtContent>
        <w:p w14:paraId="2C8D71FB" w14:textId="6D296927" w:rsidR="00805E21" w:rsidRDefault="00805E21">
          <w:pPr>
            <w:pStyle w:val="NoSpacing"/>
            <w:spacing w:before="1540" w:after="240"/>
            <w:jc w:val="center"/>
            <w:rPr>
              <w:color w:val="156082" w:themeColor="accent1"/>
            </w:rPr>
          </w:pPr>
          <w:r>
            <w:rPr>
              <w:noProof/>
              <w:color w:val="156082" w:themeColor="accent1"/>
            </w:rPr>
            <w:drawing>
              <wp:inline distT="0" distB="0" distL="0" distR="0" wp14:anchorId="61DA5D9D" wp14:editId="11463F75">
                <wp:extent cx="1417320" cy="750898"/>
                <wp:effectExtent l="0" t="0" r="0" b="0"/>
                <wp:docPr id="143" name="Picture 143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3" name="t55.png"/>
                        <pic:cNvPicPr/>
                      </pic:nvPicPr>
                      <pic:blipFill>
                        <a:blip r:embed="rId12" cstate="print">
                          <a:duotone>
                            <a:schemeClr val="accent1">
                              <a:shade val="45000"/>
                              <a:satMod val="135000"/>
                            </a:schemeClr>
                            <a:prstClr val="white"/>
                          </a:duotone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1417320" cy="75089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ic:spPr>
                    </pic:pic>
                  </a:graphicData>
                </a:graphic>
              </wp:inline>
            </w:drawing>
          </w:r>
        </w:p>
        <w:sdt>
          <w:sdtPr>
            <w:rPr>
              <w:rFonts w:asciiTheme="majorHAnsi" w:eastAsiaTheme="majorEastAsia" w:hAnsiTheme="majorHAnsi" w:cstheme="majorBidi"/>
              <w:caps/>
              <w:color w:val="156082" w:themeColor="accent1"/>
              <w:sz w:val="72"/>
              <w:szCs w:val="72"/>
            </w:rPr>
            <w:alias w:val="Title"/>
            <w:tag w:val=""/>
            <w:id w:val="1735040861"/>
            <w:placeholder>
              <w:docPart w:val="1D274DC0701D4A39843B99D315A414DA"/>
            </w:placeholder>
            <w:dataBinding w:prefixMappings="xmlns:ns0='http://purl.org/dc/elements/1.1/' xmlns:ns1='http://schemas.openxmlformats.org/package/2006/metadata/core-properties' " w:xpath="/ns1:coreProperties[1]/ns0:title[1]" w:storeItemID="{6C3C8BC8-F283-45AE-878A-BAB7291924A1}"/>
            <w:text/>
          </w:sdtPr>
          <w:sdtEndPr>
            <w:rPr>
              <w:sz w:val="80"/>
              <w:szCs w:val="80"/>
            </w:rPr>
          </w:sdtEndPr>
          <w:sdtContent>
            <w:p w14:paraId="495A6B99" w14:textId="47DF0DB7" w:rsidR="00805E21" w:rsidRDefault="00862812">
              <w:pPr>
                <w:pStyle w:val="NoSpacing"/>
                <w:pBdr>
                  <w:top w:val="single" w:sz="6" w:space="6" w:color="156082" w:themeColor="accent1"/>
                  <w:bottom w:val="single" w:sz="6" w:space="6" w:color="156082" w:themeColor="accent1"/>
                </w:pBdr>
                <w:spacing w:after="240"/>
                <w:jc w:val="center"/>
                <w:rPr>
                  <w:rFonts w:asciiTheme="majorHAnsi" w:eastAsiaTheme="majorEastAsia" w:hAnsiTheme="majorHAnsi" w:cstheme="majorBidi"/>
                  <w:caps/>
                  <w:color w:val="156082" w:themeColor="accent1"/>
                  <w:sz w:val="80"/>
                  <w:szCs w:val="80"/>
                </w:rPr>
              </w:pPr>
              <w:r>
                <w:rPr>
                  <w:rFonts w:asciiTheme="majorHAnsi" w:eastAsiaTheme="majorEastAsia" w:hAnsiTheme="majorHAnsi" w:cstheme="majorBidi"/>
                  <w:caps/>
                  <w:color w:val="156082" w:themeColor="accent1"/>
                  <w:sz w:val="72"/>
                  <w:szCs w:val="72"/>
                </w:rPr>
                <w:t>Ransomware</w:t>
              </w:r>
            </w:p>
          </w:sdtContent>
        </w:sdt>
        <w:p w14:paraId="2CDE9603" w14:textId="4D690559" w:rsidR="00805E21" w:rsidRDefault="00805E21">
          <w:pPr>
            <w:pStyle w:val="NoSpacing"/>
            <w:jc w:val="center"/>
            <w:rPr>
              <w:color w:val="156082" w:themeColor="accent1"/>
              <w:sz w:val="28"/>
              <w:szCs w:val="28"/>
            </w:rPr>
          </w:pPr>
        </w:p>
        <w:p w14:paraId="722DCB3A" w14:textId="77777777" w:rsidR="00805E21" w:rsidRDefault="00805E21">
          <w:pPr>
            <w:pStyle w:val="NoSpacing"/>
            <w:spacing w:before="480"/>
            <w:jc w:val="center"/>
            <w:rPr>
              <w:color w:val="156082" w:themeColor="accent1"/>
            </w:rPr>
          </w:pPr>
          <w:r>
            <w:rPr>
              <w:noProof/>
              <w:color w:val="156082" w:themeColor="accent1"/>
            </w:rPr>
            <mc:AlternateContent>
              <mc:Choice Requires="wps">
                <w:drawing>
                  <wp:anchor distT="0" distB="0" distL="114300" distR="114300" simplePos="0" relativeHeight="251658240" behindDoc="0" locked="0" layoutInCell="1" allowOverlap="1" wp14:anchorId="4EFD22CD" wp14:editId="602CEE42">
                    <wp:simplePos x="0" y="0"/>
                    <wp:positionH relativeFrom="margin">
                      <wp:align>center</wp:align>
                    </wp:positionH>
                    <mc:AlternateContent>
                      <mc:Choice Requires="wp14">
                        <wp:positionV relativeFrom="page">
                          <wp14:pctPosVOffset>85000</wp14:pctPosVOffset>
                        </wp:positionV>
                      </mc:Choice>
                      <mc:Fallback>
                        <wp:positionV relativeFrom="page">
                          <wp:posOffset>9088120</wp:posOffset>
                        </wp:positionV>
                      </mc:Fallback>
                    </mc:AlternateContent>
                    <wp:extent cx="6553200" cy="557784"/>
                    <wp:effectExtent l="0" t="0" r="0" b="12700"/>
                    <wp:wrapNone/>
                    <wp:docPr id="142" name="Text Box 142"/>
                    <wp:cNvGraphicFramePr/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/>
                          <wps:spPr>
                            <a:xfrm>
                              <a:off x="0" y="0"/>
                              <a:ext cx="6553200" cy="557784"/>
                            </a:xfrm>
                            <a:prstGeom prst="rect">
                              <a:avLst/>
                            </a:prstGeom>
                            <a:noFill/>
                            <a:ln w="6350">
                              <a:noFill/>
                            </a:ln>
                            <a:effectLst/>
                          </wps:spPr>
                          <wps:style>
                            <a:lnRef idx="0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dk1"/>
                            </a:fontRef>
                          </wps:style>
                          <wps:txbx>
                            <w:txbxContent>
                              <w:sdt>
                                <w:sdtPr>
                                  <w:rPr>
                                    <w:caps/>
                                    <w:color w:val="156082" w:themeColor="accent1"/>
                                    <w:sz w:val="28"/>
                                    <w:szCs w:val="28"/>
                                  </w:rPr>
                                  <w:alias w:val="Date"/>
                                  <w:tag w:val=""/>
                                  <w:id w:val="197127006"/>
                                  <w:dataBinding w:prefixMappings="xmlns:ns0='http://schemas.microsoft.com/office/2006/coverPageProps' " w:xpath="/ns0:CoverPageProperties[1]/ns0:PublishDate[1]" w:storeItemID="{55AF091B-3C7A-41E3-B477-F2FDAA23CFDA}"/>
                                  <w:date w:fullDate="2024-10-29T00:00:00Z">
                                    <w:dateFormat w:val="MMMM d, yyyy"/>
                                    <w:lid w:val="en-US"/>
                                    <w:storeMappedDataAs w:val="dateTime"/>
                                    <w:calendar w:val="gregorian"/>
                                  </w:date>
                                </w:sdtPr>
                                <w:sdtEndPr/>
                                <w:sdtContent>
                                  <w:p w14:paraId="5A2A1EEB" w14:textId="7EF31D65" w:rsidR="00805E21" w:rsidRDefault="001A63B7">
                                    <w:pPr>
                                      <w:pStyle w:val="NoSpacing"/>
                                      <w:spacing w:after="40"/>
                                      <w:jc w:val="center"/>
                                      <w:rPr>
                                        <w:caps/>
                                        <w:color w:val="156082" w:themeColor="accent1"/>
                                        <w:sz w:val="28"/>
                                        <w:szCs w:val="28"/>
                                      </w:rPr>
                                    </w:pPr>
                                    <w:r>
                                      <w:rPr>
                                        <w:caps/>
                                        <w:color w:val="156082" w:themeColor="accent1"/>
                                        <w:sz w:val="28"/>
                                        <w:szCs w:val="28"/>
                                      </w:rPr>
                                      <w:t>October 29, 2024</w:t>
                                    </w:r>
                                  </w:p>
                                </w:sdtContent>
                              </w:sdt>
                              <w:p w14:paraId="1CF115A2" w14:textId="5B7F8955" w:rsidR="00805E21" w:rsidRDefault="005F760E">
                                <w:pPr>
                                  <w:pStyle w:val="NoSpacing"/>
                                  <w:jc w:val="center"/>
                                  <w:rPr>
                                    <w:color w:val="156082" w:themeColor="accent1"/>
                                  </w:rPr>
                                </w:pPr>
                                <w:sdt>
                                  <w:sdtPr>
                                    <w:rPr>
                                      <w:caps/>
                                      <w:color w:val="156082" w:themeColor="accent1"/>
                                    </w:rPr>
                                    <w:alias w:val="Company"/>
                                    <w:tag w:val=""/>
                                    <w:id w:val="1390145197"/>
      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      <w:text/>
                                  </w:sdtPr>
                                  <w:sdtEndPr/>
                                  <w:sdtContent>
                                    <w:r w:rsidR="000D4D57">
                                      <w:rPr>
                                        <w:caps/>
                                        <w:color w:val="156082" w:themeColor="accent1"/>
                                      </w:rPr>
                                      <w:t xml:space="preserve">Model code: </w:t>
                                    </w:r>
                                    <w:r w:rsidR="00417861">
                                      <w:rPr>
                                        <w:caps/>
                                        <w:color w:val="156082" w:themeColor="accent1"/>
                                      </w:rPr>
                                      <w:t>ACHA40005</w:t>
                                    </w:r>
                                  </w:sdtContent>
                                </w:sdt>
                              </w:p>
                              <w:p w14:paraId="67D7AFC8" w14:textId="50E2B651" w:rsidR="00805E21" w:rsidRDefault="005F760E">
                                <w:pPr>
                                  <w:pStyle w:val="NoSpacing"/>
                                  <w:jc w:val="center"/>
                                  <w:rPr>
                                    <w:color w:val="156082" w:themeColor="accent1"/>
                                  </w:rPr>
                                </w:pPr>
                                <w:sdt>
                                  <w:sdtPr>
                                    <w:rPr>
                                      <w:color w:val="156082" w:themeColor="accent1"/>
                                    </w:rPr>
                                    <w:alias w:val="Address"/>
                                    <w:tag w:val=""/>
                                    <w:id w:val="-726379553"/>
      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      <w:text/>
                                  </w:sdtPr>
                                  <w:sdtEndPr/>
                                  <w:sdtContent>
                                    <w:r w:rsidR="00417861">
                                      <w:rPr>
                                        <w:color w:val="156082" w:themeColor="accent1"/>
                                      </w:rPr>
                                      <w:t>MUHAMMED HAMASALIH</w:t>
                                    </w:r>
                                    <w:r w:rsidR="00801771">
                                      <w:rPr>
                                        <w:color w:val="156082" w:themeColor="accent1"/>
                                      </w:rPr>
                                      <w:t xml:space="preserve"> [2412561]</w:t>
                                    </w:r>
                                    <w:r w:rsidR="00417861">
                                      <w:rPr>
                                        <w:color w:val="156082" w:themeColor="accent1"/>
                                      </w:rPr>
                                      <w:t xml:space="preserve"> </w:t>
                                    </w:r>
                                  </w:sdtContent>
                                </w:sdt>
                              </w:p>
                            </w:txbxContent>
                          </wps:txbx>
                          <wps:bodyPr rot="0" spcFirstLastPara="0" vertOverflow="overflow" horzOverflow="overflow" vert="horz" wrap="square" lIns="0" tIns="0" rIns="0" bIns="0" numCol="1" spcCol="0" rtlCol="0" fromWordArt="0" anchor="b" anchorCtr="0" forceAA="0" compatLnSpc="1">
                            <a:prstTxWarp prst="textNoShape">
                              <a:avLst/>
                            </a:prstTxWarp>
                            <a:spAutoFit/>
                          </wps:bodyPr>
                        </wps:wsp>
                      </a:graphicData>
                    </a:graphic>
                    <wp14:sizeRelH relativeFrom="margin">
                      <wp14:pctWidth>100000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4EFD22CD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142" o:spid="_x0000_s1026" type="#_x0000_t202" style="position:absolute;left:0;text-align:left;margin-left:0;margin-top:0;width:516pt;height:43.9pt;z-index:251658240;visibility:visible;mso-wrap-style:square;mso-width-percent:1000;mso-height-percent:0;mso-top-percent:850;mso-wrap-distance-left:9pt;mso-wrap-distance-top:0;mso-wrap-distance-right:9pt;mso-wrap-distance-bottom:0;mso-position-horizontal:center;mso-position-horizontal-relative:margin;mso-position-vertical-relative:page;mso-width-percent:1000;mso-height-percent:0;mso-top-percent:850;mso-width-relative:margin;mso-height-relative:margin;v-text-anchor:bottom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TxLfOXQIAAC0FAAAOAAAAZHJzL2Uyb0RvYy54bWysVN9v2jAQfp+0/8Hy+wi0o60QoWJUTJOq&#10;tiqd+mwcG6I5Pu9sSNhfv7OTQMX20mkvzsX3+7vvPL1tKsP2Cn0JNuejwZAzZSUUpd3k/PvL8tMN&#10;Zz4IWwgDVuX8oDy/nX38MK3dRF3AFkyhkFEQ6ye1y/k2BDfJMi+3qhJ+AE5ZUmrASgT6xU1WoKgp&#10;emWyi+HwKqsBC4cglfd0e9cq+SzF11rJ8Ki1V4GZnFNtIZ2YznU8s9lUTDYo3LaUXRniH6qoRGkp&#10;6THUnQiC7bD8I1RVSgQPOgwkVBloXUqVeqBuRsOzblZb4VTqhcDx7giT/39h5cN+5Z6QheYLNDTA&#10;CEjt/MTTZeyn0VjFL1XKSE8QHo6wqSYwSZdX4/ElzYIzSbrx+Pr65nMMk528HfrwVUHFopBzpLEk&#10;tMT+3ofWtDeJySwsS2PSaIxlNWW4HA+Tw1FDwY2NtioNuQtzqjxJ4WBUtDH2WWlWFqmBeJHopRYG&#10;2V4QMYSUyobUe4pL1tFKUxHvcezsT1W9x7nto88MNhydq9ICpu7Pyi5+9CXr1p4wf9N3FEOzbrqJ&#10;rqE40KAR2h3wTi5Lmsa98OFJIJGeBkiLHB7p0AYIdegkzraAv/52H+2Ji6TlrKYlyrn/uROoODPf&#10;LLE0blwvYC+se8HuqgUQ/CN6IpxMIjlgML2oEapX2u95zEIqYSXlyvm6FxehXWV6H6Saz5MR7ZUT&#10;4d6unIyh4zQit16aV4GuI2Ag6j5Av15icsbD1jYRxc13gdiYSBoBbVHsgKadTDTv3o+49G//k9Xp&#10;lZv9BgAA//8DAFBLAwQUAAYACAAAACEA6JhCtNoAAAAFAQAADwAAAGRycy9kb3ducmV2LnhtbEyO&#10;QUvDQBCF74L/YRnBm901Sg0xmyKigicxldLeptkxCcnOhuy2Tf69Wy96GXi8xzdfvppsL440+tax&#10;htuFAkFcOdNyreFr/XqTgvAB2WDvmDTM5GFVXF7kmBl34k86lqEWEcI+Qw1NCEMmpa8asugXbiCO&#10;3bcbLYYYx1qaEU8RbnuZKLWUFluOHxoc6LmhqisPVoOa33bLrpzfKXn5uN9005ZxvdX6+mp6egQR&#10;aAp/YzjrR3UootPeHdh40UdG3P3ec6fukpj3GtKHFGSRy//2xQ8AAAD//wMAUEsBAi0AFAAGAAgA&#10;AAAhALaDOJL+AAAA4QEAABMAAAAAAAAAAAAAAAAAAAAAAFtDb250ZW50X1R5cGVzXS54bWxQSwEC&#10;LQAUAAYACAAAACEAOP0h/9YAAACUAQAACwAAAAAAAAAAAAAAAAAvAQAAX3JlbHMvLnJlbHNQSwEC&#10;LQAUAAYACAAAACEAU8S3zl0CAAAtBQAADgAAAAAAAAAAAAAAAAAuAgAAZHJzL2Uyb0RvYy54bWxQ&#10;SwECLQAUAAYACAAAACEA6JhCtNoAAAAFAQAADwAAAAAAAAAAAAAAAAC3BAAAZHJzL2Rvd25yZXYu&#10;eG1sUEsFBgAAAAAEAAQA8wAAAL4FAAAAAA==&#10;" filled="f" stroked="f" strokeweight=".5pt">
                    <v:textbox style="mso-fit-shape-to-text:t" inset="0,0,0,0">
                      <w:txbxContent>
                        <w:sdt>
                          <w:sdtPr>
                            <w:rPr>
                              <w:caps/>
                              <w:color w:val="156082" w:themeColor="accent1"/>
                              <w:sz w:val="28"/>
                              <w:szCs w:val="28"/>
                            </w:rPr>
                            <w:alias w:val="Date"/>
                            <w:tag w:val=""/>
                            <w:id w:val="197127006"/>
                            <w:dataBinding w:prefixMappings="xmlns:ns0='http://schemas.microsoft.com/office/2006/coverPageProps' " w:xpath="/ns0:CoverPageProperties[1]/ns0:PublishDate[1]" w:storeItemID="{55AF091B-3C7A-41E3-B477-F2FDAA23CFDA}"/>
                            <w:date w:fullDate="2024-10-29T00:00:00Z">
                              <w:dateFormat w:val="MMMM d, yyyy"/>
                              <w:lid w:val="en-US"/>
                              <w:storeMappedDataAs w:val="dateTime"/>
                              <w:calendar w:val="gregorian"/>
                            </w:date>
                          </w:sdtPr>
                          <w:sdtEndPr/>
                          <w:sdtContent>
                            <w:p w14:paraId="5A2A1EEB" w14:textId="7EF31D65" w:rsidR="00805E21" w:rsidRDefault="001A63B7">
                              <w:pPr>
                                <w:pStyle w:val="NoSpacing"/>
                                <w:spacing w:after="40"/>
                                <w:jc w:val="center"/>
                                <w:rPr>
                                  <w:caps/>
                                  <w:color w:val="156082" w:themeColor="accent1"/>
                                  <w:sz w:val="28"/>
                                  <w:szCs w:val="28"/>
                                </w:rPr>
                              </w:pPr>
                              <w:r>
                                <w:rPr>
                                  <w:caps/>
                                  <w:color w:val="156082" w:themeColor="accent1"/>
                                  <w:sz w:val="28"/>
                                  <w:szCs w:val="28"/>
                                </w:rPr>
                                <w:t>October 29, 2024</w:t>
                              </w:r>
                            </w:p>
                          </w:sdtContent>
                        </w:sdt>
                        <w:p w14:paraId="1CF115A2" w14:textId="5B7F8955" w:rsidR="00805E21" w:rsidRDefault="005F760E">
                          <w:pPr>
                            <w:pStyle w:val="NoSpacing"/>
                            <w:jc w:val="center"/>
                            <w:rPr>
                              <w:color w:val="156082" w:themeColor="accent1"/>
                            </w:rPr>
                          </w:pPr>
                          <w:sdt>
                            <w:sdtPr>
                              <w:rPr>
                                <w:caps/>
                                <w:color w:val="156082" w:themeColor="accent1"/>
                              </w:rPr>
                              <w:alias w:val="Company"/>
                              <w:tag w:val=""/>
                              <w:id w:val="1390145197"/>
                              <w:dataBinding w:prefixMappings="xmlns:ns0='http://schemas.openxmlformats.org/officeDocument/2006/extended-properties' " w:xpath="/ns0:Properties[1]/ns0:Company[1]" w:storeItemID="{6668398D-A668-4E3E-A5EB-62B293D839F1}"/>
                              <w:text/>
                            </w:sdtPr>
                            <w:sdtEndPr/>
                            <w:sdtContent>
                              <w:r w:rsidR="000D4D57">
                                <w:rPr>
                                  <w:caps/>
                                  <w:color w:val="156082" w:themeColor="accent1"/>
                                </w:rPr>
                                <w:t xml:space="preserve">Model code: </w:t>
                              </w:r>
                              <w:r w:rsidR="00417861">
                                <w:rPr>
                                  <w:caps/>
                                  <w:color w:val="156082" w:themeColor="accent1"/>
                                </w:rPr>
                                <w:t>ACHA40005</w:t>
                              </w:r>
                            </w:sdtContent>
                          </w:sdt>
                        </w:p>
                        <w:p w14:paraId="67D7AFC8" w14:textId="50E2B651" w:rsidR="00805E21" w:rsidRDefault="005F760E">
                          <w:pPr>
                            <w:pStyle w:val="NoSpacing"/>
                            <w:jc w:val="center"/>
                            <w:rPr>
                              <w:color w:val="156082" w:themeColor="accent1"/>
                            </w:rPr>
                          </w:pPr>
                          <w:sdt>
                            <w:sdtPr>
                              <w:rPr>
                                <w:color w:val="156082" w:themeColor="accent1"/>
                              </w:rPr>
                              <w:alias w:val="Address"/>
                              <w:tag w:val=""/>
                              <w:id w:val="-726379553"/>
                              <w:dataBinding w:prefixMappings="xmlns:ns0='http://schemas.microsoft.com/office/2006/coverPageProps' " w:xpath="/ns0:CoverPageProperties[1]/ns0:CompanyAddress[1]" w:storeItemID="{55AF091B-3C7A-41E3-B477-F2FDAA23CFDA}"/>
                              <w:text/>
                            </w:sdtPr>
                            <w:sdtEndPr/>
                            <w:sdtContent>
                              <w:r w:rsidR="00417861">
                                <w:rPr>
                                  <w:color w:val="156082" w:themeColor="accent1"/>
                                </w:rPr>
                                <w:t>MUHAMMED HAMASALIH</w:t>
                              </w:r>
                              <w:r w:rsidR="00801771">
                                <w:rPr>
                                  <w:color w:val="156082" w:themeColor="accent1"/>
                                </w:rPr>
                                <w:t xml:space="preserve"> [2412561]</w:t>
                              </w:r>
                              <w:r w:rsidR="00417861">
                                <w:rPr>
                                  <w:color w:val="156082" w:themeColor="accent1"/>
                                </w:rPr>
                                <w:t xml:space="preserve"> </w:t>
                              </w:r>
                            </w:sdtContent>
                          </w:sdt>
                        </w:p>
                      </w:txbxContent>
                    </v:textbox>
                    <w10:wrap anchorx="margin" anchory="page"/>
                  </v:shape>
                </w:pict>
              </mc:Fallback>
            </mc:AlternateContent>
          </w:r>
          <w:r>
            <w:rPr>
              <w:noProof/>
              <w:color w:val="156082" w:themeColor="accent1"/>
            </w:rPr>
            <w:drawing>
              <wp:inline distT="0" distB="0" distL="0" distR="0" wp14:anchorId="36BD475F" wp14:editId="1667E8D9">
                <wp:extent cx="758952" cy="478932"/>
                <wp:effectExtent l="0" t="0" r="3175" b="0"/>
                <wp:docPr id="144" name="Picture 144"/>
                <wp:cNvGraphicFramePr>
                  <a:graphicFrameLocks xmlns:a="http://schemas.openxmlformats.org/drawingml/2006/main" noChangeAspect="1"/>
                </wp:cNvGraphicFramePr>
                <a:graphic xmlns:a="http://schemas.openxmlformats.org/drawingml/2006/main">
                  <a:graphicData uri="http://schemas.openxmlformats.org/drawingml/2006/picture">
                    <pic:pic xmlns:pic="http://schemas.openxmlformats.org/drawingml/2006/picture">
                      <pic:nvPicPr>
                        <pic:cNvPr id="9" name="roco bottom.png"/>
                        <pic:cNvPicPr/>
                      </pic:nvPicPr>
                      <pic:blipFill>
                        <a:blip r:embed="rId13" cstate="print">
                          <a:duotone>
                            <a:schemeClr val="accent1">
                              <a:shade val="45000"/>
                              <a:satMod val="135000"/>
                            </a:schemeClr>
                            <a:prstClr val="white"/>
                          </a:duotone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ic:blipFill>
                      <pic:spPr>
                        <a:xfrm>
                          <a:off x="0" y="0"/>
                          <a:ext cx="758952" cy="478932"/>
                        </a:xfrm>
                        <a:prstGeom prst="rect">
                          <a:avLst/>
                        </a:prstGeom>
                      </pic:spPr>
                    </pic:pic>
                  </a:graphicData>
                </a:graphic>
              </wp:inline>
            </w:drawing>
          </w:r>
        </w:p>
        <w:p w14:paraId="65CBBC4B" w14:textId="6809BC24" w:rsidR="009823B7" w:rsidRPr="00417861" w:rsidRDefault="009823B7" w:rsidP="00417861">
          <w:r w:rsidRPr="008E1774">
            <w:rPr>
              <w:b/>
              <w:bCs/>
              <w:sz w:val="40"/>
              <w:szCs w:val="40"/>
            </w:rPr>
            <w:t xml:space="preserve">                </w:t>
          </w:r>
        </w:p>
      </w:sdtContent>
    </w:sdt>
    <w:p w14:paraId="7142BC39" w14:textId="77777777" w:rsidR="009823B7" w:rsidRPr="009823B7" w:rsidRDefault="009823B7">
      <w:pPr>
        <w:rPr>
          <w:sz w:val="40"/>
          <w:szCs w:val="40"/>
        </w:rPr>
      </w:pPr>
    </w:p>
    <w:p w14:paraId="5D377CBA" w14:textId="3B3F14EB" w:rsidR="009823B7" w:rsidRDefault="009823B7">
      <w:pPr>
        <w:rPr>
          <w:sz w:val="32"/>
          <w:szCs w:val="32"/>
        </w:rPr>
      </w:pPr>
    </w:p>
    <w:p w14:paraId="1BDCEC98" w14:textId="689060AA" w:rsidR="009823B7" w:rsidRDefault="009823B7">
      <w:r>
        <w:br w:type="page"/>
      </w:r>
    </w:p>
    <w:p w14:paraId="4DFCCC9D" w14:textId="1545262B" w:rsidR="009823B7" w:rsidRDefault="009823B7" w:rsidP="008F2772">
      <w:r>
        <w:lastRenderedPageBreak/>
        <w:t xml:space="preserve">Introduction </w:t>
      </w:r>
      <w:r w:rsidR="00393E47">
        <w:t>……………………………………………………………………………………...</w:t>
      </w:r>
      <w:r w:rsidR="008F2772">
        <w:t>...........2</w:t>
      </w:r>
    </w:p>
    <w:p w14:paraId="229F678D" w14:textId="4BC65646" w:rsidR="009D7826" w:rsidRDefault="009D7826" w:rsidP="008F2772">
      <w:r>
        <w:t xml:space="preserve">What is </w:t>
      </w:r>
      <w:r w:rsidR="00415365">
        <w:t>R</w:t>
      </w:r>
      <w:r>
        <w:t>ansomware ……………………………………………………………………………</w:t>
      </w:r>
      <w:r w:rsidR="008F2772">
        <w:t>………</w:t>
      </w:r>
      <w:proofErr w:type="gramStart"/>
      <w:r w:rsidR="008F2772">
        <w:t>2</w:t>
      </w:r>
      <w:proofErr w:type="gramEnd"/>
    </w:p>
    <w:p w14:paraId="6C0A57DC" w14:textId="15DB6267" w:rsidR="00F54D94" w:rsidRDefault="009D7826" w:rsidP="008F2772">
      <w:r>
        <w:t>Who do</w:t>
      </w:r>
      <w:r w:rsidR="00F00161">
        <w:t>es</w:t>
      </w:r>
      <w:r>
        <w:t xml:space="preserve"> </w:t>
      </w:r>
      <w:r w:rsidR="00415365">
        <w:t>R</w:t>
      </w:r>
      <w:r>
        <w:t>ansomware</w:t>
      </w:r>
      <w:r w:rsidR="00F00161">
        <w:t xml:space="preserve"> work</w:t>
      </w:r>
      <w:r w:rsidR="00393E47">
        <w:t>…………………………………………………………………</w:t>
      </w:r>
      <w:r w:rsidR="008F2772">
        <w:t>………</w:t>
      </w:r>
      <w:proofErr w:type="gramStart"/>
      <w:r w:rsidR="008F2772">
        <w:t>3</w:t>
      </w:r>
      <w:proofErr w:type="gramEnd"/>
    </w:p>
    <w:p w14:paraId="507D395F" w14:textId="6639FCBB" w:rsidR="00DE006D" w:rsidRDefault="00164A73" w:rsidP="008F2772">
      <w:r>
        <w:t xml:space="preserve">Why </w:t>
      </w:r>
      <w:r w:rsidR="00B6029C">
        <w:t xml:space="preserve">is </w:t>
      </w:r>
      <w:r w:rsidR="00415365">
        <w:t>R</w:t>
      </w:r>
      <w:r w:rsidR="005644EB">
        <w:t>ansomware such a problem</w:t>
      </w:r>
      <w:r w:rsidR="008E5C55">
        <w:t>?....................................................................</w:t>
      </w:r>
      <w:proofErr w:type="gramStart"/>
      <w:r w:rsidR="008F2772">
        <w:t>4</w:t>
      </w:r>
      <w:proofErr w:type="gramEnd"/>
    </w:p>
    <w:p w14:paraId="18EA8300" w14:textId="2E35DDAD" w:rsidR="00083DB2" w:rsidRDefault="00083DB2" w:rsidP="008F2772">
      <w:r>
        <w:t xml:space="preserve">Who do </w:t>
      </w:r>
      <w:r w:rsidR="008B2D23">
        <w:t xml:space="preserve">Ransomware author’s </w:t>
      </w:r>
      <w:r w:rsidR="0041233F">
        <w:t>target?....................................................................</w:t>
      </w:r>
      <w:proofErr w:type="gramStart"/>
      <w:r w:rsidR="0041233F">
        <w:t>5</w:t>
      </w:r>
      <w:proofErr w:type="gramEnd"/>
    </w:p>
    <w:p w14:paraId="62D53AF6" w14:textId="77777777" w:rsidR="0041233F" w:rsidRDefault="00465CF3" w:rsidP="008F2772">
      <w:r>
        <w:t>Populare Ransom</w:t>
      </w:r>
      <w:r w:rsidR="005168D1">
        <w:t>ware Variants…………………………………………………</w:t>
      </w:r>
      <w:r w:rsidR="008F2772">
        <w:t>………</w:t>
      </w:r>
      <w:r w:rsidR="00FF4B4A">
        <w:t>.</w:t>
      </w:r>
      <w:r w:rsidR="008F2772">
        <w:t>………</w:t>
      </w:r>
      <w:r w:rsidR="00F83BD8">
        <w:t>….</w:t>
      </w:r>
      <w:r w:rsidR="0041233F">
        <w:t>6</w:t>
      </w:r>
    </w:p>
    <w:p w14:paraId="0DF3D5A3" w14:textId="2C5C1BF5" w:rsidR="008E5C55" w:rsidRDefault="008D5A4B" w:rsidP="008F2772">
      <w:r>
        <w:t>Protection</w:t>
      </w:r>
      <w:r w:rsidR="008E5C55">
        <w:t xml:space="preserve"> </w:t>
      </w:r>
      <w:r w:rsidR="005D63F0">
        <w:t>…………………………………………………………………………</w:t>
      </w:r>
      <w:r w:rsidR="00F83BD8">
        <w:t>…………</w:t>
      </w:r>
      <w:proofErr w:type="gramStart"/>
      <w:r w:rsidR="00F83BD8">
        <w:t>…</w:t>
      </w:r>
      <w:r w:rsidR="00FF4B4A">
        <w:t>..</w:t>
      </w:r>
      <w:proofErr w:type="gramEnd"/>
      <w:r w:rsidR="00F83BD8">
        <w:t>…..</w:t>
      </w:r>
      <w:r w:rsidR="005D63F0">
        <w:t>……</w:t>
      </w:r>
      <w:r w:rsidR="0041233F">
        <w:t>7</w:t>
      </w:r>
    </w:p>
    <w:p w14:paraId="6BDE8684" w14:textId="37B70343" w:rsidR="008E5C55" w:rsidRDefault="00FF4B4A" w:rsidP="008F2772">
      <w:r>
        <w:t>C</w:t>
      </w:r>
      <w:r w:rsidR="009D7826">
        <w:t>onclusion</w:t>
      </w:r>
      <w:r w:rsidR="00D35D78">
        <w:t xml:space="preserve"> ……………………………………………………………………………………………</w:t>
      </w:r>
      <w:proofErr w:type="gramStart"/>
      <w:r w:rsidR="00D35D78">
        <w:t>…..</w:t>
      </w:r>
      <w:proofErr w:type="gramEnd"/>
      <w:r w:rsidR="0041233F">
        <w:t>7</w:t>
      </w:r>
    </w:p>
    <w:p w14:paraId="7E2AC548" w14:textId="4DBB1693" w:rsidR="00FF4B4A" w:rsidRDefault="00FF4B4A" w:rsidP="008F2772">
      <w:r>
        <w:t>Re</w:t>
      </w:r>
      <w:r w:rsidR="00CC335F">
        <w:t>ferences</w:t>
      </w:r>
      <w:r w:rsidR="00EA7518">
        <w:t>…………………………………………………………………………………………………</w:t>
      </w:r>
      <w:r w:rsidR="0041233F">
        <w:t>8</w:t>
      </w:r>
    </w:p>
    <w:p w14:paraId="51D09E34" w14:textId="161677C0" w:rsidR="00393E47" w:rsidRDefault="00393E47" w:rsidP="008F2772">
      <w:r>
        <w:br w:type="page"/>
      </w:r>
    </w:p>
    <w:p w14:paraId="15307C7C" w14:textId="77777777" w:rsidR="00BA461B" w:rsidRPr="00862812" w:rsidRDefault="00393E47" w:rsidP="00BA461B">
      <w:pPr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62812"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lastRenderedPageBreak/>
        <w:t>Introduction</w:t>
      </w:r>
      <w:r w:rsidR="008E5C55" w:rsidRPr="00862812"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:</w:t>
      </w:r>
    </w:p>
    <w:p w14:paraId="7D5C707D" w14:textId="10462795" w:rsidR="008E5C55" w:rsidRPr="008E7486" w:rsidRDefault="00F05398" w:rsidP="00BA461B">
      <w:r>
        <w:t>In our da</w:t>
      </w:r>
      <w:r w:rsidR="00787D72">
        <w:t>ily lives, we often enco</w:t>
      </w:r>
      <w:r w:rsidR="00821274">
        <w:t xml:space="preserve">unter different types of </w:t>
      </w:r>
      <w:r w:rsidR="00C36217">
        <w:t xml:space="preserve">viruses when we </w:t>
      </w:r>
      <w:r w:rsidR="00295D74">
        <w:t xml:space="preserve">work on computer </w:t>
      </w:r>
      <w:r w:rsidR="007B4785">
        <w:t>by using internet or us</w:t>
      </w:r>
      <w:r w:rsidR="000A3E95">
        <w:t>ing our phone</w:t>
      </w:r>
      <w:r w:rsidR="008E23C0">
        <w:t xml:space="preserve"> </w:t>
      </w:r>
      <w:r w:rsidR="007D2703">
        <w:t>to do our daily work</w:t>
      </w:r>
      <w:r w:rsidR="004D3C88">
        <w:t>, this m</w:t>
      </w:r>
      <w:r w:rsidR="00517DB8">
        <w:t xml:space="preserve">eans that none of us will be safe from </w:t>
      </w:r>
      <w:r w:rsidR="00C14A2A">
        <w:t>cyberattacks</w:t>
      </w:r>
      <w:r w:rsidR="00172E1F">
        <w:t>. That’s why we need to have accu</w:t>
      </w:r>
      <w:r w:rsidR="00B84388">
        <w:t>rate and important information about th</w:t>
      </w:r>
      <w:r w:rsidR="00FB6DDA">
        <w:t>ese viruses</w:t>
      </w:r>
      <w:r w:rsidR="00F5021B">
        <w:t xml:space="preserve">, so that we can try to prevent and treat </w:t>
      </w:r>
      <w:r w:rsidR="005B7FBA">
        <w:t xml:space="preserve">them if we are exposed to </w:t>
      </w:r>
      <w:r w:rsidR="0074157E">
        <w:t>cyber-attacks.</w:t>
      </w:r>
      <w:r w:rsidR="003125E7">
        <w:t xml:space="preserve"> One of the viruses is Ransomware</w:t>
      </w:r>
      <w:r w:rsidR="005008FC">
        <w:t>,</w:t>
      </w:r>
      <w:r w:rsidR="00F22595">
        <w:t xml:space="preserve"> </w:t>
      </w:r>
      <w:r w:rsidR="006E2DF4">
        <w:t>Nation</w:t>
      </w:r>
      <w:r w:rsidR="007A652F">
        <w:t>a</w:t>
      </w:r>
      <w:r w:rsidR="006E2DF4">
        <w:t>l</w:t>
      </w:r>
      <w:r w:rsidR="007A652F">
        <w:t xml:space="preserve"> Cyber Security Cent</w:t>
      </w:r>
      <w:r w:rsidR="00911315">
        <w:t>re</w:t>
      </w:r>
      <w:r w:rsidR="006E2DF4">
        <w:t xml:space="preserve"> </w:t>
      </w:r>
      <w:r w:rsidR="00A07667">
        <w:t>de</w:t>
      </w:r>
      <w:r w:rsidR="008E7486">
        <w:t xml:space="preserve">fine it </w:t>
      </w:r>
      <w:r w:rsidR="00604AB8">
        <w:t>as “</w:t>
      </w:r>
      <w:r w:rsidR="008E5C55" w:rsidRPr="008E5C55">
        <w:t>Ransomware is a type of malware which prevents you from accessing your device and the data stored on it, usually by encrypting your files. A criminal group will then demand a ransom in exchange for decryption</w:t>
      </w:r>
      <w:r w:rsidR="00BA461B">
        <w:t>”</w:t>
      </w:r>
      <w:r w:rsidR="000B2B95">
        <w:t xml:space="preserve"> </w:t>
      </w:r>
      <w:r w:rsidR="00257676">
        <w:t xml:space="preserve"> </w:t>
      </w:r>
      <w:sdt>
        <w:sdtPr>
          <w:id w:val="719555280"/>
          <w:citation/>
        </w:sdtPr>
        <w:sdtEndPr/>
        <w:sdtContent>
          <w:r w:rsidR="009D7826">
            <w:fldChar w:fldCharType="begin"/>
          </w:r>
          <w:r w:rsidR="009D7826">
            <w:instrText xml:space="preserve"> CITATION Nat24 \l 2057 </w:instrText>
          </w:r>
          <w:r w:rsidR="009D7826"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[1]</w:t>
          </w:r>
          <w:r w:rsidR="009D7826">
            <w:fldChar w:fldCharType="end"/>
          </w:r>
        </w:sdtContent>
      </w:sdt>
      <w:r w:rsidR="008E5C55" w:rsidRPr="008E5C55">
        <w:t>.</w:t>
      </w:r>
    </w:p>
    <w:p w14:paraId="192DEBB3" w14:textId="77777777" w:rsidR="009D7826" w:rsidRDefault="009D7826"/>
    <w:p w14:paraId="3CC78981" w14:textId="77777777" w:rsidR="009D7826" w:rsidRDefault="009D7826"/>
    <w:p w14:paraId="7DF780FD" w14:textId="77777777" w:rsidR="009D7826" w:rsidRDefault="009D7826"/>
    <w:p w14:paraId="2B05F8F5" w14:textId="77777777" w:rsidR="009D7826" w:rsidRDefault="009D7826"/>
    <w:p w14:paraId="0D98AC31" w14:textId="77777777" w:rsidR="009D7826" w:rsidRPr="00F00161" w:rsidRDefault="009D7826">
      <w:pPr>
        <w:rPr>
          <w:b/>
          <w:bCs/>
          <w:sz w:val="40"/>
          <w:szCs w:val="40"/>
        </w:rPr>
      </w:pPr>
    </w:p>
    <w:p w14:paraId="55DE23B1" w14:textId="5625DEEC" w:rsidR="009D7826" w:rsidRPr="00862812" w:rsidRDefault="009D7826">
      <w:pPr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62812"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What is the Ransomware</w:t>
      </w:r>
      <w:r w:rsidR="009004EE"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?</w:t>
      </w:r>
    </w:p>
    <w:p w14:paraId="12258555" w14:textId="274F938D" w:rsidR="00F00161" w:rsidRDefault="0030416D" w:rsidP="00F00161">
      <w:r>
        <w:t xml:space="preserve">The ZD </w:t>
      </w:r>
      <w:r w:rsidR="008A6E0B">
        <w:t>NET</w:t>
      </w:r>
      <w:r w:rsidR="00EE4D39">
        <w:t xml:space="preserve"> has obtained in</w:t>
      </w:r>
      <w:r w:rsidR="00272D59">
        <w:t xml:space="preserve">formation about ransomware, and they said that </w:t>
      </w:r>
      <w:r w:rsidR="00BA461B">
        <w:t>“</w:t>
      </w:r>
      <w:r w:rsidR="00F00161">
        <w:t xml:space="preserve">Ransomware is one of the biggest cybersecurity problems on the internet and one of the biggest forms of cybercrime that organizations face today. Ransomware is a form of malicious software -- malware -- that encrypts files and documents on anything from a single PC all the way up to an entire network, including servers. </w:t>
      </w:r>
    </w:p>
    <w:p w14:paraId="48ADFACA" w14:textId="1D8068C4" w:rsidR="00F00161" w:rsidRDefault="00F00161" w:rsidP="00F00161">
      <w:r>
        <w:t>Once files are encrypted by the ransomware, victims are left with few choices: They can regain access to their encrypted network by paying a ransom to the criminals behind the attack. They can restore data from their backups. They can hope there is a decryption key freely available. Or they start again from scratch.</w:t>
      </w:r>
    </w:p>
    <w:p w14:paraId="4F56A8D9" w14:textId="3C2CB37D" w:rsidR="009D7826" w:rsidRDefault="00F00161" w:rsidP="00F00161">
      <w:r>
        <w:t>Some ransomware infections start with someone inside an organization clicking on what looks like an innocent attachment that, when opened, downloads the malicious payload and encrypts the network</w:t>
      </w:r>
      <w:r w:rsidR="00BA461B">
        <w:t>”</w:t>
      </w:r>
      <w:r w:rsidR="00F35847">
        <w:t xml:space="preserve"> </w:t>
      </w:r>
      <w:sdt>
        <w:sdtPr>
          <w:id w:val="821614910"/>
          <w:citation/>
        </w:sdtPr>
        <w:sdtEndPr/>
        <w:sdtContent>
          <w:r>
            <w:fldChar w:fldCharType="begin"/>
          </w:r>
          <w:r>
            <w:instrText xml:space="preserve"> CITATION ZDN24 \l 2057 </w:instrText>
          </w:r>
          <w:r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[2]</w:t>
          </w:r>
          <w:r>
            <w:fldChar w:fldCharType="end"/>
          </w:r>
        </w:sdtContent>
      </w:sdt>
      <w:r>
        <w:t>.</w:t>
      </w:r>
    </w:p>
    <w:p w14:paraId="7ABDCC02" w14:textId="702C0BC5" w:rsidR="00F00161" w:rsidRDefault="00F00161">
      <w:r>
        <w:br w:type="page"/>
      </w:r>
    </w:p>
    <w:p w14:paraId="0A022913" w14:textId="77777777" w:rsidR="00A84469" w:rsidRDefault="00A84469" w:rsidP="00A84469">
      <w:pPr>
        <w:jc w:val="both"/>
        <w:rPr>
          <w:b/>
          <w:bCs/>
          <w:sz w:val="40"/>
          <w:szCs w:val="40"/>
        </w:rPr>
      </w:pPr>
    </w:p>
    <w:p w14:paraId="64CC6CCA" w14:textId="480885CF" w:rsidR="00393E47" w:rsidRPr="00862812" w:rsidRDefault="00F00161" w:rsidP="00A84469">
      <w:pPr>
        <w:jc w:val="both"/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Who does ransomware</w:t>
      </w:r>
      <w:r w:rsidR="004C2877"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 xml:space="preserve"> work:</w:t>
      </w:r>
    </w:p>
    <w:p w14:paraId="6869F997" w14:textId="5A5D2FC9" w:rsidR="64CB3A78" w:rsidRDefault="372140D4" w:rsidP="603C9859">
      <w:pPr>
        <w:jc w:val="both"/>
        <w:rPr>
          <w:rStyle w:val="EndnoteReference"/>
        </w:rPr>
      </w:pPr>
      <w:r>
        <w:t xml:space="preserve">I have got this information from </w:t>
      </w:r>
      <w:r w:rsidR="75642F63">
        <w:t>(The</w:t>
      </w:r>
      <w:r w:rsidR="45D940E6">
        <w:t xml:space="preserve"> National Cyber Security </w:t>
      </w:r>
      <w:r w:rsidR="00464F0B">
        <w:t>Centre</w:t>
      </w:r>
      <w:r w:rsidR="45D940E6">
        <w:t>)</w:t>
      </w:r>
      <w:r w:rsidR="00C45A41">
        <w:t xml:space="preserve"> website </w:t>
      </w:r>
      <w:sdt>
        <w:sdtPr>
          <w:id w:val="-1373293126"/>
          <w:citation/>
        </w:sdtPr>
        <w:sdtEndPr/>
        <w:sdtContent>
          <w:r w:rsidR="00E42A88">
            <w:fldChar w:fldCharType="begin"/>
          </w:r>
          <w:r w:rsidR="00E42A88">
            <w:instrText xml:space="preserve"> CITATION Nat24 \l 2057 </w:instrText>
          </w:r>
          <w:r w:rsidR="00E42A88"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[1]</w:t>
          </w:r>
          <w:r w:rsidR="00E42A88">
            <w:fldChar w:fldCharType="end"/>
          </w:r>
        </w:sdtContent>
      </w:sdt>
    </w:p>
    <w:p w14:paraId="01116E69" w14:textId="77777777" w:rsidR="004C2877" w:rsidRDefault="004C2877" w:rsidP="004C2877">
      <w:pPr>
        <w:jc w:val="both"/>
      </w:pPr>
    </w:p>
    <w:p w14:paraId="48E52EE5" w14:textId="77777777" w:rsidR="00A84469" w:rsidRDefault="00A84469" w:rsidP="004C2877">
      <w:pPr>
        <w:jc w:val="both"/>
      </w:pPr>
    </w:p>
    <w:p w14:paraId="3B434F8C" w14:textId="77777777" w:rsidR="00A84469" w:rsidRDefault="00A84469" w:rsidP="004C2877">
      <w:pPr>
        <w:jc w:val="both"/>
      </w:pPr>
    </w:p>
    <w:p w14:paraId="7CFAB24F" w14:textId="77777777" w:rsidR="00A84469" w:rsidRDefault="00A84469" w:rsidP="004C2877">
      <w:pPr>
        <w:jc w:val="both"/>
      </w:pPr>
    </w:p>
    <w:p w14:paraId="7146140C" w14:textId="2EE3D26A" w:rsidR="004C2877" w:rsidRPr="006224B5" w:rsidRDefault="004C2877" w:rsidP="004C2877">
      <w:pPr>
        <w:pStyle w:val="ListParagraph"/>
        <w:numPr>
          <w:ilvl w:val="0"/>
          <w:numId w:val="2"/>
        </w:numPr>
        <w:rPr>
          <w:b/>
          <w:bCs/>
          <w:sz w:val="40"/>
          <w:szCs w:val="40"/>
        </w:rPr>
      </w:pPr>
      <w:r w:rsidRPr="006224B5">
        <w:rPr>
          <w:b/>
          <w:bCs/>
          <w:sz w:val="40"/>
          <w:szCs w:val="40"/>
        </w:rPr>
        <w:t>Access:</w:t>
      </w:r>
    </w:p>
    <w:p w14:paraId="65EF9D72" w14:textId="6B4BCE29" w:rsidR="004C2877" w:rsidRDefault="004C2877" w:rsidP="004C2877">
      <w:pPr>
        <w:pStyle w:val="ListParagraph"/>
      </w:pPr>
      <w:r>
        <w:t xml:space="preserve">The </w:t>
      </w:r>
      <w:r w:rsidR="00130E8F">
        <w:t xml:space="preserve">Person who can attack you </w:t>
      </w:r>
      <w:r w:rsidR="00190648">
        <w:t>can a gain to your network</w:t>
      </w:r>
      <w:r w:rsidR="00E16260">
        <w:t xml:space="preserve">, </w:t>
      </w:r>
      <w:r w:rsidR="00CF274E">
        <w:t xml:space="preserve">they establish control and </w:t>
      </w:r>
      <w:r w:rsidR="007D1382">
        <w:t>encryption your software.</w:t>
      </w:r>
    </w:p>
    <w:p w14:paraId="31CAA017" w14:textId="77777777" w:rsidR="007D1382" w:rsidRDefault="007D1382" w:rsidP="004C2877">
      <w:pPr>
        <w:pStyle w:val="ListParagraph"/>
      </w:pPr>
    </w:p>
    <w:p w14:paraId="74B7E4EB" w14:textId="45547CBF" w:rsidR="004C2877" w:rsidRPr="006224B5" w:rsidRDefault="004C2877" w:rsidP="004C2877">
      <w:pPr>
        <w:pStyle w:val="ListParagraph"/>
        <w:numPr>
          <w:ilvl w:val="0"/>
          <w:numId w:val="2"/>
        </w:numPr>
        <w:rPr>
          <w:b/>
          <w:bCs/>
          <w:sz w:val="40"/>
          <w:szCs w:val="40"/>
        </w:rPr>
      </w:pPr>
      <w:r w:rsidRPr="006224B5">
        <w:rPr>
          <w:b/>
          <w:bCs/>
          <w:sz w:val="40"/>
          <w:szCs w:val="40"/>
        </w:rPr>
        <w:t>Activation</w:t>
      </w:r>
      <w:r w:rsidR="007D1382" w:rsidRPr="006224B5">
        <w:rPr>
          <w:b/>
          <w:bCs/>
          <w:sz w:val="40"/>
          <w:szCs w:val="40"/>
        </w:rPr>
        <w:t>:</w:t>
      </w:r>
    </w:p>
    <w:p w14:paraId="7357212D" w14:textId="1F6E13B2" w:rsidR="006101DD" w:rsidRDefault="006101DD" w:rsidP="006101DD">
      <w:pPr>
        <w:pStyle w:val="ListParagraph"/>
      </w:pPr>
      <w:r>
        <w:t xml:space="preserve">They can </w:t>
      </w:r>
      <w:r w:rsidR="00694AE6">
        <w:t xml:space="preserve">lock devices and cause the data </w:t>
      </w:r>
      <w:r w:rsidR="00FF57C2">
        <w:t>across the network</w:t>
      </w:r>
      <w:r w:rsidR="00100575">
        <w:t xml:space="preserve"> to be </w:t>
      </w:r>
      <w:r w:rsidR="00070D11">
        <w:t xml:space="preserve">encrypted which means you can no longer </w:t>
      </w:r>
      <w:r w:rsidR="007540C7">
        <w:t>access it.</w:t>
      </w:r>
    </w:p>
    <w:p w14:paraId="2FAAC501" w14:textId="77777777" w:rsidR="007D1382" w:rsidRPr="006224B5" w:rsidRDefault="007D1382" w:rsidP="007D1382">
      <w:pPr>
        <w:pStyle w:val="ListParagraph"/>
        <w:rPr>
          <w:b/>
          <w:bCs/>
          <w:sz w:val="40"/>
          <w:szCs w:val="40"/>
        </w:rPr>
      </w:pPr>
    </w:p>
    <w:p w14:paraId="3AD6812C" w14:textId="420B8C0A" w:rsidR="004C2877" w:rsidRPr="006224B5" w:rsidRDefault="004C2877" w:rsidP="004C2877">
      <w:pPr>
        <w:pStyle w:val="ListParagraph"/>
        <w:numPr>
          <w:ilvl w:val="0"/>
          <w:numId w:val="2"/>
        </w:numPr>
        <w:rPr>
          <w:b/>
          <w:bCs/>
          <w:sz w:val="40"/>
          <w:szCs w:val="40"/>
        </w:rPr>
      </w:pPr>
      <w:r w:rsidRPr="006224B5">
        <w:rPr>
          <w:b/>
          <w:bCs/>
          <w:sz w:val="40"/>
          <w:szCs w:val="40"/>
        </w:rPr>
        <w:t xml:space="preserve">Ransome </w:t>
      </w:r>
      <w:r w:rsidR="00D7399D" w:rsidRPr="006224B5">
        <w:rPr>
          <w:b/>
          <w:bCs/>
          <w:sz w:val="40"/>
          <w:szCs w:val="40"/>
        </w:rPr>
        <w:t>demand:</w:t>
      </w:r>
    </w:p>
    <w:p w14:paraId="2C223D34" w14:textId="5D1D6FBE" w:rsidR="00D7399D" w:rsidRDefault="00E360CA" w:rsidP="00D7399D">
      <w:pPr>
        <w:pStyle w:val="ListParagraph"/>
      </w:pPr>
      <w:r>
        <w:t>Usually</w:t>
      </w:r>
      <w:r w:rsidR="006224B5">
        <w:t xml:space="preserve">, </w:t>
      </w:r>
      <w:r>
        <w:t>you will re</w:t>
      </w:r>
      <w:r w:rsidR="0018046D">
        <w:t>c</w:t>
      </w:r>
      <w:r>
        <w:t xml:space="preserve">eive </w:t>
      </w:r>
      <w:r w:rsidR="0018046D">
        <w:t>an on-screen</w:t>
      </w:r>
      <w:r w:rsidR="0090331C">
        <w:t xml:space="preserve"> notification from the </w:t>
      </w:r>
      <w:r w:rsidR="00E80FCC">
        <w:t>cyber-criminal</w:t>
      </w:r>
      <w:r w:rsidR="0027004B">
        <w:t>,</w:t>
      </w:r>
      <w:r w:rsidR="00E80FCC">
        <w:t xml:space="preserve"> </w:t>
      </w:r>
      <w:r w:rsidR="007004B7">
        <w:t>explaining the ra</w:t>
      </w:r>
      <w:r w:rsidR="006E3A3C">
        <w:t>nsom and how to make the</w:t>
      </w:r>
      <w:r w:rsidR="0045053E">
        <w:t xml:space="preserve"> payment </w:t>
      </w:r>
      <w:r w:rsidR="0027431D">
        <w:t xml:space="preserve">to unlock your computer or regain access to your </w:t>
      </w:r>
      <w:r w:rsidR="006224B5">
        <w:t>data.</w:t>
      </w:r>
    </w:p>
    <w:p w14:paraId="22B81B6C" w14:textId="28EFB919" w:rsidR="007E153F" w:rsidRDefault="00CB2DAC" w:rsidP="009D7826">
      <w:r>
        <w:t xml:space="preserve">  </w:t>
      </w:r>
    </w:p>
    <w:p w14:paraId="1C5CA341" w14:textId="0C8EC7F9" w:rsidR="004C2877" w:rsidRPr="00862812" w:rsidRDefault="007E153F" w:rsidP="00B2528B">
      <w:r>
        <w:br w:type="page"/>
      </w:r>
      <w:r w:rsidR="005644EB"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lastRenderedPageBreak/>
        <w:t xml:space="preserve">Why </w:t>
      </w:r>
      <w:r w:rsidR="00C45092"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is ransomware such a problem?</w:t>
      </w:r>
    </w:p>
    <w:p w14:paraId="62BBAE45" w14:textId="686E9B95" w:rsidR="009D3415" w:rsidRDefault="00FB3CEF" w:rsidP="005848A8">
      <w:r>
        <w:t>They</w:t>
      </w:r>
      <w:r w:rsidR="00CA7029">
        <w:t xml:space="preserve"> need to look at this vir</w:t>
      </w:r>
      <w:r w:rsidR="005D23C5">
        <w:t>us very carefully and sensitively</w:t>
      </w:r>
      <w:r>
        <w:t>, so on Malware</w:t>
      </w:r>
      <w:r w:rsidR="00B15828">
        <w:t>bytes lab</w:t>
      </w:r>
      <w:r w:rsidR="009A3479">
        <w:t xml:space="preserve"> </w:t>
      </w:r>
      <w:r w:rsidR="002F2CFE">
        <w:t>warns us of that</w:t>
      </w:r>
      <w:r w:rsidR="008A329D">
        <w:t>,</w:t>
      </w:r>
      <w:r w:rsidR="002F2CFE">
        <w:t xml:space="preserve"> </w:t>
      </w:r>
    </w:p>
    <w:p w14:paraId="5CAC3527" w14:textId="22C460A0" w:rsidR="005848A8" w:rsidRDefault="00BA461B" w:rsidP="005848A8">
      <w:r>
        <w:t>“</w:t>
      </w:r>
      <w:r w:rsidR="005848A8">
        <w:t xml:space="preserve">Ransomware has become a huge problem for businesses because it has been so widely adopted by the bad guys. Why? This is “Game Over” malware, meaning that, at least in the criminal’s eyes, once a user gets infected, there is no recovery option other than paying the ransom. Also, victims </w:t>
      </w:r>
      <w:proofErr w:type="gramStart"/>
      <w:r w:rsidR="005848A8">
        <w:t>actually</w:t>
      </w:r>
      <w:r w:rsidR="00FA00FE">
        <w:t xml:space="preserve"> </w:t>
      </w:r>
      <w:r w:rsidR="005848A8">
        <w:t>pay</w:t>
      </w:r>
      <w:proofErr w:type="gramEnd"/>
      <w:r w:rsidR="005848A8">
        <w:t xml:space="preserve"> the ransom directly to the criminal, cutting out any need for middlemen or having to sell piles of stolen credit card information on darknet forums.</w:t>
      </w:r>
    </w:p>
    <w:p w14:paraId="25716868" w14:textId="41EFDD3E" w:rsidR="00C45092" w:rsidRDefault="005848A8" w:rsidP="005848A8">
      <w:r>
        <w:t>It works, it’s easy, cost-effective and profitable, which is essentially the driving force of new technology since the beginning of time</w:t>
      </w:r>
      <w:r w:rsidR="00147605">
        <w:t>”</w:t>
      </w:r>
      <w:sdt>
        <w:sdtPr>
          <w:id w:val="602072613"/>
          <w:citation/>
        </w:sdtPr>
        <w:sdtEndPr/>
        <w:sdtContent>
          <w:r w:rsidR="00147605">
            <w:fldChar w:fldCharType="begin"/>
          </w:r>
          <w:r w:rsidR="00147605">
            <w:instrText xml:space="preserve"> CITATION Mal24 \l 2057 </w:instrText>
          </w:r>
          <w:r w:rsidR="00147605"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[3]</w:t>
          </w:r>
          <w:r w:rsidR="00147605">
            <w:fldChar w:fldCharType="end"/>
          </w:r>
        </w:sdtContent>
      </w:sdt>
      <w:r>
        <w:t>.</w:t>
      </w:r>
    </w:p>
    <w:p w14:paraId="775AD616" w14:textId="77777777" w:rsidR="00147605" w:rsidRDefault="00147605" w:rsidP="005848A8"/>
    <w:p w14:paraId="232D6B78" w14:textId="77777777" w:rsidR="009B4533" w:rsidRDefault="009B4533">
      <w:r>
        <w:br w:type="page"/>
      </w:r>
    </w:p>
    <w:p w14:paraId="64DB6F67" w14:textId="77777777" w:rsidR="008101E2" w:rsidRDefault="00963EB4">
      <w:pPr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lastRenderedPageBreak/>
        <w:t>Who do Rans</w:t>
      </w:r>
      <w:r w:rsidR="00BF3218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 xml:space="preserve">omware </w:t>
      </w:r>
      <w:r w:rsidR="006553C8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author</w:t>
      </w:r>
      <w:r w:rsidR="00F84C68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’</w:t>
      </w:r>
      <w:r w:rsidR="006553C8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 xml:space="preserve">s </w:t>
      </w:r>
      <w:r w:rsidR="00E263BA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tar</w:t>
      </w:r>
      <w:r w:rsidR="002814D2" w:rsidRPr="008A329D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get?</w:t>
      </w:r>
    </w:p>
    <w:p w14:paraId="0ADCBCAD" w14:textId="77777777" w:rsidR="008A329D" w:rsidRPr="008A329D" w:rsidRDefault="008A329D">
      <w:pPr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</w:p>
    <w:p w14:paraId="7A11F7A0" w14:textId="77777777" w:rsidR="00580AE0" w:rsidRDefault="008101E2">
      <w:r>
        <w:rPr>
          <w:noProof/>
        </w:rPr>
        <w:drawing>
          <wp:inline distT="0" distB="0" distL="0" distR="0" wp14:anchorId="3740BBCF" wp14:editId="7287E1BD">
            <wp:extent cx="5731510" cy="3207385"/>
            <wp:effectExtent l="0" t="0" r="2540" b="0"/>
            <wp:docPr id="1406943737" name="Picture 1" descr="A blue and red informational poster&#10;&#10;Description automatically generated with medium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406943737" name="Picture 1" descr="A blue and red informational poster&#10;&#10;Description automatically generated with medium confidence"/>
                    <pic:cNvPicPr/>
                  </pic:nvPicPr>
                  <pic:blipFill>
                    <a:blip r:embed="rId14"/>
                    <a:stretch>
                      <a:fillRect/>
                    </a:stretch>
                  </pic:blipFill>
                  <pic:spPr>
                    <a:xfrm>
                      <a:off x="0" y="0"/>
                      <a:ext cx="5731510" cy="3207385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887354B" w14:textId="17985C43" w:rsidR="00C73952" w:rsidRDefault="00BE144F">
      <w:r>
        <w:t xml:space="preserve">In that </w:t>
      </w:r>
      <w:r w:rsidR="00512713">
        <w:t>im</w:t>
      </w:r>
      <w:r w:rsidR="000840AC">
        <w:t>age abo</w:t>
      </w:r>
      <w:r w:rsidR="008A1E7F">
        <w:t>v</w:t>
      </w:r>
      <w:r w:rsidR="000840AC">
        <w:t xml:space="preserve">e, it appears that the </w:t>
      </w:r>
      <w:r w:rsidR="008A1E7F">
        <w:t>Bus</w:t>
      </w:r>
      <w:r w:rsidR="00C459B4">
        <w:t>iness are the main target</w:t>
      </w:r>
      <w:r w:rsidR="00DB28A2">
        <w:t xml:space="preserve">s for these viruses </w:t>
      </w:r>
      <w:r w:rsidR="00663AEC">
        <w:t xml:space="preserve">as they </w:t>
      </w:r>
      <w:r w:rsidR="004039D5">
        <w:t xml:space="preserve">Mention on </w:t>
      </w:r>
      <w:r w:rsidR="00652CF4">
        <w:t>Malwareby</w:t>
      </w:r>
      <w:r w:rsidR="0016300E">
        <w:t>tes</w:t>
      </w:r>
      <w:sdt>
        <w:sdtPr>
          <w:id w:val="-1444230685"/>
          <w:citation/>
        </w:sdtPr>
        <w:sdtContent>
          <w:r w:rsidR="00305B31">
            <w:fldChar w:fldCharType="begin"/>
          </w:r>
          <w:r w:rsidR="00305B31">
            <w:instrText xml:space="preserve"> CITATION Mal24 \l 2057 </w:instrText>
          </w:r>
          <w:r w:rsidR="00305B31">
            <w:fldChar w:fldCharType="separate"/>
          </w:r>
          <w:r w:rsidR="00305B31">
            <w:rPr>
              <w:noProof/>
            </w:rPr>
            <w:t xml:space="preserve"> </w:t>
          </w:r>
          <w:r w:rsidR="00305B31" w:rsidRPr="00305B31">
            <w:rPr>
              <w:noProof/>
            </w:rPr>
            <w:t>[3]</w:t>
          </w:r>
          <w:r w:rsidR="00305B31">
            <w:fldChar w:fldCharType="end"/>
          </w:r>
        </w:sdtContent>
      </w:sdt>
      <w:r w:rsidR="0016300E">
        <w:t>.</w:t>
      </w:r>
      <w:r w:rsidR="00C73952">
        <w:br w:type="page"/>
      </w:r>
    </w:p>
    <w:p w14:paraId="648DD931" w14:textId="05742A2B" w:rsidR="00147605" w:rsidRPr="00862812" w:rsidRDefault="00CD0036" w:rsidP="005848A8">
      <w:pPr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62812">
        <w:rPr>
          <w:bCs/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lastRenderedPageBreak/>
        <w:t>Popular Ransomware Variants:</w:t>
      </w:r>
    </w:p>
    <w:p w14:paraId="1E3F50FE" w14:textId="59C84D88" w:rsidR="00CD0036" w:rsidRDefault="00305B31" w:rsidP="005848A8">
      <w:r>
        <w:t xml:space="preserve">They </w:t>
      </w:r>
      <w:r w:rsidR="00C53B0A">
        <w:t>are many di</w:t>
      </w:r>
      <w:r w:rsidR="00420DAE">
        <w:t>fferent types of Ransomware</w:t>
      </w:r>
      <w:r w:rsidR="00982BEB">
        <w:t xml:space="preserve"> gro</w:t>
      </w:r>
      <w:r w:rsidR="004C264F">
        <w:t>ups</w:t>
      </w:r>
      <w:r w:rsidR="002873F5">
        <w:t>, however here are some popula</w:t>
      </w:r>
      <w:r w:rsidR="00982BEB">
        <w:t>r examples</w:t>
      </w:r>
      <w:r w:rsidR="00470598">
        <w:t xml:space="preserve"> </w:t>
      </w:r>
      <w:r w:rsidR="00960A74">
        <w:t>on CHEK POINT website</w:t>
      </w:r>
      <w:r w:rsidR="00982BEB">
        <w:t xml:space="preserve"> </w:t>
      </w:r>
      <w:r w:rsidR="00680013">
        <w:t>{</w:t>
      </w:r>
      <w:proofErr w:type="spellStart"/>
      <w:proofErr w:type="gramStart"/>
      <w:r w:rsidR="00346C04">
        <w:t>Ryuk,Maze</w:t>
      </w:r>
      <w:proofErr w:type="gramEnd"/>
      <w:r w:rsidR="00346C04">
        <w:t>,R</w:t>
      </w:r>
      <w:r w:rsidR="00E51259">
        <w:t>E</w:t>
      </w:r>
      <w:r w:rsidR="00346C04">
        <w:t>vil</w:t>
      </w:r>
      <w:proofErr w:type="spellEnd"/>
      <w:r w:rsidR="00346C04">
        <w:t>,</w:t>
      </w:r>
      <w:r w:rsidR="00D918A6">
        <w:t xml:space="preserve"> </w:t>
      </w:r>
      <w:proofErr w:type="spellStart"/>
      <w:r w:rsidR="00D918A6">
        <w:t>Lock</w:t>
      </w:r>
      <w:r w:rsidR="00EE4ECD">
        <w:t>bit</w:t>
      </w:r>
      <w:proofErr w:type="spellEnd"/>
      <w:r w:rsidR="00EE4ECD">
        <w:t xml:space="preserve">, </w:t>
      </w:r>
      <w:proofErr w:type="spellStart"/>
      <w:r w:rsidR="00E51259">
        <w:t>DearCry</w:t>
      </w:r>
      <w:proofErr w:type="spellEnd"/>
      <w:r w:rsidR="00E51259">
        <w:t>, La</w:t>
      </w:r>
      <w:r w:rsidR="00881D64">
        <w:t>psus$]</w:t>
      </w:r>
      <w:sdt>
        <w:sdtPr>
          <w:id w:val="2125650061"/>
          <w:citation/>
        </w:sdtPr>
        <w:sdtEndPr/>
        <w:sdtContent>
          <w:r w:rsidR="00C614DA">
            <w:fldChar w:fldCharType="begin"/>
          </w:r>
          <w:r w:rsidR="00C614DA">
            <w:instrText xml:space="preserve"> CITATION CHE24 \l 2057 </w:instrText>
          </w:r>
          <w:r w:rsidR="00C614DA"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[4]</w:t>
          </w:r>
          <w:r w:rsidR="00C614DA">
            <w:fldChar w:fldCharType="end"/>
          </w:r>
        </w:sdtContent>
      </w:sdt>
      <w:r w:rsidR="00881D64">
        <w:t>.</w:t>
      </w:r>
    </w:p>
    <w:p w14:paraId="38DBE110" w14:textId="77777777" w:rsidR="008E129D" w:rsidRDefault="008E129D" w:rsidP="005848A8"/>
    <w:p w14:paraId="0B99868B" w14:textId="15D2080A" w:rsidR="00B65272" w:rsidRDefault="00B65272">
      <w:r>
        <w:br w:type="page"/>
      </w:r>
    </w:p>
    <w:p w14:paraId="358B2F91" w14:textId="2519AB22" w:rsidR="008E129D" w:rsidRPr="00862812" w:rsidRDefault="0090395D" w:rsidP="005848A8">
      <w:pPr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lastRenderedPageBreak/>
        <w:t>Protection</w:t>
      </w:r>
      <w:r w:rsidR="000A24BF" w:rsidRPr="00862812">
        <w:rPr>
          <w:color w:val="156082" w:themeColor="accent1"/>
          <w:sz w:val="40"/>
          <w:szCs w:val="40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:</w:t>
      </w:r>
    </w:p>
    <w:p w14:paraId="42A0C558" w14:textId="373F77FE" w:rsidR="000A24BF" w:rsidRDefault="00A85A0C" w:rsidP="005848A8">
      <w:r>
        <w:t>Ev</w:t>
      </w:r>
      <w:r w:rsidR="00850103">
        <w:t xml:space="preserve">ery problem has a solution or, </w:t>
      </w:r>
      <w:r w:rsidR="00F205DB">
        <w:t xml:space="preserve">more precisely there </w:t>
      </w:r>
      <w:r w:rsidR="00F109A9">
        <w:t xml:space="preserve">is way to find out </w:t>
      </w:r>
      <w:r w:rsidR="009330AB">
        <w:t xml:space="preserve">to get away from this </w:t>
      </w:r>
      <w:proofErr w:type="gramStart"/>
      <w:r w:rsidR="009330AB">
        <w:t>viruses</w:t>
      </w:r>
      <w:r w:rsidR="00D37F8A">
        <w:t>,</w:t>
      </w:r>
      <w:r w:rsidR="009330AB">
        <w:t xml:space="preserve">  </w:t>
      </w:r>
      <w:r w:rsidR="00577ADA">
        <w:t>moreover</w:t>
      </w:r>
      <w:proofErr w:type="gramEnd"/>
      <w:r w:rsidR="00577ADA">
        <w:t>,</w:t>
      </w:r>
      <w:r w:rsidR="00D37F8A">
        <w:t xml:space="preserve"> on devo</w:t>
      </w:r>
      <w:r w:rsidR="0096288A">
        <w:t xml:space="preserve">team </w:t>
      </w:r>
      <w:r w:rsidR="006B5D8E">
        <w:t xml:space="preserve">mention that </w:t>
      </w:r>
      <w:r w:rsidR="009146A0">
        <w:t>“</w:t>
      </w:r>
      <w:r w:rsidR="00EE346C">
        <w:t>We can protect our organis</w:t>
      </w:r>
      <w:r w:rsidR="00C541F8">
        <w:t>ation from</w:t>
      </w:r>
      <w:r w:rsidR="005D1141">
        <w:t xml:space="preserve"> Ransomware attacks</w:t>
      </w:r>
      <w:r w:rsidR="00AF0983">
        <w:t xml:space="preserve"> by p</w:t>
      </w:r>
      <w:r w:rsidR="0027032B">
        <w:t>reventing or what to do when Ransom</w:t>
      </w:r>
      <w:r w:rsidR="003C54C7">
        <w:t xml:space="preserve">ware attacks strike mitigate </w:t>
      </w:r>
      <w:r w:rsidR="007D473A">
        <w:t>the impact</w:t>
      </w:r>
      <w:r w:rsidR="009146A0">
        <w:t>”</w:t>
      </w:r>
      <w:sdt>
        <w:sdtPr>
          <w:id w:val="1591817775"/>
          <w:citation/>
        </w:sdtPr>
        <w:sdtEndPr/>
        <w:sdtContent>
          <w:r w:rsidR="00495344">
            <w:fldChar w:fldCharType="begin"/>
          </w:r>
          <w:r w:rsidR="00495344">
            <w:instrText xml:space="preserve"> CITATION Dev24 \l 2057 </w:instrText>
          </w:r>
          <w:r w:rsidR="00495344">
            <w:fldChar w:fldCharType="separate"/>
          </w:r>
          <w:r w:rsidR="00B74D4F">
            <w:rPr>
              <w:noProof/>
            </w:rPr>
            <w:t xml:space="preserve"> </w:t>
          </w:r>
          <w:r w:rsidR="00B74D4F" w:rsidRPr="00B74D4F">
            <w:rPr>
              <w:noProof/>
            </w:rPr>
            <w:t>[5]</w:t>
          </w:r>
          <w:r w:rsidR="00495344">
            <w:fldChar w:fldCharType="end"/>
          </w:r>
        </w:sdtContent>
      </w:sdt>
      <w:r w:rsidR="009146A0">
        <w:t>:</w:t>
      </w:r>
    </w:p>
    <w:p w14:paraId="77D585EA" w14:textId="77777777" w:rsidR="00826E4E" w:rsidRDefault="00826E4E" w:rsidP="005848A8"/>
    <w:p w14:paraId="052926D0" w14:textId="0AFE5255" w:rsidR="00456889" w:rsidRDefault="00CA388F" w:rsidP="002E1203">
      <w:pPr>
        <w:pStyle w:val="ListParagraph"/>
        <w:numPr>
          <w:ilvl w:val="0"/>
          <w:numId w:val="3"/>
        </w:numPr>
      </w:pPr>
      <w:r>
        <w:t xml:space="preserve">Educate your users on how to </w:t>
      </w:r>
      <w:r w:rsidR="00321F26">
        <w:t xml:space="preserve">avoid clicking </w:t>
      </w:r>
      <w:r w:rsidR="0041105D">
        <w:t>spammy links.</w:t>
      </w:r>
    </w:p>
    <w:p w14:paraId="4DF3D26D" w14:textId="757D3A86" w:rsidR="0041105D" w:rsidRDefault="0041105D" w:rsidP="002E1203">
      <w:pPr>
        <w:pStyle w:val="ListParagraph"/>
        <w:numPr>
          <w:ilvl w:val="0"/>
          <w:numId w:val="3"/>
        </w:numPr>
      </w:pPr>
      <w:r>
        <w:t>Remo</w:t>
      </w:r>
      <w:r w:rsidR="00AC79C5">
        <w:t>ve vulnerabilities.</w:t>
      </w:r>
    </w:p>
    <w:p w14:paraId="58639D04" w14:textId="2C64F09B" w:rsidR="00AC79C5" w:rsidRDefault="00AC79C5" w:rsidP="002E1203">
      <w:pPr>
        <w:pStyle w:val="ListParagraph"/>
        <w:numPr>
          <w:ilvl w:val="0"/>
          <w:numId w:val="3"/>
        </w:numPr>
      </w:pPr>
      <w:r>
        <w:t>Ena</w:t>
      </w:r>
      <w:r w:rsidR="008D1AC4">
        <w:t>ble good passwords and use st</w:t>
      </w:r>
      <w:r w:rsidR="002E0146">
        <w:t>rong authentication.</w:t>
      </w:r>
    </w:p>
    <w:p w14:paraId="3DE78D68" w14:textId="77B1422A" w:rsidR="002E0146" w:rsidRDefault="00D168B3" w:rsidP="002E1203">
      <w:pPr>
        <w:pStyle w:val="ListParagraph"/>
        <w:numPr>
          <w:ilvl w:val="0"/>
          <w:numId w:val="3"/>
        </w:numPr>
      </w:pPr>
      <w:r>
        <w:t>Make use of security m</w:t>
      </w:r>
      <w:r w:rsidR="00DC21D6">
        <w:t>onitoring and intelligence</w:t>
      </w:r>
      <w:r w:rsidR="00282C5F">
        <w:t>.</w:t>
      </w:r>
    </w:p>
    <w:p w14:paraId="65B08006" w14:textId="7F9211E4" w:rsidR="00282C5F" w:rsidRDefault="00282C5F" w:rsidP="002E1203">
      <w:pPr>
        <w:pStyle w:val="ListParagraph"/>
        <w:numPr>
          <w:ilvl w:val="0"/>
          <w:numId w:val="3"/>
        </w:numPr>
      </w:pPr>
      <w:r>
        <w:t>Pay atten</w:t>
      </w:r>
      <w:r w:rsidR="00261D07">
        <w:t>tion to supply-chain risks.</w:t>
      </w:r>
    </w:p>
    <w:p w14:paraId="2867D855" w14:textId="43F73FB1" w:rsidR="00261D07" w:rsidRDefault="00261D07" w:rsidP="002E1203">
      <w:pPr>
        <w:pStyle w:val="ListParagraph"/>
        <w:numPr>
          <w:ilvl w:val="0"/>
          <w:numId w:val="3"/>
        </w:numPr>
      </w:pPr>
      <w:r>
        <w:t>Improv</w:t>
      </w:r>
      <w:r w:rsidR="00A54B8F">
        <w:t>e your defence in depth security</w:t>
      </w:r>
      <w:r w:rsidR="000D35C0">
        <w:t xml:space="preserve"> architecture.</w:t>
      </w:r>
    </w:p>
    <w:p w14:paraId="38632C54" w14:textId="64338C47" w:rsidR="000D35C0" w:rsidRDefault="000D35C0" w:rsidP="002E1203">
      <w:pPr>
        <w:pStyle w:val="ListParagraph"/>
        <w:numPr>
          <w:ilvl w:val="0"/>
          <w:numId w:val="3"/>
        </w:numPr>
      </w:pPr>
      <w:r>
        <w:t xml:space="preserve">Maintain plans and </w:t>
      </w:r>
      <w:r w:rsidR="00F7369C">
        <w:t>policies.</w:t>
      </w:r>
    </w:p>
    <w:p w14:paraId="22DBD64E" w14:textId="051F2A12" w:rsidR="00F7369C" w:rsidRDefault="00F7369C" w:rsidP="002E1203">
      <w:pPr>
        <w:pStyle w:val="ListParagraph"/>
        <w:numPr>
          <w:ilvl w:val="0"/>
          <w:numId w:val="3"/>
        </w:numPr>
      </w:pPr>
      <w:r>
        <w:t>Maintain a secured back</w:t>
      </w:r>
      <w:r w:rsidR="00826E4E">
        <w:t>up of your data.</w:t>
      </w:r>
    </w:p>
    <w:p w14:paraId="181DBDCA" w14:textId="77777777" w:rsidR="00826E4E" w:rsidRDefault="00826E4E" w:rsidP="00826E4E">
      <w:pPr>
        <w:pStyle w:val="ListParagraph"/>
      </w:pPr>
    </w:p>
    <w:p w14:paraId="36FFD216" w14:textId="77777777" w:rsidR="00B25391" w:rsidRDefault="00B25391" w:rsidP="005848A8"/>
    <w:p w14:paraId="5CD14F6A" w14:textId="77777777" w:rsidR="008E129D" w:rsidRDefault="008E129D" w:rsidP="005848A8"/>
    <w:p w14:paraId="581ACF1F" w14:textId="77777777" w:rsidR="00BB4F5D" w:rsidRPr="00AC103F" w:rsidRDefault="00BB4F5D" w:rsidP="005848A8">
      <w:pPr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</w:p>
    <w:p w14:paraId="742DA9B5" w14:textId="523B55FE" w:rsidR="00BB4F5D" w:rsidRDefault="00BB4F5D" w:rsidP="005848A8">
      <w:pPr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</w:pPr>
      <w:r w:rsidRPr="00AC103F"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Conclu</w:t>
      </w:r>
      <w:r w:rsidR="00AC103F" w:rsidRPr="00AC103F"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s</w:t>
      </w:r>
      <w:r w:rsidRPr="00AC103F"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ion</w:t>
      </w:r>
      <w:r w:rsidR="00AC103F">
        <w:rPr>
          <w:color w:val="156082" w:themeColor="accent1"/>
          <w:sz w:val="36"/>
          <w:szCs w:val="36"/>
          <w14:shadow w14:blurRad="38100" w14:dist="25400" w14:dir="5400000" w14:sx="100000" w14:sy="100000" w14:kx="0" w14:ky="0" w14:algn="ctr">
            <w14:srgbClr w14:val="6E747A">
              <w14:alpha w14:val="57000"/>
            </w14:srgbClr>
          </w14:shadow>
          <w14:textOutline w14:w="0" w14:cap="flat" w14:cmpd="sng" w14:algn="ctr">
            <w14:noFill/>
            <w14:prstDash w14:val="solid"/>
            <w14:round/>
          </w14:textOutline>
        </w:rPr>
        <w:t>:</w:t>
      </w:r>
    </w:p>
    <w:p w14:paraId="5C30CF76" w14:textId="6080311B" w:rsidR="00E90D2A" w:rsidRPr="00E90D2A" w:rsidRDefault="00E90D2A" w:rsidP="005848A8">
      <w:pPr>
        <w:rPr>
          <w:color w:val="000000" w:themeColor="text1"/>
          <w14:shadow w14:blurRad="38100" w14:dist="19050" w14:dir="2700000" w14:sx="100000" w14:sy="100000" w14:kx="0" w14:ky="0" w14:algn="tl">
            <w14:schemeClr w14:val="dk1">
              <w14:alpha w14:val="60000"/>
            </w14:schemeClr>
          </w14:shadow>
          <w14:textOutline w14:w="0" w14:cap="flat" w14:cmpd="sng" w14:algn="ctr">
            <w14:noFill/>
            <w14:prstDash w14:val="solid"/>
            <w14:round/>
          </w14:textOutline>
        </w:rPr>
      </w:pPr>
    </w:p>
    <w:p w14:paraId="12390E34" w14:textId="6772AE9A" w:rsidR="008E129D" w:rsidRDefault="003960EA" w:rsidP="00146608">
      <w:r>
        <w:t>To conclude</w:t>
      </w:r>
      <w:r w:rsidR="001B22A1">
        <w:t xml:space="preserve">, </w:t>
      </w:r>
      <w:r w:rsidR="00E90D2A">
        <w:t>I wo</w:t>
      </w:r>
      <w:r>
        <w:t>uld like to say th</w:t>
      </w:r>
      <w:r w:rsidR="00146608">
        <w:t xml:space="preserve">at </w:t>
      </w:r>
      <w:r w:rsidR="001B22A1">
        <w:t xml:space="preserve">we must safe our data from some </w:t>
      </w:r>
      <w:r w:rsidR="00DE3B54">
        <w:t xml:space="preserve">place away from internet </w:t>
      </w:r>
      <w:r w:rsidR="00C33F79">
        <w:t>like save them on (NAS</w:t>
      </w:r>
      <w:r w:rsidR="00D90B16">
        <w:t xml:space="preserve">, </w:t>
      </w:r>
      <w:r w:rsidR="00595402">
        <w:t>USB</w:t>
      </w:r>
      <w:r w:rsidR="00C33F79">
        <w:t>)</w:t>
      </w:r>
      <w:r w:rsidR="00595402">
        <w:t>,</w:t>
      </w:r>
      <w:r w:rsidR="00EA6202">
        <w:t xml:space="preserve"> on the </w:t>
      </w:r>
      <w:r w:rsidR="002D35C0">
        <w:t>other hand</w:t>
      </w:r>
      <w:r w:rsidR="00EA6202">
        <w:t>, I would say that we sh</w:t>
      </w:r>
      <w:r w:rsidR="00B51AC5">
        <w:t>ould not open any</w:t>
      </w:r>
      <w:r w:rsidR="00E676C8">
        <w:t xml:space="preserve"> [ </w:t>
      </w:r>
      <w:r w:rsidR="00B51AC5">
        <w:t>links</w:t>
      </w:r>
      <w:r w:rsidR="00AB1F3D">
        <w:t>, emails</w:t>
      </w:r>
      <w:r w:rsidR="009B2DEA">
        <w:t>,</w:t>
      </w:r>
      <w:r w:rsidR="00AB1F3D">
        <w:t xml:space="preserve"> text mes</w:t>
      </w:r>
      <w:r w:rsidR="00E676C8">
        <w:t>sage</w:t>
      </w:r>
      <w:r w:rsidR="00B51AC5">
        <w:t xml:space="preserve"> </w:t>
      </w:r>
      <w:r w:rsidR="009B2DEA">
        <w:t xml:space="preserve">……] </w:t>
      </w:r>
      <w:r w:rsidR="006774C5">
        <w:t>when they are coming</w:t>
      </w:r>
      <w:r w:rsidR="00146608">
        <w:t xml:space="preserve"> </w:t>
      </w:r>
      <w:r w:rsidR="006774C5">
        <w:t xml:space="preserve">from </w:t>
      </w:r>
      <w:r w:rsidR="00146608">
        <w:t>n</w:t>
      </w:r>
      <w:r w:rsidR="006774C5">
        <w:t>on</w:t>
      </w:r>
      <w:r w:rsidR="00146608">
        <w:t>-</w:t>
      </w:r>
      <w:r w:rsidR="006774C5">
        <w:t>reco</w:t>
      </w:r>
      <w:r w:rsidR="00146608">
        <w:t>g</w:t>
      </w:r>
      <w:r w:rsidR="006774C5">
        <w:t>nising pl</w:t>
      </w:r>
      <w:r w:rsidR="00146608">
        <w:t>ace</w:t>
      </w:r>
      <w:r w:rsidR="006816CE">
        <w:t xml:space="preserve"> or Un</w:t>
      </w:r>
      <w:r w:rsidR="00EB4CD8">
        <w:t>known Persons</w:t>
      </w:r>
      <w:r w:rsidR="0026027E">
        <w:t>…</w:t>
      </w:r>
      <w:proofErr w:type="gramStart"/>
      <w:r w:rsidR="0026027E">
        <w:t>…..</w:t>
      </w:r>
      <w:proofErr w:type="gramEnd"/>
    </w:p>
    <w:p w14:paraId="5E6AF469" w14:textId="3AD037CC" w:rsidR="00CC335F" w:rsidRDefault="00CC335F">
      <w:r>
        <w:br w:type="page"/>
      </w:r>
    </w:p>
    <w:sdt>
      <w:sdtPr>
        <w:rPr>
          <w:rFonts w:asciiTheme="minorHAnsi" w:eastAsiaTheme="minorEastAsia" w:hAnsiTheme="minorHAnsi" w:cstheme="minorBidi"/>
          <w:color w:val="auto"/>
          <w:sz w:val="24"/>
          <w:szCs w:val="24"/>
        </w:rPr>
        <w:id w:val="1240221775"/>
        <w:docPartObj>
          <w:docPartGallery w:val="Bibliographies"/>
          <w:docPartUnique/>
        </w:docPartObj>
      </w:sdtPr>
      <w:sdtEndPr/>
      <w:sdtContent>
        <w:p w14:paraId="6C29B967" w14:textId="1D6ACAE6" w:rsidR="00B74D4F" w:rsidRDefault="00B74D4F">
          <w:pPr>
            <w:pStyle w:val="Heading1"/>
          </w:pPr>
          <w:r>
            <w:t>References</w:t>
          </w:r>
        </w:p>
        <w:sdt>
          <w:sdtPr>
            <w:id w:val="-573587230"/>
            <w:bibliography/>
          </w:sdtPr>
          <w:sdtEndPr/>
          <w:sdtContent>
            <w:p w14:paraId="4755AF04" w14:textId="77777777" w:rsidR="00B74D4F" w:rsidRDefault="00B74D4F">
              <w:pPr>
                <w:rPr>
                  <w:noProof/>
                </w:rPr>
              </w:pPr>
              <w:r>
                <w:fldChar w:fldCharType="begin"/>
              </w:r>
              <w:r>
                <w:instrText xml:space="preserve"> BIBLIOGRAPHY </w:instrText>
              </w:r>
              <w:r>
                <w:fldChar w:fldCharType="separate"/>
              </w:r>
            </w:p>
            <w:tbl>
              <w:tblPr>
                <w:tblW w:w="5000" w:type="pct"/>
                <w:tblCellSpacing w:w="15" w:type="dxa"/>
                <w:tblCellMar>
                  <w:top w:w="15" w:type="dxa"/>
                  <w:left w:w="15" w:type="dxa"/>
                  <w:bottom w:w="15" w:type="dxa"/>
                  <w:right w:w="15" w:type="dxa"/>
                </w:tblCellMar>
                <w:tblLook w:val="04A0" w:firstRow="1" w:lastRow="0" w:firstColumn="1" w:lastColumn="0" w:noHBand="0" w:noVBand="1"/>
              </w:tblPr>
              <w:tblGrid>
                <w:gridCol w:w="345"/>
                <w:gridCol w:w="8681"/>
              </w:tblGrid>
              <w:tr w:rsidR="00B74D4F" w14:paraId="72061719" w14:textId="77777777">
                <w:trPr>
                  <w:divId w:val="986056939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231FFF1E" w14:textId="6BE18FC7" w:rsidR="00B74D4F" w:rsidRDefault="00B74D4F">
                    <w:pPr>
                      <w:pStyle w:val="Bibliography"/>
                      <w:rPr>
                        <w:noProof/>
                        <w:kern w:val="0"/>
                        <w14:ligatures w14:val="none"/>
                      </w:rPr>
                    </w:pPr>
                    <w:r>
                      <w:rPr>
                        <w:noProof/>
                      </w:rPr>
                      <w:t xml:space="preserve">[1]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1D8AD47A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“National Cyber Security Center,” [Online]. Available: https://www.ncsc.gov.uk/ransomware/home. [Accessed 29 October 2024].</w:t>
                    </w:r>
                  </w:p>
                </w:tc>
              </w:tr>
              <w:tr w:rsidR="00B74D4F" w14:paraId="26FEE998" w14:textId="77777777">
                <w:trPr>
                  <w:divId w:val="986056939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6EB0FE8F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[2]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1722A41F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“ZD NET,” [Online]. Available: https://www.zdnet.com/article/what-is-ransomware-everything-you-need-to-know-and-how-to-reduce-your-risk/#google_vignette. [Accessed 29 October 2024].</w:t>
                    </w:r>
                  </w:p>
                </w:tc>
              </w:tr>
              <w:tr w:rsidR="00B74D4F" w14:paraId="335D5AC7" w14:textId="77777777">
                <w:trPr>
                  <w:divId w:val="986056939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1C5425C4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[3]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633996DC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“Malwarebytes LABS,” [Online]. Available: https://www.malwarebytes.com/blog/101/2016/11/ransomware-doesnt-mean-game-over. [Accessed 29 October 2024].</w:t>
                    </w:r>
                  </w:p>
                </w:tc>
              </w:tr>
              <w:tr w:rsidR="00B74D4F" w14:paraId="03DB3038" w14:textId="77777777">
                <w:trPr>
                  <w:divId w:val="986056939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1F704A81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[4]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31E6F1E8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“CHECK POINT,” [Online]. Available: https://www.checkpoint.com/cyber-hub/threat-prevention/ransomware/. [Accessed 29 October 2024].</w:t>
                    </w:r>
                  </w:p>
                </w:tc>
              </w:tr>
              <w:tr w:rsidR="00B74D4F" w14:paraId="01F798FF" w14:textId="77777777">
                <w:trPr>
                  <w:divId w:val="986056939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0AD58D25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[5]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3D946BC7" w14:textId="77777777" w:rsidR="00B74D4F" w:rsidRDefault="00B74D4F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“Devoteam,” [Online]. Available: https://www.devoteam.com/expert-view/ransomware-attack-prevention-tips/. [Accessed 29 October 2024].</w:t>
                    </w:r>
                  </w:p>
                </w:tc>
              </w:tr>
            </w:tbl>
            <w:p w14:paraId="12B5311A" w14:textId="77777777" w:rsidR="00B74D4F" w:rsidRDefault="00B74D4F">
              <w:pPr>
                <w:divId w:val="986056939"/>
                <w:rPr>
                  <w:rFonts w:eastAsia="Times New Roman"/>
                  <w:noProof/>
                </w:rPr>
              </w:pPr>
            </w:p>
            <w:p w14:paraId="17BA8634" w14:textId="1B2CB6BA" w:rsidR="00B74D4F" w:rsidRDefault="00B74D4F">
              <w:r>
                <w:rPr>
                  <w:b/>
                  <w:bCs/>
                  <w:noProof/>
                </w:rPr>
                <w:fldChar w:fldCharType="end"/>
              </w:r>
            </w:p>
          </w:sdtContent>
        </w:sdt>
      </w:sdtContent>
    </w:sdt>
    <w:p w14:paraId="6852EF9B" w14:textId="4C876B7C" w:rsidR="00B74D4F" w:rsidRPr="00B74D4F" w:rsidRDefault="00B74D4F" w:rsidP="005848A8">
      <w:pPr>
        <w:rPr>
          <w:sz w:val="28"/>
          <w:szCs w:val="28"/>
        </w:rPr>
      </w:pPr>
    </w:p>
    <w:sectPr w:rsidR="00B74D4F" w:rsidRPr="00B74D4F" w:rsidSect="00805E21">
      <w:footerReference w:type="default" r:id="rId15"/>
      <w:pgSz w:w="11906" w:h="16838"/>
      <w:pgMar w:top="1440" w:right="1440" w:bottom="1440" w:left="1440" w:header="708" w:footer="708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7E17E28B" w14:textId="77777777" w:rsidR="00210310" w:rsidRDefault="00210310" w:rsidP="00F90434">
      <w:pPr>
        <w:spacing w:after="0" w:line="240" w:lineRule="auto"/>
      </w:pPr>
      <w:r>
        <w:separator/>
      </w:r>
    </w:p>
  </w:endnote>
  <w:endnote w:type="continuationSeparator" w:id="0">
    <w:p w14:paraId="3E2D87A2" w14:textId="77777777" w:rsidR="00210310" w:rsidRDefault="00210310" w:rsidP="00F90434">
      <w:pPr>
        <w:spacing w:after="0" w:line="240" w:lineRule="auto"/>
      </w:pPr>
      <w:r>
        <w:continuationSeparator/>
      </w:r>
    </w:p>
  </w:endnote>
  <w:endnote w:type="continuationNotice" w:id="1">
    <w:p w14:paraId="236064DE" w14:textId="77777777" w:rsidR="00210310" w:rsidRDefault="00210310">
      <w:pPr>
        <w:spacing w:after="0" w:line="240" w:lineRule="auto"/>
      </w:pP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altName w:val="Calibri"/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p w14:paraId="25D4CC7F" w14:textId="77777777" w:rsidR="00CA382E" w:rsidRDefault="00CA382E">
    <w:pPr>
      <w:pStyle w:val="Footer"/>
      <w:jc w:val="center"/>
    </w:pPr>
  </w:p>
  <w:sdt>
    <w:sdtPr>
      <w:id w:val="-921254870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6FDB9889" w14:textId="5910C896" w:rsidR="00CA382E" w:rsidRDefault="00CA382E">
        <w:pPr>
          <w:pStyle w:val="Footer"/>
          <w:jc w:val="cen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4406A00F" w14:textId="0779D0DB" w:rsidR="00D7399D" w:rsidRDefault="00D7399D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74AFAB4F" w14:textId="77777777" w:rsidR="00210310" w:rsidRDefault="00210310" w:rsidP="00F90434">
      <w:pPr>
        <w:spacing w:after="0" w:line="240" w:lineRule="auto"/>
      </w:pPr>
      <w:r>
        <w:separator/>
      </w:r>
    </w:p>
  </w:footnote>
  <w:footnote w:type="continuationSeparator" w:id="0">
    <w:p w14:paraId="07592E57" w14:textId="77777777" w:rsidR="00210310" w:rsidRDefault="00210310" w:rsidP="00F90434">
      <w:pPr>
        <w:spacing w:after="0" w:line="240" w:lineRule="auto"/>
      </w:pPr>
      <w:r>
        <w:continuationSeparator/>
      </w:r>
    </w:p>
  </w:footnote>
  <w:footnote w:type="continuationNotice" w:id="1">
    <w:p w14:paraId="34CE8EA7" w14:textId="77777777" w:rsidR="00210310" w:rsidRDefault="00210310">
      <w:pPr>
        <w:spacing w:after="0" w:line="240" w:lineRule="auto"/>
      </w:pPr>
    </w:p>
  </w:footnote>
</w:footnotes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64C065E3"/>
    <w:multiLevelType w:val="hybridMultilevel"/>
    <w:tmpl w:val="E4E6064C"/>
    <w:lvl w:ilvl="0" w:tplc="08090017">
      <w:start w:val="1"/>
      <w:numFmt w:val="lowerLetter"/>
      <w:lvlText w:val="%1)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6B446C36"/>
    <w:multiLevelType w:val="hybridMultilevel"/>
    <w:tmpl w:val="51A0E972"/>
    <w:lvl w:ilvl="0" w:tplc="08090011">
      <w:start w:val="1"/>
      <w:numFmt w:val="decimal"/>
      <w:lvlText w:val="%1)"/>
      <w:lvlJc w:val="left"/>
      <w:pPr>
        <w:ind w:left="720" w:hanging="360"/>
      </w:p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2" w15:restartNumberingAfterBreak="0">
    <w:nsid w:val="75823AF1"/>
    <w:multiLevelType w:val="hybridMultilevel"/>
    <w:tmpl w:val="FEDC05B6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num w:numId="1" w16cid:durableId="67074726">
    <w:abstractNumId w:val="2"/>
  </w:num>
  <w:num w:numId="2" w16cid:durableId="178158322">
    <w:abstractNumId w:val="0"/>
  </w:num>
  <w:num w:numId="3" w16cid:durableId="409501430">
    <w:abstractNumId w:val="1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9823B7"/>
    <w:rsid w:val="000378A5"/>
    <w:rsid w:val="00046C63"/>
    <w:rsid w:val="00070D11"/>
    <w:rsid w:val="000719A5"/>
    <w:rsid w:val="00083CDF"/>
    <w:rsid w:val="00083DB2"/>
    <w:rsid w:val="000840AC"/>
    <w:rsid w:val="00084F87"/>
    <w:rsid w:val="000A24BF"/>
    <w:rsid w:val="000A2E2B"/>
    <w:rsid w:val="000A3E95"/>
    <w:rsid w:val="000B2B95"/>
    <w:rsid w:val="000B32AC"/>
    <w:rsid w:val="000B3A46"/>
    <w:rsid w:val="000B49EF"/>
    <w:rsid w:val="000B6070"/>
    <w:rsid w:val="000D35C0"/>
    <w:rsid w:val="000D4D57"/>
    <w:rsid w:val="000D527C"/>
    <w:rsid w:val="00100575"/>
    <w:rsid w:val="00103ADE"/>
    <w:rsid w:val="00107327"/>
    <w:rsid w:val="00130E8F"/>
    <w:rsid w:val="00146608"/>
    <w:rsid w:val="00147605"/>
    <w:rsid w:val="00161A15"/>
    <w:rsid w:val="0016300E"/>
    <w:rsid w:val="00164A73"/>
    <w:rsid w:val="00166763"/>
    <w:rsid w:val="00172E1F"/>
    <w:rsid w:val="00175025"/>
    <w:rsid w:val="0018046D"/>
    <w:rsid w:val="00186156"/>
    <w:rsid w:val="00190648"/>
    <w:rsid w:val="00191980"/>
    <w:rsid w:val="001A63B7"/>
    <w:rsid w:val="001B22A1"/>
    <w:rsid w:val="001F0AF7"/>
    <w:rsid w:val="00210310"/>
    <w:rsid w:val="002114B5"/>
    <w:rsid w:val="00226911"/>
    <w:rsid w:val="00230CF1"/>
    <w:rsid w:val="00253538"/>
    <w:rsid w:val="00257676"/>
    <w:rsid w:val="0026027E"/>
    <w:rsid w:val="00261D07"/>
    <w:rsid w:val="0027004B"/>
    <w:rsid w:val="0027032B"/>
    <w:rsid w:val="00272D59"/>
    <w:rsid w:val="0027431D"/>
    <w:rsid w:val="002814D2"/>
    <w:rsid w:val="00282C5F"/>
    <w:rsid w:val="00283CF5"/>
    <w:rsid w:val="00286AB0"/>
    <w:rsid w:val="002873F5"/>
    <w:rsid w:val="00295D74"/>
    <w:rsid w:val="002C59F9"/>
    <w:rsid w:val="002D0FB8"/>
    <w:rsid w:val="002D35C0"/>
    <w:rsid w:val="002E0146"/>
    <w:rsid w:val="002E1203"/>
    <w:rsid w:val="002F2CFE"/>
    <w:rsid w:val="0030416D"/>
    <w:rsid w:val="00305B31"/>
    <w:rsid w:val="003125E7"/>
    <w:rsid w:val="00321F26"/>
    <w:rsid w:val="00346C04"/>
    <w:rsid w:val="00363095"/>
    <w:rsid w:val="003639A7"/>
    <w:rsid w:val="00377D94"/>
    <w:rsid w:val="00390A6B"/>
    <w:rsid w:val="00390C5B"/>
    <w:rsid w:val="00393E47"/>
    <w:rsid w:val="003960EA"/>
    <w:rsid w:val="003C1070"/>
    <w:rsid w:val="003C54C7"/>
    <w:rsid w:val="004039D5"/>
    <w:rsid w:val="0041105D"/>
    <w:rsid w:val="0041233F"/>
    <w:rsid w:val="00415365"/>
    <w:rsid w:val="00417861"/>
    <w:rsid w:val="00420DAE"/>
    <w:rsid w:val="0045053E"/>
    <w:rsid w:val="00455920"/>
    <w:rsid w:val="00456889"/>
    <w:rsid w:val="00464F0B"/>
    <w:rsid w:val="00465CF3"/>
    <w:rsid w:val="00470598"/>
    <w:rsid w:val="00474514"/>
    <w:rsid w:val="00482004"/>
    <w:rsid w:val="00484BC9"/>
    <w:rsid w:val="00495344"/>
    <w:rsid w:val="004A0BED"/>
    <w:rsid w:val="004C264F"/>
    <w:rsid w:val="004C2877"/>
    <w:rsid w:val="004D3C88"/>
    <w:rsid w:val="004E06BA"/>
    <w:rsid w:val="005008FC"/>
    <w:rsid w:val="00512713"/>
    <w:rsid w:val="005168D1"/>
    <w:rsid w:val="00517DB8"/>
    <w:rsid w:val="005274C7"/>
    <w:rsid w:val="00555284"/>
    <w:rsid w:val="005607B3"/>
    <w:rsid w:val="005644EB"/>
    <w:rsid w:val="00571697"/>
    <w:rsid w:val="00571E5A"/>
    <w:rsid w:val="00577ADA"/>
    <w:rsid w:val="00580AE0"/>
    <w:rsid w:val="005848A8"/>
    <w:rsid w:val="00595402"/>
    <w:rsid w:val="005A3260"/>
    <w:rsid w:val="005B7FBA"/>
    <w:rsid w:val="005D1141"/>
    <w:rsid w:val="005D23C5"/>
    <w:rsid w:val="005D63F0"/>
    <w:rsid w:val="005F760E"/>
    <w:rsid w:val="00604AB8"/>
    <w:rsid w:val="006101DD"/>
    <w:rsid w:val="006206B4"/>
    <w:rsid w:val="006224B5"/>
    <w:rsid w:val="00635DB2"/>
    <w:rsid w:val="00651369"/>
    <w:rsid w:val="00652CF4"/>
    <w:rsid w:val="006553C8"/>
    <w:rsid w:val="00663AEC"/>
    <w:rsid w:val="00665A16"/>
    <w:rsid w:val="006774C5"/>
    <w:rsid w:val="00680013"/>
    <w:rsid w:val="006816CE"/>
    <w:rsid w:val="00694AE6"/>
    <w:rsid w:val="006B03E0"/>
    <w:rsid w:val="006B5D8E"/>
    <w:rsid w:val="006C4873"/>
    <w:rsid w:val="006E2DF4"/>
    <w:rsid w:val="006E3A3C"/>
    <w:rsid w:val="006E5AF2"/>
    <w:rsid w:val="007004B7"/>
    <w:rsid w:val="00721DF5"/>
    <w:rsid w:val="00733943"/>
    <w:rsid w:val="00733DDB"/>
    <w:rsid w:val="00736AAB"/>
    <w:rsid w:val="007401E4"/>
    <w:rsid w:val="00740517"/>
    <w:rsid w:val="0074157E"/>
    <w:rsid w:val="007540C7"/>
    <w:rsid w:val="00763BB9"/>
    <w:rsid w:val="00765358"/>
    <w:rsid w:val="00781499"/>
    <w:rsid w:val="00787D72"/>
    <w:rsid w:val="007A10C4"/>
    <w:rsid w:val="007A652F"/>
    <w:rsid w:val="007B4785"/>
    <w:rsid w:val="007D1382"/>
    <w:rsid w:val="007D2703"/>
    <w:rsid w:val="007D473A"/>
    <w:rsid w:val="007E153F"/>
    <w:rsid w:val="00801771"/>
    <w:rsid w:val="00805E21"/>
    <w:rsid w:val="008101E2"/>
    <w:rsid w:val="00817C2F"/>
    <w:rsid w:val="00821274"/>
    <w:rsid w:val="00826E4E"/>
    <w:rsid w:val="00850103"/>
    <w:rsid w:val="00862812"/>
    <w:rsid w:val="00881D64"/>
    <w:rsid w:val="0088751D"/>
    <w:rsid w:val="008A1E7F"/>
    <w:rsid w:val="008A329D"/>
    <w:rsid w:val="008A6E0B"/>
    <w:rsid w:val="008B2D23"/>
    <w:rsid w:val="008D1AC4"/>
    <w:rsid w:val="008D5A4B"/>
    <w:rsid w:val="008D6359"/>
    <w:rsid w:val="008E129D"/>
    <w:rsid w:val="008E1774"/>
    <w:rsid w:val="008E23C0"/>
    <w:rsid w:val="008E476A"/>
    <w:rsid w:val="008E5C55"/>
    <w:rsid w:val="008E7486"/>
    <w:rsid w:val="008F2772"/>
    <w:rsid w:val="009004EE"/>
    <w:rsid w:val="0090331C"/>
    <w:rsid w:val="0090395D"/>
    <w:rsid w:val="00911315"/>
    <w:rsid w:val="00914660"/>
    <w:rsid w:val="009146A0"/>
    <w:rsid w:val="009330AB"/>
    <w:rsid w:val="009341F8"/>
    <w:rsid w:val="00935F29"/>
    <w:rsid w:val="009512C1"/>
    <w:rsid w:val="00960A74"/>
    <w:rsid w:val="0096288A"/>
    <w:rsid w:val="00963EB4"/>
    <w:rsid w:val="00966354"/>
    <w:rsid w:val="00972206"/>
    <w:rsid w:val="009823B7"/>
    <w:rsid w:val="0098256F"/>
    <w:rsid w:val="00982BEB"/>
    <w:rsid w:val="009847C5"/>
    <w:rsid w:val="009A3479"/>
    <w:rsid w:val="009B2DEA"/>
    <w:rsid w:val="009B4533"/>
    <w:rsid w:val="009D0525"/>
    <w:rsid w:val="009D3415"/>
    <w:rsid w:val="009D7826"/>
    <w:rsid w:val="00A06BD0"/>
    <w:rsid w:val="00A07667"/>
    <w:rsid w:val="00A54B8F"/>
    <w:rsid w:val="00A756D7"/>
    <w:rsid w:val="00A84469"/>
    <w:rsid w:val="00A85A0C"/>
    <w:rsid w:val="00A93568"/>
    <w:rsid w:val="00A95EBC"/>
    <w:rsid w:val="00AA7358"/>
    <w:rsid w:val="00AB1F3D"/>
    <w:rsid w:val="00AB7D3B"/>
    <w:rsid w:val="00AC103F"/>
    <w:rsid w:val="00AC1796"/>
    <w:rsid w:val="00AC2C38"/>
    <w:rsid w:val="00AC79C5"/>
    <w:rsid w:val="00AE71FE"/>
    <w:rsid w:val="00AF0983"/>
    <w:rsid w:val="00AF5669"/>
    <w:rsid w:val="00B15828"/>
    <w:rsid w:val="00B15959"/>
    <w:rsid w:val="00B2528B"/>
    <w:rsid w:val="00B25391"/>
    <w:rsid w:val="00B44E8C"/>
    <w:rsid w:val="00B5182F"/>
    <w:rsid w:val="00B51AC5"/>
    <w:rsid w:val="00B6029C"/>
    <w:rsid w:val="00B65272"/>
    <w:rsid w:val="00B74B19"/>
    <w:rsid w:val="00B74D4F"/>
    <w:rsid w:val="00B76DD0"/>
    <w:rsid w:val="00B83A8D"/>
    <w:rsid w:val="00B84388"/>
    <w:rsid w:val="00B87CA4"/>
    <w:rsid w:val="00B9617F"/>
    <w:rsid w:val="00B96B9A"/>
    <w:rsid w:val="00BA461B"/>
    <w:rsid w:val="00BB4F5D"/>
    <w:rsid w:val="00BB510A"/>
    <w:rsid w:val="00BD7C9F"/>
    <w:rsid w:val="00BE144F"/>
    <w:rsid w:val="00BF3218"/>
    <w:rsid w:val="00C06AB3"/>
    <w:rsid w:val="00C073F8"/>
    <w:rsid w:val="00C14A2A"/>
    <w:rsid w:val="00C217AC"/>
    <w:rsid w:val="00C33F79"/>
    <w:rsid w:val="00C3463D"/>
    <w:rsid w:val="00C36217"/>
    <w:rsid w:val="00C45092"/>
    <w:rsid w:val="00C459B4"/>
    <w:rsid w:val="00C45A41"/>
    <w:rsid w:val="00C50125"/>
    <w:rsid w:val="00C53B0A"/>
    <w:rsid w:val="00C541F8"/>
    <w:rsid w:val="00C614DA"/>
    <w:rsid w:val="00C7128F"/>
    <w:rsid w:val="00C73952"/>
    <w:rsid w:val="00C86B7F"/>
    <w:rsid w:val="00CA382E"/>
    <w:rsid w:val="00CA388F"/>
    <w:rsid w:val="00CA7029"/>
    <w:rsid w:val="00CB2DAC"/>
    <w:rsid w:val="00CB30F0"/>
    <w:rsid w:val="00CC196C"/>
    <w:rsid w:val="00CC335F"/>
    <w:rsid w:val="00CD0036"/>
    <w:rsid w:val="00CD0964"/>
    <w:rsid w:val="00CD3452"/>
    <w:rsid w:val="00CF274E"/>
    <w:rsid w:val="00CF3E27"/>
    <w:rsid w:val="00CF7E58"/>
    <w:rsid w:val="00D168B3"/>
    <w:rsid w:val="00D240E7"/>
    <w:rsid w:val="00D35D78"/>
    <w:rsid w:val="00D36646"/>
    <w:rsid w:val="00D37F8A"/>
    <w:rsid w:val="00D61178"/>
    <w:rsid w:val="00D7399D"/>
    <w:rsid w:val="00D90B16"/>
    <w:rsid w:val="00D918A6"/>
    <w:rsid w:val="00DA1F30"/>
    <w:rsid w:val="00DB28A2"/>
    <w:rsid w:val="00DC21D6"/>
    <w:rsid w:val="00DE006D"/>
    <w:rsid w:val="00DE3B54"/>
    <w:rsid w:val="00E07B43"/>
    <w:rsid w:val="00E15F0D"/>
    <w:rsid w:val="00E16260"/>
    <w:rsid w:val="00E263BA"/>
    <w:rsid w:val="00E360CA"/>
    <w:rsid w:val="00E42A88"/>
    <w:rsid w:val="00E51259"/>
    <w:rsid w:val="00E51A3C"/>
    <w:rsid w:val="00E56FD5"/>
    <w:rsid w:val="00E676C8"/>
    <w:rsid w:val="00E70064"/>
    <w:rsid w:val="00E80FCC"/>
    <w:rsid w:val="00E90D2A"/>
    <w:rsid w:val="00E95075"/>
    <w:rsid w:val="00EA5B31"/>
    <w:rsid w:val="00EA6202"/>
    <w:rsid w:val="00EA7518"/>
    <w:rsid w:val="00EB4CD8"/>
    <w:rsid w:val="00EC219F"/>
    <w:rsid w:val="00EE346C"/>
    <w:rsid w:val="00EE4D39"/>
    <w:rsid w:val="00EE4ECD"/>
    <w:rsid w:val="00F00161"/>
    <w:rsid w:val="00F05398"/>
    <w:rsid w:val="00F109A9"/>
    <w:rsid w:val="00F205DB"/>
    <w:rsid w:val="00F22595"/>
    <w:rsid w:val="00F26F2C"/>
    <w:rsid w:val="00F35847"/>
    <w:rsid w:val="00F5021B"/>
    <w:rsid w:val="00F54D94"/>
    <w:rsid w:val="00F7369C"/>
    <w:rsid w:val="00F73F2A"/>
    <w:rsid w:val="00F83BD8"/>
    <w:rsid w:val="00F84C68"/>
    <w:rsid w:val="00F90434"/>
    <w:rsid w:val="00F93EE5"/>
    <w:rsid w:val="00FA00FE"/>
    <w:rsid w:val="00FB30AE"/>
    <w:rsid w:val="00FB3CEF"/>
    <w:rsid w:val="00FB6DDA"/>
    <w:rsid w:val="00FF4B4A"/>
    <w:rsid w:val="00FF57C2"/>
    <w:rsid w:val="01976B43"/>
    <w:rsid w:val="15707C26"/>
    <w:rsid w:val="2FB11BE3"/>
    <w:rsid w:val="372140D4"/>
    <w:rsid w:val="3D8C9E4C"/>
    <w:rsid w:val="42ADF3B4"/>
    <w:rsid w:val="45D940E6"/>
    <w:rsid w:val="523347B2"/>
    <w:rsid w:val="541F019F"/>
    <w:rsid w:val="603C9859"/>
    <w:rsid w:val="64CB3A78"/>
    <w:rsid w:val="75642F63"/>
    <w:rsid w:val="765929AF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0F78DB1B"/>
  <w15:chartTrackingRefBased/>
  <w15:docId w15:val="{3DF7E1C2-2790-4AA7-80EB-36217A6E9F7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zh-CN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rsid w:val="009823B7"/>
    <w:pPr>
      <w:keepNext/>
      <w:keepLines/>
      <w:spacing w:before="360" w:after="80"/>
      <w:outlineLvl w:val="0"/>
    </w:pPr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paragraph" w:styleId="Heading2">
    <w:name w:val="heading 2"/>
    <w:basedOn w:val="Normal"/>
    <w:next w:val="Normal"/>
    <w:link w:val="Heading2Char"/>
    <w:uiPriority w:val="9"/>
    <w:semiHidden/>
    <w:unhideWhenUsed/>
    <w:qFormat/>
    <w:rsid w:val="009823B7"/>
    <w:pPr>
      <w:keepNext/>
      <w:keepLines/>
      <w:spacing w:before="160" w:after="80"/>
      <w:outlineLvl w:val="1"/>
    </w:pPr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paragraph" w:styleId="Heading3">
    <w:name w:val="heading 3"/>
    <w:basedOn w:val="Normal"/>
    <w:next w:val="Normal"/>
    <w:link w:val="Heading3Char"/>
    <w:uiPriority w:val="9"/>
    <w:semiHidden/>
    <w:unhideWhenUsed/>
    <w:qFormat/>
    <w:rsid w:val="009823B7"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4">
    <w:name w:val="heading 4"/>
    <w:basedOn w:val="Normal"/>
    <w:next w:val="Normal"/>
    <w:link w:val="Heading4Char"/>
    <w:uiPriority w:val="9"/>
    <w:semiHidden/>
    <w:unhideWhenUsed/>
    <w:qFormat/>
    <w:rsid w:val="009823B7"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semiHidden/>
    <w:unhideWhenUsed/>
    <w:qFormat/>
    <w:rsid w:val="009823B7"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paragraph" w:styleId="Heading6">
    <w:name w:val="heading 6"/>
    <w:basedOn w:val="Normal"/>
    <w:next w:val="Normal"/>
    <w:link w:val="Heading6Char"/>
    <w:uiPriority w:val="9"/>
    <w:semiHidden/>
    <w:unhideWhenUsed/>
    <w:qFormat/>
    <w:rsid w:val="009823B7"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semiHidden/>
    <w:unhideWhenUsed/>
    <w:qFormat/>
    <w:rsid w:val="009823B7"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paragraph" w:styleId="Heading8">
    <w:name w:val="heading 8"/>
    <w:basedOn w:val="Normal"/>
    <w:next w:val="Normal"/>
    <w:link w:val="Heading8Char"/>
    <w:uiPriority w:val="9"/>
    <w:semiHidden/>
    <w:unhideWhenUsed/>
    <w:qFormat/>
    <w:rsid w:val="009823B7"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semiHidden/>
    <w:unhideWhenUsed/>
    <w:qFormat/>
    <w:rsid w:val="009823B7"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1Char">
    <w:name w:val="Heading 1 Char"/>
    <w:basedOn w:val="DefaultParagraphFont"/>
    <w:link w:val="Heading1"/>
    <w:uiPriority w:val="9"/>
    <w:rsid w:val="009823B7"/>
    <w:rPr>
      <w:rFonts w:asciiTheme="majorHAnsi" w:eastAsiaTheme="majorEastAsia" w:hAnsiTheme="majorHAnsi" w:cstheme="majorBidi"/>
      <w:color w:val="0F4761" w:themeColor="accent1" w:themeShade="BF"/>
      <w:sz w:val="40"/>
      <w:szCs w:val="40"/>
    </w:rPr>
  </w:style>
  <w:style w:type="character" w:customStyle="1" w:styleId="Heading2Char">
    <w:name w:val="Heading 2 Char"/>
    <w:basedOn w:val="DefaultParagraphFont"/>
    <w:link w:val="Heading2"/>
    <w:uiPriority w:val="9"/>
    <w:semiHidden/>
    <w:rsid w:val="009823B7"/>
    <w:rPr>
      <w:rFonts w:asciiTheme="majorHAnsi" w:eastAsiaTheme="majorEastAsia" w:hAnsiTheme="majorHAnsi" w:cstheme="majorBidi"/>
      <w:color w:val="0F4761" w:themeColor="accent1" w:themeShade="BF"/>
      <w:sz w:val="32"/>
      <w:szCs w:val="32"/>
    </w:rPr>
  </w:style>
  <w:style w:type="character" w:customStyle="1" w:styleId="Heading3Char">
    <w:name w:val="Heading 3 Char"/>
    <w:basedOn w:val="DefaultParagraphFont"/>
    <w:link w:val="Heading3"/>
    <w:uiPriority w:val="9"/>
    <w:semiHidden/>
    <w:rsid w:val="009823B7"/>
    <w:rPr>
      <w:rFonts w:eastAsiaTheme="majorEastAsia" w:cstheme="majorBidi"/>
      <w:color w:val="0F4761" w:themeColor="accent1" w:themeShade="BF"/>
      <w:sz w:val="28"/>
      <w:szCs w:val="28"/>
    </w:rPr>
  </w:style>
  <w:style w:type="character" w:customStyle="1" w:styleId="Heading4Char">
    <w:name w:val="Heading 4 Char"/>
    <w:basedOn w:val="DefaultParagraphFont"/>
    <w:link w:val="Heading4"/>
    <w:uiPriority w:val="9"/>
    <w:semiHidden/>
    <w:rsid w:val="009823B7"/>
    <w:rPr>
      <w:rFonts w:eastAsiaTheme="majorEastAsia" w:cstheme="majorBidi"/>
      <w:i/>
      <w:iCs/>
      <w:color w:val="0F4761" w:themeColor="accent1" w:themeShade="BF"/>
    </w:rPr>
  </w:style>
  <w:style w:type="character" w:customStyle="1" w:styleId="Heading5Char">
    <w:name w:val="Heading 5 Char"/>
    <w:basedOn w:val="DefaultParagraphFont"/>
    <w:link w:val="Heading5"/>
    <w:uiPriority w:val="9"/>
    <w:semiHidden/>
    <w:rsid w:val="009823B7"/>
    <w:rPr>
      <w:rFonts w:eastAsiaTheme="majorEastAsia" w:cstheme="majorBidi"/>
      <w:color w:val="0F4761" w:themeColor="accent1" w:themeShade="BF"/>
    </w:rPr>
  </w:style>
  <w:style w:type="character" w:customStyle="1" w:styleId="Heading6Char">
    <w:name w:val="Heading 6 Char"/>
    <w:basedOn w:val="DefaultParagraphFont"/>
    <w:link w:val="Heading6"/>
    <w:uiPriority w:val="9"/>
    <w:semiHidden/>
    <w:rsid w:val="009823B7"/>
    <w:rPr>
      <w:rFonts w:eastAsiaTheme="majorEastAsia" w:cstheme="majorBidi"/>
      <w:i/>
      <w:iCs/>
      <w:color w:val="595959" w:themeColor="text1" w:themeTint="A6"/>
    </w:rPr>
  </w:style>
  <w:style w:type="character" w:customStyle="1" w:styleId="Heading7Char">
    <w:name w:val="Heading 7 Char"/>
    <w:basedOn w:val="DefaultParagraphFont"/>
    <w:link w:val="Heading7"/>
    <w:uiPriority w:val="9"/>
    <w:semiHidden/>
    <w:rsid w:val="009823B7"/>
    <w:rPr>
      <w:rFonts w:eastAsiaTheme="majorEastAsia" w:cstheme="majorBidi"/>
      <w:color w:val="595959" w:themeColor="text1" w:themeTint="A6"/>
    </w:rPr>
  </w:style>
  <w:style w:type="character" w:customStyle="1" w:styleId="Heading8Char">
    <w:name w:val="Heading 8 Char"/>
    <w:basedOn w:val="DefaultParagraphFont"/>
    <w:link w:val="Heading8"/>
    <w:uiPriority w:val="9"/>
    <w:semiHidden/>
    <w:rsid w:val="009823B7"/>
    <w:rPr>
      <w:rFonts w:eastAsiaTheme="majorEastAsia" w:cstheme="majorBidi"/>
      <w:i/>
      <w:iCs/>
      <w:color w:val="272727" w:themeColor="text1" w:themeTint="D8"/>
    </w:rPr>
  </w:style>
  <w:style w:type="character" w:customStyle="1" w:styleId="Heading9Char">
    <w:name w:val="Heading 9 Char"/>
    <w:basedOn w:val="DefaultParagraphFont"/>
    <w:link w:val="Heading9"/>
    <w:uiPriority w:val="9"/>
    <w:semiHidden/>
    <w:rsid w:val="009823B7"/>
    <w:rPr>
      <w:rFonts w:eastAsiaTheme="majorEastAsia" w:cstheme="majorBidi"/>
      <w:color w:val="272727" w:themeColor="text1" w:themeTint="D8"/>
    </w:rPr>
  </w:style>
  <w:style w:type="paragraph" w:styleId="Title">
    <w:name w:val="Title"/>
    <w:basedOn w:val="Normal"/>
    <w:next w:val="Normal"/>
    <w:link w:val="TitleChar"/>
    <w:uiPriority w:val="10"/>
    <w:qFormat/>
    <w:rsid w:val="009823B7"/>
    <w:pPr>
      <w:spacing w:after="80" w:line="240" w:lineRule="auto"/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10"/>
    <w:rsid w:val="009823B7"/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paragraph" w:styleId="Subtitle">
    <w:name w:val="Subtitle"/>
    <w:basedOn w:val="Normal"/>
    <w:next w:val="Normal"/>
    <w:link w:val="SubtitleChar"/>
    <w:uiPriority w:val="11"/>
    <w:qFormat/>
    <w:rsid w:val="009823B7"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customStyle="1" w:styleId="SubtitleChar">
    <w:name w:val="Subtitle Char"/>
    <w:basedOn w:val="DefaultParagraphFont"/>
    <w:link w:val="Subtitle"/>
    <w:uiPriority w:val="11"/>
    <w:rsid w:val="009823B7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Quote">
    <w:name w:val="Quote"/>
    <w:basedOn w:val="Normal"/>
    <w:next w:val="Normal"/>
    <w:link w:val="QuoteChar"/>
    <w:uiPriority w:val="29"/>
    <w:qFormat/>
    <w:rsid w:val="009823B7"/>
    <w:pPr>
      <w:spacing w:before="160"/>
      <w:jc w:val="center"/>
    </w:pPr>
    <w:rPr>
      <w:i/>
      <w:iCs/>
      <w:color w:val="404040" w:themeColor="text1" w:themeTint="BF"/>
    </w:rPr>
  </w:style>
  <w:style w:type="character" w:customStyle="1" w:styleId="QuoteChar">
    <w:name w:val="Quote Char"/>
    <w:basedOn w:val="DefaultParagraphFont"/>
    <w:link w:val="Quote"/>
    <w:uiPriority w:val="29"/>
    <w:rsid w:val="009823B7"/>
    <w:rPr>
      <w:i/>
      <w:iCs/>
      <w:color w:val="404040" w:themeColor="text1" w:themeTint="BF"/>
    </w:rPr>
  </w:style>
  <w:style w:type="paragraph" w:styleId="ListParagraph">
    <w:name w:val="List Paragraph"/>
    <w:basedOn w:val="Normal"/>
    <w:uiPriority w:val="34"/>
    <w:qFormat/>
    <w:rsid w:val="009823B7"/>
    <w:pPr>
      <w:ind w:left="720"/>
      <w:contextualSpacing/>
    </w:pPr>
  </w:style>
  <w:style w:type="character" w:styleId="IntenseEmphasis">
    <w:name w:val="Intense Emphasis"/>
    <w:basedOn w:val="DefaultParagraphFont"/>
    <w:uiPriority w:val="21"/>
    <w:qFormat/>
    <w:rsid w:val="009823B7"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rsid w:val="009823B7"/>
    <w:pPr>
      <w:pBdr>
        <w:top w:val="single" w:sz="4" w:space="10" w:color="0F4761" w:themeColor="accent1" w:themeShade="BF"/>
        <w:bottom w:val="single" w:sz="4" w:space="10" w:color="0F4761" w:themeColor="accent1" w:themeShade="BF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customStyle="1" w:styleId="IntenseQuoteChar">
    <w:name w:val="Intense Quote Char"/>
    <w:basedOn w:val="DefaultParagraphFont"/>
    <w:link w:val="IntenseQuote"/>
    <w:uiPriority w:val="30"/>
    <w:rsid w:val="009823B7"/>
    <w:rPr>
      <w:i/>
      <w:iCs/>
      <w:color w:val="0F4761" w:themeColor="accent1" w:themeShade="BF"/>
    </w:rPr>
  </w:style>
  <w:style w:type="character" w:styleId="IntenseReference">
    <w:name w:val="Intense Reference"/>
    <w:basedOn w:val="DefaultParagraphFont"/>
    <w:uiPriority w:val="32"/>
    <w:qFormat/>
    <w:rsid w:val="009823B7"/>
    <w:rPr>
      <w:b/>
      <w:bCs/>
      <w:smallCaps/>
      <w:color w:val="0F4761" w:themeColor="accent1" w:themeShade="BF"/>
      <w:spacing w:val="5"/>
    </w:rPr>
  </w:style>
  <w:style w:type="character" w:styleId="EndnoteReference">
    <w:name w:val="endnote reference"/>
    <w:basedOn w:val="DefaultParagraphFont"/>
    <w:uiPriority w:val="99"/>
    <w:semiHidden/>
    <w:unhideWhenUsed/>
    <w:rPr>
      <w:vertAlign w:val="superscript"/>
    </w:rPr>
  </w:style>
  <w:style w:type="paragraph" w:styleId="Header">
    <w:name w:val="header"/>
    <w:basedOn w:val="Normal"/>
    <w:link w:val="HeaderChar"/>
    <w:uiPriority w:val="99"/>
    <w:unhideWhenUsed/>
    <w:rsid w:val="00F9043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F90434"/>
  </w:style>
  <w:style w:type="paragraph" w:styleId="Footer">
    <w:name w:val="footer"/>
    <w:basedOn w:val="Normal"/>
    <w:link w:val="FooterChar"/>
    <w:uiPriority w:val="99"/>
    <w:unhideWhenUsed/>
    <w:rsid w:val="00F90434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F90434"/>
  </w:style>
  <w:style w:type="paragraph" w:styleId="NoSpacing">
    <w:name w:val="No Spacing"/>
    <w:link w:val="NoSpacingChar"/>
    <w:uiPriority w:val="1"/>
    <w:qFormat/>
    <w:rsid w:val="00805E21"/>
    <w:pPr>
      <w:spacing w:after="0" w:line="240" w:lineRule="auto"/>
    </w:pPr>
    <w:rPr>
      <w:kern w:val="0"/>
      <w:sz w:val="22"/>
      <w:szCs w:val="22"/>
      <w:lang w:val="en-US" w:eastAsia="en-US"/>
      <w14:ligatures w14:val="none"/>
    </w:rPr>
  </w:style>
  <w:style w:type="character" w:customStyle="1" w:styleId="NoSpacingChar">
    <w:name w:val="No Spacing Char"/>
    <w:basedOn w:val="DefaultParagraphFont"/>
    <w:link w:val="NoSpacing"/>
    <w:uiPriority w:val="1"/>
    <w:rsid w:val="00805E21"/>
    <w:rPr>
      <w:kern w:val="0"/>
      <w:sz w:val="22"/>
      <w:szCs w:val="22"/>
      <w:lang w:val="en-US" w:eastAsia="en-US"/>
      <w14:ligatures w14:val="none"/>
    </w:rPr>
  </w:style>
  <w:style w:type="paragraph" w:styleId="Bibliography">
    <w:name w:val="Bibliography"/>
    <w:basedOn w:val="Normal"/>
    <w:next w:val="Normal"/>
    <w:uiPriority w:val="37"/>
    <w:unhideWhenUsed/>
    <w:rsid w:val="00B74D4F"/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4735695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68128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4584492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605693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643711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056480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653929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35007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306510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8612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83819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8877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54052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183937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30778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settings" Target="settings.xml"/><Relationship Id="rId13" Type="http://schemas.openxmlformats.org/officeDocument/2006/relationships/image" Target="media/image2.png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tyles" Target="styles.xml"/><Relationship Id="rId12" Type="http://schemas.openxmlformats.org/officeDocument/2006/relationships/image" Target="media/image1.png"/><Relationship Id="rId17" Type="http://schemas.openxmlformats.org/officeDocument/2006/relationships/glossaryDocument" Target="glossary/document.xml"/><Relationship Id="rId2" Type="http://schemas.openxmlformats.org/officeDocument/2006/relationships/customXml" Target="../customXml/item2.xml"/><Relationship Id="rId16" Type="http://schemas.openxmlformats.org/officeDocument/2006/relationships/fontTable" Target="fontTable.xml"/><Relationship Id="rId1" Type="http://schemas.openxmlformats.org/officeDocument/2006/relationships/customXml" Target="../customXml/item1.xml"/><Relationship Id="rId6" Type="http://schemas.openxmlformats.org/officeDocument/2006/relationships/numbering" Target="numbering.xml"/><Relationship Id="rId11" Type="http://schemas.openxmlformats.org/officeDocument/2006/relationships/endnotes" Target="endnotes.xml"/><Relationship Id="rId5" Type="http://schemas.openxmlformats.org/officeDocument/2006/relationships/customXml" Target="../customXml/item5.xml"/><Relationship Id="rId15" Type="http://schemas.openxmlformats.org/officeDocument/2006/relationships/footer" Target="footer1.xml"/><Relationship Id="rId10" Type="http://schemas.openxmlformats.org/officeDocument/2006/relationships/footnotes" Target="footnotes.xml"/><Relationship Id="rId4" Type="http://schemas.openxmlformats.org/officeDocument/2006/relationships/customXml" Target="../customXml/item4.xml"/><Relationship Id="rId9" Type="http://schemas.openxmlformats.org/officeDocument/2006/relationships/webSettings" Target="webSettings.xml"/><Relationship Id="rId14" Type="http://schemas.openxmlformats.org/officeDocument/2006/relationships/image" Target="media/image3.png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docParts>
    <w:docPart>
      <w:docPartPr>
        <w:name w:val="1D274DC0701D4A39843B99D315A414DA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3B08B396-5F45-4AC3-A9BB-E2EE45F09D52}"/>
      </w:docPartPr>
      <w:docPartBody>
        <w:p w:rsidR="001F6E16" w:rsidRDefault="001F6E16" w:rsidP="001F6E16">
          <w:pPr>
            <w:pStyle w:val="1D274DC0701D4A39843B99D315A414DA"/>
          </w:pPr>
          <w:r>
            <w:rPr>
              <w:rFonts w:asciiTheme="majorHAnsi" w:eastAsiaTheme="majorEastAsia" w:hAnsiTheme="majorHAnsi" w:cstheme="majorBidi"/>
              <w:caps/>
              <w:color w:val="4472C4" w:themeColor="accent1"/>
              <w:sz w:val="80"/>
              <w:szCs w:val="80"/>
            </w:rPr>
            <w:t>[Document title]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Aptos">
    <w:altName w:val="Calibri"/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  <w:font w:name="DengXian Light">
    <w:altName w:val="等线 Light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Calibri">
    <w:panose1 w:val="020F0502020204030204"/>
    <w:charset w:val="00"/>
    <w:family w:val="swiss"/>
    <w:pitch w:val="variable"/>
    <w:sig w:usb0="E4002EFF" w:usb1="C0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000247B" w:usb2="00000009" w:usb3="00000000" w:csb0="000001F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view w:val="normal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1F6E16"/>
    <w:rsid w:val="001F6E16"/>
    <w:rsid w:val="00283CF5"/>
    <w:rsid w:val="002D0FB8"/>
    <w:rsid w:val="00781499"/>
    <w:rsid w:val="00905D04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ar-SA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EastAsia" w:hAnsiTheme="minorHAnsi" w:cstheme="minorBidi"/>
        <w:kern w:val="2"/>
        <w:sz w:val="24"/>
        <w:szCs w:val="24"/>
        <w:lang w:val="en-GB" w:eastAsia="en-GB" w:bidi="ar-SA"/>
        <w14:ligatures w14:val="standardContextual"/>
      </w:rPr>
    </w:rPrDefault>
    <w:pPrDefault>
      <w:pPr>
        <w:spacing w:after="160" w:line="278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customStyle="1" w:styleId="1D274DC0701D4A39843B99D315A414DA">
    <w:name w:val="1D274DC0701D4A39843B99D315A414DA"/>
    <w:rsid w:val="001F6E16"/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optimizeForBrowser/>
  <w:allowPNG/>
</w:webSetting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word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word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word/webextensions/webextension1.xml><?xml version="1.0" encoding="utf-8"?>
<we:webextension xmlns:we="http://schemas.microsoft.com/office/webextensions/webextension/2010/11" id="208679a0-7715-452b-b963-4216823585d3">
  <we:reference id="WA104380122" version="2.1.0.1" store="en-US" storeType="omex"/>
  <we:alternateReferences>
    <we:reference id="WA104380122" version="2.1.0.1" store="omex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verPageProperties xmlns="http://schemas.microsoft.com/office/2006/coverPageProps">
  <PublishDate>2024-10-29T00:00:00</PublishDate>
  <Abstract/>
  <CompanyAddress>MUHAMMED HAMASALIH [2412561] </CompanyAddress>
  <CompanyPhone/>
  <CompanyFax/>
  <CompanyEmail/>
</CoverPageProperties>
</file>

<file path=customXml/item2.xml><?xml version="1.0" encoding="utf-8"?>
<b:Sources xmlns:b="http://schemas.openxmlformats.org/officeDocument/2006/bibliography" xmlns="http://schemas.openxmlformats.org/officeDocument/2006/bibliography" SelectedStyle="\IEEE2006OfficeOnline.xsl" StyleName="IEEE" Version="2006">
  <b:Source>
    <b:Tag>Nat24</b:Tag>
    <b:SourceType>InternetSite</b:SourceType>
    <b:Guid>{91CFE6B1-DC5F-44AA-A5E0-F49A732C15A5}</b:Guid>
    <b:Title>National Cyber Security Center </b:Title>
    <b:YearAccessed>2024</b:YearAccessed>
    <b:MonthAccessed>October</b:MonthAccessed>
    <b:DayAccessed>29</b:DayAccessed>
    <b:URL>https://www.ncsc.gov.uk/ransomware/home</b:URL>
    <b:RefOrder>1</b:RefOrder>
  </b:Source>
  <b:Source>
    <b:Tag>ZDN24</b:Tag>
    <b:SourceType>InternetSite</b:SourceType>
    <b:Guid>{C0C51F2E-8E3A-49FC-9ED8-BCD86809C91D}</b:Guid>
    <b:Title>ZD NET</b:Title>
    <b:YearAccessed>2024</b:YearAccessed>
    <b:MonthAccessed>October</b:MonthAccessed>
    <b:DayAccessed>29</b:DayAccessed>
    <b:URL>https://www.zdnet.com/article/what-is-ransomware-everything-you-need-to-know-and-how-to-reduce-your-risk/#google_vignette</b:URL>
    <b:RefOrder>2</b:RefOrder>
  </b:Source>
  <b:Source>
    <b:Tag>Mal24</b:Tag>
    <b:SourceType>InternetSite</b:SourceType>
    <b:Guid>{0E7572EE-395D-43B9-B968-78D1E692D327}</b:Guid>
    <b:Title>Malwarebytes LABS</b:Title>
    <b:YearAccessed>2024</b:YearAccessed>
    <b:MonthAccessed>October</b:MonthAccessed>
    <b:DayAccessed>29</b:DayAccessed>
    <b:URL>https://www.malwarebytes.com/blog/101/2016/11/ransomware-doesnt-mean-game-over</b:URL>
    <b:RefOrder>3</b:RefOrder>
  </b:Source>
  <b:Source>
    <b:Tag>CHE24</b:Tag>
    <b:SourceType>InternetSite</b:SourceType>
    <b:Guid>{E9E8EFA7-33E8-4030-8F02-44C095C0908C}</b:Guid>
    <b:Title>CHECK POINT</b:Title>
    <b:YearAccessed>2024</b:YearAccessed>
    <b:MonthAccessed>October</b:MonthAccessed>
    <b:DayAccessed>29</b:DayAccessed>
    <b:URL>https://www.checkpoint.com/cyber-hub/threat-prevention/ransomware/</b:URL>
    <b:RefOrder>4</b:RefOrder>
  </b:Source>
  <b:Source>
    <b:Tag>Dev24</b:Tag>
    <b:SourceType>InternetSite</b:SourceType>
    <b:Guid>{E4E0EE44-A79F-491C-9FB2-D66744FB4575}</b:Guid>
    <b:Title>Devoteam</b:Title>
    <b:YearAccessed>2024</b:YearAccessed>
    <b:MonthAccessed>October</b:MonthAccessed>
    <b:DayAccessed>29</b:DayAccessed>
    <b:URL>https://www.devoteam.com/expert-view/ransomware-attack-prevention-tips/</b:URL>
    <b:RefOrder>5</b:RefOrder>
  </b:Source>
</b:Sourc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5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9" ma:contentTypeDescription="Create a new document." ma:contentTypeScope="" ma:versionID="dfa18fc788512b6b3d0a3e6778d16d15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28c8342d44fcf7038e717b2b35c770fc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F020F8C7-F9C0-4B5B-9894-C55A885F950D}">
  <ds:schemaRefs>
    <ds:schemaRef ds:uri="http://schemas.openxmlformats.org/officeDocument/2006/bibliography"/>
  </ds:schemaRefs>
</ds:datastoreItem>
</file>

<file path=customXml/itemProps3.xml><?xml version="1.0" encoding="utf-8"?>
<ds:datastoreItem xmlns:ds="http://schemas.openxmlformats.org/officeDocument/2006/customXml" ds:itemID="{2B5DAFB5-64CD-4941-B2AA-F72FE1ACBDC7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EC0AB9F-F2CC-47EB-8018-2C29E0EC0B4F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170d7878-6d73-463a-a069-a6c57769e00c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5.xml><?xml version="1.0" encoding="utf-8"?>
<ds:datastoreItem xmlns:ds="http://schemas.openxmlformats.org/officeDocument/2006/customXml" ds:itemID="{7E8FEF95-FA0D-44ED-9237-C76FE13BED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0d7878-6d73-463a-a069-a6c57769e0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442</TotalTime>
  <Pages>9</Pages>
  <Words>874</Words>
  <Characters>4988</Characters>
  <Application>Microsoft Office Word</Application>
  <DocSecurity>0</DocSecurity>
  <Lines>41</Lines>
  <Paragraphs>11</Paragraphs>
  <ScaleCrop>false</ScaleCrop>
  <Company>Model code: ACHA40005</Company>
  <LinksUpToDate>false</LinksUpToDate>
  <CharactersWithSpaces>5851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Ransomware</dc:title>
  <dc:subject/>
  <dc:creator>Muhammed Hamasalih (2412561)</dc:creator>
  <cp:keywords/>
  <dc:description/>
  <cp:lastModifiedBy>Muhammed Hamasalih (2412561)</cp:lastModifiedBy>
  <cp:revision>302</cp:revision>
  <dcterms:created xsi:type="dcterms:W3CDTF">2024-10-29T21:35:00Z</dcterms:created>
  <dcterms:modified xsi:type="dcterms:W3CDTF">2024-10-30T11:09:00Z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