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59" r:id="rId1"/>
  </p:sldMasterIdLst>
  <p:notesMasterIdLst>
    <p:notesMasterId r:id="rId20"/>
  </p:notesMasterIdLst>
  <p:sldIdLst>
    <p:sldId id="256" r:id="rId2"/>
    <p:sldId id="275" r:id="rId3"/>
    <p:sldId id="257" r:id="rId4"/>
    <p:sldId id="276" r:id="rId5"/>
    <p:sldId id="258" r:id="rId6"/>
    <p:sldId id="265" r:id="rId7"/>
    <p:sldId id="259" r:id="rId8"/>
    <p:sldId id="260" r:id="rId9"/>
    <p:sldId id="261" r:id="rId10"/>
    <p:sldId id="266" r:id="rId11"/>
    <p:sldId id="267" r:id="rId12"/>
    <p:sldId id="274" r:id="rId13"/>
    <p:sldId id="262" r:id="rId14"/>
    <p:sldId id="263" r:id="rId15"/>
    <p:sldId id="269" r:id="rId16"/>
    <p:sldId id="268" r:id="rId17"/>
    <p:sldId id="272"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6F57FA-16CE-41AD-A715-8748E5D284BC}" v="882" dt="2022-08-16T12:44:23.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364" autoAdjust="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731A8A-EEC1-4F40-9361-6B70579B663D}" type="datetimeFigureOut">
              <a:rPr lang="en-US" smtClean="0"/>
              <a:t>8/16/2022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D0E271-FCD3-4AF2-AD13-2553671B3889}" type="slidenum">
              <a:rPr lang="en-US" smtClean="0"/>
              <a:t>‹#›</a:t>
            </a:fld>
            <a:endParaRPr lang="en-US"/>
          </a:p>
        </p:txBody>
      </p:sp>
    </p:spTree>
    <p:extLst>
      <p:ext uri="{BB962C8B-B14F-4D97-AF65-F5344CB8AC3E}">
        <p14:creationId xmlns:p14="http://schemas.microsoft.com/office/powerpoint/2010/main" val="2366294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Today’s topic is about effective teamwork and communication which are essential for the success of a business and increase productivity. In this presentation, we discussed the overall teamwork, team development, team role and team successful development.</a:t>
            </a:r>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1</a:t>
            </a:fld>
            <a:endParaRPr lang="en-US"/>
          </a:p>
        </p:txBody>
      </p:sp>
    </p:spTree>
    <p:extLst>
      <p:ext uri="{BB962C8B-B14F-4D97-AF65-F5344CB8AC3E}">
        <p14:creationId xmlns:p14="http://schemas.microsoft.com/office/powerpoint/2010/main" val="3489642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t>Teamwork is doing a project or task co-operatively with a group of people. The collaboration for any project among the manager who is mainly the team leader and employees is teamwork.</a:t>
            </a:r>
          </a:p>
          <a:p>
            <a:pPr algn="just"/>
            <a:r>
              <a:rPr lang="en-US" sz="1200" dirty="0"/>
              <a:t>Teamwork is important for the business organization for solving any particular task and critical problem.</a:t>
            </a:r>
          </a:p>
          <a:p>
            <a:r>
              <a:rPr lang="en-US" dirty="0"/>
              <a:t>The success of teamwork depends on the relationship between the managers and team members.</a:t>
            </a:r>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2</a:t>
            </a:fld>
            <a:endParaRPr lang="en-US"/>
          </a:p>
        </p:txBody>
      </p:sp>
    </p:spTree>
    <p:extLst>
      <p:ext uri="{BB962C8B-B14F-4D97-AF65-F5344CB8AC3E}">
        <p14:creationId xmlns:p14="http://schemas.microsoft.com/office/powerpoint/2010/main" val="1736064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teamwork is the key motive for a sustainable business organization. Teamwork is called effective when it has a definite and clear objective with a good team leader who maintains a balanced role and regulation and effective outcome. Teamwork collaboration, better relationships, team accountability, trust among the team members and support make the team effective. Effective teamwork helps for a successful organization.</a:t>
            </a:r>
          </a:p>
        </p:txBody>
      </p:sp>
      <p:sp>
        <p:nvSpPr>
          <p:cNvPr id="4" name="Slide Number Placeholder 3"/>
          <p:cNvSpPr>
            <a:spLocks noGrp="1"/>
          </p:cNvSpPr>
          <p:nvPr>
            <p:ph type="sldNum" sz="quarter" idx="10"/>
          </p:nvPr>
        </p:nvSpPr>
        <p:spPr/>
        <p:txBody>
          <a:bodyPr/>
          <a:lstStyle/>
          <a:p>
            <a:fld id="{FAD0E271-FCD3-4AF2-AD13-2553671B3889}" type="slidenum">
              <a:rPr lang="en-US" smtClean="0"/>
              <a:t>3</a:t>
            </a:fld>
            <a:endParaRPr lang="en-US"/>
          </a:p>
        </p:txBody>
      </p:sp>
    </p:spTree>
    <p:extLst>
      <p:ext uri="{BB962C8B-B14F-4D97-AF65-F5344CB8AC3E}">
        <p14:creationId xmlns:p14="http://schemas.microsoft.com/office/powerpoint/2010/main" val="1129323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Setting team objectives, goals, vision and mission help a team to be successful and solve problem.</a:t>
            </a:r>
          </a:p>
          <a:p>
            <a:r>
              <a:rPr lang="en-US" dirty="0"/>
              <a:t>2.	A definite plan and outcome target is another aspect of an effective team because a target gives the employees motivation and push to work timely.</a:t>
            </a:r>
          </a:p>
          <a:p>
            <a:r>
              <a:rPr lang="en-US" dirty="0"/>
              <a:t>3.	Communication among the team members and team leader is also important for an effective team because by communicating or sharing information team members can solve critical problems and achieve a good outcome.</a:t>
            </a:r>
          </a:p>
          <a:p>
            <a:r>
              <a:rPr lang="en-US" dirty="0"/>
              <a:t>4.	Team motivation is another thing which can provide monetary compensation or any other reward which increases team productivity.</a:t>
            </a:r>
          </a:p>
          <a:p>
            <a:r>
              <a:rPr lang="en-US" dirty="0"/>
              <a:t>5.	Diversification of work gives the motivation to the employees to spread the working activities</a:t>
            </a:r>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4</a:t>
            </a:fld>
            <a:endParaRPr lang="en-US"/>
          </a:p>
        </p:txBody>
      </p:sp>
    </p:spTree>
    <p:extLst>
      <p:ext uri="{BB962C8B-B14F-4D97-AF65-F5344CB8AC3E}">
        <p14:creationId xmlns:p14="http://schemas.microsoft.com/office/powerpoint/2010/main" val="324842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Generating Idea: one of the most important benefits of teamwork is the generative idea. People in a team think with a creative mind which generates various kinds of creative ideas. Sharing information also generates the idea.</a:t>
            </a:r>
          </a:p>
          <a:p>
            <a:r>
              <a:rPr lang="en-US" dirty="0"/>
              <a:t>2.	Increase productivity: Teamwork increases the productivity of a team because working together gives a higher input than individual work.</a:t>
            </a:r>
          </a:p>
          <a:p>
            <a:r>
              <a:rPr lang="en-US" dirty="0"/>
              <a:t>3.	Boosting employee motivation: team leader gives reward or any other benefit to the team members which increase the employee’s motivation for work which increase productivity and helps to achieve the objective.</a:t>
            </a:r>
          </a:p>
          <a:p>
            <a:r>
              <a:rPr lang="en-US" dirty="0"/>
              <a:t>4.	Increase employee's morality: Giving motivation also boosts the employee's morality and ethics for task and team.</a:t>
            </a:r>
          </a:p>
          <a:p>
            <a:r>
              <a:rPr lang="en-US" dirty="0"/>
              <a:t>5.	Helps to take the risk: When you have a team of individuals around you and ready to save you if you fall, there is safety in numbers, making risky selections much easier.</a:t>
            </a:r>
          </a:p>
          <a:p>
            <a:r>
              <a:rPr lang="en-US" dirty="0"/>
              <a:t>6.	Reducing work pressure and stress: Dividing and organizing work within the team reduce the working pressure.</a:t>
            </a:r>
          </a:p>
          <a:p>
            <a:r>
              <a:rPr lang="en-US" dirty="0"/>
              <a:t>7.	Improves customer service: the quality of service and product is improved when effective team working exits in an organization.</a:t>
            </a:r>
          </a:p>
          <a:p>
            <a:endParaRPr lang="en-US" dirty="0"/>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5</a:t>
            </a:fld>
            <a:endParaRPr lang="en-US"/>
          </a:p>
        </p:txBody>
      </p:sp>
    </p:spTree>
    <p:extLst>
      <p:ext uri="{BB962C8B-B14F-4D97-AF65-F5344CB8AC3E}">
        <p14:creationId xmlns:p14="http://schemas.microsoft.com/office/powerpoint/2010/main" val="3896980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 development is the process of acquiring excellent teamwork skills. Long-term team success is ensured by team development. The team gains from participating in team development in various ways. Each colleague gains a better understanding of their role in within group as well as their vulnerability exists and </a:t>
            </a:r>
            <a:r>
              <a:rPr lang="en-US" dirty="0" err="1"/>
              <a:t>responsibilities.Gaining</a:t>
            </a:r>
            <a:r>
              <a:rPr lang="en-US" dirty="0"/>
              <a:t> trust within teammates and increased collaboration, coordination, and dependency all contribute to the compelling environment that results from team development.</a:t>
            </a:r>
          </a:p>
        </p:txBody>
      </p:sp>
      <p:sp>
        <p:nvSpPr>
          <p:cNvPr id="4" name="Slide Number Placeholder 3"/>
          <p:cNvSpPr>
            <a:spLocks noGrp="1"/>
          </p:cNvSpPr>
          <p:nvPr>
            <p:ph type="sldNum" sz="quarter" idx="10"/>
          </p:nvPr>
        </p:nvSpPr>
        <p:spPr/>
        <p:txBody>
          <a:bodyPr/>
          <a:lstStyle/>
          <a:p>
            <a:fld id="{FAD0E271-FCD3-4AF2-AD13-2553671B3889}" type="slidenum">
              <a:rPr lang="en-US" smtClean="0"/>
              <a:t>6</a:t>
            </a:fld>
            <a:endParaRPr lang="en-US"/>
          </a:p>
        </p:txBody>
      </p:sp>
    </p:spTree>
    <p:extLst>
      <p:ext uri="{BB962C8B-B14F-4D97-AF65-F5344CB8AC3E}">
        <p14:creationId xmlns:p14="http://schemas.microsoft.com/office/powerpoint/2010/main" val="1750811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According to research, individuals go through various phases of development. For developing a team it has some stage that helps to effective team management.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1965 Bruce Tuckman formulate a team development theory by indicating 5 stages of team development. Bruce Tuckman was an educational psychologist. He divided the team development from team forming or establishing the group to team ending tasks.</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AD0E271-FCD3-4AF2-AD13-2553671B3889}" type="slidenum">
              <a:rPr lang="en-US" smtClean="0"/>
              <a:t>7</a:t>
            </a:fld>
            <a:endParaRPr lang="en-US"/>
          </a:p>
        </p:txBody>
      </p:sp>
    </p:spTree>
    <p:extLst>
      <p:ext uri="{BB962C8B-B14F-4D97-AF65-F5344CB8AC3E}">
        <p14:creationId xmlns:p14="http://schemas.microsoft.com/office/powerpoint/2010/main" val="2058412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five stages of the </a:t>
            </a:r>
            <a:r>
              <a:rPr lang="en-US" dirty="0" err="1"/>
              <a:t>Tuckman</a:t>
            </a:r>
            <a:r>
              <a:rPr lang="en-US" dirty="0"/>
              <a:t> team development stage are:</a:t>
            </a:r>
          </a:p>
          <a:p>
            <a:r>
              <a:rPr lang="en-US" dirty="0"/>
              <a:t>Forming: It is the first stage of team development. It is the stage of introducing the team members and the preparation and Formulation stage. In this stage, individuals demand a good leader and guidelines and lots of uncertainty.</a:t>
            </a:r>
          </a:p>
          <a:p>
            <a:r>
              <a:rPr lang="en-US" dirty="0"/>
              <a:t>Storming: The 2nd stage is storming. In this stage, good team members want leadership. People became emotional and argumentative and create conflict among the members. Some teams skip this stage for avoiding conflict.</a:t>
            </a:r>
          </a:p>
          <a:p>
            <a:r>
              <a:rPr lang="en-US" dirty="0"/>
              <a:t>Norming: It is the 3rd stage of teamwork development.in norming, stage teammates become comfortable with each other and engaged more with the team objective. Members learn how to cope with and structure of the team.</a:t>
            </a:r>
          </a:p>
          <a:p>
            <a:r>
              <a:rPr lang="en-US" dirty="0"/>
              <a:t>Performing: Next stage is performing. At this point, members are committed and willing to work. Individuals start addressing pressing issues as they modify and adapt to the circumstance. Group commitment, identification, and confidence are all often strong at this time. Nevertheless, conflicts do arise, but members often settle them effectively and peacefully.</a:t>
            </a:r>
          </a:p>
          <a:p>
            <a:r>
              <a:rPr lang="en-US" dirty="0"/>
              <a:t>Adjourning: The last stage of teamwork development is adjourning. People complete and feel happy for completing the task. They feel good about achieving success and are ready to the transaction the task or change the objective and members. Several teammates may lose concentration on the group's responsibilities and become less productive during the Termination Stage. As an alternate, some teammates may discover that concentrating on the current task helps them deal with their feeling of loss. Their work may be completed more quickly</a:t>
            </a:r>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8</a:t>
            </a:fld>
            <a:endParaRPr lang="en-US"/>
          </a:p>
        </p:txBody>
      </p:sp>
    </p:spTree>
    <p:extLst>
      <p:ext uri="{BB962C8B-B14F-4D97-AF65-F5344CB8AC3E}">
        <p14:creationId xmlns:p14="http://schemas.microsoft.com/office/powerpoint/2010/main" val="36582497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AD0E271-FCD3-4AF2-AD13-2553671B3889}" type="slidenum">
              <a:rPr lang="en-US" smtClean="0"/>
              <a:t>9</a:t>
            </a:fld>
            <a:endParaRPr lang="en-US"/>
          </a:p>
        </p:txBody>
      </p:sp>
    </p:spTree>
    <p:extLst>
      <p:ext uri="{BB962C8B-B14F-4D97-AF65-F5344CB8AC3E}">
        <p14:creationId xmlns:p14="http://schemas.microsoft.com/office/powerpoint/2010/main" val="14330531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Action-oriented: these role members are the members who mainly do the work and complete the task for achieving objectives. they are reliable for the task and find various challenges in finishing the task. In an action-oriented role, there are three roles.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People-oriented: These team roles are related to communication and networking skills for building relationships among the teammates. They are listening to all the work and creating balance.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Thought–oriented: This role is called the brain of the team members because they think critically and evaluate the benefit of the team.</a:t>
            </a:r>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10</a:t>
            </a:fld>
            <a:endParaRPr lang="en-US"/>
          </a:p>
        </p:txBody>
      </p:sp>
    </p:spTree>
    <p:extLst>
      <p:ext uri="{BB962C8B-B14F-4D97-AF65-F5344CB8AC3E}">
        <p14:creationId xmlns:p14="http://schemas.microsoft.com/office/powerpoint/2010/main" val="4665053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Shaper: sharpers are doing hard work and give their best effort for solving the problem. They are mainly extrovert in nature as well as dynamic. Sharper motivates the other teammates for giving inspiration about overall performance.</a:t>
            </a:r>
          </a:p>
          <a:p>
            <a:r>
              <a:rPr lang="en-US" sz="1200" kern="1200" dirty="0">
                <a:solidFill>
                  <a:schemeClr val="tx1"/>
                </a:solidFill>
                <a:effectLst/>
                <a:latin typeface="+mn-lt"/>
                <a:ea typeface="+mn-ea"/>
                <a:cs typeface="+mn-cs"/>
              </a:rPr>
              <a:t>Implementer: Within a team, implementers contribute to the team's foundation. In their efforts to reduce waste, implementers are good workers who can make any project they are given or any activity they prepare for more effective.</a:t>
            </a:r>
          </a:p>
          <a:p>
            <a:r>
              <a:rPr lang="en-US" sz="1200" kern="1200" dirty="0">
                <a:solidFill>
                  <a:schemeClr val="tx1"/>
                </a:solidFill>
                <a:effectLst/>
                <a:latin typeface="+mn-lt"/>
                <a:ea typeface="+mn-ea"/>
                <a:cs typeface="+mn-cs"/>
              </a:rPr>
              <a:t>Complete-Finisher: Completer finalized the task of the team and solves the problem without any compromising.</a:t>
            </a:r>
          </a:p>
          <a:p>
            <a:r>
              <a:rPr lang="en-US" sz="1200" kern="1200" dirty="0">
                <a:solidFill>
                  <a:schemeClr val="tx1"/>
                </a:solidFill>
                <a:effectLst/>
                <a:latin typeface="+mn-lt"/>
                <a:ea typeface="+mn-ea"/>
                <a:cs typeface="+mn-cs"/>
              </a:rPr>
              <a:t>Coordinator: The coordinators have interpersonal skill they are a good communicator and helps the fellow to solve the task.</a:t>
            </a:r>
          </a:p>
          <a:p>
            <a:r>
              <a:rPr lang="en-US" sz="1200" kern="1200" dirty="0">
                <a:solidFill>
                  <a:schemeClr val="tx1"/>
                </a:solidFill>
                <a:effectLst/>
                <a:latin typeface="+mn-lt"/>
                <a:ea typeface="+mn-ea"/>
                <a:cs typeface="+mn-cs"/>
              </a:rPr>
              <a:t>Team Worker: Team Workers are outgoing people who are skilled at reflective listening. Because of their extremely versatile and dynamic nature, they support the efforts of their group members.  the team member is a crucial asset.</a:t>
            </a:r>
          </a:p>
          <a:p>
            <a:r>
              <a:rPr lang="en-US" sz="1200" kern="1200" dirty="0">
                <a:solidFill>
                  <a:schemeClr val="tx1"/>
                </a:solidFill>
                <a:effectLst/>
                <a:latin typeface="+mn-lt"/>
                <a:ea typeface="+mn-ea"/>
                <a:cs typeface="+mn-cs"/>
              </a:rPr>
              <a:t> Resource Investigator: They search for new opportunities for improving teamwork and objectives.</a:t>
            </a:r>
          </a:p>
          <a:p>
            <a:r>
              <a:rPr lang="en-US" sz="1200" kern="1200" dirty="0">
                <a:solidFill>
                  <a:schemeClr val="tx1"/>
                </a:solidFill>
                <a:effectLst/>
                <a:latin typeface="+mn-lt"/>
                <a:ea typeface="+mn-ea"/>
                <a:cs typeface="+mn-cs"/>
              </a:rPr>
              <a:t>Plant: Plants can generate fresh ideas speedily and are imaginative and creative individuals. Monitor-Evaluator: They are problem solvers. Monitor judges are intelligent individuals who frequently rely on their intuition.</a:t>
            </a:r>
          </a:p>
          <a:p>
            <a:r>
              <a:rPr lang="en-US" sz="1200" kern="1200" dirty="0">
                <a:solidFill>
                  <a:schemeClr val="tx1"/>
                </a:solidFill>
                <a:effectLst/>
                <a:latin typeface="+mn-lt"/>
                <a:ea typeface="+mn-ea"/>
                <a:cs typeface="+mn-cs"/>
              </a:rPr>
              <a:t>Specialist: Specialists offer their knowledge when it is needed because they are leaders in their team.</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AD0E271-FCD3-4AF2-AD13-2553671B3889}" type="slidenum">
              <a:rPr lang="en-US" smtClean="0"/>
              <a:t>11</a:t>
            </a:fld>
            <a:endParaRPr lang="en-US"/>
          </a:p>
        </p:txBody>
      </p:sp>
    </p:spTree>
    <p:extLst>
      <p:ext uri="{BB962C8B-B14F-4D97-AF65-F5344CB8AC3E}">
        <p14:creationId xmlns:p14="http://schemas.microsoft.com/office/powerpoint/2010/main" val="1493702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Task conflict: task conflict means a problem for work or project between the teammate and the leader. it can be for individuals' decisions explanation of tasks and others.</a:t>
            </a:r>
          </a:p>
          <a:p>
            <a:r>
              <a:rPr lang="en-US" dirty="0"/>
              <a:t>Relationship conflict: an individual's style, </a:t>
            </a:r>
            <a:r>
              <a:rPr lang="en-US" dirty="0" err="1"/>
              <a:t>behaviour</a:t>
            </a:r>
            <a:r>
              <a:rPr lang="en-US" dirty="0"/>
              <a:t> and phycology are different from others and the relations of mates are different. the conflict for this factor is relationship conflict.</a:t>
            </a:r>
          </a:p>
          <a:p>
            <a:r>
              <a:rPr lang="en-US" dirty="0"/>
              <a:t>Process conflict: When any mismanagement is arising for the task process or responsibility of the mates is called the process conflict.</a:t>
            </a:r>
          </a:p>
          <a:p>
            <a:r>
              <a:rPr lang="en-US" dirty="0"/>
              <a:t>Status conflict: Status conflict arises for the social power and status which is for the leadership and authority power.</a:t>
            </a:r>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12</a:t>
            </a:fld>
            <a:endParaRPr lang="en-US"/>
          </a:p>
        </p:txBody>
      </p:sp>
    </p:spTree>
    <p:extLst>
      <p:ext uri="{BB962C8B-B14F-4D97-AF65-F5344CB8AC3E}">
        <p14:creationId xmlns:p14="http://schemas.microsoft.com/office/powerpoint/2010/main" val="18520046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Conflict management refers to the method of reducing conflict's bad features while enhancing its beneficial elements. There are different problems arising in a team. Solving the problem with a process by the leader is called conflict management.</a:t>
            </a:r>
          </a:p>
          <a:p>
            <a:r>
              <a:rPr lang="en-US" dirty="0"/>
              <a:t>The goal of conflict management is to improve team effectiveness, such as efficiency in an operational setting and productivity.</a:t>
            </a:r>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13</a:t>
            </a:fld>
            <a:endParaRPr lang="en-US"/>
          </a:p>
        </p:txBody>
      </p:sp>
    </p:spTree>
    <p:extLst>
      <p:ext uri="{BB962C8B-B14F-4D97-AF65-F5344CB8AC3E}">
        <p14:creationId xmlns:p14="http://schemas.microsoft.com/office/powerpoint/2010/main" val="2703934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 successful team functions well as a unit to rapidly and effectively complete a task. Learning how leadership impacts team </a:t>
            </a:r>
            <a:r>
              <a:rPr lang="en-US" dirty="0" err="1"/>
              <a:t>behaviour</a:t>
            </a:r>
            <a:r>
              <a:rPr lang="en-US" dirty="0"/>
              <a:t> and performance outcomes are the first steps in creating successful teamwork.</a:t>
            </a:r>
            <a:r>
              <a:rPr lang="en-US" sz="1200" kern="1200" dirty="0">
                <a:solidFill>
                  <a:schemeClr val="tx1"/>
                </a:solidFill>
                <a:effectLst/>
                <a:latin typeface="+mn-lt"/>
                <a:ea typeface="+mn-ea"/>
                <a:cs typeface="+mn-cs"/>
              </a:rPr>
              <a:t> Some skills for a successful team are communication, leadership, delegation, allocating resources empathy skills etc.</a:t>
            </a:r>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14</a:t>
            </a:fld>
            <a:endParaRPr lang="en-US"/>
          </a:p>
        </p:txBody>
      </p:sp>
    </p:spTree>
    <p:extLst>
      <p:ext uri="{BB962C8B-B14F-4D97-AF65-F5344CB8AC3E}">
        <p14:creationId xmlns:p14="http://schemas.microsoft.com/office/powerpoint/2010/main" val="40386775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Trust establishment: trust of the members helps to be a successful team.</a:t>
            </a:r>
          </a:p>
          <a:p>
            <a:r>
              <a:rPr lang="en-US" dirty="0"/>
              <a:t>A good communication process makes the team more effective.</a:t>
            </a:r>
          </a:p>
          <a:p>
            <a:r>
              <a:rPr lang="en-US" dirty="0"/>
              <a:t>Creating dependability increases team bonding.</a:t>
            </a:r>
          </a:p>
          <a:p>
            <a:endParaRPr lang="en-US" dirty="0"/>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15</a:t>
            </a:fld>
            <a:endParaRPr lang="en-US"/>
          </a:p>
        </p:txBody>
      </p:sp>
    </p:spTree>
    <p:extLst>
      <p:ext uri="{BB962C8B-B14F-4D97-AF65-F5344CB8AC3E}">
        <p14:creationId xmlns:p14="http://schemas.microsoft.com/office/powerpoint/2010/main" val="25252193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Overall teamwork is very necessary for an organization like consultancy because it increases the customers’ service, generate various types of idea and create a bonding within the organization. Teamwork helps to solve critical tasks and be a successful organization. Belbin and </a:t>
            </a:r>
            <a:r>
              <a:rPr lang="en-US" dirty="0" err="1"/>
              <a:t>Tuckman's</a:t>
            </a:r>
            <a:r>
              <a:rPr lang="en-US" dirty="0"/>
              <a:t> teamwork theory gives a piece of information which helps to know more about their development process and teammates' roles in the team.</a:t>
            </a:r>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16</a:t>
            </a:fld>
            <a:endParaRPr lang="en-US"/>
          </a:p>
        </p:txBody>
      </p:sp>
    </p:spTree>
    <p:extLst>
      <p:ext uri="{BB962C8B-B14F-4D97-AF65-F5344CB8AC3E}">
        <p14:creationId xmlns:p14="http://schemas.microsoft.com/office/powerpoint/2010/main" val="11804841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Avgar, A.C. and Alexander James Colvin (2017). </a:t>
            </a:r>
            <a:r>
              <a:rPr lang="en-US" sz="1200" i="1" kern="1200" dirty="0">
                <a:solidFill>
                  <a:schemeClr val="tx1"/>
                </a:solidFill>
                <a:effectLst/>
                <a:latin typeface="+mn-lt"/>
                <a:ea typeface="+mn-ea"/>
                <a:cs typeface="+mn-cs"/>
              </a:rPr>
              <a:t>Conflict management Volume 3 Conflict management at the organizational level</a:t>
            </a:r>
            <a:r>
              <a:rPr lang="en-US" sz="1200" kern="1200" dirty="0">
                <a:solidFill>
                  <a:schemeClr val="tx1"/>
                </a:solidFill>
                <a:effectLst/>
                <a:latin typeface="+mn-lt"/>
                <a:ea typeface="+mn-ea"/>
                <a:cs typeface="+mn-cs"/>
              </a:rPr>
              <a:t>. London ; New York </a:t>
            </a:r>
            <a:r>
              <a:rPr lang="en-US" sz="1200" kern="1200" dirty="0" err="1">
                <a:solidFill>
                  <a:schemeClr val="tx1"/>
                </a:solidFill>
                <a:effectLst/>
                <a:latin typeface="+mn-lt"/>
                <a:ea typeface="+mn-ea"/>
                <a:cs typeface="+mn-cs"/>
              </a:rPr>
              <a:t>Routledge</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Belbin, R.M. (2010). </a:t>
            </a:r>
            <a:r>
              <a:rPr lang="en-US" sz="1200" i="1" kern="1200" dirty="0">
                <a:solidFill>
                  <a:schemeClr val="tx1"/>
                </a:solidFill>
                <a:effectLst/>
                <a:latin typeface="+mn-lt"/>
                <a:ea typeface="+mn-ea"/>
                <a:cs typeface="+mn-cs"/>
              </a:rPr>
              <a:t>Management teams : why they succeed or fail</a:t>
            </a:r>
            <a:r>
              <a:rPr lang="en-US" sz="1200" kern="1200" dirty="0">
                <a:solidFill>
                  <a:schemeClr val="tx1"/>
                </a:solidFill>
                <a:effectLst/>
                <a:latin typeface="+mn-lt"/>
                <a:ea typeface="+mn-ea"/>
                <a:cs typeface="+mn-cs"/>
              </a:rPr>
              <a:t>. 3rd ed. London: </a:t>
            </a:r>
            <a:r>
              <a:rPr lang="en-US" sz="1200" kern="1200" dirty="0" err="1">
                <a:solidFill>
                  <a:schemeClr val="tx1"/>
                </a:solidFill>
                <a:effectLst/>
                <a:latin typeface="+mn-lt"/>
                <a:ea typeface="+mn-ea"/>
                <a:cs typeface="+mn-cs"/>
              </a:rPr>
              <a:t>Routledge</a:t>
            </a:r>
            <a:r>
              <a:rPr lang="en-US" sz="1200" kern="1200" dirty="0">
                <a:solidFill>
                  <a:schemeClr val="tx1"/>
                </a:solidFill>
                <a:effectLst/>
                <a:latin typeface="+mn-lt"/>
                <a:ea typeface="+mn-ea"/>
                <a:cs typeface="+mn-cs"/>
              </a:rPr>
              <a:t> Taylor &amp; Francis Group.</a:t>
            </a:r>
          </a:p>
          <a:p>
            <a:r>
              <a:rPr lang="en-US" sz="1200" kern="1200" dirty="0">
                <a:solidFill>
                  <a:schemeClr val="tx1"/>
                </a:solidFill>
                <a:effectLst/>
                <a:latin typeface="+mn-lt"/>
                <a:ea typeface="+mn-ea"/>
                <a:cs typeface="+mn-cs"/>
              </a:rPr>
              <a:t>De </a:t>
            </a:r>
            <a:r>
              <a:rPr lang="en-US" sz="1200" kern="1200" dirty="0" err="1">
                <a:solidFill>
                  <a:schemeClr val="tx1"/>
                </a:solidFill>
                <a:effectLst/>
                <a:latin typeface="+mn-lt"/>
                <a:ea typeface="+mn-ea"/>
                <a:cs typeface="+mn-cs"/>
              </a:rPr>
              <a:t>Janasz</a:t>
            </a:r>
            <a:r>
              <a:rPr lang="en-US" sz="1200" kern="1200" dirty="0">
                <a:solidFill>
                  <a:schemeClr val="tx1"/>
                </a:solidFill>
                <a:effectLst/>
                <a:latin typeface="+mn-lt"/>
                <a:ea typeface="+mn-ea"/>
                <a:cs typeface="+mn-cs"/>
              </a:rPr>
              <a:t>, S., Dowd, K.O. and Schneider, B.Z. (2018). </a:t>
            </a:r>
            <a:r>
              <a:rPr lang="en-US" sz="1200" i="1" kern="1200" dirty="0">
                <a:solidFill>
                  <a:schemeClr val="tx1"/>
                </a:solidFill>
                <a:effectLst/>
                <a:latin typeface="+mn-lt"/>
                <a:ea typeface="+mn-ea"/>
                <a:cs typeface="+mn-cs"/>
              </a:rPr>
              <a:t>Interpersonal skills in organizations</a:t>
            </a:r>
            <a:r>
              <a:rPr lang="en-US" sz="1200" kern="1200" dirty="0">
                <a:solidFill>
                  <a:schemeClr val="tx1"/>
                </a:solidFill>
                <a:effectLst/>
                <a:latin typeface="+mn-lt"/>
                <a:ea typeface="+mn-ea"/>
                <a:cs typeface="+mn-cs"/>
              </a:rPr>
              <a:t>. New York, </a:t>
            </a:r>
            <a:r>
              <a:rPr lang="en-US" sz="1200" kern="1200" dirty="0" err="1">
                <a:solidFill>
                  <a:schemeClr val="tx1"/>
                </a:solidFill>
                <a:effectLst/>
                <a:latin typeface="+mn-lt"/>
                <a:ea typeface="+mn-ea"/>
                <a:cs typeface="+mn-cs"/>
              </a:rPr>
              <a:t>Ny</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Mcgraw-Hill</a:t>
            </a:r>
            <a:r>
              <a:rPr lang="en-US" sz="1200" kern="1200" dirty="0">
                <a:solidFill>
                  <a:schemeClr val="tx1"/>
                </a:solidFill>
                <a:effectLst/>
                <a:latin typeface="+mn-lt"/>
                <a:ea typeface="+mn-ea"/>
                <a:cs typeface="+mn-cs"/>
              </a:rPr>
              <a:t> Education.</a:t>
            </a:r>
          </a:p>
          <a:p>
            <a:r>
              <a:rPr lang="en-US" sz="1200" kern="1200" dirty="0">
                <a:solidFill>
                  <a:schemeClr val="tx1"/>
                </a:solidFill>
                <a:effectLst/>
                <a:latin typeface="+mn-lt"/>
                <a:ea typeface="+mn-ea"/>
                <a:cs typeface="+mn-cs"/>
              </a:rPr>
              <a:t>Frazer, R. and Oswald, P. (2019). </a:t>
            </a:r>
            <a:r>
              <a:rPr lang="en-US" sz="1200" i="1" kern="1200" dirty="0">
                <a:solidFill>
                  <a:schemeClr val="tx1"/>
                </a:solidFill>
                <a:effectLst/>
                <a:latin typeface="+mn-lt"/>
                <a:ea typeface="+mn-ea"/>
                <a:cs typeface="+mn-cs"/>
              </a:rPr>
              <a:t>Teamwork!</a:t>
            </a:r>
            <a:r>
              <a:rPr lang="en-US" sz="1200" kern="1200" dirty="0">
                <a:solidFill>
                  <a:schemeClr val="tx1"/>
                </a:solidFill>
                <a:effectLst/>
                <a:latin typeface="+mn-lt"/>
                <a:ea typeface="+mn-ea"/>
                <a:cs typeface="+mn-cs"/>
              </a:rPr>
              <a:t> New York: Simon Spotlight.</a:t>
            </a:r>
          </a:p>
          <a:p>
            <a:r>
              <a:rPr lang="en-US" sz="1200" kern="1200" dirty="0" err="1">
                <a:solidFill>
                  <a:schemeClr val="tx1"/>
                </a:solidFill>
                <a:effectLst/>
                <a:latin typeface="+mn-lt"/>
                <a:ea typeface="+mn-ea"/>
                <a:cs typeface="+mn-cs"/>
              </a:rPr>
              <a:t>Gan</a:t>
            </a:r>
            <a:r>
              <a:rPr lang="en-US" sz="1200" kern="1200" dirty="0">
                <a:solidFill>
                  <a:schemeClr val="tx1"/>
                </a:solidFill>
                <a:effectLst/>
                <a:latin typeface="+mn-lt"/>
                <a:ea typeface="+mn-ea"/>
                <a:cs typeface="+mn-cs"/>
              </a:rPr>
              <a:t>, G. (2017). </a:t>
            </a:r>
            <a:r>
              <a:rPr lang="en-US" sz="1200" i="1" kern="1200" dirty="0">
                <a:solidFill>
                  <a:schemeClr val="tx1"/>
                </a:solidFill>
                <a:effectLst/>
                <a:latin typeface="+mn-lt"/>
                <a:ea typeface="+mn-ea"/>
                <a:cs typeface="+mn-cs"/>
              </a:rPr>
              <a:t>Communication</a:t>
            </a:r>
            <a:r>
              <a:rPr lang="en-US" sz="1200" kern="1200" dirty="0">
                <a:solidFill>
                  <a:schemeClr val="tx1"/>
                </a:solidFill>
                <a:effectLst/>
                <a:latin typeface="+mn-lt"/>
                <a:ea typeface="+mn-ea"/>
                <a:cs typeface="+mn-cs"/>
              </a:rPr>
              <a:t>. Philadelphia: Chelsea House Publishers.</a:t>
            </a:r>
          </a:p>
          <a:p>
            <a:r>
              <a:rPr lang="en-US" sz="1200" kern="1200" dirty="0">
                <a:solidFill>
                  <a:schemeClr val="tx1"/>
                </a:solidFill>
                <a:effectLst/>
                <a:latin typeface="+mn-lt"/>
                <a:ea typeface="+mn-ea"/>
                <a:cs typeface="+mn-cs"/>
              </a:rPr>
              <a:t>Stuart, R.R. (2017). </a:t>
            </a:r>
            <a:r>
              <a:rPr lang="en-US" sz="1200" i="1" kern="1200" dirty="0">
                <a:solidFill>
                  <a:schemeClr val="tx1"/>
                </a:solidFill>
                <a:effectLst/>
                <a:latin typeface="+mn-lt"/>
                <a:ea typeface="+mn-ea"/>
                <a:cs typeface="+mn-cs"/>
              </a:rPr>
              <a:t>Team Development Games For Trainers.</a:t>
            </a:r>
            <a:r>
              <a:rPr lang="en-US" sz="1200" kern="1200" dirty="0">
                <a:solidFill>
                  <a:schemeClr val="tx1"/>
                </a:solidFill>
                <a:effectLst/>
                <a:latin typeface="+mn-lt"/>
                <a:ea typeface="+mn-ea"/>
                <a:cs typeface="+mn-cs"/>
              </a:rPr>
              <a:t> S.L.: </a:t>
            </a:r>
            <a:r>
              <a:rPr lang="en-US" sz="1200" kern="1200" dirty="0" err="1">
                <a:solidFill>
                  <a:schemeClr val="tx1"/>
                </a:solidFill>
                <a:effectLst/>
                <a:latin typeface="+mn-lt"/>
                <a:ea typeface="+mn-ea"/>
                <a:cs typeface="+mn-cs"/>
              </a:rPr>
              <a:t>Routledge</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AGILE KEN. 2022. </a:t>
            </a:r>
            <a:r>
              <a:rPr lang="en-US" sz="1200" i="1" kern="1200" dirty="0" err="1">
                <a:solidFill>
                  <a:schemeClr val="tx1"/>
                </a:solidFill>
                <a:effectLst/>
                <a:latin typeface="+mn-lt"/>
                <a:ea typeface="+mn-ea"/>
                <a:cs typeface="+mn-cs"/>
              </a:rPr>
              <a:t>Tuckman</a:t>
            </a:r>
            <a:r>
              <a:rPr lang="en-US" sz="1200" i="1" kern="1200" dirty="0">
                <a:solidFill>
                  <a:schemeClr val="tx1"/>
                </a:solidFill>
                <a:effectLst/>
                <a:latin typeface="+mn-lt"/>
                <a:ea typeface="+mn-ea"/>
                <a:cs typeface="+mn-cs"/>
              </a:rPr>
              <a:t> Model of Team Development</a:t>
            </a:r>
            <a:r>
              <a:rPr lang="en-US" sz="1200" kern="1200" dirty="0">
                <a:solidFill>
                  <a:schemeClr val="tx1"/>
                </a:solidFill>
                <a:effectLst/>
                <a:latin typeface="+mn-lt"/>
                <a:ea typeface="+mn-ea"/>
                <a:cs typeface="+mn-cs"/>
              </a:rPr>
              <a:t>. [online] Available at: &lt;https://agileken.com/tuckman-model-of-team-development/&gt; [Accessed 10 August 2022].</a:t>
            </a:r>
          </a:p>
          <a:p>
            <a:r>
              <a:rPr lang="en-US" sz="1200" kern="1200" dirty="0">
                <a:solidFill>
                  <a:schemeClr val="tx1"/>
                </a:solidFill>
                <a:effectLst/>
                <a:latin typeface="+mn-lt"/>
                <a:ea typeface="+mn-ea"/>
                <a:cs typeface="+mn-cs"/>
              </a:rPr>
              <a:t>Belbin.com. 2022. </a:t>
            </a:r>
            <a:r>
              <a:rPr lang="en-US" sz="1200" i="1" kern="1200" dirty="0">
                <a:solidFill>
                  <a:schemeClr val="tx1"/>
                </a:solidFill>
                <a:effectLst/>
                <a:latin typeface="+mn-lt"/>
                <a:ea typeface="+mn-ea"/>
                <a:cs typeface="+mn-cs"/>
              </a:rPr>
              <a:t>The Nine Belbin Team Roles</a:t>
            </a:r>
            <a:r>
              <a:rPr lang="en-US" sz="1200" kern="1200" dirty="0">
                <a:solidFill>
                  <a:schemeClr val="tx1"/>
                </a:solidFill>
                <a:effectLst/>
                <a:latin typeface="+mn-lt"/>
                <a:ea typeface="+mn-ea"/>
                <a:cs typeface="+mn-cs"/>
              </a:rPr>
              <a:t>. [online] Available at: &lt;https://www.belbin.com/about/belbin-team-roles&gt; [Accessed 10 August 2022].</a:t>
            </a:r>
          </a:p>
          <a:p>
            <a:endParaRPr lang="en-US" dirty="0"/>
          </a:p>
        </p:txBody>
      </p:sp>
      <p:sp>
        <p:nvSpPr>
          <p:cNvPr id="4" name="Slide Number Placeholder 3"/>
          <p:cNvSpPr>
            <a:spLocks noGrp="1"/>
          </p:cNvSpPr>
          <p:nvPr>
            <p:ph type="sldNum" sz="quarter" idx="10"/>
          </p:nvPr>
        </p:nvSpPr>
        <p:spPr/>
        <p:txBody>
          <a:bodyPr/>
          <a:lstStyle/>
          <a:p>
            <a:fld id="{FAD0E271-FCD3-4AF2-AD13-2553671B3889}" type="slidenum">
              <a:rPr lang="en-US" smtClean="0"/>
              <a:t>17</a:t>
            </a:fld>
            <a:endParaRPr lang="en-US"/>
          </a:p>
        </p:txBody>
      </p:sp>
    </p:spTree>
    <p:extLst>
      <p:ext uri="{BB962C8B-B14F-4D97-AF65-F5344CB8AC3E}">
        <p14:creationId xmlns:p14="http://schemas.microsoft.com/office/powerpoint/2010/main" val="1853529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3573CB-88D7-4157-A31B-8CEF9D7762BD}"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1119838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3573CB-88D7-4157-A31B-8CEF9D7762BD}"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2785230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3573CB-88D7-4157-A31B-8CEF9D7762BD}"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1632686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3573CB-88D7-4157-A31B-8CEF9D7762BD}"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3118707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3573CB-88D7-4157-A31B-8CEF9D7762BD}" type="datetimeFigureOut">
              <a:rPr lang="en-US" smtClean="0"/>
              <a:t>8/16/2022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3441364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3573CB-88D7-4157-A31B-8CEF9D7762BD}" type="datetimeFigureOut">
              <a:rPr lang="en-US" smtClean="0"/>
              <a:t>8/16/2022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675006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3573CB-88D7-4157-A31B-8CEF9D7762BD}" type="datetimeFigureOut">
              <a:rPr lang="en-US" smtClean="0"/>
              <a:t>8/16/2022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1417918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3573CB-88D7-4157-A31B-8CEF9D7762BD}"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830829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3573CB-88D7-4157-A31B-8CEF9D7762BD}"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4138621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3573CB-88D7-4157-A31B-8CEF9D7762BD}"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208674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3573CB-88D7-4157-A31B-8CEF9D7762BD}"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1A24ABB-EC82-418B-AC7D-72BF26EB147C}"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674555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D3573CB-88D7-4157-A31B-8CEF9D7762BD}"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37910281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D3573CB-88D7-4157-A31B-8CEF9D7762BD}"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A24ABB-EC82-418B-AC7D-72BF26EB147C}"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380884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D3573CB-88D7-4157-A31B-8CEF9D7762BD}"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20537253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3573CB-88D7-4157-A31B-8CEF9D7762BD}"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41902463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3573CB-88D7-4157-A31B-8CEF9D7762BD}"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1A24ABB-EC82-418B-AC7D-72BF26EB147C}" type="slidenum">
              <a:rPr lang="en-US" smtClean="0"/>
              <a:t>‹#›</a:t>
            </a:fld>
            <a:endParaRPr lang="en-US"/>
          </a:p>
        </p:txBody>
      </p:sp>
    </p:spTree>
    <p:extLst>
      <p:ext uri="{BB962C8B-B14F-4D97-AF65-F5344CB8AC3E}">
        <p14:creationId xmlns:p14="http://schemas.microsoft.com/office/powerpoint/2010/main" val="77925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D3573CB-88D7-4157-A31B-8CEF9D7762BD}" type="datetimeFigureOut">
              <a:rPr lang="en-US" smtClean="0"/>
              <a:t>8/16/2022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1A24ABB-EC82-418B-AC7D-72BF26EB147C}" type="slidenum">
              <a:rPr lang="en-US" smtClean="0"/>
              <a:t>‹#›</a:t>
            </a:fld>
            <a:endParaRPr lang="en-US"/>
          </a:p>
        </p:txBody>
      </p:sp>
    </p:spTree>
    <p:extLst>
      <p:ext uri="{BB962C8B-B14F-4D97-AF65-F5344CB8AC3E}">
        <p14:creationId xmlns:p14="http://schemas.microsoft.com/office/powerpoint/2010/main" val="2226221823"/>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 id="2147483771" r:id="rId12"/>
    <p:sldLayoutId id="2147483772" r:id="rId13"/>
    <p:sldLayoutId id="2147483773" r:id="rId14"/>
    <p:sldLayoutId id="2147483774" r:id="rId15"/>
    <p:sldLayoutId id="2147483775"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54006" y="4317859"/>
            <a:ext cx="10306228" cy="2588262"/>
          </a:xfrm>
        </p:spPr>
        <p:txBody>
          <a:bodyPr>
            <a:normAutofit fontScale="90000"/>
          </a:bodyPr>
          <a:lstStyle/>
          <a:p>
            <a:pPr algn="ctr"/>
            <a:r>
              <a:rPr lang="en-US" sz="2400" dirty="0">
                <a:solidFill>
                  <a:schemeClr val="tx1"/>
                </a:solidFill>
              </a:rPr>
              <a:t>               Module Tittle: Effective Team Work and Communication                                                                                          </a:t>
            </a:r>
            <a:br>
              <a:rPr lang="en-US" sz="2000" dirty="0"/>
            </a:br>
            <a:br>
              <a:rPr lang="en-US" sz="2000" dirty="0"/>
            </a:br>
            <a:br>
              <a:rPr lang="en-US" sz="2000" dirty="0"/>
            </a:br>
            <a:br>
              <a:rPr lang="en-US" sz="2000" dirty="0"/>
            </a:br>
            <a:r>
              <a:rPr lang="en-US" sz="2000" dirty="0">
                <a:solidFill>
                  <a:schemeClr val="tx1"/>
                </a:solidFill>
              </a:rPr>
              <a:t>                                                                                               </a:t>
            </a:r>
            <a:br>
              <a:rPr lang="en-US" sz="3100" dirty="0">
                <a:solidFill>
                  <a:schemeClr val="tx1"/>
                </a:solidFill>
              </a:rPr>
            </a:br>
            <a:endParaRPr lang="en-US" dirty="0">
              <a:solidFill>
                <a:schemeClr val="tx1"/>
              </a:solidFill>
            </a:endParaRPr>
          </a:p>
        </p:txBody>
      </p:sp>
      <p:pic>
        <p:nvPicPr>
          <p:cNvPr id="5" name="Picture 4"/>
          <p:cNvPicPr>
            <a:picLocks noChangeAspect="1"/>
          </p:cNvPicPr>
          <p:nvPr/>
        </p:nvPicPr>
        <p:blipFill>
          <a:blip r:embed="rId3"/>
          <a:stretch>
            <a:fillRect/>
          </a:stretch>
        </p:blipFill>
        <p:spPr>
          <a:xfrm>
            <a:off x="2734213" y="133197"/>
            <a:ext cx="6945815" cy="3889656"/>
          </a:xfrm>
          <a:prstGeom prst="rect">
            <a:avLst/>
          </a:prstGeom>
        </p:spPr>
      </p:pic>
      <p:sp>
        <p:nvSpPr>
          <p:cNvPr id="3" name="CasetăText 2">
            <a:extLst>
              <a:ext uri="{FF2B5EF4-FFF2-40B4-BE49-F238E27FC236}">
                <a16:creationId xmlns:a16="http://schemas.microsoft.com/office/drawing/2014/main" id="{0A171842-88FF-CD33-8820-BF46C3F4BB1D}"/>
              </a:ext>
            </a:extLst>
          </p:cNvPr>
          <p:cNvSpPr txBox="1"/>
          <p:nvPr/>
        </p:nvSpPr>
        <p:spPr>
          <a:xfrm>
            <a:off x="1428750" y="5103018"/>
            <a:ext cx="581025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err="1"/>
              <a:t>Lecturer:SOBAN</a:t>
            </a:r>
            <a:r>
              <a:rPr lang="ro-RO" dirty="0"/>
              <a:t> SADIQ</a:t>
            </a:r>
          </a:p>
          <a:p>
            <a:endParaRPr lang="ro-RO" dirty="0"/>
          </a:p>
          <a:p>
            <a:r>
              <a:rPr lang="ro-RO" dirty="0"/>
              <a:t>Adriana Loredana </a:t>
            </a:r>
            <a:r>
              <a:rPr lang="ro-RO" dirty="0" err="1"/>
              <a:t>Danilet</a:t>
            </a:r>
            <a:r>
              <a:rPr lang="ro-RO" dirty="0"/>
              <a:t>(2124574)-</a:t>
            </a:r>
            <a:r>
              <a:rPr lang="ro-RO" dirty="0" err="1"/>
              <a:t>leader</a:t>
            </a:r>
            <a:endParaRPr lang="ro-RO" dirty="0"/>
          </a:p>
          <a:p>
            <a:r>
              <a:rPr lang="ro-RO" dirty="0"/>
              <a:t>Sorina Ceapa(2123039)</a:t>
            </a:r>
          </a:p>
          <a:p>
            <a:r>
              <a:rPr lang="ro-RO" dirty="0"/>
              <a:t>Elena </a:t>
            </a:r>
            <a:r>
              <a:rPr lang="ro-RO" dirty="0" err="1"/>
              <a:t>Porcescu</a:t>
            </a:r>
            <a:r>
              <a:rPr lang="ro-RO" dirty="0"/>
              <a:t>(2123762)</a:t>
            </a:r>
          </a:p>
          <a:p>
            <a:r>
              <a:rPr lang="ro-RO" dirty="0"/>
              <a:t>Daniela Teodorovici(2124577</a:t>
            </a:r>
          </a:p>
        </p:txBody>
      </p:sp>
      <p:sp>
        <p:nvSpPr>
          <p:cNvPr id="4" name="CasetăText 3">
            <a:extLst>
              <a:ext uri="{FF2B5EF4-FFF2-40B4-BE49-F238E27FC236}">
                <a16:creationId xmlns:a16="http://schemas.microsoft.com/office/drawing/2014/main" id="{887486F7-4333-1766-2222-34E1F927729B}"/>
              </a:ext>
            </a:extLst>
          </p:cNvPr>
          <p:cNvSpPr txBox="1"/>
          <p:nvPr/>
        </p:nvSpPr>
        <p:spPr>
          <a:xfrm>
            <a:off x="7012781" y="6441281"/>
            <a:ext cx="42148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Module code:BMSW4002_LON</a:t>
            </a:r>
          </a:p>
          <a:p>
            <a:endParaRPr lang="ro-RO" dirty="0"/>
          </a:p>
        </p:txBody>
      </p:sp>
    </p:spTree>
    <p:extLst>
      <p:ext uri="{BB962C8B-B14F-4D97-AF65-F5344CB8AC3E}">
        <p14:creationId xmlns:p14="http://schemas.microsoft.com/office/powerpoint/2010/main" val="1749776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2822" y="683930"/>
            <a:ext cx="8911687" cy="1280890"/>
          </a:xfrm>
        </p:spPr>
        <p:txBody>
          <a:bodyPr/>
          <a:lstStyle/>
          <a:p>
            <a:r>
              <a:rPr lang="en-US" dirty="0">
                <a:solidFill>
                  <a:schemeClr val="tx1"/>
                </a:solidFill>
              </a:rPr>
              <a:t>Definition</a:t>
            </a:r>
            <a:r>
              <a:rPr lang="en-US" dirty="0"/>
              <a:t> </a:t>
            </a:r>
            <a:r>
              <a:rPr lang="en-US" dirty="0">
                <a:solidFill>
                  <a:schemeClr val="tx1"/>
                </a:solidFill>
              </a:rPr>
              <a:t>of Teamwork</a:t>
            </a:r>
          </a:p>
        </p:txBody>
      </p:sp>
      <p:sp>
        <p:nvSpPr>
          <p:cNvPr id="5" name="Content Placeholder 4"/>
          <p:cNvSpPr>
            <a:spLocks noGrp="1"/>
          </p:cNvSpPr>
          <p:nvPr>
            <p:ph sz="half" idx="2"/>
          </p:nvPr>
        </p:nvSpPr>
        <p:spPr>
          <a:xfrm>
            <a:off x="1914257" y="1833916"/>
            <a:ext cx="7157495" cy="3917404"/>
          </a:xfrm>
        </p:spPr>
        <p:txBody>
          <a:bodyPr>
            <a:normAutofit/>
          </a:bodyPr>
          <a:lstStyle/>
          <a:p>
            <a:pPr algn="just"/>
            <a:r>
              <a:rPr lang="en-US" sz="2400" dirty="0"/>
              <a:t>Teamwork is doing a project or task co-operatively with a group of people. The collaboration for any project among the manager who is mainly the team leader and employees is teamwork(Frazer and Oswald, 2019).</a:t>
            </a:r>
          </a:p>
          <a:p>
            <a:pPr algn="just"/>
            <a:r>
              <a:rPr lang="en-US" sz="2400" dirty="0"/>
              <a:t>Teamwork is important for the business organization for solving any particular task and critical problem.</a:t>
            </a:r>
          </a:p>
          <a:p>
            <a:pPr marL="0" indent="0">
              <a:buNone/>
            </a:pPr>
            <a:endParaRPr lang="en-US" sz="2400" dirty="0"/>
          </a:p>
        </p:txBody>
      </p:sp>
      <p:pic>
        <p:nvPicPr>
          <p:cNvPr id="8" name="Content Placeholder 7"/>
          <p:cNvPicPr>
            <a:picLocks noGrp="1" noChangeAspect="1"/>
          </p:cNvPicPr>
          <p:nvPr>
            <p:ph sz="quarter" idx="4"/>
          </p:nvPr>
        </p:nvPicPr>
        <p:blipFill>
          <a:blip r:embed="rId3"/>
          <a:stretch>
            <a:fillRect/>
          </a:stretch>
        </p:blipFill>
        <p:spPr>
          <a:xfrm>
            <a:off x="9182112" y="1964820"/>
            <a:ext cx="2800328" cy="2800909"/>
          </a:xfrm>
          <a:prstGeom prst="rect">
            <a:avLst/>
          </a:prstGeom>
        </p:spPr>
      </p:pic>
      <p:sp>
        <p:nvSpPr>
          <p:cNvPr id="3" name="CasetăText 2">
            <a:extLst>
              <a:ext uri="{FF2B5EF4-FFF2-40B4-BE49-F238E27FC236}">
                <a16:creationId xmlns:a16="http://schemas.microsoft.com/office/drawing/2014/main" id="{24D8490B-6D09-ABA6-7D18-B8A276FEA604}"/>
              </a:ext>
            </a:extLst>
          </p:cNvPr>
          <p:cNvSpPr txBox="1"/>
          <p:nvPr/>
        </p:nvSpPr>
        <p:spPr>
          <a:xfrm>
            <a:off x="7539037" y="6298406"/>
            <a:ext cx="4474368" cy="3788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Adriana Loredana </a:t>
            </a:r>
            <a:r>
              <a:rPr lang="ro-RO" dirty="0" err="1"/>
              <a:t>Danilet</a:t>
            </a:r>
            <a:r>
              <a:rPr lang="ro-RO" dirty="0"/>
              <a:t>(2124574)</a:t>
            </a:r>
          </a:p>
        </p:txBody>
      </p:sp>
    </p:spTree>
    <p:extLst>
      <p:ext uri="{BB962C8B-B14F-4D97-AF65-F5344CB8AC3E}">
        <p14:creationId xmlns:p14="http://schemas.microsoft.com/office/powerpoint/2010/main" val="2895875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92925" y="843185"/>
            <a:ext cx="8911687" cy="1280890"/>
          </a:xfrm>
        </p:spPr>
        <p:txBody>
          <a:bodyPr/>
          <a:lstStyle/>
          <a:p>
            <a:r>
              <a:rPr lang="en-US" dirty="0">
                <a:solidFill>
                  <a:schemeClr val="tx1"/>
                </a:solidFill>
              </a:rPr>
              <a:t>Effective Teamwork</a:t>
            </a:r>
          </a:p>
        </p:txBody>
      </p:sp>
      <p:sp>
        <p:nvSpPr>
          <p:cNvPr id="5" name="Content Placeholder 4"/>
          <p:cNvSpPr>
            <a:spLocks noGrp="1"/>
          </p:cNvSpPr>
          <p:nvPr>
            <p:ph idx="1"/>
          </p:nvPr>
        </p:nvSpPr>
        <p:spPr>
          <a:xfrm>
            <a:off x="2589212" y="2124075"/>
            <a:ext cx="8915400" cy="3362325"/>
          </a:xfrm>
        </p:spPr>
        <p:txBody>
          <a:bodyPr>
            <a:normAutofit/>
          </a:bodyPr>
          <a:lstStyle/>
          <a:p>
            <a:pPr marL="0" indent="0" algn="just">
              <a:buNone/>
            </a:pPr>
            <a:r>
              <a:rPr lang="en-US" sz="2000" dirty="0"/>
              <a:t>Teamwork is called effective when it has a definite and clear objective with a good team leader who maintains a balanced role and regulation and effective outcome(Stuart, 2017). Teamwork collaboration, better relationships, team accountability, trust among the team members and support make the team effective. Effective teamwork helps for a successful organization.</a:t>
            </a:r>
          </a:p>
        </p:txBody>
      </p:sp>
      <p:sp>
        <p:nvSpPr>
          <p:cNvPr id="2" name="CasetăText 1">
            <a:extLst>
              <a:ext uri="{FF2B5EF4-FFF2-40B4-BE49-F238E27FC236}">
                <a16:creationId xmlns:a16="http://schemas.microsoft.com/office/drawing/2014/main" id="{2B12D1B7-563D-EE33-3E65-3729ED8908EB}"/>
              </a:ext>
            </a:extLst>
          </p:cNvPr>
          <p:cNvSpPr txBox="1"/>
          <p:nvPr/>
        </p:nvSpPr>
        <p:spPr>
          <a:xfrm>
            <a:off x="7739062" y="6384131"/>
            <a:ext cx="43553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Adriana Loredana </a:t>
            </a:r>
            <a:r>
              <a:rPr lang="ro-RO" dirty="0" err="1"/>
              <a:t>Danilet</a:t>
            </a:r>
            <a:r>
              <a:rPr lang="ro-RO" dirty="0"/>
              <a:t>(2124574)</a:t>
            </a:r>
          </a:p>
        </p:txBody>
      </p:sp>
    </p:spTree>
    <p:extLst>
      <p:ext uri="{BB962C8B-B14F-4D97-AF65-F5344CB8AC3E}">
        <p14:creationId xmlns:p14="http://schemas.microsoft.com/office/powerpoint/2010/main" val="723494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752126"/>
            <a:ext cx="8911687" cy="1280890"/>
          </a:xfrm>
        </p:spPr>
        <p:txBody>
          <a:bodyPr/>
          <a:lstStyle/>
          <a:p>
            <a:r>
              <a:rPr lang="en-US" dirty="0">
                <a:solidFill>
                  <a:schemeClr val="tx1"/>
                </a:solidFill>
              </a:rPr>
              <a:t>Building of Effective team</a:t>
            </a:r>
          </a:p>
        </p:txBody>
      </p:sp>
      <p:sp>
        <p:nvSpPr>
          <p:cNvPr id="3" name="Content Placeholder 2"/>
          <p:cNvSpPr>
            <a:spLocks noGrp="1"/>
          </p:cNvSpPr>
          <p:nvPr>
            <p:ph idx="1"/>
          </p:nvPr>
        </p:nvSpPr>
        <p:spPr/>
        <p:txBody>
          <a:bodyPr>
            <a:normAutofit/>
          </a:bodyPr>
          <a:lstStyle/>
          <a:p>
            <a:pPr>
              <a:buAutoNum type="arabicPeriod"/>
            </a:pPr>
            <a:r>
              <a:rPr lang="en-US" sz="2000" dirty="0"/>
              <a:t>Setting team objective, goal, vision and mission</a:t>
            </a:r>
          </a:p>
          <a:p>
            <a:pPr>
              <a:buAutoNum type="arabicPeriod"/>
            </a:pPr>
            <a:r>
              <a:rPr lang="en-US" sz="2000" dirty="0"/>
              <a:t>Definite plan and outcome target </a:t>
            </a:r>
          </a:p>
          <a:p>
            <a:pPr>
              <a:buAutoNum type="arabicPeriod"/>
            </a:pPr>
            <a:r>
              <a:rPr lang="en-US" sz="2000" dirty="0"/>
              <a:t>Communication among the team members and team leader</a:t>
            </a:r>
          </a:p>
          <a:p>
            <a:pPr>
              <a:buAutoNum type="arabicPeriod"/>
            </a:pPr>
            <a:r>
              <a:rPr lang="en-US" sz="2000" dirty="0"/>
              <a:t>Team motivation </a:t>
            </a:r>
          </a:p>
          <a:p>
            <a:pPr>
              <a:buAutoNum type="arabicPeriod"/>
            </a:pPr>
            <a:r>
              <a:rPr lang="en-US" sz="2000" dirty="0"/>
              <a:t>Diversification</a:t>
            </a:r>
          </a:p>
        </p:txBody>
      </p:sp>
      <p:pic>
        <p:nvPicPr>
          <p:cNvPr id="4" name="Picture 3"/>
          <p:cNvPicPr>
            <a:picLocks noChangeAspect="1"/>
          </p:cNvPicPr>
          <p:nvPr/>
        </p:nvPicPr>
        <p:blipFill>
          <a:blip r:embed="rId3"/>
          <a:stretch>
            <a:fillRect/>
          </a:stretch>
        </p:blipFill>
        <p:spPr>
          <a:xfrm>
            <a:off x="8769097" y="3798383"/>
            <a:ext cx="2537650" cy="21128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CasetăText 4">
            <a:extLst>
              <a:ext uri="{FF2B5EF4-FFF2-40B4-BE49-F238E27FC236}">
                <a16:creationId xmlns:a16="http://schemas.microsoft.com/office/drawing/2014/main" id="{A499FA99-039D-90CD-CD60-D6BC4497E19B}"/>
              </a:ext>
            </a:extLst>
          </p:cNvPr>
          <p:cNvSpPr txBox="1"/>
          <p:nvPr/>
        </p:nvSpPr>
        <p:spPr>
          <a:xfrm>
            <a:off x="2376487" y="6438899"/>
            <a:ext cx="43362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Adriana Loredana </a:t>
            </a:r>
            <a:r>
              <a:rPr lang="ro-RO" dirty="0" err="1"/>
              <a:t>Danilet</a:t>
            </a:r>
            <a:r>
              <a:rPr lang="ro-RO" dirty="0"/>
              <a:t>(2124574)</a:t>
            </a:r>
          </a:p>
        </p:txBody>
      </p:sp>
    </p:spTree>
    <p:extLst>
      <p:ext uri="{BB962C8B-B14F-4D97-AF65-F5344CB8AC3E}">
        <p14:creationId xmlns:p14="http://schemas.microsoft.com/office/powerpoint/2010/main" val="4263717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4909" y="1035590"/>
            <a:ext cx="8911687" cy="1280890"/>
          </a:xfrm>
        </p:spPr>
        <p:txBody>
          <a:bodyPr/>
          <a:lstStyle/>
          <a:p>
            <a:r>
              <a:rPr lang="en-US" dirty="0">
                <a:solidFill>
                  <a:schemeClr val="tx1"/>
                </a:solidFill>
              </a:rPr>
              <a:t>Benefits of team working</a:t>
            </a:r>
          </a:p>
        </p:txBody>
      </p:sp>
      <p:sp>
        <p:nvSpPr>
          <p:cNvPr id="3" name="Content Placeholder 2"/>
          <p:cNvSpPr>
            <a:spLocks noGrp="1"/>
          </p:cNvSpPr>
          <p:nvPr>
            <p:ph idx="1"/>
          </p:nvPr>
        </p:nvSpPr>
        <p:spPr/>
        <p:txBody>
          <a:bodyPr/>
          <a:lstStyle/>
          <a:p>
            <a:pPr>
              <a:buAutoNum type="arabicPeriod"/>
            </a:pPr>
            <a:r>
              <a:rPr lang="en-US" sz="2400" dirty="0"/>
              <a:t>Generating Idea</a:t>
            </a:r>
          </a:p>
          <a:p>
            <a:pPr>
              <a:buAutoNum type="arabicPeriod"/>
            </a:pPr>
            <a:r>
              <a:rPr lang="en-US" sz="2400" dirty="0"/>
              <a:t>Increase productivity</a:t>
            </a:r>
          </a:p>
          <a:p>
            <a:pPr>
              <a:buAutoNum type="arabicPeriod"/>
            </a:pPr>
            <a:r>
              <a:rPr lang="en-US" sz="2400" dirty="0"/>
              <a:t>Boosting employee motivation</a:t>
            </a:r>
          </a:p>
          <a:p>
            <a:pPr>
              <a:buAutoNum type="arabicPeriod"/>
            </a:pPr>
            <a:r>
              <a:rPr lang="en-US" sz="2400" dirty="0"/>
              <a:t>Increase employees morality</a:t>
            </a:r>
          </a:p>
          <a:p>
            <a:pPr>
              <a:buAutoNum type="arabicPeriod"/>
            </a:pPr>
            <a:r>
              <a:rPr lang="en-US" sz="2400" dirty="0"/>
              <a:t>Helps to take risk</a:t>
            </a:r>
          </a:p>
          <a:p>
            <a:pPr>
              <a:buAutoNum type="arabicPeriod"/>
            </a:pPr>
            <a:r>
              <a:rPr lang="en-US" sz="2400" dirty="0"/>
              <a:t>Reducing work pressure and stress</a:t>
            </a:r>
          </a:p>
          <a:p>
            <a:pPr>
              <a:buAutoNum type="arabicPeriod"/>
            </a:pPr>
            <a:r>
              <a:rPr lang="en-US" sz="2400" dirty="0"/>
              <a:t>Improves customer service(Stuart, 2017)</a:t>
            </a:r>
          </a:p>
          <a:p>
            <a:pPr>
              <a:buAutoNum type="arabicPeriod"/>
            </a:pPr>
            <a:endParaRPr lang="en-US" dirty="0"/>
          </a:p>
        </p:txBody>
      </p:sp>
      <p:sp>
        <p:nvSpPr>
          <p:cNvPr id="4" name="CasetăText 3">
            <a:extLst>
              <a:ext uri="{FF2B5EF4-FFF2-40B4-BE49-F238E27FC236}">
                <a16:creationId xmlns:a16="http://schemas.microsoft.com/office/drawing/2014/main" id="{92902B97-55C2-69CE-830B-E77AAFF46EC3}"/>
              </a:ext>
            </a:extLst>
          </p:cNvPr>
          <p:cNvSpPr txBox="1"/>
          <p:nvPr/>
        </p:nvSpPr>
        <p:spPr>
          <a:xfrm>
            <a:off x="7598568" y="6403180"/>
            <a:ext cx="42219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Adriana Loredana </a:t>
            </a:r>
            <a:r>
              <a:rPr lang="ro-RO" dirty="0" err="1"/>
              <a:t>Danilet</a:t>
            </a:r>
            <a:r>
              <a:rPr lang="ro-RO" dirty="0"/>
              <a:t>(2124574)</a:t>
            </a:r>
          </a:p>
        </p:txBody>
      </p:sp>
    </p:spTree>
    <p:extLst>
      <p:ext uri="{BB962C8B-B14F-4D97-AF65-F5344CB8AC3E}">
        <p14:creationId xmlns:p14="http://schemas.microsoft.com/office/powerpoint/2010/main" val="570561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4832" y="1081310"/>
            <a:ext cx="8911687" cy="1280890"/>
          </a:xfrm>
        </p:spPr>
        <p:txBody>
          <a:bodyPr/>
          <a:lstStyle/>
          <a:p>
            <a:r>
              <a:rPr lang="en-US" dirty="0">
                <a:solidFill>
                  <a:schemeClr val="tx1"/>
                </a:solidFill>
              </a:rPr>
              <a:t>Team development</a:t>
            </a:r>
          </a:p>
        </p:txBody>
      </p:sp>
      <p:sp>
        <p:nvSpPr>
          <p:cNvPr id="3" name="Content Placeholder 2"/>
          <p:cNvSpPr>
            <a:spLocks noGrp="1"/>
          </p:cNvSpPr>
          <p:nvPr>
            <p:ph idx="1"/>
          </p:nvPr>
        </p:nvSpPr>
        <p:spPr>
          <a:xfrm>
            <a:off x="2084832" y="2133600"/>
            <a:ext cx="9419780" cy="3777622"/>
          </a:xfrm>
        </p:spPr>
        <p:txBody>
          <a:bodyPr>
            <a:normAutofit/>
          </a:bodyPr>
          <a:lstStyle/>
          <a:p>
            <a:r>
              <a:rPr lang="en-US" sz="2400" dirty="0"/>
              <a:t>Team development is the process of acquiring excellent teamwork skills. Long-term team success is ensured by team development. The team gains from participating in team development in various ways(Avgar and Alexander James Colvin, 2017). </a:t>
            </a:r>
          </a:p>
          <a:p>
            <a:r>
              <a:rPr lang="en-US" sz="2400" dirty="0"/>
              <a:t>Gaining trust within teammates and increased collaboration, coordination, and dependency all contribute to the compelling environment that results from team development(</a:t>
            </a:r>
            <a:r>
              <a:rPr lang="en-US" sz="2400" dirty="0" err="1"/>
              <a:t>Gan</a:t>
            </a:r>
            <a:r>
              <a:rPr lang="en-US" sz="2400" dirty="0"/>
              <a:t>, 2017)</a:t>
            </a:r>
            <a:r>
              <a:rPr lang="en-US" sz="2000" dirty="0"/>
              <a:t>.</a:t>
            </a:r>
          </a:p>
        </p:txBody>
      </p:sp>
      <p:sp>
        <p:nvSpPr>
          <p:cNvPr id="4" name="CasetăText 3">
            <a:extLst>
              <a:ext uri="{FF2B5EF4-FFF2-40B4-BE49-F238E27FC236}">
                <a16:creationId xmlns:a16="http://schemas.microsoft.com/office/drawing/2014/main" id="{E6FB4934-DC2D-AE90-8D55-1888B3382AC6}"/>
              </a:ext>
            </a:extLst>
          </p:cNvPr>
          <p:cNvSpPr txBox="1"/>
          <p:nvPr/>
        </p:nvSpPr>
        <p:spPr>
          <a:xfrm>
            <a:off x="9267825" y="6434137"/>
            <a:ext cx="31051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Sorina Ceapa(2123039)</a:t>
            </a:r>
          </a:p>
        </p:txBody>
      </p:sp>
    </p:spTree>
    <p:extLst>
      <p:ext uri="{BB962C8B-B14F-4D97-AF65-F5344CB8AC3E}">
        <p14:creationId xmlns:p14="http://schemas.microsoft.com/office/powerpoint/2010/main" val="1431681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237" y="724694"/>
            <a:ext cx="8911687" cy="1280890"/>
          </a:xfrm>
        </p:spPr>
        <p:txBody>
          <a:bodyPr/>
          <a:lstStyle/>
          <a:p>
            <a:r>
              <a:rPr lang="en-US" dirty="0">
                <a:solidFill>
                  <a:schemeClr val="tx1"/>
                </a:solidFill>
              </a:rPr>
              <a:t>Stages of Team development (</a:t>
            </a:r>
            <a:r>
              <a:rPr lang="en-US" b="1" dirty="0">
                <a:solidFill>
                  <a:schemeClr val="tx1"/>
                </a:solidFill>
              </a:rPr>
              <a:t>Tuckman Theory) </a:t>
            </a:r>
            <a:endParaRPr lang="en-US" dirty="0">
              <a:solidFill>
                <a:schemeClr val="tx1"/>
              </a:solidFill>
            </a:endParaRPr>
          </a:p>
        </p:txBody>
      </p:sp>
      <p:sp>
        <p:nvSpPr>
          <p:cNvPr id="3" name="Content Placeholder 2"/>
          <p:cNvSpPr>
            <a:spLocks noGrp="1"/>
          </p:cNvSpPr>
          <p:nvPr>
            <p:ph idx="1"/>
          </p:nvPr>
        </p:nvSpPr>
        <p:spPr>
          <a:xfrm>
            <a:off x="3931919" y="2444203"/>
            <a:ext cx="7482379" cy="3777622"/>
          </a:xfrm>
        </p:spPr>
        <p:txBody>
          <a:bodyPr>
            <a:normAutofit/>
          </a:bodyPr>
          <a:lstStyle/>
          <a:p>
            <a:r>
              <a:rPr lang="en-US" sz="2400" dirty="0"/>
              <a:t>According to research, individuals go through various phases of development. For developing a team it has some stage that helps to effective team management. </a:t>
            </a:r>
          </a:p>
          <a:p>
            <a:r>
              <a:rPr lang="en-US" sz="2400" dirty="0"/>
              <a:t>in 1965 Bruce Tuckman formulate a team development theory by indicating 5 stages of team development(</a:t>
            </a:r>
            <a:r>
              <a:rPr lang="en-US" sz="2400" dirty="0" err="1"/>
              <a:t>Tuckman</a:t>
            </a:r>
            <a:r>
              <a:rPr lang="en-US" sz="2400" dirty="0"/>
              <a:t> Model of Team Development, 2022).</a:t>
            </a:r>
          </a:p>
        </p:txBody>
      </p:sp>
      <p:pic>
        <p:nvPicPr>
          <p:cNvPr id="4" name="Picture 3"/>
          <p:cNvPicPr>
            <a:picLocks noChangeAspect="1"/>
          </p:cNvPicPr>
          <p:nvPr/>
        </p:nvPicPr>
        <p:blipFill>
          <a:blip r:embed="rId3"/>
          <a:stretch>
            <a:fillRect/>
          </a:stretch>
        </p:blipFill>
        <p:spPr>
          <a:xfrm>
            <a:off x="1059443" y="2444203"/>
            <a:ext cx="2872476" cy="2868525"/>
          </a:xfrm>
          <a:prstGeom prst="rect">
            <a:avLst/>
          </a:prstGeom>
        </p:spPr>
      </p:pic>
      <p:sp>
        <p:nvSpPr>
          <p:cNvPr id="5" name="CasetăText 4">
            <a:extLst>
              <a:ext uri="{FF2B5EF4-FFF2-40B4-BE49-F238E27FC236}">
                <a16:creationId xmlns:a16="http://schemas.microsoft.com/office/drawing/2014/main" id="{3F52ED1C-2144-C42E-EAB9-5F9C3ED08E9C}"/>
              </a:ext>
            </a:extLst>
          </p:cNvPr>
          <p:cNvSpPr txBox="1"/>
          <p:nvPr/>
        </p:nvSpPr>
        <p:spPr>
          <a:xfrm>
            <a:off x="9184480" y="6391274"/>
            <a:ext cx="3107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Sorina Ceapa(2123039)</a:t>
            </a:r>
          </a:p>
        </p:txBody>
      </p:sp>
    </p:spTree>
    <p:extLst>
      <p:ext uri="{BB962C8B-B14F-4D97-AF65-F5344CB8AC3E}">
        <p14:creationId xmlns:p14="http://schemas.microsoft.com/office/powerpoint/2010/main" val="3287131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2012" y="532670"/>
            <a:ext cx="8911687" cy="1280890"/>
          </a:xfrm>
        </p:spPr>
        <p:txBody>
          <a:bodyPr/>
          <a:lstStyle/>
          <a:p>
            <a:r>
              <a:rPr lang="en-US" dirty="0">
                <a:solidFill>
                  <a:schemeClr val="tx1"/>
                </a:solidFill>
              </a:rPr>
              <a:t>Continue….</a:t>
            </a:r>
          </a:p>
        </p:txBody>
      </p:sp>
      <p:sp>
        <p:nvSpPr>
          <p:cNvPr id="3" name="Content Placeholder 2"/>
          <p:cNvSpPr>
            <a:spLocks noGrp="1"/>
          </p:cNvSpPr>
          <p:nvPr>
            <p:ph idx="1"/>
          </p:nvPr>
        </p:nvSpPr>
        <p:spPr>
          <a:xfrm>
            <a:off x="2128299" y="1749552"/>
            <a:ext cx="8915400" cy="3777622"/>
          </a:xfrm>
        </p:spPr>
        <p:txBody>
          <a:bodyPr>
            <a:normAutofit/>
          </a:bodyPr>
          <a:lstStyle/>
          <a:p>
            <a:pPr marL="0" indent="0">
              <a:buNone/>
            </a:pPr>
            <a:r>
              <a:rPr lang="en-US" sz="2400" dirty="0"/>
              <a:t>The five stage of </a:t>
            </a:r>
            <a:r>
              <a:rPr lang="en-US" sz="2400" dirty="0">
                <a:solidFill>
                  <a:schemeClr val="tx1"/>
                </a:solidFill>
              </a:rPr>
              <a:t>Tuckman team development stage are:</a:t>
            </a:r>
          </a:p>
          <a:p>
            <a:pPr>
              <a:buAutoNum type="arabicPeriod"/>
            </a:pPr>
            <a:r>
              <a:rPr lang="en-US" sz="2400" dirty="0">
                <a:solidFill>
                  <a:schemeClr val="tx1"/>
                </a:solidFill>
              </a:rPr>
              <a:t>Forming</a:t>
            </a:r>
          </a:p>
          <a:p>
            <a:pPr>
              <a:buAutoNum type="arabicPeriod"/>
            </a:pPr>
            <a:r>
              <a:rPr lang="en-US" sz="2400" dirty="0">
                <a:solidFill>
                  <a:schemeClr val="tx1"/>
                </a:solidFill>
              </a:rPr>
              <a:t>Storming </a:t>
            </a:r>
          </a:p>
          <a:p>
            <a:pPr>
              <a:buAutoNum type="arabicPeriod"/>
            </a:pPr>
            <a:r>
              <a:rPr lang="en-US" sz="2400" dirty="0">
                <a:solidFill>
                  <a:schemeClr val="tx1"/>
                </a:solidFill>
              </a:rPr>
              <a:t>Norming</a:t>
            </a:r>
          </a:p>
          <a:p>
            <a:pPr>
              <a:buAutoNum type="arabicPeriod"/>
            </a:pPr>
            <a:r>
              <a:rPr lang="en-US" sz="2400" dirty="0">
                <a:solidFill>
                  <a:schemeClr val="tx1"/>
                </a:solidFill>
              </a:rPr>
              <a:t>Performing</a:t>
            </a:r>
          </a:p>
          <a:p>
            <a:pPr>
              <a:buAutoNum type="arabicPeriod"/>
            </a:pPr>
            <a:r>
              <a:rPr lang="en-US" sz="2400" dirty="0"/>
              <a:t>Adjourning </a:t>
            </a:r>
          </a:p>
        </p:txBody>
      </p:sp>
      <p:sp>
        <p:nvSpPr>
          <p:cNvPr id="4" name="CasetăText 3">
            <a:extLst>
              <a:ext uri="{FF2B5EF4-FFF2-40B4-BE49-F238E27FC236}">
                <a16:creationId xmlns:a16="http://schemas.microsoft.com/office/drawing/2014/main" id="{C186C770-B27C-2221-1528-85602F11CAAE}"/>
              </a:ext>
            </a:extLst>
          </p:cNvPr>
          <p:cNvSpPr txBox="1"/>
          <p:nvPr/>
        </p:nvSpPr>
        <p:spPr>
          <a:xfrm>
            <a:off x="9189243" y="6562724"/>
            <a:ext cx="28789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Sorina Ceapa(2123039)</a:t>
            </a:r>
          </a:p>
        </p:txBody>
      </p:sp>
    </p:spTree>
    <p:extLst>
      <p:ext uri="{BB962C8B-B14F-4D97-AF65-F5344CB8AC3E}">
        <p14:creationId xmlns:p14="http://schemas.microsoft.com/office/powerpoint/2010/main" val="2730010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332" y="624110"/>
            <a:ext cx="8911687" cy="1280890"/>
          </a:xfrm>
        </p:spPr>
        <p:txBody>
          <a:bodyPr/>
          <a:lstStyle/>
          <a:p>
            <a:r>
              <a:rPr lang="en-US" dirty="0">
                <a:solidFill>
                  <a:schemeClr val="tx1"/>
                </a:solidFill>
              </a:rPr>
              <a:t>Team</a:t>
            </a:r>
            <a:r>
              <a:rPr lang="en-US" dirty="0"/>
              <a:t> </a:t>
            </a:r>
            <a:r>
              <a:rPr lang="en-US" dirty="0">
                <a:solidFill>
                  <a:schemeClr val="tx1"/>
                </a:solidFill>
              </a:rPr>
              <a:t>roles</a:t>
            </a:r>
          </a:p>
        </p:txBody>
      </p:sp>
      <p:sp>
        <p:nvSpPr>
          <p:cNvPr id="3" name="Content Placeholder 2"/>
          <p:cNvSpPr>
            <a:spLocks noGrp="1"/>
          </p:cNvSpPr>
          <p:nvPr>
            <p:ph idx="1"/>
          </p:nvPr>
        </p:nvSpPr>
        <p:spPr>
          <a:xfrm>
            <a:off x="2152332" y="1905000"/>
            <a:ext cx="8915400" cy="3777622"/>
          </a:xfrm>
        </p:spPr>
        <p:txBody>
          <a:bodyPr>
            <a:normAutofit/>
          </a:bodyPr>
          <a:lstStyle/>
          <a:p>
            <a:pPr>
              <a:buFont typeface="Wingdings" panose="05000000000000000000" pitchFamily="2" charset="2"/>
              <a:buChar char="q"/>
            </a:pPr>
            <a:r>
              <a:rPr lang="en-US" sz="2000" dirty="0"/>
              <a:t>Team roles are a disposition to communicate with individuals in particular ways to support the team's growth. </a:t>
            </a:r>
          </a:p>
          <a:p>
            <a:pPr>
              <a:buFont typeface="Wingdings" panose="05000000000000000000" pitchFamily="2" charset="2"/>
              <a:buChar char="q"/>
            </a:pPr>
            <a:endParaRPr lang="en-US" sz="2000" dirty="0"/>
          </a:p>
          <a:p>
            <a:pPr>
              <a:buFont typeface="Wingdings" panose="05000000000000000000" pitchFamily="2" charset="2"/>
              <a:buChar char="q"/>
            </a:pPr>
            <a:r>
              <a:rPr lang="en-US" sz="2000" dirty="0"/>
              <a:t>According to the Belbin team role, a behavioral pattern that distinguishes one people's behavior concerning another team member facilitates a team's success(Belbin, 2010).</a:t>
            </a:r>
          </a:p>
          <a:p>
            <a:pPr>
              <a:buFont typeface="Wingdings" panose="05000000000000000000" pitchFamily="2" charset="2"/>
              <a:buChar char="q"/>
            </a:pPr>
            <a:endParaRPr lang="en-US" sz="2000" dirty="0"/>
          </a:p>
          <a:p>
            <a:pPr>
              <a:buFont typeface="Wingdings" panose="05000000000000000000" pitchFamily="2" charset="2"/>
              <a:buChar char="q"/>
            </a:pPr>
            <a:r>
              <a:rPr lang="en-US" sz="2000" dirty="0"/>
              <a:t>The importance of Belbin's team-role theory is in helping individuals or teams gain self-awareness and adapt to the responsibilities placed on them by their environment.</a:t>
            </a:r>
          </a:p>
        </p:txBody>
      </p:sp>
      <p:sp>
        <p:nvSpPr>
          <p:cNvPr id="4" name="CasetăText 3">
            <a:extLst>
              <a:ext uri="{FF2B5EF4-FFF2-40B4-BE49-F238E27FC236}">
                <a16:creationId xmlns:a16="http://schemas.microsoft.com/office/drawing/2014/main" id="{19705FE0-8653-8BC5-8EC7-F06558454D33}"/>
              </a:ext>
            </a:extLst>
          </p:cNvPr>
          <p:cNvSpPr txBox="1"/>
          <p:nvPr/>
        </p:nvSpPr>
        <p:spPr>
          <a:xfrm>
            <a:off x="8851105" y="6474618"/>
            <a:ext cx="3429000" cy="3788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Sorina Ceapa(2123039)</a:t>
            </a:r>
          </a:p>
        </p:txBody>
      </p:sp>
    </p:spTree>
    <p:extLst>
      <p:ext uri="{BB962C8B-B14F-4D97-AF65-F5344CB8AC3E}">
        <p14:creationId xmlns:p14="http://schemas.microsoft.com/office/powerpoint/2010/main" val="3916219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1245" y="944150"/>
            <a:ext cx="8911687" cy="1280890"/>
          </a:xfrm>
        </p:spPr>
        <p:txBody>
          <a:bodyPr/>
          <a:lstStyle/>
          <a:p>
            <a:r>
              <a:rPr lang="en-US" dirty="0">
                <a:solidFill>
                  <a:schemeClr val="tx1"/>
                </a:solidFill>
              </a:rPr>
              <a:t>Classification of Belbin Team Roles</a:t>
            </a:r>
          </a:p>
        </p:txBody>
      </p:sp>
      <p:pic>
        <p:nvPicPr>
          <p:cNvPr id="12" name="Content Placeholder 11"/>
          <p:cNvPicPr>
            <a:picLocks noGrp="1" noChangeAspect="1"/>
          </p:cNvPicPr>
          <p:nvPr>
            <p:ph idx="1"/>
          </p:nvPr>
        </p:nvPicPr>
        <p:blipFill>
          <a:blip r:embed="rId3"/>
          <a:stretch>
            <a:fillRect/>
          </a:stretch>
        </p:blipFill>
        <p:spPr>
          <a:xfrm>
            <a:off x="2606559" y="2133600"/>
            <a:ext cx="8880708" cy="3778250"/>
          </a:xfrm>
          <a:prstGeom prst="rect">
            <a:avLst/>
          </a:prstGeom>
        </p:spPr>
      </p:pic>
      <p:sp>
        <p:nvSpPr>
          <p:cNvPr id="3" name="CasetăText 2">
            <a:extLst>
              <a:ext uri="{FF2B5EF4-FFF2-40B4-BE49-F238E27FC236}">
                <a16:creationId xmlns:a16="http://schemas.microsoft.com/office/drawing/2014/main" id="{80C4AD0E-E8E3-EF68-BBCC-66A1C5B1FAEF}"/>
              </a:ext>
            </a:extLst>
          </p:cNvPr>
          <p:cNvSpPr txBox="1"/>
          <p:nvPr/>
        </p:nvSpPr>
        <p:spPr>
          <a:xfrm>
            <a:off x="9046368" y="6484143"/>
            <a:ext cx="36909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Elena </a:t>
            </a:r>
            <a:r>
              <a:rPr lang="ro-RO" dirty="0" err="1"/>
              <a:t>Porcescu</a:t>
            </a:r>
            <a:r>
              <a:rPr lang="ro-RO" dirty="0"/>
              <a:t>(2123762)</a:t>
            </a:r>
          </a:p>
        </p:txBody>
      </p:sp>
    </p:spTree>
    <p:extLst>
      <p:ext uri="{BB962C8B-B14F-4D97-AF65-F5344CB8AC3E}">
        <p14:creationId xmlns:p14="http://schemas.microsoft.com/office/powerpoint/2010/main" val="2807741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Belbin nine role of team</a:t>
            </a:r>
          </a:p>
        </p:txBody>
      </p:sp>
      <p:sp>
        <p:nvSpPr>
          <p:cNvPr id="3" name="Content Placeholder 2"/>
          <p:cNvSpPr>
            <a:spLocks noGrp="1"/>
          </p:cNvSpPr>
          <p:nvPr>
            <p:ph idx="1"/>
          </p:nvPr>
        </p:nvSpPr>
        <p:spPr/>
        <p:txBody>
          <a:bodyPr/>
          <a:lstStyle/>
          <a:p>
            <a:r>
              <a:rPr lang="en-US" dirty="0"/>
              <a:t>Shaper </a:t>
            </a:r>
          </a:p>
          <a:p>
            <a:r>
              <a:rPr lang="en-US" dirty="0"/>
              <a:t>Implementer </a:t>
            </a:r>
          </a:p>
          <a:p>
            <a:r>
              <a:rPr lang="en-US" dirty="0"/>
              <a:t>Complete-Finisher</a:t>
            </a:r>
          </a:p>
          <a:p>
            <a:r>
              <a:rPr lang="en-US" dirty="0"/>
              <a:t>Coordinator </a:t>
            </a:r>
          </a:p>
          <a:p>
            <a:r>
              <a:rPr lang="en-US" dirty="0"/>
              <a:t>Team Worker </a:t>
            </a:r>
          </a:p>
          <a:p>
            <a:r>
              <a:rPr lang="en-US" dirty="0"/>
              <a:t>Resource Investigator</a:t>
            </a:r>
          </a:p>
          <a:p>
            <a:r>
              <a:rPr lang="en-US" dirty="0"/>
              <a:t>Plant </a:t>
            </a:r>
          </a:p>
          <a:p>
            <a:r>
              <a:rPr lang="en-US" dirty="0"/>
              <a:t>Monitor-Evaluator </a:t>
            </a:r>
          </a:p>
          <a:p>
            <a:r>
              <a:rPr lang="en-US" dirty="0"/>
              <a:t>Specialist (The Nine Belbin Team Roles, 2022)</a:t>
            </a:r>
          </a:p>
          <a:p>
            <a:endParaRPr lang="en-US" dirty="0"/>
          </a:p>
          <a:p>
            <a:endParaRPr lang="en-US" dirty="0"/>
          </a:p>
        </p:txBody>
      </p:sp>
      <p:sp>
        <p:nvSpPr>
          <p:cNvPr id="4" name="AutoShape 2" descr="Belbin's team rol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Belbin's team role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CasetăText 5">
            <a:extLst>
              <a:ext uri="{FF2B5EF4-FFF2-40B4-BE49-F238E27FC236}">
                <a16:creationId xmlns:a16="http://schemas.microsoft.com/office/drawing/2014/main" id="{76A78B65-5F6F-ED4B-C941-4BBC529C40ED}"/>
              </a:ext>
            </a:extLst>
          </p:cNvPr>
          <p:cNvSpPr txBox="1"/>
          <p:nvPr/>
        </p:nvSpPr>
        <p:spPr>
          <a:xfrm>
            <a:off x="8998743" y="6491287"/>
            <a:ext cx="33837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Elena </a:t>
            </a:r>
            <a:r>
              <a:rPr lang="ro-RO" dirty="0" err="1"/>
              <a:t>Porcescu</a:t>
            </a:r>
            <a:r>
              <a:rPr lang="ro-RO" dirty="0"/>
              <a:t>(2123762)</a:t>
            </a:r>
          </a:p>
        </p:txBody>
      </p:sp>
    </p:spTree>
    <p:extLst>
      <p:ext uri="{BB962C8B-B14F-4D97-AF65-F5344CB8AC3E}">
        <p14:creationId xmlns:p14="http://schemas.microsoft.com/office/powerpoint/2010/main" val="1004659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rPr>
              <a:t>Types of team conflicts</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US" sz="2400" dirty="0"/>
              <a:t>Task conflict</a:t>
            </a:r>
          </a:p>
          <a:p>
            <a:pPr>
              <a:buFont typeface="Wingdings" panose="05000000000000000000" pitchFamily="2" charset="2"/>
              <a:buChar char="Ø"/>
            </a:pPr>
            <a:r>
              <a:rPr lang="en-US" sz="2400" dirty="0"/>
              <a:t>Relationship conflict</a:t>
            </a:r>
          </a:p>
          <a:p>
            <a:pPr>
              <a:buFont typeface="Wingdings" panose="05000000000000000000" pitchFamily="2" charset="2"/>
              <a:buChar char="Ø"/>
            </a:pPr>
            <a:r>
              <a:rPr lang="en-US" sz="2400" dirty="0"/>
              <a:t>Process conflict</a:t>
            </a:r>
          </a:p>
          <a:p>
            <a:pPr>
              <a:buFont typeface="Wingdings" panose="05000000000000000000" pitchFamily="2" charset="2"/>
              <a:buChar char="Ø"/>
            </a:pPr>
            <a:r>
              <a:rPr lang="en-US" sz="2400" dirty="0"/>
              <a:t>Status conflict</a:t>
            </a:r>
          </a:p>
        </p:txBody>
      </p:sp>
      <p:sp>
        <p:nvSpPr>
          <p:cNvPr id="4" name="CasetăText 3">
            <a:extLst>
              <a:ext uri="{FF2B5EF4-FFF2-40B4-BE49-F238E27FC236}">
                <a16:creationId xmlns:a16="http://schemas.microsoft.com/office/drawing/2014/main" id="{F51CDD97-7B00-EC01-6336-41FB05919AFA}"/>
              </a:ext>
            </a:extLst>
          </p:cNvPr>
          <p:cNvSpPr txBox="1"/>
          <p:nvPr/>
        </p:nvSpPr>
        <p:spPr>
          <a:xfrm>
            <a:off x="9093993" y="6486524"/>
            <a:ext cx="33551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Elena </a:t>
            </a:r>
            <a:r>
              <a:rPr lang="ro-RO" dirty="0" err="1"/>
              <a:t>Porcescu</a:t>
            </a:r>
            <a:r>
              <a:rPr lang="ro-RO" dirty="0"/>
              <a:t>(2123762)</a:t>
            </a:r>
          </a:p>
        </p:txBody>
      </p:sp>
    </p:spTree>
    <p:extLst>
      <p:ext uri="{BB962C8B-B14F-4D97-AF65-F5344CB8AC3E}">
        <p14:creationId xmlns:p14="http://schemas.microsoft.com/office/powerpoint/2010/main" val="4283107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rPr>
              <a:t>Conflict Management</a:t>
            </a:r>
          </a:p>
        </p:txBody>
      </p:sp>
      <p:sp>
        <p:nvSpPr>
          <p:cNvPr id="3" name="Content Placeholder 2"/>
          <p:cNvSpPr>
            <a:spLocks noGrp="1"/>
          </p:cNvSpPr>
          <p:nvPr>
            <p:ph idx="1"/>
          </p:nvPr>
        </p:nvSpPr>
        <p:spPr/>
        <p:txBody>
          <a:bodyPr/>
          <a:lstStyle/>
          <a:p>
            <a:r>
              <a:rPr lang="en-US" sz="2400" dirty="0"/>
              <a:t>Conflict management refers to the method of reducing conflict's bad features while enhancing its beneficial elements. There are different problems arising in a team. Solving the problem with a process by the leader is called conflict management(Avgar and Alexander James Colvin, 2017).</a:t>
            </a:r>
          </a:p>
          <a:p>
            <a:r>
              <a:rPr lang="en-US" sz="2400" dirty="0"/>
              <a:t>The goal of conflict management is to improve team effectiveness, such as efficiency in an operational setting and productivity.</a:t>
            </a:r>
          </a:p>
          <a:p>
            <a:endParaRPr lang="en-US" sz="2400" dirty="0"/>
          </a:p>
        </p:txBody>
      </p:sp>
      <p:sp>
        <p:nvSpPr>
          <p:cNvPr id="4" name="CasetăText 3">
            <a:extLst>
              <a:ext uri="{FF2B5EF4-FFF2-40B4-BE49-F238E27FC236}">
                <a16:creationId xmlns:a16="http://schemas.microsoft.com/office/drawing/2014/main" id="{333787EB-2210-8D19-3908-6722AB8FBCD8}"/>
              </a:ext>
            </a:extLst>
          </p:cNvPr>
          <p:cNvSpPr txBox="1"/>
          <p:nvPr/>
        </p:nvSpPr>
        <p:spPr>
          <a:xfrm>
            <a:off x="8870156" y="6412706"/>
            <a:ext cx="32027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Elena </a:t>
            </a:r>
            <a:r>
              <a:rPr lang="ro-RO" dirty="0" err="1"/>
              <a:t>Porcescu</a:t>
            </a:r>
            <a:r>
              <a:rPr lang="ro-RO" dirty="0"/>
              <a:t>(2123762)</a:t>
            </a:r>
          </a:p>
        </p:txBody>
      </p:sp>
    </p:spTree>
    <p:extLst>
      <p:ext uri="{BB962C8B-B14F-4D97-AF65-F5344CB8AC3E}">
        <p14:creationId xmlns:p14="http://schemas.microsoft.com/office/powerpoint/2010/main" val="2752393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030510"/>
            <a:ext cx="8911687" cy="1280890"/>
          </a:xfrm>
        </p:spPr>
        <p:txBody>
          <a:bodyPr/>
          <a:lstStyle/>
          <a:p>
            <a:r>
              <a:rPr lang="en-US" dirty="0">
                <a:solidFill>
                  <a:schemeClr val="tx1"/>
                </a:solidFill>
              </a:rPr>
              <a:t>Successful Team Development</a:t>
            </a:r>
          </a:p>
        </p:txBody>
      </p:sp>
      <p:sp>
        <p:nvSpPr>
          <p:cNvPr id="3" name="Content Placeholder 2"/>
          <p:cNvSpPr>
            <a:spLocks noGrp="1"/>
          </p:cNvSpPr>
          <p:nvPr>
            <p:ph idx="1"/>
          </p:nvPr>
        </p:nvSpPr>
        <p:spPr>
          <a:xfrm>
            <a:off x="1239520" y="2570480"/>
            <a:ext cx="10265092" cy="3777622"/>
          </a:xfrm>
        </p:spPr>
        <p:txBody>
          <a:bodyPr>
            <a:normAutofit/>
          </a:bodyPr>
          <a:lstStyle/>
          <a:p>
            <a:pPr marL="0" indent="0" algn="ctr">
              <a:buNone/>
            </a:pPr>
            <a:r>
              <a:rPr lang="en-US" sz="2400" dirty="0"/>
              <a:t>A successful team functions well as a unit to rapidly and effectively complete a task. Learning how leadership impacts team </a:t>
            </a:r>
            <a:r>
              <a:rPr lang="en-US" sz="2400" dirty="0" err="1"/>
              <a:t>behaviour</a:t>
            </a:r>
            <a:r>
              <a:rPr lang="en-US" sz="2400" dirty="0"/>
              <a:t> and performance outcomes are the first steps in creating successful teamwork(De </a:t>
            </a:r>
            <a:r>
              <a:rPr lang="en-US" sz="2400" dirty="0" err="1"/>
              <a:t>Janasz</a:t>
            </a:r>
            <a:r>
              <a:rPr lang="en-US" sz="2400" dirty="0"/>
              <a:t>, Dowd and Schneider, 2018).</a:t>
            </a:r>
          </a:p>
        </p:txBody>
      </p:sp>
      <p:sp>
        <p:nvSpPr>
          <p:cNvPr id="4" name="CasetăText 3">
            <a:extLst>
              <a:ext uri="{FF2B5EF4-FFF2-40B4-BE49-F238E27FC236}">
                <a16:creationId xmlns:a16="http://schemas.microsoft.com/office/drawing/2014/main" id="{8799813B-AAD9-791F-E86E-5F9DBB54AFEC}"/>
              </a:ext>
            </a:extLst>
          </p:cNvPr>
          <p:cNvSpPr txBox="1"/>
          <p:nvPr/>
        </p:nvSpPr>
        <p:spPr>
          <a:xfrm>
            <a:off x="8358187" y="6424612"/>
            <a:ext cx="3762375" cy="3788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Daniela Teodorovici(2124577)</a:t>
            </a:r>
          </a:p>
        </p:txBody>
      </p:sp>
    </p:spTree>
    <p:extLst>
      <p:ext uri="{BB962C8B-B14F-4D97-AF65-F5344CB8AC3E}">
        <p14:creationId xmlns:p14="http://schemas.microsoft.com/office/powerpoint/2010/main" val="2666287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solidFill>
                  <a:schemeClr val="tx1"/>
                </a:solidFill>
              </a:rPr>
              <a:t>Advice For Successful Team Development</a:t>
            </a:r>
          </a:p>
        </p:txBody>
      </p:sp>
      <p:sp>
        <p:nvSpPr>
          <p:cNvPr id="3" name="Content Placeholder 2"/>
          <p:cNvSpPr>
            <a:spLocks noGrp="1"/>
          </p:cNvSpPr>
          <p:nvPr>
            <p:ph idx="1"/>
          </p:nvPr>
        </p:nvSpPr>
        <p:spPr/>
        <p:txBody>
          <a:bodyPr/>
          <a:lstStyle/>
          <a:p>
            <a:pPr>
              <a:buFont typeface="Wingdings" panose="05000000000000000000" pitchFamily="2" charset="2"/>
              <a:buChar char="q"/>
            </a:pPr>
            <a:r>
              <a:rPr lang="en-US" sz="2400" dirty="0"/>
              <a:t>Trust establishment </a:t>
            </a:r>
          </a:p>
          <a:p>
            <a:pPr>
              <a:buFont typeface="Wingdings" panose="05000000000000000000" pitchFamily="2" charset="2"/>
              <a:buChar char="q"/>
            </a:pPr>
            <a:r>
              <a:rPr lang="en-US" sz="2400" dirty="0"/>
              <a:t>Good communication process</a:t>
            </a:r>
          </a:p>
          <a:p>
            <a:pPr>
              <a:buFont typeface="Wingdings" panose="05000000000000000000" pitchFamily="2" charset="2"/>
              <a:buChar char="q"/>
            </a:pPr>
            <a:r>
              <a:rPr lang="en-US" sz="2400" dirty="0"/>
              <a:t>Create dependability</a:t>
            </a:r>
          </a:p>
          <a:p>
            <a:pPr marL="0" indent="0">
              <a:buNone/>
            </a:pPr>
            <a:endParaRPr lang="en-US" dirty="0"/>
          </a:p>
        </p:txBody>
      </p:sp>
      <p:sp>
        <p:nvSpPr>
          <p:cNvPr id="4" name="CasetăText 3">
            <a:extLst>
              <a:ext uri="{FF2B5EF4-FFF2-40B4-BE49-F238E27FC236}">
                <a16:creationId xmlns:a16="http://schemas.microsoft.com/office/drawing/2014/main" id="{17F7BDEA-FC61-7C37-68B7-D9B59C28B77B}"/>
              </a:ext>
            </a:extLst>
          </p:cNvPr>
          <p:cNvSpPr txBox="1"/>
          <p:nvPr/>
        </p:nvSpPr>
        <p:spPr>
          <a:xfrm>
            <a:off x="8617743" y="6422231"/>
            <a:ext cx="35790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Daniela Teodorovici(2124577)</a:t>
            </a:r>
          </a:p>
        </p:txBody>
      </p:sp>
    </p:spTree>
    <p:extLst>
      <p:ext uri="{BB962C8B-B14F-4D97-AF65-F5344CB8AC3E}">
        <p14:creationId xmlns:p14="http://schemas.microsoft.com/office/powerpoint/2010/main" val="629977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852710"/>
            <a:ext cx="8911687" cy="1280890"/>
          </a:xfrm>
        </p:spPr>
        <p:txBody>
          <a:bodyPr/>
          <a:lstStyle/>
          <a:p>
            <a:r>
              <a:rPr lang="en-US" dirty="0">
                <a:solidFill>
                  <a:schemeClr val="tx1"/>
                </a:solidFill>
              </a:rPr>
              <a:t>Conclusion</a:t>
            </a:r>
          </a:p>
        </p:txBody>
      </p:sp>
      <p:sp>
        <p:nvSpPr>
          <p:cNvPr id="3" name="Content Placeholder 2"/>
          <p:cNvSpPr>
            <a:spLocks noGrp="1"/>
          </p:cNvSpPr>
          <p:nvPr>
            <p:ph idx="1"/>
          </p:nvPr>
        </p:nvSpPr>
        <p:spPr>
          <a:xfrm>
            <a:off x="2416492" y="2133600"/>
            <a:ext cx="8915400" cy="3777622"/>
          </a:xfrm>
        </p:spPr>
        <p:txBody>
          <a:bodyPr>
            <a:normAutofit/>
          </a:bodyPr>
          <a:lstStyle/>
          <a:p>
            <a:pPr marL="0" indent="0">
              <a:buNone/>
            </a:pPr>
            <a:r>
              <a:rPr lang="en-US" sz="2400" dirty="0"/>
              <a:t>Teamwork is very necessary for an organization like consultancy because it increases the customers’ service, generate various types of idea and create a bonding within the organization. Teamwork helps to solve critical tasks and be a successful organization. Belbin and </a:t>
            </a:r>
            <a:r>
              <a:rPr lang="en-US" sz="2400" dirty="0" err="1"/>
              <a:t>Tuckman's</a:t>
            </a:r>
            <a:r>
              <a:rPr lang="en-US" sz="2400" dirty="0"/>
              <a:t> teamwork theory gives a piece of information which helps to know more about their development process and teammates' roles in the team.</a:t>
            </a:r>
          </a:p>
        </p:txBody>
      </p:sp>
      <p:sp>
        <p:nvSpPr>
          <p:cNvPr id="4" name="CasetăText 3">
            <a:extLst>
              <a:ext uri="{FF2B5EF4-FFF2-40B4-BE49-F238E27FC236}">
                <a16:creationId xmlns:a16="http://schemas.microsoft.com/office/drawing/2014/main" id="{9953458C-4ACF-C355-8E19-E0EFACCCC614}"/>
              </a:ext>
            </a:extLst>
          </p:cNvPr>
          <p:cNvSpPr txBox="1"/>
          <p:nvPr/>
        </p:nvSpPr>
        <p:spPr>
          <a:xfrm>
            <a:off x="8477249" y="6362700"/>
            <a:ext cx="38576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Daniela Teodorovici(2124577)</a:t>
            </a:r>
          </a:p>
        </p:txBody>
      </p:sp>
    </p:spTree>
    <p:extLst>
      <p:ext uri="{BB962C8B-B14F-4D97-AF65-F5344CB8AC3E}">
        <p14:creationId xmlns:p14="http://schemas.microsoft.com/office/powerpoint/2010/main" val="2435280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p>
        </p:txBody>
      </p:sp>
      <p:sp>
        <p:nvSpPr>
          <p:cNvPr id="3" name="Content Placeholder 2"/>
          <p:cNvSpPr>
            <a:spLocks noGrp="1"/>
          </p:cNvSpPr>
          <p:nvPr>
            <p:ph idx="1"/>
          </p:nvPr>
        </p:nvSpPr>
        <p:spPr>
          <a:xfrm>
            <a:off x="2291137" y="1458930"/>
            <a:ext cx="9121008" cy="4849403"/>
          </a:xfrm>
        </p:spPr>
        <p:txBody>
          <a:bodyPr>
            <a:normAutofit fontScale="92500"/>
          </a:bodyPr>
          <a:lstStyle/>
          <a:p>
            <a:r>
              <a:rPr lang="en-US" dirty="0">
                <a:solidFill>
                  <a:schemeClr val="tx1"/>
                </a:solidFill>
              </a:rPr>
              <a:t>Avgar, A.C. and Alexander J.C (2017). </a:t>
            </a:r>
            <a:r>
              <a:rPr lang="en-US" i="1" dirty="0">
                <a:solidFill>
                  <a:schemeClr val="tx1"/>
                </a:solidFill>
              </a:rPr>
              <a:t>Conflict management Volume 3 Conflict management at the organizational level</a:t>
            </a:r>
            <a:r>
              <a:rPr lang="en-US" dirty="0">
                <a:solidFill>
                  <a:schemeClr val="tx1"/>
                </a:solidFill>
              </a:rPr>
              <a:t>. London ; New York </a:t>
            </a:r>
            <a:r>
              <a:rPr lang="en-US" dirty="0" err="1">
                <a:solidFill>
                  <a:schemeClr val="tx1"/>
                </a:solidFill>
              </a:rPr>
              <a:t>Routledge</a:t>
            </a:r>
            <a:r>
              <a:rPr lang="en-US" dirty="0">
                <a:solidFill>
                  <a:schemeClr val="tx1"/>
                </a:solidFill>
              </a:rPr>
              <a:t>.</a:t>
            </a:r>
          </a:p>
          <a:p>
            <a:r>
              <a:rPr lang="en-US" dirty="0">
                <a:solidFill>
                  <a:schemeClr val="tx1"/>
                </a:solidFill>
              </a:rPr>
              <a:t>Belbin, R.M. (2010). </a:t>
            </a:r>
            <a:r>
              <a:rPr lang="en-US" i="1" dirty="0">
                <a:solidFill>
                  <a:schemeClr val="tx1"/>
                </a:solidFill>
              </a:rPr>
              <a:t>Management teams : why they succeed or fail</a:t>
            </a:r>
            <a:r>
              <a:rPr lang="en-US" dirty="0">
                <a:solidFill>
                  <a:schemeClr val="tx1"/>
                </a:solidFill>
              </a:rPr>
              <a:t>. 3rd ed. London: </a:t>
            </a:r>
            <a:r>
              <a:rPr lang="en-US" dirty="0" err="1">
                <a:solidFill>
                  <a:schemeClr val="tx1"/>
                </a:solidFill>
              </a:rPr>
              <a:t>Routledge</a:t>
            </a:r>
            <a:r>
              <a:rPr lang="en-US" dirty="0">
                <a:solidFill>
                  <a:schemeClr val="tx1"/>
                </a:solidFill>
              </a:rPr>
              <a:t> Taylor &amp; Francis Group.</a:t>
            </a:r>
          </a:p>
          <a:p>
            <a:r>
              <a:rPr lang="en-US" dirty="0">
                <a:solidFill>
                  <a:schemeClr val="tx1"/>
                </a:solidFill>
              </a:rPr>
              <a:t>De </a:t>
            </a:r>
            <a:r>
              <a:rPr lang="en-US" dirty="0" err="1">
                <a:solidFill>
                  <a:schemeClr val="tx1"/>
                </a:solidFill>
              </a:rPr>
              <a:t>Janasz</a:t>
            </a:r>
            <a:r>
              <a:rPr lang="en-US" dirty="0">
                <a:solidFill>
                  <a:schemeClr val="tx1"/>
                </a:solidFill>
              </a:rPr>
              <a:t>, S., Dowd, K.O. and Schneider, B.Z. (2018). </a:t>
            </a:r>
            <a:r>
              <a:rPr lang="en-US" i="1" dirty="0">
                <a:solidFill>
                  <a:schemeClr val="tx1"/>
                </a:solidFill>
              </a:rPr>
              <a:t>Interpersonal skills in organizations</a:t>
            </a:r>
            <a:r>
              <a:rPr lang="en-US" dirty="0">
                <a:solidFill>
                  <a:schemeClr val="tx1"/>
                </a:solidFill>
              </a:rPr>
              <a:t>. New York, </a:t>
            </a:r>
            <a:r>
              <a:rPr lang="en-US" dirty="0" err="1">
                <a:solidFill>
                  <a:schemeClr val="tx1"/>
                </a:solidFill>
              </a:rPr>
              <a:t>Ny</a:t>
            </a:r>
            <a:r>
              <a:rPr lang="en-US" dirty="0">
                <a:solidFill>
                  <a:schemeClr val="tx1"/>
                </a:solidFill>
              </a:rPr>
              <a:t> </a:t>
            </a:r>
            <a:r>
              <a:rPr lang="en-US" dirty="0" err="1">
                <a:solidFill>
                  <a:schemeClr val="tx1"/>
                </a:solidFill>
              </a:rPr>
              <a:t>Mcgraw-Hill</a:t>
            </a:r>
            <a:r>
              <a:rPr lang="en-US" dirty="0">
                <a:solidFill>
                  <a:schemeClr val="tx1"/>
                </a:solidFill>
              </a:rPr>
              <a:t> Education.</a:t>
            </a:r>
          </a:p>
          <a:p>
            <a:r>
              <a:rPr lang="en-US" dirty="0">
                <a:solidFill>
                  <a:schemeClr val="tx1"/>
                </a:solidFill>
              </a:rPr>
              <a:t>Frazer, R. and Oswald, P. (2019). </a:t>
            </a:r>
            <a:r>
              <a:rPr lang="en-US" i="1" dirty="0">
                <a:solidFill>
                  <a:schemeClr val="tx1"/>
                </a:solidFill>
              </a:rPr>
              <a:t>Teamwork!</a:t>
            </a:r>
            <a:r>
              <a:rPr lang="en-US" dirty="0">
                <a:solidFill>
                  <a:schemeClr val="tx1"/>
                </a:solidFill>
              </a:rPr>
              <a:t> New York: Simon Spotlight.</a:t>
            </a:r>
          </a:p>
          <a:p>
            <a:r>
              <a:rPr lang="en-US" dirty="0" err="1">
                <a:solidFill>
                  <a:schemeClr val="tx1"/>
                </a:solidFill>
              </a:rPr>
              <a:t>Gan</a:t>
            </a:r>
            <a:r>
              <a:rPr lang="en-US" dirty="0">
                <a:solidFill>
                  <a:schemeClr val="tx1"/>
                </a:solidFill>
              </a:rPr>
              <a:t>, G. (2017). </a:t>
            </a:r>
            <a:r>
              <a:rPr lang="en-US" i="1" dirty="0">
                <a:solidFill>
                  <a:schemeClr val="tx1"/>
                </a:solidFill>
              </a:rPr>
              <a:t>Communication</a:t>
            </a:r>
            <a:r>
              <a:rPr lang="en-US" dirty="0">
                <a:solidFill>
                  <a:schemeClr val="tx1"/>
                </a:solidFill>
              </a:rPr>
              <a:t>. Philadelphia: Chelsea House Publishers.</a:t>
            </a:r>
          </a:p>
          <a:p>
            <a:r>
              <a:rPr lang="en-US" dirty="0">
                <a:solidFill>
                  <a:schemeClr val="tx1"/>
                </a:solidFill>
              </a:rPr>
              <a:t>Stuart, R.R. (2017). </a:t>
            </a:r>
            <a:r>
              <a:rPr lang="en-US" i="1" dirty="0">
                <a:solidFill>
                  <a:schemeClr val="tx1"/>
                </a:solidFill>
              </a:rPr>
              <a:t>Team Development Games For Trainers.</a:t>
            </a:r>
            <a:r>
              <a:rPr lang="en-US" dirty="0">
                <a:solidFill>
                  <a:schemeClr val="tx1"/>
                </a:solidFill>
              </a:rPr>
              <a:t> S.L.: </a:t>
            </a:r>
            <a:r>
              <a:rPr lang="en-US" dirty="0" err="1">
                <a:solidFill>
                  <a:schemeClr val="tx1"/>
                </a:solidFill>
              </a:rPr>
              <a:t>Routledge</a:t>
            </a:r>
            <a:r>
              <a:rPr lang="en-US" dirty="0">
                <a:solidFill>
                  <a:schemeClr val="tx1"/>
                </a:solidFill>
              </a:rPr>
              <a:t>.</a:t>
            </a:r>
          </a:p>
          <a:p>
            <a:r>
              <a:rPr lang="en-US" dirty="0">
                <a:solidFill>
                  <a:schemeClr val="tx1"/>
                </a:solidFill>
              </a:rPr>
              <a:t>AGILE KEN. 2022. </a:t>
            </a:r>
            <a:r>
              <a:rPr lang="en-US" i="1" dirty="0" err="1">
                <a:solidFill>
                  <a:schemeClr val="tx1"/>
                </a:solidFill>
              </a:rPr>
              <a:t>Tuckman</a:t>
            </a:r>
            <a:r>
              <a:rPr lang="en-US" i="1" dirty="0">
                <a:solidFill>
                  <a:schemeClr val="tx1"/>
                </a:solidFill>
              </a:rPr>
              <a:t> Model of Team Development</a:t>
            </a:r>
            <a:r>
              <a:rPr lang="en-US" dirty="0">
                <a:solidFill>
                  <a:schemeClr val="tx1"/>
                </a:solidFill>
              </a:rPr>
              <a:t>. [online] Available at: &lt;https://agileken.com/tuckman-model-of-team-development/&gt; [Accessed 10 August 2022].</a:t>
            </a:r>
          </a:p>
          <a:p>
            <a:r>
              <a:rPr lang="en-US" dirty="0">
                <a:solidFill>
                  <a:schemeClr val="tx1"/>
                </a:solidFill>
              </a:rPr>
              <a:t>Belbin.com. 2022. </a:t>
            </a:r>
            <a:r>
              <a:rPr lang="en-US" i="1" dirty="0">
                <a:solidFill>
                  <a:schemeClr val="tx1"/>
                </a:solidFill>
              </a:rPr>
              <a:t>The Nine Belbin Team Roles</a:t>
            </a:r>
            <a:r>
              <a:rPr lang="en-US" dirty="0">
                <a:solidFill>
                  <a:schemeClr val="tx1"/>
                </a:solidFill>
              </a:rPr>
              <a:t>. [online] Available at: &lt;https://www.belbin.com/about/belbin-team-roles&gt; [Accessed 10 August 2022].</a:t>
            </a:r>
          </a:p>
          <a:p>
            <a:endParaRPr lang="en-US" dirty="0"/>
          </a:p>
          <a:p>
            <a:endParaRPr lang="en-US" dirty="0"/>
          </a:p>
        </p:txBody>
      </p:sp>
    </p:spTree>
    <p:extLst>
      <p:ext uri="{BB962C8B-B14F-4D97-AF65-F5344CB8AC3E}">
        <p14:creationId xmlns:p14="http://schemas.microsoft.com/office/powerpoint/2010/main" val="3929085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3576144" y="2275489"/>
            <a:ext cx="5946228" cy="3778250"/>
          </a:xfrm>
        </p:spPr>
        <p:txBody>
          <a:bodyPr>
            <a:normAutofit/>
          </a:bodyPr>
          <a:lstStyle/>
          <a:p>
            <a:pPr marL="0" indent="0">
              <a:buNone/>
            </a:pPr>
            <a:r>
              <a:rPr lang="en-GB" sz="8000" b="1" dirty="0">
                <a:latin typeface="Bell MT" panose="02020503060305020303" pitchFamily="18" charset="0"/>
              </a:rPr>
              <a:t>Thank You</a:t>
            </a:r>
          </a:p>
        </p:txBody>
      </p:sp>
    </p:spTree>
    <p:extLst>
      <p:ext uri="{BB962C8B-B14F-4D97-AF65-F5344CB8AC3E}">
        <p14:creationId xmlns:p14="http://schemas.microsoft.com/office/powerpoint/2010/main" val="141652758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2703</Words>
  <Application>Microsoft Office PowerPoint</Application>
  <PresentationFormat>Ecran lat</PresentationFormat>
  <Paragraphs>149</Paragraphs>
  <Slides>18</Slides>
  <Notes>17</Notes>
  <HiddenSlides>0</HiddenSlides>
  <MMClips>0</MMClips>
  <ScaleCrop>false</ScaleCrop>
  <HeadingPairs>
    <vt:vector size="4" baseType="variant">
      <vt:variant>
        <vt:lpstr>Temă</vt:lpstr>
      </vt:variant>
      <vt:variant>
        <vt:i4>1</vt:i4>
      </vt:variant>
      <vt:variant>
        <vt:lpstr>Titluri diapozitive</vt:lpstr>
      </vt:variant>
      <vt:variant>
        <vt:i4>18</vt:i4>
      </vt:variant>
    </vt:vector>
  </HeadingPairs>
  <TitlesOfParts>
    <vt:vector size="19" baseType="lpstr">
      <vt:lpstr>Wisp</vt:lpstr>
      <vt:lpstr>               Module Tittle: Effective Team Work and Communication                                                                                                                                                                                              </vt:lpstr>
      <vt:lpstr>Definition of Teamwork</vt:lpstr>
      <vt:lpstr>Effective Teamwork</vt:lpstr>
      <vt:lpstr>Building of Effective team</vt:lpstr>
      <vt:lpstr>Benefits of team working</vt:lpstr>
      <vt:lpstr>Team development</vt:lpstr>
      <vt:lpstr>Stages of Team development (Tuckman Theory) </vt:lpstr>
      <vt:lpstr>Continue….</vt:lpstr>
      <vt:lpstr>Team roles</vt:lpstr>
      <vt:lpstr>Classification of Belbin Team Roles</vt:lpstr>
      <vt:lpstr>Belbin nine role of team</vt:lpstr>
      <vt:lpstr>Types of team conflicts</vt:lpstr>
      <vt:lpstr>Conflict Management</vt:lpstr>
      <vt:lpstr>Successful Team Development</vt:lpstr>
      <vt:lpstr>Advice For Successful Team Development</vt:lpstr>
      <vt:lpstr>Conclusion</vt:lpstr>
      <vt:lpstr>Reference</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Tittle: Effective Team Work and Communication  Module code: BMSW4002_ </dc:title>
  <dc:creator/>
  <cp:lastModifiedBy/>
  <cp:revision>119</cp:revision>
  <dcterms:created xsi:type="dcterms:W3CDTF">2022-08-10T14:57:13Z</dcterms:created>
  <dcterms:modified xsi:type="dcterms:W3CDTF">2022-08-16T12:44:24Z</dcterms:modified>
</cp:coreProperties>
</file>