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6253A8E-02C7-4702-921F-C74DF8708931}" v="2" dt="2024-03-08T18:26:36.90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varScale="1">
        <p:scale>
          <a:sx n="78" d="100"/>
          <a:sy n="78" d="100"/>
        </p:scale>
        <p:origin x="835"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diagrams/_rels/data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svg"/><Relationship Id="rId1" Type="http://schemas.openxmlformats.org/officeDocument/2006/relationships/image" Target="../media/image1.png"/><Relationship Id="rId6" Type="http://schemas.openxmlformats.org/officeDocument/2006/relationships/image" Target="../media/image6.svg"/><Relationship Id="rId5" Type="http://schemas.openxmlformats.org/officeDocument/2006/relationships/image" Target="../media/image5.png"/><Relationship Id="rId4" Type="http://schemas.openxmlformats.org/officeDocument/2006/relationships/image" Target="../media/image4.svg"/></Relationships>
</file>

<file path=ppt/diagrams/_rels/data5.xml.rels><?xml version="1.0" encoding="UTF-8" standalone="yes"?>
<Relationships xmlns="http://schemas.openxmlformats.org/package/2006/relationships"><Relationship Id="rId8" Type="http://schemas.openxmlformats.org/officeDocument/2006/relationships/image" Target="../media/image19.svg"/><Relationship Id="rId3" Type="http://schemas.openxmlformats.org/officeDocument/2006/relationships/image" Target="../media/image14.png"/><Relationship Id="rId7" Type="http://schemas.openxmlformats.org/officeDocument/2006/relationships/image" Target="../media/image18.png"/><Relationship Id="rId2" Type="http://schemas.openxmlformats.org/officeDocument/2006/relationships/image" Target="../media/image13.svg"/><Relationship Id="rId1" Type="http://schemas.openxmlformats.org/officeDocument/2006/relationships/image" Target="../media/image12.png"/><Relationship Id="rId6" Type="http://schemas.openxmlformats.org/officeDocument/2006/relationships/image" Target="../media/image17.svg"/><Relationship Id="rId5" Type="http://schemas.openxmlformats.org/officeDocument/2006/relationships/image" Target="../media/image16.png"/><Relationship Id="rId10" Type="http://schemas.openxmlformats.org/officeDocument/2006/relationships/image" Target="../media/image21.svg"/><Relationship Id="rId4" Type="http://schemas.openxmlformats.org/officeDocument/2006/relationships/image" Target="../media/image15.svg"/><Relationship Id="rId9" Type="http://schemas.openxmlformats.org/officeDocument/2006/relationships/image" Target="../media/image20.png"/></Relationships>
</file>

<file path=ppt/diagrams/_rels/drawing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svg"/><Relationship Id="rId1" Type="http://schemas.openxmlformats.org/officeDocument/2006/relationships/image" Target="../media/image1.png"/><Relationship Id="rId6" Type="http://schemas.openxmlformats.org/officeDocument/2006/relationships/image" Target="../media/image6.svg"/><Relationship Id="rId5" Type="http://schemas.openxmlformats.org/officeDocument/2006/relationships/image" Target="../media/image5.png"/><Relationship Id="rId4" Type="http://schemas.openxmlformats.org/officeDocument/2006/relationships/image" Target="../media/image4.svg"/></Relationships>
</file>

<file path=ppt/diagrams/_rels/drawing5.xml.rels><?xml version="1.0" encoding="UTF-8" standalone="yes"?>
<Relationships xmlns="http://schemas.openxmlformats.org/package/2006/relationships"><Relationship Id="rId8" Type="http://schemas.openxmlformats.org/officeDocument/2006/relationships/image" Target="../media/image19.svg"/><Relationship Id="rId3" Type="http://schemas.openxmlformats.org/officeDocument/2006/relationships/image" Target="../media/image14.png"/><Relationship Id="rId7" Type="http://schemas.openxmlformats.org/officeDocument/2006/relationships/image" Target="../media/image18.png"/><Relationship Id="rId2" Type="http://schemas.openxmlformats.org/officeDocument/2006/relationships/image" Target="../media/image13.svg"/><Relationship Id="rId1" Type="http://schemas.openxmlformats.org/officeDocument/2006/relationships/image" Target="../media/image12.png"/><Relationship Id="rId6" Type="http://schemas.openxmlformats.org/officeDocument/2006/relationships/image" Target="../media/image17.svg"/><Relationship Id="rId5" Type="http://schemas.openxmlformats.org/officeDocument/2006/relationships/image" Target="../media/image16.png"/><Relationship Id="rId10" Type="http://schemas.openxmlformats.org/officeDocument/2006/relationships/image" Target="../media/image21.svg"/><Relationship Id="rId4" Type="http://schemas.openxmlformats.org/officeDocument/2006/relationships/image" Target="../media/image15.svg"/><Relationship Id="rId9" Type="http://schemas.openxmlformats.org/officeDocument/2006/relationships/image" Target="../media/image20.pn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611C0BB-5386-4DBA-8E0F-B46A627DEDCF}"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AD1ADA16-C9CB-4D93-8CA5-D331681935A8}">
      <dgm:prSet/>
      <dgm:spPr/>
      <dgm:t>
        <a:bodyPr/>
        <a:lstStyle/>
        <a:p>
          <a:pPr>
            <a:lnSpc>
              <a:spcPct val="100000"/>
            </a:lnSpc>
          </a:pPr>
          <a:r>
            <a:rPr lang="en-GB" dirty="0"/>
            <a:t>The purpose of this presentation is to apply and demonstrate understanding of group dynamics, team working and communication using workplace examples. </a:t>
          </a:r>
          <a:endParaRPr lang="en-US" dirty="0"/>
        </a:p>
      </dgm:t>
    </dgm:pt>
    <dgm:pt modelId="{03C865E0-67E3-4D77-B35C-984D2FDDA738}" type="parTrans" cxnId="{C62A3027-FA9C-403E-B965-D2138A32F45A}">
      <dgm:prSet/>
      <dgm:spPr/>
      <dgm:t>
        <a:bodyPr/>
        <a:lstStyle/>
        <a:p>
          <a:endParaRPr lang="en-US"/>
        </a:p>
      </dgm:t>
    </dgm:pt>
    <dgm:pt modelId="{70E07361-CC27-4CA7-8299-DFA3837E5FFE}" type="sibTrans" cxnId="{C62A3027-FA9C-403E-B965-D2138A32F45A}">
      <dgm:prSet/>
      <dgm:spPr/>
      <dgm:t>
        <a:bodyPr/>
        <a:lstStyle/>
        <a:p>
          <a:endParaRPr lang="en-US"/>
        </a:p>
      </dgm:t>
    </dgm:pt>
    <dgm:pt modelId="{0FF7A2C0-AEAA-45B0-9A17-DF20F61ACBDA}">
      <dgm:prSet/>
      <dgm:spPr/>
      <dgm:t>
        <a:bodyPr/>
        <a:lstStyle/>
        <a:p>
          <a:pPr>
            <a:lnSpc>
              <a:spcPct val="100000"/>
            </a:lnSpc>
          </a:pPr>
          <a:r>
            <a:rPr lang="en-GB" dirty="0"/>
            <a:t>The company chosen for this presentation is Louis Vuitton because the success of the company is highly based on the empowerment of team in the organisation. </a:t>
          </a:r>
          <a:endParaRPr lang="en-US" dirty="0"/>
        </a:p>
      </dgm:t>
    </dgm:pt>
    <dgm:pt modelId="{85B03E63-33C2-4FB6-86DC-87CDACEB7AB2}" type="parTrans" cxnId="{72E7D0CB-BE3C-4A07-8C82-4E9FB7123DA4}">
      <dgm:prSet/>
      <dgm:spPr/>
      <dgm:t>
        <a:bodyPr/>
        <a:lstStyle/>
        <a:p>
          <a:endParaRPr lang="en-US"/>
        </a:p>
      </dgm:t>
    </dgm:pt>
    <dgm:pt modelId="{00F57237-1B92-492A-82B0-8687D4796C5D}" type="sibTrans" cxnId="{72E7D0CB-BE3C-4A07-8C82-4E9FB7123DA4}">
      <dgm:prSet/>
      <dgm:spPr/>
      <dgm:t>
        <a:bodyPr/>
        <a:lstStyle/>
        <a:p>
          <a:endParaRPr lang="en-US"/>
        </a:p>
      </dgm:t>
    </dgm:pt>
    <dgm:pt modelId="{B783D6F8-21EB-4179-A72F-73E6EE4357AD}">
      <dgm:prSet/>
      <dgm:spPr/>
      <dgm:t>
        <a:bodyPr/>
        <a:lstStyle/>
        <a:p>
          <a:pPr>
            <a:lnSpc>
              <a:spcPct val="100000"/>
            </a:lnSpc>
          </a:pPr>
          <a:r>
            <a:rPr lang="en-GB"/>
            <a:t>The presentation will also cover the difference between groups and teams, the characteristics and benefits of an effective team, contemporary challenges faced by teams today and solutions to overcome them, conflict handling and delegation strategies. Lastly, the presentation will discuss the dynamic of the group involved in the creation of this presentation.</a:t>
          </a:r>
          <a:endParaRPr lang="en-US"/>
        </a:p>
      </dgm:t>
    </dgm:pt>
    <dgm:pt modelId="{10E43DF4-5883-4889-811E-DD592BAAC0E0}" type="parTrans" cxnId="{A577F19E-175D-4A71-BDDC-0895F3A8DCF4}">
      <dgm:prSet/>
      <dgm:spPr/>
      <dgm:t>
        <a:bodyPr/>
        <a:lstStyle/>
        <a:p>
          <a:endParaRPr lang="en-US"/>
        </a:p>
      </dgm:t>
    </dgm:pt>
    <dgm:pt modelId="{5F7BB251-8CD1-4816-9F7C-45F48B22834A}" type="sibTrans" cxnId="{A577F19E-175D-4A71-BDDC-0895F3A8DCF4}">
      <dgm:prSet/>
      <dgm:spPr/>
      <dgm:t>
        <a:bodyPr/>
        <a:lstStyle/>
        <a:p>
          <a:endParaRPr lang="en-US"/>
        </a:p>
      </dgm:t>
    </dgm:pt>
    <dgm:pt modelId="{F387FA7C-6289-4CDF-BAED-539EFC02162C}" type="pres">
      <dgm:prSet presAssocID="{E611C0BB-5386-4DBA-8E0F-B46A627DEDCF}" presName="root" presStyleCnt="0">
        <dgm:presLayoutVars>
          <dgm:dir/>
          <dgm:resizeHandles val="exact"/>
        </dgm:presLayoutVars>
      </dgm:prSet>
      <dgm:spPr/>
    </dgm:pt>
    <dgm:pt modelId="{2F1C61B4-6330-4259-AC1D-04C38BA40A0A}" type="pres">
      <dgm:prSet presAssocID="{AD1ADA16-C9CB-4D93-8CA5-D331681935A8}" presName="compNode" presStyleCnt="0"/>
      <dgm:spPr/>
    </dgm:pt>
    <dgm:pt modelId="{51A1EE9B-4C59-4675-97F1-864E6FFF13F2}" type="pres">
      <dgm:prSet presAssocID="{AD1ADA16-C9CB-4D93-8CA5-D331681935A8}" presName="bgRect" presStyleLbl="bgShp" presStyleIdx="0" presStyleCnt="3"/>
      <dgm:spPr>
        <a:solidFill>
          <a:schemeClr val="accent2">
            <a:lumMod val="60000"/>
            <a:lumOff val="40000"/>
          </a:schemeClr>
        </a:solidFill>
      </dgm:spPr>
    </dgm:pt>
    <dgm:pt modelId="{F3CE4956-9AA8-47BB-B90E-BC9DCCCC0AF4}" type="pres">
      <dgm:prSet presAssocID="{AD1ADA16-C9CB-4D93-8CA5-D331681935A8}"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Board Room"/>
        </a:ext>
      </dgm:extLst>
    </dgm:pt>
    <dgm:pt modelId="{7A84310B-8A97-4C47-A897-96F34B13274D}" type="pres">
      <dgm:prSet presAssocID="{AD1ADA16-C9CB-4D93-8CA5-D331681935A8}" presName="spaceRect" presStyleCnt="0"/>
      <dgm:spPr/>
    </dgm:pt>
    <dgm:pt modelId="{BD4B8AB2-BFB6-483A-8076-F10C7B441731}" type="pres">
      <dgm:prSet presAssocID="{AD1ADA16-C9CB-4D93-8CA5-D331681935A8}" presName="parTx" presStyleLbl="revTx" presStyleIdx="0" presStyleCnt="3">
        <dgm:presLayoutVars>
          <dgm:chMax val="0"/>
          <dgm:chPref val="0"/>
        </dgm:presLayoutVars>
      </dgm:prSet>
      <dgm:spPr/>
    </dgm:pt>
    <dgm:pt modelId="{2FB07128-F7DC-4352-9939-613A2E42D126}" type="pres">
      <dgm:prSet presAssocID="{70E07361-CC27-4CA7-8299-DFA3837E5FFE}" presName="sibTrans" presStyleCnt="0"/>
      <dgm:spPr/>
    </dgm:pt>
    <dgm:pt modelId="{9E5FE9EB-F2BA-4D6B-AA16-D72E57436345}" type="pres">
      <dgm:prSet presAssocID="{0FF7A2C0-AEAA-45B0-9A17-DF20F61ACBDA}" presName="compNode" presStyleCnt="0"/>
      <dgm:spPr/>
    </dgm:pt>
    <dgm:pt modelId="{D83CCECE-4487-40D8-AF31-6128176AABBF}" type="pres">
      <dgm:prSet presAssocID="{0FF7A2C0-AEAA-45B0-9A17-DF20F61ACBDA}" presName="bgRect" presStyleLbl="bgShp" presStyleIdx="1" presStyleCnt="3"/>
      <dgm:spPr>
        <a:solidFill>
          <a:srgbClr val="00B050"/>
        </a:solidFill>
      </dgm:spPr>
    </dgm:pt>
    <dgm:pt modelId="{E8B678B7-C498-4A91-894F-E7B565FB27A3}" type="pres">
      <dgm:prSet presAssocID="{0FF7A2C0-AEAA-45B0-9A17-DF20F61ACBDA}"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Hierarchy"/>
        </a:ext>
      </dgm:extLst>
    </dgm:pt>
    <dgm:pt modelId="{BCB828F4-8B74-4A5A-BE77-F920C541E3AA}" type="pres">
      <dgm:prSet presAssocID="{0FF7A2C0-AEAA-45B0-9A17-DF20F61ACBDA}" presName="spaceRect" presStyleCnt="0"/>
      <dgm:spPr/>
    </dgm:pt>
    <dgm:pt modelId="{F6762072-BA7E-40EB-9383-777DC942E0F0}" type="pres">
      <dgm:prSet presAssocID="{0FF7A2C0-AEAA-45B0-9A17-DF20F61ACBDA}" presName="parTx" presStyleLbl="revTx" presStyleIdx="1" presStyleCnt="3">
        <dgm:presLayoutVars>
          <dgm:chMax val="0"/>
          <dgm:chPref val="0"/>
        </dgm:presLayoutVars>
      </dgm:prSet>
      <dgm:spPr/>
    </dgm:pt>
    <dgm:pt modelId="{E4B900B2-4BC4-402F-A951-2EC825172CB8}" type="pres">
      <dgm:prSet presAssocID="{00F57237-1B92-492A-82B0-8687D4796C5D}" presName="sibTrans" presStyleCnt="0"/>
      <dgm:spPr/>
    </dgm:pt>
    <dgm:pt modelId="{DC8DA5C6-66A0-4B24-983F-8132770BA14D}" type="pres">
      <dgm:prSet presAssocID="{B783D6F8-21EB-4179-A72F-73E6EE4357AD}" presName="compNode" presStyleCnt="0"/>
      <dgm:spPr/>
    </dgm:pt>
    <dgm:pt modelId="{BD74C8A3-96E6-423A-A628-8A395434EAF2}" type="pres">
      <dgm:prSet presAssocID="{B783D6F8-21EB-4179-A72F-73E6EE4357AD}" presName="bgRect" presStyleLbl="bgShp" presStyleIdx="2" presStyleCnt="3"/>
      <dgm:spPr>
        <a:solidFill>
          <a:schemeClr val="accent4">
            <a:lumMod val="60000"/>
            <a:lumOff val="40000"/>
          </a:schemeClr>
        </a:solidFill>
      </dgm:spPr>
    </dgm:pt>
    <dgm:pt modelId="{0F9E5D92-A6FE-44E2-9FE2-5F7903ED3A09}" type="pres">
      <dgm:prSet presAssocID="{B783D6F8-21EB-4179-A72F-73E6EE4357AD}"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Group of People"/>
        </a:ext>
      </dgm:extLst>
    </dgm:pt>
    <dgm:pt modelId="{AA6D24BA-9FDD-4260-8833-ACF2D387F7C6}" type="pres">
      <dgm:prSet presAssocID="{B783D6F8-21EB-4179-A72F-73E6EE4357AD}" presName="spaceRect" presStyleCnt="0"/>
      <dgm:spPr/>
    </dgm:pt>
    <dgm:pt modelId="{D196915F-D8B6-4CB7-9E06-F6EFA9D8D441}" type="pres">
      <dgm:prSet presAssocID="{B783D6F8-21EB-4179-A72F-73E6EE4357AD}" presName="parTx" presStyleLbl="revTx" presStyleIdx="2" presStyleCnt="3">
        <dgm:presLayoutVars>
          <dgm:chMax val="0"/>
          <dgm:chPref val="0"/>
        </dgm:presLayoutVars>
      </dgm:prSet>
      <dgm:spPr/>
    </dgm:pt>
  </dgm:ptLst>
  <dgm:cxnLst>
    <dgm:cxn modelId="{C62A3027-FA9C-403E-B965-D2138A32F45A}" srcId="{E611C0BB-5386-4DBA-8E0F-B46A627DEDCF}" destId="{AD1ADA16-C9CB-4D93-8CA5-D331681935A8}" srcOrd="0" destOrd="0" parTransId="{03C865E0-67E3-4D77-B35C-984D2FDDA738}" sibTransId="{70E07361-CC27-4CA7-8299-DFA3837E5FFE}"/>
    <dgm:cxn modelId="{A6C2236B-731E-4FCA-8390-9054F9C98115}" type="presOf" srcId="{E611C0BB-5386-4DBA-8E0F-B46A627DEDCF}" destId="{F387FA7C-6289-4CDF-BAED-539EFC02162C}" srcOrd="0" destOrd="0" presId="urn:microsoft.com/office/officeart/2018/2/layout/IconVerticalSolidList"/>
    <dgm:cxn modelId="{A577F19E-175D-4A71-BDDC-0895F3A8DCF4}" srcId="{E611C0BB-5386-4DBA-8E0F-B46A627DEDCF}" destId="{B783D6F8-21EB-4179-A72F-73E6EE4357AD}" srcOrd="2" destOrd="0" parTransId="{10E43DF4-5883-4889-811E-DD592BAAC0E0}" sibTransId="{5F7BB251-8CD1-4816-9F7C-45F48B22834A}"/>
    <dgm:cxn modelId="{0E8B4DA0-8DBC-4541-94BC-1A0E7558FBA8}" type="presOf" srcId="{0FF7A2C0-AEAA-45B0-9A17-DF20F61ACBDA}" destId="{F6762072-BA7E-40EB-9383-777DC942E0F0}" srcOrd="0" destOrd="0" presId="urn:microsoft.com/office/officeart/2018/2/layout/IconVerticalSolidList"/>
    <dgm:cxn modelId="{72E7D0CB-BE3C-4A07-8C82-4E9FB7123DA4}" srcId="{E611C0BB-5386-4DBA-8E0F-B46A627DEDCF}" destId="{0FF7A2C0-AEAA-45B0-9A17-DF20F61ACBDA}" srcOrd="1" destOrd="0" parTransId="{85B03E63-33C2-4FB6-86DC-87CDACEB7AB2}" sibTransId="{00F57237-1B92-492A-82B0-8687D4796C5D}"/>
    <dgm:cxn modelId="{8D5ADAFD-E960-492B-B48F-012EE77E8ED7}" type="presOf" srcId="{B783D6F8-21EB-4179-A72F-73E6EE4357AD}" destId="{D196915F-D8B6-4CB7-9E06-F6EFA9D8D441}" srcOrd="0" destOrd="0" presId="urn:microsoft.com/office/officeart/2018/2/layout/IconVerticalSolidList"/>
    <dgm:cxn modelId="{6F2696FF-426D-4A23-953B-45A5D18C2711}" type="presOf" srcId="{AD1ADA16-C9CB-4D93-8CA5-D331681935A8}" destId="{BD4B8AB2-BFB6-483A-8076-F10C7B441731}" srcOrd="0" destOrd="0" presId="urn:microsoft.com/office/officeart/2018/2/layout/IconVerticalSolidList"/>
    <dgm:cxn modelId="{D9DFF69E-EB7C-4BB3-93B4-9C4204D6018A}" type="presParOf" srcId="{F387FA7C-6289-4CDF-BAED-539EFC02162C}" destId="{2F1C61B4-6330-4259-AC1D-04C38BA40A0A}" srcOrd="0" destOrd="0" presId="urn:microsoft.com/office/officeart/2018/2/layout/IconVerticalSolidList"/>
    <dgm:cxn modelId="{B15768E2-03BA-44D6-B5C6-3B9307E41B0F}" type="presParOf" srcId="{2F1C61B4-6330-4259-AC1D-04C38BA40A0A}" destId="{51A1EE9B-4C59-4675-97F1-864E6FFF13F2}" srcOrd="0" destOrd="0" presId="urn:microsoft.com/office/officeart/2018/2/layout/IconVerticalSolidList"/>
    <dgm:cxn modelId="{8AAF0B63-5ECF-4D70-8C76-17D191B1B4A1}" type="presParOf" srcId="{2F1C61B4-6330-4259-AC1D-04C38BA40A0A}" destId="{F3CE4956-9AA8-47BB-B90E-BC9DCCCC0AF4}" srcOrd="1" destOrd="0" presId="urn:microsoft.com/office/officeart/2018/2/layout/IconVerticalSolidList"/>
    <dgm:cxn modelId="{1B22A164-DD27-4015-BC97-81343CEE768F}" type="presParOf" srcId="{2F1C61B4-6330-4259-AC1D-04C38BA40A0A}" destId="{7A84310B-8A97-4C47-A897-96F34B13274D}" srcOrd="2" destOrd="0" presId="urn:microsoft.com/office/officeart/2018/2/layout/IconVerticalSolidList"/>
    <dgm:cxn modelId="{CB3BF243-9C9F-46C4-9944-60F747BBDD0B}" type="presParOf" srcId="{2F1C61B4-6330-4259-AC1D-04C38BA40A0A}" destId="{BD4B8AB2-BFB6-483A-8076-F10C7B441731}" srcOrd="3" destOrd="0" presId="urn:microsoft.com/office/officeart/2018/2/layout/IconVerticalSolidList"/>
    <dgm:cxn modelId="{960B2405-AD71-4360-BA12-F8AAE9669B8B}" type="presParOf" srcId="{F387FA7C-6289-4CDF-BAED-539EFC02162C}" destId="{2FB07128-F7DC-4352-9939-613A2E42D126}" srcOrd="1" destOrd="0" presId="urn:microsoft.com/office/officeart/2018/2/layout/IconVerticalSolidList"/>
    <dgm:cxn modelId="{F07E89E8-7B77-41EB-8FC7-BE25D3F8EAF9}" type="presParOf" srcId="{F387FA7C-6289-4CDF-BAED-539EFC02162C}" destId="{9E5FE9EB-F2BA-4D6B-AA16-D72E57436345}" srcOrd="2" destOrd="0" presId="urn:microsoft.com/office/officeart/2018/2/layout/IconVerticalSolidList"/>
    <dgm:cxn modelId="{0285E199-28EA-411F-A618-7F84422DEA22}" type="presParOf" srcId="{9E5FE9EB-F2BA-4D6B-AA16-D72E57436345}" destId="{D83CCECE-4487-40D8-AF31-6128176AABBF}" srcOrd="0" destOrd="0" presId="urn:microsoft.com/office/officeart/2018/2/layout/IconVerticalSolidList"/>
    <dgm:cxn modelId="{4115E2CB-2F0A-4A77-A9B2-3E637E7F1DCF}" type="presParOf" srcId="{9E5FE9EB-F2BA-4D6B-AA16-D72E57436345}" destId="{E8B678B7-C498-4A91-894F-E7B565FB27A3}" srcOrd="1" destOrd="0" presId="urn:microsoft.com/office/officeart/2018/2/layout/IconVerticalSolidList"/>
    <dgm:cxn modelId="{7F809BD5-5A67-4799-8CE3-9F87F2B104EF}" type="presParOf" srcId="{9E5FE9EB-F2BA-4D6B-AA16-D72E57436345}" destId="{BCB828F4-8B74-4A5A-BE77-F920C541E3AA}" srcOrd="2" destOrd="0" presId="urn:microsoft.com/office/officeart/2018/2/layout/IconVerticalSolidList"/>
    <dgm:cxn modelId="{38D3ADA0-2B23-49A3-A600-7D2A3556AF09}" type="presParOf" srcId="{9E5FE9EB-F2BA-4D6B-AA16-D72E57436345}" destId="{F6762072-BA7E-40EB-9383-777DC942E0F0}" srcOrd="3" destOrd="0" presId="urn:microsoft.com/office/officeart/2018/2/layout/IconVerticalSolidList"/>
    <dgm:cxn modelId="{6A80FE00-5590-4B6F-83DC-DF1FB6F04347}" type="presParOf" srcId="{F387FA7C-6289-4CDF-BAED-539EFC02162C}" destId="{E4B900B2-4BC4-402F-A951-2EC825172CB8}" srcOrd="3" destOrd="0" presId="urn:microsoft.com/office/officeart/2018/2/layout/IconVerticalSolidList"/>
    <dgm:cxn modelId="{A8924BD5-3CC7-48BD-82CC-DC4B9FED0649}" type="presParOf" srcId="{F387FA7C-6289-4CDF-BAED-539EFC02162C}" destId="{DC8DA5C6-66A0-4B24-983F-8132770BA14D}" srcOrd="4" destOrd="0" presId="urn:microsoft.com/office/officeart/2018/2/layout/IconVerticalSolidList"/>
    <dgm:cxn modelId="{3523BF86-3A93-4D5F-B3D6-0B9949BE3A87}" type="presParOf" srcId="{DC8DA5C6-66A0-4B24-983F-8132770BA14D}" destId="{BD74C8A3-96E6-423A-A628-8A395434EAF2}" srcOrd="0" destOrd="0" presId="urn:microsoft.com/office/officeart/2018/2/layout/IconVerticalSolidList"/>
    <dgm:cxn modelId="{325DC4F3-A383-4270-A162-44C7CC41AB5C}" type="presParOf" srcId="{DC8DA5C6-66A0-4B24-983F-8132770BA14D}" destId="{0F9E5D92-A6FE-44E2-9FE2-5F7903ED3A09}" srcOrd="1" destOrd="0" presId="urn:microsoft.com/office/officeart/2018/2/layout/IconVerticalSolidList"/>
    <dgm:cxn modelId="{9A2B602F-ECBB-4BA3-83F5-6BE05CFA2C27}" type="presParOf" srcId="{DC8DA5C6-66A0-4B24-983F-8132770BA14D}" destId="{AA6D24BA-9FDD-4260-8833-ACF2D387F7C6}" srcOrd="2" destOrd="0" presId="urn:microsoft.com/office/officeart/2018/2/layout/IconVerticalSolidList"/>
    <dgm:cxn modelId="{B2D9D1B4-9C30-4AB2-A4AB-44AD5B2EA501}" type="presParOf" srcId="{DC8DA5C6-66A0-4B24-983F-8132770BA14D}" destId="{D196915F-D8B6-4CB7-9E06-F6EFA9D8D441}"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62B36CD-C659-4DB8-868B-C87597A19F11}" type="doc">
      <dgm:prSet loTypeId="urn:microsoft.com/office/officeart/2005/8/layout/radial5" loCatId="cycle" qsTypeId="urn:microsoft.com/office/officeart/2005/8/quickstyle/simple2" qsCatId="simple" csTypeId="urn:microsoft.com/office/officeart/2005/8/colors/colorful5" csCatId="colorful" phldr="1"/>
      <dgm:spPr/>
      <dgm:t>
        <a:bodyPr/>
        <a:lstStyle/>
        <a:p>
          <a:endParaRPr lang="en-GB"/>
        </a:p>
      </dgm:t>
    </dgm:pt>
    <dgm:pt modelId="{AFDBFCEA-6327-4E7E-8575-25C38234F2B9}">
      <dgm:prSet phldrT="[Text]"/>
      <dgm:spPr/>
      <dgm:t>
        <a:bodyPr/>
        <a:lstStyle/>
        <a:p>
          <a:r>
            <a:rPr lang="en-GB" dirty="0"/>
            <a:t>Team </a:t>
          </a:r>
        </a:p>
      </dgm:t>
    </dgm:pt>
    <dgm:pt modelId="{B1A71FB9-43B9-4199-9674-C2B994BDBD97}" type="parTrans" cxnId="{2DF01B96-2A4C-4BB3-91CF-F00BE0BA53A5}">
      <dgm:prSet/>
      <dgm:spPr/>
      <dgm:t>
        <a:bodyPr/>
        <a:lstStyle/>
        <a:p>
          <a:endParaRPr lang="en-GB"/>
        </a:p>
      </dgm:t>
    </dgm:pt>
    <dgm:pt modelId="{5D323B0F-B7A2-40F8-8FF1-5D785D9533E3}" type="sibTrans" cxnId="{2DF01B96-2A4C-4BB3-91CF-F00BE0BA53A5}">
      <dgm:prSet/>
      <dgm:spPr/>
      <dgm:t>
        <a:bodyPr/>
        <a:lstStyle/>
        <a:p>
          <a:endParaRPr lang="en-GB"/>
        </a:p>
      </dgm:t>
    </dgm:pt>
    <dgm:pt modelId="{23608312-4F05-483D-919E-9CC7D6F5AC51}">
      <dgm:prSet phldrT="[Text]"/>
      <dgm:spPr/>
      <dgm:t>
        <a:bodyPr/>
        <a:lstStyle/>
        <a:p>
          <a:r>
            <a:rPr lang="en-GB" dirty="0"/>
            <a:t>Coordination </a:t>
          </a:r>
        </a:p>
      </dgm:t>
    </dgm:pt>
    <dgm:pt modelId="{5B58B43C-55F3-4AC9-8AEE-BDE2321C0B07}" type="parTrans" cxnId="{A8256F00-4A43-48EC-B72F-E2B53CCD0D82}">
      <dgm:prSet/>
      <dgm:spPr/>
      <dgm:t>
        <a:bodyPr/>
        <a:lstStyle/>
        <a:p>
          <a:endParaRPr lang="en-GB"/>
        </a:p>
      </dgm:t>
    </dgm:pt>
    <dgm:pt modelId="{5D022F44-25AB-467D-A95C-48B690AC5659}" type="sibTrans" cxnId="{A8256F00-4A43-48EC-B72F-E2B53CCD0D82}">
      <dgm:prSet/>
      <dgm:spPr/>
      <dgm:t>
        <a:bodyPr/>
        <a:lstStyle/>
        <a:p>
          <a:endParaRPr lang="en-GB"/>
        </a:p>
      </dgm:t>
    </dgm:pt>
    <dgm:pt modelId="{2EFD7E4E-F807-4A6E-9742-D8C1D1422994}">
      <dgm:prSet phldrT="[Text]"/>
      <dgm:spPr/>
      <dgm:t>
        <a:bodyPr/>
        <a:lstStyle/>
        <a:p>
          <a:r>
            <a:rPr lang="en-GB" dirty="0"/>
            <a:t>Communication </a:t>
          </a:r>
        </a:p>
      </dgm:t>
    </dgm:pt>
    <dgm:pt modelId="{DC168F1E-4807-4D62-98E6-51525F53E0FB}" type="parTrans" cxnId="{63FBCD84-0E09-482B-8696-9714A66F0635}">
      <dgm:prSet/>
      <dgm:spPr/>
      <dgm:t>
        <a:bodyPr/>
        <a:lstStyle/>
        <a:p>
          <a:endParaRPr lang="en-GB"/>
        </a:p>
      </dgm:t>
    </dgm:pt>
    <dgm:pt modelId="{F4C74FD7-798D-4D5E-B43A-11DADB4A8B16}" type="sibTrans" cxnId="{63FBCD84-0E09-482B-8696-9714A66F0635}">
      <dgm:prSet/>
      <dgm:spPr/>
      <dgm:t>
        <a:bodyPr/>
        <a:lstStyle/>
        <a:p>
          <a:endParaRPr lang="en-GB"/>
        </a:p>
      </dgm:t>
    </dgm:pt>
    <dgm:pt modelId="{990ADDF5-392D-4DEC-8F50-5E6A80ECB6DD}">
      <dgm:prSet phldrT="[Text]"/>
      <dgm:spPr/>
      <dgm:t>
        <a:bodyPr/>
        <a:lstStyle/>
        <a:p>
          <a:r>
            <a:rPr lang="en-GB" dirty="0"/>
            <a:t>Cognition </a:t>
          </a:r>
        </a:p>
      </dgm:t>
    </dgm:pt>
    <dgm:pt modelId="{CE54B2C2-D6AB-4C05-8896-2EB32547F570}" type="parTrans" cxnId="{5A69D5E2-7356-4AFB-AE54-6410B18141E0}">
      <dgm:prSet/>
      <dgm:spPr/>
      <dgm:t>
        <a:bodyPr/>
        <a:lstStyle/>
        <a:p>
          <a:endParaRPr lang="en-GB"/>
        </a:p>
      </dgm:t>
    </dgm:pt>
    <dgm:pt modelId="{59F58727-EAE6-455B-95DD-865E06E02107}" type="sibTrans" cxnId="{5A69D5E2-7356-4AFB-AE54-6410B18141E0}">
      <dgm:prSet/>
      <dgm:spPr/>
      <dgm:t>
        <a:bodyPr/>
        <a:lstStyle/>
        <a:p>
          <a:endParaRPr lang="en-GB"/>
        </a:p>
      </dgm:t>
    </dgm:pt>
    <dgm:pt modelId="{F990DE35-119B-4408-AAC2-F3ABB08B5EBC}">
      <dgm:prSet phldrT="[Text]"/>
      <dgm:spPr/>
      <dgm:t>
        <a:bodyPr/>
        <a:lstStyle/>
        <a:p>
          <a:r>
            <a:rPr lang="en-GB" dirty="0"/>
            <a:t>Coaching </a:t>
          </a:r>
        </a:p>
      </dgm:t>
    </dgm:pt>
    <dgm:pt modelId="{83D60EAC-D47F-40EC-9FE0-0729BC7B3DDA}" type="parTrans" cxnId="{F1FD277B-44C8-48B6-A0D4-6B015207E4D1}">
      <dgm:prSet/>
      <dgm:spPr/>
      <dgm:t>
        <a:bodyPr/>
        <a:lstStyle/>
        <a:p>
          <a:endParaRPr lang="en-GB"/>
        </a:p>
      </dgm:t>
    </dgm:pt>
    <dgm:pt modelId="{2DA45A6C-4162-4B21-9BBC-65B9F034A2E5}" type="sibTrans" cxnId="{F1FD277B-44C8-48B6-A0D4-6B015207E4D1}">
      <dgm:prSet/>
      <dgm:spPr/>
      <dgm:t>
        <a:bodyPr/>
        <a:lstStyle/>
        <a:p>
          <a:endParaRPr lang="en-GB"/>
        </a:p>
      </dgm:t>
    </dgm:pt>
    <dgm:pt modelId="{526C3EB2-83CD-4389-B830-8A4737410D66}">
      <dgm:prSet phldrT="[Text]"/>
      <dgm:spPr/>
      <dgm:t>
        <a:bodyPr/>
        <a:lstStyle/>
        <a:p>
          <a:r>
            <a:rPr lang="en-GB" dirty="0"/>
            <a:t>Conditions </a:t>
          </a:r>
        </a:p>
      </dgm:t>
    </dgm:pt>
    <dgm:pt modelId="{FECA9A7D-5955-4ECC-9D27-8954D2CB28CC}" type="parTrans" cxnId="{F86727FE-4FA8-4ECF-9258-4AFFE7AFE04F}">
      <dgm:prSet/>
      <dgm:spPr/>
      <dgm:t>
        <a:bodyPr/>
        <a:lstStyle/>
        <a:p>
          <a:endParaRPr lang="en-GB"/>
        </a:p>
      </dgm:t>
    </dgm:pt>
    <dgm:pt modelId="{F4B4FBC4-2101-4181-8C68-A57681031939}" type="sibTrans" cxnId="{F86727FE-4FA8-4ECF-9258-4AFFE7AFE04F}">
      <dgm:prSet/>
      <dgm:spPr/>
      <dgm:t>
        <a:bodyPr/>
        <a:lstStyle/>
        <a:p>
          <a:endParaRPr lang="en-GB"/>
        </a:p>
      </dgm:t>
    </dgm:pt>
    <dgm:pt modelId="{8B3EF85D-F49B-478B-907B-8DAAC7DF5FBC}">
      <dgm:prSet phldrT="[Text]"/>
      <dgm:spPr/>
      <dgm:t>
        <a:bodyPr/>
        <a:lstStyle/>
        <a:p>
          <a:r>
            <a:rPr lang="en-GB" dirty="0"/>
            <a:t>Cooperation</a:t>
          </a:r>
        </a:p>
      </dgm:t>
    </dgm:pt>
    <dgm:pt modelId="{3DE6489D-03B2-4483-8033-4F07FBA3E498}" type="parTrans" cxnId="{6A987E24-FC4B-4AEA-AB19-33BDE7F4711E}">
      <dgm:prSet/>
      <dgm:spPr/>
      <dgm:t>
        <a:bodyPr/>
        <a:lstStyle/>
        <a:p>
          <a:endParaRPr lang="en-GB"/>
        </a:p>
      </dgm:t>
    </dgm:pt>
    <dgm:pt modelId="{3DC23BEA-03BF-4AFF-885D-6BD9E0C43BD9}" type="sibTrans" cxnId="{6A987E24-FC4B-4AEA-AB19-33BDE7F4711E}">
      <dgm:prSet/>
      <dgm:spPr/>
      <dgm:t>
        <a:bodyPr/>
        <a:lstStyle/>
        <a:p>
          <a:endParaRPr lang="en-GB"/>
        </a:p>
      </dgm:t>
    </dgm:pt>
    <dgm:pt modelId="{8808B107-C696-416D-9E8E-AABA11E4BC65}" type="pres">
      <dgm:prSet presAssocID="{F62B36CD-C659-4DB8-868B-C87597A19F11}" presName="Name0" presStyleCnt="0">
        <dgm:presLayoutVars>
          <dgm:chMax val="1"/>
          <dgm:dir/>
          <dgm:animLvl val="ctr"/>
          <dgm:resizeHandles val="exact"/>
        </dgm:presLayoutVars>
      </dgm:prSet>
      <dgm:spPr/>
    </dgm:pt>
    <dgm:pt modelId="{9EC00E69-A0E7-4494-90C5-EB439921ECAF}" type="pres">
      <dgm:prSet presAssocID="{AFDBFCEA-6327-4E7E-8575-25C38234F2B9}" presName="centerShape" presStyleLbl="node0" presStyleIdx="0" presStyleCnt="1"/>
      <dgm:spPr/>
    </dgm:pt>
    <dgm:pt modelId="{1D338111-9DC4-490D-8433-3101F99F1D1F}" type="pres">
      <dgm:prSet presAssocID="{5B58B43C-55F3-4AC9-8AEE-BDE2321C0B07}" presName="parTrans" presStyleLbl="sibTrans2D1" presStyleIdx="0" presStyleCnt="6"/>
      <dgm:spPr/>
    </dgm:pt>
    <dgm:pt modelId="{4BFAC141-2B66-4C47-B99D-B6AE56AF5EFD}" type="pres">
      <dgm:prSet presAssocID="{5B58B43C-55F3-4AC9-8AEE-BDE2321C0B07}" presName="connectorText" presStyleLbl="sibTrans2D1" presStyleIdx="0" presStyleCnt="6"/>
      <dgm:spPr/>
    </dgm:pt>
    <dgm:pt modelId="{9DA2CDCA-7A27-4FD4-BCB6-821C3981441E}" type="pres">
      <dgm:prSet presAssocID="{23608312-4F05-483D-919E-9CC7D6F5AC51}" presName="node" presStyleLbl="node1" presStyleIdx="0" presStyleCnt="6">
        <dgm:presLayoutVars>
          <dgm:bulletEnabled val="1"/>
        </dgm:presLayoutVars>
      </dgm:prSet>
      <dgm:spPr/>
    </dgm:pt>
    <dgm:pt modelId="{CFFCE399-3810-4077-BDE8-32272576205F}" type="pres">
      <dgm:prSet presAssocID="{DC168F1E-4807-4D62-98E6-51525F53E0FB}" presName="parTrans" presStyleLbl="sibTrans2D1" presStyleIdx="1" presStyleCnt="6"/>
      <dgm:spPr/>
    </dgm:pt>
    <dgm:pt modelId="{68F81BC1-C55D-4A51-BDF3-1D16497A3BF3}" type="pres">
      <dgm:prSet presAssocID="{DC168F1E-4807-4D62-98E6-51525F53E0FB}" presName="connectorText" presStyleLbl="sibTrans2D1" presStyleIdx="1" presStyleCnt="6"/>
      <dgm:spPr/>
    </dgm:pt>
    <dgm:pt modelId="{9D93D118-BF7D-4348-96D3-2B9CCAE7CBA9}" type="pres">
      <dgm:prSet presAssocID="{2EFD7E4E-F807-4A6E-9742-D8C1D1422994}" presName="node" presStyleLbl="node1" presStyleIdx="1" presStyleCnt="6">
        <dgm:presLayoutVars>
          <dgm:bulletEnabled val="1"/>
        </dgm:presLayoutVars>
      </dgm:prSet>
      <dgm:spPr/>
    </dgm:pt>
    <dgm:pt modelId="{238B529D-20A6-45B7-809D-E74C44CE286D}" type="pres">
      <dgm:prSet presAssocID="{CE54B2C2-D6AB-4C05-8896-2EB32547F570}" presName="parTrans" presStyleLbl="sibTrans2D1" presStyleIdx="2" presStyleCnt="6"/>
      <dgm:spPr/>
    </dgm:pt>
    <dgm:pt modelId="{9277DBAF-C7F6-4A9C-B987-C7BD2D7F3CD6}" type="pres">
      <dgm:prSet presAssocID="{CE54B2C2-D6AB-4C05-8896-2EB32547F570}" presName="connectorText" presStyleLbl="sibTrans2D1" presStyleIdx="2" presStyleCnt="6"/>
      <dgm:spPr/>
    </dgm:pt>
    <dgm:pt modelId="{ADE11412-3612-4613-AB0B-E775F5591EEF}" type="pres">
      <dgm:prSet presAssocID="{990ADDF5-392D-4DEC-8F50-5E6A80ECB6DD}" presName="node" presStyleLbl="node1" presStyleIdx="2" presStyleCnt="6">
        <dgm:presLayoutVars>
          <dgm:bulletEnabled val="1"/>
        </dgm:presLayoutVars>
      </dgm:prSet>
      <dgm:spPr/>
    </dgm:pt>
    <dgm:pt modelId="{7B98DD27-61C8-4626-BC2E-1E7E38EAC2B4}" type="pres">
      <dgm:prSet presAssocID="{83D60EAC-D47F-40EC-9FE0-0729BC7B3DDA}" presName="parTrans" presStyleLbl="sibTrans2D1" presStyleIdx="3" presStyleCnt="6"/>
      <dgm:spPr/>
    </dgm:pt>
    <dgm:pt modelId="{730324E0-BEB1-41C1-A90E-602DFA727CBA}" type="pres">
      <dgm:prSet presAssocID="{83D60EAC-D47F-40EC-9FE0-0729BC7B3DDA}" presName="connectorText" presStyleLbl="sibTrans2D1" presStyleIdx="3" presStyleCnt="6"/>
      <dgm:spPr/>
    </dgm:pt>
    <dgm:pt modelId="{8C00710A-403B-4B21-ADF5-40C375A210EA}" type="pres">
      <dgm:prSet presAssocID="{F990DE35-119B-4408-AAC2-F3ABB08B5EBC}" presName="node" presStyleLbl="node1" presStyleIdx="3" presStyleCnt="6">
        <dgm:presLayoutVars>
          <dgm:bulletEnabled val="1"/>
        </dgm:presLayoutVars>
      </dgm:prSet>
      <dgm:spPr/>
    </dgm:pt>
    <dgm:pt modelId="{76762B3E-BFBC-4EA8-9F8E-FEBF89E099CE}" type="pres">
      <dgm:prSet presAssocID="{FECA9A7D-5955-4ECC-9D27-8954D2CB28CC}" presName="parTrans" presStyleLbl="sibTrans2D1" presStyleIdx="4" presStyleCnt="6"/>
      <dgm:spPr/>
    </dgm:pt>
    <dgm:pt modelId="{9A10C438-B21A-4268-A0D8-CC76C9BE17DD}" type="pres">
      <dgm:prSet presAssocID="{FECA9A7D-5955-4ECC-9D27-8954D2CB28CC}" presName="connectorText" presStyleLbl="sibTrans2D1" presStyleIdx="4" presStyleCnt="6"/>
      <dgm:spPr/>
    </dgm:pt>
    <dgm:pt modelId="{9E9286A7-2F53-4933-9D59-2A38945379B2}" type="pres">
      <dgm:prSet presAssocID="{526C3EB2-83CD-4389-B830-8A4737410D66}" presName="node" presStyleLbl="node1" presStyleIdx="4" presStyleCnt="6">
        <dgm:presLayoutVars>
          <dgm:bulletEnabled val="1"/>
        </dgm:presLayoutVars>
      </dgm:prSet>
      <dgm:spPr/>
    </dgm:pt>
    <dgm:pt modelId="{44549EB3-C33A-45D8-9EFB-96321A57AF4F}" type="pres">
      <dgm:prSet presAssocID="{3DE6489D-03B2-4483-8033-4F07FBA3E498}" presName="parTrans" presStyleLbl="sibTrans2D1" presStyleIdx="5" presStyleCnt="6"/>
      <dgm:spPr/>
    </dgm:pt>
    <dgm:pt modelId="{95250682-0371-48D3-9B89-16B7A4709F00}" type="pres">
      <dgm:prSet presAssocID="{3DE6489D-03B2-4483-8033-4F07FBA3E498}" presName="connectorText" presStyleLbl="sibTrans2D1" presStyleIdx="5" presStyleCnt="6"/>
      <dgm:spPr/>
    </dgm:pt>
    <dgm:pt modelId="{8BFFB89E-07EA-4801-8AE1-744F36452397}" type="pres">
      <dgm:prSet presAssocID="{8B3EF85D-F49B-478B-907B-8DAAC7DF5FBC}" presName="node" presStyleLbl="node1" presStyleIdx="5" presStyleCnt="6">
        <dgm:presLayoutVars>
          <dgm:bulletEnabled val="1"/>
        </dgm:presLayoutVars>
      </dgm:prSet>
      <dgm:spPr/>
    </dgm:pt>
  </dgm:ptLst>
  <dgm:cxnLst>
    <dgm:cxn modelId="{A8256F00-4A43-48EC-B72F-E2B53CCD0D82}" srcId="{AFDBFCEA-6327-4E7E-8575-25C38234F2B9}" destId="{23608312-4F05-483D-919E-9CC7D6F5AC51}" srcOrd="0" destOrd="0" parTransId="{5B58B43C-55F3-4AC9-8AEE-BDE2321C0B07}" sibTransId="{5D022F44-25AB-467D-A95C-48B690AC5659}"/>
    <dgm:cxn modelId="{90E8AE05-C69C-4C94-97AD-2354775BB7EB}" type="presOf" srcId="{F990DE35-119B-4408-AAC2-F3ABB08B5EBC}" destId="{8C00710A-403B-4B21-ADF5-40C375A210EA}" srcOrd="0" destOrd="0" presId="urn:microsoft.com/office/officeart/2005/8/layout/radial5"/>
    <dgm:cxn modelId="{C3CABE0C-190A-4A1C-9481-E5281C31557E}" type="presOf" srcId="{F62B36CD-C659-4DB8-868B-C87597A19F11}" destId="{8808B107-C696-416D-9E8E-AABA11E4BC65}" srcOrd="0" destOrd="0" presId="urn:microsoft.com/office/officeart/2005/8/layout/radial5"/>
    <dgm:cxn modelId="{26A0F10F-9FDF-4BFC-8AD0-A3DBF4923D5E}" type="presOf" srcId="{DC168F1E-4807-4D62-98E6-51525F53E0FB}" destId="{CFFCE399-3810-4077-BDE8-32272576205F}" srcOrd="0" destOrd="0" presId="urn:microsoft.com/office/officeart/2005/8/layout/radial5"/>
    <dgm:cxn modelId="{BFB0B918-31DE-4A86-8693-4E29FB82CFD1}" type="presOf" srcId="{FECA9A7D-5955-4ECC-9D27-8954D2CB28CC}" destId="{9A10C438-B21A-4268-A0D8-CC76C9BE17DD}" srcOrd="1" destOrd="0" presId="urn:microsoft.com/office/officeart/2005/8/layout/radial5"/>
    <dgm:cxn modelId="{8990FA1C-EAAD-445E-A730-F0B44EEBA716}" type="presOf" srcId="{AFDBFCEA-6327-4E7E-8575-25C38234F2B9}" destId="{9EC00E69-A0E7-4494-90C5-EB439921ECAF}" srcOrd="0" destOrd="0" presId="urn:microsoft.com/office/officeart/2005/8/layout/radial5"/>
    <dgm:cxn modelId="{6A987E24-FC4B-4AEA-AB19-33BDE7F4711E}" srcId="{AFDBFCEA-6327-4E7E-8575-25C38234F2B9}" destId="{8B3EF85D-F49B-478B-907B-8DAAC7DF5FBC}" srcOrd="5" destOrd="0" parTransId="{3DE6489D-03B2-4483-8033-4F07FBA3E498}" sibTransId="{3DC23BEA-03BF-4AFF-885D-6BD9E0C43BD9}"/>
    <dgm:cxn modelId="{5A61DB43-8C10-4DEE-8521-03B8B50574CD}" type="presOf" srcId="{990ADDF5-392D-4DEC-8F50-5E6A80ECB6DD}" destId="{ADE11412-3612-4613-AB0B-E775F5591EEF}" srcOrd="0" destOrd="0" presId="urn:microsoft.com/office/officeart/2005/8/layout/radial5"/>
    <dgm:cxn modelId="{E7C24467-2FBF-4937-8E36-71B21D1FBF1E}" type="presOf" srcId="{5B58B43C-55F3-4AC9-8AEE-BDE2321C0B07}" destId="{1D338111-9DC4-490D-8433-3101F99F1D1F}" srcOrd="0" destOrd="0" presId="urn:microsoft.com/office/officeart/2005/8/layout/radial5"/>
    <dgm:cxn modelId="{FE267E49-DF1B-4CC2-A0DB-743D5EA267AF}" type="presOf" srcId="{23608312-4F05-483D-919E-9CC7D6F5AC51}" destId="{9DA2CDCA-7A27-4FD4-BCB6-821C3981441E}" srcOrd="0" destOrd="0" presId="urn:microsoft.com/office/officeart/2005/8/layout/radial5"/>
    <dgm:cxn modelId="{A5FBD251-1220-4274-A01A-177253D26F89}" type="presOf" srcId="{83D60EAC-D47F-40EC-9FE0-0729BC7B3DDA}" destId="{7B98DD27-61C8-4626-BC2E-1E7E38EAC2B4}" srcOrd="0" destOrd="0" presId="urn:microsoft.com/office/officeart/2005/8/layout/radial5"/>
    <dgm:cxn modelId="{B2358F76-B0B5-419B-9802-CFBA19C4A15C}" type="presOf" srcId="{CE54B2C2-D6AB-4C05-8896-2EB32547F570}" destId="{9277DBAF-C7F6-4A9C-B987-C7BD2D7F3CD6}" srcOrd="1" destOrd="0" presId="urn:microsoft.com/office/officeart/2005/8/layout/radial5"/>
    <dgm:cxn modelId="{3D411D58-83F2-4C49-A64A-35235E496212}" type="presOf" srcId="{8B3EF85D-F49B-478B-907B-8DAAC7DF5FBC}" destId="{8BFFB89E-07EA-4801-8AE1-744F36452397}" srcOrd="0" destOrd="0" presId="urn:microsoft.com/office/officeart/2005/8/layout/radial5"/>
    <dgm:cxn modelId="{F1FD277B-44C8-48B6-A0D4-6B015207E4D1}" srcId="{AFDBFCEA-6327-4E7E-8575-25C38234F2B9}" destId="{F990DE35-119B-4408-AAC2-F3ABB08B5EBC}" srcOrd="3" destOrd="0" parTransId="{83D60EAC-D47F-40EC-9FE0-0729BC7B3DDA}" sibTransId="{2DA45A6C-4162-4B21-9BBC-65B9F034A2E5}"/>
    <dgm:cxn modelId="{63FBCD84-0E09-482B-8696-9714A66F0635}" srcId="{AFDBFCEA-6327-4E7E-8575-25C38234F2B9}" destId="{2EFD7E4E-F807-4A6E-9742-D8C1D1422994}" srcOrd="1" destOrd="0" parTransId="{DC168F1E-4807-4D62-98E6-51525F53E0FB}" sibTransId="{F4C74FD7-798D-4D5E-B43A-11DADB4A8B16}"/>
    <dgm:cxn modelId="{2DF01B96-2A4C-4BB3-91CF-F00BE0BA53A5}" srcId="{F62B36CD-C659-4DB8-868B-C87597A19F11}" destId="{AFDBFCEA-6327-4E7E-8575-25C38234F2B9}" srcOrd="0" destOrd="0" parTransId="{B1A71FB9-43B9-4199-9674-C2B994BDBD97}" sibTransId="{5D323B0F-B7A2-40F8-8FF1-5D785D9533E3}"/>
    <dgm:cxn modelId="{86DF239B-88EF-452D-A1BD-25FF74E0A1CC}" type="presOf" srcId="{FECA9A7D-5955-4ECC-9D27-8954D2CB28CC}" destId="{76762B3E-BFBC-4EA8-9F8E-FEBF89E099CE}" srcOrd="0" destOrd="0" presId="urn:microsoft.com/office/officeart/2005/8/layout/radial5"/>
    <dgm:cxn modelId="{31A325B3-EEAE-4FFD-953D-D3AACDA1A1D8}" type="presOf" srcId="{3DE6489D-03B2-4483-8033-4F07FBA3E498}" destId="{95250682-0371-48D3-9B89-16B7A4709F00}" srcOrd="1" destOrd="0" presId="urn:microsoft.com/office/officeart/2005/8/layout/radial5"/>
    <dgm:cxn modelId="{DC2FBDD3-A2CB-48BA-8773-D900E9C18BEC}" type="presOf" srcId="{DC168F1E-4807-4D62-98E6-51525F53E0FB}" destId="{68F81BC1-C55D-4A51-BDF3-1D16497A3BF3}" srcOrd="1" destOrd="0" presId="urn:microsoft.com/office/officeart/2005/8/layout/radial5"/>
    <dgm:cxn modelId="{ACC837D6-E75C-4CB8-BE42-329C8086ADA2}" type="presOf" srcId="{2EFD7E4E-F807-4A6E-9742-D8C1D1422994}" destId="{9D93D118-BF7D-4348-96D3-2B9CCAE7CBA9}" srcOrd="0" destOrd="0" presId="urn:microsoft.com/office/officeart/2005/8/layout/radial5"/>
    <dgm:cxn modelId="{BC76C6DC-CC48-4539-9AA6-8F9F7B51841C}" type="presOf" srcId="{526C3EB2-83CD-4389-B830-8A4737410D66}" destId="{9E9286A7-2F53-4933-9D59-2A38945379B2}" srcOrd="0" destOrd="0" presId="urn:microsoft.com/office/officeart/2005/8/layout/radial5"/>
    <dgm:cxn modelId="{3AF2A0E1-61E8-45F7-93CD-C35BBB68C597}" type="presOf" srcId="{5B58B43C-55F3-4AC9-8AEE-BDE2321C0B07}" destId="{4BFAC141-2B66-4C47-B99D-B6AE56AF5EFD}" srcOrd="1" destOrd="0" presId="urn:microsoft.com/office/officeart/2005/8/layout/radial5"/>
    <dgm:cxn modelId="{5A69D5E2-7356-4AFB-AE54-6410B18141E0}" srcId="{AFDBFCEA-6327-4E7E-8575-25C38234F2B9}" destId="{990ADDF5-392D-4DEC-8F50-5E6A80ECB6DD}" srcOrd="2" destOrd="0" parTransId="{CE54B2C2-D6AB-4C05-8896-2EB32547F570}" sibTransId="{59F58727-EAE6-455B-95DD-865E06E02107}"/>
    <dgm:cxn modelId="{E98999E7-AE5C-4BBA-991C-C740CA977815}" type="presOf" srcId="{3DE6489D-03B2-4483-8033-4F07FBA3E498}" destId="{44549EB3-C33A-45D8-9EFB-96321A57AF4F}" srcOrd="0" destOrd="0" presId="urn:microsoft.com/office/officeart/2005/8/layout/radial5"/>
    <dgm:cxn modelId="{39136CFB-38ED-4D91-BC39-6C218452FA51}" type="presOf" srcId="{CE54B2C2-D6AB-4C05-8896-2EB32547F570}" destId="{238B529D-20A6-45B7-809D-E74C44CE286D}" srcOrd="0" destOrd="0" presId="urn:microsoft.com/office/officeart/2005/8/layout/radial5"/>
    <dgm:cxn modelId="{26B67CFB-9382-4B56-911F-25D6790046BA}" type="presOf" srcId="{83D60EAC-D47F-40EC-9FE0-0729BC7B3DDA}" destId="{730324E0-BEB1-41C1-A90E-602DFA727CBA}" srcOrd="1" destOrd="0" presId="urn:microsoft.com/office/officeart/2005/8/layout/radial5"/>
    <dgm:cxn modelId="{F86727FE-4FA8-4ECF-9258-4AFFE7AFE04F}" srcId="{AFDBFCEA-6327-4E7E-8575-25C38234F2B9}" destId="{526C3EB2-83CD-4389-B830-8A4737410D66}" srcOrd="4" destOrd="0" parTransId="{FECA9A7D-5955-4ECC-9D27-8954D2CB28CC}" sibTransId="{F4B4FBC4-2101-4181-8C68-A57681031939}"/>
    <dgm:cxn modelId="{FBFD4E07-6D76-4DB2-B1CC-4FDF88E2F4BF}" type="presParOf" srcId="{8808B107-C696-416D-9E8E-AABA11E4BC65}" destId="{9EC00E69-A0E7-4494-90C5-EB439921ECAF}" srcOrd="0" destOrd="0" presId="urn:microsoft.com/office/officeart/2005/8/layout/radial5"/>
    <dgm:cxn modelId="{F2E5284A-0F80-4CC4-ABF1-03A688722178}" type="presParOf" srcId="{8808B107-C696-416D-9E8E-AABA11E4BC65}" destId="{1D338111-9DC4-490D-8433-3101F99F1D1F}" srcOrd="1" destOrd="0" presId="urn:microsoft.com/office/officeart/2005/8/layout/radial5"/>
    <dgm:cxn modelId="{F5C274CB-DDFB-462F-A740-44ADDECDA556}" type="presParOf" srcId="{1D338111-9DC4-490D-8433-3101F99F1D1F}" destId="{4BFAC141-2B66-4C47-B99D-B6AE56AF5EFD}" srcOrd="0" destOrd="0" presId="urn:microsoft.com/office/officeart/2005/8/layout/radial5"/>
    <dgm:cxn modelId="{076752CD-83E5-4804-A4E6-CD3F5ED1336E}" type="presParOf" srcId="{8808B107-C696-416D-9E8E-AABA11E4BC65}" destId="{9DA2CDCA-7A27-4FD4-BCB6-821C3981441E}" srcOrd="2" destOrd="0" presId="urn:microsoft.com/office/officeart/2005/8/layout/radial5"/>
    <dgm:cxn modelId="{0A417FE8-0485-49B4-A382-A158D4F75419}" type="presParOf" srcId="{8808B107-C696-416D-9E8E-AABA11E4BC65}" destId="{CFFCE399-3810-4077-BDE8-32272576205F}" srcOrd="3" destOrd="0" presId="urn:microsoft.com/office/officeart/2005/8/layout/radial5"/>
    <dgm:cxn modelId="{67399B7B-DAF5-4321-AB6B-1937097D77DA}" type="presParOf" srcId="{CFFCE399-3810-4077-BDE8-32272576205F}" destId="{68F81BC1-C55D-4A51-BDF3-1D16497A3BF3}" srcOrd="0" destOrd="0" presId="urn:microsoft.com/office/officeart/2005/8/layout/radial5"/>
    <dgm:cxn modelId="{48A4D037-ECF6-4EA8-8D06-5D512C898673}" type="presParOf" srcId="{8808B107-C696-416D-9E8E-AABA11E4BC65}" destId="{9D93D118-BF7D-4348-96D3-2B9CCAE7CBA9}" srcOrd="4" destOrd="0" presId="urn:microsoft.com/office/officeart/2005/8/layout/radial5"/>
    <dgm:cxn modelId="{AB403E7D-AADE-4D25-BBC9-F9DFB4B5C644}" type="presParOf" srcId="{8808B107-C696-416D-9E8E-AABA11E4BC65}" destId="{238B529D-20A6-45B7-809D-E74C44CE286D}" srcOrd="5" destOrd="0" presId="urn:microsoft.com/office/officeart/2005/8/layout/radial5"/>
    <dgm:cxn modelId="{C684CD61-7E8F-4964-A8A0-43508A29ADB4}" type="presParOf" srcId="{238B529D-20A6-45B7-809D-E74C44CE286D}" destId="{9277DBAF-C7F6-4A9C-B987-C7BD2D7F3CD6}" srcOrd="0" destOrd="0" presId="urn:microsoft.com/office/officeart/2005/8/layout/radial5"/>
    <dgm:cxn modelId="{FE0FC788-67CC-477D-B914-02ABA93D4296}" type="presParOf" srcId="{8808B107-C696-416D-9E8E-AABA11E4BC65}" destId="{ADE11412-3612-4613-AB0B-E775F5591EEF}" srcOrd="6" destOrd="0" presId="urn:microsoft.com/office/officeart/2005/8/layout/radial5"/>
    <dgm:cxn modelId="{33D8C2D5-04D3-439D-AB35-9D5EF365EE24}" type="presParOf" srcId="{8808B107-C696-416D-9E8E-AABA11E4BC65}" destId="{7B98DD27-61C8-4626-BC2E-1E7E38EAC2B4}" srcOrd="7" destOrd="0" presId="urn:microsoft.com/office/officeart/2005/8/layout/radial5"/>
    <dgm:cxn modelId="{DC1D3360-1ED9-43D6-A719-7D0380A5DA3A}" type="presParOf" srcId="{7B98DD27-61C8-4626-BC2E-1E7E38EAC2B4}" destId="{730324E0-BEB1-41C1-A90E-602DFA727CBA}" srcOrd="0" destOrd="0" presId="urn:microsoft.com/office/officeart/2005/8/layout/radial5"/>
    <dgm:cxn modelId="{45106EFC-D0A1-4255-922C-4ADD3DBD1F97}" type="presParOf" srcId="{8808B107-C696-416D-9E8E-AABA11E4BC65}" destId="{8C00710A-403B-4B21-ADF5-40C375A210EA}" srcOrd="8" destOrd="0" presId="urn:microsoft.com/office/officeart/2005/8/layout/radial5"/>
    <dgm:cxn modelId="{A7819B31-414C-4E70-A3A0-3246A4A20F54}" type="presParOf" srcId="{8808B107-C696-416D-9E8E-AABA11E4BC65}" destId="{76762B3E-BFBC-4EA8-9F8E-FEBF89E099CE}" srcOrd="9" destOrd="0" presId="urn:microsoft.com/office/officeart/2005/8/layout/radial5"/>
    <dgm:cxn modelId="{B218C72C-1097-4E9B-889E-D8C9A088D58B}" type="presParOf" srcId="{76762B3E-BFBC-4EA8-9F8E-FEBF89E099CE}" destId="{9A10C438-B21A-4268-A0D8-CC76C9BE17DD}" srcOrd="0" destOrd="0" presId="urn:microsoft.com/office/officeart/2005/8/layout/radial5"/>
    <dgm:cxn modelId="{42931757-EE0B-49E3-8DEC-05D8586470C4}" type="presParOf" srcId="{8808B107-C696-416D-9E8E-AABA11E4BC65}" destId="{9E9286A7-2F53-4933-9D59-2A38945379B2}" srcOrd="10" destOrd="0" presId="urn:microsoft.com/office/officeart/2005/8/layout/radial5"/>
    <dgm:cxn modelId="{59784E47-D6EE-4453-9526-4844924B56FD}" type="presParOf" srcId="{8808B107-C696-416D-9E8E-AABA11E4BC65}" destId="{44549EB3-C33A-45D8-9EFB-96321A57AF4F}" srcOrd="11" destOrd="0" presId="urn:microsoft.com/office/officeart/2005/8/layout/radial5"/>
    <dgm:cxn modelId="{3B326E53-8057-4D25-B40D-8DC61A84CD6D}" type="presParOf" srcId="{44549EB3-C33A-45D8-9EFB-96321A57AF4F}" destId="{95250682-0371-48D3-9B89-16B7A4709F00}" srcOrd="0" destOrd="0" presId="urn:microsoft.com/office/officeart/2005/8/layout/radial5"/>
    <dgm:cxn modelId="{04ABBA50-226E-4894-8A4C-8BF92300C22B}" type="presParOf" srcId="{8808B107-C696-416D-9E8E-AABA11E4BC65}" destId="{8BFFB89E-07EA-4801-8AE1-744F36452397}" srcOrd="12" destOrd="0" presId="urn:microsoft.com/office/officeart/2005/8/layout/radial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6A646DC4-940C-4FD7-ADEC-DCF72579A266}" type="doc">
      <dgm:prSet loTypeId="urn:microsoft.com/office/officeart/2005/8/layout/arrow1" loCatId="relationship" qsTypeId="urn:microsoft.com/office/officeart/2005/8/quickstyle/simple1" qsCatId="simple" csTypeId="urn:microsoft.com/office/officeart/2005/8/colors/colorful4" csCatId="colorful" phldr="1"/>
      <dgm:spPr/>
      <dgm:t>
        <a:bodyPr/>
        <a:lstStyle/>
        <a:p>
          <a:endParaRPr lang="en-GB"/>
        </a:p>
      </dgm:t>
    </dgm:pt>
    <dgm:pt modelId="{581D0B07-E96C-4FF5-9CDE-8451707D46E0}">
      <dgm:prSet phldrT="[Text]"/>
      <dgm:spPr/>
      <dgm:t>
        <a:bodyPr/>
        <a:lstStyle/>
        <a:p>
          <a:r>
            <a:rPr lang="en-GB" dirty="0"/>
            <a:t>Challenge </a:t>
          </a:r>
        </a:p>
        <a:p>
          <a:r>
            <a:rPr lang="en-GB" dirty="0"/>
            <a:t>Sustainability </a:t>
          </a:r>
        </a:p>
      </dgm:t>
    </dgm:pt>
    <dgm:pt modelId="{2E7C9F2C-4048-4C9C-9DEE-FE68F3C6357A}" type="parTrans" cxnId="{21CB6DCA-2F6D-408A-8F86-96D9BD454115}">
      <dgm:prSet/>
      <dgm:spPr/>
      <dgm:t>
        <a:bodyPr/>
        <a:lstStyle/>
        <a:p>
          <a:endParaRPr lang="en-GB"/>
        </a:p>
      </dgm:t>
    </dgm:pt>
    <dgm:pt modelId="{8D6DAF9B-2667-426C-B574-A4293BEB1711}" type="sibTrans" cxnId="{21CB6DCA-2F6D-408A-8F86-96D9BD454115}">
      <dgm:prSet/>
      <dgm:spPr/>
      <dgm:t>
        <a:bodyPr/>
        <a:lstStyle/>
        <a:p>
          <a:endParaRPr lang="en-GB"/>
        </a:p>
      </dgm:t>
    </dgm:pt>
    <dgm:pt modelId="{A806F106-987B-4B9F-8E69-4724D939B5F0}">
      <dgm:prSet phldrT="[Text]"/>
      <dgm:spPr/>
      <dgm:t>
        <a:bodyPr/>
        <a:lstStyle/>
        <a:p>
          <a:r>
            <a:rPr lang="en-GB" dirty="0"/>
            <a:t>Solution</a:t>
          </a:r>
        </a:p>
        <a:p>
          <a:r>
            <a:rPr lang="en-GB" dirty="0"/>
            <a:t>Foster teamwork to produce creative and innovative ideas to minimise waste and pollution </a:t>
          </a:r>
        </a:p>
        <a:p>
          <a:endParaRPr lang="en-GB" dirty="0"/>
        </a:p>
      </dgm:t>
    </dgm:pt>
    <dgm:pt modelId="{9ED88C62-D4DE-4095-9004-6559AFBC40E8}" type="parTrans" cxnId="{C183C74D-F48A-4EEA-92B2-52CA33D2E01A}">
      <dgm:prSet/>
      <dgm:spPr/>
      <dgm:t>
        <a:bodyPr/>
        <a:lstStyle/>
        <a:p>
          <a:endParaRPr lang="en-GB"/>
        </a:p>
      </dgm:t>
    </dgm:pt>
    <dgm:pt modelId="{B7149F84-A833-407F-A9CC-2CB000F0F0DC}" type="sibTrans" cxnId="{C183C74D-F48A-4EEA-92B2-52CA33D2E01A}">
      <dgm:prSet/>
      <dgm:spPr/>
      <dgm:t>
        <a:bodyPr/>
        <a:lstStyle/>
        <a:p>
          <a:endParaRPr lang="en-GB"/>
        </a:p>
      </dgm:t>
    </dgm:pt>
    <dgm:pt modelId="{40EF277E-3B91-4E60-8A93-25E0777B6BFB}" type="pres">
      <dgm:prSet presAssocID="{6A646DC4-940C-4FD7-ADEC-DCF72579A266}" presName="cycle" presStyleCnt="0">
        <dgm:presLayoutVars>
          <dgm:dir/>
          <dgm:resizeHandles val="exact"/>
        </dgm:presLayoutVars>
      </dgm:prSet>
      <dgm:spPr/>
    </dgm:pt>
    <dgm:pt modelId="{E24EF526-0D9D-4826-BECD-20B43D1D1B0F}" type="pres">
      <dgm:prSet presAssocID="{581D0B07-E96C-4FF5-9CDE-8451707D46E0}" presName="arrow" presStyleLbl="node1" presStyleIdx="0" presStyleCnt="2" custScaleX="38893" custScaleY="105237" custRadScaleRad="112753" custRadScaleInc="15920">
        <dgm:presLayoutVars>
          <dgm:bulletEnabled val="1"/>
        </dgm:presLayoutVars>
      </dgm:prSet>
      <dgm:spPr/>
    </dgm:pt>
    <dgm:pt modelId="{CBC31742-CD27-4C97-9198-A8784D6BD2A2}" type="pres">
      <dgm:prSet presAssocID="{A806F106-987B-4B9F-8E69-4724D939B5F0}" presName="arrow" presStyleLbl="node1" presStyleIdx="1" presStyleCnt="2" custScaleX="45757" custScaleY="86356" custRadScaleRad="142331" custRadScaleInc="-11274">
        <dgm:presLayoutVars>
          <dgm:bulletEnabled val="1"/>
        </dgm:presLayoutVars>
      </dgm:prSet>
      <dgm:spPr/>
    </dgm:pt>
  </dgm:ptLst>
  <dgm:cxnLst>
    <dgm:cxn modelId="{C183C74D-F48A-4EEA-92B2-52CA33D2E01A}" srcId="{6A646DC4-940C-4FD7-ADEC-DCF72579A266}" destId="{A806F106-987B-4B9F-8E69-4724D939B5F0}" srcOrd="1" destOrd="0" parTransId="{9ED88C62-D4DE-4095-9004-6559AFBC40E8}" sibTransId="{B7149F84-A833-407F-A9CC-2CB000F0F0DC}"/>
    <dgm:cxn modelId="{76CB3AB7-6A41-421C-8AC9-7F3ACF936167}" type="presOf" srcId="{581D0B07-E96C-4FF5-9CDE-8451707D46E0}" destId="{E24EF526-0D9D-4826-BECD-20B43D1D1B0F}" srcOrd="0" destOrd="0" presId="urn:microsoft.com/office/officeart/2005/8/layout/arrow1"/>
    <dgm:cxn modelId="{177942C8-2F18-4E78-8441-F92D0121B9AE}" type="presOf" srcId="{A806F106-987B-4B9F-8E69-4724D939B5F0}" destId="{CBC31742-CD27-4C97-9198-A8784D6BD2A2}" srcOrd="0" destOrd="0" presId="urn:microsoft.com/office/officeart/2005/8/layout/arrow1"/>
    <dgm:cxn modelId="{21CB6DCA-2F6D-408A-8F86-96D9BD454115}" srcId="{6A646DC4-940C-4FD7-ADEC-DCF72579A266}" destId="{581D0B07-E96C-4FF5-9CDE-8451707D46E0}" srcOrd="0" destOrd="0" parTransId="{2E7C9F2C-4048-4C9C-9DEE-FE68F3C6357A}" sibTransId="{8D6DAF9B-2667-426C-B574-A4293BEB1711}"/>
    <dgm:cxn modelId="{086B48CC-8E90-4226-9478-396EA3170A0E}" type="presOf" srcId="{6A646DC4-940C-4FD7-ADEC-DCF72579A266}" destId="{40EF277E-3B91-4E60-8A93-25E0777B6BFB}" srcOrd="0" destOrd="0" presId="urn:microsoft.com/office/officeart/2005/8/layout/arrow1"/>
    <dgm:cxn modelId="{D7CF4A26-41D0-4C13-BEDA-4641022391B2}" type="presParOf" srcId="{40EF277E-3B91-4E60-8A93-25E0777B6BFB}" destId="{E24EF526-0D9D-4826-BECD-20B43D1D1B0F}" srcOrd="0" destOrd="0" presId="urn:microsoft.com/office/officeart/2005/8/layout/arrow1"/>
    <dgm:cxn modelId="{F8FA92B9-A149-4F42-BAF0-C82F8296A7DD}" type="presParOf" srcId="{40EF277E-3B91-4E60-8A93-25E0777B6BFB}" destId="{CBC31742-CD27-4C97-9198-A8784D6BD2A2}" srcOrd="1" destOrd="0" presId="urn:microsoft.com/office/officeart/2005/8/layout/arrow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2CC17282-8B16-42AA-A76F-E30E40D41BFE}" type="doc">
      <dgm:prSet loTypeId="urn:microsoft.com/office/officeart/2005/8/layout/arrow1" loCatId="relationship" qsTypeId="urn:microsoft.com/office/officeart/2005/8/quickstyle/simple5" qsCatId="simple" csTypeId="urn:microsoft.com/office/officeart/2005/8/colors/colorful4" csCatId="colorful" phldr="1"/>
      <dgm:spPr/>
      <dgm:t>
        <a:bodyPr/>
        <a:lstStyle/>
        <a:p>
          <a:endParaRPr lang="en-GB"/>
        </a:p>
      </dgm:t>
    </dgm:pt>
    <dgm:pt modelId="{E8E843DD-5142-4817-A635-43C9606E05C1}">
      <dgm:prSet phldrT="[Text]"/>
      <dgm:spPr/>
      <dgm:t>
        <a:bodyPr/>
        <a:lstStyle/>
        <a:p>
          <a:r>
            <a:rPr lang="en-GB" dirty="0"/>
            <a:t>Challenge </a:t>
          </a:r>
        </a:p>
        <a:p>
          <a:r>
            <a:rPr lang="en-GB" dirty="0"/>
            <a:t>Workforce Satisfaction </a:t>
          </a:r>
        </a:p>
      </dgm:t>
    </dgm:pt>
    <dgm:pt modelId="{CC9CFBC5-1730-4F5D-942C-951024A3A3B0}" type="parTrans" cxnId="{4200DAB2-EFBB-4FB2-AC1A-3D8C3E709425}">
      <dgm:prSet/>
      <dgm:spPr/>
      <dgm:t>
        <a:bodyPr/>
        <a:lstStyle/>
        <a:p>
          <a:endParaRPr lang="en-GB"/>
        </a:p>
      </dgm:t>
    </dgm:pt>
    <dgm:pt modelId="{1439DC36-9E7B-492A-A28D-5A953B9C5B66}" type="sibTrans" cxnId="{4200DAB2-EFBB-4FB2-AC1A-3D8C3E709425}">
      <dgm:prSet/>
      <dgm:spPr/>
      <dgm:t>
        <a:bodyPr/>
        <a:lstStyle/>
        <a:p>
          <a:endParaRPr lang="en-GB"/>
        </a:p>
      </dgm:t>
    </dgm:pt>
    <dgm:pt modelId="{0CAE476F-5461-4F50-BEA1-91CF2AB77460}">
      <dgm:prSet phldrT="[Text]"/>
      <dgm:spPr/>
      <dgm:t>
        <a:bodyPr/>
        <a:lstStyle/>
        <a:p>
          <a:r>
            <a:rPr lang="en-GB" dirty="0"/>
            <a:t>Solution </a:t>
          </a:r>
        </a:p>
        <a:p>
          <a:r>
            <a:rPr lang="en-GB" dirty="0"/>
            <a:t>Improve reward package </a:t>
          </a:r>
        </a:p>
      </dgm:t>
    </dgm:pt>
    <dgm:pt modelId="{128ACE14-89AF-43A4-8686-0670E4029137}" type="parTrans" cxnId="{34307072-275B-44DD-AEFF-D1E211013A43}">
      <dgm:prSet/>
      <dgm:spPr/>
      <dgm:t>
        <a:bodyPr/>
        <a:lstStyle/>
        <a:p>
          <a:endParaRPr lang="en-GB"/>
        </a:p>
      </dgm:t>
    </dgm:pt>
    <dgm:pt modelId="{27807F97-7A55-4D6D-BAAF-602CCC168C6D}" type="sibTrans" cxnId="{34307072-275B-44DD-AEFF-D1E211013A43}">
      <dgm:prSet/>
      <dgm:spPr/>
      <dgm:t>
        <a:bodyPr/>
        <a:lstStyle/>
        <a:p>
          <a:endParaRPr lang="en-GB"/>
        </a:p>
      </dgm:t>
    </dgm:pt>
    <dgm:pt modelId="{CD78EBDE-A712-4D21-8A47-2DDAD5CA62EF}" type="pres">
      <dgm:prSet presAssocID="{2CC17282-8B16-42AA-A76F-E30E40D41BFE}" presName="cycle" presStyleCnt="0">
        <dgm:presLayoutVars>
          <dgm:dir/>
          <dgm:resizeHandles val="exact"/>
        </dgm:presLayoutVars>
      </dgm:prSet>
      <dgm:spPr/>
    </dgm:pt>
    <dgm:pt modelId="{6B4B46A7-E3E8-45B3-B522-B5E6B6B71860}" type="pres">
      <dgm:prSet presAssocID="{E8E843DD-5142-4817-A635-43C9606E05C1}" presName="arrow" presStyleLbl="node1" presStyleIdx="0" presStyleCnt="2" custScaleX="38072" custScaleY="100004" custRadScaleRad="132432" custRadScaleInc="-23843">
        <dgm:presLayoutVars>
          <dgm:bulletEnabled val="1"/>
        </dgm:presLayoutVars>
      </dgm:prSet>
      <dgm:spPr/>
    </dgm:pt>
    <dgm:pt modelId="{FE8837BD-3F9D-484C-B042-601610F4605C}" type="pres">
      <dgm:prSet presAssocID="{0CAE476F-5461-4F50-BEA1-91CF2AB77460}" presName="arrow" presStyleLbl="node1" presStyleIdx="1" presStyleCnt="2" custScaleX="38891" custRadScaleRad="111748" custRadScaleInc="17337">
        <dgm:presLayoutVars>
          <dgm:bulletEnabled val="1"/>
        </dgm:presLayoutVars>
      </dgm:prSet>
      <dgm:spPr/>
    </dgm:pt>
  </dgm:ptLst>
  <dgm:cxnLst>
    <dgm:cxn modelId="{A2C9A838-0DA7-4477-86E4-B8CF97EAB8C5}" type="presOf" srcId="{2CC17282-8B16-42AA-A76F-E30E40D41BFE}" destId="{CD78EBDE-A712-4D21-8A47-2DDAD5CA62EF}" srcOrd="0" destOrd="0" presId="urn:microsoft.com/office/officeart/2005/8/layout/arrow1"/>
    <dgm:cxn modelId="{B81E8E3C-4B3E-4D64-B6AF-623BA99B9A00}" type="presOf" srcId="{0CAE476F-5461-4F50-BEA1-91CF2AB77460}" destId="{FE8837BD-3F9D-484C-B042-601610F4605C}" srcOrd="0" destOrd="0" presId="urn:microsoft.com/office/officeart/2005/8/layout/arrow1"/>
    <dgm:cxn modelId="{9ABD5666-C8A2-4645-B366-9B943A91EEB3}" type="presOf" srcId="{E8E843DD-5142-4817-A635-43C9606E05C1}" destId="{6B4B46A7-E3E8-45B3-B522-B5E6B6B71860}" srcOrd="0" destOrd="0" presId="urn:microsoft.com/office/officeart/2005/8/layout/arrow1"/>
    <dgm:cxn modelId="{34307072-275B-44DD-AEFF-D1E211013A43}" srcId="{2CC17282-8B16-42AA-A76F-E30E40D41BFE}" destId="{0CAE476F-5461-4F50-BEA1-91CF2AB77460}" srcOrd="1" destOrd="0" parTransId="{128ACE14-89AF-43A4-8686-0670E4029137}" sibTransId="{27807F97-7A55-4D6D-BAAF-602CCC168C6D}"/>
    <dgm:cxn modelId="{4200DAB2-EFBB-4FB2-AC1A-3D8C3E709425}" srcId="{2CC17282-8B16-42AA-A76F-E30E40D41BFE}" destId="{E8E843DD-5142-4817-A635-43C9606E05C1}" srcOrd="0" destOrd="0" parTransId="{CC9CFBC5-1730-4F5D-942C-951024A3A3B0}" sibTransId="{1439DC36-9E7B-492A-A28D-5A953B9C5B66}"/>
    <dgm:cxn modelId="{CB80445F-3AA2-48BF-83D3-5C0C46517E31}" type="presParOf" srcId="{CD78EBDE-A712-4D21-8A47-2DDAD5CA62EF}" destId="{6B4B46A7-E3E8-45B3-B522-B5E6B6B71860}" srcOrd="0" destOrd="0" presId="urn:microsoft.com/office/officeart/2005/8/layout/arrow1"/>
    <dgm:cxn modelId="{7F93CDC7-1282-4191-B500-ACB3748F4B88}" type="presParOf" srcId="{CD78EBDE-A712-4D21-8A47-2DDAD5CA62EF}" destId="{FE8837BD-3F9D-484C-B042-601610F4605C}" srcOrd="1" destOrd="0" presId="urn:microsoft.com/office/officeart/2005/8/layout/arrow1"/>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2581CBF6-CB5B-42F3-A032-0C65D37BDAB1}" type="doc">
      <dgm:prSet loTypeId="urn:microsoft.com/office/officeart/2018/2/layout/IconCircle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CAF33AB4-2328-4ECF-9ACF-FDF7F3F94086}">
      <dgm:prSet/>
      <dgm:spPr/>
      <dgm:t>
        <a:bodyPr/>
        <a:lstStyle/>
        <a:p>
          <a:pPr>
            <a:lnSpc>
              <a:spcPct val="100000"/>
            </a:lnSpc>
          </a:pPr>
          <a:r>
            <a:rPr lang="en-GB"/>
            <a:t>This presentation can be concluded by saying that teams bring a meaningful contribution the overall success of an organisation, as it could be seen in the case of Louis Vuitton. </a:t>
          </a:r>
          <a:endParaRPr lang="en-US"/>
        </a:p>
      </dgm:t>
    </dgm:pt>
    <dgm:pt modelId="{3545353C-D637-4777-A0FE-6DD429A12B6A}" type="parTrans" cxnId="{62092BA7-73A0-48D2-86DD-71CC6DE7FFD5}">
      <dgm:prSet/>
      <dgm:spPr/>
      <dgm:t>
        <a:bodyPr/>
        <a:lstStyle/>
        <a:p>
          <a:endParaRPr lang="en-US"/>
        </a:p>
      </dgm:t>
    </dgm:pt>
    <dgm:pt modelId="{A9A09459-56E3-4392-928B-E4AFCCCAA8E8}" type="sibTrans" cxnId="{62092BA7-73A0-48D2-86DD-71CC6DE7FFD5}">
      <dgm:prSet/>
      <dgm:spPr/>
      <dgm:t>
        <a:bodyPr/>
        <a:lstStyle/>
        <a:p>
          <a:pPr>
            <a:lnSpc>
              <a:spcPct val="100000"/>
            </a:lnSpc>
          </a:pPr>
          <a:endParaRPr lang="en-US"/>
        </a:p>
      </dgm:t>
    </dgm:pt>
    <dgm:pt modelId="{6D629D14-5D04-40B7-B64B-D1D4A65AF183}">
      <dgm:prSet/>
      <dgm:spPr/>
      <dgm:t>
        <a:bodyPr/>
        <a:lstStyle/>
        <a:p>
          <a:pPr>
            <a:lnSpc>
              <a:spcPct val="100000"/>
            </a:lnSpc>
          </a:pPr>
          <a:r>
            <a:rPr lang="en-GB"/>
            <a:t>Team efficiency can be achieved if the theories discussed in this presentation are employed. </a:t>
          </a:r>
          <a:endParaRPr lang="en-US"/>
        </a:p>
      </dgm:t>
    </dgm:pt>
    <dgm:pt modelId="{C331003B-EB72-4491-9E47-84D47A482323}" type="parTrans" cxnId="{92B22432-73F2-4733-9D77-B807521A10EE}">
      <dgm:prSet/>
      <dgm:spPr/>
      <dgm:t>
        <a:bodyPr/>
        <a:lstStyle/>
        <a:p>
          <a:endParaRPr lang="en-US"/>
        </a:p>
      </dgm:t>
    </dgm:pt>
    <dgm:pt modelId="{119024CE-03AE-45B9-BE1B-025F78A794AD}" type="sibTrans" cxnId="{92B22432-73F2-4733-9D77-B807521A10EE}">
      <dgm:prSet/>
      <dgm:spPr/>
      <dgm:t>
        <a:bodyPr/>
        <a:lstStyle/>
        <a:p>
          <a:pPr>
            <a:lnSpc>
              <a:spcPct val="100000"/>
            </a:lnSpc>
          </a:pPr>
          <a:endParaRPr lang="en-US"/>
        </a:p>
      </dgm:t>
    </dgm:pt>
    <dgm:pt modelId="{9F07C917-344B-45B5-8922-4E91BF9BB95C}">
      <dgm:prSet/>
      <dgm:spPr/>
      <dgm:t>
        <a:bodyPr/>
        <a:lstStyle/>
        <a:p>
          <a:pPr>
            <a:lnSpc>
              <a:spcPct val="100000"/>
            </a:lnSpc>
          </a:pPr>
          <a:r>
            <a:rPr lang="en-GB" dirty="0"/>
            <a:t>Using Belbin Team Roles, teams can ensure skills complement each other and not overlap each other (Belbin, 2024). </a:t>
          </a:r>
          <a:endParaRPr lang="en-US" dirty="0"/>
        </a:p>
      </dgm:t>
    </dgm:pt>
    <dgm:pt modelId="{7A7FDDF6-9246-4277-927F-B45CEB0B5099}" type="parTrans" cxnId="{ECD807B0-FC45-41C1-947B-C45D1DBE708F}">
      <dgm:prSet/>
      <dgm:spPr/>
      <dgm:t>
        <a:bodyPr/>
        <a:lstStyle/>
        <a:p>
          <a:endParaRPr lang="en-US"/>
        </a:p>
      </dgm:t>
    </dgm:pt>
    <dgm:pt modelId="{96797432-E209-42D2-A38C-E737A5D42232}" type="sibTrans" cxnId="{ECD807B0-FC45-41C1-947B-C45D1DBE708F}">
      <dgm:prSet/>
      <dgm:spPr/>
      <dgm:t>
        <a:bodyPr/>
        <a:lstStyle/>
        <a:p>
          <a:pPr>
            <a:lnSpc>
              <a:spcPct val="100000"/>
            </a:lnSpc>
          </a:pPr>
          <a:endParaRPr lang="en-US"/>
        </a:p>
      </dgm:t>
    </dgm:pt>
    <dgm:pt modelId="{34E613E9-2F71-44CE-94C2-5FB19DFB5247}">
      <dgm:prSet/>
      <dgm:spPr/>
      <dgm:t>
        <a:bodyPr/>
        <a:lstStyle/>
        <a:p>
          <a:pPr>
            <a:lnSpc>
              <a:spcPct val="100000"/>
            </a:lnSpc>
          </a:pPr>
          <a:r>
            <a:rPr lang="en-GB" dirty="0"/>
            <a:t>Using Tuckman’s model of team development, teams can understand and anticipate course of action in a team and can take proactive actions to minimise conflicts (Tuckman, 2010). </a:t>
          </a:r>
          <a:endParaRPr lang="en-US" dirty="0"/>
        </a:p>
      </dgm:t>
    </dgm:pt>
    <dgm:pt modelId="{9CBFF30A-9C8D-4429-86B3-5F84B5759012}" type="parTrans" cxnId="{34557C90-5AAD-404C-8275-54F8BF42B08D}">
      <dgm:prSet/>
      <dgm:spPr/>
      <dgm:t>
        <a:bodyPr/>
        <a:lstStyle/>
        <a:p>
          <a:endParaRPr lang="en-US"/>
        </a:p>
      </dgm:t>
    </dgm:pt>
    <dgm:pt modelId="{28248EEE-B1A2-4BA0-8B55-9E5669561BB0}" type="sibTrans" cxnId="{34557C90-5AAD-404C-8275-54F8BF42B08D}">
      <dgm:prSet/>
      <dgm:spPr/>
      <dgm:t>
        <a:bodyPr/>
        <a:lstStyle/>
        <a:p>
          <a:pPr>
            <a:lnSpc>
              <a:spcPct val="100000"/>
            </a:lnSpc>
          </a:pPr>
          <a:endParaRPr lang="en-US"/>
        </a:p>
      </dgm:t>
    </dgm:pt>
    <dgm:pt modelId="{2357199A-95FB-48F2-9C12-E122852BF3AF}">
      <dgm:prSet/>
      <dgm:spPr/>
      <dgm:t>
        <a:bodyPr/>
        <a:lstStyle/>
        <a:p>
          <a:pPr>
            <a:lnSpc>
              <a:spcPct val="100000"/>
            </a:lnSpc>
          </a:pPr>
          <a:r>
            <a:rPr lang="en-GB" dirty="0"/>
            <a:t>Using Kilman model of conflict management, teams can identify strategies to overcome conflicts successfully instead of allowing them to destroy trust and cooperation between members (Kilmann, 2008).</a:t>
          </a:r>
          <a:endParaRPr lang="en-US" dirty="0"/>
        </a:p>
      </dgm:t>
    </dgm:pt>
    <dgm:pt modelId="{5FDB73EA-27A3-442A-86B1-94F474FD1097}" type="parTrans" cxnId="{6921510F-FFD9-4E27-9463-2B5F037BE4E3}">
      <dgm:prSet/>
      <dgm:spPr/>
      <dgm:t>
        <a:bodyPr/>
        <a:lstStyle/>
        <a:p>
          <a:endParaRPr lang="en-US"/>
        </a:p>
      </dgm:t>
    </dgm:pt>
    <dgm:pt modelId="{12574D6D-C41B-4C68-9B7A-94FD9CC0DF29}" type="sibTrans" cxnId="{6921510F-FFD9-4E27-9463-2B5F037BE4E3}">
      <dgm:prSet/>
      <dgm:spPr/>
      <dgm:t>
        <a:bodyPr/>
        <a:lstStyle/>
        <a:p>
          <a:endParaRPr lang="en-US"/>
        </a:p>
      </dgm:t>
    </dgm:pt>
    <dgm:pt modelId="{3D6DC24C-89C9-486B-94A9-612B2D1C871B}" type="pres">
      <dgm:prSet presAssocID="{2581CBF6-CB5B-42F3-A032-0C65D37BDAB1}" presName="root" presStyleCnt="0">
        <dgm:presLayoutVars>
          <dgm:dir/>
          <dgm:resizeHandles val="exact"/>
        </dgm:presLayoutVars>
      </dgm:prSet>
      <dgm:spPr/>
    </dgm:pt>
    <dgm:pt modelId="{A718FD39-9909-4C4C-B8E8-4EB3D2F961F3}" type="pres">
      <dgm:prSet presAssocID="{2581CBF6-CB5B-42F3-A032-0C65D37BDAB1}" presName="container" presStyleCnt="0">
        <dgm:presLayoutVars>
          <dgm:dir/>
          <dgm:resizeHandles val="exact"/>
        </dgm:presLayoutVars>
      </dgm:prSet>
      <dgm:spPr/>
    </dgm:pt>
    <dgm:pt modelId="{EFCB8FEF-CD32-4573-986E-9C7F7C2EAC8C}" type="pres">
      <dgm:prSet presAssocID="{CAF33AB4-2328-4ECF-9ACF-FDF7F3F94086}" presName="compNode" presStyleCnt="0"/>
      <dgm:spPr/>
    </dgm:pt>
    <dgm:pt modelId="{7B3865DA-1F9D-4137-91FB-05967B7CE8DC}" type="pres">
      <dgm:prSet presAssocID="{CAF33AB4-2328-4ECF-9ACF-FDF7F3F94086}" presName="iconBgRect" presStyleLbl="bgShp" presStyleIdx="0" presStyleCnt="5"/>
      <dgm:spPr/>
    </dgm:pt>
    <dgm:pt modelId="{C4B50DCB-EADD-4890-9D18-492D7DBFADB3}" type="pres">
      <dgm:prSet presAssocID="{CAF33AB4-2328-4ECF-9ACF-FDF7F3F94086}"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Group Brainstorm"/>
        </a:ext>
      </dgm:extLst>
    </dgm:pt>
    <dgm:pt modelId="{F8098559-C743-417E-B805-B68B990F4944}" type="pres">
      <dgm:prSet presAssocID="{CAF33AB4-2328-4ECF-9ACF-FDF7F3F94086}" presName="spaceRect" presStyleCnt="0"/>
      <dgm:spPr/>
    </dgm:pt>
    <dgm:pt modelId="{3B541516-21F6-4FB3-B1BF-3AB29F6408C1}" type="pres">
      <dgm:prSet presAssocID="{CAF33AB4-2328-4ECF-9ACF-FDF7F3F94086}" presName="textRect" presStyleLbl="revTx" presStyleIdx="0" presStyleCnt="5">
        <dgm:presLayoutVars>
          <dgm:chMax val="1"/>
          <dgm:chPref val="1"/>
        </dgm:presLayoutVars>
      </dgm:prSet>
      <dgm:spPr/>
    </dgm:pt>
    <dgm:pt modelId="{150AD5F1-D0A3-4279-88F2-7200A01C5A9F}" type="pres">
      <dgm:prSet presAssocID="{A9A09459-56E3-4392-928B-E4AFCCCAA8E8}" presName="sibTrans" presStyleLbl="sibTrans2D1" presStyleIdx="0" presStyleCnt="0"/>
      <dgm:spPr/>
    </dgm:pt>
    <dgm:pt modelId="{42C2F2BC-0B1E-470D-8CFD-5E91B24784B5}" type="pres">
      <dgm:prSet presAssocID="{6D629D14-5D04-40B7-B64B-D1D4A65AF183}" presName="compNode" presStyleCnt="0"/>
      <dgm:spPr/>
    </dgm:pt>
    <dgm:pt modelId="{2F1D7B73-5EDC-403F-95AD-AEC96CF635D7}" type="pres">
      <dgm:prSet presAssocID="{6D629D14-5D04-40B7-B64B-D1D4A65AF183}" presName="iconBgRect" presStyleLbl="bgShp" presStyleIdx="1" presStyleCnt="5"/>
      <dgm:spPr/>
    </dgm:pt>
    <dgm:pt modelId="{99416813-1980-4697-8C1D-35D229395A64}" type="pres">
      <dgm:prSet presAssocID="{6D629D14-5D04-40B7-B64B-D1D4A65AF183}"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Person with Idea"/>
        </a:ext>
      </dgm:extLst>
    </dgm:pt>
    <dgm:pt modelId="{D47F3721-3908-45DB-BF85-379904B3EE62}" type="pres">
      <dgm:prSet presAssocID="{6D629D14-5D04-40B7-B64B-D1D4A65AF183}" presName="spaceRect" presStyleCnt="0"/>
      <dgm:spPr/>
    </dgm:pt>
    <dgm:pt modelId="{F1CF0A54-C76A-4F90-9FED-9EAB959D112F}" type="pres">
      <dgm:prSet presAssocID="{6D629D14-5D04-40B7-B64B-D1D4A65AF183}" presName="textRect" presStyleLbl="revTx" presStyleIdx="1" presStyleCnt="5">
        <dgm:presLayoutVars>
          <dgm:chMax val="1"/>
          <dgm:chPref val="1"/>
        </dgm:presLayoutVars>
      </dgm:prSet>
      <dgm:spPr/>
    </dgm:pt>
    <dgm:pt modelId="{0A55D897-FF6D-43A1-8FA7-CBEC36026BFB}" type="pres">
      <dgm:prSet presAssocID="{119024CE-03AE-45B9-BE1B-025F78A794AD}" presName="sibTrans" presStyleLbl="sibTrans2D1" presStyleIdx="0" presStyleCnt="0"/>
      <dgm:spPr/>
    </dgm:pt>
    <dgm:pt modelId="{1FAE4EEA-2141-4A2F-9C6D-ADAD4CE5D8F5}" type="pres">
      <dgm:prSet presAssocID="{9F07C917-344B-45B5-8922-4E91BF9BB95C}" presName="compNode" presStyleCnt="0"/>
      <dgm:spPr/>
    </dgm:pt>
    <dgm:pt modelId="{F68260F7-D6BC-4D39-A83C-ABD658281CBB}" type="pres">
      <dgm:prSet presAssocID="{9F07C917-344B-45B5-8922-4E91BF9BB95C}" presName="iconBgRect" presStyleLbl="bgShp" presStyleIdx="2" presStyleCnt="5"/>
      <dgm:spPr/>
    </dgm:pt>
    <dgm:pt modelId="{F54A613D-BAD1-4875-B13C-82E1E3EC31ED}" type="pres">
      <dgm:prSet presAssocID="{9F07C917-344B-45B5-8922-4E91BF9BB95C}"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Waiter"/>
        </a:ext>
      </dgm:extLst>
    </dgm:pt>
    <dgm:pt modelId="{C20B9DAB-881C-4779-A87D-ED3AEE80272C}" type="pres">
      <dgm:prSet presAssocID="{9F07C917-344B-45B5-8922-4E91BF9BB95C}" presName="spaceRect" presStyleCnt="0"/>
      <dgm:spPr/>
    </dgm:pt>
    <dgm:pt modelId="{9C555E1C-3ED4-4DA5-8DA8-C70A784003B1}" type="pres">
      <dgm:prSet presAssocID="{9F07C917-344B-45B5-8922-4E91BF9BB95C}" presName="textRect" presStyleLbl="revTx" presStyleIdx="2" presStyleCnt="5">
        <dgm:presLayoutVars>
          <dgm:chMax val="1"/>
          <dgm:chPref val="1"/>
        </dgm:presLayoutVars>
      </dgm:prSet>
      <dgm:spPr/>
    </dgm:pt>
    <dgm:pt modelId="{22BF737F-9243-494A-930F-C9093A681027}" type="pres">
      <dgm:prSet presAssocID="{96797432-E209-42D2-A38C-E737A5D42232}" presName="sibTrans" presStyleLbl="sibTrans2D1" presStyleIdx="0" presStyleCnt="0"/>
      <dgm:spPr/>
    </dgm:pt>
    <dgm:pt modelId="{24C9ED9A-80E2-424C-AF81-A4EA150D7903}" type="pres">
      <dgm:prSet presAssocID="{34E613E9-2F71-44CE-94C2-5FB19DFB5247}" presName="compNode" presStyleCnt="0"/>
      <dgm:spPr/>
    </dgm:pt>
    <dgm:pt modelId="{362C412E-752E-4143-A03B-5F486D0E2A42}" type="pres">
      <dgm:prSet presAssocID="{34E613E9-2F71-44CE-94C2-5FB19DFB5247}" presName="iconBgRect" presStyleLbl="bgShp" presStyleIdx="3" presStyleCnt="5"/>
      <dgm:spPr/>
    </dgm:pt>
    <dgm:pt modelId="{0C25EA0B-57D5-40BD-9646-29B34B062AC0}" type="pres">
      <dgm:prSet presAssocID="{34E613E9-2F71-44CE-94C2-5FB19DFB5247}"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Head with Gears"/>
        </a:ext>
      </dgm:extLst>
    </dgm:pt>
    <dgm:pt modelId="{B38385FB-B59C-4975-8EA5-37F629D82254}" type="pres">
      <dgm:prSet presAssocID="{34E613E9-2F71-44CE-94C2-5FB19DFB5247}" presName="spaceRect" presStyleCnt="0"/>
      <dgm:spPr/>
    </dgm:pt>
    <dgm:pt modelId="{7F9A9817-3617-4D43-A517-1D376DB95576}" type="pres">
      <dgm:prSet presAssocID="{34E613E9-2F71-44CE-94C2-5FB19DFB5247}" presName="textRect" presStyleLbl="revTx" presStyleIdx="3" presStyleCnt="5">
        <dgm:presLayoutVars>
          <dgm:chMax val="1"/>
          <dgm:chPref val="1"/>
        </dgm:presLayoutVars>
      </dgm:prSet>
      <dgm:spPr/>
    </dgm:pt>
    <dgm:pt modelId="{6EE88C8A-FBD2-4CF3-B6BD-4FBAE51BF5B9}" type="pres">
      <dgm:prSet presAssocID="{28248EEE-B1A2-4BA0-8B55-9E5669561BB0}" presName="sibTrans" presStyleLbl="sibTrans2D1" presStyleIdx="0" presStyleCnt="0"/>
      <dgm:spPr/>
    </dgm:pt>
    <dgm:pt modelId="{E47385A8-FF1E-4B43-804C-80A28B9FB411}" type="pres">
      <dgm:prSet presAssocID="{2357199A-95FB-48F2-9C12-E122852BF3AF}" presName="compNode" presStyleCnt="0"/>
      <dgm:spPr/>
    </dgm:pt>
    <dgm:pt modelId="{AC8C3262-2EDF-430C-847F-0492B89530EC}" type="pres">
      <dgm:prSet presAssocID="{2357199A-95FB-48F2-9C12-E122852BF3AF}" presName="iconBgRect" presStyleLbl="bgShp" presStyleIdx="4" presStyleCnt="5"/>
      <dgm:spPr/>
    </dgm:pt>
    <dgm:pt modelId="{EEBE2939-FDF4-4E2A-B1A6-FDBA021B2F94}" type="pres">
      <dgm:prSet presAssocID="{2357199A-95FB-48F2-9C12-E122852BF3AF}"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Handshake"/>
        </a:ext>
      </dgm:extLst>
    </dgm:pt>
    <dgm:pt modelId="{02D04BA8-0EA7-4886-8D0F-4C3B9C8A498E}" type="pres">
      <dgm:prSet presAssocID="{2357199A-95FB-48F2-9C12-E122852BF3AF}" presName="spaceRect" presStyleCnt="0"/>
      <dgm:spPr/>
    </dgm:pt>
    <dgm:pt modelId="{814A4FAB-6103-47CF-B465-2771E197E63F}" type="pres">
      <dgm:prSet presAssocID="{2357199A-95FB-48F2-9C12-E122852BF3AF}" presName="textRect" presStyleLbl="revTx" presStyleIdx="4" presStyleCnt="5">
        <dgm:presLayoutVars>
          <dgm:chMax val="1"/>
          <dgm:chPref val="1"/>
        </dgm:presLayoutVars>
      </dgm:prSet>
      <dgm:spPr/>
    </dgm:pt>
  </dgm:ptLst>
  <dgm:cxnLst>
    <dgm:cxn modelId="{6921510F-FFD9-4E27-9463-2B5F037BE4E3}" srcId="{2581CBF6-CB5B-42F3-A032-0C65D37BDAB1}" destId="{2357199A-95FB-48F2-9C12-E122852BF3AF}" srcOrd="4" destOrd="0" parTransId="{5FDB73EA-27A3-442A-86B1-94F474FD1097}" sibTransId="{12574D6D-C41B-4C68-9B7A-94FD9CC0DF29}"/>
    <dgm:cxn modelId="{92B22432-73F2-4733-9D77-B807521A10EE}" srcId="{2581CBF6-CB5B-42F3-A032-0C65D37BDAB1}" destId="{6D629D14-5D04-40B7-B64B-D1D4A65AF183}" srcOrd="1" destOrd="0" parTransId="{C331003B-EB72-4491-9E47-84D47A482323}" sibTransId="{119024CE-03AE-45B9-BE1B-025F78A794AD}"/>
    <dgm:cxn modelId="{8166D65F-AB25-4F2D-9A4F-30879E13F8C4}" type="presOf" srcId="{2581CBF6-CB5B-42F3-A032-0C65D37BDAB1}" destId="{3D6DC24C-89C9-486B-94A9-612B2D1C871B}" srcOrd="0" destOrd="0" presId="urn:microsoft.com/office/officeart/2018/2/layout/IconCircleList"/>
    <dgm:cxn modelId="{0760D043-2147-48F8-AAFF-111A346A14BF}" type="presOf" srcId="{96797432-E209-42D2-A38C-E737A5D42232}" destId="{22BF737F-9243-494A-930F-C9093A681027}" srcOrd="0" destOrd="0" presId="urn:microsoft.com/office/officeart/2018/2/layout/IconCircleList"/>
    <dgm:cxn modelId="{A9EEC247-4206-4783-BAC2-659DBD29B85F}" type="presOf" srcId="{6D629D14-5D04-40B7-B64B-D1D4A65AF183}" destId="{F1CF0A54-C76A-4F90-9FED-9EAB959D112F}" srcOrd="0" destOrd="0" presId="urn:microsoft.com/office/officeart/2018/2/layout/IconCircleList"/>
    <dgm:cxn modelId="{F5651354-448B-4E29-B3D0-9AA95172C3E8}" type="presOf" srcId="{CAF33AB4-2328-4ECF-9ACF-FDF7F3F94086}" destId="{3B541516-21F6-4FB3-B1BF-3AB29F6408C1}" srcOrd="0" destOrd="0" presId="urn:microsoft.com/office/officeart/2018/2/layout/IconCircleList"/>
    <dgm:cxn modelId="{3916F475-1D45-46E0-B324-0F3AA69B8829}" type="presOf" srcId="{A9A09459-56E3-4392-928B-E4AFCCCAA8E8}" destId="{150AD5F1-D0A3-4279-88F2-7200A01C5A9F}" srcOrd="0" destOrd="0" presId="urn:microsoft.com/office/officeart/2018/2/layout/IconCircleList"/>
    <dgm:cxn modelId="{34557C90-5AAD-404C-8275-54F8BF42B08D}" srcId="{2581CBF6-CB5B-42F3-A032-0C65D37BDAB1}" destId="{34E613E9-2F71-44CE-94C2-5FB19DFB5247}" srcOrd="3" destOrd="0" parTransId="{9CBFF30A-9C8D-4429-86B3-5F84B5759012}" sibTransId="{28248EEE-B1A2-4BA0-8B55-9E5669561BB0}"/>
    <dgm:cxn modelId="{77B4D793-DE1C-4323-BE49-663B5D0CF905}" type="presOf" srcId="{119024CE-03AE-45B9-BE1B-025F78A794AD}" destId="{0A55D897-FF6D-43A1-8FA7-CBEC36026BFB}" srcOrd="0" destOrd="0" presId="urn:microsoft.com/office/officeart/2018/2/layout/IconCircleList"/>
    <dgm:cxn modelId="{62092BA7-73A0-48D2-86DD-71CC6DE7FFD5}" srcId="{2581CBF6-CB5B-42F3-A032-0C65D37BDAB1}" destId="{CAF33AB4-2328-4ECF-9ACF-FDF7F3F94086}" srcOrd="0" destOrd="0" parTransId="{3545353C-D637-4777-A0FE-6DD429A12B6A}" sibTransId="{A9A09459-56E3-4392-928B-E4AFCCCAA8E8}"/>
    <dgm:cxn modelId="{ECD807B0-FC45-41C1-947B-C45D1DBE708F}" srcId="{2581CBF6-CB5B-42F3-A032-0C65D37BDAB1}" destId="{9F07C917-344B-45B5-8922-4E91BF9BB95C}" srcOrd="2" destOrd="0" parTransId="{7A7FDDF6-9246-4277-927F-B45CEB0B5099}" sibTransId="{96797432-E209-42D2-A38C-E737A5D42232}"/>
    <dgm:cxn modelId="{E7AFF8B1-C5EE-47D5-A608-58126E60BDC7}" type="presOf" srcId="{2357199A-95FB-48F2-9C12-E122852BF3AF}" destId="{814A4FAB-6103-47CF-B465-2771E197E63F}" srcOrd="0" destOrd="0" presId="urn:microsoft.com/office/officeart/2018/2/layout/IconCircleList"/>
    <dgm:cxn modelId="{04457EB4-CFE2-4BF1-BD88-3239265C802A}" type="presOf" srcId="{9F07C917-344B-45B5-8922-4E91BF9BB95C}" destId="{9C555E1C-3ED4-4DA5-8DA8-C70A784003B1}" srcOrd="0" destOrd="0" presId="urn:microsoft.com/office/officeart/2018/2/layout/IconCircleList"/>
    <dgm:cxn modelId="{AD6B3FE6-1088-44A9-950E-A7F8149D539D}" type="presOf" srcId="{34E613E9-2F71-44CE-94C2-5FB19DFB5247}" destId="{7F9A9817-3617-4D43-A517-1D376DB95576}" srcOrd="0" destOrd="0" presId="urn:microsoft.com/office/officeart/2018/2/layout/IconCircleList"/>
    <dgm:cxn modelId="{ADA22CFA-5320-4522-BC32-7BFC6786434D}" type="presOf" srcId="{28248EEE-B1A2-4BA0-8B55-9E5669561BB0}" destId="{6EE88C8A-FBD2-4CF3-B6BD-4FBAE51BF5B9}" srcOrd="0" destOrd="0" presId="urn:microsoft.com/office/officeart/2018/2/layout/IconCircleList"/>
    <dgm:cxn modelId="{874903FF-8940-4A85-978A-B002BD25A417}" type="presParOf" srcId="{3D6DC24C-89C9-486B-94A9-612B2D1C871B}" destId="{A718FD39-9909-4C4C-B8E8-4EB3D2F961F3}" srcOrd="0" destOrd="0" presId="urn:microsoft.com/office/officeart/2018/2/layout/IconCircleList"/>
    <dgm:cxn modelId="{1D90449A-7B55-48F7-A8E4-ECC2620CE462}" type="presParOf" srcId="{A718FD39-9909-4C4C-B8E8-4EB3D2F961F3}" destId="{EFCB8FEF-CD32-4573-986E-9C7F7C2EAC8C}" srcOrd="0" destOrd="0" presId="urn:microsoft.com/office/officeart/2018/2/layout/IconCircleList"/>
    <dgm:cxn modelId="{669DE56F-6202-4984-A5B3-6488FE7F98DD}" type="presParOf" srcId="{EFCB8FEF-CD32-4573-986E-9C7F7C2EAC8C}" destId="{7B3865DA-1F9D-4137-91FB-05967B7CE8DC}" srcOrd="0" destOrd="0" presId="urn:microsoft.com/office/officeart/2018/2/layout/IconCircleList"/>
    <dgm:cxn modelId="{C08FBB81-723C-474E-B789-7CB3B3AA4D43}" type="presParOf" srcId="{EFCB8FEF-CD32-4573-986E-9C7F7C2EAC8C}" destId="{C4B50DCB-EADD-4890-9D18-492D7DBFADB3}" srcOrd="1" destOrd="0" presId="urn:microsoft.com/office/officeart/2018/2/layout/IconCircleList"/>
    <dgm:cxn modelId="{FC5117F4-6BB3-4002-888D-E89CADFA1AC5}" type="presParOf" srcId="{EFCB8FEF-CD32-4573-986E-9C7F7C2EAC8C}" destId="{F8098559-C743-417E-B805-B68B990F4944}" srcOrd="2" destOrd="0" presId="urn:microsoft.com/office/officeart/2018/2/layout/IconCircleList"/>
    <dgm:cxn modelId="{E71C7017-F3A0-42D1-9612-9B411976B9A6}" type="presParOf" srcId="{EFCB8FEF-CD32-4573-986E-9C7F7C2EAC8C}" destId="{3B541516-21F6-4FB3-B1BF-3AB29F6408C1}" srcOrd="3" destOrd="0" presId="urn:microsoft.com/office/officeart/2018/2/layout/IconCircleList"/>
    <dgm:cxn modelId="{57BDCBD0-8256-4229-B442-E343F66C5851}" type="presParOf" srcId="{A718FD39-9909-4C4C-B8E8-4EB3D2F961F3}" destId="{150AD5F1-D0A3-4279-88F2-7200A01C5A9F}" srcOrd="1" destOrd="0" presId="urn:microsoft.com/office/officeart/2018/2/layout/IconCircleList"/>
    <dgm:cxn modelId="{0CCA4700-5DAA-4E16-8F53-227F710B234C}" type="presParOf" srcId="{A718FD39-9909-4C4C-B8E8-4EB3D2F961F3}" destId="{42C2F2BC-0B1E-470D-8CFD-5E91B24784B5}" srcOrd="2" destOrd="0" presId="urn:microsoft.com/office/officeart/2018/2/layout/IconCircleList"/>
    <dgm:cxn modelId="{1174B9E4-A955-4A8C-82D9-9D7CEA4B7D70}" type="presParOf" srcId="{42C2F2BC-0B1E-470D-8CFD-5E91B24784B5}" destId="{2F1D7B73-5EDC-403F-95AD-AEC96CF635D7}" srcOrd="0" destOrd="0" presId="urn:microsoft.com/office/officeart/2018/2/layout/IconCircleList"/>
    <dgm:cxn modelId="{E8C296EB-FC06-47F6-81A5-F6BA1CD728C1}" type="presParOf" srcId="{42C2F2BC-0B1E-470D-8CFD-5E91B24784B5}" destId="{99416813-1980-4697-8C1D-35D229395A64}" srcOrd="1" destOrd="0" presId="urn:microsoft.com/office/officeart/2018/2/layout/IconCircleList"/>
    <dgm:cxn modelId="{D581EFB1-F03C-459B-BA16-FA006E0767D3}" type="presParOf" srcId="{42C2F2BC-0B1E-470D-8CFD-5E91B24784B5}" destId="{D47F3721-3908-45DB-BF85-379904B3EE62}" srcOrd="2" destOrd="0" presId="urn:microsoft.com/office/officeart/2018/2/layout/IconCircleList"/>
    <dgm:cxn modelId="{716DBE5B-E44D-4697-9E04-E2BEAF1C1839}" type="presParOf" srcId="{42C2F2BC-0B1E-470D-8CFD-5E91B24784B5}" destId="{F1CF0A54-C76A-4F90-9FED-9EAB959D112F}" srcOrd="3" destOrd="0" presId="urn:microsoft.com/office/officeart/2018/2/layout/IconCircleList"/>
    <dgm:cxn modelId="{934F1269-A05A-460C-8487-E06AAF0B35A4}" type="presParOf" srcId="{A718FD39-9909-4C4C-B8E8-4EB3D2F961F3}" destId="{0A55D897-FF6D-43A1-8FA7-CBEC36026BFB}" srcOrd="3" destOrd="0" presId="urn:microsoft.com/office/officeart/2018/2/layout/IconCircleList"/>
    <dgm:cxn modelId="{7554B439-CEDF-46A8-9E2A-C156520BF484}" type="presParOf" srcId="{A718FD39-9909-4C4C-B8E8-4EB3D2F961F3}" destId="{1FAE4EEA-2141-4A2F-9C6D-ADAD4CE5D8F5}" srcOrd="4" destOrd="0" presId="urn:microsoft.com/office/officeart/2018/2/layout/IconCircleList"/>
    <dgm:cxn modelId="{5AC65E38-5158-482C-A702-80FE41827438}" type="presParOf" srcId="{1FAE4EEA-2141-4A2F-9C6D-ADAD4CE5D8F5}" destId="{F68260F7-D6BC-4D39-A83C-ABD658281CBB}" srcOrd="0" destOrd="0" presId="urn:microsoft.com/office/officeart/2018/2/layout/IconCircleList"/>
    <dgm:cxn modelId="{F2DD0886-CDD3-481B-9391-3AD84E4D67AF}" type="presParOf" srcId="{1FAE4EEA-2141-4A2F-9C6D-ADAD4CE5D8F5}" destId="{F54A613D-BAD1-4875-B13C-82E1E3EC31ED}" srcOrd="1" destOrd="0" presId="urn:microsoft.com/office/officeart/2018/2/layout/IconCircleList"/>
    <dgm:cxn modelId="{FE10DB89-4D65-4134-80C5-38E2A9F34EF3}" type="presParOf" srcId="{1FAE4EEA-2141-4A2F-9C6D-ADAD4CE5D8F5}" destId="{C20B9DAB-881C-4779-A87D-ED3AEE80272C}" srcOrd="2" destOrd="0" presId="urn:microsoft.com/office/officeart/2018/2/layout/IconCircleList"/>
    <dgm:cxn modelId="{32E06C0F-6146-4F7F-8877-D6E19D76E658}" type="presParOf" srcId="{1FAE4EEA-2141-4A2F-9C6D-ADAD4CE5D8F5}" destId="{9C555E1C-3ED4-4DA5-8DA8-C70A784003B1}" srcOrd="3" destOrd="0" presId="urn:microsoft.com/office/officeart/2018/2/layout/IconCircleList"/>
    <dgm:cxn modelId="{B625E4AC-0637-4609-A926-D41430F81FC1}" type="presParOf" srcId="{A718FD39-9909-4C4C-B8E8-4EB3D2F961F3}" destId="{22BF737F-9243-494A-930F-C9093A681027}" srcOrd="5" destOrd="0" presId="urn:microsoft.com/office/officeart/2018/2/layout/IconCircleList"/>
    <dgm:cxn modelId="{103B63CD-DBEF-45CD-874C-730EE5243968}" type="presParOf" srcId="{A718FD39-9909-4C4C-B8E8-4EB3D2F961F3}" destId="{24C9ED9A-80E2-424C-AF81-A4EA150D7903}" srcOrd="6" destOrd="0" presId="urn:microsoft.com/office/officeart/2018/2/layout/IconCircleList"/>
    <dgm:cxn modelId="{157530B3-22F4-4BE6-9C59-39B79DBC442C}" type="presParOf" srcId="{24C9ED9A-80E2-424C-AF81-A4EA150D7903}" destId="{362C412E-752E-4143-A03B-5F486D0E2A42}" srcOrd="0" destOrd="0" presId="urn:microsoft.com/office/officeart/2018/2/layout/IconCircleList"/>
    <dgm:cxn modelId="{FE7349F9-04B9-452B-BC72-2261A476F46E}" type="presParOf" srcId="{24C9ED9A-80E2-424C-AF81-A4EA150D7903}" destId="{0C25EA0B-57D5-40BD-9646-29B34B062AC0}" srcOrd="1" destOrd="0" presId="urn:microsoft.com/office/officeart/2018/2/layout/IconCircleList"/>
    <dgm:cxn modelId="{BFB18727-5323-40EC-93F3-D9736841AE48}" type="presParOf" srcId="{24C9ED9A-80E2-424C-AF81-A4EA150D7903}" destId="{B38385FB-B59C-4975-8EA5-37F629D82254}" srcOrd="2" destOrd="0" presId="urn:microsoft.com/office/officeart/2018/2/layout/IconCircleList"/>
    <dgm:cxn modelId="{764F1E95-BCAE-41AB-8A3D-120C9085CCB7}" type="presParOf" srcId="{24C9ED9A-80E2-424C-AF81-A4EA150D7903}" destId="{7F9A9817-3617-4D43-A517-1D376DB95576}" srcOrd="3" destOrd="0" presId="urn:microsoft.com/office/officeart/2018/2/layout/IconCircleList"/>
    <dgm:cxn modelId="{32F7A49D-0335-47E6-AB8B-071C81EA6FC0}" type="presParOf" srcId="{A718FD39-9909-4C4C-B8E8-4EB3D2F961F3}" destId="{6EE88C8A-FBD2-4CF3-B6BD-4FBAE51BF5B9}" srcOrd="7" destOrd="0" presId="urn:microsoft.com/office/officeart/2018/2/layout/IconCircleList"/>
    <dgm:cxn modelId="{1BDB6637-1F5A-48B9-B648-3129D4DA14B0}" type="presParOf" srcId="{A718FD39-9909-4C4C-B8E8-4EB3D2F961F3}" destId="{E47385A8-FF1E-4B43-804C-80A28B9FB411}" srcOrd="8" destOrd="0" presId="urn:microsoft.com/office/officeart/2018/2/layout/IconCircleList"/>
    <dgm:cxn modelId="{452868AF-40C1-4289-B0DA-E88FC6DCB795}" type="presParOf" srcId="{E47385A8-FF1E-4B43-804C-80A28B9FB411}" destId="{AC8C3262-2EDF-430C-847F-0492B89530EC}" srcOrd="0" destOrd="0" presId="urn:microsoft.com/office/officeart/2018/2/layout/IconCircleList"/>
    <dgm:cxn modelId="{93169FFE-75B2-46C1-81C7-EB1FB47D7FE0}" type="presParOf" srcId="{E47385A8-FF1E-4B43-804C-80A28B9FB411}" destId="{EEBE2939-FDF4-4E2A-B1A6-FDBA021B2F94}" srcOrd="1" destOrd="0" presId="urn:microsoft.com/office/officeart/2018/2/layout/IconCircleList"/>
    <dgm:cxn modelId="{6E5EE7CF-8407-407C-8C62-A6B5C59DA8D5}" type="presParOf" srcId="{E47385A8-FF1E-4B43-804C-80A28B9FB411}" destId="{02D04BA8-0EA7-4886-8D0F-4C3B9C8A498E}" srcOrd="2" destOrd="0" presId="urn:microsoft.com/office/officeart/2018/2/layout/IconCircleList"/>
    <dgm:cxn modelId="{C35125EB-59E1-4A7D-AC68-4DBA3B9D99C7}" type="presParOf" srcId="{E47385A8-FF1E-4B43-804C-80A28B9FB411}" destId="{814A4FAB-6103-47CF-B465-2771E197E63F}"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1A1EE9B-4C59-4675-97F1-864E6FFF13F2}">
      <dsp:nvSpPr>
        <dsp:cNvPr id="0" name=""/>
        <dsp:cNvSpPr/>
      </dsp:nvSpPr>
      <dsp:spPr>
        <a:xfrm>
          <a:off x="0" y="531"/>
          <a:ext cx="10515600" cy="1242935"/>
        </a:xfrm>
        <a:prstGeom prst="roundRect">
          <a:avLst>
            <a:gd name="adj" fmla="val 10000"/>
          </a:avLst>
        </a:prstGeom>
        <a:solidFill>
          <a:schemeClr val="accent2">
            <a:lumMod val="60000"/>
            <a:lumOff val="40000"/>
          </a:schemeClr>
        </a:solidFill>
        <a:ln>
          <a:noFill/>
        </a:ln>
        <a:effectLst/>
      </dsp:spPr>
      <dsp:style>
        <a:lnRef idx="0">
          <a:scrgbClr r="0" g="0" b="0"/>
        </a:lnRef>
        <a:fillRef idx="1">
          <a:scrgbClr r="0" g="0" b="0"/>
        </a:fillRef>
        <a:effectRef idx="0">
          <a:scrgbClr r="0" g="0" b="0"/>
        </a:effectRef>
        <a:fontRef idx="minor"/>
      </dsp:style>
    </dsp:sp>
    <dsp:sp modelId="{F3CE4956-9AA8-47BB-B90E-BC9DCCCC0AF4}">
      <dsp:nvSpPr>
        <dsp:cNvPr id="0" name=""/>
        <dsp:cNvSpPr/>
      </dsp:nvSpPr>
      <dsp:spPr>
        <a:xfrm>
          <a:off x="375988" y="280191"/>
          <a:ext cx="683614" cy="68361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D4B8AB2-BFB6-483A-8076-F10C7B441731}">
      <dsp:nvSpPr>
        <dsp:cNvPr id="0" name=""/>
        <dsp:cNvSpPr/>
      </dsp:nvSpPr>
      <dsp:spPr>
        <a:xfrm>
          <a:off x="1435590" y="531"/>
          <a:ext cx="9080009"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666750">
            <a:lnSpc>
              <a:spcPct val="100000"/>
            </a:lnSpc>
            <a:spcBef>
              <a:spcPct val="0"/>
            </a:spcBef>
            <a:spcAft>
              <a:spcPct val="35000"/>
            </a:spcAft>
            <a:buNone/>
          </a:pPr>
          <a:r>
            <a:rPr lang="en-GB" sz="1500" kern="1200" dirty="0"/>
            <a:t>The purpose of this presentation is to apply and demonstrate understanding of group dynamics, team working and communication using workplace examples. </a:t>
          </a:r>
          <a:endParaRPr lang="en-US" sz="1500" kern="1200" dirty="0"/>
        </a:p>
      </dsp:txBody>
      <dsp:txXfrm>
        <a:off x="1435590" y="531"/>
        <a:ext cx="9080009" cy="1242935"/>
      </dsp:txXfrm>
    </dsp:sp>
    <dsp:sp modelId="{D83CCECE-4487-40D8-AF31-6128176AABBF}">
      <dsp:nvSpPr>
        <dsp:cNvPr id="0" name=""/>
        <dsp:cNvSpPr/>
      </dsp:nvSpPr>
      <dsp:spPr>
        <a:xfrm>
          <a:off x="0" y="1554201"/>
          <a:ext cx="10515600" cy="1242935"/>
        </a:xfrm>
        <a:prstGeom prst="roundRect">
          <a:avLst>
            <a:gd name="adj" fmla="val 10000"/>
          </a:avLst>
        </a:prstGeom>
        <a:solidFill>
          <a:srgbClr val="00B050"/>
        </a:solidFill>
        <a:ln>
          <a:noFill/>
        </a:ln>
        <a:effectLst/>
      </dsp:spPr>
      <dsp:style>
        <a:lnRef idx="0">
          <a:scrgbClr r="0" g="0" b="0"/>
        </a:lnRef>
        <a:fillRef idx="1">
          <a:scrgbClr r="0" g="0" b="0"/>
        </a:fillRef>
        <a:effectRef idx="0">
          <a:scrgbClr r="0" g="0" b="0"/>
        </a:effectRef>
        <a:fontRef idx="minor"/>
      </dsp:style>
    </dsp:sp>
    <dsp:sp modelId="{E8B678B7-C498-4A91-894F-E7B565FB27A3}">
      <dsp:nvSpPr>
        <dsp:cNvPr id="0" name=""/>
        <dsp:cNvSpPr/>
      </dsp:nvSpPr>
      <dsp:spPr>
        <a:xfrm>
          <a:off x="375988" y="1833861"/>
          <a:ext cx="683614" cy="68361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6762072-BA7E-40EB-9383-777DC942E0F0}">
      <dsp:nvSpPr>
        <dsp:cNvPr id="0" name=""/>
        <dsp:cNvSpPr/>
      </dsp:nvSpPr>
      <dsp:spPr>
        <a:xfrm>
          <a:off x="1435590" y="1554201"/>
          <a:ext cx="9080009"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666750">
            <a:lnSpc>
              <a:spcPct val="100000"/>
            </a:lnSpc>
            <a:spcBef>
              <a:spcPct val="0"/>
            </a:spcBef>
            <a:spcAft>
              <a:spcPct val="35000"/>
            </a:spcAft>
            <a:buNone/>
          </a:pPr>
          <a:r>
            <a:rPr lang="en-GB" sz="1500" kern="1200" dirty="0"/>
            <a:t>The company chosen for this presentation is Louis Vuitton because the success of the company is highly based on the empowerment of team in the organisation. </a:t>
          </a:r>
          <a:endParaRPr lang="en-US" sz="1500" kern="1200" dirty="0"/>
        </a:p>
      </dsp:txBody>
      <dsp:txXfrm>
        <a:off x="1435590" y="1554201"/>
        <a:ext cx="9080009" cy="1242935"/>
      </dsp:txXfrm>
    </dsp:sp>
    <dsp:sp modelId="{BD74C8A3-96E6-423A-A628-8A395434EAF2}">
      <dsp:nvSpPr>
        <dsp:cNvPr id="0" name=""/>
        <dsp:cNvSpPr/>
      </dsp:nvSpPr>
      <dsp:spPr>
        <a:xfrm>
          <a:off x="0" y="3107870"/>
          <a:ext cx="10515600" cy="1242935"/>
        </a:xfrm>
        <a:prstGeom prst="roundRect">
          <a:avLst>
            <a:gd name="adj" fmla="val 10000"/>
          </a:avLst>
        </a:prstGeom>
        <a:solidFill>
          <a:schemeClr val="accent4">
            <a:lumMod val="60000"/>
            <a:lumOff val="40000"/>
          </a:schemeClr>
        </a:solidFill>
        <a:ln>
          <a:noFill/>
        </a:ln>
        <a:effectLst/>
      </dsp:spPr>
      <dsp:style>
        <a:lnRef idx="0">
          <a:scrgbClr r="0" g="0" b="0"/>
        </a:lnRef>
        <a:fillRef idx="1">
          <a:scrgbClr r="0" g="0" b="0"/>
        </a:fillRef>
        <a:effectRef idx="0">
          <a:scrgbClr r="0" g="0" b="0"/>
        </a:effectRef>
        <a:fontRef idx="minor"/>
      </dsp:style>
    </dsp:sp>
    <dsp:sp modelId="{0F9E5D92-A6FE-44E2-9FE2-5F7903ED3A09}">
      <dsp:nvSpPr>
        <dsp:cNvPr id="0" name=""/>
        <dsp:cNvSpPr/>
      </dsp:nvSpPr>
      <dsp:spPr>
        <a:xfrm>
          <a:off x="375988" y="3387531"/>
          <a:ext cx="683614" cy="68361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196915F-D8B6-4CB7-9E06-F6EFA9D8D441}">
      <dsp:nvSpPr>
        <dsp:cNvPr id="0" name=""/>
        <dsp:cNvSpPr/>
      </dsp:nvSpPr>
      <dsp:spPr>
        <a:xfrm>
          <a:off x="1435590" y="3107870"/>
          <a:ext cx="9080009"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666750">
            <a:lnSpc>
              <a:spcPct val="100000"/>
            </a:lnSpc>
            <a:spcBef>
              <a:spcPct val="0"/>
            </a:spcBef>
            <a:spcAft>
              <a:spcPct val="35000"/>
            </a:spcAft>
            <a:buNone/>
          </a:pPr>
          <a:r>
            <a:rPr lang="en-GB" sz="1500" kern="1200"/>
            <a:t>The presentation will also cover the difference between groups and teams, the characteristics and benefits of an effective team, contemporary challenges faced by teams today and solutions to overcome them, conflict handling and delegation strategies. Lastly, the presentation will discuss the dynamic of the group involved in the creation of this presentation.</a:t>
          </a:r>
          <a:endParaRPr lang="en-US" sz="1500" kern="1200"/>
        </a:p>
      </dsp:txBody>
      <dsp:txXfrm>
        <a:off x="1435590" y="3107870"/>
        <a:ext cx="9080009" cy="124293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EC00E69-A0E7-4494-90C5-EB439921ECAF}">
      <dsp:nvSpPr>
        <dsp:cNvPr id="0" name=""/>
        <dsp:cNvSpPr/>
      </dsp:nvSpPr>
      <dsp:spPr>
        <a:xfrm>
          <a:off x="4945260" y="1518446"/>
          <a:ext cx="1082278" cy="1082278"/>
        </a:xfrm>
        <a:prstGeom prst="ellipse">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31750" tIns="31750" rIns="31750" bIns="31750" numCol="1" spcCol="1270" anchor="ctr" anchorCtr="0">
          <a:noAutofit/>
        </a:bodyPr>
        <a:lstStyle/>
        <a:p>
          <a:pPr marL="0" lvl="0" indent="0" algn="ctr" defTabSz="1111250">
            <a:lnSpc>
              <a:spcPct val="90000"/>
            </a:lnSpc>
            <a:spcBef>
              <a:spcPct val="0"/>
            </a:spcBef>
            <a:spcAft>
              <a:spcPct val="35000"/>
            </a:spcAft>
            <a:buNone/>
          </a:pPr>
          <a:r>
            <a:rPr lang="en-GB" sz="2500" kern="1200" dirty="0"/>
            <a:t>Team </a:t>
          </a:r>
        </a:p>
      </dsp:txBody>
      <dsp:txXfrm>
        <a:off x="5103756" y="1676942"/>
        <a:ext cx="765286" cy="765286"/>
      </dsp:txXfrm>
    </dsp:sp>
    <dsp:sp modelId="{1D338111-9DC4-490D-8433-3101F99F1D1F}">
      <dsp:nvSpPr>
        <dsp:cNvPr id="0" name=""/>
        <dsp:cNvSpPr/>
      </dsp:nvSpPr>
      <dsp:spPr>
        <a:xfrm rot="16200000">
          <a:off x="5371409" y="1124006"/>
          <a:ext cx="229980" cy="367974"/>
        </a:xfrm>
        <a:prstGeom prst="rightArrow">
          <a:avLst>
            <a:gd name="adj1" fmla="val 60000"/>
            <a:gd name="adj2" fmla="val 50000"/>
          </a:avLst>
        </a:prstGeom>
        <a:solidFill>
          <a:schemeClr val="accent5">
            <a:hueOff val="0"/>
            <a:satOff val="0"/>
            <a:lumOff val="0"/>
            <a:alphaOff val="0"/>
          </a:schemeClr>
        </a:solidFill>
        <a:ln>
          <a:noFill/>
        </a:ln>
        <a:effectLst/>
      </dsp:spPr>
      <dsp:style>
        <a:lnRef idx="0">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marL="0" lvl="0" indent="0" algn="ctr" defTabSz="400050">
            <a:lnSpc>
              <a:spcPct val="90000"/>
            </a:lnSpc>
            <a:spcBef>
              <a:spcPct val="0"/>
            </a:spcBef>
            <a:spcAft>
              <a:spcPct val="35000"/>
            </a:spcAft>
            <a:buNone/>
          </a:pPr>
          <a:endParaRPr lang="en-GB" sz="900" kern="1200"/>
        </a:p>
      </dsp:txBody>
      <dsp:txXfrm>
        <a:off x="5405906" y="1232098"/>
        <a:ext cx="160986" cy="220784"/>
      </dsp:txXfrm>
    </dsp:sp>
    <dsp:sp modelId="{9DA2CDCA-7A27-4FD4-BCB6-821C3981441E}">
      <dsp:nvSpPr>
        <dsp:cNvPr id="0" name=""/>
        <dsp:cNvSpPr/>
      </dsp:nvSpPr>
      <dsp:spPr>
        <a:xfrm>
          <a:off x="4945260" y="2244"/>
          <a:ext cx="1082278" cy="1082278"/>
        </a:xfrm>
        <a:prstGeom prst="ellipse">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400050">
            <a:lnSpc>
              <a:spcPct val="90000"/>
            </a:lnSpc>
            <a:spcBef>
              <a:spcPct val="0"/>
            </a:spcBef>
            <a:spcAft>
              <a:spcPct val="35000"/>
            </a:spcAft>
            <a:buNone/>
          </a:pPr>
          <a:r>
            <a:rPr lang="en-GB" sz="900" kern="1200" dirty="0"/>
            <a:t>Coordination </a:t>
          </a:r>
        </a:p>
      </dsp:txBody>
      <dsp:txXfrm>
        <a:off x="5103756" y="160740"/>
        <a:ext cx="765286" cy="765286"/>
      </dsp:txXfrm>
    </dsp:sp>
    <dsp:sp modelId="{CFFCE399-3810-4077-BDE8-32272576205F}">
      <dsp:nvSpPr>
        <dsp:cNvPr id="0" name=""/>
        <dsp:cNvSpPr/>
      </dsp:nvSpPr>
      <dsp:spPr>
        <a:xfrm rot="19800000">
          <a:off x="6022308" y="1499802"/>
          <a:ext cx="229980" cy="367974"/>
        </a:xfrm>
        <a:prstGeom prst="rightArrow">
          <a:avLst>
            <a:gd name="adj1" fmla="val 60000"/>
            <a:gd name="adj2" fmla="val 50000"/>
          </a:avLst>
        </a:prstGeom>
        <a:solidFill>
          <a:schemeClr val="accent5">
            <a:hueOff val="-1351709"/>
            <a:satOff val="-3484"/>
            <a:lumOff val="-2353"/>
            <a:alphaOff val="0"/>
          </a:schemeClr>
        </a:solidFill>
        <a:ln>
          <a:noFill/>
        </a:ln>
        <a:effectLst/>
      </dsp:spPr>
      <dsp:style>
        <a:lnRef idx="0">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marL="0" lvl="0" indent="0" algn="ctr" defTabSz="400050">
            <a:lnSpc>
              <a:spcPct val="90000"/>
            </a:lnSpc>
            <a:spcBef>
              <a:spcPct val="0"/>
            </a:spcBef>
            <a:spcAft>
              <a:spcPct val="35000"/>
            </a:spcAft>
            <a:buNone/>
          </a:pPr>
          <a:endParaRPr lang="en-GB" sz="900" kern="1200"/>
        </a:p>
      </dsp:txBody>
      <dsp:txXfrm>
        <a:off x="6026930" y="1590646"/>
        <a:ext cx="160986" cy="220784"/>
      </dsp:txXfrm>
    </dsp:sp>
    <dsp:sp modelId="{9D93D118-BF7D-4348-96D3-2B9CCAE7CBA9}">
      <dsp:nvSpPr>
        <dsp:cNvPr id="0" name=""/>
        <dsp:cNvSpPr/>
      </dsp:nvSpPr>
      <dsp:spPr>
        <a:xfrm>
          <a:off x="6258331" y="760345"/>
          <a:ext cx="1082278" cy="1082278"/>
        </a:xfrm>
        <a:prstGeom prst="ellipse">
          <a:avLst/>
        </a:prstGeom>
        <a:solidFill>
          <a:schemeClr val="accent5">
            <a:hueOff val="-1351709"/>
            <a:satOff val="-3484"/>
            <a:lumOff val="-2353"/>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400050">
            <a:lnSpc>
              <a:spcPct val="90000"/>
            </a:lnSpc>
            <a:spcBef>
              <a:spcPct val="0"/>
            </a:spcBef>
            <a:spcAft>
              <a:spcPct val="35000"/>
            </a:spcAft>
            <a:buNone/>
          </a:pPr>
          <a:r>
            <a:rPr lang="en-GB" sz="900" kern="1200" dirty="0"/>
            <a:t>Communication </a:t>
          </a:r>
        </a:p>
      </dsp:txBody>
      <dsp:txXfrm>
        <a:off x="6416827" y="918841"/>
        <a:ext cx="765286" cy="765286"/>
      </dsp:txXfrm>
    </dsp:sp>
    <dsp:sp modelId="{238B529D-20A6-45B7-809D-E74C44CE286D}">
      <dsp:nvSpPr>
        <dsp:cNvPr id="0" name=""/>
        <dsp:cNvSpPr/>
      </dsp:nvSpPr>
      <dsp:spPr>
        <a:xfrm rot="1800000">
          <a:off x="6022308" y="2251394"/>
          <a:ext cx="229980" cy="367974"/>
        </a:xfrm>
        <a:prstGeom prst="rightArrow">
          <a:avLst>
            <a:gd name="adj1" fmla="val 60000"/>
            <a:gd name="adj2" fmla="val 50000"/>
          </a:avLst>
        </a:prstGeom>
        <a:solidFill>
          <a:schemeClr val="accent5">
            <a:hueOff val="-2703417"/>
            <a:satOff val="-6968"/>
            <a:lumOff val="-4706"/>
            <a:alphaOff val="0"/>
          </a:schemeClr>
        </a:solidFill>
        <a:ln>
          <a:noFill/>
        </a:ln>
        <a:effectLst/>
      </dsp:spPr>
      <dsp:style>
        <a:lnRef idx="0">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marL="0" lvl="0" indent="0" algn="ctr" defTabSz="400050">
            <a:lnSpc>
              <a:spcPct val="90000"/>
            </a:lnSpc>
            <a:spcBef>
              <a:spcPct val="0"/>
            </a:spcBef>
            <a:spcAft>
              <a:spcPct val="35000"/>
            </a:spcAft>
            <a:buNone/>
          </a:pPr>
          <a:endParaRPr lang="en-GB" sz="900" kern="1200"/>
        </a:p>
      </dsp:txBody>
      <dsp:txXfrm>
        <a:off x="6026930" y="2307741"/>
        <a:ext cx="160986" cy="220784"/>
      </dsp:txXfrm>
    </dsp:sp>
    <dsp:sp modelId="{ADE11412-3612-4613-AB0B-E775F5591EEF}">
      <dsp:nvSpPr>
        <dsp:cNvPr id="0" name=""/>
        <dsp:cNvSpPr/>
      </dsp:nvSpPr>
      <dsp:spPr>
        <a:xfrm>
          <a:off x="6258331" y="2276548"/>
          <a:ext cx="1082278" cy="1082278"/>
        </a:xfrm>
        <a:prstGeom prst="ellipse">
          <a:avLst/>
        </a:prstGeom>
        <a:solidFill>
          <a:schemeClr val="accent5">
            <a:hueOff val="-2703417"/>
            <a:satOff val="-6968"/>
            <a:lumOff val="-4706"/>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400050">
            <a:lnSpc>
              <a:spcPct val="90000"/>
            </a:lnSpc>
            <a:spcBef>
              <a:spcPct val="0"/>
            </a:spcBef>
            <a:spcAft>
              <a:spcPct val="35000"/>
            </a:spcAft>
            <a:buNone/>
          </a:pPr>
          <a:r>
            <a:rPr lang="en-GB" sz="900" kern="1200" dirty="0"/>
            <a:t>Cognition </a:t>
          </a:r>
        </a:p>
      </dsp:txBody>
      <dsp:txXfrm>
        <a:off x="6416827" y="2435044"/>
        <a:ext cx="765286" cy="765286"/>
      </dsp:txXfrm>
    </dsp:sp>
    <dsp:sp modelId="{7B98DD27-61C8-4626-BC2E-1E7E38EAC2B4}">
      <dsp:nvSpPr>
        <dsp:cNvPr id="0" name=""/>
        <dsp:cNvSpPr/>
      </dsp:nvSpPr>
      <dsp:spPr>
        <a:xfrm rot="5400000">
          <a:off x="5371409" y="2627191"/>
          <a:ext cx="229980" cy="367974"/>
        </a:xfrm>
        <a:prstGeom prst="rightArrow">
          <a:avLst>
            <a:gd name="adj1" fmla="val 60000"/>
            <a:gd name="adj2" fmla="val 50000"/>
          </a:avLst>
        </a:prstGeom>
        <a:solidFill>
          <a:schemeClr val="accent5">
            <a:hueOff val="-4055126"/>
            <a:satOff val="-10451"/>
            <a:lumOff val="-7059"/>
            <a:alphaOff val="0"/>
          </a:schemeClr>
        </a:solidFill>
        <a:ln>
          <a:noFill/>
        </a:ln>
        <a:effectLst/>
      </dsp:spPr>
      <dsp:style>
        <a:lnRef idx="0">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marL="0" lvl="0" indent="0" algn="ctr" defTabSz="400050">
            <a:lnSpc>
              <a:spcPct val="90000"/>
            </a:lnSpc>
            <a:spcBef>
              <a:spcPct val="0"/>
            </a:spcBef>
            <a:spcAft>
              <a:spcPct val="35000"/>
            </a:spcAft>
            <a:buNone/>
          </a:pPr>
          <a:endParaRPr lang="en-GB" sz="900" kern="1200"/>
        </a:p>
      </dsp:txBody>
      <dsp:txXfrm>
        <a:off x="5405906" y="2666289"/>
        <a:ext cx="160986" cy="220784"/>
      </dsp:txXfrm>
    </dsp:sp>
    <dsp:sp modelId="{8C00710A-403B-4B21-ADF5-40C375A210EA}">
      <dsp:nvSpPr>
        <dsp:cNvPr id="0" name=""/>
        <dsp:cNvSpPr/>
      </dsp:nvSpPr>
      <dsp:spPr>
        <a:xfrm>
          <a:off x="4945260" y="3034649"/>
          <a:ext cx="1082278" cy="1082278"/>
        </a:xfrm>
        <a:prstGeom prst="ellipse">
          <a:avLst/>
        </a:prstGeom>
        <a:solidFill>
          <a:schemeClr val="accent5">
            <a:hueOff val="-4055126"/>
            <a:satOff val="-10451"/>
            <a:lumOff val="-7059"/>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400050">
            <a:lnSpc>
              <a:spcPct val="90000"/>
            </a:lnSpc>
            <a:spcBef>
              <a:spcPct val="0"/>
            </a:spcBef>
            <a:spcAft>
              <a:spcPct val="35000"/>
            </a:spcAft>
            <a:buNone/>
          </a:pPr>
          <a:r>
            <a:rPr lang="en-GB" sz="900" kern="1200" dirty="0"/>
            <a:t>Coaching </a:t>
          </a:r>
        </a:p>
      </dsp:txBody>
      <dsp:txXfrm>
        <a:off x="5103756" y="3193145"/>
        <a:ext cx="765286" cy="765286"/>
      </dsp:txXfrm>
    </dsp:sp>
    <dsp:sp modelId="{76762B3E-BFBC-4EA8-9F8E-FEBF89E099CE}">
      <dsp:nvSpPr>
        <dsp:cNvPr id="0" name=""/>
        <dsp:cNvSpPr/>
      </dsp:nvSpPr>
      <dsp:spPr>
        <a:xfrm rot="9000000">
          <a:off x="4720511" y="2251394"/>
          <a:ext cx="229980" cy="367974"/>
        </a:xfrm>
        <a:prstGeom prst="rightArrow">
          <a:avLst>
            <a:gd name="adj1" fmla="val 60000"/>
            <a:gd name="adj2" fmla="val 50000"/>
          </a:avLst>
        </a:prstGeom>
        <a:solidFill>
          <a:schemeClr val="accent5">
            <a:hueOff val="-5406834"/>
            <a:satOff val="-13935"/>
            <a:lumOff val="-9412"/>
            <a:alphaOff val="0"/>
          </a:schemeClr>
        </a:solidFill>
        <a:ln>
          <a:noFill/>
        </a:ln>
        <a:effectLst/>
      </dsp:spPr>
      <dsp:style>
        <a:lnRef idx="0">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marL="0" lvl="0" indent="0" algn="ctr" defTabSz="400050">
            <a:lnSpc>
              <a:spcPct val="90000"/>
            </a:lnSpc>
            <a:spcBef>
              <a:spcPct val="0"/>
            </a:spcBef>
            <a:spcAft>
              <a:spcPct val="35000"/>
            </a:spcAft>
            <a:buNone/>
          </a:pPr>
          <a:endParaRPr lang="en-GB" sz="900" kern="1200"/>
        </a:p>
      </dsp:txBody>
      <dsp:txXfrm rot="10800000">
        <a:off x="4784883" y="2307741"/>
        <a:ext cx="160986" cy="220784"/>
      </dsp:txXfrm>
    </dsp:sp>
    <dsp:sp modelId="{9E9286A7-2F53-4933-9D59-2A38945379B2}">
      <dsp:nvSpPr>
        <dsp:cNvPr id="0" name=""/>
        <dsp:cNvSpPr/>
      </dsp:nvSpPr>
      <dsp:spPr>
        <a:xfrm>
          <a:off x="3632190" y="2276548"/>
          <a:ext cx="1082278" cy="1082278"/>
        </a:xfrm>
        <a:prstGeom prst="ellipse">
          <a:avLst/>
        </a:prstGeom>
        <a:solidFill>
          <a:schemeClr val="accent5">
            <a:hueOff val="-5406834"/>
            <a:satOff val="-13935"/>
            <a:lumOff val="-9412"/>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400050">
            <a:lnSpc>
              <a:spcPct val="90000"/>
            </a:lnSpc>
            <a:spcBef>
              <a:spcPct val="0"/>
            </a:spcBef>
            <a:spcAft>
              <a:spcPct val="35000"/>
            </a:spcAft>
            <a:buNone/>
          </a:pPr>
          <a:r>
            <a:rPr lang="en-GB" sz="900" kern="1200" dirty="0"/>
            <a:t>Conditions </a:t>
          </a:r>
        </a:p>
      </dsp:txBody>
      <dsp:txXfrm>
        <a:off x="3790686" y="2435044"/>
        <a:ext cx="765286" cy="765286"/>
      </dsp:txXfrm>
    </dsp:sp>
    <dsp:sp modelId="{44549EB3-C33A-45D8-9EFB-96321A57AF4F}">
      <dsp:nvSpPr>
        <dsp:cNvPr id="0" name=""/>
        <dsp:cNvSpPr/>
      </dsp:nvSpPr>
      <dsp:spPr>
        <a:xfrm rot="12600000">
          <a:off x="4720511" y="1499802"/>
          <a:ext cx="229980" cy="367974"/>
        </a:xfrm>
        <a:prstGeom prst="rightArrow">
          <a:avLst>
            <a:gd name="adj1" fmla="val 60000"/>
            <a:gd name="adj2" fmla="val 50000"/>
          </a:avLst>
        </a:prstGeom>
        <a:solidFill>
          <a:schemeClr val="accent5">
            <a:hueOff val="-6758543"/>
            <a:satOff val="-17419"/>
            <a:lumOff val="-11765"/>
            <a:alphaOff val="0"/>
          </a:schemeClr>
        </a:solidFill>
        <a:ln>
          <a:noFill/>
        </a:ln>
        <a:effectLst/>
      </dsp:spPr>
      <dsp:style>
        <a:lnRef idx="0">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marL="0" lvl="0" indent="0" algn="ctr" defTabSz="400050">
            <a:lnSpc>
              <a:spcPct val="90000"/>
            </a:lnSpc>
            <a:spcBef>
              <a:spcPct val="0"/>
            </a:spcBef>
            <a:spcAft>
              <a:spcPct val="35000"/>
            </a:spcAft>
            <a:buNone/>
          </a:pPr>
          <a:endParaRPr lang="en-GB" sz="900" kern="1200"/>
        </a:p>
      </dsp:txBody>
      <dsp:txXfrm rot="10800000">
        <a:off x="4784883" y="1590646"/>
        <a:ext cx="160986" cy="220784"/>
      </dsp:txXfrm>
    </dsp:sp>
    <dsp:sp modelId="{8BFFB89E-07EA-4801-8AE1-744F36452397}">
      <dsp:nvSpPr>
        <dsp:cNvPr id="0" name=""/>
        <dsp:cNvSpPr/>
      </dsp:nvSpPr>
      <dsp:spPr>
        <a:xfrm>
          <a:off x="3632190" y="760345"/>
          <a:ext cx="1082278" cy="1082278"/>
        </a:xfrm>
        <a:prstGeom prst="ellipse">
          <a:avLst/>
        </a:prstGeom>
        <a:solidFill>
          <a:schemeClr val="accent5">
            <a:hueOff val="-6758543"/>
            <a:satOff val="-17419"/>
            <a:lumOff val="-11765"/>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400050">
            <a:lnSpc>
              <a:spcPct val="90000"/>
            </a:lnSpc>
            <a:spcBef>
              <a:spcPct val="0"/>
            </a:spcBef>
            <a:spcAft>
              <a:spcPct val="35000"/>
            </a:spcAft>
            <a:buNone/>
          </a:pPr>
          <a:r>
            <a:rPr lang="en-GB" sz="900" kern="1200" dirty="0"/>
            <a:t>Cooperation</a:t>
          </a:r>
        </a:p>
      </dsp:txBody>
      <dsp:txXfrm>
        <a:off x="3790686" y="918841"/>
        <a:ext cx="765286" cy="76528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24EF526-0D9D-4826-BECD-20B43D1D1B0F}">
      <dsp:nvSpPr>
        <dsp:cNvPr id="0" name=""/>
        <dsp:cNvSpPr/>
      </dsp:nvSpPr>
      <dsp:spPr>
        <a:xfrm rot="16200000">
          <a:off x="1216789" y="-1230013"/>
          <a:ext cx="1608143" cy="4351328"/>
        </a:xfrm>
        <a:prstGeom prst="upArrow">
          <a:avLst>
            <a:gd name="adj1" fmla="val 50000"/>
            <a:gd name="adj2" fmla="val 35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8232" tIns="78232" rIns="78232" bIns="78232" numCol="1" spcCol="1270" anchor="ctr" anchorCtr="0">
          <a:noAutofit/>
        </a:bodyPr>
        <a:lstStyle/>
        <a:p>
          <a:pPr marL="0" lvl="0" indent="0" algn="ctr" defTabSz="488950">
            <a:lnSpc>
              <a:spcPct val="90000"/>
            </a:lnSpc>
            <a:spcBef>
              <a:spcPct val="0"/>
            </a:spcBef>
            <a:spcAft>
              <a:spcPct val="35000"/>
            </a:spcAft>
            <a:buNone/>
          </a:pPr>
          <a:r>
            <a:rPr lang="en-GB" sz="1100" kern="1200" dirty="0"/>
            <a:t>Challenge </a:t>
          </a:r>
        </a:p>
        <a:p>
          <a:pPr marL="0" lvl="0" indent="0" algn="ctr" defTabSz="488950">
            <a:lnSpc>
              <a:spcPct val="90000"/>
            </a:lnSpc>
            <a:spcBef>
              <a:spcPct val="0"/>
            </a:spcBef>
            <a:spcAft>
              <a:spcPct val="35000"/>
            </a:spcAft>
            <a:buNone/>
          </a:pPr>
          <a:r>
            <a:rPr lang="en-GB" sz="1100" kern="1200" dirty="0"/>
            <a:t>Sustainability </a:t>
          </a:r>
        </a:p>
      </dsp:txBody>
      <dsp:txXfrm rot="5400000">
        <a:off x="126622" y="543615"/>
        <a:ext cx="4069903" cy="804071"/>
      </dsp:txXfrm>
    </dsp:sp>
    <dsp:sp modelId="{CBC31742-CD27-4C97-9198-A8784D6BD2A2}">
      <dsp:nvSpPr>
        <dsp:cNvPr id="0" name=""/>
        <dsp:cNvSpPr/>
      </dsp:nvSpPr>
      <dsp:spPr>
        <a:xfrm rot="5400000">
          <a:off x="5953881" y="-732596"/>
          <a:ext cx="1891955" cy="3570639"/>
        </a:xfrm>
        <a:prstGeom prst="upArrow">
          <a:avLst>
            <a:gd name="adj1" fmla="val 50000"/>
            <a:gd name="adj2" fmla="val 35000"/>
          </a:avLst>
        </a:prstGeom>
        <a:solidFill>
          <a:schemeClr val="accent4">
            <a:hueOff val="9800891"/>
            <a:satOff val="-40777"/>
            <a:lumOff val="960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8232" tIns="78232" rIns="78232" bIns="78232" numCol="1" spcCol="1270" anchor="ctr" anchorCtr="0">
          <a:noAutofit/>
        </a:bodyPr>
        <a:lstStyle/>
        <a:p>
          <a:pPr marL="0" lvl="0" indent="0" algn="ctr" defTabSz="488950">
            <a:lnSpc>
              <a:spcPct val="90000"/>
            </a:lnSpc>
            <a:spcBef>
              <a:spcPct val="0"/>
            </a:spcBef>
            <a:spcAft>
              <a:spcPct val="35000"/>
            </a:spcAft>
            <a:buNone/>
          </a:pPr>
          <a:r>
            <a:rPr lang="en-GB" sz="1100" kern="1200" dirty="0"/>
            <a:t>Solution</a:t>
          </a:r>
        </a:p>
        <a:p>
          <a:pPr marL="0" lvl="0" indent="0" algn="ctr" defTabSz="488950">
            <a:lnSpc>
              <a:spcPct val="90000"/>
            </a:lnSpc>
            <a:spcBef>
              <a:spcPct val="0"/>
            </a:spcBef>
            <a:spcAft>
              <a:spcPct val="35000"/>
            </a:spcAft>
            <a:buNone/>
          </a:pPr>
          <a:r>
            <a:rPr lang="en-GB" sz="1100" kern="1200" dirty="0"/>
            <a:t>Foster teamwork to produce creative and innovative ideas to minimise waste and pollution </a:t>
          </a:r>
        </a:p>
        <a:p>
          <a:pPr marL="0" lvl="0" indent="0" algn="ctr" defTabSz="488950">
            <a:lnSpc>
              <a:spcPct val="90000"/>
            </a:lnSpc>
            <a:spcBef>
              <a:spcPct val="0"/>
            </a:spcBef>
            <a:spcAft>
              <a:spcPct val="35000"/>
            </a:spcAft>
            <a:buNone/>
          </a:pPr>
          <a:endParaRPr lang="en-GB" sz="1100" kern="1200" dirty="0"/>
        </a:p>
      </dsp:txBody>
      <dsp:txXfrm rot="-5400000">
        <a:off x="5114539" y="579735"/>
        <a:ext cx="3239547" cy="945977"/>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B4B46A7-E3E8-45B3-B522-B5E6B6B71860}">
      <dsp:nvSpPr>
        <dsp:cNvPr id="0" name=""/>
        <dsp:cNvSpPr/>
      </dsp:nvSpPr>
      <dsp:spPr>
        <a:xfrm rot="16200000">
          <a:off x="1384604" y="1298900"/>
          <a:ext cx="1593488" cy="4185627"/>
        </a:xfrm>
        <a:prstGeom prst="upArrow">
          <a:avLst>
            <a:gd name="adj1" fmla="val 50000"/>
            <a:gd name="adj2" fmla="val 35000"/>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ctr" defTabSz="711200">
            <a:lnSpc>
              <a:spcPct val="90000"/>
            </a:lnSpc>
            <a:spcBef>
              <a:spcPct val="0"/>
            </a:spcBef>
            <a:spcAft>
              <a:spcPct val="35000"/>
            </a:spcAft>
            <a:buNone/>
          </a:pPr>
          <a:r>
            <a:rPr lang="en-GB" sz="1600" kern="1200" dirty="0"/>
            <a:t>Challenge </a:t>
          </a:r>
        </a:p>
        <a:p>
          <a:pPr marL="0" lvl="0" indent="0" algn="ctr" defTabSz="711200">
            <a:lnSpc>
              <a:spcPct val="90000"/>
            </a:lnSpc>
            <a:spcBef>
              <a:spcPct val="0"/>
            </a:spcBef>
            <a:spcAft>
              <a:spcPct val="35000"/>
            </a:spcAft>
            <a:buNone/>
          </a:pPr>
          <a:r>
            <a:rPr lang="en-GB" sz="1600" kern="1200" dirty="0"/>
            <a:t>Workforce Satisfaction </a:t>
          </a:r>
        </a:p>
      </dsp:txBody>
      <dsp:txXfrm rot="5400000">
        <a:off x="367395" y="2993341"/>
        <a:ext cx="3906767" cy="796744"/>
      </dsp:txXfrm>
    </dsp:sp>
    <dsp:sp modelId="{FE8837BD-3F9D-484C-B042-601610F4605C}">
      <dsp:nvSpPr>
        <dsp:cNvPr id="0" name=""/>
        <dsp:cNvSpPr/>
      </dsp:nvSpPr>
      <dsp:spPr>
        <a:xfrm rot="5400000">
          <a:off x="7359211" y="1281844"/>
          <a:ext cx="1627767" cy="4185460"/>
        </a:xfrm>
        <a:prstGeom prst="upArrow">
          <a:avLst>
            <a:gd name="adj1" fmla="val 50000"/>
            <a:gd name="adj2" fmla="val 35000"/>
          </a:avLst>
        </a:prstGeom>
        <a:gradFill rotWithShape="0">
          <a:gsLst>
            <a:gs pos="0">
              <a:schemeClr val="accent4">
                <a:hueOff val="9800891"/>
                <a:satOff val="-40777"/>
                <a:lumOff val="9608"/>
                <a:alphaOff val="0"/>
                <a:satMod val="103000"/>
                <a:lumMod val="102000"/>
                <a:tint val="94000"/>
              </a:schemeClr>
            </a:gs>
            <a:gs pos="50000">
              <a:schemeClr val="accent4">
                <a:hueOff val="9800891"/>
                <a:satOff val="-40777"/>
                <a:lumOff val="9608"/>
                <a:alphaOff val="0"/>
                <a:satMod val="110000"/>
                <a:lumMod val="100000"/>
                <a:shade val="100000"/>
              </a:schemeClr>
            </a:gs>
            <a:gs pos="100000">
              <a:schemeClr val="accent4">
                <a:hueOff val="9800891"/>
                <a:satOff val="-40777"/>
                <a:lumOff val="9608"/>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ctr" defTabSz="711200">
            <a:lnSpc>
              <a:spcPct val="90000"/>
            </a:lnSpc>
            <a:spcBef>
              <a:spcPct val="0"/>
            </a:spcBef>
            <a:spcAft>
              <a:spcPct val="35000"/>
            </a:spcAft>
            <a:buNone/>
          </a:pPr>
          <a:r>
            <a:rPr lang="en-GB" sz="1600" kern="1200" dirty="0"/>
            <a:t>Solution </a:t>
          </a:r>
        </a:p>
        <a:p>
          <a:pPr marL="0" lvl="0" indent="0" algn="ctr" defTabSz="711200">
            <a:lnSpc>
              <a:spcPct val="90000"/>
            </a:lnSpc>
            <a:spcBef>
              <a:spcPct val="0"/>
            </a:spcBef>
            <a:spcAft>
              <a:spcPct val="35000"/>
            </a:spcAft>
            <a:buNone/>
          </a:pPr>
          <a:r>
            <a:rPr lang="en-GB" sz="1600" kern="1200" dirty="0"/>
            <a:t>Improve reward package </a:t>
          </a:r>
        </a:p>
      </dsp:txBody>
      <dsp:txXfrm rot="-5400000">
        <a:off x="6080365" y="2967633"/>
        <a:ext cx="3900601" cy="813883"/>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B3865DA-1F9D-4137-91FB-05967B7CE8DC}">
      <dsp:nvSpPr>
        <dsp:cNvPr id="0" name=""/>
        <dsp:cNvSpPr/>
      </dsp:nvSpPr>
      <dsp:spPr>
        <a:xfrm>
          <a:off x="82613" y="908559"/>
          <a:ext cx="897246" cy="897246"/>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4B50DCB-EADD-4890-9D18-492D7DBFADB3}">
      <dsp:nvSpPr>
        <dsp:cNvPr id="0" name=""/>
        <dsp:cNvSpPr/>
      </dsp:nvSpPr>
      <dsp:spPr>
        <a:xfrm>
          <a:off x="271034" y="1096980"/>
          <a:ext cx="520402" cy="52040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B541516-21F6-4FB3-B1BF-3AB29F6408C1}">
      <dsp:nvSpPr>
        <dsp:cNvPr id="0" name=""/>
        <dsp:cNvSpPr/>
      </dsp:nvSpPr>
      <dsp:spPr>
        <a:xfrm>
          <a:off x="1172126" y="908559"/>
          <a:ext cx="2114937" cy="8972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kern="1200"/>
            <a:t>This presentation can be concluded by saying that teams bring a meaningful contribution the overall success of an organisation, as it could be seen in the case of Louis Vuitton. </a:t>
          </a:r>
          <a:endParaRPr lang="en-US" sz="1100" kern="1200"/>
        </a:p>
      </dsp:txBody>
      <dsp:txXfrm>
        <a:off x="1172126" y="908559"/>
        <a:ext cx="2114937" cy="897246"/>
      </dsp:txXfrm>
    </dsp:sp>
    <dsp:sp modelId="{2F1D7B73-5EDC-403F-95AD-AEC96CF635D7}">
      <dsp:nvSpPr>
        <dsp:cNvPr id="0" name=""/>
        <dsp:cNvSpPr/>
      </dsp:nvSpPr>
      <dsp:spPr>
        <a:xfrm>
          <a:off x="3655575" y="908559"/>
          <a:ext cx="897246" cy="897246"/>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9416813-1980-4697-8C1D-35D229395A64}">
      <dsp:nvSpPr>
        <dsp:cNvPr id="0" name=""/>
        <dsp:cNvSpPr/>
      </dsp:nvSpPr>
      <dsp:spPr>
        <a:xfrm>
          <a:off x="3843996" y="1096980"/>
          <a:ext cx="520402" cy="52040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1CF0A54-C76A-4F90-9FED-9EAB959D112F}">
      <dsp:nvSpPr>
        <dsp:cNvPr id="0" name=""/>
        <dsp:cNvSpPr/>
      </dsp:nvSpPr>
      <dsp:spPr>
        <a:xfrm>
          <a:off x="4745088" y="908559"/>
          <a:ext cx="2114937" cy="8972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kern="1200"/>
            <a:t>Team efficiency can be achieved if the theories discussed in this presentation are employed. </a:t>
          </a:r>
          <a:endParaRPr lang="en-US" sz="1100" kern="1200"/>
        </a:p>
      </dsp:txBody>
      <dsp:txXfrm>
        <a:off x="4745088" y="908559"/>
        <a:ext cx="2114937" cy="897246"/>
      </dsp:txXfrm>
    </dsp:sp>
    <dsp:sp modelId="{F68260F7-D6BC-4D39-A83C-ABD658281CBB}">
      <dsp:nvSpPr>
        <dsp:cNvPr id="0" name=""/>
        <dsp:cNvSpPr/>
      </dsp:nvSpPr>
      <dsp:spPr>
        <a:xfrm>
          <a:off x="7228536" y="908559"/>
          <a:ext cx="897246" cy="897246"/>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54A613D-BAD1-4875-B13C-82E1E3EC31ED}">
      <dsp:nvSpPr>
        <dsp:cNvPr id="0" name=""/>
        <dsp:cNvSpPr/>
      </dsp:nvSpPr>
      <dsp:spPr>
        <a:xfrm>
          <a:off x="7416958" y="1096980"/>
          <a:ext cx="520402" cy="52040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C555E1C-3ED4-4DA5-8DA8-C70A784003B1}">
      <dsp:nvSpPr>
        <dsp:cNvPr id="0" name=""/>
        <dsp:cNvSpPr/>
      </dsp:nvSpPr>
      <dsp:spPr>
        <a:xfrm>
          <a:off x="8318049" y="908559"/>
          <a:ext cx="2114937" cy="8972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kern="1200" dirty="0"/>
            <a:t>Using Belbin Team Roles, teams can ensure skills complement each other and not overlap each other (Belbin, 2024). </a:t>
          </a:r>
          <a:endParaRPr lang="en-US" sz="1100" kern="1200" dirty="0"/>
        </a:p>
      </dsp:txBody>
      <dsp:txXfrm>
        <a:off x="8318049" y="908559"/>
        <a:ext cx="2114937" cy="897246"/>
      </dsp:txXfrm>
    </dsp:sp>
    <dsp:sp modelId="{362C412E-752E-4143-A03B-5F486D0E2A42}">
      <dsp:nvSpPr>
        <dsp:cNvPr id="0" name=""/>
        <dsp:cNvSpPr/>
      </dsp:nvSpPr>
      <dsp:spPr>
        <a:xfrm>
          <a:off x="82613" y="2545532"/>
          <a:ext cx="897246" cy="897246"/>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C25EA0B-57D5-40BD-9646-29B34B062AC0}">
      <dsp:nvSpPr>
        <dsp:cNvPr id="0" name=""/>
        <dsp:cNvSpPr/>
      </dsp:nvSpPr>
      <dsp:spPr>
        <a:xfrm>
          <a:off x="271034" y="2733954"/>
          <a:ext cx="520402" cy="520402"/>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F9A9817-3617-4D43-A517-1D376DB95576}">
      <dsp:nvSpPr>
        <dsp:cNvPr id="0" name=""/>
        <dsp:cNvSpPr/>
      </dsp:nvSpPr>
      <dsp:spPr>
        <a:xfrm>
          <a:off x="1172126" y="2545532"/>
          <a:ext cx="2114937" cy="8972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kern="1200" dirty="0"/>
            <a:t>Using Tuckman’s model of team development, teams can understand and anticipate course of action in a team and can take proactive actions to minimise conflicts (Tuckman, 2010). </a:t>
          </a:r>
          <a:endParaRPr lang="en-US" sz="1100" kern="1200" dirty="0"/>
        </a:p>
      </dsp:txBody>
      <dsp:txXfrm>
        <a:off x="1172126" y="2545532"/>
        <a:ext cx="2114937" cy="897246"/>
      </dsp:txXfrm>
    </dsp:sp>
    <dsp:sp modelId="{AC8C3262-2EDF-430C-847F-0492B89530EC}">
      <dsp:nvSpPr>
        <dsp:cNvPr id="0" name=""/>
        <dsp:cNvSpPr/>
      </dsp:nvSpPr>
      <dsp:spPr>
        <a:xfrm>
          <a:off x="3655575" y="2545532"/>
          <a:ext cx="897246" cy="897246"/>
        </a:xfrm>
        <a:prstGeom prst="ellipse">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EBE2939-FDF4-4E2A-B1A6-FDBA021B2F94}">
      <dsp:nvSpPr>
        <dsp:cNvPr id="0" name=""/>
        <dsp:cNvSpPr/>
      </dsp:nvSpPr>
      <dsp:spPr>
        <a:xfrm>
          <a:off x="3843996" y="2733954"/>
          <a:ext cx="520402" cy="520402"/>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14A4FAB-6103-47CF-B465-2771E197E63F}">
      <dsp:nvSpPr>
        <dsp:cNvPr id="0" name=""/>
        <dsp:cNvSpPr/>
      </dsp:nvSpPr>
      <dsp:spPr>
        <a:xfrm>
          <a:off x="4745088" y="2545532"/>
          <a:ext cx="2114937" cy="8972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kern="1200" dirty="0"/>
            <a:t>Using Kilman model of conflict management, teams can identify strategies to overcome conflicts successfully instead of allowing them to destroy trust and cooperation between members (Kilmann, 2008).</a:t>
          </a:r>
          <a:endParaRPr lang="en-US" sz="1100" kern="1200" dirty="0"/>
        </a:p>
      </dsp:txBody>
      <dsp:txXfrm>
        <a:off x="4745088" y="2545532"/>
        <a:ext cx="2114937" cy="897246"/>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radial5">
  <dgm:title val=""/>
  <dgm:desc val=""/>
  <dgm:catLst>
    <dgm:cat type="relationship" pri="23000"/>
    <dgm:cat type="cycle" pri="11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Name0">
    <dgm:varLst>
      <dgm:chMax val="1"/>
      <dgm:dir/>
      <dgm:animLvl val="ctr"/>
      <dgm:resizeHandles val="exact"/>
    </dgm:varLst>
    <dgm:choose name="Name1">
      <dgm:if name="Name2" func="var" arg="dir" op="equ" val="norm">
        <dgm:alg type="cycle">
          <dgm:param type="stAng" val="0"/>
          <dgm:param type="spanAng" val="360"/>
          <dgm:param type="ctrShpMap" val="fNode"/>
        </dgm:alg>
      </dgm:if>
      <dgm:else name="Name3">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w" for="ch" forName="parTrans" refType="w" refFor="ch" refForName="centerShape" fact="0.4"/>
      <dgm:constr type="w" for="ch" forName="node" refType="w" refFor="ch" refForName="centerShape" op="equ" fact="1.25"/>
      <dgm:constr type="sp" refType="w" refFor="ch" refForName="centerShape" op="equ" fact="0.4"/>
      <dgm:constr type="sibSp" refType="w" refFor="ch" refForName="node" fact="0.3"/>
      <dgm:constr type="primFontSz" for="ch" forName="centerShape" val="65"/>
      <dgm:constr type="primFontSz" for="des" forName="node" op="equ" val="65"/>
      <dgm:constr type="primFontSz" for="des" forName="node" refType="primFontSz" refFor="ch" refForName="centerShape" op="lte"/>
      <dgm:constr type="primFontSz" for="des" forName="connectorText" op="equ" val="55"/>
      <dgm:constr type="primFontSz" for="des" forName="connectorText" refType="primFontSz" refFor="ch" refForName="centerShape" op="lte" fact="0.8"/>
      <dgm:constr type="primFontSz" for="des" forName="connectorText" refType="primFontSz" refFor="des" refForName="node" op="lte"/>
    </dgm:constrLst>
    <dgm:choose name="Name4">
      <dgm:if name="Name5" axis="ch ch" ptType="node node" st="1 1" cnt="1 0" func="cnt" op="lte" val="6">
        <dgm:ruleLst>
          <dgm:rule type="w" for="ch" forName="node" val="NaN" fact="1" max="NaN"/>
        </dgm:ruleLst>
      </dgm:if>
      <dgm:if name="Name6" axis="ch ch" ptType="node node" st="1 1" cnt="1 0" func="cnt" op="lte" val="8">
        <dgm:ruleLst>
          <dgm:rule type="w" for="ch" forName="node" val="NaN" fact="0.9" max="NaN"/>
        </dgm:ruleLst>
      </dgm:if>
      <dgm:if name="Name7" axis="ch ch" ptType="node node" st="1 1" cnt="1 0" func="cnt" op="lte" val="10">
        <dgm:ruleLst>
          <dgm:rule type="w" for="ch" forName="node" val="NaN" fact="0.8" max="NaN"/>
        </dgm:ruleLst>
      </dgm:if>
      <dgm:if name="Name8" axis="ch ch" ptType="node node" st="1 1" cnt="1 0" func="cnt" op="lte" val="12">
        <dgm:ruleLst>
          <dgm:rule type="w" for="ch" forName="node" val="NaN" fact="0.7" max="NaN"/>
        </dgm:ruleLst>
      </dgm:if>
      <dgm:if name="Name9" axis="ch ch" ptType="node node" st="1 1" cnt="1 0" func="cnt" op="lte" val="14">
        <dgm:ruleLst>
          <dgm:rule type="w" for="ch" forName="node" val="NaN" fact="0.6" max="NaN"/>
        </dgm:ruleLst>
      </dgm:if>
      <dgm:else name="Name10">
        <dgm:ruleLst>
          <dgm:rule type="w" for="ch" forName="node" val="NaN" fact="0.5" max="NaN"/>
        </dgm:ruleLst>
      </dgm:else>
    </dgm:choose>
    <dgm:forEach name="Name11"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12" axis="ch">
        <dgm:forEach name="Name13" axis="self" ptType="parTrans">
          <dgm:layoutNode name="parTrans" styleLbl="sibTrans2D1">
            <dgm:alg type="conn">
              <dgm:param type="begPts" val="auto"/>
              <dgm:param type="endPts" val="auto"/>
            </dgm:alg>
            <dgm:shape xmlns:r="http://schemas.openxmlformats.org/officeDocument/2006/relationships" type="conn" r:blip="">
              <dgm:adjLst/>
            </dgm:shape>
            <dgm:presOf axis="self"/>
            <dgm:constrLst>
              <dgm:constr type="h" refType="w" fact="0.85"/>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name="Name14" axis="self" ptType="node">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w" val="INF" fact="NaN" max="NaN"/>
              <dgm:rule type="primFontSz" val="5" fact="NaN" max="NaN"/>
            </dgm:ruleLst>
          </dgm:layoutNode>
        </dgm:forEach>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arrow1">
  <dgm:title val=""/>
  <dgm:desc val=""/>
  <dgm:catLst>
    <dgm:cat type="relationship" pri="7000"/>
    <dgm:cat type="process" pri="32000"/>
  </dgm:catLst>
  <dgm:sampData>
    <dgm:dataModel>
      <dgm:ptLst>
        <dgm:pt modelId="0" type="doc"/>
        <dgm:pt modelId="1">
          <dgm:prSet phldr="1"/>
        </dgm:pt>
        <dgm:pt modelId="2">
          <dgm:prSet phldr="1"/>
        </dgm:pt>
      </dgm:ptLst>
      <dgm:cxnLst>
        <dgm:cxn modelId="4" srcId="0" destId="1" srcOrd="0" destOrd="0"/>
        <dgm:cxn modelId="5" srcId="0" destId="2" srcOrd="1"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ycle">
    <dgm:varLst>
      <dgm:dir/>
      <dgm:resizeHandles val="exact"/>
    </dgm:varLst>
    <dgm:choose name="Name0">
      <dgm:if name="Name1" axis="ch" ptType="node" func="cnt" op="equ" val="2">
        <dgm:choose name="Name2">
          <dgm:if name="Name3" func="var" arg="dir" op="equ" val="norm">
            <dgm:alg type="cycle">
              <dgm:param type="rotPath" val="alongPath"/>
              <dgm:param type="stAng" val="270"/>
            </dgm:alg>
          </dgm:if>
          <dgm:else name="Name4">
            <dgm:alg type="cycle">
              <dgm:param type="rotPath" val="alongPath"/>
              <dgm:param type="stAng" val="90"/>
              <dgm:param type="spanAng" val="-360"/>
            </dgm:alg>
          </dgm:else>
        </dgm:choose>
      </dgm:if>
      <dgm:else name="Name5">
        <dgm:choose name="Name6">
          <dgm:if name="Name7" func="var" arg="dir" op="equ" val="norm">
            <dgm:alg type="cycle">
              <dgm:param type="rotPath" val="alongPath"/>
            </dgm:alg>
          </dgm:if>
          <dgm:else name="Name8">
            <dgm:alg type="cycle">
              <dgm:param type="rotPath" val="alongPath"/>
              <dgm:param type="spanAng" val="-360"/>
            </dgm:alg>
          </dgm:else>
        </dgm:choose>
      </dgm:else>
    </dgm:choose>
    <dgm:shape xmlns:r="http://schemas.openxmlformats.org/officeDocument/2006/relationships" r:blip="">
      <dgm:adjLst/>
    </dgm:shape>
    <dgm:presOf/>
    <dgm:choose name="Name9">
      <dgm:if name="Name10" axis="ch" ptType="node" func="cnt" op="equ" val="2">
        <dgm:constrLst>
          <dgm:constr type="primFontSz" for="ch" ptType="node" op="equ" val="65"/>
          <dgm:constr type="w" for="ch" ptType="node" refType="w"/>
          <dgm:constr type="h" for="ch" ptType="node" refType="w" refFor="ch" refPtType="node"/>
          <dgm:constr type="sibSp" refType="w" refFor="ch" refPtType="node" fact="0.1"/>
          <dgm:constr type="diam" refType="w" refFor="ch" refPtType="node" fact="1.1"/>
        </dgm:constrLst>
      </dgm:if>
      <dgm:if name="Name11" axis="ch" ptType="node" func="cnt" op="equ" val="5">
        <dgm:constrLst>
          <dgm:constr type="primFontSz" for="ch" ptType="node" op="equ" val="65"/>
          <dgm:constr type="w" for="ch" ptType="node" refType="w"/>
          <dgm:constr type="h" for="ch" ptType="node" refType="w" refFor="ch" refPtType="node"/>
          <dgm:constr type="sibSp" refType="w" refFor="ch" refPtType="node" fact="-0.24"/>
        </dgm:constrLst>
      </dgm:if>
      <dgm:if name="Name12" axis="ch" ptType="node" func="cnt" op="equ" val="6">
        <dgm:constrLst>
          <dgm:constr type="primFontSz" for="ch" ptType="node" op="equ" val="65"/>
          <dgm:constr type="w" for="ch" ptType="node" refType="w"/>
          <dgm:constr type="h" for="ch" ptType="node" refType="w" refFor="ch" refPtType="node"/>
          <dgm:constr type="sibSp" refType="w" refFor="ch" refPtType="node" fact="-0.2"/>
        </dgm:constrLst>
      </dgm:if>
      <dgm:if name="Name13" axis="ch" ptType="node" func="cnt" op="equ" val="8">
        <dgm:constrLst>
          <dgm:constr type="primFontSz" for="ch" ptType="node" op="equ" val="65"/>
          <dgm:constr type="w" for="ch" ptType="node" refType="w"/>
          <dgm:constr type="h" for="ch" ptType="node" refType="w" refFor="ch" refPtType="node"/>
          <dgm:constr type="sibSp" refType="w" refFor="ch" refPtType="node" fact="-0.15"/>
        </dgm:constrLst>
      </dgm:if>
      <dgm:if name="Name14" axis="ch" ptType="node" func="cnt" op="equ" val="10">
        <dgm:constrLst>
          <dgm:constr type="primFontSz" for="ch" ptType="node" op="lte" val="65"/>
          <dgm:constr type="w" for="ch" ptType="node" refType="w"/>
          <dgm:constr type="h" for="ch" ptType="node" refType="w" refFor="ch" refPtType="node"/>
          <dgm:constr type="sibSp" refType="w" refFor="ch" refPtType="node" fact="-0.24"/>
        </dgm:constrLst>
      </dgm:if>
      <dgm:else name="Name15">
        <dgm:constrLst>
          <dgm:constr type="primFontSz" for="ch" ptType="node" op="equ" val="65"/>
          <dgm:constr type="w" for="ch" ptType="node" refType="w"/>
          <dgm:constr type="h" for="ch" ptType="node" refType="w" refFor="ch" refPtType="node"/>
          <dgm:constr type="sibSp" refType="w" refFor="ch" refPtType="node" fact="-0.35"/>
        </dgm:constrLst>
      </dgm:else>
    </dgm:choose>
    <dgm:ruleLst/>
    <dgm:forEach name="Name16" axis="ch" ptType="node">
      <dgm:layoutNode name="arrow">
        <dgm:varLst>
          <dgm:bulletEnabled val="1"/>
        </dgm:varLst>
        <dgm:alg type="tx"/>
        <dgm:shape xmlns:r="http://schemas.openxmlformats.org/officeDocument/2006/relationships" type="upArrow" r:blip="">
          <dgm:adjLst>
            <dgm:adj idx="2" val="0.35"/>
          </dgm:adjLst>
        </dgm:shape>
        <dgm:presOf axis="desOrSelf" ptType="node"/>
        <dgm:constrLst/>
        <dgm:ruleLst>
          <dgm:rule type="primFontSz" val="5" fact="NaN" max="NaN"/>
        </dgm:ruleLst>
      </dgm:layoutNode>
    </dgm:forEach>
  </dgm:layoutNode>
</dgm:layoutDef>
</file>

<file path=ppt/diagrams/layout4.xml><?xml version="1.0" encoding="utf-8"?>
<dgm:layoutDef xmlns:dgm="http://schemas.openxmlformats.org/drawingml/2006/diagram" xmlns:a="http://schemas.openxmlformats.org/drawingml/2006/main" uniqueId="urn:microsoft.com/office/officeart/2005/8/layout/arrow1">
  <dgm:title val=""/>
  <dgm:desc val=""/>
  <dgm:catLst>
    <dgm:cat type="relationship" pri="7000"/>
    <dgm:cat type="process" pri="32000"/>
  </dgm:catLst>
  <dgm:sampData>
    <dgm:dataModel>
      <dgm:ptLst>
        <dgm:pt modelId="0" type="doc"/>
        <dgm:pt modelId="1">
          <dgm:prSet phldr="1"/>
        </dgm:pt>
        <dgm:pt modelId="2">
          <dgm:prSet phldr="1"/>
        </dgm:pt>
      </dgm:ptLst>
      <dgm:cxnLst>
        <dgm:cxn modelId="4" srcId="0" destId="1" srcOrd="0" destOrd="0"/>
        <dgm:cxn modelId="5" srcId="0" destId="2" srcOrd="1"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ycle">
    <dgm:varLst>
      <dgm:dir/>
      <dgm:resizeHandles val="exact"/>
    </dgm:varLst>
    <dgm:choose name="Name0">
      <dgm:if name="Name1" axis="ch" ptType="node" func="cnt" op="equ" val="2">
        <dgm:choose name="Name2">
          <dgm:if name="Name3" func="var" arg="dir" op="equ" val="norm">
            <dgm:alg type="cycle">
              <dgm:param type="rotPath" val="alongPath"/>
              <dgm:param type="stAng" val="270"/>
            </dgm:alg>
          </dgm:if>
          <dgm:else name="Name4">
            <dgm:alg type="cycle">
              <dgm:param type="rotPath" val="alongPath"/>
              <dgm:param type="stAng" val="90"/>
              <dgm:param type="spanAng" val="-360"/>
            </dgm:alg>
          </dgm:else>
        </dgm:choose>
      </dgm:if>
      <dgm:else name="Name5">
        <dgm:choose name="Name6">
          <dgm:if name="Name7" func="var" arg="dir" op="equ" val="norm">
            <dgm:alg type="cycle">
              <dgm:param type="rotPath" val="alongPath"/>
            </dgm:alg>
          </dgm:if>
          <dgm:else name="Name8">
            <dgm:alg type="cycle">
              <dgm:param type="rotPath" val="alongPath"/>
              <dgm:param type="spanAng" val="-360"/>
            </dgm:alg>
          </dgm:else>
        </dgm:choose>
      </dgm:else>
    </dgm:choose>
    <dgm:shape xmlns:r="http://schemas.openxmlformats.org/officeDocument/2006/relationships" r:blip="">
      <dgm:adjLst/>
    </dgm:shape>
    <dgm:presOf/>
    <dgm:choose name="Name9">
      <dgm:if name="Name10" axis="ch" ptType="node" func="cnt" op="equ" val="2">
        <dgm:constrLst>
          <dgm:constr type="primFontSz" for="ch" ptType="node" op="equ" val="65"/>
          <dgm:constr type="w" for="ch" ptType="node" refType="w"/>
          <dgm:constr type="h" for="ch" ptType="node" refType="w" refFor="ch" refPtType="node"/>
          <dgm:constr type="sibSp" refType="w" refFor="ch" refPtType="node" fact="0.1"/>
          <dgm:constr type="diam" refType="w" refFor="ch" refPtType="node" fact="1.1"/>
        </dgm:constrLst>
      </dgm:if>
      <dgm:if name="Name11" axis="ch" ptType="node" func="cnt" op="equ" val="5">
        <dgm:constrLst>
          <dgm:constr type="primFontSz" for="ch" ptType="node" op="equ" val="65"/>
          <dgm:constr type="w" for="ch" ptType="node" refType="w"/>
          <dgm:constr type="h" for="ch" ptType="node" refType="w" refFor="ch" refPtType="node"/>
          <dgm:constr type="sibSp" refType="w" refFor="ch" refPtType="node" fact="-0.24"/>
        </dgm:constrLst>
      </dgm:if>
      <dgm:if name="Name12" axis="ch" ptType="node" func="cnt" op="equ" val="6">
        <dgm:constrLst>
          <dgm:constr type="primFontSz" for="ch" ptType="node" op="equ" val="65"/>
          <dgm:constr type="w" for="ch" ptType="node" refType="w"/>
          <dgm:constr type="h" for="ch" ptType="node" refType="w" refFor="ch" refPtType="node"/>
          <dgm:constr type="sibSp" refType="w" refFor="ch" refPtType="node" fact="-0.2"/>
        </dgm:constrLst>
      </dgm:if>
      <dgm:if name="Name13" axis="ch" ptType="node" func="cnt" op="equ" val="8">
        <dgm:constrLst>
          <dgm:constr type="primFontSz" for="ch" ptType="node" op="equ" val="65"/>
          <dgm:constr type="w" for="ch" ptType="node" refType="w"/>
          <dgm:constr type="h" for="ch" ptType="node" refType="w" refFor="ch" refPtType="node"/>
          <dgm:constr type="sibSp" refType="w" refFor="ch" refPtType="node" fact="-0.15"/>
        </dgm:constrLst>
      </dgm:if>
      <dgm:if name="Name14" axis="ch" ptType="node" func="cnt" op="equ" val="10">
        <dgm:constrLst>
          <dgm:constr type="primFontSz" for="ch" ptType="node" op="lte" val="65"/>
          <dgm:constr type="w" for="ch" ptType="node" refType="w"/>
          <dgm:constr type="h" for="ch" ptType="node" refType="w" refFor="ch" refPtType="node"/>
          <dgm:constr type="sibSp" refType="w" refFor="ch" refPtType="node" fact="-0.24"/>
        </dgm:constrLst>
      </dgm:if>
      <dgm:else name="Name15">
        <dgm:constrLst>
          <dgm:constr type="primFontSz" for="ch" ptType="node" op="equ" val="65"/>
          <dgm:constr type="w" for="ch" ptType="node" refType="w"/>
          <dgm:constr type="h" for="ch" ptType="node" refType="w" refFor="ch" refPtType="node"/>
          <dgm:constr type="sibSp" refType="w" refFor="ch" refPtType="node" fact="-0.35"/>
        </dgm:constrLst>
      </dgm:else>
    </dgm:choose>
    <dgm:ruleLst/>
    <dgm:forEach name="Name16" axis="ch" ptType="node">
      <dgm:layoutNode name="arrow">
        <dgm:varLst>
          <dgm:bulletEnabled val="1"/>
        </dgm:varLst>
        <dgm:alg type="tx"/>
        <dgm:shape xmlns:r="http://schemas.openxmlformats.org/officeDocument/2006/relationships" type="upArrow" r:blip="">
          <dgm:adjLst>
            <dgm:adj idx="2" val="0.35"/>
          </dgm:adjLst>
        </dgm:shape>
        <dgm:presOf axis="desOrSelf" ptType="node"/>
        <dgm:constrLst/>
        <dgm:ruleLst>
          <dgm:rule type="primFontSz" val="5" fact="NaN" max="NaN"/>
        </dgm:ruleLst>
      </dgm:layoutNode>
    </dgm:forEach>
  </dgm:layoutNode>
</dgm:layoutDef>
</file>

<file path=ppt/diagrams/layout5.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8280D1-34CA-16FB-9E12-D395963506EB}"/>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C78A03D3-DA01-6DAE-EDCD-2A864E0A5AE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2AF92B0B-3136-8BFF-85FD-4992B453BCF7}"/>
              </a:ext>
            </a:extLst>
          </p:cNvPr>
          <p:cNvSpPr>
            <a:spLocks noGrp="1"/>
          </p:cNvSpPr>
          <p:nvPr>
            <p:ph type="dt" sz="half" idx="10"/>
          </p:nvPr>
        </p:nvSpPr>
        <p:spPr/>
        <p:txBody>
          <a:bodyPr/>
          <a:lstStyle/>
          <a:p>
            <a:fld id="{CEA162B0-DBCF-4531-886A-4E42DA13ADA6}" type="datetimeFigureOut">
              <a:rPr lang="en-GB" smtClean="0"/>
              <a:t>08/03/2024</a:t>
            </a:fld>
            <a:endParaRPr lang="en-GB"/>
          </a:p>
        </p:txBody>
      </p:sp>
      <p:sp>
        <p:nvSpPr>
          <p:cNvPr id="5" name="Footer Placeholder 4">
            <a:extLst>
              <a:ext uri="{FF2B5EF4-FFF2-40B4-BE49-F238E27FC236}">
                <a16:creationId xmlns:a16="http://schemas.microsoft.com/office/drawing/2014/main" id="{18BE7F39-FD81-D587-C4F0-660E75D103D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73AB0D8-D4F0-B054-CE19-F4287EC69A4E}"/>
              </a:ext>
            </a:extLst>
          </p:cNvPr>
          <p:cNvSpPr>
            <a:spLocks noGrp="1"/>
          </p:cNvSpPr>
          <p:nvPr>
            <p:ph type="sldNum" sz="quarter" idx="12"/>
          </p:nvPr>
        </p:nvSpPr>
        <p:spPr/>
        <p:txBody>
          <a:bodyPr/>
          <a:lstStyle/>
          <a:p>
            <a:fld id="{1717B44C-AE57-40F2-8557-0707385E4B90}" type="slidenum">
              <a:rPr lang="en-GB" smtClean="0"/>
              <a:t>‹#›</a:t>
            </a:fld>
            <a:endParaRPr lang="en-GB"/>
          </a:p>
        </p:txBody>
      </p:sp>
    </p:spTree>
    <p:extLst>
      <p:ext uri="{BB962C8B-B14F-4D97-AF65-F5344CB8AC3E}">
        <p14:creationId xmlns:p14="http://schemas.microsoft.com/office/powerpoint/2010/main" val="381814780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63420A-F5D0-EC48-3B11-3F34B6470F53}"/>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E1116D1E-2DB1-1E33-50D2-731B3FBBCAF0}"/>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4A1D1992-B5D3-FE3E-C938-7010684CAD40}"/>
              </a:ext>
            </a:extLst>
          </p:cNvPr>
          <p:cNvSpPr>
            <a:spLocks noGrp="1"/>
          </p:cNvSpPr>
          <p:nvPr>
            <p:ph type="dt" sz="half" idx="10"/>
          </p:nvPr>
        </p:nvSpPr>
        <p:spPr/>
        <p:txBody>
          <a:bodyPr/>
          <a:lstStyle/>
          <a:p>
            <a:fld id="{CEA162B0-DBCF-4531-886A-4E42DA13ADA6}" type="datetimeFigureOut">
              <a:rPr lang="en-GB" smtClean="0"/>
              <a:t>08/03/2024</a:t>
            </a:fld>
            <a:endParaRPr lang="en-GB"/>
          </a:p>
        </p:txBody>
      </p:sp>
      <p:sp>
        <p:nvSpPr>
          <p:cNvPr id="5" name="Footer Placeholder 4">
            <a:extLst>
              <a:ext uri="{FF2B5EF4-FFF2-40B4-BE49-F238E27FC236}">
                <a16:creationId xmlns:a16="http://schemas.microsoft.com/office/drawing/2014/main" id="{B5BE1418-3324-545E-DDC5-CAAEAD78DD6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D49777B-F9C7-021F-DBBE-3CB595BF5125}"/>
              </a:ext>
            </a:extLst>
          </p:cNvPr>
          <p:cNvSpPr>
            <a:spLocks noGrp="1"/>
          </p:cNvSpPr>
          <p:nvPr>
            <p:ph type="sldNum" sz="quarter" idx="12"/>
          </p:nvPr>
        </p:nvSpPr>
        <p:spPr/>
        <p:txBody>
          <a:bodyPr/>
          <a:lstStyle/>
          <a:p>
            <a:fld id="{1717B44C-AE57-40F2-8557-0707385E4B90}" type="slidenum">
              <a:rPr lang="en-GB" smtClean="0"/>
              <a:t>‹#›</a:t>
            </a:fld>
            <a:endParaRPr lang="en-GB"/>
          </a:p>
        </p:txBody>
      </p:sp>
    </p:spTree>
    <p:extLst>
      <p:ext uri="{BB962C8B-B14F-4D97-AF65-F5344CB8AC3E}">
        <p14:creationId xmlns:p14="http://schemas.microsoft.com/office/powerpoint/2010/main" val="71178163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E935C8-0785-F9C7-9F63-C3584FDD8696}"/>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BAF770C3-FF00-8081-D802-0A91E8036689}"/>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C781E06F-E2B0-FB62-F57B-E31032238866}"/>
              </a:ext>
            </a:extLst>
          </p:cNvPr>
          <p:cNvSpPr>
            <a:spLocks noGrp="1"/>
          </p:cNvSpPr>
          <p:nvPr>
            <p:ph type="dt" sz="half" idx="10"/>
          </p:nvPr>
        </p:nvSpPr>
        <p:spPr/>
        <p:txBody>
          <a:bodyPr/>
          <a:lstStyle/>
          <a:p>
            <a:fld id="{CEA162B0-DBCF-4531-886A-4E42DA13ADA6}" type="datetimeFigureOut">
              <a:rPr lang="en-GB" smtClean="0"/>
              <a:t>08/03/2024</a:t>
            </a:fld>
            <a:endParaRPr lang="en-GB"/>
          </a:p>
        </p:txBody>
      </p:sp>
      <p:sp>
        <p:nvSpPr>
          <p:cNvPr id="5" name="Footer Placeholder 4">
            <a:extLst>
              <a:ext uri="{FF2B5EF4-FFF2-40B4-BE49-F238E27FC236}">
                <a16:creationId xmlns:a16="http://schemas.microsoft.com/office/drawing/2014/main" id="{CB0CE594-A179-D3A3-ECA3-3D4A6070279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1620906-617A-3F44-F3D2-578E5B31EA3B}"/>
              </a:ext>
            </a:extLst>
          </p:cNvPr>
          <p:cNvSpPr>
            <a:spLocks noGrp="1"/>
          </p:cNvSpPr>
          <p:nvPr>
            <p:ph type="sldNum" sz="quarter" idx="12"/>
          </p:nvPr>
        </p:nvSpPr>
        <p:spPr/>
        <p:txBody>
          <a:bodyPr/>
          <a:lstStyle/>
          <a:p>
            <a:fld id="{1717B44C-AE57-40F2-8557-0707385E4B90}" type="slidenum">
              <a:rPr lang="en-GB" smtClean="0"/>
              <a:t>‹#›</a:t>
            </a:fld>
            <a:endParaRPr lang="en-GB"/>
          </a:p>
        </p:txBody>
      </p:sp>
    </p:spTree>
    <p:extLst>
      <p:ext uri="{BB962C8B-B14F-4D97-AF65-F5344CB8AC3E}">
        <p14:creationId xmlns:p14="http://schemas.microsoft.com/office/powerpoint/2010/main" val="404491971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93D1D6-586E-1B22-CF9E-0E632E590D11}"/>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73A332AF-5496-E21D-EF84-9EAFA26341CE}"/>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03D0B8EB-C38F-A2B2-7BBD-8AF9EBE8C2E7}"/>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6EA03F9B-40A5-3BEA-1DF2-432E83D9A597}"/>
              </a:ext>
            </a:extLst>
          </p:cNvPr>
          <p:cNvSpPr>
            <a:spLocks noGrp="1"/>
          </p:cNvSpPr>
          <p:nvPr>
            <p:ph type="dt" sz="half" idx="10"/>
          </p:nvPr>
        </p:nvSpPr>
        <p:spPr/>
        <p:txBody>
          <a:bodyPr/>
          <a:lstStyle/>
          <a:p>
            <a:fld id="{CEA162B0-DBCF-4531-886A-4E42DA13ADA6}" type="datetimeFigureOut">
              <a:rPr lang="en-GB" smtClean="0"/>
              <a:t>08/03/2024</a:t>
            </a:fld>
            <a:endParaRPr lang="en-GB"/>
          </a:p>
        </p:txBody>
      </p:sp>
      <p:sp>
        <p:nvSpPr>
          <p:cNvPr id="6" name="Footer Placeholder 5">
            <a:extLst>
              <a:ext uri="{FF2B5EF4-FFF2-40B4-BE49-F238E27FC236}">
                <a16:creationId xmlns:a16="http://schemas.microsoft.com/office/drawing/2014/main" id="{E675AB41-0038-0D43-FC52-44A1D7E0B6C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44F8822-E1FC-BC5F-C0CC-DEDCF9E878EC}"/>
              </a:ext>
            </a:extLst>
          </p:cNvPr>
          <p:cNvSpPr>
            <a:spLocks noGrp="1"/>
          </p:cNvSpPr>
          <p:nvPr>
            <p:ph type="sldNum" sz="quarter" idx="12"/>
          </p:nvPr>
        </p:nvSpPr>
        <p:spPr/>
        <p:txBody>
          <a:bodyPr/>
          <a:lstStyle/>
          <a:p>
            <a:fld id="{1717B44C-AE57-40F2-8557-0707385E4B90}" type="slidenum">
              <a:rPr lang="en-GB" smtClean="0"/>
              <a:t>‹#›</a:t>
            </a:fld>
            <a:endParaRPr lang="en-GB"/>
          </a:p>
        </p:txBody>
      </p:sp>
    </p:spTree>
    <p:extLst>
      <p:ext uri="{BB962C8B-B14F-4D97-AF65-F5344CB8AC3E}">
        <p14:creationId xmlns:p14="http://schemas.microsoft.com/office/powerpoint/2010/main" val="255342731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685C9F-F7AF-3C3C-4974-B78661F11DAA}"/>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E5003749-A008-B50A-A774-A46D5FF3AD3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E1658D00-1486-DD72-8A8C-AD9E551CAABE}"/>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242B29AC-4263-07A9-15A5-BCF427593ED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3E10C86B-4DD2-31B6-1F55-817539541550}"/>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992ECBC8-5A54-9946-2673-4FF7EAE701F6}"/>
              </a:ext>
            </a:extLst>
          </p:cNvPr>
          <p:cNvSpPr>
            <a:spLocks noGrp="1"/>
          </p:cNvSpPr>
          <p:nvPr>
            <p:ph type="dt" sz="half" idx="10"/>
          </p:nvPr>
        </p:nvSpPr>
        <p:spPr/>
        <p:txBody>
          <a:bodyPr/>
          <a:lstStyle/>
          <a:p>
            <a:fld id="{CEA162B0-DBCF-4531-886A-4E42DA13ADA6}" type="datetimeFigureOut">
              <a:rPr lang="en-GB" smtClean="0"/>
              <a:t>08/03/2024</a:t>
            </a:fld>
            <a:endParaRPr lang="en-GB"/>
          </a:p>
        </p:txBody>
      </p:sp>
      <p:sp>
        <p:nvSpPr>
          <p:cNvPr id="8" name="Footer Placeholder 7">
            <a:extLst>
              <a:ext uri="{FF2B5EF4-FFF2-40B4-BE49-F238E27FC236}">
                <a16:creationId xmlns:a16="http://schemas.microsoft.com/office/drawing/2014/main" id="{53E0868A-8E38-F1C9-88FD-7E16F2D873C6}"/>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87542C62-D073-1E5C-F750-15A96021143C}"/>
              </a:ext>
            </a:extLst>
          </p:cNvPr>
          <p:cNvSpPr>
            <a:spLocks noGrp="1"/>
          </p:cNvSpPr>
          <p:nvPr>
            <p:ph type="sldNum" sz="quarter" idx="12"/>
          </p:nvPr>
        </p:nvSpPr>
        <p:spPr/>
        <p:txBody>
          <a:bodyPr/>
          <a:lstStyle/>
          <a:p>
            <a:fld id="{1717B44C-AE57-40F2-8557-0707385E4B90}" type="slidenum">
              <a:rPr lang="en-GB" smtClean="0"/>
              <a:t>‹#›</a:t>
            </a:fld>
            <a:endParaRPr lang="en-GB"/>
          </a:p>
        </p:txBody>
      </p:sp>
    </p:spTree>
    <p:extLst>
      <p:ext uri="{BB962C8B-B14F-4D97-AF65-F5344CB8AC3E}">
        <p14:creationId xmlns:p14="http://schemas.microsoft.com/office/powerpoint/2010/main" val="27641193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37EC14-DF27-4B78-1F7A-362A59032D24}"/>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1D8A49AE-5227-67A4-21E5-C0BD4AA9E217}"/>
              </a:ext>
            </a:extLst>
          </p:cNvPr>
          <p:cNvSpPr>
            <a:spLocks noGrp="1"/>
          </p:cNvSpPr>
          <p:nvPr>
            <p:ph type="dt" sz="half" idx="10"/>
          </p:nvPr>
        </p:nvSpPr>
        <p:spPr/>
        <p:txBody>
          <a:bodyPr/>
          <a:lstStyle/>
          <a:p>
            <a:fld id="{CEA162B0-DBCF-4531-886A-4E42DA13ADA6}" type="datetimeFigureOut">
              <a:rPr lang="en-GB" smtClean="0"/>
              <a:t>08/03/2024</a:t>
            </a:fld>
            <a:endParaRPr lang="en-GB"/>
          </a:p>
        </p:txBody>
      </p:sp>
      <p:sp>
        <p:nvSpPr>
          <p:cNvPr id="4" name="Footer Placeholder 3">
            <a:extLst>
              <a:ext uri="{FF2B5EF4-FFF2-40B4-BE49-F238E27FC236}">
                <a16:creationId xmlns:a16="http://schemas.microsoft.com/office/drawing/2014/main" id="{6125E8AC-17CD-9A89-D26C-C79BC9A8EFB5}"/>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4E78BF9C-0478-9A7D-7D4D-42DDA52EFA49}"/>
              </a:ext>
            </a:extLst>
          </p:cNvPr>
          <p:cNvSpPr>
            <a:spLocks noGrp="1"/>
          </p:cNvSpPr>
          <p:nvPr>
            <p:ph type="sldNum" sz="quarter" idx="12"/>
          </p:nvPr>
        </p:nvSpPr>
        <p:spPr/>
        <p:txBody>
          <a:bodyPr/>
          <a:lstStyle/>
          <a:p>
            <a:fld id="{1717B44C-AE57-40F2-8557-0707385E4B90}" type="slidenum">
              <a:rPr lang="en-GB" smtClean="0"/>
              <a:t>‹#›</a:t>
            </a:fld>
            <a:endParaRPr lang="en-GB"/>
          </a:p>
        </p:txBody>
      </p:sp>
    </p:spTree>
    <p:extLst>
      <p:ext uri="{BB962C8B-B14F-4D97-AF65-F5344CB8AC3E}">
        <p14:creationId xmlns:p14="http://schemas.microsoft.com/office/powerpoint/2010/main" val="7990277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AC04437-1D4B-E4F5-E92F-CB5793123A75}"/>
              </a:ext>
            </a:extLst>
          </p:cNvPr>
          <p:cNvSpPr>
            <a:spLocks noGrp="1"/>
          </p:cNvSpPr>
          <p:nvPr>
            <p:ph type="dt" sz="half" idx="10"/>
          </p:nvPr>
        </p:nvSpPr>
        <p:spPr/>
        <p:txBody>
          <a:bodyPr/>
          <a:lstStyle/>
          <a:p>
            <a:fld id="{CEA162B0-DBCF-4531-886A-4E42DA13ADA6}" type="datetimeFigureOut">
              <a:rPr lang="en-GB" smtClean="0"/>
              <a:t>08/03/2024</a:t>
            </a:fld>
            <a:endParaRPr lang="en-GB"/>
          </a:p>
        </p:txBody>
      </p:sp>
      <p:sp>
        <p:nvSpPr>
          <p:cNvPr id="3" name="Footer Placeholder 2">
            <a:extLst>
              <a:ext uri="{FF2B5EF4-FFF2-40B4-BE49-F238E27FC236}">
                <a16:creationId xmlns:a16="http://schemas.microsoft.com/office/drawing/2014/main" id="{BCA50514-FAC3-7711-0C12-525BEEB9FA2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0039C551-C964-0CC4-081A-6BBCC7C68A73}"/>
              </a:ext>
            </a:extLst>
          </p:cNvPr>
          <p:cNvSpPr>
            <a:spLocks noGrp="1"/>
          </p:cNvSpPr>
          <p:nvPr>
            <p:ph type="sldNum" sz="quarter" idx="12"/>
          </p:nvPr>
        </p:nvSpPr>
        <p:spPr/>
        <p:txBody>
          <a:bodyPr/>
          <a:lstStyle/>
          <a:p>
            <a:fld id="{1717B44C-AE57-40F2-8557-0707385E4B90}" type="slidenum">
              <a:rPr lang="en-GB" smtClean="0"/>
              <a:t>‹#›</a:t>
            </a:fld>
            <a:endParaRPr lang="en-GB"/>
          </a:p>
        </p:txBody>
      </p:sp>
    </p:spTree>
    <p:extLst>
      <p:ext uri="{BB962C8B-B14F-4D97-AF65-F5344CB8AC3E}">
        <p14:creationId xmlns:p14="http://schemas.microsoft.com/office/powerpoint/2010/main" val="91350149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033EE1-CEB1-2CA6-D8EE-A507516734E1}"/>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9453C989-F6D3-759E-36A9-69D59FA1E37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F628796C-F5DF-5DC3-2515-829AB359308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C7BCDB15-F08E-6900-A509-5C8479E48DE5}"/>
              </a:ext>
            </a:extLst>
          </p:cNvPr>
          <p:cNvSpPr>
            <a:spLocks noGrp="1"/>
          </p:cNvSpPr>
          <p:nvPr>
            <p:ph type="dt" sz="half" idx="10"/>
          </p:nvPr>
        </p:nvSpPr>
        <p:spPr/>
        <p:txBody>
          <a:bodyPr/>
          <a:lstStyle/>
          <a:p>
            <a:fld id="{CEA162B0-DBCF-4531-886A-4E42DA13ADA6}" type="datetimeFigureOut">
              <a:rPr lang="en-GB" smtClean="0"/>
              <a:t>08/03/2024</a:t>
            </a:fld>
            <a:endParaRPr lang="en-GB"/>
          </a:p>
        </p:txBody>
      </p:sp>
      <p:sp>
        <p:nvSpPr>
          <p:cNvPr id="6" name="Footer Placeholder 5">
            <a:extLst>
              <a:ext uri="{FF2B5EF4-FFF2-40B4-BE49-F238E27FC236}">
                <a16:creationId xmlns:a16="http://schemas.microsoft.com/office/drawing/2014/main" id="{BA971E1D-E2A7-9C7D-AA9E-9218D1C07B8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D7CB13B-C75C-3F5C-D038-1FBD55A17626}"/>
              </a:ext>
            </a:extLst>
          </p:cNvPr>
          <p:cNvSpPr>
            <a:spLocks noGrp="1"/>
          </p:cNvSpPr>
          <p:nvPr>
            <p:ph type="sldNum" sz="quarter" idx="12"/>
          </p:nvPr>
        </p:nvSpPr>
        <p:spPr/>
        <p:txBody>
          <a:bodyPr/>
          <a:lstStyle/>
          <a:p>
            <a:fld id="{1717B44C-AE57-40F2-8557-0707385E4B90}" type="slidenum">
              <a:rPr lang="en-GB" smtClean="0"/>
              <a:t>‹#›</a:t>
            </a:fld>
            <a:endParaRPr lang="en-GB"/>
          </a:p>
        </p:txBody>
      </p:sp>
    </p:spTree>
    <p:extLst>
      <p:ext uri="{BB962C8B-B14F-4D97-AF65-F5344CB8AC3E}">
        <p14:creationId xmlns:p14="http://schemas.microsoft.com/office/powerpoint/2010/main" val="12605972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1AD38A-7A81-341F-0895-73AE9B71DBE0}"/>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6B81F7C0-4C51-ADE9-F6F8-0B8F24EF7EE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DB250859-93D7-88FB-2A4F-98E54525E4B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5CA4ED03-9BBB-00B0-7CD6-47E883A54F8D}"/>
              </a:ext>
            </a:extLst>
          </p:cNvPr>
          <p:cNvSpPr>
            <a:spLocks noGrp="1"/>
          </p:cNvSpPr>
          <p:nvPr>
            <p:ph type="dt" sz="half" idx="10"/>
          </p:nvPr>
        </p:nvSpPr>
        <p:spPr/>
        <p:txBody>
          <a:bodyPr/>
          <a:lstStyle/>
          <a:p>
            <a:fld id="{CEA162B0-DBCF-4531-886A-4E42DA13ADA6}" type="datetimeFigureOut">
              <a:rPr lang="en-GB" smtClean="0"/>
              <a:t>08/03/2024</a:t>
            </a:fld>
            <a:endParaRPr lang="en-GB"/>
          </a:p>
        </p:txBody>
      </p:sp>
      <p:sp>
        <p:nvSpPr>
          <p:cNvPr id="6" name="Footer Placeholder 5">
            <a:extLst>
              <a:ext uri="{FF2B5EF4-FFF2-40B4-BE49-F238E27FC236}">
                <a16:creationId xmlns:a16="http://schemas.microsoft.com/office/drawing/2014/main" id="{0B9B3D6E-4266-ABDF-412D-C1B8A233C0F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9906C2A-B11A-94A7-A44B-E9316F45E104}"/>
              </a:ext>
            </a:extLst>
          </p:cNvPr>
          <p:cNvSpPr>
            <a:spLocks noGrp="1"/>
          </p:cNvSpPr>
          <p:nvPr>
            <p:ph type="sldNum" sz="quarter" idx="12"/>
          </p:nvPr>
        </p:nvSpPr>
        <p:spPr/>
        <p:txBody>
          <a:bodyPr/>
          <a:lstStyle/>
          <a:p>
            <a:fld id="{1717B44C-AE57-40F2-8557-0707385E4B90}" type="slidenum">
              <a:rPr lang="en-GB" smtClean="0"/>
              <a:t>‹#›</a:t>
            </a:fld>
            <a:endParaRPr lang="en-GB"/>
          </a:p>
        </p:txBody>
      </p:sp>
    </p:spTree>
    <p:extLst>
      <p:ext uri="{BB962C8B-B14F-4D97-AF65-F5344CB8AC3E}">
        <p14:creationId xmlns:p14="http://schemas.microsoft.com/office/powerpoint/2010/main" val="200205242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776AE9-83C7-6B05-9300-589332CE838C}"/>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03002CF6-2DDC-BC85-C255-0C16492EDD70}"/>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520E5874-A85C-2D22-265A-477AD2A6837C}"/>
              </a:ext>
            </a:extLst>
          </p:cNvPr>
          <p:cNvSpPr>
            <a:spLocks noGrp="1"/>
          </p:cNvSpPr>
          <p:nvPr>
            <p:ph type="dt" sz="half" idx="10"/>
          </p:nvPr>
        </p:nvSpPr>
        <p:spPr/>
        <p:txBody>
          <a:bodyPr/>
          <a:lstStyle/>
          <a:p>
            <a:fld id="{CEA162B0-DBCF-4531-886A-4E42DA13ADA6}" type="datetimeFigureOut">
              <a:rPr lang="en-GB" smtClean="0"/>
              <a:t>08/03/2024</a:t>
            </a:fld>
            <a:endParaRPr lang="en-GB"/>
          </a:p>
        </p:txBody>
      </p:sp>
      <p:sp>
        <p:nvSpPr>
          <p:cNvPr id="5" name="Footer Placeholder 4">
            <a:extLst>
              <a:ext uri="{FF2B5EF4-FFF2-40B4-BE49-F238E27FC236}">
                <a16:creationId xmlns:a16="http://schemas.microsoft.com/office/drawing/2014/main" id="{41FC1ADA-93F0-5069-307B-52138613A2C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1EBE0FA-36A5-3339-26EB-7E383A20BF0F}"/>
              </a:ext>
            </a:extLst>
          </p:cNvPr>
          <p:cNvSpPr>
            <a:spLocks noGrp="1"/>
          </p:cNvSpPr>
          <p:nvPr>
            <p:ph type="sldNum" sz="quarter" idx="12"/>
          </p:nvPr>
        </p:nvSpPr>
        <p:spPr/>
        <p:txBody>
          <a:bodyPr/>
          <a:lstStyle/>
          <a:p>
            <a:fld id="{1717B44C-AE57-40F2-8557-0707385E4B90}" type="slidenum">
              <a:rPr lang="en-GB" smtClean="0"/>
              <a:t>‹#›</a:t>
            </a:fld>
            <a:endParaRPr lang="en-GB"/>
          </a:p>
        </p:txBody>
      </p:sp>
    </p:spTree>
    <p:extLst>
      <p:ext uri="{BB962C8B-B14F-4D97-AF65-F5344CB8AC3E}">
        <p14:creationId xmlns:p14="http://schemas.microsoft.com/office/powerpoint/2010/main" val="58944654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ACA0456-1445-2FA9-8A94-12FCC62BBF60}"/>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9C127DB3-BF98-8B2D-814B-167435E7CBE7}"/>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D46C2337-4DEC-D29A-E5B4-9AA1F4225802}"/>
              </a:ext>
            </a:extLst>
          </p:cNvPr>
          <p:cNvSpPr>
            <a:spLocks noGrp="1"/>
          </p:cNvSpPr>
          <p:nvPr>
            <p:ph type="dt" sz="half" idx="10"/>
          </p:nvPr>
        </p:nvSpPr>
        <p:spPr/>
        <p:txBody>
          <a:bodyPr/>
          <a:lstStyle/>
          <a:p>
            <a:fld id="{CEA162B0-DBCF-4531-886A-4E42DA13ADA6}" type="datetimeFigureOut">
              <a:rPr lang="en-GB" smtClean="0"/>
              <a:t>08/03/2024</a:t>
            </a:fld>
            <a:endParaRPr lang="en-GB"/>
          </a:p>
        </p:txBody>
      </p:sp>
      <p:sp>
        <p:nvSpPr>
          <p:cNvPr id="5" name="Footer Placeholder 4">
            <a:extLst>
              <a:ext uri="{FF2B5EF4-FFF2-40B4-BE49-F238E27FC236}">
                <a16:creationId xmlns:a16="http://schemas.microsoft.com/office/drawing/2014/main" id="{8E2C1978-9D5E-8296-1B92-D2EF9341272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3055F6A-2724-C2EA-8E62-AD0F1CC55A05}"/>
              </a:ext>
            </a:extLst>
          </p:cNvPr>
          <p:cNvSpPr>
            <a:spLocks noGrp="1"/>
          </p:cNvSpPr>
          <p:nvPr>
            <p:ph type="sldNum" sz="quarter" idx="12"/>
          </p:nvPr>
        </p:nvSpPr>
        <p:spPr/>
        <p:txBody>
          <a:bodyPr/>
          <a:lstStyle/>
          <a:p>
            <a:fld id="{1717B44C-AE57-40F2-8557-0707385E4B90}" type="slidenum">
              <a:rPr lang="en-GB" smtClean="0"/>
              <a:t>‹#›</a:t>
            </a:fld>
            <a:endParaRPr lang="en-GB"/>
          </a:p>
        </p:txBody>
      </p:sp>
    </p:spTree>
    <p:extLst>
      <p:ext uri="{BB962C8B-B14F-4D97-AF65-F5344CB8AC3E}">
        <p14:creationId xmlns:p14="http://schemas.microsoft.com/office/powerpoint/2010/main" val="150001109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B645748-0EB6-5756-2966-B4D1E651531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FE5D65CB-3B2E-C40F-3A19-5BFDF7A1D3B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9E3B9959-DAC9-1EB1-E4F5-67DB6B6C52E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EA162B0-DBCF-4531-886A-4E42DA13ADA6}" type="datetimeFigureOut">
              <a:rPr lang="en-GB" smtClean="0"/>
              <a:t>08/03/2024</a:t>
            </a:fld>
            <a:endParaRPr lang="en-GB"/>
          </a:p>
        </p:txBody>
      </p:sp>
      <p:sp>
        <p:nvSpPr>
          <p:cNvPr id="5" name="Footer Placeholder 4">
            <a:extLst>
              <a:ext uri="{FF2B5EF4-FFF2-40B4-BE49-F238E27FC236}">
                <a16:creationId xmlns:a16="http://schemas.microsoft.com/office/drawing/2014/main" id="{A3483B9C-41AF-D3EC-0099-4C53C2D2B47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21CC9BDC-98DB-2A16-54A4-D6E97543991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717B44C-AE57-40F2-8557-0707385E4B90}" type="slidenum">
              <a:rPr lang="en-GB" smtClean="0"/>
              <a:t>‹#›</a:t>
            </a:fld>
            <a:endParaRPr lang="en-GB"/>
          </a:p>
        </p:txBody>
      </p:sp>
    </p:spTree>
    <p:extLst>
      <p:ext uri="{BB962C8B-B14F-4D97-AF65-F5344CB8AC3E}">
        <p14:creationId xmlns:p14="http://schemas.microsoft.com/office/powerpoint/2010/main" val="343445666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7.xml.rels><?xml version="1.0" encoding="UTF-8" standalone="yes"?>
<Relationships xmlns="http://schemas.openxmlformats.org/package/2006/relationships"><Relationship Id="rId8" Type="http://schemas.openxmlformats.org/officeDocument/2006/relationships/diagramLayout" Target="../diagrams/layout4.xml"/><Relationship Id="rId3" Type="http://schemas.openxmlformats.org/officeDocument/2006/relationships/diagramLayout" Target="../diagrams/layout3.xml"/><Relationship Id="rId7" Type="http://schemas.openxmlformats.org/officeDocument/2006/relationships/diagramData" Target="../diagrams/data4.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11" Type="http://schemas.microsoft.com/office/2007/relationships/diagramDrawing" Target="../diagrams/drawing4.xml"/><Relationship Id="rId5" Type="http://schemas.openxmlformats.org/officeDocument/2006/relationships/diagramColors" Target="../diagrams/colors3.xml"/><Relationship Id="rId10" Type="http://schemas.openxmlformats.org/officeDocument/2006/relationships/diagramColors" Target="../diagrams/colors4.xml"/><Relationship Id="rId4" Type="http://schemas.openxmlformats.org/officeDocument/2006/relationships/diagramQuickStyle" Target="../diagrams/quickStyle3.xml"/><Relationship Id="rId9" Type="http://schemas.openxmlformats.org/officeDocument/2006/relationships/diagramQuickStyle" Target="../diagrams/quickStyle4.xml"/></Relationships>
</file>

<file path=ppt/slides/_rels/slide8.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9" name="Rectangle 38">
            <a:extLst>
              <a:ext uri="{FF2B5EF4-FFF2-40B4-BE49-F238E27FC236}">
                <a16:creationId xmlns:a16="http://schemas.microsoft.com/office/drawing/2014/main" id="{7DA1F35B-C8F7-4A5A-9339-7DA4D785B3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Arc 39">
            <a:extLst>
              <a:ext uri="{FF2B5EF4-FFF2-40B4-BE49-F238E27FC236}">
                <a16:creationId xmlns:a16="http://schemas.microsoft.com/office/drawing/2014/main" id="{B2D4AD41-40DA-4A81-92F5-B6E3BA1ED8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746107">
            <a:off x="8175088" y="457951"/>
            <a:ext cx="2987899" cy="2987899"/>
          </a:xfrm>
          <a:prstGeom prst="arc">
            <a:avLst>
              <a:gd name="adj1" fmla="val 14612914"/>
              <a:gd name="adj2" fmla="val 0"/>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FC8D341-4714-6A9F-368A-EA2E8CCB0FFB}"/>
              </a:ext>
            </a:extLst>
          </p:cNvPr>
          <p:cNvSpPr>
            <a:spLocks noGrp="1"/>
          </p:cNvSpPr>
          <p:nvPr>
            <p:ph type="title"/>
          </p:nvPr>
        </p:nvSpPr>
        <p:spPr>
          <a:xfrm>
            <a:off x="838200" y="365125"/>
            <a:ext cx="10515600" cy="1325563"/>
          </a:xfrm>
        </p:spPr>
        <p:txBody>
          <a:bodyPr>
            <a:normAutofit/>
          </a:bodyPr>
          <a:lstStyle/>
          <a:p>
            <a:pPr algn="ctr"/>
            <a:r>
              <a:rPr lang="en-GB"/>
              <a:t>Effective Team Working and Communication </a:t>
            </a:r>
          </a:p>
        </p:txBody>
      </p:sp>
      <p:graphicFrame>
        <p:nvGraphicFramePr>
          <p:cNvPr id="26" name="Content Placeholder 3">
            <a:extLst>
              <a:ext uri="{FF2B5EF4-FFF2-40B4-BE49-F238E27FC236}">
                <a16:creationId xmlns:a16="http://schemas.microsoft.com/office/drawing/2014/main" id="{2D083DEE-D5DA-7712-86CF-EA1453E42F46}"/>
              </a:ext>
            </a:extLst>
          </p:cNvPr>
          <p:cNvGraphicFramePr>
            <a:graphicFrameLocks noGrp="1"/>
          </p:cNvGraphicFramePr>
          <p:nvPr>
            <p:ph idx="1"/>
            <p:extLst>
              <p:ext uri="{D42A27DB-BD31-4B8C-83A1-F6EECF244321}">
                <p14:modId xmlns:p14="http://schemas.microsoft.com/office/powerpoint/2010/main" val="4000178702"/>
              </p:ext>
            </p:extLst>
          </p:nvPr>
        </p:nvGraphicFramePr>
        <p:xfrm>
          <a:off x="1676869" y="1971326"/>
          <a:ext cx="8838263" cy="4059936"/>
        </p:xfrm>
        <a:graphic>
          <a:graphicData uri="http://schemas.openxmlformats.org/drawingml/2006/table">
            <a:tbl>
              <a:tblPr firstRow="1" bandRow="1">
                <a:tableStyleId>{00A15C55-8517-42AA-B614-E9B94910E393}</a:tableStyleId>
              </a:tblPr>
              <a:tblGrid>
                <a:gridCol w="5047148">
                  <a:extLst>
                    <a:ext uri="{9D8B030D-6E8A-4147-A177-3AD203B41FA5}">
                      <a16:colId xmlns:a16="http://schemas.microsoft.com/office/drawing/2014/main" val="3559396060"/>
                    </a:ext>
                  </a:extLst>
                </a:gridCol>
                <a:gridCol w="3791115">
                  <a:extLst>
                    <a:ext uri="{9D8B030D-6E8A-4147-A177-3AD203B41FA5}">
                      <a16:colId xmlns:a16="http://schemas.microsoft.com/office/drawing/2014/main" val="499754396"/>
                    </a:ext>
                  </a:extLst>
                </a:gridCol>
              </a:tblGrid>
              <a:tr h="707136">
                <a:tc>
                  <a:txBody>
                    <a:bodyPr/>
                    <a:lstStyle/>
                    <a:p>
                      <a:r>
                        <a:rPr lang="en-GB" sz="3300"/>
                        <a:t>Student Name:</a:t>
                      </a:r>
                    </a:p>
                  </a:txBody>
                  <a:tcPr marL="167640" marR="167640" marT="83820" marB="83820"/>
                </a:tc>
                <a:tc>
                  <a:txBody>
                    <a:bodyPr/>
                    <a:lstStyle/>
                    <a:p>
                      <a:r>
                        <a:rPr lang="en-GB" sz="3300"/>
                        <a:t>Student ID</a:t>
                      </a:r>
                    </a:p>
                  </a:txBody>
                  <a:tcPr marL="167640" marR="167640" marT="83820" marB="83820"/>
                </a:tc>
                <a:extLst>
                  <a:ext uri="{0D108BD9-81ED-4DB2-BD59-A6C34878D82A}">
                    <a16:rowId xmlns:a16="http://schemas.microsoft.com/office/drawing/2014/main" val="1254725205"/>
                  </a:ext>
                </a:extLst>
              </a:tr>
              <a:tr h="838200">
                <a:tc>
                  <a:txBody>
                    <a:bodyPr/>
                    <a:lstStyle/>
                    <a:p>
                      <a:r>
                        <a:rPr lang="en-GB" sz="3300" dirty="0"/>
                        <a:t>Iulia Adelina </a:t>
                      </a:r>
                      <a:r>
                        <a:rPr lang="en-GB" sz="3300" dirty="0" err="1"/>
                        <a:t>Chelu</a:t>
                      </a:r>
                      <a:endParaRPr lang="en-GB" sz="3300" dirty="0"/>
                    </a:p>
                  </a:txBody>
                  <a:tcPr marL="167640" marR="167640" marT="83820" marB="83820"/>
                </a:tc>
                <a:tc>
                  <a:txBody>
                    <a:bodyPr/>
                    <a:lstStyle/>
                    <a:p>
                      <a:r>
                        <a:rPr lang="en-GB" sz="3300" dirty="0"/>
                        <a:t>2027786</a:t>
                      </a:r>
                    </a:p>
                  </a:txBody>
                  <a:tcPr marL="167640" marR="167640" marT="83820" marB="83820"/>
                </a:tc>
                <a:extLst>
                  <a:ext uri="{0D108BD9-81ED-4DB2-BD59-A6C34878D82A}">
                    <a16:rowId xmlns:a16="http://schemas.microsoft.com/office/drawing/2014/main" val="3733047824"/>
                  </a:ext>
                </a:extLst>
              </a:tr>
              <a:tr h="838200">
                <a:tc>
                  <a:txBody>
                    <a:bodyPr/>
                    <a:lstStyle/>
                    <a:p>
                      <a:r>
                        <a:rPr lang="en-GB" sz="3300" dirty="0" err="1"/>
                        <a:t>Samariteanca</a:t>
                      </a:r>
                      <a:r>
                        <a:rPr lang="en-GB" sz="3300" dirty="0"/>
                        <a:t> Alina </a:t>
                      </a:r>
                      <a:r>
                        <a:rPr lang="en-GB" sz="3300" dirty="0" err="1"/>
                        <a:t>Drosu</a:t>
                      </a:r>
                      <a:endParaRPr lang="en-GB" sz="3300" dirty="0"/>
                    </a:p>
                  </a:txBody>
                  <a:tcPr marL="167640" marR="167640" marT="83820" marB="83820"/>
                </a:tc>
                <a:tc>
                  <a:txBody>
                    <a:bodyPr/>
                    <a:lstStyle/>
                    <a:p>
                      <a:r>
                        <a:rPr lang="en-GB" sz="3300" dirty="0"/>
                        <a:t>2234615</a:t>
                      </a:r>
                    </a:p>
                  </a:txBody>
                  <a:tcPr marL="167640" marR="167640" marT="83820" marB="83820"/>
                </a:tc>
                <a:extLst>
                  <a:ext uri="{0D108BD9-81ED-4DB2-BD59-A6C34878D82A}">
                    <a16:rowId xmlns:a16="http://schemas.microsoft.com/office/drawing/2014/main" val="2675067370"/>
                  </a:ext>
                </a:extLst>
              </a:tr>
              <a:tr h="838200">
                <a:tc>
                  <a:txBody>
                    <a:bodyPr/>
                    <a:lstStyle/>
                    <a:p>
                      <a:r>
                        <a:rPr lang="en-GB" sz="3300" dirty="0"/>
                        <a:t>Ana </a:t>
                      </a:r>
                      <a:r>
                        <a:rPr lang="en-GB" sz="3300" dirty="0" err="1"/>
                        <a:t>Ivona</a:t>
                      </a:r>
                      <a:r>
                        <a:rPr lang="en-GB" sz="3300" dirty="0"/>
                        <a:t> </a:t>
                      </a:r>
                      <a:r>
                        <a:rPr lang="en-GB" sz="3300" dirty="0" err="1"/>
                        <a:t>Misu</a:t>
                      </a:r>
                      <a:endParaRPr lang="en-GB" sz="3300" dirty="0"/>
                    </a:p>
                  </a:txBody>
                  <a:tcPr marL="167640" marR="167640" marT="83820" marB="83820"/>
                </a:tc>
                <a:tc>
                  <a:txBody>
                    <a:bodyPr/>
                    <a:lstStyle/>
                    <a:p>
                      <a:r>
                        <a:rPr lang="en-GB" sz="3300" dirty="0"/>
                        <a:t>2008695</a:t>
                      </a:r>
                    </a:p>
                  </a:txBody>
                  <a:tcPr marL="167640" marR="167640" marT="83820" marB="83820"/>
                </a:tc>
                <a:extLst>
                  <a:ext uri="{0D108BD9-81ED-4DB2-BD59-A6C34878D82A}">
                    <a16:rowId xmlns:a16="http://schemas.microsoft.com/office/drawing/2014/main" val="1864898768"/>
                  </a:ext>
                </a:extLst>
              </a:tr>
              <a:tr h="838200">
                <a:tc>
                  <a:txBody>
                    <a:bodyPr/>
                    <a:lstStyle/>
                    <a:p>
                      <a:r>
                        <a:rPr lang="en-GB" sz="3300" dirty="0"/>
                        <a:t>Mihaela Elena Marin</a:t>
                      </a:r>
                    </a:p>
                  </a:txBody>
                  <a:tcPr marL="167640" marR="167640" marT="83820" marB="83820"/>
                </a:tc>
                <a:tc>
                  <a:txBody>
                    <a:bodyPr/>
                    <a:lstStyle/>
                    <a:p>
                      <a:r>
                        <a:rPr lang="en-GB" sz="3300" dirty="0"/>
                        <a:t>2240233</a:t>
                      </a:r>
                    </a:p>
                  </a:txBody>
                  <a:tcPr marL="167640" marR="167640" marT="83820" marB="83820"/>
                </a:tc>
                <a:extLst>
                  <a:ext uri="{0D108BD9-81ED-4DB2-BD59-A6C34878D82A}">
                    <a16:rowId xmlns:a16="http://schemas.microsoft.com/office/drawing/2014/main" val="2997892122"/>
                  </a:ext>
                </a:extLst>
              </a:tr>
            </a:tbl>
          </a:graphicData>
        </a:graphic>
      </p:graphicFrame>
    </p:spTree>
    <p:extLst>
      <p:ext uri="{BB962C8B-B14F-4D97-AF65-F5344CB8AC3E}">
        <p14:creationId xmlns:p14="http://schemas.microsoft.com/office/powerpoint/2010/main" val="16088549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5BD09D-A4FF-A5F0-2002-AC7B83A7776B}"/>
              </a:ext>
            </a:extLst>
          </p:cNvPr>
          <p:cNvSpPr>
            <a:spLocks noGrp="1"/>
          </p:cNvSpPr>
          <p:nvPr>
            <p:ph type="title"/>
          </p:nvPr>
        </p:nvSpPr>
        <p:spPr/>
        <p:txBody>
          <a:bodyPr/>
          <a:lstStyle/>
          <a:p>
            <a:r>
              <a:rPr lang="en-GB" dirty="0"/>
              <a:t>Introduction </a:t>
            </a:r>
          </a:p>
        </p:txBody>
      </p:sp>
      <p:graphicFrame>
        <p:nvGraphicFramePr>
          <p:cNvPr id="5" name="Content Placeholder 2">
            <a:extLst>
              <a:ext uri="{FF2B5EF4-FFF2-40B4-BE49-F238E27FC236}">
                <a16:creationId xmlns:a16="http://schemas.microsoft.com/office/drawing/2014/main" id="{1B05218A-B75F-3F9F-3148-4133268668A6}"/>
              </a:ext>
            </a:extLst>
          </p:cNvPr>
          <p:cNvGraphicFramePr>
            <a:graphicFrameLocks noGrp="1"/>
          </p:cNvGraphicFramePr>
          <p:nvPr>
            <p:ph idx="1"/>
            <p:extLst>
              <p:ext uri="{D42A27DB-BD31-4B8C-83A1-F6EECF244321}">
                <p14:modId xmlns:p14="http://schemas.microsoft.com/office/powerpoint/2010/main" val="1570157331"/>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0862018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42" name="Rectangle 1041">
            <a:extLst>
              <a:ext uri="{FF2B5EF4-FFF2-40B4-BE49-F238E27FC236}">
                <a16:creationId xmlns:a16="http://schemas.microsoft.com/office/drawing/2014/main" id="{6D24BC9E-AC6A-42EE-AFD8-B290720B84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44" name="Rectangle 1043">
            <a:extLst>
              <a:ext uri="{FF2B5EF4-FFF2-40B4-BE49-F238E27FC236}">
                <a16:creationId xmlns:a16="http://schemas.microsoft.com/office/drawing/2014/main" id="{0990C621-3B8B-4820-8328-D47EF7CE82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4416" y="4107624"/>
            <a:ext cx="11167447" cy="2089317"/>
          </a:xfrm>
          <a:prstGeom prst="rect">
            <a:avLst/>
          </a:prstGeom>
          <a:ln w="12700">
            <a:solidFill>
              <a:srgbClr val="DEDEDE"/>
            </a:solidFill>
          </a:ln>
          <a:effectLst>
            <a:outerShdw blurRad="50800" dist="38100" dir="2700000" algn="tl" rotWithShape="0">
              <a:schemeClr val="bg2">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C69EDD3F-D5FA-B55A-F3D4-616A1D2F4F32}"/>
              </a:ext>
            </a:extLst>
          </p:cNvPr>
          <p:cNvSpPr>
            <a:spLocks noGrp="1"/>
          </p:cNvSpPr>
          <p:nvPr>
            <p:ph type="title"/>
          </p:nvPr>
        </p:nvSpPr>
        <p:spPr>
          <a:xfrm>
            <a:off x="1051560" y="4329321"/>
            <a:ext cx="3657600" cy="1645920"/>
          </a:xfrm>
        </p:spPr>
        <p:txBody>
          <a:bodyPr>
            <a:normAutofit/>
          </a:bodyPr>
          <a:lstStyle/>
          <a:p>
            <a:r>
              <a:rPr lang="en-GB" sz="3200"/>
              <a:t>Organisational Background/Context </a:t>
            </a:r>
          </a:p>
        </p:txBody>
      </p:sp>
      <p:pic>
        <p:nvPicPr>
          <p:cNvPr id="1026" name="Picture 2" descr="LVMH: An Investment Opportunity After It Fades from the Spotlight">
            <a:extLst>
              <a:ext uri="{FF2B5EF4-FFF2-40B4-BE49-F238E27FC236}">
                <a16:creationId xmlns:a16="http://schemas.microsoft.com/office/drawing/2014/main" id="{4D3A0449-8837-5635-2169-9BAB407B06C5}"/>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803589" y="361910"/>
            <a:ext cx="4994787" cy="3483864"/>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a:extLst>
              <a:ext uri="{FF2B5EF4-FFF2-40B4-BE49-F238E27FC236}">
                <a16:creationId xmlns:a16="http://schemas.microsoft.com/office/drawing/2014/main" id="{C5BAE5B8-6E1F-A5C3-F0B4-1935EC8F98C2}"/>
              </a:ext>
            </a:extLst>
          </p:cNvPr>
          <p:cNvPicPr>
            <a:picLocks noChangeAspect="1"/>
          </p:cNvPicPr>
          <p:nvPr/>
        </p:nvPicPr>
        <p:blipFill>
          <a:blip r:embed="rId3"/>
          <a:stretch>
            <a:fillRect/>
          </a:stretch>
        </p:blipFill>
        <p:spPr>
          <a:xfrm>
            <a:off x="6198887" y="559654"/>
            <a:ext cx="5522976" cy="3079058"/>
          </a:xfrm>
          <a:prstGeom prst="rect">
            <a:avLst/>
          </a:prstGeom>
        </p:spPr>
      </p:pic>
      <p:sp>
        <p:nvSpPr>
          <p:cNvPr id="1046" name="Rectangle 1045">
            <a:extLst>
              <a:ext uri="{FF2B5EF4-FFF2-40B4-BE49-F238E27FC236}">
                <a16:creationId xmlns:a16="http://schemas.microsoft.com/office/drawing/2014/main" id="{C1A2385B-1D2A-4E17-84FA-6CB7F0AAE4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408" y="4800238"/>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latin typeface="Calibri" panose="020F0502020204030204"/>
            </a:endParaRPr>
          </a:p>
        </p:txBody>
      </p:sp>
      <p:sp>
        <p:nvSpPr>
          <p:cNvPr id="1048" name="Rectangle 1047">
            <a:extLst>
              <a:ext uri="{FF2B5EF4-FFF2-40B4-BE49-F238E27FC236}">
                <a16:creationId xmlns:a16="http://schemas.microsoft.com/office/drawing/2014/main" id="{5E791F2F-79DB-4CC0-9FA1-001E3E91E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243541" y="5143137"/>
            <a:ext cx="14630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4BD3A23E-3851-D952-2413-9F8600F2005D}"/>
              </a:ext>
            </a:extLst>
          </p:cNvPr>
          <p:cNvSpPr>
            <a:spLocks noGrp="1"/>
          </p:cNvSpPr>
          <p:nvPr>
            <p:ph idx="1"/>
          </p:nvPr>
        </p:nvSpPr>
        <p:spPr>
          <a:xfrm>
            <a:off x="5250106" y="4329321"/>
            <a:ext cx="6106742" cy="1645920"/>
          </a:xfrm>
        </p:spPr>
        <p:txBody>
          <a:bodyPr anchor="ctr">
            <a:normAutofit/>
          </a:bodyPr>
          <a:lstStyle/>
          <a:p>
            <a:r>
              <a:rPr lang="en-GB" sz="1100" dirty="0"/>
              <a:t>LVMH was founded in 1854 by the designer Louis Vuitton. </a:t>
            </a:r>
          </a:p>
          <a:p>
            <a:r>
              <a:rPr lang="en-GB" sz="1100" dirty="0"/>
              <a:t>CEO- Bernard Arnold </a:t>
            </a:r>
          </a:p>
          <a:p>
            <a:r>
              <a:rPr lang="en-GB" sz="1100" dirty="0"/>
              <a:t>Headquartered in Paris France </a:t>
            </a:r>
          </a:p>
          <a:p>
            <a:r>
              <a:rPr lang="en-GB" sz="1100" dirty="0"/>
              <a:t>75 Houses and 86.2 bn euros in 2023 </a:t>
            </a:r>
          </a:p>
          <a:p>
            <a:r>
              <a:rPr lang="en-GB" sz="1100" dirty="0"/>
              <a:t>460 standalone stores in 50 countries (LMVH, 2023)</a:t>
            </a:r>
          </a:p>
          <a:p>
            <a:endParaRPr lang="en-GB" sz="1100" dirty="0"/>
          </a:p>
        </p:txBody>
      </p:sp>
    </p:spTree>
    <p:extLst>
      <p:ext uri="{BB962C8B-B14F-4D97-AF65-F5344CB8AC3E}">
        <p14:creationId xmlns:p14="http://schemas.microsoft.com/office/powerpoint/2010/main" val="325912062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9"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00100" y="1491343"/>
            <a:ext cx="3333749" cy="3499103"/>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C076E65-A8C0-E7A0-CA04-05B624276766}"/>
              </a:ext>
            </a:extLst>
          </p:cNvPr>
          <p:cNvSpPr>
            <a:spLocks noGrp="1"/>
          </p:cNvSpPr>
          <p:nvPr>
            <p:ph type="title"/>
          </p:nvPr>
        </p:nvSpPr>
        <p:spPr>
          <a:xfrm>
            <a:off x="1028700" y="1967266"/>
            <a:ext cx="2628900" cy="2547257"/>
          </a:xfrm>
          <a:noFill/>
        </p:spPr>
        <p:txBody>
          <a:bodyPr vert="horz" lIns="91440" tIns="45720" rIns="91440" bIns="45720" rtlCol="0" anchor="ctr">
            <a:normAutofit/>
          </a:bodyPr>
          <a:lstStyle/>
          <a:p>
            <a:pPr algn="ctr"/>
            <a:r>
              <a:rPr lang="en-US" sz="3600" kern="1200">
                <a:solidFill>
                  <a:srgbClr val="FFFFFF"/>
                </a:solidFill>
                <a:latin typeface="+mj-lt"/>
                <a:ea typeface="+mj-ea"/>
                <a:cs typeface="+mj-cs"/>
              </a:rPr>
              <a:t>Team Strengths within the organisation </a:t>
            </a:r>
          </a:p>
        </p:txBody>
      </p:sp>
      <p:pic>
        <p:nvPicPr>
          <p:cNvPr id="13" name="Picture 12" descr="A poster of a group of people with flowers&#10;&#10;Description automatically generated">
            <a:extLst>
              <a:ext uri="{FF2B5EF4-FFF2-40B4-BE49-F238E27FC236}">
                <a16:creationId xmlns:a16="http://schemas.microsoft.com/office/drawing/2014/main" id="{630D3631-51DC-DE40-C80D-16DB5F39D07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359940" y="643466"/>
            <a:ext cx="5476673" cy="5568739"/>
          </a:xfrm>
          <a:prstGeom prst="rect">
            <a:avLst/>
          </a:prstGeom>
        </p:spPr>
      </p:pic>
    </p:spTree>
    <p:extLst>
      <p:ext uri="{BB962C8B-B14F-4D97-AF65-F5344CB8AC3E}">
        <p14:creationId xmlns:p14="http://schemas.microsoft.com/office/powerpoint/2010/main" val="228481024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00100" y="1491343"/>
            <a:ext cx="3333749" cy="3499103"/>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B89B87A-BB54-C168-BE29-E316B3C19139}"/>
              </a:ext>
            </a:extLst>
          </p:cNvPr>
          <p:cNvSpPr>
            <a:spLocks noGrp="1"/>
          </p:cNvSpPr>
          <p:nvPr>
            <p:ph type="title"/>
          </p:nvPr>
        </p:nvSpPr>
        <p:spPr>
          <a:xfrm>
            <a:off x="1028700" y="1967266"/>
            <a:ext cx="2628900" cy="2547257"/>
          </a:xfrm>
          <a:noFill/>
        </p:spPr>
        <p:txBody>
          <a:bodyPr vert="horz" lIns="91440" tIns="45720" rIns="91440" bIns="45720" rtlCol="0" anchor="ctr">
            <a:normAutofit/>
          </a:bodyPr>
          <a:lstStyle/>
          <a:p>
            <a:pPr algn="ctr"/>
            <a:r>
              <a:rPr lang="en-US" sz="3600" kern="1200">
                <a:solidFill>
                  <a:srgbClr val="FFFFFF"/>
                </a:solidFill>
                <a:latin typeface="+mj-lt"/>
                <a:ea typeface="+mj-ea"/>
                <a:cs typeface="+mj-cs"/>
              </a:rPr>
              <a:t>Differences Between Groups and Teams </a:t>
            </a:r>
          </a:p>
        </p:txBody>
      </p:sp>
      <p:pic>
        <p:nvPicPr>
          <p:cNvPr id="6" name="Content Placeholder 5" descr="A screenshot of a group&#10;&#10;Description automatically generated">
            <a:extLst>
              <a:ext uri="{FF2B5EF4-FFF2-40B4-BE49-F238E27FC236}">
                <a16:creationId xmlns:a16="http://schemas.microsoft.com/office/drawing/2014/main" id="{DE2A46C5-CAAF-99FF-F990-D32EDD76C65D}"/>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bwMode="auto">
          <a:xfrm>
            <a:off x="5145932" y="643466"/>
            <a:ext cx="4991675" cy="556873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0657266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82113D4-E76B-AAFB-DECC-728B7CD1C011}"/>
              </a:ext>
            </a:extLst>
          </p:cNvPr>
          <p:cNvSpPr>
            <a:spLocks noGrp="1"/>
          </p:cNvSpPr>
          <p:nvPr>
            <p:ph type="title"/>
          </p:nvPr>
        </p:nvSpPr>
        <p:spPr>
          <a:xfrm>
            <a:off x="572493" y="238539"/>
            <a:ext cx="11018520" cy="1434415"/>
          </a:xfrm>
        </p:spPr>
        <p:txBody>
          <a:bodyPr anchor="b">
            <a:normAutofit/>
          </a:bodyPr>
          <a:lstStyle/>
          <a:p>
            <a:r>
              <a:rPr lang="en-GB" sz="5400"/>
              <a:t>Characteristics of an effective team </a:t>
            </a:r>
          </a:p>
        </p:txBody>
      </p:sp>
      <p:sp>
        <p:nvSpPr>
          <p:cNvPr id="11"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4" name="Content Placeholder 3">
            <a:extLst>
              <a:ext uri="{FF2B5EF4-FFF2-40B4-BE49-F238E27FC236}">
                <a16:creationId xmlns:a16="http://schemas.microsoft.com/office/drawing/2014/main" id="{21C98FE8-22A5-1BBE-D944-8EE118B0F64C}"/>
              </a:ext>
            </a:extLst>
          </p:cNvPr>
          <p:cNvGraphicFramePr>
            <a:graphicFrameLocks noGrp="1"/>
          </p:cNvGraphicFramePr>
          <p:nvPr>
            <p:ph idx="1"/>
            <p:extLst>
              <p:ext uri="{D42A27DB-BD31-4B8C-83A1-F6EECF244321}">
                <p14:modId xmlns:p14="http://schemas.microsoft.com/office/powerpoint/2010/main" val="3351139424"/>
              </p:ext>
            </p:extLst>
          </p:nvPr>
        </p:nvGraphicFramePr>
        <p:xfrm>
          <a:off x="572493" y="2071316"/>
          <a:ext cx="10972800" cy="411917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73380111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549004-F2CE-2CDC-64BA-A88C518BC5B7}"/>
              </a:ext>
            </a:extLst>
          </p:cNvPr>
          <p:cNvSpPr>
            <a:spLocks noGrp="1"/>
          </p:cNvSpPr>
          <p:nvPr>
            <p:ph type="title"/>
          </p:nvPr>
        </p:nvSpPr>
        <p:spPr/>
        <p:txBody>
          <a:bodyPr/>
          <a:lstStyle/>
          <a:p>
            <a:r>
              <a:rPr lang="en-GB" dirty="0"/>
              <a:t>Contemporary challenges faced by the organisation and solutions for them </a:t>
            </a:r>
          </a:p>
        </p:txBody>
      </p:sp>
      <p:graphicFrame>
        <p:nvGraphicFramePr>
          <p:cNvPr id="4" name="Content Placeholder 3">
            <a:extLst>
              <a:ext uri="{FF2B5EF4-FFF2-40B4-BE49-F238E27FC236}">
                <a16:creationId xmlns:a16="http://schemas.microsoft.com/office/drawing/2014/main" id="{B6437AAE-78D7-4DF3-A9A5-824BD2B31F11}"/>
              </a:ext>
            </a:extLst>
          </p:cNvPr>
          <p:cNvGraphicFramePr>
            <a:graphicFrameLocks noGrp="1"/>
          </p:cNvGraphicFramePr>
          <p:nvPr>
            <p:ph idx="1"/>
            <p:extLst>
              <p:ext uri="{D42A27DB-BD31-4B8C-83A1-F6EECF244321}">
                <p14:modId xmlns:p14="http://schemas.microsoft.com/office/powerpoint/2010/main" val="3320058930"/>
              </p:ext>
            </p:extLst>
          </p:nvPr>
        </p:nvGraphicFramePr>
        <p:xfrm>
          <a:off x="1275944" y="1835353"/>
          <a:ext cx="8685179"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5" name="Diagram 4">
            <a:extLst>
              <a:ext uri="{FF2B5EF4-FFF2-40B4-BE49-F238E27FC236}">
                <a16:creationId xmlns:a16="http://schemas.microsoft.com/office/drawing/2014/main" id="{A432F8B5-FBCC-C218-0289-9DBBCEAF5890}"/>
              </a:ext>
            </a:extLst>
          </p:cNvPr>
          <p:cNvGraphicFramePr/>
          <p:nvPr>
            <p:extLst>
              <p:ext uri="{D42A27DB-BD31-4B8C-83A1-F6EECF244321}">
                <p14:modId xmlns:p14="http://schemas.microsoft.com/office/powerpoint/2010/main" val="3068171768"/>
              </p:ext>
            </p:extLst>
          </p:nvPr>
        </p:nvGraphicFramePr>
        <p:xfrm>
          <a:off x="838200" y="1835353"/>
          <a:ext cx="10415337" cy="4188458"/>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extLst>
      <p:ext uri="{BB962C8B-B14F-4D97-AF65-F5344CB8AC3E}">
        <p14:creationId xmlns:p14="http://schemas.microsoft.com/office/powerpoint/2010/main" val="51495246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AB489C-DCEC-5708-E68A-A158A6165004}"/>
              </a:ext>
            </a:extLst>
          </p:cNvPr>
          <p:cNvSpPr>
            <a:spLocks noGrp="1"/>
          </p:cNvSpPr>
          <p:nvPr>
            <p:ph type="title"/>
          </p:nvPr>
        </p:nvSpPr>
        <p:spPr>
          <a:xfrm>
            <a:off x="838200" y="2340430"/>
            <a:ext cx="4245429" cy="2206364"/>
          </a:xfrm>
        </p:spPr>
        <p:txBody>
          <a:bodyPr vert="horz" lIns="91440" tIns="45720" rIns="91440" bIns="45720" rtlCol="0" anchor="ctr">
            <a:normAutofit/>
          </a:bodyPr>
          <a:lstStyle/>
          <a:p>
            <a:r>
              <a:rPr lang="en-US" kern="1200">
                <a:solidFill>
                  <a:schemeClr val="tx1"/>
                </a:solidFill>
                <a:latin typeface="+mj-lt"/>
                <a:ea typeface="+mj-ea"/>
                <a:cs typeface="+mj-cs"/>
              </a:rPr>
              <a:t>Conflict handling and delegation strategies </a:t>
            </a:r>
          </a:p>
        </p:txBody>
      </p:sp>
      <p:sp>
        <p:nvSpPr>
          <p:cNvPr id="3097" name="Freeform 5">
            <a:extLst>
              <a:ext uri="{FF2B5EF4-FFF2-40B4-BE49-F238E27FC236}">
                <a16:creationId xmlns:a16="http://schemas.microsoft.com/office/drawing/2014/main" id="{AF1E5E62-9EB9-408E-AE53-A04A4C8110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5920619" cy="2130951"/>
          </a:xfrm>
          <a:custGeom>
            <a:avLst/>
            <a:gdLst>
              <a:gd name="connsiteX0" fmla="*/ 0 w 5920619"/>
              <a:gd name="connsiteY0" fmla="*/ 0 h 2130951"/>
              <a:gd name="connsiteX1" fmla="*/ 3191370 w 5920619"/>
              <a:gd name="connsiteY1" fmla="*/ 0 h 2130951"/>
              <a:gd name="connsiteX2" fmla="*/ 3346315 w 5920619"/>
              <a:gd name="connsiteY2" fmla="*/ 0 h 2130951"/>
              <a:gd name="connsiteX3" fmla="*/ 5920619 w 5920619"/>
              <a:gd name="connsiteY3" fmla="*/ 0 h 2130951"/>
              <a:gd name="connsiteX4" fmla="*/ 4936971 w 5920619"/>
              <a:gd name="connsiteY4" fmla="*/ 2130951 h 2130951"/>
              <a:gd name="connsiteX5" fmla="*/ 0 w 5920619"/>
              <a:gd name="connsiteY5" fmla="*/ 2130951 h 2130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920619" h="2130951">
                <a:moveTo>
                  <a:pt x="0" y="0"/>
                </a:moveTo>
                <a:lnTo>
                  <a:pt x="3191370" y="0"/>
                </a:lnTo>
                <a:lnTo>
                  <a:pt x="3346315" y="0"/>
                </a:lnTo>
                <a:lnTo>
                  <a:pt x="5920619" y="0"/>
                </a:lnTo>
                <a:lnTo>
                  <a:pt x="4936971" y="2130951"/>
                </a:lnTo>
                <a:lnTo>
                  <a:pt x="0" y="2130951"/>
                </a:lnTo>
                <a:close/>
              </a:path>
            </a:pathLst>
          </a:cu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3074" name="Picture 2" descr="Thomas Kilmann Conflict Model - Management Weekly">
            <a:extLst>
              <a:ext uri="{FF2B5EF4-FFF2-40B4-BE49-F238E27FC236}">
                <a16:creationId xmlns:a16="http://schemas.microsoft.com/office/drawing/2014/main" id="{7C1CD27F-15E9-3F2A-863A-885BBAE3AAB2}"/>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085115" y="721914"/>
            <a:ext cx="5466806" cy="3321084"/>
          </a:xfrm>
          <a:prstGeom prst="rect">
            <a:avLst/>
          </a:prstGeom>
          <a:noFill/>
          <a:extLst>
            <a:ext uri="{909E8E84-426E-40DD-AFC4-6F175D3DCCD1}">
              <a14:hiddenFill xmlns:a14="http://schemas.microsoft.com/office/drawing/2010/main">
                <a:solidFill>
                  <a:srgbClr val="FFFFFF"/>
                </a:solidFill>
              </a14:hiddenFill>
            </a:ext>
          </a:extLst>
        </p:spPr>
      </p:pic>
      <p:sp>
        <p:nvSpPr>
          <p:cNvPr id="3099" name="Freeform 7">
            <a:extLst>
              <a:ext uri="{FF2B5EF4-FFF2-40B4-BE49-F238E27FC236}">
                <a16:creationId xmlns:a16="http://schemas.microsoft.com/office/drawing/2014/main" id="{9C5704B2-7C5B-4738-AF0D-4A2756A69F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66810" y="4683319"/>
            <a:ext cx="5925190" cy="2174681"/>
          </a:xfrm>
          <a:custGeom>
            <a:avLst/>
            <a:gdLst>
              <a:gd name="connsiteX0" fmla="*/ 1007162 w 5925190"/>
              <a:gd name="connsiteY0" fmla="*/ 0 h 2174681"/>
              <a:gd name="connsiteX1" fmla="*/ 5925190 w 5925190"/>
              <a:gd name="connsiteY1" fmla="*/ 0 h 2174681"/>
              <a:gd name="connsiteX2" fmla="*/ 5925190 w 5925190"/>
              <a:gd name="connsiteY2" fmla="*/ 2174681 h 2174681"/>
              <a:gd name="connsiteX3" fmla="*/ 0 w 5925190"/>
              <a:gd name="connsiteY3" fmla="*/ 2174681 h 2174681"/>
            </a:gdLst>
            <a:ahLst/>
            <a:cxnLst>
              <a:cxn ang="0">
                <a:pos x="connsiteX0" y="connsiteY0"/>
              </a:cxn>
              <a:cxn ang="0">
                <a:pos x="connsiteX1" y="connsiteY1"/>
              </a:cxn>
              <a:cxn ang="0">
                <a:pos x="connsiteX2" y="connsiteY2"/>
              </a:cxn>
              <a:cxn ang="0">
                <a:pos x="connsiteX3" y="connsiteY3"/>
              </a:cxn>
            </a:cxnLst>
            <a:rect l="l" t="t" r="r" b="b"/>
            <a:pathLst>
              <a:path w="5925190" h="2174681">
                <a:moveTo>
                  <a:pt x="1007162" y="0"/>
                </a:moveTo>
                <a:lnTo>
                  <a:pt x="5925190" y="0"/>
                </a:lnTo>
                <a:lnTo>
                  <a:pt x="5925190" y="2174681"/>
                </a:lnTo>
                <a:lnTo>
                  <a:pt x="0" y="2174681"/>
                </a:ln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101" name="Freeform 6">
            <a:extLst>
              <a:ext uri="{FF2B5EF4-FFF2-40B4-BE49-F238E27FC236}">
                <a16:creationId xmlns:a16="http://schemas.microsoft.com/office/drawing/2014/main" id="{DFB36DC4-A410-4DF1-8453-1D85743F5E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4683319"/>
            <a:ext cx="7092887" cy="2174681"/>
          </a:xfrm>
          <a:custGeom>
            <a:avLst/>
            <a:gdLst>
              <a:gd name="connsiteX0" fmla="*/ 0 w 7092887"/>
              <a:gd name="connsiteY0" fmla="*/ 0 h 2174681"/>
              <a:gd name="connsiteX1" fmla="*/ 7092887 w 7092887"/>
              <a:gd name="connsiteY1" fmla="*/ 0 h 2174681"/>
              <a:gd name="connsiteX2" fmla="*/ 6085725 w 7092887"/>
              <a:gd name="connsiteY2" fmla="*/ 2174681 h 2174681"/>
              <a:gd name="connsiteX3" fmla="*/ 1524000 w 7092887"/>
              <a:gd name="connsiteY3" fmla="*/ 2174681 h 2174681"/>
              <a:gd name="connsiteX4" fmla="*/ 1200418 w 7092887"/>
              <a:gd name="connsiteY4" fmla="*/ 2174681 h 2174681"/>
              <a:gd name="connsiteX5" fmla="*/ 0 w 7092887"/>
              <a:gd name="connsiteY5" fmla="*/ 2174681 h 21746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092887" h="2174681">
                <a:moveTo>
                  <a:pt x="0" y="0"/>
                </a:moveTo>
                <a:lnTo>
                  <a:pt x="7092887" y="0"/>
                </a:lnTo>
                <a:lnTo>
                  <a:pt x="6085725" y="2174681"/>
                </a:lnTo>
                <a:lnTo>
                  <a:pt x="1524000" y="2174681"/>
                </a:lnTo>
                <a:lnTo>
                  <a:pt x="1200418" y="2174681"/>
                </a:lnTo>
                <a:lnTo>
                  <a:pt x="0" y="2174681"/>
                </a:lnTo>
                <a:close/>
              </a:path>
            </a:pathLst>
          </a:custGeom>
          <a:solidFill>
            <a:srgbClr val="B2B2B2">
              <a:alpha val="7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rgbClr val="B2B2B2"/>
              </a:solidFill>
            </a:endParaRPr>
          </a:p>
        </p:txBody>
      </p:sp>
      <p:sp>
        <p:nvSpPr>
          <p:cNvPr id="4" name="TextBox 3">
            <a:extLst>
              <a:ext uri="{FF2B5EF4-FFF2-40B4-BE49-F238E27FC236}">
                <a16:creationId xmlns:a16="http://schemas.microsoft.com/office/drawing/2014/main" id="{FE5D645E-4CCB-5BA4-D8F3-090EFF312190}"/>
              </a:ext>
            </a:extLst>
          </p:cNvPr>
          <p:cNvSpPr txBox="1"/>
          <p:nvPr/>
        </p:nvSpPr>
        <p:spPr>
          <a:xfrm>
            <a:off x="7852612" y="4203032"/>
            <a:ext cx="2695072" cy="369332"/>
          </a:xfrm>
          <a:prstGeom prst="rect">
            <a:avLst/>
          </a:prstGeom>
          <a:noFill/>
        </p:spPr>
        <p:txBody>
          <a:bodyPr wrap="square" rtlCol="0">
            <a:spAutoFit/>
          </a:bodyPr>
          <a:lstStyle/>
          <a:p>
            <a:r>
              <a:rPr lang="en-GB" dirty="0"/>
              <a:t>Mishra et al., (2023)</a:t>
            </a:r>
          </a:p>
        </p:txBody>
      </p:sp>
    </p:spTree>
    <p:extLst>
      <p:ext uri="{BB962C8B-B14F-4D97-AF65-F5344CB8AC3E}">
        <p14:creationId xmlns:p14="http://schemas.microsoft.com/office/powerpoint/2010/main" val="75258961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AE2B703B-46F9-481A-A605-82E2A828C4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B8DDBE2-3372-334B-55DD-19809D34D78A}"/>
              </a:ext>
            </a:extLst>
          </p:cNvPr>
          <p:cNvSpPr>
            <a:spLocks noGrp="1"/>
          </p:cNvSpPr>
          <p:nvPr>
            <p:ph type="title"/>
          </p:nvPr>
        </p:nvSpPr>
        <p:spPr>
          <a:xfrm>
            <a:off x="838200" y="459863"/>
            <a:ext cx="10515600" cy="1004594"/>
          </a:xfrm>
        </p:spPr>
        <p:txBody>
          <a:bodyPr>
            <a:normAutofit/>
          </a:bodyPr>
          <a:lstStyle/>
          <a:p>
            <a:pPr algn="ctr"/>
            <a:r>
              <a:rPr lang="en-GB">
                <a:solidFill>
                  <a:srgbClr val="FFFFFF"/>
                </a:solidFill>
              </a:rPr>
              <a:t>Our team dynamics </a:t>
            </a:r>
          </a:p>
        </p:txBody>
      </p:sp>
      <p:sp>
        <p:nvSpPr>
          <p:cNvPr id="11" name="Rectangle: Rounded Corners 10">
            <a:extLst>
              <a:ext uri="{FF2B5EF4-FFF2-40B4-BE49-F238E27FC236}">
                <a16:creationId xmlns:a16="http://schemas.microsoft.com/office/drawing/2014/main" id="{F13BE4D7-0C3D-4906-B230-A1C5B4665C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496" y="1587970"/>
            <a:ext cx="11033008" cy="4768380"/>
          </a:xfrm>
          <a:prstGeom prst="roundRect">
            <a:avLst>
              <a:gd name="adj" fmla="val 3174"/>
            </a:avLst>
          </a:prstGeom>
          <a:solidFill>
            <a:schemeClr val="bg1">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4" name="Content Placeholder 3">
            <a:extLst>
              <a:ext uri="{FF2B5EF4-FFF2-40B4-BE49-F238E27FC236}">
                <a16:creationId xmlns:a16="http://schemas.microsoft.com/office/drawing/2014/main" id="{0559E759-D7D2-F5F3-2E1F-FBA6DBE48C50}"/>
              </a:ext>
            </a:extLst>
          </p:cNvPr>
          <p:cNvGraphicFramePr>
            <a:graphicFrameLocks noGrp="1"/>
          </p:cNvGraphicFramePr>
          <p:nvPr>
            <p:ph idx="1"/>
            <p:extLst>
              <p:ext uri="{D42A27DB-BD31-4B8C-83A1-F6EECF244321}">
                <p14:modId xmlns:p14="http://schemas.microsoft.com/office/powerpoint/2010/main" val="3614881568"/>
              </p:ext>
            </p:extLst>
          </p:nvPr>
        </p:nvGraphicFramePr>
        <p:xfrm>
          <a:off x="838200" y="1984151"/>
          <a:ext cx="10515601" cy="4500059"/>
        </p:xfrm>
        <a:graphic>
          <a:graphicData uri="http://schemas.openxmlformats.org/drawingml/2006/table">
            <a:tbl>
              <a:tblPr firstRow="1" bandRow="1">
                <a:tableStyleId>{00A15C55-8517-42AA-B614-E9B94910E393}</a:tableStyleId>
              </a:tblPr>
              <a:tblGrid>
                <a:gridCol w="2689260">
                  <a:extLst>
                    <a:ext uri="{9D8B030D-6E8A-4147-A177-3AD203B41FA5}">
                      <a16:colId xmlns:a16="http://schemas.microsoft.com/office/drawing/2014/main" val="2857749789"/>
                    </a:ext>
                  </a:extLst>
                </a:gridCol>
                <a:gridCol w="2540682">
                  <a:extLst>
                    <a:ext uri="{9D8B030D-6E8A-4147-A177-3AD203B41FA5}">
                      <a16:colId xmlns:a16="http://schemas.microsoft.com/office/drawing/2014/main" val="2249439827"/>
                    </a:ext>
                  </a:extLst>
                </a:gridCol>
                <a:gridCol w="2819266">
                  <a:extLst>
                    <a:ext uri="{9D8B030D-6E8A-4147-A177-3AD203B41FA5}">
                      <a16:colId xmlns:a16="http://schemas.microsoft.com/office/drawing/2014/main" val="2943673949"/>
                    </a:ext>
                  </a:extLst>
                </a:gridCol>
                <a:gridCol w="2466393">
                  <a:extLst>
                    <a:ext uri="{9D8B030D-6E8A-4147-A177-3AD203B41FA5}">
                      <a16:colId xmlns:a16="http://schemas.microsoft.com/office/drawing/2014/main" val="1927883653"/>
                    </a:ext>
                  </a:extLst>
                </a:gridCol>
              </a:tblGrid>
              <a:tr h="989529">
                <a:tc>
                  <a:txBody>
                    <a:bodyPr/>
                    <a:lstStyle/>
                    <a:p>
                      <a:r>
                        <a:rPr lang="en-GB" sz="2600"/>
                        <a:t>Student Name </a:t>
                      </a:r>
                    </a:p>
                  </a:txBody>
                  <a:tcPr marL="133720" marR="133720" marT="66860" marB="66860"/>
                </a:tc>
                <a:tc>
                  <a:txBody>
                    <a:bodyPr/>
                    <a:lstStyle/>
                    <a:p>
                      <a:r>
                        <a:rPr lang="en-GB" sz="2600"/>
                        <a:t>Highest Team Role </a:t>
                      </a:r>
                    </a:p>
                  </a:txBody>
                  <a:tcPr marL="133720" marR="133720" marT="66860" marB="66860"/>
                </a:tc>
                <a:tc>
                  <a:txBody>
                    <a:bodyPr/>
                    <a:lstStyle/>
                    <a:p>
                      <a:r>
                        <a:rPr lang="en-GB" sz="2600"/>
                        <a:t>Second Highest Team Roles </a:t>
                      </a:r>
                    </a:p>
                  </a:txBody>
                  <a:tcPr marL="133720" marR="133720" marT="66860" marB="66860"/>
                </a:tc>
                <a:tc>
                  <a:txBody>
                    <a:bodyPr/>
                    <a:lstStyle/>
                    <a:p>
                      <a:r>
                        <a:rPr lang="en-GB" sz="2600"/>
                        <a:t>Lowest Team Role</a:t>
                      </a:r>
                    </a:p>
                  </a:txBody>
                  <a:tcPr marL="133720" marR="133720" marT="66860" marB="66860"/>
                </a:tc>
                <a:extLst>
                  <a:ext uri="{0D108BD9-81ED-4DB2-BD59-A6C34878D82A}">
                    <a16:rowId xmlns:a16="http://schemas.microsoft.com/office/drawing/2014/main" val="1276254147"/>
                  </a:ext>
                </a:extLst>
              </a:tr>
              <a:tr h="989529">
                <a:tc>
                  <a:txBody>
                    <a:bodyPr/>
                    <a:lstStyle/>
                    <a:p>
                      <a:r>
                        <a:rPr lang="en-GB" sz="2600" dirty="0"/>
                        <a:t> Iulia Adelina </a:t>
                      </a:r>
                      <a:r>
                        <a:rPr lang="en-GB" sz="2600" dirty="0" err="1"/>
                        <a:t>Chelu</a:t>
                      </a:r>
                      <a:endParaRPr lang="en-GB" sz="2600" dirty="0"/>
                    </a:p>
                  </a:txBody>
                  <a:tcPr marL="133720" marR="133720" marT="66860" marB="66860"/>
                </a:tc>
                <a:tc>
                  <a:txBody>
                    <a:bodyPr/>
                    <a:lstStyle/>
                    <a:p>
                      <a:r>
                        <a:rPr lang="en-GB" sz="2600" dirty="0"/>
                        <a:t>Implementer</a:t>
                      </a:r>
                    </a:p>
                  </a:txBody>
                  <a:tcPr marL="133720" marR="133720" marT="66860" marB="66860"/>
                </a:tc>
                <a:tc>
                  <a:txBody>
                    <a:bodyPr/>
                    <a:lstStyle/>
                    <a:p>
                      <a:r>
                        <a:rPr lang="en-GB" sz="2600" dirty="0" err="1"/>
                        <a:t>Teamworker</a:t>
                      </a:r>
                      <a:endParaRPr lang="en-GB" sz="2600" dirty="0"/>
                    </a:p>
                  </a:txBody>
                  <a:tcPr marL="133720" marR="133720" marT="66860" marB="66860"/>
                </a:tc>
                <a:tc>
                  <a:txBody>
                    <a:bodyPr/>
                    <a:lstStyle/>
                    <a:p>
                      <a:r>
                        <a:rPr lang="en-GB" sz="2600" dirty="0"/>
                        <a:t>Plant</a:t>
                      </a:r>
                    </a:p>
                  </a:txBody>
                  <a:tcPr marL="133720" marR="133720" marT="66860" marB="66860"/>
                </a:tc>
                <a:extLst>
                  <a:ext uri="{0D108BD9-81ED-4DB2-BD59-A6C34878D82A}">
                    <a16:rowId xmlns:a16="http://schemas.microsoft.com/office/drawing/2014/main" val="3681843440"/>
                  </a:ext>
                </a:extLst>
              </a:tr>
              <a:tr h="668601">
                <a:tc>
                  <a:txBody>
                    <a:bodyPr/>
                    <a:lstStyle/>
                    <a:p>
                      <a:r>
                        <a:rPr lang="en-GB" sz="2600" dirty="0" err="1"/>
                        <a:t>Samariteanca</a:t>
                      </a:r>
                      <a:r>
                        <a:rPr lang="en-GB" sz="2600" dirty="0"/>
                        <a:t> Alina </a:t>
                      </a:r>
                      <a:r>
                        <a:rPr lang="en-GB" sz="2600" dirty="0" err="1"/>
                        <a:t>Drosu</a:t>
                      </a:r>
                      <a:endParaRPr lang="en-GB" sz="2600" dirty="0"/>
                    </a:p>
                  </a:txBody>
                  <a:tcPr marL="133720" marR="133720" marT="66860" marB="66860"/>
                </a:tc>
                <a:tc>
                  <a:txBody>
                    <a:bodyPr/>
                    <a:lstStyle/>
                    <a:p>
                      <a:r>
                        <a:rPr lang="en-GB" sz="2600" dirty="0" err="1"/>
                        <a:t>Teamworker</a:t>
                      </a:r>
                      <a:endParaRPr lang="en-GB" sz="2600" dirty="0"/>
                    </a:p>
                  </a:txBody>
                  <a:tcPr marL="133720" marR="133720" marT="66860" marB="66860"/>
                </a:tc>
                <a:tc>
                  <a:txBody>
                    <a:bodyPr/>
                    <a:lstStyle/>
                    <a:p>
                      <a:r>
                        <a:rPr lang="en-GB" sz="2600" dirty="0"/>
                        <a:t>Resource Investigator</a:t>
                      </a:r>
                    </a:p>
                  </a:txBody>
                  <a:tcPr marL="133720" marR="133720" marT="66860" marB="66860"/>
                </a:tc>
                <a:tc>
                  <a:txBody>
                    <a:bodyPr/>
                    <a:lstStyle/>
                    <a:p>
                      <a:r>
                        <a:rPr lang="en-GB" sz="2600" dirty="0"/>
                        <a:t>Completer Finisher</a:t>
                      </a:r>
                    </a:p>
                  </a:txBody>
                  <a:tcPr marL="133720" marR="133720" marT="66860" marB="66860"/>
                </a:tc>
                <a:extLst>
                  <a:ext uri="{0D108BD9-81ED-4DB2-BD59-A6C34878D82A}">
                    <a16:rowId xmlns:a16="http://schemas.microsoft.com/office/drawing/2014/main" val="4039709411"/>
                  </a:ext>
                </a:extLst>
              </a:tr>
              <a:tr h="668601">
                <a:tc>
                  <a:txBody>
                    <a:bodyPr/>
                    <a:lstStyle/>
                    <a:p>
                      <a:r>
                        <a:rPr lang="en-GB" sz="2600" dirty="0"/>
                        <a:t>Ana </a:t>
                      </a:r>
                      <a:r>
                        <a:rPr lang="en-GB" sz="2600" dirty="0" err="1"/>
                        <a:t>Ivona</a:t>
                      </a:r>
                      <a:r>
                        <a:rPr lang="en-GB" sz="2600" dirty="0"/>
                        <a:t> </a:t>
                      </a:r>
                      <a:r>
                        <a:rPr lang="en-GB" sz="2600" dirty="0" err="1"/>
                        <a:t>Misu</a:t>
                      </a:r>
                      <a:endParaRPr lang="en-GB" sz="2600" dirty="0"/>
                    </a:p>
                  </a:txBody>
                  <a:tcPr marL="133720" marR="133720" marT="66860" marB="66860"/>
                </a:tc>
                <a:tc>
                  <a:txBody>
                    <a:bodyPr/>
                    <a:lstStyle/>
                    <a:p>
                      <a:r>
                        <a:rPr lang="en-GB" sz="2600" dirty="0"/>
                        <a:t>Plant</a:t>
                      </a:r>
                    </a:p>
                  </a:txBody>
                  <a:tcPr marL="133720" marR="133720" marT="66860" marB="66860"/>
                </a:tc>
                <a:tc>
                  <a:txBody>
                    <a:bodyPr/>
                    <a:lstStyle/>
                    <a:p>
                      <a:r>
                        <a:rPr lang="en-GB" sz="2600" dirty="0"/>
                        <a:t>Specialist</a:t>
                      </a:r>
                    </a:p>
                  </a:txBody>
                  <a:tcPr marL="133720" marR="133720" marT="66860" marB="66860"/>
                </a:tc>
                <a:tc>
                  <a:txBody>
                    <a:bodyPr/>
                    <a:lstStyle/>
                    <a:p>
                      <a:r>
                        <a:rPr lang="en-GB" sz="2600" dirty="0"/>
                        <a:t>Shaper</a:t>
                      </a:r>
                    </a:p>
                  </a:txBody>
                  <a:tcPr marL="133720" marR="133720" marT="66860" marB="66860"/>
                </a:tc>
                <a:extLst>
                  <a:ext uri="{0D108BD9-81ED-4DB2-BD59-A6C34878D82A}">
                    <a16:rowId xmlns:a16="http://schemas.microsoft.com/office/drawing/2014/main" val="698064864"/>
                  </a:ext>
                </a:extLst>
              </a:tr>
              <a:tr h="668601">
                <a:tc>
                  <a:txBody>
                    <a:bodyPr/>
                    <a:lstStyle/>
                    <a:p>
                      <a:r>
                        <a:rPr lang="en-GB" sz="2600" dirty="0"/>
                        <a:t>Mihaela Elena Marin</a:t>
                      </a:r>
                    </a:p>
                  </a:txBody>
                  <a:tcPr marL="133720" marR="133720" marT="66860" marB="66860"/>
                </a:tc>
                <a:tc>
                  <a:txBody>
                    <a:bodyPr/>
                    <a:lstStyle/>
                    <a:p>
                      <a:r>
                        <a:rPr lang="en-GB" sz="2600" dirty="0"/>
                        <a:t>Co-ordinator</a:t>
                      </a:r>
                    </a:p>
                  </a:txBody>
                  <a:tcPr marL="133720" marR="133720" marT="66860" marB="66860"/>
                </a:tc>
                <a:tc>
                  <a:txBody>
                    <a:bodyPr/>
                    <a:lstStyle/>
                    <a:p>
                      <a:r>
                        <a:rPr lang="en-GB" sz="2600" dirty="0"/>
                        <a:t>Monitor Evaluator</a:t>
                      </a:r>
                    </a:p>
                  </a:txBody>
                  <a:tcPr marL="133720" marR="133720" marT="66860" marB="66860"/>
                </a:tc>
                <a:tc>
                  <a:txBody>
                    <a:bodyPr/>
                    <a:lstStyle/>
                    <a:p>
                      <a:r>
                        <a:rPr lang="en-GB" sz="2600" dirty="0"/>
                        <a:t>Completer Finisher</a:t>
                      </a:r>
                    </a:p>
                  </a:txBody>
                  <a:tcPr marL="133720" marR="133720" marT="66860" marB="66860"/>
                </a:tc>
                <a:extLst>
                  <a:ext uri="{0D108BD9-81ED-4DB2-BD59-A6C34878D82A}">
                    <a16:rowId xmlns:a16="http://schemas.microsoft.com/office/drawing/2014/main" val="541235335"/>
                  </a:ext>
                </a:extLst>
              </a:tr>
            </a:tbl>
          </a:graphicData>
        </a:graphic>
      </p:graphicFrame>
    </p:spTree>
    <p:extLst>
      <p:ext uri="{BB962C8B-B14F-4D97-AF65-F5344CB8AC3E}">
        <p14:creationId xmlns:p14="http://schemas.microsoft.com/office/powerpoint/2010/main" val="290220783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AE2B703B-46F9-481A-A605-82E2A828C4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C241606-5DFD-C09D-1106-85E14940D465}"/>
              </a:ext>
            </a:extLst>
          </p:cNvPr>
          <p:cNvSpPr>
            <a:spLocks noGrp="1"/>
          </p:cNvSpPr>
          <p:nvPr>
            <p:ph type="title"/>
          </p:nvPr>
        </p:nvSpPr>
        <p:spPr>
          <a:xfrm>
            <a:off x="838200" y="459863"/>
            <a:ext cx="10515600" cy="1004594"/>
          </a:xfrm>
        </p:spPr>
        <p:txBody>
          <a:bodyPr>
            <a:normAutofit/>
          </a:bodyPr>
          <a:lstStyle/>
          <a:p>
            <a:pPr algn="ctr"/>
            <a:r>
              <a:rPr lang="en-GB">
                <a:solidFill>
                  <a:srgbClr val="FFFFFF"/>
                </a:solidFill>
              </a:rPr>
              <a:t>Conclusion </a:t>
            </a:r>
          </a:p>
        </p:txBody>
      </p:sp>
      <p:sp>
        <p:nvSpPr>
          <p:cNvPr id="17" name="Rectangle: Rounded Corners 16">
            <a:extLst>
              <a:ext uri="{FF2B5EF4-FFF2-40B4-BE49-F238E27FC236}">
                <a16:creationId xmlns:a16="http://schemas.microsoft.com/office/drawing/2014/main" id="{F13BE4D7-0C3D-4906-B230-A1C5B4665C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496" y="1587970"/>
            <a:ext cx="11033008" cy="4768380"/>
          </a:xfrm>
          <a:prstGeom prst="roundRect">
            <a:avLst>
              <a:gd name="adj" fmla="val 3174"/>
            </a:avLst>
          </a:prstGeom>
          <a:solidFill>
            <a:schemeClr val="bg1">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D28F6F91-5D58-2F5C-8F04-0699E842A420}"/>
              </a:ext>
            </a:extLst>
          </p:cNvPr>
          <p:cNvGraphicFramePr>
            <a:graphicFrameLocks noGrp="1"/>
          </p:cNvGraphicFramePr>
          <p:nvPr>
            <p:ph idx="1"/>
            <p:extLst>
              <p:ext uri="{D42A27DB-BD31-4B8C-83A1-F6EECF244321}">
                <p14:modId xmlns:p14="http://schemas.microsoft.com/office/powerpoint/2010/main" val="304422057"/>
              </p:ext>
            </p:extLst>
          </p:nvPr>
        </p:nvGraphicFramePr>
        <p:xfrm>
          <a:off x="838200" y="1800911"/>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8254653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A455A7F-A122-EACC-DB2A-E3430FDC0627}"/>
              </a:ext>
            </a:extLst>
          </p:cNvPr>
          <p:cNvSpPr>
            <a:spLocks noGrp="1"/>
          </p:cNvSpPr>
          <p:nvPr>
            <p:ph type="title"/>
          </p:nvPr>
        </p:nvSpPr>
        <p:spPr>
          <a:xfrm>
            <a:off x="838200" y="365125"/>
            <a:ext cx="10515600" cy="1325563"/>
          </a:xfrm>
        </p:spPr>
        <p:txBody>
          <a:bodyPr>
            <a:normAutofit/>
          </a:bodyPr>
          <a:lstStyle/>
          <a:p>
            <a:r>
              <a:rPr lang="en-GB" sz="5400"/>
              <a:t>References </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3E32616-9ECA-6DF3-D623-596D30B7799B}"/>
              </a:ext>
            </a:extLst>
          </p:cNvPr>
          <p:cNvSpPr>
            <a:spLocks noGrp="1"/>
          </p:cNvSpPr>
          <p:nvPr>
            <p:ph idx="1"/>
          </p:nvPr>
        </p:nvSpPr>
        <p:spPr>
          <a:xfrm>
            <a:off x="838200" y="1929384"/>
            <a:ext cx="10515600" cy="4251960"/>
          </a:xfrm>
        </p:spPr>
        <p:txBody>
          <a:bodyPr>
            <a:normAutofit/>
          </a:bodyPr>
          <a:lstStyle/>
          <a:p>
            <a:pPr>
              <a:spcAft>
                <a:spcPts val="800"/>
              </a:spcAft>
            </a:pPr>
            <a:r>
              <a:rPr lang="en-GB" sz="1000" kern="100" dirty="0">
                <a:effectLst/>
                <a:latin typeface="Arial" panose="020B0604020202020204" pitchFamily="34" charset="0"/>
                <a:ea typeface="Calibri" panose="020F0502020204030204" pitchFamily="34" charset="0"/>
                <a:cs typeface="Times New Roman" panose="02020603050405020304" pitchFamily="18" charset="0"/>
              </a:rPr>
              <a:t>Asana, T. (2023) </a:t>
            </a:r>
            <a:r>
              <a:rPr lang="en-GB" sz="1000" i="1" kern="100" dirty="0">
                <a:effectLst/>
                <a:latin typeface="Arial" panose="020B0604020202020204" pitchFamily="34" charset="0"/>
                <a:ea typeface="Calibri" panose="020F0502020204030204" pitchFamily="34" charset="0"/>
                <a:cs typeface="Times New Roman" panose="02020603050405020304" pitchFamily="18" charset="0"/>
              </a:rPr>
              <a:t>Group vs. team: What’s the difference? [2023] • asana</a:t>
            </a:r>
            <a:r>
              <a:rPr lang="en-GB" sz="1000" kern="100" dirty="0">
                <a:effectLst/>
                <a:latin typeface="Arial" panose="020B0604020202020204" pitchFamily="34" charset="0"/>
                <a:ea typeface="Calibri" panose="020F0502020204030204" pitchFamily="34" charset="0"/>
                <a:cs typeface="Times New Roman" panose="02020603050405020304" pitchFamily="18" charset="0"/>
              </a:rPr>
              <a:t>, </a:t>
            </a:r>
            <a:r>
              <a:rPr lang="en-GB" sz="1000" i="1" kern="100" dirty="0">
                <a:effectLst/>
                <a:latin typeface="Arial" panose="020B0604020202020204" pitchFamily="34" charset="0"/>
                <a:ea typeface="Calibri" panose="020F0502020204030204" pitchFamily="34" charset="0"/>
                <a:cs typeface="Times New Roman" panose="02020603050405020304" pitchFamily="18" charset="0"/>
              </a:rPr>
              <a:t>Asana</a:t>
            </a:r>
            <a:r>
              <a:rPr lang="en-GB" sz="1000" kern="100" dirty="0">
                <a:effectLst/>
                <a:latin typeface="Arial" panose="020B0604020202020204" pitchFamily="34" charset="0"/>
                <a:ea typeface="Calibri" panose="020F0502020204030204" pitchFamily="34" charset="0"/>
                <a:cs typeface="Times New Roman" panose="02020603050405020304" pitchFamily="18" charset="0"/>
              </a:rPr>
              <a:t>. Available at: https://asana.com/resources/group-vs-team (Accessed: 13 February 2024). </a:t>
            </a:r>
            <a:endParaRPr lang="en-GB" sz="1000" kern="100" dirty="0">
              <a:effectLst/>
              <a:latin typeface="Calibri" panose="020F0502020204030204" pitchFamily="34" charset="0"/>
              <a:ea typeface="Calibri" panose="020F0502020204030204" pitchFamily="34" charset="0"/>
              <a:cs typeface="Times New Roman" panose="02020603050405020304" pitchFamily="18" charset="0"/>
            </a:endParaRPr>
          </a:p>
          <a:p>
            <a:pPr>
              <a:spcAft>
                <a:spcPts val="800"/>
              </a:spcAft>
            </a:pPr>
            <a:r>
              <a:rPr lang="en-GB" sz="1000" kern="100" dirty="0">
                <a:effectLst/>
                <a:latin typeface="Arial" panose="020B0604020202020204" pitchFamily="34" charset="0"/>
                <a:ea typeface="Calibri" panose="020F0502020204030204" pitchFamily="34" charset="0"/>
                <a:cs typeface="Times New Roman" panose="02020603050405020304" pitchFamily="18" charset="0"/>
              </a:rPr>
              <a:t>Belbin (2024) </a:t>
            </a:r>
            <a:r>
              <a:rPr lang="en-GB" sz="1000" i="1" kern="100" dirty="0">
                <a:effectLst/>
                <a:latin typeface="Arial" panose="020B0604020202020204" pitchFamily="34" charset="0"/>
                <a:ea typeface="Calibri" panose="020F0502020204030204" pitchFamily="34" charset="0"/>
                <a:cs typeface="Times New Roman" panose="02020603050405020304" pitchFamily="18" charset="0"/>
              </a:rPr>
              <a:t>The nine Belbin team roles</a:t>
            </a:r>
            <a:r>
              <a:rPr lang="en-GB" sz="1000" kern="100" dirty="0">
                <a:effectLst/>
                <a:latin typeface="Arial" panose="020B0604020202020204" pitchFamily="34" charset="0"/>
                <a:ea typeface="Calibri" panose="020F0502020204030204" pitchFamily="34" charset="0"/>
                <a:cs typeface="Times New Roman" panose="02020603050405020304" pitchFamily="18" charset="0"/>
              </a:rPr>
              <a:t>, </a:t>
            </a:r>
            <a:r>
              <a:rPr lang="en-GB" sz="1000" i="1" kern="100" dirty="0">
                <a:effectLst/>
                <a:latin typeface="Arial" panose="020B0604020202020204" pitchFamily="34" charset="0"/>
                <a:ea typeface="Calibri" panose="020F0502020204030204" pitchFamily="34" charset="0"/>
                <a:cs typeface="Times New Roman" panose="02020603050405020304" pitchFamily="18" charset="0"/>
              </a:rPr>
              <a:t>Belbin</a:t>
            </a:r>
            <a:r>
              <a:rPr lang="en-GB" sz="1000" kern="100" dirty="0">
                <a:effectLst/>
                <a:latin typeface="Arial" panose="020B0604020202020204" pitchFamily="34" charset="0"/>
                <a:ea typeface="Calibri" panose="020F0502020204030204" pitchFamily="34" charset="0"/>
                <a:cs typeface="Times New Roman" panose="02020603050405020304" pitchFamily="18" charset="0"/>
              </a:rPr>
              <a:t>. Available at: https://www.belbin.com/about/belbin-team-roles (Accessed: 13 February 2024). </a:t>
            </a:r>
            <a:endParaRPr lang="en-GB" sz="1000" kern="100" dirty="0">
              <a:effectLst/>
              <a:latin typeface="Calibri" panose="020F0502020204030204" pitchFamily="34" charset="0"/>
              <a:ea typeface="Calibri" panose="020F0502020204030204" pitchFamily="34" charset="0"/>
              <a:cs typeface="Times New Roman" panose="02020603050405020304" pitchFamily="18" charset="0"/>
            </a:endParaRPr>
          </a:p>
          <a:p>
            <a:pPr>
              <a:spcAft>
                <a:spcPts val="800"/>
              </a:spcAft>
            </a:pPr>
            <a:r>
              <a:rPr lang="en-GB" sz="1000" kern="100" dirty="0">
                <a:effectLst/>
                <a:latin typeface="Arial" panose="020B0604020202020204" pitchFamily="34" charset="0"/>
                <a:ea typeface="Calibri" panose="020F0502020204030204" pitchFamily="34" charset="0"/>
                <a:cs typeface="Times New Roman" panose="02020603050405020304" pitchFamily="18" charset="0"/>
              </a:rPr>
              <a:t>Belbin, M., (2004). Belbin team roles. </a:t>
            </a:r>
            <a:r>
              <a:rPr lang="en-GB" sz="1000" i="1" kern="100" dirty="0">
                <a:effectLst/>
                <a:latin typeface="Arial" panose="020B0604020202020204" pitchFamily="34" charset="0"/>
                <a:ea typeface="Calibri" panose="020F0502020204030204" pitchFamily="34" charset="0"/>
                <a:cs typeface="Times New Roman" panose="02020603050405020304" pitchFamily="18" charset="0"/>
              </a:rPr>
              <a:t>Book Belbin Team Roles</a:t>
            </a:r>
            <a:r>
              <a:rPr lang="en-GB" sz="1000" kern="100" dirty="0">
                <a:effectLst/>
                <a:latin typeface="Arial" panose="020B0604020202020204" pitchFamily="34" charset="0"/>
                <a:ea typeface="Calibri" panose="020F0502020204030204" pitchFamily="34" charset="0"/>
                <a:cs typeface="Times New Roman" panose="02020603050405020304" pitchFamily="18" charset="0"/>
              </a:rPr>
              <a:t>.</a:t>
            </a:r>
            <a:endParaRPr lang="en-GB" sz="1000" kern="100" dirty="0">
              <a:effectLst/>
              <a:latin typeface="Calibri" panose="020F0502020204030204" pitchFamily="34" charset="0"/>
              <a:ea typeface="Calibri" panose="020F0502020204030204" pitchFamily="34" charset="0"/>
              <a:cs typeface="Times New Roman" panose="02020603050405020304" pitchFamily="18" charset="0"/>
            </a:endParaRPr>
          </a:p>
          <a:p>
            <a:pPr>
              <a:spcAft>
                <a:spcPts val="800"/>
              </a:spcAft>
            </a:pPr>
            <a:r>
              <a:rPr lang="en-GB" sz="1000" kern="100" dirty="0">
                <a:effectLst/>
                <a:latin typeface="Arial" panose="020B0604020202020204" pitchFamily="34" charset="0"/>
                <a:ea typeface="Calibri" panose="020F0502020204030204" pitchFamily="34" charset="0"/>
                <a:cs typeface="Times New Roman" panose="02020603050405020304" pitchFamily="18" charset="0"/>
              </a:rPr>
              <a:t>Boddy, D. (2017). </a:t>
            </a:r>
            <a:r>
              <a:rPr lang="en-GB" sz="1000" i="1" kern="100" dirty="0">
                <a:effectLst/>
                <a:latin typeface="Arial" panose="020B0604020202020204" pitchFamily="34" charset="0"/>
                <a:ea typeface="Calibri" panose="020F0502020204030204" pitchFamily="34" charset="0"/>
                <a:cs typeface="Times New Roman" panose="02020603050405020304" pitchFamily="18" charset="0"/>
              </a:rPr>
              <a:t>Management</a:t>
            </a:r>
            <a:r>
              <a:rPr lang="en-GB" sz="1000" kern="100" dirty="0">
                <a:effectLst/>
                <a:latin typeface="Arial" panose="020B0604020202020204" pitchFamily="34" charset="0"/>
                <a:ea typeface="Calibri" panose="020F0502020204030204" pitchFamily="34" charset="0"/>
                <a:cs typeface="Times New Roman" panose="02020603050405020304" pitchFamily="18" charset="0"/>
              </a:rPr>
              <a:t>. 7th ed. Harlow, England: Pearson. </a:t>
            </a:r>
            <a:endParaRPr lang="en-GB" sz="1000" kern="100" dirty="0">
              <a:effectLst/>
              <a:latin typeface="Calibri" panose="020F0502020204030204" pitchFamily="34" charset="0"/>
              <a:ea typeface="Calibri" panose="020F0502020204030204" pitchFamily="34" charset="0"/>
              <a:cs typeface="Times New Roman" panose="02020603050405020304" pitchFamily="18" charset="0"/>
            </a:endParaRPr>
          </a:p>
          <a:p>
            <a:pPr>
              <a:spcAft>
                <a:spcPts val="800"/>
              </a:spcAft>
            </a:pPr>
            <a:r>
              <a:rPr lang="en-GB" sz="1000" kern="100" dirty="0">
                <a:effectLst/>
                <a:latin typeface="Arial" panose="020B0604020202020204" pitchFamily="34" charset="0"/>
                <a:ea typeface="Calibri" panose="020F0502020204030204" pitchFamily="34" charset="0"/>
                <a:cs typeface="Times New Roman" panose="02020603050405020304" pitchFamily="18" charset="0"/>
              </a:rPr>
              <a:t>Chow, A. (2023) </a:t>
            </a:r>
            <a:r>
              <a:rPr lang="en-GB" sz="1000" i="1" kern="100" dirty="0">
                <a:effectLst/>
                <a:latin typeface="Arial" panose="020B0604020202020204" pitchFamily="34" charset="0"/>
                <a:ea typeface="Calibri" panose="020F0502020204030204" pitchFamily="34" charset="0"/>
                <a:cs typeface="Times New Roman" panose="02020603050405020304" pitchFamily="18" charset="0"/>
              </a:rPr>
              <a:t>LVMH: An investment opportunity after it fades from the spotlight</a:t>
            </a:r>
            <a:r>
              <a:rPr lang="en-GB" sz="1000" kern="100" dirty="0">
                <a:effectLst/>
                <a:latin typeface="Arial" panose="020B0604020202020204" pitchFamily="34" charset="0"/>
                <a:ea typeface="Calibri" panose="020F0502020204030204" pitchFamily="34" charset="0"/>
                <a:cs typeface="Times New Roman" panose="02020603050405020304" pitchFamily="18" charset="0"/>
              </a:rPr>
              <a:t>, </a:t>
            </a:r>
            <a:r>
              <a:rPr lang="en-GB" sz="1000" i="1" kern="100" dirty="0">
                <a:effectLst/>
                <a:latin typeface="Arial" panose="020B0604020202020204" pitchFamily="34" charset="0"/>
                <a:ea typeface="Calibri" panose="020F0502020204030204" pitchFamily="34" charset="0"/>
                <a:cs typeface="Times New Roman" panose="02020603050405020304" pitchFamily="18" charset="0"/>
              </a:rPr>
              <a:t>LVMH: An Investment Opportunity After It Fades from the Spotlight</a:t>
            </a:r>
            <a:r>
              <a:rPr lang="en-GB" sz="1000" kern="100" dirty="0">
                <a:effectLst/>
                <a:latin typeface="Arial" panose="020B0604020202020204" pitchFamily="34" charset="0"/>
                <a:ea typeface="Calibri" panose="020F0502020204030204" pitchFamily="34" charset="0"/>
                <a:cs typeface="Times New Roman" panose="02020603050405020304" pitchFamily="18" charset="0"/>
              </a:rPr>
              <a:t>. Available at: https://finbiteinsights.substack.com/p/lvmh-an-investment-opportunity-after (Accessed: 13 February 2024). </a:t>
            </a:r>
            <a:endParaRPr lang="en-GB" sz="1000" kern="100" dirty="0">
              <a:effectLst/>
              <a:latin typeface="Calibri" panose="020F0502020204030204" pitchFamily="34" charset="0"/>
              <a:ea typeface="Calibri" panose="020F0502020204030204" pitchFamily="34" charset="0"/>
              <a:cs typeface="Times New Roman" panose="02020603050405020304" pitchFamily="18" charset="0"/>
            </a:endParaRPr>
          </a:p>
          <a:p>
            <a:pPr>
              <a:spcAft>
                <a:spcPts val="800"/>
              </a:spcAft>
            </a:pPr>
            <a:r>
              <a:rPr lang="en-GB" sz="1000" kern="100" dirty="0">
                <a:effectLst/>
                <a:latin typeface="Arial" panose="020B0604020202020204" pitchFamily="34" charset="0"/>
                <a:ea typeface="Calibri" panose="020F0502020204030204" pitchFamily="34" charset="0"/>
                <a:cs typeface="Times New Roman" panose="02020603050405020304" pitchFamily="18" charset="0"/>
              </a:rPr>
              <a:t>Danziger, P.N. (2022) </a:t>
            </a:r>
            <a:r>
              <a:rPr lang="en-GB" sz="1000" i="1" kern="100" dirty="0">
                <a:effectLst/>
                <a:latin typeface="Arial" panose="020B0604020202020204" pitchFamily="34" charset="0"/>
                <a:ea typeface="Calibri" panose="020F0502020204030204" pitchFamily="34" charset="0"/>
                <a:cs typeface="Times New Roman" panose="02020603050405020304" pitchFamily="18" charset="0"/>
              </a:rPr>
              <a:t>Louis Vuitton raises prices and workers walk out, challenging its creative cultural claim</a:t>
            </a:r>
            <a:r>
              <a:rPr lang="en-GB" sz="1000" kern="100" dirty="0">
                <a:effectLst/>
                <a:latin typeface="Arial" panose="020B0604020202020204" pitchFamily="34" charset="0"/>
                <a:ea typeface="Calibri" panose="020F0502020204030204" pitchFamily="34" charset="0"/>
                <a:cs typeface="Times New Roman" panose="02020603050405020304" pitchFamily="18" charset="0"/>
              </a:rPr>
              <a:t>, </a:t>
            </a:r>
            <a:r>
              <a:rPr lang="en-GB" sz="1000" i="1" kern="100" dirty="0">
                <a:effectLst/>
                <a:latin typeface="Arial" panose="020B0604020202020204" pitchFamily="34" charset="0"/>
                <a:ea typeface="Calibri" panose="020F0502020204030204" pitchFamily="34" charset="0"/>
                <a:cs typeface="Times New Roman" panose="02020603050405020304" pitchFamily="18" charset="0"/>
              </a:rPr>
              <a:t>Forbes</a:t>
            </a:r>
            <a:r>
              <a:rPr lang="en-GB" sz="1000" kern="100" dirty="0">
                <a:effectLst/>
                <a:latin typeface="Arial" panose="020B0604020202020204" pitchFamily="34" charset="0"/>
                <a:ea typeface="Calibri" panose="020F0502020204030204" pitchFamily="34" charset="0"/>
                <a:cs typeface="Times New Roman" panose="02020603050405020304" pitchFamily="18" charset="0"/>
              </a:rPr>
              <a:t>. Available at: https://www.forbes.com/sites/pamdanziger/2022/02/18/louis-vuitton-raises-prices-and-workers-walk-out-challenging-its-creative-cultural-claim/?sh=48ec837a6720 (Accessed: 13 February 2024). </a:t>
            </a:r>
            <a:endParaRPr lang="en-GB" sz="1000" kern="100" dirty="0">
              <a:effectLst/>
              <a:latin typeface="Calibri" panose="020F0502020204030204" pitchFamily="34" charset="0"/>
              <a:ea typeface="Calibri" panose="020F0502020204030204" pitchFamily="34" charset="0"/>
              <a:cs typeface="Times New Roman" panose="02020603050405020304" pitchFamily="18" charset="0"/>
            </a:endParaRPr>
          </a:p>
          <a:p>
            <a:pPr>
              <a:spcAft>
                <a:spcPts val="800"/>
              </a:spcAft>
            </a:pPr>
            <a:r>
              <a:rPr lang="en-GB" sz="1000" kern="100" dirty="0">
                <a:effectLst/>
                <a:latin typeface="Arial" panose="020B0604020202020204" pitchFamily="34" charset="0"/>
                <a:ea typeface="Calibri" panose="020F0502020204030204" pitchFamily="34" charset="0"/>
                <a:cs typeface="Times New Roman" panose="02020603050405020304" pitchFamily="18" charset="0"/>
              </a:rPr>
              <a:t>Editorial (2023) </a:t>
            </a:r>
            <a:r>
              <a:rPr lang="en-GB" sz="1000" i="1" kern="100" dirty="0">
                <a:effectLst/>
                <a:latin typeface="Arial" panose="020B0604020202020204" pitchFamily="34" charset="0"/>
                <a:ea typeface="Calibri" panose="020F0502020204030204" pitchFamily="34" charset="0"/>
                <a:cs typeface="Times New Roman" panose="02020603050405020304" pitchFamily="18" charset="0"/>
              </a:rPr>
              <a:t>Louis Vuitton: A fashion house lesson in Innovation</a:t>
            </a:r>
            <a:r>
              <a:rPr lang="en-GB" sz="1000" kern="100" dirty="0">
                <a:effectLst/>
                <a:latin typeface="Arial" panose="020B0604020202020204" pitchFamily="34" charset="0"/>
                <a:ea typeface="Calibri" panose="020F0502020204030204" pitchFamily="34" charset="0"/>
                <a:cs typeface="Times New Roman" panose="02020603050405020304" pitchFamily="18" charset="0"/>
              </a:rPr>
              <a:t>, </a:t>
            </a:r>
            <a:r>
              <a:rPr lang="en-GB" sz="1000" i="1" kern="100" dirty="0">
                <a:effectLst/>
                <a:latin typeface="Arial" panose="020B0604020202020204" pitchFamily="34" charset="0"/>
                <a:ea typeface="Calibri" panose="020F0502020204030204" pitchFamily="34" charset="0"/>
                <a:cs typeface="Times New Roman" panose="02020603050405020304" pitchFamily="18" charset="0"/>
              </a:rPr>
              <a:t>Innovators</a:t>
            </a:r>
            <a:r>
              <a:rPr lang="en-GB" sz="1000" kern="100" dirty="0">
                <a:effectLst/>
                <a:latin typeface="Arial" panose="020B0604020202020204" pitchFamily="34" charset="0"/>
                <a:ea typeface="Calibri" panose="020F0502020204030204" pitchFamily="34" charset="0"/>
                <a:cs typeface="Times New Roman" panose="02020603050405020304" pitchFamily="18" charset="0"/>
              </a:rPr>
              <a:t>. Available at: https://innovators.org.nz/louis-vuitton-a-fashion-house-lesson-in-innovation/#:~:text=For%20example%2C%20the%20brand%20has,with%20custom%20colors%20and%20patterns. (Accessed: 13 February 2024). </a:t>
            </a:r>
            <a:endParaRPr lang="en-GB" sz="1000" kern="100" dirty="0">
              <a:effectLst/>
              <a:latin typeface="Calibri" panose="020F0502020204030204" pitchFamily="34" charset="0"/>
              <a:ea typeface="Calibri" panose="020F0502020204030204" pitchFamily="34" charset="0"/>
              <a:cs typeface="Times New Roman" panose="02020603050405020304" pitchFamily="18" charset="0"/>
            </a:endParaRPr>
          </a:p>
          <a:p>
            <a:pPr>
              <a:spcAft>
                <a:spcPts val="800"/>
              </a:spcAft>
            </a:pPr>
            <a:r>
              <a:rPr lang="en-GB" sz="1000" kern="100" dirty="0">
                <a:effectLst/>
                <a:latin typeface="Arial" panose="020B0604020202020204" pitchFamily="34" charset="0"/>
                <a:ea typeface="Calibri" panose="020F0502020204030204" pitchFamily="34" charset="0"/>
                <a:cs typeface="Times New Roman" panose="02020603050405020304" pitchFamily="18" charset="0"/>
              </a:rPr>
              <a:t>Gallo, A. (2018) </a:t>
            </a:r>
            <a:r>
              <a:rPr lang="en-GB" sz="1000" i="1" kern="100" dirty="0">
                <a:effectLst/>
                <a:latin typeface="Arial" panose="020B0604020202020204" pitchFamily="34" charset="0"/>
                <a:ea typeface="Calibri" panose="020F0502020204030204" pitchFamily="34" charset="0"/>
                <a:cs typeface="Times New Roman" panose="02020603050405020304" pitchFamily="18" charset="0"/>
              </a:rPr>
              <a:t>Why we should be disagreeing more at work</a:t>
            </a:r>
            <a:r>
              <a:rPr lang="en-GB" sz="1000" kern="100" dirty="0">
                <a:effectLst/>
                <a:latin typeface="Arial" panose="020B0604020202020204" pitchFamily="34" charset="0"/>
                <a:ea typeface="Calibri" panose="020F0502020204030204" pitchFamily="34" charset="0"/>
                <a:cs typeface="Times New Roman" panose="02020603050405020304" pitchFamily="18" charset="0"/>
              </a:rPr>
              <a:t>, </a:t>
            </a:r>
            <a:r>
              <a:rPr lang="en-GB" sz="1000" i="1" kern="100" dirty="0">
                <a:effectLst/>
                <a:latin typeface="Arial" panose="020B0604020202020204" pitchFamily="34" charset="0"/>
                <a:ea typeface="Calibri" panose="020F0502020204030204" pitchFamily="34" charset="0"/>
                <a:cs typeface="Times New Roman" panose="02020603050405020304" pitchFamily="18" charset="0"/>
              </a:rPr>
              <a:t>Harvard Business Review</a:t>
            </a:r>
            <a:r>
              <a:rPr lang="en-GB" sz="1000" kern="100" dirty="0">
                <a:effectLst/>
                <a:latin typeface="Arial" panose="020B0604020202020204" pitchFamily="34" charset="0"/>
                <a:ea typeface="Calibri" panose="020F0502020204030204" pitchFamily="34" charset="0"/>
                <a:cs typeface="Times New Roman" panose="02020603050405020304" pitchFamily="18" charset="0"/>
              </a:rPr>
              <a:t>. Available at: https://hbr.org/2018/01/why-we-should-be-disagreeing-more-at-work (Accessed: 13 February 2024). </a:t>
            </a:r>
            <a:endParaRPr lang="en-GB" sz="1000" kern="100" dirty="0">
              <a:effectLst/>
              <a:latin typeface="Calibri" panose="020F0502020204030204" pitchFamily="34" charset="0"/>
              <a:ea typeface="Calibri" panose="020F0502020204030204" pitchFamily="34" charset="0"/>
              <a:cs typeface="Times New Roman" panose="02020603050405020304" pitchFamily="18" charset="0"/>
            </a:endParaRPr>
          </a:p>
          <a:p>
            <a:pPr>
              <a:spcAft>
                <a:spcPts val="800"/>
              </a:spcAft>
            </a:pPr>
            <a:r>
              <a:rPr lang="en-GB" sz="1000" kern="100" dirty="0">
                <a:effectLst/>
                <a:latin typeface="Arial" panose="020B0604020202020204" pitchFamily="34" charset="0"/>
                <a:ea typeface="Calibri" panose="020F0502020204030204" pitchFamily="34" charset="0"/>
                <a:cs typeface="Times New Roman" panose="02020603050405020304" pitchFamily="18" charset="0"/>
              </a:rPr>
              <a:t>Jones, D.A., (2019). The Tuckman’s model implementation, effect, and analysis &amp; the new development of Jones LSI Model on a small group. </a:t>
            </a:r>
            <a:r>
              <a:rPr lang="en-GB" sz="1000" i="1" kern="100" dirty="0">
                <a:effectLst/>
                <a:latin typeface="Arial" panose="020B0604020202020204" pitchFamily="34" charset="0"/>
                <a:ea typeface="Calibri" panose="020F0502020204030204" pitchFamily="34" charset="0"/>
                <a:cs typeface="Times New Roman" panose="02020603050405020304" pitchFamily="18" charset="0"/>
              </a:rPr>
              <a:t>Journal of Management</a:t>
            </a:r>
            <a:r>
              <a:rPr lang="en-GB" sz="1000" kern="100" dirty="0">
                <a:effectLst/>
                <a:latin typeface="Arial" panose="020B0604020202020204" pitchFamily="34" charset="0"/>
                <a:ea typeface="Calibri" panose="020F0502020204030204" pitchFamily="34" charset="0"/>
                <a:cs typeface="Times New Roman" panose="02020603050405020304" pitchFamily="18" charset="0"/>
              </a:rPr>
              <a:t>, </a:t>
            </a:r>
            <a:r>
              <a:rPr lang="en-GB" sz="1000" i="1" kern="100" dirty="0">
                <a:effectLst/>
                <a:latin typeface="Arial" panose="020B0604020202020204" pitchFamily="34" charset="0"/>
                <a:ea typeface="Calibri" panose="020F0502020204030204" pitchFamily="34" charset="0"/>
                <a:cs typeface="Times New Roman" panose="02020603050405020304" pitchFamily="18" charset="0"/>
              </a:rPr>
              <a:t>6</a:t>
            </a:r>
            <a:r>
              <a:rPr lang="en-GB" sz="1000" kern="100" dirty="0">
                <a:effectLst/>
                <a:latin typeface="Arial" panose="020B0604020202020204" pitchFamily="34" charset="0"/>
                <a:ea typeface="Calibri" panose="020F0502020204030204" pitchFamily="34" charset="0"/>
                <a:cs typeface="Times New Roman" panose="02020603050405020304" pitchFamily="18" charset="0"/>
              </a:rPr>
              <a:t>(4).</a:t>
            </a:r>
            <a:endParaRPr lang="en-GB" sz="1000"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GB" sz="1000" dirty="0"/>
          </a:p>
        </p:txBody>
      </p:sp>
    </p:spTree>
    <p:extLst>
      <p:ext uri="{BB962C8B-B14F-4D97-AF65-F5344CB8AC3E}">
        <p14:creationId xmlns:p14="http://schemas.microsoft.com/office/powerpoint/2010/main" val="277120423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84B9D0FF-8FE6-328F-98DE-C1A66CF6827A}"/>
              </a:ext>
            </a:extLst>
          </p:cNvPr>
          <p:cNvSpPr>
            <a:spLocks noGrp="1"/>
          </p:cNvSpPr>
          <p:nvPr>
            <p:ph type="title"/>
          </p:nvPr>
        </p:nvSpPr>
        <p:spPr>
          <a:xfrm>
            <a:off x="838200" y="365125"/>
            <a:ext cx="10515600" cy="1325563"/>
          </a:xfrm>
        </p:spPr>
        <p:txBody>
          <a:bodyPr>
            <a:normAutofit/>
          </a:bodyPr>
          <a:lstStyle/>
          <a:p>
            <a:r>
              <a:rPr lang="en-GB" sz="5400" dirty="0"/>
              <a:t>References </a:t>
            </a:r>
          </a:p>
        </p:txBody>
      </p:sp>
      <p:sp>
        <p:nvSpPr>
          <p:cNvPr id="12"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Content Placeholder 4">
            <a:extLst>
              <a:ext uri="{FF2B5EF4-FFF2-40B4-BE49-F238E27FC236}">
                <a16:creationId xmlns:a16="http://schemas.microsoft.com/office/drawing/2014/main" id="{B30E5919-479E-0137-0263-3EC90409EA75}"/>
              </a:ext>
            </a:extLst>
          </p:cNvPr>
          <p:cNvSpPr>
            <a:spLocks noGrp="1"/>
          </p:cNvSpPr>
          <p:nvPr>
            <p:ph idx="1"/>
          </p:nvPr>
        </p:nvSpPr>
        <p:spPr>
          <a:xfrm>
            <a:off x="838200" y="1929384"/>
            <a:ext cx="10515600" cy="4251960"/>
          </a:xfrm>
        </p:spPr>
        <p:txBody>
          <a:bodyPr>
            <a:normAutofit/>
          </a:bodyPr>
          <a:lstStyle/>
          <a:p>
            <a:pPr>
              <a:spcAft>
                <a:spcPts val="800"/>
              </a:spcAft>
            </a:pPr>
            <a:r>
              <a:rPr lang="de-DE" sz="1200" kern="100" dirty="0">
                <a:effectLst/>
                <a:latin typeface="Arial" panose="020B0604020202020204" pitchFamily="34" charset="0"/>
                <a:ea typeface="Calibri" panose="020F0502020204030204" pitchFamily="34" charset="0"/>
                <a:cs typeface="Times New Roman" panose="02020603050405020304" pitchFamily="18" charset="0"/>
              </a:rPr>
              <a:t>Katzenbach, J.R. and Smith, D.K., (1993). </a:t>
            </a:r>
            <a:r>
              <a:rPr lang="en-GB" sz="1200" kern="100" dirty="0">
                <a:effectLst/>
                <a:latin typeface="Arial" panose="020B0604020202020204" pitchFamily="34" charset="0"/>
                <a:ea typeface="Calibri" panose="020F0502020204030204" pitchFamily="34" charset="0"/>
                <a:cs typeface="Times New Roman" panose="02020603050405020304" pitchFamily="18" charset="0"/>
              </a:rPr>
              <a:t>The rules for managing cross</a:t>
            </a:r>
            <a:r>
              <a:rPr lang="en-GB" sz="1200" kern="100" dirty="0">
                <a:effectLst/>
                <a:latin typeface="Cambria Math" panose="02040503050406030204" pitchFamily="18" charset="0"/>
                <a:ea typeface="Calibri" panose="020F0502020204030204" pitchFamily="34" charset="0"/>
                <a:cs typeface="Cambria Math" panose="02040503050406030204" pitchFamily="18" charset="0"/>
              </a:rPr>
              <a:t>‐</a:t>
            </a:r>
            <a:r>
              <a:rPr lang="en-GB" sz="1200" kern="100" dirty="0">
                <a:effectLst/>
                <a:latin typeface="Arial" panose="020B0604020202020204" pitchFamily="34" charset="0"/>
                <a:ea typeface="Calibri" panose="020F0502020204030204" pitchFamily="34" charset="0"/>
                <a:cs typeface="Times New Roman" panose="02020603050405020304" pitchFamily="18" charset="0"/>
              </a:rPr>
              <a:t>functional reengineering teams. </a:t>
            </a:r>
            <a:r>
              <a:rPr lang="en-GB" sz="1200" i="1" kern="100" dirty="0">
                <a:effectLst/>
                <a:latin typeface="Arial" panose="020B0604020202020204" pitchFamily="34" charset="0"/>
                <a:ea typeface="Calibri" panose="020F0502020204030204" pitchFamily="34" charset="0"/>
                <a:cs typeface="Times New Roman" panose="02020603050405020304" pitchFamily="18" charset="0"/>
              </a:rPr>
              <a:t>Planning review</a:t>
            </a:r>
            <a:r>
              <a:rPr lang="en-GB" sz="1200" kern="100" dirty="0">
                <a:effectLst/>
                <a:latin typeface="Arial" panose="020B0604020202020204" pitchFamily="34" charset="0"/>
                <a:ea typeface="Calibri" panose="020F0502020204030204" pitchFamily="34" charset="0"/>
                <a:cs typeface="Times New Roman" panose="02020603050405020304" pitchFamily="18" charset="0"/>
              </a:rPr>
              <a:t>, </a:t>
            </a:r>
            <a:r>
              <a:rPr lang="en-GB" sz="1200" i="1" kern="100" dirty="0">
                <a:effectLst/>
                <a:latin typeface="Arial" panose="020B0604020202020204" pitchFamily="34" charset="0"/>
                <a:ea typeface="Calibri" panose="020F0502020204030204" pitchFamily="34" charset="0"/>
                <a:cs typeface="Times New Roman" panose="02020603050405020304" pitchFamily="18" charset="0"/>
              </a:rPr>
              <a:t>21</a:t>
            </a:r>
            <a:r>
              <a:rPr lang="en-GB" sz="1200" kern="100" dirty="0">
                <a:effectLst/>
                <a:latin typeface="Arial" panose="020B0604020202020204" pitchFamily="34" charset="0"/>
                <a:ea typeface="Calibri" panose="020F0502020204030204" pitchFamily="34" charset="0"/>
                <a:cs typeface="Times New Roman" panose="02020603050405020304" pitchFamily="18" charset="0"/>
              </a:rPr>
              <a:t>(2), pp.12-13.</a:t>
            </a:r>
            <a:endParaRPr lang="en-GB" sz="1200" kern="100" dirty="0">
              <a:effectLst/>
              <a:latin typeface="Calibri" panose="020F0502020204030204" pitchFamily="34" charset="0"/>
              <a:ea typeface="Calibri" panose="020F0502020204030204" pitchFamily="34" charset="0"/>
              <a:cs typeface="Times New Roman" panose="02020603050405020304" pitchFamily="18" charset="0"/>
            </a:endParaRPr>
          </a:p>
          <a:p>
            <a:pPr>
              <a:spcAft>
                <a:spcPts val="800"/>
              </a:spcAft>
            </a:pPr>
            <a:r>
              <a:rPr lang="en-GB" sz="1200" kern="100" dirty="0">
                <a:effectLst/>
                <a:latin typeface="Arial" panose="020B0604020202020204" pitchFamily="34" charset="0"/>
                <a:ea typeface="Calibri" panose="020F0502020204030204" pitchFamily="34" charset="0"/>
                <a:cs typeface="Times New Roman" panose="02020603050405020304" pitchFamily="18" charset="0"/>
              </a:rPr>
              <a:t>Kilmann, T.W., (2008). Thomas-Kilmann conflict mode. </a:t>
            </a:r>
            <a:r>
              <a:rPr lang="en-GB" sz="1200" i="1" kern="100" dirty="0">
                <a:effectLst/>
                <a:latin typeface="Arial" panose="020B0604020202020204" pitchFamily="34" charset="0"/>
                <a:ea typeface="Calibri" panose="020F0502020204030204" pitchFamily="34" charset="0"/>
                <a:cs typeface="Times New Roman" panose="02020603050405020304" pitchFamily="18" charset="0"/>
              </a:rPr>
              <a:t>TKI Profile and Interpretive Report</a:t>
            </a:r>
            <a:r>
              <a:rPr lang="en-GB" sz="1200" kern="100" dirty="0">
                <a:effectLst/>
                <a:latin typeface="Arial" panose="020B0604020202020204" pitchFamily="34" charset="0"/>
                <a:ea typeface="Calibri" panose="020F0502020204030204" pitchFamily="34" charset="0"/>
                <a:cs typeface="Times New Roman" panose="02020603050405020304" pitchFamily="18" charset="0"/>
              </a:rPr>
              <a:t>, </a:t>
            </a:r>
            <a:r>
              <a:rPr lang="en-GB" sz="1200" i="1" kern="100" dirty="0">
                <a:effectLst/>
                <a:latin typeface="Arial" panose="020B0604020202020204" pitchFamily="34" charset="0"/>
                <a:ea typeface="Calibri" panose="020F0502020204030204" pitchFamily="34" charset="0"/>
                <a:cs typeface="Times New Roman" panose="02020603050405020304" pitchFamily="18" charset="0"/>
              </a:rPr>
              <a:t>1</a:t>
            </a:r>
            <a:r>
              <a:rPr lang="en-GB" sz="1200" kern="100" dirty="0">
                <a:effectLst/>
                <a:latin typeface="Arial" panose="020B0604020202020204" pitchFamily="34" charset="0"/>
                <a:ea typeface="Calibri" panose="020F0502020204030204" pitchFamily="34" charset="0"/>
                <a:cs typeface="Times New Roman" panose="02020603050405020304" pitchFamily="18" charset="0"/>
              </a:rPr>
              <a:t>(11).</a:t>
            </a:r>
            <a:endParaRPr lang="en-GB" sz="1200" kern="100" dirty="0">
              <a:effectLst/>
              <a:latin typeface="Calibri" panose="020F0502020204030204" pitchFamily="34" charset="0"/>
              <a:ea typeface="Calibri" panose="020F0502020204030204" pitchFamily="34" charset="0"/>
              <a:cs typeface="Times New Roman" panose="02020603050405020304" pitchFamily="18" charset="0"/>
            </a:endParaRPr>
          </a:p>
          <a:p>
            <a:pPr>
              <a:spcAft>
                <a:spcPts val="800"/>
              </a:spcAft>
            </a:pPr>
            <a:r>
              <a:rPr lang="en-GB" sz="1200" kern="100" dirty="0">
                <a:effectLst/>
                <a:latin typeface="Arial" panose="020B0604020202020204" pitchFamily="34" charset="0"/>
                <a:ea typeface="Calibri" panose="020F0502020204030204" pitchFamily="34" charset="0"/>
                <a:cs typeface="Times New Roman" panose="02020603050405020304" pitchFamily="18" charset="0"/>
              </a:rPr>
              <a:t>LMVH (2023) </a:t>
            </a:r>
            <a:r>
              <a:rPr lang="en-GB" sz="1200" i="1" kern="100" dirty="0">
                <a:effectLst/>
                <a:latin typeface="Arial" panose="020B0604020202020204" pitchFamily="34" charset="0"/>
                <a:ea typeface="Calibri" panose="020F0502020204030204" pitchFamily="34" charset="0"/>
                <a:cs typeface="Times New Roman" panose="02020603050405020304" pitchFamily="18" charset="0"/>
              </a:rPr>
              <a:t>Investors</a:t>
            </a:r>
            <a:r>
              <a:rPr lang="en-GB" sz="1200" kern="100" dirty="0">
                <a:effectLst/>
                <a:latin typeface="Arial" panose="020B0604020202020204" pitchFamily="34" charset="0"/>
                <a:ea typeface="Calibri" panose="020F0502020204030204" pitchFamily="34" charset="0"/>
                <a:cs typeface="Times New Roman" panose="02020603050405020304" pitchFamily="18" charset="0"/>
              </a:rPr>
              <a:t>, </a:t>
            </a:r>
            <a:r>
              <a:rPr lang="en-GB" sz="1200" i="1" kern="100" dirty="0">
                <a:effectLst/>
                <a:latin typeface="Arial" panose="020B0604020202020204" pitchFamily="34" charset="0"/>
                <a:ea typeface="Calibri" panose="020F0502020204030204" pitchFamily="34" charset="0"/>
                <a:cs typeface="Times New Roman" panose="02020603050405020304" pitchFamily="18" charset="0"/>
              </a:rPr>
              <a:t>LVMH</a:t>
            </a:r>
            <a:r>
              <a:rPr lang="en-GB" sz="1200" kern="100" dirty="0">
                <a:effectLst/>
                <a:latin typeface="Arial" panose="020B0604020202020204" pitchFamily="34" charset="0"/>
                <a:ea typeface="Calibri" panose="020F0502020204030204" pitchFamily="34" charset="0"/>
                <a:cs typeface="Times New Roman" panose="02020603050405020304" pitchFamily="18" charset="0"/>
              </a:rPr>
              <a:t>. Available at: https://www.lvmh.com/investors/ (Accessed: 13 February 2024). </a:t>
            </a:r>
            <a:endParaRPr lang="en-GB" sz="1200" kern="100" dirty="0">
              <a:effectLst/>
              <a:latin typeface="Calibri" panose="020F0502020204030204" pitchFamily="34" charset="0"/>
              <a:ea typeface="Calibri" panose="020F0502020204030204" pitchFamily="34" charset="0"/>
              <a:cs typeface="Times New Roman" panose="02020603050405020304" pitchFamily="18" charset="0"/>
            </a:endParaRPr>
          </a:p>
          <a:p>
            <a:pPr>
              <a:spcAft>
                <a:spcPts val="800"/>
              </a:spcAft>
            </a:pPr>
            <a:r>
              <a:rPr lang="en-GB" sz="1200" kern="100" dirty="0">
                <a:effectLst/>
                <a:latin typeface="Arial" panose="020B0604020202020204" pitchFamily="34" charset="0"/>
                <a:ea typeface="Calibri" panose="020F0502020204030204" pitchFamily="34" charset="0"/>
                <a:cs typeface="Times New Roman" panose="02020603050405020304" pitchFamily="18" charset="0"/>
              </a:rPr>
              <a:t>LVMH (2017) </a:t>
            </a:r>
            <a:r>
              <a:rPr lang="en-GB" sz="1200" i="1" kern="100" dirty="0">
                <a:effectLst/>
                <a:latin typeface="Arial" panose="020B0604020202020204" pitchFamily="34" charset="0"/>
                <a:ea typeface="Calibri" panose="020F0502020204030204" pitchFamily="34" charset="0"/>
                <a:cs typeface="Times New Roman" panose="02020603050405020304" pitchFamily="18" charset="0"/>
              </a:rPr>
              <a:t>LVMH challenges stimulate entrepreneurial spirit and innovation among emerging talents</a:t>
            </a:r>
            <a:r>
              <a:rPr lang="en-GB" sz="1200" kern="100" dirty="0">
                <a:effectLst/>
                <a:latin typeface="Arial" panose="020B0604020202020204" pitchFamily="34" charset="0"/>
                <a:ea typeface="Calibri" panose="020F0502020204030204" pitchFamily="34" charset="0"/>
                <a:cs typeface="Times New Roman" panose="02020603050405020304" pitchFamily="18" charset="0"/>
              </a:rPr>
              <a:t>, </a:t>
            </a:r>
            <a:r>
              <a:rPr lang="en-GB" sz="1200" i="1" kern="100" dirty="0">
                <a:effectLst/>
                <a:latin typeface="Arial" panose="020B0604020202020204" pitchFamily="34" charset="0"/>
                <a:ea typeface="Calibri" panose="020F0502020204030204" pitchFamily="34" charset="0"/>
                <a:cs typeface="Times New Roman" panose="02020603050405020304" pitchFamily="18" charset="0"/>
              </a:rPr>
              <a:t>LVMH</a:t>
            </a:r>
            <a:r>
              <a:rPr lang="en-GB" sz="1200" kern="100" dirty="0">
                <a:effectLst/>
                <a:latin typeface="Arial" panose="020B0604020202020204" pitchFamily="34" charset="0"/>
                <a:ea typeface="Calibri" panose="020F0502020204030204" pitchFamily="34" charset="0"/>
                <a:cs typeface="Times New Roman" panose="02020603050405020304" pitchFamily="18" charset="0"/>
              </a:rPr>
              <a:t>. Available at: https://www.lvmh.com/news-documents/news/lvmh-challenges-stimulate-entrepreneurial-spirit-and-innovation-among-emerging-talents/ (Accessed: 13 February 2024). </a:t>
            </a:r>
            <a:endParaRPr lang="en-GB" sz="1200" kern="100" dirty="0">
              <a:effectLst/>
              <a:latin typeface="Calibri" panose="020F0502020204030204" pitchFamily="34" charset="0"/>
              <a:ea typeface="Calibri" panose="020F0502020204030204" pitchFamily="34" charset="0"/>
              <a:cs typeface="Times New Roman" panose="02020603050405020304" pitchFamily="18" charset="0"/>
            </a:endParaRPr>
          </a:p>
          <a:p>
            <a:pPr>
              <a:spcAft>
                <a:spcPts val="800"/>
              </a:spcAft>
            </a:pPr>
            <a:r>
              <a:rPr lang="en-GB" sz="1200" kern="100" dirty="0">
                <a:effectLst/>
                <a:latin typeface="Arial" panose="020B0604020202020204" pitchFamily="34" charset="0"/>
                <a:ea typeface="Calibri" panose="020F0502020204030204" pitchFamily="34" charset="0"/>
                <a:cs typeface="Times New Roman" panose="02020603050405020304" pitchFamily="18" charset="0"/>
              </a:rPr>
              <a:t>Mishra, A. </a:t>
            </a:r>
            <a:r>
              <a:rPr lang="en-GB" sz="1200" i="1" kern="100" dirty="0">
                <a:effectLst/>
                <a:latin typeface="Arial" panose="020B0604020202020204" pitchFamily="34" charset="0"/>
                <a:ea typeface="Calibri" panose="020F0502020204030204" pitchFamily="34" charset="0"/>
                <a:cs typeface="Times New Roman" panose="02020603050405020304" pitchFamily="18" charset="0"/>
              </a:rPr>
              <a:t>et al.</a:t>
            </a:r>
            <a:r>
              <a:rPr lang="en-GB" sz="1200" kern="100" dirty="0">
                <a:effectLst/>
                <a:latin typeface="Arial" panose="020B0604020202020204" pitchFamily="34" charset="0"/>
                <a:ea typeface="Calibri" panose="020F0502020204030204" pitchFamily="34" charset="0"/>
                <a:cs typeface="Times New Roman" panose="02020603050405020304" pitchFamily="18" charset="0"/>
              </a:rPr>
              <a:t> (2021) </a:t>
            </a:r>
            <a:r>
              <a:rPr lang="en-GB" sz="1200" i="1" kern="100" dirty="0">
                <a:effectLst/>
                <a:latin typeface="Arial" panose="020B0604020202020204" pitchFamily="34" charset="0"/>
                <a:ea typeface="Calibri" panose="020F0502020204030204" pitchFamily="34" charset="0"/>
                <a:cs typeface="Times New Roman" panose="02020603050405020304" pitchFamily="18" charset="0"/>
              </a:rPr>
              <a:t>Thomas Kilmann Conflict Model</a:t>
            </a:r>
            <a:r>
              <a:rPr lang="en-GB" sz="1200" kern="100" dirty="0">
                <a:effectLst/>
                <a:latin typeface="Arial" panose="020B0604020202020204" pitchFamily="34" charset="0"/>
                <a:ea typeface="Calibri" panose="020F0502020204030204" pitchFamily="34" charset="0"/>
                <a:cs typeface="Times New Roman" panose="02020603050405020304" pitchFamily="18" charset="0"/>
              </a:rPr>
              <a:t>, </a:t>
            </a:r>
            <a:r>
              <a:rPr lang="en-GB" sz="1200" i="1" kern="100" dirty="0">
                <a:effectLst/>
                <a:latin typeface="Arial" panose="020B0604020202020204" pitchFamily="34" charset="0"/>
                <a:ea typeface="Calibri" panose="020F0502020204030204" pitchFamily="34" charset="0"/>
                <a:cs typeface="Times New Roman" panose="02020603050405020304" pitchFamily="18" charset="0"/>
              </a:rPr>
              <a:t>Management Weekly</a:t>
            </a:r>
            <a:r>
              <a:rPr lang="en-GB" sz="1200" kern="100" dirty="0">
                <a:effectLst/>
                <a:latin typeface="Arial" panose="020B0604020202020204" pitchFamily="34" charset="0"/>
                <a:ea typeface="Calibri" panose="020F0502020204030204" pitchFamily="34" charset="0"/>
                <a:cs typeface="Times New Roman" panose="02020603050405020304" pitchFamily="18" charset="0"/>
              </a:rPr>
              <a:t>. Available at: https://managementweekly.org/thomas-kilmann-conflict-resolution-model/ (Accessed: 13 February 2024). </a:t>
            </a:r>
            <a:endParaRPr lang="en-GB" sz="1200" kern="100" dirty="0">
              <a:effectLst/>
              <a:latin typeface="Calibri" panose="020F0502020204030204" pitchFamily="34" charset="0"/>
              <a:ea typeface="Calibri" panose="020F0502020204030204" pitchFamily="34" charset="0"/>
              <a:cs typeface="Times New Roman" panose="02020603050405020304" pitchFamily="18" charset="0"/>
            </a:endParaRPr>
          </a:p>
          <a:p>
            <a:pPr>
              <a:spcAft>
                <a:spcPts val="800"/>
              </a:spcAft>
            </a:pPr>
            <a:r>
              <a:rPr lang="en-GB" sz="1200" kern="100" dirty="0" err="1">
                <a:effectLst/>
                <a:latin typeface="Arial" panose="020B0604020202020204" pitchFamily="34" charset="0"/>
                <a:ea typeface="Calibri" panose="020F0502020204030204" pitchFamily="34" charset="0"/>
                <a:cs typeface="Times New Roman" panose="02020603050405020304" pitchFamily="18" charset="0"/>
              </a:rPr>
              <a:t>Shitia</a:t>
            </a:r>
            <a:r>
              <a:rPr lang="en-GB" sz="1200" kern="100" dirty="0">
                <a:effectLst/>
                <a:latin typeface="Arial" panose="020B0604020202020204" pitchFamily="34" charset="0"/>
                <a:ea typeface="Calibri" panose="020F0502020204030204" pitchFamily="34" charset="0"/>
                <a:cs typeface="Times New Roman" panose="02020603050405020304" pitchFamily="18" charset="0"/>
              </a:rPr>
              <a:t>, B. (2022) </a:t>
            </a:r>
            <a:r>
              <a:rPr lang="en-GB" sz="1200" i="1" kern="100" dirty="0">
                <a:effectLst/>
                <a:latin typeface="Arial" panose="020B0604020202020204" pitchFamily="34" charset="0"/>
                <a:ea typeface="Calibri" panose="020F0502020204030204" pitchFamily="34" charset="0"/>
                <a:cs typeface="Times New Roman" panose="02020603050405020304" pitchFamily="18" charset="0"/>
              </a:rPr>
              <a:t>The 7Cs of Team Collaboration </a:t>
            </a:r>
            <a:r>
              <a:rPr lang="en-GB" sz="1200" kern="100" dirty="0">
                <a:effectLst/>
                <a:latin typeface="Arial" panose="020B0604020202020204" pitchFamily="34" charset="0"/>
                <a:ea typeface="Calibri" panose="020F0502020204030204" pitchFamily="34" charset="0"/>
                <a:cs typeface="Times New Roman" panose="02020603050405020304" pitchFamily="18" charset="0"/>
              </a:rPr>
              <a:t>, </a:t>
            </a:r>
            <a:r>
              <a:rPr lang="en-GB" sz="1200" i="1" kern="100" dirty="0">
                <a:effectLst/>
                <a:latin typeface="Arial" panose="020B0604020202020204" pitchFamily="34" charset="0"/>
                <a:ea typeface="Calibri" panose="020F0502020204030204" pitchFamily="34" charset="0"/>
                <a:cs typeface="Times New Roman" panose="02020603050405020304" pitchFamily="18" charset="0"/>
              </a:rPr>
              <a:t>Campus Course Development and training</a:t>
            </a:r>
            <a:r>
              <a:rPr lang="en-GB" sz="1200" kern="100" dirty="0">
                <a:effectLst/>
                <a:latin typeface="Arial" panose="020B0604020202020204" pitchFamily="34" charset="0"/>
                <a:ea typeface="Calibri" panose="020F0502020204030204" pitchFamily="34" charset="0"/>
                <a:cs typeface="Times New Roman" panose="02020603050405020304" pitchFamily="18" charset="0"/>
              </a:rPr>
              <a:t>. Available at: https://blogs.oregonstate.edu/inspire/2022/04/25/the-seven-cs-of-successful-team-collaboration/ (Accessed: 13 February 2024). </a:t>
            </a:r>
            <a:endParaRPr lang="en-GB" sz="1200" kern="100" dirty="0">
              <a:effectLst/>
              <a:latin typeface="Calibri" panose="020F0502020204030204" pitchFamily="34" charset="0"/>
              <a:ea typeface="Calibri" panose="020F0502020204030204" pitchFamily="34" charset="0"/>
              <a:cs typeface="Times New Roman" panose="02020603050405020304" pitchFamily="18" charset="0"/>
            </a:endParaRPr>
          </a:p>
          <a:p>
            <a:pPr>
              <a:spcAft>
                <a:spcPts val="800"/>
              </a:spcAft>
            </a:pPr>
            <a:r>
              <a:rPr lang="en-GB" sz="1200" kern="100" dirty="0">
                <a:effectLst/>
                <a:latin typeface="Arial" panose="020B0604020202020204" pitchFamily="34" charset="0"/>
                <a:ea typeface="Calibri" panose="020F0502020204030204" pitchFamily="34" charset="0"/>
                <a:cs typeface="Times New Roman" panose="02020603050405020304" pitchFamily="18" charset="0"/>
              </a:rPr>
              <a:t>Tuckman, B.W. and Jensen, M.A.C., (2010). Stages of small-group development Revisited1. </a:t>
            </a:r>
            <a:r>
              <a:rPr lang="en-GB" sz="1200" i="1" kern="100" dirty="0">
                <a:effectLst/>
                <a:latin typeface="Arial" panose="020B0604020202020204" pitchFamily="34" charset="0"/>
                <a:ea typeface="Calibri" panose="020F0502020204030204" pitchFamily="34" charset="0"/>
                <a:cs typeface="Times New Roman" panose="02020603050405020304" pitchFamily="18" charset="0"/>
              </a:rPr>
              <a:t>Group Facilitation</a:t>
            </a:r>
            <a:r>
              <a:rPr lang="en-GB" sz="1200" kern="100" dirty="0">
                <a:effectLst/>
                <a:latin typeface="Arial" panose="020B0604020202020204" pitchFamily="34" charset="0"/>
                <a:ea typeface="Calibri" panose="020F0502020204030204" pitchFamily="34" charset="0"/>
                <a:cs typeface="Times New Roman" panose="02020603050405020304" pitchFamily="18" charset="0"/>
              </a:rPr>
              <a:t>, (10), p.43.</a:t>
            </a:r>
            <a:endParaRPr lang="en-GB" sz="1200" kern="100" dirty="0">
              <a:effectLst/>
              <a:latin typeface="Calibri" panose="020F0502020204030204" pitchFamily="34" charset="0"/>
              <a:ea typeface="Calibri" panose="020F0502020204030204" pitchFamily="34" charset="0"/>
              <a:cs typeface="Times New Roman" panose="02020603050405020304" pitchFamily="18" charset="0"/>
            </a:endParaRPr>
          </a:p>
          <a:p>
            <a:pPr>
              <a:spcAft>
                <a:spcPts val="800"/>
              </a:spcAft>
            </a:pPr>
            <a:r>
              <a:rPr lang="en-GB" sz="1200" kern="100" dirty="0">
                <a:effectLst/>
                <a:latin typeface="Arial" panose="020B0604020202020204" pitchFamily="34" charset="0"/>
                <a:ea typeface="Calibri" panose="020F0502020204030204" pitchFamily="34" charset="0"/>
                <a:cs typeface="Times New Roman" panose="02020603050405020304" pitchFamily="18" charset="0"/>
              </a:rPr>
              <a:t>UOC (2024) </a:t>
            </a:r>
            <a:r>
              <a:rPr lang="en-GB" sz="1200" i="1" kern="100" dirty="0">
                <a:effectLst/>
                <a:latin typeface="Arial" panose="020B0604020202020204" pitchFamily="34" charset="0"/>
                <a:ea typeface="Calibri" panose="020F0502020204030204" pitchFamily="34" charset="0"/>
                <a:cs typeface="Times New Roman" panose="02020603050405020304" pitchFamily="18" charset="0"/>
              </a:rPr>
              <a:t>Belbin’s Team roles</a:t>
            </a:r>
            <a:r>
              <a:rPr lang="en-GB" sz="1200" kern="100" dirty="0">
                <a:effectLst/>
                <a:latin typeface="Arial" panose="020B0604020202020204" pitchFamily="34" charset="0"/>
                <a:ea typeface="Calibri" panose="020F0502020204030204" pitchFamily="34" charset="0"/>
                <a:cs typeface="Times New Roman" panose="02020603050405020304" pitchFamily="18" charset="0"/>
              </a:rPr>
              <a:t>. Available at: https://www.ifm.eng.cam.ac.uk/research/dmg/tools-and-techniques/belbins-team-roles/#:~:text=Belbin%20describes%20a%20team%20role,cerebral%20roles%20%2D%20Plant%2C%20Monitor%20Evaluator (Accessed: 13 February 2024). </a:t>
            </a:r>
            <a:endParaRPr lang="en-GB" sz="12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sz="1200" dirty="0"/>
          </a:p>
        </p:txBody>
      </p:sp>
    </p:spTree>
    <p:extLst>
      <p:ext uri="{BB962C8B-B14F-4D97-AF65-F5344CB8AC3E}">
        <p14:creationId xmlns:p14="http://schemas.microsoft.com/office/powerpoint/2010/main" val="173850209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38</TotalTime>
  <Words>1077</Words>
  <Application>Microsoft Office PowerPoint</Application>
  <PresentationFormat>Widescreen</PresentationFormat>
  <Paragraphs>88</Paragraphs>
  <Slides>12</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Arial</vt:lpstr>
      <vt:lpstr>Calibri</vt:lpstr>
      <vt:lpstr>Calibri Light</vt:lpstr>
      <vt:lpstr>Cambria Math</vt:lpstr>
      <vt:lpstr>Office Theme</vt:lpstr>
      <vt:lpstr>Effective Team Working and Communication </vt:lpstr>
      <vt:lpstr>Introduction </vt:lpstr>
      <vt:lpstr>Organisational Background/Context </vt:lpstr>
      <vt:lpstr>Team Strengths within the organisation </vt:lpstr>
      <vt:lpstr>Differences Between Groups and Teams </vt:lpstr>
      <vt:lpstr>Characteristics of an effective team </vt:lpstr>
      <vt:lpstr>Contemporary challenges faced by the organisation and solutions for them </vt:lpstr>
      <vt:lpstr>Conflict handling and delegation strategies </vt:lpstr>
      <vt:lpstr>Our team dynamics </vt:lpstr>
      <vt:lpstr>Conclusion </vt:lpstr>
      <vt:lpstr>References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Effective Team Working and Communication</dc:title>
  <dc:creator>Mihaela Elena Marin</dc:creator>
  <cp:lastModifiedBy>Mihaela-Elena Marin (2240233)</cp:lastModifiedBy>
  <cp:revision>4</cp:revision>
  <dcterms:created xsi:type="dcterms:W3CDTF">2024-02-13T13:29:08Z</dcterms:created>
  <dcterms:modified xsi:type="dcterms:W3CDTF">2024-03-08T18:26:37Z</dcterms:modified>
</cp:coreProperties>
</file>