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61" r:id="rId3"/>
    <p:sldId id="262" r:id="rId4"/>
    <p:sldId id="257" r:id="rId5"/>
    <p:sldId id="258" r:id="rId6"/>
    <p:sldId id="259"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068"/>
  </p:normalViewPr>
  <p:slideViewPr>
    <p:cSldViewPr snapToGrid="0">
      <p:cViewPr varScale="1">
        <p:scale>
          <a:sx n="54" d="100"/>
          <a:sy n="54" d="100"/>
        </p:scale>
        <p:origin x="1124" y="40"/>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B1D60C-5921-9845-BF76-2C479788C67B}"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AACBA4-3294-5F48-B72F-730EEAB9939D}" type="slidenum">
              <a:rPr lang="en-GB" smtClean="0"/>
              <a:t>‹#›</a:t>
            </a:fld>
            <a:endParaRPr lang="en-GB"/>
          </a:p>
        </p:txBody>
      </p:sp>
    </p:spTree>
    <p:extLst>
      <p:ext uri="{BB962C8B-B14F-4D97-AF65-F5344CB8AC3E}">
        <p14:creationId xmlns:p14="http://schemas.microsoft.com/office/powerpoint/2010/main" val="2889910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1</a:t>
            </a:fld>
            <a:endParaRPr lang="en-GB"/>
          </a:p>
        </p:txBody>
      </p:sp>
    </p:spTree>
    <p:extLst>
      <p:ext uri="{BB962C8B-B14F-4D97-AF65-F5344CB8AC3E}">
        <p14:creationId xmlns:p14="http://schemas.microsoft.com/office/powerpoint/2010/main" val="2217366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fictitious patient is David Khan, a 67-year-old retired man with symptoms that might indicate lung cancer. He has a lengthy history of smoking and is currently having a chronic cough, shortness of breath, fatigue, and weight loss. Like many others, he put off seeking treatment because he assumed the symptoms were caused by ageing or smoking rather than a serious illness.</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2</a:t>
            </a:fld>
            <a:endParaRPr lang="en-GB"/>
          </a:p>
        </p:txBody>
      </p:sp>
    </p:spTree>
    <p:extLst>
      <p:ext uri="{BB962C8B-B14F-4D97-AF65-F5344CB8AC3E}">
        <p14:creationId xmlns:p14="http://schemas.microsoft.com/office/powerpoint/2010/main" val="1116069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David's story demonstrates how lifestyle and environmental variables might raise the risk of lung cancer. Although smoking is the most significant risk factor, passive smoking, occupational toxins, air pollution, and radon exposure can all play a role. His smoking history and previous employment as a warehouse worker suggest that he may have been exposed to more than one risk factor over time.</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3</a:t>
            </a:fld>
            <a:endParaRPr lang="en-GB"/>
          </a:p>
        </p:txBody>
      </p:sp>
    </p:spTree>
    <p:extLst>
      <p:ext uri="{BB962C8B-B14F-4D97-AF65-F5344CB8AC3E}">
        <p14:creationId xmlns:p14="http://schemas.microsoft.com/office/powerpoint/2010/main" val="2612778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Lung cancer is a serious health concern in the UK, affecting thousands of individuals each year. It arises when abnormal cells in the lungs proliferate uncontrollably and create a tumour. In this presentation, I will describe the respiratory system, demonstrate how lung cancer impacts normal bodily function, and offer an evidence-based treatment plan for a fictitious patient.</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4</a:t>
            </a:fld>
            <a:endParaRPr lang="en-GB"/>
          </a:p>
        </p:txBody>
      </p:sp>
    </p:spTree>
    <p:extLst>
      <p:ext uri="{BB962C8B-B14F-4D97-AF65-F5344CB8AC3E}">
        <p14:creationId xmlns:p14="http://schemas.microsoft.com/office/powerpoint/2010/main" val="3754908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respiratory system permits the body to absorb oxygen and eliminate carbon dioxide. Air passes via a succession of airways before reaching the alveoli, which are small air sacs in the lungs. This is where gas exchange occurs. The diaphragm and intercostal muscles promote breathing by allowing air to enter and exit the lungs.</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5</a:t>
            </a:fld>
            <a:endParaRPr lang="en-GB"/>
          </a:p>
        </p:txBody>
      </p:sp>
    </p:spTree>
    <p:extLst>
      <p:ext uri="{BB962C8B-B14F-4D97-AF65-F5344CB8AC3E}">
        <p14:creationId xmlns:p14="http://schemas.microsoft.com/office/powerpoint/2010/main" val="4074316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Lung cancer harms the respiratory system by destroying healthy lung tissue and impairing the lungs' capacity to function normally. A developing tumour may constrict or clog the airways, making breathing more difficult. This can impede gas exchange and cause symptoms such as coughing, shortness of breath, fatigue, and chest discomfort, all of which might interfere with everyday activities.</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6</a:t>
            </a:fld>
            <a:endParaRPr lang="en-GB"/>
          </a:p>
        </p:txBody>
      </p:sp>
    </p:spTree>
    <p:extLst>
      <p:ext uri="{BB962C8B-B14F-4D97-AF65-F5344CB8AC3E}">
        <p14:creationId xmlns:p14="http://schemas.microsoft.com/office/powerpoint/2010/main" val="2645894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lung cancer is suspected, the patient is often evaluated using symptoms, imaging, and tissue tests. David would probably start with a chest X-ray and CT scan. More thorough testing, such as a biopsy, may then be required. These studies serve to confirm the diagnosis, determine the cancer kind, and guide the next stage of care planning.</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7</a:t>
            </a:fld>
            <a:endParaRPr lang="en-GB"/>
          </a:p>
        </p:txBody>
      </p:sp>
    </p:spTree>
    <p:extLst>
      <p:ext uri="{BB962C8B-B14F-4D97-AF65-F5344CB8AC3E}">
        <p14:creationId xmlns:p14="http://schemas.microsoft.com/office/powerpoint/2010/main" val="3038200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David's treatment plan should be based on the kind and stage of his lung cancer, as well as his general health. Treatment options include surgery, radiation, chemotherapy, and novel pharmaceutical medicines. A multidisciplinary team should plan his therapy. The plan should also include symptom management, emotional support, and clear information to help him and his family cope.</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8</a:t>
            </a:fld>
            <a:endParaRPr lang="en-GB"/>
          </a:p>
        </p:txBody>
      </p:sp>
    </p:spTree>
    <p:extLst>
      <p:ext uri="{BB962C8B-B14F-4D97-AF65-F5344CB8AC3E}">
        <p14:creationId xmlns:p14="http://schemas.microsoft.com/office/powerpoint/2010/main" val="2418654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Monitoring lung cancer care entails evaluating at symptoms, treatment outcomes, and David's general well-being. Throughout his care, he should be given information that is straightforward, honest, and easy to grasp. Because lung cancer can have a wide-ranging impact, the assistance of a multidisciplinary team is essential. Family involvement can also be beneficial, assuming David agrees to it.</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9</a:t>
            </a:fld>
            <a:endParaRPr lang="en-GB"/>
          </a:p>
        </p:txBody>
      </p:sp>
    </p:spTree>
    <p:extLst>
      <p:ext uri="{BB962C8B-B14F-4D97-AF65-F5344CB8AC3E}">
        <p14:creationId xmlns:p14="http://schemas.microsoft.com/office/powerpoint/2010/main" val="1210635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Ethical care is a vital aspect of helping someone with lung cancer. David should be handled with decency and respect, and his personal information must be kept secret. He should also be able to make decisions regarding his treatment through informed consent. A person-centred approach helps ensure that care is tailored to the individual's needs and preferences.</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10</a:t>
            </a:fld>
            <a:endParaRPr lang="en-GB"/>
          </a:p>
        </p:txBody>
      </p:sp>
    </p:spTree>
    <p:extLst>
      <p:ext uri="{BB962C8B-B14F-4D97-AF65-F5344CB8AC3E}">
        <p14:creationId xmlns:p14="http://schemas.microsoft.com/office/powerpoint/2010/main" val="1161397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summarise, lung cancer can have a major impact on the respiratory system and a person's everyday life. This case study demonstrated how symptoms, lifestyle variables, and delayed diagnosis might influence results. It also demonstrates the value of a care plan that incorporates therapy, symptom management, monitoring, and person-centred support throughout the patient's journey.</a:t>
            </a:r>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11</a:t>
            </a:fld>
            <a:endParaRPr lang="en-GB"/>
          </a:p>
        </p:txBody>
      </p:sp>
    </p:spTree>
    <p:extLst>
      <p:ext uri="{BB962C8B-B14F-4D97-AF65-F5344CB8AC3E}">
        <p14:creationId xmlns:p14="http://schemas.microsoft.com/office/powerpoint/2010/main" val="1693749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AACBA4-3294-5F48-B72F-730EEAB9939D}" type="slidenum">
              <a:rPr lang="en-GB" smtClean="0"/>
              <a:t>12</a:t>
            </a:fld>
            <a:endParaRPr lang="en-GB"/>
          </a:p>
        </p:txBody>
      </p:sp>
    </p:spTree>
    <p:extLst>
      <p:ext uri="{BB962C8B-B14F-4D97-AF65-F5344CB8AC3E}">
        <p14:creationId xmlns:p14="http://schemas.microsoft.com/office/powerpoint/2010/main" val="3724033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184318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87819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276828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DA80B08-AD0B-3547-B324-4E6795CE611A}"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133054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DA80B08-AD0B-3547-B324-4E6795CE611A}"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647795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DA80B08-AD0B-3547-B324-4E6795CE611A}"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3389179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A80B08-AD0B-3547-B324-4E6795CE611A}"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3263404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DA80B08-AD0B-3547-B324-4E6795CE611A}"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3411760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DA80B08-AD0B-3547-B324-4E6795CE611A}"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844850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1011787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02719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4282415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0892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738544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264588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DA80B08-AD0B-3547-B324-4E6795CE611A}"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3C55-D2CF-144F-B00A-97F67617069B}" type="slidenum">
              <a:rPr lang="en-GB" smtClean="0"/>
              <a:t>‹#›</a:t>
            </a:fld>
            <a:endParaRPr lang="en-GB"/>
          </a:p>
        </p:txBody>
      </p:sp>
    </p:spTree>
    <p:extLst>
      <p:ext uri="{BB962C8B-B14F-4D97-AF65-F5344CB8AC3E}">
        <p14:creationId xmlns:p14="http://schemas.microsoft.com/office/powerpoint/2010/main" val="3271256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DA80B08-AD0B-3547-B324-4E6795CE611A}" type="datetimeFigureOut">
              <a:rPr lang="en-GB" smtClean="0"/>
              <a:t>18/07/2026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D4C3C55-D2CF-144F-B00A-97F67617069B}" type="slidenum">
              <a:rPr lang="en-GB" smtClean="0"/>
              <a:t>‹#›</a:t>
            </a:fld>
            <a:endParaRPr lang="en-GB"/>
          </a:p>
        </p:txBody>
      </p:sp>
    </p:spTree>
    <p:extLst>
      <p:ext uri="{BB962C8B-B14F-4D97-AF65-F5344CB8AC3E}">
        <p14:creationId xmlns:p14="http://schemas.microsoft.com/office/powerpoint/2010/main" val="31588876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sv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sv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www.cancerresearchuk.org/about-cancer/lung-cancer/treatment" TargetMode="External"/><Relationship Id="rId13" Type="http://schemas.openxmlformats.org/officeDocument/2006/relationships/hyperlink" Target="https://www.nhs.uk/conditions/lung-cancer/diagnosis/" TargetMode="External"/><Relationship Id="rId3" Type="http://schemas.openxmlformats.org/officeDocument/2006/relationships/slideLayout" Target="../slideLayouts/slideLayout2.xml"/><Relationship Id="rId7" Type="http://schemas.openxmlformats.org/officeDocument/2006/relationships/hyperlink" Target="https://www.cancerresearchuk.org/about-cancer/lung-cancer/getting-diagnosed/referral-specialist" TargetMode="External"/><Relationship Id="rId12" Type="http://schemas.openxmlformats.org/officeDocument/2006/relationships/hyperlink" Target="https://www.msdmanuals.com/home/lung-and-airway-disorders/biology-of-the-lungs-and-airways/overview-of-the-respiratory-system" TargetMode="External"/><Relationship Id="rId2" Type="http://schemas.openxmlformats.org/officeDocument/2006/relationships/audio" Target="../media/media12.m4a"/><Relationship Id="rId16" Type="http://schemas.openxmlformats.org/officeDocument/2006/relationships/image" Target="../media/image2.png"/><Relationship Id="rId1" Type="http://schemas.microsoft.com/office/2007/relationships/media" Target="../media/media12.m4a"/><Relationship Id="rId6" Type="http://schemas.openxmlformats.org/officeDocument/2006/relationships/hyperlink" Target="https://www.cancerresearchuk.org/health-professional/cancer-statistics/statistics-by-cancer-type/lung-cancer/risk-factors" TargetMode="External"/><Relationship Id="rId11" Type="http://schemas.openxmlformats.org/officeDocument/2006/relationships/hyperlink" Target="https://www.macmillan.org.uk/cancer-information-and-support/lung-cancer/multidisciplinary-team-for-lung-cancer" TargetMode="External"/><Relationship Id="rId5" Type="http://schemas.openxmlformats.org/officeDocument/2006/relationships/hyperlink" Target="https://www.cancerresearchuk.org/about-cancer/lung-cancer" TargetMode="External"/><Relationship Id="rId15" Type="http://schemas.openxmlformats.org/officeDocument/2006/relationships/hyperlink" Target="https://www.nhs.uk/conditions/lung-cancer/symptoms/" TargetMode="External"/><Relationship Id="rId10" Type="http://schemas.openxmlformats.org/officeDocument/2006/relationships/hyperlink" Target="https://www.macmillan.org.uk/cancer-information-and-support/lung-cancer/treatment-for-lung-cancer" TargetMode="External"/><Relationship Id="rId4" Type="http://schemas.openxmlformats.org/officeDocument/2006/relationships/notesSlide" Target="../notesSlides/notesSlide12.xml"/><Relationship Id="rId9" Type="http://schemas.openxmlformats.org/officeDocument/2006/relationships/hyperlink" Target="https://www.macmillan.org.uk/cancer-information-and-support/lung-cancer/signs-and-symptoms-of-lung-cancer" TargetMode="External"/><Relationship Id="rId14" Type="http://schemas.openxmlformats.org/officeDocument/2006/relationships/hyperlink" Target="https://www.nhs.uk/conditions/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F14E9-2BB1-93EF-F5D0-2EE6EB4938C4}"/>
              </a:ext>
            </a:extLst>
          </p:cNvPr>
          <p:cNvSpPr>
            <a:spLocks noGrp="1"/>
          </p:cNvSpPr>
          <p:nvPr>
            <p:ph type="ctrTitle"/>
          </p:nvPr>
        </p:nvSpPr>
        <p:spPr>
          <a:xfrm>
            <a:off x="2190749" y="557189"/>
            <a:ext cx="8629357" cy="2956233"/>
          </a:xfrm>
        </p:spPr>
        <p:txBody>
          <a:bodyPr anchor="b">
            <a:normAutofit/>
          </a:bodyPr>
          <a:lstStyle/>
          <a:p>
            <a:pPr algn="l"/>
            <a:r>
              <a:rPr lang="en-GB" dirty="0">
                <a:solidFill>
                  <a:schemeClr val="tx1"/>
                </a:solidFill>
              </a:rPr>
              <a:t>Developing a Care Plan for a Patient with Lung Cancer</a:t>
            </a:r>
          </a:p>
        </p:txBody>
      </p:sp>
      <p:sp>
        <p:nvSpPr>
          <p:cNvPr id="3" name="Subtitle 2">
            <a:extLst>
              <a:ext uri="{FF2B5EF4-FFF2-40B4-BE49-F238E27FC236}">
                <a16:creationId xmlns:a16="http://schemas.microsoft.com/office/drawing/2014/main" id="{40417254-B2FC-AC32-3978-65634312270D}"/>
              </a:ext>
            </a:extLst>
          </p:cNvPr>
          <p:cNvSpPr>
            <a:spLocks noGrp="1"/>
          </p:cNvSpPr>
          <p:nvPr>
            <p:ph type="subTitle" idx="1"/>
          </p:nvPr>
        </p:nvSpPr>
        <p:spPr>
          <a:xfrm>
            <a:off x="2190748" y="3930495"/>
            <a:ext cx="8629358" cy="1828121"/>
          </a:xfrm>
        </p:spPr>
        <p:txBody>
          <a:bodyPr>
            <a:normAutofit fontScale="25000" lnSpcReduction="20000"/>
          </a:bodyPr>
          <a:lstStyle/>
          <a:p>
            <a:pPr algn="l"/>
            <a:endParaRPr lang="en-GB" sz="2400" dirty="0">
              <a:solidFill>
                <a:schemeClr val="tx1"/>
              </a:solidFill>
            </a:endParaRPr>
          </a:p>
          <a:p>
            <a:pPr algn="l"/>
            <a:br>
              <a:rPr lang="en-GB" sz="2400" dirty="0">
                <a:solidFill>
                  <a:schemeClr val="tx1"/>
                </a:solidFill>
              </a:rPr>
            </a:br>
            <a:r>
              <a:rPr lang="en-GB" sz="11200" dirty="0">
                <a:solidFill>
                  <a:schemeClr val="tx1"/>
                </a:solidFill>
              </a:rPr>
              <a:t>Student Name: Ruth Bannor</a:t>
            </a:r>
          </a:p>
          <a:p>
            <a:pPr algn="l"/>
            <a:r>
              <a:rPr lang="en-GB" sz="11200" dirty="0">
                <a:solidFill>
                  <a:schemeClr val="tx1"/>
                </a:solidFill>
              </a:rPr>
              <a:t>Student Number: 24320211 </a:t>
            </a:r>
          </a:p>
          <a:p>
            <a:pPr algn="l"/>
            <a:r>
              <a:rPr lang="en-GB" sz="11200" dirty="0">
                <a:solidFill>
                  <a:schemeClr val="tx1"/>
                </a:solidFill>
              </a:rPr>
              <a:t>Module Code: BMHP5023</a:t>
            </a:r>
          </a:p>
          <a:p>
            <a:pPr algn="l"/>
            <a:r>
              <a:rPr lang="en-GB" sz="11200" dirty="0">
                <a:solidFill>
                  <a:schemeClr val="tx1"/>
                </a:solidFill>
              </a:rPr>
              <a:t>Lecturer Name: Dr Rizwan Nadin</a:t>
            </a:r>
          </a:p>
        </p:txBody>
      </p:sp>
      <p:pic>
        <p:nvPicPr>
          <p:cNvPr id="7" name="Graphic 6" descr="Stethoscope">
            <a:extLst>
              <a:ext uri="{FF2B5EF4-FFF2-40B4-BE49-F238E27FC236}">
                <a16:creationId xmlns:a16="http://schemas.microsoft.com/office/drawing/2014/main" id="{92A24F34-66A4-C85C-B9D2-74DAB299373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2650" y="2393949"/>
            <a:ext cx="1136650" cy="1136650"/>
          </a:xfrm>
          <a:prstGeom prst="rect">
            <a:avLst/>
          </a:prstGeom>
        </p:spPr>
      </p:pic>
      <p:pic>
        <p:nvPicPr>
          <p:cNvPr id="9" name="Recorded Sound">
            <a:hlinkClick r:id="" action="ppaction://media"/>
            <a:extLst>
              <a:ext uri="{FF2B5EF4-FFF2-40B4-BE49-F238E27FC236}">
                <a16:creationId xmlns:a16="http://schemas.microsoft.com/office/drawing/2014/main" id="{DAF26D9E-83E3-F85B-1783-8C90D962F9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11931" y="6091663"/>
            <a:ext cx="406400" cy="406400"/>
          </a:xfrm>
          <a:prstGeom prst="rect">
            <a:avLst/>
          </a:prstGeom>
        </p:spPr>
      </p:pic>
    </p:spTree>
    <p:extLst>
      <p:ext uri="{BB962C8B-B14F-4D97-AF65-F5344CB8AC3E}">
        <p14:creationId xmlns:p14="http://schemas.microsoft.com/office/powerpoint/2010/main" val="3157942313"/>
      </p:ext>
    </p:extLst>
  </p:cSld>
  <p:clrMapOvr>
    <a:masterClrMapping/>
  </p:clrMapOvr>
  <mc:AlternateContent xmlns:mc="http://schemas.openxmlformats.org/markup-compatibility/2006" xmlns:p14="http://schemas.microsoft.com/office/powerpoint/2010/main">
    <mc:Choice Requires="p14">
      <p:transition spd="slow" p14:dur="2000" advTm="18117"/>
    </mc:Choice>
    <mc:Fallback xmlns="">
      <p:transition spd="slow" advTm="18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0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036CF-268B-20D4-744D-A33A69798807}"/>
              </a:ext>
            </a:extLst>
          </p:cNvPr>
          <p:cNvSpPr>
            <a:spLocks noGrp="1"/>
          </p:cNvSpPr>
          <p:nvPr>
            <p:ph type="title"/>
          </p:nvPr>
        </p:nvSpPr>
        <p:spPr>
          <a:xfrm>
            <a:off x="1179226" y="380010"/>
            <a:ext cx="9833548" cy="1133702"/>
          </a:xfrm>
        </p:spPr>
        <p:txBody>
          <a:bodyPr anchor="b">
            <a:normAutofit/>
          </a:bodyPr>
          <a:lstStyle/>
          <a:p>
            <a:pPr algn="ctr"/>
            <a:r>
              <a:rPr lang="en-GB" sz="3600" dirty="0">
                <a:solidFill>
                  <a:schemeClr val="tx2"/>
                </a:solidFill>
              </a:rPr>
              <a:t>Hypothetical Patient Case Study</a:t>
            </a:r>
          </a:p>
        </p:txBody>
      </p:sp>
      <p:sp>
        <p:nvSpPr>
          <p:cNvPr id="3" name="Content Placeholder 2">
            <a:extLst>
              <a:ext uri="{FF2B5EF4-FFF2-40B4-BE49-F238E27FC236}">
                <a16:creationId xmlns:a16="http://schemas.microsoft.com/office/drawing/2014/main" id="{59C54158-3F89-01F0-C834-AF887937D2E8}"/>
              </a:ext>
            </a:extLst>
          </p:cNvPr>
          <p:cNvSpPr>
            <a:spLocks noGrp="1"/>
          </p:cNvSpPr>
          <p:nvPr>
            <p:ph idx="1"/>
          </p:nvPr>
        </p:nvSpPr>
        <p:spPr>
          <a:xfrm>
            <a:off x="1179226" y="1983179"/>
            <a:ext cx="9833548" cy="3601776"/>
          </a:xfrm>
        </p:spPr>
        <p:txBody>
          <a:bodyPr>
            <a:normAutofit/>
          </a:bodyPr>
          <a:lstStyle/>
          <a:p>
            <a:r>
              <a:rPr lang="en-GB" sz="2000" dirty="0">
                <a:solidFill>
                  <a:schemeClr val="tx2"/>
                </a:solidFill>
              </a:rPr>
              <a:t>Mr. David Khan, a 67-year-old retired warehouse worker, lives with his wife.</a:t>
            </a:r>
          </a:p>
          <a:p>
            <a:r>
              <a:rPr lang="en-GB" sz="2000" dirty="0">
                <a:solidFill>
                  <a:schemeClr val="tx2"/>
                </a:solidFill>
              </a:rPr>
              <a:t>He has a lengthy history of smoking and has recently experienced a chronic cough, shortness of breath, fatigue, and unexplained weight loss.</a:t>
            </a:r>
          </a:p>
          <a:p>
            <a:r>
              <a:rPr lang="en-GB" sz="2000" dirty="0">
                <a:solidFill>
                  <a:schemeClr val="tx2"/>
                </a:solidFill>
              </a:rPr>
              <a:t>David thought that these problems were caused by ageing and previous smoking, so he put off seeking medical treatment.</a:t>
            </a:r>
          </a:p>
          <a:p>
            <a:r>
              <a:rPr lang="en-GB" sz="2000" dirty="0">
                <a:solidFill>
                  <a:schemeClr val="tx2"/>
                </a:solidFill>
              </a:rPr>
              <a:t>His symptoms and lifestyle history point to a probable </a:t>
            </a:r>
            <a:r>
              <a:rPr lang="en-GB" sz="2000" dirty="0">
                <a:solidFill>
                  <a:schemeClr val="tx1"/>
                </a:solidFill>
              </a:rPr>
              <a:t>lung ailment</a:t>
            </a:r>
            <a:r>
              <a:rPr lang="en-GB" sz="2000" dirty="0">
                <a:solidFill>
                  <a:srgbClr val="FF0000"/>
                </a:solidFill>
              </a:rPr>
              <a:t> </a:t>
            </a:r>
            <a:r>
              <a:rPr lang="en-GB" sz="2000" dirty="0">
                <a:solidFill>
                  <a:schemeClr val="tx2"/>
                </a:solidFill>
              </a:rPr>
              <a:t>that demands immediate attention (Macmillan Cancer Support, 2025).</a:t>
            </a:r>
          </a:p>
        </p:txBody>
      </p:sp>
      <p:pic>
        <p:nvPicPr>
          <p:cNvPr id="4" name="Recorded Sound">
            <a:hlinkClick r:id="" action="ppaction://media"/>
            <a:extLst>
              <a:ext uri="{FF2B5EF4-FFF2-40B4-BE49-F238E27FC236}">
                <a16:creationId xmlns:a16="http://schemas.microsoft.com/office/drawing/2014/main" id="{78E5BDB3-BF8A-7002-FC07-03811B9B79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45746" y="5381755"/>
            <a:ext cx="406400" cy="406400"/>
          </a:xfrm>
          <a:prstGeom prst="rect">
            <a:avLst/>
          </a:prstGeom>
        </p:spPr>
      </p:pic>
    </p:spTree>
    <p:extLst>
      <p:ext uri="{BB962C8B-B14F-4D97-AF65-F5344CB8AC3E}">
        <p14:creationId xmlns:p14="http://schemas.microsoft.com/office/powerpoint/2010/main" val="4151769703"/>
      </p:ext>
    </p:extLst>
  </p:cSld>
  <p:clrMapOvr>
    <a:masterClrMapping/>
  </p:clrMapOvr>
  <mc:AlternateContent xmlns:mc="http://schemas.openxmlformats.org/markup-compatibility/2006" xmlns:p14="http://schemas.microsoft.com/office/powerpoint/2010/main">
    <mc:Choice Requires="p14">
      <p:transition spd="slow" p14:dur="2000" advTm="86424"/>
    </mc:Choice>
    <mc:Fallback xmlns="">
      <p:transition spd="slow" advTm="86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4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B08D-A9E6-8AC3-3EFD-C32AC1A1024D}"/>
              </a:ext>
            </a:extLst>
          </p:cNvPr>
          <p:cNvSpPr>
            <a:spLocks noGrp="1"/>
          </p:cNvSpPr>
          <p:nvPr>
            <p:ph type="title"/>
          </p:nvPr>
        </p:nvSpPr>
        <p:spPr>
          <a:xfrm>
            <a:off x="1179226" y="213756"/>
            <a:ext cx="9833548" cy="955572"/>
          </a:xfrm>
        </p:spPr>
        <p:txBody>
          <a:bodyPr anchor="b">
            <a:normAutofit/>
          </a:bodyPr>
          <a:lstStyle/>
          <a:p>
            <a:pPr algn="ctr"/>
            <a:r>
              <a:rPr lang="en-GB" sz="4400" dirty="0">
                <a:solidFill>
                  <a:schemeClr val="tx2"/>
                </a:solidFill>
              </a:rPr>
              <a:t>Risk Factors and Habits</a:t>
            </a:r>
          </a:p>
        </p:txBody>
      </p:sp>
      <p:sp>
        <p:nvSpPr>
          <p:cNvPr id="3" name="Content Placeholder 2">
            <a:extLst>
              <a:ext uri="{FF2B5EF4-FFF2-40B4-BE49-F238E27FC236}">
                <a16:creationId xmlns:a16="http://schemas.microsoft.com/office/drawing/2014/main" id="{3B4253AE-2113-959F-F05D-48D1DDE03D0A}"/>
              </a:ext>
            </a:extLst>
          </p:cNvPr>
          <p:cNvSpPr>
            <a:spLocks noGrp="1"/>
          </p:cNvSpPr>
          <p:nvPr>
            <p:ph idx="1"/>
          </p:nvPr>
        </p:nvSpPr>
        <p:spPr>
          <a:xfrm>
            <a:off x="1179226" y="1995055"/>
            <a:ext cx="9833548" cy="3589900"/>
          </a:xfrm>
        </p:spPr>
        <p:txBody>
          <a:bodyPr>
            <a:normAutofit/>
          </a:bodyPr>
          <a:lstStyle/>
          <a:p>
            <a:r>
              <a:rPr lang="en-GB" sz="2000" dirty="0">
                <a:solidFill>
                  <a:schemeClr val="tx2"/>
                </a:solidFill>
              </a:rPr>
              <a:t>Tobacco use is the leading cause of lung cancer, accounting for almost 60% of all cases in the UK (Cancer Research UK, 2023).</a:t>
            </a:r>
          </a:p>
          <a:p>
            <a:r>
              <a:rPr lang="en-GB" sz="2000" dirty="0">
                <a:solidFill>
                  <a:schemeClr val="tx2"/>
                </a:solidFill>
              </a:rPr>
              <a:t>Even non-smokers might be at danger from passive smoking.</a:t>
            </a:r>
          </a:p>
          <a:p>
            <a:r>
              <a:rPr lang="en-GB" sz="2000" dirty="0">
                <a:solidFill>
                  <a:schemeClr val="tx2"/>
                </a:solidFill>
              </a:rPr>
              <a:t>Workplace exposure to asbestos, silica, and diesel fumes can raise the risk of acquiring lung cancer.</a:t>
            </a:r>
          </a:p>
          <a:p>
            <a:r>
              <a:rPr lang="en-GB" sz="2000" dirty="0">
                <a:solidFill>
                  <a:schemeClr val="tx2"/>
                </a:solidFill>
              </a:rPr>
              <a:t>Additional environmental risk factors include air pollution and radon gas exposure.</a:t>
            </a:r>
          </a:p>
          <a:p>
            <a:r>
              <a:rPr lang="en-GB" sz="2000" dirty="0">
                <a:solidFill>
                  <a:schemeClr val="tx2"/>
                </a:solidFill>
              </a:rPr>
              <a:t>In David's instance, his extended smoking history and potential employment exposure make him a higher risk patient.</a:t>
            </a:r>
          </a:p>
        </p:txBody>
      </p:sp>
      <p:pic>
        <p:nvPicPr>
          <p:cNvPr id="4" name="Recorded Sound">
            <a:hlinkClick r:id="" action="ppaction://media"/>
            <a:extLst>
              <a:ext uri="{FF2B5EF4-FFF2-40B4-BE49-F238E27FC236}">
                <a16:creationId xmlns:a16="http://schemas.microsoft.com/office/drawing/2014/main" id="{A99E5860-9736-4F94-5364-53816C0FB4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8478" y="5679068"/>
            <a:ext cx="406400" cy="406400"/>
          </a:xfrm>
          <a:prstGeom prst="rect">
            <a:avLst/>
          </a:prstGeom>
        </p:spPr>
      </p:pic>
    </p:spTree>
    <p:extLst>
      <p:ext uri="{BB962C8B-B14F-4D97-AF65-F5344CB8AC3E}">
        <p14:creationId xmlns:p14="http://schemas.microsoft.com/office/powerpoint/2010/main" val="974393462"/>
      </p:ext>
    </p:extLst>
  </p:cSld>
  <p:clrMapOvr>
    <a:masterClrMapping/>
  </p:clrMapOvr>
  <mc:AlternateContent xmlns:mc="http://schemas.openxmlformats.org/markup-compatibility/2006" xmlns:p14="http://schemas.microsoft.com/office/powerpoint/2010/main">
    <mc:Choice Requires="p14">
      <p:transition spd="slow" p14:dur="2000" advTm="90050"/>
    </mc:Choice>
    <mc:Fallback xmlns="">
      <p:transition spd="slow" advTm="90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F17A2-025D-759A-22E9-34D6041235FB}"/>
              </a:ext>
            </a:extLst>
          </p:cNvPr>
          <p:cNvSpPr>
            <a:spLocks noGrp="1"/>
          </p:cNvSpPr>
          <p:nvPr>
            <p:ph type="title"/>
          </p:nvPr>
        </p:nvSpPr>
        <p:spPr>
          <a:xfrm>
            <a:off x="2351315" y="339795"/>
            <a:ext cx="9561847" cy="1454051"/>
          </a:xfrm>
        </p:spPr>
        <p:txBody>
          <a:bodyPr>
            <a:normAutofit/>
          </a:bodyPr>
          <a:lstStyle/>
          <a:p>
            <a:r>
              <a:rPr lang="en-GB" sz="4400" dirty="0">
                <a:solidFill>
                  <a:schemeClr val="tx2"/>
                </a:solidFill>
              </a:rPr>
              <a:t>Introduction to Lung Cancer</a:t>
            </a:r>
          </a:p>
        </p:txBody>
      </p:sp>
      <p:sp>
        <p:nvSpPr>
          <p:cNvPr id="3" name="Content Placeholder 2">
            <a:extLst>
              <a:ext uri="{FF2B5EF4-FFF2-40B4-BE49-F238E27FC236}">
                <a16:creationId xmlns:a16="http://schemas.microsoft.com/office/drawing/2014/main" id="{B8923C1D-331E-D077-6E53-E90D4A1A3649}"/>
              </a:ext>
            </a:extLst>
          </p:cNvPr>
          <p:cNvSpPr>
            <a:spLocks noGrp="1"/>
          </p:cNvSpPr>
          <p:nvPr>
            <p:ph idx="1"/>
          </p:nvPr>
        </p:nvSpPr>
        <p:spPr>
          <a:xfrm>
            <a:off x="4306972" y="1444134"/>
            <a:ext cx="7882393" cy="5360870"/>
          </a:xfrm>
        </p:spPr>
        <p:txBody>
          <a:bodyPr anchor="ctr">
            <a:normAutofit/>
          </a:bodyPr>
          <a:lstStyle/>
          <a:p>
            <a:r>
              <a:rPr lang="en-GB" sz="2400" dirty="0">
                <a:solidFill>
                  <a:schemeClr val="tx2"/>
                </a:solidFill>
              </a:rPr>
              <a:t>Lung cancer is one of the most frequent and deadly kinds of cancer in the United Kingdom (NHS 2017).</a:t>
            </a:r>
          </a:p>
          <a:p>
            <a:r>
              <a:rPr lang="en-GB" sz="2400" dirty="0">
                <a:solidFill>
                  <a:schemeClr val="tx2"/>
                </a:solidFill>
              </a:rPr>
              <a:t>Lung cancer affects around 43,000 persons in the UK each year (NHS, 2017).</a:t>
            </a:r>
          </a:p>
          <a:p>
            <a:r>
              <a:rPr lang="en-GB" sz="2400" dirty="0">
                <a:solidFill>
                  <a:schemeClr val="tx2"/>
                </a:solidFill>
              </a:rPr>
              <a:t>Lung cancer arises when abnormal cells in the lungs proliferate uncontrolled, forming a tumour.</a:t>
            </a:r>
          </a:p>
          <a:p>
            <a:r>
              <a:rPr lang="en-GB" sz="2400" dirty="0">
                <a:solidFill>
                  <a:schemeClr val="tx2"/>
                </a:solidFill>
              </a:rPr>
              <a:t>This presentation discusses the respiratory system, the effects of lung cancer, and a treatment plan for a fictitious patient (NICE, 2019).</a:t>
            </a:r>
          </a:p>
        </p:txBody>
      </p:sp>
      <p:pic>
        <p:nvPicPr>
          <p:cNvPr id="22" name="Graphic 21" descr="Lungs">
            <a:extLst>
              <a:ext uri="{FF2B5EF4-FFF2-40B4-BE49-F238E27FC236}">
                <a16:creationId xmlns:a16="http://schemas.microsoft.com/office/drawing/2014/main" id="{69B89E9E-3DD2-3E33-3E85-DFCC63EC62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6951" y="1793846"/>
            <a:ext cx="3620021" cy="3620021"/>
          </a:xfrm>
          <a:prstGeom prst="rect">
            <a:avLst/>
          </a:prstGeom>
        </p:spPr>
      </p:pic>
      <p:pic>
        <p:nvPicPr>
          <p:cNvPr id="5" name="Recorded Sound">
            <a:hlinkClick r:id="" action="ppaction://media"/>
            <a:extLst>
              <a:ext uri="{FF2B5EF4-FFF2-40B4-BE49-F238E27FC236}">
                <a16:creationId xmlns:a16="http://schemas.microsoft.com/office/drawing/2014/main" id="{D23558DF-F3A3-2231-86D3-F1245ADAE9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913162" y="6184288"/>
            <a:ext cx="406400" cy="406400"/>
          </a:xfrm>
          <a:prstGeom prst="rect">
            <a:avLst/>
          </a:prstGeom>
        </p:spPr>
      </p:pic>
    </p:spTree>
    <p:extLst>
      <p:ext uri="{BB962C8B-B14F-4D97-AF65-F5344CB8AC3E}">
        <p14:creationId xmlns:p14="http://schemas.microsoft.com/office/powerpoint/2010/main" val="792934703"/>
      </p:ext>
    </p:extLst>
  </p:cSld>
  <p:clrMapOvr>
    <a:masterClrMapping/>
  </p:clrMapOvr>
  <mc:AlternateContent xmlns:mc="http://schemas.openxmlformats.org/markup-compatibility/2006" xmlns:p14="http://schemas.microsoft.com/office/powerpoint/2010/main">
    <mc:Choice Requires="p14">
      <p:transition spd="slow" p14:dur="2000" advTm="86183"/>
    </mc:Choice>
    <mc:Fallback xmlns="">
      <p:transition spd="slow" advTm="86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3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2" name="Rectangle 3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Freeform: Shape 4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3B6E29-E347-7C23-81D4-4B5203D588E0}"/>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Respiratory System: Anatomy and Physiology</a:t>
            </a:r>
          </a:p>
        </p:txBody>
      </p:sp>
      <p:pic>
        <p:nvPicPr>
          <p:cNvPr id="4" name="Picture 3" descr="The respiratory system shows an airway going in through the mouth and one through the nose.">
            <a:extLst>
              <a:ext uri="{FF2B5EF4-FFF2-40B4-BE49-F238E27FC236}">
                <a16:creationId xmlns:a16="http://schemas.microsoft.com/office/drawing/2014/main" id="{5E473160-70DD-E45B-8B4A-4150E66C1983}"/>
              </a:ext>
            </a:extLst>
          </p:cNvPr>
          <p:cNvPicPr>
            <a:picLocks noChangeAspect="1"/>
          </p:cNvPicPr>
          <p:nvPr/>
        </p:nvPicPr>
        <p:blipFill>
          <a:blip r:embed="rId5"/>
          <a:srcRect t="8311" r="-2" b="5120"/>
          <a:stretch>
            <a:fillRect/>
          </a:stretch>
        </p:blipFill>
        <p:spPr>
          <a:xfrm>
            <a:off x="757250" y="1235034"/>
            <a:ext cx="4144109" cy="4548249"/>
          </a:xfrm>
          <a:prstGeom prst="rect">
            <a:avLst/>
          </a:prstGeom>
        </p:spPr>
      </p:pic>
      <p:sp>
        <p:nvSpPr>
          <p:cNvPr id="3" name="Content Placeholder 2">
            <a:extLst>
              <a:ext uri="{FF2B5EF4-FFF2-40B4-BE49-F238E27FC236}">
                <a16:creationId xmlns:a16="http://schemas.microsoft.com/office/drawing/2014/main" id="{302F7F94-349C-FAAA-7145-9CD918F822B3}"/>
              </a:ext>
            </a:extLst>
          </p:cNvPr>
          <p:cNvSpPr>
            <a:spLocks noGrp="1"/>
          </p:cNvSpPr>
          <p:nvPr>
            <p:ph idx="1"/>
          </p:nvPr>
        </p:nvSpPr>
        <p:spPr>
          <a:xfrm>
            <a:off x="7181725" y="2837329"/>
            <a:ext cx="4512988" cy="3317938"/>
          </a:xfrm>
        </p:spPr>
        <p:txBody>
          <a:bodyPr anchor="t">
            <a:normAutofit/>
          </a:bodyPr>
          <a:lstStyle/>
          <a:p>
            <a:pPr>
              <a:lnSpc>
                <a:spcPct val="90000"/>
              </a:lnSpc>
            </a:pPr>
            <a:r>
              <a:rPr lang="en-GB" sz="1700">
                <a:solidFill>
                  <a:srgbClr val="FFFFFF"/>
                </a:solidFill>
              </a:rPr>
              <a:t>The respiratory system absorbs oxygen and eliminates carbon dioxide.</a:t>
            </a:r>
          </a:p>
          <a:p>
            <a:pPr>
              <a:lnSpc>
                <a:spcPct val="90000"/>
              </a:lnSpc>
            </a:pPr>
            <a:r>
              <a:rPr lang="en-GB" sz="1700">
                <a:solidFill>
                  <a:srgbClr val="FFFFFF"/>
                </a:solidFill>
              </a:rPr>
              <a:t>Air travels from the nose or mouth to the lungs via the trachea, bronchi, and bronchioles before reaching the alveoli.</a:t>
            </a:r>
          </a:p>
          <a:p>
            <a:pPr>
              <a:lnSpc>
                <a:spcPct val="90000"/>
              </a:lnSpc>
            </a:pPr>
            <a:r>
              <a:rPr lang="en-GB" sz="1700">
                <a:solidFill>
                  <a:srgbClr val="FFFFFF"/>
                </a:solidFill>
              </a:rPr>
              <a:t>The alveoli are where oxygen enters the circulation and carbon dioxide exits (MSD Manual, 2025).</a:t>
            </a:r>
          </a:p>
          <a:p>
            <a:pPr>
              <a:lnSpc>
                <a:spcPct val="90000"/>
              </a:lnSpc>
            </a:pPr>
            <a:r>
              <a:rPr lang="en-GB" sz="1700">
                <a:solidFill>
                  <a:srgbClr val="FFFFFF"/>
                </a:solidFill>
              </a:rPr>
              <a:t>The diaphragm and intercostal muscles aid in breathing by adjusting the size of the chest cavity.</a:t>
            </a:r>
          </a:p>
        </p:txBody>
      </p:sp>
      <p:sp>
        <p:nvSpPr>
          <p:cNvPr id="5" name="TextBox 4">
            <a:extLst>
              <a:ext uri="{FF2B5EF4-FFF2-40B4-BE49-F238E27FC236}">
                <a16:creationId xmlns:a16="http://schemas.microsoft.com/office/drawing/2014/main" id="{06AB6422-FA71-09B7-9BF7-70D18A637373}"/>
              </a:ext>
            </a:extLst>
          </p:cNvPr>
          <p:cNvSpPr txBox="1"/>
          <p:nvPr/>
        </p:nvSpPr>
        <p:spPr>
          <a:xfrm>
            <a:off x="672545" y="5791750"/>
            <a:ext cx="3688830" cy="369332"/>
          </a:xfrm>
          <a:prstGeom prst="rect">
            <a:avLst/>
          </a:prstGeom>
          <a:noFill/>
        </p:spPr>
        <p:txBody>
          <a:bodyPr wrap="none" rtlCol="0">
            <a:spAutoFit/>
          </a:bodyPr>
          <a:lstStyle/>
          <a:p>
            <a:r>
              <a:rPr lang="en-GB" dirty="0"/>
              <a:t>(Macmillan Cancer Support, 2021)</a:t>
            </a:r>
          </a:p>
        </p:txBody>
      </p:sp>
      <p:pic>
        <p:nvPicPr>
          <p:cNvPr id="8" name="Recorded Sound">
            <a:hlinkClick r:id="" action="ppaction://media"/>
            <a:extLst>
              <a:ext uri="{FF2B5EF4-FFF2-40B4-BE49-F238E27FC236}">
                <a16:creationId xmlns:a16="http://schemas.microsoft.com/office/drawing/2014/main" id="{62B1906A-038A-4768-246F-6F7204DDEA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365302" y="5783283"/>
            <a:ext cx="406400" cy="406400"/>
          </a:xfrm>
          <a:prstGeom prst="rect">
            <a:avLst/>
          </a:prstGeom>
        </p:spPr>
      </p:pic>
    </p:spTree>
    <p:extLst>
      <p:ext uri="{BB962C8B-B14F-4D97-AF65-F5344CB8AC3E}">
        <p14:creationId xmlns:p14="http://schemas.microsoft.com/office/powerpoint/2010/main" val="396722511"/>
      </p:ext>
    </p:extLst>
  </p:cSld>
  <p:clrMapOvr>
    <a:masterClrMapping/>
  </p:clrMapOvr>
  <mc:AlternateContent xmlns:mc="http://schemas.openxmlformats.org/markup-compatibility/2006" xmlns:p14="http://schemas.microsoft.com/office/powerpoint/2010/main">
    <mc:Choice Requires="p14">
      <p:transition spd="slow" p14:dur="2000" advTm="85381"/>
    </mc:Choice>
    <mc:Fallback xmlns="">
      <p:transition spd="slow" advTm="85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77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2D29-7F9B-D8DD-0265-B63F5A87CF1E}"/>
              </a:ext>
            </a:extLst>
          </p:cNvPr>
          <p:cNvSpPr>
            <a:spLocks noGrp="1"/>
          </p:cNvSpPr>
          <p:nvPr>
            <p:ph type="title"/>
          </p:nvPr>
        </p:nvSpPr>
        <p:spPr>
          <a:xfrm>
            <a:off x="0" y="-142504"/>
            <a:ext cx="11970327" cy="1166403"/>
          </a:xfrm>
        </p:spPr>
        <p:txBody>
          <a:bodyPr anchor="b">
            <a:normAutofit/>
          </a:bodyPr>
          <a:lstStyle/>
          <a:p>
            <a:pPr algn="ctr"/>
            <a:r>
              <a:rPr lang="en-GB" sz="3600" dirty="0">
                <a:solidFill>
                  <a:schemeClr val="tx2"/>
                </a:solidFill>
              </a:rPr>
              <a:t>Lung Cancer and Its Impact on the Respiratory System</a:t>
            </a:r>
          </a:p>
        </p:txBody>
      </p:sp>
      <p:sp>
        <p:nvSpPr>
          <p:cNvPr id="3" name="Content Placeholder 2">
            <a:extLst>
              <a:ext uri="{FF2B5EF4-FFF2-40B4-BE49-F238E27FC236}">
                <a16:creationId xmlns:a16="http://schemas.microsoft.com/office/drawing/2014/main" id="{1FE06B62-7BC2-D137-4FF4-005D45C60F6C}"/>
              </a:ext>
            </a:extLst>
          </p:cNvPr>
          <p:cNvSpPr>
            <a:spLocks noGrp="1"/>
          </p:cNvSpPr>
          <p:nvPr>
            <p:ph idx="1"/>
          </p:nvPr>
        </p:nvSpPr>
        <p:spPr>
          <a:xfrm>
            <a:off x="1179226" y="1805049"/>
            <a:ext cx="9833548" cy="3779906"/>
          </a:xfrm>
        </p:spPr>
        <p:txBody>
          <a:bodyPr>
            <a:normAutofit/>
          </a:bodyPr>
          <a:lstStyle/>
          <a:p>
            <a:r>
              <a:rPr lang="en-GB" sz="2000" dirty="0">
                <a:solidFill>
                  <a:schemeClr val="tx2"/>
                </a:solidFill>
              </a:rPr>
              <a:t>Lung cancer occurs when abnormal cells in the lungs grow uncontrolled and form a tumour.</a:t>
            </a:r>
          </a:p>
          <a:p>
            <a:r>
              <a:rPr lang="en-GB" sz="2000" dirty="0">
                <a:solidFill>
                  <a:schemeClr val="tx2"/>
                </a:solidFill>
              </a:rPr>
              <a:t>As the tumour develops, it can obstruct airways, restrict airflow, and disrupt regular breathing.</a:t>
            </a:r>
          </a:p>
          <a:p>
            <a:r>
              <a:rPr lang="en-GB" sz="2000" dirty="0">
                <a:solidFill>
                  <a:schemeClr val="tx2"/>
                </a:solidFill>
              </a:rPr>
              <a:t>This may impede efficient gas exchange in the lungs, resulting in less oxygen reaching the bloodstream and body tissues.</a:t>
            </a:r>
          </a:p>
          <a:p>
            <a:r>
              <a:rPr lang="en-GB" sz="2000" dirty="0">
                <a:solidFill>
                  <a:schemeClr val="tx2"/>
                </a:solidFill>
              </a:rPr>
              <a:t>Common symptoms include a persistent cough, shortness of breath, chest discomfort, fatigue, and unexplained weight loss (NHS, 2017).</a:t>
            </a:r>
          </a:p>
        </p:txBody>
      </p:sp>
      <p:pic>
        <p:nvPicPr>
          <p:cNvPr id="4" name="Recorded Sound">
            <a:hlinkClick r:id="" action="ppaction://media"/>
            <a:extLst>
              <a:ext uri="{FF2B5EF4-FFF2-40B4-BE49-F238E27FC236}">
                <a16:creationId xmlns:a16="http://schemas.microsoft.com/office/drawing/2014/main" id="{7CD01DF5-94FE-4229-1CA4-5FCEA52BF6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42511" y="5615311"/>
            <a:ext cx="406400" cy="406400"/>
          </a:xfrm>
          <a:prstGeom prst="rect">
            <a:avLst/>
          </a:prstGeom>
        </p:spPr>
      </p:pic>
    </p:spTree>
    <p:extLst>
      <p:ext uri="{BB962C8B-B14F-4D97-AF65-F5344CB8AC3E}">
        <p14:creationId xmlns:p14="http://schemas.microsoft.com/office/powerpoint/2010/main" val="915309643"/>
      </p:ext>
    </p:extLst>
  </p:cSld>
  <p:clrMapOvr>
    <a:masterClrMapping/>
  </p:clrMapOvr>
  <mc:AlternateContent xmlns:mc="http://schemas.openxmlformats.org/markup-compatibility/2006" xmlns:p14="http://schemas.microsoft.com/office/powerpoint/2010/main">
    <mc:Choice Requires="p14">
      <p:transition spd="slow" p14:dur="2000" advTm="64845"/>
    </mc:Choice>
    <mc:Fallback xmlns="">
      <p:transition spd="slow" advTm="64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D30D-9FE2-1979-0D1D-96069C356B50}"/>
              </a:ext>
            </a:extLst>
          </p:cNvPr>
          <p:cNvSpPr>
            <a:spLocks noGrp="1"/>
          </p:cNvSpPr>
          <p:nvPr>
            <p:ph type="title"/>
          </p:nvPr>
        </p:nvSpPr>
        <p:spPr>
          <a:xfrm>
            <a:off x="1179226" y="-52518"/>
            <a:ext cx="9833548" cy="1325563"/>
          </a:xfrm>
        </p:spPr>
        <p:txBody>
          <a:bodyPr anchor="b">
            <a:normAutofit/>
          </a:bodyPr>
          <a:lstStyle/>
          <a:p>
            <a:pPr algn="ctr"/>
            <a:r>
              <a:rPr lang="en-GB" sz="4400" dirty="0">
                <a:solidFill>
                  <a:schemeClr val="tx2"/>
                </a:solidFill>
              </a:rPr>
              <a:t>Diagnosis and Assessment</a:t>
            </a:r>
          </a:p>
        </p:txBody>
      </p:sp>
      <p:sp>
        <p:nvSpPr>
          <p:cNvPr id="3" name="Content Placeholder 2">
            <a:extLst>
              <a:ext uri="{FF2B5EF4-FFF2-40B4-BE49-F238E27FC236}">
                <a16:creationId xmlns:a16="http://schemas.microsoft.com/office/drawing/2014/main" id="{7A5D48D4-E2D5-54F3-D0CA-4194E0ED4F27}"/>
              </a:ext>
            </a:extLst>
          </p:cNvPr>
          <p:cNvSpPr>
            <a:spLocks noGrp="1"/>
          </p:cNvSpPr>
          <p:nvPr>
            <p:ph idx="1"/>
          </p:nvPr>
        </p:nvSpPr>
        <p:spPr>
          <a:xfrm>
            <a:off x="1179226" y="1769423"/>
            <a:ext cx="9833548" cy="3815532"/>
          </a:xfrm>
        </p:spPr>
        <p:txBody>
          <a:bodyPr>
            <a:normAutofit/>
          </a:bodyPr>
          <a:lstStyle/>
          <a:p>
            <a:r>
              <a:rPr lang="en-GB" sz="2000" dirty="0">
                <a:solidFill>
                  <a:schemeClr val="tx2"/>
                </a:solidFill>
              </a:rPr>
              <a:t>David frequently sees a GP for symptoms including cough, dyspnoea, and weight loss.</a:t>
            </a:r>
          </a:p>
          <a:p>
            <a:r>
              <a:rPr lang="en-GB" sz="2000" dirty="0">
                <a:solidFill>
                  <a:schemeClr val="tx2"/>
                </a:solidFill>
              </a:rPr>
              <a:t>Initial diagnostics, such as a CT scan, can detect abnormal alterations in the lungs.</a:t>
            </a:r>
          </a:p>
          <a:p>
            <a:r>
              <a:rPr lang="en-GB" sz="2000" dirty="0">
                <a:solidFill>
                  <a:schemeClr val="tx2"/>
                </a:solidFill>
              </a:rPr>
              <a:t>Additional tests, such as a biopsy, may be necessary to confirm diagnosis.</a:t>
            </a:r>
          </a:p>
          <a:p>
            <a:r>
              <a:rPr lang="en-GB" sz="2000" dirty="0">
                <a:solidFill>
                  <a:schemeClr val="tx2"/>
                </a:solidFill>
              </a:rPr>
              <a:t>A biopsy is significant because it can reveal the presence of cancer cells and assist determine the kind of lung cancer.</a:t>
            </a:r>
          </a:p>
          <a:p>
            <a:r>
              <a:rPr lang="en-GB" sz="2000" dirty="0">
                <a:solidFill>
                  <a:schemeClr val="tx2"/>
                </a:solidFill>
              </a:rPr>
              <a:t>The assessment also takes into account the patient's symptoms, overall health, and if the disease has spread,(Cancer Research UK, 2023).</a:t>
            </a:r>
            <a:r>
              <a:rPr lang="en-GB" sz="2000" dirty="0">
                <a:solidFill>
                  <a:schemeClr val="bg2"/>
                </a:solidFill>
              </a:rPr>
              <a:t>(().</a:t>
            </a:r>
          </a:p>
        </p:txBody>
      </p:sp>
      <p:pic>
        <p:nvPicPr>
          <p:cNvPr id="6" name="Recorded Sound">
            <a:hlinkClick r:id="" action="ppaction://media"/>
            <a:extLst>
              <a:ext uri="{FF2B5EF4-FFF2-40B4-BE49-F238E27FC236}">
                <a16:creationId xmlns:a16="http://schemas.microsoft.com/office/drawing/2014/main" id="{D1A796BE-7D65-F2A3-0CEE-063BB56ED9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7278" y="5745975"/>
            <a:ext cx="406400" cy="406400"/>
          </a:xfrm>
          <a:prstGeom prst="rect">
            <a:avLst/>
          </a:prstGeom>
        </p:spPr>
      </p:pic>
    </p:spTree>
    <p:extLst>
      <p:ext uri="{BB962C8B-B14F-4D97-AF65-F5344CB8AC3E}">
        <p14:creationId xmlns:p14="http://schemas.microsoft.com/office/powerpoint/2010/main" val="4246837253"/>
      </p:ext>
    </p:extLst>
  </p:cSld>
  <p:clrMapOvr>
    <a:masterClrMapping/>
  </p:clrMapOvr>
  <mc:AlternateContent xmlns:mc="http://schemas.openxmlformats.org/markup-compatibility/2006" xmlns:p14="http://schemas.microsoft.com/office/powerpoint/2010/main">
    <mc:Choice Requires="p14">
      <p:transition spd="slow" p14:dur="2000" advTm="91823"/>
    </mc:Choice>
    <mc:Fallback xmlns="">
      <p:transition spd="slow" advTm="91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7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4DC4-5DB9-B2A5-C664-7F83CBA1025D}"/>
              </a:ext>
            </a:extLst>
          </p:cNvPr>
          <p:cNvSpPr>
            <a:spLocks noGrp="1"/>
          </p:cNvSpPr>
          <p:nvPr>
            <p:ph type="title"/>
          </p:nvPr>
        </p:nvSpPr>
        <p:spPr>
          <a:xfrm>
            <a:off x="1179226" y="134042"/>
            <a:ext cx="9833548" cy="1325563"/>
          </a:xfrm>
        </p:spPr>
        <p:txBody>
          <a:bodyPr anchor="b">
            <a:normAutofit/>
          </a:bodyPr>
          <a:lstStyle/>
          <a:p>
            <a:pPr algn="ctr"/>
            <a:r>
              <a:rPr lang="en-GB" sz="4400" dirty="0">
                <a:solidFill>
                  <a:schemeClr val="tx2"/>
                </a:solidFill>
              </a:rPr>
              <a:t>Suggested Care Plan for David</a:t>
            </a:r>
          </a:p>
        </p:txBody>
      </p:sp>
      <p:sp>
        <p:nvSpPr>
          <p:cNvPr id="3" name="Content Placeholder 2">
            <a:extLst>
              <a:ext uri="{FF2B5EF4-FFF2-40B4-BE49-F238E27FC236}">
                <a16:creationId xmlns:a16="http://schemas.microsoft.com/office/drawing/2014/main" id="{C228DB79-3DD1-4A01-01A5-49FE9A0FB98E}"/>
              </a:ext>
            </a:extLst>
          </p:cNvPr>
          <p:cNvSpPr>
            <a:spLocks noGrp="1"/>
          </p:cNvSpPr>
          <p:nvPr>
            <p:ph idx="1"/>
          </p:nvPr>
        </p:nvSpPr>
        <p:spPr>
          <a:xfrm>
            <a:off x="1179226" y="2125683"/>
            <a:ext cx="9833548" cy="3661263"/>
          </a:xfrm>
        </p:spPr>
        <p:txBody>
          <a:bodyPr>
            <a:normAutofit fontScale="85000" lnSpcReduction="10000"/>
          </a:bodyPr>
          <a:lstStyle/>
          <a:p>
            <a:r>
              <a:rPr lang="en-GB" sz="2000" dirty="0">
                <a:solidFill>
                  <a:schemeClr val="tx2"/>
                </a:solidFill>
              </a:rPr>
              <a:t> Individual Treatment: David’s care plan will be determined by the type and stage of his lung cancer, along with his overall health and personal preferences (Cancer Research UK, 2023).</a:t>
            </a:r>
          </a:p>
          <a:p>
            <a:r>
              <a:rPr lang="en-GB" sz="2000" dirty="0">
                <a:solidFill>
                  <a:schemeClr val="tx2"/>
                </a:solidFill>
              </a:rPr>
              <a:t>Medical Interventions: Potential treatment options include surgery, chemotherapy, radiation, targeted therapy, and immunotherapy. These will be discussed and planned by the multidisciplinary team.</a:t>
            </a:r>
          </a:p>
          <a:p>
            <a:r>
              <a:rPr lang="en-GB" sz="2000" dirty="0">
                <a:solidFill>
                  <a:schemeClr val="tx2"/>
                </a:solidFill>
              </a:rPr>
              <a:t>Symptom Management: treatment plan should include symptom control, such as dyspnoea, persistent cough, discomfort, pain, fatigue, and nutritional needs to improve quality of life.</a:t>
            </a:r>
          </a:p>
          <a:p>
            <a:r>
              <a:rPr lang="en-GB" sz="2000" dirty="0">
                <a:solidFill>
                  <a:schemeClr val="tx2"/>
                </a:solidFill>
              </a:rPr>
              <a:t>Psychological Support: Davide and his family should be provided with clear information and emotional support so that, David and his family are supported to understand the diagnosis and make informed choices.</a:t>
            </a:r>
          </a:p>
          <a:p>
            <a:r>
              <a:rPr lang="en-GB" sz="2000" dirty="0">
                <a:solidFill>
                  <a:schemeClr val="tx2"/>
                </a:solidFill>
              </a:rPr>
              <a:t>Ongoing Support And Monitoring: Access to MDT professionals, Macmillan nurses, social </a:t>
            </a:r>
            <a:r>
              <a:rPr lang="en-GB" sz="2000" dirty="0" err="1">
                <a:solidFill>
                  <a:schemeClr val="tx2"/>
                </a:solidFill>
              </a:rPr>
              <a:t>wokers</a:t>
            </a:r>
            <a:r>
              <a:rPr lang="en-GB" sz="2000" dirty="0">
                <a:solidFill>
                  <a:schemeClr val="tx2"/>
                </a:solidFill>
              </a:rPr>
              <a:t>, and community services will ensure continuity of care and support David to live as independently as possible.</a:t>
            </a:r>
          </a:p>
          <a:p>
            <a:endParaRPr lang="en-GB" sz="2000" dirty="0">
              <a:solidFill>
                <a:schemeClr val="tx2"/>
              </a:solidFill>
            </a:endParaRPr>
          </a:p>
        </p:txBody>
      </p:sp>
      <p:pic>
        <p:nvPicPr>
          <p:cNvPr id="5" name="Recorded Sound">
            <a:hlinkClick r:id="" action="ppaction://media"/>
            <a:extLst>
              <a:ext uri="{FF2B5EF4-FFF2-40B4-BE49-F238E27FC236}">
                <a16:creationId xmlns:a16="http://schemas.microsoft.com/office/drawing/2014/main" id="{5CF9E7E6-5F63-4F0E-D3AE-B88D18C6DE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2774" y="6046624"/>
            <a:ext cx="406400" cy="406400"/>
          </a:xfrm>
          <a:prstGeom prst="rect">
            <a:avLst/>
          </a:prstGeom>
        </p:spPr>
      </p:pic>
    </p:spTree>
    <p:extLst>
      <p:ext uri="{BB962C8B-B14F-4D97-AF65-F5344CB8AC3E}">
        <p14:creationId xmlns:p14="http://schemas.microsoft.com/office/powerpoint/2010/main" val="3923104933"/>
      </p:ext>
    </p:extLst>
  </p:cSld>
  <p:clrMapOvr>
    <a:masterClrMapping/>
  </p:clrMapOvr>
  <mc:AlternateContent xmlns:mc="http://schemas.openxmlformats.org/markup-compatibility/2006" xmlns:p14="http://schemas.microsoft.com/office/powerpoint/2010/main">
    <mc:Choice Requires="p14">
      <p:transition spd="slow" p14:dur="2000" advTm="187992"/>
    </mc:Choice>
    <mc:Fallback xmlns="">
      <p:transition spd="slow" advTm="187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2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219F-6389-440E-5DC1-BC4AB1A4F0B5}"/>
              </a:ext>
            </a:extLst>
          </p:cNvPr>
          <p:cNvSpPr>
            <a:spLocks noGrp="1"/>
          </p:cNvSpPr>
          <p:nvPr>
            <p:ph type="title"/>
          </p:nvPr>
        </p:nvSpPr>
        <p:spPr>
          <a:xfrm>
            <a:off x="1179226" y="408272"/>
            <a:ext cx="9833548" cy="1325563"/>
          </a:xfrm>
        </p:spPr>
        <p:txBody>
          <a:bodyPr anchor="b">
            <a:normAutofit fontScale="90000"/>
          </a:bodyPr>
          <a:lstStyle/>
          <a:p>
            <a:pPr algn="ctr"/>
            <a:r>
              <a:rPr lang="en-GB" sz="4400" dirty="0">
                <a:solidFill>
                  <a:schemeClr val="tx1"/>
                </a:solidFill>
              </a:rPr>
              <a:t> Communication and Multidisciplinary Care</a:t>
            </a:r>
          </a:p>
        </p:txBody>
      </p:sp>
      <p:sp>
        <p:nvSpPr>
          <p:cNvPr id="3" name="Content Placeholder 2">
            <a:extLst>
              <a:ext uri="{FF2B5EF4-FFF2-40B4-BE49-F238E27FC236}">
                <a16:creationId xmlns:a16="http://schemas.microsoft.com/office/drawing/2014/main" id="{D9E9D673-8A53-149B-FE15-6C662AE8C844}"/>
              </a:ext>
            </a:extLst>
          </p:cNvPr>
          <p:cNvSpPr>
            <a:spLocks noGrp="1"/>
          </p:cNvSpPr>
          <p:nvPr>
            <p:ph idx="1"/>
          </p:nvPr>
        </p:nvSpPr>
        <p:spPr>
          <a:xfrm>
            <a:off x="1179226" y="2470069"/>
            <a:ext cx="9833548" cy="3316878"/>
          </a:xfrm>
        </p:spPr>
        <p:txBody>
          <a:bodyPr>
            <a:normAutofit/>
          </a:bodyPr>
          <a:lstStyle/>
          <a:p>
            <a:r>
              <a:rPr lang="en-GB" sz="2000" dirty="0">
                <a:solidFill>
                  <a:schemeClr val="tx2"/>
                </a:solidFill>
              </a:rPr>
              <a:t>David's condition should be followed based on his symptoms, reaction to treatment, side effects, and overall health.</a:t>
            </a:r>
          </a:p>
          <a:p>
            <a:r>
              <a:rPr lang="en-GB" sz="2000" dirty="0">
                <a:solidFill>
                  <a:schemeClr val="tx2"/>
                </a:solidFill>
              </a:rPr>
              <a:t>Clear and honest communication is essential to ensure David understand his diagnosis, treatment options, and accessible resources.</a:t>
            </a:r>
          </a:p>
          <a:p>
            <a:r>
              <a:rPr lang="en-GB" sz="2000" dirty="0">
                <a:solidFill>
                  <a:schemeClr val="tx2"/>
                </a:solidFill>
              </a:rPr>
              <a:t>A multidisciplinary team should be involved in his treatment, including doctors, nurses, respiratory experts, nutritionists, and palliative care personnel as needed (Macmillan Cancer Support, 2025).</a:t>
            </a:r>
          </a:p>
          <a:p>
            <a:r>
              <a:rPr lang="en-GB" sz="2000" dirty="0">
                <a:solidFill>
                  <a:schemeClr val="tx2"/>
                </a:solidFill>
              </a:rPr>
              <a:t>Person-centred communication should include David's family, with his agreement, to assist his care and decision-making.</a:t>
            </a:r>
          </a:p>
        </p:txBody>
      </p:sp>
      <p:pic>
        <p:nvPicPr>
          <p:cNvPr id="4" name="Recorded Sound">
            <a:hlinkClick r:id="" action="ppaction://media"/>
            <a:extLst>
              <a:ext uri="{FF2B5EF4-FFF2-40B4-BE49-F238E27FC236}">
                <a16:creationId xmlns:a16="http://schemas.microsoft.com/office/drawing/2014/main" id="{BCB12CCD-8C59-51A4-1FEA-3C0E9197D4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85600" y="6080512"/>
            <a:ext cx="406400" cy="406400"/>
          </a:xfrm>
          <a:prstGeom prst="rect">
            <a:avLst/>
          </a:prstGeom>
        </p:spPr>
      </p:pic>
    </p:spTree>
    <p:extLst>
      <p:ext uri="{BB962C8B-B14F-4D97-AF65-F5344CB8AC3E}">
        <p14:creationId xmlns:p14="http://schemas.microsoft.com/office/powerpoint/2010/main" val="1466694346"/>
      </p:ext>
    </p:extLst>
  </p:cSld>
  <p:clrMapOvr>
    <a:masterClrMapping/>
  </p:clrMapOvr>
  <mc:AlternateContent xmlns:mc="http://schemas.openxmlformats.org/markup-compatibility/2006" xmlns:p14="http://schemas.microsoft.com/office/powerpoint/2010/main">
    <mc:Choice Requires="p14">
      <p:transition spd="slow" p14:dur="2000" advTm="87213"/>
    </mc:Choice>
    <mc:Fallback xmlns="">
      <p:transition spd="slow" advTm="87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3061">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B244-66D0-F273-DED9-5A902D068264}"/>
              </a:ext>
            </a:extLst>
          </p:cNvPr>
          <p:cNvSpPr>
            <a:spLocks noGrp="1"/>
          </p:cNvSpPr>
          <p:nvPr>
            <p:ph type="title"/>
          </p:nvPr>
        </p:nvSpPr>
        <p:spPr>
          <a:xfrm>
            <a:off x="2339439" y="529125"/>
            <a:ext cx="6420694" cy="1837349"/>
          </a:xfrm>
        </p:spPr>
        <p:txBody>
          <a:bodyPr>
            <a:normAutofit/>
          </a:bodyPr>
          <a:lstStyle/>
          <a:p>
            <a:pPr algn="ctr"/>
            <a:r>
              <a:rPr lang="en-GB" sz="4400" dirty="0">
                <a:solidFill>
                  <a:schemeClr val="tx1"/>
                </a:solidFill>
              </a:rPr>
              <a:t>Ethical Considerations</a:t>
            </a:r>
          </a:p>
        </p:txBody>
      </p:sp>
      <p:sp>
        <p:nvSpPr>
          <p:cNvPr id="3" name="Content Placeholder 2">
            <a:extLst>
              <a:ext uri="{FF2B5EF4-FFF2-40B4-BE49-F238E27FC236}">
                <a16:creationId xmlns:a16="http://schemas.microsoft.com/office/drawing/2014/main" id="{93A7D086-A6B6-326B-2141-A0C1E3E2CD9C}"/>
              </a:ext>
            </a:extLst>
          </p:cNvPr>
          <p:cNvSpPr>
            <a:spLocks noGrp="1"/>
          </p:cNvSpPr>
          <p:nvPr>
            <p:ph idx="1"/>
          </p:nvPr>
        </p:nvSpPr>
        <p:spPr>
          <a:xfrm>
            <a:off x="712519" y="2054431"/>
            <a:ext cx="9048998" cy="4417621"/>
          </a:xfrm>
        </p:spPr>
        <p:txBody>
          <a:bodyPr anchor="t">
            <a:normAutofit/>
          </a:bodyPr>
          <a:lstStyle/>
          <a:p>
            <a:r>
              <a:rPr lang="en-GB" sz="2200" dirty="0">
                <a:solidFill>
                  <a:schemeClr val="tx2"/>
                </a:solidFill>
              </a:rPr>
              <a:t>Decency And Respect: David deserves to be treated with decency, respect, and compassion throughout his care journey.</a:t>
            </a:r>
          </a:p>
          <a:p>
            <a:r>
              <a:rPr lang="en-GB" sz="2200" dirty="0">
                <a:solidFill>
                  <a:schemeClr val="tx2"/>
                </a:solidFill>
              </a:rPr>
              <a:t>Informed Consent: clear information should be provided to enable informed consent and decision-making in his treatment.</a:t>
            </a:r>
          </a:p>
          <a:p>
            <a:r>
              <a:rPr lang="en-GB" sz="2200" dirty="0">
                <a:solidFill>
                  <a:schemeClr val="tx2"/>
                </a:solidFill>
              </a:rPr>
              <a:t>Person-centred care: Care should be person-centred, reflecting David's beliefs, preferences, and support requirements (Cuthbert and </a:t>
            </a:r>
            <a:r>
              <a:rPr lang="en-GB" sz="2200" dirty="0" err="1">
                <a:solidFill>
                  <a:schemeClr val="tx2"/>
                </a:solidFill>
              </a:rPr>
              <a:t>Quallington</a:t>
            </a:r>
            <a:r>
              <a:rPr lang="en-GB" sz="2200" dirty="0">
                <a:solidFill>
                  <a:schemeClr val="tx2"/>
                </a:solidFill>
              </a:rPr>
              <a:t>, 2017).</a:t>
            </a:r>
          </a:p>
        </p:txBody>
      </p:sp>
      <p:pic>
        <p:nvPicPr>
          <p:cNvPr id="5" name="Recorded Sound">
            <a:hlinkClick r:id="" action="ppaction://media"/>
            <a:extLst>
              <a:ext uri="{FF2B5EF4-FFF2-40B4-BE49-F238E27FC236}">
                <a16:creationId xmlns:a16="http://schemas.microsoft.com/office/drawing/2014/main" id="{9CDD4B40-22EF-F9E3-2F35-96CEFEFFCF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8975" y="5121507"/>
            <a:ext cx="406400" cy="406400"/>
          </a:xfrm>
          <a:prstGeom prst="rect">
            <a:avLst/>
          </a:prstGeom>
        </p:spPr>
      </p:pic>
    </p:spTree>
    <p:extLst>
      <p:ext uri="{BB962C8B-B14F-4D97-AF65-F5344CB8AC3E}">
        <p14:creationId xmlns:p14="http://schemas.microsoft.com/office/powerpoint/2010/main" val="891868860"/>
      </p:ext>
    </p:extLst>
  </p:cSld>
  <p:clrMapOvr>
    <a:masterClrMapping/>
  </p:clrMapOvr>
  <mc:AlternateContent xmlns:mc="http://schemas.openxmlformats.org/markup-compatibility/2006" xmlns:p14="http://schemas.microsoft.com/office/powerpoint/2010/main">
    <mc:Choice Requires="p14">
      <p:transition spd="slow" p14:dur="2000" advTm="114464"/>
    </mc:Choice>
    <mc:Fallback xmlns="">
      <p:transition spd="slow" advTm="11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9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9C6B9-0548-0B6C-FE60-394F4E19D5FE}"/>
              </a:ext>
            </a:extLst>
          </p:cNvPr>
          <p:cNvSpPr>
            <a:spLocks noGrp="1"/>
          </p:cNvSpPr>
          <p:nvPr>
            <p:ph type="title"/>
          </p:nvPr>
        </p:nvSpPr>
        <p:spPr>
          <a:xfrm>
            <a:off x="3078441" y="308758"/>
            <a:ext cx="5754696" cy="1225441"/>
          </a:xfrm>
        </p:spPr>
        <p:txBody>
          <a:bodyPr anchor="ctr">
            <a:normAutofit/>
          </a:bodyPr>
          <a:lstStyle/>
          <a:p>
            <a:pPr algn="ctr"/>
            <a:r>
              <a:rPr lang="en-GB" sz="4400" dirty="0">
                <a:solidFill>
                  <a:schemeClr val="tx2"/>
                </a:solidFill>
              </a:rPr>
              <a:t>Conclusion</a:t>
            </a:r>
          </a:p>
        </p:txBody>
      </p:sp>
      <p:sp>
        <p:nvSpPr>
          <p:cNvPr id="3" name="Content Placeholder 2">
            <a:extLst>
              <a:ext uri="{FF2B5EF4-FFF2-40B4-BE49-F238E27FC236}">
                <a16:creationId xmlns:a16="http://schemas.microsoft.com/office/drawing/2014/main" id="{ECEEAB87-DA91-14D0-4E00-207AAFB472A7}"/>
              </a:ext>
            </a:extLst>
          </p:cNvPr>
          <p:cNvSpPr>
            <a:spLocks noGrp="1"/>
          </p:cNvSpPr>
          <p:nvPr>
            <p:ph idx="1"/>
          </p:nvPr>
        </p:nvSpPr>
        <p:spPr>
          <a:xfrm>
            <a:off x="771896" y="1686297"/>
            <a:ext cx="9654639" cy="4334494"/>
          </a:xfrm>
        </p:spPr>
        <p:txBody>
          <a:bodyPr anchor="t">
            <a:normAutofit/>
          </a:bodyPr>
          <a:lstStyle/>
          <a:p>
            <a:pPr marL="0" indent="0">
              <a:buNone/>
            </a:pPr>
            <a:r>
              <a:rPr lang="en-GB" sz="2000" dirty="0">
                <a:solidFill>
                  <a:schemeClr val="tx2"/>
                </a:solidFill>
              </a:rPr>
              <a:t>The respiratory system is necessary for breathing and gas exchange, as it delivers oxygen into the blood and removes carbon dioxide.</a:t>
            </a:r>
          </a:p>
          <a:p>
            <a:pPr marL="0" indent="0">
              <a:buNone/>
            </a:pPr>
            <a:r>
              <a:rPr lang="en-GB" sz="2000" dirty="0">
                <a:solidFill>
                  <a:schemeClr val="tx2"/>
                </a:solidFill>
              </a:rPr>
              <a:t>Lung cancer impairs normal respiratory function by destroying lung tissue and decreasing efficient airflow and gas exchange.</a:t>
            </a:r>
          </a:p>
          <a:p>
            <a:pPr marL="0" indent="0">
              <a:buNone/>
            </a:pPr>
            <a:r>
              <a:rPr lang="en-GB" sz="2000" dirty="0">
                <a:solidFill>
                  <a:schemeClr val="tx2"/>
                </a:solidFill>
              </a:rPr>
              <a:t>David's example demonstrates how a smoking history, symptoms, and delayed help-seeking can exacerbate the severity of the problem and highlight the importance of early intervention, lifestyle factors and health education.</a:t>
            </a:r>
          </a:p>
          <a:p>
            <a:pPr marL="0" indent="0">
              <a:buNone/>
            </a:pPr>
            <a:r>
              <a:rPr lang="en-GB" sz="2000" dirty="0">
                <a:solidFill>
                  <a:schemeClr val="tx2"/>
                </a:solidFill>
              </a:rPr>
              <a:t>An effective care plan should include therapy, monitoring, symptom management, communication, and personalised support (Cancer Research UK, 2023).</a:t>
            </a:r>
          </a:p>
        </p:txBody>
      </p:sp>
      <p:pic>
        <p:nvPicPr>
          <p:cNvPr id="4" name="Recorded Sound">
            <a:hlinkClick r:id="" action="ppaction://media"/>
            <a:extLst>
              <a:ext uri="{FF2B5EF4-FFF2-40B4-BE49-F238E27FC236}">
                <a16:creationId xmlns:a16="http://schemas.microsoft.com/office/drawing/2014/main" id="{A578204A-068F-919C-F864-9BEDCEB93F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23335" y="4968503"/>
            <a:ext cx="406400" cy="406400"/>
          </a:xfrm>
          <a:prstGeom prst="rect">
            <a:avLst/>
          </a:prstGeom>
        </p:spPr>
      </p:pic>
    </p:spTree>
    <p:extLst>
      <p:ext uri="{BB962C8B-B14F-4D97-AF65-F5344CB8AC3E}">
        <p14:creationId xmlns:p14="http://schemas.microsoft.com/office/powerpoint/2010/main" val="3346045286"/>
      </p:ext>
    </p:extLst>
  </p:cSld>
  <p:clrMapOvr>
    <a:masterClrMapping/>
  </p:clrMapOvr>
  <mc:AlternateContent xmlns:mc="http://schemas.openxmlformats.org/markup-compatibility/2006" xmlns:p14="http://schemas.microsoft.com/office/powerpoint/2010/main">
    <mc:Choice Requires="p14">
      <p:transition spd="slow" p14:dur="2000" advTm="94777"/>
    </mc:Choice>
    <mc:Fallback xmlns="">
      <p:transition spd="slow" advTm="94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7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C550B-D09F-0242-B0DC-FE404BAE81AC}"/>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dirty="0">
                <a:solidFill>
                  <a:schemeClr val="tx1"/>
                </a:solidFill>
                <a:latin typeface="+mj-lt"/>
                <a:ea typeface="+mj-ea"/>
                <a:cs typeface="+mj-cs"/>
              </a:rPr>
              <a:t>Reference List</a:t>
            </a:r>
          </a:p>
        </p:txBody>
      </p:sp>
      <p:sp>
        <p:nvSpPr>
          <p:cNvPr id="3" name="Content Placeholder 2">
            <a:extLst>
              <a:ext uri="{FF2B5EF4-FFF2-40B4-BE49-F238E27FC236}">
                <a16:creationId xmlns:a16="http://schemas.microsoft.com/office/drawing/2014/main" id="{02299332-FDBB-D420-1DCE-1990752C8B3F}"/>
              </a:ext>
            </a:extLst>
          </p:cNvPr>
          <p:cNvSpPr>
            <a:spLocks noGrp="1"/>
          </p:cNvSpPr>
          <p:nvPr>
            <p:ph idx="1"/>
          </p:nvPr>
        </p:nvSpPr>
        <p:spPr>
          <a:xfrm>
            <a:off x="0" y="2193569"/>
            <a:ext cx="5996627" cy="4664431"/>
          </a:xfrm>
        </p:spPr>
        <p:txBody>
          <a:bodyPr vert="horz" lIns="91440" tIns="45720" rIns="91440" bIns="45720" rtlCol="0">
            <a:normAutofit lnSpcReduction="10000"/>
          </a:bodyPr>
          <a:lstStyle/>
          <a:p>
            <a:r>
              <a:rPr lang="en-US" sz="1400" dirty="0"/>
              <a:t>Beachey, W. (2023) </a:t>
            </a:r>
            <a:r>
              <a:rPr lang="en-US" sz="1400" i="1" dirty="0"/>
              <a:t>Respiratory care anatomy and physiology</a:t>
            </a:r>
            <a:r>
              <a:rPr lang="en-US" sz="1400" dirty="0"/>
              <a:t>. 5th </a:t>
            </a:r>
            <a:r>
              <a:rPr lang="en-US" sz="1400" dirty="0" err="1"/>
              <a:t>edn</a:t>
            </a:r>
            <a:r>
              <a:rPr lang="en-US" sz="1400" dirty="0"/>
              <a:t>. St Louis: Elsevier.</a:t>
            </a:r>
          </a:p>
          <a:p>
            <a:r>
              <a:rPr lang="en-US" sz="1400" dirty="0"/>
              <a:t>Cancer Research UK (2023) </a:t>
            </a:r>
            <a:r>
              <a:rPr lang="en-US" sz="1400" i="1" dirty="0"/>
              <a:t>Lung cancer</a:t>
            </a:r>
            <a:r>
              <a:rPr lang="en-US" sz="1400" dirty="0"/>
              <a:t>. Available at: </a:t>
            </a:r>
            <a:r>
              <a:rPr lang="en-US" sz="1400" dirty="0">
                <a:hlinkClick r:id="rId5"/>
              </a:rPr>
              <a:t>https://www.cancerresearchuk.org/about-cancer/lung-cancer</a:t>
            </a:r>
            <a:r>
              <a:rPr lang="en-US" sz="1400" dirty="0"/>
              <a:t> </a:t>
            </a:r>
          </a:p>
          <a:p>
            <a:r>
              <a:rPr lang="en-US" sz="1400" dirty="0"/>
              <a:t>Cancer Research UK (2023) </a:t>
            </a:r>
            <a:r>
              <a:rPr lang="en-US" sz="1400" i="1" dirty="0"/>
              <a:t>Lung cancer risk</a:t>
            </a:r>
            <a:r>
              <a:rPr lang="en-US" sz="1400" dirty="0"/>
              <a:t>. Available at: </a:t>
            </a:r>
            <a:r>
              <a:rPr lang="en-US" sz="1400" dirty="0">
                <a:hlinkClick r:id="rId6"/>
              </a:rPr>
              <a:t>https://www.cancerresearchuk.org/health-professional/cancer-statistics/statistics-by-cancer-type/lung-cancer/risk-factors</a:t>
            </a:r>
            <a:r>
              <a:rPr lang="en-US" sz="1400" dirty="0"/>
              <a:t> </a:t>
            </a:r>
          </a:p>
          <a:p>
            <a:r>
              <a:rPr lang="en-US" sz="1400" dirty="0"/>
              <a:t>Cancer Research UK (2023) </a:t>
            </a:r>
            <a:r>
              <a:rPr lang="en-US" sz="1400" i="1" dirty="0"/>
              <a:t>Referral to a specialist for symptoms of lung cancer</a:t>
            </a:r>
            <a:r>
              <a:rPr lang="en-US" sz="1400" dirty="0"/>
              <a:t>. Available at: </a:t>
            </a:r>
            <a:r>
              <a:rPr lang="en-US" sz="1400" dirty="0">
                <a:hlinkClick r:id="rId7"/>
              </a:rPr>
              <a:t>https://www.cancerresearchuk.org/about-cancer/lung-cancer/getting-diagnosed/referral-specialist</a:t>
            </a:r>
            <a:r>
              <a:rPr lang="en-US" sz="1400" dirty="0"/>
              <a:t> </a:t>
            </a:r>
          </a:p>
          <a:p>
            <a:r>
              <a:rPr lang="en-US" sz="1400" dirty="0"/>
              <a:t>Cancer Research UK (2023) </a:t>
            </a:r>
            <a:r>
              <a:rPr lang="en-US" sz="1400" i="1" dirty="0"/>
              <a:t>Treatment for lung cancer</a:t>
            </a:r>
            <a:r>
              <a:rPr lang="en-US" sz="1400" dirty="0"/>
              <a:t>. Available at: </a:t>
            </a:r>
            <a:r>
              <a:rPr lang="en-US" sz="1400" dirty="0">
                <a:hlinkClick r:id="rId8"/>
              </a:rPr>
              <a:t>https://www.cancerresearchuk.org/about-cancer/lung-cancer/treatment</a:t>
            </a:r>
            <a:r>
              <a:rPr lang="en-US" sz="1400" dirty="0"/>
              <a:t> </a:t>
            </a:r>
          </a:p>
          <a:p>
            <a:r>
              <a:rPr lang="en-US" sz="1400" dirty="0"/>
              <a:t>Cuthbert, S. and </a:t>
            </a:r>
            <a:r>
              <a:rPr lang="en-US" sz="1400" dirty="0" err="1"/>
              <a:t>Quallington</a:t>
            </a:r>
            <a:r>
              <a:rPr lang="en-US" sz="1400" dirty="0"/>
              <a:t>, J. (2017) </a:t>
            </a:r>
            <a:r>
              <a:rPr lang="en-US" sz="1400" i="1" dirty="0"/>
              <a:t>Values and ethics for care practice</a:t>
            </a:r>
            <a:r>
              <a:rPr lang="en-US" sz="1400" dirty="0"/>
              <a:t>. London: Lantern Publishing.</a:t>
            </a:r>
          </a:p>
          <a:p>
            <a:r>
              <a:rPr lang="en-US" sz="1400" dirty="0"/>
              <a:t>Macmillan Cancer Support (2025) </a:t>
            </a:r>
            <a:r>
              <a:rPr lang="en-US" sz="1400" i="1" dirty="0"/>
              <a:t>Lung cancer symptoms</a:t>
            </a:r>
            <a:r>
              <a:rPr lang="en-US" sz="1400" dirty="0"/>
              <a:t>. Available at: </a:t>
            </a:r>
            <a:r>
              <a:rPr lang="en-US" sz="1400" dirty="0">
                <a:hlinkClick r:id="rId9"/>
              </a:rPr>
              <a:t>https://www.macmillan.org.uk/cancer-information-and-support/lung-cancer/signs-and-symptoms-of-lung-cancer</a:t>
            </a:r>
            <a:r>
              <a:rPr lang="en-US" sz="1400" dirty="0"/>
              <a:t> </a:t>
            </a:r>
          </a:p>
          <a:p>
            <a:pPr marL="0"/>
            <a:endParaRPr lang="en-US" sz="1400" dirty="0"/>
          </a:p>
        </p:txBody>
      </p:sp>
      <p:sp>
        <p:nvSpPr>
          <p:cNvPr id="4" name="Content Placeholder 2">
            <a:extLst>
              <a:ext uri="{FF2B5EF4-FFF2-40B4-BE49-F238E27FC236}">
                <a16:creationId xmlns:a16="http://schemas.microsoft.com/office/drawing/2014/main" id="{012343A9-4DAC-A631-78DE-9DD039D40E3A}"/>
              </a:ext>
            </a:extLst>
          </p:cNvPr>
          <p:cNvSpPr txBox="1">
            <a:spLocks/>
          </p:cNvSpPr>
          <p:nvPr/>
        </p:nvSpPr>
        <p:spPr>
          <a:xfrm>
            <a:off x="6096000" y="2193569"/>
            <a:ext cx="6096000" cy="46644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Macmillan Cancer Support (2025) </a:t>
            </a:r>
            <a:r>
              <a:rPr lang="en-US" sz="1400" i="1" dirty="0"/>
              <a:t>Lung cancer treatment</a:t>
            </a:r>
            <a:r>
              <a:rPr lang="en-US" sz="1400" dirty="0"/>
              <a:t>. Available at: </a:t>
            </a:r>
            <a:r>
              <a:rPr lang="en-US" sz="1400" dirty="0">
                <a:hlinkClick r:id="rId10"/>
              </a:rPr>
              <a:t>https://www.macmillan.org.uk/cancer-information-and-support/lung-cancer/treatment-for-lung-cancer</a:t>
            </a:r>
            <a:r>
              <a:rPr lang="en-US" sz="1400" dirty="0"/>
              <a:t> </a:t>
            </a:r>
          </a:p>
          <a:p>
            <a:r>
              <a:rPr lang="en-US" sz="1400" dirty="0"/>
              <a:t>Macmillan Cancer Support (2025) </a:t>
            </a:r>
            <a:r>
              <a:rPr lang="en-US" sz="1400" i="1" dirty="0"/>
              <a:t>Multidisciplinary team (MDT) for lung cancer</a:t>
            </a:r>
            <a:r>
              <a:rPr lang="en-US" sz="1400" dirty="0"/>
              <a:t>. Available at: </a:t>
            </a:r>
            <a:r>
              <a:rPr lang="en-US" sz="1400" dirty="0">
                <a:hlinkClick r:id="rId11"/>
              </a:rPr>
              <a:t>https://www.macmillan.org.uk/cancer-information-and-support/lung-cancer/multidisciplinary-team-for-lung-cancer</a:t>
            </a:r>
            <a:r>
              <a:rPr lang="en-US" sz="1400" dirty="0"/>
              <a:t> </a:t>
            </a:r>
          </a:p>
          <a:p>
            <a:r>
              <a:rPr lang="en-US" sz="1400" dirty="0"/>
              <a:t>MSD Manual (2025) </a:t>
            </a:r>
            <a:r>
              <a:rPr lang="en-US" sz="1400" i="1" dirty="0"/>
              <a:t>Overview of the respiratory system</a:t>
            </a:r>
            <a:r>
              <a:rPr lang="en-US" sz="1400" dirty="0"/>
              <a:t>. Available at: </a:t>
            </a:r>
            <a:r>
              <a:rPr lang="en-US" sz="1400" dirty="0">
                <a:hlinkClick r:id="rId12"/>
              </a:rPr>
              <a:t>https://www.msdmanuals.com/home/lung-and-airway-disorders/biology-of-the-lungs-and-airways/overview-of-the-respiratory-system</a:t>
            </a:r>
            <a:r>
              <a:rPr lang="en-US" sz="1400" dirty="0"/>
              <a:t> </a:t>
            </a:r>
          </a:p>
          <a:p>
            <a:r>
              <a:rPr lang="en-US" sz="1400" dirty="0"/>
              <a:t>NHS (2017) </a:t>
            </a:r>
            <a:r>
              <a:rPr lang="en-US" sz="1400" i="1" dirty="0"/>
              <a:t>Diagnosis: lung cancer</a:t>
            </a:r>
            <a:r>
              <a:rPr lang="en-US" sz="1400" dirty="0"/>
              <a:t>. Available at: </a:t>
            </a:r>
            <a:r>
              <a:rPr lang="en-US" sz="1400" dirty="0">
                <a:hlinkClick r:id="rId13"/>
              </a:rPr>
              <a:t>https://www.nhs.uk/conditions/lung-cancer/diagnosis/</a:t>
            </a:r>
            <a:r>
              <a:rPr lang="en-US" sz="1400" dirty="0"/>
              <a:t> </a:t>
            </a:r>
          </a:p>
          <a:p>
            <a:r>
              <a:rPr lang="en-US" sz="1400" dirty="0"/>
              <a:t>NHS (2017) </a:t>
            </a:r>
            <a:r>
              <a:rPr lang="en-US" sz="1400" i="1" dirty="0"/>
              <a:t>Lung cancer</a:t>
            </a:r>
            <a:r>
              <a:rPr lang="en-US" sz="1400" dirty="0"/>
              <a:t>. Available at: </a:t>
            </a:r>
            <a:r>
              <a:rPr lang="en-US" sz="1400" dirty="0">
                <a:hlinkClick r:id="rId14"/>
              </a:rPr>
              <a:t>https://www.nhs.uk/conditions/lung-cancer/</a:t>
            </a:r>
            <a:r>
              <a:rPr lang="en-US" sz="1400" dirty="0"/>
              <a:t> </a:t>
            </a:r>
          </a:p>
          <a:p>
            <a:r>
              <a:rPr lang="en-US" sz="1400" dirty="0"/>
              <a:t>NHS (2017) </a:t>
            </a:r>
            <a:r>
              <a:rPr lang="en-US" sz="1400" i="1" dirty="0"/>
              <a:t>Lung cancer - Symptoms</a:t>
            </a:r>
            <a:r>
              <a:rPr lang="en-US" sz="1400" dirty="0"/>
              <a:t>. Available at: </a:t>
            </a:r>
            <a:r>
              <a:rPr lang="en-US" sz="1400" dirty="0">
                <a:hlinkClick r:id="rId15"/>
              </a:rPr>
              <a:t>https://www.nhs.uk/conditions/lung-cancer/symptoms/</a:t>
            </a:r>
            <a:r>
              <a:rPr lang="en-US" sz="1400" dirty="0"/>
              <a:t> </a:t>
            </a:r>
          </a:p>
          <a:p>
            <a:r>
              <a:rPr lang="en-US" sz="1400" dirty="0"/>
              <a:t>West, J.B. and Luks, A.M. (2021) </a:t>
            </a:r>
            <a:r>
              <a:rPr lang="en-US" sz="1400" i="1" dirty="0"/>
              <a:t>West’s respiratory physiology: The essentials</a:t>
            </a:r>
            <a:r>
              <a:rPr lang="en-US" sz="1400" dirty="0"/>
              <a:t>. 11th </a:t>
            </a:r>
            <a:r>
              <a:rPr lang="en-US" sz="1400" dirty="0" err="1"/>
              <a:t>edn</a:t>
            </a:r>
            <a:r>
              <a:rPr lang="en-US" sz="1400" dirty="0"/>
              <a:t>. Philadelphia: Wolters Kluwer.</a:t>
            </a:r>
          </a:p>
          <a:p>
            <a:pPr marL="0"/>
            <a:endParaRPr lang="en-US" sz="1400" dirty="0"/>
          </a:p>
        </p:txBody>
      </p:sp>
      <p:pic>
        <p:nvPicPr>
          <p:cNvPr id="5" name="Recorded Sound">
            <a:hlinkClick r:id="" action="ppaction://media"/>
            <a:extLst>
              <a:ext uri="{FF2B5EF4-FFF2-40B4-BE49-F238E27FC236}">
                <a16:creationId xmlns:a16="http://schemas.microsoft.com/office/drawing/2014/main" id="{E359E01F-28ED-6F56-C5C4-9224BFA307C3}"/>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557619" y="5601009"/>
            <a:ext cx="406400" cy="406400"/>
          </a:xfrm>
          <a:prstGeom prst="rect">
            <a:avLst/>
          </a:prstGeom>
        </p:spPr>
      </p:pic>
    </p:spTree>
    <p:extLst>
      <p:ext uri="{BB962C8B-B14F-4D97-AF65-F5344CB8AC3E}">
        <p14:creationId xmlns:p14="http://schemas.microsoft.com/office/powerpoint/2010/main" val="47401315"/>
      </p:ext>
    </p:extLst>
  </p:cSld>
  <p:clrMapOvr>
    <a:masterClrMapping/>
  </p:clrMapOvr>
  <mc:AlternateContent xmlns:mc="http://schemas.openxmlformats.org/markup-compatibility/2006" xmlns:p14="http://schemas.microsoft.com/office/powerpoint/2010/main">
    <mc:Choice Requires="p14">
      <p:transition spd="slow" p14:dur="2000" advTm="141672"/>
    </mc:Choice>
    <mc:Fallback xmlns="">
      <p:transition spd="slow" advTm="141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6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3616</TotalTime>
  <Words>2049</Words>
  <Application>Microsoft Office PowerPoint</Application>
  <PresentationFormat>Widescreen</PresentationFormat>
  <Paragraphs>96</Paragraphs>
  <Slides>12</Slides>
  <Notes>12</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Trebuchet MS</vt:lpstr>
      <vt:lpstr>Wingdings 3</vt:lpstr>
      <vt:lpstr>Facet</vt:lpstr>
      <vt:lpstr>Developing a Care Plan for a Patient with Lung Cancer</vt:lpstr>
      <vt:lpstr>Hypothetical Patient Case Study</vt:lpstr>
      <vt:lpstr>Risk Factors and Habits</vt:lpstr>
      <vt:lpstr>Introduction to Lung Cancer</vt:lpstr>
      <vt:lpstr>Respiratory System: Anatomy and Physiology</vt:lpstr>
      <vt:lpstr>Lung Cancer and Its Impact on the Respiratory System</vt:lpstr>
      <vt:lpstr>Diagnosis and Assessment</vt:lpstr>
      <vt:lpstr>Suggested Care Plan for David</vt:lpstr>
      <vt:lpstr> Communication and Multidisciplinary Care</vt:lpstr>
      <vt:lpstr>Ethical Considerations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Ruth Bannor</cp:lastModifiedBy>
  <cp:revision>6</cp:revision>
  <dcterms:created xsi:type="dcterms:W3CDTF">2026-07-05T18:58:52Z</dcterms:created>
  <dcterms:modified xsi:type="dcterms:W3CDTF">2026-07-18T18:39:18Z</dcterms:modified>
</cp:coreProperties>
</file>