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3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4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5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6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6" r:id="rId2"/>
    <p:sldMasterId id="2147483694" r:id="rId3"/>
    <p:sldMasterId id="2147483715" r:id="rId4"/>
    <p:sldMasterId id="2147483737" r:id="rId5"/>
    <p:sldMasterId id="2147483754" r:id="rId6"/>
    <p:sldMasterId id="2147483777" r:id="rId7"/>
  </p:sldMasterIdLst>
  <p:notesMasterIdLst>
    <p:notesMasterId r:id="rId28"/>
  </p:notesMasterIdLst>
  <p:sldIdLst>
    <p:sldId id="257" r:id="rId8"/>
    <p:sldId id="324" r:id="rId9"/>
    <p:sldId id="273" r:id="rId10"/>
    <p:sldId id="288" r:id="rId11"/>
    <p:sldId id="298" r:id="rId12"/>
    <p:sldId id="289" r:id="rId13"/>
    <p:sldId id="297" r:id="rId14"/>
    <p:sldId id="290" r:id="rId15"/>
    <p:sldId id="291" r:id="rId16"/>
    <p:sldId id="275" r:id="rId17"/>
    <p:sldId id="292" r:id="rId18"/>
    <p:sldId id="276" r:id="rId19"/>
    <p:sldId id="277" r:id="rId20"/>
    <p:sldId id="278" r:id="rId21"/>
    <p:sldId id="279" r:id="rId22"/>
    <p:sldId id="280" r:id="rId23"/>
    <p:sldId id="281" r:id="rId24"/>
    <p:sldId id="299" r:id="rId25"/>
    <p:sldId id="283" r:id="rId26"/>
    <p:sldId id="32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9E684C-E54C-48DF-B571-6D80FE9ECB2E}" v="4" dt="2025-05-27T11:14:14.8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1" d="100"/>
          <a:sy n="71" d="100"/>
        </p:scale>
        <p:origin x="106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viewProps" Target="viewProps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999E684C-E54C-48DF-B571-6D80FE9ECB2E}"/>
    <pc:docChg chg="custSel delSld modSld">
      <pc:chgData name="Serif Salem" userId="93371da5-1b6a-4146-a736-4a3b0c81f0c2" providerId="ADAL" clId="{999E684C-E54C-48DF-B571-6D80FE9ECB2E}" dt="2025-05-27T11:15:55.231" v="34" actId="700"/>
      <pc:docMkLst>
        <pc:docMk/>
      </pc:docMkLst>
      <pc:sldChg chg="modSp mod">
        <pc:chgData name="Serif Salem" userId="93371da5-1b6a-4146-a736-4a3b0c81f0c2" providerId="ADAL" clId="{999E684C-E54C-48DF-B571-6D80FE9ECB2E}" dt="2025-05-27T11:14:14.845" v="26"/>
        <pc:sldMkLst>
          <pc:docMk/>
          <pc:sldMk cId="0" sldId="257"/>
        </pc:sldMkLst>
        <pc:spChg chg="mod">
          <ac:chgData name="Serif Salem" userId="93371da5-1b6a-4146-a736-4a3b0c81f0c2" providerId="ADAL" clId="{999E684C-E54C-48DF-B571-6D80FE9ECB2E}" dt="2025-05-27T11:14:14.845" v="26"/>
          <ac:spMkLst>
            <pc:docMk/>
            <pc:sldMk cId="0" sldId="257"/>
            <ac:spMk id="2" creationId="{00000000-0000-0000-0000-000000000000}"/>
          </ac:spMkLst>
        </pc:spChg>
        <pc:spChg chg="mod">
          <ac:chgData name="Serif Salem" userId="93371da5-1b6a-4146-a736-4a3b0c81f0c2" providerId="ADAL" clId="{999E684C-E54C-48DF-B571-6D80FE9ECB2E}" dt="2025-05-27T11:14:14.845" v="26"/>
          <ac:spMkLst>
            <pc:docMk/>
            <pc:sldMk cId="0" sldId="257"/>
            <ac:spMk id="3" creationId="{00000000-0000-0000-0000-000000000000}"/>
          </ac:spMkLst>
        </pc:spChg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0" sldId="272"/>
        </pc:sldMkLst>
      </pc:sldChg>
      <pc:sldChg chg="addSp modSp mod chgLayout">
        <pc:chgData name="Serif Salem" userId="93371da5-1b6a-4146-a736-4a3b0c81f0c2" providerId="ADAL" clId="{999E684C-E54C-48DF-B571-6D80FE9ECB2E}" dt="2025-05-27T11:14:28.553" v="27" actId="700"/>
        <pc:sldMkLst>
          <pc:docMk/>
          <pc:sldMk cId="0" sldId="273"/>
        </pc:sldMkLst>
        <pc:spChg chg="mod ord">
          <ac:chgData name="Serif Salem" userId="93371da5-1b6a-4146-a736-4a3b0c81f0c2" providerId="ADAL" clId="{999E684C-E54C-48DF-B571-6D80FE9ECB2E}" dt="2025-05-27T11:14:28.553" v="27" actId="700"/>
          <ac:spMkLst>
            <pc:docMk/>
            <pc:sldMk cId="0" sldId="273"/>
            <ac:spMk id="2" creationId="{464562D2-9254-1A61-6BA3-39AF3F8821CF}"/>
          </ac:spMkLst>
        </pc:spChg>
        <pc:spChg chg="mod ord">
          <ac:chgData name="Serif Salem" userId="93371da5-1b6a-4146-a736-4a3b0c81f0c2" providerId="ADAL" clId="{999E684C-E54C-48DF-B571-6D80FE9ECB2E}" dt="2025-05-27T11:14:28.553" v="27" actId="700"/>
          <ac:spMkLst>
            <pc:docMk/>
            <pc:sldMk cId="0" sldId="273"/>
            <ac:spMk id="3" creationId="{00000000-0000-0000-0000-000000000000}"/>
          </ac:spMkLst>
        </pc:spChg>
        <pc:spChg chg="mod ord">
          <ac:chgData name="Serif Salem" userId="93371da5-1b6a-4146-a736-4a3b0c81f0c2" providerId="ADAL" clId="{999E684C-E54C-48DF-B571-6D80FE9ECB2E}" dt="2025-05-27T11:14:28.553" v="27" actId="700"/>
          <ac:spMkLst>
            <pc:docMk/>
            <pc:sldMk cId="0" sldId="273"/>
            <ac:spMk id="4" creationId="{7F0E4327-B355-189A-37AD-700407A02B0E}"/>
          </ac:spMkLst>
        </pc:spChg>
        <pc:spChg chg="mod ord">
          <ac:chgData name="Serif Salem" userId="93371da5-1b6a-4146-a736-4a3b0c81f0c2" providerId="ADAL" clId="{999E684C-E54C-48DF-B571-6D80FE9ECB2E}" dt="2025-05-27T11:14:28.553" v="27" actId="700"/>
          <ac:spMkLst>
            <pc:docMk/>
            <pc:sldMk cId="0" sldId="273"/>
            <ac:spMk id="5" creationId="{00000000-0000-0000-0000-000000000000}"/>
          </ac:spMkLst>
        </pc:spChg>
        <pc:spChg chg="add mod ord">
          <ac:chgData name="Serif Salem" userId="93371da5-1b6a-4146-a736-4a3b0c81f0c2" providerId="ADAL" clId="{999E684C-E54C-48DF-B571-6D80FE9ECB2E}" dt="2025-05-27T11:14:28.553" v="27" actId="700"/>
          <ac:spMkLst>
            <pc:docMk/>
            <pc:sldMk cId="0" sldId="273"/>
            <ac:spMk id="6" creationId="{6D02890C-B1FD-E46D-3E71-9F9835DC97ED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0" sldId="275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5"/>
            <ac:spMk id="2" creationId="{F2520727-D74E-3B77-942A-8BD95C26630A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5"/>
            <ac:spMk id="3" creationId="{AFA94DB7-4358-DBA4-DD18-CA808558B325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5"/>
            <ac:spMk id="4" creationId="{61CA70DB-DFBE-6BB7-DE22-1FB6B742E11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5"/>
            <ac:spMk id="6" creationId="{2419707F-5B1D-0844-C24B-D2D14ED9638A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5"/>
            <ac:spMk id="68610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5:27.554" v="31" actId="368"/>
        <pc:sldMkLst>
          <pc:docMk/>
          <pc:sldMk cId="0" sldId="276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6"/>
            <ac:spMk id="2" creationId="{157163B2-FE5D-5745-DA2F-051538998924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6"/>
            <ac:spMk id="4" creationId="{1D2BC8AD-AC5A-DE29-FD01-80E945A35B6C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6"/>
            <ac:spMk id="5" creationId="{AF612470-C71D-4C55-D760-8ADB851A435A}"/>
          </ac:spMkLst>
        </pc:spChg>
        <pc:spChg chg="mod ord">
          <ac:chgData name="Serif Salem" userId="93371da5-1b6a-4146-a736-4a3b0c81f0c2" providerId="ADAL" clId="{999E684C-E54C-48DF-B571-6D80FE9ECB2E}" dt="2025-05-27T11:15:27.554" v="31" actId="368"/>
          <ac:spMkLst>
            <pc:docMk/>
            <pc:sldMk cId="0" sldId="276"/>
            <ac:spMk id="7" creationId="{087844BF-1C46-ADBD-13AC-01B8CADD9875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6"/>
            <ac:spMk id="76802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5:39.358" v="33" actId="113"/>
        <pc:sldMkLst>
          <pc:docMk/>
          <pc:sldMk cId="0" sldId="277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7"/>
            <ac:spMk id="2" creationId="{52A708BC-1E4A-7523-42EC-26A6532CBA44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7"/>
            <ac:spMk id="3" creationId="{3276733B-C3B3-AC98-C4F3-296E620146AC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7"/>
            <ac:spMk id="4" creationId="{2852F009-6893-DCD9-45C7-82AC8E96CCD1}"/>
          </ac:spMkLst>
        </pc:spChg>
        <pc:spChg chg="mod ord">
          <ac:chgData name="Serif Salem" userId="93371da5-1b6a-4146-a736-4a3b0c81f0c2" providerId="ADAL" clId="{999E684C-E54C-48DF-B571-6D80FE9ECB2E}" dt="2025-05-27T11:15:39.358" v="33" actId="113"/>
          <ac:spMkLst>
            <pc:docMk/>
            <pc:sldMk cId="0" sldId="277"/>
            <ac:spMk id="6" creationId="{B9D9A689-5F6B-2CCE-1BDE-63A6115D3E06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7"/>
            <ac:spMk id="78850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0" sldId="278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8"/>
            <ac:spMk id="2" creationId="{E5C3C6E6-2563-E918-8D9E-E8660C207CD6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8"/>
            <ac:spMk id="3" creationId="{1C480F90-E7A2-75AA-8138-0F1561B930D1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8"/>
            <ac:spMk id="4" creationId="{3ED0C890-2012-2B57-1D61-FC0F5C36CF77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8"/>
            <ac:spMk id="6" creationId="{F2DB2D6F-A826-0A58-47BF-2AD575C4A2E7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8"/>
            <ac:spMk id="80898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0" sldId="279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9"/>
            <ac:spMk id="2" creationId="{75D82C19-247C-4E27-DC1D-1E55E399EC02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9"/>
            <ac:spMk id="3" creationId="{4DBC6EEE-ABAA-9FB3-F766-20200C1CE717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9"/>
            <ac:spMk id="4" creationId="{B8A6C0FC-AFBA-5FD4-B829-503C4D9C55D5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9"/>
            <ac:spMk id="86018" creationId="{00000000-0000-0000-0000-00000000000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79"/>
            <ac:spMk id="86019" creationId="{00000000-0000-0000-0000-000000000000}"/>
          </ac:spMkLst>
        </pc:spChg>
      </pc:sldChg>
      <pc:sldChg chg="addSp delSp modSp mod modClrScheme chgLayout">
        <pc:chgData name="Serif Salem" userId="93371da5-1b6a-4146-a736-4a3b0c81f0c2" providerId="ADAL" clId="{999E684C-E54C-48DF-B571-6D80FE9ECB2E}" dt="2025-05-27T11:15:55.231" v="34" actId="700"/>
        <pc:sldMkLst>
          <pc:docMk/>
          <pc:sldMk cId="0" sldId="280"/>
        </pc:sldMkLst>
        <pc:spChg chg="mod ord">
          <ac:chgData name="Serif Salem" userId="93371da5-1b6a-4146-a736-4a3b0c81f0c2" providerId="ADAL" clId="{999E684C-E54C-48DF-B571-6D80FE9ECB2E}" dt="2025-05-27T11:15:55.231" v="34" actId="700"/>
          <ac:spMkLst>
            <pc:docMk/>
            <pc:sldMk cId="0" sldId="280"/>
            <ac:spMk id="2" creationId="{8EE2E699-92EB-CC2F-A4C9-6770EB645F92}"/>
          </ac:spMkLst>
        </pc:spChg>
        <pc:spChg chg="mod ord">
          <ac:chgData name="Serif Salem" userId="93371da5-1b6a-4146-a736-4a3b0c81f0c2" providerId="ADAL" clId="{999E684C-E54C-48DF-B571-6D80FE9ECB2E}" dt="2025-05-27T11:15:55.231" v="34" actId="700"/>
          <ac:spMkLst>
            <pc:docMk/>
            <pc:sldMk cId="0" sldId="280"/>
            <ac:spMk id="3" creationId="{4A6E763F-81A5-A450-C764-FFBB74FBB603}"/>
          </ac:spMkLst>
        </pc:spChg>
        <pc:spChg chg="add del mod ord">
          <ac:chgData name="Serif Salem" userId="93371da5-1b6a-4146-a736-4a3b0c81f0c2" providerId="ADAL" clId="{999E684C-E54C-48DF-B571-6D80FE9ECB2E}" dt="2025-05-27T11:15:55.231" v="34" actId="700"/>
          <ac:spMkLst>
            <pc:docMk/>
            <pc:sldMk cId="0" sldId="280"/>
            <ac:spMk id="4" creationId="{18F67CE8-989E-4C57-E84D-9D60F400472D}"/>
          </ac:spMkLst>
        </pc:spChg>
        <pc:spChg chg="mod ord">
          <ac:chgData name="Serif Salem" userId="93371da5-1b6a-4146-a736-4a3b0c81f0c2" providerId="ADAL" clId="{999E684C-E54C-48DF-B571-6D80FE9ECB2E}" dt="2025-05-27T11:15:55.231" v="34" actId="700"/>
          <ac:spMkLst>
            <pc:docMk/>
            <pc:sldMk cId="0" sldId="280"/>
            <ac:spMk id="6" creationId="{F7E83B7A-B77C-ADB3-6E5B-B2ECE7082AD1}"/>
          </ac:spMkLst>
        </pc:spChg>
        <pc:spChg chg="mod ord">
          <ac:chgData name="Serif Salem" userId="93371da5-1b6a-4146-a736-4a3b0c81f0c2" providerId="ADAL" clId="{999E684C-E54C-48DF-B571-6D80FE9ECB2E}" dt="2025-05-27T11:15:55.231" v="34" actId="700"/>
          <ac:spMkLst>
            <pc:docMk/>
            <pc:sldMk cId="0" sldId="280"/>
            <ac:spMk id="83970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0" sldId="281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1"/>
            <ac:spMk id="2" creationId="{F669442A-777D-FA6E-ED86-A7172A400FEB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1"/>
            <ac:spMk id="3" creationId="{98DDFEE9-62F4-CC6D-A826-6008AFFC0CEE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1"/>
            <ac:spMk id="4" creationId="{7733C8C3-5E17-9484-A11E-F9B895BD56FE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1"/>
            <ac:spMk id="87042" creationId="{00000000-0000-0000-0000-00000000000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1"/>
            <ac:spMk id="87043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0" sldId="283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3"/>
            <ac:spMk id="2" creationId="{9CDE3B9E-642A-D179-92DE-1A6A2D947128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3"/>
            <ac:spMk id="3" creationId="{DAD5E22E-4FC3-67F4-C250-6B9D37C607F9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3"/>
            <ac:spMk id="4" creationId="{63780AA5-891C-8820-DF7D-C54CB6EC9F21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3"/>
            <ac:spMk id="90114" creationId="{00000000-0000-0000-0000-00000000000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83"/>
            <ac:spMk id="90115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442663758" sldId="288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442663758" sldId="288"/>
            <ac:spMk id="2" creationId="{049A229E-E133-382F-79E8-E854020892DB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442663758" sldId="288"/>
            <ac:spMk id="3" creationId="{37D8AA02-D254-C187-A112-52292A7D1CC3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442663758" sldId="288"/>
            <ac:spMk id="4" creationId="{00000000-0000-0000-0000-00000000000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442663758" sldId="288"/>
            <ac:spMk id="5" creationId="{00000000-0000-0000-0000-00000000000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442663758" sldId="288"/>
            <ac:spMk id="6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510855910" sldId="289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510855910" sldId="289"/>
            <ac:spMk id="2" creationId="{00000000-0000-0000-0000-00000000000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510855910" sldId="289"/>
            <ac:spMk id="3" creationId="{00000000-0000-0000-0000-00000000000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510855910" sldId="289"/>
            <ac:spMk id="4" creationId="{9C08CF29-1283-D7A4-4430-180058D71511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510855910" sldId="289"/>
            <ac:spMk id="5" creationId="{00000000-0000-0000-0000-00000000000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510855910" sldId="289"/>
            <ac:spMk id="6" creationId="{28124DC2-58D9-AF11-3504-8217B037CDDE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3316016300" sldId="290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316016300" sldId="290"/>
            <ac:spMk id="2" creationId="{85F99545-37EA-6051-5861-6C9AF5096795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316016300" sldId="290"/>
            <ac:spMk id="3" creationId="{FB5FA9DD-F4FF-13C7-7F5B-35F467516616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316016300" sldId="290"/>
            <ac:spMk id="4" creationId="{D1E280C6-2B11-BB22-BE07-33EF338300A2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316016300" sldId="290"/>
            <ac:spMk id="6" creationId="{20956F5D-3245-F63D-81A7-C31DFDBD07F8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316016300" sldId="290"/>
            <ac:spMk id="64514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1268131039" sldId="291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1268131039" sldId="291"/>
            <ac:spMk id="2" creationId="{2924C908-BE6B-1ABB-EDD7-D7C946E01E58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1268131039" sldId="291"/>
            <ac:spMk id="3" creationId="{A3167A7C-E571-979E-84DF-6B94E97213C3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1268131039" sldId="291"/>
            <ac:spMk id="4" creationId="{3DE79D40-0624-6214-F6D1-9780BB4524F4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1268131039" sldId="291"/>
            <ac:spMk id="6" creationId="{A838977D-401E-A109-8ECA-33B420EA5438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1268131039" sldId="291"/>
            <ac:spMk id="66562" creationId="{00000000-0000-0000-0000-000000000000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3249586039" sldId="292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249586039" sldId="292"/>
            <ac:spMk id="2" creationId="{F3DBAF04-0B8E-FDCA-3DD8-47D10C625252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249586039" sldId="292"/>
            <ac:spMk id="3" creationId="{2C077356-B6EA-9B39-72BC-1234A876B304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249586039" sldId="292"/>
            <ac:spMk id="4" creationId="{99026784-757A-E6B5-D038-9892D4E7D65B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249586039" sldId="292"/>
            <ac:spMk id="7" creationId="{C4A1BDFE-9422-0CE4-6DD5-88BD5FC25B48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3249586039" sldId="292"/>
            <ac:spMk id="70658" creationId="{00000000-0000-0000-0000-000000000000}"/>
          </ac:spMkLst>
        </pc:spChg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398771358" sldId="294"/>
        </pc:sldMkLst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2845708507" sldId="295"/>
        </pc:sldMkLst>
      </pc:sldChg>
      <pc:sldChg chg="modSp mod modClrScheme chgLayout">
        <pc:chgData name="Serif Salem" userId="93371da5-1b6a-4146-a736-4a3b0c81f0c2" providerId="ADAL" clId="{999E684C-E54C-48DF-B571-6D80FE9ECB2E}" dt="2025-05-27T11:15:03.632" v="30" actId="14100"/>
        <pc:sldMkLst>
          <pc:docMk/>
          <pc:sldMk cId="2998400492" sldId="297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2998400492" sldId="297"/>
            <ac:spMk id="2" creationId="{68C64380-53E7-FA42-8D57-4FA9ADF35581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2998400492" sldId="297"/>
            <ac:spMk id="3" creationId="{DA13D7F6-4DFB-E631-45A4-A662A194E1E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2998400492" sldId="297"/>
            <ac:spMk id="4" creationId="{6F35D154-106E-CE16-2378-39DB1BA67064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2998400492" sldId="297"/>
            <ac:spMk id="6" creationId="{0B6AEBA0-2155-6CED-C119-6E578FA7D9C0}"/>
          </ac:spMkLst>
        </pc:spChg>
        <pc:spChg chg="mod ord">
          <ac:chgData name="Serif Salem" userId="93371da5-1b6a-4146-a736-4a3b0c81f0c2" providerId="ADAL" clId="{999E684C-E54C-48DF-B571-6D80FE9ECB2E}" dt="2025-05-27T11:15:03.632" v="30" actId="14100"/>
          <ac:spMkLst>
            <pc:docMk/>
            <pc:sldMk cId="2998400492" sldId="297"/>
            <ac:spMk id="7" creationId="{7DAA0316-D31C-AA73-DA1B-DC21A9978EFD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55.973" v="29" actId="14100"/>
        <pc:sldMkLst>
          <pc:docMk/>
          <pc:sldMk cId="0" sldId="298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98"/>
            <ac:spMk id="2" creationId="{DCC223EF-96EB-C2B8-E8A6-DCAC33500D61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98"/>
            <ac:spMk id="3" creationId="{7FEC0E90-0519-9FE9-9BFC-76C47818F47D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98"/>
            <ac:spMk id="4" creationId="{61921DFB-ABAD-1503-BA70-93F59AA0CD6B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98"/>
            <ac:spMk id="62466" creationId="{FF81B445-769C-496A-B5E7-AA6D6C617A3F}"/>
          </ac:spMkLst>
        </pc:spChg>
        <pc:spChg chg="mod ord">
          <ac:chgData name="Serif Salem" userId="93371da5-1b6a-4146-a736-4a3b0c81f0c2" providerId="ADAL" clId="{999E684C-E54C-48DF-B571-6D80FE9ECB2E}" dt="2025-05-27T11:14:55.973" v="29" actId="14100"/>
          <ac:spMkLst>
            <pc:docMk/>
            <pc:sldMk cId="0" sldId="298"/>
            <ac:spMk id="62467" creationId="{1F76B351-BFE3-C297-9CE0-782493D8B831}"/>
          </ac:spMkLst>
        </pc:spChg>
      </pc:sldChg>
      <pc:sldChg chg="modSp mod modClrScheme chgLayout">
        <pc:chgData name="Serif Salem" userId="93371da5-1b6a-4146-a736-4a3b0c81f0c2" providerId="ADAL" clId="{999E684C-E54C-48DF-B571-6D80FE9ECB2E}" dt="2025-05-27T11:14:43.109" v="28" actId="700"/>
        <pc:sldMkLst>
          <pc:docMk/>
          <pc:sldMk cId="0" sldId="299"/>
        </pc:sldMkLst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99"/>
            <ac:spMk id="2" creationId="{5221BF39-9294-7B60-B808-AE0BD553EEB8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99"/>
            <ac:spMk id="3" creationId="{FB92FB40-2FB3-0EB8-6603-FC5A2C115950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99"/>
            <ac:spMk id="4" creationId="{5D073370-AE45-0462-4A20-805FBA7971D8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99"/>
            <ac:spMk id="89090" creationId="{97219A8F-AD63-C1A7-6250-4E838AA91483}"/>
          </ac:spMkLst>
        </pc:spChg>
        <pc:spChg chg="mod ord">
          <ac:chgData name="Serif Salem" userId="93371da5-1b6a-4146-a736-4a3b0c81f0c2" providerId="ADAL" clId="{999E684C-E54C-48DF-B571-6D80FE9ECB2E}" dt="2025-05-27T11:14:43.109" v="28" actId="700"/>
          <ac:spMkLst>
            <pc:docMk/>
            <pc:sldMk cId="0" sldId="299"/>
            <ac:spMk id="89091" creationId="{8F402176-1D70-1318-E2C8-349F518D2A60}"/>
          </ac:spMkLst>
        </pc:spChg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1393188308" sldId="300"/>
        </pc:sldMkLst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1030617400" sldId="301"/>
        </pc:sldMkLst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2118488643" sldId="302"/>
        </pc:sldMkLst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1151424426" sldId="303"/>
        </pc:sldMkLst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3336898952" sldId="304"/>
        </pc:sldMkLst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4164713639" sldId="316"/>
        </pc:sldMkLst>
      </pc:sldChg>
      <pc:sldChg chg="del">
        <pc:chgData name="Serif Salem" userId="93371da5-1b6a-4146-a736-4a3b0c81f0c2" providerId="ADAL" clId="{999E684C-E54C-48DF-B571-6D80FE9ECB2E}" dt="2025-05-19T21:14:43.017" v="17" actId="47"/>
        <pc:sldMkLst>
          <pc:docMk/>
          <pc:sldMk cId="2178886681" sldId="320"/>
        </pc:sldMkLst>
      </pc:sldChg>
      <pc:sldChg chg="addSp delSp modSp mod">
        <pc:chgData name="Serif Salem" userId="93371da5-1b6a-4146-a736-4a3b0c81f0c2" providerId="ADAL" clId="{999E684C-E54C-48DF-B571-6D80FE9ECB2E}" dt="2025-05-27T11:14:14.845" v="26"/>
        <pc:sldMkLst>
          <pc:docMk/>
          <pc:sldMk cId="0" sldId="324"/>
        </pc:sldMkLst>
        <pc:spChg chg="mod">
          <ac:chgData name="Serif Salem" userId="93371da5-1b6a-4146-a736-4a3b0c81f0c2" providerId="ADAL" clId="{999E684C-E54C-48DF-B571-6D80FE9ECB2E}" dt="2025-05-27T11:14:14.845" v="26"/>
          <ac:spMkLst>
            <pc:docMk/>
            <pc:sldMk cId="0" sldId="324"/>
            <ac:spMk id="2" creationId="{49C4F023-D6C0-AF7F-E547-81436FFB648D}"/>
          </ac:spMkLst>
        </pc:spChg>
        <pc:spChg chg="mod">
          <ac:chgData name="Serif Salem" userId="93371da5-1b6a-4146-a736-4a3b0c81f0c2" providerId="ADAL" clId="{999E684C-E54C-48DF-B571-6D80FE9ECB2E}" dt="2025-05-27T11:14:14.845" v="26"/>
          <ac:spMkLst>
            <pc:docMk/>
            <pc:sldMk cId="0" sldId="324"/>
            <ac:spMk id="4" creationId="{4EB95BA3-6785-E066-C67C-CCF4DBD10C8D}"/>
          </ac:spMkLst>
        </pc:spChg>
        <pc:spChg chg="add del mod">
          <ac:chgData name="Serif Salem" userId="93371da5-1b6a-4146-a736-4a3b0c81f0c2" providerId="ADAL" clId="{999E684C-E54C-48DF-B571-6D80FE9ECB2E}" dt="2025-05-27T11:09:46.524" v="25"/>
          <ac:spMkLst>
            <pc:docMk/>
            <pc:sldMk cId="0" sldId="324"/>
            <ac:spMk id="5" creationId="{7C7688C7-BC84-6CA7-3D8C-549E0734C1AA}"/>
          </ac:spMkLst>
        </pc:spChg>
        <pc:graphicFrameChg chg="mod">
          <ac:chgData name="Serif Salem" userId="93371da5-1b6a-4146-a736-4a3b0c81f0c2" providerId="ADAL" clId="{999E684C-E54C-48DF-B571-6D80FE9ECB2E}" dt="2025-05-27T11:09:43.454" v="23"/>
          <ac:graphicFrameMkLst>
            <pc:docMk/>
            <pc:sldMk cId="0" sldId="324"/>
            <ac:graphicFrameMk id="10" creationId="{1880D74B-47A9-6774-E271-38E158600C1B}"/>
          </ac:graphicFrameMkLst>
        </pc:graphicFrameChg>
      </pc:sldChg>
      <pc:sldMasterChg chg="delSldLayout">
        <pc:chgData name="Serif Salem" userId="93371da5-1b6a-4146-a736-4a3b0c81f0c2" providerId="ADAL" clId="{999E684C-E54C-48DF-B571-6D80FE9ECB2E}" dt="2025-05-19T21:14:43.017" v="17" actId="47"/>
        <pc:sldMasterMkLst>
          <pc:docMk/>
          <pc:sldMasterMk cId="66435453" sldId="2147483715"/>
        </pc:sldMasterMkLst>
        <pc:sldLayoutChg chg="del">
          <pc:chgData name="Serif Salem" userId="93371da5-1b6a-4146-a736-4a3b0c81f0c2" providerId="ADAL" clId="{999E684C-E54C-48DF-B571-6D80FE9ECB2E}" dt="2025-05-19T21:14:43.017" v="17" actId="47"/>
          <pc:sldLayoutMkLst>
            <pc:docMk/>
            <pc:sldMasterMk cId="66435453" sldId="2147483715"/>
            <pc:sldLayoutMk cId="2699650478" sldId="214748373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E62F7DDC-E0C3-6D3A-1833-8B8E1AEF73D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11CE9AC1-7800-31B5-836B-826CCAD072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601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4938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3946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5771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7827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0251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3863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9765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5120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r>
              <a:rPr lang="en-GB">
                <a:latin typeface="Arial" pitchFamily="34" charset="0"/>
              </a:rPr>
              <a:t>Data mining comes from three existing areas: statistics, machine learning and databases. </a:t>
            </a:r>
          </a:p>
        </p:txBody>
      </p:sp>
    </p:spTree>
    <p:extLst>
      <p:ext uri="{BB962C8B-B14F-4D97-AF65-F5344CB8AC3E}">
        <p14:creationId xmlns:p14="http://schemas.microsoft.com/office/powerpoint/2010/main" val="27473118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56051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>
            <a:extLst>
              <a:ext uri="{FF2B5EF4-FFF2-40B4-BE49-F238E27FC236}">
                <a16:creationId xmlns:a16="http://schemas.microsoft.com/office/drawing/2014/main" id="{AB56EEB3-31FF-F8BC-FF1F-369587BD5C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>
            <a:extLst>
              <a:ext uri="{FF2B5EF4-FFF2-40B4-BE49-F238E27FC236}">
                <a16:creationId xmlns:a16="http://schemas.microsoft.com/office/drawing/2014/main" id="{192BAA1E-CF70-EAE4-77B2-912D7FA297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396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0.png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5.xml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6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6.xml"/></Relationships>
</file>

<file path=ppt/slideLayouts/_rels/slideLayout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6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7.xml"/></Relationships>
</file>

<file path=ppt/slideLayouts/_rels/slideLayout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7.xml"/></Relationships>
</file>

<file path=ppt/slideLayouts/_rels/slideLayout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7.xml"/></Relationships>
</file>

<file path=ppt/slideLayouts/_rels/slideLayout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7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  <a:extLst/>
          </a:lstStyle>
          <a:p>
            <a:fld id="{FB43F996-88D6-4C7A-9ACC-10089973DA25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68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55041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19F9A9-DEA9-4D19-921C-31A95AC55DA6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1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8F23CB-1ED4-4E69-9A73-7BBA094E9F2A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8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B031EF-AB0B-4F82-BCB7-3C23CAA6E03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48E813-5D0C-4D7B-97F6-785656081503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751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CDDC70-A677-4F9A-8DFB-6C161AA6C7AA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01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91D901-3D8B-4D43-950E-3CD3FE19CC3F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02D34C-03BD-4179-8131-3FF677BA831C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15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340" y="0"/>
            <a:ext cx="12234532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B6E282-8A89-4451-BB07-96780755ACB4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8458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8C6A63-D911-420B-B49F-46AE147809F3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38136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0C0BD958-5996-37B8-9B49-347E9CC615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7E7D5E-FC88-4127-BA04-0C8A1CD3D63F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19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C8DA0-FC4D-4F69-B918-5D9FB6462793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990499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844EA-CC95-4879-B095-081F16480207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68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2DB0-05B7-43F4-BE14-FBC659B7D6DE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22754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2474-3590-471E-9E85-EC636D4814F8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46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4439697-AC7D-4FA2-9D53-E717E2230EBB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65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115328-CFA2-4293-9AD2-480FE2EEAD7A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4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C2A976-44B5-488D-B824-54F304B3CE60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386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046AD6-E134-4D4E-BD31-C4602D275F19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031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2225F2-1E7F-4FE7-A290-D64C17B66758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062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9BDE18-16E6-40CC-86BD-DA3B3BB920F1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316687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DC0955-D47E-4D47-84A7-D751BCE85308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0BB4AB-367F-4DBC-B3D6-153AF7545DAA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6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7AEC01-E6CA-45B3-982A-854A06512473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49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1880C9-DCA0-4A3A-BA78-38200FB3FA0E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798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4ED4D-F6D1-44BE-9287-E97A9CB973B2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88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CECC572-7064-4649-B315-C0086A7A2D3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30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CFD5C34-3283-41D1-A296-E75A6707BDA3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61967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B2A1CA4-5E1E-48D4-B676-EF546F8BD177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8484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AB38693-D5D5-4229-8B41-AB34C49BF0C6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14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11AC2-038F-4F30-BB45-76405D99C5C2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47305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A5291-F6F8-4EB9-8107-4BA89B967535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187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F61062B4-ABCF-41ED-B25C-1CE703DCE6F4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66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4C4CA6-A2F6-486B-9413-EAE40B43029F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69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C47B-DA11-4CD5-8371-422DC8E0CC24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835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56F248-06FC-443E-A0EC-49455A1AF561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331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FE8E95-20C8-4047-9AC5-C07A8FED2F4D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171147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DAABC5-710B-4AA7-9DF1-14ACBB884EF2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23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7B308C-2245-4FF2-9C15-1C9688EEFD1E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384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356FBE-2061-4328-B52A-1D2097CA2C4F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924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B4A285-11FC-4168-9751-B53C6859ACD3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42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AFDD5D-75F6-4220-8632-C1C0C9CB336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98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BF9869-B958-475C-99D6-440784594638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662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BC2208E-1A3C-41C2-87B3-61832620865D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09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EB654BA-2C6D-4534-BBD7-5BCF7592F6E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19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5AA8A20-BDB7-4C77-8425-93A40BAD74B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037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EBA66D6-89E0-48BD-94B8-A9AA5849683F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512722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024F77E-22B6-4FA7-80F8-50EF12E20006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3923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DCB5AC6-AEDC-4537-A949-3C1B03EF3559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1134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8BCF9540-370B-4E02-B8C5-A7E5EA16AEF8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76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0D0D5-EC51-4A33-A55C-8C8694D23530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42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360C-7EC0-408D-BDEF-0322F7890145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985996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F61062B4-ABCF-41ED-B25C-1CE703DCE6F4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0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3954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58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25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0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fld id="{2656F248-06FC-443E-A0EC-49455A1AF561}" type="datetime1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97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fld id="{FCDAABC5-710B-4AA7-9DF1-14ACBB884EF2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96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FE8E95-20C8-4047-9AC5-C07A8FED2F4D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32816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fld id="{E37B308C-2245-4FF2-9C15-1C9688EEFD1E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71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fld id="{3F356FBE-2061-4328-B52A-1D2097CA2C4F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61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fld id="{87B4A285-11FC-4168-9751-B53C6859ACD3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44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9FAFDD5D-75F6-4220-8632-C1C0C9CB3366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381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D6BF9869-B958-475C-99D6-440784594638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269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3460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187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8BCF9540-370B-4E02-B8C5-A7E5EA16AEF8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353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0D0D5-EC51-4A33-A55C-8C8694D23530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8988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360C-7EC0-408D-BDEF-0322F7890145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4310322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4C4CA6-A2F6-486B-9413-EAE40B43029F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6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05/27/2025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25439631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30F43C34-D249-409E-B458-4A2C669B9E7C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5507" y="5776972"/>
            <a:ext cx="356492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1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BD362F9-3326-4ADD-AAC2-1AB0B3B53A74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873" y="5676492"/>
            <a:ext cx="365126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809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62F9-3326-4ADD-AAC2-1AB0B3B53A74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26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362F9-3326-4ADD-AAC2-1AB0B3B53A74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1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5202" y="489450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D362F9-3326-4ADD-AAC2-1AB0B3B53A74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6005" y="6465069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296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7912"/>
            <a:ext cx="2743200" cy="356491"/>
          </a:xfrm>
        </p:spPr>
        <p:txBody>
          <a:bodyPr/>
          <a:lstStyle/>
          <a:p>
            <a:fld id="{05535B6E-C3CB-432A-BB8E-1A526B9AA7E2}" type="datetime1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8474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017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128387"/>
            <a:ext cx="2743200" cy="356491"/>
          </a:xfrm>
        </p:spPr>
        <p:txBody>
          <a:bodyPr/>
          <a:lstStyle/>
          <a:p>
            <a:fld id="{F5B96515-5C55-4B1A-93CB-06D11028EDAF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569894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864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27482" y="4904378"/>
            <a:ext cx="2743200" cy="351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C64FCE-B83E-4A43-A787-C26845067350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23116" y="6484567"/>
            <a:ext cx="351933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405040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919015"/>
            <a:ext cx="2743200" cy="356491"/>
          </a:xfrm>
        </p:spPr>
        <p:txBody>
          <a:bodyPr/>
          <a:lstStyle/>
          <a:p>
            <a:fld id="{503227C5-A751-4400-8054-1AF8A86DAA71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26005" y="648957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62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15154" y="4908971"/>
            <a:ext cx="2743200" cy="356491"/>
          </a:xfrm>
        </p:spPr>
        <p:txBody>
          <a:bodyPr/>
          <a:lstStyle/>
          <a:p>
            <a:fld id="{B3089DC4-9AFF-4927-BC88-CBF607349EAB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79533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769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25202" y="4887770"/>
            <a:ext cx="2743200" cy="356491"/>
          </a:xfrm>
        </p:spPr>
        <p:txBody>
          <a:bodyPr/>
          <a:lstStyle/>
          <a:p>
            <a:fld id="{DE6C12DD-EBE7-4828-B20F-0E110F73BC0F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15957" y="645833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86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114CE760-78C2-4A46-8BD7-C19FF6E3AA5C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36053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43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9FA7E9EE-BB7D-4341-ABF3-363F7E51A778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13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the Module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45298" y="4215389"/>
            <a:ext cx="2743200" cy="356491"/>
          </a:xfrm>
        </p:spPr>
        <p:txBody>
          <a:bodyPr/>
          <a:lstStyle/>
          <a:p>
            <a:fld id="{6BD362F9-3326-4ADD-AAC2-1AB0B3B53A74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46101" y="5795999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9758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67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FE4B96E-748E-4D60-AC84-604E49A6B53F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06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F61062B4-ABCF-41ED-B25C-1CE703DCE6F4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514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9076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A378-290F-4947-8E33-66694D093315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767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2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505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2656F248-06FC-443E-A0EC-49455A1AF561}" type="datetime1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64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FCDAABC5-710B-4AA7-9DF1-14ACBB884EF2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810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FE8E95-20C8-4047-9AC5-C07A8FED2F4D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292867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E37B308C-2245-4FF2-9C15-1C9688EEFD1E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491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3F356FBE-2061-4328-B52A-1D2097CA2C4F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207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87B4A285-11FC-4168-9751-B53C6859ACD3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32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9FAFDD5D-75F6-4220-8632-C1C0C9CB3366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743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D6BF9869-B958-475C-99D6-440784594638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5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9787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268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8BCF9540-370B-4E02-B8C5-A7E5EA16AEF8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96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A378-290F-4947-8E33-66694D093315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112707"/>
      </p:ext>
    </p:extLst>
  </p:cSld>
  <p:clrMapOvr>
    <a:masterClrMapping/>
  </p:clrMapOvr>
  <p:hf hdr="0"/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651"/>
            <a:ext cx="9774609" cy="934901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63387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D393EEE6-4776-4CA0-327C-20EA207EF1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0800000" flipV="1">
            <a:off x="9099933" y="6273734"/>
            <a:ext cx="2467779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8A68A378-290F-4947-8E33-66694D093315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6A5CBAF8-A692-5C02-839C-FF3935C6D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90191" y="6285325"/>
            <a:ext cx="5707566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072C2287-FCA7-554F-2D16-2C368E705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4534" y="6285324"/>
            <a:ext cx="464287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122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0D0D5-EC51-4A33-A55C-8C8694D23530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9520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360C-7EC0-408D-BDEF-0322F7890145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05216597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4C4CA6-A2F6-486B-9413-EAE40B43029F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19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E1CB102A-24EA-4315-AF03-ADD50827595D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29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49E573C-3C91-4CE4-A7E9-0C236810943E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5075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0B170-B156-4D4E-BE93-09E10918688B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789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BEF71-FCA7-4E06-B1CC-C08E1C040E60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011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77F3D1F6-9DE1-4C1C-BA6C-80FD93724E77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640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D5F51-A2C8-45A7-B60E-881D31F755ED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65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276943-36F3-4740-983B-911689A0344E}" type="datetime1">
              <a:rPr lang="en-GB" smtClean="0"/>
              <a:t>27/05/2025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652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87F97FA6-B147-429E-A85E-AF1F2E9D6B8F}" type="datetime1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46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955E97E-9A00-4438-AD77-81E5C8E1AE77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67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B3812A-028A-4E5D-B01E-0889E71CDF11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53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1A7F5E23-67D0-4771-9A1B-94061A645511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44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96FEDD30-3538-494A-A3B8-F2003B912129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970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1C25D732-57D0-428B-B8D2-29E9DD1FFE23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72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EA798A55-8D82-42CA-8C46-4F619C1D6DED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027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343765DC-9D75-4A5A-9EBB-C166DE4F82DB}" type="datetime1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357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562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652D2F5-DE06-49E6-8A49-CBB594E28D47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44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651"/>
            <a:ext cx="9774609" cy="934901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763387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D393EEE6-4776-4CA0-327C-20EA207EF1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0800000" flipV="1">
            <a:off x="9099933" y="6273734"/>
            <a:ext cx="2467779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E25E6E7B-8CD0-4739-8242-A7B3AC2D0762}" type="datetime1">
              <a:rPr lang="en-US" smtClean="0"/>
              <a:t>5/27/2025</a:t>
            </a:fld>
            <a:endParaRPr lang="en-GB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6A5CBAF8-A692-5C02-839C-FF3935C6D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90191" y="6285325"/>
            <a:ext cx="5707566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072C2287-FCA7-554F-2D16-2C368E705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4534" y="6285324"/>
            <a:ext cx="464287" cy="5103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CC7D564-9908-4C12-8CEB-5CB4FB9993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10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35.xml"/><Relationship Id="rId21" Type="http://schemas.openxmlformats.org/officeDocument/2006/relationships/theme" Target="../theme/theme3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20" Type="http://schemas.openxmlformats.org/officeDocument/2006/relationships/slideLayout" Target="../slideLayouts/slideLayout52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42.xml"/><Relationship Id="rId19" Type="http://schemas.openxmlformats.org/officeDocument/2006/relationships/slideLayout" Target="../slideLayouts/slideLayout51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Relationship Id="rId22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18" Type="http://schemas.openxmlformats.org/officeDocument/2006/relationships/slideLayout" Target="../slideLayouts/slideLayout70.xml"/><Relationship Id="rId3" Type="http://schemas.openxmlformats.org/officeDocument/2006/relationships/slideLayout" Target="../slideLayouts/slideLayout55.xml"/><Relationship Id="rId21" Type="http://schemas.openxmlformats.org/officeDocument/2006/relationships/theme" Target="../theme/theme4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17" Type="http://schemas.openxmlformats.org/officeDocument/2006/relationships/slideLayout" Target="../slideLayouts/slideLayout69.xml"/><Relationship Id="rId2" Type="http://schemas.openxmlformats.org/officeDocument/2006/relationships/slideLayout" Target="../slideLayouts/slideLayout54.xml"/><Relationship Id="rId16" Type="http://schemas.openxmlformats.org/officeDocument/2006/relationships/slideLayout" Target="../slideLayouts/slideLayout68.xml"/><Relationship Id="rId20" Type="http://schemas.openxmlformats.org/officeDocument/2006/relationships/slideLayout" Target="../slideLayouts/slideLayout72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62.xml"/><Relationship Id="rId19" Type="http://schemas.openxmlformats.org/officeDocument/2006/relationships/slideLayout" Target="../slideLayouts/slideLayout71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slideLayout" Target="../slideLayouts/slideLayout66.xml"/><Relationship Id="rId22" Type="http://schemas.openxmlformats.org/officeDocument/2006/relationships/image" Target="../media/image1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13" Type="http://schemas.openxmlformats.org/officeDocument/2006/relationships/slideLayout" Target="../slideLayouts/slideLayout85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9.xml"/><Relationship Id="rId12" Type="http://schemas.openxmlformats.org/officeDocument/2006/relationships/slideLayout" Target="../slideLayouts/slideLayout84.xml"/><Relationship Id="rId17" Type="http://schemas.openxmlformats.org/officeDocument/2006/relationships/theme" Target="../theme/theme5.xml"/><Relationship Id="rId2" Type="http://schemas.openxmlformats.org/officeDocument/2006/relationships/slideLayout" Target="../slideLayouts/slideLayout74.xml"/><Relationship Id="rId16" Type="http://schemas.openxmlformats.org/officeDocument/2006/relationships/slideLayout" Target="../slideLayouts/slideLayout88.xml"/><Relationship Id="rId1" Type="http://schemas.openxmlformats.org/officeDocument/2006/relationships/slideLayout" Target="../slideLayouts/slideLayout73.xml"/><Relationship Id="rId6" Type="http://schemas.openxmlformats.org/officeDocument/2006/relationships/slideLayout" Target="../slideLayouts/slideLayout78.xml"/><Relationship Id="rId11" Type="http://schemas.openxmlformats.org/officeDocument/2006/relationships/slideLayout" Target="../slideLayouts/slideLayout83.xml"/><Relationship Id="rId5" Type="http://schemas.openxmlformats.org/officeDocument/2006/relationships/slideLayout" Target="../slideLayouts/slideLayout77.xml"/><Relationship Id="rId15" Type="http://schemas.openxmlformats.org/officeDocument/2006/relationships/slideLayout" Target="../slideLayouts/slideLayout87.xml"/><Relationship Id="rId10" Type="http://schemas.openxmlformats.org/officeDocument/2006/relationships/slideLayout" Target="../slideLayouts/slideLayout82.xml"/><Relationship Id="rId4" Type="http://schemas.openxmlformats.org/officeDocument/2006/relationships/slideLayout" Target="../slideLayouts/slideLayout76.xml"/><Relationship Id="rId9" Type="http://schemas.openxmlformats.org/officeDocument/2006/relationships/slideLayout" Target="../slideLayouts/slideLayout81.xml"/><Relationship Id="rId14" Type="http://schemas.openxmlformats.org/officeDocument/2006/relationships/slideLayout" Target="../slideLayouts/slideLayout8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slideLayout" Target="../slideLayouts/slideLayout101.xml"/><Relationship Id="rId18" Type="http://schemas.openxmlformats.org/officeDocument/2006/relationships/slideLayout" Target="../slideLayouts/slideLayout106.xml"/><Relationship Id="rId3" Type="http://schemas.openxmlformats.org/officeDocument/2006/relationships/slideLayout" Target="../slideLayouts/slideLayout91.xml"/><Relationship Id="rId21" Type="http://schemas.openxmlformats.org/officeDocument/2006/relationships/slideLayout" Target="../slideLayouts/slideLayout109.xml"/><Relationship Id="rId7" Type="http://schemas.openxmlformats.org/officeDocument/2006/relationships/slideLayout" Target="../slideLayouts/slideLayout95.xml"/><Relationship Id="rId12" Type="http://schemas.openxmlformats.org/officeDocument/2006/relationships/slideLayout" Target="../slideLayouts/slideLayout100.xml"/><Relationship Id="rId17" Type="http://schemas.openxmlformats.org/officeDocument/2006/relationships/slideLayout" Target="../slideLayouts/slideLayout105.xml"/><Relationship Id="rId2" Type="http://schemas.openxmlformats.org/officeDocument/2006/relationships/slideLayout" Target="../slideLayouts/slideLayout90.xml"/><Relationship Id="rId16" Type="http://schemas.openxmlformats.org/officeDocument/2006/relationships/slideLayout" Target="../slideLayouts/slideLayout104.xml"/><Relationship Id="rId20" Type="http://schemas.openxmlformats.org/officeDocument/2006/relationships/slideLayout" Target="../slideLayouts/slideLayout108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93.xml"/><Relationship Id="rId15" Type="http://schemas.openxmlformats.org/officeDocument/2006/relationships/slideLayout" Target="../slideLayouts/slideLayout103.xml"/><Relationship Id="rId23" Type="http://schemas.openxmlformats.org/officeDocument/2006/relationships/theme" Target="../theme/theme6.xml"/><Relationship Id="rId10" Type="http://schemas.openxmlformats.org/officeDocument/2006/relationships/slideLayout" Target="../slideLayouts/slideLayout98.xml"/><Relationship Id="rId19" Type="http://schemas.openxmlformats.org/officeDocument/2006/relationships/slideLayout" Target="../slideLayouts/slideLayout107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slideLayout" Target="../slideLayouts/slideLayout102.xml"/><Relationship Id="rId22" Type="http://schemas.openxmlformats.org/officeDocument/2006/relationships/slideLayout" Target="../slideLayouts/slideLayout11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13" Type="http://schemas.openxmlformats.org/officeDocument/2006/relationships/slideLayout" Target="../slideLayouts/slideLayout123.xml"/><Relationship Id="rId18" Type="http://schemas.openxmlformats.org/officeDocument/2006/relationships/slideLayout" Target="../slideLayouts/slideLayout12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slideLayout" Target="../slideLayouts/slideLayout122.xml"/><Relationship Id="rId17" Type="http://schemas.openxmlformats.org/officeDocument/2006/relationships/slideLayout" Target="../slideLayouts/slideLayout127.xml"/><Relationship Id="rId2" Type="http://schemas.openxmlformats.org/officeDocument/2006/relationships/slideLayout" Target="../slideLayouts/slideLayout112.xml"/><Relationship Id="rId16" Type="http://schemas.openxmlformats.org/officeDocument/2006/relationships/slideLayout" Target="../slideLayouts/slideLayout12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5" Type="http://schemas.openxmlformats.org/officeDocument/2006/relationships/slideLayout" Target="../slideLayouts/slideLayout125.xml"/><Relationship Id="rId10" Type="http://schemas.openxmlformats.org/officeDocument/2006/relationships/slideLayout" Target="../slideLayouts/slideLayout120.xml"/><Relationship Id="rId19" Type="http://schemas.openxmlformats.org/officeDocument/2006/relationships/theme" Target="../theme/theme7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Relationship Id="rId14" Type="http://schemas.openxmlformats.org/officeDocument/2006/relationships/slideLayout" Target="../slideLayouts/slideLayout1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6"/>
            <a:ext cx="11481847" cy="932053"/>
          </a:xfrm>
          <a:prstGeom prst="roundRect">
            <a:avLst/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4"/>
            <a:ext cx="11481847" cy="4486940"/>
          </a:xfrm>
          <a:prstGeom prst="roundRect">
            <a:avLst>
              <a:gd name="adj" fmla="val 3871"/>
            </a:avLst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68A378-290F-4947-8E33-66694D09331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4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9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D41FBF-AA26-4222-9EE4-CF5CD723E02F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000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D55621-C54A-4E19-BAF9-84FE7B542C52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82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  <p:sldLayoutId id="2147483712" r:id="rId18"/>
    <p:sldLayoutId id="2147483713" r:id="rId19"/>
    <p:sldLayoutId id="2147483714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A68A378-290F-4947-8E33-66694D09331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435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  <p:sldLayoutId id="2147483729" r:id="rId14"/>
    <p:sldLayoutId id="2147483730" r:id="rId15"/>
    <p:sldLayoutId id="2147483731" r:id="rId16"/>
    <p:sldLayoutId id="2147483732" r:id="rId17"/>
    <p:sldLayoutId id="2147483733" r:id="rId18"/>
    <p:sldLayoutId id="2147483734" r:id="rId19"/>
    <p:sldLayoutId id="2147483736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5298" y="421881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6BD362F9-3326-4ADD-AAC2-1AB0B3B53A74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the Module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36053" y="578938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100" b="1" baseline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4285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4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A68A378-290F-4947-8E33-66694D093315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3191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  <p:sldLayoutId id="2147483772" r:id="rId18"/>
    <p:sldLayoutId id="2147483773" r:id="rId19"/>
    <p:sldLayoutId id="2147483774" r:id="rId20"/>
    <p:sldLayoutId id="2147483775" r:id="rId21"/>
    <p:sldLayoutId id="2147483776" r:id="rId2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4E1C09AF-621C-472F-8DE0-6FFFA877B36E}" type="datetime1">
              <a:rPr lang="en-GB" smtClean="0"/>
              <a:t>27/05/2025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393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  <p:sldLayoutId id="2147483795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Mining &amp; Visualisation (ACCA7015)</a:t>
            </a:r>
            <a:br>
              <a:rPr lang="en-GB" noProof="0" dirty="0"/>
            </a:br>
            <a:br>
              <a:rPr lang="en-GB" noProof="0" dirty="0"/>
            </a:br>
            <a:r>
              <a:rPr lang="en-GB" noProof="0" dirty="0"/>
              <a:t>Week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Introduction to </a:t>
            </a:r>
            <a:r>
              <a:rPr lang="en-GB" noProof="0"/>
              <a:t>Data Mining</a:t>
            </a:r>
            <a:endParaRPr lang="en-GB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8C467F-6115-3C6D-3E3B-B13992578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3558" y="2497848"/>
            <a:ext cx="2446819" cy="252022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9627297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1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Introduction to Data Mining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CC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The Data Mining Process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Mining Approaches and Techniques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1 - Business Understanding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2 - Understanding Data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3 - 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Preparation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4 - Modelling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5 - Evaluation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Management / 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4562D2-9254-1A61-6BA3-39AF3F8821C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56CD7-F71A-4407-98B9-F545CBFEA4E6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0E4327-B355-189A-37AD-700407A02B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3</a:t>
            </a:fld>
            <a:endParaRPr lang="en-GB" noProof="0" dirty="0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Mining – What is it?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D02890C-B1FD-E46D-3E71-9F9835DC97E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Background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D8AA02-D254-C187-A112-52292A7D1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BEE7A-5817-4660-A0D2-E4BE95BF3C27}" type="datetime1">
              <a:rPr lang="en-GB" smtClean="0"/>
              <a:t>27/05/2025</a:t>
            </a:fld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9A229E-E133-382F-79E8-E85402089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Introduction to Data Mining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4</a:t>
            </a:fld>
            <a:endParaRPr lang="en-GB" noProof="0" dirty="0"/>
          </a:p>
        </p:txBody>
      </p:sp>
      <p:sp>
        <p:nvSpPr>
          <p:cNvPr id="6" name="Content Placeholder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The decreasing cost of database ownership means that even </a:t>
            </a:r>
            <a:r>
              <a:rPr lang="en-GB" b="1" noProof="0" dirty="0"/>
              <a:t>small organisations can afford to maintain a large database</a:t>
            </a:r>
          </a:p>
          <a:p>
            <a:r>
              <a:rPr lang="en-GB" noProof="0" dirty="0"/>
              <a:t>The problem is how to extract information, and therefore gain knowledge, from this huge extent of data</a:t>
            </a:r>
          </a:p>
          <a:p>
            <a:r>
              <a:rPr lang="en-GB" b="1" noProof="0" dirty="0"/>
              <a:t>More data does not equal more knowledge!</a:t>
            </a:r>
          </a:p>
          <a:p>
            <a:r>
              <a:rPr lang="en-GB" noProof="0" dirty="0"/>
              <a:t>Most databases are set up for online transaction processing rather than for data analysis</a:t>
            </a:r>
          </a:p>
          <a:p>
            <a:r>
              <a:rPr lang="en-GB" b="1" noProof="0" dirty="0"/>
              <a:t>Data warehouses are better organised for online analytical processing</a:t>
            </a:r>
          </a:p>
          <a:p>
            <a:r>
              <a:rPr lang="en-GB" noProof="0" dirty="0"/>
              <a:t>Statistical software packages work better on numerical and continuous data than on nominal and discrete data, while </a:t>
            </a:r>
            <a:r>
              <a:rPr lang="en-GB" b="1" noProof="0" dirty="0"/>
              <a:t>most business-related data tends to be a mixture of types.</a:t>
            </a:r>
          </a:p>
        </p:txBody>
      </p:sp>
    </p:spTree>
    <p:extLst>
      <p:ext uri="{BB962C8B-B14F-4D97-AF65-F5344CB8AC3E}">
        <p14:creationId xmlns:p14="http://schemas.microsoft.com/office/powerpoint/2010/main" val="442663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7">
            <a:extLst>
              <a:ext uri="{FF2B5EF4-FFF2-40B4-BE49-F238E27FC236}">
                <a16:creationId xmlns:a16="http://schemas.microsoft.com/office/drawing/2014/main" id="{FF81B445-769C-496A-B5E7-AA6D6C617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/>
              <a:t>Data, Information and Knowledge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C223EF-96EB-C2B8-E8A6-DCAC33500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B2A2-FBE5-4B3F-8A12-B126E9940868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EC0E90-0519-9FE9-9BFC-76C47818F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921DFB-ABAD-1503-BA70-93F59AA0C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5</a:t>
            </a:fld>
            <a:endParaRPr lang="en-GB"/>
          </a:p>
        </p:txBody>
      </p:sp>
      <p:sp>
        <p:nvSpPr>
          <p:cNvPr id="62467" name="Content Placeholder 8">
            <a:extLst>
              <a:ext uri="{FF2B5EF4-FFF2-40B4-BE49-F238E27FC236}">
                <a16:creationId xmlns:a16="http://schemas.microsoft.com/office/drawing/2014/main" id="{1F76B351-BFE3-C297-9CE0-782493D8B83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330846" cy="4975225"/>
          </a:xfrm>
        </p:spPr>
        <p:txBody>
          <a:bodyPr>
            <a:normAutofit/>
          </a:bodyPr>
          <a:lstStyle/>
          <a:p>
            <a:pPr marL="284163" indent="-284163"/>
            <a:r>
              <a:rPr lang="en-GB" altLang="en-US" dirty="0"/>
              <a:t>Data (D)</a:t>
            </a:r>
          </a:p>
          <a:p>
            <a:pPr marL="760413" lvl="1" indent="-222250"/>
            <a:r>
              <a:rPr lang="en-GB" altLang="en-US" sz="2000" dirty="0"/>
              <a:t>Isolated factual recording of separate objects and events</a:t>
            </a:r>
          </a:p>
          <a:p>
            <a:pPr marL="760413" lvl="1" indent="-222250"/>
            <a:r>
              <a:rPr lang="en-GB" altLang="en-US" sz="2000" dirty="0"/>
              <a:t>Enables the recording of the seen events</a:t>
            </a:r>
          </a:p>
          <a:p>
            <a:pPr marL="284163" indent="-284163"/>
            <a:r>
              <a:rPr lang="en-GB" altLang="en-US" dirty="0"/>
              <a:t>Information (I)</a:t>
            </a:r>
          </a:p>
          <a:p>
            <a:pPr marL="760413" lvl="1" indent="-222250"/>
            <a:r>
              <a:rPr lang="en-GB" altLang="en-US" sz="2000" dirty="0"/>
              <a:t>Fact of meaningful context represented by relationships between isolated data items</a:t>
            </a:r>
          </a:p>
          <a:p>
            <a:pPr marL="760413" lvl="1" indent="-222250"/>
            <a:r>
              <a:rPr lang="en-GB" altLang="en-US" sz="2000" dirty="0"/>
              <a:t>Information enables the responding to the seen events</a:t>
            </a:r>
          </a:p>
          <a:p>
            <a:pPr marL="284163" indent="-284163"/>
            <a:r>
              <a:rPr lang="en-GB" altLang="en-US" dirty="0"/>
              <a:t>Knowledge (K) </a:t>
            </a:r>
          </a:p>
          <a:p>
            <a:pPr marL="760413" lvl="1" indent="-222250"/>
            <a:r>
              <a:rPr lang="en-GB" altLang="en-US" sz="2000" dirty="0"/>
              <a:t>Verified known information that is accommodated into the business process</a:t>
            </a:r>
          </a:p>
          <a:p>
            <a:pPr marL="760413" lvl="1" indent="-222250"/>
            <a:r>
              <a:rPr lang="en-GB" altLang="en-US" sz="2000" dirty="0"/>
              <a:t>Enable the anticipation of the unseen events</a:t>
            </a:r>
          </a:p>
        </p:txBody>
      </p:sp>
      <p:grpSp>
        <p:nvGrpSpPr>
          <p:cNvPr id="62485" name="Group 21">
            <a:extLst>
              <a:ext uri="{FF2B5EF4-FFF2-40B4-BE49-F238E27FC236}">
                <a16:creationId xmlns:a16="http://schemas.microsoft.com/office/drawing/2014/main" id="{C8BDEB50-5A9E-34D4-F1C5-5C3DA2812E6E}"/>
              </a:ext>
            </a:extLst>
          </p:cNvPr>
          <p:cNvGrpSpPr>
            <a:grpSpLocks/>
          </p:cNvGrpSpPr>
          <p:nvPr/>
        </p:nvGrpSpPr>
        <p:grpSpPr bwMode="auto">
          <a:xfrm>
            <a:off x="7893050" y="1382233"/>
            <a:ext cx="2667000" cy="3524732"/>
            <a:chOff x="3969" y="2432"/>
            <a:chExt cx="1680" cy="1067"/>
          </a:xfrm>
        </p:grpSpPr>
        <p:grpSp>
          <p:nvGrpSpPr>
            <p:cNvPr id="62468" name="Group 4">
              <a:extLst>
                <a:ext uri="{FF2B5EF4-FFF2-40B4-BE49-F238E27FC236}">
                  <a16:creationId xmlns:a16="http://schemas.microsoft.com/office/drawing/2014/main" id="{EF1B67E6-99DF-6F61-2973-CBDCCA84CA9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69" y="3067"/>
              <a:ext cx="1680" cy="432"/>
              <a:chOff x="4555" y="3354"/>
              <a:chExt cx="283" cy="94"/>
            </a:xfrm>
          </p:grpSpPr>
          <p:sp>
            <p:nvSpPr>
              <p:cNvPr id="62469" name="Freeform 5">
                <a:extLst>
                  <a:ext uri="{FF2B5EF4-FFF2-40B4-BE49-F238E27FC236}">
                    <a16:creationId xmlns:a16="http://schemas.microsoft.com/office/drawing/2014/main" id="{367866E1-1524-618B-63A4-46EE39F2EE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73" y="3354"/>
                <a:ext cx="65" cy="94"/>
              </a:xfrm>
              <a:custGeom>
                <a:avLst/>
                <a:gdLst>
                  <a:gd name="T0" fmla="*/ 0 w 391"/>
                  <a:gd name="T1" fmla="*/ 154 h 565"/>
                  <a:gd name="T2" fmla="*/ 232 w 391"/>
                  <a:gd name="T3" fmla="*/ 565 h 565"/>
                  <a:gd name="T4" fmla="*/ 391 w 391"/>
                  <a:gd name="T5" fmla="*/ 354 h 565"/>
                  <a:gd name="T6" fmla="*/ 113 w 391"/>
                  <a:gd name="T7" fmla="*/ 0 h 565"/>
                  <a:gd name="T8" fmla="*/ 0 w 391"/>
                  <a:gd name="T9" fmla="*/ 154 h 5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1" h="565">
                    <a:moveTo>
                      <a:pt x="0" y="154"/>
                    </a:moveTo>
                    <a:lnTo>
                      <a:pt x="232" y="565"/>
                    </a:lnTo>
                    <a:lnTo>
                      <a:pt x="391" y="354"/>
                    </a:lnTo>
                    <a:lnTo>
                      <a:pt x="113" y="0"/>
                    </a:lnTo>
                    <a:lnTo>
                      <a:pt x="0" y="154"/>
                    </a:lnTo>
                    <a:close/>
                  </a:path>
                </a:pathLst>
              </a:custGeom>
              <a:solidFill>
                <a:srgbClr val="BF5FFF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0" name="Freeform 6">
                <a:extLst>
                  <a:ext uri="{FF2B5EF4-FFF2-40B4-BE49-F238E27FC236}">
                    <a16:creationId xmlns:a16="http://schemas.microsoft.com/office/drawing/2014/main" id="{06088F80-215E-029B-EF3B-89DA4E375A4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93" y="3354"/>
                <a:ext cx="198" cy="26"/>
              </a:xfrm>
              <a:custGeom>
                <a:avLst/>
                <a:gdLst>
                  <a:gd name="T0" fmla="*/ 0 w 1187"/>
                  <a:gd name="T1" fmla="*/ 153 h 153"/>
                  <a:gd name="T2" fmla="*/ 1075 w 1187"/>
                  <a:gd name="T3" fmla="*/ 153 h 153"/>
                  <a:gd name="T4" fmla="*/ 1187 w 1187"/>
                  <a:gd name="T5" fmla="*/ 0 h 153"/>
                  <a:gd name="T6" fmla="*/ 300 w 1187"/>
                  <a:gd name="T7" fmla="*/ 0 h 153"/>
                  <a:gd name="T8" fmla="*/ 0 w 1187"/>
                  <a:gd name="T9" fmla="*/ 153 h 1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87" h="153">
                    <a:moveTo>
                      <a:pt x="0" y="153"/>
                    </a:moveTo>
                    <a:lnTo>
                      <a:pt x="1075" y="153"/>
                    </a:lnTo>
                    <a:lnTo>
                      <a:pt x="1187" y="0"/>
                    </a:lnTo>
                    <a:lnTo>
                      <a:pt x="300" y="0"/>
                    </a:lnTo>
                    <a:lnTo>
                      <a:pt x="0" y="153"/>
                    </a:lnTo>
                    <a:close/>
                  </a:path>
                </a:pathLst>
              </a:custGeom>
              <a:solidFill>
                <a:srgbClr val="5F009F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1" name="Freeform 7">
                <a:extLst>
                  <a:ext uri="{FF2B5EF4-FFF2-40B4-BE49-F238E27FC236}">
                    <a16:creationId xmlns:a16="http://schemas.microsoft.com/office/drawing/2014/main" id="{EF1BDD2E-32C0-0EB5-8195-9402967E1DA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55" y="3380"/>
                <a:ext cx="256" cy="68"/>
              </a:xfrm>
              <a:custGeom>
                <a:avLst/>
                <a:gdLst>
                  <a:gd name="T0" fmla="*/ 0 w 1535"/>
                  <a:gd name="T1" fmla="*/ 413 h 413"/>
                  <a:gd name="T2" fmla="*/ 1535 w 1535"/>
                  <a:gd name="T3" fmla="*/ 413 h 413"/>
                  <a:gd name="T4" fmla="*/ 1303 w 1535"/>
                  <a:gd name="T5" fmla="*/ 0 h 413"/>
                  <a:gd name="T6" fmla="*/ 228 w 1535"/>
                  <a:gd name="T7" fmla="*/ 0 h 413"/>
                  <a:gd name="T8" fmla="*/ 0 w 1535"/>
                  <a:gd name="T9" fmla="*/ 413 h 4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35" h="413">
                    <a:moveTo>
                      <a:pt x="0" y="413"/>
                    </a:moveTo>
                    <a:lnTo>
                      <a:pt x="1535" y="413"/>
                    </a:lnTo>
                    <a:lnTo>
                      <a:pt x="1303" y="0"/>
                    </a:lnTo>
                    <a:lnTo>
                      <a:pt x="228" y="0"/>
                    </a:lnTo>
                    <a:lnTo>
                      <a:pt x="0" y="413"/>
                    </a:lnTo>
                    <a:close/>
                  </a:path>
                </a:pathLst>
              </a:custGeom>
              <a:solidFill>
                <a:srgbClr val="9F3FDF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2479" name="Text Box 15">
              <a:extLst>
                <a:ext uri="{FF2B5EF4-FFF2-40B4-BE49-F238E27FC236}">
                  <a16:creationId xmlns:a16="http://schemas.microsoft.com/office/drawing/2014/main" id="{7729F461-629E-96BA-B093-C0FB7B460F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44" y="3211"/>
              <a:ext cx="276" cy="1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3200"/>
                <a:t>D</a:t>
              </a:r>
            </a:p>
          </p:txBody>
        </p:sp>
        <p:grpSp>
          <p:nvGrpSpPr>
            <p:cNvPr id="62472" name="Group 8">
              <a:extLst>
                <a:ext uri="{FF2B5EF4-FFF2-40B4-BE49-F238E27FC236}">
                  <a16:creationId xmlns:a16="http://schemas.microsoft.com/office/drawing/2014/main" id="{7ACD68E5-AEDF-A387-6991-78DB6569019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195" y="2750"/>
              <a:ext cx="1193" cy="442"/>
              <a:chOff x="4600" y="3286"/>
              <a:chExt cx="184" cy="82"/>
            </a:xfrm>
          </p:grpSpPr>
          <p:sp>
            <p:nvSpPr>
              <p:cNvPr id="62473" name="Freeform 9">
                <a:extLst>
                  <a:ext uri="{FF2B5EF4-FFF2-40B4-BE49-F238E27FC236}">
                    <a16:creationId xmlns:a16="http://schemas.microsoft.com/office/drawing/2014/main" id="{4C3A9DA7-40C3-DDAD-B8EF-82A10CCB84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28" y="3286"/>
                <a:ext cx="56" cy="82"/>
              </a:xfrm>
              <a:custGeom>
                <a:avLst/>
                <a:gdLst>
                  <a:gd name="T0" fmla="*/ 230 w 337"/>
                  <a:gd name="T1" fmla="*/ 493 h 493"/>
                  <a:gd name="T2" fmla="*/ 337 w 337"/>
                  <a:gd name="T3" fmla="*/ 352 h 493"/>
                  <a:gd name="T4" fmla="*/ 58 w 337"/>
                  <a:gd name="T5" fmla="*/ 0 h 493"/>
                  <a:gd name="T6" fmla="*/ 0 w 337"/>
                  <a:gd name="T7" fmla="*/ 74 h 493"/>
                  <a:gd name="T8" fmla="*/ 230 w 337"/>
                  <a:gd name="T9" fmla="*/ 493 h 4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7" h="493">
                    <a:moveTo>
                      <a:pt x="230" y="493"/>
                    </a:moveTo>
                    <a:lnTo>
                      <a:pt x="337" y="352"/>
                    </a:lnTo>
                    <a:lnTo>
                      <a:pt x="58" y="0"/>
                    </a:lnTo>
                    <a:lnTo>
                      <a:pt x="0" y="74"/>
                    </a:lnTo>
                    <a:lnTo>
                      <a:pt x="230" y="493"/>
                    </a:lnTo>
                    <a:close/>
                  </a:path>
                </a:pathLst>
              </a:custGeom>
              <a:solidFill>
                <a:srgbClr val="FF9F7F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4" name="Freeform 10">
                <a:extLst>
                  <a:ext uri="{FF2B5EF4-FFF2-40B4-BE49-F238E27FC236}">
                    <a16:creationId xmlns:a16="http://schemas.microsoft.com/office/drawing/2014/main" id="{2C1ECED7-CA29-EF61-744B-4A9B15D6442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39" y="3286"/>
                <a:ext cx="99" cy="12"/>
              </a:xfrm>
              <a:custGeom>
                <a:avLst/>
                <a:gdLst>
                  <a:gd name="T0" fmla="*/ 0 w 592"/>
                  <a:gd name="T1" fmla="*/ 74 h 74"/>
                  <a:gd name="T2" fmla="*/ 534 w 592"/>
                  <a:gd name="T3" fmla="*/ 74 h 74"/>
                  <a:gd name="T4" fmla="*/ 592 w 592"/>
                  <a:gd name="T5" fmla="*/ 0 h 74"/>
                  <a:gd name="T6" fmla="*/ 184 w 592"/>
                  <a:gd name="T7" fmla="*/ 0 h 74"/>
                  <a:gd name="T8" fmla="*/ 0 w 592"/>
                  <a:gd name="T9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2" h="74">
                    <a:moveTo>
                      <a:pt x="0" y="74"/>
                    </a:moveTo>
                    <a:lnTo>
                      <a:pt x="534" y="74"/>
                    </a:lnTo>
                    <a:lnTo>
                      <a:pt x="592" y="0"/>
                    </a:lnTo>
                    <a:lnTo>
                      <a:pt x="184" y="0"/>
                    </a:ln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BF3F00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5" name="Freeform 11">
                <a:extLst>
                  <a:ext uri="{FF2B5EF4-FFF2-40B4-BE49-F238E27FC236}">
                    <a16:creationId xmlns:a16="http://schemas.microsoft.com/office/drawing/2014/main" id="{1AF42B4A-56DF-A11F-CDD4-EB6AD35DC0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00" y="3298"/>
                <a:ext cx="166" cy="70"/>
              </a:xfrm>
              <a:custGeom>
                <a:avLst/>
                <a:gdLst>
                  <a:gd name="T0" fmla="*/ 0 w 998"/>
                  <a:gd name="T1" fmla="*/ 420 h 420"/>
                  <a:gd name="T2" fmla="*/ 998 w 998"/>
                  <a:gd name="T3" fmla="*/ 420 h 420"/>
                  <a:gd name="T4" fmla="*/ 767 w 998"/>
                  <a:gd name="T5" fmla="*/ 0 h 420"/>
                  <a:gd name="T6" fmla="*/ 232 w 998"/>
                  <a:gd name="T7" fmla="*/ 0 h 420"/>
                  <a:gd name="T8" fmla="*/ 0 w 998"/>
                  <a:gd name="T9" fmla="*/ 42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98" h="420">
                    <a:moveTo>
                      <a:pt x="0" y="420"/>
                    </a:moveTo>
                    <a:lnTo>
                      <a:pt x="998" y="420"/>
                    </a:lnTo>
                    <a:lnTo>
                      <a:pt x="767" y="0"/>
                    </a:lnTo>
                    <a:lnTo>
                      <a:pt x="232" y="0"/>
                    </a:lnTo>
                    <a:lnTo>
                      <a:pt x="0" y="420"/>
                    </a:lnTo>
                    <a:close/>
                  </a:path>
                </a:pathLst>
              </a:custGeom>
              <a:solidFill>
                <a:srgbClr val="FF5F00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2480" name="Text Box 16">
              <a:extLst>
                <a:ext uri="{FF2B5EF4-FFF2-40B4-BE49-F238E27FC236}">
                  <a16:creationId xmlns:a16="http://schemas.microsoft.com/office/drawing/2014/main" id="{735740F2-C71A-5C95-A28E-FC0E3017C2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68" y="2886"/>
              <a:ext cx="182" cy="1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3200"/>
                <a:t>I</a:t>
              </a:r>
            </a:p>
          </p:txBody>
        </p:sp>
        <p:grpSp>
          <p:nvGrpSpPr>
            <p:cNvPr id="62484" name="Group 20">
              <a:extLst>
                <a:ext uri="{FF2B5EF4-FFF2-40B4-BE49-F238E27FC236}">
                  <a16:creationId xmlns:a16="http://schemas.microsoft.com/office/drawing/2014/main" id="{C72CF965-2EF4-43E1-E9FD-E24D250460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57" y="2432"/>
              <a:ext cx="648" cy="384"/>
              <a:chOff x="4413" y="1200"/>
              <a:chExt cx="646" cy="384"/>
            </a:xfrm>
          </p:grpSpPr>
          <p:grpSp>
            <p:nvGrpSpPr>
              <p:cNvPr id="62476" name="Group 12">
                <a:extLst>
                  <a:ext uri="{FF2B5EF4-FFF2-40B4-BE49-F238E27FC236}">
                    <a16:creationId xmlns:a16="http://schemas.microsoft.com/office/drawing/2014/main" id="{B98411F9-D4E5-0C40-1A5C-E17105E63AE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413" y="1200"/>
                <a:ext cx="646" cy="384"/>
                <a:chOff x="4641" y="3218"/>
                <a:chExt cx="89" cy="69"/>
              </a:xfrm>
            </p:grpSpPr>
            <p:sp>
              <p:nvSpPr>
                <p:cNvPr id="62477" name="Freeform 13">
                  <a:extLst>
                    <a:ext uri="{FF2B5EF4-FFF2-40B4-BE49-F238E27FC236}">
                      <a16:creationId xmlns:a16="http://schemas.microsoft.com/office/drawing/2014/main" id="{9BCDBBAE-8014-EA93-401A-85478D90229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4683" y="3218"/>
                  <a:ext cx="47" cy="69"/>
                </a:xfrm>
                <a:custGeom>
                  <a:avLst/>
                  <a:gdLst>
                    <a:gd name="T0" fmla="*/ 232 w 285"/>
                    <a:gd name="T1" fmla="*/ 418 h 418"/>
                    <a:gd name="T2" fmla="*/ 285 w 285"/>
                    <a:gd name="T3" fmla="*/ 353 h 418"/>
                    <a:gd name="T4" fmla="*/ 0 w 285"/>
                    <a:gd name="T5" fmla="*/ 0 h 418"/>
                    <a:gd name="T6" fmla="*/ 232 w 285"/>
                    <a:gd name="T7" fmla="*/ 418 h 4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85" h="418">
                      <a:moveTo>
                        <a:pt x="232" y="418"/>
                      </a:moveTo>
                      <a:lnTo>
                        <a:pt x="285" y="353"/>
                      </a:lnTo>
                      <a:lnTo>
                        <a:pt x="0" y="0"/>
                      </a:lnTo>
                      <a:lnTo>
                        <a:pt x="232" y="418"/>
                      </a:lnTo>
                      <a:close/>
                    </a:path>
                  </a:pathLst>
                </a:custGeom>
                <a:solidFill>
                  <a:srgbClr val="FFBF1F"/>
                </a:solidFill>
                <a:ln w="1588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8" name="Freeform 14">
                  <a:extLst>
                    <a:ext uri="{FF2B5EF4-FFF2-40B4-BE49-F238E27FC236}">
                      <a16:creationId xmlns:a16="http://schemas.microsoft.com/office/drawing/2014/main" id="{25E6C526-CD64-0814-C067-601D750ED52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4641" y="3218"/>
                  <a:ext cx="78" cy="69"/>
                </a:xfrm>
                <a:custGeom>
                  <a:avLst/>
                  <a:gdLst>
                    <a:gd name="T0" fmla="*/ 0 w 464"/>
                    <a:gd name="T1" fmla="*/ 418 h 418"/>
                    <a:gd name="T2" fmla="*/ 464 w 464"/>
                    <a:gd name="T3" fmla="*/ 418 h 418"/>
                    <a:gd name="T4" fmla="*/ 232 w 464"/>
                    <a:gd name="T5" fmla="*/ 0 h 418"/>
                    <a:gd name="T6" fmla="*/ 0 w 464"/>
                    <a:gd name="T7" fmla="*/ 418 h 4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64" h="418">
                      <a:moveTo>
                        <a:pt x="0" y="418"/>
                      </a:moveTo>
                      <a:lnTo>
                        <a:pt x="464" y="418"/>
                      </a:lnTo>
                      <a:lnTo>
                        <a:pt x="232" y="0"/>
                      </a:lnTo>
                      <a:lnTo>
                        <a:pt x="0" y="418"/>
                      </a:lnTo>
                      <a:close/>
                    </a:path>
                  </a:pathLst>
                </a:custGeom>
                <a:solidFill>
                  <a:srgbClr val="FF9F00"/>
                </a:solidFill>
                <a:ln w="1588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2483" name="Text Box 19">
                <a:extLst>
                  <a:ext uri="{FF2B5EF4-FFF2-40B4-BE49-F238E27FC236}">
                    <a16:creationId xmlns:a16="http://schemas.microsoft.com/office/drawing/2014/main" id="{5645D17D-F758-7CDF-B957-2ED0B126943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608" y="1328"/>
                <a:ext cx="250" cy="17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GB" altLang="en-US" sz="3200"/>
                  <a:t>K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KDD &amp; Data Mining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8CF29-1283-D7A4-4430-180058D71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54817-A0EB-41C4-A09C-3B99A3A474F8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124DC2-58D9-AF11-3504-8217B037C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6</a:t>
            </a:fld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noProof="0" dirty="0"/>
              <a:t>Knowledge Discovery in Databases (KDD) </a:t>
            </a:r>
            <a:r>
              <a:rPr lang="en-GB" noProof="0" dirty="0"/>
              <a:t>is the efficient process of searching through the raw data in large databases in order to find the information patterns that are embedded within them</a:t>
            </a:r>
          </a:p>
          <a:p>
            <a:r>
              <a:rPr lang="en-GB" b="1" noProof="0" dirty="0"/>
              <a:t>Data Mining</a:t>
            </a:r>
            <a:r>
              <a:rPr lang="en-GB" noProof="0" dirty="0"/>
              <a:t> is that part of the KDD process where hidden information patterns are discovered and output from prepared data</a:t>
            </a:r>
          </a:p>
          <a:p>
            <a:r>
              <a:rPr lang="en-GB" noProof="0" dirty="0"/>
              <a:t>In practice, </a:t>
            </a:r>
            <a:r>
              <a:rPr lang="en-GB" b="1" noProof="0" dirty="0"/>
              <a:t>the two terms are often used interchangeably</a:t>
            </a:r>
          </a:p>
        </p:txBody>
      </p:sp>
    </p:spTree>
    <p:extLst>
      <p:ext uri="{BB962C8B-B14F-4D97-AF65-F5344CB8AC3E}">
        <p14:creationId xmlns:p14="http://schemas.microsoft.com/office/powerpoint/2010/main" val="510855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178306E-D115-837E-C6D2-190438BF32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747"/>
          <a:stretch/>
        </p:blipFill>
        <p:spPr>
          <a:xfrm>
            <a:off x="5698436" y="1457740"/>
            <a:ext cx="6258704" cy="3551582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0B6AEBA0-2155-6CED-C119-6E578FA7D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KDD vs Data Mining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C64380-53E7-FA42-8D57-4FA9ADF35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E6D2C-82B0-4AED-A0C2-F08432281C33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13D7F6-4DFB-E631-45A4-A662A194E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5D154-106E-CE16-2378-39DB1BA67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7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DAA0316-D31C-AA73-DA1B-DC21A9978EF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418081" cy="4975225"/>
          </a:xfrm>
        </p:spPr>
        <p:txBody>
          <a:bodyPr>
            <a:normAutofit/>
          </a:bodyPr>
          <a:lstStyle/>
          <a:p>
            <a:r>
              <a:rPr lang="en-GB" dirty="0"/>
              <a:t>KDD refers to the entire process of extracting useful knowledge from data, including </a:t>
            </a:r>
            <a:r>
              <a:rPr lang="en-GB" b="1" dirty="0"/>
              <a:t>pre-processing, transformation, data mining, and interpretation.</a:t>
            </a:r>
            <a:endParaRPr lang="en-GB" dirty="0"/>
          </a:p>
          <a:p>
            <a:r>
              <a:rPr lang="en-GB" b="1" dirty="0"/>
              <a:t>Data Mining is a specific step within KDD</a:t>
            </a:r>
            <a:r>
              <a:rPr lang="en-GB" dirty="0"/>
              <a:t> that involves applying algorithms to identify patterns and insights from the data.</a:t>
            </a:r>
          </a:p>
        </p:txBody>
      </p:sp>
    </p:spTree>
    <p:extLst>
      <p:ext uri="{BB962C8B-B14F-4D97-AF65-F5344CB8AC3E}">
        <p14:creationId xmlns:p14="http://schemas.microsoft.com/office/powerpoint/2010/main" val="2998400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The Background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F99545-37EA-6051-5861-6C9AF5096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263C2-DB3C-4DD7-90CA-10C70118A420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5FA9DD-F4FF-13C7-7F5B-35F467516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E280C6-2B11-BB22-BE07-33EF33830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8</a:t>
            </a:fld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956F5D-3245-F63D-81A7-C31DFDBD07F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dirty="0"/>
              <a:t>Computerisation of operations in commercial, governmental and scientific organisations has resulted in </a:t>
            </a:r>
            <a:r>
              <a:rPr lang="en-GB" b="1" dirty="0"/>
              <a:t>large volumes of operational data</a:t>
            </a:r>
            <a:r>
              <a:rPr lang="en-GB" dirty="0"/>
              <a:t>, e.g.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Itemised telephone bills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Bank statements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Supermarket transactions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Share prices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Scientific experimental data sets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Published web pages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CCTV video footages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016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The Background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24C908-BE6B-1ABB-EDD7-D7C946E01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A9C74-57F4-4B52-A9A1-710841027C21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167A7C-E571-979E-84DF-6B94E9721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E79D40-0624-6214-F6D1-9780BB452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9</a:t>
            </a:fld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38977D-401E-A109-8ECA-33B420EA5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dirty="0"/>
              <a:t>Facts: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Storing the data is an operational necessity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Storing the data has become easy and affordable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Data acquisition is fully or partially automatic and fast</a:t>
            </a:r>
          </a:p>
          <a:p>
            <a:pPr marL="284163" indent="-284163" eaLnBrk="0" hangingPunct="0">
              <a:spcBef>
                <a:spcPct val="20000"/>
              </a:spcBef>
              <a:buFontTx/>
              <a:buChar char="•"/>
            </a:pPr>
            <a:r>
              <a:rPr lang="en-GB" dirty="0"/>
              <a:t>Consequences: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b="1" dirty="0"/>
              <a:t>The speed of data comprehension does not match the speed of data acquisition.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Many commercial database management systems (</a:t>
            </a:r>
            <a:r>
              <a:rPr lang="en-GB" b="1" dirty="0"/>
              <a:t>DBMSs) are not equipped with data comprehension and analysis tools</a:t>
            </a:r>
            <a:r>
              <a:rPr lang="en-GB" dirty="0"/>
              <a:t>.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We may be </a:t>
            </a:r>
            <a:r>
              <a:rPr lang="en-GB" b="1" dirty="0"/>
              <a:t>data rich, but information poor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13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Why Data Mining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520727-D74E-3B77-942A-8BD95C266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E0B86-34AE-4C46-AA95-C5A5BA9F392F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A94DB7-4358-DBA4-DD18-CA808558B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CA70DB-DFBE-6BB7-DE22-1FB6B742E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10</a:t>
            </a:fld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19707F-5B1D-0844-C24B-D2D14ED9638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Useful information</a:t>
            </a:r>
            <a:r>
              <a:rPr lang="en-GB" dirty="0"/>
              <a:t>; leading to a course of action or an understanding of data</a:t>
            </a:r>
          </a:p>
          <a:p>
            <a:r>
              <a:rPr lang="en-GB" b="1" dirty="0"/>
              <a:t>Non-trivial implicit information</a:t>
            </a:r>
            <a:r>
              <a:rPr lang="en-GB" dirty="0"/>
              <a:t>; not the raw data, nor the result of a simple data summary</a:t>
            </a:r>
          </a:p>
          <a:p>
            <a:r>
              <a:rPr lang="en-GB" b="1" dirty="0"/>
              <a:t>Real life databases</a:t>
            </a:r>
            <a:r>
              <a:rPr lang="en-GB" dirty="0"/>
              <a:t>; not laboratory generated data sets</a:t>
            </a:r>
          </a:p>
          <a:p>
            <a:r>
              <a:rPr lang="en-GB" b="1" dirty="0"/>
              <a:t>Efficient novel discovery methods</a:t>
            </a:r>
            <a:r>
              <a:rPr lang="en-GB" dirty="0"/>
              <a:t>; expected to be scaled up and applied to large databases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Data Mining: Useful Information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BAF04-0B8E-FDCA-3DD8-47D10C625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C5DD3-297F-4FE6-B7B2-C024925A9DC1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077356-B6EA-9B39-72BC-1234A876B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026784-757A-E6B5-D038-9892D4E7D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11</a:t>
            </a:fld>
            <a:endParaRPr lang="en-GB" noProof="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A1BDFE-9422-0CE4-6DD5-88BD5FC25B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noProof="0" dirty="0"/>
              <a:t>Example 1 (A Business Intelligence legend):</a:t>
            </a:r>
          </a:p>
          <a:p>
            <a:pPr lvl="1"/>
            <a:r>
              <a:rPr lang="en-GB" noProof="0" dirty="0"/>
              <a:t>Customers who purchase beer are also likely (say 90%) to purchase nappies. </a:t>
            </a:r>
          </a:p>
          <a:p>
            <a:endParaRPr lang="en-GB" noProof="0" dirty="0"/>
          </a:p>
          <a:p>
            <a:r>
              <a:rPr lang="en-GB" noProof="0" dirty="0"/>
              <a:t>Example 2 (Useful in credit card applications):	</a:t>
            </a:r>
          </a:p>
          <a:p>
            <a:pPr lvl="1"/>
            <a:r>
              <a:rPr lang="en-GB" noProof="0" dirty="0"/>
              <a:t>If Customer’s Salary 20,000 £ to 40,000 £ and Customer owns a house, then Customer is a safe customer.</a:t>
            </a:r>
          </a:p>
          <a:p>
            <a:endParaRPr lang="en-GB" noProof="0" dirty="0"/>
          </a:p>
          <a:p>
            <a:r>
              <a:rPr lang="en-GB" dirty="0"/>
              <a:t>Those implicit information can be acquired by data mining techniques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49586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Non-trivial Information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7163B2-FE5D-5745-DA2F-051538998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59295-A362-4D20-8619-F886A7F3582D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2BC8AD-AC5A-DE29-FD01-80E945A35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612470-C71D-4C55-D760-8ADB851A4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12</a:t>
            </a:fld>
            <a:endParaRPr lang="en-GB" noProof="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87844BF-1C46-ADBD-13AC-01B8CADD987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Putting the “search for information” into a spectrum:</a:t>
            </a:r>
          </a:p>
          <a:p>
            <a:endParaRPr lang="en-GB" dirty="0"/>
          </a:p>
        </p:txBody>
      </p:sp>
      <p:sp>
        <p:nvSpPr>
          <p:cNvPr id="76803" name="Content Placeholder 8"/>
          <p:cNvSpPr>
            <a:spLocks/>
          </p:cNvSpPr>
          <p:nvPr/>
        </p:nvSpPr>
        <p:spPr bwMode="auto">
          <a:xfrm>
            <a:off x="1809720" y="1142984"/>
            <a:ext cx="8458200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endParaRPr lang="en-GB" sz="2800" noProof="0" dirty="0"/>
          </a:p>
        </p:txBody>
      </p:sp>
      <p:grpSp>
        <p:nvGrpSpPr>
          <p:cNvPr id="21" name="Group 15">
            <a:extLst>
              <a:ext uri="{FF2B5EF4-FFF2-40B4-BE49-F238E27FC236}">
                <a16:creationId xmlns:a16="http://schemas.microsoft.com/office/drawing/2014/main" id="{DE074D5C-AF62-B146-3B46-E9FB876BEBFE}"/>
              </a:ext>
            </a:extLst>
          </p:cNvPr>
          <p:cNvGrpSpPr>
            <a:grpSpLocks/>
          </p:cNvGrpSpPr>
          <p:nvPr/>
        </p:nvGrpSpPr>
        <p:grpSpPr bwMode="auto">
          <a:xfrm>
            <a:off x="1273797" y="2204629"/>
            <a:ext cx="8566150" cy="3471863"/>
            <a:chOff x="144" y="1482"/>
            <a:chExt cx="5396" cy="2187"/>
          </a:xfrm>
        </p:grpSpPr>
        <p:sp>
          <p:nvSpPr>
            <p:cNvPr id="22" name="AutoShape 4">
              <a:extLst>
                <a:ext uri="{FF2B5EF4-FFF2-40B4-BE49-F238E27FC236}">
                  <a16:creationId xmlns:a16="http://schemas.microsoft.com/office/drawing/2014/main" id="{520C4B6F-C0E6-4B8F-2B7C-6B779F8721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4" y="1776"/>
              <a:ext cx="1680" cy="576"/>
            </a:xfrm>
            <a:prstGeom prst="homePlate">
              <a:avLst>
                <a:gd name="adj" fmla="val 37728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</a:endParaRPr>
            </a:p>
          </p:txBody>
        </p:sp>
        <p:sp>
          <p:nvSpPr>
            <p:cNvPr id="23" name="Text Box 5">
              <a:extLst>
                <a:ext uri="{FF2B5EF4-FFF2-40B4-BE49-F238E27FC236}">
                  <a16:creationId xmlns:a16="http://schemas.microsoft.com/office/drawing/2014/main" id="{A476144D-B411-E2D8-391B-EF06D014B37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5400000">
              <a:off x="-148" y="1876"/>
              <a:ext cx="98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Low end of</a:t>
              </a: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sophistication</a:t>
              </a:r>
            </a:p>
          </p:txBody>
        </p:sp>
        <p:sp>
          <p:nvSpPr>
            <p:cNvPr id="24" name="Text Box 6">
              <a:extLst>
                <a:ext uri="{FF2B5EF4-FFF2-40B4-BE49-F238E27FC236}">
                  <a16:creationId xmlns:a16="http://schemas.microsoft.com/office/drawing/2014/main" id="{8D4EE8D6-ED09-CF6F-1277-2EB941DE8B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5400000">
              <a:off x="4844" y="1876"/>
              <a:ext cx="98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High end of</a:t>
              </a: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sophistication</a:t>
              </a:r>
            </a:p>
          </p:txBody>
        </p:sp>
        <p:sp>
          <p:nvSpPr>
            <p:cNvPr id="25" name="AutoShape 7">
              <a:extLst>
                <a:ext uri="{FF2B5EF4-FFF2-40B4-BE49-F238E27FC236}">
                  <a16:creationId xmlns:a16="http://schemas.microsoft.com/office/drawing/2014/main" id="{C91C3345-B6F5-3C7F-0C3A-E8D0FE0988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776"/>
              <a:ext cx="1584" cy="576"/>
            </a:xfrm>
            <a:prstGeom prst="chevron">
              <a:avLst>
                <a:gd name="adj" fmla="val 34897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</a:endParaRPr>
            </a:p>
          </p:txBody>
        </p:sp>
        <p:sp>
          <p:nvSpPr>
            <p:cNvPr id="26" name="AutoShape 8">
              <a:extLst>
                <a:ext uri="{FF2B5EF4-FFF2-40B4-BE49-F238E27FC236}">
                  <a16:creationId xmlns:a16="http://schemas.microsoft.com/office/drawing/2014/main" id="{ACE2876E-438E-C908-AFB8-300ECD8E3C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08" y="1776"/>
              <a:ext cx="1536" cy="576"/>
            </a:xfrm>
            <a:prstGeom prst="chevron">
              <a:avLst>
                <a:gd name="adj" fmla="val 34716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</a:endParaRPr>
            </a:p>
          </p:txBody>
        </p:sp>
        <p:sp>
          <p:nvSpPr>
            <p:cNvPr id="27" name="Text Box 9">
              <a:extLst>
                <a:ext uri="{FF2B5EF4-FFF2-40B4-BE49-F238E27FC236}">
                  <a16:creationId xmlns:a16="http://schemas.microsoft.com/office/drawing/2014/main" id="{6F838CAB-7043-1BB9-187C-DDC6F5014D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1488"/>
              <a:ext cx="94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</a:rPr>
                <a:t>Data retrieval</a:t>
              </a:r>
            </a:p>
          </p:txBody>
        </p:sp>
        <p:sp>
          <p:nvSpPr>
            <p:cNvPr id="28" name="Text Box 10">
              <a:extLst>
                <a:ext uri="{FF2B5EF4-FFF2-40B4-BE49-F238E27FC236}">
                  <a16:creationId xmlns:a16="http://schemas.microsoft.com/office/drawing/2014/main" id="{BAD9FCFE-4F6D-D394-F096-66856694B55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6" y="1482"/>
              <a:ext cx="178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</a:rPr>
                <a:t>Online analytic processing</a:t>
              </a:r>
            </a:p>
          </p:txBody>
        </p:sp>
        <p:sp>
          <p:nvSpPr>
            <p:cNvPr id="29" name="Text Box 11">
              <a:extLst>
                <a:ext uri="{FF2B5EF4-FFF2-40B4-BE49-F238E27FC236}">
                  <a16:creationId xmlns:a16="http://schemas.microsoft.com/office/drawing/2014/main" id="{917BF166-7846-A74F-3028-4A2DB752CA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2" y="1488"/>
              <a:ext cx="86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</a:rPr>
                <a:t>Data mining</a:t>
              </a:r>
            </a:p>
          </p:txBody>
        </p:sp>
        <p:sp>
          <p:nvSpPr>
            <p:cNvPr id="30" name="Rectangle 12">
              <a:extLst>
                <a:ext uri="{FF2B5EF4-FFF2-40B4-BE49-F238E27FC236}">
                  <a16:creationId xmlns:a16="http://schemas.microsoft.com/office/drawing/2014/main" id="{8081BB75-7992-DD62-A45C-646FBF2498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6" y="2400"/>
              <a:ext cx="1536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192088" indent="-192088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Retrieval of stored data</a:t>
              </a:r>
            </a:p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Trivial data aggregation</a:t>
              </a:r>
            </a:p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Written in standard SQL</a:t>
              </a:r>
              <a:endParaRPr kumimoji="0" lang="en-GB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Narrow" panose="020B0606020202030204" pitchFamily="34" charset="0"/>
                <a:ea typeface="??"/>
                <a:cs typeface="??"/>
              </a:endParaRPr>
            </a:p>
          </p:txBody>
        </p:sp>
        <p:sp>
          <p:nvSpPr>
            <p:cNvPr id="31" name="Text Box 13">
              <a:extLst>
                <a:ext uri="{FF2B5EF4-FFF2-40B4-BE49-F238E27FC236}">
                  <a16:creationId xmlns:a16="http://schemas.microsoft.com/office/drawing/2014/main" id="{B95D271A-BFDB-E481-034C-93446AA5EF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64" y="2400"/>
              <a:ext cx="1392" cy="1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192088" indent="-192088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574675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Interactive reporting on stored data</a:t>
              </a:r>
            </a:p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Summarisation and drilling along different attributes</a:t>
              </a:r>
            </a:p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Written in extended SQL</a:t>
              </a:r>
            </a:p>
          </p:txBody>
        </p:sp>
        <p:sp>
          <p:nvSpPr>
            <p:cNvPr id="32" name="Text Box 14">
              <a:extLst>
                <a:ext uri="{FF2B5EF4-FFF2-40B4-BE49-F238E27FC236}">
                  <a16:creationId xmlns:a16="http://schemas.microsoft.com/office/drawing/2014/main" id="{4390AF63-3E44-7E4B-04D7-6DC0F3A7363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2398"/>
              <a:ext cx="1536" cy="11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192088" indent="-192088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574675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192088" marR="0" lvl="0" indent="-192088" defTabSz="914400" eaLnBrk="0" fontAlgn="base" latinLnBrk="0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Discovery of hidden and embedded patterns</a:t>
              </a:r>
            </a:p>
            <a:p>
              <a:pPr marL="192088" marR="0" lvl="0" indent="-192088" defTabSz="914400" eaLnBrk="0" fontAlgn="base" latinLnBrk="0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Discovery algorithms</a:t>
              </a:r>
            </a:p>
            <a:p>
              <a:pPr marL="192088" marR="0" lvl="0" indent="-192088" defTabSz="914400" eaLnBrk="0" fontAlgn="base" latinLnBrk="0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Written in programming language probably with the assistance of SQL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Real-life Databases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A708BC-1E4A-7523-42EC-26A6532CB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2D171-D9F2-4D13-8947-284F85853A1B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76733B-C3B3-AC98-C4F3-296E62014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2F009-6893-DCD9-45C7-82AC8E96C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13</a:t>
            </a:fld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D9A689-5F6B-2CCE-1BDE-63A6115D3E0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b="1" noProof="0" dirty="0">
                <a:latin typeface="Helvetica" charset="0"/>
                <a:ea typeface="SimSun" pitchFamily="2" charset="-122"/>
              </a:rPr>
              <a:t>Characteristics of a real-life database</a:t>
            </a:r>
            <a:endParaRPr lang="en-GB" b="1" noProof="0" dirty="0"/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>
                <a:latin typeface="Helvetica" charset="0"/>
                <a:ea typeface="SimSun" pitchFamily="2" charset="-122"/>
              </a:rPr>
              <a:t>The size may be </a:t>
            </a:r>
            <a:r>
              <a:rPr lang="en-GB" sz="2400" b="1" noProof="0" dirty="0">
                <a:latin typeface="Helvetica" charset="0"/>
                <a:ea typeface="SimSun" pitchFamily="2" charset="-122"/>
              </a:rPr>
              <a:t>extremely large 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>
                <a:latin typeface="Helvetica" charset="0"/>
                <a:ea typeface="SimSun" pitchFamily="2" charset="-122"/>
              </a:rPr>
              <a:t>The dimensionality can be </a:t>
            </a:r>
            <a:r>
              <a:rPr lang="en-GB" sz="2400" b="1" noProof="0" dirty="0">
                <a:latin typeface="Helvetica" charset="0"/>
                <a:ea typeface="SimSun" pitchFamily="2" charset="-122"/>
              </a:rPr>
              <a:t>very high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b="1" noProof="0" dirty="0">
                <a:latin typeface="Helvetica" charset="0"/>
                <a:ea typeface="SimSun" pitchFamily="2" charset="-122"/>
              </a:rPr>
              <a:t>Attributes</a:t>
            </a:r>
            <a:r>
              <a:rPr lang="en-GB" sz="2400" noProof="0" dirty="0">
                <a:latin typeface="Helvetica" charset="0"/>
                <a:ea typeface="SimSun" pitchFamily="2" charset="-122"/>
              </a:rPr>
              <a:t> can be of different data types</a:t>
            </a:r>
            <a:endParaRPr lang="en-GB" sz="2400" noProof="0" dirty="0"/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b="1" noProof="0" dirty="0"/>
              <a:t>Data quality </a:t>
            </a:r>
            <a:r>
              <a:rPr lang="en-GB" sz="2400" noProof="0" dirty="0"/>
              <a:t>can be very poor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/>
              <a:t>Data may exist in pieces and </a:t>
            </a:r>
            <a:r>
              <a:rPr lang="en-GB" sz="2400" b="1" noProof="0" dirty="0"/>
              <a:t>isolated in different systems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b="1" noProof="0" dirty="0"/>
              <a:t>Value distribution </a:t>
            </a:r>
            <a:r>
              <a:rPr lang="en-GB" sz="2400" noProof="0" dirty="0"/>
              <a:t>can be extremely skewed 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/>
              <a:t>Database content can be </a:t>
            </a:r>
            <a:r>
              <a:rPr lang="en-GB" sz="2400" b="1" noProof="0" dirty="0"/>
              <a:t>dynamic and evolving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/>
              <a:t>Data may </a:t>
            </a:r>
            <a:r>
              <a:rPr lang="en-GB" sz="2400" b="1" noProof="0" dirty="0"/>
              <a:t>lack traditional record-based structure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>
                <a:ea typeface="SimSun" pitchFamily="2" charset="-122"/>
              </a:rPr>
              <a:t>Data are available on </a:t>
            </a:r>
            <a:r>
              <a:rPr lang="en-GB" sz="2400" b="1" noProof="0" dirty="0">
                <a:ea typeface="SimSun" pitchFamily="2" charset="-122"/>
              </a:rPr>
              <a:t>second storage media</a:t>
            </a:r>
            <a:endParaRPr lang="en-GB" sz="2000" b="1" noProof="0" dirty="0">
              <a:latin typeface="Helvetica" charset="0"/>
              <a:ea typeface="SimSun" pitchFamily="2" charset="-122"/>
            </a:endParaRPr>
          </a:p>
          <a:p>
            <a:endParaRPr lang="en-GB" dirty="0"/>
          </a:p>
        </p:txBody>
      </p:sp>
      <p:sp>
        <p:nvSpPr>
          <p:cNvPr id="78851" name="Content Placeholder 8"/>
          <p:cNvSpPr>
            <a:spLocks/>
          </p:cNvSpPr>
          <p:nvPr/>
        </p:nvSpPr>
        <p:spPr bwMode="auto">
          <a:xfrm>
            <a:off x="1881158" y="1214422"/>
            <a:ext cx="8458200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endParaRPr lang="en-GB" sz="2000" b="1" noProof="0" dirty="0">
              <a:latin typeface="Helvetica" charset="0"/>
              <a:ea typeface="SimSun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kern="0" noProof="0" dirty="0"/>
              <a:t>Data Mining: Efficient Algorithms (Challenges)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C3C6E6-2563-E918-8D9E-E8660C207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1B85D-88FE-4EDF-B3B2-D06DDCF74AAA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480F90-E7A2-75AA-8138-0F1561B93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D0C890-2012-2B57-1D61-FC0F5C36C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14</a:t>
            </a:fld>
            <a:endParaRPr lang="en-GB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DB2D6F-A826-0A58-47BF-2AD575C4A2E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284163" indent="-284163" eaLnBrk="0" hangingPunct="0">
              <a:buFontTx/>
              <a:buChar char="•"/>
            </a:pPr>
            <a:r>
              <a:rPr lang="en-GB" sz="2600" noProof="0" dirty="0">
                <a:latin typeface="Helvetica" charset="0"/>
                <a:ea typeface="??"/>
                <a:cs typeface="??"/>
              </a:rPr>
              <a:t>Discovering interesting patterns supported by given facts can be </a:t>
            </a:r>
            <a:r>
              <a:rPr lang="en-GB" sz="2600" i="1" noProof="0" dirty="0">
                <a:latin typeface="Helvetica" charset="0"/>
                <a:ea typeface="??"/>
                <a:cs typeface="??"/>
              </a:rPr>
              <a:t>computationally hard</a:t>
            </a:r>
            <a:r>
              <a:rPr lang="en-GB" sz="2600" noProof="0" dirty="0">
                <a:latin typeface="Helvetica" charset="0"/>
                <a:ea typeface="??"/>
                <a:cs typeface="??"/>
              </a:rPr>
              <a:t> because many discoveries are combinatorial problems. </a:t>
            </a:r>
            <a:r>
              <a:rPr lang="en-GB" sz="2600" b="1" noProof="0" dirty="0">
                <a:latin typeface="Helvetica" charset="0"/>
                <a:ea typeface="??"/>
                <a:cs typeface="??"/>
              </a:rPr>
              <a:t>Trivial algorithms may take too long.</a:t>
            </a:r>
          </a:p>
          <a:p>
            <a:pPr marL="284163" indent="-284163" eaLnBrk="0" hangingPunct="0">
              <a:spcBef>
                <a:spcPct val="20000"/>
              </a:spcBef>
              <a:buFontTx/>
              <a:buChar char="•"/>
            </a:pPr>
            <a:r>
              <a:rPr lang="en-GB" sz="2600" noProof="0" dirty="0">
                <a:latin typeface="Helvetica" charset="0"/>
                <a:ea typeface="??"/>
                <a:cs typeface="??"/>
              </a:rPr>
              <a:t>A discovery algorithm is considered efficient if its </a:t>
            </a:r>
            <a:r>
              <a:rPr lang="en-GB" sz="2600" b="1" noProof="0" dirty="0">
                <a:latin typeface="Helvetica" charset="0"/>
                <a:ea typeface="??"/>
                <a:cs typeface="??"/>
              </a:rPr>
              <a:t>execution time and memory requirement are comparable to those of sorting algorithms</a:t>
            </a:r>
            <a:r>
              <a:rPr lang="en-GB" sz="2600" noProof="0" dirty="0">
                <a:latin typeface="Helvetica" charset="0"/>
                <a:ea typeface="??"/>
                <a:cs typeface="??"/>
              </a:rPr>
              <a:t>; otherwise, it is unlikely to scale up well enough to cope with data sets of large sizes.</a:t>
            </a:r>
          </a:p>
          <a:p>
            <a:pPr marL="284163" indent="-284163" eaLnBrk="0" hangingPunct="0">
              <a:spcBef>
                <a:spcPct val="20000"/>
              </a:spcBef>
              <a:buFontTx/>
              <a:buChar char="•"/>
            </a:pPr>
            <a:r>
              <a:rPr lang="en-GB" sz="2600" noProof="0" dirty="0">
                <a:latin typeface="Helvetica" charset="0"/>
                <a:ea typeface="??"/>
                <a:cs typeface="??"/>
              </a:rPr>
              <a:t>Efficient discovery algorithms may be hard to find. Using advanced hardware, </a:t>
            </a:r>
            <a:r>
              <a:rPr lang="en-GB" sz="2600" b="1" noProof="0" dirty="0">
                <a:latin typeface="Helvetica" charset="0"/>
                <a:ea typeface="??"/>
                <a:cs typeface="??"/>
              </a:rPr>
              <a:t>optimising the implementation of the algorithms and developing approximate solutions can be viable alternative options.</a:t>
            </a:r>
          </a:p>
          <a:p>
            <a:endParaRPr lang="en-GB" sz="2600" dirty="0"/>
          </a:p>
        </p:txBody>
      </p:sp>
      <p:sp>
        <p:nvSpPr>
          <p:cNvPr id="80899" name="Content Placeholder 8"/>
          <p:cNvSpPr>
            <a:spLocks/>
          </p:cNvSpPr>
          <p:nvPr/>
        </p:nvSpPr>
        <p:spPr bwMode="auto">
          <a:xfrm>
            <a:off x="1952597" y="1142985"/>
            <a:ext cx="8247063" cy="489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endParaRPr lang="en-GB" sz="2400" noProof="0" dirty="0">
              <a:latin typeface="Helvetica" charset="0"/>
              <a:ea typeface="??"/>
              <a:cs typeface="??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409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Mining Objectives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D82C19-247C-4E27-DC1D-1E55E399E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64933-8C9F-4282-B614-8785973964E3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BC6EEE-ABAA-9FB3-F766-20200C1CE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A6C0FC-AFBA-5FD4-B829-503C4D9C5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15</a:t>
            </a:fld>
            <a:endParaRPr lang="en-GB" noProof="0" dirty="0"/>
          </a:p>
        </p:txBody>
      </p:sp>
      <p:sp>
        <p:nvSpPr>
          <p:cNvPr id="86019" name="Rectangle 4099"/>
          <p:cNvSpPr>
            <a:spLocks noGrp="1" noChangeArrowheads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noProof="0" dirty="0"/>
              <a:t>Classification</a:t>
            </a:r>
          </a:p>
          <a:p>
            <a:pPr lvl="1"/>
            <a:r>
              <a:rPr lang="en-GB" noProof="0" dirty="0"/>
              <a:t>Using existing data to form a classification model and then using the model to assign an appropriate class label for a data record (e.g. safe vs. risky customers)</a:t>
            </a:r>
          </a:p>
          <a:p>
            <a:r>
              <a:rPr lang="en-GB" b="1" noProof="0" dirty="0"/>
              <a:t>Estimation</a:t>
            </a:r>
          </a:p>
          <a:p>
            <a:pPr lvl="1"/>
            <a:r>
              <a:rPr lang="en-GB" noProof="0" dirty="0"/>
              <a:t>Similar to classification but to assign a value to an output variable of a data record (e.g. estimated house value)</a:t>
            </a:r>
          </a:p>
          <a:p>
            <a:r>
              <a:rPr lang="en-GB" noProof="0" dirty="0"/>
              <a:t> </a:t>
            </a:r>
            <a:r>
              <a:rPr lang="en-GB" b="1" noProof="0" dirty="0"/>
              <a:t>Prediction</a:t>
            </a:r>
          </a:p>
          <a:p>
            <a:pPr lvl="1"/>
            <a:r>
              <a:rPr lang="en-GB" noProof="0" dirty="0"/>
              <a:t>Similar to classification and estimation, but more concerned with future outcome of the output (e.g. tomorrow’s weather)</a:t>
            </a:r>
          </a:p>
          <a:p>
            <a:r>
              <a:rPr lang="en-GB" b="1" noProof="0" dirty="0"/>
              <a:t>Description</a:t>
            </a:r>
          </a:p>
          <a:p>
            <a:pPr lvl="1"/>
            <a:r>
              <a:rPr lang="en-GB" noProof="0" dirty="0"/>
              <a:t>General description of data characteristics (e.g. customer profile)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Mining &amp; Other Disciplines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E2E699-92EB-CC2F-A4C9-6770EB645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6797B-49CE-4557-AF6C-1DE866E96D22}" type="datetime1">
              <a:rPr lang="en-GB" smtClean="0"/>
              <a:t>27/05/2025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E83B7A-B77C-ADB3-6E5B-B2ECE7082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6E763F-81A5-A450-C764-FFBB74FBB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16</a:t>
            </a:fld>
            <a:endParaRPr lang="en-GB"/>
          </a:p>
        </p:txBody>
      </p:sp>
      <p:sp>
        <p:nvSpPr>
          <p:cNvPr id="12" name="Oval 4">
            <a:extLst>
              <a:ext uri="{FF2B5EF4-FFF2-40B4-BE49-F238E27FC236}">
                <a16:creationId xmlns:a16="http://schemas.microsoft.com/office/drawing/2014/main" id="{7A4F35CA-D4E0-D76D-59CD-D6029E1292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3238" y="1541672"/>
            <a:ext cx="2667000" cy="990600"/>
          </a:xfrm>
          <a:prstGeom prst="ellipse">
            <a:avLst/>
          </a:prstGeom>
          <a:solidFill>
            <a:srgbClr val="99CC00"/>
          </a:solidFill>
          <a:ln w="9525">
            <a:solidFill>
              <a:srgbClr val="99CC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Machine Learning</a:t>
            </a:r>
          </a:p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(Artificial Intelligence)</a:t>
            </a:r>
            <a:endParaRPr kumimoji="0" lang="en-GB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SimSun" panose="02010600030101010101" pitchFamily="2" charset="-122"/>
            </a:endParaRPr>
          </a:p>
        </p:txBody>
      </p:sp>
      <p:sp>
        <p:nvSpPr>
          <p:cNvPr id="13" name="Oval 5">
            <a:extLst>
              <a:ext uri="{FF2B5EF4-FFF2-40B4-BE49-F238E27FC236}">
                <a16:creationId xmlns:a16="http://schemas.microsoft.com/office/drawing/2014/main" id="{84F42AB4-9685-42B6-964E-D9678FBE07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74838" y="1541672"/>
            <a:ext cx="2590800" cy="990600"/>
          </a:xfrm>
          <a:prstGeom prst="ellipse">
            <a:avLst/>
          </a:prstGeom>
          <a:solidFill>
            <a:srgbClr val="009999"/>
          </a:solidFill>
          <a:ln w="9525">
            <a:solidFill>
              <a:srgbClr val="DDDDDD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Statistics</a:t>
            </a:r>
          </a:p>
        </p:txBody>
      </p:sp>
      <p:sp>
        <p:nvSpPr>
          <p:cNvPr id="14" name="Oval 6">
            <a:extLst>
              <a:ext uri="{FF2B5EF4-FFF2-40B4-BE49-F238E27FC236}">
                <a16:creationId xmlns:a16="http://schemas.microsoft.com/office/drawing/2014/main" id="{613FB3D9-41D0-8A98-C7A7-5B8BF33B2C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7838" y="5072272"/>
            <a:ext cx="2743200" cy="762000"/>
          </a:xfrm>
          <a:prstGeom prst="ellipse">
            <a:avLst/>
          </a:prstGeom>
          <a:solidFill>
            <a:srgbClr val="BBE0E3"/>
          </a:solidFill>
          <a:ln w="9525">
            <a:solidFill>
              <a:srgbClr val="EAEAEA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Database </a:t>
            </a:r>
          </a:p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Management</a:t>
            </a:r>
            <a:endParaRPr kumimoji="0" lang="en-GB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SimSun" panose="02010600030101010101" pitchFamily="2" charset="-122"/>
            </a:endParaRPr>
          </a:p>
        </p:txBody>
      </p:sp>
      <p:sp>
        <p:nvSpPr>
          <p:cNvPr id="15" name="Rectangle 7">
            <a:extLst>
              <a:ext uri="{FF2B5EF4-FFF2-40B4-BE49-F238E27FC236}">
                <a16:creationId xmlns:a16="http://schemas.microsoft.com/office/drawing/2014/main" id="{3B5CFC45-11F5-9663-E370-1C68559FA1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7838" y="3294272"/>
            <a:ext cx="2743200" cy="762000"/>
          </a:xfrm>
          <a:prstGeom prst="rect">
            <a:avLst/>
          </a:prstGeom>
          <a:solidFill>
            <a:srgbClr val="FF9900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</a:rPr>
              <a:t>DATA MINING</a:t>
            </a:r>
          </a:p>
        </p:txBody>
      </p:sp>
      <p:grpSp>
        <p:nvGrpSpPr>
          <p:cNvPr id="16" name="Group 8">
            <a:extLst>
              <a:ext uri="{FF2B5EF4-FFF2-40B4-BE49-F238E27FC236}">
                <a16:creationId xmlns:a16="http://schemas.microsoft.com/office/drawing/2014/main" id="{69567078-8706-D845-F2F7-7BE680A8A8B7}"/>
              </a:ext>
            </a:extLst>
          </p:cNvPr>
          <p:cNvGrpSpPr>
            <a:grpSpLocks/>
          </p:cNvGrpSpPr>
          <p:nvPr/>
        </p:nvGrpSpPr>
        <p:grpSpPr bwMode="auto">
          <a:xfrm>
            <a:off x="4707838" y="4043572"/>
            <a:ext cx="2722563" cy="1016000"/>
            <a:chOff x="2112" y="2968"/>
            <a:chExt cx="1715" cy="640"/>
          </a:xfrm>
        </p:grpSpPr>
        <p:cxnSp>
          <p:nvCxnSpPr>
            <p:cNvPr id="17" name="AutoShape 9">
              <a:extLst>
                <a:ext uri="{FF2B5EF4-FFF2-40B4-BE49-F238E27FC236}">
                  <a16:creationId xmlns:a16="http://schemas.microsoft.com/office/drawing/2014/main" id="{FA374E47-8540-9433-703E-DC313831B09C}"/>
                </a:ext>
              </a:extLst>
            </p:cNvPr>
            <p:cNvCxnSpPr>
              <a:cxnSpLocks noChangeShapeType="1"/>
              <a:stCxn id="14" idx="0"/>
              <a:endCxn id="15" idx="2"/>
            </p:cNvCxnSpPr>
            <p:nvPr/>
          </p:nvCxnSpPr>
          <p:spPr bwMode="auto">
            <a:xfrm flipV="1">
              <a:off x="2976" y="2968"/>
              <a:ext cx="0" cy="640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miter lim="800000"/>
              <a:headEnd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8" name="Text Box 10">
              <a:extLst>
                <a:ext uri="{FF2B5EF4-FFF2-40B4-BE49-F238E27FC236}">
                  <a16:creationId xmlns:a16="http://schemas.microsoft.com/office/drawing/2014/main" id="{0E193356-9C44-E7FA-6B29-6EF63609C3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2" y="3148"/>
              <a:ext cx="1715" cy="40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Fast storage structures &amp;</a:t>
              </a: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 retrieval operations</a:t>
              </a:r>
              <a:endParaRPr kumimoji="0" lang="en-GB" altLang="en-US" sz="1800" b="0" i="1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SimSun" panose="02010600030101010101" pitchFamily="2" charset="-122"/>
              </a:endParaRPr>
            </a:p>
          </p:txBody>
        </p:sp>
      </p:grpSp>
      <p:grpSp>
        <p:nvGrpSpPr>
          <p:cNvPr id="19" name="Group 11">
            <a:extLst>
              <a:ext uri="{FF2B5EF4-FFF2-40B4-BE49-F238E27FC236}">
                <a16:creationId xmlns:a16="http://schemas.microsoft.com/office/drawing/2014/main" id="{3CC5C0CC-C835-969A-7440-B28E5E627346}"/>
              </a:ext>
            </a:extLst>
          </p:cNvPr>
          <p:cNvGrpSpPr>
            <a:grpSpLocks/>
          </p:cNvGrpSpPr>
          <p:nvPr/>
        </p:nvGrpSpPr>
        <p:grpSpPr bwMode="auto">
          <a:xfrm>
            <a:off x="7451038" y="2519578"/>
            <a:ext cx="2536825" cy="1143000"/>
            <a:chOff x="3840" y="2008"/>
            <a:chExt cx="1598" cy="720"/>
          </a:xfrm>
        </p:grpSpPr>
        <p:cxnSp>
          <p:nvCxnSpPr>
            <p:cNvPr id="20" name="AutoShape 12">
              <a:extLst>
                <a:ext uri="{FF2B5EF4-FFF2-40B4-BE49-F238E27FC236}">
                  <a16:creationId xmlns:a16="http://schemas.microsoft.com/office/drawing/2014/main" id="{BBF004A3-1A33-03FD-1EA8-76DEFADBBB71}"/>
                </a:ext>
              </a:extLst>
            </p:cNvPr>
            <p:cNvCxnSpPr>
              <a:cxnSpLocks noChangeShapeType="1"/>
              <a:stCxn id="13" idx="4"/>
              <a:endCxn id="15" idx="3"/>
            </p:cNvCxnSpPr>
            <p:nvPr/>
          </p:nvCxnSpPr>
          <p:spPr bwMode="auto">
            <a:xfrm rot="5400000">
              <a:off x="3864" y="1984"/>
              <a:ext cx="720" cy="768"/>
            </a:xfrm>
            <a:prstGeom prst="bentConnector2">
              <a:avLst/>
            </a:prstGeom>
            <a:noFill/>
            <a:ln w="28575">
              <a:solidFill>
                <a:srgbClr val="000000"/>
              </a:solidFill>
              <a:miter lim="800000"/>
              <a:headEnd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" name="Text Box 13">
              <a:extLst>
                <a:ext uri="{FF2B5EF4-FFF2-40B4-BE49-F238E27FC236}">
                  <a16:creationId xmlns:a16="http://schemas.microsoft.com/office/drawing/2014/main" id="{2A2C4E9E-B6DC-3B70-E627-5C71BCFB99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40" y="2112"/>
              <a:ext cx="1598" cy="40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Data analysis theories</a:t>
              </a: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methods and measures</a:t>
              </a:r>
              <a:endParaRPr kumimoji="0" lang="en-GB" altLang="en-US" sz="1800" b="0" i="1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SimSun" panose="02010600030101010101" pitchFamily="2" charset="-122"/>
              </a:endParaRPr>
            </a:p>
          </p:txBody>
        </p:sp>
      </p:grpSp>
      <p:grpSp>
        <p:nvGrpSpPr>
          <p:cNvPr id="22" name="Group 14">
            <a:extLst>
              <a:ext uri="{FF2B5EF4-FFF2-40B4-BE49-F238E27FC236}">
                <a16:creationId xmlns:a16="http://schemas.microsoft.com/office/drawing/2014/main" id="{F0848B1F-4EB3-A62F-ED70-18BD88660A56}"/>
              </a:ext>
            </a:extLst>
          </p:cNvPr>
          <p:cNvGrpSpPr>
            <a:grpSpLocks/>
          </p:cNvGrpSpPr>
          <p:nvPr/>
        </p:nvGrpSpPr>
        <p:grpSpPr bwMode="auto">
          <a:xfrm>
            <a:off x="2193238" y="2519580"/>
            <a:ext cx="2514600" cy="1143000"/>
            <a:chOff x="528" y="2008"/>
            <a:chExt cx="1584" cy="720"/>
          </a:xfrm>
        </p:grpSpPr>
        <p:cxnSp>
          <p:nvCxnSpPr>
            <p:cNvPr id="23" name="AutoShape 15">
              <a:extLst>
                <a:ext uri="{FF2B5EF4-FFF2-40B4-BE49-F238E27FC236}">
                  <a16:creationId xmlns:a16="http://schemas.microsoft.com/office/drawing/2014/main" id="{986817C1-775A-3A0B-96FD-6CF5F76559AB}"/>
                </a:ext>
              </a:extLst>
            </p:cNvPr>
            <p:cNvCxnSpPr>
              <a:cxnSpLocks noChangeShapeType="1"/>
              <a:stCxn id="12" idx="4"/>
              <a:endCxn id="15" idx="1"/>
            </p:cNvCxnSpPr>
            <p:nvPr/>
          </p:nvCxnSpPr>
          <p:spPr bwMode="auto">
            <a:xfrm rot="16200000" flipH="1">
              <a:off x="1380" y="1996"/>
              <a:ext cx="720" cy="744"/>
            </a:xfrm>
            <a:prstGeom prst="bentConnector2">
              <a:avLst/>
            </a:prstGeom>
            <a:noFill/>
            <a:ln w="28575">
              <a:solidFill>
                <a:srgbClr val="000000"/>
              </a:solidFill>
              <a:miter lim="800000"/>
              <a:headEnd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" name="Text Box 16">
              <a:extLst>
                <a:ext uri="{FF2B5EF4-FFF2-40B4-BE49-F238E27FC236}">
                  <a16:creationId xmlns:a16="http://schemas.microsoft.com/office/drawing/2014/main" id="{2FAE4F77-6C30-1EF6-27B6-8A7F6F6A83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8" y="2112"/>
              <a:ext cx="1548" cy="40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Inductive &amp; deductive </a:t>
              </a:r>
            </a:p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learning methods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 autoUpdateAnimBg="0"/>
      <p:bldP spid="13" grpId="0" animBg="1" autoUpdateAnimBg="0"/>
      <p:bldP spid="14" grpId="0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Mining: Current State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69442A-777D-FA6E-ED86-A7172A400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02F09-8AE5-4986-8449-71F0280F73C8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DDFEE9-62F4-CC6D-A826-6008AFFC0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3C8C3-5E17-9484-A11E-F9B895BD5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17</a:t>
            </a:fld>
            <a:endParaRPr lang="en-GB" noProof="0" dirty="0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Many data mining </a:t>
            </a:r>
            <a:r>
              <a:rPr lang="en-GB" b="1" noProof="0" dirty="0"/>
              <a:t>algorithms have been developed or adapted</a:t>
            </a:r>
          </a:p>
          <a:p>
            <a:r>
              <a:rPr lang="en-GB" noProof="0" dirty="0"/>
              <a:t>Many </a:t>
            </a:r>
            <a:r>
              <a:rPr lang="en-GB" b="1" noProof="0" dirty="0"/>
              <a:t>data mining software tools </a:t>
            </a:r>
            <a:r>
              <a:rPr lang="en-GB" noProof="0" dirty="0"/>
              <a:t>have been built and are in use</a:t>
            </a:r>
          </a:p>
          <a:p>
            <a:r>
              <a:rPr lang="en-GB" b="1" noProof="0" dirty="0"/>
              <a:t>A cross-industry methodology </a:t>
            </a:r>
            <a:r>
              <a:rPr lang="en-GB" noProof="0" dirty="0"/>
              <a:t>has been formed</a:t>
            </a:r>
          </a:p>
          <a:p>
            <a:r>
              <a:rPr lang="en-GB" noProof="0" dirty="0"/>
              <a:t>Besides general solutions, </a:t>
            </a:r>
            <a:r>
              <a:rPr lang="en-GB" b="1" noProof="0" dirty="0"/>
              <a:t>more application-oriented data mining solutions are being developed</a:t>
            </a:r>
          </a:p>
          <a:p>
            <a:r>
              <a:rPr lang="en-GB" noProof="0" dirty="0"/>
              <a:t>More and more </a:t>
            </a:r>
            <a:r>
              <a:rPr lang="en-GB" b="1" noProof="0" dirty="0"/>
              <a:t>organisations are either doing their own data mining or hiring consultants to do the job</a:t>
            </a:r>
          </a:p>
          <a:p>
            <a:r>
              <a:rPr lang="en-GB" noProof="0" dirty="0"/>
              <a:t>Data mining has been </a:t>
            </a:r>
            <a:r>
              <a:rPr lang="en-GB" b="1" noProof="0" dirty="0"/>
              <a:t>extended to web mining and text mining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97219A8F-AD63-C1A7-6250-4E838AA914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/>
              <a:t>Data Mining: Promises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21BF39-9294-7B60-B808-AE0BD553E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F8911-2310-40D2-A6C9-75A71C7D343D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92FB40-2FB3-0EB8-6603-FC5A2C115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73370-AE45-0462-4A20-805FBA797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18</a:t>
            </a:fld>
            <a:endParaRPr lang="en-GB"/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8F402176-1D70-1318-E2C8-349F518D2A60}"/>
              </a:ext>
            </a:extLst>
          </p:cNvPr>
          <p:cNvSpPr>
            <a:spLocks noGrp="1" noChangeArrowheads="1"/>
          </p:cNvSpPr>
          <p:nvPr>
            <p:ph type="body" sz="quarter" idx="13"/>
          </p:nvPr>
        </p:nvSpPr>
        <p:spPr/>
        <p:txBody>
          <a:bodyPr/>
          <a:lstStyle/>
          <a:p>
            <a:pPr marL="284163" indent="-284163"/>
            <a:r>
              <a:rPr lang="en-GB" altLang="en-US"/>
              <a:t>Areas of data mining application: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Finance and insurance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Marketing and sales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Medicine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Agriculture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Society, politics and economics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Science 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Engineering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Law enforcement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Military and intelligence (classified)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Mining: Challenges Faced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DE3B9E-642A-D179-92DE-1A6A2D947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EA542-6E5D-4651-B28A-281BAD14FFC0}" type="datetime1">
              <a:rPr lang="en-GB" smtClean="0"/>
              <a:t>27/05/2025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D5E22E-4FC3-67F4-C250-6B9D37C60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780AA5-891C-8820-DF7D-C54CB6EC9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19</a:t>
            </a:fld>
            <a:endParaRPr lang="en-GB" noProof="0" dirty="0"/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noProof="0" dirty="0"/>
              <a:t>Some difficult problems to solve</a:t>
            </a:r>
          </a:p>
          <a:p>
            <a:pPr lvl="1"/>
            <a:r>
              <a:rPr lang="en-GB" noProof="0" dirty="0"/>
              <a:t>Extremely large data sets </a:t>
            </a:r>
          </a:p>
          <a:p>
            <a:pPr lvl="1"/>
            <a:r>
              <a:rPr lang="en-GB" noProof="0" dirty="0"/>
              <a:t>Extremely high dimensionalities (curse of dimensions)</a:t>
            </a:r>
          </a:p>
          <a:p>
            <a:pPr lvl="1"/>
            <a:r>
              <a:rPr lang="en-GB" noProof="0" dirty="0"/>
              <a:t>Combinatorial problems and fast algorithms</a:t>
            </a:r>
          </a:p>
          <a:p>
            <a:pPr lvl="1"/>
            <a:r>
              <a:rPr lang="en-GB" noProof="0" dirty="0"/>
              <a:t>Meaningful evaluation of the patterns</a:t>
            </a:r>
          </a:p>
          <a:p>
            <a:pPr lvl="1"/>
            <a:r>
              <a:rPr lang="en-GB" noProof="0" dirty="0"/>
              <a:t>Discovery of changing and evolving patterns</a:t>
            </a:r>
          </a:p>
          <a:p>
            <a:pPr lvl="1"/>
            <a:r>
              <a:rPr lang="en-GB" noProof="0" dirty="0"/>
              <a:t>Integration of data mining techniques</a:t>
            </a:r>
          </a:p>
          <a:p>
            <a:pPr lvl="1"/>
            <a:r>
              <a:rPr lang="en-GB" noProof="0" dirty="0"/>
              <a:t>Comprehensibility of patterns </a:t>
            </a:r>
          </a:p>
          <a:p>
            <a:pPr lvl="1"/>
            <a:r>
              <a:rPr lang="en-GB" noProof="0" dirty="0"/>
              <a:t>Data pre-processing</a:t>
            </a:r>
          </a:p>
          <a:p>
            <a:pPr lvl="1"/>
            <a:r>
              <a:rPr lang="en-GB" noProof="0" dirty="0"/>
              <a:t>Mining non-standard complex data such as multimedia materials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679133-62EC-B1AC-79CD-7301FC23740B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 rot="5400000">
            <a:off x="9448800" y="4219575"/>
            <a:ext cx="2743200" cy="355600"/>
          </a:xfrm>
        </p:spPr>
        <p:txBody>
          <a:bodyPr/>
          <a:lstStyle/>
          <a:p>
            <a:fld id="{E8F1360C-7EC0-408D-BDEF-0322F7890145}" type="datetime1">
              <a:rPr lang="en-GB" smtClean="0"/>
              <a:t>27/05/2025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EEC93B-51B7-E326-BD80-D52195CD65A2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265863"/>
            <a:ext cx="5708650" cy="365125"/>
          </a:xfrm>
        </p:spPr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06568-C3CD-B86C-09C8-ED2D100A2EB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6400" y="5789613"/>
            <a:ext cx="355600" cy="35560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868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1E03EBB-95FF-440C-8683-E20FFC039208}" vid="{85D292AB-8F4E-4B70-A39E-C0E8ADDA2ABC}"/>
    </a:ext>
  </a:extLst>
</a:theme>
</file>

<file path=ppt/theme/theme2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0D8ED538-23B8-4FD9-9BF7-4B04218E5B6F}" vid="{73C6698D-16FF-458F-B335-F50C5C43B3E7}"/>
    </a:ext>
  </a:extLst>
</a:theme>
</file>

<file path=ppt/theme/theme3.xml><?xml version="1.0" encoding="utf-8"?>
<a:theme xmlns:a="http://schemas.openxmlformats.org/drawingml/2006/main" name="1_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4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2979ADD-A160-4F5E-BA70-B0A5C6BB9EE2}" vid="{A95A9701-7F45-4BEF-8A75-C20201765B71}"/>
    </a:ext>
  </a:extLst>
</a:theme>
</file>

<file path=ppt/theme/theme5.xml><?xml version="1.0" encoding="utf-8"?>
<a:theme xmlns:a="http://schemas.openxmlformats.org/drawingml/2006/main" name="1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2979ADD-A160-4F5E-BA70-B0A5C6BB9EE2}" vid="{A95A9701-7F45-4BEF-8A75-C20201765B71}"/>
    </a:ext>
  </a:extLst>
</a:theme>
</file>

<file path=ppt/theme/theme6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9E088808-55C6-4E49-887D-D4CC35F7DE4C}" vid="{F18BBF01-5A81-46AD-BBA9-C79B77AC6A82}"/>
    </a:ext>
  </a:extLst>
</a:theme>
</file>

<file path=ppt/theme/theme7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4C6370F-1948-4AC7-930E-532C97DDDAAD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375</TotalTime>
  <Words>1302</Words>
  <Application>Microsoft Office PowerPoint</Application>
  <PresentationFormat>Widescreen</PresentationFormat>
  <Paragraphs>224</Paragraphs>
  <Slides>20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20</vt:i4>
      </vt:variant>
    </vt:vector>
  </HeadingPairs>
  <TitlesOfParts>
    <vt:vector size="37" baseType="lpstr">
      <vt:lpstr>SimSun</vt:lpstr>
      <vt:lpstr>Aptos</vt:lpstr>
      <vt:lpstr>Arial</vt:lpstr>
      <vt:lpstr>Arial Narrow</vt:lpstr>
      <vt:lpstr>Calibri</vt:lpstr>
      <vt:lpstr>Calibri Light</vt:lpstr>
      <vt:lpstr>Helvetica</vt:lpstr>
      <vt:lpstr>Tahoma</vt:lpstr>
      <vt:lpstr>Times New Roman</vt:lpstr>
      <vt:lpstr>Wingdings</vt:lpstr>
      <vt:lpstr>UWTSD Serif 2</vt:lpstr>
      <vt:lpstr>UWTSD Serif 1</vt:lpstr>
      <vt:lpstr>1_UWTSD Serif 1</vt:lpstr>
      <vt:lpstr>UWTSD Serif 2025</vt:lpstr>
      <vt:lpstr>1_UWTSD Serif 2025</vt:lpstr>
      <vt:lpstr>UWTSD Serif 2025_2</vt:lpstr>
      <vt:lpstr>1_UWTSD Serif 2025_2</vt:lpstr>
      <vt:lpstr>Data Mining &amp; Visualisation (ACCA7015)  Week 1</vt:lpstr>
      <vt:lpstr>Weekly schedule</vt:lpstr>
      <vt:lpstr>Data Mining – What is it?</vt:lpstr>
      <vt:lpstr>Background</vt:lpstr>
      <vt:lpstr>Data, Information and Knowledge</vt:lpstr>
      <vt:lpstr>KDD &amp; Data Mining</vt:lpstr>
      <vt:lpstr>KDD vs Data Mining</vt:lpstr>
      <vt:lpstr>Data Mining: The Background</vt:lpstr>
      <vt:lpstr>Data Mining: The Background</vt:lpstr>
      <vt:lpstr>Data Mining: Why Data Mining</vt:lpstr>
      <vt:lpstr>Data Mining: Useful Information</vt:lpstr>
      <vt:lpstr>Data Mining: Non-trivial Information</vt:lpstr>
      <vt:lpstr>Data Mining: Real-life Databases</vt:lpstr>
      <vt:lpstr>Data Mining: Efficient Algorithms (Challenges)</vt:lpstr>
      <vt:lpstr>Data Mining Objectives</vt:lpstr>
      <vt:lpstr>Data Mining &amp; Other Disciplines</vt:lpstr>
      <vt:lpstr>Data Mining: Current State</vt:lpstr>
      <vt:lpstr>Data Mining: Promises</vt:lpstr>
      <vt:lpstr>Data Mining: Challenges Faced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7</cp:revision>
  <dcterms:created xsi:type="dcterms:W3CDTF">2025-01-20T20:44:16Z</dcterms:created>
  <dcterms:modified xsi:type="dcterms:W3CDTF">2025-05-27T11:16:04Z</dcterms:modified>
</cp:coreProperties>
</file>