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8"/>
  </p:notesMasterIdLst>
  <p:sldIdLst>
    <p:sldId id="265" r:id="rId2"/>
    <p:sldId id="316" r:id="rId3"/>
    <p:sldId id="267" r:id="rId4"/>
    <p:sldId id="268" r:id="rId5"/>
    <p:sldId id="269" r:id="rId6"/>
    <p:sldId id="317" r:id="rId7"/>
    <p:sldId id="318" r:id="rId8"/>
    <p:sldId id="272" r:id="rId9"/>
    <p:sldId id="284" r:id="rId10"/>
    <p:sldId id="295" r:id="rId11"/>
    <p:sldId id="301" r:id="rId12"/>
    <p:sldId id="311" r:id="rId13"/>
    <p:sldId id="315" r:id="rId14"/>
    <p:sldId id="313" r:id="rId15"/>
    <p:sldId id="308" r:id="rId16"/>
    <p:sldId id="309" r:id="rId17"/>
    <p:sldId id="314" r:id="rId18"/>
    <p:sldId id="310" r:id="rId19"/>
    <p:sldId id="312" r:id="rId20"/>
    <p:sldId id="261" r:id="rId21"/>
    <p:sldId id="264" r:id="rId22"/>
    <p:sldId id="319" r:id="rId23"/>
    <p:sldId id="320" r:id="rId24"/>
    <p:sldId id="321" r:id="rId25"/>
    <p:sldId id="323" r:id="rId26"/>
    <p:sldId id="322" r:id="rId27"/>
  </p:sldIdLst>
  <p:sldSz cx="12192000" cy="6858000"/>
  <p:notesSz cx="6858000" cy="9144000"/>
  <p:embeddedFontLst>
    <p:embeddedFont>
      <p:font typeface="Calibri" panose="020F0502020204030204" pitchFamily="34" charset="0"/>
      <p:regular r:id="rId29"/>
      <p:bold r:id="rId30"/>
      <p:italic r:id="rId31"/>
      <p:boldItalic r:id="rId32"/>
    </p:embeddedFont>
    <p:embeddedFont>
      <p:font typeface="Calibri Light" panose="020F0302020204030204" pitchFamily="34" charset="0"/>
      <p:regular r:id="rId33"/>
      <p:italic r:id="rId34"/>
    </p:embeddedFont>
    <p:embeddedFont>
      <p:font typeface="Comic Sans MS" panose="030F0702030302020204" pitchFamily="66" charset="0"/>
      <p:regular r:id="rId35"/>
      <p:bold r:id="rId36"/>
      <p:italic r:id="rId37"/>
      <p:boldItalic r:id="rId38"/>
    </p:embeddedFont>
    <p:embeddedFont>
      <p:font typeface="Constantia" panose="02030602050306030303" pitchFamily="18" charset="0"/>
      <p:regular r:id="rId39"/>
      <p:bold r:id="rId40"/>
      <p:italic r:id="rId41"/>
      <p:bold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1.fntdata"/><Relationship Id="rId21" Type="http://schemas.openxmlformats.org/officeDocument/2006/relationships/slide" Target="slides/slide20.xml"/><Relationship Id="rId34" Type="http://schemas.openxmlformats.org/officeDocument/2006/relationships/font" Target="fonts/font6.fntdata"/><Relationship Id="rId42" Type="http://schemas.openxmlformats.org/officeDocument/2006/relationships/font" Target="fonts/font14.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font" Target="fonts/font10.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13.fntdata"/></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7E5ACC-5912-4734-A865-59C5EA69F61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2ECA77-1920-4C00-B91E-EB35D5E314E7}">
      <dgm:prSet/>
      <dgm:spPr/>
      <dgm:t>
        <a:bodyPr/>
        <a:lstStyle/>
        <a:p>
          <a:r>
            <a:rPr lang="en-GB"/>
            <a:t>Systemic blood pressure maintains the essential flow of the substance into and out of the organs</a:t>
          </a:r>
          <a:endParaRPr lang="en-US"/>
        </a:p>
      </dgm:t>
    </dgm:pt>
    <dgm:pt modelId="{423647F9-E5F0-4D43-AAB4-D71B8714DD3B}" type="parTrans" cxnId="{B5D0D452-D2CD-4610-BCDB-AD942CAF1D0E}">
      <dgm:prSet/>
      <dgm:spPr/>
      <dgm:t>
        <a:bodyPr/>
        <a:lstStyle/>
        <a:p>
          <a:endParaRPr lang="en-US"/>
        </a:p>
      </dgm:t>
    </dgm:pt>
    <dgm:pt modelId="{3FE95DD2-78AC-4E09-943A-B8F7DADD7416}" type="sibTrans" cxnId="{B5D0D452-D2CD-4610-BCDB-AD942CAF1D0E}">
      <dgm:prSet/>
      <dgm:spPr/>
      <dgm:t>
        <a:bodyPr/>
        <a:lstStyle/>
        <a:p>
          <a:endParaRPr lang="en-US"/>
        </a:p>
      </dgm:t>
    </dgm:pt>
    <dgm:pt modelId="{B84BAA34-5EBE-40A4-8BA5-E98A5681E12E}">
      <dgm:prSet/>
      <dgm:spPr/>
      <dgm:t>
        <a:bodyPr/>
        <a:lstStyle/>
        <a:p>
          <a:r>
            <a:rPr lang="en-GB"/>
            <a:t>Control of blood pressure especially to the vital organs is essential for the maintenance of homeostasis</a:t>
          </a:r>
          <a:endParaRPr lang="en-US"/>
        </a:p>
      </dgm:t>
    </dgm:pt>
    <dgm:pt modelId="{F3E71589-9F0B-447A-A9F1-E9F6264A0190}" type="parTrans" cxnId="{C78546BA-9324-4C18-B33C-470069F2D353}">
      <dgm:prSet/>
      <dgm:spPr/>
      <dgm:t>
        <a:bodyPr/>
        <a:lstStyle/>
        <a:p>
          <a:endParaRPr lang="en-US"/>
        </a:p>
      </dgm:t>
    </dgm:pt>
    <dgm:pt modelId="{61C7715D-771C-4211-9EB3-F5BA6B96C01E}" type="sibTrans" cxnId="{C78546BA-9324-4C18-B33C-470069F2D353}">
      <dgm:prSet/>
      <dgm:spPr/>
      <dgm:t>
        <a:bodyPr/>
        <a:lstStyle/>
        <a:p>
          <a:endParaRPr lang="en-US"/>
        </a:p>
      </dgm:t>
    </dgm:pt>
    <dgm:pt modelId="{096746E8-6C8D-4C86-907B-45C9EC198AA5}">
      <dgm:prSet/>
      <dgm:spPr/>
      <dgm:t>
        <a:bodyPr/>
        <a:lstStyle/>
        <a:p>
          <a:r>
            <a:rPr lang="en-GB"/>
            <a:t>Control of BP is essential for the maintenance of homeostasis</a:t>
          </a:r>
          <a:endParaRPr lang="en-US"/>
        </a:p>
      </dgm:t>
    </dgm:pt>
    <dgm:pt modelId="{2336A300-7FED-4E03-8319-5D0A891E7471}" type="parTrans" cxnId="{C4D08E53-A8EB-4659-90D5-6B44E7F50A30}">
      <dgm:prSet/>
      <dgm:spPr/>
      <dgm:t>
        <a:bodyPr/>
        <a:lstStyle/>
        <a:p>
          <a:endParaRPr lang="en-US"/>
        </a:p>
      </dgm:t>
    </dgm:pt>
    <dgm:pt modelId="{30D1D867-8D92-485A-85DE-BDDA90B775EA}" type="sibTrans" cxnId="{C4D08E53-A8EB-4659-90D5-6B44E7F50A30}">
      <dgm:prSet/>
      <dgm:spPr/>
      <dgm:t>
        <a:bodyPr/>
        <a:lstStyle/>
        <a:p>
          <a:endParaRPr lang="en-US"/>
        </a:p>
      </dgm:t>
    </dgm:pt>
    <dgm:pt modelId="{1CBF4247-4AA1-4C84-A8A1-A01C50B88739}" type="pres">
      <dgm:prSet presAssocID="{EF7E5ACC-5912-4734-A865-59C5EA69F614}" presName="root" presStyleCnt="0">
        <dgm:presLayoutVars>
          <dgm:dir/>
          <dgm:resizeHandles val="exact"/>
        </dgm:presLayoutVars>
      </dgm:prSet>
      <dgm:spPr/>
    </dgm:pt>
    <dgm:pt modelId="{915707C3-0CF2-43EF-8380-501E0BBB20EF}" type="pres">
      <dgm:prSet presAssocID="{082ECA77-1920-4C00-B91E-EB35D5E314E7}" presName="compNode" presStyleCnt="0"/>
      <dgm:spPr/>
    </dgm:pt>
    <dgm:pt modelId="{8B2FF08E-F668-4DDF-9B5D-24FBA8CD1067}" type="pres">
      <dgm:prSet presAssocID="{082ECA77-1920-4C00-B91E-EB35D5E314E7}" presName="bgRect" presStyleLbl="bgShp" presStyleIdx="0" presStyleCnt="3"/>
      <dgm:spPr/>
    </dgm:pt>
    <dgm:pt modelId="{C845DAC0-22E4-459C-9058-A8629C3F7DBD}" type="pres">
      <dgm:prSet presAssocID="{082ECA77-1920-4C00-B91E-EB35D5E314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Kidney"/>
        </a:ext>
      </dgm:extLst>
    </dgm:pt>
    <dgm:pt modelId="{9782EB3D-E33F-42B3-95EE-183E02D31477}" type="pres">
      <dgm:prSet presAssocID="{082ECA77-1920-4C00-B91E-EB35D5E314E7}" presName="spaceRect" presStyleCnt="0"/>
      <dgm:spPr/>
    </dgm:pt>
    <dgm:pt modelId="{ABC12A9F-72F4-4289-8457-15F5415A6B05}" type="pres">
      <dgm:prSet presAssocID="{082ECA77-1920-4C00-B91E-EB35D5E314E7}" presName="parTx" presStyleLbl="revTx" presStyleIdx="0" presStyleCnt="3">
        <dgm:presLayoutVars>
          <dgm:chMax val="0"/>
          <dgm:chPref val="0"/>
        </dgm:presLayoutVars>
      </dgm:prSet>
      <dgm:spPr/>
    </dgm:pt>
    <dgm:pt modelId="{5F97FCF4-1AFF-4315-B517-45142AA95E56}" type="pres">
      <dgm:prSet presAssocID="{3FE95DD2-78AC-4E09-943A-B8F7DADD7416}" presName="sibTrans" presStyleCnt="0"/>
      <dgm:spPr/>
    </dgm:pt>
    <dgm:pt modelId="{87AF11EF-0A99-424C-882E-B068ECB306E4}" type="pres">
      <dgm:prSet presAssocID="{B84BAA34-5EBE-40A4-8BA5-E98A5681E12E}" presName="compNode" presStyleCnt="0"/>
      <dgm:spPr/>
    </dgm:pt>
    <dgm:pt modelId="{656FD53C-ECF1-49B8-8373-C41FC01EEDD4}" type="pres">
      <dgm:prSet presAssocID="{B84BAA34-5EBE-40A4-8BA5-E98A5681E12E}" presName="bgRect" presStyleLbl="bgShp" presStyleIdx="1" presStyleCnt="3"/>
      <dgm:spPr/>
    </dgm:pt>
    <dgm:pt modelId="{7D434ADB-D771-4A83-8865-9B8D433F3E6A}" type="pres">
      <dgm:prSet presAssocID="{B84BAA34-5EBE-40A4-8BA5-E98A5681E12E}"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eart Organ"/>
        </a:ext>
      </dgm:extLst>
    </dgm:pt>
    <dgm:pt modelId="{92C68210-9468-416D-B40A-5534029B6C44}" type="pres">
      <dgm:prSet presAssocID="{B84BAA34-5EBE-40A4-8BA5-E98A5681E12E}" presName="spaceRect" presStyleCnt="0"/>
      <dgm:spPr/>
    </dgm:pt>
    <dgm:pt modelId="{D2C85B8B-1A6C-4A84-A83C-4EA752D6C2FF}" type="pres">
      <dgm:prSet presAssocID="{B84BAA34-5EBE-40A4-8BA5-E98A5681E12E}" presName="parTx" presStyleLbl="revTx" presStyleIdx="1" presStyleCnt="3">
        <dgm:presLayoutVars>
          <dgm:chMax val="0"/>
          <dgm:chPref val="0"/>
        </dgm:presLayoutVars>
      </dgm:prSet>
      <dgm:spPr/>
    </dgm:pt>
    <dgm:pt modelId="{C07723BF-BACF-4A51-9078-4C0EC7C0F2FB}" type="pres">
      <dgm:prSet presAssocID="{61C7715D-771C-4211-9EB3-F5BA6B96C01E}" presName="sibTrans" presStyleCnt="0"/>
      <dgm:spPr/>
    </dgm:pt>
    <dgm:pt modelId="{380E9B4A-5E3C-44D2-99ED-0ED3B2D4046D}" type="pres">
      <dgm:prSet presAssocID="{096746E8-6C8D-4C86-907B-45C9EC198AA5}" presName="compNode" presStyleCnt="0"/>
      <dgm:spPr/>
    </dgm:pt>
    <dgm:pt modelId="{FC74DD38-9D39-4DC7-A851-E2286788905B}" type="pres">
      <dgm:prSet presAssocID="{096746E8-6C8D-4C86-907B-45C9EC198AA5}" presName="bgRect" presStyleLbl="bgShp" presStyleIdx="2" presStyleCnt="3"/>
      <dgm:spPr/>
    </dgm:pt>
    <dgm:pt modelId="{C8A352A5-ECA3-4F38-A12C-EB2D305F7C40}" type="pres">
      <dgm:prSet presAssocID="{096746E8-6C8D-4C86-907B-45C9EC198AA5}"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mark"/>
        </a:ext>
      </dgm:extLst>
    </dgm:pt>
    <dgm:pt modelId="{1D5B9A54-521E-41C0-8CA3-EC09539EFC5D}" type="pres">
      <dgm:prSet presAssocID="{096746E8-6C8D-4C86-907B-45C9EC198AA5}" presName="spaceRect" presStyleCnt="0"/>
      <dgm:spPr/>
    </dgm:pt>
    <dgm:pt modelId="{DDB10417-E6AD-45EF-9E3C-3A6FE6F7EA41}" type="pres">
      <dgm:prSet presAssocID="{096746E8-6C8D-4C86-907B-45C9EC198AA5}" presName="parTx" presStyleLbl="revTx" presStyleIdx="2" presStyleCnt="3">
        <dgm:presLayoutVars>
          <dgm:chMax val="0"/>
          <dgm:chPref val="0"/>
        </dgm:presLayoutVars>
      </dgm:prSet>
      <dgm:spPr/>
    </dgm:pt>
  </dgm:ptLst>
  <dgm:cxnLst>
    <dgm:cxn modelId="{BBEE2536-8E12-46A2-B993-7EA056F243F5}" type="presOf" srcId="{096746E8-6C8D-4C86-907B-45C9EC198AA5}" destId="{DDB10417-E6AD-45EF-9E3C-3A6FE6F7EA41}" srcOrd="0" destOrd="0" presId="urn:microsoft.com/office/officeart/2018/2/layout/IconVerticalSolidList"/>
    <dgm:cxn modelId="{6815623F-F12F-4F19-95B7-F2C469D0EE00}" type="presOf" srcId="{082ECA77-1920-4C00-B91E-EB35D5E314E7}" destId="{ABC12A9F-72F4-4289-8457-15F5415A6B05}" srcOrd="0" destOrd="0" presId="urn:microsoft.com/office/officeart/2018/2/layout/IconVerticalSolidList"/>
    <dgm:cxn modelId="{33F7064C-7002-423C-8426-491B82E5441B}" type="presOf" srcId="{EF7E5ACC-5912-4734-A865-59C5EA69F614}" destId="{1CBF4247-4AA1-4C84-A8A1-A01C50B88739}" srcOrd="0" destOrd="0" presId="urn:microsoft.com/office/officeart/2018/2/layout/IconVerticalSolidList"/>
    <dgm:cxn modelId="{B5D0D452-D2CD-4610-BCDB-AD942CAF1D0E}" srcId="{EF7E5ACC-5912-4734-A865-59C5EA69F614}" destId="{082ECA77-1920-4C00-B91E-EB35D5E314E7}" srcOrd="0" destOrd="0" parTransId="{423647F9-E5F0-4D43-AAB4-D71B8714DD3B}" sibTransId="{3FE95DD2-78AC-4E09-943A-B8F7DADD7416}"/>
    <dgm:cxn modelId="{C4D08E53-A8EB-4659-90D5-6B44E7F50A30}" srcId="{EF7E5ACC-5912-4734-A865-59C5EA69F614}" destId="{096746E8-6C8D-4C86-907B-45C9EC198AA5}" srcOrd="2" destOrd="0" parTransId="{2336A300-7FED-4E03-8319-5D0A891E7471}" sibTransId="{30D1D867-8D92-485A-85DE-BDDA90B775EA}"/>
    <dgm:cxn modelId="{C78546BA-9324-4C18-B33C-470069F2D353}" srcId="{EF7E5ACC-5912-4734-A865-59C5EA69F614}" destId="{B84BAA34-5EBE-40A4-8BA5-E98A5681E12E}" srcOrd="1" destOrd="0" parTransId="{F3E71589-9F0B-447A-A9F1-E9F6264A0190}" sibTransId="{61C7715D-771C-4211-9EB3-F5BA6B96C01E}"/>
    <dgm:cxn modelId="{B8CBCAF2-46B5-49FB-A78E-9C9BC3E55435}" type="presOf" srcId="{B84BAA34-5EBE-40A4-8BA5-E98A5681E12E}" destId="{D2C85B8B-1A6C-4A84-A83C-4EA752D6C2FF}" srcOrd="0" destOrd="0" presId="urn:microsoft.com/office/officeart/2018/2/layout/IconVerticalSolidList"/>
    <dgm:cxn modelId="{88CFF156-412A-436D-92F3-21135D14EADF}" type="presParOf" srcId="{1CBF4247-4AA1-4C84-A8A1-A01C50B88739}" destId="{915707C3-0CF2-43EF-8380-501E0BBB20EF}" srcOrd="0" destOrd="0" presId="urn:microsoft.com/office/officeart/2018/2/layout/IconVerticalSolidList"/>
    <dgm:cxn modelId="{0B5D63CC-A575-495F-81A7-B7AAB36C3F4A}" type="presParOf" srcId="{915707C3-0CF2-43EF-8380-501E0BBB20EF}" destId="{8B2FF08E-F668-4DDF-9B5D-24FBA8CD1067}" srcOrd="0" destOrd="0" presId="urn:microsoft.com/office/officeart/2018/2/layout/IconVerticalSolidList"/>
    <dgm:cxn modelId="{53F2DFEE-5CEB-463C-8C7E-7DCB7737D01E}" type="presParOf" srcId="{915707C3-0CF2-43EF-8380-501E0BBB20EF}" destId="{C845DAC0-22E4-459C-9058-A8629C3F7DBD}" srcOrd="1" destOrd="0" presId="urn:microsoft.com/office/officeart/2018/2/layout/IconVerticalSolidList"/>
    <dgm:cxn modelId="{53EFAB8F-3409-432D-8459-4EE4A4A1AF54}" type="presParOf" srcId="{915707C3-0CF2-43EF-8380-501E0BBB20EF}" destId="{9782EB3D-E33F-42B3-95EE-183E02D31477}" srcOrd="2" destOrd="0" presId="urn:microsoft.com/office/officeart/2018/2/layout/IconVerticalSolidList"/>
    <dgm:cxn modelId="{EDBC0304-ADBD-44CC-82D3-A86FB82ADFBC}" type="presParOf" srcId="{915707C3-0CF2-43EF-8380-501E0BBB20EF}" destId="{ABC12A9F-72F4-4289-8457-15F5415A6B05}" srcOrd="3" destOrd="0" presId="urn:microsoft.com/office/officeart/2018/2/layout/IconVerticalSolidList"/>
    <dgm:cxn modelId="{2C68C80E-70CB-4B26-9879-2880FA00A0E3}" type="presParOf" srcId="{1CBF4247-4AA1-4C84-A8A1-A01C50B88739}" destId="{5F97FCF4-1AFF-4315-B517-45142AA95E56}" srcOrd="1" destOrd="0" presId="urn:microsoft.com/office/officeart/2018/2/layout/IconVerticalSolidList"/>
    <dgm:cxn modelId="{4C996D40-C57D-4340-B0D9-86F10C072D40}" type="presParOf" srcId="{1CBF4247-4AA1-4C84-A8A1-A01C50B88739}" destId="{87AF11EF-0A99-424C-882E-B068ECB306E4}" srcOrd="2" destOrd="0" presId="urn:microsoft.com/office/officeart/2018/2/layout/IconVerticalSolidList"/>
    <dgm:cxn modelId="{829BC1D8-37B8-49B0-BC4F-6B8768D563F6}" type="presParOf" srcId="{87AF11EF-0A99-424C-882E-B068ECB306E4}" destId="{656FD53C-ECF1-49B8-8373-C41FC01EEDD4}" srcOrd="0" destOrd="0" presId="urn:microsoft.com/office/officeart/2018/2/layout/IconVerticalSolidList"/>
    <dgm:cxn modelId="{36C69583-6704-4C14-BC5A-53F3A4EA5679}" type="presParOf" srcId="{87AF11EF-0A99-424C-882E-B068ECB306E4}" destId="{7D434ADB-D771-4A83-8865-9B8D433F3E6A}" srcOrd="1" destOrd="0" presId="urn:microsoft.com/office/officeart/2018/2/layout/IconVerticalSolidList"/>
    <dgm:cxn modelId="{88E34F1B-F227-4902-8FD0-6A9FC6ACAFBE}" type="presParOf" srcId="{87AF11EF-0A99-424C-882E-B068ECB306E4}" destId="{92C68210-9468-416D-B40A-5534029B6C44}" srcOrd="2" destOrd="0" presId="urn:microsoft.com/office/officeart/2018/2/layout/IconVerticalSolidList"/>
    <dgm:cxn modelId="{A703AE17-E140-4CDE-92FB-D063206C389A}" type="presParOf" srcId="{87AF11EF-0A99-424C-882E-B068ECB306E4}" destId="{D2C85B8B-1A6C-4A84-A83C-4EA752D6C2FF}" srcOrd="3" destOrd="0" presId="urn:microsoft.com/office/officeart/2018/2/layout/IconVerticalSolidList"/>
    <dgm:cxn modelId="{D9F733FC-266D-4470-9BEF-244CB666FA11}" type="presParOf" srcId="{1CBF4247-4AA1-4C84-A8A1-A01C50B88739}" destId="{C07723BF-BACF-4A51-9078-4C0EC7C0F2FB}" srcOrd="3" destOrd="0" presId="urn:microsoft.com/office/officeart/2018/2/layout/IconVerticalSolidList"/>
    <dgm:cxn modelId="{1983075B-9737-4BCE-ABA1-BE263ED1C4FF}" type="presParOf" srcId="{1CBF4247-4AA1-4C84-A8A1-A01C50B88739}" destId="{380E9B4A-5E3C-44D2-99ED-0ED3B2D4046D}" srcOrd="4" destOrd="0" presId="urn:microsoft.com/office/officeart/2018/2/layout/IconVerticalSolidList"/>
    <dgm:cxn modelId="{16136151-B801-4049-A4DC-EE76C375F96F}" type="presParOf" srcId="{380E9B4A-5E3C-44D2-99ED-0ED3B2D4046D}" destId="{FC74DD38-9D39-4DC7-A851-E2286788905B}" srcOrd="0" destOrd="0" presId="urn:microsoft.com/office/officeart/2018/2/layout/IconVerticalSolidList"/>
    <dgm:cxn modelId="{D04A8D8C-46A3-4FAD-84C0-DB9F523257F3}" type="presParOf" srcId="{380E9B4A-5E3C-44D2-99ED-0ED3B2D4046D}" destId="{C8A352A5-ECA3-4F38-A12C-EB2D305F7C40}" srcOrd="1" destOrd="0" presId="urn:microsoft.com/office/officeart/2018/2/layout/IconVerticalSolidList"/>
    <dgm:cxn modelId="{6069D313-43A0-4AF0-9CD6-9032FEB24AB5}" type="presParOf" srcId="{380E9B4A-5E3C-44D2-99ED-0ED3B2D4046D}" destId="{1D5B9A54-521E-41C0-8CA3-EC09539EFC5D}" srcOrd="2" destOrd="0" presId="urn:microsoft.com/office/officeart/2018/2/layout/IconVerticalSolidList"/>
    <dgm:cxn modelId="{FC31B9A2-1757-4A03-9AC4-17E498F8997A}" type="presParOf" srcId="{380E9B4A-5E3C-44D2-99ED-0ED3B2D4046D}" destId="{DDB10417-E6AD-45EF-9E3C-3A6FE6F7EA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2CEE51-8D3C-40B3-B526-9918FAAB34EF}"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DAC34A2A-A34B-493D-B3F0-DCD314F0C866}">
      <dgm:prSet/>
      <dgm:spPr/>
      <dgm:t>
        <a:bodyPr/>
        <a:lstStyle/>
        <a:p>
          <a:r>
            <a:rPr lang="en-US"/>
            <a:t>Choose healthy fats</a:t>
          </a:r>
        </a:p>
      </dgm:t>
    </dgm:pt>
    <dgm:pt modelId="{20F6B69C-A4FE-4261-9D80-A16956868059}" type="parTrans" cxnId="{8D1CFE1C-DCE8-423F-A096-FA372D189596}">
      <dgm:prSet/>
      <dgm:spPr/>
      <dgm:t>
        <a:bodyPr/>
        <a:lstStyle/>
        <a:p>
          <a:endParaRPr lang="en-US"/>
        </a:p>
      </dgm:t>
    </dgm:pt>
    <dgm:pt modelId="{68023EE7-A7EF-4444-B680-F9F3A836986D}" type="sibTrans" cxnId="{8D1CFE1C-DCE8-423F-A096-FA372D189596}">
      <dgm:prSet phldrT="01" phldr="0"/>
      <dgm:spPr/>
      <dgm:t>
        <a:bodyPr/>
        <a:lstStyle/>
        <a:p>
          <a:r>
            <a:rPr lang="en-US"/>
            <a:t>01</a:t>
          </a:r>
        </a:p>
      </dgm:t>
    </dgm:pt>
    <dgm:pt modelId="{33F86DF0-171A-4BAB-BEE2-DFEB25EBC8CD}">
      <dgm:prSet/>
      <dgm:spPr/>
      <dgm:t>
        <a:bodyPr/>
        <a:lstStyle/>
        <a:p>
          <a:r>
            <a:rPr lang="en-US"/>
            <a:t>Eat plenty of fruit and vegetables</a:t>
          </a:r>
        </a:p>
      </dgm:t>
    </dgm:pt>
    <dgm:pt modelId="{0B1BAE46-B990-44DC-BBDD-E71CBE37A531}" type="parTrans" cxnId="{C37DCB70-DE44-4B9C-BD64-0455225BD7DF}">
      <dgm:prSet/>
      <dgm:spPr/>
      <dgm:t>
        <a:bodyPr/>
        <a:lstStyle/>
        <a:p>
          <a:endParaRPr lang="en-US"/>
        </a:p>
      </dgm:t>
    </dgm:pt>
    <dgm:pt modelId="{0B77F768-E3AB-4E8F-B86A-B197F4291EBE}" type="sibTrans" cxnId="{C37DCB70-DE44-4B9C-BD64-0455225BD7DF}">
      <dgm:prSet phldrT="02" phldr="0"/>
      <dgm:spPr/>
      <dgm:t>
        <a:bodyPr/>
        <a:lstStyle/>
        <a:p>
          <a:r>
            <a:rPr lang="en-US"/>
            <a:t>02</a:t>
          </a:r>
        </a:p>
      </dgm:t>
    </dgm:pt>
    <dgm:pt modelId="{D501A9B6-827C-41FB-AEB7-A4DD6A2EC3B3}">
      <dgm:prSet/>
      <dgm:spPr/>
      <dgm:t>
        <a:bodyPr/>
        <a:lstStyle/>
        <a:p>
          <a:r>
            <a:rPr lang="en-US"/>
            <a:t>Stop smoking</a:t>
          </a:r>
        </a:p>
      </dgm:t>
    </dgm:pt>
    <dgm:pt modelId="{3E101AE3-D98F-4248-8FEA-3352615D29C1}" type="parTrans" cxnId="{91EBB9B0-EC72-4609-905A-8529632D53A9}">
      <dgm:prSet/>
      <dgm:spPr/>
      <dgm:t>
        <a:bodyPr/>
        <a:lstStyle/>
        <a:p>
          <a:endParaRPr lang="en-US"/>
        </a:p>
      </dgm:t>
    </dgm:pt>
    <dgm:pt modelId="{C71005DA-7770-454D-82C6-EE55E5F8F4FF}" type="sibTrans" cxnId="{91EBB9B0-EC72-4609-905A-8529632D53A9}">
      <dgm:prSet phldrT="03" phldr="0"/>
      <dgm:spPr/>
      <dgm:t>
        <a:bodyPr/>
        <a:lstStyle/>
        <a:p>
          <a:r>
            <a:rPr lang="en-US"/>
            <a:t>03</a:t>
          </a:r>
        </a:p>
      </dgm:t>
    </dgm:pt>
    <dgm:pt modelId="{7A1CBB78-DE01-4250-B708-A81AB2A8F3DD}">
      <dgm:prSet/>
      <dgm:spPr/>
      <dgm:t>
        <a:bodyPr/>
        <a:lstStyle/>
        <a:p>
          <a:r>
            <a:rPr lang="en-US"/>
            <a:t>Reduce alcohol intake</a:t>
          </a:r>
        </a:p>
      </dgm:t>
    </dgm:pt>
    <dgm:pt modelId="{34DFC8EB-B54F-46DB-9ACD-24C18AF86D05}" type="parTrans" cxnId="{47493995-5D49-49AA-A79A-947EE8DC3837}">
      <dgm:prSet/>
      <dgm:spPr/>
      <dgm:t>
        <a:bodyPr/>
        <a:lstStyle/>
        <a:p>
          <a:endParaRPr lang="en-US"/>
        </a:p>
      </dgm:t>
    </dgm:pt>
    <dgm:pt modelId="{7CF40F72-35C9-40BF-AC5D-957A25119A1F}" type="sibTrans" cxnId="{47493995-5D49-49AA-A79A-947EE8DC3837}">
      <dgm:prSet phldrT="04" phldr="0"/>
      <dgm:spPr/>
      <dgm:t>
        <a:bodyPr/>
        <a:lstStyle/>
        <a:p>
          <a:r>
            <a:rPr lang="en-US"/>
            <a:t>04</a:t>
          </a:r>
        </a:p>
      </dgm:t>
    </dgm:pt>
    <dgm:pt modelId="{85379BE6-939C-4F35-9451-F27E3C591EF4}">
      <dgm:prSet/>
      <dgm:spPr/>
      <dgm:t>
        <a:bodyPr/>
        <a:lstStyle/>
        <a:p>
          <a:r>
            <a:rPr lang="en-US"/>
            <a:t>Exercise at least 20 mins per day</a:t>
          </a:r>
        </a:p>
      </dgm:t>
    </dgm:pt>
    <dgm:pt modelId="{E8915A40-C01F-4393-BF11-0F33DD680400}" type="parTrans" cxnId="{A88B7586-C61A-4488-9EFB-7361980A28D0}">
      <dgm:prSet/>
      <dgm:spPr/>
      <dgm:t>
        <a:bodyPr/>
        <a:lstStyle/>
        <a:p>
          <a:endParaRPr lang="en-US"/>
        </a:p>
      </dgm:t>
    </dgm:pt>
    <dgm:pt modelId="{E503A37E-03CC-4E97-BDEE-6E3C12BB33AF}" type="sibTrans" cxnId="{A88B7586-C61A-4488-9EFB-7361980A28D0}">
      <dgm:prSet phldrT="05" phldr="0"/>
      <dgm:spPr/>
      <dgm:t>
        <a:bodyPr/>
        <a:lstStyle/>
        <a:p>
          <a:r>
            <a:rPr lang="en-US"/>
            <a:t>05</a:t>
          </a:r>
        </a:p>
      </dgm:t>
    </dgm:pt>
    <dgm:pt modelId="{FC2D1D30-2BC1-4F5A-B1CF-D7A28176FA2D}" type="pres">
      <dgm:prSet presAssocID="{9B2CEE51-8D3C-40B3-B526-9918FAAB34EF}" presName="Name0" presStyleCnt="0">
        <dgm:presLayoutVars>
          <dgm:animLvl val="lvl"/>
          <dgm:resizeHandles val="exact"/>
        </dgm:presLayoutVars>
      </dgm:prSet>
      <dgm:spPr/>
    </dgm:pt>
    <dgm:pt modelId="{245C96DA-9882-4795-A041-0B0E05958FBE}" type="pres">
      <dgm:prSet presAssocID="{DAC34A2A-A34B-493D-B3F0-DCD314F0C866}" presName="compositeNode" presStyleCnt="0">
        <dgm:presLayoutVars>
          <dgm:bulletEnabled val="1"/>
        </dgm:presLayoutVars>
      </dgm:prSet>
      <dgm:spPr/>
    </dgm:pt>
    <dgm:pt modelId="{63A94B28-68F8-4534-BECA-2A439B3440C5}" type="pres">
      <dgm:prSet presAssocID="{DAC34A2A-A34B-493D-B3F0-DCD314F0C866}" presName="bgRect" presStyleLbl="alignNode1" presStyleIdx="0" presStyleCnt="5"/>
      <dgm:spPr/>
    </dgm:pt>
    <dgm:pt modelId="{95966591-57B4-403B-A6D5-3364A4F2EE6E}" type="pres">
      <dgm:prSet presAssocID="{68023EE7-A7EF-4444-B680-F9F3A836986D}" presName="sibTransNodeRect" presStyleLbl="alignNode1" presStyleIdx="0" presStyleCnt="5">
        <dgm:presLayoutVars>
          <dgm:chMax val="0"/>
          <dgm:bulletEnabled val="1"/>
        </dgm:presLayoutVars>
      </dgm:prSet>
      <dgm:spPr/>
    </dgm:pt>
    <dgm:pt modelId="{87623F03-B600-4439-8198-DB1ABB53B695}" type="pres">
      <dgm:prSet presAssocID="{DAC34A2A-A34B-493D-B3F0-DCD314F0C866}" presName="nodeRect" presStyleLbl="alignNode1" presStyleIdx="0" presStyleCnt="5">
        <dgm:presLayoutVars>
          <dgm:bulletEnabled val="1"/>
        </dgm:presLayoutVars>
      </dgm:prSet>
      <dgm:spPr/>
    </dgm:pt>
    <dgm:pt modelId="{6E14060D-9D8E-4E72-B939-76A3C691C153}" type="pres">
      <dgm:prSet presAssocID="{68023EE7-A7EF-4444-B680-F9F3A836986D}" presName="sibTrans" presStyleCnt="0"/>
      <dgm:spPr/>
    </dgm:pt>
    <dgm:pt modelId="{0DFE25B3-5BEF-4684-B13F-CCF0EA8A44E2}" type="pres">
      <dgm:prSet presAssocID="{33F86DF0-171A-4BAB-BEE2-DFEB25EBC8CD}" presName="compositeNode" presStyleCnt="0">
        <dgm:presLayoutVars>
          <dgm:bulletEnabled val="1"/>
        </dgm:presLayoutVars>
      </dgm:prSet>
      <dgm:spPr/>
    </dgm:pt>
    <dgm:pt modelId="{F3BEC273-7166-415E-A3E3-13419D359CB5}" type="pres">
      <dgm:prSet presAssocID="{33F86DF0-171A-4BAB-BEE2-DFEB25EBC8CD}" presName="bgRect" presStyleLbl="alignNode1" presStyleIdx="1" presStyleCnt="5"/>
      <dgm:spPr/>
    </dgm:pt>
    <dgm:pt modelId="{32BFDC52-F10D-4BE1-AFA4-A65D2ABDCF15}" type="pres">
      <dgm:prSet presAssocID="{0B77F768-E3AB-4E8F-B86A-B197F4291EBE}" presName="sibTransNodeRect" presStyleLbl="alignNode1" presStyleIdx="1" presStyleCnt="5">
        <dgm:presLayoutVars>
          <dgm:chMax val="0"/>
          <dgm:bulletEnabled val="1"/>
        </dgm:presLayoutVars>
      </dgm:prSet>
      <dgm:spPr/>
    </dgm:pt>
    <dgm:pt modelId="{145B8025-B3B5-4F7F-A173-7F58B7AFB5E9}" type="pres">
      <dgm:prSet presAssocID="{33F86DF0-171A-4BAB-BEE2-DFEB25EBC8CD}" presName="nodeRect" presStyleLbl="alignNode1" presStyleIdx="1" presStyleCnt="5">
        <dgm:presLayoutVars>
          <dgm:bulletEnabled val="1"/>
        </dgm:presLayoutVars>
      </dgm:prSet>
      <dgm:spPr/>
    </dgm:pt>
    <dgm:pt modelId="{70990F9C-2D36-41B5-BB8D-CAC7774066AB}" type="pres">
      <dgm:prSet presAssocID="{0B77F768-E3AB-4E8F-B86A-B197F4291EBE}" presName="sibTrans" presStyleCnt="0"/>
      <dgm:spPr/>
    </dgm:pt>
    <dgm:pt modelId="{55A2EC04-4354-4D3C-9CD8-018767DD077A}" type="pres">
      <dgm:prSet presAssocID="{D501A9B6-827C-41FB-AEB7-A4DD6A2EC3B3}" presName="compositeNode" presStyleCnt="0">
        <dgm:presLayoutVars>
          <dgm:bulletEnabled val="1"/>
        </dgm:presLayoutVars>
      </dgm:prSet>
      <dgm:spPr/>
    </dgm:pt>
    <dgm:pt modelId="{A1840D40-7B03-4C56-8757-71EC7097D87A}" type="pres">
      <dgm:prSet presAssocID="{D501A9B6-827C-41FB-AEB7-A4DD6A2EC3B3}" presName="bgRect" presStyleLbl="alignNode1" presStyleIdx="2" presStyleCnt="5"/>
      <dgm:spPr/>
    </dgm:pt>
    <dgm:pt modelId="{CAF67C36-9617-43BB-A377-F571205632C7}" type="pres">
      <dgm:prSet presAssocID="{C71005DA-7770-454D-82C6-EE55E5F8F4FF}" presName="sibTransNodeRect" presStyleLbl="alignNode1" presStyleIdx="2" presStyleCnt="5">
        <dgm:presLayoutVars>
          <dgm:chMax val="0"/>
          <dgm:bulletEnabled val="1"/>
        </dgm:presLayoutVars>
      </dgm:prSet>
      <dgm:spPr/>
    </dgm:pt>
    <dgm:pt modelId="{591F2619-51F4-4847-B8C3-A21623C91F21}" type="pres">
      <dgm:prSet presAssocID="{D501A9B6-827C-41FB-AEB7-A4DD6A2EC3B3}" presName="nodeRect" presStyleLbl="alignNode1" presStyleIdx="2" presStyleCnt="5">
        <dgm:presLayoutVars>
          <dgm:bulletEnabled val="1"/>
        </dgm:presLayoutVars>
      </dgm:prSet>
      <dgm:spPr/>
    </dgm:pt>
    <dgm:pt modelId="{9F5721BF-C130-4CB5-8F92-C4FDE842C304}" type="pres">
      <dgm:prSet presAssocID="{C71005DA-7770-454D-82C6-EE55E5F8F4FF}" presName="sibTrans" presStyleCnt="0"/>
      <dgm:spPr/>
    </dgm:pt>
    <dgm:pt modelId="{C2674654-5BB1-4F66-9523-DF47FE43BABB}" type="pres">
      <dgm:prSet presAssocID="{7A1CBB78-DE01-4250-B708-A81AB2A8F3DD}" presName="compositeNode" presStyleCnt="0">
        <dgm:presLayoutVars>
          <dgm:bulletEnabled val="1"/>
        </dgm:presLayoutVars>
      </dgm:prSet>
      <dgm:spPr/>
    </dgm:pt>
    <dgm:pt modelId="{ECF414E7-CD43-42C8-B98D-19C77AB6C729}" type="pres">
      <dgm:prSet presAssocID="{7A1CBB78-DE01-4250-B708-A81AB2A8F3DD}" presName="bgRect" presStyleLbl="alignNode1" presStyleIdx="3" presStyleCnt="5"/>
      <dgm:spPr/>
    </dgm:pt>
    <dgm:pt modelId="{AAF6BF92-14B7-4E75-86A1-A76CF2E6F494}" type="pres">
      <dgm:prSet presAssocID="{7CF40F72-35C9-40BF-AC5D-957A25119A1F}" presName="sibTransNodeRect" presStyleLbl="alignNode1" presStyleIdx="3" presStyleCnt="5">
        <dgm:presLayoutVars>
          <dgm:chMax val="0"/>
          <dgm:bulletEnabled val="1"/>
        </dgm:presLayoutVars>
      </dgm:prSet>
      <dgm:spPr/>
    </dgm:pt>
    <dgm:pt modelId="{98036899-779D-41F0-B1E8-F0221C966AA1}" type="pres">
      <dgm:prSet presAssocID="{7A1CBB78-DE01-4250-B708-A81AB2A8F3DD}" presName="nodeRect" presStyleLbl="alignNode1" presStyleIdx="3" presStyleCnt="5">
        <dgm:presLayoutVars>
          <dgm:bulletEnabled val="1"/>
        </dgm:presLayoutVars>
      </dgm:prSet>
      <dgm:spPr/>
    </dgm:pt>
    <dgm:pt modelId="{482750A3-2082-4663-85DA-9BF496B80642}" type="pres">
      <dgm:prSet presAssocID="{7CF40F72-35C9-40BF-AC5D-957A25119A1F}" presName="sibTrans" presStyleCnt="0"/>
      <dgm:spPr/>
    </dgm:pt>
    <dgm:pt modelId="{201D0E3C-0F68-427A-8422-61D6E2DF7D3E}" type="pres">
      <dgm:prSet presAssocID="{85379BE6-939C-4F35-9451-F27E3C591EF4}" presName="compositeNode" presStyleCnt="0">
        <dgm:presLayoutVars>
          <dgm:bulletEnabled val="1"/>
        </dgm:presLayoutVars>
      </dgm:prSet>
      <dgm:spPr/>
    </dgm:pt>
    <dgm:pt modelId="{4A656552-02EA-4E2D-8324-7FB54A6A798F}" type="pres">
      <dgm:prSet presAssocID="{85379BE6-939C-4F35-9451-F27E3C591EF4}" presName="bgRect" presStyleLbl="alignNode1" presStyleIdx="4" presStyleCnt="5"/>
      <dgm:spPr/>
    </dgm:pt>
    <dgm:pt modelId="{C901D7DB-4A3F-478B-86E7-BBA1E097D680}" type="pres">
      <dgm:prSet presAssocID="{E503A37E-03CC-4E97-BDEE-6E3C12BB33AF}" presName="sibTransNodeRect" presStyleLbl="alignNode1" presStyleIdx="4" presStyleCnt="5">
        <dgm:presLayoutVars>
          <dgm:chMax val="0"/>
          <dgm:bulletEnabled val="1"/>
        </dgm:presLayoutVars>
      </dgm:prSet>
      <dgm:spPr/>
    </dgm:pt>
    <dgm:pt modelId="{9B273644-938E-4DDA-807C-2830F288F43D}" type="pres">
      <dgm:prSet presAssocID="{85379BE6-939C-4F35-9451-F27E3C591EF4}" presName="nodeRect" presStyleLbl="alignNode1" presStyleIdx="4" presStyleCnt="5">
        <dgm:presLayoutVars>
          <dgm:bulletEnabled val="1"/>
        </dgm:presLayoutVars>
      </dgm:prSet>
      <dgm:spPr/>
    </dgm:pt>
  </dgm:ptLst>
  <dgm:cxnLst>
    <dgm:cxn modelId="{8D1CFE1C-DCE8-423F-A096-FA372D189596}" srcId="{9B2CEE51-8D3C-40B3-B526-9918FAAB34EF}" destId="{DAC34A2A-A34B-493D-B3F0-DCD314F0C866}" srcOrd="0" destOrd="0" parTransId="{20F6B69C-A4FE-4261-9D80-A16956868059}" sibTransId="{68023EE7-A7EF-4444-B680-F9F3A836986D}"/>
    <dgm:cxn modelId="{0E487F1F-CF8C-4713-B8C9-39C11A8E919F}" type="presOf" srcId="{7CF40F72-35C9-40BF-AC5D-957A25119A1F}" destId="{AAF6BF92-14B7-4E75-86A1-A76CF2E6F494}" srcOrd="0" destOrd="0" presId="urn:microsoft.com/office/officeart/2016/7/layout/LinearBlockProcessNumbered"/>
    <dgm:cxn modelId="{AF45941F-75A4-4DD0-9774-B331EDFCA214}" type="presOf" srcId="{85379BE6-939C-4F35-9451-F27E3C591EF4}" destId="{9B273644-938E-4DDA-807C-2830F288F43D}" srcOrd="1" destOrd="0" presId="urn:microsoft.com/office/officeart/2016/7/layout/LinearBlockProcessNumbered"/>
    <dgm:cxn modelId="{805D2B22-2D8B-4F27-95DD-524E2442F030}" type="presOf" srcId="{7A1CBB78-DE01-4250-B708-A81AB2A8F3DD}" destId="{98036899-779D-41F0-B1E8-F0221C966AA1}" srcOrd="1" destOrd="0" presId="urn:microsoft.com/office/officeart/2016/7/layout/LinearBlockProcessNumbered"/>
    <dgm:cxn modelId="{87C1D946-46F4-4EAC-9313-BA1C5E4A1EA4}" type="presOf" srcId="{33F86DF0-171A-4BAB-BEE2-DFEB25EBC8CD}" destId="{145B8025-B3B5-4F7F-A173-7F58B7AFB5E9}" srcOrd="1" destOrd="0" presId="urn:microsoft.com/office/officeart/2016/7/layout/LinearBlockProcessNumbered"/>
    <dgm:cxn modelId="{504AF367-00F7-42DB-A37F-E989420F1D1D}" type="presOf" srcId="{C71005DA-7770-454D-82C6-EE55E5F8F4FF}" destId="{CAF67C36-9617-43BB-A377-F571205632C7}" srcOrd="0" destOrd="0" presId="urn:microsoft.com/office/officeart/2016/7/layout/LinearBlockProcessNumbered"/>
    <dgm:cxn modelId="{C37DCB70-DE44-4B9C-BD64-0455225BD7DF}" srcId="{9B2CEE51-8D3C-40B3-B526-9918FAAB34EF}" destId="{33F86DF0-171A-4BAB-BEE2-DFEB25EBC8CD}" srcOrd="1" destOrd="0" parTransId="{0B1BAE46-B990-44DC-BBDD-E71CBE37A531}" sibTransId="{0B77F768-E3AB-4E8F-B86A-B197F4291EBE}"/>
    <dgm:cxn modelId="{CDD17173-AC2B-4FB4-8EB3-7F295F6C28E1}" type="presOf" srcId="{7A1CBB78-DE01-4250-B708-A81AB2A8F3DD}" destId="{ECF414E7-CD43-42C8-B98D-19C77AB6C729}" srcOrd="0" destOrd="0" presId="urn:microsoft.com/office/officeart/2016/7/layout/LinearBlockProcessNumbered"/>
    <dgm:cxn modelId="{A88B7586-C61A-4488-9EFB-7361980A28D0}" srcId="{9B2CEE51-8D3C-40B3-B526-9918FAAB34EF}" destId="{85379BE6-939C-4F35-9451-F27E3C591EF4}" srcOrd="4" destOrd="0" parTransId="{E8915A40-C01F-4393-BF11-0F33DD680400}" sibTransId="{E503A37E-03CC-4E97-BDEE-6E3C12BB33AF}"/>
    <dgm:cxn modelId="{999E7D88-0215-4840-B5D9-62945B112E10}" type="presOf" srcId="{E503A37E-03CC-4E97-BDEE-6E3C12BB33AF}" destId="{C901D7DB-4A3F-478B-86E7-BBA1E097D680}" srcOrd="0" destOrd="0" presId="urn:microsoft.com/office/officeart/2016/7/layout/LinearBlockProcessNumbered"/>
    <dgm:cxn modelId="{47493995-5D49-49AA-A79A-947EE8DC3837}" srcId="{9B2CEE51-8D3C-40B3-B526-9918FAAB34EF}" destId="{7A1CBB78-DE01-4250-B708-A81AB2A8F3DD}" srcOrd="3" destOrd="0" parTransId="{34DFC8EB-B54F-46DB-9ACD-24C18AF86D05}" sibTransId="{7CF40F72-35C9-40BF-AC5D-957A25119A1F}"/>
    <dgm:cxn modelId="{403E4997-12DD-49C6-B2A5-090A704BB680}" type="presOf" srcId="{D501A9B6-827C-41FB-AEB7-A4DD6A2EC3B3}" destId="{A1840D40-7B03-4C56-8757-71EC7097D87A}" srcOrd="0" destOrd="0" presId="urn:microsoft.com/office/officeart/2016/7/layout/LinearBlockProcessNumbered"/>
    <dgm:cxn modelId="{6AC05198-F44B-4717-8EC0-7D0608E1FC22}" type="presOf" srcId="{33F86DF0-171A-4BAB-BEE2-DFEB25EBC8CD}" destId="{F3BEC273-7166-415E-A3E3-13419D359CB5}" srcOrd="0" destOrd="0" presId="urn:microsoft.com/office/officeart/2016/7/layout/LinearBlockProcessNumbered"/>
    <dgm:cxn modelId="{91EBB9B0-EC72-4609-905A-8529632D53A9}" srcId="{9B2CEE51-8D3C-40B3-B526-9918FAAB34EF}" destId="{D501A9B6-827C-41FB-AEB7-A4DD6A2EC3B3}" srcOrd="2" destOrd="0" parTransId="{3E101AE3-D98F-4248-8FEA-3352615D29C1}" sibTransId="{C71005DA-7770-454D-82C6-EE55E5F8F4FF}"/>
    <dgm:cxn modelId="{7671F4B8-ADC0-46D4-A313-EA69D7559CCB}" type="presOf" srcId="{68023EE7-A7EF-4444-B680-F9F3A836986D}" destId="{95966591-57B4-403B-A6D5-3364A4F2EE6E}" srcOrd="0" destOrd="0" presId="urn:microsoft.com/office/officeart/2016/7/layout/LinearBlockProcessNumbered"/>
    <dgm:cxn modelId="{4DE4ADBE-FA04-4A86-AD69-65AC14AF1F4D}" type="presOf" srcId="{DAC34A2A-A34B-493D-B3F0-DCD314F0C866}" destId="{87623F03-B600-4439-8198-DB1ABB53B695}" srcOrd="1" destOrd="0" presId="urn:microsoft.com/office/officeart/2016/7/layout/LinearBlockProcessNumbered"/>
    <dgm:cxn modelId="{ED12E5D0-C7EB-4A94-90E6-6502D970A67C}" type="presOf" srcId="{0B77F768-E3AB-4E8F-B86A-B197F4291EBE}" destId="{32BFDC52-F10D-4BE1-AFA4-A65D2ABDCF15}" srcOrd="0" destOrd="0" presId="urn:microsoft.com/office/officeart/2016/7/layout/LinearBlockProcessNumbered"/>
    <dgm:cxn modelId="{9B749DD9-CD10-4C63-ABFE-6051FA26B1FB}" type="presOf" srcId="{85379BE6-939C-4F35-9451-F27E3C591EF4}" destId="{4A656552-02EA-4E2D-8324-7FB54A6A798F}" srcOrd="0" destOrd="0" presId="urn:microsoft.com/office/officeart/2016/7/layout/LinearBlockProcessNumbered"/>
    <dgm:cxn modelId="{AC601EE9-743D-469D-901B-20CC66CC0D1C}" type="presOf" srcId="{DAC34A2A-A34B-493D-B3F0-DCD314F0C866}" destId="{63A94B28-68F8-4534-BECA-2A439B3440C5}" srcOrd="0" destOrd="0" presId="urn:microsoft.com/office/officeart/2016/7/layout/LinearBlockProcessNumbered"/>
    <dgm:cxn modelId="{6AA7ABF4-77FC-4761-A7AD-62DC2C897666}" type="presOf" srcId="{9B2CEE51-8D3C-40B3-B526-9918FAAB34EF}" destId="{FC2D1D30-2BC1-4F5A-B1CF-D7A28176FA2D}" srcOrd="0" destOrd="0" presId="urn:microsoft.com/office/officeart/2016/7/layout/LinearBlockProcessNumbered"/>
    <dgm:cxn modelId="{6701AEFE-FD79-4BCA-B799-0A867695E6F9}" type="presOf" srcId="{D501A9B6-827C-41FB-AEB7-A4DD6A2EC3B3}" destId="{591F2619-51F4-4847-B8C3-A21623C91F21}" srcOrd="1" destOrd="0" presId="urn:microsoft.com/office/officeart/2016/7/layout/LinearBlockProcessNumbered"/>
    <dgm:cxn modelId="{8CA8AC7A-50E0-402F-9168-1612CC0169C7}" type="presParOf" srcId="{FC2D1D30-2BC1-4F5A-B1CF-D7A28176FA2D}" destId="{245C96DA-9882-4795-A041-0B0E05958FBE}" srcOrd="0" destOrd="0" presId="urn:microsoft.com/office/officeart/2016/7/layout/LinearBlockProcessNumbered"/>
    <dgm:cxn modelId="{0FD0C6B0-A552-46EB-AA62-074D4C32FBD8}" type="presParOf" srcId="{245C96DA-9882-4795-A041-0B0E05958FBE}" destId="{63A94B28-68F8-4534-BECA-2A439B3440C5}" srcOrd="0" destOrd="0" presId="urn:microsoft.com/office/officeart/2016/7/layout/LinearBlockProcessNumbered"/>
    <dgm:cxn modelId="{9D082361-178A-4F4F-9967-8CA7822D5CC0}" type="presParOf" srcId="{245C96DA-9882-4795-A041-0B0E05958FBE}" destId="{95966591-57B4-403B-A6D5-3364A4F2EE6E}" srcOrd="1" destOrd="0" presId="urn:microsoft.com/office/officeart/2016/7/layout/LinearBlockProcessNumbered"/>
    <dgm:cxn modelId="{C2A6D9BD-3703-4555-AD8E-D4122FCE7C11}" type="presParOf" srcId="{245C96DA-9882-4795-A041-0B0E05958FBE}" destId="{87623F03-B600-4439-8198-DB1ABB53B695}" srcOrd="2" destOrd="0" presId="urn:microsoft.com/office/officeart/2016/7/layout/LinearBlockProcessNumbered"/>
    <dgm:cxn modelId="{A342E910-AB75-43FD-A0EF-201128EB5EE9}" type="presParOf" srcId="{FC2D1D30-2BC1-4F5A-B1CF-D7A28176FA2D}" destId="{6E14060D-9D8E-4E72-B939-76A3C691C153}" srcOrd="1" destOrd="0" presId="urn:microsoft.com/office/officeart/2016/7/layout/LinearBlockProcessNumbered"/>
    <dgm:cxn modelId="{58AC32F5-7141-40D4-9808-204D9A2CB5A3}" type="presParOf" srcId="{FC2D1D30-2BC1-4F5A-B1CF-D7A28176FA2D}" destId="{0DFE25B3-5BEF-4684-B13F-CCF0EA8A44E2}" srcOrd="2" destOrd="0" presId="urn:microsoft.com/office/officeart/2016/7/layout/LinearBlockProcessNumbered"/>
    <dgm:cxn modelId="{ECDC9F0E-B9EE-4908-9051-B14EE62C2E84}" type="presParOf" srcId="{0DFE25B3-5BEF-4684-B13F-CCF0EA8A44E2}" destId="{F3BEC273-7166-415E-A3E3-13419D359CB5}" srcOrd="0" destOrd="0" presId="urn:microsoft.com/office/officeart/2016/7/layout/LinearBlockProcessNumbered"/>
    <dgm:cxn modelId="{CB9BA644-B1B8-4640-B3CE-2C710A57BB30}" type="presParOf" srcId="{0DFE25B3-5BEF-4684-B13F-CCF0EA8A44E2}" destId="{32BFDC52-F10D-4BE1-AFA4-A65D2ABDCF15}" srcOrd="1" destOrd="0" presId="urn:microsoft.com/office/officeart/2016/7/layout/LinearBlockProcessNumbered"/>
    <dgm:cxn modelId="{023A03C9-DBE5-4443-B376-28693DA0215D}" type="presParOf" srcId="{0DFE25B3-5BEF-4684-B13F-CCF0EA8A44E2}" destId="{145B8025-B3B5-4F7F-A173-7F58B7AFB5E9}" srcOrd="2" destOrd="0" presId="urn:microsoft.com/office/officeart/2016/7/layout/LinearBlockProcessNumbered"/>
    <dgm:cxn modelId="{953A14E1-C100-461E-9902-889F8B0C5674}" type="presParOf" srcId="{FC2D1D30-2BC1-4F5A-B1CF-D7A28176FA2D}" destId="{70990F9C-2D36-41B5-BB8D-CAC7774066AB}" srcOrd="3" destOrd="0" presId="urn:microsoft.com/office/officeart/2016/7/layout/LinearBlockProcessNumbered"/>
    <dgm:cxn modelId="{ABA56D2A-13FD-4E86-8EA4-D0101EA681DA}" type="presParOf" srcId="{FC2D1D30-2BC1-4F5A-B1CF-D7A28176FA2D}" destId="{55A2EC04-4354-4D3C-9CD8-018767DD077A}" srcOrd="4" destOrd="0" presId="urn:microsoft.com/office/officeart/2016/7/layout/LinearBlockProcessNumbered"/>
    <dgm:cxn modelId="{D5300748-D6D9-41A8-905A-B439D620DE10}" type="presParOf" srcId="{55A2EC04-4354-4D3C-9CD8-018767DD077A}" destId="{A1840D40-7B03-4C56-8757-71EC7097D87A}" srcOrd="0" destOrd="0" presId="urn:microsoft.com/office/officeart/2016/7/layout/LinearBlockProcessNumbered"/>
    <dgm:cxn modelId="{F5885AE1-E1DD-4DA7-A09D-9993CB88D756}" type="presParOf" srcId="{55A2EC04-4354-4D3C-9CD8-018767DD077A}" destId="{CAF67C36-9617-43BB-A377-F571205632C7}" srcOrd="1" destOrd="0" presId="urn:microsoft.com/office/officeart/2016/7/layout/LinearBlockProcessNumbered"/>
    <dgm:cxn modelId="{5008F7BF-D476-48BF-8E73-7BB145304B68}" type="presParOf" srcId="{55A2EC04-4354-4D3C-9CD8-018767DD077A}" destId="{591F2619-51F4-4847-B8C3-A21623C91F21}" srcOrd="2" destOrd="0" presId="urn:microsoft.com/office/officeart/2016/7/layout/LinearBlockProcessNumbered"/>
    <dgm:cxn modelId="{F5876D74-95DF-4FF9-A900-7BD85F062FEB}" type="presParOf" srcId="{FC2D1D30-2BC1-4F5A-B1CF-D7A28176FA2D}" destId="{9F5721BF-C130-4CB5-8F92-C4FDE842C304}" srcOrd="5" destOrd="0" presId="urn:microsoft.com/office/officeart/2016/7/layout/LinearBlockProcessNumbered"/>
    <dgm:cxn modelId="{6C5AE1C1-2471-48D4-82AD-0DAA6D2B3EBB}" type="presParOf" srcId="{FC2D1D30-2BC1-4F5A-B1CF-D7A28176FA2D}" destId="{C2674654-5BB1-4F66-9523-DF47FE43BABB}" srcOrd="6" destOrd="0" presId="urn:microsoft.com/office/officeart/2016/7/layout/LinearBlockProcessNumbered"/>
    <dgm:cxn modelId="{C08FC3E9-BD42-4D5F-8DA7-1F728C2D3D7E}" type="presParOf" srcId="{C2674654-5BB1-4F66-9523-DF47FE43BABB}" destId="{ECF414E7-CD43-42C8-B98D-19C77AB6C729}" srcOrd="0" destOrd="0" presId="urn:microsoft.com/office/officeart/2016/7/layout/LinearBlockProcessNumbered"/>
    <dgm:cxn modelId="{DAAA828D-F296-4A80-B11D-7ED24A0DEA74}" type="presParOf" srcId="{C2674654-5BB1-4F66-9523-DF47FE43BABB}" destId="{AAF6BF92-14B7-4E75-86A1-A76CF2E6F494}" srcOrd="1" destOrd="0" presId="urn:microsoft.com/office/officeart/2016/7/layout/LinearBlockProcessNumbered"/>
    <dgm:cxn modelId="{CCE5A8CA-C2AC-441F-A23D-48189713B313}" type="presParOf" srcId="{C2674654-5BB1-4F66-9523-DF47FE43BABB}" destId="{98036899-779D-41F0-B1E8-F0221C966AA1}" srcOrd="2" destOrd="0" presId="urn:microsoft.com/office/officeart/2016/7/layout/LinearBlockProcessNumbered"/>
    <dgm:cxn modelId="{48B84AE8-1F77-4865-A9C8-D8A91AE4A1B9}" type="presParOf" srcId="{FC2D1D30-2BC1-4F5A-B1CF-D7A28176FA2D}" destId="{482750A3-2082-4663-85DA-9BF496B80642}" srcOrd="7" destOrd="0" presId="urn:microsoft.com/office/officeart/2016/7/layout/LinearBlockProcessNumbered"/>
    <dgm:cxn modelId="{F1E9AD1E-4BC4-4B47-BA43-7F63A287F0CC}" type="presParOf" srcId="{FC2D1D30-2BC1-4F5A-B1CF-D7A28176FA2D}" destId="{201D0E3C-0F68-427A-8422-61D6E2DF7D3E}" srcOrd="8" destOrd="0" presId="urn:microsoft.com/office/officeart/2016/7/layout/LinearBlockProcessNumbered"/>
    <dgm:cxn modelId="{7C50F73F-B076-44AE-B4E8-29F87F1FAB81}" type="presParOf" srcId="{201D0E3C-0F68-427A-8422-61D6E2DF7D3E}" destId="{4A656552-02EA-4E2D-8324-7FB54A6A798F}" srcOrd="0" destOrd="0" presId="urn:microsoft.com/office/officeart/2016/7/layout/LinearBlockProcessNumbered"/>
    <dgm:cxn modelId="{0FCB6C07-AF85-4076-9175-5A04F264EED8}" type="presParOf" srcId="{201D0E3C-0F68-427A-8422-61D6E2DF7D3E}" destId="{C901D7DB-4A3F-478B-86E7-BBA1E097D680}" srcOrd="1" destOrd="0" presId="urn:microsoft.com/office/officeart/2016/7/layout/LinearBlockProcessNumbered"/>
    <dgm:cxn modelId="{65C01BA3-05B1-458C-A736-B05B677678EF}" type="presParOf" srcId="{201D0E3C-0F68-427A-8422-61D6E2DF7D3E}" destId="{9B273644-938E-4DDA-807C-2830F288F43D}"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FF08E-F668-4DDF-9B5D-24FBA8CD1067}">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5DAC0-22E4-459C-9058-A8629C3F7DBD}">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C12A9F-72F4-4289-8457-15F5415A6B05}">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Systemic blood pressure maintains the essential flow of the substance into and out of the organs</a:t>
          </a:r>
          <a:endParaRPr lang="en-US" sz="2200" kern="1200"/>
        </a:p>
      </dsp:txBody>
      <dsp:txXfrm>
        <a:off x="1866111" y="690"/>
        <a:ext cx="4382288" cy="1615680"/>
      </dsp:txXfrm>
    </dsp:sp>
    <dsp:sp modelId="{656FD53C-ECF1-49B8-8373-C41FC01EEDD4}">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34ADB-D771-4A83-8865-9B8D433F3E6A}">
      <dsp:nvSpPr>
        <dsp:cNvPr id="0" name=""/>
        <dsp:cNvSpPr/>
      </dsp:nvSpPr>
      <dsp:spPr>
        <a:xfrm>
          <a:off x="488743" y="2383819"/>
          <a:ext cx="888624" cy="88862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C85B8B-1A6C-4A84-A83C-4EA752D6C2FF}">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Control of blood pressure especially to the vital organs is essential for the maintenance of homeostasis</a:t>
          </a:r>
          <a:endParaRPr lang="en-US" sz="2200" kern="1200"/>
        </a:p>
      </dsp:txBody>
      <dsp:txXfrm>
        <a:off x="1866111" y="2020291"/>
        <a:ext cx="4382288" cy="1615680"/>
      </dsp:txXfrm>
    </dsp:sp>
    <dsp:sp modelId="{FC74DD38-9D39-4DC7-A851-E2286788905B}">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352A5-ECA3-4F38-A12C-EB2D305F7C40}">
      <dsp:nvSpPr>
        <dsp:cNvPr id="0" name=""/>
        <dsp:cNvSpPr/>
      </dsp:nvSpPr>
      <dsp:spPr>
        <a:xfrm>
          <a:off x="488743" y="4403420"/>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10417-E6AD-45EF-9E3C-3A6FE6F7EA41}">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Control of BP is essential for the maintenance of homeostasis</a:t>
          </a:r>
          <a:endParaRPr lang="en-US" sz="2200" kern="120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94B28-68F8-4534-BECA-2A439B3440C5}">
      <dsp:nvSpPr>
        <dsp:cNvPr id="0" name=""/>
        <dsp:cNvSpPr/>
      </dsp:nvSpPr>
      <dsp:spPr>
        <a:xfrm>
          <a:off x="6851" y="890655"/>
          <a:ext cx="2141688" cy="257002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551" tIns="0" rIns="211551" bIns="330200" numCol="1" spcCol="1270" anchor="t" anchorCtr="0">
          <a:noAutofit/>
        </a:bodyPr>
        <a:lstStyle/>
        <a:p>
          <a:pPr marL="0" lvl="0" indent="0" algn="l" defTabSz="1111250">
            <a:lnSpc>
              <a:spcPct val="90000"/>
            </a:lnSpc>
            <a:spcBef>
              <a:spcPct val="0"/>
            </a:spcBef>
            <a:spcAft>
              <a:spcPct val="35000"/>
            </a:spcAft>
            <a:buNone/>
          </a:pPr>
          <a:r>
            <a:rPr lang="en-US" sz="2500" kern="1200"/>
            <a:t>Choose healthy fats</a:t>
          </a:r>
        </a:p>
      </dsp:txBody>
      <dsp:txXfrm>
        <a:off x="6851" y="1918666"/>
        <a:ext cx="2141688" cy="1542015"/>
      </dsp:txXfrm>
    </dsp:sp>
    <dsp:sp modelId="{95966591-57B4-403B-A6D5-3364A4F2EE6E}">
      <dsp:nvSpPr>
        <dsp:cNvPr id="0" name=""/>
        <dsp:cNvSpPr/>
      </dsp:nvSpPr>
      <dsp:spPr>
        <a:xfrm>
          <a:off x="6851" y="890655"/>
          <a:ext cx="2141688" cy="10280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1551" tIns="165100" rIns="211551"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851" y="890655"/>
        <a:ext cx="2141688" cy="1028010"/>
      </dsp:txXfrm>
    </dsp:sp>
    <dsp:sp modelId="{F3BEC273-7166-415E-A3E3-13419D359CB5}">
      <dsp:nvSpPr>
        <dsp:cNvPr id="0" name=""/>
        <dsp:cNvSpPr/>
      </dsp:nvSpPr>
      <dsp:spPr>
        <a:xfrm>
          <a:off x="2319875" y="890655"/>
          <a:ext cx="2141688" cy="2570026"/>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551" tIns="0" rIns="211551" bIns="330200" numCol="1" spcCol="1270" anchor="t" anchorCtr="0">
          <a:noAutofit/>
        </a:bodyPr>
        <a:lstStyle/>
        <a:p>
          <a:pPr marL="0" lvl="0" indent="0" algn="l" defTabSz="1111250">
            <a:lnSpc>
              <a:spcPct val="90000"/>
            </a:lnSpc>
            <a:spcBef>
              <a:spcPct val="0"/>
            </a:spcBef>
            <a:spcAft>
              <a:spcPct val="35000"/>
            </a:spcAft>
            <a:buNone/>
          </a:pPr>
          <a:r>
            <a:rPr lang="en-US" sz="2500" kern="1200"/>
            <a:t>Eat plenty of fruit and vegetables</a:t>
          </a:r>
        </a:p>
      </dsp:txBody>
      <dsp:txXfrm>
        <a:off x="2319875" y="1918666"/>
        <a:ext cx="2141688" cy="1542015"/>
      </dsp:txXfrm>
    </dsp:sp>
    <dsp:sp modelId="{32BFDC52-F10D-4BE1-AFA4-A65D2ABDCF15}">
      <dsp:nvSpPr>
        <dsp:cNvPr id="0" name=""/>
        <dsp:cNvSpPr/>
      </dsp:nvSpPr>
      <dsp:spPr>
        <a:xfrm>
          <a:off x="2319875" y="890655"/>
          <a:ext cx="2141688" cy="10280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1551" tIns="165100" rIns="211551"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319875" y="890655"/>
        <a:ext cx="2141688" cy="1028010"/>
      </dsp:txXfrm>
    </dsp:sp>
    <dsp:sp modelId="{A1840D40-7B03-4C56-8757-71EC7097D87A}">
      <dsp:nvSpPr>
        <dsp:cNvPr id="0" name=""/>
        <dsp:cNvSpPr/>
      </dsp:nvSpPr>
      <dsp:spPr>
        <a:xfrm>
          <a:off x="4632899" y="890655"/>
          <a:ext cx="2141688" cy="2570026"/>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551" tIns="0" rIns="211551" bIns="330200" numCol="1" spcCol="1270" anchor="t" anchorCtr="0">
          <a:noAutofit/>
        </a:bodyPr>
        <a:lstStyle/>
        <a:p>
          <a:pPr marL="0" lvl="0" indent="0" algn="l" defTabSz="1111250">
            <a:lnSpc>
              <a:spcPct val="90000"/>
            </a:lnSpc>
            <a:spcBef>
              <a:spcPct val="0"/>
            </a:spcBef>
            <a:spcAft>
              <a:spcPct val="35000"/>
            </a:spcAft>
            <a:buNone/>
          </a:pPr>
          <a:r>
            <a:rPr lang="en-US" sz="2500" kern="1200"/>
            <a:t>Stop smoking</a:t>
          </a:r>
        </a:p>
      </dsp:txBody>
      <dsp:txXfrm>
        <a:off x="4632899" y="1918666"/>
        <a:ext cx="2141688" cy="1542015"/>
      </dsp:txXfrm>
    </dsp:sp>
    <dsp:sp modelId="{CAF67C36-9617-43BB-A377-F571205632C7}">
      <dsp:nvSpPr>
        <dsp:cNvPr id="0" name=""/>
        <dsp:cNvSpPr/>
      </dsp:nvSpPr>
      <dsp:spPr>
        <a:xfrm>
          <a:off x="4632899" y="890655"/>
          <a:ext cx="2141688" cy="10280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1551" tIns="165100" rIns="211551"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632899" y="890655"/>
        <a:ext cx="2141688" cy="1028010"/>
      </dsp:txXfrm>
    </dsp:sp>
    <dsp:sp modelId="{ECF414E7-CD43-42C8-B98D-19C77AB6C729}">
      <dsp:nvSpPr>
        <dsp:cNvPr id="0" name=""/>
        <dsp:cNvSpPr/>
      </dsp:nvSpPr>
      <dsp:spPr>
        <a:xfrm>
          <a:off x="6945923" y="890655"/>
          <a:ext cx="2141688" cy="2570026"/>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551" tIns="0" rIns="211551" bIns="330200" numCol="1" spcCol="1270" anchor="t" anchorCtr="0">
          <a:noAutofit/>
        </a:bodyPr>
        <a:lstStyle/>
        <a:p>
          <a:pPr marL="0" lvl="0" indent="0" algn="l" defTabSz="1111250">
            <a:lnSpc>
              <a:spcPct val="90000"/>
            </a:lnSpc>
            <a:spcBef>
              <a:spcPct val="0"/>
            </a:spcBef>
            <a:spcAft>
              <a:spcPct val="35000"/>
            </a:spcAft>
            <a:buNone/>
          </a:pPr>
          <a:r>
            <a:rPr lang="en-US" sz="2500" kern="1200"/>
            <a:t>Reduce alcohol intake</a:t>
          </a:r>
        </a:p>
      </dsp:txBody>
      <dsp:txXfrm>
        <a:off x="6945923" y="1918666"/>
        <a:ext cx="2141688" cy="1542015"/>
      </dsp:txXfrm>
    </dsp:sp>
    <dsp:sp modelId="{AAF6BF92-14B7-4E75-86A1-A76CF2E6F494}">
      <dsp:nvSpPr>
        <dsp:cNvPr id="0" name=""/>
        <dsp:cNvSpPr/>
      </dsp:nvSpPr>
      <dsp:spPr>
        <a:xfrm>
          <a:off x="6945923" y="890655"/>
          <a:ext cx="2141688" cy="10280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1551" tIns="165100" rIns="211551"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945923" y="890655"/>
        <a:ext cx="2141688" cy="1028010"/>
      </dsp:txXfrm>
    </dsp:sp>
    <dsp:sp modelId="{4A656552-02EA-4E2D-8324-7FB54A6A798F}">
      <dsp:nvSpPr>
        <dsp:cNvPr id="0" name=""/>
        <dsp:cNvSpPr/>
      </dsp:nvSpPr>
      <dsp:spPr>
        <a:xfrm>
          <a:off x="9258946" y="890655"/>
          <a:ext cx="2141688" cy="2570026"/>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551" tIns="0" rIns="211551" bIns="330200" numCol="1" spcCol="1270" anchor="t" anchorCtr="0">
          <a:noAutofit/>
        </a:bodyPr>
        <a:lstStyle/>
        <a:p>
          <a:pPr marL="0" lvl="0" indent="0" algn="l" defTabSz="1111250">
            <a:lnSpc>
              <a:spcPct val="90000"/>
            </a:lnSpc>
            <a:spcBef>
              <a:spcPct val="0"/>
            </a:spcBef>
            <a:spcAft>
              <a:spcPct val="35000"/>
            </a:spcAft>
            <a:buNone/>
          </a:pPr>
          <a:r>
            <a:rPr lang="en-US" sz="2500" kern="1200"/>
            <a:t>Exercise at least 20 mins per day</a:t>
          </a:r>
        </a:p>
      </dsp:txBody>
      <dsp:txXfrm>
        <a:off x="9258946" y="1918666"/>
        <a:ext cx="2141688" cy="1542015"/>
      </dsp:txXfrm>
    </dsp:sp>
    <dsp:sp modelId="{C901D7DB-4A3F-478B-86E7-BBA1E097D680}">
      <dsp:nvSpPr>
        <dsp:cNvPr id="0" name=""/>
        <dsp:cNvSpPr/>
      </dsp:nvSpPr>
      <dsp:spPr>
        <a:xfrm>
          <a:off x="9258946" y="890655"/>
          <a:ext cx="2141688" cy="10280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1551" tIns="165100" rIns="211551"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9258946" y="890655"/>
        <a:ext cx="2141688" cy="102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F4C113-073C-4437-AB09-A91554563CB4}" type="datetimeFigureOut">
              <a:rPr lang="en-GB" smtClean="0"/>
              <a:t>28/10/2020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024CBF-2525-40F0-8923-77CB41B523D3}" type="slidenum">
              <a:rPr lang="en-GB" smtClean="0"/>
              <a:t>‹#›</a:t>
            </a:fld>
            <a:endParaRPr lang="en-GB"/>
          </a:p>
        </p:txBody>
      </p:sp>
    </p:spTree>
    <p:extLst>
      <p:ext uri="{BB962C8B-B14F-4D97-AF65-F5344CB8AC3E}">
        <p14:creationId xmlns:p14="http://schemas.microsoft.com/office/powerpoint/2010/main" val="2278174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i6mIBpHs-aE"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youtube.com/watch?v=FKJr5uqPv5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udy.com/academy/lesson/chemoreceptors-definition-location-function.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RrXJsf9x_s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619E21-8809-4A51-BFA2-C0E1DF6126D2}" type="slidenum">
              <a:rPr lang="en-US"/>
              <a:pPr/>
              <a:t>1</a:t>
            </a:fld>
            <a:endParaRPr lang="en-US" dirty="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799925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B7DF84-AFCF-4F9F-949B-33CD4BAF43DC}" type="slidenum">
              <a:rPr lang="en-US"/>
              <a:pPr/>
              <a:t>3</a:t>
            </a:fld>
            <a:endParaRPr lang="en-US" dirty="0"/>
          </a:p>
        </p:txBody>
      </p:sp>
      <p:sp>
        <p:nvSpPr>
          <p:cNvPr id="54274" name="Rectangle 1026"/>
          <p:cNvSpPr>
            <a:spLocks noGrp="1" noRot="1" noChangeAspect="1" noChangeArrowheads="1" noTextEdit="1"/>
          </p:cNvSpPr>
          <p:nvPr>
            <p:ph type="sldImg"/>
          </p:nvPr>
        </p:nvSpPr>
        <p:spPr>
          <a:ln/>
        </p:spPr>
      </p:sp>
      <p:sp>
        <p:nvSpPr>
          <p:cNvPr id="54275" name="Rectangle 1027"/>
          <p:cNvSpPr>
            <a:spLocks noGrp="1" noChangeArrowheads="1"/>
          </p:cNvSpPr>
          <p:nvPr>
            <p:ph type="body" idx="1"/>
          </p:nvPr>
        </p:nvSpPr>
        <p:spPr/>
        <p:txBody>
          <a:bodyPr/>
          <a:lstStyle/>
          <a:p>
            <a:pPr eaLnBrk="0" hangingPunct="0"/>
            <a:r>
              <a:rPr lang="en-GB" b="1" dirty="0">
                <a:latin typeface="Comic Sans MS" pitchFamily="66" charset="0"/>
              </a:rPr>
              <a:t>Too low a value of arterial blood pressure </a:t>
            </a:r>
          </a:p>
          <a:p>
            <a:pPr eaLnBrk="0" hangingPunct="0">
              <a:lnSpc>
                <a:spcPct val="70000"/>
              </a:lnSpc>
            </a:pPr>
            <a:endParaRPr lang="en-GB" b="1" dirty="0">
              <a:latin typeface="Comic Sans MS" pitchFamily="66" charset="0"/>
            </a:endParaRPr>
          </a:p>
          <a:p>
            <a:pPr eaLnBrk="0" hangingPunct="0"/>
            <a:r>
              <a:rPr lang="en-GB" b="1" dirty="0">
                <a:latin typeface="Comic Sans MS" pitchFamily="66" charset="0"/>
              </a:rPr>
              <a:t>hypotension</a:t>
            </a:r>
          </a:p>
          <a:p>
            <a:pPr eaLnBrk="0" hangingPunct="0">
              <a:lnSpc>
                <a:spcPct val="70000"/>
              </a:lnSpc>
            </a:pPr>
            <a:endParaRPr lang="en-GB" b="1" dirty="0">
              <a:latin typeface="Comic Sans MS" pitchFamily="66" charset="0"/>
            </a:endParaRPr>
          </a:p>
          <a:p>
            <a:pPr eaLnBrk="0" hangingPunct="0"/>
            <a:r>
              <a:rPr lang="en-GB" b="1" dirty="0">
                <a:latin typeface="Comic Sans MS" pitchFamily="66" charset="0"/>
              </a:rPr>
              <a:t>blood flow to the tissues will be reduced</a:t>
            </a:r>
          </a:p>
          <a:p>
            <a:pPr eaLnBrk="0" hangingPunct="0"/>
            <a:r>
              <a:rPr lang="en-GB" b="1" dirty="0">
                <a:latin typeface="Comic Sans MS" pitchFamily="66" charset="0"/>
              </a:rPr>
              <a:t>(for example to the brain and induce a faint) very low blood pressure may stop organs being adequately perfused of oxygen</a:t>
            </a:r>
          </a:p>
          <a:p>
            <a:pPr eaLnBrk="0" hangingPunct="0"/>
            <a:endParaRPr lang="en-GB" b="1" dirty="0">
              <a:latin typeface="Comic Sans MS" pitchFamily="66" charset="0"/>
            </a:endParaRPr>
          </a:p>
          <a:p>
            <a:pPr eaLnBrk="0" hangingPunct="0"/>
            <a:r>
              <a:rPr lang="en-GB" b="1" dirty="0">
                <a:latin typeface="Comic Sans MS" pitchFamily="66" charset="0"/>
              </a:rPr>
              <a:t>Too high a value of arterial blood pressure </a:t>
            </a:r>
          </a:p>
          <a:p>
            <a:pPr eaLnBrk="0" hangingPunct="0">
              <a:lnSpc>
                <a:spcPct val="70000"/>
              </a:lnSpc>
            </a:pPr>
            <a:endParaRPr lang="en-GB" b="1" dirty="0">
              <a:latin typeface="Comic Sans MS" pitchFamily="66" charset="0"/>
            </a:endParaRPr>
          </a:p>
          <a:p>
            <a:pPr eaLnBrk="0" hangingPunct="0"/>
            <a:r>
              <a:rPr lang="en-GB" b="1" dirty="0">
                <a:latin typeface="Comic Sans MS" pitchFamily="66" charset="0"/>
              </a:rPr>
              <a:t>hypertension</a:t>
            </a:r>
          </a:p>
          <a:p>
            <a:pPr eaLnBrk="0" hangingPunct="0">
              <a:lnSpc>
                <a:spcPct val="70000"/>
              </a:lnSpc>
            </a:pPr>
            <a:endParaRPr lang="en-GB" b="1" dirty="0">
              <a:latin typeface="Comic Sans MS" pitchFamily="66" charset="0"/>
            </a:endParaRPr>
          </a:p>
          <a:p>
            <a:pPr eaLnBrk="0" hangingPunct="0"/>
            <a:r>
              <a:rPr lang="en-GB" b="1" dirty="0">
                <a:latin typeface="Comic Sans MS" pitchFamily="66" charset="0"/>
              </a:rPr>
              <a:t>this may cause excessive capillary pressures and damage</a:t>
            </a:r>
          </a:p>
          <a:p>
            <a:pPr eaLnBrk="0" hangingPunct="0"/>
            <a:r>
              <a:rPr lang="en-GB" b="1" dirty="0" err="1">
                <a:latin typeface="Comic Sans MS" pitchFamily="66" charset="0"/>
              </a:rPr>
              <a:t>e.g</a:t>
            </a:r>
            <a:r>
              <a:rPr lang="en-GB" b="1" dirty="0">
                <a:latin typeface="Comic Sans MS" pitchFamily="66" charset="0"/>
              </a:rPr>
              <a:t> heart (myocardial infarction) kidneys, brain (stroke) and ey</a:t>
            </a:r>
            <a:r>
              <a:rPr lang="en-GB" b="1" dirty="0">
                <a:solidFill>
                  <a:srgbClr val="7030A0"/>
                </a:solidFill>
                <a:latin typeface="Comic Sans MS" pitchFamily="66" charset="0"/>
              </a:rPr>
              <a:t>es</a:t>
            </a:r>
          </a:p>
          <a:p>
            <a:pPr eaLnBrk="0" hangingPunct="0"/>
            <a:endParaRPr lang="en-GB" b="1" dirty="0">
              <a:solidFill>
                <a:srgbClr val="7030A0"/>
              </a:solidFill>
              <a:latin typeface="Comic Sans MS" pitchFamily="66" charset="0"/>
            </a:endParaRPr>
          </a:p>
          <a:p>
            <a:r>
              <a:rPr lang="en-GB" dirty="0"/>
              <a:t>The Heart is the pump that circulates the blood</a:t>
            </a:r>
          </a:p>
          <a:p>
            <a:pPr>
              <a:buFontTx/>
              <a:buNone/>
            </a:pPr>
            <a:endParaRPr lang="en-GB" dirty="0"/>
          </a:p>
          <a:p>
            <a:r>
              <a:rPr lang="en-GB" dirty="0"/>
              <a:t>Pressure difference in the vascular system ensures that blood flows around the body That is why pressure varies in arteries, veins and capillaries</a:t>
            </a:r>
          </a:p>
          <a:p>
            <a:pPr eaLnBrk="0" hangingPunct="0"/>
            <a:endParaRPr lang="en-GB" b="1" dirty="0">
              <a:solidFill>
                <a:srgbClr val="7030A0"/>
              </a:solidFill>
              <a:latin typeface="Comic Sans MS" pitchFamily="66" charset="0"/>
            </a:endParaRPr>
          </a:p>
          <a:p>
            <a:pPr eaLnBrk="0" hangingPunct="0"/>
            <a:endParaRPr lang="en-GB" b="1" dirty="0">
              <a:solidFill>
                <a:srgbClr val="7030A0"/>
              </a:solidFill>
              <a:latin typeface="Comic Sans MS" pitchFamily="66" charset="0"/>
            </a:endParaRPr>
          </a:p>
          <a:p>
            <a:pPr eaLnBrk="0" hangingPunct="0"/>
            <a:endParaRPr lang="en-GB" b="1" dirty="0">
              <a:solidFill>
                <a:srgbClr val="7030A0"/>
              </a:solidFill>
              <a:latin typeface="Comic Sans MS" pitchFamily="66" charset="0"/>
            </a:endParaRPr>
          </a:p>
          <a:p>
            <a:pPr eaLnBrk="0" hangingPunct="0"/>
            <a:endParaRPr lang="en-GB" b="1" dirty="0">
              <a:solidFill>
                <a:srgbClr val="7030A0"/>
              </a:solidFill>
              <a:latin typeface="Comic Sans MS" pitchFamily="66" charset="0"/>
            </a:endParaRPr>
          </a:p>
          <a:p>
            <a:endParaRPr lang="en-US" dirty="0"/>
          </a:p>
        </p:txBody>
      </p:sp>
    </p:spTree>
    <p:extLst>
      <p:ext uri="{BB962C8B-B14F-4D97-AF65-F5344CB8AC3E}">
        <p14:creationId xmlns:p14="http://schemas.microsoft.com/office/powerpoint/2010/main" val="2090598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9775"/>
            <a:ext cx="6581775" cy="3703638"/>
          </a:xfrm>
        </p:spPr>
      </p:sp>
      <p:sp>
        <p:nvSpPr>
          <p:cNvPr id="3" name="Notes Placeholder 2"/>
          <p:cNvSpPr>
            <a:spLocks noGrp="1"/>
          </p:cNvSpPr>
          <p:nvPr>
            <p:ph type="body" idx="1"/>
          </p:nvPr>
        </p:nvSpPr>
        <p:spPr/>
        <p:txBody>
          <a:bodyPr>
            <a:normAutofit lnSpcReduction="10000"/>
          </a:bodyPr>
          <a:lstStyle/>
          <a:p>
            <a:pPr>
              <a:lnSpc>
                <a:spcPct val="90000"/>
              </a:lnSpc>
            </a:pPr>
            <a:r>
              <a:rPr lang="en-US" sz="2800" dirty="0"/>
              <a:t>Expressed as systolic/diastolic</a:t>
            </a:r>
          </a:p>
          <a:p>
            <a:pPr>
              <a:lnSpc>
                <a:spcPct val="90000"/>
              </a:lnSpc>
            </a:pPr>
            <a:r>
              <a:rPr lang="en-US" sz="2800" dirty="0"/>
              <a:t>Adult</a:t>
            </a:r>
          </a:p>
          <a:p>
            <a:pPr lvl="1">
              <a:lnSpc>
                <a:spcPct val="90000"/>
              </a:lnSpc>
            </a:pPr>
            <a:r>
              <a:rPr lang="en-US" sz="2800" dirty="0"/>
              <a:t>Normal – 120/80 mmHg</a:t>
            </a:r>
          </a:p>
          <a:p>
            <a:pPr lvl="1">
              <a:lnSpc>
                <a:spcPct val="90000"/>
              </a:lnSpc>
            </a:pPr>
            <a:r>
              <a:rPr lang="en-US" sz="2800" dirty="0"/>
              <a:t>High – 140/90 mmHg</a:t>
            </a:r>
          </a:p>
          <a:p>
            <a:pPr>
              <a:lnSpc>
                <a:spcPct val="90000"/>
              </a:lnSpc>
            </a:pPr>
            <a:r>
              <a:rPr lang="en-US" sz="2800" dirty="0"/>
              <a:t>Systolic pressure (top number)</a:t>
            </a:r>
          </a:p>
          <a:p>
            <a:pPr lvl="1">
              <a:lnSpc>
                <a:spcPct val="90000"/>
              </a:lnSpc>
            </a:pPr>
            <a:r>
              <a:rPr lang="en-US" sz="2800" dirty="0"/>
              <a:t>Pressure generated during ventricular contraction</a:t>
            </a:r>
          </a:p>
          <a:p>
            <a:pPr>
              <a:lnSpc>
                <a:spcPct val="90000"/>
              </a:lnSpc>
            </a:pPr>
            <a:r>
              <a:rPr lang="en-US" sz="2800" dirty="0"/>
              <a:t>Diastolic pressure</a:t>
            </a:r>
          </a:p>
          <a:p>
            <a:pPr lvl="1">
              <a:lnSpc>
                <a:spcPct val="90000"/>
              </a:lnSpc>
            </a:pPr>
            <a:r>
              <a:rPr lang="en-US" sz="2800" dirty="0"/>
              <a:t>Pressure during cardiac relaxation</a:t>
            </a:r>
          </a:p>
          <a:p>
            <a:endParaRPr lang="en-GB" dirty="0"/>
          </a:p>
        </p:txBody>
      </p:sp>
      <p:sp>
        <p:nvSpPr>
          <p:cNvPr id="4" name="Slide Number Placeholder 3"/>
          <p:cNvSpPr>
            <a:spLocks noGrp="1"/>
          </p:cNvSpPr>
          <p:nvPr>
            <p:ph type="sldNum" sz="quarter" idx="10"/>
          </p:nvPr>
        </p:nvSpPr>
        <p:spPr/>
        <p:txBody>
          <a:bodyPr/>
          <a:lstStyle/>
          <a:p>
            <a:pPr>
              <a:defRPr/>
            </a:pPr>
            <a:fld id="{CE17889B-980F-4D3F-AFEE-EEC61C993D1A}" type="slidenum">
              <a:rPr lang="en-US" smtClean="0"/>
              <a:pPr>
                <a:defRPr/>
              </a:pPr>
              <a:t>4</a:t>
            </a:fld>
            <a:endParaRPr lang="en-US"/>
          </a:p>
        </p:txBody>
      </p:sp>
    </p:spTree>
    <p:extLst>
      <p:ext uri="{BB962C8B-B14F-4D97-AF65-F5344CB8AC3E}">
        <p14:creationId xmlns:p14="http://schemas.microsoft.com/office/powerpoint/2010/main" val="2340421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accent2"/>
              </a:solidFill>
            </a:endParaRPr>
          </a:p>
          <a:p>
            <a:r>
              <a:rPr lang="en-GB" b="1" dirty="0"/>
              <a:t>Factors which influence BP</a:t>
            </a:r>
            <a:endParaRPr lang="en-GB" dirty="0">
              <a:solidFill>
                <a:schemeClr val="accent2"/>
              </a:solidFill>
            </a:endParaRPr>
          </a:p>
          <a:p>
            <a:endParaRPr lang="en-GB" dirty="0">
              <a:solidFill>
                <a:schemeClr val="accent2"/>
              </a:solidFill>
            </a:endParaRPr>
          </a:p>
          <a:p>
            <a:r>
              <a:rPr lang="en-GB" dirty="0">
                <a:solidFill>
                  <a:schemeClr val="accent2"/>
                </a:solidFill>
              </a:rPr>
              <a:t>Cardiac output</a:t>
            </a:r>
            <a:r>
              <a:rPr lang="en-GB" dirty="0"/>
              <a:t> (and venous return)</a:t>
            </a:r>
          </a:p>
          <a:p>
            <a:r>
              <a:rPr lang="en-GB" dirty="0">
                <a:solidFill>
                  <a:schemeClr val="accent2"/>
                </a:solidFill>
              </a:rPr>
              <a:t>Blood volume</a:t>
            </a:r>
            <a:r>
              <a:rPr lang="en-GB" dirty="0"/>
              <a:t> and </a:t>
            </a:r>
            <a:r>
              <a:rPr lang="en-GB" dirty="0">
                <a:solidFill>
                  <a:schemeClr val="accent2"/>
                </a:solidFill>
              </a:rPr>
              <a:t>viscosity</a:t>
            </a:r>
          </a:p>
          <a:p>
            <a:r>
              <a:rPr lang="en-GB" dirty="0">
                <a:solidFill>
                  <a:schemeClr val="accent2"/>
                </a:solidFill>
              </a:rPr>
              <a:t>Peripheral resistance</a:t>
            </a:r>
          </a:p>
          <a:p>
            <a:r>
              <a:rPr lang="en-GB" dirty="0">
                <a:solidFill>
                  <a:schemeClr val="accent2"/>
                </a:solidFill>
              </a:rPr>
              <a:t>Elasticity</a:t>
            </a:r>
            <a:r>
              <a:rPr lang="en-GB" dirty="0"/>
              <a:t> of the blood vessels</a:t>
            </a:r>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9</a:t>
            </a:fld>
            <a:endParaRPr lang="en-GB"/>
          </a:p>
        </p:txBody>
      </p:sp>
    </p:spTree>
    <p:extLst>
      <p:ext uri="{BB962C8B-B14F-4D97-AF65-F5344CB8AC3E}">
        <p14:creationId xmlns:p14="http://schemas.microsoft.com/office/powerpoint/2010/main" val="270694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F32EB-BD89-4791-9B5F-9F3F588DB0CC}" type="slidenum">
              <a:rPr lang="en-US"/>
              <a:pPr/>
              <a:t>10</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marL="457200" indent="-457200" algn="just">
              <a:lnSpc>
                <a:spcPct val="90000"/>
              </a:lnSpc>
              <a:buNone/>
            </a:pPr>
            <a:r>
              <a:rPr lang="en-US" sz="1100" b="1" dirty="0">
                <a:cs typeface="Times New Roman" pitchFamily="18" charset="0"/>
              </a:rPr>
              <a:t>	Factors affecting peripheral resistance </a:t>
            </a: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r>
              <a:rPr lang="en-US" b="1" dirty="0">
                <a:solidFill>
                  <a:schemeClr val="accent2"/>
                </a:solidFill>
                <a:cs typeface="Times New Roman" pitchFamily="18" charset="0"/>
              </a:rPr>
              <a:t>The length of the vessel the blood</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diameter of the lumen of the vessel</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viscosity of the blood</a:t>
            </a:r>
          </a:p>
          <a:p>
            <a:pPr marL="457200" indent="-457200" algn="just">
              <a:lnSpc>
                <a:spcPct val="90000"/>
              </a:lnSpc>
              <a:buNone/>
            </a:pPr>
            <a:r>
              <a:rPr lang="en-US" b="1" dirty="0">
                <a:solidFill>
                  <a:schemeClr val="accent2"/>
                </a:solidFill>
                <a:cs typeface="Times New Roman" pitchFamily="18" charset="0"/>
              </a:rPr>
              <a:t>       </a:t>
            </a:r>
            <a:endParaRPr lang="en-GB" dirty="0"/>
          </a:p>
          <a:p>
            <a:endParaRPr lang="en-US" dirty="0"/>
          </a:p>
        </p:txBody>
      </p:sp>
    </p:spTree>
    <p:extLst>
      <p:ext uri="{BB962C8B-B14F-4D97-AF65-F5344CB8AC3E}">
        <p14:creationId xmlns:p14="http://schemas.microsoft.com/office/powerpoint/2010/main" val="1211224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information or for more visual learners</a:t>
            </a:r>
          </a:p>
          <a:p>
            <a:endParaRPr lang="en-US" dirty="0"/>
          </a:p>
          <a:p>
            <a:r>
              <a:rPr lang="en-GB" dirty="0">
                <a:hlinkClick r:id="rId3"/>
              </a:rPr>
              <a:t>https://www.youtube.com/watch?v=i6mIBpHs-aE</a:t>
            </a:r>
            <a:r>
              <a:rPr lang="en-GB" dirty="0"/>
              <a:t>   respiratory pump</a:t>
            </a:r>
          </a:p>
          <a:p>
            <a:endParaRPr lang="en-GB" dirty="0"/>
          </a:p>
          <a:p>
            <a:r>
              <a:rPr lang="en-GB" dirty="0">
                <a:hlinkClick r:id="rId4"/>
              </a:rPr>
              <a:t>https://www.youtube.com/watch?v=FKJr5uqPv5s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11</a:t>
            </a:fld>
            <a:endParaRPr lang="en-GB"/>
          </a:p>
        </p:txBody>
      </p:sp>
    </p:spTree>
    <p:extLst>
      <p:ext uri="{BB962C8B-B14F-4D97-AF65-F5344CB8AC3E}">
        <p14:creationId xmlns:p14="http://schemas.microsoft.com/office/powerpoint/2010/main" val="186832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cardiovascular </a:t>
            </a:r>
            <a:r>
              <a:rPr lang="en-US" dirty="0" err="1"/>
              <a:t>centre</a:t>
            </a:r>
            <a:r>
              <a:rPr lang="en-US" dirty="0"/>
              <a:t> is a part of the human brain responsible for the regulation of the rate at which the heart beats through the nervous and endocrine systems. It is found in the </a:t>
            </a:r>
            <a:r>
              <a:rPr lang="en-US" b="1" dirty="0"/>
              <a:t>medulla oblongata</a:t>
            </a:r>
            <a:r>
              <a:rPr lang="en-US" dirty="0"/>
              <a:t>.</a:t>
            </a:r>
          </a:p>
          <a:p>
            <a:endParaRPr lang="en-US" dirty="0"/>
          </a:p>
          <a:p>
            <a:r>
              <a:rPr lang="en-GB" dirty="0"/>
              <a:t>Chemo receptors </a:t>
            </a:r>
            <a:r>
              <a:rPr lang="en-GB" dirty="0">
                <a:hlinkClick r:id="rId3"/>
              </a:rPr>
              <a:t>https://study.com/academy/lesson/chemoreceptors-definition-location-function.html</a:t>
            </a:r>
            <a:endParaRPr lang="en-GB" dirty="0"/>
          </a:p>
          <a:p>
            <a:endParaRPr lang="en-GB" dirty="0"/>
          </a:p>
          <a:p>
            <a:endParaRPr lang="en-GB" dirty="0"/>
          </a:p>
          <a:p>
            <a:r>
              <a:rPr lang="en-US" dirty="0"/>
              <a:t>Both part of the </a:t>
            </a:r>
            <a:r>
              <a:rPr lang="en-US" b="1" dirty="0"/>
              <a:t>autonomic nervous system</a:t>
            </a:r>
            <a:r>
              <a:rPr lang="en-US" dirty="0"/>
              <a:t>, the sympathetic and parasympathetic nervous systems work </a:t>
            </a:r>
            <a:r>
              <a:rPr lang="en-US" b="1" dirty="0"/>
              <a:t>involuntarily</a:t>
            </a:r>
            <a:r>
              <a:rPr lang="en-US" dirty="0"/>
              <a:t>. </a:t>
            </a:r>
            <a:r>
              <a:rPr lang="en-US" b="1" dirty="0"/>
              <a:t>Sympathetic</a:t>
            </a:r>
            <a:r>
              <a:rPr lang="en-US" dirty="0"/>
              <a:t> is responsible for the response commonly referred to as "fight or flight," while parasympathetic is referred to as "rest and digest.".</a:t>
            </a:r>
          </a:p>
          <a:p>
            <a:endParaRPr lang="en-US" dirty="0"/>
          </a:p>
          <a:p>
            <a:r>
              <a:rPr lang="en-US" dirty="0"/>
              <a:t>Baroreceptors (or archaically, </a:t>
            </a:r>
            <a:r>
              <a:rPr lang="en-US" dirty="0" err="1"/>
              <a:t>pressoreceptors</a:t>
            </a:r>
            <a:r>
              <a:rPr lang="en-US" dirty="0"/>
              <a:t>) are sensors located in the carotid sinus (at the bifurcation of external and internal carotids) and in the aortic arch. They sense the blood pressure and relay the information to the brain, so that a proper blood pressure can be maintained.</a:t>
            </a:r>
            <a:endParaRPr lang="en-GB" dirty="0"/>
          </a:p>
        </p:txBody>
      </p:sp>
      <p:sp>
        <p:nvSpPr>
          <p:cNvPr id="4" name="Slide Number Placeholder 3"/>
          <p:cNvSpPr>
            <a:spLocks noGrp="1"/>
          </p:cNvSpPr>
          <p:nvPr>
            <p:ph type="sldNum" sz="quarter" idx="5"/>
          </p:nvPr>
        </p:nvSpPr>
        <p:spPr/>
        <p:txBody>
          <a:bodyPr/>
          <a:lstStyle/>
          <a:p>
            <a:fld id="{6A03A8E2-264A-4B4F-B8CD-23A5C02E4149}" type="slidenum">
              <a:rPr lang="en-GB" smtClean="0"/>
              <a:t>16</a:t>
            </a:fld>
            <a:endParaRPr lang="en-GB"/>
          </a:p>
        </p:txBody>
      </p:sp>
    </p:spTree>
    <p:extLst>
      <p:ext uri="{BB962C8B-B14F-4D97-AF65-F5344CB8AC3E}">
        <p14:creationId xmlns:p14="http://schemas.microsoft.com/office/powerpoint/2010/main" val="3860826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rate is established by the </a:t>
            </a:r>
            <a:r>
              <a:rPr lang="en-US" b="1" dirty="0"/>
              <a:t>Sinoatrial Node (SAN)</a:t>
            </a:r>
            <a:r>
              <a:rPr lang="en-US" dirty="0"/>
              <a:t> – the pacemaker of the cardiac muscle. In the absence of any influences the SAN pacing rate would be 100 bpm, however heart rate and cardiac output must be able to vary in response to the needs of the body.</a:t>
            </a:r>
          </a:p>
          <a:p>
            <a:r>
              <a:rPr lang="en-US" dirty="0"/>
              <a:t>By influencing the cells in the SAN, nerve impulses and hormones can affect the speed at which the SAN generates electrical impulse. This affects the heart rate (or </a:t>
            </a:r>
            <a:r>
              <a:rPr lang="en-US" b="1" dirty="0" err="1"/>
              <a:t>chronotrophy</a:t>
            </a:r>
            <a:r>
              <a:rPr lang="en-US" dirty="0"/>
              <a:t>), which in turn affects the cardiac output. In this article we will discuss how hormones and nerve impulses work to control the rate of the heart.</a:t>
            </a:r>
          </a:p>
          <a:p>
            <a:endParaRPr lang="en-GB" dirty="0"/>
          </a:p>
        </p:txBody>
      </p:sp>
      <p:sp>
        <p:nvSpPr>
          <p:cNvPr id="4" name="Slide Number Placeholder 3"/>
          <p:cNvSpPr>
            <a:spLocks noGrp="1"/>
          </p:cNvSpPr>
          <p:nvPr>
            <p:ph type="sldNum" sz="quarter" idx="5"/>
          </p:nvPr>
        </p:nvSpPr>
        <p:spPr/>
        <p:txBody>
          <a:bodyPr/>
          <a:lstStyle/>
          <a:p>
            <a:fld id="{6A03A8E2-264A-4B4F-B8CD-23A5C02E4149}" type="slidenum">
              <a:rPr lang="en-GB" smtClean="0"/>
              <a:t>18</a:t>
            </a:fld>
            <a:endParaRPr lang="en-GB"/>
          </a:p>
        </p:txBody>
      </p:sp>
    </p:spTree>
    <p:extLst>
      <p:ext uri="{BB962C8B-B14F-4D97-AF65-F5344CB8AC3E}">
        <p14:creationId xmlns:p14="http://schemas.microsoft.com/office/powerpoint/2010/main" val="1441810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4D58FA-62D1-4576-9301-878AABEB71E4}" type="slidenum">
              <a:rPr lang="en-US"/>
              <a:pPr/>
              <a:t>20</a:t>
            </a:fld>
            <a:endParaRPr lang="en-US" dirty="0"/>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US" dirty="0"/>
              <a:t>Effects of high blood pressure </a:t>
            </a:r>
          </a:p>
          <a:p>
            <a:endParaRPr lang="en-US" dirty="0"/>
          </a:p>
          <a:p>
            <a:r>
              <a:rPr lang="en-US" sz="1400" dirty="0">
                <a:solidFill>
                  <a:srgbClr val="7030A0"/>
                </a:solidFill>
              </a:rPr>
              <a:t>Hardening of the arteries</a:t>
            </a:r>
          </a:p>
          <a:p>
            <a:r>
              <a:rPr lang="en-US" sz="1400" dirty="0">
                <a:solidFill>
                  <a:srgbClr val="7030A0"/>
                </a:solidFill>
              </a:rPr>
              <a:t>Stroke</a:t>
            </a:r>
          </a:p>
          <a:p>
            <a:r>
              <a:rPr lang="en-US" sz="1400" dirty="0">
                <a:solidFill>
                  <a:srgbClr val="7030A0"/>
                </a:solidFill>
              </a:rPr>
              <a:t>Heart attack</a:t>
            </a:r>
          </a:p>
          <a:p>
            <a:r>
              <a:rPr lang="en-US" sz="1400" dirty="0">
                <a:solidFill>
                  <a:srgbClr val="7030A0"/>
                </a:solidFill>
              </a:rPr>
              <a:t>Kidney damage</a:t>
            </a:r>
          </a:p>
          <a:p>
            <a:r>
              <a:rPr lang="en-US" sz="1400" dirty="0">
                <a:solidFill>
                  <a:srgbClr val="7030A0"/>
                </a:solidFill>
              </a:rPr>
              <a:t>Blindness</a:t>
            </a:r>
            <a:endParaRPr lang="en-US" sz="1400" dirty="0"/>
          </a:p>
        </p:txBody>
      </p:sp>
    </p:spTree>
    <p:extLst>
      <p:ext uri="{BB962C8B-B14F-4D97-AF65-F5344CB8AC3E}">
        <p14:creationId xmlns:p14="http://schemas.microsoft.com/office/powerpoint/2010/main" val="1995344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means you can change it non modifiable means you can’t change it. </a:t>
            </a:r>
          </a:p>
          <a:p>
            <a:endParaRPr lang="en-US" dirty="0"/>
          </a:p>
          <a:p>
            <a:r>
              <a:rPr lang="en-US" dirty="0"/>
              <a:t>For more information please watch the following </a:t>
            </a:r>
          </a:p>
          <a:p>
            <a:endParaRPr lang="en-US" dirty="0"/>
          </a:p>
          <a:p>
            <a:r>
              <a:rPr lang="en-GB" dirty="0">
                <a:hlinkClick r:id="rId3"/>
              </a:rPr>
              <a:t>https://www.youtube.com/watch?v=RrXJsf9x_sY</a:t>
            </a:r>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21</a:t>
            </a:fld>
            <a:endParaRPr lang="en-GB"/>
          </a:p>
        </p:txBody>
      </p:sp>
    </p:spTree>
    <p:extLst>
      <p:ext uri="{BB962C8B-B14F-4D97-AF65-F5344CB8AC3E}">
        <p14:creationId xmlns:p14="http://schemas.microsoft.com/office/powerpoint/2010/main" val="418593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4477-BB27-4C08-A05E-DDCE221161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2B4F79-E9DB-4E2C-9E01-7CB7CD63DE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313164-76C3-4FF3-AC41-AE50301503FC}"/>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0F3D3A46-2DC2-43A4-833A-44C6A2D79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AB10E3-3BAB-43BC-BEEA-DBED87357143}"/>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753453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682C2-61CA-4C14-AE77-9A5B7FDD37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21559-DDC3-47BE-B2BB-C09B491F18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510E6-2B8C-46A8-BF32-F23D982E691A}"/>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122FAB87-D24A-45E5-B65F-44C88FC21C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9CB18-0E6D-46CD-BA9B-64AEA9E176C4}"/>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1512705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B5FC-4B0C-4B79-BBAD-DC92B8BB42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887A7D-F0EA-449E-A402-504AB2E9BE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749385-AE7F-4E64-A1BC-4BA434EAE9C0}"/>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07732219-6DCB-482D-A416-30046C79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33866-6375-4638-BF6A-6366138BDA28}"/>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2902298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4033-C5B8-408D-B0BE-CA610D315B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0E4FEB-406B-443C-859D-3F869D0589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BE099D-6F9E-4F74-9BD3-266E4B6CB1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CFC117-E532-42C1-A4CB-17C472BB84B9}"/>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6" name="Footer Placeholder 5">
            <a:extLst>
              <a:ext uri="{FF2B5EF4-FFF2-40B4-BE49-F238E27FC236}">
                <a16:creationId xmlns:a16="http://schemas.microsoft.com/office/drawing/2014/main" id="{A1A079D4-E256-40CE-A000-B171DCB3E3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FA670A-8C3D-48FD-BDD3-A0985A64BC2C}"/>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1726336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040F-7204-423C-B03C-CC310D6A42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C9C35-0B5D-4CF3-BD3F-C2109F7D68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E36927-4E2E-4410-9F3F-520362D7D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1CC8C5-FB08-4781-8F48-7D6906DAEB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D15277-1003-43FA-9E26-5D43AC331F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0EBE27-F082-4BDD-B17B-7EDC1A49B7A4}"/>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8" name="Footer Placeholder 7">
            <a:extLst>
              <a:ext uri="{FF2B5EF4-FFF2-40B4-BE49-F238E27FC236}">
                <a16:creationId xmlns:a16="http://schemas.microsoft.com/office/drawing/2014/main" id="{046A6E06-D413-4015-A238-244DD5F921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11228D-8ADF-4D82-B1AD-229BB0B0D1CC}"/>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1292289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91E6A-D21B-450F-AB40-75478035D9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81090A-2F0F-443E-B556-C27908D9A07D}"/>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4" name="Footer Placeholder 3">
            <a:extLst>
              <a:ext uri="{FF2B5EF4-FFF2-40B4-BE49-F238E27FC236}">
                <a16:creationId xmlns:a16="http://schemas.microsoft.com/office/drawing/2014/main" id="{543B6FDE-601D-4C64-BCBE-1A468F18C8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F1B210-525F-4843-B07C-8EC00E95A158}"/>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169349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DEA96-01E6-4C2E-9B54-77925EF7F43A}"/>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3" name="Footer Placeholder 2">
            <a:extLst>
              <a:ext uri="{FF2B5EF4-FFF2-40B4-BE49-F238E27FC236}">
                <a16:creationId xmlns:a16="http://schemas.microsoft.com/office/drawing/2014/main" id="{8A951469-4F7E-4191-9BDD-8B2404D0E8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0CAA10-4846-4A83-BA22-DBF20494DBD3}"/>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3772005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BBA6-95C5-4A3A-825D-E04F35C050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24AE20-056E-4DEE-8C9E-E1DE6B70FE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386215-3EC6-4B00-8A1D-FF1DACD764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7FF30-F9C8-4B72-B906-EFA7BB20EDA9}"/>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6" name="Footer Placeholder 5">
            <a:extLst>
              <a:ext uri="{FF2B5EF4-FFF2-40B4-BE49-F238E27FC236}">
                <a16:creationId xmlns:a16="http://schemas.microsoft.com/office/drawing/2014/main" id="{F7404CAC-67D9-4D96-AE09-9A0753FFE5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9516C9-ECC5-4D54-819F-7F145B436037}"/>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3546091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496C-D0F1-4F33-8AEB-5ED6FAC3E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F661D3-BC2F-4AE9-8B1C-A06EDCA152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AB4AD1-022E-4846-9F68-032BCA3D48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21055-A57A-4C02-AFFF-8DB788D9B454}"/>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6" name="Footer Placeholder 5">
            <a:extLst>
              <a:ext uri="{FF2B5EF4-FFF2-40B4-BE49-F238E27FC236}">
                <a16:creationId xmlns:a16="http://schemas.microsoft.com/office/drawing/2014/main" id="{94414483-774B-481B-9394-8ED8E4A63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11F18A-7F86-4EAE-9FBF-C1742A467C5B}"/>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2449362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EB43-A86F-4A6C-92C2-1D59BB51F6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B3FE82-997B-4871-BD9A-222A25050E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DED827-D61C-4422-9834-C32520E3DF76}"/>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AE309F7A-30AD-4CB2-AE8D-AC32BB891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301EFD-D401-408E-9898-5CEAAB13B08A}"/>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2808772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B3CABD-732C-4271-B6BD-9D5D98571F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E265E2-C239-4AB6-9339-9E138A46A3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6A61D9-56E1-4C50-87E6-F02EB9D68C23}"/>
              </a:ext>
            </a:extLst>
          </p:cNvPr>
          <p:cNvSpPr>
            <a:spLocks noGrp="1"/>
          </p:cNvSpPr>
          <p:nvPr>
            <p:ph type="dt" sz="half" idx="10"/>
          </p:nvPr>
        </p:nvSpPr>
        <p:spPr/>
        <p:txBody>
          <a:body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37DBF5BA-CB57-424A-9FE1-A93D4F054B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53A16-D9C4-419C-B215-8E24F9EF23B8}"/>
              </a:ext>
            </a:extLst>
          </p:cNvPr>
          <p:cNvSpPr>
            <a:spLocks noGrp="1"/>
          </p:cNvSpPr>
          <p:nvPr>
            <p:ph type="sldNum" sz="quarter" idx="12"/>
          </p:nvPr>
        </p:nvSpPr>
        <p:spPr/>
        <p:txBody>
          <a:bodyPr/>
          <a:lstStyle/>
          <a:p>
            <a:fld id="{0AB53DCA-1A32-4B66-A182-3E345A568EE8}" type="slidenum">
              <a:rPr lang="en-GB" smtClean="0"/>
              <a:t>‹#›</a:t>
            </a:fld>
            <a:endParaRPr lang="en-GB"/>
          </a:p>
        </p:txBody>
      </p:sp>
    </p:spTree>
    <p:extLst>
      <p:ext uri="{BB962C8B-B14F-4D97-AF65-F5344CB8AC3E}">
        <p14:creationId xmlns:p14="http://schemas.microsoft.com/office/powerpoint/2010/main" val="3929602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301625"/>
            <a:ext cx="10363200" cy="1462088"/>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9"/>
          <p:cNvSpPr>
            <a:spLocks noGrp="1" noChangeArrowheads="1"/>
          </p:cNvSpPr>
          <p:nvPr>
            <p:ph type="dt" sz="half" idx="10"/>
          </p:nvPr>
        </p:nvSpPr>
        <p:spPr/>
        <p:txBody>
          <a:bodyPr/>
          <a:lstStyle>
            <a:lvl1pPr>
              <a:defRPr/>
            </a:lvl1pPr>
          </a:lstStyle>
          <a:p>
            <a:pPr>
              <a:defRPr/>
            </a:pPr>
            <a:endParaRPr lang="en-US" altLang="zh-CN"/>
          </a:p>
        </p:txBody>
      </p:sp>
      <p:sp>
        <p:nvSpPr>
          <p:cNvPr id="6" name="Rectangle 140"/>
          <p:cNvSpPr>
            <a:spLocks noGrp="1" noChangeArrowheads="1"/>
          </p:cNvSpPr>
          <p:nvPr>
            <p:ph type="ftr" sz="quarter" idx="11"/>
          </p:nvPr>
        </p:nvSpPr>
        <p:spPr/>
        <p:txBody>
          <a:bodyPr/>
          <a:lstStyle>
            <a:lvl1pPr>
              <a:defRPr/>
            </a:lvl1pPr>
          </a:lstStyle>
          <a:p>
            <a:pPr>
              <a:defRPr/>
            </a:pPr>
            <a:endParaRPr lang="en-US" altLang="zh-CN"/>
          </a:p>
        </p:txBody>
      </p:sp>
      <p:sp>
        <p:nvSpPr>
          <p:cNvPr id="7" name="Rectangle 141"/>
          <p:cNvSpPr>
            <a:spLocks noGrp="1" noChangeArrowheads="1"/>
          </p:cNvSpPr>
          <p:nvPr>
            <p:ph type="sldNum" sz="quarter" idx="12"/>
          </p:nvPr>
        </p:nvSpPr>
        <p:spPr/>
        <p:txBody>
          <a:bodyPr/>
          <a:lstStyle>
            <a:lvl1pPr>
              <a:defRPr/>
            </a:lvl1pPr>
          </a:lstStyle>
          <a:p>
            <a:pPr>
              <a:defRPr/>
            </a:pPr>
            <a:fld id="{2F4704AF-18E5-483D-8F47-1FD0A634B1E0}" type="slidenum">
              <a:rPr lang="en-US" altLang="zh-CN"/>
              <a:pPr>
                <a:defRPr/>
              </a:pPr>
              <a:t>‹#›</a:t>
            </a:fld>
            <a:endParaRPr lang="en-US" altLang="zh-CN"/>
          </a:p>
        </p:txBody>
      </p:sp>
    </p:spTree>
    <p:extLst>
      <p:ext uri="{BB962C8B-B14F-4D97-AF65-F5344CB8AC3E}">
        <p14:creationId xmlns:p14="http://schemas.microsoft.com/office/powerpoint/2010/main" val="2024021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70F39-5D3E-496B-AD21-EAAC1750F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6702A1-992D-4148-A7B0-4BDAB5EF99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14CB51-E58B-42BD-911A-8091308F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F6CDA1-B21D-4681-A930-BF27270FA88B}" type="datetimeFigureOut">
              <a:rPr lang="en-GB" smtClean="0"/>
              <a:t>28/10/2020</a:t>
            </a:fld>
            <a:endParaRPr lang="en-GB"/>
          </a:p>
        </p:txBody>
      </p:sp>
      <p:sp>
        <p:nvSpPr>
          <p:cNvPr id="5" name="Footer Placeholder 4">
            <a:extLst>
              <a:ext uri="{FF2B5EF4-FFF2-40B4-BE49-F238E27FC236}">
                <a16:creationId xmlns:a16="http://schemas.microsoft.com/office/drawing/2014/main" id="{1B251C9E-DACA-4F3D-B0DC-68CDE60DF4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E28C3F-6388-4348-A153-CA7C767618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B53DCA-1A32-4B66-A182-3E345A568EE8}" type="slidenum">
              <a:rPr lang="en-GB" smtClean="0"/>
              <a:t>‹#›</a:t>
            </a:fld>
            <a:endParaRPr lang="en-GB"/>
          </a:p>
        </p:txBody>
      </p:sp>
    </p:spTree>
    <p:extLst>
      <p:ext uri="{BB962C8B-B14F-4D97-AF65-F5344CB8AC3E}">
        <p14:creationId xmlns:p14="http://schemas.microsoft.com/office/powerpoint/2010/main" val="4023478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J97G6BeYW0I?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ecXJ7to6Lb4?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XMsJ-3qRVJM?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mjTMZ_sm0LQ?feature=oembed" TargetMode="Externa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RQ10vSuTkf8?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uM8yQNZ0x10?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Ab9OZsDECZw?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86834" y="1153572"/>
            <a:ext cx="3200400" cy="4461163"/>
          </a:xfrm>
        </p:spPr>
        <p:txBody>
          <a:bodyPr>
            <a:normAutofit/>
          </a:bodyPr>
          <a:lstStyle/>
          <a:p>
            <a:r>
              <a:rPr lang="en-GB">
                <a:solidFill>
                  <a:srgbClr val="FFFFFF"/>
                </a:solidFill>
              </a:rPr>
              <a:t>Learning Outcomes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23" name="Rectangle 3"/>
          <p:cNvSpPr>
            <a:spLocks noGrp="1" noChangeArrowheads="1"/>
          </p:cNvSpPr>
          <p:nvPr>
            <p:ph idx="1"/>
          </p:nvPr>
        </p:nvSpPr>
        <p:spPr>
          <a:xfrm>
            <a:off x="4447308" y="591344"/>
            <a:ext cx="6906491" cy="5585619"/>
          </a:xfrm>
        </p:spPr>
        <p:txBody>
          <a:bodyPr anchor="ctr">
            <a:normAutofit/>
          </a:bodyPr>
          <a:lstStyle/>
          <a:p>
            <a:r>
              <a:rPr lang="en-GB" dirty="0"/>
              <a:t>Define blood pressure</a:t>
            </a:r>
          </a:p>
          <a:p>
            <a:r>
              <a:rPr lang="en-US" dirty="0"/>
              <a:t>State why its important to study normal mechanism of blood pressure – for example what is the effect of hypertension</a:t>
            </a:r>
            <a:endParaRPr lang="en-GB" dirty="0"/>
          </a:p>
          <a:p>
            <a:r>
              <a:rPr lang="en-GB" dirty="0"/>
              <a:t>State the function of blood pressure</a:t>
            </a:r>
          </a:p>
          <a:p>
            <a:r>
              <a:rPr lang="en-US" dirty="0"/>
              <a:t>Name factors that influence blood pressure.</a:t>
            </a:r>
            <a:endParaRPr lang="en-GB" dirty="0"/>
          </a:p>
          <a:p>
            <a:r>
              <a:rPr lang="en-GB" dirty="0"/>
              <a:t>Define cardiac output and state how it is calculated</a:t>
            </a:r>
          </a:p>
          <a:p>
            <a:r>
              <a:rPr lang="en-GB" dirty="0"/>
              <a:t>Discuss the factors that are involved in cardiac output  </a:t>
            </a:r>
          </a:p>
          <a:p>
            <a:endParaRPr lang="en-GB" dirty="0">
              <a:latin typeface="Times New Roman" pitchFamily="18" charset="0"/>
            </a:endParaRPr>
          </a:p>
        </p:txBody>
      </p:sp>
    </p:spTree>
    <p:extLst>
      <p:ext uri="{BB962C8B-B14F-4D97-AF65-F5344CB8AC3E}">
        <p14:creationId xmlns:p14="http://schemas.microsoft.com/office/powerpoint/2010/main" val="27895363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269E00-5A6E-4CC5-AB66-E01FCB8BC6A3}"/>
              </a:ext>
            </a:extLst>
          </p:cNvPr>
          <p:cNvSpPr>
            <a:spLocks noGrp="1"/>
          </p:cNvSpPr>
          <p:nvPr>
            <p:ph type="title"/>
          </p:nvPr>
        </p:nvSpPr>
        <p:spPr>
          <a:xfrm>
            <a:off x="640079" y="2053641"/>
            <a:ext cx="3669161" cy="2760098"/>
          </a:xfrm>
        </p:spPr>
        <p:txBody>
          <a:bodyPr>
            <a:normAutofit/>
          </a:bodyPr>
          <a:lstStyle/>
          <a:p>
            <a:r>
              <a:rPr lang="en-US">
                <a:solidFill>
                  <a:srgbClr val="FFFFFF"/>
                </a:solidFill>
              </a:rPr>
              <a:t>Definition of blood pressure </a:t>
            </a:r>
            <a:endParaRPr lang="en-GB">
              <a:solidFill>
                <a:srgbClr val="FFFFFF"/>
              </a:solidFill>
            </a:endParaRPr>
          </a:p>
        </p:txBody>
      </p:sp>
      <p:sp>
        <p:nvSpPr>
          <p:cNvPr id="3" name="Content Placeholder 2">
            <a:extLst>
              <a:ext uri="{FF2B5EF4-FFF2-40B4-BE49-F238E27FC236}">
                <a16:creationId xmlns:a16="http://schemas.microsoft.com/office/drawing/2014/main" id="{A50C263C-6C83-4B2C-98F0-873A93F5F8A7}"/>
              </a:ext>
            </a:extLst>
          </p:cNvPr>
          <p:cNvSpPr>
            <a:spLocks noGrp="1"/>
          </p:cNvSpPr>
          <p:nvPr>
            <p:ph idx="1"/>
          </p:nvPr>
        </p:nvSpPr>
        <p:spPr>
          <a:xfrm>
            <a:off x="6090574" y="801866"/>
            <a:ext cx="5306084" cy="5230634"/>
          </a:xfrm>
        </p:spPr>
        <p:txBody>
          <a:bodyPr anchor="ctr">
            <a:normAutofit/>
          </a:bodyPr>
          <a:lstStyle/>
          <a:p>
            <a:r>
              <a:rPr lang="en-US" sz="2400" b="0" i="0">
                <a:solidFill>
                  <a:srgbClr val="000000"/>
                </a:solidFill>
                <a:effectLst/>
                <a:latin typeface="Roboto"/>
              </a:rPr>
              <a:t>Blood pressure (BP) is the pressure of circulating blood against the walls of blood vessels. Most of this pressure results from the heart pumping blood through the circulatory system</a:t>
            </a:r>
            <a:endParaRPr lang="en-GB" sz="2400">
              <a:solidFill>
                <a:srgbClr val="000000"/>
              </a:solidFill>
            </a:endParaRPr>
          </a:p>
        </p:txBody>
      </p:sp>
    </p:spTree>
    <p:extLst>
      <p:ext uri="{BB962C8B-B14F-4D97-AF65-F5344CB8AC3E}">
        <p14:creationId xmlns:p14="http://schemas.microsoft.com/office/powerpoint/2010/main" val="440380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62001" y="803325"/>
            <a:ext cx="5314536" cy="1325563"/>
          </a:xfrm>
        </p:spPr>
        <p:txBody>
          <a:bodyPr>
            <a:normAutofit/>
          </a:bodyPr>
          <a:lstStyle/>
          <a:p>
            <a:r>
              <a:rPr lang="en-GB"/>
              <a:t>What is Blood Pressure?</a:t>
            </a:r>
          </a:p>
        </p:txBody>
      </p:sp>
      <p:sp>
        <p:nvSpPr>
          <p:cNvPr id="6147" name="Rectangle 3"/>
          <p:cNvSpPr>
            <a:spLocks noGrp="1" noChangeArrowheads="1"/>
          </p:cNvSpPr>
          <p:nvPr>
            <p:ph idx="1"/>
          </p:nvPr>
        </p:nvSpPr>
        <p:spPr>
          <a:xfrm>
            <a:off x="762000" y="2279018"/>
            <a:ext cx="5314543" cy="3375920"/>
          </a:xfrm>
        </p:spPr>
        <p:txBody>
          <a:bodyPr anchor="t">
            <a:normAutofit/>
          </a:bodyPr>
          <a:lstStyle/>
          <a:p>
            <a:r>
              <a:rPr lang="en-GB" sz="1800" dirty="0"/>
              <a:t>Blood pressure is the amount of force exerted by the blood against the walls of the blood vessel</a:t>
            </a:r>
          </a:p>
          <a:p>
            <a:r>
              <a:rPr lang="en-GB" sz="1800" dirty="0"/>
              <a:t>Blood must circulate through the body and organs to maintain life; </a:t>
            </a:r>
          </a:p>
          <a:p>
            <a:pPr lvl="1">
              <a:buNone/>
            </a:pPr>
            <a:r>
              <a:rPr lang="en-GB" sz="1800" dirty="0"/>
              <a:t>	To carry oxygen and nutrients to the cells </a:t>
            </a:r>
          </a:p>
          <a:p>
            <a:pPr lvl="1">
              <a:buNone/>
            </a:pPr>
            <a:r>
              <a:rPr lang="en-GB" sz="1800" dirty="0"/>
              <a:t>	To remove waste products from the cells</a:t>
            </a:r>
          </a:p>
          <a:p>
            <a:pPr>
              <a:buNone/>
            </a:pPr>
            <a:endParaRPr lang="en-GB" sz="1800" dirty="0"/>
          </a:p>
        </p:txBody>
      </p:sp>
      <p:sp>
        <p:nvSpPr>
          <p:cNvPr id="138" name="Freeform: Shape 13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5" name="Graphic 134" descr="Heart Organ">
            <a:extLst>
              <a:ext uri="{FF2B5EF4-FFF2-40B4-BE49-F238E27FC236}">
                <a16:creationId xmlns:a16="http://schemas.microsoft.com/office/drawing/2014/main" id="{38C6E935-9C9A-457E-B4FA-1E20A4B253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3796309592"/>
      </p:ext>
    </p:extLst>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14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5234" name="Rectangle 2"/>
          <p:cNvSpPr>
            <a:spLocks noGrp="1" noChangeArrowheads="1"/>
          </p:cNvSpPr>
          <p:nvPr>
            <p:ph type="title"/>
          </p:nvPr>
        </p:nvSpPr>
        <p:spPr>
          <a:xfrm>
            <a:off x="1146879" y="998002"/>
            <a:ext cx="3182940" cy="1471959"/>
          </a:xfrm>
        </p:spPr>
        <p:txBody>
          <a:bodyPr>
            <a:normAutofit/>
          </a:bodyPr>
          <a:lstStyle/>
          <a:p>
            <a:r>
              <a:rPr lang="en-US" sz="3600">
                <a:solidFill>
                  <a:srgbClr val="FFFFFF"/>
                </a:solidFill>
              </a:rPr>
              <a:t>Arterial Blood Pressure</a:t>
            </a:r>
          </a:p>
        </p:txBody>
      </p:sp>
      <p:sp>
        <p:nvSpPr>
          <p:cNvPr id="95235" name="Rectangle 3"/>
          <p:cNvSpPr>
            <a:spLocks noGrp="1" noChangeArrowheads="1"/>
          </p:cNvSpPr>
          <p:nvPr>
            <p:ph idx="1"/>
          </p:nvPr>
        </p:nvSpPr>
        <p:spPr>
          <a:xfrm>
            <a:off x="1139635" y="2546161"/>
            <a:ext cx="3200451" cy="2985929"/>
          </a:xfrm>
        </p:spPr>
        <p:txBody>
          <a:bodyPr anchor="t">
            <a:normAutofit/>
          </a:bodyPr>
          <a:lstStyle/>
          <a:p>
            <a:endParaRPr lang="en-US" sz="2400">
              <a:solidFill>
                <a:srgbClr val="FEFFFF"/>
              </a:solidFill>
            </a:endParaRPr>
          </a:p>
          <a:p>
            <a:endParaRPr lang="en-US" sz="2400">
              <a:solidFill>
                <a:srgbClr val="FEFFFF"/>
              </a:solidFill>
            </a:endParaRPr>
          </a:p>
          <a:p>
            <a:pPr marL="457200" lvl="1" indent="0">
              <a:buNone/>
            </a:pPr>
            <a:endParaRPr lang="en-US">
              <a:solidFill>
                <a:srgbClr val="FEFFFF"/>
              </a:solidFill>
            </a:endParaRPr>
          </a:p>
          <a:p>
            <a:pPr lvl="1">
              <a:buNone/>
            </a:pPr>
            <a:endParaRPr lang="en-US">
              <a:solidFill>
                <a:srgbClr val="FEFFFF"/>
              </a:solidFill>
            </a:endParaRPr>
          </a:p>
          <a:p>
            <a:pPr lvl="1">
              <a:buNone/>
            </a:pPr>
            <a:endParaRPr lang="en-US">
              <a:solidFill>
                <a:srgbClr val="FEFFFF"/>
              </a:solidFill>
            </a:endParaRPr>
          </a:p>
          <a:p>
            <a:pPr lvl="1">
              <a:buNone/>
            </a:pPr>
            <a:endParaRPr lang="en-US">
              <a:solidFill>
                <a:srgbClr val="FEFFFF"/>
              </a:solidFill>
            </a:endParaRPr>
          </a:p>
        </p:txBody>
      </p:sp>
      <p:pic>
        <p:nvPicPr>
          <p:cNvPr id="3" name="Online Media 2" title="What is blood pressure? | Circulatory system physiology | NCLEX-RN | Khan Academy">
            <a:hlinkClick r:id="" action="ppaction://media"/>
            <a:extLst>
              <a:ext uri="{FF2B5EF4-FFF2-40B4-BE49-F238E27FC236}">
                <a16:creationId xmlns:a16="http://schemas.microsoft.com/office/drawing/2014/main" id="{E536AE3B-712B-4E7F-915A-36E06E8F550D}"/>
              </a:ext>
            </a:extLst>
          </p:cNvPr>
          <p:cNvPicPr>
            <a:picLocks noRot="1" noChangeAspect="1"/>
          </p:cNvPicPr>
          <p:nvPr>
            <a:videoFile r:link="rId1"/>
          </p:nvPr>
        </p:nvPicPr>
        <p:blipFill>
          <a:blip r:embed="rId4"/>
          <a:stretch>
            <a:fillRect/>
          </a:stretch>
        </p:blipFill>
        <p:spPr>
          <a:xfrm>
            <a:off x="4998268" y="817137"/>
            <a:ext cx="6539075" cy="4904306"/>
          </a:xfrm>
          <a:prstGeom prst="rect">
            <a:avLst/>
          </a:prstGeom>
        </p:spPr>
      </p:pic>
    </p:spTree>
    <p:extLst>
      <p:ext uri="{BB962C8B-B14F-4D97-AF65-F5344CB8AC3E}">
        <p14:creationId xmlns:p14="http://schemas.microsoft.com/office/powerpoint/2010/main" val="112845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86834" y="1153572"/>
            <a:ext cx="3200400" cy="4461163"/>
          </a:xfrm>
        </p:spPr>
        <p:txBody>
          <a:bodyPr>
            <a:normAutofit/>
          </a:bodyPr>
          <a:lstStyle/>
          <a:p>
            <a:r>
              <a:rPr lang="en-GB" u="sng">
                <a:solidFill>
                  <a:srgbClr val="FFFFFF"/>
                </a:solidFill>
                <a:latin typeface="Constantia" pitchFamily="18" charset="0"/>
              </a:rPr>
              <a:t>Blood Pressure</a:t>
            </a:r>
            <a:endParaRPr lang="en-GB">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p:cNvSpPr>
            <a:spLocks noGrp="1"/>
          </p:cNvSpPr>
          <p:nvPr>
            <p:ph idx="1"/>
          </p:nvPr>
        </p:nvSpPr>
        <p:spPr>
          <a:xfrm>
            <a:off x="4447308" y="591344"/>
            <a:ext cx="6906491" cy="5585619"/>
          </a:xfrm>
        </p:spPr>
        <p:txBody>
          <a:bodyPr anchor="ctr">
            <a:normAutofit/>
          </a:bodyPr>
          <a:lstStyle/>
          <a:p>
            <a:endParaRPr lang="en-US" sz="2400">
              <a:latin typeface="Constantia" pitchFamily="18" charset="0"/>
              <a:cs typeface="Times New Roman" pitchFamily="18" charset="0"/>
            </a:endParaRPr>
          </a:p>
          <a:p>
            <a:endParaRPr lang="en-US" sz="2400">
              <a:latin typeface="Constantia" pitchFamily="18" charset="0"/>
              <a:cs typeface="Times New Roman" pitchFamily="18" charset="0"/>
            </a:endParaRPr>
          </a:p>
          <a:p>
            <a:r>
              <a:rPr lang="en-US" sz="2400">
                <a:latin typeface="Constantia" pitchFamily="18" charset="0"/>
                <a:cs typeface="Times New Roman" pitchFamily="18" charset="0"/>
              </a:rPr>
              <a:t>Each blood vessel has a blood pressure value – e.g. arterial blood pressure 120 mm Hg systolic </a:t>
            </a:r>
          </a:p>
          <a:p>
            <a:endParaRPr lang="en-US" sz="2400">
              <a:latin typeface="Constantia" pitchFamily="18" charset="0"/>
              <a:cs typeface="Times New Roman" pitchFamily="18" charset="0"/>
            </a:endParaRPr>
          </a:p>
          <a:p>
            <a:r>
              <a:rPr lang="en-US" sz="2400">
                <a:latin typeface="Constantia" pitchFamily="18" charset="0"/>
                <a:cs typeface="Times New Roman" pitchFamily="18" charset="0"/>
              </a:rPr>
              <a:t>Capillary blood pressure averages 25 mm Hg </a:t>
            </a:r>
          </a:p>
          <a:p>
            <a:endParaRPr lang="en-US" sz="2400">
              <a:latin typeface="Constantia" pitchFamily="18" charset="0"/>
              <a:cs typeface="Times New Roman" pitchFamily="18" charset="0"/>
            </a:endParaRPr>
          </a:p>
          <a:p>
            <a:r>
              <a:rPr lang="en-US" sz="2400">
                <a:latin typeface="Constantia" pitchFamily="18" charset="0"/>
                <a:cs typeface="Times New Roman" pitchFamily="18" charset="0"/>
              </a:rPr>
              <a:t>The pressures in the pulmonary system are much lower than systemic circulation </a:t>
            </a:r>
          </a:p>
          <a:p>
            <a:pPr>
              <a:buNone/>
            </a:pPr>
            <a:endParaRPr lang="en-US" sz="2400">
              <a:latin typeface="Constantia" pitchFamily="18" charset="0"/>
              <a:cs typeface="Times New Roman" pitchFamily="18" charset="0"/>
            </a:endParaRPr>
          </a:p>
          <a:p>
            <a:r>
              <a:rPr lang="en-US" sz="2400">
                <a:latin typeface="Constantia" pitchFamily="18" charset="0"/>
                <a:cs typeface="Times New Roman" pitchFamily="18" charset="0"/>
              </a:rPr>
              <a:t>Blood flows from an area of high to an area of low blood pressure - there must be a difference in pressure for the blood to flow.</a:t>
            </a:r>
          </a:p>
        </p:txBody>
      </p:sp>
    </p:spTree>
    <p:extLst>
      <p:ext uri="{BB962C8B-B14F-4D97-AF65-F5344CB8AC3E}">
        <p14:creationId xmlns:p14="http://schemas.microsoft.com/office/powerpoint/2010/main" val="133723593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3FC856E-69F3-4E09-B716-8F40A44D7E20}"/>
              </a:ext>
            </a:extLst>
          </p:cNvPr>
          <p:cNvSpPr>
            <a:spLocks noGrp="1"/>
          </p:cNvSpPr>
          <p:nvPr>
            <p:ph type="title"/>
          </p:nvPr>
        </p:nvSpPr>
        <p:spPr>
          <a:xfrm>
            <a:off x="640079" y="2053641"/>
            <a:ext cx="3669161" cy="2760098"/>
          </a:xfrm>
        </p:spPr>
        <p:txBody>
          <a:bodyPr>
            <a:normAutofit/>
          </a:bodyPr>
          <a:lstStyle/>
          <a:p>
            <a:r>
              <a:rPr lang="en-US">
                <a:solidFill>
                  <a:srgbClr val="FFFFFF"/>
                </a:solidFill>
              </a:rPr>
              <a:t>Mean arterial pressure </a:t>
            </a:r>
            <a:endParaRPr lang="en-GB">
              <a:solidFill>
                <a:srgbClr val="FFFFFF"/>
              </a:solidFill>
            </a:endParaRPr>
          </a:p>
        </p:txBody>
      </p:sp>
      <p:sp>
        <p:nvSpPr>
          <p:cNvPr id="3" name="Content Placeholder 2">
            <a:extLst>
              <a:ext uri="{FF2B5EF4-FFF2-40B4-BE49-F238E27FC236}">
                <a16:creationId xmlns:a16="http://schemas.microsoft.com/office/drawing/2014/main" id="{857665EC-08DE-44DC-A8AF-9EE4B28BE535}"/>
              </a:ext>
            </a:extLst>
          </p:cNvPr>
          <p:cNvSpPr>
            <a:spLocks noGrp="1"/>
          </p:cNvSpPr>
          <p:nvPr>
            <p:ph idx="1"/>
          </p:nvPr>
        </p:nvSpPr>
        <p:spPr>
          <a:xfrm>
            <a:off x="6090574" y="801866"/>
            <a:ext cx="5306084" cy="5230634"/>
          </a:xfrm>
        </p:spPr>
        <p:txBody>
          <a:bodyPr anchor="ctr">
            <a:normAutofit/>
          </a:bodyPr>
          <a:lstStyle/>
          <a:p>
            <a:r>
              <a:rPr lang="en-US" sz="2400" b="0" i="0">
                <a:solidFill>
                  <a:srgbClr val="000000"/>
                </a:solidFill>
                <a:effectLst/>
                <a:latin typeface="Nunito Sans"/>
              </a:rPr>
              <a:t>The term, mean arterial pressure (MAP) can be simply described as average blood pressure recorded in an individual. A single cardiac cycle is taken into consideration for the calculation of mean arterial pressure. Average arterial pressure is another term used to refer to MAP. Calculating the MAP is important from the point of getting an idea about a person’s health.</a:t>
            </a:r>
            <a:endParaRPr lang="en-GB" sz="2400">
              <a:solidFill>
                <a:srgbClr val="000000"/>
              </a:solidFill>
            </a:endParaRPr>
          </a:p>
        </p:txBody>
      </p:sp>
    </p:spTree>
    <p:extLst>
      <p:ext uri="{BB962C8B-B14F-4D97-AF65-F5344CB8AC3E}">
        <p14:creationId xmlns:p14="http://schemas.microsoft.com/office/powerpoint/2010/main" val="3399882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C1FC6AE-3430-46DF-834E-EDF0E0E3EA4D}"/>
              </a:ext>
            </a:extLst>
          </p:cNvPr>
          <p:cNvSpPr>
            <a:spLocks noGrp="1"/>
          </p:cNvSpPr>
          <p:nvPr>
            <p:ph type="title"/>
          </p:nvPr>
        </p:nvSpPr>
        <p:spPr>
          <a:xfrm>
            <a:off x="6094105" y="802955"/>
            <a:ext cx="4977976" cy="1454051"/>
          </a:xfrm>
        </p:spPr>
        <p:txBody>
          <a:bodyPr>
            <a:normAutofit/>
          </a:bodyPr>
          <a:lstStyle/>
          <a:p>
            <a:r>
              <a:rPr lang="en-US">
                <a:solidFill>
                  <a:srgbClr val="000000"/>
                </a:solidFill>
              </a:rPr>
              <a:t>Mean arterial pressure </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rt with Pulse">
            <a:extLst>
              <a:ext uri="{FF2B5EF4-FFF2-40B4-BE49-F238E27FC236}">
                <a16:creationId xmlns:a16="http://schemas.microsoft.com/office/drawing/2014/main" id="{B0C0DB37-6052-4C81-9B27-B12DF3C2D9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F19FA5C-EA22-4153-84C9-ECAB69567B63}"/>
              </a:ext>
            </a:extLst>
          </p:cNvPr>
          <p:cNvSpPr>
            <a:spLocks noGrp="1"/>
          </p:cNvSpPr>
          <p:nvPr>
            <p:ph idx="1"/>
          </p:nvPr>
        </p:nvSpPr>
        <p:spPr>
          <a:xfrm>
            <a:off x="6090574" y="2421682"/>
            <a:ext cx="4977578" cy="3639289"/>
          </a:xfrm>
        </p:spPr>
        <p:txBody>
          <a:bodyPr anchor="ctr">
            <a:normAutofit/>
          </a:bodyPr>
          <a:lstStyle/>
          <a:p>
            <a:r>
              <a:rPr lang="en-US" sz="2000" b="0" i="0">
                <a:solidFill>
                  <a:srgbClr val="000000"/>
                </a:solidFill>
                <a:effectLst/>
                <a:latin typeface="Nunito Sans"/>
              </a:rPr>
              <a:t>The mean arterial pressure normal range is 70-110 mmHg. A minimum MAP of 60 mmHg is necessary for proper perfusion (blood flow) to body organs like the kidneys, brain and coronary arteries. The measure of the MAP, therefore, becomes an indicator of the health of these organs.</a:t>
            </a:r>
            <a:endParaRPr lang="en-GB" sz="2000">
              <a:solidFill>
                <a:srgbClr val="000000"/>
              </a:solidFill>
            </a:endParaRPr>
          </a:p>
        </p:txBody>
      </p:sp>
    </p:spTree>
    <p:extLst>
      <p:ext uri="{BB962C8B-B14F-4D97-AF65-F5344CB8AC3E}">
        <p14:creationId xmlns:p14="http://schemas.microsoft.com/office/powerpoint/2010/main" val="659750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778" name="Picture 2"/>
          <p:cNvPicPr>
            <a:picLocks noChangeAspect="1" noChangeArrowheads="1"/>
          </p:cNvPicPr>
          <p:nvPr/>
        </p:nvPicPr>
        <p:blipFill>
          <a:blip r:embed="rId2" cstate="print"/>
          <a:stretch>
            <a:fillRect/>
          </a:stretch>
        </p:blipFill>
        <p:spPr bwMode="auto">
          <a:xfrm>
            <a:off x="2381956" y="643467"/>
            <a:ext cx="7428088" cy="5571066"/>
          </a:xfrm>
          <a:prstGeom prst="rect">
            <a:avLst/>
          </a:prstGeom>
          <a:noFill/>
        </p:spPr>
      </p:pic>
    </p:spTree>
    <p:extLst>
      <p:ext uri="{BB962C8B-B14F-4D97-AF65-F5344CB8AC3E}">
        <p14:creationId xmlns:p14="http://schemas.microsoft.com/office/powerpoint/2010/main" val="1529632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u="sng">
                <a:solidFill>
                  <a:schemeClr val="bg1"/>
                </a:solidFill>
                <a:latin typeface="Constantia" pitchFamily="18" charset="0"/>
              </a:rPr>
              <a:t>Function of blood pressure</a:t>
            </a:r>
            <a:endParaRPr lang="en-GB">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544DA5-6FE9-485A-947B-765445231A8C}"/>
              </a:ext>
            </a:extLst>
          </p:cNvPr>
          <p:cNvGraphicFramePr>
            <a:graphicFrameLocks noGrp="1"/>
          </p:cNvGraphicFramePr>
          <p:nvPr>
            <p:ph idx="1"/>
            <p:extLst>
              <p:ext uri="{D42A27DB-BD31-4B8C-83A1-F6EECF244321}">
                <p14:modId xmlns:p14="http://schemas.microsoft.com/office/powerpoint/2010/main" val="4125118085"/>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411890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5"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78">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5602" name="Rectangle 2"/>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sz="4000" b="1" kern="1200">
                <a:solidFill>
                  <a:srgbClr val="FFFFFF"/>
                </a:solidFill>
                <a:latin typeface="+mj-lt"/>
                <a:ea typeface="+mj-ea"/>
                <a:cs typeface="+mj-cs"/>
              </a:rPr>
              <a:t>Factors which influence blood pressure</a:t>
            </a:r>
            <a:endParaRPr lang="en-US" sz="4000" u="sng" kern="1200">
              <a:solidFill>
                <a:srgbClr val="FFFFFF"/>
              </a:solidFill>
              <a:latin typeface="+mj-lt"/>
              <a:ea typeface="+mj-ea"/>
              <a:cs typeface="+mj-cs"/>
            </a:endParaRPr>
          </a:p>
        </p:txBody>
      </p:sp>
      <p:sp>
        <p:nvSpPr>
          <p:cNvPr id="25603" name="Rectangle 3"/>
          <p:cNvSpPr>
            <a:spLocks noGrp="1" noChangeArrowheads="1"/>
          </p:cNvSpPr>
          <p:nvPr>
            <p:ph sz="half" idx="1"/>
          </p:nvPr>
        </p:nvSpPr>
        <p:spPr>
          <a:xfrm>
            <a:off x="1424904" y="2494450"/>
            <a:ext cx="4053545" cy="3563159"/>
          </a:xfrm>
        </p:spPr>
        <p:txBody>
          <a:bodyPr vert="horz" lIns="91440" tIns="45720" rIns="91440" bIns="45720" rtlCol="0">
            <a:normAutofit/>
          </a:bodyPr>
          <a:lstStyle/>
          <a:p>
            <a:pPr marL="457200"/>
            <a:endParaRPr lang="en-US" sz="1900" dirty="0"/>
          </a:p>
          <a:p>
            <a:pPr marL="457200"/>
            <a:endParaRPr lang="en-US" sz="1900" dirty="0"/>
          </a:p>
          <a:p>
            <a:pPr marL="457200"/>
            <a:r>
              <a:rPr lang="en-US" sz="1900" dirty="0"/>
              <a:t>Cardiac output (</a:t>
            </a:r>
            <a:r>
              <a:rPr lang="en-US" sz="1900" b="1" dirty="0"/>
              <a:t>CO</a:t>
            </a:r>
            <a:r>
              <a:rPr lang="en-US" sz="1900" dirty="0"/>
              <a:t>) </a:t>
            </a:r>
          </a:p>
          <a:p>
            <a:pPr marL="457200"/>
            <a:r>
              <a:rPr lang="en-US" sz="1900" dirty="0"/>
              <a:t>Total Peripheral Resistance (</a:t>
            </a:r>
            <a:r>
              <a:rPr lang="en-US" sz="1900" b="1" dirty="0"/>
              <a:t>TPR</a:t>
            </a:r>
            <a:r>
              <a:rPr lang="en-US" sz="1900" dirty="0"/>
              <a:t>)</a:t>
            </a:r>
          </a:p>
          <a:p>
            <a:pPr marL="457200"/>
            <a:endParaRPr lang="en-US" sz="1900" dirty="0"/>
          </a:p>
          <a:p>
            <a:pPr marL="457200"/>
            <a:r>
              <a:rPr lang="en-US" sz="1900" dirty="0"/>
              <a:t>Or </a:t>
            </a:r>
            <a:r>
              <a:rPr lang="en-US" sz="1900" b="1" dirty="0"/>
              <a:t>BP =  CO  x  TPR</a:t>
            </a:r>
          </a:p>
          <a:p>
            <a:pPr marL="457200"/>
            <a:endParaRPr lang="en-US" sz="1900" dirty="0"/>
          </a:p>
          <a:p>
            <a:pPr marL="457200"/>
            <a:endParaRPr lang="en-US" sz="1900" dirty="0"/>
          </a:p>
        </p:txBody>
      </p:sp>
      <p:pic>
        <p:nvPicPr>
          <p:cNvPr id="3" name="Online Media 2" title="Regulation of Cardiac Output and Mean Arterial Pressure relationships.">
            <a:hlinkClick r:id="" action="ppaction://media"/>
            <a:extLst>
              <a:ext uri="{FF2B5EF4-FFF2-40B4-BE49-F238E27FC236}">
                <a16:creationId xmlns:a16="http://schemas.microsoft.com/office/drawing/2014/main" id="{4B2220E3-74BF-4F95-AE37-0D59542AEB83}"/>
              </a:ext>
            </a:extLst>
          </p:cNvPr>
          <p:cNvPicPr>
            <a:picLocks noGrp="1" noRot="1" noChangeAspect="1"/>
          </p:cNvPicPr>
          <p:nvPr>
            <p:ph sz="half" idx="2"/>
            <a:videoFile r:link="rId1"/>
          </p:nvPr>
        </p:nvPicPr>
        <p:blipFill>
          <a:blip r:embed="rId4"/>
          <a:stretch>
            <a:fillRect/>
          </a:stretch>
        </p:blipFill>
        <p:spPr>
          <a:xfrm>
            <a:off x="6098892" y="2923386"/>
            <a:ext cx="4802404" cy="2701352"/>
          </a:xfrm>
          <a:prstGeom prst="rect">
            <a:avLst/>
          </a:prstGeom>
        </p:spPr>
      </p:pic>
    </p:spTree>
    <p:extLst>
      <p:ext uri="{BB962C8B-B14F-4D97-AF65-F5344CB8AC3E}">
        <p14:creationId xmlns:p14="http://schemas.microsoft.com/office/powerpoint/2010/main" val="32454241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a:latin typeface="+mj-lt"/>
                <a:ea typeface="+mj-ea"/>
                <a:cs typeface="+mj-cs"/>
              </a:rPr>
              <a:t>Factors Aiding Venous Return</a:t>
            </a:r>
          </a:p>
        </p:txBody>
      </p:sp>
      <p:sp>
        <p:nvSpPr>
          <p:cNvPr id="109572" name="Rectangle 4"/>
          <p:cNvSpPr>
            <a:spLocks noGrp="1" noChangeArrowheads="1"/>
          </p:cNvSpPr>
          <p:nvPr>
            <p:ph idx="1"/>
          </p:nvPr>
        </p:nvSpPr>
        <p:spPr>
          <a:xfrm>
            <a:off x="4965431" y="2438400"/>
            <a:ext cx="6586489" cy="3785419"/>
          </a:xfrm>
        </p:spPr>
        <p:txBody>
          <a:bodyPr vert="horz" lIns="91440" tIns="45720" rIns="91440" bIns="45720" rtlCol="0">
            <a:normAutofit/>
          </a:bodyPr>
          <a:lstStyle/>
          <a:p>
            <a:r>
              <a:rPr lang="en-US" sz="1600" dirty="0"/>
              <a:t>Venous blood pressure alone is too low to promote adequate blood return and is aided by the:</a:t>
            </a:r>
          </a:p>
          <a:p>
            <a:endParaRPr lang="en-US" sz="1600" dirty="0"/>
          </a:p>
          <a:p>
            <a:pPr lvl="1"/>
            <a:r>
              <a:rPr lang="en-US" sz="1600" b="1" dirty="0"/>
              <a:t>Respiratory “pump</a:t>
            </a:r>
            <a:r>
              <a:rPr lang="en-US" sz="1600" dirty="0"/>
              <a:t>” – </a:t>
            </a:r>
            <a:r>
              <a:rPr lang="en-US" sz="1600" i="1" dirty="0"/>
              <a:t>pressure </a:t>
            </a:r>
          </a:p>
          <a:p>
            <a:pPr lvl="1"/>
            <a:r>
              <a:rPr lang="en-US" sz="1600" i="1" dirty="0"/>
              <a:t>	changes</a:t>
            </a:r>
            <a:r>
              <a:rPr lang="en-US" sz="1600" dirty="0"/>
              <a:t> created during breathing suck blood toward the heart by</a:t>
            </a:r>
          </a:p>
          <a:p>
            <a:pPr lvl="1"/>
            <a:r>
              <a:rPr lang="en-US" sz="1600" dirty="0"/>
              <a:t>     squeezing local veins </a:t>
            </a:r>
          </a:p>
          <a:p>
            <a:pPr lvl="1"/>
            <a:endParaRPr lang="en-US" sz="1600" dirty="0"/>
          </a:p>
          <a:p>
            <a:pPr lvl="1"/>
            <a:r>
              <a:rPr lang="en-US" sz="1600" b="1" dirty="0"/>
              <a:t>Muscular “pump”</a:t>
            </a:r>
            <a:r>
              <a:rPr lang="en-US" sz="1600" dirty="0"/>
              <a:t> – </a:t>
            </a:r>
            <a:r>
              <a:rPr lang="en-US" sz="1600" i="1" dirty="0"/>
              <a:t>contraction </a:t>
            </a:r>
          </a:p>
          <a:p>
            <a:pPr lvl="1"/>
            <a:r>
              <a:rPr lang="en-US" sz="1600" i="1" dirty="0"/>
              <a:t>	of skeletal muscles</a:t>
            </a:r>
            <a:r>
              <a:rPr lang="en-US" sz="1600" dirty="0"/>
              <a:t> moves blood </a:t>
            </a:r>
          </a:p>
          <a:p>
            <a:pPr lvl="1"/>
            <a:r>
              <a:rPr lang="en-US" sz="1600" dirty="0"/>
              <a:t>	toward heart</a:t>
            </a:r>
          </a:p>
          <a:p>
            <a:pPr lvl="1"/>
            <a:endParaRPr lang="en-US" sz="1600" dirty="0"/>
          </a:p>
          <a:p>
            <a:pPr lvl="1"/>
            <a:r>
              <a:rPr lang="en-US" sz="1600" dirty="0"/>
              <a:t>	</a:t>
            </a:r>
            <a:r>
              <a:rPr lang="en-US" sz="1600" b="1" dirty="0"/>
              <a:t>Valves </a:t>
            </a:r>
            <a:r>
              <a:rPr lang="en-US" sz="1600" dirty="0"/>
              <a:t>prevent backflow during venous return</a:t>
            </a:r>
          </a:p>
        </p:txBody>
      </p:sp>
      <p:pic>
        <p:nvPicPr>
          <p:cNvPr id="109571" name="Picture 3"/>
          <p:cNvPicPr>
            <a:picLocks noChangeAspect="1" noChangeArrowheads="1"/>
          </p:cNvPicPr>
          <p:nvPr/>
        </p:nvPicPr>
        <p:blipFill rotWithShape="1">
          <a:blip r:embed="rId3" cstate="print"/>
          <a:srcRect r="1" b="2729"/>
          <a:stretch/>
        </p:blipFill>
        <p:spPr bwMode="auto">
          <a:xfrm>
            <a:off x="20" y="10"/>
            <a:ext cx="4635571" cy="6857990"/>
          </a:xfrm>
          <a:prstGeom prst="rect">
            <a:avLst/>
          </a:prstGeom>
          <a:noFill/>
          <a:effectLst/>
        </p:spPr>
      </p:pic>
      <p:cxnSp>
        <p:nvCxnSpPr>
          <p:cNvPr id="109574"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2604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030433"/>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383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010" name="Picture 2" descr="D:\Lecture 7\cardkid.jpg"/>
          <p:cNvPicPr>
            <a:picLocks noChangeAspect="1" noChangeArrowheads="1"/>
          </p:cNvPicPr>
          <p:nvPr/>
        </p:nvPicPr>
        <p:blipFill>
          <a:blip r:embed="rId2" cstate="print"/>
          <a:stretch>
            <a:fillRect/>
          </a:stretch>
        </p:blipFill>
        <p:spPr bwMode="auto">
          <a:xfrm>
            <a:off x="2739936" y="643467"/>
            <a:ext cx="6712127" cy="5571066"/>
          </a:xfrm>
          <a:prstGeom prst="rect">
            <a:avLst/>
          </a:prstGeom>
          <a:noFill/>
        </p:spPr>
      </p:pic>
    </p:spTree>
    <p:extLst>
      <p:ext uri="{BB962C8B-B14F-4D97-AF65-F5344CB8AC3E}">
        <p14:creationId xmlns:p14="http://schemas.microsoft.com/office/powerpoint/2010/main" val="1495036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821B08D6-4F3C-4C61-BDFA-AA5B82830580}"/>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100" kern="1200">
                <a:solidFill>
                  <a:srgbClr val="FFFFFF"/>
                </a:solidFill>
                <a:latin typeface="+mj-lt"/>
                <a:ea typeface="+mj-ea"/>
                <a:cs typeface="+mj-cs"/>
              </a:rPr>
              <a:t>Maintaining Blood Pressure Homeostasis </a:t>
            </a:r>
          </a:p>
        </p:txBody>
      </p:sp>
      <p:sp>
        <p:nvSpPr>
          <p:cNvPr id="5" name="Content Placeholder 4">
            <a:extLst>
              <a:ext uri="{FF2B5EF4-FFF2-40B4-BE49-F238E27FC236}">
                <a16:creationId xmlns:a16="http://schemas.microsoft.com/office/drawing/2014/main" id="{D867C811-D5EC-4D99-B043-1DCA675A131B}"/>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Maintaining the internal environment within defined parameters. </a:t>
            </a:r>
          </a:p>
        </p:txBody>
      </p:sp>
    </p:spTree>
    <p:extLst>
      <p:ext uri="{BB962C8B-B14F-4D97-AF65-F5344CB8AC3E}">
        <p14:creationId xmlns:p14="http://schemas.microsoft.com/office/powerpoint/2010/main" val="4143062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D5A7E-12A8-4D71-AC1D-53DDDD505362}"/>
              </a:ext>
            </a:extLst>
          </p:cNvPr>
          <p:cNvSpPr>
            <a:spLocks noGrp="1"/>
          </p:cNvSpPr>
          <p:nvPr>
            <p:ph type="title"/>
          </p:nvPr>
        </p:nvSpPr>
        <p:spPr/>
        <p:txBody>
          <a:bodyPr/>
          <a:lstStyle/>
          <a:p>
            <a:r>
              <a:rPr lang="en-US" dirty="0"/>
              <a:t>Introduction to homeostasis </a:t>
            </a:r>
            <a:endParaRPr lang="en-GB" dirty="0"/>
          </a:p>
        </p:txBody>
      </p:sp>
      <p:pic>
        <p:nvPicPr>
          <p:cNvPr id="4" name="Online Media 3" title="GCSE Biology - Homeostasis  #38">
            <a:hlinkClick r:id="" action="ppaction://media"/>
            <a:extLst>
              <a:ext uri="{FF2B5EF4-FFF2-40B4-BE49-F238E27FC236}">
                <a16:creationId xmlns:a16="http://schemas.microsoft.com/office/drawing/2014/main" id="{AA14D1DC-A9BD-45BB-8D27-025BBE687A3D}"/>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2506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69D72F79-612C-4123-93ED-36B52C9F592C}"/>
              </a:ext>
            </a:extLst>
          </p:cNvPr>
          <p:cNvSpPr>
            <a:spLocks noGrp="1" noChangeArrowheads="1"/>
          </p:cNvSpPr>
          <p:nvPr>
            <p:ph type="title"/>
          </p:nvPr>
        </p:nvSpPr>
        <p:spPr>
          <a:xfrm>
            <a:off x="2209800" y="76200"/>
            <a:ext cx="7772400" cy="1143000"/>
          </a:xfrm>
        </p:spPr>
        <p:txBody>
          <a:bodyPr/>
          <a:lstStyle/>
          <a:p>
            <a:pPr eaLnBrk="1" hangingPunct="1"/>
            <a:r>
              <a:rPr lang="en-US" altLang="en-US"/>
              <a:t>Heart Homeostasis</a:t>
            </a:r>
          </a:p>
        </p:txBody>
      </p:sp>
      <p:sp>
        <p:nvSpPr>
          <p:cNvPr id="165891" name="Rectangle 3">
            <a:extLst>
              <a:ext uri="{FF2B5EF4-FFF2-40B4-BE49-F238E27FC236}">
                <a16:creationId xmlns:a16="http://schemas.microsoft.com/office/drawing/2014/main" id="{A3411EE3-F6E1-4C00-BEE7-41EEF5E7692C}"/>
              </a:ext>
            </a:extLst>
          </p:cNvPr>
          <p:cNvSpPr>
            <a:spLocks noGrp="1" noChangeArrowheads="1"/>
          </p:cNvSpPr>
          <p:nvPr>
            <p:ph idx="1"/>
          </p:nvPr>
        </p:nvSpPr>
        <p:spPr>
          <a:xfrm>
            <a:off x="2209800" y="1219200"/>
            <a:ext cx="7772400" cy="4876800"/>
          </a:xfrm>
        </p:spPr>
        <p:txBody>
          <a:bodyPr/>
          <a:lstStyle/>
          <a:p>
            <a:pPr eaLnBrk="1" hangingPunct="1">
              <a:buClr>
                <a:schemeClr val="tx1"/>
              </a:buClr>
            </a:pPr>
            <a:r>
              <a:rPr lang="en-US" altLang="en-US" sz="2400" dirty="0">
                <a:solidFill>
                  <a:srgbClr val="000099"/>
                </a:solidFill>
              </a:rPr>
              <a:t>Effect of blood pressure</a:t>
            </a:r>
            <a:endParaRPr lang="en-US" altLang="en-US" dirty="0">
              <a:solidFill>
                <a:srgbClr val="000099"/>
              </a:solidFill>
            </a:endParaRPr>
          </a:p>
          <a:p>
            <a:pPr lvl="1" eaLnBrk="1" hangingPunct="1">
              <a:buClr>
                <a:srgbClr val="FF0000"/>
              </a:buClr>
            </a:pPr>
            <a:r>
              <a:rPr lang="en-US" altLang="en-US" sz="2000" dirty="0"/>
              <a:t>Baroreceptors monitor blood pressure</a:t>
            </a:r>
            <a:endParaRPr lang="en-US" altLang="en-US" dirty="0"/>
          </a:p>
          <a:p>
            <a:pPr eaLnBrk="1" hangingPunct="1">
              <a:buClr>
                <a:schemeClr val="tx1"/>
              </a:buClr>
            </a:pPr>
            <a:r>
              <a:rPr lang="en-US" altLang="en-US" sz="2400" dirty="0">
                <a:solidFill>
                  <a:srgbClr val="000099"/>
                </a:solidFill>
              </a:rPr>
              <a:t>Effect of pH, carbon dioxide, oxygen</a:t>
            </a:r>
            <a:endParaRPr lang="en-US" altLang="en-US" dirty="0">
              <a:solidFill>
                <a:srgbClr val="000099"/>
              </a:solidFill>
            </a:endParaRPr>
          </a:p>
          <a:p>
            <a:pPr lvl="1" eaLnBrk="1" hangingPunct="1">
              <a:buClr>
                <a:srgbClr val="FF0000"/>
              </a:buClr>
            </a:pPr>
            <a:r>
              <a:rPr lang="en-US" altLang="en-US" sz="2000" dirty="0"/>
              <a:t>Chemoreceptors monitor</a:t>
            </a:r>
            <a:r>
              <a:rPr lang="en-US" altLang="en-US" dirty="0"/>
              <a:t> </a:t>
            </a:r>
          </a:p>
          <a:p>
            <a:pPr eaLnBrk="1" hangingPunct="1">
              <a:buClr>
                <a:schemeClr val="tx1"/>
              </a:buClr>
            </a:pPr>
            <a:r>
              <a:rPr lang="en-US" altLang="en-US" sz="2400" dirty="0">
                <a:solidFill>
                  <a:srgbClr val="000099"/>
                </a:solidFill>
              </a:rPr>
              <a:t>Effect of extracellular ion concentration</a:t>
            </a:r>
            <a:endParaRPr lang="en-US" altLang="en-US" dirty="0">
              <a:solidFill>
                <a:srgbClr val="000099"/>
              </a:solidFill>
            </a:endParaRPr>
          </a:p>
          <a:p>
            <a:pPr lvl="1" eaLnBrk="1" hangingPunct="1">
              <a:buClr>
                <a:srgbClr val="FF0000"/>
              </a:buClr>
            </a:pPr>
            <a:r>
              <a:rPr lang="en-US" altLang="en-US" sz="2000" dirty="0"/>
              <a:t>Increase or decrease in extracellular K</a:t>
            </a:r>
            <a:r>
              <a:rPr lang="en-US" altLang="en-US" sz="2000" baseline="30000" dirty="0"/>
              <a:t>+</a:t>
            </a:r>
            <a:r>
              <a:rPr lang="en-US" altLang="en-US" sz="2000" dirty="0"/>
              <a:t> decreases heart rate</a:t>
            </a:r>
            <a:endParaRPr lang="en-US" altLang="en-US" dirty="0"/>
          </a:p>
          <a:p>
            <a:pPr eaLnBrk="1" hangingPunct="1">
              <a:buClr>
                <a:schemeClr val="tx1"/>
              </a:buClr>
            </a:pPr>
            <a:r>
              <a:rPr lang="en-US" altLang="en-US" sz="2400" dirty="0">
                <a:solidFill>
                  <a:srgbClr val="000099"/>
                </a:solidFill>
              </a:rPr>
              <a:t>Effect of body temperature</a:t>
            </a:r>
            <a:endParaRPr lang="en-US" altLang="en-US" dirty="0">
              <a:solidFill>
                <a:srgbClr val="000099"/>
              </a:solidFill>
            </a:endParaRPr>
          </a:p>
          <a:p>
            <a:pPr lvl="1" eaLnBrk="1" hangingPunct="1">
              <a:buClr>
                <a:srgbClr val="FF0000"/>
              </a:buClr>
            </a:pPr>
            <a:r>
              <a:rPr lang="en-US" altLang="en-US" sz="2000" dirty="0"/>
              <a:t>Heart rate increases when body temperature increases, heart rate decreases when body temperature decreases</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5891">
                                            <p:txEl>
                                              <p:pRg st="0" end="0"/>
                                            </p:txEl>
                                          </p:spTgt>
                                        </p:tgtEl>
                                        <p:attrNameLst>
                                          <p:attrName>style.visibility</p:attrName>
                                        </p:attrNameLst>
                                      </p:cBhvr>
                                      <p:to>
                                        <p:strVal val="visible"/>
                                      </p:to>
                                    </p:set>
                                    <p:animEffect transition="in" filter="dissolve">
                                      <p:cBhvr>
                                        <p:cTn id="7" dur="500"/>
                                        <p:tgtEl>
                                          <p:spTgt spid="165891">
                                            <p:txEl>
                                              <p:pRg st="0" end="0"/>
                                            </p:txEl>
                                          </p:spTgt>
                                        </p:tgtEl>
                                      </p:cBhvr>
                                    </p:animEffect>
                                  </p:childTnLst>
                                  <p:subTnLst>
                                    <p:animClr clrSpc="rgb" dir="cw">
                                      <p:cBhvr override="childStyle">
                                        <p:cTn dur="1" fill="hold" display="0" masterRel="nextClick" afterEffect="1"/>
                                        <p:tgtEl>
                                          <p:spTgt spid="165891">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5891">
                                            <p:txEl>
                                              <p:pRg st="1" end="1"/>
                                            </p:txEl>
                                          </p:spTgt>
                                        </p:tgtEl>
                                        <p:attrNameLst>
                                          <p:attrName>style.visibility</p:attrName>
                                        </p:attrNameLst>
                                      </p:cBhvr>
                                      <p:to>
                                        <p:strVal val="visible"/>
                                      </p:to>
                                    </p:set>
                                    <p:animEffect transition="in" filter="dissolve">
                                      <p:cBhvr>
                                        <p:cTn id="12" dur="500"/>
                                        <p:tgtEl>
                                          <p:spTgt spid="165891">
                                            <p:txEl>
                                              <p:pRg st="1" end="1"/>
                                            </p:txEl>
                                          </p:spTgt>
                                        </p:tgtEl>
                                      </p:cBhvr>
                                    </p:animEffect>
                                  </p:childTnLst>
                                  <p:subTnLst>
                                    <p:animClr clrSpc="rgb" dir="cw">
                                      <p:cBhvr override="childStyle">
                                        <p:cTn dur="1" fill="hold" display="0" masterRel="nextClick" afterEffect="1"/>
                                        <p:tgtEl>
                                          <p:spTgt spid="165891">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5891">
                                            <p:txEl>
                                              <p:pRg st="2" end="2"/>
                                            </p:txEl>
                                          </p:spTgt>
                                        </p:tgtEl>
                                        <p:attrNameLst>
                                          <p:attrName>style.visibility</p:attrName>
                                        </p:attrNameLst>
                                      </p:cBhvr>
                                      <p:to>
                                        <p:strVal val="visible"/>
                                      </p:to>
                                    </p:set>
                                    <p:animEffect transition="in" filter="dissolve">
                                      <p:cBhvr>
                                        <p:cTn id="17" dur="500"/>
                                        <p:tgtEl>
                                          <p:spTgt spid="165891">
                                            <p:txEl>
                                              <p:pRg st="2" end="2"/>
                                            </p:txEl>
                                          </p:spTgt>
                                        </p:tgtEl>
                                      </p:cBhvr>
                                    </p:animEffect>
                                  </p:childTnLst>
                                  <p:subTnLst>
                                    <p:animClr clrSpc="rgb" dir="cw">
                                      <p:cBhvr override="childStyle">
                                        <p:cTn dur="1" fill="hold" display="0" masterRel="nextClick" afterEffect="1"/>
                                        <p:tgtEl>
                                          <p:spTgt spid="165891">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5891">
                                            <p:txEl>
                                              <p:pRg st="3" end="3"/>
                                            </p:txEl>
                                          </p:spTgt>
                                        </p:tgtEl>
                                        <p:attrNameLst>
                                          <p:attrName>style.visibility</p:attrName>
                                        </p:attrNameLst>
                                      </p:cBhvr>
                                      <p:to>
                                        <p:strVal val="visible"/>
                                      </p:to>
                                    </p:set>
                                    <p:animEffect transition="in" filter="dissolve">
                                      <p:cBhvr>
                                        <p:cTn id="22" dur="500"/>
                                        <p:tgtEl>
                                          <p:spTgt spid="165891">
                                            <p:txEl>
                                              <p:pRg st="3" end="3"/>
                                            </p:txEl>
                                          </p:spTgt>
                                        </p:tgtEl>
                                      </p:cBhvr>
                                    </p:animEffect>
                                  </p:childTnLst>
                                  <p:subTnLst>
                                    <p:animClr clrSpc="rgb" dir="cw">
                                      <p:cBhvr override="childStyle">
                                        <p:cTn dur="1" fill="hold" display="0" masterRel="nextClick" afterEffect="1"/>
                                        <p:tgtEl>
                                          <p:spTgt spid="165891">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5891">
                                            <p:txEl>
                                              <p:pRg st="4" end="4"/>
                                            </p:txEl>
                                          </p:spTgt>
                                        </p:tgtEl>
                                        <p:attrNameLst>
                                          <p:attrName>style.visibility</p:attrName>
                                        </p:attrNameLst>
                                      </p:cBhvr>
                                      <p:to>
                                        <p:strVal val="visible"/>
                                      </p:to>
                                    </p:set>
                                    <p:animEffect transition="in" filter="dissolve">
                                      <p:cBhvr>
                                        <p:cTn id="27" dur="500"/>
                                        <p:tgtEl>
                                          <p:spTgt spid="165891">
                                            <p:txEl>
                                              <p:pRg st="4" end="4"/>
                                            </p:txEl>
                                          </p:spTgt>
                                        </p:tgtEl>
                                      </p:cBhvr>
                                    </p:animEffect>
                                  </p:childTnLst>
                                  <p:subTnLst>
                                    <p:animClr clrSpc="rgb" dir="cw">
                                      <p:cBhvr override="childStyle">
                                        <p:cTn dur="1" fill="hold" display="0" masterRel="nextClick" afterEffect="1"/>
                                        <p:tgtEl>
                                          <p:spTgt spid="165891">
                                            <p:txEl>
                                              <p:pRg st="4" end="4"/>
                                            </p:txEl>
                                          </p:spTgt>
                                        </p:tgtEl>
                                        <p:attrNameLst>
                                          <p:attrName>ppt_c</p:attrName>
                                        </p:attrNameLst>
                                      </p:cBhvr>
                                      <p:to>
                                        <a:schemeClr val="bg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65891">
                                            <p:txEl>
                                              <p:pRg st="5" end="5"/>
                                            </p:txEl>
                                          </p:spTgt>
                                        </p:tgtEl>
                                        <p:attrNameLst>
                                          <p:attrName>style.visibility</p:attrName>
                                        </p:attrNameLst>
                                      </p:cBhvr>
                                      <p:to>
                                        <p:strVal val="visible"/>
                                      </p:to>
                                    </p:set>
                                    <p:animEffect transition="in" filter="dissolve">
                                      <p:cBhvr>
                                        <p:cTn id="32" dur="500"/>
                                        <p:tgtEl>
                                          <p:spTgt spid="165891">
                                            <p:txEl>
                                              <p:pRg st="5" end="5"/>
                                            </p:txEl>
                                          </p:spTgt>
                                        </p:tgtEl>
                                      </p:cBhvr>
                                    </p:animEffect>
                                  </p:childTnLst>
                                  <p:subTnLst>
                                    <p:animClr clrSpc="rgb" dir="cw">
                                      <p:cBhvr override="childStyle">
                                        <p:cTn dur="1" fill="hold" display="0" masterRel="nextClick" afterEffect="1"/>
                                        <p:tgtEl>
                                          <p:spTgt spid="165891">
                                            <p:txEl>
                                              <p:pRg st="5" end="5"/>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65891">
                                            <p:txEl>
                                              <p:pRg st="6" end="6"/>
                                            </p:txEl>
                                          </p:spTgt>
                                        </p:tgtEl>
                                        <p:attrNameLst>
                                          <p:attrName>style.visibility</p:attrName>
                                        </p:attrNameLst>
                                      </p:cBhvr>
                                      <p:to>
                                        <p:strVal val="visible"/>
                                      </p:to>
                                    </p:set>
                                    <p:animEffect transition="in" filter="dissolve">
                                      <p:cBhvr>
                                        <p:cTn id="37" dur="500"/>
                                        <p:tgtEl>
                                          <p:spTgt spid="165891">
                                            <p:txEl>
                                              <p:pRg st="6" end="6"/>
                                            </p:txEl>
                                          </p:spTgt>
                                        </p:tgtEl>
                                      </p:cBhvr>
                                    </p:animEffect>
                                  </p:childTnLst>
                                  <p:subTnLst>
                                    <p:animClr clrSpc="rgb" dir="cw">
                                      <p:cBhvr override="childStyle">
                                        <p:cTn dur="1" fill="hold" display="0" masterRel="nextClick" afterEffect="1"/>
                                        <p:tgtEl>
                                          <p:spTgt spid="165891">
                                            <p:txEl>
                                              <p:pRg st="6" end="6"/>
                                            </p:txEl>
                                          </p:spTgt>
                                        </p:tgtEl>
                                        <p:attrNameLst>
                                          <p:attrName>ppt_c</p:attrName>
                                        </p:attrNameLst>
                                      </p:cBhvr>
                                      <p:to>
                                        <a:schemeClr val="bg2"/>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65891">
                                            <p:txEl>
                                              <p:pRg st="7" end="7"/>
                                            </p:txEl>
                                          </p:spTgt>
                                        </p:tgtEl>
                                        <p:attrNameLst>
                                          <p:attrName>style.visibility</p:attrName>
                                        </p:attrNameLst>
                                      </p:cBhvr>
                                      <p:to>
                                        <p:strVal val="visible"/>
                                      </p:to>
                                    </p:set>
                                    <p:animEffect transition="in" filter="dissolve">
                                      <p:cBhvr>
                                        <p:cTn id="42" dur="500"/>
                                        <p:tgtEl>
                                          <p:spTgt spid="165891">
                                            <p:txEl>
                                              <p:pRg st="7" end="7"/>
                                            </p:txEl>
                                          </p:spTgt>
                                        </p:tgtEl>
                                      </p:cBhvr>
                                    </p:animEffect>
                                  </p:childTnLst>
                                  <p:subTnLst>
                                    <p:animClr clrSpc="rgb" dir="cw">
                                      <p:cBhvr override="childStyle">
                                        <p:cTn dur="1" fill="hold" display="0" masterRel="nextClick" afterEffect="1"/>
                                        <p:tgtEl>
                                          <p:spTgt spid="165891">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build="p" bldLvl="3"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descr="20_22">
            <a:extLst>
              <a:ext uri="{FF2B5EF4-FFF2-40B4-BE49-F238E27FC236}">
                <a16:creationId xmlns:a16="http://schemas.microsoft.com/office/drawing/2014/main" id="{71C3DDFE-43B5-4815-9748-B9AE422943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0583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D555C-0D20-4CF5-85E1-7E5EA818094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Blood pressure maintenance </a:t>
            </a:r>
          </a:p>
        </p:txBody>
      </p:sp>
      <p:pic>
        <p:nvPicPr>
          <p:cNvPr id="4" name="Online Media 3" title="Regulation of blood pressure with baroreceptors | NCLEX-RN | Khan Academy">
            <a:hlinkClick r:id="" action="ppaction://media"/>
            <a:extLst>
              <a:ext uri="{FF2B5EF4-FFF2-40B4-BE49-F238E27FC236}">
                <a16:creationId xmlns:a16="http://schemas.microsoft.com/office/drawing/2014/main" id="{7A39F541-6F4E-4E59-B4FA-426572698B29}"/>
              </a:ext>
            </a:extLst>
          </p:cNvPr>
          <p:cNvPicPr>
            <a:picLocks noGrp="1" noRot="1" noChangeAspect="1"/>
          </p:cNvPicPr>
          <p:nvPr>
            <p:ph idx="1"/>
            <a:videoFile r:link="rId1"/>
          </p:nvPr>
        </p:nvPicPr>
        <p:blipFill>
          <a:blip r:embed="rId3"/>
          <a:stretch>
            <a:fillRect/>
          </a:stretch>
        </p:blipFill>
        <p:spPr>
          <a:xfrm>
            <a:off x="4345375" y="961812"/>
            <a:ext cx="6574649" cy="4930987"/>
          </a:xfrm>
          <a:prstGeom prst="rect">
            <a:avLst/>
          </a:prstGeom>
        </p:spPr>
      </p:pic>
    </p:spTree>
    <p:extLst>
      <p:ext uri="{BB962C8B-B14F-4D97-AF65-F5344CB8AC3E}">
        <p14:creationId xmlns:p14="http://schemas.microsoft.com/office/powerpoint/2010/main" val="360090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descr="20_23">
            <a:extLst>
              <a:ext uri="{FF2B5EF4-FFF2-40B4-BE49-F238E27FC236}">
                <a16:creationId xmlns:a16="http://schemas.microsoft.com/office/drawing/2014/main" id="{BD6A9861-B1BF-480B-BDCD-3E908682FE5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4372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3BDB6C54-394D-4F32-8F3F-5F2DAD8656B3}"/>
              </a:ext>
            </a:extLst>
          </p:cNvPr>
          <p:cNvSpPr>
            <a:spLocks noGrp="1"/>
          </p:cNvSpPr>
          <p:nvPr>
            <p:ph type="title"/>
          </p:nvPr>
        </p:nvSpPr>
        <p:spPr>
          <a:xfrm>
            <a:off x="801340" y="802955"/>
            <a:ext cx="4977976" cy="1454051"/>
          </a:xfrm>
        </p:spPr>
        <p:txBody>
          <a:bodyPr>
            <a:normAutofit/>
          </a:bodyPr>
          <a:lstStyle/>
          <a:p>
            <a:r>
              <a:rPr lang="en-US">
                <a:solidFill>
                  <a:srgbClr val="000000"/>
                </a:solidFill>
              </a:rPr>
              <a:t>Effects of ageing on the heart.</a:t>
            </a:r>
            <a:endParaRPr lang="en-GB">
              <a:solidFill>
                <a:srgbClr val="000000"/>
              </a:solidFill>
            </a:endParaRPr>
          </a:p>
        </p:txBody>
      </p:sp>
      <p:sp>
        <p:nvSpPr>
          <p:cNvPr id="3" name="Content Placeholder 2">
            <a:extLst>
              <a:ext uri="{FF2B5EF4-FFF2-40B4-BE49-F238E27FC236}">
                <a16:creationId xmlns:a16="http://schemas.microsoft.com/office/drawing/2014/main" id="{A6DACDBA-2EFE-4439-84C5-34940E15B9D9}"/>
              </a:ext>
            </a:extLst>
          </p:cNvPr>
          <p:cNvSpPr>
            <a:spLocks noGrp="1"/>
          </p:cNvSpPr>
          <p:nvPr>
            <p:ph idx="1"/>
          </p:nvPr>
        </p:nvSpPr>
        <p:spPr>
          <a:xfrm>
            <a:off x="797809" y="2421682"/>
            <a:ext cx="4977578" cy="3639289"/>
          </a:xfrm>
        </p:spPr>
        <p:txBody>
          <a:bodyPr anchor="ctr">
            <a:normAutofit/>
          </a:bodyPr>
          <a:lstStyle/>
          <a:p>
            <a:r>
              <a:rPr lang="en-US" altLang="en-US" sz="2000">
                <a:solidFill>
                  <a:srgbClr val="000000"/>
                </a:solidFill>
              </a:rPr>
              <a:t>Gradual changes in heart function, minor under resting condition, more significant during exercise</a:t>
            </a:r>
          </a:p>
          <a:p>
            <a:r>
              <a:rPr lang="en-US" altLang="en-US" sz="2000">
                <a:solidFill>
                  <a:srgbClr val="000000"/>
                </a:solidFill>
              </a:rPr>
              <a:t>Hypertrophy of left ventricle</a:t>
            </a:r>
          </a:p>
          <a:p>
            <a:r>
              <a:rPr lang="en-US" altLang="en-US" sz="2000">
                <a:solidFill>
                  <a:srgbClr val="000000"/>
                </a:solidFill>
              </a:rPr>
              <a:t>Maximum heart rate decreases</a:t>
            </a:r>
          </a:p>
          <a:p>
            <a:r>
              <a:rPr lang="en-US" altLang="en-US" sz="2000">
                <a:solidFill>
                  <a:srgbClr val="000000"/>
                </a:solidFill>
              </a:rPr>
              <a:t>Increased tendency for valves to function abnormally and arrhythmias to occur</a:t>
            </a:r>
          </a:p>
          <a:p>
            <a:r>
              <a:rPr lang="en-US" altLang="en-US" sz="2000">
                <a:solidFill>
                  <a:srgbClr val="000000"/>
                </a:solidFill>
              </a:rPr>
              <a:t>Increased oxygen consumption required to pump same amount of blood</a:t>
            </a:r>
          </a:p>
          <a:p>
            <a:endParaRPr lang="en-GB" sz="20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rtbeat">
            <a:extLst>
              <a:ext uri="{FF2B5EF4-FFF2-40B4-BE49-F238E27FC236}">
                <a16:creationId xmlns:a16="http://schemas.microsoft.com/office/drawing/2014/main" id="{16C1516D-3F78-42DC-AC71-2ACBDEA33E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69126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2800" dirty="0"/>
              <a:t>            </a:t>
            </a:r>
            <a:r>
              <a:rPr lang="en-US" sz="2800" dirty="0">
                <a:solidFill>
                  <a:srgbClr val="7030A0"/>
                </a:solidFill>
              </a:rPr>
              <a:t>Effects of High Blood Pressure on Body</a:t>
            </a:r>
            <a:endParaRPr lang="en-GB" sz="2800" dirty="0">
              <a:solidFill>
                <a:srgbClr val="7030A0"/>
              </a:solidFill>
            </a:endParaRPr>
          </a:p>
        </p:txBody>
      </p:sp>
      <p:pic>
        <p:nvPicPr>
          <p:cNvPr id="4" name="Online Media 3" title="High Blood Pressure Basics">
            <a:hlinkClick r:id="" action="ppaction://media"/>
            <a:extLst>
              <a:ext uri="{FF2B5EF4-FFF2-40B4-BE49-F238E27FC236}">
                <a16:creationId xmlns:a16="http://schemas.microsoft.com/office/drawing/2014/main" id="{9021C721-78EE-434E-87B6-3808278BF960}"/>
              </a:ext>
            </a:extLst>
          </p:cNvPr>
          <p:cNvPicPr>
            <a:picLocks noGrp="1" noRot="1" noChangeAspect="1"/>
          </p:cNvPicPr>
          <p:nvPr>
            <p:ph idx="1"/>
            <a:videoFile r:link="rId1"/>
          </p:nvPr>
        </p:nvPicPr>
        <p:blipFill>
          <a:blip r:embed="rId4"/>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397335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2000">
                <a:solidFill>
                  <a:srgbClr val="FFFFFF"/>
                </a:solidFill>
              </a:rPr>
              <a:t>An adult’s blood pressure is considered high when the readings are greater than 140 mm Hg systolic or 90 mm Hg diastolic (BHS, 2004)</a:t>
            </a:r>
          </a:p>
        </p:txBody>
      </p:sp>
      <p:sp>
        <p:nvSpPr>
          <p:cNvPr id="3" name="Content Placeholder 2"/>
          <p:cNvSpPr>
            <a:spLocks noGrp="1"/>
          </p:cNvSpPr>
          <p:nvPr>
            <p:ph sz="half" idx="1"/>
          </p:nvPr>
        </p:nvSpPr>
        <p:spPr>
          <a:xfrm>
            <a:off x="5198993" y="1412489"/>
            <a:ext cx="2926080" cy="4363844"/>
          </a:xfrm>
        </p:spPr>
        <p:txBody>
          <a:bodyPr>
            <a:normAutofit/>
          </a:bodyPr>
          <a:lstStyle/>
          <a:p>
            <a:pPr>
              <a:buNone/>
            </a:pPr>
            <a:r>
              <a:rPr lang="en-GB" sz="2000" b="1" u="sng"/>
              <a:t>Non-modifiable Risk Factors:</a:t>
            </a:r>
          </a:p>
          <a:p>
            <a:r>
              <a:rPr lang="en-GB" sz="2000"/>
              <a:t>Age</a:t>
            </a:r>
          </a:p>
          <a:p>
            <a:r>
              <a:rPr lang="en-GB" sz="2000"/>
              <a:t> male sex</a:t>
            </a:r>
          </a:p>
          <a:p>
            <a:r>
              <a:rPr lang="en-GB" sz="2000"/>
              <a:t> family history</a:t>
            </a:r>
          </a:p>
          <a:p>
            <a:r>
              <a:rPr lang="en-GB" sz="2000"/>
              <a:t>Primary cause of raised cholesterol (genetic)</a:t>
            </a:r>
          </a:p>
          <a:p>
            <a:r>
              <a:rPr lang="en-GB" sz="2000"/>
              <a:t>diabetes mellitus (autoimmune)</a:t>
            </a:r>
          </a:p>
          <a:p>
            <a:pPr lvl="1"/>
            <a:endParaRPr lang="en-GB" sz="2000"/>
          </a:p>
          <a:p>
            <a:endParaRPr lang="en-GB" sz="2000"/>
          </a:p>
        </p:txBody>
      </p:sp>
      <p:sp>
        <p:nvSpPr>
          <p:cNvPr id="4" name="Content Placeholder 3"/>
          <p:cNvSpPr>
            <a:spLocks noGrp="1"/>
          </p:cNvSpPr>
          <p:nvPr>
            <p:ph sz="half" idx="2"/>
          </p:nvPr>
        </p:nvSpPr>
        <p:spPr>
          <a:xfrm>
            <a:off x="8451604" y="1412489"/>
            <a:ext cx="2926080" cy="4363844"/>
          </a:xfrm>
        </p:spPr>
        <p:txBody>
          <a:bodyPr>
            <a:normAutofit/>
          </a:bodyPr>
          <a:lstStyle/>
          <a:p>
            <a:pPr>
              <a:buNone/>
            </a:pPr>
            <a:r>
              <a:rPr lang="en-GB" sz="1700" b="1" u="sng"/>
              <a:t>Modifiable Risk Factors</a:t>
            </a:r>
          </a:p>
          <a:p>
            <a:r>
              <a:rPr lang="en-GB" sz="1700"/>
              <a:t>Excess alcohol (43 units/day)</a:t>
            </a:r>
          </a:p>
          <a:p>
            <a:r>
              <a:rPr lang="en-GB" sz="1700"/>
              <a:t>Excess salt intake</a:t>
            </a:r>
          </a:p>
          <a:p>
            <a:r>
              <a:rPr lang="en-GB" sz="1700"/>
              <a:t>Lack of exercise</a:t>
            </a:r>
          </a:p>
          <a:p>
            <a:r>
              <a:rPr lang="en-GB" sz="1700"/>
              <a:t>Environmental stress</a:t>
            </a:r>
          </a:p>
          <a:p>
            <a:r>
              <a:rPr lang="en-GB" sz="1700"/>
              <a:t>smoking</a:t>
            </a:r>
          </a:p>
          <a:p>
            <a:r>
              <a:rPr lang="en-GB" sz="1700"/>
              <a:t>Overweight (obesity) </a:t>
            </a:r>
          </a:p>
          <a:p>
            <a:r>
              <a:rPr lang="en-GB" sz="1700"/>
              <a:t>Type II -Diabetes </a:t>
            </a:r>
          </a:p>
          <a:p>
            <a:pPr>
              <a:buNone/>
            </a:pPr>
            <a:r>
              <a:rPr lang="en-GB" sz="1700"/>
              <a:t>(Type II can often coexists with obesity, dyslipidaemia, hypertension)</a:t>
            </a:r>
          </a:p>
          <a:p>
            <a:pPr lvl="1"/>
            <a:endParaRPr lang="en-GB" sz="1700"/>
          </a:p>
          <a:p>
            <a:endParaRPr lang="en-GB" sz="1700"/>
          </a:p>
        </p:txBody>
      </p:sp>
    </p:spTree>
    <p:extLst>
      <p:ext uri="{BB962C8B-B14F-4D97-AF65-F5344CB8AC3E}">
        <p14:creationId xmlns:p14="http://schemas.microsoft.com/office/powerpoint/2010/main" val="376998757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B4F70-53DE-4927-B037-D039CB69502B}"/>
              </a:ext>
            </a:extLst>
          </p:cNvPr>
          <p:cNvSpPr>
            <a:spLocks noGrp="1"/>
          </p:cNvSpPr>
          <p:nvPr>
            <p:ph type="title"/>
          </p:nvPr>
        </p:nvSpPr>
        <p:spPr/>
        <p:txBody>
          <a:bodyPr/>
          <a:lstStyle/>
          <a:p>
            <a:r>
              <a:rPr lang="en-US" dirty="0"/>
              <a:t>Effects of high blood pressure on the body. </a:t>
            </a:r>
            <a:endParaRPr lang="en-GB" dirty="0"/>
          </a:p>
        </p:txBody>
      </p:sp>
      <p:pic>
        <p:nvPicPr>
          <p:cNvPr id="4" name="Online Media 3" title="High Blood Pressure and Its Effect on Your Body">
            <a:hlinkClick r:id="" action="ppaction://media"/>
            <a:extLst>
              <a:ext uri="{FF2B5EF4-FFF2-40B4-BE49-F238E27FC236}">
                <a16:creationId xmlns:a16="http://schemas.microsoft.com/office/drawing/2014/main" id="{2BFA2F3F-CAA4-4A5A-B874-570A4483C882}"/>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Tree>
    <p:extLst>
      <p:ext uri="{BB962C8B-B14F-4D97-AF65-F5344CB8AC3E}">
        <p14:creationId xmlns:p14="http://schemas.microsoft.com/office/powerpoint/2010/main" val="234010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A97998D-22FC-406E-8008-3D0A0AAFE53A}"/>
              </a:ext>
            </a:extLst>
          </p:cNvPr>
          <p:cNvSpPr>
            <a:spLocks noGrp="1"/>
          </p:cNvSpPr>
          <p:nvPr>
            <p:ph type="title"/>
          </p:nvPr>
        </p:nvSpPr>
        <p:spPr>
          <a:xfrm>
            <a:off x="1146879" y="998002"/>
            <a:ext cx="3182940" cy="1471959"/>
          </a:xfrm>
        </p:spPr>
        <p:txBody>
          <a:bodyPr>
            <a:normAutofit/>
          </a:bodyPr>
          <a:lstStyle/>
          <a:p>
            <a:r>
              <a:rPr lang="en-US" sz="3600">
                <a:solidFill>
                  <a:srgbClr val="FFFFFF"/>
                </a:solidFill>
              </a:rPr>
              <a:t>Lowering blood pressure </a:t>
            </a:r>
            <a:endParaRPr lang="en-GB" sz="3600">
              <a:solidFill>
                <a:srgbClr val="FFFFFF"/>
              </a:solidFill>
            </a:endParaRPr>
          </a:p>
        </p:txBody>
      </p:sp>
      <p:sp>
        <p:nvSpPr>
          <p:cNvPr id="3" name="Content Placeholder 2">
            <a:extLst>
              <a:ext uri="{FF2B5EF4-FFF2-40B4-BE49-F238E27FC236}">
                <a16:creationId xmlns:a16="http://schemas.microsoft.com/office/drawing/2014/main" id="{107766C9-7C71-4F63-B23D-A9179B1E6535}"/>
              </a:ext>
            </a:extLst>
          </p:cNvPr>
          <p:cNvSpPr>
            <a:spLocks noGrp="1"/>
          </p:cNvSpPr>
          <p:nvPr>
            <p:ph idx="1"/>
          </p:nvPr>
        </p:nvSpPr>
        <p:spPr>
          <a:xfrm>
            <a:off x="1139635" y="2546161"/>
            <a:ext cx="3200451" cy="2985929"/>
          </a:xfrm>
        </p:spPr>
        <p:txBody>
          <a:bodyPr anchor="t">
            <a:normAutofit/>
          </a:bodyPr>
          <a:lstStyle/>
          <a:p>
            <a:r>
              <a:rPr lang="en-US" sz="2400">
                <a:solidFill>
                  <a:srgbClr val="FEFFFF"/>
                </a:solidFill>
              </a:rPr>
              <a:t>Reduce salt intake</a:t>
            </a:r>
          </a:p>
          <a:p>
            <a:endParaRPr lang="en-US" sz="2400">
              <a:solidFill>
                <a:srgbClr val="FEFFFF"/>
              </a:solidFill>
            </a:endParaRPr>
          </a:p>
          <a:p>
            <a:endParaRPr lang="en-GB" sz="2400">
              <a:solidFill>
                <a:srgbClr val="FEFFFF"/>
              </a:solidFill>
            </a:endParaRPr>
          </a:p>
        </p:txBody>
      </p:sp>
      <p:pic>
        <p:nvPicPr>
          <p:cNvPr id="4" name="Online Media 3" title="Why is too much salt bad for you?">
            <a:hlinkClick r:id="" action="ppaction://media"/>
            <a:extLst>
              <a:ext uri="{FF2B5EF4-FFF2-40B4-BE49-F238E27FC236}">
                <a16:creationId xmlns:a16="http://schemas.microsoft.com/office/drawing/2014/main" id="{9E757982-B0A4-468D-8EBA-007848C9BE36}"/>
              </a:ext>
            </a:extLst>
          </p:cNvPr>
          <p:cNvPicPr>
            <a:picLocks noRot="1" noChangeAspect="1"/>
          </p:cNvPicPr>
          <p:nvPr>
            <a:videoFile r:link="rId1"/>
          </p:nvPr>
        </p:nvPicPr>
        <p:blipFill>
          <a:blip r:embed="rId3"/>
          <a:stretch>
            <a:fillRect/>
          </a:stretch>
        </p:blipFill>
        <p:spPr>
          <a:xfrm>
            <a:off x="4998268" y="1430175"/>
            <a:ext cx="6539075" cy="3678229"/>
          </a:xfrm>
          <a:prstGeom prst="rect">
            <a:avLst/>
          </a:prstGeom>
        </p:spPr>
      </p:pic>
    </p:spTree>
    <p:extLst>
      <p:ext uri="{BB962C8B-B14F-4D97-AF65-F5344CB8AC3E}">
        <p14:creationId xmlns:p14="http://schemas.microsoft.com/office/powerpoint/2010/main" val="2725114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066D59-564A-47A1-81EA-FC1030F17DB0}"/>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kern="1200" dirty="0">
                <a:solidFill>
                  <a:srgbClr val="000000"/>
                </a:solidFill>
                <a:latin typeface="+mj-lt"/>
                <a:ea typeface="+mj-ea"/>
                <a:cs typeface="+mj-cs"/>
              </a:rPr>
              <a:t>Lose weight </a:t>
            </a: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cale">
            <a:extLst>
              <a:ext uri="{FF2B5EF4-FFF2-40B4-BE49-F238E27FC236}">
                <a16:creationId xmlns:a16="http://schemas.microsoft.com/office/drawing/2014/main" id="{995940A0-92AC-4ED1-93E3-373425E11B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3838582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75A1B-2971-4038-A2C9-52AB4273D963}"/>
              </a:ext>
            </a:extLst>
          </p:cNvPr>
          <p:cNvSpPr>
            <a:spLocks noGrp="1"/>
          </p:cNvSpPr>
          <p:nvPr>
            <p:ph type="title"/>
          </p:nvPr>
        </p:nvSpPr>
        <p:spPr>
          <a:xfrm>
            <a:off x="396573" y="320675"/>
            <a:ext cx="11407487" cy="1325563"/>
          </a:xfrm>
        </p:spPr>
        <p:txBody>
          <a:bodyPr>
            <a:normAutofit/>
          </a:bodyPr>
          <a:lstStyle/>
          <a:p>
            <a:r>
              <a:rPr lang="en-US" sz="5400"/>
              <a:t>Lifestyle choices</a:t>
            </a:r>
            <a:endParaRPr lang="en-GB" sz="5400"/>
          </a:p>
        </p:txBody>
      </p:sp>
      <p:sp>
        <p:nvSpPr>
          <p:cNvPr id="9" name="Rectangle 8">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F94C16-60CA-4C50-BF4B-D24C38B21F06}"/>
              </a:ext>
            </a:extLst>
          </p:cNvPr>
          <p:cNvGraphicFramePr>
            <a:graphicFrameLocks noGrp="1"/>
          </p:cNvGraphicFramePr>
          <p:nvPr>
            <p:ph idx="1"/>
            <p:extLst>
              <p:ext uri="{D42A27DB-BD31-4B8C-83A1-F6EECF244321}">
                <p14:modId xmlns:p14="http://schemas.microsoft.com/office/powerpoint/2010/main" val="493039977"/>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9158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FEC8E-A511-4B29-ADCD-0F5A16AB6F53}"/>
              </a:ext>
            </a:extLst>
          </p:cNvPr>
          <p:cNvSpPr>
            <a:spLocks noGrp="1"/>
          </p:cNvSpPr>
          <p:nvPr>
            <p:ph type="title"/>
          </p:nvPr>
        </p:nvSpPr>
        <p:spPr/>
        <p:txBody>
          <a:bodyPr/>
          <a:lstStyle/>
          <a:p>
            <a:r>
              <a:rPr lang="en-US" dirty="0"/>
              <a:t>Bringing it all together </a:t>
            </a:r>
            <a:endParaRPr lang="en-GB" dirty="0"/>
          </a:p>
        </p:txBody>
      </p:sp>
      <p:pic>
        <p:nvPicPr>
          <p:cNvPr id="5" name="Online Media 4" title="How blood pressure works - Wilfred Manzano">
            <a:hlinkClick r:id="" action="ppaction://media"/>
            <a:extLst>
              <a:ext uri="{FF2B5EF4-FFF2-40B4-BE49-F238E27FC236}">
                <a16:creationId xmlns:a16="http://schemas.microsoft.com/office/drawing/2014/main" id="{071BC9C3-5590-40DC-8514-10F868DFF4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25072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1298</Words>
  <Application>Microsoft Office PowerPoint</Application>
  <PresentationFormat>Widescreen</PresentationFormat>
  <Paragraphs>192</Paragraphs>
  <Slides>26</Slides>
  <Notes>10</Notes>
  <HiddenSlides>0</HiddenSlides>
  <MMClips>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Calibri Light</vt:lpstr>
      <vt:lpstr>Roboto</vt:lpstr>
      <vt:lpstr>Constantia</vt:lpstr>
      <vt:lpstr>Calibri</vt:lpstr>
      <vt:lpstr>Nunito Sans</vt:lpstr>
      <vt:lpstr>Arial</vt:lpstr>
      <vt:lpstr>Times New Roman</vt:lpstr>
      <vt:lpstr>Comic Sans MS</vt:lpstr>
      <vt:lpstr>Office Theme</vt:lpstr>
      <vt:lpstr>Learning Outcomes</vt:lpstr>
      <vt:lpstr>Definition of blood pressure </vt:lpstr>
      <vt:lpstr>What is Blood Pressure?</vt:lpstr>
      <vt:lpstr>Arterial Blood Pressure</vt:lpstr>
      <vt:lpstr>Blood Pressure</vt:lpstr>
      <vt:lpstr>Mean arterial pressure </vt:lpstr>
      <vt:lpstr>Mean arterial pressure </vt:lpstr>
      <vt:lpstr>PowerPoint Presentation</vt:lpstr>
      <vt:lpstr>Function of blood pressure</vt:lpstr>
      <vt:lpstr>Factors which influence blood pressure</vt:lpstr>
      <vt:lpstr>PowerPoint Presentation</vt:lpstr>
      <vt:lpstr>PowerPoint Presentation</vt:lpstr>
      <vt:lpstr>Maintaining Blood Pressure Homeostasis </vt:lpstr>
      <vt:lpstr>Introduction to homeostasis </vt:lpstr>
      <vt:lpstr>Heart Homeostasis</vt:lpstr>
      <vt:lpstr>PowerPoint Presentation</vt:lpstr>
      <vt:lpstr>Blood pressure maintenance </vt:lpstr>
      <vt:lpstr>PowerPoint Presentation</vt:lpstr>
      <vt:lpstr>Effects of ageing on the heart.</vt:lpstr>
      <vt:lpstr>            Effects of High Blood Pressure on Body</vt:lpstr>
      <vt:lpstr>An adult’s blood pressure is considered high when the readings are greater than 140 mm Hg systolic or 90 mm Hg diastolic (BHS, 2004)</vt:lpstr>
      <vt:lpstr>Effects of high blood pressure on the body. </vt:lpstr>
      <vt:lpstr>Lowering blood pressure </vt:lpstr>
      <vt:lpstr>Lose weight </vt:lpstr>
      <vt:lpstr>Lifestyle choices</vt:lpstr>
      <vt:lpstr>Bringing it all together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Felicity Page</dc:creator>
  <cp:lastModifiedBy>Felicity Page</cp:lastModifiedBy>
  <cp:revision>1</cp:revision>
  <dcterms:created xsi:type="dcterms:W3CDTF">2020-10-28T17:05:55Z</dcterms:created>
  <dcterms:modified xsi:type="dcterms:W3CDTF">2020-10-28T17:06:34Z</dcterms:modified>
</cp:coreProperties>
</file>