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notesMasterIdLst>
    <p:notesMasterId r:id="rId45"/>
  </p:notesMasterIdLst>
  <p:sldIdLst>
    <p:sldId id="289" r:id="rId2"/>
    <p:sldId id="323" r:id="rId3"/>
    <p:sldId id="305" r:id="rId4"/>
    <p:sldId id="332" r:id="rId5"/>
    <p:sldId id="283" r:id="rId6"/>
    <p:sldId id="284" r:id="rId7"/>
    <p:sldId id="292" r:id="rId8"/>
    <p:sldId id="333" r:id="rId9"/>
    <p:sldId id="268" r:id="rId10"/>
    <p:sldId id="304" r:id="rId11"/>
    <p:sldId id="269" r:id="rId12"/>
    <p:sldId id="276" r:id="rId13"/>
    <p:sldId id="277" r:id="rId14"/>
    <p:sldId id="303" r:id="rId15"/>
    <p:sldId id="273" r:id="rId16"/>
    <p:sldId id="288" r:id="rId17"/>
    <p:sldId id="270" r:id="rId18"/>
    <p:sldId id="291" r:id="rId19"/>
    <p:sldId id="261" r:id="rId20"/>
    <p:sldId id="281" r:id="rId21"/>
    <p:sldId id="282" r:id="rId22"/>
    <p:sldId id="260" r:id="rId23"/>
    <p:sldId id="300" r:id="rId24"/>
    <p:sldId id="301" r:id="rId25"/>
    <p:sldId id="334" r:id="rId26"/>
    <p:sldId id="335" r:id="rId27"/>
    <p:sldId id="336" r:id="rId28"/>
    <p:sldId id="306" r:id="rId29"/>
    <p:sldId id="308" r:id="rId30"/>
    <p:sldId id="307" r:id="rId31"/>
    <p:sldId id="309" r:id="rId32"/>
    <p:sldId id="285" r:id="rId33"/>
    <p:sldId id="287" r:id="rId34"/>
    <p:sldId id="290" r:id="rId35"/>
    <p:sldId id="293" r:id="rId36"/>
    <p:sldId id="294" r:id="rId37"/>
    <p:sldId id="295" r:id="rId38"/>
    <p:sldId id="296" r:id="rId39"/>
    <p:sldId id="337" r:id="rId40"/>
    <p:sldId id="297" r:id="rId41"/>
    <p:sldId id="298" r:id="rId42"/>
    <p:sldId id="299" r:id="rId43"/>
    <p:sldId id="302" r:id="rId44"/>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036A65-2C12-430C-A121-E16ECB920F28}" v="57" dt="2021-11-08T09:10:58.6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872" autoAdjust="0"/>
  </p:normalViewPr>
  <p:slideViewPr>
    <p:cSldViewPr>
      <p:cViewPr varScale="1">
        <p:scale>
          <a:sx n="104" d="100"/>
          <a:sy n="104" d="100"/>
        </p:scale>
        <p:origin x="182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11/01/2022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i="1">
                <a:latin typeface="Arial" panose="020B0604020202020204" pitchFamily="34" charset="0"/>
              </a:rPr>
              <a:t>https://socialcare.wales/learning-and-development/induction-for-health-and-social-care-awif </a:t>
            </a: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8959259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Notes for Module Team:</a:t>
            </a:r>
          </a:p>
          <a:p>
            <a:endParaRPr lang="en-GB" altLang="en-US">
              <a:latin typeface="Arial" panose="020B0604020202020204" pitchFamily="34" charset="0"/>
            </a:endParaRPr>
          </a:p>
          <a:p>
            <a:r>
              <a:rPr lang="en-GB" altLang="en-US">
                <a:latin typeface="Arial" panose="020B0604020202020204" pitchFamily="34" charset="0"/>
              </a:rPr>
              <a:t>Draw students’ attention to the types of skills they can acquire from the lecture – these are skills that potential employers are looking for and should be included in job applications.</a:t>
            </a:r>
            <a:endParaRPr lang="en-US"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3</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281092A5-F00D-454C-97E6-94A97B0251CE}"/>
              </a:ext>
            </a:extLst>
          </p:cNvPr>
          <p:cNvSpPr>
            <a:spLocks noGrp="1" noRot="1" noChangeAspect="1" noChangeArrowheads="1" noTextEdit="1"/>
          </p:cNvSpPr>
          <p:nvPr>
            <p:ph type="sldImg"/>
          </p:nvPr>
        </p:nvSpPr>
        <p:spPr>
          <a:ln/>
        </p:spPr>
      </p:sp>
      <p:sp>
        <p:nvSpPr>
          <p:cNvPr id="31747" name="Notes Placeholder 2">
            <a:extLst>
              <a:ext uri="{FF2B5EF4-FFF2-40B4-BE49-F238E27FC236}">
                <a16:creationId xmlns:a16="http://schemas.microsoft.com/office/drawing/2014/main" id="{662FADEB-8FB7-49B9-9A0D-4BE0870C537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1748" name="Slide Number Placeholder 3">
            <a:extLst>
              <a:ext uri="{FF2B5EF4-FFF2-40B4-BE49-F238E27FC236}">
                <a16:creationId xmlns:a16="http://schemas.microsoft.com/office/drawing/2014/main" id="{F30D7F45-83B1-42BF-90F8-E5ACFF97A9C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05FD15C9-1FE4-4D62-9D67-E82966539DD0}"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5</a:t>
            </a:fld>
            <a:endParaRPr lang="en-GB"/>
          </a:p>
        </p:txBody>
      </p:sp>
    </p:spTree>
    <p:extLst>
      <p:ext uri="{BB962C8B-B14F-4D97-AF65-F5344CB8AC3E}">
        <p14:creationId xmlns:p14="http://schemas.microsoft.com/office/powerpoint/2010/main" val="580569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6</a:t>
            </a:fld>
            <a:endParaRPr lang="en-GB"/>
          </a:p>
        </p:txBody>
      </p:sp>
    </p:spTree>
    <p:extLst>
      <p:ext uri="{BB962C8B-B14F-4D97-AF65-F5344CB8AC3E}">
        <p14:creationId xmlns:p14="http://schemas.microsoft.com/office/powerpoint/2010/main" val="16690772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7</a:t>
            </a:fld>
            <a:endParaRPr lang="en-GB"/>
          </a:p>
        </p:txBody>
      </p:sp>
    </p:spTree>
    <p:extLst>
      <p:ext uri="{BB962C8B-B14F-4D97-AF65-F5344CB8AC3E}">
        <p14:creationId xmlns:p14="http://schemas.microsoft.com/office/powerpoint/2010/main" val="149002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8</a:t>
            </a:fld>
            <a:endParaRPr lang="en-GB"/>
          </a:p>
        </p:txBody>
      </p:sp>
    </p:spTree>
    <p:extLst>
      <p:ext uri="{BB962C8B-B14F-4D97-AF65-F5344CB8AC3E}">
        <p14:creationId xmlns:p14="http://schemas.microsoft.com/office/powerpoint/2010/main" val="4005094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9</a:t>
            </a:fld>
            <a:endParaRPr lang="en-GB"/>
          </a:p>
        </p:txBody>
      </p:sp>
    </p:spTree>
    <p:extLst>
      <p:ext uri="{BB962C8B-B14F-4D97-AF65-F5344CB8AC3E}">
        <p14:creationId xmlns:p14="http://schemas.microsoft.com/office/powerpoint/2010/main" val="2813665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endParaRPr lang="en-GB" b="0" i="0" dirty="0">
              <a:solidFill>
                <a:srgbClr val="000000"/>
              </a:solidFill>
              <a:effectLst/>
              <a:latin typeface="Tahoma" panose="020B0604030504040204" pitchFamily="34" charset="0"/>
            </a:endParaRPr>
          </a:p>
          <a:p>
            <a:pPr algn="l">
              <a:buFont typeface="Arial" panose="020B0604020202020204" pitchFamily="34" charset="0"/>
              <a:buChar char="•"/>
            </a:pPr>
            <a:endParaRPr lang="en-GB" b="0" i="0" dirty="0">
              <a:solidFill>
                <a:srgbClr val="000000"/>
              </a:solidFill>
              <a:effectLst/>
              <a:latin typeface="Tahoma" panose="020B0604030504040204" pitchFamily="34" charset="0"/>
            </a:endParaRPr>
          </a:p>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10</a:t>
            </a:fld>
            <a:endParaRPr lang="en-GB"/>
          </a:p>
        </p:txBody>
      </p:sp>
    </p:spTree>
    <p:extLst>
      <p:ext uri="{BB962C8B-B14F-4D97-AF65-F5344CB8AC3E}">
        <p14:creationId xmlns:p14="http://schemas.microsoft.com/office/powerpoint/2010/main" val="4278884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11</a:t>
            </a:fld>
            <a:endParaRPr lang="en-GB"/>
          </a:p>
        </p:txBody>
      </p:sp>
    </p:spTree>
    <p:extLst>
      <p:ext uri="{BB962C8B-B14F-4D97-AF65-F5344CB8AC3E}">
        <p14:creationId xmlns:p14="http://schemas.microsoft.com/office/powerpoint/2010/main" val="1533399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12</a:t>
            </a:fld>
            <a:endParaRPr lang="en-GB"/>
          </a:p>
        </p:txBody>
      </p:sp>
    </p:spTree>
    <p:extLst>
      <p:ext uri="{BB962C8B-B14F-4D97-AF65-F5344CB8AC3E}">
        <p14:creationId xmlns:p14="http://schemas.microsoft.com/office/powerpoint/2010/main" val="2275760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13</a:t>
            </a:fld>
            <a:endParaRPr lang="en-GB"/>
          </a:p>
        </p:txBody>
      </p:sp>
    </p:spTree>
    <p:extLst>
      <p:ext uri="{BB962C8B-B14F-4D97-AF65-F5344CB8AC3E}">
        <p14:creationId xmlns:p14="http://schemas.microsoft.com/office/powerpoint/2010/main" val="35830707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15</a:t>
            </a:fld>
            <a:endParaRPr lang="en-GB"/>
          </a:p>
        </p:txBody>
      </p:sp>
    </p:spTree>
    <p:extLst>
      <p:ext uri="{BB962C8B-B14F-4D97-AF65-F5344CB8AC3E}">
        <p14:creationId xmlns:p14="http://schemas.microsoft.com/office/powerpoint/2010/main" val="3562707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A9164DEE-1C52-4834-94A7-034DA1CB984F}" type="slidenum">
              <a:rPr lang="en-GB" smtClean="0"/>
              <a:t>16</a:t>
            </a:fld>
            <a:endParaRPr lang="en-GB"/>
          </a:p>
        </p:txBody>
      </p:sp>
    </p:spTree>
    <p:extLst>
      <p:ext uri="{BB962C8B-B14F-4D97-AF65-F5344CB8AC3E}">
        <p14:creationId xmlns:p14="http://schemas.microsoft.com/office/powerpoint/2010/main" val="30615569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altLang="en-US" dirty="0"/>
          </a:p>
        </p:txBody>
      </p:sp>
      <p:sp>
        <p:nvSpPr>
          <p:cNvPr id="4" name="Slide Number Placeholder 3"/>
          <p:cNvSpPr>
            <a:spLocks noGrp="1"/>
          </p:cNvSpPr>
          <p:nvPr>
            <p:ph type="sldNum" sz="quarter" idx="10"/>
          </p:nvPr>
        </p:nvSpPr>
        <p:spPr/>
        <p:txBody>
          <a:bodyPr/>
          <a:lstStyle/>
          <a:p>
            <a:fld id="{A9164DEE-1C52-4834-94A7-034DA1CB984F}" type="slidenum">
              <a:rPr lang="en-GB" smtClean="0"/>
              <a:t>17</a:t>
            </a:fld>
            <a:endParaRPr lang="en-GB"/>
          </a:p>
        </p:txBody>
      </p:sp>
    </p:spTree>
    <p:extLst>
      <p:ext uri="{BB962C8B-B14F-4D97-AF65-F5344CB8AC3E}">
        <p14:creationId xmlns:p14="http://schemas.microsoft.com/office/powerpoint/2010/main" val="399789380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18</a:t>
            </a:fld>
            <a:endParaRPr lang="en-GB"/>
          </a:p>
        </p:txBody>
      </p:sp>
    </p:spTree>
    <p:extLst>
      <p:ext uri="{BB962C8B-B14F-4D97-AF65-F5344CB8AC3E}">
        <p14:creationId xmlns:p14="http://schemas.microsoft.com/office/powerpoint/2010/main" val="25325168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19</a:t>
            </a:fld>
            <a:endParaRPr lang="en-GB"/>
          </a:p>
        </p:txBody>
      </p:sp>
    </p:spTree>
    <p:extLst>
      <p:ext uri="{BB962C8B-B14F-4D97-AF65-F5344CB8AC3E}">
        <p14:creationId xmlns:p14="http://schemas.microsoft.com/office/powerpoint/2010/main" val="13748903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20</a:t>
            </a:fld>
            <a:endParaRPr lang="en-GB"/>
          </a:p>
        </p:txBody>
      </p:sp>
    </p:spTree>
    <p:extLst>
      <p:ext uri="{BB962C8B-B14F-4D97-AF65-F5344CB8AC3E}">
        <p14:creationId xmlns:p14="http://schemas.microsoft.com/office/powerpoint/2010/main" val="28077682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21</a:t>
            </a:fld>
            <a:endParaRPr lang="en-GB"/>
          </a:p>
        </p:txBody>
      </p:sp>
    </p:spTree>
    <p:extLst>
      <p:ext uri="{BB962C8B-B14F-4D97-AF65-F5344CB8AC3E}">
        <p14:creationId xmlns:p14="http://schemas.microsoft.com/office/powerpoint/2010/main" val="18301315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22</a:t>
            </a:fld>
            <a:endParaRPr lang="en-GB"/>
          </a:p>
        </p:txBody>
      </p:sp>
    </p:spTree>
    <p:extLst>
      <p:ext uri="{BB962C8B-B14F-4D97-AF65-F5344CB8AC3E}">
        <p14:creationId xmlns:p14="http://schemas.microsoft.com/office/powerpoint/2010/main" val="16465026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23</a:t>
            </a:fld>
            <a:endParaRPr lang="en-GB"/>
          </a:p>
        </p:txBody>
      </p:sp>
    </p:spTree>
    <p:extLst>
      <p:ext uri="{BB962C8B-B14F-4D97-AF65-F5344CB8AC3E}">
        <p14:creationId xmlns:p14="http://schemas.microsoft.com/office/powerpoint/2010/main" val="169125546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573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2950" indent="-285750">
              <a:defRPr sz="2400">
                <a:solidFill>
                  <a:schemeClr val="tx1"/>
                </a:solidFill>
                <a:latin typeface="Times" panose="02020603050405020304" pitchFamily="18" charset="0"/>
                <a:ea typeface="MS PGothic" panose="020B0600070205080204" pitchFamily="34" charset="-128"/>
              </a:defRPr>
            </a:lvl2pPr>
            <a:lvl3pPr marL="1143000" indent="-228600">
              <a:defRPr sz="2400">
                <a:solidFill>
                  <a:schemeClr val="tx1"/>
                </a:solidFill>
                <a:latin typeface="Times" panose="02020603050405020304" pitchFamily="18" charset="0"/>
                <a:ea typeface="MS PGothic" panose="020B0600070205080204" pitchFamily="34" charset="-128"/>
              </a:defRPr>
            </a:lvl3pPr>
            <a:lvl4pPr marL="1600200" indent="-228600">
              <a:defRPr sz="2400">
                <a:solidFill>
                  <a:schemeClr val="tx1"/>
                </a:solidFill>
                <a:latin typeface="Times" panose="02020603050405020304" pitchFamily="18" charset="0"/>
                <a:ea typeface="MS PGothic" panose="020B0600070205080204" pitchFamily="34" charset="-128"/>
              </a:defRPr>
            </a:lvl4pPr>
            <a:lvl5pPr marL="2057400" indent="-228600">
              <a:defRPr sz="2400">
                <a:solidFill>
                  <a:schemeClr val="tx1"/>
                </a:solidFill>
                <a:latin typeface="Times" panose="02020603050405020304" pitchFamily="18" charset="0"/>
                <a:ea typeface="MS PGothic"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22312D1-22CB-47DE-9E22-0AC3FED608ED}" type="slidenum">
              <a:rPr lang="cy-GB" altLang="en-US" sz="1200" smtClean="0">
                <a:latin typeface="Arial" panose="020B0604020202020204" pitchFamily="34" charset="0"/>
              </a:rPr>
              <a:pPr/>
              <a:t>24</a:t>
            </a:fld>
            <a:endParaRPr lang="cy-GB" altLang="en-US" sz="1200">
              <a:latin typeface="Arial" panose="020B0604020202020204" pitchFamily="34" charset="0"/>
            </a:endParaRPr>
          </a:p>
        </p:txBody>
      </p:sp>
    </p:spTree>
    <p:extLst>
      <p:ext uri="{BB962C8B-B14F-4D97-AF65-F5344CB8AC3E}">
        <p14:creationId xmlns:p14="http://schemas.microsoft.com/office/powerpoint/2010/main" val="35724125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25</a:t>
            </a:fld>
            <a:endParaRPr lang="en-GB"/>
          </a:p>
        </p:txBody>
      </p:sp>
    </p:spTree>
    <p:extLst>
      <p:ext uri="{BB962C8B-B14F-4D97-AF65-F5344CB8AC3E}">
        <p14:creationId xmlns:p14="http://schemas.microsoft.com/office/powerpoint/2010/main" val="27782383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27</a:t>
            </a:fld>
            <a:endParaRPr lang="en-GB"/>
          </a:p>
        </p:txBody>
      </p:sp>
    </p:spTree>
    <p:extLst>
      <p:ext uri="{BB962C8B-B14F-4D97-AF65-F5344CB8AC3E}">
        <p14:creationId xmlns:p14="http://schemas.microsoft.com/office/powerpoint/2010/main" val="2951965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30</a:t>
            </a:fld>
            <a:endParaRPr lang="en-GB"/>
          </a:p>
        </p:txBody>
      </p:sp>
    </p:spTree>
    <p:extLst>
      <p:ext uri="{BB962C8B-B14F-4D97-AF65-F5344CB8AC3E}">
        <p14:creationId xmlns:p14="http://schemas.microsoft.com/office/powerpoint/2010/main" val="46541307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9164DEE-1C52-4834-94A7-034DA1CB984F}" type="slidenum">
              <a:rPr lang="en-GB" smtClean="0"/>
              <a:t>31</a:t>
            </a:fld>
            <a:endParaRPr lang="en-GB"/>
          </a:p>
        </p:txBody>
      </p:sp>
    </p:spTree>
    <p:extLst>
      <p:ext uri="{BB962C8B-B14F-4D97-AF65-F5344CB8AC3E}">
        <p14:creationId xmlns:p14="http://schemas.microsoft.com/office/powerpoint/2010/main" val="288928329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A9164DEE-1C52-4834-94A7-034DA1CB984F}" type="slidenum">
              <a:rPr lang="en-GB" smtClean="0"/>
              <a:t>32</a:t>
            </a:fld>
            <a:endParaRPr lang="en-GB"/>
          </a:p>
        </p:txBody>
      </p:sp>
    </p:spTree>
    <p:extLst>
      <p:ext uri="{BB962C8B-B14F-4D97-AF65-F5344CB8AC3E}">
        <p14:creationId xmlns:p14="http://schemas.microsoft.com/office/powerpoint/2010/main" val="356747039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9164DEE-1C52-4834-94A7-034DA1CB984F}" type="slidenum">
              <a:rPr lang="en-GB" smtClean="0"/>
              <a:t>33</a:t>
            </a:fld>
            <a:endParaRPr lang="en-GB"/>
          </a:p>
        </p:txBody>
      </p:sp>
    </p:spTree>
    <p:extLst>
      <p:ext uri="{BB962C8B-B14F-4D97-AF65-F5344CB8AC3E}">
        <p14:creationId xmlns:p14="http://schemas.microsoft.com/office/powerpoint/2010/main" val="315141693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34</a:t>
            </a:fld>
            <a:endParaRPr lang="en-GB"/>
          </a:p>
        </p:txBody>
      </p:sp>
    </p:spTree>
    <p:extLst>
      <p:ext uri="{BB962C8B-B14F-4D97-AF65-F5344CB8AC3E}">
        <p14:creationId xmlns:p14="http://schemas.microsoft.com/office/powerpoint/2010/main" val="328614600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35</a:t>
            </a:fld>
            <a:endParaRPr lang="en-GB"/>
          </a:p>
        </p:txBody>
      </p:sp>
    </p:spTree>
    <p:extLst>
      <p:ext uri="{BB962C8B-B14F-4D97-AF65-F5344CB8AC3E}">
        <p14:creationId xmlns:p14="http://schemas.microsoft.com/office/powerpoint/2010/main" val="2263157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36</a:t>
            </a:fld>
            <a:endParaRPr lang="en-GB"/>
          </a:p>
        </p:txBody>
      </p:sp>
    </p:spTree>
    <p:extLst>
      <p:ext uri="{BB962C8B-B14F-4D97-AF65-F5344CB8AC3E}">
        <p14:creationId xmlns:p14="http://schemas.microsoft.com/office/powerpoint/2010/main" val="30833891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38</a:t>
            </a:fld>
            <a:endParaRPr lang="en-GB"/>
          </a:p>
        </p:txBody>
      </p:sp>
    </p:spTree>
    <p:extLst>
      <p:ext uri="{BB962C8B-B14F-4D97-AF65-F5344CB8AC3E}">
        <p14:creationId xmlns:p14="http://schemas.microsoft.com/office/powerpoint/2010/main" val="59183126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39</a:t>
            </a:fld>
            <a:endParaRPr lang="en-GB"/>
          </a:p>
        </p:txBody>
      </p:sp>
    </p:spTree>
    <p:extLst>
      <p:ext uri="{BB962C8B-B14F-4D97-AF65-F5344CB8AC3E}">
        <p14:creationId xmlns:p14="http://schemas.microsoft.com/office/powerpoint/2010/main" val="17018741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40</a:t>
            </a:fld>
            <a:endParaRPr lang="en-GB"/>
          </a:p>
        </p:txBody>
      </p:sp>
    </p:spTree>
    <p:extLst>
      <p:ext uri="{BB962C8B-B14F-4D97-AF65-F5344CB8AC3E}">
        <p14:creationId xmlns:p14="http://schemas.microsoft.com/office/powerpoint/2010/main" val="378821012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F4356D6-417B-4E2C-82E1-B29DCF9DA8B9}" type="slidenum">
              <a:rPr lang="en-GB" smtClean="0"/>
              <a:t>41</a:t>
            </a:fld>
            <a:endParaRPr lang="en-GB"/>
          </a:p>
        </p:txBody>
      </p:sp>
    </p:spTree>
    <p:extLst>
      <p:ext uri="{BB962C8B-B14F-4D97-AF65-F5344CB8AC3E}">
        <p14:creationId xmlns:p14="http://schemas.microsoft.com/office/powerpoint/2010/main" val="111845540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42</a:t>
            </a:fld>
            <a:endParaRPr lang="en-GB"/>
          </a:p>
        </p:txBody>
      </p:sp>
    </p:spTree>
    <p:extLst>
      <p:ext uri="{BB962C8B-B14F-4D97-AF65-F5344CB8AC3E}">
        <p14:creationId xmlns:p14="http://schemas.microsoft.com/office/powerpoint/2010/main" val="231864289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9164DEE-1C52-4834-94A7-034DA1CB984F}" type="slidenum">
              <a:rPr lang="en-GB" smtClean="0"/>
              <a:t>43</a:t>
            </a:fld>
            <a:endParaRPr lang="en-GB"/>
          </a:p>
        </p:txBody>
      </p:sp>
    </p:spTree>
    <p:extLst>
      <p:ext uri="{BB962C8B-B14F-4D97-AF65-F5344CB8AC3E}">
        <p14:creationId xmlns:p14="http://schemas.microsoft.com/office/powerpoint/2010/main" val="13355855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094117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198795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029715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32064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18288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36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39821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089907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498314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831201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17758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53596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11/01/2022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18646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1/11/2022</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7014218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sites/default/files/publications/2018-03/education-in-wales-our-national-mission.pdf"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12.xml"/><Relationship Id="rId5" Type="http://schemas.openxmlformats.org/officeDocument/2006/relationships/hyperlink" Target="https://www.pacey.org.uk/working-in-childcare/business-smart/starting-out/policies-and-procedures-a-beginner-s-guide/" TargetMode="External"/><Relationship Id="rId4" Type="http://schemas.openxmlformats.org/officeDocument/2006/relationships/hyperlink" Target="https://gov.wales/sites/default/files/publications/2019-06/national-minimum-standards-for-regulated-childcare.pdf"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9.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4.xml"/><Relationship Id="rId4" Type="http://schemas.openxmlformats.org/officeDocument/2006/relationships/image" Target="../media/image9.jpeg"/></Relationships>
</file>

<file path=ppt/slides/_rels/slide28.xml.rels><?xml version="1.0" encoding="UTF-8" standalone="yes"?>
<Relationships xmlns="http://schemas.openxmlformats.org/package/2006/relationships"><Relationship Id="rId3" Type="http://schemas.openxmlformats.org/officeDocument/2006/relationships/hyperlink" Target="https://gov.wales/school-prospectuses-guidance-headteachers-and-governing-bodies" TargetMode="External"/><Relationship Id="rId2" Type="http://schemas.openxmlformats.org/officeDocument/2006/relationships/hyperlink" Target="https://gov.wales/managing-schools" TargetMode="Externa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07473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4294967295"/>
          </p:nvPr>
        </p:nvSpPr>
        <p:spPr>
          <a:xfrm>
            <a:off x="177106" y="762000"/>
            <a:ext cx="8787381" cy="4467002"/>
          </a:xfrm>
        </p:spPr>
        <p:txBody>
          <a:bodyPr rtlCol="0">
            <a:normAutofit/>
          </a:bodyPr>
          <a:lstStyle/>
          <a:p>
            <a:pPr marL="0" indent="0">
              <a:buNone/>
            </a:pPr>
            <a:endParaRPr lang="cy-GB" altLang="en-US" sz="3600" b="1" dirty="0">
              <a:solidFill>
                <a:schemeClr val="accent1">
                  <a:lumMod val="50000"/>
                </a:schemeClr>
              </a:solidFill>
            </a:endParaRPr>
          </a:p>
          <a:p>
            <a:pPr marL="0" indent="0">
              <a:buNone/>
            </a:pPr>
            <a:r>
              <a:rPr lang="en-GB" altLang="en-US" sz="4000" b="1" dirty="0" err="1">
                <a:solidFill>
                  <a:schemeClr val="accent1">
                    <a:lumMod val="75000"/>
                  </a:schemeClr>
                </a:solidFill>
                <a:latin typeface="Arial" panose="020B0604020202020204" pitchFamily="34" charset="0"/>
                <a:cs typeface="Arial" panose="020B0604020202020204" pitchFamily="34" charset="0"/>
              </a:rPr>
              <a:t>Gofynion</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Statudol</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a’r</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Gyfraith</a:t>
            </a:r>
            <a:r>
              <a:rPr lang="en-GB" altLang="en-US" sz="4000" b="1" dirty="0">
                <a:solidFill>
                  <a:schemeClr val="accent1">
                    <a:lumMod val="75000"/>
                  </a:schemeClr>
                </a:solidFill>
                <a:latin typeface="Arial" panose="020B0604020202020204" pitchFamily="34" charset="0"/>
                <a:cs typeface="Arial" panose="020B0604020202020204" pitchFamily="34" charset="0"/>
              </a:rPr>
              <a:t> o </a:t>
            </a:r>
            <a:r>
              <a:rPr lang="en-GB" altLang="en-US" sz="4000" b="1" dirty="0" err="1">
                <a:solidFill>
                  <a:schemeClr val="accent1">
                    <a:lumMod val="75000"/>
                  </a:schemeClr>
                </a:solidFill>
                <a:latin typeface="Arial" panose="020B0604020202020204" pitchFamily="34" charset="0"/>
                <a:cs typeface="Arial" panose="020B0604020202020204" pitchFamily="34" charset="0"/>
              </a:rPr>
              <a:t>rhan</a:t>
            </a:r>
            <a:r>
              <a:rPr lang="en-GB" altLang="en-US" sz="4000" b="1" dirty="0">
                <a:solidFill>
                  <a:schemeClr val="accent1">
                    <a:lumMod val="75000"/>
                  </a:schemeClr>
                </a:solidFill>
                <a:latin typeface="Arial" panose="020B0604020202020204" pitchFamily="34" charset="0"/>
                <a:cs typeface="Arial" panose="020B0604020202020204" pitchFamily="34" charset="0"/>
              </a:rPr>
              <a:t> </a:t>
            </a:r>
            <a:r>
              <a:rPr lang="en-GB" altLang="en-US" sz="4000" b="1" dirty="0" err="1">
                <a:solidFill>
                  <a:schemeClr val="accent1">
                    <a:lumMod val="75000"/>
                  </a:schemeClr>
                </a:solidFill>
                <a:latin typeface="Arial" panose="020B0604020202020204" pitchFamily="34" charset="0"/>
                <a:cs typeface="Arial" panose="020B0604020202020204" pitchFamily="34" charset="0"/>
              </a:rPr>
              <a:t>Cyflogi</a:t>
            </a:r>
            <a:endParaRPr lang="en-GB" altLang="en-US" sz="4000" b="1" dirty="0">
              <a:solidFill>
                <a:schemeClr val="accent1">
                  <a:lumMod val="75000"/>
                </a:schemeClr>
              </a:solidFill>
              <a:latin typeface="Arial" panose="020B0604020202020204" pitchFamily="34" charset="0"/>
              <a:cs typeface="Arial" panose="020B0604020202020204" pitchFamily="34" charset="0"/>
            </a:endParaRPr>
          </a:p>
          <a:p>
            <a:pPr marL="0" indent="0">
              <a:buNone/>
            </a:pPr>
            <a:r>
              <a:rPr lang="en-GB" altLang="en-US" sz="4000" b="1" dirty="0">
                <a:solidFill>
                  <a:schemeClr val="accent1">
                    <a:lumMod val="75000"/>
                  </a:schemeClr>
                </a:solidFill>
                <a:latin typeface="Arial" panose="020B0604020202020204" pitchFamily="34" charset="0"/>
                <a:cs typeface="Arial" panose="020B0604020202020204" pitchFamily="34" charset="0"/>
              </a:rPr>
              <a:t>Statutory Requirements and Employment Law </a:t>
            </a:r>
          </a:p>
          <a:p>
            <a:r>
              <a:rPr lang="en-GB" sz="4000" b="1" dirty="0">
                <a:solidFill>
                  <a:schemeClr val="bg1"/>
                </a:solidFill>
                <a:latin typeface="Arial" panose="020B0604020202020204" pitchFamily="34" charset="0"/>
                <a:cs typeface="Arial" panose="020B0604020202020204" pitchFamily="34" charset="0"/>
              </a:rPr>
              <a:t>2 – Lecture 2</a:t>
            </a:r>
          </a:p>
          <a:p>
            <a:pPr marL="0" indent="0" eaLnBrk="1" hangingPunct="1">
              <a:spcBef>
                <a:spcPts val="700"/>
              </a:spcBef>
              <a:buFont typeface="Arial" panose="020B0604020202020204" pitchFamily="34" charset="0"/>
              <a:buNone/>
              <a:defRPr/>
            </a:pPr>
            <a:endParaRPr lang="en-GB" altLang="en-US" sz="30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86156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Employability/Transferable Skills</a:t>
            </a:r>
            <a:endParaRPr lang="en-US" sz="3600" dirty="0">
              <a:latin typeface="Arial" panose="020B0604020202020204" pitchFamily="34" charset="0"/>
              <a:cs typeface="Arial" panose="020B0604020202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4648200" y="1600200"/>
            <a:ext cx="4038600" cy="3989388"/>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E5773-086B-422A-BF5C-6C0331DC3486}"/>
              </a:ext>
            </a:extLst>
          </p:cNvPr>
          <p:cNvSpPr>
            <a:spLocks noGrp="1"/>
          </p:cNvSpPr>
          <p:nvPr>
            <p:ph type="title"/>
          </p:nvPr>
        </p:nvSpPr>
        <p:spPr>
          <a:xfrm>
            <a:off x="381000" y="365127"/>
            <a:ext cx="8134350" cy="701674"/>
          </a:xfrm>
        </p:spPr>
        <p:txBody>
          <a:bodyPr>
            <a:normAutofit fontScale="90000"/>
          </a:bodyPr>
          <a:lstStyle/>
          <a:p>
            <a:pPr>
              <a:defRPr/>
            </a:pPr>
            <a:r>
              <a:rPr lang="en-GB" sz="3200" dirty="0" err="1">
                <a:latin typeface="Arial" panose="020B0604020202020204" pitchFamily="34" charset="0"/>
                <a:cs typeface="Arial" panose="020B0604020202020204" pitchFamily="34" charset="0"/>
              </a:rPr>
              <a:t>Rhaglen</a:t>
            </a:r>
            <a:r>
              <a:rPr lang="en-GB" sz="3200"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Ymarferydd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Blynyddoedd</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Cynnar</a:t>
            </a:r>
            <a:br>
              <a:rPr lang="en-GB" sz="3200"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Early Years Practitioner </a:t>
            </a:r>
            <a:r>
              <a:rPr lang="en-GB" sz="3200" dirty="0">
                <a:latin typeface="Arial" panose="020B0604020202020204" pitchFamily="34" charset="0"/>
                <a:cs typeface="Arial" panose="020B0604020202020204" pitchFamily="34" charset="0"/>
              </a:rPr>
              <a:t>programme</a:t>
            </a:r>
            <a:endParaRPr lang="en-US" sz="3200" dirty="0">
              <a:latin typeface="Arial" panose="020B0604020202020204" pitchFamily="34" charset="0"/>
              <a:cs typeface="Arial" panose="020B0604020202020204" pitchFamily="34" charset="0"/>
            </a:endParaRPr>
          </a:p>
        </p:txBody>
      </p:sp>
      <p:sp>
        <p:nvSpPr>
          <p:cNvPr id="30723" name="Content Placeholder 2">
            <a:extLst>
              <a:ext uri="{FF2B5EF4-FFF2-40B4-BE49-F238E27FC236}">
                <a16:creationId xmlns:a16="http://schemas.microsoft.com/office/drawing/2014/main" id="{CAC8AF6E-7C95-4E14-B8A1-A2B2049F7339}"/>
              </a:ext>
            </a:extLst>
          </p:cNvPr>
          <p:cNvSpPr>
            <a:spLocks noGrp="1"/>
          </p:cNvSpPr>
          <p:nvPr>
            <p:ph sz="half" idx="1"/>
          </p:nvPr>
        </p:nvSpPr>
        <p:spPr>
          <a:xfrm>
            <a:off x="457200" y="1268412"/>
            <a:ext cx="8382000" cy="4321176"/>
          </a:xfrm>
        </p:spPr>
        <p:txBody>
          <a:bodyPr>
            <a:noAutofit/>
          </a:bodyPr>
          <a:lstStyle/>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Meini</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prawf</a:t>
            </a:r>
            <a:r>
              <a:rPr lang="en-GB" altLang="en-US" sz="1100" b="1" dirty="0">
                <a:latin typeface="Arial" panose="020B0604020202020204" pitchFamily="34" charset="0"/>
                <a:cs typeface="Arial" panose="020B0604020202020204" pitchFamily="34" charset="0"/>
              </a:rPr>
              <a:t> y NOS a </a:t>
            </a:r>
            <a:r>
              <a:rPr lang="en-GB" altLang="en-US" sz="1100" b="1" dirty="0" err="1">
                <a:latin typeface="Arial" panose="020B0604020202020204" pitchFamily="34" charset="0"/>
                <a:cs typeface="Arial" panose="020B0604020202020204" pitchFamily="34" charset="0"/>
              </a:rPr>
              <a:t>gyflawnwyd</a:t>
            </a:r>
            <a:r>
              <a:rPr lang="en-GB" altLang="en-US" sz="1100" b="1" dirty="0">
                <a:latin typeface="Arial" panose="020B0604020202020204" pitchFamily="34" charset="0"/>
                <a:cs typeface="Arial" panose="020B0604020202020204" pitchFamily="34" charset="0"/>
              </a:rPr>
              <a:t> </a:t>
            </a:r>
            <a:r>
              <a:rPr lang="en-GB" altLang="en-US" sz="1100" b="1" dirty="0" err="1">
                <a:latin typeface="Arial" panose="020B0604020202020204" pitchFamily="34" charset="0"/>
                <a:cs typeface="Arial" panose="020B0604020202020204" pitchFamily="34" charset="0"/>
              </a:rPr>
              <a:t>yn</a:t>
            </a:r>
            <a:r>
              <a:rPr lang="en-GB" altLang="en-US" sz="1100" b="1" dirty="0">
                <a:latin typeface="Arial" panose="020B0604020202020204" pitchFamily="34" charset="0"/>
                <a:cs typeface="Arial" panose="020B0604020202020204" pitchFamily="34" charset="0"/>
              </a:rPr>
              <a:t> y </a:t>
            </a:r>
            <a:r>
              <a:rPr lang="en-GB" altLang="en-US" sz="1100" b="1" dirty="0" err="1">
                <a:latin typeface="Arial" panose="020B0604020202020204" pitchFamily="34" charset="0"/>
                <a:cs typeface="Arial" panose="020B0604020202020204" pitchFamily="34" charset="0"/>
              </a:rPr>
              <a:t>ddarlith</a:t>
            </a:r>
            <a:r>
              <a:rPr lang="en-GB" altLang="en-US" sz="1100" b="1" dirty="0">
                <a:latin typeface="Arial" panose="020B0604020202020204" pitchFamily="34" charset="0"/>
                <a:cs typeface="Arial" panose="020B0604020202020204" pitchFamily="34" charset="0"/>
              </a:rPr>
              <a:t>/</a:t>
            </a:r>
            <a:r>
              <a:rPr lang="en-GB" altLang="en-US" sz="1100" b="1" dirty="0" err="1">
                <a:latin typeface="Arial" panose="020B0604020202020204" pitchFamily="34" charset="0"/>
                <a:cs typeface="Arial" panose="020B0604020202020204" pitchFamily="34" charset="0"/>
              </a:rPr>
              <a:t>modwl</a:t>
            </a:r>
            <a:r>
              <a:rPr lang="en-GB" altLang="en-US" sz="1100" b="1" dirty="0">
                <a:latin typeface="Arial" panose="020B0604020202020204" pitchFamily="34" charset="0"/>
                <a:cs typeface="Arial" panose="020B0604020202020204" pitchFamily="34" charset="0"/>
              </a:rPr>
              <a:t> hon:</a:t>
            </a:r>
          </a:p>
          <a:p>
            <a:pPr marL="0" indent="0">
              <a:buNone/>
            </a:pPr>
            <a:r>
              <a:rPr lang="en-GB" altLang="en-US" sz="1100" b="1" dirty="0">
                <a:latin typeface="Arial" panose="020B0604020202020204" pitchFamily="34" charset="0"/>
                <a:cs typeface="Arial" panose="020B0604020202020204" pitchFamily="34" charset="0"/>
              </a:rPr>
              <a:t>The NOS criteria met in this lecture/module:</a:t>
            </a:r>
          </a:p>
          <a:p>
            <a:pPr marL="0" indent="0">
              <a:buFont typeface="Arial" panose="020B0604020202020204" pitchFamily="34" charset="0"/>
              <a:buNone/>
            </a:pPr>
            <a:endParaRPr lang="en-GB" altLang="en-US" sz="1100" b="1"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altLang="en-US" sz="1100" b="1" dirty="0" err="1">
                <a:latin typeface="Arial" panose="020B0604020202020204" pitchFamily="34" charset="0"/>
                <a:cs typeface="Arial" panose="020B0604020202020204" pitchFamily="34" charset="0"/>
              </a:rPr>
              <a:t>Craidd</a:t>
            </a:r>
            <a:r>
              <a:rPr lang="en-GB" altLang="en-US" sz="1100" b="1" dirty="0">
                <a:latin typeface="Arial" panose="020B0604020202020204" pitchFamily="34" charset="0"/>
                <a:cs typeface="Arial" panose="020B0604020202020204" pitchFamily="34" charset="0"/>
              </a:rPr>
              <a:t>/Core:</a:t>
            </a:r>
            <a:r>
              <a:rPr lang="en-GB" altLang="en-US" sz="1100" dirty="0">
                <a:latin typeface="Arial" panose="020B0604020202020204" pitchFamily="34" charset="0"/>
                <a:cs typeface="Arial" panose="020B0604020202020204" pitchFamily="34" charset="0"/>
              </a:rPr>
              <a:t>  K44/K47/K48/K51/K54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P9/P11-P18/P20/P23/P25-34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0403:</a:t>
            </a:r>
            <a:r>
              <a:rPr lang="en-GB" altLang="en-US" sz="1100" dirty="0">
                <a:latin typeface="Arial" panose="020B0604020202020204" pitchFamily="34" charset="0"/>
                <a:cs typeface="Arial" panose="020B0604020202020204" pitchFamily="34" charset="0"/>
              </a:rPr>
              <a:t> P2/P3/P10/P12/P13/P16/P17/P19-21/P24-26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K57/K58 + </a:t>
            </a:r>
            <a:r>
              <a:rPr lang="en-GB" altLang="en-US" sz="1100" b="1" dirty="0">
                <a:latin typeface="Arial" panose="020B0604020202020204" pitchFamily="34" charset="0"/>
                <a:cs typeface="Arial" panose="020B0604020202020204" pitchFamily="34" charset="0"/>
              </a:rPr>
              <a:t>0412:</a:t>
            </a:r>
            <a:r>
              <a:rPr lang="en-GB" altLang="en-US" sz="1100" dirty="0">
                <a:latin typeface="Arial" panose="020B0604020202020204" pitchFamily="34" charset="0"/>
                <a:cs typeface="Arial" panose="020B0604020202020204" pitchFamily="34" charset="0"/>
              </a:rPr>
              <a:t> P1-P3/P5-P6/P8-P26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0407:</a:t>
            </a:r>
            <a:r>
              <a:rPr lang="en-GB" altLang="en-US" sz="1100" dirty="0">
                <a:latin typeface="Arial" panose="020B0604020202020204" pitchFamily="34" charset="0"/>
                <a:cs typeface="Arial" panose="020B0604020202020204" pitchFamily="34" charset="0"/>
              </a:rPr>
              <a:t> P7-P14/P16-P20/P22-P31</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0408: </a:t>
            </a:r>
            <a:r>
              <a:rPr lang="en-GB" altLang="en-US" sz="1100" dirty="0">
                <a:latin typeface="Arial" panose="020B0604020202020204" pitchFamily="34" charset="0"/>
                <a:cs typeface="Arial" panose="020B0604020202020204" pitchFamily="34" charset="0"/>
              </a:rPr>
              <a:t>P13-P16</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0409: </a:t>
            </a:r>
            <a:r>
              <a:rPr lang="en-GB" altLang="en-US" sz="1100" dirty="0">
                <a:latin typeface="Arial" panose="020B0604020202020204" pitchFamily="34" charset="0"/>
                <a:cs typeface="Arial" panose="020B0604020202020204" pitchFamily="34" charset="0"/>
              </a:rPr>
              <a:t>P4/P22-P23</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0417</a:t>
            </a:r>
            <a:r>
              <a:rPr lang="en-GB" altLang="en-US" sz="1100" dirty="0">
                <a:latin typeface="Arial" panose="020B0604020202020204" pitchFamily="34" charset="0"/>
                <a:cs typeface="Arial" panose="020B0604020202020204" pitchFamily="34" charset="0"/>
              </a:rPr>
              <a:t>: P1 – P20</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0042 : </a:t>
            </a:r>
            <a:r>
              <a:rPr lang="en-GB" altLang="en-US" sz="1100" dirty="0">
                <a:latin typeface="Arial" panose="020B0604020202020204" pitchFamily="34" charset="0"/>
                <a:cs typeface="Arial" panose="020B0604020202020204" pitchFamily="34" charset="0"/>
              </a:rPr>
              <a:t>K43-K46/K49-K50 + </a:t>
            </a:r>
            <a:r>
              <a:rPr lang="en-GB" altLang="en-US" sz="1100" b="1" dirty="0">
                <a:latin typeface="Arial" panose="020B0604020202020204" pitchFamily="34" charset="0"/>
                <a:cs typeface="Arial" panose="020B0604020202020204" pitchFamily="34" charset="0"/>
              </a:rPr>
              <a:t>0042</a:t>
            </a:r>
            <a:r>
              <a:rPr lang="en-GB" altLang="en-US" sz="1100" dirty="0">
                <a:latin typeface="Arial" panose="020B0604020202020204" pitchFamily="34" charset="0"/>
                <a:cs typeface="Arial" panose="020B0604020202020204" pitchFamily="34" charset="0"/>
              </a:rPr>
              <a:t> P1 – P24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0044: </a:t>
            </a:r>
            <a:r>
              <a:rPr lang="en-GB" altLang="en-US" sz="1100" dirty="0">
                <a:latin typeface="Arial" panose="020B0604020202020204" pitchFamily="34" charset="0"/>
                <a:cs typeface="Arial" panose="020B0604020202020204" pitchFamily="34" charset="0"/>
              </a:rPr>
              <a:t>P1 – P45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SCH32: </a:t>
            </a:r>
            <a:r>
              <a:rPr lang="en-GB" altLang="en-US" sz="1100" dirty="0">
                <a:latin typeface="Arial" panose="020B0604020202020204" pitchFamily="34" charset="0"/>
                <a:cs typeface="Arial" panose="020B0604020202020204" pitchFamily="34" charset="0"/>
              </a:rPr>
              <a:t>P1 – P5</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SCH53: </a:t>
            </a:r>
            <a:r>
              <a:rPr lang="en-GB" altLang="en-US" sz="1100" dirty="0">
                <a:latin typeface="Arial" panose="020B0604020202020204" pitchFamily="34" charset="0"/>
                <a:cs typeface="Arial" panose="020B0604020202020204" pitchFamily="34" charset="0"/>
              </a:rPr>
              <a:t>K1- K4 + </a:t>
            </a:r>
            <a:r>
              <a:rPr lang="en-GB" altLang="en-US" sz="1100" b="1" dirty="0">
                <a:latin typeface="Arial" panose="020B0604020202020204" pitchFamily="34" charset="0"/>
                <a:cs typeface="Arial" panose="020B0604020202020204" pitchFamily="34" charset="0"/>
              </a:rPr>
              <a:t>SCH53</a:t>
            </a:r>
            <a:r>
              <a:rPr lang="en-GB" altLang="en-US" sz="1100" dirty="0">
                <a:latin typeface="Arial" panose="020B0604020202020204" pitchFamily="34" charset="0"/>
                <a:cs typeface="Arial" panose="020B0604020202020204" pitchFamily="34" charset="0"/>
              </a:rPr>
              <a:t> P1 – P4</a:t>
            </a:r>
          </a:p>
          <a:p>
            <a:pPr marL="0" indent="0">
              <a:buFont typeface="Arial" panose="020B0604020202020204" pitchFamily="34" charset="0"/>
              <a:buNone/>
            </a:pPr>
            <a:r>
              <a:rPr lang="en-GB" altLang="en-US" sz="1100" b="1" dirty="0">
                <a:latin typeface="Arial" panose="020B0604020202020204" pitchFamily="34" charset="0"/>
                <a:cs typeface="Arial" panose="020B0604020202020204" pitchFamily="34" charset="0"/>
              </a:rPr>
              <a:t>0405</a:t>
            </a:r>
            <a:r>
              <a:rPr lang="en-GB" altLang="en-US" sz="1100" dirty="0">
                <a:latin typeface="Arial" panose="020B0604020202020204" pitchFamily="34" charset="0"/>
                <a:cs typeface="Arial" panose="020B0604020202020204" pitchFamily="34" charset="0"/>
              </a:rPr>
              <a:t>: P1-P15/P18-P22</a:t>
            </a:r>
          </a:p>
        </p:txBody>
      </p:sp>
      <p:sp>
        <p:nvSpPr>
          <p:cNvPr id="30724" name="Content Placeholder 3">
            <a:extLst>
              <a:ext uri="{FF2B5EF4-FFF2-40B4-BE49-F238E27FC236}">
                <a16:creationId xmlns:a16="http://schemas.microsoft.com/office/drawing/2014/main" id="{D305A5FE-CAFB-4772-B303-3D37C03241CE}"/>
              </a:ext>
            </a:extLst>
          </p:cNvPr>
          <p:cNvSpPr>
            <a:spLocks noGrp="1"/>
          </p:cNvSpPr>
          <p:nvPr>
            <p:ph sz="half" idx="2"/>
          </p:nvPr>
        </p:nvSpPr>
        <p:spPr>
          <a:xfrm>
            <a:off x="8515350" y="5257800"/>
            <a:ext cx="171450" cy="331788"/>
          </a:xfrm>
        </p:spPr>
        <p:txBody>
          <a:bodyPr>
            <a:normAutofit fontScale="77500" lnSpcReduction="20000"/>
          </a:bodyPr>
          <a:lstStyle/>
          <a:p>
            <a:pPr marL="0" indent="0">
              <a:buFont typeface="Arial" panose="020B0604020202020204" pitchFamily="34" charset="0"/>
              <a:buNone/>
            </a:pPr>
            <a:endParaRPr lang="en-GB" altLang="en-US" dirty="0">
              <a:latin typeface="Lucida Sans" panose="020B0602030504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altLang="en-US" dirty="0">
              <a:solidFill>
                <a:srgbClr val="0000FF"/>
              </a:solidFill>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4800" y="365127"/>
            <a:ext cx="8210550" cy="930273"/>
          </a:xfrm>
        </p:spPr>
        <p:txBody>
          <a:bodyPr>
            <a:noAutofit/>
          </a:bodyPr>
          <a:lstStyle/>
          <a:p>
            <a:r>
              <a:rPr lang="en-GB" sz="3200" b="1" dirty="0" err="1">
                <a:latin typeface="Arial" panose="020B0604020202020204" pitchFamily="34" charset="0"/>
                <a:cs typeface="Arial" panose="020B0604020202020204" pitchFamily="34" charset="0"/>
              </a:rPr>
              <a:t>Gofynion</a:t>
            </a:r>
            <a:r>
              <a:rPr lang="en-GB" sz="3200" b="1" dirty="0">
                <a:latin typeface="Arial" panose="020B0604020202020204" pitchFamily="34" charset="0"/>
                <a:cs typeface="Arial" panose="020B0604020202020204" pitchFamily="34" charset="0"/>
              </a:rPr>
              <a:t> </a:t>
            </a:r>
            <a:r>
              <a:rPr lang="en-GB" sz="3200" b="1" dirty="0" err="1">
                <a:latin typeface="Arial" panose="020B0604020202020204" pitchFamily="34" charset="0"/>
                <a:cs typeface="Arial" panose="020B0604020202020204" pitchFamily="34" charset="0"/>
              </a:rPr>
              <a:t>statudol</a:t>
            </a:r>
            <a:r>
              <a:rPr lang="en-GB" sz="3200" b="1" dirty="0">
                <a:latin typeface="Arial" panose="020B0604020202020204" pitchFamily="34" charset="0"/>
                <a:cs typeface="Arial" panose="020B0604020202020204" pitchFamily="34" charset="0"/>
              </a:rPr>
              <a:t> a </a:t>
            </a:r>
            <a:r>
              <a:rPr lang="en-GB" sz="3200" b="1" dirty="0" err="1">
                <a:latin typeface="Arial" panose="020B0604020202020204" pitchFamily="34" charset="0"/>
                <a:cs typeface="Arial" panose="020B0604020202020204" pitchFamily="34" charset="0"/>
              </a:rPr>
              <a:t>goblygiadol</a:t>
            </a: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Statutory obligations and  requirements</a:t>
            </a:r>
          </a:p>
        </p:txBody>
      </p:sp>
      <p:sp>
        <p:nvSpPr>
          <p:cNvPr id="5" name="Content Placeholder 4"/>
          <p:cNvSpPr>
            <a:spLocks noGrp="1"/>
          </p:cNvSpPr>
          <p:nvPr>
            <p:ph sz="half" idx="1"/>
          </p:nvPr>
        </p:nvSpPr>
        <p:spPr>
          <a:xfrm>
            <a:off x="628650" y="1516063"/>
            <a:ext cx="3886200" cy="4351338"/>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Y </a:t>
            </a:r>
            <a:r>
              <a:rPr lang="en-GB" b="1" dirty="0" err="1">
                <a:latin typeface="Arial" panose="020B0604020202020204" pitchFamily="34" charset="0"/>
                <a:cs typeface="Arial" panose="020B0604020202020204" pitchFamily="34" charset="0"/>
              </a:rPr>
              <a:t>Gyfraith</a:t>
            </a:r>
            <a:endParaRPr lang="en-GB" b="1" dirty="0">
              <a:latin typeface="Arial" panose="020B0604020202020204" pitchFamily="34" charset="0"/>
              <a:cs typeface="Arial" panose="020B0604020202020204" pitchFamily="34" charset="0"/>
            </a:endParaRPr>
          </a:p>
          <a:p>
            <a:pPr marL="0" indent="0">
              <a:buNone/>
            </a:pPr>
            <a:r>
              <a:rPr lang="en-GB" b="1" dirty="0" err="1">
                <a:latin typeface="Arial" panose="020B0604020202020204" pitchFamily="34" charset="0"/>
                <a:cs typeface="Arial" panose="020B0604020202020204" pitchFamily="34" charset="0"/>
              </a:rPr>
              <a:t>Gofynion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statudol</a:t>
            </a:r>
            <a:r>
              <a:rPr lang="en-GB" b="1"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cyrff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llywodraethol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AGC</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A DIOGELWCH</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TÂN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GOFAL CYMDEITHASOL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IECHYD GYHOEDDUS CYMRU</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YR ASIANTAETH AMGYLCHEDD</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CYFLOGAETH – Y GYFRAITH</a:t>
            </a:r>
          </a:p>
        </p:txBody>
      </p:sp>
      <p:sp>
        <p:nvSpPr>
          <p:cNvPr id="6" name="Content Placeholder 5"/>
          <p:cNvSpPr>
            <a:spLocks noGrp="1"/>
          </p:cNvSpPr>
          <p:nvPr>
            <p:ph sz="half" idx="2"/>
          </p:nvPr>
        </p:nvSpPr>
        <p:spPr>
          <a:xfrm>
            <a:off x="4629150" y="1447800"/>
            <a:ext cx="3886200" cy="4729163"/>
          </a:xfrm>
        </p:spPr>
        <p:txBody>
          <a:bodyPr>
            <a:normAutofit fontScale="62500" lnSpcReduction="20000"/>
          </a:bodyPr>
          <a:lstStyle/>
          <a:p>
            <a:pPr marL="0" indent="0">
              <a:buNone/>
            </a:pPr>
            <a:r>
              <a:rPr lang="en-GB" b="1" dirty="0">
                <a:latin typeface="Arial" panose="020B0604020202020204" pitchFamily="34" charset="0"/>
                <a:cs typeface="Arial" panose="020B0604020202020204" pitchFamily="34" charset="0"/>
              </a:rPr>
              <a:t>The law</a:t>
            </a:r>
          </a:p>
          <a:p>
            <a:pPr marL="0" indent="0">
              <a:buNone/>
            </a:pPr>
            <a:r>
              <a:rPr lang="en-GB" b="1" dirty="0">
                <a:latin typeface="Arial" panose="020B0604020202020204" pitchFamily="34" charset="0"/>
                <a:cs typeface="Arial" panose="020B0604020202020204" pitchFamily="34" charset="0"/>
              </a:rPr>
              <a:t>Statutory requirements </a:t>
            </a:r>
            <a:r>
              <a:rPr lang="en-GB" dirty="0">
                <a:latin typeface="Arial" panose="020B0604020202020204" pitchFamily="34" charset="0"/>
                <a:cs typeface="Arial" panose="020B0604020202020204" pitchFamily="34" charset="0"/>
              </a:rPr>
              <a:t>by governing bodies such as:</a:t>
            </a:r>
          </a:p>
          <a:p>
            <a:pPr marL="0" indent="0">
              <a:buNone/>
            </a:pPr>
            <a:endParaRPr lang="en-GB" dirty="0">
              <a:latin typeface="Arial" panose="020B0604020202020204" pitchFamily="34" charset="0"/>
              <a:cs typeface="Arial" panose="020B0604020202020204" pitchFamily="34" charset="0"/>
            </a:endParaRPr>
          </a:p>
          <a:p>
            <a:pPr>
              <a:buFont typeface="Wingdings" panose="05000000000000000000" pitchFamily="2" charset="2"/>
              <a:buChar char="q"/>
            </a:pPr>
            <a:r>
              <a:rPr lang="en-GB" dirty="0">
                <a:latin typeface="Arial" panose="020B0604020202020204" pitchFamily="34" charset="0"/>
                <a:cs typeface="Arial" panose="020B0604020202020204" pitchFamily="34" charset="0"/>
              </a:rPr>
              <a:t>CIW</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ESTYN</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HEALTH AND SAFETY</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FIRE</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SOCIAL CARE WALES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PUBLIC HEALTH WALES</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ENVIRONMENTAL AGENCY </a:t>
            </a:r>
          </a:p>
          <a:p>
            <a:pPr>
              <a:buFont typeface="Wingdings" panose="05000000000000000000" pitchFamily="2" charset="2"/>
              <a:buChar char="q"/>
            </a:pPr>
            <a:r>
              <a:rPr lang="en-GB" dirty="0">
                <a:latin typeface="Arial" panose="020B0604020202020204" pitchFamily="34" charset="0"/>
                <a:cs typeface="Arial" panose="020B0604020202020204" pitchFamily="34" charset="0"/>
              </a:rPr>
              <a:t>EMPLOYMENT LAW</a:t>
            </a:r>
          </a:p>
        </p:txBody>
      </p:sp>
    </p:spTree>
    <p:extLst>
      <p:ext uri="{BB962C8B-B14F-4D97-AF65-F5344CB8AC3E}">
        <p14:creationId xmlns:p14="http://schemas.microsoft.com/office/powerpoint/2010/main" val="41406294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err="1">
                <a:latin typeface="Arial" panose="020B0604020202020204" pitchFamily="34" charset="0"/>
                <a:cs typeface="Arial" panose="020B0604020202020204" pitchFamily="34" charset="0"/>
              </a:rPr>
              <a:t>Ymrwymiadau</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Liabilities</a:t>
            </a:r>
            <a:br>
              <a:rPr lang="en-GB" dirty="0"/>
            </a:br>
            <a:endParaRPr lang="en-GB" dirty="0"/>
          </a:p>
        </p:txBody>
      </p:sp>
      <p:sp>
        <p:nvSpPr>
          <p:cNvPr id="5" name="Text Placeholder 4"/>
          <p:cNvSpPr>
            <a:spLocks noGrp="1"/>
          </p:cNvSpPr>
          <p:nvPr>
            <p:ph type="body" idx="1"/>
          </p:nvPr>
        </p:nvSpPr>
        <p:spPr>
          <a:xfrm>
            <a:off x="629842" y="1681163"/>
            <a:ext cx="3868340" cy="376237"/>
          </a:xfrm>
        </p:spPr>
        <p:txBody>
          <a:bodyPr>
            <a:normAutofit fontScale="92500" lnSpcReduction="10000"/>
          </a:bodyPr>
          <a:lstStyle/>
          <a:p>
            <a:r>
              <a:rPr lang="en-GB" dirty="0"/>
              <a:t>Y </a:t>
            </a:r>
            <a:r>
              <a:rPr lang="en-GB" dirty="0" err="1"/>
              <a:t>Gyfraith</a:t>
            </a:r>
            <a:endParaRPr lang="en-GB" dirty="0"/>
          </a:p>
        </p:txBody>
      </p:sp>
      <p:sp>
        <p:nvSpPr>
          <p:cNvPr id="3" name="Content Placeholder 2"/>
          <p:cNvSpPr>
            <a:spLocks noGrp="1"/>
          </p:cNvSpPr>
          <p:nvPr>
            <p:ph sz="half" idx="2"/>
          </p:nvPr>
        </p:nvSpPr>
        <p:spPr>
          <a:xfrm>
            <a:off x="629842" y="2133601"/>
            <a:ext cx="3868340" cy="3581400"/>
          </a:xfrm>
        </p:spPr>
        <p:txBody>
          <a:bodyPr>
            <a:normAutofit fontScale="92500" lnSpcReduction="10000"/>
          </a:bodyPr>
          <a:lstStyle/>
          <a:p>
            <a:r>
              <a:rPr lang="en-GB" sz="1800" dirty="0" err="1"/>
              <a:t>Cyfrifoldebau</a:t>
            </a:r>
            <a:r>
              <a:rPr lang="en-GB" sz="1800" dirty="0"/>
              <a:t> </a:t>
            </a:r>
            <a:r>
              <a:rPr lang="en-GB" sz="1800" dirty="0" err="1"/>
              <a:t>ariannol</a:t>
            </a:r>
            <a:r>
              <a:rPr lang="en-GB" sz="1800" dirty="0"/>
              <a:t> (</a:t>
            </a:r>
            <a:r>
              <a:rPr lang="en-GB" sz="1800" dirty="0" err="1"/>
              <a:t>cyflog</a:t>
            </a:r>
            <a:r>
              <a:rPr lang="en-GB" sz="1800" dirty="0"/>
              <a:t>/</a:t>
            </a:r>
            <a:r>
              <a:rPr lang="en-GB" sz="1800" dirty="0" err="1"/>
              <a:t>pensiwn</a:t>
            </a:r>
            <a:r>
              <a:rPr lang="en-GB" sz="1800" dirty="0"/>
              <a:t>/</a:t>
            </a:r>
            <a:r>
              <a:rPr lang="en-GB" sz="1800" dirty="0" err="1"/>
              <a:t>gwyliau</a:t>
            </a:r>
            <a:r>
              <a:rPr lang="en-GB" sz="1800" dirty="0"/>
              <a:t>/</a:t>
            </a:r>
            <a:r>
              <a:rPr lang="en-GB" sz="1800" dirty="0" err="1"/>
              <a:t>salwch</a:t>
            </a:r>
            <a:r>
              <a:rPr lang="en-GB" sz="1800" dirty="0"/>
              <a:t> a </a:t>
            </a:r>
            <a:r>
              <a:rPr lang="en-GB" sz="1800" dirty="0" err="1"/>
              <a:t>goreiriogrwydd</a:t>
            </a:r>
            <a:r>
              <a:rPr lang="en-GB" sz="1800" dirty="0"/>
              <a:t>)</a:t>
            </a:r>
          </a:p>
          <a:p>
            <a:r>
              <a:rPr lang="en-GB" sz="1800" dirty="0" err="1"/>
              <a:t>Cyfrifoldebau</a:t>
            </a:r>
            <a:r>
              <a:rPr lang="en-GB" sz="1800" dirty="0"/>
              <a:t> </a:t>
            </a:r>
            <a:r>
              <a:rPr lang="en-GB" sz="1800" dirty="0" err="1"/>
              <a:t>gweithdrefnol</a:t>
            </a:r>
            <a:r>
              <a:rPr lang="en-GB" sz="1800" dirty="0"/>
              <a:t> ( bod </a:t>
            </a:r>
            <a:r>
              <a:rPr lang="en-GB" sz="1800" dirty="0" err="1"/>
              <a:t>gweithdrenau</a:t>
            </a:r>
            <a:r>
              <a:rPr lang="en-GB" sz="1800" dirty="0"/>
              <a:t> </a:t>
            </a:r>
            <a:r>
              <a:rPr lang="en-GB" sz="1800" dirty="0" err="1"/>
              <a:t>achwyniadau</a:t>
            </a:r>
            <a:r>
              <a:rPr lang="en-GB" sz="1800" dirty="0"/>
              <a:t> a </a:t>
            </a:r>
            <a:r>
              <a:rPr lang="en-GB" sz="1800" dirty="0" err="1"/>
              <a:t>disgyblaeth</a:t>
            </a:r>
            <a:r>
              <a:rPr lang="en-GB" sz="1800" dirty="0"/>
              <a:t> </a:t>
            </a:r>
            <a:r>
              <a:rPr lang="en-GB" sz="1800" dirty="0" err="1"/>
              <a:t>yn</a:t>
            </a:r>
            <a:r>
              <a:rPr lang="en-GB" sz="1800" dirty="0"/>
              <a:t> </a:t>
            </a:r>
            <a:r>
              <a:rPr lang="en-GB" sz="1800" dirty="0" err="1"/>
              <a:t>lle</a:t>
            </a:r>
            <a:r>
              <a:rPr lang="en-GB" sz="1800" dirty="0"/>
              <a:t>)</a:t>
            </a:r>
          </a:p>
          <a:p>
            <a:r>
              <a:rPr lang="en-GB" sz="1800" dirty="0" err="1"/>
              <a:t>Cytundebau</a:t>
            </a:r>
            <a:r>
              <a:rPr lang="en-GB" sz="1800" dirty="0"/>
              <a:t> </a:t>
            </a:r>
            <a:r>
              <a:rPr lang="en-GB" sz="1800" dirty="0" err="1"/>
              <a:t>Cyfloaeth</a:t>
            </a:r>
            <a:r>
              <a:rPr lang="en-GB" sz="1800" dirty="0"/>
              <a:t> </a:t>
            </a:r>
          </a:p>
          <a:p>
            <a:r>
              <a:rPr lang="en-GB" sz="1800" dirty="0" err="1"/>
              <a:t>Yswiriant</a:t>
            </a:r>
            <a:r>
              <a:rPr lang="en-GB" sz="1800" dirty="0"/>
              <a:t> ( </a:t>
            </a:r>
            <a:r>
              <a:rPr lang="en-GB" sz="1800" dirty="0" err="1"/>
              <a:t>ymrwyniad</a:t>
            </a:r>
            <a:r>
              <a:rPr lang="en-GB" sz="1800" dirty="0"/>
              <a:t> </a:t>
            </a:r>
            <a:r>
              <a:rPr lang="en-GB" sz="1800" dirty="0" err="1"/>
              <a:t>gyhoeddus</a:t>
            </a:r>
            <a:r>
              <a:rPr lang="en-GB" sz="1800" dirty="0"/>
              <a:t> </a:t>
            </a:r>
            <a:r>
              <a:rPr lang="en-GB" sz="1800" dirty="0" err="1"/>
              <a:t>yn</a:t>
            </a:r>
            <a:r>
              <a:rPr lang="en-GB" sz="1800" dirty="0"/>
              <a:t> </a:t>
            </a:r>
            <a:r>
              <a:rPr lang="en-GB" sz="1800" dirty="0" err="1"/>
              <a:t>ogystal</a:t>
            </a:r>
            <a:r>
              <a:rPr lang="en-GB" sz="1800" dirty="0"/>
              <a:t> a </a:t>
            </a:r>
            <a:r>
              <a:rPr lang="en-GB" sz="1800" dirty="0" err="1"/>
              <a:t>niwed</a:t>
            </a:r>
            <a:r>
              <a:rPr lang="en-GB" sz="1800" dirty="0"/>
              <a:t> </a:t>
            </a:r>
            <a:r>
              <a:rPr lang="en-GB" sz="1800" dirty="0" err="1"/>
              <a:t>personol</a:t>
            </a:r>
            <a:r>
              <a:rPr lang="en-GB" sz="1800" dirty="0"/>
              <a:t>)</a:t>
            </a:r>
          </a:p>
          <a:p>
            <a:r>
              <a:rPr lang="en-GB" sz="1800" dirty="0" err="1"/>
              <a:t>Dyletswydd</a:t>
            </a:r>
            <a:r>
              <a:rPr lang="en-GB" sz="1800" dirty="0"/>
              <a:t> o </a:t>
            </a:r>
            <a:r>
              <a:rPr lang="en-GB" sz="1800" dirty="0" err="1"/>
              <a:t>ofal</a:t>
            </a:r>
            <a:r>
              <a:rPr lang="en-GB" sz="1800" dirty="0"/>
              <a:t>  (</a:t>
            </a:r>
            <a:r>
              <a:rPr lang="en-GB" sz="1800" dirty="0" err="1"/>
              <a:t>pob</a:t>
            </a:r>
            <a:r>
              <a:rPr lang="en-GB" sz="1800" dirty="0"/>
              <a:t> </a:t>
            </a:r>
            <a:r>
              <a:rPr lang="en-GB" sz="1800" dirty="0" err="1"/>
              <a:t>agwedd</a:t>
            </a:r>
            <a:r>
              <a:rPr lang="en-GB" sz="1800" dirty="0"/>
              <a:t> o </a:t>
            </a:r>
            <a:r>
              <a:rPr lang="en-GB" sz="1800" dirty="0" err="1"/>
              <a:t>iechyd</a:t>
            </a:r>
            <a:r>
              <a:rPr lang="en-GB" sz="1800" dirty="0"/>
              <a:t> a </a:t>
            </a:r>
            <a:r>
              <a:rPr lang="en-GB" sz="1800" dirty="0" err="1"/>
              <a:t>diogelwch</a:t>
            </a:r>
            <a:r>
              <a:rPr lang="en-GB" sz="1800" dirty="0"/>
              <a:t>) </a:t>
            </a:r>
          </a:p>
          <a:p>
            <a:r>
              <a:rPr lang="en-GB" sz="1800" dirty="0" err="1"/>
              <a:t>Cyfleoedd</a:t>
            </a:r>
            <a:r>
              <a:rPr lang="en-GB" sz="1800" dirty="0"/>
              <a:t> </a:t>
            </a:r>
            <a:r>
              <a:rPr lang="en-GB" sz="1800" dirty="0" err="1"/>
              <a:t>cyfartal</a:t>
            </a:r>
            <a:r>
              <a:rPr lang="en-GB" sz="1800" dirty="0"/>
              <a:t> ( </a:t>
            </a:r>
            <a:r>
              <a:rPr lang="en-GB" sz="1800" dirty="0" err="1"/>
              <a:t>hil</a:t>
            </a:r>
            <a:r>
              <a:rPr lang="en-GB" sz="1800" dirty="0"/>
              <a:t>, </a:t>
            </a:r>
            <a:r>
              <a:rPr lang="en-GB" sz="1800" dirty="0" err="1"/>
              <a:t>crefydd</a:t>
            </a:r>
            <a:r>
              <a:rPr lang="en-GB" sz="1800" dirty="0"/>
              <a:t>, </a:t>
            </a:r>
            <a:r>
              <a:rPr lang="en-GB" sz="1800" dirty="0" err="1"/>
              <a:t>rhywedd</a:t>
            </a:r>
            <a:r>
              <a:rPr lang="en-GB" sz="1800" dirty="0"/>
              <a:t>, </a:t>
            </a:r>
            <a:r>
              <a:rPr lang="en-GB" sz="1800" dirty="0" err="1"/>
              <a:t>oed</a:t>
            </a:r>
            <a:r>
              <a:rPr lang="en-GB" sz="1800" dirty="0"/>
              <a:t> </a:t>
            </a:r>
            <a:r>
              <a:rPr lang="en-GB" sz="1800" dirty="0" err="1"/>
              <a:t>neu</a:t>
            </a:r>
            <a:r>
              <a:rPr lang="en-GB" sz="1800" dirty="0"/>
              <a:t> </a:t>
            </a:r>
            <a:r>
              <a:rPr lang="en-GB" sz="1800" dirty="0" err="1"/>
              <a:t>anabledd</a:t>
            </a:r>
            <a:r>
              <a:rPr lang="en-GB" sz="1800" dirty="0"/>
              <a:t>)  </a:t>
            </a:r>
          </a:p>
        </p:txBody>
      </p:sp>
      <p:sp>
        <p:nvSpPr>
          <p:cNvPr id="6" name="Text Placeholder 5"/>
          <p:cNvSpPr>
            <a:spLocks noGrp="1"/>
          </p:cNvSpPr>
          <p:nvPr>
            <p:ph type="body" sz="quarter" idx="3"/>
          </p:nvPr>
        </p:nvSpPr>
        <p:spPr>
          <a:xfrm>
            <a:off x="4629150" y="1681163"/>
            <a:ext cx="3887391" cy="376237"/>
          </a:xfrm>
        </p:spPr>
        <p:txBody>
          <a:bodyPr>
            <a:normAutofit fontScale="92500" lnSpcReduction="10000"/>
          </a:bodyPr>
          <a:lstStyle/>
          <a:p>
            <a:r>
              <a:rPr lang="en-GB" dirty="0"/>
              <a:t>By Law</a:t>
            </a:r>
          </a:p>
        </p:txBody>
      </p:sp>
      <p:sp>
        <p:nvSpPr>
          <p:cNvPr id="4" name="Content Placeholder 3"/>
          <p:cNvSpPr>
            <a:spLocks noGrp="1"/>
          </p:cNvSpPr>
          <p:nvPr>
            <p:ph sz="quarter" idx="4"/>
          </p:nvPr>
        </p:nvSpPr>
        <p:spPr/>
        <p:txBody>
          <a:bodyPr>
            <a:normAutofit fontScale="40000" lnSpcReduction="20000"/>
          </a:bodyPr>
          <a:lstStyle/>
          <a:p>
            <a:r>
              <a:rPr lang="en-GB" sz="4200" dirty="0"/>
              <a:t>Financial duties (salaries/pensions /holidays/sickness and redundancies) </a:t>
            </a:r>
          </a:p>
          <a:p>
            <a:r>
              <a:rPr lang="en-GB" sz="4200" dirty="0"/>
              <a:t>Procedural duties (grievance and disciplinary procedures in place)</a:t>
            </a:r>
          </a:p>
          <a:p>
            <a:r>
              <a:rPr lang="en-GB" sz="4200" dirty="0"/>
              <a:t>Employment Contracts</a:t>
            </a:r>
          </a:p>
          <a:p>
            <a:r>
              <a:rPr lang="en-GB" sz="4200" dirty="0"/>
              <a:t>Insurance (public liability as well as personal injury)</a:t>
            </a:r>
          </a:p>
          <a:p>
            <a:r>
              <a:rPr lang="en-GB" sz="4200" dirty="0"/>
              <a:t>Duty of care ( all aspects of health and safety)</a:t>
            </a:r>
          </a:p>
          <a:p>
            <a:r>
              <a:rPr lang="en-GB" sz="4200" dirty="0"/>
              <a:t>Equal opportunities (race, religion, gender, age or disability)  </a:t>
            </a:r>
          </a:p>
          <a:p>
            <a:pPr marL="0" indent="0" algn="r">
              <a:buNone/>
            </a:pPr>
            <a:r>
              <a:rPr lang="en-GB" sz="4200" dirty="0"/>
              <a:t>(O’Sullivan, 2009: 163)</a:t>
            </a:r>
          </a:p>
          <a:p>
            <a:endParaRPr lang="en-GB" dirty="0"/>
          </a:p>
        </p:txBody>
      </p:sp>
    </p:spTree>
    <p:extLst>
      <p:ext uri="{BB962C8B-B14F-4D97-AF65-F5344CB8AC3E}">
        <p14:creationId xmlns:p14="http://schemas.microsoft.com/office/powerpoint/2010/main" val="3487317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Deddfwriaethol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Legislative Framework</a:t>
            </a:r>
          </a:p>
        </p:txBody>
      </p:sp>
      <p:sp>
        <p:nvSpPr>
          <p:cNvPr id="8" name="Content Placeholder 7"/>
          <p:cNvSpPr>
            <a:spLocks noGrp="1"/>
          </p:cNvSpPr>
          <p:nvPr>
            <p:ph sz="half" idx="1"/>
          </p:nvPr>
        </p:nvSpPr>
        <p:spPr>
          <a:xfrm>
            <a:off x="457200" y="1772815"/>
            <a:ext cx="4038600" cy="3816425"/>
          </a:xfrm>
        </p:spPr>
        <p:txBody>
          <a:bodyPr>
            <a:normAutofit fontScale="92500" lnSpcReduction="20000"/>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Iechyd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r>
              <a:rPr lang="en-GB" dirty="0">
                <a:latin typeface="Arial" panose="020B0604020202020204" pitchFamily="34" charset="0"/>
                <a:cs typeface="Arial" panose="020B0604020202020204" pitchFamily="34" charset="0"/>
              </a:rPr>
              <a:t> 1974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1989</a:t>
            </a:r>
          </a:p>
          <a:p>
            <a:r>
              <a:rPr lang="en-GB" dirty="0">
                <a:latin typeface="Arial" panose="020B0604020202020204" pitchFamily="34" charset="0"/>
                <a:cs typeface="Arial" panose="020B0604020202020204" pitchFamily="34" charset="0"/>
              </a:rPr>
              <a:t>CCUHP 1989</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2000</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2002</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Plant 2004</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Plant 2006</a:t>
            </a:r>
          </a:p>
          <a:p>
            <a:endParaRPr lang="en-GB" dirty="0"/>
          </a:p>
          <a:p>
            <a:endParaRPr lang="en-GB" dirty="0"/>
          </a:p>
        </p:txBody>
      </p:sp>
      <p:sp>
        <p:nvSpPr>
          <p:cNvPr id="9" name="Content Placeholder 8"/>
          <p:cNvSpPr>
            <a:spLocks noGrp="1"/>
          </p:cNvSpPr>
          <p:nvPr>
            <p:ph sz="half" idx="2"/>
          </p:nvPr>
        </p:nvSpPr>
        <p:spPr>
          <a:xfrm>
            <a:off x="4648200" y="1988839"/>
            <a:ext cx="4038600" cy="3600401"/>
          </a:xfrm>
        </p:spPr>
        <p:txBody>
          <a:bodyPr>
            <a:normAutofit fontScale="92500" lnSpcReduction="20000"/>
          </a:bodyPr>
          <a:lstStyle/>
          <a:p>
            <a:r>
              <a:rPr lang="en-GB" dirty="0">
                <a:latin typeface="Arial" panose="020B0604020202020204" pitchFamily="34" charset="0"/>
                <a:cs typeface="Arial" panose="020B0604020202020204" pitchFamily="34" charset="0"/>
              </a:rPr>
              <a:t>Health and Safety at Work Act 1974</a:t>
            </a:r>
          </a:p>
          <a:p>
            <a:r>
              <a:rPr lang="en-GB" dirty="0">
                <a:latin typeface="Arial" panose="020B0604020202020204" pitchFamily="34" charset="0"/>
                <a:cs typeface="Arial" panose="020B0604020202020204" pitchFamily="34" charset="0"/>
              </a:rPr>
              <a:t>Children Act 1989</a:t>
            </a:r>
          </a:p>
          <a:p>
            <a:r>
              <a:rPr lang="en-GB" dirty="0">
                <a:latin typeface="Arial" panose="020B0604020202020204" pitchFamily="34" charset="0"/>
                <a:cs typeface="Arial" panose="020B0604020202020204" pitchFamily="34" charset="0"/>
              </a:rPr>
              <a:t>UNCRC 1989</a:t>
            </a:r>
          </a:p>
          <a:p>
            <a:r>
              <a:rPr lang="en-GB" dirty="0">
                <a:latin typeface="Arial" panose="020B0604020202020204" pitchFamily="34" charset="0"/>
                <a:cs typeface="Arial" panose="020B0604020202020204" pitchFamily="34" charset="0"/>
              </a:rPr>
              <a:t>Care Standards Act 2000</a:t>
            </a:r>
          </a:p>
          <a:p>
            <a:r>
              <a:rPr lang="en-GB" dirty="0">
                <a:latin typeface="Arial" panose="020B0604020202020204" pitchFamily="34" charset="0"/>
                <a:cs typeface="Arial" panose="020B0604020202020204" pitchFamily="34" charset="0"/>
              </a:rPr>
              <a:t>Education Act 2002</a:t>
            </a:r>
          </a:p>
          <a:p>
            <a:r>
              <a:rPr lang="en-GB" dirty="0">
                <a:latin typeface="Arial" panose="020B0604020202020204" pitchFamily="34" charset="0"/>
                <a:cs typeface="Arial" panose="020B0604020202020204" pitchFamily="34" charset="0"/>
              </a:rPr>
              <a:t>Children Act 2004</a:t>
            </a:r>
          </a:p>
          <a:p>
            <a:r>
              <a:rPr lang="en-GB" dirty="0">
                <a:latin typeface="Arial" panose="020B0604020202020204" pitchFamily="34" charset="0"/>
                <a:cs typeface="Arial" panose="020B0604020202020204" pitchFamily="34" charset="0"/>
              </a:rPr>
              <a:t>Childcare Act 2006</a:t>
            </a:r>
          </a:p>
          <a:p>
            <a:endParaRPr lang="en-GB" dirty="0"/>
          </a:p>
        </p:txBody>
      </p:sp>
    </p:spTree>
    <p:extLst>
      <p:ext uri="{BB962C8B-B14F-4D97-AF65-F5344CB8AC3E}">
        <p14:creationId xmlns:p14="http://schemas.microsoft.com/office/powerpoint/2010/main" val="3585571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Deddfwriaethol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The Legislative Framework</a:t>
            </a:r>
          </a:p>
        </p:txBody>
      </p:sp>
      <p:sp>
        <p:nvSpPr>
          <p:cNvPr id="8" name="Content Placeholder 7"/>
          <p:cNvSpPr>
            <a:spLocks noGrp="1"/>
          </p:cNvSpPr>
          <p:nvPr>
            <p:ph sz="half" idx="1"/>
          </p:nvPr>
        </p:nvSpPr>
        <p:spPr>
          <a:xfrm>
            <a:off x="457200" y="1700807"/>
            <a:ext cx="4038600" cy="3888433"/>
          </a:xfrm>
        </p:spPr>
        <p:txBody>
          <a:bodyPr>
            <a:normAutofit fontScale="85000" lnSpcReduction="10000"/>
          </a:bodyPr>
          <a:lstStyle/>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2011</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Cenedlaethau’r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Dyfodol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Cymru</a:t>
            </a:r>
            <a:r>
              <a:rPr lang="en-GB" dirty="0">
                <a:latin typeface="Arial" panose="020B0604020202020204" pitchFamily="34" charset="0"/>
                <a:cs typeface="Arial" panose="020B0604020202020204" pitchFamily="34" charset="0"/>
              </a:rPr>
              <a:t>) 2015</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Gwasanaeyhau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Llesiant</a:t>
            </a:r>
            <a:r>
              <a:rPr lang="en-GB" dirty="0">
                <a:latin typeface="Arial" panose="020B0604020202020204" pitchFamily="34" charset="0"/>
                <a:cs typeface="Arial" panose="020B0604020202020204" pitchFamily="34" charset="0"/>
              </a:rPr>
              <a:t> (Cymru) 2014</a:t>
            </a:r>
          </a:p>
          <a:p>
            <a:r>
              <a:rPr lang="en-GB" dirty="0">
                <a:latin typeface="Arial" panose="020B0604020202020204" pitchFamily="34" charset="0"/>
                <a:cs typeface="Arial" panose="020B0604020202020204" pitchFamily="34" charset="0"/>
              </a:rPr>
              <a:t>GDPR 2018</a:t>
            </a:r>
          </a:p>
          <a:p>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Tribiwnlys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(Cymru) 2018.  </a:t>
            </a:r>
          </a:p>
          <a:p>
            <a:endParaRPr lang="en-GB" dirty="0"/>
          </a:p>
          <a:p>
            <a:endParaRPr lang="en-GB" dirty="0"/>
          </a:p>
        </p:txBody>
      </p:sp>
      <p:sp>
        <p:nvSpPr>
          <p:cNvPr id="9" name="Content Placeholder 8"/>
          <p:cNvSpPr>
            <a:spLocks noGrp="1"/>
          </p:cNvSpPr>
          <p:nvPr>
            <p:ph sz="half" idx="2"/>
          </p:nvPr>
        </p:nvSpPr>
        <p:spPr>
          <a:xfrm>
            <a:off x="4648200" y="1844823"/>
            <a:ext cx="4038600" cy="3744417"/>
          </a:xfrm>
        </p:spPr>
        <p:txBody>
          <a:bodyPr>
            <a:normAutofit fontScale="85000" lnSpcReduction="10000"/>
          </a:bodyPr>
          <a:lstStyle/>
          <a:p>
            <a:r>
              <a:rPr lang="en-GB" dirty="0">
                <a:latin typeface="Arial" panose="020B0604020202020204" pitchFamily="34" charset="0"/>
                <a:cs typeface="Arial" panose="020B0604020202020204" pitchFamily="34" charset="0"/>
              </a:rPr>
              <a:t>Education Act 2011</a:t>
            </a:r>
          </a:p>
          <a:p>
            <a:r>
              <a:rPr lang="en-GB" dirty="0">
                <a:latin typeface="Arial" panose="020B0604020202020204" pitchFamily="34" charset="0"/>
                <a:cs typeface="Arial" panose="020B0604020202020204" pitchFamily="34" charset="0"/>
              </a:rPr>
              <a:t>Well-being and Future Generations (Wales) Act 2015</a:t>
            </a:r>
          </a:p>
          <a:p>
            <a:r>
              <a:rPr lang="en-GB" dirty="0">
                <a:latin typeface="Arial" panose="020B0604020202020204" pitchFamily="34" charset="0"/>
                <a:cs typeface="Arial" panose="020B0604020202020204" pitchFamily="34" charset="0"/>
              </a:rPr>
              <a:t>Social Services and Well-being (Wales) Act 2014</a:t>
            </a:r>
          </a:p>
          <a:p>
            <a:r>
              <a:rPr lang="en-GB" dirty="0">
                <a:latin typeface="Arial" panose="020B0604020202020204" pitchFamily="34" charset="0"/>
                <a:cs typeface="Arial" panose="020B0604020202020204" pitchFamily="34" charset="0"/>
              </a:rPr>
              <a:t>GDPR 2018</a:t>
            </a:r>
          </a:p>
          <a:p>
            <a:r>
              <a:rPr lang="en-GB" dirty="0">
                <a:latin typeface="Arial" panose="020B0604020202020204" pitchFamily="34" charset="0"/>
                <a:cs typeface="Arial" panose="020B0604020202020204" pitchFamily="34" charset="0"/>
              </a:rPr>
              <a:t>Additional Learning Needs and Educational (Tribunal (Wales) Bill 2018  </a:t>
            </a:r>
          </a:p>
          <a:p>
            <a:endParaRPr lang="en-GB" dirty="0"/>
          </a:p>
        </p:txBody>
      </p:sp>
    </p:spTree>
    <p:extLst>
      <p:ext uri="{BB962C8B-B14F-4D97-AF65-F5344CB8AC3E}">
        <p14:creationId xmlns:p14="http://schemas.microsoft.com/office/powerpoint/2010/main" val="18210818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ltLang="en-US" b="1" dirty="0" err="1">
                <a:latin typeface="Arial" panose="020B0604020202020204" pitchFamily="34" charset="0"/>
                <a:cs typeface="Arial" panose="020B0604020202020204" pitchFamily="34" charset="0"/>
              </a:rPr>
              <a:t>Polisiau</a:t>
            </a:r>
            <a:r>
              <a:rPr lang="en-GB" altLang="en-US" b="1" dirty="0">
                <a:latin typeface="Arial" panose="020B0604020202020204" pitchFamily="34" charset="0"/>
                <a:cs typeface="Arial" panose="020B0604020202020204" pitchFamily="34" charset="0"/>
              </a:rPr>
              <a:t>            Policies</a:t>
            </a:r>
            <a:endParaRPr lang="en-GB" b="1"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628650" y="1524000"/>
            <a:ext cx="3886200" cy="4652963"/>
          </a:xfrm>
        </p:spPr>
        <p:txBody>
          <a:bodyPr>
            <a:normAutofit fontScale="92500" lnSpcReduction="20000"/>
          </a:bodyPr>
          <a:lstStyle/>
          <a:p>
            <a:pPr marL="0" indent="0">
              <a:buNone/>
            </a:pPr>
            <a:r>
              <a:rPr lang="cy-GB" altLang="en-US" dirty="0">
                <a:latin typeface="Arial" panose="020B0604020202020204" pitchFamily="34" charset="0"/>
                <a:cs typeface="Arial" panose="020B0604020202020204" pitchFamily="34" charset="0"/>
              </a:rPr>
              <a:t>Mae Deddf Plant 1989 yn datgan yr angen am bolisïau: </a:t>
            </a:r>
          </a:p>
          <a:p>
            <a:pPr>
              <a:buNone/>
            </a:pPr>
            <a:endParaRPr lang="cy-GB" altLang="en-US" i="1" dirty="0">
              <a:latin typeface="Arial" panose="020B0604020202020204" pitchFamily="34" charset="0"/>
              <a:cs typeface="Arial" panose="020B0604020202020204" pitchFamily="34" charset="0"/>
            </a:endParaRPr>
          </a:p>
          <a:p>
            <a:pPr>
              <a:buNone/>
            </a:pPr>
            <a:r>
              <a:rPr lang="cy-GB" altLang="en-US" sz="2600" dirty="0">
                <a:latin typeface="Arial" panose="020B0604020202020204" pitchFamily="34" charset="0"/>
                <a:cs typeface="Arial" panose="020B0604020202020204" pitchFamily="34" charset="0"/>
              </a:rPr>
              <a:t>Mae </a:t>
            </a:r>
            <a:r>
              <a:rPr lang="cy-GB" altLang="en-US" sz="2600" dirty="0" err="1">
                <a:latin typeface="Arial" panose="020B0604020202020204" pitchFamily="34" charset="0"/>
                <a:cs typeface="Arial" panose="020B0604020202020204" pitchFamily="34" charset="0"/>
              </a:rPr>
              <a:t>polisiau’n</a:t>
            </a:r>
            <a:r>
              <a:rPr lang="cy-GB" altLang="en-US" sz="2600" dirty="0">
                <a:latin typeface="Arial" panose="020B0604020202020204" pitchFamily="34" charset="0"/>
                <a:cs typeface="Arial" panose="020B0604020202020204" pitchFamily="34" charset="0"/>
              </a:rPr>
              <a:t> bodoli er mwyn gwarchod plant, rhieni a’r staff a sicrhau bod pob un… yn gwbl glir ynghylch y ffordd mae’r </a:t>
            </a:r>
            <a:r>
              <a:rPr lang="cy-GB" altLang="en-US" sz="2600" dirty="0" err="1">
                <a:latin typeface="Arial" panose="020B0604020202020204" pitchFamily="34" charset="0"/>
                <a:cs typeface="Arial" panose="020B0604020202020204" pitchFamily="34" charset="0"/>
              </a:rPr>
              <a:t>sefydlaid</a:t>
            </a:r>
            <a:r>
              <a:rPr lang="cy-GB" altLang="en-US" sz="2600" dirty="0">
                <a:latin typeface="Arial" panose="020B0604020202020204" pitchFamily="34" charset="0"/>
                <a:cs typeface="Arial" panose="020B0604020202020204" pitchFamily="34" charset="0"/>
              </a:rPr>
              <a:t> yn gweithredu a beth sydd angen ei wneud bob amser </a:t>
            </a:r>
          </a:p>
          <a:p>
            <a:pPr>
              <a:buNone/>
            </a:pPr>
            <a:r>
              <a:rPr lang="cy-GB" altLang="en-US" sz="2600" dirty="0">
                <a:latin typeface="Arial" panose="020B0604020202020204" pitchFamily="34" charset="0"/>
                <a:cs typeface="Arial" panose="020B0604020202020204" pitchFamily="34" charset="0"/>
              </a:rPr>
              <a:t>                 (</a:t>
            </a:r>
            <a:r>
              <a:rPr lang="cy-GB" altLang="en-US" sz="2600" dirty="0" err="1">
                <a:latin typeface="Arial" panose="020B0604020202020204" pitchFamily="34" charset="0"/>
                <a:cs typeface="Arial" panose="020B0604020202020204" pitchFamily="34" charset="0"/>
              </a:rPr>
              <a:t>Sadek</a:t>
            </a:r>
            <a:r>
              <a:rPr lang="cy-GB" altLang="en-US" sz="2600" dirty="0">
                <a:latin typeface="Arial" panose="020B0604020202020204" pitchFamily="34" charset="0"/>
                <a:cs typeface="Arial" panose="020B0604020202020204" pitchFamily="34" charset="0"/>
              </a:rPr>
              <a:t> a </a:t>
            </a:r>
            <a:r>
              <a:rPr lang="cy-GB" altLang="en-US" sz="2600" dirty="0" err="1">
                <a:latin typeface="Arial" panose="020B0604020202020204" pitchFamily="34" charset="0"/>
                <a:cs typeface="Arial" panose="020B0604020202020204" pitchFamily="34" charset="0"/>
              </a:rPr>
              <a:t>Sadek</a:t>
            </a:r>
            <a:r>
              <a:rPr lang="cy-GB" altLang="en-US" sz="2600" dirty="0">
                <a:latin typeface="Arial" panose="020B0604020202020204" pitchFamily="34" charset="0"/>
                <a:cs typeface="Arial" panose="020B0604020202020204" pitchFamily="34" charset="0"/>
              </a:rPr>
              <a:t>,   1998 p. 50).</a:t>
            </a:r>
          </a:p>
          <a:p>
            <a:endParaRPr lang="en-GB" dirty="0"/>
          </a:p>
        </p:txBody>
      </p:sp>
      <p:sp>
        <p:nvSpPr>
          <p:cNvPr id="6" name="Content Placeholder 5"/>
          <p:cNvSpPr>
            <a:spLocks noGrp="1"/>
          </p:cNvSpPr>
          <p:nvPr>
            <p:ph sz="half" idx="2"/>
          </p:nvPr>
        </p:nvSpPr>
        <p:spPr>
          <a:xfrm>
            <a:off x="4629150" y="1447800"/>
            <a:ext cx="3886200" cy="4729163"/>
          </a:xfrm>
        </p:spPr>
        <p:txBody>
          <a:bodyPr>
            <a:normAutofit fontScale="92500" lnSpcReduction="20000"/>
          </a:bodyPr>
          <a:lstStyle/>
          <a:p>
            <a:pPr marL="0" indent="0">
              <a:lnSpc>
                <a:spcPct val="80000"/>
              </a:lnSpc>
              <a:buNone/>
            </a:pPr>
            <a:r>
              <a:rPr lang="en-GB" altLang="en-US" dirty="0">
                <a:latin typeface="Calibri" pitchFamily="34" charset="0"/>
              </a:rPr>
              <a:t>The Children Act 1989 stated the need for policies:</a:t>
            </a:r>
          </a:p>
          <a:p>
            <a:pPr>
              <a:lnSpc>
                <a:spcPct val="80000"/>
              </a:lnSpc>
              <a:buNone/>
            </a:pPr>
            <a:r>
              <a:rPr lang="en-GB" altLang="en-US" dirty="0">
                <a:latin typeface="Calibri" pitchFamily="34" charset="0"/>
              </a:rPr>
              <a:t> </a:t>
            </a:r>
          </a:p>
          <a:p>
            <a:pPr>
              <a:lnSpc>
                <a:spcPct val="80000"/>
              </a:lnSpc>
              <a:buNone/>
            </a:pPr>
            <a:endParaRPr lang="en-GB" altLang="en-US" i="1" dirty="0">
              <a:latin typeface="Calibri" pitchFamily="34" charset="0"/>
            </a:endParaRPr>
          </a:p>
          <a:p>
            <a:pPr>
              <a:lnSpc>
                <a:spcPct val="80000"/>
              </a:lnSpc>
              <a:buNone/>
            </a:pPr>
            <a:r>
              <a:rPr lang="en-GB" altLang="en-US" dirty="0">
                <a:latin typeface="Calibri" pitchFamily="34" charset="0"/>
              </a:rPr>
              <a:t>Policies exist to protect  children, parents and the staff and to ensure that everyone…is absolutely clear about the way the organisation functions and about what to do at all times                                             (</a:t>
            </a:r>
            <a:r>
              <a:rPr lang="en-GB" altLang="en-US" dirty="0" err="1">
                <a:latin typeface="Calibri" pitchFamily="34" charset="0"/>
              </a:rPr>
              <a:t>Sadek</a:t>
            </a:r>
            <a:r>
              <a:rPr lang="en-GB" altLang="en-US" dirty="0">
                <a:latin typeface="Calibri" pitchFamily="34" charset="0"/>
              </a:rPr>
              <a:t> and </a:t>
            </a:r>
            <a:r>
              <a:rPr lang="en-GB" altLang="en-US" dirty="0" err="1">
                <a:latin typeface="Calibri" pitchFamily="34" charset="0"/>
              </a:rPr>
              <a:t>Sadek</a:t>
            </a:r>
            <a:r>
              <a:rPr lang="en-GB" altLang="en-US" dirty="0">
                <a:latin typeface="Calibri" pitchFamily="34" charset="0"/>
              </a:rPr>
              <a:t>, 1998 p. 50).</a:t>
            </a:r>
          </a:p>
          <a:p>
            <a:endParaRPr lang="en-GB" dirty="0"/>
          </a:p>
        </p:txBody>
      </p:sp>
    </p:spTree>
    <p:extLst>
      <p:ext uri="{BB962C8B-B14F-4D97-AF65-F5344CB8AC3E}">
        <p14:creationId xmlns:p14="http://schemas.microsoft.com/office/powerpoint/2010/main" val="3879468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7332D1-27C7-4751-97D7-10EE9FFBE7FC}"/>
              </a:ext>
            </a:extLst>
          </p:cNvPr>
          <p:cNvSpPr>
            <a:spLocks noGrp="1"/>
          </p:cNvSpPr>
          <p:nvPr>
            <p:ph type="title"/>
          </p:nvPr>
        </p:nvSpPr>
        <p:spPr>
          <a:xfrm>
            <a:off x="628650" y="365127"/>
            <a:ext cx="7886700" cy="854074"/>
          </a:xfrm>
        </p:spPr>
        <p:txBody>
          <a:bodyPr>
            <a:normAutofit fontScale="90000"/>
          </a:bodyPr>
          <a:lstStyle/>
          <a:p>
            <a:r>
              <a:rPr lang="en-GB" dirty="0" err="1">
                <a:latin typeface="Arial" panose="020B0604020202020204" pitchFamily="34" charset="0"/>
                <a:cs typeface="Arial" panose="020B0604020202020204" pitchFamily="34" charset="0"/>
              </a:rPr>
              <a:t>Polisiau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Gweithdrefnau</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Policies and Procedures</a:t>
            </a:r>
          </a:p>
        </p:txBody>
      </p:sp>
      <p:sp>
        <p:nvSpPr>
          <p:cNvPr id="3" name="Content Placeholder 2">
            <a:extLst>
              <a:ext uri="{FF2B5EF4-FFF2-40B4-BE49-F238E27FC236}">
                <a16:creationId xmlns:a16="http://schemas.microsoft.com/office/drawing/2014/main" id="{659E1BEE-A69D-4E24-8EA2-4E1C44443855}"/>
              </a:ext>
            </a:extLst>
          </p:cNvPr>
          <p:cNvSpPr>
            <a:spLocks noGrp="1"/>
          </p:cNvSpPr>
          <p:nvPr>
            <p:ph sz="half" idx="1"/>
          </p:nvPr>
        </p:nvSpPr>
        <p:spPr>
          <a:xfrm>
            <a:off x="628650" y="1447800"/>
            <a:ext cx="3886200" cy="4729163"/>
          </a:xfrm>
        </p:spPr>
        <p:txBody>
          <a:bodyPr>
            <a:normAutofit/>
          </a:bodyPr>
          <a:lstStyle/>
          <a:p>
            <a:r>
              <a:rPr lang="cy-GB" dirty="0"/>
              <a:t>Mae </a:t>
            </a:r>
            <a:r>
              <a:rPr lang="cy-GB" b="1" dirty="0"/>
              <a:t>polisi</a:t>
            </a:r>
            <a:r>
              <a:rPr lang="cy-GB" dirty="0"/>
              <a:t> yn ddatganiad ysgrifenedig yn dangos sut i chi’n gweithio mewn un agwedd o arfer y ddarpariaeth.</a:t>
            </a:r>
          </a:p>
          <a:p>
            <a:r>
              <a:rPr lang="cy-GB" dirty="0"/>
              <a:t>Mae </a:t>
            </a:r>
            <a:r>
              <a:rPr lang="cy-GB" b="1" dirty="0"/>
              <a:t>gweithdrefn</a:t>
            </a:r>
            <a:r>
              <a:rPr lang="cy-GB" dirty="0"/>
              <a:t> yn cynnig gwybodaeth am yr hyn sydd yn cael ei ddilyn i gwrdd a’r bolisi. </a:t>
            </a:r>
          </a:p>
        </p:txBody>
      </p:sp>
      <p:sp>
        <p:nvSpPr>
          <p:cNvPr id="4" name="Content Placeholder 3">
            <a:extLst>
              <a:ext uri="{FF2B5EF4-FFF2-40B4-BE49-F238E27FC236}">
                <a16:creationId xmlns:a16="http://schemas.microsoft.com/office/drawing/2014/main" id="{518D8787-1E2C-40D7-976A-88A44B3CC3FD}"/>
              </a:ext>
            </a:extLst>
          </p:cNvPr>
          <p:cNvSpPr>
            <a:spLocks noGrp="1"/>
          </p:cNvSpPr>
          <p:nvPr>
            <p:ph sz="half" idx="2"/>
          </p:nvPr>
        </p:nvSpPr>
        <p:spPr/>
        <p:txBody>
          <a:bodyPr>
            <a:normAutofit/>
          </a:bodyPr>
          <a:lstStyle/>
          <a:p>
            <a:r>
              <a:rPr lang="en-GB" b="0" i="0" dirty="0">
                <a:solidFill>
                  <a:srgbClr val="000000"/>
                </a:solidFill>
                <a:effectLst/>
                <a:latin typeface="Tahoma" panose="020B0604030504040204" pitchFamily="34" charset="0"/>
              </a:rPr>
              <a:t>a </a:t>
            </a:r>
            <a:r>
              <a:rPr lang="en-GB" b="1" i="0" dirty="0">
                <a:solidFill>
                  <a:srgbClr val="000000"/>
                </a:solidFill>
                <a:effectLst/>
                <a:latin typeface="Tahoma" panose="020B0604030504040204" pitchFamily="34" charset="0"/>
              </a:rPr>
              <a:t>policy</a:t>
            </a:r>
            <a:r>
              <a:rPr lang="en-GB" b="0" i="0" dirty="0">
                <a:solidFill>
                  <a:srgbClr val="000000"/>
                </a:solidFill>
                <a:effectLst/>
                <a:latin typeface="Tahoma" panose="020B0604030504040204" pitchFamily="34" charset="0"/>
              </a:rPr>
              <a:t> is a written statement about how you will work in one area of your practice.</a:t>
            </a:r>
          </a:p>
          <a:p>
            <a:r>
              <a:rPr lang="en-GB" b="0" i="0" dirty="0">
                <a:solidFill>
                  <a:srgbClr val="000000"/>
                </a:solidFill>
                <a:effectLst/>
                <a:latin typeface="Tahoma" panose="020B0604030504040204" pitchFamily="34" charset="0"/>
              </a:rPr>
              <a:t>A </a:t>
            </a:r>
            <a:r>
              <a:rPr lang="en-GB" b="1" i="0" dirty="0">
                <a:solidFill>
                  <a:srgbClr val="000000"/>
                </a:solidFill>
                <a:effectLst/>
                <a:latin typeface="Tahoma" panose="020B0604030504040204" pitchFamily="34" charset="0"/>
              </a:rPr>
              <a:t>procedure</a:t>
            </a:r>
            <a:r>
              <a:rPr lang="en-GB" b="0" i="0" dirty="0">
                <a:solidFill>
                  <a:srgbClr val="000000"/>
                </a:solidFill>
                <a:effectLst/>
                <a:latin typeface="Tahoma" panose="020B0604030504040204" pitchFamily="34" charset="0"/>
              </a:rPr>
              <a:t> details the actions you will take to carry out the policy. </a:t>
            </a:r>
          </a:p>
          <a:p>
            <a:pPr marL="0" indent="0" algn="r">
              <a:buNone/>
            </a:pPr>
            <a:r>
              <a:rPr lang="en-GB" dirty="0">
                <a:solidFill>
                  <a:srgbClr val="000000"/>
                </a:solidFill>
                <a:latin typeface="Tahoma" panose="020B0604030504040204" pitchFamily="34" charset="0"/>
              </a:rPr>
              <a:t>Pacey (2021)</a:t>
            </a:r>
            <a:endParaRPr lang="en-GB" dirty="0"/>
          </a:p>
        </p:txBody>
      </p:sp>
    </p:spTree>
    <p:extLst>
      <p:ext uri="{BB962C8B-B14F-4D97-AF65-F5344CB8AC3E}">
        <p14:creationId xmlns:p14="http://schemas.microsoft.com/office/powerpoint/2010/main" val="3343359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88640"/>
            <a:ext cx="8229600" cy="1143000"/>
          </a:xfrm>
        </p:spPr>
        <p:txBody>
          <a:bodyPr>
            <a:normAutofit fontScale="90000"/>
          </a:bodyPr>
          <a:lstStyle/>
          <a:p>
            <a:br>
              <a:rPr lang="cy-GB" altLang="en-US" sz="3600" b="1" dirty="0">
                <a:latin typeface="Calibri" pitchFamily="34" charset="0"/>
              </a:rPr>
            </a:br>
            <a:r>
              <a:rPr lang="cy-GB" altLang="en-US" b="1" dirty="0">
                <a:latin typeface="Arial" panose="020B0604020202020204" pitchFamily="34" charset="0"/>
                <a:cs typeface="Arial" panose="020B0604020202020204" pitchFamily="34" charset="0"/>
              </a:rPr>
              <a:t>R</a:t>
            </a:r>
            <a:r>
              <a:rPr lang="en-US" altLang="en-US" b="1" dirty="0">
                <a:latin typeface="Arial" panose="020B0604020202020204" pitchFamily="34" charset="0"/>
                <a:cs typeface="Arial" panose="020B0604020202020204" pitchFamily="34" charset="0"/>
              </a:rPr>
              <a:t>ô</a:t>
            </a:r>
            <a:r>
              <a:rPr lang="cy-GB" altLang="en-US" b="1" dirty="0">
                <a:latin typeface="Arial" panose="020B0604020202020204" pitchFamily="34" charset="0"/>
                <a:cs typeface="Arial" panose="020B0604020202020204" pitchFamily="34" charset="0"/>
              </a:rPr>
              <a:t>l yr arweinydd: polisïau</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Role of the leader: policies </a:t>
            </a:r>
            <a:br>
              <a:rPr lang="cy-GB" altLang="en-US" sz="3600" b="1" dirty="0">
                <a:latin typeface="Arial" panose="020B0604020202020204" pitchFamily="34" charset="0"/>
                <a:cs typeface="Arial" panose="020B0604020202020204" pitchFamily="34" charset="0"/>
              </a:rPr>
            </a:b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600200"/>
            <a:ext cx="3886200" cy="4576763"/>
          </a:xfrm>
        </p:spPr>
        <p:txBody>
          <a:bodyPr>
            <a:normAutofit fontScale="92500"/>
          </a:bodyPr>
          <a:lstStyle/>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ysgrifennu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polisiau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ofalus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y t</a:t>
            </a:r>
            <a:r>
              <a:rPr lang="en-US" altLang="en-US" dirty="0">
                <a:latin typeface="Arial" panose="020B0604020202020204" pitchFamily="34" charset="0"/>
                <a:cs typeface="Arial" panose="020B0604020202020204" pitchFamily="34" charset="0"/>
              </a:rPr>
              <a:t>î</a:t>
            </a:r>
            <a:r>
              <a:rPr lang="en-GB" altLang="en-US" dirty="0">
                <a:latin typeface="Arial" panose="020B0604020202020204" pitchFamily="34" charset="0"/>
                <a:cs typeface="Arial" panose="020B0604020202020204" pitchFamily="34" charset="0"/>
              </a:rPr>
              <a:t>m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ddelfrydol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gryno</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hawdd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ddeall</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egluro</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egwyddorion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amgylchedd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unigol</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camau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weithredir</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roi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rieni</a:t>
            </a:r>
            <a:r>
              <a:rPr lang="en-GB" alt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1524001"/>
            <a:ext cx="3886200" cy="4267200"/>
          </a:xfrm>
        </p:spPr>
        <p:txBody>
          <a:bodyPr>
            <a:normAutofit fontScale="92500"/>
          </a:bodyPr>
          <a:lstStyle/>
          <a:p>
            <a:r>
              <a:rPr lang="en-GB" altLang="en-US" dirty="0">
                <a:latin typeface="Arial" panose="020B0604020202020204" pitchFamily="34" charset="0"/>
                <a:cs typeface="Arial" panose="020B0604020202020204" pitchFamily="34" charset="0"/>
              </a:rPr>
              <a:t>Policies must be carefully written (ideally by the team) – succinct and easily understood.</a:t>
            </a:r>
          </a:p>
          <a:p>
            <a:r>
              <a:rPr lang="en-GB" altLang="en-US" dirty="0">
                <a:latin typeface="Arial" panose="020B0604020202020204" pitchFamily="34" charset="0"/>
                <a:cs typeface="Arial" panose="020B0604020202020204" pitchFamily="34" charset="0"/>
              </a:rPr>
              <a:t>Must explain the beliefs of the individual setting, the action that will be taken.</a:t>
            </a:r>
          </a:p>
          <a:p>
            <a:r>
              <a:rPr lang="en-GB" altLang="en-US" dirty="0">
                <a:latin typeface="Arial" panose="020B0604020202020204" pitchFamily="34" charset="0"/>
                <a:cs typeface="Arial" panose="020B0604020202020204" pitchFamily="34" charset="0"/>
              </a:rPr>
              <a:t>Must be supplied to parents.</a:t>
            </a:r>
          </a:p>
          <a:p>
            <a:endParaRPr lang="en-GB" dirty="0"/>
          </a:p>
        </p:txBody>
      </p:sp>
    </p:spTree>
    <p:extLst>
      <p:ext uri="{BB962C8B-B14F-4D97-AF65-F5344CB8AC3E}">
        <p14:creationId xmlns:p14="http://schemas.microsoft.com/office/powerpoint/2010/main" val="71926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200" dirty="0" err="1">
                <a:latin typeface="Arial" panose="020B0604020202020204" pitchFamily="34" charset="0"/>
                <a:cs typeface="Arial" panose="020B0604020202020204" pitchFamily="34" charset="0"/>
              </a:rPr>
              <a:t>Gweler</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polisi</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fel</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cytundeb</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A policy is seen as an agreement/contract</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752599"/>
            <a:ext cx="3886200" cy="3886201"/>
          </a:xfrm>
        </p:spPr>
        <p:txBody>
          <a:bodyPr>
            <a:normAutofit fontScale="92500" lnSpcReduction="20000"/>
          </a:bodyPr>
          <a:lstStyle/>
          <a:p>
            <a:pPr marL="419100" indent="-419100">
              <a:defRPr/>
            </a:pPr>
            <a:r>
              <a:rPr lang="en-GB" sz="2700" dirty="0" err="1">
                <a:latin typeface="Arial" panose="020B0604020202020204" pitchFamily="34" charset="0"/>
                <a:cs typeface="Arial" panose="020B0604020202020204" pitchFamily="34" charset="0"/>
              </a:rPr>
              <a:t>Pawb</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gyfrifol</a:t>
            </a:r>
            <a:r>
              <a:rPr lang="en-GB" sz="2700" dirty="0">
                <a:latin typeface="Arial" panose="020B0604020202020204" pitchFamily="34" charset="0"/>
                <a:cs typeface="Arial" panose="020B0604020202020204" pitchFamily="34" charset="0"/>
              </a:rPr>
              <a:t> am </a:t>
            </a:r>
            <a:r>
              <a:rPr lang="en-GB" sz="2700" dirty="0" err="1">
                <a:latin typeface="Arial" panose="020B0604020202020204" pitchFamily="34" charset="0"/>
                <a:cs typeface="Arial" panose="020B0604020202020204" pitchFamily="34" charset="0"/>
              </a:rPr>
              <a:t>wneud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iddo</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weithio</a:t>
            </a:r>
            <a:endParaRPr lang="en-GB" sz="2700" dirty="0">
              <a:latin typeface="Arial" panose="020B0604020202020204" pitchFamily="34" charset="0"/>
              <a:cs typeface="Arial" panose="020B0604020202020204" pitchFamily="34" charset="0"/>
            </a:endParaRPr>
          </a:p>
          <a:p>
            <a:pPr marL="419100" indent="-419100">
              <a:defRPr/>
            </a:pPr>
            <a:r>
              <a:rPr lang="en-GB" sz="2700" dirty="0" err="1">
                <a:latin typeface="Arial" panose="020B0604020202020204" pitchFamily="34" charset="0"/>
                <a:cs typeface="Arial" panose="020B0604020202020204" pitchFamily="34" charset="0"/>
              </a:rPr>
              <a:t>Maent</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mor</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dda</a:t>
            </a:r>
            <a:r>
              <a:rPr lang="en-GB" sz="2700" dirty="0">
                <a:latin typeface="Arial" panose="020B0604020202020204" pitchFamily="34" charset="0"/>
                <a:cs typeface="Arial" panose="020B0604020202020204" pitchFamily="34" charset="0"/>
              </a:rPr>
              <a:t> </a:t>
            </a:r>
            <a:r>
              <a:rPr lang="en-US" sz="2700" dirty="0">
                <a:latin typeface="Arial" panose="020B0604020202020204" pitchFamily="34" charset="0"/>
                <a:cs typeface="Arial" panose="020B0604020202020204" pitchFamily="34" charset="0"/>
              </a:rPr>
              <a:t>â</a:t>
            </a:r>
            <a:r>
              <a:rPr lang="en-GB" sz="2700" dirty="0">
                <a:latin typeface="Arial" panose="020B0604020202020204" pitchFamily="34" charset="0"/>
                <a:cs typeface="Arial" panose="020B0604020202020204" pitchFamily="34" charset="0"/>
              </a:rPr>
              <a:t>’r </a:t>
            </a:r>
            <a:r>
              <a:rPr lang="en-GB" sz="2700" dirty="0" err="1">
                <a:latin typeface="Arial" panose="020B0604020202020204" pitchFamily="34" charset="0"/>
                <a:cs typeface="Arial" panose="020B0604020202020204" pitchFamily="34" charset="0"/>
              </a:rPr>
              <a:t>deunydd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chi’n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gwneud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ohonynt</a:t>
            </a:r>
            <a:endParaRPr lang="en-GB" sz="2700" dirty="0">
              <a:latin typeface="Arial" panose="020B0604020202020204" pitchFamily="34" charset="0"/>
              <a:cs typeface="Arial" panose="020B0604020202020204" pitchFamily="34" charset="0"/>
            </a:endParaRPr>
          </a:p>
          <a:p>
            <a:pPr marL="419100" indent="-419100">
              <a:defRPr/>
            </a:pPr>
            <a:r>
              <a:rPr lang="en-GB" sz="2700" dirty="0">
                <a:latin typeface="Arial" panose="020B0604020202020204" pitchFamily="34" charset="0"/>
                <a:cs typeface="Arial" panose="020B0604020202020204" pitchFamily="34" charset="0"/>
              </a:rPr>
              <a:t>Y </a:t>
            </a:r>
            <a:r>
              <a:rPr lang="en-GB" sz="2700" dirty="0" err="1">
                <a:latin typeface="Arial" panose="020B0604020202020204" pitchFamily="34" charset="0"/>
                <a:cs typeface="Arial" panose="020B0604020202020204" pitchFamily="34" charset="0"/>
              </a:rPr>
              <a:t>profi</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o’r</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bolisiau</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yma</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h.y</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arolygaeth</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sydd</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dangos</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wirioneddol</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os</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ydy’r</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arweinyddiaeth</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rheolaeth</a:t>
            </a:r>
            <a:r>
              <a:rPr lang="en-GB" sz="2700" dirty="0">
                <a:latin typeface="Arial" panose="020B0604020202020204" pitchFamily="34" charset="0"/>
                <a:cs typeface="Arial" panose="020B0604020202020204" pitchFamily="34" charset="0"/>
              </a:rPr>
              <a:t> a </a:t>
            </a:r>
            <a:r>
              <a:rPr lang="en-GB" sz="2700" dirty="0" err="1">
                <a:latin typeface="Arial" panose="020B0604020202020204" pitchFamily="34" charset="0"/>
                <a:cs typeface="Arial" panose="020B0604020202020204" pitchFamily="34" charset="0"/>
              </a:rPr>
              <a:t>gwaith</a:t>
            </a:r>
            <a:r>
              <a:rPr lang="en-GB" sz="2700" dirty="0">
                <a:latin typeface="Arial" panose="020B0604020202020204" pitchFamily="34" charset="0"/>
                <a:cs typeface="Arial" panose="020B0604020202020204" pitchFamily="34" charset="0"/>
              </a:rPr>
              <a:t> t</a:t>
            </a:r>
            <a:r>
              <a:rPr lang="en-US" sz="2700" dirty="0">
                <a:latin typeface="Arial" panose="020B0604020202020204" pitchFamily="34" charset="0"/>
                <a:cs typeface="Arial" panose="020B0604020202020204" pitchFamily="34" charset="0"/>
              </a:rPr>
              <a:t>î</a:t>
            </a:r>
            <a:r>
              <a:rPr lang="en-GB" sz="2700" dirty="0">
                <a:latin typeface="Arial" panose="020B0604020202020204" pitchFamily="34" charset="0"/>
                <a:cs typeface="Arial" panose="020B0604020202020204" pitchFamily="34" charset="0"/>
              </a:rPr>
              <a:t>m </a:t>
            </a:r>
            <a:r>
              <a:rPr lang="en-GB" sz="2700" dirty="0" err="1">
                <a:latin typeface="Arial" panose="020B0604020202020204" pitchFamily="34" charset="0"/>
                <a:cs typeface="Arial" panose="020B0604020202020204" pitchFamily="34" charset="0"/>
              </a:rPr>
              <a:t>yn</a:t>
            </a:r>
            <a:r>
              <a:rPr lang="en-GB" sz="2700" dirty="0">
                <a:latin typeface="Arial" panose="020B0604020202020204" pitchFamily="34" charset="0"/>
                <a:cs typeface="Arial" panose="020B0604020202020204" pitchFamily="34" charset="0"/>
              </a:rPr>
              <a:t> </a:t>
            </a:r>
            <a:r>
              <a:rPr lang="en-GB" sz="2700" dirty="0" err="1">
                <a:latin typeface="Arial" panose="020B0604020202020204" pitchFamily="34" charset="0"/>
                <a:cs typeface="Arial" panose="020B0604020202020204" pitchFamily="34" charset="0"/>
              </a:rPr>
              <a:t>effeithiol</a:t>
            </a:r>
            <a:endParaRPr lang="en-GB" sz="2700" dirty="0">
              <a:latin typeface="Arial" panose="020B0604020202020204" pitchFamily="34" charset="0"/>
              <a:cs typeface="Arial" panose="020B0604020202020204" pitchFamily="34" charset="0"/>
            </a:endParaRPr>
          </a:p>
          <a:p>
            <a:pPr marL="0" indent="0">
              <a:buNone/>
            </a:pPr>
            <a:endParaRPr lang="en-GB" dirty="0"/>
          </a:p>
        </p:txBody>
      </p:sp>
      <p:sp>
        <p:nvSpPr>
          <p:cNvPr id="4" name="Content Placeholder 3"/>
          <p:cNvSpPr>
            <a:spLocks noGrp="1"/>
          </p:cNvSpPr>
          <p:nvPr>
            <p:ph sz="half" idx="2"/>
          </p:nvPr>
        </p:nvSpPr>
        <p:spPr>
          <a:xfrm>
            <a:off x="4629150" y="1600201"/>
            <a:ext cx="3886200" cy="4267200"/>
          </a:xfrm>
        </p:spPr>
        <p:txBody>
          <a:bodyPr>
            <a:normAutofit fontScale="92500" lnSpcReduction="20000"/>
          </a:bodyPr>
          <a:lstStyle/>
          <a:p>
            <a:pPr marL="419100" indent="-419100">
              <a:defRPr/>
            </a:pPr>
            <a:r>
              <a:rPr lang="en-GB" sz="2700" dirty="0">
                <a:latin typeface="Arial" panose="020B0604020202020204" pitchFamily="34" charset="0"/>
                <a:cs typeface="Arial" panose="020B0604020202020204" pitchFamily="34" charset="0"/>
              </a:rPr>
              <a:t>Everyone is responsible for making it work</a:t>
            </a:r>
          </a:p>
          <a:p>
            <a:pPr marL="419100" indent="-419100">
              <a:defRPr/>
            </a:pPr>
            <a:r>
              <a:rPr lang="en-GB" sz="2700" dirty="0">
                <a:latin typeface="Arial" panose="020B0604020202020204" pitchFamily="34" charset="0"/>
                <a:cs typeface="Arial" panose="020B0604020202020204" pitchFamily="34" charset="0"/>
              </a:rPr>
              <a:t>They are only as good as the use you make of them</a:t>
            </a:r>
          </a:p>
          <a:p>
            <a:pPr marL="419100" indent="-419100">
              <a:defRPr/>
            </a:pPr>
            <a:r>
              <a:rPr lang="en-GB" sz="2700" dirty="0">
                <a:latin typeface="Arial" panose="020B0604020202020204" pitchFamily="34" charset="0"/>
                <a:cs typeface="Arial" panose="020B0604020202020204" pitchFamily="34" charset="0"/>
              </a:rPr>
              <a:t>It is the testing of these policies (i.e. inspection) that truly sees whether the leadership, management and teamwork are effective</a:t>
            </a:r>
          </a:p>
          <a:p>
            <a:pPr marL="0" indent="0">
              <a:buNone/>
            </a:pPr>
            <a:endParaRPr lang="en-GB" dirty="0"/>
          </a:p>
        </p:txBody>
      </p:sp>
    </p:spTree>
    <p:extLst>
      <p:ext uri="{BB962C8B-B14F-4D97-AF65-F5344CB8AC3E}">
        <p14:creationId xmlns:p14="http://schemas.microsoft.com/office/powerpoint/2010/main" val="1562747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58874"/>
          </a:xfrm>
        </p:spPr>
        <p:txBody>
          <a:bodyPr>
            <a:normAutofit fontScale="90000"/>
          </a:bodyPr>
          <a:lstStyle/>
          <a:p>
            <a:r>
              <a:rPr lang="cy-GB" altLang="en-US" b="1" dirty="0">
                <a:latin typeface="Arial" panose="020B0604020202020204" pitchFamily="34" charset="0"/>
                <a:cs typeface="Arial" panose="020B0604020202020204" pitchFamily="34" charset="0"/>
              </a:rPr>
              <a:t>Pam adolygu polisïau? </a:t>
            </a:r>
            <a:br>
              <a:rPr lang="en-GB" altLang="en-US" b="1"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Why monitor policies?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44979" y="1524001"/>
            <a:ext cx="3886200" cy="4503737"/>
          </a:xfrm>
        </p:spPr>
        <p:txBody>
          <a:bodyPr>
            <a:normAutofit/>
          </a:bodyPr>
          <a:lstStyle/>
          <a:p>
            <a:r>
              <a:rPr lang="en-GB" altLang="en-US" sz="2500" dirty="0">
                <a:latin typeface="Arial" panose="020B0604020202020204" pitchFamily="34" charset="0"/>
                <a:cs typeface="Arial" panose="020B0604020202020204" pitchFamily="34" charset="0"/>
              </a:rPr>
              <a:t>Mae </a:t>
            </a:r>
            <a:r>
              <a:rPr lang="en-GB" altLang="en-US" sz="2500" dirty="0" err="1">
                <a:latin typeface="Arial" panose="020B0604020202020204" pitchFamily="34" charset="0"/>
                <a:cs typeface="Arial" panose="020B0604020202020204" pitchFamily="34" charset="0"/>
              </a:rPr>
              <a:t>monitro</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rheolaidd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yn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hanfodol</a:t>
            </a:r>
            <a:r>
              <a:rPr lang="en-GB" altLang="en-US" sz="2500" dirty="0">
                <a:latin typeface="Arial" panose="020B0604020202020204" pitchFamily="34" charset="0"/>
                <a:cs typeface="Arial" panose="020B0604020202020204" pitchFamily="34" charset="0"/>
              </a:rPr>
              <a:t>. Pa </a:t>
            </a:r>
            <a:r>
              <a:rPr lang="en-GB" altLang="en-US" sz="2500" dirty="0" err="1">
                <a:latin typeface="Arial" panose="020B0604020202020204" pitchFamily="34" charset="0"/>
                <a:cs typeface="Arial" panose="020B0604020202020204" pitchFamily="34" charset="0"/>
              </a:rPr>
              <a:t>mor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aml</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Sut</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Gan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bwy</a:t>
            </a:r>
            <a:r>
              <a:rPr lang="en-GB" altLang="en-US" sz="2500" dirty="0">
                <a:latin typeface="Arial" panose="020B0604020202020204" pitchFamily="34" charset="0"/>
                <a:cs typeface="Arial" panose="020B0604020202020204" pitchFamily="34" charset="0"/>
              </a:rPr>
              <a:t>?</a:t>
            </a:r>
          </a:p>
          <a:p>
            <a:r>
              <a:rPr lang="en-GB" altLang="en-US" sz="2500" dirty="0" err="1">
                <a:latin typeface="Arial" panose="020B0604020202020204" pitchFamily="34" charset="0"/>
                <a:cs typeface="Arial" panose="020B0604020202020204" pitchFamily="34" charset="0"/>
              </a:rPr>
              <a:t>Rhaid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i</a:t>
            </a:r>
            <a:r>
              <a:rPr lang="en-GB" altLang="en-US" sz="2500" dirty="0">
                <a:latin typeface="Arial" panose="020B0604020202020204" pitchFamily="34" charset="0"/>
                <a:cs typeface="Arial" panose="020B0604020202020204" pitchFamily="34" charset="0"/>
              </a:rPr>
              <a:t> chi </a:t>
            </a:r>
            <a:r>
              <a:rPr lang="en-GB" altLang="en-US" sz="2500" dirty="0" err="1">
                <a:latin typeface="Arial" panose="020B0604020202020204" pitchFamily="34" charset="0"/>
                <a:cs typeface="Arial" panose="020B0604020202020204" pitchFamily="34" charset="0"/>
              </a:rPr>
              <a:t>ymgyfarwyddo’n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gyson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a’r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newidiadau</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statudol</a:t>
            </a:r>
            <a:r>
              <a:rPr lang="en-GB" altLang="en-US" sz="2500" dirty="0">
                <a:latin typeface="Arial" panose="020B0604020202020204" pitchFamily="34" charset="0"/>
                <a:cs typeface="Arial" panose="020B0604020202020204" pitchFamily="34" charset="0"/>
              </a:rPr>
              <a:t> </a:t>
            </a:r>
          </a:p>
          <a:p>
            <a:pPr marL="0" indent="0">
              <a:buNone/>
            </a:pPr>
            <a:r>
              <a:rPr lang="en-GB" altLang="en-US" sz="2500" dirty="0">
                <a:latin typeface="Arial" panose="020B0604020202020204" pitchFamily="34" charset="0"/>
                <a:cs typeface="Arial" panose="020B0604020202020204" pitchFamily="34" charset="0"/>
              </a:rPr>
              <a:t>(</a:t>
            </a:r>
            <a:r>
              <a:rPr lang="en-GB" altLang="en-US" sz="2500" dirty="0" err="1">
                <a:latin typeface="Arial" panose="020B0604020202020204" pitchFamily="34" charset="0"/>
                <a:cs typeface="Arial" panose="020B0604020202020204" pitchFamily="34" charset="0"/>
              </a:rPr>
              <a:t>rhestrwch</a:t>
            </a:r>
            <a:r>
              <a:rPr lang="en-GB" altLang="en-US" sz="2500" dirty="0">
                <a:latin typeface="Arial" panose="020B0604020202020204" pitchFamily="34" charset="0"/>
                <a:cs typeface="Arial" panose="020B0604020202020204" pitchFamily="34" charset="0"/>
              </a:rPr>
              <a:t> y </a:t>
            </a:r>
            <a:r>
              <a:rPr lang="en-GB" altLang="en-US" sz="2500" dirty="0" err="1">
                <a:latin typeface="Arial" panose="020B0604020202020204" pitchFamily="34" charset="0"/>
                <a:cs typeface="Arial" panose="020B0604020202020204" pitchFamily="34" charset="0"/>
              </a:rPr>
              <a:t>newidiadau</a:t>
            </a:r>
            <a:r>
              <a:rPr lang="en-GB" altLang="en-US" sz="2500" dirty="0">
                <a:latin typeface="Arial" panose="020B0604020202020204" pitchFamily="34" charset="0"/>
                <a:cs typeface="Arial" panose="020B0604020202020204" pitchFamily="34" charset="0"/>
              </a:rPr>
              <a:t> a </a:t>
            </a:r>
            <a:r>
              <a:rPr lang="en-GB" altLang="en-US" sz="2500" dirty="0" err="1">
                <a:latin typeface="Arial" panose="020B0604020202020204" pitchFamily="34" charset="0"/>
                <a:cs typeface="Arial" panose="020B0604020202020204" pitchFamily="34" charset="0"/>
              </a:rPr>
              <a:t>fu</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yn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ddiweddar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sy’n</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digwydd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ar</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hyn</a:t>
            </a:r>
            <a:r>
              <a:rPr lang="en-GB" altLang="en-US" sz="2500" dirty="0">
                <a:latin typeface="Arial" panose="020B0604020202020204" pitchFamily="34" charset="0"/>
                <a:cs typeface="Arial" panose="020B0604020202020204" pitchFamily="34" charset="0"/>
              </a:rPr>
              <a:t> o </a:t>
            </a:r>
            <a:r>
              <a:rPr lang="en-GB" altLang="en-US" sz="2500" dirty="0" err="1">
                <a:latin typeface="Arial" panose="020B0604020202020204" pitchFamily="34" charset="0"/>
                <a:cs typeface="Arial" panose="020B0604020202020204" pitchFamily="34" charset="0"/>
              </a:rPr>
              <a:t>bryd</a:t>
            </a:r>
            <a:r>
              <a:rPr lang="en-GB" altLang="en-US" sz="2500" dirty="0">
                <a:latin typeface="Arial" panose="020B0604020202020204" pitchFamily="34" charset="0"/>
                <a:cs typeface="Arial" panose="020B0604020202020204" pitchFamily="34" charset="0"/>
              </a:rPr>
              <a:t> / a </a:t>
            </a:r>
            <a:r>
              <a:rPr lang="en-GB" altLang="en-US" sz="2500" dirty="0" err="1">
                <a:latin typeface="Arial" panose="020B0604020202020204" pitchFamily="34" charset="0"/>
                <a:cs typeface="Arial" panose="020B0604020202020204" pitchFamily="34" charset="0"/>
              </a:rPr>
              <a:t>allai</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ddigwydd</a:t>
            </a:r>
            <a:r>
              <a:rPr lang="en-GB" altLang="en-US" sz="2500" dirty="0">
                <a:latin typeface="Arial" panose="020B0604020202020204" pitchFamily="34" charset="0"/>
                <a:cs typeface="Arial" panose="020B0604020202020204" pitchFamily="34" charset="0"/>
              </a:rPr>
              <a:t> </a:t>
            </a:r>
            <a:r>
              <a:rPr lang="en-GB" altLang="en-US" sz="2500" dirty="0" err="1">
                <a:latin typeface="Arial" panose="020B0604020202020204" pitchFamily="34" charset="0"/>
                <a:cs typeface="Arial" panose="020B0604020202020204" pitchFamily="34" charset="0"/>
              </a:rPr>
              <a:t>yn</a:t>
            </a:r>
            <a:r>
              <a:rPr lang="en-GB" altLang="en-US" sz="2500" dirty="0">
                <a:latin typeface="Arial" panose="020B0604020202020204" pitchFamily="34" charset="0"/>
                <a:cs typeface="Arial" panose="020B0604020202020204" pitchFamily="34" charset="0"/>
              </a:rPr>
              <a:t> y </a:t>
            </a:r>
            <a:r>
              <a:rPr lang="en-GB" altLang="en-US" sz="2500" dirty="0" err="1">
                <a:latin typeface="Arial" panose="020B0604020202020204" pitchFamily="34" charset="0"/>
                <a:cs typeface="Arial" panose="020B0604020202020204" pitchFamily="34" charset="0"/>
              </a:rPr>
              <a:t>dyfodol</a:t>
            </a:r>
            <a:r>
              <a:rPr lang="en-GB" altLang="en-US" sz="2500" dirty="0">
                <a:latin typeface="Arial" panose="020B0604020202020204" pitchFamily="34" charset="0"/>
                <a:cs typeface="Arial" panose="020B0604020202020204" pitchFamily="34" charset="0"/>
              </a:rPr>
              <a:t>).</a:t>
            </a:r>
          </a:p>
          <a:p>
            <a:pPr marL="0" indent="0">
              <a:buNone/>
            </a:pPr>
            <a:endParaRPr lang="en-GB" dirty="0"/>
          </a:p>
        </p:txBody>
      </p:sp>
      <p:sp>
        <p:nvSpPr>
          <p:cNvPr id="4" name="Content Placeholder 3"/>
          <p:cNvSpPr>
            <a:spLocks noGrp="1"/>
          </p:cNvSpPr>
          <p:nvPr>
            <p:ph sz="half" idx="2"/>
          </p:nvPr>
        </p:nvSpPr>
        <p:spPr>
          <a:xfrm>
            <a:off x="4629150" y="1600201"/>
            <a:ext cx="3886200" cy="4114800"/>
          </a:xfrm>
        </p:spPr>
        <p:txBody>
          <a:bodyPr>
            <a:normAutofit/>
          </a:bodyPr>
          <a:lstStyle/>
          <a:p>
            <a:r>
              <a:rPr lang="en-GB" altLang="en-US" dirty="0">
                <a:latin typeface="Arial" panose="020B0604020202020204" pitchFamily="34" charset="0"/>
                <a:cs typeface="Arial" panose="020B0604020202020204" pitchFamily="34" charset="0"/>
              </a:rPr>
              <a:t>Regular monitoring is crucial. How often? How? Who?</a:t>
            </a:r>
          </a:p>
          <a:p>
            <a:r>
              <a:rPr lang="en-GB" altLang="en-US" dirty="0">
                <a:latin typeface="Arial" panose="020B0604020202020204" pitchFamily="34" charset="0"/>
                <a:cs typeface="Arial" panose="020B0604020202020204" pitchFamily="34" charset="0"/>
              </a:rPr>
              <a:t>Must keep abreast of statutory changes                    (list what these have been recently/are at present / may be in future).</a:t>
            </a:r>
          </a:p>
          <a:p>
            <a:pPr marL="0" indent="0">
              <a:buNone/>
            </a:pPr>
            <a:endParaRPr lang="en-GB" dirty="0"/>
          </a:p>
        </p:txBody>
      </p:sp>
    </p:spTree>
    <p:extLst>
      <p:ext uri="{BB962C8B-B14F-4D97-AF65-F5344CB8AC3E}">
        <p14:creationId xmlns:p14="http://schemas.microsoft.com/office/powerpoint/2010/main" val="8426612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FFBA5-9E78-4486-AF1F-E7370404ADD0}"/>
              </a:ext>
            </a:extLst>
          </p:cNvPr>
          <p:cNvSpPr>
            <a:spLocks noGrp="1"/>
          </p:cNvSpPr>
          <p:nvPr>
            <p:ph type="title"/>
          </p:nvPr>
        </p:nvSpPr>
        <p:spPr/>
        <p:txBody>
          <a:bodyPr>
            <a:normAutofit/>
          </a:bodyPr>
          <a:lstStyle/>
          <a:p>
            <a:r>
              <a:rPr lang="en-GB" dirty="0" err="1">
                <a:latin typeface="Arial" panose="020B0604020202020204" pitchFamily="34" charset="0"/>
                <a:cs typeface="Arial" panose="020B0604020202020204" pitchFamily="34" charset="0"/>
              </a:rPr>
              <a:t>Polisiau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heddiw</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Policies today</a:t>
            </a:r>
          </a:p>
        </p:txBody>
      </p:sp>
      <p:sp>
        <p:nvSpPr>
          <p:cNvPr id="4" name="Content Placeholder 3">
            <a:extLst>
              <a:ext uri="{FF2B5EF4-FFF2-40B4-BE49-F238E27FC236}">
                <a16:creationId xmlns:a16="http://schemas.microsoft.com/office/drawing/2014/main" id="{73DAF683-5B78-44BD-A116-829C60133A33}"/>
              </a:ext>
            </a:extLst>
          </p:cNvPr>
          <p:cNvSpPr>
            <a:spLocks noGrp="1"/>
          </p:cNvSpPr>
          <p:nvPr>
            <p:ph idx="1"/>
          </p:nvPr>
        </p:nvSpPr>
        <p:spPr/>
        <p:txBody>
          <a:bodyPr>
            <a:normAutofit/>
          </a:bodyPr>
          <a:lstStyle/>
          <a:p>
            <a:pPr marL="0" indent="0">
              <a:buNone/>
            </a:pPr>
            <a:r>
              <a:rPr lang="en-GB" dirty="0" err="1">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Llywodraeth</a:t>
            </a:r>
            <a:r>
              <a:rPr lang="en-GB"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 Cymru – Welsh Government</a:t>
            </a:r>
          </a:p>
          <a:p>
            <a:r>
              <a:rPr lang="en-GB" dirty="0">
                <a:solidFill>
                  <a:srgbClr val="0000FF"/>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Managing schools | Sub-topic | GOV.WALES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3"/>
              </a:rPr>
              <a:t>education-in-wales-our-national-mission.pdf (</a:t>
            </a:r>
            <a:r>
              <a:rPr lang="en-GB" dirty="0" err="1">
                <a:latin typeface="Arial" panose="020B0604020202020204" pitchFamily="34" charset="0"/>
                <a:cs typeface="Arial" panose="020B0604020202020204" pitchFamily="34" charset="0"/>
                <a:hlinkClick r:id="rId3"/>
              </a:rPr>
              <a:t>gov.wales</a:t>
            </a:r>
            <a:r>
              <a:rPr lang="en-GB" dirty="0">
                <a:latin typeface="Arial" panose="020B0604020202020204" pitchFamily="34" charset="0"/>
                <a:cs typeface="Arial" panose="020B0604020202020204" pitchFamily="34" charset="0"/>
                <a:hlinkClick r:id="rId3"/>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National Minimum Standards for regulated childcare (</a:t>
            </a:r>
            <a:r>
              <a:rPr lang="en-GB" dirty="0" err="1">
                <a:latin typeface="Arial" panose="020B0604020202020204" pitchFamily="34" charset="0"/>
                <a:cs typeface="Arial" panose="020B0604020202020204" pitchFamily="34" charset="0"/>
                <a:hlinkClick r:id="rId4"/>
              </a:rPr>
              <a:t>gov.wales</a:t>
            </a:r>
            <a:r>
              <a:rPr lang="en-GB" dirty="0">
                <a:latin typeface="Arial" panose="020B0604020202020204" pitchFamily="34" charset="0"/>
                <a:cs typeface="Arial" panose="020B0604020202020204" pitchFamily="34" charset="0"/>
                <a:hlinkClick r:id="rId4"/>
              </a:rPr>
              <a: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5"/>
              </a:rPr>
              <a:t>Policies and procedures - what you need to know | PACEY</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98067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4000" b="1" dirty="0">
                <a:latin typeface="Arial" panose="020B0604020202020204" pitchFamily="34" charset="0"/>
                <a:cs typeface="Arial" panose="020B0604020202020204" pitchFamily="34" charset="0"/>
              </a:rPr>
              <a:t>AGC / CIW</a:t>
            </a:r>
            <a:endParaRPr lang="en-GB" sz="40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a:bodyPr>
          <a:lstStyle/>
          <a:p>
            <a:pPr marL="0" indent="0">
              <a:buNone/>
            </a:pPr>
            <a:r>
              <a:rPr lang="en-GB" b="1" dirty="0" err="1">
                <a:latin typeface="Arial" panose="020B0604020202020204" pitchFamily="34" charset="0"/>
                <a:cs typeface="Arial" panose="020B0604020202020204" pitchFamily="34" charset="0"/>
              </a:rPr>
              <a:t>Arolygiaeth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Gofal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Cymru</a:t>
            </a:r>
            <a:endParaRPr lang="en-GB" b="1"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Cofrestru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Arolygu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Cwynion</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Pwerau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statudol</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p:txBody>
          <a:bodyPr>
            <a:normAutofit/>
          </a:bodyPr>
          <a:lstStyle/>
          <a:p>
            <a:pPr marL="0" indent="0">
              <a:buNone/>
            </a:pPr>
            <a:r>
              <a:rPr lang="en-GB" b="1" dirty="0">
                <a:latin typeface="Arial" panose="020B0604020202020204" pitchFamily="34" charset="0"/>
                <a:cs typeface="Arial" panose="020B0604020202020204" pitchFamily="34" charset="0"/>
              </a:rPr>
              <a:t>Care Inspectorate  Wales</a:t>
            </a:r>
          </a:p>
          <a:p>
            <a:r>
              <a:rPr lang="en-GB" dirty="0">
                <a:latin typeface="Arial" panose="020B0604020202020204" pitchFamily="34" charset="0"/>
                <a:cs typeface="Arial" panose="020B0604020202020204" pitchFamily="34" charset="0"/>
              </a:rPr>
              <a:t>Registration</a:t>
            </a:r>
          </a:p>
          <a:p>
            <a:r>
              <a:rPr lang="en-GB" dirty="0">
                <a:latin typeface="Arial" panose="020B0604020202020204" pitchFamily="34" charset="0"/>
                <a:cs typeface="Arial" panose="020B0604020202020204" pitchFamily="34" charset="0"/>
              </a:rPr>
              <a:t>Inspection</a:t>
            </a:r>
          </a:p>
          <a:p>
            <a:r>
              <a:rPr lang="en-GB" dirty="0">
                <a:latin typeface="Arial" panose="020B0604020202020204" pitchFamily="34" charset="0"/>
                <a:cs typeface="Arial" panose="020B0604020202020204" pitchFamily="34" charset="0"/>
              </a:rPr>
              <a:t>Complaints</a:t>
            </a:r>
          </a:p>
          <a:p>
            <a:r>
              <a:rPr lang="en-GB" dirty="0">
                <a:latin typeface="Arial" panose="020B0604020202020204" pitchFamily="34" charset="0"/>
                <a:cs typeface="Arial" panose="020B0604020202020204" pitchFamily="34" charset="0"/>
              </a:rPr>
              <a:t>Statutory powers</a:t>
            </a:r>
          </a:p>
        </p:txBody>
      </p:sp>
    </p:spTree>
    <p:extLst>
      <p:ext uri="{BB962C8B-B14F-4D97-AF65-F5344CB8AC3E}">
        <p14:creationId xmlns:p14="http://schemas.microsoft.com/office/powerpoint/2010/main" val="28247745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AGC/CIW </a:t>
            </a:r>
          </a:p>
        </p:txBody>
      </p:sp>
      <p:sp>
        <p:nvSpPr>
          <p:cNvPr id="3" name="Content Placeholder 2"/>
          <p:cNvSpPr>
            <a:spLocks noGrp="1"/>
          </p:cNvSpPr>
          <p:nvPr>
            <p:ph sz="half" idx="1"/>
          </p:nvPr>
        </p:nvSpPr>
        <p:spPr>
          <a:xfrm>
            <a:off x="628650" y="1447800"/>
            <a:ext cx="3886200" cy="4729163"/>
          </a:xfrm>
        </p:spPr>
        <p:txBody>
          <a:bodyPr>
            <a:normAutofit fontScale="77500" lnSpcReduction="20000"/>
          </a:bodyPr>
          <a:lstStyle/>
          <a:p>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arolygydd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dibynnu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maint</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lleoliad</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1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gwneud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ail </a:t>
            </a:r>
            <a:r>
              <a:rPr lang="en-GB" dirty="0" err="1">
                <a:latin typeface="Arial" panose="020B0604020202020204" pitchFamily="34" charset="0"/>
                <a:cs typeface="Arial" panose="020B0604020202020204" pitchFamily="34" charset="0"/>
              </a:rPr>
              <a:t>ymweliad</a:t>
            </a:r>
            <a:r>
              <a:rPr lang="en-GB" dirty="0">
                <a:latin typeface="Arial" panose="020B0604020202020204" pitchFamily="34" charset="0"/>
                <a:cs typeface="Arial" panose="020B0604020202020204" pitchFamily="34" charset="0"/>
              </a:rPr>
              <a:t>) </a:t>
            </a:r>
          </a:p>
          <a:p>
            <a:r>
              <a:rPr lang="en-GB" dirty="0" err="1">
                <a:latin typeface="Arial" panose="020B0604020202020204" pitchFamily="34" charset="0"/>
                <a:cs typeface="Arial" panose="020B0604020202020204" pitchFamily="34" charset="0"/>
              </a:rPr>
              <a:t>Gofal</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glendid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chydymffurfio</a:t>
            </a: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Arweinyddiaeth</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barnau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/da/</a:t>
            </a:r>
            <a:r>
              <a:rPr lang="en-GB" dirty="0" err="1">
                <a:latin typeface="Arial" panose="020B0604020202020204" pitchFamily="34" charset="0"/>
                <a:cs typeface="Arial" panose="020B0604020202020204" pitchFamily="34" charset="0"/>
              </a:rPr>
              <a:t>digonol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methu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cydymffurfio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447801"/>
            <a:ext cx="3886200" cy="4190999"/>
          </a:xfrm>
        </p:spPr>
        <p:txBody>
          <a:bodyPr>
            <a:normAutofit fontScale="77500" lnSpcReduction="20000"/>
          </a:bodyPr>
          <a:lstStyle/>
          <a:p>
            <a:r>
              <a:rPr lang="en-GB" dirty="0">
                <a:latin typeface="Arial" panose="020B0604020202020204" pitchFamily="34" charset="0"/>
                <a:cs typeface="Arial" panose="020B0604020202020204" pitchFamily="34" charset="0"/>
              </a:rPr>
              <a:t>Inspection: One/two inspectors (depending on size of setting)</a:t>
            </a:r>
          </a:p>
          <a:p>
            <a:r>
              <a:rPr lang="en-GB" dirty="0">
                <a:latin typeface="Arial" panose="020B0604020202020204" pitchFamily="34" charset="0"/>
                <a:cs typeface="Arial" panose="020B0604020202020204" pitchFamily="34" charset="0"/>
              </a:rPr>
              <a:t>1 day (may make a second visit)</a:t>
            </a:r>
          </a:p>
          <a:p>
            <a:r>
              <a:rPr lang="en-GB" dirty="0">
                <a:latin typeface="Arial" panose="020B0604020202020204" pitchFamily="34" charset="0"/>
                <a:cs typeface="Arial" panose="020B0604020202020204" pitchFamily="34" charset="0"/>
              </a:rPr>
              <a:t>Care</a:t>
            </a:r>
          </a:p>
          <a:p>
            <a:r>
              <a:rPr lang="en-GB" dirty="0">
                <a:latin typeface="Arial" panose="020B0604020202020204" pitchFamily="34" charset="0"/>
                <a:cs typeface="Arial" panose="020B0604020202020204" pitchFamily="34" charset="0"/>
              </a:rPr>
              <a:t>Standards of cleanliness and compliance</a:t>
            </a:r>
          </a:p>
          <a:p>
            <a:r>
              <a:rPr lang="en-GB" b="1" dirty="0">
                <a:latin typeface="Arial" panose="020B0604020202020204" pitchFamily="34" charset="0"/>
                <a:cs typeface="Arial" panose="020B0604020202020204" pitchFamily="34" charset="0"/>
              </a:rPr>
              <a:t>Leadership</a:t>
            </a:r>
          </a:p>
          <a:p>
            <a:r>
              <a:rPr lang="en-GB" dirty="0">
                <a:latin typeface="Arial" panose="020B0604020202020204" pitchFamily="34" charset="0"/>
                <a:cs typeface="Arial" panose="020B0604020202020204" pitchFamily="34" charset="0"/>
              </a:rPr>
              <a:t>Judgements (excellent/good/adequate/non-compliance) </a:t>
            </a:r>
          </a:p>
          <a:p>
            <a:r>
              <a:rPr lang="en-GB" dirty="0">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858958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sz="3200" b="1" dirty="0">
                <a:latin typeface="Arial" panose="020B0604020202020204" pitchFamily="34" charset="0"/>
                <a:cs typeface="Arial" panose="020B0604020202020204" pitchFamily="34" charset="0"/>
              </a:rPr>
              <a:t>NMS – National Minimum Standards (CIW)</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SGC - </a:t>
            </a:r>
            <a:r>
              <a:rPr lang="en-GB" altLang="en-US" sz="3200" b="1" dirty="0" err="1">
                <a:latin typeface="Arial" panose="020B0604020202020204" pitchFamily="34" charset="0"/>
                <a:cs typeface="Arial" panose="020B0604020202020204" pitchFamily="34" charset="0"/>
              </a:rPr>
              <a:t>Safonau</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Gofynnol</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Cenedlaethol</a:t>
            </a:r>
            <a:r>
              <a:rPr lang="en-GB" altLang="en-US" sz="3200" b="1" dirty="0">
                <a:latin typeface="Arial" panose="020B0604020202020204" pitchFamily="34" charset="0"/>
                <a:cs typeface="Arial" panose="020B0604020202020204" pitchFamily="34" charset="0"/>
              </a:rPr>
              <a:t> (AGC)</a:t>
            </a:r>
            <a:endParaRPr lang="en-GB" sz="32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lnSpcReduction="10000"/>
          </a:bodyPr>
          <a:lstStyle/>
          <a:p>
            <a:pPr marL="0" indent="0">
              <a:buNone/>
            </a:pPr>
            <a:r>
              <a:rPr lang="cy-GB" altLang="en-US" sz="3500" b="1" dirty="0">
                <a:latin typeface="Arial" panose="020B0604020202020204" pitchFamily="34" charset="0"/>
                <a:cs typeface="Arial" panose="020B0604020202020204" pitchFamily="34" charset="0"/>
              </a:rPr>
              <a:t>24 o bolisïau:</a:t>
            </a:r>
          </a:p>
          <a:p>
            <a:endParaRPr lang="cy-GB" altLang="en-US" dirty="0">
              <a:latin typeface="Calibri" pitchFamily="34" charset="0"/>
            </a:endParaRPr>
          </a:p>
          <a:p>
            <a:r>
              <a:rPr lang="cy-GB" altLang="en-US" sz="2400" dirty="0">
                <a:latin typeface="Arial" panose="020B0604020202020204" pitchFamily="34" charset="0"/>
                <a:cs typeface="Arial" panose="020B0604020202020204" pitchFamily="34" charset="0"/>
              </a:rPr>
              <a:t>Clybiau Ar ôl Ysgol</a:t>
            </a:r>
          </a:p>
          <a:p>
            <a:r>
              <a:rPr lang="cy-GB" altLang="en-US" sz="2400" dirty="0" err="1">
                <a:latin typeface="Arial" panose="020B0604020202020204" pitchFamily="34" charset="0"/>
                <a:cs typeface="Arial" panose="020B0604020202020204" pitchFamily="34" charset="0"/>
              </a:rPr>
              <a:t>Crèches</a:t>
            </a:r>
            <a:endParaRPr lang="cy-GB" altLang="en-US" sz="2400" dirty="0">
              <a:latin typeface="Arial" panose="020B0604020202020204" pitchFamily="34" charset="0"/>
              <a:cs typeface="Arial" panose="020B0604020202020204" pitchFamily="34" charset="0"/>
            </a:endParaRPr>
          </a:p>
          <a:p>
            <a:r>
              <a:rPr lang="cy-GB" altLang="en-US" sz="2400" dirty="0">
                <a:latin typeface="Arial" panose="020B0604020202020204" pitchFamily="34" charset="0"/>
                <a:cs typeface="Arial" panose="020B0604020202020204" pitchFamily="34" charset="0"/>
              </a:rPr>
              <a:t>Gofal sesiynol</a:t>
            </a:r>
          </a:p>
          <a:p>
            <a:r>
              <a:rPr lang="cy-GB" altLang="en-US" sz="2400" dirty="0">
                <a:latin typeface="Arial" panose="020B0604020202020204" pitchFamily="34" charset="0"/>
                <a:cs typeface="Arial" panose="020B0604020202020204" pitchFamily="34" charset="0"/>
              </a:rPr>
              <a:t>Gwarchodwyr Plant</a:t>
            </a:r>
          </a:p>
          <a:p>
            <a:r>
              <a:rPr lang="cy-GB" altLang="en-US" sz="2400" dirty="0">
                <a:latin typeface="Arial" panose="020B0604020202020204" pitchFamily="34" charset="0"/>
                <a:cs typeface="Arial" panose="020B0604020202020204" pitchFamily="34" charset="0"/>
              </a:rPr>
              <a:t>Meithrinfeydd ddydd</a:t>
            </a:r>
          </a:p>
          <a:p>
            <a:r>
              <a:rPr lang="cy-GB" altLang="en-US" sz="2400" dirty="0">
                <a:latin typeface="Arial" panose="020B0604020202020204" pitchFamily="34" charset="0"/>
                <a:cs typeface="Arial" panose="020B0604020202020204" pitchFamily="34" charset="0"/>
              </a:rPr>
              <a:t>Mynediad Agored</a:t>
            </a:r>
          </a:p>
          <a:p>
            <a:pPr marL="0" indent="0">
              <a:buNone/>
            </a:pPr>
            <a:endParaRPr lang="en-GB" dirty="0"/>
          </a:p>
        </p:txBody>
      </p:sp>
      <p:sp>
        <p:nvSpPr>
          <p:cNvPr id="4" name="Content Placeholder 3"/>
          <p:cNvSpPr>
            <a:spLocks noGrp="1"/>
          </p:cNvSpPr>
          <p:nvPr>
            <p:ph sz="half" idx="2"/>
          </p:nvPr>
        </p:nvSpPr>
        <p:spPr>
          <a:xfrm>
            <a:off x="4629150" y="1825625"/>
            <a:ext cx="3886200" cy="3965575"/>
          </a:xfrm>
        </p:spPr>
        <p:txBody>
          <a:bodyPr>
            <a:normAutofit lnSpcReduction="10000"/>
          </a:bodyPr>
          <a:lstStyle/>
          <a:p>
            <a:pPr marL="0" indent="0">
              <a:buNone/>
            </a:pPr>
            <a:r>
              <a:rPr lang="en-GB" altLang="en-US" sz="3500" b="1" dirty="0">
                <a:latin typeface="Arial" panose="020B0604020202020204" pitchFamily="34" charset="0"/>
                <a:cs typeface="Arial" panose="020B0604020202020204" pitchFamily="34" charset="0"/>
              </a:rPr>
              <a:t>24 policies:</a:t>
            </a:r>
          </a:p>
          <a:p>
            <a:pPr marL="0" indent="0">
              <a:buNone/>
            </a:pPr>
            <a:r>
              <a:rPr lang="en-GB" altLang="en-US" dirty="0">
                <a:latin typeface="Calibri" pitchFamily="34" charset="0"/>
              </a:rPr>
              <a:t> </a:t>
            </a:r>
          </a:p>
          <a:p>
            <a:pPr lvl="1">
              <a:buFont typeface="Arial" panose="020B0604020202020204" pitchFamily="34" charset="0"/>
              <a:buChar char="•"/>
            </a:pPr>
            <a:r>
              <a:rPr lang="en-GB" altLang="en-US" sz="2800" dirty="0">
                <a:latin typeface="Calibri" pitchFamily="34" charset="0"/>
              </a:rPr>
              <a:t>After School Clubs</a:t>
            </a:r>
          </a:p>
          <a:p>
            <a:pPr lvl="1">
              <a:buFont typeface="Arial" panose="020B0604020202020204" pitchFamily="34" charset="0"/>
              <a:buChar char="•"/>
            </a:pPr>
            <a:r>
              <a:rPr lang="en-GB" altLang="en-US" sz="2800" dirty="0">
                <a:latin typeface="Calibri" pitchFamily="34" charset="0"/>
              </a:rPr>
              <a:t>Crèches</a:t>
            </a:r>
          </a:p>
          <a:p>
            <a:pPr lvl="1">
              <a:buFont typeface="Arial" panose="020B0604020202020204" pitchFamily="34" charset="0"/>
              <a:buChar char="•"/>
            </a:pPr>
            <a:r>
              <a:rPr lang="en-GB" altLang="en-US" sz="2800" dirty="0">
                <a:latin typeface="Calibri" pitchFamily="34" charset="0"/>
              </a:rPr>
              <a:t>Sessional</a:t>
            </a:r>
          </a:p>
          <a:p>
            <a:pPr lvl="1"/>
            <a:r>
              <a:rPr lang="en-GB" altLang="en-US" sz="2800" dirty="0">
                <a:latin typeface="Calibri" pitchFamily="34" charset="0"/>
              </a:rPr>
              <a:t>Childminders</a:t>
            </a:r>
          </a:p>
          <a:p>
            <a:pPr lvl="1"/>
            <a:r>
              <a:rPr lang="en-GB" altLang="en-US" sz="2800" dirty="0">
                <a:latin typeface="Calibri" pitchFamily="34" charset="0"/>
              </a:rPr>
              <a:t>Full Day Care (day nurseries)</a:t>
            </a:r>
          </a:p>
          <a:p>
            <a:pPr lvl="1">
              <a:buFont typeface="Arial" panose="020B0604020202020204" pitchFamily="34" charset="0"/>
              <a:buChar char="•"/>
            </a:pPr>
            <a:r>
              <a:rPr lang="en-GB" altLang="en-US" sz="2800" dirty="0">
                <a:latin typeface="Calibri" pitchFamily="34" charset="0"/>
              </a:rPr>
              <a:t>Open Access</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21881387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a:xfrm>
            <a:off x="457200" y="1268760"/>
            <a:ext cx="8229600" cy="4248473"/>
          </a:xfrm>
        </p:spPr>
        <p:txBody>
          <a:bodyPr>
            <a:normAutofit lnSpcReduction="10000"/>
          </a:bodyPr>
          <a:lstStyle/>
          <a:p>
            <a:pPr marL="0" indent="0" algn="ctr">
              <a:buNone/>
            </a:pPr>
            <a:r>
              <a:rPr lang="cy-GB" sz="4000" b="1" dirty="0">
                <a:latin typeface="Arial" panose="020B0604020202020204" pitchFamily="34" charset="0"/>
                <a:cs typeface="Arial" panose="020B0604020202020204" pitchFamily="34" charset="0"/>
              </a:rPr>
              <a:t>TRI </a:t>
            </a:r>
            <a:r>
              <a:rPr lang="cy-GB" sz="4000" dirty="0">
                <a:latin typeface="Arial" panose="020B0604020202020204" pitchFamily="34" charset="0"/>
                <a:cs typeface="Arial" panose="020B0604020202020204" pitchFamily="34" charset="0"/>
              </a:rPr>
              <a:t>esiampl or </a:t>
            </a:r>
            <a:r>
              <a:rPr lang="cy-GB" sz="4000" b="1" dirty="0">
                <a:latin typeface="Arial" panose="020B0604020202020204" pitchFamily="34" charset="0"/>
                <a:cs typeface="Arial" panose="020B0604020202020204" pitchFamily="34" charset="0"/>
              </a:rPr>
              <a:t>24</a:t>
            </a:r>
            <a:r>
              <a:rPr lang="cy-GB" sz="4000" dirty="0">
                <a:latin typeface="Arial" panose="020B0604020202020204" pitchFamily="34" charset="0"/>
                <a:cs typeface="Arial" panose="020B0604020202020204" pitchFamily="34" charset="0"/>
              </a:rPr>
              <a:t> o bolisïau statudol ofynnol – Safonau  - ar gyfer lleoliadau nas-cynhelir</a:t>
            </a:r>
          </a:p>
          <a:p>
            <a:pPr marL="0" indent="0" algn="ctr">
              <a:buNone/>
            </a:pPr>
            <a:endParaRPr lang="en-GB" sz="4000" dirty="0">
              <a:latin typeface="Arial" panose="020B0604020202020204" pitchFamily="34" charset="0"/>
              <a:cs typeface="Arial" panose="020B0604020202020204" pitchFamily="34" charset="0"/>
            </a:endParaRPr>
          </a:p>
          <a:p>
            <a:pPr marL="0" indent="0" algn="ctr">
              <a:buNone/>
            </a:pPr>
            <a:r>
              <a:rPr lang="en-GB" sz="4000" b="1" dirty="0">
                <a:latin typeface="Arial" panose="020B0604020202020204" pitchFamily="34" charset="0"/>
                <a:cs typeface="Arial" panose="020B0604020202020204" pitchFamily="34" charset="0"/>
              </a:rPr>
              <a:t>THREE </a:t>
            </a:r>
            <a:r>
              <a:rPr lang="en-GB" sz="4000" dirty="0">
                <a:latin typeface="Arial" panose="020B0604020202020204" pitchFamily="34" charset="0"/>
                <a:cs typeface="Arial" panose="020B0604020202020204" pitchFamily="34" charset="0"/>
              </a:rPr>
              <a:t>examples of the </a:t>
            </a:r>
            <a:r>
              <a:rPr lang="en-GB" sz="4000" b="1" dirty="0">
                <a:latin typeface="Arial" panose="020B0604020202020204" pitchFamily="34" charset="0"/>
                <a:cs typeface="Arial" panose="020B0604020202020204" pitchFamily="34" charset="0"/>
              </a:rPr>
              <a:t>24</a:t>
            </a:r>
            <a:r>
              <a:rPr lang="en-GB" sz="4000" dirty="0">
                <a:latin typeface="Arial" panose="020B0604020202020204" pitchFamily="34" charset="0"/>
                <a:cs typeface="Arial" panose="020B0604020202020204" pitchFamily="34" charset="0"/>
              </a:rPr>
              <a:t> statutory required policies – Standards - for non-maintained settings. </a:t>
            </a:r>
          </a:p>
        </p:txBody>
      </p:sp>
    </p:spTree>
    <p:extLst>
      <p:ext uri="{BB962C8B-B14F-4D97-AF65-F5344CB8AC3E}">
        <p14:creationId xmlns:p14="http://schemas.microsoft.com/office/powerpoint/2010/main" val="3374218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2800" b="1" dirty="0">
                <a:latin typeface="Arial" panose="020B0604020202020204" pitchFamily="34" charset="0"/>
                <a:cs typeface="Arial" panose="020B0604020202020204" pitchFamily="34" charset="0"/>
              </a:rPr>
              <a:t>AGC: </a:t>
            </a:r>
            <a:r>
              <a:rPr lang="en-GB" altLang="en-US" sz="2800" b="1" dirty="0" err="1">
                <a:latin typeface="Arial" panose="020B0604020202020204" pitchFamily="34" charset="0"/>
                <a:cs typeface="Arial" panose="020B0604020202020204" pitchFamily="34" charset="0"/>
              </a:rPr>
              <a:t>Safon</a:t>
            </a:r>
            <a:r>
              <a:rPr lang="en-GB" altLang="en-US" sz="2800" b="1" dirty="0">
                <a:latin typeface="Arial" panose="020B0604020202020204" pitchFamily="34" charset="0"/>
                <a:cs typeface="Arial" panose="020B0604020202020204" pitchFamily="34" charset="0"/>
              </a:rPr>
              <a:t> 4 </a:t>
            </a:r>
            <a:r>
              <a:rPr lang="en-GB" altLang="en-US" sz="2800" b="1" dirty="0" err="1">
                <a:latin typeface="Arial" panose="020B0604020202020204" pitchFamily="34" charset="0"/>
                <a:cs typeface="Arial" panose="020B0604020202020204" pitchFamily="34" charset="0"/>
              </a:rPr>
              <a:t>Cwrdd</a:t>
            </a:r>
            <a:r>
              <a:rPr lang="en-GB" altLang="en-US" sz="2800" b="1" dirty="0">
                <a:latin typeface="Arial" panose="020B0604020202020204" pitchFamily="34" charset="0"/>
                <a:cs typeface="Arial" panose="020B0604020202020204" pitchFamily="34" charset="0"/>
              </a:rPr>
              <a:t> a </a:t>
            </a:r>
            <a:r>
              <a:rPr lang="en-GB" altLang="en-US" sz="2800" b="1" dirty="0" err="1">
                <a:latin typeface="Arial" panose="020B0604020202020204" pitchFamily="34" charset="0"/>
                <a:cs typeface="Arial" panose="020B0604020202020204" pitchFamily="34" charset="0"/>
              </a:rPr>
              <a:t>Gofynion</a:t>
            </a:r>
            <a:r>
              <a:rPr lang="en-GB" altLang="en-US" sz="2800" b="1" dirty="0">
                <a:latin typeface="Arial" panose="020B0604020202020204" pitchFamily="34" charset="0"/>
                <a:cs typeface="Arial" panose="020B0604020202020204" pitchFamily="34" charset="0"/>
              </a:rPr>
              <a:t> </a:t>
            </a:r>
            <a:r>
              <a:rPr lang="en-GB" altLang="en-US" sz="2800" b="1" dirty="0" err="1">
                <a:latin typeface="Arial" panose="020B0604020202020204" pitchFamily="34" charset="0"/>
                <a:cs typeface="Arial" panose="020B0604020202020204" pitchFamily="34" charset="0"/>
              </a:rPr>
              <a:t>Unigol</a:t>
            </a:r>
            <a:r>
              <a:rPr lang="en-GB" altLang="en-US" sz="2800" b="1" dirty="0">
                <a:latin typeface="Arial" panose="020B0604020202020204" pitchFamily="34" charset="0"/>
                <a:cs typeface="Arial" panose="020B0604020202020204" pitchFamily="34" charset="0"/>
              </a:rPr>
              <a:t>                      </a:t>
            </a:r>
            <a:br>
              <a:rPr lang="en-GB" altLang="en-US" sz="2800" b="1" dirty="0">
                <a:latin typeface="Arial" panose="020B0604020202020204" pitchFamily="34" charset="0"/>
                <a:cs typeface="Arial" panose="020B0604020202020204" pitchFamily="34" charset="0"/>
              </a:rPr>
            </a:br>
            <a:r>
              <a:rPr lang="en-GB" altLang="en-US" sz="2800" b="1" dirty="0">
                <a:latin typeface="Arial" panose="020B0604020202020204" pitchFamily="34" charset="0"/>
                <a:cs typeface="Arial" panose="020B0604020202020204" pitchFamily="34" charset="0"/>
              </a:rPr>
              <a:t>CIW: Standard 4 Meeting Individual Needs</a:t>
            </a:r>
            <a:endParaRPr lang="en-GB"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592263"/>
            <a:ext cx="3886200" cy="4198937"/>
          </a:xfrm>
        </p:spPr>
        <p:txBody>
          <a:bodyPr>
            <a:normAutofit fontScale="70000" lnSpcReduction="20000"/>
          </a:bodyPr>
          <a:lstStyle/>
          <a:p>
            <a:r>
              <a:rPr lang="en-GB" altLang="en-US" dirty="0" err="1">
                <a:latin typeface="Arial" panose="020B0604020202020204" pitchFamily="34" charset="0"/>
                <a:cs typeface="Arial" panose="020B0604020202020204" pitchFamily="34" charset="0"/>
              </a:rPr>
              <a:t>Bil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Anghenion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Dysgu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Ychwanegol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Tribiwnlys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Addysg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Cymru</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Datganiad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Cenhadaeth</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Cod </a:t>
            </a:r>
            <a:r>
              <a:rPr lang="en-GB" altLang="en-US" dirty="0" err="1">
                <a:latin typeface="Arial" panose="020B0604020202020204" pitchFamily="34" charset="0"/>
                <a:cs typeface="Arial" panose="020B0604020202020204" pitchFamily="34" charset="0"/>
              </a:rPr>
              <a:t>Ymarfer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Cyfredol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Gweithred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Blynyddoedd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Cynnar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Cyfredol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Gweithred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Blynyddoedd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Cynnar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Ychwanegol</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Partneriaethau</a:t>
            </a:r>
            <a:endParaRPr lang="en-GB" altLang="en-US" dirty="0">
              <a:latin typeface="Arial" panose="020B0604020202020204" pitchFamily="34" charset="0"/>
              <a:cs typeface="Arial" panose="020B0604020202020204" pitchFamily="34" charset="0"/>
            </a:endParaRPr>
          </a:p>
          <a:p>
            <a:r>
              <a:rPr lang="en-GB" altLang="en-US" dirty="0">
                <a:latin typeface="Arial" panose="020B0604020202020204" pitchFamily="34" charset="0"/>
                <a:cs typeface="Arial" panose="020B0604020202020204" pitchFamily="34" charset="0"/>
              </a:rPr>
              <a:t>ALNCO– </a:t>
            </a:r>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enwi’r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swyddog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y </a:t>
            </a:r>
            <a:r>
              <a:rPr lang="en-GB" altLang="en-US" dirty="0" err="1">
                <a:latin typeface="Arial" panose="020B0604020202020204" pitchFamily="34" charset="0"/>
                <a:cs typeface="Arial" panose="020B0604020202020204" pitchFamily="34" charset="0"/>
              </a:rPr>
              <a:t>bolisi</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Rhaid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cwrdd</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deddfwriaeth</a:t>
            </a:r>
            <a:r>
              <a:rPr lang="en-GB" altLang="en-US" dirty="0">
                <a:latin typeface="Arial" panose="020B0604020202020204" pitchFamily="34" charset="0"/>
                <a:cs typeface="Arial" panose="020B0604020202020204" pitchFamily="34" charset="0"/>
              </a:rPr>
              <a:t> </a:t>
            </a:r>
          </a:p>
          <a:p>
            <a:pPr marL="0" indent="0">
              <a:buNone/>
            </a:pPr>
            <a:endParaRPr lang="en-GB" dirty="0"/>
          </a:p>
        </p:txBody>
      </p:sp>
      <p:sp>
        <p:nvSpPr>
          <p:cNvPr id="4" name="Content Placeholder 3"/>
          <p:cNvSpPr>
            <a:spLocks noGrp="1"/>
          </p:cNvSpPr>
          <p:nvPr>
            <p:ph sz="half" idx="2"/>
          </p:nvPr>
        </p:nvSpPr>
        <p:spPr>
          <a:xfrm>
            <a:off x="4629150" y="1592263"/>
            <a:ext cx="3886200" cy="4351337"/>
          </a:xfrm>
        </p:spPr>
        <p:txBody>
          <a:bodyPr>
            <a:normAutofit fontScale="70000" lnSpcReduction="20000"/>
          </a:bodyPr>
          <a:lstStyle/>
          <a:p>
            <a:r>
              <a:rPr lang="en-GB" altLang="en-US" dirty="0">
                <a:latin typeface="Arial" panose="020B0604020202020204" pitchFamily="34" charset="0"/>
                <a:cs typeface="Arial" panose="020B0604020202020204" pitchFamily="34" charset="0"/>
              </a:rPr>
              <a:t>Additional Learning Needs and Education Tribunal (Wales) Bill</a:t>
            </a:r>
          </a:p>
          <a:p>
            <a:r>
              <a:rPr lang="en-GB" altLang="en-US" dirty="0">
                <a:latin typeface="Arial" panose="020B0604020202020204" pitchFamily="34" charset="0"/>
                <a:cs typeface="Arial" panose="020B0604020202020204" pitchFamily="34" charset="0"/>
              </a:rPr>
              <a:t>Mission Statement</a:t>
            </a:r>
          </a:p>
          <a:p>
            <a:r>
              <a:rPr lang="en-GB" altLang="en-US" dirty="0">
                <a:latin typeface="Arial" panose="020B0604020202020204" pitchFamily="34" charset="0"/>
                <a:cs typeface="Arial" panose="020B0604020202020204" pitchFamily="34" charset="0"/>
              </a:rPr>
              <a:t>Code of Practice</a:t>
            </a:r>
          </a:p>
          <a:p>
            <a:r>
              <a:rPr lang="en-GB" altLang="en-US" dirty="0">
                <a:latin typeface="Arial" panose="020B0604020202020204" pitchFamily="34" charset="0"/>
                <a:cs typeface="Arial" panose="020B0604020202020204" pitchFamily="34" charset="0"/>
              </a:rPr>
              <a:t>Currently: Early Years Action</a:t>
            </a:r>
          </a:p>
          <a:p>
            <a:r>
              <a:rPr lang="en-GB" altLang="en-US" dirty="0">
                <a:latin typeface="Arial" panose="020B0604020202020204" pitchFamily="34" charset="0"/>
                <a:cs typeface="Arial" panose="020B0604020202020204" pitchFamily="34" charset="0"/>
              </a:rPr>
              <a:t>Currently: Early Years Action Plus</a:t>
            </a:r>
          </a:p>
          <a:p>
            <a:r>
              <a:rPr lang="en-GB" altLang="en-US" dirty="0">
                <a:latin typeface="Arial" panose="020B0604020202020204" pitchFamily="34" charset="0"/>
                <a:cs typeface="Arial" panose="020B0604020202020204" pitchFamily="34" charset="0"/>
              </a:rPr>
              <a:t>Partnerships </a:t>
            </a:r>
          </a:p>
          <a:p>
            <a:r>
              <a:rPr lang="en-GB" altLang="en-US" dirty="0">
                <a:latin typeface="Arial" panose="020B0604020202020204" pitchFamily="34" charset="0"/>
                <a:cs typeface="Arial" panose="020B0604020202020204" pitchFamily="34" charset="0"/>
              </a:rPr>
              <a:t>ALNCO – must be named in the policy.</a:t>
            </a:r>
          </a:p>
          <a:p>
            <a:r>
              <a:rPr lang="en-GB" altLang="en-US" dirty="0">
                <a:latin typeface="Arial" panose="020B0604020202020204" pitchFamily="34" charset="0"/>
                <a:cs typeface="Arial" panose="020B0604020202020204" pitchFamily="34" charset="0"/>
              </a:rPr>
              <a:t>Must meet with legislation.</a:t>
            </a:r>
          </a:p>
          <a:p>
            <a:endParaRPr lang="en-GB" dirty="0"/>
          </a:p>
        </p:txBody>
      </p:sp>
    </p:spTree>
    <p:extLst>
      <p:ext uri="{BB962C8B-B14F-4D97-AF65-F5344CB8AC3E}">
        <p14:creationId xmlns:p14="http://schemas.microsoft.com/office/powerpoint/2010/main" val="3696171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b="1" dirty="0">
                <a:latin typeface="Arial" panose="020B0604020202020204" pitchFamily="34" charset="0"/>
                <a:cs typeface="Arial" panose="020B0604020202020204" pitchFamily="34" charset="0"/>
              </a:rPr>
              <a:t>AGC: </a:t>
            </a:r>
            <a:r>
              <a:rPr lang="en-GB" sz="3600" b="1" dirty="0" err="1">
                <a:latin typeface="Arial" panose="020B0604020202020204" pitchFamily="34" charset="0"/>
                <a:cs typeface="Arial" panose="020B0604020202020204" pitchFamily="34" charset="0"/>
              </a:rPr>
              <a:t>Safon</a:t>
            </a:r>
            <a:r>
              <a:rPr lang="en-GB" sz="3600" b="1" dirty="0">
                <a:latin typeface="Arial" panose="020B0604020202020204" pitchFamily="34" charset="0"/>
                <a:cs typeface="Arial" panose="020B0604020202020204" pitchFamily="34" charset="0"/>
              </a:rPr>
              <a:t> 12 – </a:t>
            </a:r>
            <a:r>
              <a:rPr lang="en-GB" sz="3600" b="1" dirty="0" err="1">
                <a:latin typeface="Arial" panose="020B0604020202020204" pitchFamily="34" charset="0"/>
                <a:cs typeface="Arial" panose="020B0604020202020204" pitchFamily="34" charset="0"/>
              </a:rPr>
              <a:t>Bwyd</a:t>
            </a:r>
            <a:r>
              <a:rPr lang="en-GB" sz="3600" b="1" dirty="0">
                <a:latin typeface="Arial" panose="020B0604020202020204" pitchFamily="34" charset="0"/>
                <a:cs typeface="Arial" panose="020B0604020202020204" pitchFamily="34" charset="0"/>
              </a:rPr>
              <a:t> a </a:t>
            </a:r>
            <a:r>
              <a:rPr lang="en-GB" sz="3600" b="1" dirty="0" err="1">
                <a:latin typeface="Arial" panose="020B0604020202020204" pitchFamily="34" charset="0"/>
                <a:cs typeface="Arial" panose="020B0604020202020204" pitchFamily="34" charset="0"/>
              </a:rPr>
              <a:t>Diod</a:t>
            </a:r>
            <a:br>
              <a:rPr lang="en-GB" sz="3600" b="1"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CIW: Standard 12 – Food and Drink</a:t>
            </a:r>
          </a:p>
        </p:txBody>
      </p:sp>
      <p:sp>
        <p:nvSpPr>
          <p:cNvPr id="3" name="Content Placeholder 2"/>
          <p:cNvSpPr>
            <a:spLocks noGrp="1"/>
          </p:cNvSpPr>
          <p:nvPr>
            <p:ph sz="half" idx="1"/>
          </p:nvPr>
        </p:nvSpPr>
        <p:spPr/>
        <p:txBody>
          <a:bodyPr>
            <a:normAutofit fontScale="92500" lnSpcReduction="10000"/>
          </a:bodyPr>
          <a:lstStyle/>
          <a:p>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Glendid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Asiantaeth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Bwyd</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Bwydlenni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Coginio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paratoi</a:t>
            </a:r>
            <a:r>
              <a:rPr lang="en-GB" dirty="0">
                <a:latin typeface="Arial" panose="020B0604020202020204" pitchFamily="34" charset="0"/>
                <a:cs typeface="Arial" panose="020B0604020202020204" pitchFamily="34" charset="0"/>
              </a:rPr>
              <a:t> a staff</a:t>
            </a:r>
          </a:p>
          <a:p>
            <a:r>
              <a:rPr lang="en-GB" dirty="0" err="1">
                <a:latin typeface="Arial" panose="020B0604020202020204" pitchFamily="34" charset="0"/>
                <a:cs typeface="Arial" panose="020B0604020202020204" pitchFamily="34" charset="0"/>
              </a:rPr>
              <a:t>Storio</a:t>
            </a:r>
            <a:r>
              <a:rPr lang="en-GB" dirty="0">
                <a:latin typeface="Arial" panose="020B0604020202020204" pitchFamily="34" charset="0"/>
                <a:cs typeface="Arial" panose="020B0604020202020204" pitchFamily="34" charset="0"/>
              </a:rPr>
              <a:t>/’rotation’</a:t>
            </a:r>
          </a:p>
          <a:p>
            <a:r>
              <a:rPr lang="en-GB" dirty="0" err="1">
                <a:latin typeface="Arial" panose="020B0604020202020204" pitchFamily="34" charset="0"/>
                <a:cs typeface="Arial" panose="020B0604020202020204" pitchFamily="34" charset="0"/>
              </a:rPr>
              <a:t>Cofnodi</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Alergeddau</a:t>
            </a: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29150" y="1825625"/>
            <a:ext cx="3886200" cy="3813175"/>
          </a:xfrm>
        </p:spPr>
        <p:txBody>
          <a:bodyPr>
            <a:normAutofit fontScale="92500" lnSpcReduction="10000"/>
          </a:bodyPr>
          <a:lstStyle/>
          <a:p>
            <a:r>
              <a:rPr lang="en-GB" dirty="0">
                <a:latin typeface="Arial" panose="020B0604020202020204" pitchFamily="34" charset="0"/>
                <a:cs typeface="Arial" panose="020B0604020202020204" pitchFamily="34" charset="0"/>
              </a:rPr>
              <a:t>Hygiene Standards</a:t>
            </a:r>
          </a:p>
          <a:p>
            <a:r>
              <a:rPr lang="en-GB" dirty="0">
                <a:latin typeface="Arial" panose="020B0604020202020204" pitchFamily="34" charset="0"/>
                <a:cs typeface="Arial" panose="020B0604020202020204" pitchFamily="34" charset="0"/>
              </a:rPr>
              <a:t>Food Standards Agency</a:t>
            </a:r>
          </a:p>
          <a:p>
            <a:r>
              <a:rPr lang="en-GB" dirty="0">
                <a:latin typeface="Arial" panose="020B0604020202020204" pitchFamily="34" charset="0"/>
                <a:cs typeface="Arial" panose="020B0604020202020204" pitchFamily="34" charset="0"/>
              </a:rPr>
              <a:t>Menus</a:t>
            </a:r>
          </a:p>
          <a:p>
            <a:r>
              <a:rPr lang="en-GB" dirty="0">
                <a:latin typeface="Arial" panose="020B0604020202020204" pitchFamily="34" charset="0"/>
                <a:cs typeface="Arial" panose="020B0604020202020204" pitchFamily="34" charset="0"/>
              </a:rPr>
              <a:t>Cooking – preparation and staff</a:t>
            </a:r>
          </a:p>
          <a:p>
            <a:r>
              <a:rPr lang="en-GB" dirty="0">
                <a:latin typeface="Arial" panose="020B0604020202020204" pitchFamily="34" charset="0"/>
                <a:cs typeface="Arial" panose="020B0604020202020204" pitchFamily="34" charset="0"/>
              </a:rPr>
              <a:t>Storage/rotation</a:t>
            </a:r>
          </a:p>
          <a:p>
            <a:r>
              <a:rPr lang="en-GB" dirty="0">
                <a:latin typeface="Arial" panose="020B0604020202020204" pitchFamily="34" charset="0"/>
                <a:cs typeface="Arial" panose="020B0604020202020204" pitchFamily="34" charset="0"/>
              </a:rPr>
              <a:t>Documentation</a:t>
            </a:r>
          </a:p>
          <a:p>
            <a:r>
              <a:rPr lang="en-GB" dirty="0">
                <a:latin typeface="Arial" panose="020B0604020202020204" pitchFamily="34" charset="0"/>
                <a:cs typeface="Arial" panose="020B0604020202020204" pitchFamily="34" charset="0"/>
              </a:rPr>
              <a:t>Allergies</a:t>
            </a:r>
          </a:p>
          <a:p>
            <a:endParaRPr lang="en-GB" dirty="0"/>
          </a:p>
        </p:txBody>
      </p:sp>
    </p:spTree>
    <p:extLst>
      <p:ext uri="{BB962C8B-B14F-4D97-AF65-F5344CB8AC3E}">
        <p14:creationId xmlns:p14="http://schemas.microsoft.com/office/powerpoint/2010/main" val="17823024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52400"/>
            <a:ext cx="7886700" cy="1325563"/>
          </a:xfrm>
        </p:spPr>
        <p:txBody>
          <a:bodyPr>
            <a:normAutofit/>
          </a:bodyPr>
          <a:lstStyle/>
          <a:p>
            <a:r>
              <a:rPr lang="en-GB" sz="3600" b="1" dirty="0">
                <a:latin typeface="Arial" panose="020B0604020202020204" pitchFamily="34" charset="0"/>
                <a:cs typeface="Arial" panose="020B0604020202020204" pitchFamily="34" charset="0"/>
              </a:rPr>
              <a:t>Safer Food, Better Business (SFBB)</a:t>
            </a:r>
          </a:p>
        </p:txBody>
      </p:sp>
      <p:pic>
        <p:nvPicPr>
          <p:cNvPr id="1026" name="Picture 2" descr="G:\EAEC6009C the new Leadership\New for 2017\7902370-large.jpg"/>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662971" y="1600200"/>
            <a:ext cx="5818058"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28585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83" y="332656"/>
            <a:ext cx="8229600" cy="1143000"/>
          </a:xfrm>
        </p:spPr>
        <p:txBody>
          <a:bodyPr>
            <a:noAutofit/>
          </a:bodyPr>
          <a:lstStyle/>
          <a:p>
            <a:r>
              <a:rPr lang="en-GB" altLang="en-US" sz="2800" b="1" dirty="0">
                <a:latin typeface="Arial" panose="020B0604020202020204" pitchFamily="34" charset="0"/>
                <a:cs typeface="Arial" panose="020B0604020202020204" pitchFamily="34" charset="0"/>
              </a:rPr>
              <a:t>AGC: </a:t>
            </a:r>
            <a:r>
              <a:rPr lang="en-GB" altLang="en-US" sz="2800" b="1" dirty="0" err="1">
                <a:latin typeface="Arial" panose="020B0604020202020204" pitchFamily="34" charset="0"/>
                <a:cs typeface="Arial" panose="020B0604020202020204" pitchFamily="34" charset="0"/>
              </a:rPr>
              <a:t>Safon</a:t>
            </a:r>
            <a:r>
              <a:rPr lang="en-GB" altLang="en-US" sz="2800" b="1" dirty="0">
                <a:latin typeface="Arial" panose="020B0604020202020204" pitchFamily="34" charset="0"/>
                <a:cs typeface="Arial" panose="020B0604020202020204" pitchFamily="34" charset="0"/>
              </a:rPr>
              <a:t> 20 - </a:t>
            </a:r>
            <a:r>
              <a:rPr lang="en-GB" altLang="en-US" sz="2800" b="1" dirty="0" err="1">
                <a:latin typeface="Arial" panose="020B0604020202020204" pitchFamily="34" charset="0"/>
                <a:cs typeface="Arial" panose="020B0604020202020204" pitchFamily="34" charset="0"/>
              </a:rPr>
              <a:t>Amddiffyn</a:t>
            </a:r>
            <a:r>
              <a:rPr lang="en-GB" altLang="en-US" sz="2800" b="1" dirty="0">
                <a:latin typeface="Arial" panose="020B0604020202020204" pitchFamily="34" charset="0"/>
                <a:cs typeface="Arial" panose="020B0604020202020204" pitchFamily="34" charset="0"/>
              </a:rPr>
              <a:t> Plant</a:t>
            </a:r>
            <a:br>
              <a:rPr lang="en-GB" altLang="en-US" sz="2800" b="1" dirty="0">
                <a:latin typeface="Arial" panose="020B0604020202020204" pitchFamily="34" charset="0"/>
                <a:cs typeface="Arial" panose="020B0604020202020204" pitchFamily="34" charset="0"/>
              </a:rPr>
            </a:br>
            <a:r>
              <a:rPr lang="en-GB" altLang="en-US" sz="2800" b="1" dirty="0">
                <a:latin typeface="Arial" panose="020B0604020202020204" pitchFamily="34" charset="0"/>
                <a:cs typeface="Arial" panose="020B0604020202020204" pitchFamily="34" charset="0"/>
              </a:rPr>
              <a:t> CIW: Standard 20 - Safeguarding Children</a:t>
            </a:r>
            <a:endParaRPr lang="en-GB" sz="28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1"/>
            <a:ext cx="3886200" cy="4191000"/>
          </a:xfrm>
        </p:spPr>
        <p:txBody>
          <a:bodyPr>
            <a:normAutofit fontScale="85000" lnSpcReduction="20000"/>
          </a:bodyPr>
          <a:lstStyle/>
          <a:p>
            <a:r>
              <a:rPr lang="en-GB" altLang="en-US" dirty="0" err="1">
                <a:latin typeface="Arial" panose="020B0604020202020204" pitchFamily="34" charset="0"/>
                <a:cs typeface="Arial" panose="020B0604020202020204" pitchFamily="34" charset="0"/>
              </a:rPr>
              <a:t>Polisi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Amddiffyn</a:t>
            </a:r>
            <a:r>
              <a:rPr lang="en-GB" altLang="en-US" dirty="0">
                <a:latin typeface="Arial" panose="020B0604020202020204" pitchFamily="34" charset="0"/>
                <a:cs typeface="Arial" panose="020B0604020202020204" pitchFamily="34" charset="0"/>
              </a:rPr>
              <a:t> Plant</a:t>
            </a:r>
          </a:p>
          <a:p>
            <a:r>
              <a:rPr lang="en-GB" altLang="en-US" dirty="0" err="1">
                <a:latin typeface="Arial" panose="020B0604020202020204" pitchFamily="34" charset="0"/>
                <a:cs typeface="Arial" panose="020B0604020202020204" pitchFamily="34" charset="0"/>
              </a:rPr>
              <a:t>Trefniadau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camdriniaeth</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honiadau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blant</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arwyddion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camdriniaeth</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honiadau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rhieni</a:t>
            </a:r>
            <a:r>
              <a:rPr lang="en-GB" altLang="en-US" dirty="0">
                <a:latin typeface="Arial" panose="020B0604020202020204" pitchFamily="34" charset="0"/>
                <a:cs typeface="Arial" panose="020B0604020202020204" pitchFamily="34" charset="0"/>
              </a:rPr>
              <a:t> am </a:t>
            </a:r>
            <a:r>
              <a:rPr lang="en-GB" altLang="en-US" dirty="0" err="1">
                <a:latin typeface="Arial" panose="020B0604020202020204" pitchFamily="34" charset="0"/>
                <a:cs typeface="Arial" panose="020B0604020202020204" pitchFamily="34" charset="0"/>
              </a:rPr>
              <a:t>aelodau</a:t>
            </a:r>
            <a:r>
              <a:rPr lang="en-GB" altLang="en-US" dirty="0">
                <a:latin typeface="Arial" panose="020B0604020202020204" pitchFamily="34" charset="0"/>
                <a:cs typeface="Arial" panose="020B0604020202020204" pitchFamily="34" charset="0"/>
              </a:rPr>
              <a:t> staff.</a:t>
            </a:r>
          </a:p>
          <a:p>
            <a:r>
              <a:rPr lang="en-GB" altLang="en-US" dirty="0" err="1">
                <a:latin typeface="Arial" panose="020B0604020202020204" pitchFamily="34" charset="0"/>
                <a:cs typeface="Arial" panose="020B0604020202020204" pitchFamily="34" charset="0"/>
              </a:rPr>
              <a:t>Enw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Swyddog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Penodedig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Diogelu</a:t>
            </a:r>
            <a:r>
              <a:rPr lang="en-GB" altLang="en-US" dirty="0">
                <a:latin typeface="Arial" panose="020B0604020202020204" pitchFamily="34" charset="0"/>
                <a:cs typeface="Arial" panose="020B0604020202020204" pitchFamily="34" charset="0"/>
              </a:rPr>
              <a:t> (SPD)   </a:t>
            </a:r>
          </a:p>
          <a:p>
            <a:r>
              <a:rPr lang="en-GB" altLang="en-US" dirty="0" err="1">
                <a:latin typeface="Arial" panose="020B0604020202020204" pitchFamily="34" charset="0"/>
                <a:cs typeface="Arial" panose="020B0604020202020204" pitchFamily="34" charset="0"/>
              </a:rPr>
              <a:t>Hyfforddiant</a:t>
            </a:r>
            <a:r>
              <a:rPr lang="en-GB" altLang="en-US" dirty="0">
                <a:latin typeface="Arial" panose="020B0604020202020204" pitchFamily="34" charset="0"/>
                <a:cs typeface="Arial" panose="020B0604020202020204" pitchFamily="34" charset="0"/>
              </a:rPr>
              <a:t> Staff</a:t>
            </a:r>
          </a:p>
          <a:p>
            <a:r>
              <a:rPr lang="en-GB" altLang="en-US" dirty="0" err="1">
                <a:latin typeface="Arial" panose="020B0604020202020204" pitchFamily="34" charset="0"/>
                <a:cs typeface="Arial" panose="020B0604020202020204" pitchFamily="34" charset="0"/>
              </a:rPr>
              <a:t>Cofnodi</a:t>
            </a:r>
            <a:r>
              <a:rPr lang="en-GB" altLang="en-US" dirty="0">
                <a:latin typeface="Arial" panose="020B0604020202020204" pitchFamily="34" charset="0"/>
                <a:cs typeface="Arial" panose="020B0604020202020204" pitchFamily="34" charset="0"/>
              </a:rPr>
              <a:t> </a:t>
            </a:r>
          </a:p>
          <a:p>
            <a:r>
              <a:rPr lang="en-GB" altLang="en-US" dirty="0">
                <a:latin typeface="Arial" panose="020B0604020202020204" pitchFamily="34" charset="0"/>
                <a:cs typeface="Arial" panose="020B0604020202020204" pitchFamily="34" charset="0"/>
              </a:rPr>
              <a:t>DBS</a:t>
            </a:r>
          </a:p>
          <a:p>
            <a:endParaRPr lang="en-GB" dirty="0"/>
          </a:p>
        </p:txBody>
      </p:sp>
      <p:sp>
        <p:nvSpPr>
          <p:cNvPr id="4" name="Content Placeholder 3"/>
          <p:cNvSpPr>
            <a:spLocks noGrp="1"/>
          </p:cNvSpPr>
          <p:nvPr>
            <p:ph sz="half" idx="2"/>
          </p:nvPr>
        </p:nvSpPr>
        <p:spPr>
          <a:xfrm>
            <a:off x="4629150" y="1447800"/>
            <a:ext cx="3886200" cy="4729163"/>
          </a:xfrm>
        </p:spPr>
        <p:txBody>
          <a:bodyPr>
            <a:normAutofit fontScale="85000" lnSpcReduction="20000"/>
          </a:bodyPr>
          <a:lstStyle/>
          <a:p>
            <a:r>
              <a:rPr lang="en-GB" altLang="en-US" dirty="0">
                <a:latin typeface="Arial" panose="020B0604020202020204" pitchFamily="34" charset="0"/>
                <a:cs typeface="Arial" panose="020B0604020202020204" pitchFamily="34" charset="0"/>
              </a:rPr>
              <a:t>Child Protection Policy </a:t>
            </a:r>
          </a:p>
          <a:p>
            <a:r>
              <a:rPr lang="en-GB" altLang="en-US" dirty="0">
                <a:latin typeface="Arial" panose="020B0604020202020204" pitchFamily="34" charset="0"/>
                <a:cs typeface="Arial" panose="020B0604020202020204" pitchFamily="34" charset="0"/>
              </a:rPr>
              <a:t>Procedures for abuse – allegations by children/signs of abuse/allegations by parents about staff.</a:t>
            </a:r>
          </a:p>
          <a:p>
            <a:r>
              <a:rPr lang="en-GB" altLang="en-US" dirty="0">
                <a:latin typeface="Arial" panose="020B0604020202020204" pitchFamily="34" charset="0"/>
                <a:cs typeface="Arial" panose="020B0604020202020204" pitchFamily="34" charset="0"/>
              </a:rPr>
              <a:t>Named Designated Safeguarding Officer (DSO)</a:t>
            </a:r>
          </a:p>
          <a:p>
            <a:r>
              <a:rPr lang="en-GB" altLang="en-US" dirty="0">
                <a:latin typeface="Arial" panose="020B0604020202020204" pitchFamily="34" charset="0"/>
                <a:cs typeface="Arial" panose="020B0604020202020204" pitchFamily="34" charset="0"/>
              </a:rPr>
              <a:t>Staff Training</a:t>
            </a:r>
          </a:p>
          <a:p>
            <a:r>
              <a:rPr lang="en-GB" altLang="en-US" dirty="0">
                <a:latin typeface="Arial" panose="020B0604020202020204" pitchFamily="34" charset="0"/>
                <a:cs typeface="Arial" panose="020B0604020202020204" pitchFamily="34" charset="0"/>
              </a:rPr>
              <a:t>Recording</a:t>
            </a:r>
          </a:p>
          <a:p>
            <a:r>
              <a:rPr lang="en-GB" altLang="en-US" dirty="0">
                <a:latin typeface="Arial" panose="020B0604020202020204" pitchFamily="34" charset="0"/>
                <a:cs typeface="Arial" panose="020B0604020202020204" pitchFamily="34" charset="0"/>
              </a:rPr>
              <a:t>DBS</a:t>
            </a:r>
          </a:p>
          <a:p>
            <a:pPr marL="0" indent="0">
              <a:buNone/>
            </a:pPr>
            <a:endParaRPr lang="en-GB" dirty="0"/>
          </a:p>
        </p:txBody>
      </p:sp>
    </p:spTree>
    <p:extLst>
      <p:ext uri="{BB962C8B-B14F-4D97-AF65-F5344CB8AC3E}">
        <p14:creationId xmlns:p14="http://schemas.microsoft.com/office/powerpoint/2010/main" val="3151041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a:xfrm>
            <a:off x="457200" y="620713"/>
            <a:ext cx="8229600" cy="720725"/>
          </a:xfrm>
        </p:spPr>
        <p:txBody>
          <a:bodyPr>
            <a:normAutofit fontScale="90000"/>
          </a:bodyPr>
          <a:lstStyle/>
          <a:p>
            <a:r>
              <a:rPr lang="en-GB" altLang="en-US" sz="4000" dirty="0">
                <a:latin typeface="Arial" panose="020B0604020202020204" pitchFamily="34" charset="0"/>
                <a:cs typeface="Arial" panose="020B0604020202020204" pitchFamily="34" charset="0"/>
              </a:rPr>
              <a:t>App </a:t>
            </a:r>
            <a:r>
              <a:rPr lang="en-GB" altLang="en-US" sz="4000" dirty="0" err="1">
                <a:latin typeface="Arial" panose="020B0604020202020204" pitchFamily="34" charset="0"/>
                <a:cs typeface="Arial" panose="020B0604020202020204" pitchFamily="34" charset="0"/>
              </a:rPr>
              <a:t>Gweithdrefnau</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Diogelu</a:t>
            </a:r>
            <a:r>
              <a:rPr lang="en-GB" altLang="en-US" sz="4000" dirty="0">
                <a:latin typeface="Arial" panose="020B0604020202020204" pitchFamily="34" charset="0"/>
                <a:cs typeface="Arial" panose="020B0604020202020204" pitchFamily="34" charset="0"/>
              </a:rPr>
              <a:t> Cymru</a:t>
            </a:r>
            <a:br>
              <a:rPr lang="en-GB" altLang="en-US" sz="4000"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Wales Safeguarding Procedures App </a:t>
            </a:r>
          </a:p>
        </p:txBody>
      </p:sp>
      <p:pic>
        <p:nvPicPr>
          <p:cNvPr id="55299"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590800" y="1676400"/>
            <a:ext cx="3759200" cy="3757612"/>
          </a:xfrm>
        </p:spPr>
      </p:pic>
    </p:spTree>
    <p:extLst>
      <p:ext uri="{BB962C8B-B14F-4D97-AF65-F5344CB8AC3E}">
        <p14:creationId xmlns:p14="http://schemas.microsoft.com/office/powerpoint/2010/main" val="41408992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p:cNvSpPr>
            <a:spLocks noGrp="1"/>
          </p:cNvSpPr>
          <p:nvPr>
            <p:ph type="title"/>
          </p:nvPr>
        </p:nvSpPr>
        <p:spPr>
          <a:xfrm>
            <a:off x="457200" y="620713"/>
            <a:ext cx="8229600" cy="720725"/>
          </a:xfrm>
        </p:spPr>
        <p:txBody>
          <a:bodyPr>
            <a:normAutofit fontScale="90000"/>
          </a:bodyPr>
          <a:lstStyle/>
          <a:p>
            <a:r>
              <a:rPr lang="en-GB" altLang="en-US" sz="4000" dirty="0">
                <a:latin typeface="Arial" panose="020B0604020202020204" pitchFamily="34" charset="0"/>
                <a:cs typeface="Arial" panose="020B0604020202020204" pitchFamily="34" charset="0"/>
              </a:rPr>
              <a:t>App </a:t>
            </a:r>
            <a:r>
              <a:rPr lang="en-GB" altLang="en-US" sz="4000" dirty="0" err="1">
                <a:latin typeface="Arial" panose="020B0604020202020204" pitchFamily="34" charset="0"/>
                <a:cs typeface="Arial" panose="020B0604020202020204" pitchFamily="34" charset="0"/>
              </a:rPr>
              <a:t>Gweithdrefnau</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Diogelu</a:t>
            </a:r>
            <a:r>
              <a:rPr lang="en-GB" altLang="en-US" sz="4000" dirty="0">
                <a:latin typeface="Arial" panose="020B0604020202020204" pitchFamily="34" charset="0"/>
                <a:cs typeface="Arial" panose="020B0604020202020204" pitchFamily="34" charset="0"/>
              </a:rPr>
              <a:t> Cymru</a:t>
            </a:r>
            <a:br>
              <a:rPr lang="en-GB" altLang="en-US" sz="4000"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Wales Safeguarding </a:t>
            </a:r>
            <a:r>
              <a:rPr lang="en-GB" altLang="en-US" sz="4000" dirty="0" err="1">
                <a:latin typeface="Arial" panose="020B0604020202020204" pitchFamily="34" charset="0"/>
                <a:cs typeface="Arial" panose="020B0604020202020204" pitchFamily="34" charset="0"/>
              </a:rPr>
              <a:t>Procuedures</a:t>
            </a:r>
            <a:r>
              <a:rPr lang="en-GB" altLang="en-US" sz="4000" dirty="0">
                <a:latin typeface="Arial" panose="020B0604020202020204" pitchFamily="34" charset="0"/>
                <a:cs typeface="Arial" panose="020B0604020202020204" pitchFamily="34" charset="0"/>
              </a:rPr>
              <a:t> App </a:t>
            </a:r>
          </a:p>
        </p:txBody>
      </p:sp>
      <p:pic>
        <p:nvPicPr>
          <p:cNvPr id="56323"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1905000" y="1524000"/>
            <a:ext cx="5761038" cy="5111750"/>
          </a:xfrm>
        </p:spPr>
      </p:pic>
    </p:spTree>
    <p:extLst>
      <p:ext uri="{BB962C8B-B14F-4D97-AF65-F5344CB8AC3E}">
        <p14:creationId xmlns:p14="http://schemas.microsoft.com/office/powerpoint/2010/main" val="3308214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sz="2400" b="1" dirty="0"/>
            </a:br>
            <a:r>
              <a:rPr lang="en-GB" sz="2400" b="1" dirty="0" err="1">
                <a:latin typeface="Arial" panose="020B0604020202020204" pitchFamily="34" charset="0"/>
                <a:cs typeface="Arial" panose="020B0604020202020204" pitchFamily="34" charset="0"/>
              </a:rPr>
              <a:t>Datganiad</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Hunanasesu</a:t>
            </a:r>
            <a:r>
              <a:rPr lang="en-GB" sz="2400" b="1" dirty="0">
                <a:latin typeface="Arial" panose="020B0604020202020204" pitchFamily="34" charset="0"/>
                <a:cs typeface="Arial" panose="020B0604020202020204" pitchFamily="34" charset="0"/>
              </a:rPr>
              <a:t> </a:t>
            </a:r>
            <a:r>
              <a:rPr lang="en-GB" sz="2400" b="1" dirty="0" err="1">
                <a:latin typeface="Arial" panose="020B0604020202020204" pitchFamily="34" charset="0"/>
                <a:cs typeface="Arial" panose="020B0604020202020204" pitchFamily="34" charset="0"/>
              </a:rPr>
              <a:t>Gwasanaeth</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SASS </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rPr>
              <a:t>Self Assessment of Service Statement</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825625"/>
            <a:ext cx="3886200" cy="3813175"/>
          </a:xfrm>
        </p:spPr>
        <p:txBody>
          <a:bodyPr>
            <a:normAutofit fontScale="92500"/>
          </a:bodyPr>
          <a:lstStyle/>
          <a:p>
            <a:r>
              <a:rPr lang="en-GB" dirty="0">
                <a:latin typeface="Arial" panose="020B0604020202020204" pitchFamily="34" charset="0"/>
                <a:cs typeface="Arial" panose="020B0604020202020204" pitchFamily="34" charset="0"/>
              </a:rPr>
              <a:t>Mae </a:t>
            </a:r>
            <a:r>
              <a:rPr lang="en-GB" dirty="0" err="1">
                <a:latin typeface="Arial" panose="020B0604020202020204" pitchFamily="34" charset="0"/>
                <a:cs typeface="Arial" panose="020B0604020202020204" pitchFamily="34" charset="0"/>
              </a:rPr>
              <a:t>angen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Cyfrifol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neu'r</a:t>
            </a:r>
            <a:r>
              <a:rPr lang="en-GB" dirty="0">
                <a:latin typeface="Arial" panose="020B0604020202020204" pitchFamily="34" charset="0"/>
                <a:cs typeface="Arial" panose="020B0604020202020204" pitchFamily="34" charset="0"/>
              </a:rPr>
              <a:t> Person </a:t>
            </a:r>
            <a:r>
              <a:rPr lang="en-GB" dirty="0" err="1">
                <a:latin typeface="Arial" panose="020B0604020202020204" pitchFamily="34" charset="0"/>
                <a:cs typeface="Arial" panose="020B0604020202020204" pitchFamily="34" charset="0"/>
              </a:rPr>
              <a:t>Cofrestredig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gwblhau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Datganiad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Hunanasesu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o’u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cofrestriad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ddarparu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normAutofit fontScale="92500"/>
          </a:bodyPr>
          <a:lstStyle/>
          <a:p>
            <a:r>
              <a:rPr lang="en-GB" dirty="0">
                <a:latin typeface="Arial" panose="020B0604020202020204" pitchFamily="34" charset="0"/>
                <a:cs typeface="Arial" panose="020B0604020202020204" pitchFamily="34" charset="0"/>
              </a:rPr>
              <a:t>Responsible Individuals or Registered Person’s are required to complete and submit their SASS as part of their registration to provide a care service.</a:t>
            </a:r>
          </a:p>
        </p:txBody>
      </p:sp>
    </p:spTree>
    <p:extLst>
      <p:ext uri="{BB962C8B-B14F-4D97-AF65-F5344CB8AC3E}">
        <p14:creationId xmlns:p14="http://schemas.microsoft.com/office/powerpoint/2010/main" val="8798575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B3CB5D-C246-4628-8B9D-66983AB447E2}"/>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Cymdeithasol</a:t>
            </a:r>
            <a:r>
              <a:rPr lang="en-GB" dirty="0">
                <a:latin typeface="Arial" panose="020B0604020202020204" pitchFamily="34" charset="0"/>
                <a:cs typeface="Arial" panose="020B0604020202020204" pitchFamily="34" charset="0"/>
              </a:rPr>
              <a:t> Cymru</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Social Care Wales</a:t>
            </a:r>
          </a:p>
        </p:txBody>
      </p:sp>
      <p:sp>
        <p:nvSpPr>
          <p:cNvPr id="4" name="Content Placeholder 3">
            <a:extLst>
              <a:ext uri="{FF2B5EF4-FFF2-40B4-BE49-F238E27FC236}">
                <a16:creationId xmlns:a16="http://schemas.microsoft.com/office/drawing/2014/main" id="{816F4E65-D0AF-4A54-A9F8-9BDACCC4D2B8}"/>
              </a:ext>
            </a:extLst>
          </p:cNvPr>
          <p:cNvSpPr>
            <a:spLocks noGrp="1"/>
          </p:cNvSpPr>
          <p:nvPr>
            <p:ph sz="half" idx="2"/>
          </p:nvPr>
        </p:nvSpPr>
        <p:spPr/>
        <p:txBody>
          <a:bodyPr/>
          <a:lstStyle/>
          <a:p>
            <a:endParaRPr lang="en-GB" dirty="0"/>
          </a:p>
          <a:p>
            <a:r>
              <a:rPr lang="en-GB" dirty="0" err="1"/>
              <a:t>Mae’r</a:t>
            </a:r>
            <a:r>
              <a:rPr lang="en-GB" dirty="0"/>
              <a:t> </a:t>
            </a:r>
            <a:r>
              <a:rPr lang="en-GB" dirty="0" err="1"/>
              <a:t>ddogfen</a:t>
            </a:r>
            <a:r>
              <a:rPr lang="en-GB" dirty="0"/>
              <a:t> </a:t>
            </a:r>
            <a:r>
              <a:rPr lang="en-GB" dirty="0" err="1"/>
              <a:t>yma</a:t>
            </a:r>
            <a:r>
              <a:rPr lang="en-GB" dirty="0"/>
              <a:t> </a:t>
            </a:r>
            <a:r>
              <a:rPr lang="en-GB" dirty="0" err="1"/>
              <a:t>ar</a:t>
            </a:r>
            <a:r>
              <a:rPr lang="en-GB" dirty="0"/>
              <a:t> Moodle</a:t>
            </a:r>
          </a:p>
          <a:p>
            <a:endParaRPr lang="en-GB" dirty="0"/>
          </a:p>
          <a:p>
            <a:endParaRPr lang="en-GB" dirty="0"/>
          </a:p>
          <a:p>
            <a:r>
              <a:rPr lang="en-GB" dirty="0"/>
              <a:t>This document is on Moodle </a:t>
            </a:r>
          </a:p>
        </p:txBody>
      </p:sp>
      <p:pic>
        <p:nvPicPr>
          <p:cNvPr id="1026" name="Picture 2" descr="All Wales Induction Framework for Early Years and Childcare: Workbook one">
            <a:extLst>
              <a:ext uri="{FF2B5EF4-FFF2-40B4-BE49-F238E27FC236}">
                <a16:creationId xmlns:a16="http://schemas.microsoft.com/office/drawing/2014/main" id="{DF0A748C-9ABB-4354-9CC7-3F8B17444A35}"/>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52400" y="1606134"/>
            <a:ext cx="4476750" cy="5140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163821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662F-DEB2-46C6-87C6-BCC73B09BF63}"/>
              </a:ext>
            </a:extLst>
          </p:cNvPr>
          <p:cNvSpPr>
            <a:spLocks noGrp="1"/>
          </p:cNvSpPr>
          <p:nvPr>
            <p:ph type="title"/>
          </p:nvPr>
        </p:nvSpPr>
        <p:spPr>
          <a:xfrm>
            <a:off x="304800" y="365126"/>
            <a:ext cx="8458200" cy="1325563"/>
          </a:xfrm>
        </p:spPr>
        <p:txBody>
          <a:bodyPr>
            <a:normAutofit/>
          </a:bodyPr>
          <a:lstStyle/>
          <a:p>
            <a:r>
              <a:rPr lang="cy-GB" sz="2200" b="1" dirty="0">
                <a:latin typeface="Arial" panose="020B0604020202020204" pitchFamily="34" charset="0"/>
                <a:cs typeface="Arial" panose="020B0604020202020204" pitchFamily="34" charset="0"/>
              </a:rPr>
              <a:t>Cwricwlwm ar gyfer lleoliadau meithrin a ariennir nas-cynhelir</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 Curriculum for funded non-maintained nursery settings</a:t>
            </a:r>
          </a:p>
        </p:txBody>
      </p:sp>
      <p:pic>
        <p:nvPicPr>
          <p:cNvPr id="2050" name="Picture 2" descr="A curriculum for funded non-maintained nursery settings">
            <a:extLst>
              <a:ext uri="{FF2B5EF4-FFF2-40B4-BE49-F238E27FC236}">
                <a16:creationId xmlns:a16="http://schemas.microsoft.com/office/drawing/2014/main" id="{0B9F625B-E405-4798-8B55-26D6526B665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334000" y="1425746"/>
            <a:ext cx="2786063" cy="3935867"/>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wricwlwm ar gyfer lleoliadau meithrin a ariennir nas cynhelir | LLYW.CYMRU">
            <a:extLst>
              <a:ext uri="{FF2B5EF4-FFF2-40B4-BE49-F238E27FC236}">
                <a16:creationId xmlns:a16="http://schemas.microsoft.com/office/drawing/2014/main" id="{123A7FC1-F64A-4EE0-9152-B3C85E2E8D6F}"/>
              </a:ext>
            </a:extLst>
          </p:cNvPr>
          <p:cNvPicPr>
            <a:picLocks noGrp="1" noChangeAspect="1" noChangeArrowheads="1"/>
          </p:cNvPicPr>
          <p:nvPr>
            <p:ph sz="half" idx="1"/>
          </p:nvPr>
        </p:nvPicPr>
        <p:blipFill>
          <a:blip r:embed="rId4">
            <a:extLst>
              <a:ext uri="{28A0092B-C50C-407E-A947-70E740481C1C}">
                <a14:useLocalDpi xmlns:a14="http://schemas.microsoft.com/office/drawing/2010/main" val="0"/>
              </a:ext>
            </a:extLst>
          </a:blip>
          <a:srcRect/>
          <a:stretch>
            <a:fillRect/>
          </a:stretch>
        </p:blipFill>
        <p:spPr bwMode="auto">
          <a:xfrm>
            <a:off x="628650" y="1673622"/>
            <a:ext cx="3028950" cy="34317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838676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381000" y="365126"/>
            <a:ext cx="8134350" cy="1325563"/>
          </a:xfrm>
        </p:spPr>
        <p:txBody>
          <a:bodyPr>
            <a:normAutofit/>
          </a:bodyPr>
          <a:lstStyle/>
          <a:p>
            <a:r>
              <a:rPr lang="en-GB" dirty="0" err="1">
                <a:latin typeface="Arial" panose="020B0604020202020204" pitchFamily="34" charset="0"/>
                <a:cs typeface="Arial" panose="020B0604020202020204" pitchFamily="34" charset="0"/>
              </a:rPr>
              <a:t>Ysgolion</a:t>
            </a:r>
            <a:r>
              <a:rPr lang="en-GB" dirty="0">
                <a:latin typeface="Arial" panose="020B0604020202020204" pitchFamily="34" charset="0"/>
                <a:cs typeface="Arial" panose="020B0604020202020204" pitchFamily="34" charset="0"/>
              </a:rPr>
              <a:t> - Schools</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idx="1"/>
          </p:nvPr>
        </p:nvSpPr>
        <p:spPr>
          <a:xfrm>
            <a:off x="251520" y="1600201"/>
            <a:ext cx="8435280" cy="3917032"/>
          </a:xfrm>
        </p:spPr>
        <p:txBody>
          <a:bodyPr>
            <a:normAutofit/>
          </a:bodyPr>
          <a:lstStyle/>
          <a:p>
            <a:pPr marL="0" indent="0">
              <a:buNone/>
            </a:pPr>
            <a:r>
              <a:rPr lang="en-GB" b="1" dirty="0">
                <a:latin typeface="Arial" panose="020B0604020202020204" pitchFamily="34" charset="0"/>
                <a:cs typeface="Arial" panose="020B0604020202020204" pitchFamily="34" charset="0"/>
              </a:rPr>
              <a:t>Cymru - Wales – Estyn</a:t>
            </a:r>
          </a:p>
          <a:p>
            <a:pPr marL="0" indent="0">
              <a:buNone/>
            </a:pPr>
            <a:r>
              <a:rPr lang="cy-GB" b="1" dirty="0">
                <a:latin typeface="Arial" panose="020B0604020202020204" pitchFamily="34" charset="0"/>
                <a:cs typeface="Arial" panose="020B0604020202020204" pitchFamily="34" charset="0"/>
              </a:rPr>
              <a:t>Polisïau </a:t>
            </a:r>
            <a:r>
              <a:rPr lang="en-GB" b="1" dirty="0">
                <a:latin typeface="Arial" panose="020B0604020202020204" pitchFamily="34" charset="0"/>
                <a:cs typeface="Arial" panose="020B0604020202020204" pitchFamily="34" charset="0"/>
              </a:rPr>
              <a:t>- Policies:</a:t>
            </a:r>
          </a:p>
          <a:p>
            <a:pPr marL="0" indent="0">
              <a:buNone/>
            </a:pPr>
            <a:r>
              <a:rPr lang="en-GB" dirty="0">
                <a:latin typeface="Arial" panose="020B0604020202020204" pitchFamily="34" charset="0"/>
                <a:cs typeface="Arial" panose="020B0604020202020204" pitchFamily="34" charset="0"/>
                <a:hlinkClick r:id="rId2"/>
              </a:rPr>
              <a:t>Managing schools | Sub-topic | GOV.WALES</a:t>
            </a:r>
            <a:endParaRPr lang="en-GB" dirty="0">
              <a:latin typeface="Arial" panose="020B0604020202020204" pitchFamily="34" charset="0"/>
              <a:cs typeface="Arial" panose="020B0604020202020204" pitchFamily="34" charset="0"/>
            </a:endParaRPr>
          </a:p>
          <a:p>
            <a:pPr marL="0" indent="0">
              <a:buNone/>
            </a:pPr>
            <a:r>
              <a:rPr lang="cy-GB" dirty="0">
                <a:latin typeface="Arial" panose="020B0604020202020204" pitchFamily="34" charset="0"/>
                <a:cs typeface="Arial" panose="020B0604020202020204" pitchFamily="34" charset="0"/>
              </a:rPr>
              <a:t>Prosbectws </a:t>
            </a:r>
            <a:r>
              <a:rPr lang="en-GB" dirty="0">
                <a:latin typeface="Arial" panose="020B0604020202020204" pitchFamily="34" charset="0"/>
                <a:cs typeface="Arial" panose="020B0604020202020204" pitchFamily="34" charset="0"/>
              </a:rPr>
              <a:t>Ysgol/School Prospectus:</a:t>
            </a:r>
          </a:p>
          <a:p>
            <a:pPr marL="0" indent="0">
              <a:buNone/>
            </a:pPr>
            <a:r>
              <a:rPr lang="en-GB" dirty="0">
                <a:latin typeface="Arial" panose="020B0604020202020204" pitchFamily="34" charset="0"/>
                <a:cs typeface="Arial" panose="020B0604020202020204" pitchFamily="34" charset="0"/>
                <a:hlinkClick r:id="rId3"/>
              </a:rPr>
              <a:t>School prospectuses: guidance for headteachers and governing bodies | GOV.WALES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48840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3FF1-52B5-4E92-8046-C84D213C1EDB}"/>
              </a:ext>
            </a:extLst>
          </p:cNvPr>
          <p:cNvSpPr>
            <a:spLocks noGrp="1"/>
          </p:cNvSpPr>
          <p:nvPr>
            <p:ph type="title"/>
          </p:nvPr>
        </p:nvSpPr>
        <p:spPr>
          <a:xfrm>
            <a:off x="457200" y="274638"/>
            <a:ext cx="8229600" cy="634082"/>
          </a:xfrm>
        </p:spPr>
        <p:txBody>
          <a:bodyPr>
            <a:normAutofit fontScale="90000"/>
          </a:bodyPr>
          <a:lstStyle/>
          <a:p>
            <a:r>
              <a:rPr lang="en-GB" b="1" dirty="0" err="1">
                <a:latin typeface="Arial" panose="020B0604020202020204" pitchFamily="34" charset="0"/>
                <a:cs typeface="Arial" panose="020B0604020202020204" pitchFamily="34" charset="0"/>
              </a:rPr>
              <a:t>Ysgolion</a:t>
            </a:r>
            <a:r>
              <a:rPr lang="en-GB" b="1" dirty="0">
                <a:latin typeface="Arial" panose="020B0604020202020204" pitchFamily="34" charset="0"/>
                <a:cs typeface="Arial" panose="020B0604020202020204" pitchFamily="34" charset="0"/>
              </a:rPr>
              <a:t> - Schools</a:t>
            </a:r>
          </a:p>
        </p:txBody>
      </p:sp>
      <p:sp>
        <p:nvSpPr>
          <p:cNvPr id="3" name="Content Placeholder 2">
            <a:extLst>
              <a:ext uri="{FF2B5EF4-FFF2-40B4-BE49-F238E27FC236}">
                <a16:creationId xmlns:a16="http://schemas.microsoft.com/office/drawing/2014/main" id="{D82E3B6C-7B53-4140-9903-EE86E9411377}"/>
              </a:ext>
            </a:extLst>
          </p:cNvPr>
          <p:cNvSpPr>
            <a:spLocks noGrp="1"/>
          </p:cNvSpPr>
          <p:nvPr>
            <p:ph sz="half" idx="1"/>
          </p:nvPr>
        </p:nvSpPr>
        <p:spPr>
          <a:xfrm>
            <a:off x="457200" y="1268760"/>
            <a:ext cx="4038600" cy="4320481"/>
          </a:xfrm>
        </p:spPr>
        <p:txBody>
          <a:bodyPr>
            <a:normAutofit/>
          </a:bodyPr>
          <a:lstStyle/>
          <a:p>
            <a:pPr marL="0" indent="0">
              <a:buNone/>
            </a:pPr>
            <a:r>
              <a:rPr lang="cy-GB" b="1" dirty="0">
                <a:latin typeface="Arial" panose="020B0604020202020204" pitchFamily="34" charset="0"/>
                <a:cs typeface="Arial" panose="020B0604020202020204" pitchFamily="34" charset="0"/>
              </a:rPr>
              <a:t>Categorïau polisïau:</a:t>
            </a:r>
          </a:p>
          <a:p>
            <a:r>
              <a:rPr lang="cy-GB" b="1" dirty="0">
                <a:latin typeface="Arial" panose="020B0604020202020204" pitchFamily="34" charset="0"/>
                <a:cs typeface="Arial" panose="020B0604020202020204" pitchFamily="34" charset="0"/>
              </a:rPr>
              <a:t>Statudol</a:t>
            </a:r>
          </a:p>
          <a:p>
            <a:r>
              <a:rPr lang="cy-GB" b="1" dirty="0">
                <a:latin typeface="Arial" panose="020B0604020202020204" pitchFamily="34" charset="0"/>
                <a:cs typeface="Arial" panose="020B0604020202020204" pitchFamily="34" charset="0"/>
              </a:rPr>
              <a:t>Cwricwlwm</a:t>
            </a:r>
          </a:p>
          <a:p>
            <a:r>
              <a:rPr lang="cy-GB" b="1" dirty="0">
                <a:latin typeface="Arial" panose="020B0604020202020204" pitchFamily="34" charset="0"/>
                <a:cs typeface="Arial" panose="020B0604020202020204" pitchFamily="34" charset="0"/>
              </a:rPr>
              <a:t>Polisïau AD</a:t>
            </a:r>
          </a:p>
          <a:p>
            <a:r>
              <a:rPr lang="cy-GB" b="1" dirty="0">
                <a:latin typeface="Arial" panose="020B0604020202020204" pitchFamily="34" charset="0"/>
                <a:cs typeface="Arial" panose="020B0604020202020204" pitchFamily="34" charset="0"/>
              </a:rPr>
              <a:t>Lles/iechyd a Diogelwch/Adeilad</a:t>
            </a:r>
          </a:p>
          <a:p>
            <a:r>
              <a:rPr lang="cy-GB" b="1" dirty="0">
                <a:latin typeface="Arial" panose="020B0604020202020204" pitchFamily="34" charset="0"/>
                <a:cs typeface="Arial" panose="020B0604020202020204" pitchFamily="34" charset="0"/>
              </a:rPr>
              <a:t>Amrywiol</a:t>
            </a:r>
          </a:p>
        </p:txBody>
      </p:sp>
      <p:sp>
        <p:nvSpPr>
          <p:cNvPr id="4" name="Content Placeholder 3">
            <a:extLst>
              <a:ext uri="{FF2B5EF4-FFF2-40B4-BE49-F238E27FC236}">
                <a16:creationId xmlns:a16="http://schemas.microsoft.com/office/drawing/2014/main" id="{B3D854EB-3540-4419-926D-7EB5779C1533}"/>
              </a:ext>
            </a:extLst>
          </p:cNvPr>
          <p:cNvSpPr>
            <a:spLocks noGrp="1"/>
          </p:cNvSpPr>
          <p:nvPr>
            <p:ph sz="half" idx="2"/>
          </p:nvPr>
        </p:nvSpPr>
        <p:spPr>
          <a:xfrm>
            <a:off x="4648200" y="1268760"/>
            <a:ext cx="4038600" cy="4320481"/>
          </a:xfrm>
        </p:spPr>
        <p:txBody>
          <a:bodyPr>
            <a:normAutofit/>
          </a:bodyPr>
          <a:lstStyle/>
          <a:p>
            <a:pPr marL="0" indent="0">
              <a:buNone/>
            </a:pPr>
            <a:r>
              <a:rPr lang="en-GB" b="1" dirty="0">
                <a:latin typeface="Arial" panose="020B0604020202020204" pitchFamily="34" charset="0"/>
                <a:cs typeface="Arial" panose="020B0604020202020204" pitchFamily="34" charset="0"/>
              </a:rPr>
              <a:t>Policy categories:</a:t>
            </a:r>
          </a:p>
          <a:p>
            <a:r>
              <a:rPr lang="en-GB" b="1" dirty="0">
                <a:latin typeface="Arial" panose="020B0604020202020204" pitchFamily="34" charset="0"/>
                <a:cs typeface="Arial" panose="020B0604020202020204" pitchFamily="34" charset="0"/>
              </a:rPr>
              <a:t>Statutory</a:t>
            </a:r>
          </a:p>
          <a:p>
            <a:r>
              <a:rPr lang="en-GB" b="1" dirty="0">
                <a:latin typeface="Arial" panose="020B0604020202020204" pitchFamily="34" charset="0"/>
                <a:cs typeface="Arial" panose="020B0604020202020204" pitchFamily="34" charset="0"/>
              </a:rPr>
              <a:t>Curriculum</a:t>
            </a:r>
          </a:p>
          <a:p>
            <a:r>
              <a:rPr lang="en-GB" b="1" dirty="0">
                <a:latin typeface="Arial" panose="020B0604020202020204" pitchFamily="34" charset="0"/>
                <a:cs typeface="Arial" panose="020B0604020202020204" pitchFamily="34" charset="0"/>
              </a:rPr>
              <a:t>HR Policies</a:t>
            </a:r>
          </a:p>
          <a:p>
            <a:r>
              <a:rPr lang="en-GB" b="1" dirty="0">
                <a:latin typeface="Arial" panose="020B0604020202020204" pitchFamily="34" charset="0"/>
                <a:cs typeface="Arial" panose="020B0604020202020204" pitchFamily="34" charset="0"/>
              </a:rPr>
              <a:t>Well-being/Health and Safety and Premises</a:t>
            </a:r>
          </a:p>
          <a:p>
            <a:r>
              <a:rPr lang="en-GB" b="1" dirty="0">
                <a:latin typeface="Arial" panose="020B0604020202020204" pitchFamily="34" charset="0"/>
                <a:cs typeface="Arial" panose="020B0604020202020204" pitchFamily="34" charset="0"/>
              </a:rPr>
              <a:t>Miscellaneous  </a:t>
            </a:r>
          </a:p>
        </p:txBody>
      </p:sp>
    </p:spTree>
    <p:extLst>
      <p:ext uri="{BB962C8B-B14F-4D97-AF65-F5344CB8AC3E}">
        <p14:creationId xmlns:p14="http://schemas.microsoft.com/office/powerpoint/2010/main" val="19933331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9B932-FB65-4236-A59B-B0C533BA8CFE}"/>
              </a:ext>
            </a:extLst>
          </p:cNvPr>
          <p:cNvSpPr>
            <a:spLocks noGrp="1"/>
          </p:cNvSpPr>
          <p:nvPr>
            <p:ph type="title"/>
          </p:nvPr>
        </p:nvSpPr>
        <p:spPr>
          <a:xfrm>
            <a:off x="457200" y="274638"/>
            <a:ext cx="8229600" cy="778098"/>
          </a:xfrm>
        </p:spPr>
        <p:txBody>
          <a:bodyPr>
            <a:normAutofit fontScale="90000"/>
          </a:bodyPr>
          <a:lstStyle/>
          <a:p>
            <a:r>
              <a:rPr lang="cy-GB" dirty="0">
                <a:latin typeface="Arial" panose="020B0604020202020204" pitchFamily="34" charset="0"/>
                <a:cs typeface="Arial" panose="020B0604020202020204" pitchFamily="34" charset="0"/>
              </a:rPr>
              <a:t>Esiamplau o Bolisïau Ysgol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Examples of School Policies</a:t>
            </a:r>
          </a:p>
        </p:txBody>
      </p:sp>
      <p:sp>
        <p:nvSpPr>
          <p:cNvPr id="3" name="Content Placeholder 2">
            <a:extLst>
              <a:ext uri="{FF2B5EF4-FFF2-40B4-BE49-F238E27FC236}">
                <a16:creationId xmlns:a16="http://schemas.microsoft.com/office/drawing/2014/main" id="{2EE94402-9219-4865-8DAD-22904429A02A}"/>
              </a:ext>
            </a:extLst>
          </p:cNvPr>
          <p:cNvSpPr>
            <a:spLocks noGrp="1"/>
          </p:cNvSpPr>
          <p:nvPr>
            <p:ph sz="half" idx="1"/>
          </p:nvPr>
        </p:nvSpPr>
        <p:spPr>
          <a:xfrm>
            <a:off x="457200" y="1268761"/>
            <a:ext cx="4038600" cy="4141440"/>
          </a:xfrm>
        </p:spPr>
        <p:txBody>
          <a:bodyPr>
            <a:noAutofit/>
          </a:bodyPr>
          <a:lstStyle/>
          <a:p>
            <a:r>
              <a:rPr lang="cy-GB" sz="1800" dirty="0">
                <a:latin typeface="Arial" panose="020B0604020202020204" pitchFamily="34" charset="0"/>
                <a:cs typeface="Arial" panose="020B0604020202020204" pitchFamily="34" charset="0"/>
              </a:rPr>
              <a:t>Mynediadau</a:t>
            </a:r>
          </a:p>
          <a:p>
            <a:r>
              <a:rPr lang="cy-GB" sz="1800" dirty="0">
                <a:latin typeface="Arial" panose="020B0604020202020204" pitchFamily="34" charset="0"/>
                <a:cs typeface="Arial" panose="020B0604020202020204" pitchFamily="34" charset="0"/>
              </a:rPr>
              <a:t>Anghenion Dysgu Ychwanegol</a:t>
            </a:r>
          </a:p>
          <a:p>
            <a:r>
              <a:rPr lang="cy-GB" sz="1800" dirty="0">
                <a:latin typeface="Arial" panose="020B0604020202020204" pitchFamily="34" charset="0"/>
                <a:cs typeface="Arial" panose="020B0604020202020204" pitchFamily="34" charset="0"/>
              </a:rPr>
              <a:t>Di-Bwlian</a:t>
            </a:r>
          </a:p>
          <a:p>
            <a:r>
              <a:rPr lang="cy-GB" sz="1800" dirty="0">
                <a:latin typeface="Arial" panose="020B0604020202020204" pitchFamily="34" charset="0"/>
                <a:cs typeface="Arial" panose="020B0604020202020204" pitchFamily="34" charset="0"/>
              </a:rPr>
              <a:t>Cwricwlwm</a:t>
            </a:r>
          </a:p>
          <a:p>
            <a:r>
              <a:rPr lang="cy-GB" sz="1800" dirty="0">
                <a:latin typeface="Arial" panose="020B0604020202020204" pitchFamily="34" charset="0"/>
                <a:cs typeface="Arial" panose="020B0604020202020204" pitchFamily="34" charset="0"/>
              </a:rPr>
              <a:t>Cwynion</a:t>
            </a:r>
          </a:p>
          <a:p>
            <a:r>
              <a:rPr lang="cy-GB" sz="1800" dirty="0">
                <a:latin typeface="Arial" panose="020B0604020202020204" pitchFamily="34" charset="0"/>
                <a:cs typeface="Arial" panose="020B0604020202020204" pitchFamily="34" charset="0"/>
              </a:rPr>
              <a:t>Amddiffyn Data + GDPR</a:t>
            </a:r>
          </a:p>
          <a:p>
            <a:r>
              <a:rPr lang="cy-GB" sz="1800" dirty="0">
                <a:latin typeface="Arial" panose="020B0604020202020204" pitchFamily="34" charset="0"/>
                <a:cs typeface="Arial" panose="020B0604020202020204" pitchFamily="34" charset="0"/>
              </a:rPr>
              <a:t>Cyfleoedd Cyfartal</a:t>
            </a:r>
          </a:p>
          <a:p>
            <a:r>
              <a:rPr lang="cy-GB" sz="1800" dirty="0">
                <a:latin typeface="Arial" panose="020B0604020202020204" pitchFamily="34" charset="0"/>
                <a:cs typeface="Arial" panose="020B0604020202020204" pitchFamily="34" charset="0"/>
              </a:rPr>
              <a:t>Iechyd a Diogelwch</a:t>
            </a:r>
          </a:p>
          <a:p>
            <a:r>
              <a:rPr lang="cy-GB" sz="1800" dirty="0">
                <a:latin typeface="Arial" panose="020B0604020202020204" pitchFamily="34" charset="0"/>
                <a:cs typeface="Arial" panose="020B0604020202020204" pitchFamily="34" charset="0"/>
              </a:rPr>
              <a:t>Partneriaethau</a:t>
            </a:r>
          </a:p>
          <a:p>
            <a:r>
              <a:rPr lang="cy-GB" sz="1800" dirty="0">
                <a:latin typeface="Arial" panose="020B0604020202020204" pitchFamily="34" charset="0"/>
                <a:cs typeface="Arial" panose="020B0604020202020204" pitchFamily="34" charset="0"/>
              </a:rPr>
              <a:t>Diogelu a Chadw Dysgwyr yn ddiogel</a:t>
            </a:r>
          </a:p>
          <a:p>
            <a:r>
              <a:rPr lang="cy-GB" sz="1800" dirty="0">
                <a:latin typeface="Arial" panose="020B0604020202020204" pitchFamily="34" charset="0"/>
                <a:cs typeface="Arial" panose="020B0604020202020204" pitchFamily="34" charset="0"/>
              </a:rPr>
              <a:t>Yr Iaith Gymraeg </a:t>
            </a:r>
          </a:p>
        </p:txBody>
      </p:sp>
      <p:sp>
        <p:nvSpPr>
          <p:cNvPr id="4" name="Content Placeholder 3">
            <a:extLst>
              <a:ext uri="{FF2B5EF4-FFF2-40B4-BE49-F238E27FC236}">
                <a16:creationId xmlns:a16="http://schemas.microsoft.com/office/drawing/2014/main" id="{B9F3A759-308C-4579-9849-200EEC148954}"/>
              </a:ext>
            </a:extLst>
          </p:cNvPr>
          <p:cNvSpPr>
            <a:spLocks noGrp="1"/>
          </p:cNvSpPr>
          <p:nvPr>
            <p:ph sz="half" idx="2"/>
          </p:nvPr>
        </p:nvSpPr>
        <p:spPr>
          <a:xfrm>
            <a:off x="4658073" y="1270973"/>
            <a:ext cx="4038600" cy="3989040"/>
          </a:xfrm>
        </p:spPr>
        <p:txBody>
          <a:bodyPr>
            <a:noAutofit/>
          </a:bodyPr>
          <a:lstStyle/>
          <a:p>
            <a:r>
              <a:rPr lang="en-GB" sz="1800" dirty="0">
                <a:latin typeface="Arial" panose="020B0604020202020204" pitchFamily="34" charset="0"/>
                <a:cs typeface="Arial" panose="020B0604020202020204" pitchFamily="34" charset="0"/>
              </a:rPr>
              <a:t>Admissions</a:t>
            </a:r>
          </a:p>
          <a:p>
            <a:r>
              <a:rPr lang="en-GB" sz="1800" dirty="0">
                <a:latin typeface="Arial" panose="020B0604020202020204" pitchFamily="34" charset="0"/>
                <a:cs typeface="Arial" panose="020B0604020202020204" pitchFamily="34" charset="0"/>
              </a:rPr>
              <a:t>ALN</a:t>
            </a:r>
          </a:p>
          <a:p>
            <a:r>
              <a:rPr lang="en-GB" sz="1800" dirty="0">
                <a:latin typeface="Arial" panose="020B0604020202020204" pitchFamily="34" charset="0"/>
                <a:cs typeface="Arial" panose="020B0604020202020204" pitchFamily="34" charset="0"/>
              </a:rPr>
              <a:t>Anti-Bullying</a:t>
            </a:r>
          </a:p>
          <a:p>
            <a:r>
              <a:rPr lang="en-GB" sz="1800" dirty="0">
                <a:latin typeface="Arial" panose="020B0604020202020204" pitchFamily="34" charset="0"/>
                <a:cs typeface="Arial" panose="020B0604020202020204" pitchFamily="34" charset="0"/>
              </a:rPr>
              <a:t>Curriculum</a:t>
            </a:r>
          </a:p>
          <a:p>
            <a:r>
              <a:rPr lang="en-GB" sz="1800" dirty="0">
                <a:latin typeface="Arial" panose="020B0604020202020204" pitchFamily="34" charset="0"/>
                <a:cs typeface="Arial" panose="020B0604020202020204" pitchFamily="34" charset="0"/>
              </a:rPr>
              <a:t>Complaints</a:t>
            </a:r>
          </a:p>
          <a:p>
            <a:r>
              <a:rPr lang="en-GB" sz="1800" dirty="0">
                <a:latin typeface="Arial" panose="020B0604020202020204" pitchFamily="34" charset="0"/>
                <a:cs typeface="Arial" panose="020B0604020202020204" pitchFamily="34" charset="0"/>
              </a:rPr>
              <a:t>Data Protection + GDPR</a:t>
            </a:r>
          </a:p>
          <a:p>
            <a:r>
              <a:rPr lang="en-GB" sz="1800" dirty="0">
                <a:latin typeface="Arial" panose="020B0604020202020204" pitchFamily="34" charset="0"/>
                <a:cs typeface="Arial" panose="020B0604020202020204" pitchFamily="34" charset="0"/>
              </a:rPr>
              <a:t>Equal Opportunities </a:t>
            </a:r>
          </a:p>
          <a:p>
            <a:r>
              <a:rPr lang="en-GB" sz="1800" dirty="0">
                <a:latin typeface="Arial" panose="020B0604020202020204" pitchFamily="34" charset="0"/>
                <a:cs typeface="Arial" panose="020B0604020202020204" pitchFamily="34" charset="0"/>
              </a:rPr>
              <a:t>Health and Safety</a:t>
            </a:r>
          </a:p>
          <a:p>
            <a:r>
              <a:rPr lang="en-GB" sz="1800" dirty="0">
                <a:latin typeface="Arial" panose="020B0604020202020204" pitchFamily="34" charset="0"/>
                <a:cs typeface="Arial" panose="020B0604020202020204" pitchFamily="34" charset="0"/>
              </a:rPr>
              <a:t>Partnerships</a:t>
            </a:r>
          </a:p>
          <a:p>
            <a:r>
              <a:rPr lang="en-GB" sz="1800" dirty="0">
                <a:latin typeface="Arial" panose="020B0604020202020204" pitchFamily="34" charset="0"/>
                <a:cs typeface="Arial" panose="020B0604020202020204" pitchFamily="34" charset="0"/>
              </a:rPr>
              <a:t>Safeguarding and Keeping Learners Safe</a:t>
            </a:r>
          </a:p>
          <a:p>
            <a:r>
              <a:rPr lang="en-GB" sz="1800" dirty="0">
                <a:latin typeface="Arial" panose="020B0604020202020204" pitchFamily="34" charset="0"/>
                <a:cs typeface="Arial" panose="020B0604020202020204" pitchFamily="34" charset="0"/>
              </a:rPr>
              <a:t>Welsh Language</a:t>
            </a:r>
          </a:p>
        </p:txBody>
      </p:sp>
    </p:spTree>
    <p:extLst>
      <p:ext uri="{BB962C8B-B14F-4D97-AF65-F5344CB8AC3E}">
        <p14:creationId xmlns:p14="http://schemas.microsoft.com/office/powerpoint/2010/main" val="572986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0E9F5-53A3-4571-9D85-27216DA68CF7}"/>
              </a:ext>
            </a:extLst>
          </p:cNvPr>
          <p:cNvSpPr>
            <a:spLocks noGrp="1"/>
          </p:cNvSpPr>
          <p:nvPr>
            <p:ph type="title"/>
          </p:nvPr>
        </p:nvSpPr>
        <p:spPr>
          <a:xfrm>
            <a:off x="628650" y="365127"/>
            <a:ext cx="7886700" cy="854074"/>
          </a:xfrm>
        </p:spPr>
        <p:txBody>
          <a:bodyPr/>
          <a:lstStyle/>
          <a:p>
            <a:r>
              <a:rPr lang="en-GB" dirty="0" err="1">
                <a:latin typeface="Arial" panose="020B0604020202020204" pitchFamily="34" charset="0"/>
                <a:cs typeface="Arial" panose="020B0604020202020204" pitchFamily="34" charset="0"/>
              </a:rPr>
              <a:t>Ysgolion</a:t>
            </a:r>
            <a:r>
              <a:rPr lang="en-GB" dirty="0">
                <a:latin typeface="Arial" panose="020B0604020202020204" pitchFamily="34" charset="0"/>
                <a:cs typeface="Arial" panose="020B0604020202020204" pitchFamily="34" charset="0"/>
              </a:rPr>
              <a:t> - Schools</a:t>
            </a:r>
          </a:p>
        </p:txBody>
      </p:sp>
      <p:sp>
        <p:nvSpPr>
          <p:cNvPr id="3" name="Content Placeholder 2">
            <a:extLst>
              <a:ext uri="{FF2B5EF4-FFF2-40B4-BE49-F238E27FC236}">
                <a16:creationId xmlns:a16="http://schemas.microsoft.com/office/drawing/2014/main" id="{F3BF0678-DC20-41C5-83B3-5BA99BC8DBDE}"/>
              </a:ext>
            </a:extLst>
          </p:cNvPr>
          <p:cNvSpPr>
            <a:spLocks noGrp="1"/>
          </p:cNvSpPr>
          <p:nvPr>
            <p:ph sz="half" idx="1"/>
          </p:nvPr>
        </p:nvSpPr>
        <p:spPr>
          <a:xfrm>
            <a:off x="628650" y="1447801"/>
            <a:ext cx="3886200" cy="4191000"/>
          </a:xfrm>
        </p:spPr>
        <p:txBody>
          <a:bodyPr>
            <a:normAutofit fontScale="92500" lnSpcReduction="20000"/>
          </a:bodyPr>
          <a:lstStyle/>
          <a:p>
            <a:r>
              <a:rPr lang="cy-GB" dirty="0">
                <a:latin typeface="Arial" panose="020B0604020202020204" pitchFamily="34" charset="0"/>
                <a:cs typeface="Arial" panose="020B0604020202020204" pitchFamily="34" charset="0"/>
              </a:rPr>
              <a:t>Ysgol sy’n Parchu Hawliau</a:t>
            </a:r>
          </a:p>
          <a:p>
            <a:r>
              <a:rPr lang="cy-GB" dirty="0">
                <a:latin typeface="Arial" panose="020B0604020202020204" pitchFamily="34" charset="0"/>
                <a:cs typeface="Arial" panose="020B0604020202020204" pitchFamily="34" charset="0"/>
              </a:rPr>
              <a:t>Ysgol Iach</a:t>
            </a:r>
          </a:p>
          <a:p>
            <a:r>
              <a:rPr lang="cy-GB" dirty="0">
                <a:latin typeface="Arial" panose="020B0604020202020204" pitchFamily="34" charset="0"/>
                <a:cs typeface="Arial" panose="020B0604020202020204" pitchFamily="34" charset="0"/>
              </a:rPr>
              <a:t>Ysgol Eco</a:t>
            </a:r>
          </a:p>
          <a:p>
            <a:r>
              <a:rPr lang="cy-GB" dirty="0">
                <a:latin typeface="Arial" panose="020B0604020202020204" pitchFamily="34" charset="0"/>
                <a:cs typeface="Arial" panose="020B0604020202020204" pitchFamily="34" charset="0"/>
              </a:rPr>
              <a:t>Ysgol Ddigidol</a:t>
            </a:r>
          </a:p>
          <a:p>
            <a:r>
              <a:rPr lang="cy-GB" dirty="0">
                <a:latin typeface="Arial" panose="020B0604020202020204" pitchFamily="34" charset="0"/>
                <a:cs typeface="Arial" panose="020B0604020202020204" pitchFamily="34" charset="0"/>
              </a:rPr>
              <a:t>Ysgol Ryngwladol</a:t>
            </a:r>
          </a:p>
          <a:p>
            <a:r>
              <a:rPr lang="cy-GB" dirty="0">
                <a:latin typeface="Arial" panose="020B0604020202020204" pitchFamily="34" charset="0"/>
                <a:cs typeface="Arial" panose="020B0604020202020204" pitchFamily="34" charset="0"/>
              </a:rPr>
              <a:t>Ysgol Heddwch</a:t>
            </a:r>
          </a:p>
          <a:p>
            <a:r>
              <a:rPr lang="cy-GB" dirty="0">
                <a:latin typeface="Arial" panose="020B0604020202020204" pitchFamily="34" charset="0"/>
                <a:cs typeface="Arial" panose="020B0604020202020204" pitchFamily="34" charset="0"/>
              </a:rPr>
              <a:t>Ysgol Awtistiaeth</a:t>
            </a:r>
          </a:p>
          <a:p>
            <a:r>
              <a:rPr lang="cy-GB" dirty="0">
                <a:latin typeface="Arial" panose="020B0604020202020204" pitchFamily="34" charset="0"/>
                <a:cs typeface="Arial" panose="020B0604020202020204" pitchFamily="34" charset="0"/>
              </a:rPr>
              <a:t>Ysgol Masnach Deg</a:t>
            </a:r>
          </a:p>
          <a:p>
            <a:r>
              <a:rPr lang="cy-GB" dirty="0">
                <a:latin typeface="Arial" panose="020B0604020202020204" pitchFamily="34" charset="0"/>
                <a:cs typeface="Arial" panose="020B0604020202020204" pitchFamily="34" charset="0"/>
              </a:rPr>
              <a:t>Ysgol Gymunedol</a:t>
            </a:r>
          </a:p>
        </p:txBody>
      </p:sp>
      <p:sp>
        <p:nvSpPr>
          <p:cNvPr id="4" name="Content Placeholder 3">
            <a:extLst>
              <a:ext uri="{FF2B5EF4-FFF2-40B4-BE49-F238E27FC236}">
                <a16:creationId xmlns:a16="http://schemas.microsoft.com/office/drawing/2014/main" id="{4E26F947-D288-415C-8485-143CA4BBD9DF}"/>
              </a:ext>
            </a:extLst>
          </p:cNvPr>
          <p:cNvSpPr>
            <a:spLocks noGrp="1"/>
          </p:cNvSpPr>
          <p:nvPr>
            <p:ph sz="half" idx="2"/>
          </p:nvPr>
        </p:nvSpPr>
        <p:spPr>
          <a:xfrm>
            <a:off x="4629150" y="1371600"/>
            <a:ext cx="3886200" cy="4267201"/>
          </a:xfrm>
        </p:spPr>
        <p:txBody>
          <a:bodyPr>
            <a:normAutofit fontScale="92500" lnSpcReduction="20000"/>
          </a:bodyPr>
          <a:lstStyle/>
          <a:p>
            <a:r>
              <a:rPr lang="en-GB" dirty="0">
                <a:latin typeface="Arial" panose="020B0604020202020204" pitchFamily="34" charset="0"/>
                <a:cs typeface="Arial" panose="020B0604020202020204" pitchFamily="34" charset="0"/>
              </a:rPr>
              <a:t>Rights Respecting School</a:t>
            </a:r>
          </a:p>
          <a:p>
            <a:r>
              <a:rPr lang="en-GB" dirty="0">
                <a:latin typeface="Arial" panose="020B0604020202020204" pitchFamily="34" charset="0"/>
                <a:cs typeface="Arial" panose="020B0604020202020204" pitchFamily="34" charset="0"/>
              </a:rPr>
              <a:t>Healthy School</a:t>
            </a:r>
          </a:p>
          <a:p>
            <a:r>
              <a:rPr lang="en-GB" dirty="0">
                <a:latin typeface="Arial" panose="020B0604020202020204" pitchFamily="34" charset="0"/>
                <a:cs typeface="Arial" panose="020B0604020202020204" pitchFamily="34" charset="0"/>
              </a:rPr>
              <a:t>Eco School</a:t>
            </a:r>
          </a:p>
          <a:p>
            <a:r>
              <a:rPr lang="en-GB" dirty="0">
                <a:latin typeface="Arial" panose="020B0604020202020204" pitchFamily="34" charset="0"/>
                <a:cs typeface="Arial" panose="020B0604020202020204" pitchFamily="34" charset="0"/>
              </a:rPr>
              <a:t>Digital School</a:t>
            </a:r>
          </a:p>
          <a:p>
            <a:r>
              <a:rPr lang="en-GB" dirty="0">
                <a:latin typeface="Arial" panose="020B0604020202020204" pitchFamily="34" charset="0"/>
                <a:cs typeface="Arial" panose="020B0604020202020204" pitchFamily="34" charset="0"/>
              </a:rPr>
              <a:t>International School</a:t>
            </a:r>
          </a:p>
          <a:p>
            <a:r>
              <a:rPr lang="en-GB" dirty="0">
                <a:latin typeface="Arial" panose="020B0604020202020204" pitchFamily="34" charset="0"/>
                <a:cs typeface="Arial" panose="020B0604020202020204" pitchFamily="34" charset="0"/>
              </a:rPr>
              <a:t>Peace School</a:t>
            </a:r>
          </a:p>
          <a:p>
            <a:r>
              <a:rPr lang="en-GB" dirty="0">
                <a:latin typeface="Arial" panose="020B0604020202020204" pitchFamily="34" charset="0"/>
                <a:cs typeface="Arial" panose="020B0604020202020204" pitchFamily="34" charset="0"/>
              </a:rPr>
              <a:t>Autistic School</a:t>
            </a:r>
          </a:p>
          <a:p>
            <a:r>
              <a:rPr lang="en-GB" dirty="0">
                <a:latin typeface="Arial" panose="020B0604020202020204" pitchFamily="34" charset="0"/>
                <a:cs typeface="Arial" panose="020B0604020202020204" pitchFamily="34" charset="0"/>
              </a:rPr>
              <a:t>Fair Trade School</a:t>
            </a:r>
          </a:p>
          <a:p>
            <a:r>
              <a:rPr lang="en-GB" dirty="0">
                <a:latin typeface="Arial" panose="020B0604020202020204" pitchFamily="34" charset="0"/>
                <a:cs typeface="Arial" panose="020B0604020202020204" pitchFamily="34" charset="0"/>
              </a:rPr>
              <a:t>Community School</a:t>
            </a:r>
          </a:p>
          <a:p>
            <a:endParaRPr lang="en-GB" dirty="0"/>
          </a:p>
        </p:txBody>
      </p:sp>
    </p:spTree>
    <p:extLst>
      <p:ext uri="{BB962C8B-B14F-4D97-AF65-F5344CB8AC3E}">
        <p14:creationId xmlns:p14="http://schemas.microsoft.com/office/powerpoint/2010/main" val="913721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normAutofit fontScale="90000"/>
          </a:bodyPr>
          <a:lstStyle/>
          <a:p>
            <a:r>
              <a:rPr lang="en-GB" dirty="0" err="1">
                <a:latin typeface="Arial" panose="020B0604020202020204" pitchFamily="34" charset="0"/>
                <a:cs typeface="Arial" panose="020B0604020202020204" pitchFamily="34" charset="0"/>
              </a:rPr>
              <a:t>Estyn</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Her Majesty’s Inspectorate (HMI) </a:t>
            </a:r>
          </a:p>
        </p:txBody>
      </p:sp>
      <p:sp>
        <p:nvSpPr>
          <p:cNvPr id="3" name="Content Placeholder 2"/>
          <p:cNvSpPr>
            <a:spLocks noGrp="1"/>
          </p:cNvSpPr>
          <p:nvPr>
            <p:ph sz="half" idx="1"/>
          </p:nvPr>
        </p:nvSpPr>
        <p:spPr>
          <a:xfrm>
            <a:off x="457200" y="1524000"/>
            <a:ext cx="3886200" cy="4351338"/>
          </a:xfrm>
        </p:spPr>
        <p:txBody>
          <a:bodyPr>
            <a:normAutofit fontScale="92500" lnSpcReduction="20000"/>
          </a:bodyPr>
          <a:lstStyle/>
          <a:p>
            <a:pPr marL="0" indent="0">
              <a:buNone/>
            </a:pPr>
            <a:r>
              <a:rPr lang="en-GB" b="1" dirty="0" err="1">
                <a:latin typeface="Arial" panose="020B0604020202020204" pitchFamily="34" charset="0"/>
                <a:cs typeface="Arial" panose="020B0604020202020204" pitchFamily="34" charset="0"/>
              </a:rPr>
              <a:t>Mae’r</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fframwaith</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arolygu</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cynnwys</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meysydd</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arolygu</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Safonau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Lles</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agweddau</a:t>
            </a:r>
            <a:r>
              <a:rPr lang="en-GB" dirty="0">
                <a:latin typeface="Arial" panose="020B0604020202020204" pitchFamily="34" charset="0"/>
                <a:cs typeface="Arial" panose="020B0604020202020204" pitchFamily="34" charset="0"/>
              </a:rPr>
              <a:t> at </a:t>
            </a:r>
            <a:r>
              <a:rPr lang="en-GB" dirty="0" err="1">
                <a:latin typeface="Arial" panose="020B0604020202020204" pitchFamily="34" charset="0"/>
                <a:cs typeface="Arial" panose="020B0604020202020204" pitchFamily="34" charset="0"/>
              </a:rPr>
              <a:t>ddysgu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Addysgu</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phrofiadau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dysgu</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Gofal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ac </a:t>
            </a:r>
            <a:r>
              <a:rPr lang="en-GB" dirty="0" err="1">
                <a:latin typeface="Arial" panose="020B0604020202020204" pitchFamily="34" charset="0"/>
                <a:cs typeface="Arial" panose="020B0604020202020204" pitchFamily="34" charset="0"/>
              </a:rPr>
              <a:t>arweiniad</a:t>
            </a:r>
            <a:r>
              <a:rPr lang="en-GB" dirty="0">
                <a:latin typeface="Arial" panose="020B0604020202020204" pitchFamily="34" charset="0"/>
                <a:cs typeface="Arial" panose="020B0604020202020204" pitchFamily="34" charset="0"/>
              </a:rPr>
              <a:t> </a:t>
            </a:r>
          </a:p>
          <a:p>
            <a:r>
              <a:rPr lang="en-GB" b="1" dirty="0" err="1">
                <a:latin typeface="Arial" panose="020B0604020202020204" pitchFamily="34" charset="0"/>
                <a:cs typeface="Arial" panose="020B0604020202020204" pitchFamily="34" charset="0"/>
              </a:rPr>
              <a:t>Arweinyddiaeth</a:t>
            </a:r>
            <a:r>
              <a:rPr lang="en-GB" b="1" dirty="0">
                <a:latin typeface="Arial" panose="020B0604020202020204" pitchFamily="34" charset="0"/>
                <a:cs typeface="Arial" panose="020B0604020202020204" pitchFamily="34" charset="0"/>
              </a:rPr>
              <a:t> a </a:t>
            </a:r>
            <a:r>
              <a:rPr lang="en-GB" b="1" dirty="0" err="1">
                <a:latin typeface="Arial" panose="020B0604020202020204" pitchFamily="34" charset="0"/>
                <a:cs typeface="Arial" panose="020B0604020202020204" pitchFamily="34" charset="0"/>
              </a:rPr>
              <a:t>rheolaeth</a:t>
            </a:r>
            <a:r>
              <a:rPr lang="en-GB" b="1"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524000"/>
            <a:ext cx="3886200" cy="4419601"/>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The inspection framework consists of inspection areas:</a:t>
            </a:r>
          </a:p>
          <a:p>
            <a:r>
              <a:rPr lang="en-GB" dirty="0">
                <a:latin typeface="Arial" panose="020B0604020202020204" pitchFamily="34" charset="0"/>
                <a:cs typeface="Arial" panose="020B0604020202020204" pitchFamily="34" charset="0"/>
              </a:rPr>
              <a:t>Standards</a:t>
            </a:r>
          </a:p>
          <a:p>
            <a:r>
              <a:rPr lang="en-GB" dirty="0">
                <a:latin typeface="Arial" panose="020B0604020202020204" pitchFamily="34" charset="0"/>
                <a:cs typeface="Arial" panose="020B0604020202020204" pitchFamily="34" charset="0"/>
              </a:rPr>
              <a:t>Wellbeing and attitudes to learning</a:t>
            </a:r>
          </a:p>
          <a:p>
            <a:r>
              <a:rPr lang="en-GB" dirty="0">
                <a:latin typeface="Arial" panose="020B0604020202020204" pitchFamily="34" charset="0"/>
                <a:cs typeface="Arial" panose="020B0604020202020204" pitchFamily="34" charset="0"/>
              </a:rPr>
              <a:t>Teaching and learning experiences</a:t>
            </a:r>
          </a:p>
          <a:p>
            <a:r>
              <a:rPr lang="en-GB" dirty="0">
                <a:latin typeface="Arial" panose="020B0604020202020204" pitchFamily="34" charset="0"/>
                <a:cs typeface="Arial" panose="020B0604020202020204" pitchFamily="34" charset="0"/>
              </a:rPr>
              <a:t>Care, support and guidance</a:t>
            </a:r>
          </a:p>
          <a:p>
            <a:r>
              <a:rPr lang="en-GB" b="1" dirty="0">
                <a:latin typeface="Arial" panose="020B0604020202020204" pitchFamily="34" charset="0"/>
                <a:cs typeface="Arial" panose="020B0604020202020204" pitchFamily="34" charset="0"/>
              </a:rPr>
              <a:t>Leadership and management </a:t>
            </a:r>
          </a:p>
          <a:p>
            <a:endParaRPr lang="en-GB" dirty="0"/>
          </a:p>
        </p:txBody>
      </p:sp>
    </p:spTree>
    <p:extLst>
      <p:ext uri="{BB962C8B-B14F-4D97-AF65-F5344CB8AC3E}">
        <p14:creationId xmlns:p14="http://schemas.microsoft.com/office/powerpoint/2010/main" val="21933621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Arial" panose="020B0604020202020204" pitchFamily="34" charset="0"/>
                <a:cs typeface="Arial" panose="020B0604020202020204" pitchFamily="34" charset="0"/>
              </a:rPr>
              <a:t>Estyn</a:t>
            </a:r>
            <a:r>
              <a:rPr lang="en-GB" dirty="0">
                <a:latin typeface="Arial" panose="020B0604020202020204" pitchFamily="34" charset="0"/>
                <a:cs typeface="Arial" panose="020B0604020202020204" pitchFamily="34" charset="0"/>
              </a:rPr>
              <a:t> </a:t>
            </a:r>
          </a:p>
        </p:txBody>
      </p:sp>
      <p:sp>
        <p:nvSpPr>
          <p:cNvPr id="3" name="Content Placeholder 2"/>
          <p:cNvSpPr>
            <a:spLocks noGrp="1"/>
          </p:cNvSpPr>
          <p:nvPr>
            <p:ph sz="half" idx="1"/>
          </p:nvPr>
        </p:nvSpPr>
        <p:spPr>
          <a:xfrm>
            <a:off x="628650" y="1447800"/>
            <a:ext cx="3886200" cy="4729163"/>
          </a:xfrm>
        </p:spPr>
        <p:txBody>
          <a:bodyPr>
            <a:normAutofit fontScale="85000" lnSpcReduction="20000"/>
          </a:bodyPr>
          <a:lstStyle/>
          <a:p>
            <a:r>
              <a:rPr lang="en-GB" dirty="0" err="1">
                <a:latin typeface="Arial" panose="020B0604020202020204" pitchFamily="34" charset="0"/>
                <a:cs typeface="Arial" panose="020B0604020202020204" pitchFamily="34" charset="0"/>
              </a:rPr>
              <a:t>Peth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rhybudd</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amlen</a:t>
            </a:r>
            <a:r>
              <a:rPr lang="en-GB" dirty="0">
                <a:latin typeface="Arial" panose="020B0604020202020204" pitchFamily="34" charset="0"/>
                <a:cs typeface="Arial" panose="020B0604020202020204" pitchFamily="34" charset="0"/>
              </a:rPr>
              <a:t> brown’ (3-4 </a:t>
            </a:r>
            <a:r>
              <a:rPr lang="en-GB" dirty="0" err="1">
                <a:latin typeface="Arial" panose="020B0604020202020204" pitchFamily="34" charset="0"/>
                <a:cs typeface="Arial" panose="020B0604020202020204" pitchFamily="34" charset="0"/>
              </a:rPr>
              <a:t>wythnos</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gallu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lan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wythnos</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Tîm</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arolygwyr</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Addysg</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gofal</a:t>
            </a:r>
            <a:endParaRPr lang="en-GB" dirty="0">
              <a:latin typeface="Arial" panose="020B0604020202020204" pitchFamily="34" charset="0"/>
              <a:cs typeface="Arial" panose="020B0604020202020204" pitchFamily="34" charset="0"/>
            </a:endParaRPr>
          </a:p>
          <a:p>
            <a:r>
              <a:rPr lang="en-GB" b="1" dirty="0" err="1">
                <a:latin typeface="Arial" panose="020B0604020202020204" pitchFamily="34" charset="0"/>
                <a:cs typeface="Arial" panose="020B0604020202020204" pitchFamily="34" charset="0"/>
              </a:rPr>
              <a:t>Arweinyddiaeth</a:t>
            </a: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Y </a:t>
            </a:r>
            <a:r>
              <a:rPr lang="en-GB" dirty="0" err="1">
                <a:latin typeface="Arial" panose="020B0604020202020204" pitchFamily="34" charset="0"/>
                <a:cs typeface="Arial" panose="020B0604020202020204" pitchFamily="34" charset="0"/>
              </a:rPr>
              <a:t>barnau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rhagorol</a:t>
            </a:r>
            <a:r>
              <a:rPr lang="en-GB" dirty="0">
                <a:latin typeface="Arial" panose="020B0604020202020204" pitchFamily="34" charset="0"/>
                <a:cs typeface="Arial" panose="020B0604020202020204" pitchFamily="34" charset="0"/>
              </a:rPr>
              <a:t>/da/</a:t>
            </a:r>
            <a:r>
              <a:rPr lang="en-GB" dirty="0" err="1">
                <a:latin typeface="Arial" panose="020B0604020202020204" pitchFamily="34" charset="0"/>
                <a:cs typeface="Arial" panose="020B0604020202020204" pitchFamily="34" charset="0"/>
              </a:rPr>
              <a:t>digonol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anfoddhaol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Adroddiad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Arolwg</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bawb</a:t>
            </a:r>
            <a:r>
              <a:rPr lang="en-GB" dirty="0">
                <a:latin typeface="Arial" panose="020B0604020202020204" pitchFamily="34" charset="0"/>
                <a:cs typeface="Arial" panose="020B0604020202020204" pitchFamily="34" charset="0"/>
              </a:rPr>
              <a:t> </a:t>
            </a:r>
          </a:p>
        </p:txBody>
      </p:sp>
      <p:sp>
        <p:nvSpPr>
          <p:cNvPr id="4" name="Content Placeholder 3"/>
          <p:cNvSpPr>
            <a:spLocks noGrp="1"/>
          </p:cNvSpPr>
          <p:nvPr>
            <p:ph sz="half" idx="2"/>
          </p:nvPr>
        </p:nvSpPr>
        <p:spPr>
          <a:xfrm>
            <a:off x="4629150" y="1371601"/>
            <a:ext cx="3886200" cy="4343399"/>
          </a:xfrm>
        </p:spPr>
        <p:txBody>
          <a:bodyPr>
            <a:normAutofit fontScale="85000" lnSpcReduction="20000"/>
          </a:bodyPr>
          <a:lstStyle/>
          <a:p>
            <a:r>
              <a:rPr lang="en-GB" dirty="0">
                <a:latin typeface="Arial" panose="020B0604020202020204" pitchFamily="34" charset="0"/>
                <a:cs typeface="Arial" panose="020B0604020202020204" pitchFamily="34" charset="0"/>
              </a:rPr>
              <a:t>Some notice provided…the ‘Brown envelope’ (3-4 weeks)</a:t>
            </a:r>
          </a:p>
          <a:p>
            <a:r>
              <a:rPr lang="en-GB" dirty="0">
                <a:latin typeface="Arial" panose="020B0604020202020204" pitchFamily="34" charset="0"/>
                <a:cs typeface="Arial" panose="020B0604020202020204" pitchFamily="34" charset="0"/>
              </a:rPr>
              <a:t>Can take up to a week</a:t>
            </a:r>
          </a:p>
          <a:p>
            <a:r>
              <a:rPr lang="en-GB" dirty="0">
                <a:latin typeface="Arial" panose="020B0604020202020204" pitchFamily="34" charset="0"/>
                <a:cs typeface="Arial" panose="020B0604020202020204" pitchFamily="34" charset="0"/>
              </a:rPr>
              <a:t>Team of inspectors</a:t>
            </a:r>
          </a:p>
          <a:p>
            <a:r>
              <a:rPr lang="en-GB" dirty="0">
                <a:latin typeface="Arial" panose="020B0604020202020204" pitchFamily="34" charset="0"/>
                <a:cs typeface="Arial" panose="020B0604020202020204" pitchFamily="34" charset="0"/>
              </a:rPr>
              <a:t>Education and care</a:t>
            </a:r>
          </a:p>
          <a:p>
            <a:r>
              <a:rPr lang="en-GB" b="1" dirty="0">
                <a:latin typeface="Arial" panose="020B0604020202020204" pitchFamily="34" charset="0"/>
                <a:cs typeface="Arial" panose="020B0604020202020204" pitchFamily="34" charset="0"/>
              </a:rPr>
              <a:t>Leadership</a:t>
            </a:r>
          </a:p>
          <a:p>
            <a:r>
              <a:rPr lang="en-GB" dirty="0">
                <a:latin typeface="Arial" panose="020B0604020202020204" pitchFamily="34" charset="0"/>
                <a:cs typeface="Arial" panose="020B0604020202020204" pitchFamily="34" charset="0"/>
              </a:rPr>
              <a:t>Judgements (excellent/good/   adequate/unsatisfactory) </a:t>
            </a:r>
          </a:p>
          <a:p>
            <a:r>
              <a:rPr lang="en-GB" dirty="0">
                <a:latin typeface="Arial" panose="020B0604020202020204" pitchFamily="34" charset="0"/>
                <a:cs typeface="Arial" panose="020B0604020202020204" pitchFamily="34" charset="0"/>
              </a:rPr>
              <a:t>The Inspection Report is available to all  </a:t>
            </a:r>
          </a:p>
        </p:txBody>
      </p:sp>
    </p:spTree>
    <p:extLst>
      <p:ext uri="{BB962C8B-B14F-4D97-AF65-F5344CB8AC3E}">
        <p14:creationId xmlns:p14="http://schemas.microsoft.com/office/powerpoint/2010/main" val="24337740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4000" b="1" dirty="0" err="1">
                <a:latin typeface="Arial" panose="020B0604020202020204" pitchFamily="34" charset="0"/>
                <a:cs typeface="Arial" panose="020B0604020202020204" pitchFamily="34" charset="0"/>
              </a:rPr>
              <a:t>Arolygu</a:t>
            </a:r>
            <a:r>
              <a:rPr lang="en-GB" sz="4000" b="1" dirty="0">
                <a:latin typeface="Arial" panose="020B0604020202020204" pitchFamily="34" charset="0"/>
                <a:cs typeface="Arial" panose="020B0604020202020204" pitchFamily="34" charset="0"/>
              </a:rPr>
              <a:t> </a:t>
            </a:r>
            <a:r>
              <a:rPr lang="en-GB" sz="4000" b="1" dirty="0" err="1">
                <a:latin typeface="Arial" panose="020B0604020202020204" pitchFamily="34" charset="0"/>
                <a:cs typeface="Arial" panose="020B0604020202020204" pitchFamily="34" charset="0"/>
              </a:rPr>
              <a:t>ar</a:t>
            </a:r>
            <a:r>
              <a:rPr lang="en-GB" sz="4000" b="1" dirty="0">
                <a:latin typeface="Arial" panose="020B0604020202020204" pitchFamily="34" charset="0"/>
                <a:cs typeface="Arial" panose="020B0604020202020204" pitchFamily="34" charset="0"/>
              </a:rPr>
              <a:t> y </a:t>
            </a:r>
            <a:r>
              <a:rPr lang="en-GB" sz="4000" b="1" dirty="0" err="1">
                <a:latin typeface="Arial" panose="020B0604020202020204" pitchFamily="34" charset="0"/>
                <a:cs typeface="Arial" panose="020B0604020202020204" pitchFamily="34" charset="0"/>
              </a:rPr>
              <a:t>Cyd</a:t>
            </a:r>
            <a:r>
              <a:rPr lang="en-GB" sz="4000" b="1" dirty="0">
                <a:latin typeface="Arial" panose="020B0604020202020204" pitchFamily="34" charset="0"/>
                <a:cs typeface="Arial" panose="020B0604020202020204" pitchFamily="34" charset="0"/>
              </a:rPr>
              <a:t> - AGC ac Estyn </a:t>
            </a:r>
            <a:br>
              <a:rPr lang="en-GB" sz="4000" b="1" dirty="0">
                <a:latin typeface="Arial" panose="020B0604020202020204" pitchFamily="34" charset="0"/>
                <a:cs typeface="Arial" panose="020B0604020202020204" pitchFamily="34" charset="0"/>
              </a:rPr>
            </a:br>
            <a:r>
              <a:rPr lang="en-GB" sz="4000" b="1" dirty="0">
                <a:latin typeface="Arial" panose="020B0604020202020204" pitchFamily="34" charset="0"/>
                <a:cs typeface="Arial" panose="020B0604020202020204" pitchFamily="34" charset="0"/>
              </a:rPr>
              <a:t>Joint Inspections – CIW and Estyn </a:t>
            </a:r>
            <a:br>
              <a:rPr lang="en-GB" b="1" dirty="0"/>
            </a:br>
            <a:endParaRPr lang="en-GB" b="1" dirty="0"/>
          </a:p>
        </p:txBody>
      </p:sp>
      <p:sp>
        <p:nvSpPr>
          <p:cNvPr id="3" name="Content Placeholder 2"/>
          <p:cNvSpPr>
            <a:spLocks noGrp="1"/>
          </p:cNvSpPr>
          <p:nvPr>
            <p:ph sz="half" idx="1"/>
          </p:nvPr>
        </p:nvSpPr>
        <p:spPr>
          <a:xfrm>
            <a:off x="628650" y="1600201"/>
            <a:ext cx="3886200" cy="4191000"/>
          </a:xfrm>
        </p:spPr>
        <p:txBody>
          <a:bodyPr>
            <a:normAutofit fontScale="77500" lnSpcReduction="20000"/>
          </a:bodyPr>
          <a:lstStyle/>
          <a:p>
            <a:pPr marL="0" indent="0">
              <a:buNone/>
            </a:pPr>
            <a:r>
              <a:rPr lang="en-GB" b="1" dirty="0"/>
              <a:t>Y </a:t>
            </a:r>
            <a:r>
              <a:rPr lang="en-GB" b="1" dirty="0" err="1"/>
              <a:t>newidiadau</a:t>
            </a:r>
            <a:endParaRPr lang="en-GB" dirty="0"/>
          </a:p>
          <a:p>
            <a:r>
              <a:rPr lang="en-GB" dirty="0"/>
              <a:t>Mae plant </a:t>
            </a:r>
            <a:r>
              <a:rPr lang="en-GB" dirty="0" err="1"/>
              <a:t>yn</a:t>
            </a:r>
            <a:r>
              <a:rPr lang="en-GB" dirty="0"/>
              <a:t> </a:t>
            </a:r>
            <a:r>
              <a:rPr lang="en-GB" dirty="0" err="1"/>
              <a:t>parhau</a:t>
            </a:r>
            <a:r>
              <a:rPr lang="en-GB" dirty="0"/>
              <a:t> </a:t>
            </a:r>
            <a:r>
              <a:rPr lang="en-GB" dirty="0" err="1"/>
              <a:t>i</a:t>
            </a:r>
            <a:r>
              <a:rPr lang="en-GB" dirty="0"/>
              <a:t> </a:t>
            </a:r>
            <a:r>
              <a:rPr lang="en-GB" dirty="0" err="1"/>
              <a:t>fod</a:t>
            </a:r>
            <a:r>
              <a:rPr lang="en-GB" dirty="0"/>
              <a:t> </a:t>
            </a:r>
            <a:r>
              <a:rPr lang="en-GB" dirty="0" err="1"/>
              <a:t>yn</a:t>
            </a:r>
            <a:r>
              <a:rPr lang="en-GB" dirty="0"/>
              <a:t> </a:t>
            </a:r>
            <a:r>
              <a:rPr lang="en-GB" dirty="0" err="1"/>
              <a:t>ganolog</a:t>
            </a:r>
            <a:r>
              <a:rPr lang="en-GB" dirty="0"/>
              <a:t> </a:t>
            </a:r>
            <a:r>
              <a:rPr lang="en-GB" dirty="0" err="1"/>
              <a:t>i’n</a:t>
            </a:r>
            <a:r>
              <a:rPr lang="en-GB" dirty="0"/>
              <a:t> </a:t>
            </a:r>
            <a:r>
              <a:rPr lang="en-GB" dirty="0" err="1"/>
              <a:t>gwaith</a:t>
            </a:r>
            <a:r>
              <a:rPr lang="en-GB" dirty="0"/>
              <a:t>, </a:t>
            </a:r>
            <a:r>
              <a:rPr lang="en-GB" dirty="0" err="1"/>
              <a:t>ond</a:t>
            </a:r>
            <a:r>
              <a:rPr lang="en-GB" dirty="0"/>
              <a:t> </a:t>
            </a:r>
            <a:r>
              <a:rPr lang="en-GB" dirty="0" err="1"/>
              <a:t>mae'r</a:t>
            </a:r>
            <a:r>
              <a:rPr lang="en-GB" dirty="0"/>
              <a:t> </a:t>
            </a:r>
            <a:r>
              <a:rPr lang="en-GB" dirty="0" err="1"/>
              <a:t>trefniadau</a:t>
            </a:r>
            <a:r>
              <a:rPr lang="en-GB" dirty="0"/>
              <a:t> </a:t>
            </a:r>
            <a:r>
              <a:rPr lang="en-GB" dirty="0" err="1"/>
              <a:t>newydd</a:t>
            </a:r>
            <a:r>
              <a:rPr lang="en-GB" dirty="0"/>
              <a:t> </a:t>
            </a:r>
            <a:r>
              <a:rPr lang="en-GB" dirty="0" err="1"/>
              <a:t>yn</a:t>
            </a:r>
            <a:r>
              <a:rPr lang="en-GB" dirty="0"/>
              <a:t> </a:t>
            </a:r>
            <a:r>
              <a:rPr lang="en-GB" dirty="0" err="1"/>
              <a:t>cynnwys</a:t>
            </a:r>
            <a:r>
              <a:rPr lang="en-GB" dirty="0"/>
              <a:t>:</a:t>
            </a:r>
          </a:p>
          <a:p>
            <a:r>
              <a:rPr lang="en-GB" dirty="0"/>
              <a:t>Un </a:t>
            </a:r>
            <a:r>
              <a:rPr lang="en-GB" dirty="0" err="1"/>
              <a:t>adroddiad</a:t>
            </a:r>
            <a:r>
              <a:rPr lang="en-GB" dirty="0"/>
              <a:t> </a:t>
            </a:r>
            <a:r>
              <a:rPr lang="en-GB" dirty="0" err="1"/>
              <a:t>arolygu</a:t>
            </a:r>
            <a:r>
              <a:rPr lang="en-GB" dirty="0"/>
              <a:t> </a:t>
            </a:r>
            <a:r>
              <a:rPr lang="en-GB" dirty="0" err="1"/>
              <a:t>sy’n</a:t>
            </a:r>
            <a:r>
              <a:rPr lang="en-GB" dirty="0"/>
              <a:t> </a:t>
            </a:r>
            <a:r>
              <a:rPr lang="en-GB" dirty="0" err="1"/>
              <a:t>cwmpasu</a:t>
            </a:r>
            <a:r>
              <a:rPr lang="en-GB" dirty="0"/>
              <a:t> </a:t>
            </a:r>
            <a:r>
              <a:rPr lang="en-GB" dirty="0" err="1"/>
              <a:t>safonau</a:t>
            </a:r>
            <a:r>
              <a:rPr lang="en-GB" dirty="0"/>
              <a:t> </a:t>
            </a:r>
            <a:r>
              <a:rPr lang="en-GB" dirty="0" err="1"/>
              <a:t>mewn</a:t>
            </a:r>
            <a:r>
              <a:rPr lang="en-GB" dirty="0"/>
              <a:t> </a:t>
            </a:r>
            <a:r>
              <a:rPr lang="en-GB" dirty="0" err="1"/>
              <a:t>addysg</a:t>
            </a:r>
            <a:r>
              <a:rPr lang="en-GB" dirty="0"/>
              <a:t> a </a:t>
            </a:r>
            <a:r>
              <a:rPr lang="en-GB" dirty="0" err="1"/>
              <a:t>gofal</a:t>
            </a:r>
            <a:r>
              <a:rPr lang="en-GB" dirty="0"/>
              <a:t> plant</a:t>
            </a:r>
          </a:p>
          <a:p>
            <a:r>
              <a:rPr lang="en-GB" dirty="0" err="1"/>
              <a:t>Fframwaith</a:t>
            </a:r>
            <a:r>
              <a:rPr lang="en-GB" dirty="0"/>
              <a:t> </a:t>
            </a:r>
            <a:r>
              <a:rPr lang="en-GB" dirty="0" err="1"/>
              <a:t>arolygu</a:t>
            </a:r>
            <a:r>
              <a:rPr lang="en-GB" dirty="0"/>
              <a:t> </a:t>
            </a:r>
            <a:r>
              <a:rPr lang="en-GB" dirty="0" err="1"/>
              <a:t>diwygiedig</a:t>
            </a:r>
            <a:r>
              <a:rPr lang="en-GB" dirty="0"/>
              <a:t> </a:t>
            </a:r>
            <a:r>
              <a:rPr lang="en-GB" dirty="0" err="1"/>
              <a:t>sy’n</a:t>
            </a:r>
            <a:r>
              <a:rPr lang="en-GB" dirty="0"/>
              <a:t> </a:t>
            </a:r>
            <a:r>
              <a:rPr lang="en-GB" dirty="0" err="1"/>
              <a:t>cwmpasu</a:t>
            </a:r>
            <a:r>
              <a:rPr lang="en-GB" dirty="0"/>
              <a:t> </a:t>
            </a:r>
            <a:r>
              <a:rPr lang="en-GB" dirty="0" err="1"/>
              <a:t>llai</a:t>
            </a:r>
            <a:r>
              <a:rPr lang="en-GB" dirty="0"/>
              <a:t> o </a:t>
            </a:r>
            <a:r>
              <a:rPr lang="en-GB" dirty="0" err="1"/>
              <a:t>feysydd</a:t>
            </a:r>
            <a:r>
              <a:rPr lang="en-GB" dirty="0"/>
              <a:t>, </a:t>
            </a:r>
            <a:r>
              <a:rPr lang="en-GB" dirty="0" err="1"/>
              <a:t>ond</a:t>
            </a:r>
            <a:r>
              <a:rPr lang="en-GB" dirty="0"/>
              <a:t> </a:t>
            </a:r>
            <a:r>
              <a:rPr lang="en-GB" dirty="0" err="1"/>
              <a:t>meysydd</a:t>
            </a:r>
            <a:r>
              <a:rPr lang="en-GB" dirty="0"/>
              <a:t> </a:t>
            </a:r>
            <a:r>
              <a:rPr lang="en-GB" dirty="0" err="1"/>
              <a:t>ehangach</a:t>
            </a:r>
            <a:endParaRPr lang="en-GB" dirty="0"/>
          </a:p>
          <a:p>
            <a:r>
              <a:rPr lang="en-GB" dirty="0" err="1"/>
              <a:t>Graddfeydd</a:t>
            </a:r>
            <a:r>
              <a:rPr lang="en-GB" dirty="0"/>
              <a:t> </a:t>
            </a:r>
            <a:r>
              <a:rPr lang="en-GB" dirty="0" err="1"/>
              <a:t>amser</a:t>
            </a:r>
            <a:r>
              <a:rPr lang="en-GB" dirty="0"/>
              <a:t> </a:t>
            </a:r>
            <a:r>
              <a:rPr lang="en-GB" dirty="0" err="1"/>
              <a:t>newydd</a:t>
            </a:r>
            <a:r>
              <a:rPr lang="en-GB" dirty="0"/>
              <a:t> </a:t>
            </a:r>
            <a:r>
              <a:rPr lang="en-GB" dirty="0" err="1"/>
              <a:t>ar</a:t>
            </a:r>
            <a:r>
              <a:rPr lang="en-GB" dirty="0"/>
              <a:t> </a:t>
            </a:r>
            <a:r>
              <a:rPr lang="en-GB" dirty="0" err="1"/>
              <a:t>gyfer</a:t>
            </a:r>
            <a:r>
              <a:rPr lang="en-GB" dirty="0"/>
              <a:t> </a:t>
            </a:r>
            <a:r>
              <a:rPr lang="en-GB" dirty="0" err="1"/>
              <a:t>hyd</a:t>
            </a:r>
            <a:r>
              <a:rPr lang="en-GB" dirty="0"/>
              <a:t>, </a:t>
            </a:r>
            <a:r>
              <a:rPr lang="en-GB" dirty="0" err="1"/>
              <a:t>amlder</a:t>
            </a:r>
            <a:r>
              <a:rPr lang="en-GB" dirty="0"/>
              <a:t> a </a:t>
            </a:r>
            <a:r>
              <a:rPr lang="en-GB" dirty="0" err="1"/>
              <a:t>chyfnod</a:t>
            </a:r>
            <a:r>
              <a:rPr lang="en-GB" dirty="0"/>
              <a:t> </a:t>
            </a:r>
            <a:r>
              <a:rPr lang="en-GB" dirty="0" err="1"/>
              <a:t>rhybudd</a:t>
            </a:r>
            <a:r>
              <a:rPr lang="en-GB" dirty="0"/>
              <a:t> </a:t>
            </a:r>
            <a:r>
              <a:rPr lang="en-GB" dirty="0" err="1"/>
              <a:t>arolygiad</a:t>
            </a:r>
            <a:endParaRPr lang="en-GB" dirty="0"/>
          </a:p>
          <a:p>
            <a:endParaRPr lang="en-GB" dirty="0"/>
          </a:p>
        </p:txBody>
      </p:sp>
      <p:sp>
        <p:nvSpPr>
          <p:cNvPr id="4" name="Content Placeholder 3"/>
          <p:cNvSpPr>
            <a:spLocks noGrp="1"/>
          </p:cNvSpPr>
          <p:nvPr>
            <p:ph sz="half" idx="2"/>
          </p:nvPr>
        </p:nvSpPr>
        <p:spPr>
          <a:xfrm>
            <a:off x="4629150" y="1676400"/>
            <a:ext cx="3886200" cy="4500563"/>
          </a:xfrm>
        </p:spPr>
        <p:txBody>
          <a:bodyPr>
            <a:normAutofit fontScale="77500" lnSpcReduction="20000"/>
          </a:bodyPr>
          <a:lstStyle/>
          <a:p>
            <a:pPr marL="0" indent="0">
              <a:buNone/>
            </a:pPr>
            <a:r>
              <a:rPr lang="en-GB" b="1" dirty="0"/>
              <a:t>The changes</a:t>
            </a:r>
            <a:endParaRPr lang="en-GB" dirty="0"/>
          </a:p>
          <a:p>
            <a:r>
              <a:rPr lang="en-GB" dirty="0"/>
              <a:t>Children remain at the heart of our work, but the new arrangements include:</a:t>
            </a:r>
          </a:p>
          <a:p>
            <a:r>
              <a:rPr lang="en-GB" dirty="0"/>
              <a:t>One inspection report that covers both standards in education and childcare</a:t>
            </a:r>
          </a:p>
          <a:p>
            <a:r>
              <a:rPr lang="en-GB" dirty="0"/>
              <a:t>A revised inspection framework that covers fewer, but broader areas</a:t>
            </a:r>
          </a:p>
          <a:p>
            <a:r>
              <a:rPr lang="en-GB" dirty="0"/>
              <a:t>New timescales for the length, frequency and notice period of an inspection</a:t>
            </a:r>
          </a:p>
          <a:p>
            <a:endParaRPr lang="en-GB" dirty="0"/>
          </a:p>
        </p:txBody>
      </p:sp>
    </p:spTree>
    <p:extLst>
      <p:ext uri="{BB962C8B-B14F-4D97-AF65-F5344CB8AC3E}">
        <p14:creationId xmlns:p14="http://schemas.microsoft.com/office/powerpoint/2010/main" val="37056444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69368" y="1676400"/>
            <a:ext cx="6400800" cy="4272880"/>
          </a:xfrm>
        </p:spPr>
        <p:txBody>
          <a:bodyPr>
            <a:normAutofit/>
          </a:bodyPr>
          <a:lstStyle/>
          <a:p>
            <a:endParaRPr lang="en-GB" sz="4200" b="1" dirty="0">
              <a:solidFill>
                <a:schemeClr val="bg1"/>
              </a:solidFill>
            </a:endParaRPr>
          </a:p>
          <a:p>
            <a:r>
              <a:rPr lang="en-GB" sz="4200" b="1" dirty="0">
                <a:solidFill>
                  <a:schemeClr val="accent1">
                    <a:lumMod val="50000"/>
                  </a:schemeClr>
                </a:solidFill>
                <a:latin typeface="Arial" panose="020B0604020202020204" pitchFamily="34" charset="0"/>
                <a:cs typeface="Arial" panose="020B0604020202020204" pitchFamily="34" charset="0"/>
              </a:rPr>
              <a:t>Y </a:t>
            </a:r>
            <a:r>
              <a:rPr lang="en-GB" sz="4200" b="1" dirty="0" err="1">
                <a:solidFill>
                  <a:schemeClr val="accent1">
                    <a:lumMod val="50000"/>
                  </a:schemeClr>
                </a:solidFill>
                <a:latin typeface="Arial" panose="020B0604020202020204" pitchFamily="34" charset="0"/>
                <a:cs typeface="Arial" panose="020B0604020202020204" pitchFamily="34" charset="0"/>
              </a:rPr>
              <a:t>Gyfraith</a:t>
            </a:r>
            <a:r>
              <a:rPr lang="en-GB" sz="4200" b="1" dirty="0">
                <a:solidFill>
                  <a:schemeClr val="accent1">
                    <a:lumMod val="50000"/>
                  </a:schemeClr>
                </a:solidFill>
                <a:latin typeface="Arial" panose="020B0604020202020204" pitchFamily="34" charset="0"/>
                <a:cs typeface="Arial" panose="020B0604020202020204" pitchFamily="34" charset="0"/>
              </a:rPr>
              <a:t> </a:t>
            </a:r>
            <a:r>
              <a:rPr lang="en-GB" sz="4200" b="1" dirty="0" err="1">
                <a:solidFill>
                  <a:schemeClr val="accent1">
                    <a:lumMod val="50000"/>
                  </a:schemeClr>
                </a:solidFill>
                <a:latin typeface="Arial" panose="020B0604020202020204" pitchFamily="34" charset="0"/>
                <a:cs typeface="Arial" panose="020B0604020202020204" pitchFamily="34" charset="0"/>
              </a:rPr>
              <a:t>Cyflogi</a:t>
            </a:r>
            <a:endParaRPr lang="en-GB" sz="4200" b="1" dirty="0">
              <a:solidFill>
                <a:schemeClr val="accent1">
                  <a:lumMod val="50000"/>
                </a:schemeClr>
              </a:solidFill>
              <a:latin typeface="Arial" panose="020B0604020202020204" pitchFamily="34" charset="0"/>
              <a:cs typeface="Arial" panose="020B0604020202020204" pitchFamily="34" charset="0"/>
            </a:endParaRPr>
          </a:p>
          <a:p>
            <a:r>
              <a:rPr lang="en-GB" sz="4200" b="1" dirty="0">
                <a:solidFill>
                  <a:schemeClr val="accent1">
                    <a:lumMod val="50000"/>
                  </a:schemeClr>
                </a:solidFill>
                <a:latin typeface="Arial" panose="020B0604020202020204" pitchFamily="34" charset="0"/>
                <a:cs typeface="Arial" panose="020B0604020202020204" pitchFamily="34" charset="0"/>
              </a:rPr>
              <a:t>Employment Law </a:t>
            </a:r>
            <a:r>
              <a:rPr lang="en-GB" sz="4200" b="1" dirty="0">
                <a:solidFill>
                  <a:schemeClr val="bg1"/>
                </a:solidFill>
                <a:latin typeface="Arial" panose="020B0604020202020204" pitchFamily="34" charset="0"/>
                <a:cs typeface="Arial" panose="020B0604020202020204" pitchFamily="34" charset="0"/>
              </a:rPr>
              <a:t>– </a:t>
            </a:r>
          </a:p>
          <a:p>
            <a:r>
              <a:rPr lang="en-GB" sz="4200" b="1" dirty="0">
                <a:solidFill>
                  <a:schemeClr val="bg1"/>
                </a:solidFill>
              </a:rPr>
              <a:t>Employment Law  </a:t>
            </a:r>
            <a:endParaRPr lang="en-GB" dirty="0"/>
          </a:p>
        </p:txBody>
      </p:sp>
    </p:spTree>
    <p:extLst>
      <p:ext uri="{BB962C8B-B14F-4D97-AF65-F5344CB8AC3E}">
        <p14:creationId xmlns:p14="http://schemas.microsoft.com/office/powerpoint/2010/main" val="31444343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30274"/>
          </a:xfrm>
        </p:spPr>
        <p:txBody>
          <a:bodyPr>
            <a:noAutofit/>
          </a:bodyPr>
          <a:lstStyle/>
          <a:p>
            <a:br>
              <a:rPr lang="en-GB" altLang="en-US" sz="3200" dirty="0">
                <a:latin typeface="Calibri" pitchFamily="34" charset="0"/>
              </a:rPr>
            </a:br>
            <a:r>
              <a:rPr lang="en-GB" altLang="en-US" sz="3200" dirty="0">
                <a:latin typeface="Arial" panose="020B0604020202020204" pitchFamily="34" charset="0"/>
                <a:cs typeface="Arial" panose="020B0604020202020204" pitchFamily="34" charset="0"/>
              </a:rPr>
              <a:t>Y </a:t>
            </a:r>
            <a:r>
              <a:rPr lang="en-GB" altLang="en-US" sz="3200" dirty="0" err="1">
                <a:latin typeface="Arial" panose="020B0604020202020204" pitchFamily="34" charset="0"/>
                <a:cs typeface="Arial" panose="020B0604020202020204" pitchFamily="34" charset="0"/>
              </a:rPr>
              <a:t>Gyfraith</a:t>
            </a:r>
            <a:r>
              <a:rPr lang="en-GB" altLang="en-US" sz="3200" dirty="0">
                <a:latin typeface="Arial" panose="020B0604020202020204" pitchFamily="34" charset="0"/>
                <a:cs typeface="Arial" panose="020B0604020202020204" pitchFamily="34" charset="0"/>
              </a:rPr>
              <a:t> </a:t>
            </a:r>
            <a:r>
              <a:rPr lang="en-GB" altLang="en-US" sz="3200" dirty="0" err="1">
                <a:latin typeface="Arial" panose="020B0604020202020204" pitchFamily="34" charset="0"/>
                <a:cs typeface="Arial" panose="020B0604020202020204" pitchFamily="34" charset="0"/>
              </a:rPr>
              <a:t>Cyflogi</a:t>
            </a:r>
            <a:br>
              <a:rPr lang="en-GB" altLang="en-US" sz="3200" dirty="0">
                <a:latin typeface="Arial" panose="020B0604020202020204" pitchFamily="34" charset="0"/>
                <a:cs typeface="Arial" panose="020B0604020202020204" pitchFamily="34" charset="0"/>
              </a:rPr>
            </a:br>
            <a:r>
              <a:rPr lang="en-GB" altLang="en-US" sz="3200" dirty="0">
                <a:latin typeface="Arial" panose="020B0604020202020204" pitchFamily="34" charset="0"/>
                <a:cs typeface="Arial" panose="020B0604020202020204" pitchFamily="34" charset="0"/>
              </a:rPr>
              <a:t>Employment Law</a:t>
            </a:r>
            <a:br>
              <a:rPr lang="en-GB" altLang="en-US" sz="3200" dirty="0">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0"/>
            <a:ext cx="3886200" cy="4805363"/>
          </a:xfrm>
        </p:spPr>
        <p:txBody>
          <a:bodyPr>
            <a:normAutofit lnSpcReduction="10000"/>
          </a:bodyPr>
          <a:lstStyle/>
          <a:p>
            <a:pPr marL="0" indent="0">
              <a:buNone/>
            </a:pPr>
            <a:r>
              <a:rPr lang="en-GB" altLang="en-US" dirty="0">
                <a:latin typeface="Arial" panose="020B0604020202020204" pitchFamily="34" charset="0"/>
                <a:cs typeface="Arial" panose="020B0604020202020204" pitchFamily="34" charset="0"/>
              </a:rPr>
              <a:t>‘Gall </a:t>
            </a:r>
            <a:r>
              <a:rPr lang="en-GB" altLang="en-US" dirty="0" err="1">
                <a:latin typeface="Arial" panose="020B0604020202020204" pitchFamily="34" charset="0"/>
                <a:cs typeface="Arial" panose="020B0604020202020204" pitchFamily="34" charset="0"/>
              </a:rPr>
              <a:t>arferion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cyflogi</a:t>
            </a:r>
            <a:r>
              <a:rPr lang="en-GB" altLang="en-US" dirty="0">
                <a:latin typeface="Arial" panose="020B0604020202020204" pitchFamily="34" charset="0"/>
                <a:cs typeface="Arial" panose="020B0604020202020204" pitchFamily="34" charset="0"/>
              </a:rPr>
              <a:t> call </a:t>
            </a:r>
            <a:r>
              <a:rPr lang="en-GB" altLang="en-US" dirty="0" err="1">
                <a:latin typeface="Arial" panose="020B0604020202020204" pitchFamily="34" charset="0"/>
                <a:cs typeface="Arial" panose="020B0604020202020204" pitchFamily="34" charset="0"/>
              </a:rPr>
              <a:t>helpu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cwmniau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bach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fwy</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mwy</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proffidiol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dyfu</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chreu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mwy</a:t>
            </a:r>
            <a:r>
              <a:rPr lang="en-GB" altLang="en-US" dirty="0">
                <a:latin typeface="Arial" panose="020B0604020202020204" pitchFamily="34" charset="0"/>
                <a:cs typeface="Arial" panose="020B0604020202020204" pitchFamily="34" charset="0"/>
              </a:rPr>
              <a:t> o </a:t>
            </a:r>
            <a:r>
              <a:rPr lang="en-GB" altLang="en-US" dirty="0" err="1">
                <a:latin typeface="Arial" panose="020B0604020202020204" pitchFamily="34" charset="0"/>
                <a:cs typeface="Arial" panose="020B0604020202020204" pitchFamily="34" charset="0"/>
              </a:rPr>
              <a:t>swyddi</a:t>
            </a:r>
            <a:r>
              <a:rPr lang="en-GB" altLang="en-US" dirty="0">
                <a:latin typeface="Arial" panose="020B0604020202020204" pitchFamily="34" charset="0"/>
                <a:cs typeface="Arial" panose="020B0604020202020204" pitchFamily="34" charset="0"/>
              </a:rPr>
              <a:t>…Mae </a:t>
            </a:r>
            <a:r>
              <a:rPr lang="en-GB" altLang="en-US" dirty="0" err="1">
                <a:latin typeface="Arial" panose="020B0604020202020204" pitchFamily="34" charset="0"/>
                <a:cs typeface="Arial" panose="020B0604020202020204" pitchFamily="34" charset="0"/>
              </a:rPr>
              <a:t>cyflogi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pobl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os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yw’n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trin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wael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gallu</a:t>
            </a:r>
            <a:r>
              <a:rPr lang="en-GB" altLang="en-US" dirty="0">
                <a:latin typeface="Arial" panose="020B0604020202020204" pitchFamily="34" charset="0"/>
                <a:cs typeface="Arial" panose="020B0604020202020204" pitchFamily="34" charset="0"/>
              </a:rPr>
              <a:t> bod </a:t>
            </a:r>
            <a:r>
              <a:rPr lang="en-GB" altLang="en-US" dirty="0" err="1">
                <a:latin typeface="Arial" panose="020B0604020202020204" pitchFamily="34" charset="0"/>
                <a:cs typeface="Arial" panose="020B0604020202020204" pitchFamily="34" charset="0"/>
              </a:rPr>
              <a:t>yn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gostus</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i’r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cyflogwr</a:t>
            </a:r>
            <a:r>
              <a:rPr lang="en-GB" altLang="en-US" dirty="0">
                <a:latin typeface="Arial" panose="020B0604020202020204" pitchFamily="34" charset="0"/>
                <a:cs typeface="Arial" panose="020B0604020202020204" pitchFamily="34" charset="0"/>
              </a:rPr>
              <a:t> o ran </a:t>
            </a:r>
            <a:r>
              <a:rPr lang="en-GB" altLang="en-US" dirty="0" err="1">
                <a:latin typeface="Arial" panose="020B0604020202020204" pitchFamily="34" charset="0"/>
                <a:cs typeface="Arial" panose="020B0604020202020204" pitchFamily="34" charset="0"/>
              </a:rPr>
              <a:t>amser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arian</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cholli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elw</a:t>
            </a:r>
            <a:r>
              <a:rPr lang="en-GB" altLang="en-US" dirty="0">
                <a:latin typeface="Arial" panose="020B0604020202020204" pitchFamily="34" charset="0"/>
                <a:cs typeface="Arial" panose="020B0604020202020204" pitchFamily="34" charset="0"/>
              </a:rPr>
              <a:t>’ (ACAS).</a:t>
            </a:r>
          </a:p>
          <a:p>
            <a:endParaRPr lang="en-GB" dirty="0"/>
          </a:p>
        </p:txBody>
      </p:sp>
      <p:sp>
        <p:nvSpPr>
          <p:cNvPr id="4" name="Content Placeholder 3"/>
          <p:cNvSpPr>
            <a:spLocks noGrp="1"/>
          </p:cNvSpPr>
          <p:nvPr>
            <p:ph sz="half" idx="2"/>
          </p:nvPr>
        </p:nvSpPr>
        <p:spPr>
          <a:xfrm>
            <a:off x="4629150" y="1219201"/>
            <a:ext cx="3886200" cy="4648200"/>
          </a:xfrm>
        </p:spPr>
        <p:txBody>
          <a:bodyPr>
            <a:normAutofit lnSpcReduction="10000"/>
          </a:bodyPr>
          <a:lstStyle/>
          <a:p>
            <a:pPr marL="0" indent="0">
              <a:buNone/>
            </a:pPr>
            <a:r>
              <a:rPr lang="en-GB" altLang="en-US" dirty="0">
                <a:latin typeface="Arial" panose="020B0604020202020204" pitchFamily="34" charset="0"/>
                <a:cs typeface="Arial" panose="020B0604020202020204" pitchFamily="34" charset="0"/>
              </a:rPr>
              <a:t>‘Sensible employment practices can help small firms to be more effective, more profitable, to grow and create more jobs…..Employing people can, if handled badly, cost the employer time, money or lost profitability’ (ACAS).</a:t>
            </a:r>
          </a:p>
          <a:p>
            <a:endParaRPr lang="en-GB" dirty="0"/>
          </a:p>
        </p:txBody>
      </p:sp>
    </p:spTree>
    <p:extLst>
      <p:ext uri="{BB962C8B-B14F-4D97-AF65-F5344CB8AC3E}">
        <p14:creationId xmlns:p14="http://schemas.microsoft.com/office/powerpoint/2010/main" val="148610713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altLang="en-US" sz="3600" dirty="0" err="1">
                <a:latin typeface="Arial" panose="020B0604020202020204" pitchFamily="34" charset="0"/>
                <a:cs typeface="Arial" panose="020B0604020202020204" pitchFamily="34" charset="0"/>
              </a:rPr>
              <a:t>Hawliau</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statudol</a:t>
            </a:r>
            <a:r>
              <a:rPr lang="en-GB" altLang="en-US" sz="3600" dirty="0">
                <a:latin typeface="Arial" panose="020B0604020202020204" pitchFamily="34" charset="0"/>
                <a:cs typeface="Arial" panose="020B0604020202020204" pitchFamily="34" charset="0"/>
              </a:rPr>
              <a:t> – </a:t>
            </a:r>
            <a:r>
              <a:rPr lang="en-GB" altLang="en-US" sz="3600" dirty="0" err="1">
                <a:latin typeface="Arial" panose="020B0604020202020204" pitchFamily="34" charset="0"/>
                <a:cs typeface="Arial" panose="020B0604020202020204" pitchFamily="34" charset="0"/>
              </a:rPr>
              <a:t>rhestr</a:t>
            </a:r>
            <a:r>
              <a:rPr lang="en-GB" altLang="en-US" sz="3600" dirty="0">
                <a:latin typeface="Arial" panose="020B0604020202020204" pitchFamily="34" charset="0"/>
                <a:cs typeface="Arial" panose="020B0604020202020204" pitchFamily="34" charset="0"/>
              </a:rPr>
              <a:t> </a:t>
            </a:r>
            <a:r>
              <a:rPr lang="en-GB" altLang="en-US" sz="3600" dirty="0" err="1">
                <a:latin typeface="Arial" panose="020B0604020202020204" pitchFamily="34" charset="0"/>
                <a:cs typeface="Arial" panose="020B0604020202020204" pitchFamily="34" charset="0"/>
              </a:rPr>
              <a:t>hir</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Statutory rights – a long list</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normAutofit fontScale="70000" lnSpcReduction="20000"/>
          </a:bodyPr>
          <a:lstStyle/>
          <a:p>
            <a:pPr>
              <a:buNone/>
            </a:pPr>
            <a:r>
              <a:rPr lang="en-GB" altLang="en-US" b="1" dirty="0" err="1">
                <a:latin typeface="Arial" panose="020B0604020202020204" pitchFamily="34" charset="0"/>
                <a:cs typeface="Arial" panose="020B0604020202020204" pitchFamily="34" charset="0"/>
              </a:rPr>
              <a:t>Yn</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cynnwys</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yr</a:t>
            </a:r>
            <a:r>
              <a:rPr lang="en-GB" altLang="en-US" b="1" dirty="0">
                <a:latin typeface="Arial" panose="020B0604020202020204" pitchFamily="34" charset="0"/>
                <a:cs typeface="Arial" panose="020B0604020202020204" pitchFamily="34" charset="0"/>
              </a:rPr>
              <a:t> </a:t>
            </a:r>
            <a:r>
              <a:rPr lang="en-GB" altLang="en-US" b="1" dirty="0" err="1">
                <a:latin typeface="Arial" panose="020B0604020202020204" pitchFamily="34" charset="0"/>
                <a:cs typeface="Arial" panose="020B0604020202020204" pitchFamily="34" charset="0"/>
              </a:rPr>
              <a:t>hawl</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beidio</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anffafrio</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gyflog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gyfartal</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gwyliau</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beidio</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chael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eich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diswyddo’n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annheg</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ddatganiad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cyflog</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fesul</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eitem</a:t>
            </a:r>
            <a:r>
              <a:rPr lang="en-GB" altLang="en-US" dirty="0">
                <a:latin typeface="Arial" panose="020B0604020202020204" pitchFamily="34" charset="0"/>
                <a:cs typeface="Arial" panose="020B0604020202020204" pitchFamily="34" charset="0"/>
              </a:rPr>
              <a:t>;</a:t>
            </a:r>
          </a:p>
          <a:p>
            <a:r>
              <a:rPr lang="en-GB" altLang="en-US" dirty="0" err="1">
                <a:latin typeface="Arial" panose="020B0604020202020204" pitchFamily="34" charset="0"/>
                <a:cs typeface="Arial" panose="020B0604020202020204" pitchFamily="34" charset="0"/>
              </a:rPr>
              <a:t>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fudd</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daliadau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mamolaeth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chyfnod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mamolaeth</a:t>
            </a:r>
            <a:r>
              <a:rPr lang="en-GB" altLang="en-US" dirty="0">
                <a:latin typeface="Arial" panose="020B0604020202020204" pitchFamily="34" charset="0"/>
                <a:cs typeface="Arial" panose="020B0604020202020204" pitchFamily="34" charset="0"/>
              </a:rPr>
              <a:t>.</a:t>
            </a:r>
          </a:p>
          <a:p>
            <a:pPr marL="0" indent="0">
              <a:buNone/>
            </a:pPr>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arall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Gwnewch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rhestr</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629150" y="1690689"/>
            <a:ext cx="3886200" cy="3795711"/>
          </a:xfrm>
        </p:spPr>
        <p:txBody>
          <a:bodyPr>
            <a:normAutofit fontScale="70000" lnSpcReduction="20000"/>
          </a:bodyPr>
          <a:lstStyle/>
          <a:p>
            <a:pPr>
              <a:lnSpc>
                <a:spcPct val="90000"/>
              </a:lnSpc>
              <a:buNone/>
            </a:pPr>
            <a:r>
              <a:rPr lang="en-GB" altLang="en-US" b="1" dirty="0">
                <a:latin typeface="Arial" panose="020B0604020202020204" pitchFamily="34" charset="0"/>
                <a:cs typeface="Arial" panose="020B0604020202020204" pitchFamily="34" charset="0"/>
              </a:rPr>
              <a:t>Including the right</a:t>
            </a:r>
            <a:r>
              <a:rPr lang="en-GB" altLang="en-US" dirty="0">
                <a:latin typeface="Arial" panose="020B0604020202020204" pitchFamily="34" charset="0"/>
                <a:cs typeface="Arial" panose="020B0604020202020204" pitchFamily="34" charset="0"/>
              </a:rPr>
              <a:t>:</a:t>
            </a:r>
          </a:p>
          <a:p>
            <a:pPr>
              <a:lnSpc>
                <a:spcPct val="90000"/>
              </a:lnSpc>
            </a:pPr>
            <a:r>
              <a:rPr lang="en-GB" altLang="en-US" dirty="0">
                <a:latin typeface="Arial" panose="020B0604020202020204" pitchFamily="34" charset="0"/>
                <a:cs typeface="Arial" panose="020B0604020202020204" pitchFamily="34" charset="0"/>
              </a:rPr>
              <a:t>not to be discriminated against;</a:t>
            </a:r>
          </a:p>
          <a:p>
            <a:pPr>
              <a:lnSpc>
                <a:spcPct val="90000"/>
              </a:lnSpc>
            </a:pPr>
            <a:r>
              <a:rPr lang="en-GB" altLang="en-US" dirty="0">
                <a:latin typeface="Arial" panose="020B0604020202020204" pitchFamily="34" charset="0"/>
                <a:cs typeface="Arial" panose="020B0604020202020204" pitchFamily="34" charset="0"/>
              </a:rPr>
              <a:t>to equal pay;</a:t>
            </a:r>
          </a:p>
          <a:p>
            <a:pPr>
              <a:lnSpc>
                <a:spcPct val="90000"/>
              </a:lnSpc>
            </a:pPr>
            <a:r>
              <a:rPr lang="en-GB" altLang="en-US" dirty="0">
                <a:latin typeface="Arial" panose="020B0604020202020204" pitchFamily="34" charset="0"/>
                <a:cs typeface="Arial" panose="020B0604020202020204" pitchFamily="34" charset="0"/>
              </a:rPr>
              <a:t>holidays</a:t>
            </a:r>
          </a:p>
          <a:p>
            <a:pPr>
              <a:lnSpc>
                <a:spcPct val="90000"/>
              </a:lnSpc>
            </a:pPr>
            <a:r>
              <a:rPr lang="en-GB" altLang="en-US" dirty="0">
                <a:latin typeface="Arial" panose="020B0604020202020204" pitchFamily="34" charset="0"/>
                <a:cs typeface="Arial" panose="020B0604020202020204" pitchFamily="34" charset="0"/>
              </a:rPr>
              <a:t>not to be unfairly dismissed;</a:t>
            </a:r>
          </a:p>
          <a:p>
            <a:pPr>
              <a:lnSpc>
                <a:spcPct val="90000"/>
              </a:lnSpc>
            </a:pPr>
            <a:r>
              <a:rPr lang="en-GB" altLang="en-US" dirty="0">
                <a:latin typeface="Arial" panose="020B0604020202020204" pitchFamily="34" charset="0"/>
                <a:cs typeface="Arial" panose="020B0604020202020204" pitchFamily="34" charset="0"/>
              </a:rPr>
              <a:t>to an itemised pay statement;</a:t>
            </a:r>
          </a:p>
          <a:p>
            <a:pPr>
              <a:lnSpc>
                <a:spcPct val="90000"/>
              </a:lnSpc>
            </a:pPr>
            <a:r>
              <a:rPr lang="en-GB" altLang="en-US" dirty="0">
                <a:latin typeface="Arial" panose="020B0604020202020204" pitchFamily="34" charset="0"/>
                <a:cs typeface="Arial" panose="020B0604020202020204" pitchFamily="34" charset="0"/>
              </a:rPr>
              <a:t>to maternity benefits and leave.</a:t>
            </a:r>
          </a:p>
          <a:p>
            <a:pPr>
              <a:lnSpc>
                <a:spcPct val="90000"/>
              </a:lnSpc>
            </a:pPr>
            <a:endParaRPr lang="en-GB" altLang="en-US" dirty="0">
              <a:latin typeface="Arial" panose="020B0604020202020204" pitchFamily="34" charset="0"/>
              <a:cs typeface="Arial" panose="020B0604020202020204" pitchFamily="34" charset="0"/>
            </a:endParaRPr>
          </a:p>
          <a:p>
            <a:pPr marL="0" indent="0">
              <a:lnSpc>
                <a:spcPct val="90000"/>
              </a:lnSpc>
              <a:buNone/>
            </a:pPr>
            <a:r>
              <a:rPr lang="en-GB" altLang="en-US" dirty="0">
                <a:latin typeface="Arial" panose="020B0604020202020204" pitchFamily="34" charset="0"/>
                <a:cs typeface="Arial" panose="020B0604020202020204" pitchFamily="34" charset="0"/>
              </a:rPr>
              <a:t>What else? Make a list.</a:t>
            </a:r>
          </a:p>
          <a:p>
            <a:endParaRPr lang="en-GB" dirty="0"/>
          </a:p>
        </p:txBody>
      </p:sp>
    </p:spTree>
    <p:extLst>
      <p:ext uri="{BB962C8B-B14F-4D97-AF65-F5344CB8AC3E}">
        <p14:creationId xmlns:p14="http://schemas.microsoft.com/office/powerpoint/2010/main" val="198824361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01674"/>
          </a:xfrm>
        </p:spPr>
        <p:txBody>
          <a:bodyPr>
            <a:normAutofit fontScale="90000"/>
          </a:bodyPr>
          <a:lstStyle/>
          <a:p>
            <a:pPr>
              <a:lnSpc>
                <a:spcPct val="90000"/>
              </a:lnSpc>
            </a:pPr>
            <a:br>
              <a:rPr lang="en-GB" altLang="en-US" dirty="0">
                <a:latin typeface="Calibri" pitchFamily="34" charset="0"/>
              </a:rPr>
            </a:br>
            <a:r>
              <a:rPr lang="en-GB" altLang="en-US" dirty="0" err="1">
                <a:latin typeface="Arial" panose="020B0604020202020204" pitchFamily="34" charset="0"/>
                <a:cs typeface="Arial" panose="020B0604020202020204" pitchFamily="34" charset="0"/>
              </a:rPr>
              <a:t>Gofynion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Statudol</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Statutory Requirements</a:t>
            </a:r>
            <a:br>
              <a:rPr lang="en-GB" altLang="en-US" dirty="0">
                <a:latin typeface="Calibri" pitchFamily="34" charset="0"/>
              </a:rPr>
            </a:br>
            <a:endParaRPr lang="en-GB" dirty="0"/>
          </a:p>
        </p:txBody>
      </p:sp>
      <p:sp>
        <p:nvSpPr>
          <p:cNvPr id="3" name="Content Placeholder 2"/>
          <p:cNvSpPr>
            <a:spLocks noGrp="1"/>
          </p:cNvSpPr>
          <p:nvPr>
            <p:ph sz="half" idx="1"/>
          </p:nvPr>
        </p:nvSpPr>
        <p:spPr>
          <a:xfrm>
            <a:off x="457200" y="1417638"/>
            <a:ext cx="4038600" cy="4171603"/>
          </a:xfrm>
        </p:spPr>
        <p:txBody>
          <a:bodyPr>
            <a:normAutofit fontScale="92500" lnSpcReduction="20000"/>
          </a:bodyPr>
          <a:lstStyle/>
          <a:p>
            <a:r>
              <a:rPr lang="cy-GB" altLang="en-US" dirty="0">
                <a:latin typeface="Arial" panose="020B0604020202020204" pitchFamily="34" charset="0"/>
                <a:cs typeface="Arial" panose="020B0604020202020204" pitchFamily="34" charset="0"/>
              </a:rPr>
              <a:t>Cadwch ffeil o ddeddfwriaeth berthnasol, gan sicrhau eich bod yn ychwanegu deddfau newydd/wedi’u diweddaru.</a:t>
            </a:r>
          </a:p>
          <a:p>
            <a:r>
              <a:rPr lang="cy-GB" altLang="en-US" dirty="0">
                <a:latin typeface="Arial" panose="020B0604020202020204" pitchFamily="34" charset="0"/>
                <a:cs typeface="Arial" panose="020B0604020202020204" pitchFamily="34" charset="0"/>
              </a:rPr>
              <a:t>Gwnewch yn </a:t>
            </a:r>
            <a:r>
              <a:rPr lang="cy-GB" altLang="en-US" dirty="0" err="1">
                <a:latin typeface="Arial" panose="020B0604020202020204" pitchFamily="34" charset="0"/>
                <a:cs typeface="Arial" panose="020B0604020202020204" pitchFamily="34" charset="0"/>
              </a:rPr>
              <a:t>siwr</a:t>
            </a:r>
            <a:r>
              <a:rPr lang="cy-GB" altLang="en-US" dirty="0">
                <a:latin typeface="Arial" panose="020B0604020202020204" pitchFamily="34" charset="0"/>
                <a:cs typeface="Arial" panose="020B0604020202020204" pitchFamily="34" charset="0"/>
              </a:rPr>
              <a:t> eich bod yn gwybod sut i gysylltu ag arbenigwyr sy’n gallu rhoi cyngor.</a:t>
            </a:r>
          </a:p>
          <a:p>
            <a:r>
              <a:rPr lang="cy-GB" altLang="en-US" dirty="0">
                <a:latin typeface="Arial" panose="020B0604020202020204" pitchFamily="34" charset="0"/>
                <a:cs typeface="Arial" panose="020B0604020202020204" pitchFamily="34" charset="0"/>
              </a:rPr>
              <a:t>Gofynion cofrestru</a:t>
            </a:r>
          </a:p>
          <a:p>
            <a:r>
              <a:rPr lang="cy-GB" altLang="en-US" dirty="0">
                <a:latin typeface="Arial" panose="020B0604020202020204" pitchFamily="34" charset="0"/>
                <a:cs typeface="Arial" panose="020B0604020202020204" pitchFamily="34" charset="0"/>
              </a:rPr>
              <a:t>Tystysgrifau yn cael eu harddangos.</a:t>
            </a:r>
          </a:p>
          <a:p>
            <a:endParaRPr lang="en-GB" dirty="0"/>
          </a:p>
        </p:txBody>
      </p:sp>
      <p:sp>
        <p:nvSpPr>
          <p:cNvPr id="4" name="Content Placeholder 3"/>
          <p:cNvSpPr>
            <a:spLocks noGrp="1"/>
          </p:cNvSpPr>
          <p:nvPr>
            <p:ph sz="half" idx="2"/>
          </p:nvPr>
        </p:nvSpPr>
        <p:spPr>
          <a:xfrm>
            <a:off x="4648200" y="1417638"/>
            <a:ext cx="4038600" cy="4171603"/>
          </a:xfrm>
        </p:spPr>
        <p:txBody>
          <a:bodyPr>
            <a:normAutofit fontScale="92500" lnSpcReduction="20000"/>
          </a:bodyPr>
          <a:lstStyle/>
          <a:p>
            <a:r>
              <a:rPr lang="en-GB" altLang="en-US" dirty="0">
                <a:latin typeface="Arial" panose="020B0604020202020204" pitchFamily="34" charset="0"/>
                <a:cs typeface="Arial" panose="020B0604020202020204" pitchFamily="34" charset="0"/>
              </a:rPr>
              <a:t>Keep a file of relevant legislation, ensuring that new/updated laws are added. </a:t>
            </a:r>
          </a:p>
          <a:p>
            <a:r>
              <a:rPr lang="en-GB" altLang="en-US" dirty="0">
                <a:latin typeface="Arial" panose="020B0604020202020204" pitchFamily="34" charset="0"/>
                <a:cs typeface="Arial" panose="020B0604020202020204" pitchFamily="34" charset="0"/>
              </a:rPr>
              <a:t>Ensure you know contact details of experts who can advise of any issues relevant to your type of setting.</a:t>
            </a:r>
          </a:p>
          <a:p>
            <a:r>
              <a:rPr lang="en-GB" altLang="en-US" dirty="0">
                <a:latin typeface="Arial" panose="020B0604020202020204" pitchFamily="34" charset="0"/>
                <a:cs typeface="Arial" panose="020B0604020202020204" pitchFamily="34" charset="0"/>
              </a:rPr>
              <a:t>Registration requirements</a:t>
            </a:r>
          </a:p>
          <a:p>
            <a:r>
              <a:rPr lang="en-GB" altLang="en-US" dirty="0">
                <a:latin typeface="Arial" panose="020B0604020202020204" pitchFamily="34" charset="0"/>
                <a:cs typeface="Arial" panose="020B0604020202020204" pitchFamily="34" charset="0"/>
              </a:rPr>
              <a:t>Certificates are displayed</a:t>
            </a:r>
          </a:p>
          <a:p>
            <a:endParaRPr lang="en-GB" altLang="en-US" dirty="0">
              <a:latin typeface="Calibri" pitchFamily="34" charset="0"/>
            </a:endParaRPr>
          </a:p>
          <a:p>
            <a:endParaRPr lang="en-GB" dirty="0"/>
          </a:p>
        </p:txBody>
      </p:sp>
    </p:spTree>
    <p:extLst>
      <p:ext uri="{BB962C8B-B14F-4D97-AF65-F5344CB8AC3E}">
        <p14:creationId xmlns:p14="http://schemas.microsoft.com/office/powerpoint/2010/main" val="8749399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715105-397E-4F0D-A50E-1C11209DC02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ACAS</a:t>
            </a:r>
          </a:p>
        </p:txBody>
      </p:sp>
      <p:sp>
        <p:nvSpPr>
          <p:cNvPr id="4" name="Content Placeholder 3">
            <a:extLst>
              <a:ext uri="{FF2B5EF4-FFF2-40B4-BE49-F238E27FC236}">
                <a16:creationId xmlns:a16="http://schemas.microsoft.com/office/drawing/2014/main" id="{288C82DB-5C38-46ED-995B-3257AED92985}"/>
              </a:ext>
            </a:extLst>
          </p:cNvPr>
          <p:cNvSpPr>
            <a:spLocks noGrp="1"/>
          </p:cNvSpPr>
          <p:nvPr>
            <p:ph sz="half" idx="2"/>
          </p:nvPr>
        </p:nvSpPr>
        <p:spPr>
          <a:xfrm>
            <a:off x="4629152" y="989807"/>
            <a:ext cx="3886200" cy="4572793"/>
          </a:xfrm>
        </p:spPr>
        <p:txBody>
          <a:bodyPr>
            <a:normAutofit lnSpcReduction="10000"/>
          </a:bodyPr>
          <a:lstStyle/>
          <a:p>
            <a:r>
              <a:rPr lang="en-GB" dirty="0" err="1">
                <a:latin typeface="Arial" panose="020B0604020202020204" pitchFamily="34" charset="0"/>
                <a:cs typeface="Arial" panose="020B0604020202020204" pitchFamily="34" charset="0"/>
              </a:rPr>
              <a:t>Cyngor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cyfreithiol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AM DDIM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gyflogwyr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sawl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cael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cyflogi</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FREE legal advice to employers and employees</a:t>
            </a:r>
          </a:p>
          <a:p>
            <a:endParaRPr lang="en-GB" dirty="0">
              <a:latin typeface="Arial" panose="020B0604020202020204" pitchFamily="34" charset="0"/>
              <a:cs typeface="Arial" panose="020B0604020202020204" pitchFamily="34" charset="0"/>
            </a:endParaRPr>
          </a:p>
          <a:p>
            <a:r>
              <a:rPr lang="en-GB" b="0" i="0" dirty="0">
                <a:solidFill>
                  <a:srgbClr val="202124"/>
                </a:solidFill>
                <a:effectLst/>
                <a:latin typeface="Arial" panose="020B0604020202020204" pitchFamily="34" charset="0"/>
                <a:cs typeface="Arial" panose="020B0604020202020204" pitchFamily="34" charset="0"/>
              </a:rPr>
              <a:t>0300 123 1100</a:t>
            </a:r>
            <a:endParaRPr lang="en-GB" dirty="0">
              <a:latin typeface="Arial" panose="020B0604020202020204" pitchFamily="34" charset="0"/>
              <a:cs typeface="Arial" panose="020B0604020202020204" pitchFamily="34" charset="0"/>
            </a:endParaRPr>
          </a:p>
        </p:txBody>
      </p:sp>
      <p:pic>
        <p:nvPicPr>
          <p:cNvPr id="1026" name="Picture 2" descr="Employing Young People : ACAS Guide - Youth Employment UK">
            <a:extLst>
              <a:ext uri="{FF2B5EF4-FFF2-40B4-BE49-F238E27FC236}">
                <a16:creationId xmlns:a16="http://schemas.microsoft.com/office/drawing/2014/main" id="{0F053FDC-D98B-497E-A82C-F2E826ED52DD}"/>
              </a:ext>
            </a:extLst>
          </p:cNvPr>
          <p:cNvPicPr>
            <a:picLocks noGrp="1" noChangeAspect="1" noChangeArrowheads="1"/>
          </p:cNvPicPr>
          <p:nvPr>
            <p:ph sz="half" idx="1"/>
          </p:nvPr>
        </p:nvPicPr>
        <p:blipFill>
          <a:blip r:embed="rId3" cstate="print">
            <a:extLst>
              <a:ext uri="{28A0092B-C50C-407E-A947-70E740481C1C}">
                <a14:useLocalDpi xmlns:a14="http://schemas.microsoft.com/office/drawing/2010/main" val="0"/>
              </a:ext>
            </a:extLst>
          </a:blip>
          <a:srcRect/>
          <a:stretch>
            <a:fillRect/>
          </a:stretch>
        </p:blipFill>
        <p:spPr bwMode="auto">
          <a:xfrm>
            <a:off x="304800" y="1905000"/>
            <a:ext cx="4210050" cy="2971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6562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38138"/>
          </a:xfrm>
        </p:spPr>
        <p:txBody>
          <a:bodyPr>
            <a:noAutofit/>
          </a:bodyPr>
          <a:lstStyle/>
          <a:p>
            <a:r>
              <a:rPr lang="cy-GB" altLang="en-US" sz="3600" dirty="0">
                <a:latin typeface="Arial" panose="020B0604020202020204" pitchFamily="34" charset="0"/>
                <a:cs typeface="Arial" panose="020B0604020202020204" pitchFamily="34" charset="0"/>
              </a:rPr>
              <a:t>Cytundebau swyddi</a:t>
            </a:r>
            <a:br>
              <a:rPr lang="en-GB" altLang="en-US" sz="3600" dirty="0">
                <a:latin typeface="Arial" panose="020B0604020202020204" pitchFamily="34" charset="0"/>
                <a:cs typeface="Arial" panose="020B0604020202020204" pitchFamily="34" charset="0"/>
              </a:rPr>
            </a:br>
            <a:r>
              <a:rPr lang="en-GB" altLang="en-US" sz="3600" dirty="0">
                <a:latin typeface="Arial" panose="020B0604020202020204" pitchFamily="34" charset="0"/>
                <a:cs typeface="Arial" panose="020B0604020202020204" pitchFamily="34" charset="0"/>
              </a:rPr>
              <a:t>Employment contracts</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825625"/>
            <a:ext cx="3886200" cy="3965575"/>
          </a:xfrm>
        </p:spPr>
        <p:txBody>
          <a:bodyPr>
            <a:normAutofit fontScale="92500" lnSpcReduction="20000"/>
          </a:bodyPr>
          <a:lstStyle/>
          <a:p>
            <a:r>
              <a:rPr lang="cy-GB" altLang="en-US" dirty="0">
                <a:latin typeface="Arial" panose="020B0604020202020204" pitchFamily="34" charset="0"/>
                <a:cs typeface="Arial" panose="020B0604020202020204" pitchFamily="34" charset="0"/>
              </a:rPr>
              <a:t>Dogfen gyfreithlon </a:t>
            </a:r>
          </a:p>
          <a:p>
            <a:r>
              <a:rPr lang="cy-GB" altLang="en-US" dirty="0">
                <a:latin typeface="Arial" panose="020B0604020202020204" pitchFamily="34" charset="0"/>
                <a:cs typeface="Arial" panose="020B0604020202020204" pitchFamily="34" charset="0"/>
              </a:rPr>
              <a:t>Termau cyflogaeth</a:t>
            </a:r>
          </a:p>
          <a:p>
            <a:r>
              <a:rPr lang="cy-GB" altLang="en-US" dirty="0">
                <a:latin typeface="Arial" panose="020B0604020202020204" pitchFamily="34" charset="0"/>
                <a:cs typeface="Arial" panose="020B0604020202020204" pitchFamily="34" charset="0"/>
              </a:rPr>
              <a:t>Gradd/cyflog y swydd</a:t>
            </a:r>
          </a:p>
          <a:p>
            <a:r>
              <a:rPr lang="cy-GB" altLang="en-US" dirty="0">
                <a:latin typeface="Arial" panose="020B0604020202020204" pitchFamily="34" charset="0"/>
                <a:cs typeface="Arial" panose="020B0604020202020204" pitchFamily="34" charset="0"/>
              </a:rPr>
              <a:t>Gwyliau</a:t>
            </a:r>
          </a:p>
          <a:p>
            <a:r>
              <a:rPr lang="cy-GB" altLang="en-US" dirty="0">
                <a:latin typeface="Arial" panose="020B0604020202020204" pitchFamily="34" charset="0"/>
                <a:cs typeface="Arial" panose="020B0604020202020204" pitchFamily="34" charset="0"/>
              </a:rPr>
              <a:t>Polisi salwch</a:t>
            </a:r>
          </a:p>
          <a:p>
            <a:r>
              <a:rPr lang="cy-GB" altLang="en-US" dirty="0">
                <a:latin typeface="Arial" panose="020B0604020202020204" pitchFamily="34" charset="0"/>
                <a:cs typeface="Arial" panose="020B0604020202020204" pitchFamily="34" charset="0"/>
              </a:rPr>
              <a:t>Trefniadau disgyblu a chwyn</a:t>
            </a:r>
          </a:p>
          <a:p>
            <a:r>
              <a:rPr lang="cy-GB" altLang="en-US" dirty="0">
                <a:latin typeface="Arial" panose="020B0604020202020204" pitchFamily="34" charset="0"/>
                <a:cs typeface="Arial" panose="020B0604020202020204" pitchFamily="34" charset="0"/>
              </a:rPr>
              <a:t>Disgrifiad swydd</a:t>
            </a:r>
          </a:p>
          <a:p>
            <a:r>
              <a:rPr lang="cy-GB" altLang="en-US" dirty="0">
                <a:latin typeface="Arial" panose="020B0604020202020204" pitchFamily="34" charset="0"/>
                <a:cs typeface="Arial" panose="020B0604020202020204" pitchFamily="34" charset="0"/>
              </a:rPr>
              <a:t>Cytundebau byr a hir dymor</a:t>
            </a:r>
          </a:p>
          <a:p>
            <a:pPr marL="0" indent="0">
              <a:buNone/>
            </a:pPr>
            <a:endParaRPr lang="en-GB" dirty="0"/>
          </a:p>
        </p:txBody>
      </p:sp>
      <p:sp>
        <p:nvSpPr>
          <p:cNvPr id="4" name="Content Placeholder 3"/>
          <p:cNvSpPr>
            <a:spLocks noGrp="1"/>
          </p:cNvSpPr>
          <p:nvPr>
            <p:ph sz="half" idx="2"/>
          </p:nvPr>
        </p:nvSpPr>
        <p:spPr/>
        <p:txBody>
          <a:bodyPr>
            <a:normAutofit fontScale="92500" lnSpcReduction="20000"/>
          </a:bodyPr>
          <a:lstStyle/>
          <a:p>
            <a:r>
              <a:rPr lang="en-GB" altLang="en-US" dirty="0">
                <a:latin typeface="Arial" panose="020B0604020202020204" pitchFamily="34" charset="0"/>
                <a:cs typeface="Arial" panose="020B0604020202020204" pitchFamily="34" charset="0"/>
              </a:rPr>
              <a:t>Legal Document</a:t>
            </a:r>
          </a:p>
          <a:p>
            <a:r>
              <a:rPr lang="en-GB" altLang="en-US" dirty="0">
                <a:latin typeface="Arial" panose="020B0604020202020204" pitchFamily="34" charset="0"/>
                <a:cs typeface="Arial" panose="020B0604020202020204" pitchFamily="34" charset="0"/>
              </a:rPr>
              <a:t>Terms of employment</a:t>
            </a:r>
          </a:p>
          <a:p>
            <a:r>
              <a:rPr lang="en-GB" altLang="en-US" dirty="0">
                <a:latin typeface="Arial" panose="020B0604020202020204" pitchFamily="34" charset="0"/>
                <a:cs typeface="Arial" panose="020B0604020202020204" pitchFamily="34" charset="0"/>
              </a:rPr>
              <a:t>Rate of pay</a:t>
            </a:r>
          </a:p>
          <a:p>
            <a:r>
              <a:rPr lang="en-GB" altLang="en-US" dirty="0">
                <a:latin typeface="Arial" panose="020B0604020202020204" pitchFamily="34" charset="0"/>
                <a:cs typeface="Arial" panose="020B0604020202020204" pitchFamily="34" charset="0"/>
              </a:rPr>
              <a:t>Annual Leave</a:t>
            </a:r>
          </a:p>
          <a:p>
            <a:r>
              <a:rPr lang="en-GB" altLang="en-US" dirty="0">
                <a:latin typeface="Arial" panose="020B0604020202020204" pitchFamily="34" charset="0"/>
                <a:cs typeface="Arial" panose="020B0604020202020204" pitchFamily="34" charset="0"/>
              </a:rPr>
              <a:t>Sickness Policy</a:t>
            </a:r>
          </a:p>
          <a:p>
            <a:r>
              <a:rPr lang="en-GB" altLang="en-US" dirty="0">
                <a:latin typeface="Arial" panose="020B0604020202020204" pitchFamily="34" charset="0"/>
                <a:cs typeface="Arial" panose="020B0604020202020204" pitchFamily="34" charset="0"/>
              </a:rPr>
              <a:t>Disciplinary and grievance procedures</a:t>
            </a:r>
          </a:p>
          <a:p>
            <a:r>
              <a:rPr lang="en-GB" altLang="en-US" dirty="0">
                <a:latin typeface="Arial" panose="020B0604020202020204" pitchFamily="34" charset="0"/>
                <a:cs typeface="Arial" panose="020B0604020202020204" pitchFamily="34" charset="0"/>
              </a:rPr>
              <a:t>Job description</a:t>
            </a:r>
          </a:p>
          <a:p>
            <a:r>
              <a:rPr lang="en-GB" altLang="en-US" dirty="0">
                <a:latin typeface="Arial" panose="020B0604020202020204" pitchFamily="34" charset="0"/>
                <a:cs typeface="Arial" panose="020B0604020202020204" pitchFamily="34" charset="0"/>
              </a:rPr>
              <a:t>Short term/long term contracts</a:t>
            </a:r>
          </a:p>
          <a:p>
            <a:pPr marL="0" indent="0">
              <a:buNone/>
            </a:pPr>
            <a:endParaRPr lang="en-GB" dirty="0"/>
          </a:p>
        </p:txBody>
      </p:sp>
    </p:spTree>
    <p:extLst>
      <p:ext uri="{BB962C8B-B14F-4D97-AF65-F5344CB8AC3E}">
        <p14:creationId xmlns:p14="http://schemas.microsoft.com/office/powerpoint/2010/main" val="24381343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854074"/>
          </a:xfrm>
        </p:spPr>
        <p:txBody>
          <a:bodyPr>
            <a:normAutofit/>
          </a:bodyPr>
          <a:lstStyle/>
          <a:p>
            <a:r>
              <a:rPr lang="en-GB" altLang="en-US" sz="3600" dirty="0" err="1">
                <a:latin typeface="Arial" panose="020B0604020202020204" pitchFamily="34" charset="0"/>
                <a:cs typeface="Arial" panose="020B0604020202020204" pitchFamily="34" charset="0"/>
              </a:rPr>
              <a:t>Cyfweliadau</a:t>
            </a:r>
            <a:r>
              <a:rPr lang="en-GB" altLang="en-US" sz="3600" dirty="0">
                <a:latin typeface="Arial" panose="020B0604020202020204" pitchFamily="34" charset="0"/>
                <a:cs typeface="Arial" panose="020B0604020202020204" pitchFamily="34" charset="0"/>
              </a:rPr>
              <a:t>             Interviews</a:t>
            </a:r>
            <a:endParaRPr lang="en-GB" sz="36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628650" y="1371601"/>
            <a:ext cx="3886200" cy="4191000"/>
          </a:xfrm>
        </p:spPr>
        <p:txBody>
          <a:bodyPr>
            <a:normAutofit fontScale="70000" lnSpcReduction="20000"/>
          </a:bodyPr>
          <a:lstStyle/>
          <a:p>
            <a:r>
              <a:rPr lang="cy-GB" altLang="en-US" dirty="0">
                <a:latin typeface="Arial" panose="020B0604020202020204" pitchFamily="34" charset="0"/>
                <a:cs typeface="Arial" panose="020B0604020202020204" pitchFamily="34" charset="0"/>
              </a:rPr>
              <a:t>Mae angen eu cynllunio.</a:t>
            </a:r>
          </a:p>
          <a:p>
            <a:r>
              <a:rPr lang="cy-GB" altLang="en-US" dirty="0">
                <a:latin typeface="Arial" panose="020B0604020202020204" pitchFamily="34" charset="0"/>
                <a:cs typeface="Arial" panose="020B0604020202020204" pitchFamily="34" charset="0"/>
              </a:rPr>
              <a:t>Mae angen gwneud yr ymgeisydd deimlo’n gartrefol – dechreuwch gyda chwestiwn syml.</a:t>
            </a:r>
          </a:p>
          <a:p>
            <a:r>
              <a:rPr lang="cy-GB" altLang="en-US" dirty="0">
                <a:latin typeface="Arial" panose="020B0604020202020204" pitchFamily="34" charset="0"/>
                <a:cs typeface="Arial" panose="020B0604020202020204" pitchFamily="34" charset="0"/>
              </a:rPr>
              <a:t>Paratowch gwestiynau’n ofalus – rhai penagored – er mwyn iddynt hwy allu ymhelaethu.  </a:t>
            </a:r>
          </a:p>
          <a:p>
            <a:r>
              <a:rPr lang="cy-GB" altLang="en-US" dirty="0">
                <a:latin typeface="Arial" panose="020B0604020202020204" pitchFamily="34" charset="0"/>
                <a:cs typeface="Arial" panose="020B0604020202020204" pitchFamily="34" charset="0"/>
              </a:rPr>
              <a:t>Ysgrifennu geirda – angen gofal – gall cyn-weithiwr ddwyn achos yn erbyn cyflogwr am enllib neu ddifenwi cymeriad trwy lys sifil os ydynt yn ystyried bod geirda’n anghywir.</a:t>
            </a:r>
          </a:p>
          <a:p>
            <a:pPr marL="0" indent="0">
              <a:buNone/>
            </a:pPr>
            <a:endParaRPr lang="en-GB" dirty="0"/>
          </a:p>
        </p:txBody>
      </p:sp>
      <p:sp>
        <p:nvSpPr>
          <p:cNvPr id="4" name="Content Placeholder 3"/>
          <p:cNvSpPr>
            <a:spLocks noGrp="1"/>
          </p:cNvSpPr>
          <p:nvPr>
            <p:ph sz="half" idx="2"/>
          </p:nvPr>
        </p:nvSpPr>
        <p:spPr>
          <a:xfrm>
            <a:off x="4629150" y="1295400"/>
            <a:ext cx="3886200" cy="4881563"/>
          </a:xfrm>
        </p:spPr>
        <p:txBody>
          <a:bodyPr>
            <a:noAutofit/>
          </a:bodyPr>
          <a:lstStyle/>
          <a:p>
            <a:pPr>
              <a:lnSpc>
                <a:spcPct val="80000"/>
              </a:lnSpc>
            </a:pPr>
            <a:r>
              <a:rPr lang="en-GB" altLang="en-US" sz="2000" dirty="0">
                <a:latin typeface="Arial" panose="020B0604020202020204" pitchFamily="34" charset="0"/>
                <a:cs typeface="Arial" panose="020B0604020202020204" pitchFamily="34" charset="0"/>
              </a:rPr>
              <a:t>Need to be planned</a:t>
            </a:r>
          </a:p>
          <a:p>
            <a:pPr>
              <a:lnSpc>
                <a:spcPct val="80000"/>
              </a:lnSpc>
            </a:pPr>
            <a:r>
              <a:rPr lang="en-GB" altLang="en-US" sz="2000" dirty="0">
                <a:latin typeface="Arial" panose="020B0604020202020204" pitchFamily="34" charset="0"/>
                <a:cs typeface="Arial" panose="020B0604020202020204" pitchFamily="34" charset="0"/>
              </a:rPr>
              <a:t>Need to put applicant at ease – start with a simple question</a:t>
            </a:r>
          </a:p>
          <a:p>
            <a:pPr>
              <a:lnSpc>
                <a:spcPct val="80000"/>
              </a:lnSpc>
            </a:pPr>
            <a:r>
              <a:rPr lang="en-GB" altLang="en-US" sz="2000" dirty="0">
                <a:latin typeface="Arial" panose="020B0604020202020204" pitchFamily="34" charset="0"/>
                <a:cs typeface="Arial" panose="020B0604020202020204" pitchFamily="34" charset="0"/>
              </a:rPr>
              <a:t>Compose carefully – open ended - to allow them to elaborate. </a:t>
            </a:r>
          </a:p>
          <a:p>
            <a:pPr>
              <a:lnSpc>
                <a:spcPct val="80000"/>
              </a:lnSpc>
            </a:pPr>
            <a:r>
              <a:rPr lang="en-GB" altLang="en-US" sz="2000" dirty="0">
                <a:latin typeface="Arial" panose="020B0604020202020204" pitchFamily="34" charset="0"/>
                <a:cs typeface="Arial" panose="020B0604020202020204" pitchFamily="34" charset="0"/>
              </a:rPr>
              <a:t>Writing references – care needed - an ex- employee could bring an action against their employer for libel or defamation of character through a civil court if they consider a reference to be inaccurate</a:t>
            </a:r>
          </a:p>
          <a:p>
            <a:pPr marL="0" indent="0">
              <a:buNone/>
            </a:pPr>
            <a:endParaRPr lang="en-GB" sz="2000" dirty="0"/>
          </a:p>
        </p:txBody>
      </p:sp>
    </p:spTree>
    <p:extLst>
      <p:ext uri="{BB962C8B-B14F-4D97-AF65-F5344CB8AC3E}">
        <p14:creationId xmlns:p14="http://schemas.microsoft.com/office/powerpoint/2010/main" val="232125861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Statudol</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Statutory processes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p:txBody>
          <a:bodyPr/>
          <a:lstStyle/>
          <a:p>
            <a:r>
              <a:rPr lang="cy-GB" dirty="0">
                <a:latin typeface="Arial" panose="020B0604020202020204" pitchFamily="34" charset="0"/>
                <a:cs typeface="Arial" panose="020B0604020202020204" pitchFamily="34" charset="0"/>
              </a:rPr>
              <a:t>Anwytho</a:t>
            </a:r>
          </a:p>
          <a:p>
            <a:r>
              <a:rPr lang="cy-GB" dirty="0">
                <a:latin typeface="Arial" panose="020B0604020202020204" pitchFamily="34" charset="0"/>
                <a:cs typeface="Arial" panose="020B0604020202020204" pitchFamily="34" charset="0"/>
              </a:rPr>
              <a:t>Mentora</a:t>
            </a:r>
          </a:p>
          <a:p>
            <a:r>
              <a:rPr lang="cy-GB" dirty="0">
                <a:latin typeface="Arial" panose="020B0604020202020204" pitchFamily="34" charset="0"/>
                <a:cs typeface="Arial" panose="020B0604020202020204" pitchFamily="34" charset="0"/>
              </a:rPr>
              <a:t>Hyfforddiant</a:t>
            </a:r>
          </a:p>
          <a:p>
            <a:r>
              <a:rPr lang="cy-GB" dirty="0">
                <a:latin typeface="Arial" panose="020B0604020202020204" pitchFamily="34" charset="0"/>
                <a:cs typeface="Arial" panose="020B0604020202020204" pitchFamily="34" charset="0"/>
              </a:rPr>
              <a:t>DPP</a:t>
            </a:r>
          </a:p>
          <a:p>
            <a:r>
              <a:rPr lang="cy-GB" dirty="0">
                <a:latin typeface="Arial" panose="020B0604020202020204" pitchFamily="34" charset="0"/>
                <a:cs typeface="Arial" panose="020B0604020202020204" pitchFamily="34" charset="0"/>
              </a:rPr>
              <a:t>Goruchwylio</a:t>
            </a:r>
          </a:p>
          <a:p>
            <a:r>
              <a:rPr lang="cy-GB" dirty="0">
                <a:latin typeface="Arial" panose="020B0604020202020204" pitchFamily="34" charset="0"/>
                <a:cs typeface="Arial" panose="020B0604020202020204" pitchFamily="34" charset="0"/>
              </a:rPr>
              <a:t>Arfarniadau</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Induction</a:t>
            </a:r>
          </a:p>
          <a:p>
            <a:r>
              <a:rPr lang="en-GB" dirty="0">
                <a:latin typeface="Arial" panose="020B0604020202020204" pitchFamily="34" charset="0"/>
                <a:cs typeface="Arial" panose="020B0604020202020204" pitchFamily="34" charset="0"/>
              </a:rPr>
              <a:t>Mentoring</a:t>
            </a:r>
          </a:p>
          <a:p>
            <a:r>
              <a:rPr lang="en-GB" dirty="0">
                <a:latin typeface="Arial" panose="020B0604020202020204" pitchFamily="34" charset="0"/>
                <a:cs typeface="Arial" panose="020B0604020202020204" pitchFamily="34" charset="0"/>
              </a:rPr>
              <a:t>Training</a:t>
            </a:r>
          </a:p>
          <a:p>
            <a:r>
              <a:rPr lang="en-GB" dirty="0">
                <a:latin typeface="Arial" panose="020B0604020202020204" pitchFamily="34" charset="0"/>
                <a:cs typeface="Arial" panose="020B0604020202020204" pitchFamily="34" charset="0"/>
              </a:rPr>
              <a:t>CPD</a:t>
            </a:r>
          </a:p>
          <a:p>
            <a:r>
              <a:rPr lang="en-GB" dirty="0">
                <a:latin typeface="Arial" panose="020B0604020202020204" pitchFamily="34" charset="0"/>
                <a:cs typeface="Arial" panose="020B0604020202020204" pitchFamily="34" charset="0"/>
              </a:rPr>
              <a:t>Supervision</a:t>
            </a:r>
          </a:p>
          <a:p>
            <a:r>
              <a:rPr lang="en-GB" dirty="0">
                <a:latin typeface="Arial" panose="020B0604020202020204" pitchFamily="34" charset="0"/>
                <a:cs typeface="Arial" panose="020B0604020202020204" pitchFamily="34" charset="0"/>
              </a:rPr>
              <a:t>Appraisals</a:t>
            </a:r>
          </a:p>
        </p:txBody>
      </p:sp>
    </p:spTree>
    <p:extLst>
      <p:ext uri="{BB962C8B-B14F-4D97-AF65-F5344CB8AC3E}">
        <p14:creationId xmlns:p14="http://schemas.microsoft.com/office/powerpoint/2010/main" val="266840722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106"/>
          </a:xfrm>
        </p:spPr>
        <p:txBody>
          <a:bodyPr>
            <a:noAutofit/>
          </a:bodyPr>
          <a:lstStyle/>
          <a:p>
            <a:r>
              <a:rPr lang="en-GB" altLang="en-US" sz="3600" b="1" dirty="0" err="1">
                <a:latin typeface="Arial" panose="020B0604020202020204" pitchFamily="34" charset="0"/>
                <a:cs typeface="Arial" panose="020B0604020202020204" pitchFamily="34" charset="0"/>
              </a:rPr>
              <a:t>Ystyriwch</a:t>
            </a:r>
            <a:r>
              <a:rPr lang="en-GB" altLang="en-US" sz="3600" b="1" dirty="0">
                <a:latin typeface="Arial" panose="020B0604020202020204" pitchFamily="34" charset="0"/>
                <a:cs typeface="Arial" panose="020B0604020202020204" pitchFamily="34" charset="0"/>
              </a:rPr>
              <a:t> </a:t>
            </a:r>
            <a:r>
              <a:rPr lang="en-GB" altLang="en-US" sz="3600" b="1" dirty="0" err="1">
                <a:latin typeface="Arial" panose="020B0604020202020204" pitchFamily="34" charset="0"/>
                <a:cs typeface="Arial" panose="020B0604020202020204" pitchFamily="34" charset="0"/>
              </a:rPr>
              <a:t>darllen</a:t>
            </a:r>
            <a:r>
              <a:rPr lang="en-GB" altLang="en-US" sz="3600" b="1" dirty="0">
                <a:latin typeface="Arial" panose="020B0604020202020204" pitchFamily="34" charset="0"/>
                <a:cs typeface="Arial" panose="020B0604020202020204" pitchFamily="34" charset="0"/>
              </a:rPr>
              <a:t> </a:t>
            </a:r>
            <a:r>
              <a:rPr lang="en-GB" altLang="en-US" sz="3600" b="1" dirty="0" err="1">
                <a:latin typeface="Arial" panose="020B0604020202020204" pitchFamily="34" charset="0"/>
                <a:cs typeface="Arial" panose="020B0604020202020204" pitchFamily="34" charset="0"/>
              </a:rPr>
              <a:t>pellach</a:t>
            </a:r>
            <a:r>
              <a:rPr lang="en-GB" altLang="en-US" sz="3600" b="1" dirty="0">
                <a:latin typeface="Arial" panose="020B0604020202020204" pitchFamily="34" charset="0"/>
                <a:cs typeface="Arial" panose="020B0604020202020204" pitchFamily="34" charset="0"/>
              </a:rPr>
              <a:t>…                 Consider further reading…</a:t>
            </a:r>
            <a:endParaRPr lang="en-GB" sz="3600" b="1"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340768"/>
            <a:ext cx="4038600" cy="4248473"/>
          </a:xfrm>
        </p:spPr>
        <p:txBody>
          <a:bodyPr>
            <a:normAutofit fontScale="70000" lnSpcReduction="20000"/>
          </a:bodyPr>
          <a:lstStyle/>
          <a:p>
            <a:pPr>
              <a:defRPr/>
            </a:pPr>
            <a:r>
              <a:rPr lang="en-GB" dirty="0" err="1">
                <a:latin typeface="Arial" panose="020B0604020202020204" pitchFamily="34" charset="0"/>
                <a:cs typeface="Arial" panose="020B0604020202020204" pitchFamily="34" charset="0"/>
              </a:rPr>
              <a:t>Safonau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Gofynnol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Genedlaethol</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Fframwaith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Estyn</a:t>
            </a:r>
            <a:endParaRPr lang="en-GB" dirty="0">
              <a:latin typeface="Arial" panose="020B0604020202020204" pitchFamily="34" charset="0"/>
              <a:cs typeface="Arial" panose="020B0604020202020204" pitchFamily="34" charset="0"/>
            </a:endParaRPr>
          </a:p>
          <a:p>
            <a:pPr>
              <a:defRPr/>
            </a:pPr>
            <a:r>
              <a:rPr lang="en-GB" dirty="0" err="1">
                <a:latin typeface="Arial" panose="020B0604020202020204" pitchFamily="34" charset="0"/>
                <a:cs typeface="Arial" panose="020B0604020202020204" pitchFamily="34" charset="0"/>
              </a:rPr>
              <a:t>Gwasanaeth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Gwybodaeth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Deuluoedd</a:t>
            </a:r>
            <a:r>
              <a:rPr lang="en-GB" dirty="0">
                <a:latin typeface="Arial" panose="020B0604020202020204" pitchFamily="34" charset="0"/>
                <a:cs typeface="Arial" panose="020B0604020202020204" pitchFamily="34" charset="0"/>
              </a:rPr>
              <a:t> (FIS)</a:t>
            </a:r>
          </a:p>
          <a:p>
            <a:pPr>
              <a:defRPr/>
            </a:pPr>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Iechyd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Diogelwch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Gweithle</a:t>
            </a:r>
            <a:r>
              <a:rPr lang="en-GB" dirty="0">
                <a:latin typeface="Arial" panose="020B0604020202020204" pitchFamily="34" charset="0"/>
                <a:cs typeface="Arial" panose="020B0604020202020204" pitchFamily="34" charset="0"/>
              </a:rPr>
              <a:t> 1974</a:t>
            </a:r>
          </a:p>
          <a:p>
            <a:pPr>
              <a:defRPr/>
            </a:pPr>
            <a:r>
              <a:rPr lang="en-GB" dirty="0" err="1">
                <a:latin typeface="Arial" panose="020B0604020202020204" pitchFamily="34" charset="0"/>
                <a:cs typeface="Arial" panose="020B0604020202020204" pitchFamily="34" charset="0"/>
              </a:rPr>
              <a:t>Deddf</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Cydraddoldeb</a:t>
            </a:r>
            <a:r>
              <a:rPr lang="en-GB" dirty="0">
                <a:latin typeface="Arial" panose="020B0604020202020204" pitchFamily="34" charset="0"/>
                <a:cs typeface="Arial" panose="020B0604020202020204" pitchFamily="34" charset="0"/>
              </a:rPr>
              <a:t> 2010</a:t>
            </a:r>
          </a:p>
          <a:p>
            <a:pPr>
              <a:defRPr/>
            </a:pPr>
            <a:r>
              <a:rPr lang="en-GB" dirty="0" err="1">
                <a:latin typeface="Arial" panose="020B0604020202020204" pitchFamily="34" charset="0"/>
                <a:cs typeface="Arial" panose="020B0604020202020204" pitchFamily="34" charset="0"/>
              </a:rPr>
              <a:t>Iechyd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Amgylchedd</a:t>
            </a:r>
            <a:endParaRPr lang="en-GB"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GDPR 2018 </a:t>
            </a:r>
          </a:p>
          <a:p>
            <a:pPr>
              <a:defRPr/>
            </a:pPr>
            <a:r>
              <a:rPr lang="en-GB" dirty="0" err="1">
                <a:latin typeface="Arial" panose="020B0604020202020204" pitchFamily="34" charset="0"/>
                <a:cs typeface="Arial" panose="020B0604020202020204" pitchFamily="34" charset="0"/>
              </a:rPr>
              <a:t>Bil</a:t>
            </a:r>
            <a:r>
              <a:rPr lang="en-GB" dirty="0">
                <a:latin typeface="Arial" panose="020B0604020202020204" pitchFamily="34" charset="0"/>
                <a:cs typeface="Arial" panose="020B0604020202020204" pitchFamily="34" charset="0"/>
              </a:rPr>
              <a:t> 2018 ADY</a:t>
            </a:r>
          </a:p>
          <a:p>
            <a:pPr>
              <a:defRPr/>
            </a:pPr>
            <a:r>
              <a:rPr lang="en-GB" dirty="0" err="1">
                <a:latin typeface="Arial" panose="020B0604020202020204" pitchFamily="34" charset="0"/>
                <a:cs typeface="Arial" panose="020B0604020202020204" pitchFamily="34" charset="0"/>
              </a:rPr>
              <a:t>Gweithdrefnau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Diogelu</a:t>
            </a:r>
            <a:r>
              <a:rPr lang="en-GB" dirty="0">
                <a:latin typeface="Arial" panose="020B0604020202020204" pitchFamily="34" charset="0"/>
                <a:cs typeface="Arial" panose="020B0604020202020204" pitchFamily="34" charset="0"/>
              </a:rPr>
              <a:t> Cymru 2019</a:t>
            </a:r>
          </a:p>
          <a:p>
            <a:pPr>
              <a:defRPr/>
            </a:pPr>
            <a:r>
              <a:rPr lang="en-GB" dirty="0" err="1">
                <a:latin typeface="Arial" panose="020B0604020202020204" pitchFamily="34" charset="0"/>
                <a:cs typeface="Arial" panose="020B0604020202020204" pitchFamily="34" charset="0"/>
              </a:rPr>
              <a:t>Polisiau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chi…</a:t>
            </a:r>
            <a:endParaRPr lang="en-US"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4648200" y="1340768"/>
            <a:ext cx="4038600" cy="4248473"/>
          </a:xfrm>
        </p:spPr>
        <p:txBody>
          <a:bodyPr>
            <a:normAutofit fontScale="70000" lnSpcReduction="20000"/>
          </a:bodyPr>
          <a:lstStyle/>
          <a:p>
            <a:r>
              <a:rPr lang="en-GB" altLang="en-US" dirty="0">
                <a:latin typeface="Arial" panose="020B0604020202020204" pitchFamily="34" charset="0"/>
                <a:cs typeface="Arial" panose="020B0604020202020204" pitchFamily="34" charset="0"/>
              </a:rPr>
              <a:t>National Minimum Standards</a:t>
            </a:r>
          </a:p>
          <a:p>
            <a:r>
              <a:rPr lang="en-GB" altLang="en-US" dirty="0" err="1">
                <a:latin typeface="Arial" panose="020B0604020202020204" pitchFamily="34" charset="0"/>
                <a:cs typeface="Arial" panose="020B0604020202020204" pitchFamily="34" charset="0"/>
              </a:rPr>
              <a:t>Estyn</a:t>
            </a:r>
            <a:r>
              <a:rPr lang="en-GB" altLang="en-US" dirty="0">
                <a:latin typeface="Arial" panose="020B0604020202020204" pitchFamily="34" charset="0"/>
                <a:cs typeface="Arial" panose="020B0604020202020204" pitchFamily="34" charset="0"/>
              </a:rPr>
              <a:t> Framework</a:t>
            </a:r>
          </a:p>
          <a:p>
            <a:r>
              <a:rPr lang="en-GB" altLang="en-US" dirty="0">
                <a:latin typeface="Arial" panose="020B0604020202020204" pitchFamily="34" charset="0"/>
                <a:cs typeface="Arial" panose="020B0604020202020204" pitchFamily="34" charset="0"/>
              </a:rPr>
              <a:t>Family Information Service Health and Safety at Work Act 1974</a:t>
            </a:r>
          </a:p>
          <a:p>
            <a:r>
              <a:rPr lang="en-GB" altLang="en-US" dirty="0">
                <a:latin typeface="Arial" panose="020B0604020202020204" pitchFamily="34" charset="0"/>
                <a:cs typeface="Arial" panose="020B0604020202020204" pitchFamily="34" charset="0"/>
              </a:rPr>
              <a:t>The Equality Act 2010</a:t>
            </a:r>
          </a:p>
          <a:p>
            <a:r>
              <a:rPr lang="en-GB" altLang="en-US" dirty="0">
                <a:latin typeface="Arial" panose="020B0604020202020204" pitchFamily="34" charset="0"/>
                <a:cs typeface="Arial" panose="020B0604020202020204" pitchFamily="34" charset="0"/>
              </a:rPr>
              <a:t>Environmental Health </a:t>
            </a:r>
          </a:p>
          <a:p>
            <a:r>
              <a:rPr lang="en-GB" altLang="en-US" dirty="0">
                <a:latin typeface="Arial" panose="020B0604020202020204" pitchFamily="34" charset="0"/>
                <a:cs typeface="Arial" panose="020B0604020202020204" pitchFamily="34" charset="0"/>
              </a:rPr>
              <a:t>GDPR 2018</a:t>
            </a:r>
          </a:p>
          <a:p>
            <a:r>
              <a:rPr lang="en-GB" altLang="en-US" dirty="0">
                <a:latin typeface="Arial" panose="020B0604020202020204" pitchFamily="34" charset="0"/>
                <a:cs typeface="Arial" panose="020B0604020202020204" pitchFamily="34" charset="0"/>
              </a:rPr>
              <a:t>ALN Bill 2018</a:t>
            </a:r>
          </a:p>
          <a:p>
            <a:r>
              <a:rPr lang="en-GB" altLang="en-US" dirty="0">
                <a:latin typeface="Arial" panose="020B0604020202020204" pitchFamily="34" charset="0"/>
                <a:cs typeface="Arial" panose="020B0604020202020204" pitchFamily="34" charset="0"/>
              </a:rPr>
              <a:t>Wales Safeguarding Procedures 2019</a:t>
            </a:r>
          </a:p>
          <a:p>
            <a:r>
              <a:rPr lang="en-GB" altLang="en-US" dirty="0">
                <a:latin typeface="Arial" panose="020B0604020202020204" pitchFamily="34" charset="0"/>
                <a:cs typeface="Arial" panose="020B0604020202020204" pitchFamily="34" charset="0"/>
              </a:rPr>
              <a:t>Your own place of work’s policies…</a:t>
            </a:r>
            <a:endParaRPr lang="en-US"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53732768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8224</TotalTime>
  <Words>2735</Words>
  <Application>Microsoft Office PowerPoint</Application>
  <PresentationFormat>On-screen Show (4:3)</PresentationFormat>
  <Paragraphs>486</Paragraphs>
  <Slides>43</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43</vt:i4>
      </vt:variant>
    </vt:vector>
  </HeadingPairs>
  <TitlesOfParts>
    <vt:vector size="50" baseType="lpstr">
      <vt:lpstr>Arial</vt:lpstr>
      <vt:lpstr>Calibri</vt:lpstr>
      <vt:lpstr>Calibri Light</vt:lpstr>
      <vt:lpstr>Lucida Sans</vt:lpstr>
      <vt:lpstr>Tahoma</vt:lpstr>
      <vt:lpstr>Wingdings</vt:lpstr>
      <vt:lpstr>Office Theme</vt:lpstr>
      <vt:lpstr>PowerPoint Presentation</vt:lpstr>
      <vt:lpstr>PowerPoint Presentation</vt:lpstr>
      <vt:lpstr>Sgiliau Cyflogadwyedd/Trosglwyddadwy Employability/Transferable Skills</vt:lpstr>
      <vt:lpstr>Rhaglen Ymarferydd Blynyddoedd Cynnar Early Years Practitioner programme</vt:lpstr>
      <vt:lpstr>Gofynion statudol a goblygiadol Statutory obligations and  requirements</vt:lpstr>
      <vt:lpstr> Ymrwymiadau Liabilities </vt:lpstr>
      <vt:lpstr>Y Fframwaith Deddfwriaethol The Legislative Framework</vt:lpstr>
      <vt:lpstr>Y Fframwaith Deddfwriaethol The Legislative Framework</vt:lpstr>
      <vt:lpstr>Polisiau            Policies</vt:lpstr>
      <vt:lpstr>Polisiau a Gweithdrefnau Policies and Procedures</vt:lpstr>
      <vt:lpstr> Rôl yr arweinydd: polisïau Role of the leader: policies  </vt:lpstr>
      <vt:lpstr>Gweler polisi fel cytundeb A policy is seen as an agreement/contract</vt:lpstr>
      <vt:lpstr>Pam adolygu polisïau?  Why monitor policies?</vt:lpstr>
      <vt:lpstr>Polisiau heddiw Policies today</vt:lpstr>
      <vt:lpstr>AGC / CIW</vt:lpstr>
      <vt:lpstr>AGC/CIW </vt:lpstr>
      <vt:lpstr>NMS – National Minimum Standards (CIW) SGC - Safonau Gofynnol Cenedlaethol (AGC)</vt:lpstr>
      <vt:lpstr>PowerPoint Presentation</vt:lpstr>
      <vt:lpstr>AGC: Safon 4 Cwrdd a Gofynion Unigol                       CIW: Standard 4 Meeting Individual Needs</vt:lpstr>
      <vt:lpstr>AGC: Safon 12 – Bwyd a Diod CIW: Standard 12 – Food and Drink</vt:lpstr>
      <vt:lpstr>Safer Food, Better Business (SFBB)</vt:lpstr>
      <vt:lpstr>AGC: Safon 20 - Amddiffyn Plant  CIW: Standard 20 - Safeguarding Children</vt:lpstr>
      <vt:lpstr>App Gweithdrefnau Diogelu Cymru Wales Safeguarding Procedures App </vt:lpstr>
      <vt:lpstr>App Gweithdrefnau Diogelu Cymru Wales Safeguarding Procuedures App </vt:lpstr>
      <vt:lpstr> Datganiad Hunanasesu Gwasanaeth SASS  Self Assessment of Service Statement </vt:lpstr>
      <vt:lpstr>Gofal Cymdeithasol Cymru Social Care Wales</vt:lpstr>
      <vt:lpstr>Cwricwlwm ar gyfer lleoliadau meithrin a ariennir nas-cynhelir A Curriculum for funded non-maintained nursery settings</vt:lpstr>
      <vt:lpstr>Ysgolion - Schools</vt:lpstr>
      <vt:lpstr>Ysgolion - Schools</vt:lpstr>
      <vt:lpstr>Esiamplau o Bolisïau Ysgol Examples of School Policies</vt:lpstr>
      <vt:lpstr>Ysgolion - Schools</vt:lpstr>
      <vt:lpstr>Estyn Her Majesty’s Inspectorate (HMI) </vt:lpstr>
      <vt:lpstr>Estyn </vt:lpstr>
      <vt:lpstr> Arolygu ar y Cyd - AGC ac Estyn  Joint Inspections – CIW and Estyn  </vt:lpstr>
      <vt:lpstr>PowerPoint Presentation</vt:lpstr>
      <vt:lpstr> Y Gyfraith Cyflogi Employment Law </vt:lpstr>
      <vt:lpstr>Hawliau statudol – rhestr hir Statutory rights – a long list</vt:lpstr>
      <vt:lpstr> Gofynion Statudol Statutory Requirements </vt:lpstr>
      <vt:lpstr>ACAS</vt:lpstr>
      <vt:lpstr>Cytundebau swyddi Employment contracts</vt:lpstr>
      <vt:lpstr>Cyfweliadau             Interviews</vt:lpstr>
      <vt:lpstr> Gweithdrefnau Statudol Statutory processes </vt:lpstr>
      <vt:lpstr>Ystyriwch darllen pellach…                 Consider 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Natalie MacDonald</cp:lastModifiedBy>
  <cp:revision>42</cp:revision>
  <dcterms:created xsi:type="dcterms:W3CDTF">2015-10-03T11:53:06Z</dcterms:created>
  <dcterms:modified xsi:type="dcterms:W3CDTF">2022-01-17T11:24:56Z</dcterms:modified>
</cp:coreProperties>
</file>