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60" r:id="rId5"/>
    <p:sldId id="259" r:id="rId6"/>
    <p:sldId id="274" r:id="rId7"/>
    <p:sldId id="261" r:id="rId8"/>
    <p:sldId id="267" r:id="rId9"/>
    <p:sldId id="268" r:id="rId10"/>
    <p:sldId id="269" r:id="rId11"/>
    <p:sldId id="262" r:id="rId12"/>
    <p:sldId id="263" r:id="rId13"/>
    <p:sldId id="271" r:id="rId14"/>
    <p:sldId id="264" r:id="rId15"/>
    <p:sldId id="265" r:id="rId16"/>
    <p:sldId id="266" r:id="rId17"/>
    <p:sldId id="272" r:id="rId18"/>
    <p:sldId id="273" r:id="rId19"/>
    <p:sldId id="275" r:id="rId20"/>
    <p:sldId id="276" r:id="rId21"/>
    <p:sldId id="277" r:id="rId22"/>
    <p:sldId id="278" r:id="rId23"/>
    <p:sldId id="279" r:id="rId24"/>
    <p:sldId id="280" r:id="rId25"/>
    <p:sldId id="281" r:id="rId26"/>
    <p:sldId id="283" r:id="rId27"/>
    <p:sldId id="284" r:id="rId28"/>
    <p:sldId id="285" r:id="rId29"/>
    <p:sldId id="286"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582" y="-11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587B1614-DB43-4F66-8AAD-9F0A174F3B89}" type="datetimeFigureOut">
              <a:rPr lang="en-GB" smtClean="0"/>
              <a:t>16/12/2014</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ACD57BE7-4A8B-42D1-A865-8CE5C9CD9A8D}"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587B1614-DB43-4F66-8AAD-9F0A174F3B89}" type="datetimeFigureOut">
              <a:rPr lang="en-GB" smtClean="0"/>
              <a:t>16/12/2014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ACD57BE7-4A8B-42D1-A865-8CE5C9CD9A8D}"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587B1614-DB43-4F66-8AAD-9F0A174F3B89}" type="datetimeFigureOut">
              <a:rPr lang="en-GB" smtClean="0"/>
              <a:t>16/12/2014</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ACD57BE7-4A8B-42D1-A865-8CE5C9CD9A8D}"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587B1614-DB43-4F66-8AAD-9F0A174F3B89}" type="datetimeFigureOut">
              <a:rPr lang="en-GB" smtClean="0"/>
              <a:t>16/12/2014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D57BE7-4A8B-42D1-A865-8CE5C9CD9A8D}"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587B1614-DB43-4F66-8AAD-9F0A174F3B89}" type="datetimeFigureOut">
              <a:rPr lang="en-GB" smtClean="0"/>
              <a:t>16/12/2014</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ACD57BE7-4A8B-42D1-A865-8CE5C9CD9A8D}" type="slidenum">
              <a:rPr lang="en-GB" smtClean="0"/>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87B1614-DB43-4F66-8AAD-9F0A174F3B89}" type="datetimeFigureOut">
              <a:rPr lang="en-GB" smtClean="0"/>
              <a:t>16/12/2014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ACD57BE7-4A8B-42D1-A865-8CE5C9CD9A8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587B1614-DB43-4F66-8AAD-9F0A174F3B89}" type="datetimeFigureOut">
              <a:rPr lang="en-GB" smtClean="0"/>
              <a:t>16/12/2014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ACD57BE7-4A8B-42D1-A865-8CE5C9CD9A8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ACD57BE7-4A8B-42D1-A865-8CE5C9CD9A8D}"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587B1614-DB43-4F66-8AAD-9F0A174F3B89}" type="datetimeFigureOut">
              <a:rPr lang="en-GB" smtClean="0"/>
              <a:t>16/12/2014</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ACD57BE7-4A8B-42D1-A865-8CE5C9CD9A8D}"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587B1614-DB43-4F66-8AAD-9F0A174F3B89}" type="datetimeFigureOut">
              <a:rPr lang="en-GB" smtClean="0"/>
              <a:t>16/12/2014</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87B1614-DB43-4F66-8AAD-9F0A174F3B89}" type="datetimeFigureOut">
              <a:rPr lang="en-GB" smtClean="0"/>
              <a:t>16/12/2014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57BE7-4A8B-42D1-A865-8CE5C9CD9A8D}"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ACD57BE7-4A8B-42D1-A865-8CE5C9CD9A8D}"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87B1614-DB43-4F66-8AAD-9F0A174F3B89}" type="datetimeFigureOut">
              <a:rPr lang="en-GB" smtClean="0"/>
              <a:t>16/12/2014</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587B1614-DB43-4F66-8AAD-9F0A174F3B89}" type="datetimeFigureOut">
              <a:rPr lang="en-GB" smtClean="0"/>
              <a:t>16/12/2014</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ACD57BE7-4A8B-42D1-A865-8CE5C9CD9A8D}"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83568" y="2819400"/>
            <a:ext cx="7776864" cy="3489920"/>
          </a:xfrm>
        </p:spPr>
        <p:txBody>
          <a:bodyPr>
            <a:normAutofit lnSpcReduction="10000"/>
          </a:bodyPr>
          <a:lstStyle/>
          <a:p>
            <a:r>
              <a:rPr lang="en-GB" sz="2400" dirty="0" smtClean="0"/>
              <a:t>Unfair Conduct and Plagiarism</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sz="1400" dirty="0" smtClean="0"/>
          </a:p>
          <a:p>
            <a:r>
              <a:rPr lang="en-GB" sz="1400" dirty="0" smtClean="0"/>
              <a:t>Lecturer: </a:t>
            </a:r>
          </a:p>
          <a:p>
            <a:r>
              <a:rPr lang="en-GB" sz="1400" dirty="0" smtClean="0"/>
              <a:t>David Anthony Williams </a:t>
            </a:r>
            <a:r>
              <a:rPr lang="en-GB" sz="1400" dirty="0" err="1" smtClean="0"/>
              <a:t>bsc</a:t>
            </a:r>
            <a:r>
              <a:rPr lang="en-GB" sz="1400" dirty="0" smtClean="0"/>
              <a:t>(</a:t>
            </a:r>
            <a:r>
              <a:rPr lang="en-GB" sz="1400" dirty="0" err="1" smtClean="0"/>
              <a:t>hons</a:t>
            </a:r>
            <a:r>
              <a:rPr lang="en-GB" sz="1400" dirty="0" smtClean="0"/>
              <a:t>) </a:t>
            </a:r>
            <a:r>
              <a:rPr lang="en-GB" sz="1400" dirty="0" err="1" smtClean="0"/>
              <a:t>msc</a:t>
            </a:r>
            <a:endParaRPr lang="en-GB" sz="1400" dirty="0" smtClean="0"/>
          </a:p>
          <a:p>
            <a:endParaRPr lang="en-GB" dirty="0"/>
          </a:p>
        </p:txBody>
      </p:sp>
      <p:sp>
        <p:nvSpPr>
          <p:cNvPr id="2" name="Title 1"/>
          <p:cNvSpPr>
            <a:spLocks noGrp="1"/>
          </p:cNvSpPr>
          <p:nvPr>
            <p:ph type="ctrTitle"/>
          </p:nvPr>
        </p:nvSpPr>
        <p:spPr/>
        <p:txBody>
          <a:bodyPr>
            <a:normAutofit/>
          </a:bodyPr>
          <a:lstStyle/>
          <a:p>
            <a:r>
              <a:rPr lang="en-GB" sz="4800" dirty="0" smtClean="0"/>
              <a:t>Study Skills </a:t>
            </a:r>
            <a:br>
              <a:rPr lang="en-GB" sz="4800" dirty="0" smtClean="0"/>
            </a:br>
            <a:r>
              <a:rPr lang="en-GB" sz="4800" dirty="0" smtClean="0"/>
              <a:t>(Level 4)</a:t>
            </a:r>
            <a:endParaRPr lang="en-GB" sz="4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sz="quarter" idx="1"/>
          </p:nvPr>
        </p:nvSpPr>
        <p:spPr/>
        <p:txBody>
          <a:bodyPr/>
          <a:lstStyle/>
          <a:p>
            <a:pPr marL="0" indent="0" algn="just">
              <a:buNone/>
            </a:pPr>
            <a:r>
              <a:rPr lang="en-GB" dirty="0" smtClean="0"/>
              <a:t>This lecture will focus on avoiding the use of unfair practices when working on a assignments and examinations.</a:t>
            </a:r>
          </a:p>
          <a:p>
            <a:pPr marL="0" indent="0" algn="just">
              <a:buNone/>
            </a:pPr>
            <a:endParaRPr lang="en-GB" dirty="0" smtClean="0"/>
          </a:p>
          <a:p>
            <a:pPr marL="0" indent="0" algn="just">
              <a:buNone/>
            </a:pPr>
            <a:r>
              <a:rPr lang="en-GB" dirty="0" smtClean="0"/>
              <a:t>The two key areas being-</a:t>
            </a:r>
          </a:p>
          <a:p>
            <a:pPr marL="0" indent="0" algn="just"/>
            <a:r>
              <a:rPr lang="en-GB" dirty="0" smtClean="0"/>
              <a:t>Cheating on examinations.</a:t>
            </a:r>
          </a:p>
          <a:p>
            <a:pPr marL="0" indent="0" algn="just"/>
            <a:r>
              <a:rPr lang="en-GB" dirty="0" smtClean="0"/>
              <a:t>Plagiarism.</a:t>
            </a:r>
          </a:p>
          <a:p>
            <a:pPr marL="0" indent="0" algn="just"/>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a:t>
            </a:r>
            <a:r>
              <a:rPr lang="en-GB" dirty="0" smtClean="0"/>
              <a:t>o</a:t>
            </a:r>
            <a:r>
              <a:rPr lang="en-GB" dirty="0" smtClean="0"/>
              <a:t>f Unfair Practices</a:t>
            </a:r>
            <a:endParaRPr lang="en-GB" dirty="0"/>
          </a:p>
        </p:txBody>
      </p:sp>
      <p:sp>
        <p:nvSpPr>
          <p:cNvPr id="3" name="Content Placeholder 2"/>
          <p:cNvSpPr>
            <a:spLocks noGrp="1"/>
          </p:cNvSpPr>
          <p:nvPr>
            <p:ph sz="quarter" idx="1"/>
          </p:nvPr>
        </p:nvSpPr>
        <p:spPr/>
        <p:txBody>
          <a:bodyPr>
            <a:normAutofit/>
          </a:bodyPr>
          <a:lstStyle/>
          <a:p>
            <a:pPr>
              <a:buNone/>
            </a:pPr>
            <a:r>
              <a:rPr lang="en-GB" sz="3200" dirty="0" smtClean="0"/>
              <a:t>The University defines unfair practice as </a:t>
            </a:r>
            <a:r>
              <a:rPr lang="en-GB" sz="3200" dirty="0" smtClean="0"/>
              <a:t>-</a:t>
            </a:r>
          </a:p>
          <a:p>
            <a:pPr algn="ctr">
              <a:buNone/>
            </a:pPr>
            <a:endParaRPr lang="en-GB" sz="3200" dirty="0" smtClean="0"/>
          </a:p>
          <a:p>
            <a:pPr marL="0" indent="0" algn="ctr">
              <a:buNone/>
            </a:pPr>
            <a:r>
              <a:rPr lang="en-GB" sz="3200" i="1" dirty="0" smtClean="0"/>
              <a:t>“Any </a:t>
            </a:r>
            <a:r>
              <a:rPr lang="en-GB" sz="3200" i="1" dirty="0" smtClean="0"/>
              <a:t>act, intentional or otherwise, whereby </a:t>
            </a:r>
            <a:r>
              <a:rPr lang="en-GB" sz="3200" i="1" dirty="0" smtClean="0"/>
              <a:t>a person </a:t>
            </a:r>
            <a:r>
              <a:rPr lang="en-GB" sz="3200" i="1" dirty="0" smtClean="0"/>
              <a:t>may obtain for himself/herself or for another, an unpermitted </a:t>
            </a:r>
            <a:r>
              <a:rPr lang="en-GB" sz="3200" i="1" dirty="0" smtClean="0"/>
              <a:t>advantage.”</a:t>
            </a:r>
          </a:p>
          <a:p>
            <a:pPr marL="0" indent="0" algn="r">
              <a:buNone/>
            </a:pPr>
            <a:endParaRPr lang="en-GB" sz="2400" dirty="0" smtClean="0"/>
          </a:p>
          <a:p>
            <a:pPr marL="0" indent="0" algn="r">
              <a:buNone/>
            </a:pPr>
            <a:r>
              <a:rPr lang="en-GB" sz="2400" dirty="0" smtClean="0"/>
              <a:t>University of Wales Trinity Saint David’s</a:t>
            </a:r>
          </a:p>
          <a:p>
            <a:pPr marL="0" indent="0" algn="r">
              <a:buNone/>
            </a:pPr>
            <a:r>
              <a:rPr lang="en-GB" sz="2400" dirty="0" smtClean="0"/>
              <a:t>Student Handbook 2014</a:t>
            </a:r>
            <a:endParaRPr lang="en-GB" sz="3200" dirty="0" smtClean="0"/>
          </a:p>
          <a:p>
            <a:pPr>
              <a:buNone/>
            </a:pPr>
            <a:endParaRPr lang="en-GB"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Unfair Practices</a:t>
            </a:r>
            <a:endParaRPr lang="en-GB" dirty="0"/>
          </a:p>
        </p:txBody>
      </p:sp>
      <p:sp>
        <p:nvSpPr>
          <p:cNvPr id="3" name="Content Placeholder 2"/>
          <p:cNvSpPr>
            <a:spLocks noGrp="1"/>
          </p:cNvSpPr>
          <p:nvPr>
            <p:ph sz="quarter" idx="1"/>
          </p:nvPr>
        </p:nvSpPr>
        <p:spPr/>
        <p:txBody>
          <a:bodyPr>
            <a:normAutofit lnSpcReduction="10000"/>
          </a:bodyPr>
          <a:lstStyle/>
          <a:p>
            <a:pPr marL="0" indent="0">
              <a:buNone/>
            </a:pPr>
            <a:r>
              <a:rPr lang="en-GB" sz="3200" dirty="0" smtClean="0"/>
              <a:t>Committing unfair practice in assessment is one of the most serious offences in academic life, and its consequences can be severe. </a:t>
            </a:r>
            <a:endParaRPr lang="en-GB" sz="3200" dirty="0" smtClean="0"/>
          </a:p>
          <a:p>
            <a:endParaRPr lang="en-GB" sz="3200" dirty="0" smtClean="0"/>
          </a:p>
          <a:p>
            <a:pPr algn="ctr">
              <a:buNone/>
            </a:pPr>
            <a:r>
              <a:rPr lang="en-GB" sz="3200" i="1" dirty="0" smtClean="0"/>
              <a:t>“Unfair practice </a:t>
            </a:r>
            <a:r>
              <a:rPr lang="en-GB" sz="3200" i="1" dirty="0" smtClean="0"/>
              <a:t>undermines the integrity of scholarship, research, and of the examination and assessment process</a:t>
            </a:r>
            <a:r>
              <a:rPr lang="en-GB" sz="3200" i="1" dirty="0" smtClean="0"/>
              <a:t>.”</a:t>
            </a:r>
          </a:p>
          <a:p>
            <a:pPr marL="0" indent="0" algn="r">
              <a:buNone/>
            </a:pPr>
            <a:endParaRPr lang="en-GB" sz="2400" dirty="0" smtClean="0"/>
          </a:p>
          <a:p>
            <a:pPr marL="0" indent="0" algn="r">
              <a:buNone/>
            </a:pPr>
            <a:r>
              <a:rPr lang="en-GB" sz="2400" dirty="0" smtClean="0"/>
              <a:t>University </a:t>
            </a:r>
            <a:r>
              <a:rPr lang="en-GB" sz="2400" dirty="0" smtClean="0"/>
              <a:t>of Wales Trinity Saint David’s</a:t>
            </a:r>
          </a:p>
          <a:p>
            <a:pPr marL="0" indent="0" algn="r">
              <a:buNone/>
            </a:pPr>
            <a:r>
              <a:rPr lang="en-GB" sz="2400" dirty="0" smtClean="0"/>
              <a:t>Student Handbook 2014</a:t>
            </a:r>
            <a:endParaRPr lang="en-GB" sz="3200" dirty="0" smtClean="0"/>
          </a:p>
          <a:p>
            <a:pPr algn="ctr">
              <a:buNone/>
            </a:pPr>
            <a:endParaRPr lang="en-GB" sz="3200" i="1" dirty="0" smtClean="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Unfair </a:t>
            </a:r>
            <a:r>
              <a:rPr lang="en-GB" sz="3600" dirty="0" smtClean="0"/>
              <a:t>Practice- Cheating at Examination 1</a:t>
            </a:r>
            <a:endParaRPr lang="en-GB" dirty="0"/>
          </a:p>
        </p:txBody>
      </p:sp>
      <p:sp>
        <p:nvSpPr>
          <p:cNvPr id="3" name="Content Placeholder 2"/>
          <p:cNvSpPr>
            <a:spLocks noGrp="1"/>
          </p:cNvSpPr>
          <p:nvPr>
            <p:ph sz="quarter" idx="1"/>
          </p:nvPr>
        </p:nvSpPr>
        <p:spPr>
          <a:xfrm>
            <a:off x="301752" y="1527048"/>
            <a:ext cx="8503920" cy="4854280"/>
          </a:xfrm>
        </p:spPr>
        <p:txBody>
          <a:bodyPr>
            <a:normAutofit fontScale="77500" lnSpcReduction="20000"/>
          </a:bodyPr>
          <a:lstStyle/>
          <a:p>
            <a:pPr marL="0" indent="0" algn="just">
              <a:buNone/>
            </a:pPr>
            <a:r>
              <a:rPr lang="en-GB" sz="3200" dirty="0" smtClean="0"/>
              <a:t>Cheating at Examination can include any of the following.</a:t>
            </a:r>
          </a:p>
          <a:p>
            <a:pPr marL="0" indent="0" algn="just">
              <a:buNone/>
            </a:pPr>
            <a:endParaRPr lang="en-GB" sz="3200" dirty="0" smtClean="0"/>
          </a:p>
          <a:p>
            <a:pPr marL="265113" indent="-265113" algn="just"/>
            <a:r>
              <a:rPr lang="en-GB" sz="3200" dirty="0" smtClean="0"/>
              <a:t>Taking of notes into the exam room (unless otherwise specified).</a:t>
            </a:r>
          </a:p>
          <a:p>
            <a:pPr marL="265113" indent="-265113" algn="just"/>
            <a:r>
              <a:rPr lang="en-GB" sz="3200" dirty="0" smtClean="0"/>
              <a:t>Communication with other candidates during the exam.</a:t>
            </a:r>
          </a:p>
          <a:p>
            <a:pPr marL="265113" indent="-265113" algn="just"/>
            <a:r>
              <a:rPr lang="en-GB" sz="3200" dirty="0" smtClean="0"/>
              <a:t>Gleaning answers or relevant information prior to the exam time slot.</a:t>
            </a:r>
          </a:p>
          <a:p>
            <a:pPr marL="265113" indent="-265113" algn="just"/>
            <a:r>
              <a:rPr lang="en-GB" sz="3200" dirty="0" smtClean="0"/>
              <a:t>Continuing with exam passed allotted time.</a:t>
            </a:r>
          </a:p>
          <a:p>
            <a:pPr marL="265113" indent="-265113" algn="just"/>
            <a:r>
              <a:rPr lang="en-GB" sz="3200" dirty="0" smtClean="0"/>
              <a:t>Use of forbidden items such as telephones etc.</a:t>
            </a:r>
          </a:p>
          <a:p>
            <a:pPr marL="265113" indent="-265113" algn="just"/>
            <a:r>
              <a:rPr lang="en-GB" sz="3200" dirty="0" smtClean="0"/>
              <a:t>Copying from other candidates.</a:t>
            </a:r>
          </a:p>
          <a:p>
            <a:pPr marL="265113" indent="-265113" algn="just"/>
            <a:r>
              <a:rPr lang="en-GB" sz="3200" dirty="0" smtClean="0"/>
              <a:t>Failure to follow ant specific rules laid down for the examination.</a:t>
            </a:r>
            <a:endParaRPr lang="en-GB" sz="3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Unfair </a:t>
            </a:r>
            <a:r>
              <a:rPr lang="en-GB" sz="3600" dirty="0" smtClean="0"/>
              <a:t>Practice- Cheating at Examination 2</a:t>
            </a:r>
            <a:endParaRPr lang="en-GB" dirty="0"/>
          </a:p>
        </p:txBody>
      </p:sp>
      <p:sp>
        <p:nvSpPr>
          <p:cNvPr id="3" name="Content Placeholder 2"/>
          <p:cNvSpPr>
            <a:spLocks noGrp="1"/>
          </p:cNvSpPr>
          <p:nvPr>
            <p:ph sz="quarter" idx="1"/>
          </p:nvPr>
        </p:nvSpPr>
        <p:spPr/>
        <p:txBody>
          <a:bodyPr>
            <a:normAutofit/>
          </a:bodyPr>
          <a:lstStyle/>
          <a:p>
            <a:pPr marL="0" indent="0" algn="just">
              <a:buNone/>
            </a:pPr>
            <a:endParaRPr lang="en-GB" sz="3200" dirty="0" smtClean="0"/>
          </a:p>
          <a:p>
            <a:pPr marL="0" indent="0" algn="just">
              <a:buNone/>
            </a:pPr>
            <a:r>
              <a:rPr lang="en-GB" sz="3200" dirty="0" smtClean="0"/>
              <a:t>Cheating </a:t>
            </a:r>
            <a:r>
              <a:rPr lang="en-GB" sz="3200" dirty="0" smtClean="0"/>
              <a:t>in exams is unfair practice and will be dealt with by the University </a:t>
            </a:r>
            <a:r>
              <a:rPr lang="en-GB" sz="3200" dirty="0" smtClean="0"/>
              <a:t>in accordance </a:t>
            </a:r>
            <a:r>
              <a:rPr lang="en-GB" sz="3200" dirty="0" smtClean="0"/>
              <a:t>with the procedures in Chapter 13 of the Academic Quality Handbook</a:t>
            </a:r>
            <a:r>
              <a:rPr lang="en-GB" sz="3200" dirty="0" smtClean="0"/>
              <a:t>.</a:t>
            </a:r>
            <a:endParaRPr lang="en-GB" sz="3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Unfair </a:t>
            </a:r>
            <a:r>
              <a:rPr lang="en-GB" sz="3200" dirty="0" smtClean="0"/>
              <a:t>Practice- </a:t>
            </a:r>
            <a:r>
              <a:rPr lang="en-GB" sz="3200" dirty="0" smtClean="0"/>
              <a:t>Plagiarism</a:t>
            </a:r>
            <a:endParaRPr lang="en-GB" dirty="0"/>
          </a:p>
        </p:txBody>
      </p:sp>
      <p:sp>
        <p:nvSpPr>
          <p:cNvPr id="3" name="Content Placeholder 2"/>
          <p:cNvSpPr>
            <a:spLocks noGrp="1"/>
          </p:cNvSpPr>
          <p:nvPr>
            <p:ph sz="quarter" idx="1"/>
          </p:nvPr>
        </p:nvSpPr>
        <p:spPr>
          <a:xfrm>
            <a:off x="301752" y="1527048"/>
            <a:ext cx="8503920" cy="4782272"/>
          </a:xfrm>
        </p:spPr>
        <p:txBody>
          <a:bodyPr>
            <a:normAutofit/>
          </a:bodyPr>
          <a:lstStyle/>
          <a:p>
            <a:pPr marL="0" indent="0" algn="just">
              <a:buNone/>
            </a:pPr>
            <a:r>
              <a:rPr lang="en-GB" dirty="0" smtClean="0"/>
              <a:t>Plagiarism is one type of unfair practice. Plagiarism is passing off, or attempting to </a:t>
            </a:r>
            <a:r>
              <a:rPr lang="en-GB" dirty="0" smtClean="0"/>
              <a:t>pass off</a:t>
            </a:r>
            <a:r>
              <a:rPr lang="en-GB" dirty="0" smtClean="0"/>
              <a:t>, another’s work as your own. </a:t>
            </a:r>
          </a:p>
          <a:p>
            <a:pPr>
              <a:buNone/>
            </a:pPr>
            <a:r>
              <a:rPr lang="en-GB" dirty="0" smtClean="0"/>
              <a:t>It </a:t>
            </a:r>
            <a:r>
              <a:rPr lang="en-GB" dirty="0" smtClean="0"/>
              <a:t>includes copying the </a:t>
            </a:r>
            <a:endParaRPr lang="en-GB" dirty="0" smtClean="0"/>
          </a:p>
          <a:p>
            <a:pPr marL="502920" indent="-457200"/>
            <a:r>
              <a:rPr lang="en-GB" dirty="0" smtClean="0"/>
              <a:t>Words</a:t>
            </a:r>
          </a:p>
          <a:p>
            <a:pPr marL="502920" indent="-457200"/>
            <a:r>
              <a:rPr lang="en-GB" dirty="0" smtClean="0"/>
              <a:t>Ideas</a:t>
            </a:r>
          </a:p>
          <a:p>
            <a:pPr marL="502920" indent="-457200"/>
            <a:r>
              <a:rPr lang="en-GB" dirty="0" smtClean="0"/>
              <a:t>Images </a:t>
            </a:r>
          </a:p>
          <a:p>
            <a:pPr marL="502920" indent="-457200"/>
            <a:r>
              <a:rPr lang="en-GB" dirty="0" smtClean="0"/>
              <a:t>R</a:t>
            </a:r>
            <a:r>
              <a:rPr lang="en-GB" dirty="0" smtClean="0"/>
              <a:t>esearch </a:t>
            </a:r>
            <a:r>
              <a:rPr lang="en-GB" dirty="0" smtClean="0"/>
              <a:t>results </a:t>
            </a:r>
            <a:endParaRPr lang="en-GB" dirty="0" smtClean="0"/>
          </a:p>
          <a:p>
            <a:pPr marL="0" indent="0" algn="just">
              <a:buNone/>
            </a:pPr>
            <a:r>
              <a:rPr lang="en-GB" dirty="0" smtClean="0"/>
              <a:t>of </a:t>
            </a:r>
            <a:r>
              <a:rPr lang="en-GB" dirty="0" smtClean="0"/>
              <a:t>another without acknowledgement, whether those words etc. </a:t>
            </a:r>
            <a:r>
              <a:rPr lang="en-GB" dirty="0" smtClean="0"/>
              <a:t> are published </a:t>
            </a:r>
            <a:r>
              <a:rPr lang="en-GB" dirty="0" smtClean="0"/>
              <a:t>or unpublished. </a:t>
            </a:r>
            <a:endParaRPr lang="en-GB" dirty="0"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Plagiarism</a:t>
            </a:r>
            <a:endParaRPr lang="en-GB" dirty="0"/>
          </a:p>
        </p:txBody>
      </p:sp>
      <p:sp>
        <p:nvSpPr>
          <p:cNvPr id="3" name="Content Placeholder 2"/>
          <p:cNvSpPr>
            <a:spLocks noGrp="1"/>
          </p:cNvSpPr>
          <p:nvPr>
            <p:ph sz="quarter" idx="1"/>
          </p:nvPr>
        </p:nvSpPr>
        <p:spPr/>
        <p:txBody>
          <a:bodyPr/>
          <a:lstStyle/>
          <a:p>
            <a:pPr marL="0" indent="0" algn="just">
              <a:buNone/>
            </a:pPr>
            <a:r>
              <a:rPr lang="en-GB" dirty="0" smtClean="0"/>
              <a:t>As a student you might be aware that there is increasing concern in Higher Education about plagiarism.</a:t>
            </a:r>
          </a:p>
          <a:p>
            <a:pPr marL="0" indent="0" algn="just">
              <a:buNone/>
            </a:pPr>
            <a:endParaRPr lang="en-GB" dirty="0" smtClean="0"/>
          </a:p>
          <a:p>
            <a:pPr marL="0" indent="0" algn="just">
              <a:buNone/>
            </a:pPr>
            <a:r>
              <a:rPr lang="en-GB" dirty="0" smtClean="0"/>
              <a:t>Definitions of the term from several university sources are as follows-</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Plagiarism</a:t>
            </a:r>
            <a:endParaRPr lang="en-GB" dirty="0"/>
          </a:p>
        </p:txBody>
      </p:sp>
      <p:sp>
        <p:nvSpPr>
          <p:cNvPr id="3" name="Content Placeholder 2"/>
          <p:cNvSpPr>
            <a:spLocks noGrp="1"/>
          </p:cNvSpPr>
          <p:nvPr>
            <p:ph sz="quarter" idx="1"/>
          </p:nvPr>
        </p:nvSpPr>
        <p:spPr/>
        <p:txBody>
          <a:bodyPr>
            <a:normAutofit lnSpcReduction="10000"/>
          </a:bodyPr>
          <a:lstStyle/>
          <a:p>
            <a:pPr>
              <a:buNone/>
            </a:pPr>
            <a:r>
              <a:rPr lang="en-GB" sz="2800" dirty="0" smtClean="0"/>
              <a:t>Plagiarism </a:t>
            </a:r>
            <a:r>
              <a:rPr lang="en-GB" sz="2800" dirty="0" smtClean="0"/>
              <a:t>is -</a:t>
            </a:r>
            <a:endParaRPr lang="en-GB" sz="2800" dirty="0" smtClean="0"/>
          </a:p>
          <a:p>
            <a:pPr marL="0" indent="0">
              <a:buNone/>
            </a:pPr>
            <a:endParaRPr lang="en-GB" dirty="0" smtClean="0"/>
          </a:p>
          <a:p>
            <a:pPr marL="0" indent="0" algn="ctr">
              <a:buNone/>
            </a:pPr>
            <a:r>
              <a:rPr lang="en-GB" sz="3200" i="1" dirty="0" smtClean="0"/>
              <a:t>“The </a:t>
            </a:r>
            <a:r>
              <a:rPr lang="en-GB" sz="3200" i="1" dirty="0" smtClean="0"/>
              <a:t>use and presentation of somebody else’s work as though it </a:t>
            </a:r>
            <a:r>
              <a:rPr lang="en-GB" sz="3200" i="1" dirty="0" smtClean="0"/>
              <a:t>were your </a:t>
            </a:r>
            <a:r>
              <a:rPr lang="en-GB" sz="3200" i="1" dirty="0" smtClean="0"/>
              <a:t>own. This includes plagiarism of a colleague’s work, from </a:t>
            </a:r>
            <a:r>
              <a:rPr lang="en-GB" sz="3200" i="1" dirty="0" smtClean="0"/>
              <a:t>a textbook</a:t>
            </a:r>
            <a:r>
              <a:rPr lang="en-GB" sz="3200" i="1" dirty="0" smtClean="0"/>
              <a:t>, from the Internet, from a journal, or from other sources</a:t>
            </a:r>
            <a:r>
              <a:rPr lang="en-GB" sz="3200" i="1" dirty="0" smtClean="0"/>
              <a:t>.”</a:t>
            </a:r>
          </a:p>
          <a:p>
            <a:pPr marL="0" indent="0" algn="r">
              <a:buNone/>
            </a:pPr>
            <a:endParaRPr lang="en-GB" sz="2400" dirty="0" smtClean="0"/>
          </a:p>
          <a:p>
            <a:pPr marL="0" indent="0" algn="r">
              <a:buNone/>
            </a:pPr>
            <a:r>
              <a:rPr lang="en-GB" sz="2400" dirty="0" smtClean="0"/>
              <a:t>University </a:t>
            </a:r>
            <a:r>
              <a:rPr lang="en-GB" sz="2400" dirty="0" smtClean="0"/>
              <a:t>of </a:t>
            </a:r>
            <a:r>
              <a:rPr lang="en-GB" sz="2400" dirty="0" smtClean="0"/>
              <a:t>Hull</a:t>
            </a:r>
            <a:endParaRPr lang="en-GB" sz="2400" dirty="0" smtClean="0"/>
          </a:p>
          <a:p>
            <a:pPr marL="0" indent="0" algn="r">
              <a:buNone/>
            </a:pPr>
            <a:r>
              <a:rPr lang="en-GB" sz="2400" dirty="0" smtClean="0"/>
              <a:t>Study skills Handbook</a:t>
            </a:r>
            <a:endParaRPr lang="en-GB" sz="3200" dirty="0" smtClean="0"/>
          </a:p>
          <a:p>
            <a:pPr marL="0" indent="0" algn="r">
              <a:buNone/>
            </a:pPr>
            <a:endParaRPr lang="en-GB" sz="2800" i="1" dirty="0" smtClean="0"/>
          </a:p>
          <a:p>
            <a:pPr marL="0" indent="0">
              <a:buNone/>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Plagiarism</a:t>
            </a:r>
            <a:endParaRPr lang="en-GB" dirty="0"/>
          </a:p>
        </p:txBody>
      </p:sp>
      <p:sp>
        <p:nvSpPr>
          <p:cNvPr id="3" name="Content Placeholder 2"/>
          <p:cNvSpPr>
            <a:spLocks noGrp="1"/>
          </p:cNvSpPr>
          <p:nvPr>
            <p:ph sz="quarter" idx="1"/>
          </p:nvPr>
        </p:nvSpPr>
        <p:spPr/>
        <p:txBody>
          <a:bodyPr/>
          <a:lstStyle/>
          <a:p>
            <a:pPr>
              <a:buNone/>
            </a:pPr>
            <a:r>
              <a:rPr lang="en-GB" sz="2800" dirty="0" smtClean="0"/>
              <a:t>Plagiarism is defined </a:t>
            </a:r>
            <a:r>
              <a:rPr lang="en-GB" sz="2800" dirty="0" smtClean="0"/>
              <a:t>as- </a:t>
            </a:r>
          </a:p>
          <a:p>
            <a:pPr>
              <a:buNone/>
            </a:pPr>
            <a:endParaRPr lang="en-GB" dirty="0" smtClean="0"/>
          </a:p>
          <a:p>
            <a:pPr algn="ctr">
              <a:buNone/>
            </a:pPr>
            <a:r>
              <a:rPr lang="en-GB" sz="3200" i="1" dirty="0" smtClean="0"/>
              <a:t>“the </a:t>
            </a:r>
            <a:r>
              <a:rPr lang="en-GB" sz="3200" i="1" dirty="0" smtClean="0"/>
              <a:t>unacknowledged use of another person’s ideas, words or </a:t>
            </a:r>
            <a:r>
              <a:rPr lang="en-GB" sz="3200" i="1" dirty="0" smtClean="0"/>
              <a:t>works either </a:t>
            </a:r>
            <a:r>
              <a:rPr lang="en-GB" sz="3200" i="1" dirty="0" smtClean="0"/>
              <a:t>verbatim or in substance without specific acknowledgement</a:t>
            </a:r>
            <a:r>
              <a:rPr lang="en-GB" sz="3200" i="1" dirty="0" smtClean="0"/>
              <a:t>.”</a:t>
            </a:r>
          </a:p>
          <a:p>
            <a:pPr marL="0" indent="0" algn="r">
              <a:buNone/>
            </a:pPr>
            <a:endParaRPr lang="en-GB" sz="2400" dirty="0" smtClean="0"/>
          </a:p>
          <a:p>
            <a:pPr marL="0" indent="0" algn="r">
              <a:buNone/>
            </a:pPr>
            <a:r>
              <a:rPr lang="en-GB" sz="2400" dirty="0" smtClean="0"/>
              <a:t>University </a:t>
            </a:r>
            <a:r>
              <a:rPr lang="en-GB" sz="2400" dirty="0" smtClean="0"/>
              <a:t>of </a:t>
            </a:r>
            <a:r>
              <a:rPr lang="en-GB" sz="2400" dirty="0" smtClean="0"/>
              <a:t>Newcastle</a:t>
            </a:r>
            <a:endParaRPr lang="en-GB" sz="2400" dirty="0" smtClean="0"/>
          </a:p>
          <a:p>
            <a:pPr marL="0" indent="0" algn="r">
              <a:buNone/>
            </a:pPr>
            <a:r>
              <a:rPr lang="en-GB" sz="2400" dirty="0" smtClean="0"/>
              <a:t>Study skills Handbook</a:t>
            </a:r>
            <a:endParaRPr lang="en-GB" sz="3200" dirty="0" smtClean="0"/>
          </a:p>
          <a:p>
            <a:pPr algn="ctr">
              <a:buNone/>
            </a:pPr>
            <a:endParaRPr lang="en-GB" sz="3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Constitutes Plagiarism</a:t>
            </a:r>
            <a:endParaRPr lang="en-GB" dirty="0"/>
          </a:p>
        </p:txBody>
      </p:sp>
      <p:sp>
        <p:nvSpPr>
          <p:cNvPr id="3" name="Content Placeholder 2"/>
          <p:cNvSpPr>
            <a:spLocks noGrp="1"/>
          </p:cNvSpPr>
          <p:nvPr>
            <p:ph sz="quarter" idx="1"/>
          </p:nvPr>
        </p:nvSpPr>
        <p:spPr>
          <a:xfrm>
            <a:off x="301752" y="1527048"/>
            <a:ext cx="8503920" cy="4854280"/>
          </a:xfrm>
        </p:spPr>
        <p:txBody>
          <a:bodyPr>
            <a:normAutofit fontScale="92500"/>
          </a:bodyPr>
          <a:lstStyle/>
          <a:p>
            <a:pPr marL="0" indent="0">
              <a:buNone/>
            </a:pPr>
            <a:r>
              <a:rPr lang="en-GB" dirty="0" smtClean="0"/>
              <a:t>It is </a:t>
            </a:r>
            <a:r>
              <a:rPr lang="en-GB" dirty="0" smtClean="0"/>
              <a:t>plagiarism to –</a:t>
            </a:r>
          </a:p>
          <a:p>
            <a:pPr marL="176213" indent="-176213"/>
            <a:r>
              <a:rPr lang="en-GB" dirty="0" smtClean="0"/>
              <a:t>C</a:t>
            </a:r>
            <a:r>
              <a:rPr lang="en-GB" dirty="0" smtClean="0"/>
              <a:t>opy </a:t>
            </a:r>
            <a:r>
              <a:rPr lang="en-GB" dirty="0" smtClean="0"/>
              <a:t>the work of another student, of a member of staff or a published article without crediting the author. </a:t>
            </a:r>
            <a:endParaRPr lang="en-GB" dirty="0" smtClean="0"/>
          </a:p>
          <a:p>
            <a:pPr marL="176213" indent="-176213"/>
            <a:r>
              <a:rPr lang="en-GB" dirty="0" smtClean="0"/>
              <a:t>Submit work that someone else has completed for you.</a:t>
            </a:r>
          </a:p>
          <a:p>
            <a:pPr marL="176213" indent="-176213"/>
            <a:r>
              <a:rPr lang="en-GB" dirty="0" smtClean="0"/>
              <a:t>Persons </a:t>
            </a:r>
            <a:r>
              <a:rPr lang="en-GB" dirty="0" smtClean="0"/>
              <a:t>who allow their work to be plagiarised are also guilty. </a:t>
            </a:r>
            <a:endParaRPr lang="en-GB" dirty="0" smtClean="0"/>
          </a:p>
          <a:p>
            <a:pPr marL="176213" indent="-176213"/>
            <a:r>
              <a:rPr lang="en-GB" dirty="0" smtClean="0"/>
              <a:t>Plagiarism </a:t>
            </a:r>
            <a:r>
              <a:rPr lang="en-GB" dirty="0" smtClean="0"/>
              <a:t>is also submitting work for an assignment that has been submitted for another assignment before without acknowledging that this is the case – this is self-plagiarism.</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avoid plagiarism</a:t>
            </a:r>
            <a:endParaRPr lang="en-GB" dirty="0"/>
          </a:p>
        </p:txBody>
      </p:sp>
      <p:sp>
        <p:nvSpPr>
          <p:cNvPr id="3" name="Content Placeholder 2"/>
          <p:cNvSpPr>
            <a:spLocks noGrp="1"/>
          </p:cNvSpPr>
          <p:nvPr>
            <p:ph sz="quarter" idx="1"/>
          </p:nvPr>
        </p:nvSpPr>
        <p:spPr/>
        <p:txBody>
          <a:bodyPr>
            <a:normAutofit fontScale="92500" lnSpcReduction="10000"/>
          </a:bodyPr>
          <a:lstStyle/>
          <a:p>
            <a:pPr marL="0" indent="0">
              <a:buNone/>
            </a:pPr>
            <a:r>
              <a:rPr lang="en-GB" dirty="0" smtClean="0"/>
              <a:t>Coursework</a:t>
            </a:r>
            <a:r>
              <a:rPr lang="en-GB" dirty="0" smtClean="0"/>
              <a:t>, dissertations, or creative work are meant to be your own original work.</a:t>
            </a:r>
          </a:p>
          <a:p>
            <a:pPr marL="0" indent="0">
              <a:buNone/>
            </a:pPr>
            <a:endParaRPr lang="en-GB" dirty="0" smtClean="0"/>
          </a:p>
          <a:p>
            <a:pPr marL="0" indent="0">
              <a:buNone/>
            </a:pPr>
            <a:r>
              <a:rPr lang="en-GB" dirty="0" smtClean="0"/>
              <a:t>Obviously </a:t>
            </a:r>
            <a:r>
              <a:rPr lang="en-GB" dirty="0" smtClean="0"/>
              <a:t>you will use the work of others. Not only is this inevitable, it is expected. </a:t>
            </a:r>
            <a:r>
              <a:rPr lang="en-GB" dirty="0" smtClean="0"/>
              <a:t> All scholarship </a:t>
            </a:r>
            <a:r>
              <a:rPr lang="en-GB" dirty="0" smtClean="0"/>
              <a:t>builds on the work of others. The important thing to remember is always </a:t>
            </a:r>
            <a:r>
              <a:rPr lang="en-GB" dirty="0" smtClean="0"/>
              <a:t>to acknowledge </a:t>
            </a:r>
            <a:r>
              <a:rPr lang="en-GB" dirty="0" smtClean="0"/>
              <a:t>your sources. </a:t>
            </a:r>
            <a:endParaRPr lang="en-GB" dirty="0" smtClean="0"/>
          </a:p>
          <a:p>
            <a:pPr marL="0" indent="0">
              <a:buNone/>
            </a:pPr>
            <a:endParaRPr lang="en-GB" dirty="0" smtClean="0"/>
          </a:p>
          <a:p>
            <a:pPr marL="0" indent="0">
              <a:buNone/>
            </a:pPr>
            <a:r>
              <a:rPr lang="en-GB" dirty="0" smtClean="0"/>
              <a:t>All </a:t>
            </a:r>
            <a:r>
              <a:rPr lang="en-GB" dirty="0" smtClean="0"/>
              <a:t>Schools will provide sessions on referencing </a:t>
            </a:r>
            <a:r>
              <a:rPr lang="en-GB" dirty="0" smtClean="0"/>
              <a:t>and plagiarism </a:t>
            </a:r>
            <a:r>
              <a:rPr lang="en-GB" dirty="0" smtClean="0"/>
              <a:t>but as a general rule of thumb observe the following guidelines:</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Avoid  Plagiarism 2- Hints and tips</a:t>
            </a:r>
            <a:endParaRPr lang="en-GB" dirty="0"/>
          </a:p>
        </p:txBody>
      </p:sp>
      <p:sp>
        <p:nvSpPr>
          <p:cNvPr id="3" name="Content Placeholder 2"/>
          <p:cNvSpPr>
            <a:spLocks noGrp="1"/>
          </p:cNvSpPr>
          <p:nvPr>
            <p:ph sz="quarter" idx="1"/>
          </p:nvPr>
        </p:nvSpPr>
        <p:spPr>
          <a:xfrm>
            <a:off x="301752" y="1527048"/>
            <a:ext cx="8503920" cy="4854280"/>
          </a:xfrm>
        </p:spPr>
        <p:txBody>
          <a:bodyPr>
            <a:normAutofit fontScale="92500" lnSpcReduction="20000"/>
          </a:bodyPr>
          <a:lstStyle/>
          <a:p>
            <a:r>
              <a:rPr lang="en-GB" dirty="0" smtClean="0"/>
              <a:t>Use </a:t>
            </a:r>
            <a:r>
              <a:rPr lang="en-GB" dirty="0" smtClean="0"/>
              <a:t>your own words, no matter how poor you believe your written skills to be;</a:t>
            </a:r>
          </a:p>
          <a:p>
            <a:r>
              <a:rPr lang="en-GB" dirty="0" smtClean="0"/>
              <a:t>Avoid </a:t>
            </a:r>
            <a:r>
              <a:rPr lang="en-GB" dirty="0" smtClean="0"/>
              <a:t>using too many quotations;</a:t>
            </a:r>
          </a:p>
          <a:p>
            <a:r>
              <a:rPr lang="en-GB" dirty="0" smtClean="0"/>
              <a:t>Accurately </a:t>
            </a:r>
            <a:r>
              <a:rPr lang="en-GB" dirty="0" smtClean="0"/>
              <a:t>reference your sources;</a:t>
            </a:r>
          </a:p>
          <a:p>
            <a:r>
              <a:rPr lang="en-GB" dirty="0" smtClean="0"/>
              <a:t>Do </a:t>
            </a:r>
            <a:r>
              <a:rPr lang="en-GB" dirty="0" smtClean="0"/>
              <a:t>not copy down information word for word;</a:t>
            </a:r>
          </a:p>
          <a:p>
            <a:r>
              <a:rPr lang="en-GB" dirty="0" smtClean="0"/>
              <a:t>Use </a:t>
            </a:r>
            <a:r>
              <a:rPr lang="en-GB" dirty="0" smtClean="0"/>
              <a:t>a different coloured pen to copy quotes or when writing any other information </a:t>
            </a:r>
            <a:r>
              <a:rPr lang="en-GB" dirty="0" smtClean="0"/>
              <a:t>down word </a:t>
            </a:r>
            <a:r>
              <a:rPr lang="en-GB" dirty="0" smtClean="0"/>
              <a:t>for word. It will help you to identify the extent to which you are copying;</a:t>
            </a:r>
          </a:p>
          <a:p>
            <a:r>
              <a:rPr lang="en-GB" dirty="0" smtClean="0"/>
              <a:t>Write </a:t>
            </a:r>
            <a:r>
              <a:rPr lang="en-GB" dirty="0" smtClean="0"/>
              <a:t>your notes in your own words. Read a passage and then cover the page </a:t>
            </a:r>
            <a:r>
              <a:rPr lang="en-GB" dirty="0" smtClean="0"/>
              <a:t>and summarise </a:t>
            </a:r>
            <a:r>
              <a:rPr lang="en-GB" dirty="0" smtClean="0"/>
              <a:t>out loud in your own words, then make your own notes;</a:t>
            </a:r>
          </a:p>
          <a:p>
            <a:r>
              <a:rPr lang="en-GB" dirty="0" smtClean="0"/>
              <a:t>If </a:t>
            </a:r>
            <a:r>
              <a:rPr lang="en-GB" dirty="0" smtClean="0"/>
              <a:t>you omit words from a direct quote indicate this by using three dots </a:t>
            </a:r>
            <a:r>
              <a:rPr lang="en-GB" dirty="0" smtClean="0"/>
              <a:t>inside parentheses </a:t>
            </a:r>
            <a:r>
              <a:rPr lang="en-GB" dirty="0" smtClean="0"/>
              <a:t>(…).</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Plagiarism Guidelines 1</a:t>
            </a:r>
            <a:endParaRPr lang="en-GB" dirty="0"/>
          </a:p>
        </p:txBody>
      </p:sp>
      <p:sp>
        <p:nvSpPr>
          <p:cNvPr id="3" name="Content Placeholder 2"/>
          <p:cNvSpPr>
            <a:spLocks noGrp="1"/>
          </p:cNvSpPr>
          <p:nvPr>
            <p:ph sz="quarter" idx="1"/>
          </p:nvPr>
        </p:nvSpPr>
        <p:spPr/>
        <p:txBody>
          <a:bodyPr/>
          <a:lstStyle/>
          <a:p>
            <a:pPr marL="0" indent="0">
              <a:buNone/>
            </a:pPr>
            <a:r>
              <a:rPr lang="en-GB" dirty="0" smtClean="0"/>
              <a:t>Anything that is copied or quoted from another source, including electronic </a:t>
            </a:r>
            <a:r>
              <a:rPr lang="en-GB" dirty="0" smtClean="0"/>
              <a:t>sources such </a:t>
            </a:r>
            <a:r>
              <a:rPr lang="en-GB" dirty="0" smtClean="0"/>
              <a:t>as the internet, must be in quotation marks and attributed to the original </a:t>
            </a:r>
            <a:r>
              <a:rPr lang="en-GB" dirty="0" smtClean="0"/>
              <a:t>author. </a:t>
            </a:r>
          </a:p>
          <a:p>
            <a:r>
              <a:rPr lang="en-GB" dirty="0" smtClean="0"/>
              <a:t>This </a:t>
            </a:r>
            <a:r>
              <a:rPr lang="en-GB" dirty="0" smtClean="0"/>
              <a:t>may be in the body of the text or as a footnote. Full details of a source may </a:t>
            </a:r>
            <a:r>
              <a:rPr lang="en-GB" dirty="0" smtClean="0"/>
              <a:t>be</a:t>
            </a:r>
            <a:r>
              <a:rPr lang="en-GB" dirty="0" smtClean="0"/>
              <a:t> contained in a bibliography. </a:t>
            </a:r>
            <a:endParaRPr lang="en-GB" dirty="0" smtClean="0"/>
          </a:p>
          <a:p>
            <a:r>
              <a:rPr lang="en-GB" dirty="0" smtClean="0"/>
              <a:t>Whatever </a:t>
            </a:r>
            <a:r>
              <a:rPr lang="en-GB" dirty="0" smtClean="0"/>
              <a:t>method is used, always acknowledge </a:t>
            </a:r>
            <a:r>
              <a:rPr lang="en-GB" dirty="0" smtClean="0"/>
              <a:t>your source </a:t>
            </a:r>
            <a:r>
              <a:rPr lang="en-GB" dirty="0" smtClean="0"/>
              <a:t>and give full details of it (i.e. title, author, and page number).</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Plagiarism Guidelines </a:t>
            </a:r>
            <a:r>
              <a:rPr lang="en-GB" dirty="0" smtClean="0"/>
              <a:t>2</a:t>
            </a:r>
            <a:endParaRPr lang="en-GB" dirty="0"/>
          </a:p>
        </p:txBody>
      </p:sp>
      <p:sp>
        <p:nvSpPr>
          <p:cNvPr id="3" name="Content Placeholder 2"/>
          <p:cNvSpPr>
            <a:spLocks noGrp="1"/>
          </p:cNvSpPr>
          <p:nvPr>
            <p:ph sz="quarter" idx="1"/>
          </p:nvPr>
        </p:nvSpPr>
        <p:spPr>
          <a:xfrm>
            <a:off x="301752" y="1527048"/>
            <a:ext cx="8503920" cy="4854280"/>
          </a:xfrm>
        </p:spPr>
        <p:txBody>
          <a:bodyPr>
            <a:normAutofit/>
          </a:bodyPr>
          <a:lstStyle/>
          <a:p>
            <a:pPr marL="0" indent="0">
              <a:buNone/>
            </a:pPr>
            <a:r>
              <a:rPr lang="en-GB" dirty="0" smtClean="0"/>
              <a:t>Synthesising the work of others involves putting their ideas into your words. This </a:t>
            </a:r>
            <a:r>
              <a:rPr lang="en-GB" dirty="0" smtClean="0"/>
              <a:t>is fine </a:t>
            </a:r>
            <a:r>
              <a:rPr lang="en-GB" dirty="0" smtClean="0"/>
              <a:t>but you must acknowledge your source. This can be done in a number of </a:t>
            </a:r>
            <a:r>
              <a:rPr lang="en-GB" dirty="0" smtClean="0"/>
              <a:t>ways depending </a:t>
            </a:r>
            <a:r>
              <a:rPr lang="en-GB" dirty="0" smtClean="0"/>
              <a:t>on the context. For example: </a:t>
            </a:r>
            <a:endParaRPr lang="en-GB" dirty="0" smtClean="0"/>
          </a:p>
          <a:p>
            <a:pPr marL="0" indent="0"/>
            <a:r>
              <a:rPr lang="en-GB" dirty="0" smtClean="0"/>
              <a:t>'Hart </a:t>
            </a:r>
            <a:r>
              <a:rPr lang="en-GB" dirty="0" smtClean="0"/>
              <a:t>maintains that...’ </a:t>
            </a:r>
            <a:endParaRPr lang="en-GB" dirty="0" smtClean="0"/>
          </a:p>
          <a:p>
            <a:pPr marL="0" indent="0"/>
            <a:r>
              <a:rPr lang="en-GB" dirty="0" smtClean="0"/>
              <a:t>'Hart provides evidence </a:t>
            </a:r>
            <a:r>
              <a:rPr lang="en-GB" dirty="0" smtClean="0"/>
              <a:t>for</a:t>
            </a:r>
            <a:r>
              <a:rPr lang="en-GB" dirty="0" smtClean="0"/>
              <a:t>..’</a:t>
            </a:r>
          </a:p>
          <a:p>
            <a:pPr marL="0" indent="0"/>
            <a:r>
              <a:rPr lang="en-GB" dirty="0" smtClean="0"/>
              <a:t>'It </a:t>
            </a:r>
            <a:r>
              <a:rPr lang="en-GB" dirty="0" smtClean="0"/>
              <a:t>is argued, or submitted by Hart that...’ </a:t>
            </a:r>
            <a:endParaRPr lang="en-GB" dirty="0" smtClean="0"/>
          </a:p>
          <a:p>
            <a:pPr marL="0" indent="0">
              <a:buNone/>
            </a:pPr>
            <a:endParaRPr lang="en-GB" dirty="0" smtClean="0"/>
          </a:p>
          <a:p>
            <a:pPr marL="0" indent="0">
              <a:buNone/>
            </a:pPr>
            <a:r>
              <a:rPr lang="en-GB" dirty="0" smtClean="0"/>
              <a:t>Then </a:t>
            </a:r>
            <a:r>
              <a:rPr lang="en-GB" dirty="0" smtClean="0"/>
              <a:t>give the source of </a:t>
            </a:r>
            <a:r>
              <a:rPr lang="en-GB" dirty="0" smtClean="0"/>
              <a:t>the original </a:t>
            </a:r>
            <a:r>
              <a:rPr lang="en-GB" dirty="0" smtClean="0"/>
              <a:t>work.</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Plagiarism Guidelines </a:t>
            </a:r>
            <a:r>
              <a:rPr lang="en-GB" dirty="0" smtClean="0"/>
              <a:t>3</a:t>
            </a:r>
            <a:endParaRPr lang="en-GB" dirty="0"/>
          </a:p>
        </p:txBody>
      </p:sp>
      <p:sp>
        <p:nvSpPr>
          <p:cNvPr id="3" name="Content Placeholder 2"/>
          <p:cNvSpPr>
            <a:spLocks noGrp="1"/>
          </p:cNvSpPr>
          <p:nvPr>
            <p:ph sz="quarter" idx="1"/>
          </p:nvPr>
        </p:nvSpPr>
        <p:spPr>
          <a:xfrm>
            <a:off x="301752" y="1527048"/>
            <a:ext cx="8503920" cy="4710264"/>
          </a:xfrm>
        </p:spPr>
        <p:txBody>
          <a:bodyPr>
            <a:normAutofit/>
          </a:bodyPr>
          <a:lstStyle/>
          <a:p>
            <a:pPr marL="0" indent="0">
              <a:buNone/>
            </a:pPr>
            <a:r>
              <a:rPr lang="en-GB" dirty="0" smtClean="0"/>
              <a:t>Where you are generally indebted for your ideas to one or two main sources, this </a:t>
            </a:r>
            <a:r>
              <a:rPr lang="en-GB" dirty="0" smtClean="0"/>
              <a:t>can be </a:t>
            </a:r>
            <a:r>
              <a:rPr lang="en-GB" dirty="0" smtClean="0"/>
              <a:t>a bit trickier</a:t>
            </a:r>
            <a:r>
              <a:rPr lang="en-GB" dirty="0" smtClean="0"/>
              <a:t>.</a:t>
            </a:r>
          </a:p>
          <a:p>
            <a:pPr marL="0" indent="0">
              <a:buNone/>
            </a:pPr>
            <a:r>
              <a:rPr lang="en-GB" dirty="0" smtClean="0"/>
              <a:t> </a:t>
            </a:r>
          </a:p>
          <a:p>
            <a:r>
              <a:rPr lang="en-GB" dirty="0" smtClean="0"/>
              <a:t>If </a:t>
            </a:r>
            <a:r>
              <a:rPr lang="en-GB" dirty="0" smtClean="0"/>
              <a:t>the ideas or the way they are presented come from one or </a:t>
            </a:r>
            <a:r>
              <a:rPr lang="en-GB" dirty="0" smtClean="0"/>
              <a:t>two sources</a:t>
            </a:r>
            <a:r>
              <a:rPr lang="en-GB" dirty="0" smtClean="0"/>
              <a:t>, make this clear. </a:t>
            </a:r>
            <a:endParaRPr lang="en-GB" dirty="0" smtClean="0"/>
          </a:p>
          <a:p>
            <a:r>
              <a:rPr lang="en-GB" dirty="0" smtClean="0"/>
              <a:t>Do </a:t>
            </a:r>
            <a:r>
              <a:rPr lang="en-GB" dirty="0" smtClean="0"/>
              <a:t>the same if they come from lectures. </a:t>
            </a:r>
            <a:endParaRPr lang="en-GB" dirty="0" smtClean="0"/>
          </a:p>
          <a:p>
            <a:pPr marL="0" indent="0">
              <a:buNone/>
            </a:pPr>
            <a:endParaRPr lang="en-GB" dirty="0" smtClean="0"/>
          </a:p>
          <a:p>
            <a:pPr marL="0" indent="0">
              <a:buNone/>
            </a:pPr>
            <a:r>
              <a:rPr lang="en-GB" dirty="0" smtClean="0"/>
              <a:t>It </a:t>
            </a:r>
            <a:r>
              <a:rPr lang="en-GB" dirty="0" smtClean="0"/>
              <a:t>is important </a:t>
            </a:r>
            <a:r>
              <a:rPr lang="en-GB" dirty="0" smtClean="0"/>
              <a:t>not to </a:t>
            </a:r>
            <a:r>
              <a:rPr lang="en-GB" dirty="0" smtClean="0"/>
              <a:t>claim originality where it does not exist but to indicate in general where </a:t>
            </a:r>
            <a:r>
              <a:rPr lang="en-GB" dirty="0" smtClean="0"/>
              <a:t>the information </a:t>
            </a:r>
            <a:r>
              <a:rPr lang="en-GB" dirty="0" smtClean="0"/>
              <a:t>comes from.</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Plagiarism Guidelines </a:t>
            </a:r>
            <a:r>
              <a:rPr lang="en-GB" dirty="0" smtClean="0"/>
              <a:t>4</a:t>
            </a:r>
            <a:endParaRPr lang="en-GB" dirty="0"/>
          </a:p>
        </p:txBody>
      </p:sp>
      <p:sp>
        <p:nvSpPr>
          <p:cNvPr id="3" name="Content Placeholder 2"/>
          <p:cNvSpPr>
            <a:spLocks noGrp="1"/>
          </p:cNvSpPr>
          <p:nvPr>
            <p:ph sz="quarter" idx="1"/>
          </p:nvPr>
        </p:nvSpPr>
        <p:spPr/>
        <p:txBody>
          <a:bodyPr/>
          <a:lstStyle/>
          <a:p>
            <a:pPr marL="0" indent="0" algn="just">
              <a:buNone/>
            </a:pPr>
            <a:r>
              <a:rPr lang="en-GB" i="1" dirty="0" smtClean="0"/>
              <a:t>Full citations in timed unseen examinations are obviously not </a:t>
            </a:r>
            <a:r>
              <a:rPr lang="en-GB" i="1" dirty="0" smtClean="0"/>
              <a:t>expected.</a:t>
            </a:r>
          </a:p>
          <a:p>
            <a:pPr marL="0" indent="0" algn="just">
              <a:buNone/>
            </a:pPr>
            <a:r>
              <a:rPr lang="en-GB" i="1" dirty="0" smtClean="0"/>
              <a:t>But you should </a:t>
            </a:r>
            <a:r>
              <a:rPr lang="en-GB" i="1" dirty="0" smtClean="0"/>
              <a:t>indicate general indebtedness and always credit any quotations you </a:t>
            </a:r>
            <a:r>
              <a:rPr lang="en-GB" i="1" dirty="0" smtClean="0"/>
              <a:t>have managed </a:t>
            </a:r>
            <a:r>
              <a:rPr lang="en-GB" i="1" dirty="0" smtClean="0"/>
              <a:t>to remember.</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Plagiarism Guidelines </a:t>
            </a:r>
            <a:r>
              <a:rPr lang="en-GB" dirty="0" smtClean="0"/>
              <a:t>5</a:t>
            </a:r>
            <a:endParaRPr lang="en-GB" dirty="0"/>
          </a:p>
        </p:txBody>
      </p:sp>
      <p:sp>
        <p:nvSpPr>
          <p:cNvPr id="3" name="Content Placeholder 2"/>
          <p:cNvSpPr>
            <a:spLocks noGrp="1"/>
          </p:cNvSpPr>
          <p:nvPr>
            <p:ph sz="quarter" idx="1"/>
          </p:nvPr>
        </p:nvSpPr>
        <p:spPr/>
        <p:txBody>
          <a:bodyPr/>
          <a:lstStyle/>
          <a:p>
            <a:pPr marL="0" indent="0">
              <a:buNone/>
            </a:pPr>
            <a:r>
              <a:rPr lang="en-GB" dirty="0" smtClean="0"/>
              <a:t>The golden rule is; </a:t>
            </a:r>
            <a:endParaRPr lang="en-GB" dirty="0" smtClean="0"/>
          </a:p>
          <a:p>
            <a:pPr marL="0" indent="0">
              <a:buNone/>
            </a:pPr>
            <a:endParaRPr lang="en-GB" b="1" i="1" dirty="0" smtClean="0"/>
          </a:p>
          <a:p>
            <a:pPr marL="0" indent="0" algn="ctr">
              <a:buNone/>
            </a:pPr>
            <a:r>
              <a:rPr lang="en-GB" b="1" i="1" dirty="0" smtClean="0"/>
              <a:t>'if </a:t>
            </a:r>
            <a:r>
              <a:rPr lang="en-GB" b="1" i="1" dirty="0" smtClean="0"/>
              <a:t>in doubt, provide references'. </a:t>
            </a:r>
            <a:endParaRPr lang="en-GB" b="1" i="1" dirty="0" smtClean="0"/>
          </a:p>
          <a:p>
            <a:pPr marL="0" indent="0">
              <a:buNone/>
            </a:pPr>
            <a:endParaRPr lang="en-GB" dirty="0" smtClean="0"/>
          </a:p>
          <a:p>
            <a:pPr marL="0" indent="0">
              <a:buNone/>
            </a:pPr>
            <a:r>
              <a:rPr lang="en-GB" dirty="0" smtClean="0"/>
              <a:t>Consult </a:t>
            </a:r>
            <a:r>
              <a:rPr lang="en-GB" dirty="0" smtClean="0"/>
              <a:t>your tutors if you have </a:t>
            </a:r>
            <a:r>
              <a:rPr lang="en-GB" dirty="0" smtClean="0"/>
              <a:t>any problems</a:t>
            </a:r>
            <a:r>
              <a:rPr lang="en-GB" dirty="0" smtClean="0"/>
              <a:t>, in particular with the method of citing books and articles, which may </a:t>
            </a:r>
            <a:r>
              <a:rPr lang="en-GB" dirty="0" smtClean="0"/>
              <a:t>differ from </a:t>
            </a:r>
            <a:r>
              <a:rPr lang="en-GB" dirty="0" smtClean="0"/>
              <a:t>subject to subject. </a:t>
            </a:r>
            <a:endParaRPr lang="en-GB" dirty="0" smtClean="0"/>
          </a:p>
          <a:p>
            <a:pPr marL="0" indent="0">
              <a:buNone/>
            </a:pPr>
            <a:r>
              <a:rPr lang="en-GB" dirty="0" smtClean="0"/>
              <a:t>There </a:t>
            </a:r>
            <a:r>
              <a:rPr lang="en-GB" dirty="0" smtClean="0"/>
              <a:t>are no penalties for asking for advice and guidance; </a:t>
            </a:r>
            <a:r>
              <a:rPr lang="en-GB" dirty="0" smtClean="0"/>
              <a:t>there are </a:t>
            </a:r>
            <a:r>
              <a:rPr lang="en-GB" dirty="0" smtClean="0"/>
              <a:t>severe penalties for plagiarism!</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TurnItIn</a:t>
            </a:r>
            <a:r>
              <a:rPr lang="en-GB" dirty="0" smtClean="0"/>
              <a:t> 1- Introduction</a:t>
            </a:r>
            <a:endParaRPr lang="en-GB" dirty="0"/>
          </a:p>
        </p:txBody>
      </p:sp>
      <p:sp>
        <p:nvSpPr>
          <p:cNvPr id="3" name="Content Placeholder 2"/>
          <p:cNvSpPr>
            <a:spLocks noGrp="1"/>
          </p:cNvSpPr>
          <p:nvPr>
            <p:ph sz="quarter" idx="1"/>
          </p:nvPr>
        </p:nvSpPr>
        <p:spPr/>
        <p:txBody>
          <a:bodyPr>
            <a:normAutofit lnSpcReduction="10000"/>
          </a:bodyPr>
          <a:lstStyle/>
          <a:p>
            <a:pPr marL="0" indent="0">
              <a:buNone/>
            </a:pPr>
            <a:r>
              <a:rPr lang="en-GB" dirty="0" smtClean="0"/>
              <a:t>Plagiarism is a growing concern, there </a:t>
            </a:r>
            <a:r>
              <a:rPr lang="en-GB" dirty="0" smtClean="0"/>
              <a:t>is particular concern about the role of the internet in this regard</a:t>
            </a:r>
            <a:r>
              <a:rPr lang="en-GB" dirty="0" smtClean="0"/>
              <a:t>.</a:t>
            </a:r>
          </a:p>
          <a:p>
            <a:pPr marL="0" indent="0">
              <a:buNone/>
            </a:pPr>
            <a:endParaRPr lang="en-GB" dirty="0" smtClean="0"/>
          </a:p>
          <a:p>
            <a:pPr marL="0" indent="0">
              <a:buNone/>
            </a:pPr>
            <a:r>
              <a:rPr lang="en-GB" dirty="0" smtClean="0"/>
              <a:t> </a:t>
            </a:r>
            <a:r>
              <a:rPr lang="en-GB" dirty="0" smtClean="0"/>
              <a:t>Consequently, the United Kingdom’s Higher Education agencies initiated the JISC Plagiarism Detection Service. </a:t>
            </a:r>
            <a:endParaRPr lang="en-GB" dirty="0" smtClean="0"/>
          </a:p>
          <a:p>
            <a:pPr marL="0" indent="0">
              <a:buNone/>
            </a:pPr>
            <a:endParaRPr lang="en-GB" dirty="0" smtClean="0"/>
          </a:p>
          <a:p>
            <a:pPr marL="0" indent="0">
              <a:buNone/>
            </a:pPr>
            <a:r>
              <a:rPr lang="en-GB" dirty="0" smtClean="0"/>
              <a:t>This </a:t>
            </a:r>
            <a:r>
              <a:rPr lang="en-GB" dirty="0" smtClean="0"/>
              <a:t>is now available to all UK Higher Education institutions, enabling tutors, if they wish, to check work suspected of plagiarism, against a database of 800 million websites and related materials. </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TurnItIn</a:t>
            </a:r>
            <a:r>
              <a:rPr lang="en-GB" dirty="0" smtClean="0"/>
              <a:t> 2-</a:t>
            </a:r>
            <a:r>
              <a:rPr lang="en-GB" dirty="0" smtClean="0"/>
              <a:t> UWTSD policy</a:t>
            </a:r>
            <a:endParaRPr lang="en-GB" dirty="0"/>
          </a:p>
        </p:txBody>
      </p:sp>
      <p:sp>
        <p:nvSpPr>
          <p:cNvPr id="3" name="Content Placeholder 2"/>
          <p:cNvSpPr>
            <a:spLocks noGrp="1"/>
          </p:cNvSpPr>
          <p:nvPr>
            <p:ph sz="quarter" idx="1"/>
          </p:nvPr>
        </p:nvSpPr>
        <p:spPr>
          <a:xfrm>
            <a:off x="301752" y="1527048"/>
            <a:ext cx="8503920" cy="4782272"/>
          </a:xfrm>
        </p:spPr>
        <p:txBody>
          <a:bodyPr>
            <a:normAutofit fontScale="92500" lnSpcReduction="10000"/>
          </a:bodyPr>
          <a:lstStyle/>
          <a:p>
            <a:pPr marL="0" indent="0">
              <a:buNone/>
            </a:pPr>
            <a:r>
              <a:rPr lang="en-GB" dirty="0" smtClean="0"/>
              <a:t>University </a:t>
            </a:r>
            <a:r>
              <a:rPr lang="en-GB" dirty="0" smtClean="0"/>
              <a:t>of Wales Trinity Saint David uses this service and as part of your registration to study for a course or programme offered by University of Wales Trinity Saint </a:t>
            </a:r>
            <a:r>
              <a:rPr lang="en-GB" dirty="0" smtClean="0"/>
              <a:t>David.</a:t>
            </a:r>
          </a:p>
          <a:p>
            <a:pPr>
              <a:buNone/>
            </a:pPr>
            <a:endParaRPr lang="en-GB" dirty="0" smtClean="0"/>
          </a:p>
          <a:p>
            <a:pPr marL="0" indent="0">
              <a:buNone/>
            </a:pPr>
            <a:r>
              <a:rPr lang="en-GB" dirty="0" smtClean="0"/>
              <a:t>Y</a:t>
            </a:r>
            <a:r>
              <a:rPr lang="en-GB" dirty="0" smtClean="0"/>
              <a:t>ou </a:t>
            </a:r>
            <a:r>
              <a:rPr lang="en-GB" dirty="0" smtClean="0"/>
              <a:t>are required to sign a declaration on your registration form authorising your work to be checked against the Plagiarism Detection Service </a:t>
            </a:r>
            <a:r>
              <a:rPr lang="en-GB" dirty="0" smtClean="0"/>
              <a:t>database. </a:t>
            </a:r>
            <a:endParaRPr lang="en-GB" dirty="0" smtClean="0"/>
          </a:p>
          <a:p>
            <a:pPr>
              <a:buNone/>
            </a:pPr>
            <a:endParaRPr lang="en-GB" dirty="0" smtClean="0"/>
          </a:p>
          <a:p>
            <a:pPr marL="0" indent="0">
              <a:buNone/>
            </a:pPr>
            <a:r>
              <a:rPr lang="en-GB" dirty="0" smtClean="0"/>
              <a:t>It </a:t>
            </a:r>
            <a:r>
              <a:rPr lang="en-GB" dirty="0" smtClean="0"/>
              <a:t>is the policy of University of Wales Trinity Saint David that it is not possible for you to undertake a course or programme unless this declaration is signed. </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TurnItIn</a:t>
            </a:r>
            <a:r>
              <a:rPr lang="en-GB" dirty="0" smtClean="0"/>
              <a:t> 3- </a:t>
            </a:r>
            <a:r>
              <a:rPr lang="en-GB" dirty="0" smtClean="0"/>
              <a:t> UWTSD policy</a:t>
            </a:r>
            <a:r>
              <a:rPr lang="en-GB" dirty="0" smtClean="0"/>
              <a:t> </a:t>
            </a:r>
            <a:endParaRPr lang="en-GB" dirty="0"/>
          </a:p>
        </p:txBody>
      </p:sp>
      <p:sp>
        <p:nvSpPr>
          <p:cNvPr id="3" name="Content Placeholder 2"/>
          <p:cNvSpPr>
            <a:spLocks noGrp="1"/>
          </p:cNvSpPr>
          <p:nvPr>
            <p:ph sz="quarter" idx="1"/>
          </p:nvPr>
        </p:nvSpPr>
        <p:spPr>
          <a:xfrm>
            <a:off x="301752" y="1527048"/>
            <a:ext cx="8503920" cy="4782272"/>
          </a:xfrm>
        </p:spPr>
        <p:txBody>
          <a:bodyPr>
            <a:normAutofit/>
          </a:bodyPr>
          <a:lstStyle/>
          <a:p>
            <a:pPr marL="0" indent="0" algn="just">
              <a:buNone/>
            </a:pPr>
            <a:r>
              <a:rPr lang="en-GB" dirty="0" smtClean="0"/>
              <a:t>The </a:t>
            </a:r>
            <a:r>
              <a:rPr lang="en-GB" dirty="0" smtClean="0"/>
              <a:t>overwhelming majority of students carry out their work with integrity and diligence. </a:t>
            </a:r>
            <a:endParaRPr lang="en-GB" dirty="0" smtClean="0"/>
          </a:p>
          <a:p>
            <a:pPr marL="0" indent="0" algn="just">
              <a:buNone/>
            </a:pPr>
            <a:endParaRPr lang="en-GB" dirty="0" smtClean="0"/>
          </a:p>
          <a:p>
            <a:pPr marL="0" indent="0" algn="just">
              <a:buNone/>
            </a:pPr>
            <a:r>
              <a:rPr lang="en-GB" dirty="0" smtClean="0"/>
              <a:t>The </a:t>
            </a:r>
            <a:r>
              <a:rPr lang="en-GB" dirty="0" smtClean="0"/>
              <a:t>University must ensure, however, that the honest efforts of the majority of students are not compromised by the small minority of students who engage in dishonest work. </a:t>
            </a:r>
            <a:endParaRPr lang="en-GB" dirty="0" smtClean="0"/>
          </a:p>
          <a:p>
            <a:pPr marL="0" indent="0" algn="just">
              <a:buNone/>
            </a:pPr>
            <a:endParaRPr lang="en-GB" dirty="0" smtClean="0"/>
          </a:p>
          <a:p>
            <a:pPr marL="0" indent="0" algn="just">
              <a:buNone/>
            </a:pPr>
            <a:r>
              <a:rPr lang="en-GB" dirty="0" smtClean="0"/>
              <a:t>The </a:t>
            </a:r>
            <a:r>
              <a:rPr lang="en-GB" dirty="0" smtClean="0"/>
              <a:t>Plagiarism Detection Service is, therefore, for your protection and the protection of your work’s integrity. </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TurnItIn</a:t>
            </a:r>
            <a:r>
              <a:rPr lang="en-GB" dirty="0" smtClean="0"/>
              <a:t> 4</a:t>
            </a:r>
            <a:r>
              <a:rPr lang="en-GB" dirty="0" smtClean="0"/>
              <a:t>-</a:t>
            </a:r>
            <a:r>
              <a:rPr lang="en-GB" sz="3600" dirty="0" smtClean="0"/>
              <a:t> </a:t>
            </a:r>
            <a:r>
              <a:rPr lang="en-GB" sz="2200" b="1" dirty="0" smtClean="0"/>
              <a:t>What is the Plagiarism Detection Service? </a:t>
            </a:r>
            <a:endParaRPr lang="en-GB" dirty="0"/>
          </a:p>
        </p:txBody>
      </p:sp>
      <p:sp>
        <p:nvSpPr>
          <p:cNvPr id="3" name="Content Placeholder 2"/>
          <p:cNvSpPr>
            <a:spLocks noGrp="1"/>
          </p:cNvSpPr>
          <p:nvPr>
            <p:ph sz="quarter" idx="1"/>
          </p:nvPr>
        </p:nvSpPr>
        <p:spPr>
          <a:xfrm>
            <a:off x="301752" y="1527048"/>
            <a:ext cx="8503920" cy="4998296"/>
          </a:xfrm>
        </p:spPr>
        <p:txBody>
          <a:bodyPr>
            <a:normAutofit fontScale="92500" lnSpcReduction="20000"/>
          </a:bodyPr>
          <a:lstStyle/>
          <a:p>
            <a:pPr marL="0" indent="0" algn="just">
              <a:buNone/>
            </a:pPr>
            <a:r>
              <a:rPr lang="en-GB" dirty="0" smtClean="0"/>
              <a:t> </a:t>
            </a:r>
            <a:r>
              <a:rPr lang="en-GB" dirty="0" smtClean="0"/>
              <a:t>The Plagiarism Detection Service </a:t>
            </a:r>
            <a:r>
              <a:rPr lang="en-GB" dirty="0" err="1" smtClean="0"/>
              <a:t>Turnitin</a:t>
            </a:r>
            <a:r>
              <a:rPr lang="en-GB" dirty="0" smtClean="0"/>
              <a:t> (“the service”) is a JISC approved service which searches the World Wide Web and extensive databases of reference material and content submitted by other students to identify any duplication with your work. </a:t>
            </a:r>
            <a:endParaRPr lang="en-GB" dirty="0" smtClean="0"/>
          </a:p>
          <a:p>
            <a:endParaRPr lang="en-GB" dirty="0" smtClean="0"/>
          </a:p>
          <a:p>
            <a:pPr marL="0" indent="0">
              <a:buNone/>
            </a:pPr>
            <a:r>
              <a:rPr lang="en-GB" dirty="0" smtClean="0"/>
              <a:t>The </a:t>
            </a:r>
            <a:r>
              <a:rPr lang="en-GB" dirty="0" smtClean="0"/>
              <a:t>Service is operated by </a:t>
            </a:r>
            <a:r>
              <a:rPr lang="en-GB" dirty="0" err="1" smtClean="0"/>
              <a:t>iParadigms</a:t>
            </a:r>
            <a:r>
              <a:rPr lang="en-GB" dirty="0" smtClean="0"/>
              <a:t>, in conjunction with Northumbria Learning. </a:t>
            </a:r>
            <a:endParaRPr lang="en-GB" dirty="0" smtClean="0"/>
          </a:p>
          <a:p>
            <a:endParaRPr lang="en-GB" dirty="0" smtClean="0"/>
          </a:p>
          <a:p>
            <a:pPr marL="0" indent="0" algn="just">
              <a:buNone/>
            </a:pPr>
            <a:r>
              <a:rPr lang="en-GB" dirty="0" smtClean="0"/>
              <a:t>The </a:t>
            </a:r>
            <a:r>
              <a:rPr lang="en-GB" dirty="0" smtClean="0"/>
              <a:t>software makes no </a:t>
            </a:r>
            <a:r>
              <a:rPr lang="en-GB" dirty="0" smtClean="0"/>
              <a:t>decisions, </a:t>
            </a:r>
            <a:r>
              <a:rPr lang="en-GB" dirty="0" smtClean="0"/>
              <a:t>it </a:t>
            </a:r>
            <a:r>
              <a:rPr lang="en-GB" dirty="0" smtClean="0"/>
              <a:t>highlights </a:t>
            </a:r>
            <a:r>
              <a:rPr lang="en-GB" dirty="0" smtClean="0"/>
              <a:t>sections of text that have been found in other sources. In most cases this text will have been correctly cited. </a:t>
            </a:r>
            <a:endParaRPr lang="en-GB" dirty="0" smtClean="0"/>
          </a:p>
          <a:p>
            <a:pPr marL="0" indent="0" algn="just">
              <a:buNone/>
            </a:pPr>
            <a:endParaRPr lang="en-GB" dirty="0" smtClean="0"/>
          </a:p>
          <a:p>
            <a:pPr marL="0" indent="0" algn="just">
              <a:buNone/>
            </a:pPr>
            <a:r>
              <a:rPr lang="en-GB" dirty="0" smtClean="0"/>
              <a:t>All </a:t>
            </a:r>
            <a:r>
              <a:rPr lang="en-GB" dirty="0" smtClean="0"/>
              <a:t>work </a:t>
            </a:r>
            <a:r>
              <a:rPr lang="en-GB" dirty="0" smtClean="0"/>
              <a:t>continues </a:t>
            </a:r>
            <a:r>
              <a:rPr lang="en-GB" dirty="0" smtClean="0"/>
              <a:t>to be reviewed by the module tutor. </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TurnItIn</a:t>
            </a:r>
            <a:r>
              <a:rPr lang="en-GB" dirty="0" smtClean="0"/>
              <a:t> 5-</a:t>
            </a:r>
            <a:r>
              <a:rPr lang="en-GB" sz="3600" b="1" dirty="0" smtClean="0"/>
              <a:t> </a:t>
            </a:r>
            <a:r>
              <a:rPr lang="en-GB" sz="2200" b="1" dirty="0" smtClean="0"/>
              <a:t>Plagiarism </a:t>
            </a:r>
            <a:r>
              <a:rPr lang="en-GB" sz="2200" b="1" dirty="0" smtClean="0"/>
              <a:t>Detection </a:t>
            </a:r>
            <a:r>
              <a:rPr lang="en-GB" sz="2200" b="1" dirty="0" smtClean="0"/>
              <a:t>Service </a:t>
            </a:r>
            <a:r>
              <a:rPr lang="en-GB" sz="2200" b="1" dirty="0" err="1" smtClean="0"/>
              <a:t>Benifits</a:t>
            </a:r>
            <a:r>
              <a:rPr lang="en-GB" sz="2200" b="1" dirty="0" smtClean="0"/>
              <a:t>?</a:t>
            </a:r>
            <a:r>
              <a:rPr lang="en-GB" dirty="0" smtClean="0"/>
              <a:t> </a:t>
            </a:r>
            <a:endParaRPr lang="en-GB" dirty="0"/>
          </a:p>
        </p:txBody>
      </p:sp>
      <p:sp>
        <p:nvSpPr>
          <p:cNvPr id="3" name="Content Placeholder 2"/>
          <p:cNvSpPr>
            <a:spLocks noGrp="1"/>
          </p:cNvSpPr>
          <p:nvPr>
            <p:ph sz="quarter" idx="1"/>
          </p:nvPr>
        </p:nvSpPr>
        <p:spPr>
          <a:xfrm>
            <a:off x="301752" y="1527048"/>
            <a:ext cx="8503920" cy="4998296"/>
          </a:xfrm>
        </p:spPr>
        <p:txBody>
          <a:bodyPr>
            <a:noAutofit/>
          </a:bodyPr>
          <a:lstStyle/>
          <a:p>
            <a:pPr marL="0" indent="0" algn="just">
              <a:buNone/>
            </a:pPr>
            <a:r>
              <a:rPr lang="en-GB" sz="2800" dirty="0" smtClean="0"/>
              <a:t>Plagiarism </a:t>
            </a:r>
            <a:r>
              <a:rPr lang="en-GB" sz="2800" dirty="0" smtClean="0"/>
              <a:t>is a serious offence and something your institution wishes actively to identify and prevent. </a:t>
            </a:r>
            <a:endParaRPr lang="en-GB" sz="2800" dirty="0" smtClean="0"/>
          </a:p>
          <a:p>
            <a:pPr marL="0" indent="0" algn="just">
              <a:buNone/>
            </a:pPr>
            <a:r>
              <a:rPr lang="en-GB" sz="2800" dirty="0" smtClean="0"/>
              <a:t>The </a:t>
            </a:r>
            <a:r>
              <a:rPr lang="en-GB" sz="2800" dirty="0" smtClean="0"/>
              <a:t>use of this system will allow the University and others around the country to systematically check for plagiarism, thus ensuring that all students’ work is original and graded accordingly. </a:t>
            </a:r>
            <a:endParaRPr lang="en-GB" sz="2800" dirty="0" smtClean="0"/>
          </a:p>
          <a:p>
            <a:pPr marL="0" indent="0" algn="just">
              <a:buNone/>
            </a:pPr>
            <a:r>
              <a:rPr lang="en-GB" sz="2800" dirty="0" smtClean="0"/>
              <a:t>In </a:t>
            </a:r>
            <a:r>
              <a:rPr lang="en-GB" sz="2800" dirty="0" smtClean="0"/>
              <a:t>this way we can minimise the risk of other students being unfairly rewarded for work that is not original to them. </a:t>
            </a:r>
            <a:endParaRPr lang="en-GB" sz="2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TurnItIn</a:t>
            </a:r>
            <a:r>
              <a:rPr lang="en-GB" dirty="0" smtClean="0"/>
              <a:t> 6-</a:t>
            </a:r>
            <a:r>
              <a:rPr lang="en-GB" sz="3600" b="1" dirty="0" smtClean="0"/>
              <a:t> </a:t>
            </a:r>
            <a:r>
              <a:rPr lang="en-GB" sz="2200" b="1" dirty="0" smtClean="0"/>
              <a:t>How is the Data Used?</a:t>
            </a:r>
            <a:r>
              <a:rPr lang="en-GB" dirty="0" smtClean="0"/>
              <a:t> </a:t>
            </a:r>
            <a:endParaRPr lang="en-GB" dirty="0"/>
          </a:p>
        </p:txBody>
      </p:sp>
      <p:sp>
        <p:nvSpPr>
          <p:cNvPr id="3" name="Content Placeholder 2"/>
          <p:cNvSpPr>
            <a:spLocks noGrp="1"/>
          </p:cNvSpPr>
          <p:nvPr>
            <p:ph sz="quarter" idx="1"/>
          </p:nvPr>
        </p:nvSpPr>
        <p:spPr>
          <a:xfrm>
            <a:off x="301752" y="1527048"/>
            <a:ext cx="8503920" cy="4998296"/>
          </a:xfrm>
        </p:spPr>
        <p:txBody>
          <a:bodyPr>
            <a:noAutofit/>
          </a:bodyPr>
          <a:lstStyle/>
          <a:p>
            <a:pPr marL="0" indent="0" algn="just">
              <a:buNone/>
            </a:pPr>
            <a:r>
              <a:rPr lang="en-GB" sz="2800" dirty="0" smtClean="0"/>
              <a:t>In order for this service to work you will be required to submit your assignments to the service where they will be stored together with your name, email address, course details and institution. </a:t>
            </a:r>
            <a:endParaRPr lang="en-GB" sz="2800" dirty="0" smtClean="0"/>
          </a:p>
          <a:p>
            <a:pPr marL="0" indent="0" algn="just">
              <a:buNone/>
            </a:pPr>
            <a:endParaRPr lang="en-GB" sz="2800" dirty="0" smtClean="0"/>
          </a:p>
          <a:p>
            <a:pPr marL="0" indent="0" algn="just">
              <a:buNone/>
            </a:pPr>
            <a:r>
              <a:rPr lang="en-GB" sz="2800" dirty="0" smtClean="0"/>
              <a:t>Once </a:t>
            </a:r>
            <a:r>
              <a:rPr lang="en-GB" sz="2800" dirty="0" smtClean="0"/>
              <a:t>your material has been uploaded it will be stored electronically in a database and compared against work submitted from this or any other department(s) within this institution or from other UK institutions using the service.</a:t>
            </a:r>
            <a:endParaRPr lang="en-GB" sz="28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Penalties 1</a:t>
            </a:r>
            <a:endParaRPr lang="en-GB" dirty="0"/>
          </a:p>
        </p:txBody>
      </p:sp>
      <p:sp>
        <p:nvSpPr>
          <p:cNvPr id="3" name="Content Placeholder 2"/>
          <p:cNvSpPr>
            <a:spLocks noGrp="1"/>
          </p:cNvSpPr>
          <p:nvPr>
            <p:ph sz="quarter" idx="1"/>
          </p:nvPr>
        </p:nvSpPr>
        <p:spPr>
          <a:xfrm>
            <a:off x="301752" y="1527048"/>
            <a:ext cx="8503920" cy="4998296"/>
          </a:xfrm>
        </p:spPr>
        <p:txBody>
          <a:bodyPr>
            <a:noAutofit/>
          </a:bodyPr>
          <a:lstStyle/>
          <a:p>
            <a:pPr marL="0" indent="0" algn="just">
              <a:buNone/>
            </a:pPr>
            <a:r>
              <a:rPr lang="en-GB" sz="2800" dirty="0" smtClean="0"/>
              <a:t>In the event of the service detecting a high degree of similarity between content within the service this will be reported back to the </a:t>
            </a:r>
            <a:r>
              <a:rPr lang="en-GB" sz="2800" dirty="0" smtClean="0"/>
              <a:t>University.</a:t>
            </a:r>
          </a:p>
          <a:p>
            <a:pPr marL="0" indent="0" algn="just">
              <a:buNone/>
            </a:pPr>
            <a:endParaRPr lang="en-GB" sz="2800" dirty="0" smtClean="0"/>
          </a:p>
          <a:p>
            <a:pPr marL="0" indent="0" algn="just">
              <a:buNone/>
            </a:pPr>
            <a:r>
              <a:rPr lang="en-GB" sz="2800" dirty="0" smtClean="0"/>
              <a:t>Whereupon further </a:t>
            </a:r>
            <a:r>
              <a:rPr lang="en-GB" sz="2800" dirty="0" smtClean="0"/>
              <a:t>investigation </a:t>
            </a:r>
            <a:r>
              <a:rPr lang="en-GB" sz="2800" dirty="0" smtClean="0"/>
              <a:t>may be required which </a:t>
            </a:r>
            <a:r>
              <a:rPr lang="en-GB" sz="2800" dirty="0" smtClean="0"/>
              <a:t>may ultimately lead to disciplinary actions, should instances of plagiarism be detected.</a:t>
            </a:r>
            <a:endParaRPr lang="en-GB" sz="28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Penalties </a:t>
            </a:r>
            <a:r>
              <a:rPr lang="en-GB" dirty="0" smtClean="0"/>
              <a:t>2</a:t>
            </a:r>
            <a:endParaRPr lang="en-GB" dirty="0"/>
          </a:p>
        </p:txBody>
      </p:sp>
      <p:sp>
        <p:nvSpPr>
          <p:cNvPr id="3" name="Content Placeholder 2"/>
          <p:cNvSpPr>
            <a:spLocks noGrp="1"/>
          </p:cNvSpPr>
          <p:nvPr>
            <p:ph sz="quarter" idx="1"/>
          </p:nvPr>
        </p:nvSpPr>
        <p:spPr>
          <a:xfrm>
            <a:off x="301752" y="1527048"/>
            <a:ext cx="8503920" cy="4998296"/>
          </a:xfrm>
        </p:spPr>
        <p:txBody>
          <a:bodyPr>
            <a:noAutofit/>
          </a:bodyPr>
          <a:lstStyle/>
          <a:p>
            <a:pPr marL="0" indent="0" algn="just">
              <a:buNone/>
            </a:pPr>
            <a:r>
              <a:rPr lang="en-GB" sz="2800" dirty="0" smtClean="0"/>
              <a:t>Such decisions are entirely at the discretion of the University and in no way involve the Plagiarism Detection Service. </a:t>
            </a:r>
          </a:p>
          <a:p>
            <a:pPr marL="0" indent="0" algn="just">
              <a:buNone/>
            </a:pPr>
            <a:endParaRPr lang="en-GB" sz="2800" dirty="0" smtClean="0"/>
          </a:p>
          <a:p>
            <a:pPr marL="0" indent="0" algn="just">
              <a:buNone/>
            </a:pPr>
            <a:r>
              <a:rPr lang="en-GB" sz="2800" dirty="0" smtClean="0"/>
              <a:t>In this circumstance it is possible that your personal data may need to be disclosed to academic staff within the other institution(s) from where matching content has been submitted. By signing this agreement you are giving your consent for your data to be transferred and used in this way.</a:t>
            </a:r>
            <a:endParaRPr lang="en-GB" sz="28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Penalties </a:t>
            </a:r>
            <a:r>
              <a:rPr lang="en-GB" dirty="0" smtClean="0"/>
              <a:t>3</a:t>
            </a:r>
            <a:endParaRPr lang="en-GB" dirty="0"/>
          </a:p>
        </p:txBody>
      </p:sp>
      <p:sp>
        <p:nvSpPr>
          <p:cNvPr id="3" name="Content Placeholder 2"/>
          <p:cNvSpPr>
            <a:spLocks noGrp="1"/>
          </p:cNvSpPr>
          <p:nvPr>
            <p:ph sz="quarter" idx="1"/>
          </p:nvPr>
        </p:nvSpPr>
        <p:spPr>
          <a:xfrm>
            <a:off x="301752" y="1527048"/>
            <a:ext cx="8503920" cy="4998296"/>
          </a:xfrm>
        </p:spPr>
        <p:txBody>
          <a:bodyPr>
            <a:noAutofit/>
          </a:bodyPr>
          <a:lstStyle/>
          <a:p>
            <a:pPr marL="0" indent="0" algn="just">
              <a:buNone/>
            </a:pPr>
            <a:r>
              <a:rPr lang="en-GB" sz="2800" dirty="0" smtClean="0"/>
              <a:t>Such decisions are entirely at the discretion of the University NOT the Plagiarism Detection Service. </a:t>
            </a:r>
          </a:p>
          <a:p>
            <a:pPr marL="0" indent="0" algn="just">
              <a:buNone/>
            </a:pPr>
            <a:endParaRPr lang="en-GB" sz="2800" dirty="0" smtClean="0"/>
          </a:p>
          <a:p>
            <a:pPr marL="0" indent="0" algn="just">
              <a:buNone/>
            </a:pPr>
            <a:r>
              <a:rPr lang="en-GB" sz="2800" dirty="0" smtClean="0"/>
              <a:t>Your personal data may need to be disclosed to academic staff within the other institution(s) from where matching content has been submitted. </a:t>
            </a:r>
          </a:p>
          <a:p>
            <a:pPr marL="0" indent="0" algn="just">
              <a:buNone/>
            </a:pPr>
            <a:endParaRPr lang="en-GB" sz="2800" dirty="0" smtClean="0"/>
          </a:p>
          <a:p>
            <a:pPr marL="0" indent="0" algn="just">
              <a:buNone/>
            </a:pPr>
            <a:r>
              <a:rPr lang="en-GB" sz="2800" dirty="0" smtClean="0"/>
              <a:t>T</a:t>
            </a:r>
            <a:r>
              <a:rPr lang="en-GB" sz="2800" dirty="0" smtClean="0"/>
              <a:t>utors </a:t>
            </a:r>
            <a:r>
              <a:rPr lang="en-GB" sz="2800" dirty="0" smtClean="0"/>
              <a:t>are required to be vigilant in the detection of plagiarism and are required to take action in all cases where it is suspected.</a:t>
            </a:r>
            <a:endParaRPr lang="en-GB" sz="2800" dirty="0" smtClean="0"/>
          </a:p>
          <a:p>
            <a:pPr marL="0" indent="0" algn="just">
              <a:buNone/>
            </a:pPr>
            <a:endParaRPr lang="en-GB" sz="2800" dirty="0" smtClean="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Penalties 4</a:t>
            </a:r>
            <a:endParaRPr lang="en-GB" dirty="0"/>
          </a:p>
        </p:txBody>
      </p:sp>
      <p:sp>
        <p:nvSpPr>
          <p:cNvPr id="3" name="Content Placeholder 2"/>
          <p:cNvSpPr>
            <a:spLocks noGrp="1"/>
          </p:cNvSpPr>
          <p:nvPr>
            <p:ph sz="quarter" idx="1"/>
          </p:nvPr>
        </p:nvSpPr>
        <p:spPr>
          <a:xfrm>
            <a:off x="301752" y="1527048"/>
            <a:ext cx="8503920" cy="4998296"/>
          </a:xfrm>
        </p:spPr>
        <p:txBody>
          <a:bodyPr>
            <a:noAutofit/>
          </a:bodyPr>
          <a:lstStyle/>
          <a:p>
            <a:pPr marL="0" indent="0" algn="just">
              <a:buNone/>
            </a:pPr>
            <a:r>
              <a:rPr lang="en-GB" sz="2800" dirty="0" smtClean="0"/>
              <a:t>Plagiarism by students in coursework, other forms of continuous </a:t>
            </a:r>
            <a:r>
              <a:rPr lang="en-GB" sz="2800" dirty="0" smtClean="0"/>
              <a:t>assessment, examinations</a:t>
            </a:r>
            <a:r>
              <a:rPr lang="en-GB" sz="2800" dirty="0" smtClean="0"/>
              <a:t>, dissertations or theses will be dealt with according to the Unfair </a:t>
            </a:r>
            <a:r>
              <a:rPr lang="en-GB" sz="2800" dirty="0" smtClean="0"/>
              <a:t>Practice Procedure </a:t>
            </a:r>
            <a:r>
              <a:rPr lang="en-GB" sz="2800" dirty="0" smtClean="0"/>
              <a:t>and regulations. The same regulations apply to any other form of </a:t>
            </a:r>
            <a:r>
              <a:rPr lang="en-GB" sz="2800" dirty="0" smtClean="0"/>
              <a:t>unfair practice</a:t>
            </a:r>
            <a:r>
              <a:rPr lang="en-GB" sz="2800" dirty="0" smtClean="0"/>
              <a:t>. </a:t>
            </a:r>
            <a:endParaRPr lang="en-GB" sz="2800" b="1" dirty="0" smtClean="0"/>
          </a:p>
          <a:p>
            <a:pPr algn="ctr">
              <a:buNone/>
            </a:pPr>
            <a:r>
              <a:rPr lang="en-GB" sz="2800" b="1" dirty="0" smtClean="0"/>
              <a:t>These </a:t>
            </a:r>
            <a:r>
              <a:rPr lang="en-GB" sz="2800" b="1" dirty="0" smtClean="0"/>
              <a:t>regulations can be found in Chapter 13 of the AQH</a:t>
            </a:r>
            <a:r>
              <a:rPr lang="en-GB" sz="2800" b="1" i="1" dirty="0" smtClean="0"/>
              <a:t>. </a:t>
            </a:r>
            <a:endParaRPr lang="en-GB" sz="2800" b="1" i="1" dirty="0" smtClean="0"/>
          </a:p>
          <a:p>
            <a:pPr algn="ctr">
              <a:buNone/>
            </a:pPr>
            <a:r>
              <a:rPr lang="en-GB" sz="2800" dirty="0" smtClean="0"/>
              <a:t>The</a:t>
            </a:r>
            <a:r>
              <a:rPr lang="en-GB" sz="2800" b="1" i="1" dirty="0" smtClean="0"/>
              <a:t> </a:t>
            </a:r>
            <a:r>
              <a:rPr lang="en-GB" sz="2800" dirty="0" smtClean="0"/>
              <a:t>University</a:t>
            </a:r>
            <a:r>
              <a:rPr lang="en-GB" sz="2800" b="1" i="1" dirty="0" smtClean="0"/>
              <a:t> </a:t>
            </a:r>
            <a:r>
              <a:rPr lang="en-GB" sz="2800" dirty="0" smtClean="0"/>
              <a:t>applies a range of penalties, varying in severity, where unfair practice is confirmed.</a:t>
            </a:r>
          </a:p>
          <a:p>
            <a:pPr algn="ctr">
              <a:buNone/>
            </a:pPr>
            <a:endParaRPr lang="en-GB" sz="2800" b="1" i="1" dirty="0" smtClean="0"/>
          </a:p>
          <a:p>
            <a:pPr algn="ctr">
              <a:buNone/>
            </a:pPr>
            <a:endParaRPr lang="en-GB" sz="2800" b="1" i="1" dirty="0" smtClean="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Penalties 5</a:t>
            </a:r>
            <a:endParaRPr lang="en-GB" dirty="0"/>
          </a:p>
        </p:txBody>
      </p:sp>
      <p:sp>
        <p:nvSpPr>
          <p:cNvPr id="3" name="Content Placeholder 2"/>
          <p:cNvSpPr>
            <a:spLocks noGrp="1"/>
          </p:cNvSpPr>
          <p:nvPr>
            <p:ph sz="quarter" idx="1"/>
          </p:nvPr>
        </p:nvSpPr>
        <p:spPr>
          <a:xfrm>
            <a:off x="301752" y="1527048"/>
            <a:ext cx="8503920" cy="4998296"/>
          </a:xfrm>
        </p:spPr>
        <p:txBody>
          <a:bodyPr>
            <a:noAutofit/>
          </a:bodyPr>
          <a:lstStyle/>
          <a:p>
            <a:pPr marL="0" indent="0">
              <a:buNone/>
            </a:pPr>
            <a:r>
              <a:rPr lang="en-GB" sz="2800" dirty="0" smtClean="0"/>
              <a:t>With </a:t>
            </a:r>
            <a:r>
              <a:rPr lang="en-GB" sz="2800" dirty="0" smtClean="0"/>
              <a:t>every piece of coursework you present for </a:t>
            </a:r>
            <a:r>
              <a:rPr lang="en-GB" sz="2800" dirty="0" smtClean="0"/>
              <a:t>assessment- </a:t>
            </a:r>
          </a:p>
          <a:p>
            <a:pPr marL="176213" indent="-176213"/>
            <a:r>
              <a:rPr lang="en-GB" sz="2800" dirty="0" smtClean="0"/>
              <a:t>Y</a:t>
            </a:r>
            <a:r>
              <a:rPr lang="en-GB" sz="2800" dirty="0" smtClean="0"/>
              <a:t>ou </a:t>
            </a:r>
            <a:r>
              <a:rPr lang="en-GB" sz="2800" dirty="0" smtClean="0"/>
              <a:t>will be required to fill </a:t>
            </a:r>
            <a:r>
              <a:rPr lang="en-GB" sz="2800" dirty="0" smtClean="0"/>
              <a:t>in a </a:t>
            </a:r>
            <a:r>
              <a:rPr lang="en-GB" sz="2800" dirty="0" smtClean="0"/>
              <a:t>pro-forma stipulating that the work is your own original work. </a:t>
            </a:r>
            <a:endParaRPr lang="en-GB" sz="2800" dirty="0" smtClean="0"/>
          </a:p>
          <a:p>
            <a:pPr marL="176213" indent="-176213"/>
            <a:r>
              <a:rPr lang="en-GB" sz="2800" dirty="0" smtClean="0"/>
              <a:t>Your </a:t>
            </a:r>
            <a:r>
              <a:rPr lang="en-GB" sz="2800" dirty="0" smtClean="0"/>
              <a:t>work may not </a:t>
            </a:r>
            <a:r>
              <a:rPr lang="en-GB" sz="2800" dirty="0" smtClean="0"/>
              <a:t>be marked </a:t>
            </a:r>
            <a:r>
              <a:rPr lang="en-GB" sz="2800" dirty="0" smtClean="0"/>
              <a:t>if you do not include a plagiarism statement with your assessment. </a:t>
            </a:r>
            <a:endParaRPr lang="en-GB" sz="2800" dirty="0" smtClean="0"/>
          </a:p>
          <a:p>
            <a:pPr marL="176213" indent="-176213"/>
            <a:r>
              <a:rPr lang="en-GB" sz="2800" dirty="0" smtClean="0"/>
              <a:t>It </a:t>
            </a:r>
            <a:r>
              <a:rPr lang="en-GB" sz="2800" dirty="0" smtClean="0"/>
              <a:t>is </a:t>
            </a:r>
            <a:r>
              <a:rPr lang="en-GB" sz="2800" dirty="0" smtClean="0"/>
              <a:t>your responsibility </a:t>
            </a:r>
            <a:r>
              <a:rPr lang="en-GB" sz="2800" dirty="0" smtClean="0"/>
              <a:t>to make sure that the appropriate form is included with your work. </a:t>
            </a:r>
            <a:endParaRPr lang="en-GB" sz="2800" dirty="0" smtClean="0"/>
          </a:p>
          <a:p>
            <a:pPr marL="176213" indent="-176213"/>
            <a:r>
              <a:rPr lang="en-GB" sz="2800" dirty="0" smtClean="0"/>
              <a:t>Copies of </a:t>
            </a:r>
            <a:r>
              <a:rPr lang="en-GB" sz="2800" dirty="0" smtClean="0"/>
              <a:t>the form are available from the Faculty Offices or from the intranet.</a:t>
            </a:r>
            <a:endParaRPr lang="en-GB" sz="2800" dirty="0" smtClean="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1687</TotalTime>
  <Words>1878</Words>
  <Application>Microsoft Office PowerPoint</Application>
  <PresentationFormat>On-screen Show (4:3)</PresentationFormat>
  <Paragraphs>178</Paragraphs>
  <Slides>29</Slides>
  <Notes>0</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Civic</vt:lpstr>
      <vt:lpstr>Study Skills  (Level 4)</vt:lpstr>
      <vt:lpstr>Introduction.</vt:lpstr>
      <vt:lpstr>Definition of Unfair Practices</vt:lpstr>
      <vt:lpstr>Unfair Practices</vt:lpstr>
      <vt:lpstr>Unfair Practice- Cheating at Examination 1</vt:lpstr>
      <vt:lpstr>Unfair Practice- Cheating at Examination 2</vt:lpstr>
      <vt:lpstr>Unfair Practice- Plagiarism</vt:lpstr>
      <vt:lpstr>Definition- Plagiarism</vt:lpstr>
      <vt:lpstr>Definition- Plagiarism</vt:lpstr>
      <vt:lpstr>Definition- Plagiarism</vt:lpstr>
      <vt:lpstr>What Constitutes Plagiarism</vt:lpstr>
      <vt:lpstr>How to avoid plagiarism</vt:lpstr>
      <vt:lpstr>How to Avoid  Plagiarism 2- Hints and tips</vt:lpstr>
      <vt:lpstr>Plagiarism Guidelines 1</vt:lpstr>
      <vt:lpstr>Plagiarism Guidelines 2</vt:lpstr>
      <vt:lpstr>Plagiarism Guidelines 3</vt:lpstr>
      <vt:lpstr>Plagiarism Guidelines 4</vt:lpstr>
      <vt:lpstr>Plagiarism Guidelines 5</vt:lpstr>
      <vt:lpstr>TurnItIn 1- Introduction</vt:lpstr>
      <vt:lpstr>TurnItIn 2- UWTSD policy</vt:lpstr>
      <vt:lpstr>TurnItIn 3-  UWTSD policy </vt:lpstr>
      <vt:lpstr>TurnItIn 4- What is the Plagiarism Detection Service? </vt:lpstr>
      <vt:lpstr>TurnItIn 5- Plagiarism Detection Service Benifits? </vt:lpstr>
      <vt:lpstr>TurnItIn 6- How is the Data Used? </vt:lpstr>
      <vt:lpstr>Penalties 1</vt:lpstr>
      <vt:lpstr>Penalties 2</vt:lpstr>
      <vt:lpstr>Penalties 3</vt:lpstr>
      <vt:lpstr>Penalties 4</vt:lpstr>
      <vt:lpstr>Penalties 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Skills (Level 4)</dc:title>
  <dc:creator>Administrator</dc:creator>
  <cp:lastModifiedBy>Administrator</cp:lastModifiedBy>
  <cp:revision>56</cp:revision>
  <dcterms:created xsi:type="dcterms:W3CDTF">2014-12-16T18:29:03Z</dcterms:created>
  <dcterms:modified xsi:type="dcterms:W3CDTF">2014-12-17T22:36:59Z</dcterms:modified>
</cp:coreProperties>
</file>