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24"/>
  </p:notesMasterIdLst>
  <p:handoutMasterIdLst>
    <p:handoutMasterId r:id="rId25"/>
  </p:handoutMasterIdLst>
  <p:sldIdLst>
    <p:sldId id="312" r:id="rId2"/>
    <p:sldId id="313" r:id="rId3"/>
    <p:sldId id="314" r:id="rId4"/>
    <p:sldId id="315" r:id="rId5"/>
    <p:sldId id="306" r:id="rId6"/>
    <p:sldId id="299" r:id="rId7"/>
    <p:sldId id="307" r:id="rId8"/>
    <p:sldId id="316" r:id="rId9"/>
    <p:sldId id="319" r:id="rId10"/>
    <p:sldId id="320" r:id="rId11"/>
    <p:sldId id="321" r:id="rId12"/>
    <p:sldId id="322" r:id="rId13"/>
    <p:sldId id="323" r:id="rId14"/>
    <p:sldId id="324" r:id="rId15"/>
    <p:sldId id="325" r:id="rId16"/>
    <p:sldId id="326" r:id="rId17"/>
    <p:sldId id="327" r:id="rId18"/>
    <p:sldId id="328" r:id="rId19"/>
    <p:sldId id="329" r:id="rId20"/>
    <p:sldId id="331" r:id="rId21"/>
    <p:sldId id="317" r:id="rId22"/>
    <p:sldId id="318" r:id="rId23"/>
  </p:sldIdLst>
  <p:sldSz cx="9144000" cy="6858000" type="screen4x3"/>
  <p:notesSz cx="6669088" cy="9872663"/>
  <p:defaultTextStyle>
    <a:defPPr>
      <a:defRPr lang="nl-NL"/>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4013">
          <p15:clr>
            <a:srgbClr val="A4A3A4"/>
          </p15:clr>
        </p15:guide>
        <p15:guide id="2" orient="horz" pos="1315">
          <p15:clr>
            <a:srgbClr val="A4A3A4"/>
          </p15:clr>
        </p15:guide>
        <p15:guide id="3" orient="horz" pos="1545">
          <p15:clr>
            <a:srgbClr val="A4A3A4"/>
          </p15:clr>
        </p15:guide>
        <p15:guide id="4" pos="5504">
          <p15:clr>
            <a:srgbClr val="A4A3A4"/>
          </p15:clr>
        </p15:guide>
        <p15:guide id="5" pos="2813">
          <p15:clr>
            <a:srgbClr val="A4A3A4"/>
          </p15:clr>
        </p15:guide>
        <p15:guide id="6" pos="254">
          <p15:clr>
            <a:srgbClr val="A4A3A4"/>
          </p15:clr>
        </p15:guide>
        <p15:guide id="7" pos="2948">
          <p15:clr>
            <a:srgbClr val="A4A3A4"/>
          </p15:clr>
        </p15:guide>
        <p15:guide id="8" pos="2049">
          <p15:clr>
            <a:srgbClr val="A4A3A4"/>
          </p15:clr>
        </p15:guide>
        <p15:guide id="9" pos="3709">
          <p15:clr>
            <a:srgbClr val="A4A3A4"/>
          </p15:clr>
        </p15:guide>
        <p15:guide id="10" pos="1922">
          <p15:clr>
            <a:srgbClr val="A4A3A4"/>
          </p15:clr>
        </p15:guide>
        <p15:guide id="11" pos="3847">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B4E3"/>
    <a:srgbClr val="7DA8E7"/>
    <a:srgbClr val="EEEEEE"/>
    <a:srgbClr val="FFA100"/>
    <a:srgbClr val="EBFFFF"/>
    <a:srgbClr val="002B45"/>
    <a:srgbClr val="0083A9"/>
    <a:srgbClr val="34B2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7229" autoAdjust="0"/>
  </p:normalViewPr>
  <p:slideViewPr>
    <p:cSldViewPr snapToGrid="0">
      <p:cViewPr varScale="1">
        <p:scale>
          <a:sx n="61" d="100"/>
          <a:sy n="61" d="100"/>
        </p:scale>
        <p:origin x="1344" y="92"/>
      </p:cViewPr>
      <p:guideLst>
        <p:guide orient="horz" pos="4013"/>
        <p:guide orient="horz" pos="1315"/>
        <p:guide orient="horz" pos="1545"/>
        <p:guide pos="5504"/>
        <p:guide pos="2813"/>
        <p:guide pos="254"/>
        <p:guide pos="2948"/>
        <p:guide pos="2049"/>
        <p:guide pos="3709"/>
        <p:guide pos="1922"/>
        <p:guide pos="3847"/>
      </p:guideLst>
    </p:cSldViewPr>
  </p:slideViewPr>
  <p:outlineViewPr>
    <p:cViewPr>
      <p:scale>
        <a:sx n="33" d="100"/>
        <a:sy n="33" d="100"/>
      </p:scale>
      <p:origin x="0" y="6852"/>
    </p:cViewPr>
    <p:sldLst>
      <p:sld r:id="rId1" collapse="1"/>
    </p:sldLst>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49" d="100"/>
          <a:sy n="49" d="100"/>
        </p:scale>
        <p:origin x="2768" y="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_rels/viewProps.xml.rels><?xml version="1.0" encoding="UTF-8" standalone="yes"?>
<Relationships xmlns="http://schemas.openxmlformats.org/package/2006/relationships"><Relationship Id="rId1" Type="http://schemas.openxmlformats.org/officeDocument/2006/relationships/slide" Target="slides/slide6.xml"/></Relationships>
</file>

<file path=ppt/charts/_rels/chart1.xml.rels><?xml version="1.0" encoding="UTF-8" standalone="yes"?>
<Relationships xmlns="http://schemas.openxmlformats.org/package/2006/relationships"><Relationship Id="rId1" Type="http://schemas.openxmlformats.org/officeDocument/2006/relationships/oleObject" Target="file:///C:\Documents%20and%20Settings\B063025\Local%20Settings\Temporary%20Internet%20Files\Content.Outlook\5NMEI9MA\P+P%20MLE%20BEX.xlsm"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b="1" i="0" u="sng" strike="noStrike" baseline="0">
                <a:solidFill>
                  <a:srgbClr val="000000"/>
                </a:solidFill>
                <a:latin typeface="Calibri"/>
                <a:ea typeface="Calibri"/>
                <a:cs typeface="Calibri"/>
              </a:defRPr>
            </a:pPr>
            <a:r>
              <a:rPr lang="en-GB" sz="1400" b="1" u="sng"/>
              <a:t>Normal vs Actual Distribution</a:t>
            </a:r>
          </a:p>
        </c:rich>
      </c:tx>
      <c:layout/>
      <c:overlay val="0"/>
      <c:spPr>
        <a:noFill/>
        <a:ln w="25400">
          <a:noFill/>
        </a:ln>
      </c:spPr>
    </c:title>
    <c:autoTitleDeleted val="0"/>
    <c:plotArea>
      <c:layout>
        <c:manualLayout>
          <c:layoutTarget val="inner"/>
          <c:xMode val="edge"/>
          <c:yMode val="edge"/>
          <c:x val="8.4979234605143839E-2"/>
          <c:y val="0.12416733165357786"/>
          <c:w val="0.89562162865175265"/>
          <c:h val="0.63454586200238228"/>
        </c:manualLayout>
      </c:layout>
      <c:lineChart>
        <c:grouping val="standard"/>
        <c:varyColors val="0"/>
        <c:ser>
          <c:idx val="0"/>
          <c:order val="0"/>
          <c:tx>
            <c:strRef>
              <c:f>DASHBOARD!$F$5</c:f>
              <c:strCache>
                <c:ptCount val="1"/>
                <c:pt idx="0">
                  <c:v>Normal Distribution</c:v>
                </c:pt>
              </c:strCache>
            </c:strRef>
          </c:tx>
          <c:marker>
            <c:symbol val="none"/>
          </c:marker>
          <c:cat>
            <c:strRef>
              <c:f>DASHBOARD!$B$8:$B$11</c:f>
              <c:strCache>
                <c:ptCount val="4"/>
                <c:pt idx="0">
                  <c:v>Needs Improvement</c:v>
                </c:pt>
                <c:pt idx="1">
                  <c:v>Effective</c:v>
                </c:pt>
                <c:pt idx="2">
                  <c:v>Excellent</c:v>
                </c:pt>
                <c:pt idx="3">
                  <c:v>Outstanding</c:v>
                </c:pt>
              </c:strCache>
            </c:strRef>
          </c:cat>
          <c:val>
            <c:numRef>
              <c:f>DASHBOARD!$F$8:$F$11</c:f>
              <c:numCache>
                <c:formatCode>0%</c:formatCode>
                <c:ptCount val="4"/>
                <c:pt idx="0">
                  <c:v>0.1</c:v>
                </c:pt>
                <c:pt idx="1">
                  <c:v>0.70000000000000051</c:v>
                </c:pt>
                <c:pt idx="2">
                  <c:v>0.15000000000000013</c:v>
                </c:pt>
                <c:pt idx="3">
                  <c:v>0.05</c:v>
                </c:pt>
              </c:numCache>
            </c:numRef>
          </c:val>
          <c:smooth val="0"/>
        </c:ser>
        <c:ser>
          <c:idx val="1"/>
          <c:order val="1"/>
          <c:tx>
            <c:strRef>
              <c:f>DASHBOARD!$E$5</c:f>
              <c:strCache>
                <c:ptCount val="1"/>
                <c:pt idx="0">
                  <c:v>Actual Distribution</c:v>
                </c:pt>
              </c:strCache>
            </c:strRef>
          </c:tx>
          <c:marker>
            <c:symbol val="none"/>
          </c:marker>
          <c:cat>
            <c:strRef>
              <c:f>DASHBOARD!$B$8:$B$11</c:f>
              <c:strCache>
                <c:ptCount val="4"/>
                <c:pt idx="0">
                  <c:v>Needs Improvement</c:v>
                </c:pt>
                <c:pt idx="1">
                  <c:v>Effective</c:v>
                </c:pt>
                <c:pt idx="2">
                  <c:v>Excellent</c:v>
                </c:pt>
                <c:pt idx="3">
                  <c:v>Outstanding</c:v>
                </c:pt>
              </c:strCache>
            </c:strRef>
          </c:cat>
          <c:val>
            <c:numRef>
              <c:f>DASHBOARD!$E$8:$E$11</c:f>
              <c:numCache>
                <c:formatCode>0%</c:formatCode>
                <c:ptCount val="4"/>
                <c:pt idx="0">
                  <c:v>4.1666666666666664E-2</c:v>
                </c:pt>
                <c:pt idx="1">
                  <c:v>0.79166666666666652</c:v>
                </c:pt>
                <c:pt idx="2">
                  <c:v>0.16666666666666666</c:v>
                </c:pt>
                <c:pt idx="3">
                  <c:v>0</c:v>
                </c:pt>
              </c:numCache>
            </c:numRef>
          </c:val>
          <c:smooth val="0"/>
        </c:ser>
        <c:dLbls>
          <c:showLegendKey val="0"/>
          <c:showVal val="0"/>
          <c:showCatName val="0"/>
          <c:showSerName val="0"/>
          <c:showPercent val="0"/>
          <c:showBubbleSize val="0"/>
        </c:dLbls>
        <c:smooth val="0"/>
        <c:axId val="372754928"/>
        <c:axId val="372755320"/>
      </c:lineChart>
      <c:catAx>
        <c:axId val="372754928"/>
        <c:scaling>
          <c:orientation val="minMax"/>
        </c:scaling>
        <c:delete val="0"/>
        <c:axPos val="b"/>
        <c:numFmt formatCode="General" sourceLinked="1"/>
        <c:majorTickMark val="out"/>
        <c:minorTickMark val="none"/>
        <c:tickLblPos val="nextTo"/>
        <c:txPr>
          <a:bodyPr rot="0" vert="horz"/>
          <a:lstStyle/>
          <a:p>
            <a:pPr>
              <a:defRPr sz="1000" b="0" i="0" u="none" strike="noStrike" baseline="0">
                <a:solidFill>
                  <a:srgbClr val="000000"/>
                </a:solidFill>
                <a:latin typeface="Calibri"/>
                <a:ea typeface="Calibri"/>
                <a:cs typeface="Calibri"/>
              </a:defRPr>
            </a:pPr>
            <a:endParaRPr lang="en-US"/>
          </a:p>
        </c:txPr>
        <c:crossAx val="372755320"/>
        <c:crosses val="autoZero"/>
        <c:auto val="1"/>
        <c:lblAlgn val="ctr"/>
        <c:lblOffset val="100"/>
        <c:noMultiLvlLbl val="0"/>
      </c:catAx>
      <c:valAx>
        <c:axId val="372755320"/>
        <c:scaling>
          <c:orientation val="minMax"/>
          <c:max val="0.8"/>
        </c:scaling>
        <c:delete val="0"/>
        <c:axPos val="l"/>
        <c:majorGridlines/>
        <c:numFmt formatCode="0%" sourceLinked="1"/>
        <c:majorTickMark val="out"/>
        <c:minorTickMark val="none"/>
        <c:tickLblPos val="nextTo"/>
        <c:txPr>
          <a:bodyPr rot="0" vert="horz"/>
          <a:lstStyle/>
          <a:p>
            <a:pPr>
              <a:defRPr sz="1000" b="0" i="0" u="none" strike="noStrike" baseline="0">
                <a:solidFill>
                  <a:srgbClr val="000000"/>
                </a:solidFill>
                <a:latin typeface="Calibri"/>
                <a:ea typeface="Calibri"/>
                <a:cs typeface="Calibri"/>
              </a:defRPr>
            </a:pPr>
            <a:endParaRPr lang="en-US"/>
          </a:p>
        </c:txPr>
        <c:crossAx val="372754928"/>
        <c:crosses val="autoZero"/>
        <c:crossBetween val="between"/>
      </c:valAx>
    </c:plotArea>
    <c:legend>
      <c:legendPos val="r"/>
      <c:layout>
        <c:manualLayout>
          <c:xMode val="edge"/>
          <c:yMode val="edge"/>
          <c:x val="9.7307355429083461E-2"/>
          <c:y val="0.90983836036888865"/>
          <c:w val="0.78984014110137468"/>
          <c:h val="8.1967499964144028E-2"/>
        </c:manualLayout>
      </c:layout>
      <c:overlay val="0"/>
      <c:txPr>
        <a:bodyPr/>
        <a:lstStyle/>
        <a:p>
          <a:pPr>
            <a:defRPr sz="845" b="0" i="0" u="none" strike="noStrike" baseline="0">
              <a:solidFill>
                <a:srgbClr val="000000"/>
              </a:solidFill>
              <a:latin typeface="Calibri"/>
              <a:ea typeface="Calibri"/>
              <a:cs typeface="Calibri"/>
            </a:defRPr>
          </a:pPr>
          <a:endParaRPr lang="en-US"/>
        </a:p>
      </c:txPr>
    </c:legend>
    <c:plotVisOnly val="1"/>
    <c:dispBlanksAs val="gap"/>
    <c:showDLblsOverMax val="0"/>
  </c:chart>
  <c:spPr>
    <a:ln>
      <a:solidFill>
        <a:schemeClr val="accent1"/>
      </a:solidFill>
    </a:ln>
  </c:spPr>
  <c:txPr>
    <a:bodyPr/>
    <a:lstStyle/>
    <a:p>
      <a:pPr>
        <a:defRPr sz="1000" b="0" i="0" u="none" strike="noStrike" baseline="0">
          <a:solidFill>
            <a:srgbClr val="000000"/>
          </a:solidFill>
          <a:latin typeface="Calibri"/>
          <a:ea typeface="Calibri"/>
          <a:cs typeface="Calibri"/>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045">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045">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29233">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045">
        <dgm:presLayoutVars>
          <dgm:bulletEnabled val="1"/>
        </dgm:presLayoutVars>
      </dgm:prSet>
      <dgm:spPr>
        <a:prstGeom prst="homePlate">
          <a:avLst/>
        </a:prstGeom>
      </dgm:spPr>
      <dgm:t>
        <a:bodyPr/>
        <a:lstStyle/>
        <a:p>
          <a:endParaRPr lang="en-GB"/>
        </a:p>
      </dgm:t>
    </dgm:pt>
  </dgm:ptLst>
  <dgm:cxnLst>
    <dgm:cxn modelId="{B94DDA94-5EA7-4B4D-A738-1D09B0179D95}" type="presOf" srcId="{B0BAF78D-A8C9-49DA-82F1-796AAED636E6}" destId="{07CBBF59-0710-429E-8194-11DBEFA9B443}" srcOrd="0" destOrd="0" presId="urn:microsoft.com/office/officeart/2005/8/layout/hProcess9"/>
    <dgm:cxn modelId="{E5D95771-F8E4-4E14-BDB9-F0EECE3FD51C}" srcId="{A494379B-6753-4877-97F0-6B2C495AE6D6}" destId="{88E098A5-3CB0-4B99-87F7-32C61248E0F9}" srcOrd="2" destOrd="0" parTransId="{38809089-3E69-4B9F-8B20-135870554ECE}" sibTransId="{98FDAFDF-CEAE-4A42-940C-2328A4ABADA0}"/>
    <dgm:cxn modelId="{7CA3FF57-F4D6-4EFD-B49A-EB071BC54E82}" srcId="{A494379B-6753-4877-97F0-6B2C495AE6D6}" destId="{C1D88973-A32C-404A-AE9C-B220BBDE0791}" srcOrd="3" destOrd="0" parTransId="{959653CC-DFA1-4413-85CA-1C7C11DC5844}" sibTransId="{6C147B45-4DD9-4C85-91AD-C848A4874A04}"/>
    <dgm:cxn modelId="{2037C918-E332-46B4-BCA9-3132C8C7C465}" type="presOf" srcId="{C1D88973-A32C-404A-AE9C-B220BBDE0791}" destId="{CF60F154-7B9F-467D-A67B-D7FED30CB6C6}" srcOrd="0" destOrd="0" presId="urn:microsoft.com/office/officeart/2005/8/layout/hProcess9"/>
    <dgm:cxn modelId="{8D32D8B1-48F6-466F-91D9-A5A7DB5136A9}" type="presOf" srcId="{A494379B-6753-4877-97F0-6B2C495AE6D6}" destId="{11717FC4-DAEF-4C18-A947-1B9ADD3B4FB4}" srcOrd="0" destOrd="0" presId="urn:microsoft.com/office/officeart/2005/8/layout/hProcess9"/>
    <dgm:cxn modelId="{0A84DA60-EFD4-4015-BFCA-1846607A8532}" type="presOf" srcId="{88E098A5-3CB0-4B99-87F7-32C61248E0F9}" destId="{73E0B4C6-1109-4874-8CE0-E87CD9642CDC}"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CEDA2F07-59BA-4005-810D-E1E447621363}" type="presOf" srcId="{01F760A3-094C-4745-88CC-0AB9BCE464C9}" destId="{B9ECC94E-85D3-4FA5-9891-8E5891435B45}"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285611D5-1936-47DA-A706-9FCFFF8688E1}" type="presParOf" srcId="{11717FC4-DAEF-4C18-A947-1B9ADD3B4FB4}" destId="{2E66FBD0-378D-4E55-9B02-FC734DD4D338}" srcOrd="0" destOrd="0" presId="urn:microsoft.com/office/officeart/2005/8/layout/hProcess9"/>
    <dgm:cxn modelId="{2910818D-61EF-47C8-A8FC-531A8DBAD57B}" type="presParOf" srcId="{11717FC4-DAEF-4C18-A947-1B9ADD3B4FB4}" destId="{81B29B00-19C1-4D61-8141-20A1AB11B519}" srcOrd="1" destOrd="0" presId="urn:microsoft.com/office/officeart/2005/8/layout/hProcess9"/>
    <dgm:cxn modelId="{31B696AB-F9CE-438C-AEDA-C6B3D042418B}" type="presParOf" srcId="{81B29B00-19C1-4D61-8141-20A1AB11B519}" destId="{07CBBF59-0710-429E-8194-11DBEFA9B443}" srcOrd="0" destOrd="0" presId="urn:microsoft.com/office/officeart/2005/8/layout/hProcess9"/>
    <dgm:cxn modelId="{A40C4A2E-D833-486C-9AE1-5B73986C4662}" type="presParOf" srcId="{81B29B00-19C1-4D61-8141-20A1AB11B519}" destId="{3580B403-4621-4087-9029-6E72C261DE91}" srcOrd="1" destOrd="0" presId="urn:microsoft.com/office/officeart/2005/8/layout/hProcess9"/>
    <dgm:cxn modelId="{ACBDACC1-CEBD-4C8B-AA74-FF1C1F87CAAF}" type="presParOf" srcId="{81B29B00-19C1-4D61-8141-20A1AB11B519}" destId="{B9ECC94E-85D3-4FA5-9891-8E5891435B45}" srcOrd="2" destOrd="0" presId="urn:microsoft.com/office/officeart/2005/8/layout/hProcess9"/>
    <dgm:cxn modelId="{3CAECC9A-1266-42EB-9BD8-1C068B4F6A2F}" type="presParOf" srcId="{81B29B00-19C1-4D61-8141-20A1AB11B519}" destId="{C589A891-F972-4CC7-9D78-FB7586022AC5}" srcOrd="3" destOrd="0" presId="urn:microsoft.com/office/officeart/2005/8/layout/hProcess9"/>
    <dgm:cxn modelId="{366A988B-A29A-4580-95BF-314DB589BD6F}" type="presParOf" srcId="{81B29B00-19C1-4D61-8141-20A1AB11B519}" destId="{73E0B4C6-1109-4874-8CE0-E87CD9642CDC}" srcOrd="4" destOrd="0" presId="urn:microsoft.com/office/officeart/2005/8/layout/hProcess9"/>
    <dgm:cxn modelId="{FEFFD60C-FD9A-4DDE-A0D4-FC6432773033}" type="presParOf" srcId="{81B29B00-19C1-4D61-8141-20A1AB11B519}" destId="{8F174CF1-DC94-405A-BBCE-A4C6D4934D1B}" srcOrd="5" destOrd="0" presId="urn:microsoft.com/office/officeart/2005/8/layout/hProcess9"/>
    <dgm:cxn modelId="{B0B80B73-722C-4C90-A617-AD8C0CEA18C0}" type="presParOf" srcId="{81B29B00-19C1-4D61-8141-20A1AB11B519}" destId="{CF60F154-7B9F-467D-A67B-D7FED30CB6C6}"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1_2" csCatId="accent1" phldr="1"/>
      <dgm:spPr/>
    </dgm:pt>
    <dgm:pt modelId="{B0BAF78D-A8C9-49DA-82F1-796AAED636E6}">
      <dgm:prSet phldrT="[Text]" custT="1"/>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tyle>
          <a:lnRef idx="1">
            <a:schemeClr val="accent1"/>
          </a:lnRef>
          <a:fillRef idx="2">
            <a:schemeClr val="accent1"/>
          </a:fillRef>
          <a:effectRef idx="1">
            <a:schemeClr val="accent1"/>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tyle>
          <a:lnRef idx="1">
            <a:schemeClr val="accent1"/>
          </a:lnRef>
          <a:fillRef idx="2">
            <a:schemeClr val="accent1"/>
          </a:fillRef>
          <a:effectRef idx="1">
            <a:schemeClr val="accent1"/>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tyle>
          <a:lnRef idx="1">
            <a:schemeClr val="accent1"/>
          </a:lnRef>
          <a:fillRef idx="2">
            <a:schemeClr val="accent1"/>
          </a:fillRef>
          <a:effectRef idx="1">
            <a:schemeClr val="accent1"/>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045">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906">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30094">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906">
        <dgm:presLayoutVars>
          <dgm:bulletEnabled val="1"/>
        </dgm:presLayoutVars>
      </dgm:prSet>
      <dgm:spPr>
        <a:prstGeom prst="homePlate">
          <a:avLst/>
        </a:prstGeom>
      </dgm:spPr>
      <dgm:t>
        <a:bodyPr/>
        <a:lstStyle/>
        <a:p>
          <a:endParaRPr lang="en-GB"/>
        </a:p>
      </dgm:t>
    </dgm:pt>
  </dgm:ptLst>
  <dgm:cxnLst>
    <dgm:cxn modelId="{8587E8E7-69E7-4092-8681-DAE2460870C3}" type="presOf" srcId="{B0BAF78D-A8C9-49DA-82F1-796AAED636E6}" destId="{07CBBF59-0710-429E-8194-11DBEFA9B443}" srcOrd="0" destOrd="0" presId="urn:microsoft.com/office/officeart/2005/8/layout/hProcess9"/>
    <dgm:cxn modelId="{7CA3FF57-F4D6-4EFD-B49A-EB071BC54E82}" srcId="{A494379B-6753-4877-97F0-6B2C495AE6D6}" destId="{C1D88973-A32C-404A-AE9C-B220BBDE0791}" srcOrd="3" destOrd="0" parTransId="{959653CC-DFA1-4413-85CA-1C7C11DC5844}" sibTransId="{6C147B45-4DD9-4C85-91AD-C848A4874A04}"/>
    <dgm:cxn modelId="{53EEA7D9-F90E-4CB6-A8C7-E8A61DF81975}" srcId="{A494379B-6753-4877-97F0-6B2C495AE6D6}" destId="{01F760A3-094C-4745-88CC-0AB9BCE464C9}" srcOrd="1" destOrd="0" parTransId="{16C19F15-4B4C-4D03-9207-7DC01CA6FE98}" sibTransId="{CB71057A-EF31-45A5-9D42-6A5F32C08A01}"/>
    <dgm:cxn modelId="{D8B3C58B-01F2-48D1-8E70-B2E9A6B841C3}" srcId="{A494379B-6753-4877-97F0-6B2C495AE6D6}" destId="{B0BAF78D-A8C9-49DA-82F1-796AAED636E6}" srcOrd="0" destOrd="0" parTransId="{CF14E0D5-9F98-4991-B879-CFCEE902938D}" sibTransId="{BF5A5A03-9F02-45FC-BCC4-571D354E0CD8}"/>
    <dgm:cxn modelId="{258261F0-3343-4606-B1C6-E30582480707}" type="presOf" srcId="{C1D88973-A32C-404A-AE9C-B220BBDE0791}" destId="{CF60F154-7B9F-467D-A67B-D7FED30CB6C6}" srcOrd="0" destOrd="0" presId="urn:microsoft.com/office/officeart/2005/8/layout/hProcess9"/>
    <dgm:cxn modelId="{E6F6D13B-D7C9-4D92-B24F-03F25CF264EC}" type="presOf" srcId="{88E098A5-3CB0-4B99-87F7-32C61248E0F9}" destId="{73E0B4C6-1109-4874-8CE0-E87CD9642CDC}" srcOrd="0" destOrd="0" presId="urn:microsoft.com/office/officeart/2005/8/layout/hProcess9"/>
    <dgm:cxn modelId="{89C588E7-F64C-424D-9AEC-7856996A304D}" type="presOf" srcId="{01F760A3-094C-4745-88CC-0AB9BCE464C9}" destId="{B9ECC94E-85D3-4FA5-9891-8E5891435B45}" srcOrd="0" destOrd="0" presId="urn:microsoft.com/office/officeart/2005/8/layout/hProcess9"/>
    <dgm:cxn modelId="{53B0AC67-BF90-4B71-A6F6-1F49C3704F8C}" type="presOf" srcId="{A494379B-6753-4877-97F0-6B2C495AE6D6}" destId="{11717FC4-DAEF-4C18-A947-1B9ADD3B4FB4}" srcOrd="0" destOrd="0" presId="urn:microsoft.com/office/officeart/2005/8/layout/hProcess9"/>
    <dgm:cxn modelId="{E5D95771-F8E4-4E14-BDB9-F0EECE3FD51C}" srcId="{A494379B-6753-4877-97F0-6B2C495AE6D6}" destId="{88E098A5-3CB0-4B99-87F7-32C61248E0F9}" srcOrd="2" destOrd="0" parTransId="{38809089-3E69-4B9F-8B20-135870554ECE}" sibTransId="{98FDAFDF-CEAE-4A42-940C-2328A4ABADA0}"/>
    <dgm:cxn modelId="{DC869657-E002-4722-8234-83AF5FD16DE1}" type="presParOf" srcId="{11717FC4-DAEF-4C18-A947-1B9ADD3B4FB4}" destId="{2E66FBD0-378D-4E55-9B02-FC734DD4D338}" srcOrd="0" destOrd="0" presId="urn:microsoft.com/office/officeart/2005/8/layout/hProcess9"/>
    <dgm:cxn modelId="{B005D672-8E5B-4A4F-BDEC-4084669B24D5}" type="presParOf" srcId="{11717FC4-DAEF-4C18-A947-1B9ADD3B4FB4}" destId="{81B29B00-19C1-4D61-8141-20A1AB11B519}" srcOrd="1" destOrd="0" presId="urn:microsoft.com/office/officeart/2005/8/layout/hProcess9"/>
    <dgm:cxn modelId="{70EB8874-BE25-4498-8E6D-C7399EF6018A}" type="presParOf" srcId="{81B29B00-19C1-4D61-8141-20A1AB11B519}" destId="{07CBBF59-0710-429E-8194-11DBEFA9B443}" srcOrd="0" destOrd="0" presId="urn:microsoft.com/office/officeart/2005/8/layout/hProcess9"/>
    <dgm:cxn modelId="{4E59D39D-E892-4E3A-BA9E-1919A619052B}" type="presParOf" srcId="{81B29B00-19C1-4D61-8141-20A1AB11B519}" destId="{3580B403-4621-4087-9029-6E72C261DE91}" srcOrd="1" destOrd="0" presId="urn:microsoft.com/office/officeart/2005/8/layout/hProcess9"/>
    <dgm:cxn modelId="{B734A8BB-3C68-4465-8991-4EA37652778D}" type="presParOf" srcId="{81B29B00-19C1-4D61-8141-20A1AB11B519}" destId="{B9ECC94E-85D3-4FA5-9891-8E5891435B45}" srcOrd="2" destOrd="0" presId="urn:microsoft.com/office/officeart/2005/8/layout/hProcess9"/>
    <dgm:cxn modelId="{98182AFC-3970-4398-AE43-2A832537A628}" type="presParOf" srcId="{81B29B00-19C1-4D61-8141-20A1AB11B519}" destId="{C589A891-F972-4CC7-9D78-FB7586022AC5}" srcOrd="3" destOrd="0" presId="urn:microsoft.com/office/officeart/2005/8/layout/hProcess9"/>
    <dgm:cxn modelId="{27BF880A-A1B4-4634-B044-08EEED275665}" type="presParOf" srcId="{81B29B00-19C1-4D61-8141-20A1AB11B519}" destId="{73E0B4C6-1109-4874-8CE0-E87CD9642CDC}" srcOrd="4" destOrd="0" presId="urn:microsoft.com/office/officeart/2005/8/layout/hProcess9"/>
    <dgm:cxn modelId="{13A1C19B-E2F0-4572-A626-917B5C2FCC55}" type="presParOf" srcId="{81B29B00-19C1-4D61-8141-20A1AB11B519}" destId="{8F174CF1-DC94-405A-BBCE-A4C6D4934D1B}" srcOrd="5" destOrd="0" presId="urn:microsoft.com/office/officeart/2005/8/layout/hProcess9"/>
    <dgm:cxn modelId="{589F1B18-EFFF-4057-BB11-3FF317B2D7D3}" type="presParOf" srcId="{81B29B00-19C1-4D61-8141-20A1AB11B519}" destId="{CF60F154-7B9F-467D-A67B-D7FED30CB6C6}"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2_2" csCatId="accent2" phldr="1"/>
      <dgm:spPr/>
    </dgm:pt>
    <dgm:pt modelId="{B0BAF78D-A8C9-49DA-82F1-796AAED636E6}">
      <dgm:prSet phldrT="[Text]" custT="1">
        <dgm:style>
          <a:lnRef idx="1">
            <a:schemeClr val="accent2"/>
          </a:lnRef>
          <a:fillRef idx="2">
            <a:schemeClr val="accent2"/>
          </a:fillRef>
          <a:effectRef idx="1">
            <a:schemeClr val="accent2"/>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tyle>
          <a:lnRef idx="1">
            <a:schemeClr val="accent2"/>
          </a:lnRef>
          <a:fillRef idx="2">
            <a:schemeClr val="accent2"/>
          </a:fillRef>
          <a:effectRef idx="1">
            <a:schemeClr val="accent2"/>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tyle>
          <a:lnRef idx="1">
            <a:schemeClr val="accent2"/>
          </a:lnRef>
          <a:fillRef idx="2">
            <a:schemeClr val="accent2"/>
          </a:fillRef>
          <a:effectRef idx="1">
            <a:schemeClr val="accent2"/>
          </a:effectRef>
          <a:fontRef idx="minor">
            <a:schemeClr val="dk1"/>
          </a:fontRef>
        </dgm:style>
      </dgm:prSet>
      <dgm:spPr>
        <a:ln>
          <a:solidFill>
            <a:schemeClr val="accent1">
              <a:lumMod val="20000"/>
              <a:lumOff val="80000"/>
            </a:schemeClr>
          </a:solidFill>
        </a:ln>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906">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045">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30094">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906">
        <dgm:presLayoutVars>
          <dgm:bulletEnabled val="1"/>
        </dgm:presLayoutVars>
      </dgm:prSet>
      <dgm:spPr>
        <a:prstGeom prst="homePlate">
          <a:avLst/>
        </a:prstGeom>
      </dgm:spPr>
      <dgm:t>
        <a:bodyPr/>
        <a:lstStyle/>
        <a:p>
          <a:endParaRPr lang="en-GB"/>
        </a:p>
      </dgm:t>
    </dgm:pt>
  </dgm:ptLst>
  <dgm:cxnLst>
    <dgm:cxn modelId="{FAF7E4E2-174E-4280-A905-F134C1B7E70D}" type="presOf" srcId="{01F760A3-094C-4745-88CC-0AB9BCE464C9}" destId="{B9ECC94E-85D3-4FA5-9891-8E5891435B45}" srcOrd="0" destOrd="0" presId="urn:microsoft.com/office/officeart/2005/8/layout/hProcess9"/>
    <dgm:cxn modelId="{A0FB45A2-78C9-446F-9AFF-13BDAD2E66BE}" type="presOf" srcId="{B0BAF78D-A8C9-49DA-82F1-796AAED636E6}" destId="{07CBBF59-0710-429E-8194-11DBEFA9B443}" srcOrd="0" destOrd="0" presId="urn:microsoft.com/office/officeart/2005/8/layout/hProcess9"/>
    <dgm:cxn modelId="{E5D95771-F8E4-4E14-BDB9-F0EECE3FD51C}" srcId="{A494379B-6753-4877-97F0-6B2C495AE6D6}" destId="{88E098A5-3CB0-4B99-87F7-32C61248E0F9}" srcOrd="2" destOrd="0" parTransId="{38809089-3E69-4B9F-8B20-135870554ECE}" sibTransId="{98FDAFDF-CEAE-4A42-940C-2328A4ABADA0}"/>
    <dgm:cxn modelId="{7CA3FF57-F4D6-4EFD-B49A-EB071BC54E82}" srcId="{A494379B-6753-4877-97F0-6B2C495AE6D6}" destId="{C1D88973-A32C-404A-AE9C-B220BBDE0791}" srcOrd="3" destOrd="0" parTransId="{959653CC-DFA1-4413-85CA-1C7C11DC5844}" sibTransId="{6C147B45-4DD9-4C85-91AD-C848A4874A04}"/>
    <dgm:cxn modelId="{98B44A3B-5245-4B6F-A31F-85D58E386C85}" type="presOf" srcId="{88E098A5-3CB0-4B99-87F7-32C61248E0F9}" destId="{73E0B4C6-1109-4874-8CE0-E87CD9642CDC}"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D9C1FA1C-E96C-46E1-ADEB-1EE150E7A4F4}" type="presOf" srcId="{C1D88973-A32C-404A-AE9C-B220BBDE0791}" destId="{CF60F154-7B9F-467D-A67B-D7FED30CB6C6}" srcOrd="0" destOrd="0" presId="urn:microsoft.com/office/officeart/2005/8/layout/hProcess9"/>
    <dgm:cxn modelId="{04C01110-2ACE-4867-88D0-74FCDC07A8A3}" type="presOf" srcId="{A494379B-6753-4877-97F0-6B2C495AE6D6}" destId="{11717FC4-DAEF-4C18-A947-1B9ADD3B4FB4}"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D03FA3AD-8EC7-443A-9823-CA4FDA312433}" type="presParOf" srcId="{11717FC4-DAEF-4C18-A947-1B9ADD3B4FB4}" destId="{2E66FBD0-378D-4E55-9B02-FC734DD4D338}" srcOrd="0" destOrd="0" presId="urn:microsoft.com/office/officeart/2005/8/layout/hProcess9"/>
    <dgm:cxn modelId="{4E83A5EE-D597-401C-95AE-F1275E4507A4}" type="presParOf" srcId="{11717FC4-DAEF-4C18-A947-1B9ADD3B4FB4}" destId="{81B29B00-19C1-4D61-8141-20A1AB11B519}" srcOrd="1" destOrd="0" presId="urn:microsoft.com/office/officeart/2005/8/layout/hProcess9"/>
    <dgm:cxn modelId="{18BACCDA-9A18-4A9C-811F-272FBCCC0688}" type="presParOf" srcId="{81B29B00-19C1-4D61-8141-20A1AB11B519}" destId="{07CBBF59-0710-429E-8194-11DBEFA9B443}" srcOrd="0" destOrd="0" presId="urn:microsoft.com/office/officeart/2005/8/layout/hProcess9"/>
    <dgm:cxn modelId="{B73EDBC7-B5BD-4481-AA1D-289A325686EE}" type="presParOf" srcId="{81B29B00-19C1-4D61-8141-20A1AB11B519}" destId="{3580B403-4621-4087-9029-6E72C261DE91}" srcOrd="1" destOrd="0" presId="urn:microsoft.com/office/officeart/2005/8/layout/hProcess9"/>
    <dgm:cxn modelId="{2A85F590-929B-4210-A803-C8A5E48E0340}" type="presParOf" srcId="{81B29B00-19C1-4D61-8141-20A1AB11B519}" destId="{B9ECC94E-85D3-4FA5-9891-8E5891435B45}" srcOrd="2" destOrd="0" presId="urn:microsoft.com/office/officeart/2005/8/layout/hProcess9"/>
    <dgm:cxn modelId="{1470A642-8F6F-46B0-8BB0-6EAABF4ECA89}" type="presParOf" srcId="{81B29B00-19C1-4D61-8141-20A1AB11B519}" destId="{C589A891-F972-4CC7-9D78-FB7586022AC5}" srcOrd="3" destOrd="0" presId="urn:microsoft.com/office/officeart/2005/8/layout/hProcess9"/>
    <dgm:cxn modelId="{7F496140-2BC6-4161-9B49-8E8FE68F0AEA}" type="presParOf" srcId="{81B29B00-19C1-4D61-8141-20A1AB11B519}" destId="{73E0B4C6-1109-4874-8CE0-E87CD9642CDC}" srcOrd="4" destOrd="0" presId="urn:microsoft.com/office/officeart/2005/8/layout/hProcess9"/>
    <dgm:cxn modelId="{6AF0C7DD-F26D-416E-B56A-79A6DB625FF7}" type="presParOf" srcId="{81B29B00-19C1-4D61-8141-20A1AB11B519}" destId="{8F174CF1-DC94-405A-BBCE-A4C6D4934D1B}" srcOrd="5" destOrd="0" presId="urn:microsoft.com/office/officeart/2005/8/layout/hProcess9"/>
    <dgm:cxn modelId="{45F75A9D-ADD5-4441-A88E-C92871DB2A76}" type="presParOf" srcId="{81B29B00-19C1-4D61-8141-20A1AB11B519}" destId="{CF60F154-7B9F-467D-A67B-D7FED30CB6C6}"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4_2" csCatId="accent4" phldr="1"/>
      <dgm:spPr/>
    </dgm:pt>
    <dgm:pt modelId="{B0BAF78D-A8C9-49DA-82F1-796AAED636E6}">
      <dgm:prSet phldrT="[Text]" custT="1">
        <dgm:style>
          <a:lnRef idx="1">
            <a:schemeClr val="accent4"/>
          </a:lnRef>
          <a:fillRef idx="2">
            <a:schemeClr val="accent4"/>
          </a:fillRef>
          <a:effectRef idx="1">
            <a:schemeClr val="accent4"/>
          </a:effectRef>
          <a:fontRef idx="minor">
            <a:schemeClr val="dk1"/>
          </a:fontRef>
        </dgm:style>
      </dgm:prSet>
      <dgm:spPr>
        <a:ln>
          <a:solidFill>
            <a:schemeClr val="accent4">
              <a:lumMod val="20000"/>
              <a:lumOff val="80000"/>
            </a:schemeClr>
          </a:solidFill>
        </a:ln>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tyle>
          <a:lnRef idx="1">
            <a:schemeClr val="accent4"/>
          </a:lnRef>
          <a:fillRef idx="2">
            <a:schemeClr val="accent4"/>
          </a:fillRef>
          <a:effectRef idx="1">
            <a:schemeClr val="accent4"/>
          </a:effectRef>
          <a:fontRef idx="minor">
            <a:schemeClr val="dk1"/>
          </a:fontRef>
        </dgm:style>
      </dgm:prSet>
      <dgm:spPr>
        <a:ln>
          <a:solidFill>
            <a:schemeClr val="accent4">
              <a:lumMod val="20000"/>
              <a:lumOff val="80000"/>
            </a:schemeClr>
          </a:solidFill>
        </a:ln>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tyle>
          <a:lnRef idx="1">
            <a:schemeClr val="accent4"/>
          </a:lnRef>
          <a:fillRef idx="2">
            <a:schemeClr val="accent4"/>
          </a:fillRef>
          <a:effectRef idx="1">
            <a:schemeClr val="accent4"/>
          </a:effectRef>
          <a:fontRef idx="minor">
            <a:schemeClr val="dk1"/>
          </a:fontRef>
        </dgm:style>
      </dgm:prSet>
      <dgm:spPr>
        <a:ln>
          <a:solidFill>
            <a:schemeClr val="accent4">
              <a:lumMod val="20000"/>
              <a:lumOff val="80000"/>
            </a:schemeClr>
          </a:solidFill>
        </a:ln>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906">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906">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30094">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906">
        <dgm:presLayoutVars>
          <dgm:bulletEnabled val="1"/>
        </dgm:presLayoutVars>
      </dgm:prSet>
      <dgm:spPr>
        <a:prstGeom prst="homePlate">
          <a:avLst/>
        </a:prstGeom>
      </dgm:spPr>
      <dgm:t>
        <a:bodyPr/>
        <a:lstStyle/>
        <a:p>
          <a:endParaRPr lang="en-GB"/>
        </a:p>
      </dgm:t>
    </dgm:pt>
  </dgm:ptLst>
  <dgm:cxnLst>
    <dgm:cxn modelId="{D19A03DE-8598-4F34-84A9-0BBA355E0D01}" type="presOf" srcId="{C1D88973-A32C-404A-AE9C-B220BBDE0791}" destId="{CF60F154-7B9F-467D-A67B-D7FED30CB6C6}" srcOrd="0" destOrd="0" presId="urn:microsoft.com/office/officeart/2005/8/layout/hProcess9"/>
    <dgm:cxn modelId="{7CA3FF57-F4D6-4EFD-B49A-EB071BC54E82}" srcId="{A494379B-6753-4877-97F0-6B2C495AE6D6}" destId="{C1D88973-A32C-404A-AE9C-B220BBDE0791}" srcOrd="3" destOrd="0" parTransId="{959653CC-DFA1-4413-85CA-1C7C11DC5844}" sibTransId="{6C147B45-4DD9-4C85-91AD-C848A4874A04}"/>
    <dgm:cxn modelId="{53EEA7D9-F90E-4CB6-A8C7-E8A61DF81975}" srcId="{A494379B-6753-4877-97F0-6B2C495AE6D6}" destId="{01F760A3-094C-4745-88CC-0AB9BCE464C9}" srcOrd="1" destOrd="0" parTransId="{16C19F15-4B4C-4D03-9207-7DC01CA6FE98}" sibTransId="{CB71057A-EF31-45A5-9D42-6A5F32C08A01}"/>
    <dgm:cxn modelId="{D8B3C58B-01F2-48D1-8E70-B2E9A6B841C3}" srcId="{A494379B-6753-4877-97F0-6B2C495AE6D6}" destId="{B0BAF78D-A8C9-49DA-82F1-796AAED636E6}" srcOrd="0" destOrd="0" parTransId="{CF14E0D5-9F98-4991-B879-CFCEE902938D}" sibTransId="{BF5A5A03-9F02-45FC-BCC4-571D354E0CD8}"/>
    <dgm:cxn modelId="{6988C9BB-E86A-4555-B4C6-4D5B000ED7E0}" type="presOf" srcId="{01F760A3-094C-4745-88CC-0AB9BCE464C9}" destId="{B9ECC94E-85D3-4FA5-9891-8E5891435B45}" srcOrd="0" destOrd="0" presId="urn:microsoft.com/office/officeart/2005/8/layout/hProcess9"/>
    <dgm:cxn modelId="{77CABB0F-E73C-48AE-B12A-2DF229A24A81}" type="presOf" srcId="{B0BAF78D-A8C9-49DA-82F1-796AAED636E6}" destId="{07CBBF59-0710-429E-8194-11DBEFA9B443}" srcOrd="0" destOrd="0" presId="urn:microsoft.com/office/officeart/2005/8/layout/hProcess9"/>
    <dgm:cxn modelId="{E5D95771-F8E4-4E14-BDB9-F0EECE3FD51C}" srcId="{A494379B-6753-4877-97F0-6B2C495AE6D6}" destId="{88E098A5-3CB0-4B99-87F7-32C61248E0F9}" srcOrd="2" destOrd="0" parTransId="{38809089-3E69-4B9F-8B20-135870554ECE}" sibTransId="{98FDAFDF-CEAE-4A42-940C-2328A4ABADA0}"/>
    <dgm:cxn modelId="{59474BB5-6EC4-4B46-BE76-8B9D5B589C93}" type="presOf" srcId="{A494379B-6753-4877-97F0-6B2C495AE6D6}" destId="{11717FC4-DAEF-4C18-A947-1B9ADD3B4FB4}" srcOrd="0" destOrd="0" presId="urn:microsoft.com/office/officeart/2005/8/layout/hProcess9"/>
    <dgm:cxn modelId="{71C13E7E-1005-432A-8E9A-34A5D76BF47F}" type="presOf" srcId="{88E098A5-3CB0-4B99-87F7-32C61248E0F9}" destId="{73E0B4C6-1109-4874-8CE0-E87CD9642CDC}" srcOrd="0" destOrd="0" presId="urn:microsoft.com/office/officeart/2005/8/layout/hProcess9"/>
    <dgm:cxn modelId="{772A20CF-4857-4156-8D9B-2920241C6E8B}" type="presParOf" srcId="{11717FC4-DAEF-4C18-A947-1B9ADD3B4FB4}" destId="{2E66FBD0-378D-4E55-9B02-FC734DD4D338}" srcOrd="0" destOrd="0" presId="urn:microsoft.com/office/officeart/2005/8/layout/hProcess9"/>
    <dgm:cxn modelId="{2CAD5A02-473E-4F3D-9089-9F1759F2C78D}" type="presParOf" srcId="{11717FC4-DAEF-4C18-A947-1B9ADD3B4FB4}" destId="{81B29B00-19C1-4D61-8141-20A1AB11B519}" srcOrd="1" destOrd="0" presId="urn:microsoft.com/office/officeart/2005/8/layout/hProcess9"/>
    <dgm:cxn modelId="{B68FF1C0-F2D2-4ECA-B075-0094093ECBB5}" type="presParOf" srcId="{81B29B00-19C1-4D61-8141-20A1AB11B519}" destId="{07CBBF59-0710-429E-8194-11DBEFA9B443}" srcOrd="0" destOrd="0" presId="urn:microsoft.com/office/officeart/2005/8/layout/hProcess9"/>
    <dgm:cxn modelId="{1413A464-FFD8-4C63-B241-8F256E6CC40F}" type="presParOf" srcId="{81B29B00-19C1-4D61-8141-20A1AB11B519}" destId="{3580B403-4621-4087-9029-6E72C261DE91}" srcOrd="1" destOrd="0" presId="urn:microsoft.com/office/officeart/2005/8/layout/hProcess9"/>
    <dgm:cxn modelId="{BB73B6B8-BF83-4637-AAC3-55668D87BAFF}" type="presParOf" srcId="{81B29B00-19C1-4D61-8141-20A1AB11B519}" destId="{B9ECC94E-85D3-4FA5-9891-8E5891435B45}" srcOrd="2" destOrd="0" presId="urn:microsoft.com/office/officeart/2005/8/layout/hProcess9"/>
    <dgm:cxn modelId="{81D51CF0-E357-4E0C-9F5C-8C29062B7C30}" type="presParOf" srcId="{81B29B00-19C1-4D61-8141-20A1AB11B519}" destId="{C589A891-F972-4CC7-9D78-FB7586022AC5}" srcOrd="3" destOrd="0" presId="urn:microsoft.com/office/officeart/2005/8/layout/hProcess9"/>
    <dgm:cxn modelId="{1BFD053B-A3DD-4703-8BC8-46AB5C77D5B4}" type="presParOf" srcId="{81B29B00-19C1-4D61-8141-20A1AB11B519}" destId="{73E0B4C6-1109-4874-8CE0-E87CD9642CDC}" srcOrd="4" destOrd="0" presId="urn:microsoft.com/office/officeart/2005/8/layout/hProcess9"/>
    <dgm:cxn modelId="{77431E77-DDA6-42F3-907E-9725DD31B660}" type="presParOf" srcId="{81B29B00-19C1-4D61-8141-20A1AB11B519}" destId="{8F174CF1-DC94-405A-BBCE-A4C6D4934D1B}" srcOrd="5" destOrd="0" presId="urn:microsoft.com/office/officeart/2005/8/layout/hProcess9"/>
    <dgm:cxn modelId="{56794D47-A341-43A3-A596-729037E67BAF}" type="presParOf" srcId="{81B29B00-19C1-4D61-8141-20A1AB11B519}" destId="{CF60F154-7B9F-467D-A67B-D7FED30CB6C6}"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3_2" csCatId="accent3" phldr="1"/>
      <dgm:spPr/>
    </dgm:pt>
    <dgm:pt modelId="{B0BAF78D-A8C9-49DA-82F1-796AAED636E6}">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tyle>
          <a:lnRef idx="1">
            <a:schemeClr val="accent3"/>
          </a:lnRef>
          <a:fillRef idx="2">
            <a:schemeClr val="accent3"/>
          </a:fillRef>
          <a:effectRef idx="1">
            <a:schemeClr val="accent3"/>
          </a:effectRef>
          <a:fontRef idx="minor">
            <a:schemeClr val="dk1"/>
          </a:fontRef>
        </dgm:style>
      </dgm:prSet>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045">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045">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29233">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045">
        <dgm:presLayoutVars>
          <dgm:bulletEnabled val="1"/>
        </dgm:presLayoutVars>
      </dgm:prSet>
      <dgm:spPr>
        <a:prstGeom prst="homePlate">
          <a:avLst/>
        </a:prstGeom>
      </dgm:spPr>
      <dgm:t>
        <a:bodyPr/>
        <a:lstStyle/>
        <a:p>
          <a:endParaRPr lang="en-GB"/>
        </a:p>
      </dgm:t>
    </dgm:pt>
  </dgm:ptLst>
  <dgm:cxnLst>
    <dgm:cxn modelId="{7CA3FF57-F4D6-4EFD-B49A-EB071BC54E82}" srcId="{A494379B-6753-4877-97F0-6B2C495AE6D6}" destId="{C1D88973-A32C-404A-AE9C-B220BBDE0791}" srcOrd="3" destOrd="0" parTransId="{959653CC-DFA1-4413-85CA-1C7C11DC5844}" sibTransId="{6C147B45-4DD9-4C85-91AD-C848A4874A04}"/>
    <dgm:cxn modelId="{53EEA7D9-F90E-4CB6-A8C7-E8A61DF81975}" srcId="{A494379B-6753-4877-97F0-6B2C495AE6D6}" destId="{01F760A3-094C-4745-88CC-0AB9BCE464C9}" srcOrd="1" destOrd="0" parTransId="{16C19F15-4B4C-4D03-9207-7DC01CA6FE98}" sibTransId="{CB71057A-EF31-45A5-9D42-6A5F32C08A01}"/>
    <dgm:cxn modelId="{D8B3C58B-01F2-48D1-8E70-B2E9A6B841C3}" srcId="{A494379B-6753-4877-97F0-6B2C495AE6D6}" destId="{B0BAF78D-A8C9-49DA-82F1-796AAED636E6}" srcOrd="0" destOrd="0" parTransId="{CF14E0D5-9F98-4991-B879-CFCEE902938D}" sibTransId="{BF5A5A03-9F02-45FC-BCC4-571D354E0CD8}"/>
    <dgm:cxn modelId="{496077FC-4A81-41DB-A2C3-C0616BA872E8}" type="presOf" srcId="{A494379B-6753-4877-97F0-6B2C495AE6D6}" destId="{11717FC4-DAEF-4C18-A947-1B9ADD3B4FB4}" srcOrd="0" destOrd="0" presId="urn:microsoft.com/office/officeart/2005/8/layout/hProcess9"/>
    <dgm:cxn modelId="{FD545F90-53A2-4032-8A0D-0285A2BA3685}" type="presOf" srcId="{B0BAF78D-A8C9-49DA-82F1-796AAED636E6}" destId="{07CBBF59-0710-429E-8194-11DBEFA9B443}" srcOrd="0" destOrd="0" presId="urn:microsoft.com/office/officeart/2005/8/layout/hProcess9"/>
    <dgm:cxn modelId="{0D2CDCDF-FB2D-4B58-878D-5FBC2C003C84}" type="presOf" srcId="{C1D88973-A32C-404A-AE9C-B220BBDE0791}" destId="{CF60F154-7B9F-467D-A67B-D7FED30CB6C6}" srcOrd="0" destOrd="0" presId="urn:microsoft.com/office/officeart/2005/8/layout/hProcess9"/>
    <dgm:cxn modelId="{DA292444-A3C3-4B1F-9CCC-D108BBBF8441}" type="presOf" srcId="{01F760A3-094C-4745-88CC-0AB9BCE464C9}" destId="{B9ECC94E-85D3-4FA5-9891-8E5891435B45}" srcOrd="0" destOrd="0" presId="urn:microsoft.com/office/officeart/2005/8/layout/hProcess9"/>
    <dgm:cxn modelId="{F356D92C-DF78-4B82-A1AF-3D10573746CF}" type="presOf" srcId="{88E098A5-3CB0-4B99-87F7-32C61248E0F9}" destId="{73E0B4C6-1109-4874-8CE0-E87CD9642CDC}" srcOrd="0" destOrd="0" presId="urn:microsoft.com/office/officeart/2005/8/layout/hProcess9"/>
    <dgm:cxn modelId="{E5D95771-F8E4-4E14-BDB9-F0EECE3FD51C}" srcId="{A494379B-6753-4877-97F0-6B2C495AE6D6}" destId="{88E098A5-3CB0-4B99-87F7-32C61248E0F9}" srcOrd="2" destOrd="0" parTransId="{38809089-3E69-4B9F-8B20-135870554ECE}" sibTransId="{98FDAFDF-CEAE-4A42-940C-2328A4ABADA0}"/>
    <dgm:cxn modelId="{3B4C5A2D-C935-48C5-ACEE-5786A9E218CE}" type="presParOf" srcId="{11717FC4-DAEF-4C18-A947-1B9ADD3B4FB4}" destId="{2E66FBD0-378D-4E55-9B02-FC734DD4D338}" srcOrd="0" destOrd="0" presId="urn:microsoft.com/office/officeart/2005/8/layout/hProcess9"/>
    <dgm:cxn modelId="{BDD69EF5-31A2-4154-8DC6-D4C5D6BF3B0A}" type="presParOf" srcId="{11717FC4-DAEF-4C18-A947-1B9ADD3B4FB4}" destId="{81B29B00-19C1-4D61-8141-20A1AB11B519}" srcOrd="1" destOrd="0" presId="urn:microsoft.com/office/officeart/2005/8/layout/hProcess9"/>
    <dgm:cxn modelId="{8E80EBCF-D461-4F06-B824-A63EBD180F7C}" type="presParOf" srcId="{81B29B00-19C1-4D61-8141-20A1AB11B519}" destId="{07CBBF59-0710-429E-8194-11DBEFA9B443}" srcOrd="0" destOrd="0" presId="urn:microsoft.com/office/officeart/2005/8/layout/hProcess9"/>
    <dgm:cxn modelId="{DAF98453-AE57-4F76-B0F6-A548F7BBF170}" type="presParOf" srcId="{81B29B00-19C1-4D61-8141-20A1AB11B519}" destId="{3580B403-4621-4087-9029-6E72C261DE91}" srcOrd="1" destOrd="0" presId="urn:microsoft.com/office/officeart/2005/8/layout/hProcess9"/>
    <dgm:cxn modelId="{5A5C2397-C782-41AF-8DEC-D464431B4128}" type="presParOf" srcId="{81B29B00-19C1-4D61-8141-20A1AB11B519}" destId="{B9ECC94E-85D3-4FA5-9891-8E5891435B45}" srcOrd="2" destOrd="0" presId="urn:microsoft.com/office/officeart/2005/8/layout/hProcess9"/>
    <dgm:cxn modelId="{2B18F783-34C1-4313-8CAE-E788EB55310F}" type="presParOf" srcId="{81B29B00-19C1-4D61-8141-20A1AB11B519}" destId="{C589A891-F972-4CC7-9D78-FB7586022AC5}" srcOrd="3" destOrd="0" presId="urn:microsoft.com/office/officeart/2005/8/layout/hProcess9"/>
    <dgm:cxn modelId="{88084768-DE5F-4A2B-930D-6B4D7012527F}" type="presParOf" srcId="{81B29B00-19C1-4D61-8141-20A1AB11B519}" destId="{73E0B4C6-1109-4874-8CE0-E87CD9642CDC}" srcOrd="4" destOrd="0" presId="urn:microsoft.com/office/officeart/2005/8/layout/hProcess9"/>
    <dgm:cxn modelId="{C8BE9E9E-6D33-40A2-99A0-CFB348788292}" type="presParOf" srcId="{81B29B00-19C1-4D61-8141-20A1AB11B519}" destId="{8F174CF1-DC94-405A-BBCE-A4C6D4934D1B}" srcOrd="5" destOrd="0" presId="urn:microsoft.com/office/officeart/2005/8/layout/hProcess9"/>
    <dgm:cxn modelId="{6C06B15D-E023-41EE-B86D-F49B23FEE13D}" type="presParOf" srcId="{81B29B00-19C1-4D61-8141-20A1AB11B519}" destId="{CF60F154-7B9F-467D-A67B-D7FED30CB6C6}"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6FBD0-378D-4E55-9B02-FC734DD4D338}">
      <dsp:nvSpPr>
        <dsp:cNvPr id="0" name=""/>
        <dsp:cNvSpPr/>
      </dsp:nvSpPr>
      <dsp:spPr>
        <a:xfrm>
          <a:off x="27324" y="266941"/>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091425"/>
          <a:ext cx="1876041" cy="827754"/>
        </a:xfrm>
        <a:prstGeom prst="homePlate">
          <a:avLst/>
        </a:prstGeom>
        <a:gradFill rotWithShape="0">
          <a:gsLst>
            <a:gs pos="0">
              <a:schemeClr val="accent6">
                <a:shade val="50000"/>
                <a:hueOff val="0"/>
                <a:satOff val="0"/>
                <a:lumOff val="0"/>
                <a:alphaOff val="0"/>
                <a:shade val="51000"/>
                <a:satMod val="130000"/>
              </a:schemeClr>
            </a:gs>
            <a:gs pos="80000">
              <a:schemeClr val="accent6">
                <a:shade val="50000"/>
                <a:hueOff val="0"/>
                <a:satOff val="0"/>
                <a:lumOff val="0"/>
                <a:alphaOff val="0"/>
                <a:shade val="93000"/>
                <a:satMod val="130000"/>
              </a:schemeClr>
            </a:gs>
            <a:gs pos="100000">
              <a:schemeClr val="accent6">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091425"/>
        <a:ext cx="1669103" cy="827754"/>
      </dsp:txXfrm>
    </dsp:sp>
    <dsp:sp modelId="{B9ECC94E-85D3-4FA5-9891-8E5891435B45}">
      <dsp:nvSpPr>
        <dsp:cNvPr id="0" name=""/>
        <dsp:cNvSpPr/>
      </dsp:nvSpPr>
      <dsp:spPr>
        <a:xfrm>
          <a:off x="2196161" y="1091425"/>
          <a:ext cx="1876041" cy="827754"/>
        </a:xfrm>
        <a:prstGeom prst="homePlate">
          <a:avLst/>
        </a:prstGeom>
        <a:gradFill rotWithShape="0">
          <a:gsLst>
            <a:gs pos="0">
              <a:schemeClr val="accent6">
                <a:shade val="50000"/>
                <a:hueOff val="332380"/>
                <a:satOff val="-48046"/>
                <a:lumOff val="30908"/>
                <a:alphaOff val="0"/>
                <a:shade val="51000"/>
                <a:satMod val="130000"/>
              </a:schemeClr>
            </a:gs>
            <a:gs pos="80000">
              <a:schemeClr val="accent6">
                <a:shade val="50000"/>
                <a:hueOff val="332380"/>
                <a:satOff val="-48046"/>
                <a:lumOff val="30908"/>
                <a:alphaOff val="0"/>
                <a:shade val="93000"/>
                <a:satMod val="130000"/>
              </a:schemeClr>
            </a:gs>
            <a:gs pos="100000">
              <a:schemeClr val="accent6">
                <a:shade val="50000"/>
                <a:hueOff val="332380"/>
                <a:satOff val="-48046"/>
                <a:lumOff val="3090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091425"/>
        <a:ext cx="1669103" cy="827754"/>
      </dsp:txXfrm>
    </dsp:sp>
    <dsp:sp modelId="{73E0B4C6-1109-4874-8CE0-E87CD9642CDC}">
      <dsp:nvSpPr>
        <dsp:cNvPr id="0" name=""/>
        <dsp:cNvSpPr/>
      </dsp:nvSpPr>
      <dsp:spPr>
        <a:xfrm>
          <a:off x="4341431" y="1104298"/>
          <a:ext cx="1876041" cy="827754"/>
        </a:xfrm>
        <a:prstGeom prst="homePlate">
          <a:avLst/>
        </a:prstGeom>
        <a:gradFill rotWithShape="0">
          <a:gsLst>
            <a:gs pos="0">
              <a:schemeClr val="accent6">
                <a:shade val="50000"/>
                <a:hueOff val="664761"/>
                <a:satOff val="-96093"/>
                <a:lumOff val="61817"/>
                <a:alphaOff val="0"/>
                <a:shade val="51000"/>
                <a:satMod val="130000"/>
              </a:schemeClr>
            </a:gs>
            <a:gs pos="80000">
              <a:schemeClr val="accent6">
                <a:shade val="50000"/>
                <a:hueOff val="664761"/>
                <a:satOff val="-96093"/>
                <a:lumOff val="61817"/>
                <a:alphaOff val="0"/>
                <a:shade val="93000"/>
                <a:satMod val="130000"/>
              </a:schemeClr>
            </a:gs>
            <a:gs pos="100000">
              <a:schemeClr val="accent6">
                <a:shade val="50000"/>
                <a:hueOff val="664761"/>
                <a:satOff val="-96093"/>
                <a:lumOff val="618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104298"/>
        <a:ext cx="1669103" cy="827754"/>
      </dsp:txXfrm>
    </dsp:sp>
    <dsp:sp modelId="{CF60F154-7B9F-467D-A67B-D7FED30CB6C6}">
      <dsp:nvSpPr>
        <dsp:cNvPr id="0" name=""/>
        <dsp:cNvSpPr/>
      </dsp:nvSpPr>
      <dsp:spPr>
        <a:xfrm>
          <a:off x="6483051" y="1091425"/>
          <a:ext cx="1876041" cy="827754"/>
        </a:xfrm>
        <a:prstGeom prst="homePlate">
          <a:avLst/>
        </a:prstGeom>
        <a:gradFill rotWithShape="0">
          <a:gsLst>
            <a:gs pos="0">
              <a:schemeClr val="accent6">
                <a:shade val="50000"/>
                <a:hueOff val="332380"/>
                <a:satOff val="-48046"/>
                <a:lumOff val="30908"/>
                <a:alphaOff val="0"/>
                <a:shade val="51000"/>
                <a:satMod val="130000"/>
              </a:schemeClr>
            </a:gs>
            <a:gs pos="80000">
              <a:schemeClr val="accent6">
                <a:shade val="50000"/>
                <a:hueOff val="332380"/>
                <a:satOff val="-48046"/>
                <a:lumOff val="30908"/>
                <a:alphaOff val="0"/>
                <a:shade val="93000"/>
                <a:satMod val="130000"/>
              </a:schemeClr>
            </a:gs>
            <a:gs pos="100000">
              <a:schemeClr val="accent6">
                <a:shade val="50000"/>
                <a:hueOff val="332380"/>
                <a:satOff val="-48046"/>
                <a:lumOff val="3090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3051" y="1091425"/>
        <a:ext cx="1669103" cy="8277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6FBD0-378D-4E55-9B02-FC734DD4D338}">
      <dsp:nvSpPr>
        <dsp:cNvPr id="0" name=""/>
        <dsp:cNvSpPr/>
      </dsp:nvSpPr>
      <dsp:spPr>
        <a:xfrm>
          <a:off x="27322" y="266887"/>
          <a:ext cx="8392443" cy="2501502"/>
        </a:xfrm>
        <a:prstGeom prst="rightArrow">
          <a:avLst/>
        </a:prstGeom>
        <a:gradFill rotWithShape="0">
          <a:gsLst>
            <a:gs pos="0">
              <a:schemeClr val="accent1">
                <a:tint val="40000"/>
                <a:hueOff val="0"/>
                <a:satOff val="0"/>
                <a:lumOff val="0"/>
                <a:alphaOff val="0"/>
                <a:shade val="51000"/>
                <a:satMod val="130000"/>
              </a:schemeClr>
            </a:gs>
            <a:gs pos="80000">
              <a:schemeClr val="accent1">
                <a:tint val="40000"/>
                <a:hueOff val="0"/>
                <a:satOff val="0"/>
                <a:lumOff val="0"/>
                <a:alphaOff val="0"/>
                <a:shade val="93000"/>
                <a:satMod val="130000"/>
              </a:schemeClr>
            </a:gs>
            <a:gs pos="100000">
              <a:schemeClr val="accent1">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07" y="1091205"/>
          <a:ext cx="1875847" cy="827586"/>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07" y="1091205"/>
        <a:ext cx="1668951" cy="827586"/>
      </dsp:txXfrm>
    </dsp:sp>
    <dsp:sp modelId="{B9ECC94E-85D3-4FA5-9891-8E5891435B45}">
      <dsp:nvSpPr>
        <dsp:cNvPr id="0" name=""/>
        <dsp:cNvSpPr/>
      </dsp:nvSpPr>
      <dsp:spPr>
        <a:xfrm>
          <a:off x="2195934" y="1077558"/>
          <a:ext cx="1875847" cy="827586"/>
        </a:xfrm>
        <a:prstGeom prst="homePlate">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1"/>
        </a:lnRef>
        <a:fillRef idx="2">
          <a:schemeClr val="accent1"/>
        </a:fillRef>
        <a:effectRef idx="1">
          <a:schemeClr val="accent1"/>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5934" y="1077558"/>
        <a:ext cx="1668951" cy="827586"/>
      </dsp:txXfrm>
    </dsp:sp>
    <dsp:sp modelId="{73E0B4C6-1109-4874-8CE0-E87CD9642CDC}">
      <dsp:nvSpPr>
        <dsp:cNvPr id="0" name=""/>
        <dsp:cNvSpPr/>
      </dsp:nvSpPr>
      <dsp:spPr>
        <a:xfrm>
          <a:off x="4340981" y="1090428"/>
          <a:ext cx="1875847" cy="827586"/>
        </a:xfrm>
        <a:prstGeom prst="homePlate">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1"/>
        </a:lnRef>
        <a:fillRef idx="2">
          <a:schemeClr val="accent1"/>
        </a:fillRef>
        <a:effectRef idx="1">
          <a:schemeClr val="accent1"/>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0981" y="1090428"/>
        <a:ext cx="1668951" cy="827586"/>
      </dsp:txXfrm>
    </dsp:sp>
    <dsp:sp modelId="{CF60F154-7B9F-467D-A67B-D7FED30CB6C6}">
      <dsp:nvSpPr>
        <dsp:cNvPr id="0" name=""/>
        <dsp:cNvSpPr/>
      </dsp:nvSpPr>
      <dsp:spPr>
        <a:xfrm>
          <a:off x="6482380" y="1077558"/>
          <a:ext cx="1875847" cy="827586"/>
        </a:xfrm>
        <a:prstGeom prst="homePlate">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1"/>
        </a:lnRef>
        <a:fillRef idx="2">
          <a:schemeClr val="accent1"/>
        </a:fillRef>
        <a:effectRef idx="1">
          <a:schemeClr val="accent1"/>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2380" y="1077558"/>
        <a:ext cx="1668951" cy="827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6FBD0-378D-4E55-9B02-FC734DD4D338}">
      <dsp:nvSpPr>
        <dsp:cNvPr id="0" name=""/>
        <dsp:cNvSpPr/>
      </dsp:nvSpPr>
      <dsp:spPr>
        <a:xfrm>
          <a:off x="27322" y="266887"/>
          <a:ext cx="8392443" cy="2501502"/>
        </a:xfrm>
        <a:prstGeom prst="rightArrow">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07" y="1077558"/>
          <a:ext cx="1875847" cy="827586"/>
        </a:xfrm>
        <a:prstGeom prst="homePlate">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2"/>
        </a:lnRef>
        <a:fillRef idx="2">
          <a:schemeClr val="accent2"/>
        </a:fillRef>
        <a:effectRef idx="1">
          <a:schemeClr val="accent2"/>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07" y="1077558"/>
        <a:ext cx="1668951" cy="827586"/>
      </dsp:txXfrm>
    </dsp:sp>
    <dsp:sp modelId="{B9ECC94E-85D3-4FA5-9891-8E5891435B45}">
      <dsp:nvSpPr>
        <dsp:cNvPr id="0" name=""/>
        <dsp:cNvSpPr/>
      </dsp:nvSpPr>
      <dsp:spPr>
        <a:xfrm>
          <a:off x="2195934" y="1091205"/>
          <a:ext cx="1875847" cy="827586"/>
        </a:xfrm>
        <a:prstGeom prst="homePlat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5934" y="1091205"/>
        <a:ext cx="1668951" cy="827586"/>
      </dsp:txXfrm>
    </dsp:sp>
    <dsp:sp modelId="{73E0B4C6-1109-4874-8CE0-E87CD9642CDC}">
      <dsp:nvSpPr>
        <dsp:cNvPr id="0" name=""/>
        <dsp:cNvSpPr/>
      </dsp:nvSpPr>
      <dsp:spPr>
        <a:xfrm>
          <a:off x="4340981" y="1090428"/>
          <a:ext cx="1875847" cy="827586"/>
        </a:xfrm>
        <a:prstGeom prst="homePlate">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2"/>
        </a:lnRef>
        <a:fillRef idx="2">
          <a:schemeClr val="accent2"/>
        </a:fillRef>
        <a:effectRef idx="1">
          <a:schemeClr val="accent2"/>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0981" y="1090428"/>
        <a:ext cx="1668951" cy="827586"/>
      </dsp:txXfrm>
    </dsp:sp>
    <dsp:sp modelId="{CF60F154-7B9F-467D-A67B-D7FED30CB6C6}">
      <dsp:nvSpPr>
        <dsp:cNvPr id="0" name=""/>
        <dsp:cNvSpPr/>
      </dsp:nvSpPr>
      <dsp:spPr>
        <a:xfrm>
          <a:off x="6482380" y="1077558"/>
          <a:ext cx="1875847" cy="827586"/>
        </a:xfrm>
        <a:prstGeom prst="homePlate">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1">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2"/>
        </a:lnRef>
        <a:fillRef idx="2">
          <a:schemeClr val="accent2"/>
        </a:fillRef>
        <a:effectRef idx="1">
          <a:schemeClr val="accent2"/>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2380" y="1077558"/>
        <a:ext cx="1668951" cy="827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6FBD0-378D-4E55-9B02-FC734DD4D338}">
      <dsp:nvSpPr>
        <dsp:cNvPr id="0" name=""/>
        <dsp:cNvSpPr/>
      </dsp:nvSpPr>
      <dsp:spPr>
        <a:xfrm>
          <a:off x="27322" y="266887"/>
          <a:ext cx="8392443" cy="2501502"/>
        </a:xfrm>
        <a:prstGeom prst="rightArrow">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07" y="1077558"/>
          <a:ext cx="1875847" cy="827586"/>
        </a:xfrm>
        <a:prstGeom prst="homePlat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4"/>
        </a:lnRef>
        <a:fillRef idx="2">
          <a:schemeClr val="accent4"/>
        </a:fillRef>
        <a:effectRef idx="1">
          <a:schemeClr val="accent4"/>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07" y="1077558"/>
        <a:ext cx="1668951" cy="827586"/>
      </dsp:txXfrm>
    </dsp:sp>
    <dsp:sp modelId="{B9ECC94E-85D3-4FA5-9891-8E5891435B45}">
      <dsp:nvSpPr>
        <dsp:cNvPr id="0" name=""/>
        <dsp:cNvSpPr/>
      </dsp:nvSpPr>
      <dsp:spPr>
        <a:xfrm>
          <a:off x="2195934" y="1077558"/>
          <a:ext cx="1875847" cy="827586"/>
        </a:xfrm>
        <a:prstGeom prst="homePlat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4"/>
        </a:lnRef>
        <a:fillRef idx="2">
          <a:schemeClr val="accent4"/>
        </a:fillRef>
        <a:effectRef idx="1">
          <a:schemeClr val="accent4"/>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5934" y="1077558"/>
        <a:ext cx="1668951" cy="827586"/>
      </dsp:txXfrm>
    </dsp:sp>
    <dsp:sp modelId="{73E0B4C6-1109-4874-8CE0-E87CD9642CDC}">
      <dsp:nvSpPr>
        <dsp:cNvPr id="0" name=""/>
        <dsp:cNvSpPr/>
      </dsp:nvSpPr>
      <dsp:spPr>
        <a:xfrm>
          <a:off x="4340981" y="1090428"/>
          <a:ext cx="1875847" cy="827586"/>
        </a:xfrm>
        <a:prstGeom prst="homePlat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Succession Planning</a:t>
          </a:r>
          <a:endParaRPr lang="en-GB" sz="1200" kern="1200" dirty="0">
            <a:latin typeface="+mj-lt"/>
          </a:endParaRPr>
        </a:p>
      </dsp:txBody>
      <dsp:txXfrm>
        <a:off x="4340981" y="1090428"/>
        <a:ext cx="1668951" cy="827586"/>
      </dsp:txXfrm>
    </dsp:sp>
    <dsp:sp modelId="{CF60F154-7B9F-467D-A67B-D7FED30CB6C6}">
      <dsp:nvSpPr>
        <dsp:cNvPr id="0" name=""/>
        <dsp:cNvSpPr/>
      </dsp:nvSpPr>
      <dsp:spPr>
        <a:xfrm>
          <a:off x="6482380" y="1077558"/>
          <a:ext cx="1875847" cy="827586"/>
        </a:xfrm>
        <a:prstGeom prst="homePlat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lumMod val="20000"/>
              <a:lumOff val="80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4"/>
        </a:lnRef>
        <a:fillRef idx="2">
          <a:schemeClr val="accent4"/>
        </a:fillRef>
        <a:effectRef idx="1">
          <a:schemeClr val="accent4"/>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2380" y="1077558"/>
        <a:ext cx="1668951" cy="827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6FBD0-378D-4E55-9B02-FC734DD4D338}">
      <dsp:nvSpPr>
        <dsp:cNvPr id="0" name=""/>
        <dsp:cNvSpPr/>
      </dsp:nvSpPr>
      <dsp:spPr>
        <a:xfrm>
          <a:off x="27322" y="266887"/>
          <a:ext cx="8392443" cy="2501502"/>
        </a:xfrm>
        <a:prstGeom prst="rightArrow">
          <a:avLst/>
        </a:prstGeom>
        <a:gradFill rotWithShape="0">
          <a:gsLst>
            <a:gs pos="0">
              <a:schemeClr val="accent3">
                <a:tint val="40000"/>
                <a:hueOff val="0"/>
                <a:satOff val="0"/>
                <a:lumOff val="0"/>
                <a:alphaOff val="0"/>
                <a:shade val="51000"/>
                <a:satMod val="130000"/>
              </a:schemeClr>
            </a:gs>
            <a:gs pos="80000">
              <a:schemeClr val="accent3">
                <a:tint val="40000"/>
                <a:hueOff val="0"/>
                <a:satOff val="0"/>
                <a:lumOff val="0"/>
                <a:alphaOff val="0"/>
                <a:shade val="93000"/>
                <a:satMod val="130000"/>
              </a:schemeClr>
            </a:gs>
            <a:gs pos="100000">
              <a:schemeClr val="accent3">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07" y="1091205"/>
          <a:ext cx="1875847" cy="827586"/>
        </a:xfrm>
        <a:prstGeom prst="homePlate">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3"/>
        </a:lnRef>
        <a:fillRef idx="2">
          <a:schemeClr val="accent3"/>
        </a:fillRef>
        <a:effectRef idx="1">
          <a:schemeClr val="accent3"/>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07" y="1091205"/>
        <a:ext cx="1668951" cy="827586"/>
      </dsp:txXfrm>
    </dsp:sp>
    <dsp:sp modelId="{B9ECC94E-85D3-4FA5-9891-8E5891435B45}">
      <dsp:nvSpPr>
        <dsp:cNvPr id="0" name=""/>
        <dsp:cNvSpPr/>
      </dsp:nvSpPr>
      <dsp:spPr>
        <a:xfrm>
          <a:off x="2195934" y="1091205"/>
          <a:ext cx="1875847" cy="827586"/>
        </a:xfrm>
        <a:prstGeom prst="homePlate">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3"/>
        </a:lnRef>
        <a:fillRef idx="2">
          <a:schemeClr val="accent3"/>
        </a:fillRef>
        <a:effectRef idx="1">
          <a:schemeClr val="accent3"/>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5934" y="1091205"/>
        <a:ext cx="1668951" cy="827586"/>
      </dsp:txXfrm>
    </dsp:sp>
    <dsp:sp modelId="{73E0B4C6-1109-4874-8CE0-E87CD9642CDC}">
      <dsp:nvSpPr>
        <dsp:cNvPr id="0" name=""/>
        <dsp:cNvSpPr/>
      </dsp:nvSpPr>
      <dsp:spPr>
        <a:xfrm>
          <a:off x="4340981" y="1104075"/>
          <a:ext cx="1875847" cy="827586"/>
        </a:xfrm>
        <a:prstGeom prst="homePlate">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a:scene3d>
          <a:camera prst="orthographicFront"/>
          <a:lightRig rig="flat" dir="t"/>
        </a:scene3d>
        <a:sp3d/>
      </dsp:spPr>
      <dsp:style>
        <a:lnRef idx="1">
          <a:schemeClr val="accent3"/>
        </a:lnRef>
        <a:fillRef idx="2">
          <a:schemeClr val="accent3"/>
        </a:fillRef>
        <a:effectRef idx="1">
          <a:schemeClr val="accent3"/>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0981" y="1104075"/>
        <a:ext cx="1668951" cy="827586"/>
      </dsp:txXfrm>
    </dsp:sp>
    <dsp:sp modelId="{CF60F154-7B9F-467D-A67B-D7FED30CB6C6}">
      <dsp:nvSpPr>
        <dsp:cNvPr id="0" name=""/>
        <dsp:cNvSpPr/>
      </dsp:nvSpPr>
      <dsp:spPr>
        <a:xfrm>
          <a:off x="6482380" y="1091205"/>
          <a:ext cx="1875847" cy="827586"/>
        </a:xfrm>
        <a:prstGeom prst="homePlat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2380" y="1091205"/>
        <a:ext cx="1668951" cy="82758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4498" name="Rectangle 2"/>
          <p:cNvSpPr>
            <a:spLocks noGrp="1" noChangeArrowheads="1"/>
          </p:cNvSpPr>
          <p:nvPr>
            <p:ph type="hdr" sz="quarter"/>
          </p:nvPr>
        </p:nvSpPr>
        <p:spPr bwMode="auto">
          <a:xfrm>
            <a:off x="0" y="0"/>
            <a:ext cx="2890838" cy="493713"/>
          </a:xfrm>
          <a:prstGeom prst="rect">
            <a:avLst/>
          </a:prstGeom>
          <a:noFill/>
          <a:ln>
            <a:noFill/>
          </a:ln>
          <a:extLst/>
        </p:spPr>
        <p:txBody>
          <a:bodyPr vert="horz" wrap="square" lIns="94510" tIns="47256" rIns="94510" bIns="47256" numCol="1" anchor="t" anchorCtr="0" compatLnSpc="1">
            <a:prstTxWarp prst="textNoShape">
              <a:avLst/>
            </a:prstTxWarp>
          </a:bodyPr>
          <a:lstStyle>
            <a:lvl1pPr defTabSz="904875" eaLnBrk="1" hangingPunct="1">
              <a:defRPr sz="1300"/>
            </a:lvl1pPr>
          </a:lstStyle>
          <a:p>
            <a:pPr>
              <a:defRPr/>
            </a:pPr>
            <a:endParaRPr lang="en-GB" altLang="nl-NL"/>
          </a:p>
        </p:txBody>
      </p:sp>
      <p:sp>
        <p:nvSpPr>
          <p:cNvPr id="234499" name="Rectangle 3"/>
          <p:cNvSpPr>
            <a:spLocks noGrp="1" noChangeArrowheads="1"/>
          </p:cNvSpPr>
          <p:nvPr>
            <p:ph type="dt" sz="quarter" idx="1"/>
          </p:nvPr>
        </p:nvSpPr>
        <p:spPr bwMode="auto">
          <a:xfrm>
            <a:off x="3776663" y="0"/>
            <a:ext cx="2890837" cy="493713"/>
          </a:xfrm>
          <a:prstGeom prst="rect">
            <a:avLst/>
          </a:prstGeom>
          <a:noFill/>
          <a:ln>
            <a:noFill/>
          </a:ln>
          <a:extLst/>
        </p:spPr>
        <p:txBody>
          <a:bodyPr vert="horz" wrap="square" lIns="94510" tIns="47256" rIns="94510" bIns="47256" numCol="1" anchor="t" anchorCtr="0" compatLnSpc="1">
            <a:prstTxWarp prst="textNoShape">
              <a:avLst/>
            </a:prstTxWarp>
          </a:bodyPr>
          <a:lstStyle>
            <a:lvl1pPr algn="r" defTabSz="904875" eaLnBrk="1" hangingPunct="1">
              <a:defRPr sz="1300"/>
            </a:lvl1pPr>
          </a:lstStyle>
          <a:p>
            <a:pPr>
              <a:defRPr/>
            </a:pPr>
            <a:endParaRPr lang="en-GB" altLang="nl-NL"/>
          </a:p>
        </p:txBody>
      </p:sp>
      <p:sp>
        <p:nvSpPr>
          <p:cNvPr id="234500" name="Rectangle 4"/>
          <p:cNvSpPr>
            <a:spLocks noGrp="1" noChangeArrowheads="1"/>
          </p:cNvSpPr>
          <p:nvPr>
            <p:ph type="ftr" sz="quarter" idx="2"/>
          </p:nvPr>
        </p:nvSpPr>
        <p:spPr bwMode="auto">
          <a:xfrm>
            <a:off x="0" y="9377363"/>
            <a:ext cx="2890838" cy="493712"/>
          </a:xfrm>
          <a:prstGeom prst="rect">
            <a:avLst/>
          </a:prstGeom>
          <a:noFill/>
          <a:ln>
            <a:noFill/>
          </a:ln>
          <a:extLst/>
        </p:spPr>
        <p:txBody>
          <a:bodyPr vert="horz" wrap="square" lIns="94510" tIns="47256" rIns="94510" bIns="47256" numCol="1" anchor="b" anchorCtr="0" compatLnSpc="1">
            <a:prstTxWarp prst="textNoShape">
              <a:avLst/>
            </a:prstTxWarp>
          </a:bodyPr>
          <a:lstStyle>
            <a:lvl1pPr defTabSz="904875" eaLnBrk="1" hangingPunct="1">
              <a:defRPr sz="1300"/>
            </a:lvl1pPr>
          </a:lstStyle>
          <a:p>
            <a:pPr>
              <a:defRPr/>
            </a:pPr>
            <a:endParaRPr lang="en-GB" altLang="nl-NL"/>
          </a:p>
        </p:txBody>
      </p:sp>
      <p:sp>
        <p:nvSpPr>
          <p:cNvPr id="234501" name="Rectangle 5"/>
          <p:cNvSpPr>
            <a:spLocks noGrp="1" noChangeArrowheads="1"/>
          </p:cNvSpPr>
          <p:nvPr>
            <p:ph type="sldNum" sz="quarter" idx="3"/>
          </p:nvPr>
        </p:nvSpPr>
        <p:spPr bwMode="auto">
          <a:xfrm>
            <a:off x="3776663" y="9377363"/>
            <a:ext cx="2890837" cy="493712"/>
          </a:xfrm>
          <a:prstGeom prst="rect">
            <a:avLst/>
          </a:prstGeom>
          <a:noFill/>
          <a:ln>
            <a:noFill/>
          </a:ln>
          <a:extLst/>
        </p:spPr>
        <p:txBody>
          <a:bodyPr vert="horz" wrap="square" lIns="94510" tIns="47256" rIns="94510" bIns="47256" numCol="1" anchor="b" anchorCtr="0" compatLnSpc="1">
            <a:prstTxWarp prst="textNoShape">
              <a:avLst/>
            </a:prstTxWarp>
          </a:bodyPr>
          <a:lstStyle>
            <a:lvl1pPr algn="r" defTabSz="904875" eaLnBrk="1" hangingPunct="1">
              <a:defRPr sz="1300"/>
            </a:lvl1pPr>
          </a:lstStyle>
          <a:p>
            <a:fld id="{EE271251-77CC-478D-8541-8E1736F0057B}" type="slidenum">
              <a:rPr lang="en-GB" altLang="nl-NL"/>
              <a:pPr/>
              <a:t>‹#›</a:t>
            </a:fld>
            <a:endParaRPr lang="en-GB" altLang="nl-NL"/>
          </a:p>
        </p:txBody>
      </p:sp>
    </p:spTree>
    <p:extLst>
      <p:ext uri="{BB962C8B-B14F-4D97-AF65-F5344CB8AC3E}">
        <p14:creationId xmlns:p14="http://schemas.microsoft.com/office/powerpoint/2010/main" val="28146570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890838" cy="493713"/>
          </a:xfrm>
          <a:prstGeom prst="rect">
            <a:avLst/>
          </a:prstGeom>
          <a:noFill/>
          <a:ln>
            <a:noFill/>
          </a:ln>
          <a:extLst/>
        </p:spPr>
        <p:txBody>
          <a:bodyPr vert="horz" wrap="square" lIns="94510" tIns="47256" rIns="94510" bIns="47256" numCol="1" anchor="t" anchorCtr="0" compatLnSpc="1">
            <a:prstTxWarp prst="textNoShape">
              <a:avLst/>
            </a:prstTxWarp>
          </a:bodyPr>
          <a:lstStyle>
            <a:lvl1pPr defTabSz="904875" eaLnBrk="1" hangingPunct="1">
              <a:defRPr sz="1300"/>
            </a:lvl1pPr>
          </a:lstStyle>
          <a:p>
            <a:pPr>
              <a:defRPr/>
            </a:pPr>
            <a:endParaRPr lang="nl-NL" altLang="nl-NL"/>
          </a:p>
        </p:txBody>
      </p:sp>
      <p:sp>
        <p:nvSpPr>
          <p:cNvPr id="3075" name="Rectangle 3"/>
          <p:cNvSpPr>
            <a:spLocks noGrp="1" noChangeArrowheads="1"/>
          </p:cNvSpPr>
          <p:nvPr>
            <p:ph type="dt" idx="1"/>
          </p:nvPr>
        </p:nvSpPr>
        <p:spPr bwMode="auto">
          <a:xfrm>
            <a:off x="3776663" y="0"/>
            <a:ext cx="2890837" cy="493713"/>
          </a:xfrm>
          <a:prstGeom prst="rect">
            <a:avLst/>
          </a:prstGeom>
          <a:noFill/>
          <a:ln>
            <a:noFill/>
          </a:ln>
          <a:extLst/>
        </p:spPr>
        <p:txBody>
          <a:bodyPr vert="horz" wrap="square" lIns="94510" tIns="47256" rIns="94510" bIns="47256" numCol="1" anchor="t" anchorCtr="0" compatLnSpc="1">
            <a:prstTxWarp prst="textNoShape">
              <a:avLst/>
            </a:prstTxWarp>
          </a:bodyPr>
          <a:lstStyle>
            <a:lvl1pPr algn="r" defTabSz="904875" eaLnBrk="1" hangingPunct="1">
              <a:defRPr sz="1300"/>
            </a:lvl1pPr>
          </a:lstStyle>
          <a:p>
            <a:pPr>
              <a:defRPr/>
            </a:pPr>
            <a:endParaRPr lang="nl-NL" altLang="nl-NL"/>
          </a:p>
        </p:txBody>
      </p:sp>
      <p:sp>
        <p:nvSpPr>
          <p:cNvPr id="18436" name="Rectangle 4"/>
          <p:cNvSpPr>
            <a:spLocks noGrp="1" noRot="1" noChangeAspect="1" noChangeArrowheads="1" noTextEdit="1"/>
          </p:cNvSpPr>
          <p:nvPr>
            <p:ph type="sldImg" idx="2"/>
          </p:nvPr>
        </p:nvSpPr>
        <p:spPr bwMode="auto">
          <a:xfrm>
            <a:off x="868363" y="741363"/>
            <a:ext cx="4933950" cy="37004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66750" y="4689475"/>
            <a:ext cx="5335588" cy="4443413"/>
          </a:xfrm>
          <a:prstGeom prst="rect">
            <a:avLst/>
          </a:prstGeom>
          <a:noFill/>
          <a:ln>
            <a:noFill/>
          </a:ln>
          <a:extLst/>
        </p:spPr>
        <p:txBody>
          <a:bodyPr vert="horz" wrap="square" lIns="94510" tIns="47256" rIns="94510" bIns="47256" numCol="1" anchor="t" anchorCtr="0" compatLnSpc="1">
            <a:prstTxWarp prst="textNoShape">
              <a:avLst/>
            </a:prstTxWarp>
          </a:bodyPr>
          <a:lstStyle/>
          <a:p>
            <a:pPr lvl="0"/>
            <a:r>
              <a:rPr lang="nl-NL" noProof="0" smtClean="0"/>
              <a:t>Klik om de opmaakprofielen van de modeltekst te bewerken</a:t>
            </a:r>
          </a:p>
          <a:p>
            <a:pPr lvl="1"/>
            <a:r>
              <a:rPr lang="nl-NL" noProof="0" smtClean="0"/>
              <a:t>Tweede niveau</a:t>
            </a:r>
          </a:p>
          <a:p>
            <a:pPr lvl="2"/>
            <a:r>
              <a:rPr lang="nl-NL" noProof="0" smtClean="0"/>
              <a:t>Derde niveau</a:t>
            </a:r>
          </a:p>
          <a:p>
            <a:pPr lvl="3"/>
            <a:r>
              <a:rPr lang="nl-NL" noProof="0" smtClean="0"/>
              <a:t>Vierde niveau</a:t>
            </a:r>
          </a:p>
          <a:p>
            <a:pPr lvl="4"/>
            <a:r>
              <a:rPr lang="nl-NL" noProof="0" smtClean="0"/>
              <a:t>Vijfde niveau</a:t>
            </a:r>
          </a:p>
        </p:txBody>
      </p:sp>
      <p:sp>
        <p:nvSpPr>
          <p:cNvPr id="3078" name="Rectangle 6"/>
          <p:cNvSpPr>
            <a:spLocks noGrp="1" noChangeArrowheads="1"/>
          </p:cNvSpPr>
          <p:nvPr>
            <p:ph type="ftr" sz="quarter" idx="4"/>
          </p:nvPr>
        </p:nvSpPr>
        <p:spPr bwMode="auto">
          <a:xfrm>
            <a:off x="0" y="9377363"/>
            <a:ext cx="2890838" cy="493712"/>
          </a:xfrm>
          <a:prstGeom prst="rect">
            <a:avLst/>
          </a:prstGeom>
          <a:noFill/>
          <a:ln>
            <a:noFill/>
          </a:ln>
          <a:extLst/>
        </p:spPr>
        <p:txBody>
          <a:bodyPr vert="horz" wrap="square" lIns="94510" tIns="47256" rIns="94510" bIns="47256" numCol="1" anchor="b" anchorCtr="0" compatLnSpc="1">
            <a:prstTxWarp prst="textNoShape">
              <a:avLst/>
            </a:prstTxWarp>
          </a:bodyPr>
          <a:lstStyle>
            <a:lvl1pPr defTabSz="904875" eaLnBrk="1" hangingPunct="1">
              <a:defRPr sz="1300"/>
            </a:lvl1pPr>
          </a:lstStyle>
          <a:p>
            <a:pPr>
              <a:defRPr/>
            </a:pPr>
            <a:endParaRPr lang="nl-NL" altLang="nl-NL"/>
          </a:p>
        </p:txBody>
      </p:sp>
      <p:sp>
        <p:nvSpPr>
          <p:cNvPr id="3079" name="Rectangle 7"/>
          <p:cNvSpPr>
            <a:spLocks noGrp="1" noChangeArrowheads="1"/>
          </p:cNvSpPr>
          <p:nvPr>
            <p:ph type="sldNum" sz="quarter" idx="5"/>
          </p:nvPr>
        </p:nvSpPr>
        <p:spPr bwMode="auto">
          <a:xfrm>
            <a:off x="3776663" y="9377363"/>
            <a:ext cx="2890837" cy="493712"/>
          </a:xfrm>
          <a:prstGeom prst="rect">
            <a:avLst/>
          </a:prstGeom>
          <a:noFill/>
          <a:ln>
            <a:noFill/>
          </a:ln>
          <a:extLst/>
        </p:spPr>
        <p:txBody>
          <a:bodyPr vert="horz" wrap="square" lIns="94510" tIns="47256" rIns="94510" bIns="47256" numCol="1" anchor="b" anchorCtr="0" compatLnSpc="1">
            <a:prstTxWarp prst="textNoShape">
              <a:avLst/>
            </a:prstTxWarp>
          </a:bodyPr>
          <a:lstStyle>
            <a:lvl1pPr algn="r" defTabSz="904875" eaLnBrk="1" hangingPunct="1">
              <a:defRPr sz="1300"/>
            </a:lvl1pPr>
          </a:lstStyle>
          <a:p>
            <a:fld id="{03B572B6-8093-4C99-83C6-F02D3C96C016}" type="slidenum">
              <a:rPr lang="nl-NL" altLang="nl-NL"/>
              <a:pPr/>
              <a:t>‹#›</a:t>
            </a:fld>
            <a:endParaRPr lang="nl-NL" altLang="nl-NL"/>
          </a:p>
        </p:txBody>
      </p:sp>
    </p:spTree>
    <p:extLst>
      <p:ext uri="{BB962C8B-B14F-4D97-AF65-F5344CB8AC3E}">
        <p14:creationId xmlns:p14="http://schemas.microsoft.com/office/powerpoint/2010/main" val="5833863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778250" y="9377363"/>
            <a:ext cx="2889250"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512" tIns="47256" rIns="94512" bIns="47256" anchor="b"/>
          <a:lstStyle>
            <a:lvl1pPr defTabSz="873125">
              <a:defRPr>
                <a:solidFill>
                  <a:schemeClr val="tx1"/>
                </a:solidFill>
                <a:latin typeface="Arial" panose="020B0604020202020204" pitchFamily="34" charset="0"/>
                <a:cs typeface="Arial" panose="020B0604020202020204" pitchFamily="34" charset="0"/>
              </a:defRPr>
            </a:lvl1pPr>
            <a:lvl2pPr marL="742950" indent="-285750" defTabSz="873125">
              <a:defRPr>
                <a:solidFill>
                  <a:schemeClr val="tx1"/>
                </a:solidFill>
                <a:latin typeface="Arial" panose="020B0604020202020204" pitchFamily="34" charset="0"/>
                <a:cs typeface="Arial" panose="020B0604020202020204" pitchFamily="34" charset="0"/>
              </a:defRPr>
            </a:lvl2pPr>
            <a:lvl3pPr marL="1143000" indent="-228600" defTabSz="873125">
              <a:defRPr>
                <a:solidFill>
                  <a:schemeClr val="tx1"/>
                </a:solidFill>
                <a:latin typeface="Arial" panose="020B0604020202020204" pitchFamily="34" charset="0"/>
                <a:cs typeface="Arial" panose="020B0604020202020204" pitchFamily="34" charset="0"/>
              </a:defRPr>
            </a:lvl3pPr>
            <a:lvl4pPr marL="1600200" indent="-228600" defTabSz="873125">
              <a:defRPr>
                <a:solidFill>
                  <a:schemeClr val="tx1"/>
                </a:solidFill>
                <a:latin typeface="Arial" panose="020B0604020202020204" pitchFamily="34" charset="0"/>
                <a:cs typeface="Arial" panose="020B0604020202020204" pitchFamily="34" charset="0"/>
              </a:defRPr>
            </a:lvl4pPr>
            <a:lvl5pPr marL="2057400" indent="-228600" defTabSz="873125">
              <a:defRPr>
                <a:solidFill>
                  <a:schemeClr val="tx1"/>
                </a:solidFill>
                <a:latin typeface="Arial" panose="020B0604020202020204" pitchFamily="34" charset="0"/>
                <a:cs typeface="Arial" panose="020B0604020202020204" pitchFamily="34" charset="0"/>
              </a:defRPr>
            </a:lvl5pPr>
            <a:lvl6pPr marL="2514600" indent="-228600" defTabSz="8731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731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731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731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8C92E525-4D89-4790-BF46-E63430A1C773}" type="slidenum">
              <a:rPr lang="nl-NL" altLang="en-US" sz="1200"/>
              <a:pPr algn="r" eaLnBrk="1" hangingPunct="1"/>
              <a:t>1</a:t>
            </a:fld>
            <a:endParaRPr lang="nl-NL"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xfrm>
            <a:off x="666750" y="4689475"/>
            <a:ext cx="5335588" cy="4441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512" rIns="94512"/>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631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26A62FF-57E3-4764-A533-74092E9DE02C}" type="slidenum">
              <a:rPr lang="nl-NL" altLang="fi-FI">
                <a:solidFill>
                  <a:srgbClr val="000000"/>
                </a:solidFill>
              </a:rPr>
              <a:pPr>
                <a:spcBef>
                  <a:spcPct val="0"/>
                </a:spcBef>
              </a:pPr>
              <a:t>2</a:t>
            </a:fld>
            <a:endParaRPr lang="nl-NL" altLang="fi-FI">
              <a:solidFill>
                <a:srgbClr val="000000"/>
              </a:solidFill>
            </a:endParaRPr>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fi-FI" smtClean="0"/>
          </a:p>
        </p:txBody>
      </p:sp>
      <p:sp>
        <p:nvSpPr>
          <p:cNvPr id="59397" name="Header Placeholder 4"/>
          <p:cNvSpPr>
            <a:spLocks noGrp="1"/>
          </p:cNvSpPr>
          <p:nvPr>
            <p:ph type="hdr" sz="quarter"/>
          </p:nvPr>
        </p:nvSpPr>
        <p:spPr bwMode="auto">
          <a:ln>
            <a:miter lim="800000"/>
            <a:headEnd/>
            <a:tailEnd/>
          </a:ln>
        </p:spPr>
        <p:txBody>
          <a:bodyPr wrap="square" numCol="1" anchor="t" anchorCtr="0" compatLnSpc="1">
            <a:prstTxWarp prst="textNoShape">
              <a:avLst/>
            </a:prstTxWarp>
          </a:bodyPr>
          <a:lstStyle/>
          <a:p>
            <a:pPr fontAlgn="base">
              <a:spcBef>
                <a:spcPct val="0"/>
              </a:spcBef>
              <a:spcAft>
                <a:spcPct val="0"/>
              </a:spcAft>
              <a:defRPr/>
            </a:pPr>
            <a:r>
              <a:rPr lang="nl-NL" altLang="fi-FI" smtClean="0">
                <a:solidFill>
                  <a:srgbClr val="000000"/>
                </a:solidFill>
              </a:rPr>
              <a:t>Introducing Tata Steel</a:t>
            </a:r>
          </a:p>
        </p:txBody>
      </p:sp>
    </p:spTree>
    <p:extLst>
      <p:ext uri="{BB962C8B-B14F-4D97-AF65-F5344CB8AC3E}">
        <p14:creationId xmlns:p14="http://schemas.microsoft.com/office/powerpoint/2010/main" val="1889940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txBox="1">
            <a:spLocks noGrp="1" noChangeArrowheads="1"/>
          </p:cNvSpPr>
          <p:nvPr/>
        </p:nvSpPr>
        <p:spPr bwMode="auto">
          <a:xfrm>
            <a:off x="3883025" y="8685213"/>
            <a:ext cx="29733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7458" tIns="43729" rIns="87458" bIns="43729"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BF82E950-DC55-4205-A33A-4D9E32C322C8}" type="slidenum">
              <a:rPr lang="nl-NL" altLang="nl-NL">
                <a:solidFill>
                  <a:srgbClr val="000000"/>
                </a:solidFill>
              </a:rPr>
              <a:pPr algn="r" eaLnBrk="1" hangingPunct="1">
                <a:spcBef>
                  <a:spcPct val="0"/>
                </a:spcBef>
              </a:pPr>
              <a:t>3</a:t>
            </a:fld>
            <a:endParaRPr lang="nl-NL" altLang="nl-NL">
              <a:solidFill>
                <a:srgbClr val="000000"/>
              </a:solidFill>
            </a:endParaRPr>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nl-NL" smtClean="0"/>
          </a:p>
        </p:txBody>
      </p:sp>
      <p:sp>
        <p:nvSpPr>
          <p:cNvPr id="60421" name="Header Placeholder 4"/>
          <p:cNvSpPr>
            <a:spLocks noGrp="1"/>
          </p:cNvSpPr>
          <p:nvPr>
            <p:ph type="hdr" sz="quarter"/>
          </p:nvPr>
        </p:nvSpPr>
        <p:spPr bwMode="auto">
          <a:ln>
            <a:miter lim="800000"/>
            <a:headEnd/>
            <a:tailEnd/>
          </a:ln>
        </p:spPr>
        <p:txBody>
          <a:bodyPr wrap="square" numCol="1" anchor="t" anchorCtr="0" compatLnSpc="1">
            <a:prstTxWarp prst="textNoShape">
              <a:avLst/>
            </a:prstTxWarp>
          </a:bodyPr>
          <a:lstStyle/>
          <a:p>
            <a:pPr fontAlgn="base">
              <a:spcBef>
                <a:spcPct val="0"/>
              </a:spcBef>
              <a:spcAft>
                <a:spcPct val="0"/>
              </a:spcAft>
              <a:defRPr/>
            </a:pPr>
            <a:r>
              <a:rPr lang="nl-NL" altLang="fi-FI" smtClean="0">
                <a:solidFill>
                  <a:srgbClr val="000000"/>
                </a:solidFill>
              </a:rPr>
              <a:t>Introducing Tata Steel</a:t>
            </a:r>
          </a:p>
        </p:txBody>
      </p:sp>
    </p:spTree>
    <p:extLst>
      <p:ext uri="{BB962C8B-B14F-4D97-AF65-F5344CB8AC3E}">
        <p14:creationId xmlns:p14="http://schemas.microsoft.com/office/powerpoint/2010/main" val="3097681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A6F411-B98D-45F1-9A65-BEB481871651}" type="slidenum">
              <a:rPr lang="nl-NL" altLang="fi-FI">
                <a:solidFill>
                  <a:srgbClr val="000000"/>
                </a:solidFill>
              </a:rPr>
              <a:pPr>
                <a:spcBef>
                  <a:spcPct val="0"/>
                </a:spcBef>
              </a:pPr>
              <a:t>4</a:t>
            </a:fld>
            <a:endParaRPr lang="nl-NL" altLang="fi-FI">
              <a:solidFill>
                <a:srgbClr val="000000"/>
              </a:solidFill>
            </a:endParaRPr>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fi-FI" smtClean="0"/>
          </a:p>
        </p:txBody>
      </p:sp>
      <p:sp>
        <p:nvSpPr>
          <p:cNvPr id="59397" name="Header Placeholder 4"/>
          <p:cNvSpPr>
            <a:spLocks noGrp="1"/>
          </p:cNvSpPr>
          <p:nvPr>
            <p:ph type="hdr" sz="quarter"/>
          </p:nvPr>
        </p:nvSpPr>
        <p:spPr bwMode="auto">
          <a:ln>
            <a:miter lim="800000"/>
            <a:headEnd/>
            <a:tailEnd/>
          </a:ln>
        </p:spPr>
        <p:txBody>
          <a:bodyPr wrap="square" numCol="1" anchor="t" anchorCtr="0" compatLnSpc="1">
            <a:prstTxWarp prst="textNoShape">
              <a:avLst/>
            </a:prstTxWarp>
          </a:bodyPr>
          <a:lstStyle/>
          <a:p>
            <a:pPr fontAlgn="base">
              <a:spcBef>
                <a:spcPct val="0"/>
              </a:spcBef>
              <a:spcAft>
                <a:spcPct val="0"/>
              </a:spcAft>
              <a:defRPr/>
            </a:pPr>
            <a:r>
              <a:rPr lang="nl-NL" altLang="fi-FI" smtClean="0">
                <a:solidFill>
                  <a:srgbClr val="000000"/>
                </a:solidFill>
              </a:rPr>
              <a:t>Introducing Tata Steel</a:t>
            </a:r>
          </a:p>
        </p:txBody>
      </p:sp>
    </p:spTree>
    <p:extLst>
      <p:ext uri="{BB962C8B-B14F-4D97-AF65-F5344CB8AC3E}">
        <p14:creationId xmlns:p14="http://schemas.microsoft.com/office/powerpoint/2010/main" val="551913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Grp="1" noChangeArrowheads="1"/>
          </p:cNvSpPr>
          <p:nvPr/>
        </p:nvSpPr>
        <p:spPr>
          <a:xfrm>
            <a:off x="0" y="0"/>
            <a:ext cx="2889250" cy="493713"/>
          </a:xfrm>
          <a:prstGeom prst="rect">
            <a:avLst/>
          </a:prstGeom>
          <a:noFill/>
        </p:spPr>
        <p:txBody>
          <a:bodyPr/>
          <a:lstStyle/>
          <a:p>
            <a:pPr fontAlgn="auto">
              <a:spcBef>
                <a:spcPts val="0"/>
              </a:spcBef>
              <a:spcAft>
                <a:spcPts val="0"/>
              </a:spcAft>
              <a:defRPr/>
            </a:pPr>
            <a:r>
              <a:rPr lang="nl-NL" sz="1200">
                <a:latin typeface="+mn-lt"/>
                <a:ea typeface="ＭＳ Ｐゴシック" pitchFamily="34" charset="-128"/>
                <a:cs typeface="+mn-cs"/>
              </a:rPr>
              <a:t>Talent Activities 2014/2015</a:t>
            </a:r>
          </a:p>
        </p:txBody>
      </p:sp>
      <p:sp>
        <p:nvSpPr>
          <p:cNvPr id="22531" name="Rectangle 2"/>
          <p:cNvSpPr>
            <a:spLocks noGrp="1" noRot="1" noChangeAspect="1" noChangeArrowheads="1" noTextEdit="1"/>
          </p:cNvSpPr>
          <p:nvPr>
            <p:ph type="sldImg"/>
          </p:nvPr>
        </p:nvSpPr>
        <p:spPr>
          <a:xfrm>
            <a:off x="865188" y="739775"/>
            <a:ext cx="4938712" cy="3703638"/>
          </a:xfrm>
          <a:ln/>
        </p:spPr>
      </p:sp>
      <p:sp>
        <p:nvSpPr>
          <p:cNvPr id="225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lstStyle/>
          <a:p>
            <a:pPr eaLnBrk="1" hangingPunct="1"/>
            <a:r>
              <a:rPr lang="nl-NL" altLang="nl-NL" smtClean="0">
                <a:latin typeface="Arial" panose="020B0604020202020204" pitchFamily="34" charset="0"/>
                <a:cs typeface="Arial" panose="020B0604020202020204" pitchFamily="34" charset="0"/>
              </a:rPr>
              <a:t>The target groups for Talent Management are:</a:t>
            </a:r>
          </a:p>
          <a:p>
            <a:pPr eaLnBrk="1" hangingPunct="1"/>
            <a:endParaRPr lang="nl-NL" altLang="nl-NL" smtClean="0">
              <a:latin typeface="Arial" panose="020B0604020202020204" pitchFamily="34" charset="0"/>
              <a:cs typeface="Arial" panose="020B0604020202020204" pitchFamily="34" charset="0"/>
            </a:endParaRPr>
          </a:p>
          <a:p>
            <a:pPr eaLnBrk="1" hangingPunct="1"/>
            <a:r>
              <a:rPr lang="nl-NL" altLang="nl-NL" smtClean="0">
                <a:latin typeface="Arial" panose="020B0604020202020204" pitchFamily="34" charset="0"/>
                <a:cs typeface="Arial" panose="020B0604020202020204" pitchFamily="34" charset="0"/>
              </a:rPr>
              <a:t>Senior Leaders (Exco, BRM/BMT, GSM and GSM-potentials)</a:t>
            </a:r>
          </a:p>
          <a:p>
            <a:pPr eaLnBrk="1" hangingPunct="1"/>
            <a:endParaRPr lang="nl-NL" altLang="nl-NL" smtClean="0">
              <a:latin typeface="Arial" panose="020B0604020202020204" pitchFamily="34" charset="0"/>
              <a:cs typeface="Arial" panose="020B0604020202020204" pitchFamily="34" charset="0"/>
            </a:endParaRPr>
          </a:p>
          <a:p>
            <a:pPr eaLnBrk="1" hangingPunct="1"/>
            <a:r>
              <a:rPr lang="nl-NL" altLang="nl-NL" smtClean="0">
                <a:latin typeface="Arial" panose="020B0604020202020204" pitchFamily="34" charset="0"/>
                <a:cs typeface="Arial" panose="020B0604020202020204" pitchFamily="34" charset="0"/>
              </a:rPr>
              <a:t>Future Leaders (BSM potentials, Fast Lane development program, and  other high potentials for leadership roles (hipo’s and selected Growth Potentials)</a:t>
            </a:r>
          </a:p>
          <a:p>
            <a:pPr eaLnBrk="1" hangingPunct="1"/>
            <a:endParaRPr lang="nl-NL" altLang="nl-NL" smtClean="0">
              <a:latin typeface="Arial" panose="020B0604020202020204" pitchFamily="34" charset="0"/>
              <a:cs typeface="Arial" panose="020B0604020202020204" pitchFamily="34" charset="0"/>
            </a:endParaRPr>
          </a:p>
          <a:p>
            <a:pPr eaLnBrk="1" hangingPunct="1"/>
            <a:r>
              <a:rPr lang="nl-NL" altLang="nl-NL" smtClean="0">
                <a:latin typeface="Arial" panose="020B0604020202020204" pitchFamily="34" charset="0"/>
                <a:cs typeface="Arial" panose="020B0604020202020204" pitchFamily="34" charset="0"/>
              </a:rPr>
              <a:t>TSE Top Trainees</a:t>
            </a:r>
          </a:p>
          <a:p>
            <a:pPr eaLnBrk="1" hangingPunct="1"/>
            <a:r>
              <a:rPr lang="nl-NL" altLang="nl-NL" smtClean="0">
                <a:latin typeface="Arial" panose="020B0604020202020204" pitchFamily="34" charset="0"/>
                <a:cs typeface="Arial" panose="020B0604020202020204" pitchFamily="34" charset="0"/>
              </a:rPr>
              <a:t>TSE wide resource with hipo starters (match against top trainee profile, excellent study results and extracurrical activities)– 2 yrs of working experience, technical, commercial and supply chain program</a:t>
            </a:r>
          </a:p>
          <a:p>
            <a:pPr eaLnBrk="1" hangingPunct="1"/>
            <a:endParaRPr lang="nl-NL" altLang="nl-NL" smtClean="0">
              <a:latin typeface="Arial" panose="020B0604020202020204" pitchFamily="34" charset="0"/>
              <a:cs typeface="Arial" panose="020B0604020202020204" pitchFamily="34" charset="0"/>
            </a:endParaRPr>
          </a:p>
          <a:p>
            <a:pPr eaLnBrk="1" hangingPunct="1"/>
            <a:r>
              <a:rPr lang="nl-NL" altLang="nl-NL" smtClean="0">
                <a:latin typeface="Arial" panose="020B0604020202020204" pitchFamily="34" charset="0"/>
                <a:cs typeface="Arial" panose="020B0604020202020204" pitchFamily="34" charset="0"/>
              </a:rPr>
              <a:t>Local graduates </a:t>
            </a:r>
          </a:p>
          <a:p>
            <a:pPr eaLnBrk="1" hangingPunct="1"/>
            <a:r>
              <a:rPr lang="nl-NL" altLang="nl-NL" smtClean="0">
                <a:latin typeface="Arial" panose="020B0604020202020204" pitchFamily="34" charset="0"/>
                <a:cs typeface="Arial" panose="020B0604020202020204" pitchFamily="34" charset="0"/>
              </a:rPr>
              <a:t>Facilitation and coordination of program </a:t>
            </a:r>
          </a:p>
        </p:txBody>
      </p:sp>
    </p:spTree>
    <p:extLst>
      <p:ext uri="{BB962C8B-B14F-4D97-AF65-F5344CB8AC3E}">
        <p14:creationId xmlns:p14="http://schemas.microsoft.com/office/powerpoint/2010/main" val="3062035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txBox="1">
            <a:spLocks noGrp="1" noChangeArrowheads="1"/>
          </p:cNvSpPr>
          <p:nvPr/>
        </p:nvSpPr>
        <p:spPr bwMode="auto">
          <a:xfrm>
            <a:off x="3776663" y="9377363"/>
            <a:ext cx="2890837"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42" tIns="45823" rIns="91642" bIns="45823" anchor="b"/>
          <a:lstStyle>
            <a:lvl1pPr defTabSz="912813">
              <a:defRPr>
                <a:solidFill>
                  <a:schemeClr val="tx1"/>
                </a:solidFill>
                <a:latin typeface="Arial" panose="020B0604020202020204" pitchFamily="34" charset="0"/>
                <a:cs typeface="Arial" panose="020B0604020202020204" pitchFamily="34" charset="0"/>
              </a:defRPr>
            </a:lvl1pPr>
            <a:lvl2pPr marL="742950" indent="-285750" defTabSz="912813">
              <a:defRPr>
                <a:solidFill>
                  <a:schemeClr val="tx1"/>
                </a:solidFill>
                <a:latin typeface="Arial" panose="020B0604020202020204" pitchFamily="34" charset="0"/>
                <a:cs typeface="Arial" panose="020B0604020202020204" pitchFamily="34" charset="0"/>
              </a:defRPr>
            </a:lvl2pPr>
            <a:lvl3pPr marL="1143000" indent="-228600" defTabSz="912813">
              <a:defRPr>
                <a:solidFill>
                  <a:schemeClr val="tx1"/>
                </a:solidFill>
                <a:latin typeface="Arial" panose="020B0604020202020204" pitchFamily="34" charset="0"/>
                <a:cs typeface="Arial" panose="020B0604020202020204" pitchFamily="34" charset="0"/>
              </a:defRPr>
            </a:lvl3pPr>
            <a:lvl4pPr marL="1600200" indent="-228600" defTabSz="912813">
              <a:defRPr>
                <a:solidFill>
                  <a:schemeClr val="tx1"/>
                </a:solidFill>
                <a:latin typeface="Arial" panose="020B0604020202020204" pitchFamily="34" charset="0"/>
                <a:cs typeface="Arial" panose="020B0604020202020204" pitchFamily="34" charset="0"/>
              </a:defRPr>
            </a:lvl4pPr>
            <a:lvl5pPr marL="2057400" indent="-228600" defTabSz="912813">
              <a:defRPr>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E88CBB0F-6C2B-4734-AF80-B1ABEBA38D6B}" type="slidenum">
              <a:rPr lang="en-GB" altLang="nl-NL" sz="1200"/>
              <a:pPr algn="r" eaLnBrk="1" hangingPunct="1"/>
              <a:t>6</a:t>
            </a:fld>
            <a:endParaRPr lang="en-GB" altLang="nl-NL"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xfrm>
            <a:off x="668338" y="4687888"/>
            <a:ext cx="5332412" cy="44434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42" tIns="45823" rIns="91642" bIns="45823"/>
          <a:lstStyle/>
          <a:p>
            <a:pPr eaLnBrk="1" hangingPunct="1">
              <a:spcBef>
                <a:spcPct val="0"/>
              </a:spcBef>
              <a:spcAft>
                <a:spcPct val="60000"/>
              </a:spcAft>
              <a:buClr>
                <a:schemeClr val="tx2"/>
              </a:buClr>
              <a:buFontTx/>
              <a:buChar char="•"/>
            </a:pPr>
            <a:endParaRPr lang="en-US" altLang="nl-NL" sz="170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7890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B81B3E76-2C06-4807-A713-8E33B93E7B40}" type="slidenum">
              <a:rPr lang="en-US" altLang="en-US">
                <a:solidFill>
                  <a:srgbClr val="000000"/>
                </a:solidFill>
                <a:latin typeface="Arial" panose="020B0604020202020204" pitchFamily="34" charset="0"/>
              </a:rPr>
              <a:pPr algn="r" eaLnBrk="1" hangingPunct="1">
                <a:spcBef>
                  <a:spcPct val="0"/>
                </a:spcBef>
              </a:pPr>
              <a:t>8</a:t>
            </a:fld>
            <a:endParaRPr lang="en-US" altLang="en-US">
              <a:solidFill>
                <a:srgbClr val="000000"/>
              </a:solidFill>
              <a:latin typeface="Arial" panose="020B0604020202020204" pitchFamily="34" charset="0"/>
            </a:endParaRPr>
          </a:p>
        </p:txBody>
      </p:sp>
      <p:sp>
        <p:nvSpPr>
          <p:cNvPr id="69635" name="Rectangle 2"/>
          <p:cNvSpPr>
            <a:spLocks noGrp="1" noRot="1" noChangeAspect="1" noChangeArrowheads="1" noTextEdit="1"/>
          </p:cNvSpPr>
          <p:nvPr>
            <p:ph type="sldImg"/>
          </p:nvPr>
        </p:nvSpPr>
        <p:spPr bwMode="auto">
          <a:xfrm>
            <a:off x="1141413" y="685800"/>
            <a:ext cx="4573587"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Primary strategy is that we develop leaders internally.</a:t>
            </a:r>
            <a:r>
              <a:rPr lang="en-US" altLang="en-US" baseline="0" dirty="0" smtClean="0"/>
              <a:t> Target is 80% appointments in line with succession.</a:t>
            </a:r>
            <a:endParaRPr lang="en-US" altLang="en-US" dirty="0" smtClean="0"/>
          </a:p>
        </p:txBody>
      </p:sp>
    </p:spTree>
    <p:extLst>
      <p:ext uri="{BB962C8B-B14F-4D97-AF65-F5344CB8AC3E}">
        <p14:creationId xmlns:p14="http://schemas.microsoft.com/office/powerpoint/2010/main" val="3914189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DF6CF4-C1F2-4AF1-8BE6-E26EF4BD9EBD}" type="slidenum">
              <a:rPr lang="nl-NL" smtClean="0"/>
              <a:pPr/>
              <a:t>9</a:t>
            </a:fld>
            <a:endParaRPr lang="nl-NL"/>
          </a:p>
        </p:txBody>
      </p:sp>
    </p:spTree>
    <p:extLst>
      <p:ext uri="{BB962C8B-B14F-4D97-AF65-F5344CB8AC3E}">
        <p14:creationId xmlns:p14="http://schemas.microsoft.com/office/powerpoint/2010/main" val="3214271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p:spPr>
        <p:txBody>
          <a:bodyPr/>
          <a:lstStyle/>
          <a:p>
            <a:pPr eaLnBrk="1" hangingPunct="1"/>
            <a:r>
              <a:rPr lang="en-US" dirty="0" smtClean="0"/>
              <a:t>				</a:t>
            </a:r>
          </a:p>
        </p:txBody>
      </p:sp>
    </p:spTree>
    <p:extLst>
      <p:ext uri="{BB962C8B-B14F-4D97-AF65-F5344CB8AC3E}">
        <p14:creationId xmlns:p14="http://schemas.microsoft.com/office/powerpoint/2010/main" val="2733204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2 minutes</a:t>
            </a:r>
          </a:p>
          <a:p>
            <a:endParaRPr lang="en-GB" dirty="0" smtClean="0"/>
          </a:p>
          <a:p>
            <a:r>
              <a:rPr lang="en-GB" dirty="0" smtClean="0"/>
              <a:t>Discuss the benefits of using the curve - reveal answers.</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11</a:t>
            </a:fld>
            <a:endParaRPr lang="en-GB"/>
          </a:p>
        </p:txBody>
      </p:sp>
    </p:spTree>
    <p:extLst>
      <p:ext uri="{BB962C8B-B14F-4D97-AF65-F5344CB8AC3E}">
        <p14:creationId xmlns:p14="http://schemas.microsoft.com/office/powerpoint/2010/main" val="4011978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defTabSz="629700">
              <a:defRPr/>
            </a:pPr>
            <a:r>
              <a:rPr lang="en-US" dirty="0" smtClean="0"/>
              <a:t>3 minutes</a:t>
            </a:r>
          </a:p>
          <a:p>
            <a:pPr eaLnBrk="1" hangingPunct="1"/>
            <a:r>
              <a:rPr lang="en-GB" b="1" dirty="0" smtClean="0"/>
              <a:t>Performance Categories</a:t>
            </a:r>
          </a:p>
          <a:p>
            <a:pPr eaLnBrk="1" hangingPunct="1"/>
            <a:endParaRPr lang="en-GB" b="1" dirty="0" smtClean="0"/>
          </a:p>
          <a:p>
            <a:pPr eaLnBrk="1" hangingPunct="1"/>
            <a:r>
              <a:rPr lang="en-US" dirty="0" smtClean="0"/>
              <a:t>This slide shows the definition of performance, performance ratings and description as well as the expected distribution of ratings across this employee population. </a:t>
            </a:r>
          </a:p>
          <a:p>
            <a:pPr eaLnBrk="1" hangingPunct="1"/>
            <a:endParaRPr lang="en-US" dirty="0" smtClean="0"/>
          </a:p>
          <a:p>
            <a:pPr eaLnBrk="1" hangingPunct="1"/>
            <a:r>
              <a:rPr lang="en-US" dirty="0" smtClean="0"/>
              <a:t>Definition of Performance – we are looking at the ‘actual performance’ of each individual for the last 12 months.  It is easy to fall into the trap of talking about 2-3 years work history however this is irrelevant. We should only focus on the last 12 months to ensure consistency and relevance for this years performance appraisal. </a:t>
            </a:r>
          </a:p>
          <a:p>
            <a:pPr eaLnBrk="1" hangingPunct="1"/>
            <a:endParaRPr lang="en-US" dirty="0" smtClean="0"/>
          </a:p>
          <a:p>
            <a:pPr eaLnBrk="1" hangingPunct="1"/>
            <a:r>
              <a:rPr lang="en-US" dirty="0" smtClean="0"/>
              <a:t>For each of the 5 ratings we have a guidance description – it is important to read these thoroughly to remind ourselves of what each rating is about to help ensure consistency of rating across the business  (highlight some key words for each to draw out the essence of the rating).</a:t>
            </a:r>
          </a:p>
          <a:p>
            <a:pPr eaLnBrk="1" hangingPunct="1"/>
            <a:endParaRPr lang="en-US" dirty="0" smtClean="0"/>
          </a:p>
          <a:p>
            <a:pPr eaLnBrk="1" hangingPunct="1"/>
            <a:r>
              <a:rPr lang="en-US" dirty="0" smtClean="0"/>
              <a:t>There is also a guide around expected distribution of ratings.  </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2769363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Footer Placeholder 3"/>
          <p:cNvSpPr>
            <a:spLocks noGrp="1"/>
          </p:cNvSpPr>
          <p:nvPr>
            <p:ph type="ftr" sz="quarter" idx="10"/>
          </p:nvPr>
        </p:nvSpPr>
        <p:spPr/>
        <p:txBody>
          <a:bodyPr/>
          <a:lstStyle/>
          <a:p>
            <a:endParaRPr lang="nl-NL"/>
          </a:p>
        </p:txBody>
      </p:sp>
      <p:sp>
        <p:nvSpPr>
          <p:cNvPr id="5" name="Slide Number Placeholder 4"/>
          <p:cNvSpPr>
            <a:spLocks noGrp="1"/>
          </p:cNvSpPr>
          <p:nvPr>
            <p:ph type="sldNum" sz="quarter" idx="11"/>
          </p:nvPr>
        </p:nvSpPr>
        <p:spPr/>
        <p:txBody>
          <a:bodyPr/>
          <a:lstStyle/>
          <a:p>
            <a:fld id="{74DF6CF4-C1F2-4AF1-8BE6-E26EF4BD9EBD}" type="slidenum">
              <a:rPr lang="nl-NL" smtClean="0"/>
              <a:pPr/>
              <a:t>13</a:t>
            </a:fld>
            <a:endParaRPr lang="nl-NL"/>
          </a:p>
        </p:txBody>
      </p:sp>
    </p:spTree>
    <p:extLst>
      <p:ext uri="{BB962C8B-B14F-4D97-AF65-F5344CB8AC3E}">
        <p14:creationId xmlns:p14="http://schemas.microsoft.com/office/powerpoint/2010/main" val="2065414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following can be used </a:t>
            </a:r>
            <a:r>
              <a:rPr lang="en-GB" dirty="0" smtClean="0"/>
              <a:t>to </a:t>
            </a:r>
            <a:r>
              <a:rPr lang="en-GB" dirty="0" smtClean="0"/>
              <a:t>help </a:t>
            </a:r>
            <a:r>
              <a:rPr lang="en-GB" dirty="0" smtClean="0"/>
              <a:t>understand </a:t>
            </a:r>
            <a:r>
              <a:rPr lang="en-GB" dirty="0" smtClean="0"/>
              <a:t>the meaning of potential</a:t>
            </a:r>
            <a:r>
              <a:rPr lang="en-GB" dirty="0" smtClean="0"/>
              <a:t>.  We described it as a mix of three key elements:</a:t>
            </a:r>
          </a:p>
          <a:p>
            <a:endParaRPr lang="en-GB" b="1" dirty="0" smtClean="0"/>
          </a:p>
          <a:p>
            <a:r>
              <a:rPr lang="en-GB" b="1" dirty="0" smtClean="0"/>
              <a:t>Ability</a:t>
            </a:r>
            <a:r>
              <a:rPr lang="en-GB" dirty="0" smtClean="0"/>
              <a:t> = have they demonstrated that they have the actual skill and capability of the individual to do a more complex or more responsible role.  Examples are a useful way of challenging this, “ could you see them doing ……. role in the future?  (A relative stable combination of cognitive abilities and  personality, emotional intelligence and learned technical and interpersonal skills. You could call this the foundation).</a:t>
            </a:r>
          </a:p>
          <a:p>
            <a:r>
              <a:rPr lang="en-GB" b="1" dirty="0" smtClean="0"/>
              <a:t>Aspiration</a:t>
            </a:r>
            <a:r>
              <a:rPr lang="en-GB" dirty="0" smtClean="0"/>
              <a:t> =  do they want it?  How badly?  (Motivation by elements like advancement, influence, rewards, work-life balance and job enjoyment)</a:t>
            </a:r>
          </a:p>
          <a:p>
            <a:r>
              <a:rPr lang="en-GB" b="1" dirty="0" smtClean="0"/>
              <a:t>Commitment</a:t>
            </a:r>
            <a:r>
              <a:rPr lang="en-GB" dirty="0" smtClean="0"/>
              <a:t> =  how committed are they to developing a career within the company ?  (Combination of emotional and rational commitment to the organisation, discretionary effort for and intent to stay with the organisation )</a:t>
            </a:r>
          </a:p>
          <a:p>
            <a:endParaRPr lang="en-GB" dirty="0" smtClean="0"/>
          </a:p>
          <a:p>
            <a:r>
              <a:rPr lang="en-GB" dirty="0" smtClean="0"/>
              <a:t>If someone is considered  high potential we should expect to be saying a definite ‘yes’ to each of these confidently.  </a:t>
            </a:r>
          </a:p>
          <a:p>
            <a:endParaRPr lang="en-GB" dirty="0" smtClean="0"/>
          </a:p>
          <a:p>
            <a:r>
              <a:rPr lang="en-GB" b="1" dirty="0" smtClean="0"/>
              <a:t>Discuss how easy</a:t>
            </a:r>
            <a:r>
              <a:rPr lang="en-GB" b="1" baseline="0" dirty="0" smtClean="0"/>
              <a:t>/difficult it is to measure these and what mechanisms </a:t>
            </a:r>
            <a:r>
              <a:rPr lang="en-GB" b="1" baseline="0" dirty="0" smtClean="0"/>
              <a:t>you might use.</a:t>
            </a:r>
            <a:endParaRPr lang="en-GB" b="1" dirty="0" smtClean="0"/>
          </a:p>
          <a:p>
            <a:endParaRPr lang="en-GB" dirty="0" smtClean="0"/>
          </a:p>
        </p:txBody>
      </p:sp>
      <p:sp>
        <p:nvSpPr>
          <p:cNvPr id="4" name="Footer Placeholder 3"/>
          <p:cNvSpPr>
            <a:spLocks noGrp="1"/>
          </p:cNvSpPr>
          <p:nvPr>
            <p:ph type="ftr" sz="quarter" idx="10"/>
          </p:nvPr>
        </p:nvSpPr>
        <p:spPr/>
        <p:txBody>
          <a:bodyPr/>
          <a:lstStyle/>
          <a:p>
            <a:endParaRPr lang="nl-NL"/>
          </a:p>
        </p:txBody>
      </p:sp>
      <p:sp>
        <p:nvSpPr>
          <p:cNvPr id="5" name="Slide Number Placeholder 4"/>
          <p:cNvSpPr>
            <a:spLocks noGrp="1"/>
          </p:cNvSpPr>
          <p:nvPr>
            <p:ph type="sldNum" sz="quarter" idx="11"/>
          </p:nvPr>
        </p:nvSpPr>
        <p:spPr/>
        <p:txBody>
          <a:bodyPr/>
          <a:lstStyle/>
          <a:p>
            <a:fld id="{74DF6CF4-C1F2-4AF1-8BE6-E26EF4BD9EBD}" type="slidenum">
              <a:rPr lang="nl-NL" smtClean="0"/>
              <a:pPr/>
              <a:t>14</a:t>
            </a:fld>
            <a:endParaRPr lang="nl-NL"/>
          </a:p>
        </p:txBody>
      </p:sp>
    </p:spTree>
    <p:extLst>
      <p:ext uri="{BB962C8B-B14F-4D97-AF65-F5344CB8AC3E}">
        <p14:creationId xmlns:p14="http://schemas.microsoft.com/office/powerpoint/2010/main" val="2449367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p:spPr>
        <p:txBody>
          <a:bodyPr/>
          <a:lstStyle/>
          <a:p>
            <a:pPr eaLnBrk="1" hangingPunct="1"/>
            <a:r>
              <a:rPr lang="en-US" dirty="0" smtClean="0"/>
              <a:t>Individuals </a:t>
            </a:r>
            <a:r>
              <a:rPr lang="en-US" dirty="0" smtClean="0"/>
              <a:t>are then plotted</a:t>
            </a:r>
            <a:r>
              <a:rPr lang="en-US" baseline="0" dirty="0" smtClean="0"/>
              <a:t> onto </a:t>
            </a:r>
            <a:r>
              <a:rPr lang="en-US" dirty="0" smtClean="0"/>
              <a:t>a </a:t>
            </a:r>
            <a:r>
              <a:rPr lang="en-US" baseline="0" dirty="0" smtClean="0"/>
              <a:t>grid.  Those within the top six boxes are considered ‘talent’ and feed the ‘talent pools’ which in turn feed the succession planning activity.</a:t>
            </a:r>
          </a:p>
          <a:p>
            <a:pPr eaLnBrk="1" hangingPunct="1"/>
            <a:endParaRPr lang="en-US" dirty="0" smtClean="0"/>
          </a:p>
          <a:p>
            <a:pPr eaLnBrk="1" hangingPunct="1"/>
            <a:r>
              <a:rPr lang="en-US" b="1" dirty="0" smtClean="0"/>
              <a:t>What do you think of this approach.  What are the pitfalls of catagorising people in this way?</a:t>
            </a:r>
          </a:p>
          <a:p>
            <a:pPr eaLnBrk="1" hangingPunct="1"/>
            <a:endParaRPr lang="en-US" dirty="0" smtClean="0"/>
          </a:p>
        </p:txBody>
      </p:sp>
    </p:spTree>
    <p:extLst>
      <p:ext uri="{BB962C8B-B14F-4D97-AF65-F5344CB8AC3E}">
        <p14:creationId xmlns:p14="http://schemas.microsoft.com/office/powerpoint/2010/main" val="2042566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 minute</a:t>
            </a:r>
          </a:p>
          <a:p>
            <a:endParaRPr lang="en-GB" dirty="0" smtClean="0"/>
          </a:p>
          <a:p>
            <a:r>
              <a:rPr lang="en-GB" dirty="0" smtClean="0"/>
              <a:t>Step</a:t>
            </a:r>
            <a:r>
              <a:rPr lang="en-GB" baseline="0" dirty="0" smtClean="0"/>
              <a:t> 2 in the talent process.  Take place in the second </a:t>
            </a:r>
            <a:r>
              <a:rPr lang="en-GB" baseline="0" dirty="0" err="1" smtClean="0"/>
              <a:t>qrt</a:t>
            </a:r>
            <a:r>
              <a:rPr lang="en-GB" baseline="0" dirty="0" smtClean="0"/>
              <a:t> of the year to coincide with the new financial year and the publication of the annual plan.</a:t>
            </a:r>
          </a:p>
          <a:p>
            <a:endParaRPr lang="en-GB" baseline="0" dirty="0" smtClean="0"/>
          </a:p>
          <a:p>
            <a:r>
              <a:rPr lang="en-GB" b="1" baseline="0" dirty="0" smtClean="0"/>
              <a:t>Why do you think the timing is important?</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74DF6CF4-C1F2-4AF1-8BE6-E26EF4BD9EBD}" type="slidenum">
              <a:rPr lang="nl-NL" smtClean="0"/>
              <a:pPr/>
              <a:t>16</a:t>
            </a:fld>
            <a:endParaRPr lang="nl-NL"/>
          </a:p>
        </p:txBody>
      </p:sp>
    </p:spTree>
    <p:extLst>
      <p:ext uri="{BB962C8B-B14F-4D97-AF65-F5344CB8AC3E}">
        <p14:creationId xmlns:p14="http://schemas.microsoft.com/office/powerpoint/2010/main" val="38113865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xfrm>
            <a:off x="920750" y="746125"/>
            <a:ext cx="4959350" cy="3721100"/>
          </a:xfrm>
          <a:ln/>
        </p:spPr>
      </p:sp>
      <p:sp>
        <p:nvSpPr>
          <p:cNvPr id="61443" name="Rectangle 3"/>
          <p:cNvSpPr>
            <a:spLocks noGrp="1" noChangeArrowheads="1"/>
          </p:cNvSpPr>
          <p:nvPr>
            <p:ph type="body" idx="1"/>
          </p:nvPr>
        </p:nvSpPr>
        <p:spPr>
          <a:xfrm>
            <a:off x="906463" y="4714876"/>
            <a:ext cx="4984750" cy="4467225"/>
          </a:xfrm>
          <a:noFill/>
          <a:ln/>
        </p:spPr>
        <p:txBody>
          <a:bodyPr lIns="92490" tIns="46246" rIns="92490" bIns="46246"/>
          <a:lstStyle/>
          <a:p>
            <a:pPr>
              <a:lnSpc>
                <a:spcPct val="90000"/>
              </a:lnSpc>
            </a:pPr>
            <a:r>
              <a:rPr lang="en-GB" dirty="0" smtClean="0"/>
              <a:t>9</a:t>
            </a:r>
            <a:r>
              <a:rPr lang="en-GB" baseline="0" dirty="0" smtClean="0"/>
              <a:t> minutes</a:t>
            </a:r>
          </a:p>
          <a:p>
            <a:pPr>
              <a:lnSpc>
                <a:spcPct val="90000"/>
              </a:lnSpc>
            </a:pPr>
            <a:endParaRPr lang="en-GB" dirty="0" smtClean="0"/>
          </a:p>
          <a:p>
            <a:pPr>
              <a:lnSpc>
                <a:spcPct val="90000"/>
              </a:lnSpc>
            </a:pPr>
            <a:r>
              <a:rPr lang="en-GB" b="1" dirty="0" smtClean="0"/>
              <a:t>Core Process - Box 1 </a:t>
            </a:r>
            <a:r>
              <a:rPr lang="en-GB" dirty="0" smtClean="0"/>
              <a:t>The cycle begins with a discussion in an appropriate group of managers who know the </a:t>
            </a:r>
            <a:r>
              <a:rPr lang="en-GB" dirty="0" err="1" smtClean="0"/>
              <a:t>appraisees</a:t>
            </a:r>
            <a:r>
              <a:rPr lang="en-GB" dirty="0" smtClean="0"/>
              <a:t> involved. </a:t>
            </a:r>
          </a:p>
          <a:p>
            <a:pPr>
              <a:lnSpc>
                <a:spcPct val="90000"/>
              </a:lnSpc>
            </a:pPr>
            <a:r>
              <a:rPr lang="en-GB" dirty="0" smtClean="0"/>
              <a:t>This Management Team discussion gives an opportunity to the appraiser to get views from a number of different angles on performance, behaviours and potential of the </a:t>
            </a:r>
            <a:r>
              <a:rPr lang="en-GB" dirty="0" err="1" smtClean="0"/>
              <a:t>appraisee</a:t>
            </a:r>
            <a:r>
              <a:rPr lang="en-GB" dirty="0" smtClean="0"/>
              <a:t>. </a:t>
            </a:r>
          </a:p>
          <a:p>
            <a:r>
              <a:rPr lang="en-GB" dirty="0" smtClean="0"/>
              <a:t>Following the Management Group Discussions appraisers (line managers) &amp; </a:t>
            </a:r>
            <a:r>
              <a:rPr lang="en-GB" dirty="0" err="1" smtClean="0"/>
              <a:t>appraisees</a:t>
            </a:r>
            <a:r>
              <a:rPr lang="en-GB" dirty="0" smtClean="0"/>
              <a:t> should prepare for the appraisal meeting (review meeting) considering the Inputs shown on the right of this diagram </a:t>
            </a:r>
          </a:p>
          <a:p>
            <a:endParaRPr lang="en-GB" dirty="0" smtClean="0"/>
          </a:p>
          <a:p>
            <a:r>
              <a:rPr lang="en-GB" dirty="0" smtClean="0"/>
              <a:t>The Performance Development Review Meeting (formally known as appraisal!) should be undertaken by the end of May </a:t>
            </a:r>
          </a:p>
          <a:p>
            <a:endParaRPr lang="en-GB" dirty="0" smtClean="0"/>
          </a:p>
          <a:p>
            <a:r>
              <a:rPr lang="en-GB" dirty="0" smtClean="0"/>
              <a:t>One of the concerns about our previous process has been a lack of action following the meeting – we need to ensure the outputs are analysed to inform Pay Reviews, Succession Plans, Company wide and individual development plans and further reviews for those with hi- potential  or under performers.  </a:t>
            </a:r>
          </a:p>
          <a:p>
            <a:endParaRPr lang="en-GB" dirty="0" smtClean="0"/>
          </a:p>
          <a:p>
            <a:r>
              <a:rPr lang="en-GB" dirty="0" smtClean="0"/>
              <a:t>It is also expected that there are regular 1-1’s with individuals – with a formalised quarterly process for High Potentials and Low Performers to ensure the appropriate actions are being deployed. </a:t>
            </a:r>
          </a:p>
          <a:p>
            <a:pPr>
              <a:lnSpc>
                <a:spcPct val="90000"/>
              </a:lnSpc>
            </a:pPr>
            <a:endParaRPr lang="en-GB" dirty="0" smtClean="0"/>
          </a:p>
          <a:p>
            <a:pPr>
              <a:lnSpc>
                <a:spcPct val="90000"/>
              </a:lnSpc>
            </a:pPr>
            <a:endParaRPr lang="en-US" dirty="0" smtClean="0"/>
          </a:p>
        </p:txBody>
      </p:sp>
    </p:spTree>
    <p:extLst>
      <p:ext uri="{BB962C8B-B14F-4D97-AF65-F5344CB8AC3E}">
        <p14:creationId xmlns:p14="http://schemas.microsoft.com/office/powerpoint/2010/main" val="2631900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 minutes</a:t>
            </a:r>
          </a:p>
          <a:p>
            <a:endParaRPr lang="en-GB" dirty="0" smtClean="0"/>
          </a:p>
          <a:p>
            <a:r>
              <a:rPr lang="en-GB" dirty="0" smtClean="0"/>
              <a:t>Stage 3 in the calendar.  Takes place</a:t>
            </a:r>
            <a:r>
              <a:rPr lang="en-GB" baseline="0" dirty="0" smtClean="0"/>
              <a:t> </a:t>
            </a:r>
            <a:r>
              <a:rPr lang="en-GB" baseline="0" dirty="0" err="1" smtClean="0"/>
              <a:t>qrt</a:t>
            </a:r>
            <a:r>
              <a:rPr lang="en-GB" baseline="0" dirty="0" smtClean="0"/>
              <a:t> 3 but should also be part of an ongoing review.</a:t>
            </a:r>
            <a:endParaRPr lang="en-GB" dirty="0" smtClean="0"/>
          </a:p>
          <a:p>
            <a:endParaRPr lang="en-GB" dirty="0"/>
          </a:p>
        </p:txBody>
      </p:sp>
      <p:sp>
        <p:nvSpPr>
          <p:cNvPr id="4" name="Slide Number Placeholder 3"/>
          <p:cNvSpPr>
            <a:spLocks noGrp="1"/>
          </p:cNvSpPr>
          <p:nvPr>
            <p:ph type="sldNum" sz="quarter" idx="10"/>
          </p:nvPr>
        </p:nvSpPr>
        <p:spPr/>
        <p:txBody>
          <a:bodyPr/>
          <a:lstStyle/>
          <a:p>
            <a:fld id="{74DF6CF4-C1F2-4AF1-8BE6-E26EF4BD9EBD}" type="slidenum">
              <a:rPr lang="nl-NL" smtClean="0"/>
              <a:pPr/>
              <a:t>18</a:t>
            </a:fld>
            <a:endParaRPr lang="nl-NL"/>
          </a:p>
        </p:txBody>
      </p:sp>
    </p:spTree>
    <p:extLst>
      <p:ext uri="{BB962C8B-B14F-4D97-AF65-F5344CB8AC3E}">
        <p14:creationId xmlns:p14="http://schemas.microsoft.com/office/powerpoint/2010/main" val="11481329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5 minutes</a:t>
            </a:r>
          </a:p>
          <a:p>
            <a:endParaRPr lang="en-GB" dirty="0" smtClean="0"/>
          </a:p>
          <a:p>
            <a:r>
              <a:rPr lang="en-GB" b="1" dirty="0" smtClean="0"/>
              <a:t>Open discussion</a:t>
            </a:r>
          </a:p>
          <a:p>
            <a:r>
              <a:rPr lang="en-GB" dirty="0" smtClean="0"/>
              <a:t>What is the groups interpretation</a:t>
            </a:r>
            <a:r>
              <a:rPr lang="en-GB" baseline="0" dirty="0" smtClean="0"/>
              <a:t> of the definition?  </a:t>
            </a:r>
          </a:p>
          <a:p>
            <a:r>
              <a:rPr lang="en-GB" baseline="0" dirty="0" smtClean="0"/>
              <a:t>What does this mean to you in your areas? </a:t>
            </a:r>
          </a:p>
          <a:p>
            <a:r>
              <a:rPr lang="en-GB" baseline="0" dirty="0" smtClean="0"/>
              <a:t>Have any of you experienced what happens when succession is poorly planned?</a:t>
            </a:r>
            <a:endParaRPr lang="en-GB" dirty="0"/>
          </a:p>
        </p:txBody>
      </p:sp>
      <p:sp>
        <p:nvSpPr>
          <p:cNvPr id="4" name="Slide Number Placeholder 3"/>
          <p:cNvSpPr>
            <a:spLocks noGrp="1"/>
          </p:cNvSpPr>
          <p:nvPr>
            <p:ph type="sldNum" sz="quarter" idx="10"/>
          </p:nvPr>
        </p:nvSpPr>
        <p:spPr/>
        <p:txBody>
          <a:bodyPr/>
          <a:lstStyle/>
          <a:p>
            <a:fld id="{74DF6CF4-C1F2-4AF1-8BE6-E26EF4BD9EBD}" type="slidenum">
              <a:rPr lang="nl-NL" smtClean="0"/>
              <a:pPr/>
              <a:t>19</a:t>
            </a:fld>
            <a:endParaRPr lang="nl-NL"/>
          </a:p>
        </p:txBody>
      </p:sp>
    </p:spTree>
    <p:extLst>
      <p:ext uri="{BB962C8B-B14F-4D97-AF65-F5344CB8AC3E}">
        <p14:creationId xmlns:p14="http://schemas.microsoft.com/office/powerpoint/2010/main" val="1999848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5 minutes</a:t>
            </a:r>
          </a:p>
          <a:p>
            <a:endParaRPr lang="en-GB" dirty="0" smtClean="0"/>
          </a:p>
          <a:p>
            <a:r>
              <a:rPr lang="en-GB" dirty="0" smtClean="0"/>
              <a:t>This is the culmination of the process and is fed</a:t>
            </a:r>
            <a:r>
              <a:rPr lang="en-GB" baseline="0" dirty="0" smtClean="0"/>
              <a:t> by all of the other elements of talent management process.  Using P&amp;P appraisal and Succession planning we have identified who our talent is and the roles within the organisation they might fill.  </a:t>
            </a:r>
          </a:p>
          <a:p>
            <a:endParaRPr lang="en-GB" baseline="0" dirty="0" smtClean="0"/>
          </a:p>
          <a:p>
            <a:r>
              <a:rPr lang="en-GB" b="1" baseline="0" dirty="0" smtClean="0"/>
              <a:t>Discuss: Why is this such an important element of the calendar?</a:t>
            </a:r>
          </a:p>
          <a:p>
            <a:r>
              <a:rPr lang="en-GB" baseline="0" dirty="0" smtClean="0"/>
              <a:t>To make sure identified talent have the appropriate development to make them ready for their next step.</a:t>
            </a:r>
          </a:p>
          <a:p>
            <a:r>
              <a:rPr lang="en-GB" baseline="0" dirty="0" smtClean="0"/>
              <a:t>Important retention tool.</a:t>
            </a:r>
          </a:p>
          <a:p>
            <a:r>
              <a:rPr lang="en-GB" baseline="0" dirty="0" smtClean="0"/>
              <a:t>Fosters engagement and </a:t>
            </a:r>
            <a:r>
              <a:rPr lang="en-GB" baseline="0" dirty="0" err="1" smtClean="0"/>
              <a:t>commitmant</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74DF6CF4-C1F2-4AF1-8BE6-E26EF4BD9EBD}" type="slidenum">
              <a:rPr lang="nl-NL" smtClean="0"/>
              <a:pPr/>
              <a:t>20</a:t>
            </a:fld>
            <a:endParaRPr lang="nl-NL"/>
          </a:p>
        </p:txBody>
      </p:sp>
    </p:spTree>
    <p:extLst>
      <p:ext uri="{BB962C8B-B14F-4D97-AF65-F5344CB8AC3E}">
        <p14:creationId xmlns:p14="http://schemas.microsoft.com/office/powerpoint/2010/main" val="2751362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572B6-8093-4C99-83C6-F02D3C96C016}" type="slidenum">
              <a:rPr lang="nl-NL" altLang="nl-NL" smtClean="0"/>
              <a:pPr/>
              <a:t>21</a:t>
            </a:fld>
            <a:endParaRPr lang="nl-NL" altLang="nl-NL"/>
          </a:p>
        </p:txBody>
      </p:sp>
    </p:spTree>
    <p:extLst>
      <p:ext uri="{BB962C8B-B14F-4D97-AF65-F5344CB8AC3E}">
        <p14:creationId xmlns:p14="http://schemas.microsoft.com/office/powerpoint/2010/main" val="3928538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Afbeelding 5" descr="PP header wit met logo's.pn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197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4386" name="Rectangle 2"/>
          <p:cNvSpPr>
            <a:spLocks noGrp="1" noChangeArrowheads="1"/>
          </p:cNvSpPr>
          <p:nvPr>
            <p:ph type="ctrTitle"/>
          </p:nvPr>
        </p:nvSpPr>
        <p:spPr>
          <a:xfrm>
            <a:off x="404813" y="2374900"/>
            <a:ext cx="8332787" cy="1144588"/>
          </a:xfrm>
        </p:spPr>
        <p:txBody>
          <a:bodyPr bIns="45720"/>
          <a:lstStyle>
            <a:lvl1pPr>
              <a:defRPr sz="3200">
                <a:latin typeface="Arial" pitchFamily="34" charset="0"/>
                <a:cs typeface="Arial" pitchFamily="34" charset="0"/>
              </a:defRPr>
            </a:lvl1pPr>
          </a:lstStyle>
          <a:p>
            <a:r>
              <a:rPr lang="en-US" smtClean="0"/>
              <a:t>Click to edit Master title style</a:t>
            </a:r>
            <a:endParaRPr lang="en-GB" dirty="0"/>
          </a:p>
        </p:txBody>
      </p:sp>
      <p:sp>
        <p:nvSpPr>
          <p:cNvPr id="144387" name="Rectangle 3"/>
          <p:cNvSpPr>
            <a:spLocks noGrp="1" noChangeArrowheads="1"/>
          </p:cNvSpPr>
          <p:nvPr>
            <p:ph type="subTitle" idx="1"/>
          </p:nvPr>
        </p:nvSpPr>
        <p:spPr>
          <a:xfrm>
            <a:off x="404813" y="6191250"/>
            <a:ext cx="8332787" cy="417513"/>
          </a:xfrm>
        </p:spPr>
        <p:txBody>
          <a:bodyPr tIns="45720" rIns="91440" bIns="45720"/>
          <a:lstStyle>
            <a:lvl1pPr marL="0" indent="0">
              <a:buFontTx/>
              <a:buNone/>
              <a:defRPr sz="1800" b="1">
                <a:solidFill>
                  <a:schemeClr val="tx2"/>
                </a:solidFill>
                <a:latin typeface="Arial" pitchFamily="34" charset="0"/>
                <a:cs typeface="Arial" pitchFamily="34" charset="0"/>
              </a:defRPr>
            </a:lvl1pPr>
          </a:lstStyle>
          <a:p>
            <a:r>
              <a:rPr lang="en-US" smtClean="0"/>
              <a:t>Click to edit Master subtitle style</a:t>
            </a:r>
            <a:endParaRPr lang="en-GB" dirty="0"/>
          </a:p>
        </p:txBody>
      </p:sp>
    </p:spTree>
    <p:extLst>
      <p:ext uri="{BB962C8B-B14F-4D97-AF65-F5344CB8AC3E}">
        <p14:creationId xmlns:p14="http://schemas.microsoft.com/office/powerpoint/2010/main" val="3773013911"/>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3" name="Tijdelijke aanduiding voor inhoud 2"/>
          <p:cNvSpPr>
            <a:spLocks noGrp="1"/>
          </p:cNvSpPr>
          <p:nvPr>
            <p:ph idx="1"/>
          </p:nvPr>
        </p:nvSpPr>
        <p:spPr>
          <a:xfrm>
            <a:off x="404813" y="2087563"/>
            <a:ext cx="8332787"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9" name="Text Placeholder 7"/>
          <p:cNvSpPr>
            <a:spLocks noGrp="1"/>
          </p:cNvSpPr>
          <p:nvPr>
            <p:ph type="body" sz="quarter" idx="12"/>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5" name="Rectangle 5"/>
          <p:cNvSpPr>
            <a:spLocks noGrp="1" noChangeArrowheads="1"/>
          </p:cNvSpPr>
          <p:nvPr>
            <p:ph type="sldNum" sz="quarter" idx="13"/>
          </p:nvPr>
        </p:nvSpPr>
        <p:spPr>
          <a:ln/>
        </p:spPr>
        <p:txBody>
          <a:bodyPr/>
          <a:lstStyle>
            <a:lvl1pPr>
              <a:defRPr/>
            </a:lvl1pPr>
          </a:lstStyle>
          <a:p>
            <a:fld id="{23399D88-FACF-4EFB-95C5-9953AACD9ED3}" type="slidenum">
              <a:rPr lang="en-GB" altLang="nl-NL"/>
              <a:pPr/>
              <a:t>‹#›</a:t>
            </a:fld>
            <a:endParaRPr lang="en-GB" altLang="nl-NL"/>
          </a:p>
        </p:txBody>
      </p:sp>
    </p:spTree>
    <p:extLst>
      <p:ext uri="{BB962C8B-B14F-4D97-AF65-F5344CB8AC3E}">
        <p14:creationId xmlns:p14="http://schemas.microsoft.com/office/powerpoint/2010/main" val="1972781176"/>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16" name="Tijdelijke aanduiding voor tekst 15"/>
          <p:cNvSpPr>
            <a:spLocks noGrp="1"/>
          </p:cNvSpPr>
          <p:nvPr>
            <p:ph type="body" sz="quarter" idx="14"/>
          </p:nvPr>
        </p:nvSpPr>
        <p:spPr>
          <a:xfrm>
            <a:off x="403200" y="2088000"/>
            <a:ext cx="40428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smtClean="0"/>
              <a:t>Click to edit Master text styles</a:t>
            </a:r>
          </a:p>
        </p:txBody>
      </p:sp>
      <p:sp>
        <p:nvSpPr>
          <p:cNvPr id="17" name="Tijdelijke aanduiding voor tekst 15"/>
          <p:cNvSpPr>
            <a:spLocks noGrp="1"/>
          </p:cNvSpPr>
          <p:nvPr>
            <p:ph type="body" sz="quarter" idx="15"/>
          </p:nvPr>
        </p:nvSpPr>
        <p:spPr>
          <a:xfrm>
            <a:off x="4679951" y="2088000"/>
            <a:ext cx="40428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US" noProof="0" smtClean="0"/>
              <a:t>Click to edit Master text styles</a:t>
            </a:r>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10" name="Tijdelijke aanduiding voor tekst 20"/>
          <p:cNvSpPr>
            <a:spLocks noGrp="1"/>
          </p:cNvSpPr>
          <p:nvPr>
            <p:ph type="body" sz="quarter" idx="19"/>
          </p:nvPr>
        </p:nvSpPr>
        <p:spPr>
          <a:xfrm>
            <a:off x="403200" y="2430000"/>
            <a:ext cx="4042800" cy="3927600"/>
          </a:xfrm>
        </p:spPr>
        <p:txBody>
          <a:bodyPr/>
          <a:lstStyle>
            <a:lvl1pPr>
              <a:defRPr sz="1800"/>
            </a:lvl1pPr>
            <a:lvl2pPr>
              <a:defRPr sz="1800"/>
            </a:lvl2pPr>
          </a:lstStyle>
          <a:p>
            <a:pPr lvl="0"/>
            <a:r>
              <a:rPr lang="en-US" smtClean="0"/>
              <a:t>Click to edit Master text styles</a:t>
            </a:r>
          </a:p>
          <a:p>
            <a:pPr lvl="1"/>
            <a:r>
              <a:rPr lang="en-US" smtClean="0"/>
              <a:t>Second level</a:t>
            </a:r>
          </a:p>
        </p:txBody>
      </p:sp>
      <p:sp>
        <p:nvSpPr>
          <p:cNvPr id="11" name="Tijdelijke aanduiding voor tekst 20"/>
          <p:cNvSpPr>
            <a:spLocks noGrp="1"/>
          </p:cNvSpPr>
          <p:nvPr>
            <p:ph type="body" sz="quarter" idx="20"/>
          </p:nvPr>
        </p:nvSpPr>
        <p:spPr>
          <a:xfrm>
            <a:off x="4680000" y="2430000"/>
            <a:ext cx="4042800" cy="3927600"/>
          </a:xfrm>
        </p:spPr>
        <p:txBody>
          <a:bodyPr/>
          <a:lstStyle>
            <a:lvl1pPr>
              <a:defRPr sz="1800"/>
            </a:lvl1pPr>
            <a:lvl2pPr>
              <a:defRPr sz="1800"/>
            </a:lvl2pPr>
          </a:lstStyle>
          <a:p>
            <a:pPr lvl="0"/>
            <a:r>
              <a:rPr lang="en-US" smtClean="0"/>
              <a:t>Click to edit Master text styles</a:t>
            </a:r>
          </a:p>
          <a:p>
            <a:pPr lvl="1"/>
            <a:r>
              <a:rPr lang="en-US" smtClean="0"/>
              <a:t>Second level</a:t>
            </a:r>
          </a:p>
        </p:txBody>
      </p:sp>
      <p:sp>
        <p:nvSpPr>
          <p:cNvPr id="8" name="Rectangle 5"/>
          <p:cNvSpPr>
            <a:spLocks noGrp="1" noChangeArrowheads="1"/>
          </p:cNvSpPr>
          <p:nvPr>
            <p:ph type="sldNum" sz="quarter" idx="21"/>
          </p:nvPr>
        </p:nvSpPr>
        <p:spPr>
          <a:ln/>
        </p:spPr>
        <p:txBody>
          <a:bodyPr/>
          <a:lstStyle>
            <a:lvl1pPr>
              <a:defRPr/>
            </a:lvl1pPr>
          </a:lstStyle>
          <a:p>
            <a:fld id="{D21F82A8-4604-46C5-96EA-617FD0CC5DB2}" type="slidenum">
              <a:rPr lang="en-GB" altLang="nl-NL"/>
              <a:pPr/>
              <a:t>‹#›</a:t>
            </a:fld>
            <a:endParaRPr lang="en-GB" altLang="nl-NL"/>
          </a:p>
        </p:txBody>
      </p:sp>
    </p:spTree>
    <p:extLst>
      <p:ext uri="{BB962C8B-B14F-4D97-AF65-F5344CB8AC3E}">
        <p14:creationId xmlns:p14="http://schemas.microsoft.com/office/powerpoint/2010/main" val="3015706897"/>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17" name="Tijdelijke aanduiding voor tekst 15"/>
          <p:cNvSpPr>
            <a:spLocks noGrp="1"/>
          </p:cNvSpPr>
          <p:nvPr>
            <p:ph type="body" sz="quarter" idx="15"/>
          </p:nvPr>
        </p:nvSpPr>
        <p:spPr>
          <a:xfrm>
            <a:off x="4679951" y="2088000"/>
            <a:ext cx="4057650" cy="360000"/>
          </a:xfrm>
          <a:solidFill>
            <a:srgbClr val="5A245A"/>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US" noProof="0" smtClean="0"/>
              <a:t>Click to edit Master text styles</a:t>
            </a:r>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12" name="Tijdelijke aanduiding voor afbeelding 10"/>
          <p:cNvSpPr>
            <a:spLocks noGrp="1"/>
          </p:cNvSpPr>
          <p:nvPr>
            <p:ph type="pic" sz="quarter" idx="17"/>
          </p:nvPr>
        </p:nvSpPr>
        <p:spPr>
          <a:xfrm>
            <a:off x="403225" y="2087563"/>
            <a:ext cx="4062413" cy="4060800"/>
          </a:xfrm>
        </p:spPr>
        <p:txBody>
          <a:bodyPr/>
          <a:lstStyle>
            <a:lvl1pPr>
              <a:buNone/>
              <a:defRPr/>
            </a:lvl1pPr>
          </a:lstStyle>
          <a:p>
            <a:pPr lvl="0"/>
            <a:r>
              <a:rPr lang="en-US" noProof="0" smtClean="0"/>
              <a:t>Click icon to add picture</a:t>
            </a:r>
            <a:endParaRPr lang="nl-NL" noProof="0" dirty="0"/>
          </a:p>
        </p:txBody>
      </p:sp>
      <p:sp>
        <p:nvSpPr>
          <p:cNvPr id="15" name="Tijdelijke aanduiding voor tekst 20"/>
          <p:cNvSpPr>
            <a:spLocks noGrp="1"/>
          </p:cNvSpPr>
          <p:nvPr>
            <p:ph type="body" sz="quarter" idx="19"/>
          </p:nvPr>
        </p:nvSpPr>
        <p:spPr>
          <a:xfrm>
            <a:off x="4680000" y="2430000"/>
            <a:ext cx="4042800" cy="3927600"/>
          </a:xfrm>
        </p:spPr>
        <p:txBody>
          <a:bodyPr/>
          <a:lstStyle>
            <a:lvl1pPr>
              <a:defRPr sz="1800"/>
            </a:lvl1pPr>
            <a:lvl2pPr>
              <a:defRPr sz="1800"/>
            </a:lvl2pPr>
          </a:lstStyle>
          <a:p>
            <a:pPr lvl="0"/>
            <a:r>
              <a:rPr lang="en-US" smtClean="0"/>
              <a:t>Click to edit Master text styles</a:t>
            </a:r>
          </a:p>
          <a:p>
            <a:pPr lvl="1"/>
            <a:r>
              <a:rPr lang="en-US" smtClean="0"/>
              <a:t>Second level</a:t>
            </a:r>
          </a:p>
        </p:txBody>
      </p:sp>
      <p:sp>
        <p:nvSpPr>
          <p:cNvPr id="7" name="Rectangle 5"/>
          <p:cNvSpPr>
            <a:spLocks noGrp="1" noChangeArrowheads="1"/>
          </p:cNvSpPr>
          <p:nvPr>
            <p:ph type="sldNum" sz="quarter" idx="20"/>
          </p:nvPr>
        </p:nvSpPr>
        <p:spPr>
          <a:ln/>
        </p:spPr>
        <p:txBody>
          <a:bodyPr/>
          <a:lstStyle>
            <a:lvl1pPr>
              <a:defRPr/>
            </a:lvl1pPr>
          </a:lstStyle>
          <a:p>
            <a:fld id="{DB385A67-4169-4787-8F1B-C3D13A2E9053}" type="slidenum">
              <a:rPr lang="en-GB" altLang="nl-NL"/>
              <a:pPr/>
              <a:t>‹#›</a:t>
            </a:fld>
            <a:endParaRPr lang="en-GB" altLang="nl-NL"/>
          </a:p>
        </p:txBody>
      </p:sp>
    </p:spTree>
    <p:extLst>
      <p:ext uri="{BB962C8B-B14F-4D97-AF65-F5344CB8AC3E}">
        <p14:creationId xmlns:p14="http://schemas.microsoft.com/office/powerpoint/2010/main" val="302804220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21" name="Tijdelijke aanduiding voor tekst 20"/>
          <p:cNvSpPr>
            <a:spLocks noGrp="1"/>
          </p:cNvSpPr>
          <p:nvPr>
            <p:ph type="body" sz="quarter" idx="19"/>
          </p:nvPr>
        </p:nvSpPr>
        <p:spPr>
          <a:xfrm>
            <a:off x="3254400" y="2088000"/>
            <a:ext cx="5486400" cy="2016000"/>
          </a:xfrm>
        </p:spPr>
        <p:txBody>
          <a:bodyPr anchor="ctr"/>
          <a:lstStyle>
            <a:lvl1pPr>
              <a:spcBef>
                <a:spcPts val="0"/>
              </a:spcBef>
              <a:defRPr sz="1800"/>
            </a:lvl1pPr>
            <a:lvl2pPr>
              <a:spcBef>
                <a:spcPts val="0"/>
              </a:spcBef>
              <a:defRPr sz="1800"/>
            </a:lvl2pPr>
          </a:lstStyle>
          <a:p>
            <a:pPr lvl="0"/>
            <a:r>
              <a:rPr lang="en-US" smtClean="0"/>
              <a:t>Click to edit Master text styles</a:t>
            </a:r>
          </a:p>
          <a:p>
            <a:pPr lvl="1"/>
            <a:r>
              <a:rPr lang="en-US" smtClean="0"/>
              <a:t>Second level</a:t>
            </a:r>
          </a:p>
        </p:txBody>
      </p:sp>
      <p:sp>
        <p:nvSpPr>
          <p:cNvPr id="23" name="Tijdelijke aanduiding voor tekst 20"/>
          <p:cNvSpPr>
            <a:spLocks noGrp="1"/>
          </p:cNvSpPr>
          <p:nvPr>
            <p:ph type="body" sz="quarter" idx="21"/>
          </p:nvPr>
        </p:nvSpPr>
        <p:spPr>
          <a:xfrm>
            <a:off x="3254400" y="4377600"/>
            <a:ext cx="5486400" cy="2016000"/>
          </a:xfrm>
        </p:spPr>
        <p:txBody>
          <a:bodyPr anchor="ctr"/>
          <a:lstStyle>
            <a:lvl1pPr>
              <a:spcBef>
                <a:spcPts val="0"/>
              </a:spcBef>
              <a:defRPr sz="1800"/>
            </a:lvl1pPr>
            <a:lvl2pPr>
              <a:spcBef>
                <a:spcPts val="0"/>
              </a:spcBef>
              <a:defRPr sz="1800"/>
            </a:lvl2pPr>
          </a:lstStyle>
          <a:p>
            <a:pPr lvl="0"/>
            <a:r>
              <a:rPr lang="en-US" smtClean="0"/>
              <a:t>Click to edit Master text styles</a:t>
            </a:r>
          </a:p>
          <a:p>
            <a:pPr lvl="1"/>
            <a:r>
              <a:rPr lang="en-US" smtClean="0"/>
              <a:t>Second level</a:t>
            </a:r>
          </a:p>
        </p:txBody>
      </p:sp>
      <p:sp>
        <p:nvSpPr>
          <p:cNvPr id="13" name="Tijdelijke aanduiding voor afbeelding 12"/>
          <p:cNvSpPr>
            <a:spLocks noGrp="1" noChangeAspect="1"/>
          </p:cNvSpPr>
          <p:nvPr>
            <p:ph type="pic" sz="quarter" idx="22"/>
          </p:nvPr>
        </p:nvSpPr>
        <p:spPr>
          <a:xfrm>
            <a:off x="404813" y="2088000"/>
            <a:ext cx="2635200" cy="2016000"/>
          </a:xfrm>
        </p:spPr>
        <p:txBody>
          <a:bodyPr/>
          <a:lstStyle>
            <a:lvl1pPr>
              <a:buNone/>
              <a:defRPr/>
            </a:lvl1pPr>
          </a:lstStyle>
          <a:p>
            <a:pPr lvl="0"/>
            <a:r>
              <a:rPr lang="en-US" noProof="0" smtClean="0"/>
              <a:t>Click icon to add picture</a:t>
            </a:r>
            <a:endParaRPr lang="nl-NL" noProof="0"/>
          </a:p>
        </p:txBody>
      </p:sp>
      <p:sp>
        <p:nvSpPr>
          <p:cNvPr id="14" name="Tijdelijke aanduiding voor afbeelding 12"/>
          <p:cNvSpPr>
            <a:spLocks noGrp="1" noChangeAspect="1"/>
          </p:cNvSpPr>
          <p:nvPr>
            <p:ph type="pic" sz="quarter" idx="23"/>
          </p:nvPr>
        </p:nvSpPr>
        <p:spPr>
          <a:xfrm>
            <a:off x="403200" y="4377600"/>
            <a:ext cx="2635200" cy="2016000"/>
          </a:xfrm>
        </p:spPr>
        <p:txBody>
          <a:bodyPr/>
          <a:lstStyle>
            <a:lvl1pPr>
              <a:buNone/>
              <a:defRPr/>
            </a:lvl1pPr>
          </a:lstStyle>
          <a:p>
            <a:pPr lvl="0"/>
            <a:r>
              <a:rPr lang="en-US" noProof="0" smtClean="0"/>
              <a:t>Click icon to add picture</a:t>
            </a:r>
            <a:endParaRPr lang="nl-NL" noProof="0"/>
          </a:p>
        </p:txBody>
      </p:sp>
      <p:sp>
        <p:nvSpPr>
          <p:cNvPr id="8" name="Rectangle 5"/>
          <p:cNvSpPr>
            <a:spLocks noGrp="1" noChangeArrowheads="1"/>
          </p:cNvSpPr>
          <p:nvPr>
            <p:ph type="sldNum" sz="quarter" idx="24"/>
          </p:nvPr>
        </p:nvSpPr>
        <p:spPr>
          <a:ln/>
        </p:spPr>
        <p:txBody>
          <a:bodyPr/>
          <a:lstStyle>
            <a:lvl1pPr>
              <a:defRPr/>
            </a:lvl1pPr>
          </a:lstStyle>
          <a:p>
            <a:fld id="{B30293E8-22EC-4A27-AEA9-7D6B85406B48}" type="slidenum">
              <a:rPr lang="en-GB" altLang="nl-NL"/>
              <a:pPr/>
              <a:t>‹#›</a:t>
            </a:fld>
            <a:endParaRPr lang="en-GB" altLang="nl-NL"/>
          </a:p>
        </p:txBody>
      </p:sp>
    </p:spTree>
    <p:extLst>
      <p:ext uri="{BB962C8B-B14F-4D97-AF65-F5344CB8AC3E}">
        <p14:creationId xmlns:p14="http://schemas.microsoft.com/office/powerpoint/2010/main" val="117203941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16" name="Tijdelijke aanduiding voor tekst 15"/>
          <p:cNvSpPr>
            <a:spLocks noGrp="1"/>
          </p:cNvSpPr>
          <p:nvPr>
            <p:ph type="body" sz="quarter" idx="14"/>
          </p:nvPr>
        </p:nvSpPr>
        <p:spPr>
          <a:xfrm>
            <a:off x="403200" y="2088000"/>
            <a:ext cx="26352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smtClean="0"/>
              <a:t>Click to edit Master text styles</a:t>
            </a:r>
          </a:p>
        </p:txBody>
      </p:sp>
      <p:sp>
        <p:nvSpPr>
          <p:cNvPr id="17" name="Tijdelijke aanduiding voor tekst 15"/>
          <p:cNvSpPr>
            <a:spLocks noGrp="1"/>
          </p:cNvSpPr>
          <p:nvPr>
            <p:ph type="body" sz="quarter" idx="15"/>
          </p:nvPr>
        </p:nvSpPr>
        <p:spPr>
          <a:xfrm>
            <a:off x="3258000" y="2088000"/>
            <a:ext cx="26352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US" noProof="0" smtClean="0"/>
              <a:t>Click to edit Master text styles</a:t>
            </a:r>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11" name="Tijdelijke aanduiding voor tekst 15"/>
          <p:cNvSpPr>
            <a:spLocks noGrp="1"/>
          </p:cNvSpPr>
          <p:nvPr>
            <p:ph type="body" sz="quarter" idx="18"/>
          </p:nvPr>
        </p:nvSpPr>
        <p:spPr>
          <a:xfrm>
            <a:off x="6102000" y="2088000"/>
            <a:ext cx="2635200" cy="360000"/>
          </a:xfrm>
          <a:solidFill>
            <a:srgbClr val="FFA100"/>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US" noProof="0" smtClean="0"/>
              <a:t>Click to edit Master text styles</a:t>
            </a:r>
          </a:p>
        </p:txBody>
      </p:sp>
      <p:sp>
        <p:nvSpPr>
          <p:cNvPr id="21" name="Tijdelijke aanduiding voor tekst 20"/>
          <p:cNvSpPr>
            <a:spLocks noGrp="1"/>
          </p:cNvSpPr>
          <p:nvPr>
            <p:ph type="body" sz="quarter" idx="19"/>
          </p:nvPr>
        </p:nvSpPr>
        <p:spPr>
          <a:xfrm>
            <a:off x="403200" y="2430000"/>
            <a:ext cx="2635200" cy="3927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22" name="Tijdelijke aanduiding voor tekst 20"/>
          <p:cNvSpPr>
            <a:spLocks noGrp="1"/>
          </p:cNvSpPr>
          <p:nvPr>
            <p:ph type="body" sz="quarter" idx="20"/>
          </p:nvPr>
        </p:nvSpPr>
        <p:spPr>
          <a:xfrm>
            <a:off x="3258000" y="2430000"/>
            <a:ext cx="2635200" cy="3927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23" name="Tijdelijke aanduiding voor tekst 20"/>
          <p:cNvSpPr>
            <a:spLocks noGrp="1"/>
          </p:cNvSpPr>
          <p:nvPr>
            <p:ph type="body" sz="quarter" idx="21"/>
          </p:nvPr>
        </p:nvSpPr>
        <p:spPr>
          <a:xfrm>
            <a:off x="6102000" y="2430000"/>
            <a:ext cx="2635200" cy="3927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10" name="Rectangle 5"/>
          <p:cNvSpPr>
            <a:spLocks noGrp="1" noChangeArrowheads="1"/>
          </p:cNvSpPr>
          <p:nvPr>
            <p:ph type="sldNum" sz="quarter" idx="22"/>
          </p:nvPr>
        </p:nvSpPr>
        <p:spPr>
          <a:ln/>
        </p:spPr>
        <p:txBody>
          <a:bodyPr/>
          <a:lstStyle>
            <a:lvl1pPr>
              <a:defRPr/>
            </a:lvl1pPr>
          </a:lstStyle>
          <a:p>
            <a:fld id="{28CAC80F-8C16-4DEA-AE53-55AF57720335}" type="slidenum">
              <a:rPr lang="en-GB" altLang="nl-NL"/>
              <a:pPr/>
              <a:t>‹#›</a:t>
            </a:fld>
            <a:endParaRPr lang="en-GB" altLang="nl-NL"/>
          </a:p>
        </p:txBody>
      </p:sp>
    </p:spTree>
    <p:extLst>
      <p:ext uri="{BB962C8B-B14F-4D97-AF65-F5344CB8AC3E}">
        <p14:creationId xmlns:p14="http://schemas.microsoft.com/office/powerpoint/2010/main" val="322021492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2)">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16" name="Tijdelijke aanduiding voor tekst 15"/>
          <p:cNvSpPr>
            <a:spLocks noGrp="1"/>
          </p:cNvSpPr>
          <p:nvPr>
            <p:ph type="body" sz="quarter" idx="14"/>
          </p:nvPr>
        </p:nvSpPr>
        <p:spPr>
          <a:xfrm>
            <a:off x="403200" y="2088000"/>
            <a:ext cx="83344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smtClean="0"/>
              <a:t>Click to edit Master text styles</a:t>
            </a:r>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18" name="Tijdelijke aanduiding voor tekst 10"/>
          <p:cNvSpPr>
            <a:spLocks noGrp="1"/>
          </p:cNvSpPr>
          <p:nvPr>
            <p:ph type="body" sz="quarter" idx="18"/>
          </p:nvPr>
        </p:nvSpPr>
        <p:spPr>
          <a:xfrm>
            <a:off x="403200" y="2448000"/>
            <a:ext cx="8334375" cy="957600"/>
          </a:xfrm>
        </p:spPr>
        <p:txBody>
          <a:bodyPr/>
          <a:lstStyle>
            <a:lvl1pPr>
              <a:spcBef>
                <a:spcPts val="0"/>
              </a:spcBef>
              <a:defRPr sz="1800"/>
            </a:lvl1pPr>
            <a:lvl2pPr>
              <a:spcBef>
                <a:spcPts val="0"/>
              </a:spcBef>
              <a:defRPr sz="1800"/>
            </a:lvl2pPr>
          </a:lstStyle>
          <a:p>
            <a:pPr lvl="0"/>
            <a:r>
              <a:rPr lang="en-US" smtClean="0"/>
              <a:t>Click to edit Master text styles</a:t>
            </a:r>
          </a:p>
          <a:p>
            <a:pPr lvl="1"/>
            <a:r>
              <a:rPr lang="en-US" smtClean="0"/>
              <a:t>Second level</a:t>
            </a:r>
          </a:p>
        </p:txBody>
      </p:sp>
      <p:sp>
        <p:nvSpPr>
          <p:cNvPr id="19" name="Tijdelijke aanduiding voor tekst 10"/>
          <p:cNvSpPr>
            <a:spLocks noGrp="1"/>
          </p:cNvSpPr>
          <p:nvPr>
            <p:ph type="body" sz="quarter" idx="19"/>
          </p:nvPr>
        </p:nvSpPr>
        <p:spPr>
          <a:xfrm>
            <a:off x="403225" y="3913200"/>
            <a:ext cx="8334375" cy="957600"/>
          </a:xfrm>
        </p:spPr>
        <p:txBody>
          <a:bodyPr/>
          <a:lstStyle>
            <a:lvl1pPr>
              <a:spcBef>
                <a:spcPts val="0"/>
              </a:spcBef>
              <a:defRPr sz="1800"/>
            </a:lvl1pPr>
            <a:lvl2pPr>
              <a:spcBef>
                <a:spcPts val="0"/>
              </a:spcBef>
              <a:defRPr sz="1800"/>
            </a:lvl2pPr>
          </a:lstStyle>
          <a:p>
            <a:pPr lvl="0"/>
            <a:r>
              <a:rPr lang="en-US" smtClean="0"/>
              <a:t>Click to edit Master text styles</a:t>
            </a:r>
          </a:p>
          <a:p>
            <a:pPr lvl="1"/>
            <a:r>
              <a:rPr lang="en-US" smtClean="0"/>
              <a:t>Second level</a:t>
            </a:r>
          </a:p>
        </p:txBody>
      </p:sp>
      <p:sp>
        <p:nvSpPr>
          <p:cNvPr id="20" name="Tijdelijke aanduiding voor tekst 10"/>
          <p:cNvSpPr>
            <a:spLocks noGrp="1"/>
          </p:cNvSpPr>
          <p:nvPr>
            <p:ph type="body" sz="quarter" idx="20"/>
          </p:nvPr>
        </p:nvSpPr>
        <p:spPr>
          <a:xfrm>
            <a:off x="403225" y="5382000"/>
            <a:ext cx="8334375" cy="957600"/>
          </a:xfrm>
        </p:spPr>
        <p:txBody>
          <a:bodyPr/>
          <a:lstStyle>
            <a:lvl1pPr>
              <a:spcBef>
                <a:spcPts val="0"/>
              </a:spcBef>
              <a:defRPr sz="1800"/>
            </a:lvl1pPr>
            <a:lvl2pPr>
              <a:spcBef>
                <a:spcPts val="0"/>
              </a:spcBef>
              <a:defRPr sz="1800"/>
            </a:lvl2pPr>
          </a:lstStyle>
          <a:p>
            <a:pPr lvl="0"/>
            <a:r>
              <a:rPr lang="en-US" smtClean="0"/>
              <a:t>Click to edit Master text styles</a:t>
            </a:r>
          </a:p>
          <a:p>
            <a:pPr lvl="1"/>
            <a:r>
              <a:rPr lang="en-US" smtClean="0"/>
              <a:t>Second level</a:t>
            </a:r>
          </a:p>
        </p:txBody>
      </p:sp>
      <p:sp>
        <p:nvSpPr>
          <p:cNvPr id="21" name="Tijdelijke aanduiding voor tekst 15"/>
          <p:cNvSpPr>
            <a:spLocks noGrp="1"/>
          </p:cNvSpPr>
          <p:nvPr>
            <p:ph type="body" sz="quarter" idx="21"/>
          </p:nvPr>
        </p:nvSpPr>
        <p:spPr>
          <a:xfrm>
            <a:off x="403200" y="3553200"/>
            <a:ext cx="8334400" cy="360000"/>
          </a:xfrm>
          <a:solidFill>
            <a:srgbClr val="ED2939"/>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smtClean="0"/>
              <a:t>Click to edit Master text styles</a:t>
            </a:r>
          </a:p>
        </p:txBody>
      </p:sp>
      <p:sp>
        <p:nvSpPr>
          <p:cNvPr id="22" name="Tijdelijke aanduiding voor tekst 15"/>
          <p:cNvSpPr>
            <a:spLocks noGrp="1"/>
          </p:cNvSpPr>
          <p:nvPr>
            <p:ph type="body" sz="quarter" idx="22"/>
          </p:nvPr>
        </p:nvSpPr>
        <p:spPr>
          <a:xfrm>
            <a:off x="403225" y="5022000"/>
            <a:ext cx="8334400" cy="360000"/>
          </a:xfrm>
          <a:solidFill>
            <a:srgbClr val="FFA100"/>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smtClean="0"/>
              <a:t>Click to edit Master text styles</a:t>
            </a:r>
          </a:p>
        </p:txBody>
      </p:sp>
      <p:sp>
        <p:nvSpPr>
          <p:cNvPr id="10" name="Rectangle 5"/>
          <p:cNvSpPr>
            <a:spLocks noGrp="1" noChangeArrowheads="1"/>
          </p:cNvSpPr>
          <p:nvPr>
            <p:ph type="sldNum" sz="quarter" idx="23"/>
          </p:nvPr>
        </p:nvSpPr>
        <p:spPr>
          <a:ln/>
        </p:spPr>
        <p:txBody>
          <a:bodyPr/>
          <a:lstStyle>
            <a:lvl1pPr>
              <a:defRPr/>
            </a:lvl1pPr>
          </a:lstStyle>
          <a:p>
            <a:fld id="{C5301C67-61E1-4793-89B0-23D566F4313D}" type="slidenum">
              <a:rPr lang="en-GB" altLang="nl-NL"/>
              <a:pPr/>
              <a:t>‹#›</a:t>
            </a:fld>
            <a:endParaRPr lang="en-GB" altLang="nl-NL"/>
          </a:p>
        </p:txBody>
      </p:sp>
    </p:spTree>
    <p:extLst>
      <p:ext uri="{BB962C8B-B14F-4D97-AF65-F5344CB8AC3E}">
        <p14:creationId xmlns:p14="http://schemas.microsoft.com/office/powerpoint/2010/main" val="246877808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ree content with images">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21" name="Tijdelijke aanduiding voor tekst 20"/>
          <p:cNvSpPr>
            <a:spLocks noGrp="1"/>
          </p:cNvSpPr>
          <p:nvPr>
            <p:ph type="body" sz="quarter" idx="19"/>
          </p:nvPr>
        </p:nvSpPr>
        <p:spPr>
          <a:xfrm>
            <a:off x="403200" y="4176000"/>
            <a:ext cx="2635200" cy="2181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22" name="Tijdelijke aanduiding voor tekst 20"/>
          <p:cNvSpPr>
            <a:spLocks noGrp="1"/>
          </p:cNvSpPr>
          <p:nvPr>
            <p:ph type="body" sz="quarter" idx="20"/>
          </p:nvPr>
        </p:nvSpPr>
        <p:spPr>
          <a:xfrm>
            <a:off x="3258000" y="4176000"/>
            <a:ext cx="2635200" cy="2181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23" name="Tijdelijke aanduiding voor tekst 20"/>
          <p:cNvSpPr>
            <a:spLocks noGrp="1"/>
          </p:cNvSpPr>
          <p:nvPr>
            <p:ph type="body" sz="quarter" idx="21"/>
          </p:nvPr>
        </p:nvSpPr>
        <p:spPr>
          <a:xfrm>
            <a:off x="6102000" y="4176000"/>
            <a:ext cx="2635200" cy="2181600"/>
          </a:xfrm>
        </p:spPr>
        <p:txBody>
          <a:bodyPr/>
          <a:lstStyle>
            <a:lvl1pPr>
              <a:defRPr sz="1600"/>
            </a:lvl1pPr>
            <a:lvl2pPr>
              <a:defRPr sz="1600"/>
            </a:lvl2pPr>
          </a:lstStyle>
          <a:p>
            <a:pPr lvl="0"/>
            <a:r>
              <a:rPr lang="en-US" smtClean="0"/>
              <a:t>Click to edit Master text styles</a:t>
            </a:r>
          </a:p>
          <a:p>
            <a:pPr lvl="1"/>
            <a:r>
              <a:rPr lang="en-US" smtClean="0"/>
              <a:t>Second level</a:t>
            </a:r>
          </a:p>
        </p:txBody>
      </p:sp>
      <p:sp>
        <p:nvSpPr>
          <p:cNvPr id="13" name="Tijdelijke aanduiding voor afbeelding 12"/>
          <p:cNvSpPr>
            <a:spLocks noGrp="1"/>
          </p:cNvSpPr>
          <p:nvPr>
            <p:ph type="pic" sz="quarter" idx="22"/>
          </p:nvPr>
        </p:nvSpPr>
        <p:spPr>
          <a:xfrm>
            <a:off x="404813" y="2088000"/>
            <a:ext cx="2635200" cy="2016000"/>
          </a:xfrm>
        </p:spPr>
        <p:txBody>
          <a:bodyPr/>
          <a:lstStyle>
            <a:lvl1pPr>
              <a:buNone/>
              <a:defRPr/>
            </a:lvl1pPr>
          </a:lstStyle>
          <a:p>
            <a:pPr lvl="0"/>
            <a:r>
              <a:rPr lang="en-US" noProof="0" smtClean="0"/>
              <a:t>Click icon to add picture</a:t>
            </a:r>
            <a:endParaRPr lang="nl-NL" noProof="0"/>
          </a:p>
        </p:txBody>
      </p:sp>
      <p:sp>
        <p:nvSpPr>
          <p:cNvPr id="14" name="Tijdelijke aanduiding voor afbeelding 12"/>
          <p:cNvSpPr>
            <a:spLocks noGrp="1"/>
          </p:cNvSpPr>
          <p:nvPr>
            <p:ph type="pic" sz="quarter" idx="23"/>
          </p:nvPr>
        </p:nvSpPr>
        <p:spPr>
          <a:xfrm>
            <a:off x="3258000" y="2088000"/>
            <a:ext cx="2635200" cy="2016000"/>
          </a:xfrm>
        </p:spPr>
        <p:txBody>
          <a:bodyPr/>
          <a:lstStyle>
            <a:lvl1pPr>
              <a:buNone/>
              <a:defRPr/>
            </a:lvl1pPr>
          </a:lstStyle>
          <a:p>
            <a:pPr lvl="0"/>
            <a:r>
              <a:rPr lang="en-US" noProof="0" smtClean="0"/>
              <a:t>Click icon to add picture</a:t>
            </a:r>
            <a:endParaRPr lang="nl-NL" noProof="0"/>
          </a:p>
        </p:txBody>
      </p:sp>
      <p:sp>
        <p:nvSpPr>
          <p:cNvPr id="15" name="Tijdelijke aanduiding voor afbeelding 12"/>
          <p:cNvSpPr>
            <a:spLocks noGrp="1"/>
          </p:cNvSpPr>
          <p:nvPr>
            <p:ph type="pic" sz="quarter" idx="24"/>
          </p:nvPr>
        </p:nvSpPr>
        <p:spPr>
          <a:xfrm>
            <a:off x="6102000" y="2088000"/>
            <a:ext cx="2635200" cy="2016000"/>
          </a:xfrm>
        </p:spPr>
        <p:txBody>
          <a:bodyPr/>
          <a:lstStyle>
            <a:lvl1pPr>
              <a:buNone/>
              <a:defRPr/>
            </a:lvl1pPr>
          </a:lstStyle>
          <a:p>
            <a:pPr lvl="0"/>
            <a:r>
              <a:rPr lang="en-US" noProof="0" smtClean="0"/>
              <a:t>Click icon to add picture</a:t>
            </a:r>
            <a:endParaRPr lang="nl-NL" noProof="0"/>
          </a:p>
        </p:txBody>
      </p:sp>
      <p:sp>
        <p:nvSpPr>
          <p:cNvPr id="10" name="Rectangle 5"/>
          <p:cNvSpPr>
            <a:spLocks noGrp="1" noChangeArrowheads="1"/>
          </p:cNvSpPr>
          <p:nvPr>
            <p:ph type="sldNum" sz="quarter" idx="25"/>
          </p:nvPr>
        </p:nvSpPr>
        <p:spPr>
          <a:ln/>
        </p:spPr>
        <p:txBody>
          <a:bodyPr/>
          <a:lstStyle>
            <a:lvl1pPr>
              <a:defRPr/>
            </a:lvl1pPr>
          </a:lstStyle>
          <a:p>
            <a:fld id="{E0328DBB-7BB3-420A-9D1A-B1DCD6544C24}" type="slidenum">
              <a:rPr lang="en-GB" altLang="nl-NL"/>
              <a:pPr/>
              <a:t>‹#›</a:t>
            </a:fld>
            <a:endParaRPr lang="en-GB" altLang="nl-NL"/>
          </a:p>
        </p:txBody>
      </p:sp>
    </p:spTree>
    <p:extLst>
      <p:ext uri="{BB962C8B-B14F-4D97-AF65-F5344CB8AC3E}">
        <p14:creationId xmlns:p14="http://schemas.microsoft.com/office/powerpoint/2010/main" val="1947646528"/>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21" name="Tijdelijke aanduiding voor tekst 20"/>
          <p:cNvSpPr>
            <a:spLocks noGrp="1"/>
          </p:cNvSpPr>
          <p:nvPr>
            <p:ph type="body" sz="quarter" idx="19"/>
          </p:nvPr>
        </p:nvSpPr>
        <p:spPr>
          <a:xfrm>
            <a:off x="2340000" y="2088000"/>
            <a:ext cx="6397200" cy="1317600"/>
          </a:xfrm>
        </p:spPr>
        <p:txBody>
          <a:bodyPr anchor="ctr"/>
          <a:lstStyle>
            <a:lvl1pPr>
              <a:spcBef>
                <a:spcPts val="0"/>
              </a:spcBef>
              <a:defRPr sz="1600"/>
            </a:lvl1pPr>
            <a:lvl2pPr>
              <a:spcBef>
                <a:spcPts val="0"/>
              </a:spcBef>
              <a:defRPr sz="1600"/>
            </a:lvl2pPr>
          </a:lstStyle>
          <a:p>
            <a:pPr lvl="0"/>
            <a:r>
              <a:rPr lang="en-US" smtClean="0"/>
              <a:t>Click to edit Master text styles</a:t>
            </a:r>
          </a:p>
          <a:p>
            <a:pPr lvl="1"/>
            <a:r>
              <a:rPr lang="en-US" smtClean="0"/>
              <a:t>Second level</a:t>
            </a:r>
          </a:p>
        </p:txBody>
      </p:sp>
      <p:sp>
        <p:nvSpPr>
          <p:cNvPr id="22" name="Tijdelijke aanduiding voor tekst 20"/>
          <p:cNvSpPr>
            <a:spLocks noGrp="1"/>
          </p:cNvSpPr>
          <p:nvPr>
            <p:ph type="body" sz="quarter" idx="20"/>
          </p:nvPr>
        </p:nvSpPr>
        <p:spPr>
          <a:xfrm>
            <a:off x="2340000" y="5011200"/>
            <a:ext cx="6397200" cy="1317600"/>
          </a:xfrm>
        </p:spPr>
        <p:txBody>
          <a:bodyPr anchor="ctr"/>
          <a:lstStyle>
            <a:lvl1pPr>
              <a:spcBef>
                <a:spcPts val="0"/>
              </a:spcBef>
              <a:defRPr sz="1600"/>
            </a:lvl1pPr>
            <a:lvl2pPr>
              <a:spcBef>
                <a:spcPts val="0"/>
              </a:spcBef>
              <a:defRPr sz="1600"/>
            </a:lvl2pPr>
          </a:lstStyle>
          <a:p>
            <a:pPr lvl="0"/>
            <a:r>
              <a:rPr lang="en-US" smtClean="0"/>
              <a:t>Click to edit Master text styles</a:t>
            </a:r>
          </a:p>
          <a:p>
            <a:pPr lvl="1"/>
            <a:r>
              <a:rPr lang="en-US" smtClean="0"/>
              <a:t>Second level</a:t>
            </a:r>
          </a:p>
        </p:txBody>
      </p:sp>
      <p:sp>
        <p:nvSpPr>
          <p:cNvPr id="23" name="Tijdelijke aanduiding voor tekst 20"/>
          <p:cNvSpPr>
            <a:spLocks noGrp="1"/>
          </p:cNvSpPr>
          <p:nvPr>
            <p:ph type="body" sz="quarter" idx="21"/>
          </p:nvPr>
        </p:nvSpPr>
        <p:spPr>
          <a:xfrm>
            <a:off x="2340000" y="3549600"/>
            <a:ext cx="6397200" cy="1317600"/>
          </a:xfrm>
        </p:spPr>
        <p:txBody>
          <a:bodyPr anchor="ctr"/>
          <a:lstStyle>
            <a:lvl1pPr>
              <a:spcBef>
                <a:spcPts val="0"/>
              </a:spcBef>
              <a:defRPr sz="1600"/>
            </a:lvl1pPr>
            <a:lvl2pPr>
              <a:spcBef>
                <a:spcPts val="0"/>
              </a:spcBef>
              <a:defRPr sz="1600"/>
            </a:lvl2pPr>
          </a:lstStyle>
          <a:p>
            <a:pPr lvl="0"/>
            <a:r>
              <a:rPr lang="en-US" smtClean="0"/>
              <a:t>Click to edit Master text styles</a:t>
            </a:r>
          </a:p>
          <a:p>
            <a:pPr lvl="1"/>
            <a:r>
              <a:rPr lang="en-US" smtClean="0"/>
              <a:t>Second level</a:t>
            </a:r>
          </a:p>
        </p:txBody>
      </p:sp>
      <p:sp>
        <p:nvSpPr>
          <p:cNvPr id="13" name="Tijdelijke aanduiding voor afbeelding 12"/>
          <p:cNvSpPr>
            <a:spLocks noGrp="1"/>
          </p:cNvSpPr>
          <p:nvPr>
            <p:ph type="pic" sz="quarter" idx="22"/>
          </p:nvPr>
        </p:nvSpPr>
        <p:spPr>
          <a:xfrm>
            <a:off x="404813" y="2088000"/>
            <a:ext cx="1756800" cy="1317600"/>
          </a:xfrm>
        </p:spPr>
        <p:txBody>
          <a:bodyPr/>
          <a:lstStyle>
            <a:lvl1pPr>
              <a:buNone/>
              <a:defRPr/>
            </a:lvl1pPr>
          </a:lstStyle>
          <a:p>
            <a:pPr lvl="0"/>
            <a:r>
              <a:rPr lang="en-US" noProof="0" smtClean="0"/>
              <a:t>Click icon to add picture</a:t>
            </a:r>
            <a:endParaRPr lang="nl-NL" noProof="0"/>
          </a:p>
        </p:txBody>
      </p:sp>
      <p:sp>
        <p:nvSpPr>
          <p:cNvPr id="14" name="Tijdelijke aanduiding voor afbeelding 12"/>
          <p:cNvSpPr>
            <a:spLocks noGrp="1"/>
          </p:cNvSpPr>
          <p:nvPr>
            <p:ph type="pic" sz="quarter" idx="23"/>
          </p:nvPr>
        </p:nvSpPr>
        <p:spPr>
          <a:xfrm>
            <a:off x="403200" y="3549600"/>
            <a:ext cx="1756800" cy="1317600"/>
          </a:xfrm>
        </p:spPr>
        <p:txBody>
          <a:bodyPr/>
          <a:lstStyle>
            <a:lvl1pPr>
              <a:buNone/>
              <a:defRPr/>
            </a:lvl1pPr>
          </a:lstStyle>
          <a:p>
            <a:pPr lvl="0"/>
            <a:r>
              <a:rPr lang="en-US" noProof="0" smtClean="0"/>
              <a:t>Click icon to add picture</a:t>
            </a:r>
            <a:endParaRPr lang="nl-NL" noProof="0"/>
          </a:p>
        </p:txBody>
      </p:sp>
      <p:sp>
        <p:nvSpPr>
          <p:cNvPr id="15" name="Tijdelijke aanduiding voor afbeelding 12"/>
          <p:cNvSpPr>
            <a:spLocks noGrp="1"/>
          </p:cNvSpPr>
          <p:nvPr>
            <p:ph type="pic" sz="quarter" idx="24"/>
          </p:nvPr>
        </p:nvSpPr>
        <p:spPr>
          <a:xfrm>
            <a:off x="403200" y="5011200"/>
            <a:ext cx="1756800" cy="1317600"/>
          </a:xfrm>
        </p:spPr>
        <p:txBody>
          <a:bodyPr/>
          <a:lstStyle>
            <a:lvl1pPr>
              <a:buNone/>
              <a:defRPr/>
            </a:lvl1pPr>
          </a:lstStyle>
          <a:p>
            <a:pPr lvl="0"/>
            <a:r>
              <a:rPr lang="en-US" noProof="0" smtClean="0"/>
              <a:t>Click icon to add picture</a:t>
            </a:r>
            <a:endParaRPr lang="nl-NL" noProof="0"/>
          </a:p>
        </p:txBody>
      </p:sp>
      <p:sp>
        <p:nvSpPr>
          <p:cNvPr id="10" name="Rectangle 5"/>
          <p:cNvSpPr>
            <a:spLocks noGrp="1" noChangeArrowheads="1"/>
          </p:cNvSpPr>
          <p:nvPr>
            <p:ph type="sldNum" sz="quarter" idx="25"/>
          </p:nvPr>
        </p:nvSpPr>
        <p:spPr>
          <a:ln/>
        </p:spPr>
        <p:txBody>
          <a:bodyPr/>
          <a:lstStyle>
            <a:lvl1pPr>
              <a:defRPr/>
            </a:lvl1pPr>
          </a:lstStyle>
          <a:p>
            <a:fld id="{AFAE1E96-E79E-4AAA-A3C8-B8239C8DED6D}" type="slidenum">
              <a:rPr lang="en-GB" altLang="nl-NL"/>
              <a:pPr/>
              <a:t>‹#›</a:t>
            </a:fld>
            <a:endParaRPr lang="en-GB" altLang="nl-NL"/>
          </a:p>
        </p:txBody>
      </p:sp>
    </p:spTree>
    <p:extLst>
      <p:ext uri="{BB962C8B-B14F-4D97-AF65-F5344CB8AC3E}">
        <p14:creationId xmlns:p14="http://schemas.microsoft.com/office/powerpoint/2010/main" val="3673273119"/>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smtClean="0"/>
              <a:t>Click to edit Master title style</a:t>
            </a:r>
            <a:endParaRPr lang="en-GB" noProof="0" dirty="0"/>
          </a:p>
        </p:txBody>
      </p:sp>
      <p:sp>
        <p:nvSpPr>
          <p:cNvPr id="5" name="Text Placeholder 7"/>
          <p:cNvSpPr>
            <a:spLocks noGrp="1"/>
          </p:cNvSpPr>
          <p:nvPr>
            <p:ph type="body" sz="quarter" idx="12"/>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4" name="Rectangle 5"/>
          <p:cNvSpPr>
            <a:spLocks noGrp="1" noChangeArrowheads="1"/>
          </p:cNvSpPr>
          <p:nvPr>
            <p:ph type="sldNum" sz="quarter" idx="13"/>
          </p:nvPr>
        </p:nvSpPr>
        <p:spPr>
          <a:ln/>
        </p:spPr>
        <p:txBody>
          <a:bodyPr/>
          <a:lstStyle>
            <a:lvl1pPr>
              <a:defRPr/>
            </a:lvl1pPr>
          </a:lstStyle>
          <a:p>
            <a:fld id="{CEBB10C4-3F85-40E8-8B90-5B43397654C5}" type="slidenum">
              <a:rPr lang="en-GB" altLang="nl-NL"/>
              <a:pPr/>
              <a:t>‹#›</a:t>
            </a:fld>
            <a:endParaRPr lang="en-GB" altLang="nl-NL"/>
          </a:p>
        </p:txBody>
      </p:sp>
    </p:spTree>
    <p:extLst>
      <p:ext uri="{BB962C8B-B14F-4D97-AF65-F5344CB8AC3E}">
        <p14:creationId xmlns:p14="http://schemas.microsoft.com/office/powerpoint/2010/main" val="2661332078"/>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sldNum" sz="quarter" idx="10"/>
          </p:nvPr>
        </p:nvSpPr>
        <p:spPr>
          <a:ln/>
        </p:spPr>
        <p:txBody>
          <a:bodyPr/>
          <a:lstStyle>
            <a:lvl1pPr>
              <a:defRPr/>
            </a:lvl1pPr>
          </a:lstStyle>
          <a:p>
            <a:fld id="{B07CCC2D-1FBE-4C6B-8FEC-8166A30C6149}" type="slidenum">
              <a:rPr lang="en-GB" altLang="nl-NL"/>
              <a:pPr/>
              <a:t>‹#›</a:t>
            </a:fld>
            <a:endParaRPr lang="en-GB" altLang="nl-NL"/>
          </a:p>
        </p:txBody>
      </p:sp>
    </p:spTree>
    <p:extLst>
      <p:ext uri="{BB962C8B-B14F-4D97-AF65-F5344CB8AC3E}">
        <p14:creationId xmlns:p14="http://schemas.microsoft.com/office/powerpoint/2010/main" val="784011717"/>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4813" y="844550"/>
            <a:ext cx="8332787" cy="360363"/>
          </a:xfrm>
        </p:spPr>
        <p:txBody>
          <a:bodyPr/>
          <a:lstStyle/>
          <a:p>
            <a:r>
              <a:rPr lang="en-US" smtClean="0"/>
              <a:t>Click to edit Master title style</a:t>
            </a:r>
            <a:endParaRPr lang="nl-NL"/>
          </a:p>
        </p:txBody>
      </p:sp>
      <p:sp>
        <p:nvSpPr>
          <p:cNvPr id="3" name="Content Placeholder 2"/>
          <p:cNvSpPr>
            <a:spLocks noGrp="1"/>
          </p:cNvSpPr>
          <p:nvPr>
            <p:ph idx="1"/>
          </p:nvPr>
        </p:nvSpPr>
        <p:spPr>
          <a:xfrm>
            <a:off x="404813" y="2087563"/>
            <a:ext cx="8332787" cy="42497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a:p>
        </p:txBody>
      </p:sp>
      <p:sp>
        <p:nvSpPr>
          <p:cNvPr id="4" name="Rectangle 5"/>
          <p:cNvSpPr>
            <a:spLocks noGrp="1" noChangeArrowheads="1"/>
          </p:cNvSpPr>
          <p:nvPr>
            <p:ph type="sldNum" sz="quarter" idx="10"/>
          </p:nvPr>
        </p:nvSpPr>
        <p:spPr>
          <a:ln/>
        </p:spPr>
        <p:txBody>
          <a:bodyPr/>
          <a:lstStyle>
            <a:lvl1pPr>
              <a:defRPr/>
            </a:lvl1pPr>
          </a:lstStyle>
          <a:p>
            <a:fld id="{09467F29-FE65-4EB1-9889-08670C44A9A7}" type="slidenum">
              <a:rPr lang="en-GB" altLang="nl-NL"/>
              <a:pPr/>
              <a:t>‹#›</a:t>
            </a:fld>
            <a:endParaRPr lang="en-GB" altLang="nl-NL"/>
          </a:p>
        </p:txBody>
      </p:sp>
    </p:spTree>
    <p:extLst>
      <p:ext uri="{BB962C8B-B14F-4D97-AF65-F5344CB8AC3E}">
        <p14:creationId xmlns:p14="http://schemas.microsoft.com/office/powerpoint/2010/main" val="372177973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chemeClr val="tx2"/>
                </a:solidFill>
                <a:latin typeface="+mn-lt"/>
              </a:rPr>
              <a:t>Index slide</a:t>
            </a:r>
            <a:endParaRPr lang="en-GB" dirty="0">
              <a:solidFill>
                <a:schemeClr val="tx2"/>
              </a:solidFill>
              <a:latin typeface="+mn-lt"/>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w="9525">
              <a:noFill/>
              <a:miter lim="800000"/>
              <a:headEnd/>
              <a:tailEnd/>
            </a:ln>
          </p:spPr>
          <p:txBody>
            <a:bodyPr lIns="0" tIns="0" rIns="0" bIns="0">
              <a:spAutoFit/>
            </a:bodyPr>
            <a:lstStyle/>
            <a:p>
              <a:pPr eaLnBrk="1" hangingPunct="1">
                <a:defRPr/>
              </a:pPr>
              <a:r>
                <a:rPr lang="nl-NL" sz="1400">
                  <a:solidFill>
                    <a:srgbClr val="000000"/>
                  </a:solidFill>
                  <a:cs typeface="Tahoma" pitchFamily="34" charset="0"/>
                </a:rPr>
                <a:t>Delete existing picture and click on the icon to insert a new picture</a:t>
              </a:r>
              <a:endParaRPr lang="en-US" sz="1400">
                <a:solidFill>
                  <a:srgbClr val="000000"/>
                </a:solidFill>
                <a:cs typeface="Tahoma"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w="9525">
              <a:noFill/>
              <a:miter lim="800000"/>
              <a:headEnd/>
              <a:tailEnd/>
            </a:ln>
          </p:spPr>
          <p:txBody>
            <a:bodyPr lIns="0" tIns="0" rIns="0" bIns="0">
              <a:spAutoFit/>
            </a:bodyPr>
            <a:lstStyle/>
            <a:p>
              <a:pPr eaLnBrk="1" hangingPunct="1">
                <a:defRPr/>
              </a:pPr>
              <a:r>
                <a:rPr lang="en-US" sz="1400">
                  <a:solidFill>
                    <a:srgbClr val="000000"/>
                  </a:solidFill>
                  <a:cs typeface="Tahoma" pitchFamily="34" charset="0"/>
                </a:rPr>
                <a:t>Search and selected the picture you want.</a:t>
              </a:r>
              <a:br>
                <a:rPr lang="en-US" sz="1400">
                  <a:solidFill>
                    <a:srgbClr val="000000"/>
                  </a:solidFill>
                  <a:cs typeface="Tahoma" pitchFamily="34" charset="0"/>
                </a:rPr>
              </a:br>
              <a:r>
                <a:rPr lang="en-US" sz="1400">
                  <a:solidFill>
                    <a:srgbClr val="000000"/>
                  </a:solidFill>
                  <a:cs typeface="Tahoma" pitchFamily="34" charset="0"/>
                </a:rPr>
                <a:t>Click</a:t>
              </a:r>
              <a:r>
                <a:rPr lang="en-US" sz="1400">
                  <a:solidFill>
                    <a:srgbClr val="FFA100"/>
                  </a:solidFill>
                  <a:cs typeface="Tahoma" pitchFamily="34" charset="0"/>
                </a:rPr>
                <a:t> </a:t>
              </a:r>
              <a:r>
                <a:rPr lang="en-US" sz="1400" b="1">
                  <a:solidFill>
                    <a:schemeClr val="tx2"/>
                  </a:solidFill>
                  <a:cs typeface="Tahoma" pitchFamily="34" charset="0"/>
                </a:rPr>
                <a:t>´Insert´</a:t>
              </a:r>
              <a:endParaRPr lang="nl-NL" sz="1400" b="1">
                <a:solidFill>
                  <a:schemeClr val="tx2"/>
                </a:solidFill>
                <a:cs typeface="Tahoma"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w="25400" algn="ctr">
              <a:noFill/>
              <a:round/>
              <a:headEnd/>
              <a:tailEnd/>
            </a:ln>
          </p:spPr>
          <p:txBody>
            <a:bodyPr lIns="0" tIns="36000" rIns="0" bIns="43200" anchor="ctr"/>
            <a:lstStyle/>
            <a:p>
              <a:pPr algn="ctr" eaLnBrk="1" hangingPunct="1">
                <a:defRPr/>
              </a:pPr>
              <a:r>
                <a:rPr lang="nl-NL"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w="25400" algn="ctr">
              <a:noFill/>
              <a:round/>
              <a:headEnd/>
              <a:tailEnd/>
            </a:ln>
          </p:spPr>
          <p:txBody>
            <a:bodyPr lIns="0" tIns="36000" rIns="0" bIns="43200" anchor="ctr"/>
            <a:lstStyle/>
            <a:p>
              <a:pPr algn="ctr" eaLnBrk="1" hangingPunct="1">
                <a:defRPr/>
              </a:pPr>
              <a:r>
                <a:rPr lang="nl-NL" sz="1600">
                  <a:solidFill>
                    <a:srgbClr val="FFFFFF"/>
                  </a:solidFill>
                </a:rPr>
                <a:t>2</a:t>
              </a:r>
            </a:p>
          </p:txBody>
        </p:sp>
        <p:pic>
          <p:nvPicPr>
            <p:cNvPr id="11" name="Picture 3"/>
            <p:cNvPicPr>
              <a:picLocks noChangeAspect="1" noChangeArrowheads="1"/>
            </p:cNvPicPr>
            <p:nvPr userDrawn="1"/>
          </p:nvPicPr>
          <p:blipFill rotWithShape="1">
            <a:blip r:embed="rId2" cstate="prin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p:spPr>
        </p:pic>
        <p:pic>
          <p:nvPicPr>
            <p:cNvPr id="12" name="Picture 3"/>
            <p:cNvPicPr>
              <a:picLocks noChangeAspect="1" noChangeArrowheads="1"/>
            </p:cNvPicPr>
            <p:nvPr userDrawn="1"/>
          </p:nvPicPr>
          <p:blipFill rotWithShape="1">
            <a:blip r:embed="rId2" cstate="prin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mj-lt"/>
                </a:rPr>
                <a:t>Insert</a:t>
              </a:r>
            </a:p>
          </p:txBody>
        </p:sp>
        <p:sp>
          <p:nvSpPr>
            <p:cNvPr id="14" name="Rechthoek 64"/>
            <p:cNvSpPr>
              <a:spLocks noChangeArrowheads="1"/>
            </p:cNvSpPr>
            <p:nvPr userDrawn="1"/>
          </p:nvSpPr>
          <p:spPr bwMode="auto">
            <a:xfrm>
              <a:off x="9234062" y="-92622"/>
              <a:ext cx="2772963" cy="387335"/>
            </a:xfrm>
            <a:prstGeom prst="rect">
              <a:avLst/>
            </a:prstGeom>
            <a:noFill/>
            <a:ln w="25400" algn="ctr">
              <a:noFill/>
              <a:miter lim="800000"/>
              <a:headEnd/>
              <a:tailEnd/>
            </a:ln>
          </p:spPr>
          <p:txBody>
            <a:bodyPr lIns="180000" rIns="180000"/>
            <a:lstStyle/>
            <a:p>
              <a:pPr eaLnBrk="1" hangingPunct="1">
                <a:tabLst>
                  <a:tab pos="630238" algn="l"/>
                </a:tabLst>
                <a:defRPr/>
              </a:pPr>
              <a:r>
                <a:rPr lang="nl-NL" sz="1600" b="1">
                  <a:solidFill>
                    <a:schemeClr val="tx2"/>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w="9525">
              <a:noFill/>
              <a:miter lim="800000"/>
              <a:headEnd/>
              <a:tailEnd/>
            </a:ln>
          </p:spPr>
          <p:txBody>
            <a:bodyPr lIns="0" tIns="0" rIns="0" bIns="0">
              <a:spAutoFit/>
            </a:bodyPr>
            <a:lstStyle/>
            <a:p>
              <a:pPr eaLnBrk="1" hangingPunct="1">
                <a:defRPr/>
              </a:pPr>
              <a:r>
                <a:rPr lang="en-US" sz="1400">
                  <a:solidFill>
                    <a:srgbClr val="000000"/>
                  </a:solidFill>
                  <a:cs typeface="Tahoma" pitchFamily="34" charset="0"/>
                </a:rPr>
                <a:t>Select the picture and select</a:t>
              </a:r>
              <a:r>
                <a:rPr lang="en-US" sz="1400">
                  <a:solidFill>
                    <a:schemeClr val="tx2"/>
                  </a:solidFill>
                  <a:cs typeface="Tahoma" pitchFamily="34" charset="0"/>
                </a:rPr>
                <a:t> </a:t>
              </a:r>
              <a:r>
                <a:rPr lang="en-US" sz="1400" b="1">
                  <a:solidFill>
                    <a:schemeClr val="tx2"/>
                  </a:solidFill>
                  <a:cs typeface="Tahoma"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w="25400" algn="ctr">
              <a:noFill/>
              <a:round/>
              <a:headEnd/>
              <a:tailEnd/>
            </a:ln>
          </p:spPr>
          <p:txBody>
            <a:bodyPr lIns="0" tIns="36000" rIns="0" bIns="43200" anchor="ctr"/>
            <a:lstStyle/>
            <a:p>
              <a:pPr algn="ctr" eaLnBrk="1" hangingPunct="1">
                <a:defRPr/>
              </a:pPr>
              <a:r>
                <a:rPr lang="nl-NL" sz="1600">
                  <a:solidFill>
                    <a:srgbClr val="FFFFFF"/>
                  </a:solidFill>
                </a:rPr>
                <a:t>3</a:t>
              </a:r>
            </a:p>
          </p:txBody>
        </p:sp>
        <p:pic>
          <p:nvPicPr>
            <p:cNvPr id="20" name="Picture 2"/>
            <p:cNvPicPr>
              <a:picLocks noChangeAspect="1" noChangeArrowheads="1"/>
            </p:cNvPicPr>
            <p:nvPr userDrawn="1"/>
          </p:nvPicPr>
          <p:blipFill rotWithShape="1">
            <a:blip r:embed="rId3" cstate="print">
              <a:extLst/>
            </a:blip>
            <a:srcRect r="912" b="9320"/>
            <a:stretch/>
          </p:blipFill>
          <p:spPr bwMode="auto">
            <a:xfrm>
              <a:off x="9435801" y="5462154"/>
              <a:ext cx="2287853" cy="363194"/>
            </a:xfrm>
            <a:prstGeom prst="roundRect">
              <a:avLst>
                <a:gd name="adj" fmla="val 8018"/>
              </a:avLst>
            </a:prstGeom>
            <a:noFill/>
            <a:ln>
              <a:noFill/>
            </a:ln>
            <a:effectLs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2" name="Rechthoek 55"/>
          <p:cNvSpPr/>
          <p:nvPr userDrawn="1"/>
        </p:nvSpPr>
        <p:spPr>
          <a:xfrm>
            <a:off x="9340850" y="-15875"/>
            <a:ext cx="3224213" cy="6873875"/>
          </a:xfrm>
          <a:prstGeom prst="rect">
            <a:avLst/>
          </a:prstGeom>
          <a:gradFill>
            <a:gsLst>
              <a:gs pos="0">
                <a:srgbClr val="CBCFD4"/>
              </a:gs>
              <a:gs pos="100000">
                <a:srgbClr val="BCC0C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nl-NL"/>
          </a:p>
        </p:txBody>
      </p:sp>
      <p:sp>
        <p:nvSpPr>
          <p:cNvPr id="23" name="Tekstvak 33"/>
          <p:cNvSpPr txBox="1">
            <a:spLocks noChangeArrowheads="1"/>
          </p:cNvSpPr>
          <p:nvPr userDrawn="1"/>
        </p:nvSpPr>
        <p:spPr bwMode="auto">
          <a:xfrm>
            <a:off x="9563100" y="582613"/>
            <a:ext cx="2568575" cy="1508125"/>
          </a:xfrm>
          <a:prstGeom prst="rect">
            <a:avLst/>
          </a:prstGeom>
          <a:noFill/>
          <a:ln w="9525">
            <a:noFill/>
            <a:miter lim="800000"/>
            <a:headEnd/>
            <a:tailEnd/>
          </a:ln>
        </p:spPr>
        <p:txBody>
          <a:bodyPr lIns="0" tIns="0" rIns="0" bIns="0">
            <a:spAutoFit/>
          </a:bodyPr>
          <a:lstStyle/>
          <a:p>
            <a:pPr eaLnBrk="1" hangingPunct="1">
              <a:defRPr/>
            </a:pPr>
            <a:r>
              <a:rPr lang="nl-NL" sz="1400">
                <a:solidFill>
                  <a:srgbClr val="262626"/>
                </a:solidFill>
                <a:cs typeface="Tahoma" pitchFamily="34" charset="0"/>
              </a:rPr>
              <a:t>Click on the index.</a:t>
            </a:r>
            <a:br>
              <a:rPr lang="nl-NL" sz="1400">
                <a:solidFill>
                  <a:srgbClr val="262626"/>
                </a:solidFill>
                <a:cs typeface="Tahoma" pitchFamily="34" charset="0"/>
              </a:rPr>
            </a:br>
            <a:r>
              <a:rPr lang="nl-NL" sz="1400">
                <a:solidFill>
                  <a:srgbClr val="262626"/>
                </a:solidFill>
                <a:cs typeface="Tahoma" pitchFamily="34" charset="0"/>
              </a:rPr>
              <a:t/>
            </a:r>
            <a:br>
              <a:rPr lang="nl-NL" sz="1400">
                <a:solidFill>
                  <a:srgbClr val="262626"/>
                </a:solidFill>
                <a:cs typeface="Tahoma" pitchFamily="34" charset="0"/>
              </a:rPr>
            </a:br>
            <a:r>
              <a:rPr lang="nl-NL" sz="1400">
                <a:solidFill>
                  <a:srgbClr val="262626"/>
                </a:solidFill>
                <a:cs typeface="Tahoma" pitchFamily="34" charset="0"/>
              </a:rPr>
              <a:t>Please edit your chapter numbers and titles</a:t>
            </a:r>
          </a:p>
          <a:p>
            <a:pPr eaLnBrk="1" hangingPunct="1">
              <a:defRPr/>
            </a:pPr>
            <a:endParaRPr lang="nl-NL" sz="1400">
              <a:solidFill>
                <a:srgbClr val="262626"/>
              </a:solidFill>
              <a:cs typeface="Tahoma" pitchFamily="34" charset="0"/>
            </a:endParaRPr>
          </a:p>
          <a:p>
            <a:pPr eaLnBrk="1" hangingPunct="1">
              <a:defRPr/>
            </a:pPr>
            <a:r>
              <a:rPr lang="nl-NL" sz="1400">
                <a:solidFill>
                  <a:srgbClr val="262626"/>
                </a:solidFill>
                <a:cs typeface="Tahoma" pitchFamily="34" charset="0"/>
              </a:rPr>
              <a:t>Right-click on the rows to delete the rows you do not need.</a:t>
            </a:r>
          </a:p>
        </p:txBody>
      </p:sp>
      <p:sp>
        <p:nvSpPr>
          <p:cNvPr id="24" name="Rechthoek 26"/>
          <p:cNvSpPr>
            <a:spLocks noChangeArrowheads="1"/>
          </p:cNvSpPr>
          <p:nvPr userDrawn="1"/>
        </p:nvSpPr>
        <p:spPr bwMode="auto">
          <a:xfrm>
            <a:off x="9374188" y="104775"/>
            <a:ext cx="2773362" cy="387350"/>
          </a:xfrm>
          <a:prstGeom prst="rect">
            <a:avLst/>
          </a:prstGeom>
          <a:noFill/>
          <a:ln w="25400" algn="ctr">
            <a:noFill/>
            <a:miter lim="800000"/>
            <a:headEnd/>
            <a:tailEnd/>
          </a:ln>
        </p:spPr>
        <p:txBody>
          <a:bodyPr lIns="180000" rIns="180000"/>
          <a:lstStyle/>
          <a:p>
            <a:pPr eaLnBrk="1" hangingPunct="1">
              <a:defRPr/>
            </a:pPr>
            <a:r>
              <a:rPr lang="nl-NL" sz="1600" b="1">
                <a:solidFill>
                  <a:schemeClr val="tx2"/>
                </a:solidFill>
              </a:rPr>
              <a:t>USE THE INDEX:</a:t>
            </a:r>
          </a:p>
        </p:txBody>
      </p:sp>
      <p:cxnSp>
        <p:nvCxnSpPr>
          <p:cNvPr id="25" name="Rechte verbindingslijn 27"/>
          <p:cNvCxnSpPr>
            <a:cxnSpLocks noChangeShapeType="1"/>
          </p:cNvCxnSpPr>
          <p:nvPr userDrawn="1"/>
        </p:nvCxnSpPr>
        <p:spPr bwMode="auto">
          <a:xfrm>
            <a:off x="9547225" y="490538"/>
            <a:ext cx="280193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pic>
        <p:nvPicPr>
          <p:cNvPr id="26" name="Afbeelding 30"/>
          <p:cNvPicPr/>
          <p:nvPr userDrawn="1"/>
        </p:nvPicPr>
        <p:blipFill rotWithShape="1">
          <a:blip r:embed="rId5" cstate="print">
            <a:extLst/>
          </a:blip>
          <a:srcRect t="54002" b="25099"/>
          <a:stretch/>
        </p:blipFill>
        <p:spPr bwMode="auto">
          <a:xfrm>
            <a:off x="9547885" y="2277674"/>
            <a:ext cx="2088232" cy="647270"/>
          </a:xfrm>
          <a:prstGeom prst="roundRect">
            <a:avLst>
              <a:gd name="adj" fmla="val 6314"/>
            </a:avLst>
          </a:prstGeom>
          <a:noFill/>
          <a:ln>
            <a:noFill/>
          </a:ln>
          <a:effectLst>
            <a:outerShdw blurRad="63500" sx="102000" sy="102000" algn="ctr" rotWithShape="0">
              <a:prstClr val="black">
                <a:alpha val="40000"/>
              </a:prstClr>
            </a:outerShdw>
          </a:effectLst>
        </p:spPr>
      </p:pic>
      <p:pic>
        <p:nvPicPr>
          <p:cNvPr id="27" name="Picture 3"/>
          <p:cNvPicPr>
            <a:picLocks noChangeAspect="1" noChangeArrowheads="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11317288" y="2552700"/>
            <a:ext cx="219075"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Rechthoek 44"/>
          <p:cNvSpPr/>
          <p:nvPr userDrawn="1"/>
        </p:nvSpPr>
        <p:spPr>
          <a:xfrm>
            <a:off x="9396413" y="2997200"/>
            <a:ext cx="2773362" cy="3873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80000" rIns="180000"/>
          <a:lstStyle/>
          <a:p>
            <a:pPr eaLnBrk="1" fontAlgn="auto" hangingPunct="1">
              <a:spcBef>
                <a:spcPts val="0"/>
              </a:spcBef>
              <a:spcAft>
                <a:spcPts val="0"/>
              </a:spcAft>
              <a:defRPr/>
            </a:pPr>
            <a:r>
              <a:rPr lang="nl-NL" sz="1600" b="1" dirty="0">
                <a:solidFill>
                  <a:schemeClr val="tx2"/>
                </a:solidFill>
              </a:rPr>
              <a:t>SLIDE EXAMPLE</a:t>
            </a:r>
          </a:p>
        </p:txBody>
      </p:sp>
      <p:cxnSp>
        <p:nvCxnSpPr>
          <p:cNvPr id="29" name="Rechte verbindingslijn 45"/>
          <p:cNvCxnSpPr>
            <a:cxnSpLocks noChangeShapeType="1"/>
          </p:cNvCxnSpPr>
          <p:nvPr userDrawn="1"/>
        </p:nvCxnSpPr>
        <p:spPr bwMode="auto">
          <a:xfrm>
            <a:off x="9556750" y="3317875"/>
            <a:ext cx="2792413"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pic>
        <p:nvPicPr>
          <p:cNvPr id="30" name="Picture 2"/>
          <p:cNvPicPr>
            <a:picLocks noChangeAspect="1" noChangeArrowheads="1"/>
          </p:cNvPicPr>
          <p:nvPr userDrawn="1"/>
        </p:nvPicPr>
        <p:blipFill>
          <a:blip r:embed="rId7" cstate="print">
            <a:extLst>
              <a:ext uri="{28A0092B-C50C-407E-A947-70E740481C1C}">
                <a14:useLocalDpi xmlns:a14="http://schemas.microsoft.com/office/drawing/2010/main" val="0"/>
              </a:ext>
            </a:extLst>
          </a:blip>
          <a:srcRect/>
          <a:stretch>
            <a:fillRect/>
          </a:stretch>
        </p:blipFill>
        <p:spPr bwMode="auto">
          <a:xfrm>
            <a:off x="9556750" y="3455988"/>
            <a:ext cx="2106613" cy="157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el 1"/>
          <p:cNvSpPr>
            <a:spLocks noGrp="1"/>
          </p:cNvSpPr>
          <p:nvPr>
            <p:ph type="title"/>
          </p:nvPr>
        </p:nvSpPr>
        <p:spPr>
          <a:xfrm>
            <a:off x="395824" y="820313"/>
            <a:ext cx="8327552" cy="219074"/>
          </a:xfrm>
        </p:spPr>
        <p:txBody>
          <a:bodyPr/>
          <a:lstStyle>
            <a:lvl1pPr>
              <a:defRPr>
                <a:solidFill>
                  <a:schemeClr val="tx2"/>
                </a:solidFill>
              </a:defRPr>
            </a:lvl1pPr>
          </a:lstStyle>
          <a:p>
            <a:r>
              <a:rPr lang="en-US" dirty="0"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5252526"/>
          </a:xfrm>
        </p:spPr>
        <p:txBody>
          <a:bodyPr anchor="ctr"/>
          <a:lstStyle>
            <a:lvl1pPr algn="ctr">
              <a:lnSpc>
                <a:spcPct val="150000"/>
              </a:lnSpc>
              <a:defRPr>
                <a:solidFill>
                  <a:schemeClr val="tx2"/>
                </a:solidFill>
              </a:defRPr>
            </a:lvl1pPr>
          </a:lstStyle>
          <a:p>
            <a:pPr lvl="0"/>
            <a:r>
              <a:rPr lang="en-US" noProof="0" dirty="0" smtClean="0"/>
              <a:t>Click icon to add table</a:t>
            </a:r>
            <a:endParaRPr lang="en-US" noProof="0" dirty="0"/>
          </a:p>
        </p:txBody>
      </p:sp>
      <p:sp>
        <p:nvSpPr>
          <p:cNvPr id="31" name="Tijdelijke aanduiding voor voettekst 4"/>
          <p:cNvSpPr>
            <a:spLocks noGrp="1"/>
          </p:cNvSpPr>
          <p:nvPr>
            <p:ph type="ftr" sz="quarter" idx="17"/>
          </p:nvPr>
        </p:nvSpPr>
        <p:spPr>
          <a:xfrm>
            <a:off x="420688" y="341313"/>
            <a:ext cx="3581400" cy="215900"/>
          </a:xfrm>
          <a:prstGeom prst="rect">
            <a:avLst/>
          </a:prstGeom>
        </p:spPr>
        <p:txBody>
          <a:bodyPr/>
          <a:lstStyle>
            <a:lvl1pPr eaLnBrk="1" hangingPunct="1">
              <a:lnSpc>
                <a:spcPts val="3200"/>
              </a:lnSpc>
              <a:spcBef>
                <a:spcPts val="600"/>
              </a:spcBef>
              <a:spcAft>
                <a:spcPts val="600"/>
              </a:spcAft>
              <a:buClr>
                <a:srgbClr val="FFA100"/>
              </a:buClr>
              <a:buFont typeface="Wingdings" pitchFamily="2" charset="2"/>
              <a:buNone/>
              <a:defRPr/>
            </a:lvl1pPr>
          </a:lstStyle>
          <a:p>
            <a:pPr>
              <a:defRPr/>
            </a:pPr>
            <a:r>
              <a:rPr lang="en-US" smtClean="0"/>
              <a:t>TSE Talent Management Processes</a:t>
            </a:r>
            <a:endParaRPr lang="en-US"/>
          </a:p>
        </p:txBody>
      </p:sp>
      <p:sp>
        <p:nvSpPr>
          <p:cNvPr id="32" name="Tijdelijke aanduiding voor dianummer 5"/>
          <p:cNvSpPr>
            <a:spLocks noGrp="1"/>
          </p:cNvSpPr>
          <p:nvPr>
            <p:ph type="sldNum" sz="quarter" idx="18"/>
          </p:nvPr>
        </p:nvSpPr>
        <p:spPr/>
        <p:txBody>
          <a:bodyPr/>
          <a:lstStyle>
            <a:lvl1pPr>
              <a:defRPr/>
            </a:lvl1pPr>
          </a:lstStyle>
          <a:p>
            <a:fld id="{5B5DC01B-1A0F-4EF0-900D-2BA605C6FC5B}" type="slidenum">
              <a:rPr lang="en-US" altLang="en-US"/>
              <a:pPr/>
              <a:t>‹#›</a:t>
            </a:fld>
            <a:endParaRPr lang="en-US" altLang="en-US"/>
          </a:p>
        </p:txBody>
      </p:sp>
    </p:spTree>
    <p:extLst>
      <p:ext uri="{BB962C8B-B14F-4D97-AF65-F5344CB8AC3E}">
        <p14:creationId xmlns:p14="http://schemas.microsoft.com/office/powerpoint/2010/main" val="2108317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9_Two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GB" noProof="0" dirty="0" err="1" smtClean="0"/>
              <a:t>Klik</a:t>
            </a:r>
            <a:r>
              <a:rPr lang="en-GB" noProof="0" dirty="0" smtClean="0"/>
              <a:t> </a:t>
            </a:r>
            <a:r>
              <a:rPr lang="en-GB" noProof="0" dirty="0" err="1" smtClean="0"/>
              <a:t>om</a:t>
            </a:r>
            <a:r>
              <a:rPr lang="en-GB" noProof="0" dirty="0" smtClean="0"/>
              <a:t> de </a:t>
            </a:r>
            <a:r>
              <a:rPr lang="en-GB" noProof="0" dirty="0" err="1" smtClean="0"/>
              <a:t>stijl</a:t>
            </a:r>
            <a:r>
              <a:rPr lang="en-GB" noProof="0" dirty="0" smtClean="0"/>
              <a:t> te </a:t>
            </a:r>
            <a:r>
              <a:rPr lang="en-GB" noProof="0" dirty="0" err="1" smtClean="0"/>
              <a:t>bewerken</a:t>
            </a:r>
            <a:endParaRPr lang="en-GB" noProof="0" dirty="0"/>
          </a:p>
        </p:txBody>
      </p:sp>
      <p:sp>
        <p:nvSpPr>
          <p:cNvPr id="13" name="Tijdelijke aanduiding voor inhoud 7"/>
          <p:cNvSpPr>
            <a:spLocks noGrp="1"/>
          </p:cNvSpPr>
          <p:nvPr>
            <p:ph sz="quarter" idx="12"/>
          </p:nvPr>
        </p:nvSpPr>
        <p:spPr>
          <a:xfrm>
            <a:off x="4679951" y="2458800"/>
            <a:ext cx="4057650" cy="3899138"/>
          </a:xfrm>
        </p:spPr>
        <p:txBody>
          <a:bodyPr tIns="108000"/>
          <a:lstStyle>
            <a:lvl1pPr marL="180000" indent="-180000">
              <a:spcBef>
                <a:spcPts val="864"/>
              </a:spcBef>
              <a:defRPr sz="1800">
                <a:latin typeface="Arial" pitchFamily="34" charset="0"/>
                <a:cs typeface="Arial" pitchFamily="34" charset="0"/>
              </a:defRPr>
            </a:lvl1pPr>
            <a:lvl2pPr marL="360000">
              <a:defRPr sz="1800">
                <a:latin typeface="Arial" pitchFamily="34" charset="0"/>
                <a:cs typeface="Arial" pitchFamily="34" charset="0"/>
              </a:defRPr>
            </a:lvl2pPr>
          </a:lstStyle>
          <a:p>
            <a:pPr lvl="0"/>
            <a:r>
              <a:rPr lang="en-GB" noProof="0" dirty="0" err="1" smtClean="0"/>
              <a:t>Klik</a:t>
            </a:r>
            <a:r>
              <a:rPr lang="en-GB" noProof="0" dirty="0" smtClean="0"/>
              <a:t> </a:t>
            </a:r>
            <a:r>
              <a:rPr lang="en-GB" noProof="0" dirty="0" err="1" smtClean="0"/>
              <a:t>om</a:t>
            </a:r>
            <a:r>
              <a:rPr lang="en-GB" noProof="0" dirty="0" smtClean="0"/>
              <a:t> de </a:t>
            </a:r>
            <a:r>
              <a:rPr lang="en-GB" noProof="0" dirty="0" err="1" smtClean="0"/>
              <a:t>modelstijlen</a:t>
            </a:r>
            <a:r>
              <a:rPr lang="en-GB" noProof="0" dirty="0" smtClean="0"/>
              <a:t> te </a:t>
            </a:r>
            <a:r>
              <a:rPr lang="en-GB" noProof="0" dirty="0" err="1" smtClean="0"/>
              <a:t>bewerken</a:t>
            </a:r>
            <a:endParaRPr lang="en-GB" noProof="0" dirty="0" smtClean="0"/>
          </a:p>
          <a:p>
            <a:pPr lvl="1"/>
            <a:r>
              <a:rPr lang="en-GB" noProof="0" dirty="0" err="1" smtClean="0"/>
              <a:t>Tweede</a:t>
            </a:r>
            <a:r>
              <a:rPr lang="en-GB" noProof="0" dirty="0" smtClean="0"/>
              <a:t> </a:t>
            </a:r>
            <a:r>
              <a:rPr lang="en-GB" noProof="0" dirty="0" err="1" smtClean="0"/>
              <a:t>niveau</a:t>
            </a:r>
            <a:endParaRPr lang="en-GB" noProof="0" dirty="0" smtClean="0"/>
          </a:p>
        </p:txBody>
      </p:sp>
      <p:sp>
        <p:nvSpPr>
          <p:cNvPr id="14" name="Tijdelijke aanduiding voor inhoud 7"/>
          <p:cNvSpPr>
            <a:spLocks noGrp="1"/>
          </p:cNvSpPr>
          <p:nvPr>
            <p:ph sz="quarter" idx="13"/>
          </p:nvPr>
        </p:nvSpPr>
        <p:spPr>
          <a:xfrm>
            <a:off x="403200" y="2458800"/>
            <a:ext cx="4043388" cy="3899138"/>
          </a:xfrm>
        </p:spPr>
        <p:txBody>
          <a:bodyPr tIns="108000"/>
          <a:lstStyle>
            <a:lvl1pPr marL="180000" indent="-180000">
              <a:spcBef>
                <a:spcPts val="864"/>
              </a:spcBef>
              <a:defRPr sz="1800">
                <a:latin typeface="Arial" pitchFamily="34" charset="0"/>
                <a:cs typeface="Arial" pitchFamily="34" charset="0"/>
              </a:defRPr>
            </a:lvl1pPr>
            <a:lvl2pPr marL="360000">
              <a:defRPr sz="1800">
                <a:latin typeface="Arial" pitchFamily="34" charset="0"/>
                <a:cs typeface="Arial" pitchFamily="34" charset="0"/>
              </a:defRPr>
            </a:lvl2pPr>
          </a:lstStyle>
          <a:p>
            <a:pPr lvl="0"/>
            <a:r>
              <a:rPr lang="en-GB" noProof="0" dirty="0" err="1" smtClean="0"/>
              <a:t>Klik</a:t>
            </a:r>
            <a:r>
              <a:rPr lang="en-GB" noProof="0" dirty="0" smtClean="0"/>
              <a:t> </a:t>
            </a:r>
            <a:r>
              <a:rPr lang="en-GB" noProof="0" dirty="0" err="1" smtClean="0"/>
              <a:t>om</a:t>
            </a:r>
            <a:r>
              <a:rPr lang="en-GB" noProof="0" dirty="0" smtClean="0"/>
              <a:t> de </a:t>
            </a:r>
            <a:r>
              <a:rPr lang="en-GB" noProof="0" dirty="0" err="1" smtClean="0"/>
              <a:t>modelstijlen</a:t>
            </a:r>
            <a:r>
              <a:rPr lang="en-GB" noProof="0" dirty="0" smtClean="0"/>
              <a:t> te </a:t>
            </a:r>
            <a:r>
              <a:rPr lang="en-GB" noProof="0" dirty="0" err="1" smtClean="0"/>
              <a:t>bewerken</a:t>
            </a:r>
            <a:endParaRPr lang="en-GB" noProof="0" dirty="0" smtClean="0"/>
          </a:p>
          <a:p>
            <a:pPr lvl="1"/>
            <a:r>
              <a:rPr lang="en-GB" noProof="0" dirty="0" err="1" smtClean="0"/>
              <a:t>Tweede</a:t>
            </a:r>
            <a:r>
              <a:rPr lang="en-GB" noProof="0" dirty="0" smtClean="0"/>
              <a:t> </a:t>
            </a:r>
            <a:r>
              <a:rPr lang="en-GB" noProof="0" dirty="0" err="1" smtClean="0"/>
              <a:t>niveau</a:t>
            </a:r>
            <a:endParaRPr lang="en-GB" noProof="0" dirty="0" smtClean="0"/>
          </a:p>
        </p:txBody>
      </p:sp>
      <p:sp>
        <p:nvSpPr>
          <p:cNvPr id="16" name="Tijdelijke aanduiding voor tekst 15"/>
          <p:cNvSpPr>
            <a:spLocks noGrp="1"/>
          </p:cNvSpPr>
          <p:nvPr>
            <p:ph type="body" sz="quarter" idx="14"/>
          </p:nvPr>
        </p:nvSpPr>
        <p:spPr>
          <a:xfrm>
            <a:off x="403200" y="2088000"/>
            <a:ext cx="4062438"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smtClean="0"/>
              <a:t>Klik</a:t>
            </a:r>
            <a:r>
              <a:rPr lang="en-GB" noProof="0" dirty="0" smtClean="0"/>
              <a:t> </a:t>
            </a:r>
            <a:r>
              <a:rPr lang="en-GB" noProof="0" dirty="0" err="1" smtClean="0"/>
              <a:t>om</a:t>
            </a:r>
            <a:r>
              <a:rPr lang="en-GB" noProof="0" dirty="0" smtClean="0"/>
              <a:t> de </a:t>
            </a:r>
            <a:r>
              <a:rPr lang="en-GB" noProof="0" dirty="0" err="1" smtClean="0"/>
              <a:t>modelstijlen</a:t>
            </a:r>
            <a:r>
              <a:rPr lang="en-GB" noProof="0" dirty="0" smtClean="0"/>
              <a:t> te </a:t>
            </a:r>
            <a:r>
              <a:rPr lang="en-GB" noProof="0" dirty="0" err="1" smtClean="0"/>
              <a:t>bewerken</a:t>
            </a:r>
            <a:endParaRPr lang="en-GB" noProof="0" dirty="0" smtClean="0"/>
          </a:p>
        </p:txBody>
      </p:sp>
      <p:sp>
        <p:nvSpPr>
          <p:cNvPr id="17" name="Tijdelijke aanduiding voor tekst 15"/>
          <p:cNvSpPr>
            <a:spLocks noGrp="1"/>
          </p:cNvSpPr>
          <p:nvPr>
            <p:ph type="body" sz="quarter" idx="15"/>
          </p:nvPr>
        </p:nvSpPr>
        <p:spPr>
          <a:xfrm>
            <a:off x="4679951" y="2088000"/>
            <a:ext cx="405765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smtClean="0"/>
              <a:t>Klik</a:t>
            </a:r>
            <a:r>
              <a:rPr lang="en-GB" noProof="0" dirty="0" smtClean="0"/>
              <a:t> </a:t>
            </a:r>
            <a:r>
              <a:rPr lang="en-GB" noProof="0" dirty="0" err="1" smtClean="0"/>
              <a:t>om</a:t>
            </a:r>
            <a:r>
              <a:rPr lang="en-GB" noProof="0" dirty="0" smtClean="0"/>
              <a:t> de </a:t>
            </a:r>
            <a:r>
              <a:rPr lang="en-GB" noProof="0" dirty="0" err="1" smtClean="0"/>
              <a:t>modelstijlen</a:t>
            </a:r>
            <a:r>
              <a:rPr lang="en-GB" noProof="0" dirty="0" smtClean="0"/>
              <a:t> te </a:t>
            </a:r>
            <a:r>
              <a:rPr lang="en-GB" noProof="0" dirty="0" err="1" smtClean="0"/>
              <a:t>bewerken</a:t>
            </a:r>
            <a:endParaRPr lang="en-GB" noProof="0" dirty="0" smtClean="0"/>
          </a:p>
        </p:txBody>
      </p:sp>
      <p:sp>
        <p:nvSpPr>
          <p:cNvPr id="9" name="Text Placeholder 7"/>
          <p:cNvSpPr>
            <a:spLocks noGrp="1"/>
          </p:cNvSpPr>
          <p:nvPr>
            <p:ph type="body" sz="quarter" idx="16"/>
          </p:nvPr>
        </p:nvSpPr>
        <p:spPr>
          <a:xfrm>
            <a:off x="403225" y="1513796"/>
            <a:ext cx="8348663" cy="369887"/>
          </a:xfrm>
        </p:spPr>
        <p:txBody>
          <a:bodyPr/>
          <a:lstStyle>
            <a:lvl1pPr>
              <a:buNone/>
              <a:defRPr>
                <a:latin typeface="Arial" pitchFamily="34" charset="0"/>
                <a:cs typeface="Arial" pitchFamily="34" charset="0"/>
              </a:defRPr>
            </a:lvl1pPr>
          </a:lstStyle>
          <a:p>
            <a:pPr lvl="0"/>
            <a:r>
              <a:rPr lang="en-US" smtClean="0"/>
              <a:t>Click to edit Master text styles</a:t>
            </a:r>
          </a:p>
        </p:txBody>
      </p:sp>
      <p:sp>
        <p:nvSpPr>
          <p:cNvPr id="8" name="Rectangle 5"/>
          <p:cNvSpPr>
            <a:spLocks noGrp="1" noChangeArrowheads="1"/>
          </p:cNvSpPr>
          <p:nvPr>
            <p:ph type="sldNum" sz="quarter" idx="17"/>
          </p:nvPr>
        </p:nvSpPr>
        <p:spPr/>
        <p:txBody>
          <a:bodyPr/>
          <a:lstStyle>
            <a:lvl1pPr>
              <a:defRPr smtClean="0"/>
            </a:lvl1pPr>
          </a:lstStyle>
          <a:p>
            <a:pPr>
              <a:defRPr/>
            </a:pPr>
            <a:fld id="{F86A774F-151F-47DA-ACD5-AE1B66599C8B}" type="slidenum">
              <a:rPr lang="en-GB" altLang="fi-FI"/>
              <a:pPr>
                <a:defRPr/>
              </a:pPr>
              <a:t>‹#›</a:t>
            </a:fld>
            <a:endParaRPr lang="en-GB" altLang="fi-FI"/>
          </a:p>
        </p:txBody>
      </p:sp>
      <p:sp>
        <p:nvSpPr>
          <p:cNvPr id="10" name="Rectangle 6"/>
          <p:cNvSpPr>
            <a:spLocks noGrp="1" noChangeArrowheads="1"/>
          </p:cNvSpPr>
          <p:nvPr>
            <p:ph type="ftr" sz="quarter" idx="18"/>
          </p:nvPr>
        </p:nvSpPr>
        <p:spPr>
          <a:xfrm>
            <a:off x="406400" y="414338"/>
            <a:ext cx="3581400" cy="215900"/>
          </a:xfrm>
          <a:prstGeom prst="rect">
            <a:avLst/>
          </a:prstGeom>
        </p:spPr>
        <p:txBody>
          <a:bodyPr/>
          <a:lstStyle>
            <a:lvl1pPr>
              <a:defRPr/>
            </a:lvl1pPr>
          </a:lstStyle>
          <a:p>
            <a:pPr>
              <a:defRPr/>
            </a:pPr>
            <a:r>
              <a:rPr lang="en-GB" smtClean="0"/>
              <a:t>TSE Talent Management Processes</a:t>
            </a:r>
            <a:endParaRPr lang="en-GB"/>
          </a:p>
        </p:txBody>
      </p:sp>
    </p:spTree>
    <p:extLst>
      <p:ext uri="{BB962C8B-B14F-4D97-AF65-F5344CB8AC3E}">
        <p14:creationId xmlns:p14="http://schemas.microsoft.com/office/powerpoint/2010/main" val="421973132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10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04813" y="2087563"/>
            <a:ext cx="4202112" cy="4249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59325" y="2087563"/>
            <a:ext cx="4203700" cy="4249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p:txBody>
          <a:bodyPr/>
          <a:lstStyle>
            <a:lvl1pPr>
              <a:defRPr smtClean="0"/>
            </a:lvl1pPr>
          </a:lstStyle>
          <a:p>
            <a:pPr>
              <a:defRPr/>
            </a:pPr>
            <a:fld id="{9E97DB2F-E999-429F-A4F3-A7605D9617A4}" type="slidenum">
              <a:rPr lang="en-GB" altLang="en-US"/>
              <a:pPr>
                <a:defRPr/>
              </a:pPr>
              <a:t>‹#›</a:t>
            </a:fld>
            <a:endParaRPr lang="en-GB" altLang="en-US"/>
          </a:p>
        </p:txBody>
      </p:sp>
      <p:sp>
        <p:nvSpPr>
          <p:cNvPr id="6" name="Footer Placeholder 5"/>
          <p:cNvSpPr>
            <a:spLocks noGrp="1"/>
          </p:cNvSpPr>
          <p:nvPr>
            <p:ph type="ftr" sz="quarter" idx="11"/>
          </p:nvPr>
        </p:nvSpPr>
        <p:spPr>
          <a:xfrm>
            <a:off x="406400" y="414338"/>
            <a:ext cx="3581400" cy="215900"/>
          </a:xfrm>
          <a:prstGeom prst="rect">
            <a:avLst/>
          </a:prstGeom>
        </p:spPr>
        <p:txBody>
          <a:bodyPr/>
          <a:lstStyle>
            <a:lvl1pPr>
              <a:defRPr/>
            </a:lvl1pPr>
          </a:lstStyle>
          <a:p>
            <a:pPr>
              <a:defRPr/>
            </a:pPr>
            <a:r>
              <a:rPr lang="en-GB" smtClean="0"/>
              <a:t>TSE Talent Management Processes</a:t>
            </a:r>
            <a:endParaRPr lang="en-GB"/>
          </a:p>
        </p:txBody>
      </p:sp>
    </p:spTree>
    <p:extLst>
      <p:ext uri="{BB962C8B-B14F-4D97-AF65-F5344CB8AC3E}">
        <p14:creationId xmlns:p14="http://schemas.microsoft.com/office/powerpoint/2010/main" val="1735132706"/>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chemeClr val="tx2"/>
                </a:solidFill>
                <a:latin typeface="+mn-lt"/>
                <a:cs typeface="+mn-cs"/>
              </a:rPr>
              <a:t>Colored bar - 100% text</a:t>
            </a:r>
            <a:endParaRPr lang="en-GB" dirty="0">
              <a:solidFill>
                <a:schemeClr val="tx2"/>
              </a:solidFill>
              <a:latin typeface="+mn-lt"/>
              <a:cs typeface="+mn-cs"/>
            </a:endParaRPr>
          </a:p>
        </p:txBody>
      </p:sp>
      <p:sp>
        <p:nvSpPr>
          <p:cNvPr id="2" name="Titel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4856613"/>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lstStyle>
            <a:lvl1pPr>
              <a:defRPr b="1">
                <a:solidFill>
                  <a:schemeClr val="bg1"/>
                </a:solidFill>
              </a:defRPr>
            </a:lvl1pPr>
            <a:lvl3pPr>
              <a:defRPr/>
            </a:lvl3pPr>
            <a:lvl4pPr>
              <a:defRPr baseline="0"/>
            </a:lvl4pPr>
          </a:lstStyle>
          <a:p>
            <a:pPr lvl="0"/>
            <a:r>
              <a:rPr lang="en-US" smtClean="0"/>
              <a:t>Click to edit Master text styles</a:t>
            </a:r>
          </a:p>
        </p:txBody>
      </p:sp>
      <p:sp>
        <p:nvSpPr>
          <p:cNvPr id="6" name="Tijdelijke aanduiding voor voettekst 4"/>
          <p:cNvSpPr>
            <a:spLocks noGrp="1"/>
          </p:cNvSpPr>
          <p:nvPr>
            <p:ph type="ftr" sz="quarter" idx="14"/>
          </p:nvPr>
        </p:nvSpPr>
        <p:spPr>
          <a:xfrm>
            <a:off x="406400" y="414338"/>
            <a:ext cx="3581400" cy="215900"/>
          </a:xfrm>
          <a:prstGeom prst="rect">
            <a:avLst/>
          </a:prstGeom>
        </p:spPr>
        <p:txBody>
          <a:bodyPr/>
          <a:lstStyle>
            <a:lvl1pPr>
              <a:defRPr/>
            </a:lvl1pPr>
          </a:lstStyle>
          <a:p>
            <a:pPr>
              <a:defRPr/>
            </a:pPr>
            <a:r>
              <a:rPr lang="en-US" smtClean="0"/>
              <a:t>TSE Talent Management Processes</a:t>
            </a:r>
            <a:endParaRPr lang="en-US" dirty="0"/>
          </a:p>
        </p:txBody>
      </p:sp>
      <p:sp>
        <p:nvSpPr>
          <p:cNvPr id="7" name="Tijdelijke aanduiding voor dianummer 5"/>
          <p:cNvSpPr>
            <a:spLocks noGrp="1"/>
          </p:cNvSpPr>
          <p:nvPr>
            <p:ph type="sldNum" sz="quarter" idx="15"/>
          </p:nvPr>
        </p:nvSpPr>
        <p:spPr/>
        <p:txBody>
          <a:bodyPr/>
          <a:lstStyle>
            <a:lvl1pPr>
              <a:defRPr smtClean="0"/>
            </a:lvl1pPr>
          </a:lstStyle>
          <a:p>
            <a:pPr>
              <a:defRPr/>
            </a:pPr>
            <a:fld id="{A6A1D20C-44E9-4CAB-A69C-ECB6BDF4FF4D}" type="slidenum">
              <a:rPr lang="en-US" altLang="en-US"/>
              <a:pPr>
                <a:defRPr/>
              </a:pPr>
              <a:t>‹#›</a:t>
            </a:fld>
            <a:endParaRPr lang="en-US" altLang="en-US"/>
          </a:p>
        </p:txBody>
      </p:sp>
    </p:spTree>
    <p:extLst>
      <p:ext uri="{BB962C8B-B14F-4D97-AF65-F5344CB8AC3E}">
        <p14:creationId xmlns:p14="http://schemas.microsoft.com/office/powerpoint/2010/main" val="3249135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9" descr="PP balk"/>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0"/>
            <a:ext cx="9144000"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04813" y="844550"/>
            <a:ext cx="8332787"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91440" bIns="0" numCol="1" anchor="t" anchorCtr="0" compatLnSpc="1">
            <a:prstTxWarp prst="textNoShape">
              <a:avLst/>
            </a:prstTxWarp>
          </a:bodyPr>
          <a:lstStyle/>
          <a:p>
            <a:pPr lvl="0"/>
            <a:r>
              <a:rPr lang="en-GB" altLang="nl-NL" smtClean="0"/>
              <a:t>Klik om het opmaakprofiel te bewerken</a:t>
            </a:r>
          </a:p>
        </p:txBody>
      </p:sp>
      <p:sp>
        <p:nvSpPr>
          <p:cNvPr id="1028" name="Rectangle 3"/>
          <p:cNvSpPr>
            <a:spLocks noGrp="1" noChangeArrowheads="1"/>
          </p:cNvSpPr>
          <p:nvPr>
            <p:ph type="body" idx="1"/>
          </p:nvPr>
        </p:nvSpPr>
        <p:spPr bwMode="auto">
          <a:xfrm>
            <a:off x="404813" y="2087563"/>
            <a:ext cx="8332787"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72000" rIns="72000" bIns="72000" numCol="1" anchor="t" anchorCtr="0" compatLnSpc="1">
            <a:prstTxWarp prst="textNoShape">
              <a:avLst/>
            </a:prstTxWarp>
          </a:bodyPr>
          <a:lstStyle/>
          <a:p>
            <a:pPr lvl="0"/>
            <a:r>
              <a:rPr lang="en-GB" altLang="nl-NL" smtClean="0"/>
              <a:t>Klik om de opmaakprofielen van de modeltekst te bewerken</a:t>
            </a:r>
          </a:p>
          <a:p>
            <a:pPr lvl="1"/>
            <a:r>
              <a:rPr lang="en-GB" altLang="nl-NL" smtClean="0"/>
              <a:t>Tweede niveau</a:t>
            </a:r>
          </a:p>
        </p:txBody>
      </p:sp>
      <p:sp>
        <p:nvSpPr>
          <p:cNvPr id="143365" name="Rectangle 5"/>
          <p:cNvSpPr>
            <a:spLocks noGrp="1" noChangeArrowheads="1"/>
          </p:cNvSpPr>
          <p:nvPr>
            <p:ph type="sldNum" sz="quarter" idx="4"/>
          </p:nvPr>
        </p:nvSpPr>
        <p:spPr bwMode="auto">
          <a:xfrm>
            <a:off x="8459788" y="377825"/>
            <a:ext cx="503237" cy="215900"/>
          </a:xfrm>
          <a:prstGeom prst="rect">
            <a:avLst/>
          </a:prstGeom>
          <a:noFill/>
          <a:ln w="9525">
            <a:noFill/>
            <a:miter lim="800000"/>
            <a:headEnd/>
            <a:tailEnd/>
          </a:ln>
          <a:effectLst/>
        </p:spPr>
        <p:txBody>
          <a:bodyPr vert="horz" wrap="square" lIns="0" tIns="45720" rIns="91440" bIns="45720" numCol="1" anchor="t" anchorCtr="0" compatLnSpc="1">
            <a:prstTxWarp prst="textNoShape">
              <a:avLst/>
            </a:prstTxWarp>
          </a:bodyPr>
          <a:lstStyle>
            <a:lvl1pPr eaLnBrk="1" hangingPunct="1">
              <a:defRPr sz="1000" b="1">
                <a:solidFill>
                  <a:schemeClr val="bg1"/>
                </a:solidFill>
              </a:defRPr>
            </a:lvl1pPr>
          </a:lstStyle>
          <a:p>
            <a:fld id="{33239F1F-93D5-4674-A076-0F795E472C8A}" type="slidenum">
              <a:rPr lang="en-GB" altLang="nl-NL"/>
              <a:pPr/>
              <a:t>‹#›</a:t>
            </a:fld>
            <a:endParaRPr lang="en-GB" altLang="nl-NL"/>
          </a:p>
        </p:txBody>
      </p:sp>
      <p:sp>
        <p:nvSpPr>
          <p:cNvPr id="1030" name="Text Box 7"/>
          <p:cNvSpPr txBox="1">
            <a:spLocks noChangeArrowheads="1"/>
          </p:cNvSpPr>
          <p:nvPr/>
        </p:nvSpPr>
        <p:spPr bwMode="auto">
          <a:xfrm>
            <a:off x="7407275" y="377825"/>
            <a:ext cx="1008063" cy="215900"/>
          </a:xfrm>
          <a:prstGeom prst="rect">
            <a:avLst/>
          </a:prstGeom>
          <a:noFill/>
          <a:ln w="9525">
            <a:noFill/>
            <a:miter lim="800000"/>
            <a:headEnd/>
            <a:tailEnd/>
          </a:ln>
        </p:spPr>
        <p:txBody>
          <a:bodyPr rIns="0"/>
          <a:lstStyle/>
          <a:p>
            <a:pPr algn="r" eaLnBrk="1" hangingPunct="1">
              <a:spcBef>
                <a:spcPct val="50000"/>
              </a:spcBef>
              <a:defRPr/>
            </a:pPr>
            <a:r>
              <a:rPr lang="en-GB" sz="1000" b="1">
                <a:solidFill>
                  <a:schemeClr val="bg1"/>
                </a:solidFill>
              </a:rPr>
              <a:t>Slide</a:t>
            </a:r>
          </a:p>
        </p:txBody>
      </p:sp>
      <p:sp>
        <p:nvSpPr>
          <p:cNvPr id="1031" name="Text Box 8"/>
          <p:cNvSpPr txBox="1">
            <a:spLocks noChangeArrowheads="1"/>
          </p:cNvSpPr>
          <p:nvPr/>
        </p:nvSpPr>
        <p:spPr bwMode="auto">
          <a:xfrm>
            <a:off x="4117975" y="377825"/>
            <a:ext cx="914400" cy="215900"/>
          </a:xfrm>
          <a:prstGeom prst="rect">
            <a:avLst/>
          </a:prstGeom>
          <a:noFill/>
          <a:ln w="19050" algn="ctr">
            <a:noFill/>
            <a:prstDash val="sysDot"/>
            <a:miter lim="800000"/>
            <a:headEnd/>
            <a:tailEnd/>
          </a:ln>
        </p:spPr>
        <p:txBody>
          <a:bodyPr wrap="none" lIns="0" tIns="46800" rIns="0" bIns="46800"/>
          <a:lstStyle/>
          <a:p>
            <a:pPr algn="ctr" eaLnBrk="1" hangingPunct="1">
              <a:spcBef>
                <a:spcPct val="50000"/>
              </a:spcBef>
              <a:defRPr/>
            </a:pPr>
            <a:r>
              <a:rPr lang="en-GB" sz="1000" b="1">
                <a:solidFill>
                  <a:schemeClr val="bg1"/>
                </a:solidFill>
              </a:rPr>
              <a:t>Tata Steel</a:t>
            </a:r>
          </a:p>
        </p:txBody>
      </p:sp>
    </p:spTree>
  </p:cSld>
  <p:clrMap bg1="lt1" tx1="dk1" bg2="lt2" tx2="dk2" accent1="accent1" accent2="accent2" accent3="accent3" accent4="accent4" accent5="accent5" accent6="accent6" hlink="hlink" folHlink="folHlink"/>
  <p:sldLayoutIdLst>
    <p:sldLayoutId id="2147483730"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1" r:id="rId13"/>
    <p:sldLayoutId id="2147483732" r:id="rId14"/>
    <p:sldLayoutId id="2147483733" r:id="rId15"/>
    <p:sldLayoutId id="2147483734" r:id="rId16"/>
  </p:sldLayoutIdLst>
  <p:transition>
    <p:fade/>
  </p:transition>
  <p:timing>
    <p:tnLst>
      <p:par>
        <p:cTn id="1" dur="indefinite" restart="never" nodeType="tmRoot"/>
      </p:par>
    </p:tnLst>
  </p:timing>
  <p:hf hdr="0" ftr="0" dt="0"/>
  <p:txStyles>
    <p:titleStyle>
      <a:lvl1pPr algn="l" rtl="0" eaLnBrk="0" fontAlgn="base" hangingPunct="0">
        <a:spcBef>
          <a:spcPct val="0"/>
        </a:spcBef>
        <a:spcAft>
          <a:spcPct val="0"/>
        </a:spcAft>
        <a:defRPr sz="2200" b="1">
          <a:solidFill>
            <a:schemeClr val="tx2"/>
          </a:solidFill>
          <a:latin typeface="+mj-lt"/>
          <a:ea typeface="+mj-ea"/>
          <a:cs typeface="+mj-cs"/>
        </a:defRPr>
      </a:lvl1pPr>
      <a:lvl2pPr algn="l" rtl="0" eaLnBrk="0" fontAlgn="base" hangingPunct="0">
        <a:spcBef>
          <a:spcPct val="0"/>
        </a:spcBef>
        <a:spcAft>
          <a:spcPct val="0"/>
        </a:spcAft>
        <a:defRPr sz="2200" b="1">
          <a:solidFill>
            <a:schemeClr val="tx2"/>
          </a:solidFill>
          <a:latin typeface="Arial" charset="0"/>
          <a:cs typeface="Arial" charset="0"/>
        </a:defRPr>
      </a:lvl2pPr>
      <a:lvl3pPr algn="l" rtl="0" eaLnBrk="0" fontAlgn="base" hangingPunct="0">
        <a:spcBef>
          <a:spcPct val="0"/>
        </a:spcBef>
        <a:spcAft>
          <a:spcPct val="0"/>
        </a:spcAft>
        <a:defRPr sz="2200" b="1">
          <a:solidFill>
            <a:schemeClr val="tx2"/>
          </a:solidFill>
          <a:latin typeface="Arial" charset="0"/>
          <a:cs typeface="Arial" charset="0"/>
        </a:defRPr>
      </a:lvl3pPr>
      <a:lvl4pPr algn="l" rtl="0" eaLnBrk="0" fontAlgn="base" hangingPunct="0">
        <a:spcBef>
          <a:spcPct val="0"/>
        </a:spcBef>
        <a:spcAft>
          <a:spcPct val="0"/>
        </a:spcAft>
        <a:defRPr sz="2200" b="1">
          <a:solidFill>
            <a:schemeClr val="tx2"/>
          </a:solidFill>
          <a:latin typeface="Arial" charset="0"/>
          <a:cs typeface="Arial" charset="0"/>
        </a:defRPr>
      </a:lvl4pPr>
      <a:lvl5pPr algn="l" rtl="0" eaLnBrk="0" fontAlgn="base" hangingPunct="0">
        <a:spcBef>
          <a:spcPct val="0"/>
        </a:spcBef>
        <a:spcAft>
          <a:spcPct val="0"/>
        </a:spcAft>
        <a:defRPr sz="2200" b="1">
          <a:solidFill>
            <a:schemeClr val="tx2"/>
          </a:solidFill>
          <a:latin typeface="Arial" charset="0"/>
          <a:cs typeface="Arial" charset="0"/>
        </a:defRPr>
      </a:lvl5pPr>
      <a:lvl6pPr marL="457200" algn="l" rtl="0" eaLnBrk="1" fontAlgn="base" hangingPunct="1">
        <a:spcBef>
          <a:spcPct val="0"/>
        </a:spcBef>
        <a:spcAft>
          <a:spcPct val="0"/>
        </a:spcAft>
        <a:defRPr sz="2200" b="1">
          <a:solidFill>
            <a:schemeClr val="tx2"/>
          </a:solidFill>
          <a:latin typeface="Arial" charset="0"/>
          <a:cs typeface="Arial" charset="0"/>
        </a:defRPr>
      </a:lvl6pPr>
      <a:lvl7pPr marL="914400" algn="l" rtl="0" eaLnBrk="1" fontAlgn="base" hangingPunct="1">
        <a:spcBef>
          <a:spcPct val="0"/>
        </a:spcBef>
        <a:spcAft>
          <a:spcPct val="0"/>
        </a:spcAft>
        <a:defRPr sz="2200" b="1">
          <a:solidFill>
            <a:schemeClr val="tx2"/>
          </a:solidFill>
          <a:latin typeface="Arial" charset="0"/>
          <a:cs typeface="Arial" charset="0"/>
        </a:defRPr>
      </a:lvl7pPr>
      <a:lvl8pPr marL="1371600" algn="l" rtl="0" eaLnBrk="1" fontAlgn="base" hangingPunct="1">
        <a:spcBef>
          <a:spcPct val="0"/>
        </a:spcBef>
        <a:spcAft>
          <a:spcPct val="0"/>
        </a:spcAft>
        <a:defRPr sz="2200" b="1">
          <a:solidFill>
            <a:schemeClr val="tx2"/>
          </a:solidFill>
          <a:latin typeface="Arial" charset="0"/>
          <a:cs typeface="Arial" charset="0"/>
        </a:defRPr>
      </a:lvl8pPr>
      <a:lvl9pPr marL="1828800" algn="l" rtl="0" eaLnBrk="1" fontAlgn="base" hangingPunct="1">
        <a:spcBef>
          <a:spcPct val="0"/>
        </a:spcBef>
        <a:spcAft>
          <a:spcPct val="0"/>
        </a:spcAft>
        <a:defRPr sz="2200" b="1">
          <a:solidFill>
            <a:schemeClr val="tx2"/>
          </a:solidFill>
          <a:latin typeface="Arial" charset="0"/>
          <a:cs typeface="Arial" charset="0"/>
        </a:defRPr>
      </a:lvl9pPr>
    </p:titleStyle>
    <p:bodyStyle>
      <a:lvl1pPr marL="179388" indent="-179388" algn="l" rtl="0" eaLnBrk="0" fontAlgn="base" hangingPunct="0">
        <a:spcBef>
          <a:spcPts val="863"/>
        </a:spcBef>
        <a:spcAft>
          <a:spcPct val="0"/>
        </a:spcAft>
        <a:buClr>
          <a:schemeClr val="tx2"/>
        </a:buClr>
        <a:buFont typeface="Wingdings" panose="05000000000000000000" pitchFamily="2" charset="2"/>
        <a:buChar char="§"/>
        <a:defRPr sz="2000">
          <a:solidFill>
            <a:schemeClr val="tx1"/>
          </a:solidFill>
          <a:latin typeface="+mn-lt"/>
          <a:ea typeface="+mn-ea"/>
          <a:cs typeface="+mn-cs"/>
        </a:defRPr>
      </a:lvl1pPr>
      <a:lvl2pPr marL="358775" indent="-179388" algn="l" rtl="0" eaLnBrk="0" fontAlgn="base" hangingPunct="0">
        <a:spcBef>
          <a:spcPts val="863"/>
        </a:spcBef>
        <a:spcAft>
          <a:spcPct val="0"/>
        </a:spcAft>
        <a:buClr>
          <a:schemeClr val="tx2"/>
        </a:buClr>
        <a:buFont typeface="Wingdings" panose="05000000000000000000" pitchFamily="2" charset="2"/>
        <a:buChar char="§"/>
        <a:defRPr>
          <a:solidFill>
            <a:schemeClr val="tx1"/>
          </a:solidFill>
          <a:latin typeface="+mn-lt"/>
          <a:cs typeface="+mn-cs"/>
        </a:defRPr>
      </a:lvl2pPr>
      <a:lvl3pPr marL="1235075" indent="-228600" algn="l" rtl="0" eaLnBrk="0" fontAlgn="base" hangingPunct="0">
        <a:spcBef>
          <a:spcPct val="20000"/>
        </a:spcBef>
        <a:spcAft>
          <a:spcPct val="0"/>
        </a:spcAft>
        <a:buChar char="•"/>
        <a:defRPr sz="2000">
          <a:solidFill>
            <a:schemeClr val="tx1"/>
          </a:solidFill>
          <a:latin typeface="+mn-lt"/>
          <a:cs typeface="+mn-cs"/>
        </a:defRPr>
      </a:lvl3pPr>
      <a:lvl4pPr marL="1643063"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3.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15.xml"/><Relationship Id="rId7" Type="http://schemas.openxmlformats.org/officeDocument/2006/relationships/diagramColors" Target="../diagrams/colors3.xml"/><Relationship Id="rId2" Type="http://schemas.openxmlformats.org/officeDocument/2006/relationships/slideLayout" Target="../slideLayouts/slideLayout10.xml"/><Relationship Id="rId1" Type="http://schemas.openxmlformats.org/officeDocument/2006/relationships/vmlDrawing" Target="../drawings/vmlDrawing1.vml"/><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16.png"/><Relationship Id="rId4" Type="http://schemas.openxmlformats.org/officeDocument/2006/relationships/diagramData" Target="../diagrams/data3.xml"/><Relationship Id="rId9" Type="http://schemas.openxmlformats.org/officeDocument/2006/relationships/oleObject" Target="../embeddings/oleObject1.bin"/></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jdelijke aanduiding voor dianummer 3"/>
          <p:cNvSpPr txBox="1">
            <a:spLocks noGrp="1"/>
          </p:cNvSpPr>
          <p:nvPr/>
        </p:nvSpPr>
        <p:spPr bwMode="auto">
          <a:xfrm>
            <a:off x="8459788" y="377825"/>
            <a:ext cx="5032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31EAA93-4DED-4E31-8317-467328113B97}" type="slidenum">
              <a:rPr lang="en-GB" altLang="en-US" sz="1000" b="1">
                <a:solidFill>
                  <a:schemeClr val="bg1"/>
                </a:solidFill>
              </a:rPr>
              <a:pPr eaLnBrk="1" hangingPunct="1"/>
              <a:t>1</a:t>
            </a:fld>
            <a:endParaRPr lang="en-GB" altLang="en-US" sz="1000" b="1">
              <a:solidFill>
                <a:schemeClr val="bg1"/>
              </a:solidFill>
            </a:endParaRPr>
          </a:p>
        </p:txBody>
      </p:sp>
      <p:sp>
        <p:nvSpPr>
          <p:cNvPr id="5124" name="Rectangle 4"/>
          <p:cNvSpPr>
            <a:spLocks noChangeArrowheads="1"/>
          </p:cNvSpPr>
          <p:nvPr/>
        </p:nvSpPr>
        <p:spPr bwMode="gray">
          <a:xfrm>
            <a:off x="881063" y="2087563"/>
            <a:ext cx="7856537" cy="446087"/>
          </a:xfrm>
          <a:prstGeom prst="rect">
            <a:avLst/>
          </a:prstGeom>
          <a:solidFill>
            <a:srgbClr val="D6D6D6"/>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252000" tIns="72000" rIns="72000" bIns="72000"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5000"/>
              </a:spcBef>
            </a:pPr>
            <a:r>
              <a:rPr lang="en-GB" altLang="en-US" sz="2000" dirty="0" smtClean="0">
                <a:ea typeface="ＭＳ Ｐゴシック" panose="020B0600070205080204" pitchFamily="34" charset="-128"/>
              </a:rPr>
              <a:t>Introducing Tata Steel</a:t>
            </a:r>
            <a:endParaRPr lang="en-GB" altLang="en-US" sz="2000" dirty="0">
              <a:ea typeface="ＭＳ Ｐゴシック" panose="020B0600070205080204" pitchFamily="34" charset="-128"/>
            </a:endParaRPr>
          </a:p>
        </p:txBody>
      </p:sp>
      <p:sp>
        <p:nvSpPr>
          <p:cNvPr id="5125" name="Rectangle 5"/>
          <p:cNvSpPr>
            <a:spLocks noChangeArrowheads="1"/>
          </p:cNvSpPr>
          <p:nvPr/>
        </p:nvSpPr>
        <p:spPr bwMode="gray">
          <a:xfrm>
            <a:off x="882650" y="2632075"/>
            <a:ext cx="7856538" cy="446088"/>
          </a:xfrm>
          <a:prstGeom prst="rect">
            <a:avLst/>
          </a:prstGeom>
          <a:solidFill>
            <a:srgbClr val="D6D6D6"/>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252000" tIns="72000" rIns="72000" bIns="72000"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5000"/>
              </a:spcBef>
            </a:pPr>
            <a:r>
              <a:rPr lang="en-GB" altLang="en-US" sz="2000" dirty="0" smtClean="0">
                <a:ea typeface="ＭＳ Ｐゴシック" panose="020B0600070205080204" pitchFamily="34" charset="-128"/>
              </a:rPr>
              <a:t>Talent Strategy</a:t>
            </a:r>
            <a:endParaRPr lang="en-GB" altLang="en-US" sz="2000" dirty="0">
              <a:ea typeface="ＭＳ Ｐゴシック" panose="020B0600070205080204" pitchFamily="34" charset="-128"/>
            </a:endParaRPr>
          </a:p>
        </p:txBody>
      </p:sp>
      <p:sp>
        <p:nvSpPr>
          <p:cNvPr id="5126" name="Rectangle 6"/>
          <p:cNvSpPr>
            <a:spLocks noChangeArrowheads="1"/>
          </p:cNvSpPr>
          <p:nvPr/>
        </p:nvSpPr>
        <p:spPr bwMode="gray">
          <a:xfrm>
            <a:off x="881063" y="3171825"/>
            <a:ext cx="7856537" cy="446088"/>
          </a:xfrm>
          <a:prstGeom prst="rect">
            <a:avLst/>
          </a:prstGeom>
          <a:solidFill>
            <a:srgbClr val="D6D6D6"/>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252000" tIns="72000" rIns="72000" bIns="72000"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5000"/>
              </a:spcBef>
            </a:pPr>
            <a:r>
              <a:rPr lang="en-GB" altLang="en-US" sz="2000" dirty="0" smtClean="0"/>
              <a:t>Current Context and Impact on Talent</a:t>
            </a:r>
            <a:endParaRPr lang="en-GB" altLang="en-US" sz="2000" dirty="0"/>
          </a:p>
        </p:txBody>
      </p:sp>
      <p:sp>
        <p:nvSpPr>
          <p:cNvPr id="5129" name="Rectangle 9"/>
          <p:cNvSpPr>
            <a:spLocks noChangeArrowheads="1"/>
          </p:cNvSpPr>
          <p:nvPr/>
        </p:nvSpPr>
        <p:spPr bwMode="gray">
          <a:xfrm>
            <a:off x="404813" y="2087563"/>
            <a:ext cx="477837" cy="446087"/>
          </a:xfrm>
          <a:prstGeom prst="rect">
            <a:avLst/>
          </a:prstGeom>
          <a:solidFill>
            <a:srgbClr val="5A245A"/>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000" b="1">
                <a:solidFill>
                  <a:srgbClr val="FFFFFF"/>
                </a:solidFill>
                <a:ea typeface="ＭＳ Ｐゴシック" panose="020B0600070205080204" pitchFamily="34" charset="-128"/>
              </a:rPr>
              <a:t>1</a:t>
            </a:r>
          </a:p>
        </p:txBody>
      </p:sp>
      <p:sp>
        <p:nvSpPr>
          <p:cNvPr id="5130" name="Rectangle 10"/>
          <p:cNvSpPr>
            <a:spLocks noChangeArrowheads="1"/>
          </p:cNvSpPr>
          <p:nvPr/>
        </p:nvSpPr>
        <p:spPr bwMode="gray">
          <a:xfrm>
            <a:off x="404813" y="2630488"/>
            <a:ext cx="477837" cy="449262"/>
          </a:xfrm>
          <a:prstGeom prst="rect">
            <a:avLst/>
          </a:prstGeom>
          <a:solidFill>
            <a:srgbClr val="ED2939"/>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000" b="1">
                <a:solidFill>
                  <a:srgbClr val="FFFFFF"/>
                </a:solidFill>
                <a:ea typeface="ＭＳ Ｐゴシック" panose="020B0600070205080204" pitchFamily="34" charset="-128"/>
              </a:rPr>
              <a:t>2</a:t>
            </a:r>
          </a:p>
        </p:txBody>
      </p:sp>
      <p:sp>
        <p:nvSpPr>
          <p:cNvPr id="5131" name="Rectangle 11"/>
          <p:cNvSpPr>
            <a:spLocks noChangeArrowheads="1"/>
          </p:cNvSpPr>
          <p:nvPr/>
        </p:nvSpPr>
        <p:spPr bwMode="gray">
          <a:xfrm>
            <a:off x="404813" y="3171825"/>
            <a:ext cx="477837" cy="449263"/>
          </a:xfrm>
          <a:prstGeom prst="rect">
            <a:avLst/>
          </a:prstGeom>
          <a:solidFill>
            <a:srgbClr val="FFA100"/>
          </a:solid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000" b="1">
                <a:solidFill>
                  <a:srgbClr val="FFFFFF"/>
                </a:solidFill>
                <a:ea typeface="ＭＳ Ｐゴシック" panose="020B0600070205080204" pitchFamily="34" charset="-128"/>
              </a:rPr>
              <a:t>3</a:t>
            </a:r>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7"/>
          <p:cNvSpPr>
            <a:spLocks noChangeArrowheads="1"/>
          </p:cNvSpPr>
          <p:nvPr/>
        </p:nvSpPr>
        <p:spPr bwMode="gray">
          <a:xfrm>
            <a:off x="404813" y="1201738"/>
            <a:ext cx="8332787" cy="358775"/>
          </a:xfrm>
          <a:prstGeom prst="rect">
            <a:avLst/>
          </a:prstGeom>
          <a:noFill/>
          <a:ln w="9525">
            <a:noFill/>
            <a:miter lim="800000"/>
            <a:headEnd/>
            <a:tailEnd/>
          </a:ln>
        </p:spPr>
        <p:txBody>
          <a:bodyPr lIns="0" tIns="0" rIns="0" bIns="0" anchor="ctr"/>
          <a:lstStyle/>
          <a:p>
            <a:pPr marL="180975" indent="-180975" eaLnBrk="1" hangingPunct="1">
              <a:lnSpc>
                <a:spcPct val="90000"/>
              </a:lnSpc>
              <a:defRPr/>
            </a:pPr>
            <a:r>
              <a:rPr lang="en-GB" altLang="fi-FI" sz="2000" dirty="0">
                <a:solidFill>
                  <a:srgbClr val="000000"/>
                </a:solidFill>
                <a:latin typeface="+mn-lt"/>
                <a:ea typeface="ＭＳ Ｐゴシック" pitchFamily="34" charset="-128"/>
                <a:cs typeface="Arial" charset="0"/>
              </a:rPr>
              <a:t>One of the world’s most geographically-diversified steel producers</a:t>
            </a:r>
          </a:p>
        </p:txBody>
      </p:sp>
      <p:sp>
        <p:nvSpPr>
          <p:cNvPr id="59395" name="Tijdelijke aanduiding voor inhoud 13"/>
          <p:cNvSpPr>
            <a:spLocks noGrp="1"/>
          </p:cNvSpPr>
          <p:nvPr>
            <p:ph sz="quarter" idx="12"/>
          </p:nvPr>
        </p:nvSpPr>
        <p:spPr bwMode="auto">
          <a:xfrm>
            <a:off x="4679950" y="2459038"/>
            <a:ext cx="4057650" cy="3898900"/>
          </a:xfrm>
        </p:spPr>
        <p:txBody>
          <a:bodyPr wrap="square" numCol="1" anchor="t" anchorCtr="0" compatLnSpc="1">
            <a:prstTxWarp prst="textNoShape">
              <a:avLst/>
            </a:prstTxWarp>
          </a:bodyPr>
          <a:lstStyle/>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Top 12 global steel producer</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Annual crude steel capacity of more than 28 million tonnes</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Around 80,000 employees</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Manufacturing operations in 26 countries across 5 continents</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Present in both mature and developing markets</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Turnover in 2014-15:  approximately </a:t>
            </a:r>
            <a:r>
              <a:rPr lang="en-GB" altLang="en-US" smtClean="0"/>
              <a:t>$ 25 billion (€22.0 billion)</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smtClean="0"/>
              <a:t>Fortune 500 company</a:t>
            </a:r>
          </a:p>
          <a:p>
            <a:pPr marL="179388" indent="-179388" eaLnBrk="1" hangingPunct="1">
              <a:spcBef>
                <a:spcPct val="40000"/>
              </a:spcBef>
            </a:pPr>
            <a:endParaRPr lang="en-GB" altLang="fi-FI" smtClean="0"/>
          </a:p>
          <a:p>
            <a:pPr marL="179388" indent="-179388" eaLnBrk="1" hangingPunct="1">
              <a:spcBef>
                <a:spcPts val="863"/>
              </a:spcBef>
            </a:pPr>
            <a:endParaRPr lang="en-GB" altLang="fi-FI" smtClean="0"/>
          </a:p>
        </p:txBody>
      </p:sp>
      <p:sp>
        <p:nvSpPr>
          <p:cNvPr id="59396" name="Tijdelijke aanduiding voor tekst 17"/>
          <p:cNvSpPr>
            <a:spLocks noGrp="1"/>
          </p:cNvSpPr>
          <p:nvPr>
            <p:ph type="body" sz="quarter" idx="15"/>
          </p:nvPr>
        </p:nvSpPr>
        <p:spPr bwMode="auto">
          <a:xfrm>
            <a:off x="4679950" y="2087563"/>
            <a:ext cx="4057650" cy="360362"/>
          </a:xfrm>
          <a:solidFill>
            <a:schemeClr val="accent1"/>
          </a:solidFill>
        </p:spPr>
        <p:txBody>
          <a:bodyPr wrap="square" numCol="1" anchorCtr="0" compatLnSpc="1">
            <a:prstTxWarp prst="textNoShape">
              <a:avLst/>
            </a:prstTxWarp>
          </a:bodyPr>
          <a:lstStyle/>
          <a:p>
            <a:pPr eaLnBrk="1" hangingPunct="1">
              <a:spcBef>
                <a:spcPct val="0"/>
              </a:spcBef>
            </a:pPr>
            <a:r>
              <a:rPr lang="en-GB" altLang="fi-FI" smtClean="0"/>
              <a:t>Tata Steel</a:t>
            </a:r>
          </a:p>
        </p:txBody>
      </p:sp>
      <p:pic>
        <p:nvPicPr>
          <p:cNvPr id="59397" name="Picture 2" descr="K:\Tata Steel\PG_Pressegespräch Gelsenkirchen\Pressemappe\Tata Steel-Pressegespräch_14082013\Tata Steel Gelsenkirchen_Stahlcoils.jpg"/>
          <p:cNvPicPr>
            <a:picLocks noChangeAspect="1" noChangeArrowheads="1"/>
          </p:cNvPicPr>
          <p:nvPr/>
        </p:nvPicPr>
        <p:blipFill>
          <a:blip r:embed="rId3">
            <a:extLst>
              <a:ext uri="{28A0092B-C50C-407E-A947-70E740481C1C}">
                <a14:useLocalDpi xmlns:a14="http://schemas.microsoft.com/office/drawing/2010/main" val="0"/>
              </a:ext>
            </a:extLst>
          </a:blip>
          <a:srcRect l="28490" b="4037"/>
          <a:stretch>
            <a:fillRect/>
          </a:stretch>
        </p:blipFill>
        <p:spPr bwMode="auto">
          <a:xfrm>
            <a:off x="411163" y="2054225"/>
            <a:ext cx="4024312"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8" name="Rectangle 2"/>
          <p:cNvSpPr>
            <a:spLocks noGrp="1" noChangeArrowheads="1"/>
          </p:cNvSpPr>
          <p:nvPr>
            <p:ph type="title"/>
          </p:nvPr>
        </p:nvSpPr>
        <p:spPr>
          <a:xfrm>
            <a:off x="404813" y="746125"/>
            <a:ext cx="8332787" cy="360363"/>
          </a:xfrm>
          <a:solidFill>
            <a:schemeClr val="accent1"/>
          </a:solidFill>
        </p:spPr>
        <p:txBody>
          <a:bodyPr/>
          <a:lstStyle/>
          <a:p>
            <a:pPr eaLnBrk="1" hangingPunct="1"/>
            <a:r>
              <a:rPr lang="en-GB" altLang="fi-FI" dirty="0">
                <a:solidFill>
                  <a:schemeClr val="bg1"/>
                </a:solidFill>
              </a:rPr>
              <a:t> </a:t>
            </a:r>
            <a:r>
              <a:rPr lang="en-GB" altLang="fi-FI" dirty="0" smtClean="0">
                <a:solidFill>
                  <a:schemeClr val="bg1"/>
                </a:solidFill>
              </a:rPr>
              <a:t>Introducing Tata Steel</a:t>
            </a:r>
          </a:p>
        </p:txBody>
      </p:sp>
      <p:sp>
        <p:nvSpPr>
          <p:cNvPr id="3" name="Slide Number Placeholder 2"/>
          <p:cNvSpPr>
            <a:spLocks noGrp="1"/>
          </p:cNvSpPr>
          <p:nvPr>
            <p:ph type="sldNum" sz="quarter" idx="17"/>
          </p:nvPr>
        </p:nvSpPr>
        <p:spPr/>
        <p:txBody>
          <a:bodyPr/>
          <a:lstStyle/>
          <a:p>
            <a:pPr>
              <a:defRPr/>
            </a:pPr>
            <a:fld id="{F86A774F-151F-47DA-ACD5-AE1B66599C8B}" type="slidenum">
              <a:rPr lang="en-GB" altLang="fi-FI" smtClean="0"/>
              <a:pPr>
                <a:defRPr/>
              </a:pPr>
              <a:t>2</a:t>
            </a:fld>
            <a:endParaRPr lang="en-GB" altLang="fi-FI"/>
          </a:p>
        </p:txBody>
      </p:sp>
    </p:spTree>
    <p:extLst>
      <p:ext uri="{BB962C8B-B14F-4D97-AF65-F5344CB8AC3E}">
        <p14:creationId xmlns:p14="http://schemas.microsoft.com/office/powerpoint/2010/main" val="3412566639"/>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7"/>
          <p:cNvSpPr>
            <a:spLocks noChangeArrowheads="1"/>
          </p:cNvSpPr>
          <p:nvPr/>
        </p:nvSpPr>
        <p:spPr bwMode="gray">
          <a:xfrm>
            <a:off x="404813" y="1201738"/>
            <a:ext cx="8532812" cy="358775"/>
          </a:xfrm>
          <a:prstGeom prst="rect">
            <a:avLst/>
          </a:prstGeom>
          <a:noFill/>
          <a:ln w="9525">
            <a:noFill/>
            <a:miter lim="800000"/>
            <a:headEnd/>
            <a:tailEnd/>
          </a:ln>
        </p:spPr>
        <p:txBody>
          <a:bodyPr lIns="0" tIns="0" rIns="0" bIns="0" anchor="ctr"/>
          <a:lstStyle/>
          <a:p>
            <a:pPr eaLnBrk="1" hangingPunct="1">
              <a:defRPr/>
            </a:pPr>
            <a:r>
              <a:rPr lang="en-GB" altLang="nl-NL" sz="2000" dirty="0">
                <a:solidFill>
                  <a:srgbClr val="000000"/>
                </a:solidFill>
                <a:latin typeface="+mn-lt"/>
                <a:cs typeface="Arial" charset="0"/>
              </a:rPr>
              <a:t>A global network serving demanding markets worldwide</a:t>
            </a:r>
          </a:p>
        </p:txBody>
      </p:sp>
      <p:grpSp>
        <p:nvGrpSpPr>
          <p:cNvPr id="61443" name="Group 343"/>
          <p:cNvGrpSpPr>
            <a:grpSpLocks/>
          </p:cNvGrpSpPr>
          <p:nvPr/>
        </p:nvGrpSpPr>
        <p:grpSpPr bwMode="auto">
          <a:xfrm>
            <a:off x="398463" y="1697038"/>
            <a:ext cx="8602662" cy="4562475"/>
            <a:chOff x="398463" y="1696666"/>
            <a:chExt cx="8901112" cy="4562475"/>
          </a:xfrm>
        </p:grpSpPr>
        <p:sp>
          <p:nvSpPr>
            <p:cNvPr id="61447" name="Rectangle 270"/>
            <p:cNvSpPr>
              <a:spLocks noChangeAspect="1" noChangeArrowheads="1"/>
            </p:cNvSpPr>
            <p:nvPr/>
          </p:nvSpPr>
          <p:spPr bwMode="auto">
            <a:xfrm>
              <a:off x="7926388" y="1696666"/>
              <a:ext cx="1373187"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GB" altLang="nl-NL" sz="1400">
                  <a:solidFill>
                    <a:srgbClr val="3D7EDB"/>
                  </a:solidFill>
                </a:rPr>
                <a:t>Western </a:t>
              </a:r>
              <a:br>
                <a:rPr lang="en-GB" altLang="nl-NL" sz="1400">
                  <a:solidFill>
                    <a:srgbClr val="3D7EDB"/>
                  </a:solidFill>
                </a:rPr>
              </a:br>
              <a:r>
                <a:rPr lang="en-GB" altLang="nl-NL" sz="1400">
                  <a:solidFill>
                    <a:srgbClr val="3D7EDB"/>
                  </a:solidFill>
                </a:rPr>
                <a:t>Europe</a:t>
              </a:r>
              <a:endParaRPr lang="de-DE" altLang="nl-NL" sz="1400">
                <a:solidFill>
                  <a:srgbClr val="3D7EDB"/>
                </a:solidFill>
              </a:endParaRPr>
            </a:p>
          </p:txBody>
        </p:sp>
        <p:grpSp>
          <p:nvGrpSpPr>
            <p:cNvPr id="61448" name="Group 2"/>
            <p:cNvGrpSpPr>
              <a:grpSpLocks noChangeAspect="1"/>
            </p:cNvGrpSpPr>
            <p:nvPr/>
          </p:nvGrpSpPr>
          <p:grpSpPr bwMode="auto">
            <a:xfrm>
              <a:off x="576263" y="1831603"/>
              <a:ext cx="7766050" cy="4427538"/>
              <a:chOff x="157" y="845"/>
              <a:chExt cx="5445" cy="3104"/>
            </a:xfrm>
          </p:grpSpPr>
          <p:sp>
            <p:nvSpPr>
              <p:cNvPr id="61525" name="Freeform 2"/>
              <p:cNvSpPr>
                <a:spLocks/>
              </p:cNvSpPr>
              <p:nvPr/>
            </p:nvSpPr>
            <p:spPr bwMode="gray">
              <a:xfrm>
                <a:off x="3007" y="1084"/>
                <a:ext cx="2595" cy="973"/>
              </a:xfrm>
              <a:custGeom>
                <a:avLst/>
                <a:gdLst>
                  <a:gd name="T0" fmla="*/ 1101119524 w 2645"/>
                  <a:gd name="T1" fmla="*/ 2147483646 h 848"/>
                  <a:gd name="T2" fmla="*/ 1101119524 w 2645"/>
                  <a:gd name="T3" fmla="*/ 2147483646 h 848"/>
                  <a:gd name="T4" fmla="*/ 1101119524 w 2645"/>
                  <a:gd name="T5" fmla="*/ 2147483646 h 848"/>
                  <a:gd name="T6" fmla="*/ 1101119524 w 2645"/>
                  <a:gd name="T7" fmla="*/ 2147483646 h 848"/>
                  <a:gd name="T8" fmla="*/ 1101119524 w 2645"/>
                  <a:gd name="T9" fmla="*/ 2147483646 h 848"/>
                  <a:gd name="T10" fmla="*/ 1101119524 w 2645"/>
                  <a:gd name="T11" fmla="*/ 2147483646 h 848"/>
                  <a:gd name="T12" fmla="*/ 1101119524 w 2645"/>
                  <a:gd name="T13" fmla="*/ 2147483646 h 848"/>
                  <a:gd name="T14" fmla="*/ 1101119524 w 2645"/>
                  <a:gd name="T15" fmla="*/ 2147483646 h 848"/>
                  <a:gd name="T16" fmla="*/ 1101119524 w 2645"/>
                  <a:gd name="T17" fmla="*/ 2147483646 h 848"/>
                  <a:gd name="T18" fmla="*/ 1101119524 w 2645"/>
                  <a:gd name="T19" fmla="*/ 2147483646 h 848"/>
                  <a:gd name="T20" fmla="*/ 1101119524 w 2645"/>
                  <a:gd name="T21" fmla="*/ 2147483646 h 848"/>
                  <a:gd name="T22" fmla="*/ 1101119524 w 2645"/>
                  <a:gd name="T23" fmla="*/ 2147483646 h 848"/>
                  <a:gd name="T24" fmla="*/ 1101119524 w 2645"/>
                  <a:gd name="T25" fmla="*/ 2147483646 h 848"/>
                  <a:gd name="T26" fmla="*/ 1101119524 w 2645"/>
                  <a:gd name="T27" fmla="*/ 2147483646 h 848"/>
                  <a:gd name="T28" fmla="*/ 1101119524 w 2645"/>
                  <a:gd name="T29" fmla="*/ 2147483646 h 848"/>
                  <a:gd name="T30" fmla="*/ 1101119524 w 2645"/>
                  <a:gd name="T31" fmla="*/ 2147483646 h 848"/>
                  <a:gd name="T32" fmla="*/ 1101119524 w 2645"/>
                  <a:gd name="T33" fmla="*/ 2147483646 h 848"/>
                  <a:gd name="T34" fmla="*/ 1101119524 w 2645"/>
                  <a:gd name="T35" fmla="*/ 2147483646 h 848"/>
                  <a:gd name="T36" fmla="*/ 1101119524 w 2645"/>
                  <a:gd name="T37" fmla="*/ 2147483646 h 848"/>
                  <a:gd name="T38" fmla="*/ 1101119524 w 2645"/>
                  <a:gd name="T39" fmla="*/ 2147483646 h 848"/>
                  <a:gd name="T40" fmla="*/ 1101119524 w 2645"/>
                  <a:gd name="T41" fmla="*/ 2147483646 h 848"/>
                  <a:gd name="T42" fmla="*/ 1101119524 w 2645"/>
                  <a:gd name="T43" fmla="*/ 2147483646 h 848"/>
                  <a:gd name="T44" fmla="*/ 1101119524 w 2645"/>
                  <a:gd name="T45" fmla="*/ 2147483646 h 848"/>
                  <a:gd name="T46" fmla="*/ 1101119524 w 2645"/>
                  <a:gd name="T47" fmla="*/ 2147483646 h 848"/>
                  <a:gd name="T48" fmla="*/ 1101119524 w 2645"/>
                  <a:gd name="T49" fmla="*/ 2147483646 h 848"/>
                  <a:gd name="T50" fmla="*/ 1101119524 w 2645"/>
                  <a:gd name="T51" fmla="*/ 2147483646 h 848"/>
                  <a:gd name="T52" fmla="*/ 1101119524 w 2645"/>
                  <a:gd name="T53" fmla="*/ 2147483646 h 848"/>
                  <a:gd name="T54" fmla="*/ 1101119524 w 2645"/>
                  <a:gd name="T55" fmla="*/ 2147483646 h 848"/>
                  <a:gd name="T56" fmla="*/ 1101119524 w 2645"/>
                  <a:gd name="T57" fmla="*/ 2147483646 h 848"/>
                  <a:gd name="T58" fmla="*/ 1101119524 w 2645"/>
                  <a:gd name="T59" fmla="*/ 2147483646 h 848"/>
                  <a:gd name="T60" fmla="*/ 1101119524 w 2645"/>
                  <a:gd name="T61" fmla="*/ 2147483646 h 848"/>
                  <a:gd name="T62" fmla="*/ 1101119524 w 2645"/>
                  <a:gd name="T63" fmla="*/ 2147483646 h 848"/>
                  <a:gd name="T64" fmla="*/ 1101119524 w 2645"/>
                  <a:gd name="T65" fmla="*/ 2147483646 h 848"/>
                  <a:gd name="T66" fmla="*/ 1101119524 w 2645"/>
                  <a:gd name="T67" fmla="*/ 2147483646 h 848"/>
                  <a:gd name="T68" fmla="*/ 1101119524 w 2645"/>
                  <a:gd name="T69" fmla="*/ 2147483646 h 848"/>
                  <a:gd name="T70" fmla="*/ 1101119524 w 2645"/>
                  <a:gd name="T71" fmla="*/ 2147483646 h 848"/>
                  <a:gd name="T72" fmla="*/ 1101119524 w 2645"/>
                  <a:gd name="T73" fmla="*/ 2147483646 h 848"/>
                  <a:gd name="T74" fmla="*/ 1101119524 w 2645"/>
                  <a:gd name="T75" fmla="*/ 2147483646 h 848"/>
                  <a:gd name="T76" fmla="*/ 1101119524 w 2645"/>
                  <a:gd name="T77" fmla="*/ 2147483646 h 848"/>
                  <a:gd name="T78" fmla="*/ 1101119524 w 2645"/>
                  <a:gd name="T79" fmla="*/ 2147483646 h 848"/>
                  <a:gd name="T80" fmla="*/ 1101119524 w 2645"/>
                  <a:gd name="T81" fmla="*/ 2147483646 h 848"/>
                  <a:gd name="T82" fmla="*/ 1101119524 w 2645"/>
                  <a:gd name="T83" fmla="*/ 2147483646 h 848"/>
                  <a:gd name="T84" fmla="*/ 1101119524 w 2645"/>
                  <a:gd name="T85" fmla="*/ 2147483646 h 848"/>
                  <a:gd name="T86" fmla="*/ 1101119524 w 2645"/>
                  <a:gd name="T87" fmla="*/ 2147483646 h 848"/>
                  <a:gd name="T88" fmla="*/ 1101119524 w 2645"/>
                  <a:gd name="T89" fmla="*/ 2147483646 h 848"/>
                  <a:gd name="T90" fmla="*/ 1101119524 w 2645"/>
                  <a:gd name="T91" fmla="*/ 2147483646 h 848"/>
                  <a:gd name="T92" fmla="*/ 1101119524 w 2645"/>
                  <a:gd name="T93" fmla="*/ 2147483646 h 848"/>
                  <a:gd name="T94" fmla="*/ 1101119524 w 2645"/>
                  <a:gd name="T95" fmla="*/ 2147483646 h 848"/>
                  <a:gd name="T96" fmla="*/ 1101119524 w 2645"/>
                  <a:gd name="T97" fmla="*/ 2147483646 h 848"/>
                  <a:gd name="T98" fmla="*/ 1101119524 w 2645"/>
                  <a:gd name="T99" fmla="*/ 2147483646 h 848"/>
                  <a:gd name="T100" fmla="*/ 1101119524 w 2645"/>
                  <a:gd name="T101" fmla="*/ 2147483646 h 848"/>
                  <a:gd name="T102" fmla="*/ 1101119524 w 2645"/>
                  <a:gd name="T103" fmla="*/ 2147483646 h 848"/>
                  <a:gd name="T104" fmla="*/ 1101119524 w 2645"/>
                  <a:gd name="T105" fmla="*/ 2147483646 h 848"/>
                  <a:gd name="T106" fmla="*/ 1101119524 w 2645"/>
                  <a:gd name="T107" fmla="*/ 2147483646 h 848"/>
                  <a:gd name="T108" fmla="*/ 1101119524 w 2645"/>
                  <a:gd name="T109" fmla="*/ 2147483646 h 848"/>
                  <a:gd name="T110" fmla="*/ 1101119524 w 2645"/>
                  <a:gd name="T111" fmla="*/ 2147483646 h 848"/>
                  <a:gd name="T112" fmla="*/ 1101119524 w 2645"/>
                  <a:gd name="T113" fmla="*/ 2147483646 h 848"/>
                  <a:gd name="T114" fmla="*/ 1101119524 w 2645"/>
                  <a:gd name="T115" fmla="*/ 2147483646 h 84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645"/>
                  <a:gd name="T175" fmla="*/ 0 h 848"/>
                  <a:gd name="T176" fmla="*/ 2645 w 2645"/>
                  <a:gd name="T177" fmla="*/ 848 h 84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645" h="848">
                    <a:moveTo>
                      <a:pt x="0" y="603"/>
                    </a:moveTo>
                    <a:lnTo>
                      <a:pt x="0" y="603"/>
                    </a:lnTo>
                    <a:lnTo>
                      <a:pt x="23" y="583"/>
                    </a:lnTo>
                    <a:lnTo>
                      <a:pt x="16" y="592"/>
                    </a:lnTo>
                    <a:lnTo>
                      <a:pt x="24" y="594"/>
                    </a:lnTo>
                    <a:lnTo>
                      <a:pt x="23" y="554"/>
                    </a:lnTo>
                    <a:lnTo>
                      <a:pt x="31" y="536"/>
                    </a:lnTo>
                    <a:lnTo>
                      <a:pt x="45" y="533"/>
                    </a:lnTo>
                    <a:lnTo>
                      <a:pt x="70" y="550"/>
                    </a:lnTo>
                    <a:lnTo>
                      <a:pt x="75" y="517"/>
                    </a:lnTo>
                    <a:lnTo>
                      <a:pt x="65" y="518"/>
                    </a:lnTo>
                    <a:lnTo>
                      <a:pt x="59" y="499"/>
                    </a:lnTo>
                    <a:lnTo>
                      <a:pt x="164" y="481"/>
                    </a:lnTo>
                    <a:lnTo>
                      <a:pt x="139" y="474"/>
                    </a:lnTo>
                    <a:lnTo>
                      <a:pt x="140" y="465"/>
                    </a:lnTo>
                    <a:lnTo>
                      <a:pt x="124" y="468"/>
                    </a:lnTo>
                    <a:lnTo>
                      <a:pt x="185" y="417"/>
                    </a:lnTo>
                    <a:lnTo>
                      <a:pt x="158" y="365"/>
                    </a:lnTo>
                    <a:lnTo>
                      <a:pt x="163" y="341"/>
                    </a:lnTo>
                    <a:lnTo>
                      <a:pt x="148" y="312"/>
                    </a:lnTo>
                    <a:lnTo>
                      <a:pt x="160" y="297"/>
                    </a:lnTo>
                    <a:lnTo>
                      <a:pt x="139" y="275"/>
                    </a:lnTo>
                    <a:lnTo>
                      <a:pt x="146" y="257"/>
                    </a:lnTo>
                    <a:lnTo>
                      <a:pt x="174" y="236"/>
                    </a:lnTo>
                    <a:lnTo>
                      <a:pt x="190" y="234"/>
                    </a:lnTo>
                    <a:lnTo>
                      <a:pt x="210" y="239"/>
                    </a:lnTo>
                    <a:lnTo>
                      <a:pt x="193" y="243"/>
                    </a:lnTo>
                    <a:lnTo>
                      <a:pt x="206" y="250"/>
                    </a:lnTo>
                    <a:lnTo>
                      <a:pt x="252" y="253"/>
                    </a:lnTo>
                    <a:lnTo>
                      <a:pt x="334" y="296"/>
                    </a:lnTo>
                    <a:lnTo>
                      <a:pt x="335" y="317"/>
                    </a:lnTo>
                    <a:lnTo>
                      <a:pt x="300" y="334"/>
                    </a:lnTo>
                    <a:lnTo>
                      <a:pt x="191" y="309"/>
                    </a:lnTo>
                    <a:lnTo>
                      <a:pt x="236" y="339"/>
                    </a:lnTo>
                    <a:lnTo>
                      <a:pt x="234" y="375"/>
                    </a:lnTo>
                    <a:lnTo>
                      <a:pt x="278" y="392"/>
                    </a:lnTo>
                    <a:lnTo>
                      <a:pt x="289" y="389"/>
                    </a:lnTo>
                    <a:lnTo>
                      <a:pt x="284" y="375"/>
                    </a:lnTo>
                    <a:lnTo>
                      <a:pt x="264" y="369"/>
                    </a:lnTo>
                    <a:lnTo>
                      <a:pt x="268" y="357"/>
                    </a:lnTo>
                    <a:lnTo>
                      <a:pt x="288" y="370"/>
                    </a:lnTo>
                    <a:lnTo>
                      <a:pt x="330" y="375"/>
                    </a:lnTo>
                    <a:lnTo>
                      <a:pt x="313" y="347"/>
                    </a:lnTo>
                    <a:lnTo>
                      <a:pt x="353" y="323"/>
                    </a:lnTo>
                    <a:lnTo>
                      <a:pt x="381" y="339"/>
                    </a:lnTo>
                    <a:lnTo>
                      <a:pt x="380" y="276"/>
                    </a:lnTo>
                    <a:lnTo>
                      <a:pt x="368" y="267"/>
                    </a:lnTo>
                    <a:lnTo>
                      <a:pt x="416" y="281"/>
                    </a:lnTo>
                    <a:lnTo>
                      <a:pt x="419" y="288"/>
                    </a:lnTo>
                    <a:lnTo>
                      <a:pt x="393" y="299"/>
                    </a:lnTo>
                    <a:lnTo>
                      <a:pt x="419" y="320"/>
                    </a:lnTo>
                    <a:lnTo>
                      <a:pt x="441" y="297"/>
                    </a:lnTo>
                    <a:lnTo>
                      <a:pt x="531" y="260"/>
                    </a:lnTo>
                    <a:lnTo>
                      <a:pt x="544" y="257"/>
                    </a:lnTo>
                    <a:lnTo>
                      <a:pt x="531" y="264"/>
                    </a:lnTo>
                    <a:lnTo>
                      <a:pt x="546" y="282"/>
                    </a:lnTo>
                    <a:lnTo>
                      <a:pt x="610" y="257"/>
                    </a:lnTo>
                    <a:lnTo>
                      <a:pt x="624" y="276"/>
                    </a:lnTo>
                    <a:lnTo>
                      <a:pt x="640" y="261"/>
                    </a:lnTo>
                    <a:lnTo>
                      <a:pt x="631" y="242"/>
                    </a:lnTo>
                    <a:lnTo>
                      <a:pt x="640" y="235"/>
                    </a:lnTo>
                    <a:lnTo>
                      <a:pt x="690" y="245"/>
                    </a:lnTo>
                    <a:lnTo>
                      <a:pt x="754" y="280"/>
                    </a:lnTo>
                    <a:lnTo>
                      <a:pt x="767" y="263"/>
                    </a:lnTo>
                    <a:lnTo>
                      <a:pt x="753" y="245"/>
                    </a:lnTo>
                    <a:lnTo>
                      <a:pt x="733" y="241"/>
                    </a:lnTo>
                    <a:lnTo>
                      <a:pt x="741" y="212"/>
                    </a:lnTo>
                    <a:lnTo>
                      <a:pt x="728" y="208"/>
                    </a:lnTo>
                    <a:lnTo>
                      <a:pt x="733" y="196"/>
                    </a:lnTo>
                    <a:lnTo>
                      <a:pt x="756" y="182"/>
                    </a:lnTo>
                    <a:lnTo>
                      <a:pt x="771" y="148"/>
                    </a:lnTo>
                    <a:lnTo>
                      <a:pt x="806" y="148"/>
                    </a:lnTo>
                    <a:lnTo>
                      <a:pt x="821" y="153"/>
                    </a:lnTo>
                    <a:lnTo>
                      <a:pt x="808" y="189"/>
                    </a:lnTo>
                    <a:lnTo>
                      <a:pt x="822" y="208"/>
                    </a:lnTo>
                    <a:lnTo>
                      <a:pt x="818" y="257"/>
                    </a:lnTo>
                    <a:lnTo>
                      <a:pt x="835" y="274"/>
                    </a:lnTo>
                    <a:lnTo>
                      <a:pt x="829" y="292"/>
                    </a:lnTo>
                    <a:lnTo>
                      <a:pt x="803" y="305"/>
                    </a:lnTo>
                    <a:lnTo>
                      <a:pt x="811" y="312"/>
                    </a:lnTo>
                    <a:lnTo>
                      <a:pt x="777" y="319"/>
                    </a:lnTo>
                    <a:lnTo>
                      <a:pt x="812" y="331"/>
                    </a:lnTo>
                    <a:lnTo>
                      <a:pt x="854" y="292"/>
                    </a:lnTo>
                    <a:lnTo>
                      <a:pt x="849" y="267"/>
                    </a:lnTo>
                    <a:lnTo>
                      <a:pt x="862" y="263"/>
                    </a:lnTo>
                    <a:lnTo>
                      <a:pt x="884" y="259"/>
                    </a:lnTo>
                    <a:lnTo>
                      <a:pt x="894" y="273"/>
                    </a:lnTo>
                    <a:lnTo>
                      <a:pt x="893" y="291"/>
                    </a:lnTo>
                    <a:lnTo>
                      <a:pt x="919" y="297"/>
                    </a:lnTo>
                    <a:lnTo>
                      <a:pt x="900" y="290"/>
                    </a:lnTo>
                    <a:lnTo>
                      <a:pt x="908" y="280"/>
                    </a:lnTo>
                    <a:lnTo>
                      <a:pt x="900" y="263"/>
                    </a:lnTo>
                    <a:lnTo>
                      <a:pt x="840" y="253"/>
                    </a:lnTo>
                    <a:lnTo>
                      <a:pt x="849" y="214"/>
                    </a:lnTo>
                    <a:lnTo>
                      <a:pt x="828" y="189"/>
                    </a:lnTo>
                    <a:lnTo>
                      <a:pt x="858" y="167"/>
                    </a:lnTo>
                    <a:lnTo>
                      <a:pt x="854" y="152"/>
                    </a:lnTo>
                    <a:lnTo>
                      <a:pt x="868" y="160"/>
                    </a:lnTo>
                    <a:lnTo>
                      <a:pt x="861" y="191"/>
                    </a:lnTo>
                    <a:lnTo>
                      <a:pt x="871" y="196"/>
                    </a:lnTo>
                    <a:lnTo>
                      <a:pt x="911" y="205"/>
                    </a:lnTo>
                    <a:lnTo>
                      <a:pt x="874" y="179"/>
                    </a:lnTo>
                    <a:lnTo>
                      <a:pt x="903" y="180"/>
                    </a:lnTo>
                    <a:lnTo>
                      <a:pt x="897" y="170"/>
                    </a:lnTo>
                    <a:lnTo>
                      <a:pt x="911" y="165"/>
                    </a:lnTo>
                    <a:lnTo>
                      <a:pt x="986" y="186"/>
                    </a:lnTo>
                    <a:lnTo>
                      <a:pt x="971" y="199"/>
                    </a:lnTo>
                    <a:lnTo>
                      <a:pt x="970" y="219"/>
                    </a:lnTo>
                    <a:lnTo>
                      <a:pt x="985" y="230"/>
                    </a:lnTo>
                    <a:lnTo>
                      <a:pt x="994" y="186"/>
                    </a:lnTo>
                    <a:lnTo>
                      <a:pt x="952" y="162"/>
                    </a:lnTo>
                    <a:lnTo>
                      <a:pt x="943" y="132"/>
                    </a:lnTo>
                    <a:lnTo>
                      <a:pt x="1038" y="120"/>
                    </a:lnTo>
                    <a:lnTo>
                      <a:pt x="1026" y="90"/>
                    </a:lnTo>
                    <a:lnTo>
                      <a:pt x="1038" y="97"/>
                    </a:lnTo>
                    <a:lnTo>
                      <a:pt x="1055" y="87"/>
                    </a:lnTo>
                    <a:lnTo>
                      <a:pt x="1043" y="82"/>
                    </a:lnTo>
                    <a:lnTo>
                      <a:pt x="1143" y="60"/>
                    </a:lnTo>
                    <a:lnTo>
                      <a:pt x="1134" y="52"/>
                    </a:lnTo>
                    <a:lnTo>
                      <a:pt x="1181" y="50"/>
                    </a:lnTo>
                    <a:lnTo>
                      <a:pt x="1180" y="57"/>
                    </a:lnTo>
                    <a:lnTo>
                      <a:pt x="1192" y="57"/>
                    </a:lnTo>
                    <a:lnTo>
                      <a:pt x="1226" y="48"/>
                    </a:lnTo>
                    <a:lnTo>
                      <a:pt x="1240" y="54"/>
                    </a:lnTo>
                    <a:lnTo>
                      <a:pt x="1226" y="41"/>
                    </a:lnTo>
                    <a:lnTo>
                      <a:pt x="1264" y="39"/>
                    </a:lnTo>
                    <a:lnTo>
                      <a:pt x="1264" y="22"/>
                    </a:lnTo>
                    <a:lnTo>
                      <a:pt x="1309" y="0"/>
                    </a:lnTo>
                    <a:lnTo>
                      <a:pt x="1340" y="13"/>
                    </a:lnTo>
                    <a:lnTo>
                      <a:pt x="1313" y="25"/>
                    </a:lnTo>
                    <a:lnTo>
                      <a:pt x="1359" y="24"/>
                    </a:lnTo>
                    <a:lnTo>
                      <a:pt x="1341" y="41"/>
                    </a:lnTo>
                    <a:lnTo>
                      <a:pt x="1417" y="32"/>
                    </a:lnTo>
                    <a:lnTo>
                      <a:pt x="1460" y="57"/>
                    </a:lnTo>
                    <a:lnTo>
                      <a:pt x="1452" y="67"/>
                    </a:lnTo>
                    <a:lnTo>
                      <a:pt x="1439" y="62"/>
                    </a:lnTo>
                    <a:lnTo>
                      <a:pt x="1458" y="70"/>
                    </a:lnTo>
                    <a:lnTo>
                      <a:pt x="1448" y="86"/>
                    </a:lnTo>
                    <a:lnTo>
                      <a:pt x="1309" y="160"/>
                    </a:lnTo>
                    <a:lnTo>
                      <a:pt x="1354" y="150"/>
                    </a:lnTo>
                    <a:lnTo>
                      <a:pt x="1344" y="140"/>
                    </a:lnTo>
                    <a:lnTo>
                      <a:pt x="1414" y="126"/>
                    </a:lnTo>
                    <a:lnTo>
                      <a:pt x="1394" y="128"/>
                    </a:lnTo>
                    <a:lnTo>
                      <a:pt x="1399" y="116"/>
                    </a:lnTo>
                    <a:lnTo>
                      <a:pt x="1439" y="126"/>
                    </a:lnTo>
                    <a:lnTo>
                      <a:pt x="1444" y="116"/>
                    </a:lnTo>
                    <a:lnTo>
                      <a:pt x="1453" y="140"/>
                    </a:lnTo>
                    <a:lnTo>
                      <a:pt x="1472" y="141"/>
                    </a:lnTo>
                    <a:lnTo>
                      <a:pt x="1456" y="132"/>
                    </a:lnTo>
                    <a:lnTo>
                      <a:pt x="1492" y="125"/>
                    </a:lnTo>
                    <a:lnTo>
                      <a:pt x="1536" y="132"/>
                    </a:lnTo>
                    <a:lnTo>
                      <a:pt x="1532" y="140"/>
                    </a:lnTo>
                    <a:lnTo>
                      <a:pt x="1572" y="148"/>
                    </a:lnTo>
                    <a:lnTo>
                      <a:pt x="1605" y="146"/>
                    </a:lnTo>
                    <a:lnTo>
                      <a:pt x="1606" y="122"/>
                    </a:lnTo>
                    <a:lnTo>
                      <a:pt x="1617" y="121"/>
                    </a:lnTo>
                    <a:lnTo>
                      <a:pt x="1703" y="146"/>
                    </a:lnTo>
                    <a:lnTo>
                      <a:pt x="1690" y="186"/>
                    </a:lnTo>
                    <a:lnTo>
                      <a:pt x="1730" y="212"/>
                    </a:lnTo>
                    <a:lnTo>
                      <a:pt x="1753" y="176"/>
                    </a:lnTo>
                    <a:lnTo>
                      <a:pt x="1766" y="191"/>
                    </a:lnTo>
                    <a:lnTo>
                      <a:pt x="1796" y="186"/>
                    </a:lnTo>
                    <a:lnTo>
                      <a:pt x="1835" y="199"/>
                    </a:lnTo>
                    <a:lnTo>
                      <a:pt x="1864" y="190"/>
                    </a:lnTo>
                    <a:lnTo>
                      <a:pt x="1862" y="176"/>
                    </a:lnTo>
                    <a:lnTo>
                      <a:pt x="1883" y="150"/>
                    </a:lnTo>
                    <a:lnTo>
                      <a:pt x="2012" y="169"/>
                    </a:lnTo>
                    <a:lnTo>
                      <a:pt x="2020" y="180"/>
                    </a:lnTo>
                    <a:lnTo>
                      <a:pt x="2004" y="184"/>
                    </a:lnTo>
                    <a:lnTo>
                      <a:pt x="2046" y="190"/>
                    </a:lnTo>
                    <a:lnTo>
                      <a:pt x="2061" y="208"/>
                    </a:lnTo>
                    <a:lnTo>
                      <a:pt x="2158" y="205"/>
                    </a:lnTo>
                    <a:lnTo>
                      <a:pt x="2177" y="219"/>
                    </a:lnTo>
                    <a:lnTo>
                      <a:pt x="2170" y="236"/>
                    </a:lnTo>
                    <a:lnTo>
                      <a:pt x="2197" y="249"/>
                    </a:lnTo>
                    <a:lnTo>
                      <a:pt x="2212" y="239"/>
                    </a:lnTo>
                    <a:lnTo>
                      <a:pt x="2281" y="246"/>
                    </a:lnTo>
                    <a:lnTo>
                      <a:pt x="2295" y="236"/>
                    </a:lnTo>
                    <a:lnTo>
                      <a:pt x="2304" y="251"/>
                    </a:lnTo>
                    <a:lnTo>
                      <a:pt x="2333" y="264"/>
                    </a:lnTo>
                    <a:lnTo>
                      <a:pt x="2345" y="255"/>
                    </a:lnTo>
                    <a:lnTo>
                      <a:pt x="2332" y="242"/>
                    </a:lnTo>
                    <a:lnTo>
                      <a:pt x="2340" y="230"/>
                    </a:lnTo>
                    <a:lnTo>
                      <a:pt x="2461" y="248"/>
                    </a:lnTo>
                    <a:lnTo>
                      <a:pt x="2539" y="292"/>
                    </a:lnTo>
                    <a:lnTo>
                      <a:pt x="2557" y="292"/>
                    </a:lnTo>
                    <a:lnTo>
                      <a:pt x="2577" y="329"/>
                    </a:lnTo>
                    <a:lnTo>
                      <a:pt x="2569" y="309"/>
                    </a:lnTo>
                    <a:lnTo>
                      <a:pt x="2582" y="307"/>
                    </a:lnTo>
                    <a:lnTo>
                      <a:pt x="2590" y="315"/>
                    </a:lnTo>
                    <a:lnTo>
                      <a:pt x="2612" y="312"/>
                    </a:lnTo>
                    <a:lnTo>
                      <a:pt x="2645" y="334"/>
                    </a:lnTo>
                    <a:lnTo>
                      <a:pt x="2599" y="356"/>
                    </a:lnTo>
                    <a:lnTo>
                      <a:pt x="2608" y="363"/>
                    </a:lnTo>
                    <a:lnTo>
                      <a:pt x="2592" y="366"/>
                    </a:lnTo>
                    <a:lnTo>
                      <a:pt x="2605" y="377"/>
                    </a:lnTo>
                    <a:lnTo>
                      <a:pt x="2577" y="377"/>
                    </a:lnTo>
                    <a:lnTo>
                      <a:pt x="2569" y="363"/>
                    </a:lnTo>
                    <a:lnTo>
                      <a:pt x="2557" y="368"/>
                    </a:lnTo>
                    <a:lnTo>
                      <a:pt x="2539" y="347"/>
                    </a:lnTo>
                    <a:lnTo>
                      <a:pt x="2508" y="348"/>
                    </a:lnTo>
                    <a:lnTo>
                      <a:pt x="2500" y="334"/>
                    </a:lnTo>
                    <a:lnTo>
                      <a:pt x="2507" y="329"/>
                    </a:lnTo>
                    <a:lnTo>
                      <a:pt x="2495" y="329"/>
                    </a:lnTo>
                    <a:lnTo>
                      <a:pt x="2485" y="334"/>
                    </a:lnTo>
                    <a:lnTo>
                      <a:pt x="2497" y="348"/>
                    </a:lnTo>
                    <a:lnTo>
                      <a:pt x="2489" y="357"/>
                    </a:lnTo>
                    <a:lnTo>
                      <a:pt x="2462" y="371"/>
                    </a:lnTo>
                    <a:lnTo>
                      <a:pt x="2445" y="369"/>
                    </a:lnTo>
                    <a:lnTo>
                      <a:pt x="2474" y="410"/>
                    </a:lnTo>
                    <a:lnTo>
                      <a:pt x="2470" y="426"/>
                    </a:lnTo>
                    <a:lnTo>
                      <a:pt x="2439" y="415"/>
                    </a:lnTo>
                    <a:lnTo>
                      <a:pt x="2440" y="420"/>
                    </a:lnTo>
                    <a:lnTo>
                      <a:pt x="2384" y="441"/>
                    </a:lnTo>
                    <a:lnTo>
                      <a:pt x="2334" y="483"/>
                    </a:lnTo>
                    <a:lnTo>
                      <a:pt x="2301" y="467"/>
                    </a:lnTo>
                    <a:lnTo>
                      <a:pt x="2269" y="484"/>
                    </a:lnTo>
                    <a:lnTo>
                      <a:pt x="2269" y="469"/>
                    </a:lnTo>
                    <a:lnTo>
                      <a:pt x="2252" y="485"/>
                    </a:lnTo>
                    <a:lnTo>
                      <a:pt x="2229" y="484"/>
                    </a:lnTo>
                    <a:lnTo>
                      <a:pt x="2207" y="525"/>
                    </a:lnTo>
                    <a:lnTo>
                      <a:pt x="2225" y="533"/>
                    </a:lnTo>
                    <a:lnTo>
                      <a:pt x="2217" y="545"/>
                    </a:lnTo>
                    <a:lnTo>
                      <a:pt x="2226" y="567"/>
                    </a:lnTo>
                    <a:lnTo>
                      <a:pt x="2211" y="564"/>
                    </a:lnTo>
                    <a:lnTo>
                      <a:pt x="2201" y="582"/>
                    </a:lnTo>
                    <a:lnTo>
                      <a:pt x="2207" y="599"/>
                    </a:lnTo>
                    <a:lnTo>
                      <a:pt x="2174" y="612"/>
                    </a:lnTo>
                    <a:lnTo>
                      <a:pt x="2177" y="631"/>
                    </a:lnTo>
                    <a:lnTo>
                      <a:pt x="2153" y="637"/>
                    </a:lnTo>
                    <a:lnTo>
                      <a:pt x="2146" y="657"/>
                    </a:lnTo>
                    <a:lnTo>
                      <a:pt x="2127" y="678"/>
                    </a:lnTo>
                    <a:lnTo>
                      <a:pt x="2109" y="599"/>
                    </a:lnTo>
                    <a:lnTo>
                      <a:pt x="2111" y="556"/>
                    </a:lnTo>
                    <a:lnTo>
                      <a:pt x="2127" y="530"/>
                    </a:lnTo>
                    <a:lnTo>
                      <a:pt x="2150" y="525"/>
                    </a:lnTo>
                    <a:lnTo>
                      <a:pt x="2205" y="472"/>
                    </a:lnTo>
                    <a:lnTo>
                      <a:pt x="2232" y="460"/>
                    </a:lnTo>
                    <a:lnTo>
                      <a:pt x="2240" y="429"/>
                    </a:lnTo>
                    <a:lnTo>
                      <a:pt x="2252" y="421"/>
                    </a:lnTo>
                    <a:lnTo>
                      <a:pt x="2231" y="420"/>
                    </a:lnTo>
                    <a:lnTo>
                      <a:pt x="2224" y="446"/>
                    </a:lnTo>
                    <a:lnTo>
                      <a:pt x="2178" y="468"/>
                    </a:lnTo>
                    <a:lnTo>
                      <a:pt x="2182" y="436"/>
                    </a:lnTo>
                    <a:lnTo>
                      <a:pt x="2132" y="443"/>
                    </a:lnTo>
                    <a:lnTo>
                      <a:pt x="2085" y="484"/>
                    </a:lnTo>
                    <a:lnTo>
                      <a:pt x="2095" y="502"/>
                    </a:lnTo>
                    <a:lnTo>
                      <a:pt x="2044" y="508"/>
                    </a:lnTo>
                    <a:lnTo>
                      <a:pt x="2037" y="503"/>
                    </a:lnTo>
                    <a:lnTo>
                      <a:pt x="2055" y="499"/>
                    </a:lnTo>
                    <a:lnTo>
                      <a:pt x="2014" y="489"/>
                    </a:lnTo>
                    <a:lnTo>
                      <a:pt x="2002" y="499"/>
                    </a:lnTo>
                    <a:lnTo>
                      <a:pt x="1907" y="500"/>
                    </a:lnTo>
                    <a:lnTo>
                      <a:pt x="1793" y="597"/>
                    </a:lnTo>
                    <a:lnTo>
                      <a:pt x="1816" y="602"/>
                    </a:lnTo>
                    <a:lnTo>
                      <a:pt x="1816" y="618"/>
                    </a:lnTo>
                    <a:lnTo>
                      <a:pt x="1829" y="608"/>
                    </a:lnTo>
                    <a:lnTo>
                      <a:pt x="1825" y="622"/>
                    </a:lnTo>
                    <a:lnTo>
                      <a:pt x="1843" y="614"/>
                    </a:lnTo>
                    <a:lnTo>
                      <a:pt x="1841" y="623"/>
                    </a:lnTo>
                    <a:lnTo>
                      <a:pt x="1847" y="608"/>
                    </a:lnTo>
                    <a:lnTo>
                      <a:pt x="1862" y="608"/>
                    </a:lnTo>
                    <a:lnTo>
                      <a:pt x="1886" y="629"/>
                    </a:lnTo>
                    <a:lnTo>
                      <a:pt x="1864" y="631"/>
                    </a:lnTo>
                    <a:lnTo>
                      <a:pt x="1883" y="637"/>
                    </a:lnTo>
                    <a:lnTo>
                      <a:pt x="1887" y="650"/>
                    </a:lnTo>
                    <a:lnTo>
                      <a:pt x="1874" y="681"/>
                    </a:lnTo>
                    <a:lnTo>
                      <a:pt x="1870" y="728"/>
                    </a:lnTo>
                    <a:lnTo>
                      <a:pt x="1790" y="824"/>
                    </a:lnTo>
                    <a:lnTo>
                      <a:pt x="1762" y="837"/>
                    </a:lnTo>
                    <a:lnTo>
                      <a:pt x="1740" y="824"/>
                    </a:lnTo>
                    <a:lnTo>
                      <a:pt x="1720" y="843"/>
                    </a:lnTo>
                    <a:lnTo>
                      <a:pt x="1720" y="839"/>
                    </a:lnTo>
                    <a:lnTo>
                      <a:pt x="1730" y="824"/>
                    </a:lnTo>
                    <a:lnTo>
                      <a:pt x="1725" y="800"/>
                    </a:lnTo>
                    <a:lnTo>
                      <a:pt x="1759" y="789"/>
                    </a:lnTo>
                    <a:lnTo>
                      <a:pt x="1786" y="725"/>
                    </a:lnTo>
                    <a:lnTo>
                      <a:pt x="1728" y="741"/>
                    </a:lnTo>
                    <a:lnTo>
                      <a:pt x="1720" y="716"/>
                    </a:lnTo>
                    <a:lnTo>
                      <a:pt x="1672" y="702"/>
                    </a:lnTo>
                    <a:lnTo>
                      <a:pt x="1644" y="637"/>
                    </a:lnTo>
                    <a:lnTo>
                      <a:pt x="1612" y="623"/>
                    </a:lnTo>
                    <a:lnTo>
                      <a:pt x="1556" y="641"/>
                    </a:lnTo>
                    <a:lnTo>
                      <a:pt x="1567" y="654"/>
                    </a:lnTo>
                    <a:lnTo>
                      <a:pt x="1544" y="695"/>
                    </a:lnTo>
                    <a:lnTo>
                      <a:pt x="1522" y="705"/>
                    </a:lnTo>
                    <a:lnTo>
                      <a:pt x="1497" y="696"/>
                    </a:lnTo>
                    <a:lnTo>
                      <a:pt x="1470" y="692"/>
                    </a:lnTo>
                    <a:lnTo>
                      <a:pt x="1396" y="710"/>
                    </a:lnTo>
                    <a:lnTo>
                      <a:pt x="1331" y="683"/>
                    </a:lnTo>
                    <a:lnTo>
                      <a:pt x="1291" y="688"/>
                    </a:lnTo>
                    <a:lnTo>
                      <a:pt x="1276" y="666"/>
                    </a:lnTo>
                    <a:lnTo>
                      <a:pt x="1234" y="650"/>
                    </a:lnTo>
                    <a:lnTo>
                      <a:pt x="1213" y="666"/>
                    </a:lnTo>
                    <a:lnTo>
                      <a:pt x="1212" y="696"/>
                    </a:lnTo>
                    <a:lnTo>
                      <a:pt x="1118" y="683"/>
                    </a:lnTo>
                    <a:lnTo>
                      <a:pt x="1069" y="710"/>
                    </a:lnTo>
                    <a:lnTo>
                      <a:pt x="1043" y="720"/>
                    </a:lnTo>
                    <a:lnTo>
                      <a:pt x="1010" y="699"/>
                    </a:lnTo>
                    <a:lnTo>
                      <a:pt x="990" y="711"/>
                    </a:lnTo>
                    <a:lnTo>
                      <a:pt x="950" y="696"/>
                    </a:lnTo>
                    <a:lnTo>
                      <a:pt x="936" y="695"/>
                    </a:lnTo>
                    <a:lnTo>
                      <a:pt x="924" y="672"/>
                    </a:lnTo>
                    <a:lnTo>
                      <a:pt x="903" y="672"/>
                    </a:lnTo>
                    <a:lnTo>
                      <a:pt x="894" y="676"/>
                    </a:lnTo>
                    <a:lnTo>
                      <a:pt x="876" y="658"/>
                    </a:lnTo>
                    <a:lnTo>
                      <a:pt x="866" y="663"/>
                    </a:lnTo>
                    <a:lnTo>
                      <a:pt x="855" y="669"/>
                    </a:lnTo>
                    <a:lnTo>
                      <a:pt x="811" y="633"/>
                    </a:lnTo>
                    <a:lnTo>
                      <a:pt x="799" y="629"/>
                    </a:lnTo>
                    <a:lnTo>
                      <a:pt x="769" y="602"/>
                    </a:lnTo>
                    <a:lnTo>
                      <a:pt x="741" y="618"/>
                    </a:lnTo>
                    <a:lnTo>
                      <a:pt x="737" y="607"/>
                    </a:lnTo>
                    <a:lnTo>
                      <a:pt x="696" y="607"/>
                    </a:lnTo>
                    <a:lnTo>
                      <a:pt x="680" y="586"/>
                    </a:lnTo>
                    <a:lnTo>
                      <a:pt x="659" y="587"/>
                    </a:lnTo>
                    <a:lnTo>
                      <a:pt x="651" y="595"/>
                    </a:lnTo>
                    <a:lnTo>
                      <a:pt x="624" y="600"/>
                    </a:lnTo>
                    <a:lnTo>
                      <a:pt x="616" y="595"/>
                    </a:lnTo>
                    <a:lnTo>
                      <a:pt x="605" y="611"/>
                    </a:lnTo>
                    <a:lnTo>
                      <a:pt x="598" y="607"/>
                    </a:lnTo>
                    <a:lnTo>
                      <a:pt x="565" y="612"/>
                    </a:lnTo>
                    <a:lnTo>
                      <a:pt x="554" y="607"/>
                    </a:lnTo>
                    <a:lnTo>
                      <a:pt x="550" y="612"/>
                    </a:lnTo>
                    <a:lnTo>
                      <a:pt x="567" y="629"/>
                    </a:lnTo>
                    <a:lnTo>
                      <a:pt x="555" y="639"/>
                    </a:lnTo>
                    <a:lnTo>
                      <a:pt x="558" y="654"/>
                    </a:lnTo>
                    <a:lnTo>
                      <a:pt x="575" y="654"/>
                    </a:lnTo>
                    <a:lnTo>
                      <a:pt x="583" y="669"/>
                    </a:lnTo>
                    <a:lnTo>
                      <a:pt x="578" y="678"/>
                    </a:lnTo>
                    <a:lnTo>
                      <a:pt x="565" y="672"/>
                    </a:lnTo>
                    <a:lnTo>
                      <a:pt x="554" y="678"/>
                    </a:lnTo>
                    <a:lnTo>
                      <a:pt x="544" y="673"/>
                    </a:lnTo>
                    <a:lnTo>
                      <a:pt x="539" y="663"/>
                    </a:lnTo>
                    <a:lnTo>
                      <a:pt x="527" y="669"/>
                    </a:lnTo>
                    <a:lnTo>
                      <a:pt x="516" y="664"/>
                    </a:lnTo>
                    <a:lnTo>
                      <a:pt x="507" y="672"/>
                    </a:lnTo>
                    <a:lnTo>
                      <a:pt x="491" y="674"/>
                    </a:lnTo>
                    <a:lnTo>
                      <a:pt x="483" y="663"/>
                    </a:lnTo>
                    <a:lnTo>
                      <a:pt x="434" y="660"/>
                    </a:lnTo>
                    <a:lnTo>
                      <a:pt x="427" y="666"/>
                    </a:lnTo>
                    <a:lnTo>
                      <a:pt x="422" y="665"/>
                    </a:lnTo>
                    <a:lnTo>
                      <a:pt x="415" y="677"/>
                    </a:lnTo>
                    <a:lnTo>
                      <a:pt x="416" y="688"/>
                    </a:lnTo>
                    <a:lnTo>
                      <a:pt x="410" y="689"/>
                    </a:lnTo>
                    <a:lnTo>
                      <a:pt x="406" y="678"/>
                    </a:lnTo>
                    <a:lnTo>
                      <a:pt x="399" y="680"/>
                    </a:lnTo>
                    <a:lnTo>
                      <a:pt x="396" y="712"/>
                    </a:lnTo>
                    <a:lnTo>
                      <a:pt x="404" y="723"/>
                    </a:lnTo>
                    <a:lnTo>
                      <a:pt x="404" y="731"/>
                    </a:lnTo>
                    <a:lnTo>
                      <a:pt x="412" y="730"/>
                    </a:lnTo>
                    <a:lnTo>
                      <a:pt x="422" y="727"/>
                    </a:lnTo>
                    <a:lnTo>
                      <a:pt x="431" y="741"/>
                    </a:lnTo>
                    <a:lnTo>
                      <a:pt x="439" y="750"/>
                    </a:lnTo>
                    <a:lnTo>
                      <a:pt x="446" y="762"/>
                    </a:lnTo>
                    <a:lnTo>
                      <a:pt x="457" y="766"/>
                    </a:lnTo>
                    <a:lnTo>
                      <a:pt x="443" y="776"/>
                    </a:lnTo>
                    <a:lnTo>
                      <a:pt x="432" y="767"/>
                    </a:lnTo>
                    <a:lnTo>
                      <a:pt x="422" y="804"/>
                    </a:lnTo>
                    <a:lnTo>
                      <a:pt x="435" y="813"/>
                    </a:lnTo>
                    <a:lnTo>
                      <a:pt x="445" y="848"/>
                    </a:lnTo>
                    <a:lnTo>
                      <a:pt x="435" y="843"/>
                    </a:lnTo>
                    <a:lnTo>
                      <a:pt x="424" y="839"/>
                    </a:lnTo>
                    <a:lnTo>
                      <a:pt x="412" y="837"/>
                    </a:lnTo>
                    <a:lnTo>
                      <a:pt x="404" y="832"/>
                    </a:lnTo>
                    <a:lnTo>
                      <a:pt x="396" y="832"/>
                    </a:lnTo>
                    <a:lnTo>
                      <a:pt x="389" y="819"/>
                    </a:lnTo>
                    <a:lnTo>
                      <a:pt x="373" y="827"/>
                    </a:lnTo>
                    <a:lnTo>
                      <a:pt x="359" y="825"/>
                    </a:lnTo>
                    <a:lnTo>
                      <a:pt x="349" y="815"/>
                    </a:lnTo>
                    <a:lnTo>
                      <a:pt x="324" y="805"/>
                    </a:lnTo>
                    <a:lnTo>
                      <a:pt x="299" y="806"/>
                    </a:lnTo>
                    <a:lnTo>
                      <a:pt x="273" y="789"/>
                    </a:lnTo>
                    <a:lnTo>
                      <a:pt x="294" y="773"/>
                    </a:lnTo>
                    <a:lnTo>
                      <a:pt x="296" y="757"/>
                    </a:lnTo>
                    <a:lnTo>
                      <a:pt x="295" y="743"/>
                    </a:lnTo>
                    <a:lnTo>
                      <a:pt x="297" y="734"/>
                    </a:lnTo>
                    <a:lnTo>
                      <a:pt x="310" y="729"/>
                    </a:lnTo>
                    <a:lnTo>
                      <a:pt x="303" y="708"/>
                    </a:lnTo>
                    <a:lnTo>
                      <a:pt x="287" y="702"/>
                    </a:lnTo>
                    <a:lnTo>
                      <a:pt x="280" y="698"/>
                    </a:lnTo>
                    <a:lnTo>
                      <a:pt x="269" y="702"/>
                    </a:lnTo>
                    <a:lnTo>
                      <a:pt x="247" y="696"/>
                    </a:lnTo>
                    <a:lnTo>
                      <a:pt x="227" y="675"/>
                    </a:lnTo>
                    <a:lnTo>
                      <a:pt x="213" y="669"/>
                    </a:lnTo>
                    <a:lnTo>
                      <a:pt x="206" y="648"/>
                    </a:lnTo>
                    <a:lnTo>
                      <a:pt x="193" y="646"/>
                    </a:lnTo>
                    <a:lnTo>
                      <a:pt x="181" y="653"/>
                    </a:lnTo>
                    <a:lnTo>
                      <a:pt x="173" y="657"/>
                    </a:lnTo>
                    <a:lnTo>
                      <a:pt x="168" y="648"/>
                    </a:lnTo>
                    <a:lnTo>
                      <a:pt x="162" y="639"/>
                    </a:lnTo>
                    <a:lnTo>
                      <a:pt x="180" y="638"/>
                    </a:lnTo>
                    <a:lnTo>
                      <a:pt x="179" y="631"/>
                    </a:lnTo>
                    <a:lnTo>
                      <a:pt x="174" y="627"/>
                    </a:lnTo>
                    <a:lnTo>
                      <a:pt x="168" y="622"/>
                    </a:lnTo>
                    <a:lnTo>
                      <a:pt x="159" y="600"/>
                    </a:lnTo>
                    <a:lnTo>
                      <a:pt x="146" y="588"/>
                    </a:lnTo>
                    <a:lnTo>
                      <a:pt x="131" y="587"/>
                    </a:lnTo>
                    <a:lnTo>
                      <a:pt x="119" y="587"/>
                    </a:lnTo>
                    <a:lnTo>
                      <a:pt x="108" y="581"/>
                    </a:lnTo>
                    <a:lnTo>
                      <a:pt x="98" y="580"/>
                    </a:lnTo>
                    <a:lnTo>
                      <a:pt x="90" y="580"/>
                    </a:lnTo>
                    <a:lnTo>
                      <a:pt x="86" y="586"/>
                    </a:lnTo>
                    <a:lnTo>
                      <a:pt x="77" y="594"/>
                    </a:lnTo>
                    <a:lnTo>
                      <a:pt x="75" y="604"/>
                    </a:lnTo>
                    <a:lnTo>
                      <a:pt x="71" y="607"/>
                    </a:lnTo>
                    <a:lnTo>
                      <a:pt x="65" y="622"/>
                    </a:lnTo>
                    <a:lnTo>
                      <a:pt x="61" y="618"/>
                    </a:lnTo>
                    <a:lnTo>
                      <a:pt x="59" y="612"/>
                    </a:lnTo>
                    <a:lnTo>
                      <a:pt x="0" y="603"/>
                    </a:lnTo>
                    <a:close/>
                  </a:path>
                </a:pathLst>
              </a:custGeom>
              <a:solidFill>
                <a:srgbClr val="DDDDDD"/>
              </a:solidFill>
              <a:ln w="3175">
                <a:solidFill>
                  <a:schemeClr val="bg1"/>
                </a:solidFill>
                <a:round/>
                <a:headEnd/>
                <a:tailEnd/>
              </a:ln>
            </p:spPr>
            <p:txBody>
              <a:bodyPr/>
              <a:lstStyle/>
              <a:p>
                <a:endParaRPr lang="en-GB"/>
              </a:p>
            </p:txBody>
          </p:sp>
          <p:sp>
            <p:nvSpPr>
              <p:cNvPr id="61526" name="Freeform 3"/>
              <p:cNvSpPr>
                <a:spLocks/>
              </p:cNvSpPr>
              <p:nvPr/>
            </p:nvSpPr>
            <p:spPr bwMode="gray">
              <a:xfrm>
                <a:off x="3396" y="1755"/>
                <a:ext cx="635" cy="320"/>
              </a:xfrm>
              <a:custGeom>
                <a:avLst/>
                <a:gdLst>
                  <a:gd name="T0" fmla="*/ 1115205158 w 647"/>
                  <a:gd name="T1" fmla="*/ 2147483646 h 279"/>
                  <a:gd name="T2" fmla="*/ 1115205158 w 647"/>
                  <a:gd name="T3" fmla="*/ 2147483646 h 279"/>
                  <a:gd name="T4" fmla="*/ 1115205158 w 647"/>
                  <a:gd name="T5" fmla="*/ 2147483646 h 279"/>
                  <a:gd name="T6" fmla="*/ 1115205158 w 647"/>
                  <a:gd name="T7" fmla="*/ 2147483646 h 279"/>
                  <a:gd name="T8" fmla="*/ 1115205158 w 647"/>
                  <a:gd name="T9" fmla="*/ 2147483646 h 279"/>
                  <a:gd name="T10" fmla="*/ 1115205158 w 647"/>
                  <a:gd name="T11" fmla="*/ 2147483646 h 279"/>
                  <a:gd name="T12" fmla="*/ 1115205158 w 647"/>
                  <a:gd name="T13" fmla="*/ 2147483646 h 279"/>
                  <a:gd name="T14" fmla="*/ 1115205158 w 647"/>
                  <a:gd name="T15" fmla="*/ 2147483646 h 279"/>
                  <a:gd name="T16" fmla="*/ 1115205158 w 647"/>
                  <a:gd name="T17" fmla="*/ 2147483646 h 279"/>
                  <a:gd name="T18" fmla="*/ 1115205158 w 647"/>
                  <a:gd name="T19" fmla="*/ 2147483646 h 279"/>
                  <a:gd name="T20" fmla="*/ 1115205158 w 647"/>
                  <a:gd name="T21" fmla="*/ 2147483646 h 279"/>
                  <a:gd name="T22" fmla="*/ 1115205158 w 647"/>
                  <a:gd name="T23" fmla="*/ 2147483646 h 279"/>
                  <a:gd name="T24" fmla="*/ 1115205158 w 647"/>
                  <a:gd name="T25" fmla="*/ 2147483646 h 279"/>
                  <a:gd name="T26" fmla="*/ 1115205158 w 647"/>
                  <a:gd name="T27" fmla="*/ 2147483646 h 279"/>
                  <a:gd name="T28" fmla="*/ 1115205158 w 647"/>
                  <a:gd name="T29" fmla="*/ 2147483646 h 279"/>
                  <a:gd name="T30" fmla="*/ 1115205158 w 647"/>
                  <a:gd name="T31" fmla="*/ 2147483646 h 279"/>
                  <a:gd name="T32" fmla="*/ 1115205158 w 647"/>
                  <a:gd name="T33" fmla="*/ 2147483646 h 279"/>
                  <a:gd name="T34" fmla="*/ 1115205158 w 647"/>
                  <a:gd name="T35" fmla="*/ 2147483646 h 279"/>
                  <a:gd name="T36" fmla="*/ 1115205158 w 647"/>
                  <a:gd name="T37" fmla="*/ 2147483646 h 279"/>
                  <a:gd name="T38" fmla="*/ 1115205158 w 647"/>
                  <a:gd name="T39" fmla="*/ 2147483646 h 279"/>
                  <a:gd name="T40" fmla="*/ 1115205158 w 647"/>
                  <a:gd name="T41" fmla="*/ 2147483646 h 279"/>
                  <a:gd name="T42" fmla="*/ 1115205158 w 647"/>
                  <a:gd name="T43" fmla="*/ 2147483646 h 279"/>
                  <a:gd name="T44" fmla="*/ 0 w 647"/>
                  <a:gd name="T45" fmla="*/ 2147483646 h 279"/>
                  <a:gd name="T46" fmla="*/ 1115205158 w 647"/>
                  <a:gd name="T47" fmla="*/ 2147483646 h 279"/>
                  <a:gd name="T48" fmla="*/ 1115205158 w 647"/>
                  <a:gd name="T49" fmla="*/ 2147483646 h 279"/>
                  <a:gd name="T50" fmla="*/ 1115205158 w 647"/>
                  <a:gd name="T51" fmla="*/ 2147483646 h 279"/>
                  <a:gd name="T52" fmla="*/ 1115205158 w 647"/>
                  <a:gd name="T53" fmla="*/ 2147483646 h 279"/>
                  <a:gd name="T54" fmla="*/ 1115205158 w 647"/>
                  <a:gd name="T55" fmla="*/ 2147483646 h 279"/>
                  <a:gd name="T56" fmla="*/ 1115205158 w 647"/>
                  <a:gd name="T57" fmla="*/ 2147483646 h 279"/>
                  <a:gd name="T58" fmla="*/ 1115205158 w 647"/>
                  <a:gd name="T59" fmla="*/ 2147483646 h 279"/>
                  <a:gd name="T60" fmla="*/ 1115205158 w 647"/>
                  <a:gd name="T61" fmla="*/ 2147483646 h 279"/>
                  <a:gd name="T62" fmla="*/ 1115205158 w 647"/>
                  <a:gd name="T63" fmla="*/ 2147483646 h 279"/>
                  <a:gd name="T64" fmla="*/ 1115205158 w 647"/>
                  <a:gd name="T65" fmla="*/ 2147483646 h 279"/>
                  <a:gd name="T66" fmla="*/ 1115205158 w 647"/>
                  <a:gd name="T67" fmla="*/ 2147483646 h 279"/>
                  <a:gd name="T68" fmla="*/ 1115205158 w 647"/>
                  <a:gd name="T69" fmla="*/ 2147483646 h 279"/>
                  <a:gd name="T70" fmla="*/ 1115205158 w 647"/>
                  <a:gd name="T71" fmla="*/ 2147483646 h 279"/>
                  <a:gd name="T72" fmla="*/ 1115205158 w 647"/>
                  <a:gd name="T73" fmla="*/ 2147483646 h 279"/>
                  <a:gd name="T74" fmla="*/ 1115205158 w 647"/>
                  <a:gd name="T75" fmla="*/ 2147483646 h 279"/>
                  <a:gd name="T76" fmla="*/ 1115205158 w 647"/>
                  <a:gd name="T77" fmla="*/ 2147483646 h 279"/>
                  <a:gd name="T78" fmla="*/ 1115205158 w 647"/>
                  <a:gd name="T79" fmla="*/ 2147483646 h 279"/>
                  <a:gd name="T80" fmla="*/ 1115205158 w 647"/>
                  <a:gd name="T81" fmla="*/ 2147483646 h 279"/>
                  <a:gd name="T82" fmla="*/ 1115205158 w 647"/>
                  <a:gd name="T83" fmla="*/ 2147483646 h 279"/>
                  <a:gd name="T84" fmla="*/ 1115205158 w 647"/>
                  <a:gd name="T85" fmla="*/ 2147483646 h 279"/>
                  <a:gd name="T86" fmla="*/ 1115205158 w 647"/>
                  <a:gd name="T87" fmla="*/ 2147483646 h 279"/>
                  <a:gd name="T88" fmla="*/ 1115205158 w 647"/>
                  <a:gd name="T89" fmla="*/ 2147483646 h 279"/>
                  <a:gd name="T90" fmla="*/ 1115205158 w 647"/>
                  <a:gd name="T91" fmla="*/ 2147483646 h 279"/>
                  <a:gd name="T92" fmla="*/ 1115205158 w 647"/>
                  <a:gd name="T93" fmla="*/ 2147483646 h 279"/>
                  <a:gd name="T94" fmla="*/ 1115205158 w 647"/>
                  <a:gd name="T95" fmla="*/ 2147483646 h 279"/>
                  <a:gd name="T96" fmla="*/ 1115205158 w 647"/>
                  <a:gd name="T97" fmla="*/ 2147483646 h 279"/>
                  <a:gd name="T98" fmla="*/ 1115205158 w 647"/>
                  <a:gd name="T99" fmla="*/ 2147483646 h 279"/>
                  <a:gd name="T100" fmla="*/ 1115205158 w 647"/>
                  <a:gd name="T101" fmla="*/ 2147483646 h 2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647"/>
                  <a:gd name="T154" fmla="*/ 0 h 279"/>
                  <a:gd name="T155" fmla="*/ 647 w 647"/>
                  <a:gd name="T156" fmla="*/ 279 h 27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647" h="279">
                    <a:moveTo>
                      <a:pt x="632" y="144"/>
                    </a:moveTo>
                    <a:lnTo>
                      <a:pt x="647" y="138"/>
                    </a:lnTo>
                    <a:lnTo>
                      <a:pt x="615" y="115"/>
                    </a:lnTo>
                    <a:lnTo>
                      <a:pt x="594" y="124"/>
                    </a:lnTo>
                    <a:lnTo>
                      <a:pt x="564" y="116"/>
                    </a:lnTo>
                    <a:lnTo>
                      <a:pt x="551" y="109"/>
                    </a:lnTo>
                    <a:lnTo>
                      <a:pt x="538" y="109"/>
                    </a:lnTo>
                    <a:lnTo>
                      <a:pt x="531" y="95"/>
                    </a:lnTo>
                    <a:lnTo>
                      <a:pt x="527" y="87"/>
                    </a:lnTo>
                    <a:lnTo>
                      <a:pt x="515" y="87"/>
                    </a:lnTo>
                    <a:lnTo>
                      <a:pt x="505" y="87"/>
                    </a:lnTo>
                    <a:lnTo>
                      <a:pt x="496" y="91"/>
                    </a:lnTo>
                    <a:lnTo>
                      <a:pt x="480" y="76"/>
                    </a:lnTo>
                    <a:lnTo>
                      <a:pt x="474" y="78"/>
                    </a:lnTo>
                    <a:lnTo>
                      <a:pt x="466" y="81"/>
                    </a:lnTo>
                    <a:lnTo>
                      <a:pt x="458" y="85"/>
                    </a:lnTo>
                    <a:lnTo>
                      <a:pt x="445" y="73"/>
                    </a:lnTo>
                    <a:lnTo>
                      <a:pt x="412" y="47"/>
                    </a:lnTo>
                    <a:lnTo>
                      <a:pt x="388" y="31"/>
                    </a:lnTo>
                    <a:lnTo>
                      <a:pt x="373" y="18"/>
                    </a:lnTo>
                    <a:lnTo>
                      <a:pt x="345" y="34"/>
                    </a:lnTo>
                    <a:lnTo>
                      <a:pt x="342" y="23"/>
                    </a:lnTo>
                    <a:lnTo>
                      <a:pt x="304" y="22"/>
                    </a:lnTo>
                    <a:lnTo>
                      <a:pt x="299" y="22"/>
                    </a:lnTo>
                    <a:lnTo>
                      <a:pt x="283" y="0"/>
                    </a:lnTo>
                    <a:lnTo>
                      <a:pt x="264" y="3"/>
                    </a:lnTo>
                    <a:lnTo>
                      <a:pt x="252" y="11"/>
                    </a:lnTo>
                    <a:lnTo>
                      <a:pt x="229" y="16"/>
                    </a:lnTo>
                    <a:lnTo>
                      <a:pt x="222" y="12"/>
                    </a:lnTo>
                    <a:lnTo>
                      <a:pt x="209" y="24"/>
                    </a:lnTo>
                    <a:lnTo>
                      <a:pt x="201" y="23"/>
                    </a:lnTo>
                    <a:lnTo>
                      <a:pt x="166" y="26"/>
                    </a:lnTo>
                    <a:lnTo>
                      <a:pt x="158" y="24"/>
                    </a:lnTo>
                    <a:lnTo>
                      <a:pt x="154" y="27"/>
                    </a:lnTo>
                    <a:lnTo>
                      <a:pt x="168" y="42"/>
                    </a:lnTo>
                    <a:lnTo>
                      <a:pt x="158" y="57"/>
                    </a:lnTo>
                    <a:lnTo>
                      <a:pt x="160" y="66"/>
                    </a:lnTo>
                    <a:lnTo>
                      <a:pt x="160" y="70"/>
                    </a:lnTo>
                    <a:lnTo>
                      <a:pt x="178" y="70"/>
                    </a:lnTo>
                    <a:lnTo>
                      <a:pt x="183" y="81"/>
                    </a:lnTo>
                    <a:lnTo>
                      <a:pt x="183" y="91"/>
                    </a:lnTo>
                    <a:lnTo>
                      <a:pt x="178" y="93"/>
                    </a:lnTo>
                    <a:lnTo>
                      <a:pt x="171" y="87"/>
                    </a:lnTo>
                    <a:lnTo>
                      <a:pt x="163" y="91"/>
                    </a:lnTo>
                    <a:lnTo>
                      <a:pt x="158" y="94"/>
                    </a:lnTo>
                    <a:lnTo>
                      <a:pt x="147" y="87"/>
                    </a:lnTo>
                    <a:lnTo>
                      <a:pt x="142" y="79"/>
                    </a:lnTo>
                    <a:lnTo>
                      <a:pt x="131" y="82"/>
                    </a:lnTo>
                    <a:lnTo>
                      <a:pt x="131" y="85"/>
                    </a:lnTo>
                    <a:lnTo>
                      <a:pt x="121" y="79"/>
                    </a:lnTo>
                    <a:lnTo>
                      <a:pt x="112" y="87"/>
                    </a:lnTo>
                    <a:lnTo>
                      <a:pt x="97" y="91"/>
                    </a:lnTo>
                    <a:lnTo>
                      <a:pt x="93" y="87"/>
                    </a:lnTo>
                    <a:lnTo>
                      <a:pt x="89" y="79"/>
                    </a:lnTo>
                    <a:lnTo>
                      <a:pt x="71" y="78"/>
                    </a:lnTo>
                    <a:lnTo>
                      <a:pt x="41" y="76"/>
                    </a:lnTo>
                    <a:lnTo>
                      <a:pt x="34" y="78"/>
                    </a:lnTo>
                    <a:lnTo>
                      <a:pt x="31" y="82"/>
                    </a:lnTo>
                    <a:lnTo>
                      <a:pt x="26" y="81"/>
                    </a:lnTo>
                    <a:lnTo>
                      <a:pt x="22" y="90"/>
                    </a:lnTo>
                    <a:lnTo>
                      <a:pt x="18" y="95"/>
                    </a:lnTo>
                    <a:lnTo>
                      <a:pt x="18" y="99"/>
                    </a:lnTo>
                    <a:lnTo>
                      <a:pt x="20" y="105"/>
                    </a:lnTo>
                    <a:lnTo>
                      <a:pt x="16" y="106"/>
                    </a:lnTo>
                    <a:lnTo>
                      <a:pt x="11" y="95"/>
                    </a:lnTo>
                    <a:lnTo>
                      <a:pt x="3" y="96"/>
                    </a:lnTo>
                    <a:lnTo>
                      <a:pt x="0" y="112"/>
                    </a:lnTo>
                    <a:lnTo>
                      <a:pt x="0" y="120"/>
                    </a:lnTo>
                    <a:lnTo>
                      <a:pt x="0" y="128"/>
                    </a:lnTo>
                    <a:lnTo>
                      <a:pt x="4" y="135"/>
                    </a:lnTo>
                    <a:lnTo>
                      <a:pt x="8" y="140"/>
                    </a:lnTo>
                    <a:lnTo>
                      <a:pt x="8" y="150"/>
                    </a:lnTo>
                    <a:lnTo>
                      <a:pt x="16" y="147"/>
                    </a:lnTo>
                    <a:lnTo>
                      <a:pt x="24" y="141"/>
                    </a:lnTo>
                    <a:lnTo>
                      <a:pt x="28" y="147"/>
                    </a:lnTo>
                    <a:lnTo>
                      <a:pt x="35" y="157"/>
                    </a:lnTo>
                    <a:lnTo>
                      <a:pt x="42" y="164"/>
                    </a:lnTo>
                    <a:lnTo>
                      <a:pt x="49" y="179"/>
                    </a:lnTo>
                    <a:lnTo>
                      <a:pt x="62" y="176"/>
                    </a:lnTo>
                    <a:lnTo>
                      <a:pt x="84" y="171"/>
                    </a:lnTo>
                    <a:lnTo>
                      <a:pt x="117" y="166"/>
                    </a:lnTo>
                    <a:lnTo>
                      <a:pt x="126" y="178"/>
                    </a:lnTo>
                    <a:lnTo>
                      <a:pt x="127" y="197"/>
                    </a:lnTo>
                    <a:lnTo>
                      <a:pt x="112" y="200"/>
                    </a:lnTo>
                    <a:lnTo>
                      <a:pt x="97" y="204"/>
                    </a:lnTo>
                    <a:lnTo>
                      <a:pt x="99" y="217"/>
                    </a:lnTo>
                    <a:lnTo>
                      <a:pt x="78" y="217"/>
                    </a:lnTo>
                    <a:lnTo>
                      <a:pt x="97" y="245"/>
                    </a:lnTo>
                    <a:lnTo>
                      <a:pt x="106" y="247"/>
                    </a:lnTo>
                    <a:lnTo>
                      <a:pt x="116" y="248"/>
                    </a:lnTo>
                    <a:lnTo>
                      <a:pt x="120" y="260"/>
                    </a:lnTo>
                    <a:lnTo>
                      <a:pt x="125" y="256"/>
                    </a:lnTo>
                    <a:lnTo>
                      <a:pt x="143" y="253"/>
                    </a:lnTo>
                    <a:lnTo>
                      <a:pt x="152" y="256"/>
                    </a:lnTo>
                    <a:lnTo>
                      <a:pt x="158" y="263"/>
                    </a:lnTo>
                    <a:lnTo>
                      <a:pt x="164" y="256"/>
                    </a:lnTo>
                    <a:lnTo>
                      <a:pt x="175" y="259"/>
                    </a:lnTo>
                    <a:lnTo>
                      <a:pt x="156" y="197"/>
                    </a:lnTo>
                    <a:lnTo>
                      <a:pt x="163" y="195"/>
                    </a:lnTo>
                    <a:lnTo>
                      <a:pt x="189" y="181"/>
                    </a:lnTo>
                    <a:lnTo>
                      <a:pt x="194" y="181"/>
                    </a:lnTo>
                    <a:lnTo>
                      <a:pt x="190" y="176"/>
                    </a:lnTo>
                    <a:lnTo>
                      <a:pt x="195" y="178"/>
                    </a:lnTo>
                    <a:lnTo>
                      <a:pt x="195" y="171"/>
                    </a:lnTo>
                    <a:lnTo>
                      <a:pt x="201" y="166"/>
                    </a:lnTo>
                    <a:lnTo>
                      <a:pt x="202" y="169"/>
                    </a:lnTo>
                    <a:lnTo>
                      <a:pt x="207" y="169"/>
                    </a:lnTo>
                    <a:lnTo>
                      <a:pt x="214" y="173"/>
                    </a:lnTo>
                    <a:lnTo>
                      <a:pt x="221" y="165"/>
                    </a:lnTo>
                    <a:lnTo>
                      <a:pt x="225" y="166"/>
                    </a:lnTo>
                    <a:lnTo>
                      <a:pt x="220" y="178"/>
                    </a:lnTo>
                    <a:lnTo>
                      <a:pt x="223" y="192"/>
                    </a:lnTo>
                    <a:lnTo>
                      <a:pt x="238" y="201"/>
                    </a:lnTo>
                    <a:lnTo>
                      <a:pt x="238" y="204"/>
                    </a:lnTo>
                    <a:lnTo>
                      <a:pt x="233" y="211"/>
                    </a:lnTo>
                    <a:lnTo>
                      <a:pt x="235" y="214"/>
                    </a:lnTo>
                    <a:lnTo>
                      <a:pt x="252" y="221"/>
                    </a:lnTo>
                    <a:lnTo>
                      <a:pt x="256" y="229"/>
                    </a:lnTo>
                    <a:lnTo>
                      <a:pt x="272" y="224"/>
                    </a:lnTo>
                    <a:lnTo>
                      <a:pt x="290" y="221"/>
                    </a:lnTo>
                    <a:lnTo>
                      <a:pt x="304" y="248"/>
                    </a:lnTo>
                    <a:lnTo>
                      <a:pt x="310" y="260"/>
                    </a:lnTo>
                    <a:lnTo>
                      <a:pt x="305" y="264"/>
                    </a:lnTo>
                    <a:lnTo>
                      <a:pt x="302" y="268"/>
                    </a:lnTo>
                    <a:lnTo>
                      <a:pt x="315" y="273"/>
                    </a:lnTo>
                    <a:lnTo>
                      <a:pt x="319" y="279"/>
                    </a:lnTo>
                    <a:lnTo>
                      <a:pt x="338" y="273"/>
                    </a:lnTo>
                    <a:lnTo>
                      <a:pt x="344" y="279"/>
                    </a:lnTo>
                    <a:lnTo>
                      <a:pt x="357" y="272"/>
                    </a:lnTo>
                    <a:lnTo>
                      <a:pt x="366" y="271"/>
                    </a:lnTo>
                    <a:lnTo>
                      <a:pt x="377" y="272"/>
                    </a:lnTo>
                    <a:lnTo>
                      <a:pt x="402" y="272"/>
                    </a:lnTo>
                    <a:lnTo>
                      <a:pt x="396" y="267"/>
                    </a:lnTo>
                    <a:lnTo>
                      <a:pt x="396" y="259"/>
                    </a:lnTo>
                    <a:lnTo>
                      <a:pt x="399" y="254"/>
                    </a:lnTo>
                    <a:lnTo>
                      <a:pt x="399" y="249"/>
                    </a:lnTo>
                    <a:lnTo>
                      <a:pt x="392" y="245"/>
                    </a:lnTo>
                    <a:lnTo>
                      <a:pt x="407" y="244"/>
                    </a:lnTo>
                    <a:lnTo>
                      <a:pt x="420" y="245"/>
                    </a:lnTo>
                    <a:lnTo>
                      <a:pt x="424" y="249"/>
                    </a:lnTo>
                    <a:lnTo>
                      <a:pt x="434" y="248"/>
                    </a:lnTo>
                    <a:lnTo>
                      <a:pt x="426" y="236"/>
                    </a:lnTo>
                    <a:lnTo>
                      <a:pt x="435" y="233"/>
                    </a:lnTo>
                    <a:lnTo>
                      <a:pt x="472" y="239"/>
                    </a:lnTo>
                    <a:lnTo>
                      <a:pt x="504" y="241"/>
                    </a:lnTo>
                    <a:lnTo>
                      <a:pt x="527" y="253"/>
                    </a:lnTo>
                    <a:lnTo>
                      <a:pt x="538" y="253"/>
                    </a:lnTo>
                    <a:lnTo>
                      <a:pt x="542" y="263"/>
                    </a:lnTo>
                    <a:lnTo>
                      <a:pt x="551" y="239"/>
                    </a:lnTo>
                    <a:lnTo>
                      <a:pt x="538" y="213"/>
                    </a:lnTo>
                    <a:lnTo>
                      <a:pt x="576" y="204"/>
                    </a:lnTo>
                    <a:lnTo>
                      <a:pt x="581" y="189"/>
                    </a:lnTo>
                    <a:lnTo>
                      <a:pt x="586" y="166"/>
                    </a:lnTo>
                    <a:lnTo>
                      <a:pt x="626" y="169"/>
                    </a:lnTo>
                    <a:lnTo>
                      <a:pt x="632" y="144"/>
                    </a:lnTo>
                    <a:close/>
                  </a:path>
                </a:pathLst>
              </a:custGeom>
              <a:solidFill>
                <a:srgbClr val="DDDDDD"/>
              </a:solidFill>
              <a:ln w="3175">
                <a:solidFill>
                  <a:schemeClr val="bg1"/>
                </a:solidFill>
                <a:round/>
                <a:headEnd/>
                <a:tailEnd/>
              </a:ln>
            </p:spPr>
            <p:txBody>
              <a:bodyPr/>
              <a:lstStyle/>
              <a:p>
                <a:endParaRPr lang="en-GB"/>
              </a:p>
            </p:txBody>
          </p:sp>
          <p:sp>
            <p:nvSpPr>
              <p:cNvPr id="61527" name="Freeform 4"/>
              <p:cNvSpPr>
                <a:spLocks/>
              </p:cNvSpPr>
              <p:nvPr/>
            </p:nvSpPr>
            <p:spPr bwMode="gray">
              <a:xfrm>
                <a:off x="3513" y="2026"/>
                <a:ext cx="213" cy="173"/>
              </a:xfrm>
              <a:custGeom>
                <a:avLst/>
                <a:gdLst>
                  <a:gd name="T0" fmla="*/ 0 w 216"/>
                  <a:gd name="T1" fmla="*/ 2147483646 h 151"/>
                  <a:gd name="T2" fmla="*/ 1316228377 w 216"/>
                  <a:gd name="T3" fmla="*/ 2147483646 h 151"/>
                  <a:gd name="T4" fmla="*/ 1316228377 w 216"/>
                  <a:gd name="T5" fmla="*/ 2147483646 h 151"/>
                  <a:gd name="T6" fmla="*/ 1316228377 w 216"/>
                  <a:gd name="T7" fmla="*/ 2147483646 h 151"/>
                  <a:gd name="T8" fmla="*/ 1316228377 w 216"/>
                  <a:gd name="T9" fmla="*/ 2147483646 h 151"/>
                  <a:gd name="T10" fmla="*/ 1316228377 w 216"/>
                  <a:gd name="T11" fmla="*/ 2147483646 h 151"/>
                  <a:gd name="T12" fmla="*/ 0 w 216"/>
                  <a:gd name="T13" fmla="*/ 2147483646 h 151"/>
                  <a:gd name="T14" fmla="*/ 1316228377 w 216"/>
                  <a:gd name="T15" fmla="*/ 2147483646 h 151"/>
                  <a:gd name="T16" fmla="*/ 1316228377 w 216"/>
                  <a:gd name="T17" fmla="*/ 2147483646 h 151"/>
                  <a:gd name="T18" fmla="*/ 1316228377 w 216"/>
                  <a:gd name="T19" fmla="*/ 2147483646 h 151"/>
                  <a:gd name="T20" fmla="*/ 1316228377 w 216"/>
                  <a:gd name="T21" fmla="*/ 2147483646 h 151"/>
                  <a:gd name="T22" fmla="*/ 1316228377 w 216"/>
                  <a:gd name="T23" fmla="*/ 2147483646 h 151"/>
                  <a:gd name="T24" fmla="*/ 1316228377 w 216"/>
                  <a:gd name="T25" fmla="*/ 2147483646 h 151"/>
                  <a:gd name="T26" fmla="*/ 1316228377 w 216"/>
                  <a:gd name="T27" fmla="*/ 2147483646 h 151"/>
                  <a:gd name="T28" fmla="*/ 1316228377 w 216"/>
                  <a:gd name="T29" fmla="*/ 2147483646 h 151"/>
                  <a:gd name="T30" fmla="*/ 1316228377 w 216"/>
                  <a:gd name="T31" fmla="*/ 2147483646 h 151"/>
                  <a:gd name="T32" fmla="*/ 1316228377 w 216"/>
                  <a:gd name="T33" fmla="*/ 2147483646 h 151"/>
                  <a:gd name="T34" fmla="*/ 1316228377 w 216"/>
                  <a:gd name="T35" fmla="*/ 2147483646 h 151"/>
                  <a:gd name="T36" fmla="*/ 1316228377 w 216"/>
                  <a:gd name="T37" fmla="*/ 2147483646 h 151"/>
                  <a:gd name="T38" fmla="*/ 1316228377 w 216"/>
                  <a:gd name="T39" fmla="*/ 2147483646 h 151"/>
                  <a:gd name="T40" fmla="*/ 1316228377 w 216"/>
                  <a:gd name="T41" fmla="*/ 2147483646 h 151"/>
                  <a:gd name="T42" fmla="*/ 1316228377 w 216"/>
                  <a:gd name="T43" fmla="*/ 2147483646 h 151"/>
                  <a:gd name="T44" fmla="*/ 1316228377 w 216"/>
                  <a:gd name="T45" fmla="*/ 2147483646 h 151"/>
                  <a:gd name="T46" fmla="*/ 1316228377 w 216"/>
                  <a:gd name="T47" fmla="*/ 2147483646 h 151"/>
                  <a:gd name="T48" fmla="*/ 1316228377 w 216"/>
                  <a:gd name="T49" fmla="*/ 2147483646 h 151"/>
                  <a:gd name="T50" fmla="*/ 1316228377 w 216"/>
                  <a:gd name="T51" fmla="*/ 2147483646 h 151"/>
                  <a:gd name="T52" fmla="*/ 1316228377 w 216"/>
                  <a:gd name="T53" fmla="*/ 2147483646 h 151"/>
                  <a:gd name="T54" fmla="*/ 1316228377 w 216"/>
                  <a:gd name="T55" fmla="*/ 2147483646 h 151"/>
                  <a:gd name="T56" fmla="*/ 1316228377 w 216"/>
                  <a:gd name="T57" fmla="*/ 2147483646 h 151"/>
                  <a:gd name="T58" fmla="*/ 1316228377 w 216"/>
                  <a:gd name="T59" fmla="*/ 2147483646 h 151"/>
                  <a:gd name="T60" fmla="*/ 1316228377 w 216"/>
                  <a:gd name="T61" fmla="*/ 2147483646 h 151"/>
                  <a:gd name="T62" fmla="*/ 1316228377 w 216"/>
                  <a:gd name="T63" fmla="*/ 2147483646 h 151"/>
                  <a:gd name="T64" fmla="*/ 1316228377 w 216"/>
                  <a:gd name="T65" fmla="*/ 2147483646 h 151"/>
                  <a:gd name="T66" fmla="*/ 1316228377 w 216"/>
                  <a:gd name="T67" fmla="*/ 2147483646 h 151"/>
                  <a:gd name="T68" fmla="*/ 1316228377 w 216"/>
                  <a:gd name="T69" fmla="*/ 2147483646 h 151"/>
                  <a:gd name="T70" fmla="*/ 1316228377 w 216"/>
                  <a:gd name="T71" fmla="*/ 2147483646 h 151"/>
                  <a:gd name="T72" fmla="*/ 1316228377 w 216"/>
                  <a:gd name="T73" fmla="*/ 2147483646 h 151"/>
                  <a:gd name="T74" fmla="*/ 1316228377 w 216"/>
                  <a:gd name="T75" fmla="*/ 2147483646 h 151"/>
                  <a:gd name="T76" fmla="*/ 1316228377 w 216"/>
                  <a:gd name="T77" fmla="*/ 2147483646 h 151"/>
                  <a:gd name="T78" fmla="*/ 1316228377 w 216"/>
                  <a:gd name="T79" fmla="*/ 0 h 151"/>
                  <a:gd name="T80" fmla="*/ 1316228377 w 216"/>
                  <a:gd name="T81" fmla="*/ 2147483646 h 151"/>
                  <a:gd name="T82" fmla="*/ 1316228377 w 216"/>
                  <a:gd name="T83" fmla="*/ 2147483646 h 151"/>
                  <a:gd name="T84" fmla="*/ 1316228377 w 216"/>
                  <a:gd name="T85" fmla="*/ 2147483646 h 151"/>
                  <a:gd name="T86" fmla="*/ 1316228377 w 216"/>
                  <a:gd name="T87" fmla="*/ 2147483646 h 151"/>
                  <a:gd name="T88" fmla="*/ 1316228377 w 216"/>
                  <a:gd name="T89" fmla="*/ 2147483646 h 151"/>
                  <a:gd name="T90" fmla="*/ 1316228377 w 216"/>
                  <a:gd name="T91" fmla="*/ 2147483646 h 151"/>
                  <a:gd name="T92" fmla="*/ 1316228377 w 216"/>
                  <a:gd name="T93" fmla="*/ 2147483646 h 151"/>
                  <a:gd name="T94" fmla="*/ 1316228377 w 216"/>
                  <a:gd name="T95" fmla="*/ 2147483646 h 151"/>
                  <a:gd name="T96" fmla="*/ 1316228377 w 216"/>
                  <a:gd name="T97" fmla="*/ 2147483646 h 151"/>
                  <a:gd name="T98" fmla="*/ 1316228377 w 216"/>
                  <a:gd name="T99" fmla="*/ 2147483646 h 151"/>
                  <a:gd name="T100" fmla="*/ 0 w 216"/>
                  <a:gd name="T101" fmla="*/ 2147483646 h 15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16"/>
                  <a:gd name="T154" fmla="*/ 0 h 151"/>
                  <a:gd name="T155" fmla="*/ 216 w 216"/>
                  <a:gd name="T156" fmla="*/ 151 h 151"/>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16" h="151">
                    <a:moveTo>
                      <a:pt x="0" y="20"/>
                    </a:moveTo>
                    <a:lnTo>
                      <a:pt x="1" y="42"/>
                    </a:lnTo>
                    <a:lnTo>
                      <a:pt x="13" y="29"/>
                    </a:lnTo>
                    <a:lnTo>
                      <a:pt x="29" y="44"/>
                    </a:lnTo>
                    <a:lnTo>
                      <a:pt x="22" y="54"/>
                    </a:lnTo>
                    <a:lnTo>
                      <a:pt x="2" y="45"/>
                    </a:lnTo>
                    <a:lnTo>
                      <a:pt x="0" y="58"/>
                    </a:lnTo>
                    <a:lnTo>
                      <a:pt x="2" y="66"/>
                    </a:lnTo>
                    <a:lnTo>
                      <a:pt x="13" y="68"/>
                    </a:lnTo>
                    <a:lnTo>
                      <a:pt x="8" y="77"/>
                    </a:lnTo>
                    <a:lnTo>
                      <a:pt x="18" y="83"/>
                    </a:lnTo>
                    <a:lnTo>
                      <a:pt x="18" y="109"/>
                    </a:lnTo>
                    <a:lnTo>
                      <a:pt x="47" y="102"/>
                    </a:lnTo>
                    <a:lnTo>
                      <a:pt x="63" y="93"/>
                    </a:lnTo>
                    <a:lnTo>
                      <a:pt x="102" y="112"/>
                    </a:lnTo>
                    <a:lnTo>
                      <a:pt x="125" y="122"/>
                    </a:lnTo>
                    <a:lnTo>
                      <a:pt x="130" y="127"/>
                    </a:lnTo>
                    <a:lnTo>
                      <a:pt x="133" y="141"/>
                    </a:lnTo>
                    <a:lnTo>
                      <a:pt x="156" y="151"/>
                    </a:lnTo>
                    <a:lnTo>
                      <a:pt x="188" y="115"/>
                    </a:lnTo>
                    <a:lnTo>
                      <a:pt x="210" y="115"/>
                    </a:lnTo>
                    <a:lnTo>
                      <a:pt x="213" y="100"/>
                    </a:lnTo>
                    <a:lnTo>
                      <a:pt x="216" y="93"/>
                    </a:lnTo>
                    <a:lnTo>
                      <a:pt x="210" y="84"/>
                    </a:lnTo>
                    <a:lnTo>
                      <a:pt x="192" y="78"/>
                    </a:lnTo>
                    <a:lnTo>
                      <a:pt x="192" y="70"/>
                    </a:lnTo>
                    <a:lnTo>
                      <a:pt x="168" y="64"/>
                    </a:lnTo>
                    <a:lnTo>
                      <a:pt x="156" y="51"/>
                    </a:lnTo>
                    <a:lnTo>
                      <a:pt x="150" y="43"/>
                    </a:lnTo>
                    <a:lnTo>
                      <a:pt x="140" y="35"/>
                    </a:lnTo>
                    <a:lnTo>
                      <a:pt x="133" y="39"/>
                    </a:lnTo>
                    <a:lnTo>
                      <a:pt x="128" y="43"/>
                    </a:lnTo>
                    <a:lnTo>
                      <a:pt x="121" y="42"/>
                    </a:lnTo>
                    <a:lnTo>
                      <a:pt x="114" y="29"/>
                    </a:lnTo>
                    <a:lnTo>
                      <a:pt x="114" y="20"/>
                    </a:lnTo>
                    <a:lnTo>
                      <a:pt x="106" y="19"/>
                    </a:lnTo>
                    <a:lnTo>
                      <a:pt x="103" y="12"/>
                    </a:lnTo>
                    <a:lnTo>
                      <a:pt x="95" y="5"/>
                    </a:lnTo>
                    <a:lnTo>
                      <a:pt x="87" y="5"/>
                    </a:lnTo>
                    <a:lnTo>
                      <a:pt x="83" y="0"/>
                    </a:lnTo>
                    <a:lnTo>
                      <a:pt x="75" y="3"/>
                    </a:lnTo>
                    <a:lnTo>
                      <a:pt x="77" y="12"/>
                    </a:lnTo>
                    <a:lnTo>
                      <a:pt x="74" y="10"/>
                    </a:lnTo>
                    <a:lnTo>
                      <a:pt x="68" y="9"/>
                    </a:lnTo>
                    <a:lnTo>
                      <a:pt x="63" y="20"/>
                    </a:lnTo>
                    <a:lnTo>
                      <a:pt x="56" y="23"/>
                    </a:lnTo>
                    <a:lnTo>
                      <a:pt x="47" y="20"/>
                    </a:lnTo>
                    <a:lnTo>
                      <a:pt x="39" y="27"/>
                    </a:lnTo>
                    <a:lnTo>
                      <a:pt x="33" y="20"/>
                    </a:lnTo>
                    <a:lnTo>
                      <a:pt x="23" y="17"/>
                    </a:lnTo>
                    <a:lnTo>
                      <a:pt x="0" y="20"/>
                    </a:lnTo>
                    <a:close/>
                  </a:path>
                </a:pathLst>
              </a:custGeom>
              <a:solidFill>
                <a:srgbClr val="DDDDDD"/>
              </a:solidFill>
              <a:ln w="3175">
                <a:solidFill>
                  <a:schemeClr val="bg1"/>
                </a:solidFill>
                <a:round/>
                <a:headEnd/>
                <a:tailEnd/>
              </a:ln>
            </p:spPr>
            <p:txBody>
              <a:bodyPr/>
              <a:lstStyle/>
              <a:p>
                <a:endParaRPr lang="en-GB"/>
              </a:p>
            </p:txBody>
          </p:sp>
          <p:sp>
            <p:nvSpPr>
              <p:cNvPr id="61528" name="Freeform 5"/>
              <p:cNvSpPr>
                <a:spLocks/>
              </p:cNvSpPr>
              <p:nvPr/>
            </p:nvSpPr>
            <p:spPr bwMode="gray">
              <a:xfrm>
                <a:off x="3380" y="2104"/>
                <a:ext cx="291" cy="292"/>
              </a:xfrm>
              <a:custGeom>
                <a:avLst/>
                <a:gdLst>
                  <a:gd name="T0" fmla="*/ 0 w 296"/>
                  <a:gd name="T1" fmla="*/ 2147483646 h 255"/>
                  <a:gd name="T2" fmla="*/ 0 w 296"/>
                  <a:gd name="T3" fmla="*/ 2147483646 h 255"/>
                  <a:gd name="T4" fmla="*/ 1182955845 w 296"/>
                  <a:gd name="T5" fmla="*/ 0 h 255"/>
                  <a:gd name="T6" fmla="*/ 1182955845 w 296"/>
                  <a:gd name="T7" fmla="*/ 2147483646 h 255"/>
                  <a:gd name="T8" fmla="*/ 1182955845 w 296"/>
                  <a:gd name="T9" fmla="*/ 2147483646 h 255"/>
                  <a:gd name="T10" fmla="*/ 1182955845 w 296"/>
                  <a:gd name="T11" fmla="*/ 2147483646 h 255"/>
                  <a:gd name="T12" fmla="*/ 1182955845 w 296"/>
                  <a:gd name="T13" fmla="*/ 2147483646 h 255"/>
                  <a:gd name="T14" fmla="*/ 1182955845 w 296"/>
                  <a:gd name="T15" fmla="*/ 2147483646 h 255"/>
                  <a:gd name="T16" fmla="*/ 1182955845 w 296"/>
                  <a:gd name="T17" fmla="*/ 2147483646 h 255"/>
                  <a:gd name="T18" fmla="*/ 1182955845 w 296"/>
                  <a:gd name="T19" fmla="*/ 2147483646 h 255"/>
                  <a:gd name="T20" fmla="*/ 1182955845 w 296"/>
                  <a:gd name="T21" fmla="*/ 2147483646 h 255"/>
                  <a:gd name="T22" fmla="*/ 1182955845 w 296"/>
                  <a:gd name="T23" fmla="*/ 2147483646 h 255"/>
                  <a:gd name="T24" fmla="*/ 1182955845 w 296"/>
                  <a:gd name="T25" fmla="*/ 2147483646 h 255"/>
                  <a:gd name="T26" fmla="*/ 1182955845 w 296"/>
                  <a:gd name="T27" fmla="*/ 2147483646 h 255"/>
                  <a:gd name="T28" fmla="*/ 1182955845 w 296"/>
                  <a:gd name="T29" fmla="*/ 2147483646 h 255"/>
                  <a:gd name="T30" fmla="*/ 1182955845 w 296"/>
                  <a:gd name="T31" fmla="*/ 2147483646 h 255"/>
                  <a:gd name="T32" fmla="*/ 1182955845 w 296"/>
                  <a:gd name="T33" fmla="*/ 2147483646 h 255"/>
                  <a:gd name="T34" fmla="*/ 1182955845 w 296"/>
                  <a:gd name="T35" fmla="*/ 2147483646 h 255"/>
                  <a:gd name="T36" fmla="*/ 1182955845 w 296"/>
                  <a:gd name="T37" fmla="*/ 2147483646 h 255"/>
                  <a:gd name="T38" fmla="*/ 1182955845 w 296"/>
                  <a:gd name="T39" fmla="*/ 2147483646 h 255"/>
                  <a:gd name="T40" fmla="*/ 1182955845 w 296"/>
                  <a:gd name="T41" fmla="*/ 2147483646 h 255"/>
                  <a:gd name="T42" fmla="*/ 1182955845 w 296"/>
                  <a:gd name="T43" fmla="*/ 2147483646 h 255"/>
                  <a:gd name="T44" fmla="*/ 1182955845 w 296"/>
                  <a:gd name="T45" fmla="*/ 2147483646 h 255"/>
                  <a:gd name="T46" fmla="*/ 1182955845 w 296"/>
                  <a:gd name="T47" fmla="*/ 2147483646 h 255"/>
                  <a:gd name="T48" fmla="*/ 1182955845 w 296"/>
                  <a:gd name="T49" fmla="*/ 2147483646 h 255"/>
                  <a:gd name="T50" fmla="*/ 1182955845 w 296"/>
                  <a:gd name="T51" fmla="*/ 2147483646 h 255"/>
                  <a:gd name="T52" fmla="*/ 1182955845 w 296"/>
                  <a:gd name="T53" fmla="*/ 2147483646 h 255"/>
                  <a:gd name="T54" fmla="*/ 1182955845 w 296"/>
                  <a:gd name="T55" fmla="*/ 2147483646 h 255"/>
                  <a:gd name="T56" fmla="*/ 1182955845 w 296"/>
                  <a:gd name="T57" fmla="*/ 2147483646 h 255"/>
                  <a:gd name="T58" fmla="*/ 1182955845 w 296"/>
                  <a:gd name="T59" fmla="*/ 2147483646 h 255"/>
                  <a:gd name="T60" fmla="*/ 1182955845 w 296"/>
                  <a:gd name="T61" fmla="*/ 2147483646 h 255"/>
                  <a:gd name="T62" fmla="*/ 1182955845 w 296"/>
                  <a:gd name="T63" fmla="*/ 2147483646 h 255"/>
                  <a:gd name="T64" fmla="*/ 0 w 296"/>
                  <a:gd name="T65" fmla="*/ 2147483646 h 2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6"/>
                  <a:gd name="T100" fmla="*/ 0 h 255"/>
                  <a:gd name="T101" fmla="*/ 296 w 296"/>
                  <a:gd name="T102" fmla="*/ 255 h 2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6" h="255">
                    <a:moveTo>
                      <a:pt x="0" y="8"/>
                    </a:moveTo>
                    <a:lnTo>
                      <a:pt x="0" y="8"/>
                    </a:lnTo>
                    <a:lnTo>
                      <a:pt x="8" y="0"/>
                    </a:lnTo>
                    <a:lnTo>
                      <a:pt x="31" y="18"/>
                    </a:lnTo>
                    <a:lnTo>
                      <a:pt x="59" y="3"/>
                    </a:lnTo>
                    <a:lnTo>
                      <a:pt x="62" y="18"/>
                    </a:lnTo>
                    <a:lnTo>
                      <a:pt x="75" y="22"/>
                    </a:lnTo>
                    <a:lnTo>
                      <a:pt x="77" y="40"/>
                    </a:lnTo>
                    <a:lnTo>
                      <a:pt x="118" y="57"/>
                    </a:lnTo>
                    <a:lnTo>
                      <a:pt x="155" y="52"/>
                    </a:lnTo>
                    <a:lnTo>
                      <a:pt x="153" y="44"/>
                    </a:lnTo>
                    <a:lnTo>
                      <a:pt x="201" y="26"/>
                    </a:lnTo>
                    <a:lnTo>
                      <a:pt x="264" y="55"/>
                    </a:lnTo>
                    <a:lnTo>
                      <a:pt x="265" y="71"/>
                    </a:lnTo>
                    <a:lnTo>
                      <a:pt x="256" y="99"/>
                    </a:lnTo>
                    <a:lnTo>
                      <a:pt x="257" y="144"/>
                    </a:lnTo>
                    <a:lnTo>
                      <a:pt x="273" y="155"/>
                    </a:lnTo>
                    <a:lnTo>
                      <a:pt x="260" y="176"/>
                    </a:lnTo>
                    <a:lnTo>
                      <a:pt x="296" y="222"/>
                    </a:lnTo>
                    <a:lnTo>
                      <a:pt x="272" y="255"/>
                    </a:lnTo>
                    <a:lnTo>
                      <a:pt x="206" y="243"/>
                    </a:lnTo>
                    <a:lnTo>
                      <a:pt x="191" y="222"/>
                    </a:lnTo>
                    <a:lnTo>
                      <a:pt x="147" y="229"/>
                    </a:lnTo>
                    <a:lnTo>
                      <a:pt x="113" y="210"/>
                    </a:lnTo>
                    <a:lnTo>
                      <a:pt x="90" y="171"/>
                    </a:lnTo>
                    <a:lnTo>
                      <a:pt x="74" y="164"/>
                    </a:lnTo>
                    <a:lnTo>
                      <a:pt x="69" y="174"/>
                    </a:lnTo>
                    <a:lnTo>
                      <a:pt x="49" y="131"/>
                    </a:lnTo>
                    <a:lnTo>
                      <a:pt x="20" y="108"/>
                    </a:lnTo>
                    <a:lnTo>
                      <a:pt x="34" y="71"/>
                    </a:lnTo>
                    <a:lnTo>
                      <a:pt x="21" y="67"/>
                    </a:lnTo>
                    <a:lnTo>
                      <a:pt x="11" y="47"/>
                    </a:lnTo>
                    <a:lnTo>
                      <a:pt x="0" y="8"/>
                    </a:lnTo>
                    <a:close/>
                  </a:path>
                </a:pathLst>
              </a:custGeom>
              <a:solidFill>
                <a:srgbClr val="DDDDDD"/>
              </a:solidFill>
              <a:ln w="3175">
                <a:solidFill>
                  <a:schemeClr val="bg1"/>
                </a:solidFill>
                <a:round/>
                <a:headEnd/>
                <a:tailEnd/>
              </a:ln>
            </p:spPr>
            <p:txBody>
              <a:bodyPr/>
              <a:lstStyle/>
              <a:p>
                <a:endParaRPr lang="en-GB"/>
              </a:p>
            </p:txBody>
          </p:sp>
          <p:sp>
            <p:nvSpPr>
              <p:cNvPr id="61529" name="Freeform 6"/>
              <p:cNvSpPr>
                <a:spLocks/>
              </p:cNvSpPr>
              <p:nvPr/>
            </p:nvSpPr>
            <p:spPr bwMode="gray">
              <a:xfrm>
                <a:off x="3631" y="2132"/>
                <a:ext cx="214" cy="183"/>
              </a:xfrm>
              <a:custGeom>
                <a:avLst/>
                <a:gdLst>
                  <a:gd name="T0" fmla="*/ 0 w 218"/>
                  <a:gd name="T1" fmla="*/ 2147483646 h 159"/>
                  <a:gd name="T2" fmla="*/ 0 w 218"/>
                  <a:gd name="T3" fmla="*/ 2147483646 h 159"/>
                  <a:gd name="T4" fmla="*/ 1123133183 w 218"/>
                  <a:gd name="T5" fmla="*/ 2147483646 h 159"/>
                  <a:gd name="T6" fmla="*/ 1123133183 w 218"/>
                  <a:gd name="T7" fmla="*/ 2147483646 h 159"/>
                  <a:gd name="T8" fmla="*/ 1123133183 w 218"/>
                  <a:gd name="T9" fmla="*/ 2147483646 h 159"/>
                  <a:gd name="T10" fmla="*/ 1123133183 w 218"/>
                  <a:gd name="T11" fmla="*/ 2147483646 h 159"/>
                  <a:gd name="T12" fmla="*/ 1123133183 w 218"/>
                  <a:gd name="T13" fmla="*/ 2147483646 h 159"/>
                  <a:gd name="T14" fmla="*/ 1123133183 w 218"/>
                  <a:gd name="T15" fmla="*/ 2147483646 h 159"/>
                  <a:gd name="T16" fmla="*/ 1123133183 w 218"/>
                  <a:gd name="T17" fmla="*/ 2147483646 h 159"/>
                  <a:gd name="T18" fmla="*/ 1123133183 w 218"/>
                  <a:gd name="T19" fmla="*/ 2147483646 h 159"/>
                  <a:gd name="T20" fmla="*/ 1123133183 w 218"/>
                  <a:gd name="T21" fmla="*/ 2147483646 h 159"/>
                  <a:gd name="T22" fmla="*/ 1123133183 w 218"/>
                  <a:gd name="T23" fmla="*/ 2147483646 h 159"/>
                  <a:gd name="T24" fmla="*/ 1123133183 w 218"/>
                  <a:gd name="T25" fmla="*/ 2147483646 h 159"/>
                  <a:gd name="T26" fmla="*/ 1123133183 w 218"/>
                  <a:gd name="T27" fmla="*/ 2147483646 h 159"/>
                  <a:gd name="T28" fmla="*/ 1123133183 w 218"/>
                  <a:gd name="T29" fmla="*/ 2147483646 h 159"/>
                  <a:gd name="T30" fmla="*/ 1123133183 w 218"/>
                  <a:gd name="T31" fmla="*/ 2147483646 h 159"/>
                  <a:gd name="T32" fmla="*/ 1123133183 w 218"/>
                  <a:gd name="T33" fmla="*/ 2147483646 h 159"/>
                  <a:gd name="T34" fmla="*/ 1123133183 w 218"/>
                  <a:gd name="T35" fmla="*/ 2147483646 h 159"/>
                  <a:gd name="T36" fmla="*/ 1123133183 w 218"/>
                  <a:gd name="T37" fmla="*/ 2147483646 h 159"/>
                  <a:gd name="T38" fmla="*/ 1123133183 w 218"/>
                  <a:gd name="T39" fmla="*/ 0 h 159"/>
                  <a:gd name="T40" fmla="*/ 1123133183 w 218"/>
                  <a:gd name="T41" fmla="*/ 2147483646 h 159"/>
                  <a:gd name="T42" fmla="*/ 1123133183 w 218"/>
                  <a:gd name="T43" fmla="*/ 2147483646 h 159"/>
                  <a:gd name="T44" fmla="*/ 1123133183 w 218"/>
                  <a:gd name="T45" fmla="*/ 2147483646 h 159"/>
                  <a:gd name="T46" fmla="*/ 1123133183 w 218"/>
                  <a:gd name="T47" fmla="*/ 2147483646 h 159"/>
                  <a:gd name="T48" fmla="*/ 0 w 218"/>
                  <a:gd name="T49" fmla="*/ 2147483646 h 15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18"/>
                  <a:gd name="T76" fmla="*/ 0 h 159"/>
                  <a:gd name="T77" fmla="*/ 218 w 218"/>
                  <a:gd name="T78" fmla="*/ 159 h 15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18" h="159">
                    <a:moveTo>
                      <a:pt x="0" y="74"/>
                    </a:moveTo>
                    <a:lnTo>
                      <a:pt x="0" y="74"/>
                    </a:lnTo>
                    <a:lnTo>
                      <a:pt x="1" y="119"/>
                    </a:lnTo>
                    <a:lnTo>
                      <a:pt x="17" y="130"/>
                    </a:lnTo>
                    <a:lnTo>
                      <a:pt x="4" y="151"/>
                    </a:lnTo>
                    <a:lnTo>
                      <a:pt x="28" y="159"/>
                    </a:lnTo>
                    <a:lnTo>
                      <a:pt x="85" y="151"/>
                    </a:lnTo>
                    <a:lnTo>
                      <a:pt x="97" y="127"/>
                    </a:lnTo>
                    <a:lnTo>
                      <a:pt x="135" y="115"/>
                    </a:lnTo>
                    <a:lnTo>
                      <a:pt x="137" y="94"/>
                    </a:lnTo>
                    <a:lnTo>
                      <a:pt x="152" y="90"/>
                    </a:lnTo>
                    <a:lnTo>
                      <a:pt x="145" y="79"/>
                    </a:lnTo>
                    <a:lnTo>
                      <a:pt x="159" y="79"/>
                    </a:lnTo>
                    <a:lnTo>
                      <a:pt x="170" y="59"/>
                    </a:lnTo>
                    <a:lnTo>
                      <a:pt x="165" y="40"/>
                    </a:lnTo>
                    <a:lnTo>
                      <a:pt x="217" y="25"/>
                    </a:lnTo>
                    <a:lnTo>
                      <a:pt x="218" y="22"/>
                    </a:lnTo>
                    <a:lnTo>
                      <a:pt x="199" y="19"/>
                    </a:lnTo>
                    <a:lnTo>
                      <a:pt x="171" y="31"/>
                    </a:lnTo>
                    <a:lnTo>
                      <a:pt x="159" y="0"/>
                    </a:lnTo>
                    <a:lnTo>
                      <a:pt x="135" y="24"/>
                    </a:lnTo>
                    <a:lnTo>
                      <a:pt x="67" y="22"/>
                    </a:lnTo>
                    <a:lnTo>
                      <a:pt x="33" y="58"/>
                    </a:lnTo>
                    <a:lnTo>
                      <a:pt x="9" y="46"/>
                    </a:lnTo>
                    <a:lnTo>
                      <a:pt x="0" y="74"/>
                    </a:lnTo>
                    <a:close/>
                  </a:path>
                </a:pathLst>
              </a:custGeom>
              <a:solidFill>
                <a:srgbClr val="DDDDDD"/>
              </a:solidFill>
              <a:ln w="3175">
                <a:solidFill>
                  <a:schemeClr val="bg1"/>
                </a:solidFill>
                <a:round/>
                <a:headEnd/>
                <a:tailEnd/>
              </a:ln>
            </p:spPr>
            <p:txBody>
              <a:bodyPr/>
              <a:lstStyle/>
              <a:p>
                <a:endParaRPr lang="en-GB"/>
              </a:p>
            </p:txBody>
          </p:sp>
          <p:sp>
            <p:nvSpPr>
              <p:cNvPr id="61530" name="Freeform 7"/>
              <p:cNvSpPr>
                <a:spLocks/>
              </p:cNvSpPr>
              <p:nvPr/>
            </p:nvSpPr>
            <p:spPr bwMode="gray">
              <a:xfrm>
                <a:off x="3635" y="2161"/>
                <a:ext cx="256" cy="262"/>
              </a:xfrm>
              <a:custGeom>
                <a:avLst/>
                <a:gdLst>
                  <a:gd name="T0" fmla="*/ 0 w 260"/>
                  <a:gd name="T1" fmla="*/ 2147483646 h 228"/>
                  <a:gd name="T2" fmla="*/ 0 w 260"/>
                  <a:gd name="T3" fmla="*/ 2147483646 h 228"/>
                  <a:gd name="T4" fmla="*/ 1248117565 w 260"/>
                  <a:gd name="T5" fmla="*/ 2147483646 h 228"/>
                  <a:gd name="T6" fmla="*/ 1248117565 w 260"/>
                  <a:gd name="T7" fmla="*/ 2147483646 h 228"/>
                  <a:gd name="T8" fmla="*/ 1248117565 w 260"/>
                  <a:gd name="T9" fmla="*/ 2147483646 h 228"/>
                  <a:gd name="T10" fmla="*/ 1248117565 w 260"/>
                  <a:gd name="T11" fmla="*/ 2147483646 h 228"/>
                  <a:gd name="T12" fmla="*/ 1248117565 w 260"/>
                  <a:gd name="T13" fmla="*/ 2147483646 h 228"/>
                  <a:gd name="T14" fmla="*/ 1248117565 w 260"/>
                  <a:gd name="T15" fmla="*/ 2147483646 h 228"/>
                  <a:gd name="T16" fmla="*/ 1248117565 w 260"/>
                  <a:gd name="T17" fmla="*/ 2147483646 h 228"/>
                  <a:gd name="T18" fmla="*/ 1248117565 w 260"/>
                  <a:gd name="T19" fmla="*/ 2147483646 h 228"/>
                  <a:gd name="T20" fmla="*/ 1248117565 w 260"/>
                  <a:gd name="T21" fmla="*/ 2147483646 h 228"/>
                  <a:gd name="T22" fmla="*/ 1248117565 w 260"/>
                  <a:gd name="T23" fmla="*/ 2147483646 h 228"/>
                  <a:gd name="T24" fmla="*/ 1248117565 w 260"/>
                  <a:gd name="T25" fmla="*/ 0 h 228"/>
                  <a:gd name="T26" fmla="*/ 1248117565 w 260"/>
                  <a:gd name="T27" fmla="*/ 2147483646 h 228"/>
                  <a:gd name="T28" fmla="*/ 1248117565 w 260"/>
                  <a:gd name="T29" fmla="*/ 2147483646 h 228"/>
                  <a:gd name="T30" fmla="*/ 1248117565 w 260"/>
                  <a:gd name="T31" fmla="*/ 2147483646 h 228"/>
                  <a:gd name="T32" fmla="*/ 1248117565 w 260"/>
                  <a:gd name="T33" fmla="*/ 2147483646 h 228"/>
                  <a:gd name="T34" fmla="*/ 1248117565 w 260"/>
                  <a:gd name="T35" fmla="*/ 2147483646 h 228"/>
                  <a:gd name="T36" fmla="*/ 1248117565 w 260"/>
                  <a:gd name="T37" fmla="*/ 2147483646 h 228"/>
                  <a:gd name="T38" fmla="*/ 1248117565 w 260"/>
                  <a:gd name="T39" fmla="*/ 2147483646 h 228"/>
                  <a:gd name="T40" fmla="*/ 1248117565 w 260"/>
                  <a:gd name="T41" fmla="*/ 2147483646 h 228"/>
                  <a:gd name="T42" fmla="*/ 1248117565 w 260"/>
                  <a:gd name="T43" fmla="*/ 2147483646 h 228"/>
                  <a:gd name="T44" fmla="*/ 1248117565 w 260"/>
                  <a:gd name="T45" fmla="*/ 2147483646 h 228"/>
                  <a:gd name="T46" fmla="*/ 1248117565 w 260"/>
                  <a:gd name="T47" fmla="*/ 2147483646 h 228"/>
                  <a:gd name="T48" fmla="*/ 1248117565 w 260"/>
                  <a:gd name="T49" fmla="*/ 2147483646 h 228"/>
                  <a:gd name="T50" fmla="*/ 1248117565 w 260"/>
                  <a:gd name="T51" fmla="*/ 2147483646 h 228"/>
                  <a:gd name="T52" fmla="*/ 1248117565 w 260"/>
                  <a:gd name="T53" fmla="*/ 2147483646 h 228"/>
                  <a:gd name="T54" fmla="*/ 1248117565 w 260"/>
                  <a:gd name="T55" fmla="*/ 2147483646 h 228"/>
                  <a:gd name="T56" fmla="*/ 1248117565 w 260"/>
                  <a:gd name="T57" fmla="*/ 2147483646 h 228"/>
                  <a:gd name="T58" fmla="*/ 0 w 260"/>
                  <a:gd name="T59" fmla="*/ 2147483646 h 22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60"/>
                  <a:gd name="T91" fmla="*/ 0 h 228"/>
                  <a:gd name="T92" fmla="*/ 260 w 260"/>
                  <a:gd name="T93" fmla="*/ 228 h 22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60" h="228">
                    <a:moveTo>
                      <a:pt x="0" y="126"/>
                    </a:moveTo>
                    <a:lnTo>
                      <a:pt x="0" y="126"/>
                    </a:lnTo>
                    <a:lnTo>
                      <a:pt x="24" y="134"/>
                    </a:lnTo>
                    <a:lnTo>
                      <a:pt x="81" y="126"/>
                    </a:lnTo>
                    <a:lnTo>
                      <a:pt x="93" y="102"/>
                    </a:lnTo>
                    <a:lnTo>
                      <a:pt x="131" y="90"/>
                    </a:lnTo>
                    <a:lnTo>
                      <a:pt x="133" y="69"/>
                    </a:lnTo>
                    <a:lnTo>
                      <a:pt x="148" y="65"/>
                    </a:lnTo>
                    <a:lnTo>
                      <a:pt x="141" y="54"/>
                    </a:lnTo>
                    <a:lnTo>
                      <a:pt x="155" y="54"/>
                    </a:lnTo>
                    <a:lnTo>
                      <a:pt x="166" y="34"/>
                    </a:lnTo>
                    <a:lnTo>
                      <a:pt x="161" y="15"/>
                    </a:lnTo>
                    <a:lnTo>
                      <a:pt x="213" y="0"/>
                    </a:lnTo>
                    <a:lnTo>
                      <a:pt x="260" y="29"/>
                    </a:lnTo>
                    <a:lnTo>
                      <a:pt x="248" y="41"/>
                    </a:lnTo>
                    <a:lnTo>
                      <a:pt x="202" y="41"/>
                    </a:lnTo>
                    <a:lnTo>
                      <a:pt x="203" y="66"/>
                    </a:lnTo>
                    <a:lnTo>
                      <a:pt x="225" y="82"/>
                    </a:lnTo>
                    <a:lnTo>
                      <a:pt x="211" y="94"/>
                    </a:lnTo>
                    <a:lnTo>
                      <a:pt x="215" y="107"/>
                    </a:lnTo>
                    <a:lnTo>
                      <a:pt x="168" y="159"/>
                    </a:lnTo>
                    <a:lnTo>
                      <a:pt x="148" y="157"/>
                    </a:lnTo>
                    <a:lnTo>
                      <a:pt x="133" y="171"/>
                    </a:lnTo>
                    <a:lnTo>
                      <a:pt x="159" y="217"/>
                    </a:lnTo>
                    <a:lnTo>
                      <a:pt x="124" y="217"/>
                    </a:lnTo>
                    <a:lnTo>
                      <a:pt x="110" y="228"/>
                    </a:lnTo>
                    <a:lnTo>
                      <a:pt x="85" y="199"/>
                    </a:lnTo>
                    <a:lnTo>
                      <a:pt x="12" y="205"/>
                    </a:lnTo>
                    <a:lnTo>
                      <a:pt x="36" y="172"/>
                    </a:lnTo>
                    <a:lnTo>
                      <a:pt x="0" y="126"/>
                    </a:lnTo>
                    <a:close/>
                  </a:path>
                </a:pathLst>
              </a:custGeom>
              <a:solidFill>
                <a:srgbClr val="DDDDDD"/>
              </a:solidFill>
              <a:ln w="3175">
                <a:solidFill>
                  <a:schemeClr val="bg1"/>
                </a:solidFill>
                <a:round/>
                <a:headEnd/>
                <a:tailEnd/>
              </a:ln>
            </p:spPr>
            <p:txBody>
              <a:bodyPr/>
              <a:lstStyle/>
              <a:p>
                <a:endParaRPr lang="en-GB"/>
              </a:p>
            </p:txBody>
          </p:sp>
          <p:sp>
            <p:nvSpPr>
              <p:cNvPr id="61531" name="Freeform 8"/>
              <p:cNvSpPr>
                <a:spLocks/>
              </p:cNvSpPr>
              <p:nvPr/>
            </p:nvSpPr>
            <p:spPr bwMode="gray">
              <a:xfrm>
                <a:off x="4045" y="1830"/>
                <a:ext cx="481" cy="238"/>
              </a:xfrm>
              <a:custGeom>
                <a:avLst/>
                <a:gdLst>
                  <a:gd name="T0" fmla="*/ 0 w 491"/>
                  <a:gd name="T1" fmla="*/ 2147483646 h 207"/>
                  <a:gd name="T2" fmla="*/ 0 w 491"/>
                  <a:gd name="T3" fmla="*/ 2147483646 h 207"/>
                  <a:gd name="T4" fmla="*/ 1045086063 w 491"/>
                  <a:gd name="T5" fmla="*/ 2147483646 h 207"/>
                  <a:gd name="T6" fmla="*/ 1045086063 w 491"/>
                  <a:gd name="T7" fmla="*/ 2147483646 h 207"/>
                  <a:gd name="T8" fmla="*/ 1045086063 w 491"/>
                  <a:gd name="T9" fmla="*/ 2147483646 h 207"/>
                  <a:gd name="T10" fmla="*/ 1045086063 w 491"/>
                  <a:gd name="T11" fmla="*/ 2147483646 h 207"/>
                  <a:gd name="T12" fmla="*/ 1045086063 w 491"/>
                  <a:gd name="T13" fmla="*/ 2147483646 h 207"/>
                  <a:gd name="T14" fmla="*/ 1045086063 w 491"/>
                  <a:gd name="T15" fmla="*/ 2147483646 h 207"/>
                  <a:gd name="T16" fmla="*/ 1045086063 w 491"/>
                  <a:gd name="T17" fmla="*/ 2147483646 h 207"/>
                  <a:gd name="T18" fmla="*/ 1045086063 w 491"/>
                  <a:gd name="T19" fmla="*/ 2147483646 h 207"/>
                  <a:gd name="T20" fmla="*/ 1045086063 w 491"/>
                  <a:gd name="T21" fmla="*/ 2147483646 h 207"/>
                  <a:gd name="T22" fmla="*/ 1045086063 w 491"/>
                  <a:gd name="T23" fmla="*/ 2147483646 h 207"/>
                  <a:gd name="T24" fmla="*/ 1045086063 w 491"/>
                  <a:gd name="T25" fmla="*/ 2147483646 h 207"/>
                  <a:gd name="T26" fmla="*/ 1045086063 w 491"/>
                  <a:gd name="T27" fmla="*/ 2147483646 h 207"/>
                  <a:gd name="T28" fmla="*/ 1045086063 w 491"/>
                  <a:gd name="T29" fmla="*/ 2147483646 h 207"/>
                  <a:gd name="T30" fmla="*/ 1045086063 w 491"/>
                  <a:gd name="T31" fmla="*/ 2147483646 h 207"/>
                  <a:gd name="T32" fmla="*/ 1045086063 w 491"/>
                  <a:gd name="T33" fmla="*/ 2147483646 h 207"/>
                  <a:gd name="T34" fmla="*/ 1045086063 w 491"/>
                  <a:gd name="T35" fmla="*/ 2147483646 h 207"/>
                  <a:gd name="T36" fmla="*/ 1045086063 w 491"/>
                  <a:gd name="T37" fmla="*/ 2147483646 h 207"/>
                  <a:gd name="T38" fmla="*/ 1045086063 w 491"/>
                  <a:gd name="T39" fmla="*/ 2147483646 h 207"/>
                  <a:gd name="T40" fmla="*/ 1045086063 w 491"/>
                  <a:gd name="T41" fmla="*/ 2147483646 h 207"/>
                  <a:gd name="T42" fmla="*/ 1045086063 w 491"/>
                  <a:gd name="T43" fmla="*/ 2147483646 h 207"/>
                  <a:gd name="T44" fmla="*/ 1045086063 w 491"/>
                  <a:gd name="T45" fmla="*/ 2147483646 h 207"/>
                  <a:gd name="T46" fmla="*/ 1045086063 w 491"/>
                  <a:gd name="T47" fmla="*/ 2147483646 h 207"/>
                  <a:gd name="T48" fmla="*/ 1045086063 w 491"/>
                  <a:gd name="T49" fmla="*/ 0 h 207"/>
                  <a:gd name="T50" fmla="*/ 1045086063 w 491"/>
                  <a:gd name="T51" fmla="*/ 2147483646 h 207"/>
                  <a:gd name="T52" fmla="*/ 1045086063 w 491"/>
                  <a:gd name="T53" fmla="*/ 2147483646 h 207"/>
                  <a:gd name="T54" fmla="*/ 1045086063 w 491"/>
                  <a:gd name="T55" fmla="*/ 2147483646 h 207"/>
                  <a:gd name="T56" fmla="*/ 0 w 491"/>
                  <a:gd name="T57" fmla="*/ 2147483646 h 20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91"/>
                  <a:gd name="T88" fmla="*/ 0 h 207"/>
                  <a:gd name="T89" fmla="*/ 491 w 491"/>
                  <a:gd name="T90" fmla="*/ 207 h 20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91" h="207">
                    <a:moveTo>
                      <a:pt x="0" y="65"/>
                    </a:moveTo>
                    <a:lnTo>
                      <a:pt x="0" y="65"/>
                    </a:lnTo>
                    <a:lnTo>
                      <a:pt x="15" y="86"/>
                    </a:lnTo>
                    <a:lnTo>
                      <a:pt x="37" y="93"/>
                    </a:lnTo>
                    <a:lnTo>
                      <a:pt x="46" y="138"/>
                    </a:lnTo>
                    <a:lnTo>
                      <a:pt x="114" y="155"/>
                    </a:lnTo>
                    <a:lnTo>
                      <a:pt x="143" y="186"/>
                    </a:lnTo>
                    <a:lnTo>
                      <a:pt x="200" y="183"/>
                    </a:lnTo>
                    <a:lnTo>
                      <a:pt x="263" y="207"/>
                    </a:lnTo>
                    <a:lnTo>
                      <a:pt x="348" y="186"/>
                    </a:lnTo>
                    <a:lnTo>
                      <a:pt x="374" y="167"/>
                    </a:lnTo>
                    <a:lnTo>
                      <a:pt x="374" y="145"/>
                    </a:lnTo>
                    <a:lnTo>
                      <a:pt x="399" y="147"/>
                    </a:lnTo>
                    <a:lnTo>
                      <a:pt x="450" y="112"/>
                    </a:lnTo>
                    <a:lnTo>
                      <a:pt x="491" y="111"/>
                    </a:lnTo>
                    <a:lnTo>
                      <a:pt x="471" y="85"/>
                    </a:lnTo>
                    <a:lnTo>
                      <a:pt x="432" y="92"/>
                    </a:lnTo>
                    <a:lnTo>
                      <a:pt x="431" y="62"/>
                    </a:lnTo>
                    <a:lnTo>
                      <a:pt x="440" y="46"/>
                    </a:lnTo>
                    <a:lnTo>
                      <a:pt x="413" y="42"/>
                    </a:lnTo>
                    <a:lnTo>
                      <a:pt x="339" y="60"/>
                    </a:lnTo>
                    <a:lnTo>
                      <a:pt x="274" y="33"/>
                    </a:lnTo>
                    <a:lnTo>
                      <a:pt x="234" y="38"/>
                    </a:lnTo>
                    <a:lnTo>
                      <a:pt x="219" y="16"/>
                    </a:lnTo>
                    <a:lnTo>
                      <a:pt x="177" y="0"/>
                    </a:lnTo>
                    <a:lnTo>
                      <a:pt x="156" y="16"/>
                    </a:lnTo>
                    <a:lnTo>
                      <a:pt x="155" y="46"/>
                    </a:lnTo>
                    <a:lnTo>
                      <a:pt x="61" y="33"/>
                    </a:lnTo>
                    <a:lnTo>
                      <a:pt x="0" y="65"/>
                    </a:lnTo>
                    <a:close/>
                  </a:path>
                </a:pathLst>
              </a:custGeom>
              <a:solidFill>
                <a:srgbClr val="DDDDDD"/>
              </a:solidFill>
              <a:ln w="3175">
                <a:solidFill>
                  <a:schemeClr val="bg1"/>
                </a:solidFill>
                <a:round/>
                <a:headEnd/>
                <a:tailEnd/>
              </a:ln>
            </p:spPr>
            <p:txBody>
              <a:bodyPr/>
              <a:lstStyle/>
              <a:p>
                <a:endParaRPr lang="en-GB"/>
              </a:p>
            </p:txBody>
          </p:sp>
          <p:sp>
            <p:nvSpPr>
              <p:cNvPr id="61532" name="Freeform 9"/>
              <p:cNvSpPr>
                <a:spLocks/>
              </p:cNvSpPr>
              <p:nvPr/>
            </p:nvSpPr>
            <p:spPr bwMode="gray">
              <a:xfrm>
                <a:off x="2512" y="2190"/>
                <a:ext cx="178" cy="160"/>
              </a:xfrm>
              <a:custGeom>
                <a:avLst/>
                <a:gdLst>
                  <a:gd name="T0" fmla="*/ 0 w 182"/>
                  <a:gd name="T1" fmla="*/ 2147483646 h 139"/>
                  <a:gd name="T2" fmla="*/ 0 w 182"/>
                  <a:gd name="T3" fmla="*/ 2147483646 h 139"/>
                  <a:gd name="T4" fmla="*/ 986566197 w 182"/>
                  <a:gd name="T5" fmla="*/ 2147483646 h 139"/>
                  <a:gd name="T6" fmla="*/ 986566197 w 182"/>
                  <a:gd name="T7" fmla="*/ 2147483646 h 139"/>
                  <a:gd name="T8" fmla="*/ 986566197 w 182"/>
                  <a:gd name="T9" fmla="*/ 2147483646 h 139"/>
                  <a:gd name="T10" fmla="*/ 986566197 w 182"/>
                  <a:gd name="T11" fmla="*/ 0 h 139"/>
                  <a:gd name="T12" fmla="*/ 986566197 w 182"/>
                  <a:gd name="T13" fmla="*/ 2147483646 h 139"/>
                  <a:gd name="T14" fmla="*/ 986566197 w 182"/>
                  <a:gd name="T15" fmla="*/ 2147483646 h 139"/>
                  <a:gd name="T16" fmla="*/ 986566197 w 182"/>
                  <a:gd name="T17" fmla="*/ 2147483646 h 139"/>
                  <a:gd name="T18" fmla="*/ 986566197 w 182"/>
                  <a:gd name="T19" fmla="*/ 2147483646 h 139"/>
                  <a:gd name="T20" fmla="*/ 986566197 w 182"/>
                  <a:gd name="T21" fmla="*/ 2147483646 h 139"/>
                  <a:gd name="T22" fmla="*/ 986566197 w 182"/>
                  <a:gd name="T23" fmla="*/ 2147483646 h 139"/>
                  <a:gd name="T24" fmla="*/ 986566197 w 182"/>
                  <a:gd name="T25" fmla="*/ 2147483646 h 139"/>
                  <a:gd name="T26" fmla="*/ 0 w 182"/>
                  <a:gd name="T27" fmla="*/ 2147483646 h 13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82"/>
                  <a:gd name="T43" fmla="*/ 0 h 139"/>
                  <a:gd name="T44" fmla="*/ 182 w 182"/>
                  <a:gd name="T45" fmla="*/ 139 h 13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82" h="139">
                    <a:moveTo>
                      <a:pt x="0" y="138"/>
                    </a:moveTo>
                    <a:lnTo>
                      <a:pt x="0" y="138"/>
                    </a:lnTo>
                    <a:lnTo>
                      <a:pt x="44" y="110"/>
                    </a:lnTo>
                    <a:lnTo>
                      <a:pt x="61" y="55"/>
                    </a:lnTo>
                    <a:lnTo>
                      <a:pt x="99" y="27"/>
                    </a:lnTo>
                    <a:lnTo>
                      <a:pt x="112" y="0"/>
                    </a:lnTo>
                    <a:lnTo>
                      <a:pt x="166" y="9"/>
                    </a:lnTo>
                    <a:lnTo>
                      <a:pt x="182" y="60"/>
                    </a:lnTo>
                    <a:lnTo>
                      <a:pt x="157" y="64"/>
                    </a:lnTo>
                    <a:lnTo>
                      <a:pt x="143" y="69"/>
                    </a:lnTo>
                    <a:lnTo>
                      <a:pt x="146" y="82"/>
                    </a:lnTo>
                    <a:lnTo>
                      <a:pt x="76" y="113"/>
                    </a:lnTo>
                    <a:lnTo>
                      <a:pt x="68" y="139"/>
                    </a:lnTo>
                    <a:lnTo>
                      <a:pt x="0" y="138"/>
                    </a:lnTo>
                    <a:close/>
                  </a:path>
                </a:pathLst>
              </a:custGeom>
              <a:solidFill>
                <a:srgbClr val="DDDDDD"/>
              </a:solidFill>
              <a:ln w="3175">
                <a:solidFill>
                  <a:schemeClr val="bg1"/>
                </a:solidFill>
                <a:round/>
                <a:headEnd/>
                <a:tailEnd/>
              </a:ln>
            </p:spPr>
            <p:txBody>
              <a:bodyPr/>
              <a:lstStyle/>
              <a:p>
                <a:endParaRPr lang="en-GB"/>
              </a:p>
            </p:txBody>
          </p:sp>
          <p:sp>
            <p:nvSpPr>
              <p:cNvPr id="61533" name="Freeform 10"/>
              <p:cNvSpPr>
                <a:spLocks/>
              </p:cNvSpPr>
              <p:nvPr/>
            </p:nvSpPr>
            <p:spPr bwMode="gray">
              <a:xfrm>
                <a:off x="2453" y="2348"/>
                <a:ext cx="126" cy="123"/>
              </a:xfrm>
              <a:custGeom>
                <a:avLst/>
                <a:gdLst>
                  <a:gd name="T0" fmla="*/ 0 w 129"/>
                  <a:gd name="T1" fmla="*/ 2147483646 h 107"/>
                  <a:gd name="T2" fmla="*/ 0 w 129"/>
                  <a:gd name="T3" fmla="*/ 2147483646 h 107"/>
                  <a:gd name="T4" fmla="*/ 942438266 w 129"/>
                  <a:gd name="T5" fmla="*/ 0 h 107"/>
                  <a:gd name="T6" fmla="*/ 942438266 w 129"/>
                  <a:gd name="T7" fmla="*/ 2147483646 h 107"/>
                  <a:gd name="T8" fmla="*/ 942438266 w 129"/>
                  <a:gd name="T9" fmla="*/ 2147483646 h 107"/>
                  <a:gd name="T10" fmla="*/ 942438266 w 129"/>
                  <a:gd name="T11" fmla="*/ 2147483646 h 107"/>
                  <a:gd name="T12" fmla="*/ 942438266 w 129"/>
                  <a:gd name="T13" fmla="*/ 2147483646 h 107"/>
                  <a:gd name="T14" fmla="*/ 942438266 w 129"/>
                  <a:gd name="T15" fmla="*/ 2147483646 h 107"/>
                  <a:gd name="T16" fmla="*/ 942438266 w 129"/>
                  <a:gd name="T17" fmla="*/ 2147483646 h 107"/>
                  <a:gd name="T18" fmla="*/ 942438266 w 129"/>
                  <a:gd name="T19" fmla="*/ 2147483646 h 107"/>
                  <a:gd name="T20" fmla="*/ 0 w 129"/>
                  <a:gd name="T21" fmla="*/ 2147483646 h 10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9"/>
                  <a:gd name="T34" fmla="*/ 0 h 107"/>
                  <a:gd name="T35" fmla="*/ 129 w 129"/>
                  <a:gd name="T36" fmla="*/ 107 h 10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9" h="107">
                    <a:moveTo>
                      <a:pt x="0" y="107"/>
                    </a:moveTo>
                    <a:lnTo>
                      <a:pt x="0" y="107"/>
                    </a:lnTo>
                    <a:lnTo>
                      <a:pt x="60" y="0"/>
                    </a:lnTo>
                    <a:lnTo>
                      <a:pt x="128" y="1"/>
                    </a:lnTo>
                    <a:lnTo>
                      <a:pt x="129" y="6"/>
                    </a:lnTo>
                    <a:lnTo>
                      <a:pt x="128" y="27"/>
                    </a:lnTo>
                    <a:lnTo>
                      <a:pt x="78" y="27"/>
                    </a:lnTo>
                    <a:lnTo>
                      <a:pt x="77" y="68"/>
                    </a:lnTo>
                    <a:lnTo>
                      <a:pt x="60" y="75"/>
                    </a:lnTo>
                    <a:lnTo>
                      <a:pt x="60" y="101"/>
                    </a:lnTo>
                    <a:lnTo>
                      <a:pt x="0" y="107"/>
                    </a:lnTo>
                    <a:close/>
                  </a:path>
                </a:pathLst>
              </a:custGeom>
              <a:solidFill>
                <a:srgbClr val="DDDDDD"/>
              </a:solidFill>
              <a:ln w="3175">
                <a:solidFill>
                  <a:schemeClr val="bg1"/>
                </a:solidFill>
                <a:round/>
                <a:headEnd/>
                <a:tailEnd/>
              </a:ln>
            </p:spPr>
            <p:txBody>
              <a:bodyPr/>
              <a:lstStyle/>
              <a:p>
                <a:endParaRPr lang="en-GB"/>
              </a:p>
            </p:txBody>
          </p:sp>
          <p:sp>
            <p:nvSpPr>
              <p:cNvPr id="61534" name="Freeform 11"/>
              <p:cNvSpPr>
                <a:spLocks/>
              </p:cNvSpPr>
              <p:nvPr/>
            </p:nvSpPr>
            <p:spPr bwMode="gray">
              <a:xfrm>
                <a:off x="2453" y="2355"/>
                <a:ext cx="181" cy="231"/>
              </a:xfrm>
              <a:custGeom>
                <a:avLst/>
                <a:gdLst>
                  <a:gd name="T0" fmla="*/ 0 w 186"/>
                  <a:gd name="T1" fmla="*/ 2147483646 h 201"/>
                  <a:gd name="T2" fmla="*/ 0 w 186"/>
                  <a:gd name="T3" fmla="*/ 2147483646 h 201"/>
                  <a:gd name="T4" fmla="*/ 827412848 w 186"/>
                  <a:gd name="T5" fmla="*/ 2147483646 h 201"/>
                  <a:gd name="T6" fmla="*/ 827412848 w 186"/>
                  <a:gd name="T7" fmla="*/ 2147483646 h 201"/>
                  <a:gd name="T8" fmla="*/ 827412848 w 186"/>
                  <a:gd name="T9" fmla="*/ 2147483646 h 201"/>
                  <a:gd name="T10" fmla="*/ 827412848 w 186"/>
                  <a:gd name="T11" fmla="*/ 2147483646 h 201"/>
                  <a:gd name="T12" fmla="*/ 827412848 w 186"/>
                  <a:gd name="T13" fmla="*/ 2147483646 h 201"/>
                  <a:gd name="T14" fmla="*/ 827412848 w 186"/>
                  <a:gd name="T15" fmla="*/ 2147483646 h 201"/>
                  <a:gd name="T16" fmla="*/ 827412848 w 186"/>
                  <a:gd name="T17" fmla="*/ 2147483646 h 201"/>
                  <a:gd name="T18" fmla="*/ 827412848 w 186"/>
                  <a:gd name="T19" fmla="*/ 2147483646 h 201"/>
                  <a:gd name="T20" fmla="*/ 827412848 w 186"/>
                  <a:gd name="T21" fmla="*/ 2147483646 h 201"/>
                  <a:gd name="T22" fmla="*/ 827412848 w 186"/>
                  <a:gd name="T23" fmla="*/ 2147483646 h 201"/>
                  <a:gd name="T24" fmla="*/ 827412848 w 186"/>
                  <a:gd name="T25" fmla="*/ 0 h 201"/>
                  <a:gd name="T26" fmla="*/ 827412848 w 186"/>
                  <a:gd name="T27" fmla="*/ 2147483646 h 201"/>
                  <a:gd name="T28" fmla="*/ 827412848 w 186"/>
                  <a:gd name="T29" fmla="*/ 2147483646 h 201"/>
                  <a:gd name="T30" fmla="*/ 827412848 w 186"/>
                  <a:gd name="T31" fmla="*/ 2147483646 h 201"/>
                  <a:gd name="T32" fmla="*/ 827412848 w 186"/>
                  <a:gd name="T33" fmla="*/ 2147483646 h 201"/>
                  <a:gd name="T34" fmla="*/ 827412848 w 186"/>
                  <a:gd name="T35" fmla="*/ 2147483646 h 201"/>
                  <a:gd name="T36" fmla="*/ 0 w 186"/>
                  <a:gd name="T37" fmla="*/ 2147483646 h 20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86"/>
                  <a:gd name="T58" fmla="*/ 0 h 201"/>
                  <a:gd name="T59" fmla="*/ 186 w 186"/>
                  <a:gd name="T60" fmla="*/ 201 h 20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86" h="201">
                    <a:moveTo>
                      <a:pt x="0" y="101"/>
                    </a:moveTo>
                    <a:lnTo>
                      <a:pt x="0" y="101"/>
                    </a:lnTo>
                    <a:lnTo>
                      <a:pt x="10" y="113"/>
                    </a:lnTo>
                    <a:lnTo>
                      <a:pt x="13" y="143"/>
                    </a:lnTo>
                    <a:lnTo>
                      <a:pt x="4" y="180"/>
                    </a:lnTo>
                    <a:lnTo>
                      <a:pt x="39" y="172"/>
                    </a:lnTo>
                    <a:lnTo>
                      <a:pt x="74" y="201"/>
                    </a:lnTo>
                    <a:lnTo>
                      <a:pt x="85" y="184"/>
                    </a:lnTo>
                    <a:lnTo>
                      <a:pt x="97" y="194"/>
                    </a:lnTo>
                    <a:lnTo>
                      <a:pt x="175" y="190"/>
                    </a:lnTo>
                    <a:lnTo>
                      <a:pt x="159" y="38"/>
                    </a:lnTo>
                    <a:lnTo>
                      <a:pt x="186" y="38"/>
                    </a:lnTo>
                    <a:lnTo>
                      <a:pt x="129" y="0"/>
                    </a:lnTo>
                    <a:lnTo>
                      <a:pt x="128" y="21"/>
                    </a:lnTo>
                    <a:lnTo>
                      <a:pt x="78" y="21"/>
                    </a:lnTo>
                    <a:lnTo>
                      <a:pt x="77" y="62"/>
                    </a:lnTo>
                    <a:lnTo>
                      <a:pt x="60" y="69"/>
                    </a:lnTo>
                    <a:lnTo>
                      <a:pt x="60" y="95"/>
                    </a:lnTo>
                    <a:lnTo>
                      <a:pt x="0" y="101"/>
                    </a:lnTo>
                    <a:close/>
                  </a:path>
                </a:pathLst>
              </a:custGeom>
              <a:solidFill>
                <a:srgbClr val="DDDDDD"/>
              </a:solidFill>
              <a:ln w="3175">
                <a:solidFill>
                  <a:schemeClr val="bg1"/>
                </a:solidFill>
                <a:round/>
                <a:headEnd/>
                <a:tailEnd/>
              </a:ln>
            </p:spPr>
            <p:txBody>
              <a:bodyPr/>
              <a:lstStyle/>
              <a:p>
                <a:endParaRPr lang="en-GB"/>
              </a:p>
            </p:txBody>
          </p:sp>
          <p:sp>
            <p:nvSpPr>
              <p:cNvPr id="61535" name="Freeform 12"/>
              <p:cNvSpPr>
                <a:spLocks/>
              </p:cNvSpPr>
              <p:nvPr/>
            </p:nvSpPr>
            <p:spPr bwMode="gray">
              <a:xfrm>
                <a:off x="2526" y="2399"/>
                <a:ext cx="245" cy="269"/>
              </a:xfrm>
              <a:custGeom>
                <a:avLst/>
                <a:gdLst>
                  <a:gd name="T0" fmla="*/ 0 w 251"/>
                  <a:gd name="T1" fmla="*/ 2147483646 h 235"/>
                  <a:gd name="T2" fmla="*/ 0 w 251"/>
                  <a:gd name="T3" fmla="*/ 2147483646 h 235"/>
                  <a:gd name="T4" fmla="*/ 920785460 w 251"/>
                  <a:gd name="T5" fmla="*/ 2147483646 h 235"/>
                  <a:gd name="T6" fmla="*/ 920785460 w 251"/>
                  <a:gd name="T7" fmla="*/ 2147483646 h 235"/>
                  <a:gd name="T8" fmla="*/ 920785460 w 251"/>
                  <a:gd name="T9" fmla="*/ 2147483646 h 235"/>
                  <a:gd name="T10" fmla="*/ 920785460 w 251"/>
                  <a:gd name="T11" fmla="*/ 0 h 235"/>
                  <a:gd name="T12" fmla="*/ 920785460 w 251"/>
                  <a:gd name="T13" fmla="*/ 0 h 235"/>
                  <a:gd name="T14" fmla="*/ 920785460 w 251"/>
                  <a:gd name="T15" fmla="*/ 2147483646 h 235"/>
                  <a:gd name="T16" fmla="*/ 920785460 w 251"/>
                  <a:gd name="T17" fmla="*/ 2147483646 h 235"/>
                  <a:gd name="T18" fmla="*/ 920785460 w 251"/>
                  <a:gd name="T19" fmla="*/ 2147483646 h 235"/>
                  <a:gd name="T20" fmla="*/ 920785460 w 251"/>
                  <a:gd name="T21" fmla="*/ 2147483646 h 235"/>
                  <a:gd name="T22" fmla="*/ 920785460 w 251"/>
                  <a:gd name="T23" fmla="*/ 2147483646 h 235"/>
                  <a:gd name="T24" fmla="*/ 920785460 w 251"/>
                  <a:gd name="T25" fmla="*/ 2147483646 h 235"/>
                  <a:gd name="T26" fmla="*/ 920785460 w 251"/>
                  <a:gd name="T27" fmla="*/ 2147483646 h 235"/>
                  <a:gd name="T28" fmla="*/ 920785460 w 251"/>
                  <a:gd name="T29" fmla="*/ 2147483646 h 235"/>
                  <a:gd name="T30" fmla="*/ 920785460 w 251"/>
                  <a:gd name="T31" fmla="*/ 2147483646 h 235"/>
                  <a:gd name="T32" fmla="*/ 920785460 w 251"/>
                  <a:gd name="T33" fmla="*/ 2147483646 h 235"/>
                  <a:gd name="T34" fmla="*/ 920785460 w 251"/>
                  <a:gd name="T35" fmla="*/ 2147483646 h 235"/>
                  <a:gd name="T36" fmla="*/ 920785460 w 251"/>
                  <a:gd name="T37" fmla="*/ 2147483646 h 235"/>
                  <a:gd name="T38" fmla="*/ 920785460 w 251"/>
                  <a:gd name="T39" fmla="*/ 2147483646 h 235"/>
                  <a:gd name="T40" fmla="*/ 0 w 251"/>
                  <a:gd name="T41" fmla="*/ 2147483646 h 2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1"/>
                  <a:gd name="T64" fmla="*/ 0 h 235"/>
                  <a:gd name="T65" fmla="*/ 251 w 251"/>
                  <a:gd name="T66" fmla="*/ 235 h 2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1" h="235">
                    <a:moveTo>
                      <a:pt x="0" y="163"/>
                    </a:moveTo>
                    <a:lnTo>
                      <a:pt x="0" y="163"/>
                    </a:lnTo>
                    <a:lnTo>
                      <a:pt x="11" y="146"/>
                    </a:lnTo>
                    <a:lnTo>
                      <a:pt x="23" y="156"/>
                    </a:lnTo>
                    <a:lnTo>
                      <a:pt x="101" y="152"/>
                    </a:lnTo>
                    <a:lnTo>
                      <a:pt x="85" y="0"/>
                    </a:lnTo>
                    <a:lnTo>
                      <a:pt x="112" y="0"/>
                    </a:lnTo>
                    <a:lnTo>
                      <a:pt x="237" y="82"/>
                    </a:lnTo>
                    <a:lnTo>
                      <a:pt x="238" y="96"/>
                    </a:lnTo>
                    <a:lnTo>
                      <a:pt x="250" y="94"/>
                    </a:lnTo>
                    <a:lnTo>
                      <a:pt x="251" y="143"/>
                    </a:lnTo>
                    <a:lnTo>
                      <a:pt x="241" y="154"/>
                    </a:lnTo>
                    <a:lnTo>
                      <a:pt x="190" y="159"/>
                    </a:lnTo>
                    <a:lnTo>
                      <a:pt x="125" y="188"/>
                    </a:lnTo>
                    <a:lnTo>
                      <a:pt x="107" y="233"/>
                    </a:lnTo>
                    <a:lnTo>
                      <a:pt x="90" y="226"/>
                    </a:lnTo>
                    <a:lnTo>
                      <a:pt x="63" y="235"/>
                    </a:lnTo>
                    <a:lnTo>
                      <a:pt x="48" y="198"/>
                    </a:lnTo>
                    <a:lnTo>
                      <a:pt x="21" y="207"/>
                    </a:lnTo>
                    <a:lnTo>
                      <a:pt x="11" y="198"/>
                    </a:lnTo>
                    <a:lnTo>
                      <a:pt x="0" y="163"/>
                    </a:lnTo>
                    <a:close/>
                  </a:path>
                </a:pathLst>
              </a:custGeom>
              <a:solidFill>
                <a:srgbClr val="DDDDDD"/>
              </a:solidFill>
              <a:ln w="3175">
                <a:solidFill>
                  <a:schemeClr val="bg1"/>
                </a:solidFill>
                <a:round/>
                <a:headEnd/>
                <a:tailEnd/>
              </a:ln>
            </p:spPr>
            <p:txBody>
              <a:bodyPr/>
              <a:lstStyle/>
              <a:p>
                <a:endParaRPr lang="en-GB"/>
              </a:p>
            </p:txBody>
          </p:sp>
          <p:sp>
            <p:nvSpPr>
              <p:cNvPr id="61536" name="Freeform 13"/>
              <p:cNvSpPr>
                <a:spLocks/>
              </p:cNvSpPr>
              <p:nvPr/>
            </p:nvSpPr>
            <p:spPr bwMode="gray">
              <a:xfrm>
                <a:off x="2579" y="2658"/>
                <a:ext cx="90" cy="112"/>
              </a:xfrm>
              <a:custGeom>
                <a:avLst/>
                <a:gdLst>
                  <a:gd name="T0" fmla="*/ 0 w 92"/>
                  <a:gd name="T1" fmla="*/ 2147483646 h 97"/>
                  <a:gd name="T2" fmla="*/ 0 w 92"/>
                  <a:gd name="T3" fmla="*/ 2147483646 h 97"/>
                  <a:gd name="T4" fmla="*/ 995038826 w 92"/>
                  <a:gd name="T5" fmla="*/ 2147483646 h 97"/>
                  <a:gd name="T6" fmla="*/ 995038826 w 92"/>
                  <a:gd name="T7" fmla="*/ 2147483646 h 97"/>
                  <a:gd name="T8" fmla="*/ 995038826 w 92"/>
                  <a:gd name="T9" fmla="*/ 2147483646 h 97"/>
                  <a:gd name="T10" fmla="*/ 995038826 w 92"/>
                  <a:gd name="T11" fmla="*/ 2147483646 h 97"/>
                  <a:gd name="T12" fmla="*/ 995038826 w 92"/>
                  <a:gd name="T13" fmla="*/ 0 h 97"/>
                  <a:gd name="T14" fmla="*/ 995038826 w 92"/>
                  <a:gd name="T15" fmla="*/ 2147483646 h 97"/>
                  <a:gd name="T16" fmla="*/ 995038826 w 92"/>
                  <a:gd name="T17" fmla="*/ 2147483646 h 97"/>
                  <a:gd name="T18" fmla="*/ 995038826 w 92"/>
                  <a:gd name="T19" fmla="*/ 2147483646 h 97"/>
                  <a:gd name="T20" fmla="*/ 995038826 w 92"/>
                  <a:gd name="T21" fmla="*/ 2147483646 h 97"/>
                  <a:gd name="T22" fmla="*/ 995038826 w 92"/>
                  <a:gd name="T23" fmla="*/ 2147483646 h 97"/>
                  <a:gd name="T24" fmla="*/ 995038826 w 92"/>
                  <a:gd name="T25" fmla="*/ 2147483646 h 97"/>
                  <a:gd name="T26" fmla="*/ 0 w 92"/>
                  <a:gd name="T27" fmla="*/ 2147483646 h 9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2"/>
                  <a:gd name="T43" fmla="*/ 0 h 97"/>
                  <a:gd name="T44" fmla="*/ 92 w 92"/>
                  <a:gd name="T45" fmla="*/ 97 h 9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2" h="97">
                    <a:moveTo>
                      <a:pt x="0" y="65"/>
                    </a:moveTo>
                    <a:lnTo>
                      <a:pt x="0" y="65"/>
                    </a:lnTo>
                    <a:lnTo>
                      <a:pt x="1" y="50"/>
                    </a:lnTo>
                    <a:lnTo>
                      <a:pt x="3" y="35"/>
                    </a:lnTo>
                    <a:lnTo>
                      <a:pt x="13" y="37"/>
                    </a:lnTo>
                    <a:lnTo>
                      <a:pt x="8" y="9"/>
                    </a:lnTo>
                    <a:lnTo>
                      <a:pt x="35" y="0"/>
                    </a:lnTo>
                    <a:lnTo>
                      <a:pt x="52" y="7"/>
                    </a:lnTo>
                    <a:lnTo>
                      <a:pt x="59" y="16"/>
                    </a:lnTo>
                    <a:lnTo>
                      <a:pt x="92" y="19"/>
                    </a:lnTo>
                    <a:lnTo>
                      <a:pt x="84" y="89"/>
                    </a:lnTo>
                    <a:lnTo>
                      <a:pt x="14" y="97"/>
                    </a:lnTo>
                    <a:lnTo>
                      <a:pt x="17" y="76"/>
                    </a:lnTo>
                    <a:lnTo>
                      <a:pt x="0" y="65"/>
                    </a:lnTo>
                    <a:close/>
                  </a:path>
                </a:pathLst>
              </a:custGeom>
              <a:solidFill>
                <a:srgbClr val="DDDDDD"/>
              </a:solidFill>
              <a:ln w="3175">
                <a:solidFill>
                  <a:schemeClr val="bg1"/>
                </a:solidFill>
                <a:round/>
                <a:headEnd/>
                <a:tailEnd/>
              </a:ln>
            </p:spPr>
            <p:txBody>
              <a:bodyPr/>
              <a:lstStyle/>
              <a:p>
                <a:endParaRPr lang="en-GB"/>
              </a:p>
            </p:txBody>
          </p:sp>
          <p:sp>
            <p:nvSpPr>
              <p:cNvPr id="61537" name="Freeform 14"/>
              <p:cNvSpPr>
                <a:spLocks/>
              </p:cNvSpPr>
              <p:nvPr/>
            </p:nvSpPr>
            <p:spPr bwMode="gray">
              <a:xfrm>
                <a:off x="2630" y="2581"/>
                <a:ext cx="113" cy="99"/>
              </a:xfrm>
              <a:custGeom>
                <a:avLst/>
                <a:gdLst>
                  <a:gd name="T0" fmla="*/ 0 w 116"/>
                  <a:gd name="T1" fmla="*/ 2147483646 h 86"/>
                  <a:gd name="T2" fmla="*/ 0 w 116"/>
                  <a:gd name="T3" fmla="*/ 2147483646 h 86"/>
                  <a:gd name="T4" fmla="*/ 858306628 w 116"/>
                  <a:gd name="T5" fmla="*/ 2147483646 h 86"/>
                  <a:gd name="T6" fmla="*/ 858306628 w 116"/>
                  <a:gd name="T7" fmla="*/ 2147483646 h 86"/>
                  <a:gd name="T8" fmla="*/ 858306628 w 116"/>
                  <a:gd name="T9" fmla="*/ 2147483646 h 86"/>
                  <a:gd name="T10" fmla="*/ 858306628 w 116"/>
                  <a:gd name="T11" fmla="*/ 2147483646 h 86"/>
                  <a:gd name="T12" fmla="*/ 858306628 w 116"/>
                  <a:gd name="T13" fmla="*/ 2147483646 h 86"/>
                  <a:gd name="T14" fmla="*/ 858306628 w 116"/>
                  <a:gd name="T15" fmla="*/ 2147483646 h 86"/>
                  <a:gd name="T16" fmla="*/ 858306628 w 116"/>
                  <a:gd name="T17" fmla="*/ 2147483646 h 86"/>
                  <a:gd name="T18" fmla="*/ 858306628 w 116"/>
                  <a:gd name="T19" fmla="*/ 0 h 86"/>
                  <a:gd name="T20" fmla="*/ 858306628 w 116"/>
                  <a:gd name="T21" fmla="*/ 2147483646 h 86"/>
                  <a:gd name="T22" fmla="*/ 0 w 116"/>
                  <a:gd name="T23" fmla="*/ 2147483646 h 8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6"/>
                  <a:gd name="T37" fmla="*/ 0 h 86"/>
                  <a:gd name="T38" fmla="*/ 116 w 116"/>
                  <a:gd name="T39" fmla="*/ 86 h 8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6" h="86">
                    <a:moveTo>
                      <a:pt x="0" y="74"/>
                    </a:moveTo>
                    <a:lnTo>
                      <a:pt x="0" y="74"/>
                    </a:lnTo>
                    <a:lnTo>
                      <a:pt x="7" y="83"/>
                    </a:lnTo>
                    <a:lnTo>
                      <a:pt x="40" y="86"/>
                    </a:lnTo>
                    <a:lnTo>
                      <a:pt x="36" y="64"/>
                    </a:lnTo>
                    <a:lnTo>
                      <a:pt x="77" y="61"/>
                    </a:lnTo>
                    <a:lnTo>
                      <a:pt x="93" y="64"/>
                    </a:lnTo>
                    <a:lnTo>
                      <a:pt x="116" y="49"/>
                    </a:lnTo>
                    <a:lnTo>
                      <a:pt x="85" y="16"/>
                    </a:lnTo>
                    <a:lnTo>
                      <a:pt x="83" y="0"/>
                    </a:lnTo>
                    <a:lnTo>
                      <a:pt x="18" y="29"/>
                    </a:lnTo>
                    <a:lnTo>
                      <a:pt x="0" y="74"/>
                    </a:lnTo>
                    <a:close/>
                  </a:path>
                </a:pathLst>
              </a:custGeom>
              <a:solidFill>
                <a:srgbClr val="DDDDDD"/>
              </a:solidFill>
              <a:ln w="3175">
                <a:solidFill>
                  <a:schemeClr val="bg1"/>
                </a:solidFill>
                <a:round/>
                <a:headEnd/>
                <a:tailEnd/>
              </a:ln>
            </p:spPr>
            <p:txBody>
              <a:bodyPr/>
              <a:lstStyle/>
              <a:p>
                <a:endParaRPr lang="en-GB"/>
              </a:p>
            </p:txBody>
          </p:sp>
          <p:sp>
            <p:nvSpPr>
              <p:cNvPr id="61538" name="Freeform 15"/>
              <p:cNvSpPr>
                <a:spLocks/>
              </p:cNvSpPr>
              <p:nvPr/>
            </p:nvSpPr>
            <p:spPr bwMode="gray">
              <a:xfrm>
                <a:off x="2721" y="2630"/>
                <a:ext cx="43" cy="108"/>
              </a:xfrm>
              <a:custGeom>
                <a:avLst/>
                <a:gdLst>
                  <a:gd name="T0" fmla="*/ 0 w 43"/>
                  <a:gd name="T1" fmla="*/ 2147483646 h 94"/>
                  <a:gd name="T2" fmla="*/ 0 w 43"/>
                  <a:gd name="T3" fmla="*/ 2147483646 h 94"/>
                  <a:gd name="T4" fmla="*/ 2147451654 w 43"/>
                  <a:gd name="T5" fmla="*/ 2147483646 h 94"/>
                  <a:gd name="T6" fmla="*/ 2147451654 w 43"/>
                  <a:gd name="T7" fmla="*/ 2147483646 h 94"/>
                  <a:gd name="T8" fmla="*/ 2147451654 w 43"/>
                  <a:gd name="T9" fmla="*/ 2147483646 h 94"/>
                  <a:gd name="T10" fmla="*/ 2147451654 w 43"/>
                  <a:gd name="T11" fmla="*/ 0 h 94"/>
                  <a:gd name="T12" fmla="*/ 2147451654 w 43"/>
                  <a:gd name="T13" fmla="*/ 2147483646 h 94"/>
                  <a:gd name="T14" fmla="*/ 0 w 43"/>
                  <a:gd name="T15" fmla="*/ 2147483646 h 94"/>
                  <a:gd name="T16" fmla="*/ 0 60000 65536"/>
                  <a:gd name="T17" fmla="*/ 0 60000 65536"/>
                  <a:gd name="T18" fmla="*/ 0 60000 65536"/>
                  <a:gd name="T19" fmla="*/ 0 60000 65536"/>
                  <a:gd name="T20" fmla="*/ 0 60000 65536"/>
                  <a:gd name="T21" fmla="*/ 0 60000 65536"/>
                  <a:gd name="T22" fmla="*/ 0 60000 65536"/>
                  <a:gd name="T23" fmla="*/ 0 60000 65536"/>
                  <a:gd name="T24" fmla="*/ 0 w 43"/>
                  <a:gd name="T25" fmla="*/ 0 h 94"/>
                  <a:gd name="T26" fmla="*/ 43 w 43"/>
                  <a:gd name="T27" fmla="*/ 94 h 9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3" h="94">
                    <a:moveTo>
                      <a:pt x="0" y="22"/>
                    </a:moveTo>
                    <a:lnTo>
                      <a:pt x="0" y="22"/>
                    </a:lnTo>
                    <a:lnTo>
                      <a:pt x="18" y="94"/>
                    </a:lnTo>
                    <a:lnTo>
                      <a:pt x="30" y="93"/>
                    </a:lnTo>
                    <a:lnTo>
                      <a:pt x="43" y="11"/>
                    </a:lnTo>
                    <a:lnTo>
                      <a:pt x="30" y="0"/>
                    </a:lnTo>
                    <a:lnTo>
                      <a:pt x="23" y="7"/>
                    </a:lnTo>
                    <a:lnTo>
                      <a:pt x="0" y="22"/>
                    </a:lnTo>
                    <a:close/>
                  </a:path>
                </a:pathLst>
              </a:custGeom>
              <a:solidFill>
                <a:srgbClr val="DDDDDD"/>
              </a:solidFill>
              <a:ln w="3175">
                <a:solidFill>
                  <a:schemeClr val="bg1"/>
                </a:solidFill>
                <a:round/>
                <a:headEnd/>
                <a:tailEnd/>
              </a:ln>
            </p:spPr>
            <p:txBody>
              <a:bodyPr/>
              <a:lstStyle/>
              <a:p>
                <a:endParaRPr lang="en-GB"/>
              </a:p>
            </p:txBody>
          </p:sp>
          <p:sp>
            <p:nvSpPr>
              <p:cNvPr id="61539" name="Freeform 16"/>
              <p:cNvSpPr>
                <a:spLocks/>
              </p:cNvSpPr>
              <p:nvPr/>
            </p:nvSpPr>
            <p:spPr bwMode="gray">
              <a:xfrm>
                <a:off x="2662" y="2652"/>
                <a:ext cx="65" cy="114"/>
              </a:xfrm>
              <a:custGeom>
                <a:avLst/>
                <a:gdLst>
                  <a:gd name="T0" fmla="*/ 0 w 67"/>
                  <a:gd name="T1" fmla="*/ 2147483646 h 100"/>
                  <a:gd name="T2" fmla="*/ 0 w 67"/>
                  <a:gd name="T3" fmla="*/ 2147483646 h 100"/>
                  <a:gd name="T4" fmla="*/ 743487261 w 67"/>
                  <a:gd name="T5" fmla="*/ 2147483646 h 100"/>
                  <a:gd name="T6" fmla="*/ 743487261 w 67"/>
                  <a:gd name="T7" fmla="*/ 2147483646 h 100"/>
                  <a:gd name="T8" fmla="*/ 743487261 w 67"/>
                  <a:gd name="T9" fmla="*/ 0 h 100"/>
                  <a:gd name="T10" fmla="*/ 743487261 w 67"/>
                  <a:gd name="T11" fmla="*/ 2147483646 h 100"/>
                  <a:gd name="T12" fmla="*/ 743487261 w 67"/>
                  <a:gd name="T13" fmla="*/ 2147483646 h 100"/>
                  <a:gd name="T14" fmla="*/ 0 w 67"/>
                  <a:gd name="T15" fmla="*/ 2147483646 h 100"/>
                  <a:gd name="T16" fmla="*/ 0 60000 65536"/>
                  <a:gd name="T17" fmla="*/ 0 60000 65536"/>
                  <a:gd name="T18" fmla="*/ 0 60000 65536"/>
                  <a:gd name="T19" fmla="*/ 0 60000 65536"/>
                  <a:gd name="T20" fmla="*/ 0 60000 65536"/>
                  <a:gd name="T21" fmla="*/ 0 60000 65536"/>
                  <a:gd name="T22" fmla="*/ 0 60000 65536"/>
                  <a:gd name="T23" fmla="*/ 0 60000 65536"/>
                  <a:gd name="T24" fmla="*/ 0 w 67"/>
                  <a:gd name="T25" fmla="*/ 0 h 100"/>
                  <a:gd name="T26" fmla="*/ 67 w 67"/>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7" h="100">
                    <a:moveTo>
                      <a:pt x="0" y="95"/>
                    </a:moveTo>
                    <a:lnTo>
                      <a:pt x="0" y="95"/>
                    </a:lnTo>
                    <a:lnTo>
                      <a:pt x="8" y="25"/>
                    </a:lnTo>
                    <a:lnTo>
                      <a:pt x="4" y="3"/>
                    </a:lnTo>
                    <a:lnTo>
                      <a:pt x="45" y="0"/>
                    </a:lnTo>
                    <a:lnTo>
                      <a:pt x="67" y="78"/>
                    </a:lnTo>
                    <a:lnTo>
                      <a:pt x="17" y="100"/>
                    </a:lnTo>
                    <a:lnTo>
                      <a:pt x="0" y="95"/>
                    </a:lnTo>
                    <a:close/>
                  </a:path>
                </a:pathLst>
              </a:custGeom>
              <a:solidFill>
                <a:srgbClr val="DDDDDD"/>
              </a:solidFill>
              <a:ln w="3175">
                <a:solidFill>
                  <a:schemeClr val="bg1"/>
                </a:solidFill>
                <a:round/>
                <a:headEnd/>
                <a:tailEnd/>
              </a:ln>
            </p:spPr>
            <p:txBody>
              <a:bodyPr/>
              <a:lstStyle/>
              <a:p>
                <a:endParaRPr lang="en-GB"/>
              </a:p>
            </p:txBody>
          </p:sp>
          <p:sp>
            <p:nvSpPr>
              <p:cNvPr id="61540" name="Freeform 17"/>
              <p:cNvSpPr>
                <a:spLocks/>
              </p:cNvSpPr>
              <p:nvPr/>
            </p:nvSpPr>
            <p:spPr bwMode="gray">
              <a:xfrm>
                <a:off x="2535" y="2700"/>
                <a:ext cx="61" cy="70"/>
              </a:xfrm>
              <a:custGeom>
                <a:avLst/>
                <a:gdLst>
                  <a:gd name="T0" fmla="*/ 0 w 62"/>
                  <a:gd name="T1" fmla="*/ 2147483646 h 61"/>
                  <a:gd name="T2" fmla="*/ 0 w 62"/>
                  <a:gd name="T3" fmla="*/ 2147483646 h 61"/>
                  <a:gd name="T4" fmla="*/ 1215517901 w 62"/>
                  <a:gd name="T5" fmla="*/ 0 h 61"/>
                  <a:gd name="T6" fmla="*/ 1215517901 w 62"/>
                  <a:gd name="T7" fmla="*/ 2147483646 h 61"/>
                  <a:gd name="T8" fmla="*/ 1215517901 w 62"/>
                  <a:gd name="T9" fmla="*/ 2147483646 h 61"/>
                  <a:gd name="T10" fmla="*/ 1215517901 w 62"/>
                  <a:gd name="T11" fmla="*/ 2147483646 h 61"/>
                  <a:gd name="T12" fmla="*/ 1215517901 w 62"/>
                  <a:gd name="T13" fmla="*/ 2147483646 h 61"/>
                  <a:gd name="T14" fmla="*/ 1215517901 w 62"/>
                  <a:gd name="T15" fmla="*/ 2147483646 h 61"/>
                  <a:gd name="T16" fmla="*/ 1215517901 w 62"/>
                  <a:gd name="T17" fmla="*/ 2147483646 h 61"/>
                  <a:gd name="T18" fmla="*/ 0 w 62"/>
                  <a:gd name="T19" fmla="*/ 2147483646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2"/>
                  <a:gd name="T31" fmla="*/ 0 h 61"/>
                  <a:gd name="T32" fmla="*/ 62 w 62"/>
                  <a:gd name="T33" fmla="*/ 61 h 6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2" h="61">
                    <a:moveTo>
                      <a:pt x="0" y="24"/>
                    </a:moveTo>
                    <a:lnTo>
                      <a:pt x="0" y="24"/>
                    </a:lnTo>
                    <a:lnTo>
                      <a:pt x="19" y="0"/>
                    </a:lnTo>
                    <a:lnTo>
                      <a:pt x="30" y="1"/>
                    </a:lnTo>
                    <a:lnTo>
                      <a:pt x="30" y="17"/>
                    </a:lnTo>
                    <a:lnTo>
                      <a:pt x="46" y="14"/>
                    </a:lnTo>
                    <a:lnTo>
                      <a:pt x="45" y="29"/>
                    </a:lnTo>
                    <a:lnTo>
                      <a:pt x="62" y="40"/>
                    </a:lnTo>
                    <a:lnTo>
                      <a:pt x="59" y="61"/>
                    </a:lnTo>
                    <a:lnTo>
                      <a:pt x="0" y="24"/>
                    </a:lnTo>
                    <a:close/>
                  </a:path>
                </a:pathLst>
              </a:custGeom>
              <a:solidFill>
                <a:srgbClr val="DDDDDD"/>
              </a:solidFill>
              <a:ln w="3175">
                <a:solidFill>
                  <a:schemeClr val="bg1"/>
                </a:solidFill>
                <a:round/>
                <a:headEnd/>
                <a:tailEnd/>
              </a:ln>
            </p:spPr>
            <p:txBody>
              <a:bodyPr/>
              <a:lstStyle/>
              <a:p>
                <a:endParaRPr lang="en-GB"/>
              </a:p>
            </p:txBody>
          </p:sp>
          <p:sp>
            <p:nvSpPr>
              <p:cNvPr id="61541" name="Freeform 18"/>
              <p:cNvSpPr>
                <a:spLocks/>
              </p:cNvSpPr>
              <p:nvPr/>
            </p:nvSpPr>
            <p:spPr bwMode="gray">
              <a:xfrm>
                <a:off x="2578" y="2162"/>
                <a:ext cx="308" cy="347"/>
              </a:xfrm>
              <a:custGeom>
                <a:avLst/>
                <a:gdLst>
                  <a:gd name="T0" fmla="*/ 0 w 315"/>
                  <a:gd name="T1" fmla="*/ 2147483646 h 302"/>
                  <a:gd name="T2" fmla="*/ 0 w 315"/>
                  <a:gd name="T3" fmla="*/ 2147483646 h 302"/>
                  <a:gd name="T4" fmla="*/ 977980685 w 315"/>
                  <a:gd name="T5" fmla="*/ 2147483646 h 302"/>
                  <a:gd name="T6" fmla="*/ 977980685 w 315"/>
                  <a:gd name="T7" fmla="*/ 2147483646 h 302"/>
                  <a:gd name="T8" fmla="*/ 977980685 w 315"/>
                  <a:gd name="T9" fmla="*/ 2147483646 h 302"/>
                  <a:gd name="T10" fmla="*/ 977980685 w 315"/>
                  <a:gd name="T11" fmla="*/ 2147483646 h 302"/>
                  <a:gd name="T12" fmla="*/ 977980685 w 315"/>
                  <a:gd name="T13" fmla="*/ 2147483646 h 302"/>
                  <a:gd name="T14" fmla="*/ 977980685 w 315"/>
                  <a:gd name="T15" fmla="*/ 2147483646 h 302"/>
                  <a:gd name="T16" fmla="*/ 977980685 w 315"/>
                  <a:gd name="T17" fmla="*/ 2147483646 h 302"/>
                  <a:gd name="T18" fmla="*/ 977980685 w 315"/>
                  <a:gd name="T19" fmla="*/ 2147483646 h 302"/>
                  <a:gd name="T20" fmla="*/ 977980685 w 315"/>
                  <a:gd name="T21" fmla="*/ 2147483646 h 302"/>
                  <a:gd name="T22" fmla="*/ 977980685 w 315"/>
                  <a:gd name="T23" fmla="*/ 2147483646 h 302"/>
                  <a:gd name="T24" fmla="*/ 977980685 w 315"/>
                  <a:gd name="T25" fmla="*/ 2147483646 h 302"/>
                  <a:gd name="T26" fmla="*/ 977980685 w 315"/>
                  <a:gd name="T27" fmla="*/ 2147483646 h 302"/>
                  <a:gd name="T28" fmla="*/ 977980685 w 315"/>
                  <a:gd name="T29" fmla="*/ 0 h 302"/>
                  <a:gd name="T30" fmla="*/ 977980685 w 315"/>
                  <a:gd name="T31" fmla="*/ 2147483646 h 302"/>
                  <a:gd name="T32" fmla="*/ 977980685 w 315"/>
                  <a:gd name="T33" fmla="*/ 2147483646 h 302"/>
                  <a:gd name="T34" fmla="*/ 977980685 w 315"/>
                  <a:gd name="T35" fmla="*/ 2147483646 h 302"/>
                  <a:gd name="T36" fmla="*/ 977980685 w 315"/>
                  <a:gd name="T37" fmla="*/ 2147483646 h 302"/>
                  <a:gd name="T38" fmla="*/ 977980685 w 315"/>
                  <a:gd name="T39" fmla="*/ 2147483646 h 302"/>
                  <a:gd name="T40" fmla="*/ 977980685 w 315"/>
                  <a:gd name="T41" fmla="*/ 2147483646 h 302"/>
                  <a:gd name="T42" fmla="*/ 977980685 w 315"/>
                  <a:gd name="T43" fmla="*/ 2147483646 h 302"/>
                  <a:gd name="T44" fmla="*/ 0 w 315"/>
                  <a:gd name="T45" fmla="*/ 2147483646 h 30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15"/>
                  <a:gd name="T70" fmla="*/ 0 h 302"/>
                  <a:gd name="T71" fmla="*/ 315 w 315"/>
                  <a:gd name="T72" fmla="*/ 302 h 30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15" h="302">
                    <a:moveTo>
                      <a:pt x="0" y="163"/>
                    </a:moveTo>
                    <a:lnTo>
                      <a:pt x="0" y="163"/>
                    </a:lnTo>
                    <a:lnTo>
                      <a:pt x="1" y="168"/>
                    </a:lnTo>
                    <a:lnTo>
                      <a:pt x="58" y="206"/>
                    </a:lnTo>
                    <a:lnTo>
                      <a:pt x="183" y="288"/>
                    </a:lnTo>
                    <a:lnTo>
                      <a:pt x="184" y="302"/>
                    </a:lnTo>
                    <a:lnTo>
                      <a:pt x="196" y="300"/>
                    </a:lnTo>
                    <a:lnTo>
                      <a:pt x="221" y="294"/>
                    </a:lnTo>
                    <a:lnTo>
                      <a:pt x="315" y="230"/>
                    </a:lnTo>
                    <a:lnTo>
                      <a:pt x="279" y="187"/>
                    </a:lnTo>
                    <a:lnTo>
                      <a:pt x="280" y="117"/>
                    </a:lnTo>
                    <a:lnTo>
                      <a:pt x="276" y="88"/>
                    </a:lnTo>
                    <a:lnTo>
                      <a:pt x="250" y="53"/>
                    </a:lnTo>
                    <a:lnTo>
                      <a:pt x="264" y="43"/>
                    </a:lnTo>
                    <a:lnTo>
                      <a:pt x="268" y="0"/>
                    </a:lnTo>
                    <a:lnTo>
                      <a:pt x="156" y="8"/>
                    </a:lnTo>
                    <a:lnTo>
                      <a:pt x="98" y="33"/>
                    </a:lnTo>
                    <a:lnTo>
                      <a:pt x="114" y="84"/>
                    </a:lnTo>
                    <a:lnTo>
                      <a:pt x="89" y="88"/>
                    </a:lnTo>
                    <a:lnTo>
                      <a:pt x="75" y="93"/>
                    </a:lnTo>
                    <a:lnTo>
                      <a:pt x="78" y="106"/>
                    </a:lnTo>
                    <a:lnTo>
                      <a:pt x="8" y="137"/>
                    </a:lnTo>
                    <a:lnTo>
                      <a:pt x="0" y="163"/>
                    </a:lnTo>
                    <a:close/>
                  </a:path>
                </a:pathLst>
              </a:custGeom>
              <a:solidFill>
                <a:srgbClr val="DDDDDD"/>
              </a:solidFill>
              <a:ln w="3175">
                <a:solidFill>
                  <a:schemeClr val="bg1"/>
                </a:solidFill>
                <a:round/>
                <a:headEnd/>
                <a:tailEnd/>
              </a:ln>
            </p:spPr>
            <p:txBody>
              <a:bodyPr/>
              <a:lstStyle/>
              <a:p>
                <a:endParaRPr lang="en-GB"/>
              </a:p>
            </p:txBody>
          </p:sp>
          <p:sp>
            <p:nvSpPr>
              <p:cNvPr id="61542" name="Freeform 19"/>
              <p:cNvSpPr>
                <a:spLocks/>
              </p:cNvSpPr>
              <p:nvPr/>
            </p:nvSpPr>
            <p:spPr bwMode="gray">
              <a:xfrm>
                <a:off x="2712" y="2426"/>
                <a:ext cx="241" cy="216"/>
              </a:xfrm>
              <a:custGeom>
                <a:avLst/>
                <a:gdLst>
                  <a:gd name="T0" fmla="*/ 0 w 247"/>
                  <a:gd name="T1" fmla="*/ 2147483646 h 188"/>
                  <a:gd name="T2" fmla="*/ 0 w 247"/>
                  <a:gd name="T3" fmla="*/ 2147483646 h 188"/>
                  <a:gd name="T4" fmla="*/ 908093283 w 247"/>
                  <a:gd name="T5" fmla="*/ 2147483646 h 188"/>
                  <a:gd name="T6" fmla="*/ 908093283 w 247"/>
                  <a:gd name="T7" fmla="*/ 2147483646 h 188"/>
                  <a:gd name="T8" fmla="*/ 908093283 w 247"/>
                  <a:gd name="T9" fmla="*/ 2147483646 h 188"/>
                  <a:gd name="T10" fmla="*/ 908093283 w 247"/>
                  <a:gd name="T11" fmla="*/ 2147483646 h 188"/>
                  <a:gd name="T12" fmla="*/ 908093283 w 247"/>
                  <a:gd name="T13" fmla="*/ 2147483646 h 188"/>
                  <a:gd name="T14" fmla="*/ 908093283 w 247"/>
                  <a:gd name="T15" fmla="*/ 2147483646 h 188"/>
                  <a:gd name="T16" fmla="*/ 908093283 w 247"/>
                  <a:gd name="T17" fmla="*/ 2147483646 h 188"/>
                  <a:gd name="T18" fmla="*/ 908093283 w 247"/>
                  <a:gd name="T19" fmla="*/ 2147483646 h 188"/>
                  <a:gd name="T20" fmla="*/ 908093283 w 247"/>
                  <a:gd name="T21" fmla="*/ 2147483646 h 188"/>
                  <a:gd name="T22" fmla="*/ 908093283 w 247"/>
                  <a:gd name="T23" fmla="*/ 2147483646 h 188"/>
                  <a:gd name="T24" fmla="*/ 908093283 w 247"/>
                  <a:gd name="T25" fmla="*/ 2147483646 h 188"/>
                  <a:gd name="T26" fmla="*/ 908093283 w 247"/>
                  <a:gd name="T27" fmla="*/ 2147483646 h 188"/>
                  <a:gd name="T28" fmla="*/ 908093283 w 247"/>
                  <a:gd name="T29" fmla="*/ 0 h 188"/>
                  <a:gd name="T30" fmla="*/ 908093283 w 247"/>
                  <a:gd name="T31" fmla="*/ 2147483646 h 188"/>
                  <a:gd name="T32" fmla="*/ 908093283 w 247"/>
                  <a:gd name="T33" fmla="*/ 2147483646 h 188"/>
                  <a:gd name="T34" fmla="*/ 908093283 w 247"/>
                  <a:gd name="T35" fmla="*/ 2147483646 h 188"/>
                  <a:gd name="T36" fmla="*/ 908093283 w 247"/>
                  <a:gd name="T37" fmla="*/ 2147483646 h 188"/>
                  <a:gd name="T38" fmla="*/ 0 w 247"/>
                  <a:gd name="T39" fmla="*/ 2147483646 h 18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7"/>
                  <a:gd name="T61" fmla="*/ 0 h 188"/>
                  <a:gd name="T62" fmla="*/ 247 w 247"/>
                  <a:gd name="T63" fmla="*/ 188 h 18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7" h="188">
                    <a:moveTo>
                      <a:pt x="0" y="135"/>
                    </a:moveTo>
                    <a:lnTo>
                      <a:pt x="0" y="135"/>
                    </a:lnTo>
                    <a:lnTo>
                      <a:pt x="2" y="151"/>
                    </a:lnTo>
                    <a:lnTo>
                      <a:pt x="33" y="184"/>
                    </a:lnTo>
                    <a:lnTo>
                      <a:pt x="40" y="177"/>
                    </a:lnTo>
                    <a:lnTo>
                      <a:pt x="53" y="188"/>
                    </a:lnTo>
                    <a:lnTo>
                      <a:pt x="71" y="155"/>
                    </a:lnTo>
                    <a:lnTo>
                      <a:pt x="143" y="171"/>
                    </a:lnTo>
                    <a:lnTo>
                      <a:pt x="204" y="154"/>
                    </a:lnTo>
                    <a:lnTo>
                      <a:pt x="205" y="146"/>
                    </a:lnTo>
                    <a:lnTo>
                      <a:pt x="237" y="104"/>
                    </a:lnTo>
                    <a:lnTo>
                      <a:pt x="247" y="49"/>
                    </a:lnTo>
                    <a:lnTo>
                      <a:pt x="231" y="32"/>
                    </a:lnTo>
                    <a:lnTo>
                      <a:pt x="231" y="7"/>
                    </a:lnTo>
                    <a:lnTo>
                      <a:pt x="179" y="0"/>
                    </a:lnTo>
                    <a:lnTo>
                      <a:pt x="85" y="64"/>
                    </a:lnTo>
                    <a:lnTo>
                      <a:pt x="60" y="70"/>
                    </a:lnTo>
                    <a:lnTo>
                      <a:pt x="61" y="119"/>
                    </a:lnTo>
                    <a:lnTo>
                      <a:pt x="51" y="130"/>
                    </a:lnTo>
                    <a:lnTo>
                      <a:pt x="0" y="135"/>
                    </a:lnTo>
                    <a:close/>
                  </a:path>
                </a:pathLst>
              </a:custGeom>
              <a:solidFill>
                <a:srgbClr val="DDDDDD"/>
              </a:solidFill>
              <a:ln w="3175">
                <a:solidFill>
                  <a:schemeClr val="bg1"/>
                </a:solidFill>
                <a:round/>
                <a:headEnd/>
                <a:tailEnd/>
              </a:ln>
            </p:spPr>
            <p:txBody>
              <a:bodyPr/>
              <a:lstStyle/>
              <a:p>
                <a:endParaRPr lang="en-GB"/>
              </a:p>
            </p:txBody>
          </p:sp>
          <p:sp>
            <p:nvSpPr>
              <p:cNvPr id="61543" name="Freeform 20"/>
              <p:cNvSpPr>
                <a:spLocks/>
              </p:cNvSpPr>
              <p:nvPr/>
            </p:nvSpPr>
            <p:spPr bwMode="gray">
              <a:xfrm>
                <a:off x="2751" y="2603"/>
                <a:ext cx="180" cy="172"/>
              </a:xfrm>
              <a:custGeom>
                <a:avLst/>
                <a:gdLst>
                  <a:gd name="T0" fmla="*/ 0 w 184"/>
                  <a:gd name="T1" fmla="*/ 2147483646 h 150"/>
                  <a:gd name="T2" fmla="*/ 0 w 184"/>
                  <a:gd name="T3" fmla="*/ 2147483646 h 150"/>
                  <a:gd name="T4" fmla="*/ 995038826 w 184"/>
                  <a:gd name="T5" fmla="*/ 2147483646 h 150"/>
                  <a:gd name="T6" fmla="*/ 995038826 w 184"/>
                  <a:gd name="T7" fmla="*/ 2147483646 h 150"/>
                  <a:gd name="T8" fmla="*/ 995038826 w 184"/>
                  <a:gd name="T9" fmla="*/ 2147483646 h 150"/>
                  <a:gd name="T10" fmla="*/ 995038826 w 184"/>
                  <a:gd name="T11" fmla="*/ 0 h 150"/>
                  <a:gd name="T12" fmla="*/ 995038826 w 184"/>
                  <a:gd name="T13" fmla="*/ 2147483646 h 150"/>
                  <a:gd name="T14" fmla="*/ 995038826 w 184"/>
                  <a:gd name="T15" fmla="*/ 2147483646 h 150"/>
                  <a:gd name="T16" fmla="*/ 995038826 w 184"/>
                  <a:gd name="T17" fmla="*/ 2147483646 h 150"/>
                  <a:gd name="T18" fmla="*/ 995038826 w 184"/>
                  <a:gd name="T19" fmla="*/ 2147483646 h 150"/>
                  <a:gd name="T20" fmla="*/ 995038826 w 184"/>
                  <a:gd name="T21" fmla="*/ 2147483646 h 150"/>
                  <a:gd name="T22" fmla="*/ 995038826 w 184"/>
                  <a:gd name="T23" fmla="*/ 2147483646 h 150"/>
                  <a:gd name="T24" fmla="*/ 995038826 w 184"/>
                  <a:gd name="T25" fmla="*/ 2147483646 h 150"/>
                  <a:gd name="T26" fmla="*/ 995038826 w 184"/>
                  <a:gd name="T27" fmla="*/ 2147483646 h 150"/>
                  <a:gd name="T28" fmla="*/ 0 w 184"/>
                  <a:gd name="T29" fmla="*/ 2147483646 h 15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84"/>
                  <a:gd name="T46" fmla="*/ 0 h 150"/>
                  <a:gd name="T47" fmla="*/ 184 w 184"/>
                  <a:gd name="T48" fmla="*/ 150 h 15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84" h="150">
                    <a:moveTo>
                      <a:pt x="0" y="116"/>
                    </a:moveTo>
                    <a:lnTo>
                      <a:pt x="0" y="116"/>
                    </a:lnTo>
                    <a:lnTo>
                      <a:pt x="13" y="34"/>
                    </a:lnTo>
                    <a:lnTo>
                      <a:pt x="31" y="1"/>
                    </a:lnTo>
                    <a:lnTo>
                      <a:pt x="103" y="17"/>
                    </a:lnTo>
                    <a:lnTo>
                      <a:pt x="164" y="0"/>
                    </a:lnTo>
                    <a:lnTo>
                      <a:pt x="177" y="20"/>
                    </a:lnTo>
                    <a:lnTo>
                      <a:pt x="184" y="34"/>
                    </a:lnTo>
                    <a:lnTo>
                      <a:pt x="166" y="45"/>
                    </a:lnTo>
                    <a:lnTo>
                      <a:pt x="134" y="113"/>
                    </a:lnTo>
                    <a:lnTo>
                      <a:pt x="106" y="109"/>
                    </a:lnTo>
                    <a:lnTo>
                      <a:pt x="89" y="141"/>
                    </a:lnTo>
                    <a:lnTo>
                      <a:pt x="55" y="150"/>
                    </a:lnTo>
                    <a:lnTo>
                      <a:pt x="31" y="120"/>
                    </a:lnTo>
                    <a:lnTo>
                      <a:pt x="0" y="116"/>
                    </a:lnTo>
                    <a:close/>
                  </a:path>
                </a:pathLst>
              </a:custGeom>
              <a:solidFill>
                <a:srgbClr val="DDDDDD"/>
              </a:solidFill>
              <a:ln w="3175">
                <a:solidFill>
                  <a:schemeClr val="bg1"/>
                </a:solidFill>
                <a:round/>
                <a:headEnd/>
                <a:tailEnd/>
              </a:ln>
            </p:spPr>
            <p:txBody>
              <a:bodyPr/>
              <a:lstStyle/>
              <a:p>
                <a:endParaRPr lang="en-GB"/>
              </a:p>
            </p:txBody>
          </p:sp>
          <p:sp>
            <p:nvSpPr>
              <p:cNvPr id="61544" name="Freeform 21"/>
              <p:cNvSpPr>
                <a:spLocks/>
              </p:cNvSpPr>
              <p:nvPr/>
            </p:nvSpPr>
            <p:spPr bwMode="gray">
              <a:xfrm>
                <a:off x="2843" y="2811"/>
                <a:ext cx="84" cy="108"/>
              </a:xfrm>
              <a:custGeom>
                <a:avLst/>
                <a:gdLst>
                  <a:gd name="T0" fmla="*/ 0 w 86"/>
                  <a:gd name="T1" fmla="*/ 2147483646 h 94"/>
                  <a:gd name="T2" fmla="*/ 0 w 86"/>
                  <a:gd name="T3" fmla="*/ 2147483646 h 94"/>
                  <a:gd name="T4" fmla="*/ 942442285 w 86"/>
                  <a:gd name="T5" fmla="*/ 2147483646 h 94"/>
                  <a:gd name="T6" fmla="*/ 942442285 w 86"/>
                  <a:gd name="T7" fmla="*/ 2147483646 h 94"/>
                  <a:gd name="T8" fmla="*/ 942442285 w 86"/>
                  <a:gd name="T9" fmla="*/ 2147483646 h 94"/>
                  <a:gd name="T10" fmla="*/ 942442285 w 86"/>
                  <a:gd name="T11" fmla="*/ 2147483646 h 94"/>
                  <a:gd name="T12" fmla="*/ 942442285 w 86"/>
                  <a:gd name="T13" fmla="*/ 0 h 94"/>
                  <a:gd name="T14" fmla="*/ 942442285 w 86"/>
                  <a:gd name="T15" fmla="*/ 0 h 94"/>
                  <a:gd name="T16" fmla="*/ 942442285 w 86"/>
                  <a:gd name="T17" fmla="*/ 2147483646 h 94"/>
                  <a:gd name="T18" fmla="*/ 942442285 w 86"/>
                  <a:gd name="T19" fmla="*/ 2147483646 h 94"/>
                  <a:gd name="T20" fmla="*/ 942442285 w 86"/>
                  <a:gd name="T21" fmla="*/ 2147483646 h 94"/>
                  <a:gd name="T22" fmla="*/ 942442285 w 86"/>
                  <a:gd name="T23" fmla="*/ 2147483646 h 94"/>
                  <a:gd name="T24" fmla="*/ 942442285 w 86"/>
                  <a:gd name="T25" fmla="*/ 2147483646 h 94"/>
                  <a:gd name="T26" fmla="*/ 0 w 86"/>
                  <a:gd name="T27" fmla="*/ 2147483646 h 9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6"/>
                  <a:gd name="T43" fmla="*/ 0 h 94"/>
                  <a:gd name="T44" fmla="*/ 86 w 86"/>
                  <a:gd name="T45" fmla="*/ 94 h 9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6" h="94">
                    <a:moveTo>
                      <a:pt x="0" y="44"/>
                    </a:moveTo>
                    <a:lnTo>
                      <a:pt x="0" y="44"/>
                    </a:lnTo>
                    <a:lnTo>
                      <a:pt x="9" y="29"/>
                    </a:lnTo>
                    <a:lnTo>
                      <a:pt x="16" y="30"/>
                    </a:lnTo>
                    <a:lnTo>
                      <a:pt x="12" y="18"/>
                    </a:lnTo>
                    <a:lnTo>
                      <a:pt x="39" y="16"/>
                    </a:lnTo>
                    <a:lnTo>
                      <a:pt x="39" y="0"/>
                    </a:lnTo>
                    <a:lnTo>
                      <a:pt x="71" y="0"/>
                    </a:lnTo>
                    <a:lnTo>
                      <a:pt x="70" y="14"/>
                    </a:lnTo>
                    <a:lnTo>
                      <a:pt x="86" y="16"/>
                    </a:lnTo>
                    <a:lnTo>
                      <a:pt x="81" y="68"/>
                    </a:lnTo>
                    <a:lnTo>
                      <a:pt x="61" y="62"/>
                    </a:lnTo>
                    <a:lnTo>
                      <a:pt x="37" y="94"/>
                    </a:lnTo>
                    <a:lnTo>
                      <a:pt x="0" y="44"/>
                    </a:lnTo>
                    <a:close/>
                  </a:path>
                </a:pathLst>
              </a:custGeom>
              <a:solidFill>
                <a:srgbClr val="DDDDDD"/>
              </a:solidFill>
              <a:ln w="3175">
                <a:solidFill>
                  <a:schemeClr val="bg1"/>
                </a:solidFill>
                <a:round/>
                <a:headEnd/>
                <a:tailEnd/>
              </a:ln>
            </p:spPr>
            <p:txBody>
              <a:bodyPr/>
              <a:lstStyle/>
              <a:p>
                <a:endParaRPr lang="en-GB"/>
              </a:p>
            </p:txBody>
          </p:sp>
          <p:sp>
            <p:nvSpPr>
              <p:cNvPr id="61545" name="Freeform 22"/>
              <p:cNvSpPr>
                <a:spLocks/>
              </p:cNvSpPr>
              <p:nvPr/>
            </p:nvSpPr>
            <p:spPr bwMode="gray">
              <a:xfrm>
                <a:off x="2838" y="2622"/>
                <a:ext cx="117" cy="200"/>
              </a:xfrm>
              <a:custGeom>
                <a:avLst/>
                <a:gdLst>
                  <a:gd name="T0" fmla="*/ 0 w 119"/>
                  <a:gd name="T1" fmla="*/ 2147483646 h 174"/>
                  <a:gd name="T2" fmla="*/ 0 w 119"/>
                  <a:gd name="T3" fmla="*/ 2147483646 h 174"/>
                  <a:gd name="T4" fmla="*/ 1186555263 w 119"/>
                  <a:gd name="T5" fmla="*/ 2147483646 h 174"/>
                  <a:gd name="T6" fmla="*/ 1186555263 w 119"/>
                  <a:gd name="T7" fmla="*/ 2147483646 h 174"/>
                  <a:gd name="T8" fmla="*/ 1186555263 w 119"/>
                  <a:gd name="T9" fmla="*/ 2147483646 h 174"/>
                  <a:gd name="T10" fmla="*/ 1186555263 w 119"/>
                  <a:gd name="T11" fmla="*/ 2147483646 h 174"/>
                  <a:gd name="T12" fmla="*/ 1186555263 w 119"/>
                  <a:gd name="T13" fmla="*/ 2147483646 h 174"/>
                  <a:gd name="T14" fmla="*/ 1186555263 w 119"/>
                  <a:gd name="T15" fmla="*/ 0 h 174"/>
                  <a:gd name="T16" fmla="*/ 1186555263 w 119"/>
                  <a:gd name="T17" fmla="*/ 2147483646 h 174"/>
                  <a:gd name="T18" fmla="*/ 1186555263 w 119"/>
                  <a:gd name="T19" fmla="*/ 2147483646 h 174"/>
                  <a:gd name="T20" fmla="*/ 1186555263 w 119"/>
                  <a:gd name="T21" fmla="*/ 2147483646 h 174"/>
                  <a:gd name="T22" fmla="*/ 1186555263 w 119"/>
                  <a:gd name="T23" fmla="*/ 2147483646 h 174"/>
                  <a:gd name="T24" fmla="*/ 1186555263 w 119"/>
                  <a:gd name="T25" fmla="*/ 2147483646 h 174"/>
                  <a:gd name="T26" fmla="*/ 1186555263 w 119"/>
                  <a:gd name="T27" fmla="*/ 2147483646 h 174"/>
                  <a:gd name="T28" fmla="*/ 1186555263 w 119"/>
                  <a:gd name="T29" fmla="*/ 2147483646 h 174"/>
                  <a:gd name="T30" fmla="*/ 1186555263 w 119"/>
                  <a:gd name="T31" fmla="*/ 2147483646 h 174"/>
                  <a:gd name="T32" fmla="*/ 1186555263 w 119"/>
                  <a:gd name="T33" fmla="*/ 2147483646 h 174"/>
                  <a:gd name="T34" fmla="*/ 1186555263 w 119"/>
                  <a:gd name="T35" fmla="*/ 2147483646 h 174"/>
                  <a:gd name="T36" fmla="*/ 0 w 119"/>
                  <a:gd name="T37" fmla="*/ 2147483646 h 1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19"/>
                  <a:gd name="T58" fmla="*/ 0 h 174"/>
                  <a:gd name="T59" fmla="*/ 119 w 119"/>
                  <a:gd name="T60" fmla="*/ 174 h 1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19" h="174">
                    <a:moveTo>
                      <a:pt x="0" y="124"/>
                    </a:moveTo>
                    <a:lnTo>
                      <a:pt x="0" y="124"/>
                    </a:lnTo>
                    <a:lnTo>
                      <a:pt x="17" y="92"/>
                    </a:lnTo>
                    <a:lnTo>
                      <a:pt x="45" y="96"/>
                    </a:lnTo>
                    <a:lnTo>
                      <a:pt x="77" y="28"/>
                    </a:lnTo>
                    <a:lnTo>
                      <a:pt x="95" y="17"/>
                    </a:lnTo>
                    <a:lnTo>
                      <a:pt x="88" y="3"/>
                    </a:lnTo>
                    <a:lnTo>
                      <a:pt x="95" y="0"/>
                    </a:lnTo>
                    <a:lnTo>
                      <a:pt x="107" y="43"/>
                    </a:lnTo>
                    <a:lnTo>
                      <a:pt x="88" y="50"/>
                    </a:lnTo>
                    <a:lnTo>
                      <a:pt x="108" y="83"/>
                    </a:lnTo>
                    <a:lnTo>
                      <a:pt x="95" y="123"/>
                    </a:lnTo>
                    <a:lnTo>
                      <a:pt x="119" y="153"/>
                    </a:lnTo>
                    <a:lnTo>
                      <a:pt x="116" y="174"/>
                    </a:lnTo>
                    <a:lnTo>
                      <a:pt x="76" y="164"/>
                    </a:lnTo>
                    <a:lnTo>
                      <a:pt x="44" y="164"/>
                    </a:lnTo>
                    <a:lnTo>
                      <a:pt x="19" y="164"/>
                    </a:lnTo>
                    <a:lnTo>
                      <a:pt x="18" y="135"/>
                    </a:lnTo>
                    <a:lnTo>
                      <a:pt x="0" y="124"/>
                    </a:lnTo>
                    <a:close/>
                  </a:path>
                </a:pathLst>
              </a:custGeom>
              <a:solidFill>
                <a:srgbClr val="DDDDDD"/>
              </a:solidFill>
              <a:ln w="3175">
                <a:solidFill>
                  <a:schemeClr val="bg1"/>
                </a:solidFill>
                <a:round/>
                <a:headEnd/>
                <a:tailEnd/>
              </a:ln>
            </p:spPr>
            <p:txBody>
              <a:bodyPr/>
              <a:lstStyle/>
              <a:p>
                <a:endParaRPr lang="en-GB"/>
              </a:p>
            </p:txBody>
          </p:sp>
          <p:sp>
            <p:nvSpPr>
              <p:cNvPr id="61546" name="Freeform 23"/>
              <p:cNvSpPr>
                <a:spLocks/>
              </p:cNvSpPr>
              <p:nvPr/>
            </p:nvSpPr>
            <p:spPr bwMode="gray">
              <a:xfrm>
                <a:off x="2913" y="2428"/>
                <a:ext cx="164" cy="290"/>
              </a:xfrm>
              <a:custGeom>
                <a:avLst/>
                <a:gdLst>
                  <a:gd name="T0" fmla="*/ 0 w 167"/>
                  <a:gd name="T1" fmla="*/ 2147483646 h 252"/>
                  <a:gd name="T2" fmla="*/ 0 w 167"/>
                  <a:gd name="T3" fmla="*/ 2147483646 h 252"/>
                  <a:gd name="T4" fmla="*/ 1138629786 w 167"/>
                  <a:gd name="T5" fmla="*/ 2147483646 h 252"/>
                  <a:gd name="T6" fmla="*/ 1138629786 w 167"/>
                  <a:gd name="T7" fmla="*/ 2147483646 h 252"/>
                  <a:gd name="T8" fmla="*/ 1138629786 w 167"/>
                  <a:gd name="T9" fmla="*/ 2147483646 h 252"/>
                  <a:gd name="T10" fmla="*/ 1138629786 w 167"/>
                  <a:gd name="T11" fmla="*/ 2147483646 h 252"/>
                  <a:gd name="T12" fmla="*/ 1138629786 w 167"/>
                  <a:gd name="T13" fmla="*/ 2147483646 h 252"/>
                  <a:gd name="T14" fmla="*/ 1138629786 w 167"/>
                  <a:gd name="T15" fmla="*/ 2147483646 h 252"/>
                  <a:gd name="T16" fmla="*/ 1138629786 w 167"/>
                  <a:gd name="T17" fmla="*/ 2147483646 h 252"/>
                  <a:gd name="T18" fmla="*/ 1138629786 w 167"/>
                  <a:gd name="T19" fmla="*/ 2147483646 h 252"/>
                  <a:gd name="T20" fmla="*/ 1138629786 w 167"/>
                  <a:gd name="T21" fmla="*/ 2147483646 h 252"/>
                  <a:gd name="T22" fmla="*/ 1138629786 w 167"/>
                  <a:gd name="T23" fmla="*/ 2147483646 h 252"/>
                  <a:gd name="T24" fmla="*/ 1138629786 w 167"/>
                  <a:gd name="T25" fmla="*/ 2147483646 h 252"/>
                  <a:gd name="T26" fmla="*/ 1138629786 w 167"/>
                  <a:gd name="T27" fmla="*/ 2147483646 h 252"/>
                  <a:gd name="T28" fmla="*/ 1138629786 w 167"/>
                  <a:gd name="T29" fmla="*/ 2147483646 h 252"/>
                  <a:gd name="T30" fmla="*/ 1138629786 w 167"/>
                  <a:gd name="T31" fmla="*/ 0 h 252"/>
                  <a:gd name="T32" fmla="*/ 1138629786 w 167"/>
                  <a:gd name="T33" fmla="*/ 2147483646 h 252"/>
                  <a:gd name="T34" fmla="*/ 1138629786 w 167"/>
                  <a:gd name="T35" fmla="*/ 2147483646 h 252"/>
                  <a:gd name="T36" fmla="*/ 1138629786 w 167"/>
                  <a:gd name="T37" fmla="*/ 2147483646 h 252"/>
                  <a:gd name="T38" fmla="*/ 1138629786 w 167"/>
                  <a:gd name="T39" fmla="*/ 2147483646 h 252"/>
                  <a:gd name="T40" fmla="*/ 0 w 167"/>
                  <a:gd name="T41" fmla="*/ 2147483646 h 25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7"/>
                  <a:gd name="T64" fmla="*/ 0 h 252"/>
                  <a:gd name="T65" fmla="*/ 167 w 167"/>
                  <a:gd name="T66" fmla="*/ 252 h 25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7" h="252">
                    <a:moveTo>
                      <a:pt x="0" y="144"/>
                    </a:moveTo>
                    <a:lnTo>
                      <a:pt x="0" y="144"/>
                    </a:lnTo>
                    <a:lnTo>
                      <a:pt x="26" y="156"/>
                    </a:lnTo>
                    <a:lnTo>
                      <a:pt x="19" y="169"/>
                    </a:lnTo>
                    <a:lnTo>
                      <a:pt x="31" y="212"/>
                    </a:lnTo>
                    <a:lnTo>
                      <a:pt x="12" y="219"/>
                    </a:lnTo>
                    <a:lnTo>
                      <a:pt x="32" y="252"/>
                    </a:lnTo>
                    <a:lnTo>
                      <a:pt x="84" y="242"/>
                    </a:lnTo>
                    <a:lnTo>
                      <a:pt x="89" y="229"/>
                    </a:lnTo>
                    <a:lnTo>
                      <a:pt x="112" y="226"/>
                    </a:lnTo>
                    <a:lnTo>
                      <a:pt x="147" y="196"/>
                    </a:lnTo>
                    <a:lnTo>
                      <a:pt x="134" y="166"/>
                    </a:lnTo>
                    <a:lnTo>
                      <a:pt x="150" y="125"/>
                    </a:lnTo>
                    <a:lnTo>
                      <a:pt x="166" y="121"/>
                    </a:lnTo>
                    <a:lnTo>
                      <a:pt x="167" y="62"/>
                    </a:lnTo>
                    <a:lnTo>
                      <a:pt x="42" y="0"/>
                    </a:lnTo>
                    <a:lnTo>
                      <a:pt x="26" y="5"/>
                    </a:lnTo>
                    <a:lnTo>
                      <a:pt x="26" y="30"/>
                    </a:lnTo>
                    <a:lnTo>
                      <a:pt x="42" y="47"/>
                    </a:lnTo>
                    <a:lnTo>
                      <a:pt x="32" y="102"/>
                    </a:lnTo>
                    <a:lnTo>
                      <a:pt x="0" y="144"/>
                    </a:lnTo>
                    <a:close/>
                  </a:path>
                </a:pathLst>
              </a:custGeom>
              <a:solidFill>
                <a:srgbClr val="DDDDDD"/>
              </a:solidFill>
              <a:ln w="3175">
                <a:solidFill>
                  <a:schemeClr val="bg1"/>
                </a:solidFill>
                <a:round/>
                <a:headEnd/>
                <a:tailEnd/>
              </a:ln>
            </p:spPr>
            <p:txBody>
              <a:bodyPr/>
              <a:lstStyle/>
              <a:p>
                <a:endParaRPr lang="en-GB"/>
              </a:p>
            </p:txBody>
          </p:sp>
          <p:sp>
            <p:nvSpPr>
              <p:cNvPr id="61547" name="Freeform 24"/>
              <p:cNvSpPr>
                <a:spLocks/>
              </p:cNvSpPr>
              <p:nvPr/>
            </p:nvSpPr>
            <p:spPr bwMode="gray">
              <a:xfrm>
                <a:off x="2851" y="2239"/>
                <a:ext cx="239" cy="261"/>
              </a:xfrm>
              <a:custGeom>
                <a:avLst/>
                <a:gdLst>
                  <a:gd name="T0" fmla="*/ 0 w 243"/>
                  <a:gd name="T1" fmla="*/ 2147483646 h 227"/>
                  <a:gd name="T2" fmla="*/ 0 w 243"/>
                  <a:gd name="T3" fmla="*/ 2147483646 h 227"/>
                  <a:gd name="T4" fmla="*/ 1201249106 w 243"/>
                  <a:gd name="T5" fmla="*/ 2147483646 h 227"/>
                  <a:gd name="T6" fmla="*/ 1201249106 w 243"/>
                  <a:gd name="T7" fmla="*/ 0 h 227"/>
                  <a:gd name="T8" fmla="*/ 1201249106 w 243"/>
                  <a:gd name="T9" fmla="*/ 2147483646 h 227"/>
                  <a:gd name="T10" fmla="*/ 1201249106 w 243"/>
                  <a:gd name="T11" fmla="*/ 2147483646 h 227"/>
                  <a:gd name="T12" fmla="*/ 1201249106 w 243"/>
                  <a:gd name="T13" fmla="*/ 2147483646 h 227"/>
                  <a:gd name="T14" fmla="*/ 1201249106 w 243"/>
                  <a:gd name="T15" fmla="*/ 2147483646 h 227"/>
                  <a:gd name="T16" fmla="*/ 1201249106 w 243"/>
                  <a:gd name="T17" fmla="*/ 2147483646 h 227"/>
                  <a:gd name="T18" fmla="*/ 1201249106 w 243"/>
                  <a:gd name="T19" fmla="*/ 2147483646 h 227"/>
                  <a:gd name="T20" fmla="*/ 1201249106 w 243"/>
                  <a:gd name="T21" fmla="*/ 2147483646 h 227"/>
                  <a:gd name="T22" fmla="*/ 1201249106 w 243"/>
                  <a:gd name="T23" fmla="*/ 2147483646 h 227"/>
                  <a:gd name="T24" fmla="*/ 1201249106 w 243"/>
                  <a:gd name="T25" fmla="*/ 2147483646 h 227"/>
                  <a:gd name="T26" fmla="*/ 1201249106 w 243"/>
                  <a:gd name="T27" fmla="*/ 2147483646 h 227"/>
                  <a:gd name="T28" fmla="*/ 1201249106 w 243"/>
                  <a:gd name="T29" fmla="*/ 2147483646 h 227"/>
                  <a:gd name="T30" fmla="*/ 1201249106 w 243"/>
                  <a:gd name="T31" fmla="*/ 2147483646 h 227"/>
                  <a:gd name="T32" fmla="*/ 1201249106 w 243"/>
                  <a:gd name="T33" fmla="*/ 2147483646 h 227"/>
                  <a:gd name="T34" fmla="*/ 1201249106 w 243"/>
                  <a:gd name="T35" fmla="*/ 2147483646 h 227"/>
                  <a:gd name="T36" fmla="*/ 1201249106 w 243"/>
                  <a:gd name="T37" fmla="*/ 2147483646 h 227"/>
                  <a:gd name="T38" fmla="*/ 0 w 243"/>
                  <a:gd name="T39" fmla="*/ 2147483646 h 22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43"/>
                  <a:gd name="T61" fmla="*/ 0 h 227"/>
                  <a:gd name="T62" fmla="*/ 243 w 243"/>
                  <a:gd name="T63" fmla="*/ 227 h 22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43" h="227">
                    <a:moveTo>
                      <a:pt x="0" y="120"/>
                    </a:moveTo>
                    <a:lnTo>
                      <a:pt x="0" y="120"/>
                    </a:lnTo>
                    <a:lnTo>
                      <a:pt x="1" y="50"/>
                    </a:lnTo>
                    <a:lnTo>
                      <a:pt x="31" y="0"/>
                    </a:lnTo>
                    <a:lnTo>
                      <a:pt x="89" y="14"/>
                    </a:lnTo>
                    <a:lnTo>
                      <a:pt x="100" y="34"/>
                    </a:lnTo>
                    <a:lnTo>
                      <a:pt x="148" y="50"/>
                    </a:lnTo>
                    <a:lnTo>
                      <a:pt x="162" y="45"/>
                    </a:lnTo>
                    <a:lnTo>
                      <a:pt x="164" y="21"/>
                    </a:lnTo>
                    <a:lnTo>
                      <a:pt x="179" y="7"/>
                    </a:lnTo>
                    <a:lnTo>
                      <a:pt x="243" y="28"/>
                    </a:lnTo>
                    <a:lnTo>
                      <a:pt x="236" y="56"/>
                    </a:lnTo>
                    <a:lnTo>
                      <a:pt x="243" y="187"/>
                    </a:lnTo>
                    <a:lnTo>
                      <a:pt x="243" y="219"/>
                    </a:lnTo>
                    <a:lnTo>
                      <a:pt x="229" y="219"/>
                    </a:lnTo>
                    <a:lnTo>
                      <a:pt x="229" y="227"/>
                    </a:lnTo>
                    <a:lnTo>
                      <a:pt x="104" y="165"/>
                    </a:lnTo>
                    <a:lnTo>
                      <a:pt x="88" y="170"/>
                    </a:lnTo>
                    <a:lnTo>
                      <a:pt x="36" y="163"/>
                    </a:lnTo>
                    <a:lnTo>
                      <a:pt x="0" y="120"/>
                    </a:lnTo>
                    <a:close/>
                  </a:path>
                </a:pathLst>
              </a:custGeom>
              <a:solidFill>
                <a:srgbClr val="DDDDDD"/>
              </a:solidFill>
              <a:ln w="3175">
                <a:solidFill>
                  <a:schemeClr val="bg1"/>
                </a:solidFill>
                <a:round/>
                <a:headEnd/>
                <a:tailEnd/>
              </a:ln>
            </p:spPr>
            <p:txBody>
              <a:bodyPr/>
              <a:lstStyle/>
              <a:p>
                <a:endParaRPr lang="en-GB"/>
              </a:p>
            </p:txBody>
          </p:sp>
          <p:sp>
            <p:nvSpPr>
              <p:cNvPr id="61548" name="Freeform 25"/>
              <p:cNvSpPr>
                <a:spLocks/>
              </p:cNvSpPr>
              <p:nvPr/>
            </p:nvSpPr>
            <p:spPr bwMode="gray">
              <a:xfrm>
                <a:off x="2931" y="2654"/>
                <a:ext cx="198" cy="144"/>
              </a:xfrm>
              <a:custGeom>
                <a:avLst/>
                <a:gdLst>
                  <a:gd name="T0" fmla="*/ 0 w 202"/>
                  <a:gd name="T1" fmla="*/ 2147483646 h 126"/>
                  <a:gd name="T2" fmla="*/ 0 w 202"/>
                  <a:gd name="T3" fmla="*/ 2147483646 h 126"/>
                  <a:gd name="T4" fmla="*/ 1066374304 w 202"/>
                  <a:gd name="T5" fmla="*/ 2147483646 h 126"/>
                  <a:gd name="T6" fmla="*/ 1066374304 w 202"/>
                  <a:gd name="T7" fmla="*/ 2147483646 h 126"/>
                  <a:gd name="T8" fmla="*/ 1066374304 w 202"/>
                  <a:gd name="T9" fmla="*/ 2147483646 h 126"/>
                  <a:gd name="T10" fmla="*/ 1066374304 w 202"/>
                  <a:gd name="T11" fmla="*/ 2147483646 h 126"/>
                  <a:gd name="T12" fmla="*/ 1066374304 w 202"/>
                  <a:gd name="T13" fmla="*/ 0 h 126"/>
                  <a:gd name="T14" fmla="*/ 1066374304 w 202"/>
                  <a:gd name="T15" fmla="*/ 2147483646 h 126"/>
                  <a:gd name="T16" fmla="*/ 1066374304 w 202"/>
                  <a:gd name="T17" fmla="*/ 2147483646 h 126"/>
                  <a:gd name="T18" fmla="*/ 1066374304 w 202"/>
                  <a:gd name="T19" fmla="*/ 2147483646 h 126"/>
                  <a:gd name="T20" fmla="*/ 1066374304 w 202"/>
                  <a:gd name="T21" fmla="*/ 2147483646 h 126"/>
                  <a:gd name="T22" fmla="*/ 1066374304 w 202"/>
                  <a:gd name="T23" fmla="*/ 2147483646 h 126"/>
                  <a:gd name="T24" fmla="*/ 1066374304 w 202"/>
                  <a:gd name="T25" fmla="*/ 2147483646 h 126"/>
                  <a:gd name="T26" fmla="*/ 1066374304 w 202"/>
                  <a:gd name="T27" fmla="*/ 2147483646 h 126"/>
                  <a:gd name="T28" fmla="*/ 1066374304 w 202"/>
                  <a:gd name="T29" fmla="*/ 2147483646 h 126"/>
                  <a:gd name="T30" fmla="*/ 0 w 202"/>
                  <a:gd name="T31" fmla="*/ 2147483646 h 12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2"/>
                  <a:gd name="T49" fmla="*/ 0 h 126"/>
                  <a:gd name="T50" fmla="*/ 202 w 202"/>
                  <a:gd name="T51" fmla="*/ 126 h 12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2" h="126">
                    <a:moveTo>
                      <a:pt x="0" y="96"/>
                    </a:moveTo>
                    <a:lnTo>
                      <a:pt x="0" y="96"/>
                    </a:lnTo>
                    <a:lnTo>
                      <a:pt x="13" y="56"/>
                    </a:lnTo>
                    <a:lnTo>
                      <a:pt x="65" y="46"/>
                    </a:lnTo>
                    <a:lnTo>
                      <a:pt x="70" y="33"/>
                    </a:lnTo>
                    <a:lnTo>
                      <a:pt x="93" y="30"/>
                    </a:lnTo>
                    <a:lnTo>
                      <a:pt x="128" y="0"/>
                    </a:lnTo>
                    <a:lnTo>
                      <a:pt x="137" y="33"/>
                    </a:lnTo>
                    <a:lnTo>
                      <a:pt x="164" y="46"/>
                    </a:lnTo>
                    <a:lnTo>
                      <a:pt x="202" y="91"/>
                    </a:lnTo>
                    <a:lnTo>
                      <a:pt x="108" y="104"/>
                    </a:lnTo>
                    <a:lnTo>
                      <a:pt x="78" y="91"/>
                    </a:lnTo>
                    <a:lnTo>
                      <a:pt x="65" y="113"/>
                    </a:lnTo>
                    <a:lnTo>
                      <a:pt x="36" y="113"/>
                    </a:lnTo>
                    <a:lnTo>
                      <a:pt x="24" y="126"/>
                    </a:lnTo>
                    <a:lnTo>
                      <a:pt x="0" y="96"/>
                    </a:lnTo>
                    <a:close/>
                  </a:path>
                </a:pathLst>
              </a:custGeom>
              <a:solidFill>
                <a:srgbClr val="DDDDDD"/>
              </a:solidFill>
              <a:ln w="3175">
                <a:solidFill>
                  <a:schemeClr val="bg1"/>
                </a:solidFill>
                <a:round/>
                <a:headEnd/>
                <a:tailEnd/>
              </a:ln>
            </p:spPr>
            <p:txBody>
              <a:bodyPr/>
              <a:lstStyle/>
              <a:p>
                <a:endParaRPr lang="en-GB"/>
              </a:p>
            </p:txBody>
          </p:sp>
          <p:sp>
            <p:nvSpPr>
              <p:cNvPr id="61549" name="Freeform 26"/>
              <p:cNvSpPr>
                <a:spLocks/>
              </p:cNvSpPr>
              <p:nvPr/>
            </p:nvSpPr>
            <p:spPr bwMode="gray">
              <a:xfrm>
                <a:off x="2880" y="2784"/>
                <a:ext cx="114" cy="155"/>
              </a:xfrm>
              <a:custGeom>
                <a:avLst/>
                <a:gdLst>
                  <a:gd name="T0" fmla="*/ 0 w 118"/>
                  <a:gd name="T1" fmla="*/ 2147483646 h 135"/>
                  <a:gd name="T2" fmla="*/ 0 w 118"/>
                  <a:gd name="T3" fmla="*/ 2147483646 h 135"/>
                  <a:gd name="T4" fmla="*/ 642282299 w 118"/>
                  <a:gd name="T5" fmla="*/ 2147483646 h 135"/>
                  <a:gd name="T6" fmla="*/ 642282299 w 118"/>
                  <a:gd name="T7" fmla="*/ 2147483646 h 135"/>
                  <a:gd name="T8" fmla="*/ 642282299 w 118"/>
                  <a:gd name="T9" fmla="*/ 2147483646 h 135"/>
                  <a:gd name="T10" fmla="*/ 642282299 w 118"/>
                  <a:gd name="T11" fmla="*/ 2147483646 h 135"/>
                  <a:gd name="T12" fmla="*/ 642282299 w 118"/>
                  <a:gd name="T13" fmla="*/ 2147483646 h 135"/>
                  <a:gd name="T14" fmla="*/ 642282299 w 118"/>
                  <a:gd name="T15" fmla="*/ 2147483646 h 135"/>
                  <a:gd name="T16" fmla="*/ 642282299 w 118"/>
                  <a:gd name="T17" fmla="*/ 0 h 135"/>
                  <a:gd name="T18" fmla="*/ 642282299 w 118"/>
                  <a:gd name="T19" fmla="*/ 0 h 135"/>
                  <a:gd name="T20" fmla="*/ 642282299 w 118"/>
                  <a:gd name="T21" fmla="*/ 2147483646 h 135"/>
                  <a:gd name="T22" fmla="*/ 642282299 w 118"/>
                  <a:gd name="T23" fmla="*/ 2147483646 h 135"/>
                  <a:gd name="T24" fmla="*/ 642282299 w 118"/>
                  <a:gd name="T25" fmla="*/ 2147483646 h 135"/>
                  <a:gd name="T26" fmla="*/ 642282299 w 118"/>
                  <a:gd name="T27" fmla="*/ 2147483646 h 135"/>
                  <a:gd name="T28" fmla="*/ 642282299 w 118"/>
                  <a:gd name="T29" fmla="*/ 2147483646 h 135"/>
                  <a:gd name="T30" fmla="*/ 642282299 w 118"/>
                  <a:gd name="T31" fmla="*/ 2147483646 h 135"/>
                  <a:gd name="T32" fmla="*/ 642282299 w 118"/>
                  <a:gd name="T33" fmla="*/ 2147483646 h 135"/>
                  <a:gd name="T34" fmla="*/ 0 w 118"/>
                  <a:gd name="T35" fmla="*/ 2147483646 h 13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8"/>
                  <a:gd name="T55" fmla="*/ 0 h 135"/>
                  <a:gd name="T56" fmla="*/ 118 w 118"/>
                  <a:gd name="T57" fmla="*/ 135 h 135"/>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8" h="135">
                    <a:moveTo>
                      <a:pt x="0" y="118"/>
                    </a:moveTo>
                    <a:lnTo>
                      <a:pt x="0" y="118"/>
                    </a:lnTo>
                    <a:lnTo>
                      <a:pt x="13" y="135"/>
                    </a:lnTo>
                    <a:lnTo>
                      <a:pt x="29" y="129"/>
                    </a:lnTo>
                    <a:lnTo>
                      <a:pt x="53" y="131"/>
                    </a:lnTo>
                    <a:lnTo>
                      <a:pt x="73" y="116"/>
                    </a:lnTo>
                    <a:lnTo>
                      <a:pt x="80" y="90"/>
                    </a:lnTo>
                    <a:lnTo>
                      <a:pt x="102" y="68"/>
                    </a:lnTo>
                    <a:lnTo>
                      <a:pt x="118" y="0"/>
                    </a:lnTo>
                    <a:lnTo>
                      <a:pt x="89" y="0"/>
                    </a:lnTo>
                    <a:lnTo>
                      <a:pt x="77" y="13"/>
                    </a:lnTo>
                    <a:lnTo>
                      <a:pt x="74" y="34"/>
                    </a:lnTo>
                    <a:lnTo>
                      <a:pt x="34" y="24"/>
                    </a:lnTo>
                    <a:lnTo>
                      <a:pt x="33" y="38"/>
                    </a:lnTo>
                    <a:lnTo>
                      <a:pt x="49" y="40"/>
                    </a:lnTo>
                    <a:lnTo>
                      <a:pt x="44" y="92"/>
                    </a:lnTo>
                    <a:lnTo>
                      <a:pt x="24" y="86"/>
                    </a:lnTo>
                    <a:lnTo>
                      <a:pt x="0" y="118"/>
                    </a:lnTo>
                    <a:close/>
                  </a:path>
                </a:pathLst>
              </a:custGeom>
              <a:solidFill>
                <a:srgbClr val="DDDDDD"/>
              </a:solidFill>
              <a:ln w="3175">
                <a:solidFill>
                  <a:schemeClr val="bg1"/>
                </a:solidFill>
                <a:round/>
                <a:headEnd/>
                <a:tailEnd/>
              </a:ln>
            </p:spPr>
            <p:txBody>
              <a:bodyPr/>
              <a:lstStyle/>
              <a:p>
                <a:endParaRPr lang="en-GB"/>
              </a:p>
            </p:txBody>
          </p:sp>
          <p:sp>
            <p:nvSpPr>
              <p:cNvPr id="61550" name="Freeform 27"/>
              <p:cNvSpPr>
                <a:spLocks/>
              </p:cNvSpPr>
              <p:nvPr/>
            </p:nvSpPr>
            <p:spPr bwMode="gray">
              <a:xfrm>
                <a:off x="2897" y="2759"/>
                <a:ext cx="289" cy="325"/>
              </a:xfrm>
              <a:custGeom>
                <a:avLst/>
                <a:gdLst>
                  <a:gd name="T0" fmla="*/ 0 w 295"/>
                  <a:gd name="T1" fmla="*/ 2147483646 h 284"/>
                  <a:gd name="T2" fmla="*/ 0 w 295"/>
                  <a:gd name="T3" fmla="*/ 2147483646 h 284"/>
                  <a:gd name="T4" fmla="*/ 1046110875 w 295"/>
                  <a:gd name="T5" fmla="*/ 2147483646 h 284"/>
                  <a:gd name="T6" fmla="*/ 1046110875 w 295"/>
                  <a:gd name="T7" fmla="*/ 2147483646 h 284"/>
                  <a:gd name="T8" fmla="*/ 1046110875 w 295"/>
                  <a:gd name="T9" fmla="*/ 2147483646 h 284"/>
                  <a:gd name="T10" fmla="*/ 1046110875 w 295"/>
                  <a:gd name="T11" fmla="*/ 2147483646 h 284"/>
                  <a:gd name="T12" fmla="*/ 1046110875 w 295"/>
                  <a:gd name="T13" fmla="*/ 2147483646 h 284"/>
                  <a:gd name="T14" fmla="*/ 1046110875 w 295"/>
                  <a:gd name="T15" fmla="*/ 2147483646 h 284"/>
                  <a:gd name="T16" fmla="*/ 1046110875 w 295"/>
                  <a:gd name="T17" fmla="*/ 2147483646 h 284"/>
                  <a:gd name="T18" fmla="*/ 1046110875 w 295"/>
                  <a:gd name="T19" fmla="*/ 2147483646 h 284"/>
                  <a:gd name="T20" fmla="*/ 1046110875 w 295"/>
                  <a:gd name="T21" fmla="*/ 2147483646 h 284"/>
                  <a:gd name="T22" fmla="*/ 1046110875 w 295"/>
                  <a:gd name="T23" fmla="*/ 2147483646 h 284"/>
                  <a:gd name="T24" fmla="*/ 1046110875 w 295"/>
                  <a:gd name="T25" fmla="*/ 2147483646 h 284"/>
                  <a:gd name="T26" fmla="*/ 1046110875 w 295"/>
                  <a:gd name="T27" fmla="*/ 2147483646 h 284"/>
                  <a:gd name="T28" fmla="*/ 1046110875 w 295"/>
                  <a:gd name="T29" fmla="*/ 2147483646 h 284"/>
                  <a:gd name="T30" fmla="*/ 1046110875 w 295"/>
                  <a:gd name="T31" fmla="*/ 2147483646 h 284"/>
                  <a:gd name="T32" fmla="*/ 1046110875 w 295"/>
                  <a:gd name="T33" fmla="*/ 2147483646 h 284"/>
                  <a:gd name="T34" fmla="*/ 1046110875 w 295"/>
                  <a:gd name="T35" fmla="*/ 2147483646 h 284"/>
                  <a:gd name="T36" fmla="*/ 1046110875 w 295"/>
                  <a:gd name="T37" fmla="*/ 2147483646 h 284"/>
                  <a:gd name="T38" fmla="*/ 1046110875 w 295"/>
                  <a:gd name="T39" fmla="*/ 2147483646 h 284"/>
                  <a:gd name="T40" fmla="*/ 1046110875 w 295"/>
                  <a:gd name="T41" fmla="*/ 2147483646 h 284"/>
                  <a:gd name="T42" fmla="*/ 1046110875 w 295"/>
                  <a:gd name="T43" fmla="*/ 2147483646 h 284"/>
                  <a:gd name="T44" fmla="*/ 1046110875 w 295"/>
                  <a:gd name="T45" fmla="*/ 2147483646 h 284"/>
                  <a:gd name="T46" fmla="*/ 1046110875 w 295"/>
                  <a:gd name="T47" fmla="*/ 0 h 284"/>
                  <a:gd name="T48" fmla="*/ 1046110875 w 295"/>
                  <a:gd name="T49" fmla="*/ 2147483646 h 284"/>
                  <a:gd name="T50" fmla="*/ 1046110875 w 295"/>
                  <a:gd name="T51" fmla="*/ 0 h 284"/>
                  <a:gd name="T52" fmla="*/ 1046110875 w 295"/>
                  <a:gd name="T53" fmla="*/ 2147483646 h 284"/>
                  <a:gd name="T54" fmla="*/ 1046110875 w 295"/>
                  <a:gd name="T55" fmla="*/ 2147483646 h 284"/>
                  <a:gd name="T56" fmla="*/ 1046110875 w 295"/>
                  <a:gd name="T57" fmla="*/ 2147483646 h 284"/>
                  <a:gd name="T58" fmla="*/ 1046110875 w 295"/>
                  <a:gd name="T59" fmla="*/ 2147483646 h 284"/>
                  <a:gd name="T60" fmla="*/ 1046110875 w 295"/>
                  <a:gd name="T61" fmla="*/ 2147483646 h 284"/>
                  <a:gd name="T62" fmla="*/ 1046110875 w 295"/>
                  <a:gd name="T63" fmla="*/ 2147483646 h 284"/>
                  <a:gd name="T64" fmla="*/ 0 w 295"/>
                  <a:gd name="T65" fmla="*/ 2147483646 h 28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95"/>
                  <a:gd name="T100" fmla="*/ 0 h 284"/>
                  <a:gd name="T101" fmla="*/ 295 w 295"/>
                  <a:gd name="T102" fmla="*/ 284 h 28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95" h="284">
                    <a:moveTo>
                      <a:pt x="0" y="169"/>
                    </a:moveTo>
                    <a:lnTo>
                      <a:pt x="0" y="169"/>
                    </a:lnTo>
                    <a:lnTo>
                      <a:pt x="1" y="176"/>
                    </a:lnTo>
                    <a:lnTo>
                      <a:pt x="60" y="169"/>
                    </a:lnTo>
                    <a:lnTo>
                      <a:pt x="86" y="204"/>
                    </a:lnTo>
                    <a:lnTo>
                      <a:pt x="107" y="202"/>
                    </a:lnTo>
                    <a:lnTo>
                      <a:pt x="113" y="186"/>
                    </a:lnTo>
                    <a:lnTo>
                      <a:pt x="132" y="184"/>
                    </a:lnTo>
                    <a:lnTo>
                      <a:pt x="147" y="195"/>
                    </a:lnTo>
                    <a:lnTo>
                      <a:pt x="151" y="250"/>
                    </a:lnTo>
                    <a:lnTo>
                      <a:pt x="182" y="247"/>
                    </a:lnTo>
                    <a:lnTo>
                      <a:pt x="271" y="284"/>
                    </a:lnTo>
                    <a:lnTo>
                      <a:pt x="269" y="267"/>
                    </a:lnTo>
                    <a:lnTo>
                      <a:pt x="253" y="260"/>
                    </a:lnTo>
                    <a:lnTo>
                      <a:pt x="256" y="219"/>
                    </a:lnTo>
                    <a:lnTo>
                      <a:pt x="284" y="204"/>
                    </a:lnTo>
                    <a:lnTo>
                      <a:pt x="267" y="177"/>
                    </a:lnTo>
                    <a:lnTo>
                      <a:pt x="264" y="132"/>
                    </a:lnTo>
                    <a:lnTo>
                      <a:pt x="260" y="120"/>
                    </a:lnTo>
                    <a:lnTo>
                      <a:pt x="271" y="99"/>
                    </a:lnTo>
                    <a:lnTo>
                      <a:pt x="284" y="60"/>
                    </a:lnTo>
                    <a:lnTo>
                      <a:pt x="295" y="46"/>
                    </a:lnTo>
                    <a:lnTo>
                      <a:pt x="288" y="23"/>
                    </a:lnTo>
                    <a:lnTo>
                      <a:pt x="237" y="0"/>
                    </a:lnTo>
                    <a:lnTo>
                      <a:pt x="143" y="13"/>
                    </a:lnTo>
                    <a:lnTo>
                      <a:pt x="113" y="0"/>
                    </a:lnTo>
                    <a:lnTo>
                      <a:pt x="100" y="22"/>
                    </a:lnTo>
                    <a:lnTo>
                      <a:pt x="84" y="90"/>
                    </a:lnTo>
                    <a:lnTo>
                      <a:pt x="62" y="112"/>
                    </a:lnTo>
                    <a:lnTo>
                      <a:pt x="55" y="138"/>
                    </a:lnTo>
                    <a:lnTo>
                      <a:pt x="35" y="153"/>
                    </a:lnTo>
                    <a:lnTo>
                      <a:pt x="11" y="151"/>
                    </a:lnTo>
                    <a:lnTo>
                      <a:pt x="0" y="169"/>
                    </a:lnTo>
                    <a:close/>
                  </a:path>
                </a:pathLst>
              </a:custGeom>
              <a:solidFill>
                <a:srgbClr val="DDDDDD"/>
              </a:solidFill>
              <a:ln w="3175">
                <a:solidFill>
                  <a:schemeClr val="bg1"/>
                </a:solidFill>
                <a:round/>
                <a:headEnd/>
                <a:tailEnd/>
              </a:ln>
            </p:spPr>
            <p:txBody>
              <a:bodyPr/>
              <a:lstStyle/>
              <a:p>
                <a:endParaRPr lang="en-GB"/>
              </a:p>
            </p:txBody>
          </p:sp>
          <p:sp>
            <p:nvSpPr>
              <p:cNvPr id="61551" name="Freeform 28"/>
              <p:cNvSpPr>
                <a:spLocks/>
              </p:cNvSpPr>
              <p:nvPr/>
            </p:nvSpPr>
            <p:spPr bwMode="gray">
              <a:xfrm>
                <a:off x="3162" y="2777"/>
                <a:ext cx="82" cy="95"/>
              </a:xfrm>
              <a:custGeom>
                <a:avLst/>
                <a:gdLst>
                  <a:gd name="T0" fmla="*/ 0 w 82"/>
                  <a:gd name="T1" fmla="*/ 2147483646 h 82"/>
                  <a:gd name="T2" fmla="*/ 0 w 82"/>
                  <a:gd name="T3" fmla="*/ 2147483646 h 82"/>
                  <a:gd name="T4" fmla="*/ 2147451617 w 82"/>
                  <a:gd name="T5" fmla="*/ 2147483646 h 82"/>
                  <a:gd name="T6" fmla="*/ 2147451617 w 82"/>
                  <a:gd name="T7" fmla="*/ 2147483646 h 82"/>
                  <a:gd name="T8" fmla="*/ 2147451617 w 82"/>
                  <a:gd name="T9" fmla="*/ 2147483646 h 82"/>
                  <a:gd name="T10" fmla="*/ 2147451617 w 82"/>
                  <a:gd name="T11" fmla="*/ 2147483646 h 82"/>
                  <a:gd name="T12" fmla="*/ 2147451617 w 82"/>
                  <a:gd name="T13" fmla="*/ 2147483646 h 82"/>
                  <a:gd name="T14" fmla="*/ 2147451617 w 82"/>
                  <a:gd name="T15" fmla="*/ 0 h 82"/>
                  <a:gd name="T16" fmla="*/ 2147451617 w 82"/>
                  <a:gd name="T17" fmla="*/ 2147483646 h 82"/>
                  <a:gd name="T18" fmla="*/ 2147451617 w 82"/>
                  <a:gd name="T19" fmla="*/ 2147483646 h 82"/>
                  <a:gd name="T20" fmla="*/ 2147451617 w 82"/>
                  <a:gd name="T21" fmla="*/ 2147483646 h 82"/>
                  <a:gd name="T22" fmla="*/ 0 w 82"/>
                  <a:gd name="T23" fmla="*/ 2147483646 h 8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
                  <a:gd name="T37" fmla="*/ 0 h 82"/>
                  <a:gd name="T38" fmla="*/ 82 w 82"/>
                  <a:gd name="T39" fmla="*/ 82 h 8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 h="82">
                    <a:moveTo>
                      <a:pt x="0" y="82"/>
                    </a:moveTo>
                    <a:lnTo>
                      <a:pt x="0" y="82"/>
                    </a:lnTo>
                    <a:lnTo>
                      <a:pt x="12" y="77"/>
                    </a:lnTo>
                    <a:lnTo>
                      <a:pt x="32" y="77"/>
                    </a:lnTo>
                    <a:lnTo>
                      <a:pt x="33" y="65"/>
                    </a:lnTo>
                    <a:lnTo>
                      <a:pt x="66" y="58"/>
                    </a:lnTo>
                    <a:lnTo>
                      <a:pt x="82" y="31"/>
                    </a:lnTo>
                    <a:lnTo>
                      <a:pt x="66" y="0"/>
                    </a:lnTo>
                    <a:lnTo>
                      <a:pt x="17" y="6"/>
                    </a:lnTo>
                    <a:lnTo>
                      <a:pt x="24" y="29"/>
                    </a:lnTo>
                    <a:lnTo>
                      <a:pt x="13" y="43"/>
                    </a:lnTo>
                    <a:lnTo>
                      <a:pt x="0" y="82"/>
                    </a:lnTo>
                    <a:close/>
                  </a:path>
                </a:pathLst>
              </a:custGeom>
              <a:solidFill>
                <a:srgbClr val="DDDDDD"/>
              </a:solidFill>
              <a:ln w="3175">
                <a:solidFill>
                  <a:schemeClr val="bg1"/>
                </a:solidFill>
                <a:round/>
                <a:headEnd/>
                <a:tailEnd/>
              </a:ln>
            </p:spPr>
            <p:txBody>
              <a:bodyPr/>
              <a:lstStyle/>
              <a:p>
                <a:endParaRPr lang="en-GB"/>
              </a:p>
            </p:txBody>
          </p:sp>
          <p:sp>
            <p:nvSpPr>
              <p:cNvPr id="61552" name="Freeform 29"/>
              <p:cNvSpPr>
                <a:spLocks/>
              </p:cNvSpPr>
              <p:nvPr/>
            </p:nvSpPr>
            <p:spPr bwMode="gray">
              <a:xfrm>
                <a:off x="2886" y="2952"/>
                <a:ext cx="192" cy="218"/>
              </a:xfrm>
              <a:custGeom>
                <a:avLst/>
                <a:gdLst>
                  <a:gd name="T0" fmla="*/ 0 w 195"/>
                  <a:gd name="T1" fmla="*/ 2147483646 h 190"/>
                  <a:gd name="T2" fmla="*/ 0 w 195"/>
                  <a:gd name="T3" fmla="*/ 2147483646 h 190"/>
                  <a:gd name="T4" fmla="*/ 1248122724 w 195"/>
                  <a:gd name="T5" fmla="*/ 2147483646 h 190"/>
                  <a:gd name="T6" fmla="*/ 1248122724 w 195"/>
                  <a:gd name="T7" fmla="*/ 2147483646 h 190"/>
                  <a:gd name="T8" fmla="*/ 1248122724 w 195"/>
                  <a:gd name="T9" fmla="*/ 2147483646 h 190"/>
                  <a:gd name="T10" fmla="*/ 1248122724 w 195"/>
                  <a:gd name="T11" fmla="*/ 2147483646 h 190"/>
                  <a:gd name="T12" fmla="*/ 1248122724 w 195"/>
                  <a:gd name="T13" fmla="*/ 2147483646 h 190"/>
                  <a:gd name="T14" fmla="*/ 1248122724 w 195"/>
                  <a:gd name="T15" fmla="*/ 2147483646 h 190"/>
                  <a:gd name="T16" fmla="*/ 1248122724 w 195"/>
                  <a:gd name="T17" fmla="*/ 2147483646 h 190"/>
                  <a:gd name="T18" fmla="*/ 1248122724 w 195"/>
                  <a:gd name="T19" fmla="*/ 2147483646 h 190"/>
                  <a:gd name="T20" fmla="*/ 1248122724 w 195"/>
                  <a:gd name="T21" fmla="*/ 2147483646 h 190"/>
                  <a:gd name="T22" fmla="*/ 1248122724 w 195"/>
                  <a:gd name="T23" fmla="*/ 2147483646 h 190"/>
                  <a:gd name="T24" fmla="*/ 1248122724 w 195"/>
                  <a:gd name="T25" fmla="*/ 2147483646 h 190"/>
                  <a:gd name="T26" fmla="*/ 1248122724 w 195"/>
                  <a:gd name="T27" fmla="*/ 2147483646 h 190"/>
                  <a:gd name="T28" fmla="*/ 1248122724 w 195"/>
                  <a:gd name="T29" fmla="*/ 2147483646 h 190"/>
                  <a:gd name="T30" fmla="*/ 1248122724 w 195"/>
                  <a:gd name="T31" fmla="*/ 0 h 190"/>
                  <a:gd name="T32" fmla="*/ 1248122724 w 195"/>
                  <a:gd name="T33" fmla="*/ 2147483646 h 190"/>
                  <a:gd name="T34" fmla="*/ 1248122724 w 195"/>
                  <a:gd name="T35" fmla="*/ 2147483646 h 190"/>
                  <a:gd name="T36" fmla="*/ 0 w 195"/>
                  <a:gd name="T37" fmla="*/ 2147483646 h 19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5"/>
                  <a:gd name="T58" fmla="*/ 0 h 190"/>
                  <a:gd name="T59" fmla="*/ 195 w 195"/>
                  <a:gd name="T60" fmla="*/ 190 h 19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5" h="190">
                    <a:moveTo>
                      <a:pt x="0" y="179"/>
                    </a:moveTo>
                    <a:lnTo>
                      <a:pt x="0" y="179"/>
                    </a:lnTo>
                    <a:lnTo>
                      <a:pt x="26" y="172"/>
                    </a:lnTo>
                    <a:lnTo>
                      <a:pt x="151" y="190"/>
                    </a:lnTo>
                    <a:lnTo>
                      <a:pt x="181" y="182"/>
                    </a:lnTo>
                    <a:lnTo>
                      <a:pt x="162" y="167"/>
                    </a:lnTo>
                    <a:lnTo>
                      <a:pt x="162" y="110"/>
                    </a:lnTo>
                    <a:lnTo>
                      <a:pt x="195" y="110"/>
                    </a:lnTo>
                    <a:lnTo>
                      <a:pt x="193" y="78"/>
                    </a:lnTo>
                    <a:lnTo>
                      <a:pt x="162" y="81"/>
                    </a:lnTo>
                    <a:lnTo>
                      <a:pt x="158" y="26"/>
                    </a:lnTo>
                    <a:lnTo>
                      <a:pt x="143" y="15"/>
                    </a:lnTo>
                    <a:lnTo>
                      <a:pt x="124" y="17"/>
                    </a:lnTo>
                    <a:lnTo>
                      <a:pt x="118" y="33"/>
                    </a:lnTo>
                    <a:lnTo>
                      <a:pt x="97" y="35"/>
                    </a:lnTo>
                    <a:lnTo>
                      <a:pt x="71" y="0"/>
                    </a:lnTo>
                    <a:lnTo>
                      <a:pt x="12" y="7"/>
                    </a:lnTo>
                    <a:lnTo>
                      <a:pt x="34" y="79"/>
                    </a:lnTo>
                    <a:lnTo>
                      <a:pt x="0" y="179"/>
                    </a:lnTo>
                    <a:close/>
                  </a:path>
                </a:pathLst>
              </a:custGeom>
              <a:solidFill>
                <a:srgbClr val="DDDDDD"/>
              </a:solidFill>
              <a:ln w="3175">
                <a:solidFill>
                  <a:schemeClr val="bg1"/>
                </a:solidFill>
                <a:round/>
                <a:headEnd/>
                <a:tailEnd/>
              </a:ln>
            </p:spPr>
            <p:txBody>
              <a:bodyPr/>
              <a:lstStyle/>
              <a:p>
                <a:endParaRPr lang="en-GB"/>
              </a:p>
            </p:txBody>
          </p:sp>
          <p:sp>
            <p:nvSpPr>
              <p:cNvPr id="61553" name="Freeform 30"/>
              <p:cNvSpPr>
                <a:spLocks/>
              </p:cNvSpPr>
              <p:nvPr/>
            </p:nvSpPr>
            <p:spPr bwMode="gray">
              <a:xfrm>
                <a:off x="3045" y="2992"/>
                <a:ext cx="178" cy="176"/>
              </a:xfrm>
              <a:custGeom>
                <a:avLst/>
                <a:gdLst>
                  <a:gd name="T0" fmla="*/ 0 w 182"/>
                  <a:gd name="T1" fmla="*/ 2147483646 h 153"/>
                  <a:gd name="T2" fmla="*/ 0 w 182"/>
                  <a:gd name="T3" fmla="*/ 2147483646 h 153"/>
                  <a:gd name="T4" fmla="*/ 0 w 182"/>
                  <a:gd name="T5" fmla="*/ 2147483646 h 153"/>
                  <a:gd name="T6" fmla="*/ 986566197 w 182"/>
                  <a:gd name="T7" fmla="*/ 2147483646 h 153"/>
                  <a:gd name="T8" fmla="*/ 986566197 w 182"/>
                  <a:gd name="T9" fmla="*/ 2147483646 h 153"/>
                  <a:gd name="T10" fmla="*/ 986566197 w 182"/>
                  <a:gd name="T11" fmla="*/ 2147483646 h 153"/>
                  <a:gd name="T12" fmla="*/ 986566197 w 182"/>
                  <a:gd name="T13" fmla="*/ 2147483646 h 153"/>
                  <a:gd name="T14" fmla="*/ 986566197 w 182"/>
                  <a:gd name="T15" fmla="*/ 2147483646 h 153"/>
                  <a:gd name="T16" fmla="*/ 986566197 w 182"/>
                  <a:gd name="T17" fmla="*/ 2147483646 h 153"/>
                  <a:gd name="T18" fmla="*/ 986566197 w 182"/>
                  <a:gd name="T19" fmla="*/ 2147483646 h 153"/>
                  <a:gd name="T20" fmla="*/ 986566197 w 182"/>
                  <a:gd name="T21" fmla="*/ 2147483646 h 153"/>
                  <a:gd name="T22" fmla="*/ 986566197 w 182"/>
                  <a:gd name="T23" fmla="*/ 2147483646 h 153"/>
                  <a:gd name="T24" fmla="*/ 986566197 w 182"/>
                  <a:gd name="T25" fmla="*/ 2147483646 h 153"/>
                  <a:gd name="T26" fmla="*/ 986566197 w 182"/>
                  <a:gd name="T27" fmla="*/ 2147483646 h 153"/>
                  <a:gd name="T28" fmla="*/ 986566197 w 182"/>
                  <a:gd name="T29" fmla="*/ 2147483646 h 153"/>
                  <a:gd name="T30" fmla="*/ 986566197 w 182"/>
                  <a:gd name="T31" fmla="*/ 0 h 153"/>
                  <a:gd name="T32" fmla="*/ 986566197 w 182"/>
                  <a:gd name="T33" fmla="*/ 2147483646 h 153"/>
                  <a:gd name="T34" fmla="*/ 986566197 w 182"/>
                  <a:gd name="T35" fmla="*/ 2147483646 h 153"/>
                  <a:gd name="T36" fmla="*/ 986566197 w 182"/>
                  <a:gd name="T37" fmla="*/ 2147483646 h 153"/>
                  <a:gd name="T38" fmla="*/ 986566197 w 182"/>
                  <a:gd name="T39" fmla="*/ 2147483646 h 153"/>
                  <a:gd name="T40" fmla="*/ 986566197 w 182"/>
                  <a:gd name="T41" fmla="*/ 2147483646 h 153"/>
                  <a:gd name="T42" fmla="*/ 986566197 w 182"/>
                  <a:gd name="T43" fmla="*/ 2147483646 h 153"/>
                  <a:gd name="T44" fmla="*/ 0 w 182"/>
                  <a:gd name="T45" fmla="*/ 2147483646 h 1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82"/>
                  <a:gd name="T70" fmla="*/ 0 h 153"/>
                  <a:gd name="T71" fmla="*/ 182 w 182"/>
                  <a:gd name="T72" fmla="*/ 153 h 1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82" h="153">
                    <a:moveTo>
                      <a:pt x="0" y="75"/>
                    </a:moveTo>
                    <a:lnTo>
                      <a:pt x="0" y="75"/>
                    </a:lnTo>
                    <a:lnTo>
                      <a:pt x="0" y="132"/>
                    </a:lnTo>
                    <a:lnTo>
                      <a:pt x="19" y="147"/>
                    </a:lnTo>
                    <a:lnTo>
                      <a:pt x="48" y="151"/>
                    </a:lnTo>
                    <a:lnTo>
                      <a:pt x="75" y="153"/>
                    </a:lnTo>
                    <a:lnTo>
                      <a:pt x="102" y="131"/>
                    </a:lnTo>
                    <a:lnTo>
                      <a:pt x="104" y="123"/>
                    </a:lnTo>
                    <a:lnTo>
                      <a:pt x="128" y="116"/>
                    </a:lnTo>
                    <a:lnTo>
                      <a:pt x="122" y="109"/>
                    </a:lnTo>
                    <a:lnTo>
                      <a:pt x="173" y="94"/>
                    </a:lnTo>
                    <a:lnTo>
                      <a:pt x="167" y="87"/>
                    </a:lnTo>
                    <a:lnTo>
                      <a:pt x="182" y="39"/>
                    </a:lnTo>
                    <a:lnTo>
                      <a:pt x="170" y="21"/>
                    </a:lnTo>
                    <a:lnTo>
                      <a:pt x="141" y="6"/>
                    </a:lnTo>
                    <a:lnTo>
                      <a:pt x="133" y="0"/>
                    </a:lnTo>
                    <a:lnTo>
                      <a:pt x="105" y="15"/>
                    </a:lnTo>
                    <a:lnTo>
                      <a:pt x="102" y="56"/>
                    </a:lnTo>
                    <a:lnTo>
                      <a:pt x="118" y="63"/>
                    </a:lnTo>
                    <a:lnTo>
                      <a:pt x="120" y="80"/>
                    </a:lnTo>
                    <a:lnTo>
                      <a:pt x="31" y="43"/>
                    </a:lnTo>
                    <a:lnTo>
                      <a:pt x="33" y="75"/>
                    </a:lnTo>
                    <a:lnTo>
                      <a:pt x="0" y="75"/>
                    </a:lnTo>
                    <a:close/>
                  </a:path>
                </a:pathLst>
              </a:custGeom>
              <a:solidFill>
                <a:srgbClr val="DDDDDD"/>
              </a:solidFill>
              <a:ln w="3175">
                <a:solidFill>
                  <a:schemeClr val="bg1"/>
                </a:solidFill>
                <a:round/>
                <a:headEnd/>
                <a:tailEnd/>
              </a:ln>
            </p:spPr>
            <p:txBody>
              <a:bodyPr/>
              <a:lstStyle/>
              <a:p>
                <a:endParaRPr lang="en-GB"/>
              </a:p>
            </p:txBody>
          </p:sp>
          <p:sp>
            <p:nvSpPr>
              <p:cNvPr id="61554" name="Freeform 31"/>
              <p:cNvSpPr>
                <a:spLocks/>
              </p:cNvSpPr>
              <p:nvPr/>
            </p:nvSpPr>
            <p:spPr bwMode="gray">
              <a:xfrm>
                <a:off x="3161" y="2866"/>
                <a:ext cx="164" cy="189"/>
              </a:xfrm>
              <a:custGeom>
                <a:avLst/>
                <a:gdLst>
                  <a:gd name="T0" fmla="*/ 0 w 168"/>
                  <a:gd name="T1" fmla="*/ 2147483646 h 165"/>
                  <a:gd name="T2" fmla="*/ 0 w 168"/>
                  <a:gd name="T3" fmla="*/ 2147483646 h 165"/>
                  <a:gd name="T4" fmla="*/ 923920078 w 168"/>
                  <a:gd name="T5" fmla="*/ 2147483646 h 165"/>
                  <a:gd name="T6" fmla="*/ 923920078 w 168"/>
                  <a:gd name="T7" fmla="*/ 2147483646 h 165"/>
                  <a:gd name="T8" fmla="*/ 923920078 w 168"/>
                  <a:gd name="T9" fmla="*/ 2147483646 h 165"/>
                  <a:gd name="T10" fmla="*/ 923920078 w 168"/>
                  <a:gd name="T11" fmla="*/ 2147483646 h 165"/>
                  <a:gd name="T12" fmla="*/ 923920078 w 168"/>
                  <a:gd name="T13" fmla="*/ 2147483646 h 165"/>
                  <a:gd name="T14" fmla="*/ 923920078 w 168"/>
                  <a:gd name="T15" fmla="*/ 2147483646 h 165"/>
                  <a:gd name="T16" fmla="*/ 923920078 w 168"/>
                  <a:gd name="T17" fmla="*/ 2147483646 h 165"/>
                  <a:gd name="T18" fmla="*/ 923920078 w 168"/>
                  <a:gd name="T19" fmla="*/ 2147483646 h 165"/>
                  <a:gd name="T20" fmla="*/ 923920078 w 168"/>
                  <a:gd name="T21" fmla="*/ 2147483646 h 165"/>
                  <a:gd name="T22" fmla="*/ 923920078 w 168"/>
                  <a:gd name="T23" fmla="*/ 0 h 165"/>
                  <a:gd name="T24" fmla="*/ 923920078 w 168"/>
                  <a:gd name="T25" fmla="*/ 2147483646 h 165"/>
                  <a:gd name="T26" fmla="*/ 923920078 w 168"/>
                  <a:gd name="T27" fmla="*/ 2147483646 h 165"/>
                  <a:gd name="T28" fmla="*/ 923920078 w 168"/>
                  <a:gd name="T29" fmla="*/ 2147483646 h 165"/>
                  <a:gd name="T30" fmla="*/ 923920078 w 168"/>
                  <a:gd name="T31" fmla="*/ 0 h 165"/>
                  <a:gd name="T32" fmla="*/ 923920078 w 168"/>
                  <a:gd name="T33" fmla="*/ 0 h 165"/>
                  <a:gd name="T34" fmla="*/ 923920078 w 168"/>
                  <a:gd name="T35" fmla="*/ 2147483646 h 165"/>
                  <a:gd name="T36" fmla="*/ 923920078 w 168"/>
                  <a:gd name="T37" fmla="*/ 2147483646 h 165"/>
                  <a:gd name="T38" fmla="*/ 0 w 168"/>
                  <a:gd name="T39" fmla="*/ 2147483646 h 1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8"/>
                  <a:gd name="T61" fmla="*/ 0 h 165"/>
                  <a:gd name="T62" fmla="*/ 168 w 168"/>
                  <a:gd name="T63" fmla="*/ 165 h 1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8" h="165">
                    <a:moveTo>
                      <a:pt x="0" y="51"/>
                    </a:moveTo>
                    <a:lnTo>
                      <a:pt x="0" y="51"/>
                    </a:lnTo>
                    <a:lnTo>
                      <a:pt x="3" y="83"/>
                    </a:lnTo>
                    <a:lnTo>
                      <a:pt x="23" y="116"/>
                    </a:lnTo>
                    <a:lnTo>
                      <a:pt x="52" y="131"/>
                    </a:lnTo>
                    <a:lnTo>
                      <a:pt x="66" y="133"/>
                    </a:lnTo>
                    <a:lnTo>
                      <a:pt x="84" y="165"/>
                    </a:lnTo>
                    <a:lnTo>
                      <a:pt x="145" y="161"/>
                    </a:lnTo>
                    <a:lnTo>
                      <a:pt x="168" y="147"/>
                    </a:lnTo>
                    <a:lnTo>
                      <a:pt x="145" y="82"/>
                    </a:lnTo>
                    <a:lnTo>
                      <a:pt x="151" y="57"/>
                    </a:lnTo>
                    <a:lnTo>
                      <a:pt x="70" y="0"/>
                    </a:lnTo>
                    <a:lnTo>
                      <a:pt x="50" y="28"/>
                    </a:lnTo>
                    <a:lnTo>
                      <a:pt x="42" y="20"/>
                    </a:lnTo>
                    <a:lnTo>
                      <a:pt x="35" y="27"/>
                    </a:lnTo>
                    <a:lnTo>
                      <a:pt x="34" y="0"/>
                    </a:lnTo>
                    <a:lnTo>
                      <a:pt x="14" y="0"/>
                    </a:lnTo>
                    <a:lnTo>
                      <a:pt x="17" y="21"/>
                    </a:lnTo>
                    <a:lnTo>
                      <a:pt x="18" y="34"/>
                    </a:lnTo>
                    <a:lnTo>
                      <a:pt x="0" y="51"/>
                    </a:lnTo>
                    <a:close/>
                  </a:path>
                </a:pathLst>
              </a:custGeom>
              <a:solidFill>
                <a:srgbClr val="DDDDDD"/>
              </a:solidFill>
              <a:ln w="3175">
                <a:solidFill>
                  <a:schemeClr val="bg1"/>
                </a:solidFill>
                <a:round/>
                <a:headEnd/>
                <a:tailEnd/>
              </a:ln>
            </p:spPr>
            <p:txBody>
              <a:bodyPr/>
              <a:lstStyle/>
              <a:p>
                <a:endParaRPr lang="en-GB"/>
              </a:p>
            </p:txBody>
          </p:sp>
          <p:sp>
            <p:nvSpPr>
              <p:cNvPr id="61555" name="Freeform 32"/>
              <p:cNvSpPr>
                <a:spLocks/>
              </p:cNvSpPr>
              <p:nvPr/>
            </p:nvSpPr>
            <p:spPr bwMode="gray">
              <a:xfrm>
                <a:off x="2886" y="3149"/>
                <a:ext cx="205" cy="227"/>
              </a:xfrm>
              <a:custGeom>
                <a:avLst/>
                <a:gdLst>
                  <a:gd name="T0" fmla="*/ 0 w 210"/>
                  <a:gd name="T1" fmla="*/ 2147483646 h 197"/>
                  <a:gd name="T2" fmla="*/ 0 w 210"/>
                  <a:gd name="T3" fmla="*/ 2147483646 h 197"/>
                  <a:gd name="T4" fmla="*/ 923922585 w 210"/>
                  <a:gd name="T5" fmla="*/ 0 h 197"/>
                  <a:gd name="T6" fmla="*/ 923922585 w 210"/>
                  <a:gd name="T7" fmla="*/ 2147483646 h 197"/>
                  <a:gd name="T8" fmla="*/ 923922585 w 210"/>
                  <a:gd name="T9" fmla="*/ 2147483646 h 197"/>
                  <a:gd name="T10" fmla="*/ 923922585 w 210"/>
                  <a:gd name="T11" fmla="*/ 2147483646 h 197"/>
                  <a:gd name="T12" fmla="*/ 923922585 w 210"/>
                  <a:gd name="T13" fmla="*/ 2147483646 h 197"/>
                  <a:gd name="T14" fmla="*/ 923922585 w 210"/>
                  <a:gd name="T15" fmla="*/ 2147483646 h 197"/>
                  <a:gd name="T16" fmla="*/ 923922585 w 210"/>
                  <a:gd name="T17" fmla="*/ 2147483646 h 197"/>
                  <a:gd name="T18" fmla="*/ 923922585 w 210"/>
                  <a:gd name="T19" fmla="*/ 2147483646 h 197"/>
                  <a:gd name="T20" fmla="*/ 923922585 w 210"/>
                  <a:gd name="T21" fmla="*/ 2147483646 h 197"/>
                  <a:gd name="T22" fmla="*/ 923922585 w 210"/>
                  <a:gd name="T23" fmla="*/ 2147483646 h 197"/>
                  <a:gd name="T24" fmla="*/ 923922585 w 210"/>
                  <a:gd name="T25" fmla="*/ 2147483646 h 197"/>
                  <a:gd name="T26" fmla="*/ 923922585 w 210"/>
                  <a:gd name="T27" fmla="*/ 2147483646 h 197"/>
                  <a:gd name="T28" fmla="*/ 923922585 w 210"/>
                  <a:gd name="T29" fmla="*/ 2147483646 h 197"/>
                  <a:gd name="T30" fmla="*/ 923922585 w 210"/>
                  <a:gd name="T31" fmla="*/ 2147483646 h 197"/>
                  <a:gd name="T32" fmla="*/ 923922585 w 210"/>
                  <a:gd name="T33" fmla="*/ 2147483646 h 197"/>
                  <a:gd name="T34" fmla="*/ 923922585 w 210"/>
                  <a:gd name="T35" fmla="*/ 2147483646 h 197"/>
                  <a:gd name="T36" fmla="*/ 923922585 w 210"/>
                  <a:gd name="T37" fmla="*/ 2147483646 h 197"/>
                  <a:gd name="T38" fmla="*/ 923922585 w 210"/>
                  <a:gd name="T39" fmla="*/ 2147483646 h 197"/>
                  <a:gd name="T40" fmla="*/ 0 w 210"/>
                  <a:gd name="T41" fmla="*/ 2147483646 h 19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10"/>
                  <a:gd name="T64" fmla="*/ 0 h 197"/>
                  <a:gd name="T65" fmla="*/ 210 w 210"/>
                  <a:gd name="T66" fmla="*/ 197 h 19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10" h="197">
                    <a:moveTo>
                      <a:pt x="0" y="7"/>
                    </a:moveTo>
                    <a:lnTo>
                      <a:pt x="0" y="7"/>
                    </a:lnTo>
                    <a:lnTo>
                      <a:pt x="26" y="0"/>
                    </a:lnTo>
                    <a:lnTo>
                      <a:pt x="151" y="18"/>
                    </a:lnTo>
                    <a:lnTo>
                      <a:pt x="181" y="10"/>
                    </a:lnTo>
                    <a:lnTo>
                      <a:pt x="210" y="14"/>
                    </a:lnTo>
                    <a:lnTo>
                      <a:pt x="183" y="28"/>
                    </a:lnTo>
                    <a:lnTo>
                      <a:pt x="175" y="18"/>
                    </a:lnTo>
                    <a:lnTo>
                      <a:pt x="145" y="26"/>
                    </a:lnTo>
                    <a:lnTo>
                      <a:pt x="145" y="81"/>
                    </a:lnTo>
                    <a:lnTo>
                      <a:pt x="129" y="82"/>
                    </a:lnTo>
                    <a:lnTo>
                      <a:pt x="129" y="125"/>
                    </a:lnTo>
                    <a:lnTo>
                      <a:pt x="129" y="188"/>
                    </a:lnTo>
                    <a:lnTo>
                      <a:pt x="116" y="197"/>
                    </a:lnTo>
                    <a:lnTo>
                      <a:pt x="95" y="197"/>
                    </a:lnTo>
                    <a:lnTo>
                      <a:pt x="85" y="184"/>
                    </a:lnTo>
                    <a:lnTo>
                      <a:pt x="75" y="191"/>
                    </a:lnTo>
                    <a:lnTo>
                      <a:pt x="54" y="169"/>
                    </a:lnTo>
                    <a:lnTo>
                      <a:pt x="46" y="100"/>
                    </a:lnTo>
                    <a:lnTo>
                      <a:pt x="46" y="92"/>
                    </a:lnTo>
                    <a:lnTo>
                      <a:pt x="0" y="7"/>
                    </a:lnTo>
                    <a:close/>
                  </a:path>
                </a:pathLst>
              </a:custGeom>
              <a:solidFill>
                <a:srgbClr val="DDDDDD"/>
              </a:solidFill>
              <a:ln w="3175">
                <a:solidFill>
                  <a:schemeClr val="bg1"/>
                </a:solidFill>
                <a:round/>
                <a:headEnd/>
                <a:tailEnd/>
              </a:ln>
            </p:spPr>
            <p:txBody>
              <a:bodyPr/>
              <a:lstStyle/>
              <a:p>
                <a:endParaRPr lang="en-GB"/>
              </a:p>
            </p:txBody>
          </p:sp>
          <p:sp>
            <p:nvSpPr>
              <p:cNvPr id="61556" name="Freeform 33"/>
              <p:cNvSpPr>
                <a:spLocks/>
              </p:cNvSpPr>
              <p:nvPr/>
            </p:nvSpPr>
            <p:spPr bwMode="gray">
              <a:xfrm>
                <a:off x="3012" y="3166"/>
                <a:ext cx="142" cy="165"/>
              </a:xfrm>
              <a:custGeom>
                <a:avLst/>
                <a:gdLst>
                  <a:gd name="T0" fmla="*/ 0 w 145"/>
                  <a:gd name="T1" fmla="*/ 2147483646 h 144"/>
                  <a:gd name="T2" fmla="*/ 0 w 145"/>
                  <a:gd name="T3" fmla="*/ 2147483646 h 144"/>
                  <a:gd name="T4" fmla="*/ 0 w 145"/>
                  <a:gd name="T5" fmla="*/ 2147483646 h 144"/>
                  <a:gd name="T6" fmla="*/ 1033086267 w 145"/>
                  <a:gd name="T7" fmla="*/ 2147483646 h 144"/>
                  <a:gd name="T8" fmla="*/ 1033086267 w 145"/>
                  <a:gd name="T9" fmla="*/ 2147483646 h 144"/>
                  <a:gd name="T10" fmla="*/ 1033086267 w 145"/>
                  <a:gd name="T11" fmla="*/ 2147483646 h 144"/>
                  <a:gd name="T12" fmla="*/ 1033086267 w 145"/>
                  <a:gd name="T13" fmla="*/ 2147483646 h 144"/>
                  <a:gd name="T14" fmla="*/ 1033086267 w 145"/>
                  <a:gd name="T15" fmla="*/ 0 h 144"/>
                  <a:gd name="T16" fmla="*/ 1033086267 w 145"/>
                  <a:gd name="T17" fmla="*/ 2147483646 h 144"/>
                  <a:gd name="T18" fmla="*/ 1033086267 w 145"/>
                  <a:gd name="T19" fmla="*/ 2147483646 h 144"/>
                  <a:gd name="T20" fmla="*/ 1033086267 w 145"/>
                  <a:gd name="T21" fmla="*/ 2147483646 h 144"/>
                  <a:gd name="T22" fmla="*/ 1033086267 w 145"/>
                  <a:gd name="T23" fmla="*/ 2147483646 h 144"/>
                  <a:gd name="T24" fmla="*/ 1033086267 w 145"/>
                  <a:gd name="T25" fmla="*/ 2147483646 h 144"/>
                  <a:gd name="T26" fmla="*/ 1033086267 w 145"/>
                  <a:gd name="T27" fmla="*/ 2147483646 h 144"/>
                  <a:gd name="T28" fmla="*/ 1033086267 w 145"/>
                  <a:gd name="T29" fmla="*/ 2147483646 h 144"/>
                  <a:gd name="T30" fmla="*/ 0 w 145"/>
                  <a:gd name="T31" fmla="*/ 2147483646 h 14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45"/>
                  <a:gd name="T49" fmla="*/ 0 h 144"/>
                  <a:gd name="T50" fmla="*/ 145 w 145"/>
                  <a:gd name="T51" fmla="*/ 144 h 14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45" h="144">
                    <a:moveTo>
                      <a:pt x="0" y="111"/>
                    </a:moveTo>
                    <a:lnTo>
                      <a:pt x="0" y="111"/>
                    </a:lnTo>
                    <a:lnTo>
                      <a:pt x="0" y="68"/>
                    </a:lnTo>
                    <a:lnTo>
                      <a:pt x="16" y="67"/>
                    </a:lnTo>
                    <a:lnTo>
                      <a:pt x="16" y="12"/>
                    </a:lnTo>
                    <a:lnTo>
                      <a:pt x="46" y="4"/>
                    </a:lnTo>
                    <a:lnTo>
                      <a:pt x="54" y="14"/>
                    </a:lnTo>
                    <a:lnTo>
                      <a:pt x="81" y="0"/>
                    </a:lnTo>
                    <a:lnTo>
                      <a:pt x="123" y="60"/>
                    </a:lnTo>
                    <a:lnTo>
                      <a:pt x="145" y="70"/>
                    </a:lnTo>
                    <a:lnTo>
                      <a:pt x="87" y="124"/>
                    </a:lnTo>
                    <a:lnTo>
                      <a:pt x="52" y="124"/>
                    </a:lnTo>
                    <a:lnTo>
                      <a:pt x="34" y="143"/>
                    </a:lnTo>
                    <a:lnTo>
                      <a:pt x="13" y="144"/>
                    </a:lnTo>
                    <a:lnTo>
                      <a:pt x="13" y="127"/>
                    </a:lnTo>
                    <a:lnTo>
                      <a:pt x="0" y="111"/>
                    </a:lnTo>
                    <a:close/>
                  </a:path>
                </a:pathLst>
              </a:custGeom>
              <a:solidFill>
                <a:srgbClr val="DDDDDD"/>
              </a:solidFill>
              <a:ln w="3175">
                <a:solidFill>
                  <a:schemeClr val="bg1"/>
                </a:solidFill>
                <a:round/>
                <a:headEnd/>
                <a:tailEnd/>
              </a:ln>
            </p:spPr>
            <p:txBody>
              <a:bodyPr/>
              <a:lstStyle/>
              <a:p>
                <a:endParaRPr lang="en-GB"/>
              </a:p>
            </p:txBody>
          </p:sp>
          <p:sp>
            <p:nvSpPr>
              <p:cNvPr id="61557" name="Freeform 34"/>
              <p:cNvSpPr>
                <a:spLocks/>
              </p:cNvSpPr>
              <p:nvPr/>
            </p:nvSpPr>
            <p:spPr bwMode="gray">
              <a:xfrm>
                <a:off x="3091" y="3125"/>
                <a:ext cx="120" cy="130"/>
              </a:xfrm>
              <a:custGeom>
                <a:avLst/>
                <a:gdLst>
                  <a:gd name="T0" fmla="*/ 0 w 122"/>
                  <a:gd name="T1" fmla="*/ 2147483646 h 113"/>
                  <a:gd name="T2" fmla="*/ 0 w 122"/>
                  <a:gd name="T3" fmla="*/ 2147483646 h 113"/>
                  <a:gd name="T4" fmla="*/ 1204136352 w 122"/>
                  <a:gd name="T5" fmla="*/ 2147483646 h 113"/>
                  <a:gd name="T6" fmla="*/ 1204136352 w 122"/>
                  <a:gd name="T7" fmla="*/ 2147483646 h 113"/>
                  <a:gd name="T8" fmla="*/ 1204136352 w 122"/>
                  <a:gd name="T9" fmla="*/ 2147483646 h 113"/>
                  <a:gd name="T10" fmla="*/ 1204136352 w 122"/>
                  <a:gd name="T11" fmla="*/ 0 h 113"/>
                  <a:gd name="T12" fmla="*/ 1204136352 w 122"/>
                  <a:gd name="T13" fmla="*/ 2147483646 h 113"/>
                  <a:gd name="T14" fmla="*/ 1204136352 w 122"/>
                  <a:gd name="T15" fmla="*/ 2147483646 h 113"/>
                  <a:gd name="T16" fmla="*/ 1204136352 w 122"/>
                  <a:gd name="T17" fmla="*/ 2147483646 h 113"/>
                  <a:gd name="T18" fmla="*/ 1204136352 w 122"/>
                  <a:gd name="T19" fmla="*/ 2147483646 h 113"/>
                  <a:gd name="T20" fmla="*/ 1204136352 w 122"/>
                  <a:gd name="T21" fmla="*/ 2147483646 h 113"/>
                  <a:gd name="T22" fmla="*/ 1204136352 w 122"/>
                  <a:gd name="T23" fmla="*/ 2147483646 h 113"/>
                  <a:gd name="T24" fmla="*/ 0 w 122"/>
                  <a:gd name="T25" fmla="*/ 2147483646 h 1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2"/>
                  <a:gd name="T40" fmla="*/ 0 h 113"/>
                  <a:gd name="T41" fmla="*/ 122 w 122"/>
                  <a:gd name="T42" fmla="*/ 113 h 1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2" h="113">
                    <a:moveTo>
                      <a:pt x="0" y="35"/>
                    </a:moveTo>
                    <a:lnTo>
                      <a:pt x="0" y="35"/>
                    </a:lnTo>
                    <a:lnTo>
                      <a:pt x="27" y="37"/>
                    </a:lnTo>
                    <a:lnTo>
                      <a:pt x="54" y="15"/>
                    </a:lnTo>
                    <a:lnTo>
                      <a:pt x="56" y="7"/>
                    </a:lnTo>
                    <a:lnTo>
                      <a:pt x="80" y="0"/>
                    </a:lnTo>
                    <a:lnTo>
                      <a:pt x="117" y="14"/>
                    </a:lnTo>
                    <a:lnTo>
                      <a:pt x="122" y="29"/>
                    </a:lnTo>
                    <a:lnTo>
                      <a:pt x="119" y="70"/>
                    </a:lnTo>
                    <a:lnTo>
                      <a:pt x="100" y="113"/>
                    </a:lnTo>
                    <a:lnTo>
                      <a:pt x="64" y="105"/>
                    </a:lnTo>
                    <a:lnTo>
                      <a:pt x="42" y="95"/>
                    </a:lnTo>
                    <a:lnTo>
                      <a:pt x="0" y="35"/>
                    </a:lnTo>
                    <a:close/>
                  </a:path>
                </a:pathLst>
              </a:custGeom>
              <a:solidFill>
                <a:srgbClr val="DDDDDD"/>
              </a:solidFill>
              <a:ln w="3175">
                <a:solidFill>
                  <a:schemeClr val="bg1"/>
                </a:solidFill>
                <a:round/>
                <a:headEnd/>
                <a:tailEnd/>
              </a:ln>
            </p:spPr>
            <p:txBody>
              <a:bodyPr/>
              <a:lstStyle/>
              <a:p>
                <a:endParaRPr lang="en-GB"/>
              </a:p>
            </p:txBody>
          </p:sp>
          <p:sp>
            <p:nvSpPr>
              <p:cNvPr id="61558" name="Freeform 35"/>
              <p:cNvSpPr>
                <a:spLocks/>
              </p:cNvSpPr>
              <p:nvPr/>
            </p:nvSpPr>
            <p:spPr bwMode="gray">
              <a:xfrm>
                <a:off x="3165" y="3035"/>
                <a:ext cx="160" cy="296"/>
              </a:xfrm>
              <a:custGeom>
                <a:avLst/>
                <a:gdLst>
                  <a:gd name="T0" fmla="*/ 0 w 164"/>
                  <a:gd name="T1" fmla="*/ 2147483646 h 258"/>
                  <a:gd name="T2" fmla="*/ 0 w 164"/>
                  <a:gd name="T3" fmla="*/ 2147483646 h 258"/>
                  <a:gd name="T4" fmla="*/ 904876726 w 164"/>
                  <a:gd name="T5" fmla="*/ 2147483646 h 258"/>
                  <a:gd name="T6" fmla="*/ 904876726 w 164"/>
                  <a:gd name="T7" fmla="*/ 2147483646 h 258"/>
                  <a:gd name="T8" fmla="*/ 904876726 w 164"/>
                  <a:gd name="T9" fmla="*/ 2147483646 h 258"/>
                  <a:gd name="T10" fmla="*/ 904876726 w 164"/>
                  <a:gd name="T11" fmla="*/ 2147483646 h 258"/>
                  <a:gd name="T12" fmla="*/ 904876726 w 164"/>
                  <a:gd name="T13" fmla="*/ 2147483646 h 258"/>
                  <a:gd name="T14" fmla="*/ 904876726 w 164"/>
                  <a:gd name="T15" fmla="*/ 2147483646 h 258"/>
                  <a:gd name="T16" fmla="*/ 904876726 w 164"/>
                  <a:gd name="T17" fmla="*/ 2147483646 h 258"/>
                  <a:gd name="T18" fmla="*/ 904876726 w 164"/>
                  <a:gd name="T19" fmla="*/ 2147483646 h 258"/>
                  <a:gd name="T20" fmla="*/ 904876726 w 164"/>
                  <a:gd name="T21" fmla="*/ 2147483646 h 258"/>
                  <a:gd name="T22" fmla="*/ 904876726 w 164"/>
                  <a:gd name="T23" fmla="*/ 2147483646 h 258"/>
                  <a:gd name="T24" fmla="*/ 904876726 w 164"/>
                  <a:gd name="T25" fmla="*/ 2147483646 h 258"/>
                  <a:gd name="T26" fmla="*/ 904876726 w 164"/>
                  <a:gd name="T27" fmla="*/ 2147483646 h 258"/>
                  <a:gd name="T28" fmla="*/ 904876726 w 164"/>
                  <a:gd name="T29" fmla="*/ 0 h 258"/>
                  <a:gd name="T30" fmla="*/ 904876726 w 164"/>
                  <a:gd name="T31" fmla="*/ 2147483646 h 258"/>
                  <a:gd name="T32" fmla="*/ 904876726 w 164"/>
                  <a:gd name="T33" fmla="*/ 2147483646 h 258"/>
                  <a:gd name="T34" fmla="*/ 904876726 w 164"/>
                  <a:gd name="T35" fmla="*/ 2147483646 h 258"/>
                  <a:gd name="T36" fmla="*/ 904876726 w 164"/>
                  <a:gd name="T37" fmla="*/ 2147483646 h 258"/>
                  <a:gd name="T38" fmla="*/ 904876726 w 164"/>
                  <a:gd name="T39" fmla="*/ 2147483646 h 258"/>
                  <a:gd name="T40" fmla="*/ 904876726 w 164"/>
                  <a:gd name="T41" fmla="*/ 2147483646 h 258"/>
                  <a:gd name="T42" fmla="*/ 904876726 w 164"/>
                  <a:gd name="T43" fmla="*/ 2147483646 h 258"/>
                  <a:gd name="T44" fmla="*/ 904876726 w 164"/>
                  <a:gd name="T45" fmla="*/ 2147483646 h 258"/>
                  <a:gd name="T46" fmla="*/ 0 w 164"/>
                  <a:gd name="T47" fmla="*/ 2147483646 h 25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64"/>
                  <a:gd name="T73" fmla="*/ 0 h 258"/>
                  <a:gd name="T74" fmla="*/ 164 w 164"/>
                  <a:gd name="T75" fmla="*/ 258 h 25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64" h="258">
                    <a:moveTo>
                      <a:pt x="0" y="72"/>
                    </a:moveTo>
                    <a:lnTo>
                      <a:pt x="0" y="72"/>
                    </a:lnTo>
                    <a:lnTo>
                      <a:pt x="6" y="79"/>
                    </a:lnTo>
                    <a:lnTo>
                      <a:pt x="43" y="93"/>
                    </a:lnTo>
                    <a:lnTo>
                      <a:pt x="48" y="108"/>
                    </a:lnTo>
                    <a:lnTo>
                      <a:pt x="45" y="149"/>
                    </a:lnTo>
                    <a:lnTo>
                      <a:pt x="26" y="192"/>
                    </a:lnTo>
                    <a:lnTo>
                      <a:pt x="31" y="242"/>
                    </a:lnTo>
                    <a:lnTo>
                      <a:pt x="33" y="258"/>
                    </a:lnTo>
                    <a:lnTo>
                      <a:pt x="45" y="258"/>
                    </a:lnTo>
                    <a:lnTo>
                      <a:pt x="45" y="241"/>
                    </a:lnTo>
                    <a:lnTo>
                      <a:pt x="85" y="218"/>
                    </a:lnTo>
                    <a:lnTo>
                      <a:pt x="73" y="149"/>
                    </a:lnTo>
                    <a:lnTo>
                      <a:pt x="162" y="79"/>
                    </a:lnTo>
                    <a:lnTo>
                      <a:pt x="164" y="0"/>
                    </a:lnTo>
                    <a:lnTo>
                      <a:pt x="141" y="14"/>
                    </a:lnTo>
                    <a:lnTo>
                      <a:pt x="80" y="18"/>
                    </a:lnTo>
                    <a:lnTo>
                      <a:pt x="78" y="46"/>
                    </a:lnTo>
                    <a:lnTo>
                      <a:pt x="93" y="70"/>
                    </a:lnTo>
                    <a:lnTo>
                      <a:pt x="85" y="105"/>
                    </a:lnTo>
                    <a:lnTo>
                      <a:pt x="67" y="86"/>
                    </a:lnTo>
                    <a:lnTo>
                      <a:pt x="70" y="63"/>
                    </a:lnTo>
                    <a:lnTo>
                      <a:pt x="51" y="57"/>
                    </a:lnTo>
                    <a:lnTo>
                      <a:pt x="0" y="72"/>
                    </a:lnTo>
                    <a:close/>
                  </a:path>
                </a:pathLst>
              </a:custGeom>
              <a:solidFill>
                <a:srgbClr val="DDDDDD"/>
              </a:solidFill>
              <a:ln w="3175">
                <a:solidFill>
                  <a:schemeClr val="bg1"/>
                </a:solidFill>
                <a:round/>
                <a:headEnd/>
                <a:tailEnd/>
              </a:ln>
            </p:spPr>
            <p:txBody>
              <a:bodyPr/>
              <a:lstStyle/>
              <a:p>
                <a:endParaRPr lang="en-GB"/>
              </a:p>
            </p:txBody>
          </p:sp>
          <p:sp>
            <p:nvSpPr>
              <p:cNvPr id="61559" name="Freeform 36"/>
              <p:cNvSpPr>
                <a:spLocks/>
              </p:cNvSpPr>
              <p:nvPr/>
            </p:nvSpPr>
            <p:spPr bwMode="gray">
              <a:xfrm>
                <a:off x="2959" y="3246"/>
                <a:ext cx="250" cy="235"/>
              </a:xfrm>
              <a:custGeom>
                <a:avLst/>
                <a:gdLst>
                  <a:gd name="T0" fmla="*/ 0 w 254"/>
                  <a:gd name="T1" fmla="*/ 2147483646 h 204"/>
                  <a:gd name="T2" fmla="*/ 0 w 254"/>
                  <a:gd name="T3" fmla="*/ 2147483646 h 204"/>
                  <a:gd name="T4" fmla="*/ 1232101384 w 254"/>
                  <a:gd name="T5" fmla="*/ 2147483646 h 204"/>
                  <a:gd name="T6" fmla="*/ 1232101384 w 254"/>
                  <a:gd name="T7" fmla="*/ 2147483646 h 204"/>
                  <a:gd name="T8" fmla="*/ 1232101384 w 254"/>
                  <a:gd name="T9" fmla="*/ 2147483646 h 204"/>
                  <a:gd name="T10" fmla="*/ 1232101384 w 254"/>
                  <a:gd name="T11" fmla="*/ 2147483646 h 204"/>
                  <a:gd name="T12" fmla="*/ 1232101384 w 254"/>
                  <a:gd name="T13" fmla="*/ 2147483646 h 204"/>
                  <a:gd name="T14" fmla="*/ 1232101384 w 254"/>
                  <a:gd name="T15" fmla="*/ 2147483646 h 204"/>
                  <a:gd name="T16" fmla="*/ 1232101384 w 254"/>
                  <a:gd name="T17" fmla="*/ 2147483646 h 204"/>
                  <a:gd name="T18" fmla="*/ 1232101384 w 254"/>
                  <a:gd name="T19" fmla="*/ 2147483646 h 204"/>
                  <a:gd name="T20" fmla="*/ 1232101384 w 254"/>
                  <a:gd name="T21" fmla="*/ 2147483646 h 204"/>
                  <a:gd name="T22" fmla="*/ 1232101384 w 254"/>
                  <a:gd name="T23" fmla="*/ 2147483646 h 204"/>
                  <a:gd name="T24" fmla="*/ 1232101384 w 254"/>
                  <a:gd name="T25" fmla="*/ 0 h 204"/>
                  <a:gd name="T26" fmla="*/ 1232101384 w 254"/>
                  <a:gd name="T27" fmla="*/ 2147483646 h 204"/>
                  <a:gd name="T28" fmla="*/ 1232101384 w 254"/>
                  <a:gd name="T29" fmla="*/ 2147483646 h 204"/>
                  <a:gd name="T30" fmla="*/ 1232101384 w 254"/>
                  <a:gd name="T31" fmla="*/ 2147483646 h 204"/>
                  <a:gd name="T32" fmla="*/ 1232101384 w 254"/>
                  <a:gd name="T33" fmla="*/ 2147483646 h 204"/>
                  <a:gd name="T34" fmla="*/ 1232101384 w 254"/>
                  <a:gd name="T35" fmla="*/ 2147483646 h 204"/>
                  <a:gd name="T36" fmla="*/ 1232101384 w 254"/>
                  <a:gd name="T37" fmla="*/ 2147483646 h 204"/>
                  <a:gd name="T38" fmla="*/ 1232101384 w 254"/>
                  <a:gd name="T39" fmla="*/ 2147483646 h 204"/>
                  <a:gd name="T40" fmla="*/ 1232101384 w 254"/>
                  <a:gd name="T41" fmla="*/ 2147483646 h 204"/>
                  <a:gd name="T42" fmla="*/ 1232101384 w 254"/>
                  <a:gd name="T43" fmla="*/ 2147483646 h 204"/>
                  <a:gd name="T44" fmla="*/ 1232101384 w 254"/>
                  <a:gd name="T45" fmla="*/ 2147483646 h 204"/>
                  <a:gd name="T46" fmla="*/ 1232101384 w 254"/>
                  <a:gd name="T47" fmla="*/ 2147483646 h 204"/>
                  <a:gd name="T48" fmla="*/ 1232101384 w 254"/>
                  <a:gd name="T49" fmla="*/ 2147483646 h 204"/>
                  <a:gd name="T50" fmla="*/ 1232101384 w 254"/>
                  <a:gd name="T51" fmla="*/ 2147483646 h 204"/>
                  <a:gd name="T52" fmla="*/ 0 w 254"/>
                  <a:gd name="T53" fmla="*/ 2147483646 h 204"/>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54"/>
                  <a:gd name="T82" fmla="*/ 0 h 204"/>
                  <a:gd name="T83" fmla="*/ 254 w 254"/>
                  <a:gd name="T84" fmla="*/ 204 h 204"/>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54" h="204">
                    <a:moveTo>
                      <a:pt x="0" y="107"/>
                    </a:moveTo>
                    <a:lnTo>
                      <a:pt x="0" y="107"/>
                    </a:lnTo>
                    <a:lnTo>
                      <a:pt x="10" y="100"/>
                    </a:lnTo>
                    <a:lnTo>
                      <a:pt x="20" y="113"/>
                    </a:lnTo>
                    <a:lnTo>
                      <a:pt x="41" y="113"/>
                    </a:lnTo>
                    <a:lnTo>
                      <a:pt x="54" y="104"/>
                    </a:lnTo>
                    <a:lnTo>
                      <a:pt x="54" y="41"/>
                    </a:lnTo>
                    <a:lnTo>
                      <a:pt x="67" y="57"/>
                    </a:lnTo>
                    <a:lnTo>
                      <a:pt x="67" y="74"/>
                    </a:lnTo>
                    <a:lnTo>
                      <a:pt x="88" y="73"/>
                    </a:lnTo>
                    <a:lnTo>
                      <a:pt x="106" y="54"/>
                    </a:lnTo>
                    <a:lnTo>
                      <a:pt x="141" y="54"/>
                    </a:lnTo>
                    <a:lnTo>
                      <a:pt x="199" y="0"/>
                    </a:lnTo>
                    <a:lnTo>
                      <a:pt x="235" y="8"/>
                    </a:lnTo>
                    <a:lnTo>
                      <a:pt x="240" y="58"/>
                    </a:lnTo>
                    <a:lnTo>
                      <a:pt x="223" y="72"/>
                    </a:lnTo>
                    <a:lnTo>
                      <a:pt x="234" y="83"/>
                    </a:lnTo>
                    <a:lnTo>
                      <a:pt x="242" y="74"/>
                    </a:lnTo>
                    <a:lnTo>
                      <a:pt x="254" y="74"/>
                    </a:lnTo>
                    <a:lnTo>
                      <a:pt x="247" y="104"/>
                    </a:lnTo>
                    <a:lnTo>
                      <a:pt x="209" y="150"/>
                    </a:lnTo>
                    <a:lnTo>
                      <a:pt x="165" y="189"/>
                    </a:lnTo>
                    <a:lnTo>
                      <a:pt x="131" y="203"/>
                    </a:lnTo>
                    <a:lnTo>
                      <a:pt x="31" y="204"/>
                    </a:lnTo>
                    <a:lnTo>
                      <a:pt x="22" y="181"/>
                    </a:lnTo>
                    <a:lnTo>
                      <a:pt x="26" y="163"/>
                    </a:lnTo>
                    <a:lnTo>
                      <a:pt x="0" y="107"/>
                    </a:lnTo>
                    <a:close/>
                  </a:path>
                </a:pathLst>
              </a:custGeom>
              <a:solidFill>
                <a:srgbClr val="DDDDDD"/>
              </a:solidFill>
              <a:ln w="3175">
                <a:solidFill>
                  <a:schemeClr val="bg1"/>
                </a:solidFill>
                <a:round/>
                <a:headEnd/>
                <a:tailEnd/>
              </a:ln>
            </p:spPr>
            <p:txBody>
              <a:bodyPr/>
              <a:lstStyle/>
              <a:p>
                <a:endParaRPr lang="en-GB"/>
              </a:p>
            </p:txBody>
          </p:sp>
          <p:sp>
            <p:nvSpPr>
              <p:cNvPr id="61560" name="Freeform 37"/>
              <p:cNvSpPr>
                <a:spLocks/>
              </p:cNvSpPr>
              <p:nvPr/>
            </p:nvSpPr>
            <p:spPr bwMode="gray">
              <a:xfrm>
                <a:off x="3366" y="3065"/>
                <a:ext cx="108" cy="247"/>
              </a:xfrm>
              <a:custGeom>
                <a:avLst/>
                <a:gdLst>
                  <a:gd name="T0" fmla="*/ 0 w 110"/>
                  <a:gd name="T1" fmla="*/ 2147483646 h 215"/>
                  <a:gd name="T2" fmla="*/ 0 w 110"/>
                  <a:gd name="T3" fmla="*/ 2147483646 h 215"/>
                  <a:gd name="T4" fmla="*/ 1129830390 w 110"/>
                  <a:gd name="T5" fmla="*/ 2147483646 h 215"/>
                  <a:gd name="T6" fmla="*/ 1129830390 w 110"/>
                  <a:gd name="T7" fmla="*/ 2147483646 h 215"/>
                  <a:gd name="T8" fmla="*/ 1129830390 w 110"/>
                  <a:gd name="T9" fmla="*/ 2147483646 h 215"/>
                  <a:gd name="T10" fmla="*/ 1129830390 w 110"/>
                  <a:gd name="T11" fmla="*/ 2147483646 h 215"/>
                  <a:gd name="T12" fmla="*/ 1129830390 w 110"/>
                  <a:gd name="T13" fmla="*/ 2147483646 h 215"/>
                  <a:gd name="T14" fmla="*/ 1129830390 w 110"/>
                  <a:gd name="T15" fmla="*/ 0 h 215"/>
                  <a:gd name="T16" fmla="*/ 1129830390 w 110"/>
                  <a:gd name="T17" fmla="*/ 2147483646 h 215"/>
                  <a:gd name="T18" fmla="*/ 1129830390 w 110"/>
                  <a:gd name="T19" fmla="*/ 2147483646 h 215"/>
                  <a:gd name="T20" fmla="*/ 1129830390 w 110"/>
                  <a:gd name="T21" fmla="*/ 2147483646 h 215"/>
                  <a:gd name="T22" fmla="*/ 1129830390 w 110"/>
                  <a:gd name="T23" fmla="*/ 2147483646 h 215"/>
                  <a:gd name="T24" fmla="*/ 1129830390 w 110"/>
                  <a:gd name="T25" fmla="*/ 2147483646 h 215"/>
                  <a:gd name="T26" fmla="*/ 1129830390 w 110"/>
                  <a:gd name="T27" fmla="*/ 2147483646 h 215"/>
                  <a:gd name="T28" fmla="*/ 0 w 110"/>
                  <a:gd name="T29" fmla="*/ 2147483646 h 2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10"/>
                  <a:gd name="T46" fmla="*/ 0 h 215"/>
                  <a:gd name="T47" fmla="*/ 110 w 110"/>
                  <a:gd name="T48" fmla="*/ 215 h 2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10" h="215">
                    <a:moveTo>
                      <a:pt x="0" y="153"/>
                    </a:moveTo>
                    <a:lnTo>
                      <a:pt x="0" y="153"/>
                    </a:lnTo>
                    <a:lnTo>
                      <a:pt x="10" y="197"/>
                    </a:lnTo>
                    <a:lnTo>
                      <a:pt x="29" y="215"/>
                    </a:lnTo>
                    <a:lnTo>
                      <a:pt x="64" y="197"/>
                    </a:lnTo>
                    <a:lnTo>
                      <a:pt x="102" y="49"/>
                    </a:lnTo>
                    <a:lnTo>
                      <a:pt x="110" y="56"/>
                    </a:lnTo>
                    <a:lnTo>
                      <a:pt x="93" y="0"/>
                    </a:lnTo>
                    <a:lnTo>
                      <a:pt x="73" y="24"/>
                    </a:lnTo>
                    <a:lnTo>
                      <a:pt x="74" y="40"/>
                    </a:lnTo>
                    <a:lnTo>
                      <a:pt x="50" y="57"/>
                    </a:lnTo>
                    <a:lnTo>
                      <a:pt x="19" y="65"/>
                    </a:lnTo>
                    <a:lnTo>
                      <a:pt x="11" y="84"/>
                    </a:lnTo>
                    <a:lnTo>
                      <a:pt x="19" y="121"/>
                    </a:lnTo>
                    <a:lnTo>
                      <a:pt x="0" y="153"/>
                    </a:lnTo>
                    <a:close/>
                  </a:path>
                </a:pathLst>
              </a:custGeom>
              <a:solidFill>
                <a:srgbClr val="DDDDDD"/>
              </a:solidFill>
              <a:ln w="3175">
                <a:solidFill>
                  <a:schemeClr val="bg1"/>
                </a:solidFill>
                <a:round/>
                <a:headEnd/>
                <a:tailEnd/>
              </a:ln>
            </p:spPr>
            <p:txBody>
              <a:bodyPr/>
              <a:lstStyle/>
              <a:p>
                <a:endParaRPr lang="en-GB"/>
              </a:p>
            </p:txBody>
          </p:sp>
          <p:sp>
            <p:nvSpPr>
              <p:cNvPr id="61561" name="Freeform 38"/>
              <p:cNvSpPr>
                <a:spLocks/>
              </p:cNvSpPr>
              <p:nvPr/>
            </p:nvSpPr>
            <p:spPr bwMode="gray">
              <a:xfrm>
                <a:off x="3083" y="2271"/>
                <a:ext cx="171" cy="188"/>
              </a:xfrm>
              <a:custGeom>
                <a:avLst/>
                <a:gdLst>
                  <a:gd name="T0" fmla="*/ 0 w 174"/>
                  <a:gd name="T1" fmla="*/ 2147483646 h 163"/>
                  <a:gd name="T2" fmla="*/ 0 w 174"/>
                  <a:gd name="T3" fmla="*/ 2147483646 h 163"/>
                  <a:gd name="T4" fmla="*/ 1168328431 w 174"/>
                  <a:gd name="T5" fmla="*/ 2147483646 h 163"/>
                  <a:gd name="T6" fmla="*/ 1168328431 w 174"/>
                  <a:gd name="T7" fmla="*/ 2147483646 h 163"/>
                  <a:gd name="T8" fmla="*/ 1168328431 w 174"/>
                  <a:gd name="T9" fmla="*/ 2147483646 h 163"/>
                  <a:gd name="T10" fmla="*/ 1168328431 w 174"/>
                  <a:gd name="T11" fmla="*/ 2147483646 h 163"/>
                  <a:gd name="T12" fmla="*/ 1168328431 w 174"/>
                  <a:gd name="T13" fmla="*/ 2147483646 h 163"/>
                  <a:gd name="T14" fmla="*/ 1168328431 w 174"/>
                  <a:gd name="T15" fmla="*/ 2147483646 h 163"/>
                  <a:gd name="T16" fmla="*/ 1168328431 w 174"/>
                  <a:gd name="T17" fmla="*/ 2147483646 h 163"/>
                  <a:gd name="T18" fmla="*/ 1168328431 w 174"/>
                  <a:gd name="T19" fmla="*/ 2147483646 h 163"/>
                  <a:gd name="T20" fmla="*/ 1168328431 w 174"/>
                  <a:gd name="T21" fmla="*/ 2147483646 h 163"/>
                  <a:gd name="T22" fmla="*/ 1168328431 w 174"/>
                  <a:gd name="T23" fmla="*/ 2147483646 h 163"/>
                  <a:gd name="T24" fmla="*/ 1168328431 w 174"/>
                  <a:gd name="T25" fmla="*/ 2147483646 h 163"/>
                  <a:gd name="T26" fmla="*/ 1168328431 w 174"/>
                  <a:gd name="T27" fmla="*/ 2147483646 h 163"/>
                  <a:gd name="T28" fmla="*/ 1168328431 w 174"/>
                  <a:gd name="T29" fmla="*/ 0 h 163"/>
                  <a:gd name="T30" fmla="*/ 0 w 174"/>
                  <a:gd name="T31" fmla="*/ 2147483646 h 16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74"/>
                  <a:gd name="T49" fmla="*/ 0 h 163"/>
                  <a:gd name="T50" fmla="*/ 174 w 174"/>
                  <a:gd name="T51" fmla="*/ 163 h 16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74" h="163">
                    <a:moveTo>
                      <a:pt x="0" y="28"/>
                    </a:moveTo>
                    <a:lnTo>
                      <a:pt x="0" y="28"/>
                    </a:lnTo>
                    <a:lnTo>
                      <a:pt x="7" y="159"/>
                    </a:lnTo>
                    <a:lnTo>
                      <a:pt x="147" y="163"/>
                    </a:lnTo>
                    <a:lnTo>
                      <a:pt x="170" y="142"/>
                    </a:lnTo>
                    <a:lnTo>
                      <a:pt x="174" y="127"/>
                    </a:lnTo>
                    <a:lnTo>
                      <a:pt x="121" y="35"/>
                    </a:lnTo>
                    <a:lnTo>
                      <a:pt x="147" y="65"/>
                    </a:lnTo>
                    <a:lnTo>
                      <a:pt x="159" y="39"/>
                    </a:lnTo>
                    <a:lnTo>
                      <a:pt x="147" y="6"/>
                    </a:lnTo>
                    <a:lnTo>
                      <a:pt x="114" y="11"/>
                    </a:lnTo>
                    <a:lnTo>
                      <a:pt x="113" y="2"/>
                    </a:lnTo>
                    <a:lnTo>
                      <a:pt x="96" y="2"/>
                    </a:lnTo>
                    <a:lnTo>
                      <a:pt x="67" y="14"/>
                    </a:lnTo>
                    <a:lnTo>
                      <a:pt x="7" y="0"/>
                    </a:lnTo>
                    <a:lnTo>
                      <a:pt x="0" y="28"/>
                    </a:lnTo>
                    <a:close/>
                  </a:path>
                </a:pathLst>
              </a:custGeom>
              <a:solidFill>
                <a:srgbClr val="DDDDDD"/>
              </a:solidFill>
              <a:ln w="3175">
                <a:solidFill>
                  <a:schemeClr val="bg1"/>
                </a:solidFill>
                <a:round/>
                <a:headEnd/>
                <a:tailEnd/>
              </a:ln>
            </p:spPr>
            <p:txBody>
              <a:bodyPr/>
              <a:lstStyle/>
              <a:p>
                <a:endParaRPr lang="en-GB"/>
              </a:p>
            </p:txBody>
          </p:sp>
          <p:sp>
            <p:nvSpPr>
              <p:cNvPr id="61562" name="Freeform 39"/>
              <p:cNvSpPr>
                <a:spLocks/>
              </p:cNvSpPr>
              <p:nvPr/>
            </p:nvSpPr>
            <p:spPr bwMode="gray">
              <a:xfrm>
                <a:off x="3044" y="2435"/>
                <a:ext cx="252" cy="350"/>
              </a:xfrm>
              <a:custGeom>
                <a:avLst/>
                <a:gdLst>
                  <a:gd name="T0" fmla="*/ 0 w 257"/>
                  <a:gd name="T1" fmla="*/ 2147483646 h 305"/>
                  <a:gd name="T2" fmla="*/ 0 w 257"/>
                  <a:gd name="T3" fmla="*/ 2147483646 h 305"/>
                  <a:gd name="T4" fmla="*/ 1079650089 w 257"/>
                  <a:gd name="T5" fmla="*/ 2147483646 h 305"/>
                  <a:gd name="T6" fmla="*/ 1079650089 w 257"/>
                  <a:gd name="T7" fmla="*/ 2147483646 h 305"/>
                  <a:gd name="T8" fmla="*/ 1079650089 w 257"/>
                  <a:gd name="T9" fmla="*/ 2147483646 h 305"/>
                  <a:gd name="T10" fmla="*/ 1079650089 w 257"/>
                  <a:gd name="T11" fmla="*/ 2147483646 h 305"/>
                  <a:gd name="T12" fmla="*/ 1079650089 w 257"/>
                  <a:gd name="T13" fmla="*/ 2147483646 h 305"/>
                  <a:gd name="T14" fmla="*/ 1079650089 w 257"/>
                  <a:gd name="T15" fmla="*/ 2147483646 h 305"/>
                  <a:gd name="T16" fmla="*/ 1079650089 w 257"/>
                  <a:gd name="T17" fmla="*/ 2147483646 h 305"/>
                  <a:gd name="T18" fmla="*/ 1079650089 w 257"/>
                  <a:gd name="T19" fmla="*/ 2147483646 h 305"/>
                  <a:gd name="T20" fmla="*/ 1079650089 w 257"/>
                  <a:gd name="T21" fmla="*/ 2147483646 h 305"/>
                  <a:gd name="T22" fmla="*/ 1079650089 w 257"/>
                  <a:gd name="T23" fmla="*/ 2147483646 h 305"/>
                  <a:gd name="T24" fmla="*/ 1079650089 w 257"/>
                  <a:gd name="T25" fmla="*/ 2147483646 h 305"/>
                  <a:gd name="T26" fmla="*/ 1079650089 w 257"/>
                  <a:gd name="T27" fmla="*/ 2147483646 h 305"/>
                  <a:gd name="T28" fmla="*/ 1079650089 w 257"/>
                  <a:gd name="T29" fmla="*/ 2147483646 h 305"/>
                  <a:gd name="T30" fmla="*/ 1079650089 w 257"/>
                  <a:gd name="T31" fmla="*/ 2147483646 h 305"/>
                  <a:gd name="T32" fmla="*/ 1079650089 w 257"/>
                  <a:gd name="T33" fmla="*/ 2147483646 h 305"/>
                  <a:gd name="T34" fmla="*/ 1079650089 w 257"/>
                  <a:gd name="T35" fmla="*/ 2147483646 h 305"/>
                  <a:gd name="T36" fmla="*/ 1079650089 w 257"/>
                  <a:gd name="T37" fmla="*/ 0 h 305"/>
                  <a:gd name="T38" fmla="*/ 1079650089 w 257"/>
                  <a:gd name="T39" fmla="*/ 2147483646 h 305"/>
                  <a:gd name="T40" fmla="*/ 1079650089 w 257"/>
                  <a:gd name="T41" fmla="*/ 2147483646 h 305"/>
                  <a:gd name="T42" fmla="*/ 1079650089 w 257"/>
                  <a:gd name="T43" fmla="*/ 2147483646 h 305"/>
                  <a:gd name="T44" fmla="*/ 1079650089 w 257"/>
                  <a:gd name="T45" fmla="*/ 2147483646 h 305"/>
                  <a:gd name="T46" fmla="*/ 1079650089 w 257"/>
                  <a:gd name="T47" fmla="*/ 2147483646 h 305"/>
                  <a:gd name="T48" fmla="*/ 1079650089 w 257"/>
                  <a:gd name="T49" fmla="*/ 2147483646 h 305"/>
                  <a:gd name="T50" fmla="*/ 1079650089 w 257"/>
                  <a:gd name="T51" fmla="*/ 2147483646 h 305"/>
                  <a:gd name="T52" fmla="*/ 0 w 257"/>
                  <a:gd name="T53" fmla="*/ 2147483646 h 30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57"/>
                  <a:gd name="T82" fmla="*/ 0 h 305"/>
                  <a:gd name="T83" fmla="*/ 257 w 257"/>
                  <a:gd name="T84" fmla="*/ 305 h 30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57" h="305">
                    <a:moveTo>
                      <a:pt x="0" y="161"/>
                    </a:moveTo>
                    <a:lnTo>
                      <a:pt x="0" y="161"/>
                    </a:lnTo>
                    <a:lnTo>
                      <a:pt x="13" y="191"/>
                    </a:lnTo>
                    <a:lnTo>
                      <a:pt x="22" y="224"/>
                    </a:lnTo>
                    <a:lnTo>
                      <a:pt x="49" y="237"/>
                    </a:lnTo>
                    <a:lnTo>
                      <a:pt x="87" y="282"/>
                    </a:lnTo>
                    <a:lnTo>
                      <a:pt x="138" y="305"/>
                    </a:lnTo>
                    <a:lnTo>
                      <a:pt x="187" y="299"/>
                    </a:lnTo>
                    <a:lnTo>
                      <a:pt x="215" y="291"/>
                    </a:lnTo>
                    <a:lnTo>
                      <a:pt x="198" y="258"/>
                    </a:lnTo>
                    <a:lnTo>
                      <a:pt x="171" y="239"/>
                    </a:lnTo>
                    <a:lnTo>
                      <a:pt x="188" y="228"/>
                    </a:lnTo>
                    <a:lnTo>
                      <a:pt x="189" y="200"/>
                    </a:lnTo>
                    <a:lnTo>
                      <a:pt x="220" y="162"/>
                    </a:lnTo>
                    <a:lnTo>
                      <a:pt x="233" y="95"/>
                    </a:lnTo>
                    <a:lnTo>
                      <a:pt x="257" y="81"/>
                    </a:lnTo>
                    <a:lnTo>
                      <a:pt x="239" y="67"/>
                    </a:lnTo>
                    <a:lnTo>
                      <a:pt x="231" y="18"/>
                    </a:lnTo>
                    <a:lnTo>
                      <a:pt x="210" y="0"/>
                    </a:lnTo>
                    <a:lnTo>
                      <a:pt x="187" y="21"/>
                    </a:lnTo>
                    <a:lnTo>
                      <a:pt x="47" y="17"/>
                    </a:lnTo>
                    <a:lnTo>
                      <a:pt x="47" y="49"/>
                    </a:lnTo>
                    <a:lnTo>
                      <a:pt x="33" y="49"/>
                    </a:lnTo>
                    <a:lnTo>
                      <a:pt x="33" y="57"/>
                    </a:lnTo>
                    <a:lnTo>
                      <a:pt x="32" y="116"/>
                    </a:lnTo>
                    <a:lnTo>
                      <a:pt x="16" y="120"/>
                    </a:lnTo>
                    <a:lnTo>
                      <a:pt x="0" y="161"/>
                    </a:lnTo>
                    <a:close/>
                  </a:path>
                </a:pathLst>
              </a:custGeom>
              <a:solidFill>
                <a:srgbClr val="DDDDDD"/>
              </a:solidFill>
              <a:ln w="3175">
                <a:solidFill>
                  <a:schemeClr val="bg1"/>
                </a:solidFill>
                <a:round/>
                <a:headEnd/>
                <a:tailEnd/>
              </a:ln>
            </p:spPr>
            <p:txBody>
              <a:bodyPr/>
              <a:lstStyle/>
              <a:p>
                <a:endParaRPr lang="en-GB"/>
              </a:p>
            </p:txBody>
          </p:sp>
          <p:sp>
            <p:nvSpPr>
              <p:cNvPr id="61563" name="Freeform 40"/>
              <p:cNvSpPr>
                <a:spLocks/>
              </p:cNvSpPr>
              <p:nvPr/>
            </p:nvSpPr>
            <p:spPr bwMode="gray">
              <a:xfrm>
                <a:off x="1509" y="2630"/>
                <a:ext cx="182" cy="293"/>
              </a:xfrm>
              <a:custGeom>
                <a:avLst/>
                <a:gdLst>
                  <a:gd name="T0" fmla="*/ 0 w 185"/>
                  <a:gd name="T1" fmla="*/ 2147483646 h 256"/>
                  <a:gd name="T2" fmla="*/ 0 w 185"/>
                  <a:gd name="T3" fmla="*/ 2147483646 h 256"/>
                  <a:gd name="T4" fmla="*/ 1211749443 w 185"/>
                  <a:gd name="T5" fmla="*/ 2147483646 h 256"/>
                  <a:gd name="T6" fmla="*/ 1211749443 w 185"/>
                  <a:gd name="T7" fmla="*/ 2147483646 h 256"/>
                  <a:gd name="T8" fmla="*/ 1211749443 w 185"/>
                  <a:gd name="T9" fmla="*/ 2147483646 h 256"/>
                  <a:gd name="T10" fmla="*/ 1211749443 w 185"/>
                  <a:gd name="T11" fmla="*/ 2147483646 h 256"/>
                  <a:gd name="T12" fmla="*/ 1211749443 w 185"/>
                  <a:gd name="T13" fmla="*/ 2147483646 h 256"/>
                  <a:gd name="T14" fmla="*/ 1211749443 w 185"/>
                  <a:gd name="T15" fmla="*/ 2147483646 h 256"/>
                  <a:gd name="T16" fmla="*/ 1211749443 w 185"/>
                  <a:gd name="T17" fmla="*/ 2147483646 h 256"/>
                  <a:gd name="T18" fmla="*/ 1211749443 w 185"/>
                  <a:gd name="T19" fmla="*/ 2147483646 h 256"/>
                  <a:gd name="T20" fmla="*/ 1211749443 w 185"/>
                  <a:gd name="T21" fmla="*/ 2147483646 h 256"/>
                  <a:gd name="T22" fmla="*/ 1211749443 w 185"/>
                  <a:gd name="T23" fmla="*/ 2147483646 h 256"/>
                  <a:gd name="T24" fmla="*/ 1211749443 w 185"/>
                  <a:gd name="T25" fmla="*/ 2147483646 h 256"/>
                  <a:gd name="T26" fmla="*/ 1211749443 w 185"/>
                  <a:gd name="T27" fmla="*/ 2147483646 h 256"/>
                  <a:gd name="T28" fmla="*/ 1211749443 w 185"/>
                  <a:gd name="T29" fmla="*/ 2147483646 h 256"/>
                  <a:gd name="T30" fmla="*/ 1211749443 w 185"/>
                  <a:gd name="T31" fmla="*/ 2147483646 h 256"/>
                  <a:gd name="T32" fmla="*/ 1211749443 w 185"/>
                  <a:gd name="T33" fmla="*/ 2147483646 h 256"/>
                  <a:gd name="T34" fmla="*/ 1211749443 w 185"/>
                  <a:gd name="T35" fmla="*/ 2147483646 h 256"/>
                  <a:gd name="T36" fmla="*/ 1211749443 w 185"/>
                  <a:gd name="T37" fmla="*/ 2147483646 h 256"/>
                  <a:gd name="T38" fmla="*/ 1211749443 w 185"/>
                  <a:gd name="T39" fmla="*/ 2147483646 h 256"/>
                  <a:gd name="T40" fmla="*/ 1211749443 w 185"/>
                  <a:gd name="T41" fmla="*/ 2147483646 h 256"/>
                  <a:gd name="T42" fmla="*/ 1211749443 w 185"/>
                  <a:gd name="T43" fmla="*/ 0 h 256"/>
                  <a:gd name="T44" fmla="*/ 1211749443 w 185"/>
                  <a:gd name="T45" fmla="*/ 2147483646 h 256"/>
                  <a:gd name="T46" fmla="*/ 1211749443 w 185"/>
                  <a:gd name="T47" fmla="*/ 2147483646 h 256"/>
                  <a:gd name="T48" fmla="*/ 1211749443 w 185"/>
                  <a:gd name="T49" fmla="*/ 2147483646 h 256"/>
                  <a:gd name="T50" fmla="*/ 1211749443 w 185"/>
                  <a:gd name="T51" fmla="*/ 2147483646 h 256"/>
                  <a:gd name="T52" fmla="*/ 1211749443 w 185"/>
                  <a:gd name="T53" fmla="*/ 2147483646 h 256"/>
                  <a:gd name="T54" fmla="*/ 1211749443 w 185"/>
                  <a:gd name="T55" fmla="*/ 2147483646 h 256"/>
                  <a:gd name="T56" fmla="*/ 0 w 185"/>
                  <a:gd name="T57" fmla="*/ 2147483646 h 25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5"/>
                  <a:gd name="T88" fmla="*/ 0 h 256"/>
                  <a:gd name="T89" fmla="*/ 185 w 185"/>
                  <a:gd name="T90" fmla="*/ 256 h 25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5" h="256">
                    <a:moveTo>
                      <a:pt x="0" y="170"/>
                    </a:moveTo>
                    <a:lnTo>
                      <a:pt x="0" y="170"/>
                    </a:lnTo>
                    <a:lnTo>
                      <a:pt x="23" y="188"/>
                    </a:lnTo>
                    <a:lnTo>
                      <a:pt x="56" y="193"/>
                    </a:lnTo>
                    <a:lnTo>
                      <a:pt x="89" y="227"/>
                    </a:lnTo>
                    <a:lnTo>
                      <a:pt x="134" y="230"/>
                    </a:lnTo>
                    <a:lnTo>
                      <a:pt x="127" y="250"/>
                    </a:lnTo>
                    <a:lnTo>
                      <a:pt x="139" y="256"/>
                    </a:lnTo>
                    <a:lnTo>
                      <a:pt x="145" y="211"/>
                    </a:lnTo>
                    <a:lnTo>
                      <a:pt x="138" y="183"/>
                    </a:lnTo>
                    <a:lnTo>
                      <a:pt x="151" y="183"/>
                    </a:lnTo>
                    <a:lnTo>
                      <a:pt x="140" y="167"/>
                    </a:lnTo>
                    <a:lnTo>
                      <a:pt x="177" y="160"/>
                    </a:lnTo>
                    <a:lnTo>
                      <a:pt x="185" y="172"/>
                    </a:lnTo>
                    <a:lnTo>
                      <a:pt x="172" y="149"/>
                    </a:lnTo>
                    <a:lnTo>
                      <a:pt x="177" y="95"/>
                    </a:lnTo>
                    <a:lnTo>
                      <a:pt x="146" y="97"/>
                    </a:lnTo>
                    <a:lnTo>
                      <a:pt x="138" y="86"/>
                    </a:lnTo>
                    <a:lnTo>
                      <a:pt x="107" y="81"/>
                    </a:lnTo>
                    <a:lnTo>
                      <a:pt x="88" y="51"/>
                    </a:lnTo>
                    <a:lnTo>
                      <a:pt x="116" y="9"/>
                    </a:lnTo>
                    <a:lnTo>
                      <a:pt x="113" y="0"/>
                    </a:lnTo>
                    <a:lnTo>
                      <a:pt x="61" y="22"/>
                    </a:lnTo>
                    <a:lnTo>
                      <a:pt x="31" y="69"/>
                    </a:lnTo>
                    <a:lnTo>
                      <a:pt x="23" y="58"/>
                    </a:lnTo>
                    <a:lnTo>
                      <a:pt x="15" y="80"/>
                    </a:lnTo>
                    <a:lnTo>
                      <a:pt x="23" y="131"/>
                    </a:lnTo>
                    <a:lnTo>
                      <a:pt x="29" y="131"/>
                    </a:lnTo>
                    <a:lnTo>
                      <a:pt x="0" y="170"/>
                    </a:lnTo>
                    <a:close/>
                  </a:path>
                </a:pathLst>
              </a:custGeom>
              <a:solidFill>
                <a:srgbClr val="DDDDDD"/>
              </a:solidFill>
              <a:ln w="3175">
                <a:solidFill>
                  <a:schemeClr val="bg1"/>
                </a:solidFill>
                <a:round/>
                <a:headEnd/>
                <a:tailEnd/>
              </a:ln>
            </p:spPr>
            <p:txBody>
              <a:bodyPr/>
              <a:lstStyle/>
              <a:p>
                <a:endParaRPr lang="en-GB"/>
              </a:p>
            </p:txBody>
          </p:sp>
          <p:sp>
            <p:nvSpPr>
              <p:cNvPr id="61564" name="Freeform 41"/>
              <p:cNvSpPr>
                <a:spLocks/>
              </p:cNvSpPr>
              <p:nvPr/>
            </p:nvSpPr>
            <p:spPr bwMode="gray">
              <a:xfrm>
                <a:off x="1480" y="2825"/>
                <a:ext cx="86" cy="113"/>
              </a:xfrm>
              <a:custGeom>
                <a:avLst/>
                <a:gdLst>
                  <a:gd name="T0" fmla="*/ 0 w 86"/>
                  <a:gd name="T1" fmla="*/ 2147483646 h 98"/>
                  <a:gd name="T2" fmla="*/ 0 w 86"/>
                  <a:gd name="T3" fmla="*/ 2147483646 h 98"/>
                  <a:gd name="T4" fmla="*/ 2147451654 w 86"/>
                  <a:gd name="T5" fmla="*/ 2147483646 h 98"/>
                  <a:gd name="T6" fmla="*/ 2147451654 w 86"/>
                  <a:gd name="T7" fmla="*/ 2147483646 h 98"/>
                  <a:gd name="T8" fmla="*/ 2147451654 w 86"/>
                  <a:gd name="T9" fmla="*/ 2147483646 h 98"/>
                  <a:gd name="T10" fmla="*/ 2147451654 w 86"/>
                  <a:gd name="T11" fmla="*/ 2147483646 h 98"/>
                  <a:gd name="T12" fmla="*/ 2147451654 w 86"/>
                  <a:gd name="T13" fmla="*/ 2147483646 h 98"/>
                  <a:gd name="T14" fmla="*/ 2147451654 w 86"/>
                  <a:gd name="T15" fmla="*/ 2147483646 h 98"/>
                  <a:gd name="T16" fmla="*/ 2147451654 w 86"/>
                  <a:gd name="T17" fmla="*/ 2147483646 h 98"/>
                  <a:gd name="T18" fmla="*/ 2147451654 w 86"/>
                  <a:gd name="T19" fmla="*/ 2147483646 h 98"/>
                  <a:gd name="T20" fmla="*/ 2147451654 w 86"/>
                  <a:gd name="T21" fmla="*/ 2147483646 h 98"/>
                  <a:gd name="T22" fmla="*/ 2147451654 w 86"/>
                  <a:gd name="T23" fmla="*/ 0 h 98"/>
                  <a:gd name="T24" fmla="*/ 2147451654 w 86"/>
                  <a:gd name="T25" fmla="*/ 2147483646 h 98"/>
                  <a:gd name="T26" fmla="*/ 0 w 86"/>
                  <a:gd name="T27" fmla="*/ 2147483646 h 9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6"/>
                  <a:gd name="T43" fmla="*/ 0 h 98"/>
                  <a:gd name="T44" fmla="*/ 86 w 86"/>
                  <a:gd name="T45" fmla="*/ 98 h 9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6" h="98">
                    <a:moveTo>
                      <a:pt x="0" y="37"/>
                    </a:moveTo>
                    <a:lnTo>
                      <a:pt x="0" y="37"/>
                    </a:lnTo>
                    <a:lnTo>
                      <a:pt x="1" y="56"/>
                    </a:lnTo>
                    <a:lnTo>
                      <a:pt x="15" y="60"/>
                    </a:lnTo>
                    <a:lnTo>
                      <a:pt x="9" y="76"/>
                    </a:lnTo>
                    <a:lnTo>
                      <a:pt x="6" y="93"/>
                    </a:lnTo>
                    <a:lnTo>
                      <a:pt x="26" y="98"/>
                    </a:lnTo>
                    <a:lnTo>
                      <a:pt x="44" y="70"/>
                    </a:lnTo>
                    <a:lnTo>
                      <a:pt x="78" y="48"/>
                    </a:lnTo>
                    <a:lnTo>
                      <a:pt x="86" y="23"/>
                    </a:lnTo>
                    <a:lnTo>
                      <a:pt x="53" y="18"/>
                    </a:lnTo>
                    <a:lnTo>
                      <a:pt x="30" y="0"/>
                    </a:lnTo>
                    <a:lnTo>
                      <a:pt x="11" y="10"/>
                    </a:lnTo>
                    <a:lnTo>
                      <a:pt x="0" y="37"/>
                    </a:lnTo>
                    <a:close/>
                  </a:path>
                </a:pathLst>
              </a:custGeom>
              <a:solidFill>
                <a:srgbClr val="DDDDDD"/>
              </a:solidFill>
              <a:ln w="3175">
                <a:solidFill>
                  <a:schemeClr val="bg1"/>
                </a:solidFill>
                <a:round/>
                <a:headEnd/>
                <a:tailEnd/>
              </a:ln>
            </p:spPr>
            <p:txBody>
              <a:bodyPr/>
              <a:lstStyle/>
              <a:p>
                <a:endParaRPr lang="en-GB"/>
              </a:p>
            </p:txBody>
          </p:sp>
          <p:sp>
            <p:nvSpPr>
              <p:cNvPr id="61565" name="Freeform 42"/>
              <p:cNvSpPr>
                <a:spLocks/>
              </p:cNvSpPr>
              <p:nvPr/>
            </p:nvSpPr>
            <p:spPr bwMode="gray">
              <a:xfrm>
                <a:off x="1471" y="2851"/>
                <a:ext cx="191" cy="323"/>
              </a:xfrm>
              <a:custGeom>
                <a:avLst/>
                <a:gdLst>
                  <a:gd name="T0" fmla="*/ 0 w 195"/>
                  <a:gd name="T1" fmla="*/ 2147483646 h 281"/>
                  <a:gd name="T2" fmla="*/ 0 w 195"/>
                  <a:gd name="T3" fmla="*/ 2147483646 h 281"/>
                  <a:gd name="T4" fmla="*/ 1039639907 w 195"/>
                  <a:gd name="T5" fmla="*/ 2147483646 h 281"/>
                  <a:gd name="T6" fmla="*/ 1039639907 w 195"/>
                  <a:gd name="T7" fmla="*/ 2147483646 h 281"/>
                  <a:gd name="T8" fmla="*/ 1039639907 w 195"/>
                  <a:gd name="T9" fmla="*/ 2147483646 h 281"/>
                  <a:gd name="T10" fmla="*/ 1039639907 w 195"/>
                  <a:gd name="T11" fmla="*/ 2147483646 h 281"/>
                  <a:gd name="T12" fmla="*/ 1039639907 w 195"/>
                  <a:gd name="T13" fmla="*/ 2147483646 h 281"/>
                  <a:gd name="T14" fmla="*/ 1039639907 w 195"/>
                  <a:gd name="T15" fmla="*/ 2147483646 h 281"/>
                  <a:gd name="T16" fmla="*/ 1039639907 w 195"/>
                  <a:gd name="T17" fmla="*/ 2147483646 h 281"/>
                  <a:gd name="T18" fmla="*/ 1039639907 w 195"/>
                  <a:gd name="T19" fmla="*/ 2147483646 h 281"/>
                  <a:gd name="T20" fmla="*/ 1039639907 w 195"/>
                  <a:gd name="T21" fmla="*/ 2147483646 h 281"/>
                  <a:gd name="T22" fmla="*/ 1039639907 w 195"/>
                  <a:gd name="T23" fmla="*/ 2147483646 h 281"/>
                  <a:gd name="T24" fmla="*/ 1039639907 w 195"/>
                  <a:gd name="T25" fmla="*/ 2147483646 h 281"/>
                  <a:gd name="T26" fmla="*/ 1039639907 w 195"/>
                  <a:gd name="T27" fmla="*/ 2147483646 h 281"/>
                  <a:gd name="T28" fmla="*/ 1039639907 w 195"/>
                  <a:gd name="T29" fmla="*/ 2147483646 h 281"/>
                  <a:gd name="T30" fmla="*/ 1039639907 w 195"/>
                  <a:gd name="T31" fmla="*/ 2147483646 h 281"/>
                  <a:gd name="T32" fmla="*/ 1039639907 w 195"/>
                  <a:gd name="T33" fmla="*/ 2147483646 h 281"/>
                  <a:gd name="T34" fmla="*/ 1039639907 w 195"/>
                  <a:gd name="T35" fmla="*/ 2147483646 h 281"/>
                  <a:gd name="T36" fmla="*/ 1039639907 w 195"/>
                  <a:gd name="T37" fmla="*/ 2147483646 h 281"/>
                  <a:gd name="T38" fmla="*/ 1039639907 w 195"/>
                  <a:gd name="T39" fmla="*/ 2147483646 h 281"/>
                  <a:gd name="T40" fmla="*/ 1039639907 w 195"/>
                  <a:gd name="T41" fmla="*/ 2147483646 h 281"/>
                  <a:gd name="T42" fmla="*/ 1039639907 w 195"/>
                  <a:gd name="T43" fmla="*/ 2147483646 h 281"/>
                  <a:gd name="T44" fmla="*/ 1039639907 w 195"/>
                  <a:gd name="T45" fmla="*/ 0 h 281"/>
                  <a:gd name="T46" fmla="*/ 1039639907 w 195"/>
                  <a:gd name="T47" fmla="*/ 2147483646 h 281"/>
                  <a:gd name="T48" fmla="*/ 1039639907 w 195"/>
                  <a:gd name="T49" fmla="*/ 2147483646 h 281"/>
                  <a:gd name="T50" fmla="*/ 1039639907 w 195"/>
                  <a:gd name="T51" fmla="*/ 2147483646 h 281"/>
                  <a:gd name="T52" fmla="*/ 1039639907 w 195"/>
                  <a:gd name="T53" fmla="*/ 2147483646 h 281"/>
                  <a:gd name="T54" fmla="*/ 1039639907 w 195"/>
                  <a:gd name="T55" fmla="*/ 2147483646 h 281"/>
                  <a:gd name="T56" fmla="*/ 0 w 195"/>
                  <a:gd name="T57" fmla="*/ 2147483646 h 28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95"/>
                  <a:gd name="T88" fmla="*/ 0 h 281"/>
                  <a:gd name="T89" fmla="*/ 195 w 195"/>
                  <a:gd name="T90" fmla="*/ 281 h 281"/>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95" h="281">
                    <a:moveTo>
                      <a:pt x="0" y="66"/>
                    </a:moveTo>
                    <a:lnTo>
                      <a:pt x="0" y="66"/>
                    </a:lnTo>
                    <a:lnTo>
                      <a:pt x="4" y="88"/>
                    </a:lnTo>
                    <a:lnTo>
                      <a:pt x="39" y="127"/>
                    </a:lnTo>
                    <a:lnTo>
                      <a:pt x="78" y="219"/>
                    </a:lnTo>
                    <a:lnTo>
                      <a:pt x="167" y="281"/>
                    </a:lnTo>
                    <a:lnTo>
                      <a:pt x="183" y="270"/>
                    </a:lnTo>
                    <a:lnTo>
                      <a:pt x="190" y="250"/>
                    </a:lnTo>
                    <a:lnTo>
                      <a:pt x="178" y="243"/>
                    </a:lnTo>
                    <a:lnTo>
                      <a:pt x="185" y="238"/>
                    </a:lnTo>
                    <a:lnTo>
                      <a:pt x="195" y="189"/>
                    </a:lnTo>
                    <a:lnTo>
                      <a:pt x="182" y="167"/>
                    </a:lnTo>
                    <a:lnTo>
                      <a:pt x="168" y="167"/>
                    </a:lnTo>
                    <a:lnTo>
                      <a:pt x="168" y="142"/>
                    </a:lnTo>
                    <a:lnTo>
                      <a:pt x="151" y="153"/>
                    </a:lnTo>
                    <a:lnTo>
                      <a:pt x="130" y="144"/>
                    </a:lnTo>
                    <a:lnTo>
                      <a:pt x="116" y="115"/>
                    </a:lnTo>
                    <a:lnTo>
                      <a:pt x="138" y="78"/>
                    </a:lnTo>
                    <a:lnTo>
                      <a:pt x="178" y="63"/>
                    </a:lnTo>
                    <a:lnTo>
                      <a:pt x="166" y="57"/>
                    </a:lnTo>
                    <a:lnTo>
                      <a:pt x="173" y="37"/>
                    </a:lnTo>
                    <a:lnTo>
                      <a:pt x="128" y="34"/>
                    </a:lnTo>
                    <a:lnTo>
                      <a:pt x="95" y="0"/>
                    </a:lnTo>
                    <a:lnTo>
                      <a:pt x="87" y="25"/>
                    </a:lnTo>
                    <a:lnTo>
                      <a:pt x="53" y="47"/>
                    </a:lnTo>
                    <a:lnTo>
                      <a:pt x="35" y="75"/>
                    </a:lnTo>
                    <a:lnTo>
                      <a:pt x="15" y="70"/>
                    </a:lnTo>
                    <a:lnTo>
                      <a:pt x="18" y="53"/>
                    </a:lnTo>
                    <a:lnTo>
                      <a:pt x="0" y="66"/>
                    </a:lnTo>
                    <a:close/>
                  </a:path>
                </a:pathLst>
              </a:custGeom>
              <a:solidFill>
                <a:srgbClr val="DDDDDD"/>
              </a:solidFill>
              <a:ln w="3175">
                <a:solidFill>
                  <a:schemeClr val="bg1"/>
                </a:solidFill>
                <a:round/>
                <a:headEnd/>
                <a:tailEnd/>
              </a:ln>
            </p:spPr>
            <p:txBody>
              <a:bodyPr/>
              <a:lstStyle/>
              <a:p>
                <a:endParaRPr lang="en-GB"/>
              </a:p>
            </p:txBody>
          </p:sp>
          <p:sp>
            <p:nvSpPr>
              <p:cNvPr id="61566" name="Freeform 43"/>
              <p:cNvSpPr>
                <a:spLocks/>
              </p:cNvSpPr>
              <p:nvPr/>
            </p:nvSpPr>
            <p:spPr bwMode="gray">
              <a:xfrm>
                <a:off x="1650" y="3018"/>
                <a:ext cx="180" cy="240"/>
              </a:xfrm>
              <a:custGeom>
                <a:avLst/>
                <a:gdLst>
                  <a:gd name="T0" fmla="*/ 0 w 184"/>
                  <a:gd name="T1" fmla="*/ 2147483646 h 209"/>
                  <a:gd name="T2" fmla="*/ 0 w 184"/>
                  <a:gd name="T3" fmla="*/ 2147483646 h 209"/>
                  <a:gd name="T4" fmla="*/ 995038826 w 184"/>
                  <a:gd name="T5" fmla="*/ 2147483646 h 209"/>
                  <a:gd name="T6" fmla="*/ 995038826 w 184"/>
                  <a:gd name="T7" fmla="*/ 2147483646 h 209"/>
                  <a:gd name="T8" fmla="*/ 995038826 w 184"/>
                  <a:gd name="T9" fmla="*/ 2147483646 h 209"/>
                  <a:gd name="T10" fmla="*/ 995038826 w 184"/>
                  <a:gd name="T11" fmla="*/ 2147483646 h 209"/>
                  <a:gd name="T12" fmla="*/ 995038826 w 184"/>
                  <a:gd name="T13" fmla="*/ 2147483646 h 209"/>
                  <a:gd name="T14" fmla="*/ 995038826 w 184"/>
                  <a:gd name="T15" fmla="*/ 2147483646 h 209"/>
                  <a:gd name="T16" fmla="*/ 995038826 w 184"/>
                  <a:gd name="T17" fmla="*/ 2147483646 h 209"/>
                  <a:gd name="T18" fmla="*/ 995038826 w 184"/>
                  <a:gd name="T19" fmla="*/ 2147483646 h 209"/>
                  <a:gd name="T20" fmla="*/ 995038826 w 184"/>
                  <a:gd name="T21" fmla="*/ 2147483646 h 209"/>
                  <a:gd name="T22" fmla="*/ 995038826 w 184"/>
                  <a:gd name="T23" fmla="*/ 2147483646 h 209"/>
                  <a:gd name="T24" fmla="*/ 995038826 w 184"/>
                  <a:gd name="T25" fmla="*/ 2147483646 h 209"/>
                  <a:gd name="T26" fmla="*/ 995038826 w 184"/>
                  <a:gd name="T27" fmla="*/ 2147483646 h 209"/>
                  <a:gd name="T28" fmla="*/ 995038826 w 184"/>
                  <a:gd name="T29" fmla="*/ 2147483646 h 209"/>
                  <a:gd name="T30" fmla="*/ 995038826 w 184"/>
                  <a:gd name="T31" fmla="*/ 2147483646 h 209"/>
                  <a:gd name="T32" fmla="*/ 995038826 w 184"/>
                  <a:gd name="T33" fmla="*/ 2147483646 h 209"/>
                  <a:gd name="T34" fmla="*/ 995038826 w 184"/>
                  <a:gd name="T35" fmla="*/ 2147483646 h 209"/>
                  <a:gd name="T36" fmla="*/ 995038826 w 184"/>
                  <a:gd name="T37" fmla="*/ 2147483646 h 209"/>
                  <a:gd name="T38" fmla="*/ 995038826 w 184"/>
                  <a:gd name="T39" fmla="*/ 2147483646 h 209"/>
                  <a:gd name="T40" fmla="*/ 995038826 w 184"/>
                  <a:gd name="T41" fmla="*/ 2147483646 h 209"/>
                  <a:gd name="T42" fmla="*/ 995038826 w 184"/>
                  <a:gd name="T43" fmla="*/ 2147483646 h 209"/>
                  <a:gd name="T44" fmla="*/ 995038826 w 184"/>
                  <a:gd name="T45" fmla="*/ 0 h 209"/>
                  <a:gd name="T46" fmla="*/ 995038826 w 184"/>
                  <a:gd name="T47" fmla="*/ 2147483646 h 209"/>
                  <a:gd name="T48" fmla="*/ 0 w 184"/>
                  <a:gd name="T49" fmla="*/ 2147483646 h 20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4"/>
                  <a:gd name="T76" fmla="*/ 0 h 209"/>
                  <a:gd name="T77" fmla="*/ 184 w 184"/>
                  <a:gd name="T78" fmla="*/ 209 h 20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4" h="209">
                    <a:moveTo>
                      <a:pt x="0" y="21"/>
                    </a:moveTo>
                    <a:lnTo>
                      <a:pt x="0" y="21"/>
                    </a:lnTo>
                    <a:lnTo>
                      <a:pt x="13" y="43"/>
                    </a:lnTo>
                    <a:lnTo>
                      <a:pt x="3" y="92"/>
                    </a:lnTo>
                    <a:lnTo>
                      <a:pt x="13" y="97"/>
                    </a:lnTo>
                    <a:lnTo>
                      <a:pt x="8" y="104"/>
                    </a:lnTo>
                    <a:lnTo>
                      <a:pt x="1" y="124"/>
                    </a:lnTo>
                    <a:lnTo>
                      <a:pt x="16" y="151"/>
                    </a:lnTo>
                    <a:lnTo>
                      <a:pt x="26" y="208"/>
                    </a:lnTo>
                    <a:lnTo>
                      <a:pt x="36" y="209"/>
                    </a:lnTo>
                    <a:lnTo>
                      <a:pt x="54" y="193"/>
                    </a:lnTo>
                    <a:lnTo>
                      <a:pt x="81" y="207"/>
                    </a:lnTo>
                    <a:lnTo>
                      <a:pt x="85" y="197"/>
                    </a:lnTo>
                    <a:lnTo>
                      <a:pt x="109" y="201"/>
                    </a:lnTo>
                    <a:lnTo>
                      <a:pt x="119" y="159"/>
                    </a:lnTo>
                    <a:lnTo>
                      <a:pt x="163" y="151"/>
                    </a:lnTo>
                    <a:lnTo>
                      <a:pt x="179" y="166"/>
                    </a:lnTo>
                    <a:lnTo>
                      <a:pt x="184" y="134"/>
                    </a:lnTo>
                    <a:lnTo>
                      <a:pt x="175" y="107"/>
                    </a:lnTo>
                    <a:lnTo>
                      <a:pt x="149" y="105"/>
                    </a:lnTo>
                    <a:lnTo>
                      <a:pt x="137" y="64"/>
                    </a:lnTo>
                    <a:lnTo>
                      <a:pt x="68" y="35"/>
                    </a:lnTo>
                    <a:lnTo>
                      <a:pt x="66" y="0"/>
                    </a:lnTo>
                    <a:lnTo>
                      <a:pt x="19" y="22"/>
                    </a:lnTo>
                    <a:lnTo>
                      <a:pt x="0" y="21"/>
                    </a:lnTo>
                    <a:close/>
                  </a:path>
                </a:pathLst>
              </a:custGeom>
              <a:solidFill>
                <a:srgbClr val="DDDDDD"/>
              </a:solidFill>
              <a:ln w="3175">
                <a:solidFill>
                  <a:schemeClr val="bg1"/>
                </a:solidFill>
                <a:round/>
                <a:headEnd/>
                <a:tailEnd/>
              </a:ln>
            </p:spPr>
            <p:txBody>
              <a:bodyPr/>
              <a:lstStyle/>
              <a:p>
                <a:endParaRPr lang="en-GB"/>
              </a:p>
            </p:txBody>
          </p:sp>
          <p:sp>
            <p:nvSpPr>
              <p:cNvPr id="61567" name="Freeform 44"/>
              <p:cNvSpPr>
                <a:spLocks/>
              </p:cNvSpPr>
              <p:nvPr/>
            </p:nvSpPr>
            <p:spPr bwMode="gray">
              <a:xfrm>
                <a:off x="1757" y="3192"/>
                <a:ext cx="123" cy="151"/>
              </a:xfrm>
              <a:custGeom>
                <a:avLst/>
                <a:gdLst>
                  <a:gd name="T0" fmla="*/ 0 w 126"/>
                  <a:gd name="T1" fmla="*/ 2147483646 h 132"/>
                  <a:gd name="T2" fmla="*/ 0 w 126"/>
                  <a:gd name="T3" fmla="*/ 2147483646 h 132"/>
                  <a:gd name="T4" fmla="*/ 923923606 w 126"/>
                  <a:gd name="T5" fmla="*/ 2147483646 h 132"/>
                  <a:gd name="T6" fmla="*/ 923923606 w 126"/>
                  <a:gd name="T7" fmla="*/ 0 h 132"/>
                  <a:gd name="T8" fmla="*/ 923923606 w 126"/>
                  <a:gd name="T9" fmla="*/ 2147483646 h 132"/>
                  <a:gd name="T10" fmla="*/ 923923606 w 126"/>
                  <a:gd name="T11" fmla="*/ 2147483646 h 132"/>
                  <a:gd name="T12" fmla="*/ 923923606 w 126"/>
                  <a:gd name="T13" fmla="*/ 2147483646 h 132"/>
                  <a:gd name="T14" fmla="*/ 923923606 w 126"/>
                  <a:gd name="T15" fmla="*/ 2147483646 h 132"/>
                  <a:gd name="T16" fmla="*/ 923923606 w 126"/>
                  <a:gd name="T17" fmla="*/ 2147483646 h 132"/>
                  <a:gd name="T18" fmla="*/ 923923606 w 126"/>
                  <a:gd name="T19" fmla="*/ 2147483646 h 132"/>
                  <a:gd name="T20" fmla="*/ 923923606 w 126"/>
                  <a:gd name="T21" fmla="*/ 2147483646 h 132"/>
                  <a:gd name="T22" fmla="*/ 923923606 w 126"/>
                  <a:gd name="T23" fmla="*/ 2147483646 h 132"/>
                  <a:gd name="T24" fmla="*/ 923923606 w 126"/>
                  <a:gd name="T25" fmla="*/ 2147483646 h 132"/>
                  <a:gd name="T26" fmla="*/ 0 w 126"/>
                  <a:gd name="T27" fmla="*/ 2147483646 h 13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6"/>
                  <a:gd name="T43" fmla="*/ 0 h 132"/>
                  <a:gd name="T44" fmla="*/ 126 w 126"/>
                  <a:gd name="T45" fmla="*/ 132 h 13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6" h="132">
                    <a:moveTo>
                      <a:pt x="0" y="50"/>
                    </a:moveTo>
                    <a:lnTo>
                      <a:pt x="0" y="50"/>
                    </a:lnTo>
                    <a:lnTo>
                      <a:pt x="10" y="8"/>
                    </a:lnTo>
                    <a:lnTo>
                      <a:pt x="54" y="0"/>
                    </a:lnTo>
                    <a:lnTo>
                      <a:pt x="70" y="15"/>
                    </a:lnTo>
                    <a:lnTo>
                      <a:pt x="74" y="46"/>
                    </a:lnTo>
                    <a:lnTo>
                      <a:pt x="105" y="51"/>
                    </a:lnTo>
                    <a:lnTo>
                      <a:pt x="110" y="73"/>
                    </a:lnTo>
                    <a:lnTo>
                      <a:pt x="126" y="77"/>
                    </a:lnTo>
                    <a:lnTo>
                      <a:pt x="123" y="104"/>
                    </a:lnTo>
                    <a:lnTo>
                      <a:pt x="107" y="132"/>
                    </a:lnTo>
                    <a:lnTo>
                      <a:pt x="66" y="130"/>
                    </a:lnTo>
                    <a:lnTo>
                      <a:pt x="74" y="98"/>
                    </a:lnTo>
                    <a:lnTo>
                      <a:pt x="0" y="50"/>
                    </a:lnTo>
                    <a:close/>
                  </a:path>
                </a:pathLst>
              </a:custGeom>
              <a:solidFill>
                <a:srgbClr val="DDDDDD"/>
              </a:solidFill>
              <a:ln w="3175">
                <a:solidFill>
                  <a:schemeClr val="bg1"/>
                </a:solidFill>
                <a:round/>
                <a:headEnd/>
                <a:tailEnd/>
              </a:ln>
            </p:spPr>
            <p:txBody>
              <a:bodyPr/>
              <a:lstStyle/>
              <a:p>
                <a:endParaRPr lang="en-GB"/>
              </a:p>
            </p:txBody>
          </p:sp>
          <p:sp>
            <p:nvSpPr>
              <p:cNvPr id="61568" name="Freeform 45"/>
              <p:cNvSpPr>
                <a:spLocks/>
              </p:cNvSpPr>
              <p:nvPr/>
            </p:nvSpPr>
            <p:spPr bwMode="gray">
              <a:xfrm>
                <a:off x="157" y="1304"/>
                <a:ext cx="451" cy="462"/>
              </a:xfrm>
              <a:custGeom>
                <a:avLst/>
                <a:gdLst>
                  <a:gd name="T0" fmla="*/ 0 w 460"/>
                  <a:gd name="T1" fmla="*/ 2147483646 h 402"/>
                  <a:gd name="T2" fmla="*/ 1075427572 w 460"/>
                  <a:gd name="T3" fmla="*/ 2147483646 h 402"/>
                  <a:gd name="T4" fmla="*/ 1075427572 w 460"/>
                  <a:gd name="T5" fmla="*/ 2147483646 h 402"/>
                  <a:gd name="T6" fmla="*/ 1075427572 w 460"/>
                  <a:gd name="T7" fmla="*/ 2147483646 h 402"/>
                  <a:gd name="T8" fmla="*/ 1075427572 w 460"/>
                  <a:gd name="T9" fmla="*/ 2147483646 h 402"/>
                  <a:gd name="T10" fmla="*/ 1075427572 w 460"/>
                  <a:gd name="T11" fmla="*/ 2147483646 h 402"/>
                  <a:gd name="T12" fmla="*/ 1075427572 w 460"/>
                  <a:gd name="T13" fmla="*/ 2147483646 h 402"/>
                  <a:gd name="T14" fmla="*/ 1075427572 w 460"/>
                  <a:gd name="T15" fmla="*/ 2147483646 h 402"/>
                  <a:gd name="T16" fmla="*/ 1075427572 w 460"/>
                  <a:gd name="T17" fmla="*/ 2147483646 h 402"/>
                  <a:gd name="T18" fmla="*/ 1075427572 w 460"/>
                  <a:gd name="T19" fmla="*/ 2147483646 h 402"/>
                  <a:gd name="T20" fmla="*/ 1075427572 w 460"/>
                  <a:gd name="T21" fmla="*/ 2147483646 h 402"/>
                  <a:gd name="T22" fmla="*/ 1075427572 w 460"/>
                  <a:gd name="T23" fmla="*/ 2147483646 h 402"/>
                  <a:gd name="T24" fmla="*/ 1075427572 w 460"/>
                  <a:gd name="T25" fmla="*/ 2147483646 h 402"/>
                  <a:gd name="T26" fmla="*/ 1075427572 w 460"/>
                  <a:gd name="T27" fmla="*/ 2147483646 h 402"/>
                  <a:gd name="T28" fmla="*/ 1075427572 w 460"/>
                  <a:gd name="T29" fmla="*/ 2147483646 h 402"/>
                  <a:gd name="T30" fmla="*/ 1075427572 w 460"/>
                  <a:gd name="T31" fmla="*/ 2147483646 h 402"/>
                  <a:gd name="T32" fmla="*/ 1075427572 w 460"/>
                  <a:gd name="T33" fmla="*/ 2147483646 h 402"/>
                  <a:gd name="T34" fmla="*/ 1075427572 w 460"/>
                  <a:gd name="T35" fmla="*/ 2147483646 h 402"/>
                  <a:gd name="T36" fmla="*/ 1075427572 w 460"/>
                  <a:gd name="T37" fmla="*/ 2147483646 h 402"/>
                  <a:gd name="T38" fmla="*/ 1075427572 w 460"/>
                  <a:gd name="T39" fmla="*/ 2147483646 h 402"/>
                  <a:gd name="T40" fmla="*/ 1075427572 w 460"/>
                  <a:gd name="T41" fmla="*/ 2147483646 h 402"/>
                  <a:gd name="T42" fmla="*/ 1075427572 w 460"/>
                  <a:gd name="T43" fmla="*/ 2147483646 h 402"/>
                  <a:gd name="T44" fmla="*/ 1075427572 w 460"/>
                  <a:gd name="T45" fmla="*/ 2147483646 h 402"/>
                  <a:gd name="T46" fmla="*/ 1075427572 w 460"/>
                  <a:gd name="T47" fmla="*/ 2147483646 h 402"/>
                  <a:gd name="T48" fmla="*/ 1075427572 w 460"/>
                  <a:gd name="T49" fmla="*/ 2147483646 h 402"/>
                  <a:gd name="T50" fmla="*/ 1075427572 w 460"/>
                  <a:gd name="T51" fmla="*/ 2147483646 h 402"/>
                  <a:gd name="T52" fmla="*/ 1075427572 w 460"/>
                  <a:gd name="T53" fmla="*/ 2147483646 h 402"/>
                  <a:gd name="T54" fmla="*/ 1075427572 w 460"/>
                  <a:gd name="T55" fmla="*/ 2147483646 h 402"/>
                  <a:gd name="T56" fmla="*/ 1075427572 w 460"/>
                  <a:gd name="T57" fmla="*/ 2147483646 h 402"/>
                  <a:gd name="T58" fmla="*/ 1075427572 w 460"/>
                  <a:gd name="T59" fmla="*/ 2147483646 h 402"/>
                  <a:gd name="T60" fmla="*/ 1075427572 w 460"/>
                  <a:gd name="T61" fmla="*/ 2147483646 h 402"/>
                  <a:gd name="T62" fmla="*/ 1075427572 w 460"/>
                  <a:gd name="T63" fmla="*/ 2147483646 h 402"/>
                  <a:gd name="T64" fmla="*/ 1075427572 w 460"/>
                  <a:gd name="T65" fmla="*/ 2147483646 h 402"/>
                  <a:gd name="T66" fmla="*/ 1075427572 w 460"/>
                  <a:gd name="T67" fmla="*/ 2147483646 h 402"/>
                  <a:gd name="T68" fmla="*/ 1075427572 w 460"/>
                  <a:gd name="T69" fmla="*/ 2147483646 h 402"/>
                  <a:gd name="T70" fmla="*/ 1075427572 w 460"/>
                  <a:gd name="T71" fmla="*/ 2147483646 h 402"/>
                  <a:gd name="T72" fmla="*/ 1075427572 w 460"/>
                  <a:gd name="T73" fmla="*/ 2147483646 h 402"/>
                  <a:gd name="T74" fmla="*/ 1075427572 w 460"/>
                  <a:gd name="T75" fmla="*/ 2147483646 h 402"/>
                  <a:gd name="T76" fmla="*/ 1075427572 w 460"/>
                  <a:gd name="T77" fmla="*/ 2147483646 h 402"/>
                  <a:gd name="T78" fmla="*/ 1075427572 w 460"/>
                  <a:gd name="T79" fmla="*/ 2147483646 h 402"/>
                  <a:gd name="T80" fmla="*/ 1075427572 w 460"/>
                  <a:gd name="T81" fmla="*/ 2147483646 h 402"/>
                  <a:gd name="T82" fmla="*/ 1075427572 w 460"/>
                  <a:gd name="T83" fmla="*/ 2147483646 h 402"/>
                  <a:gd name="T84" fmla="*/ 1075427572 w 460"/>
                  <a:gd name="T85" fmla="*/ 2147483646 h 402"/>
                  <a:gd name="T86" fmla="*/ 1075427572 w 460"/>
                  <a:gd name="T87" fmla="*/ 2147483646 h 402"/>
                  <a:gd name="T88" fmla="*/ 1075427572 w 460"/>
                  <a:gd name="T89" fmla="*/ 2147483646 h 402"/>
                  <a:gd name="T90" fmla="*/ 1075427572 w 460"/>
                  <a:gd name="T91" fmla="*/ 2147483646 h 402"/>
                  <a:gd name="T92" fmla="*/ 1075427572 w 460"/>
                  <a:gd name="T93" fmla="*/ 2147483646 h 402"/>
                  <a:gd name="T94" fmla="*/ 0 w 460"/>
                  <a:gd name="T95" fmla="*/ 2147483646 h 40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60"/>
                  <a:gd name="T145" fmla="*/ 0 h 402"/>
                  <a:gd name="T146" fmla="*/ 460 w 460"/>
                  <a:gd name="T147" fmla="*/ 402 h 40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60" h="402">
                    <a:moveTo>
                      <a:pt x="0" y="154"/>
                    </a:moveTo>
                    <a:lnTo>
                      <a:pt x="0" y="154"/>
                    </a:lnTo>
                    <a:lnTo>
                      <a:pt x="29" y="161"/>
                    </a:lnTo>
                    <a:lnTo>
                      <a:pt x="18" y="165"/>
                    </a:lnTo>
                    <a:lnTo>
                      <a:pt x="30" y="179"/>
                    </a:lnTo>
                    <a:lnTo>
                      <a:pt x="75" y="178"/>
                    </a:lnTo>
                    <a:lnTo>
                      <a:pt x="82" y="189"/>
                    </a:lnTo>
                    <a:lnTo>
                      <a:pt x="111" y="176"/>
                    </a:lnTo>
                    <a:lnTo>
                      <a:pt x="100" y="182"/>
                    </a:lnTo>
                    <a:lnTo>
                      <a:pt x="106" y="205"/>
                    </a:lnTo>
                    <a:lnTo>
                      <a:pt x="45" y="228"/>
                    </a:lnTo>
                    <a:lnTo>
                      <a:pt x="28" y="255"/>
                    </a:lnTo>
                    <a:lnTo>
                      <a:pt x="43" y="251"/>
                    </a:lnTo>
                    <a:lnTo>
                      <a:pt x="31" y="257"/>
                    </a:lnTo>
                    <a:lnTo>
                      <a:pt x="43" y="267"/>
                    </a:lnTo>
                    <a:lnTo>
                      <a:pt x="65" y="270"/>
                    </a:lnTo>
                    <a:lnTo>
                      <a:pt x="53" y="283"/>
                    </a:lnTo>
                    <a:lnTo>
                      <a:pt x="63" y="295"/>
                    </a:lnTo>
                    <a:lnTo>
                      <a:pt x="75" y="298"/>
                    </a:lnTo>
                    <a:lnTo>
                      <a:pt x="99" y="270"/>
                    </a:lnTo>
                    <a:lnTo>
                      <a:pt x="84" y="283"/>
                    </a:lnTo>
                    <a:lnTo>
                      <a:pt x="97" y="310"/>
                    </a:lnTo>
                    <a:lnTo>
                      <a:pt x="90" y="321"/>
                    </a:lnTo>
                    <a:lnTo>
                      <a:pt x="119" y="305"/>
                    </a:lnTo>
                    <a:lnTo>
                      <a:pt x="138" y="324"/>
                    </a:lnTo>
                    <a:lnTo>
                      <a:pt x="144" y="313"/>
                    </a:lnTo>
                    <a:lnTo>
                      <a:pt x="151" y="321"/>
                    </a:lnTo>
                    <a:lnTo>
                      <a:pt x="172" y="311"/>
                    </a:lnTo>
                    <a:lnTo>
                      <a:pt x="143" y="361"/>
                    </a:lnTo>
                    <a:lnTo>
                      <a:pt x="119" y="371"/>
                    </a:lnTo>
                    <a:lnTo>
                      <a:pt x="119" y="382"/>
                    </a:lnTo>
                    <a:lnTo>
                      <a:pt x="90" y="383"/>
                    </a:lnTo>
                    <a:lnTo>
                      <a:pt x="70" y="402"/>
                    </a:lnTo>
                    <a:lnTo>
                      <a:pt x="97" y="388"/>
                    </a:lnTo>
                    <a:lnTo>
                      <a:pt x="126" y="388"/>
                    </a:lnTo>
                    <a:lnTo>
                      <a:pt x="144" y="376"/>
                    </a:lnTo>
                    <a:lnTo>
                      <a:pt x="136" y="365"/>
                    </a:lnTo>
                    <a:lnTo>
                      <a:pt x="155" y="368"/>
                    </a:lnTo>
                    <a:lnTo>
                      <a:pt x="213" y="329"/>
                    </a:lnTo>
                    <a:lnTo>
                      <a:pt x="224" y="316"/>
                    </a:lnTo>
                    <a:lnTo>
                      <a:pt x="214" y="305"/>
                    </a:lnTo>
                    <a:lnTo>
                      <a:pt x="265" y="259"/>
                    </a:lnTo>
                    <a:lnTo>
                      <a:pt x="272" y="236"/>
                    </a:lnTo>
                    <a:lnTo>
                      <a:pt x="266" y="259"/>
                    </a:lnTo>
                    <a:lnTo>
                      <a:pt x="287" y="254"/>
                    </a:lnTo>
                    <a:lnTo>
                      <a:pt x="276" y="263"/>
                    </a:lnTo>
                    <a:lnTo>
                      <a:pt x="292" y="268"/>
                    </a:lnTo>
                    <a:lnTo>
                      <a:pt x="254" y="273"/>
                    </a:lnTo>
                    <a:lnTo>
                      <a:pt x="248" y="293"/>
                    </a:lnTo>
                    <a:lnTo>
                      <a:pt x="260" y="293"/>
                    </a:lnTo>
                    <a:lnTo>
                      <a:pt x="249" y="308"/>
                    </a:lnTo>
                    <a:lnTo>
                      <a:pt x="298" y="289"/>
                    </a:lnTo>
                    <a:lnTo>
                      <a:pt x="305" y="277"/>
                    </a:lnTo>
                    <a:lnTo>
                      <a:pt x="298" y="270"/>
                    </a:lnTo>
                    <a:lnTo>
                      <a:pt x="310" y="259"/>
                    </a:lnTo>
                    <a:lnTo>
                      <a:pt x="307" y="268"/>
                    </a:lnTo>
                    <a:lnTo>
                      <a:pt x="332" y="262"/>
                    </a:lnTo>
                    <a:lnTo>
                      <a:pt x="326" y="273"/>
                    </a:lnTo>
                    <a:lnTo>
                      <a:pt x="368" y="289"/>
                    </a:lnTo>
                    <a:lnTo>
                      <a:pt x="427" y="295"/>
                    </a:lnTo>
                    <a:lnTo>
                      <a:pt x="438" y="287"/>
                    </a:lnTo>
                    <a:lnTo>
                      <a:pt x="446" y="292"/>
                    </a:lnTo>
                    <a:lnTo>
                      <a:pt x="435" y="301"/>
                    </a:lnTo>
                    <a:lnTo>
                      <a:pt x="452" y="310"/>
                    </a:lnTo>
                    <a:lnTo>
                      <a:pt x="460" y="302"/>
                    </a:lnTo>
                    <a:lnTo>
                      <a:pt x="445" y="283"/>
                    </a:lnTo>
                    <a:lnTo>
                      <a:pt x="416" y="283"/>
                    </a:lnTo>
                    <a:lnTo>
                      <a:pt x="416" y="47"/>
                    </a:lnTo>
                    <a:lnTo>
                      <a:pt x="249" y="27"/>
                    </a:lnTo>
                    <a:lnTo>
                      <a:pt x="245" y="16"/>
                    </a:lnTo>
                    <a:lnTo>
                      <a:pt x="198" y="8"/>
                    </a:lnTo>
                    <a:lnTo>
                      <a:pt x="193" y="18"/>
                    </a:lnTo>
                    <a:lnTo>
                      <a:pt x="179" y="16"/>
                    </a:lnTo>
                    <a:lnTo>
                      <a:pt x="192" y="7"/>
                    </a:lnTo>
                    <a:lnTo>
                      <a:pt x="174" y="0"/>
                    </a:lnTo>
                    <a:lnTo>
                      <a:pt x="155" y="16"/>
                    </a:lnTo>
                    <a:lnTo>
                      <a:pt x="124" y="18"/>
                    </a:lnTo>
                    <a:lnTo>
                      <a:pt x="124" y="31"/>
                    </a:lnTo>
                    <a:lnTo>
                      <a:pt x="120" y="23"/>
                    </a:lnTo>
                    <a:lnTo>
                      <a:pt x="92" y="30"/>
                    </a:lnTo>
                    <a:lnTo>
                      <a:pt x="97" y="42"/>
                    </a:lnTo>
                    <a:lnTo>
                      <a:pt x="84" y="38"/>
                    </a:lnTo>
                    <a:lnTo>
                      <a:pt x="67" y="61"/>
                    </a:lnTo>
                    <a:lnTo>
                      <a:pt x="28" y="69"/>
                    </a:lnTo>
                    <a:lnTo>
                      <a:pt x="30" y="80"/>
                    </a:lnTo>
                    <a:lnTo>
                      <a:pt x="18" y="83"/>
                    </a:lnTo>
                    <a:lnTo>
                      <a:pt x="66" y="116"/>
                    </a:lnTo>
                    <a:lnTo>
                      <a:pt x="131" y="132"/>
                    </a:lnTo>
                    <a:lnTo>
                      <a:pt x="90" y="127"/>
                    </a:lnTo>
                    <a:lnTo>
                      <a:pt x="92" y="137"/>
                    </a:lnTo>
                    <a:lnTo>
                      <a:pt x="108" y="137"/>
                    </a:lnTo>
                    <a:lnTo>
                      <a:pt x="94" y="144"/>
                    </a:lnTo>
                    <a:lnTo>
                      <a:pt x="66" y="142"/>
                    </a:lnTo>
                    <a:lnTo>
                      <a:pt x="66" y="128"/>
                    </a:lnTo>
                    <a:lnTo>
                      <a:pt x="52" y="131"/>
                    </a:lnTo>
                    <a:lnTo>
                      <a:pt x="0" y="154"/>
                    </a:lnTo>
                    <a:close/>
                  </a:path>
                </a:pathLst>
              </a:custGeom>
              <a:solidFill>
                <a:srgbClr val="DDDDDD"/>
              </a:solidFill>
              <a:ln w="3175">
                <a:solidFill>
                  <a:schemeClr val="bg1"/>
                </a:solidFill>
                <a:round/>
                <a:headEnd/>
                <a:tailEnd/>
              </a:ln>
            </p:spPr>
            <p:txBody>
              <a:bodyPr/>
              <a:lstStyle/>
              <a:p>
                <a:endParaRPr lang="en-GB"/>
              </a:p>
            </p:txBody>
          </p:sp>
          <p:sp>
            <p:nvSpPr>
              <p:cNvPr id="61569" name="Freeform 46"/>
              <p:cNvSpPr>
                <a:spLocks/>
              </p:cNvSpPr>
              <p:nvPr/>
            </p:nvSpPr>
            <p:spPr bwMode="gray">
              <a:xfrm>
                <a:off x="566" y="1286"/>
                <a:ext cx="1297" cy="774"/>
              </a:xfrm>
              <a:custGeom>
                <a:avLst/>
                <a:gdLst>
                  <a:gd name="T0" fmla="*/ 1100836368 w 1322"/>
                  <a:gd name="T1" fmla="*/ 2147483646 h 674"/>
                  <a:gd name="T2" fmla="*/ 1100836368 w 1322"/>
                  <a:gd name="T3" fmla="*/ 2147483646 h 674"/>
                  <a:gd name="T4" fmla="*/ 1100836368 w 1322"/>
                  <a:gd name="T5" fmla="*/ 2147483646 h 674"/>
                  <a:gd name="T6" fmla="*/ 1100836368 w 1322"/>
                  <a:gd name="T7" fmla="*/ 2147483646 h 674"/>
                  <a:gd name="T8" fmla="*/ 1100836368 w 1322"/>
                  <a:gd name="T9" fmla="*/ 2147483646 h 674"/>
                  <a:gd name="T10" fmla="*/ 1100836368 w 1322"/>
                  <a:gd name="T11" fmla="*/ 2147483646 h 674"/>
                  <a:gd name="T12" fmla="*/ 1100836368 w 1322"/>
                  <a:gd name="T13" fmla="*/ 2147483646 h 674"/>
                  <a:gd name="T14" fmla="*/ 1100836368 w 1322"/>
                  <a:gd name="T15" fmla="*/ 2147483646 h 674"/>
                  <a:gd name="T16" fmla="*/ 1100836368 w 1322"/>
                  <a:gd name="T17" fmla="*/ 2147483646 h 674"/>
                  <a:gd name="T18" fmla="*/ 1100836368 w 1322"/>
                  <a:gd name="T19" fmla="*/ 2147483646 h 674"/>
                  <a:gd name="T20" fmla="*/ 1100836368 w 1322"/>
                  <a:gd name="T21" fmla="*/ 2147483646 h 674"/>
                  <a:gd name="T22" fmla="*/ 1100836368 w 1322"/>
                  <a:gd name="T23" fmla="*/ 2147483646 h 674"/>
                  <a:gd name="T24" fmla="*/ 1100836368 w 1322"/>
                  <a:gd name="T25" fmla="*/ 2147483646 h 674"/>
                  <a:gd name="T26" fmla="*/ 1100836368 w 1322"/>
                  <a:gd name="T27" fmla="*/ 2147483646 h 674"/>
                  <a:gd name="T28" fmla="*/ 1100836368 w 1322"/>
                  <a:gd name="T29" fmla="*/ 2147483646 h 674"/>
                  <a:gd name="T30" fmla="*/ 1100836368 w 1322"/>
                  <a:gd name="T31" fmla="*/ 2147483646 h 674"/>
                  <a:gd name="T32" fmla="*/ 1100836368 w 1322"/>
                  <a:gd name="T33" fmla="*/ 2147483646 h 674"/>
                  <a:gd name="T34" fmla="*/ 1100836368 w 1322"/>
                  <a:gd name="T35" fmla="*/ 2147483646 h 674"/>
                  <a:gd name="T36" fmla="*/ 1100836368 w 1322"/>
                  <a:gd name="T37" fmla="*/ 2147483646 h 674"/>
                  <a:gd name="T38" fmla="*/ 1100836368 w 1322"/>
                  <a:gd name="T39" fmla="*/ 2147483646 h 674"/>
                  <a:gd name="T40" fmla="*/ 1100836368 w 1322"/>
                  <a:gd name="T41" fmla="*/ 2147483646 h 674"/>
                  <a:gd name="T42" fmla="*/ 1100836368 w 1322"/>
                  <a:gd name="T43" fmla="*/ 2147483646 h 674"/>
                  <a:gd name="T44" fmla="*/ 1100836368 w 1322"/>
                  <a:gd name="T45" fmla="*/ 2147483646 h 674"/>
                  <a:gd name="T46" fmla="*/ 1100836368 w 1322"/>
                  <a:gd name="T47" fmla="*/ 2147483646 h 674"/>
                  <a:gd name="T48" fmla="*/ 1100836368 w 1322"/>
                  <a:gd name="T49" fmla="*/ 2147483646 h 674"/>
                  <a:gd name="T50" fmla="*/ 1100836368 w 1322"/>
                  <a:gd name="T51" fmla="*/ 2147483646 h 674"/>
                  <a:gd name="T52" fmla="*/ 1100836368 w 1322"/>
                  <a:gd name="T53" fmla="*/ 2147483646 h 674"/>
                  <a:gd name="T54" fmla="*/ 1100836368 w 1322"/>
                  <a:gd name="T55" fmla="*/ 2147483646 h 674"/>
                  <a:gd name="T56" fmla="*/ 1100836368 w 1322"/>
                  <a:gd name="T57" fmla="*/ 2147483646 h 674"/>
                  <a:gd name="T58" fmla="*/ 1100836368 w 1322"/>
                  <a:gd name="T59" fmla="*/ 2147483646 h 674"/>
                  <a:gd name="T60" fmla="*/ 1100836368 w 1322"/>
                  <a:gd name="T61" fmla="*/ 2147483646 h 674"/>
                  <a:gd name="T62" fmla="*/ 1100836368 w 1322"/>
                  <a:gd name="T63" fmla="*/ 2147483646 h 674"/>
                  <a:gd name="T64" fmla="*/ 1100836368 w 1322"/>
                  <a:gd name="T65" fmla="*/ 2147483646 h 674"/>
                  <a:gd name="T66" fmla="*/ 1100836368 w 1322"/>
                  <a:gd name="T67" fmla="*/ 2147483646 h 674"/>
                  <a:gd name="T68" fmla="*/ 1100836368 w 1322"/>
                  <a:gd name="T69" fmla="*/ 2147483646 h 674"/>
                  <a:gd name="T70" fmla="*/ 1100836368 w 1322"/>
                  <a:gd name="T71" fmla="*/ 2147483646 h 674"/>
                  <a:gd name="T72" fmla="*/ 1100836368 w 1322"/>
                  <a:gd name="T73" fmla="*/ 2147483646 h 674"/>
                  <a:gd name="T74" fmla="*/ 1100836368 w 1322"/>
                  <a:gd name="T75" fmla="*/ 2147483646 h 674"/>
                  <a:gd name="T76" fmla="*/ 1100836368 w 1322"/>
                  <a:gd name="T77" fmla="*/ 2147483646 h 674"/>
                  <a:gd name="T78" fmla="*/ 1100836368 w 1322"/>
                  <a:gd name="T79" fmla="*/ 2147483646 h 674"/>
                  <a:gd name="T80" fmla="*/ 1100836368 w 1322"/>
                  <a:gd name="T81" fmla="*/ 2147483646 h 674"/>
                  <a:gd name="T82" fmla="*/ 1100836368 w 1322"/>
                  <a:gd name="T83" fmla="*/ 2147483646 h 674"/>
                  <a:gd name="T84" fmla="*/ 1100836368 w 1322"/>
                  <a:gd name="T85" fmla="*/ 2147483646 h 674"/>
                  <a:gd name="T86" fmla="*/ 1100836368 w 1322"/>
                  <a:gd name="T87" fmla="*/ 2147483646 h 674"/>
                  <a:gd name="T88" fmla="*/ 1100836368 w 1322"/>
                  <a:gd name="T89" fmla="*/ 2147483646 h 674"/>
                  <a:gd name="T90" fmla="*/ 1100836368 w 1322"/>
                  <a:gd name="T91" fmla="*/ 2147483646 h 674"/>
                  <a:gd name="T92" fmla="*/ 1100836368 w 1322"/>
                  <a:gd name="T93" fmla="*/ 2147483646 h 674"/>
                  <a:gd name="T94" fmla="*/ 1100836368 w 1322"/>
                  <a:gd name="T95" fmla="*/ 2147483646 h 674"/>
                  <a:gd name="T96" fmla="*/ 1100836368 w 1322"/>
                  <a:gd name="T97" fmla="*/ 2147483646 h 674"/>
                  <a:gd name="T98" fmla="*/ 1100836368 w 1322"/>
                  <a:gd name="T99" fmla="*/ 2147483646 h 674"/>
                  <a:gd name="T100" fmla="*/ 1100836368 w 1322"/>
                  <a:gd name="T101" fmla="*/ 2147483646 h 674"/>
                  <a:gd name="T102" fmla="*/ 1100836368 w 1322"/>
                  <a:gd name="T103" fmla="*/ 2147483646 h 674"/>
                  <a:gd name="T104" fmla="*/ 1100836368 w 1322"/>
                  <a:gd name="T105" fmla="*/ 2147483646 h 674"/>
                  <a:gd name="T106" fmla="*/ 1100836368 w 1322"/>
                  <a:gd name="T107" fmla="*/ 2147483646 h 674"/>
                  <a:gd name="T108" fmla="*/ 1100836368 w 1322"/>
                  <a:gd name="T109" fmla="*/ 2147483646 h 674"/>
                  <a:gd name="T110" fmla="*/ 1100836368 w 1322"/>
                  <a:gd name="T111" fmla="*/ 2147483646 h 674"/>
                  <a:gd name="T112" fmla="*/ 1100836368 w 1322"/>
                  <a:gd name="T113" fmla="*/ 2147483646 h 674"/>
                  <a:gd name="T114" fmla="*/ 1100836368 w 1322"/>
                  <a:gd name="T115" fmla="*/ 2147483646 h 674"/>
                  <a:gd name="T116" fmla="*/ 1100836368 w 1322"/>
                  <a:gd name="T117" fmla="*/ 2147483646 h 674"/>
                  <a:gd name="T118" fmla="*/ 1100836368 w 1322"/>
                  <a:gd name="T119" fmla="*/ 2147483646 h 674"/>
                  <a:gd name="T120" fmla="*/ 0 w 1322"/>
                  <a:gd name="T121" fmla="*/ 2147483646 h 67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322"/>
                  <a:gd name="T184" fmla="*/ 0 h 674"/>
                  <a:gd name="T185" fmla="*/ 1322 w 1322"/>
                  <a:gd name="T186" fmla="*/ 674 h 67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322" h="674">
                    <a:moveTo>
                      <a:pt x="0" y="299"/>
                    </a:moveTo>
                    <a:lnTo>
                      <a:pt x="0" y="299"/>
                    </a:lnTo>
                    <a:lnTo>
                      <a:pt x="0" y="63"/>
                    </a:lnTo>
                    <a:lnTo>
                      <a:pt x="106" y="93"/>
                    </a:lnTo>
                    <a:lnTo>
                      <a:pt x="100" y="81"/>
                    </a:lnTo>
                    <a:lnTo>
                      <a:pt x="109" y="73"/>
                    </a:lnTo>
                    <a:lnTo>
                      <a:pt x="175" y="47"/>
                    </a:lnTo>
                    <a:lnTo>
                      <a:pt x="125" y="79"/>
                    </a:lnTo>
                    <a:lnTo>
                      <a:pt x="154" y="70"/>
                    </a:lnTo>
                    <a:lnTo>
                      <a:pt x="154" y="77"/>
                    </a:lnTo>
                    <a:lnTo>
                      <a:pt x="208" y="48"/>
                    </a:lnTo>
                    <a:lnTo>
                      <a:pt x="201" y="39"/>
                    </a:lnTo>
                    <a:lnTo>
                      <a:pt x="236" y="73"/>
                    </a:lnTo>
                    <a:lnTo>
                      <a:pt x="259" y="53"/>
                    </a:lnTo>
                    <a:lnTo>
                      <a:pt x="256" y="73"/>
                    </a:lnTo>
                    <a:lnTo>
                      <a:pt x="284" y="59"/>
                    </a:lnTo>
                    <a:lnTo>
                      <a:pt x="362" y="83"/>
                    </a:lnTo>
                    <a:lnTo>
                      <a:pt x="398" y="81"/>
                    </a:lnTo>
                    <a:lnTo>
                      <a:pt x="419" y="96"/>
                    </a:lnTo>
                    <a:lnTo>
                      <a:pt x="395" y="108"/>
                    </a:lnTo>
                    <a:lnTo>
                      <a:pt x="408" y="113"/>
                    </a:lnTo>
                    <a:lnTo>
                      <a:pt x="479" y="107"/>
                    </a:lnTo>
                    <a:lnTo>
                      <a:pt x="511" y="127"/>
                    </a:lnTo>
                    <a:lnTo>
                      <a:pt x="515" y="141"/>
                    </a:lnTo>
                    <a:lnTo>
                      <a:pt x="523" y="131"/>
                    </a:lnTo>
                    <a:lnTo>
                      <a:pt x="511" y="113"/>
                    </a:lnTo>
                    <a:lnTo>
                      <a:pt x="543" y="91"/>
                    </a:lnTo>
                    <a:lnTo>
                      <a:pt x="511" y="105"/>
                    </a:lnTo>
                    <a:lnTo>
                      <a:pt x="499" y="99"/>
                    </a:lnTo>
                    <a:lnTo>
                      <a:pt x="539" y="81"/>
                    </a:lnTo>
                    <a:lnTo>
                      <a:pt x="561" y="106"/>
                    </a:lnTo>
                    <a:lnTo>
                      <a:pt x="585" y="105"/>
                    </a:lnTo>
                    <a:lnTo>
                      <a:pt x="599" y="116"/>
                    </a:lnTo>
                    <a:lnTo>
                      <a:pt x="660" y="113"/>
                    </a:lnTo>
                    <a:lnTo>
                      <a:pt x="659" y="106"/>
                    </a:lnTo>
                    <a:lnTo>
                      <a:pt x="676" y="120"/>
                    </a:lnTo>
                    <a:lnTo>
                      <a:pt x="679" y="108"/>
                    </a:lnTo>
                    <a:lnTo>
                      <a:pt x="665" y="112"/>
                    </a:lnTo>
                    <a:lnTo>
                      <a:pt x="654" y="98"/>
                    </a:lnTo>
                    <a:lnTo>
                      <a:pt x="678" y="96"/>
                    </a:lnTo>
                    <a:lnTo>
                      <a:pt x="687" y="107"/>
                    </a:lnTo>
                    <a:lnTo>
                      <a:pt x="696" y="104"/>
                    </a:lnTo>
                    <a:lnTo>
                      <a:pt x="692" y="121"/>
                    </a:lnTo>
                    <a:lnTo>
                      <a:pt x="709" y="129"/>
                    </a:lnTo>
                    <a:lnTo>
                      <a:pt x="703" y="106"/>
                    </a:lnTo>
                    <a:lnTo>
                      <a:pt x="736" y="93"/>
                    </a:lnTo>
                    <a:lnTo>
                      <a:pt x="726" y="81"/>
                    </a:lnTo>
                    <a:lnTo>
                      <a:pt x="717" y="89"/>
                    </a:lnTo>
                    <a:lnTo>
                      <a:pt x="734" y="69"/>
                    </a:lnTo>
                    <a:lnTo>
                      <a:pt x="688" y="54"/>
                    </a:lnTo>
                    <a:lnTo>
                      <a:pt x="693" y="20"/>
                    </a:lnTo>
                    <a:lnTo>
                      <a:pt x="703" y="20"/>
                    </a:lnTo>
                    <a:lnTo>
                      <a:pt x="710" y="0"/>
                    </a:lnTo>
                    <a:lnTo>
                      <a:pt x="744" y="20"/>
                    </a:lnTo>
                    <a:lnTo>
                      <a:pt x="744" y="32"/>
                    </a:lnTo>
                    <a:lnTo>
                      <a:pt x="768" y="51"/>
                    </a:lnTo>
                    <a:lnTo>
                      <a:pt x="753" y="49"/>
                    </a:lnTo>
                    <a:lnTo>
                      <a:pt x="760" y="55"/>
                    </a:lnTo>
                    <a:lnTo>
                      <a:pt x="750" y="64"/>
                    </a:lnTo>
                    <a:lnTo>
                      <a:pt x="778" y="69"/>
                    </a:lnTo>
                    <a:lnTo>
                      <a:pt x="769" y="73"/>
                    </a:lnTo>
                    <a:lnTo>
                      <a:pt x="785" y="102"/>
                    </a:lnTo>
                    <a:lnTo>
                      <a:pt x="799" y="75"/>
                    </a:lnTo>
                    <a:lnTo>
                      <a:pt x="819" y="85"/>
                    </a:lnTo>
                    <a:lnTo>
                      <a:pt x="824" y="104"/>
                    </a:lnTo>
                    <a:lnTo>
                      <a:pt x="814" y="108"/>
                    </a:lnTo>
                    <a:lnTo>
                      <a:pt x="832" y="129"/>
                    </a:lnTo>
                    <a:lnTo>
                      <a:pt x="843" y="124"/>
                    </a:lnTo>
                    <a:lnTo>
                      <a:pt x="857" y="92"/>
                    </a:lnTo>
                    <a:lnTo>
                      <a:pt x="873" y="88"/>
                    </a:lnTo>
                    <a:lnTo>
                      <a:pt x="861" y="60"/>
                    </a:lnTo>
                    <a:lnTo>
                      <a:pt x="905" y="63"/>
                    </a:lnTo>
                    <a:lnTo>
                      <a:pt x="923" y="79"/>
                    </a:lnTo>
                    <a:lnTo>
                      <a:pt x="916" y="87"/>
                    </a:lnTo>
                    <a:lnTo>
                      <a:pt x="924" y="92"/>
                    </a:lnTo>
                    <a:lnTo>
                      <a:pt x="907" y="97"/>
                    </a:lnTo>
                    <a:lnTo>
                      <a:pt x="923" y="132"/>
                    </a:lnTo>
                    <a:lnTo>
                      <a:pt x="894" y="151"/>
                    </a:lnTo>
                    <a:lnTo>
                      <a:pt x="884" y="142"/>
                    </a:lnTo>
                    <a:lnTo>
                      <a:pt x="888" y="155"/>
                    </a:lnTo>
                    <a:lnTo>
                      <a:pt x="844" y="147"/>
                    </a:lnTo>
                    <a:lnTo>
                      <a:pt x="853" y="158"/>
                    </a:lnTo>
                    <a:lnTo>
                      <a:pt x="835" y="177"/>
                    </a:lnTo>
                    <a:lnTo>
                      <a:pt x="790" y="162"/>
                    </a:lnTo>
                    <a:lnTo>
                      <a:pt x="806" y="177"/>
                    </a:lnTo>
                    <a:lnTo>
                      <a:pt x="838" y="180"/>
                    </a:lnTo>
                    <a:lnTo>
                      <a:pt x="816" y="209"/>
                    </a:lnTo>
                    <a:lnTo>
                      <a:pt x="792" y="207"/>
                    </a:lnTo>
                    <a:lnTo>
                      <a:pt x="781" y="224"/>
                    </a:lnTo>
                    <a:lnTo>
                      <a:pt x="738" y="209"/>
                    </a:lnTo>
                    <a:lnTo>
                      <a:pt x="778" y="224"/>
                    </a:lnTo>
                    <a:lnTo>
                      <a:pt x="781" y="236"/>
                    </a:lnTo>
                    <a:lnTo>
                      <a:pt x="753" y="241"/>
                    </a:lnTo>
                    <a:lnTo>
                      <a:pt x="760" y="244"/>
                    </a:lnTo>
                    <a:lnTo>
                      <a:pt x="750" y="244"/>
                    </a:lnTo>
                    <a:lnTo>
                      <a:pt x="750" y="257"/>
                    </a:lnTo>
                    <a:lnTo>
                      <a:pt x="718" y="273"/>
                    </a:lnTo>
                    <a:lnTo>
                      <a:pt x="713" y="327"/>
                    </a:lnTo>
                    <a:lnTo>
                      <a:pt x="725" y="339"/>
                    </a:lnTo>
                    <a:lnTo>
                      <a:pt x="741" y="333"/>
                    </a:lnTo>
                    <a:lnTo>
                      <a:pt x="748" y="374"/>
                    </a:lnTo>
                    <a:lnTo>
                      <a:pt x="773" y="366"/>
                    </a:lnTo>
                    <a:lnTo>
                      <a:pt x="802" y="377"/>
                    </a:lnTo>
                    <a:lnTo>
                      <a:pt x="862" y="407"/>
                    </a:lnTo>
                    <a:lnTo>
                      <a:pt x="857" y="419"/>
                    </a:lnTo>
                    <a:lnTo>
                      <a:pt x="864" y="411"/>
                    </a:lnTo>
                    <a:lnTo>
                      <a:pt x="909" y="412"/>
                    </a:lnTo>
                    <a:lnTo>
                      <a:pt x="909" y="458"/>
                    </a:lnTo>
                    <a:lnTo>
                      <a:pt x="923" y="474"/>
                    </a:lnTo>
                    <a:lnTo>
                      <a:pt x="911" y="477"/>
                    </a:lnTo>
                    <a:lnTo>
                      <a:pt x="934" y="485"/>
                    </a:lnTo>
                    <a:lnTo>
                      <a:pt x="928" y="500"/>
                    </a:lnTo>
                    <a:lnTo>
                      <a:pt x="948" y="499"/>
                    </a:lnTo>
                    <a:lnTo>
                      <a:pt x="978" y="474"/>
                    </a:lnTo>
                    <a:lnTo>
                      <a:pt x="966" y="469"/>
                    </a:lnTo>
                    <a:lnTo>
                      <a:pt x="948" y="426"/>
                    </a:lnTo>
                    <a:lnTo>
                      <a:pt x="1005" y="388"/>
                    </a:lnTo>
                    <a:lnTo>
                      <a:pt x="997" y="388"/>
                    </a:lnTo>
                    <a:lnTo>
                      <a:pt x="984" y="344"/>
                    </a:lnTo>
                    <a:lnTo>
                      <a:pt x="963" y="333"/>
                    </a:lnTo>
                    <a:lnTo>
                      <a:pt x="990" y="314"/>
                    </a:lnTo>
                    <a:lnTo>
                      <a:pt x="980" y="305"/>
                    </a:lnTo>
                    <a:lnTo>
                      <a:pt x="986" y="289"/>
                    </a:lnTo>
                    <a:lnTo>
                      <a:pt x="974" y="286"/>
                    </a:lnTo>
                    <a:lnTo>
                      <a:pt x="986" y="269"/>
                    </a:lnTo>
                    <a:lnTo>
                      <a:pt x="973" y="260"/>
                    </a:lnTo>
                    <a:lnTo>
                      <a:pt x="979" y="245"/>
                    </a:lnTo>
                    <a:lnTo>
                      <a:pt x="1021" y="256"/>
                    </a:lnTo>
                    <a:lnTo>
                      <a:pt x="1040" y="247"/>
                    </a:lnTo>
                    <a:lnTo>
                      <a:pt x="1076" y="269"/>
                    </a:lnTo>
                    <a:lnTo>
                      <a:pt x="1076" y="278"/>
                    </a:lnTo>
                    <a:lnTo>
                      <a:pt x="1107" y="282"/>
                    </a:lnTo>
                    <a:lnTo>
                      <a:pt x="1108" y="303"/>
                    </a:lnTo>
                    <a:lnTo>
                      <a:pt x="1081" y="305"/>
                    </a:lnTo>
                    <a:lnTo>
                      <a:pt x="1106" y="308"/>
                    </a:lnTo>
                    <a:lnTo>
                      <a:pt x="1113" y="321"/>
                    </a:lnTo>
                    <a:lnTo>
                      <a:pt x="1087" y="340"/>
                    </a:lnTo>
                    <a:lnTo>
                      <a:pt x="1125" y="330"/>
                    </a:lnTo>
                    <a:lnTo>
                      <a:pt x="1126" y="347"/>
                    </a:lnTo>
                    <a:lnTo>
                      <a:pt x="1110" y="354"/>
                    </a:lnTo>
                    <a:lnTo>
                      <a:pt x="1133" y="337"/>
                    </a:lnTo>
                    <a:lnTo>
                      <a:pt x="1135" y="348"/>
                    </a:lnTo>
                    <a:lnTo>
                      <a:pt x="1156" y="332"/>
                    </a:lnTo>
                    <a:lnTo>
                      <a:pt x="1160" y="340"/>
                    </a:lnTo>
                    <a:lnTo>
                      <a:pt x="1174" y="317"/>
                    </a:lnTo>
                    <a:lnTo>
                      <a:pt x="1169" y="311"/>
                    </a:lnTo>
                    <a:lnTo>
                      <a:pt x="1186" y="299"/>
                    </a:lnTo>
                    <a:lnTo>
                      <a:pt x="1204" y="323"/>
                    </a:lnTo>
                    <a:lnTo>
                      <a:pt x="1188" y="330"/>
                    </a:lnTo>
                    <a:lnTo>
                      <a:pt x="1206" y="327"/>
                    </a:lnTo>
                    <a:lnTo>
                      <a:pt x="1212" y="337"/>
                    </a:lnTo>
                    <a:lnTo>
                      <a:pt x="1202" y="339"/>
                    </a:lnTo>
                    <a:lnTo>
                      <a:pt x="1216" y="342"/>
                    </a:lnTo>
                    <a:lnTo>
                      <a:pt x="1206" y="349"/>
                    </a:lnTo>
                    <a:lnTo>
                      <a:pt x="1217" y="347"/>
                    </a:lnTo>
                    <a:lnTo>
                      <a:pt x="1225" y="358"/>
                    </a:lnTo>
                    <a:lnTo>
                      <a:pt x="1219" y="363"/>
                    </a:lnTo>
                    <a:lnTo>
                      <a:pt x="1235" y="372"/>
                    </a:lnTo>
                    <a:lnTo>
                      <a:pt x="1210" y="381"/>
                    </a:lnTo>
                    <a:lnTo>
                      <a:pt x="1229" y="381"/>
                    </a:lnTo>
                    <a:lnTo>
                      <a:pt x="1225" y="391"/>
                    </a:lnTo>
                    <a:lnTo>
                      <a:pt x="1250" y="399"/>
                    </a:lnTo>
                    <a:lnTo>
                      <a:pt x="1261" y="418"/>
                    </a:lnTo>
                    <a:lnTo>
                      <a:pt x="1269" y="411"/>
                    </a:lnTo>
                    <a:lnTo>
                      <a:pt x="1296" y="426"/>
                    </a:lnTo>
                    <a:lnTo>
                      <a:pt x="1239" y="443"/>
                    </a:lnTo>
                    <a:lnTo>
                      <a:pt x="1250" y="453"/>
                    </a:lnTo>
                    <a:lnTo>
                      <a:pt x="1299" y="433"/>
                    </a:lnTo>
                    <a:lnTo>
                      <a:pt x="1299" y="450"/>
                    </a:lnTo>
                    <a:lnTo>
                      <a:pt x="1320" y="446"/>
                    </a:lnTo>
                    <a:lnTo>
                      <a:pt x="1322" y="455"/>
                    </a:lnTo>
                    <a:lnTo>
                      <a:pt x="1312" y="455"/>
                    </a:lnTo>
                    <a:lnTo>
                      <a:pt x="1322" y="474"/>
                    </a:lnTo>
                    <a:lnTo>
                      <a:pt x="1256" y="514"/>
                    </a:lnTo>
                    <a:lnTo>
                      <a:pt x="1159" y="514"/>
                    </a:lnTo>
                    <a:lnTo>
                      <a:pt x="1119" y="542"/>
                    </a:lnTo>
                    <a:lnTo>
                      <a:pt x="1085" y="581"/>
                    </a:lnTo>
                    <a:lnTo>
                      <a:pt x="1119" y="552"/>
                    </a:lnTo>
                    <a:lnTo>
                      <a:pt x="1171" y="534"/>
                    </a:lnTo>
                    <a:lnTo>
                      <a:pt x="1188" y="547"/>
                    </a:lnTo>
                    <a:lnTo>
                      <a:pt x="1155" y="559"/>
                    </a:lnTo>
                    <a:lnTo>
                      <a:pt x="1181" y="565"/>
                    </a:lnTo>
                    <a:lnTo>
                      <a:pt x="1174" y="577"/>
                    </a:lnTo>
                    <a:lnTo>
                      <a:pt x="1195" y="599"/>
                    </a:lnTo>
                    <a:lnTo>
                      <a:pt x="1237" y="607"/>
                    </a:lnTo>
                    <a:lnTo>
                      <a:pt x="1246" y="579"/>
                    </a:lnTo>
                    <a:lnTo>
                      <a:pt x="1246" y="597"/>
                    </a:lnTo>
                    <a:lnTo>
                      <a:pt x="1257" y="594"/>
                    </a:lnTo>
                    <a:lnTo>
                      <a:pt x="1238" y="612"/>
                    </a:lnTo>
                    <a:lnTo>
                      <a:pt x="1191" y="624"/>
                    </a:lnTo>
                    <a:lnTo>
                      <a:pt x="1173" y="645"/>
                    </a:lnTo>
                    <a:lnTo>
                      <a:pt x="1160" y="628"/>
                    </a:lnTo>
                    <a:lnTo>
                      <a:pt x="1206" y="610"/>
                    </a:lnTo>
                    <a:lnTo>
                      <a:pt x="1181" y="611"/>
                    </a:lnTo>
                    <a:lnTo>
                      <a:pt x="1186" y="599"/>
                    </a:lnTo>
                    <a:lnTo>
                      <a:pt x="1146" y="613"/>
                    </a:lnTo>
                    <a:lnTo>
                      <a:pt x="1135" y="604"/>
                    </a:lnTo>
                    <a:lnTo>
                      <a:pt x="1135" y="579"/>
                    </a:lnTo>
                    <a:lnTo>
                      <a:pt x="1109" y="570"/>
                    </a:lnTo>
                    <a:lnTo>
                      <a:pt x="1090" y="612"/>
                    </a:lnTo>
                    <a:lnTo>
                      <a:pt x="1011" y="628"/>
                    </a:lnTo>
                    <a:lnTo>
                      <a:pt x="958" y="641"/>
                    </a:lnTo>
                    <a:lnTo>
                      <a:pt x="947" y="649"/>
                    </a:lnTo>
                    <a:lnTo>
                      <a:pt x="960" y="651"/>
                    </a:lnTo>
                    <a:lnTo>
                      <a:pt x="963" y="657"/>
                    </a:lnTo>
                    <a:lnTo>
                      <a:pt x="897" y="674"/>
                    </a:lnTo>
                    <a:lnTo>
                      <a:pt x="902" y="667"/>
                    </a:lnTo>
                    <a:lnTo>
                      <a:pt x="907" y="661"/>
                    </a:lnTo>
                    <a:lnTo>
                      <a:pt x="908" y="653"/>
                    </a:lnTo>
                    <a:lnTo>
                      <a:pt x="918" y="648"/>
                    </a:lnTo>
                    <a:lnTo>
                      <a:pt x="920" y="612"/>
                    </a:lnTo>
                    <a:lnTo>
                      <a:pt x="931" y="624"/>
                    </a:lnTo>
                    <a:lnTo>
                      <a:pt x="950" y="620"/>
                    </a:lnTo>
                    <a:lnTo>
                      <a:pt x="934" y="599"/>
                    </a:lnTo>
                    <a:lnTo>
                      <a:pt x="877" y="589"/>
                    </a:lnTo>
                    <a:lnTo>
                      <a:pt x="875" y="589"/>
                    </a:lnTo>
                    <a:lnTo>
                      <a:pt x="869" y="560"/>
                    </a:lnTo>
                    <a:lnTo>
                      <a:pt x="857" y="562"/>
                    </a:lnTo>
                    <a:lnTo>
                      <a:pt x="846" y="545"/>
                    </a:lnTo>
                    <a:lnTo>
                      <a:pt x="835" y="544"/>
                    </a:lnTo>
                    <a:lnTo>
                      <a:pt x="835" y="554"/>
                    </a:lnTo>
                    <a:lnTo>
                      <a:pt x="820" y="539"/>
                    </a:lnTo>
                    <a:lnTo>
                      <a:pt x="793" y="560"/>
                    </a:lnTo>
                    <a:lnTo>
                      <a:pt x="721" y="545"/>
                    </a:lnTo>
                    <a:lnTo>
                      <a:pt x="710" y="532"/>
                    </a:lnTo>
                    <a:lnTo>
                      <a:pt x="710" y="539"/>
                    </a:lnTo>
                    <a:lnTo>
                      <a:pt x="283" y="539"/>
                    </a:lnTo>
                    <a:lnTo>
                      <a:pt x="276" y="525"/>
                    </a:lnTo>
                    <a:lnTo>
                      <a:pt x="255" y="520"/>
                    </a:lnTo>
                    <a:lnTo>
                      <a:pt x="255" y="509"/>
                    </a:lnTo>
                    <a:lnTo>
                      <a:pt x="208" y="497"/>
                    </a:lnTo>
                    <a:lnTo>
                      <a:pt x="213" y="490"/>
                    </a:lnTo>
                    <a:lnTo>
                      <a:pt x="202" y="470"/>
                    </a:lnTo>
                    <a:lnTo>
                      <a:pt x="190" y="469"/>
                    </a:lnTo>
                    <a:lnTo>
                      <a:pt x="163" y="428"/>
                    </a:lnTo>
                    <a:lnTo>
                      <a:pt x="169" y="416"/>
                    </a:lnTo>
                    <a:lnTo>
                      <a:pt x="170" y="393"/>
                    </a:lnTo>
                    <a:lnTo>
                      <a:pt x="140" y="381"/>
                    </a:lnTo>
                    <a:lnTo>
                      <a:pt x="86" y="309"/>
                    </a:lnTo>
                    <a:lnTo>
                      <a:pt x="54" y="330"/>
                    </a:lnTo>
                    <a:lnTo>
                      <a:pt x="46" y="321"/>
                    </a:lnTo>
                    <a:lnTo>
                      <a:pt x="44" y="318"/>
                    </a:lnTo>
                    <a:lnTo>
                      <a:pt x="29" y="299"/>
                    </a:lnTo>
                    <a:lnTo>
                      <a:pt x="0" y="299"/>
                    </a:lnTo>
                    <a:close/>
                  </a:path>
                </a:pathLst>
              </a:custGeom>
              <a:solidFill>
                <a:srgbClr val="DDDDDD"/>
              </a:solidFill>
              <a:ln w="3175">
                <a:solidFill>
                  <a:schemeClr val="bg1"/>
                </a:solidFill>
                <a:round/>
                <a:headEnd/>
                <a:tailEnd/>
              </a:ln>
            </p:spPr>
            <p:txBody>
              <a:bodyPr/>
              <a:lstStyle/>
              <a:p>
                <a:endParaRPr lang="en-GB"/>
              </a:p>
            </p:txBody>
          </p:sp>
          <p:sp>
            <p:nvSpPr>
              <p:cNvPr id="61570" name="Freeform 47"/>
              <p:cNvSpPr>
                <a:spLocks/>
              </p:cNvSpPr>
              <p:nvPr/>
            </p:nvSpPr>
            <p:spPr bwMode="gray">
              <a:xfrm>
                <a:off x="1559" y="3161"/>
                <a:ext cx="126" cy="742"/>
              </a:xfrm>
              <a:custGeom>
                <a:avLst/>
                <a:gdLst>
                  <a:gd name="T0" fmla="*/ 0 w 129"/>
                  <a:gd name="T1" fmla="*/ 2147483646 h 646"/>
                  <a:gd name="T2" fmla="*/ 0 w 129"/>
                  <a:gd name="T3" fmla="*/ 2147483646 h 646"/>
                  <a:gd name="T4" fmla="*/ 942438266 w 129"/>
                  <a:gd name="T5" fmla="*/ 2147483646 h 646"/>
                  <a:gd name="T6" fmla="*/ 942438266 w 129"/>
                  <a:gd name="T7" fmla="*/ 2147483646 h 646"/>
                  <a:gd name="T8" fmla="*/ 942438266 w 129"/>
                  <a:gd name="T9" fmla="*/ 2147483646 h 646"/>
                  <a:gd name="T10" fmla="*/ 942438266 w 129"/>
                  <a:gd name="T11" fmla="*/ 2147483646 h 646"/>
                  <a:gd name="T12" fmla="*/ 942438266 w 129"/>
                  <a:gd name="T13" fmla="*/ 2147483646 h 646"/>
                  <a:gd name="T14" fmla="*/ 942438266 w 129"/>
                  <a:gd name="T15" fmla="*/ 2147483646 h 646"/>
                  <a:gd name="T16" fmla="*/ 942438266 w 129"/>
                  <a:gd name="T17" fmla="*/ 2147483646 h 646"/>
                  <a:gd name="T18" fmla="*/ 942438266 w 129"/>
                  <a:gd name="T19" fmla="*/ 2147483646 h 646"/>
                  <a:gd name="T20" fmla="*/ 942438266 w 129"/>
                  <a:gd name="T21" fmla="*/ 2147483646 h 646"/>
                  <a:gd name="T22" fmla="*/ 942438266 w 129"/>
                  <a:gd name="T23" fmla="*/ 2147483646 h 646"/>
                  <a:gd name="T24" fmla="*/ 942438266 w 129"/>
                  <a:gd name="T25" fmla="*/ 2147483646 h 646"/>
                  <a:gd name="T26" fmla="*/ 942438266 w 129"/>
                  <a:gd name="T27" fmla="*/ 0 h 646"/>
                  <a:gd name="T28" fmla="*/ 942438266 w 129"/>
                  <a:gd name="T29" fmla="*/ 2147483646 h 646"/>
                  <a:gd name="T30" fmla="*/ 942438266 w 129"/>
                  <a:gd name="T31" fmla="*/ 2147483646 h 646"/>
                  <a:gd name="T32" fmla="*/ 942438266 w 129"/>
                  <a:gd name="T33" fmla="*/ 2147483646 h 646"/>
                  <a:gd name="T34" fmla="*/ 942438266 w 129"/>
                  <a:gd name="T35" fmla="*/ 2147483646 h 646"/>
                  <a:gd name="T36" fmla="*/ 942438266 w 129"/>
                  <a:gd name="T37" fmla="*/ 2147483646 h 646"/>
                  <a:gd name="T38" fmla="*/ 942438266 w 129"/>
                  <a:gd name="T39" fmla="*/ 2147483646 h 646"/>
                  <a:gd name="T40" fmla="*/ 942438266 w 129"/>
                  <a:gd name="T41" fmla="*/ 2147483646 h 646"/>
                  <a:gd name="T42" fmla="*/ 942438266 w 129"/>
                  <a:gd name="T43" fmla="*/ 2147483646 h 646"/>
                  <a:gd name="T44" fmla="*/ 942438266 w 129"/>
                  <a:gd name="T45" fmla="*/ 2147483646 h 646"/>
                  <a:gd name="T46" fmla="*/ 942438266 w 129"/>
                  <a:gd name="T47" fmla="*/ 2147483646 h 646"/>
                  <a:gd name="T48" fmla="*/ 942438266 w 129"/>
                  <a:gd name="T49" fmla="*/ 2147483646 h 646"/>
                  <a:gd name="T50" fmla="*/ 942438266 w 129"/>
                  <a:gd name="T51" fmla="*/ 2147483646 h 646"/>
                  <a:gd name="T52" fmla="*/ 942438266 w 129"/>
                  <a:gd name="T53" fmla="*/ 2147483646 h 646"/>
                  <a:gd name="T54" fmla="*/ 942438266 w 129"/>
                  <a:gd name="T55" fmla="*/ 2147483646 h 646"/>
                  <a:gd name="T56" fmla="*/ 942438266 w 129"/>
                  <a:gd name="T57" fmla="*/ 2147483646 h 646"/>
                  <a:gd name="T58" fmla="*/ 942438266 w 129"/>
                  <a:gd name="T59" fmla="*/ 2147483646 h 646"/>
                  <a:gd name="T60" fmla="*/ 942438266 w 129"/>
                  <a:gd name="T61" fmla="*/ 2147483646 h 646"/>
                  <a:gd name="T62" fmla="*/ 942438266 w 129"/>
                  <a:gd name="T63" fmla="*/ 2147483646 h 646"/>
                  <a:gd name="T64" fmla="*/ 942438266 w 129"/>
                  <a:gd name="T65" fmla="*/ 2147483646 h 646"/>
                  <a:gd name="T66" fmla="*/ 942438266 w 129"/>
                  <a:gd name="T67" fmla="*/ 2147483646 h 646"/>
                  <a:gd name="T68" fmla="*/ 942438266 w 129"/>
                  <a:gd name="T69" fmla="*/ 2147483646 h 646"/>
                  <a:gd name="T70" fmla="*/ 942438266 w 129"/>
                  <a:gd name="T71" fmla="*/ 2147483646 h 646"/>
                  <a:gd name="T72" fmla="*/ 942438266 w 129"/>
                  <a:gd name="T73" fmla="*/ 2147483646 h 646"/>
                  <a:gd name="T74" fmla="*/ 942438266 w 129"/>
                  <a:gd name="T75" fmla="*/ 2147483646 h 646"/>
                  <a:gd name="T76" fmla="*/ 942438266 w 129"/>
                  <a:gd name="T77" fmla="*/ 2147483646 h 646"/>
                  <a:gd name="T78" fmla="*/ 942438266 w 129"/>
                  <a:gd name="T79" fmla="*/ 2147483646 h 646"/>
                  <a:gd name="T80" fmla="*/ 942438266 w 129"/>
                  <a:gd name="T81" fmla="*/ 2147483646 h 646"/>
                  <a:gd name="T82" fmla="*/ 942438266 w 129"/>
                  <a:gd name="T83" fmla="*/ 2147483646 h 646"/>
                  <a:gd name="T84" fmla="*/ 942438266 w 129"/>
                  <a:gd name="T85" fmla="*/ 2147483646 h 646"/>
                  <a:gd name="T86" fmla="*/ 942438266 w 129"/>
                  <a:gd name="T87" fmla="*/ 2147483646 h 646"/>
                  <a:gd name="T88" fmla="*/ 942438266 w 129"/>
                  <a:gd name="T89" fmla="*/ 2147483646 h 646"/>
                  <a:gd name="T90" fmla="*/ 942438266 w 129"/>
                  <a:gd name="T91" fmla="*/ 2147483646 h 646"/>
                  <a:gd name="T92" fmla="*/ 942438266 w 129"/>
                  <a:gd name="T93" fmla="*/ 2147483646 h 646"/>
                  <a:gd name="T94" fmla="*/ 942438266 w 129"/>
                  <a:gd name="T95" fmla="*/ 2147483646 h 646"/>
                  <a:gd name="T96" fmla="*/ 0 w 129"/>
                  <a:gd name="T97" fmla="*/ 2147483646 h 64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29"/>
                  <a:gd name="T148" fmla="*/ 0 h 646"/>
                  <a:gd name="T149" fmla="*/ 129 w 129"/>
                  <a:gd name="T150" fmla="*/ 646 h 64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29" h="646">
                    <a:moveTo>
                      <a:pt x="0" y="505"/>
                    </a:moveTo>
                    <a:lnTo>
                      <a:pt x="0" y="505"/>
                    </a:lnTo>
                    <a:lnTo>
                      <a:pt x="12" y="488"/>
                    </a:lnTo>
                    <a:lnTo>
                      <a:pt x="28" y="500"/>
                    </a:lnTo>
                    <a:lnTo>
                      <a:pt x="45" y="468"/>
                    </a:lnTo>
                    <a:lnTo>
                      <a:pt x="39" y="454"/>
                    </a:lnTo>
                    <a:lnTo>
                      <a:pt x="52" y="408"/>
                    </a:lnTo>
                    <a:lnTo>
                      <a:pt x="27" y="404"/>
                    </a:lnTo>
                    <a:lnTo>
                      <a:pt x="31" y="330"/>
                    </a:lnTo>
                    <a:lnTo>
                      <a:pt x="63" y="253"/>
                    </a:lnTo>
                    <a:lnTo>
                      <a:pt x="63" y="187"/>
                    </a:lnTo>
                    <a:lnTo>
                      <a:pt x="85" y="65"/>
                    </a:lnTo>
                    <a:lnTo>
                      <a:pt x="78" y="11"/>
                    </a:lnTo>
                    <a:lnTo>
                      <a:pt x="94" y="0"/>
                    </a:lnTo>
                    <a:lnTo>
                      <a:pt x="109" y="27"/>
                    </a:lnTo>
                    <a:lnTo>
                      <a:pt x="119" y="84"/>
                    </a:lnTo>
                    <a:lnTo>
                      <a:pt x="129" y="85"/>
                    </a:lnTo>
                    <a:lnTo>
                      <a:pt x="128" y="105"/>
                    </a:lnTo>
                    <a:lnTo>
                      <a:pt x="112" y="113"/>
                    </a:lnTo>
                    <a:lnTo>
                      <a:pt x="112" y="151"/>
                    </a:lnTo>
                    <a:lnTo>
                      <a:pt x="94" y="172"/>
                    </a:lnTo>
                    <a:lnTo>
                      <a:pt x="79" y="225"/>
                    </a:lnTo>
                    <a:lnTo>
                      <a:pt x="90" y="276"/>
                    </a:lnTo>
                    <a:lnTo>
                      <a:pt x="70" y="319"/>
                    </a:lnTo>
                    <a:lnTo>
                      <a:pt x="55" y="425"/>
                    </a:lnTo>
                    <a:lnTo>
                      <a:pt x="66" y="464"/>
                    </a:lnTo>
                    <a:lnTo>
                      <a:pt x="57" y="468"/>
                    </a:lnTo>
                    <a:lnTo>
                      <a:pt x="62" y="501"/>
                    </a:lnTo>
                    <a:lnTo>
                      <a:pt x="35" y="573"/>
                    </a:lnTo>
                    <a:lnTo>
                      <a:pt x="38" y="584"/>
                    </a:lnTo>
                    <a:lnTo>
                      <a:pt x="51" y="582"/>
                    </a:lnTo>
                    <a:lnTo>
                      <a:pt x="55" y="608"/>
                    </a:lnTo>
                    <a:lnTo>
                      <a:pt x="112" y="614"/>
                    </a:lnTo>
                    <a:lnTo>
                      <a:pt x="74" y="625"/>
                    </a:lnTo>
                    <a:lnTo>
                      <a:pt x="70" y="646"/>
                    </a:lnTo>
                    <a:lnTo>
                      <a:pt x="54" y="640"/>
                    </a:lnTo>
                    <a:lnTo>
                      <a:pt x="72" y="627"/>
                    </a:lnTo>
                    <a:lnTo>
                      <a:pt x="45" y="621"/>
                    </a:lnTo>
                    <a:lnTo>
                      <a:pt x="41" y="598"/>
                    </a:lnTo>
                    <a:lnTo>
                      <a:pt x="34" y="609"/>
                    </a:lnTo>
                    <a:lnTo>
                      <a:pt x="24" y="589"/>
                    </a:lnTo>
                    <a:lnTo>
                      <a:pt x="30" y="582"/>
                    </a:lnTo>
                    <a:lnTo>
                      <a:pt x="17" y="572"/>
                    </a:lnTo>
                    <a:lnTo>
                      <a:pt x="27" y="560"/>
                    </a:lnTo>
                    <a:lnTo>
                      <a:pt x="18" y="528"/>
                    </a:lnTo>
                    <a:lnTo>
                      <a:pt x="38" y="532"/>
                    </a:lnTo>
                    <a:lnTo>
                      <a:pt x="18" y="516"/>
                    </a:lnTo>
                    <a:lnTo>
                      <a:pt x="23" y="504"/>
                    </a:lnTo>
                    <a:lnTo>
                      <a:pt x="0" y="505"/>
                    </a:lnTo>
                    <a:close/>
                  </a:path>
                </a:pathLst>
              </a:custGeom>
              <a:solidFill>
                <a:srgbClr val="DDDDDD"/>
              </a:solidFill>
              <a:ln w="3175">
                <a:solidFill>
                  <a:schemeClr val="bg1"/>
                </a:solidFill>
                <a:round/>
                <a:headEnd/>
                <a:tailEnd/>
              </a:ln>
            </p:spPr>
            <p:txBody>
              <a:bodyPr/>
              <a:lstStyle/>
              <a:p>
                <a:endParaRPr lang="en-GB"/>
              </a:p>
            </p:txBody>
          </p:sp>
          <p:sp>
            <p:nvSpPr>
              <p:cNvPr id="61571" name="Freeform 48"/>
              <p:cNvSpPr>
                <a:spLocks/>
              </p:cNvSpPr>
              <p:nvPr/>
            </p:nvSpPr>
            <p:spPr bwMode="gray">
              <a:xfrm>
                <a:off x="1382" y="2581"/>
                <a:ext cx="60" cy="75"/>
              </a:xfrm>
              <a:custGeom>
                <a:avLst/>
                <a:gdLst>
                  <a:gd name="T0" fmla="*/ 0 w 62"/>
                  <a:gd name="T1" fmla="*/ 2147483646 h 65"/>
                  <a:gd name="T2" fmla="*/ 0 w 62"/>
                  <a:gd name="T3" fmla="*/ 2147483646 h 65"/>
                  <a:gd name="T4" fmla="*/ 681571222 w 62"/>
                  <a:gd name="T5" fmla="*/ 2147483646 h 65"/>
                  <a:gd name="T6" fmla="*/ 681571222 w 62"/>
                  <a:gd name="T7" fmla="*/ 2147483646 h 65"/>
                  <a:gd name="T8" fmla="*/ 681571222 w 62"/>
                  <a:gd name="T9" fmla="*/ 0 h 65"/>
                  <a:gd name="T10" fmla="*/ 681571222 w 62"/>
                  <a:gd name="T11" fmla="*/ 2147483646 h 65"/>
                  <a:gd name="T12" fmla="*/ 0 w 62"/>
                  <a:gd name="T13" fmla="*/ 2147483646 h 65"/>
                  <a:gd name="T14" fmla="*/ 0 60000 65536"/>
                  <a:gd name="T15" fmla="*/ 0 60000 65536"/>
                  <a:gd name="T16" fmla="*/ 0 60000 65536"/>
                  <a:gd name="T17" fmla="*/ 0 60000 65536"/>
                  <a:gd name="T18" fmla="*/ 0 60000 65536"/>
                  <a:gd name="T19" fmla="*/ 0 60000 65536"/>
                  <a:gd name="T20" fmla="*/ 0 60000 65536"/>
                  <a:gd name="T21" fmla="*/ 0 w 62"/>
                  <a:gd name="T22" fmla="*/ 0 h 65"/>
                  <a:gd name="T23" fmla="*/ 62 w 62"/>
                  <a:gd name="T24" fmla="*/ 65 h 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2" h="65">
                    <a:moveTo>
                      <a:pt x="0" y="33"/>
                    </a:moveTo>
                    <a:lnTo>
                      <a:pt x="0" y="33"/>
                    </a:lnTo>
                    <a:lnTo>
                      <a:pt x="25" y="63"/>
                    </a:lnTo>
                    <a:lnTo>
                      <a:pt x="57" y="65"/>
                    </a:lnTo>
                    <a:lnTo>
                      <a:pt x="62" y="0"/>
                    </a:lnTo>
                    <a:lnTo>
                      <a:pt x="40" y="4"/>
                    </a:lnTo>
                    <a:lnTo>
                      <a:pt x="0" y="33"/>
                    </a:lnTo>
                    <a:close/>
                  </a:path>
                </a:pathLst>
              </a:custGeom>
              <a:solidFill>
                <a:srgbClr val="DDDDDD"/>
              </a:solidFill>
              <a:ln w="3175">
                <a:solidFill>
                  <a:schemeClr val="bg1"/>
                </a:solidFill>
                <a:round/>
                <a:headEnd/>
                <a:tailEnd/>
              </a:ln>
            </p:spPr>
            <p:txBody>
              <a:bodyPr/>
              <a:lstStyle/>
              <a:p>
                <a:endParaRPr lang="en-GB"/>
              </a:p>
            </p:txBody>
          </p:sp>
          <p:sp>
            <p:nvSpPr>
              <p:cNvPr id="61572" name="Freeform 49"/>
              <p:cNvSpPr>
                <a:spLocks/>
              </p:cNvSpPr>
              <p:nvPr/>
            </p:nvSpPr>
            <p:spPr bwMode="gray">
              <a:xfrm>
                <a:off x="1596" y="2631"/>
                <a:ext cx="204" cy="204"/>
              </a:xfrm>
              <a:custGeom>
                <a:avLst/>
                <a:gdLst>
                  <a:gd name="T0" fmla="*/ 0 w 207"/>
                  <a:gd name="T1" fmla="*/ 2147483646 h 178"/>
                  <a:gd name="T2" fmla="*/ 0 w 207"/>
                  <a:gd name="T3" fmla="*/ 2147483646 h 178"/>
                  <a:gd name="T4" fmla="*/ 1288305436 w 207"/>
                  <a:gd name="T5" fmla="*/ 2147483646 h 178"/>
                  <a:gd name="T6" fmla="*/ 1288305436 w 207"/>
                  <a:gd name="T7" fmla="*/ 2147483646 h 178"/>
                  <a:gd name="T8" fmla="*/ 1288305436 w 207"/>
                  <a:gd name="T9" fmla="*/ 2147483646 h 178"/>
                  <a:gd name="T10" fmla="*/ 1288305436 w 207"/>
                  <a:gd name="T11" fmla="*/ 2147483646 h 178"/>
                  <a:gd name="T12" fmla="*/ 1288305436 w 207"/>
                  <a:gd name="T13" fmla="*/ 2147483646 h 178"/>
                  <a:gd name="T14" fmla="*/ 1288305436 w 207"/>
                  <a:gd name="T15" fmla="*/ 2147483646 h 178"/>
                  <a:gd name="T16" fmla="*/ 1288305436 w 207"/>
                  <a:gd name="T17" fmla="*/ 2147483646 h 178"/>
                  <a:gd name="T18" fmla="*/ 1288305436 w 207"/>
                  <a:gd name="T19" fmla="*/ 2147483646 h 178"/>
                  <a:gd name="T20" fmla="*/ 1288305436 w 207"/>
                  <a:gd name="T21" fmla="*/ 2147483646 h 178"/>
                  <a:gd name="T22" fmla="*/ 1288305436 w 207"/>
                  <a:gd name="T23" fmla="*/ 2147483646 h 178"/>
                  <a:gd name="T24" fmla="*/ 1288305436 w 207"/>
                  <a:gd name="T25" fmla="*/ 2147483646 h 178"/>
                  <a:gd name="T26" fmla="*/ 1288305436 w 207"/>
                  <a:gd name="T27" fmla="*/ 2147483646 h 178"/>
                  <a:gd name="T28" fmla="*/ 1288305436 w 207"/>
                  <a:gd name="T29" fmla="*/ 2147483646 h 178"/>
                  <a:gd name="T30" fmla="*/ 1288305436 w 207"/>
                  <a:gd name="T31" fmla="*/ 2147483646 h 178"/>
                  <a:gd name="T32" fmla="*/ 1288305436 w 207"/>
                  <a:gd name="T33" fmla="*/ 2147483646 h 178"/>
                  <a:gd name="T34" fmla="*/ 1288305436 w 207"/>
                  <a:gd name="T35" fmla="*/ 2147483646 h 178"/>
                  <a:gd name="T36" fmla="*/ 1288305436 w 207"/>
                  <a:gd name="T37" fmla="*/ 2147483646 h 178"/>
                  <a:gd name="T38" fmla="*/ 1288305436 w 207"/>
                  <a:gd name="T39" fmla="*/ 2147483646 h 178"/>
                  <a:gd name="T40" fmla="*/ 1288305436 w 207"/>
                  <a:gd name="T41" fmla="*/ 2147483646 h 178"/>
                  <a:gd name="T42" fmla="*/ 1288305436 w 207"/>
                  <a:gd name="T43" fmla="*/ 2147483646 h 178"/>
                  <a:gd name="T44" fmla="*/ 1288305436 w 207"/>
                  <a:gd name="T45" fmla="*/ 2147483646 h 178"/>
                  <a:gd name="T46" fmla="*/ 1288305436 w 207"/>
                  <a:gd name="T47" fmla="*/ 0 h 178"/>
                  <a:gd name="T48" fmla="*/ 1288305436 w 207"/>
                  <a:gd name="T49" fmla="*/ 2147483646 h 178"/>
                  <a:gd name="T50" fmla="*/ 1288305436 w 207"/>
                  <a:gd name="T51" fmla="*/ 2147483646 h 178"/>
                  <a:gd name="T52" fmla="*/ 1288305436 w 207"/>
                  <a:gd name="T53" fmla="*/ 2147483646 h 178"/>
                  <a:gd name="T54" fmla="*/ 1288305436 w 207"/>
                  <a:gd name="T55" fmla="*/ 2147483646 h 178"/>
                  <a:gd name="T56" fmla="*/ 1288305436 w 207"/>
                  <a:gd name="T57" fmla="*/ 2147483646 h 178"/>
                  <a:gd name="T58" fmla="*/ 1288305436 w 207"/>
                  <a:gd name="T59" fmla="*/ 2147483646 h 178"/>
                  <a:gd name="T60" fmla="*/ 0 w 207"/>
                  <a:gd name="T61" fmla="*/ 2147483646 h 17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07"/>
                  <a:gd name="T94" fmla="*/ 0 h 178"/>
                  <a:gd name="T95" fmla="*/ 207 w 207"/>
                  <a:gd name="T96" fmla="*/ 178 h 17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07" h="178">
                    <a:moveTo>
                      <a:pt x="0" y="50"/>
                    </a:moveTo>
                    <a:lnTo>
                      <a:pt x="0" y="50"/>
                    </a:lnTo>
                    <a:lnTo>
                      <a:pt x="19" y="80"/>
                    </a:lnTo>
                    <a:lnTo>
                      <a:pt x="50" y="85"/>
                    </a:lnTo>
                    <a:lnTo>
                      <a:pt x="58" y="96"/>
                    </a:lnTo>
                    <a:lnTo>
                      <a:pt x="89" y="94"/>
                    </a:lnTo>
                    <a:lnTo>
                      <a:pt x="84" y="148"/>
                    </a:lnTo>
                    <a:lnTo>
                      <a:pt x="97" y="171"/>
                    </a:lnTo>
                    <a:lnTo>
                      <a:pt x="116" y="178"/>
                    </a:lnTo>
                    <a:lnTo>
                      <a:pt x="153" y="157"/>
                    </a:lnTo>
                    <a:lnTo>
                      <a:pt x="139" y="153"/>
                    </a:lnTo>
                    <a:lnTo>
                      <a:pt x="130" y="124"/>
                    </a:lnTo>
                    <a:lnTo>
                      <a:pt x="157" y="130"/>
                    </a:lnTo>
                    <a:lnTo>
                      <a:pt x="195" y="111"/>
                    </a:lnTo>
                    <a:lnTo>
                      <a:pt x="186" y="96"/>
                    </a:lnTo>
                    <a:lnTo>
                      <a:pt x="198" y="84"/>
                    </a:lnTo>
                    <a:lnTo>
                      <a:pt x="192" y="73"/>
                    </a:lnTo>
                    <a:lnTo>
                      <a:pt x="207" y="62"/>
                    </a:lnTo>
                    <a:lnTo>
                      <a:pt x="188" y="59"/>
                    </a:lnTo>
                    <a:lnTo>
                      <a:pt x="188" y="46"/>
                    </a:lnTo>
                    <a:lnTo>
                      <a:pt x="159" y="31"/>
                    </a:lnTo>
                    <a:lnTo>
                      <a:pt x="172" y="26"/>
                    </a:lnTo>
                    <a:lnTo>
                      <a:pt x="81" y="29"/>
                    </a:lnTo>
                    <a:lnTo>
                      <a:pt x="51" y="0"/>
                    </a:lnTo>
                    <a:lnTo>
                      <a:pt x="52" y="14"/>
                    </a:lnTo>
                    <a:lnTo>
                      <a:pt x="27" y="24"/>
                    </a:lnTo>
                    <a:lnTo>
                      <a:pt x="34" y="46"/>
                    </a:lnTo>
                    <a:lnTo>
                      <a:pt x="25" y="53"/>
                    </a:lnTo>
                    <a:lnTo>
                      <a:pt x="19" y="34"/>
                    </a:lnTo>
                    <a:lnTo>
                      <a:pt x="28" y="8"/>
                    </a:lnTo>
                    <a:lnTo>
                      <a:pt x="0" y="50"/>
                    </a:lnTo>
                    <a:close/>
                  </a:path>
                </a:pathLst>
              </a:custGeom>
              <a:solidFill>
                <a:srgbClr val="DDDDDD"/>
              </a:solidFill>
              <a:ln w="3175">
                <a:solidFill>
                  <a:schemeClr val="bg1"/>
                </a:solidFill>
                <a:round/>
                <a:headEnd/>
                <a:tailEnd/>
              </a:ln>
            </p:spPr>
            <p:txBody>
              <a:bodyPr/>
              <a:lstStyle/>
              <a:p>
                <a:endParaRPr lang="en-GB"/>
              </a:p>
            </p:txBody>
          </p:sp>
          <p:sp>
            <p:nvSpPr>
              <p:cNvPr id="61573" name="Freeform 50"/>
              <p:cNvSpPr>
                <a:spLocks/>
              </p:cNvSpPr>
              <p:nvPr/>
            </p:nvSpPr>
            <p:spPr bwMode="gray">
              <a:xfrm>
                <a:off x="815" y="1897"/>
                <a:ext cx="874" cy="498"/>
              </a:xfrm>
              <a:custGeom>
                <a:avLst/>
                <a:gdLst>
                  <a:gd name="T0" fmla="*/ 0 w 891"/>
                  <a:gd name="T1" fmla="*/ 2147483646 h 434"/>
                  <a:gd name="T2" fmla="*/ 1094222415 w 891"/>
                  <a:gd name="T3" fmla="*/ 2147483646 h 434"/>
                  <a:gd name="T4" fmla="*/ 1094222415 w 891"/>
                  <a:gd name="T5" fmla="*/ 2147483646 h 434"/>
                  <a:gd name="T6" fmla="*/ 1094222415 w 891"/>
                  <a:gd name="T7" fmla="*/ 2147483646 h 434"/>
                  <a:gd name="T8" fmla="*/ 1094222415 w 891"/>
                  <a:gd name="T9" fmla="*/ 2147483646 h 434"/>
                  <a:gd name="T10" fmla="*/ 1094222415 w 891"/>
                  <a:gd name="T11" fmla="*/ 2147483646 h 434"/>
                  <a:gd name="T12" fmla="*/ 1094222415 w 891"/>
                  <a:gd name="T13" fmla="*/ 2147483646 h 434"/>
                  <a:gd name="T14" fmla="*/ 1094222415 w 891"/>
                  <a:gd name="T15" fmla="*/ 2147483646 h 434"/>
                  <a:gd name="T16" fmla="*/ 1094222415 w 891"/>
                  <a:gd name="T17" fmla="*/ 2147483646 h 434"/>
                  <a:gd name="T18" fmla="*/ 1094222415 w 891"/>
                  <a:gd name="T19" fmla="*/ 2147483646 h 434"/>
                  <a:gd name="T20" fmla="*/ 1094222415 w 891"/>
                  <a:gd name="T21" fmla="*/ 2147483646 h 434"/>
                  <a:gd name="T22" fmla="*/ 1094222415 w 891"/>
                  <a:gd name="T23" fmla="*/ 2147483646 h 434"/>
                  <a:gd name="T24" fmla="*/ 1094222415 w 891"/>
                  <a:gd name="T25" fmla="*/ 2147483646 h 434"/>
                  <a:gd name="T26" fmla="*/ 1094222415 w 891"/>
                  <a:gd name="T27" fmla="*/ 2147483646 h 434"/>
                  <a:gd name="T28" fmla="*/ 1094222415 w 891"/>
                  <a:gd name="T29" fmla="*/ 2147483646 h 434"/>
                  <a:gd name="T30" fmla="*/ 1094222415 w 891"/>
                  <a:gd name="T31" fmla="*/ 2147483646 h 434"/>
                  <a:gd name="T32" fmla="*/ 1094222415 w 891"/>
                  <a:gd name="T33" fmla="*/ 2147483646 h 434"/>
                  <a:gd name="T34" fmla="*/ 1094222415 w 891"/>
                  <a:gd name="T35" fmla="*/ 2147483646 h 434"/>
                  <a:gd name="T36" fmla="*/ 1094222415 w 891"/>
                  <a:gd name="T37" fmla="*/ 2147483646 h 434"/>
                  <a:gd name="T38" fmla="*/ 1094222415 w 891"/>
                  <a:gd name="T39" fmla="*/ 2147483646 h 434"/>
                  <a:gd name="T40" fmla="*/ 1094222415 w 891"/>
                  <a:gd name="T41" fmla="*/ 2147483646 h 434"/>
                  <a:gd name="T42" fmla="*/ 1094222415 w 891"/>
                  <a:gd name="T43" fmla="*/ 2147483646 h 434"/>
                  <a:gd name="T44" fmla="*/ 1094222415 w 891"/>
                  <a:gd name="T45" fmla="*/ 2147483646 h 434"/>
                  <a:gd name="T46" fmla="*/ 1094222415 w 891"/>
                  <a:gd name="T47" fmla="*/ 2147483646 h 434"/>
                  <a:gd name="T48" fmla="*/ 1094222415 w 891"/>
                  <a:gd name="T49" fmla="*/ 2147483646 h 434"/>
                  <a:gd name="T50" fmla="*/ 1094222415 w 891"/>
                  <a:gd name="T51" fmla="*/ 2147483646 h 434"/>
                  <a:gd name="T52" fmla="*/ 1094222415 w 891"/>
                  <a:gd name="T53" fmla="*/ 2147483646 h 434"/>
                  <a:gd name="T54" fmla="*/ 1094222415 w 891"/>
                  <a:gd name="T55" fmla="*/ 2147483646 h 434"/>
                  <a:gd name="T56" fmla="*/ 1094222415 w 891"/>
                  <a:gd name="T57" fmla="*/ 2147483646 h 434"/>
                  <a:gd name="T58" fmla="*/ 1094222415 w 891"/>
                  <a:gd name="T59" fmla="*/ 2147483646 h 434"/>
                  <a:gd name="T60" fmla="*/ 1094222415 w 891"/>
                  <a:gd name="T61" fmla="*/ 2147483646 h 434"/>
                  <a:gd name="T62" fmla="*/ 1094222415 w 891"/>
                  <a:gd name="T63" fmla="*/ 2147483646 h 434"/>
                  <a:gd name="T64" fmla="*/ 1094222415 w 891"/>
                  <a:gd name="T65" fmla="*/ 2147483646 h 434"/>
                  <a:gd name="T66" fmla="*/ 1094222415 w 891"/>
                  <a:gd name="T67" fmla="*/ 2147483646 h 434"/>
                  <a:gd name="T68" fmla="*/ 1094222415 w 891"/>
                  <a:gd name="T69" fmla="*/ 2147483646 h 434"/>
                  <a:gd name="T70" fmla="*/ 1094222415 w 891"/>
                  <a:gd name="T71" fmla="*/ 2147483646 h 434"/>
                  <a:gd name="T72" fmla="*/ 1094222415 w 891"/>
                  <a:gd name="T73" fmla="*/ 2147483646 h 434"/>
                  <a:gd name="T74" fmla="*/ 1094222415 w 891"/>
                  <a:gd name="T75" fmla="*/ 2147483646 h 434"/>
                  <a:gd name="T76" fmla="*/ 1094222415 w 891"/>
                  <a:gd name="T77" fmla="*/ 2147483646 h 434"/>
                  <a:gd name="T78" fmla="*/ 1094222415 w 891"/>
                  <a:gd name="T79" fmla="*/ 2147483646 h 434"/>
                  <a:gd name="T80" fmla="*/ 1094222415 w 891"/>
                  <a:gd name="T81" fmla="*/ 2147483646 h 434"/>
                  <a:gd name="T82" fmla="*/ 1094222415 w 891"/>
                  <a:gd name="T83" fmla="*/ 2147483646 h 434"/>
                  <a:gd name="T84" fmla="*/ 1094222415 w 891"/>
                  <a:gd name="T85" fmla="*/ 2147483646 h 434"/>
                  <a:gd name="T86" fmla="*/ 1094222415 w 891"/>
                  <a:gd name="T87" fmla="*/ 2147483646 h 434"/>
                  <a:gd name="T88" fmla="*/ 1094222415 w 891"/>
                  <a:gd name="T89" fmla="*/ 2147483646 h 434"/>
                  <a:gd name="T90" fmla="*/ 1094222415 w 891"/>
                  <a:gd name="T91" fmla="*/ 2147483646 h 434"/>
                  <a:gd name="T92" fmla="*/ 1094222415 w 891"/>
                  <a:gd name="T93" fmla="*/ 2147483646 h 434"/>
                  <a:gd name="T94" fmla="*/ 1094222415 w 891"/>
                  <a:gd name="T95" fmla="*/ 2147483646 h 43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91"/>
                  <a:gd name="T145" fmla="*/ 0 h 434"/>
                  <a:gd name="T146" fmla="*/ 891 w 891"/>
                  <a:gd name="T147" fmla="*/ 434 h 43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91" h="434">
                    <a:moveTo>
                      <a:pt x="0" y="23"/>
                    </a:moveTo>
                    <a:lnTo>
                      <a:pt x="0" y="23"/>
                    </a:lnTo>
                    <a:lnTo>
                      <a:pt x="8" y="59"/>
                    </a:lnTo>
                    <a:lnTo>
                      <a:pt x="21" y="62"/>
                    </a:lnTo>
                    <a:lnTo>
                      <a:pt x="12" y="65"/>
                    </a:lnTo>
                    <a:lnTo>
                      <a:pt x="4" y="170"/>
                    </a:lnTo>
                    <a:lnTo>
                      <a:pt x="27" y="213"/>
                    </a:lnTo>
                    <a:lnTo>
                      <a:pt x="41" y="213"/>
                    </a:lnTo>
                    <a:lnTo>
                      <a:pt x="36" y="229"/>
                    </a:lnTo>
                    <a:lnTo>
                      <a:pt x="64" y="274"/>
                    </a:lnTo>
                    <a:lnTo>
                      <a:pt x="94" y="284"/>
                    </a:lnTo>
                    <a:lnTo>
                      <a:pt x="117" y="310"/>
                    </a:lnTo>
                    <a:lnTo>
                      <a:pt x="153" y="307"/>
                    </a:lnTo>
                    <a:lnTo>
                      <a:pt x="211" y="332"/>
                    </a:lnTo>
                    <a:lnTo>
                      <a:pt x="281" y="324"/>
                    </a:lnTo>
                    <a:lnTo>
                      <a:pt x="324" y="370"/>
                    </a:lnTo>
                    <a:lnTo>
                      <a:pt x="357" y="358"/>
                    </a:lnTo>
                    <a:lnTo>
                      <a:pt x="395" y="413"/>
                    </a:lnTo>
                    <a:lnTo>
                      <a:pt x="427" y="423"/>
                    </a:lnTo>
                    <a:lnTo>
                      <a:pt x="423" y="393"/>
                    </a:lnTo>
                    <a:lnTo>
                      <a:pt x="455" y="372"/>
                    </a:lnTo>
                    <a:lnTo>
                      <a:pt x="458" y="359"/>
                    </a:lnTo>
                    <a:lnTo>
                      <a:pt x="505" y="358"/>
                    </a:lnTo>
                    <a:lnTo>
                      <a:pt x="545" y="370"/>
                    </a:lnTo>
                    <a:lnTo>
                      <a:pt x="545" y="351"/>
                    </a:lnTo>
                    <a:lnTo>
                      <a:pt x="529" y="348"/>
                    </a:lnTo>
                    <a:lnTo>
                      <a:pt x="563" y="348"/>
                    </a:lnTo>
                    <a:lnTo>
                      <a:pt x="565" y="339"/>
                    </a:lnTo>
                    <a:lnTo>
                      <a:pt x="567" y="350"/>
                    </a:lnTo>
                    <a:lnTo>
                      <a:pt x="630" y="354"/>
                    </a:lnTo>
                    <a:lnTo>
                      <a:pt x="648" y="369"/>
                    </a:lnTo>
                    <a:lnTo>
                      <a:pt x="650" y="397"/>
                    </a:lnTo>
                    <a:lnTo>
                      <a:pt x="669" y="434"/>
                    </a:lnTo>
                    <a:lnTo>
                      <a:pt x="683" y="433"/>
                    </a:lnTo>
                    <a:lnTo>
                      <a:pt x="688" y="405"/>
                    </a:lnTo>
                    <a:lnTo>
                      <a:pt x="666" y="339"/>
                    </a:lnTo>
                    <a:lnTo>
                      <a:pt x="679" y="310"/>
                    </a:lnTo>
                    <a:lnTo>
                      <a:pt x="758" y="257"/>
                    </a:lnTo>
                    <a:lnTo>
                      <a:pt x="743" y="251"/>
                    </a:lnTo>
                    <a:lnTo>
                      <a:pt x="756" y="248"/>
                    </a:lnTo>
                    <a:lnTo>
                      <a:pt x="746" y="230"/>
                    </a:lnTo>
                    <a:lnTo>
                      <a:pt x="749" y="215"/>
                    </a:lnTo>
                    <a:lnTo>
                      <a:pt x="732" y="202"/>
                    </a:lnTo>
                    <a:lnTo>
                      <a:pt x="749" y="212"/>
                    </a:lnTo>
                    <a:lnTo>
                      <a:pt x="743" y="193"/>
                    </a:lnTo>
                    <a:lnTo>
                      <a:pt x="754" y="186"/>
                    </a:lnTo>
                    <a:lnTo>
                      <a:pt x="756" y="229"/>
                    </a:lnTo>
                    <a:lnTo>
                      <a:pt x="769" y="203"/>
                    </a:lnTo>
                    <a:lnTo>
                      <a:pt x="761" y="184"/>
                    </a:lnTo>
                    <a:lnTo>
                      <a:pt x="770" y="196"/>
                    </a:lnTo>
                    <a:lnTo>
                      <a:pt x="785" y="162"/>
                    </a:lnTo>
                    <a:lnTo>
                      <a:pt x="848" y="147"/>
                    </a:lnTo>
                    <a:lnTo>
                      <a:pt x="832" y="136"/>
                    </a:lnTo>
                    <a:lnTo>
                      <a:pt x="843" y="111"/>
                    </a:lnTo>
                    <a:lnTo>
                      <a:pt x="890" y="92"/>
                    </a:lnTo>
                    <a:lnTo>
                      <a:pt x="891" y="81"/>
                    </a:lnTo>
                    <a:lnTo>
                      <a:pt x="880" y="72"/>
                    </a:lnTo>
                    <a:lnTo>
                      <a:pt x="880" y="47"/>
                    </a:lnTo>
                    <a:lnTo>
                      <a:pt x="854" y="38"/>
                    </a:lnTo>
                    <a:lnTo>
                      <a:pt x="835" y="80"/>
                    </a:lnTo>
                    <a:lnTo>
                      <a:pt x="756" y="96"/>
                    </a:lnTo>
                    <a:lnTo>
                      <a:pt x="751" y="112"/>
                    </a:lnTo>
                    <a:lnTo>
                      <a:pt x="705" y="119"/>
                    </a:lnTo>
                    <a:lnTo>
                      <a:pt x="708" y="125"/>
                    </a:lnTo>
                    <a:lnTo>
                      <a:pt x="663" y="150"/>
                    </a:lnTo>
                    <a:lnTo>
                      <a:pt x="644" y="149"/>
                    </a:lnTo>
                    <a:lnTo>
                      <a:pt x="642" y="142"/>
                    </a:lnTo>
                    <a:lnTo>
                      <a:pt x="647" y="135"/>
                    </a:lnTo>
                    <a:lnTo>
                      <a:pt x="652" y="129"/>
                    </a:lnTo>
                    <a:lnTo>
                      <a:pt x="653" y="121"/>
                    </a:lnTo>
                    <a:lnTo>
                      <a:pt x="647" y="103"/>
                    </a:lnTo>
                    <a:lnTo>
                      <a:pt x="630" y="109"/>
                    </a:lnTo>
                    <a:lnTo>
                      <a:pt x="636" y="80"/>
                    </a:lnTo>
                    <a:lnTo>
                      <a:pt x="612" y="72"/>
                    </a:lnTo>
                    <a:lnTo>
                      <a:pt x="594" y="92"/>
                    </a:lnTo>
                    <a:lnTo>
                      <a:pt x="587" y="143"/>
                    </a:lnTo>
                    <a:lnTo>
                      <a:pt x="572" y="144"/>
                    </a:lnTo>
                    <a:lnTo>
                      <a:pt x="568" y="120"/>
                    </a:lnTo>
                    <a:lnTo>
                      <a:pt x="580" y="81"/>
                    </a:lnTo>
                    <a:lnTo>
                      <a:pt x="569" y="88"/>
                    </a:lnTo>
                    <a:lnTo>
                      <a:pt x="588" y="68"/>
                    </a:lnTo>
                    <a:lnTo>
                      <a:pt x="629" y="67"/>
                    </a:lnTo>
                    <a:lnTo>
                      <a:pt x="622" y="57"/>
                    </a:lnTo>
                    <a:lnTo>
                      <a:pt x="620" y="57"/>
                    </a:lnTo>
                    <a:lnTo>
                      <a:pt x="559" y="51"/>
                    </a:lnTo>
                    <a:lnTo>
                      <a:pt x="569" y="38"/>
                    </a:lnTo>
                    <a:lnTo>
                      <a:pt x="532" y="54"/>
                    </a:lnTo>
                    <a:lnTo>
                      <a:pt x="505" y="54"/>
                    </a:lnTo>
                    <a:lnTo>
                      <a:pt x="538" y="28"/>
                    </a:lnTo>
                    <a:lnTo>
                      <a:pt x="466" y="13"/>
                    </a:lnTo>
                    <a:lnTo>
                      <a:pt x="455" y="0"/>
                    </a:lnTo>
                    <a:lnTo>
                      <a:pt x="455" y="7"/>
                    </a:lnTo>
                    <a:lnTo>
                      <a:pt x="28" y="7"/>
                    </a:lnTo>
                    <a:lnTo>
                      <a:pt x="36" y="26"/>
                    </a:lnTo>
                    <a:lnTo>
                      <a:pt x="27" y="38"/>
                    </a:lnTo>
                    <a:lnTo>
                      <a:pt x="30" y="24"/>
                    </a:lnTo>
                    <a:lnTo>
                      <a:pt x="0" y="23"/>
                    </a:lnTo>
                    <a:close/>
                  </a:path>
                </a:pathLst>
              </a:custGeom>
              <a:solidFill>
                <a:srgbClr val="DDDDDD"/>
              </a:solidFill>
              <a:ln w="3175">
                <a:solidFill>
                  <a:schemeClr val="bg1"/>
                </a:solidFill>
                <a:round/>
                <a:headEnd/>
                <a:tailEnd/>
              </a:ln>
            </p:spPr>
            <p:txBody>
              <a:bodyPr/>
              <a:lstStyle/>
              <a:p>
                <a:endParaRPr lang="en-GB"/>
              </a:p>
            </p:txBody>
          </p:sp>
          <p:sp>
            <p:nvSpPr>
              <p:cNvPr id="61574" name="Freeform 51"/>
              <p:cNvSpPr>
                <a:spLocks/>
              </p:cNvSpPr>
              <p:nvPr/>
            </p:nvSpPr>
            <p:spPr bwMode="gray">
              <a:xfrm>
                <a:off x="2442" y="2552"/>
                <a:ext cx="95" cy="74"/>
              </a:xfrm>
              <a:custGeom>
                <a:avLst/>
                <a:gdLst>
                  <a:gd name="T0" fmla="*/ 0 w 96"/>
                  <a:gd name="T1" fmla="*/ 2147483646 h 64"/>
                  <a:gd name="T2" fmla="*/ 0 w 96"/>
                  <a:gd name="T3" fmla="*/ 2147483646 h 64"/>
                  <a:gd name="T4" fmla="*/ 1488531384 w 96"/>
                  <a:gd name="T5" fmla="*/ 2147483646 h 64"/>
                  <a:gd name="T6" fmla="*/ 1488531384 w 96"/>
                  <a:gd name="T7" fmla="*/ 2147483646 h 64"/>
                  <a:gd name="T8" fmla="*/ 1488531384 w 96"/>
                  <a:gd name="T9" fmla="*/ 2147483646 h 64"/>
                  <a:gd name="T10" fmla="*/ 1488531384 w 96"/>
                  <a:gd name="T11" fmla="*/ 2147483646 h 64"/>
                  <a:gd name="T12" fmla="*/ 1488531384 w 96"/>
                  <a:gd name="T13" fmla="*/ 2147483646 h 64"/>
                  <a:gd name="T14" fmla="*/ 1488531384 w 96"/>
                  <a:gd name="T15" fmla="*/ 2147483646 h 64"/>
                  <a:gd name="T16" fmla="*/ 1488531384 w 96"/>
                  <a:gd name="T17" fmla="*/ 2147483646 h 64"/>
                  <a:gd name="T18" fmla="*/ 1488531384 w 96"/>
                  <a:gd name="T19" fmla="*/ 0 h 64"/>
                  <a:gd name="T20" fmla="*/ 1488531384 w 96"/>
                  <a:gd name="T21" fmla="*/ 2147483646 h 64"/>
                  <a:gd name="T22" fmla="*/ 0 w 96"/>
                  <a:gd name="T23" fmla="*/ 2147483646 h 6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
                  <a:gd name="T37" fmla="*/ 0 h 64"/>
                  <a:gd name="T38" fmla="*/ 96 w 96"/>
                  <a:gd name="T39" fmla="*/ 64 h 6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 h="64">
                    <a:moveTo>
                      <a:pt x="0" y="29"/>
                    </a:moveTo>
                    <a:lnTo>
                      <a:pt x="0" y="29"/>
                    </a:lnTo>
                    <a:lnTo>
                      <a:pt x="15" y="48"/>
                    </a:lnTo>
                    <a:lnTo>
                      <a:pt x="59" y="51"/>
                    </a:lnTo>
                    <a:lnTo>
                      <a:pt x="12" y="56"/>
                    </a:lnTo>
                    <a:lnTo>
                      <a:pt x="12" y="64"/>
                    </a:lnTo>
                    <a:lnTo>
                      <a:pt x="59" y="62"/>
                    </a:lnTo>
                    <a:lnTo>
                      <a:pt x="96" y="64"/>
                    </a:lnTo>
                    <a:lnTo>
                      <a:pt x="85" y="29"/>
                    </a:lnTo>
                    <a:lnTo>
                      <a:pt x="50" y="0"/>
                    </a:lnTo>
                    <a:lnTo>
                      <a:pt x="15" y="8"/>
                    </a:lnTo>
                    <a:lnTo>
                      <a:pt x="0" y="29"/>
                    </a:lnTo>
                    <a:close/>
                  </a:path>
                </a:pathLst>
              </a:custGeom>
              <a:solidFill>
                <a:srgbClr val="DDDDDD"/>
              </a:solidFill>
              <a:ln w="3175">
                <a:solidFill>
                  <a:schemeClr val="bg1"/>
                </a:solidFill>
                <a:round/>
                <a:headEnd/>
                <a:tailEnd/>
              </a:ln>
            </p:spPr>
            <p:txBody>
              <a:bodyPr/>
              <a:lstStyle/>
              <a:p>
                <a:endParaRPr lang="en-GB"/>
              </a:p>
            </p:txBody>
          </p:sp>
          <p:sp>
            <p:nvSpPr>
              <p:cNvPr id="61575" name="Freeform 52"/>
              <p:cNvSpPr>
                <a:spLocks/>
              </p:cNvSpPr>
              <p:nvPr/>
            </p:nvSpPr>
            <p:spPr bwMode="gray">
              <a:xfrm>
                <a:off x="1686" y="2520"/>
                <a:ext cx="24" cy="7"/>
              </a:xfrm>
              <a:custGeom>
                <a:avLst/>
                <a:gdLst>
                  <a:gd name="T0" fmla="*/ 0 w 24"/>
                  <a:gd name="T1" fmla="*/ 0 h 7"/>
                  <a:gd name="T2" fmla="*/ 0 w 24"/>
                  <a:gd name="T3" fmla="*/ 0 h 7"/>
                  <a:gd name="T4" fmla="*/ 2147451733 w 24"/>
                  <a:gd name="T5" fmla="*/ 2147451831 h 7"/>
                  <a:gd name="T6" fmla="*/ 2147451733 w 24"/>
                  <a:gd name="T7" fmla="*/ 2147451831 h 7"/>
                  <a:gd name="T8" fmla="*/ 0 w 24"/>
                  <a:gd name="T9" fmla="*/ 0 h 7"/>
                  <a:gd name="T10" fmla="*/ 0 60000 65536"/>
                  <a:gd name="T11" fmla="*/ 0 60000 65536"/>
                  <a:gd name="T12" fmla="*/ 0 60000 65536"/>
                  <a:gd name="T13" fmla="*/ 0 60000 65536"/>
                  <a:gd name="T14" fmla="*/ 0 60000 65536"/>
                  <a:gd name="T15" fmla="*/ 0 w 24"/>
                  <a:gd name="T16" fmla="*/ 0 h 7"/>
                  <a:gd name="T17" fmla="*/ 24 w 24"/>
                  <a:gd name="T18" fmla="*/ 7 h 7"/>
                </a:gdLst>
                <a:ahLst/>
                <a:cxnLst>
                  <a:cxn ang="T10">
                    <a:pos x="T0" y="T1"/>
                  </a:cxn>
                  <a:cxn ang="T11">
                    <a:pos x="T2" y="T3"/>
                  </a:cxn>
                  <a:cxn ang="T12">
                    <a:pos x="T4" y="T5"/>
                  </a:cxn>
                  <a:cxn ang="T13">
                    <a:pos x="T6" y="T7"/>
                  </a:cxn>
                  <a:cxn ang="T14">
                    <a:pos x="T8" y="T9"/>
                  </a:cxn>
                </a:cxnLst>
                <a:rect l="T15" t="T16" r="T17" b="T18"/>
                <a:pathLst>
                  <a:path w="24" h="7">
                    <a:moveTo>
                      <a:pt x="0" y="0"/>
                    </a:moveTo>
                    <a:lnTo>
                      <a:pt x="0" y="0"/>
                    </a:lnTo>
                    <a:lnTo>
                      <a:pt x="2" y="7"/>
                    </a:lnTo>
                    <a:lnTo>
                      <a:pt x="24" y="5"/>
                    </a:lnTo>
                    <a:lnTo>
                      <a:pt x="0" y="0"/>
                    </a:lnTo>
                    <a:close/>
                  </a:path>
                </a:pathLst>
              </a:custGeom>
              <a:solidFill>
                <a:srgbClr val="DDDDDD"/>
              </a:solidFill>
              <a:ln w="3175">
                <a:solidFill>
                  <a:schemeClr val="bg1"/>
                </a:solidFill>
                <a:round/>
                <a:headEnd/>
                <a:tailEnd/>
              </a:ln>
            </p:spPr>
            <p:txBody>
              <a:bodyPr/>
              <a:lstStyle/>
              <a:p>
                <a:endParaRPr lang="en-GB"/>
              </a:p>
            </p:txBody>
          </p:sp>
          <p:sp>
            <p:nvSpPr>
              <p:cNvPr id="61576" name="Freeform 53"/>
              <p:cNvSpPr>
                <a:spLocks/>
              </p:cNvSpPr>
              <p:nvPr/>
            </p:nvSpPr>
            <p:spPr bwMode="gray">
              <a:xfrm>
                <a:off x="1593" y="3241"/>
                <a:ext cx="299" cy="625"/>
              </a:xfrm>
              <a:custGeom>
                <a:avLst/>
                <a:gdLst>
                  <a:gd name="T0" fmla="*/ 0 w 305"/>
                  <a:gd name="T1" fmla="*/ 2147483646 h 545"/>
                  <a:gd name="T2" fmla="*/ 0 w 305"/>
                  <a:gd name="T3" fmla="*/ 2147483646 h 545"/>
                  <a:gd name="T4" fmla="*/ 1071326338 w 305"/>
                  <a:gd name="T5" fmla="*/ 2147483646 h 545"/>
                  <a:gd name="T6" fmla="*/ 1071326338 w 305"/>
                  <a:gd name="T7" fmla="*/ 2147483646 h 545"/>
                  <a:gd name="T8" fmla="*/ 1071326338 w 305"/>
                  <a:gd name="T9" fmla="*/ 2147483646 h 545"/>
                  <a:gd name="T10" fmla="*/ 1071326338 w 305"/>
                  <a:gd name="T11" fmla="*/ 2147483646 h 545"/>
                  <a:gd name="T12" fmla="*/ 1071326338 w 305"/>
                  <a:gd name="T13" fmla="*/ 2147483646 h 545"/>
                  <a:gd name="T14" fmla="*/ 1071326338 w 305"/>
                  <a:gd name="T15" fmla="*/ 2147483646 h 545"/>
                  <a:gd name="T16" fmla="*/ 1071326338 w 305"/>
                  <a:gd name="T17" fmla="*/ 2147483646 h 545"/>
                  <a:gd name="T18" fmla="*/ 1071326338 w 305"/>
                  <a:gd name="T19" fmla="*/ 2147483646 h 545"/>
                  <a:gd name="T20" fmla="*/ 1071326338 w 305"/>
                  <a:gd name="T21" fmla="*/ 2147483646 h 545"/>
                  <a:gd name="T22" fmla="*/ 1071326338 w 305"/>
                  <a:gd name="T23" fmla="*/ 2147483646 h 545"/>
                  <a:gd name="T24" fmla="*/ 1071326338 w 305"/>
                  <a:gd name="T25" fmla="*/ 2147483646 h 545"/>
                  <a:gd name="T26" fmla="*/ 1071326338 w 305"/>
                  <a:gd name="T27" fmla="*/ 2147483646 h 545"/>
                  <a:gd name="T28" fmla="*/ 1071326338 w 305"/>
                  <a:gd name="T29" fmla="*/ 2147483646 h 545"/>
                  <a:gd name="T30" fmla="*/ 1071326338 w 305"/>
                  <a:gd name="T31" fmla="*/ 2147483646 h 545"/>
                  <a:gd name="T32" fmla="*/ 1071326338 w 305"/>
                  <a:gd name="T33" fmla="*/ 2147483646 h 545"/>
                  <a:gd name="T34" fmla="*/ 1071326338 w 305"/>
                  <a:gd name="T35" fmla="*/ 2147483646 h 545"/>
                  <a:gd name="T36" fmla="*/ 1071326338 w 305"/>
                  <a:gd name="T37" fmla="*/ 2147483646 h 545"/>
                  <a:gd name="T38" fmla="*/ 1071326338 w 305"/>
                  <a:gd name="T39" fmla="*/ 2147483646 h 545"/>
                  <a:gd name="T40" fmla="*/ 1071326338 w 305"/>
                  <a:gd name="T41" fmla="*/ 2147483646 h 545"/>
                  <a:gd name="T42" fmla="*/ 1071326338 w 305"/>
                  <a:gd name="T43" fmla="*/ 2147483646 h 545"/>
                  <a:gd name="T44" fmla="*/ 1071326338 w 305"/>
                  <a:gd name="T45" fmla="*/ 2147483646 h 545"/>
                  <a:gd name="T46" fmla="*/ 1071326338 w 305"/>
                  <a:gd name="T47" fmla="*/ 2147483646 h 545"/>
                  <a:gd name="T48" fmla="*/ 1071326338 w 305"/>
                  <a:gd name="T49" fmla="*/ 2147483646 h 545"/>
                  <a:gd name="T50" fmla="*/ 1071326338 w 305"/>
                  <a:gd name="T51" fmla="*/ 2147483646 h 545"/>
                  <a:gd name="T52" fmla="*/ 1071326338 w 305"/>
                  <a:gd name="T53" fmla="*/ 2147483646 h 545"/>
                  <a:gd name="T54" fmla="*/ 1071326338 w 305"/>
                  <a:gd name="T55" fmla="*/ 2147483646 h 545"/>
                  <a:gd name="T56" fmla="*/ 1071326338 w 305"/>
                  <a:gd name="T57" fmla="*/ 2147483646 h 545"/>
                  <a:gd name="T58" fmla="*/ 1071326338 w 305"/>
                  <a:gd name="T59" fmla="*/ 2147483646 h 545"/>
                  <a:gd name="T60" fmla="*/ 1071326338 w 305"/>
                  <a:gd name="T61" fmla="*/ 2147483646 h 545"/>
                  <a:gd name="T62" fmla="*/ 1071326338 w 305"/>
                  <a:gd name="T63" fmla="*/ 2147483646 h 545"/>
                  <a:gd name="T64" fmla="*/ 1071326338 w 305"/>
                  <a:gd name="T65" fmla="*/ 2147483646 h 545"/>
                  <a:gd name="T66" fmla="*/ 1071326338 w 305"/>
                  <a:gd name="T67" fmla="*/ 2147483646 h 545"/>
                  <a:gd name="T68" fmla="*/ 1071326338 w 305"/>
                  <a:gd name="T69" fmla="*/ 2147483646 h 545"/>
                  <a:gd name="T70" fmla="*/ 1071326338 w 305"/>
                  <a:gd name="T71" fmla="*/ 0 h 545"/>
                  <a:gd name="T72" fmla="*/ 1071326338 w 305"/>
                  <a:gd name="T73" fmla="*/ 2147483646 h 545"/>
                  <a:gd name="T74" fmla="*/ 1071326338 w 305"/>
                  <a:gd name="T75" fmla="*/ 2147483646 h 545"/>
                  <a:gd name="T76" fmla="*/ 1071326338 w 305"/>
                  <a:gd name="T77" fmla="*/ 2147483646 h 545"/>
                  <a:gd name="T78" fmla="*/ 1071326338 w 305"/>
                  <a:gd name="T79" fmla="*/ 2147483646 h 545"/>
                  <a:gd name="T80" fmla="*/ 1071326338 w 305"/>
                  <a:gd name="T81" fmla="*/ 2147483646 h 545"/>
                  <a:gd name="T82" fmla="*/ 1071326338 w 305"/>
                  <a:gd name="T83" fmla="*/ 2147483646 h 545"/>
                  <a:gd name="T84" fmla="*/ 1071326338 w 305"/>
                  <a:gd name="T85" fmla="*/ 2147483646 h 545"/>
                  <a:gd name="T86" fmla="*/ 1071326338 w 305"/>
                  <a:gd name="T87" fmla="*/ 2147483646 h 545"/>
                  <a:gd name="T88" fmla="*/ 1071326338 w 305"/>
                  <a:gd name="T89" fmla="*/ 2147483646 h 545"/>
                  <a:gd name="T90" fmla="*/ 1071326338 w 305"/>
                  <a:gd name="T91" fmla="*/ 2147483646 h 545"/>
                  <a:gd name="T92" fmla="*/ 1071326338 w 305"/>
                  <a:gd name="T93" fmla="*/ 2147483646 h 545"/>
                  <a:gd name="T94" fmla="*/ 1071326338 w 305"/>
                  <a:gd name="T95" fmla="*/ 2147483646 h 545"/>
                  <a:gd name="T96" fmla="*/ 0 w 305"/>
                  <a:gd name="T97" fmla="*/ 2147483646 h 54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05"/>
                  <a:gd name="T148" fmla="*/ 0 h 545"/>
                  <a:gd name="T149" fmla="*/ 305 w 305"/>
                  <a:gd name="T150" fmla="*/ 545 h 54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05" h="545">
                    <a:moveTo>
                      <a:pt x="0" y="504"/>
                    </a:moveTo>
                    <a:lnTo>
                      <a:pt x="0" y="504"/>
                    </a:lnTo>
                    <a:lnTo>
                      <a:pt x="3" y="515"/>
                    </a:lnTo>
                    <a:lnTo>
                      <a:pt x="16" y="513"/>
                    </a:lnTo>
                    <a:lnTo>
                      <a:pt x="20" y="539"/>
                    </a:lnTo>
                    <a:lnTo>
                      <a:pt x="77" y="545"/>
                    </a:lnTo>
                    <a:lnTo>
                      <a:pt x="61" y="531"/>
                    </a:lnTo>
                    <a:lnTo>
                      <a:pt x="73" y="494"/>
                    </a:lnTo>
                    <a:lnTo>
                      <a:pt x="84" y="501"/>
                    </a:lnTo>
                    <a:lnTo>
                      <a:pt x="119" y="449"/>
                    </a:lnTo>
                    <a:lnTo>
                      <a:pt x="92" y="420"/>
                    </a:lnTo>
                    <a:lnTo>
                      <a:pt x="123" y="403"/>
                    </a:lnTo>
                    <a:lnTo>
                      <a:pt x="126" y="375"/>
                    </a:lnTo>
                    <a:lnTo>
                      <a:pt x="140" y="364"/>
                    </a:lnTo>
                    <a:lnTo>
                      <a:pt x="128" y="359"/>
                    </a:lnTo>
                    <a:lnTo>
                      <a:pt x="151" y="359"/>
                    </a:lnTo>
                    <a:lnTo>
                      <a:pt x="148" y="345"/>
                    </a:lnTo>
                    <a:lnTo>
                      <a:pt x="139" y="354"/>
                    </a:lnTo>
                    <a:lnTo>
                      <a:pt x="128" y="345"/>
                    </a:lnTo>
                    <a:lnTo>
                      <a:pt x="127" y="326"/>
                    </a:lnTo>
                    <a:lnTo>
                      <a:pt x="169" y="327"/>
                    </a:lnTo>
                    <a:lnTo>
                      <a:pt x="172" y="287"/>
                    </a:lnTo>
                    <a:lnTo>
                      <a:pt x="238" y="280"/>
                    </a:lnTo>
                    <a:lnTo>
                      <a:pt x="257" y="252"/>
                    </a:lnTo>
                    <a:lnTo>
                      <a:pt x="231" y="202"/>
                    </a:lnTo>
                    <a:lnTo>
                      <a:pt x="245" y="138"/>
                    </a:lnTo>
                    <a:lnTo>
                      <a:pt x="305" y="86"/>
                    </a:lnTo>
                    <a:lnTo>
                      <a:pt x="302" y="63"/>
                    </a:lnTo>
                    <a:lnTo>
                      <a:pt x="290" y="62"/>
                    </a:lnTo>
                    <a:lnTo>
                      <a:pt x="274" y="90"/>
                    </a:lnTo>
                    <a:lnTo>
                      <a:pt x="233" y="88"/>
                    </a:lnTo>
                    <a:lnTo>
                      <a:pt x="241" y="56"/>
                    </a:lnTo>
                    <a:lnTo>
                      <a:pt x="167" y="8"/>
                    </a:lnTo>
                    <a:lnTo>
                      <a:pt x="143" y="4"/>
                    </a:lnTo>
                    <a:lnTo>
                      <a:pt x="139" y="14"/>
                    </a:lnTo>
                    <a:lnTo>
                      <a:pt x="112" y="0"/>
                    </a:lnTo>
                    <a:lnTo>
                      <a:pt x="94" y="16"/>
                    </a:lnTo>
                    <a:lnTo>
                      <a:pt x="93" y="36"/>
                    </a:lnTo>
                    <a:lnTo>
                      <a:pt x="77" y="44"/>
                    </a:lnTo>
                    <a:lnTo>
                      <a:pt x="77" y="82"/>
                    </a:lnTo>
                    <a:lnTo>
                      <a:pt x="59" y="103"/>
                    </a:lnTo>
                    <a:lnTo>
                      <a:pt x="44" y="156"/>
                    </a:lnTo>
                    <a:lnTo>
                      <a:pt x="55" y="207"/>
                    </a:lnTo>
                    <a:lnTo>
                      <a:pt x="35" y="250"/>
                    </a:lnTo>
                    <a:lnTo>
                      <a:pt x="20" y="356"/>
                    </a:lnTo>
                    <a:lnTo>
                      <a:pt x="31" y="395"/>
                    </a:lnTo>
                    <a:lnTo>
                      <a:pt x="22" y="399"/>
                    </a:lnTo>
                    <a:lnTo>
                      <a:pt x="27" y="432"/>
                    </a:lnTo>
                    <a:lnTo>
                      <a:pt x="0" y="504"/>
                    </a:lnTo>
                    <a:close/>
                  </a:path>
                </a:pathLst>
              </a:custGeom>
              <a:solidFill>
                <a:srgbClr val="DDDDDD"/>
              </a:solidFill>
              <a:ln w="3175">
                <a:solidFill>
                  <a:schemeClr val="bg1"/>
                </a:solidFill>
                <a:round/>
                <a:headEnd/>
                <a:tailEnd/>
              </a:ln>
            </p:spPr>
            <p:txBody>
              <a:bodyPr/>
              <a:lstStyle/>
              <a:p>
                <a:endParaRPr lang="en-GB"/>
              </a:p>
            </p:txBody>
          </p:sp>
          <p:sp>
            <p:nvSpPr>
              <p:cNvPr id="61577" name="Freeform 54"/>
              <p:cNvSpPr>
                <a:spLocks/>
              </p:cNvSpPr>
              <p:nvPr/>
            </p:nvSpPr>
            <p:spPr bwMode="gray">
              <a:xfrm>
                <a:off x="1664" y="3877"/>
                <a:ext cx="54" cy="53"/>
              </a:xfrm>
              <a:custGeom>
                <a:avLst/>
                <a:gdLst>
                  <a:gd name="T0" fmla="*/ 0 w 54"/>
                  <a:gd name="T1" fmla="*/ 0 h 47"/>
                  <a:gd name="T2" fmla="*/ 0 w 54"/>
                  <a:gd name="T3" fmla="*/ 0 h 47"/>
                  <a:gd name="T4" fmla="*/ 2147451809 w 54"/>
                  <a:gd name="T5" fmla="*/ 2147483646 h 47"/>
                  <a:gd name="T6" fmla="*/ 2147451809 w 54"/>
                  <a:gd name="T7" fmla="*/ 2147483646 h 47"/>
                  <a:gd name="T8" fmla="*/ 2147451809 w 54"/>
                  <a:gd name="T9" fmla="*/ 2147483646 h 47"/>
                  <a:gd name="T10" fmla="*/ 0 w 54"/>
                  <a:gd name="T11" fmla="*/ 0 h 47"/>
                  <a:gd name="T12" fmla="*/ 0 60000 65536"/>
                  <a:gd name="T13" fmla="*/ 0 60000 65536"/>
                  <a:gd name="T14" fmla="*/ 0 60000 65536"/>
                  <a:gd name="T15" fmla="*/ 0 60000 65536"/>
                  <a:gd name="T16" fmla="*/ 0 60000 65536"/>
                  <a:gd name="T17" fmla="*/ 0 60000 65536"/>
                  <a:gd name="T18" fmla="*/ 0 w 54"/>
                  <a:gd name="T19" fmla="*/ 0 h 47"/>
                  <a:gd name="T20" fmla="*/ 54 w 54"/>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54" h="47">
                    <a:moveTo>
                      <a:pt x="0" y="0"/>
                    </a:moveTo>
                    <a:lnTo>
                      <a:pt x="0" y="0"/>
                    </a:lnTo>
                    <a:lnTo>
                      <a:pt x="1" y="47"/>
                    </a:lnTo>
                    <a:lnTo>
                      <a:pt x="54" y="42"/>
                    </a:lnTo>
                    <a:lnTo>
                      <a:pt x="13" y="22"/>
                    </a:lnTo>
                    <a:lnTo>
                      <a:pt x="0" y="0"/>
                    </a:lnTo>
                    <a:close/>
                  </a:path>
                </a:pathLst>
              </a:custGeom>
              <a:solidFill>
                <a:srgbClr val="DDDDDD"/>
              </a:solidFill>
              <a:ln w="3175">
                <a:solidFill>
                  <a:schemeClr val="bg1"/>
                </a:solidFill>
                <a:round/>
                <a:headEnd/>
                <a:tailEnd/>
              </a:ln>
            </p:spPr>
            <p:txBody>
              <a:bodyPr/>
              <a:lstStyle/>
              <a:p>
                <a:endParaRPr lang="en-GB"/>
              </a:p>
            </p:txBody>
          </p:sp>
          <p:sp>
            <p:nvSpPr>
              <p:cNvPr id="61578" name="Freeform 55"/>
              <p:cNvSpPr>
                <a:spLocks/>
              </p:cNvSpPr>
              <p:nvPr/>
            </p:nvSpPr>
            <p:spPr bwMode="gray">
              <a:xfrm>
                <a:off x="4428" y="3038"/>
                <a:ext cx="615" cy="540"/>
              </a:xfrm>
              <a:custGeom>
                <a:avLst/>
                <a:gdLst>
                  <a:gd name="T0" fmla="*/ 0 w 626"/>
                  <a:gd name="T1" fmla="*/ 2147483646 h 470"/>
                  <a:gd name="T2" fmla="*/ 1154652910 w 626"/>
                  <a:gd name="T3" fmla="*/ 2147483646 h 470"/>
                  <a:gd name="T4" fmla="*/ 1154652910 w 626"/>
                  <a:gd name="T5" fmla="*/ 2147483646 h 470"/>
                  <a:gd name="T6" fmla="*/ 1154652910 w 626"/>
                  <a:gd name="T7" fmla="*/ 2147483646 h 470"/>
                  <a:gd name="T8" fmla="*/ 1154652910 w 626"/>
                  <a:gd name="T9" fmla="*/ 2147483646 h 470"/>
                  <a:gd name="T10" fmla="*/ 1154652910 w 626"/>
                  <a:gd name="T11" fmla="*/ 2147483646 h 470"/>
                  <a:gd name="T12" fmla="*/ 1154652910 w 626"/>
                  <a:gd name="T13" fmla="*/ 2147483646 h 470"/>
                  <a:gd name="T14" fmla="*/ 1154652910 w 626"/>
                  <a:gd name="T15" fmla="*/ 2147483646 h 470"/>
                  <a:gd name="T16" fmla="*/ 1154652910 w 626"/>
                  <a:gd name="T17" fmla="*/ 2147483646 h 470"/>
                  <a:gd name="T18" fmla="*/ 1154652910 w 626"/>
                  <a:gd name="T19" fmla="*/ 2147483646 h 470"/>
                  <a:gd name="T20" fmla="*/ 1154652910 w 626"/>
                  <a:gd name="T21" fmla="*/ 2147483646 h 470"/>
                  <a:gd name="T22" fmla="*/ 1154652910 w 626"/>
                  <a:gd name="T23" fmla="*/ 2147483646 h 470"/>
                  <a:gd name="T24" fmla="*/ 1154652910 w 626"/>
                  <a:gd name="T25" fmla="*/ 2147483646 h 470"/>
                  <a:gd name="T26" fmla="*/ 1154652910 w 626"/>
                  <a:gd name="T27" fmla="*/ 2147483646 h 470"/>
                  <a:gd name="T28" fmla="*/ 1154652910 w 626"/>
                  <a:gd name="T29" fmla="*/ 2147483646 h 470"/>
                  <a:gd name="T30" fmla="*/ 1154652910 w 626"/>
                  <a:gd name="T31" fmla="*/ 0 h 470"/>
                  <a:gd name="T32" fmla="*/ 1154652910 w 626"/>
                  <a:gd name="T33" fmla="*/ 2147483646 h 470"/>
                  <a:gd name="T34" fmla="*/ 1154652910 w 626"/>
                  <a:gd name="T35" fmla="*/ 2147483646 h 470"/>
                  <a:gd name="T36" fmla="*/ 1154652910 w 626"/>
                  <a:gd name="T37" fmla="*/ 2147483646 h 470"/>
                  <a:gd name="T38" fmla="*/ 1154652910 w 626"/>
                  <a:gd name="T39" fmla="*/ 2147483646 h 470"/>
                  <a:gd name="T40" fmla="*/ 1154652910 w 626"/>
                  <a:gd name="T41" fmla="*/ 2147483646 h 470"/>
                  <a:gd name="T42" fmla="*/ 1154652910 w 626"/>
                  <a:gd name="T43" fmla="*/ 2147483646 h 470"/>
                  <a:gd name="T44" fmla="*/ 1154652910 w 626"/>
                  <a:gd name="T45" fmla="*/ 2147483646 h 470"/>
                  <a:gd name="T46" fmla="*/ 1154652910 w 626"/>
                  <a:gd name="T47" fmla="*/ 2147483646 h 470"/>
                  <a:gd name="T48" fmla="*/ 1154652910 w 626"/>
                  <a:gd name="T49" fmla="*/ 2147483646 h 470"/>
                  <a:gd name="T50" fmla="*/ 1154652910 w 626"/>
                  <a:gd name="T51" fmla="*/ 2147483646 h 470"/>
                  <a:gd name="T52" fmla="*/ 1154652910 w 626"/>
                  <a:gd name="T53" fmla="*/ 2147483646 h 470"/>
                  <a:gd name="T54" fmla="*/ 1154652910 w 626"/>
                  <a:gd name="T55" fmla="*/ 2147483646 h 470"/>
                  <a:gd name="T56" fmla="*/ 1154652910 w 626"/>
                  <a:gd name="T57" fmla="*/ 2147483646 h 470"/>
                  <a:gd name="T58" fmla="*/ 1154652910 w 626"/>
                  <a:gd name="T59" fmla="*/ 2147483646 h 470"/>
                  <a:gd name="T60" fmla="*/ 1154652910 w 626"/>
                  <a:gd name="T61" fmla="*/ 2147483646 h 470"/>
                  <a:gd name="T62" fmla="*/ 1154652910 w 626"/>
                  <a:gd name="T63" fmla="*/ 2147483646 h 470"/>
                  <a:gd name="T64" fmla="*/ 1154652910 w 626"/>
                  <a:gd name="T65" fmla="*/ 2147483646 h 470"/>
                  <a:gd name="T66" fmla="*/ 0 w 626"/>
                  <a:gd name="T67" fmla="*/ 2147483646 h 47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26"/>
                  <a:gd name="T103" fmla="*/ 0 h 470"/>
                  <a:gd name="T104" fmla="*/ 626 w 626"/>
                  <a:gd name="T105" fmla="*/ 470 h 47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26" h="470">
                    <a:moveTo>
                      <a:pt x="0" y="249"/>
                    </a:moveTo>
                    <a:lnTo>
                      <a:pt x="0" y="249"/>
                    </a:lnTo>
                    <a:lnTo>
                      <a:pt x="12" y="252"/>
                    </a:lnTo>
                    <a:lnTo>
                      <a:pt x="4" y="238"/>
                    </a:lnTo>
                    <a:lnTo>
                      <a:pt x="16" y="246"/>
                    </a:lnTo>
                    <a:lnTo>
                      <a:pt x="4" y="218"/>
                    </a:lnTo>
                    <a:lnTo>
                      <a:pt x="12" y="177"/>
                    </a:lnTo>
                    <a:lnTo>
                      <a:pt x="16" y="188"/>
                    </a:lnTo>
                    <a:lnTo>
                      <a:pt x="55" y="156"/>
                    </a:lnTo>
                    <a:lnTo>
                      <a:pt x="120" y="140"/>
                    </a:lnTo>
                    <a:lnTo>
                      <a:pt x="142" y="115"/>
                    </a:lnTo>
                    <a:lnTo>
                      <a:pt x="142" y="101"/>
                    </a:lnTo>
                    <a:lnTo>
                      <a:pt x="151" y="90"/>
                    </a:lnTo>
                    <a:lnTo>
                      <a:pt x="160" y="107"/>
                    </a:lnTo>
                    <a:lnTo>
                      <a:pt x="160" y="88"/>
                    </a:lnTo>
                    <a:lnTo>
                      <a:pt x="175" y="91"/>
                    </a:lnTo>
                    <a:lnTo>
                      <a:pt x="175" y="76"/>
                    </a:lnTo>
                    <a:lnTo>
                      <a:pt x="199" y="54"/>
                    </a:lnTo>
                    <a:lnTo>
                      <a:pt x="224" y="55"/>
                    </a:lnTo>
                    <a:lnTo>
                      <a:pt x="229" y="78"/>
                    </a:lnTo>
                    <a:lnTo>
                      <a:pt x="239" y="64"/>
                    </a:lnTo>
                    <a:lnTo>
                      <a:pt x="257" y="72"/>
                    </a:lnTo>
                    <a:lnTo>
                      <a:pt x="250" y="57"/>
                    </a:lnTo>
                    <a:lnTo>
                      <a:pt x="265" y="32"/>
                    </a:lnTo>
                    <a:lnTo>
                      <a:pt x="303" y="23"/>
                    </a:lnTo>
                    <a:lnTo>
                      <a:pt x="292" y="6"/>
                    </a:lnTo>
                    <a:lnTo>
                      <a:pt x="363" y="26"/>
                    </a:lnTo>
                    <a:lnTo>
                      <a:pt x="348" y="68"/>
                    </a:lnTo>
                    <a:lnTo>
                      <a:pt x="419" y="111"/>
                    </a:lnTo>
                    <a:lnTo>
                      <a:pt x="435" y="94"/>
                    </a:lnTo>
                    <a:lnTo>
                      <a:pt x="443" y="23"/>
                    </a:lnTo>
                    <a:lnTo>
                      <a:pt x="461" y="0"/>
                    </a:lnTo>
                    <a:lnTo>
                      <a:pt x="474" y="56"/>
                    </a:lnTo>
                    <a:lnTo>
                      <a:pt x="500" y="68"/>
                    </a:lnTo>
                    <a:lnTo>
                      <a:pt x="515" y="132"/>
                    </a:lnTo>
                    <a:lnTo>
                      <a:pt x="554" y="153"/>
                    </a:lnTo>
                    <a:lnTo>
                      <a:pt x="567" y="188"/>
                    </a:lnTo>
                    <a:lnTo>
                      <a:pt x="582" y="185"/>
                    </a:lnTo>
                    <a:lnTo>
                      <a:pt x="585" y="204"/>
                    </a:lnTo>
                    <a:lnTo>
                      <a:pt x="617" y="232"/>
                    </a:lnTo>
                    <a:lnTo>
                      <a:pt x="626" y="281"/>
                    </a:lnTo>
                    <a:lnTo>
                      <a:pt x="620" y="330"/>
                    </a:lnTo>
                    <a:lnTo>
                      <a:pt x="591" y="371"/>
                    </a:lnTo>
                    <a:lnTo>
                      <a:pt x="571" y="441"/>
                    </a:lnTo>
                    <a:lnTo>
                      <a:pt x="536" y="448"/>
                    </a:lnTo>
                    <a:lnTo>
                      <a:pt x="515" y="461"/>
                    </a:lnTo>
                    <a:lnTo>
                      <a:pt x="516" y="470"/>
                    </a:lnTo>
                    <a:lnTo>
                      <a:pt x="493" y="447"/>
                    </a:lnTo>
                    <a:lnTo>
                      <a:pt x="470" y="464"/>
                    </a:lnTo>
                    <a:lnTo>
                      <a:pt x="439" y="455"/>
                    </a:lnTo>
                    <a:lnTo>
                      <a:pt x="416" y="439"/>
                    </a:lnTo>
                    <a:lnTo>
                      <a:pt x="405" y="402"/>
                    </a:lnTo>
                    <a:lnTo>
                      <a:pt x="388" y="408"/>
                    </a:lnTo>
                    <a:lnTo>
                      <a:pt x="387" y="384"/>
                    </a:lnTo>
                    <a:lnTo>
                      <a:pt x="381" y="399"/>
                    </a:lnTo>
                    <a:lnTo>
                      <a:pt x="369" y="399"/>
                    </a:lnTo>
                    <a:lnTo>
                      <a:pt x="381" y="353"/>
                    </a:lnTo>
                    <a:lnTo>
                      <a:pt x="355" y="397"/>
                    </a:lnTo>
                    <a:lnTo>
                      <a:pt x="342" y="389"/>
                    </a:lnTo>
                    <a:lnTo>
                      <a:pt x="329" y="354"/>
                    </a:lnTo>
                    <a:lnTo>
                      <a:pt x="282" y="335"/>
                    </a:lnTo>
                    <a:lnTo>
                      <a:pt x="198" y="351"/>
                    </a:lnTo>
                    <a:lnTo>
                      <a:pt x="164" y="375"/>
                    </a:lnTo>
                    <a:lnTo>
                      <a:pt x="108" y="377"/>
                    </a:lnTo>
                    <a:lnTo>
                      <a:pt x="75" y="398"/>
                    </a:lnTo>
                    <a:lnTo>
                      <a:pt x="31" y="383"/>
                    </a:lnTo>
                    <a:lnTo>
                      <a:pt x="41" y="338"/>
                    </a:lnTo>
                    <a:lnTo>
                      <a:pt x="0" y="249"/>
                    </a:lnTo>
                    <a:close/>
                  </a:path>
                </a:pathLst>
              </a:custGeom>
              <a:solidFill>
                <a:srgbClr val="DDDDDD"/>
              </a:solidFill>
              <a:ln w="3175">
                <a:solidFill>
                  <a:schemeClr val="bg1"/>
                </a:solidFill>
                <a:round/>
                <a:headEnd/>
                <a:tailEnd/>
              </a:ln>
            </p:spPr>
            <p:txBody>
              <a:bodyPr/>
              <a:lstStyle/>
              <a:p>
                <a:endParaRPr lang="en-GB"/>
              </a:p>
            </p:txBody>
          </p:sp>
          <p:sp>
            <p:nvSpPr>
              <p:cNvPr id="61579" name="Freeform 56"/>
              <p:cNvSpPr>
                <a:spLocks/>
              </p:cNvSpPr>
              <p:nvPr/>
            </p:nvSpPr>
            <p:spPr bwMode="gray">
              <a:xfrm>
                <a:off x="4910" y="3611"/>
                <a:ext cx="53" cy="59"/>
              </a:xfrm>
              <a:custGeom>
                <a:avLst/>
                <a:gdLst>
                  <a:gd name="T0" fmla="*/ 0 w 54"/>
                  <a:gd name="T1" fmla="*/ 2147483646 h 52"/>
                  <a:gd name="T2" fmla="*/ 0 w 54"/>
                  <a:gd name="T3" fmla="*/ 2147483646 h 52"/>
                  <a:gd name="T4" fmla="*/ 1116349459 w 54"/>
                  <a:gd name="T5" fmla="*/ 0 h 52"/>
                  <a:gd name="T6" fmla="*/ 1116349459 w 54"/>
                  <a:gd name="T7" fmla="*/ 2147483646 h 52"/>
                  <a:gd name="T8" fmla="*/ 1116349459 w 54"/>
                  <a:gd name="T9" fmla="*/ 0 h 52"/>
                  <a:gd name="T10" fmla="*/ 1116349459 w 54"/>
                  <a:gd name="T11" fmla="*/ 2147483646 h 52"/>
                  <a:gd name="T12" fmla="*/ 1116349459 w 54"/>
                  <a:gd name="T13" fmla="*/ 2147483646 h 52"/>
                  <a:gd name="T14" fmla="*/ 1116349459 w 54"/>
                  <a:gd name="T15" fmla="*/ 2147483646 h 52"/>
                  <a:gd name="T16" fmla="*/ 1116349459 w 54"/>
                  <a:gd name="T17" fmla="*/ 2147483646 h 52"/>
                  <a:gd name="T18" fmla="*/ 0 w 54"/>
                  <a:gd name="T19" fmla="*/ 2147483646 h 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2"/>
                  <a:gd name="T32" fmla="*/ 54 w 54"/>
                  <a:gd name="T33" fmla="*/ 52 h 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2">
                    <a:moveTo>
                      <a:pt x="0" y="8"/>
                    </a:moveTo>
                    <a:lnTo>
                      <a:pt x="0" y="8"/>
                    </a:lnTo>
                    <a:lnTo>
                      <a:pt x="1" y="0"/>
                    </a:lnTo>
                    <a:lnTo>
                      <a:pt x="28" y="7"/>
                    </a:lnTo>
                    <a:lnTo>
                      <a:pt x="49" y="0"/>
                    </a:lnTo>
                    <a:lnTo>
                      <a:pt x="54" y="13"/>
                    </a:lnTo>
                    <a:lnTo>
                      <a:pt x="54" y="29"/>
                    </a:lnTo>
                    <a:lnTo>
                      <a:pt x="34" y="52"/>
                    </a:lnTo>
                    <a:lnTo>
                      <a:pt x="20" y="51"/>
                    </a:lnTo>
                    <a:lnTo>
                      <a:pt x="0" y="8"/>
                    </a:lnTo>
                    <a:close/>
                  </a:path>
                </a:pathLst>
              </a:custGeom>
              <a:solidFill>
                <a:srgbClr val="DDDDDD"/>
              </a:solidFill>
              <a:ln w="3175">
                <a:solidFill>
                  <a:schemeClr val="bg1"/>
                </a:solidFill>
                <a:round/>
                <a:headEnd/>
                <a:tailEnd/>
              </a:ln>
            </p:spPr>
            <p:txBody>
              <a:bodyPr/>
              <a:lstStyle/>
              <a:p>
                <a:endParaRPr lang="en-GB"/>
              </a:p>
            </p:txBody>
          </p:sp>
          <p:sp>
            <p:nvSpPr>
              <p:cNvPr id="61580" name="Freeform 57"/>
              <p:cNvSpPr>
                <a:spLocks/>
              </p:cNvSpPr>
              <p:nvPr/>
            </p:nvSpPr>
            <p:spPr bwMode="gray">
              <a:xfrm>
                <a:off x="1353" y="2520"/>
                <a:ext cx="12" cy="47"/>
              </a:xfrm>
              <a:custGeom>
                <a:avLst/>
                <a:gdLst>
                  <a:gd name="T0" fmla="*/ 0 w 12"/>
                  <a:gd name="T1" fmla="*/ 2147483646 h 41"/>
                  <a:gd name="T2" fmla="*/ 0 w 12"/>
                  <a:gd name="T3" fmla="*/ 2147483646 h 41"/>
                  <a:gd name="T4" fmla="*/ 2147451733 w 12"/>
                  <a:gd name="T5" fmla="*/ 2147483646 h 41"/>
                  <a:gd name="T6" fmla="*/ 2147451733 w 12"/>
                  <a:gd name="T7" fmla="*/ 0 h 41"/>
                  <a:gd name="T8" fmla="*/ 0 w 12"/>
                  <a:gd name="T9" fmla="*/ 2147483646 h 41"/>
                  <a:gd name="T10" fmla="*/ 0 60000 65536"/>
                  <a:gd name="T11" fmla="*/ 0 60000 65536"/>
                  <a:gd name="T12" fmla="*/ 0 60000 65536"/>
                  <a:gd name="T13" fmla="*/ 0 60000 65536"/>
                  <a:gd name="T14" fmla="*/ 0 60000 65536"/>
                  <a:gd name="T15" fmla="*/ 0 w 12"/>
                  <a:gd name="T16" fmla="*/ 0 h 41"/>
                  <a:gd name="T17" fmla="*/ 12 w 12"/>
                  <a:gd name="T18" fmla="*/ 41 h 41"/>
                </a:gdLst>
                <a:ahLst/>
                <a:cxnLst>
                  <a:cxn ang="T10">
                    <a:pos x="T0" y="T1"/>
                  </a:cxn>
                  <a:cxn ang="T11">
                    <a:pos x="T2" y="T3"/>
                  </a:cxn>
                  <a:cxn ang="T12">
                    <a:pos x="T4" y="T5"/>
                  </a:cxn>
                  <a:cxn ang="T13">
                    <a:pos x="T6" y="T7"/>
                  </a:cxn>
                  <a:cxn ang="T14">
                    <a:pos x="T8" y="T9"/>
                  </a:cxn>
                </a:cxnLst>
                <a:rect l="T15" t="T16" r="T17" b="T18"/>
                <a:pathLst>
                  <a:path w="12" h="41">
                    <a:moveTo>
                      <a:pt x="0" y="9"/>
                    </a:moveTo>
                    <a:lnTo>
                      <a:pt x="0" y="9"/>
                    </a:lnTo>
                    <a:lnTo>
                      <a:pt x="5" y="41"/>
                    </a:lnTo>
                    <a:lnTo>
                      <a:pt x="12" y="0"/>
                    </a:lnTo>
                    <a:lnTo>
                      <a:pt x="0" y="9"/>
                    </a:lnTo>
                    <a:close/>
                  </a:path>
                </a:pathLst>
              </a:custGeom>
              <a:solidFill>
                <a:srgbClr val="DDDDDD"/>
              </a:solidFill>
              <a:ln w="3175">
                <a:solidFill>
                  <a:schemeClr val="bg1"/>
                </a:solidFill>
                <a:round/>
                <a:headEnd/>
                <a:tailEnd/>
              </a:ln>
            </p:spPr>
            <p:txBody>
              <a:bodyPr/>
              <a:lstStyle/>
              <a:p>
                <a:endParaRPr lang="en-GB"/>
              </a:p>
            </p:txBody>
          </p:sp>
          <p:sp>
            <p:nvSpPr>
              <p:cNvPr id="61581" name="Freeform 58"/>
              <p:cNvSpPr>
                <a:spLocks/>
              </p:cNvSpPr>
              <p:nvPr/>
            </p:nvSpPr>
            <p:spPr bwMode="gray">
              <a:xfrm>
                <a:off x="759" y="1865"/>
                <a:ext cx="75" cy="50"/>
              </a:xfrm>
              <a:custGeom>
                <a:avLst/>
                <a:gdLst>
                  <a:gd name="T0" fmla="*/ 0 w 78"/>
                  <a:gd name="T1" fmla="*/ 0 h 44"/>
                  <a:gd name="T2" fmla="*/ 0 w 78"/>
                  <a:gd name="T3" fmla="*/ 0 h 44"/>
                  <a:gd name="T4" fmla="*/ 544199788 w 78"/>
                  <a:gd name="T5" fmla="*/ 2147483646 h 44"/>
                  <a:gd name="T6" fmla="*/ 544199788 w 78"/>
                  <a:gd name="T7" fmla="*/ 2147483646 h 44"/>
                  <a:gd name="T8" fmla="*/ 544199788 w 78"/>
                  <a:gd name="T9" fmla="*/ 2147483646 h 44"/>
                  <a:gd name="T10" fmla="*/ 0 w 78"/>
                  <a:gd name="T11" fmla="*/ 0 h 44"/>
                  <a:gd name="T12" fmla="*/ 0 60000 65536"/>
                  <a:gd name="T13" fmla="*/ 0 60000 65536"/>
                  <a:gd name="T14" fmla="*/ 0 60000 65536"/>
                  <a:gd name="T15" fmla="*/ 0 60000 65536"/>
                  <a:gd name="T16" fmla="*/ 0 60000 65536"/>
                  <a:gd name="T17" fmla="*/ 0 60000 65536"/>
                  <a:gd name="T18" fmla="*/ 0 w 78"/>
                  <a:gd name="T19" fmla="*/ 0 h 44"/>
                  <a:gd name="T20" fmla="*/ 78 w 78"/>
                  <a:gd name="T21" fmla="*/ 44 h 44"/>
                </a:gdLst>
                <a:ahLst/>
                <a:cxnLst>
                  <a:cxn ang="T12">
                    <a:pos x="T0" y="T1"/>
                  </a:cxn>
                  <a:cxn ang="T13">
                    <a:pos x="T2" y="T3"/>
                  </a:cxn>
                  <a:cxn ang="T14">
                    <a:pos x="T4" y="T5"/>
                  </a:cxn>
                  <a:cxn ang="T15">
                    <a:pos x="T6" y="T7"/>
                  </a:cxn>
                  <a:cxn ang="T16">
                    <a:pos x="T8" y="T9"/>
                  </a:cxn>
                  <a:cxn ang="T17">
                    <a:pos x="T10" y="T11"/>
                  </a:cxn>
                </a:cxnLst>
                <a:rect l="T18" t="T19" r="T20" b="T21"/>
                <a:pathLst>
                  <a:path w="78" h="44">
                    <a:moveTo>
                      <a:pt x="0" y="0"/>
                    </a:moveTo>
                    <a:lnTo>
                      <a:pt x="0" y="0"/>
                    </a:lnTo>
                    <a:lnTo>
                      <a:pt x="43" y="9"/>
                    </a:lnTo>
                    <a:lnTo>
                      <a:pt x="78" y="44"/>
                    </a:lnTo>
                    <a:lnTo>
                      <a:pt x="58" y="38"/>
                    </a:lnTo>
                    <a:lnTo>
                      <a:pt x="0" y="0"/>
                    </a:lnTo>
                    <a:close/>
                  </a:path>
                </a:pathLst>
              </a:custGeom>
              <a:solidFill>
                <a:srgbClr val="DDDDDD"/>
              </a:solidFill>
              <a:ln w="3175">
                <a:solidFill>
                  <a:schemeClr val="bg1"/>
                </a:solidFill>
                <a:round/>
                <a:headEnd/>
                <a:tailEnd/>
              </a:ln>
            </p:spPr>
            <p:txBody>
              <a:bodyPr/>
              <a:lstStyle/>
              <a:p>
                <a:endParaRPr lang="en-GB"/>
              </a:p>
            </p:txBody>
          </p:sp>
          <p:sp>
            <p:nvSpPr>
              <p:cNvPr id="61582" name="Freeform 59"/>
              <p:cNvSpPr>
                <a:spLocks/>
              </p:cNvSpPr>
              <p:nvPr/>
            </p:nvSpPr>
            <p:spPr bwMode="gray">
              <a:xfrm>
                <a:off x="794" y="1197"/>
                <a:ext cx="160" cy="116"/>
              </a:xfrm>
              <a:custGeom>
                <a:avLst/>
                <a:gdLst>
                  <a:gd name="T0" fmla="*/ 0 w 162"/>
                  <a:gd name="T1" fmla="*/ 2147483646 h 101"/>
                  <a:gd name="T2" fmla="*/ 0 w 162"/>
                  <a:gd name="T3" fmla="*/ 2147483646 h 101"/>
                  <a:gd name="T4" fmla="*/ 1390268154 w 162"/>
                  <a:gd name="T5" fmla="*/ 2147483646 h 101"/>
                  <a:gd name="T6" fmla="*/ 1390268154 w 162"/>
                  <a:gd name="T7" fmla="*/ 2147483646 h 101"/>
                  <a:gd name="T8" fmla="*/ 1390268154 w 162"/>
                  <a:gd name="T9" fmla="*/ 2147483646 h 101"/>
                  <a:gd name="T10" fmla="*/ 1390268154 w 162"/>
                  <a:gd name="T11" fmla="*/ 0 h 101"/>
                  <a:gd name="T12" fmla="*/ 1390268154 w 162"/>
                  <a:gd name="T13" fmla="*/ 2147483646 h 101"/>
                  <a:gd name="T14" fmla="*/ 1390268154 w 162"/>
                  <a:gd name="T15" fmla="*/ 2147483646 h 101"/>
                  <a:gd name="T16" fmla="*/ 1390268154 w 162"/>
                  <a:gd name="T17" fmla="*/ 2147483646 h 101"/>
                  <a:gd name="T18" fmla="*/ 1390268154 w 162"/>
                  <a:gd name="T19" fmla="*/ 2147483646 h 101"/>
                  <a:gd name="T20" fmla="*/ 1390268154 w 162"/>
                  <a:gd name="T21" fmla="*/ 2147483646 h 101"/>
                  <a:gd name="T22" fmla="*/ 1390268154 w 162"/>
                  <a:gd name="T23" fmla="*/ 2147483646 h 101"/>
                  <a:gd name="T24" fmla="*/ 1390268154 w 162"/>
                  <a:gd name="T25" fmla="*/ 2147483646 h 101"/>
                  <a:gd name="T26" fmla="*/ 0 w 162"/>
                  <a:gd name="T27" fmla="*/ 2147483646 h 10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62"/>
                  <a:gd name="T43" fmla="*/ 0 h 101"/>
                  <a:gd name="T44" fmla="*/ 162 w 162"/>
                  <a:gd name="T45" fmla="*/ 101 h 10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62" h="101">
                    <a:moveTo>
                      <a:pt x="0" y="77"/>
                    </a:moveTo>
                    <a:lnTo>
                      <a:pt x="0" y="77"/>
                    </a:lnTo>
                    <a:lnTo>
                      <a:pt x="7" y="63"/>
                    </a:lnTo>
                    <a:lnTo>
                      <a:pt x="29" y="22"/>
                    </a:lnTo>
                    <a:lnTo>
                      <a:pt x="19" y="4"/>
                    </a:lnTo>
                    <a:lnTo>
                      <a:pt x="69" y="0"/>
                    </a:lnTo>
                    <a:lnTo>
                      <a:pt x="104" y="17"/>
                    </a:lnTo>
                    <a:lnTo>
                      <a:pt x="127" y="7"/>
                    </a:lnTo>
                    <a:lnTo>
                      <a:pt x="162" y="30"/>
                    </a:lnTo>
                    <a:lnTo>
                      <a:pt x="89" y="68"/>
                    </a:lnTo>
                    <a:lnTo>
                      <a:pt x="81" y="90"/>
                    </a:lnTo>
                    <a:lnTo>
                      <a:pt x="45" y="101"/>
                    </a:lnTo>
                    <a:lnTo>
                      <a:pt x="28" y="84"/>
                    </a:lnTo>
                    <a:lnTo>
                      <a:pt x="0" y="77"/>
                    </a:lnTo>
                    <a:close/>
                  </a:path>
                </a:pathLst>
              </a:custGeom>
              <a:solidFill>
                <a:srgbClr val="DDDDDD"/>
              </a:solidFill>
              <a:ln w="3175">
                <a:solidFill>
                  <a:schemeClr val="bg1"/>
                </a:solidFill>
                <a:round/>
                <a:headEnd/>
                <a:tailEnd/>
              </a:ln>
            </p:spPr>
            <p:txBody>
              <a:bodyPr/>
              <a:lstStyle/>
              <a:p>
                <a:endParaRPr lang="en-GB"/>
              </a:p>
            </p:txBody>
          </p:sp>
          <p:sp>
            <p:nvSpPr>
              <p:cNvPr id="61583" name="Freeform 60"/>
              <p:cNvSpPr>
                <a:spLocks/>
              </p:cNvSpPr>
              <p:nvPr/>
            </p:nvSpPr>
            <p:spPr bwMode="gray">
              <a:xfrm>
                <a:off x="839" y="1089"/>
                <a:ext cx="114" cy="66"/>
              </a:xfrm>
              <a:custGeom>
                <a:avLst/>
                <a:gdLst>
                  <a:gd name="T0" fmla="*/ 0 w 115"/>
                  <a:gd name="T1" fmla="*/ 2147483646 h 57"/>
                  <a:gd name="T2" fmla="*/ 0 w 115"/>
                  <a:gd name="T3" fmla="*/ 2147483646 h 57"/>
                  <a:gd name="T4" fmla="*/ 1581872645 w 115"/>
                  <a:gd name="T5" fmla="*/ 2147483646 h 57"/>
                  <a:gd name="T6" fmla="*/ 1581872645 w 115"/>
                  <a:gd name="T7" fmla="*/ 2147483646 h 57"/>
                  <a:gd name="T8" fmla="*/ 1581872645 w 115"/>
                  <a:gd name="T9" fmla="*/ 2147483646 h 57"/>
                  <a:gd name="T10" fmla="*/ 1581872645 w 115"/>
                  <a:gd name="T11" fmla="*/ 2147483646 h 57"/>
                  <a:gd name="T12" fmla="*/ 1581872645 w 115"/>
                  <a:gd name="T13" fmla="*/ 2147483646 h 57"/>
                  <a:gd name="T14" fmla="*/ 1581872645 w 115"/>
                  <a:gd name="T15" fmla="*/ 2147483646 h 57"/>
                  <a:gd name="T16" fmla="*/ 1581872645 w 115"/>
                  <a:gd name="T17" fmla="*/ 2147483646 h 57"/>
                  <a:gd name="T18" fmla="*/ 1581872645 w 115"/>
                  <a:gd name="T19" fmla="*/ 2147483646 h 57"/>
                  <a:gd name="T20" fmla="*/ 1581872645 w 115"/>
                  <a:gd name="T21" fmla="*/ 2147483646 h 57"/>
                  <a:gd name="T22" fmla="*/ 1581872645 w 115"/>
                  <a:gd name="T23" fmla="*/ 2147483646 h 57"/>
                  <a:gd name="T24" fmla="*/ 1581872645 w 115"/>
                  <a:gd name="T25" fmla="*/ 2147483646 h 57"/>
                  <a:gd name="T26" fmla="*/ 1581872645 w 115"/>
                  <a:gd name="T27" fmla="*/ 2147483646 h 57"/>
                  <a:gd name="T28" fmla="*/ 1581872645 w 115"/>
                  <a:gd name="T29" fmla="*/ 0 h 57"/>
                  <a:gd name="T30" fmla="*/ 1581872645 w 115"/>
                  <a:gd name="T31" fmla="*/ 2147483646 h 57"/>
                  <a:gd name="T32" fmla="*/ 0 w 115"/>
                  <a:gd name="T33" fmla="*/ 2147483646 h 5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5"/>
                  <a:gd name="T52" fmla="*/ 0 h 57"/>
                  <a:gd name="T53" fmla="*/ 115 w 115"/>
                  <a:gd name="T54" fmla="*/ 57 h 5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5" h="57">
                    <a:moveTo>
                      <a:pt x="0" y="43"/>
                    </a:moveTo>
                    <a:lnTo>
                      <a:pt x="0" y="43"/>
                    </a:lnTo>
                    <a:lnTo>
                      <a:pt x="27" y="51"/>
                    </a:lnTo>
                    <a:lnTo>
                      <a:pt x="33" y="43"/>
                    </a:lnTo>
                    <a:lnTo>
                      <a:pt x="39" y="57"/>
                    </a:lnTo>
                    <a:lnTo>
                      <a:pt x="51" y="50"/>
                    </a:lnTo>
                    <a:lnTo>
                      <a:pt x="49" y="38"/>
                    </a:lnTo>
                    <a:lnTo>
                      <a:pt x="61" y="45"/>
                    </a:lnTo>
                    <a:lnTo>
                      <a:pt x="69" y="24"/>
                    </a:lnTo>
                    <a:lnTo>
                      <a:pt x="78" y="23"/>
                    </a:lnTo>
                    <a:lnTo>
                      <a:pt x="82" y="43"/>
                    </a:lnTo>
                    <a:lnTo>
                      <a:pt x="107" y="28"/>
                    </a:lnTo>
                    <a:lnTo>
                      <a:pt x="99" y="13"/>
                    </a:lnTo>
                    <a:lnTo>
                      <a:pt x="115" y="8"/>
                    </a:lnTo>
                    <a:lnTo>
                      <a:pt x="98" y="0"/>
                    </a:lnTo>
                    <a:lnTo>
                      <a:pt x="57" y="8"/>
                    </a:lnTo>
                    <a:lnTo>
                      <a:pt x="0" y="43"/>
                    </a:lnTo>
                    <a:close/>
                  </a:path>
                </a:pathLst>
              </a:custGeom>
              <a:solidFill>
                <a:srgbClr val="DDDDDD"/>
              </a:solidFill>
              <a:ln w="3175">
                <a:solidFill>
                  <a:schemeClr val="bg1"/>
                </a:solidFill>
                <a:round/>
                <a:headEnd/>
                <a:tailEnd/>
              </a:ln>
            </p:spPr>
            <p:txBody>
              <a:bodyPr/>
              <a:lstStyle/>
              <a:p>
                <a:endParaRPr lang="en-GB"/>
              </a:p>
            </p:txBody>
          </p:sp>
          <p:sp>
            <p:nvSpPr>
              <p:cNvPr id="61584" name="Freeform 61"/>
              <p:cNvSpPr>
                <a:spLocks/>
              </p:cNvSpPr>
              <p:nvPr/>
            </p:nvSpPr>
            <p:spPr bwMode="gray">
              <a:xfrm>
                <a:off x="899" y="1238"/>
                <a:ext cx="274" cy="158"/>
              </a:xfrm>
              <a:custGeom>
                <a:avLst/>
                <a:gdLst>
                  <a:gd name="T0" fmla="*/ 0 w 279"/>
                  <a:gd name="T1" fmla="*/ 2147483646 h 138"/>
                  <a:gd name="T2" fmla="*/ 0 w 279"/>
                  <a:gd name="T3" fmla="*/ 2147483646 h 138"/>
                  <a:gd name="T4" fmla="*/ 1140372655 w 279"/>
                  <a:gd name="T5" fmla="*/ 2147483646 h 138"/>
                  <a:gd name="T6" fmla="*/ 1140372655 w 279"/>
                  <a:gd name="T7" fmla="*/ 2147483646 h 138"/>
                  <a:gd name="T8" fmla="*/ 1140372655 w 279"/>
                  <a:gd name="T9" fmla="*/ 2147483646 h 138"/>
                  <a:gd name="T10" fmla="*/ 1140372655 w 279"/>
                  <a:gd name="T11" fmla="*/ 0 h 138"/>
                  <a:gd name="T12" fmla="*/ 1140372655 w 279"/>
                  <a:gd name="T13" fmla="*/ 2147483646 h 138"/>
                  <a:gd name="T14" fmla="*/ 1140372655 w 279"/>
                  <a:gd name="T15" fmla="*/ 2147483646 h 138"/>
                  <a:gd name="T16" fmla="*/ 1140372655 w 279"/>
                  <a:gd name="T17" fmla="*/ 2147483646 h 138"/>
                  <a:gd name="T18" fmla="*/ 1140372655 w 279"/>
                  <a:gd name="T19" fmla="*/ 2147483646 h 138"/>
                  <a:gd name="T20" fmla="*/ 1140372655 w 279"/>
                  <a:gd name="T21" fmla="*/ 2147483646 h 138"/>
                  <a:gd name="T22" fmla="*/ 1140372655 w 279"/>
                  <a:gd name="T23" fmla="*/ 2147483646 h 138"/>
                  <a:gd name="T24" fmla="*/ 1140372655 w 279"/>
                  <a:gd name="T25" fmla="*/ 2147483646 h 138"/>
                  <a:gd name="T26" fmla="*/ 1140372655 w 279"/>
                  <a:gd name="T27" fmla="*/ 2147483646 h 138"/>
                  <a:gd name="T28" fmla="*/ 1140372655 w 279"/>
                  <a:gd name="T29" fmla="*/ 2147483646 h 138"/>
                  <a:gd name="T30" fmla="*/ 1140372655 w 279"/>
                  <a:gd name="T31" fmla="*/ 2147483646 h 138"/>
                  <a:gd name="T32" fmla="*/ 1140372655 w 279"/>
                  <a:gd name="T33" fmla="*/ 2147483646 h 138"/>
                  <a:gd name="T34" fmla="*/ 1140372655 w 279"/>
                  <a:gd name="T35" fmla="*/ 2147483646 h 138"/>
                  <a:gd name="T36" fmla="*/ 1140372655 w 279"/>
                  <a:gd name="T37" fmla="*/ 2147483646 h 138"/>
                  <a:gd name="T38" fmla="*/ 1140372655 w 279"/>
                  <a:gd name="T39" fmla="*/ 2147483646 h 138"/>
                  <a:gd name="T40" fmla="*/ 1140372655 w 279"/>
                  <a:gd name="T41" fmla="*/ 2147483646 h 138"/>
                  <a:gd name="T42" fmla="*/ 1140372655 w 279"/>
                  <a:gd name="T43" fmla="*/ 2147483646 h 138"/>
                  <a:gd name="T44" fmla="*/ 1140372655 w 279"/>
                  <a:gd name="T45" fmla="*/ 2147483646 h 138"/>
                  <a:gd name="T46" fmla="*/ 1140372655 w 279"/>
                  <a:gd name="T47" fmla="*/ 2147483646 h 138"/>
                  <a:gd name="T48" fmla="*/ 1140372655 w 279"/>
                  <a:gd name="T49" fmla="*/ 2147483646 h 138"/>
                  <a:gd name="T50" fmla="*/ 1140372655 w 279"/>
                  <a:gd name="T51" fmla="*/ 2147483646 h 138"/>
                  <a:gd name="T52" fmla="*/ 1140372655 w 279"/>
                  <a:gd name="T53" fmla="*/ 2147483646 h 138"/>
                  <a:gd name="T54" fmla="*/ 1140372655 w 279"/>
                  <a:gd name="T55" fmla="*/ 2147483646 h 138"/>
                  <a:gd name="T56" fmla="*/ 1140372655 w 279"/>
                  <a:gd name="T57" fmla="*/ 2147483646 h 138"/>
                  <a:gd name="T58" fmla="*/ 1140372655 w 279"/>
                  <a:gd name="T59" fmla="*/ 2147483646 h 138"/>
                  <a:gd name="T60" fmla="*/ 1140372655 w 279"/>
                  <a:gd name="T61" fmla="*/ 2147483646 h 138"/>
                  <a:gd name="T62" fmla="*/ 1140372655 w 279"/>
                  <a:gd name="T63" fmla="*/ 2147483646 h 138"/>
                  <a:gd name="T64" fmla="*/ 1140372655 w 279"/>
                  <a:gd name="T65" fmla="*/ 2147483646 h 138"/>
                  <a:gd name="T66" fmla="*/ 1140372655 w 279"/>
                  <a:gd name="T67" fmla="*/ 2147483646 h 138"/>
                  <a:gd name="T68" fmla="*/ 1140372655 w 279"/>
                  <a:gd name="T69" fmla="*/ 2147483646 h 138"/>
                  <a:gd name="T70" fmla="*/ 1140372655 w 279"/>
                  <a:gd name="T71" fmla="*/ 2147483646 h 138"/>
                  <a:gd name="T72" fmla="*/ 1140372655 w 279"/>
                  <a:gd name="T73" fmla="*/ 2147483646 h 138"/>
                  <a:gd name="T74" fmla="*/ 1140372655 w 279"/>
                  <a:gd name="T75" fmla="*/ 2147483646 h 138"/>
                  <a:gd name="T76" fmla="*/ 1140372655 w 279"/>
                  <a:gd name="T77" fmla="*/ 2147483646 h 138"/>
                  <a:gd name="T78" fmla="*/ 0 w 279"/>
                  <a:gd name="T79" fmla="*/ 2147483646 h 13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79"/>
                  <a:gd name="T121" fmla="*/ 0 h 138"/>
                  <a:gd name="T122" fmla="*/ 279 w 279"/>
                  <a:gd name="T123" fmla="*/ 138 h 13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79" h="138">
                    <a:moveTo>
                      <a:pt x="0" y="45"/>
                    </a:moveTo>
                    <a:lnTo>
                      <a:pt x="0" y="45"/>
                    </a:lnTo>
                    <a:lnTo>
                      <a:pt x="15" y="35"/>
                    </a:lnTo>
                    <a:lnTo>
                      <a:pt x="8" y="28"/>
                    </a:lnTo>
                    <a:lnTo>
                      <a:pt x="41" y="10"/>
                    </a:lnTo>
                    <a:lnTo>
                      <a:pt x="68" y="0"/>
                    </a:lnTo>
                    <a:lnTo>
                      <a:pt x="77" y="15"/>
                    </a:lnTo>
                    <a:lnTo>
                      <a:pt x="67" y="23"/>
                    </a:lnTo>
                    <a:lnTo>
                      <a:pt x="92" y="12"/>
                    </a:lnTo>
                    <a:lnTo>
                      <a:pt x="119" y="21"/>
                    </a:lnTo>
                    <a:lnTo>
                      <a:pt x="109" y="31"/>
                    </a:lnTo>
                    <a:lnTo>
                      <a:pt x="141" y="25"/>
                    </a:lnTo>
                    <a:lnTo>
                      <a:pt x="132" y="14"/>
                    </a:lnTo>
                    <a:lnTo>
                      <a:pt x="145" y="14"/>
                    </a:lnTo>
                    <a:lnTo>
                      <a:pt x="170" y="52"/>
                    </a:lnTo>
                    <a:lnTo>
                      <a:pt x="179" y="42"/>
                    </a:lnTo>
                    <a:lnTo>
                      <a:pt x="169" y="2"/>
                    </a:lnTo>
                    <a:lnTo>
                      <a:pt x="189" y="3"/>
                    </a:lnTo>
                    <a:lnTo>
                      <a:pt x="211" y="18"/>
                    </a:lnTo>
                    <a:lnTo>
                      <a:pt x="224" y="67"/>
                    </a:lnTo>
                    <a:lnTo>
                      <a:pt x="279" y="91"/>
                    </a:lnTo>
                    <a:lnTo>
                      <a:pt x="279" y="105"/>
                    </a:lnTo>
                    <a:lnTo>
                      <a:pt x="264" y="100"/>
                    </a:lnTo>
                    <a:lnTo>
                      <a:pt x="246" y="108"/>
                    </a:lnTo>
                    <a:lnTo>
                      <a:pt x="271" y="119"/>
                    </a:lnTo>
                    <a:lnTo>
                      <a:pt x="248" y="130"/>
                    </a:lnTo>
                    <a:lnTo>
                      <a:pt x="213" y="125"/>
                    </a:lnTo>
                    <a:lnTo>
                      <a:pt x="192" y="111"/>
                    </a:lnTo>
                    <a:lnTo>
                      <a:pt x="146" y="134"/>
                    </a:lnTo>
                    <a:lnTo>
                      <a:pt x="89" y="138"/>
                    </a:lnTo>
                    <a:lnTo>
                      <a:pt x="78" y="116"/>
                    </a:lnTo>
                    <a:lnTo>
                      <a:pt x="46" y="115"/>
                    </a:lnTo>
                    <a:lnTo>
                      <a:pt x="25" y="96"/>
                    </a:lnTo>
                    <a:lnTo>
                      <a:pt x="106" y="85"/>
                    </a:lnTo>
                    <a:lnTo>
                      <a:pt x="22" y="80"/>
                    </a:lnTo>
                    <a:lnTo>
                      <a:pt x="11" y="68"/>
                    </a:lnTo>
                    <a:lnTo>
                      <a:pt x="54" y="55"/>
                    </a:lnTo>
                    <a:lnTo>
                      <a:pt x="15" y="57"/>
                    </a:lnTo>
                    <a:lnTo>
                      <a:pt x="17" y="52"/>
                    </a:lnTo>
                    <a:lnTo>
                      <a:pt x="0" y="45"/>
                    </a:lnTo>
                    <a:close/>
                  </a:path>
                </a:pathLst>
              </a:custGeom>
              <a:solidFill>
                <a:srgbClr val="DDDDDD"/>
              </a:solidFill>
              <a:ln w="3175">
                <a:solidFill>
                  <a:schemeClr val="bg1"/>
                </a:solidFill>
                <a:round/>
                <a:headEnd/>
                <a:tailEnd/>
              </a:ln>
            </p:spPr>
            <p:txBody>
              <a:bodyPr/>
              <a:lstStyle/>
              <a:p>
                <a:endParaRPr lang="en-GB"/>
              </a:p>
            </p:txBody>
          </p:sp>
          <p:sp>
            <p:nvSpPr>
              <p:cNvPr id="61585" name="Freeform 62"/>
              <p:cNvSpPr>
                <a:spLocks/>
              </p:cNvSpPr>
              <p:nvPr/>
            </p:nvSpPr>
            <p:spPr bwMode="gray">
              <a:xfrm>
                <a:off x="919" y="1114"/>
                <a:ext cx="187" cy="87"/>
              </a:xfrm>
              <a:custGeom>
                <a:avLst/>
                <a:gdLst>
                  <a:gd name="T0" fmla="*/ 0 w 189"/>
                  <a:gd name="T1" fmla="*/ 2147483646 h 75"/>
                  <a:gd name="T2" fmla="*/ 0 w 189"/>
                  <a:gd name="T3" fmla="*/ 2147483646 h 75"/>
                  <a:gd name="T4" fmla="*/ 1479853064 w 189"/>
                  <a:gd name="T5" fmla="*/ 2147483646 h 75"/>
                  <a:gd name="T6" fmla="*/ 1479853064 w 189"/>
                  <a:gd name="T7" fmla="*/ 2147483646 h 75"/>
                  <a:gd name="T8" fmla="*/ 1479853064 w 189"/>
                  <a:gd name="T9" fmla="*/ 2147483646 h 75"/>
                  <a:gd name="T10" fmla="*/ 1479853064 w 189"/>
                  <a:gd name="T11" fmla="*/ 2147483646 h 75"/>
                  <a:gd name="T12" fmla="*/ 1479853064 w 189"/>
                  <a:gd name="T13" fmla="*/ 2147483646 h 75"/>
                  <a:gd name="T14" fmla="*/ 1479853064 w 189"/>
                  <a:gd name="T15" fmla="*/ 2147483646 h 75"/>
                  <a:gd name="T16" fmla="*/ 1479853064 w 189"/>
                  <a:gd name="T17" fmla="*/ 2147483646 h 75"/>
                  <a:gd name="T18" fmla="*/ 1479853064 w 189"/>
                  <a:gd name="T19" fmla="*/ 2147483646 h 75"/>
                  <a:gd name="T20" fmla="*/ 1479853064 w 189"/>
                  <a:gd name="T21" fmla="*/ 2147483646 h 75"/>
                  <a:gd name="T22" fmla="*/ 1479853064 w 189"/>
                  <a:gd name="T23" fmla="*/ 2147483646 h 75"/>
                  <a:gd name="T24" fmla="*/ 1479853064 w 189"/>
                  <a:gd name="T25" fmla="*/ 2147483646 h 75"/>
                  <a:gd name="T26" fmla="*/ 1479853064 w 189"/>
                  <a:gd name="T27" fmla="*/ 2147483646 h 75"/>
                  <a:gd name="T28" fmla="*/ 1479853064 w 189"/>
                  <a:gd name="T29" fmla="*/ 2147483646 h 75"/>
                  <a:gd name="T30" fmla="*/ 1479853064 w 189"/>
                  <a:gd name="T31" fmla="*/ 2147483646 h 75"/>
                  <a:gd name="T32" fmla="*/ 1479853064 w 189"/>
                  <a:gd name="T33" fmla="*/ 2147483646 h 75"/>
                  <a:gd name="T34" fmla="*/ 1479853064 w 189"/>
                  <a:gd name="T35" fmla="*/ 0 h 75"/>
                  <a:gd name="T36" fmla="*/ 1479853064 w 189"/>
                  <a:gd name="T37" fmla="*/ 2147483646 h 75"/>
                  <a:gd name="T38" fmla="*/ 1479853064 w 189"/>
                  <a:gd name="T39" fmla="*/ 2147483646 h 75"/>
                  <a:gd name="T40" fmla="*/ 1479853064 w 189"/>
                  <a:gd name="T41" fmla="*/ 2147483646 h 75"/>
                  <a:gd name="T42" fmla="*/ 1479853064 w 189"/>
                  <a:gd name="T43" fmla="*/ 2147483646 h 75"/>
                  <a:gd name="T44" fmla="*/ 1479853064 w 189"/>
                  <a:gd name="T45" fmla="*/ 2147483646 h 75"/>
                  <a:gd name="T46" fmla="*/ 1479853064 w 189"/>
                  <a:gd name="T47" fmla="*/ 2147483646 h 75"/>
                  <a:gd name="T48" fmla="*/ 1479853064 w 189"/>
                  <a:gd name="T49" fmla="*/ 2147483646 h 75"/>
                  <a:gd name="T50" fmla="*/ 1479853064 w 189"/>
                  <a:gd name="T51" fmla="*/ 2147483646 h 75"/>
                  <a:gd name="T52" fmla="*/ 1479853064 w 189"/>
                  <a:gd name="T53" fmla="*/ 2147483646 h 75"/>
                  <a:gd name="T54" fmla="*/ 1479853064 w 189"/>
                  <a:gd name="T55" fmla="*/ 2147483646 h 75"/>
                  <a:gd name="T56" fmla="*/ 1479853064 w 189"/>
                  <a:gd name="T57" fmla="*/ 2147483646 h 75"/>
                  <a:gd name="T58" fmla="*/ 1479853064 w 189"/>
                  <a:gd name="T59" fmla="*/ 2147483646 h 75"/>
                  <a:gd name="T60" fmla="*/ 1479853064 w 189"/>
                  <a:gd name="T61" fmla="*/ 2147483646 h 75"/>
                  <a:gd name="T62" fmla="*/ 1479853064 w 189"/>
                  <a:gd name="T63" fmla="*/ 2147483646 h 75"/>
                  <a:gd name="T64" fmla="*/ 1479853064 w 189"/>
                  <a:gd name="T65" fmla="*/ 2147483646 h 75"/>
                  <a:gd name="T66" fmla="*/ 1479853064 w 189"/>
                  <a:gd name="T67" fmla="*/ 2147483646 h 75"/>
                  <a:gd name="T68" fmla="*/ 0 w 189"/>
                  <a:gd name="T69" fmla="*/ 2147483646 h 7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89"/>
                  <a:gd name="T106" fmla="*/ 0 h 75"/>
                  <a:gd name="T107" fmla="*/ 189 w 189"/>
                  <a:gd name="T108" fmla="*/ 75 h 7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89" h="75">
                    <a:moveTo>
                      <a:pt x="0" y="49"/>
                    </a:moveTo>
                    <a:lnTo>
                      <a:pt x="0" y="49"/>
                    </a:lnTo>
                    <a:lnTo>
                      <a:pt x="7" y="44"/>
                    </a:lnTo>
                    <a:lnTo>
                      <a:pt x="39" y="36"/>
                    </a:lnTo>
                    <a:lnTo>
                      <a:pt x="7" y="37"/>
                    </a:lnTo>
                    <a:lnTo>
                      <a:pt x="44" y="30"/>
                    </a:lnTo>
                    <a:lnTo>
                      <a:pt x="14" y="30"/>
                    </a:lnTo>
                    <a:lnTo>
                      <a:pt x="16" y="22"/>
                    </a:lnTo>
                    <a:lnTo>
                      <a:pt x="46" y="21"/>
                    </a:lnTo>
                    <a:lnTo>
                      <a:pt x="25" y="20"/>
                    </a:lnTo>
                    <a:lnTo>
                      <a:pt x="41" y="12"/>
                    </a:lnTo>
                    <a:lnTo>
                      <a:pt x="79" y="21"/>
                    </a:lnTo>
                    <a:lnTo>
                      <a:pt x="98" y="40"/>
                    </a:lnTo>
                    <a:lnTo>
                      <a:pt x="135" y="42"/>
                    </a:lnTo>
                    <a:lnTo>
                      <a:pt x="120" y="30"/>
                    </a:lnTo>
                    <a:lnTo>
                      <a:pt x="128" y="23"/>
                    </a:lnTo>
                    <a:lnTo>
                      <a:pt x="112" y="14"/>
                    </a:lnTo>
                    <a:lnTo>
                      <a:pt x="137" y="0"/>
                    </a:lnTo>
                    <a:lnTo>
                      <a:pt x="149" y="16"/>
                    </a:lnTo>
                    <a:lnTo>
                      <a:pt x="141" y="24"/>
                    </a:lnTo>
                    <a:lnTo>
                      <a:pt x="155" y="27"/>
                    </a:lnTo>
                    <a:lnTo>
                      <a:pt x="150" y="35"/>
                    </a:lnTo>
                    <a:lnTo>
                      <a:pt x="167" y="36"/>
                    </a:lnTo>
                    <a:lnTo>
                      <a:pt x="177" y="25"/>
                    </a:lnTo>
                    <a:lnTo>
                      <a:pt x="189" y="40"/>
                    </a:lnTo>
                    <a:lnTo>
                      <a:pt x="180" y="56"/>
                    </a:lnTo>
                    <a:lnTo>
                      <a:pt x="138" y="55"/>
                    </a:lnTo>
                    <a:lnTo>
                      <a:pt x="77" y="75"/>
                    </a:lnTo>
                    <a:lnTo>
                      <a:pt x="50" y="65"/>
                    </a:lnTo>
                    <a:lnTo>
                      <a:pt x="104" y="48"/>
                    </a:lnTo>
                    <a:lnTo>
                      <a:pt x="58" y="59"/>
                    </a:lnTo>
                    <a:lnTo>
                      <a:pt x="65" y="44"/>
                    </a:lnTo>
                    <a:lnTo>
                      <a:pt x="43" y="60"/>
                    </a:lnTo>
                    <a:lnTo>
                      <a:pt x="16" y="55"/>
                    </a:lnTo>
                    <a:lnTo>
                      <a:pt x="0" y="49"/>
                    </a:lnTo>
                    <a:close/>
                  </a:path>
                </a:pathLst>
              </a:custGeom>
              <a:solidFill>
                <a:srgbClr val="DDDDDD"/>
              </a:solidFill>
              <a:ln w="3175">
                <a:solidFill>
                  <a:schemeClr val="bg1"/>
                </a:solidFill>
                <a:round/>
                <a:headEnd/>
                <a:tailEnd/>
              </a:ln>
            </p:spPr>
            <p:txBody>
              <a:bodyPr/>
              <a:lstStyle/>
              <a:p>
                <a:endParaRPr lang="en-GB"/>
              </a:p>
            </p:txBody>
          </p:sp>
          <p:sp>
            <p:nvSpPr>
              <p:cNvPr id="61586" name="Freeform 63"/>
              <p:cNvSpPr>
                <a:spLocks/>
              </p:cNvSpPr>
              <p:nvPr/>
            </p:nvSpPr>
            <p:spPr bwMode="gray">
              <a:xfrm>
                <a:off x="1106" y="1023"/>
                <a:ext cx="94" cy="54"/>
              </a:xfrm>
              <a:custGeom>
                <a:avLst/>
                <a:gdLst>
                  <a:gd name="T0" fmla="*/ 0 w 97"/>
                  <a:gd name="T1" fmla="*/ 0 h 47"/>
                  <a:gd name="T2" fmla="*/ 0 w 97"/>
                  <a:gd name="T3" fmla="*/ 0 h 47"/>
                  <a:gd name="T4" fmla="*/ 715137973 w 97"/>
                  <a:gd name="T5" fmla="*/ 2147483646 h 47"/>
                  <a:gd name="T6" fmla="*/ 715137973 w 97"/>
                  <a:gd name="T7" fmla="*/ 2147483646 h 47"/>
                  <a:gd name="T8" fmla="*/ 715137973 w 97"/>
                  <a:gd name="T9" fmla="*/ 2147483646 h 47"/>
                  <a:gd name="T10" fmla="*/ 715137973 w 97"/>
                  <a:gd name="T11" fmla="*/ 2147483646 h 47"/>
                  <a:gd name="T12" fmla="*/ 715137973 w 97"/>
                  <a:gd name="T13" fmla="*/ 2147483646 h 47"/>
                  <a:gd name="T14" fmla="*/ 715137973 w 97"/>
                  <a:gd name="T15" fmla="*/ 2147483646 h 47"/>
                  <a:gd name="T16" fmla="*/ 715137973 w 97"/>
                  <a:gd name="T17" fmla="*/ 2147483646 h 47"/>
                  <a:gd name="T18" fmla="*/ 715137973 w 97"/>
                  <a:gd name="T19" fmla="*/ 2147483646 h 47"/>
                  <a:gd name="T20" fmla="*/ 715137973 w 97"/>
                  <a:gd name="T21" fmla="*/ 2147483646 h 47"/>
                  <a:gd name="T22" fmla="*/ 715137973 w 97"/>
                  <a:gd name="T23" fmla="*/ 2147483646 h 47"/>
                  <a:gd name="T24" fmla="*/ 715137973 w 97"/>
                  <a:gd name="T25" fmla="*/ 0 h 47"/>
                  <a:gd name="T26" fmla="*/ 0 w 97"/>
                  <a:gd name="T27" fmla="*/ 0 h 4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7"/>
                  <a:gd name="T43" fmla="*/ 0 h 47"/>
                  <a:gd name="T44" fmla="*/ 97 w 97"/>
                  <a:gd name="T45" fmla="*/ 47 h 4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7" h="47">
                    <a:moveTo>
                      <a:pt x="0" y="0"/>
                    </a:moveTo>
                    <a:lnTo>
                      <a:pt x="0" y="0"/>
                    </a:lnTo>
                    <a:lnTo>
                      <a:pt x="8" y="18"/>
                    </a:lnTo>
                    <a:lnTo>
                      <a:pt x="32" y="18"/>
                    </a:lnTo>
                    <a:lnTo>
                      <a:pt x="24" y="20"/>
                    </a:lnTo>
                    <a:lnTo>
                      <a:pt x="30" y="26"/>
                    </a:lnTo>
                    <a:lnTo>
                      <a:pt x="8" y="30"/>
                    </a:lnTo>
                    <a:lnTo>
                      <a:pt x="43" y="36"/>
                    </a:lnTo>
                    <a:lnTo>
                      <a:pt x="97" y="47"/>
                    </a:lnTo>
                    <a:lnTo>
                      <a:pt x="90" y="20"/>
                    </a:lnTo>
                    <a:lnTo>
                      <a:pt x="50" y="5"/>
                    </a:lnTo>
                    <a:lnTo>
                      <a:pt x="36" y="11"/>
                    </a:lnTo>
                    <a:lnTo>
                      <a:pt x="34" y="0"/>
                    </a:lnTo>
                    <a:lnTo>
                      <a:pt x="0" y="0"/>
                    </a:lnTo>
                    <a:close/>
                  </a:path>
                </a:pathLst>
              </a:custGeom>
              <a:solidFill>
                <a:srgbClr val="DDDDDD"/>
              </a:solidFill>
              <a:ln w="3175">
                <a:solidFill>
                  <a:schemeClr val="bg1"/>
                </a:solidFill>
                <a:round/>
                <a:headEnd/>
                <a:tailEnd/>
              </a:ln>
            </p:spPr>
            <p:txBody>
              <a:bodyPr/>
              <a:lstStyle/>
              <a:p>
                <a:endParaRPr lang="en-GB"/>
              </a:p>
            </p:txBody>
          </p:sp>
          <p:sp>
            <p:nvSpPr>
              <p:cNvPr id="61587" name="Freeform 64"/>
              <p:cNvSpPr>
                <a:spLocks/>
              </p:cNvSpPr>
              <p:nvPr/>
            </p:nvSpPr>
            <p:spPr bwMode="gray">
              <a:xfrm>
                <a:off x="1149" y="1126"/>
                <a:ext cx="79" cy="56"/>
              </a:xfrm>
              <a:custGeom>
                <a:avLst/>
                <a:gdLst>
                  <a:gd name="T0" fmla="*/ 0 w 79"/>
                  <a:gd name="T1" fmla="*/ 2147483646 h 49"/>
                  <a:gd name="T2" fmla="*/ 0 w 79"/>
                  <a:gd name="T3" fmla="*/ 2147483646 h 49"/>
                  <a:gd name="T4" fmla="*/ 2147451586 w 79"/>
                  <a:gd name="T5" fmla="*/ 2147483646 h 49"/>
                  <a:gd name="T6" fmla="*/ 2147451586 w 79"/>
                  <a:gd name="T7" fmla="*/ 2147483646 h 49"/>
                  <a:gd name="T8" fmla="*/ 2147451586 w 79"/>
                  <a:gd name="T9" fmla="*/ 2147483646 h 49"/>
                  <a:gd name="T10" fmla="*/ 2147451586 w 79"/>
                  <a:gd name="T11" fmla="*/ 2147483646 h 49"/>
                  <a:gd name="T12" fmla="*/ 2147451586 w 79"/>
                  <a:gd name="T13" fmla="*/ 2147483646 h 49"/>
                  <a:gd name="T14" fmla="*/ 2147451586 w 79"/>
                  <a:gd name="T15" fmla="*/ 2147483646 h 49"/>
                  <a:gd name="T16" fmla="*/ 2147451586 w 79"/>
                  <a:gd name="T17" fmla="*/ 0 h 49"/>
                  <a:gd name="T18" fmla="*/ 2147451586 w 79"/>
                  <a:gd name="T19" fmla="*/ 2147483646 h 49"/>
                  <a:gd name="T20" fmla="*/ 2147451586 w 79"/>
                  <a:gd name="T21" fmla="*/ 2147483646 h 49"/>
                  <a:gd name="T22" fmla="*/ 2147451586 w 79"/>
                  <a:gd name="T23" fmla="*/ 2147483646 h 49"/>
                  <a:gd name="T24" fmla="*/ 2147451586 w 79"/>
                  <a:gd name="T25" fmla="*/ 2147483646 h 49"/>
                  <a:gd name="T26" fmla="*/ 2147451586 w 79"/>
                  <a:gd name="T27" fmla="*/ 2147483646 h 49"/>
                  <a:gd name="T28" fmla="*/ 2147451586 w 79"/>
                  <a:gd name="T29" fmla="*/ 2147483646 h 49"/>
                  <a:gd name="T30" fmla="*/ 2147451586 w 79"/>
                  <a:gd name="T31" fmla="*/ 2147483646 h 49"/>
                  <a:gd name="T32" fmla="*/ 0 w 79"/>
                  <a:gd name="T33" fmla="*/ 2147483646 h 4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9"/>
                  <a:gd name="T52" fmla="*/ 0 h 49"/>
                  <a:gd name="T53" fmla="*/ 79 w 79"/>
                  <a:gd name="T54" fmla="*/ 49 h 4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9" h="49">
                    <a:moveTo>
                      <a:pt x="0" y="32"/>
                    </a:moveTo>
                    <a:lnTo>
                      <a:pt x="0" y="32"/>
                    </a:lnTo>
                    <a:lnTo>
                      <a:pt x="9" y="20"/>
                    </a:lnTo>
                    <a:lnTo>
                      <a:pt x="24" y="23"/>
                    </a:lnTo>
                    <a:lnTo>
                      <a:pt x="5" y="11"/>
                    </a:lnTo>
                    <a:lnTo>
                      <a:pt x="10" y="4"/>
                    </a:lnTo>
                    <a:lnTo>
                      <a:pt x="41" y="18"/>
                    </a:lnTo>
                    <a:lnTo>
                      <a:pt x="24" y="2"/>
                    </a:lnTo>
                    <a:lnTo>
                      <a:pt x="70" y="0"/>
                    </a:lnTo>
                    <a:lnTo>
                      <a:pt x="79" y="36"/>
                    </a:lnTo>
                    <a:lnTo>
                      <a:pt x="69" y="30"/>
                    </a:lnTo>
                    <a:lnTo>
                      <a:pt x="68" y="49"/>
                    </a:lnTo>
                    <a:lnTo>
                      <a:pt x="30" y="46"/>
                    </a:lnTo>
                    <a:lnTo>
                      <a:pt x="37" y="41"/>
                    </a:lnTo>
                    <a:lnTo>
                      <a:pt x="28" y="34"/>
                    </a:lnTo>
                    <a:lnTo>
                      <a:pt x="55" y="25"/>
                    </a:lnTo>
                    <a:lnTo>
                      <a:pt x="0" y="32"/>
                    </a:lnTo>
                    <a:close/>
                  </a:path>
                </a:pathLst>
              </a:custGeom>
              <a:solidFill>
                <a:srgbClr val="DDDDDD"/>
              </a:solidFill>
              <a:ln w="3175">
                <a:solidFill>
                  <a:schemeClr val="bg1"/>
                </a:solidFill>
                <a:round/>
                <a:headEnd/>
                <a:tailEnd/>
              </a:ln>
            </p:spPr>
            <p:txBody>
              <a:bodyPr/>
              <a:lstStyle/>
              <a:p>
                <a:endParaRPr lang="en-GB"/>
              </a:p>
            </p:txBody>
          </p:sp>
          <p:sp>
            <p:nvSpPr>
              <p:cNvPr id="61588" name="Freeform 65"/>
              <p:cNvSpPr>
                <a:spLocks/>
              </p:cNvSpPr>
              <p:nvPr/>
            </p:nvSpPr>
            <p:spPr bwMode="gray">
              <a:xfrm>
                <a:off x="1153" y="1221"/>
                <a:ext cx="89" cy="87"/>
              </a:xfrm>
              <a:custGeom>
                <a:avLst/>
                <a:gdLst>
                  <a:gd name="T0" fmla="*/ 0 w 91"/>
                  <a:gd name="T1" fmla="*/ 2147483646 h 75"/>
                  <a:gd name="T2" fmla="*/ 0 w 91"/>
                  <a:gd name="T3" fmla="*/ 2147483646 h 75"/>
                  <a:gd name="T4" fmla="*/ 986566197 w 91"/>
                  <a:gd name="T5" fmla="*/ 2147483646 h 75"/>
                  <a:gd name="T6" fmla="*/ 986566197 w 91"/>
                  <a:gd name="T7" fmla="*/ 2147483646 h 75"/>
                  <a:gd name="T8" fmla="*/ 986566197 w 91"/>
                  <a:gd name="T9" fmla="*/ 2147483646 h 75"/>
                  <a:gd name="T10" fmla="*/ 986566197 w 91"/>
                  <a:gd name="T11" fmla="*/ 2147483646 h 75"/>
                  <a:gd name="T12" fmla="*/ 986566197 w 91"/>
                  <a:gd name="T13" fmla="*/ 2147483646 h 75"/>
                  <a:gd name="T14" fmla="*/ 986566197 w 91"/>
                  <a:gd name="T15" fmla="*/ 2147483646 h 75"/>
                  <a:gd name="T16" fmla="*/ 986566197 w 91"/>
                  <a:gd name="T17" fmla="*/ 2147483646 h 75"/>
                  <a:gd name="T18" fmla="*/ 986566197 w 91"/>
                  <a:gd name="T19" fmla="*/ 0 h 75"/>
                  <a:gd name="T20" fmla="*/ 986566197 w 91"/>
                  <a:gd name="T21" fmla="*/ 2147483646 h 75"/>
                  <a:gd name="T22" fmla="*/ 986566197 w 91"/>
                  <a:gd name="T23" fmla="*/ 2147483646 h 75"/>
                  <a:gd name="T24" fmla="*/ 986566197 w 91"/>
                  <a:gd name="T25" fmla="*/ 2147483646 h 75"/>
                  <a:gd name="T26" fmla="*/ 986566197 w 91"/>
                  <a:gd name="T27" fmla="*/ 2147483646 h 75"/>
                  <a:gd name="T28" fmla="*/ 986566197 w 91"/>
                  <a:gd name="T29" fmla="*/ 2147483646 h 75"/>
                  <a:gd name="T30" fmla="*/ 986566197 w 91"/>
                  <a:gd name="T31" fmla="*/ 2147483646 h 75"/>
                  <a:gd name="T32" fmla="*/ 0 w 91"/>
                  <a:gd name="T33" fmla="*/ 2147483646 h 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91"/>
                  <a:gd name="T52" fmla="*/ 0 h 75"/>
                  <a:gd name="T53" fmla="*/ 91 w 91"/>
                  <a:gd name="T54" fmla="*/ 75 h 7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91" h="75">
                    <a:moveTo>
                      <a:pt x="0" y="37"/>
                    </a:moveTo>
                    <a:lnTo>
                      <a:pt x="0" y="37"/>
                    </a:lnTo>
                    <a:lnTo>
                      <a:pt x="3" y="28"/>
                    </a:lnTo>
                    <a:lnTo>
                      <a:pt x="34" y="33"/>
                    </a:lnTo>
                    <a:lnTo>
                      <a:pt x="29" y="21"/>
                    </a:lnTo>
                    <a:lnTo>
                      <a:pt x="38" y="22"/>
                    </a:lnTo>
                    <a:lnTo>
                      <a:pt x="18" y="16"/>
                    </a:lnTo>
                    <a:lnTo>
                      <a:pt x="27" y="13"/>
                    </a:lnTo>
                    <a:lnTo>
                      <a:pt x="18" y="6"/>
                    </a:lnTo>
                    <a:lnTo>
                      <a:pt x="77" y="0"/>
                    </a:lnTo>
                    <a:lnTo>
                      <a:pt x="79" y="16"/>
                    </a:lnTo>
                    <a:lnTo>
                      <a:pt x="61" y="30"/>
                    </a:lnTo>
                    <a:lnTo>
                      <a:pt x="88" y="33"/>
                    </a:lnTo>
                    <a:lnTo>
                      <a:pt x="91" y="60"/>
                    </a:lnTo>
                    <a:lnTo>
                      <a:pt x="51" y="75"/>
                    </a:lnTo>
                    <a:lnTo>
                      <a:pt x="34" y="53"/>
                    </a:lnTo>
                    <a:lnTo>
                      <a:pt x="0" y="37"/>
                    </a:lnTo>
                    <a:close/>
                  </a:path>
                </a:pathLst>
              </a:custGeom>
              <a:solidFill>
                <a:srgbClr val="DDDDDD"/>
              </a:solidFill>
              <a:ln w="3175">
                <a:solidFill>
                  <a:schemeClr val="bg1"/>
                </a:solidFill>
                <a:round/>
                <a:headEnd/>
                <a:tailEnd/>
              </a:ln>
            </p:spPr>
            <p:txBody>
              <a:bodyPr/>
              <a:lstStyle/>
              <a:p>
                <a:endParaRPr lang="en-GB"/>
              </a:p>
            </p:txBody>
          </p:sp>
          <p:sp>
            <p:nvSpPr>
              <p:cNvPr id="61589" name="Freeform 66"/>
              <p:cNvSpPr>
                <a:spLocks/>
              </p:cNvSpPr>
              <p:nvPr/>
            </p:nvSpPr>
            <p:spPr bwMode="gray">
              <a:xfrm>
                <a:off x="1216" y="1037"/>
                <a:ext cx="51" cy="45"/>
              </a:xfrm>
              <a:custGeom>
                <a:avLst/>
                <a:gdLst>
                  <a:gd name="T0" fmla="*/ 0 w 54"/>
                  <a:gd name="T1" fmla="*/ 0 h 39"/>
                  <a:gd name="T2" fmla="*/ 0 w 54"/>
                  <a:gd name="T3" fmla="*/ 0 h 39"/>
                  <a:gd name="T4" fmla="*/ 290469665 w 54"/>
                  <a:gd name="T5" fmla="*/ 2147483646 h 39"/>
                  <a:gd name="T6" fmla="*/ 290469665 w 54"/>
                  <a:gd name="T7" fmla="*/ 2147483646 h 39"/>
                  <a:gd name="T8" fmla="*/ 290469665 w 54"/>
                  <a:gd name="T9" fmla="*/ 2147483646 h 39"/>
                  <a:gd name="T10" fmla="*/ 290469665 w 54"/>
                  <a:gd name="T11" fmla="*/ 2147483646 h 39"/>
                  <a:gd name="T12" fmla="*/ 290469665 w 54"/>
                  <a:gd name="T13" fmla="*/ 2147483646 h 39"/>
                  <a:gd name="T14" fmla="*/ 290469665 w 54"/>
                  <a:gd name="T15" fmla="*/ 2147483646 h 39"/>
                  <a:gd name="T16" fmla="*/ 0 w 54"/>
                  <a:gd name="T17" fmla="*/ 0 h 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4"/>
                  <a:gd name="T28" fmla="*/ 0 h 39"/>
                  <a:gd name="T29" fmla="*/ 54 w 54"/>
                  <a:gd name="T30" fmla="*/ 39 h 3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4" h="39">
                    <a:moveTo>
                      <a:pt x="0" y="0"/>
                    </a:moveTo>
                    <a:lnTo>
                      <a:pt x="0" y="0"/>
                    </a:lnTo>
                    <a:lnTo>
                      <a:pt x="5" y="24"/>
                    </a:lnTo>
                    <a:lnTo>
                      <a:pt x="23" y="26"/>
                    </a:lnTo>
                    <a:lnTo>
                      <a:pt x="8" y="27"/>
                    </a:lnTo>
                    <a:lnTo>
                      <a:pt x="16" y="39"/>
                    </a:lnTo>
                    <a:lnTo>
                      <a:pt x="50" y="33"/>
                    </a:lnTo>
                    <a:lnTo>
                      <a:pt x="54" y="20"/>
                    </a:lnTo>
                    <a:lnTo>
                      <a:pt x="0" y="0"/>
                    </a:lnTo>
                    <a:close/>
                  </a:path>
                </a:pathLst>
              </a:custGeom>
              <a:solidFill>
                <a:srgbClr val="DDDDDD"/>
              </a:solidFill>
              <a:ln w="3175">
                <a:solidFill>
                  <a:schemeClr val="bg1"/>
                </a:solidFill>
                <a:round/>
                <a:headEnd/>
                <a:tailEnd/>
              </a:ln>
            </p:spPr>
            <p:txBody>
              <a:bodyPr/>
              <a:lstStyle/>
              <a:p>
                <a:endParaRPr lang="en-GB"/>
              </a:p>
            </p:txBody>
          </p:sp>
          <p:sp>
            <p:nvSpPr>
              <p:cNvPr id="61590" name="Freeform 67"/>
              <p:cNvSpPr>
                <a:spLocks/>
              </p:cNvSpPr>
              <p:nvPr/>
            </p:nvSpPr>
            <p:spPr bwMode="gray">
              <a:xfrm>
                <a:off x="1233" y="1105"/>
                <a:ext cx="262" cy="96"/>
              </a:xfrm>
              <a:custGeom>
                <a:avLst/>
                <a:gdLst>
                  <a:gd name="T0" fmla="*/ 0 w 266"/>
                  <a:gd name="T1" fmla="*/ 2147483646 h 84"/>
                  <a:gd name="T2" fmla="*/ 0 w 266"/>
                  <a:gd name="T3" fmla="*/ 2147483646 h 84"/>
                  <a:gd name="T4" fmla="*/ 1263606958 w 266"/>
                  <a:gd name="T5" fmla="*/ 0 h 84"/>
                  <a:gd name="T6" fmla="*/ 1263606958 w 266"/>
                  <a:gd name="T7" fmla="*/ 2147483646 h 84"/>
                  <a:gd name="T8" fmla="*/ 1263606958 w 266"/>
                  <a:gd name="T9" fmla="*/ 2147483646 h 84"/>
                  <a:gd name="T10" fmla="*/ 1263606958 w 266"/>
                  <a:gd name="T11" fmla="*/ 2147483646 h 84"/>
                  <a:gd name="T12" fmla="*/ 1263606958 w 266"/>
                  <a:gd name="T13" fmla="*/ 2147483646 h 84"/>
                  <a:gd name="T14" fmla="*/ 1263606958 w 266"/>
                  <a:gd name="T15" fmla="*/ 2147483646 h 84"/>
                  <a:gd name="T16" fmla="*/ 1263606958 w 266"/>
                  <a:gd name="T17" fmla="*/ 2147483646 h 84"/>
                  <a:gd name="T18" fmla="*/ 1263606958 w 266"/>
                  <a:gd name="T19" fmla="*/ 2147483646 h 84"/>
                  <a:gd name="T20" fmla="*/ 1263606958 w 266"/>
                  <a:gd name="T21" fmla="*/ 2147483646 h 84"/>
                  <a:gd name="T22" fmla="*/ 1263606958 w 266"/>
                  <a:gd name="T23" fmla="*/ 2147483646 h 84"/>
                  <a:gd name="T24" fmla="*/ 1263606958 w 266"/>
                  <a:gd name="T25" fmla="*/ 2147483646 h 84"/>
                  <a:gd name="T26" fmla="*/ 1263606958 w 266"/>
                  <a:gd name="T27" fmla="*/ 2147483646 h 84"/>
                  <a:gd name="T28" fmla="*/ 1263606958 w 266"/>
                  <a:gd name="T29" fmla="*/ 2147483646 h 84"/>
                  <a:gd name="T30" fmla="*/ 1263606958 w 266"/>
                  <a:gd name="T31" fmla="*/ 2147483646 h 84"/>
                  <a:gd name="T32" fmla="*/ 1263606958 w 266"/>
                  <a:gd name="T33" fmla="*/ 2147483646 h 84"/>
                  <a:gd name="T34" fmla="*/ 1263606958 w 266"/>
                  <a:gd name="T35" fmla="*/ 2147483646 h 84"/>
                  <a:gd name="T36" fmla="*/ 1263606958 w 266"/>
                  <a:gd name="T37" fmla="*/ 2147483646 h 84"/>
                  <a:gd name="T38" fmla="*/ 1263606958 w 266"/>
                  <a:gd name="T39" fmla="*/ 2147483646 h 84"/>
                  <a:gd name="T40" fmla="*/ 1263606958 w 266"/>
                  <a:gd name="T41" fmla="*/ 2147483646 h 84"/>
                  <a:gd name="T42" fmla="*/ 1263606958 w 266"/>
                  <a:gd name="T43" fmla="*/ 2147483646 h 84"/>
                  <a:gd name="T44" fmla="*/ 1263606958 w 266"/>
                  <a:gd name="T45" fmla="*/ 2147483646 h 84"/>
                  <a:gd name="T46" fmla="*/ 1263606958 w 266"/>
                  <a:gd name="T47" fmla="*/ 2147483646 h 84"/>
                  <a:gd name="T48" fmla="*/ 1263606958 w 266"/>
                  <a:gd name="T49" fmla="*/ 2147483646 h 84"/>
                  <a:gd name="T50" fmla="*/ 1263606958 w 266"/>
                  <a:gd name="T51" fmla="*/ 2147483646 h 84"/>
                  <a:gd name="T52" fmla="*/ 1263606958 w 266"/>
                  <a:gd name="T53" fmla="*/ 2147483646 h 84"/>
                  <a:gd name="T54" fmla="*/ 1263606958 w 266"/>
                  <a:gd name="T55" fmla="*/ 2147483646 h 84"/>
                  <a:gd name="T56" fmla="*/ 1263606958 w 266"/>
                  <a:gd name="T57" fmla="*/ 2147483646 h 84"/>
                  <a:gd name="T58" fmla="*/ 1263606958 w 266"/>
                  <a:gd name="T59" fmla="*/ 2147483646 h 84"/>
                  <a:gd name="T60" fmla="*/ 1263606958 w 266"/>
                  <a:gd name="T61" fmla="*/ 2147483646 h 84"/>
                  <a:gd name="T62" fmla="*/ 1263606958 w 266"/>
                  <a:gd name="T63" fmla="*/ 2147483646 h 84"/>
                  <a:gd name="T64" fmla="*/ 0 w 266"/>
                  <a:gd name="T65" fmla="*/ 2147483646 h 8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66"/>
                  <a:gd name="T100" fmla="*/ 0 h 84"/>
                  <a:gd name="T101" fmla="*/ 266 w 266"/>
                  <a:gd name="T102" fmla="*/ 84 h 8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66" h="84">
                    <a:moveTo>
                      <a:pt x="0" y="13"/>
                    </a:moveTo>
                    <a:lnTo>
                      <a:pt x="0" y="13"/>
                    </a:lnTo>
                    <a:lnTo>
                      <a:pt x="16" y="0"/>
                    </a:lnTo>
                    <a:lnTo>
                      <a:pt x="40" y="7"/>
                    </a:lnTo>
                    <a:lnTo>
                      <a:pt x="56" y="13"/>
                    </a:lnTo>
                    <a:lnTo>
                      <a:pt x="52" y="23"/>
                    </a:lnTo>
                    <a:lnTo>
                      <a:pt x="82" y="15"/>
                    </a:lnTo>
                    <a:lnTo>
                      <a:pt x="101" y="23"/>
                    </a:lnTo>
                    <a:lnTo>
                      <a:pt x="86" y="23"/>
                    </a:lnTo>
                    <a:lnTo>
                      <a:pt x="120" y="30"/>
                    </a:lnTo>
                    <a:lnTo>
                      <a:pt x="82" y="32"/>
                    </a:lnTo>
                    <a:lnTo>
                      <a:pt x="101" y="37"/>
                    </a:lnTo>
                    <a:lnTo>
                      <a:pt x="87" y="45"/>
                    </a:lnTo>
                    <a:lnTo>
                      <a:pt x="105" y="39"/>
                    </a:lnTo>
                    <a:lnTo>
                      <a:pt x="122" y="56"/>
                    </a:lnTo>
                    <a:lnTo>
                      <a:pt x="126" y="49"/>
                    </a:lnTo>
                    <a:lnTo>
                      <a:pt x="175" y="56"/>
                    </a:lnTo>
                    <a:lnTo>
                      <a:pt x="226" y="39"/>
                    </a:lnTo>
                    <a:lnTo>
                      <a:pt x="266" y="58"/>
                    </a:lnTo>
                    <a:lnTo>
                      <a:pt x="254" y="68"/>
                    </a:lnTo>
                    <a:lnTo>
                      <a:pt x="260" y="81"/>
                    </a:lnTo>
                    <a:lnTo>
                      <a:pt x="234" y="84"/>
                    </a:lnTo>
                    <a:lnTo>
                      <a:pt x="207" y="71"/>
                    </a:lnTo>
                    <a:lnTo>
                      <a:pt x="207" y="81"/>
                    </a:lnTo>
                    <a:lnTo>
                      <a:pt x="193" y="83"/>
                    </a:lnTo>
                    <a:lnTo>
                      <a:pt x="132" y="84"/>
                    </a:lnTo>
                    <a:lnTo>
                      <a:pt x="126" y="72"/>
                    </a:lnTo>
                    <a:lnTo>
                      <a:pt x="111" y="83"/>
                    </a:lnTo>
                    <a:lnTo>
                      <a:pt x="93" y="72"/>
                    </a:lnTo>
                    <a:lnTo>
                      <a:pt x="81" y="80"/>
                    </a:lnTo>
                    <a:lnTo>
                      <a:pt x="59" y="25"/>
                    </a:lnTo>
                    <a:lnTo>
                      <a:pt x="31" y="30"/>
                    </a:lnTo>
                    <a:lnTo>
                      <a:pt x="0" y="13"/>
                    </a:lnTo>
                    <a:close/>
                  </a:path>
                </a:pathLst>
              </a:custGeom>
              <a:solidFill>
                <a:srgbClr val="DDDDDD"/>
              </a:solidFill>
              <a:ln w="3175">
                <a:solidFill>
                  <a:schemeClr val="bg1"/>
                </a:solidFill>
                <a:round/>
                <a:headEnd/>
                <a:tailEnd/>
              </a:ln>
            </p:spPr>
            <p:txBody>
              <a:bodyPr/>
              <a:lstStyle/>
              <a:p>
                <a:endParaRPr lang="en-GB"/>
              </a:p>
            </p:txBody>
          </p:sp>
          <p:sp>
            <p:nvSpPr>
              <p:cNvPr id="61591" name="Freeform 68"/>
              <p:cNvSpPr>
                <a:spLocks/>
              </p:cNvSpPr>
              <p:nvPr/>
            </p:nvSpPr>
            <p:spPr bwMode="gray">
              <a:xfrm>
                <a:off x="1245" y="939"/>
                <a:ext cx="171" cy="129"/>
              </a:xfrm>
              <a:custGeom>
                <a:avLst/>
                <a:gdLst>
                  <a:gd name="T0" fmla="*/ 0 w 174"/>
                  <a:gd name="T1" fmla="*/ 2147483646 h 112"/>
                  <a:gd name="T2" fmla="*/ 0 w 174"/>
                  <a:gd name="T3" fmla="*/ 2147483646 h 112"/>
                  <a:gd name="T4" fmla="*/ 1168328431 w 174"/>
                  <a:gd name="T5" fmla="*/ 2147483646 h 112"/>
                  <a:gd name="T6" fmla="*/ 1168328431 w 174"/>
                  <a:gd name="T7" fmla="*/ 2147483646 h 112"/>
                  <a:gd name="T8" fmla="*/ 1168328431 w 174"/>
                  <a:gd name="T9" fmla="*/ 2147483646 h 112"/>
                  <a:gd name="T10" fmla="*/ 1168328431 w 174"/>
                  <a:gd name="T11" fmla="*/ 0 h 112"/>
                  <a:gd name="T12" fmla="*/ 1168328431 w 174"/>
                  <a:gd name="T13" fmla="*/ 2147483646 h 112"/>
                  <a:gd name="T14" fmla="*/ 1168328431 w 174"/>
                  <a:gd name="T15" fmla="*/ 2147483646 h 112"/>
                  <a:gd name="T16" fmla="*/ 1168328431 w 174"/>
                  <a:gd name="T17" fmla="*/ 2147483646 h 112"/>
                  <a:gd name="T18" fmla="*/ 1168328431 w 174"/>
                  <a:gd name="T19" fmla="*/ 2147483646 h 112"/>
                  <a:gd name="T20" fmla="*/ 1168328431 w 174"/>
                  <a:gd name="T21" fmla="*/ 2147483646 h 112"/>
                  <a:gd name="T22" fmla="*/ 1168328431 w 174"/>
                  <a:gd name="T23" fmla="*/ 2147483646 h 112"/>
                  <a:gd name="T24" fmla="*/ 1168328431 w 174"/>
                  <a:gd name="T25" fmla="*/ 2147483646 h 112"/>
                  <a:gd name="T26" fmla="*/ 1168328431 w 174"/>
                  <a:gd name="T27" fmla="*/ 2147483646 h 112"/>
                  <a:gd name="T28" fmla="*/ 1168328431 w 174"/>
                  <a:gd name="T29" fmla="*/ 2147483646 h 112"/>
                  <a:gd name="T30" fmla="*/ 1168328431 w 174"/>
                  <a:gd name="T31" fmla="*/ 2147483646 h 112"/>
                  <a:gd name="T32" fmla="*/ 1168328431 w 174"/>
                  <a:gd name="T33" fmla="*/ 2147483646 h 112"/>
                  <a:gd name="T34" fmla="*/ 1168328431 w 174"/>
                  <a:gd name="T35" fmla="*/ 2147483646 h 112"/>
                  <a:gd name="T36" fmla="*/ 1168328431 w 174"/>
                  <a:gd name="T37" fmla="*/ 2147483646 h 112"/>
                  <a:gd name="T38" fmla="*/ 1168328431 w 174"/>
                  <a:gd name="T39" fmla="*/ 2147483646 h 112"/>
                  <a:gd name="T40" fmla="*/ 1168328431 w 174"/>
                  <a:gd name="T41" fmla="*/ 2147483646 h 112"/>
                  <a:gd name="T42" fmla="*/ 1168328431 w 174"/>
                  <a:gd name="T43" fmla="*/ 2147483646 h 112"/>
                  <a:gd name="T44" fmla="*/ 1168328431 w 174"/>
                  <a:gd name="T45" fmla="*/ 2147483646 h 112"/>
                  <a:gd name="T46" fmla="*/ 1168328431 w 174"/>
                  <a:gd name="T47" fmla="*/ 2147483646 h 112"/>
                  <a:gd name="T48" fmla="*/ 1168328431 w 174"/>
                  <a:gd name="T49" fmla="*/ 2147483646 h 112"/>
                  <a:gd name="T50" fmla="*/ 1168328431 w 174"/>
                  <a:gd name="T51" fmla="*/ 2147483646 h 112"/>
                  <a:gd name="T52" fmla="*/ 1168328431 w 174"/>
                  <a:gd name="T53" fmla="*/ 2147483646 h 112"/>
                  <a:gd name="T54" fmla="*/ 1168328431 w 174"/>
                  <a:gd name="T55" fmla="*/ 2147483646 h 112"/>
                  <a:gd name="T56" fmla="*/ 1168328431 w 174"/>
                  <a:gd name="T57" fmla="*/ 2147483646 h 112"/>
                  <a:gd name="T58" fmla="*/ 1168328431 w 174"/>
                  <a:gd name="T59" fmla="*/ 2147483646 h 112"/>
                  <a:gd name="T60" fmla="*/ 1168328431 w 174"/>
                  <a:gd name="T61" fmla="*/ 2147483646 h 112"/>
                  <a:gd name="T62" fmla="*/ 1168328431 w 174"/>
                  <a:gd name="T63" fmla="*/ 2147483646 h 112"/>
                  <a:gd name="T64" fmla="*/ 1168328431 w 174"/>
                  <a:gd name="T65" fmla="*/ 2147483646 h 112"/>
                  <a:gd name="T66" fmla="*/ 1168328431 w 174"/>
                  <a:gd name="T67" fmla="*/ 2147483646 h 112"/>
                  <a:gd name="T68" fmla="*/ 1168328431 w 174"/>
                  <a:gd name="T69" fmla="*/ 2147483646 h 112"/>
                  <a:gd name="T70" fmla="*/ 1168328431 w 174"/>
                  <a:gd name="T71" fmla="*/ 2147483646 h 112"/>
                  <a:gd name="T72" fmla="*/ 1168328431 w 174"/>
                  <a:gd name="T73" fmla="*/ 2147483646 h 112"/>
                  <a:gd name="T74" fmla="*/ 1168328431 w 174"/>
                  <a:gd name="T75" fmla="*/ 2147483646 h 112"/>
                  <a:gd name="T76" fmla="*/ 0 w 174"/>
                  <a:gd name="T77" fmla="*/ 2147483646 h 11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74"/>
                  <a:gd name="T118" fmla="*/ 0 h 112"/>
                  <a:gd name="T119" fmla="*/ 174 w 174"/>
                  <a:gd name="T120" fmla="*/ 112 h 11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74" h="112">
                    <a:moveTo>
                      <a:pt x="0" y="35"/>
                    </a:moveTo>
                    <a:lnTo>
                      <a:pt x="0" y="35"/>
                    </a:lnTo>
                    <a:lnTo>
                      <a:pt x="43" y="29"/>
                    </a:lnTo>
                    <a:lnTo>
                      <a:pt x="20" y="14"/>
                    </a:lnTo>
                    <a:lnTo>
                      <a:pt x="57" y="7"/>
                    </a:lnTo>
                    <a:lnTo>
                      <a:pt x="28" y="0"/>
                    </a:lnTo>
                    <a:lnTo>
                      <a:pt x="75" y="8"/>
                    </a:lnTo>
                    <a:lnTo>
                      <a:pt x="88" y="30"/>
                    </a:lnTo>
                    <a:lnTo>
                      <a:pt x="112" y="30"/>
                    </a:lnTo>
                    <a:lnTo>
                      <a:pt x="120" y="45"/>
                    </a:lnTo>
                    <a:lnTo>
                      <a:pt x="122" y="34"/>
                    </a:lnTo>
                    <a:lnTo>
                      <a:pt x="134" y="35"/>
                    </a:lnTo>
                    <a:lnTo>
                      <a:pt x="129" y="45"/>
                    </a:lnTo>
                    <a:lnTo>
                      <a:pt x="144" y="52"/>
                    </a:lnTo>
                    <a:lnTo>
                      <a:pt x="134" y="62"/>
                    </a:lnTo>
                    <a:lnTo>
                      <a:pt x="161" y="61"/>
                    </a:lnTo>
                    <a:lnTo>
                      <a:pt x="174" y="77"/>
                    </a:lnTo>
                    <a:lnTo>
                      <a:pt x="141" y="80"/>
                    </a:lnTo>
                    <a:lnTo>
                      <a:pt x="132" y="93"/>
                    </a:lnTo>
                    <a:lnTo>
                      <a:pt x="126" y="80"/>
                    </a:lnTo>
                    <a:lnTo>
                      <a:pt x="118" y="112"/>
                    </a:lnTo>
                    <a:lnTo>
                      <a:pt x="96" y="95"/>
                    </a:lnTo>
                    <a:lnTo>
                      <a:pt x="107" y="112"/>
                    </a:lnTo>
                    <a:lnTo>
                      <a:pt x="67" y="111"/>
                    </a:lnTo>
                    <a:lnTo>
                      <a:pt x="53" y="101"/>
                    </a:lnTo>
                    <a:lnTo>
                      <a:pt x="72" y="99"/>
                    </a:lnTo>
                    <a:lnTo>
                      <a:pt x="52" y="97"/>
                    </a:lnTo>
                    <a:lnTo>
                      <a:pt x="47" y="92"/>
                    </a:lnTo>
                    <a:lnTo>
                      <a:pt x="57" y="91"/>
                    </a:lnTo>
                    <a:lnTo>
                      <a:pt x="40" y="84"/>
                    </a:lnTo>
                    <a:lnTo>
                      <a:pt x="94" y="73"/>
                    </a:lnTo>
                    <a:lnTo>
                      <a:pt x="28" y="77"/>
                    </a:lnTo>
                    <a:lnTo>
                      <a:pt x="16" y="65"/>
                    </a:lnTo>
                    <a:lnTo>
                      <a:pt x="40" y="60"/>
                    </a:lnTo>
                    <a:lnTo>
                      <a:pt x="3" y="52"/>
                    </a:lnTo>
                    <a:lnTo>
                      <a:pt x="10" y="51"/>
                    </a:lnTo>
                    <a:lnTo>
                      <a:pt x="1" y="43"/>
                    </a:lnTo>
                    <a:lnTo>
                      <a:pt x="43" y="43"/>
                    </a:lnTo>
                    <a:lnTo>
                      <a:pt x="0" y="35"/>
                    </a:lnTo>
                    <a:close/>
                  </a:path>
                </a:pathLst>
              </a:custGeom>
              <a:solidFill>
                <a:srgbClr val="DDDDDD"/>
              </a:solidFill>
              <a:ln w="3175">
                <a:solidFill>
                  <a:schemeClr val="bg1"/>
                </a:solidFill>
                <a:round/>
                <a:headEnd/>
                <a:tailEnd/>
              </a:ln>
            </p:spPr>
            <p:txBody>
              <a:bodyPr/>
              <a:lstStyle/>
              <a:p>
                <a:endParaRPr lang="en-GB"/>
              </a:p>
            </p:txBody>
          </p:sp>
          <p:sp>
            <p:nvSpPr>
              <p:cNvPr id="61592" name="Freeform 69"/>
              <p:cNvSpPr>
                <a:spLocks/>
              </p:cNvSpPr>
              <p:nvPr/>
            </p:nvSpPr>
            <p:spPr bwMode="gray">
              <a:xfrm>
                <a:off x="1245" y="1160"/>
                <a:ext cx="42" cy="33"/>
              </a:xfrm>
              <a:custGeom>
                <a:avLst/>
                <a:gdLst>
                  <a:gd name="T0" fmla="*/ 0 w 43"/>
                  <a:gd name="T1" fmla="*/ 2147483646 h 28"/>
                  <a:gd name="T2" fmla="*/ 0 w 43"/>
                  <a:gd name="T3" fmla="*/ 2147483646 h 28"/>
                  <a:gd name="T4" fmla="*/ 942442285 w 43"/>
                  <a:gd name="T5" fmla="*/ 0 h 28"/>
                  <a:gd name="T6" fmla="*/ 942442285 w 43"/>
                  <a:gd name="T7" fmla="*/ 2147483646 h 28"/>
                  <a:gd name="T8" fmla="*/ 942442285 w 43"/>
                  <a:gd name="T9" fmla="*/ 2147483646 h 28"/>
                  <a:gd name="T10" fmla="*/ 0 w 43"/>
                  <a:gd name="T11" fmla="*/ 2147483646 h 28"/>
                  <a:gd name="T12" fmla="*/ 0 60000 65536"/>
                  <a:gd name="T13" fmla="*/ 0 60000 65536"/>
                  <a:gd name="T14" fmla="*/ 0 60000 65536"/>
                  <a:gd name="T15" fmla="*/ 0 60000 65536"/>
                  <a:gd name="T16" fmla="*/ 0 60000 65536"/>
                  <a:gd name="T17" fmla="*/ 0 60000 65536"/>
                  <a:gd name="T18" fmla="*/ 0 w 43"/>
                  <a:gd name="T19" fmla="*/ 0 h 28"/>
                  <a:gd name="T20" fmla="*/ 43 w 4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43" h="28">
                    <a:moveTo>
                      <a:pt x="0" y="20"/>
                    </a:moveTo>
                    <a:lnTo>
                      <a:pt x="0" y="20"/>
                    </a:lnTo>
                    <a:lnTo>
                      <a:pt x="8" y="0"/>
                    </a:lnTo>
                    <a:lnTo>
                      <a:pt x="34" y="7"/>
                    </a:lnTo>
                    <a:lnTo>
                      <a:pt x="43" y="28"/>
                    </a:lnTo>
                    <a:lnTo>
                      <a:pt x="0" y="20"/>
                    </a:lnTo>
                    <a:close/>
                  </a:path>
                </a:pathLst>
              </a:custGeom>
              <a:solidFill>
                <a:srgbClr val="DDDDDD"/>
              </a:solidFill>
              <a:ln w="3175">
                <a:solidFill>
                  <a:schemeClr val="bg1"/>
                </a:solidFill>
                <a:round/>
                <a:headEnd/>
                <a:tailEnd/>
              </a:ln>
            </p:spPr>
            <p:txBody>
              <a:bodyPr/>
              <a:lstStyle/>
              <a:p>
                <a:endParaRPr lang="en-GB"/>
              </a:p>
            </p:txBody>
          </p:sp>
          <p:sp>
            <p:nvSpPr>
              <p:cNvPr id="61593" name="Freeform 70"/>
              <p:cNvSpPr>
                <a:spLocks/>
              </p:cNvSpPr>
              <p:nvPr/>
            </p:nvSpPr>
            <p:spPr bwMode="gray">
              <a:xfrm>
                <a:off x="1245" y="1082"/>
                <a:ext cx="46" cy="11"/>
              </a:xfrm>
              <a:custGeom>
                <a:avLst/>
                <a:gdLst>
                  <a:gd name="T0" fmla="*/ 0 w 47"/>
                  <a:gd name="T1" fmla="*/ 2147483646 h 10"/>
                  <a:gd name="T2" fmla="*/ 0 w 47"/>
                  <a:gd name="T3" fmla="*/ 2147483646 h 10"/>
                  <a:gd name="T4" fmla="*/ 1011635466 w 47"/>
                  <a:gd name="T5" fmla="*/ 2147483646 h 10"/>
                  <a:gd name="T6" fmla="*/ 1011635466 w 47"/>
                  <a:gd name="T7" fmla="*/ 2147483646 h 10"/>
                  <a:gd name="T8" fmla="*/ 1011635466 w 47"/>
                  <a:gd name="T9" fmla="*/ 0 h 10"/>
                  <a:gd name="T10" fmla="*/ 0 w 47"/>
                  <a:gd name="T11" fmla="*/ 2147483646 h 10"/>
                  <a:gd name="T12" fmla="*/ 0 60000 65536"/>
                  <a:gd name="T13" fmla="*/ 0 60000 65536"/>
                  <a:gd name="T14" fmla="*/ 0 60000 65536"/>
                  <a:gd name="T15" fmla="*/ 0 60000 65536"/>
                  <a:gd name="T16" fmla="*/ 0 60000 65536"/>
                  <a:gd name="T17" fmla="*/ 0 60000 65536"/>
                  <a:gd name="T18" fmla="*/ 0 w 47"/>
                  <a:gd name="T19" fmla="*/ 0 h 10"/>
                  <a:gd name="T20" fmla="*/ 47 w 4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47" h="10">
                    <a:moveTo>
                      <a:pt x="0" y="4"/>
                    </a:moveTo>
                    <a:lnTo>
                      <a:pt x="0" y="4"/>
                    </a:lnTo>
                    <a:lnTo>
                      <a:pt x="11" y="10"/>
                    </a:lnTo>
                    <a:lnTo>
                      <a:pt x="47" y="4"/>
                    </a:lnTo>
                    <a:lnTo>
                      <a:pt x="12" y="0"/>
                    </a:lnTo>
                    <a:lnTo>
                      <a:pt x="0" y="4"/>
                    </a:lnTo>
                    <a:close/>
                  </a:path>
                </a:pathLst>
              </a:custGeom>
              <a:solidFill>
                <a:srgbClr val="DDDDDD"/>
              </a:solidFill>
              <a:ln w="3175">
                <a:solidFill>
                  <a:schemeClr val="bg1"/>
                </a:solidFill>
                <a:round/>
                <a:headEnd/>
                <a:tailEnd/>
              </a:ln>
            </p:spPr>
            <p:txBody>
              <a:bodyPr/>
              <a:lstStyle/>
              <a:p>
                <a:endParaRPr lang="en-GB"/>
              </a:p>
            </p:txBody>
          </p:sp>
          <p:sp>
            <p:nvSpPr>
              <p:cNvPr id="61594" name="Freeform 71"/>
              <p:cNvSpPr>
                <a:spLocks/>
              </p:cNvSpPr>
              <p:nvPr/>
            </p:nvSpPr>
            <p:spPr bwMode="gray">
              <a:xfrm>
                <a:off x="1254" y="1217"/>
                <a:ext cx="82" cy="69"/>
              </a:xfrm>
              <a:custGeom>
                <a:avLst/>
                <a:gdLst>
                  <a:gd name="T0" fmla="*/ 0 w 83"/>
                  <a:gd name="T1" fmla="*/ 2147483646 h 60"/>
                  <a:gd name="T2" fmla="*/ 0 w 83"/>
                  <a:gd name="T3" fmla="*/ 2147483646 h 60"/>
                  <a:gd name="T4" fmla="*/ 1404999486 w 83"/>
                  <a:gd name="T5" fmla="*/ 2147483646 h 60"/>
                  <a:gd name="T6" fmla="*/ 1404999486 w 83"/>
                  <a:gd name="T7" fmla="*/ 2147483646 h 60"/>
                  <a:gd name="T8" fmla="*/ 1404999486 w 83"/>
                  <a:gd name="T9" fmla="*/ 2147483646 h 60"/>
                  <a:gd name="T10" fmla="*/ 1404999486 w 83"/>
                  <a:gd name="T11" fmla="*/ 2147483646 h 60"/>
                  <a:gd name="T12" fmla="*/ 1404999486 w 83"/>
                  <a:gd name="T13" fmla="*/ 2147483646 h 60"/>
                  <a:gd name="T14" fmla="*/ 1404999486 w 83"/>
                  <a:gd name="T15" fmla="*/ 2147483646 h 60"/>
                  <a:gd name="T16" fmla="*/ 1404999486 w 83"/>
                  <a:gd name="T17" fmla="*/ 2147483646 h 60"/>
                  <a:gd name="T18" fmla="*/ 1404999486 w 83"/>
                  <a:gd name="T19" fmla="*/ 2147483646 h 60"/>
                  <a:gd name="T20" fmla="*/ 1404999486 w 83"/>
                  <a:gd name="T21" fmla="*/ 0 h 60"/>
                  <a:gd name="T22" fmla="*/ 1404999486 w 83"/>
                  <a:gd name="T23" fmla="*/ 2147483646 h 60"/>
                  <a:gd name="T24" fmla="*/ 0 w 83"/>
                  <a:gd name="T25" fmla="*/ 2147483646 h 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60"/>
                  <a:gd name="T41" fmla="*/ 83 w 83"/>
                  <a:gd name="T42" fmla="*/ 60 h 6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60">
                    <a:moveTo>
                      <a:pt x="0" y="9"/>
                    </a:moveTo>
                    <a:lnTo>
                      <a:pt x="0" y="9"/>
                    </a:lnTo>
                    <a:lnTo>
                      <a:pt x="1" y="37"/>
                    </a:lnTo>
                    <a:lnTo>
                      <a:pt x="11" y="43"/>
                    </a:lnTo>
                    <a:lnTo>
                      <a:pt x="8" y="59"/>
                    </a:lnTo>
                    <a:lnTo>
                      <a:pt x="20" y="60"/>
                    </a:lnTo>
                    <a:lnTo>
                      <a:pt x="34" y="46"/>
                    </a:lnTo>
                    <a:lnTo>
                      <a:pt x="20" y="37"/>
                    </a:lnTo>
                    <a:lnTo>
                      <a:pt x="54" y="37"/>
                    </a:lnTo>
                    <a:lnTo>
                      <a:pt x="83" y="4"/>
                    </a:lnTo>
                    <a:lnTo>
                      <a:pt x="7" y="0"/>
                    </a:lnTo>
                    <a:lnTo>
                      <a:pt x="16" y="11"/>
                    </a:lnTo>
                    <a:lnTo>
                      <a:pt x="0" y="9"/>
                    </a:lnTo>
                    <a:close/>
                  </a:path>
                </a:pathLst>
              </a:custGeom>
              <a:solidFill>
                <a:srgbClr val="DDDDDD"/>
              </a:solidFill>
              <a:ln w="3175">
                <a:solidFill>
                  <a:schemeClr val="bg1"/>
                </a:solidFill>
                <a:round/>
                <a:headEnd/>
                <a:tailEnd/>
              </a:ln>
            </p:spPr>
            <p:txBody>
              <a:bodyPr/>
              <a:lstStyle/>
              <a:p>
                <a:endParaRPr lang="en-GB"/>
              </a:p>
            </p:txBody>
          </p:sp>
          <p:sp>
            <p:nvSpPr>
              <p:cNvPr id="61595" name="Freeform 72"/>
              <p:cNvSpPr>
                <a:spLocks/>
              </p:cNvSpPr>
              <p:nvPr/>
            </p:nvSpPr>
            <p:spPr bwMode="gray">
              <a:xfrm>
                <a:off x="1311" y="864"/>
                <a:ext cx="466" cy="278"/>
              </a:xfrm>
              <a:custGeom>
                <a:avLst/>
                <a:gdLst>
                  <a:gd name="T0" fmla="*/ 1099403091 w 475"/>
                  <a:gd name="T1" fmla="*/ 2147483646 h 242"/>
                  <a:gd name="T2" fmla="*/ 1099403091 w 475"/>
                  <a:gd name="T3" fmla="*/ 2147483646 h 242"/>
                  <a:gd name="T4" fmla="*/ 1099403091 w 475"/>
                  <a:gd name="T5" fmla="*/ 2147483646 h 242"/>
                  <a:gd name="T6" fmla="*/ 1099403091 w 475"/>
                  <a:gd name="T7" fmla="*/ 2147483646 h 242"/>
                  <a:gd name="T8" fmla="*/ 1099403091 w 475"/>
                  <a:gd name="T9" fmla="*/ 2147483646 h 242"/>
                  <a:gd name="T10" fmla="*/ 1099403091 w 475"/>
                  <a:gd name="T11" fmla="*/ 2147483646 h 242"/>
                  <a:gd name="T12" fmla="*/ 1099403091 w 475"/>
                  <a:gd name="T13" fmla="*/ 2147483646 h 242"/>
                  <a:gd name="T14" fmla="*/ 1099403091 w 475"/>
                  <a:gd name="T15" fmla="*/ 2147483646 h 242"/>
                  <a:gd name="T16" fmla="*/ 1099403091 w 475"/>
                  <a:gd name="T17" fmla="*/ 2147483646 h 242"/>
                  <a:gd name="T18" fmla="*/ 1099403091 w 475"/>
                  <a:gd name="T19" fmla="*/ 2147483646 h 242"/>
                  <a:gd name="T20" fmla="*/ 1099403091 w 475"/>
                  <a:gd name="T21" fmla="*/ 2147483646 h 242"/>
                  <a:gd name="T22" fmla="*/ 1099403091 w 475"/>
                  <a:gd name="T23" fmla="*/ 2147483646 h 242"/>
                  <a:gd name="T24" fmla="*/ 1099403091 w 475"/>
                  <a:gd name="T25" fmla="*/ 2147483646 h 242"/>
                  <a:gd name="T26" fmla="*/ 1099403091 w 475"/>
                  <a:gd name="T27" fmla="*/ 2147483646 h 242"/>
                  <a:gd name="T28" fmla="*/ 1099403091 w 475"/>
                  <a:gd name="T29" fmla="*/ 2147483646 h 242"/>
                  <a:gd name="T30" fmla="*/ 1099403091 w 475"/>
                  <a:gd name="T31" fmla="*/ 2147483646 h 242"/>
                  <a:gd name="T32" fmla="*/ 1099403091 w 475"/>
                  <a:gd name="T33" fmla="*/ 2147483646 h 242"/>
                  <a:gd name="T34" fmla="*/ 1099403091 w 475"/>
                  <a:gd name="T35" fmla="*/ 2147483646 h 242"/>
                  <a:gd name="T36" fmla="*/ 1099403091 w 475"/>
                  <a:gd name="T37" fmla="*/ 2147483646 h 242"/>
                  <a:gd name="T38" fmla="*/ 1099403091 w 475"/>
                  <a:gd name="T39" fmla="*/ 2147483646 h 242"/>
                  <a:gd name="T40" fmla="*/ 1099403091 w 475"/>
                  <a:gd name="T41" fmla="*/ 2147483646 h 242"/>
                  <a:gd name="T42" fmla="*/ 1099403091 w 475"/>
                  <a:gd name="T43" fmla="*/ 2147483646 h 242"/>
                  <a:gd name="T44" fmla="*/ 1099403091 w 475"/>
                  <a:gd name="T45" fmla="*/ 2147483646 h 242"/>
                  <a:gd name="T46" fmla="*/ 1099403091 w 475"/>
                  <a:gd name="T47" fmla="*/ 2147483646 h 242"/>
                  <a:gd name="T48" fmla="*/ 1099403091 w 475"/>
                  <a:gd name="T49" fmla="*/ 2147483646 h 242"/>
                  <a:gd name="T50" fmla="*/ 1099403091 w 475"/>
                  <a:gd name="T51" fmla="*/ 2147483646 h 242"/>
                  <a:gd name="T52" fmla="*/ 1099403091 w 475"/>
                  <a:gd name="T53" fmla="*/ 2147483646 h 242"/>
                  <a:gd name="T54" fmla="*/ 1099403091 w 475"/>
                  <a:gd name="T55" fmla="*/ 2147483646 h 242"/>
                  <a:gd name="T56" fmla="*/ 1099403091 w 475"/>
                  <a:gd name="T57" fmla="*/ 2147483646 h 242"/>
                  <a:gd name="T58" fmla="*/ 1099403091 w 475"/>
                  <a:gd name="T59" fmla="*/ 2147483646 h 242"/>
                  <a:gd name="T60" fmla="*/ 1099403091 w 475"/>
                  <a:gd name="T61" fmla="*/ 2147483646 h 242"/>
                  <a:gd name="T62" fmla="*/ 1099403091 w 475"/>
                  <a:gd name="T63" fmla="*/ 2147483646 h 242"/>
                  <a:gd name="T64" fmla="*/ 1099403091 w 475"/>
                  <a:gd name="T65" fmla="*/ 2147483646 h 242"/>
                  <a:gd name="T66" fmla="*/ 1099403091 w 475"/>
                  <a:gd name="T67" fmla="*/ 2147483646 h 242"/>
                  <a:gd name="T68" fmla="*/ 1099403091 w 475"/>
                  <a:gd name="T69" fmla="*/ 2147483646 h 242"/>
                  <a:gd name="T70" fmla="*/ 1099403091 w 475"/>
                  <a:gd name="T71" fmla="*/ 2147483646 h 242"/>
                  <a:gd name="T72" fmla="*/ 1099403091 w 475"/>
                  <a:gd name="T73" fmla="*/ 2147483646 h 242"/>
                  <a:gd name="T74" fmla="*/ 1099403091 w 475"/>
                  <a:gd name="T75" fmla="*/ 2147483646 h 242"/>
                  <a:gd name="T76" fmla="*/ 1099403091 w 475"/>
                  <a:gd name="T77" fmla="*/ 2147483646 h 242"/>
                  <a:gd name="T78" fmla="*/ 1099403091 w 475"/>
                  <a:gd name="T79" fmla="*/ 2147483646 h 242"/>
                  <a:gd name="T80" fmla="*/ 1099403091 w 475"/>
                  <a:gd name="T81" fmla="*/ 2147483646 h 242"/>
                  <a:gd name="T82" fmla="*/ 1099403091 w 475"/>
                  <a:gd name="T83" fmla="*/ 2147483646 h 242"/>
                  <a:gd name="T84" fmla="*/ 1099403091 w 475"/>
                  <a:gd name="T85" fmla="*/ 2147483646 h 242"/>
                  <a:gd name="T86" fmla="*/ 1099403091 w 475"/>
                  <a:gd name="T87" fmla="*/ 2147483646 h 242"/>
                  <a:gd name="T88" fmla="*/ 0 w 475"/>
                  <a:gd name="T89" fmla="*/ 2147483646 h 24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75"/>
                  <a:gd name="T136" fmla="*/ 0 h 242"/>
                  <a:gd name="T137" fmla="*/ 475 w 475"/>
                  <a:gd name="T138" fmla="*/ 242 h 24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75" h="242">
                    <a:moveTo>
                      <a:pt x="0" y="57"/>
                    </a:moveTo>
                    <a:lnTo>
                      <a:pt x="0" y="57"/>
                    </a:lnTo>
                    <a:lnTo>
                      <a:pt x="40" y="57"/>
                    </a:lnTo>
                    <a:lnTo>
                      <a:pt x="25" y="66"/>
                    </a:lnTo>
                    <a:lnTo>
                      <a:pt x="85" y="60"/>
                    </a:lnTo>
                    <a:lnTo>
                      <a:pt x="33" y="66"/>
                    </a:lnTo>
                    <a:lnTo>
                      <a:pt x="49" y="69"/>
                    </a:lnTo>
                    <a:lnTo>
                      <a:pt x="32" y="72"/>
                    </a:lnTo>
                    <a:lnTo>
                      <a:pt x="39" y="77"/>
                    </a:lnTo>
                    <a:lnTo>
                      <a:pt x="116" y="68"/>
                    </a:lnTo>
                    <a:lnTo>
                      <a:pt x="40" y="83"/>
                    </a:lnTo>
                    <a:lnTo>
                      <a:pt x="73" y="94"/>
                    </a:lnTo>
                    <a:lnTo>
                      <a:pt x="102" y="77"/>
                    </a:lnTo>
                    <a:lnTo>
                      <a:pt x="151" y="74"/>
                    </a:lnTo>
                    <a:lnTo>
                      <a:pt x="99" y="81"/>
                    </a:lnTo>
                    <a:lnTo>
                      <a:pt x="86" y="94"/>
                    </a:lnTo>
                    <a:lnTo>
                      <a:pt x="118" y="96"/>
                    </a:lnTo>
                    <a:lnTo>
                      <a:pt x="151" y="82"/>
                    </a:lnTo>
                    <a:lnTo>
                      <a:pt x="129" y="95"/>
                    </a:lnTo>
                    <a:lnTo>
                      <a:pt x="151" y="95"/>
                    </a:lnTo>
                    <a:lnTo>
                      <a:pt x="187" y="85"/>
                    </a:lnTo>
                    <a:lnTo>
                      <a:pt x="183" y="73"/>
                    </a:lnTo>
                    <a:lnTo>
                      <a:pt x="221" y="61"/>
                    </a:lnTo>
                    <a:lnTo>
                      <a:pt x="193" y="84"/>
                    </a:lnTo>
                    <a:lnTo>
                      <a:pt x="253" y="80"/>
                    </a:lnTo>
                    <a:lnTo>
                      <a:pt x="131" y="102"/>
                    </a:lnTo>
                    <a:lnTo>
                      <a:pt x="160" y="126"/>
                    </a:lnTo>
                    <a:lnTo>
                      <a:pt x="184" y="126"/>
                    </a:lnTo>
                    <a:lnTo>
                      <a:pt x="171" y="131"/>
                    </a:lnTo>
                    <a:lnTo>
                      <a:pt x="124" y="106"/>
                    </a:lnTo>
                    <a:lnTo>
                      <a:pt x="84" y="102"/>
                    </a:lnTo>
                    <a:lnTo>
                      <a:pt x="83" y="112"/>
                    </a:lnTo>
                    <a:lnTo>
                      <a:pt x="101" y="117"/>
                    </a:lnTo>
                    <a:lnTo>
                      <a:pt x="83" y="121"/>
                    </a:lnTo>
                    <a:lnTo>
                      <a:pt x="131" y="147"/>
                    </a:lnTo>
                    <a:lnTo>
                      <a:pt x="112" y="150"/>
                    </a:lnTo>
                    <a:lnTo>
                      <a:pt x="160" y="150"/>
                    </a:lnTo>
                    <a:lnTo>
                      <a:pt x="132" y="157"/>
                    </a:lnTo>
                    <a:lnTo>
                      <a:pt x="148" y="165"/>
                    </a:lnTo>
                    <a:lnTo>
                      <a:pt x="105" y="151"/>
                    </a:lnTo>
                    <a:lnTo>
                      <a:pt x="78" y="157"/>
                    </a:lnTo>
                    <a:lnTo>
                      <a:pt x="69" y="178"/>
                    </a:lnTo>
                    <a:lnTo>
                      <a:pt x="93" y="171"/>
                    </a:lnTo>
                    <a:lnTo>
                      <a:pt x="90" y="178"/>
                    </a:lnTo>
                    <a:lnTo>
                      <a:pt x="98" y="178"/>
                    </a:lnTo>
                    <a:lnTo>
                      <a:pt x="113" y="163"/>
                    </a:lnTo>
                    <a:lnTo>
                      <a:pt x="109" y="177"/>
                    </a:lnTo>
                    <a:lnTo>
                      <a:pt x="122" y="178"/>
                    </a:lnTo>
                    <a:lnTo>
                      <a:pt x="94" y="184"/>
                    </a:lnTo>
                    <a:lnTo>
                      <a:pt x="112" y="184"/>
                    </a:lnTo>
                    <a:lnTo>
                      <a:pt x="98" y="189"/>
                    </a:lnTo>
                    <a:lnTo>
                      <a:pt x="110" y="198"/>
                    </a:lnTo>
                    <a:lnTo>
                      <a:pt x="129" y="198"/>
                    </a:lnTo>
                    <a:lnTo>
                      <a:pt x="148" y="182"/>
                    </a:lnTo>
                    <a:lnTo>
                      <a:pt x="116" y="205"/>
                    </a:lnTo>
                    <a:lnTo>
                      <a:pt x="83" y="186"/>
                    </a:lnTo>
                    <a:lnTo>
                      <a:pt x="55" y="191"/>
                    </a:lnTo>
                    <a:lnTo>
                      <a:pt x="79" y="210"/>
                    </a:lnTo>
                    <a:lnTo>
                      <a:pt x="39" y="220"/>
                    </a:lnTo>
                    <a:lnTo>
                      <a:pt x="43" y="235"/>
                    </a:lnTo>
                    <a:lnTo>
                      <a:pt x="51" y="221"/>
                    </a:lnTo>
                    <a:lnTo>
                      <a:pt x="52" y="235"/>
                    </a:lnTo>
                    <a:lnTo>
                      <a:pt x="80" y="228"/>
                    </a:lnTo>
                    <a:lnTo>
                      <a:pt x="99" y="240"/>
                    </a:lnTo>
                    <a:lnTo>
                      <a:pt x="113" y="240"/>
                    </a:lnTo>
                    <a:lnTo>
                      <a:pt x="104" y="231"/>
                    </a:lnTo>
                    <a:lnTo>
                      <a:pt x="131" y="233"/>
                    </a:lnTo>
                    <a:lnTo>
                      <a:pt x="129" y="224"/>
                    </a:lnTo>
                    <a:lnTo>
                      <a:pt x="142" y="235"/>
                    </a:lnTo>
                    <a:lnTo>
                      <a:pt x="149" y="233"/>
                    </a:lnTo>
                    <a:lnTo>
                      <a:pt x="145" y="226"/>
                    </a:lnTo>
                    <a:lnTo>
                      <a:pt x="167" y="233"/>
                    </a:lnTo>
                    <a:lnTo>
                      <a:pt x="168" y="242"/>
                    </a:lnTo>
                    <a:lnTo>
                      <a:pt x="209" y="233"/>
                    </a:lnTo>
                    <a:lnTo>
                      <a:pt x="215" y="219"/>
                    </a:lnTo>
                    <a:lnTo>
                      <a:pt x="198" y="221"/>
                    </a:lnTo>
                    <a:lnTo>
                      <a:pt x="198" y="210"/>
                    </a:lnTo>
                    <a:lnTo>
                      <a:pt x="151" y="209"/>
                    </a:lnTo>
                    <a:lnTo>
                      <a:pt x="212" y="205"/>
                    </a:lnTo>
                    <a:lnTo>
                      <a:pt x="220" y="196"/>
                    </a:lnTo>
                    <a:lnTo>
                      <a:pt x="212" y="184"/>
                    </a:lnTo>
                    <a:lnTo>
                      <a:pt x="246" y="184"/>
                    </a:lnTo>
                    <a:lnTo>
                      <a:pt x="253" y="178"/>
                    </a:lnTo>
                    <a:lnTo>
                      <a:pt x="230" y="177"/>
                    </a:lnTo>
                    <a:lnTo>
                      <a:pt x="260" y="175"/>
                    </a:lnTo>
                    <a:lnTo>
                      <a:pt x="241" y="166"/>
                    </a:lnTo>
                    <a:lnTo>
                      <a:pt x="265" y="161"/>
                    </a:lnTo>
                    <a:lnTo>
                      <a:pt x="265" y="154"/>
                    </a:lnTo>
                    <a:lnTo>
                      <a:pt x="218" y="151"/>
                    </a:lnTo>
                    <a:lnTo>
                      <a:pt x="245" y="146"/>
                    </a:lnTo>
                    <a:lnTo>
                      <a:pt x="218" y="145"/>
                    </a:lnTo>
                    <a:lnTo>
                      <a:pt x="265" y="150"/>
                    </a:lnTo>
                    <a:lnTo>
                      <a:pt x="267" y="143"/>
                    </a:lnTo>
                    <a:lnTo>
                      <a:pt x="217" y="139"/>
                    </a:lnTo>
                    <a:lnTo>
                      <a:pt x="283" y="131"/>
                    </a:lnTo>
                    <a:lnTo>
                      <a:pt x="265" y="122"/>
                    </a:lnTo>
                    <a:lnTo>
                      <a:pt x="312" y="126"/>
                    </a:lnTo>
                    <a:lnTo>
                      <a:pt x="327" y="112"/>
                    </a:lnTo>
                    <a:lnTo>
                      <a:pt x="303" y="111"/>
                    </a:lnTo>
                    <a:lnTo>
                      <a:pt x="334" y="109"/>
                    </a:lnTo>
                    <a:lnTo>
                      <a:pt x="330" y="100"/>
                    </a:lnTo>
                    <a:lnTo>
                      <a:pt x="345" y="102"/>
                    </a:lnTo>
                    <a:lnTo>
                      <a:pt x="424" y="62"/>
                    </a:lnTo>
                    <a:lnTo>
                      <a:pt x="337" y="77"/>
                    </a:lnTo>
                    <a:lnTo>
                      <a:pt x="385" y="60"/>
                    </a:lnTo>
                    <a:lnTo>
                      <a:pt x="355" y="61"/>
                    </a:lnTo>
                    <a:lnTo>
                      <a:pt x="348" y="54"/>
                    </a:lnTo>
                    <a:lnTo>
                      <a:pt x="404" y="57"/>
                    </a:lnTo>
                    <a:lnTo>
                      <a:pt x="475" y="37"/>
                    </a:lnTo>
                    <a:lnTo>
                      <a:pt x="475" y="26"/>
                    </a:lnTo>
                    <a:lnTo>
                      <a:pt x="444" y="26"/>
                    </a:lnTo>
                    <a:lnTo>
                      <a:pt x="436" y="10"/>
                    </a:lnTo>
                    <a:lnTo>
                      <a:pt x="355" y="17"/>
                    </a:lnTo>
                    <a:lnTo>
                      <a:pt x="391" y="6"/>
                    </a:lnTo>
                    <a:lnTo>
                      <a:pt x="283" y="0"/>
                    </a:lnTo>
                    <a:lnTo>
                      <a:pt x="273" y="8"/>
                    </a:lnTo>
                    <a:lnTo>
                      <a:pt x="280" y="13"/>
                    </a:lnTo>
                    <a:lnTo>
                      <a:pt x="260" y="4"/>
                    </a:lnTo>
                    <a:lnTo>
                      <a:pt x="213" y="4"/>
                    </a:lnTo>
                    <a:lnTo>
                      <a:pt x="247" y="22"/>
                    </a:lnTo>
                    <a:lnTo>
                      <a:pt x="234" y="26"/>
                    </a:lnTo>
                    <a:lnTo>
                      <a:pt x="218" y="10"/>
                    </a:lnTo>
                    <a:lnTo>
                      <a:pt x="173" y="7"/>
                    </a:lnTo>
                    <a:lnTo>
                      <a:pt x="182" y="16"/>
                    </a:lnTo>
                    <a:lnTo>
                      <a:pt x="149" y="13"/>
                    </a:lnTo>
                    <a:lnTo>
                      <a:pt x="164" y="23"/>
                    </a:lnTo>
                    <a:lnTo>
                      <a:pt x="139" y="17"/>
                    </a:lnTo>
                    <a:lnTo>
                      <a:pt x="147" y="23"/>
                    </a:lnTo>
                    <a:lnTo>
                      <a:pt x="131" y="26"/>
                    </a:lnTo>
                    <a:lnTo>
                      <a:pt x="164" y="43"/>
                    </a:lnTo>
                    <a:lnTo>
                      <a:pt x="90" y="25"/>
                    </a:lnTo>
                    <a:lnTo>
                      <a:pt x="72" y="37"/>
                    </a:lnTo>
                    <a:lnTo>
                      <a:pt x="102" y="43"/>
                    </a:lnTo>
                    <a:lnTo>
                      <a:pt x="52" y="38"/>
                    </a:lnTo>
                    <a:lnTo>
                      <a:pt x="0" y="57"/>
                    </a:lnTo>
                    <a:close/>
                  </a:path>
                </a:pathLst>
              </a:custGeom>
              <a:solidFill>
                <a:srgbClr val="DDDDDD"/>
              </a:solidFill>
              <a:ln w="3175">
                <a:solidFill>
                  <a:schemeClr val="bg1"/>
                </a:solidFill>
                <a:round/>
                <a:headEnd/>
                <a:tailEnd/>
              </a:ln>
            </p:spPr>
            <p:txBody>
              <a:bodyPr/>
              <a:lstStyle/>
              <a:p>
                <a:endParaRPr lang="en-GB"/>
              </a:p>
            </p:txBody>
          </p:sp>
          <p:sp>
            <p:nvSpPr>
              <p:cNvPr id="61596" name="Freeform 73"/>
              <p:cNvSpPr>
                <a:spLocks/>
              </p:cNvSpPr>
              <p:nvPr/>
            </p:nvSpPr>
            <p:spPr bwMode="gray">
              <a:xfrm>
                <a:off x="1338" y="1222"/>
                <a:ext cx="438" cy="363"/>
              </a:xfrm>
              <a:custGeom>
                <a:avLst/>
                <a:gdLst>
                  <a:gd name="T0" fmla="*/ 0 w 445"/>
                  <a:gd name="T1" fmla="*/ 2147483646 h 315"/>
                  <a:gd name="T2" fmla="*/ 1232875783 w 445"/>
                  <a:gd name="T3" fmla="*/ 2147483646 h 315"/>
                  <a:gd name="T4" fmla="*/ 1232875783 w 445"/>
                  <a:gd name="T5" fmla="*/ 2147483646 h 315"/>
                  <a:gd name="T6" fmla="*/ 1232875783 w 445"/>
                  <a:gd name="T7" fmla="*/ 2147483646 h 315"/>
                  <a:gd name="T8" fmla="*/ 1232875783 w 445"/>
                  <a:gd name="T9" fmla="*/ 2147483646 h 315"/>
                  <a:gd name="T10" fmla="*/ 1232875783 w 445"/>
                  <a:gd name="T11" fmla="*/ 2147483646 h 315"/>
                  <a:gd name="T12" fmla="*/ 1232875783 w 445"/>
                  <a:gd name="T13" fmla="*/ 2147483646 h 315"/>
                  <a:gd name="T14" fmla="*/ 1232875783 w 445"/>
                  <a:gd name="T15" fmla="*/ 2147483646 h 315"/>
                  <a:gd name="T16" fmla="*/ 1232875783 w 445"/>
                  <a:gd name="T17" fmla="*/ 2147483646 h 315"/>
                  <a:gd name="T18" fmla="*/ 1232875783 w 445"/>
                  <a:gd name="T19" fmla="*/ 2147483646 h 315"/>
                  <a:gd name="T20" fmla="*/ 1232875783 w 445"/>
                  <a:gd name="T21" fmla="*/ 2147483646 h 315"/>
                  <a:gd name="T22" fmla="*/ 1232875783 w 445"/>
                  <a:gd name="T23" fmla="*/ 2147483646 h 315"/>
                  <a:gd name="T24" fmla="*/ 1232875783 w 445"/>
                  <a:gd name="T25" fmla="*/ 2147483646 h 315"/>
                  <a:gd name="T26" fmla="*/ 1232875783 w 445"/>
                  <a:gd name="T27" fmla="*/ 2147483646 h 315"/>
                  <a:gd name="T28" fmla="*/ 1232875783 w 445"/>
                  <a:gd name="T29" fmla="*/ 2147483646 h 315"/>
                  <a:gd name="T30" fmla="*/ 1232875783 w 445"/>
                  <a:gd name="T31" fmla="*/ 2147483646 h 315"/>
                  <a:gd name="T32" fmla="*/ 1232875783 w 445"/>
                  <a:gd name="T33" fmla="*/ 2147483646 h 315"/>
                  <a:gd name="T34" fmla="*/ 1232875783 w 445"/>
                  <a:gd name="T35" fmla="*/ 2147483646 h 315"/>
                  <a:gd name="T36" fmla="*/ 1232875783 w 445"/>
                  <a:gd name="T37" fmla="*/ 2147483646 h 315"/>
                  <a:gd name="T38" fmla="*/ 1232875783 w 445"/>
                  <a:gd name="T39" fmla="*/ 2147483646 h 315"/>
                  <a:gd name="T40" fmla="*/ 1232875783 w 445"/>
                  <a:gd name="T41" fmla="*/ 2147483646 h 315"/>
                  <a:gd name="T42" fmla="*/ 1232875783 w 445"/>
                  <a:gd name="T43" fmla="*/ 2147483646 h 315"/>
                  <a:gd name="T44" fmla="*/ 1232875783 w 445"/>
                  <a:gd name="T45" fmla="*/ 2147483646 h 315"/>
                  <a:gd name="T46" fmla="*/ 1232875783 w 445"/>
                  <a:gd name="T47" fmla="*/ 2147483646 h 315"/>
                  <a:gd name="T48" fmla="*/ 1232875783 w 445"/>
                  <a:gd name="T49" fmla="*/ 2147483646 h 315"/>
                  <a:gd name="T50" fmla="*/ 1232875783 w 445"/>
                  <a:gd name="T51" fmla="*/ 2147483646 h 315"/>
                  <a:gd name="T52" fmla="*/ 1232875783 w 445"/>
                  <a:gd name="T53" fmla="*/ 2147483646 h 315"/>
                  <a:gd name="T54" fmla="*/ 1232875783 w 445"/>
                  <a:gd name="T55" fmla="*/ 2147483646 h 315"/>
                  <a:gd name="T56" fmla="*/ 1232875783 w 445"/>
                  <a:gd name="T57" fmla="*/ 2147483646 h 315"/>
                  <a:gd name="T58" fmla="*/ 1232875783 w 445"/>
                  <a:gd name="T59" fmla="*/ 2147483646 h 315"/>
                  <a:gd name="T60" fmla="*/ 1232875783 w 445"/>
                  <a:gd name="T61" fmla="*/ 2147483646 h 315"/>
                  <a:gd name="T62" fmla="*/ 1232875783 w 445"/>
                  <a:gd name="T63" fmla="*/ 2147483646 h 315"/>
                  <a:gd name="T64" fmla="*/ 1232875783 w 445"/>
                  <a:gd name="T65" fmla="*/ 2147483646 h 315"/>
                  <a:gd name="T66" fmla="*/ 1232875783 w 445"/>
                  <a:gd name="T67" fmla="*/ 2147483646 h 315"/>
                  <a:gd name="T68" fmla="*/ 1232875783 w 445"/>
                  <a:gd name="T69" fmla="*/ 2147483646 h 315"/>
                  <a:gd name="T70" fmla="*/ 1232875783 w 445"/>
                  <a:gd name="T71" fmla="*/ 2147483646 h 315"/>
                  <a:gd name="T72" fmla="*/ 1232875783 w 445"/>
                  <a:gd name="T73" fmla="*/ 2147483646 h 315"/>
                  <a:gd name="T74" fmla="*/ 1232875783 w 445"/>
                  <a:gd name="T75" fmla="*/ 2147483646 h 315"/>
                  <a:gd name="T76" fmla="*/ 1232875783 w 445"/>
                  <a:gd name="T77" fmla="*/ 2147483646 h 315"/>
                  <a:gd name="T78" fmla="*/ 1232875783 w 445"/>
                  <a:gd name="T79" fmla="*/ 2147483646 h 315"/>
                  <a:gd name="T80" fmla="*/ 1232875783 w 445"/>
                  <a:gd name="T81" fmla="*/ 2147483646 h 315"/>
                  <a:gd name="T82" fmla="*/ 1232875783 w 445"/>
                  <a:gd name="T83" fmla="*/ 2147483646 h 315"/>
                  <a:gd name="T84" fmla="*/ 1232875783 w 445"/>
                  <a:gd name="T85" fmla="*/ 2147483646 h 315"/>
                  <a:gd name="T86" fmla="*/ 1232875783 w 445"/>
                  <a:gd name="T87" fmla="*/ 2147483646 h 315"/>
                  <a:gd name="T88" fmla="*/ 1232875783 w 445"/>
                  <a:gd name="T89" fmla="*/ 2147483646 h 315"/>
                  <a:gd name="T90" fmla="*/ 1232875783 w 445"/>
                  <a:gd name="T91" fmla="*/ 2147483646 h 315"/>
                  <a:gd name="T92" fmla="*/ 1232875783 w 445"/>
                  <a:gd name="T93" fmla="*/ 2147483646 h 315"/>
                  <a:gd name="T94" fmla="*/ 1232875783 w 445"/>
                  <a:gd name="T95" fmla="*/ 2147483646 h 315"/>
                  <a:gd name="T96" fmla="*/ 1232875783 w 445"/>
                  <a:gd name="T97" fmla="*/ 2147483646 h 315"/>
                  <a:gd name="T98" fmla="*/ 1232875783 w 445"/>
                  <a:gd name="T99" fmla="*/ 2147483646 h 315"/>
                  <a:gd name="T100" fmla="*/ 1232875783 w 445"/>
                  <a:gd name="T101" fmla="*/ 2147483646 h 315"/>
                  <a:gd name="T102" fmla="*/ 1232875783 w 445"/>
                  <a:gd name="T103" fmla="*/ 2147483646 h 315"/>
                  <a:gd name="T104" fmla="*/ 1232875783 w 445"/>
                  <a:gd name="T105" fmla="*/ 2147483646 h 31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45"/>
                  <a:gd name="T160" fmla="*/ 0 h 315"/>
                  <a:gd name="T161" fmla="*/ 445 w 445"/>
                  <a:gd name="T162" fmla="*/ 315 h 31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45" h="315">
                    <a:moveTo>
                      <a:pt x="0" y="70"/>
                    </a:moveTo>
                    <a:lnTo>
                      <a:pt x="0" y="70"/>
                    </a:lnTo>
                    <a:lnTo>
                      <a:pt x="3" y="36"/>
                    </a:lnTo>
                    <a:lnTo>
                      <a:pt x="22" y="12"/>
                    </a:lnTo>
                    <a:lnTo>
                      <a:pt x="53" y="0"/>
                    </a:lnTo>
                    <a:lnTo>
                      <a:pt x="78" y="4"/>
                    </a:lnTo>
                    <a:lnTo>
                      <a:pt x="51" y="36"/>
                    </a:lnTo>
                    <a:lnTo>
                      <a:pt x="57" y="55"/>
                    </a:lnTo>
                    <a:lnTo>
                      <a:pt x="78" y="75"/>
                    </a:lnTo>
                    <a:lnTo>
                      <a:pt x="53" y="82"/>
                    </a:lnTo>
                    <a:lnTo>
                      <a:pt x="80" y="81"/>
                    </a:lnTo>
                    <a:lnTo>
                      <a:pt x="83" y="65"/>
                    </a:lnTo>
                    <a:lnTo>
                      <a:pt x="63" y="55"/>
                    </a:lnTo>
                    <a:lnTo>
                      <a:pt x="80" y="43"/>
                    </a:lnTo>
                    <a:lnTo>
                      <a:pt x="67" y="28"/>
                    </a:lnTo>
                    <a:lnTo>
                      <a:pt x="93" y="32"/>
                    </a:lnTo>
                    <a:lnTo>
                      <a:pt x="69" y="25"/>
                    </a:lnTo>
                    <a:lnTo>
                      <a:pt x="96" y="27"/>
                    </a:lnTo>
                    <a:lnTo>
                      <a:pt x="77" y="15"/>
                    </a:lnTo>
                    <a:lnTo>
                      <a:pt x="99" y="16"/>
                    </a:lnTo>
                    <a:lnTo>
                      <a:pt x="114" y="4"/>
                    </a:lnTo>
                    <a:lnTo>
                      <a:pt x="131" y="4"/>
                    </a:lnTo>
                    <a:lnTo>
                      <a:pt x="132" y="19"/>
                    </a:lnTo>
                    <a:lnTo>
                      <a:pt x="145" y="25"/>
                    </a:lnTo>
                    <a:lnTo>
                      <a:pt x="141" y="55"/>
                    </a:lnTo>
                    <a:lnTo>
                      <a:pt x="158" y="41"/>
                    </a:lnTo>
                    <a:lnTo>
                      <a:pt x="169" y="48"/>
                    </a:lnTo>
                    <a:lnTo>
                      <a:pt x="192" y="32"/>
                    </a:lnTo>
                    <a:lnTo>
                      <a:pt x="229" y="41"/>
                    </a:lnTo>
                    <a:lnTo>
                      <a:pt x="246" y="55"/>
                    </a:lnTo>
                    <a:lnTo>
                      <a:pt x="234" y="65"/>
                    </a:lnTo>
                    <a:lnTo>
                      <a:pt x="255" y="61"/>
                    </a:lnTo>
                    <a:lnTo>
                      <a:pt x="249" y="69"/>
                    </a:lnTo>
                    <a:lnTo>
                      <a:pt x="262" y="75"/>
                    </a:lnTo>
                    <a:lnTo>
                      <a:pt x="273" y="63"/>
                    </a:lnTo>
                    <a:lnTo>
                      <a:pt x="289" y="69"/>
                    </a:lnTo>
                    <a:lnTo>
                      <a:pt x="293" y="78"/>
                    </a:lnTo>
                    <a:lnTo>
                      <a:pt x="279" y="81"/>
                    </a:lnTo>
                    <a:lnTo>
                      <a:pt x="301" y="81"/>
                    </a:lnTo>
                    <a:lnTo>
                      <a:pt x="298" y="94"/>
                    </a:lnTo>
                    <a:lnTo>
                      <a:pt x="313" y="87"/>
                    </a:lnTo>
                    <a:lnTo>
                      <a:pt x="303" y="97"/>
                    </a:lnTo>
                    <a:lnTo>
                      <a:pt x="335" y="94"/>
                    </a:lnTo>
                    <a:lnTo>
                      <a:pt x="318" y="104"/>
                    </a:lnTo>
                    <a:lnTo>
                      <a:pt x="332" y="104"/>
                    </a:lnTo>
                    <a:lnTo>
                      <a:pt x="326" y="113"/>
                    </a:lnTo>
                    <a:lnTo>
                      <a:pt x="340" y="101"/>
                    </a:lnTo>
                    <a:lnTo>
                      <a:pt x="354" y="113"/>
                    </a:lnTo>
                    <a:lnTo>
                      <a:pt x="330" y="122"/>
                    </a:lnTo>
                    <a:lnTo>
                      <a:pt x="366" y="129"/>
                    </a:lnTo>
                    <a:lnTo>
                      <a:pt x="333" y="132"/>
                    </a:lnTo>
                    <a:lnTo>
                      <a:pt x="346" y="136"/>
                    </a:lnTo>
                    <a:lnTo>
                      <a:pt x="337" y="148"/>
                    </a:lnTo>
                    <a:lnTo>
                      <a:pt x="373" y="166"/>
                    </a:lnTo>
                    <a:lnTo>
                      <a:pt x="391" y="163"/>
                    </a:lnTo>
                    <a:lnTo>
                      <a:pt x="401" y="184"/>
                    </a:lnTo>
                    <a:lnTo>
                      <a:pt x="418" y="183"/>
                    </a:lnTo>
                    <a:lnTo>
                      <a:pt x="417" y="193"/>
                    </a:lnTo>
                    <a:lnTo>
                      <a:pt x="445" y="197"/>
                    </a:lnTo>
                    <a:lnTo>
                      <a:pt x="440" y="210"/>
                    </a:lnTo>
                    <a:lnTo>
                      <a:pt x="427" y="208"/>
                    </a:lnTo>
                    <a:lnTo>
                      <a:pt x="433" y="215"/>
                    </a:lnTo>
                    <a:lnTo>
                      <a:pt x="426" y="227"/>
                    </a:lnTo>
                    <a:lnTo>
                      <a:pt x="413" y="222"/>
                    </a:lnTo>
                    <a:lnTo>
                      <a:pt x="410" y="243"/>
                    </a:lnTo>
                    <a:lnTo>
                      <a:pt x="359" y="202"/>
                    </a:lnTo>
                    <a:lnTo>
                      <a:pt x="340" y="206"/>
                    </a:lnTo>
                    <a:lnTo>
                      <a:pt x="354" y="216"/>
                    </a:lnTo>
                    <a:lnTo>
                      <a:pt x="345" y="227"/>
                    </a:lnTo>
                    <a:lnTo>
                      <a:pt x="352" y="226"/>
                    </a:lnTo>
                    <a:lnTo>
                      <a:pt x="364" y="245"/>
                    </a:lnTo>
                    <a:lnTo>
                      <a:pt x="387" y="250"/>
                    </a:lnTo>
                    <a:lnTo>
                      <a:pt x="385" y="261"/>
                    </a:lnTo>
                    <a:lnTo>
                      <a:pt x="398" y="272"/>
                    </a:lnTo>
                    <a:lnTo>
                      <a:pt x="391" y="299"/>
                    </a:lnTo>
                    <a:lnTo>
                      <a:pt x="330" y="271"/>
                    </a:lnTo>
                    <a:lnTo>
                      <a:pt x="371" y="315"/>
                    </a:lnTo>
                    <a:lnTo>
                      <a:pt x="291" y="291"/>
                    </a:lnTo>
                    <a:lnTo>
                      <a:pt x="279" y="276"/>
                    </a:lnTo>
                    <a:lnTo>
                      <a:pt x="290" y="275"/>
                    </a:lnTo>
                    <a:lnTo>
                      <a:pt x="265" y="266"/>
                    </a:lnTo>
                    <a:lnTo>
                      <a:pt x="257" y="249"/>
                    </a:lnTo>
                    <a:lnTo>
                      <a:pt x="238" y="243"/>
                    </a:lnTo>
                    <a:lnTo>
                      <a:pt x="236" y="256"/>
                    </a:lnTo>
                    <a:lnTo>
                      <a:pt x="224" y="249"/>
                    </a:lnTo>
                    <a:lnTo>
                      <a:pt x="208" y="261"/>
                    </a:lnTo>
                    <a:lnTo>
                      <a:pt x="185" y="249"/>
                    </a:lnTo>
                    <a:lnTo>
                      <a:pt x="197" y="230"/>
                    </a:lnTo>
                    <a:lnTo>
                      <a:pt x="255" y="230"/>
                    </a:lnTo>
                    <a:lnTo>
                      <a:pt x="242" y="210"/>
                    </a:lnTo>
                    <a:lnTo>
                      <a:pt x="275" y="183"/>
                    </a:lnTo>
                    <a:lnTo>
                      <a:pt x="251" y="146"/>
                    </a:lnTo>
                    <a:lnTo>
                      <a:pt x="236" y="143"/>
                    </a:lnTo>
                    <a:lnTo>
                      <a:pt x="244" y="136"/>
                    </a:lnTo>
                    <a:lnTo>
                      <a:pt x="209" y="147"/>
                    </a:lnTo>
                    <a:lnTo>
                      <a:pt x="208" y="136"/>
                    </a:lnTo>
                    <a:lnTo>
                      <a:pt x="220" y="129"/>
                    </a:lnTo>
                    <a:lnTo>
                      <a:pt x="193" y="115"/>
                    </a:lnTo>
                    <a:lnTo>
                      <a:pt x="192" y="103"/>
                    </a:lnTo>
                    <a:lnTo>
                      <a:pt x="168" y="98"/>
                    </a:lnTo>
                    <a:lnTo>
                      <a:pt x="174" y="114"/>
                    </a:lnTo>
                    <a:lnTo>
                      <a:pt x="131" y="108"/>
                    </a:lnTo>
                    <a:lnTo>
                      <a:pt x="142" y="116"/>
                    </a:lnTo>
                    <a:lnTo>
                      <a:pt x="29" y="101"/>
                    </a:lnTo>
                    <a:lnTo>
                      <a:pt x="10" y="81"/>
                    </a:lnTo>
                    <a:lnTo>
                      <a:pt x="45" y="82"/>
                    </a:lnTo>
                    <a:lnTo>
                      <a:pt x="0" y="70"/>
                    </a:lnTo>
                    <a:close/>
                  </a:path>
                </a:pathLst>
              </a:custGeom>
              <a:solidFill>
                <a:srgbClr val="DDDDDD"/>
              </a:solidFill>
              <a:ln w="3175">
                <a:solidFill>
                  <a:schemeClr val="bg1"/>
                </a:solidFill>
                <a:round/>
                <a:headEnd/>
                <a:tailEnd/>
              </a:ln>
            </p:spPr>
            <p:txBody>
              <a:bodyPr/>
              <a:lstStyle/>
              <a:p>
                <a:endParaRPr lang="en-GB"/>
              </a:p>
            </p:txBody>
          </p:sp>
          <p:sp>
            <p:nvSpPr>
              <p:cNvPr id="61597" name="Freeform 74"/>
              <p:cNvSpPr>
                <a:spLocks/>
              </p:cNvSpPr>
              <p:nvPr/>
            </p:nvSpPr>
            <p:spPr bwMode="gray">
              <a:xfrm>
                <a:off x="1383" y="1472"/>
                <a:ext cx="100" cy="80"/>
              </a:xfrm>
              <a:custGeom>
                <a:avLst/>
                <a:gdLst>
                  <a:gd name="T0" fmla="*/ 0 w 102"/>
                  <a:gd name="T1" fmla="*/ 2147483646 h 70"/>
                  <a:gd name="T2" fmla="*/ 0 w 102"/>
                  <a:gd name="T3" fmla="*/ 2147483646 h 70"/>
                  <a:gd name="T4" fmla="*/ 1073790744 w 102"/>
                  <a:gd name="T5" fmla="*/ 2147483646 h 70"/>
                  <a:gd name="T6" fmla="*/ 1073790744 w 102"/>
                  <a:gd name="T7" fmla="*/ 0 h 70"/>
                  <a:gd name="T8" fmla="*/ 1073790744 w 102"/>
                  <a:gd name="T9" fmla="*/ 2147483646 h 70"/>
                  <a:gd name="T10" fmla="*/ 1073790744 w 102"/>
                  <a:gd name="T11" fmla="*/ 2147483646 h 70"/>
                  <a:gd name="T12" fmla="*/ 1073790744 w 102"/>
                  <a:gd name="T13" fmla="*/ 2147483646 h 70"/>
                  <a:gd name="T14" fmla="*/ 1073790744 w 102"/>
                  <a:gd name="T15" fmla="*/ 2147483646 h 70"/>
                  <a:gd name="T16" fmla="*/ 1073790744 w 102"/>
                  <a:gd name="T17" fmla="*/ 2147483646 h 70"/>
                  <a:gd name="T18" fmla="*/ 1073790744 w 102"/>
                  <a:gd name="T19" fmla="*/ 2147483646 h 70"/>
                  <a:gd name="T20" fmla="*/ 1073790744 w 102"/>
                  <a:gd name="T21" fmla="*/ 2147483646 h 70"/>
                  <a:gd name="T22" fmla="*/ 0 w 102"/>
                  <a:gd name="T23" fmla="*/ 2147483646 h 7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2"/>
                  <a:gd name="T37" fmla="*/ 0 h 70"/>
                  <a:gd name="T38" fmla="*/ 102 w 102"/>
                  <a:gd name="T39" fmla="*/ 70 h 7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2" h="70">
                    <a:moveTo>
                      <a:pt x="0" y="56"/>
                    </a:moveTo>
                    <a:lnTo>
                      <a:pt x="0" y="56"/>
                    </a:lnTo>
                    <a:lnTo>
                      <a:pt x="15" y="44"/>
                    </a:lnTo>
                    <a:lnTo>
                      <a:pt x="24" y="0"/>
                    </a:lnTo>
                    <a:lnTo>
                      <a:pt x="33" y="15"/>
                    </a:lnTo>
                    <a:lnTo>
                      <a:pt x="57" y="19"/>
                    </a:lnTo>
                    <a:lnTo>
                      <a:pt x="102" y="51"/>
                    </a:lnTo>
                    <a:lnTo>
                      <a:pt x="97" y="62"/>
                    </a:lnTo>
                    <a:lnTo>
                      <a:pt x="55" y="47"/>
                    </a:lnTo>
                    <a:lnTo>
                      <a:pt x="30" y="70"/>
                    </a:lnTo>
                    <a:lnTo>
                      <a:pt x="23" y="51"/>
                    </a:lnTo>
                    <a:lnTo>
                      <a:pt x="0" y="56"/>
                    </a:lnTo>
                    <a:close/>
                  </a:path>
                </a:pathLst>
              </a:custGeom>
              <a:solidFill>
                <a:srgbClr val="DDDDDD"/>
              </a:solidFill>
              <a:ln w="3175">
                <a:solidFill>
                  <a:schemeClr val="bg1"/>
                </a:solidFill>
                <a:round/>
                <a:headEnd/>
                <a:tailEnd/>
              </a:ln>
            </p:spPr>
            <p:txBody>
              <a:bodyPr/>
              <a:lstStyle/>
              <a:p>
                <a:endParaRPr lang="en-GB"/>
              </a:p>
            </p:txBody>
          </p:sp>
          <p:sp>
            <p:nvSpPr>
              <p:cNvPr id="61598" name="Freeform 75"/>
              <p:cNvSpPr>
                <a:spLocks/>
              </p:cNvSpPr>
              <p:nvPr/>
            </p:nvSpPr>
            <p:spPr bwMode="gray">
              <a:xfrm>
                <a:off x="1806" y="1845"/>
                <a:ext cx="103" cy="114"/>
              </a:xfrm>
              <a:custGeom>
                <a:avLst/>
                <a:gdLst>
                  <a:gd name="T0" fmla="*/ 0 w 105"/>
                  <a:gd name="T1" fmla="*/ 2147483646 h 99"/>
                  <a:gd name="T2" fmla="*/ 0 w 105"/>
                  <a:gd name="T3" fmla="*/ 2147483646 h 99"/>
                  <a:gd name="T4" fmla="*/ 1095476373 w 105"/>
                  <a:gd name="T5" fmla="*/ 2147483646 h 99"/>
                  <a:gd name="T6" fmla="*/ 1095476373 w 105"/>
                  <a:gd name="T7" fmla="*/ 0 h 99"/>
                  <a:gd name="T8" fmla="*/ 1095476373 w 105"/>
                  <a:gd name="T9" fmla="*/ 2147483646 h 99"/>
                  <a:gd name="T10" fmla="*/ 1095476373 w 105"/>
                  <a:gd name="T11" fmla="*/ 2147483646 h 99"/>
                  <a:gd name="T12" fmla="*/ 1095476373 w 105"/>
                  <a:gd name="T13" fmla="*/ 2147483646 h 99"/>
                  <a:gd name="T14" fmla="*/ 1095476373 w 105"/>
                  <a:gd name="T15" fmla="*/ 2147483646 h 99"/>
                  <a:gd name="T16" fmla="*/ 1095476373 w 105"/>
                  <a:gd name="T17" fmla="*/ 2147483646 h 99"/>
                  <a:gd name="T18" fmla="*/ 1095476373 w 105"/>
                  <a:gd name="T19" fmla="*/ 2147483646 h 99"/>
                  <a:gd name="T20" fmla="*/ 1095476373 w 105"/>
                  <a:gd name="T21" fmla="*/ 2147483646 h 99"/>
                  <a:gd name="T22" fmla="*/ 1095476373 w 105"/>
                  <a:gd name="T23" fmla="*/ 2147483646 h 99"/>
                  <a:gd name="T24" fmla="*/ 1095476373 w 105"/>
                  <a:gd name="T25" fmla="*/ 2147483646 h 99"/>
                  <a:gd name="T26" fmla="*/ 1095476373 w 105"/>
                  <a:gd name="T27" fmla="*/ 2147483646 h 99"/>
                  <a:gd name="T28" fmla="*/ 1095476373 w 105"/>
                  <a:gd name="T29" fmla="*/ 2147483646 h 99"/>
                  <a:gd name="T30" fmla="*/ 1095476373 w 105"/>
                  <a:gd name="T31" fmla="*/ 2147483646 h 99"/>
                  <a:gd name="T32" fmla="*/ 1095476373 w 105"/>
                  <a:gd name="T33" fmla="*/ 2147483646 h 99"/>
                  <a:gd name="T34" fmla="*/ 1095476373 w 105"/>
                  <a:gd name="T35" fmla="*/ 2147483646 h 99"/>
                  <a:gd name="T36" fmla="*/ 1095476373 w 105"/>
                  <a:gd name="T37" fmla="*/ 2147483646 h 99"/>
                  <a:gd name="T38" fmla="*/ 1095476373 w 105"/>
                  <a:gd name="T39" fmla="*/ 2147483646 h 99"/>
                  <a:gd name="T40" fmla="*/ 1095476373 w 105"/>
                  <a:gd name="T41" fmla="*/ 2147483646 h 99"/>
                  <a:gd name="T42" fmla="*/ 0 w 105"/>
                  <a:gd name="T43" fmla="*/ 2147483646 h 9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05"/>
                  <a:gd name="T67" fmla="*/ 0 h 99"/>
                  <a:gd name="T68" fmla="*/ 105 w 105"/>
                  <a:gd name="T69" fmla="*/ 99 h 9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05" h="99">
                    <a:moveTo>
                      <a:pt x="0" y="78"/>
                    </a:moveTo>
                    <a:lnTo>
                      <a:pt x="0" y="78"/>
                    </a:lnTo>
                    <a:lnTo>
                      <a:pt x="43" y="6"/>
                    </a:lnTo>
                    <a:lnTo>
                      <a:pt x="60" y="0"/>
                    </a:lnTo>
                    <a:lnTo>
                      <a:pt x="39" y="39"/>
                    </a:lnTo>
                    <a:lnTo>
                      <a:pt x="53" y="30"/>
                    </a:lnTo>
                    <a:lnTo>
                      <a:pt x="63" y="47"/>
                    </a:lnTo>
                    <a:lnTo>
                      <a:pt x="89" y="47"/>
                    </a:lnTo>
                    <a:lnTo>
                      <a:pt x="83" y="61"/>
                    </a:lnTo>
                    <a:lnTo>
                      <a:pt x="98" y="60"/>
                    </a:lnTo>
                    <a:lnTo>
                      <a:pt x="88" y="77"/>
                    </a:lnTo>
                    <a:lnTo>
                      <a:pt x="101" y="67"/>
                    </a:lnTo>
                    <a:lnTo>
                      <a:pt x="105" y="83"/>
                    </a:lnTo>
                    <a:lnTo>
                      <a:pt x="90" y="99"/>
                    </a:lnTo>
                    <a:lnTo>
                      <a:pt x="89" y="87"/>
                    </a:lnTo>
                    <a:lnTo>
                      <a:pt x="83" y="94"/>
                    </a:lnTo>
                    <a:lnTo>
                      <a:pt x="83" y="75"/>
                    </a:lnTo>
                    <a:lnTo>
                      <a:pt x="57" y="94"/>
                    </a:lnTo>
                    <a:lnTo>
                      <a:pt x="72" y="80"/>
                    </a:lnTo>
                    <a:lnTo>
                      <a:pt x="51" y="83"/>
                    </a:lnTo>
                    <a:lnTo>
                      <a:pt x="56" y="76"/>
                    </a:lnTo>
                    <a:lnTo>
                      <a:pt x="0" y="78"/>
                    </a:lnTo>
                    <a:close/>
                  </a:path>
                </a:pathLst>
              </a:custGeom>
              <a:solidFill>
                <a:srgbClr val="DDDDDD"/>
              </a:solidFill>
              <a:ln w="3175">
                <a:solidFill>
                  <a:schemeClr val="bg1"/>
                </a:solidFill>
                <a:round/>
                <a:headEnd/>
                <a:tailEnd/>
              </a:ln>
            </p:spPr>
            <p:txBody>
              <a:bodyPr/>
              <a:lstStyle/>
              <a:p>
                <a:endParaRPr lang="en-GB"/>
              </a:p>
            </p:txBody>
          </p:sp>
          <p:sp>
            <p:nvSpPr>
              <p:cNvPr id="61599" name="Freeform 76"/>
              <p:cNvSpPr>
                <a:spLocks/>
              </p:cNvSpPr>
              <p:nvPr/>
            </p:nvSpPr>
            <p:spPr bwMode="gray">
              <a:xfrm>
                <a:off x="3924" y="2677"/>
                <a:ext cx="29" cy="65"/>
              </a:xfrm>
              <a:custGeom>
                <a:avLst/>
                <a:gdLst>
                  <a:gd name="T0" fmla="*/ 0 w 29"/>
                  <a:gd name="T1" fmla="*/ 0 h 57"/>
                  <a:gd name="T2" fmla="*/ 0 w 29"/>
                  <a:gd name="T3" fmla="*/ 0 h 57"/>
                  <a:gd name="T4" fmla="*/ 2147451851 w 29"/>
                  <a:gd name="T5" fmla="*/ 2147483646 h 57"/>
                  <a:gd name="T6" fmla="*/ 2147451851 w 29"/>
                  <a:gd name="T7" fmla="*/ 2147483646 h 57"/>
                  <a:gd name="T8" fmla="*/ 2147451851 w 29"/>
                  <a:gd name="T9" fmla="*/ 2147483646 h 57"/>
                  <a:gd name="T10" fmla="*/ 0 w 29"/>
                  <a:gd name="T11" fmla="*/ 0 h 57"/>
                  <a:gd name="T12" fmla="*/ 0 60000 65536"/>
                  <a:gd name="T13" fmla="*/ 0 60000 65536"/>
                  <a:gd name="T14" fmla="*/ 0 60000 65536"/>
                  <a:gd name="T15" fmla="*/ 0 60000 65536"/>
                  <a:gd name="T16" fmla="*/ 0 60000 65536"/>
                  <a:gd name="T17" fmla="*/ 0 60000 65536"/>
                  <a:gd name="T18" fmla="*/ 0 w 29"/>
                  <a:gd name="T19" fmla="*/ 0 h 57"/>
                  <a:gd name="T20" fmla="*/ 29 w 29"/>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29" h="57">
                    <a:moveTo>
                      <a:pt x="0" y="0"/>
                    </a:moveTo>
                    <a:lnTo>
                      <a:pt x="0" y="0"/>
                    </a:lnTo>
                    <a:lnTo>
                      <a:pt x="5" y="57"/>
                    </a:lnTo>
                    <a:lnTo>
                      <a:pt x="29" y="47"/>
                    </a:lnTo>
                    <a:lnTo>
                      <a:pt x="17" y="13"/>
                    </a:lnTo>
                    <a:lnTo>
                      <a:pt x="0" y="0"/>
                    </a:lnTo>
                    <a:close/>
                  </a:path>
                </a:pathLst>
              </a:custGeom>
              <a:solidFill>
                <a:srgbClr val="DDDDDD"/>
              </a:solidFill>
              <a:ln w="3175">
                <a:solidFill>
                  <a:schemeClr val="bg1"/>
                </a:solidFill>
                <a:round/>
                <a:headEnd/>
                <a:tailEnd/>
              </a:ln>
            </p:spPr>
            <p:txBody>
              <a:bodyPr/>
              <a:lstStyle/>
              <a:p>
                <a:endParaRPr lang="en-GB"/>
              </a:p>
            </p:txBody>
          </p:sp>
          <p:sp>
            <p:nvSpPr>
              <p:cNvPr id="61600" name="Freeform 77"/>
              <p:cNvSpPr>
                <a:spLocks/>
              </p:cNvSpPr>
              <p:nvPr/>
            </p:nvSpPr>
            <p:spPr bwMode="gray">
              <a:xfrm>
                <a:off x="1566" y="3783"/>
                <a:ext cx="11" cy="29"/>
              </a:xfrm>
              <a:custGeom>
                <a:avLst/>
                <a:gdLst>
                  <a:gd name="T0" fmla="*/ 0 w 12"/>
                  <a:gd name="T1" fmla="*/ 2147483646 h 24"/>
                  <a:gd name="T2" fmla="*/ 0 w 12"/>
                  <a:gd name="T3" fmla="*/ 2147483646 h 24"/>
                  <a:gd name="T4" fmla="*/ 102170727 w 12"/>
                  <a:gd name="T5" fmla="*/ 0 h 24"/>
                  <a:gd name="T6" fmla="*/ 102170727 w 12"/>
                  <a:gd name="T7" fmla="*/ 2147483646 h 24"/>
                  <a:gd name="T8" fmla="*/ 0 w 12"/>
                  <a:gd name="T9" fmla="*/ 2147483646 h 24"/>
                  <a:gd name="T10" fmla="*/ 0 60000 65536"/>
                  <a:gd name="T11" fmla="*/ 0 60000 65536"/>
                  <a:gd name="T12" fmla="*/ 0 60000 65536"/>
                  <a:gd name="T13" fmla="*/ 0 60000 65536"/>
                  <a:gd name="T14" fmla="*/ 0 60000 65536"/>
                  <a:gd name="T15" fmla="*/ 0 w 12"/>
                  <a:gd name="T16" fmla="*/ 0 h 24"/>
                  <a:gd name="T17" fmla="*/ 12 w 12"/>
                  <a:gd name="T18" fmla="*/ 24 h 24"/>
                </a:gdLst>
                <a:ahLst/>
                <a:cxnLst>
                  <a:cxn ang="T10">
                    <a:pos x="T0" y="T1"/>
                  </a:cxn>
                  <a:cxn ang="T11">
                    <a:pos x="T2" y="T3"/>
                  </a:cxn>
                  <a:cxn ang="T12">
                    <a:pos x="T4" y="T5"/>
                  </a:cxn>
                  <a:cxn ang="T13">
                    <a:pos x="T6" y="T7"/>
                  </a:cxn>
                  <a:cxn ang="T14">
                    <a:pos x="T8" y="T9"/>
                  </a:cxn>
                </a:cxnLst>
                <a:rect l="T15" t="T16" r="T17" b="T18"/>
                <a:pathLst>
                  <a:path w="12" h="24">
                    <a:moveTo>
                      <a:pt x="0" y="11"/>
                    </a:moveTo>
                    <a:lnTo>
                      <a:pt x="0" y="11"/>
                    </a:lnTo>
                    <a:lnTo>
                      <a:pt x="5" y="0"/>
                    </a:lnTo>
                    <a:lnTo>
                      <a:pt x="12" y="24"/>
                    </a:lnTo>
                    <a:lnTo>
                      <a:pt x="0" y="11"/>
                    </a:lnTo>
                    <a:close/>
                  </a:path>
                </a:pathLst>
              </a:custGeom>
              <a:solidFill>
                <a:srgbClr val="DDDDDD"/>
              </a:solidFill>
              <a:ln w="3175">
                <a:solidFill>
                  <a:schemeClr val="bg1"/>
                </a:solidFill>
                <a:round/>
                <a:headEnd/>
                <a:tailEnd/>
              </a:ln>
            </p:spPr>
            <p:txBody>
              <a:bodyPr/>
              <a:lstStyle/>
              <a:p>
                <a:endParaRPr lang="en-GB"/>
              </a:p>
            </p:txBody>
          </p:sp>
          <p:sp>
            <p:nvSpPr>
              <p:cNvPr id="61601" name="Freeform 78"/>
              <p:cNvSpPr>
                <a:spLocks/>
              </p:cNvSpPr>
              <p:nvPr/>
            </p:nvSpPr>
            <p:spPr bwMode="gray">
              <a:xfrm>
                <a:off x="1577" y="3633"/>
                <a:ext cx="8" cy="35"/>
              </a:xfrm>
              <a:custGeom>
                <a:avLst/>
                <a:gdLst>
                  <a:gd name="T0" fmla="*/ 0 w 8"/>
                  <a:gd name="T1" fmla="*/ 2147483646 h 31"/>
                  <a:gd name="T2" fmla="*/ 0 w 8"/>
                  <a:gd name="T3" fmla="*/ 2147483646 h 31"/>
                  <a:gd name="T4" fmla="*/ 2147451392 w 8"/>
                  <a:gd name="T5" fmla="*/ 0 h 31"/>
                  <a:gd name="T6" fmla="*/ 2147451392 w 8"/>
                  <a:gd name="T7" fmla="*/ 2147483646 h 31"/>
                  <a:gd name="T8" fmla="*/ 0 w 8"/>
                  <a:gd name="T9" fmla="*/ 2147483646 h 31"/>
                  <a:gd name="T10" fmla="*/ 0 60000 65536"/>
                  <a:gd name="T11" fmla="*/ 0 60000 65536"/>
                  <a:gd name="T12" fmla="*/ 0 60000 65536"/>
                  <a:gd name="T13" fmla="*/ 0 60000 65536"/>
                  <a:gd name="T14" fmla="*/ 0 60000 65536"/>
                  <a:gd name="T15" fmla="*/ 0 w 8"/>
                  <a:gd name="T16" fmla="*/ 0 h 31"/>
                  <a:gd name="T17" fmla="*/ 8 w 8"/>
                  <a:gd name="T18" fmla="*/ 31 h 31"/>
                </a:gdLst>
                <a:ahLst/>
                <a:cxnLst>
                  <a:cxn ang="T10">
                    <a:pos x="T0" y="T1"/>
                  </a:cxn>
                  <a:cxn ang="T11">
                    <a:pos x="T2" y="T3"/>
                  </a:cxn>
                  <a:cxn ang="T12">
                    <a:pos x="T4" y="T5"/>
                  </a:cxn>
                  <a:cxn ang="T13">
                    <a:pos x="T6" y="T7"/>
                  </a:cxn>
                  <a:cxn ang="T14">
                    <a:pos x="T8" y="T9"/>
                  </a:cxn>
                </a:cxnLst>
                <a:rect l="T15" t="T16" r="T17" b="T18"/>
                <a:pathLst>
                  <a:path w="8" h="31">
                    <a:moveTo>
                      <a:pt x="0" y="27"/>
                    </a:moveTo>
                    <a:lnTo>
                      <a:pt x="0" y="27"/>
                    </a:lnTo>
                    <a:lnTo>
                      <a:pt x="8" y="0"/>
                    </a:lnTo>
                    <a:lnTo>
                      <a:pt x="8" y="31"/>
                    </a:lnTo>
                    <a:lnTo>
                      <a:pt x="0" y="27"/>
                    </a:lnTo>
                    <a:close/>
                  </a:path>
                </a:pathLst>
              </a:custGeom>
              <a:solidFill>
                <a:srgbClr val="DDDDDD"/>
              </a:solidFill>
              <a:ln w="3175">
                <a:solidFill>
                  <a:schemeClr val="bg1"/>
                </a:solidFill>
                <a:round/>
                <a:headEnd/>
                <a:tailEnd/>
              </a:ln>
            </p:spPr>
            <p:txBody>
              <a:bodyPr/>
              <a:lstStyle/>
              <a:p>
                <a:endParaRPr lang="en-GB"/>
              </a:p>
            </p:txBody>
          </p:sp>
          <p:sp>
            <p:nvSpPr>
              <p:cNvPr id="61602" name="Freeform 79"/>
              <p:cNvSpPr>
                <a:spLocks/>
              </p:cNvSpPr>
              <p:nvPr/>
            </p:nvSpPr>
            <p:spPr bwMode="gray">
              <a:xfrm>
                <a:off x="1588" y="3896"/>
                <a:ext cx="20" cy="14"/>
              </a:xfrm>
              <a:custGeom>
                <a:avLst/>
                <a:gdLst>
                  <a:gd name="T0" fmla="*/ 0 w 20"/>
                  <a:gd name="T1" fmla="*/ 0 h 13"/>
                  <a:gd name="T2" fmla="*/ 0 w 20"/>
                  <a:gd name="T3" fmla="*/ 0 h 13"/>
                  <a:gd name="T4" fmla="*/ 2147451597 w 20"/>
                  <a:gd name="T5" fmla="*/ 2147483646 h 13"/>
                  <a:gd name="T6" fmla="*/ 2147451597 w 20"/>
                  <a:gd name="T7" fmla="*/ 2147483646 h 13"/>
                  <a:gd name="T8" fmla="*/ 0 w 20"/>
                  <a:gd name="T9" fmla="*/ 0 h 13"/>
                  <a:gd name="T10" fmla="*/ 0 60000 65536"/>
                  <a:gd name="T11" fmla="*/ 0 60000 65536"/>
                  <a:gd name="T12" fmla="*/ 0 60000 65536"/>
                  <a:gd name="T13" fmla="*/ 0 60000 65536"/>
                  <a:gd name="T14" fmla="*/ 0 60000 65536"/>
                  <a:gd name="T15" fmla="*/ 0 w 20"/>
                  <a:gd name="T16" fmla="*/ 0 h 13"/>
                  <a:gd name="T17" fmla="*/ 20 w 20"/>
                  <a:gd name="T18" fmla="*/ 13 h 13"/>
                </a:gdLst>
                <a:ahLst/>
                <a:cxnLst>
                  <a:cxn ang="T10">
                    <a:pos x="T0" y="T1"/>
                  </a:cxn>
                  <a:cxn ang="T11">
                    <a:pos x="T2" y="T3"/>
                  </a:cxn>
                  <a:cxn ang="T12">
                    <a:pos x="T4" y="T5"/>
                  </a:cxn>
                  <a:cxn ang="T13">
                    <a:pos x="T6" y="T7"/>
                  </a:cxn>
                  <a:cxn ang="T14">
                    <a:pos x="T8" y="T9"/>
                  </a:cxn>
                </a:cxnLst>
                <a:rect l="T15" t="T16" r="T17" b="T18"/>
                <a:pathLst>
                  <a:path w="20" h="13">
                    <a:moveTo>
                      <a:pt x="0" y="0"/>
                    </a:moveTo>
                    <a:lnTo>
                      <a:pt x="0" y="0"/>
                    </a:lnTo>
                    <a:lnTo>
                      <a:pt x="19" y="2"/>
                    </a:lnTo>
                    <a:lnTo>
                      <a:pt x="20" y="13"/>
                    </a:lnTo>
                    <a:lnTo>
                      <a:pt x="0" y="0"/>
                    </a:lnTo>
                    <a:close/>
                  </a:path>
                </a:pathLst>
              </a:custGeom>
              <a:solidFill>
                <a:srgbClr val="DDDDDD"/>
              </a:solidFill>
              <a:ln w="3175">
                <a:solidFill>
                  <a:schemeClr val="bg1"/>
                </a:solidFill>
                <a:round/>
                <a:headEnd/>
                <a:tailEnd/>
              </a:ln>
            </p:spPr>
            <p:txBody>
              <a:bodyPr/>
              <a:lstStyle/>
              <a:p>
                <a:endParaRPr lang="en-GB"/>
              </a:p>
            </p:txBody>
          </p:sp>
          <p:sp>
            <p:nvSpPr>
              <p:cNvPr id="61603" name="Freeform 80"/>
              <p:cNvSpPr>
                <a:spLocks/>
              </p:cNvSpPr>
              <p:nvPr/>
            </p:nvSpPr>
            <p:spPr bwMode="gray">
              <a:xfrm>
                <a:off x="1591" y="3860"/>
                <a:ext cx="30" cy="36"/>
              </a:xfrm>
              <a:custGeom>
                <a:avLst/>
                <a:gdLst>
                  <a:gd name="T0" fmla="*/ 0 w 30"/>
                  <a:gd name="T1" fmla="*/ 2147483646 h 31"/>
                  <a:gd name="T2" fmla="*/ 0 w 30"/>
                  <a:gd name="T3" fmla="*/ 2147483646 h 31"/>
                  <a:gd name="T4" fmla="*/ 2147451870 w 30"/>
                  <a:gd name="T5" fmla="*/ 0 h 31"/>
                  <a:gd name="T6" fmla="*/ 2147451870 w 30"/>
                  <a:gd name="T7" fmla="*/ 2147483646 h 31"/>
                  <a:gd name="T8" fmla="*/ 2147451870 w 30"/>
                  <a:gd name="T9" fmla="*/ 2147483646 h 31"/>
                  <a:gd name="T10" fmla="*/ 2147451870 w 30"/>
                  <a:gd name="T11" fmla="*/ 2147483646 h 31"/>
                  <a:gd name="T12" fmla="*/ 0 w 30"/>
                  <a:gd name="T13" fmla="*/ 2147483646 h 31"/>
                  <a:gd name="T14" fmla="*/ 0 60000 65536"/>
                  <a:gd name="T15" fmla="*/ 0 60000 65536"/>
                  <a:gd name="T16" fmla="*/ 0 60000 65536"/>
                  <a:gd name="T17" fmla="*/ 0 60000 65536"/>
                  <a:gd name="T18" fmla="*/ 0 60000 65536"/>
                  <a:gd name="T19" fmla="*/ 0 60000 65536"/>
                  <a:gd name="T20" fmla="*/ 0 60000 65536"/>
                  <a:gd name="T21" fmla="*/ 0 w 30"/>
                  <a:gd name="T22" fmla="*/ 0 h 31"/>
                  <a:gd name="T23" fmla="*/ 30 w 30"/>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0" h="31">
                    <a:moveTo>
                      <a:pt x="0" y="6"/>
                    </a:moveTo>
                    <a:lnTo>
                      <a:pt x="0" y="6"/>
                    </a:lnTo>
                    <a:lnTo>
                      <a:pt x="9" y="0"/>
                    </a:lnTo>
                    <a:lnTo>
                      <a:pt x="8" y="15"/>
                    </a:lnTo>
                    <a:lnTo>
                      <a:pt x="30" y="20"/>
                    </a:lnTo>
                    <a:lnTo>
                      <a:pt x="16" y="31"/>
                    </a:lnTo>
                    <a:lnTo>
                      <a:pt x="0" y="6"/>
                    </a:lnTo>
                    <a:close/>
                  </a:path>
                </a:pathLst>
              </a:custGeom>
              <a:solidFill>
                <a:srgbClr val="DDDDDD"/>
              </a:solidFill>
              <a:ln w="3175">
                <a:solidFill>
                  <a:schemeClr val="bg1"/>
                </a:solidFill>
                <a:round/>
                <a:headEnd/>
                <a:tailEnd/>
              </a:ln>
            </p:spPr>
            <p:txBody>
              <a:bodyPr/>
              <a:lstStyle/>
              <a:p>
                <a:endParaRPr lang="en-GB"/>
              </a:p>
            </p:txBody>
          </p:sp>
          <p:sp>
            <p:nvSpPr>
              <p:cNvPr id="61604" name="Freeform 81"/>
              <p:cNvSpPr>
                <a:spLocks/>
              </p:cNvSpPr>
              <p:nvPr/>
            </p:nvSpPr>
            <p:spPr bwMode="gray">
              <a:xfrm>
                <a:off x="1613" y="3906"/>
                <a:ext cx="16" cy="8"/>
              </a:xfrm>
              <a:custGeom>
                <a:avLst/>
                <a:gdLst>
                  <a:gd name="T0" fmla="*/ 0 w 17"/>
                  <a:gd name="T1" fmla="*/ 2147483646 h 7"/>
                  <a:gd name="T2" fmla="*/ 0 w 17"/>
                  <a:gd name="T3" fmla="*/ 2147483646 h 7"/>
                  <a:gd name="T4" fmla="*/ 257282769 w 17"/>
                  <a:gd name="T5" fmla="*/ 0 h 7"/>
                  <a:gd name="T6" fmla="*/ 257282769 w 17"/>
                  <a:gd name="T7" fmla="*/ 2147483646 h 7"/>
                  <a:gd name="T8" fmla="*/ 0 w 17"/>
                  <a:gd name="T9" fmla="*/ 2147483646 h 7"/>
                  <a:gd name="T10" fmla="*/ 0 60000 65536"/>
                  <a:gd name="T11" fmla="*/ 0 60000 65536"/>
                  <a:gd name="T12" fmla="*/ 0 60000 65536"/>
                  <a:gd name="T13" fmla="*/ 0 60000 65536"/>
                  <a:gd name="T14" fmla="*/ 0 60000 65536"/>
                  <a:gd name="T15" fmla="*/ 0 w 17"/>
                  <a:gd name="T16" fmla="*/ 0 h 7"/>
                  <a:gd name="T17" fmla="*/ 17 w 17"/>
                  <a:gd name="T18" fmla="*/ 7 h 7"/>
                </a:gdLst>
                <a:ahLst/>
                <a:cxnLst>
                  <a:cxn ang="T10">
                    <a:pos x="T0" y="T1"/>
                  </a:cxn>
                  <a:cxn ang="T11">
                    <a:pos x="T2" y="T3"/>
                  </a:cxn>
                  <a:cxn ang="T12">
                    <a:pos x="T4" y="T5"/>
                  </a:cxn>
                  <a:cxn ang="T13">
                    <a:pos x="T6" y="T7"/>
                  </a:cxn>
                  <a:cxn ang="T14">
                    <a:pos x="T8" y="T9"/>
                  </a:cxn>
                </a:cxnLst>
                <a:rect l="T15" t="T16" r="T17" b="T18"/>
                <a:pathLst>
                  <a:path w="17" h="7">
                    <a:moveTo>
                      <a:pt x="0" y="5"/>
                    </a:moveTo>
                    <a:lnTo>
                      <a:pt x="0" y="5"/>
                    </a:lnTo>
                    <a:lnTo>
                      <a:pt x="6" y="0"/>
                    </a:lnTo>
                    <a:lnTo>
                      <a:pt x="17" y="7"/>
                    </a:lnTo>
                    <a:lnTo>
                      <a:pt x="0" y="5"/>
                    </a:lnTo>
                    <a:close/>
                  </a:path>
                </a:pathLst>
              </a:custGeom>
              <a:solidFill>
                <a:srgbClr val="DDDDDD"/>
              </a:solidFill>
              <a:ln w="3175">
                <a:solidFill>
                  <a:schemeClr val="bg1"/>
                </a:solidFill>
                <a:round/>
                <a:headEnd/>
                <a:tailEnd/>
              </a:ln>
            </p:spPr>
            <p:txBody>
              <a:bodyPr/>
              <a:lstStyle/>
              <a:p>
                <a:endParaRPr lang="en-GB"/>
              </a:p>
            </p:txBody>
          </p:sp>
          <p:sp>
            <p:nvSpPr>
              <p:cNvPr id="61605" name="Freeform 82"/>
              <p:cNvSpPr>
                <a:spLocks/>
              </p:cNvSpPr>
              <p:nvPr/>
            </p:nvSpPr>
            <p:spPr bwMode="gray">
              <a:xfrm>
                <a:off x="1623" y="3877"/>
                <a:ext cx="43" cy="53"/>
              </a:xfrm>
              <a:custGeom>
                <a:avLst/>
                <a:gdLst>
                  <a:gd name="T0" fmla="*/ 0 w 43"/>
                  <a:gd name="T1" fmla="*/ 2147483646 h 47"/>
                  <a:gd name="T2" fmla="*/ 0 w 43"/>
                  <a:gd name="T3" fmla="*/ 2147483646 h 47"/>
                  <a:gd name="T4" fmla="*/ 2147451654 w 43"/>
                  <a:gd name="T5" fmla="*/ 2147483646 h 47"/>
                  <a:gd name="T6" fmla="*/ 2147451654 w 43"/>
                  <a:gd name="T7" fmla="*/ 2147483646 h 47"/>
                  <a:gd name="T8" fmla="*/ 2147451654 w 43"/>
                  <a:gd name="T9" fmla="*/ 2147483646 h 47"/>
                  <a:gd name="T10" fmla="*/ 2147451654 w 43"/>
                  <a:gd name="T11" fmla="*/ 2147483646 h 47"/>
                  <a:gd name="T12" fmla="*/ 2147451654 w 43"/>
                  <a:gd name="T13" fmla="*/ 2147483646 h 47"/>
                  <a:gd name="T14" fmla="*/ 2147451654 w 43"/>
                  <a:gd name="T15" fmla="*/ 2147483646 h 47"/>
                  <a:gd name="T16" fmla="*/ 2147451654 w 43"/>
                  <a:gd name="T17" fmla="*/ 0 h 47"/>
                  <a:gd name="T18" fmla="*/ 2147451654 w 43"/>
                  <a:gd name="T19" fmla="*/ 2147483646 h 47"/>
                  <a:gd name="T20" fmla="*/ 0 w 43"/>
                  <a:gd name="T21" fmla="*/ 2147483646 h 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3"/>
                  <a:gd name="T34" fmla="*/ 0 h 47"/>
                  <a:gd name="T35" fmla="*/ 43 w 43"/>
                  <a:gd name="T36" fmla="*/ 47 h 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3" h="47">
                    <a:moveTo>
                      <a:pt x="0" y="37"/>
                    </a:moveTo>
                    <a:lnTo>
                      <a:pt x="0" y="37"/>
                    </a:lnTo>
                    <a:lnTo>
                      <a:pt x="8" y="30"/>
                    </a:lnTo>
                    <a:lnTo>
                      <a:pt x="30" y="35"/>
                    </a:lnTo>
                    <a:lnTo>
                      <a:pt x="20" y="23"/>
                    </a:lnTo>
                    <a:lnTo>
                      <a:pt x="31" y="16"/>
                    </a:lnTo>
                    <a:lnTo>
                      <a:pt x="15" y="14"/>
                    </a:lnTo>
                    <a:lnTo>
                      <a:pt x="15" y="2"/>
                    </a:lnTo>
                    <a:lnTo>
                      <a:pt x="42" y="0"/>
                    </a:lnTo>
                    <a:lnTo>
                      <a:pt x="43" y="47"/>
                    </a:lnTo>
                    <a:lnTo>
                      <a:pt x="0" y="37"/>
                    </a:lnTo>
                    <a:close/>
                  </a:path>
                </a:pathLst>
              </a:custGeom>
              <a:solidFill>
                <a:srgbClr val="DDDDDD"/>
              </a:solidFill>
              <a:ln w="3175">
                <a:solidFill>
                  <a:schemeClr val="bg1"/>
                </a:solidFill>
                <a:round/>
                <a:headEnd/>
                <a:tailEnd/>
              </a:ln>
            </p:spPr>
            <p:txBody>
              <a:bodyPr/>
              <a:lstStyle/>
              <a:p>
                <a:endParaRPr lang="en-GB"/>
              </a:p>
            </p:txBody>
          </p:sp>
          <p:sp>
            <p:nvSpPr>
              <p:cNvPr id="61606" name="Freeform 83"/>
              <p:cNvSpPr>
                <a:spLocks/>
              </p:cNvSpPr>
              <p:nvPr/>
            </p:nvSpPr>
            <p:spPr bwMode="gray">
              <a:xfrm>
                <a:off x="1646" y="3939"/>
                <a:ext cx="31" cy="10"/>
              </a:xfrm>
              <a:custGeom>
                <a:avLst/>
                <a:gdLst>
                  <a:gd name="T0" fmla="*/ 0 w 32"/>
                  <a:gd name="T1" fmla="*/ 0 h 9"/>
                  <a:gd name="T2" fmla="*/ 0 w 32"/>
                  <a:gd name="T3" fmla="*/ 0 h 9"/>
                  <a:gd name="T4" fmla="*/ 706858648 w 32"/>
                  <a:gd name="T5" fmla="*/ 2147483646 h 9"/>
                  <a:gd name="T6" fmla="*/ 706858648 w 32"/>
                  <a:gd name="T7" fmla="*/ 2147483646 h 9"/>
                  <a:gd name="T8" fmla="*/ 0 w 32"/>
                  <a:gd name="T9" fmla="*/ 0 h 9"/>
                  <a:gd name="T10" fmla="*/ 0 60000 65536"/>
                  <a:gd name="T11" fmla="*/ 0 60000 65536"/>
                  <a:gd name="T12" fmla="*/ 0 60000 65536"/>
                  <a:gd name="T13" fmla="*/ 0 60000 65536"/>
                  <a:gd name="T14" fmla="*/ 0 60000 65536"/>
                  <a:gd name="T15" fmla="*/ 0 w 32"/>
                  <a:gd name="T16" fmla="*/ 0 h 9"/>
                  <a:gd name="T17" fmla="*/ 32 w 32"/>
                  <a:gd name="T18" fmla="*/ 9 h 9"/>
                </a:gdLst>
                <a:ahLst/>
                <a:cxnLst>
                  <a:cxn ang="T10">
                    <a:pos x="T0" y="T1"/>
                  </a:cxn>
                  <a:cxn ang="T11">
                    <a:pos x="T2" y="T3"/>
                  </a:cxn>
                  <a:cxn ang="T12">
                    <a:pos x="T4" y="T5"/>
                  </a:cxn>
                  <a:cxn ang="T13">
                    <a:pos x="T6" y="T7"/>
                  </a:cxn>
                  <a:cxn ang="T14">
                    <a:pos x="T8" y="T9"/>
                  </a:cxn>
                </a:cxnLst>
                <a:rect l="T15" t="T16" r="T17" b="T18"/>
                <a:pathLst>
                  <a:path w="32" h="9">
                    <a:moveTo>
                      <a:pt x="0" y="0"/>
                    </a:moveTo>
                    <a:lnTo>
                      <a:pt x="0" y="0"/>
                    </a:lnTo>
                    <a:lnTo>
                      <a:pt x="27" y="2"/>
                    </a:lnTo>
                    <a:lnTo>
                      <a:pt x="32" y="9"/>
                    </a:lnTo>
                    <a:lnTo>
                      <a:pt x="0" y="0"/>
                    </a:lnTo>
                    <a:close/>
                  </a:path>
                </a:pathLst>
              </a:custGeom>
              <a:solidFill>
                <a:srgbClr val="DDDDDD"/>
              </a:solidFill>
              <a:ln w="3175">
                <a:solidFill>
                  <a:schemeClr val="bg1"/>
                </a:solidFill>
                <a:round/>
                <a:headEnd/>
                <a:tailEnd/>
              </a:ln>
            </p:spPr>
            <p:txBody>
              <a:bodyPr/>
              <a:lstStyle/>
              <a:p>
                <a:endParaRPr lang="en-GB"/>
              </a:p>
            </p:txBody>
          </p:sp>
          <p:sp>
            <p:nvSpPr>
              <p:cNvPr id="61607" name="Freeform 84"/>
              <p:cNvSpPr>
                <a:spLocks/>
              </p:cNvSpPr>
              <p:nvPr/>
            </p:nvSpPr>
            <p:spPr bwMode="gray">
              <a:xfrm>
                <a:off x="1675" y="3932"/>
                <a:ext cx="14" cy="7"/>
              </a:xfrm>
              <a:custGeom>
                <a:avLst/>
                <a:gdLst>
                  <a:gd name="T0" fmla="*/ 0 w 14"/>
                  <a:gd name="T1" fmla="*/ 2147483646 h 6"/>
                  <a:gd name="T2" fmla="*/ 0 w 14"/>
                  <a:gd name="T3" fmla="*/ 2147483646 h 6"/>
                  <a:gd name="T4" fmla="*/ 2147451831 w 14"/>
                  <a:gd name="T5" fmla="*/ 0 h 6"/>
                  <a:gd name="T6" fmla="*/ 2147451831 w 14"/>
                  <a:gd name="T7" fmla="*/ 2147483646 h 6"/>
                  <a:gd name="T8" fmla="*/ 0 w 14"/>
                  <a:gd name="T9" fmla="*/ 2147483646 h 6"/>
                  <a:gd name="T10" fmla="*/ 0 60000 65536"/>
                  <a:gd name="T11" fmla="*/ 0 60000 65536"/>
                  <a:gd name="T12" fmla="*/ 0 60000 65536"/>
                  <a:gd name="T13" fmla="*/ 0 60000 65536"/>
                  <a:gd name="T14" fmla="*/ 0 60000 65536"/>
                  <a:gd name="T15" fmla="*/ 0 w 14"/>
                  <a:gd name="T16" fmla="*/ 0 h 6"/>
                  <a:gd name="T17" fmla="*/ 14 w 14"/>
                  <a:gd name="T18" fmla="*/ 6 h 6"/>
                </a:gdLst>
                <a:ahLst/>
                <a:cxnLst>
                  <a:cxn ang="T10">
                    <a:pos x="T0" y="T1"/>
                  </a:cxn>
                  <a:cxn ang="T11">
                    <a:pos x="T2" y="T3"/>
                  </a:cxn>
                  <a:cxn ang="T12">
                    <a:pos x="T4" y="T5"/>
                  </a:cxn>
                  <a:cxn ang="T13">
                    <a:pos x="T6" y="T7"/>
                  </a:cxn>
                  <a:cxn ang="T14">
                    <a:pos x="T8" y="T9"/>
                  </a:cxn>
                </a:cxnLst>
                <a:rect l="T15" t="T16" r="T17" b="T18"/>
                <a:pathLst>
                  <a:path w="14" h="6">
                    <a:moveTo>
                      <a:pt x="0" y="6"/>
                    </a:moveTo>
                    <a:lnTo>
                      <a:pt x="0" y="6"/>
                    </a:lnTo>
                    <a:lnTo>
                      <a:pt x="3" y="0"/>
                    </a:lnTo>
                    <a:lnTo>
                      <a:pt x="14" y="6"/>
                    </a:lnTo>
                    <a:lnTo>
                      <a:pt x="0" y="6"/>
                    </a:lnTo>
                    <a:close/>
                  </a:path>
                </a:pathLst>
              </a:custGeom>
              <a:solidFill>
                <a:srgbClr val="DDDDDD"/>
              </a:solidFill>
              <a:ln w="3175">
                <a:solidFill>
                  <a:schemeClr val="bg1"/>
                </a:solidFill>
                <a:round/>
                <a:headEnd/>
                <a:tailEnd/>
              </a:ln>
            </p:spPr>
            <p:txBody>
              <a:bodyPr/>
              <a:lstStyle/>
              <a:p>
                <a:endParaRPr lang="en-GB"/>
              </a:p>
            </p:txBody>
          </p:sp>
          <p:sp>
            <p:nvSpPr>
              <p:cNvPr id="61608" name="Freeform 85"/>
              <p:cNvSpPr>
                <a:spLocks/>
              </p:cNvSpPr>
              <p:nvPr/>
            </p:nvSpPr>
            <p:spPr bwMode="gray">
              <a:xfrm>
                <a:off x="1405" y="2654"/>
                <a:ext cx="50" cy="48"/>
              </a:xfrm>
              <a:custGeom>
                <a:avLst/>
                <a:gdLst>
                  <a:gd name="T0" fmla="*/ 0 w 50"/>
                  <a:gd name="T1" fmla="*/ 0 h 42"/>
                  <a:gd name="T2" fmla="*/ 0 w 50"/>
                  <a:gd name="T3" fmla="*/ 0 h 42"/>
                  <a:gd name="T4" fmla="*/ 0 w 50"/>
                  <a:gd name="T5" fmla="*/ 2147483646 h 42"/>
                  <a:gd name="T6" fmla="*/ 2147451761 w 50"/>
                  <a:gd name="T7" fmla="*/ 2147483646 h 42"/>
                  <a:gd name="T8" fmla="*/ 2147451761 w 50"/>
                  <a:gd name="T9" fmla="*/ 2147483646 h 42"/>
                  <a:gd name="T10" fmla="*/ 2147451761 w 50"/>
                  <a:gd name="T11" fmla="*/ 2147483646 h 42"/>
                  <a:gd name="T12" fmla="*/ 2147451761 w 50"/>
                  <a:gd name="T13" fmla="*/ 2147483646 h 42"/>
                  <a:gd name="T14" fmla="*/ 0 w 50"/>
                  <a:gd name="T15" fmla="*/ 0 h 42"/>
                  <a:gd name="T16" fmla="*/ 0 60000 65536"/>
                  <a:gd name="T17" fmla="*/ 0 60000 65536"/>
                  <a:gd name="T18" fmla="*/ 0 60000 65536"/>
                  <a:gd name="T19" fmla="*/ 0 60000 65536"/>
                  <a:gd name="T20" fmla="*/ 0 60000 65536"/>
                  <a:gd name="T21" fmla="*/ 0 60000 65536"/>
                  <a:gd name="T22" fmla="*/ 0 60000 65536"/>
                  <a:gd name="T23" fmla="*/ 0 60000 65536"/>
                  <a:gd name="T24" fmla="*/ 0 w 50"/>
                  <a:gd name="T25" fmla="*/ 0 h 42"/>
                  <a:gd name="T26" fmla="*/ 50 w 50"/>
                  <a:gd name="T27" fmla="*/ 42 h 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0" h="42">
                    <a:moveTo>
                      <a:pt x="0" y="0"/>
                    </a:moveTo>
                    <a:lnTo>
                      <a:pt x="0" y="0"/>
                    </a:lnTo>
                    <a:lnTo>
                      <a:pt x="0" y="17"/>
                    </a:lnTo>
                    <a:lnTo>
                      <a:pt x="12" y="14"/>
                    </a:lnTo>
                    <a:lnTo>
                      <a:pt x="42" y="42"/>
                    </a:lnTo>
                    <a:lnTo>
                      <a:pt x="50" y="21"/>
                    </a:lnTo>
                    <a:lnTo>
                      <a:pt x="32" y="2"/>
                    </a:lnTo>
                    <a:lnTo>
                      <a:pt x="0" y="0"/>
                    </a:lnTo>
                    <a:close/>
                  </a:path>
                </a:pathLst>
              </a:custGeom>
              <a:solidFill>
                <a:srgbClr val="DDDDDD"/>
              </a:solidFill>
              <a:ln w="3175">
                <a:solidFill>
                  <a:schemeClr val="bg1"/>
                </a:solidFill>
                <a:round/>
                <a:headEnd/>
                <a:tailEnd/>
              </a:ln>
            </p:spPr>
            <p:txBody>
              <a:bodyPr/>
              <a:lstStyle/>
              <a:p>
                <a:endParaRPr lang="en-GB"/>
              </a:p>
            </p:txBody>
          </p:sp>
          <p:sp>
            <p:nvSpPr>
              <p:cNvPr id="61609" name="Freeform 86"/>
              <p:cNvSpPr>
                <a:spLocks/>
              </p:cNvSpPr>
              <p:nvPr/>
            </p:nvSpPr>
            <p:spPr bwMode="gray">
              <a:xfrm>
                <a:off x="1417" y="2435"/>
                <a:ext cx="165" cy="60"/>
              </a:xfrm>
              <a:custGeom>
                <a:avLst/>
                <a:gdLst>
                  <a:gd name="T0" fmla="*/ 0 w 167"/>
                  <a:gd name="T1" fmla="*/ 2147483646 h 53"/>
                  <a:gd name="T2" fmla="*/ 0 w 167"/>
                  <a:gd name="T3" fmla="*/ 2147483646 h 53"/>
                  <a:gd name="T4" fmla="*/ 1408595405 w 167"/>
                  <a:gd name="T5" fmla="*/ 2147483646 h 53"/>
                  <a:gd name="T6" fmla="*/ 1408595405 w 167"/>
                  <a:gd name="T7" fmla="*/ 0 h 53"/>
                  <a:gd name="T8" fmla="*/ 1408595405 w 167"/>
                  <a:gd name="T9" fmla="*/ 2147483646 h 53"/>
                  <a:gd name="T10" fmla="*/ 1408595405 w 167"/>
                  <a:gd name="T11" fmla="*/ 2147483646 h 53"/>
                  <a:gd name="T12" fmla="*/ 1408595405 w 167"/>
                  <a:gd name="T13" fmla="*/ 2147483646 h 53"/>
                  <a:gd name="T14" fmla="*/ 1408595405 w 167"/>
                  <a:gd name="T15" fmla="*/ 2147483646 h 53"/>
                  <a:gd name="T16" fmla="*/ 1408595405 w 167"/>
                  <a:gd name="T17" fmla="*/ 2147483646 h 53"/>
                  <a:gd name="T18" fmla="*/ 1408595405 w 167"/>
                  <a:gd name="T19" fmla="*/ 2147483646 h 53"/>
                  <a:gd name="T20" fmla="*/ 0 w 167"/>
                  <a:gd name="T21" fmla="*/ 2147483646 h 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7"/>
                  <a:gd name="T34" fmla="*/ 0 h 53"/>
                  <a:gd name="T35" fmla="*/ 167 w 167"/>
                  <a:gd name="T36" fmla="*/ 53 h 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7" h="53">
                    <a:moveTo>
                      <a:pt x="0" y="21"/>
                    </a:moveTo>
                    <a:lnTo>
                      <a:pt x="0" y="21"/>
                    </a:lnTo>
                    <a:lnTo>
                      <a:pt x="22" y="2"/>
                    </a:lnTo>
                    <a:lnTo>
                      <a:pt x="65" y="0"/>
                    </a:lnTo>
                    <a:lnTo>
                      <a:pt x="167" y="44"/>
                    </a:lnTo>
                    <a:lnTo>
                      <a:pt x="111" y="53"/>
                    </a:lnTo>
                    <a:lnTo>
                      <a:pt x="121" y="42"/>
                    </a:lnTo>
                    <a:lnTo>
                      <a:pt x="94" y="25"/>
                    </a:lnTo>
                    <a:lnTo>
                      <a:pt x="44" y="16"/>
                    </a:lnTo>
                    <a:lnTo>
                      <a:pt x="47" y="8"/>
                    </a:lnTo>
                    <a:lnTo>
                      <a:pt x="0" y="21"/>
                    </a:lnTo>
                    <a:close/>
                  </a:path>
                </a:pathLst>
              </a:custGeom>
              <a:solidFill>
                <a:srgbClr val="DDDDDD"/>
              </a:solidFill>
              <a:ln w="3175">
                <a:solidFill>
                  <a:schemeClr val="bg1"/>
                </a:solidFill>
                <a:round/>
                <a:headEnd/>
                <a:tailEnd/>
              </a:ln>
            </p:spPr>
            <p:txBody>
              <a:bodyPr/>
              <a:lstStyle/>
              <a:p>
                <a:endParaRPr lang="en-GB"/>
              </a:p>
            </p:txBody>
          </p:sp>
          <p:sp>
            <p:nvSpPr>
              <p:cNvPr id="61610" name="Freeform 87"/>
              <p:cNvSpPr>
                <a:spLocks/>
              </p:cNvSpPr>
              <p:nvPr/>
            </p:nvSpPr>
            <p:spPr bwMode="gray">
              <a:xfrm>
                <a:off x="2862" y="1749"/>
                <a:ext cx="13" cy="9"/>
              </a:xfrm>
              <a:custGeom>
                <a:avLst/>
                <a:gdLst>
                  <a:gd name="T0" fmla="*/ 0 w 14"/>
                  <a:gd name="T1" fmla="*/ 2147483646 h 7"/>
                  <a:gd name="T2" fmla="*/ 0 w 14"/>
                  <a:gd name="T3" fmla="*/ 2147483646 h 7"/>
                  <a:gd name="T4" fmla="*/ 160495325 w 14"/>
                  <a:gd name="T5" fmla="*/ 0 h 7"/>
                  <a:gd name="T6" fmla="*/ 160495325 w 14"/>
                  <a:gd name="T7" fmla="*/ 2147483646 h 7"/>
                  <a:gd name="T8" fmla="*/ 0 w 14"/>
                  <a:gd name="T9" fmla="*/ 2147483646 h 7"/>
                  <a:gd name="T10" fmla="*/ 0 60000 65536"/>
                  <a:gd name="T11" fmla="*/ 0 60000 65536"/>
                  <a:gd name="T12" fmla="*/ 0 60000 65536"/>
                  <a:gd name="T13" fmla="*/ 0 60000 65536"/>
                  <a:gd name="T14" fmla="*/ 0 60000 65536"/>
                  <a:gd name="T15" fmla="*/ 0 w 14"/>
                  <a:gd name="T16" fmla="*/ 0 h 7"/>
                  <a:gd name="T17" fmla="*/ 14 w 14"/>
                  <a:gd name="T18" fmla="*/ 7 h 7"/>
                </a:gdLst>
                <a:ahLst/>
                <a:cxnLst>
                  <a:cxn ang="T10">
                    <a:pos x="T0" y="T1"/>
                  </a:cxn>
                  <a:cxn ang="T11">
                    <a:pos x="T2" y="T3"/>
                  </a:cxn>
                  <a:cxn ang="T12">
                    <a:pos x="T4" y="T5"/>
                  </a:cxn>
                  <a:cxn ang="T13">
                    <a:pos x="T6" y="T7"/>
                  </a:cxn>
                  <a:cxn ang="T14">
                    <a:pos x="T8" y="T9"/>
                  </a:cxn>
                </a:cxnLst>
                <a:rect l="T15" t="T16" r="T17" b="T18"/>
                <a:pathLst>
                  <a:path w="14" h="7">
                    <a:moveTo>
                      <a:pt x="0" y="7"/>
                    </a:moveTo>
                    <a:lnTo>
                      <a:pt x="0" y="7"/>
                    </a:lnTo>
                    <a:lnTo>
                      <a:pt x="10" y="0"/>
                    </a:lnTo>
                    <a:lnTo>
                      <a:pt x="14" y="4"/>
                    </a:lnTo>
                    <a:lnTo>
                      <a:pt x="0" y="7"/>
                    </a:lnTo>
                    <a:close/>
                  </a:path>
                </a:pathLst>
              </a:custGeom>
              <a:solidFill>
                <a:srgbClr val="DDDDDD"/>
              </a:solidFill>
              <a:ln w="3175">
                <a:solidFill>
                  <a:schemeClr val="bg1"/>
                </a:solidFill>
                <a:round/>
                <a:headEnd/>
                <a:tailEnd/>
              </a:ln>
            </p:spPr>
            <p:txBody>
              <a:bodyPr/>
              <a:lstStyle/>
              <a:p>
                <a:endParaRPr lang="en-GB"/>
              </a:p>
            </p:txBody>
          </p:sp>
          <p:sp>
            <p:nvSpPr>
              <p:cNvPr id="61611" name="Freeform 88"/>
              <p:cNvSpPr>
                <a:spLocks/>
              </p:cNvSpPr>
              <p:nvPr/>
            </p:nvSpPr>
            <p:spPr bwMode="gray">
              <a:xfrm>
                <a:off x="2878" y="1735"/>
                <a:ext cx="24" cy="29"/>
              </a:xfrm>
              <a:custGeom>
                <a:avLst/>
                <a:gdLst>
                  <a:gd name="T0" fmla="*/ 0 w 25"/>
                  <a:gd name="T1" fmla="*/ 2147483646 h 25"/>
                  <a:gd name="T2" fmla="*/ 0 w 25"/>
                  <a:gd name="T3" fmla="*/ 2147483646 h 25"/>
                  <a:gd name="T4" fmla="*/ 514538943 w 25"/>
                  <a:gd name="T5" fmla="*/ 2147483646 h 25"/>
                  <a:gd name="T6" fmla="*/ 514538943 w 25"/>
                  <a:gd name="T7" fmla="*/ 2147483646 h 25"/>
                  <a:gd name="T8" fmla="*/ 514538943 w 25"/>
                  <a:gd name="T9" fmla="*/ 0 h 25"/>
                  <a:gd name="T10" fmla="*/ 0 w 25"/>
                  <a:gd name="T11" fmla="*/ 2147483646 h 25"/>
                  <a:gd name="T12" fmla="*/ 0 60000 65536"/>
                  <a:gd name="T13" fmla="*/ 0 60000 65536"/>
                  <a:gd name="T14" fmla="*/ 0 60000 65536"/>
                  <a:gd name="T15" fmla="*/ 0 60000 65536"/>
                  <a:gd name="T16" fmla="*/ 0 60000 65536"/>
                  <a:gd name="T17" fmla="*/ 0 60000 65536"/>
                  <a:gd name="T18" fmla="*/ 0 w 25"/>
                  <a:gd name="T19" fmla="*/ 0 h 25"/>
                  <a:gd name="T20" fmla="*/ 25 w 25"/>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25" h="25">
                    <a:moveTo>
                      <a:pt x="0" y="13"/>
                    </a:moveTo>
                    <a:lnTo>
                      <a:pt x="0" y="13"/>
                    </a:lnTo>
                    <a:lnTo>
                      <a:pt x="19" y="25"/>
                    </a:lnTo>
                    <a:lnTo>
                      <a:pt x="25" y="13"/>
                    </a:lnTo>
                    <a:lnTo>
                      <a:pt x="22" y="0"/>
                    </a:lnTo>
                    <a:lnTo>
                      <a:pt x="0" y="13"/>
                    </a:lnTo>
                    <a:close/>
                  </a:path>
                </a:pathLst>
              </a:custGeom>
              <a:solidFill>
                <a:srgbClr val="DDDDDD"/>
              </a:solidFill>
              <a:ln w="3175">
                <a:solidFill>
                  <a:schemeClr val="bg1"/>
                </a:solidFill>
                <a:round/>
                <a:headEnd/>
                <a:tailEnd/>
              </a:ln>
            </p:spPr>
            <p:txBody>
              <a:bodyPr/>
              <a:lstStyle/>
              <a:p>
                <a:endParaRPr lang="en-GB"/>
              </a:p>
            </p:txBody>
          </p:sp>
          <p:sp>
            <p:nvSpPr>
              <p:cNvPr id="61612" name="Freeform 89"/>
              <p:cNvSpPr>
                <a:spLocks/>
              </p:cNvSpPr>
              <p:nvPr/>
            </p:nvSpPr>
            <p:spPr bwMode="gray">
              <a:xfrm>
                <a:off x="1617" y="2495"/>
                <a:ext cx="51" cy="32"/>
              </a:xfrm>
              <a:custGeom>
                <a:avLst/>
                <a:gdLst>
                  <a:gd name="T0" fmla="*/ 0 w 53"/>
                  <a:gd name="T1" fmla="*/ 0 h 28"/>
                  <a:gd name="T2" fmla="*/ 0 w 53"/>
                  <a:gd name="T3" fmla="*/ 0 h 28"/>
                  <a:gd name="T4" fmla="*/ 0 w 53"/>
                  <a:gd name="T5" fmla="*/ 2147483646 h 28"/>
                  <a:gd name="T6" fmla="*/ 558760641 w 53"/>
                  <a:gd name="T7" fmla="*/ 2147483646 h 28"/>
                  <a:gd name="T8" fmla="*/ 558760641 w 53"/>
                  <a:gd name="T9" fmla="*/ 2147483646 h 28"/>
                  <a:gd name="T10" fmla="*/ 0 w 53"/>
                  <a:gd name="T11" fmla="*/ 0 h 28"/>
                  <a:gd name="T12" fmla="*/ 0 60000 65536"/>
                  <a:gd name="T13" fmla="*/ 0 60000 65536"/>
                  <a:gd name="T14" fmla="*/ 0 60000 65536"/>
                  <a:gd name="T15" fmla="*/ 0 60000 65536"/>
                  <a:gd name="T16" fmla="*/ 0 60000 65536"/>
                  <a:gd name="T17" fmla="*/ 0 60000 65536"/>
                  <a:gd name="T18" fmla="*/ 0 w 53"/>
                  <a:gd name="T19" fmla="*/ 0 h 28"/>
                  <a:gd name="T20" fmla="*/ 53 w 5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53" h="28">
                    <a:moveTo>
                      <a:pt x="0" y="0"/>
                    </a:moveTo>
                    <a:lnTo>
                      <a:pt x="0" y="0"/>
                    </a:lnTo>
                    <a:lnTo>
                      <a:pt x="0" y="28"/>
                    </a:lnTo>
                    <a:lnTo>
                      <a:pt x="53" y="20"/>
                    </a:lnTo>
                    <a:lnTo>
                      <a:pt x="30" y="3"/>
                    </a:lnTo>
                    <a:lnTo>
                      <a:pt x="0" y="0"/>
                    </a:lnTo>
                    <a:close/>
                  </a:path>
                </a:pathLst>
              </a:custGeom>
              <a:solidFill>
                <a:srgbClr val="DDDDDD"/>
              </a:solidFill>
              <a:ln w="3175">
                <a:solidFill>
                  <a:schemeClr val="bg1"/>
                </a:solidFill>
                <a:round/>
                <a:headEnd/>
                <a:tailEnd/>
              </a:ln>
            </p:spPr>
            <p:txBody>
              <a:bodyPr/>
              <a:lstStyle/>
              <a:p>
                <a:endParaRPr lang="en-GB"/>
              </a:p>
            </p:txBody>
          </p:sp>
          <p:sp>
            <p:nvSpPr>
              <p:cNvPr id="61613" name="Freeform 90"/>
              <p:cNvSpPr>
                <a:spLocks/>
              </p:cNvSpPr>
              <p:nvPr/>
            </p:nvSpPr>
            <p:spPr bwMode="gray">
              <a:xfrm>
                <a:off x="1340" y="2592"/>
                <a:ext cx="34" cy="19"/>
              </a:xfrm>
              <a:custGeom>
                <a:avLst/>
                <a:gdLst>
                  <a:gd name="T0" fmla="*/ 0 w 35"/>
                  <a:gd name="T1" fmla="*/ 2147483646 h 17"/>
                  <a:gd name="T2" fmla="*/ 0 w 35"/>
                  <a:gd name="T3" fmla="*/ 2147483646 h 17"/>
                  <a:gd name="T4" fmla="*/ 778582152 w 35"/>
                  <a:gd name="T5" fmla="*/ 0 h 17"/>
                  <a:gd name="T6" fmla="*/ 778582152 w 35"/>
                  <a:gd name="T7" fmla="*/ 2147483646 h 17"/>
                  <a:gd name="T8" fmla="*/ 0 w 35"/>
                  <a:gd name="T9" fmla="*/ 2147483646 h 17"/>
                  <a:gd name="T10" fmla="*/ 0 60000 65536"/>
                  <a:gd name="T11" fmla="*/ 0 60000 65536"/>
                  <a:gd name="T12" fmla="*/ 0 60000 65536"/>
                  <a:gd name="T13" fmla="*/ 0 60000 65536"/>
                  <a:gd name="T14" fmla="*/ 0 60000 65536"/>
                  <a:gd name="T15" fmla="*/ 0 w 35"/>
                  <a:gd name="T16" fmla="*/ 0 h 17"/>
                  <a:gd name="T17" fmla="*/ 35 w 35"/>
                  <a:gd name="T18" fmla="*/ 17 h 17"/>
                </a:gdLst>
                <a:ahLst/>
                <a:cxnLst>
                  <a:cxn ang="T10">
                    <a:pos x="T0" y="T1"/>
                  </a:cxn>
                  <a:cxn ang="T11">
                    <a:pos x="T2" y="T3"/>
                  </a:cxn>
                  <a:cxn ang="T12">
                    <a:pos x="T4" y="T5"/>
                  </a:cxn>
                  <a:cxn ang="T13">
                    <a:pos x="T6" y="T7"/>
                  </a:cxn>
                  <a:cxn ang="T14">
                    <a:pos x="T8" y="T9"/>
                  </a:cxn>
                </a:cxnLst>
                <a:rect l="T15" t="T16" r="T17" b="T18"/>
                <a:pathLst>
                  <a:path w="35" h="17">
                    <a:moveTo>
                      <a:pt x="0" y="13"/>
                    </a:moveTo>
                    <a:lnTo>
                      <a:pt x="0" y="13"/>
                    </a:lnTo>
                    <a:lnTo>
                      <a:pt x="10" y="0"/>
                    </a:lnTo>
                    <a:lnTo>
                      <a:pt x="35" y="17"/>
                    </a:lnTo>
                    <a:lnTo>
                      <a:pt x="0" y="13"/>
                    </a:lnTo>
                    <a:close/>
                  </a:path>
                </a:pathLst>
              </a:custGeom>
              <a:solidFill>
                <a:srgbClr val="DDDDDD"/>
              </a:solidFill>
              <a:ln w="3175">
                <a:solidFill>
                  <a:schemeClr val="bg1"/>
                </a:solidFill>
                <a:round/>
                <a:headEnd/>
                <a:tailEnd/>
              </a:ln>
            </p:spPr>
            <p:txBody>
              <a:bodyPr/>
              <a:lstStyle/>
              <a:p>
                <a:endParaRPr lang="en-GB"/>
              </a:p>
            </p:txBody>
          </p:sp>
          <p:sp>
            <p:nvSpPr>
              <p:cNvPr id="61614" name="Freeform 91"/>
              <p:cNvSpPr>
                <a:spLocks/>
              </p:cNvSpPr>
              <p:nvPr/>
            </p:nvSpPr>
            <p:spPr bwMode="gray">
              <a:xfrm>
                <a:off x="1782" y="3846"/>
                <a:ext cx="24" cy="15"/>
              </a:xfrm>
              <a:custGeom>
                <a:avLst/>
                <a:gdLst>
                  <a:gd name="T0" fmla="*/ 0 w 24"/>
                  <a:gd name="T1" fmla="*/ 2147483646 h 12"/>
                  <a:gd name="T2" fmla="*/ 0 w 24"/>
                  <a:gd name="T3" fmla="*/ 2147483646 h 12"/>
                  <a:gd name="T4" fmla="*/ 2147451733 w 24"/>
                  <a:gd name="T5" fmla="*/ 2147483646 h 12"/>
                  <a:gd name="T6" fmla="*/ 2147451733 w 24"/>
                  <a:gd name="T7" fmla="*/ 0 h 12"/>
                  <a:gd name="T8" fmla="*/ 2147451733 w 24"/>
                  <a:gd name="T9" fmla="*/ 0 h 12"/>
                  <a:gd name="T10" fmla="*/ 0 w 24"/>
                  <a:gd name="T11" fmla="*/ 2147483646 h 12"/>
                  <a:gd name="T12" fmla="*/ 0 60000 65536"/>
                  <a:gd name="T13" fmla="*/ 0 60000 65536"/>
                  <a:gd name="T14" fmla="*/ 0 60000 65536"/>
                  <a:gd name="T15" fmla="*/ 0 60000 65536"/>
                  <a:gd name="T16" fmla="*/ 0 60000 65536"/>
                  <a:gd name="T17" fmla="*/ 0 60000 65536"/>
                  <a:gd name="T18" fmla="*/ 0 w 24"/>
                  <a:gd name="T19" fmla="*/ 0 h 12"/>
                  <a:gd name="T20" fmla="*/ 24 w 24"/>
                  <a:gd name="T21" fmla="*/ 12 h 12"/>
                </a:gdLst>
                <a:ahLst/>
                <a:cxnLst>
                  <a:cxn ang="T12">
                    <a:pos x="T0" y="T1"/>
                  </a:cxn>
                  <a:cxn ang="T13">
                    <a:pos x="T2" y="T3"/>
                  </a:cxn>
                  <a:cxn ang="T14">
                    <a:pos x="T4" y="T5"/>
                  </a:cxn>
                  <a:cxn ang="T15">
                    <a:pos x="T6" y="T7"/>
                  </a:cxn>
                  <a:cxn ang="T16">
                    <a:pos x="T8" y="T9"/>
                  </a:cxn>
                  <a:cxn ang="T17">
                    <a:pos x="T10" y="T11"/>
                  </a:cxn>
                </a:cxnLst>
                <a:rect l="T18" t="T19" r="T20" b="T21"/>
                <a:pathLst>
                  <a:path w="24" h="12">
                    <a:moveTo>
                      <a:pt x="0" y="12"/>
                    </a:moveTo>
                    <a:lnTo>
                      <a:pt x="0" y="12"/>
                    </a:lnTo>
                    <a:lnTo>
                      <a:pt x="15" y="6"/>
                    </a:lnTo>
                    <a:lnTo>
                      <a:pt x="8" y="0"/>
                    </a:lnTo>
                    <a:lnTo>
                      <a:pt x="24" y="0"/>
                    </a:lnTo>
                    <a:lnTo>
                      <a:pt x="0" y="12"/>
                    </a:lnTo>
                    <a:close/>
                  </a:path>
                </a:pathLst>
              </a:custGeom>
              <a:solidFill>
                <a:srgbClr val="DDDDDD"/>
              </a:solidFill>
              <a:ln w="3175">
                <a:solidFill>
                  <a:schemeClr val="bg1"/>
                </a:solidFill>
                <a:round/>
                <a:headEnd/>
                <a:tailEnd/>
              </a:ln>
            </p:spPr>
            <p:txBody>
              <a:bodyPr/>
              <a:lstStyle/>
              <a:p>
                <a:endParaRPr lang="en-GB"/>
              </a:p>
            </p:txBody>
          </p:sp>
          <p:sp>
            <p:nvSpPr>
              <p:cNvPr id="61615" name="Freeform 92"/>
              <p:cNvSpPr>
                <a:spLocks/>
              </p:cNvSpPr>
              <p:nvPr/>
            </p:nvSpPr>
            <p:spPr bwMode="gray">
              <a:xfrm>
                <a:off x="1802" y="3844"/>
                <a:ext cx="28" cy="19"/>
              </a:xfrm>
              <a:custGeom>
                <a:avLst/>
                <a:gdLst>
                  <a:gd name="T0" fmla="*/ 0 w 28"/>
                  <a:gd name="T1" fmla="*/ 2147483646 h 16"/>
                  <a:gd name="T2" fmla="*/ 0 w 28"/>
                  <a:gd name="T3" fmla="*/ 2147483646 h 16"/>
                  <a:gd name="T4" fmla="*/ 2147451831 w 28"/>
                  <a:gd name="T5" fmla="*/ 0 h 16"/>
                  <a:gd name="T6" fmla="*/ 2147451831 w 28"/>
                  <a:gd name="T7" fmla="*/ 2147483646 h 16"/>
                  <a:gd name="T8" fmla="*/ 0 w 28"/>
                  <a:gd name="T9" fmla="*/ 2147483646 h 16"/>
                  <a:gd name="T10" fmla="*/ 0 60000 65536"/>
                  <a:gd name="T11" fmla="*/ 0 60000 65536"/>
                  <a:gd name="T12" fmla="*/ 0 60000 65536"/>
                  <a:gd name="T13" fmla="*/ 0 60000 65536"/>
                  <a:gd name="T14" fmla="*/ 0 60000 65536"/>
                  <a:gd name="T15" fmla="*/ 0 w 28"/>
                  <a:gd name="T16" fmla="*/ 0 h 16"/>
                  <a:gd name="T17" fmla="*/ 28 w 28"/>
                  <a:gd name="T18" fmla="*/ 16 h 16"/>
                </a:gdLst>
                <a:ahLst/>
                <a:cxnLst>
                  <a:cxn ang="T10">
                    <a:pos x="T0" y="T1"/>
                  </a:cxn>
                  <a:cxn ang="T11">
                    <a:pos x="T2" y="T3"/>
                  </a:cxn>
                  <a:cxn ang="T12">
                    <a:pos x="T4" y="T5"/>
                  </a:cxn>
                  <a:cxn ang="T13">
                    <a:pos x="T6" y="T7"/>
                  </a:cxn>
                  <a:cxn ang="T14">
                    <a:pos x="T8" y="T9"/>
                  </a:cxn>
                </a:cxnLst>
                <a:rect l="T15" t="T16" r="T17" b="T18"/>
                <a:pathLst>
                  <a:path w="28" h="16">
                    <a:moveTo>
                      <a:pt x="0" y="16"/>
                    </a:moveTo>
                    <a:lnTo>
                      <a:pt x="0" y="16"/>
                    </a:lnTo>
                    <a:lnTo>
                      <a:pt x="13" y="0"/>
                    </a:lnTo>
                    <a:lnTo>
                      <a:pt x="28" y="5"/>
                    </a:lnTo>
                    <a:lnTo>
                      <a:pt x="0" y="16"/>
                    </a:lnTo>
                    <a:close/>
                  </a:path>
                </a:pathLst>
              </a:custGeom>
              <a:solidFill>
                <a:srgbClr val="DDDDDD"/>
              </a:solidFill>
              <a:ln w="3175">
                <a:solidFill>
                  <a:schemeClr val="bg1"/>
                </a:solidFill>
                <a:round/>
                <a:headEnd/>
                <a:tailEnd/>
              </a:ln>
            </p:spPr>
            <p:txBody>
              <a:bodyPr/>
              <a:lstStyle/>
              <a:p>
                <a:endParaRPr lang="en-GB"/>
              </a:p>
            </p:txBody>
          </p:sp>
          <p:sp>
            <p:nvSpPr>
              <p:cNvPr id="61616" name="Freeform 93"/>
              <p:cNvSpPr>
                <a:spLocks/>
              </p:cNvSpPr>
              <p:nvPr/>
            </p:nvSpPr>
            <p:spPr bwMode="gray">
              <a:xfrm>
                <a:off x="1881" y="2751"/>
                <a:ext cx="45" cy="62"/>
              </a:xfrm>
              <a:custGeom>
                <a:avLst/>
                <a:gdLst>
                  <a:gd name="T0" fmla="*/ 0 w 45"/>
                  <a:gd name="T1" fmla="*/ 2147483646 h 54"/>
                  <a:gd name="T2" fmla="*/ 0 w 45"/>
                  <a:gd name="T3" fmla="*/ 2147483646 h 54"/>
                  <a:gd name="T4" fmla="*/ 2147451688 w 45"/>
                  <a:gd name="T5" fmla="*/ 0 h 54"/>
                  <a:gd name="T6" fmla="*/ 2147451688 w 45"/>
                  <a:gd name="T7" fmla="*/ 2147483646 h 54"/>
                  <a:gd name="T8" fmla="*/ 2147451688 w 45"/>
                  <a:gd name="T9" fmla="*/ 2147483646 h 54"/>
                  <a:gd name="T10" fmla="*/ 0 w 45"/>
                  <a:gd name="T11" fmla="*/ 2147483646 h 54"/>
                  <a:gd name="T12" fmla="*/ 0 60000 65536"/>
                  <a:gd name="T13" fmla="*/ 0 60000 65536"/>
                  <a:gd name="T14" fmla="*/ 0 60000 65536"/>
                  <a:gd name="T15" fmla="*/ 0 60000 65536"/>
                  <a:gd name="T16" fmla="*/ 0 60000 65536"/>
                  <a:gd name="T17" fmla="*/ 0 60000 65536"/>
                  <a:gd name="T18" fmla="*/ 0 w 45"/>
                  <a:gd name="T19" fmla="*/ 0 h 54"/>
                  <a:gd name="T20" fmla="*/ 45 w 45"/>
                  <a:gd name="T21" fmla="*/ 54 h 54"/>
                </a:gdLst>
                <a:ahLst/>
                <a:cxnLst>
                  <a:cxn ang="T12">
                    <a:pos x="T0" y="T1"/>
                  </a:cxn>
                  <a:cxn ang="T13">
                    <a:pos x="T2" y="T3"/>
                  </a:cxn>
                  <a:cxn ang="T14">
                    <a:pos x="T4" y="T5"/>
                  </a:cxn>
                  <a:cxn ang="T15">
                    <a:pos x="T6" y="T7"/>
                  </a:cxn>
                  <a:cxn ang="T16">
                    <a:pos x="T8" y="T9"/>
                  </a:cxn>
                  <a:cxn ang="T17">
                    <a:pos x="T10" y="T11"/>
                  </a:cxn>
                </a:cxnLst>
                <a:rect l="T18" t="T19" r="T20" b="T21"/>
                <a:pathLst>
                  <a:path w="45" h="54">
                    <a:moveTo>
                      <a:pt x="0" y="52"/>
                    </a:moveTo>
                    <a:lnTo>
                      <a:pt x="0" y="52"/>
                    </a:lnTo>
                    <a:lnTo>
                      <a:pt x="6" y="0"/>
                    </a:lnTo>
                    <a:lnTo>
                      <a:pt x="45" y="23"/>
                    </a:lnTo>
                    <a:lnTo>
                      <a:pt x="23" y="54"/>
                    </a:lnTo>
                    <a:lnTo>
                      <a:pt x="0" y="52"/>
                    </a:lnTo>
                    <a:close/>
                  </a:path>
                </a:pathLst>
              </a:custGeom>
              <a:solidFill>
                <a:srgbClr val="DDDDDD"/>
              </a:solidFill>
              <a:ln w="3175">
                <a:solidFill>
                  <a:schemeClr val="bg1"/>
                </a:solidFill>
                <a:round/>
                <a:headEnd/>
                <a:tailEnd/>
              </a:ln>
            </p:spPr>
            <p:txBody>
              <a:bodyPr/>
              <a:lstStyle/>
              <a:p>
                <a:endParaRPr lang="en-GB"/>
              </a:p>
            </p:txBody>
          </p:sp>
          <p:sp>
            <p:nvSpPr>
              <p:cNvPr id="61617" name="Freeform 94"/>
              <p:cNvSpPr>
                <a:spLocks/>
              </p:cNvSpPr>
              <p:nvPr/>
            </p:nvSpPr>
            <p:spPr bwMode="gray">
              <a:xfrm>
                <a:off x="3068" y="2192"/>
                <a:ext cx="43" cy="8"/>
              </a:xfrm>
              <a:custGeom>
                <a:avLst/>
                <a:gdLst>
                  <a:gd name="T0" fmla="*/ 0 w 44"/>
                  <a:gd name="T1" fmla="*/ 2147483646 h 7"/>
                  <a:gd name="T2" fmla="*/ 0 w 44"/>
                  <a:gd name="T3" fmla="*/ 2147483646 h 7"/>
                  <a:gd name="T4" fmla="*/ 960456941 w 44"/>
                  <a:gd name="T5" fmla="*/ 0 h 7"/>
                  <a:gd name="T6" fmla="*/ 960456941 w 44"/>
                  <a:gd name="T7" fmla="*/ 2147483646 h 7"/>
                  <a:gd name="T8" fmla="*/ 960456941 w 44"/>
                  <a:gd name="T9" fmla="*/ 2147483646 h 7"/>
                  <a:gd name="T10" fmla="*/ 0 w 44"/>
                  <a:gd name="T11" fmla="*/ 2147483646 h 7"/>
                  <a:gd name="T12" fmla="*/ 0 60000 65536"/>
                  <a:gd name="T13" fmla="*/ 0 60000 65536"/>
                  <a:gd name="T14" fmla="*/ 0 60000 65536"/>
                  <a:gd name="T15" fmla="*/ 0 60000 65536"/>
                  <a:gd name="T16" fmla="*/ 0 60000 65536"/>
                  <a:gd name="T17" fmla="*/ 0 60000 65536"/>
                  <a:gd name="T18" fmla="*/ 0 w 44"/>
                  <a:gd name="T19" fmla="*/ 0 h 7"/>
                  <a:gd name="T20" fmla="*/ 44 w 44"/>
                  <a:gd name="T21" fmla="*/ 7 h 7"/>
                </a:gdLst>
                <a:ahLst/>
                <a:cxnLst>
                  <a:cxn ang="T12">
                    <a:pos x="T0" y="T1"/>
                  </a:cxn>
                  <a:cxn ang="T13">
                    <a:pos x="T2" y="T3"/>
                  </a:cxn>
                  <a:cxn ang="T14">
                    <a:pos x="T4" y="T5"/>
                  </a:cxn>
                  <a:cxn ang="T15">
                    <a:pos x="T6" y="T7"/>
                  </a:cxn>
                  <a:cxn ang="T16">
                    <a:pos x="T8" y="T9"/>
                  </a:cxn>
                  <a:cxn ang="T17">
                    <a:pos x="T10" y="T11"/>
                  </a:cxn>
                </a:cxnLst>
                <a:rect l="T18" t="T19" r="T20" b="T21"/>
                <a:pathLst>
                  <a:path w="44" h="7">
                    <a:moveTo>
                      <a:pt x="0" y="7"/>
                    </a:moveTo>
                    <a:lnTo>
                      <a:pt x="0" y="7"/>
                    </a:lnTo>
                    <a:lnTo>
                      <a:pt x="4" y="0"/>
                    </a:lnTo>
                    <a:lnTo>
                      <a:pt x="44" y="7"/>
                    </a:lnTo>
                    <a:lnTo>
                      <a:pt x="14" y="7"/>
                    </a:lnTo>
                    <a:lnTo>
                      <a:pt x="0" y="7"/>
                    </a:lnTo>
                    <a:close/>
                  </a:path>
                </a:pathLst>
              </a:custGeom>
              <a:solidFill>
                <a:srgbClr val="DDDDDD"/>
              </a:solidFill>
              <a:ln w="3175">
                <a:solidFill>
                  <a:schemeClr val="bg1"/>
                </a:solidFill>
                <a:round/>
                <a:headEnd/>
                <a:tailEnd/>
              </a:ln>
            </p:spPr>
            <p:txBody>
              <a:bodyPr/>
              <a:lstStyle/>
              <a:p>
                <a:endParaRPr lang="en-GB"/>
              </a:p>
            </p:txBody>
          </p:sp>
          <p:sp>
            <p:nvSpPr>
              <p:cNvPr id="61618" name="Freeform 95"/>
              <p:cNvSpPr>
                <a:spLocks/>
              </p:cNvSpPr>
              <p:nvPr/>
            </p:nvSpPr>
            <p:spPr bwMode="gray">
              <a:xfrm>
                <a:off x="1600" y="845"/>
                <a:ext cx="922" cy="788"/>
              </a:xfrm>
              <a:custGeom>
                <a:avLst/>
                <a:gdLst>
                  <a:gd name="T0" fmla="*/ 1051649518 w 941"/>
                  <a:gd name="T1" fmla="*/ 2147483646 h 686"/>
                  <a:gd name="T2" fmla="*/ 1051649518 w 941"/>
                  <a:gd name="T3" fmla="*/ 2147483646 h 686"/>
                  <a:gd name="T4" fmla="*/ 1051649518 w 941"/>
                  <a:gd name="T5" fmla="*/ 2147483646 h 686"/>
                  <a:gd name="T6" fmla="*/ 1051649518 w 941"/>
                  <a:gd name="T7" fmla="*/ 2147483646 h 686"/>
                  <a:gd name="T8" fmla="*/ 1051649518 w 941"/>
                  <a:gd name="T9" fmla="*/ 2147483646 h 686"/>
                  <a:gd name="T10" fmla="*/ 1051649518 w 941"/>
                  <a:gd name="T11" fmla="*/ 2147483646 h 686"/>
                  <a:gd name="T12" fmla="*/ 1051649518 w 941"/>
                  <a:gd name="T13" fmla="*/ 2147483646 h 686"/>
                  <a:gd name="T14" fmla="*/ 1051649518 w 941"/>
                  <a:gd name="T15" fmla="*/ 2147483646 h 686"/>
                  <a:gd name="T16" fmla="*/ 1051649518 w 941"/>
                  <a:gd name="T17" fmla="*/ 2147483646 h 686"/>
                  <a:gd name="T18" fmla="*/ 1051649518 w 941"/>
                  <a:gd name="T19" fmla="*/ 2147483646 h 686"/>
                  <a:gd name="T20" fmla="*/ 1051649518 w 941"/>
                  <a:gd name="T21" fmla="*/ 2147483646 h 686"/>
                  <a:gd name="T22" fmla="*/ 1051649518 w 941"/>
                  <a:gd name="T23" fmla="*/ 2147483646 h 686"/>
                  <a:gd name="T24" fmla="*/ 1051649518 w 941"/>
                  <a:gd name="T25" fmla="*/ 2147483646 h 686"/>
                  <a:gd name="T26" fmla="*/ 1051649518 w 941"/>
                  <a:gd name="T27" fmla="*/ 2147483646 h 686"/>
                  <a:gd name="T28" fmla="*/ 1051649518 w 941"/>
                  <a:gd name="T29" fmla="*/ 2147483646 h 686"/>
                  <a:gd name="T30" fmla="*/ 1051649518 w 941"/>
                  <a:gd name="T31" fmla="*/ 2147483646 h 686"/>
                  <a:gd name="T32" fmla="*/ 1051649518 w 941"/>
                  <a:gd name="T33" fmla="*/ 2147483646 h 686"/>
                  <a:gd name="T34" fmla="*/ 1051649518 w 941"/>
                  <a:gd name="T35" fmla="*/ 2147483646 h 686"/>
                  <a:gd name="T36" fmla="*/ 1051649518 w 941"/>
                  <a:gd name="T37" fmla="*/ 2147483646 h 686"/>
                  <a:gd name="T38" fmla="*/ 1051649518 w 941"/>
                  <a:gd name="T39" fmla="*/ 2147483646 h 686"/>
                  <a:gd name="T40" fmla="*/ 1051649518 w 941"/>
                  <a:gd name="T41" fmla="*/ 2147483646 h 686"/>
                  <a:gd name="T42" fmla="*/ 1051649518 w 941"/>
                  <a:gd name="T43" fmla="*/ 2147483646 h 686"/>
                  <a:gd name="T44" fmla="*/ 1051649518 w 941"/>
                  <a:gd name="T45" fmla="*/ 2147483646 h 686"/>
                  <a:gd name="T46" fmla="*/ 1051649518 w 941"/>
                  <a:gd name="T47" fmla="*/ 2147483646 h 686"/>
                  <a:gd name="T48" fmla="*/ 1051649518 w 941"/>
                  <a:gd name="T49" fmla="*/ 2147483646 h 686"/>
                  <a:gd name="T50" fmla="*/ 1051649518 w 941"/>
                  <a:gd name="T51" fmla="*/ 2147483646 h 686"/>
                  <a:gd name="T52" fmla="*/ 1051649518 w 941"/>
                  <a:gd name="T53" fmla="*/ 2147483646 h 686"/>
                  <a:gd name="T54" fmla="*/ 1051649518 w 941"/>
                  <a:gd name="T55" fmla="*/ 2147483646 h 686"/>
                  <a:gd name="T56" fmla="*/ 1051649518 w 941"/>
                  <a:gd name="T57" fmla="*/ 2147483646 h 686"/>
                  <a:gd name="T58" fmla="*/ 1051649518 w 941"/>
                  <a:gd name="T59" fmla="*/ 2147483646 h 686"/>
                  <a:gd name="T60" fmla="*/ 1051649518 w 941"/>
                  <a:gd name="T61" fmla="*/ 2147483646 h 686"/>
                  <a:gd name="T62" fmla="*/ 1051649518 w 941"/>
                  <a:gd name="T63" fmla="*/ 2147483646 h 686"/>
                  <a:gd name="T64" fmla="*/ 1051649518 w 941"/>
                  <a:gd name="T65" fmla="*/ 2147483646 h 686"/>
                  <a:gd name="T66" fmla="*/ 1051649518 w 941"/>
                  <a:gd name="T67" fmla="*/ 2147483646 h 686"/>
                  <a:gd name="T68" fmla="*/ 1051649518 w 941"/>
                  <a:gd name="T69" fmla="*/ 2147483646 h 686"/>
                  <a:gd name="T70" fmla="*/ 1051649518 w 941"/>
                  <a:gd name="T71" fmla="*/ 2147483646 h 686"/>
                  <a:gd name="T72" fmla="*/ 1051649518 w 941"/>
                  <a:gd name="T73" fmla="*/ 2147483646 h 686"/>
                  <a:gd name="T74" fmla="*/ 1051649518 w 941"/>
                  <a:gd name="T75" fmla="*/ 2147483646 h 686"/>
                  <a:gd name="T76" fmla="*/ 1051649518 w 941"/>
                  <a:gd name="T77" fmla="*/ 2147483646 h 686"/>
                  <a:gd name="T78" fmla="*/ 1051649518 w 941"/>
                  <a:gd name="T79" fmla="*/ 2147483646 h 686"/>
                  <a:gd name="T80" fmla="*/ 1051649518 w 941"/>
                  <a:gd name="T81" fmla="*/ 2147483646 h 686"/>
                  <a:gd name="T82" fmla="*/ 1051649518 w 941"/>
                  <a:gd name="T83" fmla="*/ 2147483646 h 686"/>
                  <a:gd name="T84" fmla="*/ 1051649518 w 941"/>
                  <a:gd name="T85" fmla="*/ 2147483646 h 686"/>
                  <a:gd name="T86" fmla="*/ 1051649518 w 941"/>
                  <a:gd name="T87" fmla="*/ 2147483646 h 686"/>
                  <a:gd name="T88" fmla="*/ 1051649518 w 941"/>
                  <a:gd name="T89" fmla="*/ 2147483646 h 686"/>
                  <a:gd name="T90" fmla="*/ 1051649518 w 941"/>
                  <a:gd name="T91" fmla="*/ 2147483646 h 686"/>
                  <a:gd name="T92" fmla="*/ 1051649518 w 941"/>
                  <a:gd name="T93" fmla="*/ 2147483646 h 686"/>
                  <a:gd name="T94" fmla="*/ 1051649518 w 941"/>
                  <a:gd name="T95" fmla="*/ 2147483646 h 686"/>
                  <a:gd name="T96" fmla="*/ 1051649518 w 941"/>
                  <a:gd name="T97" fmla="*/ 2147483646 h 686"/>
                  <a:gd name="T98" fmla="*/ 1051649518 w 941"/>
                  <a:gd name="T99" fmla="*/ 2147483646 h 686"/>
                  <a:gd name="T100" fmla="*/ 1051649518 w 941"/>
                  <a:gd name="T101" fmla="*/ 2147483646 h 686"/>
                  <a:gd name="T102" fmla="*/ 1051649518 w 941"/>
                  <a:gd name="T103" fmla="*/ 2147483646 h 686"/>
                  <a:gd name="T104" fmla="*/ 1051649518 w 941"/>
                  <a:gd name="T105" fmla="*/ 2147483646 h 686"/>
                  <a:gd name="T106" fmla="*/ 1051649518 w 941"/>
                  <a:gd name="T107" fmla="*/ 2147483646 h 686"/>
                  <a:gd name="T108" fmla="*/ 1051649518 w 941"/>
                  <a:gd name="T109" fmla="*/ 2147483646 h 686"/>
                  <a:gd name="T110" fmla="*/ 1051649518 w 941"/>
                  <a:gd name="T111" fmla="*/ 2147483646 h 686"/>
                  <a:gd name="T112" fmla="*/ 1051649518 w 941"/>
                  <a:gd name="T113" fmla="*/ 2147483646 h 686"/>
                  <a:gd name="T114" fmla="*/ 1051649518 w 941"/>
                  <a:gd name="T115" fmla="*/ 2147483646 h 686"/>
                  <a:gd name="T116" fmla="*/ 0 w 941"/>
                  <a:gd name="T117" fmla="*/ 2147483646 h 68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941"/>
                  <a:gd name="T178" fmla="*/ 0 h 686"/>
                  <a:gd name="T179" fmla="*/ 941 w 941"/>
                  <a:gd name="T180" fmla="*/ 686 h 68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941" h="686">
                    <a:moveTo>
                      <a:pt x="0" y="193"/>
                    </a:moveTo>
                    <a:lnTo>
                      <a:pt x="0" y="193"/>
                    </a:lnTo>
                    <a:lnTo>
                      <a:pt x="5" y="181"/>
                    </a:lnTo>
                    <a:lnTo>
                      <a:pt x="66" y="162"/>
                    </a:lnTo>
                    <a:lnTo>
                      <a:pt x="106" y="162"/>
                    </a:lnTo>
                    <a:lnTo>
                      <a:pt x="126" y="147"/>
                    </a:lnTo>
                    <a:lnTo>
                      <a:pt x="120" y="142"/>
                    </a:lnTo>
                    <a:lnTo>
                      <a:pt x="133" y="136"/>
                    </a:lnTo>
                    <a:lnTo>
                      <a:pt x="122" y="133"/>
                    </a:lnTo>
                    <a:lnTo>
                      <a:pt x="144" y="127"/>
                    </a:lnTo>
                    <a:lnTo>
                      <a:pt x="137" y="121"/>
                    </a:lnTo>
                    <a:lnTo>
                      <a:pt x="108" y="132"/>
                    </a:lnTo>
                    <a:lnTo>
                      <a:pt x="82" y="118"/>
                    </a:lnTo>
                    <a:lnTo>
                      <a:pt x="117" y="110"/>
                    </a:lnTo>
                    <a:lnTo>
                      <a:pt x="136" y="89"/>
                    </a:lnTo>
                    <a:lnTo>
                      <a:pt x="177" y="89"/>
                    </a:lnTo>
                    <a:lnTo>
                      <a:pt x="175" y="65"/>
                    </a:lnTo>
                    <a:lnTo>
                      <a:pt x="207" y="65"/>
                    </a:lnTo>
                    <a:lnTo>
                      <a:pt x="239" y="80"/>
                    </a:lnTo>
                    <a:lnTo>
                      <a:pt x="202" y="59"/>
                    </a:lnTo>
                    <a:lnTo>
                      <a:pt x="272" y="45"/>
                    </a:lnTo>
                    <a:lnTo>
                      <a:pt x="289" y="54"/>
                    </a:lnTo>
                    <a:lnTo>
                      <a:pt x="292" y="74"/>
                    </a:lnTo>
                    <a:lnTo>
                      <a:pt x="300" y="58"/>
                    </a:lnTo>
                    <a:lnTo>
                      <a:pt x="347" y="70"/>
                    </a:lnTo>
                    <a:lnTo>
                      <a:pt x="330" y="60"/>
                    </a:lnTo>
                    <a:lnTo>
                      <a:pt x="351" y="61"/>
                    </a:lnTo>
                    <a:lnTo>
                      <a:pt x="335" y="50"/>
                    </a:lnTo>
                    <a:lnTo>
                      <a:pt x="328" y="39"/>
                    </a:lnTo>
                    <a:lnTo>
                      <a:pt x="338" y="38"/>
                    </a:lnTo>
                    <a:lnTo>
                      <a:pt x="429" y="66"/>
                    </a:lnTo>
                    <a:lnTo>
                      <a:pt x="421" y="58"/>
                    </a:lnTo>
                    <a:lnTo>
                      <a:pt x="441" y="57"/>
                    </a:lnTo>
                    <a:lnTo>
                      <a:pt x="429" y="47"/>
                    </a:lnTo>
                    <a:lnTo>
                      <a:pt x="459" y="50"/>
                    </a:lnTo>
                    <a:lnTo>
                      <a:pt x="410" y="29"/>
                    </a:lnTo>
                    <a:lnTo>
                      <a:pt x="499" y="39"/>
                    </a:lnTo>
                    <a:lnTo>
                      <a:pt x="478" y="27"/>
                    </a:lnTo>
                    <a:lnTo>
                      <a:pt x="427" y="26"/>
                    </a:lnTo>
                    <a:lnTo>
                      <a:pt x="445" y="26"/>
                    </a:lnTo>
                    <a:lnTo>
                      <a:pt x="413" y="14"/>
                    </a:lnTo>
                    <a:lnTo>
                      <a:pt x="451" y="18"/>
                    </a:lnTo>
                    <a:lnTo>
                      <a:pt x="435" y="12"/>
                    </a:lnTo>
                    <a:lnTo>
                      <a:pt x="452" y="9"/>
                    </a:lnTo>
                    <a:lnTo>
                      <a:pt x="515" y="29"/>
                    </a:lnTo>
                    <a:lnTo>
                      <a:pt x="509" y="22"/>
                    </a:lnTo>
                    <a:lnTo>
                      <a:pt x="538" y="14"/>
                    </a:lnTo>
                    <a:lnTo>
                      <a:pt x="513" y="12"/>
                    </a:lnTo>
                    <a:lnTo>
                      <a:pt x="513" y="3"/>
                    </a:lnTo>
                    <a:lnTo>
                      <a:pt x="529" y="0"/>
                    </a:lnTo>
                    <a:lnTo>
                      <a:pt x="702" y="3"/>
                    </a:lnTo>
                    <a:lnTo>
                      <a:pt x="715" y="9"/>
                    </a:lnTo>
                    <a:lnTo>
                      <a:pt x="709" y="12"/>
                    </a:lnTo>
                    <a:lnTo>
                      <a:pt x="593" y="14"/>
                    </a:lnTo>
                    <a:lnTo>
                      <a:pt x="607" y="19"/>
                    </a:lnTo>
                    <a:lnTo>
                      <a:pt x="561" y="26"/>
                    </a:lnTo>
                    <a:lnTo>
                      <a:pt x="726" y="14"/>
                    </a:lnTo>
                    <a:lnTo>
                      <a:pt x="732" y="23"/>
                    </a:lnTo>
                    <a:lnTo>
                      <a:pt x="709" y="30"/>
                    </a:lnTo>
                    <a:lnTo>
                      <a:pt x="748" y="26"/>
                    </a:lnTo>
                    <a:lnTo>
                      <a:pt x="791" y="35"/>
                    </a:lnTo>
                    <a:lnTo>
                      <a:pt x="726" y="54"/>
                    </a:lnTo>
                    <a:lnTo>
                      <a:pt x="621" y="53"/>
                    </a:lnTo>
                    <a:lnTo>
                      <a:pt x="646" y="57"/>
                    </a:lnTo>
                    <a:lnTo>
                      <a:pt x="602" y="65"/>
                    </a:lnTo>
                    <a:lnTo>
                      <a:pt x="602" y="72"/>
                    </a:lnTo>
                    <a:lnTo>
                      <a:pt x="716" y="59"/>
                    </a:lnTo>
                    <a:lnTo>
                      <a:pt x="727" y="65"/>
                    </a:lnTo>
                    <a:lnTo>
                      <a:pt x="702" y="78"/>
                    </a:lnTo>
                    <a:lnTo>
                      <a:pt x="776" y="57"/>
                    </a:lnTo>
                    <a:lnTo>
                      <a:pt x="781" y="77"/>
                    </a:lnTo>
                    <a:lnTo>
                      <a:pt x="743" y="114"/>
                    </a:lnTo>
                    <a:lnTo>
                      <a:pt x="816" y="72"/>
                    </a:lnTo>
                    <a:lnTo>
                      <a:pt x="814" y="78"/>
                    </a:lnTo>
                    <a:lnTo>
                      <a:pt x="849" y="78"/>
                    </a:lnTo>
                    <a:lnTo>
                      <a:pt x="858" y="65"/>
                    </a:lnTo>
                    <a:lnTo>
                      <a:pt x="895" y="61"/>
                    </a:lnTo>
                    <a:lnTo>
                      <a:pt x="941" y="73"/>
                    </a:lnTo>
                    <a:lnTo>
                      <a:pt x="897" y="93"/>
                    </a:lnTo>
                    <a:lnTo>
                      <a:pt x="899" y="100"/>
                    </a:lnTo>
                    <a:lnTo>
                      <a:pt x="797" y="110"/>
                    </a:lnTo>
                    <a:lnTo>
                      <a:pt x="878" y="112"/>
                    </a:lnTo>
                    <a:lnTo>
                      <a:pt x="812" y="127"/>
                    </a:lnTo>
                    <a:lnTo>
                      <a:pt x="816" y="138"/>
                    </a:lnTo>
                    <a:lnTo>
                      <a:pt x="861" y="127"/>
                    </a:lnTo>
                    <a:lnTo>
                      <a:pt x="829" y="142"/>
                    </a:lnTo>
                    <a:lnTo>
                      <a:pt x="824" y="161"/>
                    </a:lnTo>
                    <a:lnTo>
                      <a:pt x="836" y="155"/>
                    </a:lnTo>
                    <a:lnTo>
                      <a:pt x="804" y="173"/>
                    </a:lnTo>
                    <a:lnTo>
                      <a:pt x="793" y="207"/>
                    </a:lnTo>
                    <a:lnTo>
                      <a:pt x="809" y="200"/>
                    </a:lnTo>
                    <a:lnTo>
                      <a:pt x="833" y="207"/>
                    </a:lnTo>
                    <a:lnTo>
                      <a:pt x="810" y="207"/>
                    </a:lnTo>
                    <a:lnTo>
                      <a:pt x="810" y="218"/>
                    </a:lnTo>
                    <a:lnTo>
                      <a:pt x="847" y="221"/>
                    </a:lnTo>
                    <a:lnTo>
                      <a:pt x="849" y="235"/>
                    </a:lnTo>
                    <a:lnTo>
                      <a:pt x="794" y="232"/>
                    </a:lnTo>
                    <a:lnTo>
                      <a:pt x="809" y="237"/>
                    </a:lnTo>
                    <a:lnTo>
                      <a:pt x="779" y="242"/>
                    </a:lnTo>
                    <a:lnTo>
                      <a:pt x="794" y="256"/>
                    </a:lnTo>
                    <a:lnTo>
                      <a:pt x="822" y="256"/>
                    </a:lnTo>
                    <a:lnTo>
                      <a:pt x="805" y="264"/>
                    </a:lnTo>
                    <a:lnTo>
                      <a:pt x="827" y="271"/>
                    </a:lnTo>
                    <a:lnTo>
                      <a:pt x="827" y="290"/>
                    </a:lnTo>
                    <a:lnTo>
                      <a:pt x="787" y="279"/>
                    </a:lnTo>
                    <a:lnTo>
                      <a:pt x="810" y="289"/>
                    </a:lnTo>
                    <a:lnTo>
                      <a:pt x="797" y="295"/>
                    </a:lnTo>
                    <a:lnTo>
                      <a:pt x="809" y="295"/>
                    </a:lnTo>
                    <a:lnTo>
                      <a:pt x="805" y="305"/>
                    </a:lnTo>
                    <a:lnTo>
                      <a:pt x="834" y="311"/>
                    </a:lnTo>
                    <a:lnTo>
                      <a:pt x="789" y="308"/>
                    </a:lnTo>
                    <a:lnTo>
                      <a:pt x="781" y="314"/>
                    </a:lnTo>
                    <a:lnTo>
                      <a:pt x="816" y="329"/>
                    </a:lnTo>
                    <a:lnTo>
                      <a:pt x="810" y="341"/>
                    </a:lnTo>
                    <a:lnTo>
                      <a:pt x="782" y="348"/>
                    </a:lnTo>
                    <a:lnTo>
                      <a:pt x="755" y="330"/>
                    </a:lnTo>
                    <a:lnTo>
                      <a:pt x="713" y="345"/>
                    </a:lnTo>
                    <a:lnTo>
                      <a:pt x="743" y="354"/>
                    </a:lnTo>
                    <a:lnTo>
                      <a:pt x="715" y="362"/>
                    </a:lnTo>
                    <a:lnTo>
                      <a:pt x="746" y="363"/>
                    </a:lnTo>
                    <a:lnTo>
                      <a:pt x="735" y="381"/>
                    </a:lnTo>
                    <a:lnTo>
                      <a:pt x="748" y="370"/>
                    </a:lnTo>
                    <a:lnTo>
                      <a:pt x="781" y="384"/>
                    </a:lnTo>
                    <a:lnTo>
                      <a:pt x="771" y="396"/>
                    </a:lnTo>
                    <a:lnTo>
                      <a:pt x="789" y="392"/>
                    </a:lnTo>
                    <a:lnTo>
                      <a:pt x="781" y="404"/>
                    </a:lnTo>
                    <a:lnTo>
                      <a:pt x="793" y="398"/>
                    </a:lnTo>
                    <a:lnTo>
                      <a:pt x="795" y="427"/>
                    </a:lnTo>
                    <a:lnTo>
                      <a:pt x="781" y="416"/>
                    </a:lnTo>
                    <a:lnTo>
                      <a:pt x="781" y="427"/>
                    </a:lnTo>
                    <a:lnTo>
                      <a:pt x="767" y="427"/>
                    </a:lnTo>
                    <a:lnTo>
                      <a:pt x="748" y="403"/>
                    </a:lnTo>
                    <a:lnTo>
                      <a:pt x="703" y="389"/>
                    </a:lnTo>
                    <a:lnTo>
                      <a:pt x="734" y="404"/>
                    </a:lnTo>
                    <a:lnTo>
                      <a:pt x="692" y="413"/>
                    </a:lnTo>
                    <a:lnTo>
                      <a:pt x="681" y="427"/>
                    </a:lnTo>
                    <a:lnTo>
                      <a:pt x="720" y="430"/>
                    </a:lnTo>
                    <a:lnTo>
                      <a:pt x="688" y="438"/>
                    </a:lnTo>
                    <a:lnTo>
                      <a:pt x="736" y="428"/>
                    </a:lnTo>
                    <a:lnTo>
                      <a:pt x="783" y="442"/>
                    </a:lnTo>
                    <a:lnTo>
                      <a:pt x="722" y="475"/>
                    </a:lnTo>
                    <a:lnTo>
                      <a:pt x="662" y="490"/>
                    </a:lnTo>
                    <a:lnTo>
                      <a:pt x="641" y="491"/>
                    </a:lnTo>
                    <a:lnTo>
                      <a:pt x="626" y="476"/>
                    </a:lnTo>
                    <a:lnTo>
                      <a:pt x="634" y="491"/>
                    </a:lnTo>
                    <a:lnTo>
                      <a:pt x="615" y="500"/>
                    </a:lnTo>
                    <a:lnTo>
                      <a:pt x="593" y="536"/>
                    </a:lnTo>
                    <a:lnTo>
                      <a:pt x="575" y="535"/>
                    </a:lnTo>
                    <a:lnTo>
                      <a:pt x="572" y="546"/>
                    </a:lnTo>
                    <a:lnTo>
                      <a:pt x="553" y="549"/>
                    </a:lnTo>
                    <a:lnTo>
                      <a:pt x="544" y="544"/>
                    </a:lnTo>
                    <a:lnTo>
                      <a:pt x="556" y="537"/>
                    </a:lnTo>
                    <a:lnTo>
                      <a:pt x="544" y="535"/>
                    </a:lnTo>
                    <a:lnTo>
                      <a:pt x="537" y="554"/>
                    </a:lnTo>
                    <a:lnTo>
                      <a:pt x="509" y="556"/>
                    </a:lnTo>
                    <a:lnTo>
                      <a:pt x="509" y="571"/>
                    </a:lnTo>
                    <a:lnTo>
                      <a:pt x="492" y="572"/>
                    </a:lnTo>
                    <a:lnTo>
                      <a:pt x="507" y="585"/>
                    </a:lnTo>
                    <a:lnTo>
                      <a:pt x="486" y="586"/>
                    </a:lnTo>
                    <a:lnTo>
                      <a:pt x="503" y="600"/>
                    </a:lnTo>
                    <a:lnTo>
                      <a:pt x="488" y="600"/>
                    </a:lnTo>
                    <a:lnTo>
                      <a:pt x="499" y="603"/>
                    </a:lnTo>
                    <a:lnTo>
                      <a:pt x="488" y="618"/>
                    </a:lnTo>
                    <a:lnTo>
                      <a:pt x="478" y="616"/>
                    </a:lnTo>
                    <a:lnTo>
                      <a:pt x="486" y="622"/>
                    </a:lnTo>
                    <a:lnTo>
                      <a:pt x="467" y="628"/>
                    </a:lnTo>
                    <a:lnTo>
                      <a:pt x="478" y="648"/>
                    </a:lnTo>
                    <a:lnTo>
                      <a:pt x="467" y="676"/>
                    </a:lnTo>
                    <a:lnTo>
                      <a:pt x="453" y="677"/>
                    </a:lnTo>
                    <a:lnTo>
                      <a:pt x="464" y="686"/>
                    </a:lnTo>
                    <a:lnTo>
                      <a:pt x="432" y="686"/>
                    </a:lnTo>
                    <a:lnTo>
                      <a:pt x="429" y="667"/>
                    </a:lnTo>
                    <a:lnTo>
                      <a:pt x="384" y="670"/>
                    </a:lnTo>
                    <a:lnTo>
                      <a:pt x="394" y="666"/>
                    </a:lnTo>
                    <a:lnTo>
                      <a:pt x="371" y="657"/>
                    </a:lnTo>
                    <a:lnTo>
                      <a:pt x="383" y="654"/>
                    </a:lnTo>
                    <a:lnTo>
                      <a:pt x="367" y="654"/>
                    </a:lnTo>
                    <a:lnTo>
                      <a:pt x="373" y="640"/>
                    </a:lnTo>
                    <a:lnTo>
                      <a:pt x="363" y="643"/>
                    </a:lnTo>
                    <a:lnTo>
                      <a:pt x="335" y="603"/>
                    </a:lnTo>
                    <a:lnTo>
                      <a:pt x="335" y="590"/>
                    </a:lnTo>
                    <a:lnTo>
                      <a:pt x="355" y="578"/>
                    </a:lnTo>
                    <a:lnTo>
                      <a:pt x="347" y="574"/>
                    </a:lnTo>
                    <a:lnTo>
                      <a:pt x="324" y="590"/>
                    </a:lnTo>
                    <a:lnTo>
                      <a:pt x="324" y="559"/>
                    </a:lnTo>
                    <a:lnTo>
                      <a:pt x="304" y="544"/>
                    </a:lnTo>
                    <a:lnTo>
                      <a:pt x="310" y="520"/>
                    </a:lnTo>
                    <a:lnTo>
                      <a:pt x="296" y="512"/>
                    </a:lnTo>
                    <a:lnTo>
                      <a:pt x="315" y="492"/>
                    </a:lnTo>
                    <a:lnTo>
                      <a:pt x="304" y="490"/>
                    </a:lnTo>
                    <a:lnTo>
                      <a:pt x="342" y="490"/>
                    </a:lnTo>
                    <a:lnTo>
                      <a:pt x="338" y="482"/>
                    </a:lnTo>
                    <a:lnTo>
                      <a:pt x="312" y="483"/>
                    </a:lnTo>
                    <a:lnTo>
                      <a:pt x="350" y="465"/>
                    </a:lnTo>
                    <a:lnTo>
                      <a:pt x="342" y="458"/>
                    </a:lnTo>
                    <a:lnTo>
                      <a:pt x="350" y="438"/>
                    </a:lnTo>
                    <a:lnTo>
                      <a:pt x="319" y="438"/>
                    </a:lnTo>
                    <a:lnTo>
                      <a:pt x="284" y="422"/>
                    </a:lnTo>
                    <a:lnTo>
                      <a:pt x="347" y="430"/>
                    </a:lnTo>
                    <a:lnTo>
                      <a:pt x="336" y="423"/>
                    </a:lnTo>
                    <a:lnTo>
                      <a:pt x="347" y="420"/>
                    </a:lnTo>
                    <a:lnTo>
                      <a:pt x="323" y="408"/>
                    </a:lnTo>
                    <a:lnTo>
                      <a:pt x="330" y="403"/>
                    </a:lnTo>
                    <a:lnTo>
                      <a:pt x="317" y="407"/>
                    </a:lnTo>
                    <a:lnTo>
                      <a:pt x="326" y="398"/>
                    </a:lnTo>
                    <a:lnTo>
                      <a:pt x="311" y="399"/>
                    </a:lnTo>
                    <a:lnTo>
                      <a:pt x="328" y="392"/>
                    </a:lnTo>
                    <a:lnTo>
                      <a:pt x="300" y="384"/>
                    </a:lnTo>
                    <a:lnTo>
                      <a:pt x="294" y="398"/>
                    </a:lnTo>
                    <a:lnTo>
                      <a:pt x="272" y="399"/>
                    </a:lnTo>
                    <a:lnTo>
                      <a:pt x="267" y="392"/>
                    </a:lnTo>
                    <a:lnTo>
                      <a:pt x="283" y="384"/>
                    </a:lnTo>
                    <a:lnTo>
                      <a:pt x="271" y="384"/>
                    </a:lnTo>
                    <a:lnTo>
                      <a:pt x="284" y="358"/>
                    </a:lnTo>
                    <a:lnTo>
                      <a:pt x="268" y="354"/>
                    </a:lnTo>
                    <a:lnTo>
                      <a:pt x="277" y="342"/>
                    </a:lnTo>
                    <a:lnTo>
                      <a:pt x="250" y="310"/>
                    </a:lnTo>
                    <a:lnTo>
                      <a:pt x="259" y="309"/>
                    </a:lnTo>
                    <a:lnTo>
                      <a:pt x="223" y="282"/>
                    </a:lnTo>
                    <a:lnTo>
                      <a:pt x="223" y="271"/>
                    </a:lnTo>
                    <a:lnTo>
                      <a:pt x="187" y="259"/>
                    </a:lnTo>
                    <a:lnTo>
                      <a:pt x="152" y="251"/>
                    </a:lnTo>
                    <a:lnTo>
                      <a:pt x="119" y="263"/>
                    </a:lnTo>
                    <a:lnTo>
                      <a:pt x="94" y="256"/>
                    </a:lnTo>
                    <a:lnTo>
                      <a:pt x="103" y="265"/>
                    </a:lnTo>
                    <a:lnTo>
                      <a:pt x="75" y="262"/>
                    </a:lnTo>
                    <a:lnTo>
                      <a:pt x="53" y="251"/>
                    </a:lnTo>
                    <a:lnTo>
                      <a:pt x="75" y="242"/>
                    </a:lnTo>
                    <a:lnTo>
                      <a:pt x="24" y="232"/>
                    </a:lnTo>
                    <a:lnTo>
                      <a:pt x="43" y="223"/>
                    </a:lnTo>
                    <a:lnTo>
                      <a:pt x="106" y="226"/>
                    </a:lnTo>
                    <a:lnTo>
                      <a:pt x="113" y="223"/>
                    </a:lnTo>
                    <a:lnTo>
                      <a:pt x="102" y="217"/>
                    </a:lnTo>
                    <a:lnTo>
                      <a:pt x="113" y="212"/>
                    </a:lnTo>
                    <a:lnTo>
                      <a:pt x="56" y="216"/>
                    </a:lnTo>
                    <a:lnTo>
                      <a:pt x="0" y="193"/>
                    </a:lnTo>
                    <a:close/>
                  </a:path>
                </a:pathLst>
              </a:custGeom>
              <a:solidFill>
                <a:srgbClr val="DDDDDD"/>
              </a:solidFill>
              <a:ln w="3175">
                <a:solidFill>
                  <a:schemeClr val="bg1"/>
                </a:solidFill>
                <a:round/>
                <a:headEnd/>
                <a:tailEnd/>
              </a:ln>
            </p:spPr>
            <p:txBody>
              <a:bodyPr/>
              <a:lstStyle/>
              <a:p>
                <a:endParaRPr lang="en-GB"/>
              </a:p>
            </p:txBody>
          </p:sp>
          <p:sp>
            <p:nvSpPr>
              <p:cNvPr id="61619" name="Freeform 96"/>
              <p:cNvSpPr>
                <a:spLocks/>
              </p:cNvSpPr>
              <p:nvPr/>
            </p:nvSpPr>
            <p:spPr bwMode="gray">
              <a:xfrm>
                <a:off x="1304" y="2530"/>
                <a:ext cx="61" cy="77"/>
              </a:xfrm>
              <a:custGeom>
                <a:avLst/>
                <a:gdLst>
                  <a:gd name="T0" fmla="*/ 0 w 62"/>
                  <a:gd name="T1" fmla="*/ 2147483646 h 67"/>
                  <a:gd name="T2" fmla="*/ 0 w 62"/>
                  <a:gd name="T3" fmla="*/ 2147483646 h 67"/>
                  <a:gd name="T4" fmla="*/ 1215517901 w 62"/>
                  <a:gd name="T5" fmla="*/ 2147483646 h 67"/>
                  <a:gd name="T6" fmla="*/ 1215517901 w 62"/>
                  <a:gd name="T7" fmla="*/ 2147483646 h 67"/>
                  <a:gd name="T8" fmla="*/ 1215517901 w 62"/>
                  <a:gd name="T9" fmla="*/ 2147483646 h 67"/>
                  <a:gd name="T10" fmla="*/ 1215517901 w 62"/>
                  <a:gd name="T11" fmla="*/ 0 h 67"/>
                  <a:gd name="T12" fmla="*/ 1215517901 w 62"/>
                  <a:gd name="T13" fmla="*/ 2147483646 h 67"/>
                  <a:gd name="T14" fmla="*/ 1215517901 w 62"/>
                  <a:gd name="T15" fmla="*/ 2147483646 h 67"/>
                  <a:gd name="T16" fmla="*/ 1215517901 w 62"/>
                  <a:gd name="T17" fmla="*/ 2147483646 h 67"/>
                  <a:gd name="T18" fmla="*/ 1215517901 w 62"/>
                  <a:gd name="T19" fmla="*/ 2147483646 h 67"/>
                  <a:gd name="T20" fmla="*/ 0 w 62"/>
                  <a:gd name="T21" fmla="*/ 2147483646 h 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2"/>
                  <a:gd name="T34" fmla="*/ 0 h 67"/>
                  <a:gd name="T35" fmla="*/ 62 w 62"/>
                  <a:gd name="T36" fmla="*/ 67 h 6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2" h="67">
                    <a:moveTo>
                      <a:pt x="0" y="53"/>
                    </a:moveTo>
                    <a:lnTo>
                      <a:pt x="0" y="53"/>
                    </a:lnTo>
                    <a:lnTo>
                      <a:pt x="14" y="29"/>
                    </a:lnTo>
                    <a:lnTo>
                      <a:pt x="29" y="28"/>
                    </a:lnTo>
                    <a:lnTo>
                      <a:pt x="14" y="9"/>
                    </a:lnTo>
                    <a:lnTo>
                      <a:pt x="49" y="0"/>
                    </a:lnTo>
                    <a:lnTo>
                      <a:pt x="54" y="32"/>
                    </a:lnTo>
                    <a:lnTo>
                      <a:pt x="62" y="34"/>
                    </a:lnTo>
                    <a:lnTo>
                      <a:pt x="46" y="54"/>
                    </a:lnTo>
                    <a:lnTo>
                      <a:pt x="36" y="67"/>
                    </a:lnTo>
                    <a:lnTo>
                      <a:pt x="0" y="53"/>
                    </a:lnTo>
                    <a:close/>
                  </a:path>
                </a:pathLst>
              </a:custGeom>
              <a:solidFill>
                <a:srgbClr val="DDDDDD"/>
              </a:solidFill>
              <a:ln w="3175">
                <a:solidFill>
                  <a:schemeClr val="bg1"/>
                </a:solidFill>
                <a:round/>
                <a:headEnd/>
                <a:tailEnd/>
              </a:ln>
            </p:spPr>
            <p:txBody>
              <a:bodyPr/>
              <a:lstStyle/>
              <a:p>
                <a:endParaRPr lang="en-GB"/>
              </a:p>
            </p:txBody>
          </p:sp>
          <p:sp>
            <p:nvSpPr>
              <p:cNvPr id="61620" name="Freeform 97"/>
              <p:cNvSpPr>
                <a:spLocks/>
              </p:cNvSpPr>
              <p:nvPr/>
            </p:nvSpPr>
            <p:spPr bwMode="gray">
              <a:xfrm>
                <a:off x="1778" y="2702"/>
                <a:ext cx="71" cy="120"/>
              </a:xfrm>
              <a:custGeom>
                <a:avLst/>
                <a:gdLst>
                  <a:gd name="T0" fmla="*/ 0 w 72"/>
                  <a:gd name="T1" fmla="*/ 2147483646 h 105"/>
                  <a:gd name="T2" fmla="*/ 0 w 72"/>
                  <a:gd name="T3" fmla="*/ 2147483646 h 105"/>
                  <a:gd name="T4" fmla="*/ 1316223213 w 72"/>
                  <a:gd name="T5" fmla="*/ 2147483646 h 105"/>
                  <a:gd name="T6" fmla="*/ 1316223213 w 72"/>
                  <a:gd name="T7" fmla="*/ 2147483646 h 105"/>
                  <a:gd name="T8" fmla="*/ 1316223213 w 72"/>
                  <a:gd name="T9" fmla="*/ 2147483646 h 105"/>
                  <a:gd name="T10" fmla="*/ 1316223213 w 72"/>
                  <a:gd name="T11" fmla="*/ 2147483646 h 105"/>
                  <a:gd name="T12" fmla="*/ 1316223213 w 72"/>
                  <a:gd name="T13" fmla="*/ 2147483646 h 105"/>
                  <a:gd name="T14" fmla="*/ 1316223213 w 72"/>
                  <a:gd name="T15" fmla="*/ 2147483646 h 105"/>
                  <a:gd name="T16" fmla="*/ 1316223213 w 72"/>
                  <a:gd name="T17" fmla="*/ 2147483646 h 105"/>
                  <a:gd name="T18" fmla="*/ 1316223213 w 72"/>
                  <a:gd name="T19" fmla="*/ 0 h 105"/>
                  <a:gd name="T20" fmla="*/ 1316223213 w 72"/>
                  <a:gd name="T21" fmla="*/ 2147483646 h 105"/>
                  <a:gd name="T22" fmla="*/ 1316223213 w 72"/>
                  <a:gd name="T23" fmla="*/ 2147483646 h 105"/>
                  <a:gd name="T24" fmla="*/ 0 w 72"/>
                  <a:gd name="T25" fmla="*/ 2147483646 h 10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2"/>
                  <a:gd name="T40" fmla="*/ 0 h 105"/>
                  <a:gd name="T41" fmla="*/ 72 w 72"/>
                  <a:gd name="T42" fmla="*/ 105 h 10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2" h="105">
                    <a:moveTo>
                      <a:pt x="0" y="34"/>
                    </a:moveTo>
                    <a:lnTo>
                      <a:pt x="0" y="34"/>
                    </a:lnTo>
                    <a:lnTo>
                      <a:pt x="9" y="49"/>
                    </a:lnTo>
                    <a:lnTo>
                      <a:pt x="24" y="59"/>
                    </a:lnTo>
                    <a:lnTo>
                      <a:pt x="20" y="90"/>
                    </a:lnTo>
                    <a:lnTo>
                      <a:pt x="29" y="105"/>
                    </a:lnTo>
                    <a:lnTo>
                      <a:pt x="72" y="99"/>
                    </a:lnTo>
                    <a:lnTo>
                      <a:pt x="48" y="66"/>
                    </a:lnTo>
                    <a:lnTo>
                      <a:pt x="65" y="39"/>
                    </a:lnTo>
                    <a:lnTo>
                      <a:pt x="21" y="0"/>
                    </a:lnTo>
                    <a:lnTo>
                      <a:pt x="6" y="11"/>
                    </a:lnTo>
                    <a:lnTo>
                      <a:pt x="12" y="22"/>
                    </a:lnTo>
                    <a:lnTo>
                      <a:pt x="0" y="34"/>
                    </a:lnTo>
                    <a:close/>
                  </a:path>
                </a:pathLst>
              </a:custGeom>
              <a:solidFill>
                <a:srgbClr val="DDDDDD"/>
              </a:solidFill>
              <a:ln w="3175">
                <a:solidFill>
                  <a:schemeClr val="bg1"/>
                </a:solidFill>
                <a:round/>
                <a:headEnd/>
                <a:tailEnd/>
              </a:ln>
            </p:spPr>
            <p:txBody>
              <a:bodyPr/>
              <a:lstStyle/>
              <a:p>
                <a:endParaRPr lang="en-GB"/>
              </a:p>
            </p:txBody>
          </p:sp>
          <p:sp>
            <p:nvSpPr>
              <p:cNvPr id="61621" name="Freeform 98"/>
              <p:cNvSpPr>
                <a:spLocks/>
              </p:cNvSpPr>
              <p:nvPr/>
            </p:nvSpPr>
            <p:spPr bwMode="gray">
              <a:xfrm>
                <a:off x="1577" y="2495"/>
                <a:ext cx="40" cy="32"/>
              </a:xfrm>
              <a:custGeom>
                <a:avLst/>
                <a:gdLst>
                  <a:gd name="T0" fmla="*/ 0 w 40"/>
                  <a:gd name="T1" fmla="*/ 2147483646 h 28"/>
                  <a:gd name="T2" fmla="*/ 0 w 40"/>
                  <a:gd name="T3" fmla="*/ 2147483646 h 28"/>
                  <a:gd name="T4" fmla="*/ 2147451597 w 40"/>
                  <a:gd name="T5" fmla="*/ 2147483646 h 28"/>
                  <a:gd name="T6" fmla="*/ 2147451597 w 40"/>
                  <a:gd name="T7" fmla="*/ 2147483646 h 28"/>
                  <a:gd name="T8" fmla="*/ 2147451597 w 40"/>
                  <a:gd name="T9" fmla="*/ 0 h 28"/>
                  <a:gd name="T10" fmla="*/ 2147451597 w 40"/>
                  <a:gd name="T11" fmla="*/ 2147483646 h 28"/>
                  <a:gd name="T12" fmla="*/ 0 w 40"/>
                  <a:gd name="T13" fmla="*/ 2147483646 h 28"/>
                  <a:gd name="T14" fmla="*/ 0 60000 65536"/>
                  <a:gd name="T15" fmla="*/ 0 60000 65536"/>
                  <a:gd name="T16" fmla="*/ 0 60000 65536"/>
                  <a:gd name="T17" fmla="*/ 0 60000 65536"/>
                  <a:gd name="T18" fmla="*/ 0 60000 65536"/>
                  <a:gd name="T19" fmla="*/ 0 60000 65536"/>
                  <a:gd name="T20" fmla="*/ 0 60000 65536"/>
                  <a:gd name="T21" fmla="*/ 0 w 40"/>
                  <a:gd name="T22" fmla="*/ 0 h 28"/>
                  <a:gd name="T23" fmla="*/ 40 w 40"/>
                  <a:gd name="T24" fmla="*/ 28 h 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28">
                    <a:moveTo>
                      <a:pt x="0" y="21"/>
                    </a:moveTo>
                    <a:lnTo>
                      <a:pt x="0" y="21"/>
                    </a:lnTo>
                    <a:lnTo>
                      <a:pt x="30" y="20"/>
                    </a:lnTo>
                    <a:lnTo>
                      <a:pt x="16" y="1"/>
                    </a:lnTo>
                    <a:lnTo>
                      <a:pt x="40" y="0"/>
                    </a:lnTo>
                    <a:lnTo>
                      <a:pt x="40" y="28"/>
                    </a:lnTo>
                    <a:lnTo>
                      <a:pt x="0" y="21"/>
                    </a:lnTo>
                    <a:close/>
                  </a:path>
                </a:pathLst>
              </a:custGeom>
              <a:solidFill>
                <a:srgbClr val="DDDDDD"/>
              </a:solidFill>
              <a:ln w="3175">
                <a:solidFill>
                  <a:schemeClr val="bg1"/>
                </a:solidFill>
                <a:round/>
                <a:headEnd/>
                <a:tailEnd/>
              </a:ln>
            </p:spPr>
            <p:txBody>
              <a:bodyPr/>
              <a:lstStyle/>
              <a:p>
                <a:endParaRPr lang="en-GB"/>
              </a:p>
            </p:txBody>
          </p:sp>
          <p:sp>
            <p:nvSpPr>
              <p:cNvPr id="61622" name="Freeform 99"/>
              <p:cNvSpPr>
                <a:spLocks/>
              </p:cNvSpPr>
              <p:nvPr/>
            </p:nvSpPr>
            <p:spPr bwMode="gray">
              <a:xfrm>
                <a:off x="1350" y="2567"/>
                <a:ext cx="92" cy="52"/>
              </a:xfrm>
              <a:custGeom>
                <a:avLst/>
                <a:gdLst>
                  <a:gd name="T0" fmla="*/ 0 w 94"/>
                  <a:gd name="T1" fmla="*/ 2147483646 h 46"/>
                  <a:gd name="T2" fmla="*/ 0 w 94"/>
                  <a:gd name="T3" fmla="*/ 2147483646 h 46"/>
                  <a:gd name="T4" fmla="*/ 1011635466 w 94"/>
                  <a:gd name="T5" fmla="*/ 2147483646 h 46"/>
                  <a:gd name="T6" fmla="*/ 1011635466 w 94"/>
                  <a:gd name="T7" fmla="*/ 0 h 46"/>
                  <a:gd name="T8" fmla="*/ 1011635466 w 94"/>
                  <a:gd name="T9" fmla="*/ 2147483646 h 46"/>
                  <a:gd name="T10" fmla="*/ 1011635466 w 94"/>
                  <a:gd name="T11" fmla="*/ 2147483646 h 46"/>
                  <a:gd name="T12" fmla="*/ 1011635466 w 94"/>
                  <a:gd name="T13" fmla="*/ 2147483646 h 46"/>
                  <a:gd name="T14" fmla="*/ 1011635466 w 94"/>
                  <a:gd name="T15" fmla="*/ 2147483646 h 46"/>
                  <a:gd name="T16" fmla="*/ 0 w 94"/>
                  <a:gd name="T17" fmla="*/ 2147483646 h 4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4"/>
                  <a:gd name="T28" fmla="*/ 0 h 46"/>
                  <a:gd name="T29" fmla="*/ 94 w 94"/>
                  <a:gd name="T30" fmla="*/ 46 h 4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4" h="46">
                    <a:moveTo>
                      <a:pt x="0" y="22"/>
                    </a:moveTo>
                    <a:lnTo>
                      <a:pt x="0" y="22"/>
                    </a:lnTo>
                    <a:lnTo>
                      <a:pt x="16" y="2"/>
                    </a:lnTo>
                    <a:lnTo>
                      <a:pt x="67" y="0"/>
                    </a:lnTo>
                    <a:lnTo>
                      <a:pt x="94" y="13"/>
                    </a:lnTo>
                    <a:lnTo>
                      <a:pt x="72" y="17"/>
                    </a:lnTo>
                    <a:lnTo>
                      <a:pt x="32" y="46"/>
                    </a:lnTo>
                    <a:lnTo>
                      <a:pt x="25" y="39"/>
                    </a:lnTo>
                    <a:lnTo>
                      <a:pt x="0" y="22"/>
                    </a:lnTo>
                    <a:close/>
                  </a:path>
                </a:pathLst>
              </a:custGeom>
              <a:solidFill>
                <a:srgbClr val="DDDDDD"/>
              </a:solidFill>
              <a:ln w="3175">
                <a:solidFill>
                  <a:schemeClr val="bg1"/>
                </a:solidFill>
                <a:round/>
                <a:headEnd/>
                <a:tailEnd/>
              </a:ln>
            </p:spPr>
            <p:txBody>
              <a:bodyPr/>
              <a:lstStyle/>
              <a:p>
                <a:endParaRPr lang="en-GB"/>
              </a:p>
            </p:txBody>
          </p:sp>
          <p:sp>
            <p:nvSpPr>
              <p:cNvPr id="61623" name="Freeform 100"/>
              <p:cNvSpPr>
                <a:spLocks/>
              </p:cNvSpPr>
              <p:nvPr/>
            </p:nvSpPr>
            <p:spPr bwMode="gray">
              <a:xfrm>
                <a:off x="2336" y="1455"/>
                <a:ext cx="167" cy="89"/>
              </a:xfrm>
              <a:custGeom>
                <a:avLst/>
                <a:gdLst>
                  <a:gd name="T0" fmla="*/ 0 w 171"/>
                  <a:gd name="T1" fmla="*/ 2147483646 h 78"/>
                  <a:gd name="T2" fmla="*/ 0 w 171"/>
                  <a:gd name="T3" fmla="*/ 2147483646 h 78"/>
                  <a:gd name="T4" fmla="*/ 937858653 w 171"/>
                  <a:gd name="T5" fmla="*/ 2147483646 h 78"/>
                  <a:gd name="T6" fmla="*/ 937858653 w 171"/>
                  <a:gd name="T7" fmla="*/ 2147483646 h 78"/>
                  <a:gd name="T8" fmla="*/ 937858653 w 171"/>
                  <a:gd name="T9" fmla="*/ 2147483646 h 78"/>
                  <a:gd name="T10" fmla="*/ 937858653 w 171"/>
                  <a:gd name="T11" fmla="*/ 2147483646 h 78"/>
                  <a:gd name="T12" fmla="*/ 937858653 w 171"/>
                  <a:gd name="T13" fmla="*/ 2147483646 h 78"/>
                  <a:gd name="T14" fmla="*/ 937858653 w 171"/>
                  <a:gd name="T15" fmla="*/ 2147483646 h 78"/>
                  <a:gd name="T16" fmla="*/ 937858653 w 171"/>
                  <a:gd name="T17" fmla="*/ 2147483646 h 78"/>
                  <a:gd name="T18" fmla="*/ 937858653 w 171"/>
                  <a:gd name="T19" fmla="*/ 2147483646 h 78"/>
                  <a:gd name="T20" fmla="*/ 937858653 w 171"/>
                  <a:gd name="T21" fmla="*/ 2147483646 h 78"/>
                  <a:gd name="T22" fmla="*/ 937858653 w 171"/>
                  <a:gd name="T23" fmla="*/ 2147483646 h 78"/>
                  <a:gd name="T24" fmla="*/ 937858653 w 171"/>
                  <a:gd name="T25" fmla="*/ 2147483646 h 78"/>
                  <a:gd name="T26" fmla="*/ 937858653 w 171"/>
                  <a:gd name="T27" fmla="*/ 2147483646 h 78"/>
                  <a:gd name="T28" fmla="*/ 937858653 w 171"/>
                  <a:gd name="T29" fmla="*/ 2147483646 h 78"/>
                  <a:gd name="T30" fmla="*/ 937858653 w 171"/>
                  <a:gd name="T31" fmla="*/ 2147483646 h 78"/>
                  <a:gd name="T32" fmla="*/ 937858653 w 171"/>
                  <a:gd name="T33" fmla="*/ 0 h 78"/>
                  <a:gd name="T34" fmla="*/ 937858653 w 171"/>
                  <a:gd name="T35" fmla="*/ 2147483646 h 78"/>
                  <a:gd name="T36" fmla="*/ 937858653 w 171"/>
                  <a:gd name="T37" fmla="*/ 2147483646 h 78"/>
                  <a:gd name="T38" fmla="*/ 937858653 w 171"/>
                  <a:gd name="T39" fmla="*/ 2147483646 h 78"/>
                  <a:gd name="T40" fmla="*/ 937858653 w 171"/>
                  <a:gd name="T41" fmla="*/ 2147483646 h 78"/>
                  <a:gd name="T42" fmla="*/ 937858653 w 171"/>
                  <a:gd name="T43" fmla="*/ 2147483646 h 78"/>
                  <a:gd name="T44" fmla="*/ 937858653 w 171"/>
                  <a:gd name="T45" fmla="*/ 2147483646 h 78"/>
                  <a:gd name="T46" fmla="*/ 937858653 w 171"/>
                  <a:gd name="T47" fmla="*/ 2147483646 h 78"/>
                  <a:gd name="T48" fmla="*/ 937858653 w 171"/>
                  <a:gd name="T49" fmla="*/ 2147483646 h 78"/>
                  <a:gd name="T50" fmla="*/ 937858653 w 171"/>
                  <a:gd name="T51" fmla="*/ 2147483646 h 78"/>
                  <a:gd name="T52" fmla="*/ 937858653 w 171"/>
                  <a:gd name="T53" fmla="*/ 2147483646 h 78"/>
                  <a:gd name="T54" fmla="*/ 937858653 w 171"/>
                  <a:gd name="T55" fmla="*/ 2147483646 h 78"/>
                  <a:gd name="T56" fmla="*/ 937858653 w 171"/>
                  <a:gd name="T57" fmla="*/ 2147483646 h 78"/>
                  <a:gd name="T58" fmla="*/ 0 w 171"/>
                  <a:gd name="T59" fmla="*/ 2147483646 h 7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71"/>
                  <a:gd name="T91" fmla="*/ 0 h 78"/>
                  <a:gd name="T92" fmla="*/ 171 w 171"/>
                  <a:gd name="T93" fmla="*/ 78 h 7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71" h="78">
                    <a:moveTo>
                      <a:pt x="0" y="28"/>
                    </a:moveTo>
                    <a:lnTo>
                      <a:pt x="0" y="28"/>
                    </a:lnTo>
                    <a:lnTo>
                      <a:pt x="11" y="25"/>
                    </a:lnTo>
                    <a:lnTo>
                      <a:pt x="4" y="18"/>
                    </a:lnTo>
                    <a:lnTo>
                      <a:pt x="20" y="22"/>
                    </a:lnTo>
                    <a:lnTo>
                      <a:pt x="14" y="8"/>
                    </a:lnTo>
                    <a:lnTo>
                      <a:pt x="30" y="16"/>
                    </a:lnTo>
                    <a:lnTo>
                      <a:pt x="21" y="1"/>
                    </a:lnTo>
                    <a:lnTo>
                      <a:pt x="48" y="13"/>
                    </a:lnTo>
                    <a:lnTo>
                      <a:pt x="50" y="33"/>
                    </a:lnTo>
                    <a:lnTo>
                      <a:pt x="65" y="11"/>
                    </a:lnTo>
                    <a:lnTo>
                      <a:pt x="79" y="20"/>
                    </a:lnTo>
                    <a:lnTo>
                      <a:pt x="88" y="8"/>
                    </a:lnTo>
                    <a:lnTo>
                      <a:pt x="98" y="22"/>
                    </a:lnTo>
                    <a:lnTo>
                      <a:pt x="96" y="8"/>
                    </a:lnTo>
                    <a:lnTo>
                      <a:pt x="124" y="8"/>
                    </a:lnTo>
                    <a:lnTo>
                      <a:pt x="127" y="0"/>
                    </a:lnTo>
                    <a:lnTo>
                      <a:pt x="140" y="8"/>
                    </a:lnTo>
                    <a:lnTo>
                      <a:pt x="155" y="5"/>
                    </a:lnTo>
                    <a:lnTo>
                      <a:pt x="144" y="11"/>
                    </a:lnTo>
                    <a:lnTo>
                      <a:pt x="171" y="35"/>
                    </a:lnTo>
                    <a:lnTo>
                      <a:pt x="148" y="58"/>
                    </a:lnTo>
                    <a:lnTo>
                      <a:pt x="86" y="78"/>
                    </a:lnTo>
                    <a:lnTo>
                      <a:pt x="29" y="69"/>
                    </a:lnTo>
                    <a:lnTo>
                      <a:pt x="42" y="48"/>
                    </a:lnTo>
                    <a:lnTo>
                      <a:pt x="9" y="41"/>
                    </a:lnTo>
                    <a:lnTo>
                      <a:pt x="42" y="40"/>
                    </a:lnTo>
                    <a:lnTo>
                      <a:pt x="30" y="34"/>
                    </a:lnTo>
                    <a:lnTo>
                      <a:pt x="42" y="28"/>
                    </a:lnTo>
                    <a:lnTo>
                      <a:pt x="0" y="28"/>
                    </a:lnTo>
                    <a:close/>
                  </a:path>
                </a:pathLst>
              </a:custGeom>
              <a:solidFill>
                <a:srgbClr val="DDDDDD"/>
              </a:solidFill>
              <a:ln w="3175">
                <a:solidFill>
                  <a:schemeClr val="bg1"/>
                </a:solidFill>
                <a:round/>
                <a:headEnd/>
                <a:tailEnd/>
              </a:ln>
            </p:spPr>
            <p:txBody>
              <a:bodyPr/>
              <a:lstStyle/>
              <a:p>
                <a:endParaRPr lang="en-GB"/>
              </a:p>
            </p:txBody>
          </p:sp>
          <p:sp>
            <p:nvSpPr>
              <p:cNvPr id="61624" name="Freeform 101"/>
              <p:cNvSpPr>
                <a:spLocks/>
              </p:cNvSpPr>
              <p:nvPr/>
            </p:nvSpPr>
            <p:spPr bwMode="gray">
              <a:xfrm>
                <a:off x="3743" y="2184"/>
                <a:ext cx="448" cy="521"/>
              </a:xfrm>
              <a:custGeom>
                <a:avLst/>
                <a:gdLst>
                  <a:gd name="T0" fmla="*/ 0 w 456"/>
                  <a:gd name="T1" fmla="*/ 2147483646 h 454"/>
                  <a:gd name="T2" fmla="*/ 0 w 456"/>
                  <a:gd name="T3" fmla="*/ 2147483646 h 454"/>
                  <a:gd name="T4" fmla="*/ 1155813070 w 456"/>
                  <a:gd name="T5" fmla="*/ 2147483646 h 454"/>
                  <a:gd name="T6" fmla="*/ 1155813070 w 456"/>
                  <a:gd name="T7" fmla="*/ 2147483646 h 454"/>
                  <a:gd name="T8" fmla="*/ 1155813070 w 456"/>
                  <a:gd name="T9" fmla="*/ 2147483646 h 454"/>
                  <a:gd name="T10" fmla="*/ 1155813070 w 456"/>
                  <a:gd name="T11" fmla="*/ 2147483646 h 454"/>
                  <a:gd name="T12" fmla="*/ 1155813070 w 456"/>
                  <a:gd name="T13" fmla="*/ 2147483646 h 454"/>
                  <a:gd name="T14" fmla="*/ 1155813070 w 456"/>
                  <a:gd name="T15" fmla="*/ 2147483646 h 454"/>
                  <a:gd name="T16" fmla="*/ 1155813070 w 456"/>
                  <a:gd name="T17" fmla="*/ 2147483646 h 454"/>
                  <a:gd name="T18" fmla="*/ 1155813070 w 456"/>
                  <a:gd name="T19" fmla="*/ 2147483646 h 454"/>
                  <a:gd name="T20" fmla="*/ 1155813070 w 456"/>
                  <a:gd name="T21" fmla="*/ 2147483646 h 454"/>
                  <a:gd name="T22" fmla="*/ 1155813070 w 456"/>
                  <a:gd name="T23" fmla="*/ 2147483646 h 454"/>
                  <a:gd name="T24" fmla="*/ 1155813070 w 456"/>
                  <a:gd name="T25" fmla="*/ 2147483646 h 454"/>
                  <a:gd name="T26" fmla="*/ 1155813070 w 456"/>
                  <a:gd name="T27" fmla="*/ 2147483646 h 454"/>
                  <a:gd name="T28" fmla="*/ 1155813070 w 456"/>
                  <a:gd name="T29" fmla="*/ 0 h 454"/>
                  <a:gd name="T30" fmla="*/ 1155813070 w 456"/>
                  <a:gd name="T31" fmla="*/ 2147483646 h 454"/>
                  <a:gd name="T32" fmla="*/ 1155813070 w 456"/>
                  <a:gd name="T33" fmla="*/ 2147483646 h 454"/>
                  <a:gd name="T34" fmla="*/ 1155813070 w 456"/>
                  <a:gd name="T35" fmla="*/ 2147483646 h 454"/>
                  <a:gd name="T36" fmla="*/ 1155813070 w 456"/>
                  <a:gd name="T37" fmla="*/ 2147483646 h 454"/>
                  <a:gd name="T38" fmla="*/ 1155813070 w 456"/>
                  <a:gd name="T39" fmla="*/ 2147483646 h 454"/>
                  <a:gd name="T40" fmla="*/ 1155813070 w 456"/>
                  <a:gd name="T41" fmla="*/ 2147483646 h 454"/>
                  <a:gd name="T42" fmla="*/ 1155813070 w 456"/>
                  <a:gd name="T43" fmla="*/ 2147483646 h 454"/>
                  <a:gd name="T44" fmla="*/ 1155813070 w 456"/>
                  <a:gd name="T45" fmla="*/ 2147483646 h 454"/>
                  <a:gd name="T46" fmla="*/ 1155813070 w 456"/>
                  <a:gd name="T47" fmla="*/ 2147483646 h 454"/>
                  <a:gd name="T48" fmla="*/ 1155813070 w 456"/>
                  <a:gd name="T49" fmla="*/ 2147483646 h 454"/>
                  <a:gd name="T50" fmla="*/ 1155813070 w 456"/>
                  <a:gd name="T51" fmla="*/ 2147483646 h 454"/>
                  <a:gd name="T52" fmla="*/ 1155813070 w 456"/>
                  <a:gd name="T53" fmla="*/ 2147483646 h 454"/>
                  <a:gd name="T54" fmla="*/ 1155813070 w 456"/>
                  <a:gd name="T55" fmla="*/ 2147483646 h 454"/>
                  <a:gd name="T56" fmla="*/ 1155813070 w 456"/>
                  <a:gd name="T57" fmla="*/ 2147483646 h 454"/>
                  <a:gd name="T58" fmla="*/ 1155813070 w 456"/>
                  <a:gd name="T59" fmla="*/ 2147483646 h 454"/>
                  <a:gd name="T60" fmla="*/ 1155813070 w 456"/>
                  <a:gd name="T61" fmla="*/ 2147483646 h 454"/>
                  <a:gd name="T62" fmla="*/ 1155813070 w 456"/>
                  <a:gd name="T63" fmla="*/ 2147483646 h 454"/>
                  <a:gd name="T64" fmla="*/ 1155813070 w 456"/>
                  <a:gd name="T65" fmla="*/ 2147483646 h 454"/>
                  <a:gd name="T66" fmla="*/ 1155813070 w 456"/>
                  <a:gd name="T67" fmla="*/ 2147483646 h 454"/>
                  <a:gd name="T68" fmla="*/ 1155813070 w 456"/>
                  <a:gd name="T69" fmla="*/ 2147483646 h 454"/>
                  <a:gd name="T70" fmla="*/ 1155813070 w 456"/>
                  <a:gd name="T71" fmla="*/ 2147483646 h 454"/>
                  <a:gd name="T72" fmla="*/ 1155813070 w 456"/>
                  <a:gd name="T73" fmla="*/ 2147483646 h 454"/>
                  <a:gd name="T74" fmla="*/ 1155813070 w 456"/>
                  <a:gd name="T75" fmla="*/ 2147483646 h 454"/>
                  <a:gd name="T76" fmla="*/ 1155813070 w 456"/>
                  <a:gd name="T77" fmla="*/ 2147483646 h 454"/>
                  <a:gd name="T78" fmla="*/ 1155813070 w 456"/>
                  <a:gd name="T79" fmla="*/ 2147483646 h 454"/>
                  <a:gd name="T80" fmla="*/ 1155813070 w 456"/>
                  <a:gd name="T81" fmla="*/ 2147483646 h 454"/>
                  <a:gd name="T82" fmla="*/ 1155813070 w 456"/>
                  <a:gd name="T83" fmla="*/ 2147483646 h 454"/>
                  <a:gd name="T84" fmla="*/ 1155813070 w 456"/>
                  <a:gd name="T85" fmla="*/ 2147483646 h 454"/>
                  <a:gd name="T86" fmla="*/ 1155813070 w 456"/>
                  <a:gd name="T87" fmla="*/ 2147483646 h 454"/>
                  <a:gd name="T88" fmla="*/ 1155813070 w 456"/>
                  <a:gd name="T89" fmla="*/ 2147483646 h 454"/>
                  <a:gd name="T90" fmla="*/ 1155813070 w 456"/>
                  <a:gd name="T91" fmla="*/ 2147483646 h 454"/>
                  <a:gd name="T92" fmla="*/ 1155813070 w 456"/>
                  <a:gd name="T93" fmla="*/ 2147483646 h 454"/>
                  <a:gd name="T94" fmla="*/ 1155813070 w 456"/>
                  <a:gd name="T95" fmla="*/ 2147483646 h 454"/>
                  <a:gd name="T96" fmla="*/ 1155813070 w 456"/>
                  <a:gd name="T97" fmla="*/ 2147483646 h 454"/>
                  <a:gd name="T98" fmla="*/ 1155813070 w 456"/>
                  <a:gd name="T99" fmla="*/ 2147483646 h 454"/>
                  <a:gd name="T100" fmla="*/ 1155813070 w 456"/>
                  <a:gd name="T101" fmla="*/ 2147483646 h 454"/>
                  <a:gd name="T102" fmla="*/ 1155813070 w 456"/>
                  <a:gd name="T103" fmla="*/ 2147483646 h 454"/>
                  <a:gd name="T104" fmla="*/ 1155813070 w 456"/>
                  <a:gd name="T105" fmla="*/ 2147483646 h 454"/>
                  <a:gd name="T106" fmla="*/ 1155813070 w 456"/>
                  <a:gd name="T107" fmla="*/ 2147483646 h 454"/>
                  <a:gd name="T108" fmla="*/ 1155813070 w 456"/>
                  <a:gd name="T109" fmla="*/ 2147483646 h 454"/>
                  <a:gd name="T110" fmla="*/ 1155813070 w 456"/>
                  <a:gd name="T111" fmla="*/ 2147483646 h 454"/>
                  <a:gd name="T112" fmla="*/ 1155813070 w 456"/>
                  <a:gd name="T113" fmla="*/ 2147483646 h 454"/>
                  <a:gd name="T114" fmla="*/ 1155813070 w 456"/>
                  <a:gd name="T115" fmla="*/ 2147483646 h 454"/>
                  <a:gd name="T116" fmla="*/ 1155813070 w 456"/>
                  <a:gd name="T117" fmla="*/ 2147483646 h 454"/>
                  <a:gd name="T118" fmla="*/ 1155813070 w 456"/>
                  <a:gd name="T119" fmla="*/ 2147483646 h 454"/>
                  <a:gd name="T120" fmla="*/ 1155813070 w 456"/>
                  <a:gd name="T121" fmla="*/ 2147483646 h 454"/>
                  <a:gd name="T122" fmla="*/ 1155813070 w 456"/>
                  <a:gd name="T123" fmla="*/ 2147483646 h 454"/>
                  <a:gd name="T124" fmla="*/ 0 w 456"/>
                  <a:gd name="T125" fmla="*/ 2147483646 h 45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456"/>
                  <a:gd name="T190" fmla="*/ 0 h 454"/>
                  <a:gd name="T191" fmla="*/ 456 w 456"/>
                  <a:gd name="T192" fmla="*/ 454 h 454"/>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456" h="454">
                    <a:moveTo>
                      <a:pt x="0" y="208"/>
                    </a:moveTo>
                    <a:lnTo>
                      <a:pt x="0" y="208"/>
                    </a:lnTo>
                    <a:lnTo>
                      <a:pt x="14" y="197"/>
                    </a:lnTo>
                    <a:lnTo>
                      <a:pt x="49" y="197"/>
                    </a:lnTo>
                    <a:lnTo>
                      <a:pt x="23" y="151"/>
                    </a:lnTo>
                    <a:lnTo>
                      <a:pt x="38" y="137"/>
                    </a:lnTo>
                    <a:lnTo>
                      <a:pt x="58" y="139"/>
                    </a:lnTo>
                    <a:lnTo>
                      <a:pt x="105" y="87"/>
                    </a:lnTo>
                    <a:lnTo>
                      <a:pt x="101" y="74"/>
                    </a:lnTo>
                    <a:lnTo>
                      <a:pt x="115" y="62"/>
                    </a:lnTo>
                    <a:lnTo>
                      <a:pt x="93" y="46"/>
                    </a:lnTo>
                    <a:lnTo>
                      <a:pt x="92" y="21"/>
                    </a:lnTo>
                    <a:lnTo>
                      <a:pt x="138" y="21"/>
                    </a:lnTo>
                    <a:lnTo>
                      <a:pt x="150" y="9"/>
                    </a:lnTo>
                    <a:lnTo>
                      <a:pt x="174" y="0"/>
                    </a:lnTo>
                    <a:lnTo>
                      <a:pt x="190" y="8"/>
                    </a:lnTo>
                    <a:lnTo>
                      <a:pt x="169" y="34"/>
                    </a:lnTo>
                    <a:lnTo>
                      <a:pt x="179" y="56"/>
                    </a:lnTo>
                    <a:lnTo>
                      <a:pt x="163" y="60"/>
                    </a:lnTo>
                    <a:lnTo>
                      <a:pt x="170" y="88"/>
                    </a:lnTo>
                    <a:lnTo>
                      <a:pt x="202" y="100"/>
                    </a:lnTo>
                    <a:lnTo>
                      <a:pt x="187" y="125"/>
                    </a:lnTo>
                    <a:lnTo>
                      <a:pt x="228" y="147"/>
                    </a:lnTo>
                    <a:lnTo>
                      <a:pt x="309" y="164"/>
                    </a:lnTo>
                    <a:lnTo>
                      <a:pt x="312" y="140"/>
                    </a:lnTo>
                    <a:lnTo>
                      <a:pt x="321" y="137"/>
                    </a:lnTo>
                    <a:lnTo>
                      <a:pt x="324" y="148"/>
                    </a:lnTo>
                    <a:lnTo>
                      <a:pt x="329" y="159"/>
                    </a:lnTo>
                    <a:lnTo>
                      <a:pt x="370" y="155"/>
                    </a:lnTo>
                    <a:lnTo>
                      <a:pt x="368" y="141"/>
                    </a:lnTo>
                    <a:lnTo>
                      <a:pt x="434" y="113"/>
                    </a:lnTo>
                    <a:lnTo>
                      <a:pt x="440" y="130"/>
                    </a:lnTo>
                    <a:lnTo>
                      <a:pt x="456" y="136"/>
                    </a:lnTo>
                    <a:lnTo>
                      <a:pt x="449" y="152"/>
                    </a:lnTo>
                    <a:lnTo>
                      <a:pt x="421" y="163"/>
                    </a:lnTo>
                    <a:lnTo>
                      <a:pt x="381" y="237"/>
                    </a:lnTo>
                    <a:lnTo>
                      <a:pt x="373" y="207"/>
                    </a:lnTo>
                    <a:lnTo>
                      <a:pt x="366" y="218"/>
                    </a:lnTo>
                    <a:lnTo>
                      <a:pt x="356" y="203"/>
                    </a:lnTo>
                    <a:lnTo>
                      <a:pt x="375" y="185"/>
                    </a:lnTo>
                    <a:lnTo>
                      <a:pt x="340" y="183"/>
                    </a:lnTo>
                    <a:lnTo>
                      <a:pt x="317" y="163"/>
                    </a:lnTo>
                    <a:lnTo>
                      <a:pt x="310" y="173"/>
                    </a:lnTo>
                    <a:lnTo>
                      <a:pt x="318" y="183"/>
                    </a:lnTo>
                    <a:lnTo>
                      <a:pt x="307" y="190"/>
                    </a:lnTo>
                    <a:lnTo>
                      <a:pt x="318" y="199"/>
                    </a:lnTo>
                    <a:lnTo>
                      <a:pt x="324" y="241"/>
                    </a:lnTo>
                    <a:lnTo>
                      <a:pt x="310" y="234"/>
                    </a:lnTo>
                    <a:lnTo>
                      <a:pt x="284" y="268"/>
                    </a:lnTo>
                    <a:lnTo>
                      <a:pt x="190" y="337"/>
                    </a:lnTo>
                    <a:lnTo>
                      <a:pt x="184" y="420"/>
                    </a:lnTo>
                    <a:lnTo>
                      <a:pt x="144" y="454"/>
                    </a:lnTo>
                    <a:lnTo>
                      <a:pt x="110" y="389"/>
                    </a:lnTo>
                    <a:lnTo>
                      <a:pt x="96" y="338"/>
                    </a:lnTo>
                    <a:lnTo>
                      <a:pt x="83" y="326"/>
                    </a:lnTo>
                    <a:lnTo>
                      <a:pt x="72" y="232"/>
                    </a:lnTo>
                    <a:lnTo>
                      <a:pt x="65" y="229"/>
                    </a:lnTo>
                    <a:lnTo>
                      <a:pt x="59" y="248"/>
                    </a:lnTo>
                    <a:lnTo>
                      <a:pt x="38" y="255"/>
                    </a:lnTo>
                    <a:lnTo>
                      <a:pt x="15" y="230"/>
                    </a:lnTo>
                    <a:lnTo>
                      <a:pt x="36" y="217"/>
                    </a:lnTo>
                    <a:lnTo>
                      <a:pt x="15" y="222"/>
                    </a:lnTo>
                    <a:lnTo>
                      <a:pt x="0" y="208"/>
                    </a:lnTo>
                    <a:close/>
                  </a:path>
                </a:pathLst>
              </a:custGeom>
              <a:solidFill>
                <a:srgbClr val="DDDDDD"/>
              </a:solidFill>
              <a:ln w="3175">
                <a:solidFill>
                  <a:schemeClr val="bg1"/>
                </a:solidFill>
                <a:round/>
                <a:headEnd/>
                <a:tailEnd/>
              </a:ln>
            </p:spPr>
            <p:txBody>
              <a:bodyPr/>
              <a:lstStyle/>
              <a:p>
                <a:endParaRPr lang="en-GB"/>
              </a:p>
            </p:txBody>
          </p:sp>
          <p:sp>
            <p:nvSpPr>
              <p:cNvPr id="61625" name="Freeform 102"/>
              <p:cNvSpPr>
                <a:spLocks/>
              </p:cNvSpPr>
              <p:nvPr/>
            </p:nvSpPr>
            <p:spPr bwMode="gray">
              <a:xfrm>
                <a:off x="4698" y="2857"/>
                <a:ext cx="159" cy="153"/>
              </a:xfrm>
              <a:custGeom>
                <a:avLst/>
                <a:gdLst>
                  <a:gd name="T0" fmla="*/ 0 w 163"/>
                  <a:gd name="T1" fmla="*/ 2147483646 h 133"/>
                  <a:gd name="T2" fmla="*/ 0 w 163"/>
                  <a:gd name="T3" fmla="*/ 2147483646 h 133"/>
                  <a:gd name="T4" fmla="*/ 900030408 w 163"/>
                  <a:gd name="T5" fmla="*/ 2147483646 h 133"/>
                  <a:gd name="T6" fmla="*/ 900030408 w 163"/>
                  <a:gd name="T7" fmla="*/ 2147483646 h 133"/>
                  <a:gd name="T8" fmla="*/ 900030408 w 163"/>
                  <a:gd name="T9" fmla="*/ 2147483646 h 133"/>
                  <a:gd name="T10" fmla="*/ 900030408 w 163"/>
                  <a:gd name="T11" fmla="*/ 2147483646 h 133"/>
                  <a:gd name="T12" fmla="*/ 900030408 w 163"/>
                  <a:gd name="T13" fmla="*/ 2147483646 h 133"/>
                  <a:gd name="T14" fmla="*/ 900030408 w 163"/>
                  <a:gd name="T15" fmla="*/ 2147483646 h 133"/>
                  <a:gd name="T16" fmla="*/ 900030408 w 163"/>
                  <a:gd name="T17" fmla="*/ 2147483646 h 133"/>
                  <a:gd name="T18" fmla="*/ 900030408 w 163"/>
                  <a:gd name="T19" fmla="*/ 2147483646 h 133"/>
                  <a:gd name="T20" fmla="*/ 900030408 w 163"/>
                  <a:gd name="T21" fmla="*/ 2147483646 h 133"/>
                  <a:gd name="T22" fmla="*/ 900030408 w 163"/>
                  <a:gd name="T23" fmla="*/ 2147483646 h 133"/>
                  <a:gd name="T24" fmla="*/ 900030408 w 163"/>
                  <a:gd name="T25" fmla="*/ 2147483646 h 133"/>
                  <a:gd name="T26" fmla="*/ 900030408 w 163"/>
                  <a:gd name="T27" fmla="*/ 2147483646 h 133"/>
                  <a:gd name="T28" fmla="*/ 900030408 w 163"/>
                  <a:gd name="T29" fmla="*/ 2147483646 h 133"/>
                  <a:gd name="T30" fmla="*/ 900030408 w 163"/>
                  <a:gd name="T31" fmla="*/ 2147483646 h 133"/>
                  <a:gd name="T32" fmla="*/ 900030408 w 163"/>
                  <a:gd name="T33" fmla="*/ 2147483646 h 133"/>
                  <a:gd name="T34" fmla="*/ 900030408 w 163"/>
                  <a:gd name="T35" fmla="*/ 2147483646 h 133"/>
                  <a:gd name="T36" fmla="*/ 900030408 w 163"/>
                  <a:gd name="T37" fmla="*/ 2147483646 h 133"/>
                  <a:gd name="T38" fmla="*/ 900030408 w 163"/>
                  <a:gd name="T39" fmla="*/ 0 h 133"/>
                  <a:gd name="T40" fmla="*/ 0 w 163"/>
                  <a:gd name="T41" fmla="*/ 2147483646 h 1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3"/>
                  <a:gd name="T64" fmla="*/ 0 h 133"/>
                  <a:gd name="T65" fmla="*/ 163 w 163"/>
                  <a:gd name="T66" fmla="*/ 133 h 1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3" h="133">
                    <a:moveTo>
                      <a:pt x="0" y="16"/>
                    </a:moveTo>
                    <a:lnTo>
                      <a:pt x="0" y="16"/>
                    </a:lnTo>
                    <a:lnTo>
                      <a:pt x="24" y="28"/>
                    </a:lnTo>
                    <a:lnTo>
                      <a:pt x="48" y="25"/>
                    </a:lnTo>
                    <a:lnTo>
                      <a:pt x="18" y="35"/>
                    </a:lnTo>
                    <a:lnTo>
                      <a:pt x="31" y="56"/>
                    </a:lnTo>
                    <a:lnTo>
                      <a:pt x="47" y="38"/>
                    </a:lnTo>
                    <a:lnTo>
                      <a:pt x="56" y="56"/>
                    </a:lnTo>
                    <a:lnTo>
                      <a:pt x="114" y="77"/>
                    </a:lnTo>
                    <a:lnTo>
                      <a:pt x="128" y="110"/>
                    </a:lnTo>
                    <a:lnTo>
                      <a:pt x="118" y="109"/>
                    </a:lnTo>
                    <a:lnTo>
                      <a:pt x="109" y="123"/>
                    </a:lnTo>
                    <a:lnTo>
                      <a:pt x="144" y="117"/>
                    </a:lnTo>
                    <a:lnTo>
                      <a:pt x="163" y="133"/>
                    </a:lnTo>
                    <a:lnTo>
                      <a:pt x="160" y="32"/>
                    </a:lnTo>
                    <a:lnTo>
                      <a:pt x="110" y="16"/>
                    </a:lnTo>
                    <a:lnTo>
                      <a:pt x="70" y="46"/>
                    </a:lnTo>
                    <a:lnTo>
                      <a:pt x="54" y="29"/>
                    </a:lnTo>
                    <a:lnTo>
                      <a:pt x="48" y="5"/>
                    </a:lnTo>
                    <a:lnTo>
                      <a:pt x="24" y="0"/>
                    </a:lnTo>
                    <a:lnTo>
                      <a:pt x="0" y="16"/>
                    </a:lnTo>
                    <a:close/>
                  </a:path>
                </a:pathLst>
              </a:custGeom>
              <a:solidFill>
                <a:srgbClr val="DDDDDD"/>
              </a:solidFill>
              <a:ln w="3175">
                <a:solidFill>
                  <a:schemeClr val="bg1"/>
                </a:solidFill>
                <a:round/>
                <a:headEnd/>
                <a:tailEnd/>
              </a:ln>
            </p:spPr>
            <p:txBody>
              <a:bodyPr/>
              <a:lstStyle/>
              <a:p>
                <a:endParaRPr lang="en-GB"/>
              </a:p>
            </p:txBody>
          </p:sp>
          <p:sp>
            <p:nvSpPr>
              <p:cNvPr id="61626" name="Freeform 103"/>
              <p:cNvSpPr>
                <a:spLocks/>
              </p:cNvSpPr>
              <p:nvPr/>
            </p:nvSpPr>
            <p:spPr bwMode="gray">
              <a:xfrm>
                <a:off x="4705" y="2977"/>
                <a:ext cx="5" cy="12"/>
              </a:xfrm>
              <a:custGeom>
                <a:avLst/>
                <a:gdLst>
                  <a:gd name="T0" fmla="*/ 0 w 6"/>
                  <a:gd name="T1" fmla="*/ 2147483646 h 11"/>
                  <a:gd name="T2" fmla="*/ 0 w 6"/>
                  <a:gd name="T3" fmla="*/ 2147483646 h 11"/>
                  <a:gd name="T4" fmla="*/ 3635656 w 6"/>
                  <a:gd name="T5" fmla="*/ 0 h 11"/>
                  <a:gd name="T6" fmla="*/ 3635656 w 6"/>
                  <a:gd name="T7" fmla="*/ 2147483646 h 11"/>
                  <a:gd name="T8" fmla="*/ 0 w 6"/>
                  <a:gd name="T9" fmla="*/ 2147483646 h 11"/>
                  <a:gd name="T10" fmla="*/ 0 60000 65536"/>
                  <a:gd name="T11" fmla="*/ 0 60000 65536"/>
                  <a:gd name="T12" fmla="*/ 0 60000 65536"/>
                  <a:gd name="T13" fmla="*/ 0 60000 65536"/>
                  <a:gd name="T14" fmla="*/ 0 60000 65536"/>
                  <a:gd name="T15" fmla="*/ 0 w 6"/>
                  <a:gd name="T16" fmla="*/ 0 h 11"/>
                  <a:gd name="T17" fmla="*/ 6 w 6"/>
                  <a:gd name="T18" fmla="*/ 11 h 11"/>
                </a:gdLst>
                <a:ahLst/>
                <a:cxnLst>
                  <a:cxn ang="T10">
                    <a:pos x="T0" y="T1"/>
                  </a:cxn>
                  <a:cxn ang="T11">
                    <a:pos x="T2" y="T3"/>
                  </a:cxn>
                  <a:cxn ang="T12">
                    <a:pos x="T4" y="T5"/>
                  </a:cxn>
                  <a:cxn ang="T13">
                    <a:pos x="T6" y="T7"/>
                  </a:cxn>
                  <a:cxn ang="T14">
                    <a:pos x="T8" y="T9"/>
                  </a:cxn>
                </a:cxnLst>
                <a:rect l="T15" t="T16" r="T17" b="T18"/>
                <a:pathLst>
                  <a:path w="6" h="11">
                    <a:moveTo>
                      <a:pt x="0" y="11"/>
                    </a:moveTo>
                    <a:lnTo>
                      <a:pt x="0" y="11"/>
                    </a:lnTo>
                    <a:lnTo>
                      <a:pt x="4" y="0"/>
                    </a:lnTo>
                    <a:lnTo>
                      <a:pt x="6" y="6"/>
                    </a:lnTo>
                    <a:lnTo>
                      <a:pt x="0" y="11"/>
                    </a:lnTo>
                    <a:close/>
                  </a:path>
                </a:pathLst>
              </a:custGeom>
              <a:solidFill>
                <a:srgbClr val="DDDDDD"/>
              </a:solidFill>
              <a:ln w="3175">
                <a:solidFill>
                  <a:schemeClr val="bg1"/>
                </a:solidFill>
                <a:round/>
                <a:headEnd/>
                <a:tailEnd/>
              </a:ln>
            </p:spPr>
            <p:txBody>
              <a:bodyPr/>
              <a:lstStyle/>
              <a:p>
                <a:endParaRPr lang="en-GB"/>
              </a:p>
            </p:txBody>
          </p:sp>
          <p:sp>
            <p:nvSpPr>
              <p:cNvPr id="61627" name="Freeform 104"/>
              <p:cNvSpPr>
                <a:spLocks/>
              </p:cNvSpPr>
              <p:nvPr/>
            </p:nvSpPr>
            <p:spPr bwMode="gray">
              <a:xfrm>
                <a:off x="3296" y="2158"/>
                <a:ext cx="153" cy="163"/>
              </a:xfrm>
              <a:custGeom>
                <a:avLst/>
                <a:gdLst>
                  <a:gd name="T0" fmla="*/ 0 w 154"/>
                  <a:gd name="T1" fmla="*/ 2147483646 h 142"/>
                  <a:gd name="T2" fmla="*/ 0 w 154"/>
                  <a:gd name="T3" fmla="*/ 2147483646 h 142"/>
                  <a:gd name="T4" fmla="*/ 1709616497 w 154"/>
                  <a:gd name="T5" fmla="*/ 2147483646 h 142"/>
                  <a:gd name="T6" fmla="*/ 1709616497 w 154"/>
                  <a:gd name="T7" fmla="*/ 2147483646 h 142"/>
                  <a:gd name="T8" fmla="*/ 1709616497 w 154"/>
                  <a:gd name="T9" fmla="*/ 2147483646 h 142"/>
                  <a:gd name="T10" fmla="*/ 1709616497 w 154"/>
                  <a:gd name="T11" fmla="*/ 2147483646 h 142"/>
                  <a:gd name="T12" fmla="*/ 1709616497 w 154"/>
                  <a:gd name="T13" fmla="*/ 2147483646 h 142"/>
                  <a:gd name="T14" fmla="*/ 1709616497 w 154"/>
                  <a:gd name="T15" fmla="*/ 2147483646 h 142"/>
                  <a:gd name="T16" fmla="*/ 1709616497 w 154"/>
                  <a:gd name="T17" fmla="*/ 2147483646 h 142"/>
                  <a:gd name="T18" fmla="*/ 1709616497 w 154"/>
                  <a:gd name="T19" fmla="*/ 2147483646 h 142"/>
                  <a:gd name="T20" fmla="*/ 1709616497 w 154"/>
                  <a:gd name="T21" fmla="*/ 2147483646 h 142"/>
                  <a:gd name="T22" fmla="*/ 1709616497 w 154"/>
                  <a:gd name="T23" fmla="*/ 2147483646 h 142"/>
                  <a:gd name="T24" fmla="*/ 1709616497 w 154"/>
                  <a:gd name="T25" fmla="*/ 2147483646 h 142"/>
                  <a:gd name="T26" fmla="*/ 1709616497 w 154"/>
                  <a:gd name="T27" fmla="*/ 0 h 142"/>
                  <a:gd name="T28" fmla="*/ 1709616497 w 154"/>
                  <a:gd name="T29" fmla="*/ 2147483646 h 142"/>
                  <a:gd name="T30" fmla="*/ 1709616497 w 154"/>
                  <a:gd name="T31" fmla="*/ 2147483646 h 142"/>
                  <a:gd name="T32" fmla="*/ 1709616497 w 154"/>
                  <a:gd name="T33" fmla="*/ 2147483646 h 142"/>
                  <a:gd name="T34" fmla="*/ 0 w 154"/>
                  <a:gd name="T35" fmla="*/ 2147483646 h 14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54"/>
                  <a:gd name="T55" fmla="*/ 0 h 142"/>
                  <a:gd name="T56" fmla="*/ 154 w 154"/>
                  <a:gd name="T57" fmla="*/ 142 h 14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54" h="142">
                    <a:moveTo>
                      <a:pt x="0" y="69"/>
                    </a:moveTo>
                    <a:lnTo>
                      <a:pt x="0" y="69"/>
                    </a:lnTo>
                    <a:lnTo>
                      <a:pt x="7" y="88"/>
                    </a:lnTo>
                    <a:lnTo>
                      <a:pt x="78" y="121"/>
                    </a:lnTo>
                    <a:lnTo>
                      <a:pt x="78" y="132"/>
                    </a:lnTo>
                    <a:lnTo>
                      <a:pt x="94" y="140"/>
                    </a:lnTo>
                    <a:lnTo>
                      <a:pt x="123" y="142"/>
                    </a:lnTo>
                    <a:lnTo>
                      <a:pt x="146" y="127"/>
                    </a:lnTo>
                    <a:lnTo>
                      <a:pt x="154" y="127"/>
                    </a:lnTo>
                    <a:lnTo>
                      <a:pt x="134" y="84"/>
                    </a:lnTo>
                    <a:lnTo>
                      <a:pt x="105" y="61"/>
                    </a:lnTo>
                    <a:lnTo>
                      <a:pt x="119" y="24"/>
                    </a:lnTo>
                    <a:lnTo>
                      <a:pt x="106" y="20"/>
                    </a:lnTo>
                    <a:lnTo>
                      <a:pt x="96" y="0"/>
                    </a:lnTo>
                    <a:lnTo>
                      <a:pt x="61" y="2"/>
                    </a:lnTo>
                    <a:lnTo>
                      <a:pt x="44" y="13"/>
                    </a:lnTo>
                    <a:lnTo>
                      <a:pt x="39" y="48"/>
                    </a:lnTo>
                    <a:lnTo>
                      <a:pt x="0" y="69"/>
                    </a:lnTo>
                    <a:close/>
                  </a:path>
                </a:pathLst>
              </a:custGeom>
              <a:solidFill>
                <a:srgbClr val="DDDDDD"/>
              </a:solidFill>
              <a:ln w="3175">
                <a:solidFill>
                  <a:schemeClr val="bg1"/>
                </a:solidFill>
                <a:round/>
                <a:headEnd/>
                <a:tailEnd/>
              </a:ln>
            </p:spPr>
            <p:txBody>
              <a:bodyPr/>
              <a:lstStyle/>
              <a:p>
                <a:endParaRPr lang="en-GB"/>
              </a:p>
            </p:txBody>
          </p:sp>
          <p:sp>
            <p:nvSpPr>
              <p:cNvPr id="61628" name="Freeform 105"/>
              <p:cNvSpPr>
                <a:spLocks/>
              </p:cNvSpPr>
              <p:nvPr/>
            </p:nvSpPr>
            <p:spPr bwMode="gray">
              <a:xfrm>
                <a:off x="2798" y="1878"/>
                <a:ext cx="7" cy="15"/>
              </a:xfrm>
              <a:custGeom>
                <a:avLst/>
                <a:gdLst>
                  <a:gd name="T0" fmla="*/ 0 w 8"/>
                  <a:gd name="T1" fmla="*/ 2147483646 h 13"/>
                  <a:gd name="T2" fmla="*/ 0 w 8"/>
                  <a:gd name="T3" fmla="*/ 2147483646 h 13"/>
                  <a:gd name="T4" fmla="*/ 20054202 w 8"/>
                  <a:gd name="T5" fmla="*/ 0 h 13"/>
                  <a:gd name="T6" fmla="*/ 20054202 w 8"/>
                  <a:gd name="T7" fmla="*/ 2147483646 h 13"/>
                  <a:gd name="T8" fmla="*/ 0 w 8"/>
                  <a:gd name="T9" fmla="*/ 2147483646 h 13"/>
                  <a:gd name="T10" fmla="*/ 0 60000 65536"/>
                  <a:gd name="T11" fmla="*/ 0 60000 65536"/>
                  <a:gd name="T12" fmla="*/ 0 60000 65536"/>
                  <a:gd name="T13" fmla="*/ 0 60000 65536"/>
                  <a:gd name="T14" fmla="*/ 0 60000 65536"/>
                  <a:gd name="T15" fmla="*/ 0 w 8"/>
                  <a:gd name="T16" fmla="*/ 0 h 13"/>
                  <a:gd name="T17" fmla="*/ 8 w 8"/>
                  <a:gd name="T18" fmla="*/ 13 h 13"/>
                </a:gdLst>
                <a:ahLst/>
                <a:cxnLst>
                  <a:cxn ang="T10">
                    <a:pos x="T0" y="T1"/>
                  </a:cxn>
                  <a:cxn ang="T11">
                    <a:pos x="T2" y="T3"/>
                  </a:cxn>
                  <a:cxn ang="T12">
                    <a:pos x="T4" y="T5"/>
                  </a:cxn>
                  <a:cxn ang="T13">
                    <a:pos x="T6" y="T7"/>
                  </a:cxn>
                  <a:cxn ang="T14">
                    <a:pos x="T8" y="T9"/>
                  </a:cxn>
                </a:cxnLst>
                <a:rect l="T15" t="T16" r="T17" b="T18"/>
                <a:pathLst>
                  <a:path w="8" h="13">
                    <a:moveTo>
                      <a:pt x="0" y="11"/>
                    </a:moveTo>
                    <a:lnTo>
                      <a:pt x="0" y="11"/>
                    </a:lnTo>
                    <a:lnTo>
                      <a:pt x="5" y="0"/>
                    </a:lnTo>
                    <a:lnTo>
                      <a:pt x="8" y="13"/>
                    </a:lnTo>
                    <a:lnTo>
                      <a:pt x="0" y="11"/>
                    </a:lnTo>
                    <a:close/>
                  </a:path>
                </a:pathLst>
              </a:custGeom>
              <a:solidFill>
                <a:srgbClr val="DDDDDD"/>
              </a:solidFill>
              <a:ln w="3175">
                <a:solidFill>
                  <a:schemeClr val="bg1"/>
                </a:solidFill>
                <a:round/>
                <a:headEnd/>
                <a:tailEnd/>
              </a:ln>
            </p:spPr>
            <p:txBody>
              <a:bodyPr/>
              <a:lstStyle/>
              <a:p>
                <a:endParaRPr lang="en-GB"/>
              </a:p>
            </p:txBody>
          </p:sp>
          <p:sp>
            <p:nvSpPr>
              <p:cNvPr id="61629" name="Freeform 106"/>
              <p:cNvSpPr>
                <a:spLocks/>
              </p:cNvSpPr>
              <p:nvPr/>
            </p:nvSpPr>
            <p:spPr bwMode="gray">
              <a:xfrm>
                <a:off x="930" y="2249"/>
                <a:ext cx="458" cy="342"/>
              </a:xfrm>
              <a:custGeom>
                <a:avLst/>
                <a:gdLst>
                  <a:gd name="T0" fmla="*/ 0 w 467"/>
                  <a:gd name="T1" fmla="*/ 2147483646 h 297"/>
                  <a:gd name="T2" fmla="*/ 0 w 467"/>
                  <a:gd name="T3" fmla="*/ 2147483646 h 297"/>
                  <a:gd name="T4" fmla="*/ 1086743536 w 467"/>
                  <a:gd name="T5" fmla="*/ 2147483646 h 297"/>
                  <a:gd name="T6" fmla="*/ 1086743536 w 467"/>
                  <a:gd name="T7" fmla="*/ 2147483646 h 297"/>
                  <a:gd name="T8" fmla="*/ 1086743536 w 467"/>
                  <a:gd name="T9" fmla="*/ 2147483646 h 297"/>
                  <a:gd name="T10" fmla="*/ 1086743536 w 467"/>
                  <a:gd name="T11" fmla="*/ 2147483646 h 297"/>
                  <a:gd name="T12" fmla="*/ 1086743536 w 467"/>
                  <a:gd name="T13" fmla="*/ 2147483646 h 297"/>
                  <a:gd name="T14" fmla="*/ 1086743536 w 467"/>
                  <a:gd name="T15" fmla="*/ 2147483646 h 297"/>
                  <a:gd name="T16" fmla="*/ 1086743536 w 467"/>
                  <a:gd name="T17" fmla="*/ 2147483646 h 297"/>
                  <a:gd name="T18" fmla="*/ 1086743536 w 467"/>
                  <a:gd name="T19" fmla="*/ 2147483646 h 297"/>
                  <a:gd name="T20" fmla="*/ 1086743536 w 467"/>
                  <a:gd name="T21" fmla="*/ 2147483646 h 297"/>
                  <a:gd name="T22" fmla="*/ 1086743536 w 467"/>
                  <a:gd name="T23" fmla="*/ 2147483646 h 297"/>
                  <a:gd name="T24" fmla="*/ 1086743536 w 467"/>
                  <a:gd name="T25" fmla="*/ 2147483646 h 297"/>
                  <a:gd name="T26" fmla="*/ 1086743536 w 467"/>
                  <a:gd name="T27" fmla="*/ 2147483646 h 297"/>
                  <a:gd name="T28" fmla="*/ 1086743536 w 467"/>
                  <a:gd name="T29" fmla="*/ 2147483646 h 297"/>
                  <a:gd name="T30" fmla="*/ 1086743536 w 467"/>
                  <a:gd name="T31" fmla="*/ 2147483646 h 297"/>
                  <a:gd name="T32" fmla="*/ 1086743536 w 467"/>
                  <a:gd name="T33" fmla="*/ 2147483646 h 297"/>
                  <a:gd name="T34" fmla="*/ 1086743536 w 467"/>
                  <a:gd name="T35" fmla="*/ 2147483646 h 297"/>
                  <a:gd name="T36" fmla="*/ 1086743536 w 467"/>
                  <a:gd name="T37" fmla="*/ 2147483646 h 297"/>
                  <a:gd name="T38" fmla="*/ 1086743536 w 467"/>
                  <a:gd name="T39" fmla="*/ 2147483646 h 297"/>
                  <a:gd name="T40" fmla="*/ 1086743536 w 467"/>
                  <a:gd name="T41" fmla="*/ 2147483646 h 297"/>
                  <a:gd name="T42" fmla="*/ 1086743536 w 467"/>
                  <a:gd name="T43" fmla="*/ 2147483646 h 297"/>
                  <a:gd name="T44" fmla="*/ 1086743536 w 467"/>
                  <a:gd name="T45" fmla="*/ 2147483646 h 297"/>
                  <a:gd name="T46" fmla="*/ 1086743536 w 467"/>
                  <a:gd name="T47" fmla="*/ 2147483646 h 297"/>
                  <a:gd name="T48" fmla="*/ 1086743536 w 467"/>
                  <a:gd name="T49" fmla="*/ 2147483646 h 297"/>
                  <a:gd name="T50" fmla="*/ 1086743536 w 467"/>
                  <a:gd name="T51" fmla="*/ 2147483646 h 297"/>
                  <a:gd name="T52" fmla="*/ 1086743536 w 467"/>
                  <a:gd name="T53" fmla="*/ 2147483646 h 297"/>
                  <a:gd name="T54" fmla="*/ 1086743536 w 467"/>
                  <a:gd name="T55" fmla="*/ 2147483646 h 297"/>
                  <a:gd name="T56" fmla="*/ 1086743536 w 467"/>
                  <a:gd name="T57" fmla="*/ 2147483646 h 297"/>
                  <a:gd name="T58" fmla="*/ 1086743536 w 467"/>
                  <a:gd name="T59" fmla="*/ 2147483646 h 297"/>
                  <a:gd name="T60" fmla="*/ 1086743536 w 467"/>
                  <a:gd name="T61" fmla="*/ 2147483646 h 297"/>
                  <a:gd name="T62" fmla="*/ 1086743536 w 467"/>
                  <a:gd name="T63" fmla="*/ 2147483646 h 297"/>
                  <a:gd name="T64" fmla="*/ 1086743536 w 467"/>
                  <a:gd name="T65" fmla="*/ 2147483646 h 297"/>
                  <a:gd name="T66" fmla="*/ 1086743536 w 467"/>
                  <a:gd name="T67" fmla="*/ 2147483646 h 297"/>
                  <a:gd name="T68" fmla="*/ 1086743536 w 467"/>
                  <a:gd name="T69" fmla="*/ 2147483646 h 297"/>
                  <a:gd name="T70" fmla="*/ 1086743536 w 467"/>
                  <a:gd name="T71" fmla="*/ 2147483646 h 297"/>
                  <a:gd name="T72" fmla="*/ 1086743536 w 467"/>
                  <a:gd name="T73" fmla="*/ 2147483646 h 297"/>
                  <a:gd name="T74" fmla="*/ 1086743536 w 467"/>
                  <a:gd name="T75" fmla="*/ 2147483646 h 297"/>
                  <a:gd name="T76" fmla="*/ 1086743536 w 467"/>
                  <a:gd name="T77" fmla="*/ 2147483646 h 297"/>
                  <a:gd name="T78" fmla="*/ 1086743536 w 467"/>
                  <a:gd name="T79" fmla="*/ 2147483646 h 297"/>
                  <a:gd name="T80" fmla="*/ 1086743536 w 467"/>
                  <a:gd name="T81" fmla="*/ 2147483646 h 297"/>
                  <a:gd name="T82" fmla="*/ 1086743536 w 467"/>
                  <a:gd name="T83" fmla="*/ 2147483646 h 297"/>
                  <a:gd name="T84" fmla="*/ 1086743536 w 467"/>
                  <a:gd name="T85" fmla="*/ 2147483646 h 297"/>
                  <a:gd name="T86" fmla="*/ 1086743536 w 467"/>
                  <a:gd name="T87" fmla="*/ 2147483646 h 297"/>
                  <a:gd name="T88" fmla="*/ 1086743536 w 467"/>
                  <a:gd name="T89" fmla="*/ 2147483646 h 297"/>
                  <a:gd name="T90" fmla="*/ 1086743536 w 467"/>
                  <a:gd name="T91" fmla="*/ 0 h 297"/>
                  <a:gd name="T92" fmla="*/ 0 w 467"/>
                  <a:gd name="T93" fmla="*/ 2147483646 h 29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67"/>
                  <a:gd name="T142" fmla="*/ 0 h 297"/>
                  <a:gd name="T143" fmla="*/ 467 w 467"/>
                  <a:gd name="T144" fmla="*/ 297 h 29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67" h="297">
                    <a:moveTo>
                      <a:pt x="0" y="3"/>
                    </a:moveTo>
                    <a:lnTo>
                      <a:pt x="0" y="3"/>
                    </a:lnTo>
                    <a:lnTo>
                      <a:pt x="23" y="52"/>
                    </a:lnTo>
                    <a:lnTo>
                      <a:pt x="48" y="73"/>
                    </a:lnTo>
                    <a:lnTo>
                      <a:pt x="47" y="86"/>
                    </a:lnTo>
                    <a:lnTo>
                      <a:pt x="33" y="88"/>
                    </a:lnTo>
                    <a:lnTo>
                      <a:pt x="62" y="98"/>
                    </a:lnTo>
                    <a:lnTo>
                      <a:pt x="78" y="119"/>
                    </a:lnTo>
                    <a:lnTo>
                      <a:pt x="77" y="136"/>
                    </a:lnTo>
                    <a:lnTo>
                      <a:pt x="110" y="165"/>
                    </a:lnTo>
                    <a:lnTo>
                      <a:pt x="118" y="156"/>
                    </a:lnTo>
                    <a:lnTo>
                      <a:pt x="39" y="44"/>
                    </a:lnTo>
                    <a:lnTo>
                      <a:pt x="34" y="13"/>
                    </a:lnTo>
                    <a:lnTo>
                      <a:pt x="51" y="22"/>
                    </a:lnTo>
                    <a:lnTo>
                      <a:pt x="81" y="70"/>
                    </a:lnTo>
                    <a:lnTo>
                      <a:pt x="122" y="107"/>
                    </a:lnTo>
                    <a:lnTo>
                      <a:pt x="121" y="121"/>
                    </a:lnTo>
                    <a:lnTo>
                      <a:pt x="179" y="170"/>
                    </a:lnTo>
                    <a:lnTo>
                      <a:pt x="185" y="191"/>
                    </a:lnTo>
                    <a:lnTo>
                      <a:pt x="179" y="205"/>
                    </a:lnTo>
                    <a:lnTo>
                      <a:pt x="192" y="224"/>
                    </a:lnTo>
                    <a:lnTo>
                      <a:pt x="303" y="276"/>
                    </a:lnTo>
                    <a:lnTo>
                      <a:pt x="351" y="272"/>
                    </a:lnTo>
                    <a:lnTo>
                      <a:pt x="382" y="297"/>
                    </a:lnTo>
                    <a:lnTo>
                      <a:pt x="396" y="273"/>
                    </a:lnTo>
                    <a:lnTo>
                      <a:pt x="411" y="272"/>
                    </a:lnTo>
                    <a:lnTo>
                      <a:pt x="396" y="253"/>
                    </a:lnTo>
                    <a:lnTo>
                      <a:pt x="431" y="244"/>
                    </a:lnTo>
                    <a:lnTo>
                      <a:pt x="443" y="235"/>
                    </a:lnTo>
                    <a:lnTo>
                      <a:pt x="448" y="230"/>
                    </a:lnTo>
                    <a:lnTo>
                      <a:pt x="452" y="242"/>
                    </a:lnTo>
                    <a:lnTo>
                      <a:pt x="467" y="191"/>
                    </a:lnTo>
                    <a:lnTo>
                      <a:pt x="447" y="184"/>
                    </a:lnTo>
                    <a:lnTo>
                      <a:pt x="412" y="191"/>
                    </a:lnTo>
                    <a:lnTo>
                      <a:pt x="394" y="235"/>
                    </a:lnTo>
                    <a:lnTo>
                      <a:pt x="349" y="240"/>
                    </a:lnTo>
                    <a:lnTo>
                      <a:pt x="330" y="228"/>
                    </a:lnTo>
                    <a:lnTo>
                      <a:pt x="300" y="176"/>
                    </a:lnTo>
                    <a:lnTo>
                      <a:pt x="299" y="136"/>
                    </a:lnTo>
                    <a:lnTo>
                      <a:pt x="310" y="116"/>
                    </a:lnTo>
                    <a:lnTo>
                      <a:pt x="278" y="106"/>
                    </a:lnTo>
                    <a:lnTo>
                      <a:pt x="240" y="51"/>
                    </a:lnTo>
                    <a:lnTo>
                      <a:pt x="207" y="63"/>
                    </a:lnTo>
                    <a:lnTo>
                      <a:pt x="164" y="17"/>
                    </a:lnTo>
                    <a:lnTo>
                      <a:pt x="94" y="25"/>
                    </a:lnTo>
                    <a:lnTo>
                      <a:pt x="36" y="0"/>
                    </a:lnTo>
                    <a:lnTo>
                      <a:pt x="0" y="3"/>
                    </a:lnTo>
                    <a:close/>
                  </a:path>
                </a:pathLst>
              </a:custGeom>
              <a:solidFill>
                <a:srgbClr val="DDDDDD"/>
              </a:solidFill>
              <a:ln w="3175">
                <a:solidFill>
                  <a:schemeClr val="bg1"/>
                </a:solidFill>
                <a:round/>
                <a:headEnd/>
                <a:tailEnd/>
              </a:ln>
            </p:spPr>
            <p:txBody>
              <a:bodyPr/>
              <a:lstStyle/>
              <a:p>
                <a:endParaRPr lang="en-GB"/>
              </a:p>
            </p:txBody>
          </p:sp>
          <p:sp>
            <p:nvSpPr>
              <p:cNvPr id="61630" name="Freeform 107"/>
              <p:cNvSpPr>
                <a:spLocks/>
              </p:cNvSpPr>
              <p:nvPr/>
            </p:nvSpPr>
            <p:spPr bwMode="gray">
              <a:xfrm>
                <a:off x="3501" y="2400"/>
                <a:ext cx="116" cy="155"/>
              </a:xfrm>
              <a:custGeom>
                <a:avLst/>
                <a:gdLst>
                  <a:gd name="T0" fmla="*/ 0 w 118"/>
                  <a:gd name="T1" fmla="*/ 2147483646 h 135"/>
                  <a:gd name="T2" fmla="*/ 0 w 118"/>
                  <a:gd name="T3" fmla="*/ 2147483646 h 135"/>
                  <a:gd name="T4" fmla="*/ 1180554066 w 118"/>
                  <a:gd name="T5" fmla="*/ 2147483646 h 135"/>
                  <a:gd name="T6" fmla="*/ 1180554066 w 118"/>
                  <a:gd name="T7" fmla="*/ 2147483646 h 135"/>
                  <a:gd name="T8" fmla="*/ 1180554066 w 118"/>
                  <a:gd name="T9" fmla="*/ 2147483646 h 135"/>
                  <a:gd name="T10" fmla="*/ 1180554066 w 118"/>
                  <a:gd name="T11" fmla="*/ 2147483646 h 135"/>
                  <a:gd name="T12" fmla="*/ 1180554066 w 118"/>
                  <a:gd name="T13" fmla="*/ 2147483646 h 135"/>
                  <a:gd name="T14" fmla="*/ 1180554066 w 118"/>
                  <a:gd name="T15" fmla="*/ 2147483646 h 135"/>
                  <a:gd name="T16" fmla="*/ 1180554066 w 118"/>
                  <a:gd name="T17" fmla="*/ 2147483646 h 135"/>
                  <a:gd name="T18" fmla="*/ 1180554066 w 118"/>
                  <a:gd name="T19" fmla="*/ 0 h 135"/>
                  <a:gd name="T20" fmla="*/ 1180554066 w 118"/>
                  <a:gd name="T21" fmla="*/ 2147483646 h 135"/>
                  <a:gd name="T22" fmla="*/ 1180554066 w 118"/>
                  <a:gd name="T23" fmla="*/ 2147483646 h 135"/>
                  <a:gd name="T24" fmla="*/ 1180554066 w 118"/>
                  <a:gd name="T25" fmla="*/ 2147483646 h 135"/>
                  <a:gd name="T26" fmla="*/ 1180554066 w 118"/>
                  <a:gd name="T27" fmla="*/ 2147483646 h 135"/>
                  <a:gd name="T28" fmla="*/ 1180554066 w 118"/>
                  <a:gd name="T29" fmla="*/ 2147483646 h 135"/>
                  <a:gd name="T30" fmla="*/ 0 w 118"/>
                  <a:gd name="T31" fmla="*/ 2147483646 h 13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8"/>
                  <a:gd name="T49" fmla="*/ 0 h 135"/>
                  <a:gd name="T50" fmla="*/ 118 w 118"/>
                  <a:gd name="T51" fmla="*/ 135 h 13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8" h="135">
                    <a:moveTo>
                      <a:pt x="0" y="95"/>
                    </a:moveTo>
                    <a:lnTo>
                      <a:pt x="0" y="95"/>
                    </a:lnTo>
                    <a:lnTo>
                      <a:pt x="16" y="135"/>
                    </a:lnTo>
                    <a:lnTo>
                      <a:pt x="43" y="127"/>
                    </a:lnTo>
                    <a:lnTo>
                      <a:pt x="88" y="95"/>
                    </a:lnTo>
                    <a:lnTo>
                      <a:pt x="88" y="79"/>
                    </a:lnTo>
                    <a:lnTo>
                      <a:pt x="116" y="50"/>
                    </a:lnTo>
                    <a:lnTo>
                      <a:pt x="118" y="40"/>
                    </a:lnTo>
                    <a:lnTo>
                      <a:pt x="102" y="23"/>
                    </a:lnTo>
                    <a:lnTo>
                      <a:pt x="67" y="0"/>
                    </a:lnTo>
                    <a:lnTo>
                      <a:pt x="56" y="2"/>
                    </a:lnTo>
                    <a:lnTo>
                      <a:pt x="61" y="14"/>
                    </a:lnTo>
                    <a:lnTo>
                      <a:pt x="49" y="36"/>
                    </a:lnTo>
                    <a:lnTo>
                      <a:pt x="56" y="48"/>
                    </a:lnTo>
                    <a:lnTo>
                      <a:pt x="44" y="79"/>
                    </a:lnTo>
                    <a:lnTo>
                      <a:pt x="0" y="95"/>
                    </a:lnTo>
                    <a:close/>
                  </a:path>
                </a:pathLst>
              </a:custGeom>
              <a:solidFill>
                <a:srgbClr val="DDDDDD"/>
              </a:solidFill>
              <a:ln w="3175">
                <a:solidFill>
                  <a:schemeClr val="bg1"/>
                </a:solidFill>
                <a:round/>
                <a:headEnd/>
                <a:tailEnd/>
              </a:ln>
            </p:spPr>
            <p:txBody>
              <a:bodyPr/>
              <a:lstStyle/>
              <a:p>
                <a:endParaRPr lang="en-GB"/>
              </a:p>
            </p:txBody>
          </p:sp>
          <p:sp>
            <p:nvSpPr>
              <p:cNvPr id="61631" name="Freeform 108"/>
              <p:cNvSpPr>
                <a:spLocks/>
              </p:cNvSpPr>
              <p:nvPr/>
            </p:nvSpPr>
            <p:spPr bwMode="gray">
              <a:xfrm>
                <a:off x="5239" y="3611"/>
                <a:ext cx="119" cy="126"/>
              </a:xfrm>
              <a:custGeom>
                <a:avLst/>
                <a:gdLst>
                  <a:gd name="T0" fmla="*/ 0 w 120"/>
                  <a:gd name="T1" fmla="*/ 2147483646 h 111"/>
                  <a:gd name="T2" fmla="*/ 0 w 120"/>
                  <a:gd name="T3" fmla="*/ 2147483646 h 111"/>
                  <a:gd name="T4" fmla="*/ 1602234798 w 120"/>
                  <a:gd name="T5" fmla="*/ 2147483646 h 111"/>
                  <a:gd name="T6" fmla="*/ 1602234798 w 120"/>
                  <a:gd name="T7" fmla="*/ 2147483646 h 111"/>
                  <a:gd name="T8" fmla="*/ 1602234798 w 120"/>
                  <a:gd name="T9" fmla="*/ 0 h 111"/>
                  <a:gd name="T10" fmla="*/ 1602234798 w 120"/>
                  <a:gd name="T11" fmla="*/ 2147483646 h 111"/>
                  <a:gd name="T12" fmla="*/ 1602234798 w 120"/>
                  <a:gd name="T13" fmla="*/ 2147483646 h 111"/>
                  <a:gd name="T14" fmla="*/ 1602234798 w 120"/>
                  <a:gd name="T15" fmla="*/ 2147483646 h 111"/>
                  <a:gd name="T16" fmla="*/ 1602234798 w 120"/>
                  <a:gd name="T17" fmla="*/ 2147483646 h 111"/>
                  <a:gd name="T18" fmla="*/ 1602234798 w 120"/>
                  <a:gd name="T19" fmla="*/ 2147483646 h 111"/>
                  <a:gd name="T20" fmla="*/ 1602234798 w 120"/>
                  <a:gd name="T21" fmla="*/ 2147483646 h 111"/>
                  <a:gd name="T22" fmla="*/ 1602234798 w 120"/>
                  <a:gd name="T23" fmla="*/ 2147483646 h 111"/>
                  <a:gd name="T24" fmla="*/ 1602234798 w 120"/>
                  <a:gd name="T25" fmla="*/ 2147483646 h 111"/>
                  <a:gd name="T26" fmla="*/ 0 w 120"/>
                  <a:gd name="T27" fmla="*/ 2147483646 h 1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0"/>
                  <a:gd name="T43" fmla="*/ 0 h 111"/>
                  <a:gd name="T44" fmla="*/ 120 w 120"/>
                  <a:gd name="T45" fmla="*/ 111 h 1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0" h="111">
                    <a:moveTo>
                      <a:pt x="0" y="97"/>
                    </a:moveTo>
                    <a:lnTo>
                      <a:pt x="0" y="97"/>
                    </a:lnTo>
                    <a:lnTo>
                      <a:pt x="26" y="63"/>
                    </a:lnTo>
                    <a:lnTo>
                      <a:pt x="69" y="38"/>
                    </a:lnTo>
                    <a:lnTo>
                      <a:pt x="92" y="0"/>
                    </a:lnTo>
                    <a:lnTo>
                      <a:pt x="104" y="11"/>
                    </a:lnTo>
                    <a:lnTo>
                      <a:pt x="119" y="6"/>
                    </a:lnTo>
                    <a:lnTo>
                      <a:pt x="120" y="19"/>
                    </a:lnTo>
                    <a:lnTo>
                      <a:pt x="98" y="46"/>
                    </a:lnTo>
                    <a:lnTo>
                      <a:pt x="103" y="58"/>
                    </a:lnTo>
                    <a:lnTo>
                      <a:pt x="77" y="62"/>
                    </a:lnTo>
                    <a:lnTo>
                      <a:pt x="66" y="100"/>
                    </a:lnTo>
                    <a:lnTo>
                      <a:pt x="38" y="111"/>
                    </a:lnTo>
                    <a:lnTo>
                      <a:pt x="0" y="97"/>
                    </a:lnTo>
                    <a:close/>
                  </a:path>
                </a:pathLst>
              </a:custGeom>
              <a:solidFill>
                <a:srgbClr val="DDDDDD"/>
              </a:solidFill>
              <a:ln w="3175">
                <a:solidFill>
                  <a:schemeClr val="bg1"/>
                </a:solidFill>
                <a:round/>
                <a:headEnd/>
                <a:tailEnd/>
              </a:ln>
            </p:spPr>
            <p:txBody>
              <a:bodyPr/>
              <a:lstStyle/>
              <a:p>
                <a:endParaRPr lang="en-GB"/>
              </a:p>
            </p:txBody>
          </p:sp>
          <p:sp>
            <p:nvSpPr>
              <p:cNvPr id="61632" name="Freeform 109"/>
              <p:cNvSpPr>
                <a:spLocks/>
              </p:cNvSpPr>
              <p:nvPr/>
            </p:nvSpPr>
            <p:spPr bwMode="gray">
              <a:xfrm>
                <a:off x="5334" y="3483"/>
                <a:ext cx="87" cy="142"/>
              </a:xfrm>
              <a:custGeom>
                <a:avLst/>
                <a:gdLst>
                  <a:gd name="T0" fmla="*/ 0 w 90"/>
                  <a:gd name="T1" fmla="*/ 0 h 124"/>
                  <a:gd name="T2" fmla="*/ 0 w 90"/>
                  <a:gd name="T3" fmla="*/ 0 h 124"/>
                  <a:gd name="T4" fmla="*/ 655557678 w 90"/>
                  <a:gd name="T5" fmla="*/ 2147483646 h 124"/>
                  <a:gd name="T6" fmla="*/ 655557678 w 90"/>
                  <a:gd name="T7" fmla="*/ 2147483646 h 124"/>
                  <a:gd name="T8" fmla="*/ 655557678 w 90"/>
                  <a:gd name="T9" fmla="*/ 2147483646 h 124"/>
                  <a:gd name="T10" fmla="*/ 655557678 w 90"/>
                  <a:gd name="T11" fmla="*/ 2147483646 h 124"/>
                  <a:gd name="T12" fmla="*/ 655557678 w 90"/>
                  <a:gd name="T13" fmla="*/ 2147483646 h 124"/>
                  <a:gd name="T14" fmla="*/ 655557678 w 90"/>
                  <a:gd name="T15" fmla="*/ 2147483646 h 124"/>
                  <a:gd name="T16" fmla="*/ 655557678 w 90"/>
                  <a:gd name="T17" fmla="*/ 2147483646 h 124"/>
                  <a:gd name="T18" fmla="*/ 655557678 w 90"/>
                  <a:gd name="T19" fmla="*/ 2147483646 h 124"/>
                  <a:gd name="T20" fmla="*/ 655557678 w 90"/>
                  <a:gd name="T21" fmla="*/ 2147483646 h 124"/>
                  <a:gd name="T22" fmla="*/ 655557678 w 90"/>
                  <a:gd name="T23" fmla="*/ 2147483646 h 124"/>
                  <a:gd name="T24" fmla="*/ 655557678 w 90"/>
                  <a:gd name="T25" fmla="*/ 2147483646 h 124"/>
                  <a:gd name="T26" fmla="*/ 655557678 w 90"/>
                  <a:gd name="T27" fmla="*/ 2147483646 h 124"/>
                  <a:gd name="T28" fmla="*/ 655557678 w 90"/>
                  <a:gd name="T29" fmla="*/ 2147483646 h 124"/>
                  <a:gd name="T30" fmla="*/ 655557678 w 90"/>
                  <a:gd name="T31" fmla="*/ 2147483646 h 124"/>
                  <a:gd name="T32" fmla="*/ 0 w 90"/>
                  <a:gd name="T33" fmla="*/ 0 h 1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90"/>
                  <a:gd name="T52" fmla="*/ 0 h 124"/>
                  <a:gd name="T53" fmla="*/ 90 w 90"/>
                  <a:gd name="T54" fmla="*/ 124 h 1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90" h="124">
                    <a:moveTo>
                      <a:pt x="0" y="0"/>
                    </a:moveTo>
                    <a:lnTo>
                      <a:pt x="0" y="0"/>
                    </a:lnTo>
                    <a:lnTo>
                      <a:pt x="24" y="14"/>
                    </a:lnTo>
                    <a:lnTo>
                      <a:pt x="31" y="41"/>
                    </a:lnTo>
                    <a:lnTo>
                      <a:pt x="41" y="49"/>
                    </a:lnTo>
                    <a:lnTo>
                      <a:pt x="48" y="38"/>
                    </a:lnTo>
                    <a:lnTo>
                      <a:pt x="52" y="57"/>
                    </a:lnTo>
                    <a:lnTo>
                      <a:pt x="90" y="57"/>
                    </a:lnTo>
                    <a:lnTo>
                      <a:pt x="82" y="84"/>
                    </a:lnTo>
                    <a:lnTo>
                      <a:pt x="63" y="87"/>
                    </a:lnTo>
                    <a:lnTo>
                      <a:pt x="48" y="123"/>
                    </a:lnTo>
                    <a:lnTo>
                      <a:pt x="31" y="124"/>
                    </a:lnTo>
                    <a:lnTo>
                      <a:pt x="38" y="111"/>
                    </a:lnTo>
                    <a:lnTo>
                      <a:pt x="17" y="85"/>
                    </a:lnTo>
                    <a:lnTo>
                      <a:pt x="35" y="64"/>
                    </a:lnTo>
                    <a:lnTo>
                      <a:pt x="31" y="45"/>
                    </a:lnTo>
                    <a:lnTo>
                      <a:pt x="0" y="0"/>
                    </a:lnTo>
                    <a:close/>
                  </a:path>
                </a:pathLst>
              </a:custGeom>
              <a:solidFill>
                <a:srgbClr val="DDDDDD"/>
              </a:solidFill>
              <a:ln w="3175">
                <a:solidFill>
                  <a:schemeClr val="bg1"/>
                </a:solidFill>
                <a:round/>
                <a:headEnd/>
                <a:tailEnd/>
              </a:ln>
            </p:spPr>
            <p:txBody>
              <a:bodyPr/>
              <a:lstStyle/>
              <a:p>
                <a:endParaRPr lang="en-GB"/>
              </a:p>
            </p:txBody>
          </p:sp>
          <p:sp>
            <p:nvSpPr>
              <p:cNvPr id="61633" name="Freeform 110"/>
              <p:cNvSpPr>
                <a:spLocks/>
              </p:cNvSpPr>
              <p:nvPr/>
            </p:nvSpPr>
            <p:spPr bwMode="gray">
              <a:xfrm>
                <a:off x="1446" y="2678"/>
                <a:ext cx="86" cy="45"/>
              </a:xfrm>
              <a:custGeom>
                <a:avLst/>
                <a:gdLst>
                  <a:gd name="T0" fmla="*/ 0 w 87"/>
                  <a:gd name="T1" fmla="*/ 2147483646 h 39"/>
                  <a:gd name="T2" fmla="*/ 0 w 87"/>
                  <a:gd name="T3" fmla="*/ 2147483646 h 39"/>
                  <a:gd name="T4" fmla="*/ 1432837113 w 87"/>
                  <a:gd name="T5" fmla="*/ 0 h 39"/>
                  <a:gd name="T6" fmla="*/ 1432837113 w 87"/>
                  <a:gd name="T7" fmla="*/ 2147483646 h 39"/>
                  <a:gd name="T8" fmla="*/ 1432837113 w 87"/>
                  <a:gd name="T9" fmla="*/ 2147483646 h 39"/>
                  <a:gd name="T10" fmla="*/ 1432837113 w 87"/>
                  <a:gd name="T11" fmla="*/ 2147483646 h 39"/>
                  <a:gd name="T12" fmla="*/ 1432837113 w 87"/>
                  <a:gd name="T13" fmla="*/ 2147483646 h 39"/>
                  <a:gd name="T14" fmla="*/ 1432837113 w 87"/>
                  <a:gd name="T15" fmla="*/ 2147483646 h 39"/>
                  <a:gd name="T16" fmla="*/ 1432837113 w 87"/>
                  <a:gd name="T17" fmla="*/ 2147483646 h 39"/>
                  <a:gd name="T18" fmla="*/ 1432837113 w 87"/>
                  <a:gd name="T19" fmla="*/ 2147483646 h 39"/>
                  <a:gd name="T20" fmla="*/ 1432837113 w 87"/>
                  <a:gd name="T21" fmla="*/ 2147483646 h 39"/>
                  <a:gd name="T22" fmla="*/ 1432837113 w 87"/>
                  <a:gd name="T23" fmla="*/ 2147483646 h 39"/>
                  <a:gd name="T24" fmla="*/ 0 w 87"/>
                  <a:gd name="T25" fmla="*/ 2147483646 h 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7"/>
                  <a:gd name="T40" fmla="*/ 0 h 39"/>
                  <a:gd name="T41" fmla="*/ 87 w 87"/>
                  <a:gd name="T42" fmla="*/ 39 h 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7" h="39">
                    <a:moveTo>
                      <a:pt x="0" y="21"/>
                    </a:moveTo>
                    <a:lnTo>
                      <a:pt x="0" y="21"/>
                    </a:lnTo>
                    <a:lnTo>
                      <a:pt x="8" y="0"/>
                    </a:lnTo>
                    <a:lnTo>
                      <a:pt x="25" y="12"/>
                    </a:lnTo>
                    <a:lnTo>
                      <a:pt x="59" y="1"/>
                    </a:lnTo>
                    <a:lnTo>
                      <a:pt x="87" y="16"/>
                    </a:lnTo>
                    <a:lnTo>
                      <a:pt x="79" y="38"/>
                    </a:lnTo>
                    <a:lnTo>
                      <a:pt x="76" y="19"/>
                    </a:lnTo>
                    <a:lnTo>
                      <a:pt x="59" y="12"/>
                    </a:lnTo>
                    <a:lnTo>
                      <a:pt x="40" y="24"/>
                    </a:lnTo>
                    <a:lnTo>
                      <a:pt x="45" y="35"/>
                    </a:lnTo>
                    <a:lnTo>
                      <a:pt x="37" y="39"/>
                    </a:lnTo>
                    <a:lnTo>
                      <a:pt x="0" y="21"/>
                    </a:lnTo>
                    <a:close/>
                  </a:path>
                </a:pathLst>
              </a:custGeom>
              <a:solidFill>
                <a:srgbClr val="DDDDDD"/>
              </a:solidFill>
              <a:ln w="3175">
                <a:solidFill>
                  <a:schemeClr val="bg1"/>
                </a:solidFill>
                <a:round/>
                <a:headEnd/>
                <a:tailEnd/>
              </a:ln>
            </p:spPr>
            <p:txBody>
              <a:bodyPr/>
              <a:lstStyle/>
              <a:p>
                <a:endParaRPr lang="en-GB"/>
              </a:p>
            </p:txBody>
          </p:sp>
          <p:sp>
            <p:nvSpPr>
              <p:cNvPr id="61634" name="Freeform 111"/>
              <p:cNvSpPr>
                <a:spLocks/>
              </p:cNvSpPr>
              <p:nvPr/>
            </p:nvSpPr>
            <p:spPr bwMode="gray">
              <a:xfrm>
                <a:off x="4855" y="2894"/>
                <a:ext cx="151" cy="139"/>
              </a:xfrm>
              <a:custGeom>
                <a:avLst/>
                <a:gdLst>
                  <a:gd name="T0" fmla="*/ 0 w 154"/>
                  <a:gd name="T1" fmla="*/ 0 h 121"/>
                  <a:gd name="T2" fmla="*/ 0 w 154"/>
                  <a:gd name="T3" fmla="*/ 0 h 121"/>
                  <a:gd name="T4" fmla="*/ 1078679941 w 154"/>
                  <a:gd name="T5" fmla="*/ 2147483646 h 121"/>
                  <a:gd name="T6" fmla="*/ 1078679941 w 154"/>
                  <a:gd name="T7" fmla="*/ 2147483646 h 121"/>
                  <a:gd name="T8" fmla="*/ 1078679941 w 154"/>
                  <a:gd name="T9" fmla="*/ 2147483646 h 121"/>
                  <a:gd name="T10" fmla="*/ 1078679941 w 154"/>
                  <a:gd name="T11" fmla="*/ 2147483646 h 121"/>
                  <a:gd name="T12" fmla="*/ 1078679941 w 154"/>
                  <a:gd name="T13" fmla="*/ 2147483646 h 121"/>
                  <a:gd name="T14" fmla="*/ 1078679941 w 154"/>
                  <a:gd name="T15" fmla="*/ 2147483646 h 121"/>
                  <a:gd name="T16" fmla="*/ 1078679941 w 154"/>
                  <a:gd name="T17" fmla="*/ 2147483646 h 121"/>
                  <a:gd name="T18" fmla="*/ 1078679941 w 154"/>
                  <a:gd name="T19" fmla="*/ 2147483646 h 121"/>
                  <a:gd name="T20" fmla="*/ 1078679941 w 154"/>
                  <a:gd name="T21" fmla="*/ 2147483646 h 121"/>
                  <a:gd name="T22" fmla="*/ 1078679941 w 154"/>
                  <a:gd name="T23" fmla="*/ 2147483646 h 121"/>
                  <a:gd name="T24" fmla="*/ 0 w 154"/>
                  <a:gd name="T25" fmla="*/ 0 h 1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4"/>
                  <a:gd name="T40" fmla="*/ 0 h 121"/>
                  <a:gd name="T41" fmla="*/ 154 w 154"/>
                  <a:gd name="T42" fmla="*/ 121 h 1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4" h="121">
                    <a:moveTo>
                      <a:pt x="0" y="0"/>
                    </a:moveTo>
                    <a:lnTo>
                      <a:pt x="0" y="0"/>
                    </a:lnTo>
                    <a:lnTo>
                      <a:pt x="3" y="101"/>
                    </a:lnTo>
                    <a:lnTo>
                      <a:pt x="28" y="105"/>
                    </a:lnTo>
                    <a:lnTo>
                      <a:pt x="52" y="77"/>
                    </a:lnTo>
                    <a:lnTo>
                      <a:pt x="80" y="89"/>
                    </a:lnTo>
                    <a:lnTo>
                      <a:pt x="105" y="116"/>
                    </a:lnTo>
                    <a:lnTo>
                      <a:pt x="154" y="121"/>
                    </a:lnTo>
                    <a:lnTo>
                      <a:pt x="99" y="77"/>
                    </a:lnTo>
                    <a:lnTo>
                      <a:pt x="102" y="54"/>
                    </a:lnTo>
                    <a:lnTo>
                      <a:pt x="76" y="47"/>
                    </a:lnTo>
                    <a:lnTo>
                      <a:pt x="51" y="20"/>
                    </a:lnTo>
                    <a:lnTo>
                      <a:pt x="0" y="0"/>
                    </a:lnTo>
                    <a:close/>
                  </a:path>
                </a:pathLst>
              </a:custGeom>
              <a:solidFill>
                <a:srgbClr val="DDDDDD"/>
              </a:solidFill>
              <a:ln w="3175">
                <a:solidFill>
                  <a:schemeClr val="bg1"/>
                </a:solidFill>
                <a:round/>
                <a:headEnd/>
                <a:tailEnd/>
              </a:ln>
            </p:spPr>
            <p:txBody>
              <a:bodyPr/>
              <a:lstStyle/>
              <a:p>
                <a:endParaRPr lang="en-GB"/>
              </a:p>
            </p:txBody>
          </p:sp>
          <p:sp>
            <p:nvSpPr>
              <p:cNvPr id="61635" name="Freeform 112"/>
              <p:cNvSpPr>
                <a:spLocks/>
              </p:cNvSpPr>
              <p:nvPr/>
            </p:nvSpPr>
            <p:spPr bwMode="gray">
              <a:xfrm>
                <a:off x="4964" y="2923"/>
                <a:ext cx="64" cy="38"/>
              </a:xfrm>
              <a:custGeom>
                <a:avLst/>
                <a:gdLst>
                  <a:gd name="T0" fmla="*/ 0 w 64"/>
                  <a:gd name="T1" fmla="*/ 2147483646 h 32"/>
                  <a:gd name="T2" fmla="*/ 0 w 64"/>
                  <a:gd name="T3" fmla="*/ 2147483646 h 32"/>
                  <a:gd name="T4" fmla="*/ 2147451392 w 64"/>
                  <a:gd name="T5" fmla="*/ 2147483646 h 32"/>
                  <a:gd name="T6" fmla="*/ 2147451392 w 64"/>
                  <a:gd name="T7" fmla="*/ 2147483646 h 32"/>
                  <a:gd name="T8" fmla="*/ 2147451392 w 64"/>
                  <a:gd name="T9" fmla="*/ 0 h 32"/>
                  <a:gd name="T10" fmla="*/ 2147451392 w 64"/>
                  <a:gd name="T11" fmla="*/ 2147483646 h 32"/>
                  <a:gd name="T12" fmla="*/ 0 w 64"/>
                  <a:gd name="T13" fmla="*/ 2147483646 h 32"/>
                  <a:gd name="T14" fmla="*/ 0 60000 65536"/>
                  <a:gd name="T15" fmla="*/ 0 60000 65536"/>
                  <a:gd name="T16" fmla="*/ 0 60000 65536"/>
                  <a:gd name="T17" fmla="*/ 0 60000 65536"/>
                  <a:gd name="T18" fmla="*/ 0 60000 65536"/>
                  <a:gd name="T19" fmla="*/ 0 60000 65536"/>
                  <a:gd name="T20" fmla="*/ 0 60000 65536"/>
                  <a:gd name="T21" fmla="*/ 0 w 64"/>
                  <a:gd name="T22" fmla="*/ 0 h 32"/>
                  <a:gd name="T23" fmla="*/ 64 w 64"/>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4" h="32">
                    <a:moveTo>
                      <a:pt x="0" y="21"/>
                    </a:moveTo>
                    <a:lnTo>
                      <a:pt x="0" y="21"/>
                    </a:lnTo>
                    <a:lnTo>
                      <a:pt x="38" y="32"/>
                    </a:lnTo>
                    <a:lnTo>
                      <a:pt x="64" y="9"/>
                    </a:lnTo>
                    <a:lnTo>
                      <a:pt x="54" y="0"/>
                    </a:lnTo>
                    <a:lnTo>
                      <a:pt x="46" y="13"/>
                    </a:lnTo>
                    <a:lnTo>
                      <a:pt x="0" y="21"/>
                    </a:lnTo>
                    <a:close/>
                  </a:path>
                </a:pathLst>
              </a:custGeom>
              <a:solidFill>
                <a:srgbClr val="DDDDDD"/>
              </a:solidFill>
              <a:ln w="3175">
                <a:solidFill>
                  <a:schemeClr val="bg1"/>
                </a:solidFill>
                <a:round/>
                <a:headEnd/>
                <a:tailEnd/>
              </a:ln>
            </p:spPr>
            <p:txBody>
              <a:bodyPr/>
              <a:lstStyle/>
              <a:p>
                <a:endParaRPr lang="en-GB"/>
              </a:p>
            </p:txBody>
          </p:sp>
          <p:sp>
            <p:nvSpPr>
              <p:cNvPr id="61636" name="Freeform 113"/>
              <p:cNvSpPr>
                <a:spLocks/>
              </p:cNvSpPr>
              <p:nvPr/>
            </p:nvSpPr>
            <p:spPr bwMode="gray">
              <a:xfrm>
                <a:off x="5005" y="2897"/>
                <a:ext cx="31" cy="34"/>
              </a:xfrm>
              <a:custGeom>
                <a:avLst/>
                <a:gdLst>
                  <a:gd name="T0" fmla="*/ 0 w 33"/>
                  <a:gd name="T1" fmla="*/ 0 h 30"/>
                  <a:gd name="T2" fmla="*/ 0 w 33"/>
                  <a:gd name="T3" fmla="*/ 0 h 30"/>
                  <a:gd name="T4" fmla="*/ 240765401 w 33"/>
                  <a:gd name="T5" fmla="*/ 2147483646 h 30"/>
                  <a:gd name="T6" fmla="*/ 240765401 w 33"/>
                  <a:gd name="T7" fmla="*/ 2147483646 h 30"/>
                  <a:gd name="T8" fmla="*/ 240765401 w 33"/>
                  <a:gd name="T9" fmla="*/ 2147483646 h 30"/>
                  <a:gd name="T10" fmla="*/ 0 w 33"/>
                  <a:gd name="T11" fmla="*/ 0 h 30"/>
                  <a:gd name="T12" fmla="*/ 0 60000 65536"/>
                  <a:gd name="T13" fmla="*/ 0 60000 65536"/>
                  <a:gd name="T14" fmla="*/ 0 60000 65536"/>
                  <a:gd name="T15" fmla="*/ 0 60000 65536"/>
                  <a:gd name="T16" fmla="*/ 0 60000 65536"/>
                  <a:gd name="T17" fmla="*/ 0 60000 65536"/>
                  <a:gd name="T18" fmla="*/ 0 w 33"/>
                  <a:gd name="T19" fmla="*/ 0 h 30"/>
                  <a:gd name="T20" fmla="*/ 33 w 33"/>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3" h="30">
                    <a:moveTo>
                      <a:pt x="0" y="0"/>
                    </a:moveTo>
                    <a:lnTo>
                      <a:pt x="0" y="0"/>
                    </a:lnTo>
                    <a:lnTo>
                      <a:pt x="25" y="14"/>
                    </a:lnTo>
                    <a:lnTo>
                      <a:pt x="33" y="30"/>
                    </a:lnTo>
                    <a:lnTo>
                      <a:pt x="33" y="17"/>
                    </a:lnTo>
                    <a:lnTo>
                      <a:pt x="0" y="0"/>
                    </a:lnTo>
                    <a:close/>
                  </a:path>
                </a:pathLst>
              </a:custGeom>
              <a:solidFill>
                <a:srgbClr val="DDDDDD"/>
              </a:solidFill>
              <a:ln w="3175">
                <a:solidFill>
                  <a:schemeClr val="bg1"/>
                </a:solidFill>
                <a:round/>
                <a:headEnd/>
                <a:tailEnd/>
              </a:ln>
            </p:spPr>
            <p:txBody>
              <a:bodyPr/>
              <a:lstStyle/>
              <a:p>
                <a:endParaRPr lang="en-GB"/>
              </a:p>
            </p:txBody>
          </p:sp>
          <p:sp>
            <p:nvSpPr>
              <p:cNvPr id="61637" name="Freeform 114"/>
              <p:cNvSpPr>
                <a:spLocks/>
              </p:cNvSpPr>
              <p:nvPr/>
            </p:nvSpPr>
            <p:spPr bwMode="gray">
              <a:xfrm>
                <a:off x="3236" y="2259"/>
                <a:ext cx="320" cy="313"/>
              </a:xfrm>
              <a:custGeom>
                <a:avLst/>
                <a:gdLst>
                  <a:gd name="T0" fmla="*/ 0 w 326"/>
                  <a:gd name="T1" fmla="*/ 2147483646 h 273"/>
                  <a:gd name="T2" fmla="*/ 0 w 326"/>
                  <a:gd name="T3" fmla="*/ 2147483646 h 273"/>
                  <a:gd name="T4" fmla="*/ 1120876078 w 326"/>
                  <a:gd name="T5" fmla="*/ 2147483646 h 273"/>
                  <a:gd name="T6" fmla="*/ 1120876078 w 326"/>
                  <a:gd name="T7" fmla="*/ 2147483646 h 273"/>
                  <a:gd name="T8" fmla="*/ 1120876078 w 326"/>
                  <a:gd name="T9" fmla="*/ 2147483646 h 273"/>
                  <a:gd name="T10" fmla="*/ 1120876078 w 326"/>
                  <a:gd name="T11" fmla="*/ 2147483646 h 273"/>
                  <a:gd name="T12" fmla="*/ 1120876078 w 326"/>
                  <a:gd name="T13" fmla="*/ 2147483646 h 273"/>
                  <a:gd name="T14" fmla="*/ 1120876078 w 326"/>
                  <a:gd name="T15" fmla="*/ 0 h 273"/>
                  <a:gd name="T16" fmla="*/ 1120876078 w 326"/>
                  <a:gd name="T17" fmla="*/ 2147483646 h 273"/>
                  <a:gd name="T18" fmla="*/ 1120876078 w 326"/>
                  <a:gd name="T19" fmla="*/ 2147483646 h 273"/>
                  <a:gd name="T20" fmla="*/ 1120876078 w 326"/>
                  <a:gd name="T21" fmla="*/ 2147483646 h 273"/>
                  <a:gd name="T22" fmla="*/ 1120876078 w 326"/>
                  <a:gd name="T23" fmla="*/ 2147483646 h 273"/>
                  <a:gd name="T24" fmla="*/ 1120876078 w 326"/>
                  <a:gd name="T25" fmla="*/ 2147483646 h 273"/>
                  <a:gd name="T26" fmla="*/ 1120876078 w 326"/>
                  <a:gd name="T27" fmla="*/ 2147483646 h 273"/>
                  <a:gd name="T28" fmla="*/ 1120876078 w 326"/>
                  <a:gd name="T29" fmla="*/ 2147483646 h 273"/>
                  <a:gd name="T30" fmla="*/ 1120876078 w 326"/>
                  <a:gd name="T31" fmla="*/ 2147483646 h 273"/>
                  <a:gd name="T32" fmla="*/ 1120876078 w 326"/>
                  <a:gd name="T33" fmla="*/ 2147483646 h 273"/>
                  <a:gd name="T34" fmla="*/ 1120876078 w 326"/>
                  <a:gd name="T35" fmla="*/ 2147483646 h 273"/>
                  <a:gd name="T36" fmla="*/ 1120876078 w 326"/>
                  <a:gd name="T37" fmla="*/ 2147483646 h 273"/>
                  <a:gd name="T38" fmla="*/ 1120876078 w 326"/>
                  <a:gd name="T39" fmla="*/ 2147483646 h 273"/>
                  <a:gd name="T40" fmla="*/ 1120876078 w 326"/>
                  <a:gd name="T41" fmla="*/ 2147483646 h 273"/>
                  <a:gd name="T42" fmla="*/ 1120876078 w 326"/>
                  <a:gd name="T43" fmla="*/ 2147483646 h 273"/>
                  <a:gd name="T44" fmla="*/ 1120876078 w 326"/>
                  <a:gd name="T45" fmla="*/ 2147483646 h 273"/>
                  <a:gd name="T46" fmla="*/ 1120876078 w 326"/>
                  <a:gd name="T47" fmla="*/ 2147483646 h 273"/>
                  <a:gd name="T48" fmla="*/ 1120876078 w 326"/>
                  <a:gd name="T49" fmla="*/ 2147483646 h 273"/>
                  <a:gd name="T50" fmla="*/ 1120876078 w 326"/>
                  <a:gd name="T51" fmla="*/ 2147483646 h 273"/>
                  <a:gd name="T52" fmla="*/ 1120876078 w 326"/>
                  <a:gd name="T53" fmla="*/ 2147483646 h 273"/>
                  <a:gd name="T54" fmla="*/ 1120876078 w 326"/>
                  <a:gd name="T55" fmla="*/ 2147483646 h 273"/>
                  <a:gd name="T56" fmla="*/ 1120876078 w 326"/>
                  <a:gd name="T57" fmla="*/ 2147483646 h 273"/>
                  <a:gd name="T58" fmla="*/ 0 w 326"/>
                  <a:gd name="T59" fmla="*/ 2147483646 h 27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26"/>
                  <a:gd name="T91" fmla="*/ 0 h 273"/>
                  <a:gd name="T92" fmla="*/ 326 w 326"/>
                  <a:gd name="T93" fmla="*/ 273 h 27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26" h="273">
                    <a:moveTo>
                      <a:pt x="0" y="72"/>
                    </a:moveTo>
                    <a:lnTo>
                      <a:pt x="0" y="72"/>
                    </a:lnTo>
                    <a:lnTo>
                      <a:pt x="5" y="49"/>
                    </a:lnTo>
                    <a:lnTo>
                      <a:pt x="22" y="54"/>
                    </a:lnTo>
                    <a:lnTo>
                      <a:pt x="43" y="39"/>
                    </a:lnTo>
                    <a:lnTo>
                      <a:pt x="51" y="29"/>
                    </a:lnTo>
                    <a:lnTo>
                      <a:pt x="35" y="13"/>
                    </a:lnTo>
                    <a:lnTo>
                      <a:pt x="69" y="0"/>
                    </a:lnTo>
                    <a:lnTo>
                      <a:pt x="140" y="33"/>
                    </a:lnTo>
                    <a:lnTo>
                      <a:pt x="140" y="44"/>
                    </a:lnTo>
                    <a:lnTo>
                      <a:pt x="156" y="52"/>
                    </a:lnTo>
                    <a:lnTo>
                      <a:pt x="171" y="60"/>
                    </a:lnTo>
                    <a:lnTo>
                      <a:pt x="185" y="54"/>
                    </a:lnTo>
                    <a:lnTo>
                      <a:pt x="213" y="63"/>
                    </a:lnTo>
                    <a:lnTo>
                      <a:pt x="250" y="125"/>
                    </a:lnTo>
                    <a:lnTo>
                      <a:pt x="255" y="130"/>
                    </a:lnTo>
                    <a:lnTo>
                      <a:pt x="270" y="153"/>
                    </a:lnTo>
                    <a:lnTo>
                      <a:pt x="319" y="159"/>
                    </a:lnTo>
                    <a:lnTo>
                      <a:pt x="326" y="171"/>
                    </a:lnTo>
                    <a:lnTo>
                      <a:pt x="314" y="202"/>
                    </a:lnTo>
                    <a:lnTo>
                      <a:pt x="270" y="218"/>
                    </a:lnTo>
                    <a:lnTo>
                      <a:pt x="219" y="229"/>
                    </a:lnTo>
                    <a:lnTo>
                      <a:pt x="181" y="273"/>
                    </a:lnTo>
                    <a:lnTo>
                      <a:pt x="181" y="256"/>
                    </a:lnTo>
                    <a:lnTo>
                      <a:pt x="152" y="246"/>
                    </a:lnTo>
                    <a:lnTo>
                      <a:pt x="123" y="260"/>
                    </a:lnTo>
                    <a:lnTo>
                      <a:pt x="96" y="210"/>
                    </a:lnTo>
                    <a:lnTo>
                      <a:pt x="74" y="192"/>
                    </a:lnTo>
                    <a:lnTo>
                      <a:pt x="59" y="141"/>
                    </a:lnTo>
                    <a:lnTo>
                      <a:pt x="0" y="72"/>
                    </a:lnTo>
                    <a:close/>
                  </a:path>
                </a:pathLst>
              </a:custGeom>
              <a:solidFill>
                <a:srgbClr val="DDDDDD"/>
              </a:solidFill>
              <a:ln w="3175">
                <a:solidFill>
                  <a:schemeClr val="bg1"/>
                </a:solidFill>
                <a:round/>
                <a:headEnd/>
                <a:tailEnd/>
              </a:ln>
            </p:spPr>
            <p:txBody>
              <a:bodyPr/>
              <a:lstStyle/>
              <a:p>
                <a:endParaRPr lang="en-GB"/>
              </a:p>
            </p:txBody>
          </p:sp>
          <p:sp>
            <p:nvSpPr>
              <p:cNvPr id="61638" name="Freeform 115"/>
              <p:cNvSpPr>
                <a:spLocks/>
              </p:cNvSpPr>
              <p:nvPr/>
            </p:nvSpPr>
            <p:spPr bwMode="gray">
              <a:xfrm>
                <a:off x="3417" y="957"/>
                <a:ext cx="78" cy="40"/>
              </a:xfrm>
              <a:custGeom>
                <a:avLst/>
                <a:gdLst>
                  <a:gd name="T0" fmla="*/ 0 w 78"/>
                  <a:gd name="T1" fmla="*/ 2147483646 h 34"/>
                  <a:gd name="T2" fmla="*/ 0 w 78"/>
                  <a:gd name="T3" fmla="*/ 2147483646 h 34"/>
                  <a:gd name="T4" fmla="*/ 2147451576 w 78"/>
                  <a:gd name="T5" fmla="*/ 2147483646 h 34"/>
                  <a:gd name="T6" fmla="*/ 2147451576 w 78"/>
                  <a:gd name="T7" fmla="*/ 2147483646 h 34"/>
                  <a:gd name="T8" fmla="*/ 2147451576 w 78"/>
                  <a:gd name="T9" fmla="*/ 0 h 34"/>
                  <a:gd name="T10" fmla="*/ 2147451576 w 78"/>
                  <a:gd name="T11" fmla="*/ 2147483646 h 34"/>
                  <a:gd name="T12" fmla="*/ 2147451576 w 78"/>
                  <a:gd name="T13" fmla="*/ 2147483646 h 34"/>
                  <a:gd name="T14" fmla="*/ 2147451576 w 78"/>
                  <a:gd name="T15" fmla="*/ 2147483646 h 34"/>
                  <a:gd name="T16" fmla="*/ 2147451576 w 78"/>
                  <a:gd name="T17" fmla="*/ 2147483646 h 34"/>
                  <a:gd name="T18" fmla="*/ 2147451576 w 78"/>
                  <a:gd name="T19" fmla="*/ 2147483646 h 34"/>
                  <a:gd name="T20" fmla="*/ 2147451576 w 78"/>
                  <a:gd name="T21" fmla="*/ 2147483646 h 34"/>
                  <a:gd name="T22" fmla="*/ 0 w 78"/>
                  <a:gd name="T23" fmla="*/ 2147483646 h 3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8"/>
                  <a:gd name="T37" fmla="*/ 0 h 34"/>
                  <a:gd name="T38" fmla="*/ 78 w 78"/>
                  <a:gd name="T39" fmla="*/ 34 h 3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8" h="34">
                    <a:moveTo>
                      <a:pt x="0" y="24"/>
                    </a:moveTo>
                    <a:lnTo>
                      <a:pt x="0" y="24"/>
                    </a:lnTo>
                    <a:lnTo>
                      <a:pt x="17" y="16"/>
                    </a:lnTo>
                    <a:lnTo>
                      <a:pt x="4" y="10"/>
                    </a:lnTo>
                    <a:lnTo>
                      <a:pt x="59" y="0"/>
                    </a:lnTo>
                    <a:lnTo>
                      <a:pt x="69" y="1"/>
                    </a:lnTo>
                    <a:lnTo>
                      <a:pt x="59" y="9"/>
                    </a:lnTo>
                    <a:lnTo>
                      <a:pt x="78" y="9"/>
                    </a:lnTo>
                    <a:lnTo>
                      <a:pt x="28" y="27"/>
                    </a:lnTo>
                    <a:lnTo>
                      <a:pt x="17" y="34"/>
                    </a:lnTo>
                    <a:lnTo>
                      <a:pt x="19" y="25"/>
                    </a:lnTo>
                    <a:lnTo>
                      <a:pt x="0" y="24"/>
                    </a:lnTo>
                    <a:close/>
                  </a:path>
                </a:pathLst>
              </a:custGeom>
              <a:solidFill>
                <a:srgbClr val="DDDDDD"/>
              </a:solidFill>
              <a:ln w="3175">
                <a:solidFill>
                  <a:schemeClr val="bg1"/>
                </a:solidFill>
                <a:round/>
                <a:headEnd/>
                <a:tailEnd/>
              </a:ln>
            </p:spPr>
            <p:txBody>
              <a:bodyPr/>
              <a:lstStyle/>
              <a:p>
                <a:endParaRPr lang="en-GB"/>
              </a:p>
            </p:txBody>
          </p:sp>
          <p:sp>
            <p:nvSpPr>
              <p:cNvPr id="61639" name="Freeform 116"/>
              <p:cNvSpPr>
                <a:spLocks/>
              </p:cNvSpPr>
              <p:nvPr/>
            </p:nvSpPr>
            <p:spPr bwMode="gray">
              <a:xfrm>
                <a:off x="3442" y="1367"/>
                <a:ext cx="32" cy="19"/>
              </a:xfrm>
              <a:custGeom>
                <a:avLst/>
                <a:gdLst>
                  <a:gd name="T0" fmla="*/ 0 w 31"/>
                  <a:gd name="T1" fmla="*/ 2147483646 h 17"/>
                  <a:gd name="T2" fmla="*/ 0 w 31"/>
                  <a:gd name="T3" fmla="*/ 2147483646 h 17"/>
                  <a:gd name="T4" fmla="*/ 2147483646 w 31"/>
                  <a:gd name="T5" fmla="*/ 0 h 17"/>
                  <a:gd name="T6" fmla="*/ 2147483646 w 31"/>
                  <a:gd name="T7" fmla="*/ 2147483646 h 17"/>
                  <a:gd name="T8" fmla="*/ 0 w 31"/>
                  <a:gd name="T9" fmla="*/ 2147483646 h 17"/>
                  <a:gd name="T10" fmla="*/ 0 60000 65536"/>
                  <a:gd name="T11" fmla="*/ 0 60000 65536"/>
                  <a:gd name="T12" fmla="*/ 0 60000 65536"/>
                  <a:gd name="T13" fmla="*/ 0 60000 65536"/>
                  <a:gd name="T14" fmla="*/ 0 60000 65536"/>
                  <a:gd name="T15" fmla="*/ 0 w 31"/>
                  <a:gd name="T16" fmla="*/ 0 h 17"/>
                  <a:gd name="T17" fmla="*/ 31 w 31"/>
                  <a:gd name="T18" fmla="*/ 17 h 17"/>
                </a:gdLst>
                <a:ahLst/>
                <a:cxnLst>
                  <a:cxn ang="T10">
                    <a:pos x="T0" y="T1"/>
                  </a:cxn>
                  <a:cxn ang="T11">
                    <a:pos x="T2" y="T3"/>
                  </a:cxn>
                  <a:cxn ang="T12">
                    <a:pos x="T4" y="T5"/>
                  </a:cxn>
                  <a:cxn ang="T13">
                    <a:pos x="T6" y="T7"/>
                  </a:cxn>
                  <a:cxn ang="T14">
                    <a:pos x="T8" y="T9"/>
                  </a:cxn>
                </a:cxnLst>
                <a:rect l="T15" t="T16" r="T17" b="T18"/>
                <a:pathLst>
                  <a:path w="31" h="17">
                    <a:moveTo>
                      <a:pt x="0" y="17"/>
                    </a:moveTo>
                    <a:lnTo>
                      <a:pt x="0" y="17"/>
                    </a:lnTo>
                    <a:lnTo>
                      <a:pt x="8" y="0"/>
                    </a:lnTo>
                    <a:lnTo>
                      <a:pt x="31" y="9"/>
                    </a:lnTo>
                    <a:lnTo>
                      <a:pt x="0" y="17"/>
                    </a:lnTo>
                    <a:close/>
                  </a:path>
                </a:pathLst>
              </a:custGeom>
              <a:solidFill>
                <a:srgbClr val="DDDDDD"/>
              </a:solidFill>
              <a:ln w="3175">
                <a:solidFill>
                  <a:schemeClr val="bg1"/>
                </a:solidFill>
                <a:round/>
                <a:headEnd/>
                <a:tailEnd/>
              </a:ln>
            </p:spPr>
            <p:txBody>
              <a:bodyPr/>
              <a:lstStyle/>
              <a:p>
                <a:endParaRPr lang="en-GB"/>
              </a:p>
            </p:txBody>
          </p:sp>
          <p:sp>
            <p:nvSpPr>
              <p:cNvPr id="61640" name="Freeform 117"/>
              <p:cNvSpPr>
                <a:spLocks/>
              </p:cNvSpPr>
              <p:nvPr/>
            </p:nvSpPr>
            <p:spPr bwMode="gray">
              <a:xfrm>
                <a:off x="3493" y="1244"/>
                <a:ext cx="94" cy="82"/>
              </a:xfrm>
              <a:custGeom>
                <a:avLst/>
                <a:gdLst>
                  <a:gd name="T0" fmla="*/ 0 w 95"/>
                  <a:gd name="T1" fmla="*/ 2147483646 h 71"/>
                  <a:gd name="T2" fmla="*/ 0 w 95"/>
                  <a:gd name="T3" fmla="*/ 2147483646 h 71"/>
                  <a:gd name="T4" fmla="*/ 1482769684 w 95"/>
                  <a:gd name="T5" fmla="*/ 2147483646 h 71"/>
                  <a:gd name="T6" fmla="*/ 1482769684 w 95"/>
                  <a:gd name="T7" fmla="*/ 2147483646 h 71"/>
                  <a:gd name="T8" fmla="*/ 1482769684 w 95"/>
                  <a:gd name="T9" fmla="*/ 2147483646 h 71"/>
                  <a:gd name="T10" fmla="*/ 1482769684 w 95"/>
                  <a:gd name="T11" fmla="*/ 2147483646 h 71"/>
                  <a:gd name="T12" fmla="*/ 1482769684 w 95"/>
                  <a:gd name="T13" fmla="*/ 2147483646 h 71"/>
                  <a:gd name="T14" fmla="*/ 1482769684 w 95"/>
                  <a:gd name="T15" fmla="*/ 2147483646 h 71"/>
                  <a:gd name="T16" fmla="*/ 1482769684 w 95"/>
                  <a:gd name="T17" fmla="*/ 2147483646 h 71"/>
                  <a:gd name="T18" fmla="*/ 1482769684 w 95"/>
                  <a:gd name="T19" fmla="*/ 2147483646 h 71"/>
                  <a:gd name="T20" fmla="*/ 1482769684 w 95"/>
                  <a:gd name="T21" fmla="*/ 2147483646 h 71"/>
                  <a:gd name="T22" fmla="*/ 1482769684 w 95"/>
                  <a:gd name="T23" fmla="*/ 0 h 71"/>
                  <a:gd name="T24" fmla="*/ 1482769684 w 95"/>
                  <a:gd name="T25" fmla="*/ 2147483646 h 71"/>
                  <a:gd name="T26" fmla="*/ 1482769684 w 95"/>
                  <a:gd name="T27" fmla="*/ 2147483646 h 71"/>
                  <a:gd name="T28" fmla="*/ 0 w 95"/>
                  <a:gd name="T29" fmla="*/ 2147483646 h 7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5"/>
                  <a:gd name="T46" fmla="*/ 0 h 71"/>
                  <a:gd name="T47" fmla="*/ 95 w 95"/>
                  <a:gd name="T48" fmla="*/ 71 h 7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5" h="71">
                    <a:moveTo>
                      <a:pt x="0" y="36"/>
                    </a:moveTo>
                    <a:lnTo>
                      <a:pt x="0" y="36"/>
                    </a:lnTo>
                    <a:lnTo>
                      <a:pt x="8" y="50"/>
                    </a:lnTo>
                    <a:lnTo>
                      <a:pt x="18" y="46"/>
                    </a:lnTo>
                    <a:lnTo>
                      <a:pt x="28" y="56"/>
                    </a:lnTo>
                    <a:lnTo>
                      <a:pt x="39" y="50"/>
                    </a:lnTo>
                    <a:lnTo>
                      <a:pt x="36" y="68"/>
                    </a:lnTo>
                    <a:lnTo>
                      <a:pt x="95" y="71"/>
                    </a:lnTo>
                    <a:lnTo>
                      <a:pt x="71" y="59"/>
                    </a:lnTo>
                    <a:lnTo>
                      <a:pt x="59" y="36"/>
                    </a:lnTo>
                    <a:lnTo>
                      <a:pt x="61" y="13"/>
                    </a:lnTo>
                    <a:lnTo>
                      <a:pt x="76" y="0"/>
                    </a:lnTo>
                    <a:lnTo>
                      <a:pt x="24" y="5"/>
                    </a:lnTo>
                    <a:lnTo>
                      <a:pt x="13" y="36"/>
                    </a:lnTo>
                    <a:lnTo>
                      <a:pt x="0" y="36"/>
                    </a:lnTo>
                    <a:close/>
                  </a:path>
                </a:pathLst>
              </a:custGeom>
              <a:solidFill>
                <a:srgbClr val="DDDDDD"/>
              </a:solidFill>
              <a:ln w="3175">
                <a:solidFill>
                  <a:schemeClr val="bg1"/>
                </a:solidFill>
                <a:round/>
                <a:headEnd/>
                <a:tailEnd/>
              </a:ln>
            </p:spPr>
            <p:txBody>
              <a:bodyPr/>
              <a:lstStyle/>
              <a:p>
                <a:endParaRPr lang="en-GB"/>
              </a:p>
            </p:txBody>
          </p:sp>
          <p:sp>
            <p:nvSpPr>
              <p:cNvPr id="61641" name="Freeform 118"/>
              <p:cNvSpPr>
                <a:spLocks/>
              </p:cNvSpPr>
              <p:nvPr/>
            </p:nvSpPr>
            <p:spPr bwMode="gray">
              <a:xfrm>
                <a:off x="3525" y="1111"/>
                <a:ext cx="235" cy="133"/>
              </a:xfrm>
              <a:custGeom>
                <a:avLst/>
                <a:gdLst>
                  <a:gd name="T0" fmla="*/ 0 w 239"/>
                  <a:gd name="T1" fmla="*/ 2147483646 h 116"/>
                  <a:gd name="T2" fmla="*/ 0 w 239"/>
                  <a:gd name="T3" fmla="*/ 2147483646 h 116"/>
                  <a:gd name="T4" fmla="*/ 1189527723 w 239"/>
                  <a:gd name="T5" fmla="*/ 2147483646 h 116"/>
                  <a:gd name="T6" fmla="*/ 1189527723 w 239"/>
                  <a:gd name="T7" fmla="*/ 2147483646 h 116"/>
                  <a:gd name="T8" fmla="*/ 1189527723 w 239"/>
                  <a:gd name="T9" fmla="*/ 2147483646 h 116"/>
                  <a:gd name="T10" fmla="*/ 1189527723 w 239"/>
                  <a:gd name="T11" fmla="*/ 2147483646 h 116"/>
                  <a:gd name="T12" fmla="*/ 1189527723 w 239"/>
                  <a:gd name="T13" fmla="*/ 2147483646 h 116"/>
                  <a:gd name="T14" fmla="*/ 1189527723 w 239"/>
                  <a:gd name="T15" fmla="*/ 2147483646 h 116"/>
                  <a:gd name="T16" fmla="*/ 1189527723 w 239"/>
                  <a:gd name="T17" fmla="*/ 2147483646 h 116"/>
                  <a:gd name="T18" fmla="*/ 1189527723 w 239"/>
                  <a:gd name="T19" fmla="*/ 2147483646 h 116"/>
                  <a:gd name="T20" fmla="*/ 1189527723 w 239"/>
                  <a:gd name="T21" fmla="*/ 2147483646 h 116"/>
                  <a:gd name="T22" fmla="*/ 1189527723 w 239"/>
                  <a:gd name="T23" fmla="*/ 2147483646 h 116"/>
                  <a:gd name="T24" fmla="*/ 1189527723 w 239"/>
                  <a:gd name="T25" fmla="*/ 2147483646 h 116"/>
                  <a:gd name="T26" fmla="*/ 1189527723 w 239"/>
                  <a:gd name="T27" fmla="*/ 2147483646 h 116"/>
                  <a:gd name="T28" fmla="*/ 1189527723 w 239"/>
                  <a:gd name="T29" fmla="*/ 2147483646 h 116"/>
                  <a:gd name="T30" fmla="*/ 1189527723 w 239"/>
                  <a:gd name="T31" fmla="*/ 2147483646 h 116"/>
                  <a:gd name="T32" fmla="*/ 1189527723 w 239"/>
                  <a:gd name="T33" fmla="*/ 2147483646 h 116"/>
                  <a:gd name="T34" fmla="*/ 1189527723 w 239"/>
                  <a:gd name="T35" fmla="*/ 2147483646 h 116"/>
                  <a:gd name="T36" fmla="*/ 1189527723 w 239"/>
                  <a:gd name="T37" fmla="*/ 2147483646 h 116"/>
                  <a:gd name="T38" fmla="*/ 1189527723 w 239"/>
                  <a:gd name="T39" fmla="*/ 0 h 116"/>
                  <a:gd name="T40" fmla="*/ 1189527723 w 239"/>
                  <a:gd name="T41" fmla="*/ 2147483646 h 116"/>
                  <a:gd name="T42" fmla="*/ 1189527723 w 239"/>
                  <a:gd name="T43" fmla="*/ 2147483646 h 116"/>
                  <a:gd name="T44" fmla="*/ 1189527723 w 239"/>
                  <a:gd name="T45" fmla="*/ 2147483646 h 116"/>
                  <a:gd name="T46" fmla="*/ 1189527723 w 239"/>
                  <a:gd name="T47" fmla="*/ 2147483646 h 116"/>
                  <a:gd name="T48" fmla="*/ 1189527723 w 239"/>
                  <a:gd name="T49" fmla="*/ 2147483646 h 116"/>
                  <a:gd name="T50" fmla="*/ 1189527723 w 239"/>
                  <a:gd name="T51" fmla="*/ 2147483646 h 116"/>
                  <a:gd name="T52" fmla="*/ 1189527723 w 239"/>
                  <a:gd name="T53" fmla="*/ 2147483646 h 116"/>
                  <a:gd name="T54" fmla="*/ 1189527723 w 239"/>
                  <a:gd name="T55" fmla="*/ 2147483646 h 116"/>
                  <a:gd name="T56" fmla="*/ 1189527723 w 239"/>
                  <a:gd name="T57" fmla="*/ 2147483646 h 116"/>
                  <a:gd name="T58" fmla="*/ 1189527723 w 239"/>
                  <a:gd name="T59" fmla="*/ 2147483646 h 116"/>
                  <a:gd name="T60" fmla="*/ 0 w 239"/>
                  <a:gd name="T61" fmla="*/ 2147483646 h 11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39"/>
                  <a:gd name="T94" fmla="*/ 0 h 116"/>
                  <a:gd name="T95" fmla="*/ 239 w 239"/>
                  <a:gd name="T96" fmla="*/ 116 h 11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39" h="116">
                    <a:moveTo>
                      <a:pt x="0" y="98"/>
                    </a:moveTo>
                    <a:lnTo>
                      <a:pt x="0" y="98"/>
                    </a:lnTo>
                    <a:lnTo>
                      <a:pt x="22" y="102"/>
                    </a:lnTo>
                    <a:lnTo>
                      <a:pt x="7" y="112"/>
                    </a:lnTo>
                    <a:lnTo>
                      <a:pt x="47" y="116"/>
                    </a:lnTo>
                    <a:lnTo>
                      <a:pt x="49" y="102"/>
                    </a:lnTo>
                    <a:lnTo>
                      <a:pt x="58" y="104"/>
                    </a:lnTo>
                    <a:lnTo>
                      <a:pt x="48" y="97"/>
                    </a:lnTo>
                    <a:lnTo>
                      <a:pt x="63" y="98"/>
                    </a:lnTo>
                    <a:lnTo>
                      <a:pt x="59" y="85"/>
                    </a:lnTo>
                    <a:lnTo>
                      <a:pt x="69" y="94"/>
                    </a:lnTo>
                    <a:lnTo>
                      <a:pt x="80" y="85"/>
                    </a:lnTo>
                    <a:lnTo>
                      <a:pt x="72" y="76"/>
                    </a:lnTo>
                    <a:lnTo>
                      <a:pt x="96" y="77"/>
                    </a:lnTo>
                    <a:lnTo>
                      <a:pt x="90" y="71"/>
                    </a:lnTo>
                    <a:lnTo>
                      <a:pt x="101" y="71"/>
                    </a:lnTo>
                    <a:lnTo>
                      <a:pt x="108" y="62"/>
                    </a:lnTo>
                    <a:lnTo>
                      <a:pt x="225" y="24"/>
                    </a:lnTo>
                    <a:lnTo>
                      <a:pt x="239" y="10"/>
                    </a:lnTo>
                    <a:lnTo>
                      <a:pt x="215" y="0"/>
                    </a:lnTo>
                    <a:lnTo>
                      <a:pt x="166" y="24"/>
                    </a:lnTo>
                    <a:lnTo>
                      <a:pt x="114" y="24"/>
                    </a:lnTo>
                    <a:lnTo>
                      <a:pt x="58" y="54"/>
                    </a:lnTo>
                    <a:lnTo>
                      <a:pt x="30" y="58"/>
                    </a:lnTo>
                    <a:lnTo>
                      <a:pt x="30" y="71"/>
                    </a:lnTo>
                    <a:lnTo>
                      <a:pt x="47" y="71"/>
                    </a:lnTo>
                    <a:lnTo>
                      <a:pt x="28" y="73"/>
                    </a:lnTo>
                    <a:lnTo>
                      <a:pt x="36" y="79"/>
                    </a:lnTo>
                    <a:lnTo>
                      <a:pt x="22" y="85"/>
                    </a:lnTo>
                    <a:lnTo>
                      <a:pt x="38" y="92"/>
                    </a:lnTo>
                    <a:lnTo>
                      <a:pt x="0" y="98"/>
                    </a:lnTo>
                    <a:close/>
                  </a:path>
                </a:pathLst>
              </a:custGeom>
              <a:solidFill>
                <a:srgbClr val="DDDDDD"/>
              </a:solidFill>
              <a:ln w="3175">
                <a:solidFill>
                  <a:schemeClr val="bg1"/>
                </a:solidFill>
                <a:round/>
                <a:headEnd/>
                <a:tailEnd/>
              </a:ln>
            </p:spPr>
            <p:txBody>
              <a:bodyPr/>
              <a:lstStyle/>
              <a:p>
                <a:endParaRPr lang="en-GB"/>
              </a:p>
            </p:txBody>
          </p:sp>
          <p:sp>
            <p:nvSpPr>
              <p:cNvPr id="61642" name="Freeform 119"/>
              <p:cNvSpPr>
                <a:spLocks/>
              </p:cNvSpPr>
              <p:nvPr/>
            </p:nvSpPr>
            <p:spPr bwMode="gray">
              <a:xfrm>
                <a:off x="3659" y="937"/>
                <a:ext cx="46" cy="27"/>
              </a:xfrm>
              <a:custGeom>
                <a:avLst/>
                <a:gdLst>
                  <a:gd name="T0" fmla="*/ 0 w 47"/>
                  <a:gd name="T1" fmla="*/ 2147483646 h 24"/>
                  <a:gd name="T2" fmla="*/ 0 w 47"/>
                  <a:gd name="T3" fmla="*/ 2147483646 h 24"/>
                  <a:gd name="T4" fmla="*/ 1011635466 w 47"/>
                  <a:gd name="T5" fmla="*/ 2147483646 h 24"/>
                  <a:gd name="T6" fmla="*/ 1011635466 w 47"/>
                  <a:gd name="T7" fmla="*/ 2147483646 h 24"/>
                  <a:gd name="T8" fmla="*/ 1011635466 w 47"/>
                  <a:gd name="T9" fmla="*/ 0 h 24"/>
                  <a:gd name="T10" fmla="*/ 0 w 47"/>
                  <a:gd name="T11" fmla="*/ 2147483646 h 24"/>
                  <a:gd name="T12" fmla="*/ 0 60000 65536"/>
                  <a:gd name="T13" fmla="*/ 0 60000 65536"/>
                  <a:gd name="T14" fmla="*/ 0 60000 65536"/>
                  <a:gd name="T15" fmla="*/ 0 60000 65536"/>
                  <a:gd name="T16" fmla="*/ 0 60000 65536"/>
                  <a:gd name="T17" fmla="*/ 0 60000 65536"/>
                  <a:gd name="T18" fmla="*/ 0 w 47"/>
                  <a:gd name="T19" fmla="*/ 0 h 24"/>
                  <a:gd name="T20" fmla="*/ 47 w 47"/>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47" h="24">
                    <a:moveTo>
                      <a:pt x="0" y="17"/>
                    </a:moveTo>
                    <a:lnTo>
                      <a:pt x="0" y="17"/>
                    </a:lnTo>
                    <a:lnTo>
                      <a:pt x="15" y="24"/>
                    </a:lnTo>
                    <a:lnTo>
                      <a:pt x="47" y="16"/>
                    </a:lnTo>
                    <a:lnTo>
                      <a:pt x="28" y="0"/>
                    </a:lnTo>
                    <a:lnTo>
                      <a:pt x="0" y="17"/>
                    </a:lnTo>
                    <a:close/>
                  </a:path>
                </a:pathLst>
              </a:custGeom>
              <a:solidFill>
                <a:srgbClr val="DDDDDD"/>
              </a:solidFill>
              <a:ln w="3175">
                <a:solidFill>
                  <a:schemeClr val="bg1"/>
                </a:solidFill>
                <a:round/>
                <a:headEnd/>
                <a:tailEnd/>
              </a:ln>
            </p:spPr>
            <p:txBody>
              <a:bodyPr/>
              <a:lstStyle/>
              <a:p>
                <a:endParaRPr lang="en-GB"/>
              </a:p>
            </p:txBody>
          </p:sp>
          <p:sp>
            <p:nvSpPr>
              <p:cNvPr id="61643" name="Freeform 120"/>
              <p:cNvSpPr>
                <a:spLocks/>
              </p:cNvSpPr>
              <p:nvPr/>
            </p:nvSpPr>
            <p:spPr bwMode="gray">
              <a:xfrm>
                <a:off x="4159" y="991"/>
                <a:ext cx="41" cy="17"/>
              </a:xfrm>
              <a:custGeom>
                <a:avLst/>
                <a:gdLst>
                  <a:gd name="T0" fmla="*/ 0 w 42"/>
                  <a:gd name="T1" fmla="*/ 0 h 15"/>
                  <a:gd name="T2" fmla="*/ 0 w 42"/>
                  <a:gd name="T3" fmla="*/ 0 h 15"/>
                  <a:gd name="T4" fmla="*/ 923920078 w 42"/>
                  <a:gd name="T5" fmla="*/ 2147483646 h 15"/>
                  <a:gd name="T6" fmla="*/ 923920078 w 42"/>
                  <a:gd name="T7" fmla="*/ 2147483646 h 15"/>
                  <a:gd name="T8" fmla="*/ 923920078 w 42"/>
                  <a:gd name="T9" fmla="*/ 2147483646 h 15"/>
                  <a:gd name="T10" fmla="*/ 923920078 w 42"/>
                  <a:gd name="T11" fmla="*/ 2147483646 h 15"/>
                  <a:gd name="T12" fmla="*/ 0 w 42"/>
                  <a:gd name="T13" fmla="*/ 0 h 15"/>
                  <a:gd name="T14" fmla="*/ 0 60000 65536"/>
                  <a:gd name="T15" fmla="*/ 0 60000 65536"/>
                  <a:gd name="T16" fmla="*/ 0 60000 65536"/>
                  <a:gd name="T17" fmla="*/ 0 60000 65536"/>
                  <a:gd name="T18" fmla="*/ 0 60000 65536"/>
                  <a:gd name="T19" fmla="*/ 0 60000 65536"/>
                  <a:gd name="T20" fmla="*/ 0 60000 65536"/>
                  <a:gd name="T21" fmla="*/ 0 w 42"/>
                  <a:gd name="T22" fmla="*/ 0 h 15"/>
                  <a:gd name="T23" fmla="*/ 42 w 42"/>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 h="15">
                    <a:moveTo>
                      <a:pt x="0" y="0"/>
                    </a:moveTo>
                    <a:lnTo>
                      <a:pt x="0" y="0"/>
                    </a:lnTo>
                    <a:lnTo>
                      <a:pt x="19" y="12"/>
                    </a:lnTo>
                    <a:lnTo>
                      <a:pt x="12" y="15"/>
                    </a:lnTo>
                    <a:lnTo>
                      <a:pt x="29" y="15"/>
                    </a:lnTo>
                    <a:lnTo>
                      <a:pt x="42" y="7"/>
                    </a:lnTo>
                    <a:lnTo>
                      <a:pt x="0" y="0"/>
                    </a:lnTo>
                    <a:close/>
                  </a:path>
                </a:pathLst>
              </a:custGeom>
              <a:solidFill>
                <a:srgbClr val="DDDDDD"/>
              </a:solidFill>
              <a:ln w="3175">
                <a:solidFill>
                  <a:schemeClr val="bg1"/>
                </a:solidFill>
                <a:round/>
                <a:headEnd/>
                <a:tailEnd/>
              </a:ln>
            </p:spPr>
            <p:txBody>
              <a:bodyPr/>
              <a:lstStyle/>
              <a:p>
                <a:endParaRPr lang="en-GB"/>
              </a:p>
            </p:txBody>
          </p:sp>
          <p:sp>
            <p:nvSpPr>
              <p:cNvPr id="61644" name="Freeform 121"/>
              <p:cNvSpPr>
                <a:spLocks/>
              </p:cNvSpPr>
              <p:nvPr/>
            </p:nvSpPr>
            <p:spPr bwMode="gray">
              <a:xfrm>
                <a:off x="4166" y="942"/>
                <a:ext cx="97" cy="51"/>
              </a:xfrm>
              <a:custGeom>
                <a:avLst/>
                <a:gdLst>
                  <a:gd name="T0" fmla="*/ 0 w 99"/>
                  <a:gd name="T1" fmla="*/ 2147483646 h 44"/>
                  <a:gd name="T2" fmla="*/ 0 w 99"/>
                  <a:gd name="T3" fmla="*/ 2147483646 h 44"/>
                  <a:gd name="T4" fmla="*/ 1051247952 w 99"/>
                  <a:gd name="T5" fmla="*/ 2147483646 h 44"/>
                  <a:gd name="T6" fmla="*/ 1051247952 w 99"/>
                  <a:gd name="T7" fmla="*/ 0 h 44"/>
                  <a:gd name="T8" fmla="*/ 1051247952 w 99"/>
                  <a:gd name="T9" fmla="*/ 2147483646 h 44"/>
                  <a:gd name="T10" fmla="*/ 1051247952 w 99"/>
                  <a:gd name="T11" fmla="*/ 2147483646 h 44"/>
                  <a:gd name="T12" fmla="*/ 1051247952 w 99"/>
                  <a:gd name="T13" fmla="*/ 2147483646 h 44"/>
                  <a:gd name="T14" fmla="*/ 1051247952 w 99"/>
                  <a:gd name="T15" fmla="*/ 2147483646 h 44"/>
                  <a:gd name="T16" fmla="*/ 0 w 99"/>
                  <a:gd name="T17" fmla="*/ 2147483646 h 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44"/>
                  <a:gd name="T29" fmla="*/ 99 w 99"/>
                  <a:gd name="T30" fmla="*/ 44 h 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44">
                    <a:moveTo>
                      <a:pt x="0" y="36"/>
                    </a:moveTo>
                    <a:lnTo>
                      <a:pt x="0" y="36"/>
                    </a:lnTo>
                    <a:lnTo>
                      <a:pt x="26" y="12"/>
                    </a:lnTo>
                    <a:lnTo>
                      <a:pt x="63" y="0"/>
                    </a:lnTo>
                    <a:lnTo>
                      <a:pt x="99" y="22"/>
                    </a:lnTo>
                    <a:lnTo>
                      <a:pt x="87" y="25"/>
                    </a:lnTo>
                    <a:lnTo>
                      <a:pt x="90" y="35"/>
                    </a:lnTo>
                    <a:lnTo>
                      <a:pt x="39" y="44"/>
                    </a:lnTo>
                    <a:lnTo>
                      <a:pt x="0" y="36"/>
                    </a:lnTo>
                    <a:close/>
                  </a:path>
                </a:pathLst>
              </a:custGeom>
              <a:solidFill>
                <a:srgbClr val="DDDDDD"/>
              </a:solidFill>
              <a:ln w="3175">
                <a:solidFill>
                  <a:schemeClr val="bg1"/>
                </a:solidFill>
                <a:round/>
                <a:headEnd/>
                <a:tailEnd/>
              </a:ln>
            </p:spPr>
            <p:txBody>
              <a:bodyPr/>
              <a:lstStyle/>
              <a:p>
                <a:endParaRPr lang="en-GB"/>
              </a:p>
            </p:txBody>
          </p:sp>
          <p:sp>
            <p:nvSpPr>
              <p:cNvPr id="61645" name="Freeform 122"/>
              <p:cNvSpPr>
                <a:spLocks/>
              </p:cNvSpPr>
              <p:nvPr/>
            </p:nvSpPr>
            <p:spPr bwMode="gray">
              <a:xfrm>
                <a:off x="4186" y="986"/>
                <a:ext cx="110" cy="58"/>
              </a:xfrm>
              <a:custGeom>
                <a:avLst/>
                <a:gdLst>
                  <a:gd name="T0" fmla="*/ 0 w 112"/>
                  <a:gd name="T1" fmla="*/ 2147483646 h 50"/>
                  <a:gd name="T2" fmla="*/ 0 w 112"/>
                  <a:gd name="T3" fmla="*/ 2147483646 h 50"/>
                  <a:gd name="T4" fmla="*/ 1142981986 w 112"/>
                  <a:gd name="T5" fmla="*/ 2147483646 h 50"/>
                  <a:gd name="T6" fmla="*/ 1142981986 w 112"/>
                  <a:gd name="T7" fmla="*/ 2147483646 h 50"/>
                  <a:gd name="T8" fmla="*/ 1142981986 w 112"/>
                  <a:gd name="T9" fmla="*/ 2147483646 h 50"/>
                  <a:gd name="T10" fmla="*/ 1142981986 w 112"/>
                  <a:gd name="T11" fmla="*/ 2147483646 h 50"/>
                  <a:gd name="T12" fmla="*/ 1142981986 w 112"/>
                  <a:gd name="T13" fmla="*/ 2147483646 h 50"/>
                  <a:gd name="T14" fmla="*/ 1142981986 w 112"/>
                  <a:gd name="T15" fmla="*/ 2147483646 h 50"/>
                  <a:gd name="T16" fmla="*/ 1142981986 w 112"/>
                  <a:gd name="T17" fmla="*/ 2147483646 h 50"/>
                  <a:gd name="T18" fmla="*/ 1142981986 w 112"/>
                  <a:gd name="T19" fmla="*/ 2147483646 h 50"/>
                  <a:gd name="T20" fmla="*/ 1142981986 w 112"/>
                  <a:gd name="T21" fmla="*/ 2147483646 h 50"/>
                  <a:gd name="T22" fmla="*/ 1142981986 w 112"/>
                  <a:gd name="T23" fmla="*/ 2147483646 h 50"/>
                  <a:gd name="T24" fmla="*/ 1142981986 w 112"/>
                  <a:gd name="T25" fmla="*/ 2147483646 h 50"/>
                  <a:gd name="T26" fmla="*/ 1142981986 w 112"/>
                  <a:gd name="T27" fmla="*/ 0 h 50"/>
                  <a:gd name="T28" fmla="*/ 1142981986 w 112"/>
                  <a:gd name="T29" fmla="*/ 2147483646 h 50"/>
                  <a:gd name="T30" fmla="*/ 0 w 112"/>
                  <a:gd name="T31" fmla="*/ 2147483646 h 5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2"/>
                  <a:gd name="T49" fmla="*/ 0 h 50"/>
                  <a:gd name="T50" fmla="*/ 112 w 112"/>
                  <a:gd name="T51" fmla="*/ 50 h 5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2" h="50">
                    <a:moveTo>
                      <a:pt x="0" y="21"/>
                    </a:moveTo>
                    <a:lnTo>
                      <a:pt x="0" y="21"/>
                    </a:lnTo>
                    <a:lnTo>
                      <a:pt x="20" y="24"/>
                    </a:lnTo>
                    <a:lnTo>
                      <a:pt x="35" y="43"/>
                    </a:lnTo>
                    <a:lnTo>
                      <a:pt x="46" y="37"/>
                    </a:lnTo>
                    <a:lnTo>
                      <a:pt x="92" y="50"/>
                    </a:lnTo>
                    <a:lnTo>
                      <a:pt x="107" y="44"/>
                    </a:lnTo>
                    <a:lnTo>
                      <a:pt x="95" y="31"/>
                    </a:lnTo>
                    <a:lnTo>
                      <a:pt x="105" y="36"/>
                    </a:lnTo>
                    <a:lnTo>
                      <a:pt x="112" y="14"/>
                    </a:lnTo>
                    <a:lnTo>
                      <a:pt x="87" y="5"/>
                    </a:lnTo>
                    <a:lnTo>
                      <a:pt x="65" y="19"/>
                    </a:lnTo>
                    <a:lnTo>
                      <a:pt x="84" y="11"/>
                    </a:lnTo>
                    <a:lnTo>
                      <a:pt x="72" y="0"/>
                    </a:lnTo>
                    <a:lnTo>
                      <a:pt x="33" y="4"/>
                    </a:lnTo>
                    <a:lnTo>
                      <a:pt x="0" y="21"/>
                    </a:lnTo>
                    <a:close/>
                  </a:path>
                </a:pathLst>
              </a:custGeom>
              <a:solidFill>
                <a:srgbClr val="DDDDDD"/>
              </a:solidFill>
              <a:ln w="3175">
                <a:solidFill>
                  <a:schemeClr val="bg1"/>
                </a:solidFill>
                <a:round/>
                <a:headEnd/>
                <a:tailEnd/>
              </a:ln>
            </p:spPr>
            <p:txBody>
              <a:bodyPr/>
              <a:lstStyle/>
              <a:p>
                <a:endParaRPr lang="en-GB"/>
              </a:p>
            </p:txBody>
          </p:sp>
          <p:sp>
            <p:nvSpPr>
              <p:cNvPr id="61646" name="Freeform 123"/>
              <p:cNvSpPr>
                <a:spLocks/>
              </p:cNvSpPr>
              <p:nvPr/>
            </p:nvSpPr>
            <p:spPr bwMode="gray">
              <a:xfrm>
                <a:off x="4288" y="1015"/>
                <a:ext cx="91" cy="60"/>
              </a:xfrm>
              <a:custGeom>
                <a:avLst/>
                <a:gdLst>
                  <a:gd name="T0" fmla="*/ 0 w 92"/>
                  <a:gd name="T1" fmla="*/ 2147483646 h 52"/>
                  <a:gd name="T2" fmla="*/ 0 w 92"/>
                  <a:gd name="T3" fmla="*/ 2147483646 h 52"/>
                  <a:gd name="T4" fmla="*/ 1464869780 w 92"/>
                  <a:gd name="T5" fmla="*/ 2147483646 h 52"/>
                  <a:gd name="T6" fmla="*/ 1464869780 w 92"/>
                  <a:gd name="T7" fmla="*/ 2147483646 h 52"/>
                  <a:gd name="T8" fmla="*/ 1464869780 w 92"/>
                  <a:gd name="T9" fmla="*/ 2147483646 h 52"/>
                  <a:gd name="T10" fmla="*/ 1464869780 w 92"/>
                  <a:gd name="T11" fmla="*/ 2147483646 h 52"/>
                  <a:gd name="T12" fmla="*/ 1464869780 w 92"/>
                  <a:gd name="T13" fmla="*/ 2147483646 h 52"/>
                  <a:gd name="T14" fmla="*/ 1464869780 w 92"/>
                  <a:gd name="T15" fmla="*/ 2147483646 h 52"/>
                  <a:gd name="T16" fmla="*/ 1464869780 w 92"/>
                  <a:gd name="T17" fmla="*/ 0 h 52"/>
                  <a:gd name="T18" fmla="*/ 1464869780 w 92"/>
                  <a:gd name="T19" fmla="*/ 2147483646 h 52"/>
                  <a:gd name="T20" fmla="*/ 0 w 92"/>
                  <a:gd name="T21" fmla="*/ 2147483646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2"/>
                  <a:gd name="T34" fmla="*/ 0 h 52"/>
                  <a:gd name="T35" fmla="*/ 92 w 92"/>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2" h="52">
                    <a:moveTo>
                      <a:pt x="0" y="45"/>
                    </a:moveTo>
                    <a:lnTo>
                      <a:pt x="0" y="45"/>
                    </a:lnTo>
                    <a:lnTo>
                      <a:pt x="7" y="52"/>
                    </a:lnTo>
                    <a:lnTo>
                      <a:pt x="85" y="41"/>
                    </a:lnTo>
                    <a:lnTo>
                      <a:pt x="92" y="25"/>
                    </a:lnTo>
                    <a:lnTo>
                      <a:pt x="70" y="12"/>
                    </a:lnTo>
                    <a:lnTo>
                      <a:pt x="52" y="18"/>
                    </a:lnTo>
                    <a:lnTo>
                      <a:pt x="55" y="6"/>
                    </a:lnTo>
                    <a:lnTo>
                      <a:pt x="45" y="0"/>
                    </a:lnTo>
                    <a:lnTo>
                      <a:pt x="8" y="39"/>
                    </a:lnTo>
                    <a:lnTo>
                      <a:pt x="0" y="45"/>
                    </a:lnTo>
                    <a:close/>
                  </a:path>
                </a:pathLst>
              </a:custGeom>
              <a:solidFill>
                <a:srgbClr val="DDDDDD"/>
              </a:solidFill>
              <a:ln w="3175">
                <a:solidFill>
                  <a:schemeClr val="bg1"/>
                </a:solidFill>
                <a:round/>
                <a:headEnd/>
                <a:tailEnd/>
              </a:ln>
            </p:spPr>
            <p:txBody>
              <a:bodyPr/>
              <a:lstStyle/>
              <a:p>
                <a:endParaRPr lang="en-GB"/>
              </a:p>
            </p:txBody>
          </p:sp>
          <p:sp>
            <p:nvSpPr>
              <p:cNvPr id="61647" name="Freeform 124"/>
              <p:cNvSpPr>
                <a:spLocks/>
              </p:cNvSpPr>
              <p:nvPr/>
            </p:nvSpPr>
            <p:spPr bwMode="gray">
              <a:xfrm>
                <a:off x="4853" y="1138"/>
                <a:ext cx="100" cy="55"/>
              </a:xfrm>
              <a:custGeom>
                <a:avLst/>
                <a:gdLst>
                  <a:gd name="T0" fmla="*/ 0 w 103"/>
                  <a:gd name="T1" fmla="*/ 2147483646 h 47"/>
                  <a:gd name="T2" fmla="*/ 0 w 103"/>
                  <a:gd name="T3" fmla="*/ 2147483646 h 47"/>
                  <a:gd name="T4" fmla="*/ 763173442 w 103"/>
                  <a:gd name="T5" fmla="*/ 2147483646 h 47"/>
                  <a:gd name="T6" fmla="*/ 763173442 w 103"/>
                  <a:gd name="T7" fmla="*/ 0 h 47"/>
                  <a:gd name="T8" fmla="*/ 763173442 w 103"/>
                  <a:gd name="T9" fmla="*/ 2147483646 h 47"/>
                  <a:gd name="T10" fmla="*/ 763173442 w 103"/>
                  <a:gd name="T11" fmla="*/ 2147483646 h 47"/>
                  <a:gd name="T12" fmla="*/ 763173442 w 103"/>
                  <a:gd name="T13" fmla="*/ 2147483646 h 47"/>
                  <a:gd name="T14" fmla="*/ 763173442 w 103"/>
                  <a:gd name="T15" fmla="*/ 2147483646 h 47"/>
                  <a:gd name="T16" fmla="*/ 763173442 w 103"/>
                  <a:gd name="T17" fmla="*/ 2147483646 h 47"/>
                  <a:gd name="T18" fmla="*/ 763173442 w 103"/>
                  <a:gd name="T19" fmla="*/ 2147483646 h 47"/>
                  <a:gd name="T20" fmla="*/ 763173442 w 103"/>
                  <a:gd name="T21" fmla="*/ 2147483646 h 47"/>
                  <a:gd name="T22" fmla="*/ 763173442 w 103"/>
                  <a:gd name="T23" fmla="*/ 2147483646 h 47"/>
                  <a:gd name="T24" fmla="*/ 0 w 103"/>
                  <a:gd name="T25" fmla="*/ 2147483646 h 4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3"/>
                  <a:gd name="T40" fmla="*/ 0 h 47"/>
                  <a:gd name="T41" fmla="*/ 103 w 103"/>
                  <a:gd name="T42" fmla="*/ 47 h 4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3" h="47">
                    <a:moveTo>
                      <a:pt x="0" y="26"/>
                    </a:moveTo>
                    <a:lnTo>
                      <a:pt x="0" y="26"/>
                    </a:lnTo>
                    <a:lnTo>
                      <a:pt x="22" y="2"/>
                    </a:lnTo>
                    <a:lnTo>
                      <a:pt x="37" y="0"/>
                    </a:lnTo>
                    <a:lnTo>
                      <a:pt x="61" y="19"/>
                    </a:lnTo>
                    <a:lnTo>
                      <a:pt x="63" y="6"/>
                    </a:lnTo>
                    <a:lnTo>
                      <a:pt x="89" y="15"/>
                    </a:lnTo>
                    <a:lnTo>
                      <a:pt x="88" y="34"/>
                    </a:lnTo>
                    <a:lnTo>
                      <a:pt x="103" y="39"/>
                    </a:lnTo>
                    <a:lnTo>
                      <a:pt x="49" y="42"/>
                    </a:lnTo>
                    <a:lnTo>
                      <a:pt x="47" y="35"/>
                    </a:lnTo>
                    <a:lnTo>
                      <a:pt x="38" y="47"/>
                    </a:lnTo>
                    <a:lnTo>
                      <a:pt x="0" y="26"/>
                    </a:lnTo>
                    <a:close/>
                  </a:path>
                </a:pathLst>
              </a:custGeom>
              <a:solidFill>
                <a:srgbClr val="DDDDDD"/>
              </a:solidFill>
              <a:ln w="3175">
                <a:solidFill>
                  <a:schemeClr val="bg1"/>
                </a:solidFill>
                <a:round/>
                <a:headEnd/>
                <a:tailEnd/>
              </a:ln>
            </p:spPr>
            <p:txBody>
              <a:bodyPr/>
              <a:lstStyle/>
              <a:p>
                <a:endParaRPr lang="en-GB"/>
              </a:p>
            </p:txBody>
          </p:sp>
          <p:sp>
            <p:nvSpPr>
              <p:cNvPr id="61648" name="Freeform 125"/>
              <p:cNvSpPr>
                <a:spLocks/>
              </p:cNvSpPr>
              <p:nvPr/>
            </p:nvSpPr>
            <p:spPr bwMode="gray">
              <a:xfrm>
                <a:off x="4924" y="1142"/>
                <a:ext cx="62" cy="36"/>
              </a:xfrm>
              <a:custGeom>
                <a:avLst/>
                <a:gdLst>
                  <a:gd name="T0" fmla="*/ 0 w 63"/>
                  <a:gd name="T1" fmla="*/ 0 h 32"/>
                  <a:gd name="T2" fmla="*/ 0 w 63"/>
                  <a:gd name="T3" fmla="*/ 0 h 32"/>
                  <a:gd name="T4" fmla="*/ 1226638330 w 63"/>
                  <a:gd name="T5" fmla="*/ 2147483646 h 32"/>
                  <a:gd name="T6" fmla="*/ 1226638330 w 63"/>
                  <a:gd name="T7" fmla="*/ 2147483646 h 32"/>
                  <a:gd name="T8" fmla="*/ 1226638330 w 63"/>
                  <a:gd name="T9" fmla="*/ 2147483646 h 32"/>
                  <a:gd name="T10" fmla="*/ 1226638330 w 63"/>
                  <a:gd name="T11" fmla="*/ 2147483646 h 32"/>
                  <a:gd name="T12" fmla="*/ 1226638330 w 63"/>
                  <a:gd name="T13" fmla="*/ 2147483646 h 32"/>
                  <a:gd name="T14" fmla="*/ 0 w 63"/>
                  <a:gd name="T15" fmla="*/ 0 h 32"/>
                  <a:gd name="T16" fmla="*/ 0 60000 65536"/>
                  <a:gd name="T17" fmla="*/ 0 60000 65536"/>
                  <a:gd name="T18" fmla="*/ 0 60000 65536"/>
                  <a:gd name="T19" fmla="*/ 0 60000 65536"/>
                  <a:gd name="T20" fmla="*/ 0 60000 65536"/>
                  <a:gd name="T21" fmla="*/ 0 60000 65536"/>
                  <a:gd name="T22" fmla="*/ 0 60000 65536"/>
                  <a:gd name="T23" fmla="*/ 0 60000 65536"/>
                  <a:gd name="T24" fmla="*/ 0 w 63"/>
                  <a:gd name="T25" fmla="*/ 0 h 32"/>
                  <a:gd name="T26" fmla="*/ 63 w 63"/>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3" h="32">
                    <a:moveTo>
                      <a:pt x="0" y="0"/>
                    </a:moveTo>
                    <a:lnTo>
                      <a:pt x="0" y="0"/>
                    </a:lnTo>
                    <a:lnTo>
                      <a:pt x="21" y="12"/>
                    </a:lnTo>
                    <a:lnTo>
                      <a:pt x="15" y="24"/>
                    </a:lnTo>
                    <a:lnTo>
                      <a:pt x="27" y="32"/>
                    </a:lnTo>
                    <a:lnTo>
                      <a:pt x="45" y="32"/>
                    </a:lnTo>
                    <a:lnTo>
                      <a:pt x="63" y="21"/>
                    </a:lnTo>
                    <a:lnTo>
                      <a:pt x="0" y="0"/>
                    </a:lnTo>
                    <a:close/>
                  </a:path>
                </a:pathLst>
              </a:custGeom>
              <a:solidFill>
                <a:srgbClr val="DDDDDD"/>
              </a:solidFill>
              <a:ln w="3175">
                <a:solidFill>
                  <a:schemeClr val="bg1"/>
                </a:solidFill>
                <a:round/>
                <a:headEnd/>
                <a:tailEnd/>
              </a:ln>
            </p:spPr>
            <p:txBody>
              <a:bodyPr/>
              <a:lstStyle/>
              <a:p>
                <a:endParaRPr lang="en-GB"/>
              </a:p>
            </p:txBody>
          </p:sp>
          <p:sp>
            <p:nvSpPr>
              <p:cNvPr id="61649" name="Freeform 126"/>
              <p:cNvSpPr>
                <a:spLocks/>
              </p:cNvSpPr>
              <p:nvPr/>
            </p:nvSpPr>
            <p:spPr bwMode="gray">
              <a:xfrm>
                <a:off x="5000" y="1164"/>
                <a:ext cx="71" cy="27"/>
              </a:xfrm>
              <a:custGeom>
                <a:avLst/>
                <a:gdLst>
                  <a:gd name="T0" fmla="*/ 0 w 72"/>
                  <a:gd name="T1" fmla="*/ 0 h 24"/>
                  <a:gd name="T2" fmla="*/ 0 w 72"/>
                  <a:gd name="T3" fmla="*/ 0 h 24"/>
                  <a:gd name="T4" fmla="*/ 1316223213 w 72"/>
                  <a:gd name="T5" fmla="*/ 2147483646 h 24"/>
                  <a:gd name="T6" fmla="*/ 1316223213 w 72"/>
                  <a:gd name="T7" fmla="*/ 2147483646 h 24"/>
                  <a:gd name="T8" fmla="*/ 1316223213 w 72"/>
                  <a:gd name="T9" fmla="*/ 2147483646 h 24"/>
                  <a:gd name="T10" fmla="*/ 0 w 72"/>
                  <a:gd name="T11" fmla="*/ 0 h 24"/>
                  <a:gd name="T12" fmla="*/ 0 60000 65536"/>
                  <a:gd name="T13" fmla="*/ 0 60000 65536"/>
                  <a:gd name="T14" fmla="*/ 0 60000 65536"/>
                  <a:gd name="T15" fmla="*/ 0 60000 65536"/>
                  <a:gd name="T16" fmla="*/ 0 60000 65536"/>
                  <a:gd name="T17" fmla="*/ 0 60000 65536"/>
                  <a:gd name="T18" fmla="*/ 0 w 72"/>
                  <a:gd name="T19" fmla="*/ 0 h 24"/>
                  <a:gd name="T20" fmla="*/ 72 w 72"/>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72" h="24">
                    <a:moveTo>
                      <a:pt x="0" y="0"/>
                    </a:moveTo>
                    <a:lnTo>
                      <a:pt x="0" y="0"/>
                    </a:lnTo>
                    <a:lnTo>
                      <a:pt x="13" y="17"/>
                    </a:lnTo>
                    <a:lnTo>
                      <a:pt x="46" y="24"/>
                    </a:lnTo>
                    <a:lnTo>
                      <a:pt x="72" y="18"/>
                    </a:lnTo>
                    <a:lnTo>
                      <a:pt x="0" y="0"/>
                    </a:lnTo>
                    <a:close/>
                  </a:path>
                </a:pathLst>
              </a:custGeom>
              <a:solidFill>
                <a:srgbClr val="DDDDDD"/>
              </a:solidFill>
              <a:ln w="3175">
                <a:solidFill>
                  <a:schemeClr val="bg1"/>
                </a:solidFill>
                <a:round/>
                <a:headEnd/>
                <a:tailEnd/>
              </a:ln>
            </p:spPr>
            <p:txBody>
              <a:bodyPr/>
              <a:lstStyle/>
              <a:p>
                <a:endParaRPr lang="en-GB"/>
              </a:p>
            </p:txBody>
          </p:sp>
          <p:sp>
            <p:nvSpPr>
              <p:cNvPr id="61650" name="Freeform 127"/>
              <p:cNvSpPr>
                <a:spLocks/>
              </p:cNvSpPr>
              <p:nvPr/>
            </p:nvSpPr>
            <p:spPr bwMode="gray">
              <a:xfrm>
                <a:off x="1826" y="2747"/>
                <a:ext cx="62" cy="68"/>
              </a:xfrm>
              <a:custGeom>
                <a:avLst/>
                <a:gdLst>
                  <a:gd name="T0" fmla="*/ 0 w 63"/>
                  <a:gd name="T1" fmla="*/ 2147483646 h 60"/>
                  <a:gd name="T2" fmla="*/ 0 w 63"/>
                  <a:gd name="T3" fmla="*/ 2147483646 h 60"/>
                  <a:gd name="T4" fmla="*/ 1226638330 w 63"/>
                  <a:gd name="T5" fmla="*/ 0 h 60"/>
                  <a:gd name="T6" fmla="*/ 1226638330 w 63"/>
                  <a:gd name="T7" fmla="*/ 2147483646 h 60"/>
                  <a:gd name="T8" fmla="*/ 1226638330 w 63"/>
                  <a:gd name="T9" fmla="*/ 2147483646 h 60"/>
                  <a:gd name="T10" fmla="*/ 1226638330 w 63"/>
                  <a:gd name="T11" fmla="*/ 2147483646 h 60"/>
                  <a:gd name="T12" fmla="*/ 0 w 63"/>
                  <a:gd name="T13" fmla="*/ 2147483646 h 60"/>
                  <a:gd name="T14" fmla="*/ 0 60000 65536"/>
                  <a:gd name="T15" fmla="*/ 0 60000 65536"/>
                  <a:gd name="T16" fmla="*/ 0 60000 65536"/>
                  <a:gd name="T17" fmla="*/ 0 60000 65536"/>
                  <a:gd name="T18" fmla="*/ 0 60000 65536"/>
                  <a:gd name="T19" fmla="*/ 0 60000 65536"/>
                  <a:gd name="T20" fmla="*/ 0 60000 65536"/>
                  <a:gd name="T21" fmla="*/ 0 w 63"/>
                  <a:gd name="T22" fmla="*/ 0 h 60"/>
                  <a:gd name="T23" fmla="*/ 63 w 6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3" h="60">
                    <a:moveTo>
                      <a:pt x="0" y="27"/>
                    </a:moveTo>
                    <a:lnTo>
                      <a:pt x="0" y="27"/>
                    </a:lnTo>
                    <a:lnTo>
                      <a:pt x="17" y="0"/>
                    </a:lnTo>
                    <a:lnTo>
                      <a:pt x="63" y="4"/>
                    </a:lnTo>
                    <a:lnTo>
                      <a:pt x="57" y="56"/>
                    </a:lnTo>
                    <a:lnTo>
                      <a:pt x="24" y="60"/>
                    </a:lnTo>
                    <a:lnTo>
                      <a:pt x="0" y="27"/>
                    </a:lnTo>
                    <a:close/>
                  </a:path>
                </a:pathLst>
              </a:custGeom>
              <a:solidFill>
                <a:srgbClr val="DDDDDD"/>
              </a:solidFill>
              <a:ln w="3175">
                <a:solidFill>
                  <a:schemeClr val="bg1"/>
                </a:solidFill>
                <a:round/>
                <a:headEnd/>
                <a:tailEnd/>
              </a:ln>
            </p:spPr>
            <p:txBody>
              <a:bodyPr/>
              <a:lstStyle/>
              <a:p>
                <a:endParaRPr lang="en-GB"/>
              </a:p>
            </p:txBody>
          </p:sp>
          <p:sp>
            <p:nvSpPr>
              <p:cNvPr id="61651" name="Freeform 128"/>
              <p:cNvSpPr>
                <a:spLocks/>
              </p:cNvSpPr>
              <p:nvPr/>
            </p:nvSpPr>
            <p:spPr bwMode="gray">
              <a:xfrm>
                <a:off x="2874" y="991"/>
                <a:ext cx="160" cy="134"/>
              </a:xfrm>
              <a:custGeom>
                <a:avLst/>
                <a:gdLst>
                  <a:gd name="T0" fmla="*/ 0 w 164"/>
                  <a:gd name="T1" fmla="*/ 2147483646 h 117"/>
                  <a:gd name="T2" fmla="*/ 0 w 164"/>
                  <a:gd name="T3" fmla="*/ 2147483646 h 117"/>
                  <a:gd name="T4" fmla="*/ 904876726 w 164"/>
                  <a:gd name="T5" fmla="*/ 2147483646 h 117"/>
                  <a:gd name="T6" fmla="*/ 904876726 w 164"/>
                  <a:gd name="T7" fmla="*/ 2147483646 h 117"/>
                  <a:gd name="T8" fmla="*/ 904876726 w 164"/>
                  <a:gd name="T9" fmla="*/ 2147483646 h 117"/>
                  <a:gd name="T10" fmla="*/ 904876726 w 164"/>
                  <a:gd name="T11" fmla="*/ 2147483646 h 117"/>
                  <a:gd name="T12" fmla="*/ 904876726 w 164"/>
                  <a:gd name="T13" fmla="*/ 2147483646 h 117"/>
                  <a:gd name="T14" fmla="*/ 904876726 w 164"/>
                  <a:gd name="T15" fmla="*/ 2147483646 h 117"/>
                  <a:gd name="T16" fmla="*/ 904876726 w 164"/>
                  <a:gd name="T17" fmla="*/ 2147483646 h 117"/>
                  <a:gd name="T18" fmla="*/ 904876726 w 164"/>
                  <a:gd name="T19" fmla="*/ 2147483646 h 117"/>
                  <a:gd name="T20" fmla="*/ 904876726 w 164"/>
                  <a:gd name="T21" fmla="*/ 2147483646 h 117"/>
                  <a:gd name="T22" fmla="*/ 904876726 w 164"/>
                  <a:gd name="T23" fmla="*/ 2147483646 h 117"/>
                  <a:gd name="T24" fmla="*/ 904876726 w 164"/>
                  <a:gd name="T25" fmla="*/ 2147483646 h 117"/>
                  <a:gd name="T26" fmla="*/ 904876726 w 164"/>
                  <a:gd name="T27" fmla="*/ 2147483646 h 117"/>
                  <a:gd name="T28" fmla="*/ 904876726 w 164"/>
                  <a:gd name="T29" fmla="*/ 2147483646 h 117"/>
                  <a:gd name="T30" fmla="*/ 904876726 w 164"/>
                  <a:gd name="T31" fmla="*/ 2147483646 h 117"/>
                  <a:gd name="T32" fmla="*/ 904876726 w 164"/>
                  <a:gd name="T33" fmla="*/ 2147483646 h 117"/>
                  <a:gd name="T34" fmla="*/ 904876726 w 164"/>
                  <a:gd name="T35" fmla="*/ 2147483646 h 117"/>
                  <a:gd name="T36" fmla="*/ 904876726 w 164"/>
                  <a:gd name="T37" fmla="*/ 2147483646 h 117"/>
                  <a:gd name="T38" fmla="*/ 904876726 w 164"/>
                  <a:gd name="T39" fmla="*/ 2147483646 h 117"/>
                  <a:gd name="T40" fmla="*/ 904876726 w 164"/>
                  <a:gd name="T41" fmla="*/ 2147483646 h 117"/>
                  <a:gd name="T42" fmla="*/ 904876726 w 164"/>
                  <a:gd name="T43" fmla="*/ 2147483646 h 117"/>
                  <a:gd name="T44" fmla="*/ 904876726 w 164"/>
                  <a:gd name="T45" fmla="*/ 2147483646 h 117"/>
                  <a:gd name="T46" fmla="*/ 904876726 w 164"/>
                  <a:gd name="T47" fmla="*/ 2147483646 h 117"/>
                  <a:gd name="T48" fmla="*/ 904876726 w 164"/>
                  <a:gd name="T49" fmla="*/ 2147483646 h 117"/>
                  <a:gd name="T50" fmla="*/ 904876726 w 164"/>
                  <a:gd name="T51" fmla="*/ 2147483646 h 117"/>
                  <a:gd name="T52" fmla="*/ 904876726 w 164"/>
                  <a:gd name="T53" fmla="*/ 2147483646 h 117"/>
                  <a:gd name="T54" fmla="*/ 904876726 w 164"/>
                  <a:gd name="T55" fmla="*/ 2147483646 h 117"/>
                  <a:gd name="T56" fmla="*/ 904876726 w 164"/>
                  <a:gd name="T57" fmla="*/ 2147483646 h 117"/>
                  <a:gd name="T58" fmla="*/ 904876726 w 164"/>
                  <a:gd name="T59" fmla="*/ 2147483646 h 117"/>
                  <a:gd name="T60" fmla="*/ 904876726 w 164"/>
                  <a:gd name="T61" fmla="*/ 0 h 117"/>
                  <a:gd name="T62" fmla="*/ 904876726 w 164"/>
                  <a:gd name="T63" fmla="*/ 2147483646 h 117"/>
                  <a:gd name="T64" fmla="*/ 904876726 w 164"/>
                  <a:gd name="T65" fmla="*/ 2147483646 h 117"/>
                  <a:gd name="T66" fmla="*/ 904876726 w 164"/>
                  <a:gd name="T67" fmla="*/ 2147483646 h 117"/>
                  <a:gd name="T68" fmla="*/ 904876726 w 164"/>
                  <a:gd name="T69" fmla="*/ 2147483646 h 117"/>
                  <a:gd name="T70" fmla="*/ 904876726 w 164"/>
                  <a:gd name="T71" fmla="*/ 2147483646 h 117"/>
                  <a:gd name="T72" fmla="*/ 904876726 w 164"/>
                  <a:gd name="T73" fmla="*/ 2147483646 h 117"/>
                  <a:gd name="T74" fmla="*/ 904876726 w 164"/>
                  <a:gd name="T75" fmla="*/ 2147483646 h 117"/>
                  <a:gd name="T76" fmla="*/ 0 w 164"/>
                  <a:gd name="T77" fmla="*/ 2147483646 h 11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64"/>
                  <a:gd name="T118" fmla="*/ 0 h 117"/>
                  <a:gd name="T119" fmla="*/ 164 w 164"/>
                  <a:gd name="T120" fmla="*/ 117 h 11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64" h="117">
                    <a:moveTo>
                      <a:pt x="0" y="15"/>
                    </a:moveTo>
                    <a:lnTo>
                      <a:pt x="0" y="15"/>
                    </a:lnTo>
                    <a:lnTo>
                      <a:pt x="2" y="28"/>
                    </a:lnTo>
                    <a:lnTo>
                      <a:pt x="19" y="28"/>
                    </a:lnTo>
                    <a:lnTo>
                      <a:pt x="13" y="35"/>
                    </a:lnTo>
                    <a:lnTo>
                      <a:pt x="27" y="40"/>
                    </a:lnTo>
                    <a:lnTo>
                      <a:pt x="9" y="39"/>
                    </a:lnTo>
                    <a:lnTo>
                      <a:pt x="39" y="52"/>
                    </a:lnTo>
                    <a:lnTo>
                      <a:pt x="27" y="56"/>
                    </a:lnTo>
                    <a:lnTo>
                      <a:pt x="35" y="66"/>
                    </a:lnTo>
                    <a:lnTo>
                      <a:pt x="60" y="60"/>
                    </a:lnTo>
                    <a:lnTo>
                      <a:pt x="60" y="47"/>
                    </a:lnTo>
                    <a:lnTo>
                      <a:pt x="73" y="42"/>
                    </a:lnTo>
                    <a:lnTo>
                      <a:pt x="75" y="56"/>
                    </a:lnTo>
                    <a:lnTo>
                      <a:pt x="91" y="47"/>
                    </a:lnTo>
                    <a:lnTo>
                      <a:pt x="88" y="56"/>
                    </a:lnTo>
                    <a:lnTo>
                      <a:pt x="103" y="58"/>
                    </a:lnTo>
                    <a:lnTo>
                      <a:pt x="46" y="71"/>
                    </a:lnTo>
                    <a:lnTo>
                      <a:pt x="48" y="81"/>
                    </a:lnTo>
                    <a:lnTo>
                      <a:pt x="94" y="73"/>
                    </a:lnTo>
                    <a:lnTo>
                      <a:pt x="63" y="83"/>
                    </a:lnTo>
                    <a:lnTo>
                      <a:pt x="81" y="89"/>
                    </a:lnTo>
                    <a:lnTo>
                      <a:pt x="50" y="93"/>
                    </a:lnTo>
                    <a:lnTo>
                      <a:pt x="98" y="117"/>
                    </a:lnTo>
                    <a:lnTo>
                      <a:pt x="129" y="56"/>
                    </a:lnTo>
                    <a:lnTo>
                      <a:pt x="164" y="42"/>
                    </a:lnTo>
                    <a:lnTo>
                      <a:pt x="125" y="33"/>
                    </a:lnTo>
                    <a:lnTo>
                      <a:pt x="119" y="17"/>
                    </a:lnTo>
                    <a:lnTo>
                      <a:pt x="107" y="27"/>
                    </a:lnTo>
                    <a:lnTo>
                      <a:pt x="112" y="12"/>
                    </a:lnTo>
                    <a:lnTo>
                      <a:pt x="85" y="0"/>
                    </a:lnTo>
                    <a:lnTo>
                      <a:pt x="75" y="12"/>
                    </a:lnTo>
                    <a:lnTo>
                      <a:pt x="88" y="40"/>
                    </a:lnTo>
                    <a:lnTo>
                      <a:pt x="59" y="11"/>
                    </a:lnTo>
                    <a:lnTo>
                      <a:pt x="48" y="17"/>
                    </a:lnTo>
                    <a:lnTo>
                      <a:pt x="55" y="32"/>
                    </a:lnTo>
                    <a:lnTo>
                      <a:pt x="25" y="19"/>
                    </a:lnTo>
                    <a:lnTo>
                      <a:pt x="46" y="10"/>
                    </a:lnTo>
                    <a:lnTo>
                      <a:pt x="0" y="15"/>
                    </a:lnTo>
                    <a:close/>
                  </a:path>
                </a:pathLst>
              </a:custGeom>
              <a:solidFill>
                <a:srgbClr val="DDDDDD"/>
              </a:solidFill>
              <a:ln w="3175">
                <a:solidFill>
                  <a:schemeClr val="bg1"/>
                </a:solidFill>
                <a:round/>
                <a:headEnd/>
                <a:tailEnd/>
              </a:ln>
            </p:spPr>
            <p:txBody>
              <a:bodyPr/>
              <a:lstStyle/>
              <a:p>
                <a:endParaRPr lang="en-GB"/>
              </a:p>
            </p:txBody>
          </p:sp>
          <p:sp>
            <p:nvSpPr>
              <p:cNvPr id="61652" name="Freeform 129"/>
              <p:cNvSpPr>
                <a:spLocks/>
              </p:cNvSpPr>
              <p:nvPr/>
            </p:nvSpPr>
            <p:spPr bwMode="gray">
              <a:xfrm>
                <a:off x="2977" y="973"/>
                <a:ext cx="146" cy="56"/>
              </a:xfrm>
              <a:custGeom>
                <a:avLst/>
                <a:gdLst>
                  <a:gd name="T0" fmla="*/ 0 w 148"/>
                  <a:gd name="T1" fmla="*/ 2147483646 h 50"/>
                  <a:gd name="T2" fmla="*/ 0 w 148"/>
                  <a:gd name="T3" fmla="*/ 2147483646 h 50"/>
                  <a:gd name="T4" fmla="*/ 1333873202 w 148"/>
                  <a:gd name="T5" fmla="*/ 2147483646 h 50"/>
                  <a:gd name="T6" fmla="*/ 1333873202 w 148"/>
                  <a:gd name="T7" fmla="*/ 2147483646 h 50"/>
                  <a:gd name="T8" fmla="*/ 1333873202 w 148"/>
                  <a:gd name="T9" fmla="*/ 2147483646 h 50"/>
                  <a:gd name="T10" fmla="*/ 1333873202 w 148"/>
                  <a:gd name="T11" fmla="*/ 2147483646 h 50"/>
                  <a:gd name="T12" fmla="*/ 1333873202 w 148"/>
                  <a:gd name="T13" fmla="*/ 2147483646 h 50"/>
                  <a:gd name="T14" fmla="*/ 1333873202 w 148"/>
                  <a:gd name="T15" fmla="*/ 2147483646 h 50"/>
                  <a:gd name="T16" fmla="*/ 1333873202 w 148"/>
                  <a:gd name="T17" fmla="*/ 2147483646 h 50"/>
                  <a:gd name="T18" fmla="*/ 1333873202 w 148"/>
                  <a:gd name="T19" fmla="*/ 2147483646 h 50"/>
                  <a:gd name="T20" fmla="*/ 1333873202 w 148"/>
                  <a:gd name="T21" fmla="*/ 2147483646 h 50"/>
                  <a:gd name="T22" fmla="*/ 1333873202 w 148"/>
                  <a:gd name="T23" fmla="*/ 2147483646 h 50"/>
                  <a:gd name="T24" fmla="*/ 1333873202 w 148"/>
                  <a:gd name="T25" fmla="*/ 2147483646 h 50"/>
                  <a:gd name="T26" fmla="*/ 1333873202 w 148"/>
                  <a:gd name="T27" fmla="*/ 2147483646 h 50"/>
                  <a:gd name="T28" fmla="*/ 1333873202 w 148"/>
                  <a:gd name="T29" fmla="*/ 0 h 50"/>
                  <a:gd name="T30" fmla="*/ 1333873202 w 148"/>
                  <a:gd name="T31" fmla="*/ 2147483646 h 50"/>
                  <a:gd name="T32" fmla="*/ 1333873202 w 148"/>
                  <a:gd name="T33" fmla="*/ 0 h 50"/>
                  <a:gd name="T34" fmla="*/ 1333873202 w 148"/>
                  <a:gd name="T35" fmla="*/ 2147483646 h 50"/>
                  <a:gd name="T36" fmla="*/ 1333873202 w 148"/>
                  <a:gd name="T37" fmla="*/ 2147483646 h 50"/>
                  <a:gd name="T38" fmla="*/ 1333873202 w 148"/>
                  <a:gd name="T39" fmla="*/ 2147483646 h 50"/>
                  <a:gd name="T40" fmla="*/ 0 w 148"/>
                  <a:gd name="T41" fmla="*/ 2147483646 h 5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8"/>
                  <a:gd name="T64" fmla="*/ 0 h 50"/>
                  <a:gd name="T65" fmla="*/ 148 w 148"/>
                  <a:gd name="T66" fmla="*/ 50 h 5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8" h="50">
                    <a:moveTo>
                      <a:pt x="0" y="13"/>
                    </a:moveTo>
                    <a:lnTo>
                      <a:pt x="0" y="13"/>
                    </a:lnTo>
                    <a:lnTo>
                      <a:pt x="21" y="17"/>
                    </a:lnTo>
                    <a:lnTo>
                      <a:pt x="8" y="23"/>
                    </a:lnTo>
                    <a:lnTo>
                      <a:pt x="13" y="27"/>
                    </a:lnTo>
                    <a:lnTo>
                      <a:pt x="69" y="26"/>
                    </a:lnTo>
                    <a:lnTo>
                      <a:pt x="34" y="33"/>
                    </a:lnTo>
                    <a:lnTo>
                      <a:pt x="88" y="50"/>
                    </a:lnTo>
                    <a:lnTo>
                      <a:pt x="124" y="40"/>
                    </a:lnTo>
                    <a:lnTo>
                      <a:pt x="148" y="23"/>
                    </a:lnTo>
                    <a:lnTo>
                      <a:pt x="142" y="14"/>
                    </a:lnTo>
                    <a:lnTo>
                      <a:pt x="108" y="16"/>
                    </a:lnTo>
                    <a:lnTo>
                      <a:pt x="114" y="6"/>
                    </a:lnTo>
                    <a:lnTo>
                      <a:pt x="84" y="16"/>
                    </a:lnTo>
                    <a:lnTo>
                      <a:pt x="81" y="0"/>
                    </a:lnTo>
                    <a:lnTo>
                      <a:pt x="74" y="20"/>
                    </a:lnTo>
                    <a:lnTo>
                      <a:pt x="34" y="0"/>
                    </a:lnTo>
                    <a:lnTo>
                      <a:pt x="35" y="12"/>
                    </a:lnTo>
                    <a:lnTo>
                      <a:pt x="23" y="6"/>
                    </a:lnTo>
                    <a:lnTo>
                      <a:pt x="27" y="18"/>
                    </a:lnTo>
                    <a:lnTo>
                      <a:pt x="0" y="13"/>
                    </a:lnTo>
                    <a:close/>
                  </a:path>
                </a:pathLst>
              </a:custGeom>
              <a:solidFill>
                <a:srgbClr val="DDDDDD"/>
              </a:solidFill>
              <a:ln w="3175">
                <a:solidFill>
                  <a:schemeClr val="bg1"/>
                </a:solidFill>
                <a:round/>
                <a:headEnd/>
                <a:tailEnd/>
              </a:ln>
            </p:spPr>
            <p:txBody>
              <a:bodyPr/>
              <a:lstStyle/>
              <a:p>
                <a:endParaRPr lang="en-GB"/>
              </a:p>
            </p:txBody>
          </p:sp>
          <p:sp>
            <p:nvSpPr>
              <p:cNvPr id="61653" name="Freeform 130"/>
              <p:cNvSpPr>
                <a:spLocks/>
              </p:cNvSpPr>
              <p:nvPr/>
            </p:nvSpPr>
            <p:spPr bwMode="gray">
              <a:xfrm>
                <a:off x="3028" y="1064"/>
                <a:ext cx="62" cy="37"/>
              </a:xfrm>
              <a:custGeom>
                <a:avLst/>
                <a:gdLst>
                  <a:gd name="T0" fmla="*/ 0 w 64"/>
                  <a:gd name="T1" fmla="*/ 2147483646 h 32"/>
                  <a:gd name="T2" fmla="*/ 0 w 64"/>
                  <a:gd name="T3" fmla="*/ 2147483646 h 32"/>
                  <a:gd name="T4" fmla="*/ 706858648 w 64"/>
                  <a:gd name="T5" fmla="*/ 2147483646 h 32"/>
                  <a:gd name="T6" fmla="*/ 706858648 w 64"/>
                  <a:gd name="T7" fmla="*/ 0 h 32"/>
                  <a:gd name="T8" fmla="*/ 706858648 w 64"/>
                  <a:gd name="T9" fmla="*/ 2147483646 h 32"/>
                  <a:gd name="T10" fmla="*/ 706858648 w 64"/>
                  <a:gd name="T11" fmla="*/ 2147483646 h 32"/>
                  <a:gd name="T12" fmla="*/ 706858648 w 64"/>
                  <a:gd name="T13" fmla="*/ 2147483646 h 32"/>
                  <a:gd name="T14" fmla="*/ 706858648 w 64"/>
                  <a:gd name="T15" fmla="*/ 2147483646 h 32"/>
                  <a:gd name="T16" fmla="*/ 0 w 64"/>
                  <a:gd name="T17" fmla="*/ 2147483646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4"/>
                  <a:gd name="T28" fmla="*/ 0 h 32"/>
                  <a:gd name="T29" fmla="*/ 64 w 64"/>
                  <a:gd name="T30" fmla="*/ 32 h 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 h="32">
                    <a:moveTo>
                      <a:pt x="0" y="25"/>
                    </a:moveTo>
                    <a:lnTo>
                      <a:pt x="0" y="25"/>
                    </a:lnTo>
                    <a:lnTo>
                      <a:pt x="4" y="9"/>
                    </a:lnTo>
                    <a:lnTo>
                      <a:pt x="31" y="0"/>
                    </a:lnTo>
                    <a:lnTo>
                      <a:pt x="37" y="9"/>
                    </a:lnTo>
                    <a:lnTo>
                      <a:pt x="64" y="16"/>
                    </a:lnTo>
                    <a:lnTo>
                      <a:pt x="25" y="32"/>
                    </a:lnTo>
                    <a:lnTo>
                      <a:pt x="31" y="23"/>
                    </a:lnTo>
                    <a:lnTo>
                      <a:pt x="0" y="25"/>
                    </a:lnTo>
                    <a:close/>
                  </a:path>
                </a:pathLst>
              </a:custGeom>
              <a:solidFill>
                <a:srgbClr val="DDDDDD"/>
              </a:solidFill>
              <a:ln w="3175">
                <a:solidFill>
                  <a:schemeClr val="bg1"/>
                </a:solidFill>
                <a:round/>
                <a:headEnd/>
                <a:tailEnd/>
              </a:ln>
            </p:spPr>
            <p:txBody>
              <a:bodyPr/>
              <a:lstStyle/>
              <a:p>
                <a:endParaRPr lang="en-GB"/>
              </a:p>
            </p:txBody>
          </p:sp>
          <p:sp>
            <p:nvSpPr>
              <p:cNvPr id="61654" name="Freeform 131"/>
              <p:cNvSpPr>
                <a:spLocks/>
              </p:cNvSpPr>
              <p:nvPr/>
            </p:nvSpPr>
            <p:spPr bwMode="gray">
              <a:xfrm>
                <a:off x="3249" y="2160"/>
                <a:ext cx="108" cy="96"/>
              </a:xfrm>
              <a:custGeom>
                <a:avLst/>
                <a:gdLst>
                  <a:gd name="T0" fmla="*/ 0 w 110"/>
                  <a:gd name="T1" fmla="*/ 2147483646 h 83"/>
                  <a:gd name="T2" fmla="*/ 0 w 110"/>
                  <a:gd name="T3" fmla="*/ 2147483646 h 83"/>
                  <a:gd name="T4" fmla="*/ 1129830390 w 110"/>
                  <a:gd name="T5" fmla="*/ 2147483646 h 83"/>
                  <a:gd name="T6" fmla="*/ 1129830390 w 110"/>
                  <a:gd name="T7" fmla="*/ 2147483646 h 83"/>
                  <a:gd name="T8" fmla="*/ 1129830390 w 110"/>
                  <a:gd name="T9" fmla="*/ 2147483646 h 83"/>
                  <a:gd name="T10" fmla="*/ 1129830390 w 110"/>
                  <a:gd name="T11" fmla="*/ 2147483646 h 83"/>
                  <a:gd name="T12" fmla="*/ 1129830390 w 110"/>
                  <a:gd name="T13" fmla="*/ 2147483646 h 83"/>
                  <a:gd name="T14" fmla="*/ 1129830390 w 110"/>
                  <a:gd name="T15" fmla="*/ 0 h 83"/>
                  <a:gd name="T16" fmla="*/ 1129830390 w 110"/>
                  <a:gd name="T17" fmla="*/ 2147483646 h 83"/>
                  <a:gd name="T18" fmla="*/ 1129830390 w 110"/>
                  <a:gd name="T19" fmla="*/ 2147483646 h 83"/>
                  <a:gd name="T20" fmla="*/ 1129830390 w 110"/>
                  <a:gd name="T21" fmla="*/ 2147483646 h 83"/>
                  <a:gd name="T22" fmla="*/ 1129830390 w 110"/>
                  <a:gd name="T23" fmla="*/ 2147483646 h 83"/>
                  <a:gd name="T24" fmla="*/ 0 w 110"/>
                  <a:gd name="T25" fmla="*/ 2147483646 h 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0"/>
                  <a:gd name="T40" fmla="*/ 0 h 83"/>
                  <a:gd name="T41" fmla="*/ 110 w 110"/>
                  <a:gd name="T42" fmla="*/ 83 h 8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0" h="83">
                    <a:moveTo>
                      <a:pt x="0" y="77"/>
                    </a:moveTo>
                    <a:lnTo>
                      <a:pt x="0" y="77"/>
                    </a:lnTo>
                    <a:lnTo>
                      <a:pt x="1" y="68"/>
                    </a:lnTo>
                    <a:lnTo>
                      <a:pt x="18" y="50"/>
                    </a:lnTo>
                    <a:lnTo>
                      <a:pt x="7" y="42"/>
                    </a:lnTo>
                    <a:lnTo>
                      <a:pt x="7" y="21"/>
                    </a:lnTo>
                    <a:lnTo>
                      <a:pt x="18" y="3"/>
                    </a:lnTo>
                    <a:lnTo>
                      <a:pt x="110" y="0"/>
                    </a:lnTo>
                    <a:lnTo>
                      <a:pt x="93" y="11"/>
                    </a:lnTo>
                    <a:lnTo>
                      <a:pt x="88" y="46"/>
                    </a:lnTo>
                    <a:lnTo>
                      <a:pt x="49" y="67"/>
                    </a:lnTo>
                    <a:lnTo>
                      <a:pt x="16" y="83"/>
                    </a:lnTo>
                    <a:lnTo>
                      <a:pt x="0" y="77"/>
                    </a:lnTo>
                    <a:close/>
                  </a:path>
                </a:pathLst>
              </a:custGeom>
              <a:solidFill>
                <a:srgbClr val="DDDDDD"/>
              </a:solidFill>
              <a:ln w="3175">
                <a:solidFill>
                  <a:schemeClr val="bg1"/>
                </a:solidFill>
                <a:round/>
                <a:headEnd/>
                <a:tailEnd/>
              </a:ln>
            </p:spPr>
            <p:txBody>
              <a:bodyPr/>
              <a:lstStyle/>
              <a:p>
                <a:endParaRPr lang="en-GB"/>
              </a:p>
            </p:txBody>
          </p:sp>
          <p:sp>
            <p:nvSpPr>
              <p:cNvPr id="61655" name="Freeform 132"/>
              <p:cNvSpPr>
                <a:spLocks/>
              </p:cNvSpPr>
              <p:nvPr/>
            </p:nvSpPr>
            <p:spPr bwMode="gray">
              <a:xfrm>
                <a:off x="1767" y="2658"/>
                <a:ext cx="14" cy="14"/>
              </a:xfrm>
              <a:custGeom>
                <a:avLst/>
                <a:gdLst>
                  <a:gd name="T0" fmla="*/ 0 w 14"/>
                  <a:gd name="T1" fmla="*/ 2147483646 h 12"/>
                  <a:gd name="T2" fmla="*/ 0 w 14"/>
                  <a:gd name="T3" fmla="*/ 2147483646 h 12"/>
                  <a:gd name="T4" fmla="*/ 2147451831 w 14"/>
                  <a:gd name="T5" fmla="*/ 2147483646 h 12"/>
                  <a:gd name="T6" fmla="*/ 2147451831 w 14"/>
                  <a:gd name="T7" fmla="*/ 0 h 12"/>
                  <a:gd name="T8" fmla="*/ 0 w 14"/>
                  <a:gd name="T9" fmla="*/ 2147483646 h 12"/>
                  <a:gd name="T10" fmla="*/ 0 60000 65536"/>
                  <a:gd name="T11" fmla="*/ 0 60000 65536"/>
                  <a:gd name="T12" fmla="*/ 0 60000 65536"/>
                  <a:gd name="T13" fmla="*/ 0 60000 65536"/>
                  <a:gd name="T14" fmla="*/ 0 60000 65536"/>
                  <a:gd name="T15" fmla="*/ 0 w 14"/>
                  <a:gd name="T16" fmla="*/ 0 h 12"/>
                  <a:gd name="T17" fmla="*/ 14 w 14"/>
                  <a:gd name="T18" fmla="*/ 12 h 12"/>
                </a:gdLst>
                <a:ahLst/>
                <a:cxnLst>
                  <a:cxn ang="T10">
                    <a:pos x="T0" y="T1"/>
                  </a:cxn>
                  <a:cxn ang="T11">
                    <a:pos x="T2" y="T3"/>
                  </a:cxn>
                  <a:cxn ang="T12">
                    <a:pos x="T4" y="T5"/>
                  </a:cxn>
                  <a:cxn ang="T13">
                    <a:pos x="T6" y="T7"/>
                  </a:cxn>
                  <a:cxn ang="T14">
                    <a:pos x="T8" y="T9"/>
                  </a:cxn>
                </a:cxnLst>
                <a:rect l="T15" t="T16" r="T17" b="T18"/>
                <a:pathLst>
                  <a:path w="14" h="12">
                    <a:moveTo>
                      <a:pt x="0" y="12"/>
                    </a:moveTo>
                    <a:lnTo>
                      <a:pt x="0" y="12"/>
                    </a:lnTo>
                    <a:lnTo>
                      <a:pt x="14" y="10"/>
                    </a:lnTo>
                    <a:lnTo>
                      <a:pt x="14" y="0"/>
                    </a:lnTo>
                    <a:lnTo>
                      <a:pt x="0" y="12"/>
                    </a:lnTo>
                    <a:close/>
                  </a:path>
                </a:pathLst>
              </a:custGeom>
              <a:solidFill>
                <a:srgbClr val="DDDDDD"/>
              </a:solidFill>
              <a:ln w="3175">
                <a:solidFill>
                  <a:schemeClr val="bg1"/>
                </a:solidFill>
                <a:round/>
                <a:headEnd/>
                <a:tailEnd/>
              </a:ln>
            </p:spPr>
            <p:txBody>
              <a:bodyPr/>
              <a:lstStyle/>
              <a:p>
                <a:endParaRPr lang="en-GB"/>
              </a:p>
            </p:txBody>
          </p:sp>
          <p:sp>
            <p:nvSpPr>
              <p:cNvPr id="61656" name="Freeform 133"/>
              <p:cNvSpPr>
                <a:spLocks/>
              </p:cNvSpPr>
              <p:nvPr/>
            </p:nvSpPr>
            <p:spPr bwMode="gray">
              <a:xfrm>
                <a:off x="3486" y="2379"/>
                <a:ext cx="81" cy="62"/>
              </a:xfrm>
              <a:custGeom>
                <a:avLst/>
                <a:gdLst>
                  <a:gd name="T0" fmla="*/ 0 w 82"/>
                  <a:gd name="T1" fmla="*/ 2147483646 h 54"/>
                  <a:gd name="T2" fmla="*/ 0 w 82"/>
                  <a:gd name="T3" fmla="*/ 2147483646 h 54"/>
                  <a:gd name="T4" fmla="*/ 1397706272 w 82"/>
                  <a:gd name="T5" fmla="*/ 2147483646 h 54"/>
                  <a:gd name="T6" fmla="*/ 1397706272 w 82"/>
                  <a:gd name="T7" fmla="*/ 2147483646 h 54"/>
                  <a:gd name="T8" fmla="*/ 1397706272 w 82"/>
                  <a:gd name="T9" fmla="*/ 2147483646 h 54"/>
                  <a:gd name="T10" fmla="*/ 1397706272 w 82"/>
                  <a:gd name="T11" fmla="*/ 0 h 54"/>
                  <a:gd name="T12" fmla="*/ 1397706272 w 82"/>
                  <a:gd name="T13" fmla="*/ 2147483646 h 54"/>
                  <a:gd name="T14" fmla="*/ 1397706272 w 82"/>
                  <a:gd name="T15" fmla="*/ 2147483646 h 54"/>
                  <a:gd name="T16" fmla="*/ 1397706272 w 82"/>
                  <a:gd name="T17" fmla="*/ 2147483646 h 54"/>
                  <a:gd name="T18" fmla="*/ 1397706272 w 82"/>
                  <a:gd name="T19" fmla="*/ 2147483646 h 54"/>
                  <a:gd name="T20" fmla="*/ 1397706272 w 82"/>
                  <a:gd name="T21" fmla="*/ 2147483646 h 54"/>
                  <a:gd name="T22" fmla="*/ 0 w 82"/>
                  <a:gd name="T23" fmla="*/ 2147483646 h 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2"/>
                  <a:gd name="T37" fmla="*/ 0 h 54"/>
                  <a:gd name="T38" fmla="*/ 82 w 82"/>
                  <a:gd name="T39" fmla="*/ 54 h 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2" h="54">
                    <a:moveTo>
                      <a:pt x="0" y="25"/>
                    </a:moveTo>
                    <a:lnTo>
                      <a:pt x="0" y="25"/>
                    </a:lnTo>
                    <a:lnTo>
                      <a:pt x="5" y="23"/>
                    </a:lnTo>
                    <a:lnTo>
                      <a:pt x="10" y="32"/>
                    </a:lnTo>
                    <a:lnTo>
                      <a:pt x="46" y="32"/>
                    </a:lnTo>
                    <a:lnTo>
                      <a:pt x="76" y="0"/>
                    </a:lnTo>
                    <a:lnTo>
                      <a:pt x="82" y="18"/>
                    </a:lnTo>
                    <a:lnTo>
                      <a:pt x="71" y="20"/>
                    </a:lnTo>
                    <a:lnTo>
                      <a:pt x="76" y="32"/>
                    </a:lnTo>
                    <a:lnTo>
                      <a:pt x="64" y="54"/>
                    </a:lnTo>
                    <a:lnTo>
                      <a:pt x="15" y="48"/>
                    </a:lnTo>
                    <a:lnTo>
                      <a:pt x="0" y="25"/>
                    </a:lnTo>
                    <a:close/>
                  </a:path>
                </a:pathLst>
              </a:custGeom>
              <a:solidFill>
                <a:srgbClr val="DDDDDD"/>
              </a:solidFill>
              <a:ln w="3175">
                <a:solidFill>
                  <a:schemeClr val="bg1"/>
                </a:solidFill>
                <a:round/>
                <a:headEnd/>
                <a:tailEnd/>
              </a:ln>
            </p:spPr>
            <p:txBody>
              <a:bodyPr/>
              <a:lstStyle/>
              <a:p>
                <a:endParaRPr lang="en-GB"/>
              </a:p>
            </p:txBody>
          </p:sp>
          <p:sp>
            <p:nvSpPr>
              <p:cNvPr id="61657" name="Freeform 134"/>
              <p:cNvSpPr>
                <a:spLocks/>
              </p:cNvSpPr>
              <p:nvPr/>
            </p:nvSpPr>
            <p:spPr bwMode="gray">
              <a:xfrm>
                <a:off x="2823" y="2161"/>
                <a:ext cx="59" cy="135"/>
              </a:xfrm>
              <a:custGeom>
                <a:avLst/>
                <a:gdLst>
                  <a:gd name="T0" fmla="*/ 0 w 60"/>
                  <a:gd name="T1" fmla="*/ 2147483646 h 118"/>
                  <a:gd name="T2" fmla="*/ 0 w 60"/>
                  <a:gd name="T3" fmla="*/ 2147483646 h 118"/>
                  <a:gd name="T4" fmla="*/ 1192484722 w 60"/>
                  <a:gd name="T5" fmla="*/ 2147483646 h 118"/>
                  <a:gd name="T6" fmla="*/ 1192484722 w 60"/>
                  <a:gd name="T7" fmla="*/ 2147483646 h 118"/>
                  <a:gd name="T8" fmla="*/ 1192484722 w 60"/>
                  <a:gd name="T9" fmla="*/ 0 h 118"/>
                  <a:gd name="T10" fmla="*/ 1192484722 w 60"/>
                  <a:gd name="T11" fmla="*/ 2147483646 h 118"/>
                  <a:gd name="T12" fmla="*/ 1192484722 w 60"/>
                  <a:gd name="T13" fmla="*/ 2147483646 h 118"/>
                  <a:gd name="T14" fmla="*/ 1192484722 w 60"/>
                  <a:gd name="T15" fmla="*/ 2147483646 h 118"/>
                  <a:gd name="T16" fmla="*/ 1192484722 w 60"/>
                  <a:gd name="T17" fmla="*/ 2147483646 h 118"/>
                  <a:gd name="T18" fmla="*/ 1192484722 w 60"/>
                  <a:gd name="T19" fmla="*/ 2147483646 h 118"/>
                  <a:gd name="T20" fmla="*/ 1192484722 w 60"/>
                  <a:gd name="T21" fmla="*/ 2147483646 h 118"/>
                  <a:gd name="T22" fmla="*/ 0 w 60"/>
                  <a:gd name="T23" fmla="*/ 2147483646 h 1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0"/>
                  <a:gd name="T37" fmla="*/ 0 h 118"/>
                  <a:gd name="T38" fmla="*/ 60 w 60"/>
                  <a:gd name="T39" fmla="*/ 118 h 1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0" h="118">
                    <a:moveTo>
                      <a:pt x="0" y="54"/>
                    </a:moveTo>
                    <a:lnTo>
                      <a:pt x="0" y="54"/>
                    </a:lnTo>
                    <a:lnTo>
                      <a:pt x="14" y="44"/>
                    </a:lnTo>
                    <a:lnTo>
                      <a:pt x="18" y="1"/>
                    </a:lnTo>
                    <a:lnTo>
                      <a:pt x="56" y="0"/>
                    </a:lnTo>
                    <a:lnTo>
                      <a:pt x="48" y="15"/>
                    </a:lnTo>
                    <a:lnTo>
                      <a:pt x="59" y="33"/>
                    </a:lnTo>
                    <a:lnTo>
                      <a:pt x="36" y="54"/>
                    </a:lnTo>
                    <a:lnTo>
                      <a:pt x="60" y="68"/>
                    </a:lnTo>
                    <a:lnTo>
                      <a:pt x="30" y="118"/>
                    </a:lnTo>
                    <a:lnTo>
                      <a:pt x="26" y="89"/>
                    </a:lnTo>
                    <a:lnTo>
                      <a:pt x="0" y="54"/>
                    </a:lnTo>
                    <a:close/>
                  </a:path>
                </a:pathLst>
              </a:custGeom>
              <a:solidFill>
                <a:srgbClr val="DDDDDD"/>
              </a:solidFill>
              <a:ln w="3175">
                <a:solidFill>
                  <a:schemeClr val="bg1"/>
                </a:solidFill>
                <a:round/>
                <a:headEnd/>
                <a:tailEnd/>
              </a:ln>
            </p:spPr>
            <p:txBody>
              <a:bodyPr/>
              <a:lstStyle/>
              <a:p>
                <a:endParaRPr lang="en-GB"/>
              </a:p>
            </p:txBody>
          </p:sp>
          <p:sp>
            <p:nvSpPr>
              <p:cNvPr id="61658" name="Freeform 135"/>
              <p:cNvSpPr>
                <a:spLocks/>
              </p:cNvSpPr>
              <p:nvPr/>
            </p:nvSpPr>
            <p:spPr bwMode="gray">
              <a:xfrm>
                <a:off x="3111" y="2056"/>
                <a:ext cx="280" cy="128"/>
              </a:xfrm>
              <a:custGeom>
                <a:avLst/>
                <a:gdLst>
                  <a:gd name="T0" fmla="*/ 0 w 286"/>
                  <a:gd name="T1" fmla="*/ 2147483646 h 111"/>
                  <a:gd name="T2" fmla="*/ 0 w 286"/>
                  <a:gd name="T3" fmla="*/ 2147483646 h 111"/>
                  <a:gd name="T4" fmla="*/ 1022454630 w 286"/>
                  <a:gd name="T5" fmla="*/ 2147483646 h 111"/>
                  <a:gd name="T6" fmla="*/ 0 w 286"/>
                  <a:gd name="T7" fmla="*/ 2147483646 h 111"/>
                  <a:gd name="T8" fmla="*/ 1022454630 w 286"/>
                  <a:gd name="T9" fmla="*/ 2147483646 h 111"/>
                  <a:gd name="T10" fmla="*/ 1022454630 w 286"/>
                  <a:gd name="T11" fmla="*/ 2147483646 h 111"/>
                  <a:gd name="T12" fmla="*/ 1022454630 w 286"/>
                  <a:gd name="T13" fmla="*/ 2147483646 h 111"/>
                  <a:gd name="T14" fmla="*/ 1022454630 w 286"/>
                  <a:gd name="T15" fmla="*/ 2147483646 h 111"/>
                  <a:gd name="T16" fmla="*/ 1022454630 w 286"/>
                  <a:gd name="T17" fmla="*/ 2147483646 h 111"/>
                  <a:gd name="T18" fmla="*/ 1022454630 w 286"/>
                  <a:gd name="T19" fmla="*/ 2147483646 h 111"/>
                  <a:gd name="T20" fmla="*/ 1022454630 w 286"/>
                  <a:gd name="T21" fmla="*/ 2147483646 h 111"/>
                  <a:gd name="T22" fmla="*/ 1022454630 w 286"/>
                  <a:gd name="T23" fmla="*/ 2147483646 h 111"/>
                  <a:gd name="T24" fmla="*/ 1022454630 w 286"/>
                  <a:gd name="T25" fmla="*/ 2147483646 h 111"/>
                  <a:gd name="T26" fmla="*/ 1022454630 w 286"/>
                  <a:gd name="T27" fmla="*/ 2147483646 h 111"/>
                  <a:gd name="T28" fmla="*/ 1022454630 w 286"/>
                  <a:gd name="T29" fmla="*/ 2147483646 h 111"/>
                  <a:gd name="T30" fmla="*/ 1022454630 w 286"/>
                  <a:gd name="T31" fmla="*/ 2147483646 h 111"/>
                  <a:gd name="T32" fmla="*/ 1022454630 w 286"/>
                  <a:gd name="T33" fmla="*/ 2147483646 h 111"/>
                  <a:gd name="T34" fmla="*/ 1022454630 w 286"/>
                  <a:gd name="T35" fmla="*/ 2147483646 h 111"/>
                  <a:gd name="T36" fmla="*/ 1022454630 w 286"/>
                  <a:gd name="T37" fmla="*/ 2147483646 h 111"/>
                  <a:gd name="T38" fmla="*/ 1022454630 w 286"/>
                  <a:gd name="T39" fmla="*/ 2147483646 h 111"/>
                  <a:gd name="T40" fmla="*/ 1022454630 w 286"/>
                  <a:gd name="T41" fmla="*/ 2147483646 h 111"/>
                  <a:gd name="T42" fmla="*/ 1022454630 w 286"/>
                  <a:gd name="T43" fmla="*/ 2147483646 h 111"/>
                  <a:gd name="T44" fmla="*/ 1022454630 w 286"/>
                  <a:gd name="T45" fmla="*/ 0 h 111"/>
                  <a:gd name="T46" fmla="*/ 1022454630 w 286"/>
                  <a:gd name="T47" fmla="*/ 2147483646 h 111"/>
                  <a:gd name="T48" fmla="*/ 1022454630 w 286"/>
                  <a:gd name="T49" fmla="*/ 2147483646 h 111"/>
                  <a:gd name="T50" fmla="*/ 1022454630 w 286"/>
                  <a:gd name="T51" fmla="*/ 2147483646 h 111"/>
                  <a:gd name="T52" fmla="*/ 1022454630 w 286"/>
                  <a:gd name="T53" fmla="*/ 2147483646 h 111"/>
                  <a:gd name="T54" fmla="*/ 0 w 286"/>
                  <a:gd name="T55" fmla="*/ 2147483646 h 11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86"/>
                  <a:gd name="T85" fmla="*/ 0 h 111"/>
                  <a:gd name="T86" fmla="*/ 286 w 286"/>
                  <a:gd name="T87" fmla="*/ 111 h 11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86" h="111">
                    <a:moveTo>
                      <a:pt x="0" y="37"/>
                    </a:moveTo>
                    <a:lnTo>
                      <a:pt x="0" y="37"/>
                    </a:lnTo>
                    <a:lnTo>
                      <a:pt x="12" y="66"/>
                    </a:lnTo>
                    <a:lnTo>
                      <a:pt x="0" y="69"/>
                    </a:lnTo>
                    <a:lnTo>
                      <a:pt x="12" y="74"/>
                    </a:lnTo>
                    <a:lnTo>
                      <a:pt x="16" y="91"/>
                    </a:lnTo>
                    <a:lnTo>
                      <a:pt x="32" y="90"/>
                    </a:lnTo>
                    <a:lnTo>
                      <a:pt x="16" y="97"/>
                    </a:lnTo>
                    <a:lnTo>
                      <a:pt x="35" y="94"/>
                    </a:lnTo>
                    <a:lnTo>
                      <a:pt x="55" y="106"/>
                    </a:lnTo>
                    <a:lnTo>
                      <a:pt x="73" y="93"/>
                    </a:lnTo>
                    <a:lnTo>
                      <a:pt x="101" y="109"/>
                    </a:lnTo>
                    <a:lnTo>
                      <a:pt x="150" y="93"/>
                    </a:lnTo>
                    <a:lnTo>
                      <a:pt x="148" y="111"/>
                    </a:lnTo>
                    <a:lnTo>
                      <a:pt x="159" y="93"/>
                    </a:lnTo>
                    <a:lnTo>
                      <a:pt x="251" y="90"/>
                    </a:lnTo>
                    <a:lnTo>
                      <a:pt x="286" y="88"/>
                    </a:lnTo>
                    <a:lnTo>
                      <a:pt x="275" y="49"/>
                    </a:lnTo>
                    <a:lnTo>
                      <a:pt x="283" y="41"/>
                    </a:lnTo>
                    <a:lnTo>
                      <a:pt x="254" y="9"/>
                    </a:lnTo>
                    <a:lnTo>
                      <a:pt x="235" y="9"/>
                    </a:lnTo>
                    <a:lnTo>
                      <a:pt x="182" y="23"/>
                    </a:lnTo>
                    <a:lnTo>
                      <a:pt x="137" y="0"/>
                    </a:lnTo>
                    <a:lnTo>
                      <a:pt x="109" y="1"/>
                    </a:lnTo>
                    <a:lnTo>
                      <a:pt x="74" y="20"/>
                    </a:lnTo>
                    <a:lnTo>
                      <a:pt x="45" y="15"/>
                    </a:lnTo>
                    <a:lnTo>
                      <a:pt x="54" y="25"/>
                    </a:lnTo>
                    <a:lnTo>
                      <a:pt x="0" y="37"/>
                    </a:lnTo>
                    <a:close/>
                  </a:path>
                </a:pathLst>
              </a:custGeom>
              <a:solidFill>
                <a:srgbClr val="DDDDDD"/>
              </a:solidFill>
              <a:ln w="3175">
                <a:solidFill>
                  <a:schemeClr val="bg1"/>
                </a:solidFill>
                <a:round/>
                <a:headEnd/>
                <a:tailEnd/>
              </a:ln>
            </p:spPr>
            <p:txBody>
              <a:bodyPr/>
              <a:lstStyle/>
              <a:p>
                <a:endParaRPr lang="en-GB"/>
              </a:p>
            </p:txBody>
          </p:sp>
          <p:grpSp>
            <p:nvGrpSpPr>
              <p:cNvPr id="61659" name="Group 471"/>
              <p:cNvGrpSpPr>
                <a:grpSpLocks/>
              </p:cNvGrpSpPr>
              <p:nvPr/>
            </p:nvGrpSpPr>
            <p:grpSpPr bwMode="auto">
              <a:xfrm>
                <a:off x="2554" y="1673"/>
                <a:ext cx="181" cy="210"/>
                <a:chOff x="2755" y="1611"/>
                <a:chExt cx="196" cy="210"/>
              </a:xfrm>
            </p:grpSpPr>
            <p:sp>
              <p:nvSpPr>
                <p:cNvPr id="61775" name="Freeform 137"/>
                <p:cNvSpPr>
                  <a:spLocks/>
                </p:cNvSpPr>
                <p:nvPr/>
              </p:nvSpPr>
              <p:spPr bwMode="gray">
                <a:xfrm>
                  <a:off x="2755" y="1699"/>
                  <a:ext cx="68" cy="84"/>
                </a:xfrm>
                <a:custGeom>
                  <a:avLst/>
                  <a:gdLst>
                    <a:gd name="T0" fmla="*/ 0 w 63"/>
                    <a:gd name="T1" fmla="*/ 18903 h 73"/>
                    <a:gd name="T2" fmla="*/ 0 w 63"/>
                    <a:gd name="T3" fmla="*/ 18903 h 73"/>
                    <a:gd name="T4" fmla="*/ 209 w 63"/>
                    <a:gd name="T5" fmla="*/ 21738 h 73"/>
                    <a:gd name="T6" fmla="*/ 2 w 63"/>
                    <a:gd name="T7" fmla="*/ 23256 h 73"/>
                    <a:gd name="T8" fmla="*/ 1352 w 63"/>
                    <a:gd name="T9" fmla="*/ 19334 h 73"/>
                    <a:gd name="T10" fmla="*/ 1437 w 63"/>
                    <a:gd name="T11" fmla="*/ 7690 h 73"/>
                    <a:gd name="T12" fmla="*/ 1293 w 63"/>
                    <a:gd name="T13" fmla="*/ 4386 h 73"/>
                    <a:gd name="T14" fmla="*/ 893 w 63"/>
                    <a:gd name="T15" fmla="*/ 6146 h 73"/>
                    <a:gd name="T16" fmla="*/ 735 w 63"/>
                    <a:gd name="T17" fmla="*/ 4128 h 73"/>
                    <a:gd name="T18" fmla="*/ 893 w 63"/>
                    <a:gd name="T19" fmla="*/ 1427 h 73"/>
                    <a:gd name="T20" fmla="*/ 735 w 63"/>
                    <a:gd name="T21" fmla="*/ 0 h 73"/>
                    <a:gd name="T22" fmla="*/ 585 w 63"/>
                    <a:gd name="T23" fmla="*/ 5808 h 73"/>
                    <a:gd name="T24" fmla="*/ 2 w 63"/>
                    <a:gd name="T25" fmla="*/ 7690 h 73"/>
                    <a:gd name="T26" fmla="*/ 226 w 63"/>
                    <a:gd name="T27" fmla="*/ 8849 h 73"/>
                    <a:gd name="T28" fmla="*/ 5 w 63"/>
                    <a:gd name="T29" fmla="*/ 11716 h 73"/>
                    <a:gd name="T30" fmla="*/ 465 w 63"/>
                    <a:gd name="T31" fmla="*/ 12865 h 73"/>
                    <a:gd name="T32" fmla="*/ 6 w 63"/>
                    <a:gd name="T33" fmla="*/ 17118 h 73"/>
                    <a:gd name="T34" fmla="*/ 542 w 63"/>
                    <a:gd name="T35" fmla="*/ 16417 h 73"/>
                    <a:gd name="T36" fmla="*/ 0 w 63"/>
                    <a:gd name="T37" fmla="*/ 18903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
                    <a:gd name="T58" fmla="*/ 0 h 73"/>
                    <a:gd name="T59" fmla="*/ 63 w 63"/>
                    <a:gd name="T60" fmla="*/ 73 h 7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 h="73">
                      <a:moveTo>
                        <a:pt x="0" y="60"/>
                      </a:moveTo>
                      <a:lnTo>
                        <a:pt x="0" y="60"/>
                      </a:lnTo>
                      <a:lnTo>
                        <a:pt x="9" y="68"/>
                      </a:lnTo>
                      <a:lnTo>
                        <a:pt x="2" y="73"/>
                      </a:lnTo>
                      <a:lnTo>
                        <a:pt x="59" y="61"/>
                      </a:lnTo>
                      <a:lnTo>
                        <a:pt x="63" y="24"/>
                      </a:lnTo>
                      <a:lnTo>
                        <a:pt x="56" y="14"/>
                      </a:lnTo>
                      <a:lnTo>
                        <a:pt x="39" y="19"/>
                      </a:lnTo>
                      <a:lnTo>
                        <a:pt x="32" y="13"/>
                      </a:lnTo>
                      <a:lnTo>
                        <a:pt x="39" y="4"/>
                      </a:lnTo>
                      <a:lnTo>
                        <a:pt x="32" y="0"/>
                      </a:lnTo>
                      <a:lnTo>
                        <a:pt x="26" y="18"/>
                      </a:lnTo>
                      <a:lnTo>
                        <a:pt x="2" y="24"/>
                      </a:lnTo>
                      <a:lnTo>
                        <a:pt x="10" y="28"/>
                      </a:lnTo>
                      <a:lnTo>
                        <a:pt x="5" y="37"/>
                      </a:lnTo>
                      <a:lnTo>
                        <a:pt x="20" y="41"/>
                      </a:lnTo>
                      <a:lnTo>
                        <a:pt x="6" y="55"/>
                      </a:lnTo>
                      <a:lnTo>
                        <a:pt x="24" y="51"/>
                      </a:lnTo>
                      <a:lnTo>
                        <a:pt x="0" y="60"/>
                      </a:lnTo>
                      <a:close/>
                    </a:path>
                  </a:pathLst>
                </a:custGeom>
                <a:solidFill>
                  <a:srgbClr val="DDDDDD"/>
                </a:solidFill>
                <a:ln w="3175">
                  <a:solidFill>
                    <a:schemeClr val="bg1"/>
                  </a:solidFill>
                  <a:round/>
                  <a:headEnd/>
                  <a:tailEnd/>
                </a:ln>
              </p:spPr>
              <p:txBody>
                <a:bodyPr/>
                <a:lstStyle/>
                <a:p>
                  <a:endParaRPr lang="en-GB"/>
                </a:p>
              </p:txBody>
            </p:sp>
            <p:sp>
              <p:nvSpPr>
                <p:cNvPr id="61776" name="Freeform 138"/>
                <p:cNvSpPr>
                  <a:spLocks/>
                </p:cNvSpPr>
                <p:nvPr/>
              </p:nvSpPr>
              <p:spPr bwMode="gray">
                <a:xfrm>
                  <a:off x="2790" y="1693"/>
                  <a:ext cx="42" cy="34"/>
                </a:xfrm>
                <a:custGeom>
                  <a:avLst/>
                  <a:gdLst>
                    <a:gd name="T0" fmla="*/ 0 w 40"/>
                    <a:gd name="T1" fmla="*/ 3229 h 30"/>
                    <a:gd name="T2" fmla="*/ 0 w 40"/>
                    <a:gd name="T3" fmla="*/ 3229 h 30"/>
                    <a:gd name="T4" fmla="*/ 7 w 40"/>
                    <a:gd name="T5" fmla="*/ 4148 h 30"/>
                    <a:gd name="T6" fmla="*/ 167 w 40"/>
                    <a:gd name="T7" fmla="*/ 3325 h 30"/>
                    <a:gd name="T8" fmla="*/ 235 w 40"/>
                    <a:gd name="T9" fmla="*/ 5200 h 30"/>
                    <a:gd name="T10" fmla="*/ 288 w 40"/>
                    <a:gd name="T11" fmla="*/ 3229 h 30"/>
                    <a:gd name="T12" fmla="*/ 235 w 40"/>
                    <a:gd name="T13" fmla="*/ 739 h 30"/>
                    <a:gd name="T14" fmla="*/ 92 w 40"/>
                    <a:gd name="T15" fmla="*/ 0 h 30"/>
                    <a:gd name="T16" fmla="*/ 7 w 40"/>
                    <a:gd name="T17" fmla="*/ 1569 h 30"/>
                    <a:gd name="T18" fmla="*/ 0 w 40"/>
                    <a:gd name="T19" fmla="*/ 3229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
                    <a:gd name="T31" fmla="*/ 0 h 30"/>
                    <a:gd name="T32" fmla="*/ 40 w 40"/>
                    <a:gd name="T33" fmla="*/ 30 h 3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 h="30">
                      <a:moveTo>
                        <a:pt x="0" y="19"/>
                      </a:moveTo>
                      <a:lnTo>
                        <a:pt x="0" y="19"/>
                      </a:lnTo>
                      <a:lnTo>
                        <a:pt x="7" y="25"/>
                      </a:lnTo>
                      <a:lnTo>
                        <a:pt x="24" y="20"/>
                      </a:lnTo>
                      <a:lnTo>
                        <a:pt x="31" y="30"/>
                      </a:lnTo>
                      <a:lnTo>
                        <a:pt x="40" y="19"/>
                      </a:lnTo>
                      <a:lnTo>
                        <a:pt x="31" y="4"/>
                      </a:lnTo>
                      <a:lnTo>
                        <a:pt x="12" y="0"/>
                      </a:lnTo>
                      <a:lnTo>
                        <a:pt x="7" y="10"/>
                      </a:lnTo>
                      <a:lnTo>
                        <a:pt x="0" y="19"/>
                      </a:lnTo>
                      <a:close/>
                    </a:path>
                  </a:pathLst>
                </a:custGeom>
                <a:solidFill>
                  <a:srgbClr val="DDDDDD"/>
                </a:solidFill>
                <a:ln w="3175">
                  <a:solidFill>
                    <a:schemeClr val="bg1"/>
                  </a:solidFill>
                  <a:round/>
                  <a:headEnd/>
                  <a:tailEnd/>
                </a:ln>
              </p:spPr>
              <p:txBody>
                <a:bodyPr/>
                <a:lstStyle/>
                <a:p>
                  <a:endParaRPr lang="en-GB"/>
                </a:p>
              </p:txBody>
            </p:sp>
            <p:sp>
              <p:nvSpPr>
                <p:cNvPr id="61777" name="Freeform 139"/>
                <p:cNvSpPr>
                  <a:spLocks/>
                </p:cNvSpPr>
                <p:nvPr/>
              </p:nvSpPr>
              <p:spPr bwMode="gray">
                <a:xfrm>
                  <a:off x="2810" y="1619"/>
                  <a:ext cx="9" cy="15"/>
                </a:xfrm>
                <a:custGeom>
                  <a:avLst/>
                  <a:gdLst>
                    <a:gd name="T0" fmla="*/ 0 w 9"/>
                    <a:gd name="T1" fmla="*/ 4602 h 13"/>
                    <a:gd name="T2" fmla="*/ 0 w 9"/>
                    <a:gd name="T3" fmla="*/ 4602 h 13"/>
                    <a:gd name="T4" fmla="*/ 0 w 9"/>
                    <a:gd name="T5" fmla="*/ 2 h 13"/>
                    <a:gd name="T6" fmla="*/ 9 w 9"/>
                    <a:gd name="T7" fmla="*/ 0 h 13"/>
                    <a:gd name="T8" fmla="*/ 0 w 9"/>
                    <a:gd name="T9" fmla="*/ 4602 h 13"/>
                    <a:gd name="T10" fmla="*/ 0 60000 65536"/>
                    <a:gd name="T11" fmla="*/ 0 60000 65536"/>
                    <a:gd name="T12" fmla="*/ 0 60000 65536"/>
                    <a:gd name="T13" fmla="*/ 0 60000 65536"/>
                    <a:gd name="T14" fmla="*/ 0 60000 65536"/>
                    <a:gd name="T15" fmla="*/ 0 w 9"/>
                    <a:gd name="T16" fmla="*/ 0 h 13"/>
                    <a:gd name="T17" fmla="*/ 9 w 9"/>
                    <a:gd name="T18" fmla="*/ 13 h 13"/>
                  </a:gdLst>
                  <a:ahLst/>
                  <a:cxnLst>
                    <a:cxn ang="T10">
                      <a:pos x="T0" y="T1"/>
                    </a:cxn>
                    <a:cxn ang="T11">
                      <a:pos x="T2" y="T3"/>
                    </a:cxn>
                    <a:cxn ang="T12">
                      <a:pos x="T4" y="T5"/>
                    </a:cxn>
                    <a:cxn ang="T13">
                      <a:pos x="T6" y="T7"/>
                    </a:cxn>
                    <a:cxn ang="T14">
                      <a:pos x="T8" y="T9"/>
                    </a:cxn>
                  </a:cxnLst>
                  <a:rect l="T15" t="T16" r="T17" b="T18"/>
                  <a:pathLst>
                    <a:path w="9" h="13">
                      <a:moveTo>
                        <a:pt x="0" y="13"/>
                      </a:moveTo>
                      <a:lnTo>
                        <a:pt x="0" y="13"/>
                      </a:lnTo>
                      <a:lnTo>
                        <a:pt x="0" y="2"/>
                      </a:lnTo>
                      <a:lnTo>
                        <a:pt x="9" y="0"/>
                      </a:lnTo>
                      <a:lnTo>
                        <a:pt x="0" y="13"/>
                      </a:lnTo>
                      <a:close/>
                    </a:path>
                  </a:pathLst>
                </a:custGeom>
                <a:solidFill>
                  <a:srgbClr val="DDDDDD"/>
                </a:solidFill>
                <a:ln w="3175">
                  <a:solidFill>
                    <a:schemeClr val="bg1"/>
                  </a:solidFill>
                  <a:round/>
                  <a:headEnd/>
                  <a:tailEnd/>
                </a:ln>
              </p:spPr>
              <p:txBody>
                <a:bodyPr/>
                <a:lstStyle/>
                <a:p>
                  <a:endParaRPr lang="en-GB"/>
                </a:p>
              </p:txBody>
            </p:sp>
            <p:sp>
              <p:nvSpPr>
                <p:cNvPr id="61778" name="Freeform 140"/>
                <p:cNvSpPr>
                  <a:spLocks/>
                </p:cNvSpPr>
                <p:nvPr/>
              </p:nvSpPr>
              <p:spPr bwMode="gray">
                <a:xfrm>
                  <a:off x="2814" y="1635"/>
                  <a:ext cx="9" cy="9"/>
                </a:xfrm>
                <a:custGeom>
                  <a:avLst/>
                  <a:gdLst>
                    <a:gd name="T0" fmla="*/ 0 w 9"/>
                    <a:gd name="T1" fmla="*/ 824 h 8"/>
                    <a:gd name="T2" fmla="*/ 0 w 9"/>
                    <a:gd name="T3" fmla="*/ 824 h 8"/>
                    <a:gd name="T4" fmla="*/ 5 w 9"/>
                    <a:gd name="T5" fmla="*/ 0 h 8"/>
                    <a:gd name="T6" fmla="*/ 9 w 9"/>
                    <a:gd name="T7" fmla="*/ 926 h 8"/>
                    <a:gd name="T8" fmla="*/ 0 w 9"/>
                    <a:gd name="T9" fmla="*/ 824 h 8"/>
                    <a:gd name="T10" fmla="*/ 0 60000 65536"/>
                    <a:gd name="T11" fmla="*/ 0 60000 65536"/>
                    <a:gd name="T12" fmla="*/ 0 60000 65536"/>
                    <a:gd name="T13" fmla="*/ 0 60000 65536"/>
                    <a:gd name="T14" fmla="*/ 0 60000 65536"/>
                    <a:gd name="T15" fmla="*/ 0 w 9"/>
                    <a:gd name="T16" fmla="*/ 0 h 8"/>
                    <a:gd name="T17" fmla="*/ 9 w 9"/>
                    <a:gd name="T18" fmla="*/ 8 h 8"/>
                  </a:gdLst>
                  <a:ahLst/>
                  <a:cxnLst>
                    <a:cxn ang="T10">
                      <a:pos x="T0" y="T1"/>
                    </a:cxn>
                    <a:cxn ang="T11">
                      <a:pos x="T2" y="T3"/>
                    </a:cxn>
                    <a:cxn ang="T12">
                      <a:pos x="T4" y="T5"/>
                    </a:cxn>
                    <a:cxn ang="T13">
                      <a:pos x="T6" y="T7"/>
                    </a:cxn>
                    <a:cxn ang="T14">
                      <a:pos x="T8" y="T9"/>
                    </a:cxn>
                  </a:cxnLst>
                  <a:rect l="T15" t="T16" r="T17" b="T18"/>
                  <a:pathLst>
                    <a:path w="9" h="8">
                      <a:moveTo>
                        <a:pt x="0" y="7"/>
                      </a:moveTo>
                      <a:lnTo>
                        <a:pt x="0" y="7"/>
                      </a:lnTo>
                      <a:lnTo>
                        <a:pt x="5" y="0"/>
                      </a:lnTo>
                      <a:lnTo>
                        <a:pt x="9" y="8"/>
                      </a:lnTo>
                      <a:lnTo>
                        <a:pt x="0" y="7"/>
                      </a:lnTo>
                      <a:close/>
                    </a:path>
                  </a:pathLst>
                </a:custGeom>
                <a:solidFill>
                  <a:srgbClr val="DDDDDD"/>
                </a:solidFill>
                <a:ln w="3175">
                  <a:solidFill>
                    <a:schemeClr val="bg1"/>
                  </a:solidFill>
                  <a:round/>
                  <a:headEnd/>
                  <a:tailEnd/>
                </a:ln>
              </p:spPr>
              <p:txBody>
                <a:bodyPr/>
                <a:lstStyle/>
                <a:p>
                  <a:endParaRPr lang="en-GB"/>
                </a:p>
              </p:txBody>
            </p:sp>
            <p:sp>
              <p:nvSpPr>
                <p:cNvPr id="61779" name="Freeform 141"/>
                <p:cNvSpPr>
                  <a:spLocks/>
                </p:cNvSpPr>
                <p:nvPr/>
              </p:nvSpPr>
              <p:spPr bwMode="gray">
                <a:xfrm>
                  <a:off x="2823" y="1611"/>
                  <a:ext cx="128" cy="210"/>
                </a:xfrm>
                <a:custGeom>
                  <a:avLst/>
                  <a:gdLst>
                    <a:gd name="T0" fmla="*/ 0 w 120"/>
                    <a:gd name="T1" fmla="*/ 11791 h 183"/>
                    <a:gd name="T2" fmla="*/ 0 w 120"/>
                    <a:gd name="T3" fmla="*/ 11791 h 183"/>
                    <a:gd name="T4" fmla="*/ 5 w 120"/>
                    <a:gd name="T5" fmla="*/ 5345 h 183"/>
                    <a:gd name="T6" fmla="*/ 237 w 120"/>
                    <a:gd name="T7" fmla="*/ 0 h 183"/>
                    <a:gd name="T8" fmla="*/ 622 w 120"/>
                    <a:gd name="T9" fmla="*/ 0 h 183"/>
                    <a:gd name="T10" fmla="*/ 397 w 120"/>
                    <a:gd name="T11" fmla="*/ 6463 h 183"/>
                    <a:gd name="T12" fmla="*/ 915 w 120"/>
                    <a:gd name="T13" fmla="*/ 7739 h 183"/>
                    <a:gd name="T14" fmla="*/ 583 w 120"/>
                    <a:gd name="T15" fmla="*/ 16076 h 183"/>
                    <a:gd name="T16" fmla="*/ 976 w 120"/>
                    <a:gd name="T17" fmla="*/ 18939 h 183"/>
                    <a:gd name="T18" fmla="*/ 1346 w 120"/>
                    <a:gd name="T19" fmla="*/ 29417 h 183"/>
                    <a:gd name="T20" fmla="*/ 1260 w 120"/>
                    <a:gd name="T21" fmla="*/ 30037 h 183"/>
                    <a:gd name="T22" fmla="*/ 1434 w 120"/>
                    <a:gd name="T23" fmla="*/ 32843 h 183"/>
                    <a:gd name="T24" fmla="*/ 1343 w 120"/>
                    <a:gd name="T25" fmla="*/ 35458 h 183"/>
                    <a:gd name="T26" fmla="*/ 1682 w 120"/>
                    <a:gd name="T27" fmla="*/ 36338 h 183"/>
                    <a:gd name="T28" fmla="*/ 1465 w 120"/>
                    <a:gd name="T29" fmla="*/ 43250 h 183"/>
                    <a:gd name="T30" fmla="*/ 1632 w 120"/>
                    <a:gd name="T31" fmla="*/ 45304 h 183"/>
                    <a:gd name="T32" fmla="*/ 7 w 120"/>
                    <a:gd name="T33" fmla="*/ 51751 h 183"/>
                    <a:gd name="T34" fmla="*/ 770 w 120"/>
                    <a:gd name="T35" fmla="*/ 42065 h 183"/>
                    <a:gd name="T36" fmla="*/ 582 w 120"/>
                    <a:gd name="T37" fmla="*/ 43817 h 183"/>
                    <a:gd name="T38" fmla="*/ 183 w 120"/>
                    <a:gd name="T39" fmla="*/ 40690 h 183"/>
                    <a:gd name="T40" fmla="*/ 480 w 120"/>
                    <a:gd name="T41" fmla="*/ 37074 h 183"/>
                    <a:gd name="T42" fmla="*/ 307 w 120"/>
                    <a:gd name="T43" fmla="*/ 35458 h 183"/>
                    <a:gd name="T44" fmla="*/ 677 w 120"/>
                    <a:gd name="T45" fmla="*/ 31944 h 183"/>
                    <a:gd name="T46" fmla="*/ 753 w 120"/>
                    <a:gd name="T47" fmla="*/ 26926 h 183"/>
                    <a:gd name="T48" fmla="*/ 546 w 120"/>
                    <a:gd name="T49" fmla="*/ 25268 h 183"/>
                    <a:gd name="T50" fmla="*/ 622 w 120"/>
                    <a:gd name="T51" fmla="*/ 22810 h 183"/>
                    <a:gd name="T52" fmla="*/ 222 w 120"/>
                    <a:gd name="T53" fmla="*/ 24293 h 183"/>
                    <a:gd name="T54" fmla="*/ 237 w 120"/>
                    <a:gd name="T55" fmla="*/ 16938 h 183"/>
                    <a:gd name="T56" fmla="*/ 5 w 120"/>
                    <a:gd name="T57" fmla="*/ 19877 h 183"/>
                    <a:gd name="T58" fmla="*/ 172 w 120"/>
                    <a:gd name="T59" fmla="*/ 12208 h 183"/>
                    <a:gd name="T60" fmla="*/ 0 w 120"/>
                    <a:gd name="T61" fmla="*/ 11791 h 18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20"/>
                    <a:gd name="T94" fmla="*/ 0 h 183"/>
                    <a:gd name="T95" fmla="*/ 120 w 120"/>
                    <a:gd name="T96" fmla="*/ 183 h 183"/>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20" h="183">
                      <a:moveTo>
                        <a:pt x="0" y="43"/>
                      </a:moveTo>
                      <a:lnTo>
                        <a:pt x="0" y="43"/>
                      </a:lnTo>
                      <a:lnTo>
                        <a:pt x="5" y="19"/>
                      </a:lnTo>
                      <a:lnTo>
                        <a:pt x="18" y="0"/>
                      </a:lnTo>
                      <a:lnTo>
                        <a:pt x="45" y="0"/>
                      </a:lnTo>
                      <a:lnTo>
                        <a:pt x="29" y="23"/>
                      </a:lnTo>
                      <a:lnTo>
                        <a:pt x="66" y="28"/>
                      </a:lnTo>
                      <a:lnTo>
                        <a:pt x="42" y="57"/>
                      </a:lnTo>
                      <a:lnTo>
                        <a:pt x="70" y="67"/>
                      </a:lnTo>
                      <a:lnTo>
                        <a:pt x="96" y="105"/>
                      </a:lnTo>
                      <a:lnTo>
                        <a:pt x="89" y="107"/>
                      </a:lnTo>
                      <a:lnTo>
                        <a:pt x="101" y="116"/>
                      </a:lnTo>
                      <a:lnTo>
                        <a:pt x="94" y="126"/>
                      </a:lnTo>
                      <a:lnTo>
                        <a:pt x="120" y="128"/>
                      </a:lnTo>
                      <a:lnTo>
                        <a:pt x="104" y="153"/>
                      </a:lnTo>
                      <a:lnTo>
                        <a:pt x="115" y="160"/>
                      </a:lnTo>
                      <a:lnTo>
                        <a:pt x="7" y="183"/>
                      </a:lnTo>
                      <a:lnTo>
                        <a:pt x="55" y="149"/>
                      </a:lnTo>
                      <a:lnTo>
                        <a:pt x="41" y="155"/>
                      </a:lnTo>
                      <a:lnTo>
                        <a:pt x="14" y="145"/>
                      </a:lnTo>
                      <a:lnTo>
                        <a:pt x="34" y="132"/>
                      </a:lnTo>
                      <a:lnTo>
                        <a:pt x="22" y="126"/>
                      </a:lnTo>
                      <a:lnTo>
                        <a:pt x="49" y="113"/>
                      </a:lnTo>
                      <a:lnTo>
                        <a:pt x="53" y="96"/>
                      </a:lnTo>
                      <a:lnTo>
                        <a:pt x="38" y="90"/>
                      </a:lnTo>
                      <a:lnTo>
                        <a:pt x="45" y="81"/>
                      </a:lnTo>
                      <a:lnTo>
                        <a:pt x="17" y="86"/>
                      </a:lnTo>
                      <a:lnTo>
                        <a:pt x="18" y="60"/>
                      </a:lnTo>
                      <a:lnTo>
                        <a:pt x="5" y="71"/>
                      </a:lnTo>
                      <a:lnTo>
                        <a:pt x="13" y="44"/>
                      </a:lnTo>
                      <a:lnTo>
                        <a:pt x="0" y="43"/>
                      </a:lnTo>
                      <a:close/>
                    </a:path>
                  </a:pathLst>
                </a:custGeom>
                <a:solidFill>
                  <a:srgbClr val="DDDDDD"/>
                </a:solidFill>
                <a:ln w="3175">
                  <a:solidFill>
                    <a:schemeClr val="bg1"/>
                  </a:solidFill>
                  <a:round/>
                  <a:headEnd/>
                  <a:tailEnd/>
                </a:ln>
              </p:spPr>
              <p:txBody>
                <a:bodyPr/>
                <a:lstStyle/>
                <a:p>
                  <a:endParaRPr lang="en-GB"/>
                </a:p>
              </p:txBody>
            </p:sp>
          </p:grpSp>
          <p:sp>
            <p:nvSpPr>
              <p:cNvPr id="61660" name="Freeform 142"/>
              <p:cNvSpPr>
                <a:spLocks/>
              </p:cNvSpPr>
              <p:nvPr/>
            </p:nvSpPr>
            <p:spPr bwMode="gray">
              <a:xfrm>
                <a:off x="338" y="2490"/>
                <a:ext cx="18" cy="23"/>
              </a:xfrm>
              <a:custGeom>
                <a:avLst/>
                <a:gdLst>
                  <a:gd name="T0" fmla="*/ 0 w 18"/>
                  <a:gd name="T1" fmla="*/ 2147483646 h 20"/>
                  <a:gd name="T2" fmla="*/ 0 w 18"/>
                  <a:gd name="T3" fmla="*/ 2147483646 h 20"/>
                  <a:gd name="T4" fmla="*/ 2147451506 w 18"/>
                  <a:gd name="T5" fmla="*/ 0 h 20"/>
                  <a:gd name="T6" fmla="*/ 2147451506 w 18"/>
                  <a:gd name="T7" fmla="*/ 2147483646 h 20"/>
                  <a:gd name="T8" fmla="*/ 2147451506 w 18"/>
                  <a:gd name="T9" fmla="*/ 2147483646 h 20"/>
                  <a:gd name="T10" fmla="*/ 0 w 18"/>
                  <a:gd name="T11" fmla="*/ 2147483646 h 20"/>
                  <a:gd name="T12" fmla="*/ 0 60000 65536"/>
                  <a:gd name="T13" fmla="*/ 0 60000 65536"/>
                  <a:gd name="T14" fmla="*/ 0 60000 65536"/>
                  <a:gd name="T15" fmla="*/ 0 60000 65536"/>
                  <a:gd name="T16" fmla="*/ 0 60000 65536"/>
                  <a:gd name="T17" fmla="*/ 0 60000 65536"/>
                  <a:gd name="T18" fmla="*/ 0 w 18"/>
                  <a:gd name="T19" fmla="*/ 0 h 20"/>
                  <a:gd name="T20" fmla="*/ 18 w 18"/>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8" h="20">
                    <a:moveTo>
                      <a:pt x="0" y="8"/>
                    </a:moveTo>
                    <a:lnTo>
                      <a:pt x="0" y="8"/>
                    </a:lnTo>
                    <a:lnTo>
                      <a:pt x="2" y="0"/>
                    </a:lnTo>
                    <a:lnTo>
                      <a:pt x="18" y="12"/>
                    </a:lnTo>
                    <a:lnTo>
                      <a:pt x="6" y="20"/>
                    </a:lnTo>
                    <a:lnTo>
                      <a:pt x="0" y="8"/>
                    </a:lnTo>
                    <a:close/>
                  </a:path>
                </a:pathLst>
              </a:custGeom>
              <a:solidFill>
                <a:srgbClr val="DDDDDD"/>
              </a:solidFill>
              <a:ln w="3175">
                <a:solidFill>
                  <a:schemeClr val="bg1"/>
                </a:solidFill>
                <a:round/>
                <a:headEnd/>
                <a:tailEnd/>
              </a:ln>
            </p:spPr>
            <p:txBody>
              <a:bodyPr/>
              <a:lstStyle/>
              <a:p>
                <a:endParaRPr lang="en-GB"/>
              </a:p>
            </p:txBody>
          </p:sp>
          <p:sp>
            <p:nvSpPr>
              <p:cNvPr id="61661" name="Freeform 143"/>
              <p:cNvSpPr>
                <a:spLocks/>
              </p:cNvSpPr>
              <p:nvPr/>
            </p:nvSpPr>
            <p:spPr bwMode="gray">
              <a:xfrm>
                <a:off x="354" y="1693"/>
                <a:ext cx="40" cy="27"/>
              </a:xfrm>
              <a:custGeom>
                <a:avLst/>
                <a:gdLst>
                  <a:gd name="T0" fmla="*/ 0 w 40"/>
                  <a:gd name="T1" fmla="*/ 2147483646 h 24"/>
                  <a:gd name="T2" fmla="*/ 0 w 40"/>
                  <a:gd name="T3" fmla="*/ 2147483646 h 24"/>
                  <a:gd name="T4" fmla="*/ 2147451597 w 40"/>
                  <a:gd name="T5" fmla="*/ 2147483646 h 24"/>
                  <a:gd name="T6" fmla="*/ 2147451597 w 40"/>
                  <a:gd name="T7" fmla="*/ 2147483646 h 24"/>
                  <a:gd name="T8" fmla="*/ 2147451597 w 40"/>
                  <a:gd name="T9" fmla="*/ 0 h 24"/>
                  <a:gd name="T10" fmla="*/ 2147451597 w 40"/>
                  <a:gd name="T11" fmla="*/ 2147483646 h 24"/>
                  <a:gd name="T12" fmla="*/ 0 w 40"/>
                  <a:gd name="T13" fmla="*/ 2147483646 h 24"/>
                  <a:gd name="T14" fmla="*/ 0 60000 65536"/>
                  <a:gd name="T15" fmla="*/ 0 60000 65536"/>
                  <a:gd name="T16" fmla="*/ 0 60000 65536"/>
                  <a:gd name="T17" fmla="*/ 0 60000 65536"/>
                  <a:gd name="T18" fmla="*/ 0 60000 65536"/>
                  <a:gd name="T19" fmla="*/ 0 60000 65536"/>
                  <a:gd name="T20" fmla="*/ 0 60000 65536"/>
                  <a:gd name="T21" fmla="*/ 0 w 40"/>
                  <a:gd name="T22" fmla="*/ 0 h 24"/>
                  <a:gd name="T23" fmla="*/ 40 w 40"/>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24">
                    <a:moveTo>
                      <a:pt x="0" y="11"/>
                    </a:moveTo>
                    <a:lnTo>
                      <a:pt x="0" y="11"/>
                    </a:lnTo>
                    <a:lnTo>
                      <a:pt x="12" y="24"/>
                    </a:lnTo>
                    <a:lnTo>
                      <a:pt x="40" y="4"/>
                    </a:lnTo>
                    <a:lnTo>
                      <a:pt x="13" y="0"/>
                    </a:lnTo>
                    <a:lnTo>
                      <a:pt x="17" y="9"/>
                    </a:lnTo>
                    <a:lnTo>
                      <a:pt x="0" y="11"/>
                    </a:lnTo>
                    <a:close/>
                  </a:path>
                </a:pathLst>
              </a:custGeom>
              <a:solidFill>
                <a:srgbClr val="DDDDDD"/>
              </a:solidFill>
              <a:ln w="3175">
                <a:solidFill>
                  <a:schemeClr val="bg1"/>
                </a:solidFill>
                <a:round/>
                <a:headEnd/>
                <a:tailEnd/>
              </a:ln>
            </p:spPr>
            <p:txBody>
              <a:bodyPr/>
              <a:lstStyle/>
              <a:p>
                <a:endParaRPr lang="en-GB"/>
              </a:p>
            </p:txBody>
          </p:sp>
          <p:sp>
            <p:nvSpPr>
              <p:cNvPr id="61662" name="Freeform 144"/>
              <p:cNvSpPr>
                <a:spLocks/>
              </p:cNvSpPr>
              <p:nvPr/>
            </p:nvSpPr>
            <p:spPr bwMode="gray">
              <a:xfrm>
                <a:off x="610" y="1640"/>
                <a:ext cx="121" cy="129"/>
              </a:xfrm>
              <a:custGeom>
                <a:avLst/>
                <a:gdLst>
                  <a:gd name="T0" fmla="*/ 0 w 124"/>
                  <a:gd name="T1" fmla="*/ 2147483646 h 112"/>
                  <a:gd name="T2" fmla="*/ 0 w 124"/>
                  <a:gd name="T3" fmla="*/ 2147483646 h 112"/>
                  <a:gd name="T4" fmla="*/ 911286574 w 124"/>
                  <a:gd name="T5" fmla="*/ 2147483646 h 112"/>
                  <a:gd name="T6" fmla="*/ 911286574 w 124"/>
                  <a:gd name="T7" fmla="*/ 2147483646 h 112"/>
                  <a:gd name="T8" fmla="*/ 911286574 w 124"/>
                  <a:gd name="T9" fmla="*/ 2147483646 h 112"/>
                  <a:gd name="T10" fmla="*/ 911286574 w 124"/>
                  <a:gd name="T11" fmla="*/ 2147483646 h 112"/>
                  <a:gd name="T12" fmla="*/ 911286574 w 124"/>
                  <a:gd name="T13" fmla="*/ 2147483646 h 112"/>
                  <a:gd name="T14" fmla="*/ 911286574 w 124"/>
                  <a:gd name="T15" fmla="*/ 2147483646 h 112"/>
                  <a:gd name="T16" fmla="*/ 911286574 w 124"/>
                  <a:gd name="T17" fmla="*/ 2147483646 h 112"/>
                  <a:gd name="T18" fmla="*/ 911286574 w 124"/>
                  <a:gd name="T19" fmla="*/ 2147483646 h 112"/>
                  <a:gd name="T20" fmla="*/ 911286574 w 124"/>
                  <a:gd name="T21" fmla="*/ 2147483646 h 112"/>
                  <a:gd name="T22" fmla="*/ 911286574 w 124"/>
                  <a:gd name="T23" fmla="*/ 2147483646 h 112"/>
                  <a:gd name="T24" fmla="*/ 911286574 w 124"/>
                  <a:gd name="T25" fmla="*/ 2147483646 h 112"/>
                  <a:gd name="T26" fmla="*/ 911286574 w 124"/>
                  <a:gd name="T27" fmla="*/ 2147483646 h 112"/>
                  <a:gd name="T28" fmla="*/ 911286574 w 124"/>
                  <a:gd name="T29" fmla="*/ 2147483646 h 112"/>
                  <a:gd name="T30" fmla="*/ 911286574 w 124"/>
                  <a:gd name="T31" fmla="*/ 2147483646 h 112"/>
                  <a:gd name="T32" fmla="*/ 911286574 w 124"/>
                  <a:gd name="T33" fmla="*/ 2147483646 h 112"/>
                  <a:gd name="T34" fmla="*/ 911286574 w 124"/>
                  <a:gd name="T35" fmla="*/ 2147483646 h 112"/>
                  <a:gd name="T36" fmla="*/ 911286574 w 124"/>
                  <a:gd name="T37" fmla="*/ 2147483646 h 112"/>
                  <a:gd name="T38" fmla="*/ 911286574 w 124"/>
                  <a:gd name="T39" fmla="*/ 0 h 112"/>
                  <a:gd name="T40" fmla="*/ 911286574 w 124"/>
                  <a:gd name="T41" fmla="*/ 2147483646 h 112"/>
                  <a:gd name="T42" fmla="*/ 0 w 124"/>
                  <a:gd name="T43" fmla="*/ 2147483646 h 11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24"/>
                  <a:gd name="T67" fmla="*/ 0 h 112"/>
                  <a:gd name="T68" fmla="*/ 124 w 124"/>
                  <a:gd name="T69" fmla="*/ 112 h 11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24" h="112">
                    <a:moveTo>
                      <a:pt x="0" y="12"/>
                    </a:moveTo>
                    <a:lnTo>
                      <a:pt x="0" y="12"/>
                    </a:lnTo>
                    <a:lnTo>
                      <a:pt x="5" y="28"/>
                    </a:lnTo>
                    <a:lnTo>
                      <a:pt x="22" y="35"/>
                    </a:lnTo>
                    <a:lnTo>
                      <a:pt x="30" y="29"/>
                    </a:lnTo>
                    <a:lnTo>
                      <a:pt x="15" y="21"/>
                    </a:lnTo>
                    <a:lnTo>
                      <a:pt x="30" y="21"/>
                    </a:lnTo>
                    <a:lnTo>
                      <a:pt x="43" y="35"/>
                    </a:lnTo>
                    <a:lnTo>
                      <a:pt x="39" y="10"/>
                    </a:lnTo>
                    <a:lnTo>
                      <a:pt x="49" y="32"/>
                    </a:lnTo>
                    <a:lnTo>
                      <a:pt x="75" y="44"/>
                    </a:lnTo>
                    <a:lnTo>
                      <a:pt x="70" y="60"/>
                    </a:lnTo>
                    <a:lnTo>
                      <a:pt x="100" y="79"/>
                    </a:lnTo>
                    <a:lnTo>
                      <a:pt x="92" y="95"/>
                    </a:lnTo>
                    <a:lnTo>
                      <a:pt x="108" y="82"/>
                    </a:lnTo>
                    <a:lnTo>
                      <a:pt x="111" y="112"/>
                    </a:lnTo>
                    <a:lnTo>
                      <a:pt x="123" y="107"/>
                    </a:lnTo>
                    <a:lnTo>
                      <a:pt x="124" y="84"/>
                    </a:lnTo>
                    <a:lnTo>
                      <a:pt x="94" y="72"/>
                    </a:lnTo>
                    <a:lnTo>
                      <a:pt x="40" y="0"/>
                    </a:lnTo>
                    <a:lnTo>
                      <a:pt x="8" y="21"/>
                    </a:lnTo>
                    <a:lnTo>
                      <a:pt x="0" y="12"/>
                    </a:lnTo>
                    <a:close/>
                  </a:path>
                </a:pathLst>
              </a:custGeom>
              <a:solidFill>
                <a:srgbClr val="DDDDDD"/>
              </a:solidFill>
              <a:ln w="3175">
                <a:solidFill>
                  <a:schemeClr val="bg1"/>
                </a:solidFill>
                <a:round/>
                <a:headEnd/>
                <a:tailEnd/>
              </a:ln>
            </p:spPr>
            <p:txBody>
              <a:bodyPr/>
              <a:lstStyle/>
              <a:p>
                <a:endParaRPr lang="en-GB"/>
              </a:p>
            </p:txBody>
          </p:sp>
          <p:sp>
            <p:nvSpPr>
              <p:cNvPr id="61663" name="Freeform 145"/>
              <p:cNvSpPr>
                <a:spLocks/>
              </p:cNvSpPr>
              <p:nvPr/>
            </p:nvSpPr>
            <p:spPr bwMode="gray">
              <a:xfrm>
                <a:off x="637" y="1682"/>
                <a:ext cx="19" cy="21"/>
              </a:xfrm>
              <a:custGeom>
                <a:avLst/>
                <a:gdLst>
                  <a:gd name="T0" fmla="*/ 0 w 21"/>
                  <a:gd name="T1" fmla="*/ 0 h 18"/>
                  <a:gd name="T2" fmla="*/ 0 w 21"/>
                  <a:gd name="T3" fmla="*/ 0 h 18"/>
                  <a:gd name="T4" fmla="*/ 64658407 w 21"/>
                  <a:gd name="T5" fmla="*/ 2147483646 h 18"/>
                  <a:gd name="T6" fmla="*/ 64658407 w 21"/>
                  <a:gd name="T7" fmla="*/ 2147483646 h 18"/>
                  <a:gd name="T8" fmla="*/ 64658407 w 21"/>
                  <a:gd name="T9" fmla="*/ 2147483646 h 18"/>
                  <a:gd name="T10" fmla="*/ 64658407 w 21"/>
                  <a:gd name="T11" fmla="*/ 2147483646 h 18"/>
                  <a:gd name="T12" fmla="*/ 64658407 w 21"/>
                  <a:gd name="T13" fmla="*/ 2147483646 h 18"/>
                  <a:gd name="T14" fmla="*/ 0 w 21"/>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18"/>
                  <a:gd name="T26" fmla="*/ 21 w 21"/>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18">
                    <a:moveTo>
                      <a:pt x="0" y="0"/>
                    </a:moveTo>
                    <a:lnTo>
                      <a:pt x="0" y="0"/>
                    </a:lnTo>
                    <a:lnTo>
                      <a:pt x="7" y="18"/>
                    </a:lnTo>
                    <a:lnTo>
                      <a:pt x="7" y="9"/>
                    </a:lnTo>
                    <a:lnTo>
                      <a:pt x="21" y="17"/>
                    </a:lnTo>
                    <a:lnTo>
                      <a:pt x="9" y="9"/>
                    </a:lnTo>
                    <a:lnTo>
                      <a:pt x="21" y="4"/>
                    </a:lnTo>
                    <a:lnTo>
                      <a:pt x="0" y="0"/>
                    </a:lnTo>
                    <a:close/>
                  </a:path>
                </a:pathLst>
              </a:custGeom>
              <a:solidFill>
                <a:srgbClr val="DDDDDD"/>
              </a:solidFill>
              <a:ln w="3175">
                <a:solidFill>
                  <a:schemeClr val="bg1"/>
                </a:solidFill>
                <a:round/>
                <a:headEnd/>
                <a:tailEnd/>
              </a:ln>
            </p:spPr>
            <p:txBody>
              <a:bodyPr/>
              <a:lstStyle/>
              <a:p>
                <a:endParaRPr lang="en-GB"/>
              </a:p>
            </p:txBody>
          </p:sp>
          <p:sp>
            <p:nvSpPr>
              <p:cNvPr id="61664" name="Freeform 146"/>
              <p:cNvSpPr>
                <a:spLocks/>
              </p:cNvSpPr>
              <p:nvPr/>
            </p:nvSpPr>
            <p:spPr bwMode="gray">
              <a:xfrm>
                <a:off x="645" y="1700"/>
                <a:ext cx="13" cy="32"/>
              </a:xfrm>
              <a:custGeom>
                <a:avLst/>
                <a:gdLst>
                  <a:gd name="T0" fmla="*/ 0 w 13"/>
                  <a:gd name="T1" fmla="*/ 0 h 27"/>
                  <a:gd name="T2" fmla="*/ 0 w 13"/>
                  <a:gd name="T3" fmla="*/ 0 h 27"/>
                  <a:gd name="T4" fmla="*/ 2147451786 w 13"/>
                  <a:gd name="T5" fmla="*/ 2147483646 h 27"/>
                  <a:gd name="T6" fmla="*/ 2147451786 w 13"/>
                  <a:gd name="T7" fmla="*/ 2147483646 h 27"/>
                  <a:gd name="T8" fmla="*/ 0 w 13"/>
                  <a:gd name="T9" fmla="*/ 0 h 27"/>
                  <a:gd name="T10" fmla="*/ 0 60000 65536"/>
                  <a:gd name="T11" fmla="*/ 0 60000 65536"/>
                  <a:gd name="T12" fmla="*/ 0 60000 65536"/>
                  <a:gd name="T13" fmla="*/ 0 60000 65536"/>
                  <a:gd name="T14" fmla="*/ 0 60000 65536"/>
                  <a:gd name="T15" fmla="*/ 0 w 13"/>
                  <a:gd name="T16" fmla="*/ 0 h 27"/>
                  <a:gd name="T17" fmla="*/ 13 w 13"/>
                  <a:gd name="T18" fmla="*/ 27 h 27"/>
                </a:gdLst>
                <a:ahLst/>
                <a:cxnLst>
                  <a:cxn ang="T10">
                    <a:pos x="T0" y="T1"/>
                  </a:cxn>
                  <a:cxn ang="T11">
                    <a:pos x="T2" y="T3"/>
                  </a:cxn>
                  <a:cxn ang="T12">
                    <a:pos x="T4" y="T5"/>
                  </a:cxn>
                  <a:cxn ang="T13">
                    <a:pos x="T6" y="T7"/>
                  </a:cxn>
                  <a:cxn ang="T14">
                    <a:pos x="T8" y="T9"/>
                  </a:cxn>
                </a:cxnLst>
                <a:rect l="T15" t="T16" r="T17" b="T18"/>
                <a:pathLst>
                  <a:path w="13" h="27">
                    <a:moveTo>
                      <a:pt x="0" y="0"/>
                    </a:moveTo>
                    <a:lnTo>
                      <a:pt x="0" y="0"/>
                    </a:lnTo>
                    <a:lnTo>
                      <a:pt x="12" y="5"/>
                    </a:lnTo>
                    <a:lnTo>
                      <a:pt x="13" y="27"/>
                    </a:lnTo>
                    <a:lnTo>
                      <a:pt x="0" y="0"/>
                    </a:lnTo>
                    <a:close/>
                  </a:path>
                </a:pathLst>
              </a:custGeom>
              <a:solidFill>
                <a:srgbClr val="DDDDDD"/>
              </a:solidFill>
              <a:ln w="3175">
                <a:solidFill>
                  <a:schemeClr val="bg1"/>
                </a:solidFill>
                <a:round/>
                <a:headEnd/>
                <a:tailEnd/>
              </a:ln>
            </p:spPr>
            <p:txBody>
              <a:bodyPr/>
              <a:lstStyle/>
              <a:p>
                <a:endParaRPr lang="en-GB"/>
              </a:p>
            </p:txBody>
          </p:sp>
          <p:sp>
            <p:nvSpPr>
              <p:cNvPr id="61665" name="Freeform 147"/>
              <p:cNvSpPr>
                <a:spLocks/>
              </p:cNvSpPr>
              <p:nvPr/>
            </p:nvSpPr>
            <p:spPr bwMode="gray">
              <a:xfrm>
                <a:off x="659" y="1684"/>
                <a:ext cx="16" cy="21"/>
              </a:xfrm>
              <a:custGeom>
                <a:avLst/>
                <a:gdLst>
                  <a:gd name="T0" fmla="*/ 0 w 16"/>
                  <a:gd name="T1" fmla="*/ 0 h 18"/>
                  <a:gd name="T2" fmla="*/ 0 w 16"/>
                  <a:gd name="T3" fmla="*/ 0 h 18"/>
                  <a:gd name="T4" fmla="*/ 2147451392 w 16"/>
                  <a:gd name="T5" fmla="*/ 2147483646 h 18"/>
                  <a:gd name="T6" fmla="*/ 2147451392 w 16"/>
                  <a:gd name="T7" fmla="*/ 2147483646 h 18"/>
                  <a:gd name="T8" fmla="*/ 2147451392 w 16"/>
                  <a:gd name="T9" fmla="*/ 2147483646 h 18"/>
                  <a:gd name="T10" fmla="*/ 2147451392 w 16"/>
                  <a:gd name="T11" fmla="*/ 2147483646 h 18"/>
                  <a:gd name="T12" fmla="*/ 2147451392 w 16"/>
                  <a:gd name="T13" fmla="*/ 0 h 18"/>
                  <a:gd name="T14" fmla="*/ 0 w 16"/>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18"/>
                  <a:gd name="T26" fmla="*/ 16 w 16"/>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18">
                    <a:moveTo>
                      <a:pt x="0" y="0"/>
                    </a:moveTo>
                    <a:lnTo>
                      <a:pt x="0" y="0"/>
                    </a:lnTo>
                    <a:lnTo>
                      <a:pt x="4" y="18"/>
                    </a:lnTo>
                    <a:lnTo>
                      <a:pt x="13" y="18"/>
                    </a:lnTo>
                    <a:lnTo>
                      <a:pt x="9" y="2"/>
                    </a:lnTo>
                    <a:lnTo>
                      <a:pt x="16" y="13"/>
                    </a:lnTo>
                    <a:lnTo>
                      <a:pt x="10" y="0"/>
                    </a:lnTo>
                    <a:lnTo>
                      <a:pt x="0" y="0"/>
                    </a:lnTo>
                    <a:close/>
                  </a:path>
                </a:pathLst>
              </a:custGeom>
              <a:solidFill>
                <a:srgbClr val="DDDDDD"/>
              </a:solidFill>
              <a:ln w="3175">
                <a:solidFill>
                  <a:schemeClr val="bg1"/>
                </a:solidFill>
                <a:round/>
                <a:headEnd/>
                <a:tailEnd/>
              </a:ln>
            </p:spPr>
            <p:txBody>
              <a:bodyPr/>
              <a:lstStyle/>
              <a:p>
                <a:endParaRPr lang="en-GB"/>
              </a:p>
            </p:txBody>
          </p:sp>
          <p:sp>
            <p:nvSpPr>
              <p:cNvPr id="61666" name="Freeform 148"/>
              <p:cNvSpPr>
                <a:spLocks/>
              </p:cNvSpPr>
              <p:nvPr/>
            </p:nvSpPr>
            <p:spPr bwMode="gray">
              <a:xfrm>
                <a:off x="672" y="1713"/>
                <a:ext cx="13" cy="14"/>
              </a:xfrm>
              <a:custGeom>
                <a:avLst/>
                <a:gdLst>
                  <a:gd name="T0" fmla="*/ 0 w 13"/>
                  <a:gd name="T1" fmla="*/ 0 h 12"/>
                  <a:gd name="T2" fmla="*/ 0 w 13"/>
                  <a:gd name="T3" fmla="*/ 0 h 12"/>
                  <a:gd name="T4" fmla="*/ 2147451786 w 13"/>
                  <a:gd name="T5" fmla="*/ 2147483646 h 12"/>
                  <a:gd name="T6" fmla="*/ 2147451786 w 13"/>
                  <a:gd name="T7" fmla="*/ 0 h 12"/>
                  <a:gd name="T8" fmla="*/ 0 w 13"/>
                  <a:gd name="T9" fmla="*/ 0 h 12"/>
                  <a:gd name="T10" fmla="*/ 0 60000 65536"/>
                  <a:gd name="T11" fmla="*/ 0 60000 65536"/>
                  <a:gd name="T12" fmla="*/ 0 60000 65536"/>
                  <a:gd name="T13" fmla="*/ 0 60000 65536"/>
                  <a:gd name="T14" fmla="*/ 0 60000 65536"/>
                  <a:gd name="T15" fmla="*/ 0 w 13"/>
                  <a:gd name="T16" fmla="*/ 0 h 12"/>
                  <a:gd name="T17" fmla="*/ 13 w 13"/>
                  <a:gd name="T18" fmla="*/ 12 h 12"/>
                </a:gdLst>
                <a:ahLst/>
                <a:cxnLst>
                  <a:cxn ang="T10">
                    <a:pos x="T0" y="T1"/>
                  </a:cxn>
                  <a:cxn ang="T11">
                    <a:pos x="T2" y="T3"/>
                  </a:cxn>
                  <a:cxn ang="T12">
                    <a:pos x="T4" y="T5"/>
                  </a:cxn>
                  <a:cxn ang="T13">
                    <a:pos x="T6" y="T7"/>
                  </a:cxn>
                  <a:cxn ang="T14">
                    <a:pos x="T8" y="T9"/>
                  </a:cxn>
                </a:cxnLst>
                <a:rect l="T15" t="T16" r="T17" b="T18"/>
                <a:pathLst>
                  <a:path w="13" h="12">
                    <a:moveTo>
                      <a:pt x="0" y="0"/>
                    </a:moveTo>
                    <a:lnTo>
                      <a:pt x="0" y="0"/>
                    </a:lnTo>
                    <a:lnTo>
                      <a:pt x="12" y="12"/>
                    </a:lnTo>
                    <a:lnTo>
                      <a:pt x="13" y="0"/>
                    </a:lnTo>
                    <a:lnTo>
                      <a:pt x="0" y="0"/>
                    </a:lnTo>
                    <a:close/>
                  </a:path>
                </a:pathLst>
              </a:custGeom>
              <a:solidFill>
                <a:srgbClr val="DDDDDD"/>
              </a:solidFill>
              <a:ln w="3175">
                <a:solidFill>
                  <a:schemeClr val="bg1"/>
                </a:solidFill>
                <a:round/>
                <a:headEnd/>
                <a:tailEnd/>
              </a:ln>
            </p:spPr>
            <p:txBody>
              <a:bodyPr/>
              <a:lstStyle/>
              <a:p>
                <a:endParaRPr lang="en-GB"/>
              </a:p>
            </p:txBody>
          </p:sp>
          <p:sp>
            <p:nvSpPr>
              <p:cNvPr id="61667" name="Freeform 149"/>
              <p:cNvSpPr>
                <a:spLocks/>
              </p:cNvSpPr>
              <p:nvPr/>
            </p:nvSpPr>
            <p:spPr bwMode="gray">
              <a:xfrm>
                <a:off x="676" y="1732"/>
                <a:ext cx="20" cy="32"/>
              </a:xfrm>
              <a:custGeom>
                <a:avLst/>
                <a:gdLst>
                  <a:gd name="T0" fmla="*/ 0 w 20"/>
                  <a:gd name="T1" fmla="*/ 0 h 28"/>
                  <a:gd name="T2" fmla="*/ 0 w 20"/>
                  <a:gd name="T3" fmla="*/ 0 h 28"/>
                  <a:gd name="T4" fmla="*/ 2147451597 w 20"/>
                  <a:gd name="T5" fmla="*/ 2147483646 h 28"/>
                  <a:gd name="T6" fmla="*/ 2147451597 w 20"/>
                  <a:gd name="T7" fmla="*/ 2147483646 h 28"/>
                  <a:gd name="T8" fmla="*/ 0 w 20"/>
                  <a:gd name="T9" fmla="*/ 0 h 28"/>
                  <a:gd name="T10" fmla="*/ 0 60000 65536"/>
                  <a:gd name="T11" fmla="*/ 0 60000 65536"/>
                  <a:gd name="T12" fmla="*/ 0 60000 65536"/>
                  <a:gd name="T13" fmla="*/ 0 60000 65536"/>
                  <a:gd name="T14" fmla="*/ 0 60000 65536"/>
                  <a:gd name="T15" fmla="*/ 0 w 20"/>
                  <a:gd name="T16" fmla="*/ 0 h 28"/>
                  <a:gd name="T17" fmla="*/ 20 w 20"/>
                  <a:gd name="T18" fmla="*/ 28 h 28"/>
                </a:gdLst>
                <a:ahLst/>
                <a:cxnLst>
                  <a:cxn ang="T10">
                    <a:pos x="T0" y="T1"/>
                  </a:cxn>
                  <a:cxn ang="T11">
                    <a:pos x="T2" y="T3"/>
                  </a:cxn>
                  <a:cxn ang="T12">
                    <a:pos x="T4" y="T5"/>
                  </a:cxn>
                  <a:cxn ang="T13">
                    <a:pos x="T6" y="T7"/>
                  </a:cxn>
                  <a:cxn ang="T14">
                    <a:pos x="T8" y="T9"/>
                  </a:cxn>
                </a:cxnLst>
                <a:rect l="T15" t="T16" r="T17" b="T18"/>
                <a:pathLst>
                  <a:path w="20" h="28">
                    <a:moveTo>
                      <a:pt x="0" y="0"/>
                    </a:moveTo>
                    <a:lnTo>
                      <a:pt x="0" y="0"/>
                    </a:lnTo>
                    <a:lnTo>
                      <a:pt x="15" y="10"/>
                    </a:lnTo>
                    <a:lnTo>
                      <a:pt x="20" y="28"/>
                    </a:lnTo>
                    <a:lnTo>
                      <a:pt x="0" y="0"/>
                    </a:lnTo>
                    <a:close/>
                  </a:path>
                </a:pathLst>
              </a:custGeom>
              <a:solidFill>
                <a:srgbClr val="DDDDDD"/>
              </a:solidFill>
              <a:ln w="3175">
                <a:solidFill>
                  <a:schemeClr val="bg1"/>
                </a:solidFill>
                <a:round/>
                <a:headEnd/>
                <a:tailEnd/>
              </a:ln>
            </p:spPr>
            <p:txBody>
              <a:bodyPr/>
              <a:lstStyle/>
              <a:p>
                <a:endParaRPr lang="en-GB"/>
              </a:p>
            </p:txBody>
          </p:sp>
          <p:sp>
            <p:nvSpPr>
              <p:cNvPr id="61668" name="Freeform 150"/>
              <p:cNvSpPr>
                <a:spLocks/>
              </p:cNvSpPr>
              <p:nvPr/>
            </p:nvSpPr>
            <p:spPr bwMode="gray">
              <a:xfrm>
                <a:off x="709" y="1741"/>
                <a:ext cx="10" cy="18"/>
              </a:xfrm>
              <a:custGeom>
                <a:avLst/>
                <a:gdLst>
                  <a:gd name="T0" fmla="*/ 0 w 11"/>
                  <a:gd name="T1" fmla="*/ 2147483646 h 16"/>
                  <a:gd name="T2" fmla="*/ 0 w 11"/>
                  <a:gd name="T3" fmla="*/ 2147483646 h 16"/>
                  <a:gd name="T4" fmla="*/ 76415576 w 11"/>
                  <a:gd name="T5" fmla="*/ 0 h 16"/>
                  <a:gd name="T6" fmla="*/ 76415576 w 11"/>
                  <a:gd name="T7" fmla="*/ 2147483646 h 16"/>
                  <a:gd name="T8" fmla="*/ 0 w 11"/>
                  <a:gd name="T9" fmla="*/ 2147483646 h 16"/>
                  <a:gd name="T10" fmla="*/ 0 60000 65536"/>
                  <a:gd name="T11" fmla="*/ 0 60000 65536"/>
                  <a:gd name="T12" fmla="*/ 0 60000 65536"/>
                  <a:gd name="T13" fmla="*/ 0 60000 65536"/>
                  <a:gd name="T14" fmla="*/ 0 60000 65536"/>
                  <a:gd name="T15" fmla="*/ 0 w 11"/>
                  <a:gd name="T16" fmla="*/ 0 h 16"/>
                  <a:gd name="T17" fmla="*/ 11 w 11"/>
                  <a:gd name="T18" fmla="*/ 16 h 16"/>
                </a:gdLst>
                <a:ahLst/>
                <a:cxnLst>
                  <a:cxn ang="T10">
                    <a:pos x="T0" y="T1"/>
                  </a:cxn>
                  <a:cxn ang="T11">
                    <a:pos x="T2" y="T3"/>
                  </a:cxn>
                  <a:cxn ang="T12">
                    <a:pos x="T4" y="T5"/>
                  </a:cxn>
                  <a:cxn ang="T13">
                    <a:pos x="T6" y="T7"/>
                  </a:cxn>
                  <a:cxn ang="T14">
                    <a:pos x="T8" y="T9"/>
                  </a:cxn>
                </a:cxnLst>
                <a:rect l="T15" t="T16" r="T17" b="T18"/>
                <a:pathLst>
                  <a:path w="11" h="16">
                    <a:moveTo>
                      <a:pt x="0" y="9"/>
                    </a:moveTo>
                    <a:lnTo>
                      <a:pt x="0" y="9"/>
                    </a:lnTo>
                    <a:lnTo>
                      <a:pt x="6" y="0"/>
                    </a:lnTo>
                    <a:lnTo>
                      <a:pt x="11" y="16"/>
                    </a:lnTo>
                    <a:lnTo>
                      <a:pt x="0" y="9"/>
                    </a:lnTo>
                    <a:close/>
                  </a:path>
                </a:pathLst>
              </a:custGeom>
              <a:solidFill>
                <a:srgbClr val="DDDDDD"/>
              </a:solidFill>
              <a:ln w="3175">
                <a:solidFill>
                  <a:schemeClr val="bg1"/>
                </a:solidFill>
                <a:round/>
                <a:headEnd/>
                <a:tailEnd/>
              </a:ln>
            </p:spPr>
            <p:txBody>
              <a:bodyPr/>
              <a:lstStyle/>
              <a:p>
                <a:endParaRPr lang="en-GB"/>
              </a:p>
            </p:txBody>
          </p:sp>
          <p:sp>
            <p:nvSpPr>
              <p:cNvPr id="61669" name="Freeform 152"/>
              <p:cNvSpPr>
                <a:spLocks/>
              </p:cNvSpPr>
              <p:nvPr/>
            </p:nvSpPr>
            <p:spPr bwMode="gray">
              <a:xfrm>
                <a:off x="1819" y="3397"/>
                <a:ext cx="80" cy="94"/>
              </a:xfrm>
              <a:custGeom>
                <a:avLst/>
                <a:gdLst>
                  <a:gd name="T0" fmla="*/ 0 w 81"/>
                  <a:gd name="T1" fmla="*/ 2147483646 h 82"/>
                  <a:gd name="T2" fmla="*/ 0 w 81"/>
                  <a:gd name="T3" fmla="*/ 2147483646 h 82"/>
                  <a:gd name="T4" fmla="*/ 1390268154 w 81"/>
                  <a:gd name="T5" fmla="*/ 2147483646 h 82"/>
                  <a:gd name="T6" fmla="*/ 1390268154 w 81"/>
                  <a:gd name="T7" fmla="*/ 0 h 82"/>
                  <a:gd name="T8" fmla="*/ 1390268154 w 81"/>
                  <a:gd name="T9" fmla="*/ 2147483646 h 82"/>
                  <a:gd name="T10" fmla="*/ 1390268154 w 81"/>
                  <a:gd name="T11" fmla="*/ 2147483646 h 82"/>
                  <a:gd name="T12" fmla="*/ 1390268154 w 81"/>
                  <a:gd name="T13" fmla="*/ 2147483646 h 82"/>
                  <a:gd name="T14" fmla="*/ 1390268154 w 81"/>
                  <a:gd name="T15" fmla="*/ 2147483646 h 82"/>
                  <a:gd name="T16" fmla="*/ 0 w 81"/>
                  <a:gd name="T17" fmla="*/ 2147483646 h 8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1"/>
                  <a:gd name="T28" fmla="*/ 0 h 82"/>
                  <a:gd name="T29" fmla="*/ 81 w 81"/>
                  <a:gd name="T30" fmla="*/ 82 h 8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1" h="82">
                    <a:moveTo>
                      <a:pt x="0" y="66"/>
                    </a:moveTo>
                    <a:lnTo>
                      <a:pt x="0" y="66"/>
                    </a:lnTo>
                    <a:lnTo>
                      <a:pt x="14" y="2"/>
                    </a:lnTo>
                    <a:lnTo>
                      <a:pt x="25" y="0"/>
                    </a:lnTo>
                    <a:lnTo>
                      <a:pt x="71" y="32"/>
                    </a:lnTo>
                    <a:lnTo>
                      <a:pt x="81" y="45"/>
                    </a:lnTo>
                    <a:lnTo>
                      <a:pt x="78" y="62"/>
                    </a:lnTo>
                    <a:lnTo>
                      <a:pt x="56" y="82"/>
                    </a:lnTo>
                    <a:lnTo>
                      <a:pt x="0" y="66"/>
                    </a:lnTo>
                    <a:close/>
                  </a:path>
                </a:pathLst>
              </a:custGeom>
              <a:solidFill>
                <a:srgbClr val="DDDDDD"/>
              </a:solidFill>
              <a:ln w="3175">
                <a:solidFill>
                  <a:schemeClr val="bg1"/>
                </a:solidFill>
                <a:round/>
                <a:headEnd/>
                <a:tailEnd/>
              </a:ln>
            </p:spPr>
            <p:txBody>
              <a:bodyPr/>
              <a:lstStyle/>
              <a:p>
                <a:endParaRPr lang="en-GB"/>
              </a:p>
            </p:txBody>
          </p:sp>
          <p:sp>
            <p:nvSpPr>
              <p:cNvPr id="61670" name="Freeform 154"/>
              <p:cNvSpPr>
                <a:spLocks/>
              </p:cNvSpPr>
              <p:nvPr/>
            </p:nvSpPr>
            <p:spPr bwMode="gray">
              <a:xfrm>
                <a:off x="4863" y="1781"/>
                <a:ext cx="47" cy="193"/>
              </a:xfrm>
              <a:custGeom>
                <a:avLst/>
                <a:gdLst>
                  <a:gd name="T0" fmla="*/ 0 w 48"/>
                  <a:gd name="T1" fmla="*/ 2147483646 h 168"/>
                  <a:gd name="T2" fmla="*/ 0 w 48"/>
                  <a:gd name="T3" fmla="*/ 2147483646 h 168"/>
                  <a:gd name="T4" fmla="*/ 1027796566 w 48"/>
                  <a:gd name="T5" fmla="*/ 2147483646 h 168"/>
                  <a:gd name="T6" fmla="*/ 1027796566 w 48"/>
                  <a:gd name="T7" fmla="*/ 2147483646 h 168"/>
                  <a:gd name="T8" fmla="*/ 1027796566 w 48"/>
                  <a:gd name="T9" fmla="*/ 2147483646 h 168"/>
                  <a:gd name="T10" fmla="*/ 1027796566 w 48"/>
                  <a:gd name="T11" fmla="*/ 2147483646 h 168"/>
                  <a:gd name="T12" fmla="*/ 1027796566 w 48"/>
                  <a:gd name="T13" fmla="*/ 2147483646 h 168"/>
                  <a:gd name="T14" fmla="*/ 1027796566 w 48"/>
                  <a:gd name="T15" fmla="*/ 2147483646 h 168"/>
                  <a:gd name="T16" fmla="*/ 1027796566 w 48"/>
                  <a:gd name="T17" fmla="*/ 2147483646 h 168"/>
                  <a:gd name="T18" fmla="*/ 1027796566 w 48"/>
                  <a:gd name="T19" fmla="*/ 2147483646 h 168"/>
                  <a:gd name="T20" fmla="*/ 1027796566 w 48"/>
                  <a:gd name="T21" fmla="*/ 0 h 168"/>
                  <a:gd name="T22" fmla="*/ 0 w 48"/>
                  <a:gd name="T23" fmla="*/ 2147483646 h 1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
                  <a:gd name="T37" fmla="*/ 0 h 168"/>
                  <a:gd name="T38" fmla="*/ 48 w 48"/>
                  <a:gd name="T39" fmla="*/ 168 h 16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 h="168">
                    <a:moveTo>
                      <a:pt x="0" y="41"/>
                    </a:moveTo>
                    <a:lnTo>
                      <a:pt x="0" y="41"/>
                    </a:lnTo>
                    <a:lnTo>
                      <a:pt x="9" y="63"/>
                    </a:lnTo>
                    <a:lnTo>
                      <a:pt x="9" y="168"/>
                    </a:lnTo>
                    <a:lnTo>
                      <a:pt x="17" y="155"/>
                    </a:lnTo>
                    <a:lnTo>
                      <a:pt x="29" y="163"/>
                    </a:lnTo>
                    <a:lnTo>
                      <a:pt x="15" y="135"/>
                    </a:lnTo>
                    <a:lnTo>
                      <a:pt x="22" y="105"/>
                    </a:lnTo>
                    <a:lnTo>
                      <a:pt x="48" y="114"/>
                    </a:lnTo>
                    <a:lnTo>
                      <a:pt x="23" y="59"/>
                    </a:lnTo>
                    <a:lnTo>
                      <a:pt x="17" y="0"/>
                    </a:lnTo>
                    <a:lnTo>
                      <a:pt x="0" y="41"/>
                    </a:lnTo>
                    <a:close/>
                  </a:path>
                </a:pathLst>
              </a:custGeom>
              <a:solidFill>
                <a:srgbClr val="DDDDDD"/>
              </a:solidFill>
              <a:ln w="3175">
                <a:solidFill>
                  <a:schemeClr val="bg1"/>
                </a:solidFill>
                <a:round/>
                <a:headEnd/>
                <a:tailEnd/>
              </a:ln>
            </p:spPr>
            <p:txBody>
              <a:bodyPr/>
              <a:lstStyle/>
              <a:p>
                <a:endParaRPr lang="en-GB"/>
              </a:p>
            </p:txBody>
          </p:sp>
          <p:sp>
            <p:nvSpPr>
              <p:cNvPr id="61671" name="Freeform 156"/>
              <p:cNvSpPr>
                <a:spLocks/>
              </p:cNvSpPr>
              <p:nvPr/>
            </p:nvSpPr>
            <p:spPr bwMode="gray">
              <a:xfrm>
                <a:off x="3927" y="2299"/>
                <a:ext cx="123" cy="73"/>
              </a:xfrm>
              <a:custGeom>
                <a:avLst/>
                <a:gdLst>
                  <a:gd name="T0" fmla="*/ 0 w 125"/>
                  <a:gd name="T1" fmla="*/ 2147483646 h 64"/>
                  <a:gd name="T2" fmla="*/ 0 w 125"/>
                  <a:gd name="T3" fmla="*/ 2147483646 h 64"/>
                  <a:gd name="T4" fmla="*/ 1221109513 w 125"/>
                  <a:gd name="T5" fmla="*/ 0 h 64"/>
                  <a:gd name="T6" fmla="*/ 1221109513 w 125"/>
                  <a:gd name="T7" fmla="*/ 2147483646 h 64"/>
                  <a:gd name="T8" fmla="*/ 1221109513 w 125"/>
                  <a:gd name="T9" fmla="*/ 2147483646 h 64"/>
                  <a:gd name="T10" fmla="*/ 1221109513 w 125"/>
                  <a:gd name="T11" fmla="*/ 2147483646 h 64"/>
                  <a:gd name="T12" fmla="*/ 1221109513 w 125"/>
                  <a:gd name="T13" fmla="*/ 2147483646 h 64"/>
                  <a:gd name="T14" fmla="*/ 1221109513 w 125"/>
                  <a:gd name="T15" fmla="*/ 2147483646 h 64"/>
                  <a:gd name="T16" fmla="*/ 0 w 125"/>
                  <a:gd name="T17" fmla="*/ 2147483646 h 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5"/>
                  <a:gd name="T28" fmla="*/ 0 h 64"/>
                  <a:gd name="T29" fmla="*/ 125 w 125"/>
                  <a:gd name="T30" fmla="*/ 64 h 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5" h="64">
                    <a:moveTo>
                      <a:pt x="0" y="25"/>
                    </a:moveTo>
                    <a:lnTo>
                      <a:pt x="0" y="25"/>
                    </a:lnTo>
                    <a:lnTo>
                      <a:pt x="15" y="0"/>
                    </a:lnTo>
                    <a:lnTo>
                      <a:pt x="65" y="15"/>
                    </a:lnTo>
                    <a:lnTo>
                      <a:pt x="91" y="40"/>
                    </a:lnTo>
                    <a:lnTo>
                      <a:pt x="125" y="40"/>
                    </a:lnTo>
                    <a:lnTo>
                      <a:pt x="122" y="64"/>
                    </a:lnTo>
                    <a:lnTo>
                      <a:pt x="41" y="47"/>
                    </a:lnTo>
                    <a:lnTo>
                      <a:pt x="0" y="25"/>
                    </a:lnTo>
                    <a:close/>
                  </a:path>
                </a:pathLst>
              </a:custGeom>
              <a:solidFill>
                <a:srgbClr val="DDDDDD"/>
              </a:solidFill>
              <a:ln w="3175">
                <a:solidFill>
                  <a:schemeClr val="bg1"/>
                </a:solidFill>
                <a:round/>
                <a:headEnd/>
                <a:tailEnd/>
              </a:ln>
            </p:spPr>
            <p:txBody>
              <a:bodyPr/>
              <a:lstStyle/>
              <a:p>
                <a:endParaRPr lang="en-GB"/>
              </a:p>
            </p:txBody>
          </p:sp>
          <p:grpSp>
            <p:nvGrpSpPr>
              <p:cNvPr id="61672" name="Group 157"/>
              <p:cNvGrpSpPr>
                <a:grpSpLocks/>
              </p:cNvGrpSpPr>
              <p:nvPr/>
            </p:nvGrpSpPr>
            <p:grpSpPr bwMode="auto">
              <a:xfrm>
                <a:off x="3831" y="1800"/>
                <a:ext cx="1095" cy="1233"/>
                <a:chOff x="4138" y="1738"/>
                <a:chExt cx="1187" cy="1233"/>
              </a:xfrm>
            </p:grpSpPr>
            <p:sp>
              <p:nvSpPr>
                <p:cNvPr id="61742" name="Freeform 158"/>
                <p:cNvSpPr>
                  <a:spLocks/>
                </p:cNvSpPr>
                <p:nvPr/>
              </p:nvSpPr>
              <p:spPr bwMode="gray">
                <a:xfrm>
                  <a:off x="4370" y="2309"/>
                  <a:ext cx="79" cy="104"/>
                </a:xfrm>
                <a:custGeom>
                  <a:avLst/>
                  <a:gdLst>
                    <a:gd name="T0" fmla="*/ 0 w 74"/>
                    <a:gd name="T1" fmla="*/ 10407 h 90"/>
                    <a:gd name="T2" fmla="*/ 0 w 74"/>
                    <a:gd name="T3" fmla="*/ 10407 h 90"/>
                    <a:gd name="T4" fmla="*/ 159 w 74"/>
                    <a:gd name="T5" fmla="*/ 13897 h 90"/>
                    <a:gd name="T6" fmla="*/ 235 w 74"/>
                    <a:gd name="T7" fmla="*/ 29387 h 90"/>
                    <a:gd name="T8" fmla="*/ 517 w 74"/>
                    <a:gd name="T9" fmla="*/ 28635 h 90"/>
                    <a:gd name="T10" fmla="*/ 672 w 74"/>
                    <a:gd name="T11" fmla="*/ 21444 h 90"/>
                    <a:gd name="T12" fmla="*/ 866 w 74"/>
                    <a:gd name="T13" fmla="*/ 22926 h 90"/>
                    <a:gd name="T14" fmla="*/ 994 w 74"/>
                    <a:gd name="T15" fmla="*/ 33958 h 90"/>
                    <a:gd name="T16" fmla="*/ 1070 w 74"/>
                    <a:gd name="T17" fmla="*/ 28025 h 90"/>
                    <a:gd name="T18" fmla="*/ 962 w 74"/>
                    <a:gd name="T19" fmla="*/ 16575 h 90"/>
                    <a:gd name="T20" fmla="*/ 866 w 74"/>
                    <a:gd name="T21" fmla="*/ 20987 h 90"/>
                    <a:gd name="T22" fmla="*/ 716 w 74"/>
                    <a:gd name="T23" fmla="*/ 14858 h 90"/>
                    <a:gd name="T24" fmla="*/ 994 w 74"/>
                    <a:gd name="T25" fmla="*/ 8052 h 90"/>
                    <a:gd name="T26" fmla="*/ 484 w 74"/>
                    <a:gd name="T27" fmla="*/ 7794 h 90"/>
                    <a:gd name="T28" fmla="*/ 149 w 74"/>
                    <a:gd name="T29" fmla="*/ 0 h 90"/>
                    <a:gd name="T30" fmla="*/ 3 w 74"/>
                    <a:gd name="T31" fmla="*/ 3827 h 90"/>
                    <a:gd name="T32" fmla="*/ 159 w 74"/>
                    <a:gd name="T33" fmla="*/ 7794 h 90"/>
                    <a:gd name="T34" fmla="*/ 0 w 74"/>
                    <a:gd name="T35" fmla="*/ 10407 h 9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4"/>
                    <a:gd name="T55" fmla="*/ 0 h 90"/>
                    <a:gd name="T56" fmla="*/ 74 w 74"/>
                    <a:gd name="T57" fmla="*/ 90 h 9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4" h="90">
                      <a:moveTo>
                        <a:pt x="0" y="27"/>
                      </a:moveTo>
                      <a:lnTo>
                        <a:pt x="0" y="27"/>
                      </a:lnTo>
                      <a:lnTo>
                        <a:pt x="11" y="36"/>
                      </a:lnTo>
                      <a:lnTo>
                        <a:pt x="17" y="78"/>
                      </a:lnTo>
                      <a:lnTo>
                        <a:pt x="35" y="76"/>
                      </a:lnTo>
                      <a:lnTo>
                        <a:pt x="46" y="57"/>
                      </a:lnTo>
                      <a:lnTo>
                        <a:pt x="59" y="61"/>
                      </a:lnTo>
                      <a:lnTo>
                        <a:pt x="68" y="90"/>
                      </a:lnTo>
                      <a:lnTo>
                        <a:pt x="74" y="74"/>
                      </a:lnTo>
                      <a:lnTo>
                        <a:pt x="66" y="44"/>
                      </a:lnTo>
                      <a:lnTo>
                        <a:pt x="59" y="55"/>
                      </a:lnTo>
                      <a:lnTo>
                        <a:pt x="49" y="40"/>
                      </a:lnTo>
                      <a:lnTo>
                        <a:pt x="68" y="22"/>
                      </a:lnTo>
                      <a:lnTo>
                        <a:pt x="33" y="20"/>
                      </a:lnTo>
                      <a:lnTo>
                        <a:pt x="10" y="0"/>
                      </a:lnTo>
                      <a:lnTo>
                        <a:pt x="3" y="10"/>
                      </a:lnTo>
                      <a:lnTo>
                        <a:pt x="11" y="20"/>
                      </a:lnTo>
                      <a:lnTo>
                        <a:pt x="0" y="27"/>
                      </a:lnTo>
                      <a:close/>
                    </a:path>
                  </a:pathLst>
                </a:custGeom>
                <a:solidFill>
                  <a:srgbClr val="DDDDDD"/>
                </a:solidFill>
                <a:ln w="3175">
                  <a:solidFill>
                    <a:schemeClr val="bg1"/>
                  </a:solidFill>
                  <a:round/>
                  <a:headEnd/>
                  <a:tailEnd/>
                </a:ln>
              </p:spPr>
              <p:txBody>
                <a:bodyPr/>
                <a:lstStyle/>
                <a:p>
                  <a:endParaRPr lang="en-GB"/>
                </a:p>
              </p:txBody>
            </p:sp>
            <p:sp>
              <p:nvSpPr>
                <p:cNvPr id="61743" name="Freeform 159"/>
                <p:cNvSpPr>
                  <a:spLocks/>
                </p:cNvSpPr>
                <p:nvPr/>
              </p:nvSpPr>
              <p:spPr bwMode="gray">
                <a:xfrm>
                  <a:off x="4388" y="2274"/>
                  <a:ext cx="49" cy="31"/>
                </a:xfrm>
                <a:custGeom>
                  <a:avLst/>
                  <a:gdLst>
                    <a:gd name="T0" fmla="*/ 0 w 46"/>
                    <a:gd name="T1" fmla="*/ 20269 h 26"/>
                    <a:gd name="T2" fmla="*/ 0 w 46"/>
                    <a:gd name="T3" fmla="*/ 20269 h 26"/>
                    <a:gd name="T4" fmla="*/ 5 w 46"/>
                    <a:gd name="T5" fmla="*/ 34854 h 26"/>
                    <a:gd name="T6" fmla="*/ 616 w 46"/>
                    <a:gd name="T7" fmla="*/ 29227 h 26"/>
                    <a:gd name="T8" fmla="*/ 579 w 46"/>
                    <a:gd name="T9" fmla="*/ 11936 h 26"/>
                    <a:gd name="T10" fmla="*/ 196 w 46"/>
                    <a:gd name="T11" fmla="*/ 0 h 26"/>
                    <a:gd name="T12" fmla="*/ 0 w 46"/>
                    <a:gd name="T13" fmla="*/ 20269 h 26"/>
                    <a:gd name="T14" fmla="*/ 0 60000 65536"/>
                    <a:gd name="T15" fmla="*/ 0 60000 65536"/>
                    <a:gd name="T16" fmla="*/ 0 60000 65536"/>
                    <a:gd name="T17" fmla="*/ 0 60000 65536"/>
                    <a:gd name="T18" fmla="*/ 0 60000 65536"/>
                    <a:gd name="T19" fmla="*/ 0 60000 65536"/>
                    <a:gd name="T20" fmla="*/ 0 60000 65536"/>
                    <a:gd name="T21" fmla="*/ 0 w 46"/>
                    <a:gd name="T22" fmla="*/ 0 h 26"/>
                    <a:gd name="T23" fmla="*/ 46 w 46"/>
                    <a:gd name="T24" fmla="*/ 26 h 2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 h="26">
                      <a:moveTo>
                        <a:pt x="0" y="15"/>
                      </a:moveTo>
                      <a:lnTo>
                        <a:pt x="0" y="15"/>
                      </a:lnTo>
                      <a:lnTo>
                        <a:pt x="5" y="26"/>
                      </a:lnTo>
                      <a:lnTo>
                        <a:pt x="46" y="22"/>
                      </a:lnTo>
                      <a:lnTo>
                        <a:pt x="44" y="8"/>
                      </a:lnTo>
                      <a:lnTo>
                        <a:pt x="16" y="0"/>
                      </a:lnTo>
                      <a:lnTo>
                        <a:pt x="0" y="15"/>
                      </a:lnTo>
                      <a:close/>
                    </a:path>
                  </a:pathLst>
                </a:custGeom>
                <a:solidFill>
                  <a:srgbClr val="DDDDDD"/>
                </a:solidFill>
                <a:ln w="3175">
                  <a:solidFill>
                    <a:schemeClr val="bg1"/>
                  </a:solidFill>
                  <a:round/>
                  <a:headEnd/>
                  <a:tailEnd/>
                </a:ln>
              </p:spPr>
              <p:txBody>
                <a:bodyPr/>
                <a:lstStyle/>
                <a:p>
                  <a:endParaRPr lang="en-GB"/>
                </a:p>
              </p:txBody>
            </p:sp>
            <p:sp>
              <p:nvSpPr>
                <p:cNvPr id="61744" name="Freeform 160"/>
                <p:cNvSpPr>
                  <a:spLocks/>
                </p:cNvSpPr>
                <p:nvPr/>
              </p:nvSpPr>
              <p:spPr bwMode="gray">
                <a:xfrm>
                  <a:off x="4801" y="2699"/>
                  <a:ext cx="21" cy="16"/>
                </a:xfrm>
                <a:custGeom>
                  <a:avLst/>
                  <a:gdLst>
                    <a:gd name="T0" fmla="*/ 0 w 19"/>
                    <a:gd name="T1" fmla="*/ 7 h 15"/>
                    <a:gd name="T2" fmla="*/ 0 w 19"/>
                    <a:gd name="T3" fmla="*/ 7 h 15"/>
                    <a:gd name="T4" fmla="*/ 513 w 19"/>
                    <a:gd name="T5" fmla="*/ 195 h 15"/>
                    <a:gd name="T6" fmla="*/ 1144 w 19"/>
                    <a:gd name="T7" fmla="*/ 0 h 15"/>
                    <a:gd name="T8" fmla="*/ 0 w 19"/>
                    <a:gd name="T9" fmla="*/ 7 h 15"/>
                    <a:gd name="T10" fmla="*/ 0 60000 65536"/>
                    <a:gd name="T11" fmla="*/ 0 60000 65536"/>
                    <a:gd name="T12" fmla="*/ 0 60000 65536"/>
                    <a:gd name="T13" fmla="*/ 0 60000 65536"/>
                    <a:gd name="T14" fmla="*/ 0 60000 65536"/>
                    <a:gd name="T15" fmla="*/ 0 w 19"/>
                    <a:gd name="T16" fmla="*/ 0 h 15"/>
                    <a:gd name="T17" fmla="*/ 19 w 19"/>
                    <a:gd name="T18" fmla="*/ 15 h 15"/>
                  </a:gdLst>
                  <a:ahLst/>
                  <a:cxnLst>
                    <a:cxn ang="T10">
                      <a:pos x="T0" y="T1"/>
                    </a:cxn>
                    <a:cxn ang="T11">
                      <a:pos x="T2" y="T3"/>
                    </a:cxn>
                    <a:cxn ang="T12">
                      <a:pos x="T4" y="T5"/>
                    </a:cxn>
                    <a:cxn ang="T13">
                      <a:pos x="T6" y="T7"/>
                    </a:cxn>
                    <a:cxn ang="T14">
                      <a:pos x="T8" y="T9"/>
                    </a:cxn>
                  </a:cxnLst>
                  <a:rect l="T15" t="T16" r="T17" b="T18"/>
                  <a:pathLst>
                    <a:path w="19" h="15">
                      <a:moveTo>
                        <a:pt x="0" y="7"/>
                      </a:moveTo>
                      <a:lnTo>
                        <a:pt x="0" y="7"/>
                      </a:lnTo>
                      <a:lnTo>
                        <a:pt x="9" y="15"/>
                      </a:lnTo>
                      <a:lnTo>
                        <a:pt x="19" y="0"/>
                      </a:lnTo>
                      <a:lnTo>
                        <a:pt x="0" y="7"/>
                      </a:lnTo>
                      <a:close/>
                    </a:path>
                  </a:pathLst>
                </a:custGeom>
                <a:solidFill>
                  <a:srgbClr val="DDDDDD"/>
                </a:solidFill>
                <a:ln w="3175">
                  <a:solidFill>
                    <a:schemeClr val="bg1"/>
                  </a:solidFill>
                  <a:round/>
                  <a:headEnd/>
                  <a:tailEnd/>
                </a:ln>
              </p:spPr>
              <p:txBody>
                <a:bodyPr/>
                <a:lstStyle/>
                <a:p>
                  <a:endParaRPr lang="en-GB"/>
                </a:p>
              </p:txBody>
            </p:sp>
            <p:sp>
              <p:nvSpPr>
                <p:cNvPr id="61745" name="Freeform 161"/>
                <p:cNvSpPr>
                  <a:spLocks/>
                </p:cNvSpPr>
                <p:nvPr/>
              </p:nvSpPr>
              <p:spPr bwMode="gray">
                <a:xfrm>
                  <a:off x="4442" y="2278"/>
                  <a:ext cx="148" cy="329"/>
                </a:xfrm>
                <a:custGeom>
                  <a:avLst/>
                  <a:gdLst>
                    <a:gd name="T0" fmla="*/ 0 w 139"/>
                    <a:gd name="T1" fmla="*/ 31764 h 287"/>
                    <a:gd name="T2" fmla="*/ 0 w 139"/>
                    <a:gd name="T3" fmla="*/ 31764 h 287"/>
                    <a:gd name="T4" fmla="*/ 6 w 139"/>
                    <a:gd name="T5" fmla="*/ 27176 h 287"/>
                    <a:gd name="T6" fmla="*/ 599 w 139"/>
                    <a:gd name="T7" fmla="*/ 7429 h 287"/>
                    <a:gd name="T8" fmla="*/ 974 w 139"/>
                    <a:gd name="T9" fmla="*/ 4386 h 287"/>
                    <a:gd name="T10" fmla="*/ 1054 w 139"/>
                    <a:gd name="T11" fmla="*/ 0 h 287"/>
                    <a:gd name="T12" fmla="*/ 1332 w 139"/>
                    <a:gd name="T13" fmla="*/ 2633 h 287"/>
                    <a:gd name="T14" fmla="*/ 1332 w 139"/>
                    <a:gd name="T15" fmla="*/ 6207 h 287"/>
                    <a:gd name="T16" fmla="*/ 1083 w 139"/>
                    <a:gd name="T17" fmla="*/ 18783 h 287"/>
                    <a:gd name="T18" fmla="*/ 1344 w 139"/>
                    <a:gd name="T19" fmla="*/ 17921 h 287"/>
                    <a:gd name="T20" fmla="*/ 1437 w 139"/>
                    <a:gd name="T21" fmla="*/ 26025 h 287"/>
                    <a:gd name="T22" fmla="*/ 1825 w 139"/>
                    <a:gd name="T23" fmla="*/ 28295 h 287"/>
                    <a:gd name="T24" fmla="*/ 1634 w 139"/>
                    <a:gd name="T25" fmla="*/ 32436 h 287"/>
                    <a:gd name="T26" fmla="*/ 1216 w 139"/>
                    <a:gd name="T27" fmla="*/ 37631 h 287"/>
                    <a:gd name="T28" fmla="*/ 1083 w 139"/>
                    <a:gd name="T29" fmla="*/ 42624 h 287"/>
                    <a:gd name="T30" fmla="*/ 1344 w 139"/>
                    <a:gd name="T31" fmla="*/ 51966 h 287"/>
                    <a:gd name="T32" fmla="*/ 1251 w 139"/>
                    <a:gd name="T33" fmla="*/ 57628 h 287"/>
                    <a:gd name="T34" fmla="*/ 1524 w 139"/>
                    <a:gd name="T35" fmla="*/ 69858 h 287"/>
                    <a:gd name="T36" fmla="*/ 1332 w 139"/>
                    <a:gd name="T37" fmla="*/ 77349 h 287"/>
                    <a:gd name="T38" fmla="*/ 1083 w 139"/>
                    <a:gd name="T39" fmla="*/ 51271 h 287"/>
                    <a:gd name="T40" fmla="*/ 930 w 139"/>
                    <a:gd name="T41" fmla="*/ 46929 h 287"/>
                    <a:gd name="T42" fmla="*/ 616 w 139"/>
                    <a:gd name="T43" fmla="*/ 53797 h 287"/>
                    <a:gd name="T44" fmla="*/ 412 w 139"/>
                    <a:gd name="T45" fmla="*/ 52325 h 287"/>
                    <a:gd name="T46" fmla="*/ 451 w 139"/>
                    <a:gd name="T47" fmla="*/ 42624 h 287"/>
                    <a:gd name="T48" fmla="*/ 0 w 139"/>
                    <a:gd name="T49" fmla="*/ 31764 h 2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9"/>
                    <a:gd name="T76" fmla="*/ 0 h 287"/>
                    <a:gd name="T77" fmla="*/ 139 w 139"/>
                    <a:gd name="T78" fmla="*/ 287 h 28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9" h="287">
                      <a:moveTo>
                        <a:pt x="0" y="117"/>
                      </a:moveTo>
                      <a:lnTo>
                        <a:pt x="0" y="117"/>
                      </a:lnTo>
                      <a:lnTo>
                        <a:pt x="6" y="101"/>
                      </a:lnTo>
                      <a:lnTo>
                        <a:pt x="46" y="27"/>
                      </a:lnTo>
                      <a:lnTo>
                        <a:pt x="74" y="16"/>
                      </a:lnTo>
                      <a:lnTo>
                        <a:pt x="81" y="0"/>
                      </a:lnTo>
                      <a:lnTo>
                        <a:pt x="101" y="10"/>
                      </a:lnTo>
                      <a:lnTo>
                        <a:pt x="101" y="23"/>
                      </a:lnTo>
                      <a:lnTo>
                        <a:pt x="83" y="70"/>
                      </a:lnTo>
                      <a:lnTo>
                        <a:pt x="102" y="66"/>
                      </a:lnTo>
                      <a:lnTo>
                        <a:pt x="110" y="97"/>
                      </a:lnTo>
                      <a:lnTo>
                        <a:pt x="139" y="105"/>
                      </a:lnTo>
                      <a:lnTo>
                        <a:pt x="126" y="120"/>
                      </a:lnTo>
                      <a:lnTo>
                        <a:pt x="93" y="139"/>
                      </a:lnTo>
                      <a:lnTo>
                        <a:pt x="83" y="158"/>
                      </a:lnTo>
                      <a:lnTo>
                        <a:pt x="102" y="193"/>
                      </a:lnTo>
                      <a:lnTo>
                        <a:pt x="95" y="213"/>
                      </a:lnTo>
                      <a:lnTo>
                        <a:pt x="116" y="259"/>
                      </a:lnTo>
                      <a:lnTo>
                        <a:pt x="101" y="287"/>
                      </a:lnTo>
                      <a:lnTo>
                        <a:pt x="83" y="189"/>
                      </a:lnTo>
                      <a:lnTo>
                        <a:pt x="71" y="174"/>
                      </a:lnTo>
                      <a:lnTo>
                        <a:pt x="48" y="199"/>
                      </a:lnTo>
                      <a:lnTo>
                        <a:pt x="32" y="194"/>
                      </a:lnTo>
                      <a:lnTo>
                        <a:pt x="35" y="158"/>
                      </a:lnTo>
                      <a:lnTo>
                        <a:pt x="0" y="117"/>
                      </a:lnTo>
                      <a:close/>
                    </a:path>
                  </a:pathLst>
                </a:custGeom>
                <a:solidFill>
                  <a:srgbClr val="DDDDDD"/>
                </a:solidFill>
                <a:ln w="3175">
                  <a:solidFill>
                    <a:schemeClr val="bg1"/>
                  </a:solidFill>
                  <a:round/>
                  <a:headEnd/>
                  <a:tailEnd/>
                </a:ln>
              </p:spPr>
              <p:txBody>
                <a:bodyPr/>
                <a:lstStyle/>
                <a:p>
                  <a:endParaRPr lang="en-GB"/>
                </a:p>
              </p:txBody>
            </p:sp>
            <p:sp>
              <p:nvSpPr>
                <p:cNvPr id="61746" name="Freeform 162"/>
                <p:cNvSpPr>
                  <a:spLocks/>
                </p:cNvSpPr>
                <p:nvPr/>
              </p:nvSpPr>
              <p:spPr bwMode="gray">
                <a:xfrm>
                  <a:off x="4613" y="2526"/>
                  <a:ext cx="81" cy="76"/>
                </a:xfrm>
                <a:custGeom>
                  <a:avLst/>
                  <a:gdLst>
                    <a:gd name="T0" fmla="*/ 0 w 76"/>
                    <a:gd name="T1" fmla="*/ 4220 h 66"/>
                    <a:gd name="T2" fmla="*/ 0 w 76"/>
                    <a:gd name="T3" fmla="*/ 4220 h 66"/>
                    <a:gd name="T4" fmla="*/ 5 w 76"/>
                    <a:gd name="T5" fmla="*/ 15062 h 66"/>
                    <a:gd name="T6" fmla="*/ 195 w 76"/>
                    <a:gd name="T7" fmla="*/ 20874 h 66"/>
                    <a:gd name="T8" fmla="*/ 403 w 76"/>
                    <a:gd name="T9" fmla="*/ 21488 h 66"/>
                    <a:gd name="T10" fmla="*/ 1037 w 76"/>
                    <a:gd name="T11" fmla="*/ 11359 h 66"/>
                    <a:gd name="T12" fmla="*/ 1032 w 76"/>
                    <a:gd name="T13" fmla="*/ 0 h 66"/>
                    <a:gd name="T14" fmla="*/ 554 w 76"/>
                    <a:gd name="T15" fmla="*/ 1697 h 66"/>
                    <a:gd name="T16" fmla="*/ 142 w 76"/>
                    <a:gd name="T17" fmla="*/ 1474 h 66"/>
                    <a:gd name="T18" fmla="*/ 0 w 76"/>
                    <a:gd name="T19" fmla="*/ 4220 h 6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6"/>
                    <a:gd name="T31" fmla="*/ 0 h 66"/>
                    <a:gd name="T32" fmla="*/ 76 w 76"/>
                    <a:gd name="T33" fmla="*/ 66 h 6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6" h="66">
                      <a:moveTo>
                        <a:pt x="0" y="13"/>
                      </a:moveTo>
                      <a:lnTo>
                        <a:pt x="0" y="13"/>
                      </a:lnTo>
                      <a:lnTo>
                        <a:pt x="5" y="47"/>
                      </a:lnTo>
                      <a:lnTo>
                        <a:pt x="15" y="63"/>
                      </a:lnTo>
                      <a:lnTo>
                        <a:pt x="30" y="66"/>
                      </a:lnTo>
                      <a:lnTo>
                        <a:pt x="76" y="36"/>
                      </a:lnTo>
                      <a:lnTo>
                        <a:pt x="75" y="0"/>
                      </a:lnTo>
                      <a:lnTo>
                        <a:pt x="41" y="5"/>
                      </a:lnTo>
                      <a:lnTo>
                        <a:pt x="10" y="4"/>
                      </a:lnTo>
                      <a:lnTo>
                        <a:pt x="0" y="13"/>
                      </a:lnTo>
                      <a:close/>
                    </a:path>
                  </a:pathLst>
                </a:custGeom>
                <a:solidFill>
                  <a:srgbClr val="DDDDDD"/>
                </a:solidFill>
                <a:ln w="3175">
                  <a:solidFill>
                    <a:schemeClr val="bg1"/>
                  </a:solidFill>
                  <a:round/>
                  <a:headEnd/>
                  <a:tailEnd/>
                </a:ln>
              </p:spPr>
              <p:txBody>
                <a:bodyPr/>
                <a:lstStyle/>
                <a:p>
                  <a:endParaRPr lang="en-GB"/>
                </a:p>
              </p:txBody>
            </p:sp>
            <p:sp>
              <p:nvSpPr>
                <p:cNvPr id="61747" name="Freeform 163"/>
                <p:cNvSpPr>
                  <a:spLocks/>
                </p:cNvSpPr>
                <p:nvPr/>
              </p:nvSpPr>
              <p:spPr bwMode="gray">
                <a:xfrm>
                  <a:off x="4138" y="1738"/>
                  <a:ext cx="1006" cy="688"/>
                </a:xfrm>
                <a:custGeom>
                  <a:avLst/>
                  <a:gdLst>
                    <a:gd name="T0" fmla="*/ 0 w 947"/>
                    <a:gd name="T1" fmla="*/ 77856 h 600"/>
                    <a:gd name="T2" fmla="*/ 464 w 947"/>
                    <a:gd name="T3" fmla="*/ 69678 h 600"/>
                    <a:gd name="T4" fmla="*/ 1300 w 947"/>
                    <a:gd name="T5" fmla="*/ 54944 h 600"/>
                    <a:gd name="T6" fmla="*/ 1578 w 947"/>
                    <a:gd name="T7" fmla="*/ 45103 h 600"/>
                    <a:gd name="T8" fmla="*/ 2175 w 947"/>
                    <a:gd name="T9" fmla="*/ 35618 h 600"/>
                    <a:gd name="T10" fmla="*/ 2590 w 947"/>
                    <a:gd name="T11" fmla="*/ 25091 h 600"/>
                    <a:gd name="T12" fmla="*/ 3037 w 947"/>
                    <a:gd name="T13" fmla="*/ 32991 h 600"/>
                    <a:gd name="T14" fmla="*/ 3957 w 947"/>
                    <a:gd name="T15" fmla="*/ 49922 h 600"/>
                    <a:gd name="T16" fmla="*/ 4974 w 947"/>
                    <a:gd name="T17" fmla="*/ 57277 h 600"/>
                    <a:gd name="T18" fmla="*/ 6751 w 947"/>
                    <a:gd name="T19" fmla="*/ 58216 h 600"/>
                    <a:gd name="T20" fmla="*/ 7057 w 947"/>
                    <a:gd name="T21" fmla="*/ 46950 h 600"/>
                    <a:gd name="T22" fmla="*/ 7964 w 947"/>
                    <a:gd name="T23" fmla="*/ 37968 h 600"/>
                    <a:gd name="T24" fmla="*/ 8224 w 947"/>
                    <a:gd name="T25" fmla="*/ 30654 h 600"/>
                    <a:gd name="T26" fmla="*/ 7742 w 947"/>
                    <a:gd name="T27" fmla="*/ 24424 h 600"/>
                    <a:gd name="T28" fmla="*/ 8136 w 947"/>
                    <a:gd name="T29" fmla="*/ 22414 h 600"/>
                    <a:gd name="T30" fmla="*/ 8664 w 947"/>
                    <a:gd name="T31" fmla="*/ 8569 h 600"/>
                    <a:gd name="T32" fmla="*/ 9204 w 947"/>
                    <a:gd name="T33" fmla="*/ 0 h 600"/>
                    <a:gd name="T34" fmla="*/ 9923 w 947"/>
                    <a:gd name="T35" fmla="*/ 21414 h 600"/>
                    <a:gd name="T36" fmla="*/ 10570 w 947"/>
                    <a:gd name="T37" fmla="*/ 32178 h 600"/>
                    <a:gd name="T38" fmla="*/ 10975 w 947"/>
                    <a:gd name="T39" fmla="*/ 45261 h 600"/>
                    <a:gd name="T40" fmla="*/ 10636 w 947"/>
                    <a:gd name="T41" fmla="*/ 54944 h 600"/>
                    <a:gd name="T42" fmla="*/ 10408 w 947"/>
                    <a:gd name="T43" fmla="*/ 57277 h 600"/>
                    <a:gd name="T44" fmla="*/ 10057 w 947"/>
                    <a:gd name="T45" fmla="*/ 65400 h 600"/>
                    <a:gd name="T46" fmla="*/ 9341 w 947"/>
                    <a:gd name="T47" fmla="*/ 72242 h 600"/>
                    <a:gd name="T48" fmla="*/ 8967 w 947"/>
                    <a:gd name="T49" fmla="*/ 69678 h 600"/>
                    <a:gd name="T50" fmla="*/ 8136 w 947"/>
                    <a:gd name="T51" fmla="*/ 76813 h 600"/>
                    <a:gd name="T52" fmla="*/ 8357 w 947"/>
                    <a:gd name="T53" fmla="*/ 85991 h 600"/>
                    <a:gd name="T54" fmla="*/ 9026 w 947"/>
                    <a:gd name="T55" fmla="*/ 85391 h 600"/>
                    <a:gd name="T56" fmla="*/ 8428 w 947"/>
                    <a:gd name="T57" fmla="*/ 96841 h 600"/>
                    <a:gd name="T58" fmla="*/ 8567 w 947"/>
                    <a:gd name="T59" fmla="*/ 110648 h 600"/>
                    <a:gd name="T60" fmla="*/ 8567 w 947"/>
                    <a:gd name="T61" fmla="*/ 119065 h 600"/>
                    <a:gd name="T62" fmla="*/ 8277 w 947"/>
                    <a:gd name="T63" fmla="*/ 144574 h 600"/>
                    <a:gd name="T64" fmla="*/ 7469 w 947"/>
                    <a:gd name="T65" fmla="*/ 153380 h 600"/>
                    <a:gd name="T66" fmla="*/ 7344 w 947"/>
                    <a:gd name="T67" fmla="*/ 152379 h 600"/>
                    <a:gd name="T68" fmla="*/ 6767 w 947"/>
                    <a:gd name="T69" fmla="*/ 158890 h 600"/>
                    <a:gd name="T70" fmla="*/ 6621 w 947"/>
                    <a:gd name="T71" fmla="*/ 157793 h 600"/>
                    <a:gd name="T72" fmla="*/ 5811 w 947"/>
                    <a:gd name="T73" fmla="*/ 150787 h 600"/>
                    <a:gd name="T74" fmla="*/ 5142 w 947"/>
                    <a:gd name="T75" fmla="*/ 154340 h 600"/>
                    <a:gd name="T76" fmla="*/ 5071 w 947"/>
                    <a:gd name="T77" fmla="*/ 157313 h 600"/>
                    <a:gd name="T78" fmla="*/ 4625 w 947"/>
                    <a:gd name="T79" fmla="*/ 146863 h 600"/>
                    <a:gd name="T80" fmla="*/ 4622 w 947"/>
                    <a:gd name="T81" fmla="*/ 134802 h 600"/>
                    <a:gd name="T82" fmla="*/ 4368 w 947"/>
                    <a:gd name="T83" fmla="*/ 128743 h 600"/>
                    <a:gd name="T84" fmla="*/ 4109 w 947"/>
                    <a:gd name="T85" fmla="*/ 122377 h 600"/>
                    <a:gd name="T86" fmla="*/ 3004 w 947"/>
                    <a:gd name="T87" fmla="*/ 128078 h 600"/>
                    <a:gd name="T88" fmla="*/ 2751 w 947"/>
                    <a:gd name="T89" fmla="*/ 129008 h 600"/>
                    <a:gd name="T90" fmla="*/ 2250 w 947"/>
                    <a:gd name="T91" fmla="*/ 130123 h 600"/>
                    <a:gd name="T92" fmla="*/ 1332 w 947"/>
                    <a:gd name="T93" fmla="*/ 118931 h 600"/>
                    <a:gd name="T94" fmla="*/ 903 w 947"/>
                    <a:gd name="T95" fmla="*/ 107929 h 600"/>
                    <a:gd name="T96" fmla="*/ 960 w 947"/>
                    <a:gd name="T97" fmla="*/ 100997 h 600"/>
                    <a:gd name="T98" fmla="*/ 1020 w 947"/>
                    <a:gd name="T99" fmla="*/ 91615 h 600"/>
                    <a:gd name="T100" fmla="*/ 156 w 947"/>
                    <a:gd name="T101" fmla="*/ 86306 h 600"/>
                    <a:gd name="T102" fmla="*/ 176 w 947"/>
                    <a:gd name="T103" fmla="*/ 79356 h 60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947"/>
                    <a:gd name="T157" fmla="*/ 0 h 600"/>
                    <a:gd name="T158" fmla="*/ 947 w 947"/>
                    <a:gd name="T159" fmla="*/ 600 h 60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947" h="600">
                      <a:moveTo>
                        <a:pt x="0" y="284"/>
                      </a:moveTo>
                      <a:lnTo>
                        <a:pt x="0" y="284"/>
                      </a:lnTo>
                      <a:lnTo>
                        <a:pt x="4" y="261"/>
                      </a:lnTo>
                      <a:lnTo>
                        <a:pt x="39" y="255"/>
                      </a:lnTo>
                      <a:lnTo>
                        <a:pt x="99" y="225"/>
                      </a:lnTo>
                      <a:lnTo>
                        <a:pt x="108" y="201"/>
                      </a:lnTo>
                      <a:lnTo>
                        <a:pt x="97" y="173"/>
                      </a:lnTo>
                      <a:lnTo>
                        <a:pt x="133" y="165"/>
                      </a:lnTo>
                      <a:lnTo>
                        <a:pt x="143" y="127"/>
                      </a:lnTo>
                      <a:lnTo>
                        <a:pt x="183" y="130"/>
                      </a:lnTo>
                      <a:lnTo>
                        <a:pt x="187" y="105"/>
                      </a:lnTo>
                      <a:lnTo>
                        <a:pt x="218" y="92"/>
                      </a:lnTo>
                      <a:lnTo>
                        <a:pt x="233" y="113"/>
                      </a:lnTo>
                      <a:lnTo>
                        <a:pt x="255" y="120"/>
                      </a:lnTo>
                      <a:lnTo>
                        <a:pt x="264" y="165"/>
                      </a:lnTo>
                      <a:lnTo>
                        <a:pt x="332" y="182"/>
                      </a:lnTo>
                      <a:lnTo>
                        <a:pt x="361" y="213"/>
                      </a:lnTo>
                      <a:lnTo>
                        <a:pt x="418" y="210"/>
                      </a:lnTo>
                      <a:lnTo>
                        <a:pt x="481" y="234"/>
                      </a:lnTo>
                      <a:lnTo>
                        <a:pt x="566" y="213"/>
                      </a:lnTo>
                      <a:lnTo>
                        <a:pt x="592" y="194"/>
                      </a:lnTo>
                      <a:lnTo>
                        <a:pt x="592" y="172"/>
                      </a:lnTo>
                      <a:lnTo>
                        <a:pt x="617" y="174"/>
                      </a:lnTo>
                      <a:lnTo>
                        <a:pt x="668" y="139"/>
                      </a:lnTo>
                      <a:lnTo>
                        <a:pt x="709" y="138"/>
                      </a:lnTo>
                      <a:lnTo>
                        <a:pt x="689" y="112"/>
                      </a:lnTo>
                      <a:lnTo>
                        <a:pt x="650" y="119"/>
                      </a:lnTo>
                      <a:lnTo>
                        <a:pt x="649" y="89"/>
                      </a:lnTo>
                      <a:lnTo>
                        <a:pt x="658" y="73"/>
                      </a:lnTo>
                      <a:lnTo>
                        <a:pt x="683" y="82"/>
                      </a:lnTo>
                      <a:lnTo>
                        <a:pt x="705" y="72"/>
                      </a:lnTo>
                      <a:lnTo>
                        <a:pt x="728" y="31"/>
                      </a:lnTo>
                      <a:lnTo>
                        <a:pt x="717" y="18"/>
                      </a:lnTo>
                      <a:lnTo>
                        <a:pt x="773" y="0"/>
                      </a:lnTo>
                      <a:lnTo>
                        <a:pt x="805" y="14"/>
                      </a:lnTo>
                      <a:lnTo>
                        <a:pt x="833" y="79"/>
                      </a:lnTo>
                      <a:lnTo>
                        <a:pt x="881" y="93"/>
                      </a:lnTo>
                      <a:lnTo>
                        <a:pt x="889" y="118"/>
                      </a:lnTo>
                      <a:lnTo>
                        <a:pt x="947" y="102"/>
                      </a:lnTo>
                      <a:lnTo>
                        <a:pt x="920" y="166"/>
                      </a:lnTo>
                      <a:lnTo>
                        <a:pt x="886" y="177"/>
                      </a:lnTo>
                      <a:lnTo>
                        <a:pt x="891" y="201"/>
                      </a:lnTo>
                      <a:lnTo>
                        <a:pt x="881" y="216"/>
                      </a:lnTo>
                      <a:lnTo>
                        <a:pt x="874" y="210"/>
                      </a:lnTo>
                      <a:lnTo>
                        <a:pt x="845" y="228"/>
                      </a:lnTo>
                      <a:lnTo>
                        <a:pt x="845" y="239"/>
                      </a:lnTo>
                      <a:lnTo>
                        <a:pt x="823" y="235"/>
                      </a:lnTo>
                      <a:lnTo>
                        <a:pt x="784" y="264"/>
                      </a:lnTo>
                      <a:lnTo>
                        <a:pt x="738" y="287"/>
                      </a:lnTo>
                      <a:lnTo>
                        <a:pt x="752" y="255"/>
                      </a:lnTo>
                      <a:lnTo>
                        <a:pt x="745" y="247"/>
                      </a:lnTo>
                      <a:lnTo>
                        <a:pt x="683" y="281"/>
                      </a:lnTo>
                      <a:lnTo>
                        <a:pt x="682" y="290"/>
                      </a:lnTo>
                      <a:lnTo>
                        <a:pt x="702" y="314"/>
                      </a:lnTo>
                      <a:lnTo>
                        <a:pt x="729" y="303"/>
                      </a:lnTo>
                      <a:lnTo>
                        <a:pt x="758" y="312"/>
                      </a:lnTo>
                      <a:lnTo>
                        <a:pt x="719" y="330"/>
                      </a:lnTo>
                      <a:lnTo>
                        <a:pt x="706" y="354"/>
                      </a:lnTo>
                      <a:lnTo>
                        <a:pt x="746" y="411"/>
                      </a:lnTo>
                      <a:lnTo>
                        <a:pt x="718" y="405"/>
                      </a:lnTo>
                      <a:lnTo>
                        <a:pt x="746" y="424"/>
                      </a:lnTo>
                      <a:lnTo>
                        <a:pt x="718" y="436"/>
                      </a:lnTo>
                      <a:lnTo>
                        <a:pt x="748" y="441"/>
                      </a:lnTo>
                      <a:lnTo>
                        <a:pt x="695" y="528"/>
                      </a:lnTo>
                      <a:lnTo>
                        <a:pt x="660" y="553"/>
                      </a:lnTo>
                      <a:lnTo>
                        <a:pt x="626" y="562"/>
                      </a:lnTo>
                      <a:lnTo>
                        <a:pt x="624" y="562"/>
                      </a:lnTo>
                      <a:lnTo>
                        <a:pt x="617" y="557"/>
                      </a:lnTo>
                      <a:lnTo>
                        <a:pt x="607" y="572"/>
                      </a:lnTo>
                      <a:lnTo>
                        <a:pt x="567" y="581"/>
                      </a:lnTo>
                      <a:lnTo>
                        <a:pt x="563" y="600"/>
                      </a:lnTo>
                      <a:lnTo>
                        <a:pt x="555" y="577"/>
                      </a:lnTo>
                      <a:lnTo>
                        <a:pt x="529" y="578"/>
                      </a:lnTo>
                      <a:lnTo>
                        <a:pt x="488" y="551"/>
                      </a:lnTo>
                      <a:lnTo>
                        <a:pt x="441" y="563"/>
                      </a:lnTo>
                      <a:lnTo>
                        <a:pt x="431" y="564"/>
                      </a:lnTo>
                      <a:lnTo>
                        <a:pt x="432" y="581"/>
                      </a:lnTo>
                      <a:lnTo>
                        <a:pt x="425" y="576"/>
                      </a:lnTo>
                      <a:lnTo>
                        <a:pt x="396" y="568"/>
                      </a:lnTo>
                      <a:lnTo>
                        <a:pt x="388" y="537"/>
                      </a:lnTo>
                      <a:lnTo>
                        <a:pt x="369" y="541"/>
                      </a:lnTo>
                      <a:lnTo>
                        <a:pt x="387" y="494"/>
                      </a:lnTo>
                      <a:lnTo>
                        <a:pt x="387" y="481"/>
                      </a:lnTo>
                      <a:lnTo>
                        <a:pt x="367" y="471"/>
                      </a:lnTo>
                      <a:lnTo>
                        <a:pt x="351" y="465"/>
                      </a:lnTo>
                      <a:lnTo>
                        <a:pt x="345" y="448"/>
                      </a:lnTo>
                      <a:lnTo>
                        <a:pt x="279" y="476"/>
                      </a:lnTo>
                      <a:lnTo>
                        <a:pt x="251" y="468"/>
                      </a:lnTo>
                      <a:lnTo>
                        <a:pt x="235" y="483"/>
                      </a:lnTo>
                      <a:lnTo>
                        <a:pt x="232" y="472"/>
                      </a:lnTo>
                      <a:lnTo>
                        <a:pt x="223" y="475"/>
                      </a:lnTo>
                      <a:lnTo>
                        <a:pt x="189" y="475"/>
                      </a:lnTo>
                      <a:lnTo>
                        <a:pt x="163" y="450"/>
                      </a:lnTo>
                      <a:lnTo>
                        <a:pt x="113" y="435"/>
                      </a:lnTo>
                      <a:lnTo>
                        <a:pt x="81" y="423"/>
                      </a:lnTo>
                      <a:lnTo>
                        <a:pt x="74" y="395"/>
                      </a:lnTo>
                      <a:lnTo>
                        <a:pt x="90" y="391"/>
                      </a:lnTo>
                      <a:lnTo>
                        <a:pt x="80" y="369"/>
                      </a:lnTo>
                      <a:lnTo>
                        <a:pt x="101" y="343"/>
                      </a:lnTo>
                      <a:lnTo>
                        <a:pt x="85" y="335"/>
                      </a:lnTo>
                      <a:lnTo>
                        <a:pt x="61" y="344"/>
                      </a:lnTo>
                      <a:lnTo>
                        <a:pt x="14" y="315"/>
                      </a:lnTo>
                      <a:lnTo>
                        <a:pt x="15" y="312"/>
                      </a:lnTo>
                      <a:lnTo>
                        <a:pt x="16" y="290"/>
                      </a:lnTo>
                      <a:lnTo>
                        <a:pt x="0" y="284"/>
                      </a:lnTo>
                      <a:close/>
                    </a:path>
                  </a:pathLst>
                </a:custGeom>
                <a:solidFill>
                  <a:srgbClr val="DDDDDD"/>
                </a:solidFill>
                <a:ln w="3175">
                  <a:solidFill>
                    <a:schemeClr val="bg1"/>
                  </a:solidFill>
                  <a:round/>
                  <a:headEnd/>
                  <a:tailEnd/>
                </a:ln>
              </p:spPr>
              <p:txBody>
                <a:bodyPr/>
                <a:lstStyle/>
                <a:p>
                  <a:endParaRPr lang="en-GB"/>
                </a:p>
              </p:txBody>
            </p:sp>
            <p:sp>
              <p:nvSpPr>
                <p:cNvPr id="61748" name="Freeform 164"/>
                <p:cNvSpPr>
                  <a:spLocks/>
                </p:cNvSpPr>
                <p:nvPr/>
              </p:nvSpPr>
              <p:spPr bwMode="gray">
                <a:xfrm>
                  <a:off x="4714" y="2428"/>
                  <a:ext cx="36" cy="35"/>
                </a:xfrm>
                <a:custGeom>
                  <a:avLst/>
                  <a:gdLst>
                    <a:gd name="T0" fmla="*/ 0 w 34"/>
                    <a:gd name="T1" fmla="*/ 13872 h 30"/>
                    <a:gd name="T2" fmla="*/ 0 w 34"/>
                    <a:gd name="T3" fmla="*/ 13872 h 30"/>
                    <a:gd name="T4" fmla="*/ 123 w 34"/>
                    <a:gd name="T5" fmla="*/ 0 h 30"/>
                    <a:gd name="T6" fmla="*/ 344 w 34"/>
                    <a:gd name="T7" fmla="*/ 3561 h 30"/>
                    <a:gd name="T8" fmla="*/ 146 w 34"/>
                    <a:gd name="T9" fmla="*/ 16911 h 30"/>
                    <a:gd name="T10" fmla="*/ 0 w 34"/>
                    <a:gd name="T11" fmla="*/ 13872 h 30"/>
                    <a:gd name="T12" fmla="*/ 0 60000 65536"/>
                    <a:gd name="T13" fmla="*/ 0 60000 65536"/>
                    <a:gd name="T14" fmla="*/ 0 60000 65536"/>
                    <a:gd name="T15" fmla="*/ 0 60000 65536"/>
                    <a:gd name="T16" fmla="*/ 0 60000 65536"/>
                    <a:gd name="T17" fmla="*/ 0 60000 65536"/>
                    <a:gd name="T18" fmla="*/ 0 w 34"/>
                    <a:gd name="T19" fmla="*/ 0 h 30"/>
                    <a:gd name="T20" fmla="*/ 34 w 34"/>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4" h="30">
                      <a:moveTo>
                        <a:pt x="0" y="24"/>
                      </a:moveTo>
                      <a:lnTo>
                        <a:pt x="0" y="24"/>
                      </a:lnTo>
                      <a:lnTo>
                        <a:pt x="12" y="0"/>
                      </a:lnTo>
                      <a:lnTo>
                        <a:pt x="34" y="6"/>
                      </a:lnTo>
                      <a:lnTo>
                        <a:pt x="15" y="30"/>
                      </a:lnTo>
                      <a:lnTo>
                        <a:pt x="0" y="24"/>
                      </a:lnTo>
                      <a:close/>
                    </a:path>
                  </a:pathLst>
                </a:custGeom>
                <a:solidFill>
                  <a:srgbClr val="DDDDDD"/>
                </a:solidFill>
                <a:ln w="3175">
                  <a:solidFill>
                    <a:schemeClr val="bg1"/>
                  </a:solidFill>
                  <a:round/>
                  <a:headEnd/>
                  <a:tailEnd/>
                </a:ln>
              </p:spPr>
              <p:txBody>
                <a:bodyPr/>
                <a:lstStyle/>
                <a:p>
                  <a:endParaRPr lang="en-GB"/>
                </a:p>
              </p:txBody>
            </p:sp>
            <p:sp>
              <p:nvSpPr>
                <p:cNvPr id="61749" name="Freeform 165"/>
                <p:cNvSpPr>
                  <a:spLocks/>
                </p:cNvSpPr>
                <p:nvPr/>
              </p:nvSpPr>
              <p:spPr bwMode="gray">
                <a:xfrm>
                  <a:off x="4901" y="2336"/>
                  <a:ext cx="29" cy="58"/>
                </a:xfrm>
                <a:custGeom>
                  <a:avLst/>
                  <a:gdLst>
                    <a:gd name="T0" fmla="*/ 0 w 27"/>
                    <a:gd name="T1" fmla="*/ 4015 h 51"/>
                    <a:gd name="T2" fmla="*/ 0 w 27"/>
                    <a:gd name="T3" fmla="*/ 4015 h 51"/>
                    <a:gd name="T4" fmla="*/ 183 w 27"/>
                    <a:gd name="T5" fmla="*/ 9879 h 51"/>
                    <a:gd name="T6" fmla="*/ 499 w 27"/>
                    <a:gd name="T7" fmla="*/ 0 h 51"/>
                    <a:gd name="T8" fmla="*/ 212 w 27"/>
                    <a:gd name="T9" fmla="*/ 1 h 51"/>
                    <a:gd name="T10" fmla="*/ 0 w 27"/>
                    <a:gd name="T11" fmla="*/ 4015 h 51"/>
                    <a:gd name="T12" fmla="*/ 0 60000 65536"/>
                    <a:gd name="T13" fmla="*/ 0 60000 65536"/>
                    <a:gd name="T14" fmla="*/ 0 60000 65536"/>
                    <a:gd name="T15" fmla="*/ 0 60000 65536"/>
                    <a:gd name="T16" fmla="*/ 0 60000 65536"/>
                    <a:gd name="T17" fmla="*/ 0 60000 65536"/>
                    <a:gd name="T18" fmla="*/ 0 w 27"/>
                    <a:gd name="T19" fmla="*/ 0 h 51"/>
                    <a:gd name="T20" fmla="*/ 27 w 27"/>
                    <a:gd name="T21" fmla="*/ 51 h 51"/>
                  </a:gdLst>
                  <a:ahLst/>
                  <a:cxnLst>
                    <a:cxn ang="T12">
                      <a:pos x="T0" y="T1"/>
                    </a:cxn>
                    <a:cxn ang="T13">
                      <a:pos x="T2" y="T3"/>
                    </a:cxn>
                    <a:cxn ang="T14">
                      <a:pos x="T4" y="T5"/>
                    </a:cxn>
                    <a:cxn ang="T15">
                      <a:pos x="T6" y="T7"/>
                    </a:cxn>
                    <a:cxn ang="T16">
                      <a:pos x="T8" y="T9"/>
                    </a:cxn>
                    <a:cxn ang="T17">
                      <a:pos x="T10" y="T11"/>
                    </a:cxn>
                  </a:cxnLst>
                  <a:rect l="T18" t="T19" r="T20" b="T21"/>
                  <a:pathLst>
                    <a:path w="27" h="51">
                      <a:moveTo>
                        <a:pt x="0" y="21"/>
                      </a:moveTo>
                      <a:lnTo>
                        <a:pt x="0" y="21"/>
                      </a:lnTo>
                      <a:lnTo>
                        <a:pt x="10" y="51"/>
                      </a:lnTo>
                      <a:lnTo>
                        <a:pt x="27" y="0"/>
                      </a:lnTo>
                      <a:lnTo>
                        <a:pt x="12" y="1"/>
                      </a:lnTo>
                      <a:lnTo>
                        <a:pt x="0" y="21"/>
                      </a:lnTo>
                      <a:close/>
                    </a:path>
                  </a:pathLst>
                </a:custGeom>
                <a:solidFill>
                  <a:srgbClr val="DDDDDD"/>
                </a:solidFill>
                <a:ln w="3175">
                  <a:solidFill>
                    <a:schemeClr val="bg1"/>
                  </a:solidFill>
                  <a:round/>
                  <a:headEnd/>
                  <a:tailEnd/>
                </a:ln>
              </p:spPr>
              <p:txBody>
                <a:bodyPr/>
                <a:lstStyle/>
                <a:p>
                  <a:endParaRPr lang="en-GB"/>
                </a:p>
              </p:txBody>
            </p:sp>
            <p:sp>
              <p:nvSpPr>
                <p:cNvPr id="61750" name="Freeform 166"/>
                <p:cNvSpPr>
                  <a:spLocks/>
                </p:cNvSpPr>
                <p:nvPr/>
              </p:nvSpPr>
              <p:spPr bwMode="gray">
                <a:xfrm>
                  <a:off x="4492" y="2688"/>
                  <a:ext cx="180" cy="202"/>
                </a:xfrm>
                <a:custGeom>
                  <a:avLst/>
                  <a:gdLst>
                    <a:gd name="T0" fmla="*/ 0 w 169"/>
                    <a:gd name="T1" fmla="*/ 0 h 176"/>
                    <a:gd name="T2" fmla="*/ 0 w 169"/>
                    <a:gd name="T3" fmla="*/ 0 h 176"/>
                    <a:gd name="T4" fmla="*/ 476 w 169"/>
                    <a:gd name="T5" fmla="*/ 1875 h 176"/>
                    <a:gd name="T6" fmla="*/ 1129 w 169"/>
                    <a:gd name="T7" fmla="*/ 15137 h 176"/>
                    <a:gd name="T8" fmla="*/ 1627 w 169"/>
                    <a:gd name="T9" fmla="*/ 19939 h 176"/>
                    <a:gd name="T10" fmla="*/ 1575 w 169"/>
                    <a:gd name="T11" fmla="*/ 23301 h 176"/>
                    <a:gd name="T12" fmla="*/ 1741 w 169"/>
                    <a:gd name="T13" fmla="*/ 22891 h 176"/>
                    <a:gd name="T14" fmla="*/ 1724 w 169"/>
                    <a:gd name="T15" fmla="*/ 27865 h 176"/>
                    <a:gd name="T16" fmla="*/ 2230 w 169"/>
                    <a:gd name="T17" fmla="*/ 36856 h 176"/>
                    <a:gd name="T18" fmla="*/ 2189 w 169"/>
                    <a:gd name="T19" fmla="*/ 49934 h 176"/>
                    <a:gd name="T20" fmla="*/ 1965 w 169"/>
                    <a:gd name="T21" fmla="*/ 49934 h 176"/>
                    <a:gd name="T22" fmla="*/ 1511 w 169"/>
                    <a:gd name="T23" fmla="*/ 42768 h 176"/>
                    <a:gd name="T24" fmla="*/ 757 w 169"/>
                    <a:gd name="T25" fmla="*/ 17378 h 176"/>
                    <a:gd name="T26" fmla="*/ 0 w 169"/>
                    <a:gd name="T27" fmla="*/ 0 h 17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69"/>
                    <a:gd name="T43" fmla="*/ 0 h 176"/>
                    <a:gd name="T44" fmla="*/ 169 w 169"/>
                    <a:gd name="T45" fmla="*/ 176 h 17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69" h="176">
                      <a:moveTo>
                        <a:pt x="0" y="0"/>
                      </a:moveTo>
                      <a:lnTo>
                        <a:pt x="0" y="0"/>
                      </a:lnTo>
                      <a:lnTo>
                        <a:pt x="36" y="7"/>
                      </a:lnTo>
                      <a:lnTo>
                        <a:pt x="85" y="53"/>
                      </a:lnTo>
                      <a:lnTo>
                        <a:pt x="123" y="70"/>
                      </a:lnTo>
                      <a:lnTo>
                        <a:pt x="118" y="82"/>
                      </a:lnTo>
                      <a:lnTo>
                        <a:pt x="132" y="81"/>
                      </a:lnTo>
                      <a:lnTo>
                        <a:pt x="130" y="98"/>
                      </a:lnTo>
                      <a:lnTo>
                        <a:pt x="169" y="131"/>
                      </a:lnTo>
                      <a:lnTo>
                        <a:pt x="164" y="176"/>
                      </a:lnTo>
                      <a:lnTo>
                        <a:pt x="148" y="176"/>
                      </a:lnTo>
                      <a:lnTo>
                        <a:pt x="114" y="151"/>
                      </a:lnTo>
                      <a:lnTo>
                        <a:pt x="57" y="62"/>
                      </a:lnTo>
                      <a:lnTo>
                        <a:pt x="0" y="0"/>
                      </a:lnTo>
                      <a:close/>
                    </a:path>
                  </a:pathLst>
                </a:custGeom>
                <a:solidFill>
                  <a:srgbClr val="DDDDDD"/>
                </a:solidFill>
                <a:ln w="3175">
                  <a:solidFill>
                    <a:schemeClr val="bg1"/>
                  </a:solidFill>
                  <a:round/>
                  <a:headEnd/>
                  <a:tailEnd/>
                </a:ln>
              </p:spPr>
              <p:txBody>
                <a:bodyPr/>
                <a:lstStyle/>
                <a:p>
                  <a:endParaRPr lang="en-GB"/>
                </a:p>
              </p:txBody>
            </p:sp>
            <p:sp>
              <p:nvSpPr>
                <p:cNvPr id="61751" name="Freeform 167"/>
                <p:cNvSpPr>
                  <a:spLocks/>
                </p:cNvSpPr>
                <p:nvPr/>
              </p:nvSpPr>
              <p:spPr bwMode="gray">
                <a:xfrm>
                  <a:off x="4660" y="2893"/>
                  <a:ext cx="149" cy="50"/>
                </a:xfrm>
                <a:custGeom>
                  <a:avLst/>
                  <a:gdLst>
                    <a:gd name="T0" fmla="*/ 0 w 141"/>
                    <a:gd name="T1" fmla="*/ 2336 h 44"/>
                    <a:gd name="T2" fmla="*/ 0 w 141"/>
                    <a:gd name="T3" fmla="*/ 2336 h 44"/>
                    <a:gd name="T4" fmla="*/ 104 w 141"/>
                    <a:gd name="T5" fmla="*/ 0 h 44"/>
                    <a:gd name="T6" fmla="*/ 1054 w 141"/>
                    <a:gd name="T7" fmla="*/ 2473 h 44"/>
                    <a:gd name="T8" fmla="*/ 1126 w 141"/>
                    <a:gd name="T9" fmla="*/ 4685 h 44"/>
                    <a:gd name="T10" fmla="*/ 1329 w 141"/>
                    <a:gd name="T11" fmla="*/ 5324 h 44"/>
                    <a:gd name="T12" fmla="*/ 1340 w 141"/>
                    <a:gd name="T13" fmla="*/ 8388 h 44"/>
                    <a:gd name="T14" fmla="*/ 238 w 141"/>
                    <a:gd name="T15" fmla="*/ 4478 h 44"/>
                    <a:gd name="T16" fmla="*/ 0 w 141"/>
                    <a:gd name="T17" fmla="*/ 2336 h 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1"/>
                    <a:gd name="T28" fmla="*/ 0 h 44"/>
                    <a:gd name="T29" fmla="*/ 141 w 141"/>
                    <a:gd name="T30" fmla="*/ 44 h 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1" h="44">
                      <a:moveTo>
                        <a:pt x="0" y="12"/>
                      </a:moveTo>
                      <a:lnTo>
                        <a:pt x="0" y="12"/>
                      </a:lnTo>
                      <a:lnTo>
                        <a:pt x="10" y="0"/>
                      </a:lnTo>
                      <a:lnTo>
                        <a:pt x="109" y="13"/>
                      </a:lnTo>
                      <a:lnTo>
                        <a:pt x="118" y="25"/>
                      </a:lnTo>
                      <a:lnTo>
                        <a:pt x="139" y="28"/>
                      </a:lnTo>
                      <a:lnTo>
                        <a:pt x="141" y="44"/>
                      </a:lnTo>
                      <a:lnTo>
                        <a:pt x="25" y="24"/>
                      </a:lnTo>
                      <a:lnTo>
                        <a:pt x="0" y="12"/>
                      </a:lnTo>
                      <a:close/>
                    </a:path>
                  </a:pathLst>
                </a:custGeom>
                <a:solidFill>
                  <a:srgbClr val="DDDDDD"/>
                </a:solidFill>
                <a:ln w="3175">
                  <a:solidFill>
                    <a:schemeClr val="bg1"/>
                  </a:solidFill>
                  <a:round/>
                  <a:headEnd/>
                  <a:tailEnd/>
                </a:ln>
              </p:spPr>
              <p:txBody>
                <a:bodyPr/>
                <a:lstStyle/>
                <a:p>
                  <a:endParaRPr lang="en-GB"/>
                </a:p>
              </p:txBody>
            </p:sp>
            <p:sp>
              <p:nvSpPr>
                <p:cNvPr id="61752" name="Freeform 168"/>
                <p:cNvSpPr>
                  <a:spLocks/>
                </p:cNvSpPr>
                <p:nvPr/>
              </p:nvSpPr>
              <p:spPr bwMode="gray">
                <a:xfrm>
                  <a:off x="4721" y="2711"/>
                  <a:ext cx="162" cy="150"/>
                </a:xfrm>
                <a:custGeom>
                  <a:avLst/>
                  <a:gdLst>
                    <a:gd name="T0" fmla="*/ 0 w 153"/>
                    <a:gd name="T1" fmla="*/ 15102 h 131"/>
                    <a:gd name="T2" fmla="*/ 0 w 153"/>
                    <a:gd name="T3" fmla="*/ 15102 h 131"/>
                    <a:gd name="T4" fmla="*/ 104 w 153"/>
                    <a:gd name="T5" fmla="*/ 10895 h 131"/>
                    <a:gd name="T6" fmla="*/ 218 w 153"/>
                    <a:gd name="T7" fmla="*/ 13715 h 131"/>
                    <a:gd name="T8" fmla="*/ 721 w 153"/>
                    <a:gd name="T9" fmla="*/ 12576 h 131"/>
                    <a:gd name="T10" fmla="*/ 874 w 153"/>
                    <a:gd name="T11" fmla="*/ 10983 h 131"/>
                    <a:gd name="T12" fmla="*/ 1091 w 153"/>
                    <a:gd name="T13" fmla="*/ 0 h 131"/>
                    <a:gd name="T14" fmla="*/ 1366 w 153"/>
                    <a:gd name="T15" fmla="*/ 2 h 131"/>
                    <a:gd name="T16" fmla="*/ 1303 w 153"/>
                    <a:gd name="T17" fmla="*/ 3092 h 131"/>
                    <a:gd name="T18" fmla="*/ 1598 w 153"/>
                    <a:gd name="T19" fmla="*/ 13715 h 131"/>
                    <a:gd name="T20" fmla="*/ 1430 w 153"/>
                    <a:gd name="T21" fmla="*/ 12576 h 131"/>
                    <a:gd name="T22" fmla="*/ 1139 w 153"/>
                    <a:gd name="T23" fmla="*/ 23801 h 131"/>
                    <a:gd name="T24" fmla="*/ 1127 w 153"/>
                    <a:gd name="T25" fmla="*/ 31527 h 131"/>
                    <a:gd name="T26" fmla="*/ 949 w 153"/>
                    <a:gd name="T27" fmla="*/ 33972 h 131"/>
                    <a:gd name="T28" fmla="*/ 643 w 153"/>
                    <a:gd name="T29" fmla="*/ 29021 h 131"/>
                    <a:gd name="T30" fmla="*/ 457 w 153"/>
                    <a:gd name="T31" fmla="*/ 31206 h 131"/>
                    <a:gd name="T32" fmla="*/ 431 w 153"/>
                    <a:gd name="T33" fmla="*/ 28115 h 131"/>
                    <a:gd name="T34" fmla="*/ 174 w 153"/>
                    <a:gd name="T35" fmla="*/ 28477 h 131"/>
                    <a:gd name="T36" fmla="*/ 0 w 153"/>
                    <a:gd name="T37" fmla="*/ 15102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3"/>
                    <a:gd name="T58" fmla="*/ 0 h 131"/>
                    <a:gd name="T59" fmla="*/ 153 w 153"/>
                    <a:gd name="T60" fmla="*/ 131 h 13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3" h="131">
                      <a:moveTo>
                        <a:pt x="0" y="58"/>
                      </a:moveTo>
                      <a:lnTo>
                        <a:pt x="0" y="58"/>
                      </a:lnTo>
                      <a:lnTo>
                        <a:pt x="9" y="42"/>
                      </a:lnTo>
                      <a:lnTo>
                        <a:pt x="22" y="53"/>
                      </a:lnTo>
                      <a:lnTo>
                        <a:pt x="69" y="49"/>
                      </a:lnTo>
                      <a:lnTo>
                        <a:pt x="84" y="43"/>
                      </a:lnTo>
                      <a:lnTo>
                        <a:pt x="105" y="0"/>
                      </a:lnTo>
                      <a:lnTo>
                        <a:pt x="131" y="2"/>
                      </a:lnTo>
                      <a:lnTo>
                        <a:pt x="126" y="12"/>
                      </a:lnTo>
                      <a:lnTo>
                        <a:pt x="153" y="53"/>
                      </a:lnTo>
                      <a:lnTo>
                        <a:pt x="137" y="49"/>
                      </a:lnTo>
                      <a:lnTo>
                        <a:pt x="110" y="93"/>
                      </a:lnTo>
                      <a:lnTo>
                        <a:pt x="108" y="122"/>
                      </a:lnTo>
                      <a:lnTo>
                        <a:pt x="91" y="131"/>
                      </a:lnTo>
                      <a:lnTo>
                        <a:pt x="61" y="113"/>
                      </a:lnTo>
                      <a:lnTo>
                        <a:pt x="44" y="121"/>
                      </a:lnTo>
                      <a:lnTo>
                        <a:pt x="41" y="108"/>
                      </a:lnTo>
                      <a:lnTo>
                        <a:pt x="18" y="111"/>
                      </a:lnTo>
                      <a:lnTo>
                        <a:pt x="0" y="58"/>
                      </a:lnTo>
                      <a:close/>
                    </a:path>
                  </a:pathLst>
                </a:custGeom>
                <a:solidFill>
                  <a:srgbClr val="DDDDDD"/>
                </a:solidFill>
                <a:ln w="3175">
                  <a:solidFill>
                    <a:schemeClr val="bg1"/>
                  </a:solidFill>
                  <a:round/>
                  <a:headEnd/>
                  <a:tailEnd/>
                </a:ln>
              </p:spPr>
              <p:txBody>
                <a:bodyPr/>
                <a:lstStyle/>
                <a:p>
                  <a:endParaRPr lang="en-GB"/>
                </a:p>
              </p:txBody>
            </p:sp>
            <p:sp>
              <p:nvSpPr>
                <p:cNvPr id="61753" name="Freeform 169"/>
                <p:cNvSpPr>
                  <a:spLocks/>
                </p:cNvSpPr>
                <p:nvPr/>
              </p:nvSpPr>
              <p:spPr bwMode="gray">
                <a:xfrm>
                  <a:off x="4848" y="2937"/>
                  <a:ext cx="39" cy="11"/>
                </a:xfrm>
                <a:custGeom>
                  <a:avLst/>
                  <a:gdLst>
                    <a:gd name="T0" fmla="*/ 0 w 37"/>
                    <a:gd name="T1" fmla="*/ 2 h 10"/>
                    <a:gd name="T2" fmla="*/ 0 w 37"/>
                    <a:gd name="T3" fmla="*/ 2 h 10"/>
                    <a:gd name="T4" fmla="*/ 4 w 37"/>
                    <a:gd name="T5" fmla="*/ 464 h 10"/>
                    <a:gd name="T6" fmla="*/ 319 w 37"/>
                    <a:gd name="T7" fmla="*/ 4 h 10"/>
                    <a:gd name="T8" fmla="*/ 101 w 37"/>
                    <a:gd name="T9" fmla="*/ 0 h 10"/>
                    <a:gd name="T10" fmla="*/ 0 w 37"/>
                    <a:gd name="T11" fmla="*/ 2 h 10"/>
                    <a:gd name="T12" fmla="*/ 0 60000 65536"/>
                    <a:gd name="T13" fmla="*/ 0 60000 65536"/>
                    <a:gd name="T14" fmla="*/ 0 60000 65536"/>
                    <a:gd name="T15" fmla="*/ 0 60000 65536"/>
                    <a:gd name="T16" fmla="*/ 0 60000 65536"/>
                    <a:gd name="T17" fmla="*/ 0 60000 65536"/>
                    <a:gd name="T18" fmla="*/ 0 w 37"/>
                    <a:gd name="T19" fmla="*/ 0 h 10"/>
                    <a:gd name="T20" fmla="*/ 37 w 3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37" h="10">
                      <a:moveTo>
                        <a:pt x="0" y="2"/>
                      </a:moveTo>
                      <a:lnTo>
                        <a:pt x="0" y="2"/>
                      </a:lnTo>
                      <a:lnTo>
                        <a:pt x="4" y="10"/>
                      </a:lnTo>
                      <a:lnTo>
                        <a:pt x="37" y="4"/>
                      </a:lnTo>
                      <a:lnTo>
                        <a:pt x="11" y="0"/>
                      </a:lnTo>
                      <a:lnTo>
                        <a:pt x="0" y="2"/>
                      </a:lnTo>
                      <a:close/>
                    </a:path>
                  </a:pathLst>
                </a:custGeom>
                <a:solidFill>
                  <a:srgbClr val="DDDDDD"/>
                </a:solidFill>
                <a:ln w="3175">
                  <a:solidFill>
                    <a:schemeClr val="bg1"/>
                  </a:solidFill>
                  <a:round/>
                  <a:headEnd/>
                  <a:tailEnd/>
                </a:ln>
              </p:spPr>
              <p:txBody>
                <a:bodyPr/>
                <a:lstStyle/>
                <a:p>
                  <a:endParaRPr lang="en-GB"/>
                </a:p>
              </p:txBody>
            </p:sp>
            <p:sp>
              <p:nvSpPr>
                <p:cNvPr id="61754" name="Freeform 170"/>
                <p:cNvSpPr>
                  <a:spLocks/>
                </p:cNvSpPr>
                <p:nvPr/>
              </p:nvSpPr>
              <p:spPr bwMode="gray">
                <a:xfrm>
                  <a:off x="4883" y="2755"/>
                  <a:ext cx="99" cy="130"/>
                </a:xfrm>
                <a:custGeom>
                  <a:avLst/>
                  <a:gdLst>
                    <a:gd name="T0" fmla="*/ 0 w 94"/>
                    <a:gd name="T1" fmla="*/ 15023 h 114"/>
                    <a:gd name="T2" fmla="*/ 0 w 94"/>
                    <a:gd name="T3" fmla="*/ 15023 h 114"/>
                    <a:gd name="T4" fmla="*/ 98 w 94"/>
                    <a:gd name="T5" fmla="*/ 19190 h 114"/>
                    <a:gd name="T6" fmla="*/ 8 w 94"/>
                    <a:gd name="T7" fmla="*/ 23959 h 114"/>
                    <a:gd name="T8" fmla="*/ 172 w 94"/>
                    <a:gd name="T9" fmla="*/ 24868 h 114"/>
                    <a:gd name="T10" fmla="*/ 163 w 94"/>
                    <a:gd name="T11" fmla="*/ 15804 h 114"/>
                    <a:gd name="T12" fmla="*/ 272 w 94"/>
                    <a:gd name="T13" fmla="*/ 15023 h 114"/>
                    <a:gd name="T14" fmla="*/ 272 w 94"/>
                    <a:gd name="T15" fmla="*/ 18806 h 114"/>
                    <a:gd name="T16" fmla="*/ 337 w 94"/>
                    <a:gd name="T17" fmla="*/ 22213 h 114"/>
                    <a:gd name="T18" fmla="*/ 484 w 94"/>
                    <a:gd name="T19" fmla="*/ 20486 h 114"/>
                    <a:gd name="T20" fmla="*/ 317 w 94"/>
                    <a:gd name="T21" fmla="*/ 12115 h 114"/>
                    <a:gd name="T22" fmla="*/ 592 w 94"/>
                    <a:gd name="T23" fmla="*/ 8314 h 114"/>
                    <a:gd name="T24" fmla="*/ 223 w 94"/>
                    <a:gd name="T25" fmla="*/ 10812 h 114"/>
                    <a:gd name="T26" fmla="*/ 155 w 94"/>
                    <a:gd name="T27" fmla="*/ 5122 h 114"/>
                    <a:gd name="T28" fmla="*/ 695 w 94"/>
                    <a:gd name="T29" fmla="*/ 4846 h 114"/>
                    <a:gd name="T30" fmla="*/ 785 w 94"/>
                    <a:gd name="T31" fmla="*/ 0 h 114"/>
                    <a:gd name="T32" fmla="*/ 628 w 94"/>
                    <a:gd name="T33" fmla="*/ 3268 h 114"/>
                    <a:gd name="T34" fmla="*/ 272 w 94"/>
                    <a:gd name="T35" fmla="*/ 1486 h 114"/>
                    <a:gd name="T36" fmla="*/ 126 w 94"/>
                    <a:gd name="T37" fmla="*/ 3727 h 114"/>
                    <a:gd name="T38" fmla="*/ 0 w 94"/>
                    <a:gd name="T39" fmla="*/ 15023 h 11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4"/>
                    <a:gd name="T61" fmla="*/ 0 h 114"/>
                    <a:gd name="T62" fmla="*/ 94 w 94"/>
                    <a:gd name="T63" fmla="*/ 114 h 11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4" h="114">
                      <a:moveTo>
                        <a:pt x="0" y="69"/>
                      </a:moveTo>
                      <a:lnTo>
                        <a:pt x="0" y="69"/>
                      </a:lnTo>
                      <a:lnTo>
                        <a:pt x="11" y="89"/>
                      </a:lnTo>
                      <a:lnTo>
                        <a:pt x="8" y="110"/>
                      </a:lnTo>
                      <a:lnTo>
                        <a:pt x="22" y="114"/>
                      </a:lnTo>
                      <a:lnTo>
                        <a:pt x="21" y="73"/>
                      </a:lnTo>
                      <a:lnTo>
                        <a:pt x="32" y="69"/>
                      </a:lnTo>
                      <a:lnTo>
                        <a:pt x="32" y="86"/>
                      </a:lnTo>
                      <a:lnTo>
                        <a:pt x="41" y="102"/>
                      </a:lnTo>
                      <a:lnTo>
                        <a:pt x="59" y="94"/>
                      </a:lnTo>
                      <a:lnTo>
                        <a:pt x="38" y="55"/>
                      </a:lnTo>
                      <a:lnTo>
                        <a:pt x="70" y="39"/>
                      </a:lnTo>
                      <a:lnTo>
                        <a:pt x="27" y="50"/>
                      </a:lnTo>
                      <a:lnTo>
                        <a:pt x="20" y="24"/>
                      </a:lnTo>
                      <a:lnTo>
                        <a:pt x="83" y="22"/>
                      </a:lnTo>
                      <a:lnTo>
                        <a:pt x="94" y="0"/>
                      </a:lnTo>
                      <a:lnTo>
                        <a:pt x="76" y="15"/>
                      </a:lnTo>
                      <a:lnTo>
                        <a:pt x="32" y="7"/>
                      </a:lnTo>
                      <a:lnTo>
                        <a:pt x="16" y="17"/>
                      </a:lnTo>
                      <a:lnTo>
                        <a:pt x="0" y="69"/>
                      </a:lnTo>
                      <a:close/>
                    </a:path>
                  </a:pathLst>
                </a:custGeom>
                <a:solidFill>
                  <a:srgbClr val="DDDDDD"/>
                </a:solidFill>
                <a:ln w="3175">
                  <a:solidFill>
                    <a:schemeClr val="bg1"/>
                  </a:solidFill>
                  <a:round/>
                  <a:headEnd/>
                  <a:tailEnd/>
                </a:ln>
              </p:spPr>
              <p:txBody>
                <a:bodyPr/>
                <a:lstStyle/>
                <a:p>
                  <a:endParaRPr lang="en-GB"/>
                </a:p>
              </p:txBody>
            </p:sp>
            <p:sp>
              <p:nvSpPr>
                <p:cNvPr id="61755" name="Freeform 171"/>
                <p:cNvSpPr>
                  <a:spLocks/>
                </p:cNvSpPr>
                <p:nvPr/>
              </p:nvSpPr>
              <p:spPr bwMode="gray">
                <a:xfrm>
                  <a:off x="4962" y="2938"/>
                  <a:ext cx="57" cy="33"/>
                </a:xfrm>
                <a:custGeom>
                  <a:avLst/>
                  <a:gdLst>
                    <a:gd name="T0" fmla="*/ 0 w 54"/>
                    <a:gd name="T1" fmla="*/ 3274 h 29"/>
                    <a:gd name="T2" fmla="*/ 0 w 54"/>
                    <a:gd name="T3" fmla="*/ 3274 h 29"/>
                    <a:gd name="T4" fmla="*/ 3 w 54"/>
                    <a:gd name="T5" fmla="*/ 5888 h 29"/>
                    <a:gd name="T6" fmla="*/ 490 w 54"/>
                    <a:gd name="T7" fmla="*/ 0 h 29"/>
                    <a:gd name="T8" fmla="*/ 137 w 54"/>
                    <a:gd name="T9" fmla="*/ 1716 h 29"/>
                    <a:gd name="T10" fmla="*/ 0 w 54"/>
                    <a:gd name="T11" fmla="*/ 3274 h 29"/>
                    <a:gd name="T12" fmla="*/ 0 60000 65536"/>
                    <a:gd name="T13" fmla="*/ 0 60000 65536"/>
                    <a:gd name="T14" fmla="*/ 0 60000 65536"/>
                    <a:gd name="T15" fmla="*/ 0 60000 65536"/>
                    <a:gd name="T16" fmla="*/ 0 60000 65536"/>
                    <a:gd name="T17" fmla="*/ 0 60000 65536"/>
                    <a:gd name="T18" fmla="*/ 0 w 54"/>
                    <a:gd name="T19" fmla="*/ 0 h 29"/>
                    <a:gd name="T20" fmla="*/ 54 w 54"/>
                    <a:gd name="T21" fmla="*/ 29 h 29"/>
                  </a:gdLst>
                  <a:ahLst/>
                  <a:cxnLst>
                    <a:cxn ang="T12">
                      <a:pos x="T0" y="T1"/>
                    </a:cxn>
                    <a:cxn ang="T13">
                      <a:pos x="T2" y="T3"/>
                    </a:cxn>
                    <a:cxn ang="T14">
                      <a:pos x="T4" y="T5"/>
                    </a:cxn>
                    <a:cxn ang="T15">
                      <a:pos x="T6" y="T7"/>
                    </a:cxn>
                    <a:cxn ang="T16">
                      <a:pos x="T8" y="T9"/>
                    </a:cxn>
                    <a:cxn ang="T17">
                      <a:pos x="T10" y="T11"/>
                    </a:cxn>
                  </a:cxnLst>
                  <a:rect l="T18" t="T19" r="T20" b="T21"/>
                  <a:pathLst>
                    <a:path w="54" h="29">
                      <a:moveTo>
                        <a:pt x="0" y="17"/>
                      </a:moveTo>
                      <a:lnTo>
                        <a:pt x="0" y="17"/>
                      </a:lnTo>
                      <a:lnTo>
                        <a:pt x="3" y="29"/>
                      </a:lnTo>
                      <a:lnTo>
                        <a:pt x="54" y="0"/>
                      </a:lnTo>
                      <a:lnTo>
                        <a:pt x="16" y="9"/>
                      </a:lnTo>
                      <a:lnTo>
                        <a:pt x="0" y="17"/>
                      </a:lnTo>
                      <a:close/>
                    </a:path>
                  </a:pathLst>
                </a:custGeom>
                <a:solidFill>
                  <a:srgbClr val="DDDDDD"/>
                </a:solidFill>
                <a:ln w="3175">
                  <a:solidFill>
                    <a:schemeClr val="bg1"/>
                  </a:solidFill>
                  <a:round/>
                  <a:headEnd/>
                  <a:tailEnd/>
                </a:ln>
              </p:spPr>
              <p:txBody>
                <a:bodyPr/>
                <a:lstStyle/>
                <a:p>
                  <a:endParaRPr lang="en-GB"/>
                </a:p>
              </p:txBody>
            </p:sp>
            <p:sp>
              <p:nvSpPr>
                <p:cNvPr id="61756" name="Freeform 172"/>
                <p:cNvSpPr>
                  <a:spLocks/>
                </p:cNvSpPr>
                <p:nvPr/>
              </p:nvSpPr>
              <p:spPr bwMode="gray">
                <a:xfrm>
                  <a:off x="5022" y="2749"/>
                  <a:ext cx="19" cy="54"/>
                </a:xfrm>
                <a:custGeom>
                  <a:avLst/>
                  <a:gdLst>
                    <a:gd name="T0" fmla="*/ 0 w 18"/>
                    <a:gd name="T1" fmla="*/ 4786 h 47"/>
                    <a:gd name="T2" fmla="*/ 0 w 18"/>
                    <a:gd name="T3" fmla="*/ 4786 h 47"/>
                    <a:gd name="T4" fmla="*/ 3 w 18"/>
                    <a:gd name="T5" fmla="*/ 11009 h 47"/>
                    <a:gd name="T6" fmla="*/ 122 w 18"/>
                    <a:gd name="T7" fmla="*/ 13883 h 47"/>
                    <a:gd name="T8" fmla="*/ 7 w 18"/>
                    <a:gd name="T9" fmla="*/ 7967 h 47"/>
                    <a:gd name="T10" fmla="*/ 155 w 18"/>
                    <a:gd name="T11" fmla="*/ 7661 h 47"/>
                    <a:gd name="T12" fmla="*/ 145 w 18"/>
                    <a:gd name="T13" fmla="*/ 2945 h 47"/>
                    <a:gd name="T14" fmla="*/ 3 w 18"/>
                    <a:gd name="T15" fmla="*/ 5896 h 47"/>
                    <a:gd name="T16" fmla="*/ 99 w 18"/>
                    <a:gd name="T17" fmla="*/ 0 h 47"/>
                    <a:gd name="T18" fmla="*/ 0 w 18"/>
                    <a:gd name="T19" fmla="*/ 4786 h 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47"/>
                    <a:gd name="T32" fmla="*/ 18 w 18"/>
                    <a:gd name="T33" fmla="*/ 47 h 4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47">
                      <a:moveTo>
                        <a:pt x="0" y="16"/>
                      </a:moveTo>
                      <a:lnTo>
                        <a:pt x="0" y="16"/>
                      </a:lnTo>
                      <a:lnTo>
                        <a:pt x="3" y="37"/>
                      </a:lnTo>
                      <a:lnTo>
                        <a:pt x="14" y="47"/>
                      </a:lnTo>
                      <a:lnTo>
                        <a:pt x="7" y="27"/>
                      </a:lnTo>
                      <a:lnTo>
                        <a:pt x="18" y="25"/>
                      </a:lnTo>
                      <a:lnTo>
                        <a:pt x="17" y="10"/>
                      </a:lnTo>
                      <a:lnTo>
                        <a:pt x="3" y="20"/>
                      </a:lnTo>
                      <a:lnTo>
                        <a:pt x="10" y="0"/>
                      </a:lnTo>
                      <a:lnTo>
                        <a:pt x="0" y="16"/>
                      </a:lnTo>
                      <a:close/>
                    </a:path>
                  </a:pathLst>
                </a:custGeom>
                <a:solidFill>
                  <a:srgbClr val="DDDDDD"/>
                </a:solidFill>
                <a:ln w="3175">
                  <a:solidFill>
                    <a:schemeClr val="bg1"/>
                  </a:solidFill>
                  <a:round/>
                  <a:headEnd/>
                  <a:tailEnd/>
                </a:ln>
              </p:spPr>
              <p:txBody>
                <a:bodyPr/>
                <a:lstStyle/>
                <a:p>
                  <a:endParaRPr lang="en-GB"/>
                </a:p>
              </p:txBody>
            </p:sp>
            <p:sp>
              <p:nvSpPr>
                <p:cNvPr id="61757" name="Freeform 173"/>
                <p:cNvSpPr>
                  <a:spLocks/>
                </p:cNvSpPr>
                <p:nvPr/>
              </p:nvSpPr>
              <p:spPr bwMode="gray">
                <a:xfrm>
                  <a:off x="5030" y="2835"/>
                  <a:ext cx="46" cy="19"/>
                </a:xfrm>
                <a:custGeom>
                  <a:avLst/>
                  <a:gdLst>
                    <a:gd name="T0" fmla="*/ 0 w 44"/>
                    <a:gd name="T1" fmla="*/ 5742 h 16"/>
                    <a:gd name="T2" fmla="*/ 0 w 44"/>
                    <a:gd name="T3" fmla="*/ 5742 h 16"/>
                    <a:gd name="T4" fmla="*/ 153 w 44"/>
                    <a:gd name="T5" fmla="*/ 0 h 16"/>
                    <a:gd name="T6" fmla="*/ 270 w 44"/>
                    <a:gd name="T7" fmla="*/ 18431 h 16"/>
                    <a:gd name="T8" fmla="*/ 0 w 44"/>
                    <a:gd name="T9" fmla="*/ 5742 h 16"/>
                    <a:gd name="T10" fmla="*/ 0 60000 65536"/>
                    <a:gd name="T11" fmla="*/ 0 60000 65536"/>
                    <a:gd name="T12" fmla="*/ 0 60000 65536"/>
                    <a:gd name="T13" fmla="*/ 0 60000 65536"/>
                    <a:gd name="T14" fmla="*/ 0 60000 65536"/>
                    <a:gd name="T15" fmla="*/ 0 w 44"/>
                    <a:gd name="T16" fmla="*/ 0 h 16"/>
                    <a:gd name="T17" fmla="*/ 44 w 44"/>
                    <a:gd name="T18" fmla="*/ 16 h 16"/>
                  </a:gdLst>
                  <a:ahLst/>
                  <a:cxnLst>
                    <a:cxn ang="T10">
                      <a:pos x="T0" y="T1"/>
                    </a:cxn>
                    <a:cxn ang="T11">
                      <a:pos x="T2" y="T3"/>
                    </a:cxn>
                    <a:cxn ang="T12">
                      <a:pos x="T4" y="T5"/>
                    </a:cxn>
                    <a:cxn ang="T13">
                      <a:pos x="T6" y="T7"/>
                    </a:cxn>
                    <a:cxn ang="T14">
                      <a:pos x="T8" y="T9"/>
                    </a:cxn>
                  </a:cxnLst>
                  <a:rect l="T15" t="T16" r="T17" b="T18"/>
                  <a:pathLst>
                    <a:path w="44" h="16">
                      <a:moveTo>
                        <a:pt x="0" y="5"/>
                      </a:moveTo>
                      <a:lnTo>
                        <a:pt x="0" y="5"/>
                      </a:lnTo>
                      <a:lnTo>
                        <a:pt x="26" y="0"/>
                      </a:lnTo>
                      <a:lnTo>
                        <a:pt x="44" y="16"/>
                      </a:lnTo>
                      <a:lnTo>
                        <a:pt x="0" y="5"/>
                      </a:lnTo>
                      <a:close/>
                    </a:path>
                  </a:pathLst>
                </a:custGeom>
                <a:solidFill>
                  <a:srgbClr val="DDDDDD"/>
                </a:solidFill>
                <a:ln w="3175">
                  <a:solidFill>
                    <a:schemeClr val="bg1"/>
                  </a:solidFill>
                  <a:round/>
                  <a:headEnd/>
                  <a:tailEnd/>
                </a:ln>
              </p:spPr>
              <p:txBody>
                <a:bodyPr/>
                <a:lstStyle/>
                <a:p>
                  <a:endParaRPr lang="en-GB"/>
                </a:p>
              </p:txBody>
            </p:sp>
            <p:sp>
              <p:nvSpPr>
                <p:cNvPr id="61758" name="Freeform 174"/>
                <p:cNvSpPr>
                  <a:spLocks/>
                </p:cNvSpPr>
                <p:nvPr/>
              </p:nvSpPr>
              <p:spPr bwMode="gray">
                <a:xfrm>
                  <a:off x="5059" y="2164"/>
                  <a:ext cx="39" cy="53"/>
                </a:xfrm>
                <a:custGeom>
                  <a:avLst/>
                  <a:gdLst>
                    <a:gd name="T0" fmla="*/ 0 w 36"/>
                    <a:gd name="T1" fmla="*/ 8786 h 45"/>
                    <a:gd name="T2" fmla="*/ 0 w 36"/>
                    <a:gd name="T3" fmla="*/ 8786 h 45"/>
                    <a:gd name="T4" fmla="*/ 1 w 36"/>
                    <a:gd name="T5" fmla="*/ 18915 h 45"/>
                    <a:gd name="T6" fmla="*/ 256 w 36"/>
                    <a:gd name="T7" fmla="*/ 8786 h 45"/>
                    <a:gd name="T8" fmla="*/ 352 w 36"/>
                    <a:gd name="T9" fmla="*/ 14355 h 45"/>
                    <a:gd name="T10" fmla="*/ 236 w 36"/>
                    <a:gd name="T11" fmla="*/ 36398 h 45"/>
                    <a:gd name="T12" fmla="*/ 666 w 36"/>
                    <a:gd name="T13" fmla="*/ 36398 h 45"/>
                    <a:gd name="T14" fmla="*/ 953 w 36"/>
                    <a:gd name="T15" fmla="*/ 13555 h 45"/>
                    <a:gd name="T16" fmla="*/ 813 w 36"/>
                    <a:gd name="T17" fmla="*/ 2795 h 45"/>
                    <a:gd name="T18" fmla="*/ 352 w 36"/>
                    <a:gd name="T19" fmla="*/ 0 h 45"/>
                    <a:gd name="T20" fmla="*/ 0 w 36"/>
                    <a:gd name="T21" fmla="*/ 8786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
                    <a:gd name="T34" fmla="*/ 0 h 45"/>
                    <a:gd name="T35" fmla="*/ 36 w 36"/>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 h="45">
                      <a:moveTo>
                        <a:pt x="0" y="11"/>
                      </a:moveTo>
                      <a:lnTo>
                        <a:pt x="0" y="11"/>
                      </a:lnTo>
                      <a:lnTo>
                        <a:pt x="1" y="23"/>
                      </a:lnTo>
                      <a:lnTo>
                        <a:pt x="10" y="11"/>
                      </a:lnTo>
                      <a:lnTo>
                        <a:pt x="14" y="18"/>
                      </a:lnTo>
                      <a:lnTo>
                        <a:pt x="9" y="45"/>
                      </a:lnTo>
                      <a:lnTo>
                        <a:pt x="26" y="45"/>
                      </a:lnTo>
                      <a:lnTo>
                        <a:pt x="36" y="16"/>
                      </a:lnTo>
                      <a:lnTo>
                        <a:pt x="30" y="3"/>
                      </a:lnTo>
                      <a:lnTo>
                        <a:pt x="14" y="0"/>
                      </a:lnTo>
                      <a:lnTo>
                        <a:pt x="0" y="11"/>
                      </a:lnTo>
                      <a:close/>
                    </a:path>
                  </a:pathLst>
                </a:custGeom>
                <a:solidFill>
                  <a:srgbClr val="DDDDDD"/>
                </a:solidFill>
                <a:ln w="3175">
                  <a:solidFill>
                    <a:schemeClr val="bg1"/>
                  </a:solidFill>
                  <a:round/>
                  <a:headEnd/>
                  <a:tailEnd/>
                </a:ln>
              </p:spPr>
              <p:txBody>
                <a:bodyPr/>
                <a:lstStyle/>
                <a:p>
                  <a:endParaRPr lang="en-GB"/>
                </a:p>
              </p:txBody>
            </p:sp>
            <p:sp>
              <p:nvSpPr>
                <p:cNvPr id="61759" name="Freeform 175"/>
                <p:cNvSpPr>
                  <a:spLocks/>
                </p:cNvSpPr>
                <p:nvPr/>
              </p:nvSpPr>
              <p:spPr bwMode="gray">
                <a:xfrm>
                  <a:off x="5078" y="2009"/>
                  <a:ext cx="187" cy="164"/>
                </a:xfrm>
                <a:custGeom>
                  <a:avLst/>
                  <a:gdLst>
                    <a:gd name="T0" fmla="*/ 0 w 175"/>
                    <a:gd name="T1" fmla="*/ 48144 h 142"/>
                    <a:gd name="T2" fmla="*/ 0 w 175"/>
                    <a:gd name="T3" fmla="*/ 48144 h 142"/>
                    <a:gd name="T4" fmla="*/ 448 w 175"/>
                    <a:gd name="T5" fmla="*/ 38831 h 142"/>
                    <a:gd name="T6" fmla="*/ 1137 w 175"/>
                    <a:gd name="T7" fmla="*/ 38831 h 142"/>
                    <a:gd name="T8" fmla="*/ 1409 w 175"/>
                    <a:gd name="T9" fmla="*/ 27631 h 142"/>
                    <a:gd name="T10" fmla="*/ 1526 w 175"/>
                    <a:gd name="T11" fmla="*/ 26436 h 142"/>
                    <a:gd name="T12" fmla="*/ 1526 w 175"/>
                    <a:gd name="T13" fmla="*/ 30871 h 142"/>
                    <a:gd name="T14" fmla="*/ 1863 w 175"/>
                    <a:gd name="T15" fmla="*/ 26436 h 142"/>
                    <a:gd name="T16" fmla="*/ 2088 w 175"/>
                    <a:gd name="T17" fmla="*/ 17494 h 142"/>
                    <a:gd name="T18" fmla="*/ 2209 w 175"/>
                    <a:gd name="T19" fmla="*/ 2813 h 142"/>
                    <a:gd name="T20" fmla="*/ 2396 w 175"/>
                    <a:gd name="T21" fmla="*/ 3752 h 142"/>
                    <a:gd name="T22" fmla="*/ 2360 w 175"/>
                    <a:gd name="T23" fmla="*/ 0 h 142"/>
                    <a:gd name="T24" fmla="*/ 2483 w 175"/>
                    <a:gd name="T25" fmla="*/ 2 h 142"/>
                    <a:gd name="T26" fmla="*/ 2684 w 175"/>
                    <a:gd name="T27" fmla="*/ 12267 h 142"/>
                    <a:gd name="T28" fmla="*/ 2396 w 175"/>
                    <a:gd name="T29" fmla="*/ 20901 h 142"/>
                    <a:gd name="T30" fmla="*/ 2396 w 175"/>
                    <a:gd name="T31" fmla="*/ 29015 h 142"/>
                    <a:gd name="T32" fmla="*/ 2274 w 175"/>
                    <a:gd name="T33" fmla="*/ 41178 h 142"/>
                    <a:gd name="T34" fmla="*/ 2128 w 175"/>
                    <a:gd name="T35" fmla="*/ 42848 h 142"/>
                    <a:gd name="T36" fmla="*/ 2128 w 175"/>
                    <a:gd name="T37" fmla="*/ 38702 h 142"/>
                    <a:gd name="T38" fmla="*/ 1743 w 175"/>
                    <a:gd name="T39" fmla="*/ 44847 h 142"/>
                    <a:gd name="T40" fmla="*/ 1409 w 175"/>
                    <a:gd name="T41" fmla="*/ 41686 h 142"/>
                    <a:gd name="T42" fmla="*/ 1456 w 175"/>
                    <a:gd name="T43" fmla="*/ 47035 h 142"/>
                    <a:gd name="T44" fmla="*/ 1150 w 175"/>
                    <a:gd name="T45" fmla="*/ 51818 h 142"/>
                    <a:gd name="T46" fmla="*/ 1064 w 175"/>
                    <a:gd name="T47" fmla="*/ 44175 h 142"/>
                    <a:gd name="T48" fmla="*/ 0 w 175"/>
                    <a:gd name="T49" fmla="*/ 48144 h 1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5"/>
                    <a:gd name="T76" fmla="*/ 0 h 142"/>
                    <a:gd name="T77" fmla="*/ 175 w 175"/>
                    <a:gd name="T78" fmla="*/ 142 h 14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5" h="142">
                      <a:moveTo>
                        <a:pt x="0" y="132"/>
                      </a:moveTo>
                      <a:lnTo>
                        <a:pt x="0" y="132"/>
                      </a:lnTo>
                      <a:lnTo>
                        <a:pt x="30" y="106"/>
                      </a:lnTo>
                      <a:lnTo>
                        <a:pt x="75" y="106"/>
                      </a:lnTo>
                      <a:lnTo>
                        <a:pt x="94" y="75"/>
                      </a:lnTo>
                      <a:lnTo>
                        <a:pt x="101" y="72"/>
                      </a:lnTo>
                      <a:lnTo>
                        <a:pt x="101" y="84"/>
                      </a:lnTo>
                      <a:lnTo>
                        <a:pt x="123" y="72"/>
                      </a:lnTo>
                      <a:lnTo>
                        <a:pt x="138" y="48"/>
                      </a:lnTo>
                      <a:lnTo>
                        <a:pt x="146" y="8"/>
                      </a:lnTo>
                      <a:lnTo>
                        <a:pt x="159" y="10"/>
                      </a:lnTo>
                      <a:lnTo>
                        <a:pt x="156" y="0"/>
                      </a:lnTo>
                      <a:lnTo>
                        <a:pt x="163" y="2"/>
                      </a:lnTo>
                      <a:lnTo>
                        <a:pt x="175" y="34"/>
                      </a:lnTo>
                      <a:lnTo>
                        <a:pt x="159" y="57"/>
                      </a:lnTo>
                      <a:lnTo>
                        <a:pt x="159" y="79"/>
                      </a:lnTo>
                      <a:lnTo>
                        <a:pt x="150" y="112"/>
                      </a:lnTo>
                      <a:lnTo>
                        <a:pt x="140" y="117"/>
                      </a:lnTo>
                      <a:lnTo>
                        <a:pt x="140" y="105"/>
                      </a:lnTo>
                      <a:lnTo>
                        <a:pt x="115" y="122"/>
                      </a:lnTo>
                      <a:lnTo>
                        <a:pt x="94" y="114"/>
                      </a:lnTo>
                      <a:lnTo>
                        <a:pt x="95" y="128"/>
                      </a:lnTo>
                      <a:lnTo>
                        <a:pt x="76" y="142"/>
                      </a:lnTo>
                      <a:lnTo>
                        <a:pt x="70" y="120"/>
                      </a:lnTo>
                      <a:lnTo>
                        <a:pt x="0" y="132"/>
                      </a:lnTo>
                      <a:close/>
                    </a:path>
                  </a:pathLst>
                </a:custGeom>
                <a:solidFill>
                  <a:srgbClr val="DDDDDD"/>
                </a:solidFill>
                <a:ln w="3175">
                  <a:solidFill>
                    <a:schemeClr val="bg1"/>
                  </a:solidFill>
                  <a:round/>
                  <a:headEnd/>
                  <a:tailEnd/>
                </a:ln>
              </p:spPr>
              <p:txBody>
                <a:bodyPr/>
                <a:lstStyle/>
                <a:p>
                  <a:endParaRPr lang="en-GB"/>
                </a:p>
              </p:txBody>
            </p:sp>
            <p:sp>
              <p:nvSpPr>
                <p:cNvPr id="61760" name="Freeform 176"/>
                <p:cNvSpPr>
                  <a:spLocks/>
                </p:cNvSpPr>
                <p:nvPr/>
              </p:nvSpPr>
              <p:spPr bwMode="gray">
                <a:xfrm>
                  <a:off x="5102" y="2157"/>
                  <a:ext cx="37" cy="29"/>
                </a:xfrm>
                <a:custGeom>
                  <a:avLst/>
                  <a:gdLst>
                    <a:gd name="T0" fmla="*/ 0 w 35"/>
                    <a:gd name="T1" fmla="*/ 1315 h 26"/>
                    <a:gd name="T2" fmla="*/ 0 w 35"/>
                    <a:gd name="T3" fmla="*/ 1315 h 26"/>
                    <a:gd name="T4" fmla="*/ 117 w 35"/>
                    <a:gd name="T5" fmla="*/ 2271 h 26"/>
                    <a:gd name="T6" fmla="*/ 317 w 35"/>
                    <a:gd name="T7" fmla="*/ 1454 h 26"/>
                    <a:gd name="T8" fmla="*/ 335 w 35"/>
                    <a:gd name="T9" fmla="*/ 0 h 26"/>
                    <a:gd name="T10" fmla="*/ 0 w 35"/>
                    <a:gd name="T11" fmla="*/ 1315 h 26"/>
                    <a:gd name="T12" fmla="*/ 0 60000 65536"/>
                    <a:gd name="T13" fmla="*/ 0 60000 65536"/>
                    <a:gd name="T14" fmla="*/ 0 60000 65536"/>
                    <a:gd name="T15" fmla="*/ 0 60000 65536"/>
                    <a:gd name="T16" fmla="*/ 0 60000 65536"/>
                    <a:gd name="T17" fmla="*/ 0 60000 65536"/>
                    <a:gd name="T18" fmla="*/ 0 w 35"/>
                    <a:gd name="T19" fmla="*/ 0 h 26"/>
                    <a:gd name="T20" fmla="*/ 35 w 35"/>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35" h="26">
                      <a:moveTo>
                        <a:pt x="0" y="15"/>
                      </a:moveTo>
                      <a:lnTo>
                        <a:pt x="0" y="15"/>
                      </a:lnTo>
                      <a:lnTo>
                        <a:pt x="12" y="26"/>
                      </a:lnTo>
                      <a:lnTo>
                        <a:pt x="33" y="16"/>
                      </a:lnTo>
                      <a:lnTo>
                        <a:pt x="35" y="0"/>
                      </a:lnTo>
                      <a:lnTo>
                        <a:pt x="0" y="15"/>
                      </a:lnTo>
                      <a:close/>
                    </a:path>
                  </a:pathLst>
                </a:custGeom>
                <a:solidFill>
                  <a:srgbClr val="DDDDDD"/>
                </a:solidFill>
                <a:ln w="3175">
                  <a:solidFill>
                    <a:schemeClr val="bg1"/>
                  </a:solidFill>
                  <a:round/>
                  <a:headEnd/>
                  <a:tailEnd/>
                </a:ln>
              </p:spPr>
              <p:txBody>
                <a:bodyPr/>
                <a:lstStyle/>
                <a:p>
                  <a:endParaRPr lang="en-GB"/>
                </a:p>
              </p:txBody>
            </p:sp>
            <p:sp>
              <p:nvSpPr>
                <p:cNvPr id="61761" name="Freeform 177"/>
                <p:cNvSpPr>
                  <a:spLocks/>
                </p:cNvSpPr>
                <p:nvPr/>
              </p:nvSpPr>
              <p:spPr bwMode="gray">
                <a:xfrm>
                  <a:off x="5227" y="1923"/>
                  <a:ext cx="98" cy="86"/>
                </a:xfrm>
                <a:custGeom>
                  <a:avLst/>
                  <a:gdLst>
                    <a:gd name="T0" fmla="*/ 0 w 92"/>
                    <a:gd name="T1" fmla="*/ 14814 h 75"/>
                    <a:gd name="T2" fmla="*/ 0 w 92"/>
                    <a:gd name="T3" fmla="*/ 14814 h 75"/>
                    <a:gd name="T4" fmla="*/ 4 w 92"/>
                    <a:gd name="T5" fmla="*/ 20655 h 75"/>
                    <a:gd name="T6" fmla="*/ 238 w 92"/>
                    <a:gd name="T7" fmla="*/ 18383 h 75"/>
                    <a:gd name="T8" fmla="*/ 142 w 92"/>
                    <a:gd name="T9" fmla="*/ 15067 h 75"/>
                    <a:gd name="T10" fmla="*/ 699 w 92"/>
                    <a:gd name="T11" fmla="*/ 18102 h 75"/>
                    <a:gd name="T12" fmla="*/ 847 w 92"/>
                    <a:gd name="T13" fmla="*/ 13140 h 75"/>
                    <a:gd name="T14" fmla="*/ 1237 w 92"/>
                    <a:gd name="T15" fmla="*/ 11459 h 75"/>
                    <a:gd name="T16" fmla="*/ 1091 w 92"/>
                    <a:gd name="T17" fmla="*/ 8569 h 75"/>
                    <a:gd name="T18" fmla="*/ 1143 w 92"/>
                    <a:gd name="T19" fmla="*/ 5780 h 75"/>
                    <a:gd name="T20" fmla="*/ 810 w 92"/>
                    <a:gd name="T21" fmla="*/ 6248 h 75"/>
                    <a:gd name="T22" fmla="*/ 415 w 92"/>
                    <a:gd name="T23" fmla="*/ 0 h 75"/>
                    <a:gd name="T24" fmla="*/ 303 w 92"/>
                    <a:gd name="T25" fmla="*/ 11478 h 75"/>
                    <a:gd name="T26" fmla="*/ 142 w 92"/>
                    <a:gd name="T27" fmla="*/ 11038 h 75"/>
                    <a:gd name="T28" fmla="*/ 0 w 92"/>
                    <a:gd name="T29" fmla="*/ 14814 h 7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2"/>
                    <a:gd name="T46" fmla="*/ 0 h 75"/>
                    <a:gd name="T47" fmla="*/ 92 w 92"/>
                    <a:gd name="T48" fmla="*/ 75 h 7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2" h="75">
                      <a:moveTo>
                        <a:pt x="0" y="54"/>
                      </a:moveTo>
                      <a:lnTo>
                        <a:pt x="0" y="54"/>
                      </a:lnTo>
                      <a:lnTo>
                        <a:pt x="4" y="75"/>
                      </a:lnTo>
                      <a:lnTo>
                        <a:pt x="19" y="67"/>
                      </a:lnTo>
                      <a:lnTo>
                        <a:pt x="10" y="55"/>
                      </a:lnTo>
                      <a:lnTo>
                        <a:pt x="52" y="66"/>
                      </a:lnTo>
                      <a:lnTo>
                        <a:pt x="64" y="48"/>
                      </a:lnTo>
                      <a:lnTo>
                        <a:pt x="92" y="42"/>
                      </a:lnTo>
                      <a:lnTo>
                        <a:pt x="82" y="31"/>
                      </a:lnTo>
                      <a:lnTo>
                        <a:pt x="85" y="21"/>
                      </a:lnTo>
                      <a:lnTo>
                        <a:pt x="61" y="23"/>
                      </a:lnTo>
                      <a:lnTo>
                        <a:pt x="31" y="0"/>
                      </a:lnTo>
                      <a:lnTo>
                        <a:pt x="22" y="43"/>
                      </a:lnTo>
                      <a:lnTo>
                        <a:pt x="10" y="40"/>
                      </a:lnTo>
                      <a:lnTo>
                        <a:pt x="0" y="54"/>
                      </a:lnTo>
                      <a:close/>
                    </a:path>
                  </a:pathLst>
                </a:custGeom>
                <a:solidFill>
                  <a:srgbClr val="DDDDDD"/>
                </a:solidFill>
                <a:ln w="3175">
                  <a:solidFill>
                    <a:schemeClr val="bg1"/>
                  </a:solidFill>
                  <a:round/>
                  <a:headEnd/>
                  <a:tailEnd/>
                </a:ln>
              </p:spPr>
              <p:txBody>
                <a:bodyPr/>
                <a:lstStyle/>
                <a:p>
                  <a:endParaRPr lang="en-GB"/>
                </a:p>
              </p:txBody>
            </p:sp>
            <p:sp>
              <p:nvSpPr>
                <p:cNvPr id="61762" name="Freeform 178"/>
                <p:cNvSpPr>
                  <a:spLocks/>
                </p:cNvSpPr>
                <p:nvPr/>
              </p:nvSpPr>
              <p:spPr bwMode="gray">
                <a:xfrm>
                  <a:off x="4971" y="1979"/>
                  <a:ext cx="104" cy="109"/>
                </a:xfrm>
                <a:custGeom>
                  <a:avLst/>
                  <a:gdLst>
                    <a:gd name="T0" fmla="*/ 0 w 97"/>
                    <a:gd name="T1" fmla="*/ 15058 h 95"/>
                    <a:gd name="T2" fmla="*/ 0 w 97"/>
                    <a:gd name="T3" fmla="*/ 15058 h 95"/>
                    <a:gd name="T4" fmla="*/ 330 w 97"/>
                    <a:gd name="T5" fmla="*/ 17260 h 95"/>
                    <a:gd name="T6" fmla="*/ 142 w 97"/>
                    <a:gd name="T7" fmla="*/ 24869 h 95"/>
                    <a:gd name="T8" fmla="*/ 588 w 97"/>
                    <a:gd name="T9" fmla="*/ 26591 h 95"/>
                    <a:gd name="T10" fmla="*/ 1099 w 97"/>
                    <a:gd name="T11" fmla="*/ 21675 h 95"/>
                    <a:gd name="T12" fmla="*/ 857 w 97"/>
                    <a:gd name="T13" fmla="*/ 16021 h 95"/>
                    <a:gd name="T14" fmla="*/ 1438 w 97"/>
                    <a:gd name="T15" fmla="*/ 10158 h 95"/>
                    <a:gd name="T16" fmla="*/ 1689 w 97"/>
                    <a:gd name="T17" fmla="*/ 2829 h 95"/>
                    <a:gd name="T18" fmla="*/ 1689 w 97"/>
                    <a:gd name="T19" fmla="*/ 1632 h 95"/>
                    <a:gd name="T20" fmla="*/ 1557 w 97"/>
                    <a:gd name="T21" fmla="*/ 0 h 95"/>
                    <a:gd name="T22" fmla="*/ 1056 w 97"/>
                    <a:gd name="T23" fmla="*/ 5108 h 95"/>
                    <a:gd name="T24" fmla="*/ 1056 w 97"/>
                    <a:gd name="T25" fmla="*/ 8058 h 95"/>
                    <a:gd name="T26" fmla="*/ 675 w 97"/>
                    <a:gd name="T27" fmla="*/ 7023 h 95"/>
                    <a:gd name="T28" fmla="*/ 0 w 97"/>
                    <a:gd name="T29" fmla="*/ 15058 h 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97"/>
                    <a:gd name="T46" fmla="*/ 0 h 95"/>
                    <a:gd name="T47" fmla="*/ 97 w 97"/>
                    <a:gd name="T48" fmla="*/ 95 h 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97" h="95">
                      <a:moveTo>
                        <a:pt x="0" y="54"/>
                      </a:moveTo>
                      <a:lnTo>
                        <a:pt x="0" y="54"/>
                      </a:lnTo>
                      <a:lnTo>
                        <a:pt x="19" y="61"/>
                      </a:lnTo>
                      <a:lnTo>
                        <a:pt x="7" y="89"/>
                      </a:lnTo>
                      <a:lnTo>
                        <a:pt x="34" y="95"/>
                      </a:lnTo>
                      <a:lnTo>
                        <a:pt x="63" y="78"/>
                      </a:lnTo>
                      <a:lnTo>
                        <a:pt x="49" y="57"/>
                      </a:lnTo>
                      <a:lnTo>
                        <a:pt x="83" y="37"/>
                      </a:lnTo>
                      <a:lnTo>
                        <a:pt x="97" y="10"/>
                      </a:lnTo>
                      <a:lnTo>
                        <a:pt x="97" y="6"/>
                      </a:lnTo>
                      <a:lnTo>
                        <a:pt x="90" y="0"/>
                      </a:lnTo>
                      <a:lnTo>
                        <a:pt x="61" y="18"/>
                      </a:lnTo>
                      <a:lnTo>
                        <a:pt x="61" y="29"/>
                      </a:lnTo>
                      <a:lnTo>
                        <a:pt x="39" y="25"/>
                      </a:lnTo>
                      <a:lnTo>
                        <a:pt x="0" y="54"/>
                      </a:lnTo>
                      <a:close/>
                    </a:path>
                  </a:pathLst>
                </a:custGeom>
                <a:solidFill>
                  <a:srgbClr val="DDDDDD"/>
                </a:solidFill>
                <a:ln w="3175">
                  <a:solidFill>
                    <a:schemeClr val="bg1"/>
                  </a:solidFill>
                  <a:round/>
                  <a:headEnd/>
                  <a:tailEnd/>
                </a:ln>
              </p:spPr>
              <p:txBody>
                <a:bodyPr/>
                <a:lstStyle/>
                <a:p>
                  <a:endParaRPr lang="en-GB"/>
                </a:p>
              </p:txBody>
            </p:sp>
            <p:sp>
              <p:nvSpPr>
                <p:cNvPr id="61763" name="Freeform 179"/>
                <p:cNvSpPr>
                  <a:spLocks/>
                </p:cNvSpPr>
                <p:nvPr/>
              </p:nvSpPr>
              <p:spPr bwMode="gray">
                <a:xfrm>
                  <a:off x="5002" y="2068"/>
                  <a:ext cx="56" cy="86"/>
                </a:xfrm>
                <a:custGeom>
                  <a:avLst/>
                  <a:gdLst>
                    <a:gd name="T0" fmla="*/ 0 w 53"/>
                    <a:gd name="T1" fmla="*/ 20655 h 75"/>
                    <a:gd name="T2" fmla="*/ 0 w 53"/>
                    <a:gd name="T3" fmla="*/ 20655 h 75"/>
                    <a:gd name="T4" fmla="*/ 5 w 53"/>
                    <a:gd name="T5" fmla="*/ 4584 h 75"/>
                    <a:gd name="T6" fmla="*/ 317 w 53"/>
                    <a:gd name="T7" fmla="*/ 0 h 75"/>
                    <a:gd name="T8" fmla="*/ 501 w 53"/>
                    <a:gd name="T9" fmla="*/ 12919 h 75"/>
                    <a:gd name="T10" fmla="*/ 313 w 53"/>
                    <a:gd name="T11" fmla="*/ 18383 h 75"/>
                    <a:gd name="T12" fmla="*/ 0 w 53"/>
                    <a:gd name="T13" fmla="*/ 20655 h 75"/>
                    <a:gd name="T14" fmla="*/ 0 60000 65536"/>
                    <a:gd name="T15" fmla="*/ 0 60000 65536"/>
                    <a:gd name="T16" fmla="*/ 0 60000 65536"/>
                    <a:gd name="T17" fmla="*/ 0 60000 65536"/>
                    <a:gd name="T18" fmla="*/ 0 60000 65536"/>
                    <a:gd name="T19" fmla="*/ 0 60000 65536"/>
                    <a:gd name="T20" fmla="*/ 0 60000 65536"/>
                    <a:gd name="T21" fmla="*/ 0 w 53"/>
                    <a:gd name="T22" fmla="*/ 0 h 75"/>
                    <a:gd name="T23" fmla="*/ 53 w 53"/>
                    <a:gd name="T24" fmla="*/ 75 h 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75">
                      <a:moveTo>
                        <a:pt x="0" y="75"/>
                      </a:moveTo>
                      <a:lnTo>
                        <a:pt x="0" y="75"/>
                      </a:lnTo>
                      <a:lnTo>
                        <a:pt x="5" y="17"/>
                      </a:lnTo>
                      <a:lnTo>
                        <a:pt x="34" y="0"/>
                      </a:lnTo>
                      <a:lnTo>
                        <a:pt x="53" y="47"/>
                      </a:lnTo>
                      <a:lnTo>
                        <a:pt x="33" y="67"/>
                      </a:lnTo>
                      <a:lnTo>
                        <a:pt x="0" y="75"/>
                      </a:lnTo>
                      <a:close/>
                    </a:path>
                  </a:pathLst>
                </a:custGeom>
                <a:solidFill>
                  <a:srgbClr val="DDDDDD"/>
                </a:solidFill>
                <a:ln w="3175">
                  <a:solidFill>
                    <a:schemeClr val="bg1"/>
                  </a:solidFill>
                  <a:round/>
                  <a:headEnd/>
                  <a:tailEnd/>
                </a:ln>
              </p:spPr>
              <p:txBody>
                <a:bodyPr/>
                <a:lstStyle/>
                <a:p>
                  <a:endParaRPr lang="en-GB"/>
                </a:p>
              </p:txBody>
            </p:sp>
            <p:sp>
              <p:nvSpPr>
                <p:cNvPr id="61764" name="Freeform 180"/>
                <p:cNvSpPr>
                  <a:spLocks/>
                </p:cNvSpPr>
                <p:nvPr/>
              </p:nvSpPr>
              <p:spPr bwMode="gray">
                <a:xfrm>
                  <a:off x="4576" y="2384"/>
                  <a:ext cx="116" cy="148"/>
                </a:xfrm>
                <a:custGeom>
                  <a:avLst/>
                  <a:gdLst>
                    <a:gd name="T0" fmla="*/ 0 w 110"/>
                    <a:gd name="T1" fmla="*/ 7697 h 129"/>
                    <a:gd name="T2" fmla="*/ 0 w 110"/>
                    <a:gd name="T3" fmla="*/ 7697 h 129"/>
                    <a:gd name="T4" fmla="*/ 115 w 110"/>
                    <a:gd name="T5" fmla="*/ 13112 h 129"/>
                    <a:gd name="T6" fmla="*/ 9 w 110"/>
                    <a:gd name="T7" fmla="*/ 21646 h 129"/>
                    <a:gd name="T8" fmla="*/ 425 w 110"/>
                    <a:gd name="T9" fmla="*/ 17668 h 129"/>
                    <a:gd name="T10" fmla="*/ 572 w 110"/>
                    <a:gd name="T11" fmla="*/ 21646 h 129"/>
                    <a:gd name="T12" fmla="*/ 702 w 110"/>
                    <a:gd name="T13" fmla="*/ 30611 h 129"/>
                    <a:gd name="T14" fmla="*/ 666 w 110"/>
                    <a:gd name="T15" fmla="*/ 36135 h 129"/>
                    <a:gd name="T16" fmla="*/ 965 w 110"/>
                    <a:gd name="T17" fmla="*/ 34735 h 129"/>
                    <a:gd name="T18" fmla="*/ 820 w 110"/>
                    <a:gd name="T19" fmla="*/ 23104 h 129"/>
                    <a:gd name="T20" fmla="*/ 483 w 110"/>
                    <a:gd name="T21" fmla="*/ 14334 h 129"/>
                    <a:gd name="T22" fmla="*/ 584 w 110"/>
                    <a:gd name="T23" fmla="*/ 9714 h 129"/>
                    <a:gd name="T24" fmla="*/ 394 w 110"/>
                    <a:gd name="T25" fmla="*/ 6709 h 129"/>
                    <a:gd name="T26" fmla="*/ 258 w 110"/>
                    <a:gd name="T27" fmla="*/ 0 h 129"/>
                    <a:gd name="T28" fmla="*/ 158 w 110"/>
                    <a:gd name="T29" fmla="*/ 1 h 129"/>
                    <a:gd name="T30" fmla="*/ 167 w 110"/>
                    <a:gd name="T31" fmla="*/ 5097 h 129"/>
                    <a:gd name="T32" fmla="*/ 115 w 110"/>
                    <a:gd name="T33" fmla="*/ 3713 h 129"/>
                    <a:gd name="T34" fmla="*/ 0 w 110"/>
                    <a:gd name="T35" fmla="*/ 7697 h 12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10"/>
                    <a:gd name="T55" fmla="*/ 0 h 129"/>
                    <a:gd name="T56" fmla="*/ 110 w 110"/>
                    <a:gd name="T57" fmla="*/ 129 h 12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10" h="129">
                      <a:moveTo>
                        <a:pt x="0" y="28"/>
                      </a:moveTo>
                      <a:lnTo>
                        <a:pt x="0" y="28"/>
                      </a:lnTo>
                      <a:lnTo>
                        <a:pt x="13" y="47"/>
                      </a:lnTo>
                      <a:lnTo>
                        <a:pt x="9" y="78"/>
                      </a:lnTo>
                      <a:lnTo>
                        <a:pt x="48" y="64"/>
                      </a:lnTo>
                      <a:lnTo>
                        <a:pt x="65" y="78"/>
                      </a:lnTo>
                      <a:lnTo>
                        <a:pt x="80" y="110"/>
                      </a:lnTo>
                      <a:lnTo>
                        <a:pt x="76" y="129"/>
                      </a:lnTo>
                      <a:lnTo>
                        <a:pt x="110" y="124"/>
                      </a:lnTo>
                      <a:lnTo>
                        <a:pt x="93" y="83"/>
                      </a:lnTo>
                      <a:lnTo>
                        <a:pt x="55" y="51"/>
                      </a:lnTo>
                      <a:lnTo>
                        <a:pt x="66" y="34"/>
                      </a:lnTo>
                      <a:lnTo>
                        <a:pt x="45" y="24"/>
                      </a:lnTo>
                      <a:lnTo>
                        <a:pt x="29" y="0"/>
                      </a:lnTo>
                      <a:lnTo>
                        <a:pt x="19" y="1"/>
                      </a:lnTo>
                      <a:lnTo>
                        <a:pt x="20" y="18"/>
                      </a:lnTo>
                      <a:lnTo>
                        <a:pt x="13" y="13"/>
                      </a:lnTo>
                      <a:lnTo>
                        <a:pt x="0" y="28"/>
                      </a:lnTo>
                      <a:close/>
                    </a:path>
                  </a:pathLst>
                </a:custGeom>
                <a:solidFill>
                  <a:srgbClr val="DDDDDD"/>
                </a:solidFill>
                <a:ln w="3175">
                  <a:solidFill>
                    <a:schemeClr val="bg1"/>
                  </a:solidFill>
                  <a:round/>
                  <a:headEnd/>
                  <a:tailEnd/>
                </a:ln>
              </p:spPr>
              <p:txBody>
                <a:bodyPr/>
                <a:lstStyle/>
                <a:p>
                  <a:endParaRPr lang="en-GB"/>
                </a:p>
              </p:txBody>
            </p:sp>
            <p:sp>
              <p:nvSpPr>
                <p:cNvPr id="61765" name="Freeform 181"/>
                <p:cNvSpPr>
                  <a:spLocks/>
                </p:cNvSpPr>
                <p:nvPr/>
              </p:nvSpPr>
              <p:spPr bwMode="gray">
                <a:xfrm>
                  <a:off x="4576" y="2670"/>
                  <a:ext cx="60" cy="90"/>
                </a:xfrm>
                <a:custGeom>
                  <a:avLst/>
                  <a:gdLst>
                    <a:gd name="T0" fmla="*/ 0 w 57"/>
                    <a:gd name="T1" fmla="*/ 0 h 78"/>
                    <a:gd name="T2" fmla="*/ 0 w 57"/>
                    <a:gd name="T3" fmla="*/ 0 h 78"/>
                    <a:gd name="T4" fmla="*/ 97 w 57"/>
                    <a:gd name="T5" fmla="*/ 0 h 78"/>
                    <a:gd name="T6" fmla="*/ 119 w 57"/>
                    <a:gd name="T7" fmla="*/ 4883 h 78"/>
                    <a:gd name="T8" fmla="*/ 244 w 57"/>
                    <a:gd name="T9" fmla="*/ 1794 h 78"/>
                    <a:gd name="T10" fmla="*/ 394 w 57"/>
                    <a:gd name="T11" fmla="*/ 8655 h 78"/>
                    <a:gd name="T12" fmla="*/ 460 w 57"/>
                    <a:gd name="T13" fmla="*/ 27262 h 78"/>
                    <a:gd name="T14" fmla="*/ 139 w 57"/>
                    <a:gd name="T15" fmla="*/ 19131 h 78"/>
                    <a:gd name="T16" fmla="*/ 0 w 57"/>
                    <a:gd name="T17" fmla="*/ 0 h 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7"/>
                    <a:gd name="T28" fmla="*/ 0 h 78"/>
                    <a:gd name="T29" fmla="*/ 57 w 57"/>
                    <a:gd name="T30" fmla="*/ 78 h 7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7" h="78">
                      <a:moveTo>
                        <a:pt x="0" y="0"/>
                      </a:moveTo>
                      <a:lnTo>
                        <a:pt x="0" y="0"/>
                      </a:lnTo>
                      <a:lnTo>
                        <a:pt x="11" y="0"/>
                      </a:lnTo>
                      <a:lnTo>
                        <a:pt x="15" y="14"/>
                      </a:lnTo>
                      <a:lnTo>
                        <a:pt x="29" y="5"/>
                      </a:lnTo>
                      <a:lnTo>
                        <a:pt x="48" y="24"/>
                      </a:lnTo>
                      <a:lnTo>
                        <a:pt x="57" y="78"/>
                      </a:lnTo>
                      <a:lnTo>
                        <a:pt x="18" y="54"/>
                      </a:lnTo>
                      <a:lnTo>
                        <a:pt x="0" y="0"/>
                      </a:lnTo>
                      <a:close/>
                    </a:path>
                  </a:pathLst>
                </a:custGeom>
                <a:solidFill>
                  <a:srgbClr val="DDDDDD"/>
                </a:solidFill>
                <a:ln w="3175">
                  <a:solidFill>
                    <a:schemeClr val="bg1"/>
                  </a:solidFill>
                  <a:round/>
                  <a:headEnd/>
                  <a:tailEnd/>
                </a:ln>
              </p:spPr>
              <p:txBody>
                <a:bodyPr/>
                <a:lstStyle/>
                <a:p>
                  <a:endParaRPr lang="en-GB"/>
                </a:p>
              </p:txBody>
            </p:sp>
            <p:sp>
              <p:nvSpPr>
                <p:cNvPr id="61766" name="Freeform 182"/>
                <p:cNvSpPr>
                  <a:spLocks/>
                </p:cNvSpPr>
                <p:nvPr/>
              </p:nvSpPr>
              <p:spPr bwMode="gray">
                <a:xfrm>
                  <a:off x="4729" y="2666"/>
                  <a:ext cx="160" cy="106"/>
                </a:xfrm>
                <a:custGeom>
                  <a:avLst/>
                  <a:gdLst>
                    <a:gd name="T0" fmla="*/ 0 w 149"/>
                    <a:gd name="T1" fmla="*/ 26823 h 92"/>
                    <a:gd name="T2" fmla="*/ 0 w 149"/>
                    <a:gd name="T3" fmla="*/ 26823 h 92"/>
                    <a:gd name="T4" fmla="*/ 228 w 149"/>
                    <a:gd name="T5" fmla="*/ 30743 h 92"/>
                    <a:gd name="T6" fmla="*/ 1105 w 149"/>
                    <a:gd name="T7" fmla="*/ 29021 h 92"/>
                    <a:gd name="T8" fmla="*/ 1381 w 149"/>
                    <a:gd name="T9" fmla="*/ 27015 h 92"/>
                    <a:gd name="T10" fmla="*/ 1802 w 149"/>
                    <a:gd name="T11" fmla="*/ 13141 h 92"/>
                    <a:gd name="T12" fmla="*/ 2256 w 149"/>
                    <a:gd name="T13" fmla="*/ 13304 h 92"/>
                    <a:gd name="T14" fmla="*/ 2783 w 149"/>
                    <a:gd name="T15" fmla="*/ 8637 h 92"/>
                    <a:gd name="T16" fmla="*/ 2315 w 149"/>
                    <a:gd name="T17" fmla="*/ 4735 h 92"/>
                    <a:gd name="T18" fmla="*/ 2156 w 149"/>
                    <a:gd name="T19" fmla="*/ 0 h 92"/>
                    <a:gd name="T20" fmla="*/ 1580 w 149"/>
                    <a:gd name="T21" fmla="*/ 9615 h 92"/>
                    <a:gd name="T22" fmla="*/ 1406 w 149"/>
                    <a:gd name="T23" fmla="*/ 14706 h 92"/>
                    <a:gd name="T24" fmla="*/ 1263 w 149"/>
                    <a:gd name="T25" fmla="*/ 11465 h 92"/>
                    <a:gd name="T26" fmla="*/ 916 w 149"/>
                    <a:gd name="T27" fmla="*/ 19522 h 92"/>
                    <a:gd name="T28" fmla="*/ 536 w 149"/>
                    <a:gd name="T29" fmla="*/ 20205 h 92"/>
                    <a:gd name="T30" fmla="*/ 449 w 149"/>
                    <a:gd name="T31" fmla="*/ 27015 h 92"/>
                    <a:gd name="T32" fmla="*/ 0 w 149"/>
                    <a:gd name="T33" fmla="*/ 26823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49"/>
                    <a:gd name="T52" fmla="*/ 0 h 92"/>
                    <a:gd name="T53" fmla="*/ 149 w 149"/>
                    <a:gd name="T54" fmla="*/ 92 h 9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49" h="92">
                      <a:moveTo>
                        <a:pt x="0" y="81"/>
                      </a:moveTo>
                      <a:lnTo>
                        <a:pt x="0" y="81"/>
                      </a:lnTo>
                      <a:lnTo>
                        <a:pt x="13" y="92"/>
                      </a:lnTo>
                      <a:lnTo>
                        <a:pt x="60" y="88"/>
                      </a:lnTo>
                      <a:lnTo>
                        <a:pt x="75" y="82"/>
                      </a:lnTo>
                      <a:lnTo>
                        <a:pt x="96" y="39"/>
                      </a:lnTo>
                      <a:lnTo>
                        <a:pt x="122" y="41"/>
                      </a:lnTo>
                      <a:lnTo>
                        <a:pt x="149" y="26"/>
                      </a:lnTo>
                      <a:lnTo>
                        <a:pt x="125" y="14"/>
                      </a:lnTo>
                      <a:lnTo>
                        <a:pt x="116" y="0"/>
                      </a:lnTo>
                      <a:lnTo>
                        <a:pt x="86" y="28"/>
                      </a:lnTo>
                      <a:lnTo>
                        <a:pt x="76" y="43"/>
                      </a:lnTo>
                      <a:lnTo>
                        <a:pt x="67" y="35"/>
                      </a:lnTo>
                      <a:lnTo>
                        <a:pt x="49" y="58"/>
                      </a:lnTo>
                      <a:lnTo>
                        <a:pt x="29" y="61"/>
                      </a:lnTo>
                      <a:lnTo>
                        <a:pt x="24" y="82"/>
                      </a:lnTo>
                      <a:lnTo>
                        <a:pt x="0" y="81"/>
                      </a:lnTo>
                      <a:close/>
                    </a:path>
                  </a:pathLst>
                </a:custGeom>
                <a:solidFill>
                  <a:srgbClr val="DDDDDD"/>
                </a:solidFill>
                <a:ln w="3175">
                  <a:solidFill>
                    <a:schemeClr val="bg1"/>
                  </a:solidFill>
                  <a:round/>
                  <a:headEnd/>
                  <a:tailEnd/>
                </a:ln>
              </p:spPr>
              <p:txBody>
                <a:bodyPr/>
                <a:lstStyle/>
                <a:p>
                  <a:endParaRPr lang="en-GB"/>
                </a:p>
              </p:txBody>
            </p:sp>
            <p:sp>
              <p:nvSpPr>
                <p:cNvPr id="61767" name="Freeform 183"/>
                <p:cNvSpPr>
                  <a:spLocks/>
                </p:cNvSpPr>
                <p:nvPr/>
              </p:nvSpPr>
              <p:spPr bwMode="gray">
                <a:xfrm>
                  <a:off x="4854" y="2585"/>
                  <a:ext cx="37" cy="52"/>
                </a:xfrm>
                <a:custGeom>
                  <a:avLst/>
                  <a:gdLst>
                    <a:gd name="T0" fmla="*/ 0 w 35"/>
                    <a:gd name="T1" fmla="*/ 40591 h 44"/>
                    <a:gd name="T2" fmla="*/ 0 w 35"/>
                    <a:gd name="T3" fmla="*/ 40591 h 44"/>
                    <a:gd name="T4" fmla="*/ 227 w 35"/>
                    <a:gd name="T5" fmla="*/ 21565 h 44"/>
                    <a:gd name="T6" fmla="*/ 335 w 35"/>
                    <a:gd name="T7" fmla="*/ 0 h 44"/>
                    <a:gd name="T8" fmla="*/ 0 w 35"/>
                    <a:gd name="T9" fmla="*/ 40591 h 44"/>
                    <a:gd name="T10" fmla="*/ 0 60000 65536"/>
                    <a:gd name="T11" fmla="*/ 0 60000 65536"/>
                    <a:gd name="T12" fmla="*/ 0 60000 65536"/>
                    <a:gd name="T13" fmla="*/ 0 60000 65536"/>
                    <a:gd name="T14" fmla="*/ 0 60000 65536"/>
                    <a:gd name="T15" fmla="*/ 0 w 35"/>
                    <a:gd name="T16" fmla="*/ 0 h 44"/>
                    <a:gd name="T17" fmla="*/ 35 w 35"/>
                    <a:gd name="T18" fmla="*/ 44 h 44"/>
                  </a:gdLst>
                  <a:ahLst/>
                  <a:cxnLst>
                    <a:cxn ang="T10">
                      <a:pos x="T0" y="T1"/>
                    </a:cxn>
                    <a:cxn ang="T11">
                      <a:pos x="T2" y="T3"/>
                    </a:cxn>
                    <a:cxn ang="T12">
                      <a:pos x="T4" y="T5"/>
                    </a:cxn>
                    <a:cxn ang="T13">
                      <a:pos x="T6" y="T7"/>
                    </a:cxn>
                    <a:cxn ang="T14">
                      <a:pos x="T8" y="T9"/>
                    </a:cxn>
                  </a:cxnLst>
                  <a:rect l="T15" t="T16" r="T17" b="T18"/>
                  <a:pathLst>
                    <a:path w="35" h="44">
                      <a:moveTo>
                        <a:pt x="0" y="44"/>
                      </a:moveTo>
                      <a:lnTo>
                        <a:pt x="0" y="44"/>
                      </a:lnTo>
                      <a:lnTo>
                        <a:pt x="24" y="23"/>
                      </a:lnTo>
                      <a:lnTo>
                        <a:pt x="35" y="0"/>
                      </a:lnTo>
                      <a:lnTo>
                        <a:pt x="0" y="44"/>
                      </a:lnTo>
                      <a:close/>
                    </a:path>
                  </a:pathLst>
                </a:custGeom>
                <a:solidFill>
                  <a:srgbClr val="DDDDDD"/>
                </a:solidFill>
                <a:ln w="3175">
                  <a:solidFill>
                    <a:schemeClr val="bg1"/>
                  </a:solidFill>
                  <a:round/>
                  <a:headEnd/>
                  <a:tailEnd/>
                </a:ln>
              </p:spPr>
              <p:txBody>
                <a:bodyPr/>
                <a:lstStyle/>
                <a:p>
                  <a:endParaRPr lang="en-GB"/>
                </a:p>
              </p:txBody>
            </p:sp>
            <p:sp>
              <p:nvSpPr>
                <p:cNvPr id="61768" name="Freeform 184"/>
                <p:cNvSpPr>
                  <a:spLocks/>
                </p:cNvSpPr>
                <p:nvPr/>
              </p:nvSpPr>
              <p:spPr bwMode="gray">
                <a:xfrm>
                  <a:off x="4900" y="2457"/>
                  <a:ext cx="66" cy="107"/>
                </a:xfrm>
                <a:custGeom>
                  <a:avLst/>
                  <a:gdLst>
                    <a:gd name="T0" fmla="*/ 0 w 62"/>
                    <a:gd name="T1" fmla="*/ 7357 h 94"/>
                    <a:gd name="T2" fmla="*/ 0 w 62"/>
                    <a:gd name="T3" fmla="*/ 7357 h 94"/>
                    <a:gd name="T4" fmla="*/ 143 w 62"/>
                    <a:gd name="T5" fmla="*/ 0 h 94"/>
                    <a:gd name="T6" fmla="*/ 438 w 62"/>
                    <a:gd name="T7" fmla="*/ 1 h 94"/>
                    <a:gd name="T8" fmla="*/ 506 w 62"/>
                    <a:gd name="T9" fmla="*/ 4833 h 94"/>
                    <a:gd name="T10" fmla="*/ 283 w 62"/>
                    <a:gd name="T11" fmla="*/ 10199 h 94"/>
                    <a:gd name="T12" fmla="*/ 327 w 62"/>
                    <a:gd name="T13" fmla="*/ 13118 h 94"/>
                    <a:gd name="T14" fmla="*/ 777 w 62"/>
                    <a:gd name="T15" fmla="*/ 14932 h 94"/>
                    <a:gd name="T16" fmla="*/ 808 w 62"/>
                    <a:gd name="T17" fmla="*/ 19094 h 94"/>
                    <a:gd name="T18" fmla="*/ 534 w 62"/>
                    <a:gd name="T19" fmla="*/ 14932 h 94"/>
                    <a:gd name="T20" fmla="*/ 534 w 62"/>
                    <a:gd name="T21" fmla="*/ 16997 h 94"/>
                    <a:gd name="T22" fmla="*/ 143 w 62"/>
                    <a:gd name="T23" fmla="*/ 14932 h 94"/>
                    <a:gd name="T24" fmla="*/ 0 w 62"/>
                    <a:gd name="T25" fmla="*/ 7357 h 9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2"/>
                    <a:gd name="T40" fmla="*/ 0 h 94"/>
                    <a:gd name="T41" fmla="*/ 62 w 62"/>
                    <a:gd name="T42" fmla="*/ 94 h 9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2" h="94">
                      <a:moveTo>
                        <a:pt x="0" y="36"/>
                      </a:moveTo>
                      <a:lnTo>
                        <a:pt x="0" y="36"/>
                      </a:lnTo>
                      <a:lnTo>
                        <a:pt x="11" y="0"/>
                      </a:lnTo>
                      <a:lnTo>
                        <a:pt x="34" y="1"/>
                      </a:lnTo>
                      <a:lnTo>
                        <a:pt x="39" y="24"/>
                      </a:lnTo>
                      <a:lnTo>
                        <a:pt x="22" y="51"/>
                      </a:lnTo>
                      <a:lnTo>
                        <a:pt x="25" y="65"/>
                      </a:lnTo>
                      <a:lnTo>
                        <a:pt x="60" y="74"/>
                      </a:lnTo>
                      <a:lnTo>
                        <a:pt x="62" y="94"/>
                      </a:lnTo>
                      <a:lnTo>
                        <a:pt x="41" y="74"/>
                      </a:lnTo>
                      <a:lnTo>
                        <a:pt x="41" y="84"/>
                      </a:lnTo>
                      <a:lnTo>
                        <a:pt x="11" y="74"/>
                      </a:lnTo>
                      <a:lnTo>
                        <a:pt x="0" y="36"/>
                      </a:lnTo>
                      <a:close/>
                    </a:path>
                  </a:pathLst>
                </a:custGeom>
                <a:solidFill>
                  <a:srgbClr val="DDDDDD"/>
                </a:solidFill>
                <a:ln w="3175">
                  <a:solidFill>
                    <a:schemeClr val="bg1"/>
                  </a:solidFill>
                  <a:round/>
                  <a:headEnd/>
                  <a:tailEnd/>
                </a:ln>
              </p:spPr>
              <p:txBody>
                <a:bodyPr/>
                <a:lstStyle/>
                <a:p>
                  <a:endParaRPr lang="en-GB"/>
                </a:p>
              </p:txBody>
            </p:sp>
            <p:sp>
              <p:nvSpPr>
                <p:cNvPr id="61769" name="Freeform 185"/>
                <p:cNvSpPr>
                  <a:spLocks/>
                </p:cNvSpPr>
                <p:nvPr/>
              </p:nvSpPr>
              <p:spPr bwMode="gray">
                <a:xfrm>
                  <a:off x="4904" y="2549"/>
                  <a:ext cx="19" cy="20"/>
                </a:xfrm>
                <a:custGeom>
                  <a:avLst/>
                  <a:gdLst>
                    <a:gd name="T0" fmla="*/ 0 w 18"/>
                    <a:gd name="T1" fmla="*/ 0 h 17"/>
                    <a:gd name="T2" fmla="*/ 0 w 18"/>
                    <a:gd name="T3" fmla="*/ 0 h 17"/>
                    <a:gd name="T4" fmla="*/ 94 w 18"/>
                    <a:gd name="T5" fmla="*/ 0 h 17"/>
                    <a:gd name="T6" fmla="*/ 155 w 18"/>
                    <a:gd name="T7" fmla="*/ 2719 h 17"/>
                    <a:gd name="T8" fmla="*/ 116 w 18"/>
                    <a:gd name="T9" fmla="*/ 13581 h 17"/>
                    <a:gd name="T10" fmla="*/ 0 w 18"/>
                    <a:gd name="T11" fmla="*/ 0 h 17"/>
                    <a:gd name="T12" fmla="*/ 0 60000 65536"/>
                    <a:gd name="T13" fmla="*/ 0 60000 65536"/>
                    <a:gd name="T14" fmla="*/ 0 60000 65536"/>
                    <a:gd name="T15" fmla="*/ 0 60000 65536"/>
                    <a:gd name="T16" fmla="*/ 0 60000 65536"/>
                    <a:gd name="T17" fmla="*/ 0 60000 65536"/>
                    <a:gd name="T18" fmla="*/ 0 w 18"/>
                    <a:gd name="T19" fmla="*/ 0 h 17"/>
                    <a:gd name="T20" fmla="*/ 18 w 18"/>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8" h="17">
                      <a:moveTo>
                        <a:pt x="0" y="0"/>
                      </a:moveTo>
                      <a:lnTo>
                        <a:pt x="0" y="0"/>
                      </a:lnTo>
                      <a:lnTo>
                        <a:pt x="9" y="0"/>
                      </a:lnTo>
                      <a:lnTo>
                        <a:pt x="18" y="3"/>
                      </a:lnTo>
                      <a:lnTo>
                        <a:pt x="13" y="17"/>
                      </a:lnTo>
                      <a:lnTo>
                        <a:pt x="0" y="0"/>
                      </a:lnTo>
                      <a:close/>
                    </a:path>
                  </a:pathLst>
                </a:custGeom>
                <a:solidFill>
                  <a:srgbClr val="DDDDDD"/>
                </a:solidFill>
                <a:ln w="3175">
                  <a:solidFill>
                    <a:schemeClr val="bg1"/>
                  </a:solidFill>
                  <a:round/>
                  <a:headEnd/>
                  <a:tailEnd/>
                </a:ln>
              </p:spPr>
              <p:txBody>
                <a:bodyPr/>
                <a:lstStyle/>
                <a:p>
                  <a:endParaRPr lang="en-GB"/>
                </a:p>
              </p:txBody>
            </p:sp>
            <p:sp>
              <p:nvSpPr>
                <p:cNvPr id="61770" name="Freeform 186"/>
                <p:cNvSpPr>
                  <a:spLocks/>
                </p:cNvSpPr>
                <p:nvPr/>
              </p:nvSpPr>
              <p:spPr bwMode="gray">
                <a:xfrm>
                  <a:off x="4931" y="2576"/>
                  <a:ext cx="18" cy="28"/>
                </a:xfrm>
                <a:custGeom>
                  <a:avLst/>
                  <a:gdLst>
                    <a:gd name="T0" fmla="*/ 0 w 17"/>
                    <a:gd name="T1" fmla="*/ 0 h 25"/>
                    <a:gd name="T2" fmla="*/ 0 w 17"/>
                    <a:gd name="T3" fmla="*/ 0 h 25"/>
                    <a:gd name="T4" fmla="*/ 2 w 17"/>
                    <a:gd name="T5" fmla="*/ 2584 h 25"/>
                    <a:gd name="T6" fmla="*/ 164 w 17"/>
                    <a:gd name="T7" fmla="*/ 1426 h 25"/>
                    <a:gd name="T8" fmla="*/ 0 w 17"/>
                    <a:gd name="T9" fmla="*/ 0 h 25"/>
                    <a:gd name="T10" fmla="*/ 0 60000 65536"/>
                    <a:gd name="T11" fmla="*/ 0 60000 65536"/>
                    <a:gd name="T12" fmla="*/ 0 60000 65536"/>
                    <a:gd name="T13" fmla="*/ 0 60000 65536"/>
                    <a:gd name="T14" fmla="*/ 0 60000 65536"/>
                    <a:gd name="T15" fmla="*/ 0 w 17"/>
                    <a:gd name="T16" fmla="*/ 0 h 25"/>
                    <a:gd name="T17" fmla="*/ 17 w 17"/>
                    <a:gd name="T18" fmla="*/ 25 h 25"/>
                  </a:gdLst>
                  <a:ahLst/>
                  <a:cxnLst>
                    <a:cxn ang="T10">
                      <a:pos x="T0" y="T1"/>
                    </a:cxn>
                    <a:cxn ang="T11">
                      <a:pos x="T2" y="T3"/>
                    </a:cxn>
                    <a:cxn ang="T12">
                      <a:pos x="T4" y="T5"/>
                    </a:cxn>
                    <a:cxn ang="T13">
                      <a:pos x="T6" y="T7"/>
                    </a:cxn>
                    <a:cxn ang="T14">
                      <a:pos x="T8" y="T9"/>
                    </a:cxn>
                  </a:cxnLst>
                  <a:rect l="T15" t="T16" r="T17" b="T18"/>
                  <a:pathLst>
                    <a:path w="17" h="25">
                      <a:moveTo>
                        <a:pt x="0" y="0"/>
                      </a:moveTo>
                      <a:lnTo>
                        <a:pt x="0" y="0"/>
                      </a:lnTo>
                      <a:lnTo>
                        <a:pt x="2" y="25"/>
                      </a:lnTo>
                      <a:lnTo>
                        <a:pt x="17" y="13"/>
                      </a:lnTo>
                      <a:lnTo>
                        <a:pt x="0" y="0"/>
                      </a:lnTo>
                      <a:close/>
                    </a:path>
                  </a:pathLst>
                </a:custGeom>
                <a:solidFill>
                  <a:srgbClr val="DDDDDD"/>
                </a:solidFill>
                <a:ln w="3175">
                  <a:solidFill>
                    <a:schemeClr val="bg1"/>
                  </a:solidFill>
                  <a:round/>
                  <a:headEnd/>
                  <a:tailEnd/>
                </a:ln>
              </p:spPr>
              <p:txBody>
                <a:bodyPr/>
                <a:lstStyle/>
                <a:p>
                  <a:endParaRPr lang="en-GB"/>
                </a:p>
              </p:txBody>
            </p:sp>
            <p:sp>
              <p:nvSpPr>
                <p:cNvPr id="61771" name="Freeform 187"/>
                <p:cNvSpPr>
                  <a:spLocks/>
                </p:cNvSpPr>
                <p:nvPr/>
              </p:nvSpPr>
              <p:spPr bwMode="gray">
                <a:xfrm>
                  <a:off x="4934" y="2615"/>
                  <a:ext cx="71" cy="73"/>
                </a:xfrm>
                <a:custGeom>
                  <a:avLst/>
                  <a:gdLst>
                    <a:gd name="T0" fmla="*/ 0 w 68"/>
                    <a:gd name="T1" fmla="*/ 9878 h 64"/>
                    <a:gd name="T2" fmla="*/ 0 w 68"/>
                    <a:gd name="T3" fmla="*/ 9878 h 64"/>
                    <a:gd name="T4" fmla="*/ 90 w 68"/>
                    <a:gd name="T5" fmla="*/ 4513 h 64"/>
                    <a:gd name="T6" fmla="*/ 179 w 68"/>
                    <a:gd name="T7" fmla="*/ 5549 h 64"/>
                    <a:gd name="T8" fmla="*/ 328 w 68"/>
                    <a:gd name="T9" fmla="*/ 0 h 64"/>
                    <a:gd name="T10" fmla="*/ 395 w 68"/>
                    <a:gd name="T11" fmla="*/ 3278 h 64"/>
                    <a:gd name="T12" fmla="*/ 387 w 68"/>
                    <a:gd name="T13" fmla="*/ 11337 h 64"/>
                    <a:gd name="T14" fmla="*/ 347 w 68"/>
                    <a:gd name="T15" fmla="*/ 8210 h 64"/>
                    <a:gd name="T16" fmla="*/ 312 w 68"/>
                    <a:gd name="T17" fmla="*/ 13938 h 64"/>
                    <a:gd name="T18" fmla="*/ 213 w 68"/>
                    <a:gd name="T19" fmla="*/ 12220 h 64"/>
                    <a:gd name="T20" fmla="*/ 144 w 68"/>
                    <a:gd name="T21" fmla="*/ 6311 h 64"/>
                    <a:gd name="T22" fmla="*/ 0 w 68"/>
                    <a:gd name="T23" fmla="*/ 9878 h 6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8"/>
                    <a:gd name="T37" fmla="*/ 0 h 64"/>
                    <a:gd name="T38" fmla="*/ 68 w 68"/>
                    <a:gd name="T39" fmla="*/ 64 h 6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8" h="64">
                      <a:moveTo>
                        <a:pt x="0" y="45"/>
                      </a:moveTo>
                      <a:lnTo>
                        <a:pt x="0" y="45"/>
                      </a:lnTo>
                      <a:lnTo>
                        <a:pt x="15" y="21"/>
                      </a:lnTo>
                      <a:lnTo>
                        <a:pt x="31" y="25"/>
                      </a:lnTo>
                      <a:lnTo>
                        <a:pt x="56" y="0"/>
                      </a:lnTo>
                      <a:lnTo>
                        <a:pt x="68" y="15"/>
                      </a:lnTo>
                      <a:lnTo>
                        <a:pt x="66" y="52"/>
                      </a:lnTo>
                      <a:lnTo>
                        <a:pt x="59" y="37"/>
                      </a:lnTo>
                      <a:lnTo>
                        <a:pt x="53" y="64"/>
                      </a:lnTo>
                      <a:lnTo>
                        <a:pt x="36" y="56"/>
                      </a:lnTo>
                      <a:lnTo>
                        <a:pt x="26" y="28"/>
                      </a:lnTo>
                      <a:lnTo>
                        <a:pt x="0" y="45"/>
                      </a:lnTo>
                      <a:close/>
                    </a:path>
                  </a:pathLst>
                </a:custGeom>
                <a:solidFill>
                  <a:srgbClr val="DDDDDD"/>
                </a:solidFill>
                <a:ln w="3175">
                  <a:solidFill>
                    <a:schemeClr val="bg1"/>
                  </a:solidFill>
                  <a:round/>
                  <a:headEnd/>
                  <a:tailEnd/>
                </a:ln>
              </p:spPr>
              <p:txBody>
                <a:bodyPr/>
                <a:lstStyle/>
                <a:p>
                  <a:endParaRPr lang="en-GB"/>
                </a:p>
              </p:txBody>
            </p:sp>
            <p:sp>
              <p:nvSpPr>
                <p:cNvPr id="61772" name="Freeform 188"/>
                <p:cNvSpPr>
                  <a:spLocks/>
                </p:cNvSpPr>
                <p:nvPr/>
              </p:nvSpPr>
              <p:spPr bwMode="gray">
                <a:xfrm>
                  <a:off x="4940" y="2596"/>
                  <a:ext cx="18" cy="30"/>
                </a:xfrm>
                <a:custGeom>
                  <a:avLst/>
                  <a:gdLst>
                    <a:gd name="T0" fmla="*/ 0 w 16"/>
                    <a:gd name="T1" fmla="*/ 5634 h 26"/>
                    <a:gd name="T2" fmla="*/ 0 w 16"/>
                    <a:gd name="T3" fmla="*/ 5634 h 26"/>
                    <a:gd name="T4" fmla="*/ 579 w 16"/>
                    <a:gd name="T5" fmla="*/ 4232 h 26"/>
                    <a:gd name="T6" fmla="*/ 1917 w 16"/>
                    <a:gd name="T7" fmla="*/ 0 h 26"/>
                    <a:gd name="T8" fmla="*/ 1172 w 16"/>
                    <a:gd name="T9" fmla="*/ 9054 h 26"/>
                    <a:gd name="T10" fmla="*/ 0 w 16"/>
                    <a:gd name="T11" fmla="*/ 5634 h 26"/>
                    <a:gd name="T12" fmla="*/ 0 60000 65536"/>
                    <a:gd name="T13" fmla="*/ 0 60000 65536"/>
                    <a:gd name="T14" fmla="*/ 0 60000 65536"/>
                    <a:gd name="T15" fmla="*/ 0 60000 65536"/>
                    <a:gd name="T16" fmla="*/ 0 60000 65536"/>
                    <a:gd name="T17" fmla="*/ 0 60000 65536"/>
                    <a:gd name="T18" fmla="*/ 0 w 16"/>
                    <a:gd name="T19" fmla="*/ 0 h 26"/>
                    <a:gd name="T20" fmla="*/ 16 w 1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16" h="26">
                      <a:moveTo>
                        <a:pt x="0" y="16"/>
                      </a:moveTo>
                      <a:lnTo>
                        <a:pt x="0" y="16"/>
                      </a:lnTo>
                      <a:lnTo>
                        <a:pt x="4" y="12"/>
                      </a:lnTo>
                      <a:lnTo>
                        <a:pt x="16" y="0"/>
                      </a:lnTo>
                      <a:lnTo>
                        <a:pt x="10" y="26"/>
                      </a:lnTo>
                      <a:lnTo>
                        <a:pt x="0" y="16"/>
                      </a:lnTo>
                      <a:close/>
                    </a:path>
                  </a:pathLst>
                </a:custGeom>
                <a:solidFill>
                  <a:srgbClr val="DDDDDD"/>
                </a:solidFill>
                <a:ln w="3175">
                  <a:solidFill>
                    <a:schemeClr val="bg1"/>
                  </a:solidFill>
                  <a:round/>
                  <a:headEnd/>
                  <a:tailEnd/>
                </a:ln>
              </p:spPr>
              <p:txBody>
                <a:bodyPr/>
                <a:lstStyle/>
                <a:p>
                  <a:endParaRPr lang="en-GB"/>
                </a:p>
              </p:txBody>
            </p:sp>
            <p:sp>
              <p:nvSpPr>
                <p:cNvPr id="61773" name="Freeform 189"/>
                <p:cNvSpPr>
                  <a:spLocks/>
                </p:cNvSpPr>
                <p:nvPr/>
              </p:nvSpPr>
              <p:spPr bwMode="gray">
                <a:xfrm>
                  <a:off x="4531" y="2416"/>
                  <a:ext cx="130" cy="271"/>
                </a:xfrm>
                <a:custGeom>
                  <a:avLst/>
                  <a:gdLst>
                    <a:gd name="T0" fmla="*/ 0 w 123"/>
                    <a:gd name="T1" fmla="*/ 11349 h 236"/>
                    <a:gd name="T2" fmla="*/ 0 w 123"/>
                    <a:gd name="T3" fmla="*/ 11349 h 236"/>
                    <a:gd name="T4" fmla="*/ 104 w 123"/>
                    <a:gd name="T5" fmla="*/ 5684 h 236"/>
                    <a:gd name="T6" fmla="*/ 414 w 123"/>
                    <a:gd name="T7" fmla="*/ 0 h 236"/>
                    <a:gd name="T8" fmla="*/ 543 w 123"/>
                    <a:gd name="T9" fmla="*/ 5684 h 236"/>
                    <a:gd name="T10" fmla="*/ 496 w 123"/>
                    <a:gd name="T11" fmla="*/ 14378 h 236"/>
                    <a:gd name="T12" fmla="*/ 871 w 123"/>
                    <a:gd name="T13" fmla="*/ 10339 h 236"/>
                    <a:gd name="T14" fmla="*/ 1052 w 123"/>
                    <a:gd name="T15" fmla="*/ 14378 h 236"/>
                    <a:gd name="T16" fmla="*/ 1185 w 123"/>
                    <a:gd name="T17" fmla="*/ 23704 h 236"/>
                    <a:gd name="T18" fmla="*/ 1149 w 123"/>
                    <a:gd name="T19" fmla="*/ 29268 h 236"/>
                    <a:gd name="T20" fmla="*/ 851 w 123"/>
                    <a:gd name="T21" fmla="*/ 29084 h 236"/>
                    <a:gd name="T22" fmla="*/ 759 w 123"/>
                    <a:gd name="T23" fmla="*/ 31504 h 236"/>
                    <a:gd name="T24" fmla="*/ 805 w 123"/>
                    <a:gd name="T25" fmla="*/ 41347 h 236"/>
                    <a:gd name="T26" fmla="*/ 414 w 123"/>
                    <a:gd name="T27" fmla="*/ 32597 h 236"/>
                    <a:gd name="T28" fmla="*/ 252 w 123"/>
                    <a:gd name="T29" fmla="*/ 47479 h 236"/>
                    <a:gd name="T30" fmla="*/ 438 w 123"/>
                    <a:gd name="T31" fmla="*/ 60930 h 236"/>
                    <a:gd name="T32" fmla="*/ 691 w 123"/>
                    <a:gd name="T33" fmla="*/ 65820 h 236"/>
                    <a:gd name="T34" fmla="*/ 554 w 123"/>
                    <a:gd name="T35" fmla="*/ 68331 h 236"/>
                    <a:gd name="T36" fmla="*/ 517 w 123"/>
                    <a:gd name="T37" fmla="*/ 64391 h 236"/>
                    <a:gd name="T38" fmla="*/ 414 w 123"/>
                    <a:gd name="T39" fmla="*/ 64391 h 236"/>
                    <a:gd name="T40" fmla="*/ 116 w 123"/>
                    <a:gd name="T41" fmla="*/ 57064 h 236"/>
                    <a:gd name="T42" fmla="*/ 162 w 123"/>
                    <a:gd name="T43" fmla="*/ 48578 h 236"/>
                    <a:gd name="T44" fmla="*/ 314 w 123"/>
                    <a:gd name="T45" fmla="*/ 40240 h 236"/>
                    <a:gd name="T46" fmla="*/ 116 w 123"/>
                    <a:gd name="T47" fmla="*/ 27037 h 236"/>
                    <a:gd name="T48" fmla="*/ 171 w 123"/>
                    <a:gd name="T49" fmla="*/ 21189 h 236"/>
                    <a:gd name="T50" fmla="*/ 0 w 123"/>
                    <a:gd name="T51" fmla="*/ 11349 h 2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23"/>
                    <a:gd name="T79" fmla="*/ 0 h 236"/>
                    <a:gd name="T80" fmla="*/ 123 w 123"/>
                    <a:gd name="T81" fmla="*/ 236 h 2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23" h="236">
                      <a:moveTo>
                        <a:pt x="0" y="38"/>
                      </a:moveTo>
                      <a:lnTo>
                        <a:pt x="0" y="38"/>
                      </a:lnTo>
                      <a:lnTo>
                        <a:pt x="10" y="19"/>
                      </a:lnTo>
                      <a:lnTo>
                        <a:pt x="43" y="0"/>
                      </a:lnTo>
                      <a:lnTo>
                        <a:pt x="56" y="19"/>
                      </a:lnTo>
                      <a:lnTo>
                        <a:pt x="52" y="50"/>
                      </a:lnTo>
                      <a:lnTo>
                        <a:pt x="91" y="36"/>
                      </a:lnTo>
                      <a:lnTo>
                        <a:pt x="108" y="50"/>
                      </a:lnTo>
                      <a:lnTo>
                        <a:pt x="123" y="82"/>
                      </a:lnTo>
                      <a:lnTo>
                        <a:pt x="119" y="101"/>
                      </a:lnTo>
                      <a:lnTo>
                        <a:pt x="88" y="100"/>
                      </a:lnTo>
                      <a:lnTo>
                        <a:pt x="78" y="109"/>
                      </a:lnTo>
                      <a:lnTo>
                        <a:pt x="83" y="143"/>
                      </a:lnTo>
                      <a:lnTo>
                        <a:pt x="43" y="113"/>
                      </a:lnTo>
                      <a:lnTo>
                        <a:pt x="26" y="164"/>
                      </a:lnTo>
                      <a:lnTo>
                        <a:pt x="45" y="211"/>
                      </a:lnTo>
                      <a:lnTo>
                        <a:pt x="72" y="227"/>
                      </a:lnTo>
                      <a:lnTo>
                        <a:pt x="58" y="236"/>
                      </a:lnTo>
                      <a:lnTo>
                        <a:pt x="54" y="222"/>
                      </a:lnTo>
                      <a:lnTo>
                        <a:pt x="43" y="222"/>
                      </a:lnTo>
                      <a:lnTo>
                        <a:pt x="12" y="197"/>
                      </a:lnTo>
                      <a:lnTo>
                        <a:pt x="18" y="167"/>
                      </a:lnTo>
                      <a:lnTo>
                        <a:pt x="33" y="139"/>
                      </a:lnTo>
                      <a:lnTo>
                        <a:pt x="12" y="93"/>
                      </a:lnTo>
                      <a:lnTo>
                        <a:pt x="19" y="73"/>
                      </a:lnTo>
                      <a:lnTo>
                        <a:pt x="0" y="38"/>
                      </a:lnTo>
                      <a:close/>
                    </a:path>
                  </a:pathLst>
                </a:custGeom>
                <a:solidFill>
                  <a:srgbClr val="DDDDDD"/>
                </a:solidFill>
                <a:ln w="3175">
                  <a:solidFill>
                    <a:schemeClr val="bg1"/>
                  </a:solidFill>
                  <a:round/>
                  <a:headEnd/>
                  <a:tailEnd/>
                </a:ln>
              </p:spPr>
              <p:txBody>
                <a:bodyPr/>
                <a:lstStyle/>
                <a:p>
                  <a:endParaRPr lang="en-GB"/>
                </a:p>
              </p:txBody>
            </p:sp>
            <p:sp>
              <p:nvSpPr>
                <p:cNvPr id="61774" name="Freeform 190"/>
                <p:cNvSpPr>
                  <a:spLocks/>
                </p:cNvSpPr>
                <p:nvPr/>
              </p:nvSpPr>
              <p:spPr bwMode="gray">
                <a:xfrm>
                  <a:off x="4606" y="2370"/>
                  <a:ext cx="115" cy="266"/>
                </a:xfrm>
                <a:custGeom>
                  <a:avLst/>
                  <a:gdLst>
                    <a:gd name="T0" fmla="*/ 0 w 107"/>
                    <a:gd name="T1" fmla="*/ 3957 h 231"/>
                    <a:gd name="T2" fmla="*/ 0 w 107"/>
                    <a:gd name="T3" fmla="*/ 3957 h 231"/>
                    <a:gd name="T4" fmla="*/ 285 w 107"/>
                    <a:gd name="T5" fmla="*/ 11359 h 231"/>
                    <a:gd name="T6" fmla="*/ 717 w 107"/>
                    <a:gd name="T7" fmla="*/ 15019 h 231"/>
                    <a:gd name="T8" fmla="*/ 501 w 107"/>
                    <a:gd name="T9" fmla="*/ 20874 h 231"/>
                    <a:gd name="T10" fmla="*/ 1227 w 107"/>
                    <a:gd name="T11" fmla="*/ 30771 h 231"/>
                    <a:gd name="T12" fmla="*/ 1587 w 107"/>
                    <a:gd name="T13" fmla="*/ 44258 h 231"/>
                    <a:gd name="T14" fmla="*/ 1589 w 107"/>
                    <a:gd name="T15" fmla="*/ 56040 h 231"/>
                    <a:gd name="T16" fmla="*/ 689 w 107"/>
                    <a:gd name="T17" fmla="*/ 65878 h 231"/>
                    <a:gd name="T18" fmla="*/ 840 w 107"/>
                    <a:gd name="T19" fmla="*/ 74911 h 231"/>
                    <a:gd name="T20" fmla="*/ 1122 w 107"/>
                    <a:gd name="T21" fmla="*/ 68694 h 231"/>
                    <a:gd name="T22" fmla="*/ 1291 w 107"/>
                    <a:gd name="T23" fmla="*/ 70275 h 231"/>
                    <a:gd name="T24" fmla="*/ 1374 w 107"/>
                    <a:gd name="T25" fmla="*/ 66427 h 231"/>
                    <a:gd name="T26" fmla="*/ 2053 w 107"/>
                    <a:gd name="T27" fmla="*/ 59655 h 231"/>
                    <a:gd name="T28" fmla="*/ 1973 w 107"/>
                    <a:gd name="T29" fmla="*/ 40479 h 231"/>
                    <a:gd name="T30" fmla="*/ 989 w 107"/>
                    <a:gd name="T31" fmla="*/ 22998 h 231"/>
                    <a:gd name="T32" fmla="*/ 1117 w 107"/>
                    <a:gd name="T33" fmla="*/ 17295 h 231"/>
                    <a:gd name="T34" fmla="*/ 1708 w 107"/>
                    <a:gd name="T35" fmla="*/ 8566 h 231"/>
                    <a:gd name="T36" fmla="*/ 903 w 107"/>
                    <a:gd name="T37" fmla="*/ 0 h 231"/>
                    <a:gd name="T38" fmla="*/ 0 w 107"/>
                    <a:gd name="T39" fmla="*/ 3957 h 23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7"/>
                    <a:gd name="T61" fmla="*/ 0 h 231"/>
                    <a:gd name="T62" fmla="*/ 107 w 107"/>
                    <a:gd name="T63" fmla="*/ 231 h 23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7" h="231">
                      <a:moveTo>
                        <a:pt x="0" y="12"/>
                      </a:moveTo>
                      <a:lnTo>
                        <a:pt x="0" y="12"/>
                      </a:lnTo>
                      <a:lnTo>
                        <a:pt x="16" y="36"/>
                      </a:lnTo>
                      <a:lnTo>
                        <a:pt x="37" y="46"/>
                      </a:lnTo>
                      <a:lnTo>
                        <a:pt x="26" y="63"/>
                      </a:lnTo>
                      <a:lnTo>
                        <a:pt x="64" y="95"/>
                      </a:lnTo>
                      <a:lnTo>
                        <a:pt x="81" y="136"/>
                      </a:lnTo>
                      <a:lnTo>
                        <a:pt x="82" y="172"/>
                      </a:lnTo>
                      <a:lnTo>
                        <a:pt x="36" y="202"/>
                      </a:lnTo>
                      <a:lnTo>
                        <a:pt x="44" y="231"/>
                      </a:lnTo>
                      <a:lnTo>
                        <a:pt x="59" y="211"/>
                      </a:lnTo>
                      <a:lnTo>
                        <a:pt x="67" y="216"/>
                      </a:lnTo>
                      <a:lnTo>
                        <a:pt x="70" y="204"/>
                      </a:lnTo>
                      <a:lnTo>
                        <a:pt x="107" y="183"/>
                      </a:lnTo>
                      <a:lnTo>
                        <a:pt x="102" y="125"/>
                      </a:lnTo>
                      <a:lnTo>
                        <a:pt x="52" y="71"/>
                      </a:lnTo>
                      <a:lnTo>
                        <a:pt x="58" y="53"/>
                      </a:lnTo>
                      <a:lnTo>
                        <a:pt x="88" y="27"/>
                      </a:lnTo>
                      <a:lnTo>
                        <a:pt x="47" y="0"/>
                      </a:lnTo>
                      <a:lnTo>
                        <a:pt x="0" y="12"/>
                      </a:lnTo>
                      <a:close/>
                    </a:path>
                  </a:pathLst>
                </a:custGeom>
                <a:solidFill>
                  <a:srgbClr val="DDDDDD"/>
                </a:solidFill>
                <a:ln w="3175">
                  <a:solidFill>
                    <a:schemeClr val="bg1"/>
                  </a:solidFill>
                  <a:round/>
                  <a:headEnd/>
                  <a:tailEnd/>
                </a:ln>
              </p:spPr>
              <p:txBody>
                <a:bodyPr/>
                <a:lstStyle/>
                <a:p>
                  <a:endParaRPr lang="en-GB"/>
                </a:p>
              </p:txBody>
            </p:sp>
          </p:grpSp>
          <p:sp>
            <p:nvSpPr>
              <p:cNvPr id="61673" name="Freeform 191"/>
              <p:cNvSpPr>
                <a:spLocks/>
              </p:cNvSpPr>
              <p:nvPr/>
            </p:nvSpPr>
            <p:spPr bwMode="gray">
              <a:xfrm>
                <a:off x="3370" y="2509"/>
                <a:ext cx="147" cy="114"/>
              </a:xfrm>
              <a:custGeom>
                <a:avLst/>
                <a:gdLst>
                  <a:gd name="T0" fmla="*/ 0 w 150"/>
                  <a:gd name="T1" fmla="*/ 2147483646 h 100"/>
                  <a:gd name="T2" fmla="*/ 0 w 150"/>
                  <a:gd name="T3" fmla="*/ 2147483646 h 100"/>
                  <a:gd name="T4" fmla="*/ 1058857626 w 150"/>
                  <a:gd name="T5" fmla="*/ 2147483646 h 100"/>
                  <a:gd name="T6" fmla="*/ 1058857626 w 150"/>
                  <a:gd name="T7" fmla="*/ 2147483646 h 100"/>
                  <a:gd name="T8" fmla="*/ 1058857626 w 150"/>
                  <a:gd name="T9" fmla="*/ 2147483646 h 100"/>
                  <a:gd name="T10" fmla="*/ 1058857626 w 150"/>
                  <a:gd name="T11" fmla="*/ 2147483646 h 100"/>
                  <a:gd name="T12" fmla="*/ 1058857626 w 150"/>
                  <a:gd name="T13" fmla="*/ 0 h 100"/>
                  <a:gd name="T14" fmla="*/ 1058857626 w 150"/>
                  <a:gd name="T15" fmla="*/ 2147483646 h 100"/>
                  <a:gd name="T16" fmla="*/ 1058857626 w 150"/>
                  <a:gd name="T17" fmla="*/ 2147483646 h 100"/>
                  <a:gd name="T18" fmla="*/ 1058857626 w 150"/>
                  <a:gd name="T19" fmla="*/ 2147483646 h 100"/>
                  <a:gd name="T20" fmla="*/ 0 w 150"/>
                  <a:gd name="T21" fmla="*/ 2147483646 h 1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0"/>
                  <a:gd name="T34" fmla="*/ 0 h 100"/>
                  <a:gd name="T35" fmla="*/ 150 w 150"/>
                  <a:gd name="T36" fmla="*/ 100 h 10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0" h="100">
                    <a:moveTo>
                      <a:pt x="0" y="100"/>
                    </a:moveTo>
                    <a:lnTo>
                      <a:pt x="0" y="100"/>
                    </a:lnTo>
                    <a:lnTo>
                      <a:pt x="40" y="78"/>
                    </a:lnTo>
                    <a:lnTo>
                      <a:pt x="33" y="67"/>
                    </a:lnTo>
                    <a:lnTo>
                      <a:pt x="45" y="55"/>
                    </a:lnTo>
                    <a:lnTo>
                      <a:pt x="83" y="11"/>
                    </a:lnTo>
                    <a:lnTo>
                      <a:pt x="134" y="0"/>
                    </a:lnTo>
                    <a:lnTo>
                      <a:pt x="150" y="40"/>
                    </a:lnTo>
                    <a:lnTo>
                      <a:pt x="137" y="55"/>
                    </a:lnTo>
                    <a:lnTo>
                      <a:pt x="80" y="81"/>
                    </a:lnTo>
                    <a:lnTo>
                      <a:pt x="0" y="100"/>
                    </a:lnTo>
                    <a:close/>
                  </a:path>
                </a:pathLst>
              </a:custGeom>
              <a:solidFill>
                <a:srgbClr val="DDDDDD"/>
              </a:solidFill>
              <a:ln w="3175">
                <a:solidFill>
                  <a:schemeClr val="bg1"/>
                </a:solidFill>
                <a:round/>
                <a:headEnd/>
                <a:tailEnd/>
              </a:ln>
            </p:spPr>
            <p:txBody>
              <a:bodyPr/>
              <a:lstStyle/>
              <a:p>
                <a:endParaRPr lang="en-GB"/>
              </a:p>
            </p:txBody>
          </p:sp>
          <p:sp>
            <p:nvSpPr>
              <p:cNvPr id="61674" name="Freeform 192"/>
              <p:cNvSpPr>
                <a:spLocks/>
              </p:cNvSpPr>
              <p:nvPr/>
            </p:nvSpPr>
            <p:spPr bwMode="gray">
              <a:xfrm>
                <a:off x="3357" y="2542"/>
                <a:ext cx="57" cy="81"/>
              </a:xfrm>
              <a:custGeom>
                <a:avLst/>
                <a:gdLst>
                  <a:gd name="T0" fmla="*/ 0 w 58"/>
                  <a:gd name="T1" fmla="*/ 2147483646 h 72"/>
                  <a:gd name="T2" fmla="*/ 0 w 58"/>
                  <a:gd name="T3" fmla="*/ 2147483646 h 72"/>
                  <a:gd name="T4" fmla="*/ 1168334468 w 58"/>
                  <a:gd name="T5" fmla="*/ 2147483646 h 72"/>
                  <a:gd name="T6" fmla="*/ 1168334468 w 58"/>
                  <a:gd name="T7" fmla="*/ 2147483646 h 72"/>
                  <a:gd name="T8" fmla="*/ 1168334468 w 58"/>
                  <a:gd name="T9" fmla="*/ 2147483646 h 72"/>
                  <a:gd name="T10" fmla="*/ 1168334468 w 58"/>
                  <a:gd name="T11" fmla="*/ 2147483646 h 72"/>
                  <a:gd name="T12" fmla="*/ 1168334468 w 58"/>
                  <a:gd name="T13" fmla="*/ 2147483646 h 72"/>
                  <a:gd name="T14" fmla="*/ 1168334468 w 58"/>
                  <a:gd name="T15" fmla="*/ 0 h 72"/>
                  <a:gd name="T16" fmla="*/ 0 w 58"/>
                  <a:gd name="T17" fmla="*/ 2147483646 h 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8"/>
                  <a:gd name="T28" fmla="*/ 0 h 72"/>
                  <a:gd name="T29" fmla="*/ 58 w 58"/>
                  <a:gd name="T30" fmla="*/ 72 h 7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8" h="72">
                    <a:moveTo>
                      <a:pt x="0" y="14"/>
                    </a:moveTo>
                    <a:lnTo>
                      <a:pt x="0" y="14"/>
                    </a:lnTo>
                    <a:lnTo>
                      <a:pt x="13" y="72"/>
                    </a:lnTo>
                    <a:lnTo>
                      <a:pt x="53" y="50"/>
                    </a:lnTo>
                    <a:lnTo>
                      <a:pt x="46" y="39"/>
                    </a:lnTo>
                    <a:lnTo>
                      <a:pt x="58" y="27"/>
                    </a:lnTo>
                    <a:lnTo>
                      <a:pt x="58" y="10"/>
                    </a:lnTo>
                    <a:lnTo>
                      <a:pt x="29" y="0"/>
                    </a:lnTo>
                    <a:lnTo>
                      <a:pt x="0" y="14"/>
                    </a:lnTo>
                    <a:close/>
                  </a:path>
                </a:pathLst>
              </a:custGeom>
              <a:solidFill>
                <a:srgbClr val="DDDDDD"/>
              </a:solidFill>
              <a:ln w="3175">
                <a:solidFill>
                  <a:schemeClr val="bg1"/>
                </a:solidFill>
                <a:round/>
                <a:headEnd/>
                <a:tailEnd/>
              </a:ln>
            </p:spPr>
            <p:txBody>
              <a:bodyPr/>
              <a:lstStyle/>
              <a:p>
                <a:endParaRPr lang="en-GB"/>
              </a:p>
            </p:txBody>
          </p:sp>
          <p:sp>
            <p:nvSpPr>
              <p:cNvPr id="61675" name="Freeform 193"/>
              <p:cNvSpPr>
                <a:spLocks/>
              </p:cNvSpPr>
              <p:nvPr/>
            </p:nvSpPr>
            <p:spPr bwMode="gray">
              <a:xfrm>
                <a:off x="2892" y="2931"/>
                <a:ext cx="17" cy="21"/>
              </a:xfrm>
              <a:custGeom>
                <a:avLst/>
                <a:gdLst>
                  <a:gd name="T0" fmla="*/ 0 w 16"/>
                  <a:gd name="T1" fmla="*/ 2147483646 h 18"/>
                  <a:gd name="T2" fmla="*/ 0 w 16"/>
                  <a:gd name="T3" fmla="*/ 2147483646 h 18"/>
                  <a:gd name="T4" fmla="*/ 2147483646 w 16"/>
                  <a:gd name="T5" fmla="*/ 2147483646 h 18"/>
                  <a:gd name="T6" fmla="*/ 2147483646 w 16"/>
                  <a:gd name="T7" fmla="*/ 0 h 18"/>
                  <a:gd name="T8" fmla="*/ 0 w 16"/>
                  <a:gd name="T9" fmla="*/ 2147483646 h 18"/>
                  <a:gd name="T10" fmla="*/ 0 60000 65536"/>
                  <a:gd name="T11" fmla="*/ 0 60000 65536"/>
                  <a:gd name="T12" fmla="*/ 0 60000 65536"/>
                  <a:gd name="T13" fmla="*/ 0 60000 65536"/>
                  <a:gd name="T14" fmla="*/ 0 60000 65536"/>
                  <a:gd name="T15" fmla="*/ 0 w 16"/>
                  <a:gd name="T16" fmla="*/ 0 h 18"/>
                  <a:gd name="T17" fmla="*/ 16 w 16"/>
                  <a:gd name="T18" fmla="*/ 18 h 18"/>
                </a:gdLst>
                <a:ahLst/>
                <a:cxnLst>
                  <a:cxn ang="T10">
                    <a:pos x="T0" y="T1"/>
                  </a:cxn>
                  <a:cxn ang="T11">
                    <a:pos x="T2" y="T3"/>
                  </a:cxn>
                  <a:cxn ang="T12">
                    <a:pos x="T4" y="T5"/>
                  </a:cxn>
                  <a:cxn ang="T13">
                    <a:pos x="T6" y="T7"/>
                  </a:cxn>
                  <a:cxn ang="T14">
                    <a:pos x="T8" y="T9"/>
                  </a:cxn>
                </a:cxnLst>
                <a:rect l="T15" t="T16" r="T17" b="T18"/>
                <a:pathLst>
                  <a:path w="16" h="18">
                    <a:moveTo>
                      <a:pt x="0" y="6"/>
                    </a:moveTo>
                    <a:lnTo>
                      <a:pt x="0" y="6"/>
                    </a:lnTo>
                    <a:lnTo>
                      <a:pt x="5" y="18"/>
                    </a:lnTo>
                    <a:lnTo>
                      <a:pt x="16" y="0"/>
                    </a:lnTo>
                    <a:lnTo>
                      <a:pt x="0" y="6"/>
                    </a:lnTo>
                    <a:close/>
                  </a:path>
                </a:pathLst>
              </a:custGeom>
              <a:solidFill>
                <a:srgbClr val="DDDDDD"/>
              </a:solidFill>
              <a:ln w="3175">
                <a:solidFill>
                  <a:schemeClr val="bg1"/>
                </a:solidFill>
                <a:round/>
                <a:headEnd/>
                <a:tailEnd/>
              </a:ln>
            </p:spPr>
            <p:txBody>
              <a:bodyPr/>
              <a:lstStyle/>
              <a:p>
                <a:endParaRPr lang="en-GB"/>
              </a:p>
            </p:txBody>
          </p:sp>
          <p:sp>
            <p:nvSpPr>
              <p:cNvPr id="61676" name="Freeform 194"/>
              <p:cNvSpPr>
                <a:spLocks/>
              </p:cNvSpPr>
              <p:nvPr/>
            </p:nvSpPr>
            <p:spPr bwMode="gray">
              <a:xfrm>
                <a:off x="3152" y="2891"/>
                <a:ext cx="26" cy="34"/>
              </a:xfrm>
              <a:custGeom>
                <a:avLst/>
                <a:gdLst>
                  <a:gd name="T0" fmla="*/ 0 w 27"/>
                  <a:gd name="T1" fmla="*/ 2147483646 h 30"/>
                  <a:gd name="T2" fmla="*/ 0 w 27"/>
                  <a:gd name="T3" fmla="*/ 2147483646 h 30"/>
                  <a:gd name="T4" fmla="*/ 573141132 w 27"/>
                  <a:gd name="T5" fmla="*/ 2147483646 h 30"/>
                  <a:gd name="T6" fmla="*/ 573141132 w 27"/>
                  <a:gd name="T7" fmla="*/ 2147483646 h 30"/>
                  <a:gd name="T8" fmla="*/ 573141132 w 27"/>
                  <a:gd name="T9" fmla="*/ 2147483646 h 30"/>
                  <a:gd name="T10" fmla="*/ 573141132 w 27"/>
                  <a:gd name="T11" fmla="*/ 0 h 30"/>
                  <a:gd name="T12" fmla="*/ 0 w 27"/>
                  <a:gd name="T13" fmla="*/ 2147483646 h 30"/>
                  <a:gd name="T14" fmla="*/ 0 60000 65536"/>
                  <a:gd name="T15" fmla="*/ 0 60000 65536"/>
                  <a:gd name="T16" fmla="*/ 0 60000 65536"/>
                  <a:gd name="T17" fmla="*/ 0 60000 65536"/>
                  <a:gd name="T18" fmla="*/ 0 60000 65536"/>
                  <a:gd name="T19" fmla="*/ 0 60000 65536"/>
                  <a:gd name="T20" fmla="*/ 0 60000 65536"/>
                  <a:gd name="T21" fmla="*/ 0 w 27"/>
                  <a:gd name="T22" fmla="*/ 0 h 30"/>
                  <a:gd name="T23" fmla="*/ 27 w 27"/>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30">
                    <a:moveTo>
                      <a:pt x="0" y="5"/>
                    </a:moveTo>
                    <a:lnTo>
                      <a:pt x="0" y="5"/>
                    </a:lnTo>
                    <a:lnTo>
                      <a:pt x="4" y="17"/>
                    </a:lnTo>
                    <a:lnTo>
                      <a:pt x="9" y="30"/>
                    </a:lnTo>
                    <a:lnTo>
                      <a:pt x="27" y="13"/>
                    </a:lnTo>
                    <a:lnTo>
                      <a:pt x="26" y="0"/>
                    </a:lnTo>
                    <a:lnTo>
                      <a:pt x="0" y="5"/>
                    </a:lnTo>
                    <a:close/>
                  </a:path>
                </a:pathLst>
              </a:custGeom>
              <a:solidFill>
                <a:srgbClr val="DDDDDD"/>
              </a:solidFill>
              <a:ln w="3175">
                <a:solidFill>
                  <a:schemeClr val="bg1"/>
                </a:solidFill>
                <a:round/>
                <a:headEnd/>
                <a:tailEnd/>
              </a:ln>
            </p:spPr>
            <p:txBody>
              <a:bodyPr/>
              <a:lstStyle/>
              <a:p>
                <a:endParaRPr lang="en-GB"/>
              </a:p>
            </p:txBody>
          </p:sp>
          <p:sp>
            <p:nvSpPr>
              <p:cNvPr id="61677" name="Freeform 195"/>
              <p:cNvSpPr>
                <a:spLocks/>
              </p:cNvSpPr>
              <p:nvPr/>
            </p:nvSpPr>
            <p:spPr bwMode="gray">
              <a:xfrm>
                <a:off x="3202" y="2190"/>
                <a:ext cx="35" cy="22"/>
              </a:xfrm>
              <a:custGeom>
                <a:avLst/>
                <a:gdLst>
                  <a:gd name="T0" fmla="*/ 0 w 36"/>
                  <a:gd name="T1" fmla="*/ 2147483646 h 19"/>
                  <a:gd name="T2" fmla="*/ 0 w 36"/>
                  <a:gd name="T3" fmla="*/ 2147483646 h 19"/>
                  <a:gd name="T4" fmla="*/ 801156436 w 36"/>
                  <a:gd name="T5" fmla="*/ 2147483646 h 19"/>
                  <a:gd name="T6" fmla="*/ 801156436 w 36"/>
                  <a:gd name="T7" fmla="*/ 0 h 19"/>
                  <a:gd name="T8" fmla="*/ 0 w 36"/>
                  <a:gd name="T9" fmla="*/ 2147483646 h 19"/>
                  <a:gd name="T10" fmla="*/ 0 60000 65536"/>
                  <a:gd name="T11" fmla="*/ 0 60000 65536"/>
                  <a:gd name="T12" fmla="*/ 0 60000 65536"/>
                  <a:gd name="T13" fmla="*/ 0 60000 65536"/>
                  <a:gd name="T14" fmla="*/ 0 60000 65536"/>
                  <a:gd name="T15" fmla="*/ 0 w 36"/>
                  <a:gd name="T16" fmla="*/ 0 h 19"/>
                  <a:gd name="T17" fmla="*/ 36 w 36"/>
                  <a:gd name="T18" fmla="*/ 19 h 19"/>
                </a:gdLst>
                <a:ahLst/>
                <a:cxnLst>
                  <a:cxn ang="T10">
                    <a:pos x="T0" y="T1"/>
                  </a:cxn>
                  <a:cxn ang="T11">
                    <a:pos x="T2" y="T3"/>
                  </a:cxn>
                  <a:cxn ang="T12">
                    <a:pos x="T4" y="T5"/>
                  </a:cxn>
                  <a:cxn ang="T13">
                    <a:pos x="T6" y="T7"/>
                  </a:cxn>
                  <a:cxn ang="T14">
                    <a:pos x="T8" y="T9"/>
                  </a:cxn>
                </a:cxnLst>
                <a:rect l="T15" t="T16" r="T17" b="T18"/>
                <a:pathLst>
                  <a:path w="36" h="19">
                    <a:moveTo>
                      <a:pt x="0" y="9"/>
                    </a:moveTo>
                    <a:lnTo>
                      <a:pt x="0" y="9"/>
                    </a:lnTo>
                    <a:lnTo>
                      <a:pt x="13" y="19"/>
                    </a:lnTo>
                    <a:lnTo>
                      <a:pt x="36" y="0"/>
                    </a:lnTo>
                    <a:lnTo>
                      <a:pt x="0" y="9"/>
                    </a:lnTo>
                    <a:close/>
                  </a:path>
                </a:pathLst>
              </a:custGeom>
              <a:solidFill>
                <a:srgbClr val="DDDDDD"/>
              </a:solidFill>
              <a:ln w="3175">
                <a:solidFill>
                  <a:schemeClr val="bg1"/>
                </a:solidFill>
                <a:round/>
                <a:headEnd/>
                <a:tailEnd/>
              </a:ln>
            </p:spPr>
            <p:txBody>
              <a:bodyPr/>
              <a:lstStyle/>
              <a:p>
                <a:endParaRPr lang="en-GB"/>
              </a:p>
            </p:txBody>
          </p:sp>
          <p:sp>
            <p:nvSpPr>
              <p:cNvPr id="61678" name="Freeform 196"/>
              <p:cNvSpPr>
                <a:spLocks/>
              </p:cNvSpPr>
              <p:nvPr/>
            </p:nvSpPr>
            <p:spPr bwMode="gray">
              <a:xfrm>
                <a:off x="2855" y="2811"/>
                <a:ext cx="26" cy="21"/>
              </a:xfrm>
              <a:custGeom>
                <a:avLst/>
                <a:gdLst>
                  <a:gd name="T0" fmla="*/ 0 w 27"/>
                  <a:gd name="T1" fmla="*/ 2147483646 h 18"/>
                  <a:gd name="T2" fmla="*/ 0 w 27"/>
                  <a:gd name="T3" fmla="*/ 2147483646 h 18"/>
                  <a:gd name="T4" fmla="*/ 573141132 w 27"/>
                  <a:gd name="T5" fmla="*/ 0 h 18"/>
                  <a:gd name="T6" fmla="*/ 573141132 w 27"/>
                  <a:gd name="T7" fmla="*/ 0 h 18"/>
                  <a:gd name="T8" fmla="*/ 573141132 w 27"/>
                  <a:gd name="T9" fmla="*/ 2147483646 h 18"/>
                  <a:gd name="T10" fmla="*/ 0 w 27"/>
                  <a:gd name="T11" fmla="*/ 2147483646 h 18"/>
                  <a:gd name="T12" fmla="*/ 0 60000 65536"/>
                  <a:gd name="T13" fmla="*/ 0 60000 65536"/>
                  <a:gd name="T14" fmla="*/ 0 60000 65536"/>
                  <a:gd name="T15" fmla="*/ 0 60000 65536"/>
                  <a:gd name="T16" fmla="*/ 0 60000 65536"/>
                  <a:gd name="T17" fmla="*/ 0 60000 65536"/>
                  <a:gd name="T18" fmla="*/ 0 w 27"/>
                  <a:gd name="T19" fmla="*/ 0 h 18"/>
                  <a:gd name="T20" fmla="*/ 27 w 27"/>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27" h="18">
                    <a:moveTo>
                      <a:pt x="0" y="18"/>
                    </a:moveTo>
                    <a:lnTo>
                      <a:pt x="0" y="18"/>
                    </a:lnTo>
                    <a:lnTo>
                      <a:pt x="2" y="0"/>
                    </a:lnTo>
                    <a:lnTo>
                      <a:pt x="27" y="0"/>
                    </a:lnTo>
                    <a:lnTo>
                      <a:pt x="27" y="16"/>
                    </a:lnTo>
                    <a:lnTo>
                      <a:pt x="0" y="18"/>
                    </a:lnTo>
                    <a:close/>
                  </a:path>
                </a:pathLst>
              </a:custGeom>
              <a:solidFill>
                <a:srgbClr val="DDDDDD"/>
              </a:solidFill>
              <a:ln w="3175">
                <a:solidFill>
                  <a:schemeClr val="bg1"/>
                </a:solidFill>
                <a:round/>
                <a:headEnd/>
                <a:tailEnd/>
              </a:ln>
            </p:spPr>
            <p:txBody>
              <a:bodyPr/>
              <a:lstStyle/>
              <a:p>
                <a:endParaRPr lang="en-GB"/>
              </a:p>
            </p:txBody>
          </p:sp>
          <p:sp>
            <p:nvSpPr>
              <p:cNvPr id="61679" name="Freeform 197"/>
              <p:cNvSpPr>
                <a:spLocks/>
              </p:cNvSpPr>
              <p:nvPr/>
            </p:nvSpPr>
            <p:spPr bwMode="gray">
              <a:xfrm>
                <a:off x="3211" y="2527"/>
                <a:ext cx="230" cy="260"/>
              </a:xfrm>
              <a:custGeom>
                <a:avLst/>
                <a:gdLst>
                  <a:gd name="T0" fmla="*/ 0 w 234"/>
                  <a:gd name="T1" fmla="*/ 2147483646 h 226"/>
                  <a:gd name="T2" fmla="*/ 0 w 234"/>
                  <a:gd name="T3" fmla="*/ 2147483646 h 226"/>
                  <a:gd name="T4" fmla="*/ 1174480137 w 234"/>
                  <a:gd name="T5" fmla="*/ 2147483646 h 226"/>
                  <a:gd name="T6" fmla="*/ 1174480137 w 234"/>
                  <a:gd name="T7" fmla="*/ 2147483646 h 226"/>
                  <a:gd name="T8" fmla="*/ 1174480137 w 234"/>
                  <a:gd name="T9" fmla="*/ 2147483646 h 226"/>
                  <a:gd name="T10" fmla="*/ 1174480137 w 234"/>
                  <a:gd name="T11" fmla="*/ 2147483646 h 226"/>
                  <a:gd name="T12" fmla="*/ 1174480137 w 234"/>
                  <a:gd name="T13" fmla="*/ 0 h 226"/>
                  <a:gd name="T14" fmla="*/ 1174480137 w 234"/>
                  <a:gd name="T15" fmla="*/ 2147483646 h 226"/>
                  <a:gd name="T16" fmla="*/ 1174480137 w 234"/>
                  <a:gd name="T17" fmla="*/ 2147483646 h 226"/>
                  <a:gd name="T18" fmla="*/ 1174480137 w 234"/>
                  <a:gd name="T19" fmla="*/ 2147483646 h 226"/>
                  <a:gd name="T20" fmla="*/ 1174480137 w 234"/>
                  <a:gd name="T21" fmla="*/ 2147483646 h 226"/>
                  <a:gd name="T22" fmla="*/ 1174480137 w 234"/>
                  <a:gd name="T23" fmla="*/ 2147483646 h 226"/>
                  <a:gd name="T24" fmla="*/ 1174480137 w 234"/>
                  <a:gd name="T25" fmla="*/ 2147483646 h 226"/>
                  <a:gd name="T26" fmla="*/ 1174480137 w 234"/>
                  <a:gd name="T27" fmla="*/ 2147483646 h 226"/>
                  <a:gd name="T28" fmla="*/ 1174480137 w 234"/>
                  <a:gd name="T29" fmla="*/ 2147483646 h 226"/>
                  <a:gd name="T30" fmla="*/ 1174480137 w 234"/>
                  <a:gd name="T31" fmla="*/ 2147483646 h 226"/>
                  <a:gd name="T32" fmla="*/ 1174480137 w 234"/>
                  <a:gd name="T33" fmla="*/ 2147483646 h 226"/>
                  <a:gd name="T34" fmla="*/ 1174480137 w 234"/>
                  <a:gd name="T35" fmla="*/ 2147483646 h 226"/>
                  <a:gd name="T36" fmla="*/ 0 w 234"/>
                  <a:gd name="T37" fmla="*/ 2147483646 h 22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34"/>
                  <a:gd name="T58" fmla="*/ 0 h 226"/>
                  <a:gd name="T59" fmla="*/ 234 w 234"/>
                  <a:gd name="T60" fmla="*/ 226 h 22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34" h="226">
                    <a:moveTo>
                      <a:pt x="0" y="158"/>
                    </a:moveTo>
                    <a:lnTo>
                      <a:pt x="0" y="158"/>
                    </a:lnTo>
                    <a:lnTo>
                      <a:pt x="17" y="147"/>
                    </a:lnTo>
                    <a:lnTo>
                      <a:pt x="18" y="119"/>
                    </a:lnTo>
                    <a:lnTo>
                      <a:pt x="49" y="81"/>
                    </a:lnTo>
                    <a:lnTo>
                      <a:pt x="62" y="14"/>
                    </a:lnTo>
                    <a:lnTo>
                      <a:pt x="86" y="0"/>
                    </a:lnTo>
                    <a:lnTo>
                      <a:pt x="103" y="44"/>
                    </a:lnTo>
                    <a:lnTo>
                      <a:pt x="156" y="84"/>
                    </a:lnTo>
                    <a:lnTo>
                      <a:pt x="137" y="107"/>
                    </a:lnTo>
                    <a:lnTo>
                      <a:pt x="153" y="112"/>
                    </a:lnTo>
                    <a:lnTo>
                      <a:pt x="172" y="141"/>
                    </a:lnTo>
                    <a:lnTo>
                      <a:pt x="234" y="156"/>
                    </a:lnTo>
                    <a:lnTo>
                      <a:pt x="185" y="203"/>
                    </a:lnTo>
                    <a:lnTo>
                      <a:pt x="138" y="220"/>
                    </a:lnTo>
                    <a:lnTo>
                      <a:pt x="93" y="226"/>
                    </a:lnTo>
                    <a:lnTo>
                      <a:pt x="44" y="210"/>
                    </a:lnTo>
                    <a:lnTo>
                      <a:pt x="27" y="177"/>
                    </a:lnTo>
                    <a:lnTo>
                      <a:pt x="0" y="158"/>
                    </a:lnTo>
                    <a:close/>
                  </a:path>
                </a:pathLst>
              </a:custGeom>
              <a:solidFill>
                <a:srgbClr val="DDDDDD"/>
              </a:solidFill>
              <a:ln w="3175">
                <a:solidFill>
                  <a:schemeClr val="bg1"/>
                </a:solidFill>
                <a:round/>
                <a:headEnd/>
                <a:tailEnd/>
              </a:ln>
            </p:spPr>
            <p:txBody>
              <a:bodyPr/>
              <a:lstStyle/>
              <a:p>
                <a:endParaRPr lang="en-GB"/>
              </a:p>
            </p:txBody>
          </p:sp>
          <p:sp>
            <p:nvSpPr>
              <p:cNvPr id="61680" name="Freeform 198"/>
              <p:cNvSpPr>
                <a:spLocks/>
              </p:cNvSpPr>
              <p:nvPr/>
            </p:nvSpPr>
            <p:spPr bwMode="gray">
              <a:xfrm>
                <a:off x="3346" y="2623"/>
                <a:ext cx="23" cy="33"/>
              </a:xfrm>
              <a:custGeom>
                <a:avLst/>
                <a:gdLst>
                  <a:gd name="T0" fmla="*/ 0 w 23"/>
                  <a:gd name="T1" fmla="*/ 2147483646 h 28"/>
                  <a:gd name="T2" fmla="*/ 0 w 23"/>
                  <a:gd name="T3" fmla="*/ 2147483646 h 28"/>
                  <a:gd name="T4" fmla="*/ 2147451704 w 23"/>
                  <a:gd name="T5" fmla="*/ 2147483646 h 28"/>
                  <a:gd name="T6" fmla="*/ 2147451704 w 23"/>
                  <a:gd name="T7" fmla="*/ 2147483646 h 28"/>
                  <a:gd name="T8" fmla="*/ 2147451704 w 23"/>
                  <a:gd name="T9" fmla="*/ 2147483646 h 28"/>
                  <a:gd name="T10" fmla="*/ 2147451704 w 23"/>
                  <a:gd name="T11" fmla="*/ 2147483646 h 28"/>
                  <a:gd name="T12" fmla="*/ 2147451704 w 23"/>
                  <a:gd name="T13" fmla="*/ 0 h 28"/>
                  <a:gd name="T14" fmla="*/ 0 w 23"/>
                  <a:gd name="T15" fmla="*/ 2147483646 h 28"/>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28"/>
                  <a:gd name="T26" fmla="*/ 23 w 23"/>
                  <a:gd name="T27" fmla="*/ 28 h 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28">
                    <a:moveTo>
                      <a:pt x="0" y="23"/>
                    </a:moveTo>
                    <a:lnTo>
                      <a:pt x="0" y="23"/>
                    </a:lnTo>
                    <a:lnTo>
                      <a:pt x="16" y="28"/>
                    </a:lnTo>
                    <a:lnTo>
                      <a:pt x="23" y="20"/>
                    </a:lnTo>
                    <a:lnTo>
                      <a:pt x="11" y="18"/>
                    </a:lnTo>
                    <a:lnTo>
                      <a:pt x="23" y="11"/>
                    </a:lnTo>
                    <a:lnTo>
                      <a:pt x="19" y="0"/>
                    </a:lnTo>
                    <a:lnTo>
                      <a:pt x="0" y="23"/>
                    </a:lnTo>
                    <a:close/>
                  </a:path>
                </a:pathLst>
              </a:custGeom>
              <a:solidFill>
                <a:srgbClr val="DDDDDD"/>
              </a:solidFill>
              <a:ln w="3175">
                <a:solidFill>
                  <a:schemeClr val="bg1"/>
                </a:solidFill>
                <a:round/>
                <a:headEnd/>
                <a:tailEnd/>
              </a:ln>
            </p:spPr>
            <p:txBody>
              <a:bodyPr/>
              <a:lstStyle/>
              <a:p>
                <a:endParaRPr lang="en-GB"/>
              </a:p>
            </p:txBody>
          </p:sp>
          <p:sp>
            <p:nvSpPr>
              <p:cNvPr id="61681" name="Freeform 199"/>
              <p:cNvSpPr>
                <a:spLocks/>
              </p:cNvSpPr>
              <p:nvPr/>
            </p:nvSpPr>
            <p:spPr bwMode="gray">
              <a:xfrm>
                <a:off x="2454" y="2608"/>
                <a:ext cx="46" cy="9"/>
              </a:xfrm>
              <a:custGeom>
                <a:avLst/>
                <a:gdLst>
                  <a:gd name="T0" fmla="*/ 0 w 47"/>
                  <a:gd name="T1" fmla="*/ 2147483646 h 8"/>
                  <a:gd name="T2" fmla="*/ 0 w 47"/>
                  <a:gd name="T3" fmla="*/ 2147483646 h 8"/>
                  <a:gd name="T4" fmla="*/ 1011635466 w 47"/>
                  <a:gd name="T5" fmla="*/ 0 h 8"/>
                  <a:gd name="T6" fmla="*/ 1011635466 w 47"/>
                  <a:gd name="T7" fmla="*/ 2147483646 h 8"/>
                  <a:gd name="T8" fmla="*/ 0 w 47"/>
                  <a:gd name="T9" fmla="*/ 2147483646 h 8"/>
                  <a:gd name="T10" fmla="*/ 0 60000 65536"/>
                  <a:gd name="T11" fmla="*/ 0 60000 65536"/>
                  <a:gd name="T12" fmla="*/ 0 60000 65536"/>
                  <a:gd name="T13" fmla="*/ 0 60000 65536"/>
                  <a:gd name="T14" fmla="*/ 0 60000 65536"/>
                  <a:gd name="T15" fmla="*/ 0 w 47"/>
                  <a:gd name="T16" fmla="*/ 0 h 8"/>
                  <a:gd name="T17" fmla="*/ 47 w 47"/>
                  <a:gd name="T18" fmla="*/ 8 h 8"/>
                </a:gdLst>
                <a:ahLst/>
                <a:cxnLst>
                  <a:cxn ang="T10">
                    <a:pos x="T0" y="T1"/>
                  </a:cxn>
                  <a:cxn ang="T11">
                    <a:pos x="T2" y="T3"/>
                  </a:cxn>
                  <a:cxn ang="T12">
                    <a:pos x="T4" y="T5"/>
                  </a:cxn>
                  <a:cxn ang="T13">
                    <a:pos x="T6" y="T7"/>
                  </a:cxn>
                  <a:cxn ang="T14">
                    <a:pos x="T8" y="T9"/>
                  </a:cxn>
                </a:cxnLst>
                <a:rect l="T15" t="T16" r="T17" b="T18"/>
                <a:pathLst>
                  <a:path w="47" h="8">
                    <a:moveTo>
                      <a:pt x="0" y="8"/>
                    </a:moveTo>
                    <a:lnTo>
                      <a:pt x="0" y="8"/>
                    </a:lnTo>
                    <a:lnTo>
                      <a:pt x="3" y="0"/>
                    </a:lnTo>
                    <a:lnTo>
                      <a:pt x="47" y="3"/>
                    </a:lnTo>
                    <a:lnTo>
                      <a:pt x="0" y="8"/>
                    </a:lnTo>
                    <a:close/>
                  </a:path>
                </a:pathLst>
              </a:custGeom>
              <a:solidFill>
                <a:srgbClr val="DDDDDD"/>
              </a:solidFill>
              <a:ln w="3175">
                <a:solidFill>
                  <a:schemeClr val="bg1"/>
                </a:solidFill>
                <a:round/>
                <a:headEnd/>
                <a:tailEnd/>
              </a:ln>
            </p:spPr>
            <p:txBody>
              <a:bodyPr/>
              <a:lstStyle/>
              <a:p>
                <a:endParaRPr lang="en-GB"/>
              </a:p>
            </p:txBody>
          </p:sp>
          <p:sp>
            <p:nvSpPr>
              <p:cNvPr id="61682" name="Freeform 200"/>
              <p:cNvSpPr>
                <a:spLocks/>
              </p:cNvSpPr>
              <p:nvPr/>
            </p:nvSpPr>
            <p:spPr bwMode="gray">
              <a:xfrm>
                <a:off x="2480" y="2623"/>
                <a:ext cx="112" cy="96"/>
              </a:xfrm>
              <a:custGeom>
                <a:avLst/>
                <a:gdLst>
                  <a:gd name="T0" fmla="*/ 0 w 113"/>
                  <a:gd name="T1" fmla="*/ 2147483646 h 83"/>
                  <a:gd name="T2" fmla="*/ 0 w 113"/>
                  <a:gd name="T3" fmla="*/ 2147483646 h 83"/>
                  <a:gd name="T4" fmla="*/ 1573297625 w 113"/>
                  <a:gd name="T5" fmla="*/ 2147483646 h 83"/>
                  <a:gd name="T6" fmla="*/ 1573297625 w 113"/>
                  <a:gd name="T7" fmla="*/ 0 h 83"/>
                  <a:gd name="T8" fmla="*/ 1573297625 w 113"/>
                  <a:gd name="T9" fmla="*/ 2147483646 h 83"/>
                  <a:gd name="T10" fmla="*/ 1573297625 w 113"/>
                  <a:gd name="T11" fmla="*/ 2147483646 h 83"/>
                  <a:gd name="T12" fmla="*/ 1573297625 w 113"/>
                  <a:gd name="T13" fmla="*/ 2147483646 h 83"/>
                  <a:gd name="T14" fmla="*/ 1573297625 w 113"/>
                  <a:gd name="T15" fmla="*/ 2147483646 h 83"/>
                  <a:gd name="T16" fmla="*/ 1573297625 w 113"/>
                  <a:gd name="T17" fmla="*/ 2147483646 h 83"/>
                  <a:gd name="T18" fmla="*/ 1573297625 w 113"/>
                  <a:gd name="T19" fmla="*/ 2147483646 h 83"/>
                  <a:gd name="T20" fmla="*/ 1573297625 w 113"/>
                  <a:gd name="T21" fmla="*/ 2147483646 h 83"/>
                  <a:gd name="T22" fmla="*/ 1573297625 w 113"/>
                  <a:gd name="T23" fmla="*/ 2147483646 h 83"/>
                  <a:gd name="T24" fmla="*/ 1573297625 w 113"/>
                  <a:gd name="T25" fmla="*/ 2147483646 h 83"/>
                  <a:gd name="T26" fmla="*/ 1573297625 w 113"/>
                  <a:gd name="T27" fmla="*/ 2147483646 h 83"/>
                  <a:gd name="T28" fmla="*/ 1573297625 w 113"/>
                  <a:gd name="T29" fmla="*/ 2147483646 h 83"/>
                  <a:gd name="T30" fmla="*/ 1573297625 w 113"/>
                  <a:gd name="T31" fmla="*/ 2147483646 h 83"/>
                  <a:gd name="T32" fmla="*/ 0 w 113"/>
                  <a:gd name="T33" fmla="*/ 2147483646 h 8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3"/>
                  <a:gd name="T52" fmla="*/ 0 h 83"/>
                  <a:gd name="T53" fmla="*/ 113 w 113"/>
                  <a:gd name="T54" fmla="*/ 83 h 8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3" h="83">
                    <a:moveTo>
                      <a:pt x="0" y="27"/>
                    </a:moveTo>
                    <a:lnTo>
                      <a:pt x="0" y="27"/>
                    </a:lnTo>
                    <a:lnTo>
                      <a:pt x="19" y="16"/>
                    </a:lnTo>
                    <a:lnTo>
                      <a:pt x="19" y="0"/>
                    </a:lnTo>
                    <a:lnTo>
                      <a:pt x="56" y="2"/>
                    </a:lnTo>
                    <a:lnTo>
                      <a:pt x="66" y="11"/>
                    </a:lnTo>
                    <a:lnTo>
                      <a:pt x="93" y="2"/>
                    </a:lnTo>
                    <a:lnTo>
                      <a:pt x="108" y="39"/>
                    </a:lnTo>
                    <a:lnTo>
                      <a:pt x="113" y="67"/>
                    </a:lnTo>
                    <a:lnTo>
                      <a:pt x="103" y="65"/>
                    </a:lnTo>
                    <a:lnTo>
                      <a:pt x="101" y="80"/>
                    </a:lnTo>
                    <a:lnTo>
                      <a:pt x="85" y="83"/>
                    </a:lnTo>
                    <a:lnTo>
                      <a:pt x="85" y="67"/>
                    </a:lnTo>
                    <a:lnTo>
                      <a:pt x="74" y="66"/>
                    </a:lnTo>
                    <a:lnTo>
                      <a:pt x="59" y="43"/>
                    </a:lnTo>
                    <a:lnTo>
                      <a:pt x="26" y="56"/>
                    </a:lnTo>
                    <a:lnTo>
                      <a:pt x="0" y="27"/>
                    </a:lnTo>
                    <a:close/>
                  </a:path>
                </a:pathLst>
              </a:custGeom>
              <a:solidFill>
                <a:srgbClr val="DDDDDD"/>
              </a:solidFill>
              <a:ln w="3175">
                <a:solidFill>
                  <a:schemeClr val="bg1"/>
                </a:solidFill>
                <a:round/>
                <a:headEnd/>
                <a:tailEnd/>
              </a:ln>
            </p:spPr>
            <p:txBody>
              <a:bodyPr/>
              <a:lstStyle/>
              <a:p>
                <a:endParaRPr lang="en-GB"/>
              </a:p>
            </p:txBody>
          </p:sp>
          <p:sp>
            <p:nvSpPr>
              <p:cNvPr id="61683" name="Freeform 201"/>
              <p:cNvSpPr>
                <a:spLocks/>
              </p:cNvSpPr>
              <p:nvPr/>
            </p:nvSpPr>
            <p:spPr bwMode="gray">
              <a:xfrm>
                <a:off x="3389" y="2318"/>
                <a:ext cx="28" cy="10"/>
              </a:xfrm>
              <a:custGeom>
                <a:avLst/>
                <a:gdLst>
                  <a:gd name="T0" fmla="*/ 0 w 29"/>
                  <a:gd name="T1" fmla="*/ 0 h 8"/>
                  <a:gd name="T2" fmla="*/ 0 w 29"/>
                  <a:gd name="T3" fmla="*/ 0 h 8"/>
                  <a:gd name="T4" fmla="*/ 628822172 w 29"/>
                  <a:gd name="T5" fmla="*/ 2147483646 h 8"/>
                  <a:gd name="T6" fmla="*/ 628822172 w 29"/>
                  <a:gd name="T7" fmla="*/ 2147483646 h 8"/>
                  <a:gd name="T8" fmla="*/ 0 w 29"/>
                  <a:gd name="T9" fmla="*/ 0 h 8"/>
                  <a:gd name="T10" fmla="*/ 0 60000 65536"/>
                  <a:gd name="T11" fmla="*/ 0 60000 65536"/>
                  <a:gd name="T12" fmla="*/ 0 60000 65536"/>
                  <a:gd name="T13" fmla="*/ 0 60000 65536"/>
                  <a:gd name="T14" fmla="*/ 0 60000 65536"/>
                  <a:gd name="T15" fmla="*/ 0 w 29"/>
                  <a:gd name="T16" fmla="*/ 0 h 8"/>
                  <a:gd name="T17" fmla="*/ 29 w 29"/>
                  <a:gd name="T18" fmla="*/ 8 h 8"/>
                </a:gdLst>
                <a:ahLst/>
                <a:cxnLst>
                  <a:cxn ang="T10">
                    <a:pos x="T0" y="T1"/>
                  </a:cxn>
                  <a:cxn ang="T11">
                    <a:pos x="T2" y="T3"/>
                  </a:cxn>
                  <a:cxn ang="T12">
                    <a:pos x="T4" y="T5"/>
                  </a:cxn>
                  <a:cxn ang="T13">
                    <a:pos x="T6" y="T7"/>
                  </a:cxn>
                  <a:cxn ang="T14">
                    <a:pos x="T8" y="T9"/>
                  </a:cxn>
                </a:cxnLst>
                <a:rect l="T15" t="T16" r="T17" b="T18"/>
                <a:pathLst>
                  <a:path w="29" h="8">
                    <a:moveTo>
                      <a:pt x="0" y="0"/>
                    </a:moveTo>
                    <a:lnTo>
                      <a:pt x="0" y="0"/>
                    </a:lnTo>
                    <a:lnTo>
                      <a:pt x="15" y="8"/>
                    </a:lnTo>
                    <a:lnTo>
                      <a:pt x="29" y="2"/>
                    </a:lnTo>
                    <a:lnTo>
                      <a:pt x="0" y="0"/>
                    </a:lnTo>
                    <a:close/>
                  </a:path>
                </a:pathLst>
              </a:custGeom>
              <a:solidFill>
                <a:srgbClr val="DDDDDD"/>
              </a:solidFill>
              <a:ln w="3175">
                <a:solidFill>
                  <a:schemeClr val="bg1"/>
                </a:solidFill>
                <a:round/>
                <a:headEnd/>
                <a:tailEnd/>
              </a:ln>
            </p:spPr>
            <p:txBody>
              <a:bodyPr/>
              <a:lstStyle/>
              <a:p>
                <a:endParaRPr lang="en-GB"/>
              </a:p>
            </p:txBody>
          </p:sp>
          <p:sp>
            <p:nvSpPr>
              <p:cNvPr id="61684" name="Freeform 202"/>
              <p:cNvSpPr>
                <a:spLocks/>
              </p:cNvSpPr>
              <p:nvPr/>
            </p:nvSpPr>
            <p:spPr bwMode="gray">
              <a:xfrm>
                <a:off x="3228" y="2238"/>
                <a:ext cx="22" cy="78"/>
              </a:xfrm>
              <a:custGeom>
                <a:avLst/>
                <a:gdLst>
                  <a:gd name="T0" fmla="*/ 0 w 23"/>
                  <a:gd name="T1" fmla="*/ 2147483646 h 68"/>
                  <a:gd name="T2" fmla="*/ 0 w 23"/>
                  <a:gd name="T3" fmla="*/ 2147483646 h 68"/>
                  <a:gd name="T4" fmla="*/ 453153902 w 23"/>
                  <a:gd name="T5" fmla="*/ 2147483646 h 68"/>
                  <a:gd name="T6" fmla="*/ 453153902 w 23"/>
                  <a:gd name="T7" fmla="*/ 2147483646 h 68"/>
                  <a:gd name="T8" fmla="*/ 453153902 w 23"/>
                  <a:gd name="T9" fmla="*/ 2147483646 h 68"/>
                  <a:gd name="T10" fmla="*/ 453153902 w 23"/>
                  <a:gd name="T11" fmla="*/ 2147483646 h 68"/>
                  <a:gd name="T12" fmla="*/ 453153902 w 23"/>
                  <a:gd name="T13" fmla="*/ 2147483646 h 68"/>
                  <a:gd name="T14" fmla="*/ 453153902 w 23"/>
                  <a:gd name="T15" fmla="*/ 2147483646 h 68"/>
                  <a:gd name="T16" fmla="*/ 453153902 w 23"/>
                  <a:gd name="T17" fmla="*/ 0 h 68"/>
                  <a:gd name="T18" fmla="*/ 453153902 w 23"/>
                  <a:gd name="T19" fmla="*/ 2147483646 h 68"/>
                  <a:gd name="T20" fmla="*/ 0 w 23"/>
                  <a:gd name="T21" fmla="*/ 2147483646 h 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
                  <a:gd name="T34" fmla="*/ 0 h 68"/>
                  <a:gd name="T35" fmla="*/ 23 w 23"/>
                  <a:gd name="T36" fmla="*/ 68 h 6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 h="68">
                    <a:moveTo>
                      <a:pt x="0" y="35"/>
                    </a:moveTo>
                    <a:lnTo>
                      <a:pt x="0" y="35"/>
                    </a:lnTo>
                    <a:lnTo>
                      <a:pt x="12" y="68"/>
                    </a:lnTo>
                    <a:lnTo>
                      <a:pt x="14" y="67"/>
                    </a:lnTo>
                    <a:lnTo>
                      <a:pt x="21" y="32"/>
                    </a:lnTo>
                    <a:lnTo>
                      <a:pt x="12" y="35"/>
                    </a:lnTo>
                    <a:lnTo>
                      <a:pt x="14" y="18"/>
                    </a:lnTo>
                    <a:lnTo>
                      <a:pt x="22" y="9"/>
                    </a:lnTo>
                    <a:lnTo>
                      <a:pt x="23" y="0"/>
                    </a:lnTo>
                    <a:lnTo>
                      <a:pt x="16" y="1"/>
                    </a:lnTo>
                    <a:lnTo>
                      <a:pt x="0" y="35"/>
                    </a:lnTo>
                    <a:close/>
                  </a:path>
                </a:pathLst>
              </a:custGeom>
              <a:solidFill>
                <a:srgbClr val="DDDDDD"/>
              </a:solidFill>
              <a:ln w="3175">
                <a:solidFill>
                  <a:schemeClr val="bg1"/>
                </a:solidFill>
                <a:round/>
                <a:headEnd/>
                <a:tailEnd/>
              </a:ln>
            </p:spPr>
            <p:txBody>
              <a:bodyPr/>
              <a:lstStyle/>
              <a:p>
                <a:endParaRPr lang="en-GB"/>
              </a:p>
            </p:txBody>
          </p:sp>
          <p:sp>
            <p:nvSpPr>
              <p:cNvPr id="61685" name="Freeform 203"/>
              <p:cNvSpPr>
                <a:spLocks/>
              </p:cNvSpPr>
              <p:nvPr/>
            </p:nvSpPr>
            <p:spPr bwMode="gray">
              <a:xfrm>
                <a:off x="3240" y="2237"/>
                <a:ext cx="64" cy="84"/>
              </a:xfrm>
              <a:custGeom>
                <a:avLst/>
                <a:gdLst>
                  <a:gd name="T0" fmla="*/ 0 w 66"/>
                  <a:gd name="T1" fmla="*/ 2147483646 h 73"/>
                  <a:gd name="T2" fmla="*/ 0 w 66"/>
                  <a:gd name="T3" fmla="*/ 2147483646 h 73"/>
                  <a:gd name="T4" fmla="*/ 731451472 w 66"/>
                  <a:gd name="T5" fmla="*/ 2147483646 h 73"/>
                  <a:gd name="T6" fmla="*/ 731451472 w 66"/>
                  <a:gd name="T7" fmla="*/ 2147483646 h 73"/>
                  <a:gd name="T8" fmla="*/ 731451472 w 66"/>
                  <a:gd name="T9" fmla="*/ 2147483646 h 73"/>
                  <a:gd name="T10" fmla="*/ 731451472 w 66"/>
                  <a:gd name="T11" fmla="*/ 0 h 73"/>
                  <a:gd name="T12" fmla="*/ 731451472 w 66"/>
                  <a:gd name="T13" fmla="*/ 2147483646 h 73"/>
                  <a:gd name="T14" fmla="*/ 731451472 w 66"/>
                  <a:gd name="T15" fmla="*/ 2147483646 h 73"/>
                  <a:gd name="T16" fmla="*/ 731451472 w 66"/>
                  <a:gd name="T17" fmla="*/ 2147483646 h 73"/>
                  <a:gd name="T18" fmla="*/ 731451472 w 66"/>
                  <a:gd name="T19" fmla="*/ 2147483646 h 73"/>
                  <a:gd name="T20" fmla="*/ 731451472 w 66"/>
                  <a:gd name="T21" fmla="*/ 2147483646 h 73"/>
                  <a:gd name="T22" fmla="*/ 731451472 w 66"/>
                  <a:gd name="T23" fmla="*/ 2147483646 h 73"/>
                  <a:gd name="T24" fmla="*/ 731451472 w 66"/>
                  <a:gd name="T25" fmla="*/ 2147483646 h 73"/>
                  <a:gd name="T26" fmla="*/ 0 w 66"/>
                  <a:gd name="T27" fmla="*/ 2147483646 h 7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6"/>
                  <a:gd name="T43" fmla="*/ 0 h 73"/>
                  <a:gd name="T44" fmla="*/ 66 w 66"/>
                  <a:gd name="T45" fmla="*/ 73 h 7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6" h="73">
                    <a:moveTo>
                      <a:pt x="0" y="36"/>
                    </a:moveTo>
                    <a:lnTo>
                      <a:pt x="0" y="36"/>
                    </a:lnTo>
                    <a:lnTo>
                      <a:pt x="2" y="19"/>
                    </a:lnTo>
                    <a:lnTo>
                      <a:pt x="10" y="10"/>
                    </a:lnTo>
                    <a:lnTo>
                      <a:pt x="26" y="16"/>
                    </a:lnTo>
                    <a:lnTo>
                      <a:pt x="59" y="0"/>
                    </a:lnTo>
                    <a:lnTo>
                      <a:pt x="66" y="19"/>
                    </a:lnTo>
                    <a:lnTo>
                      <a:pt x="32" y="32"/>
                    </a:lnTo>
                    <a:lnTo>
                      <a:pt x="48" y="48"/>
                    </a:lnTo>
                    <a:lnTo>
                      <a:pt x="40" y="58"/>
                    </a:lnTo>
                    <a:lnTo>
                      <a:pt x="19" y="73"/>
                    </a:lnTo>
                    <a:lnTo>
                      <a:pt x="2" y="68"/>
                    </a:lnTo>
                    <a:lnTo>
                      <a:pt x="9" y="33"/>
                    </a:lnTo>
                    <a:lnTo>
                      <a:pt x="0" y="36"/>
                    </a:lnTo>
                    <a:close/>
                  </a:path>
                </a:pathLst>
              </a:custGeom>
              <a:solidFill>
                <a:srgbClr val="DDDDDD"/>
              </a:solidFill>
              <a:ln w="3175">
                <a:solidFill>
                  <a:schemeClr val="bg1"/>
                </a:solidFill>
                <a:round/>
                <a:headEnd/>
                <a:tailEnd/>
              </a:ln>
            </p:spPr>
            <p:txBody>
              <a:bodyPr/>
              <a:lstStyle/>
              <a:p>
                <a:endParaRPr lang="en-GB"/>
              </a:p>
            </p:txBody>
          </p:sp>
          <p:sp>
            <p:nvSpPr>
              <p:cNvPr id="61686" name="Freeform 204"/>
              <p:cNvSpPr>
                <a:spLocks/>
              </p:cNvSpPr>
              <p:nvPr/>
            </p:nvSpPr>
            <p:spPr bwMode="gray">
              <a:xfrm>
                <a:off x="3228" y="2768"/>
                <a:ext cx="120" cy="163"/>
              </a:xfrm>
              <a:custGeom>
                <a:avLst/>
                <a:gdLst>
                  <a:gd name="T0" fmla="*/ 0 w 122"/>
                  <a:gd name="T1" fmla="*/ 2147483646 h 142"/>
                  <a:gd name="T2" fmla="*/ 0 w 122"/>
                  <a:gd name="T3" fmla="*/ 2147483646 h 142"/>
                  <a:gd name="T4" fmla="*/ 1204136352 w 122"/>
                  <a:gd name="T5" fmla="*/ 2147483646 h 142"/>
                  <a:gd name="T6" fmla="*/ 0 w 122"/>
                  <a:gd name="T7" fmla="*/ 2147483646 h 142"/>
                  <a:gd name="T8" fmla="*/ 1204136352 w 122"/>
                  <a:gd name="T9" fmla="*/ 2147483646 h 142"/>
                  <a:gd name="T10" fmla="*/ 1204136352 w 122"/>
                  <a:gd name="T11" fmla="*/ 2147483646 h 142"/>
                  <a:gd name="T12" fmla="*/ 1204136352 w 122"/>
                  <a:gd name="T13" fmla="*/ 2147483646 h 142"/>
                  <a:gd name="T14" fmla="*/ 1204136352 w 122"/>
                  <a:gd name="T15" fmla="*/ 2147483646 h 142"/>
                  <a:gd name="T16" fmla="*/ 1204136352 w 122"/>
                  <a:gd name="T17" fmla="*/ 2147483646 h 142"/>
                  <a:gd name="T18" fmla="*/ 1204136352 w 122"/>
                  <a:gd name="T19" fmla="*/ 2147483646 h 142"/>
                  <a:gd name="T20" fmla="*/ 1204136352 w 122"/>
                  <a:gd name="T21" fmla="*/ 2147483646 h 142"/>
                  <a:gd name="T22" fmla="*/ 1204136352 w 122"/>
                  <a:gd name="T23" fmla="*/ 2147483646 h 142"/>
                  <a:gd name="T24" fmla="*/ 1204136352 w 122"/>
                  <a:gd name="T25" fmla="*/ 0 h 142"/>
                  <a:gd name="T26" fmla="*/ 0 w 122"/>
                  <a:gd name="T27" fmla="*/ 2147483646 h 14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2"/>
                  <a:gd name="T43" fmla="*/ 0 h 142"/>
                  <a:gd name="T44" fmla="*/ 122 w 122"/>
                  <a:gd name="T45" fmla="*/ 142 h 14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2" h="142">
                    <a:moveTo>
                      <a:pt x="0" y="8"/>
                    </a:moveTo>
                    <a:lnTo>
                      <a:pt x="0" y="8"/>
                    </a:lnTo>
                    <a:lnTo>
                      <a:pt x="16" y="39"/>
                    </a:lnTo>
                    <a:lnTo>
                      <a:pt x="0" y="66"/>
                    </a:lnTo>
                    <a:lnTo>
                      <a:pt x="12" y="74"/>
                    </a:lnTo>
                    <a:lnTo>
                      <a:pt x="2" y="85"/>
                    </a:lnTo>
                    <a:lnTo>
                      <a:pt x="83" y="142"/>
                    </a:lnTo>
                    <a:lnTo>
                      <a:pt x="117" y="96"/>
                    </a:lnTo>
                    <a:lnTo>
                      <a:pt x="110" y="84"/>
                    </a:lnTo>
                    <a:lnTo>
                      <a:pt x="110" y="27"/>
                    </a:lnTo>
                    <a:lnTo>
                      <a:pt x="122" y="10"/>
                    </a:lnTo>
                    <a:lnTo>
                      <a:pt x="77" y="16"/>
                    </a:lnTo>
                    <a:lnTo>
                      <a:pt x="28" y="0"/>
                    </a:lnTo>
                    <a:lnTo>
                      <a:pt x="0" y="8"/>
                    </a:lnTo>
                    <a:close/>
                  </a:path>
                </a:pathLst>
              </a:custGeom>
              <a:solidFill>
                <a:srgbClr val="DDDDDD"/>
              </a:solidFill>
              <a:ln w="3175">
                <a:solidFill>
                  <a:schemeClr val="bg1"/>
                </a:solidFill>
                <a:round/>
                <a:headEnd/>
                <a:tailEnd/>
              </a:ln>
            </p:spPr>
            <p:txBody>
              <a:bodyPr/>
              <a:lstStyle/>
              <a:p>
                <a:endParaRPr lang="en-GB"/>
              </a:p>
            </p:txBody>
          </p:sp>
          <p:sp>
            <p:nvSpPr>
              <p:cNvPr id="61687" name="Freeform 205"/>
              <p:cNvSpPr>
                <a:spLocks/>
              </p:cNvSpPr>
              <p:nvPr/>
            </p:nvSpPr>
            <p:spPr bwMode="gray">
              <a:xfrm>
                <a:off x="3417" y="2304"/>
                <a:ext cx="28" cy="27"/>
              </a:xfrm>
              <a:custGeom>
                <a:avLst/>
                <a:gdLst>
                  <a:gd name="T0" fmla="*/ 0 w 28"/>
                  <a:gd name="T1" fmla="*/ 2147483646 h 24"/>
                  <a:gd name="T2" fmla="*/ 0 w 28"/>
                  <a:gd name="T3" fmla="*/ 2147483646 h 24"/>
                  <a:gd name="T4" fmla="*/ 2147451831 w 28"/>
                  <a:gd name="T5" fmla="*/ 0 h 24"/>
                  <a:gd name="T6" fmla="*/ 2147451831 w 28"/>
                  <a:gd name="T7" fmla="*/ 2147483646 h 24"/>
                  <a:gd name="T8" fmla="*/ 0 w 28"/>
                  <a:gd name="T9" fmla="*/ 2147483646 h 24"/>
                  <a:gd name="T10" fmla="*/ 0 60000 65536"/>
                  <a:gd name="T11" fmla="*/ 0 60000 65536"/>
                  <a:gd name="T12" fmla="*/ 0 60000 65536"/>
                  <a:gd name="T13" fmla="*/ 0 60000 65536"/>
                  <a:gd name="T14" fmla="*/ 0 60000 65536"/>
                  <a:gd name="T15" fmla="*/ 0 w 28"/>
                  <a:gd name="T16" fmla="*/ 0 h 24"/>
                  <a:gd name="T17" fmla="*/ 28 w 28"/>
                  <a:gd name="T18" fmla="*/ 24 h 24"/>
                </a:gdLst>
                <a:ahLst/>
                <a:cxnLst>
                  <a:cxn ang="T10">
                    <a:pos x="T0" y="T1"/>
                  </a:cxn>
                  <a:cxn ang="T11">
                    <a:pos x="T2" y="T3"/>
                  </a:cxn>
                  <a:cxn ang="T12">
                    <a:pos x="T4" y="T5"/>
                  </a:cxn>
                  <a:cxn ang="T13">
                    <a:pos x="T6" y="T7"/>
                  </a:cxn>
                  <a:cxn ang="T14">
                    <a:pos x="T8" y="T9"/>
                  </a:cxn>
                </a:cxnLst>
                <a:rect l="T15" t="T16" r="T17" b="T18"/>
                <a:pathLst>
                  <a:path w="28" h="24">
                    <a:moveTo>
                      <a:pt x="0" y="15"/>
                    </a:moveTo>
                    <a:lnTo>
                      <a:pt x="0" y="15"/>
                    </a:lnTo>
                    <a:lnTo>
                      <a:pt x="23" y="0"/>
                    </a:lnTo>
                    <a:lnTo>
                      <a:pt x="28" y="24"/>
                    </a:lnTo>
                    <a:lnTo>
                      <a:pt x="0" y="15"/>
                    </a:lnTo>
                    <a:close/>
                  </a:path>
                </a:pathLst>
              </a:custGeom>
              <a:solidFill>
                <a:srgbClr val="DDDDDD"/>
              </a:solidFill>
              <a:ln w="3175">
                <a:solidFill>
                  <a:schemeClr val="bg1"/>
                </a:solidFill>
                <a:round/>
                <a:headEnd/>
                <a:tailEnd/>
              </a:ln>
            </p:spPr>
            <p:txBody>
              <a:bodyPr/>
              <a:lstStyle/>
              <a:p>
                <a:endParaRPr lang="en-GB"/>
              </a:p>
            </p:txBody>
          </p:sp>
          <p:sp>
            <p:nvSpPr>
              <p:cNvPr id="61688" name="Freeform 206"/>
              <p:cNvSpPr>
                <a:spLocks/>
              </p:cNvSpPr>
              <p:nvPr/>
            </p:nvSpPr>
            <p:spPr bwMode="gray">
              <a:xfrm>
                <a:off x="3244" y="2208"/>
                <a:ext cx="23" cy="31"/>
              </a:xfrm>
              <a:custGeom>
                <a:avLst/>
                <a:gdLst>
                  <a:gd name="T0" fmla="*/ 0 w 24"/>
                  <a:gd name="T1" fmla="*/ 2147483646 h 27"/>
                  <a:gd name="T2" fmla="*/ 0 w 24"/>
                  <a:gd name="T3" fmla="*/ 2147483646 h 27"/>
                  <a:gd name="T4" fmla="*/ 484179792 w 24"/>
                  <a:gd name="T5" fmla="*/ 2147483646 h 27"/>
                  <a:gd name="T6" fmla="*/ 484179792 w 24"/>
                  <a:gd name="T7" fmla="*/ 2147483646 h 27"/>
                  <a:gd name="T8" fmla="*/ 484179792 w 24"/>
                  <a:gd name="T9" fmla="*/ 0 h 27"/>
                  <a:gd name="T10" fmla="*/ 0 w 24"/>
                  <a:gd name="T11" fmla="*/ 2147483646 h 27"/>
                  <a:gd name="T12" fmla="*/ 0 60000 65536"/>
                  <a:gd name="T13" fmla="*/ 0 60000 65536"/>
                  <a:gd name="T14" fmla="*/ 0 60000 65536"/>
                  <a:gd name="T15" fmla="*/ 0 60000 65536"/>
                  <a:gd name="T16" fmla="*/ 0 60000 65536"/>
                  <a:gd name="T17" fmla="*/ 0 60000 65536"/>
                  <a:gd name="T18" fmla="*/ 0 w 24"/>
                  <a:gd name="T19" fmla="*/ 0 h 27"/>
                  <a:gd name="T20" fmla="*/ 24 w 24"/>
                  <a:gd name="T21" fmla="*/ 27 h 27"/>
                </a:gdLst>
                <a:ahLst/>
                <a:cxnLst>
                  <a:cxn ang="T12">
                    <a:pos x="T0" y="T1"/>
                  </a:cxn>
                  <a:cxn ang="T13">
                    <a:pos x="T2" y="T3"/>
                  </a:cxn>
                  <a:cxn ang="T14">
                    <a:pos x="T4" y="T5"/>
                  </a:cxn>
                  <a:cxn ang="T15">
                    <a:pos x="T6" y="T7"/>
                  </a:cxn>
                  <a:cxn ang="T16">
                    <a:pos x="T8" y="T9"/>
                  </a:cxn>
                  <a:cxn ang="T17">
                    <a:pos x="T10" y="T11"/>
                  </a:cxn>
                </a:cxnLst>
                <a:rect l="T18" t="T19" r="T20" b="T21"/>
                <a:pathLst>
                  <a:path w="24" h="27">
                    <a:moveTo>
                      <a:pt x="0" y="27"/>
                    </a:moveTo>
                    <a:lnTo>
                      <a:pt x="0" y="27"/>
                    </a:lnTo>
                    <a:lnTo>
                      <a:pt x="7" y="26"/>
                    </a:lnTo>
                    <a:lnTo>
                      <a:pt x="24" y="8"/>
                    </a:lnTo>
                    <a:lnTo>
                      <a:pt x="13" y="0"/>
                    </a:lnTo>
                    <a:lnTo>
                      <a:pt x="0" y="27"/>
                    </a:lnTo>
                    <a:close/>
                  </a:path>
                </a:pathLst>
              </a:custGeom>
              <a:solidFill>
                <a:srgbClr val="DDDDDD"/>
              </a:solidFill>
              <a:ln w="3175">
                <a:solidFill>
                  <a:schemeClr val="bg1"/>
                </a:solidFill>
                <a:round/>
                <a:headEnd/>
                <a:tailEnd/>
              </a:ln>
            </p:spPr>
            <p:txBody>
              <a:bodyPr/>
              <a:lstStyle/>
              <a:p>
                <a:endParaRPr lang="en-GB"/>
              </a:p>
            </p:txBody>
          </p:sp>
          <p:sp>
            <p:nvSpPr>
              <p:cNvPr id="61689" name="Freeform 207"/>
              <p:cNvSpPr>
                <a:spLocks/>
              </p:cNvSpPr>
              <p:nvPr/>
            </p:nvSpPr>
            <p:spPr bwMode="gray">
              <a:xfrm>
                <a:off x="3209" y="3016"/>
                <a:ext cx="48" cy="140"/>
              </a:xfrm>
              <a:custGeom>
                <a:avLst/>
                <a:gdLst>
                  <a:gd name="T0" fmla="*/ 0 w 48"/>
                  <a:gd name="T1" fmla="*/ 2147483646 h 121"/>
                  <a:gd name="T2" fmla="*/ 0 w 48"/>
                  <a:gd name="T3" fmla="*/ 2147483646 h 121"/>
                  <a:gd name="T4" fmla="*/ 2147451733 w 48"/>
                  <a:gd name="T5" fmla="*/ 2147483646 h 121"/>
                  <a:gd name="T6" fmla="*/ 2147451733 w 48"/>
                  <a:gd name="T7" fmla="*/ 2147483646 h 121"/>
                  <a:gd name="T8" fmla="*/ 2147451733 w 48"/>
                  <a:gd name="T9" fmla="*/ 2147483646 h 121"/>
                  <a:gd name="T10" fmla="*/ 2147451733 w 48"/>
                  <a:gd name="T11" fmla="*/ 2147483646 h 121"/>
                  <a:gd name="T12" fmla="*/ 2147451733 w 48"/>
                  <a:gd name="T13" fmla="*/ 2147483646 h 121"/>
                  <a:gd name="T14" fmla="*/ 2147451733 w 48"/>
                  <a:gd name="T15" fmla="*/ 2147483646 h 121"/>
                  <a:gd name="T16" fmla="*/ 2147451733 w 48"/>
                  <a:gd name="T17" fmla="*/ 2147483646 h 121"/>
                  <a:gd name="T18" fmla="*/ 2147451733 w 48"/>
                  <a:gd name="T19" fmla="*/ 2147483646 h 121"/>
                  <a:gd name="T20" fmla="*/ 2147451733 w 48"/>
                  <a:gd name="T21" fmla="*/ 2147483646 h 121"/>
                  <a:gd name="T22" fmla="*/ 2147451733 w 48"/>
                  <a:gd name="T23" fmla="*/ 2147483646 h 121"/>
                  <a:gd name="T24" fmla="*/ 2147451733 w 48"/>
                  <a:gd name="T25" fmla="*/ 0 h 121"/>
                  <a:gd name="T26" fmla="*/ 2147451733 w 48"/>
                  <a:gd name="T27" fmla="*/ 2147483646 h 121"/>
                  <a:gd name="T28" fmla="*/ 0 w 48"/>
                  <a:gd name="T29" fmla="*/ 2147483646 h 1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8"/>
                  <a:gd name="T46" fmla="*/ 0 h 121"/>
                  <a:gd name="T47" fmla="*/ 48 w 48"/>
                  <a:gd name="T48" fmla="*/ 121 h 12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8" h="121">
                    <a:moveTo>
                      <a:pt x="0" y="66"/>
                    </a:moveTo>
                    <a:lnTo>
                      <a:pt x="0" y="66"/>
                    </a:lnTo>
                    <a:lnTo>
                      <a:pt x="6" y="73"/>
                    </a:lnTo>
                    <a:lnTo>
                      <a:pt x="25" y="79"/>
                    </a:lnTo>
                    <a:lnTo>
                      <a:pt x="22" y="102"/>
                    </a:lnTo>
                    <a:lnTo>
                      <a:pt x="40" y="121"/>
                    </a:lnTo>
                    <a:lnTo>
                      <a:pt x="48" y="86"/>
                    </a:lnTo>
                    <a:lnTo>
                      <a:pt x="33" y="62"/>
                    </a:lnTo>
                    <a:lnTo>
                      <a:pt x="38" y="76"/>
                    </a:lnTo>
                    <a:lnTo>
                      <a:pt x="28" y="75"/>
                    </a:lnTo>
                    <a:lnTo>
                      <a:pt x="19" y="44"/>
                    </a:lnTo>
                    <a:lnTo>
                      <a:pt x="17" y="2"/>
                    </a:lnTo>
                    <a:lnTo>
                      <a:pt x="3" y="0"/>
                    </a:lnTo>
                    <a:lnTo>
                      <a:pt x="15" y="18"/>
                    </a:lnTo>
                    <a:lnTo>
                      <a:pt x="0" y="66"/>
                    </a:lnTo>
                    <a:close/>
                  </a:path>
                </a:pathLst>
              </a:custGeom>
              <a:solidFill>
                <a:srgbClr val="DDDDDD"/>
              </a:solidFill>
              <a:ln w="3175">
                <a:solidFill>
                  <a:schemeClr val="bg1"/>
                </a:solidFill>
                <a:round/>
                <a:headEnd/>
                <a:tailEnd/>
              </a:ln>
            </p:spPr>
            <p:txBody>
              <a:bodyPr/>
              <a:lstStyle/>
              <a:p>
                <a:endParaRPr lang="en-GB"/>
              </a:p>
            </p:txBody>
          </p:sp>
          <p:sp>
            <p:nvSpPr>
              <p:cNvPr id="61690" name="Freeform 208"/>
              <p:cNvSpPr>
                <a:spLocks/>
              </p:cNvSpPr>
              <p:nvPr/>
            </p:nvSpPr>
            <p:spPr bwMode="gray">
              <a:xfrm>
                <a:off x="2454" y="2623"/>
                <a:ext cx="46" cy="32"/>
              </a:xfrm>
              <a:custGeom>
                <a:avLst/>
                <a:gdLst>
                  <a:gd name="T0" fmla="*/ 0 w 47"/>
                  <a:gd name="T1" fmla="*/ 2147483646 h 27"/>
                  <a:gd name="T2" fmla="*/ 0 w 47"/>
                  <a:gd name="T3" fmla="*/ 2147483646 h 27"/>
                  <a:gd name="T4" fmla="*/ 1011635466 w 47"/>
                  <a:gd name="T5" fmla="*/ 2147483646 h 27"/>
                  <a:gd name="T6" fmla="*/ 1011635466 w 47"/>
                  <a:gd name="T7" fmla="*/ 2147483646 h 27"/>
                  <a:gd name="T8" fmla="*/ 1011635466 w 47"/>
                  <a:gd name="T9" fmla="*/ 2147483646 h 27"/>
                  <a:gd name="T10" fmla="*/ 1011635466 w 47"/>
                  <a:gd name="T11" fmla="*/ 2147483646 h 27"/>
                  <a:gd name="T12" fmla="*/ 1011635466 w 47"/>
                  <a:gd name="T13" fmla="*/ 2147483646 h 27"/>
                  <a:gd name="T14" fmla="*/ 1011635466 w 47"/>
                  <a:gd name="T15" fmla="*/ 0 h 27"/>
                  <a:gd name="T16" fmla="*/ 0 w 47"/>
                  <a:gd name="T17" fmla="*/ 2147483646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7"/>
                  <a:gd name="T28" fmla="*/ 0 h 27"/>
                  <a:gd name="T29" fmla="*/ 47 w 47"/>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7" h="27">
                    <a:moveTo>
                      <a:pt x="0" y="2"/>
                    </a:moveTo>
                    <a:lnTo>
                      <a:pt x="0" y="2"/>
                    </a:lnTo>
                    <a:lnTo>
                      <a:pt x="14" y="16"/>
                    </a:lnTo>
                    <a:lnTo>
                      <a:pt x="30" y="12"/>
                    </a:lnTo>
                    <a:lnTo>
                      <a:pt x="20" y="16"/>
                    </a:lnTo>
                    <a:lnTo>
                      <a:pt x="28" y="27"/>
                    </a:lnTo>
                    <a:lnTo>
                      <a:pt x="47" y="16"/>
                    </a:lnTo>
                    <a:lnTo>
                      <a:pt x="47" y="0"/>
                    </a:lnTo>
                    <a:lnTo>
                      <a:pt x="0" y="2"/>
                    </a:lnTo>
                    <a:close/>
                  </a:path>
                </a:pathLst>
              </a:custGeom>
              <a:solidFill>
                <a:srgbClr val="DDDDDD"/>
              </a:solidFill>
              <a:ln w="3175">
                <a:solidFill>
                  <a:schemeClr val="bg1"/>
                </a:solidFill>
                <a:round/>
                <a:headEnd/>
                <a:tailEnd/>
              </a:ln>
            </p:spPr>
            <p:txBody>
              <a:bodyPr/>
              <a:lstStyle/>
              <a:p>
                <a:endParaRPr lang="en-GB"/>
              </a:p>
            </p:txBody>
          </p:sp>
          <p:sp>
            <p:nvSpPr>
              <p:cNvPr id="61691" name="Freeform 209"/>
              <p:cNvSpPr>
                <a:spLocks/>
              </p:cNvSpPr>
              <p:nvPr/>
            </p:nvSpPr>
            <p:spPr bwMode="gray">
              <a:xfrm>
                <a:off x="3482" y="2379"/>
                <a:ext cx="9" cy="28"/>
              </a:xfrm>
              <a:custGeom>
                <a:avLst/>
                <a:gdLst>
                  <a:gd name="T0" fmla="*/ 0 w 10"/>
                  <a:gd name="T1" fmla="*/ 2147483646 h 25"/>
                  <a:gd name="T2" fmla="*/ 0 w 10"/>
                  <a:gd name="T3" fmla="*/ 2147483646 h 25"/>
                  <a:gd name="T4" fmla="*/ 53754236 w 10"/>
                  <a:gd name="T5" fmla="*/ 2147483646 h 25"/>
                  <a:gd name="T6" fmla="*/ 53754236 w 10"/>
                  <a:gd name="T7" fmla="*/ 2147483646 h 25"/>
                  <a:gd name="T8" fmla="*/ 53754236 w 10"/>
                  <a:gd name="T9" fmla="*/ 0 h 25"/>
                  <a:gd name="T10" fmla="*/ 0 w 10"/>
                  <a:gd name="T11" fmla="*/ 2147483646 h 25"/>
                  <a:gd name="T12" fmla="*/ 0 60000 65536"/>
                  <a:gd name="T13" fmla="*/ 0 60000 65536"/>
                  <a:gd name="T14" fmla="*/ 0 60000 65536"/>
                  <a:gd name="T15" fmla="*/ 0 60000 65536"/>
                  <a:gd name="T16" fmla="*/ 0 60000 65536"/>
                  <a:gd name="T17" fmla="*/ 0 60000 65536"/>
                  <a:gd name="T18" fmla="*/ 0 w 10"/>
                  <a:gd name="T19" fmla="*/ 0 h 25"/>
                  <a:gd name="T20" fmla="*/ 10 w 10"/>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0" h="25">
                    <a:moveTo>
                      <a:pt x="0" y="20"/>
                    </a:moveTo>
                    <a:lnTo>
                      <a:pt x="0" y="20"/>
                    </a:lnTo>
                    <a:lnTo>
                      <a:pt x="5" y="25"/>
                    </a:lnTo>
                    <a:lnTo>
                      <a:pt x="10" y="23"/>
                    </a:lnTo>
                    <a:lnTo>
                      <a:pt x="6" y="0"/>
                    </a:lnTo>
                    <a:lnTo>
                      <a:pt x="0" y="20"/>
                    </a:lnTo>
                    <a:close/>
                  </a:path>
                </a:pathLst>
              </a:custGeom>
              <a:solidFill>
                <a:srgbClr val="DDDDDD"/>
              </a:solidFill>
              <a:ln w="3175">
                <a:solidFill>
                  <a:schemeClr val="bg1"/>
                </a:solidFill>
                <a:round/>
                <a:headEnd/>
                <a:tailEnd/>
              </a:ln>
            </p:spPr>
            <p:txBody>
              <a:bodyPr/>
              <a:lstStyle/>
              <a:p>
                <a:endParaRPr lang="en-GB"/>
              </a:p>
            </p:txBody>
          </p:sp>
          <p:sp>
            <p:nvSpPr>
              <p:cNvPr id="61692" name="Freeform 210"/>
              <p:cNvSpPr>
                <a:spLocks/>
              </p:cNvSpPr>
              <p:nvPr/>
            </p:nvSpPr>
            <p:spPr bwMode="gray">
              <a:xfrm>
                <a:off x="3152" y="2866"/>
                <a:ext cx="25" cy="30"/>
              </a:xfrm>
              <a:custGeom>
                <a:avLst/>
                <a:gdLst>
                  <a:gd name="T0" fmla="*/ 0 w 26"/>
                  <a:gd name="T1" fmla="*/ 2147483646 h 26"/>
                  <a:gd name="T2" fmla="*/ 0 w 26"/>
                  <a:gd name="T3" fmla="*/ 2147483646 h 26"/>
                  <a:gd name="T4" fmla="*/ 544200313 w 26"/>
                  <a:gd name="T5" fmla="*/ 2147483646 h 26"/>
                  <a:gd name="T6" fmla="*/ 544200313 w 26"/>
                  <a:gd name="T7" fmla="*/ 0 h 26"/>
                  <a:gd name="T8" fmla="*/ 544200313 w 26"/>
                  <a:gd name="T9" fmla="*/ 2147483646 h 26"/>
                  <a:gd name="T10" fmla="*/ 0 w 26"/>
                  <a:gd name="T11" fmla="*/ 2147483646 h 26"/>
                  <a:gd name="T12" fmla="*/ 0 60000 65536"/>
                  <a:gd name="T13" fmla="*/ 0 60000 65536"/>
                  <a:gd name="T14" fmla="*/ 0 60000 65536"/>
                  <a:gd name="T15" fmla="*/ 0 60000 65536"/>
                  <a:gd name="T16" fmla="*/ 0 60000 65536"/>
                  <a:gd name="T17" fmla="*/ 0 60000 65536"/>
                  <a:gd name="T18" fmla="*/ 0 w 26"/>
                  <a:gd name="T19" fmla="*/ 0 h 26"/>
                  <a:gd name="T20" fmla="*/ 26 w 26"/>
                  <a:gd name="T21" fmla="*/ 26 h 26"/>
                </a:gdLst>
                <a:ahLst/>
                <a:cxnLst>
                  <a:cxn ang="T12">
                    <a:pos x="T0" y="T1"/>
                  </a:cxn>
                  <a:cxn ang="T13">
                    <a:pos x="T2" y="T3"/>
                  </a:cxn>
                  <a:cxn ang="T14">
                    <a:pos x="T4" y="T5"/>
                  </a:cxn>
                  <a:cxn ang="T15">
                    <a:pos x="T6" y="T7"/>
                  </a:cxn>
                  <a:cxn ang="T16">
                    <a:pos x="T8" y="T9"/>
                  </a:cxn>
                  <a:cxn ang="T17">
                    <a:pos x="T10" y="T11"/>
                  </a:cxn>
                </a:cxnLst>
                <a:rect l="T18" t="T19" r="T20" b="T21"/>
                <a:pathLst>
                  <a:path w="26" h="26">
                    <a:moveTo>
                      <a:pt x="0" y="26"/>
                    </a:moveTo>
                    <a:lnTo>
                      <a:pt x="0" y="26"/>
                    </a:lnTo>
                    <a:lnTo>
                      <a:pt x="11" y="5"/>
                    </a:lnTo>
                    <a:lnTo>
                      <a:pt x="23" y="0"/>
                    </a:lnTo>
                    <a:lnTo>
                      <a:pt x="26" y="21"/>
                    </a:lnTo>
                    <a:lnTo>
                      <a:pt x="0" y="26"/>
                    </a:lnTo>
                    <a:close/>
                  </a:path>
                </a:pathLst>
              </a:custGeom>
              <a:solidFill>
                <a:srgbClr val="DDDDDD"/>
              </a:solidFill>
              <a:ln w="3175">
                <a:solidFill>
                  <a:schemeClr val="bg1"/>
                </a:solidFill>
                <a:round/>
                <a:headEnd/>
                <a:tailEnd/>
              </a:ln>
            </p:spPr>
            <p:txBody>
              <a:bodyPr/>
              <a:lstStyle/>
              <a:p>
                <a:endParaRPr lang="en-GB"/>
              </a:p>
            </p:txBody>
          </p:sp>
          <p:sp>
            <p:nvSpPr>
              <p:cNvPr id="61693" name="Freeform 211"/>
              <p:cNvSpPr>
                <a:spLocks/>
              </p:cNvSpPr>
              <p:nvPr/>
            </p:nvSpPr>
            <p:spPr bwMode="gray">
              <a:xfrm>
                <a:off x="2507" y="2674"/>
                <a:ext cx="47" cy="53"/>
              </a:xfrm>
              <a:custGeom>
                <a:avLst/>
                <a:gdLst>
                  <a:gd name="T0" fmla="*/ 0 w 48"/>
                  <a:gd name="T1" fmla="*/ 2147483646 h 47"/>
                  <a:gd name="T2" fmla="*/ 0 w 48"/>
                  <a:gd name="T3" fmla="*/ 2147483646 h 47"/>
                  <a:gd name="T4" fmla="*/ 1027796566 w 48"/>
                  <a:gd name="T5" fmla="*/ 2147483646 h 47"/>
                  <a:gd name="T6" fmla="*/ 1027796566 w 48"/>
                  <a:gd name="T7" fmla="*/ 2147483646 h 47"/>
                  <a:gd name="T8" fmla="*/ 1027796566 w 48"/>
                  <a:gd name="T9" fmla="*/ 2147483646 h 47"/>
                  <a:gd name="T10" fmla="*/ 1027796566 w 48"/>
                  <a:gd name="T11" fmla="*/ 0 h 47"/>
                  <a:gd name="T12" fmla="*/ 0 w 48"/>
                  <a:gd name="T13" fmla="*/ 2147483646 h 47"/>
                  <a:gd name="T14" fmla="*/ 0 60000 65536"/>
                  <a:gd name="T15" fmla="*/ 0 60000 65536"/>
                  <a:gd name="T16" fmla="*/ 0 60000 65536"/>
                  <a:gd name="T17" fmla="*/ 0 60000 65536"/>
                  <a:gd name="T18" fmla="*/ 0 60000 65536"/>
                  <a:gd name="T19" fmla="*/ 0 60000 65536"/>
                  <a:gd name="T20" fmla="*/ 0 60000 65536"/>
                  <a:gd name="T21" fmla="*/ 0 w 48"/>
                  <a:gd name="T22" fmla="*/ 0 h 47"/>
                  <a:gd name="T23" fmla="*/ 48 w 48"/>
                  <a:gd name="T24" fmla="*/ 47 h 4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47">
                    <a:moveTo>
                      <a:pt x="0" y="13"/>
                    </a:moveTo>
                    <a:lnTo>
                      <a:pt x="0" y="13"/>
                    </a:lnTo>
                    <a:lnTo>
                      <a:pt x="5" y="31"/>
                    </a:lnTo>
                    <a:lnTo>
                      <a:pt x="29" y="47"/>
                    </a:lnTo>
                    <a:lnTo>
                      <a:pt x="48" y="23"/>
                    </a:lnTo>
                    <a:lnTo>
                      <a:pt x="33" y="0"/>
                    </a:lnTo>
                    <a:lnTo>
                      <a:pt x="0" y="13"/>
                    </a:lnTo>
                    <a:close/>
                  </a:path>
                </a:pathLst>
              </a:custGeom>
              <a:solidFill>
                <a:srgbClr val="DDDDDD"/>
              </a:solidFill>
              <a:ln w="3175">
                <a:solidFill>
                  <a:schemeClr val="bg1"/>
                </a:solidFill>
                <a:round/>
                <a:headEnd/>
                <a:tailEnd/>
              </a:ln>
            </p:spPr>
            <p:txBody>
              <a:bodyPr/>
              <a:lstStyle/>
              <a:p>
                <a:endParaRPr lang="en-GB"/>
              </a:p>
            </p:txBody>
          </p:sp>
          <p:sp>
            <p:nvSpPr>
              <p:cNvPr id="61694" name="Freeform 212"/>
              <p:cNvSpPr>
                <a:spLocks/>
              </p:cNvSpPr>
              <p:nvPr/>
            </p:nvSpPr>
            <p:spPr bwMode="gray">
              <a:xfrm>
                <a:off x="3336" y="2638"/>
                <a:ext cx="153" cy="241"/>
              </a:xfrm>
              <a:custGeom>
                <a:avLst/>
                <a:gdLst>
                  <a:gd name="T0" fmla="*/ 0 w 157"/>
                  <a:gd name="T1" fmla="*/ 2147483646 h 210"/>
                  <a:gd name="T2" fmla="*/ 0 w 157"/>
                  <a:gd name="T3" fmla="*/ 2147483646 h 210"/>
                  <a:gd name="T4" fmla="*/ 0 w 157"/>
                  <a:gd name="T5" fmla="*/ 2147483646 h 210"/>
                  <a:gd name="T6" fmla="*/ 870236121 w 157"/>
                  <a:gd name="T7" fmla="*/ 2147483646 h 210"/>
                  <a:gd name="T8" fmla="*/ 870236121 w 157"/>
                  <a:gd name="T9" fmla="*/ 2147483646 h 210"/>
                  <a:gd name="T10" fmla="*/ 870236121 w 157"/>
                  <a:gd name="T11" fmla="*/ 2147483646 h 210"/>
                  <a:gd name="T12" fmla="*/ 870236121 w 157"/>
                  <a:gd name="T13" fmla="*/ 2147483646 h 210"/>
                  <a:gd name="T14" fmla="*/ 870236121 w 157"/>
                  <a:gd name="T15" fmla="*/ 2147483646 h 210"/>
                  <a:gd name="T16" fmla="*/ 870236121 w 157"/>
                  <a:gd name="T17" fmla="*/ 2147483646 h 210"/>
                  <a:gd name="T18" fmla="*/ 870236121 w 157"/>
                  <a:gd name="T19" fmla="*/ 2147483646 h 210"/>
                  <a:gd name="T20" fmla="*/ 870236121 w 157"/>
                  <a:gd name="T21" fmla="*/ 0 h 210"/>
                  <a:gd name="T22" fmla="*/ 870236121 w 157"/>
                  <a:gd name="T23" fmla="*/ 2147483646 h 210"/>
                  <a:gd name="T24" fmla="*/ 870236121 w 157"/>
                  <a:gd name="T25" fmla="*/ 2147483646 h 210"/>
                  <a:gd name="T26" fmla="*/ 870236121 w 157"/>
                  <a:gd name="T27" fmla="*/ 2147483646 h 210"/>
                  <a:gd name="T28" fmla="*/ 0 w 157"/>
                  <a:gd name="T29" fmla="*/ 2147483646 h 2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7"/>
                  <a:gd name="T46" fmla="*/ 0 h 210"/>
                  <a:gd name="T47" fmla="*/ 157 w 157"/>
                  <a:gd name="T48" fmla="*/ 210 h 2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7" h="210">
                    <a:moveTo>
                      <a:pt x="0" y="198"/>
                    </a:moveTo>
                    <a:lnTo>
                      <a:pt x="0" y="198"/>
                    </a:lnTo>
                    <a:lnTo>
                      <a:pt x="0" y="141"/>
                    </a:lnTo>
                    <a:lnTo>
                      <a:pt x="12" y="124"/>
                    </a:lnTo>
                    <a:lnTo>
                      <a:pt x="59" y="107"/>
                    </a:lnTo>
                    <a:lnTo>
                      <a:pt x="108" y="60"/>
                    </a:lnTo>
                    <a:lnTo>
                      <a:pt x="46" y="45"/>
                    </a:lnTo>
                    <a:lnTo>
                      <a:pt x="27" y="16"/>
                    </a:lnTo>
                    <a:lnTo>
                      <a:pt x="34" y="8"/>
                    </a:lnTo>
                    <a:lnTo>
                      <a:pt x="58" y="25"/>
                    </a:lnTo>
                    <a:lnTo>
                      <a:pt x="150" y="0"/>
                    </a:lnTo>
                    <a:lnTo>
                      <a:pt x="157" y="25"/>
                    </a:lnTo>
                    <a:lnTo>
                      <a:pt x="101" y="122"/>
                    </a:lnTo>
                    <a:lnTo>
                      <a:pt x="7" y="210"/>
                    </a:lnTo>
                    <a:lnTo>
                      <a:pt x="0" y="198"/>
                    </a:lnTo>
                    <a:close/>
                  </a:path>
                </a:pathLst>
              </a:custGeom>
              <a:solidFill>
                <a:srgbClr val="DDDDDD"/>
              </a:solidFill>
              <a:ln w="3175">
                <a:solidFill>
                  <a:schemeClr val="bg1"/>
                </a:solidFill>
                <a:round/>
                <a:headEnd/>
                <a:tailEnd/>
              </a:ln>
            </p:spPr>
            <p:txBody>
              <a:bodyPr/>
              <a:lstStyle/>
              <a:p>
                <a:endParaRPr lang="en-GB"/>
              </a:p>
            </p:txBody>
          </p:sp>
          <p:sp>
            <p:nvSpPr>
              <p:cNvPr id="61695" name="Freeform 213"/>
              <p:cNvSpPr>
                <a:spLocks/>
              </p:cNvSpPr>
              <p:nvPr/>
            </p:nvSpPr>
            <p:spPr bwMode="gray">
              <a:xfrm>
                <a:off x="3178" y="3313"/>
                <a:ext cx="20" cy="28"/>
              </a:xfrm>
              <a:custGeom>
                <a:avLst/>
                <a:gdLst>
                  <a:gd name="T0" fmla="*/ 0 w 19"/>
                  <a:gd name="T1" fmla="*/ 2147483646 h 25"/>
                  <a:gd name="T2" fmla="*/ 0 w 19"/>
                  <a:gd name="T3" fmla="*/ 2147483646 h 25"/>
                  <a:gd name="T4" fmla="*/ 2147483646 w 19"/>
                  <a:gd name="T5" fmla="*/ 2147483646 h 25"/>
                  <a:gd name="T6" fmla="*/ 2147483646 w 19"/>
                  <a:gd name="T7" fmla="*/ 2147483646 h 25"/>
                  <a:gd name="T8" fmla="*/ 2147483646 w 19"/>
                  <a:gd name="T9" fmla="*/ 0 h 25"/>
                  <a:gd name="T10" fmla="*/ 0 w 19"/>
                  <a:gd name="T11" fmla="*/ 2147483646 h 25"/>
                  <a:gd name="T12" fmla="*/ 0 60000 65536"/>
                  <a:gd name="T13" fmla="*/ 0 60000 65536"/>
                  <a:gd name="T14" fmla="*/ 0 60000 65536"/>
                  <a:gd name="T15" fmla="*/ 0 60000 65536"/>
                  <a:gd name="T16" fmla="*/ 0 60000 65536"/>
                  <a:gd name="T17" fmla="*/ 0 60000 65536"/>
                  <a:gd name="T18" fmla="*/ 0 w 19"/>
                  <a:gd name="T19" fmla="*/ 0 h 25"/>
                  <a:gd name="T20" fmla="*/ 19 w 19"/>
                  <a:gd name="T21" fmla="*/ 25 h 25"/>
                </a:gdLst>
                <a:ahLst/>
                <a:cxnLst>
                  <a:cxn ang="T12">
                    <a:pos x="T0" y="T1"/>
                  </a:cxn>
                  <a:cxn ang="T13">
                    <a:pos x="T2" y="T3"/>
                  </a:cxn>
                  <a:cxn ang="T14">
                    <a:pos x="T4" y="T5"/>
                  </a:cxn>
                  <a:cxn ang="T15">
                    <a:pos x="T6" y="T7"/>
                  </a:cxn>
                  <a:cxn ang="T16">
                    <a:pos x="T8" y="T9"/>
                  </a:cxn>
                  <a:cxn ang="T17">
                    <a:pos x="T10" y="T11"/>
                  </a:cxn>
                </a:cxnLst>
                <a:rect l="T18" t="T19" r="T20" b="T21"/>
                <a:pathLst>
                  <a:path w="19" h="25">
                    <a:moveTo>
                      <a:pt x="0" y="14"/>
                    </a:moveTo>
                    <a:lnTo>
                      <a:pt x="0" y="14"/>
                    </a:lnTo>
                    <a:lnTo>
                      <a:pt x="11" y="25"/>
                    </a:lnTo>
                    <a:lnTo>
                      <a:pt x="19" y="16"/>
                    </a:lnTo>
                    <a:lnTo>
                      <a:pt x="17" y="0"/>
                    </a:lnTo>
                    <a:lnTo>
                      <a:pt x="0" y="14"/>
                    </a:lnTo>
                    <a:close/>
                  </a:path>
                </a:pathLst>
              </a:custGeom>
              <a:solidFill>
                <a:srgbClr val="DDDDDD"/>
              </a:solidFill>
              <a:ln w="3175">
                <a:solidFill>
                  <a:schemeClr val="bg1"/>
                </a:solidFill>
                <a:round/>
                <a:headEnd/>
                <a:tailEnd/>
              </a:ln>
            </p:spPr>
            <p:txBody>
              <a:bodyPr/>
              <a:lstStyle/>
              <a:p>
                <a:endParaRPr lang="en-GB"/>
              </a:p>
            </p:txBody>
          </p:sp>
          <p:sp>
            <p:nvSpPr>
              <p:cNvPr id="61696" name="Freeform 214"/>
              <p:cNvSpPr>
                <a:spLocks/>
              </p:cNvSpPr>
              <p:nvPr/>
            </p:nvSpPr>
            <p:spPr bwMode="gray">
              <a:xfrm>
                <a:off x="2706" y="2652"/>
                <a:ext cx="33" cy="89"/>
              </a:xfrm>
              <a:custGeom>
                <a:avLst/>
                <a:gdLst>
                  <a:gd name="T0" fmla="*/ 0 w 34"/>
                  <a:gd name="T1" fmla="*/ 0 h 78"/>
                  <a:gd name="T2" fmla="*/ 0 w 34"/>
                  <a:gd name="T3" fmla="*/ 0 h 78"/>
                  <a:gd name="T4" fmla="*/ 755351163 w 34"/>
                  <a:gd name="T5" fmla="*/ 2147483646 h 78"/>
                  <a:gd name="T6" fmla="*/ 755351163 w 34"/>
                  <a:gd name="T7" fmla="*/ 2147483646 h 78"/>
                  <a:gd name="T8" fmla="*/ 755351163 w 34"/>
                  <a:gd name="T9" fmla="*/ 2147483646 h 78"/>
                  <a:gd name="T10" fmla="*/ 0 w 34"/>
                  <a:gd name="T11" fmla="*/ 0 h 78"/>
                  <a:gd name="T12" fmla="*/ 0 60000 65536"/>
                  <a:gd name="T13" fmla="*/ 0 60000 65536"/>
                  <a:gd name="T14" fmla="*/ 0 60000 65536"/>
                  <a:gd name="T15" fmla="*/ 0 60000 65536"/>
                  <a:gd name="T16" fmla="*/ 0 60000 65536"/>
                  <a:gd name="T17" fmla="*/ 0 60000 65536"/>
                  <a:gd name="T18" fmla="*/ 0 w 34"/>
                  <a:gd name="T19" fmla="*/ 0 h 78"/>
                  <a:gd name="T20" fmla="*/ 34 w 34"/>
                  <a:gd name="T21" fmla="*/ 78 h 78"/>
                </a:gdLst>
                <a:ahLst/>
                <a:cxnLst>
                  <a:cxn ang="T12">
                    <a:pos x="T0" y="T1"/>
                  </a:cxn>
                  <a:cxn ang="T13">
                    <a:pos x="T2" y="T3"/>
                  </a:cxn>
                  <a:cxn ang="T14">
                    <a:pos x="T4" y="T5"/>
                  </a:cxn>
                  <a:cxn ang="T15">
                    <a:pos x="T6" y="T7"/>
                  </a:cxn>
                  <a:cxn ang="T16">
                    <a:pos x="T8" y="T9"/>
                  </a:cxn>
                  <a:cxn ang="T17">
                    <a:pos x="T10" y="T11"/>
                  </a:cxn>
                </a:cxnLst>
                <a:rect l="T18" t="T19" r="T20" b="T21"/>
                <a:pathLst>
                  <a:path w="34" h="78">
                    <a:moveTo>
                      <a:pt x="0" y="0"/>
                    </a:moveTo>
                    <a:lnTo>
                      <a:pt x="0" y="0"/>
                    </a:lnTo>
                    <a:lnTo>
                      <a:pt x="16" y="3"/>
                    </a:lnTo>
                    <a:lnTo>
                      <a:pt x="34" y="75"/>
                    </a:lnTo>
                    <a:lnTo>
                      <a:pt x="22" y="78"/>
                    </a:lnTo>
                    <a:lnTo>
                      <a:pt x="0" y="0"/>
                    </a:lnTo>
                    <a:close/>
                  </a:path>
                </a:pathLst>
              </a:custGeom>
              <a:solidFill>
                <a:srgbClr val="DDDDDD"/>
              </a:solidFill>
              <a:ln w="3175">
                <a:solidFill>
                  <a:schemeClr val="bg1"/>
                </a:solidFill>
                <a:round/>
                <a:headEnd/>
                <a:tailEnd/>
              </a:ln>
            </p:spPr>
            <p:txBody>
              <a:bodyPr/>
              <a:lstStyle/>
              <a:p>
                <a:endParaRPr lang="en-GB"/>
              </a:p>
            </p:txBody>
          </p:sp>
          <p:sp>
            <p:nvSpPr>
              <p:cNvPr id="61697" name="Freeform 215"/>
              <p:cNvSpPr>
                <a:spLocks/>
              </p:cNvSpPr>
              <p:nvPr/>
            </p:nvSpPr>
            <p:spPr bwMode="gray">
              <a:xfrm>
                <a:off x="3120" y="3372"/>
                <a:ext cx="36" cy="42"/>
              </a:xfrm>
              <a:custGeom>
                <a:avLst/>
                <a:gdLst>
                  <a:gd name="T0" fmla="*/ 0 w 36"/>
                  <a:gd name="T1" fmla="*/ 2147483646 h 37"/>
                  <a:gd name="T2" fmla="*/ 0 w 36"/>
                  <a:gd name="T3" fmla="*/ 2147483646 h 37"/>
                  <a:gd name="T4" fmla="*/ 2147451506 w 36"/>
                  <a:gd name="T5" fmla="*/ 2147483646 h 37"/>
                  <a:gd name="T6" fmla="*/ 2147451506 w 36"/>
                  <a:gd name="T7" fmla="*/ 2147483646 h 37"/>
                  <a:gd name="T8" fmla="*/ 2147451506 w 36"/>
                  <a:gd name="T9" fmla="*/ 0 h 37"/>
                  <a:gd name="T10" fmla="*/ 0 w 36"/>
                  <a:gd name="T11" fmla="*/ 2147483646 h 37"/>
                  <a:gd name="T12" fmla="*/ 0 60000 65536"/>
                  <a:gd name="T13" fmla="*/ 0 60000 65536"/>
                  <a:gd name="T14" fmla="*/ 0 60000 65536"/>
                  <a:gd name="T15" fmla="*/ 0 60000 65536"/>
                  <a:gd name="T16" fmla="*/ 0 60000 65536"/>
                  <a:gd name="T17" fmla="*/ 0 60000 65536"/>
                  <a:gd name="T18" fmla="*/ 0 w 36"/>
                  <a:gd name="T19" fmla="*/ 0 h 37"/>
                  <a:gd name="T20" fmla="*/ 36 w 36"/>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36" h="37">
                    <a:moveTo>
                      <a:pt x="0" y="18"/>
                    </a:moveTo>
                    <a:lnTo>
                      <a:pt x="0" y="18"/>
                    </a:lnTo>
                    <a:lnTo>
                      <a:pt x="13" y="37"/>
                    </a:lnTo>
                    <a:lnTo>
                      <a:pt x="36" y="18"/>
                    </a:lnTo>
                    <a:lnTo>
                      <a:pt x="25" y="0"/>
                    </a:lnTo>
                    <a:lnTo>
                      <a:pt x="0" y="18"/>
                    </a:lnTo>
                    <a:close/>
                  </a:path>
                </a:pathLst>
              </a:custGeom>
              <a:solidFill>
                <a:srgbClr val="DDDDDD"/>
              </a:solidFill>
              <a:ln w="3175">
                <a:solidFill>
                  <a:schemeClr val="bg1"/>
                </a:solidFill>
                <a:round/>
                <a:headEnd/>
                <a:tailEnd/>
              </a:ln>
            </p:spPr>
            <p:txBody>
              <a:bodyPr/>
              <a:lstStyle/>
              <a:p>
                <a:endParaRPr lang="en-GB"/>
              </a:p>
            </p:txBody>
          </p:sp>
          <p:sp>
            <p:nvSpPr>
              <p:cNvPr id="61698" name="Freeform 216"/>
              <p:cNvSpPr>
                <a:spLocks/>
              </p:cNvSpPr>
              <p:nvPr/>
            </p:nvSpPr>
            <p:spPr bwMode="gray">
              <a:xfrm>
                <a:off x="3064" y="1749"/>
                <a:ext cx="120" cy="110"/>
              </a:xfrm>
              <a:custGeom>
                <a:avLst/>
                <a:gdLst>
                  <a:gd name="T0" fmla="*/ 904878787 w 123"/>
                  <a:gd name="T1" fmla="*/ 0 h 95"/>
                  <a:gd name="T2" fmla="*/ 904878787 w 123"/>
                  <a:gd name="T3" fmla="*/ 2147483646 h 95"/>
                  <a:gd name="T4" fmla="*/ 904878787 w 123"/>
                  <a:gd name="T5" fmla="*/ 2147483646 h 95"/>
                  <a:gd name="T6" fmla="*/ 904878787 w 123"/>
                  <a:gd name="T7" fmla="*/ 2147483646 h 95"/>
                  <a:gd name="T8" fmla="*/ 904878787 w 123"/>
                  <a:gd name="T9" fmla="*/ 2147483646 h 95"/>
                  <a:gd name="T10" fmla="*/ 904878787 w 123"/>
                  <a:gd name="T11" fmla="*/ 2147483646 h 95"/>
                  <a:gd name="T12" fmla="*/ 904878787 w 123"/>
                  <a:gd name="T13" fmla="*/ 2147483646 h 95"/>
                  <a:gd name="T14" fmla="*/ 904878787 w 123"/>
                  <a:gd name="T15" fmla="*/ 2147483646 h 95"/>
                  <a:gd name="T16" fmla="*/ 904878787 w 123"/>
                  <a:gd name="T17" fmla="*/ 2147483646 h 95"/>
                  <a:gd name="T18" fmla="*/ 904878787 w 123"/>
                  <a:gd name="T19" fmla="*/ 2147483646 h 95"/>
                  <a:gd name="T20" fmla="*/ 904878787 w 123"/>
                  <a:gd name="T21" fmla="*/ 2147483646 h 95"/>
                  <a:gd name="T22" fmla="*/ 904878787 w 123"/>
                  <a:gd name="T23" fmla="*/ 2147483646 h 95"/>
                  <a:gd name="T24" fmla="*/ 904878787 w 123"/>
                  <a:gd name="T25" fmla="*/ 2147483646 h 95"/>
                  <a:gd name="T26" fmla="*/ 904878787 w 123"/>
                  <a:gd name="T27" fmla="*/ 2147483646 h 95"/>
                  <a:gd name="T28" fmla="*/ 904878787 w 123"/>
                  <a:gd name="T29" fmla="*/ 2147483646 h 95"/>
                  <a:gd name="T30" fmla="*/ 904878787 w 123"/>
                  <a:gd name="T31" fmla="*/ 2147483646 h 95"/>
                  <a:gd name="T32" fmla="*/ 904878787 w 123"/>
                  <a:gd name="T33" fmla="*/ 2147483646 h 95"/>
                  <a:gd name="T34" fmla="*/ 904878787 w 123"/>
                  <a:gd name="T35" fmla="*/ 2147483646 h 95"/>
                  <a:gd name="T36" fmla="*/ 904878787 w 123"/>
                  <a:gd name="T37" fmla="*/ 2147483646 h 95"/>
                  <a:gd name="T38" fmla="*/ 904878787 w 123"/>
                  <a:gd name="T39" fmla="*/ 2147483646 h 95"/>
                  <a:gd name="T40" fmla="*/ 904878787 w 123"/>
                  <a:gd name="T41" fmla="*/ 2147483646 h 95"/>
                  <a:gd name="T42" fmla="*/ 904878787 w 123"/>
                  <a:gd name="T43" fmla="*/ 2147483646 h 95"/>
                  <a:gd name="T44" fmla="*/ 904878787 w 123"/>
                  <a:gd name="T45" fmla="*/ 2147483646 h 95"/>
                  <a:gd name="T46" fmla="*/ 904878787 w 123"/>
                  <a:gd name="T47" fmla="*/ 2147483646 h 95"/>
                  <a:gd name="T48" fmla="*/ 904878787 w 123"/>
                  <a:gd name="T49" fmla="*/ 2147483646 h 95"/>
                  <a:gd name="T50" fmla="*/ 904878787 w 123"/>
                  <a:gd name="T51" fmla="*/ 2147483646 h 95"/>
                  <a:gd name="T52" fmla="*/ 904878787 w 123"/>
                  <a:gd name="T53" fmla="*/ 2147483646 h 95"/>
                  <a:gd name="T54" fmla="*/ 904878787 w 123"/>
                  <a:gd name="T55" fmla="*/ 2147483646 h 95"/>
                  <a:gd name="T56" fmla="*/ 904878787 w 123"/>
                  <a:gd name="T57" fmla="*/ 2147483646 h 95"/>
                  <a:gd name="T58" fmla="*/ 904878787 w 123"/>
                  <a:gd name="T59" fmla="*/ 2147483646 h 95"/>
                  <a:gd name="T60" fmla="*/ 0 w 123"/>
                  <a:gd name="T61" fmla="*/ 2147483646 h 95"/>
                  <a:gd name="T62" fmla="*/ 904878787 w 123"/>
                  <a:gd name="T63" fmla="*/ 2147483646 h 95"/>
                  <a:gd name="T64" fmla="*/ 904878787 w 123"/>
                  <a:gd name="T65" fmla="*/ 2147483646 h 95"/>
                  <a:gd name="T66" fmla="*/ 904878787 w 123"/>
                  <a:gd name="T67" fmla="*/ 2147483646 h 95"/>
                  <a:gd name="T68" fmla="*/ 904878787 w 123"/>
                  <a:gd name="T69" fmla="*/ 2147483646 h 95"/>
                  <a:gd name="T70" fmla="*/ 904878787 w 123"/>
                  <a:gd name="T71" fmla="*/ 2147483646 h 95"/>
                  <a:gd name="T72" fmla="*/ 904878787 w 123"/>
                  <a:gd name="T73" fmla="*/ 2147483646 h 95"/>
                  <a:gd name="T74" fmla="*/ 904878787 w 123"/>
                  <a:gd name="T75" fmla="*/ 2147483646 h 95"/>
                  <a:gd name="T76" fmla="*/ 904878787 w 123"/>
                  <a:gd name="T77" fmla="*/ 2147483646 h 95"/>
                  <a:gd name="T78" fmla="*/ 904878787 w 123"/>
                  <a:gd name="T79" fmla="*/ 0 h 95"/>
                  <a:gd name="T80" fmla="*/ 904878787 w 123"/>
                  <a:gd name="T81" fmla="*/ 0 h 9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3"/>
                  <a:gd name="T124" fmla="*/ 0 h 95"/>
                  <a:gd name="T125" fmla="*/ 123 w 123"/>
                  <a:gd name="T126" fmla="*/ 95 h 9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3" h="95">
                    <a:moveTo>
                      <a:pt x="40" y="0"/>
                    </a:moveTo>
                    <a:lnTo>
                      <a:pt x="51" y="1"/>
                    </a:lnTo>
                    <a:lnTo>
                      <a:pt x="60" y="7"/>
                    </a:lnTo>
                    <a:lnTo>
                      <a:pt x="77" y="7"/>
                    </a:lnTo>
                    <a:lnTo>
                      <a:pt x="95" y="10"/>
                    </a:lnTo>
                    <a:lnTo>
                      <a:pt x="102" y="22"/>
                    </a:lnTo>
                    <a:lnTo>
                      <a:pt x="109" y="38"/>
                    </a:lnTo>
                    <a:lnTo>
                      <a:pt x="112" y="43"/>
                    </a:lnTo>
                    <a:lnTo>
                      <a:pt x="118" y="49"/>
                    </a:lnTo>
                    <a:lnTo>
                      <a:pt x="123" y="53"/>
                    </a:lnTo>
                    <a:lnTo>
                      <a:pt x="123" y="59"/>
                    </a:lnTo>
                    <a:lnTo>
                      <a:pt x="116" y="59"/>
                    </a:lnTo>
                    <a:lnTo>
                      <a:pt x="103" y="59"/>
                    </a:lnTo>
                    <a:lnTo>
                      <a:pt x="109" y="65"/>
                    </a:lnTo>
                    <a:lnTo>
                      <a:pt x="114" y="68"/>
                    </a:lnTo>
                    <a:lnTo>
                      <a:pt x="116" y="78"/>
                    </a:lnTo>
                    <a:lnTo>
                      <a:pt x="109" y="81"/>
                    </a:lnTo>
                    <a:lnTo>
                      <a:pt x="99" y="81"/>
                    </a:lnTo>
                    <a:lnTo>
                      <a:pt x="98" y="81"/>
                    </a:lnTo>
                    <a:lnTo>
                      <a:pt x="95" y="85"/>
                    </a:lnTo>
                    <a:lnTo>
                      <a:pt x="95" y="93"/>
                    </a:lnTo>
                    <a:lnTo>
                      <a:pt x="87" y="95"/>
                    </a:lnTo>
                    <a:lnTo>
                      <a:pt x="81" y="91"/>
                    </a:lnTo>
                    <a:lnTo>
                      <a:pt x="71" y="89"/>
                    </a:lnTo>
                    <a:lnTo>
                      <a:pt x="63" y="85"/>
                    </a:lnTo>
                    <a:lnTo>
                      <a:pt x="55" y="86"/>
                    </a:lnTo>
                    <a:lnTo>
                      <a:pt x="29" y="78"/>
                    </a:lnTo>
                    <a:lnTo>
                      <a:pt x="20" y="80"/>
                    </a:lnTo>
                    <a:lnTo>
                      <a:pt x="10" y="78"/>
                    </a:lnTo>
                    <a:lnTo>
                      <a:pt x="6" y="85"/>
                    </a:lnTo>
                    <a:lnTo>
                      <a:pt x="0" y="68"/>
                    </a:lnTo>
                    <a:lnTo>
                      <a:pt x="12" y="59"/>
                    </a:lnTo>
                    <a:lnTo>
                      <a:pt x="2" y="38"/>
                    </a:lnTo>
                    <a:lnTo>
                      <a:pt x="10" y="40"/>
                    </a:lnTo>
                    <a:lnTo>
                      <a:pt x="12" y="35"/>
                    </a:lnTo>
                    <a:lnTo>
                      <a:pt x="14" y="28"/>
                    </a:lnTo>
                    <a:lnTo>
                      <a:pt x="18" y="24"/>
                    </a:lnTo>
                    <a:lnTo>
                      <a:pt x="20" y="15"/>
                    </a:lnTo>
                    <a:lnTo>
                      <a:pt x="27" y="7"/>
                    </a:lnTo>
                    <a:lnTo>
                      <a:pt x="33" y="0"/>
                    </a:lnTo>
                    <a:lnTo>
                      <a:pt x="40" y="0"/>
                    </a:lnTo>
                    <a:close/>
                  </a:path>
                </a:pathLst>
              </a:custGeom>
              <a:solidFill>
                <a:srgbClr val="DDDDDD"/>
              </a:solidFill>
              <a:ln w="3175">
                <a:solidFill>
                  <a:schemeClr val="bg1"/>
                </a:solidFill>
                <a:round/>
                <a:headEnd/>
                <a:tailEnd/>
              </a:ln>
            </p:spPr>
            <p:txBody>
              <a:bodyPr/>
              <a:lstStyle/>
              <a:p>
                <a:endParaRPr lang="en-GB"/>
              </a:p>
            </p:txBody>
          </p:sp>
          <p:sp>
            <p:nvSpPr>
              <p:cNvPr id="61699" name="Freeform 217"/>
              <p:cNvSpPr>
                <a:spLocks/>
              </p:cNvSpPr>
              <p:nvPr/>
            </p:nvSpPr>
            <p:spPr bwMode="gray">
              <a:xfrm>
                <a:off x="3045" y="1827"/>
                <a:ext cx="268" cy="180"/>
              </a:xfrm>
              <a:custGeom>
                <a:avLst/>
                <a:gdLst>
                  <a:gd name="T0" fmla="*/ 1278586416 w 272"/>
                  <a:gd name="T1" fmla="*/ 2147483646 h 157"/>
                  <a:gd name="T2" fmla="*/ 1278586416 w 272"/>
                  <a:gd name="T3" fmla="*/ 0 h 157"/>
                  <a:gd name="T4" fmla="*/ 1278586416 w 272"/>
                  <a:gd name="T5" fmla="*/ 2147483646 h 157"/>
                  <a:gd name="T6" fmla="*/ 1278586416 w 272"/>
                  <a:gd name="T7" fmla="*/ 2147483646 h 157"/>
                  <a:gd name="T8" fmla="*/ 1278586416 w 272"/>
                  <a:gd name="T9" fmla="*/ 2147483646 h 157"/>
                  <a:gd name="T10" fmla="*/ 1278586416 w 272"/>
                  <a:gd name="T11" fmla="*/ 2147483646 h 157"/>
                  <a:gd name="T12" fmla="*/ 1278586416 w 272"/>
                  <a:gd name="T13" fmla="*/ 2147483646 h 157"/>
                  <a:gd name="T14" fmla="*/ 1278586416 w 272"/>
                  <a:gd name="T15" fmla="*/ 2147483646 h 157"/>
                  <a:gd name="T16" fmla="*/ 1278586416 w 272"/>
                  <a:gd name="T17" fmla="*/ 2147483646 h 157"/>
                  <a:gd name="T18" fmla="*/ 1278586416 w 272"/>
                  <a:gd name="T19" fmla="*/ 2147483646 h 157"/>
                  <a:gd name="T20" fmla="*/ 1278586416 w 272"/>
                  <a:gd name="T21" fmla="*/ 2147483646 h 157"/>
                  <a:gd name="T22" fmla="*/ 1278586416 w 272"/>
                  <a:gd name="T23" fmla="*/ 2147483646 h 157"/>
                  <a:gd name="T24" fmla="*/ 1278586416 w 272"/>
                  <a:gd name="T25" fmla="*/ 2147483646 h 157"/>
                  <a:gd name="T26" fmla="*/ 1278586416 w 272"/>
                  <a:gd name="T27" fmla="*/ 2147483646 h 157"/>
                  <a:gd name="T28" fmla="*/ 1278586416 w 272"/>
                  <a:gd name="T29" fmla="*/ 2147483646 h 157"/>
                  <a:gd name="T30" fmla="*/ 1278586416 w 272"/>
                  <a:gd name="T31" fmla="*/ 2147483646 h 157"/>
                  <a:gd name="T32" fmla="*/ 1278586416 w 272"/>
                  <a:gd name="T33" fmla="*/ 2147483646 h 157"/>
                  <a:gd name="T34" fmla="*/ 1278586416 w 272"/>
                  <a:gd name="T35" fmla="*/ 2147483646 h 157"/>
                  <a:gd name="T36" fmla="*/ 1278586416 w 272"/>
                  <a:gd name="T37" fmla="*/ 2147483646 h 157"/>
                  <a:gd name="T38" fmla="*/ 1278586416 w 272"/>
                  <a:gd name="T39" fmla="*/ 2147483646 h 157"/>
                  <a:gd name="T40" fmla="*/ 1278586416 w 272"/>
                  <a:gd name="T41" fmla="*/ 2147483646 h 157"/>
                  <a:gd name="T42" fmla="*/ 1278586416 w 272"/>
                  <a:gd name="T43" fmla="*/ 2147483646 h 157"/>
                  <a:gd name="T44" fmla="*/ 1278586416 w 272"/>
                  <a:gd name="T45" fmla="*/ 2147483646 h 157"/>
                  <a:gd name="T46" fmla="*/ 1278586416 w 272"/>
                  <a:gd name="T47" fmla="*/ 2147483646 h 157"/>
                  <a:gd name="T48" fmla="*/ 1278586416 w 272"/>
                  <a:gd name="T49" fmla="*/ 2147483646 h 157"/>
                  <a:gd name="T50" fmla="*/ 1278586416 w 272"/>
                  <a:gd name="T51" fmla="*/ 2147483646 h 157"/>
                  <a:gd name="T52" fmla="*/ 1278586416 w 272"/>
                  <a:gd name="T53" fmla="*/ 2147483646 h 157"/>
                  <a:gd name="T54" fmla="*/ 1278586416 w 272"/>
                  <a:gd name="T55" fmla="*/ 2147483646 h 157"/>
                  <a:gd name="T56" fmla="*/ 1278586416 w 272"/>
                  <a:gd name="T57" fmla="*/ 2147483646 h 157"/>
                  <a:gd name="T58" fmla="*/ 1278586416 w 272"/>
                  <a:gd name="T59" fmla="*/ 2147483646 h 157"/>
                  <a:gd name="T60" fmla="*/ 1278586416 w 272"/>
                  <a:gd name="T61" fmla="*/ 2147483646 h 157"/>
                  <a:gd name="T62" fmla="*/ 1278586416 w 272"/>
                  <a:gd name="T63" fmla="*/ 2147483646 h 157"/>
                  <a:gd name="T64" fmla="*/ 1278586416 w 272"/>
                  <a:gd name="T65" fmla="*/ 2147483646 h 157"/>
                  <a:gd name="T66" fmla="*/ 1278586416 w 272"/>
                  <a:gd name="T67" fmla="*/ 2147483646 h 15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72"/>
                  <a:gd name="T103" fmla="*/ 0 h 157"/>
                  <a:gd name="T104" fmla="*/ 272 w 272"/>
                  <a:gd name="T105" fmla="*/ 157 h 15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72" h="157">
                    <a:moveTo>
                      <a:pt x="135" y="7"/>
                    </a:moveTo>
                    <a:lnTo>
                      <a:pt x="140" y="6"/>
                    </a:lnTo>
                    <a:lnTo>
                      <a:pt x="148" y="1"/>
                    </a:lnTo>
                    <a:lnTo>
                      <a:pt x="153" y="0"/>
                    </a:lnTo>
                    <a:lnTo>
                      <a:pt x="166" y="1"/>
                    </a:lnTo>
                    <a:lnTo>
                      <a:pt x="170" y="11"/>
                    </a:lnTo>
                    <a:lnTo>
                      <a:pt x="173" y="19"/>
                    </a:lnTo>
                    <a:lnTo>
                      <a:pt x="175" y="23"/>
                    </a:lnTo>
                    <a:lnTo>
                      <a:pt x="182" y="22"/>
                    </a:lnTo>
                    <a:lnTo>
                      <a:pt x="196" y="33"/>
                    </a:lnTo>
                    <a:lnTo>
                      <a:pt x="203" y="44"/>
                    </a:lnTo>
                    <a:lnTo>
                      <a:pt x="221" y="51"/>
                    </a:lnTo>
                    <a:lnTo>
                      <a:pt x="234" y="53"/>
                    </a:lnTo>
                    <a:lnTo>
                      <a:pt x="239" y="51"/>
                    </a:lnTo>
                    <a:lnTo>
                      <a:pt x="250" y="57"/>
                    </a:lnTo>
                    <a:lnTo>
                      <a:pt x="264" y="58"/>
                    </a:lnTo>
                    <a:lnTo>
                      <a:pt x="272" y="82"/>
                    </a:lnTo>
                    <a:lnTo>
                      <a:pt x="258" y="85"/>
                    </a:lnTo>
                    <a:lnTo>
                      <a:pt x="256" y="96"/>
                    </a:lnTo>
                    <a:lnTo>
                      <a:pt x="236" y="109"/>
                    </a:lnTo>
                    <a:lnTo>
                      <a:pt x="203" y="118"/>
                    </a:lnTo>
                    <a:lnTo>
                      <a:pt x="201" y="129"/>
                    </a:lnTo>
                    <a:lnTo>
                      <a:pt x="187" y="124"/>
                    </a:lnTo>
                    <a:lnTo>
                      <a:pt x="201" y="138"/>
                    </a:lnTo>
                    <a:lnTo>
                      <a:pt x="220" y="141"/>
                    </a:lnTo>
                    <a:lnTo>
                      <a:pt x="185" y="157"/>
                    </a:lnTo>
                    <a:lnTo>
                      <a:pt x="163" y="139"/>
                    </a:lnTo>
                    <a:lnTo>
                      <a:pt x="181" y="126"/>
                    </a:lnTo>
                    <a:lnTo>
                      <a:pt x="163" y="122"/>
                    </a:lnTo>
                    <a:lnTo>
                      <a:pt x="152" y="122"/>
                    </a:lnTo>
                    <a:lnTo>
                      <a:pt x="154" y="110"/>
                    </a:lnTo>
                    <a:lnTo>
                      <a:pt x="151" y="113"/>
                    </a:lnTo>
                    <a:lnTo>
                      <a:pt x="125" y="119"/>
                    </a:lnTo>
                    <a:lnTo>
                      <a:pt x="116" y="139"/>
                    </a:lnTo>
                    <a:lnTo>
                      <a:pt x="99" y="138"/>
                    </a:lnTo>
                    <a:lnTo>
                      <a:pt x="104" y="124"/>
                    </a:lnTo>
                    <a:lnTo>
                      <a:pt x="105" y="118"/>
                    </a:lnTo>
                    <a:lnTo>
                      <a:pt x="115" y="115"/>
                    </a:lnTo>
                    <a:lnTo>
                      <a:pt x="120" y="110"/>
                    </a:lnTo>
                    <a:lnTo>
                      <a:pt x="120" y="106"/>
                    </a:lnTo>
                    <a:lnTo>
                      <a:pt x="115" y="103"/>
                    </a:lnTo>
                    <a:lnTo>
                      <a:pt x="108" y="89"/>
                    </a:lnTo>
                    <a:lnTo>
                      <a:pt x="97" y="81"/>
                    </a:lnTo>
                    <a:lnTo>
                      <a:pt x="82" y="81"/>
                    </a:lnTo>
                    <a:lnTo>
                      <a:pt x="66" y="84"/>
                    </a:lnTo>
                    <a:lnTo>
                      <a:pt x="41" y="85"/>
                    </a:lnTo>
                    <a:lnTo>
                      <a:pt x="30" y="88"/>
                    </a:lnTo>
                    <a:lnTo>
                      <a:pt x="11" y="88"/>
                    </a:lnTo>
                    <a:lnTo>
                      <a:pt x="0" y="80"/>
                    </a:lnTo>
                    <a:lnTo>
                      <a:pt x="6" y="65"/>
                    </a:lnTo>
                    <a:lnTo>
                      <a:pt x="18" y="50"/>
                    </a:lnTo>
                    <a:lnTo>
                      <a:pt x="30" y="35"/>
                    </a:lnTo>
                    <a:lnTo>
                      <a:pt x="24" y="17"/>
                    </a:lnTo>
                    <a:lnTo>
                      <a:pt x="24" y="14"/>
                    </a:lnTo>
                    <a:lnTo>
                      <a:pt x="28" y="11"/>
                    </a:lnTo>
                    <a:lnTo>
                      <a:pt x="38" y="13"/>
                    </a:lnTo>
                    <a:lnTo>
                      <a:pt x="47" y="11"/>
                    </a:lnTo>
                    <a:lnTo>
                      <a:pt x="59" y="15"/>
                    </a:lnTo>
                    <a:lnTo>
                      <a:pt x="72" y="19"/>
                    </a:lnTo>
                    <a:lnTo>
                      <a:pt x="81" y="17"/>
                    </a:lnTo>
                    <a:lnTo>
                      <a:pt x="89" y="22"/>
                    </a:lnTo>
                    <a:lnTo>
                      <a:pt x="99" y="24"/>
                    </a:lnTo>
                    <a:lnTo>
                      <a:pt x="105" y="28"/>
                    </a:lnTo>
                    <a:lnTo>
                      <a:pt x="113" y="26"/>
                    </a:lnTo>
                    <a:lnTo>
                      <a:pt x="113" y="18"/>
                    </a:lnTo>
                    <a:lnTo>
                      <a:pt x="116" y="14"/>
                    </a:lnTo>
                    <a:lnTo>
                      <a:pt x="127" y="14"/>
                    </a:lnTo>
                    <a:lnTo>
                      <a:pt x="132" y="13"/>
                    </a:lnTo>
                    <a:lnTo>
                      <a:pt x="135" y="7"/>
                    </a:lnTo>
                    <a:close/>
                  </a:path>
                </a:pathLst>
              </a:custGeom>
              <a:solidFill>
                <a:srgbClr val="DDDDDD"/>
              </a:solidFill>
              <a:ln w="3175">
                <a:solidFill>
                  <a:schemeClr val="bg1"/>
                </a:solidFill>
                <a:round/>
                <a:headEnd/>
                <a:tailEnd/>
              </a:ln>
            </p:spPr>
            <p:txBody>
              <a:bodyPr/>
              <a:lstStyle/>
              <a:p>
                <a:endParaRPr lang="en-GB"/>
              </a:p>
            </p:txBody>
          </p:sp>
          <p:grpSp>
            <p:nvGrpSpPr>
              <p:cNvPr id="61700" name="Group 218"/>
              <p:cNvGrpSpPr>
                <a:grpSpLocks/>
              </p:cNvGrpSpPr>
              <p:nvPr/>
            </p:nvGrpSpPr>
            <p:grpSpPr bwMode="auto">
              <a:xfrm>
                <a:off x="2568" y="1314"/>
                <a:ext cx="621" cy="866"/>
                <a:chOff x="2770" y="1252"/>
                <a:chExt cx="673" cy="866"/>
              </a:xfrm>
            </p:grpSpPr>
            <p:sp>
              <p:nvSpPr>
                <p:cNvPr id="61708" name="Freeform 219"/>
                <p:cNvSpPr>
                  <a:spLocks/>
                </p:cNvSpPr>
                <p:nvPr/>
              </p:nvSpPr>
              <p:spPr bwMode="gray">
                <a:xfrm>
                  <a:off x="3354" y="2000"/>
                  <a:ext cx="45" cy="36"/>
                </a:xfrm>
                <a:custGeom>
                  <a:avLst/>
                  <a:gdLst>
                    <a:gd name="T0" fmla="*/ 0 w 43"/>
                    <a:gd name="T1" fmla="*/ 2859 h 32"/>
                    <a:gd name="T2" fmla="*/ 0 w 43"/>
                    <a:gd name="T3" fmla="*/ 2859 h 32"/>
                    <a:gd name="T4" fmla="*/ 4 w 43"/>
                    <a:gd name="T5" fmla="*/ 1 h 32"/>
                    <a:gd name="T6" fmla="*/ 189 w 43"/>
                    <a:gd name="T7" fmla="*/ 0 h 32"/>
                    <a:gd name="T8" fmla="*/ 273 w 43"/>
                    <a:gd name="T9" fmla="*/ 1917 h 32"/>
                    <a:gd name="T10" fmla="*/ 138 w 43"/>
                    <a:gd name="T11" fmla="*/ 2111 h 32"/>
                    <a:gd name="T12" fmla="*/ 3 w 43"/>
                    <a:gd name="T13" fmla="*/ 3971 h 32"/>
                    <a:gd name="T14" fmla="*/ 80 w 43"/>
                    <a:gd name="T15" fmla="*/ 2859 h 32"/>
                    <a:gd name="T16" fmla="*/ 0 w 43"/>
                    <a:gd name="T17" fmla="*/ 2859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3"/>
                    <a:gd name="T28" fmla="*/ 0 h 32"/>
                    <a:gd name="T29" fmla="*/ 43 w 43"/>
                    <a:gd name="T30" fmla="*/ 32 h 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 h="32">
                      <a:moveTo>
                        <a:pt x="0" y="23"/>
                      </a:moveTo>
                      <a:lnTo>
                        <a:pt x="0" y="23"/>
                      </a:lnTo>
                      <a:lnTo>
                        <a:pt x="4" y="1"/>
                      </a:lnTo>
                      <a:lnTo>
                        <a:pt x="30" y="0"/>
                      </a:lnTo>
                      <a:lnTo>
                        <a:pt x="43" y="16"/>
                      </a:lnTo>
                      <a:lnTo>
                        <a:pt x="23" y="17"/>
                      </a:lnTo>
                      <a:lnTo>
                        <a:pt x="3" y="32"/>
                      </a:lnTo>
                      <a:lnTo>
                        <a:pt x="11" y="23"/>
                      </a:lnTo>
                      <a:lnTo>
                        <a:pt x="0" y="23"/>
                      </a:lnTo>
                      <a:close/>
                    </a:path>
                  </a:pathLst>
                </a:custGeom>
                <a:solidFill>
                  <a:srgbClr val="DDDDDD"/>
                </a:solidFill>
                <a:ln w="3175">
                  <a:solidFill>
                    <a:schemeClr val="bg1"/>
                  </a:solidFill>
                  <a:round/>
                  <a:headEnd/>
                  <a:tailEnd/>
                </a:ln>
              </p:spPr>
              <p:txBody>
                <a:bodyPr/>
                <a:lstStyle/>
                <a:p>
                  <a:endParaRPr lang="en-GB"/>
                </a:p>
              </p:txBody>
            </p:sp>
            <p:grpSp>
              <p:nvGrpSpPr>
                <p:cNvPr id="61709" name="Group 220"/>
                <p:cNvGrpSpPr>
                  <a:grpSpLocks/>
                </p:cNvGrpSpPr>
                <p:nvPr/>
              </p:nvGrpSpPr>
              <p:grpSpPr bwMode="auto">
                <a:xfrm>
                  <a:off x="2770" y="1252"/>
                  <a:ext cx="673" cy="866"/>
                  <a:chOff x="2770" y="1252"/>
                  <a:chExt cx="673" cy="866"/>
                </a:xfrm>
              </p:grpSpPr>
              <p:sp>
                <p:nvSpPr>
                  <p:cNvPr id="61710" name="Freeform 221"/>
                  <p:cNvSpPr>
                    <a:spLocks/>
                  </p:cNvSpPr>
                  <p:nvPr/>
                </p:nvSpPr>
                <p:spPr bwMode="gray">
                  <a:xfrm>
                    <a:off x="3240" y="1985"/>
                    <a:ext cx="31" cy="60"/>
                  </a:xfrm>
                  <a:custGeom>
                    <a:avLst/>
                    <a:gdLst>
                      <a:gd name="T0" fmla="*/ 0 w 29"/>
                      <a:gd name="T1" fmla="*/ 13682 h 52"/>
                      <a:gd name="T2" fmla="*/ 0 w 29"/>
                      <a:gd name="T3" fmla="*/ 13682 h 52"/>
                      <a:gd name="T4" fmla="*/ 2 w 29"/>
                      <a:gd name="T5" fmla="*/ 4232 h 52"/>
                      <a:gd name="T6" fmla="*/ 201 w 29"/>
                      <a:gd name="T7" fmla="*/ 0 h 52"/>
                      <a:gd name="T8" fmla="*/ 447 w 29"/>
                      <a:gd name="T9" fmla="*/ 10861 h 52"/>
                      <a:gd name="T10" fmla="*/ 215 w 29"/>
                      <a:gd name="T11" fmla="*/ 18216 h 52"/>
                      <a:gd name="T12" fmla="*/ 0 w 29"/>
                      <a:gd name="T13" fmla="*/ 13682 h 52"/>
                      <a:gd name="T14" fmla="*/ 0 60000 65536"/>
                      <a:gd name="T15" fmla="*/ 0 60000 65536"/>
                      <a:gd name="T16" fmla="*/ 0 60000 65536"/>
                      <a:gd name="T17" fmla="*/ 0 60000 65536"/>
                      <a:gd name="T18" fmla="*/ 0 60000 65536"/>
                      <a:gd name="T19" fmla="*/ 0 60000 65536"/>
                      <a:gd name="T20" fmla="*/ 0 60000 65536"/>
                      <a:gd name="T21" fmla="*/ 0 w 29"/>
                      <a:gd name="T22" fmla="*/ 0 h 52"/>
                      <a:gd name="T23" fmla="*/ 29 w 29"/>
                      <a:gd name="T24" fmla="*/ 52 h 5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9" h="52">
                        <a:moveTo>
                          <a:pt x="0" y="39"/>
                        </a:moveTo>
                        <a:lnTo>
                          <a:pt x="0" y="39"/>
                        </a:lnTo>
                        <a:lnTo>
                          <a:pt x="2" y="12"/>
                        </a:lnTo>
                        <a:lnTo>
                          <a:pt x="14" y="0"/>
                        </a:lnTo>
                        <a:lnTo>
                          <a:pt x="29" y="31"/>
                        </a:lnTo>
                        <a:lnTo>
                          <a:pt x="15" y="52"/>
                        </a:lnTo>
                        <a:lnTo>
                          <a:pt x="0" y="39"/>
                        </a:lnTo>
                        <a:close/>
                      </a:path>
                    </a:pathLst>
                  </a:custGeom>
                  <a:solidFill>
                    <a:srgbClr val="DDDDDD"/>
                  </a:solidFill>
                  <a:ln w="3175">
                    <a:solidFill>
                      <a:schemeClr val="bg1"/>
                    </a:solidFill>
                    <a:round/>
                    <a:headEnd/>
                    <a:tailEnd/>
                  </a:ln>
                </p:spPr>
                <p:txBody>
                  <a:bodyPr/>
                  <a:lstStyle/>
                  <a:p>
                    <a:endParaRPr lang="en-GB"/>
                  </a:p>
                </p:txBody>
              </p:sp>
              <p:grpSp>
                <p:nvGrpSpPr>
                  <p:cNvPr id="61711" name="Group 222"/>
                  <p:cNvGrpSpPr>
                    <a:grpSpLocks/>
                  </p:cNvGrpSpPr>
                  <p:nvPr/>
                </p:nvGrpSpPr>
                <p:grpSpPr bwMode="auto">
                  <a:xfrm>
                    <a:off x="2770" y="1252"/>
                    <a:ext cx="673" cy="866"/>
                    <a:chOff x="2770" y="1252"/>
                    <a:chExt cx="673" cy="866"/>
                  </a:xfrm>
                </p:grpSpPr>
                <p:sp>
                  <p:nvSpPr>
                    <p:cNvPr id="61712" name="Freeform 223"/>
                    <p:cNvSpPr>
                      <a:spLocks/>
                    </p:cNvSpPr>
                    <p:nvPr/>
                  </p:nvSpPr>
                  <p:spPr bwMode="gray">
                    <a:xfrm>
                      <a:off x="3255" y="2001"/>
                      <a:ext cx="103" cy="111"/>
                    </a:xfrm>
                    <a:custGeom>
                      <a:avLst/>
                      <a:gdLst>
                        <a:gd name="T0" fmla="*/ 0 w 96"/>
                        <a:gd name="T1" fmla="*/ 9725 h 97"/>
                        <a:gd name="T2" fmla="*/ 0 w 96"/>
                        <a:gd name="T3" fmla="*/ 9725 h 97"/>
                        <a:gd name="T4" fmla="*/ 237 w 96"/>
                        <a:gd name="T5" fmla="*/ 4572 h 97"/>
                        <a:gd name="T6" fmla="*/ 783 w 96"/>
                        <a:gd name="T7" fmla="*/ 2449 h 97"/>
                        <a:gd name="T8" fmla="*/ 1475 w 96"/>
                        <a:gd name="T9" fmla="*/ 2449 h 97"/>
                        <a:gd name="T10" fmla="*/ 1724 w 96"/>
                        <a:gd name="T11" fmla="*/ 0 h 97"/>
                        <a:gd name="T12" fmla="*/ 1661 w 96"/>
                        <a:gd name="T13" fmla="*/ 5499 h 97"/>
                        <a:gd name="T14" fmla="*/ 1183 w 96"/>
                        <a:gd name="T15" fmla="*/ 4572 h 97"/>
                        <a:gd name="T16" fmla="*/ 928 w 96"/>
                        <a:gd name="T17" fmla="*/ 8240 h 97"/>
                        <a:gd name="T18" fmla="*/ 680 w 96"/>
                        <a:gd name="T19" fmla="*/ 5987 h 97"/>
                        <a:gd name="T20" fmla="*/ 865 w 96"/>
                        <a:gd name="T21" fmla="*/ 12358 h 97"/>
                        <a:gd name="T22" fmla="*/ 652 w 96"/>
                        <a:gd name="T23" fmla="*/ 13549 h 97"/>
                        <a:gd name="T24" fmla="*/ 1069 w 96"/>
                        <a:gd name="T25" fmla="*/ 16183 h 97"/>
                        <a:gd name="T26" fmla="*/ 1069 w 96"/>
                        <a:gd name="T27" fmla="*/ 19083 h 97"/>
                        <a:gd name="T28" fmla="*/ 730 w 96"/>
                        <a:gd name="T29" fmla="*/ 20148 h 97"/>
                        <a:gd name="T30" fmla="*/ 865 w 96"/>
                        <a:gd name="T31" fmla="*/ 24251 h 97"/>
                        <a:gd name="T32" fmla="*/ 416 w 96"/>
                        <a:gd name="T33" fmla="*/ 23018 h 97"/>
                        <a:gd name="T34" fmla="*/ 254 w 96"/>
                        <a:gd name="T35" fmla="*/ 18519 h 97"/>
                        <a:gd name="T36" fmla="*/ 865 w 96"/>
                        <a:gd name="T37" fmla="*/ 16676 h 97"/>
                        <a:gd name="T38" fmla="*/ 254 w 96"/>
                        <a:gd name="T39" fmla="*/ 16168 h 97"/>
                        <a:gd name="T40" fmla="*/ 0 w 96"/>
                        <a:gd name="T41" fmla="*/ 9725 h 9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6"/>
                        <a:gd name="T64" fmla="*/ 0 h 97"/>
                        <a:gd name="T65" fmla="*/ 96 w 96"/>
                        <a:gd name="T66" fmla="*/ 97 h 9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6" h="97">
                          <a:moveTo>
                            <a:pt x="0" y="39"/>
                          </a:moveTo>
                          <a:lnTo>
                            <a:pt x="0" y="39"/>
                          </a:lnTo>
                          <a:lnTo>
                            <a:pt x="14" y="18"/>
                          </a:lnTo>
                          <a:lnTo>
                            <a:pt x="44" y="10"/>
                          </a:lnTo>
                          <a:lnTo>
                            <a:pt x="83" y="10"/>
                          </a:lnTo>
                          <a:lnTo>
                            <a:pt x="96" y="0"/>
                          </a:lnTo>
                          <a:lnTo>
                            <a:pt x="92" y="22"/>
                          </a:lnTo>
                          <a:lnTo>
                            <a:pt x="66" y="18"/>
                          </a:lnTo>
                          <a:lnTo>
                            <a:pt x="52" y="33"/>
                          </a:lnTo>
                          <a:lnTo>
                            <a:pt x="38" y="24"/>
                          </a:lnTo>
                          <a:lnTo>
                            <a:pt x="48" y="50"/>
                          </a:lnTo>
                          <a:lnTo>
                            <a:pt x="36" y="54"/>
                          </a:lnTo>
                          <a:lnTo>
                            <a:pt x="60" y="65"/>
                          </a:lnTo>
                          <a:lnTo>
                            <a:pt x="60" y="76"/>
                          </a:lnTo>
                          <a:lnTo>
                            <a:pt x="41" y="80"/>
                          </a:lnTo>
                          <a:lnTo>
                            <a:pt x="48" y="97"/>
                          </a:lnTo>
                          <a:lnTo>
                            <a:pt x="23" y="91"/>
                          </a:lnTo>
                          <a:lnTo>
                            <a:pt x="15" y="74"/>
                          </a:lnTo>
                          <a:lnTo>
                            <a:pt x="48" y="66"/>
                          </a:lnTo>
                          <a:lnTo>
                            <a:pt x="15" y="64"/>
                          </a:lnTo>
                          <a:lnTo>
                            <a:pt x="0" y="39"/>
                          </a:lnTo>
                          <a:close/>
                        </a:path>
                      </a:pathLst>
                    </a:custGeom>
                    <a:solidFill>
                      <a:srgbClr val="DDDDDD"/>
                    </a:solidFill>
                    <a:ln w="3175">
                      <a:solidFill>
                        <a:schemeClr val="bg1"/>
                      </a:solidFill>
                      <a:round/>
                      <a:headEnd/>
                      <a:tailEnd/>
                    </a:ln>
                  </p:spPr>
                  <p:txBody>
                    <a:bodyPr/>
                    <a:lstStyle/>
                    <a:p>
                      <a:endParaRPr lang="en-GB"/>
                    </a:p>
                  </p:txBody>
                </p:sp>
                <p:grpSp>
                  <p:nvGrpSpPr>
                    <p:cNvPr id="61713" name="Group 224"/>
                    <p:cNvGrpSpPr>
                      <a:grpSpLocks/>
                    </p:cNvGrpSpPr>
                    <p:nvPr/>
                  </p:nvGrpSpPr>
                  <p:grpSpPr bwMode="auto">
                    <a:xfrm>
                      <a:off x="2770" y="1252"/>
                      <a:ext cx="673" cy="866"/>
                      <a:chOff x="2770" y="1252"/>
                      <a:chExt cx="673" cy="866"/>
                    </a:xfrm>
                  </p:grpSpPr>
                  <p:grpSp>
                    <p:nvGrpSpPr>
                      <p:cNvPr id="61714" name="Group 225"/>
                      <p:cNvGrpSpPr>
                        <a:grpSpLocks/>
                      </p:cNvGrpSpPr>
                      <p:nvPr/>
                    </p:nvGrpSpPr>
                    <p:grpSpPr bwMode="auto">
                      <a:xfrm>
                        <a:off x="2770" y="1252"/>
                        <a:ext cx="673" cy="866"/>
                        <a:chOff x="2770" y="1252"/>
                        <a:chExt cx="673" cy="866"/>
                      </a:xfrm>
                    </p:grpSpPr>
                    <p:sp>
                      <p:nvSpPr>
                        <p:cNvPr id="61716" name="Freeform 226"/>
                        <p:cNvSpPr>
                          <a:spLocks/>
                        </p:cNvSpPr>
                        <p:nvPr/>
                      </p:nvSpPr>
                      <p:spPr bwMode="gray">
                        <a:xfrm>
                          <a:off x="3064" y="1973"/>
                          <a:ext cx="14" cy="39"/>
                        </a:xfrm>
                        <a:custGeom>
                          <a:avLst/>
                          <a:gdLst>
                            <a:gd name="T0" fmla="*/ 0 w 13"/>
                            <a:gd name="T1" fmla="*/ 14898 h 33"/>
                            <a:gd name="T2" fmla="*/ 0 w 13"/>
                            <a:gd name="T3" fmla="*/ 14898 h 33"/>
                            <a:gd name="T4" fmla="*/ 238 w 13"/>
                            <a:gd name="T5" fmla="*/ 31220 h 33"/>
                            <a:gd name="T6" fmla="*/ 256 w 13"/>
                            <a:gd name="T7" fmla="*/ 0 h 33"/>
                            <a:gd name="T8" fmla="*/ 0 w 13"/>
                            <a:gd name="T9" fmla="*/ 14898 h 33"/>
                            <a:gd name="T10" fmla="*/ 0 60000 65536"/>
                            <a:gd name="T11" fmla="*/ 0 60000 65536"/>
                            <a:gd name="T12" fmla="*/ 0 60000 65536"/>
                            <a:gd name="T13" fmla="*/ 0 60000 65536"/>
                            <a:gd name="T14" fmla="*/ 0 60000 65536"/>
                            <a:gd name="T15" fmla="*/ 0 w 13"/>
                            <a:gd name="T16" fmla="*/ 0 h 33"/>
                            <a:gd name="T17" fmla="*/ 13 w 13"/>
                            <a:gd name="T18" fmla="*/ 33 h 33"/>
                          </a:gdLst>
                          <a:ahLst/>
                          <a:cxnLst>
                            <a:cxn ang="T10">
                              <a:pos x="T0" y="T1"/>
                            </a:cxn>
                            <a:cxn ang="T11">
                              <a:pos x="T2" y="T3"/>
                            </a:cxn>
                            <a:cxn ang="T12">
                              <a:pos x="T4" y="T5"/>
                            </a:cxn>
                            <a:cxn ang="T13">
                              <a:pos x="T6" y="T7"/>
                            </a:cxn>
                            <a:cxn ang="T14">
                              <a:pos x="T8" y="T9"/>
                            </a:cxn>
                          </a:cxnLst>
                          <a:rect l="T15" t="T16" r="T17" b="T18"/>
                          <a:pathLst>
                            <a:path w="13" h="33">
                              <a:moveTo>
                                <a:pt x="0" y="16"/>
                              </a:moveTo>
                              <a:lnTo>
                                <a:pt x="0" y="16"/>
                              </a:lnTo>
                              <a:lnTo>
                                <a:pt x="12" y="33"/>
                              </a:lnTo>
                              <a:lnTo>
                                <a:pt x="13" y="0"/>
                              </a:lnTo>
                              <a:lnTo>
                                <a:pt x="0" y="16"/>
                              </a:lnTo>
                              <a:close/>
                            </a:path>
                          </a:pathLst>
                        </a:custGeom>
                        <a:solidFill>
                          <a:srgbClr val="DDDDDD"/>
                        </a:solidFill>
                        <a:ln w="3175">
                          <a:solidFill>
                            <a:schemeClr val="bg1"/>
                          </a:solidFill>
                          <a:round/>
                          <a:headEnd/>
                          <a:tailEnd/>
                        </a:ln>
                      </p:spPr>
                      <p:txBody>
                        <a:bodyPr/>
                        <a:lstStyle/>
                        <a:p>
                          <a:endParaRPr lang="en-GB"/>
                        </a:p>
                      </p:txBody>
                    </p:sp>
                    <p:grpSp>
                      <p:nvGrpSpPr>
                        <p:cNvPr id="61717" name="Group 227"/>
                        <p:cNvGrpSpPr>
                          <a:grpSpLocks/>
                        </p:cNvGrpSpPr>
                        <p:nvPr/>
                      </p:nvGrpSpPr>
                      <p:grpSpPr bwMode="auto">
                        <a:xfrm>
                          <a:off x="2770" y="1252"/>
                          <a:ext cx="673" cy="866"/>
                          <a:chOff x="2770" y="1252"/>
                          <a:chExt cx="673" cy="866"/>
                        </a:xfrm>
                      </p:grpSpPr>
                      <p:sp>
                        <p:nvSpPr>
                          <p:cNvPr id="61718" name="Freeform 228"/>
                          <p:cNvSpPr>
                            <a:spLocks/>
                          </p:cNvSpPr>
                          <p:nvPr/>
                        </p:nvSpPr>
                        <p:spPr bwMode="gray">
                          <a:xfrm>
                            <a:off x="3078" y="1848"/>
                            <a:ext cx="127" cy="52"/>
                          </a:xfrm>
                          <a:custGeom>
                            <a:avLst/>
                            <a:gdLst>
                              <a:gd name="T0" fmla="*/ 0 w 119"/>
                              <a:gd name="T1" fmla="*/ 3831 h 46"/>
                              <a:gd name="T2" fmla="*/ 0 w 119"/>
                              <a:gd name="T3" fmla="*/ 3831 h 46"/>
                              <a:gd name="T4" fmla="*/ 3 w 119"/>
                              <a:gd name="T5" fmla="*/ 4273 h 46"/>
                              <a:gd name="T6" fmla="*/ 3 w 119"/>
                              <a:gd name="T7" fmla="*/ 5535 h 46"/>
                              <a:gd name="T8" fmla="*/ 226 w 119"/>
                              <a:gd name="T9" fmla="*/ 5799 h 46"/>
                              <a:gd name="T10" fmla="*/ 581 w 119"/>
                              <a:gd name="T11" fmla="*/ 5130 h 46"/>
                              <a:gd name="T12" fmla="*/ 942 w 119"/>
                              <a:gd name="T13" fmla="*/ 7073 h 46"/>
                              <a:gd name="T14" fmla="*/ 1475 w 119"/>
                              <a:gd name="T15" fmla="*/ 5547 h 46"/>
                              <a:gd name="T16" fmla="*/ 1712 w 119"/>
                              <a:gd name="T17" fmla="*/ 2315 h 46"/>
                              <a:gd name="T18" fmla="*/ 1645 w 119"/>
                              <a:gd name="T19" fmla="*/ 0 h 46"/>
                              <a:gd name="T20" fmla="*/ 980 w 119"/>
                              <a:gd name="T21" fmla="*/ 1 h 46"/>
                              <a:gd name="T22" fmla="*/ 761 w 119"/>
                              <a:gd name="T23" fmla="*/ 3780 h 46"/>
                              <a:gd name="T24" fmla="*/ 0 w 119"/>
                              <a:gd name="T25" fmla="*/ 3831 h 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9"/>
                              <a:gd name="T40" fmla="*/ 0 h 46"/>
                              <a:gd name="T41" fmla="*/ 119 w 119"/>
                              <a:gd name="T42" fmla="*/ 46 h 4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9" h="46">
                                <a:moveTo>
                                  <a:pt x="0" y="25"/>
                                </a:moveTo>
                                <a:lnTo>
                                  <a:pt x="0" y="25"/>
                                </a:lnTo>
                                <a:lnTo>
                                  <a:pt x="3" y="27"/>
                                </a:lnTo>
                                <a:lnTo>
                                  <a:pt x="3" y="36"/>
                                </a:lnTo>
                                <a:lnTo>
                                  <a:pt x="17" y="38"/>
                                </a:lnTo>
                                <a:lnTo>
                                  <a:pt x="40" y="34"/>
                                </a:lnTo>
                                <a:lnTo>
                                  <a:pt x="66" y="46"/>
                                </a:lnTo>
                                <a:lnTo>
                                  <a:pt x="103" y="37"/>
                                </a:lnTo>
                                <a:lnTo>
                                  <a:pt x="119" y="15"/>
                                </a:lnTo>
                                <a:lnTo>
                                  <a:pt x="113" y="0"/>
                                </a:lnTo>
                                <a:lnTo>
                                  <a:pt x="67" y="1"/>
                                </a:lnTo>
                                <a:lnTo>
                                  <a:pt x="53" y="24"/>
                                </a:lnTo>
                                <a:lnTo>
                                  <a:pt x="0" y="25"/>
                                </a:lnTo>
                                <a:close/>
                              </a:path>
                            </a:pathLst>
                          </a:custGeom>
                          <a:solidFill>
                            <a:srgbClr val="DDDDDD"/>
                          </a:solidFill>
                          <a:ln w="3175">
                            <a:solidFill>
                              <a:schemeClr val="bg1"/>
                            </a:solidFill>
                            <a:round/>
                            <a:headEnd/>
                            <a:tailEnd/>
                          </a:ln>
                        </p:spPr>
                        <p:txBody>
                          <a:bodyPr/>
                          <a:lstStyle/>
                          <a:p>
                            <a:endParaRPr lang="en-GB"/>
                          </a:p>
                        </p:txBody>
                      </p:sp>
                      <p:sp>
                        <p:nvSpPr>
                          <p:cNvPr id="61719" name="Freeform 229"/>
                          <p:cNvSpPr>
                            <a:spLocks/>
                          </p:cNvSpPr>
                          <p:nvPr/>
                        </p:nvSpPr>
                        <p:spPr bwMode="gray">
                          <a:xfrm>
                            <a:off x="2968" y="1787"/>
                            <a:ext cx="56" cy="42"/>
                          </a:xfrm>
                          <a:custGeom>
                            <a:avLst/>
                            <a:gdLst>
                              <a:gd name="T0" fmla="*/ 0 w 53"/>
                              <a:gd name="T1" fmla="*/ 1366 h 37"/>
                              <a:gd name="T2" fmla="*/ 0 w 53"/>
                              <a:gd name="T3" fmla="*/ 1366 h 37"/>
                              <a:gd name="T4" fmla="*/ 116 w 53"/>
                              <a:gd name="T5" fmla="*/ 3 h 37"/>
                              <a:gd name="T6" fmla="*/ 331 w 53"/>
                              <a:gd name="T7" fmla="*/ 0 h 37"/>
                              <a:gd name="T8" fmla="*/ 492 w 53"/>
                              <a:gd name="T9" fmla="*/ 2576 h 37"/>
                              <a:gd name="T10" fmla="*/ 501 w 53"/>
                              <a:gd name="T11" fmla="*/ 4855 h 37"/>
                              <a:gd name="T12" fmla="*/ 461 w 53"/>
                              <a:gd name="T13" fmla="*/ 6648 h 37"/>
                              <a:gd name="T14" fmla="*/ 0 w 53"/>
                              <a:gd name="T15" fmla="*/ 1366 h 37"/>
                              <a:gd name="T16" fmla="*/ 0 60000 65536"/>
                              <a:gd name="T17" fmla="*/ 0 60000 65536"/>
                              <a:gd name="T18" fmla="*/ 0 60000 65536"/>
                              <a:gd name="T19" fmla="*/ 0 60000 65536"/>
                              <a:gd name="T20" fmla="*/ 0 60000 65536"/>
                              <a:gd name="T21" fmla="*/ 0 60000 65536"/>
                              <a:gd name="T22" fmla="*/ 0 60000 65536"/>
                              <a:gd name="T23" fmla="*/ 0 60000 65536"/>
                              <a:gd name="T24" fmla="*/ 0 w 53"/>
                              <a:gd name="T25" fmla="*/ 0 h 37"/>
                              <a:gd name="T26" fmla="*/ 53 w 53"/>
                              <a:gd name="T27" fmla="*/ 37 h 3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3" h="37">
                                <a:moveTo>
                                  <a:pt x="0" y="8"/>
                                </a:moveTo>
                                <a:lnTo>
                                  <a:pt x="0" y="8"/>
                                </a:lnTo>
                                <a:lnTo>
                                  <a:pt x="12" y="3"/>
                                </a:lnTo>
                                <a:lnTo>
                                  <a:pt x="35" y="0"/>
                                </a:lnTo>
                                <a:lnTo>
                                  <a:pt x="52" y="14"/>
                                </a:lnTo>
                                <a:lnTo>
                                  <a:pt x="53" y="26"/>
                                </a:lnTo>
                                <a:lnTo>
                                  <a:pt x="48" y="37"/>
                                </a:lnTo>
                                <a:lnTo>
                                  <a:pt x="0" y="8"/>
                                </a:lnTo>
                                <a:close/>
                              </a:path>
                            </a:pathLst>
                          </a:custGeom>
                          <a:solidFill>
                            <a:srgbClr val="DDDDDD"/>
                          </a:solidFill>
                          <a:ln w="3175">
                            <a:solidFill>
                              <a:schemeClr val="bg1"/>
                            </a:solidFill>
                            <a:round/>
                            <a:headEnd/>
                            <a:tailEnd/>
                          </a:ln>
                        </p:spPr>
                        <p:txBody>
                          <a:bodyPr/>
                          <a:lstStyle/>
                          <a:p>
                            <a:endParaRPr lang="en-GB"/>
                          </a:p>
                        </p:txBody>
                      </p:sp>
                      <p:sp>
                        <p:nvSpPr>
                          <p:cNvPr id="61720" name="Freeform 230"/>
                          <p:cNvSpPr>
                            <a:spLocks/>
                          </p:cNvSpPr>
                          <p:nvPr/>
                        </p:nvSpPr>
                        <p:spPr bwMode="gray">
                          <a:xfrm>
                            <a:off x="3060" y="2012"/>
                            <a:ext cx="23" cy="48"/>
                          </a:xfrm>
                          <a:custGeom>
                            <a:avLst/>
                            <a:gdLst>
                              <a:gd name="T0" fmla="*/ 0 w 22"/>
                              <a:gd name="T1" fmla="*/ 1800 h 42"/>
                              <a:gd name="T2" fmla="*/ 0 w 22"/>
                              <a:gd name="T3" fmla="*/ 1800 h 42"/>
                              <a:gd name="T4" fmla="*/ 3 w 22"/>
                              <a:gd name="T5" fmla="*/ 9205 h 42"/>
                              <a:gd name="T6" fmla="*/ 86 w 22"/>
                              <a:gd name="T7" fmla="*/ 10011 h 42"/>
                              <a:gd name="T8" fmla="*/ 128 w 22"/>
                              <a:gd name="T9" fmla="*/ 3810 h 42"/>
                              <a:gd name="T10" fmla="*/ 86 w 22"/>
                              <a:gd name="T11" fmla="*/ 0 h 42"/>
                              <a:gd name="T12" fmla="*/ 0 w 22"/>
                              <a:gd name="T13" fmla="*/ 1800 h 42"/>
                              <a:gd name="T14" fmla="*/ 0 60000 65536"/>
                              <a:gd name="T15" fmla="*/ 0 60000 65536"/>
                              <a:gd name="T16" fmla="*/ 0 60000 65536"/>
                              <a:gd name="T17" fmla="*/ 0 60000 65536"/>
                              <a:gd name="T18" fmla="*/ 0 60000 65536"/>
                              <a:gd name="T19" fmla="*/ 0 60000 65536"/>
                              <a:gd name="T20" fmla="*/ 0 60000 65536"/>
                              <a:gd name="T21" fmla="*/ 0 w 22"/>
                              <a:gd name="T22" fmla="*/ 0 h 42"/>
                              <a:gd name="T23" fmla="*/ 22 w 22"/>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42">
                                <a:moveTo>
                                  <a:pt x="0" y="8"/>
                                </a:moveTo>
                                <a:lnTo>
                                  <a:pt x="0" y="8"/>
                                </a:lnTo>
                                <a:lnTo>
                                  <a:pt x="3" y="39"/>
                                </a:lnTo>
                                <a:lnTo>
                                  <a:pt x="13" y="42"/>
                                </a:lnTo>
                                <a:lnTo>
                                  <a:pt x="22" y="16"/>
                                </a:lnTo>
                                <a:lnTo>
                                  <a:pt x="13" y="0"/>
                                </a:lnTo>
                                <a:lnTo>
                                  <a:pt x="0" y="8"/>
                                </a:lnTo>
                                <a:close/>
                              </a:path>
                            </a:pathLst>
                          </a:custGeom>
                          <a:solidFill>
                            <a:srgbClr val="DDDDDD"/>
                          </a:solidFill>
                          <a:ln w="3175">
                            <a:solidFill>
                              <a:schemeClr val="bg1"/>
                            </a:solidFill>
                            <a:round/>
                            <a:headEnd/>
                            <a:tailEnd/>
                          </a:ln>
                        </p:spPr>
                        <p:txBody>
                          <a:bodyPr/>
                          <a:lstStyle/>
                          <a:p>
                            <a:endParaRPr lang="en-GB"/>
                          </a:p>
                        </p:txBody>
                      </p:sp>
                      <p:sp>
                        <p:nvSpPr>
                          <p:cNvPr id="61721" name="Freeform 231"/>
                          <p:cNvSpPr>
                            <a:spLocks/>
                          </p:cNvSpPr>
                          <p:nvPr/>
                        </p:nvSpPr>
                        <p:spPr bwMode="gray">
                          <a:xfrm>
                            <a:off x="3131" y="2075"/>
                            <a:ext cx="50" cy="31"/>
                          </a:xfrm>
                          <a:custGeom>
                            <a:avLst/>
                            <a:gdLst>
                              <a:gd name="T0" fmla="*/ 0 w 47"/>
                              <a:gd name="T1" fmla="*/ 1638 h 27"/>
                              <a:gd name="T2" fmla="*/ 0 w 47"/>
                              <a:gd name="T3" fmla="*/ 1638 h 27"/>
                              <a:gd name="T4" fmla="*/ 495 w 47"/>
                              <a:gd name="T5" fmla="*/ 7813 h 27"/>
                              <a:gd name="T6" fmla="*/ 597 w 47"/>
                              <a:gd name="T7" fmla="*/ 0 h 27"/>
                              <a:gd name="T8" fmla="*/ 0 w 47"/>
                              <a:gd name="T9" fmla="*/ 1638 h 27"/>
                              <a:gd name="T10" fmla="*/ 0 60000 65536"/>
                              <a:gd name="T11" fmla="*/ 0 60000 65536"/>
                              <a:gd name="T12" fmla="*/ 0 60000 65536"/>
                              <a:gd name="T13" fmla="*/ 0 60000 65536"/>
                              <a:gd name="T14" fmla="*/ 0 60000 65536"/>
                              <a:gd name="T15" fmla="*/ 0 w 47"/>
                              <a:gd name="T16" fmla="*/ 0 h 27"/>
                              <a:gd name="T17" fmla="*/ 47 w 47"/>
                              <a:gd name="T18" fmla="*/ 27 h 27"/>
                            </a:gdLst>
                            <a:ahLst/>
                            <a:cxnLst>
                              <a:cxn ang="T10">
                                <a:pos x="T0" y="T1"/>
                              </a:cxn>
                              <a:cxn ang="T11">
                                <a:pos x="T2" y="T3"/>
                              </a:cxn>
                              <a:cxn ang="T12">
                                <a:pos x="T4" y="T5"/>
                              </a:cxn>
                              <a:cxn ang="T13">
                                <a:pos x="T6" y="T7"/>
                              </a:cxn>
                              <a:cxn ang="T14">
                                <a:pos x="T8" y="T9"/>
                              </a:cxn>
                            </a:cxnLst>
                            <a:rect l="T15" t="T16" r="T17" b="T18"/>
                            <a:pathLst>
                              <a:path w="47" h="27">
                                <a:moveTo>
                                  <a:pt x="0" y="6"/>
                                </a:moveTo>
                                <a:lnTo>
                                  <a:pt x="0" y="6"/>
                                </a:lnTo>
                                <a:lnTo>
                                  <a:pt x="39" y="27"/>
                                </a:lnTo>
                                <a:lnTo>
                                  <a:pt x="47" y="0"/>
                                </a:lnTo>
                                <a:lnTo>
                                  <a:pt x="0" y="6"/>
                                </a:lnTo>
                                <a:close/>
                              </a:path>
                            </a:pathLst>
                          </a:custGeom>
                          <a:solidFill>
                            <a:srgbClr val="DDDDDD"/>
                          </a:solidFill>
                          <a:ln w="3175">
                            <a:solidFill>
                              <a:schemeClr val="bg1"/>
                            </a:solidFill>
                            <a:round/>
                            <a:headEnd/>
                            <a:tailEnd/>
                          </a:ln>
                        </p:spPr>
                        <p:txBody>
                          <a:bodyPr/>
                          <a:lstStyle/>
                          <a:p>
                            <a:endParaRPr lang="en-GB"/>
                          </a:p>
                        </p:txBody>
                      </p:sp>
                      <p:grpSp>
                        <p:nvGrpSpPr>
                          <p:cNvPr id="61722" name="Group 232"/>
                          <p:cNvGrpSpPr>
                            <a:grpSpLocks/>
                          </p:cNvGrpSpPr>
                          <p:nvPr/>
                        </p:nvGrpSpPr>
                        <p:grpSpPr bwMode="auto">
                          <a:xfrm>
                            <a:off x="2770" y="1252"/>
                            <a:ext cx="673" cy="866"/>
                            <a:chOff x="2770" y="1252"/>
                            <a:chExt cx="673" cy="866"/>
                          </a:xfrm>
                        </p:grpSpPr>
                        <p:sp>
                          <p:nvSpPr>
                            <p:cNvPr id="61723" name="Freeform 233"/>
                            <p:cNvSpPr>
                              <a:spLocks/>
                            </p:cNvSpPr>
                            <p:nvPr/>
                          </p:nvSpPr>
                          <p:spPr bwMode="gray">
                            <a:xfrm>
                              <a:off x="2770" y="2001"/>
                              <a:ext cx="53" cy="98"/>
                            </a:xfrm>
                            <a:custGeom>
                              <a:avLst/>
                              <a:gdLst>
                                <a:gd name="T0" fmla="*/ 0 w 49"/>
                                <a:gd name="T1" fmla="*/ 11989 h 86"/>
                                <a:gd name="T2" fmla="*/ 0 w 49"/>
                                <a:gd name="T3" fmla="*/ 11989 h 86"/>
                                <a:gd name="T4" fmla="*/ 244 w 49"/>
                                <a:gd name="T5" fmla="*/ 0 h 86"/>
                                <a:gd name="T6" fmla="*/ 1213 w 49"/>
                                <a:gd name="T7" fmla="*/ 974 h 86"/>
                                <a:gd name="T8" fmla="*/ 790 w 49"/>
                                <a:gd name="T9" fmla="*/ 8422 h 86"/>
                                <a:gd name="T10" fmla="*/ 790 w 49"/>
                                <a:gd name="T11" fmla="*/ 18095 h 86"/>
                                <a:gd name="T12" fmla="*/ 209 w 49"/>
                                <a:gd name="T13" fmla="*/ 18255 h 86"/>
                                <a:gd name="T14" fmla="*/ 264 w 49"/>
                                <a:gd name="T15" fmla="*/ 12462 h 86"/>
                                <a:gd name="T16" fmla="*/ 0 w 49"/>
                                <a:gd name="T17" fmla="*/ 11989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9"/>
                                <a:gd name="T28" fmla="*/ 0 h 86"/>
                                <a:gd name="T29" fmla="*/ 49 w 49"/>
                                <a:gd name="T30" fmla="*/ 86 h 8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9" h="86">
                                  <a:moveTo>
                                    <a:pt x="0" y="57"/>
                                  </a:moveTo>
                                  <a:lnTo>
                                    <a:pt x="0" y="57"/>
                                  </a:lnTo>
                                  <a:lnTo>
                                    <a:pt x="10" y="0"/>
                                  </a:lnTo>
                                  <a:lnTo>
                                    <a:pt x="49" y="4"/>
                                  </a:lnTo>
                                  <a:lnTo>
                                    <a:pt x="31" y="40"/>
                                  </a:lnTo>
                                  <a:lnTo>
                                    <a:pt x="31" y="85"/>
                                  </a:lnTo>
                                  <a:lnTo>
                                    <a:pt x="8" y="86"/>
                                  </a:lnTo>
                                  <a:lnTo>
                                    <a:pt x="11" y="59"/>
                                  </a:lnTo>
                                  <a:lnTo>
                                    <a:pt x="0" y="57"/>
                                  </a:lnTo>
                                  <a:close/>
                                </a:path>
                              </a:pathLst>
                            </a:custGeom>
                            <a:solidFill>
                              <a:srgbClr val="DDDDDD"/>
                            </a:solidFill>
                            <a:ln w="3175">
                              <a:solidFill>
                                <a:schemeClr val="bg1"/>
                              </a:solidFill>
                              <a:round/>
                              <a:headEnd/>
                              <a:tailEnd/>
                            </a:ln>
                          </p:spPr>
                          <p:txBody>
                            <a:bodyPr/>
                            <a:lstStyle/>
                            <a:p>
                              <a:endParaRPr lang="en-GB"/>
                            </a:p>
                          </p:txBody>
                        </p:sp>
                        <p:sp>
                          <p:nvSpPr>
                            <p:cNvPr id="61724" name="Freeform 234"/>
                            <p:cNvSpPr>
                              <a:spLocks/>
                            </p:cNvSpPr>
                            <p:nvPr/>
                          </p:nvSpPr>
                          <p:spPr bwMode="gray">
                            <a:xfrm>
                              <a:off x="3119" y="1794"/>
                              <a:ext cx="173" cy="78"/>
                            </a:xfrm>
                            <a:custGeom>
                              <a:avLst/>
                              <a:gdLst>
                                <a:gd name="T0" fmla="*/ 0 w 163"/>
                                <a:gd name="T1" fmla="*/ 8448 h 67"/>
                                <a:gd name="T2" fmla="*/ 0 w 163"/>
                                <a:gd name="T3" fmla="*/ 8448 h 67"/>
                                <a:gd name="T4" fmla="*/ 324 w 163"/>
                                <a:gd name="T5" fmla="*/ 23958 h 67"/>
                                <a:gd name="T6" fmla="*/ 855 w 163"/>
                                <a:gd name="T7" fmla="*/ 23657 h 67"/>
                                <a:gd name="T8" fmla="*/ 914 w 163"/>
                                <a:gd name="T9" fmla="*/ 31393 h 67"/>
                                <a:gd name="T10" fmla="*/ 1158 w 163"/>
                                <a:gd name="T11" fmla="*/ 33960 h 67"/>
                                <a:gd name="T12" fmla="*/ 1562 w 163"/>
                                <a:gd name="T13" fmla="*/ 25788 h 67"/>
                                <a:gd name="T14" fmla="*/ 1826 w 163"/>
                                <a:gd name="T15" fmla="*/ 27891 h 67"/>
                                <a:gd name="T16" fmla="*/ 1868 w 163"/>
                                <a:gd name="T17" fmla="*/ 19896 h 67"/>
                                <a:gd name="T18" fmla="*/ 1439 w 163"/>
                                <a:gd name="T19" fmla="*/ 18975 h 67"/>
                                <a:gd name="T20" fmla="*/ 491 w 163"/>
                                <a:gd name="T21" fmla="*/ 2504 h 67"/>
                                <a:gd name="T22" fmla="*/ 387 w 163"/>
                                <a:gd name="T23" fmla="*/ 0 h 67"/>
                                <a:gd name="T24" fmla="*/ 0 w 163"/>
                                <a:gd name="T25" fmla="*/ 8448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3"/>
                                <a:gd name="T40" fmla="*/ 0 h 67"/>
                                <a:gd name="T41" fmla="*/ 163 w 163"/>
                                <a:gd name="T42" fmla="*/ 67 h 6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3" h="67">
                                  <a:moveTo>
                                    <a:pt x="0" y="16"/>
                                  </a:moveTo>
                                  <a:lnTo>
                                    <a:pt x="0" y="16"/>
                                  </a:lnTo>
                                  <a:lnTo>
                                    <a:pt x="28" y="47"/>
                                  </a:lnTo>
                                  <a:lnTo>
                                    <a:pt x="74" y="46"/>
                                  </a:lnTo>
                                  <a:lnTo>
                                    <a:pt x="80" y="61"/>
                                  </a:lnTo>
                                  <a:lnTo>
                                    <a:pt x="101" y="67"/>
                                  </a:lnTo>
                                  <a:lnTo>
                                    <a:pt x="137" y="51"/>
                                  </a:lnTo>
                                  <a:lnTo>
                                    <a:pt x="158" y="55"/>
                                  </a:lnTo>
                                  <a:lnTo>
                                    <a:pt x="163" y="39"/>
                                  </a:lnTo>
                                  <a:lnTo>
                                    <a:pt x="124" y="37"/>
                                  </a:lnTo>
                                  <a:lnTo>
                                    <a:pt x="42" y="5"/>
                                  </a:lnTo>
                                  <a:lnTo>
                                    <a:pt x="34" y="0"/>
                                  </a:lnTo>
                                  <a:lnTo>
                                    <a:pt x="0" y="16"/>
                                  </a:lnTo>
                                  <a:close/>
                                </a:path>
                              </a:pathLst>
                            </a:custGeom>
                            <a:solidFill>
                              <a:srgbClr val="DDDDDD"/>
                            </a:solidFill>
                            <a:ln w="3175">
                              <a:solidFill>
                                <a:schemeClr val="bg1"/>
                              </a:solidFill>
                              <a:round/>
                              <a:headEnd/>
                              <a:tailEnd/>
                            </a:ln>
                          </p:spPr>
                          <p:txBody>
                            <a:bodyPr/>
                            <a:lstStyle/>
                            <a:p>
                              <a:endParaRPr lang="en-GB"/>
                            </a:p>
                          </p:txBody>
                        </p:sp>
                        <p:sp>
                          <p:nvSpPr>
                            <p:cNvPr id="61725" name="Freeform 235"/>
                            <p:cNvSpPr>
                              <a:spLocks/>
                            </p:cNvSpPr>
                            <p:nvPr/>
                          </p:nvSpPr>
                          <p:spPr bwMode="gray">
                            <a:xfrm>
                              <a:off x="3058" y="1635"/>
                              <a:ext cx="43" cy="69"/>
                            </a:xfrm>
                            <a:custGeom>
                              <a:avLst/>
                              <a:gdLst>
                                <a:gd name="T0" fmla="*/ 0 w 40"/>
                                <a:gd name="T1" fmla="*/ 14156 h 60"/>
                                <a:gd name="T2" fmla="*/ 0 w 40"/>
                                <a:gd name="T3" fmla="*/ 14156 h 60"/>
                                <a:gd name="T4" fmla="*/ 3 w 40"/>
                                <a:gd name="T5" fmla="*/ 4935 h 60"/>
                                <a:gd name="T6" fmla="*/ 692 w 40"/>
                                <a:gd name="T7" fmla="*/ 0 h 60"/>
                                <a:gd name="T8" fmla="*/ 549 w 40"/>
                                <a:gd name="T9" fmla="*/ 7038 h 60"/>
                                <a:gd name="T10" fmla="*/ 779 w 40"/>
                                <a:gd name="T11" fmla="*/ 9308 h 60"/>
                                <a:gd name="T12" fmla="*/ 411 w 40"/>
                                <a:gd name="T13" fmla="*/ 13922 h 60"/>
                                <a:gd name="T14" fmla="*/ 378 w 40"/>
                                <a:gd name="T15" fmla="*/ 18617 h 60"/>
                                <a:gd name="T16" fmla="*/ 158 w 40"/>
                                <a:gd name="T17" fmla="*/ 18617 h 60"/>
                                <a:gd name="T18" fmla="*/ 0 w 40"/>
                                <a:gd name="T19" fmla="*/ 14156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
                                <a:gd name="T31" fmla="*/ 0 h 60"/>
                                <a:gd name="T32" fmla="*/ 40 w 40"/>
                                <a:gd name="T33" fmla="*/ 60 h 6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 h="60">
                                  <a:moveTo>
                                    <a:pt x="0" y="46"/>
                                  </a:moveTo>
                                  <a:lnTo>
                                    <a:pt x="0" y="46"/>
                                  </a:lnTo>
                                  <a:lnTo>
                                    <a:pt x="3" y="16"/>
                                  </a:lnTo>
                                  <a:lnTo>
                                    <a:pt x="36" y="0"/>
                                  </a:lnTo>
                                  <a:lnTo>
                                    <a:pt x="29" y="23"/>
                                  </a:lnTo>
                                  <a:lnTo>
                                    <a:pt x="40" y="30"/>
                                  </a:lnTo>
                                  <a:lnTo>
                                    <a:pt x="21" y="44"/>
                                  </a:lnTo>
                                  <a:lnTo>
                                    <a:pt x="19" y="60"/>
                                  </a:lnTo>
                                  <a:lnTo>
                                    <a:pt x="7" y="60"/>
                                  </a:lnTo>
                                  <a:lnTo>
                                    <a:pt x="0" y="46"/>
                                  </a:lnTo>
                                  <a:close/>
                                </a:path>
                              </a:pathLst>
                            </a:custGeom>
                            <a:solidFill>
                              <a:srgbClr val="DDDDDD"/>
                            </a:solidFill>
                            <a:ln w="3175">
                              <a:solidFill>
                                <a:schemeClr val="bg1"/>
                              </a:solidFill>
                              <a:round/>
                              <a:headEnd/>
                              <a:tailEnd/>
                            </a:ln>
                          </p:spPr>
                          <p:txBody>
                            <a:bodyPr/>
                            <a:lstStyle/>
                            <a:p>
                              <a:endParaRPr lang="en-GB"/>
                            </a:p>
                          </p:txBody>
                        </p:sp>
                        <p:sp>
                          <p:nvSpPr>
                            <p:cNvPr id="61726" name="Freeform 236"/>
                            <p:cNvSpPr>
                              <a:spLocks/>
                            </p:cNvSpPr>
                            <p:nvPr/>
                          </p:nvSpPr>
                          <p:spPr bwMode="gray">
                            <a:xfrm>
                              <a:off x="2981" y="1744"/>
                              <a:ext cx="60" cy="59"/>
                            </a:xfrm>
                            <a:custGeom>
                              <a:avLst/>
                              <a:gdLst>
                                <a:gd name="T0" fmla="*/ 0 w 57"/>
                                <a:gd name="T1" fmla="*/ 15606 h 51"/>
                                <a:gd name="T2" fmla="*/ 0 w 57"/>
                                <a:gd name="T3" fmla="*/ 15606 h 51"/>
                                <a:gd name="T4" fmla="*/ 171 w 57"/>
                                <a:gd name="T5" fmla="*/ 12760 h 51"/>
                                <a:gd name="T6" fmla="*/ 92 w 57"/>
                                <a:gd name="T7" fmla="*/ 9887 h 51"/>
                                <a:gd name="T8" fmla="*/ 171 w 57"/>
                                <a:gd name="T9" fmla="*/ 3565 h 51"/>
                                <a:gd name="T10" fmla="*/ 261 w 57"/>
                                <a:gd name="T11" fmla="*/ 7387 h 51"/>
                                <a:gd name="T12" fmla="*/ 261 w 57"/>
                                <a:gd name="T13" fmla="*/ 0 h 51"/>
                                <a:gd name="T14" fmla="*/ 460 w 57"/>
                                <a:gd name="T15" fmla="*/ 0 h 51"/>
                                <a:gd name="T16" fmla="*/ 459 w 57"/>
                                <a:gd name="T17" fmla="*/ 7387 h 51"/>
                                <a:gd name="T18" fmla="*/ 316 w 57"/>
                                <a:gd name="T19" fmla="*/ 10982 h 51"/>
                                <a:gd name="T20" fmla="*/ 320 w 57"/>
                                <a:gd name="T21" fmla="*/ 19757 h 51"/>
                                <a:gd name="T22" fmla="*/ 180 w 57"/>
                                <a:gd name="T23" fmla="*/ 14698 h 51"/>
                                <a:gd name="T24" fmla="*/ 0 w 57"/>
                                <a:gd name="T25" fmla="*/ 15606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7"/>
                                <a:gd name="T40" fmla="*/ 0 h 51"/>
                                <a:gd name="T41" fmla="*/ 57 w 57"/>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7" h="51">
                                  <a:moveTo>
                                    <a:pt x="0" y="40"/>
                                  </a:moveTo>
                                  <a:lnTo>
                                    <a:pt x="0" y="40"/>
                                  </a:lnTo>
                                  <a:lnTo>
                                    <a:pt x="22" y="33"/>
                                  </a:lnTo>
                                  <a:lnTo>
                                    <a:pt x="10" y="25"/>
                                  </a:lnTo>
                                  <a:lnTo>
                                    <a:pt x="22" y="9"/>
                                  </a:lnTo>
                                  <a:lnTo>
                                    <a:pt x="32" y="19"/>
                                  </a:lnTo>
                                  <a:lnTo>
                                    <a:pt x="32" y="0"/>
                                  </a:lnTo>
                                  <a:lnTo>
                                    <a:pt x="57" y="0"/>
                                  </a:lnTo>
                                  <a:lnTo>
                                    <a:pt x="56" y="19"/>
                                  </a:lnTo>
                                  <a:lnTo>
                                    <a:pt x="39" y="28"/>
                                  </a:lnTo>
                                  <a:lnTo>
                                    <a:pt x="40" y="51"/>
                                  </a:lnTo>
                                  <a:lnTo>
                                    <a:pt x="23" y="37"/>
                                  </a:lnTo>
                                  <a:lnTo>
                                    <a:pt x="0" y="40"/>
                                  </a:lnTo>
                                  <a:close/>
                                </a:path>
                              </a:pathLst>
                            </a:custGeom>
                            <a:solidFill>
                              <a:srgbClr val="DDDDDD"/>
                            </a:solidFill>
                            <a:ln w="3175">
                              <a:solidFill>
                                <a:schemeClr val="bg1"/>
                              </a:solidFill>
                              <a:round/>
                              <a:headEnd/>
                              <a:tailEnd/>
                            </a:ln>
                          </p:spPr>
                          <p:txBody>
                            <a:bodyPr/>
                            <a:lstStyle/>
                            <a:p>
                              <a:endParaRPr lang="en-GB"/>
                            </a:p>
                          </p:txBody>
                        </p:sp>
                        <p:grpSp>
                          <p:nvGrpSpPr>
                            <p:cNvPr id="61727" name="Group 237"/>
                            <p:cNvGrpSpPr>
                              <a:grpSpLocks/>
                            </p:cNvGrpSpPr>
                            <p:nvPr/>
                          </p:nvGrpSpPr>
                          <p:grpSpPr bwMode="auto">
                            <a:xfrm>
                              <a:off x="2773" y="1252"/>
                              <a:ext cx="670" cy="866"/>
                              <a:chOff x="2773" y="1252"/>
                              <a:chExt cx="670" cy="866"/>
                            </a:xfrm>
                          </p:grpSpPr>
                          <p:sp>
                            <p:nvSpPr>
                              <p:cNvPr id="61730" name="Freeform 238"/>
                              <p:cNvSpPr>
                                <a:spLocks/>
                              </p:cNvSpPr>
                              <p:nvPr/>
                            </p:nvSpPr>
                            <p:spPr bwMode="gray">
                              <a:xfrm>
                                <a:off x="3292" y="1949"/>
                                <a:ext cx="103" cy="63"/>
                              </a:xfrm>
                              <a:custGeom>
                                <a:avLst/>
                                <a:gdLst>
                                  <a:gd name="T0" fmla="*/ 0 w 96"/>
                                  <a:gd name="T1" fmla="*/ 19895 h 54"/>
                                  <a:gd name="T2" fmla="*/ 0 w 96"/>
                                  <a:gd name="T3" fmla="*/ 19895 h 54"/>
                                  <a:gd name="T4" fmla="*/ 6 w 96"/>
                                  <a:gd name="T5" fmla="*/ 0 h 54"/>
                                  <a:gd name="T6" fmla="*/ 1724 w 96"/>
                                  <a:gd name="T7" fmla="*/ 4317 h 54"/>
                                  <a:gd name="T8" fmla="*/ 1417 w 96"/>
                                  <a:gd name="T9" fmla="*/ 17232 h 54"/>
                                  <a:gd name="T10" fmla="*/ 1564 w 96"/>
                                  <a:gd name="T11" fmla="*/ 23535 h 54"/>
                                  <a:gd name="T12" fmla="*/ 1090 w 96"/>
                                  <a:gd name="T13" fmla="*/ 24995 h 54"/>
                                  <a:gd name="T14" fmla="*/ 865 w 96"/>
                                  <a:gd name="T15" fmla="*/ 30028 h 54"/>
                                  <a:gd name="T16" fmla="*/ 167 w 96"/>
                                  <a:gd name="T17" fmla="*/ 30028 h 54"/>
                                  <a:gd name="T18" fmla="*/ 0 w 96"/>
                                  <a:gd name="T19" fmla="*/ 19895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54"/>
                                  <a:gd name="T32" fmla="*/ 96 w 96"/>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54">
                                    <a:moveTo>
                                      <a:pt x="0" y="36"/>
                                    </a:moveTo>
                                    <a:lnTo>
                                      <a:pt x="0" y="36"/>
                                    </a:lnTo>
                                    <a:lnTo>
                                      <a:pt x="6" y="0"/>
                                    </a:lnTo>
                                    <a:lnTo>
                                      <a:pt x="96" y="8"/>
                                    </a:lnTo>
                                    <a:lnTo>
                                      <a:pt x="79" y="31"/>
                                    </a:lnTo>
                                    <a:lnTo>
                                      <a:pt x="87" y="43"/>
                                    </a:lnTo>
                                    <a:lnTo>
                                      <a:pt x="61" y="44"/>
                                    </a:lnTo>
                                    <a:lnTo>
                                      <a:pt x="48" y="54"/>
                                    </a:lnTo>
                                    <a:lnTo>
                                      <a:pt x="9" y="54"/>
                                    </a:lnTo>
                                    <a:lnTo>
                                      <a:pt x="0" y="36"/>
                                    </a:lnTo>
                                    <a:close/>
                                  </a:path>
                                </a:pathLst>
                              </a:custGeom>
                              <a:solidFill>
                                <a:srgbClr val="DDDDDD"/>
                              </a:solidFill>
                              <a:ln w="3175">
                                <a:solidFill>
                                  <a:schemeClr val="bg1"/>
                                </a:solidFill>
                                <a:round/>
                                <a:headEnd/>
                                <a:tailEnd/>
                              </a:ln>
                            </p:spPr>
                            <p:txBody>
                              <a:bodyPr/>
                              <a:lstStyle/>
                              <a:p>
                                <a:endParaRPr lang="en-GB"/>
                              </a:p>
                            </p:txBody>
                          </p:sp>
                          <p:sp>
                            <p:nvSpPr>
                              <p:cNvPr id="61731" name="Freeform 239"/>
                              <p:cNvSpPr>
                                <a:spLocks/>
                              </p:cNvSpPr>
                              <p:nvPr/>
                            </p:nvSpPr>
                            <p:spPr bwMode="gray">
                              <a:xfrm>
                                <a:off x="3187" y="1853"/>
                                <a:ext cx="112" cy="64"/>
                              </a:xfrm>
                              <a:custGeom>
                                <a:avLst/>
                                <a:gdLst>
                                  <a:gd name="T0" fmla="*/ 0 w 105"/>
                                  <a:gd name="T1" fmla="*/ 15722 h 55"/>
                                  <a:gd name="T2" fmla="*/ 0 w 105"/>
                                  <a:gd name="T3" fmla="*/ 15722 h 55"/>
                                  <a:gd name="T4" fmla="*/ 208 w 105"/>
                                  <a:gd name="T5" fmla="*/ 5257 h 55"/>
                                  <a:gd name="T6" fmla="*/ 513 w 105"/>
                                  <a:gd name="T7" fmla="*/ 8283 h 55"/>
                                  <a:gd name="T8" fmla="*/ 1038 w 105"/>
                                  <a:gd name="T9" fmla="*/ 0 h 55"/>
                                  <a:gd name="T10" fmla="*/ 1343 w 105"/>
                                  <a:gd name="T11" fmla="*/ 2118 h 55"/>
                                  <a:gd name="T12" fmla="*/ 1468 w 105"/>
                                  <a:gd name="T13" fmla="*/ 6117 h 55"/>
                                  <a:gd name="T14" fmla="*/ 912 w 105"/>
                                  <a:gd name="T15" fmla="*/ 24368 h 55"/>
                                  <a:gd name="T16" fmla="*/ 422 w 105"/>
                                  <a:gd name="T17" fmla="*/ 27223 h 55"/>
                                  <a:gd name="T18" fmla="*/ 0 w 105"/>
                                  <a:gd name="T19" fmla="*/ 15722 h 5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5"/>
                                  <a:gd name="T31" fmla="*/ 0 h 55"/>
                                  <a:gd name="T32" fmla="*/ 105 w 105"/>
                                  <a:gd name="T33" fmla="*/ 55 h 5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5" h="55">
                                    <a:moveTo>
                                      <a:pt x="0" y="32"/>
                                    </a:moveTo>
                                    <a:lnTo>
                                      <a:pt x="0" y="32"/>
                                    </a:lnTo>
                                    <a:lnTo>
                                      <a:pt x="16" y="10"/>
                                    </a:lnTo>
                                    <a:lnTo>
                                      <a:pt x="37" y="16"/>
                                    </a:lnTo>
                                    <a:lnTo>
                                      <a:pt x="73" y="0"/>
                                    </a:lnTo>
                                    <a:lnTo>
                                      <a:pt x="94" y="4"/>
                                    </a:lnTo>
                                    <a:lnTo>
                                      <a:pt x="105" y="12"/>
                                    </a:lnTo>
                                    <a:lnTo>
                                      <a:pt x="64" y="49"/>
                                    </a:lnTo>
                                    <a:lnTo>
                                      <a:pt x="30" y="55"/>
                                    </a:lnTo>
                                    <a:lnTo>
                                      <a:pt x="0" y="32"/>
                                    </a:lnTo>
                                    <a:close/>
                                  </a:path>
                                </a:pathLst>
                              </a:custGeom>
                              <a:solidFill>
                                <a:srgbClr val="DDDDDD"/>
                              </a:solidFill>
                              <a:ln w="3175">
                                <a:solidFill>
                                  <a:schemeClr val="bg1"/>
                                </a:solidFill>
                                <a:round/>
                                <a:headEnd/>
                                <a:tailEnd/>
                              </a:ln>
                            </p:spPr>
                            <p:txBody>
                              <a:bodyPr/>
                              <a:lstStyle/>
                              <a:p>
                                <a:endParaRPr lang="en-GB"/>
                              </a:p>
                            </p:txBody>
                          </p:sp>
                          <p:sp>
                            <p:nvSpPr>
                              <p:cNvPr id="61732" name="Freeform 240"/>
                              <p:cNvSpPr>
                                <a:spLocks/>
                              </p:cNvSpPr>
                              <p:nvPr/>
                            </p:nvSpPr>
                            <p:spPr bwMode="gray">
                              <a:xfrm>
                                <a:off x="3156" y="1707"/>
                                <a:ext cx="163" cy="132"/>
                              </a:xfrm>
                              <a:custGeom>
                                <a:avLst/>
                                <a:gdLst>
                                  <a:gd name="T0" fmla="*/ 0 w 154"/>
                                  <a:gd name="T1" fmla="*/ 5907 h 115"/>
                                  <a:gd name="T2" fmla="*/ 0 w 154"/>
                                  <a:gd name="T3" fmla="*/ 5907 h 115"/>
                                  <a:gd name="T4" fmla="*/ 8 w 154"/>
                                  <a:gd name="T5" fmla="*/ 22993 h 115"/>
                                  <a:gd name="T6" fmla="*/ 918 w 154"/>
                                  <a:gd name="T7" fmla="*/ 32147 h 115"/>
                                  <a:gd name="T8" fmla="*/ 1327 w 154"/>
                                  <a:gd name="T9" fmla="*/ 32910 h 115"/>
                                  <a:gd name="T10" fmla="*/ 1588 w 154"/>
                                  <a:gd name="T11" fmla="*/ 24440 h 115"/>
                                  <a:gd name="T12" fmla="*/ 1446 w 154"/>
                                  <a:gd name="T13" fmla="*/ 14652 h 115"/>
                                  <a:gd name="T14" fmla="*/ 1531 w 154"/>
                                  <a:gd name="T15" fmla="*/ 11768 h 115"/>
                                  <a:gd name="T16" fmla="*/ 1481 w 154"/>
                                  <a:gd name="T17" fmla="*/ 4289 h 115"/>
                                  <a:gd name="T18" fmla="*/ 867 w 154"/>
                                  <a:gd name="T19" fmla="*/ 1635 h 115"/>
                                  <a:gd name="T20" fmla="*/ 482 w 154"/>
                                  <a:gd name="T21" fmla="*/ 0 h 115"/>
                                  <a:gd name="T22" fmla="*/ 0 w 154"/>
                                  <a:gd name="T23" fmla="*/ 5907 h 1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4"/>
                                  <a:gd name="T37" fmla="*/ 0 h 115"/>
                                  <a:gd name="T38" fmla="*/ 154 w 154"/>
                                  <a:gd name="T39" fmla="*/ 115 h 11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4" h="115">
                                    <a:moveTo>
                                      <a:pt x="0" y="21"/>
                                    </a:moveTo>
                                    <a:lnTo>
                                      <a:pt x="0" y="21"/>
                                    </a:lnTo>
                                    <a:lnTo>
                                      <a:pt x="8" y="81"/>
                                    </a:lnTo>
                                    <a:lnTo>
                                      <a:pt x="90" y="113"/>
                                    </a:lnTo>
                                    <a:lnTo>
                                      <a:pt x="129" y="115"/>
                                    </a:lnTo>
                                    <a:lnTo>
                                      <a:pt x="154" y="86"/>
                                    </a:lnTo>
                                    <a:lnTo>
                                      <a:pt x="142" y="51"/>
                                    </a:lnTo>
                                    <a:lnTo>
                                      <a:pt x="150" y="42"/>
                                    </a:lnTo>
                                    <a:lnTo>
                                      <a:pt x="144" y="15"/>
                                    </a:lnTo>
                                    <a:lnTo>
                                      <a:pt x="85" y="6"/>
                                    </a:lnTo>
                                    <a:lnTo>
                                      <a:pt x="47" y="0"/>
                                    </a:lnTo>
                                    <a:lnTo>
                                      <a:pt x="0" y="21"/>
                                    </a:lnTo>
                                    <a:close/>
                                  </a:path>
                                </a:pathLst>
                              </a:custGeom>
                              <a:solidFill>
                                <a:srgbClr val="DDDDDD"/>
                              </a:solidFill>
                              <a:ln w="3175">
                                <a:solidFill>
                                  <a:schemeClr val="bg1"/>
                                </a:solidFill>
                                <a:round/>
                                <a:headEnd/>
                                <a:tailEnd/>
                              </a:ln>
                            </p:spPr>
                            <p:txBody>
                              <a:bodyPr/>
                              <a:lstStyle/>
                              <a:p>
                                <a:endParaRPr lang="en-GB"/>
                              </a:p>
                            </p:txBody>
                          </p:sp>
                          <p:sp>
                            <p:nvSpPr>
                              <p:cNvPr id="61733" name="Freeform 241"/>
                              <p:cNvSpPr>
                                <a:spLocks/>
                              </p:cNvSpPr>
                              <p:nvPr/>
                            </p:nvSpPr>
                            <p:spPr bwMode="gray">
                              <a:xfrm>
                                <a:off x="3255" y="1860"/>
                                <a:ext cx="157" cy="99"/>
                              </a:xfrm>
                              <a:custGeom>
                                <a:avLst/>
                                <a:gdLst>
                                  <a:gd name="T0" fmla="*/ 0 w 147"/>
                                  <a:gd name="T1" fmla="*/ 14003 h 86"/>
                                  <a:gd name="T2" fmla="*/ 0 w 147"/>
                                  <a:gd name="T3" fmla="*/ 14003 h 86"/>
                                  <a:gd name="T4" fmla="*/ 608 w 147"/>
                                  <a:gd name="T5" fmla="*/ 25404 h 86"/>
                                  <a:gd name="T6" fmla="*/ 1940 w 147"/>
                                  <a:gd name="T7" fmla="*/ 27521 h 86"/>
                                  <a:gd name="T8" fmla="*/ 2189 w 147"/>
                                  <a:gd name="T9" fmla="*/ 18031 h 86"/>
                                  <a:gd name="T10" fmla="*/ 1841 w 147"/>
                                  <a:gd name="T11" fmla="*/ 17185 h 86"/>
                                  <a:gd name="T12" fmla="*/ 1801 w 147"/>
                                  <a:gd name="T13" fmla="*/ 8501 h 86"/>
                                  <a:gd name="T14" fmla="*/ 1491 w 147"/>
                                  <a:gd name="T15" fmla="*/ 0 h 86"/>
                                  <a:gd name="T16" fmla="*/ 608 w 147"/>
                                  <a:gd name="T17" fmla="*/ 1951 h 86"/>
                                  <a:gd name="T18" fmla="*/ 0 w 147"/>
                                  <a:gd name="T19" fmla="*/ 14003 h 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7"/>
                                  <a:gd name="T31" fmla="*/ 0 h 86"/>
                                  <a:gd name="T32" fmla="*/ 147 w 147"/>
                                  <a:gd name="T33" fmla="*/ 86 h 8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7" h="86">
                                    <a:moveTo>
                                      <a:pt x="0" y="43"/>
                                    </a:moveTo>
                                    <a:lnTo>
                                      <a:pt x="0" y="43"/>
                                    </a:lnTo>
                                    <a:lnTo>
                                      <a:pt x="41" y="78"/>
                                    </a:lnTo>
                                    <a:lnTo>
                                      <a:pt x="131" y="86"/>
                                    </a:lnTo>
                                    <a:lnTo>
                                      <a:pt x="147" y="56"/>
                                    </a:lnTo>
                                    <a:lnTo>
                                      <a:pt x="124" y="54"/>
                                    </a:lnTo>
                                    <a:lnTo>
                                      <a:pt x="122" y="27"/>
                                    </a:lnTo>
                                    <a:lnTo>
                                      <a:pt x="101" y="0"/>
                                    </a:lnTo>
                                    <a:lnTo>
                                      <a:pt x="41" y="6"/>
                                    </a:lnTo>
                                    <a:lnTo>
                                      <a:pt x="0" y="43"/>
                                    </a:lnTo>
                                    <a:close/>
                                  </a:path>
                                </a:pathLst>
                              </a:custGeom>
                              <a:solidFill>
                                <a:srgbClr val="DDDDDD"/>
                              </a:solidFill>
                              <a:ln w="3175">
                                <a:solidFill>
                                  <a:schemeClr val="bg1"/>
                                </a:solidFill>
                                <a:round/>
                                <a:headEnd/>
                                <a:tailEnd/>
                              </a:ln>
                            </p:spPr>
                            <p:txBody>
                              <a:bodyPr/>
                              <a:lstStyle/>
                              <a:p>
                                <a:endParaRPr lang="en-GB"/>
                              </a:p>
                            </p:txBody>
                          </p:sp>
                          <p:grpSp>
                            <p:nvGrpSpPr>
                              <p:cNvPr id="61734" name="Group 242"/>
                              <p:cNvGrpSpPr>
                                <a:grpSpLocks/>
                              </p:cNvGrpSpPr>
                              <p:nvPr/>
                            </p:nvGrpSpPr>
                            <p:grpSpPr bwMode="auto">
                              <a:xfrm>
                                <a:off x="2773" y="1252"/>
                                <a:ext cx="670" cy="866"/>
                                <a:chOff x="2773" y="1252"/>
                                <a:chExt cx="670" cy="866"/>
                              </a:xfrm>
                            </p:grpSpPr>
                            <p:sp>
                              <p:nvSpPr>
                                <p:cNvPr id="61735" name="Freeform 243"/>
                                <p:cNvSpPr>
                                  <a:spLocks/>
                                </p:cNvSpPr>
                                <p:nvPr/>
                              </p:nvSpPr>
                              <p:spPr bwMode="gray">
                                <a:xfrm>
                                  <a:off x="2773" y="1962"/>
                                  <a:ext cx="203" cy="156"/>
                                </a:xfrm>
                                <a:custGeom>
                                  <a:avLst/>
                                  <a:gdLst>
                                    <a:gd name="T0" fmla="*/ 0 w 190"/>
                                    <a:gd name="T1" fmla="*/ 3198 h 136"/>
                                    <a:gd name="T2" fmla="*/ 0 w 190"/>
                                    <a:gd name="T3" fmla="*/ 3198 h 136"/>
                                    <a:gd name="T4" fmla="*/ 7 w 190"/>
                                    <a:gd name="T5" fmla="*/ 9172 h 136"/>
                                    <a:gd name="T6" fmla="*/ 688 w 190"/>
                                    <a:gd name="T7" fmla="*/ 10062 h 136"/>
                                    <a:gd name="T8" fmla="*/ 418 w 190"/>
                                    <a:gd name="T9" fmla="*/ 20157 h 136"/>
                                    <a:gd name="T10" fmla="*/ 418 w 190"/>
                                    <a:gd name="T11" fmla="*/ 32571 h 136"/>
                                    <a:gd name="T12" fmla="*/ 869 w 190"/>
                                    <a:gd name="T13" fmla="*/ 37791 h 136"/>
                                    <a:gd name="T14" fmla="*/ 1692 w 190"/>
                                    <a:gd name="T15" fmla="*/ 34181 h 136"/>
                                    <a:gd name="T16" fmla="*/ 2167 w 190"/>
                                    <a:gd name="T17" fmla="*/ 25040 h 136"/>
                                    <a:gd name="T18" fmla="*/ 2064 w 190"/>
                                    <a:gd name="T19" fmla="*/ 21556 h 136"/>
                                    <a:gd name="T20" fmla="*/ 2315 w 190"/>
                                    <a:gd name="T21" fmla="*/ 14899 h 136"/>
                                    <a:gd name="T22" fmla="*/ 2873 w 190"/>
                                    <a:gd name="T23" fmla="*/ 9172 h 136"/>
                                    <a:gd name="T24" fmla="*/ 2873 w 190"/>
                                    <a:gd name="T25" fmla="*/ 6667 h 136"/>
                                    <a:gd name="T26" fmla="*/ 2517 w 190"/>
                                    <a:gd name="T27" fmla="*/ 5812 h 136"/>
                                    <a:gd name="T28" fmla="*/ 2460 w 190"/>
                                    <a:gd name="T29" fmla="*/ 5298 h 136"/>
                                    <a:gd name="T30" fmla="*/ 1695 w 190"/>
                                    <a:gd name="T31" fmla="*/ 1404 h 136"/>
                                    <a:gd name="T32" fmla="*/ 215 w 190"/>
                                    <a:gd name="T33" fmla="*/ 0 h 136"/>
                                    <a:gd name="T34" fmla="*/ 0 w 190"/>
                                    <a:gd name="T35" fmla="*/ 3198 h 1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90"/>
                                    <a:gd name="T55" fmla="*/ 0 h 136"/>
                                    <a:gd name="T56" fmla="*/ 190 w 190"/>
                                    <a:gd name="T57" fmla="*/ 136 h 1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90" h="136">
                                      <a:moveTo>
                                        <a:pt x="0" y="11"/>
                                      </a:moveTo>
                                      <a:lnTo>
                                        <a:pt x="0" y="11"/>
                                      </a:lnTo>
                                      <a:lnTo>
                                        <a:pt x="7" y="33"/>
                                      </a:lnTo>
                                      <a:lnTo>
                                        <a:pt x="46" y="37"/>
                                      </a:lnTo>
                                      <a:lnTo>
                                        <a:pt x="28" y="73"/>
                                      </a:lnTo>
                                      <a:lnTo>
                                        <a:pt x="28" y="118"/>
                                      </a:lnTo>
                                      <a:lnTo>
                                        <a:pt x="57" y="136"/>
                                      </a:lnTo>
                                      <a:lnTo>
                                        <a:pt x="112" y="124"/>
                                      </a:lnTo>
                                      <a:lnTo>
                                        <a:pt x="143" y="91"/>
                                      </a:lnTo>
                                      <a:lnTo>
                                        <a:pt x="137" y="78"/>
                                      </a:lnTo>
                                      <a:lnTo>
                                        <a:pt x="153" y="53"/>
                                      </a:lnTo>
                                      <a:lnTo>
                                        <a:pt x="190" y="33"/>
                                      </a:lnTo>
                                      <a:lnTo>
                                        <a:pt x="190" y="24"/>
                                      </a:lnTo>
                                      <a:lnTo>
                                        <a:pt x="167" y="21"/>
                                      </a:lnTo>
                                      <a:lnTo>
                                        <a:pt x="162" y="19"/>
                                      </a:lnTo>
                                      <a:lnTo>
                                        <a:pt x="113" y="5"/>
                                      </a:lnTo>
                                      <a:lnTo>
                                        <a:pt x="15" y="0"/>
                                      </a:lnTo>
                                      <a:lnTo>
                                        <a:pt x="0" y="11"/>
                                      </a:lnTo>
                                      <a:close/>
                                    </a:path>
                                  </a:pathLst>
                                </a:custGeom>
                                <a:solidFill>
                                  <a:srgbClr val="DDDDDD"/>
                                </a:solidFill>
                                <a:ln w="3175">
                                  <a:solidFill>
                                    <a:schemeClr val="bg1"/>
                                  </a:solidFill>
                                  <a:round/>
                                  <a:headEnd/>
                                  <a:tailEnd/>
                                </a:ln>
                              </p:spPr>
                              <p:txBody>
                                <a:bodyPr/>
                                <a:lstStyle/>
                                <a:p>
                                  <a:endParaRPr lang="en-GB"/>
                                </a:p>
                              </p:txBody>
                            </p:sp>
                            <p:sp>
                              <p:nvSpPr>
                                <p:cNvPr id="61736" name="Freeform 244"/>
                                <p:cNvSpPr>
                                  <a:spLocks/>
                                </p:cNvSpPr>
                                <p:nvPr/>
                              </p:nvSpPr>
                              <p:spPr bwMode="gray">
                                <a:xfrm>
                                  <a:off x="3263" y="1286"/>
                                  <a:ext cx="180" cy="291"/>
                                </a:xfrm>
                                <a:custGeom>
                                  <a:avLst/>
                                  <a:gdLst>
                                    <a:gd name="T0" fmla="*/ 0 w 169"/>
                                    <a:gd name="T1" fmla="*/ 7329 h 254"/>
                                    <a:gd name="T2" fmla="*/ 0 w 169"/>
                                    <a:gd name="T3" fmla="*/ 7329 h 254"/>
                                    <a:gd name="T4" fmla="*/ 134 w 169"/>
                                    <a:gd name="T5" fmla="*/ 5013 h 254"/>
                                    <a:gd name="T6" fmla="*/ 387 w 169"/>
                                    <a:gd name="T7" fmla="*/ 9201 h 254"/>
                                    <a:gd name="T8" fmla="*/ 806 w 169"/>
                                    <a:gd name="T9" fmla="*/ 9676 h 254"/>
                                    <a:gd name="T10" fmla="*/ 1060 w 169"/>
                                    <a:gd name="T11" fmla="*/ 7329 h 254"/>
                                    <a:gd name="T12" fmla="*/ 1129 w 169"/>
                                    <a:gd name="T13" fmla="*/ 1474 h 254"/>
                                    <a:gd name="T14" fmla="*/ 1520 w 169"/>
                                    <a:gd name="T15" fmla="*/ 0 h 254"/>
                                    <a:gd name="T16" fmla="*/ 1733 w 169"/>
                                    <a:gd name="T17" fmla="*/ 2217 h 254"/>
                                    <a:gd name="T18" fmla="*/ 1724 w 169"/>
                                    <a:gd name="T19" fmla="*/ 7329 h 254"/>
                                    <a:gd name="T20" fmla="*/ 1627 w 169"/>
                                    <a:gd name="T21" fmla="*/ 12077 h 254"/>
                                    <a:gd name="T22" fmla="*/ 1925 w 169"/>
                                    <a:gd name="T23" fmla="*/ 17725 h 254"/>
                                    <a:gd name="T24" fmla="*/ 1741 w 169"/>
                                    <a:gd name="T25" fmla="*/ 21879 h 254"/>
                                    <a:gd name="T26" fmla="*/ 1956 w 169"/>
                                    <a:gd name="T27" fmla="*/ 29367 h 254"/>
                                    <a:gd name="T28" fmla="*/ 1869 w 169"/>
                                    <a:gd name="T29" fmla="*/ 35832 h 254"/>
                                    <a:gd name="T30" fmla="*/ 2230 w 169"/>
                                    <a:gd name="T31" fmla="*/ 49475 h 254"/>
                                    <a:gd name="T32" fmla="*/ 1427 w 169"/>
                                    <a:gd name="T33" fmla="*/ 62953 h 254"/>
                                    <a:gd name="T34" fmla="*/ 498 w 169"/>
                                    <a:gd name="T35" fmla="*/ 67090 h 254"/>
                                    <a:gd name="T36" fmla="*/ 447 w 169"/>
                                    <a:gd name="T37" fmla="*/ 64005 h 254"/>
                                    <a:gd name="T38" fmla="*/ 134 w 169"/>
                                    <a:gd name="T39" fmla="*/ 62230 h 254"/>
                                    <a:gd name="T40" fmla="*/ 118 w 169"/>
                                    <a:gd name="T41" fmla="*/ 49475 h 254"/>
                                    <a:gd name="T42" fmla="*/ 1013 w 169"/>
                                    <a:gd name="T43" fmla="*/ 34985 h 254"/>
                                    <a:gd name="T44" fmla="*/ 700 w 169"/>
                                    <a:gd name="T45" fmla="*/ 28551 h 254"/>
                                    <a:gd name="T46" fmla="*/ 601 w 169"/>
                                    <a:gd name="T47" fmla="*/ 14465 h 254"/>
                                    <a:gd name="T48" fmla="*/ 0 w 169"/>
                                    <a:gd name="T49" fmla="*/ 7329 h 25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9"/>
                                    <a:gd name="T76" fmla="*/ 0 h 254"/>
                                    <a:gd name="T77" fmla="*/ 169 w 169"/>
                                    <a:gd name="T78" fmla="*/ 254 h 25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9" h="254">
                                      <a:moveTo>
                                        <a:pt x="0" y="27"/>
                                      </a:moveTo>
                                      <a:lnTo>
                                        <a:pt x="0" y="27"/>
                                      </a:lnTo>
                                      <a:lnTo>
                                        <a:pt x="10" y="19"/>
                                      </a:lnTo>
                                      <a:lnTo>
                                        <a:pt x="29" y="34"/>
                                      </a:lnTo>
                                      <a:lnTo>
                                        <a:pt x="61" y="37"/>
                                      </a:lnTo>
                                      <a:lnTo>
                                        <a:pt x="80" y="27"/>
                                      </a:lnTo>
                                      <a:lnTo>
                                        <a:pt x="85" y="6"/>
                                      </a:lnTo>
                                      <a:lnTo>
                                        <a:pt x="115" y="0"/>
                                      </a:lnTo>
                                      <a:lnTo>
                                        <a:pt x="131" y="9"/>
                                      </a:lnTo>
                                      <a:lnTo>
                                        <a:pt x="130" y="27"/>
                                      </a:lnTo>
                                      <a:lnTo>
                                        <a:pt x="123" y="45"/>
                                      </a:lnTo>
                                      <a:lnTo>
                                        <a:pt x="144" y="67"/>
                                      </a:lnTo>
                                      <a:lnTo>
                                        <a:pt x="132" y="82"/>
                                      </a:lnTo>
                                      <a:lnTo>
                                        <a:pt x="147" y="111"/>
                                      </a:lnTo>
                                      <a:lnTo>
                                        <a:pt x="142" y="135"/>
                                      </a:lnTo>
                                      <a:lnTo>
                                        <a:pt x="169" y="187"/>
                                      </a:lnTo>
                                      <a:lnTo>
                                        <a:pt x="108" y="238"/>
                                      </a:lnTo>
                                      <a:lnTo>
                                        <a:pt x="37" y="254"/>
                                      </a:lnTo>
                                      <a:lnTo>
                                        <a:pt x="34" y="243"/>
                                      </a:lnTo>
                                      <a:lnTo>
                                        <a:pt x="10" y="236"/>
                                      </a:lnTo>
                                      <a:lnTo>
                                        <a:pt x="8" y="187"/>
                                      </a:lnTo>
                                      <a:lnTo>
                                        <a:pt x="76" y="133"/>
                                      </a:lnTo>
                                      <a:lnTo>
                                        <a:pt x="53" y="107"/>
                                      </a:lnTo>
                                      <a:lnTo>
                                        <a:pt x="45" y="54"/>
                                      </a:lnTo>
                                      <a:lnTo>
                                        <a:pt x="0" y="27"/>
                                      </a:lnTo>
                                      <a:close/>
                                    </a:path>
                                  </a:pathLst>
                                </a:custGeom>
                                <a:solidFill>
                                  <a:srgbClr val="DDDDDD"/>
                                </a:solidFill>
                                <a:ln w="3175">
                                  <a:solidFill>
                                    <a:schemeClr val="bg1"/>
                                  </a:solidFill>
                                  <a:round/>
                                  <a:headEnd/>
                                  <a:tailEnd/>
                                </a:ln>
                              </p:spPr>
                              <p:txBody>
                                <a:bodyPr/>
                                <a:lstStyle/>
                                <a:p>
                                  <a:endParaRPr lang="en-GB"/>
                                </a:p>
                              </p:txBody>
                            </p:sp>
                            <p:sp>
                              <p:nvSpPr>
                                <p:cNvPr id="61737" name="Freeform 245"/>
                                <p:cNvSpPr>
                                  <a:spLocks/>
                                </p:cNvSpPr>
                                <p:nvPr/>
                              </p:nvSpPr>
                              <p:spPr bwMode="gray">
                                <a:xfrm>
                                  <a:off x="2847" y="1795"/>
                                  <a:ext cx="209" cy="195"/>
                                </a:xfrm>
                                <a:custGeom>
                                  <a:avLst/>
                                  <a:gdLst>
                                    <a:gd name="T0" fmla="*/ 0 w 196"/>
                                    <a:gd name="T1" fmla="*/ 17702 h 169"/>
                                    <a:gd name="T2" fmla="*/ 0 w 196"/>
                                    <a:gd name="T3" fmla="*/ 17702 h 169"/>
                                    <a:gd name="T4" fmla="*/ 6 w 196"/>
                                    <a:gd name="T5" fmla="*/ 23525 h 169"/>
                                    <a:gd name="T6" fmla="*/ 629 w 196"/>
                                    <a:gd name="T7" fmla="*/ 27144 h 169"/>
                                    <a:gd name="T8" fmla="*/ 547 w 196"/>
                                    <a:gd name="T9" fmla="*/ 29388 h 169"/>
                                    <a:gd name="T10" fmla="*/ 754 w 196"/>
                                    <a:gd name="T11" fmla="*/ 33819 h 169"/>
                                    <a:gd name="T12" fmla="*/ 856 w 196"/>
                                    <a:gd name="T13" fmla="*/ 40293 h 169"/>
                                    <a:gd name="T14" fmla="*/ 590 w 196"/>
                                    <a:gd name="T15" fmla="*/ 53240 h 169"/>
                                    <a:gd name="T16" fmla="*/ 1275 w 196"/>
                                    <a:gd name="T17" fmla="*/ 58178 h 169"/>
                                    <a:gd name="T18" fmla="*/ 1345 w 196"/>
                                    <a:gd name="T19" fmla="*/ 58636 h 169"/>
                                    <a:gd name="T20" fmla="*/ 1666 w 196"/>
                                    <a:gd name="T21" fmla="*/ 59735 h 169"/>
                                    <a:gd name="T22" fmla="*/ 1666 w 196"/>
                                    <a:gd name="T23" fmla="*/ 54268 h 169"/>
                                    <a:gd name="T24" fmla="*/ 1853 w 196"/>
                                    <a:gd name="T25" fmla="*/ 51442 h 169"/>
                                    <a:gd name="T26" fmla="*/ 2334 w 196"/>
                                    <a:gd name="T27" fmla="*/ 54839 h 169"/>
                                    <a:gd name="T28" fmla="*/ 2613 w 196"/>
                                    <a:gd name="T29" fmla="*/ 50421 h 169"/>
                                    <a:gd name="T30" fmla="*/ 2449 w 196"/>
                                    <a:gd name="T31" fmla="*/ 42969 h 169"/>
                                    <a:gd name="T32" fmla="*/ 2547 w 196"/>
                                    <a:gd name="T33" fmla="*/ 36138 h 169"/>
                                    <a:gd name="T34" fmla="*/ 2297 w 196"/>
                                    <a:gd name="T35" fmla="*/ 32275 h 169"/>
                                    <a:gd name="T36" fmla="*/ 2613 w 196"/>
                                    <a:gd name="T37" fmla="*/ 23627 h 169"/>
                                    <a:gd name="T38" fmla="*/ 2728 w 196"/>
                                    <a:gd name="T39" fmla="*/ 14369 h 169"/>
                                    <a:gd name="T40" fmla="*/ 2373 w 196"/>
                                    <a:gd name="T41" fmla="*/ 10861 h 169"/>
                                    <a:gd name="T42" fmla="*/ 2247 w 196"/>
                                    <a:gd name="T43" fmla="*/ 10013 h 169"/>
                                    <a:gd name="T44" fmla="*/ 1562 w 196"/>
                                    <a:gd name="T45" fmla="*/ 0 h 169"/>
                                    <a:gd name="T46" fmla="*/ 1374 w 196"/>
                                    <a:gd name="T47" fmla="*/ 1555 h 169"/>
                                    <a:gd name="T48" fmla="*/ 1109 w 196"/>
                                    <a:gd name="T49" fmla="*/ 11523 h 169"/>
                                    <a:gd name="T50" fmla="*/ 590 w 196"/>
                                    <a:gd name="T51" fmla="*/ 9987 h 169"/>
                                    <a:gd name="T52" fmla="*/ 663 w 196"/>
                                    <a:gd name="T53" fmla="*/ 17670 h 169"/>
                                    <a:gd name="T54" fmla="*/ 0 w 196"/>
                                    <a:gd name="T55" fmla="*/ 17702 h 1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96"/>
                                    <a:gd name="T85" fmla="*/ 0 h 169"/>
                                    <a:gd name="T86" fmla="*/ 196 w 196"/>
                                    <a:gd name="T87" fmla="*/ 169 h 16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96" h="169">
                                      <a:moveTo>
                                        <a:pt x="0" y="50"/>
                                      </a:moveTo>
                                      <a:lnTo>
                                        <a:pt x="0" y="50"/>
                                      </a:lnTo>
                                      <a:lnTo>
                                        <a:pt x="6" y="66"/>
                                      </a:lnTo>
                                      <a:lnTo>
                                        <a:pt x="46" y="76"/>
                                      </a:lnTo>
                                      <a:lnTo>
                                        <a:pt x="39" y="83"/>
                                      </a:lnTo>
                                      <a:lnTo>
                                        <a:pt x="54" y="95"/>
                                      </a:lnTo>
                                      <a:lnTo>
                                        <a:pt x="61" y="114"/>
                                      </a:lnTo>
                                      <a:lnTo>
                                        <a:pt x="43" y="150"/>
                                      </a:lnTo>
                                      <a:lnTo>
                                        <a:pt x="92" y="164"/>
                                      </a:lnTo>
                                      <a:lnTo>
                                        <a:pt x="97" y="166"/>
                                      </a:lnTo>
                                      <a:lnTo>
                                        <a:pt x="120" y="169"/>
                                      </a:lnTo>
                                      <a:lnTo>
                                        <a:pt x="120" y="154"/>
                                      </a:lnTo>
                                      <a:lnTo>
                                        <a:pt x="133" y="146"/>
                                      </a:lnTo>
                                      <a:lnTo>
                                        <a:pt x="168" y="155"/>
                                      </a:lnTo>
                                      <a:lnTo>
                                        <a:pt x="188" y="142"/>
                                      </a:lnTo>
                                      <a:lnTo>
                                        <a:pt x="176" y="121"/>
                                      </a:lnTo>
                                      <a:lnTo>
                                        <a:pt x="181" y="102"/>
                                      </a:lnTo>
                                      <a:lnTo>
                                        <a:pt x="165" y="91"/>
                                      </a:lnTo>
                                      <a:lnTo>
                                        <a:pt x="188" y="68"/>
                                      </a:lnTo>
                                      <a:lnTo>
                                        <a:pt x="196" y="41"/>
                                      </a:lnTo>
                                      <a:lnTo>
                                        <a:pt x="169" y="31"/>
                                      </a:lnTo>
                                      <a:lnTo>
                                        <a:pt x="161" y="29"/>
                                      </a:lnTo>
                                      <a:lnTo>
                                        <a:pt x="113" y="0"/>
                                      </a:lnTo>
                                      <a:lnTo>
                                        <a:pt x="99" y="4"/>
                                      </a:lnTo>
                                      <a:lnTo>
                                        <a:pt x="80" y="32"/>
                                      </a:lnTo>
                                      <a:lnTo>
                                        <a:pt x="43" y="28"/>
                                      </a:lnTo>
                                      <a:lnTo>
                                        <a:pt x="48" y="49"/>
                                      </a:lnTo>
                                      <a:lnTo>
                                        <a:pt x="0" y="50"/>
                                      </a:lnTo>
                                      <a:close/>
                                    </a:path>
                                  </a:pathLst>
                                </a:custGeom>
                                <a:solidFill>
                                  <a:srgbClr val="DDDDDD"/>
                                </a:solidFill>
                                <a:ln w="3175">
                                  <a:solidFill>
                                    <a:schemeClr val="bg1"/>
                                  </a:solidFill>
                                  <a:round/>
                                  <a:headEnd/>
                                  <a:tailEnd/>
                                </a:ln>
                              </p:spPr>
                              <p:txBody>
                                <a:bodyPr/>
                                <a:lstStyle/>
                                <a:p>
                                  <a:endParaRPr lang="en-GB"/>
                                </a:p>
                              </p:txBody>
                            </p:sp>
                            <p:sp>
                              <p:nvSpPr>
                                <p:cNvPr id="61738" name="Freeform 246"/>
                                <p:cNvSpPr>
                                  <a:spLocks/>
                                </p:cNvSpPr>
                                <p:nvPr/>
                              </p:nvSpPr>
                              <p:spPr bwMode="gray">
                                <a:xfrm>
                                  <a:off x="3022" y="1704"/>
                                  <a:ext cx="142" cy="172"/>
                                </a:xfrm>
                                <a:custGeom>
                                  <a:avLst/>
                                  <a:gdLst>
                                    <a:gd name="T0" fmla="*/ 0 w 134"/>
                                    <a:gd name="T1" fmla="*/ 17277 h 150"/>
                                    <a:gd name="T2" fmla="*/ 0 w 134"/>
                                    <a:gd name="T3" fmla="*/ 17277 h 150"/>
                                    <a:gd name="T4" fmla="*/ 1 w 134"/>
                                    <a:gd name="T5" fmla="*/ 23684 h 150"/>
                                    <a:gd name="T6" fmla="*/ 2 w 134"/>
                                    <a:gd name="T7" fmla="*/ 26733 h 150"/>
                                    <a:gd name="T8" fmla="*/ 5 w 134"/>
                                    <a:gd name="T9" fmla="*/ 30194 h 150"/>
                                    <a:gd name="T10" fmla="*/ 344 w 134"/>
                                    <a:gd name="T11" fmla="*/ 33112 h 150"/>
                                    <a:gd name="T12" fmla="*/ 259 w 134"/>
                                    <a:gd name="T13" fmla="*/ 40683 h 150"/>
                                    <a:gd name="T14" fmla="*/ 567 w 134"/>
                                    <a:gd name="T15" fmla="*/ 40945 h 150"/>
                                    <a:gd name="T16" fmla="*/ 1137 w 134"/>
                                    <a:gd name="T17" fmla="*/ 40842 h 150"/>
                                    <a:gd name="T18" fmla="*/ 1296 w 134"/>
                                    <a:gd name="T19" fmla="*/ 34303 h 150"/>
                                    <a:gd name="T20" fmla="*/ 995 w 134"/>
                                    <a:gd name="T21" fmla="*/ 26049 h 150"/>
                                    <a:gd name="T22" fmla="*/ 1353 w 134"/>
                                    <a:gd name="T23" fmla="*/ 21414 h 150"/>
                                    <a:gd name="T24" fmla="*/ 1434 w 134"/>
                                    <a:gd name="T25" fmla="*/ 22717 h 150"/>
                                    <a:gd name="T26" fmla="*/ 1353 w 134"/>
                                    <a:gd name="T27" fmla="*/ 6628 h 150"/>
                                    <a:gd name="T28" fmla="*/ 1089 w 134"/>
                                    <a:gd name="T29" fmla="*/ 2313 h 150"/>
                                    <a:gd name="T30" fmla="*/ 789 w 134"/>
                                    <a:gd name="T31" fmla="*/ 5449 h 150"/>
                                    <a:gd name="T32" fmla="*/ 836 w 134"/>
                                    <a:gd name="T33" fmla="*/ 3487 h 150"/>
                                    <a:gd name="T34" fmla="*/ 567 w 134"/>
                                    <a:gd name="T35" fmla="*/ 0 h 150"/>
                                    <a:gd name="T36" fmla="*/ 443 w 134"/>
                                    <a:gd name="T37" fmla="*/ 0 h 150"/>
                                    <a:gd name="T38" fmla="*/ 434 w 134"/>
                                    <a:gd name="T39" fmla="*/ 9087 h 150"/>
                                    <a:gd name="T40" fmla="*/ 294 w 134"/>
                                    <a:gd name="T41" fmla="*/ 6911 h 150"/>
                                    <a:gd name="T42" fmla="*/ 182 w 134"/>
                                    <a:gd name="T43" fmla="*/ 9626 h 150"/>
                                    <a:gd name="T44" fmla="*/ 172 w 134"/>
                                    <a:gd name="T45" fmla="*/ 14814 h 150"/>
                                    <a:gd name="T46" fmla="*/ 0 w 134"/>
                                    <a:gd name="T47" fmla="*/ 17277 h 15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34"/>
                                    <a:gd name="T73" fmla="*/ 0 h 150"/>
                                    <a:gd name="T74" fmla="*/ 134 w 134"/>
                                    <a:gd name="T75" fmla="*/ 150 h 15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34" h="150">
                                      <a:moveTo>
                                        <a:pt x="0" y="63"/>
                                      </a:moveTo>
                                      <a:lnTo>
                                        <a:pt x="0" y="63"/>
                                      </a:lnTo>
                                      <a:lnTo>
                                        <a:pt x="1" y="86"/>
                                      </a:lnTo>
                                      <a:lnTo>
                                        <a:pt x="2" y="98"/>
                                      </a:lnTo>
                                      <a:lnTo>
                                        <a:pt x="5" y="111"/>
                                      </a:lnTo>
                                      <a:lnTo>
                                        <a:pt x="32" y="121"/>
                                      </a:lnTo>
                                      <a:lnTo>
                                        <a:pt x="24" y="148"/>
                                      </a:lnTo>
                                      <a:lnTo>
                                        <a:pt x="53" y="150"/>
                                      </a:lnTo>
                                      <a:lnTo>
                                        <a:pt x="106" y="149"/>
                                      </a:lnTo>
                                      <a:lnTo>
                                        <a:pt x="120" y="126"/>
                                      </a:lnTo>
                                      <a:lnTo>
                                        <a:pt x="92" y="95"/>
                                      </a:lnTo>
                                      <a:lnTo>
                                        <a:pt x="126" y="79"/>
                                      </a:lnTo>
                                      <a:lnTo>
                                        <a:pt x="134" y="83"/>
                                      </a:lnTo>
                                      <a:lnTo>
                                        <a:pt x="126" y="24"/>
                                      </a:lnTo>
                                      <a:lnTo>
                                        <a:pt x="101" y="9"/>
                                      </a:lnTo>
                                      <a:lnTo>
                                        <a:pt x="73" y="20"/>
                                      </a:lnTo>
                                      <a:lnTo>
                                        <a:pt x="77" y="13"/>
                                      </a:lnTo>
                                      <a:lnTo>
                                        <a:pt x="53" y="0"/>
                                      </a:lnTo>
                                      <a:lnTo>
                                        <a:pt x="41" y="0"/>
                                      </a:lnTo>
                                      <a:lnTo>
                                        <a:pt x="40" y="33"/>
                                      </a:lnTo>
                                      <a:lnTo>
                                        <a:pt x="27" y="25"/>
                                      </a:lnTo>
                                      <a:lnTo>
                                        <a:pt x="18" y="35"/>
                                      </a:lnTo>
                                      <a:lnTo>
                                        <a:pt x="17" y="54"/>
                                      </a:lnTo>
                                      <a:lnTo>
                                        <a:pt x="0" y="63"/>
                                      </a:lnTo>
                                      <a:close/>
                                    </a:path>
                                  </a:pathLst>
                                </a:custGeom>
                                <a:solidFill>
                                  <a:srgbClr val="DDDDDD"/>
                                </a:solidFill>
                                <a:ln w="3175">
                                  <a:solidFill>
                                    <a:schemeClr val="bg1"/>
                                  </a:solidFill>
                                  <a:round/>
                                  <a:headEnd/>
                                  <a:tailEnd/>
                                </a:ln>
                              </p:spPr>
                              <p:txBody>
                                <a:bodyPr/>
                                <a:lstStyle/>
                                <a:p>
                                  <a:endParaRPr lang="en-GB"/>
                                </a:p>
                              </p:txBody>
                            </p:sp>
                            <p:sp>
                              <p:nvSpPr>
                                <p:cNvPr id="61739" name="Freeform 247"/>
                                <p:cNvSpPr>
                                  <a:spLocks/>
                                </p:cNvSpPr>
                                <p:nvPr/>
                              </p:nvSpPr>
                              <p:spPr bwMode="gray">
                                <a:xfrm>
                                  <a:off x="3035" y="1886"/>
                                  <a:ext cx="192" cy="194"/>
                                </a:xfrm>
                                <a:custGeom>
                                  <a:avLst/>
                                  <a:gdLst>
                                    <a:gd name="T0" fmla="*/ 0 w 181"/>
                                    <a:gd name="T1" fmla="*/ 11796 h 169"/>
                                    <a:gd name="T2" fmla="*/ 0 w 181"/>
                                    <a:gd name="T3" fmla="*/ 11796 h 169"/>
                                    <a:gd name="T4" fmla="*/ 5 w 181"/>
                                    <a:gd name="T5" fmla="*/ 6501 h 169"/>
                                    <a:gd name="T6" fmla="*/ 296 w 181"/>
                                    <a:gd name="T7" fmla="*/ 3743 h 169"/>
                                    <a:gd name="T8" fmla="*/ 389 w 181"/>
                                    <a:gd name="T9" fmla="*/ 6432 h 169"/>
                                    <a:gd name="T10" fmla="*/ 663 w 181"/>
                                    <a:gd name="T11" fmla="*/ 1241 h 169"/>
                                    <a:gd name="T12" fmla="*/ 907 w 181"/>
                                    <a:gd name="T13" fmla="*/ 0 h 169"/>
                                    <a:gd name="T14" fmla="*/ 1201 w 181"/>
                                    <a:gd name="T15" fmla="*/ 3408 h 169"/>
                                    <a:gd name="T16" fmla="*/ 1201 w 181"/>
                                    <a:gd name="T17" fmla="*/ 8567 h 169"/>
                                    <a:gd name="T18" fmla="*/ 962 w 181"/>
                                    <a:gd name="T19" fmla="*/ 9729 h 169"/>
                                    <a:gd name="T20" fmla="*/ 1002 w 181"/>
                                    <a:gd name="T21" fmla="*/ 15544 h 169"/>
                                    <a:gd name="T22" fmla="*/ 1368 w 181"/>
                                    <a:gd name="T23" fmla="*/ 26891 h 169"/>
                                    <a:gd name="T24" fmla="*/ 1612 w 181"/>
                                    <a:gd name="T25" fmla="*/ 27795 h 169"/>
                                    <a:gd name="T26" fmla="*/ 1608 w 181"/>
                                    <a:gd name="T27" fmla="*/ 30224 h 169"/>
                                    <a:gd name="T28" fmla="*/ 2038 w 181"/>
                                    <a:gd name="T29" fmla="*/ 36993 h 169"/>
                                    <a:gd name="T30" fmla="*/ 1735 w 181"/>
                                    <a:gd name="T31" fmla="*/ 35566 h 169"/>
                                    <a:gd name="T32" fmla="*/ 1810 w 181"/>
                                    <a:gd name="T33" fmla="*/ 43218 h 169"/>
                                    <a:gd name="T34" fmla="*/ 1612 w 181"/>
                                    <a:gd name="T35" fmla="*/ 48348 h 169"/>
                                    <a:gd name="T36" fmla="*/ 1539 w 181"/>
                                    <a:gd name="T37" fmla="*/ 36993 h 169"/>
                                    <a:gd name="T38" fmla="*/ 791 w 181"/>
                                    <a:gd name="T39" fmla="*/ 25034 h 169"/>
                                    <a:gd name="T40" fmla="*/ 592 w 181"/>
                                    <a:gd name="T41" fmla="*/ 17077 h 169"/>
                                    <a:gd name="T42" fmla="*/ 353 w 181"/>
                                    <a:gd name="T43" fmla="*/ 14716 h 169"/>
                                    <a:gd name="T44" fmla="*/ 133 w 181"/>
                                    <a:gd name="T45" fmla="*/ 17843 h 169"/>
                                    <a:gd name="T46" fmla="*/ 0 w 181"/>
                                    <a:gd name="T47" fmla="*/ 11796 h 16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81"/>
                                    <a:gd name="T73" fmla="*/ 0 h 169"/>
                                    <a:gd name="T74" fmla="*/ 181 w 181"/>
                                    <a:gd name="T75" fmla="*/ 169 h 16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81" h="169">
                                      <a:moveTo>
                                        <a:pt x="0" y="42"/>
                                      </a:moveTo>
                                      <a:lnTo>
                                        <a:pt x="0" y="42"/>
                                      </a:lnTo>
                                      <a:lnTo>
                                        <a:pt x="5" y="23"/>
                                      </a:lnTo>
                                      <a:lnTo>
                                        <a:pt x="26" y="13"/>
                                      </a:lnTo>
                                      <a:lnTo>
                                        <a:pt x="35" y="22"/>
                                      </a:lnTo>
                                      <a:lnTo>
                                        <a:pt x="58" y="4"/>
                                      </a:lnTo>
                                      <a:lnTo>
                                        <a:pt x="81" y="0"/>
                                      </a:lnTo>
                                      <a:lnTo>
                                        <a:pt x="107" y="12"/>
                                      </a:lnTo>
                                      <a:lnTo>
                                        <a:pt x="107" y="30"/>
                                      </a:lnTo>
                                      <a:lnTo>
                                        <a:pt x="86" y="33"/>
                                      </a:lnTo>
                                      <a:lnTo>
                                        <a:pt x="89" y="55"/>
                                      </a:lnTo>
                                      <a:lnTo>
                                        <a:pt x="122" y="94"/>
                                      </a:lnTo>
                                      <a:lnTo>
                                        <a:pt x="144" y="97"/>
                                      </a:lnTo>
                                      <a:lnTo>
                                        <a:pt x="142" y="105"/>
                                      </a:lnTo>
                                      <a:lnTo>
                                        <a:pt x="181" y="130"/>
                                      </a:lnTo>
                                      <a:lnTo>
                                        <a:pt x="155" y="125"/>
                                      </a:lnTo>
                                      <a:lnTo>
                                        <a:pt x="160" y="151"/>
                                      </a:lnTo>
                                      <a:lnTo>
                                        <a:pt x="144" y="169"/>
                                      </a:lnTo>
                                      <a:lnTo>
                                        <a:pt x="137" y="130"/>
                                      </a:lnTo>
                                      <a:lnTo>
                                        <a:pt x="70" y="87"/>
                                      </a:lnTo>
                                      <a:lnTo>
                                        <a:pt x="53" y="60"/>
                                      </a:lnTo>
                                      <a:lnTo>
                                        <a:pt x="32" y="51"/>
                                      </a:lnTo>
                                      <a:lnTo>
                                        <a:pt x="12" y="63"/>
                                      </a:lnTo>
                                      <a:lnTo>
                                        <a:pt x="0" y="42"/>
                                      </a:lnTo>
                                      <a:close/>
                                    </a:path>
                                  </a:pathLst>
                                </a:custGeom>
                                <a:solidFill>
                                  <a:srgbClr val="DDDDDD"/>
                                </a:solidFill>
                                <a:ln w="3175">
                                  <a:solidFill>
                                    <a:schemeClr val="bg1"/>
                                  </a:solidFill>
                                  <a:round/>
                                  <a:headEnd/>
                                  <a:tailEnd/>
                                </a:ln>
                              </p:spPr>
                              <p:txBody>
                                <a:bodyPr/>
                                <a:lstStyle/>
                                <a:p>
                                  <a:endParaRPr lang="en-GB"/>
                                </a:p>
                              </p:txBody>
                            </p:sp>
                            <p:sp>
                              <p:nvSpPr>
                                <p:cNvPr id="61740" name="Freeform 248"/>
                                <p:cNvSpPr>
                                  <a:spLocks/>
                                </p:cNvSpPr>
                                <p:nvPr/>
                              </p:nvSpPr>
                              <p:spPr bwMode="gray">
                                <a:xfrm>
                                  <a:off x="3005" y="1252"/>
                                  <a:ext cx="427" cy="369"/>
                                </a:xfrm>
                                <a:custGeom>
                                  <a:avLst/>
                                  <a:gdLst>
                                    <a:gd name="T0" fmla="*/ 0 w 402"/>
                                    <a:gd name="T1" fmla="*/ 73032 h 321"/>
                                    <a:gd name="T2" fmla="*/ 473 w 402"/>
                                    <a:gd name="T3" fmla="*/ 74348 h 321"/>
                                    <a:gd name="T4" fmla="*/ 0 w 402"/>
                                    <a:gd name="T5" fmla="*/ 78640 h 321"/>
                                    <a:gd name="T6" fmla="*/ 115 w 402"/>
                                    <a:gd name="T7" fmla="*/ 85465 h 321"/>
                                    <a:gd name="T8" fmla="*/ 5 w 402"/>
                                    <a:gd name="T9" fmla="*/ 88491 h 321"/>
                                    <a:gd name="T10" fmla="*/ 147 w 402"/>
                                    <a:gd name="T11" fmla="*/ 94836 h 321"/>
                                    <a:gd name="T12" fmla="*/ 961 w 402"/>
                                    <a:gd name="T13" fmla="*/ 91620 h 321"/>
                                    <a:gd name="T14" fmla="*/ 1156 w 402"/>
                                    <a:gd name="T15" fmla="*/ 91620 h 321"/>
                                    <a:gd name="T16" fmla="*/ 1311 w 402"/>
                                    <a:gd name="T17" fmla="*/ 78098 h 321"/>
                                    <a:gd name="T18" fmla="*/ 1311 w 402"/>
                                    <a:gd name="T19" fmla="*/ 72610 h 321"/>
                                    <a:gd name="T20" fmla="*/ 1677 w 402"/>
                                    <a:gd name="T21" fmla="*/ 54948 h 321"/>
                                    <a:gd name="T22" fmla="*/ 1762 w 402"/>
                                    <a:gd name="T23" fmla="*/ 40338 h 321"/>
                                    <a:gd name="T24" fmla="*/ 2135 w 402"/>
                                    <a:gd name="T25" fmla="*/ 26536 h 321"/>
                                    <a:gd name="T26" fmla="*/ 2463 w 402"/>
                                    <a:gd name="T27" fmla="*/ 21561 h 321"/>
                                    <a:gd name="T28" fmla="*/ 2798 w 402"/>
                                    <a:gd name="T29" fmla="*/ 17023 h 321"/>
                                    <a:gd name="T30" fmla="*/ 3023 w 402"/>
                                    <a:gd name="T31" fmla="*/ 14409 h 321"/>
                                    <a:gd name="T32" fmla="*/ 3623 w 402"/>
                                    <a:gd name="T33" fmla="*/ 20081 h 321"/>
                                    <a:gd name="T34" fmla="*/ 3884 w 402"/>
                                    <a:gd name="T35" fmla="*/ 10568 h 321"/>
                                    <a:gd name="T36" fmla="*/ 4434 w 402"/>
                                    <a:gd name="T37" fmla="*/ 11741 h 321"/>
                                    <a:gd name="T38" fmla="*/ 4756 w 402"/>
                                    <a:gd name="T39" fmla="*/ 10568 h 321"/>
                                    <a:gd name="T40" fmla="*/ 4611 w 402"/>
                                    <a:gd name="T41" fmla="*/ 10498 h 321"/>
                                    <a:gd name="T42" fmla="*/ 4784 w 402"/>
                                    <a:gd name="T43" fmla="*/ 5583 h 321"/>
                                    <a:gd name="T44" fmla="*/ 4209 w 402"/>
                                    <a:gd name="T45" fmla="*/ 5583 h 321"/>
                                    <a:gd name="T46" fmla="*/ 4171 w 402"/>
                                    <a:gd name="T47" fmla="*/ 0 h 321"/>
                                    <a:gd name="T48" fmla="*/ 3996 w 402"/>
                                    <a:gd name="T49" fmla="*/ 5849 h 321"/>
                                    <a:gd name="T50" fmla="*/ 3697 w 402"/>
                                    <a:gd name="T51" fmla="*/ 8885 h 321"/>
                                    <a:gd name="T52" fmla="*/ 3697 w 402"/>
                                    <a:gd name="T53" fmla="*/ 2 h 321"/>
                                    <a:gd name="T54" fmla="*/ 3041 w 402"/>
                                    <a:gd name="T55" fmla="*/ 6418 h 321"/>
                                    <a:gd name="T56" fmla="*/ 3023 w 402"/>
                                    <a:gd name="T57" fmla="*/ 8885 h 321"/>
                                    <a:gd name="T58" fmla="*/ 2846 w 402"/>
                                    <a:gd name="T59" fmla="*/ 10214 h 321"/>
                                    <a:gd name="T60" fmla="*/ 2584 w 402"/>
                                    <a:gd name="T61" fmla="*/ 10742 h 321"/>
                                    <a:gd name="T62" fmla="*/ 2409 w 402"/>
                                    <a:gd name="T63" fmla="*/ 13873 h 321"/>
                                    <a:gd name="T64" fmla="*/ 2125 w 402"/>
                                    <a:gd name="T65" fmla="*/ 21561 h 321"/>
                                    <a:gd name="T66" fmla="*/ 1969 w 402"/>
                                    <a:gd name="T67" fmla="*/ 24785 h 321"/>
                                    <a:gd name="T68" fmla="*/ 2001 w 402"/>
                                    <a:gd name="T69" fmla="*/ 29021 h 321"/>
                                    <a:gd name="T70" fmla="*/ 1385 w 402"/>
                                    <a:gd name="T71" fmla="*/ 47307 h 321"/>
                                    <a:gd name="T72" fmla="*/ 961 w 402"/>
                                    <a:gd name="T73" fmla="*/ 59511 h 321"/>
                                    <a:gd name="T74" fmla="*/ 668 w 402"/>
                                    <a:gd name="T75" fmla="*/ 60455 h 321"/>
                                    <a:gd name="T76" fmla="*/ 473 w 402"/>
                                    <a:gd name="T77" fmla="*/ 66473 h 321"/>
                                    <a:gd name="T78" fmla="*/ 286 w 402"/>
                                    <a:gd name="T79" fmla="*/ 70385 h 321"/>
                                    <a:gd name="T80" fmla="*/ 253 w 402"/>
                                    <a:gd name="T81" fmla="*/ 70899 h 32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02"/>
                                    <a:gd name="T124" fmla="*/ 0 h 321"/>
                                    <a:gd name="T125" fmla="*/ 402 w 402"/>
                                    <a:gd name="T126" fmla="*/ 321 h 32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02" h="321">
                                      <a:moveTo>
                                        <a:pt x="0" y="241"/>
                                      </a:moveTo>
                                      <a:lnTo>
                                        <a:pt x="0" y="241"/>
                                      </a:lnTo>
                                      <a:lnTo>
                                        <a:pt x="1" y="253"/>
                                      </a:lnTo>
                                      <a:lnTo>
                                        <a:pt x="40" y="245"/>
                                      </a:lnTo>
                                      <a:lnTo>
                                        <a:pt x="41" y="250"/>
                                      </a:lnTo>
                                      <a:lnTo>
                                        <a:pt x="0" y="259"/>
                                      </a:lnTo>
                                      <a:lnTo>
                                        <a:pt x="13" y="265"/>
                                      </a:lnTo>
                                      <a:lnTo>
                                        <a:pt x="9" y="282"/>
                                      </a:lnTo>
                                      <a:lnTo>
                                        <a:pt x="34" y="268"/>
                                      </a:lnTo>
                                      <a:lnTo>
                                        <a:pt x="5" y="292"/>
                                      </a:lnTo>
                                      <a:lnTo>
                                        <a:pt x="21" y="292"/>
                                      </a:lnTo>
                                      <a:lnTo>
                                        <a:pt x="13" y="312"/>
                                      </a:lnTo>
                                      <a:lnTo>
                                        <a:pt x="50" y="321"/>
                                      </a:lnTo>
                                      <a:lnTo>
                                        <a:pt x="81" y="302"/>
                                      </a:lnTo>
                                      <a:lnTo>
                                        <a:pt x="87" y="283"/>
                                      </a:lnTo>
                                      <a:lnTo>
                                        <a:pt x="98" y="302"/>
                                      </a:lnTo>
                                      <a:lnTo>
                                        <a:pt x="115" y="278"/>
                                      </a:lnTo>
                                      <a:lnTo>
                                        <a:pt x="111" y="258"/>
                                      </a:lnTo>
                                      <a:lnTo>
                                        <a:pt x="120" y="250"/>
                                      </a:lnTo>
                                      <a:lnTo>
                                        <a:pt x="111" y="240"/>
                                      </a:lnTo>
                                      <a:lnTo>
                                        <a:pt x="114" y="193"/>
                                      </a:lnTo>
                                      <a:lnTo>
                                        <a:pt x="142" y="182"/>
                                      </a:lnTo>
                                      <a:lnTo>
                                        <a:pt x="136" y="169"/>
                                      </a:lnTo>
                                      <a:lnTo>
                                        <a:pt x="149" y="133"/>
                                      </a:lnTo>
                                      <a:lnTo>
                                        <a:pt x="176" y="108"/>
                                      </a:lnTo>
                                      <a:lnTo>
                                        <a:pt x="181" y="87"/>
                                      </a:lnTo>
                                      <a:lnTo>
                                        <a:pt x="200" y="83"/>
                                      </a:lnTo>
                                      <a:lnTo>
                                        <a:pt x="207" y="71"/>
                                      </a:lnTo>
                                      <a:lnTo>
                                        <a:pt x="235" y="73"/>
                                      </a:lnTo>
                                      <a:lnTo>
                                        <a:pt x="235" y="56"/>
                                      </a:lnTo>
                                      <a:lnTo>
                                        <a:pt x="243" y="56"/>
                                      </a:lnTo>
                                      <a:lnTo>
                                        <a:pt x="253" y="48"/>
                                      </a:lnTo>
                                      <a:lnTo>
                                        <a:pt x="272" y="63"/>
                                      </a:lnTo>
                                      <a:lnTo>
                                        <a:pt x="304" y="66"/>
                                      </a:lnTo>
                                      <a:lnTo>
                                        <a:pt x="323" y="56"/>
                                      </a:lnTo>
                                      <a:lnTo>
                                        <a:pt x="328" y="35"/>
                                      </a:lnTo>
                                      <a:lnTo>
                                        <a:pt x="358" y="29"/>
                                      </a:lnTo>
                                      <a:lnTo>
                                        <a:pt x="374" y="38"/>
                                      </a:lnTo>
                                      <a:lnTo>
                                        <a:pt x="373" y="56"/>
                                      </a:lnTo>
                                      <a:lnTo>
                                        <a:pt x="401" y="35"/>
                                      </a:lnTo>
                                      <a:lnTo>
                                        <a:pt x="382" y="39"/>
                                      </a:lnTo>
                                      <a:lnTo>
                                        <a:pt x="387" y="34"/>
                                      </a:lnTo>
                                      <a:lnTo>
                                        <a:pt x="367" y="28"/>
                                      </a:lnTo>
                                      <a:lnTo>
                                        <a:pt x="402" y="18"/>
                                      </a:lnTo>
                                      <a:lnTo>
                                        <a:pt x="374" y="7"/>
                                      </a:lnTo>
                                      <a:lnTo>
                                        <a:pt x="355" y="18"/>
                                      </a:lnTo>
                                      <a:lnTo>
                                        <a:pt x="365" y="2"/>
                                      </a:lnTo>
                                      <a:lnTo>
                                        <a:pt x="351" y="0"/>
                                      </a:lnTo>
                                      <a:lnTo>
                                        <a:pt x="342" y="18"/>
                                      </a:lnTo>
                                      <a:lnTo>
                                        <a:pt x="337" y="19"/>
                                      </a:lnTo>
                                      <a:lnTo>
                                        <a:pt x="337" y="4"/>
                                      </a:lnTo>
                                      <a:lnTo>
                                        <a:pt x="311" y="29"/>
                                      </a:lnTo>
                                      <a:lnTo>
                                        <a:pt x="324" y="7"/>
                                      </a:lnTo>
                                      <a:lnTo>
                                        <a:pt x="311" y="2"/>
                                      </a:lnTo>
                                      <a:lnTo>
                                        <a:pt x="284" y="30"/>
                                      </a:lnTo>
                                      <a:lnTo>
                                        <a:pt x="257" y="21"/>
                                      </a:lnTo>
                                      <a:lnTo>
                                        <a:pt x="265" y="38"/>
                                      </a:lnTo>
                                      <a:lnTo>
                                        <a:pt x="253" y="29"/>
                                      </a:lnTo>
                                      <a:lnTo>
                                        <a:pt x="235" y="49"/>
                                      </a:lnTo>
                                      <a:lnTo>
                                        <a:pt x="238" y="33"/>
                                      </a:lnTo>
                                      <a:lnTo>
                                        <a:pt x="227" y="47"/>
                                      </a:lnTo>
                                      <a:lnTo>
                                        <a:pt x="219" y="36"/>
                                      </a:lnTo>
                                      <a:lnTo>
                                        <a:pt x="226" y="50"/>
                                      </a:lnTo>
                                      <a:lnTo>
                                        <a:pt x="204" y="45"/>
                                      </a:lnTo>
                                      <a:lnTo>
                                        <a:pt x="198" y="64"/>
                                      </a:lnTo>
                                      <a:lnTo>
                                        <a:pt x="180" y="71"/>
                                      </a:lnTo>
                                      <a:lnTo>
                                        <a:pt x="197" y="72"/>
                                      </a:lnTo>
                                      <a:lnTo>
                                        <a:pt x="165" y="82"/>
                                      </a:lnTo>
                                      <a:lnTo>
                                        <a:pt x="160" y="96"/>
                                      </a:lnTo>
                                      <a:lnTo>
                                        <a:pt x="169" y="96"/>
                                      </a:lnTo>
                                      <a:lnTo>
                                        <a:pt x="130" y="117"/>
                                      </a:lnTo>
                                      <a:lnTo>
                                        <a:pt x="117" y="156"/>
                                      </a:lnTo>
                                      <a:lnTo>
                                        <a:pt x="74" y="188"/>
                                      </a:lnTo>
                                      <a:lnTo>
                                        <a:pt x="81" y="196"/>
                                      </a:lnTo>
                                      <a:lnTo>
                                        <a:pt x="99" y="190"/>
                                      </a:lnTo>
                                      <a:lnTo>
                                        <a:pt x="56" y="200"/>
                                      </a:lnTo>
                                      <a:lnTo>
                                        <a:pt x="34" y="213"/>
                                      </a:lnTo>
                                      <a:lnTo>
                                        <a:pt x="40" y="219"/>
                                      </a:lnTo>
                                      <a:lnTo>
                                        <a:pt x="22" y="219"/>
                                      </a:lnTo>
                                      <a:lnTo>
                                        <a:pt x="24" y="231"/>
                                      </a:lnTo>
                                      <a:lnTo>
                                        <a:pt x="2" y="231"/>
                                      </a:lnTo>
                                      <a:lnTo>
                                        <a:pt x="22" y="235"/>
                                      </a:lnTo>
                                      <a:lnTo>
                                        <a:pt x="0" y="241"/>
                                      </a:lnTo>
                                      <a:close/>
                                    </a:path>
                                  </a:pathLst>
                                </a:custGeom>
                                <a:solidFill>
                                  <a:srgbClr val="DDDDDD"/>
                                </a:solidFill>
                                <a:ln w="3175">
                                  <a:solidFill>
                                    <a:schemeClr val="bg1"/>
                                  </a:solidFill>
                                  <a:round/>
                                  <a:headEnd/>
                                  <a:tailEnd/>
                                </a:ln>
                              </p:spPr>
                              <p:txBody>
                                <a:bodyPr/>
                                <a:lstStyle/>
                                <a:p>
                                  <a:endParaRPr lang="en-GB"/>
                                </a:p>
                              </p:txBody>
                            </p:sp>
                            <p:sp>
                              <p:nvSpPr>
                                <p:cNvPr id="61741" name="Freeform 249"/>
                                <p:cNvSpPr>
                                  <a:spLocks/>
                                </p:cNvSpPr>
                                <p:nvPr/>
                              </p:nvSpPr>
                              <p:spPr bwMode="gray">
                                <a:xfrm>
                                  <a:off x="3109" y="1317"/>
                                  <a:ext cx="210" cy="375"/>
                                </a:xfrm>
                                <a:custGeom>
                                  <a:avLst/>
                                  <a:gdLst>
                                    <a:gd name="T0" fmla="*/ 0 w 198"/>
                                    <a:gd name="T1" fmla="*/ 76807 h 326"/>
                                    <a:gd name="T2" fmla="*/ 0 w 198"/>
                                    <a:gd name="T3" fmla="*/ 76807 h 326"/>
                                    <a:gd name="T4" fmla="*/ 8 w 198"/>
                                    <a:gd name="T5" fmla="*/ 88510 h 326"/>
                                    <a:gd name="T6" fmla="*/ 288 w 198"/>
                                    <a:gd name="T7" fmla="*/ 93542 h 326"/>
                                    <a:gd name="T8" fmla="*/ 256 w 198"/>
                                    <a:gd name="T9" fmla="*/ 101632 h 326"/>
                                    <a:gd name="T10" fmla="*/ 793 w 198"/>
                                    <a:gd name="T11" fmla="*/ 96768 h 326"/>
                                    <a:gd name="T12" fmla="*/ 945 w 198"/>
                                    <a:gd name="T13" fmla="*/ 80198 h 326"/>
                                    <a:gd name="T14" fmla="*/ 828 w 198"/>
                                    <a:gd name="T15" fmla="*/ 79558 h 326"/>
                                    <a:gd name="T16" fmla="*/ 1248 w 198"/>
                                    <a:gd name="T17" fmla="*/ 74785 h 326"/>
                                    <a:gd name="T18" fmla="*/ 852 w 198"/>
                                    <a:gd name="T19" fmla="*/ 73429 h 326"/>
                                    <a:gd name="T20" fmla="*/ 1131 w 198"/>
                                    <a:gd name="T21" fmla="*/ 74785 h 326"/>
                                    <a:gd name="T22" fmla="*/ 1303 w 198"/>
                                    <a:gd name="T23" fmla="*/ 70538 h 326"/>
                                    <a:gd name="T24" fmla="*/ 1064 w 198"/>
                                    <a:gd name="T25" fmla="*/ 65013 h 326"/>
                                    <a:gd name="T26" fmla="*/ 852 w 198"/>
                                    <a:gd name="T27" fmla="*/ 68833 h 326"/>
                                    <a:gd name="T28" fmla="*/ 1017 w 198"/>
                                    <a:gd name="T29" fmla="*/ 65964 h 326"/>
                                    <a:gd name="T30" fmla="*/ 1031 w 198"/>
                                    <a:gd name="T31" fmla="*/ 50653 h 326"/>
                                    <a:gd name="T32" fmla="*/ 1777 w 198"/>
                                    <a:gd name="T33" fmla="*/ 37675 h 326"/>
                                    <a:gd name="T34" fmla="*/ 1707 w 198"/>
                                    <a:gd name="T35" fmla="*/ 34024 h 326"/>
                                    <a:gd name="T36" fmla="*/ 1852 w 198"/>
                                    <a:gd name="T37" fmla="*/ 27068 h 326"/>
                                    <a:gd name="T38" fmla="*/ 2209 w 198"/>
                                    <a:gd name="T39" fmla="*/ 24887 h 326"/>
                                    <a:gd name="T40" fmla="*/ 2120 w 198"/>
                                    <a:gd name="T41" fmla="*/ 8295 h 326"/>
                                    <a:gd name="T42" fmla="*/ 1611 w 198"/>
                                    <a:gd name="T43" fmla="*/ 0 h 326"/>
                                    <a:gd name="T44" fmla="*/ 1519 w 198"/>
                                    <a:gd name="T45" fmla="*/ 0 h 326"/>
                                    <a:gd name="T46" fmla="*/ 1519 w 198"/>
                                    <a:gd name="T47" fmla="*/ 5370 h 326"/>
                                    <a:gd name="T48" fmla="*/ 1213 w 198"/>
                                    <a:gd name="T49" fmla="*/ 4668 h 326"/>
                                    <a:gd name="T50" fmla="*/ 1131 w 198"/>
                                    <a:gd name="T51" fmla="*/ 8295 h 326"/>
                                    <a:gd name="T52" fmla="*/ 931 w 198"/>
                                    <a:gd name="T53" fmla="*/ 9542 h 326"/>
                                    <a:gd name="T54" fmla="*/ 878 w 198"/>
                                    <a:gd name="T55" fmla="*/ 16321 h 326"/>
                                    <a:gd name="T56" fmla="*/ 565 w 198"/>
                                    <a:gd name="T57" fmla="*/ 23953 h 326"/>
                                    <a:gd name="T58" fmla="*/ 421 w 198"/>
                                    <a:gd name="T59" fmla="*/ 35455 h 326"/>
                                    <a:gd name="T60" fmla="*/ 495 w 198"/>
                                    <a:gd name="T61" fmla="*/ 39314 h 326"/>
                                    <a:gd name="T62" fmla="*/ 169 w 198"/>
                                    <a:gd name="T63" fmla="*/ 42713 h 326"/>
                                    <a:gd name="T64" fmla="*/ 141 w 198"/>
                                    <a:gd name="T65" fmla="*/ 57553 h 326"/>
                                    <a:gd name="T66" fmla="*/ 241 w 198"/>
                                    <a:gd name="T67" fmla="*/ 60609 h 326"/>
                                    <a:gd name="T68" fmla="*/ 141 w 198"/>
                                    <a:gd name="T69" fmla="*/ 62813 h 326"/>
                                    <a:gd name="T70" fmla="*/ 179 w 198"/>
                                    <a:gd name="T71" fmla="*/ 68972 h 326"/>
                                    <a:gd name="T72" fmla="*/ 0 w 198"/>
                                    <a:gd name="T73" fmla="*/ 76807 h 32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98"/>
                                    <a:gd name="T112" fmla="*/ 0 h 326"/>
                                    <a:gd name="T113" fmla="*/ 198 w 198"/>
                                    <a:gd name="T114" fmla="*/ 326 h 32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98" h="326">
                                      <a:moveTo>
                                        <a:pt x="0" y="246"/>
                                      </a:moveTo>
                                      <a:lnTo>
                                        <a:pt x="0" y="246"/>
                                      </a:lnTo>
                                      <a:lnTo>
                                        <a:pt x="8" y="284"/>
                                      </a:lnTo>
                                      <a:lnTo>
                                        <a:pt x="25" y="300"/>
                                      </a:lnTo>
                                      <a:lnTo>
                                        <a:pt x="23" y="326"/>
                                      </a:lnTo>
                                      <a:lnTo>
                                        <a:pt x="71" y="310"/>
                                      </a:lnTo>
                                      <a:lnTo>
                                        <a:pt x="84" y="257"/>
                                      </a:lnTo>
                                      <a:lnTo>
                                        <a:pt x="74" y="256"/>
                                      </a:lnTo>
                                      <a:lnTo>
                                        <a:pt x="111" y="240"/>
                                      </a:lnTo>
                                      <a:lnTo>
                                        <a:pt x="76" y="236"/>
                                      </a:lnTo>
                                      <a:lnTo>
                                        <a:pt x="102" y="240"/>
                                      </a:lnTo>
                                      <a:lnTo>
                                        <a:pt x="117" y="226"/>
                                      </a:lnTo>
                                      <a:lnTo>
                                        <a:pt x="95" y="209"/>
                                      </a:lnTo>
                                      <a:lnTo>
                                        <a:pt x="76" y="221"/>
                                      </a:lnTo>
                                      <a:lnTo>
                                        <a:pt x="91" y="211"/>
                                      </a:lnTo>
                                      <a:lnTo>
                                        <a:pt x="92" y="163"/>
                                      </a:lnTo>
                                      <a:lnTo>
                                        <a:pt x="159" y="120"/>
                                      </a:lnTo>
                                      <a:lnTo>
                                        <a:pt x="153" y="109"/>
                                      </a:lnTo>
                                      <a:lnTo>
                                        <a:pt x="166" y="87"/>
                                      </a:lnTo>
                                      <a:lnTo>
                                        <a:pt x="198" y="80"/>
                                      </a:lnTo>
                                      <a:lnTo>
                                        <a:pt x="190" y="27"/>
                                      </a:lnTo>
                                      <a:lnTo>
                                        <a:pt x="145" y="0"/>
                                      </a:lnTo>
                                      <a:lnTo>
                                        <a:pt x="137" y="0"/>
                                      </a:lnTo>
                                      <a:lnTo>
                                        <a:pt x="137" y="17"/>
                                      </a:lnTo>
                                      <a:lnTo>
                                        <a:pt x="109" y="15"/>
                                      </a:lnTo>
                                      <a:lnTo>
                                        <a:pt x="102" y="27"/>
                                      </a:lnTo>
                                      <a:lnTo>
                                        <a:pt x="83" y="31"/>
                                      </a:lnTo>
                                      <a:lnTo>
                                        <a:pt x="78" y="52"/>
                                      </a:lnTo>
                                      <a:lnTo>
                                        <a:pt x="51" y="77"/>
                                      </a:lnTo>
                                      <a:lnTo>
                                        <a:pt x="38" y="113"/>
                                      </a:lnTo>
                                      <a:lnTo>
                                        <a:pt x="44" y="126"/>
                                      </a:lnTo>
                                      <a:lnTo>
                                        <a:pt x="16" y="137"/>
                                      </a:lnTo>
                                      <a:lnTo>
                                        <a:pt x="13" y="184"/>
                                      </a:lnTo>
                                      <a:lnTo>
                                        <a:pt x="22" y="194"/>
                                      </a:lnTo>
                                      <a:lnTo>
                                        <a:pt x="13" y="202"/>
                                      </a:lnTo>
                                      <a:lnTo>
                                        <a:pt x="17" y="222"/>
                                      </a:lnTo>
                                      <a:lnTo>
                                        <a:pt x="0" y="246"/>
                                      </a:lnTo>
                                      <a:close/>
                                    </a:path>
                                  </a:pathLst>
                                </a:custGeom>
                                <a:solidFill>
                                  <a:srgbClr val="DDDDDD"/>
                                </a:solidFill>
                                <a:ln w="3175">
                                  <a:solidFill>
                                    <a:schemeClr val="bg1"/>
                                  </a:solidFill>
                                  <a:round/>
                                  <a:headEnd/>
                                  <a:tailEnd/>
                                </a:ln>
                              </p:spPr>
                              <p:txBody>
                                <a:bodyPr/>
                                <a:lstStyle/>
                                <a:p>
                                  <a:endParaRPr lang="en-GB"/>
                                </a:p>
                              </p:txBody>
                            </p:sp>
                          </p:grpSp>
                        </p:grpSp>
                        <p:sp>
                          <p:nvSpPr>
                            <p:cNvPr id="61728" name="Freeform 250"/>
                            <p:cNvSpPr>
                              <a:spLocks/>
                            </p:cNvSpPr>
                            <p:nvPr/>
                          </p:nvSpPr>
                          <p:spPr bwMode="gray">
                            <a:xfrm>
                              <a:off x="3023" y="1874"/>
                              <a:ext cx="73" cy="39"/>
                            </a:xfrm>
                            <a:custGeom>
                              <a:avLst/>
                              <a:gdLst>
                                <a:gd name="T0" fmla="*/ 0 w 69"/>
                                <a:gd name="T1" fmla="*/ 6352 h 34"/>
                                <a:gd name="T2" fmla="*/ 0 w 69"/>
                                <a:gd name="T3" fmla="*/ 6352 h 34"/>
                                <a:gd name="T4" fmla="*/ 154 w 69"/>
                                <a:gd name="T5" fmla="*/ 9593 h 34"/>
                                <a:gd name="T6" fmla="*/ 364 w 69"/>
                                <a:gd name="T7" fmla="*/ 6667 h 34"/>
                                <a:gd name="T8" fmla="*/ 466 w 69"/>
                                <a:gd name="T9" fmla="*/ 9172 h 34"/>
                                <a:gd name="T10" fmla="*/ 692 w 69"/>
                                <a:gd name="T11" fmla="*/ 4207 h 34"/>
                                <a:gd name="T12" fmla="*/ 552 w 69"/>
                                <a:gd name="T13" fmla="*/ 3672 h 34"/>
                                <a:gd name="T14" fmla="*/ 552 w 69"/>
                                <a:gd name="T15" fmla="*/ 1224 h 34"/>
                                <a:gd name="T16" fmla="*/ 522 w 69"/>
                                <a:gd name="T17" fmla="*/ 2 h 34"/>
                                <a:gd name="T18" fmla="*/ 229 w 69"/>
                                <a:gd name="T19" fmla="*/ 0 h 34"/>
                                <a:gd name="T20" fmla="*/ 0 w 69"/>
                                <a:gd name="T21" fmla="*/ 6352 h 3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9"/>
                                <a:gd name="T34" fmla="*/ 0 h 34"/>
                                <a:gd name="T35" fmla="*/ 69 w 69"/>
                                <a:gd name="T36" fmla="*/ 34 h 3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9" h="34">
                                  <a:moveTo>
                                    <a:pt x="0" y="23"/>
                                  </a:moveTo>
                                  <a:lnTo>
                                    <a:pt x="0" y="23"/>
                                  </a:lnTo>
                                  <a:lnTo>
                                    <a:pt x="16" y="34"/>
                                  </a:lnTo>
                                  <a:lnTo>
                                    <a:pt x="37" y="24"/>
                                  </a:lnTo>
                                  <a:lnTo>
                                    <a:pt x="46" y="33"/>
                                  </a:lnTo>
                                  <a:lnTo>
                                    <a:pt x="69" y="15"/>
                                  </a:lnTo>
                                  <a:lnTo>
                                    <a:pt x="55" y="13"/>
                                  </a:lnTo>
                                  <a:lnTo>
                                    <a:pt x="55" y="4"/>
                                  </a:lnTo>
                                  <a:lnTo>
                                    <a:pt x="52" y="2"/>
                                  </a:lnTo>
                                  <a:lnTo>
                                    <a:pt x="23" y="0"/>
                                  </a:lnTo>
                                  <a:lnTo>
                                    <a:pt x="0" y="23"/>
                                  </a:lnTo>
                                  <a:close/>
                                </a:path>
                              </a:pathLst>
                            </a:custGeom>
                            <a:solidFill>
                              <a:srgbClr val="DDDDDD"/>
                            </a:solidFill>
                            <a:ln w="3175">
                              <a:solidFill>
                                <a:schemeClr val="bg1"/>
                              </a:solidFill>
                              <a:round/>
                              <a:headEnd/>
                              <a:tailEnd/>
                            </a:ln>
                          </p:spPr>
                          <p:txBody>
                            <a:bodyPr/>
                            <a:lstStyle/>
                            <a:p>
                              <a:endParaRPr lang="en-GB"/>
                            </a:p>
                          </p:txBody>
                        </p:sp>
                        <p:sp>
                          <p:nvSpPr>
                            <p:cNvPr id="61729" name="Freeform 251"/>
                            <p:cNvSpPr>
                              <a:spLocks/>
                            </p:cNvSpPr>
                            <p:nvPr/>
                          </p:nvSpPr>
                          <p:spPr bwMode="gray">
                            <a:xfrm>
                              <a:off x="3149" y="1890"/>
                              <a:ext cx="154" cy="131"/>
                            </a:xfrm>
                            <a:custGeom>
                              <a:avLst/>
                              <a:gdLst>
                                <a:gd name="T0" fmla="*/ 0 w 145"/>
                                <a:gd name="T1" fmla="*/ 7989 h 114"/>
                                <a:gd name="T2" fmla="*/ 0 w 145"/>
                                <a:gd name="T3" fmla="*/ 7989 h 114"/>
                                <a:gd name="T4" fmla="*/ 0 w 145"/>
                                <a:gd name="T5" fmla="*/ 2568 h 114"/>
                                <a:gd name="T6" fmla="*/ 437 w 145"/>
                                <a:gd name="T7" fmla="*/ 0 h 114"/>
                                <a:gd name="T8" fmla="*/ 800 w 145"/>
                                <a:gd name="T9" fmla="*/ 6795 h 114"/>
                                <a:gd name="T10" fmla="*/ 1208 w 145"/>
                                <a:gd name="T11" fmla="*/ 5146 h 114"/>
                                <a:gd name="T12" fmla="*/ 1669 w 145"/>
                                <a:gd name="T13" fmla="*/ 15644 h 114"/>
                                <a:gd name="T14" fmla="*/ 1589 w 145"/>
                                <a:gd name="T15" fmla="*/ 26354 h 114"/>
                                <a:gd name="T16" fmla="*/ 1722 w 145"/>
                                <a:gd name="T17" fmla="*/ 31789 h 114"/>
                                <a:gd name="T18" fmla="*/ 1376 w 145"/>
                                <a:gd name="T19" fmla="*/ 34273 h 114"/>
                                <a:gd name="T20" fmla="*/ 1175 w 145"/>
                                <a:gd name="T21" fmla="*/ 24633 h 114"/>
                                <a:gd name="T22" fmla="*/ 1031 w 145"/>
                                <a:gd name="T23" fmla="*/ 28306 h 114"/>
                                <a:gd name="T24" fmla="*/ 437 w 145"/>
                                <a:gd name="T25" fmla="*/ 19375 h 114"/>
                                <a:gd name="T26" fmla="*/ 156 w 145"/>
                                <a:gd name="T27" fmla="*/ 9670 h 114"/>
                                <a:gd name="T28" fmla="*/ 2 w 145"/>
                                <a:gd name="T29" fmla="*/ 11847 h 114"/>
                                <a:gd name="T30" fmla="*/ 0 w 145"/>
                                <a:gd name="T31" fmla="*/ 7989 h 1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45"/>
                                <a:gd name="T49" fmla="*/ 0 h 114"/>
                                <a:gd name="T50" fmla="*/ 145 w 145"/>
                                <a:gd name="T51" fmla="*/ 114 h 11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45" h="114">
                                  <a:moveTo>
                                    <a:pt x="0" y="27"/>
                                  </a:moveTo>
                                  <a:lnTo>
                                    <a:pt x="0" y="27"/>
                                  </a:lnTo>
                                  <a:lnTo>
                                    <a:pt x="0" y="9"/>
                                  </a:lnTo>
                                  <a:lnTo>
                                    <a:pt x="37" y="0"/>
                                  </a:lnTo>
                                  <a:lnTo>
                                    <a:pt x="67" y="23"/>
                                  </a:lnTo>
                                  <a:lnTo>
                                    <a:pt x="101" y="17"/>
                                  </a:lnTo>
                                  <a:lnTo>
                                    <a:pt x="142" y="52"/>
                                  </a:lnTo>
                                  <a:lnTo>
                                    <a:pt x="136" y="88"/>
                                  </a:lnTo>
                                  <a:lnTo>
                                    <a:pt x="145" y="106"/>
                                  </a:lnTo>
                                  <a:lnTo>
                                    <a:pt x="115" y="114"/>
                                  </a:lnTo>
                                  <a:lnTo>
                                    <a:pt x="100" y="83"/>
                                  </a:lnTo>
                                  <a:lnTo>
                                    <a:pt x="88" y="95"/>
                                  </a:lnTo>
                                  <a:lnTo>
                                    <a:pt x="37" y="64"/>
                                  </a:lnTo>
                                  <a:lnTo>
                                    <a:pt x="14" y="32"/>
                                  </a:lnTo>
                                  <a:lnTo>
                                    <a:pt x="2" y="39"/>
                                  </a:lnTo>
                                  <a:lnTo>
                                    <a:pt x="0" y="27"/>
                                  </a:lnTo>
                                  <a:close/>
                                </a:path>
                              </a:pathLst>
                            </a:custGeom>
                            <a:solidFill>
                              <a:srgbClr val="DDDDDD"/>
                            </a:solidFill>
                            <a:ln w="3175">
                              <a:solidFill>
                                <a:schemeClr val="bg1"/>
                              </a:solidFill>
                              <a:round/>
                              <a:headEnd/>
                              <a:tailEnd/>
                            </a:ln>
                          </p:spPr>
                          <p:txBody>
                            <a:bodyPr/>
                            <a:lstStyle/>
                            <a:p>
                              <a:endParaRPr lang="en-GB"/>
                            </a:p>
                          </p:txBody>
                        </p:sp>
                      </p:grpSp>
                    </p:grpSp>
                  </p:grpSp>
                  <p:sp>
                    <p:nvSpPr>
                      <p:cNvPr id="61715" name="Freeform 252"/>
                      <p:cNvSpPr>
                        <a:spLocks/>
                      </p:cNvSpPr>
                      <p:nvPr/>
                    </p:nvSpPr>
                    <p:spPr bwMode="gray">
                      <a:xfrm>
                        <a:off x="3363" y="1858"/>
                        <a:ext cx="54" cy="64"/>
                      </a:xfrm>
                      <a:custGeom>
                        <a:avLst/>
                        <a:gdLst>
                          <a:gd name="T0" fmla="*/ 246 w 50"/>
                          <a:gd name="T1" fmla="*/ 3334 h 56"/>
                          <a:gd name="T2" fmla="*/ 391 w 50"/>
                          <a:gd name="T3" fmla="*/ 5239 h 56"/>
                          <a:gd name="T4" fmla="*/ 492 w 50"/>
                          <a:gd name="T5" fmla="*/ 6842 h 56"/>
                          <a:gd name="T6" fmla="*/ 531 w 50"/>
                          <a:gd name="T7" fmla="*/ 13075 h 56"/>
                          <a:gd name="T8" fmla="*/ 650 w 50"/>
                          <a:gd name="T9" fmla="*/ 13339 h 56"/>
                          <a:gd name="T10" fmla="*/ 781 w 50"/>
                          <a:gd name="T11" fmla="*/ 10213 h 56"/>
                          <a:gd name="T12" fmla="*/ 800 w 50"/>
                          <a:gd name="T13" fmla="*/ 8760 h 56"/>
                          <a:gd name="T14" fmla="*/ 1089 w 50"/>
                          <a:gd name="T15" fmla="*/ 7665 h 56"/>
                          <a:gd name="T16" fmla="*/ 1176 w 50"/>
                          <a:gd name="T17" fmla="*/ 6166 h 56"/>
                          <a:gd name="T18" fmla="*/ 1032 w 50"/>
                          <a:gd name="T19" fmla="*/ 5395 h 56"/>
                          <a:gd name="T20" fmla="*/ 864 w 50"/>
                          <a:gd name="T21" fmla="*/ 2057 h 56"/>
                          <a:gd name="T22" fmla="*/ 602 w 50"/>
                          <a:gd name="T23" fmla="*/ 0 h 56"/>
                          <a:gd name="T24" fmla="*/ 246 w 50"/>
                          <a:gd name="T25" fmla="*/ 0 h 56"/>
                          <a:gd name="T26" fmla="*/ 0 w 50"/>
                          <a:gd name="T27" fmla="*/ 1 h 56"/>
                          <a:gd name="T28" fmla="*/ 246 w 50"/>
                          <a:gd name="T29" fmla="*/ 3334 h 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
                          <a:gd name="T46" fmla="*/ 0 h 56"/>
                          <a:gd name="T47" fmla="*/ 50 w 50"/>
                          <a:gd name="T48" fmla="*/ 56 h 5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 h="56">
                            <a:moveTo>
                              <a:pt x="11" y="14"/>
                            </a:moveTo>
                            <a:lnTo>
                              <a:pt x="17" y="22"/>
                            </a:lnTo>
                            <a:lnTo>
                              <a:pt x="21" y="29"/>
                            </a:lnTo>
                            <a:lnTo>
                              <a:pt x="23" y="55"/>
                            </a:lnTo>
                            <a:lnTo>
                              <a:pt x="28" y="56"/>
                            </a:lnTo>
                            <a:lnTo>
                              <a:pt x="33" y="43"/>
                            </a:lnTo>
                            <a:lnTo>
                              <a:pt x="34" y="37"/>
                            </a:lnTo>
                            <a:lnTo>
                              <a:pt x="46" y="32"/>
                            </a:lnTo>
                            <a:lnTo>
                              <a:pt x="50" y="26"/>
                            </a:lnTo>
                            <a:lnTo>
                              <a:pt x="44" y="23"/>
                            </a:lnTo>
                            <a:lnTo>
                              <a:pt x="37" y="9"/>
                            </a:lnTo>
                            <a:lnTo>
                              <a:pt x="26" y="0"/>
                            </a:lnTo>
                            <a:lnTo>
                              <a:pt x="11" y="0"/>
                            </a:lnTo>
                            <a:lnTo>
                              <a:pt x="0" y="1"/>
                            </a:lnTo>
                            <a:lnTo>
                              <a:pt x="11" y="14"/>
                            </a:lnTo>
                            <a:close/>
                          </a:path>
                        </a:pathLst>
                      </a:custGeom>
                      <a:solidFill>
                        <a:srgbClr val="DDDDDD"/>
                      </a:solidFill>
                      <a:ln w="3175">
                        <a:solidFill>
                          <a:schemeClr val="bg1"/>
                        </a:solidFill>
                        <a:round/>
                        <a:headEnd/>
                        <a:tailEnd/>
                      </a:ln>
                    </p:spPr>
                    <p:txBody>
                      <a:bodyPr/>
                      <a:lstStyle/>
                      <a:p>
                        <a:endParaRPr lang="en-GB"/>
                      </a:p>
                    </p:txBody>
                  </p:sp>
                </p:grpSp>
              </p:grpSp>
            </p:grpSp>
          </p:grpSp>
          <p:sp>
            <p:nvSpPr>
              <p:cNvPr id="61701" name="Freeform 253"/>
              <p:cNvSpPr>
                <a:spLocks/>
              </p:cNvSpPr>
              <p:nvPr/>
            </p:nvSpPr>
            <p:spPr bwMode="gray">
              <a:xfrm>
                <a:off x="3296" y="2008"/>
                <a:ext cx="115" cy="59"/>
              </a:xfrm>
              <a:custGeom>
                <a:avLst/>
                <a:gdLst>
                  <a:gd name="T0" fmla="*/ 0 w 115"/>
                  <a:gd name="T1" fmla="*/ 2147483646 h 51"/>
                  <a:gd name="T2" fmla="*/ 2147451846 w 115"/>
                  <a:gd name="T3" fmla="*/ 0 h 51"/>
                  <a:gd name="T4" fmla="*/ 2147451846 w 115"/>
                  <a:gd name="T5" fmla="*/ 2147483646 h 51"/>
                  <a:gd name="T6" fmla="*/ 2147451846 w 115"/>
                  <a:gd name="T7" fmla="*/ 2147483646 h 51"/>
                  <a:gd name="T8" fmla="*/ 2147451846 w 115"/>
                  <a:gd name="T9" fmla="*/ 2147483646 h 51"/>
                  <a:gd name="T10" fmla="*/ 2147451846 w 115"/>
                  <a:gd name="T11" fmla="*/ 2147483646 h 51"/>
                  <a:gd name="T12" fmla="*/ 2147451846 w 115"/>
                  <a:gd name="T13" fmla="*/ 2147483646 h 51"/>
                  <a:gd name="T14" fmla="*/ 2147451846 w 115"/>
                  <a:gd name="T15" fmla="*/ 2147483646 h 51"/>
                  <a:gd name="T16" fmla="*/ 2147451846 w 115"/>
                  <a:gd name="T17" fmla="*/ 2147483646 h 51"/>
                  <a:gd name="T18" fmla="*/ 2147451846 w 115"/>
                  <a:gd name="T19" fmla="*/ 2147483646 h 51"/>
                  <a:gd name="T20" fmla="*/ 2147451846 w 115"/>
                  <a:gd name="T21" fmla="*/ 2147483646 h 51"/>
                  <a:gd name="T22" fmla="*/ 2147451846 w 115"/>
                  <a:gd name="T23" fmla="*/ 2147483646 h 51"/>
                  <a:gd name="T24" fmla="*/ 2147451846 w 115"/>
                  <a:gd name="T25" fmla="*/ 2147483646 h 51"/>
                  <a:gd name="T26" fmla="*/ 2147451846 w 115"/>
                  <a:gd name="T27" fmla="*/ 2147483646 h 51"/>
                  <a:gd name="T28" fmla="*/ 2147451846 w 115"/>
                  <a:gd name="T29" fmla="*/ 2147483646 h 51"/>
                  <a:gd name="T30" fmla="*/ 2147451846 w 115"/>
                  <a:gd name="T31" fmla="*/ 2147483646 h 51"/>
                  <a:gd name="T32" fmla="*/ 2147451846 w 115"/>
                  <a:gd name="T33" fmla="*/ 2147483646 h 51"/>
                  <a:gd name="T34" fmla="*/ 2147451846 w 115"/>
                  <a:gd name="T35" fmla="*/ 2147483646 h 51"/>
                  <a:gd name="T36" fmla="*/ 2147451846 w 115"/>
                  <a:gd name="T37" fmla="*/ 2147483646 h 51"/>
                  <a:gd name="T38" fmla="*/ 2147451846 w 115"/>
                  <a:gd name="T39" fmla="*/ 2147483646 h 51"/>
                  <a:gd name="T40" fmla="*/ 2147451846 w 115"/>
                  <a:gd name="T41" fmla="*/ 2147483646 h 51"/>
                  <a:gd name="T42" fmla="*/ 0 w 115"/>
                  <a:gd name="T43" fmla="*/ 2147483646 h 5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5"/>
                  <a:gd name="T67" fmla="*/ 0 h 51"/>
                  <a:gd name="T68" fmla="*/ 115 w 115"/>
                  <a:gd name="T69" fmla="*/ 51 h 51"/>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5" h="51">
                    <a:moveTo>
                      <a:pt x="0" y="3"/>
                    </a:moveTo>
                    <a:lnTo>
                      <a:pt x="27" y="0"/>
                    </a:lnTo>
                    <a:lnTo>
                      <a:pt x="54" y="10"/>
                    </a:lnTo>
                    <a:lnTo>
                      <a:pt x="65" y="22"/>
                    </a:lnTo>
                    <a:lnTo>
                      <a:pt x="78" y="22"/>
                    </a:lnTo>
                    <a:lnTo>
                      <a:pt x="87" y="16"/>
                    </a:lnTo>
                    <a:lnTo>
                      <a:pt x="94" y="14"/>
                    </a:lnTo>
                    <a:lnTo>
                      <a:pt x="101" y="27"/>
                    </a:lnTo>
                    <a:lnTo>
                      <a:pt x="114" y="28"/>
                    </a:lnTo>
                    <a:lnTo>
                      <a:pt x="112" y="34"/>
                    </a:lnTo>
                    <a:lnTo>
                      <a:pt x="115" y="43"/>
                    </a:lnTo>
                    <a:lnTo>
                      <a:pt x="114" y="51"/>
                    </a:lnTo>
                    <a:lnTo>
                      <a:pt x="101" y="39"/>
                    </a:lnTo>
                    <a:lnTo>
                      <a:pt x="94" y="35"/>
                    </a:lnTo>
                    <a:lnTo>
                      <a:pt x="88" y="35"/>
                    </a:lnTo>
                    <a:lnTo>
                      <a:pt x="85" y="47"/>
                    </a:lnTo>
                    <a:lnTo>
                      <a:pt x="77" y="44"/>
                    </a:lnTo>
                    <a:lnTo>
                      <a:pt x="61" y="51"/>
                    </a:lnTo>
                    <a:lnTo>
                      <a:pt x="45" y="50"/>
                    </a:lnTo>
                    <a:lnTo>
                      <a:pt x="44" y="28"/>
                    </a:lnTo>
                    <a:lnTo>
                      <a:pt x="15" y="12"/>
                    </a:lnTo>
                    <a:lnTo>
                      <a:pt x="0" y="3"/>
                    </a:lnTo>
                    <a:close/>
                  </a:path>
                </a:pathLst>
              </a:custGeom>
              <a:solidFill>
                <a:srgbClr val="DDDDDD"/>
              </a:solidFill>
              <a:ln w="3175">
                <a:solidFill>
                  <a:schemeClr val="bg1"/>
                </a:solidFill>
                <a:round/>
                <a:headEnd/>
                <a:tailEnd/>
              </a:ln>
            </p:spPr>
            <p:txBody>
              <a:bodyPr/>
              <a:lstStyle/>
              <a:p>
                <a:endParaRPr lang="en-GB"/>
              </a:p>
            </p:txBody>
          </p:sp>
          <p:sp>
            <p:nvSpPr>
              <p:cNvPr id="61702" name="Freeform 254"/>
              <p:cNvSpPr>
                <a:spLocks/>
              </p:cNvSpPr>
              <p:nvPr/>
            </p:nvSpPr>
            <p:spPr bwMode="gray">
              <a:xfrm>
                <a:off x="3380" y="2041"/>
                <a:ext cx="94" cy="88"/>
              </a:xfrm>
              <a:custGeom>
                <a:avLst/>
                <a:gdLst>
                  <a:gd name="T0" fmla="*/ 1482769684 w 95"/>
                  <a:gd name="T1" fmla="*/ 2147483646 h 77"/>
                  <a:gd name="T2" fmla="*/ 1482769684 w 95"/>
                  <a:gd name="T3" fmla="*/ 2147483646 h 77"/>
                  <a:gd name="T4" fmla="*/ 1482769684 w 95"/>
                  <a:gd name="T5" fmla="*/ 2147483646 h 77"/>
                  <a:gd name="T6" fmla="*/ 1482769684 w 95"/>
                  <a:gd name="T7" fmla="*/ 2147483646 h 77"/>
                  <a:gd name="T8" fmla="*/ 1482769684 w 95"/>
                  <a:gd name="T9" fmla="*/ 2147483646 h 77"/>
                  <a:gd name="T10" fmla="*/ 1482769684 w 95"/>
                  <a:gd name="T11" fmla="*/ 2147483646 h 77"/>
                  <a:gd name="T12" fmla="*/ 1482769684 w 95"/>
                  <a:gd name="T13" fmla="*/ 2147483646 h 77"/>
                  <a:gd name="T14" fmla="*/ 1482769684 w 95"/>
                  <a:gd name="T15" fmla="*/ 2147483646 h 77"/>
                  <a:gd name="T16" fmla="*/ 1482769684 w 95"/>
                  <a:gd name="T17" fmla="*/ 2147483646 h 77"/>
                  <a:gd name="T18" fmla="*/ 1482769684 w 95"/>
                  <a:gd name="T19" fmla="*/ 2147483646 h 77"/>
                  <a:gd name="T20" fmla="*/ 1482769684 w 95"/>
                  <a:gd name="T21" fmla="*/ 2147483646 h 77"/>
                  <a:gd name="T22" fmla="*/ 1482769684 w 95"/>
                  <a:gd name="T23" fmla="*/ 2147483646 h 77"/>
                  <a:gd name="T24" fmla="*/ 1482769684 w 95"/>
                  <a:gd name="T25" fmla="*/ 2147483646 h 77"/>
                  <a:gd name="T26" fmla="*/ 1482769684 w 95"/>
                  <a:gd name="T27" fmla="*/ 2147483646 h 77"/>
                  <a:gd name="T28" fmla="*/ 1482769684 w 95"/>
                  <a:gd name="T29" fmla="*/ 2147483646 h 77"/>
                  <a:gd name="T30" fmla="*/ 1482769684 w 95"/>
                  <a:gd name="T31" fmla="*/ 2147483646 h 77"/>
                  <a:gd name="T32" fmla="*/ 1482769684 w 95"/>
                  <a:gd name="T33" fmla="*/ 2147483646 h 77"/>
                  <a:gd name="T34" fmla="*/ 1482769684 w 95"/>
                  <a:gd name="T35" fmla="*/ 2147483646 h 77"/>
                  <a:gd name="T36" fmla="*/ 1482769684 w 95"/>
                  <a:gd name="T37" fmla="*/ 2147483646 h 77"/>
                  <a:gd name="T38" fmla="*/ 1482769684 w 95"/>
                  <a:gd name="T39" fmla="*/ 2147483646 h 77"/>
                  <a:gd name="T40" fmla="*/ 1482769684 w 95"/>
                  <a:gd name="T41" fmla="*/ 2147483646 h 77"/>
                  <a:gd name="T42" fmla="*/ 1482769684 w 95"/>
                  <a:gd name="T43" fmla="*/ 2147483646 h 77"/>
                  <a:gd name="T44" fmla="*/ 1482769684 w 95"/>
                  <a:gd name="T45" fmla="*/ 2147483646 h 77"/>
                  <a:gd name="T46" fmla="*/ 1482769684 w 95"/>
                  <a:gd name="T47" fmla="*/ 2147483646 h 77"/>
                  <a:gd name="T48" fmla="*/ 1482769684 w 95"/>
                  <a:gd name="T49" fmla="*/ 2147483646 h 77"/>
                  <a:gd name="T50" fmla="*/ 1482769684 w 95"/>
                  <a:gd name="T51" fmla="*/ 2147483646 h 77"/>
                  <a:gd name="T52" fmla="*/ 0 w 95"/>
                  <a:gd name="T53" fmla="*/ 2147483646 h 77"/>
                  <a:gd name="T54" fmla="*/ 1482769684 w 95"/>
                  <a:gd name="T55" fmla="*/ 2147483646 h 77"/>
                  <a:gd name="T56" fmla="*/ 1482769684 w 95"/>
                  <a:gd name="T57" fmla="*/ 2147483646 h 77"/>
                  <a:gd name="T58" fmla="*/ 1482769684 w 95"/>
                  <a:gd name="T59" fmla="*/ 2147483646 h 77"/>
                  <a:gd name="T60" fmla="*/ 1482769684 w 95"/>
                  <a:gd name="T61" fmla="*/ 2147483646 h 77"/>
                  <a:gd name="T62" fmla="*/ 1482769684 w 95"/>
                  <a:gd name="T63" fmla="*/ 2147483646 h 77"/>
                  <a:gd name="T64" fmla="*/ 1482769684 w 95"/>
                  <a:gd name="T65" fmla="*/ 2147483646 h 77"/>
                  <a:gd name="T66" fmla="*/ 1482769684 w 95"/>
                  <a:gd name="T67" fmla="*/ 2147483646 h 77"/>
                  <a:gd name="T68" fmla="*/ 1482769684 w 95"/>
                  <a:gd name="T69" fmla="*/ 0 h 77"/>
                  <a:gd name="T70" fmla="*/ 1482769684 w 95"/>
                  <a:gd name="T71" fmla="*/ 2147483646 h 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5"/>
                  <a:gd name="T109" fmla="*/ 0 h 77"/>
                  <a:gd name="T110" fmla="*/ 95 w 95"/>
                  <a:gd name="T111" fmla="*/ 77 h 7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5" h="77">
                    <a:moveTo>
                      <a:pt x="36" y="4"/>
                    </a:moveTo>
                    <a:lnTo>
                      <a:pt x="40" y="4"/>
                    </a:lnTo>
                    <a:lnTo>
                      <a:pt x="55" y="7"/>
                    </a:lnTo>
                    <a:lnTo>
                      <a:pt x="69" y="18"/>
                    </a:lnTo>
                    <a:lnTo>
                      <a:pt x="77" y="30"/>
                    </a:lnTo>
                    <a:lnTo>
                      <a:pt x="95" y="45"/>
                    </a:lnTo>
                    <a:lnTo>
                      <a:pt x="86" y="48"/>
                    </a:lnTo>
                    <a:lnTo>
                      <a:pt x="78" y="57"/>
                    </a:lnTo>
                    <a:lnTo>
                      <a:pt x="78" y="61"/>
                    </a:lnTo>
                    <a:lnTo>
                      <a:pt x="75" y="77"/>
                    </a:lnTo>
                    <a:lnTo>
                      <a:pt x="62" y="73"/>
                    </a:lnTo>
                    <a:lnTo>
                      <a:pt x="58" y="59"/>
                    </a:lnTo>
                    <a:lnTo>
                      <a:pt x="46" y="65"/>
                    </a:lnTo>
                    <a:lnTo>
                      <a:pt x="32" y="73"/>
                    </a:lnTo>
                    <a:lnTo>
                      <a:pt x="24" y="71"/>
                    </a:lnTo>
                    <a:lnTo>
                      <a:pt x="17" y="64"/>
                    </a:lnTo>
                    <a:lnTo>
                      <a:pt x="13" y="57"/>
                    </a:lnTo>
                    <a:lnTo>
                      <a:pt x="19" y="50"/>
                    </a:lnTo>
                    <a:lnTo>
                      <a:pt x="23" y="56"/>
                    </a:lnTo>
                    <a:lnTo>
                      <a:pt x="39" y="64"/>
                    </a:lnTo>
                    <a:lnTo>
                      <a:pt x="42" y="57"/>
                    </a:lnTo>
                    <a:lnTo>
                      <a:pt x="27" y="44"/>
                    </a:lnTo>
                    <a:lnTo>
                      <a:pt x="22" y="34"/>
                    </a:lnTo>
                    <a:lnTo>
                      <a:pt x="16" y="30"/>
                    </a:lnTo>
                    <a:lnTo>
                      <a:pt x="16" y="24"/>
                    </a:lnTo>
                    <a:lnTo>
                      <a:pt x="9" y="23"/>
                    </a:lnTo>
                    <a:lnTo>
                      <a:pt x="0" y="19"/>
                    </a:lnTo>
                    <a:lnTo>
                      <a:pt x="2" y="12"/>
                    </a:lnTo>
                    <a:lnTo>
                      <a:pt x="4" y="7"/>
                    </a:lnTo>
                    <a:lnTo>
                      <a:pt x="11" y="7"/>
                    </a:lnTo>
                    <a:lnTo>
                      <a:pt x="16" y="11"/>
                    </a:lnTo>
                    <a:lnTo>
                      <a:pt x="29" y="23"/>
                    </a:lnTo>
                    <a:lnTo>
                      <a:pt x="30" y="15"/>
                    </a:lnTo>
                    <a:lnTo>
                      <a:pt x="27" y="7"/>
                    </a:lnTo>
                    <a:lnTo>
                      <a:pt x="29" y="0"/>
                    </a:lnTo>
                    <a:lnTo>
                      <a:pt x="36" y="4"/>
                    </a:lnTo>
                    <a:close/>
                  </a:path>
                </a:pathLst>
              </a:custGeom>
              <a:solidFill>
                <a:srgbClr val="DDDDDD"/>
              </a:solidFill>
              <a:ln w="3175">
                <a:solidFill>
                  <a:schemeClr val="bg1"/>
                </a:solidFill>
                <a:round/>
                <a:headEnd/>
                <a:tailEnd/>
              </a:ln>
            </p:spPr>
            <p:txBody>
              <a:bodyPr/>
              <a:lstStyle/>
              <a:p>
                <a:endParaRPr lang="en-GB"/>
              </a:p>
            </p:txBody>
          </p:sp>
          <p:sp>
            <p:nvSpPr>
              <p:cNvPr id="61703" name="Freeform 255"/>
              <p:cNvSpPr>
                <a:spLocks/>
              </p:cNvSpPr>
              <p:nvPr/>
            </p:nvSpPr>
            <p:spPr bwMode="gray">
              <a:xfrm>
                <a:off x="3361" y="2059"/>
                <a:ext cx="61" cy="55"/>
              </a:xfrm>
              <a:custGeom>
                <a:avLst/>
                <a:gdLst>
                  <a:gd name="T0" fmla="*/ 0 w 62"/>
                  <a:gd name="T1" fmla="*/ 2147483646 h 48"/>
                  <a:gd name="T2" fmla="*/ 1215517901 w 62"/>
                  <a:gd name="T3" fmla="*/ 2147483646 h 48"/>
                  <a:gd name="T4" fmla="*/ 1215517901 w 62"/>
                  <a:gd name="T5" fmla="*/ 2147483646 h 48"/>
                  <a:gd name="T6" fmla="*/ 1215517901 w 62"/>
                  <a:gd name="T7" fmla="*/ 2147483646 h 48"/>
                  <a:gd name="T8" fmla="*/ 1215517901 w 62"/>
                  <a:gd name="T9" fmla="*/ 2147483646 h 48"/>
                  <a:gd name="T10" fmla="*/ 1215517901 w 62"/>
                  <a:gd name="T11" fmla="*/ 2147483646 h 48"/>
                  <a:gd name="T12" fmla="*/ 1215517901 w 62"/>
                  <a:gd name="T13" fmla="*/ 2147483646 h 48"/>
                  <a:gd name="T14" fmla="*/ 1215517901 w 62"/>
                  <a:gd name="T15" fmla="*/ 2147483646 h 48"/>
                  <a:gd name="T16" fmla="*/ 1215517901 w 62"/>
                  <a:gd name="T17" fmla="*/ 2147483646 h 48"/>
                  <a:gd name="T18" fmla="*/ 1215517901 w 62"/>
                  <a:gd name="T19" fmla="*/ 2147483646 h 48"/>
                  <a:gd name="T20" fmla="*/ 1215517901 w 62"/>
                  <a:gd name="T21" fmla="*/ 2147483646 h 48"/>
                  <a:gd name="T22" fmla="*/ 1215517901 w 62"/>
                  <a:gd name="T23" fmla="*/ 2147483646 h 48"/>
                  <a:gd name="T24" fmla="*/ 1215517901 w 62"/>
                  <a:gd name="T25" fmla="*/ 2147483646 h 48"/>
                  <a:gd name="T26" fmla="*/ 1215517901 w 62"/>
                  <a:gd name="T27" fmla="*/ 2147483646 h 48"/>
                  <a:gd name="T28" fmla="*/ 1215517901 w 62"/>
                  <a:gd name="T29" fmla="*/ 2147483646 h 48"/>
                  <a:gd name="T30" fmla="*/ 1215517901 w 62"/>
                  <a:gd name="T31" fmla="*/ 0 h 48"/>
                  <a:gd name="T32" fmla="*/ 1215517901 w 62"/>
                  <a:gd name="T33" fmla="*/ 2147483646 h 48"/>
                  <a:gd name="T34" fmla="*/ 0 w 62"/>
                  <a:gd name="T35" fmla="*/ 2147483646 h 4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2"/>
                  <a:gd name="T55" fmla="*/ 0 h 48"/>
                  <a:gd name="T56" fmla="*/ 62 w 62"/>
                  <a:gd name="T57" fmla="*/ 48 h 4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2" h="48">
                    <a:moveTo>
                      <a:pt x="0" y="7"/>
                    </a:moveTo>
                    <a:lnTo>
                      <a:pt x="8" y="15"/>
                    </a:lnTo>
                    <a:lnTo>
                      <a:pt x="17" y="26"/>
                    </a:lnTo>
                    <a:lnTo>
                      <a:pt x="31" y="41"/>
                    </a:lnTo>
                    <a:lnTo>
                      <a:pt x="41" y="33"/>
                    </a:lnTo>
                    <a:lnTo>
                      <a:pt x="41" y="41"/>
                    </a:lnTo>
                    <a:lnTo>
                      <a:pt x="48" y="41"/>
                    </a:lnTo>
                    <a:lnTo>
                      <a:pt x="58" y="48"/>
                    </a:lnTo>
                    <a:lnTo>
                      <a:pt x="62" y="41"/>
                    </a:lnTo>
                    <a:lnTo>
                      <a:pt x="47" y="28"/>
                    </a:lnTo>
                    <a:lnTo>
                      <a:pt x="43" y="19"/>
                    </a:lnTo>
                    <a:lnTo>
                      <a:pt x="36" y="14"/>
                    </a:lnTo>
                    <a:lnTo>
                      <a:pt x="36" y="8"/>
                    </a:lnTo>
                    <a:lnTo>
                      <a:pt x="29" y="7"/>
                    </a:lnTo>
                    <a:lnTo>
                      <a:pt x="20" y="3"/>
                    </a:lnTo>
                    <a:lnTo>
                      <a:pt x="10" y="0"/>
                    </a:lnTo>
                    <a:lnTo>
                      <a:pt x="4" y="1"/>
                    </a:lnTo>
                    <a:lnTo>
                      <a:pt x="0" y="7"/>
                    </a:lnTo>
                    <a:close/>
                  </a:path>
                </a:pathLst>
              </a:custGeom>
              <a:solidFill>
                <a:srgbClr val="DDDDDD"/>
              </a:solidFill>
              <a:ln w="3175">
                <a:solidFill>
                  <a:schemeClr val="bg1"/>
                </a:solidFill>
                <a:round/>
                <a:headEnd/>
                <a:tailEnd/>
              </a:ln>
            </p:spPr>
            <p:txBody>
              <a:bodyPr/>
              <a:lstStyle/>
              <a:p>
                <a:endParaRPr lang="en-GB"/>
              </a:p>
            </p:txBody>
          </p:sp>
          <p:sp>
            <p:nvSpPr>
              <p:cNvPr id="61704" name="Freeform 256"/>
              <p:cNvSpPr>
                <a:spLocks/>
              </p:cNvSpPr>
              <p:nvPr/>
            </p:nvSpPr>
            <p:spPr bwMode="gray">
              <a:xfrm>
                <a:off x="3549" y="1962"/>
                <a:ext cx="277" cy="198"/>
              </a:xfrm>
              <a:custGeom>
                <a:avLst/>
                <a:gdLst>
                  <a:gd name="T0" fmla="*/ 1148145506 w 282"/>
                  <a:gd name="T1" fmla="*/ 2147483646 h 172"/>
                  <a:gd name="T2" fmla="*/ 1148145506 w 282"/>
                  <a:gd name="T3" fmla="*/ 2147483646 h 172"/>
                  <a:gd name="T4" fmla="*/ 1148145506 w 282"/>
                  <a:gd name="T5" fmla="*/ 2147483646 h 172"/>
                  <a:gd name="T6" fmla="*/ 1148145506 w 282"/>
                  <a:gd name="T7" fmla="*/ 2147483646 h 172"/>
                  <a:gd name="T8" fmla="*/ 1148145506 w 282"/>
                  <a:gd name="T9" fmla="*/ 2147483646 h 172"/>
                  <a:gd name="T10" fmla="*/ 1148145506 w 282"/>
                  <a:gd name="T11" fmla="*/ 2147483646 h 172"/>
                  <a:gd name="T12" fmla="*/ 1148145506 w 282"/>
                  <a:gd name="T13" fmla="*/ 2147483646 h 172"/>
                  <a:gd name="T14" fmla="*/ 1148145506 w 282"/>
                  <a:gd name="T15" fmla="*/ 2147483646 h 172"/>
                  <a:gd name="T16" fmla="*/ 1148145506 w 282"/>
                  <a:gd name="T17" fmla="*/ 2147483646 h 172"/>
                  <a:gd name="T18" fmla="*/ 1148145506 w 282"/>
                  <a:gd name="T19" fmla="*/ 2147483646 h 172"/>
                  <a:gd name="T20" fmla="*/ 1148145506 w 282"/>
                  <a:gd name="T21" fmla="*/ 2147483646 h 172"/>
                  <a:gd name="T22" fmla="*/ 1148145506 w 282"/>
                  <a:gd name="T23" fmla="*/ 2147483646 h 172"/>
                  <a:gd name="T24" fmla="*/ 1148145506 w 282"/>
                  <a:gd name="T25" fmla="*/ 2147483646 h 172"/>
                  <a:gd name="T26" fmla="*/ 1148145506 w 282"/>
                  <a:gd name="T27" fmla="*/ 2147483646 h 172"/>
                  <a:gd name="T28" fmla="*/ 1148145506 w 282"/>
                  <a:gd name="T29" fmla="*/ 2147483646 h 172"/>
                  <a:gd name="T30" fmla="*/ 1148145506 w 282"/>
                  <a:gd name="T31" fmla="*/ 2147483646 h 172"/>
                  <a:gd name="T32" fmla="*/ 1148145506 w 282"/>
                  <a:gd name="T33" fmla="*/ 2147483646 h 172"/>
                  <a:gd name="T34" fmla="*/ 1148145506 w 282"/>
                  <a:gd name="T35" fmla="*/ 2147483646 h 172"/>
                  <a:gd name="T36" fmla="*/ 1148145506 w 282"/>
                  <a:gd name="T37" fmla="*/ 2147483646 h 172"/>
                  <a:gd name="T38" fmla="*/ 1148145506 w 282"/>
                  <a:gd name="T39" fmla="*/ 2147483646 h 172"/>
                  <a:gd name="T40" fmla="*/ 1148145506 w 282"/>
                  <a:gd name="T41" fmla="*/ 2147483646 h 172"/>
                  <a:gd name="T42" fmla="*/ 1148145506 w 282"/>
                  <a:gd name="T43" fmla="*/ 2147483646 h 172"/>
                  <a:gd name="T44" fmla="*/ 1148145506 w 282"/>
                  <a:gd name="T45" fmla="*/ 2147483646 h 172"/>
                  <a:gd name="T46" fmla="*/ 1148145506 w 282"/>
                  <a:gd name="T47" fmla="*/ 2147483646 h 172"/>
                  <a:gd name="T48" fmla="*/ 1148145506 w 282"/>
                  <a:gd name="T49" fmla="*/ 2147483646 h 172"/>
                  <a:gd name="T50" fmla="*/ 1148145506 w 282"/>
                  <a:gd name="T51" fmla="*/ 2147483646 h 172"/>
                  <a:gd name="T52" fmla="*/ 1148145506 w 282"/>
                  <a:gd name="T53" fmla="*/ 2147483646 h 172"/>
                  <a:gd name="T54" fmla="*/ 1148145506 w 282"/>
                  <a:gd name="T55" fmla="*/ 2147483646 h 172"/>
                  <a:gd name="T56" fmla="*/ 1148145506 w 282"/>
                  <a:gd name="T57" fmla="*/ 2147483646 h 172"/>
                  <a:gd name="T58" fmla="*/ 1148145506 w 282"/>
                  <a:gd name="T59" fmla="*/ 2147483646 h 172"/>
                  <a:gd name="T60" fmla="*/ 1148145506 w 282"/>
                  <a:gd name="T61" fmla="*/ 2147483646 h 172"/>
                  <a:gd name="T62" fmla="*/ 1148145506 w 282"/>
                  <a:gd name="T63" fmla="*/ 2147483646 h 172"/>
                  <a:gd name="T64" fmla="*/ 1148145506 w 282"/>
                  <a:gd name="T65" fmla="*/ 2147483646 h 172"/>
                  <a:gd name="T66" fmla="*/ 1148145506 w 282"/>
                  <a:gd name="T67" fmla="*/ 0 h 172"/>
                  <a:gd name="T68" fmla="*/ 1148145506 w 282"/>
                  <a:gd name="T69" fmla="*/ 2147483646 h 1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2"/>
                  <a:gd name="T106" fmla="*/ 0 h 172"/>
                  <a:gd name="T107" fmla="*/ 282 w 282"/>
                  <a:gd name="T108" fmla="*/ 172 h 17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2" h="172">
                    <a:moveTo>
                      <a:pt x="19" y="78"/>
                    </a:moveTo>
                    <a:lnTo>
                      <a:pt x="26" y="75"/>
                    </a:lnTo>
                    <a:lnTo>
                      <a:pt x="29" y="70"/>
                    </a:lnTo>
                    <a:lnTo>
                      <a:pt x="31" y="64"/>
                    </a:lnTo>
                    <a:lnTo>
                      <a:pt x="39" y="67"/>
                    </a:lnTo>
                    <a:lnTo>
                      <a:pt x="38" y="58"/>
                    </a:lnTo>
                    <a:lnTo>
                      <a:pt x="46" y="55"/>
                    </a:lnTo>
                    <a:lnTo>
                      <a:pt x="50" y="60"/>
                    </a:lnTo>
                    <a:lnTo>
                      <a:pt x="58" y="60"/>
                    </a:lnTo>
                    <a:lnTo>
                      <a:pt x="64" y="64"/>
                    </a:lnTo>
                    <a:lnTo>
                      <a:pt x="67" y="67"/>
                    </a:lnTo>
                    <a:lnTo>
                      <a:pt x="67" y="68"/>
                    </a:lnTo>
                    <a:lnTo>
                      <a:pt x="69" y="74"/>
                    </a:lnTo>
                    <a:lnTo>
                      <a:pt x="77" y="75"/>
                    </a:lnTo>
                    <a:lnTo>
                      <a:pt x="77" y="84"/>
                    </a:lnTo>
                    <a:lnTo>
                      <a:pt x="84" y="97"/>
                    </a:lnTo>
                    <a:lnTo>
                      <a:pt x="91" y="98"/>
                    </a:lnTo>
                    <a:lnTo>
                      <a:pt x="93" y="94"/>
                    </a:lnTo>
                    <a:lnTo>
                      <a:pt x="103" y="91"/>
                    </a:lnTo>
                    <a:lnTo>
                      <a:pt x="110" y="97"/>
                    </a:lnTo>
                    <a:lnTo>
                      <a:pt x="119" y="106"/>
                    </a:lnTo>
                    <a:lnTo>
                      <a:pt x="131" y="119"/>
                    </a:lnTo>
                    <a:lnTo>
                      <a:pt x="155" y="125"/>
                    </a:lnTo>
                    <a:lnTo>
                      <a:pt x="155" y="133"/>
                    </a:lnTo>
                    <a:lnTo>
                      <a:pt x="171" y="139"/>
                    </a:lnTo>
                    <a:lnTo>
                      <a:pt x="179" y="147"/>
                    </a:lnTo>
                    <a:lnTo>
                      <a:pt x="173" y="172"/>
                    </a:lnTo>
                    <a:lnTo>
                      <a:pt x="188" y="172"/>
                    </a:lnTo>
                    <a:lnTo>
                      <a:pt x="195" y="160"/>
                    </a:lnTo>
                    <a:lnTo>
                      <a:pt x="201" y="152"/>
                    </a:lnTo>
                    <a:lnTo>
                      <a:pt x="206" y="145"/>
                    </a:lnTo>
                    <a:lnTo>
                      <a:pt x="202" y="134"/>
                    </a:lnTo>
                    <a:lnTo>
                      <a:pt x="192" y="130"/>
                    </a:lnTo>
                    <a:lnTo>
                      <a:pt x="194" y="109"/>
                    </a:lnTo>
                    <a:lnTo>
                      <a:pt x="205" y="101"/>
                    </a:lnTo>
                    <a:lnTo>
                      <a:pt x="214" y="105"/>
                    </a:lnTo>
                    <a:lnTo>
                      <a:pt x="234" y="99"/>
                    </a:lnTo>
                    <a:lnTo>
                      <a:pt x="237" y="109"/>
                    </a:lnTo>
                    <a:lnTo>
                      <a:pt x="250" y="109"/>
                    </a:lnTo>
                    <a:lnTo>
                      <a:pt x="276" y="106"/>
                    </a:lnTo>
                    <a:lnTo>
                      <a:pt x="282" y="97"/>
                    </a:lnTo>
                    <a:lnTo>
                      <a:pt x="276" y="91"/>
                    </a:lnTo>
                    <a:lnTo>
                      <a:pt x="259" y="91"/>
                    </a:lnTo>
                    <a:lnTo>
                      <a:pt x="230" y="91"/>
                    </a:lnTo>
                    <a:lnTo>
                      <a:pt x="219" y="91"/>
                    </a:lnTo>
                    <a:lnTo>
                      <a:pt x="208" y="89"/>
                    </a:lnTo>
                    <a:lnTo>
                      <a:pt x="188" y="98"/>
                    </a:lnTo>
                    <a:lnTo>
                      <a:pt x="187" y="97"/>
                    </a:lnTo>
                    <a:lnTo>
                      <a:pt x="182" y="92"/>
                    </a:lnTo>
                    <a:lnTo>
                      <a:pt x="173" y="94"/>
                    </a:lnTo>
                    <a:lnTo>
                      <a:pt x="163" y="98"/>
                    </a:lnTo>
                    <a:lnTo>
                      <a:pt x="161" y="95"/>
                    </a:lnTo>
                    <a:lnTo>
                      <a:pt x="160" y="92"/>
                    </a:lnTo>
                    <a:lnTo>
                      <a:pt x="149" y="89"/>
                    </a:lnTo>
                    <a:lnTo>
                      <a:pt x="146" y="87"/>
                    </a:lnTo>
                    <a:lnTo>
                      <a:pt x="148" y="83"/>
                    </a:lnTo>
                    <a:lnTo>
                      <a:pt x="154" y="79"/>
                    </a:lnTo>
                    <a:lnTo>
                      <a:pt x="146" y="63"/>
                    </a:lnTo>
                    <a:lnTo>
                      <a:pt x="134" y="40"/>
                    </a:lnTo>
                    <a:lnTo>
                      <a:pt x="101" y="47"/>
                    </a:lnTo>
                    <a:lnTo>
                      <a:pt x="93" y="40"/>
                    </a:lnTo>
                    <a:lnTo>
                      <a:pt x="79" y="33"/>
                    </a:lnTo>
                    <a:lnTo>
                      <a:pt x="65" y="43"/>
                    </a:lnTo>
                    <a:lnTo>
                      <a:pt x="51" y="40"/>
                    </a:lnTo>
                    <a:lnTo>
                      <a:pt x="34" y="30"/>
                    </a:lnTo>
                    <a:lnTo>
                      <a:pt x="33" y="17"/>
                    </a:lnTo>
                    <a:lnTo>
                      <a:pt x="34" y="8"/>
                    </a:lnTo>
                    <a:lnTo>
                      <a:pt x="33" y="0"/>
                    </a:lnTo>
                    <a:lnTo>
                      <a:pt x="0" y="17"/>
                    </a:lnTo>
                    <a:lnTo>
                      <a:pt x="19" y="78"/>
                    </a:lnTo>
                    <a:close/>
                  </a:path>
                </a:pathLst>
              </a:custGeom>
              <a:solidFill>
                <a:srgbClr val="DDDDDD"/>
              </a:solidFill>
              <a:ln w="3175">
                <a:solidFill>
                  <a:schemeClr val="bg1"/>
                </a:solidFill>
                <a:round/>
                <a:headEnd/>
                <a:tailEnd/>
              </a:ln>
            </p:spPr>
            <p:txBody>
              <a:bodyPr/>
              <a:lstStyle/>
              <a:p>
                <a:endParaRPr lang="en-GB"/>
              </a:p>
            </p:txBody>
          </p:sp>
          <p:sp>
            <p:nvSpPr>
              <p:cNvPr id="61705" name="Freeform 257"/>
              <p:cNvSpPr>
                <a:spLocks/>
              </p:cNvSpPr>
              <p:nvPr/>
            </p:nvSpPr>
            <p:spPr bwMode="gray">
              <a:xfrm>
                <a:off x="3750" y="2022"/>
                <a:ext cx="177" cy="90"/>
              </a:xfrm>
              <a:custGeom>
                <a:avLst/>
                <a:gdLst>
                  <a:gd name="T0" fmla="*/ 1192480660 w 180"/>
                  <a:gd name="T1" fmla="*/ 2147483646 h 78"/>
                  <a:gd name="T2" fmla="*/ 1192480660 w 180"/>
                  <a:gd name="T3" fmla="*/ 2147483646 h 78"/>
                  <a:gd name="T4" fmla="*/ 1192480660 w 180"/>
                  <a:gd name="T5" fmla="*/ 2147483646 h 78"/>
                  <a:gd name="T6" fmla="*/ 0 w 180"/>
                  <a:gd name="T7" fmla="*/ 2147483646 h 78"/>
                  <a:gd name="T8" fmla="*/ 1192480660 w 180"/>
                  <a:gd name="T9" fmla="*/ 2147483646 h 78"/>
                  <a:gd name="T10" fmla="*/ 1192480660 w 180"/>
                  <a:gd name="T11" fmla="*/ 2147483646 h 78"/>
                  <a:gd name="T12" fmla="*/ 1192480660 w 180"/>
                  <a:gd name="T13" fmla="*/ 2147483646 h 78"/>
                  <a:gd name="T14" fmla="*/ 1192480660 w 180"/>
                  <a:gd name="T15" fmla="*/ 2147483646 h 78"/>
                  <a:gd name="T16" fmla="*/ 1192480660 w 180"/>
                  <a:gd name="T17" fmla="*/ 2147483646 h 78"/>
                  <a:gd name="T18" fmla="*/ 1192480660 w 180"/>
                  <a:gd name="T19" fmla="*/ 2147483646 h 78"/>
                  <a:gd name="T20" fmla="*/ 1192480660 w 180"/>
                  <a:gd name="T21" fmla="*/ 2147483646 h 78"/>
                  <a:gd name="T22" fmla="*/ 1192480660 w 180"/>
                  <a:gd name="T23" fmla="*/ 2147483646 h 78"/>
                  <a:gd name="T24" fmla="*/ 1192480660 w 180"/>
                  <a:gd name="T25" fmla="*/ 2147483646 h 78"/>
                  <a:gd name="T26" fmla="*/ 1192480660 w 180"/>
                  <a:gd name="T27" fmla="*/ 2147483646 h 78"/>
                  <a:gd name="T28" fmla="*/ 1192480660 w 180"/>
                  <a:gd name="T29" fmla="*/ 2147483646 h 78"/>
                  <a:gd name="T30" fmla="*/ 1192480660 w 180"/>
                  <a:gd name="T31" fmla="*/ 2147483646 h 78"/>
                  <a:gd name="T32" fmla="*/ 1192480660 w 180"/>
                  <a:gd name="T33" fmla="*/ 2147483646 h 78"/>
                  <a:gd name="T34" fmla="*/ 1192480660 w 180"/>
                  <a:gd name="T35" fmla="*/ 2147483646 h 78"/>
                  <a:gd name="T36" fmla="*/ 1192480660 w 180"/>
                  <a:gd name="T37" fmla="*/ 2147483646 h 78"/>
                  <a:gd name="T38" fmla="*/ 1192480660 w 180"/>
                  <a:gd name="T39" fmla="*/ 2147483646 h 78"/>
                  <a:gd name="T40" fmla="*/ 1192480660 w 180"/>
                  <a:gd name="T41" fmla="*/ 2147483646 h 78"/>
                  <a:gd name="T42" fmla="*/ 1192480660 w 180"/>
                  <a:gd name="T43" fmla="*/ 0 h 78"/>
                  <a:gd name="T44" fmla="*/ 1192480660 w 180"/>
                  <a:gd name="T45" fmla="*/ 2147483646 h 78"/>
                  <a:gd name="T46" fmla="*/ 1192480660 w 180"/>
                  <a:gd name="T47" fmla="*/ 2147483646 h 78"/>
                  <a:gd name="T48" fmla="*/ 1192480660 w 180"/>
                  <a:gd name="T49" fmla="*/ 2147483646 h 78"/>
                  <a:gd name="T50" fmla="*/ 1192480660 w 180"/>
                  <a:gd name="T51" fmla="*/ 2147483646 h 78"/>
                  <a:gd name="T52" fmla="*/ 1192480660 w 180"/>
                  <a:gd name="T53" fmla="*/ 2147483646 h 78"/>
                  <a:gd name="T54" fmla="*/ 1192480660 w 180"/>
                  <a:gd name="T55" fmla="*/ 2147483646 h 78"/>
                  <a:gd name="T56" fmla="*/ 1192480660 w 180"/>
                  <a:gd name="T57" fmla="*/ 2147483646 h 78"/>
                  <a:gd name="T58" fmla="*/ 1192480660 w 180"/>
                  <a:gd name="T59" fmla="*/ 2147483646 h 78"/>
                  <a:gd name="T60" fmla="*/ 1192480660 w 180"/>
                  <a:gd name="T61" fmla="*/ 2147483646 h 78"/>
                  <a:gd name="T62" fmla="*/ 1192480660 w 180"/>
                  <a:gd name="T63" fmla="*/ 2147483646 h 78"/>
                  <a:gd name="T64" fmla="*/ 1192480660 w 180"/>
                  <a:gd name="T65" fmla="*/ 2147483646 h 78"/>
                  <a:gd name="T66" fmla="*/ 1192480660 w 180"/>
                  <a:gd name="T67" fmla="*/ 2147483646 h 78"/>
                  <a:gd name="T68" fmla="*/ 1192480660 w 180"/>
                  <a:gd name="T69" fmla="*/ 2147483646 h 78"/>
                  <a:gd name="T70" fmla="*/ 1192480660 w 180"/>
                  <a:gd name="T71" fmla="*/ 2147483646 h 78"/>
                  <a:gd name="T72" fmla="*/ 1192480660 w 180"/>
                  <a:gd name="T73" fmla="*/ 2147483646 h 78"/>
                  <a:gd name="T74" fmla="*/ 1192480660 w 180"/>
                  <a:gd name="T75" fmla="*/ 2147483646 h 78"/>
                  <a:gd name="T76" fmla="*/ 1192480660 w 180"/>
                  <a:gd name="T77" fmla="*/ 2147483646 h 78"/>
                  <a:gd name="T78" fmla="*/ 1192480660 w 180"/>
                  <a:gd name="T79" fmla="*/ 2147483646 h 78"/>
                  <a:gd name="T80" fmla="*/ 1192480660 w 180"/>
                  <a:gd name="T81" fmla="*/ 2147483646 h 78"/>
                  <a:gd name="T82" fmla="*/ 1192480660 w 180"/>
                  <a:gd name="T83" fmla="*/ 2147483646 h 7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80"/>
                  <a:gd name="T127" fmla="*/ 0 h 78"/>
                  <a:gd name="T128" fmla="*/ 180 w 180"/>
                  <a:gd name="T129" fmla="*/ 78 h 7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80" h="78">
                    <a:moveTo>
                      <a:pt x="46" y="57"/>
                    </a:moveTo>
                    <a:lnTo>
                      <a:pt x="32" y="57"/>
                    </a:lnTo>
                    <a:lnTo>
                      <a:pt x="7" y="59"/>
                    </a:lnTo>
                    <a:lnTo>
                      <a:pt x="0" y="67"/>
                    </a:lnTo>
                    <a:lnTo>
                      <a:pt x="7" y="71"/>
                    </a:lnTo>
                    <a:lnTo>
                      <a:pt x="12" y="73"/>
                    </a:lnTo>
                    <a:lnTo>
                      <a:pt x="49" y="73"/>
                    </a:lnTo>
                    <a:lnTo>
                      <a:pt x="73" y="73"/>
                    </a:lnTo>
                    <a:lnTo>
                      <a:pt x="84" y="78"/>
                    </a:lnTo>
                    <a:lnTo>
                      <a:pt x="87" y="68"/>
                    </a:lnTo>
                    <a:lnTo>
                      <a:pt x="98" y="67"/>
                    </a:lnTo>
                    <a:lnTo>
                      <a:pt x="112" y="64"/>
                    </a:lnTo>
                    <a:lnTo>
                      <a:pt x="125" y="61"/>
                    </a:lnTo>
                    <a:lnTo>
                      <a:pt x="148" y="49"/>
                    </a:lnTo>
                    <a:lnTo>
                      <a:pt x="172" y="37"/>
                    </a:lnTo>
                    <a:lnTo>
                      <a:pt x="180" y="30"/>
                    </a:lnTo>
                    <a:lnTo>
                      <a:pt x="177" y="20"/>
                    </a:lnTo>
                    <a:lnTo>
                      <a:pt x="166" y="20"/>
                    </a:lnTo>
                    <a:lnTo>
                      <a:pt x="154" y="13"/>
                    </a:lnTo>
                    <a:lnTo>
                      <a:pt x="143" y="8"/>
                    </a:lnTo>
                    <a:lnTo>
                      <a:pt x="111" y="6"/>
                    </a:lnTo>
                    <a:lnTo>
                      <a:pt x="74" y="0"/>
                    </a:lnTo>
                    <a:lnTo>
                      <a:pt x="66" y="3"/>
                    </a:lnTo>
                    <a:lnTo>
                      <a:pt x="70" y="8"/>
                    </a:lnTo>
                    <a:lnTo>
                      <a:pt x="73" y="15"/>
                    </a:lnTo>
                    <a:lnTo>
                      <a:pt x="63" y="16"/>
                    </a:lnTo>
                    <a:lnTo>
                      <a:pt x="59" y="12"/>
                    </a:lnTo>
                    <a:lnTo>
                      <a:pt x="47" y="11"/>
                    </a:lnTo>
                    <a:lnTo>
                      <a:pt x="31" y="12"/>
                    </a:lnTo>
                    <a:lnTo>
                      <a:pt x="38" y="16"/>
                    </a:lnTo>
                    <a:lnTo>
                      <a:pt x="39" y="21"/>
                    </a:lnTo>
                    <a:lnTo>
                      <a:pt x="35" y="26"/>
                    </a:lnTo>
                    <a:lnTo>
                      <a:pt x="35" y="34"/>
                    </a:lnTo>
                    <a:lnTo>
                      <a:pt x="41" y="39"/>
                    </a:lnTo>
                    <a:lnTo>
                      <a:pt x="63" y="39"/>
                    </a:lnTo>
                    <a:lnTo>
                      <a:pt x="70" y="39"/>
                    </a:lnTo>
                    <a:lnTo>
                      <a:pt x="77" y="46"/>
                    </a:lnTo>
                    <a:lnTo>
                      <a:pt x="70" y="54"/>
                    </a:lnTo>
                    <a:lnTo>
                      <a:pt x="62" y="54"/>
                    </a:lnTo>
                    <a:lnTo>
                      <a:pt x="54" y="54"/>
                    </a:lnTo>
                    <a:lnTo>
                      <a:pt x="50" y="54"/>
                    </a:lnTo>
                    <a:lnTo>
                      <a:pt x="46" y="57"/>
                    </a:lnTo>
                    <a:close/>
                  </a:path>
                </a:pathLst>
              </a:custGeom>
              <a:solidFill>
                <a:srgbClr val="DDDDDD"/>
              </a:solidFill>
              <a:ln w="3175">
                <a:solidFill>
                  <a:schemeClr val="bg1"/>
                </a:solidFill>
                <a:round/>
                <a:headEnd/>
                <a:tailEnd/>
              </a:ln>
            </p:spPr>
            <p:txBody>
              <a:bodyPr/>
              <a:lstStyle/>
              <a:p>
                <a:endParaRPr lang="en-GB"/>
              </a:p>
            </p:txBody>
          </p:sp>
          <p:sp>
            <p:nvSpPr>
              <p:cNvPr id="61706" name="Freeform 258"/>
              <p:cNvSpPr>
                <a:spLocks/>
              </p:cNvSpPr>
              <p:nvPr/>
            </p:nvSpPr>
            <p:spPr bwMode="gray">
              <a:xfrm>
                <a:off x="3734" y="2076"/>
                <a:ext cx="112" cy="92"/>
              </a:xfrm>
              <a:custGeom>
                <a:avLst/>
                <a:gdLst>
                  <a:gd name="T0" fmla="*/ 0 w 115"/>
                  <a:gd name="T1" fmla="*/ 2147483646 h 80"/>
                  <a:gd name="T2" fmla="*/ 851397524 w 115"/>
                  <a:gd name="T3" fmla="*/ 2147483646 h 80"/>
                  <a:gd name="T4" fmla="*/ 851397524 w 115"/>
                  <a:gd name="T5" fmla="*/ 2147483646 h 80"/>
                  <a:gd name="T6" fmla="*/ 851397524 w 115"/>
                  <a:gd name="T7" fmla="*/ 2147483646 h 80"/>
                  <a:gd name="T8" fmla="*/ 851397524 w 115"/>
                  <a:gd name="T9" fmla="*/ 2147483646 h 80"/>
                  <a:gd name="T10" fmla="*/ 851397524 w 115"/>
                  <a:gd name="T11" fmla="*/ 2147483646 h 80"/>
                  <a:gd name="T12" fmla="*/ 851397524 w 115"/>
                  <a:gd name="T13" fmla="*/ 2147483646 h 80"/>
                  <a:gd name="T14" fmla="*/ 851397524 w 115"/>
                  <a:gd name="T15" fmla="*/ 2147483646 h 80"/>
                  <a:gd name="T16" fmla="*/ 851397524 w 115"/>
                  <a:gd name="T17" fmla="*/ 2147483646 h 80"/>
                  <a:gd name="T18" fmla="*/ 851397524 w 115"/>
                  <a:gd name="T19" fmla="*/ 2147483646 h 80"/>
                  <a:gd name="T20" fmla="*/ 851397524 w 115"/>
                  <a:gd name="T21" fmla="*/ 2147483646 h 80"/>
                  <a:gd name="T22" fmla="*/ 851397524 w 115"/>
                  <a:gd name="T23" fmla="*/ 2147483646 h 80"/>
                  <a:gd name="T24" fmla="*/ 851397524 w 115"/>
                  <a:gd name="T25" fmla="*/ 2147483646 h 80"/>
                  <a:gd name="T26" fmla="*/ 851397524 w 115"/>
                  <a:gd name="T27" fmla="*/ 2147483646 h 80"/>
                  <a:gd name="T28" fmla="*/ 851397524 w 115"/>
                  <a:gd name="T29" fmla="*/ 2147483646 h 80"/>
                  <a:gd name="T30" fmla="*/ 851397524 w 115"/>
                  <a:gd name="T31" fmla="*/ 2147483646 h 80"/>
                  <a:gd name="T32" fmla="*/ 851397524 w 115"/>
                  <a:gd name="T33" fmla="*/ 2147483646 h 80"/>
                  <a:gd name="T34" fmla="*/ 851397524 w 115"/>
                  <a:gd name="T35" fmla="*/ 2147483646 h 80"/>
                  <a:gd name="T36" fmla="*/ 851397524 w 115"/>
                  <a:gd name="T37" fmla="*/ 2147483646 h 80"/>
                  <a:gd name="T38" fmla="*/ 851397524 w 115"/>
                  <a:gd name="T39" fmla="*/ 2147483646 h 80"/>
                  <a:gd name="T40" fmla="*/ 851397524 w 115"/>
                  <a:gd name="T41" fmla="*/ 2147483646 h 80"/>
                  <a:gd name="T42" fmla="*/ 851397524 w 115"/>
                  <a:gd name="T43" fmla="*/ 2147483646 h 80"/>
                  <a:gd name="T44" fmla="*/ 851397524 w 115"/>
                  <a:gd name="T45" fmla="*/ 2147483646 h 80"/>
                  <a:gd name="T46" fmla="*/ 851397524 w 115"/>
                  <a:gd name="T47" fmla="*/ 2147483646 h 80"/>
                  <a:gd name="T48" fmla="*/ 851397524 w 115"/>
                  <a:gd name="T49" fmla="*/ 0 h 80"/>
                  <a:gd name="T50" fmla="*/ 851397524 w 115"/>
                  <a:gd name="T51" fmla="*/ 2147483646 h 80"/>
                  <a:gd name="T52" fmla="*/ 851397524 w 115"/>
                  <a:gd name="T53" fmla="*/ 2147483646 h 80"/>
                  <a:gd name="T54" fmla="*/ 851397524 w 115"/>
                  <a:gd name="T55" fmla="*/ 2147483646 h 80"/>
                  <a:gd name="T56" fmla="*/ 851397524 w 115"/>
                  <a:gd name="T57" fmla="*/ 2147483646 h 80"/>
                  <a:gd name="T58" fmla="*/ 851397524 w 115"/>
                  <a:gd name="T59" fmla="*/ 2147483646 h 80"/>
                  <a:gd name="T60" fmla="*/ 851397524 w 115"/>
                  <a:gd name="T61" fmla="*/ 2147483646 h 80"/>
                  <a:gd name="T62" fmla="*/ 851397524 w 115"/>
                  <a:gd name="T63" fmla="*/ 2147483646 h 80"/>
                  <a:gd name="T64" fmla="*/ 851397524 w 115"/>
                  <a:gd name="T65" fmla="*/ 2147483646 h 80"/>
                  <a:gd name="T66" fmla="*/ 851397524 w 115"/>
                  <a:gd name="T67" fmla="*/ 2147483646 h 80"/>
                  <a:gd name="T68" fmla="*/ 851397524 w 115"/>
                  <a:gd name="T69" fmla="*/ 2147483646 h 80"/>
                  <a:gd name="T70" fmla="*/ 851397524 w 115"/>
                  <a:gd name="T71" fmla="*/ 2147483646 h 80"/>
                  <a:gd name="T72" fmla="*/ 0 w 115"/>
                  <a:gd name="T73" fmla="*/ 2147483646 h 8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15"/>
                  <a:gd name="T112" fmla="*/ 0 h 80"/>
                  <a:gd name="T113" fmla="*/ 115 w 115"/>
                  <a:gd name="T114" fmla="*/ 80 h 8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15" h="80">
                    <a:moveTo>
                      <a:pt x="0" y="68"/>
                    </a:moveTo>
                    <a:lnTo>
                      <a:pt x="1" y="72"/>
                    </a:lnTo>
                    <a:lnTo>
                      <a:pt x="10" y="73"/>
                    </a:lnTo>
                    <a:lnTo>
                      <a:pt x="31" y="73"/>
                    </a:lnTo>
                    <a:lnTo>
                      <a:pt x="55" y="48"/>
                    </a:lnTo>
                    <a:lnTo>
                      <a:pt x="61" y="65"/>
                    </a:lnTo>
                    <a:lnTo>
                      <a:pt x="67" y="80"/>
                    </a:lnTo>
                    <a:lnTo>
                      <a:pt x="82" y="74"/>
                    </a:lnTo>
                    <a:lnTo>
                      <a:pt x="99" y="68"/>
                    </a:lnTo>
                    <a:lnTo>
                      <a:pt x="114" y="73"/>
                    </a:lnTo>
                    <a:lnTo>
                      <a:pt x="115" y="49"/>
                    </a:lnTo>
                    <a:lnTo>
                      <a:pt x="103" y="45"/>
                    </a:lnTo>
                    <a:lnTo>
                      <a:pt x="98" y="45"/>
                    </a:lnTo>
                    <a:lnTo>
                      <a:pt x="102" y="30"/>
                    </a:lnTo>
                    <a:lnTo>
                      <a:pt x="89" y="27"/>
                    </a:lnTo>
                    <a:lnTo>
                      <a:pt x="77" y="26"/>
                    </a:lnTo>
                    <a:lnTo>
                      <a:pt x="61" y="26"/>
                    </a:lnTo>
                    <a:lnTo>
                      <a:pt x="48" y="26"/>
                    </a:lnTo>
                    <a:lnTo>
                      <a:pt x="33" y="26"/>
                    </a:lnTo>
                    <a:lnTo>
                      <a:pt x="20" y="24"/>
                    </a:lnTo>
                    <a:lnTo>
                      <a:pt x="18" y="21"/>
                    </a:lnTo>
                    <a:lnTo>
                      <a:pt x="20" y="15"/>
                    </a:lnTo>
                    <a:lnTo>
                      <a:pt x="27" y="12"/>
                    </a:lnTo>
                    <a:lnTo>
                      <a:pt x="48" y="8"/>
                    </a:lnTo>
                    <a:lnTo>
                      <a:pt x="46" y="0"/>
                    </a:lnTo>
                    <a:lnTo>
                      <a:pt x="30" y="3"/>
                    </a:lnTo>
                    <a:lnTo>
                      <a:pt x="16" y="3"/>
                    </a:lnTo>
                    <a:lnTo>
                      <a:pt x="6" y="10"/>
                    </a:lnTo>
                    <a:lnTo>
                      <a:pt x="3" y="26"/>
                    </a:lnTo>
                    <a:lnTo>
                      <a:pt x="4" y="30"/>
                    </a:lnTo>
                    <a:lnTo>
                      <a:pt x="3" y="31"/>
                    </a:lnTo>
                    <a:lnTo>
                      <a:pt x="13" y="34"/>
                    </a:lnTo>
                    <a:lnTo>
                      <a:pt x="18" y="43"/>
                    </a:lnTo>
                    <a:lnTo>
                      <a:pt x="14" y="53"/>
                    </a:lnTo>
                    <a:lnTo>
                      <a:pt x="12" y="54"/>
                    </a:lnTo>
                    <a:lnTo>
                      <a:pt x="9" y="59"/>
                    </a:lnTo>
                    <a:lnTo>
                      <a:pt x="0" y="68"/>
                    </a:lnTo>
                    <a:close/>
                  </a:path>
                </a:pathLst>
              </a:custGeom>
              <a:solidFill>
                <a:srgbClr val="DDDDDD"/>
              </a:solidFill>
              <a:ln w="3175">
                <a:solidFill>
                  <a:schemeClr val="bg1"/>
                </a:solidFill>
                <a:round/>
                <a:headEnd/>
                <a:tailEnd/>
              </a:ln>
            </p:spPr>
            <p:txBody>
              <a:bodyPr/>
              <a:lstStyle/>
              <a:p>
                <a:endParaRPr lang="en-GB"/>
              </a:p>
            </p:txBody>
          </p:sp>
          <p:sp>
            <p:nvSpPr>
              <p:cNvPr id="61707" name="Freeform 259"/>
              <p:cNvSpPr>
                <a:spLocks/>
              </p:cNvSpPr>
              <p:nvPr/>
            </p:nvSpPr>
            <p:spPr bwMode="gray">
              <a:xfrm>
                <a:off x="1585" y="2759"/>
                <a:ext cx="594" cy="709"/>
              </a:xfrm>
              <a:custGeom>
                <a:avLst/>
                <a:gdLst>
                  <a:gd name="T0" fmla="*/ 0 w 606"/>
                  <a:gd name="T1" fmla="*/ 2147483646 h 618"/>
                  <a:gd name="T2" fmla="*/ 1066371245 w 606"/>
                  <a:gd name="T3" fmla="*/ 2147483646 h 618"/>
                  <a:gd name="T4" fmla="*/ 1066371245 w 606"/>
                  <a:gd name="T5" fmla="*/ 2147483646 h 618"/>
                  <a:gd name="T6" fmla="*/ 1066371245 w 606"/>
                  <a:gd name="T7" fmla="*/ 2147483646 h 618"/>
                  <a:gd name="T8" fmla="*/ 1066371245 w 606"/>
                  <a:gd name="T9" fmla="*/ 2147483646 h 618"/>
                  <a:gd name="T10" fmla="*/ 1066371245 w 606"/>
                  <a:gd name="T11" fmla="*/ 2147483646 h 618"/>
                  <a:gd name="T12" fmla="*/ 1066371245 w 606"/>
                  <a:gd name="T13" fmla="*/ 2147483646 h 618"/>
                  <a:gd name="T14" fmla="*/ 1066371245 w 606"/>
                  <a:gd name="T15" fmla="*/ 2147483646 h 618"/>
                  <a:gd name="T16" fmla="*/ 1066371245 w 606"/>
                  <a:gd name="T17" fmla="*/ 2147483646 h 618"/>
                  <a:gd name="T18" fmla="*/ 1066371245 w 606"/>
                  <a:gd name="T19" fmla="*/ 2147483646 h 618"/>
                  <a:gd name="T20" fmla="*/ 1066371245 w 606"/>
                  <a:gd name="T21" fmla="*/ 2147483646 h 618"/>
                  <a:gd name="T22" fmla="*/ 1066371245 w 606"/>
                  <a:gd name="T23" fmla="*/ 2147483646 h 618"/>
                  <a:gd name="T24" fmla="*/ 1066371245 w 606"/>
                  <a:gd name="T25" fmla="*/ 2147483646 h 618"/>
                  <a:gd name="T26" fmla="*/ 1066371245 w 606"/>
                  <a:gd name="T27" fmla="*/ 2147483646 h 618"/>
                  <a:gd name="T28" fmla="*/ 1066371245 w 606"/>
                  <a:gd name="T29" fmla="*/ 2147483646 h 618"/>
                  <a:gd name="T30" fmla="*/ 1066371245 w 606"/>
                  <a:gd name="T31" fmla="*/ 2147483646 h 618"/>
                  <a:gd name="T32" fmla="*/ 1066371245 w 606"/>
                  <a:gd name="T33" fmla="*/ 2147483646 h 618"/>
                  <a:gd name="T34" fmla="*/ 1066371245 w 606"/>
                  <a:gd name="T35" fmla="*/ 2147483646 h 618"/>
                  <a:gd name="T36" fmla="*/ 1066371245 w 606"/>
                  <a:gd name="T37" fmla="*/ 2147483646 h 618"/>
                  <a:gd name="T38" fmla="*/ 1066371245 w 606"/>
                  <a:gd name="T39" fmla="*/ 2147483646 h 618"/>
                  <a:gd name="T40" fmla="*/ 1066371245 w 606"/>
                  <a:gd name="T41" fmla="*/ 2147483646 h 618"/>
                  <a:gd name="T42" fmla="*/ 1066371245 w 606"/>
                  <a:gd name="T43" fmla="*/ 2147483646 h 618"/>
                  <a:gd name="T44" fmla="*/ 1066371245 w 606"/>
                  <a:gd name="T45" fmla="*/ 2147483646 h 618"/>
                  <a:gd name="T46" fmla="*/ 1066371245 w 606"/>
                  <a:gd name="T47" fmla="*/ 2147483646 h 618"/>
                  <a:gd name="T48" fmla="*/ 1066371245 w 606"/>
                  <a:gd name="T49" fmla="*/ 2147483646 h 618"/>
                  <a:gd name="T50" fmla="*/ 1066371245 w 606"/>
                  <a:gd name="T51" fmla="*/ 2147483646 h 618"/>
                  <a:gd name="T52" fmla="*/ 1066371245 w 606"/>
                  <a:gd name="T53" fmla="*/ 2147483646 h 618"/>
                  <a:gd name="T54" fmla="*/ 1066371245 w 606"/>
                  <a:gd name="T55" fmla="*/ 2147483646 h 618"/>
                  <a:gd name="T56" fmla="*/ 1066371245 w 606"/>
                  <a:gd name="T57" fmla="*/ 2147483646 h 618"/>
                  <a:gd name="T58" fmla="*/ 1066371245 w 606"/>
                  <a:gd name="T59" fmla="*/ 2147483646 h 618"/>
                  <a:gd name="T60" fmla="*/ 1066371245 w 606"/>
                  <a:gd name="T61" fmla="*/ 2147483646 h 618"/>
                  <a:gd name="T62" fmla="*/ 1066371245 w 606"/>
                  <a:gd name="T63" fmla="*/ 2147483646 h 618"/>
                  <a:gd name="T64" fmla="*/ 1066371245 w 606"/>
                  <a:gd name="T65" fmla="*/ 2147483646 h 618"/>
                  <a:gd name="T66" fmla="*/ 1066371245 w 606"/>
                  <a:gd name="T67" fmla="*/ 2147483646 h 618"/>
                  <a:gd name="T68" fmla="*/ 1066371245 w 606"/>
                  <a:gd name="T69" fmla="*/ 2147483646 h 61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06"/>
                  <a:gd name="T106" fmla="*/ 0 h 618"/>
                  <a:gd name="T107" fmla="*/ 606 w 606"/>
                  <a:gd name="T108" fmla="*/ 618 h 61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06" h="618">
                    <a:moveTo>
                      <a:pt x="0" y="196"/>
                    </a:moveTo>
                    <a:lnTo>
                      <a:pt x="0" y="196"/>
                    </a:lnTo>
                    <a:lnTo>
                      <a:pt x="14" y="225"/>
                    </a:lnTo>
                    <a:lnTo>
                      <a:pt x="35" y="234"/>
                    </a:lnTo>
                    <a:lnTo>
                      <a:pt x="52" y="223"/>
                    </a:lnTo>
                    <a:lnTo>
                      <a:pt x="52" y="248"/>
                    </a:lnTo>
                    <a:lnTo>
                      <a:pt x="66" y="248"/>
                    </a:lnTo>
                    <a:lnTo>
                      <a:pt x="85" y="249"/>
                    </a:lnTo>
                    <a:lnTo>
                      <a:pt x="132" y="227"/>
                    </a:lnTo>
                    <a:lnTo>
                      <a:pt x="134" y="262"/>
                    </a:lnTo>
                    <a:lnTo>
                      <a:pt x="203" y="291"/>
                    </a:lnTo>
                    <a:lnTo>
                      <a:pt x="215" y="332"/>
                    </a:lnTo>
                    <a:lnTo>
                      <a:pt x="241" y="334"/>
                    </a:lnTo>
                    <a:lnTo>
                      <a:pt x="250" y="361"/>
                    </a:lnTo>
                    <a:lnTo>
                      <a:pt x="245" y="393"/>
                    </a:lnTo>
                    <a:lnTo>
                      <a:pt x="249" y="424"/>
                    </a:lnTo>
                    <a:lnTo>
                      <a:pt x="280" y="429"/>
                    </a:lnTo>
                    <a:lnTo>
                      <a:pt x="285" y="451"/>
                    </a:lnTo>
                    <a:lnTo>
                      <a:pt x="301" y="455"/>
                    </a:lnTo>
                    <a:lnTo>
                      <a:pt x="298" y="482"/>
                    </a:lnTo>
                    <a:lnTo>
                      <a:pt x="310" y="483"/>
                    </a:lnTo>
                    <a:lnTo>
                      <a:pt x="313" y="506"/>
                    </a:lnTo>
                    <a:lnTo>
                      <a:pt x="253" y="558"/>
                    </a:lnTo>
                    <a:lnTo>
                      <a:pt x="264" y="556"/>
                    </a:lnTo>
                    <a:lnTo>
                      <a:pt x="310" y="588"/>
                    </a:lnTo>
                    <a:lnTo>
                      <a:pt x="320" y="601"/>
                    </a:lnTo>
                    <a:lnTo>
                      <a:pt x="317" y="618"/>
                    </a:lnTo>
                    <a:lnTo>
                      <a:pt x="391" y="525"/>
                    </a:lnTo>
                    <a:lnTo>
                      <a:pt x="395" y="479"/>
                    </a:lnTo>
                    <a:lnTo>
                      <a:pt x="454" y="436"/>
                    </a:lnTo>
                    <a:lnTo>
                      <a:pt x="492" y="436"/>
                    </a:lnTo>
                    <a:lnTo>
                      <a:pt x="506" y="423"/>
                    </a:lnTo>
                    <a:lnTo>
                      <a:pt x="537" y="353"/>
                    </a:lnTo>
                    <a:lnTo>
                      <a:pt x="541" y="284"/>
                    </a:lnTo>
                    <a:lnTo>
                      <a:pt x="599" y="218"/>
                    </a:lnTo>
                    <a:lnTo>
                      <a:pt x="606" y="190"/>
                    </a:lnTo>
                    <a:lnTo>
                      <a:pt x="595" y="160"/>
                    </a:lnTo>
                    <a:lnTo>
                      <a:pt x="571" y="157"/>
                    </a:lnTo>
                    <a:lnTo>
                      <a:pt x="532" y="126"/>
                    </a:lnTo>
                    <a:lnTo>
                      <a:pt x="458" y="121"/>
                    </a:lnTo>
                    <a:lnTo>
                      <a:pt x="450" y="103"/>
                    </a:lnTo>
                    <a:lnTo>
                      <a:pt x="415" y="90"/>
                    </a:lnTo>
                    <a:lnTo>
                      <a:pt x="401" y="90"/>
                    </a:lnTo>
                    <a:lnTo>
                      <a:pt x="381" y="117"/>
                    </a:lnTo>
                    <a:lnTo>
                      <a:pt x="381" y="107"/>
                    </a:lnTo>
                    <a:lnTo>
                      <a:pt x="349" y="112"/>
                    </a:lnTo>
                    <a:lnTo>
                      <a:pt x="362" y="106"/>
                    </a:lnTo>
                    <a:lnTo>
                      <a:pt x="349" y="86"/>
                    </a:lnTo>
                    <a:lnTo>
                      <a:pt x="372" y="56"/>
                    </a:lnTo>
                    <a:lnTo>
                      <a:pt x="347" y="17"/>
                    </a:lnTo>
                    <a:lnTo>
                      <a:pt x="325" y="48"/>
                    </a:lnTo>
                    <a:lnTo>
                      <a:pt x="302" y="46"/>
                    </a:lnTo>
                    <a:lnTo>
                      <a:pt x="269" y="50"/>
                    </a:lnTo>
                    <a:lnTo>
                      <a:pt x="226" y="56"/>
                    </a:lnTo>
                    <a:lnTo>
                      <a:pt x="217" y="41"/>
                    </a:lnTo>
                    <a:lnTo>
                      <a:pt x="221" y="10"/>
                    </a:lnTo>
                    <a:lnTo>
                      <a:pt x="206" y="0"/>
                    </a:lnTo>
                    <a:lnTo>
                      <a:pt x="168" y="19"/>
                    </a:lnTo>
                    <a:lnTo>
                      <a:pt x="141" y="13"/>
                    </a:lnTo>
                    <a:lnTo>
                      <a:pt x="150" y="42"/>
                    </a:lnTo>
                    <a:lnTo>
                      <a:pt x="164" y="46"/>
                    </a:lnTo>
                    <a:lnTo>
                      <a:pt x="127" y="67"/>
                    </a:lnTo>
                    <a:lnTo>
                      <a:pt x="108" y="60"/>
                    </a:lnTo>
                    <a:lnTo>
                      <a:pt x="100" y="48"/>
                    </a:lnTo>
                    <a:lnTo>
                      <a:pt x="63" y="55"/>
                    </a:lnTo>
                    <a:lnTo>
                      <a:pt x="74" y="71"/>
                    </a:lnTo>
                    <a:lnTo>
                      <a:pt x="61" y="71"/>
                    </a:lnTo>
                    <a:lnTo>
                      <a:pt x="68" y="99"/>
                    </a:lnTo>
                    <a:lnTo>
                      <a:pt x="62" y="144"/>
                    </a:lnTo>
                    <a:lnTo>
                      <a:pt x="22" y="159"/>
                    </a:lnTo>
                    <a:lnTo>
                      <a:pt x="0" y="196"/>
                    </a:lnTo>
                    <a:close/>
                  </a:path>
                </a:pathLst>
              </a:custGeom>
              <a:solidFill>
                <a:srgbClr val="DDDDDD"/>
              </a:solidFill>
              <a:ln w="3175">
                <a:solidFill>
                  <a:schemeClr val="bg1"/>
                </a:solidFill>
                <a:round/>
                <a:headEnd/>
                <a:tailEnd/>
              </a:ln>
            </p:spPr>
            <p:txBody>
              <a:bodyPr/>
              <a:lstStyle/>
              <a:p>
                <a:endParaRPr lang="en-GB"/>
              </a:p>
            </p:txBody>
          </p:sp>
        </p:grpSp>
        <p:pic>
          <p:nvPicPr>
            <p:cNvPr id="61449" name="Picture 7" descr="Europ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00725" y="1730003"/>
              <a:ext cx="1990725" cy="1700212"/>
            </a:xfrm>
            <a:prstGeom prst="rect">
              <a:avLst/>
            </a:prstGeom>
            <a:noFill/>
            <a:ln w="19050">
              <a:solidFill>
                <a:srgbClr val="8FC8D5"/>
              </a:solidFill>
              <a:miter lim="800000"/>
              <a:headEnd/>
              <a:tailEnd/>
            </a:ln>
            <a:extLst>
              <a:ext uri="{909E8E84-426E-40DD-AFC4-6F175D3DCCD1}">
                <a14:hiddenFill xmlns:a14="http://schemas.microsoft.com/office/drawing/2010/main">
                  <a:solidFill>
                    <a:srgbClr val="FFFFFF"/>
                  </a:solidFill>
                </a14:hiddenFill>
              </a:ext>
            </a:extLst>
          </p:spPr>
        </p:pic>
        <p:sp>
          <p:nvSpPr>
            <p:cNvPr id="61450" name="Rectangle 261"/>
            <p:cNvSpPr>
              <a:spLocks noChangeAspect="1" noChangeArrowheads="1"/>
            </p:cNvSpPr>
            <p:nvPr/>
          </p:nvSpPr>
          <p:spPr bwMode="auto">
            <a:xfrm>
              <a:off x="609600" y="5171704"/>
              <a:ext cx="1644681"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eaLnBrk="1" hangingPunct="1">
                <a:lnSpc>
                  <a:spcPct val="100000"/>
                </a:lnSpc>
                <a:spcBef>
                  <a:spcPct val="0"/>
                </a:spcBef>
                <a:spcAft>
                  <a:spcPct val="0"/>
                </a:spcAft>
                <a:buClrTx/>
                <a:buFontTx/>
                <a:buNone/>
              </a:pPr>
              <a:r>
                <a:rPr lang="en-US" altLang="nl-NL" sz="1200">
                  <a:solidFill>
                    <a:srgbClr val="000000"/>
                  </a:solidFill>
                </a:rPr>
                <a:t>Steel making operations</a:t>
              </a:r>
              <a:endParaRPr lang="de-DE" altLang="nl-NL" sz="1200">
                <a:solidFill>
                  <a:srgbClr val="000000"/>
                </a:solidFill>
              </a:endParaRPr>
            </a:p>
          </p:txBody>
        </p:sp>
        <p:sp>
          <p:nvSpPr>
            <p:cNvPr id="61451" name="Rectangle 262"/>
            <p:cNvSpPr>
              <a:spLocks noChangeAspect="1" noChangeArrowheads="1"/>
            </p:cNvSpPr>
            <p:nvPr/>
          </p:nvSpPr>
          <p:spPr bwMode="auto">
            <a:xfrm>
              <a:off x="609600" y="5428879"/>
              <a:ext cx="13224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eaLnBrk="1" hangingPunct="1">
                <a:lnSpc>
                  <a:spcPct val="100000"/>
                </a:lnSpc>
                <a:spcBef>
                  <a:spcPct val="0"/>
                </a:spcBef>
                <a:spcAft>
                  <a:spcPct val="0"/>
                </a:spcAft>
                <a:buClrTx/>
                <a:buFontTx/>
                <a:buNone/>
              </a:pPr>
              <a:r>
                <a:rPr lang="en-US" altLang="nl-NL" sz="1200">
                  <a:solidFill>
                    <a:srgbClr val="FFA100"/>
                  </a:solidFill>
                </a:rPr>
                <a:t>Distribution and</a:t>
              </a:r>
              <a:br>
                <a:rPr lang="en-US" altLang="nl-NL" sz="1200">
                  <a:solidFill>
                    <a:srgbClr val="FFA100"/>
                  </a:solidFill>
                </a:rPr>
              </a:br>
              <a:r>
                <a:rPr lang="en-US" altLang="nl-NL" sz="1200">
                  <a:solidFill>
                    <a:srgbClr val="FFA100"/>
                  </a:solidFill>
                </a:rPr>
                <a:t>downstream assets</a:t>
              </a:r>
              <a:endParaRPr lang="de-DE" altLang="nl-NL" sz="1200">
                <a:solidFill>
                  <a:srgbClr val="FFA100"/>
                </a:solidFill>
              </a:endParaRPr>
            </a:p>
          </p:txBody>
        </p:sp>
        <p:sp>
          <p:nvSpPr>
            <p:cNvPr id="61452" name="Oval 264"/>
            <p:cNvSpPr>
              <a:spLocks noChangeAspect="1" noChangeArrowheads="1"/>
            </p:cNvSpPr>
            <p:nvPr/>
          </p:nvSpPr>
          <p:spPr bwMode="auto">
            <a:xfrm>
              <a:off x="400050" y="5195516"/>
              <a:ext cx="130175" cy="130175"/>
            </a:xfrm>
            <a:prstGeom prst="rect">
              <a:avLst/>
            </a:prstGeom>
            <a:solidFill>
              <a:srgbClr val="5A245A"/>
            </a:solidFill>
            <a:ln w="19050">
              <a:solidFill>
                <a:srgbClr val="DDDDDD"/>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53" name="Oval 265"/>
            <p:cNvSpPr>
              <a:spLocks noChangeAspect="1" noChangeArrowheads="1"/>
            </p:cNvSpPr>
            <p:nvPr/>
          </p:nvSpPr>
          <p:spPr bwMode="auto">
            <a:xfrm>
              <a:off x="400050" y="5466979"/>
              <a:ext cx="130175" cy="130175"/>
            </a:xfrm>
            <a:prstGeom prst="rect">
              <a:avLst/>
            </a:prstGeom>
            <a:solidFill>
              <a:srgbClr val="FFA100"/>
            </a:solidFill>
            <a:ln w="19050">
              <a:solidFill>
                <a:srgbClr val="DDDDDD"/>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597" name="Oval 267"/>
            <p:cNvSpPr>
              <a:spLocks noChangeAspect="1" noChangeArrowheads="1"/>
            </p:cNvSpPr>
            <p:nvPr/>
          </p:nvSpPr>
          <p:spPr bwMode="auto">
            <a:xfrm>
              <a:off x="2228291" y="3511178"/>
              <a:ext cx="98554"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55" name="Rectangle 268"/>
            <p:cNvSpPr>
              <a:spLocks noChangeAspect="1" noChangeArrowheads="1"/>
            </p:cNvSpPr>
            <p:nvPr/>
          </p:nvSpPr>
          <p:spPr bwMode="auto">
            <a:xfrm>
              <a:off x="833634" y="3431803"/>
              <a:ext cx="1134670"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North America</a:t>
              </a:r>
              <a:endParaRPr lang="de-DE" altLang="nl-NL" sz="1400">
                <a:solidFill>
                  <a:srgbClr val="3D7EDB"/>
                </a:solidFill>
              </a:endParaRPr>
            </a:p>
          </p:txBody>
        </p:sp>
        <p:sp>
          <p:nvSpPr>
            <p:cNvPr id="61456" name="Oval 269"/>
            <p:cNvSpPr>
              <a:spLocks noChangeAspect="1" noChangeArrowheads="1"/>
            </p:cNvSpPr>
            <p:nvPr/>
          </p:nvSpPr>
          <p:spPr bwMode="auto">
            <a:xfrm>
              <a:off x="2393950" y="3576265"/>
              <a:ext cx="128588"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57" name="Rectangle 270"/>
            <p:cNvSpPr>
              <a:spLocks noChangeAspect="1" noChangeArrowheads="1"/>
            </p:cNvSpPr>
            <p:nvPr/>
          </p:nvSpPr>
          <p:spPr bwMode="auto">
            <a:xfrm>
              <a:off x="2624136" y="2917453"/>
              <a:ext cx="663579"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GB" altLang="nl-NL" sz="1400">
                  <a:solidFill>
                    <a:srgbClr val="3D7EDB"/>
                  </a:solidFill>
                </a:rPr>
                <a:t>Western</a:t>
              </a:r>
            </a:p>
            <a:p>
              <a:pPr algn="ctr" eaLnBrk="1" hangingPunct="1">
                <a:lnSpc>
                  <a:spcPct val="90000"/>
                </a:lnSpc>
                <a:spcBef>
                  <a:spcPct val="0"/>
                </a:spcBef>
                <a:spcAft>
                  <a:spcPct val="0"/>
                </a:spcAft>
                <a:buClrTx/>
                <a:buFontTx/>
                <a:buNone/>
              </a:pPr>
              <a:r>
                <a:rPr lang="en-GB" altLang="nl-NL" sz="1400">
                  <a:solidFill>
                    <a:srgbClr val="3D7EDB"/>
                  </a:solidFill>
                </a:rPr>
                <a:t>Europe</a:t>
              </a:r>
              <a:endParaRPr lang="de-DE" altLang="nl-NL" sz="1400">
                <a:solidFill>
                  <a:srgbClr val="3D7EDB"/>
                </a:solidFill>
              </a:endParaRPr>
            </a:p>
          </p:txBody>
        </p:sp>
        <p:sp>
          <p:nvSpPr>
            <p:cNvPr id="61458" name="Rectangle 274"/>
            <p:cNvSpPr>
              <a:spLocks noChangeAspect="1" noChangeArrowheads="1"/>
            </p:cNvSpPr>
            <p:nvPr/>
          </p:nvSpPr>
          <p:spPr bwMode="auto">
            <a:xfrm>
              <a:off x="4219617" y="2365003"/>
              <a:ext cx="976229"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Scandinavia</a:t>
              </a:r>
              <a:endParaRPr lang="de-DE" altLang="nl-NL" sz="1400">
                <a:solidFill>
                  <a:srgbClr val="3D7EDB"/>
                </a:solidFill>
              </a:endParaRPr>
            </a:p>
          </p:txBody>
        </p:sp>
        <p:sp>
          <p:nvSpPr>
            <p:cNvPr id="602" name="Oval 275"/>
            <p:cNvSpPr>
              <a:spLocks noChangeAspect="1" noChangeArrowheads="1"/>
            </p:cNvSpPr>
            <p:nvPr/>
          </p:nvSpPr>
          <p:spPr bwMode="auto">
            <a:xfrm>
              <a:off x="4984532" y="2952378"/>
              <a:ext cx="96911" cy="98425"/>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60" name="Rectangle 276"/>
            <p:cNvSpPr>
              <a:spLocks noChangeAspect="1" noChangeArrowheads="1"/>
            </p:cNvSpPr>
            <p:nvPr/>
          </p:nvSpPr>
          <p:spPr bwMode="auto">
            <a:xfrm>
              <a:off x="5126970" y="2920628"/>
              <a:ext cx="299762"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CIS</a:t>
              </a:r>
              <a:endParaRPr lang="de-DE" altLang="nl-NL" sz="1400">
                <a:solidFill>
                  <a:srgbClr val="3D7EDB"/>
                </a:solidFill>
              </a:endParaRPr>
            </a:p>
          </p:txBody>
        </p:sp>
        <p:sp>
          <p:nvSpPr>
            <p:cNvPr id="61461" name="Rectangle 279"/>
            <p:cNvSpPr>
              <a:spLocks noChangeAspect="1" noChangeArrowheads="1"/>
            </p:cNvSpPr>
            <p:nvPr/>
          </p:nvSpPr>
          <p:spPr bwMode="auto">
            <a:xfrm>
              <a:off x="3240086" y="4003304"/>
              <a:ext cx="663579"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Western</a:t>
              </a:r>
            </a:p>
            <a:p>
              <a:pPr algn="ctr" eaLnBrk="1" hangingPunct="1">
                <a:lnSpc>
                  <a:spcPct val="90000"/>
                </a:lnSpc>
                <a:spcBef>
                  <a:spcPct val="0"/>
                </a:spcBef>
                <a:spcAft>
                  <a:spcPct val="0"/>
                </a:spcAft>
                <a:buClrTx/>
                <a:buFontTx/>
                <a:buNone/>
              </a:pPr>
              <a:r>
                <a:rPr lang="en-US" altLang="nl-NL" sz="1400">
                  <a:solidFill>
                    <a:srgbClr val="3D7EDB"/>
                  </a:solidFill>
                </a:rPr>
                <a:t>Africa</a:t>
              </a:r>
              <a:endParaRPr lang="de-DE" altLang="nl-NL" sz="1400">
                <a:solidFill>
                  <a:srgbClr val="3D7EDB"/>
                </a:solidFill>
              </a:endParaRPr>
            </a:p>
          </p:txBody>
        </p:sp>
        <p:sp>
          <p:nvSpPr>
            <p:cNvPr id="605" name="Oval 280"/>
            <p:cNvSpPr>
              <a:spLocks noChangeAspect="1" noChangeArrowheads="1"/>
            </p:cNvSpPr>
            <p:nvPr/>
          </p:nvSpPr>
          <p:spPr bwMode="auto">
            <a:xfrm>
              <a:off x="4329144" y="439700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63" name="Rectangle 283"/>
            <p:cNvSpPr>
              <a:spLocks noChangeAspect="1" noChangeArrowheads="1"/>
            </p:cNvSpPr>
            <p:nvPr/>
          </p:nvSpPr>
          <p:spPr bwMode="auto">
            <a:xfrm>
              <a:off x="4244975" y="5616204"/>
              <a:ext cx="968375"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de-DE" altLang="nl-NL" sz="1400">
                  <a:solidFill>
                    <a:srgbClr val="3D7EDB"/>
                  </a:solidFill>
                </a:rPr>
                <a:t> South Africa</a:t>
              </a:r>
            </a:p>
          </p:txBody>
        </p:sp>
        <p:sp>
          <p:nvSpPr>
            <p:cNvPr id="607" name="Oval 284"/>
            <p:cNvSpPr>
              <a:spLocks noChangeAspect="1" noChangeArrowheads="1"/>
            </p:cNvSpPr>
            <p:nvPr/>
          </p:nvSpPr>
          <p:spPr bwMode="auto">
            <a:xfrm>
              <a:off x="3182627" y="5119316"/>
              <a:ext cx="96912"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65" name="Rectangle 285"/>
            <p:cNvSpPr>
              <a:spLocks noChangeAspect="1" noChangeArrowheads="1"/>
            </p:cNvSpPr>
            <p:nvPr/>
          </p:nvSpPr>
          <p:spPr bwMode="auto">
            <a:xfrm>
              <a:off x="3146423" y="5430466"/>
              <a:ext cx="657231"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Latin </a:t>
              </a:r>
            </a:p>
            <a:p>
              <a:pPr algn="ctr" eaLnBrk="1" hangingPunct="1">
                <a:lnSpc>
                  <a:spcPct val="90000"/>
                </a:lnSpc>
                <a:spcBef>
                  <a:spcPct val="0"/>
                </a:spcBef>
                <a:spcAft>
                  <a:spcPct val="0"/>
                </a:spcAft>
                <a:buClrTx/>
                <a:buFontTx/>
                <a:buNone/>
              </a:pPr>
              <a:r>
                <a:rPr lang="en-US" altLang="nl-NL" sz="1400">
                  <a:solidFill>
                    <a:srgbClr val="3D7EDB"/>
                  </a:solidFill>
                </a:rPr>
                <a:t>America</a:t>
              </a:r>
              <a:endParaRPr lang="de-DE" altLang="nl-NL" sz="1400">
                <a:solidFill>
                  <a:srgbClr val="3D7EDB"/>
                </a:solidFill>
              </a:endParaRPr>
            </a:p>
          </p:txBody>
        </p:sp>
        <p:sp>
          <p:nvSpPr>
            <p:cNvPr id="609" name="Oval 286"/>
            <p:cNvSpPr>
              <a:spLocks noChangeAspect="1" noChangeArrowheads="1"/>
            </p:cNvSpPr>
            <p:nvPr/>
          </p:nvSpPr>
          <p:spPr bwMode="auto">
            <a:xfrm>
              <a:off x="6625463" y="3642941"/>
              <a:ext cx="96912"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0" name="Oval 287"/>
            <p:cNvSpPr>
              <a:spLocks noChangeAspect="1" noChangeArrowheads="1"/>
            </p:cNvSpPr>
            <p:nvPr/>
          </p:nvSpPr>
          <p:spPr bwMode="auto">
            <a:xfrm>
              <a:off x="4654374" y="5422528"/>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68" name="Rectangle 293"/>
            <p:cNvSpPr>
              <a:spLocks noChangeAspect="1" noChangeArrowheads="1"/>
            </p:cNvSpPr>
            <p:nvPr/>
          </p:nvSpPr>
          <p:spPr bwMode="auto">
            <a:xfrm>
              <a:off x="6044525" y="3666753"/>
              <a:ext cx="468077"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China</a:t>
              </a:r>
              <a:endParaRPr lang="de-DE" altLang="nl-NL" sz="1400">
                <a:solidFill>
                  <a:srgbClr val="3D7EDB"/>
                </a:solidFill>
              </a:endParaRPr>
            </a:p>
          </p:txBody>
        </p:sp>
        <p:sp>
          <p:nvSpPr>
            <p:cNvPr id="615" name="Oval 294"/>
            <p:cNvSpPr>
              <a:spLocks noChangeAspect="1" noChangeArrowheads="1"/>
            </p:cNvSpPr>
            <p:nvPr/>
          </p:nvSpPr>
          <p:spPr bwMode="auto">
            <a:xfrm>
              <a:off x="7177368" y="3674691"/>
              <a:ext cx="96912"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70" name="Rectangle 295"/>
            <p:cNvSpPr>
              <a:spLocks noChangeAspect="1" noChangeArrowheads="1"/>
            </p:cNvSpPr>
            <p:nvPr/>
          </p:nvSpPr>
          <p:spPr bwMode="auto">
            <a:xfrm>
              <a:off x="7337450" y="3771528"/>
              <a:ext cx="487313"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Japan</a:t>
              </a:r>
              <a:endParaRPr lang="de-DE" altLang="nl-NL" sz="1400">
                <a:solidFill>
                  <a:srgbClr val="3D7EDB"/>
                </a:solidFill>
              </a:endParaRPr>
            </a:p>
          </p:txBody>
        </p:sp>
        <p:sp>
          <p:nvSpPr>
            <p:cNvPr id="61471" name="Oval 298"/>
            <p:cNvSpPr>
              <a:spLocks noChangeAspect="1" noChangeArrowheads="1"/>
            </p:cNvSpPr>
            <p:nvPr/>
          </p:nvSpPr>
          <p:spPr bwMode="auto">
            <a:xfrm>
              <a:off x="6910388" y="5092329"/>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2" name="Oval 299"/>
            <p:cNvSpPr>
              <a:spLocks noChangeAspect="1" noChangeArrowheads="1"/>
            </p:cNvSpPr>
            <p:nvPr/>
          </p:nvSpPr>
          <p:spPr bwMode="auto">
            <a:xfrm>
              <a:off x="6718300" y="5259016"/>
              <a:ext cx="128588"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3" name="Oval 300"/>
            <p:cNvSpPr>
              <a:spLocks noChangeAspect="1" noChangeArrowheads="1"/>
            </p:cNvSpPr>
            <p:nvPr/>
          </p:nvSpPr>
          <p:spPr bwMode="auto">
            <a:xfrm>
              <a:off x="7337425" y="5486029"/>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4" name="Oval 301"/>
            <p:cNvSpPr>
              <a:spLocks noChangeAspect="1" noChangeArrowheads="1"/>
            </p:cNvSpPr>
            <p:nvPr/>
          </p:nvSpPr>
          <p:spPr bwMode="auto">
            <a:xfrm>
              <a:off x="6627813" y="4646241"/>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5" name="Oval 302"/>
            <p:cNvSpPr>
              <a:spLocks noChangeAspect="1" noChangeArrowheads="1"/>
            </p:cNvSpPr>
            <p:nvPr/>
          </p:nvSpPr>
          <p:spPr bwMode="auto">
            <a:xfrm>
              <a:off x="6332538" y="4612904"/>
              <a:ext cx="161925" cy="161925"/>
            </a:xfrm>
            <a:prstGeom prst="rect">
              <a:avLst/>
            </a:prstGeom>
            <a:solidFill>
              <a:srgbClr val="5A245A"/>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6" name="Oval 303"/>
            <p:cNvSpPr>
              <a:spLocks noChangeAspect="1" noChangeArrowheads="1"/>
            </p:cNvSpPr>
            <p:nvPr/>
          </p:nvSpPr>
          <p:spPr bwMode="auto">
            <a:xfrm>
              <a:off x="5905500" y="3969965"/>
              <a:ext cx="161925" cy="160338"/>
            </a:xfrm>
            <a:prstGeom prst="rect">
              <a:avLst/>
            </a:prstGeom>
            <a:solidFill>
              <a:srgbClr val="5A245A"/>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7" name="Oval 304"/>
            <p:cNvSpPr>
              <a:spLocks noChangeAspect="1" noChangeArrowheads="1"/>
            </p:cNvSpPr>
            <p:nvPr/>
          </p:nvSpPr>
          <p:spPr bwMode="auto">
            <a:xfrm>
              <a:off x="6332538" y="4235079"/>
              <a:ext cx="161925" cy="161925"/>
            </a:xfrm>
            <a:prstGeom prst="rect">
              <a:avLst/>
            </a:prstGeom>
            <a:solidFill>
              <a:srgbClr val="5A245A"/>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8" name="Oval 305"/>
            <p:cNvSpPr>
              <a:spLocks noChangeAspect="1" noChangeArrowheads="1"/>
            </p:cNvSpPr>
            <p:nvPr/>
          </p:nvSpPr>
          <p:spPr bwMode="auto">
            <a:xfrm>
              <a:off x="6400800" y="4158879"/>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79" name="Rectangle 307"/>
            <p:cNvSpPr>
              <a:spLocks noChangeAspect="1" noChangeArrowheads="1"/>
            </p:cNvSpPr>
            <p:nvPr/>
          </p:nvSpPr>
          <p:spPr bwMode="auto">
            <a:xfrm>
              <a:off x="5540880" y="4222379"/>
              <a:ext cx="387927"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India</a:t>
              </a:r>
              <a:endParaRPr lang="de-DE" altLang="nl-NL" sz="1400">
                <a:solidFill>
                  <a:srgbClr val="3D7EDB"/>
                </a:solidFill>
              </a:endParaRPr>
            </a:p>
          </p:txBody>
        </p:sp>
        <p:sp>
          <p:nvSpPr>
            <p:cNvPr id="626" name="Oval 308"/>
            <p:cNvSpPr>
              <a:spLocks noChangeAspect="1" noChangeArrowheads="1"/>
            </p:cNvSpPr>
            <p:nvPr/>
          </p:nvSpPr>
          <p:spPr bwMode="auto">
            <a:xfrm>
              <a:off x="5807461" y="4135066"/>
              <a:ext cx="96912"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27" name="Oval 311"/>
            <p:cNvSpPr>
              <a:spLocks noChangeAspect="1" noChangeArrowheads="1"/>
            </p:cNvSpPr>
            <p:nvPr/>
          </p:nvSpPr>
          <p:spPr bwMode="auto">
            <a:xfrm>
              <a:off x="4815346" y="390170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28" name="Oval 312"/>
            <p:cNvSpPr>
              <a:spLocks noChangeAspect="1" noChangeArrowheads="1"/>
            </p:cNvSpPr>
            <p:nvPr/>
          </p:nvSpPr>
          <p:spPr bwMode="auto">
            <a:xfrm>
              <a:off x="5138934" y="3989016"/>
              <a:ext cx="96911"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83" name="Oval 286"/>
            <p:cNvSpPr>
              <a:spLocks noChangeAspect="1" noChangeArrowheads="1"/>
            </p:cNvSpPr>
            <p:nvPr/>
          </p:nvSpPr>
          <p:spPr bwMode="auto">
            <a:xfrm>
              <a:off x="6692900" y="3938215"/>
              <a:ext cx="128588"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30" name="Oval 286"/>
            <p:cNvSpPr>
              <a:spLocks noChangeAspect="1" noChangeArrowheads="1"/>
            </p:cNvSpPr>
            <p:nvPr/>
          </p:nvSpPr>
          <p:spPr bwMode="auto">
            <a:xfrm>
              <a:off x="6592612" y="4036641"/>
              <a:ext cx="96912"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85" name="Rectangle 295"/>
            <p:cNvSpPr>
              <a:spLocks noChangeAspect="1" noChangeArrowheads="1"/>
            </p:cNvSpPr>
            <p:nvPr/>
          </p:nvSpPr>
          <p:spPr bwMode="auto">
            <a:xfrm>
              <a:off x="6636973" y="4084266"/>
              <a:ext cx="896078"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Hong Kong</a:t>
              </a:r>
              <a:endParaRPr lang="de-DE" altLang="nl-NL" sz="1400">
                <a:solidFill>
                  <a:srgbClr val="3D7EDB"/>
                </a:solidFill>
              </a:endParaRPr>
            </a:p>
          </p:txBody>
        </p:sp>
        <p:sp>
          <p:nvSpPr>
            <p:cNvPr id="632" name="Oval 286"/>
            <p:cNvSpPr>
              <a:spLocks noChangeAspect="1" noChangeArrowheads="1"/>
            </p:cNvSpPr>
            <p:nvPr/>
          </p:nvSpPr>
          <p:spPr bwMode="auto">
            <a:xfrm>
              <a:off x="6919485" y="3641353"/>
              <a:ext cx="96911"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87" name="Oval 286"/>
            <p:cNvSpPr>
              <a:spLocks noChangeAspect="1" noChangeArrowheads="1"/>
            </p:cNvSpPr>
            <p:nvPr/>
          </p:nvSpPr>
          <p:spPr bwMode="auto">
            <a:xfrm>
              <a:off x="6692900" y="3774703"/>
              <a:ext cx="128588"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88" name="Oval 269"/>
            <p:cNvSpPr>
              <a:spLocks noChangeAspect="1" noChangeArrowheads="1"/>
            </p:cNvSpPr>
            <p:nvPr/>
          </p:nvSpPr>
          <p:spPr bwMode="auto">
            <a:xfrm>
              <a:off x="2262188" y="3674690"/>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89" name="Oval 300"/>
            <p:cNvSpPr>
              <a:spLocks noChangeAspect="1" noChangeArrowheads="1"/>
            </p:cNvSpPr>
            <p:nvPr/>
          </p:nvSpPr>
          <p:spPr bwMode="auto">
            <a:xfrm>
              <a:off x="7969250" y="5708279"/>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490" name="Rectangle 306"/>
            <p:cNvSpPr>
              <a:spLocks noChangeAspect="1" noChangeArrowheads="1"/>
            </p:cNvSpPr>
            <p:nvPr/>
          </p:nvSpPr>
          <p:spPr bwMode="auto">
            <a:xfrm>
              <a:off x="7472632" y="5901954"/>
              <a:ext cx="1093249"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New Zealand</a:t>
              </a:r>
              <a:endParaRPr lang="de-DE" altLang="nl-NL" sz="1400">
                <a:solidFill>
                  <a:srgbClr val="3D7EDB"/>
                </a:solidFill>
              </a:endParaRPr>
            </a:p>
          </p:txBody>
        </p:sp>
        <p:sp>
          <p:nvSpPr>
            <p:cNvPr id="637" name="Oval 260"/>
            <p:cNvSpPr>
              <a:spLocks noChangeAspect="1" noChangeArrowheads="1"/>
            </p:cNvSpPr>
            <p:nvPr/>
          </p:nvSpPr>
          <p:spPr bwMode="auto">
            <a:xfrm>
              <a:off x="398463" y="5878141"/>
              <a:ext cx="129763" cy="130175"/>
            </a:xfrm>
            <a:prstGeom prst="rect">
              <a:avLst/>
            </a:prstGeom>
            <a:solidFill>
              <a:schemeClr val="tx2">
                <a:lumMod val="40000"/>
                <a:lumOff val="60000"/>
              </a:schemeClr>
            </a:solidFill>
            <a:ln w="19050">
              <a:solidFill>
                <a:srgbClr val="DDDDDD"/>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92" name="Rectangle 263"/>
            <p:cNvSpPr>
              <a:spLocks noChangeAspect="1" noChangeArrowheads="1"/>
            </p:cNvSpPr>
            <p:nvPr/>
          </p:nvSpPr>
          <p:spPr bwMode="auto">
            <a:xfrm>
              <a:off x="615950" y="5840041"/>
              <a:ext cx="868363"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eaLnBrk="1" hangingPunct="1">
                <a:lnSpc>
                  <a:spcPct val="100000"/>
                </a:lnSpc>
                <a:spcBef>
                  <a:spcPct val="0"/>
                </a:spcBef>
                <a:spcAft>
                  <a:spcPct val="0"/>
                </a:spcAft>
                <a:buClrTx/>
                <a:buFontTx/>
                <a:buNone/>
              </a:pPr>
              <a:r>
                <a:rPr lang="en-US" altLang="en-US" sz="1200">
                  <a:solidFill>
                    <a:srgbClr val="B1CBF1"/>
                  </a:solidFill>
                  <a:ea typeface="ＭＳ Ｐゴシック" panose="020B0600070205080204" pitchFamily="34" charset="-128"/>
                </a:rPr>
                <a:t>Sales </a:t>
              </a:r>
              <a:r>
                <a:rPr lang="en-GB" altLang="en-US" sz="1200">
                  <a:solidFill>
                    <a:srgbClr val="B1CBF1"/>
                  </a:solidFill>
                  <a:ea typeface="ＭＳ Ｐゴシック" panose="020B0600070205080204" pitchFamily="34" charset="-128"/>
                </a:rPr>
                <a:t>offices</a:t>
              </a:r>
              <a:endParaRPr lang="de-DE" altLang="en-US" sz="1200">
                <a:solidFill>
                  <a:srgbClr val="B1CBF1"/>
                </a:solidFill>
                <a:ea typeface="ＭＳ Ｐゴシック" panose="020B0600070205080204" pitchFamily="34" charset="-128"/>
              </a:endParaRPr>
            </a:p>
          </p:txBody>
        </p:sp>
        <p:sp>
          <p:nvSpPr>
            <p:cNvPr id="639" name="Oval 284"/>
            <p:cNvSpPr>
              <a:spLocks noChangeAspect="1" noChangeArrowheads="1"/>
            </p:cNvSpPr>
            <p:nvPr/>
          </p:nvSpPr>
          <p:spPr bwMode="auto">
            <a:xfrm>
              <a:off x="2492745" y="482245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40" name="Oval 284"/>
            <p:cNvSpPr>
              <a:spLocks noChangeAspect="1" noChangeArrowheads="1"/>
            </p:cNvSpPr>
            <p:nvPr/>
          </p:nvSpPr>
          <p:spPr bwMode="auto">
            <a:xfrm>
              <a:off x="2458252" y="4430341"/>
              <a:ext cx="96911"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41" name="Oval 286"/>
            <p:cNvSpPr>
              <a:spLocks noChangeAspect="1" noChangeArrowheads="1"/>
            </p:cNvSpPr>
            <p:nvPr/>
          </p:nvSpPr>
          <p:spPr bwMode="auto">
            <a:xfrm>
              <a:off x="6789721" y="3808041"/>
              <a:ext cx="98554"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96" name="Rectangle 306"/>
            <p:cNvSpPr>
              <a:spLocks noChangeAspect="1" noChangeArrowheads="1"/>
            </p:cNvSpPr>
            <p:nvPr/>
          </p:nvSpPr>
          <p:spPr bwMode="auto">
            <a:xfrm>
              <a:off x="6720145" y="4420816"/>
              <a:ext cx="629723"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SE Asia</a:t>
              </a:r>
              <a:endParaRPr lang="de-DE" altLang="nl-NL" sz="1400">
                <a:solidFill>
                  <a:srgbClr val="3D7EDB"/>
                </a:solidFill>
              </a:endParaRPr>
            </a:p>
          </p:txBody>
        </p:sp>
        <p:sp>
          <p:nvSpPr>
            <p:cNvPr id="61497" name="Oval 305"/>
            <p:cNvSpPr>
              <a:spLocks noChangeAspect="1" noChangeArrowheads="1"/>
            </p:cNvSpPr>
            <p:nvPr/>
          </p:nvSpPr>
          <p:spPr bwMode="auto">
            <a:xfrm>
              <a:off x="6888163" y="4300166"/>
              <a:ext cx="130175" cy="128588"/>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44" name="Oval 312"/>
            <p:cNvSpPr>
              <a:spLocks noChangeAspect="1" noChangeArrowheads="1"/>
            </p:cNvSpPr>
            <p:nvPr/>
          </p:nvSpPr>
          <p:spPr bwMode="auto">
            <a:xfrm>
              <a:off x="5345898" y="4035053"/>
              <a:ext cx="96911"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99" name="Rectangle 261"/>
            <p:cNvSpPr>
              <a:spLocks noChangeAspect="1" noChangeArrowheads="1"/>
            </p:cNvSpPr>
            <p:nvPr/>
          </p:nvSpPr>
          <p:spPr bwMode="auto">
            <a:xfrm>
              <a:off x="606425" y="4917704"/>
              <a:ext cx="30938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r>
                <a:rPr lang="en-US" altLang="nl-NL" sz="1400">
                  <a:solidFill>
                    <a:srgbClr val="3D7EDB"/>
                  </a:solidFill>
                </a:rPr>
                <a:t>Key</a:t>
              </a:r>
              <a:endParaRPr lang="de-DE" altLang="nl-NL" sz="1400">
                <a:solidFill>
                  <a:srgbClr val="3D7EDB"/>
                </a:solidFill>
              </a:endParaRPr>
            </a:p>
          </p:txBody>
        </p:sp>
        <p:sp>
          <p:nvSpPr>
            <p:cNvPr id="647" name="Oval 280"/>
            <p:cNvSpPr>
              <a:spLocks noChangeAspect="1" noChangeArrowheads="1"/>
            </p:cNvSpPr>
            <p:nvPr/>
          </p:nvSpPr>
          <p:spPr bwMode="auto">
            <a:xfrm>
              <a:off x="2123166" y="3533403"/>
              <a:ext cx="96911"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0" name="Oval 280"/>
            <p:cNvSpPr>
              <a:spLocks noChangeAspect="1" noChangeArrowheads="1"/>
            </p:cNvSpPr>
            <p:nvPr/>
          </p:nvSpPr>
          <p:spPr bwMode="auto">
            <a:xfrm>
              <a:off x="6797934" y="2288803"/>
              <a:ext cx="98554"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1" name="Oval 280"/>
            <p:cNvSpPr>
              <a:spLocks noChangeAspect="1" noChangeArrowheads="1"/>
            </p:cNvSpPr>
            <p:nvPr/>
          </p:nvSpPr>
          <p:spPr bwMode="auto">
            <a:xfrm>
              <a:off x="6457921" y="247295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2" name="Oval 280"/>
            <p:cNvSpPr>
              <a:spLocks noChangeAspect="1" noChangeArrowheads="1"/>
            </p:cNvSpPr>
            <p:nvPr/>
          </p:nvSpPr>
          <p:spPr bwMode="auto">
            <a:xfrm>
              <a:off x="6863637" y="2719016"/>
              <a:ext cx="96911"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3" name="Oval 280"/>
            <p:cNvSpPr>
              <a:spLocks noChangeAspect="1" noChangeArrowheads="1"/>
            </p:cNvSpPr>
            <p:nvPr/>
          </p:nvSpPr>
          <p:spPr bwMode="auto">
            <a:xfrm>
              <a:off x="6144189" y="3084141"/>
              <a:ext cx="96911" cy="96837"/>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4" name="Oval 280"/>
            <p:cNvSpPr>
              <a:spLocks noChangeAspect="1" noChangeArrowheads="1"/>
            </p:cNvSpPr>
            <p:nvPr/>
          </p:nvSpPr>
          <p:spPr bwMode="auto">
            <a:xfrm>
              <a:off x="5909301" y="314605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5" name="Oval 280"/>
            <p:cNvSpPr>
              <a:spLocks noChangeAspect="1" noChangeArrowheads="1"/>
            </p:cNvSpPr>
            <p:nvPr/>
          </p:nvSpPr>
          <p:spPr bwMode="auto">
            <a:xfrm>
              <a:off x="7055818" y="2404691"/>
              <a:ext cx="96912" cy="98425"/>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6" name="Oval 280"/>
            <p:cNvSpPr>
              <a:spLocks noChangeAspect="1" noChangeArrowheads="1"/>
            </p:cNvSpPr>
            <p:nvPr/>
          </p:nvSpPr>
          <p:spPr bwMode="auto">
            <a:xfrm>
              <a:off x="7591297" y="2726953"/>
              <a:ext cx="96912"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57" name="Oval 280"/>
            <p:cNvSpPr>
              <a:spLocks noChangeAspect="1" noChangeArrowheads="1"/>
            </p:cNvSpPr>
            <p:nvPr/>
          </p:nvSpPr>
          <p:spPr bwMode="auto">
            <a:xfrm>
              <a:off x="6939196" y="1787153"/>
              <a:ext cx="96911" cy="98425"/>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509" name="Oval 273"/>
            <p:cNvSpPr>
              <a:spLocks noChangeAspect="1" noChangeArrowheads="1"/>
            </p:cNvSpPr>
            <p:nvPr/>
          </p:nvSpPr>
          <p:spPr bwMode="auto">
            <a:xfrm>
              <a:off x="6186488" y="2130053"/>
              <a:ext cx="128587"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10" name="Oval 273"/>
            <p:cNvSpPr>
              <a:spLocks noChangeAspect="1" noChangeArrowheads="1"/>
            </p:cNvSpPr>
            <p:nvPr/>
          </p:nvSpPr>
          <p:spPr bwMode="auto">
            <a:xfrm>
              <a:off x="7097713" y="1764928"/>
              <a:ext cx="128587"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11" name="Oval 273"/>
            <p:cNvSpPr>
              <a:spLocks noChangeAspect="1" noChangeArrowheads="1"/>
            </p:cNvSpPr>
            <p:nvPr/>
          </p:nvSpPr>
          <p:spPr bwMode="auto">
            <a:xfrm>
              <a:off x="6834188" y="2190378"/>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12" name="Oval 272"/>
            <p:cNvSpPr>
              <a:spLocks noChangeAspect="1" noChangeArrowheads="1"/>
            </p:cNvSpPr>
            <p:nvPr/>
          </p:nvSpPr>
          <p:spPr bwMode="auto">
            <a:xfrm>
              <a:off x="6299200" y="2163390"/>
              <a:ext cx="161925" cy="160338"/>
            </a:xfrm>
            <a:prstGeom prst="rect">
              <a:avLst/>
            </a:prstGeom>
            <a:solidFill>
              <a:srgbClr val="5A245A"/>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13" name="Oval 272"/>
            <p:cNvSpPr>
              <a:spLocks noChangeAspect="1" noChangeArrowheads="1"/>
            </p:cNvSpPr>
            <p:nvPr/>
          </p:nvSpPr>
          <p:spPr bwMode="auto">
            <a:xfrm>
              <a:off x="6545725" y="2207378"/>
              <a:ext cx="160337" cy="161925"/>
            </a:xfrm>
            <a:prstGeom prst="rect">
              <a:avLst/>
            </a:prstGeom>
            <a:solidFill>
              <a:srgbClr val="5A245A"/>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cxnSp>
          <p:nvCxnSpPr>
            <p:cNvPr id="61514" name="Straight Arrow Connector 5"/>
            <p:cNvCxnSpPr>
              <a:cxnSpLocks noChangeShapeType="1"/>
            </p:cNvCxnSpPr>
            <p:nvPr/>
          </p:nvCxnSpPr>
          <p:spPr bwMode="auto">
            <a:xfrm flipH="1">
              <a:off x="4867275" y="2172915"/>
              <a:ext cx="927100" cy="808038"/>
            </a:xfrm>
            <a:prstGeom prst="straightConnector1">
              <a:avLst/>
            </a:prstGeom>
            <a:noFill/>
            <a:ln w="19050" algn="ctr">
              <a:solidFill>
                <a:srgbClr val="8FC8D5"/>
              </a:solidFill>
              <a:round/>
              <a:headEnd/>
              <a:tailEnd type="arrow" w="med" len="med"/>
            </a:ln>
            <a:extLst>
              <a:ext uri="{909E8E84-426E-40DD-AFC4-6F175D3DCCD1}">
                <a14:hiddenFill xmlns:a14="http://schemas.microsoft.com/office/drawing/2010/main">
                  <a:noFill/>
                </a14:hiddenFill>
              </a:ext>
            </a:extLst>
          </p:spPr>
        </p:cxnSp>
        <p:sp>
          <p:nvSpPr>
            <p:cNvPr id="61515" name="Rectangle 9"/>
            <p:cNvSpPr>
              <a:spLocks noChangeArrowheads="1"/>
            </p:cNvSpPr>
            <p:nvPr/>
          </p:nvSpPr>
          <p:spPr bwMode="auto">
            <a:xfrm>
              <a:off x="3938588" y="2980953"/>
              <a:ext cx="928687" cy="782637"/>
            </a:xfrm>
            <a:prstGeom prst="rect">
              <a:avLst/>
            </a:prstGeom>
            <a:noFill/>
            <a:ln w="12700" algn="ctr">
              <a:solidFill>
                <a:srgbClr val="8FC8D5"/>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a:solidFill>
                  <a:srgbClr val="000000"/>
                </a:solidFill>
              </a:endParaRPr>
            </a:p>
          </p:txBody>
        </p:sp>
        <p:sp>
          <p:nvSpPr>
            <p:cNvPr id="61516" name="Rectangle 290"/>
            <p:cNvSpPr>
              <a:spLocks noChangeAspect="1" noChangeArrowheads="1"/>
            </p:cNvSpPr>
            <p:nvPr/>
          </p:nvSpPr>
          <p:spPr bwMode="auto">
            <a:xfrm>
              <a:off x="4440135" y="3673103"/>
              <a:ext cx="539956"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Turkey</a:t>
              </a:r>
              <a:endParaRPr lang="de-DE" altLang="nl-NL" sz="1400">
                <a:solidFill>
                  <a:srgbClr val="3D7EDB"/>
                </a:solidFill>
              </a:endParaRPr>
            </a:p>
          </p:txBody>
        </p:sp>
        <p:sp>
          <p:nvSpPr>
            <p:cNvPr id="61517" name="Rectangle 292"/>
            <p:cNvSpPr>
              <a:spLocks noChangeAspect="1" noChangeArrowheads="1"/>
            </p:cNvSpPr>
            <p:nvPr/>
          </p:nvSpPr>
          <p:spPr bwMode="auto">
            <a:xfrm>
              <a:off x="4635297" y="3338140"/>
              <a:ext cx="370294" cy="193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90000"/>
                </a:lnSpc>
                <a:spcBef>
                  <a:spcPct val="0"/>
                </a:spcBef>
                <a:spcAft>
                  <a:spcPct val="0"/>
                </a:spcAft>
                <a:buClrTx/>
                <a:buFontTx/>
                <a:buNone/>
              </a:pPr>
              <a:r>
                <a:rPr lang="en-US" altLang="nl-NL" sz="1400">
                  <a:solidFill>
                    <a:srgbClr val="3D7EDB"/>
                  </a:solidFill>
                </a:rPr>
                <a:t>CEE</a:t>
              </a:r>
              <a:endParaRPr lang="de-DE" altLang="nl-NL" sz="1400">
                <a:solidFill>
                  <a:srgbClr val="3D7EDB"/>
                </a:solidFill>
              </a:endParaRPr>
            </a:p>
          </p:txBody>
        </p:sp>
        <p:sp>
          <p:nvSpPr>
            <p:cNvPr id="646" name="Oval 280"/>
            <p:cNvSpPr>
              <a:spLocks noChangeAspect="1" noChangeArrowheads="1"/>
            </p:cNvSpPr>
            <p:nvPr/>
          </p:nvSpPr>
          <p:spPr bwMode="auto">
            <a:xfrm>
              <a:off x="4908973" y="3612778"/>
              <a:ext cx="96911" cy="96838"/>
            </a:xfrm>
            <a:prstGeom prst="rect">
              <a:avLst/>
            </a:prstGeom>
            <a:solidFill>
              <a:schemeClr val="tx2">
                <a:lumMod val="40000"/>
                <a:lumOff val="60000"/>
              </a:schemeClr>
            </a:solidFill>
            <a:ln w="19050">
              <a:solidFill>
                <a:schemeClr val="bg1"/>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519" name="Oval 291"/>
            <p:cNvSpPr>
              <a:spLocks noChangeAspect="1" noChangeArrowheads="1"/>
            </p:cNvSpPr>
            <p:nvPr/>
          </p:nvSpPr>
          <p:spPr bwMode="auto">
            <a:xfrm>
              <a:off x="4814888" y="3544515"/>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20" name="Oval 273"/>
            <p:cNvSpPr>
              <a:spLocks noChangeAspect="1" noChangeArrowheads="1"/>
            </p:cNvSpPr>
            <p:nvPr/>
          </p:nvSpPr>
          <p:spPr bwMode="auto">
            <a:xfrm>
              <a:off x="6462713" y="2565028"/>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21" name="Oval 273"/>
            <p:cNvSpPr>
              <a:spLocks noChangeAspect="1" noChangeArrowheads="1"/>
            </p:cNvSpPr>
            <p:nvPr/>
          </p:nvSpPr>
          <p:spPr bwMode="auto">
            <a:xfrm>
              <a:off x="6183313" y="2911103"/>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22" name="Oval 273"/>
            <p:cNvSpPr>
              <a:spLocks noChangeAspect="1" noChangeArrowheads="1"/>
            </p:cNvSpPr>
            <p:nvPr/>
          </p:nvSpPr>
          <p:spPr bwMode="auto">
            <a:xfrm>
              <a:off x="6662738" y="2320553"/>
              <a:ext cx="130175"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23" name="Oval 273"/>
            <p:cNvSpPr>
              <a:spLocks noChangeAspect="1" noChangeArrowheads="1"/>
            </p:cNvSpPr>
            <p:nvPr/>
          </p:nvSpPr>
          <p:spPr bwMode="auto">
            <a:xfrm>
              <a:off x="6766934" y="2593299"/>
              <a:ext cx="81422" cy="81422"/>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sp>
          <p:nvSpPr>
            <p:cNvPr id="61524" name="Oval 273"/>
            <p:cNvSpPr>
              <a:spLocks noChangeAspect="1" noChangeArrowheads="1"/>
            </p:cNvSpPr>
            <p:nvPr/>
          </p:nvSpPr>
          <p:spPr bwMode="auto">
            <a:xfrm>
              <a:off x="6990015" y="1895103"/>
              <a:ext cx="128587" cy="130175"/>
            </a:xfrm>
            <a:prstGeom prst="rect">
              <a:avLst/>
            </a:prstGeom>
            <a:solidFill>
              <a:srgbClr val="FFA100"/>
            </a:solidFill>
            <a:ln w="19050">
              <a:solidFill>
                <a:schemeClr val="bg1"/>
              </a:solidFill>
              <a:round/>
              <a:headEnd/>
              <a:tailEnd/>
            </a:ln>
          </p:spPr>
          <p:txBody>
            <a:bodyPr wrap="none" lIns="92075" tIns="46038" rIns="92075" bIns="46038" anchor="ctr"/>
            <a:lstStyle>
              <a:lvl1pPr defTabSz="762000">
                <a:lnSpc>
                  <a:spcPts val="1800"/>
                </a:lnSpc>
                <a:spcBef>
                  <a:spcPts val="600"/>
                </a:spcBef>
                <a:spcAft>
                  <a:spcPts val="600"/>
                </a:spcAft>
                <a:buClr>
                  <a:srgbClr val="FFA100"/>
                </a:buClr>
                <a:buFont typeface="Wingdings" panose="05000000000000000000" pitchFamily="2" charset="2"/>
                <a:defRPr>
                  <a:solidFill>
                    <a:schemeClr val="tx1"/>
                  </a:solidFill>
                  <a:latin typeface="Arial" panose="020B0604020202020204" pitchFamily="34" charset="0"/>
                </a:defRPr>
              </a:lvl1pPr>
              <a:lvl2pPr marL="742950" indent="-285750" defTabSz="762000">
                <a:lnSpc>
                  <a:spcPts val="1800"/>
                </a:lnSpc>
                <a:spcBef>
                  <a:spcPts val="600"/>
                </a:spcBef>
                <a:spcAft>
                  <a:spcPts val="600"/>
                </a:spcAft>
                <a:buClr>
                  <a:schemeClr val="tx2"/>
                </a:buClr>
                <a:buFont typeface="Wingdings" panose="05000000000000000000" pitchFamily="2" charset="2"/>
                <a:buChar char="§"/>
                <a:defRPr>
                  <a:solidFill>
                    <a:schemeClr val="tx1"/>
                  </a:solidFill>
                  <a:latin typeface="Arial" panose="020B0604020202020204" pitchFamily="34" charset="0"/>
                </a:defRPr>
              </a:lvl2pPr>
              <a:lvl3pPr marL="11430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3pPr>
              <a:lvl4pPr marL="16002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4pPr>
              <a:lvl5pPr marL="2057400" indent="-228600" defTabSz="76200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5pPr>
              <a:lvl6pPr marL="25146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6pPr>
              <a:lvl7pPr marL="29718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7pPr>
              <a:lvl8pPr marL="34290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8pPr>
              <a:lvl9pPr marL="3886200" indent="-228600" defTabSz="762000" eaLnBrk="0" fontAlgn="base" hangingPunct="0">
                <a:lnSpc>
                  <a:spcPts val="1800"/>
                </a:lnSpc>
                <a:spcBef>
                  <a:spcPts val="600"/>
                </a:spcBef>
                <a:spcAft>
                  <a:spcPts val="600"/>
                </a:spcAft>
                <a:buClr>
                  <a:schemeClr val="tx2"/>
                </a:buClr>
                <a:buFont typeface="Wingdings" panose="05000000000000000000" pitchFamily="2" charset="2"/>
                <a:buChar char="§"/>
                <a:defRPr sz="1600">
                  <a:solidFill>
                    <a:schemeClr val="tx1"/>
                  </a:solidFill>
                  <a:latin typeface="Arial" panose="020B0604020202020204" pitchFamily="34" charset="0"/>
                </a:defRPr>
              </a:lvl9pPr>
            </a:lstStyle>
            <a:p>
              <a:pPr algn="ctr" eaLnBrk="1" hangingPunct="1">
                <a:lnSpc>
                  <a:spcPct val="100000"/>
                </a:lnSpc>
                <a:spcBef>
                  <a:spcPct val="0"/>
                </a:spcBef>
                <a:spcAft>
                  <a:spcPct val="0"/>
                </a:spcAft>
                <a:buClrTx/>
                <a:buFontTx/>
                <a:buNone/>
              </a:pPr>
              <a:endParaRPr lang="en-US" altLang="nl-NL" sz="2000">
                <a:solidFill>
                  <a:srgbClr val="0000CC"/>
                </a:solidFill>
              </a:endParaRPr>
            </a:p>
          </p:txBody>
        </p:sp>
      </p:grpSp>
      <p:sp>
        <p:nvSpPr>
          <p:cNvPr id="341" name="Oval 260"/>
          <p:cNvSpPr>
            <a:spLocks noChangeAspect="1" noChangeArrowheads="1"/>
          </p:cNvSpPr>
          <p:nvPr/>
        </p:nvSpPr>
        <p:spPr bwMode="auto">
          <a:xfrm>
            <a:off x="4465638" y="3019425"/>
            <a:ext cx="130175" cy="130175"/>
          </a:xfrm>
          <a:prstGeom prst="rect">
            <a:avLst/>
          </a:prstGeom>
          <a:solidFill>
            <a:schemeClr val="tx2">
              <a:lumMod val="40000"/>
              <a:lumOff val="60000"/>
            </a:schemeClr>
          </a:solidFill>
          <a:ln w="19050">
            <a:solidFill>
              <a:srgbClr val="DDDDDD"/>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342" name="Oval 260"/>
          <p:cNvSpPr>
            <a:spLocks noChangeAspect="1" noChangeArrowheads="1"/>
          </p:cNvSpPr>
          <p:nvPr/>
        </p:nvSpPr>
        <p:spPr bwMode="auto">
          <a:xfrm>
            <a:off x="4679950" y="2857500"/>
            <a:ext cx="130175" cy="130175"/>
          </a:xfrm>
          <a:prstGeom prst="rect">
            <a:avLst/>
          </a:prstGeom>
          <a:solidFill>
            <a:schemeClr val="tx2">
              <a:lumMod val="40000"/>
              <a:lumOff val="60000"/>
            </a:schemeClr>
          </a:solidFill>
          <a:ln w="19050">
            <a:solidFill>
              <a:srgbClr val="DDDDDD"/>
            </a:solidFill>
            <a:round/>
            <a:headEnd/>
            <a:tailEnd/>
          </a:ln>
          <a:effectLst/>
        </p:spPr>
        <p:txBody>
          <a:bodyPr wrap="none" lIns="92075" tIns="46038" rIns="92075" bIns="46038" anchor="ctr"/>
          <a:lstStyle/>
          <a:p>
            <a:pPr algn="ctr" defTabSz="762000" eaLnBrk="1" fontAlgn="auto" hangingPunct="1">
              <a:spcBef>
                <a:spcPts val="0"/>
              </a:spcBef>
              <a:spcAft>
                <a:spcPts val="0"/>
              </a:spcAft>
              <a:defRPr/>
            </a:pPr>
            <a:endParaRPr lang="en-US" sz="2000" dirty="0">
              <a:solidFill>
                <a:srgbClr val="0000CC"/>
              </a:solidFill>
              <a:latin typeface="+mn-lt"/>
              <a:cs typeface="+mn-cs"/>
            </a:endParaRPr>
          </a:p>
        </p:txBody>
      </p:sp>
      <p:sp>
        <p:nvSpPr>
          <p:cNvPr id="61446" name="Rectangle 2"/>
          <p:cNvSpPr>
            <a:spLocks noGrp="1" noChangeArrowheads="1"/>
          </p:cNvSpPr>
          <p:nvPr>
            <p:ph type="title"/>
          </p:nvPr>
        </p:nvSpPr>
        <p:spPr>
          <a:xfrm>
            <a:off x="404813" y="746125"/>
            <a:ext cx="8332787" cy="360363"/>
          </a:xfrm>
          <a:solidFill>
            <a:schemeClr val="accent1"/>
          </a:solidFill>
        </p:spPr>
        <p:txBody>
          <a:bodyPr/>
          <a:lstStyle/>
          <a:p>
            <a:pPr eaLnBrk="1" hangingPunct="1"/>
            <a:r>
              <a:rPr lang="en-GB" altLang="fi-FI" dirty="0" smtClean="0">
                <a:solidFill>
                  <a:schemeClr val="bg1"/>
                </a:solidFill>
                <a:cs typeface="Arial" panose="020B0604020202020204" pitchFamily="34" charset="0"/>
              </a:rPr>
              <a:t> Introducing Tata Steel</a:t>
            </a:r>
          </a:p>
        </p:txBody>
      </p:sp>
      <p:sp>
        <p:nvSpPr>
          <p:cNvPr id="3" name="Slide Number Placeholder 2"/>
          <p:cNvSpPr>
            <a:spLocks noGrp="1"/>
          </p:cNvSpPr>
          <p:nvPr>
            <p:ph type="sldNum" sz="quarter" idx="10"/>
          </p:nvPr>
        </p:nvSpPr>
        <p:spPr/>
        <p:txBody>
          <a:bodyPr/>
          <a:lstStyle/>
          <a:p>
            <a:pPr>
              <a:defRPr/>
            </a:pPr>
            <a:fld id="{9E97DB2F-E999-429F-A4F3-A7605D9617A4}" type="slidenum">
              <a:rPr lang="en-GB" altLang="en-US" smtClean="0"/>
              <a:pPr>
                <a:defRPr/>
              </a:pPr>
              <a:t>3</a:t>
            </a:fld>
            <a:endParaRPr lang="en-GB" altLang="en-US"/>
          </a:p>
        </p:txBody>
      </p:sp>
    </p:spTree>
    <p:extLst>
      <p:ext uri="{BB962C8B-B14F-4D97-AF65-F5344CB8AC3E}">
        <p14:creationId xmlns:p14="http://schemas.microsoft.com/office/powerpoint/2010/main" val="740335357"/>
      </p:ext>
    </p:extLst>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7"/>
          <p:cNvSpPr>
            <a:spLocks noChangeArrowheads="1"/>
          </p:cNvSpPr>
          <p:nvPr/>
        </p:nvSpPr>
        <p:spPr bwMode="gray">
          <a:xfrm>
            <a:off x="404813" y="1201738"/>
            <a:ext cx="8332787" cy="358775"/>
          </a:xfrm>
          <a:prstGeom prst="rect">
            <a:avLst/>
          </a:prstGeom>
          <a:noFill/>
          <a:ln w="9525">
            <a:noFill/>
            <a:miter lim="800000"/>
            <a:headEnd/>
            <a:tailEnd/>
          </a:ln>
        </p:spPr>
        <p:txBody>
          <a:bodyPr lIns="0" tIns="0" rIns="0" bIns="0" anchor="ctr"/>
          <a:lstStyle/>
          <a:p>
            <a:pPr marL="180975" indent="-180975" eaLnBrk="1" hangingPunct="1">
              <a:lnSpc>
                <a:spcPct val="90000"/>
              </a:lnSpc>
              <a:defRPr/>
            </a:pPr>
            <a:r>
              <a:rPr lang="en-GB" altLang="fi-FI" sz="2000" dirty="0">
                <a:solidFill>
                  <a:srgbClr val="000000"/>
                </a:solidFill>
                <a:latin typeface="+mn-lt"/>
                <a:ea typeface="ＭＳ Ｐゴシック" pitchFamily="34" charset="-128"/>
                <a:cs typeface="Arial" charset="0"/>
              </a:rPr>
              <a:t>Tata Steel inherited a long serving workforce  </a:t>
            </a:r>
          </a:p>
        </p:txBody>
      </p:sp>
      <p:sp>
        <p:nvSpPr>
          <p:cNvPr id="65539" name="Tijdelijke aanduiding voor inhoud 13"/>
          <p:cNvSpPr>
            <a:spLocks noGrp="1"/>
          </p:cNvSpPr>
          <p:nvPr>
            <p:ph sz="quarter" idx="12"/>
          </p:nvPr>
        </p:nvSpPr>
        <p:spPr bwMode="auto">
          <a:xfrm>
            <a:off x="4679950" y="2459038"/>
            <a:ext cx="4057650" cy="3898900"/>
          </a:xfrm>
        </p:spPr>
        <p:txBody>
          <a:bodyPr wrap="square" numCol="1" anchor="t" anchorCtr="0" compatLnSpc="1">
            <a:prstTxWarp prst="textNoShape">
              <a:avLst/>
            </a:prstTxWarp>
          </a:bodyPr>
          <a:lstStyle/>
          <a:p>
            <a:pPr marL="179388" indent="-179388" eaLnBrk="1" hangingPunct="1">
              <a:lnSpc>
                <a:spcPct val="95000"/>
              </a:lnSpc>
              <a:spcBef>
                <a:spcPct val="20000"/>
              </a:spcBef>
              <a:buClr>
                <a:schemeClr val="tx2"/>
              </a:buClr>
              <a:buFont typeface="Wingdings" panose="05000000000000000000" pitchFamily="2" charset="2"/>
              <a:buChar char="§"/>
            </a:pPr>
            <a:r>
              <a:rPr lang="en-GB" altLang="fi-FI" dirty="0" smtClean="0"/>
              <a:t>Steelmaking in Wales began in 1901</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dirty="0" smtClean="0"/>
              <a:t>Dramatic changes, from privatisation to changes in ownership</a:t>
            </a:r>
          </a:p>
          <a:p>
            <a:pPr marL="179388" indent="-179388" eaLnBrk="1" hangingPunct="1">
              <a:lnSpc>
                <a:spcPct val="95000"/>
              </a:lnSpc>
              <a:spcBef>
                <a:spcPct val="20000"/>
              </a:spcBef>
              <a:buClr>
                <a:schemeClr val="tx2"/>
              </a:buClr>
              <a:buFont typeface="Wingdings" panose="05000000000000000000" pitchFamily="2" charset="2"/>
              <a:buChar char="§"/>
            </a:pPr>
            <a:r>
              <a:rPr lang="en-GB" altLang="fi-FI" dirty="0" smtClean="0"/>
              <a:t>Culture developed from 100 years of generational service</a:t>
            </a:r>
          </a:p>
          <a:p>
            <a:pPr marL="179388" indent="-179388" eaLnBrk="1" hangingPunct="1">
              <a:lnSpc>
                <a:spcPct val="95000"/>
              </a:lnSpc>
              <a:spcBef>
                <a:spcPct val="20000"/>
              </a:spcBef>
              <a:buClr>
                <a:schemeClr val="tx2"/>
              </a:buClr>
              <a:buFont typeface="Wingdings" panose="05000000000000000000" pitchFamily="2" charset="2"/>
              <a:buChar char="§"/>
            </a:pPr>
            <a:endParaRPr lang="en-GB" altLang="fi-FI" dirty="0" smtClean="0"/>
          </a:p>
          <a:p>
            <a:pPr marL="179388" indent="-179388" eaLnBrk="1" hangingPunct="1">
              <a:lnSpc>
                <a:spcPct val="95000"/>
              </a:lnSpc>
              <a:spcBef>
                <a:spcPct val="20000"/>
              </a:spcBef>
              <a:buClr>
                <a:schemeClr val="tx2"/>
              </a:buClr>
              <a:buFont typeface="Wingdings" panose="05000000000000000000" pitchFamily="2" charset="2"/>
              <a:buChar char="§"/>
            </a:pPr>
            <a:endParaRPr lang="en-GB" altLang="fi-FI" dirty="0" smtClean="0"/>
          </a:p>
          <a:p>
            <a:pPr marL="179388" indent="-179388" eaLnBrk="1" hangingPunct="1">
              <a:lnSpc>
                <a:spcPct val="95000"/>
              </a:lnSpc>
              <a:spcBef>
                <a:spcPct val="20000"/>
              </a:spcBef>
              <a:buClr>
                <a:schemeClr val="tx2"/>
              </a:buClr>
              <a:buFont typeface="Wingdings" panose="05000000000000000000" pitchFamily="2" charset="2"/>
              <a:buChar char="§"/>
            </a:pPr>
            <a:endParaRPr lang="en-GB" altLang="fi-FI" dirty="0" smtClean="0"/>
          </a:p>
          <a:p>
            <a:pPr marL="179388" indent="-179388" eaLnBrk="1" hangingPunct="1">
              <a:lnSpc>
                <a:spcPct val="95000"/>
              </a:lnSpc>
              <a:spcBef>
                <a:spcPct val="20000"/>
              </a:spcBef>
              <a:buClr>
                <a:schemeClr val="tx2"/>
              </a:buClr>
              <a:buFont typeface="Wingdings" panose="05000000000000000000" pitchFamily="2" charset="2"/>
              <a:buChar char="§"/>
            </a:pPr>
            <a:endParaRPr lang="en-GB" altLang="fi-FI" dirty="0" smtClean="0"/>
          </a:p>
          <a:p>
            <a:pPr marL="179388" indent="-179388" eaLnBrk="1" hangingPunct="1">
              <a:spcBef>
                <a:spcPct val="40000"/>
              </a:spcBef>
            </a:pPr>
            <a:endParaRPr lang="en-GB" altLang="fi-FI" dirty="0" smtClean="0"/>
          </a:p>
          <a:p>
            <a:pPr marL="179388" indent="-179388" eaLnBrk="1" hangingPunct="1">
              <a:spcBef>
                <a:spcPts val="863"/>
              </a:spcBef>
            </a:pPr>
            <a:endParaRPr lang="en-GB" altLang="fi-FI" dirty="0" smtClean="0"/>
          </a:p>
        </p:txBody>
      </p:sp>
      <p:sp>
        <p:nvSpPr>
          <p:cNvPr id="65540" name="Tijdelijke aanduiding voor tekst 17"/>
          <p:cNvSpPr>
            <a:spLocks noGrp="1"/>
          </p:cNvSpPr>
          <p:nvPr>
            <p:ph type="body" sz="quarter" idx="15"/>
          </p:nvPr>
        </p:nvSpPr>
        <p:spPr bwMode="auto">
          <a:xfrm>
            <a:off x="4679950" y="2087563"/>
            <a:ext cx="4057650" cy="360362"/>
          </a:xfrm>
          <a:solidFill>
            <a:schemeClr val="accent1"/>
          </a:solidFill>
        </p:spPr>
        <p:txBody>
          <a:bodyPr wrap="square" numCol="1" anchorCtr="0" compatLnSpc="1">
            <a:prstTxWarp prst="textNoShape">
              <a:avLst/>
            </a:prstTxWarp>
          </a:bodyPr>
          <a:lstStyle/>
          <a:p>
            <a:pPr eaLnBrk="1" hangingPunct="1">
              <a:spcBef>
                <a:spcPct val="0"/>
              </a:spcBef>
            </a:pPr>
            <a:r>
              <a:rPr lang="en-GB" altLang="fi-FI" dirty="0" smtClean="0"/>
              <a:t>History of our Workforce</a:t>
            </a:r>
          </a:p>
        </p:txBody>
      </p:sp>
      <p:sp>
        <p:nvSpPr>
          <p:cNvPr id="65541" name="Rectangle 2"/>
          <p:cNvSpPr>
            <a:spLocks noGrp="1" noChangeArrowheads="1"/>
          </p:cNvSpPr>
          <p:nvPr>
            <p:ph type="title"/>
          </p:nvPr>
        </p:nvSpPr>
        <p:spPr>
          <a:xfrm>
            <a:off x="404813" y="746125"/>
            <a:ext cx="8332787" cy="360363"/>
          </a:xfrm>
          <a:solidFill>
            <a:schemeClr val="accent1"/>
          </a:solidFill>
        </p:spPr>
        <p:txBody>
          <a:bodyPr/>
          <a:lstStyle/>
          <a:p>
            <a:pPr eaLnBrk="1" hangingPunct="1"/>
            <a:r>
              <a:rPr lang="en-GB" altLang="fi-FI" dirty="0" smtClean="0">
                <a:solidFill>
                  <a:schemeClr val="bg1"/>
                </a:solidFill>
              </a:rPr>
              <a:t> Introducing Tata Steel</a:t>
            </a:r>
          </a:p>
        </p:txBody>
      </p:sp>
      <p:pic>
        <p:nvPicPr>
          <p:cNvPr id="65542" name="Picture Placeholder 44" descr="Picture1.png"/>
          <p:cNvPicPr>
            <a:picLocks noChangeAspect="1"/>
          </p:cNvPicPr>
          <p:nvPr/>
        </p:nvPicPr>
        <p:blipFill>
          <a:blip r:embed="rId3">
            <a:extLst>
              <a:ext uri="{28A0092B-C50C-407E-A947-70E740481C1C}">
                <a14:useLocalDpi xmlns:a14="http://schemas.microsoft.com/office/drawing/2010/main" val="0"/>
              </a:ext>
            </a:extLst>
          </a:blip>
          <a:srcRect l="14682" r="14682" b="23306"/>
          <a:stretch>
            <a:fillRect/>
          </a:stretch>
        </p:blipFill>
        <p:spPr bwMode="auto">
          <a:xfrm>
            <a:off x="404813" y="2116138"/>
            <a:ext cx="4059237" cy="402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7"/>
          </p:nvPr>
        </p:nvSpPr>
        <p:spPr/>
        <p:txBody>
          <a:bodyPr/>
          <a:lstStyle/>
          <a:p>
            <a:pPr>
              <a:defRPr/>
            </a:pPr>
            <a:fld id="{F86A774F-151F-47DA-ACD5-AE1B66599C8B}" type="slidenum">
              <a:rPr lang="en-GB" altLang="fi-FI" smtClean="0"/>
              <a:pPr>
                <a:defRPr/>
              </a:pPr>
              <a:t>4</a:t>
            </a:fld>
            <a:endParaRPr lang="en-GB" altLang="fi-FI"/>
          </a:p>
        </p:txBody>
      </p:sp>
    </p:spTree>
    <p:extLst>
      <p:ext uri="{BB962C8B-B14F-4D97-AF65-F5344CB8AC3E}">
        <p14:creationId xmlns:p14="http://schemas.microsoft.com/office/powerpoint/2010/main" val="3503110010"/>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jdelijke aanduiding voor dianummer 5"/>
          <p:cNvSpPr txBox="1">
            <a:spLocks noGrp="1"/>
          </p:cNvSpPr>
          <p:nvPr/>
        </p:nvSpPr>
        <p:spPr bwMode="auto">
          <a:xfrm>
            <a:off x="8497888" y="414338"/>
            <a:ext cx="26352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72000"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7D5F719-F6DA-44E1-BAE6-096D02C44F79}" type="slidenum">
              <a:rPr lang="en-US" altLang="nl-NL" sz="1000" b="1">
                <a:solidFill>
                  <a:schemeClr val="bg1"/>
                </a:solidFill>
                <a:ea typeface="ＭＳ Ｐゴシック" panose="020B0600070205080204" pitchFamily="34" charset="-128"/>
              </a:rPr>
              <a:pPr eaLnBrk="1" hangingPunct="1"/>
              <a:t>5</a:t>
            </a:fld>
            <a:endParaRPr lang="en-US" altLang="nl-NL" sz="1000" b="1">
              <a:solidFill>
                <a:schemeClr val="bg1"/>
              </a:solidFill>
              <a:ea typeface="ＭＳ Ｐゴシック" panose="020B0600070205080204" pitchFamily="34" charset="-128"/>
            </a:endParaRPr>
          </a:p>
        </p:txBody>
      </p:sp>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r="83099" b="82321"/>
          <a:stretch>
            <a:fillRect/>
          </a:stretch>
        </p:blipFill>
        <p:spPr bwMode="auto">
          <a:xfrm>
            <a:off x="719138" y="1565275"/>
            <a:ext cx="1295400"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 Box 5"/>
          <p:cNvSpPr txBox="1">
            <a:spLocks noChangeArrowheads="1"/>
          </p:cNvSpPr>
          <p:nvPr/>
        </p:nvSpPr>
        <p:spPr bwMode="auto">
          <a:xfrm>
            <a:off x="2051050" y="1773238"/>
            <a:ext cx="51133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7800" indent="-1778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buClr>
                <a:schemeClr val="tx2"/>
              </a:buClr>
              <a:buFont typeface="Wingdings" panose="05000000000000000000" pitchFamily="2" charset="2"/>
              <a:buChar char="§"/>
            </a:pPr>
            <a:r>
              <a:rPr lang="en-GB" altLang="nl-NL" sz="1400">
                <a:ea typeface="ＭＳ Ｐゴシック" panose="020B0600070205080204" pitchFamily="34" charset="-128"/>
              </a:rPr>
              <a:t>Exco, BRM/BMT, GSM (320      107 growth/high potential)</a:t>
            </a:r>
            <a:endParaRPr lang="nl-NL" altLang="nl-NL" sz="1400">
              <a:solidFill>
                <a:schemeClr val="tx2"/>
              </a:solidFill>
              <a:ea typeface="ＭＳ Ｐゴシック" panose="020B0600070205080204" pitchFamily="34" charset="-128"/>
            </a:endParaRPr>
          </a:p>
        </p:txBody>
      </p:sp>
      <p:sp>
        <p:nvSpPr>
          <p:cNvPr id="8198" name="Text Box 9"/>
          <p:cNvSpPr txBox="1">
            <a:spLocks noChangeArrowheads="1"/>
          </p:cNvSpPr>
          <p:nvPr/>
        </p:nvSpPr>
        <p:spPr bwMode="auto">
          <a:xfrm>
            <a:off x="2084388" y="3602038"/>
            <a:ext cx="48133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7800" indent="-1778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buClr>
                <a:schemeClr val="tx2"/>
              </a:buClr>
              <a:buFont typeface="Wingdings" panose="05000000000000000000" pitchFamily="2" charset="2"/>
              <a:buChar char="§"/>
            </a:pPr>
            <a:r>
              <a:rPr lang="en-GB" altLang="nl-NL" sz="1400">
                <a:ea typeface="ＭＳ Ｐゴシック" panose="020B0600070205080204" pitchFamily="34" charset="-128"/>
              </a:rPr>
              <a:t>High Potentials (60)</a:t>
            </a:r>
            <a:endParaRPr lang="en-GB" altLang="nl-NL" sz="1400">
              <a:solidFill>
                <a:schemeClr val="tx2"/>
              </a:solidFill>
              <a:ea typeface="ＭＳ Ｐゴシック" panose="020B0600070205080204" pitchFamily="34" charset="-128"/>
            </a:endParaRPr>
          </a:p>
        </p:txBody>
      </p:sp>
      <p:sp>
        <p:nvSpPr>
          <p:cNvPr id="8199" name="Rectangle 21"/>
          <p:cNvSpPr>
            <a:spLocks noChangeArrowheads="1"/>
          </p:cNvSpPr>
          <p:nvPr/>
        </p:nvSpPr>
        <p:spPr bwMode="auto">
          <a:xfrm>
            <a:off x="644525" y="1560513"/>
            <a:ext cx="1354138" cy="757237"/>
          </a:xfrm>
          <a:prstGeom prst="rect">
            <a:avLst/>
          </a:prstGeom>
          <a:solidFill>
            <a:srgbClr val="34B233"/>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200" b="1">
                <a:solidFill>
                  <a:schemeClr val="bg1"/>
                </a:solidFill>
                <a:latin typeface="Calibri" panose="020F0502020204030204" pitchFamily="34" charset="0"/>
                <a:ea typeface="ＭＳ Ｐゴシック" panose="020B0600070205080204" pitchFamily="34" charset="-128"/>
              </a:rPr>
              <a:t>Executive Leaders </a:t>
            </a:r>
          </a:p>
          <a:p>
            <a:pPr algn="ctr"/>
            <a:r>
              <a:rPr lang="nl-NL" altLang="nl-NL" sz="1200" b="1">
                <a:solidFill>
                  <a:schemeClr val="bg1"/>
                </a:solidFill>
                <a:latin typeface="Calibri" panose="020F0502020204030204" pitchFamily="34" charset="0"/>
                <a:ea typeface="ＭＳ Ｐゴシック" panose="020B0600070205080204" pitchFamily="34" charset="-128"/>
              </a:rPr>
              <a:t>(GGS 18,19)</a:t>
            </a:r>
          </a:p>
          <a:p>
            <a:pPr algn="ctr"/>
            <a:r>
              <a:rPr lang="nl-NL" altLang="nl-NL" sz="1200" b="1">
                <a:solidFill>
                  <a:schemeClr val="bg1"/>
                </a:solidFill>
                <a:latin typeface="Calibri" panose="020F0502020204030204" pitchFamily="34" charset="0"/>
                <a:ea typeface="ＭＳ Ｐゴシック" panose="020B0600070205080204" pitchFamily="34" charset="-128"/>
              </a:rPr>
              <a:t>Senior Leaders</a:t>
            </a:r>
          </a:p>
          <a:p>
            <a:pPr algn="ctr"/>
            <a:r>
              <a:rPr lang="nl-NL" altLang="nl-NL" sz="1200" b="1">
                <a:solidFill>
                  <a:schemeClr val="bg1"/>
                </a:solidFill>
                <a:latin typeface="Calibri" panose="020F0502020204030204" pitchFamily="34" charset="0"/>
                <a:ea typeface="ＭＳ Ｐゴシック" panose="020B0600070205080204" pitchFamily="34" charset="-128"/>
              </a:rPr>
              <a:t>(GGS 15, 16, 17)</a:t>
            </a:r>
          </a:p>
        </p:txBody>
      </p:sp>
      <p:sp>
        <p:nvSpPr>
          <p:cNvPr id="8200" name="Rectangle 23"/>
          <p:cNvSpPr>
            <a:spLocks noChangeArrowheads="1"/>
          </p:cNvSpPr>
          <p:nvPr/>
        </p:nvSpPr>
        <p:spPr bwMode="auto">
          <a:xfrm>
            <a:off x="644525" y="2601913"/>
            <a:ext cx="1354138" cy="576262"/>
          </a:xfrm>
          <a:prstGeom prst="rect">
            <a:avLst/>
          </a:prstGeom>
          <a:solidFill>
            <a:srgbClr val="FFCC00"/>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200" b="1">
                <a:latin typeface="Calibri" panose="020F0502020204030204" pitchFamily="34" charset="0"/>
                <a:ea typeface="ＭＳ Ｐゴシック" panose="020B0600070205080204" pitchFamily="34" charset="-128"/>
              </a:rPr>
              <a:t>Business Leaders </a:t>
            </a:r>
          </a:p>
          <a:p>
            <a:pPr algn="ctr"/>
            <a:r>
              <a:rPr lang="nl-NL" altLang="nl-NL" sz="1200" b="1">
                <a:latin typeface="Calibri" panose="020F0502020204030204" pitchFamily="34" charset="0"/>
                <a:ea typeface="ＭＳ Ｐゴシック" panose="020B0600070205080204" pitchFamily="34" charset="-128"/>
              </a:rPr>
              <a:t>(GGS 13, 14)</a:t>
            </a:r>
          </a:p>
        </p:txBody>
      </p:sp>
      <p:sp>
        <p:nvSpPr>
          <p:cNvPr id="8201" name="Rectangle 24"/>
          <p:cNvSpPr>
            <a:spLocks noChangeArrowheads="1"/>
          </p:cNvSpPr>
          <p:nvPr/>
        </p:nvSpPr>
        <p:spPr bwMode="auto">
          <a:xfrm>
            <a:off x="644525" y="3529013"/>
            <a:ext cx="1354138" cy="576262"/>
          </a:xfrm>
          <a:prstGeom prst="rect">
            <a:avLst/>
          </a:prstGeom>
          <a:solidFill>
            <a:srgbClr val="ED293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200" b="1">
                <a:solidFill>
                  <a:schemeClr val="bg1"/>
                </a:solidFill>
                <a:latin typeface="Calibri" panose="020F0502020204030204" pitchFamily="34" charset="0"/>
                <a:ea typeface="ＭＳ Ｐゴシック" panose="020B0600070205080204" pitchFamily="34" charset="-128"/>
              </a:rPr>
              <a:t>Future Leaders</a:t>
            </a:r>
          </a:p>
          <a:p>
            <a:pPr algn="ctr"/>
            <a:r>
              <a:rPr lang="nl-NL" altLang="nl-NL" sz="1200" b="1">
                <a:solidFill>
                  <a:schemeClr val="bg1"/>
                </a:solidFill>
                <a:latin typeface="Calibri" panose="020F0502020204030204" pitchFamily="34" charset="0"/>
                <a:ea typeface="ＭＳ Ｐゴシック" panose="020B0600070205080204" pitchFamily="34" charset="-128"/>
              </a:rPr>
              <a:t>TSE Top Trainees</a:t>
            </a:r>
            <a:endParaRPr lang="nl-NL" altLang="nl-NL" b="1">
              <a:solidFill>
                <a:schemeClr val="bg1"/>
              </a:solidFill>
              <a:latin typeface="Calibri" panose="020F0502020204030204" pitchFamily="34" charset="0"/>
              <a:ea typeface="ＭＳ Ｐゴシック" panose="020B0600070205080204" pitchFamily="34" charset="-128"/>
            </a:endParaRPr>
          </a:p>
        </p:txBody>
      </p:sp>
      <p:grpSp>
        <p:nvGrpSpPr>
          <p:cNvPr id="8202" name="Group 47"/>
          <p:cNvGrpSpPr>
            <a:grpSpLocks/>
          </p:cNvGrpSpPr>
          <p:nvPr/>
        </p:nvGrpSpPr>
        <p:grpSpPr bwMode="auto">
          <a:xfrm>
            <a:off x="654050" y="4529138"/>
            <a:ext cx="5680075" cy="576262"/>
            <a:chOff x="300" y="3413"/>
            <a:chExt cx="3578" cy="363"/>
          </a:xfrm>
        </p:grpSpPr>
        <p:sp>
          <p:nvSpPr>
            <p:cNvPr id="8235" name="Text Box 20"/>
            <p:cNvSpPr txBox="1">
              <a:spLocks noChangeArrowheads="1"/>
            </p:cNvSpPr>
            <p:nvPr/>
          </p:nvSpPr>
          <p:spPr bwMode="auto">
            <a:xfrm>
              <a:off x="1201" y="3502"/>
              <a:ext cx="2677"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7800" indent="-177800">
                <a:tabLst>
                  <a:tab pos="177800" algn="l"/>
                </a:tabLst>
                <a:defRPr>
                  <a:solidFill>
                    <a:schemeClr val="tx1"/>
                  </a:solidFill>
                  <a:latin typeface="Arial" panose="020B0604020202020204" pitchFamily="34" charset="0"/>
                  <a:cs typeface="Arial" panose="020B0604020202020204" pitchFamily="34" charset="0"/>
                </a:defRPr>
              </a:lvl1pPr>
              <a:lvl2pPr marL="742950" indent="-285750">
                <a:tabLst>
                  <a:tab pos="177800" algn="l"/>
                </a:tabLst>
                <a:defRPr>
                  <a:solidFill>
                    <a:schemeClr val="tx1"/>
                  </a:solidFill>
                  <a:latin typeface="Arial" panose="020B0604020202020204" pitchFamily="34" charset="0"/>
                  <a:cs typeface="Arial" panose="020B0604020202020204" pitchFamily="34" charset="0"/>
                </a:defRPr>
              </a:lvl2pPr>
              <a:lvl3pPr marL="1143000" indent="-228600">
                <a:tabLst>
                  <a:tab pos="177800" algn="l"/>
                </a:tabLst>
                <a:defRPr>
                  <a:solidFill>
                    <a:schemeClr val="tx1"/>
                  </a:solidFill>
                  <a:latin typeface="Arial" panose="020B0604020202020204" pitchFamily="34" charset="0"/>
                  <a:cs typeface="Arial" panose="020B0604020202020204" pitchFamily="34" charset="0"/>
                </a:defRPr>
              </a:lvl3pPr>
              <a:lvl4pPr marL="1600200" indent="-228600">
                <a:tabLst>
                  <a:tab pos="177800" algn="l"/>
                </a:tabLst>
                <a:defRPr>
                  <a:solidFill>
                    <a:schemeClr val="tx1"/>
                  </a:solidFill>
                  <a:latin typeface="Arial" panose="020B0604020202020204" pitchFamily="34" charset="0"/>
                  <a:cs typeface="Arial" panose="020B0604020202020204" pitchFamily="34" charset="0"/>
                </a:defRPr>
              </a:lvl4pPr>
              <a:lvl5pPr marL="2057400" indent="-228600">
                <a:tabLst>
                  <a:tab pos="17780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7780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7780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7780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77800" algn="l"/>
                </a:tabLst>
                <a:defRPr>
                  <a:solidFill>
                    <a:schemeClr val="tx1"/>
                  </a:solidFill>
                  <a:latin typeface="Arial" panose="020B0604020202020204" pitchFamily="34" charset="0"/>
                  <a:cs typeface="Arial" panose="020B0604020202020204" pitchFamily="34" charset="0"/>
                </a:defRPr>
              </a:lvl9pPr>
            </a:lstStyle>
            <a:p>
              <a:pPr marL="0" indent="0">
                <a:buClr>
                  <a:schemeClr val="tx2"/>
                </a:buClr>
              </a:pPr>
              <a:endParaRPr lang="nl-NL" altLang="nl-NL" sz="1400" dirty="0">
                <a:solidFill>
                  <a:schemeClr val="tx2"/>
                </a:solidFill>
                <a:ea typeface="ＭＳ Ｐゴシック" panose="020B0600070205080204" pitchFamily="34" charset="-128"/>
              </a:endParaRPr>
            </a:p>
          </p:txBody>
        </p:sp>
        <p:sp>
          <p:nvSpPr>
            <p:cNvPr id="8236" name="Rectangle 26"/>
            <p:cNvSpPr>
              <a:spLocks noChangeArrowheads="1"/>
            </p:cNvSpPr>
            <p:nvPr/>
          </p:nvSpPr>
          <p:spPr bwMode="auto">
            <a:xfrm>
              <a:off x="300" y="3413"/>
              <a:ext cx="853" cy="363"/>
            </a:xfrm>
            <a:prstGeom prst="rect">
              <a:avLst/>
            </a:prstGeom>
            <a:solidFill>
              <a:schemeClr val="hlink"/>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200" b="1">
                  <a:solidFill>
                    <a:schemeClr val="bg1"/>
                  </a:solidFill>
                  <a:latin typeface="Calibri" panose="020F0502020204030204" pitchFamily="34" charset="0"/>
                  <a:ea typeface="ＭＳ Ｐゴシック" panose="020B0600070205080204" pitchFamily="34" charset="-128"/>
                </a:rPr>
                <a:t>General Population</a:t>
              </a:r>
            </a:p>
          </p:txBody>
        </p:sp>
      </p:grpSp>
      <p:sp>
        <p:nvSpPr>
          <p:cNvPr id="8203" name="Tijdelijke aanduiding voor verticale tekst 25"/>
          <p:cNvSpPr>
            <a:spLocks/>
          </p:cNvSpPr>
          <p:nvPr/>
        </p:nvSpPr>
        <p:spPr bwMode="auto">
          <a:xfrm>
            <a:off x="404813" y="714375"/>
            <a:ext cx="8307387" cy="369888"/>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180000" tIns="72000" rIns="216000"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ts val="1800"/>
              </a:lnSpc>
              <a:spcBef>
                <a:spcPts val="600"/>
              </a:spcBef>
              <a:spcAft>
                <a:spcPts val="600"/>
              </a:spcAft>
              <a:buClr>
                <a:srgbClr val="FFA100"/>
              </a:buClr>
              <a:buFont typeface="Wingdings" panose="05000000000000000000" pitchFamily="2" charset="2"/>
              <a:buNone/>
            </a:pPr>
            <a:r>
              <a:rPr lang="en-US" altLang="nl-NL" b="1" dirty="0">
                <a:solidFill>
                  <a:schemeClr val="bg1"/>
                </a:solidFill>
                <a:ea typeface="ＭＳ Ｐゴシック" panose="020B0600070205080204" pitchFamily="34" charset="-128"/>
              </a:rPr>
              <a:t>Target </a:t>
            </a:r>
            <a:r>
              <a:rPr lang="en-US" altLang="nl-NL" b="1" dirty="0" smtClean="0">
                <a:solidFill>
                  <a:schemeClr val="bg1"/>
                </a:solidFill>
                <a:ea typeface="ＭＳ Ｐゴシック" panose="020B0600070205080204" pitchFamily="34" charset="-128"/>
              </a:rPr>
              <a:t>Strategy</a:t>
            </a:r>
            <a:endParaRPr lang="en-US" altLang="nl-NL" b="1" dirty="0">
              <a:solidFill>
                <a:schemeClr val="bg1"/>
              </a:solidFill>
              <a:ea typeface="ＭＳ Ｐゴシック" panose="020B0600070205080204" pitchFamily="34" charset="-128"/>
            </a:endParaRPr>
          </a:p>
        </p:txBody>
      </p:sp>
      <p:sp>
        <p:nvSpPr>
          <p:cNvPr id="8216" name="AutoShape 44"/>
          <p:cNvSpPr>
            <a:spLocks/>
          </p:cNvSpPr>
          <p:nvPr/>
        </p:nvSpPr>
        <p:spPr bwMode="auto">
          <a:xfrm>
            <a:off x="501650" y="1544638"/>
            <a:ext cx="71438" cy="2592387"/>
          </a:xfrm>
          <a:prstGeom prst="leftBracket">
            <a:avLst>
              <a:gd name="adj" fmla="val 302405"/>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17" name="AutoShape 45"/>
          <p:cNvSpPr>
            <a:spLocks/>
          </p:cNvSpPr>
          <p:nvPr/>
        </p:nvSpPr>
        <p:spPr bwMode="auto">
          <a:xfrm>
            <a:off x="501650" y="4495800"/>
            <a:ext cx="71438" cy="1512888"/>
          </a:xfrm>
          <a:prstGeom prst="leftBracket">
            <a:avLst>
              <a:gd name="adj" fmla="val 17648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18" name="Text Box 48"/>
          <p:cNvSpPr txBox="1">
            <a:spLocks noChangeArrowheads="1"/>
          </p:cNvSpPr>
          <p:nvPr/>
        </p:nvSpPr>
        <p:spPr bwMode="auto">
          <a:xfrm rot="-5400000">
            <a:off x="-746918" y="2574131"/>
            <a:ext cx="2089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nl-NL" altLang="nl-NL">
                <a:ea typeface="ＭＳ Ｐゴシック" panose="020B0600070205080204" pitchFamily="34" charset="-128"/>
              </a:rPr>
              <a:t>The Few</a:t>
            </a:r>
          </a:p>
        </p:txBody>
      </p:sp>
      <p:sp>
        <p:nvSpPr>
          <p:cNvPr id="8219" name="Text Box 49"/>
          <p:cNvSpPr txBox="1">
            <a:spLocks noChangeArrowheads="1"/>
          </p:cNvSpPr>
          <p:nvPr/>
        </p:nvSpPr>
        <p:spPr bwMode="auto">
          <a:xfrm rot="-5400000">
            <a:off x="-727075" y="5006975"/>
            <a:ext cx="20748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nl-NL" altLang="nl-NL">
                <a:ea typeface="ＭＳ Ｐゴシック" panose="020B0600070205080204" pitchFamily="34" charset="-128"/>
              </a:rPr>
              <a:t>The Many</a:t>
            </a:r>
          </a:p>
        </p:txBody>
      </p:sp>
      <p:grpSp>
        <p:nvGrpSpPr>
          <p:cNvPr id="8220" name="Group 46"/>
          <p:cNvGrpSpPr>
            <a:grpSpLocks/>
          </p:cNvGrpSpPr>
          <p:nvPr/>
        </p:nvGrpSpPr>
        <p:grpSpPr bwMode="auto">
          <a:xfrm>
            <a:off x="646113" y="5360988"/>
            <a:ext cx="5684837" cy="576262"/>
            <a:chOff x="297" y="2850"/>
            <a:chExt cx="3581" cy="363"/>
          </a:xfrm>
        </p:grpSpPr>
        <p:sp>
          <p:nvSpPr>
            <p:cNvPr id="8233" name="Text Box 10"/>
            <p:cNvSpPr txBox="1">
              <a:spLocks noChangeArrowheads="1"/>
            </p:cNvSpPr>
            <p:nvPr/>
          </p:nvSpPr>
          <p:spPr bwMode="auto">
            <a:xfrm>
              <a:off x="1201" y="2925"/>
              <a:ext cx="2677"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7800" indent="-1778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indent="0">
                <a:spcBef>
                  <a:spcPct val="10000"/>
                </a:spcBef>
                <a:buClr>
                  <a:schemeClr val="tx2"/>
                </a:buClr>
              </a:pPr>
              <a:endParaRPr lang="nl-NL" altLang="nl-NL" sz="1400" dirty="0">
                <a:solidFill>
                  <a:schemeClr val="tx2"/>
                </a:solidFill>
                <a:ea typeface="ＭＳ Ｐゴシック" panose="020B0600070205080204" pitchFamily="34" charset="-128"/>
              </a:endParaRPr>
            </a:p>
          </p:txBody>
        </p:sp>
        <p:sp>
          <p:nvSpPr>
            <p:cNvPr id="8234" name="Rectangle 25"/>
            <p:cNvSpPr>
              <a:spLocks noChangeArrowheads="1"/>
            </p:cNvSpPr>
            <p:nvPr/>
          </p:nvSpPr>
          <p:spPr bwMode="auto">
            <a:xfrm>
              <a:off x="297" y="2850"/>
              <a:ext cx="853" cy="363"/>
            </a:xfrm>
            <a:prstGeom prst="rect">
              <a:avLst/>
            </a:prstGeom>
            <a:solidFill>
              <a:srgbClr val="5A245A"/>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200" b="1">
                  <a:solidFill>
                    <a:schemeClr val="bg1"/>
                  </a:solidFill>
                  <a:latin typeface="Calibri" panose="020F0502020204030204" pitchFamily="34" charset="0"/>
                  <a:ea typeface="ＭＳ Ｐゴシック" panose="020B0600070205080204" pitchFamily="34" charset="-128"/>
                </a:rPr>
                <a:t>Local Graduates</a:t>
              </a:r>
            </a:p>
          </p:txBody>
        </p:sp>
      </p:grpSp>
      <p:sp>
        <p:nvSpPr>
          <p:cNvPr id="8222" name="AutoShape 131"/>
          <p:cNvSpPr>
            <a:spLocks noChangeArrowheads="1"/>
          </p:cNvSpPr>
          <p:nvPr/>
        </p:nvSpPr>
        <p:spPr bwMode="auto">
          <a:xfrm>
            <a:off x="4583113" y="1865313"/>
            <a:ext cx="215900" cy="142875"/>
          </a:xfrm>
          <a:prstGeom prst="rightArrow">
            <a:avLst>
              <a:gd name="adj1" fmla="val 50000"/>
              <a:gd name="adj2" fmla="val 37778"/>
            </a:avLst>
          </a:prstGeom>
          <a:solidFill>
            <a:schemeClr val="accent2"/>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23" name="AutoShape 132"/>
          <p:cNvSpPr>
            <a:spLocks noChangeArrowheads="1"/>
          </p:cNvSpPr>
          <p:nvPr/>
        </p:nvSpPr>
        <p:spPr bwMode="auto">
          <a:xfrm>
            <a:off x="3319463" y="2763838"/>
            <a:ext cx="215900" cy="142875"/>
          </a:xfrm>
          <a:prstGeom prst="rightArrow">
            <a:avLst>
              <a:gd name="adj1" fmla="val 50000"/>
              <a:gd name="adj2" fmla="val 37778"/>
            </a:avLst>
          </a:prstGeom>
          <a:solidFill>
            <a:schemeClr val="accent2"/>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grpSp>
        <p:nvGrpSpPr>
          <p:cNvPr id="2" name="Group 1"/>
          <p:cNvGrpSpPr/>
          <p:nvPr/>
        </p:nvGrpSpPr>
        <p:grpSpPr>
          <a:xfrm>
            <a:off x="3649076" y="2078038"/>
            <a:ext cx="5634589" cy="4684712"/>
            <a:chOff x="5679565" y="3836988"/>
            <a:chExt cx="3254375" cy="2925762"/>
          </a:xfrm>
        </p:grpSpPr>
        <p:pic>
          <p:nvPicPr>
            <p:cNvPr id="8204" name="Picture 24"/>
            <p:cNvPicPr>
              <a:picLocks noChangeAspect="1" noChangeArrowheads="1"/>
            </p:cNvPicPr>
            <p:nvPr/>
          </p:nvPicPr>
          <p:blipFill>
            <a:blip r:embed="rId4" cstate="print">
              <a:extLst>
                <a:ext uri="{28A0092B-C50C-407E-A947-70E740481C1C}">
                  <a14:useLocalDpi xmlns:a14="http://schemas.microsoft.com/office/drawing/2010/main" val="0"/>
                </a:ext>
              </a:extLst>
            </a:blip>
            <a:srcRect l="20522" t="17027" r="2188" b="6250"/>
            <a:stretch>
              <a:fillRect/>
            </a:stretch>
          </p:blipFill>
          <p:spPr bwMode="auto">
            <a:xfrm>
              <a:off x="5679565" y="4139406"/>
              <a:ext cx="3254375" cy="242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5" name="Rectangle 25"/>
            <p:cNvSpPr>
              <a:spLocks noChangeArrowheads="1"/>
            </p:cNvSpPr>
            <p:nvPr/>
          </p:nvSpPr>
          <p:spPr bwMode="auto">
            <a:xfrm>
              <a:off x="6743700" y="5405438"/>
              <a:ext cx="495300" cy="6731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a:solidFill>
                    <a:schemeClr val="bg1"/>
                  </a:solidFill>
                  <a:ea typeface="ＭＳ Ｐゴシック" panose="020B0600070205080204" pitchFamily="34" charset="-128"/>
                </a:rPr>
                <a:t>General </a:t>
              </a:r>
            </a:p>
            <a:p>
              <a:pPr algn="ctr"/>
              <a:r>
                <a:rPr lang="nl-NL" altLang="nl-NL" sz="900" b="1">
                  <a:solidFill>
                    <a:schemeClr val="bg1"/>
                  </a:solidFill>
                  <a:ea typeface="ＭＳ Ｐゴシック" panose="020B0600070205080204" pitchFamily="34" charset="-128"/>
                </a:rPr>
                <a:t>Population</a:t>
              </a:r>
            </a:p>
          </p:txBody>
        </p:sp>
        <p:sp>
          <p:nvSpPr>
            <p:cNvPr id="8206" name="Rectangle 26"/>
            <p:cNvSpPr>
              <a:spLocks noChangeArrowheads="1"/>
            </p:cNvSpPr>
            <p:nvPr/>
          </p:nvSpPr>
          <p:spPr bwMode="auto">
            <a:xfrm>
              <a:off x="7052021" y="4578973"/>
              <a:ext cx="339895" cy="273666"/>
            </a:xfrm>
            <a:prstGeom prst="rect">
              <a:avLst/>
            </a:prstGeom>
            <a:solidFill>
              <a:srgbClr val="34B2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dirty="0" smtClean="0">
                  <a:solidFill>
                    <a:schemeClr val="bg1"/>
                  </a:solidFill>
                  <a:ea typeface="ＭＳ Ｐゴシック" panose="020B0600070205080204" pitchFamily="34" charset="-128"/>
                </a:rPr>
                <a:t>Executive</a:t>
              </a:r>
              <a:endParaRPr lang="nl-NL" altLang="nl-NL" sz="900" b="1" dirty="0">
                <a:solidFill>
                  <a:schemeClr val="bg1"/>
                </a:solidFill>
                <a:ea typeface="ＭＳ Ｐゴシック" panose="020B0600070205080204" pitchFamily="34" charset="-128"/>
              </a:endParaRPr>
            </a:p>
          </p:txBody>
        </p:sp>
        <p:sp>
          <p:nvSpPr>
            <p:cNvPr id="8207" name="Rectangle 27"/>
            <p:cNvSpPr>
              <a:spLocks noChangeArrowheads="1"/>
            </p:cNvSpPr>
            <p:nvPr/>
          </p:nvSpPr>
          <p:spPr bwMode="auto">
            <a:xfrm>
              <a:off x="6715125" y="6396038"/>
              <a:ext cx="600075" cy="142875"/>
            </a:xfrm>
            <a:prstGeom prst="rect">
              <a:avLst/>
            </a:prstGeom>
            <a:solidFill>
              <a:srgbClr val="5A245A"/>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a:solidFill>
                    <a:schemeClr val="bg1"/>
                  </a:solidFill>
                  <a:ea typeface="ＭＳ Ｐゴシック" panose="020B0600070205080204" pitchFamily="34" charset="-128"/>
                </a:rPr>
                <a:t>Local Graduates</a:t>
              </a:r>
            </a:p>
          </p:txBody>
        </p:sp>
        <p:sp>
          <p:nvSpPr>
            <p:cNvPr id="8208" name="Rectangle 28"/>
            <p:cNvSpPr>
              <a:spLocks noChangeArrowheads="1"/>
            </p:cNvSpPr>
            <p:nvPr/>
          </p:nvSpPr>
          <p:spPr bwMode="auto">
            <a:xfrm rot="3762104">
              <a:off x="7628731" y="5488782"/>
              <a:ext cx="574675" cy="201612"/>
            </a:xfrm>
            <a:prstGeom prst="rect">
              <a:avLst/>
            </a:prstGeom>
            <a:solidFill>
              <a:srgbClr val="FFBB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500" b="1">
                  <a:ea typeface="ＭＳ Ｐゴシック" panose="020B0600070205080204" pitchFamily="34" charset="-128"/>
                </a:rPr>
                <a:t>Future</a:t>
              </a:r>
            </a:p>
            <a:p>
              <a:pPr algn="ctr"/>
              <a:r>
                <a:rPr lang="nl-NL" altLang="nl-NL" sz="500" b="1">
                  <a:ea typeface="ＭＳ Ｐゴシック" panose="020B0600070205080204" pitchFamily="34" charset="-128"/>
                </a:rPr>
                <a:t> Leaders</a:t>
              </a:r>
            </a:p>
          </p:txBody>
        </p:sp>
        <p:sp>
          <p:nvSpPr>
            <p:cNvPr id="8209" name="Rectangle 29"/>
            <p:cNvSpPr>
              <a:spLocks noChangeArrowheads="1"/>
            </p:cNvSpPr>
            <p:nvPr/>
          </p:nvSpPr>
          <p:spPr bwMode="auto">
            <a:xfrm rot="3762104">
              <a:off x="7942758" y="6175375"/>
              <a:ext cx="517525" cy="20637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dirty="0">
                  <a:solidFill>
                    <a:schemeClr val="bg1"/>
                  </a:solidFill>
                  <a:ea typeface="ＭＳ Ｐゴシック" panose="020B0600070205080204" pitchFamily="34" charset="-128"/>
                </a:rPr>
                <a:t>TSE </a:t>
              </a:r>
              <a:r>
                <a:rPr lang="nl-NL" altLang="nl-NL" sz="900" b="1" dirty="0" smtClean="0">
                  <a:solidFill>
                    <a:schemeClr val="bg1"/>
                  </a:solidFill>
                  <a:ea typeface="ＭＳ Ｐゴシック" panose="020B0600070205080204" pitchFamily="34" charset="-128"/>
                </a:rPr>
                <a:t>Top</a:t>
              </a:r>
            </a:p>
            <a:p>
              <a:pPr algn="ctr"/>
              <a:r>
                <a:rPr lang="nl-NL" altLang="nl-NL" sz="900" b="1" dirty="0" smtClean="0">
                  <a:solidFill>
                    <a:schemeClr val="bg1"/>
                  </a:solidFill>
                  <a:ea typeface="ＭＳ Ｐゴシック" panose="020B0600070205080204" pitchFamily="34" charset="-128"/>
                </a:rPr>
                <a:t> </a:t>
              </a:r>
              <a:r>
                <a:rPr lang="nl-NL" altLang="nl-NL" sz="900" b="1" dirty="0">
                  <a:solidFill>
                    <a:schemeClr val="bg1"/>
                  </a:solidFill>
                  <a:ea typeface="ＭＳ Ｐゴシック" panose="020B0600070205080204" pitchFamily="34" charset="-128"/>
                </a:rPr>
                <a:t>Trainees</a:t>
              </a:r>
            </a:p>
          </p:txBody>
        </p:sp>
        <p:sp>
          <p:nvSpPr>
            <p:cNvPr id="8210" name="AutoShape 36"/>
            <p:cNvSpPr>
              <a:spLocks noChangeArrowheads="1"/>
            </p:cNvSpPr>
            <p:nvPr/>
          </p:nvSpPr>
          <p:spPr bwMode="auto">
            <a:xfrm flipV="1">
              <a:off x="6527800" y="4808538"/>
              <a:ext cx="1476375" cy="574675"/>
            </a:xfrm>
            <a:custGeom>
              <a:avLst/>
              <a:gdLst>
                <a:gd name="T0" fmla="*/ 2147483647 w 21600"/>
                <a:gd name="T1" fmla="*/ 203390233 h 21600"/>
                <a:gd name="T2" fmla="*/ 2147483647 w 21600"/>
                <a:gd name="T3" fmla="*/ 406779614 h 21600"/>
                <a:gd name="T4" fmla="*/ 862169606 w 21600"/>
                <a:gd name="T5" fmla="*/ 203390233 h 21600"/>
                <a:gd name="T6" fmla="*/ 2147483647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6C7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6000"/>
            </a:p>
          </p:txBody>
        </p:sp>
        <p:sp>
          <p:nvSpPr>
            <p:cNvPr id="8211" name="Line 37"/>
            <p:cNvSpPr>
              <a:spLocks noChangeShapeType="1"/>
            </p:cNvSpPr>
            <p:nvPr/>
          </p:nvSpPr>
          <p:spPr bwMode="auto">
            <a:xfrm>
              <a:off x="6456363" y="5384800"/>
              <a:ext cx="1873250" cy="0"/>
            </a:xfrm>
            <a:prstGeom prst="line">
              <a:avLst/>
            </a:prstGeom>
            <a:noFill/>
            <a:ln w="44450">
              <a:solidFill>
                <a:schemeClr val="bg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12" name="Rectangle 26"/>
            <p:cNvSpPr>
              <a:spLocks noChangeArrowheads="1"/>
            </p:cNvSpPr>
            <p:nvPr/>
          </p:nvSpPr>
          <p:spPr bwMode="auto">
            <a:xfrm>
              <a:off x="6877050" y="5084763"/>
              <a:ext cx="495300"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1100" b="1" dirty="0">
                  <a:ea typeface="ＭＳ Ｐゴシック" panose="020B0600070205080204" pitchFamily="34" charset="-128"/>
                </a:rPr>
                <a:t>Business Leaders</a:t>
              </a:r>
            </a:p>
          </p:txBody>
        </p:sp>
        <p:sp>
          <p:nvSpPr>
            <p:cNvPr id="8213" name="Freeform 39"/>
            <p:cNvSpPr>
              <a:spLocks/>
            </p:cNvSpPr>
            <p:nvPr/>
          </p:nvSpPr>
          <p:spPr bwMode="auto">
            <a:xfrm>
              <a:off x="7620000" y="5311775"/>
              <a:ext cx="695325" cy="590550"/>
            </a:xfrm>
            <a:custGeom>
              <a:avLst/>
              <a:gdLst>
                <a:gd name="T0" fmla="*/ 85685313 w 438"/>
                <a:gd name="T1" fmla="*/ 191531862 h 372"/>
                <a:gd name="T2" fmla="*/ 118448154 w 438"/>
                <a:gd name="T3" fmla="*/ 330141253 h 372"/>
                <a:gd name="T4" fmla="*/ 171370627 w 438"/>
                <a:gd name="T5" fmla="*/ 468749107 h 372"/>
                <a:gd name="T6" fmla="*/ 224294737 w 438"/>
                <a:gd name="T7" fmla="*/ 609877811 h 372"/>
                <a:gd name="T8" fmla="*/ 332660632 w 438"/>
                <a:gd name="T9" fmla="*/ 937498214 h 372"/>
                <a:gd name="T10" fmla="*/ 1093747905 w 438"/>
                <a:gd name="T11" fmla="*/ 917336971 h 372"/>
                <a:gd name="T12" fmla="*/ 851812972 w 438"/>
                <a:gd name="T13" fmla="*/ 504031283 h 372"/>
                <a:gd name="T14" fmla="*/ 705643752 w 438"/>
                <a:gd name="T15" fmla="*/ 277217196 h 372"/>
                <a:gd name="T16" fmla="*/ 602318168 w 438"/>
                <a:gd name="T17" fmla="*/ 118448148 h 372"/>
                <a:gd name="T18" fmla="*/ 65524069 w 438"/>
                <a:gd name="T19" fmla="*/ 221773776 h 3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38"/>
                <a:gd name="T31" fmla="*/ 0 h 372"/>
                <a:gd name="T32" fmla="*/ 438 w 438"/>
                <a:gd name="T33" fmla="*/ 372 h 3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38" h="372">
                  <a:moveTo>
                    <a:pt x="34" y="76"/>
                  </a:moveTo>
                  <a:cubicBezTo>
                    <a:pt x="24" y="84"/>
                    <a:pt x="41" y="113"/>
                    <a:pt x="47" y="131"/>
                  </a:cubicBezTo>
                  <a:cubicBezTo>
                    <a:pt x="53" y="149"/>
                    <a:pt x="61" y="168"/>
                    <a:pt x="68" y="186"/>
                  </a:cubicBezTo>
                  <a:cubicBezTo>
                    <a:pt x="76" y="220"/>
                    <a:pt x="81" y="217"/>
                    <a:pt x="89" y="242"/>
                  </a:cubicBezTo>
                  <a:cubicBezTo>
                    <a:pt x="95" y="285"/>
                    <a:pt x="118" y="331"/>
                    <a:pt x="132" y="372"/>
                  </a:cubicBezTo>
                  <a:cubicBezTo>
                    <a:pt x="174" y="371"/>
                    <a:pt x="438" y="368"/>
                    <a:pt x="434" y="364"/>
                  </a:cubicBezTo>
                  <a:cubicBezTo>
                    <a:pt x="412" y="314"/>
                    <a:pt x="364" y="253"/>
                    <a:pt x="338" y="200"/>
                  </a:cubicBezTo>
                  <a:cubicBezTo>
                    <a:pt x="321" y="167"/>
                    <a:pt x="306" y="136"/>
                    <a:pt x="280" y="110"/>
                  </a:cubicBezTo>
                  <a:cubicBezTo>
                    <a:pt x="248" y="44"/>
                    <a:pt x="254" y="44"/>
                    <a:pt x="239" y="47"/>
                  </a:cubicBezTo>
                  <a:cubicBezTo>
                    <a:pt x="222" y="44"/>
                    <a:pt x="0" y="0"/>
                    <a:pt x="26" y="88"/>
                  </a:cubicBezTo>
                </a:path>
              </a:pathLst>
            </a:custGeom>
            <a:solidFill>
              <a:srgbClr val="ED29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14" name="Line 40"/>
            <p:cNvSpPr>
              <a:spLocks noChangeShapeType="1"/>
            </p:cNvSpPr>
            <p:nvPr/>
          </p:nvSpPr>
          <p:spPr bwMode="auto">
            <a:xfrm>
              <a:off x="6311900" y="5383213"/>
              <a:ext cx="1690688" cy="0"/>
            </a:xfrm>
            <a:prstGeom prst="line">
              <a:avLst/>
            </a:prstGeom>
            <a:noFill/>
            <a:ln w="44450">
              <a:solidFill>
                <a:schemeClr val="bg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15" name="Rectangle 29"/>
            <p:cNvSpPr>
              <a:spLocks noChangeArrowheads="1"/>
            </p:cNvSpPr>
            <p:nvPr/>
          </p:nvSpPr>
          <p:spPr bwMode="auto">
            <a:xfrm rot="3762104">
              <a:off x="7747000" y="5546725"/>
              <a:ext cx="250825" cy="20637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a:solidFill>
                    <a:schemeClr val="bg1"/>
                  </a:solidFill>
                  <a:ea typeface="ＭＳ Ｐゴシック" panose="020B0600070205080204" pitchFamily="34" charset="-128"/>
                </a:rPr>
                <a:t>Future</a:t>
              </a:r>
            </a:p>
            <a:p>
              <a:pPr algn="ctr"/>
              <a:r>
                <a:rPr lang="nl-NL" altLang="nl-NL" sz="900" b="1">
                  <a:solidFill>
                    <a:schemeClr val="bg1"/>
                  </a:solidFill>
                  <a:ea typeface="ＭＳ Ｐゴシック" panose="020B0600070205080204" pitchFamily="34" charset="-128"/>
                </a:rPr>
                <a:t> Leaders</a:t>
              </a:r>
            </a:p>
            <a:p>
              <a:pPr algn="ctr"/>
              <a:endParaRPr lang="nl-NL" altLang="nl-NL" sz="900" b="1">
                <a:solidFill>
                  <a:schemeClr val="bg1"/>
                </a:solidFill>
                <a:ea typeface="ＭＳ Ｐゴシック" panose="020B0600070205080204" pitchFamily="34" charset="-128"/>
              </a:endParaRPr>
            </a:p>
            <a:p>
              <a:pPr algn="ctr"/>
              <a:endParaRPr lang="nl-NL" altLang="nl-NL" sz="900" b="1">
                <a:solidFill>
                  <a:schemeClr val="bg1"/>
                </a:solidFill>
                <a:ea typeface="ＭＳ Ｐゴシック" panose="020B0600070205080204" pitchFamily="34" charset="-128"/>
              </a:endParaRPr>
            </a:p>
          </p:txBody>
        </p:sp>
        <p:sp>
          <p:nvSpPr>
            <p:cNvPr id="8221" name="Text Box 50"/>
            <p:cNvSpPr txBox="1">
              <a:spLocks noChangeArrowheads="1"/>
            </p:cNvSpPr>
            <p:nvPr/>
          </p:nvSpPr>
          <p:spPr bwMode="auto">
            <a:xfrm rot="3767417">
              <a:off x="7425531" y="5059597"/>
              <a:ext cx="522287" cy="134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altLang="nl-NL" sz="900" b="1">
                  <a:ea typeface="ＭＳ Ｐゴシック" panose="020B0600070205080204" pitchFamily="34" charset="-128"/>
                </a:rPr>
                <a:t>Potentials</a:t>
              </a:r>
              <a:endParaRPr lang="nl-NL" altLang="nl-NL" sz="900" b="1">
                <a:ea typeface="ＭＳ Ｐゴシック" panose="020B0600070205080204" pitchFamily="34" charset="-128"/>
              </a:endParaRPr>
            </a:p>
          </p:txBody>
        </p:sp>
        <p:sp>
          <p:nvSpPr>
            <p:cNvPr id="8224" name="AutoShape 134"/>
            <p:cNvSpPr>
              <a:spLocks noChangeArrowheads="1"/>
            </p:cNvSpPr>
            <p:nvPr/>
          </p:nvSpPr>
          <p:spPr bwMode="auto">
            <a:xfrm flipV="1">
              <a:off x="6945313" y="4508500"/>
              <a:ext cx="144462" cy="215900"/>
            </a:xfrm>
            <a:prstGeom prst="rtTriangle">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25" name="Rectangle 26"/>
            <p:cNvSpPr>
              <a:spLocks noChangeArrowheads="1"/>
            </p:cNvSpPr>
            <p:nvPr/>
          </p:nvSpPr>
          <p:spPr bwMode="auto">
            <a:xfrm rot="3790939">
              <a:off x="7138193" y="4517232"/>
              <a:ext cx="506413" cy="101600"/>
            </a:xfrm>
            <a:prstGeom prst="rect">
              <a:avLst/>
            </a:prstGeom>
            <a:solidFill>
              <a:srgbClr val="34B2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nl-NL" altLang="nl-NL" sz="900" b="1">
                  <a:solidFill>
                    <a:schemeClr val="bg1"/>
                  </a:solidFill>
                  <a:ea typeface="ＭＳ Ｐゴシック" panose="020B0600070205080204" pitchFamily="34" charset="-128"/>
                </a:rPr>
                <a:t>Potentials</a:t>
              </a:r>
            </a:p>
          </p:txBody>
        </p:sp>
        <p:sp>
          <p:nvSpPr>
            <p:cNvPr id="8226" name="Line 42"/>
            <p:cNvSpPr>
              <a:spLocks noChangeShapeType="1"/>
            </p:cNvSpPr>
            <p:nvPr/>
          </p:nvSpPr>
          <p:spPr bwMode="auto">
            <a:xfrm flipH="1" flipV="1">
              <a:off x="7205663" y="4313238"/>
              <a:ext cx="846137" cy="2270125"/>
            </a:xfrm>
            <a:prstGeom prst="line">
              <a:avLst/>
            </a:prstGeom>
            <a:noFill/>
            <a:ln w="47625">
              <a:solidFill>
                <a:schemeClr val="bg1"/>
              </a:solidFill>
              <a:round/>
              <a:headEnd/>
              <a:tailEnd/>
            </a:ln>
            <a:extLst>
              <a:ext uri="{909E8E84-426E-40DD-AFC4-6F175D3DCCD1}">
                <a14:hiddenFill xmlns:a14="http://schemas.microsoft.com/office/drawing/2010/main">
                  <a:noFill/>
                </a14:hiddenFill>
              </a:ext>
            </a:extLst>
          </p:spPr>
          <p:txBody>
            <a:bodyPr/>
            <a:lstStyle/>
            <a:p>
              <a:endParaRPr lang="en-GB" sz="3600"/>
            </a:p>
          </p:txBody>
        </p:sp>
        <p:sp>
          <p:nvSpPr>
            <p:cNvPr id="8227" name="Rectangle 136"/>
            <p:cNvSpPr>
              <a:spLocks noChangeArrowheads="1"/>
            </p:cNvSpPr>
            <p:nvPr/>
          </p:nvSpPr>
          <p:spPr bwMode="auto">
            <a:xfrm>
              <a:off x="7399338" y="4719638"/>
              <a:ext cx="71437" cy="73025"/>
            </a:xfrm>
            <a:prstGeom prst="rect">
              <a:avLst/>
            </a:prstGeom>
            <a:solidFill>
              <a:srgbClr val="34B2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28" name="AutoShape 137"/>
            <p:cNvSpPr>
              <a:spLocks noChangeArrowheads="1"/>
            </p:cNvSpPr>
            <p:nvPr/>
          </p:nvSpPr>
          <p:spPr bwMode="auto">
            <a:xfrm rot="19503325">
              <a:off x="7929563" y="3836988"/>
              <a:ext cx="382587" cy="2925762"/>
            </a:xfrm>
            <a:prstGeom prst="parallelogram">
              <a:avLst>
                <a:gd name="adj" fmla="val 25000"/>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29" name="AutoShape 138"/>
            <p:cNvSpPr>
              <a:spLocks noChangeArrowheads="1"/>
            </p:cNvSpPr>
            <p:nvPr/>
          </p:nvSpPr>
          <p:spPr bwMode="auto">
            <a:xfrm rot="19571953">
              <a:off x="8310563" y="5335588"/>
              <a:ext cx="382587" cy="1244600"/>
            </a:xfrm>
            <a:prstGeom prst="parallelogram">
              <a:avLst>
                <a:gd name="adj" fmla="val 25000"/>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8230" name="Line 139"/>
            <p:cNvSpPr>
              <a:spLocks noChangeShapeType="1"/>
            </p:cNvSpPr>
            <p:nvPr/>
          </p:nvSpPr>
          <p:spPr bwMode="auto">
            <a:xfrm flipV="1">
              <a:off x="6415088" y="5351463"/>
              <a:ext cx="53975" cy="84137"/>
            </a:xfrm>
            <a:prstGeom prst="line">
              <a:avLst/>
            </a:prstGeom>
            <a:noFill/>
            <a:ln w="12700">
              <a:solidFill>
                <a:srgbClr val="888888"/>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8231" name="Line 140"/>
            <p:cNvSpPr>
              <a:spLocks noChangeShapeType="1"/>
            </p:cNvSpPr>
            <p:nvPr/>
          </p:nvSpPr>
          <p:spPr bwMode="auto">
            <a:xfrm flipV="1">
              <a:off x="6945313" y="4508500"/>
              <a:ext cx="60325" cy="95250"/>
            </a:xfrm>
            <a:prstGeom prst="line">
              <a:avLst/>
            </a:prstGeom>
            <a:noFill/>
            <a:ln w="12700">
              <a:solidFill>
                <a:srgbClr val="888888"/>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7" name="Text Box 7"/>
          <p:cNvSpPr txBox="1">
            <a:spLocks noChangeArrowheads="1"/>
          </p:cNvSpPr>
          <p:nvPr/>
        </p:nvSpPr>
        <p:spPr bwMode="auto">
          <a:xfrm>
            <a:off x="2084388" y="2673350"/>
            <a:ext cx="48133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7800" indent="-177800"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177800" marR="0" lvl="0" indent="-177800" defTabSz="914400" eaLnBrk="0" fontAlgn="auto" latinLnBrk="0" hangingPunct="0">
              <a:lnSpc>
                <a:spcPct val="100000"/>
              </a:lnSpc>
              <a:spcBef>
                <a:spcPct val="50000"/>
              </a:spcBef>
              <a:spcAft>
                <a:spcPts val="0"/>
              </a:spcAft>
              <a:buClr>
                <a:srgbClr val="3D7EDB"/>
              </a:buClr>
              <a:buSzTx/>
              <a:buFont typeface="Wingdings" panose="05000000000000000000" pitchFamily="2" charset="2"/>
              <a:buChar char="§"/>
              <a:tabLst/>
              <a:defRPr/>
            </a:pPr>
            <a:r>
              <a:rPr kumimoji="0" lang="en-GB" altLang="en-US" sz="14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rPr>
              <a:t>BSM (1018       314 growth/high potential)</a:t>
            </a:r>
            <a:endParaRPr kumimoji="0" lang="nl-NL" altLang="en-US" sz="1400" b="0" i="0" u="none" strike="noStrike" kern="0" cap="none" spc="0" normalizeH="0" baseline="0" noProof="0" dirty="0" smtClean="0">
              <a:ln>
                <a:noFill/>
              </a:ln>
              <a:solidFill>
                <a:srgbClr val="3D7EDB"/>
              </a:solidFill>
              <a:effectLst/>
              <a:uLnTx/>
              <a:uFillTx/>
              <a:latin typeface="Arial" panose="020B0604020202020204" pitchFamily="34" charset="0"/>
              <a:ea typeface="ＭＳ Ｐゴシック" panose="020B0600070205080204" pitchFamily="34" charset="-128"/>
            </a:endParaRPr>
          </a:p>
        </p:txBody>
      </p:sp>
      <p:sp>
        <p:nvSpPr>
          <p:cNvPr id="48" name="AutoShape 131"/>
          <p:cNvSpPr>
            <a:spLocks noChangeArrowheads="1"/>
          </p:cNvSpPr>
          <p:nvPr/>
        </p:nvSpPr>
        <p:spPr bwMode="auto">
          <a:xfrm>
            <a:off x="3310493" y="2750440"/>
            <a:ext cx="215900" cy="142875"/>
          </a:xfrm>
          <a:prstGeom prst="rightArrow">
            <a:avLst>
              <a:gd name="adj1" fmla="val 50000"/>
              <a:gd name="adj2" fmla="val 37778"/>
            </a:avLst>
          </a:prstGeom>
          <a:solidFill>
            <a:schemeClr val="accent2"/>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nl-NL">
              <a:ea typeface="ＭＳ Ｐゴシック" panose="020B0600070205080204" pitchFamily="34" charset="-128"/>
            </a:endParaRPr>
          </a:p>
        </p:txBody>
      </p:sp>
      <p:sp>
        <p:nvSpPr>
          <p:cNvPr id="49" name="Text Box 54"/>
          <p:cNvSpPr txBox="1">
            <a:spLocks noChangeArrowheads="1"/>
          </p:cNvSpPr>
          <p:nvPr/>
        </p:nvSpPr>
        <p:spPr bwMode="auto">
          <a:xfrm>
            <a:off x="395288" y="404813"/>
            <a:ext cx="2849562"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nl-NL" altLang="en-US" sz="900" b="1" dirty="0" smtClean="0">
                <a:solidFill>
                  <a:schemeClr val="bg1"/>
                </a:solidFill>
              </a:rPr>
              <a:t>TSE Talent Management</a:t>
            </a:r>
            <a:endParaRPr lang="nl-NL" altLang="en-US" sz="900" b="1" dirty="0">
              <a:solidFill>
                <a:schemeClr val="bg1"/>
              </a:solidFill>
            </a:endParaRPr>
          </a:p>
        </p:txBody>
      </p:sp>
      <p:sp>
        <p:nvSpPr>
          <p:cNvPr id="3" name="Slide Number Placeholder 2"/>
          <p:cNvSpPr>
            <a:spLocks noGrp="1"/>
          </p:cNvSpPr>
          <p:nvPr>
            <p:ph type="sldNum" sz="quarter" idx="10"/>
          </p:nvPr>
        </p:nvSpPr>
        <p:spPr/>
        <p:txBody>
          <a:bodyPr/>
          <a:lstStyle/>
          <a:p>
            <a:fld id="{B07CCC2D-1FBE-4C6B-8FEC-8166A30C6149}" type="slidenum">
              <a:rPr lang="en-GB" altLang="nl-NL" smtClean="0"/>
              <a:pPr/>
              <a:t>5</a:t>
            </a:fld>
            <a:endParaRPr lang="en-GB" altLang="nl-NL"/>
          </a:p>
        </p:txBody>
      </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1"/>
          <p:cNvSpPr>
            <a:spLocks noChangeArrowheads="1"/>
          </p:cNvSpPr>
          <p:nvPr/>
        </p:nvSpPr>
        <p:spPr bwMode="auto">
          <a:xfrm>
            <a:off x="403225" y="1664957"/>
            <a:ext cx="8255000" cy="2984500"/>
          </a:xfrm>
          <a:prstGeom prst="rect">
            <a:avLst/>
          </a:prstGeom>
          <a:solidFill>
            <a:srgbClr val="EEEEEE"/>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sp>
        <p:nvSpPr>
          <p:cNvPr id="7171" name="Slide Number Placeholder 8"/>
          <p:cNvSpPr txBox="1">
            <a:spLocks noGrp="1"/>
          </p:cNvSpPr>
          <p:nvPr/>
        </p:nvSpPr>
        <p:spPr bwMode="auto">
          <a:xfrm>
            <a:off x="8459788" y="377825"/>
            <a:ext cx="5032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85E4F3D-0953-4E72-A533-AC2A0ABA902B}" type="slidenum">
              <a:rPr lang="en-GB" altLang="nl-NL" sz="1000" b="1">
                <a:solidFill>
                  <a:schemeClr val="bg1"/>
                </a:solidFill>
              </a:rPr>
              <a:pPr eaLnBrk="1" hangingPunct="1"/>
              <a:t>6</a:t>
            </a:fld>
            <a:endParaRPr lang="en-GB" altLang="nl-NL" sz="1000" b="1">
              <a:solidFill>
                <a:schemeClr val="bg1"/>
              </a:solidFill>
            </a:endParaRPr>
          </a:p>
        </p:txBody>
      </p:sp>
      <p:sp>
        <p:nvSpPr>
          <p:cNvPr id="7172" name="Rectangle 3"/>
          <p:cNvSpPr>
            <a:spLocks noChangeArrowheads="1"/>
          </p:cNvSpPr>
          <p:nvPr/>
        </p:nvSpPr>
        <p:spPr bwMode="gray">
          <a:xfrm>
            <a:off x="4448175" y="2309813"/>
            <a:ext cx="4267200" cy="454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lvl1pPr marL="168275" indent="-168275">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buClr>
                <a:srgbClr val="3D7EDB"/>
              </a:buClr>
              <a:buFontTx/>
              <a:buChar char="•"/>
            </a:pPr>
            <a:endParaRPr lang="en-GB" altLang="nl-NL" sz="1400">
              <a:solidFill>
                <a:srgbClr val="000000"/>
              </a:solidFill>
            </a:endParaRPr>
          </a:p>
        </p:txBody>
      </p:sp>
      <p:sp>
        <p:nvSpPr>
          <p:cNvPr id="7173" name="Text Box 13"/>
          <p:cNvSpPr txBox="1">
            <a:spLocks noChangeArrowheads="1"/>
          </p:cNvSpPr>
          <p:nvPr/>
        </p:nvSpPr>
        <p:spPr bwMode="auto">
          <a:xfrm>
            <a:off x="1174750" y="12557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nl-NL" altLang="nl-NL"/>
          </a:p>
        </p:txBody>
      </p:sp>
      <p:sp>
        <p:nvSpPr>
          <p:cNvPr id="7175" name="AutoShape 39"/>
          <p:cNvSpPr>
            <a:spLocks noChangeAspect="1" noChangeArrowheads="1"/>
          </p:cNvSpPr>
          <p:nvPr/>
        </p:nvSpPr>
        <p:spPr bwMode="auto">
          <a:xfrm>
            <a:off x="1101725" y="2884488"/>
            <a:ext cx="1470025" cy="1108075"/>
          </a:xfrm>
          <a:prstGeom prst="triangle">
            <a:avLst>
              <a:gd name="adj" fmla="val 50000"/>
            </a:avLst>
          </a:prstGeom>
          <a:solidFill>
            <a:srgbClr val="CC99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7176" name="Text Box 49"/>
          <p:cNvSpPr txBox="1">
            <a:spLocks noChangeArrowheads="1"/>
          </p:cNvSpPr>
          <p:nvPr/>
        </p:nvSpPr>
        <p:spPr bwMode="auto">
          <a:xfrm>
            <a:off x="3781425" y="2420938"/>
            <a:ext cx="4857750" cy="2414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nl-NL" sz="1600" b="1" dirty="0"/>
              <a:t>HR-BP:</a:t>
            </a:r>
            <a:r>
              <a:rPr lang="en-GB" altLang="nl-NL" sz="1600" dirty="0"/>
              <a:t> Responsible for planning and running (=directing) the talent cycle in their area</a:t>
            </a:r>
          </a:p>
          <a:p>
            <a:pPr eaLnBrk="1" hangingPunct="1">
              <a:spcBef>
                <a:spcPct val="50000"/>
              </a:spcBef>
            </a:pPr>
            <a:r>
              <a:rPr lang="en-GB" altLang="nl-NL" sz="1600" b="1" dirty="0"/>
              <a:t>HR-OPS:</a:t>
            </a:r>
            <a:r>
              <a:rPr lang="en-GB" altLang="nl-NL" sz="1600" dirty="0"/>
              <a:t> Responsible for availability and quality of the data </a:t>
            </a:r>
          </a:p>
          <a:p>
            <a:pPr eaLnBrk="1" hangingPunct="1">
              <a:spcBef>
                <a:spcPct val="50000"/>
              </a:spcBef>
            </a:pPr>
            <a:r>
              <a:rPr lang="en-GB" altLang="nl-NL" sz="1600" b="1" dirty="0"/>
              <a:t>HR-Talent:</a:t>
            </a:r>
            <a:r>
              <a:rPr lang="en-GB" altLang="nl-NL" sz="1600" dirty="0"/>
              <a:t> Responsible for the quality of the Talent Development processes and tools and for supporting selected potentials in their development</a:t>
            </a:r>
          </a:p>
          <a:p>
            <a:pPr eaLnBrk="1" hangingPunct="1">
              <a:spcBef>
                <a:spcPct val="50000"/>
              </a:spcBef>
            </a:pPr>
            <a:endParaRPr lang="en-GB" altLang="nl-NL" sz="1600" dirty="0"/>
          </a:p>
        </p:txBody>
      </p:sp>
      <p:sp>
        <p:nvSpPr>
          <p:cNvPr id="7177" name="Rectangle 51"/>
          <p:cNvSpPr>
            <a:spLocks noChangeArrowheads="1"/>
          </p:cNvSpPr>
          <p:nvPr/>
        </p:nvSpPr>
        <p:spPr bwMode="auto">
          <a:xfrm>
            <a:off x="301625" y="4751388"/>
            <a:ext cx="8267700" cy="110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nl-NL" altLang="nl-NL" sz="1600"/>
              <a:t>For Talent Development this means that HR-OPS provides reliable data on employees, HR-BP </a:t>
            </a:r>
            <a:r>
              <a:rPr lang="nl-NL" altLang="nl-NL"/>
              <a:t>together</a:t>
            </a:r>
            <a:r>
              <a:rPr lang="nl-NL" altLang="nl-NL" sz="1600"/>
              <a:t> with Line Management identifies Potentials in their part of the organisation and Talent Managers support selected Potentials with their (career) development and visibility </a:t>
            </a:r>
          </a:p>
        </p:txBody>
      </p:sp>
      <p:sp>
        <p:nvSpPr>
          <p:cNvPr id="7179" name="Rectangle 5"/>
          <p:cNvSpPr>
            <a:spLocks noChangeArrowheads="1"/>
          </p:cNvSpPr>
          <p:nvPr/>
        </p:nvSpPr>
        <p:spPr bwMode="gray">
          <a:xfrm>
            <a:off x="403225" y="663575"/>
            <a:ext cx="8332788" cy="360363"/>
          </a:xfrm>
          <a:prstGeom prst="rect">
            <a:avLst/>
          </a:prstGeom>
          <a:solidFill>
            <a:schemeClr val="accent2"/>
          </a:solidFill>
          <a:ln>
            <a:noFill/>
          </a:ln>
        </p:spPr>
        <p:txBody>
          <a:bodyPr lIns="18000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b="1" dirty="0" smtClean="0">
                <a:solidFill>
                  <a:srgbClr val="FFFFFF"/>
                </a:solidFill>
                <a:ea typeface="ＭＳ Ｐゴシック" panose="020B0600070205080204" pitchFamily="34" charset="-128"/>
              </a:rPr>
              <a:t>Talent Strategy</a:t>
            </a:r>
            <a:endParaRPr lang="en-GB" altLang="en-US" b="1" dirty="0">
              <a:solidFill>
                <a:srgbClr val="FFFFFF"/>
              </a:solidFill>
              <a:ea typeface="ＭＳ Ｐゴシック" panose="020B0600070205080204" pitchFamily="34" charset="-128"/>
            </a:endParaRPr>
          </a:p>
        </p:txBody>
      </p:sp>
      <p:sp>
        <p:nvSpPr>
          <p:cNvPr id="7180" name="Oval 22"/>
          <p:cNvSpPr>
            <a:spLocks noChangeArrowheads="1"/>
          </p:cNvSpPr>
          <p:nvPr/>
        </p:nvSpPr>
        <p:spPr bwMode="auto">
          <a:xfrm>
            <a:off x="1390650" y="2452688"/>
            <a:ext cx="862013" cy="423862"/>
          </a:xfrm>
          <a:prstGeom prst="ellipse">
            <a:avLst/>
          </a:prstGeom>
          <a:solidFill>
            <a:srgbClr val="333399"/>
          </a:solidFill>
          <a:ln w="9525">
            <a:solidFill>
              <a:schemeClr val="tx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1200">
                <a:solidFill>
                  <a:schemeClr val="bg1"/>
                </a:solidFill>
              </a:rPr>
              <a:t>HR BP</a:t>
            </a:r>
            <a:endParaRPr lang="nl-NL" altLang="en-US" sz="1200">
              <a:solidFill>
                <a:schemeClr val="bg1"/>
              </a:solidFill>
            </a:endParaRPr>
          </a:p>
        </p:txBody>
      </p:sp>
      <p:sp>
        <p:nvSpPr>
          <p:cNvPr id="7181" name="Oval 23"/>
          <p:cNvSpPr>
            <a:spLocks noChangeArrowheads="1"/>
          </p:cNvSpPr>
          <p:nvPr/>
        </p:nvSpPr>
        <p:spPr bwMode="auto">
          <a:xfrm>
            <a:off x="403225" y="3951288"/>
            <a:ext cx="862013" cy="423862"/>
          </a:xfrm>
          <a:prstGeom prst="ellipse">
            <a:avLst/>
          </a:prstGeom>
          <a:solidFill>
            <a:srgbClr val="3366FF"/>
          </a:solidFill>
          <a:ln w="9525">
            <a:solidFill>
              <a:schemeClr val="tx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1200">
                <a:solidFill>
                  <a:schemeClr val="bg1"/>
                </a:solidFill>
              </a:rPr>
              <a:t>HR OPS</a:t>
            </a:r>
            <a:endParaRPr lang="nl-NL" altLang="en-US" sz="1200">
              <a:solidFill>
                <a:schemeClr val="bg1"/>
              </a:solidFill>
            </a:endParaRPr>
          </a:p>
        </p:txBody>
      </p:sp>
      <p:sp>
        <p:nvSpPr>
          <p:cNvPr id="7182" name="Oval 24"/>
          <p:cNvSpPr>
            <a:spLocks noChangeArrowheads="1"/>
          </p:cNvSpPr>
          <p:nvPr/>
        </p:nvSpPr>
        <p:spPr bwMode="auto">
          <a:xfrm>
            <a:off x="2390775" y="3960813"/>
            <a:ext cx="862013" cy="423862"/>
          </a:xfrm>
          <a:prstGeom prst="ellipse">
            <a:avLst/>
          </a:prstGeom>
          <a:solidFill>
            <a:srgbClr val="99CCFF"/>
          </a:solidFill>
          <a:ln w="9525">
            <a:solidFill>
              <a:schemeClr val="tx1"/>
            </a:solidFill>
            <a:round/>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1200"/>
              <a:t>HR Talent</a:t>
            </a:r>
            <a:endParaRPr lang="nl-NL" altLang="en-US" sz="1200"/>
          </a:p>
        </p:txBody>
      </p:sp>
      <p:sp>
        <p:nvSpPr>
          <p:cNvPr id="15" name="Text Box 54"/>
          <p:cNvSpPr txBox="1">
            <a:spLocks noChangeArrowheads="1"/>
          </p:cNvSpPr>
          <p:nvPr/>
        </p:nvSpPr>
        <p:spPr bwMode="auto">
          <a:xfrm>
            <a:off x="395288" y="404813"/>
            <a:ext cx="2849562"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nl-NL" altLang="en-US" sz="900" b="1" dirty="0" smtClean="0">
                <a:solidFill>
                  <a:schemeClr val="bg1"/>
                </a:solidFill>
              </a:rPr>
              <a:t>TSE Talent Management</a:t>
            </a:r>
            <a:endParaRPr lang="nl-NL" altLang="en-US" sz="900" b="1" dirty="0">
              <a:solidFill>
                <a:schemeClr val="bg1"/>
              </a:solidFill>
            </a:endParaRPr>
          </a:p>
        </p:txBody>
      </p:sp>
      <p:sp>
        <p:nvSpPr>
          <p:cNvPr id="2" name="Slide Number Placeholder 1"/>
          <p:cNvSpPr>
            <a:spLocks noGrp="1"/>
          </p:cNvSpPr>
          <p:nvPr>
            <p:ph type="sldNum" sz="quarter" idx="10"/>
          </p:nvPr>
        </p:nvSpPr>
        <p:spPr/>
        <p:txBody>
          <a:bodyPr/>
          <a:lstStyle/>
          <a:p>
            <a:fld id="{B07CCC2D-1FBE-4C6B-8FEC-8166A30C6149}" type="slidenum">
              <a:rPr lang="en-GB" altLang="nl-NL" smtClean="0"/>
              <a:pPr/>
              <a:t>6</a:t>
            </a:fld>
            <a:endParaRPr lang="en-GB" altLang="nl-NL"/>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1982" name="Group 62"/>
          <p:cNvGraphicFramePr>
            <a:graphicFrameLocks noGrp="1"/>
          </p:cNvGraphicFramePr>
          <p:nvPr>
            <p:ph idx="4294967295"/>
            <p:extLst>
              <p:ext uri="{D42A27DB-BD31-4B8C-83A1-F6EECF244321}">
                <p14:modId xmlns:p14="http://schemas.microsoft.com/office/powerpoint/2010/main" val="208392379"/>
              </p:ext>
            </p:extLst>
          </p:nvPr>
        </p:nvGraphicFramePr>
        <p:xfrm>
          <a:off x="406400" y="1379538"/>
          <a:ext cx="8229600" cy="4621313"/>
        </p:xfrm>
        <a:graphic>
          <a:graphicData uri="http://schemas.openxmlformats.org/drawingml/2006/table">
            <a:tbl>
              <a:tblPr/>
              <a:tblGrid>
                <a:gridCol w="801688"/>
                <a:gridCol w="2160587"/>
                <a:gridCol w="1152525"/>
                <a:gridCol w="1439863"/>
                <a:gridCol w="1512887"/>
                <a:gridCol w="1162050"/>
              </a:tblGrid>
              <a:tr h="954974">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endParaRPr kumimoji="0" lang="en-US" sz="800" b="0" i="0" u="none" strike="noStrike" cap="none" normalizeH="0" baseline="0" dirty="0" smtClean="0">
                        <a:ln>
                          <a:noFill/>
                        </a:ln>
                        <a:solidFill>
                          <a:schemeClr val="tx1"/>
                        </a:solidFill>
                        <a:effectLst/>
                        <a:latin typeface="Arial" pitchFamily="34" charset="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FF"/>
                    </a:solidFill>
                  </a:tcPr>
                </a:tc>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bg1"/>
                          </a:solidFill>
                          <a:effectLst/>
                          <a:latin typeface="Arial" pitchFamily="34" charset="0"/>
                        </a:rPr>
                        <a:t>Trio Manufacturing/ Technical/Engineering</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bg1"/>
                          </a:solidFill>
                          <a:effectLst/>
                          <a:latin typeface="Arial" pitchFamily="34" charset="0"/>
                        </a:rPr>
                        <a:t>S&amp;M Assets, DSO</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FF"/>
                    </a:solidFill>
                  </a:tcPr>
                </a:tc>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Sales &amp; Marketing</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FF66"/>
                    </a:solidFill>
                  </a:tcPr>
                </a:tc>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Supply Chain / Procurement</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FF66"/>
                    </a:solidFill>
                  </a:tcPr>
                </a:tc>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H&amp;S/Environ. </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BEX</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Finance</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Comms</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tc>
                  <a:txBody>
                    <a:bodyPr/>
                    <a:lstStyle/>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GIS</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HR</a:t>
                      </a:r>
                    </a:p>
                    <a:p>
                      <a:pPr marL="0" marR="0" lvl="0" indent="0" algn="l" defTabSz="914400" rtl="0" eaLnBrk="0" fontAlgn="base" latinLnBrk="0" hangingPunct="0">
                        <a:lnSpc>
                          <a:spcPts val="1400"/>
                        </a:lnSpc>
                        <a:spcBef>
                          <a:spcPts val="200"/>
                        </a:spcBef>
                        <a:spcAft>
                          <a:spcPts val="200"/>
                        </a:spcAft>
                        <a:buClr>
                          <a:srgbClr val="FFA100"/>
                        </a:buClr>
                        <a:buSzTx/>
                        <a:buFont typeface="Wingdings" pitchFamily="2" charset="2"/>
                        <a:buNone/>
                        <a:tabLst/>
                      </a:pPr>
                      <a:r>
                        <a:rPr kumimoji="0" lang="nl-NL" sz="1200" b="1" i="0" u="none" strike="noStrike" cap="none" normalizeH="0" baseline="0" smtClean="0">
                          <a:ln>
                            <a:noFill/>
                          </a:ln>
                          <a:solidFill>
                            <a:schemeClr val="tx1"/>
                          </a:solidFill>
                          <a:effectLst/>
                          <a:latin typeface="Arial" pitchFamily="34" charset="0"/>
                        </a:rPr>
                        <a:t>Legal</a:t>
                      </a: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00"/>
                    </a:solidFill>
                  </a:tcPr>
                </a:tc>
              </a:tr>
              <a:tr h="700992">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en-US" sz="1400" b="0" i="0" u="none" strike="noStrike" cap="none" normalizeH="0" baseline="0" dirty="0" smtClean="0">
                        <a:ln>
                          <a:noFill/>
                        </a:ln>
                        <a:solidFill>
                          <a:schemeClr val="tx1"/>
                        </a:solidFill>
                        <a:effectLst/>
                        <a:latin typeface="Arial" pitchFamily="34" charset="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Inge</a:t>
                      </a: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Maria / Julie</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nl-NL" sz="14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Sandra</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nl-NL" sz="14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Ineke</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nl-NL" sz="14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Ingrid</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nl-NL" sz="8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200" b="0" i="0" u="none" strike="noStrike" cap="none" normalizeH="0" baseline="0" dirty="0" smtClean="0">
                          <a:ln>
                            <a:noFill/>
                          </a:ln>
                          <a:solidFill>
                            <a:schemeClr val="tx1"/>
                          </a:solidFill>
                          <a:effectLst/>
                          <a:latin typeface="Arial" pitchFamily="34" charset="0"/>
                        </a:rPr>
                        <a:t>Vacancy</a:t>
                      </a: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197">
                <a:tc gridSpan="6">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Strip NL</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358750">
                <a:tc gridSpan="6">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Strip UK</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360338">
                <a:tc gridSpan="6">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ROW</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400022">
                <a:tc gridSpan="6">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smtClean="0">
                          <a:ln>
                            <a:noFill/>
                          </a:ln>
                          <a:solidFill>
                            <a:schemeClr val="tx1"/>
                          </a:solidFill>
                          <a:effectLst/>
                          <a:latin typeface="Arial" pitchFamily="34" charset="0"/>
                        </a:rPr>
                        <a:t>DSO</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834967">
                <a:tc gridSpan="6">
                  <a:txBody>
                    <a:bodyPr/>
                    <a:lstStyle/>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endParaRPr kumimoji="0" lang="nl-NL"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ts val="1800"/>
                        </a:lnSpc>
                        <a:spcBef>
                          <a:spcPts val="600"/>
                        </a:spcBef>
                        <a:spcAft>
                          <a:spcPts val="600"/>
                        </a:spcAft>
                        <a:buClr>
                          <a:srgbClr val="FFA100"/>
                        </a:buClr>
                        <a:buSzTx/>
                        <a:buFont typeface="Wingdings" pitchFamily="2" charset="2"/>
                        <a:buNone/>
                        <a:tabLst/>
                      </a:pPr>
                      <a:r>
                        <a:rPr kumimoji="0" lang="nl-NL" sz="1400" b="0" i="0" u="none" strike="noStrike" cap="none" normalizeH="0" baseline="0" dirty="0" smtClean="0">
                          <a:ln>
                            <a:noFill/>
                          </a:ln>
                          <a:solidFill>
                            <a:schemeClr val="tx1"/>
                          </a:solidFill>
                          <a:effectLst/>
                          <a:latin typeface="Arial" pitchFamily="34" charset="0"/>
                        </a:rPr>
                        <a:t>		</a:t>
                      </a:r>
                      <a:r>
                        <a:rPr kumimoji="0" lang="nl-NL" sz="1400" b="0" i="0" u="none" strike="noStrike" cap="none" normalizeH="0" baseline="0" dirty="0" smtClean="0">
                          <a:ln>
                            <a:noFill/>
                          </a:ln>
                          <a:solidFill>
                            <a:schemeClr val="tx1"/>
                          </a:solidFill>
                          <a:effectLst/>
                          <a:latin typeface="Arial" pitchFamily="34" charset="0"/>
                        </a:rPr>
                        <a:t>Process ownership</a:t>
                      </a:r>
                      <a:r>
                        <a:rPr kumimoji="0" lang="nl-NL" sz="1400" b="0" i="0" u="none" strike="noStrike" cap="none" normalizeH="0" baseline="0" dirty="0" smtClean="0">
                          <a:ln>
                            <a:noFill/>
                          </a:ln>
                          <a:solidFill>
                            <a:schemeClr val="tx1"/>
                          </a:solidFill>
                          <a:effectLst/>
                          <a:latin typeface="Arial" pitchFamily="34" charset="0"/>
                        </a:rPr>
                        <a:t>	        Leadership	Future Leaders/Top Trainees</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607971">
                <a:tc gridSpan="6">
                  <a:txBody>
                    <a:bodyPr/>
                    <a:lstStyle/>
                    <a:p>
                      <a:pPr marL="0" marR="0" lvl="0" indent="0" algn="ctr" defTabSz="914400" rtl="0" eaLnBrk="0" fontAlgn="base" latinLnBrk="0" hangingPunct="0">
                        <a:lnSpc>
                          <a:spcPts val="1100"/>
                        </a:lnSpc>
                        <a:spcBef>
                          <a:spcPts val="200"/>
                        </a:spcBef>
                        <a:spcAft>
                          <a:spcPts val="200"/>
                        </a:spcAft>
                        <a:buClr>
                          <a:srgbClr val="FFA100"/>
                        </a:buClr>
                        <a:buSzTx/>
                        <a:buFont typeface="Wingdings" pitchFamily="2" charset="2"/>
                        <a:buNone/>
                        <a:tabLst/>
                      </a:pPr>
                      <a:endParaRPr kumimoji="0" lang="nl-NL" sz="1400" b="0" i="0" u="none" strike="noStrike" cap="none" normalizeH="0" baseline="0" dirty="0" smtClean="0">
                        <a:ln>
                          <a:noFill/>
                        </a:ln>
                        <a:solidFill>
                          <a:schemeClr val="tx1"/>
                        </a:solidFill>
                        <a:effectLst/>
                        <a:latin typeface="Arial" pitchFamily="34" charset="0"/>
                      </a:endParaRPr>
                    </a:p>
                    <a:p>
                      <a:pPr marL="0" marR="0" lvl="0" indent="0" algn="ctr" defTabSz="914400" rtl="0" eaLnBrk="0" fontAlgn="base" latinLnBrk="0" hangingPunct="0">
                        <a:lnSpc>
                          <a:spcPts val="1100"/>
                        </a:lnSpc>
                        <a:spcBef>
                          <a:spcPts val="200"/>
                        </a:spcBef>
                        <a:spcAft>
                          <a:spcPts val="200"/>
                        </a:spcAft>
                        <a:buClr>
                          <a:srgbClr val="FFA100"/>
                        </a:buClr>
                        <a:buSzTx/>
                        <a:buFont typeface="Wingdings" pitchFamily="2" charset="2"/>
                        <a:buNone/>
                        <a:tabLst/>
                      </a:pPr>
                      <a:r>
                        <a:rPr kumimoji="0" lang="nl-NL" sz="1400" b="0" i="0" u="none" strike="noStrike" cap="none" normalizeH="0" baseline="0" dirty="0" smtClean="0">
                          <a:ln>
                            <a:noFill/>
                          </a:ln>
                          <a:solidFill>
                            <a:schemeClr val="tx1"/>
                          </a:solidFill>
                          <a:effectLst/>
                          <a:latin typeface="Arial" pitchFamily="34" charset="0"/>
                        </a:rPr>
                        <a:t>Talent and Leadership Tools</a:t>
                      </a:r>
                    </a:p>
                  </a:txBody>
                  <a:tcPr marT="45717" marB="45717"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bl>
          </a:graphicData>
        </a:graphic>
      </p:graphicFrame>
      <p:sp>
        <p:nvSpPr>
          <p:cNvPr id="9254" name="Line 37"/>
          <p:cNvSpPr>
            <a:spLocks noChangeShapeType="1"/>
          </p:cNvSpPr>
          <p:nvPr/>
        </p:nvSpPr>
        <p:spPr bwMode="auto">
          <a:xfrm>
            <a:off x="1938338" y="2493963"/>
            <a:ext cx="1223962" cy="0"/>
          </a:xfrm>
          <a:prstGeom prst="line">
            <a:avLst/>
          </a:prstGeom>
          <a:noFill/>
          <a:ln w="25400">
            <a:solidFill>
              <a:srgbClr val="3366FF"/>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9255" name="Line 38"/>
          <p:cNvSpPr>
            <a:spLocks noChangeShapeType="1"/>
          </p:cNvSpPr>
          <p:nvPr/>
        </p:nvSpPr>
        <p:spPr bwMode="auto">
          <a:xfrm>
            <a:off x="3863975" y="3051175"/>
            <a:ext cx="0" cy="936625"/>
          </a:xfrm>
          <a:prstGeom prst="line">
            <a:avLst/>
          </a:prstGeom>
          <a:noFill/>
          <a:ln w="25400">
            <a:solidFill>
              <a:srgbClr val="3366FF"/>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9256" name="Line 39"/>
          <p:cNvSpPr>
            <a:spLocks noChangeShapeType="1"/>
          </p:cNvSpPr>
          <p:nvPr/>
        </p:nvSpPr>
        <p:spPr bwMode="auto">
          <a:xfrm flipH="1">
            <a:off x="1390650" y="3997325"/>
            <a:ext cx="2447925" cy="0"/>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57" name="Line 40"/>
          <p:cNvSpPr>
            <a:spLocks noChangeShapeType="1"/>
          </p:cNvSpPr>
          <p:nvPr/>
        </p:nvSpPr>
        <p:spPr bwMode="auto">
          <a:xfrm>
            <a:off x="4945063" y="3051175"/>
            <a:ext cx="0" cy="1946275"/>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58" name="Line 41"/>
          <p:cNvSpPr>
            <a:spLocks noChangeShapeType="1"/>
          </p:cNvSpPr>
          <p:nvPr/>
        </p:nvSpPr>
        <p:spPr bwMode="auto">
          <a:xfrm flipH="1">
            <a:off x="7464425" y="3051175"/>
            <a:ext cx="433388" cy="1944688"/>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59" name="Line 42"/>
          <p:cNvSpPr>
            <a:spLocks noChangeShapeType="1"/>
          </p:cNvSpPr>
          <p:nvPr/>
        </p:nvSpPr>
        <p:spPr bwMode="auto">
          <a:xfrm>
            <a:off x="1560513" y="3051175"/>
            <a:ext cx="0" cy="144463"/>
          </a:xfrm>
          <a:prstGeom prst="line">
            <a:avLst/>
          </a:prstGeom>
          <a:noFill/>
          <a:ln w="25400">
            <a:solidFill>
              <a:srgbClr val="3366FF"/>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9260" name="Line 43"/>
          <p:cNvSpPr>
            <a:spLocks noChangeShapeType="1"/>
          </p:cNvSpPr>
          <p:nvPr/>
        </p:nvSpPr>
        <p:spPr bwMode="auto">
          <a:xfrm flipH="1">
            <a:off x="1250950" y="3195638"/>
            <a:ext cx="309563" cy="0"/>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61" name="Line 44"/>
          <p:cNvSpPr>
            <a:spLocks noChangeShapeType="1"/>
          </p:cNvSpPr>
          <p:nvPr/>
        </p:nvSpPr>
        <p:spPr bwMode="auto">
          <a:xfrm flipH="1">
            <a:off x="2063750" y="3051175"/>
            <a:ext cx="19049" cy="1261517"/>
          </a:xfrm>
          <a:prstGeom prst="line">
            <a:avLst/>
          </a:prstGeom>
          <a:noFill/>
          <a:ln w="25400">
            <a:solidFill>
              <a:srgbClr val="3366FF"/>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9262" name="Line 45"/>
          <p:cNvSpPr>
            <a:spLocks noChangeShapeType="1"/>
          </p:cNvSpPr>
          <p:nvPr/>
        </p:nvSpPr>
        <p:spPr bwMode="auto">
          <a:xfrm flipH="1">
            <a:off x="1428750" y="3624263"/>
            <a:ext cx="636588" cy="0"/>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63" name="Line 47"/>
          <p:cNvSpPr>
            <a:spLocks noChangeShapeType="1"/>
          </p:cNvSpPr>
          <p:nvPr/>
        </p:nvSpPr>
        <p:spPr bwMode="auto">
          <a:xfrm>
            <a:off x="3144838" y="2547938"/>
            <a:ext cx="0" cy="2447925"/>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64" name="Line 48"/>
          <p:cNvSpPr>
            <a:spLocks noChangeShapeType="1"/>
          </p:cNvSpPr>
          <p:nvPr/>
        </p:nvSpPr>
        <p:spPr bwMode="auto">
          <a:xfrm>
            <a:off x="6529388" y="3051175"/>
            <a:ext cx="0" cy="1944688"/>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67" name="Text Box 54"/>
          <p:cNvSpPr txBox="1">
            <a:spLocks noChangeArrowheads="1"/>
          </p:cNvSpPr>
          <p:nvPr/>
        </p:nvSpPr>
        <p:spPr bwMode="auto">
          <a:xfrm>
            <a:off x="395288" y="404813"/>
            <a:ext cx="2849562"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nl-NL" altLang="en-US" sz="900" b="1" dirty="0" smtClean="0">
                <a:solidFill>
                  <a:schemeClr val="bg1"/>
                </a:solidFill>
              </a:rPr>
              <a:t>TSE Talent Management</a:t>
            </a:r>
            <a:endParaRPr lang="nl-NL" altLang="en-US" sz="900" b="1" dirty="0">
              <a:solidFill>
                <a:schemeClr val="bg1"/>
              </a:solidFill>
            </a:endParaRPr>
          </a:p>
        </p:txBody>
      </p:sp>
      <p:sp>
        <p:nvSpPr>
          <p:cNvPr id="9268" name="Rectangle 5"/>
          <p:cNvSpPr>
            <a:spLocks noChangeArrowheads="1"/>
          </p:cNvSpPr>
          <p:nvPr/>
        </p:nvSpPr>
        <p:spPr bwMode="gray">
          <a:xfrm>
            <a:off x="403225" y="669925"/>
            <a:ext cx="8332788" cy="360363"/>
          </a:xfrm>
          <a:prstGeom prst="rect">
            <a:avLst/>
          </a:prstGeom>
          <a:solidFill>
            <a:schemeClr val="accent2"/>
          </a:solidFill>
          <a:ln>
            <a:noFill/>
          </a:ln>
        </p:spPr>
        <p:txBody>
          <a:bodyPr lIns="18000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b="1" dirty="0" smtClean="0">
                <a:solidFill>
                  <a:schemeClr val="bg1"/>
                </a:solidFill>
                <a:ea typeface="ＭＳ Ｐゴシック" panose="020B0600070205080204" pitchFamily="34" charset="-128"/>
              </a:rPr>
              <a:t>Talent Strategy</a:t>
            </a:r>
            <a:endParaRPr lang="en-GB" altLang="en-US" b="1" dirty="0">
              <a:solidFill>
                <a:schemeClr val="bg1"/>
              </a:solidFill>
              <a:ea typeface="ＭＳ Ｐゴシック" panose="020B0600070205080204" pitchFamily="34" charset="-128"/>
            </a:endParaRPr>
          </a:p>
        </p:txBody>
      </p:sp>
      <p:sp>
        <p:nvSpPr>
          <p:cNvPr id="19" name="Line 45"/>
          <p:cNvSpPr>
            <a:spLocks noChangeShapeType="1"/>
          </p:cNvSpPr>
          <p:nvPr/>
        </p:nvSpPr>
        <p:spPr bwMode="auto">
          <a:xfrm flipH="1">
            <a:off x="1381454" y="4312692"/>
            <a:ext cx="636588" cy="0"/>
          </a:xfrm>
          <a:prstGeom prst="line">
            <a:avLst/>
          </a:prstGeom>
          <a:noFill/>
          <a:ln w="25400">
            <a:solidFill>
              <a:srgbClr val="3366FF"/>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 name="Slide Number Placeholder 1"/>
          <p:cNvSpPr>
            <a:spLocks noGrp="1"/>
          </p:cNvSpPr>
          <p:nvPr>
            <p:ph type="sldNum" sz="quarter" idx="18"/>
          </p:nvPr>
        </p:nvSpPr>
        <p:spPr/>
        <p:txBody>
          <a:bodyPr/>
          <a:lstStyle/>
          <a:p>
            <a:fld id="{5B5DC01B-1A0F-4EF0-900D-2BA605C6FC5B}" type="slidenum">
              <a:rPr lang="en-US" altLang="en-US" smtClean="0"/>
              <a:pPr/>
              <a:t>7</a:t>
            </a:fld>
            <a:endParaRPr lang="en-US" altLang="en-US"/>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Vertical Text Placeholder 30"/>
          <p:cNvSpPr>
            <a:spLocks noGrp="1"/>
          </p:cNvSpPr>
          <p:nvPr>
            <p:ph type="body" orient="vert" idx="13"/>
          </p:nvPr>
        </p:nvSpPr>
        <p:spPr bwMode="auto">
          <a:xfrm>
            <a:off x="406400" y="715963"/>
            <a:ext cx="8316913" cy="369887"/>
          </a:xfrm>
          <a:solidFill>
            <a:schemeClr val="accent2"/>
          </a:solidFill>
        </p:spPr>
        <p:txBody>
          <a:bodyPr numCol="1" anchorCtr="0" compatLnSpc="1">
            <a:prstTxWarp prst="textNoShape">
              <a:avLst/>
            </a:prstTxWarp>
          </a:bodyPr>
          <a:lstStyle/>
          <a:p>
            <a:pPr marL="0" indent="0" eaLnBrk="1" hangingPunct="1">
              <a:buNone/>
            </a:pPr>
            <a:r>
              <a:rPr lang="en-GB" altLang="en-US" dirty="0" smtClean="0"/>
              <a:t>Talent Strategy</a:t>
            </a:r>
          </a:p>
        </p:txBody>
      </p:sp>
      <p:grpSp>
        <p:nvGrpSpPr>
          <p:cNvPr id="40" name="Group 39"/>
          <p:cNvGrpSpPr/>
          <p:nvPr/>
        </p:nvGrpSpPr>
        <p:grpSpPr>
          <a:xfrm>
            <a:off x="313900" y="1007673"/>
            <a:ext cx="8793588" cy="5305815"/>
            <a:chOff x="313900" y="1007673"/>
            <a:chExt cx="8793588" cy="5305815"/>
          </a:xfrm>
        </p:grpSpPr>
        <p:graphicFrame>
          <p:nvGraphicFramePr>
            <p:cNvPr id="41" name="Content Placeholder 11"/>
            <p:cNvGraphicFramePr>
              <a:graphicFrameLocks/>
            </p:cNvGraphicFramePr>
            <p:nvPr>
              <p:extLst>
                <p:ext uri="{D42A27DB-BD31-4B8C-83A1-F6EECF244321}">
                  <p14:modId xmlns:p14="http://schemas.microsoft.com/office/powerpoint/2010/main" val="691409012"/>
                </p:ext>
              </p:extLst>
            </p:nvPr>
          </p:nvGraphicFramePr>
          <p:xfrm>
            <a:off x="313900" y="1007673"/>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2" name="Group 41"/>
            <p:cNvGrpSpPr/>
            <p:nvPr/>
          </p:nvGrpSpPr>
          <p:grpSpPr>
            <a:xfrm>
              <a:off x="430213" y="1439863"/>
              <a:ext cx="8677275" cy="4873625"/>
              <a:chOff x="430213" y="1439863"/>
              <a:chExt cx="8677275" cy="4873625"/>
            </a:xfrm>
          </p:grpSpPr>
          <p:cxnSp>
            <p:nvCxnSpPr>
              <p:cNvPr id="43" name="Straight Arrow Connector 42"/>
              <p:cNvCxnSpPr/>
              <p:nvPr/>
            </p:nvCxnSpPr>
            <p:spPr>
              <a:xfrm rot="5400000">
                <a:off x="6134894" y="4356545"/>
                <a:ext cx="1065212"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44" name="Straight Arrow Connector 43"/>
              <p:cNvCxnSpPr/>
              <p:nvPr/>
            </p:nvCxnSpPr>
            <p:spPr>
              <a:xfrm flipH="1">
                <a:off x="5255768" y="5204221"/>
                <a:ext cx="793751" cy="821531"/>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45" name="Straight Arrow Connector 44"/>
              <p:cNvCxnSpPr/>
              <p:nvPr/>
            </p:nvCxnSpPr>
            <p:spPr>
              <a:xfrm>
                <a:off x="1587500" y="4292600"/>
                <a:ext cx="1314450" cy="9048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46" name="Straight Arrow Connector 45"/>
              <p:cNvCxnSpPr>
                <a:cxnSpLocks noChangeShapeType="1"/>
              </p:cNvCxnSpPr>
              <p:nvPr/>
            </p:nvCxnSpPr>
            <p:spPr bwMode="auto">
              <a:xfrm rot="5400000">
                <a:off x="3145631" y="4031457"/>
                <a:ext cx="909637" cy="1397000"/>
              </a:xfrm>
              <a:prstGeom prst="straightConnector1">
                <a:avLst/>
              </a:prstGeom>
              <a:noFill/>
              <a:ln w="25400" algn="ctr">
                <a:solidFill>
                  <a:schemeClr val="accent2"/>
                </a:solidFill>
                <a:round/>
                <a:headEnd/>
                <a:tailEnd type="arrow" w="med" len="med"/>
              </a:ln>
              <a:effectLst>
                <a:outerShdw dist="20000" dir="5400000" rotWithShape="0">
                  <a:srgbClr val="000000">
                    <a:alpha val="37999"/>
                  </a:srgbClr>
                </a:outerShdw>
              </a:effectLst>
            </p:spPr>
          </p:cxnSp>
          <p:sp>
            <p:nvSpPr>
              <p:cNvPr id="47" name="TextBox 46"/>
              <p:cNvSpPr txBox="1"/>
              <p:nvPr/>
            </p:nvSpPr>
            <p:spPr>
              <a:xfrm>
                <a:off x="430213" y="14478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Jan - Mar</a:t>
                </a:r>
              </a:p>
            </p:txBody>
          </p:sp>
          <p:sp>
            <p:nvSpPr>
              <p:cNvPr id="48" name="TextBox 47"/>
              <p:cNvSpPr txBox="1"/>
              <p:nvPr/>
            </p:nvSpPr>
            <p:spPr>
              <a:xfrm>
                <a:off x="4745038" y="14509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Jul - Sep</a:t>
                </a:r>
              </a:p>
            </p:txBody>
          </p:sp>
          <p:sp>
            <p:nvSpPr>
              <p:cNvPr id="49" name="TextBox 48"/>
              <p:cNvSpPr txBox="1"/>
              <p:nvPr/>
            </p:nvSpPr>
            <p:spPr>
              <a:xfrm>
                <a:off x="2576513" y="14398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Apr - Jun</a:t>
                </a:r>
              </a:p>
            </p:txBody>
          </p:sp>
          <p:sp>
            <p:nvSpPr>
              <p:cNvPr id="50" name="TextBox 49"/>
              <p:cNvSpPr txBox="1"/>
              <p:nvPr/>
            </p:nvSpPr>
            <p:spPr>
              <a:xfrm>
                <a:off x="6851650" y="14414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Ongoing</a:t>
                </a:r>
              </a:p>
            </p:txBody>
          </p:sp>
          <p:sp>
            <p:nvSpPr>
              <p:cNvPr id="51" name="Rounded Rectangle 50"/>
              <p:cNvSpPr/>
              <p:nvPr/>
            </p:nvSpPr>
            <p:spPr>
              <a:xfrm>
                <a:off x="7759700" y="3505200"/>
                <a:ext cx="1347788" cy="777875"/>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Developing Talent</a:t>
                </a:r>
              </a:p>
            </p:txBody>
          </p:sp>
          <p:cxnSp>
            <p:nvCxnSpPr>
              <p:cNvPr id="52" name="Straight Arrow Connector 51"/>
              <p:cNvCxnSpPr/>
              <p:nvPr/>
            </p:nvCxnSpPr>
            <p:spPr>
              <a:xfrm rot="5400000">
                <a:off x="8128000" y="2987675"/>
                <a:ext cx="1012825" cy="2222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53" name="Rounded Rectangle 52"/>
              <p:cNvSpPr/>
              <p:nvPr/>
            </p:nvSpPr>
            <p:spPr>
              <a:xfrm>
                <a:off x="774700" y="3562350"/>
                <a:ext cx="3970338"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Identification of  Talent </a:t>
                </a:r>
              </a:p>
            </p:txBody>
          </p:sp>
          <p:cxnSp>
            <p:nvCxnSpPr>
              <p:cNvPr id="54" name="Straight Arrow Connector 53"/>
              <p:cNvCxnSpPr/>
              <p:nvPr/>
            </p:nvCxnSpPr>
            <p:spPr>
              <a:xfrm rot="16200000" flipH="1">
                <a:off x="1692275" y="3038476"/>
                <a:ext cx="1074737" cy="11112"/>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55" name="Rounded Rectangle 54"/>
              <p:cNvSpPr/>
              <p:nvPr/>
            </p:nvSpPr>
            <p:spPr>
              <a:xfrm>
                <a:off x="6007100" y="4933950"/>
                <a:ext cx="1346200"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Review Talent Gaps</a:t>
                </a:r>
              </a:p>
            </p:txBody>
          </p:sp>
          <p:sp>
            <p:nvSpPr>
              <p:cNvPr id="56" name="Rounded Rectangle 55"/>
              <p:cNvSpPr/>
              <p:nvPr/>
            </p:nvSpPr>
            <p:spPr>
              <a:xfrm>
                <a:off x="4051300" y="5575300"/>
                <a:ext cx="1174750" cy="738188"/>
              </a:xfrm>
              <a:prstGeom prst="roundRect">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en-GB" sz="1200" dirty="0"/>
                  <a:t>Need for External Recruitment </a:t>
                </a:r>
              </a:p>
            </p:txBody>
          </p:sp>
          <p:sp>
            <p:nvSpPr>
              <p:cNvPr id="57" name="Rounded Rectangle 56"/>
              <p:cNvSpPr/>
              <p:nvPr/>
            </p:nvSpPr>
            <p:spPr>
              <a:xfrm>
                <a:off x="5448300" y="3578225"/>
                <a:ext cx="2095500"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Managing Talent</a:t>
                </a:r>
              </a:p>
            </p:txBody>
          </p:sp>
          <p:cxnSp>
            <p:nvCxnSpPr>
              <p:cNvPr id="58" name="Straight Arrow Connector 57"/>
              <p:cNvCxnSpPr>
                <a:endCxn id="57" idx="0"/>
              </p:cNvCxnSpPr>
              <p:nvPr/>
            </p:nvCxnSpPr>
            <p:spPr>
              <a:xfrm rot="5400000">
                <a:off x="5963444" y="3045619"/>
                <a:ext cx="1065212"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59" name="Rounded Rectangle 58"/>
              <p:cNvSpPr/>
              <p:nvPr/>
            </p:nvSpPr>
            <p:spPr>
              <a:xfrm>
                <a:off x="2401888" y="5222875"/>
                <a:ext cx="998537"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Talent Pools</a:t>
                </a:r>
              </a:p>
            </p:txBody>
          </p:sp>
          <p:cxnSp>
            <p:nvCxnSpPr>
              <p:cNvPr id="60" name="Straight Arrow Connector 59"/>
              <p:cNvCxnSpPr/>
              <p:nvPr/>
            </p:nvCxnSpPr>
            <p:spPr>
              <a:xfrm rot="5400000">
                <a:off x="3833019" y="3017044"/>
                <a:ext cx="1023937" cy="31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1" name="Straight Arrow Connector 60"/>
              <p:cNvCxnSpPr/>
              <p:nvPr/>
            </p:nvCxnSpPr>
            <p:spPr>
              <a:xfrm flipV="1">
                <a:off x="7315426" y="4316095"/>
                <a:ext cx="1079500" cy="855663"/>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grpSp>
      </p:grpSp>
      <p:sp>
        <p:nvSpPr>
          <p:cNvPr id="2" name="Slide Number Placeholder 1"/>
          <p:cNvSpPr>
            <a:spLocks noGrp="1"/>
          </p:cNvSpPr>
          <p:nvPr>
            <p:ph type="sldNum" sz="quarter" idx="15"/>
          </p:nvPr>
        </p:nvSpPr>
        <p:spPr/>
        <p:txBody>
          <a:bodyPr/>
          <a:lstStyle/>
          <a:p>
            <a:pPr>
              <a:defRPr/>
            </a:pPr>
            <a:fld id="{A6A1D20C-44E9-4CAB-A69C-ECB6BDF4FF4D}" type="slidenum">
              <a:rPr lang="en-US" altLang="en-US" smtClean="0"/>
              <a:pPr>
                <a:defRPr/>
              </a:pPr>
              <a:t>8</a:t>
            </a:fld>
            <a:endParaRPr lang="en-US" altLang="en-US"/>
          </a:p>
        </p:txBody>
      </p:sp>
    </p:spTree>
    <p:extLst>
      <p:ext uri="{BB962C8B-B14F-4D97-AF65-F5344CB8AC3E}">
        <p14:creationId xmlns:p14="http://schemas.microsoft.com/office/powerpoint/2010/main" val="3598193077"/>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r>
              <a:rPr lang="en-GB" dirty="0" smtClean="0"/>
              <a:t>TSE Process</a:t>
            </a:r>
            <a:endParaRPr lang="en-GB" dirty="0"/>
          </a:p>
        </p:txBody>
      </p:sp>
      <p:sp>
        <p:nvSpPr>
          <p:cNvPr id="46" name="Text Placeholder 45"/>
          <p:cNvSpPr>
            <a:spLocks noGrp="1"/>
          </p:cNvSpPr>
          <p:nvPr>
            <p:ph type="body" sz="quarter" idx="12"/>
          </p:nvPr>
        </p:nvSpPr>
        <p:spPr>
          <a:xfrm>
            <a:off x="390346" y="1320613"/>
            <a:ext cx="8348663" cy="369887"/>
          </a:xfrm>
        </p:spPr>
        <p:txBody>
          <a:bodyPr/>
          <a:lstStyle/>
          <a:p>
            <a:r>
              <a:rPr lang="en-GB" dirty="0" smtClean="0"/>
              <a:t>Performance &amp; Potential</a:t>
            </a:r>
            <a:endParaRPr lang="en-GB" dirty="0"/>
          </a:p>
        </p:txBody>
      </p:sp>
      <p:graphicFrame>
        <p:nvGraphicFramePr>
          <p:cNvPr id="12" name="Content Placeholder 11"/>
          <p:cNvGraphicFramePr>
            <a:graphicFrameLocks noGrp="1"/>
          </p:cNvGraphicFramePr>
          <p:nvPr>
            <p:ph idx="4294967295"/>
          </p:nvPr>
        </p:nvGraphicFramePr>
        <p:xfrm>
          <a:off x="373491" y="2107602"/>
          <a:ext cx="8447088"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7" name="TextBox 76"/>
          <p:cNvSpPr txBox="1"/>
          <p:nvPr/>
        </p:nvSpPr>
        <p:spPr>
          <a:xfrm>
            <a:off x="2552700" y="4476750"/>
            <a:ext cx="4543425" cy="1169988"/>
          </a:xfrm>
          <a:prstGeom prst="rect">
            <a:avLst/>
          </a:prstGeom>
          <a:noFill/>
        </p:spPr>
        <p:txBody>
          <a:bodyPr>
            <a:spAutoFit/>
          </a:bodyPr>
          <a:lstStyle/>
          <a:p>
            <a:pPr algn="l">
              <a:buFont typeface="Arial" pitchFamily="34" charset="0"/>
              <a:buChar char="•"/>
              <a:defRPr/>
            </a:pPr>
            <a:r>
              <a:rPr lang="en-GB" sz="1050" dirty="0">
                <a:solidFill>
                  <a:schemeClr val="bg1"/>
                </a:solidFill>
              </a:rPr>
              <a:t> </a:t>
            </a:r>
            <a:r>
              <a:rPr lang="en-GB" sz="1400" dirty="0">
                <a:solidFill>
                  <a:schemeClr val="bg1"/>
                </a:solidFill>
              </a:rPr>
              <a:t>Gain wider perspective of P&amp;P ahead of appraisal</a:t>
            </a:r>
          </a:p>
          <a:p>
            <a:pPr algn="l">
              <a:buFont typeface="Arial" pitchFamily="34" charset="0"/>
              <a:buChar char="•"/>
              <a:defRPr/>
            </a:pPr>
            <a:r>
              <a:rPr lang="en-GB" sz="1400" dirty="0">
                <a:solidFill>
                  <a:schemeClr val="bg1"/>
                </a:solidFill>
              </a:rPr>
              <a:t>Broad gathering of views </a:t>
            </a:r>
          </a:p>
          <a:p>
            <a:pPr algn="l">
              <a:buFont typeface="Arial" pitchFamily="34" charset="0"/>
              <a:buChar char="•"/>
              <a:defRPr/>
            </a:pPr>
            <a:r>
              <a:rPr lang="en-GB" sz="1400" dirty="0">
                <a:solidFill>
                  <a:schemeClr val="bg1"/>
                </a:solidFill>
              </a:rPr>
              <a:t>Drive common understanding/ consistency</a:t>
            </a:r>
          </a:p>
          <a:p>
            <a:pPr algn="l">
              <a:buFont typeface="Arial" pitchFamily="34" charset="0"/>
              <a:buChar char="•"/>
              <a:defRPr/>
            </a:pPr>
            <a:r>
              <a:rPr lang="en-GB" sz="1400" dirty="0">
                <a:solidFill>
                  <a:schemeClr val="bg1"/>
                </a:solidFill>
              </a:rPr>
              <a:t>Consideration to </a:t>
            </a:r>
            <a:r>
              <a:rPr lang="en-GB" sz="1400" dirty="0" smtClean="0">
                <a:solidFill>
                  <a:schemeClr val="bg1"/>
                </a:solidFill>
              </a:rPr>
              <a:t>development </a:t>
            </a:r>
            <a:r>
              <a:rPr lang="en-GB" sz="1400" dirty="0">
                <a:solidFill>
                  <a:schemeClr val="bg1"/>
                </a:solidFill>
              </a:rPr>
              <a:t>plans  </a:t>
            </a:r>
          </a:p>
          <a:p>
            <a:pPr algn="l">
              <a:buFont typeface="Arial" pitchFamily="34" charset="0"/>
              <a:buChar char="•"/>
              <a:defRPr/>
            </a:pPr>
            <a:r>
              <a:rPr lang="en-GB" sz="1400" dirty="0">
                <a:solidFill>
                  <a:schemeClr val="bg1"/>
                </a:solidFill>
              </a:rPr>
              <a:t>Commences identification of talent</a:t>
            </a:r>
          </a:p>
        </p:txBody>
      </p:sp>
      <p:sp>
        <p:nvSpPr>
          <p:cNvPr id="7" name="TextBox 6"/>
          <p:cNvSpPr txBox="1"/>
          <p:nvPr/>
        </p:nvSpPr>
        <p:spPr>
          <a:xfrm>
            <a:off x="430213" y="2495823"/>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Jan - Mar</a:t>
            </a:r>
          </a:p>
        </p:txBody>
      </p:sp>
      <p:sp>
        <p:nvSpPr>
          <p:cNvPr id="18" name="TextBox 17"/>
          <p:cNvSpPr txBox="1"/>
          <p:nvPr/>
        </p:nvSpPr>
        <p:spPr>
          <a:xfrm>
            <a:off x="4745038" y="2498998"/>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Jul - Sep</a:t>
            </a:r>
          </a:p>
        </p:txBody>
      </p:sp>
      <p:sp>
        <p:nvSpPr>
          <p:cNvPr id="19" name="TextBox 18"/>
          <p:cNvSpPr txBox="1"/>
          <p:nvPr/>
        </p:nvSpPr>
        <p:spPr>
          <a:xfrm>
            <a:off x="2576513" y="2487886"/>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Apr - Jun</a:t>
            </a:r>
          </a:p>
        </p:txBody>
      </p:sp>
      <p:sp>
        <p:nvSpPr>
          <p:cNvPr id="20" name="TextBox 19"/>
          <p:cNvSpPr txBox="1"/>
          <p:nvPr/>
        </p:nvSpPr>
        <p:spPr>
          <a:xfrm>
            <a:off x="6851650" y="2489473"/>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smtClean="0"/>
              <a:t>Ongoing</a:t>
            </a:r>
            <a:endParaRPr lang="en-GB" sz="1200" dirty="0"/>
          </a:p>
        </p:txBody>
      </p:sp>
      <p:sp>
        <p:nvSpPr>
          <p:cNvPr id="13" name="Slide Number Placeholder 12"/>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9</a:t>
            </a:fld>
            <a:endParaRPr lang="en-GB" noProof="0"/>
          </a:p>
        </p:txBody>
      </p:sp>
    </p:spTree>
    <p:extLst>
      <p:ext uri="{BB962C8B-B14F-4D97-AF65-F5344CB8AC3E}">
        <p14:creationId xmlns:p14="http://schemas.microsoft.com/office/powerpoint/2010/main" val="434070857"/>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dirty="0" smtClean="0"/>
              <a:t>Benefits of Performance &amp; Potential Review</a:t>
            </a:r>
          </a:p>
        </p:txBody>
      </p:sp>
      <p:sp>
        <p:nvSpPr>
          <p:cNvPr id="5123" name="Content Placeholder 2"/>
          <p:cNvSpPr>
            <a:spLocks noGrp="1"/>
          </p:cNvSpPr>
          <p:nvPr>
            <p:ph type="body" sz="quarter" idx="12"/>
          </p:nvPr>
        </p:nvSpPr>
        <p:spPr>
          <a:noFill/>
        </p:spPr>
        <p:txBody>
          <a:bodyPr/>
          <a:lstStyle/>
          <a:p>
            <a:pPr>
              <a:buNone/>
            </a:pPr>
            <a:r>
              <a:rPr lang="en-GB" sz="1600" dirty="0" smtClean="0"/>
              <a:t>	An initial means of identifying talent within the organisation bringing together management peer groups to discuss their direct reports. </a:t>
            </a:r>
          </a:p>
          <a:p>
            <a:pPr>
              <a:buNone/>
            </a:pPr>
            <a:r>
              <a:rPr lang="en-GB" sz="1600" b="1" dirty="0" smtClean="0"/>
              <a:t>What are the benefits?</a:t>
            </a:r>
          </a:p>
          <a:p>
            <a:pPr lvl="1"/>
            <a:r>
              <a:rPr lang="en-GB" sz="1600" dirty="0" smtClean="0"/>
              <a:t>Allows a broad gathering of views allows for a more rounded perspective to be gained of an individual ahead of their appraisal. </a:t>
            </a:r>
          </a:p>
          <a:p>
            <a:pPr lvl="1"/>
            <a:r>
              <a:rPr lang="en-GB" sz="1600" dirty="0" smtClean="0"/>
              <a:t>Drives consistency and a common understanding of the capability of individuals and their future potential within the organisation.  </a:t>
            </a:r>
          </a:p>
          <a:p>
            <a:pPr lvl="1"/>
            <a:r>
              <a:rPr lang="en-GB" sz="1600" dirty="0" smtClean="0"/>
              <a:t>Prompts early consideration of career development mapping activities, undertaken as part of the Talent Management Process. </a:t>
            </a:r>
          </a:p>
          <a:p>
            <a:pPr lvl="1"/>
            <a:r>
              <a:rPr lang="en-GB" sz="1600" dirty="0" smtClean="0"/>
              <a:t>Feeds succession planning activity</a:t>
            </a:r>
          </a:p>
          <a:p>
            <a:pPr>
              <a:buNone/>
            </a:pPr>
            <a:r>
              <a:rPr lang="en-GB" sz="1600" dirty="0" smtClean="0"/>
              <a:t>	</a:t>
            </a:r>
            <a:r>
              <a:rPr lang="en-GB" sz="1600" b="1" dirty="0" smtClean="0"/>
              <a:t>For HR it: </a:t>
            </a:r>
          </a:p>
          <a:p>
            <a:pPr lvl="1"/>
            <a:r>
              <a:rPr lang="en-GB" sz="1600" dirty="0" smtClean="0"/>
              <a:t>Provides the opportunity to challenge and provide feedback on individuals through your experience of them, adding quality to the conversation. </a:t>
            </a:r>
          </a:p>
          <a:p>
            <a:pPr lvl="1"/>
            <a:r>
              <a:rPr lang="en-GB" sz="1600" dirty="0" smtClean="0"/>
              <a:t>Provides you with knowledge of who the talented individuals are within your area and what development and support they require.  </a:t>
            </a:r>
          </a:p>
          <a:p>
            <a:pPr>
              <a:buNone/>
            </a:pPr>
            <a:r>
              <a:rPr lang="en-GB" sz="1600" dirty="0" smtClean="0"/>
              <a:t>	</a:t>
            </a:r>
          </a:p>
          <a:p>
            <a:pPr>
              <a:buFont typeface="Wingdings" pitchFamily="2" charset="2"/>
              <a:buChar char="v"/>
            </a:pPr>
            <a:endParaRPr lang="en-GB" dirty="0" smtClean="0"/>
          </a:p>
          <a:p>
            <a:pPr>
              <a:buFont typeface="Wingdings" pitchFamily="2" charset="2"/>
              <a:buChar char="q"/>
            </a:pPr>
            <a:endParaRPr lang="en-GB" dirty="0" smtClean="0"/>
          </a:p>
        </p:txBody>
      </p:sp>
      <p:sp>
        <p:nvSpPr>
          <p:cNvPr id="6" name="Slide Number Placeholder 5"/>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10</a:t>
            </a:fld>
            <a:endParaRPr lang="en-GB" noProof="0"/>
          </a:p>
        </p:txBody>
      </p:sp>
    </p:spTree>
    <p:extLst>
      <p:ext uri="{BB962C8B-B14F-4D97-AF65-F5344CB8AC3E}">
        <p14:creationId xmlns:p14="http://schemas.microsoft.com/office/powerpoint/2010/main" val="42442477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animEffect transition="in" filter="fade">
                                      <p:cBhvr>
                                        <p:cTn id="7" dur="2000"/>
                                        <p:tgtEl>
                                          <p:spTgt spid="512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123">
                                            <p:txEl>
                                              <p:pRg st="3" end="3"/>
                                            </p:txEl>
                                          </p:spTgt>
                                        </p:tgtEl>
                                        <p:attrNameLst>
                                          <p:attrName>style.visibility</p:attrName>
                                        </p:attrNameLst>
                                      </p:cBhvr>
                                      <p:to>
                                        <p:strVal val="visible"/>
                                      </p:to>
                                    </p:set>
                                    <p:animEffect transition="in" filter="fade">
                                      <p:cBhvr>
                                        <p:cTn id="10" dur="2000"/>
                                        <p:tgtEl>
                                          <p:spTgt spid="512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123">
                                            <p:txEl>
                                              <p:pRg st="4" end="4"/>
                                            </p:txEl>
                                          </p:spTgt>
                                        </p:tgtEl>
                                        <p:attrNameLst>
                                          <p:attrName>style.visibility</p:attrName>
                                        </p:attrNameLst>
                                      </p:cBhvr>
                                      <p:to>
                                        <p:strVal val="visible"/>
                                      </p:to>
                                    </p:set>
                                    <p:animEffect transition="in" filter="fade">
                                      <p:cBhvr>
                                        <p:cTn id="13" dur="2000"/>
                                        <p:tgtEl>
                                          <p:spTgt spid="512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123">
                                            <p:txEl>
                                              <p:pRg st="5" end="5"/>
                                            </p:txEl>
                                          </p:spTgt>
                                        </p:tgtEl>
                                        <p:attrNameLst>
                                          <p:attrName>style.visibility</p:attrName>
                                        </p:attrNameLst>
                                      </p:cBhvr>
                                      <p:to>
                                        <p:strVal val="visible"/>
                                      </p:to>
                                    </p:set>
                                    <p:animEffect transition="in" filter="fade">
                                      <p:cBhvr>
                                        <p:cTn id="16" dur="2000"/>
                                        <p:tgtEl>
                                          <p:spTgt spid="5123">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animEffect transition="in" filter="fade">
                                      <p:cBhvr>
                                        <p:cTn id="19" dur="2000"/>
                                        <p:tgtEl>
                                          <p:spTgt spid="5123">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123">
                                            <p:txEl>
                                              <p:pRg st="7" end="7"/>
                                            </p:txEl>
                                          </p:spTgt>
                                        </p:tgtEl>
                                        <p:attrNameLst>
                                          <p:attrName>style.visibility</p:attrName>
                                        </p:attrNameLst>
                                      </p:cBhvr>
                                      <p:to>
                                        <p:strVal val="visible"/>
                                      </p:to>
                                    </p:set>
                                    <p:animEffect transition="in" filter="fade">
                                      <p:cBhvr>
                                        <p:cTn id="22" dur="2000"/>
                                        <p:tgtEl>
                                          <p:spTgt spid="5123">
                                            <p:txEl>
                                              <p:pRg st="7" end="7"/>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123">
                                            <p:txEl>
                                              <p:pRg st="8" end="8"/>
                                            </p:txEl>
                                          </p:spTgt>
                                        </p:tgtEl>
                                        <p:attrNameLst>
                                          <p:attrName>style.visibility</p:attrName>
                                        </p:attrNameLst>
                                      </p:cBhvr>
                                      <p:to>
                                        <p:strVal val="visible"/>
                                      </p:to>
                                    </p:set>
                                    <p:animEffect transition="in" filter="fade">
                                      <p:cBhvr>
                                        <p:cTn id="25" dur="2000"/>
                                        <p:tgtEl>
                                          <p:spTgt spid="51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2974" y="678690"/>
            <a:ext cx="8313738" cy="4883150"/>
          </a:xfrm>
        </p:spPr>
        <p:txBody>
          <a:bodyPr/>
          <a:lstStyle/>
          <a:p>
            <a:pPr>
              <a:buNone/>
            </a:pPr>
            <a:endParaRPr lang="en-GB" dirty="0" smtClean="0"/>
          </a:p>
          <a:p>
            <a:pPr>
              <a:buNone/>
            </a:pPr>
            <a:r>
              <a:rPr lang="en-GB" sz="1600" b="1" dirty="0" smtClean="0"/>
              <a:t>What are the benefits of comparing ratings against a normal distribution curve?</a:t>
            </a:r>
          </a:p>
          <a:p>
            <a:endParaRPr lang="en-GB" dirty="0" smtClean="0"/>
          </a:p>
          <a:p>
            <a:endParaRPr lang="en-GB" dirty="0" smtClean="0"/>
          </a:p>
          <a:p>
            <a:endParaRPr lang="en-GB" dirty="0" smtClean="0"/>
          </a:p>
          <a:p>
            <a:endParaRPr lang="en-GB" dirty="0" smtClean="0"/>
          </a:p>
          <a:p>
            <a:endParaRPr lang="en-GB" dirty="0" smtClean="0"/>
          </a:p>
          <a:p>
            <a:endParaRPr lang="en-GB" dirty="0" smtClean="0"/>
          </a:p>
          <a:p>
            <a:pPr>
              <a:buNone/>
            </a:pPr>
            <a:endParaRPr lang="en-GB" dirty="0" smtClean="0"/>
          </a:p>
          <a:p>
            <a:endParaRPr lang="en-GB" sz="1800" dirty="0" smtClean="0"/>
          </a:p>
          <a:p>
            <a:r>
              <a:rPr lang="en-GB" sz="1800" dirty="0" smtClean="0"/>
              <a:t>Ensures a fair and consistent approach  to ratings across the organisation</a:t>
            </a:r>
          </a:p>
          <a:p>
            <a:r>
              <a:rPr lang="en-GB" sz="1800" dirty="0" smtClean="0"/>
              <a:t>Discourages managers away from a bias of awarding above-average ratings to solid or marginal performers</a:t>
            </a:r>
          </a:p>
          <a:p>
            <a:r>
              <a:rPr lang="en-GB" sz="1800" dirty="0" smtClean="0"/>
              <a:t>Encourages positive challenge of poor performance.</a:t>
            </a:r>
            <a:endParaRPr lang="en-GB" sz="1800" dirty="0"/>
          </a:p>
        </p:txBody>
      </p:sp>
      <p:sp>
        <p:nvSpPr>
          <p:cNvPr id="5" name="Title 1"/>
          <p:cNvSpPr>
            <a:spLocks noGrp="1"/>
          </p:cNvSpPr>
          <p:nvPr>
            <p:ph type="title"/>
          </p:nvPr>
        </p:nvSpPr>
        <p:spPr>
          <a:xfrm>
            <a:off x="404813" y="715760"/>
            <a:ext cx="8332787" cy="360363"/>
          </a:xfrm>
        </p:spPr>
        <p:txBody>
          <a:bodyPr/>
          <a:lstStyle/>
          <a:p>
            <a:pPr eaLnBrk="1" hangingPunct="1"/>
            <a:r>
              <a:rPr lang="en-GB" dirty="0" smtClean="0"/>
              <a:t>Benefits of Performance &amp; Potential Review</a:t>
            </a:r>
          </a:p>
        </p:txBody>
      </p:sp>
      <p:sp>
        <p:nvSpPr>
          <p:cNvPr id="8" name="Slide Number Placeholder 7"/>
          <p:cNvSpPr>
            <a:spLocks noGrp="1"/>
          </p:cNvSpPr>
          <p:nvPr>
            <p:ph type="sldNum" sz="quarter" idx="4294967295"/>
          </p:nvPr>
        </p:nvSpPr>
        <p:spPr>
          <a:xfrm>
            <a:off x="8459788" y="377825"/>
            <a:ext cx="503237" cy="215900"/>
          </a:xfrm>
          <a:prstGeom prst="rect">
            <a:avLst/>
          </a:prstGeom>
        </p:spPr>
        <p:txBody>
          <a:bodyPr/>
          <a:lstStyle/>
          <a:p>
            <a:fld id="{AE24B031-5D69-40CF-ABF0-1001B1CEF9C2}" type="slidenum">
              <a:rPr lang="en-GB" smtClean="0"/>
              <a:pPr/>
              <a:t>11</a:t>
            </a:fld>
            <a:endParaRPr lang="en-GB"/>
          </a:p>
        </p:txBody>
      </p:sp>
      <p:graphicFrame>
        <p:nvGraphicFramePr>
          <p:cNvPr id="9" name="Chart 8"/>
          <p:cNvGraphicFramePr>
            <a:graphicFrameLocks/>
          </p:cNvGraphicFramePr>
          <p:nvPr/>
        </p:nvGraphicFramePr>
        <p:xfrm>
          <a:off x="1596945" y="1800643"/>
          <a:ext cx="5977821" cy="270208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876834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2000"/>
                                        <p:tgtEl>
                                          <p:spTgt spid="3">
                                            <p:txEl>
                                              <p:pRg st="10" end="1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1" end="11"/>
                                            </p:txEl>
                                          </p:spTgt>
                                        </p:tgtEl>
                                        <p:attrNameLst>
                                          <p:attrName>style.visibility</p:attrName>
                                        </p:attrNameLst>
                                      </p:cBhvr>
                                      <p:to>
                                        <p:strVal val="visible"/>
                                      </p:to>
                                    </p:set>
                                    <p:animEffect transition="in" filter="fade">
                                      <p:cBhvr>
                                        <p:cTn id="10" dur="2000"/>
                                        <p:tgtEl>
                                          <p:spTgt spid="3">
                                            <p:txEl>
                                              <p:pRg st="11" end="1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2" end="12"/>
                                            </p:txEl>
                                          </p:spTgt>
                                        </p:tgtEl>
                                        <p:attrNameLst>
                                          <p:attrName>style.visibility</p:attrName>
                                        </p:attrNameLst>
                                      </p:cBhvr>
                                      <p:to>
                                        <p:strVal val="visible"/>
                                      </p:to>
                                    </p:set>
                                    <p:animEffect transition="in" filter="fade">
                                      <p:cBhvr>
                                        <p:cTn id="13"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8"/>
          <p:cNvSpPr>
            <a:spLocks noGrp="1" noChangeArrowheads="1"/>
          </p:cNvSpPr>
          <p:nvPr>
            <p:ph type="title" idx="4294967295"/>
          </p:nvPr>
        </p:nvSpPr>
        <p:spPr>
          <a:xfrm>
            <a:off x="404813" y="592762"/>
            <a:ext cx="8332787" cy="360363"/>
          </a:xfrm>
        </p:spPr>
        <p:txBody>
          <a:bodyPr/>
          <a:lstStyle/>
          <a:p>
            <a:pPr eaLnBrk="1" hangingPunct="1"/>
            <a:r>
              <a:rPr lang="en-US" dirty="0" smtClean="0"/>
              <a:t>Performance Categories </a:t>
            </a:r>
          </a:p>
        </p:txBody>
      </p:sp>
      <p:sp>
        <p:nvSpPr>
          <p:cNvPr id="9249" name="Text Box 29"/>
          <p:cNvSpPr txBox="1">
            <a:spLocks noChangeArrowheads="1"/>
          </p:cNvSpPr>
          <p:nvPr/>
        </p:nvSpPr>
        <p:spPr bwMode="auto">
          <a:xfrm>
            <a:off x="343615" y="887896"/>
            <a:ext cx="7640638" cy="336550"/>
          </a:xfrm>
          <a:prstGeom prst="rect">
            <a:avLst/>
          </a:prstGeom>
          <a:noFill/>
          <a:ln w="9525">
            <a:noFill/>
            <a:miter lim="800000"/>
            <a:headEnd/>
            <a:tailEnd/>
          </a:ln>
        </p:spPr>
        <p:txBody>
          <a:bodyPr wrap="none">
            <a:spAutoFit/>
          </a:bodyPr>
          <a:lstStyle/>
          <a:p>
            <a:pPr algn="l"/>
            <a:r>
              <a:rPr lang="en-GB" sz="1600" b="1" dirty="0"/>
              <a:t>Definition : Rating based on actual performance over the previous 12 months</a:t>
            </a:r>
          </a:p>
        </p:txBody>
      </p:sp>
      <p:graphicFrame>
        <p:nvGraphicFramePr>
          <p:cNvPr id="6" name="Content Placeholder 32"/>
          <p:cNvGraphicFramePr>
            <a:graphicFrameLocks/>
          </p:cNvGraphicFramePr>
          <p:nvPr/>
        </p:nvGraphicFramePr>
        <p:xfrm>
          <a:off x="259307" y="1255593"/>
          <a:ext cx="8707273" cy="5008729"/>
        </p:xfrm>
        <a:graphic>
          <a:graphicData uri="http://schemas.openxmlformats.org/drawingml/2006/table">
            <a:tbl>
              <a:tblPr firstRow="1" bandRow="1">
                <a:tableStyleId>{5C22544A-7EE6-4342-B048-85BDC9FD1C3A}</a:tableStyleId>
              </a:tblPr>
              <a:tblGrid>
                <a:gridCol w="1434686"/>
                <a:gridCol w="1354982"/>
                <a:gridCol w="5917605"/>
              </a:tblGrid>
              <a:tr h="621521">
                <a:tc>
                  <a:txBody>
                    <a:bodyPr/>
                    <a:lstStyle/>
                    <a:p>
                      <a:r>
                        <a:rPr lang="en-GB" sz="1400" dirty="0" smtClean="0"/>
                        <a:t>Performance Rating</a:t>
                      </a:r>
                      <a:endParaRPr lang="en-GB" sz="1400" dirty="0"/>
                    </a:p>
                  </a:txBody>
                  <a:tcPr/>
                </a:tc>
                <a:tc>
                  <a:txBody>
                    <a:bodyPr/>
                    <a:lstStyle/>
                    <a:p>
                      <a:r>
                        <a:rPr lang="en-GB" sz="1400" dirty="0" smtClean="0"/>
                        <a:t>Normal Distribution</a:t>
                      </a:r>
                      <a:endParaRPr lang="en-GB" sz="1400" dirty="0"/>
                    </a:p>
                  </a:txBody>
                  <a:tcPr/>
                </a:tc>
                <a:tc>
                  <a:txBody>
                    <a:bodyPr/>
                    <a:lstStyle/>
                    <a:p>
                      <a:r>
                        <a:rPr lang="en-GB" sz="1400" dirty="0" smtClean="0"/>
                        <a:t>Guidance Description</a:t>
                      </a:r>
                      <a:endParaRPr lang="en-GB" sz="1400" dirty="0"/>
                    </a:p>
                  </a:txBody>
                  <a:tcPr/>
                </a:tc>
              </a:tr>
              <a:tr h="1425842">
                <a:tc>
                  <a:txBody>
                    <a:bodyPr/>
                    <a:lstStyle/>
                    <a:p>
                      <a:r>
                        <a:rPr lang="en-GB" sz="1200" b="1" dirty="0" smtClean="0"/>
                        <a:t>Outstanding</a:t>
                      </a:r>
                      <a:endParaRPr lang="en-GB" sz="1200" b="1" dirty="0"/>
                    </a:p>
                  </a:txBody>
                  <a:tcPr/>
                </a:tc>
                <a:tc>
                  <a:txBody>
                    <a:bodyPr/>
                    <a:lstStyle/>
                    <a:p>
                      <a:r>
                        <a:rPr lang="en-GB" sz="1200" b="1" dirty="0" smtClean="0"/>
                        <a:t>0% - 5%</a:t>
                      </a:r>
                      <a:endParaRPr lang="en-GB" sz="1200" b="1" dirty="0"/>
                    </a:p>
                  </a:txBody>
                  <a:tcPr/>
                </a:tc>
                <a:tc>
                  <a:txBody>
                    <a:bodyPr/>
                    <a:lstStyle/>
                    <a:p>
                      <a:r>
                        <a:rPr lang="en-GB" sz="1200" dirty="0" smtClean="0"/>
                        <a:t>A </a:t>
                      </a:r>
                      <a:r>
                        <a:rPr lang="en-GB" sz="1200" b="1" dirty="0" smtClean="0"/>
                        <a:t>role</a:t>
                      </a:r>
                      <a:r>
                        <a:rPr lang="en-GB" sz="1200" b="1" baseline="0" dirty="0" smtClean="0"/>
                        <a:t> model </a:t>
                      </a:r>
                      <a:r>
                        <a:rPr lang="en-GB" sz="1200" baseline="0" dirty="0" smtClean="0"/>
                        <a:t>for the organisation</a:t>
                      </a:r>
                    </a:p>
                    <a:p>
                      <a:r>
                        <a:rPr lang="en-GB" sz="1200" baseline="0" dirty="0" smtClean="0"/>
                        <a:t>Is regarded as an </a:t>
                      </a:r>
                      <a:r>
                        <a:rPr lang="en-GB" sz="1200" b="1" baseline="0" dirty="0" smtClean="0"/>
                        <a:t>outstanding performer </a:t>
                      </a:r>
                      <a:r>
                        <a:rPr lang="en-GB" sz="1200" baseline="0" dirty="0" smtClean="0"/>
                        <a:t>by his/ her team, peers and managers. </a:t>
                      </a:r>
                    </a:p>
                    <a:p>
                      <a:r>
                        <a:rPr lang="en-GB" sz="1200" b="1" baseline="0" dirty="0" smtClean="0"/>
                        <a:t>Consistently delivers above expectation</a:t>
                      </a:r>
                      <a:r>
                        <a:rPr lang="en-GB" sz="1200" baseline="0" dirty="0" smtClean="0"/>
                        <a:t>, </a:t>
                      </a:r>
                      <a:r>
                        <a:rPr lang="en-GB" sz="1200" b="1" baseline="0" dirty="0" smtClean="0"/>
                        <a:t>stretches the boundaries of the job, exceeds the expected levels of competency</a:t>
                      </a:r>
                      <a:r>
                        <a:rPr lang="en-GB" sz="1200" baseline="0" dirty="0" smtClean="0"/>
                        <a:t> and has </a:t>
                      </a:r>
                      <a:r>
                        <a:rPr lang="en-GB" sz="1200" b="1" baseline="0" dirty="0" smtClean="0"/>
                        <a:t>role modelled the expected behaviours.</a:t>
                      </a:r>
                    </a:p>
                    <a:p>
                      <a:r>
                        <a:rPr lang="en-GB" sz="1200" baseline="0" dirty="0" smtClean="0"/>
                        <a:t>Is </a:t>
                      </a:r>
                      <a:r>
                        <a:rPr lang="en-GB" sz="1200" b="1" baseline="0" dirty="0" smtClean="0"/>
                        <a:t>proactively developing themselves and those around them</a:t>
                      </a:r>
                    </a:p>
                  </a:txBody>
                  <a:tcPr/>
                </a:tc>
              </a:tr>
              <a:tr h="987122">
                <a:tc>
                  <a:txBody>
                    <a:bodyPr/>
                    <a:lstStyle/>
                    <a:p>
                      <a:r>
                        <a:rPr lang="en-GB" sz="1200" b="1" dirty="0" smtClean="0"/>
                        <a:t>Excellent</a:t>
                      </a:r>
                      <a:endParaRPr lang="en-GB" sz="1200" b="1" dirty="0"/>
                    </a:p>
                  </a:txBody>
                  <a:tcPr/>
                </a:tc>
                <a:tc>
                  <a:txBody>
                    <a:bodyPr/>
                    <a:lstStyle/>
                    <a:p>
                      <a:r>
                        <a:rPr lang="en-GB" sz="1200" b="1" dirty="0" smtClean="0"/>
                        <a:t>10% - 20%</a:t>
                      </a:r>
                      <a:endParaRPr lang="en-GB" sz="1200" b="1" dirty="0"/>
                    </a:p>
                  </a:txBody>
                  <a:tcPr/>
                </a:tc>
                <a:tc>
                  <a:txBody>
                    <a:bodyPr/>
                    <a:lstStyle/>
                    <a:p>
                      <a:r>
                        <a:rPr lang="en-GB" sz="1200" b="1" dirty="0" smtClean="0"/>
                        <a:t>Consistently deliver above expectations,</a:t>
                      </a:r>
                      <a:r>
                        <a:rPr lang="en-GB" sz="1200" b="1" baseline="0" dirty="0" smtClean="0"/>
                        <a:t> stretches the boundaries of the job, exceeds the expected levels of competency </a:t>
                      </a:r>
                      <a:r>
                        <a:rPr lang="en-GB" sz="1200" baseline="0" dirty="0" smtClean="0"/>
                        <a:t>and </a:t>
                      </a:r>
                      <a:r>
                        <a:rPr lang="en-GB" sz="1200" b="1" baseline="0" dirty="0" smtClean="0"/>
                        <a:t>demonstrates the behaviours expected. </a:t>
                      </a:r>
                    </a:p>
                    <a:p>
                      <a:r>
                        <a:rPr lang="en-GB" sz="1200" baseline="0" dirty="0" smtClean="0"/>
                        <a:t>Is </a:t>
                      </a:r>
                      <a:r>
                        <a:rPr lang="en-GB" sz="1200" b="1" baseline="0" dirty="0" smtClean="0"/>
                        <a:t>proactively developing themselves and those around them</a:t>
                      </a:r>
                      <a:r>
                        <a:rPr lang="en-GB" sz="1200" baseline="0" dirty="0" smtClean="0"/>
                        <a:t>.</a:t>
                      </a:r>
                      <a:endParaRPr lang="en-GB" sz="1200" dirty="0"/>
                    </a:p>
                  </a:txBody>
                  <a:tcPr/>
                </a:tc>
              </a:tr>
              <a:tr h="767762">
                <a:tc>
                  <a:txBody>
                    <a:bodyPr/>
                    <a:lstStyle/>
                    <a:p>
                      <a:r>
                        <a:rPr lang="en-GB" sz="1200" b="1" dirty="0" smtClean="0"/>
                        <a:t>Effective</a:t>
                      </a:r>
                      <a:endParaRPr lang="en-GB" sz="1200" b="1" dirty="0"/>
                    </a:p>
                  </a:txBody>
                  <a:tcPr/>
                </a:tc>
                <a:tc>
                  <a:txBody>
                    <a:bodyPr/>
                    <a:lstStyle/>
                    <a:p>
                      <a:r>
                        <a:rPr lang="en-GB" sz="1200" b="1" dirty="0" smtClean="0"/>
                        <a:t>60% - 70%</a:t>
                      </a:r>
                      <a:endParaRPr lang="en-GB" sz="1200" b="1" dirty="0"/>
                    </a:p>
                  </a:txBody>
                  <a:tcPr/>
                </a:tc>
                <a:tc>
                  <a:txBody>
                    <a:bodyPr/>
                    <a:lstStyle/>
                    <a:p>
                      <a:r>
                        <a:rPr lang="en-GB" sz="1200" b="1" dirty="0" smtClean="0"/>
                        <a:t>Consistently delivers against expectations,</a:t>
                      </a:r>
                      <a:r>
                        <a:rPr lang="en-GB" sz="1200" b="1" baseline="0" dirty="0" smtClean="0"/>
                        <a:t> fulfils the level of competency required</a:t>
                      </a:r>
                      <a:r>
                        <a:rPr lang="en-GB" sz="1200" baseline="0" dirty="0" smtClean="0"/>
                        <a:t> and </a:t>
                      </a:r>
                      <a:r>
                        <a:rPr lang="en-GB" sz="1200" b="1" baseline="0" dirty="0" smtClean="0"/>
                        <a:t>demonstrates the behaviours expected</a:t>
                      </a:r>
                      <a:r>
                        <a:rPr lang="en-GB" sz="1200" baseline="0" dirty="0" smtClean="0"/>
                        <a:t>.</a:t>
                      </a:r>
                    </a:p>
                    <a:p>
                      <a:r>
                        <a:rPr lang="en-GB" sz="1200" baseline="0" dirty="0" smtClean="0"/>
                        <a:t>Has </a:t>
                      </a:r>
                      <a:r>
                        <a:rPr lang="en-GB" sz="1200" b="1" baseline="0" dirty="0" smtClean="0"/>
                        <a:t>demonstrated both the development of self and those around them</a:t>
                      </a:r>
                      <a:endParaRPr lang="en-GB" sz="1200" b="1" dirty="0"/>
                    </a:p>
                  </a:txBody>
                  <a:tcPr/>
                </a:tc>
              </a:tr>
              <a:tr h="1206482">
                <a:tc>
                  <a:txBody>
                    <a:bodyPr/>
                    <a:lstStyle/>
                    <a:p>
                      <a:r>
                        <a:rPr lang="en-GB" sz="1200" b="1" dirty="0" smtClean="0"/>
                        <a:t>Needs Improvement</a:t>
                      </a:r>
                      <a:endParaRPr lang="en-GB" sz="1200" b="1" dirty="0"/>
                    </a:p>
                  </a:txBody>
                  <a:tcPr/>
                </a:tc>
                <a:tc>
                  <a:txBody>
                    <a:bodyPr/>
                    <a:lstStyle/>
                    <a:p>
                      <a:r>
                        <a:rPr lang="en-GB" sz="1200" b="1" dirty="0" smtClean="0"/>
                        <a:t>0% - 10%</a:t>
                      </a:r>
                      <a:endParaRPr lang="en-GB" sz="1200" b="1" dirty="0"/>
                    </a:p>
                  </a:txBody>
                  <a:tcPr/>
                </a:tc>
                <a:tc>
                  <a:txBody>
                    <a:bodyPr/>
                    <a:lstStyle/>
                    <a:p>
                      <a:r>
                        <a:rPr lang="en-GB" sz="1200" b="1" dirty="0" smtClean="0"/>
                        <a:t>Deliver some of the results</a:t>
                      </a:r>
                      <a:r>
                        <a:rPr lang="en-GB" sz="1200" b="1" baseline="0" dirty="0" smtClean="0"/>
                        <a:t> required but not all </a:t>
                      </a:r>
                      <a:r>
                        <a:rPr lang="en-GB" sz="1200" baseline="0" dirty="0" smtClean="0"/>
                        <a:t>(this could be due to new role/ recently promoted/ capability in current role).</a:t>
                      </a:r>
                    </a:p>
                    <a:p>
                      <a:r>
                        <a:rPr lang="en-GB" sz="1200" b="1" baseline="0" dirty="0" smtClean="0"/>
                        <a:t>Fulfils some of the competencies required </a:t>
                      </a:r>
                      <a:r>
                        <a:rPr lang="en-GB" sz="1200" baseline="0" dirty="0" smtClean="0"/>
                        <a:t>of the role </a:t>
                      </a:r>
                      <a:r>
                        <a:rPr lang="en-GB" sz="1200" b="1" baseline="0" dirty="0" smtClean="0"/>
                        <a:t>but there are areas for development </a:t>
                      </a:r>
                      <a:r>
                        <a:rPr lang="en-GB" sz="1200" baseline="0" dirty="0" smtClean="0"/>
                        <a:t>in terms of knowledge, skill or behaviour.</a:t>
                      </a:r>
                    </a:p>
                    <a:p>
                      <a:r>
                        <a:rPr lang="en-GB" sz="1200" baseline="0" dirty="0" smtClean="0"/>
                        <a:t>Has the </a:t>
                      </a:r>
                      <a:r>
                        <a:rPr lang="en-GB" sz="1200" b="1" baseline="0" dirty="0" smtClean="0"/>
                        <a:t>potential to do more to develop both self and those around them</a:t>
                      </a:r>
                      <a:endParaRPr lang="en-GB" sz="1200" b="1" dirty="0"/>
                    </a:p>
                  </a:txBody>
                  <a:tcPr/>
                </a:tc>
              </a:tr>
            </a:tbl>
          </a:graphicData>
        </a:graphic>
      </p:graphicFrame>
      <p:sp>
        <p:nvSpPr>
          <p:cNvPr id="8" name="Slide Number Placeholder 7"/>
          <p:cNvSpPr>
            <a:spLocks noGrp="1"/>
          </p:cNvSpPr>
          <p:nvPr>
            <p:ph type="sldNum" sz="quarter" idx="10"/>
          </p:nvPr>
        </p:nvSpPr>
        <p:spPr/>
        <p:txBody>
          <a:bodyPr/>
          <a:lstStyle/>
          <a:p>
            <a:fld id="{F5812CD3-7675-4A8A-83E3-C597AB49E584}" type="slidenum">
              <a:rPr lang="en-GB" noProof="0" smtClean="0"/>
              <a:pPr/>
              <a:t>12</a:t>
            </a:fld>
            <a:endParaRPr lang="en-GB" noProof="0"/>
          </a:p>
        </p:txBody>
      </p:sp>
    </p:spTree>
    <p:extLst>
      <p:ext uri="{BB962C8B-B14F-4D97-AF65-F5344CB8AC3E}">
        <p14:creationId xmlns:p14="http://schemas.microsoft.com/office/powerpoint/2010/main" val="725764622"/>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Group 88"/>
          <p:cNvGraphicFramePr>
            <a:graphicFrameLocks noGrp="1"/>
          </p:cNvGraphicFramePr>
          <p:nvPr>
            <p:ph idx="1"/>
          </p:nvPr>
        </p:nvGraphicFramePr>
        <p:xfrm>
          <a:off x="389133" y="1262267"/>
          <a:ext cx="8311807" cy="2803525"/>
        </p:xfrm>
        <a:graphic>
          <a:graphicData uri="http://schemas.openxmlformats.org/drawingml/2006/table">
            <a:tbl>
              <a:tblPr/>
              <a:tblGrid>
                <a:gridCol w="2162185"/>
                <a:gridCol w="6149622"/>
              </a:tblGrid>
              <a:tr h="365125">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600" b="1" i="0" u="none" strike="noStrike" cap="none" normalizeH="0" baseline="0" dirty="0" smtClean="0">
                          <a:ln>
                            <a:noFill/>
                          </a:ln>
                          <a:solidFill>
                            <a:srgbClr val="FFFFFF"/>
                          </a:solidFill>
                          <a:effectLst/>
                          <a:latin typeface="Arial" charset="0"/>
                          <a:cs typeface="Arial" charset="0"/>
                        </a:rPr>
                        <a:t>Potential Rating</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chemeClr val="tx2"/>
                    </a:solidFill>
                  </a:tcPr>
                </a:tc>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600" b="1" i="0" u="none" strike="noStrike" cap="none" normalizeH="0" baseline="0" dirty="0" smtClean="0">
                          <a:ln>
                            <a:noFill/>
                          </a:ln>
                          <a:solidFill>
                            <a:srgbClr val="FFFFFF"/>
                          </a:solidFill>
                          <a:effectLst/>
                          <a:latin typeface="Arial" charset="0"/>
                          <a:cs typeface="Arial" charset="0"/>
                        </a:rPr>
                        <a:t>Guidance Description</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chemeClr val="tx2"/>
                    </a:solidFill>
                  </a:tcPr>
                </a:tc>
              </a:tr>
              <a:tr h="358136">
                <a:tc>
                  <a:txBody>
                    <a:bodyPr/>
                    <a:lstStyle/>
                    <a:p>
                      <a:pPr marL="0" marR="0" lvl="0" indent="0" algn="l" defTabSz="914400" rtl="0" eaLnBrk="1" fontAlgn="base" latinLnBrk="0" hangingPunct="1">
                        <a:lnSpc>
                          <a:spcPct val="100000"/>
                        </a:lnSpc>
                        <a:spcBef>
                          <a:spcPct val="60000"/>
                        </a:spcBef>
                        <a:spcAft>
                          <a:spcPct val="0"/>
                        </a:spcAft>
                        <a:buClr>
                          <a:schemeClr val="accent2"/>
                        </a:buClr>
                        <a:buSzTx/>
                        <a:buFont typeface="Wingdings" pitchFamily="2" charset="2"/>
                        <a:buNone/>
                        <a:tabLst/>
                      </a:pPr>
                      <a:r>
                        <a:rPr kumimoji="0" lang="en-GB" sz="1600" b="0" i="0" u="none" strike="noStrike" cap="none" normalizeH="0" baseline="0" dirty="0" smtClean="0">
                          <a:ln>
                            <a:noFill/>
                          </a:ln>
                          <a:solidFill>
                            <a:schemeClr val="tx1"/>
                          </a:solidFill>
                          <a:effectLst/>
                          <a:latin typeface="Arial" charset="0"/>
                          <a:cs typeface="Arial" charset="0"/>
                        </a:rPr>
                        <a:t>At Level</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rgbClr val="B8B8B8"/>
                    </a:solidFill>
                  </a:tcPr>
                </a:tc>
                <a:tc>
                  <a:txBody>
                    <a:bodyPr/>
                    <a:lstStyle/>
                    <a:p>
                      <a:r>
                        <a:rPr lang="en-GB" sz="1600" b="0" baseline="0" dirty="0" smtClean="0"/>
                        <a:t>An individual has a significant contribution to make and are expected to operate at their current or similar level for a period of time.</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rgbClr val="B8B8B8"/>
                    </a:solidFill>
                  </a:tcPr>
                </a:tc>
              </a:tr>
              <a:tr h="32385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GB" sz="1600" b="0" i="0" u="none" strike="noStrike" cap="none" normalizeH="0" baseline="0" dirty="0" smtClean="0">
                          <a:ln>
                            <a:noFill/>
                          </a:ln>
                          <a:solidFill>
                            <a:schemeClr val="tx1"/>
                          </a:solidFill>
                          <a:effectLst/>
                          <a:latin typeface="Arial" charset="0"/>
                          <a:cs typeface="Arial" charset="0"/>
                        </a:rPr>
                        <a:t>Growth</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rgbClr val="D6D6D6"/>
                    </a:solidFill>
                  </a:tcPr>
                </a:tc>
                <a:tc>
                  <a:txBody>
                    <a:bodyPr/>
                    <a:lstStyle/>
                    <a:p>
                      <a:r>
                        <a:rPr kumimoji="0" lang="en-GB" sz="1600" b="0" i="0" u="none" strike="noStrike" cap="none" normalizeH="0" baseline="0" dirty="0" smtClean="0">
                          <a:ln>
                            <a:noFill/>
                          </a:ln>
                          <a:solidFill>
                            <a:schemeClr val="tx1"/>
                          </a:solidFill>
                          <a:effectLst/>
                          <a:latin typeface="Arial" charset="0"/>
                          <a:cs typeface="Arial" charset="0"/>
                        </a:rPr>
                        <a:t>An individual who has the potential to develop into a significantly larger role within their current job level, or into a role at the level above.</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chemeClr val="bg1"/>
                    </a:solidFill>
                  </a:tcPr>
                </a:tc>
              </a:tr>
              <a:tr h="325438">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GB" sz="1600" b="0" i="0" u="none" strike="noStrike" cap="none" normalizeH="0" baseline="0" dirty="0" smtClean="0">
                          <a:ln>
                            <a:noFill/>
                          </a:ln>
                          <a:solidFill>
                            <a:schemeClr val="tx1"/>
                          </a:solidFill>
                          <a:effectLst/>
                          <a:latin typeface="Arial" charset="0"/>
                          <a:cs typeface="Arial" charset="0"/>
                        </a:rPr>
                        <a:t>High Potential</a:t>
                      </a:r>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rgbClr val="B8B8B8"/>
                    </a:solidFill>
                  </a:tcPr>
                </a:tc>
                <a:tc>
                  <a:txBody>
                    <a:bodyPr/>
                    <a:lstStyle/>
                    <a:p>
                      <a:r>
                        <a:rPr lang="en-GB" sz="1600" b="0" dirty="0" smtClean="0"/>
                        <a:t>An individual who currently has the potential to take on a significantly bigger or wider</a:t>
                      </a:r>
                      <a:r>
                        <a:rPr lang="en-GB" sz="1600" b="0" baseline="0" dirty="0" smtClean="0"/>
                        <a:t> role within the organisation, with at least two upward job level moves, and are ready for their initial move now or within the next three years.</a:t>
                      </a:r>
                      <a:endParaRPr lang="en-GB" sz="1600" b="0" dirty="0" smtClean="0"/>
                    </a:p>
                  </a:txBody>
                  <a:tcPr marL="108000" marR="108000" marT="0" marB="0" anchor="ctr" horzOverflow="overflow">
                    <a:lnL w="12700" cap="flat" cmpd="sng" algn="ctr">
                      <a:solidFill>
                        <a:srgbClr val="FDFDFD"/>
                      </a:solidFill>
                      <a:prstDash val="solid"/>
                      <a:round/>
                      <a:headEnd type="none" w="med" len="med"/>
                      <a:tailEnd type="none" w="med" len="med"/>
                    </a:lnL>
                    <a:lnR w="12700" cap="flat" cmpd="sng" algn="ctr">
                      <a:solidFill>
                        <a:srgbClr val="FDFDFD"/>
                      </a:solidFill>
                      <a:prstDash val="solid"/>
                      <a:round/>
                      <a:headEnd type="none" w="med" len="med"/>
                      <a:tailEnd type="none" w="med" len="med"/>
                    </a:lnR>
                    <a:lnT w="12700" cap="flat" cmpd="sng" algn="ctr">
                      <a:solidFill>
                        <a:srgbClr val="FDFDFD"/>
                      </a:solidFill>
                      <a:prstDash val="solid"/>
                      <a:round/>
                      <a:headEnd type="none" w="med" len="med"/>
                      <a:tailEnd type="none" w="med" len="med"/>
                    </a:lnT>
                    <a:lnB w="12700" cap="flat" cmpd="sng" algn="ctr">
                      <a:solidFill>
                        <a:srgbClr val="FDFDFD"/>
                      </a:solidFill>
                      <a:prstDash val="solid"/>
                      <a:round/>
                      <a:headEnd type="none" w="med" len="med"/>
                      <a:tailEnd type="none" w="med" len="med"/>
                    </a:lnB>
                    <a:lnTlToBr>
                      <a:noFill/>
                    </a:lnTlToBr>
                    <a:lnBlToTr>
                      <a:noFill/>
                    </a:lnBlToTr>
                    <a:solidFill>
                      <a:srgbClr val="B8B8B8"/>
                    </a:solidFill>
                  </a:tcPr>
                </a:tc>
              </a:tr>
            </a:tbl>
          </a:graphicData>
        </a:graphic>
      </p:graphicFrame>
      <p:sp>
        <p:nvSpPr>
          <p:cNvPr id="10" name="Title 1"/>
          <p:cNvSpPr txBox="1">
            <a:spLocks/>
          </p:cNvSpPr>
          <p:nvPr/>
        </p:nvSpPr>
        <p:spPr bwMode="auto">
          <a:xfrm>
            <a:off x="367208" y="723817"/>
            <a:ext cx="8332787" cy="360363"/>
          </a:xfrm>
          <a:prstGeom prst="rect">
            <a:avLst/>
          </a:prstGeom>
          <a:noFill/>
          <a:ln w="9525">
            <a:noFill/>
            <a:miter lim="800000"/>
            <a:headEnd/>
            <a:tailEnd/>
          </a:ln>
          <a:effectLst/>
        </p:spPr>
        <p:txBody>
          <a:bodyPr vert="horz" wrap="square" lIns="0" tIns="0" rIns="9144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200" b="1" i="0" u="none" strike="noStrike" kern="0" cap="none" spc="0" normalizeH="0" baseline="0" noProof="0" dirty="0" smtClean="0">
                <a:ln>
                  <a:noFill/>
                </a:ln>
                <a:solidFill>
                  <a:schemeClr val="tx2"/>
                </a:solidFill>
                <a:effectLst/>
                <a:uLnTx/>
                <a:uFillTx/>
                <a:latin typeface="Arial" pitchFamily="34" charset="0"/>
                <a:ea typeface="+mj-ea"/>
                <a:cs typeface="Arial" pitchFamily="34" charset="0"/>
              </a:rPr>
              <a:t>Potential Categories</a:t>
            </a:r>
            <a:endParaRPr kumimoji="0" lang="en-GB" sz="2200" b="1" i="0" u="none" strike="noStrike" kern="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9" name="TextBox 8"/>
          <p:cNvSpPr txBox="1"/>
          <p:nvPr/>
        </p:nvSpPr>
        <p:spPr>
          <a:xfrm>
            <a:off x="482269" y="4419047"/>
            <a:ext cx="7925460" cy="2062103"/>
          </a:xfrm>
          <a:prstGeom prst="rect">
            <a:avLst/>
          </a:prstGeom>
          <a:noFill/>
          <a:ln>
            <a:solidFill>
              <a:schemeClr val="tx2">
                <a:lumMod val="75000"/>
              </a:schemeClr>
            </a:solidFill>
          </a:ln>
        </p:spPr>
        <p:txBody>
          <a:bodyPr wrap="square" rtlCol="0">
            <a:spAutoFit/>
          </a:bodyPr>
          <a:lstStyle/>
          <a:p>
            <a:pPr algn="l"/>
            <a:r>
              <a:rPr lang="en-GB" sz="1600" b="1" dirty="0" smtClean="0"/>
              <a:t>It is important to note:</a:t>
            </a:r>
          </a:p>
          <a:p>
            <a:pPr algn="l"/>
            <a:endParaRPr lang="en-GB" sz="1600" dirty="0" smtClean="0"/>
          </a:p>
          <a:p>
            <a:pPr algn="l">
              <a:buFont typeface="Arial" pitchFamily="34" charset="0"/>
              <a:buChar char="•"/>
            </a:pPr>
            <a:r>
              <a:rPr lang="en-GB" sz="1600" dirty="0" smtClean="0"/>
              <a:t> ‘Job level' does not necessarily refer to banding but may refer to the complexity or broadness of a role.  </a:t>
            </a:r>
          </a:p>
          <a:p>
            <a:pPr algn="l">
              <a:buFont typeface="Arial" pitchFamily="34" charset="0"/>
              <a:buChar char="•"/>
            </a:pPr>
            <a:r>
              <a:rPr lang="en-GB" sz="1600" dirty="0" smtClean="0"/>
              <a:t>The primary assessment of potential should be around an individual's level of ability, commitment and ambition.  Lower down the organisation and/or in larger functions this might interpret in to job level moves, however this should not restrict those in senior roles or smaller functions from being rated as growth or high potential.</a:t>
            </a:r>
          </a:p>
        </p:txBody>
      </p:sp>
      <p:sp>
        <p:nvSpPr>
          <p:cNvPr id="8" name="Slide Number Placeholder 7"/>
          <p:cNvSpPr>
            <a:spLocks noGrp="1"/>
          </p:cNvSpPr>
          <p:nvPr>
            <p:ph type="sldNum" sz="quarter" idx="4294967295"/>
          </p:nvPr>
        </p:nvSpPr>
        <p:spPr>
          <a:xfrm>
            <a:off x="8459788" y="377825"/>
            <a:ext cx="503237" cy="215900"/>
          </a:xfrm>
          <a:prstGeom prst="rect">
            <a:avLst/>
          </a:prstGeom>
        </p:spPr>
        <p:txBody>
          <a:bodyPr/>
          <a:lstStyle/>
          <a:p>
            <a:fld id="{FF825181-A0F3-44A4-B411-DC16F701389D}" type="slidenum">
              <a:rPr lang="en-GB" noProof="0" smtClean="0"/>
              <a:pPr/>
              <a:t>13</a:t>
            </a:fld>
            <a:endParaRPr lang="en-GB" noProof="0"/>
          </a:p>
        </p:txBody>
      </p:sp>
    </p:spTree>
    <p:extLst>
      <p:ext uri="{BB962C8B-B14F-4D97-AF65-F5344CB8AC3E}">
        <p14:creationId xmlns:p14="http://schemas.microsoft.com/office/powerpoint/2010/main" val="2032122253"/>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srcRect/>
          <a:stretch>
            <a:fillRect/>
          </a:stretch>
        </p:blipFill>
        <p:spPr bwMode="auto">
          <a:xfrm>
            <a:off x="3319458" y="2968826"/>
            <a:ext cx="5724292" cy="3819896"/>
          </a:xfrm>
          <a:prstGeom prst="rect">
            <a:avLst/>
          </a:prstGeom>
          <a:noFill/>
          <a:ln w="9525">
            <a:noFill/>
            <a:miter lim="800000"/>
            <a:headEnd/>
            <a:tailEnd/>
          </a:ln>
          <a:effectLst/>
        </p:spPr>
      </p:pic>
      <p:sp>
        <p:nvSpPr>
          <p:cNvPr id="2" name="Title 1"/>
          <p:cNvSpPr>
            <a:spLocks noGrp="1"/>
          </p:cNvSpPr>
          <p:nvPr>
            <p:ph type="title"/>
          </p:nvPr>
        </p:nvSpPr>
        <p:spPr>
          <a:xfrm>
            <a:off x="404813" y="767276"/>
            <a:ext cx="8332787" cy="360363"/>
          </a:xfrm>
        </p:spPr>
        <p:txBody>
          <a:bodyPr/>
          <a:lstStyle/>
          <a:p>
            <a:r>
              <a:rPr lang="en-GB" dirty="0" smtClean="0"/>
              <a:t>Assessing Potential</a:t>
            </a:r>
            <a:endParaRPr lang="en-GB" dirty="0"/>
          </a:p>
        </p:txBody>
      </p:sp>
      <p:pic>
        <p:nvPicPr>
          <p:cNvPr id="1026" name="Picture 2"/>
          <p:cNvPicPr>
            <a:picLocks noGrp="1" noChangeAspect="1" noChangeArrowheads="1"/>
          </p:cNvPicPr>
          <p:nvPr>
            <p:ph idx="1"/>
          </p:nvPr>
        </p:nvPicPr>
        <p:blipFill>
          <a:blip r:embed="rId4" cstate="print">
            <a:clrChange>
              <a:clrFrom>
                <a:srgbClr val="FFFFFF"/>
              </a:clrFrom>
              <a:clrTo>
                <a:srgbClr val="FFFFFF">
                  <a:alpha val="0"/>
                </a:srgbClr>
              </a:clrTo>
            </a:clrChange>
          </a:blip>
          <a:srcRect/>
          <a:stretch>
            <a:fillRect/>
          </a:stretch>
        </p:blipFill>
        <p:spPr bwMode="auto">
          <a:xfrm>
            <a:off x="79382" y="1270667"/>
            <a:ext cx="4338245" cy="2926463"/>
          </a:xfrm>
          <a:prstGeom prst="rect">
            <a:avLst/>
          </a:prstGeom>
          <a:noFill/>
          <a:ln w="9525">
            <a:noFill/>
            <a:miter lim="800000"/>
            <a:headEnd/>
            <a:tailEnd/>
          </a:ln>
          <a:effectLst/>
        </p:spPr>
      </p:pic>
      <p:sp>
        <p:nvSpPr>
          <p:cNvPr id="8" name="Slide Number Placeholder 7"/>
          <p:cNvSpPr>
            <a:spLocks noGrp="1"/>
          </p:cNvSpPr>
          <p:nvPr>
            <p:ph type="sldNum" sz="quarter" idx="4294967295"/>
          </p:nvPr>
        </p:nvSpPr>
        <p:spPr>
          <a:xfrm>
            <a:off x="8459788" y="377825"/>
            <a:ext cx="503237" cy="215900"/>
          </a:xfrm>
          <a:prstGeom prst="rect">
            <a:avLst/>
          </a:prstGeom>
        </p:spPr>
        <p:txBody>
          <a:bodyPr/>
          <a:lstStyle/>
          <a:p>
            <a:fld id="{FF825181-A0F3-44A4-B411-DC16F701389D}" type="slidenum">
              <a:rPr lang="en-GB" noProof="0" smtClean="0"/>
              <a:pPr/>
              <a:t>14</a:t>
            </a:fld>
            <a:endParaRPr lang="en-GB" noProof="0"/>
          </a:p>
        </p:txBody>
      </p:sp>
      <p:sp>
        <p:nvSpPr>
          <p:cNvPr id="10" name="Rectangle 9"/>
          <p:cNvSpPr/>
          <p:nvPr/>
        </p:nvSpPr>
        <p:spPr>
          <a:xfrm>
            <a:off x="4462272" y="984427"/>
            <a:ext cx="4572000" cy="1631216"/>
          </a:xfrm>
          <a:prstGeom prst="rect">
            <a:avLst/>
          </a:prstGeom>
        </p:spPr>
        <p:txBody>
          <a:bodyPr>
            <a:spAutoFit/>
          </a:bodyPr>
          <a:lstStyle/>
          <a:p>
            <a:pPr algn="l">
              <a:buFont typeface="Arial" pitchFamily="34" charset="0"/>
              <a:buChar char="•"/>
            </a:pPr>
            <a:r>
              <a:rPr lang="en-GB" sz="2000" dirty="0" smtClean="0"/>
              <a:t> How easy/difficult are these elements to measure</a:t>
            </a:r>
          </a:p>
          <a:p>
            <a:pPr algn="l">
              <a:buFont typeface="Arial" pitchFamily="34" charset="0"/>
              <a:buChar char="•"/>
            </a:pPr>
            <a:r>
              <a:rPr lang="en-GB" sz="2000" dirty="0" smtClean="0"/>
              <a:t>What mechanisms do we have in place to measure them?</a:t>
            </a:r>
          </a:p>
          <a:p>
            <a:pPr algn="l">
              <a:buFont typeface="Arial" pitchFamily="34" charset="0"/>
              <a:buChar char="•"/>
            </a:pPr>
            <a:r>
              <a:rPr lang="en-GB" sz="2000" dirty="0" smtClean="0"/>
              <a:t> How reliable are these mechanism?</a:t>
            </a:r>
          </a:p>
        </p:txBody>
      </p:sp>
    </p:spTree>
    <p:extLst>
      <p:ext uri="{BB962C8B-B14F-4D97-AF65-F5344CB8AC3E}">
        <p14:creationId xmlns:p14="http://schemas.microsoft.com/office/powerpoint/2010/main" val="1951327885"/>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388759" y="671937"/>
            <a:ext cx="8059974" cy="350838"/>
          </a:xfrm>
        </p:spPr>
        <p:txBody>
          <a:bodyPr/>
          <a:lstStyle/>
          <a:p>
            <a:r>
              <a:rPr lang="en-GB" dirty="0" smtClean="0"/>
              <a:t>Performance &amp; Potential </a:t>
            </a:r>
            <a:r>
              <a:rPr lang="en-GB" sz="2400" dirty="0" smtClean="0"/>
              <a:t>Grid</a:t>
            </a:r>
            <a:endParaRPr lang="en-GB" dirty="0" smtClean="0"/>
          </a:p>
        </p:txBody>
      </p:sp>
      <p:grpSp>
        <p:nvGrpSpPr>
          <p:cNvPr id="2" name="Group 62"/>
          <p:cNvGrpSpPr>
            <a:grpSpLocks/>
          </p:cNvGrpSpPr>
          <p:nvPr/>
        </p:nvGrpSpPr>
        <p:grpSpPr bwMode="auto">
          <a:xfrm>
            <a:off x="579549" y="1313644"/>
            <a:ext cx="7564326" cy="5209985"/>
            <a:chOff x="1214414" y="928669"/>
            <a:chExt cx="5143536" cy="5906448"/>
          </a:xfrm>
        </p:grpSpPr>
        <p:sp>
          <p:nvSpPr>
            <p:cNvPr id="27" name="Right Arrow 26"/>
            <p:cNvSpPr/>
            <p:nvPr/>
          </p:nvSpPr>
          <p:spPr bwMode="auto">
            <a:xfrm>
              <a:off x="2285984" y="5929330"/>
              <a:ext cx="4071966" cy="905787"/>
            </a:xfrm>
            <a:prstGeom prst="rightArrow">
              <a:avLst>
                <a:gd name="adj1" fmla="val 42358"/>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a:solidFill>
                    <a:schemeClr val="bg1"/>
                  </a:solidFill>
                </a:rPr>
                <a:t>Potential</a:t>
              </a:r>
            </a:p>
          </p:txBody>
        </p:sp>
        <p:sp>
          <p:nvSpPr>
            <p:cNvPr id="28" name="Rectangle 27"/>
            <p:cNvSpPr/>
            <p:nvPr/>
          </p:nvSpPr>
          <p:spPr bwMode="auto">
            <a:xfrm>
              <a:off x="2214279" y="928670"/>
              <a:ext cx="1356654"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29" name="Rectangle 28"/>
            <p:cNvSpPr/>
            <p:nvPr/>
          </p:nvSpPr>
          <p:spPr bwMode="auto">
            <a:xfrm>
              <a:off x="2214279" y="2070620"/>
              <a:ext cx="1356654" cy="114366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0" name="Rectangle 29"/>
            <p:cNvSpPr/>
            <p:nvPr/>
          </p:nvSpPr>
          <p:spPr bwMode="auto">
            <a:xfrm>
              <a:off x="3570933" y="928670"/>
              <a:ext cx="1358791"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1" name="Rectangle 30"/>
            <p:cNvSpPr/>
            <p:nvPr/>
          </p:nvSpPr>
          <p:spPr bwMode="auto">
            <a:xfrm>
              <a:off x="4929724" y="928670"/>
              <a:ext cx="1357722"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2" name="Rectangle 31"/>
            <p:cNvSpPr/>
            <p:nvPr/>
          </p:nvSpPr>
          <p:spPr bwMode="auto">
            <a:xfrm>
              <a:off x="3570933" y="2070620"/>
              <a:ext cx="1358791" cy="114366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3" name="Rectangle 32"/>
            <p:cNvSpPr/>
            <p:nvPr/>
          </p:nvSpPr>
          <p:spPr bwMode="auto">
            <a:xfrm>
              <a:off x="4929724" y="2070620"/>
              <a:ext cx="1357722" cy="114366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4" name="Rectangle 33"/>
            <p:cNvSpPr/>
            <p:nvPr/>
          </p:nvSpPr>
          <p:spPr bwMode="auto">
            <a:xfrm>
              <a:off x="3570933" y="3214288"/>
              <a:ext cx="1358791"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5" name="Rectangle 34"/>
            <p:cNvSpPr/>
            <p:nvPr/>
          </p:nvSpPr>
          <p:spPr bwMode="auto">
            <a:xfrm>
              <a:off x="4929724" y="3214288"/>
              <a:ext cx="1357722"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6" name="Rectangle 35"/>
            <p:cNvSpPr/>
            <p:nvPr/>
          </p:nvSpPr>
          <p:spPr bwMode="auto">
            <a:xfrm>
              <a:off x="4929724" y="4356238"/>
              <a:ext cx="1357722" cy="114538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7" name="Rectangle 36"/>
            <p:cNvSpPr/>
            <p:nvPr/>
          </p:nvSpPr>
          <p:spPr bwMode="auto">
            <a:xfrm>
              <a:off x="3570933" y="4356238"/>
              <a:ext cx="1358791" cy="114538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8" name="Rectangle 37"/>
            <p:cNvSpPr/>
            <p:nvPr/>
          </p:nvSpPr>
          <p:spPr bwMode="auto">
            <a:xfrm>
              <a:off x="2214279" y="3214288"/>
              <a:ext cx="1356654" cy="1141950"/>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39" name="Rectangle 38"/>
            <p:cNvSpPr/>
            <p:nvPr/>
          </p:nvSpPr>
          <p:spPr bwMode="auto">
            <a:xfrm>
              <a:off x="2214279" y="4356238"/>
              <a:ext cx="1356654" cy="1145389"/>
            </a:xfrm>
            <a:prstGeom prst="rect">
              <a:avLst/>
            </a:prstGeom>
            <a:solidFill>
              <a:schemeClr val="accent1">
                <a:lumMod val="20000"/>
                <a:lumOff val="80000"/>
              </a:schemeClr>
            </a:solidFill>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defRPr/>
              </a:pPr>
              <a:endParaRPr lang="en-GB" sz="1200">
                <a:solidFill>
                  <a:schemeClr val="tx1"/>
                </a:solidFill>
              </a:endParaRPr>
            </a:p>
          </p:txBody>
        </p:sp>
        <p:sp>
          <p:nvSpPr>
            <p:cNvPr id="40" name="Rectangle 39"/>
            <p:cNvSpPr/>
            <p:nvPr/>
          </p:nvSpPr>
          <p:spPr bwMode="auto">
            <a:xfrm>
              <a:off x="2214279" y="5501627"/>
              <a:ext cx="1356654" cy="356000"/>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a:solidFill>
                    <a:schemeClr val="bg1"/>
                  </a:solidFill>
                </a:rPr>
                <a:t>At Level</a:t>
              </a:r>
            </a:p>
          </p:txBody>
        </p:sp>
        <p:sp>
          <p:nvSpPr>
            <p:cNvPr id="41" name="Rectangle 40"/>
            <p:cNvSpPr/>
            <p:nvPr/>
          </p:nvSpPr>
          <p:spPr bwMode="auto">
            <a:xfrm>
              <a:off x="3570933" y="5501627"/>
              <a:ext cx="1358791" cy="356000"/>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a:solidFill>
                    <a:schemeClr val="bg1"/>
                  </a:solidFill>
                </a:rPr>
                <a:t>Growth</a:t>
              </a:r>
            </a:p>
          </p:txBody>
        </p:sp>
        <p:sp>
          <p:nvSpPr>
            <p:cNvPr id="42" name="Rectangle 41"/>
            <p:cNvSpPr/>
            <p:nvPr/>
          </p:nvSpPr>
          <p:spPr bwMode="auto">
            <a:xfrm>
              <a:off x="4929724" y="5501627"/>
              <a:ext cx="1357722" cy="356000"/>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a:solidFill>
                    <a:schemeClr val="bg1"/>
                  </a:solidFill>
                </a:rPr>
                <a:t>High Potential</a:t>
              </a:r>
            </a:p>
          </p:txBody>
        </p:sp>
        <p:sp>
          <p:nvSpPr>
            <p:cNvPr id="43" name="Rectangle 42"/>
            <p:cNvSpPr/>
            <p:nvPr/>
          </p:nvSpPr>
          <p:spPr bwMode="auto">
            <a:xfrm rot="16200000">
              <a:off x="1462655" y="4750004"/>
              <a:ext cx="1145389" cy="357858"/>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smtClean="0">
                  <a:solidFill>
                    <a:schemeClr val="bg1"/>
                  </a:solidFill>
                </a:rPr>
                <a:t>Needs </a:t>
              </a:r>
            </a:p>
            <a:p>
              <a:pPr algn="ctr">
                <a:defRPr/>
              </a:pPr>
              <a:r>
                <a:rPr lang="en-GB" sz="1000" dirty="0" smtClean="0">
                  <a:solidFill>
                    <a:schemeClr val="bg1"/>
                  </a:solidFill>
                </a:rPr>
                <a:t>Improvement</a:t>
              </a:r>
              <a:endParaRPr lang="en-GB" sz="1000" dirty="0">
                <a:solidFill>
                  <a:schemeClr val="bg1"/>
                </a:solidFill>
              </a:endParaRPr>
            </a:p>
          </p:txBody>
        </p:sp>
        <p:sp>
          <p:nvSpPr>
            <p:cNvPr id="44" name="Rectangle 43"/>
            <p:cNvSpPr/>
            <p:nvPr/>
          </p:nvSpPr>
          <p:spPr bwMode="auto">
            <a:xfrm rot="16200000">
              <a:off x="1464376" y="3606334"/>
              <a:ext cx="1141950" cy="357858"/>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smtClean="0">
                  <a:solidFill>
                    <a:schemeClr val="bg1"/>
                  </a:solidFill>
                </a:rPr>
                <a:t>Effective</a:t>
              </a:r>
              <a:endParaRPr lang="en-GB" sz="1000" dirty="0">
                <a:solidFill>
                  <a:schemeClr val="bg1"/>
                </a:solidFill>
              </a:endParaRPr>
            </a:p>
          </p:txBody>
        </p:sp>
        <p:sp>
          <p:nvSpPr>
            <p:cNvPr id="45" name="Rectangle 44"/>
            <p:cNvSpPr/>
            <p:nvPr/>
          </p:nvSpPr>
          <p:spPr bwMode="auto">
            <a:xfrm rot="16200000">
              <a:off x="1463516" y="2463525"/>
              <a:ext cx="1143669" cy="357858"/>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smtClean="0">
                  <a:solidFill>
                    <a:schemeClr val="bg1"/>
                  </a:solidFill>
                </a:rPr>
                <a:t>Excellent </a:t>
              </a:r>
              <a:endParaRPr lang="en-GB" sz="1000" dirty="0">
                <a:solidFill>
                  <a:schemeClr val="bg1"/>
                </a:solidFill>
              </a:endParaRPr>
            </a:p>
          </p:txBody>
        </p:sp>
        <p:sp>
          <p:nvSpPr>
            <p:cNvPr id="46" name="Rectangle 45"/>
            <p:cNvSpPr/>
            <p:nvPr/>
          </p:nvSpPr>
          <p:spPr bwMode="auto">
            <a:xfrm rot="16200000">
              <a:off x="1464376" y="1320715"/>
              <a:ext cx="1141950" cy="357858"/>
            </a:xfrm>
            <a:prstGeom prst="rect">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smtClean="0">
                  <a:solidFill>
                    <a:schemeClr val="bg1"/>
                  </a:solidFill>
                </a:rPr>
                <a:t>Outstanding</a:t>
              </a:r>
              <a:endParaRPr lang="en-GB" sz="1000" dirty="0">
                <a:solidFill>
                  <a:schemeClr val="bg1"/>
                </a:solidFill>
              </a:endParaRPr>
            </a:p>
          </p:txBody>
        </p:sp>
        <p:sp>
          <p:nvSpPr>
            <p:cNvPr id="47" name="Right Arrow 46"/>
            <p:cNvSpPr/>
            <p:nvPr/>
          </p:nvSpPr>
          <p:spPr bwMode="auto">
            <a:xfrm rot="16200000">
              <a:off x="-785850" y="2928934"/>
              <a:ext cx="4572034" cy="571506"/>
            </a:xfrm>
            <a:prstGeom prst="rightArrow">
              <a:avLst>
                <a:gd name="adj1" fmla="val 42358"/>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wrap="none" anchor="ctr"/>
            <a:lstStyle/>
            <a:p>
              <a:pPr algn="ctr">
                <a:defRPr/>
              </a:pPr>
              <a:r>
                <a:rPr lang="en-GB" sz="1000" dirty="0">
                  <a:solidFill>
                    <a:schemeClr val="bg1"/>
                  </a:solidFill>
                </a:rPr>
                <a:t>Performance</a:t>
              </a:r>
            </a:p>
          </p:txBody>
        </p:sp>
      </p:grpSp>
      <p:sp>
        <p:nvSpPr>
          <p:cNvPr id="48" name="Oval 47"/>
          <p:cNvSpPr/>
          <p:nvPr/>
        </p:nvSpPr>
        <p:spPr>
          <a:xfrm>
            <a:off x="4049485" y="1110343"/>
            <a:ext cx="3892731" cy="309589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Slide Number Placeholder 49"/>
          <p:cNvSpPr>
            <a:spLocks noGrp="1"/>
          </p:cNvSpPr>
          <p:nvPr>
            <p:ph type="sldNum" sz="quarter" idx="10"/>
          </p:nvPr>
        </p:nvSpPr>
        <p:spPr/>
        <p:txBody>
          <a:bodyPr/>
          <a:lstStyle/>
          <a:p>
            <a:fld id="{F5812CD3-7675-4A8A-83E3-C597AB49E584}" type="slidenum">
              <a:rPr lang="en-GB" noProof="0" smtClean="0"/>
              <a:pPr/>
              <a:t>15</a:t>
            </a:fld>
            <a:endParaRPr lang="en-GB" noProof="0"/>
          </a:p>
        </p:txBody>
      </p:sp>
    </p:spTree>
    <p:extLst>
      <p:ext uri="{BB962C8B-B14F-4D97-AF65-F5344CB8AC3E}">
        <p14:creationId xmlns:p14="http://schemas.microsoft.com/office/powerpoint/2010/main" val="2367850117"/>
      </p:ext>
    </p:extLst>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r>
              <a:rPr lang="en-GB" dirty="0" smtClean="0"/>
              <a:t>TSE Process</a:t>
            </a:r>
            <a:endParaRPr lang="en-GB" dirty="0"/>
          </a:p>
        </p:txBody>
      </p:sp>
      <p:sp>
        <p:nvSpPr>
          <p:cNvPr id="13" name="Text Placeholder 12"/>
          <p:cNvSpPr>
            <a:spLocks noGrp="1"/>
          </p:cNvSpPr>
          <p:nvPr>
            <p:ph type="body" sz="quarter" idx="12"/>
          </p:nvPr>
        </p:nvSpPr>
        <p:spPr>
          <a:xfrm>
            <a:off x="403225" y="1410764"/>
            <a:ext cx="8348663" cy="369887"/>
          </a:xfrm>
        </p:spPr>
        <p:txBody>
          <a:bodyPr/>
          <a:lstStyle/>
          <a:p>
            <a:r>
              <a:rPr lang="en-GB" dirty="0" smtClean="0"/>
              <a:t>Appraisal</a:t>
            </a:r>
            <a:endParaRPr lang="en-GB" dirty="0"/>
          </a:p>
        </p:txBody>
      </p:sp>
      <p:graphicFrame>
        <p:nvGraphicFramePr>
          <p:cNvPr id="12" name="Content Placeholder 11"/>
          <p:cNvGraphicFramePr>
            <a:graphicFrameLocks noGrp="1"/>
          </p:cNvGraphicFramePr>
          <p:nvPr>
            <p:ph idx="4294967295"/>
          </p:nvPr>
        </p:nvGraphicFramePr>
        <p:xfrm>
          <a:off x="283338" y="1579563"/>
          <a:ext cx="8447088" cy="3962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ounded Rectangle 3"/>
          <p:cNvSpPr/>
          <p:nvPr/>
        </p:nvSpPr>
        <p:spPr>
          <a:xfrm>
            <a:off x="436728" y="4299045"/>
            <a:ext cx="6823881" cy="1528549"/>
          </a:xfrm>
          <a:prstGeom prst="roundRect">
            <a:avLst/>
          </a:prstGeom>
        </p:spPr>
        <p:style>
          <a:lnRef idx="0">
            <a:schemeClr val="accent2"/>
          </a:lnRef>
          <a:fillRef idx="3">
            <a:schemeClr val="accent2"/>
          </a:fillRef>
          <a:effectRef idx="3">
            <a:schemeClr val="accent2"/>
          </a:effectRef>
          <a:fontRef idx="minor">
            <a:schemeClr val="lt1"/>
          </a:fontRef>
        </p:style>
        <p:txBody>
          <a:bodyPr anchor="ctr"/>
          <a:lstStyle/>
          <a:p>
            <a:pPr>
              <a:defRPr/>
            </a:pPr>
            <a:endParaRPr lang="en-GB" sz="1600" dirty="0"/>
          </a:p>
        </p:txBody>
      </p:sp>
      <p:cxnSp>
        <p:nvCxnSpPr>
          <p:cNvPr id="5" name="Straight Connector 4"/>
          <p:cNvCxnSpPr/>
          <p:nvPr/>
        </p:nvCxnSpPr>
        <p:spPr>
          <a:xfrm rot="16200000" flipH="1">
            <a:off x="2899569" y="3896519"/>
            <a:ext cx="750888" cy="0"/>
          </a:xfrm>
          <a:prstGeom prst="line">
            <a:avLst/>
          </a:prstGeom>
        </p:spPr>
        <p:style>
          <a:lnRef idx="3">
            <a:schemeClr val="accent2"/>
          </a:lnRef>
          <a:fillRef idx="0">
            <a:schemeClr val="accent2"/>
          </a:fillRef>
          <a:effectRef idx="2">
            <a:schemeClr val="accent2"/>
          </a:effectRef>
          <a:fontRef idx="minor">
            <a:schemeClr val="tx1"/>
          </a:fontRef>
        </p:style>
      </p:cxnSp>
      <p:graphicFrame>
        <p:nvGraphicFramePr>
          <p:cNvPr id="77832" name="Object 8"/>
          <p:cNvGraphicFramePr>
            <a:graphicFrameLocks noChangeAspect="1"/>
          </p:cNvGraphicFramePr>
          <p:nvPr/>
        </p:nvGraphicFramePr>
        <p:xfrm>
          <a:off x="655638" y="4394200"/>
          <a:ext cx="1436687" cy="1382713"/>
        </p:xfrm>
        <a:graphic>
          <a:graphicData uri="http://schemas.openxmlformats.org/presentationml/2006/ole">
            <mc:AlternateContent xmlns:mc="http://schemas.openxmlformats.org/markup-compatibility/2006">
              <mc:Choice xmlns:v="urn:schemas-microsoft-com:vml" Requires="v">
                <p:oleObj spid="_x0000_s1028" name="Bitmap Image" r:id="rId9" imgW="4439270" imgH="5676190" progId="PBrush">
                  <p:embed/>
                </p:oleObj>
              </mc:Choice>
              <mc:Fallback>
                <p:oleObj name="Bitmap Image" r:id="rId9" imgW="4439270" imgH="5676190" progId="PBrush">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5638" y="4394200"/>
                        <a:ext cx="1436687" cy="1382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 name="TextBox 7"/>
          <p:cNvSpPr txBox="1"/>
          <p:nvPr/>
        </p:nvSpPr>
        <p:spPr>
          <a:xfrm>
            <a:off x="2515378" y="4411041"/>
            <a:ext cx="4543425" cy="1323439"/>
          </a:xfrm>
          <a:prstGeom prst="rect">
            <a:avLst/>
          </a:prstGeom>
          <a:noFill/>
        </p:spPr>
        <p:txBody>
          <a:bodyPr>
            <a:spAutoFit/>
          </a:bodyPr>
          <a:lstStyle/>
          <a:p>
            <a:pPr algn="l">
              <a:buFont typeface="Arial" charset="0"/>
              <a:buChar char="•"/>
            </a:pPr>
            <a:r>
              <a:rPr lang="en-GB" sz="1600" dirty="0" smtClean="0">
                <a:solidFill>
                  <a:schemeClr val="bg1"/>
                </a:solidFill>
              </a:rPr>
              <a:t>Formal </a:t>
            </a:r>
            <a:r>
              <a:rPr lang="en-GB" sz="1600" dirty="0">
                <a:solidFill>
                  <a:schemeClr val="bg1"/>
                </a:solidFill>
              </a:rPr>
              <a:t>assessment of P&amp;P</a:t>
            </a:r>
          </a:p>
          <a:p>
            <a:pPr algn="l">
              <a:buFont typeface="Arial" charset="0"/>
              <a:buChar char="•"/>
            </a:pPr>
            <a:r>
              <a:rPr lang="en-GB" sz="1600" dirty="0">
                <a:solidFill>
                  <a:schemeClr val="bg1"/>
                </a:solidFill>
              </a:rPr>
              <a:t>Dissemination of OGSM to individual level</a:t>
            </a:r>
          </a:p>
          <a:p>
            <a:pPr algn="l">
              <a:buFont typeface="Arial" charset="0"/>
              <a:buChar char="•"/>
            </a:pPr>
            <a:r>
              <a:rPr lang="en-GB" sz="1600" dirty="0">
                <a:solidFill>
                  <a:schemeClr val="bg1"/>
                </a:solidFill>
              </a:rPr>
              <a:t>Alignment of PDP to OGSM</a:t>
            </a:r>
          </a:p>
          <a:p>
            <a:pPr algn="l">
              <a:buFont typeface="Arial" charset="0"/>
              <a:buChar char="•"/>
            </a:pPr>
            <a:r>
              <a:rPr lang="en-GB" sz="1600" dirty="0">
                <a:solidFill>
                  <a:schemeClr val="bg1"/>
                </a:solidFill>
              </a:rPr>
              <a:t>Realign and engage individuals</a:t>
            </a:r>
          </a:p>
          <a:p>
            <a:pPr algn="l">
              <a:buFont typeface="Arial" charset="0"/>
              <a:buChar char="•"/>
            </a:pPr>
            <a:r>
              <a:rPr lang="en-GB" sz="1600" dirty="0">
                <a:solidFill>
                  <a:schemeClr val="bg1"/>
                </a:solidFill>
              </a:rPr>
              <a:t>Supports identification of talent</a:t>
            </a:r>
          </a:p>
        </p:txBody>
      </p:sp>
      <p:sp>
        <p:nvSpPr>
          <p:cNvPr id="7" name="TextBox 6"/>
          <p:cNvSpPr txBox="1"/>
          <p:nvPr/>
        </p:nvSpPr>
        <p:spPr>
          <a:xfrm>
            <a:off x="430213" y="20193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Jan - Mar</a:t>
            </a:r>
          </a:p>
        </p:txBody>
      </p:sp>
      <p:sp>
        <p:nvSpPr>
          <p:cNvPr id="18" name="TextBox 17"/>
          <p:cNvSpPr txBox="1"/>
          <p:nvPr/>
        </p:nvSpPr>
        <p:spPr>
          <a:xfrm>
            <a:off x="4745038" y="20224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Jul - Sep</a:t>
            </a:r>
          </a:p>
        </p:txBody>
      </p:sp>
      <p:sp>
        <p:nvSpPr>
          <p:cNvPr id="19" name="TextBox 18"/>
          <p:cNvSpPr txBox="1"/>
          <p:nvPr/>
        </p:nvSpPr>
        <p:spPr>
          <a:xfrm>
            <a:off x="2576513" y="20113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Apr - Jun</a:t>
            </a:r>
          </a:p>
        </p:txBody>
      </p:sp>
      <p:sp>
        <p:nvSpPr>
          <p:cNvPr id="20" name="TextBox 19"/>
          <p:cNvSpPr txBox="1"/>
          <p:nvPr/>
        </p:nvSpPr>
        <p:spPr>
          <a:xfrm>
            <a:off x="6851650" y="20129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Oct - Dec</a:t>
            </a:r>
          </a:p>
        </p:txBody>
      </p:sp>
      <p:sp>
        <p:nvSpPr>
          <p:cNvPr id="16" name="Slide Number Placeholder 15"/>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16</a:t>
            </a:fld>
            <a:endParaRPr lang="en-GB" noProof="0"/>
          </a:p>
        </p:txBody>
      </p:sp>
    </p:spTree>
    <p:extLst>
      <p:ext uri="{BB962C8B-B14F-4D97-AF65-F5344CB8AC3E}">
        <p14:creationId xmlns:p14="http://schemas.microsoft.com/office/powerpoint/2010/main" val="1263981684"/>
      </p:ext>
    </p:extLst>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5"/>
          <p:cNvPicPr>
            <a:picLocks noChangeAspect="1" noChangeArrowheads="1"/>
          </p:cNvPicPr>
          <p:nvPr/>
        </p:nvPicPr>
        <p:blipFill>
          <a:blip r:embed="rId3" cstate="print"/>
          <a:srcRect/>
          <a:stretch>
            <a:fillRect/>
          </a:stretch>
        </p:blipFill>
        <p:spPr bwMode="auto">
          <a:xfrm>
            <a:off x="762000" y="1425153"/>
            <a:ext cx="7821613" cy="5265737"/>
          </a:xfrm>
          <a:prstGeom prst="rect">
            <a:avLst/>
          </a:prstGeom>
          <a:noFill/>
          <a:ln w="9525">
            <a:noFill/>
            <a:miter lim="800000"/>
            <a:headEnd/>
            <a:tailEnd/>
          </a:ln>
        </p:spPr>
      </p:pic>
      <p:sp>
        <p:nvSpPr>
          <p:cNvPr id="4" name="Title 1"/>
          <p:cNvSpPr txBox="1">
            <a:spLocks/>
          </p:cNvSpPr>
          <p:nvPr/>
        </p:nvSpPr>
        <p:spPr>
          <a:xfrm>
            <a:off x="418668" y="692150"/>
            <a:ext cx="8332787" cy="360363"/>
          </a:xfrm>
          <a:prstGeom prst="rect">
            <a:avLst/>
          </a:prstGeo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200" b="1" i="0" u="none" strike="noStrike" kern="0" cap="none" spc="0" normalizeH="0" baseline="0" noProof="0" dirty="0" smtClean="0">
                <a:ln>
                  <a:noFill/>
                </a:ln>
                <a:solidFill>
                  <a:schemeClr val="tx2"/>
                </a:solidFill>
                <a:effectLst/>
                <a:uLnTx/>
                <a:uFillTx/>
                <a:latin typeface="+mj-lt"/>
                <a:ea typeface="+mj-ea"/>
                <a:cs typeface="+mj-cs"/>
              </a:rPr>
              <a:t>TSE Process</a:t>
            </a:r>
            <a:endParaRPr kumimoji="0" lang="en-GB" sz="2200" b="1" i="0" u="none" strike="noStrike" kern="0" cap="none" spc="0" normalizeH="0" baseline="0" noProof="0" dirty="0">
              <a:ln>
                <a:noFill/>
              </a:ln>
              <a:solidFill>
                <a:schemeClr val="tx2"/>
              </a:solidFill>
              <a:effectLst/>
              <a:uLnTx/>
              <a:uFillTx/>
              <a:latin typeface="+mj-lt"/>
              <a:ea typeface="+mj-ea"/>
              <a:cs typeface="+mj-cs"/>
            </a:endParaRPr>
          </a:p>
        </p:txBody>
      </p:sp>
      <p:sp>
        <p:nvSpPr>
          <p:cNvPr id="5" name="Text Placeholder 12"/>
          <p:cNvSpPr txBox="1">
            <a:spLocks/>
          </p:cNvSpPr>
          <p:nvPr/>
        </p:nvSpPr>
        <p:spPr>
          <a:xfrm>
            <a:off x="458643" y="1078255"/>
            <a:ext cx="8348663" cy="369887"/>
          </a:xfrm>
          <a:prstGeom prst="rect">
            <a:avLst/>
          </a:prstGeom>
        </p:spPr>
        <p:txBody>
          <a:bodyPr/>
          <a:lstStyle/>
          <a:p>
            <a:pPr marL="180000" marR="0" lvl="0" indent="-180000" algn="l" defTabSz="914400" rtl="0" eaLnBrk="1" fontAlgn="base" latinLnBrk="0" hangingPunct="1">
              <a:lnSpc>
                <a:spcPct val="100000"/>
              </a:lnSpc>
              <a:spcBef>
                <a:spcPts val="864"/>
              </a:spcBef>
              <a:spcAft>
                <a:spcPct val="0"/>
              </a:spcAft>
              <a:buClr>
                <a:schemeClr val="tx2"/>
              </a:buClr>
              <a:buSzTx/>
              <a:tabLst/>
              <a:defRPr/>
            </a:pPr>
            <a:r>
              <a:rPr kumimoji="0" lang="en-GB" sz="2000" b="0" i="0" u="none" strike="noStrike" kern="0" cap="none" spc="0" normalizeH="0" baseline="0" noProof="0" dirty="0" smtClean="0">
                <a:ln>
                  <a:noFill/>
                </a:ln>
                <a:solidFill>
                  <a:schemeClr val="tx1"/>
                </a:solidFill>
                <a:effectLst/>
                <a:uLnTx/>
                <a:uFillTx/>
                <a:latin typeface="+mn-lt"/>
                <a:ea typeface="+mn-ea"/>
                <a:cs typeface="+mn-cs"/>
              </a:rPr>
              <a:t>Appraisal</a:t>
            </a:r>
            <a:endParaRPr kumimoji="0" lang="en-GB" sz="2000" b="0" i="0" u="none" strike="noStrike" kern="0" cap="none" spc="0" normalizeH="0" baseline="0" noProof="0" dirty="0">
              <a:ln>
                <a:noFill/>
              </a:ln>
              <a:solidFill>
                <a:schemeClr val="tx1"/>
              </a:solidFill>
              <a:effectLst/>
              <a:uLnTx/>
              <a:uFillTx/>
              <a:latin typeface="+mn-lt"/>
              <a:ea typeface="+mn-ea"/>
              <a:cs typeface="+mn-cs"/>
            </a:endParaRPr>
          </a:p>
        </p:txBody>
      </p:sp>
      <p:sp>
        <p:nvSpPr>
          <p:cNvPr id="2" name="Slide Number Placeholder 1"/>
          <p:cNvSpPr>
            <a:spLocks noGrp="1"/>
          </p:cNvSpPr>
          <p:nvPr>
            <p:ph type="sldNum" sz="quarter" idx="10"/>
          </p:nvPr>
        </p:nvSpPr>
        <p:spPr/>
        <p:txBody>
          <a:bodyPr/>
          <a:lstStyle/>
          <a:p>
            <a:fld id="{B07CCC2D-1FBE-4C6B-8FEC-8166A30C6149}" type="slidenum">
              <a:rPr lang="en-GB" altLang="nl-NL" smtClean="0"/>
              <a:pPr/>
              <a:t>17</a:t>
            </a:fld>
            <a:endParaRPr lang="en-GB" altLang="nl-NL"/>
          </a:p>
        </p:txBody>
      </p:sp>
    </p:spTree>
    <p:extLst>
      <p:ext uri="{BB962C8B-B14F-4D97-AF65-F5344CB8AC3E}">
        <p14:creationId xmlns:p14="http://schemas.microsoft.com/office/powerpoint/2010/main" val="3391394246"/>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r>
              <a:rPr lang="en-GB" dirty="0" smtClean="0"/>
              <a:t>TSE Process</a:t>
            </a:r>
            <a:endParaRPr lang="en-GB" dirty="0"/>
          </a:p>
        </p:txBody>
      </p:sp>
      <p:sp>
        <p:nvSpPr>
          <p:cNvPr id="14" name="Text Placeholder 13"/>
          <p:cNvSpPr>
            <a:spLocks noGrp="1"/>
          </p:cNvSpPr>
          <p:nvPr>
            <p:ph type="body" sz="quarter" idx="12"/>
          </p:nvPr>
        </p:nvSpPr>
        <p:spPr>
          <a:xfrm>
            <a:off x="403225" y="1397885"/>
            <a:ext cx="8348663" cy="369887"/>
          </a:xfrm>
        </p:spPr>
        <p:txBody>
          <a:bodyPr/>
          <a:lstStyle/>
          <a:p>
            <a:r>
              <a:rPr lang="en-GB" dirty="0" smtClean="0"/>
              <a:t>Succession Planning </a:t>
            </a:r>
            <a:endParaRPr lang="en-GB" dirty="0"/>
          </a:p>
        </p:txBody>
      </p:sp>
      <p:graphicFrame>
        <p:nvGraphicFramePr>
          <p:cNvPr id="12" name="Content Placeholder 11"/>
          <p:cNvGraphicFramePr>
            <a:graphicFrameLocks noGrp="1"/>
          </p:cNvGraphicFramePr>
          <p:nvPr>
            <p:ph idx="4294967295"/>
          </p:nvPr>
        </p:nvGraphicFramePr>
        <p:xfrm>
          <a:off x="386370" y="1605321"/>
          <a:ext cx="8447088"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ounded Rectangle 3"/>
          <p:cNvSpPr/>
          <p:nvPr/>
        </p:nvSpPr>
        <p:spPr>
          <a:xfrm>
            <a:off x="436728" y="4299045"/>
            <a:ext cx="6823881" cy="1528549"/>
          </a:xfrm>
          <a:prstGeom prst="roundRect">
            <a:avLst/>
          </a:prstGeom>
        </p:spPr>
        <p:style>
          <a:lnRef idx="0">
            <a:schemeClr val="accent4"/>
          </a:lnRef>
          <a:fillRef idx="3">
            <a:schemeClr val="accent4"/>
          </a:fillRef>
          <a:effectRef idx="3">
            <a:schemeClr val="accent4"/>
          </a:effectRef>
          <a:fontRef idx="minor">
            <a:schemeClr val="lt1"/>
          </a:fontRef>
        </p:style>
        <p:txBody>
          <a:bodyPr anchor="ctr"/>
          <a:lstStyle/>
          <a:p>
            <a:pPr>
              <a:defRPr/>
            </a:pPr>
            <a:endParaRPr lang="en-GB" sz="1600" dirty="0"/>
          </a:p>
        </p:txBody>
      </p:sp>
      <p:cxnSp>
        <p:nvCxnSpPr>
          <p:cNvPr id="5" name="Straight Connector 4"/>
          <p:cNvCxnSpPr/>
          <p:nvPr/>
        </p:nvCxnSpPr>
        <p:spPr>
          <a:xfrm rot="16200000" flipH="1">
            <a:off x="5016500" y="3910013"/>
            <a:ext cx="749300" cy="0"/>
          </a:xfrm>
          <a:prstGeom prst="line">
            <a:avLst/>
          </a:prstGeom>
        </p:spPr>
        <p:style>
          <a:lnRef idx="3">
            <a:schemeClr val="accent5"/>
          </a:lnRef>
          <a:fillRef idx="0">
            <a:schemeClr val="accent5"/>
          </a:fillRef>
          <a:effectRef idx="2">
            <a:schemeClr val="accent5"/>
          </a:effectRef>
          <a:fontRef idx="minor">
            <a:schemeClr val="tx1"/>
          </a:fontRef>
        </p:style>
      </p:cxnSp>
      <p:pic>
        <p:nvPicPr>
          <p:cNvPr id="78856" name="Picture 5" descr="Picture5.png"/>
          <p:cNvPicPr>
            <a:picLocks noChangeAspect="1"/>
          </p:cNvPicPr>
          <p:nvPr/>
        </p:nvPicPr>
        <p:blipFill>
          <a:blip r:embed="rId8" cstate="print"/>
          <a:srcRect/>
          <a:stretch>
            <a:fillRect/>
          </a:stretch>
        </p:blipFill>
        <p:spPr bwMode="auto">
          <a:xfrm>
            <a:off x="688975" y="4376738"/>
            <a:ext cx="1766888" cy="1295400"/>
          </a:xfrm>
          <a:prstGeom prst="rect">
            <a:avLst/>
          </a:prstGeom>
          <a:noFill/>
          <a:ln w="9525">
            <a:noFill/>
            <a:miter lim="800000"/>
            <a:headEnd/>
            <a:tailEnd/>
          </a:ln>
        </p:spPr>
      </p:pic>
      <p:sp>
        <p:nvSpPr>
          <p:cNvPr id="7" name="TextBox 6"/>
          <p:cNvSpPr txBox="1"/>
          <p:nvPr/>
        </p:nvSpPr>
        <p:spPr>
          <a:xfrm>
            <a:off x="2552700" y="4476750"/>
            <a:ext cx="4543425" cy="1077218"/>
          </a:xfrm>
          <a:prstGeom prst="rect">
            <a:avLst/>
          </a:prstGeom>
          <a:noFill/>
        </p:spPr>
        <p:txBody>
          <a:bodyPr>
            <a:spAutoFit/>
          </a:bodyPr>
          <a:lstStyle/>
          <a:p>
            <a:pPr algn="l">
              <a:buFont typeface="Arial" pitchFamily="34" charset="0"/>
              <a:buChar char="•"/>
              <a:defRPr/>
            </a:pPr>
            <a:r>
              <a:rPr lang="en-GB" sz="1100" dirty="0">
                <a:solidFill>
                  <a:schemeClr val="bg1"/>
                </a:solidFill>
              </a:rPr>
              <a:t> </a:t>
            </a:r>
            <a:r>
              <a:rPr lang="en-GB" sz="1600" dirty="0">
                <a:solidFill>
                  <a:schemeClr val="bg1"/>
                </a:solidFill>
              </a:rPr>
              <a:t>Formal confirmation of talent pipeline</a:t>
            </a:r>
          </a:p>
          <a:p>
            <a:pPr algn="l">
              <a:buFont typeface="Arial" pitchFamily="34" charset="0"/>
              <a:buChar char="•"/>
              <a:defRPr/>
            </a:pPr>
            <a:r>
              <a:rPr lang="en-GB" sz="1600" dirty="0">
                <a:solidFill>
                  <a:schemeClr val="bg1"/>
                </a:solidFill>
              </a:rPr>
              <a:t>Aligns successors to key roles – ‘potentials’</a:t>
            </a:r>
          </a:p>
          <a:p>
            <a:pPr algn="l">
              <a:buFont typeface="Arial" pitchFamily="34" charset="0"/>
              <a:buChar char="•"/>
              <a:defRPr/>
            </a:pPr>
            <a:r>
              <a:rPr lang="en-GB" sz="1600" dirty="0">
                <a:solidFill>
                  <a:schemeClr val="bg1"/>
                </a:solidFill>
              </a:rPr>
              <a:t>Identification of ‘hot spots’ and actions</a:t>
            </a:r>
          </a:p>
          <a:p>
            <a:pPr algn="l">
              <a:buFont typeface="Arial" pitchFamily="34" charset="0"/>
              <a:buChar char="•"/>
              <a:defRPr/>
            </a:pPr>
            <a:r>
              <a:rPr lang="en-GB" sz="1600" dirty="0">
                <a:solidFill>
                  <a:schemeClr val="bg1"/>
                </a:solidFill>
              </a:rPr>
              <a:t>Provides information for manpower planning</a:t>
            </a:r>
          </a:p>
        </p:txBody>
      </p:sp>
      <p:sp>
        <p:nvSpPr>
          <p:cNvPr id="2" name="TextBox 6"/>
          <p:cNvSpPr txBox="1"/>
          <p:nvPr/>
        </p:nvSpPr>
        <p:spPr>
          <a:xfrm>
            <a:off x="430213" y="20193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Jan - Mar</a:t>
            </a:r>
          </a:p>
        </p:txBody>
      </p:sp>
      <p:sp>
        <p:nvSpPr>
          <p:cNvPr id="18" name="TextBox 17"/>
          <p:cNvSpPr txBox="1"/>
          <p:nvPr/>
        </p:nvSpPr>
        <p:spPr>
          <a:xfrm>
            <a:off x="4745038" y="20224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Jul - Sep</a:t>
            </a:r>
          </a:p>
        </p:txBody>
      </p:sp>
      <p:sp>
        <p:nvSpPr>
          <p:cNvPr id="19" name="TextBox 18"/>
          <p:cNvSpPr txBox="1"/>
          <p:nvPr/>
        </p:nvSpPr>
        <p:spPr>
          <a:xfrm>
            <a:off x="2576513" y="20113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Apr - Jun</a:t>
            </a:r>
          </a:p>
        </p:txBody>
      </p:sp>
      <p:sp>
        <p:nvSpPr>
          <p:cNvPr id="20" name="TextBox 19"/>
          <p:cNvSpPr txBox="1"/>
          <p:nvPr/>
        </p:nvSpPr>
        <p:spPr>
          <a:xfrm>
            <a:off x="6851650" y="20129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Oct - Dec</a:t>
            </a:r>
          </a:p>
        </p:txBody>
      </p:sp>
      <p:sp>
        <p:nvSpPr>
          <p:cNvPr id="16" name="Slide Number Placeholder 15"/>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18</a:t>
            </a:fld>
            <a:endParaRPr lang="en-GB" noProof="0"/>
          </a:p>
        </p:txBody>
      </p:sp>
    </p:spTree>
    <p:extLst>
      <p:ext uri="{BB962C8B-B14F-4D97-AF65-F5344CB8AC3E}">
        <p14:creationId xmlns:p14="http://schemas.microsoft.com/office/powerpoint/2010/main" val="3376691399"/>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13" y="734822"/>
            <a:ext cx="8332787" cy="360363"/>
          </a:xfrm>
        </p:spPr>
        <p:txBody>
          <a:bodyPr/>
          <a:lstStyle/>
          <a:p>
            <a:r>
              <a:rPr lang="en-GB" dirty="0" smtClean="0"/>
              <a:t>Succession Planning</a:t>
            </a:r>
            <a:endParaRPr lang="en-GB" dirty="0"/>
          </a:p>
        </p:txBody>
      </p:sp>
      <p:sp>
        <p:nvSpPr>
          <p:cNvPr id="3" name="Slide Number Placeholder 2"/>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19</a:t>
            </a:fld>
            <a:endParaRPr lang="en-GB" noProof="0"/>
          </a:p>
        </p:txBody>
      </p:sp>
      <p:sp>
        <p:nvSpPr>
          <p:cNvPr id="5" name="Text Placeholder 4"/>
          <p:cNvSpPr>
            <a:spLocks noGrp="1"/>
          </p:cNvSpPr>
          <p:nvPr>
            <p:ph type="body" sz="quarter" idx="12"/>
          </p:nvPr>
        </p:nvSpPr>
        <p:spPr>
          <a:xfrm>
            <a:off x="348361" y="1148036"/>
            <a:ext cx="8348663" cy="369887"/>
          </a:xfrm>
        </p:spPr>
        <p:txBody>
          <a:bodyPr/>
          <a:lstStyle/>
          <a:p>
            <a:r>
              <a:rPr lang="en-GB" b="1" dirty="0" smtClean="0"/>
              <a:t>What is it and why do we need it?</a:t>
            </a:r>
          </a:p>
          <a:p>
            <a:endParaRPr lang="en-GB" dirty="0" smtClean="0"/>
          </a:p>
          <a:p>
            <a:endParaRPr lang="en-GB" dirty="0" smtClean="0"/>
          </a:p>
        </p:txBody>
      </p:sp>
      <p:sp>
        <p:nvSpPr>
          <p:cNvPr id="6" name="TextBox 5"/>
          <p:cNvSpPr txBox="1"/>
          <p:nvPr/>
        </p:nvSpPr>
        <p:spPr>
          <a:xfrm>
            <a:off x="329184" y="1664208"/>
            <a:ext cx="8247888" cy="4093428"/>
          </a:xfrm>
          <a:prstGeom prst="rect">
            <a:avLst/>
          </a:prstGeom>
          <a:noFill/>
        </p:spPr>
        <p:txBody>
          <a:bodyPr wrap="square" rtlCol="0">
            <a:spAutoFit/>
          </a:bodyPr>
          <a:lstStyle/>
          <a:p>
            <a:pPr algn="just"/>
            <a:r>
              <a:rPr lang="en-GB" sz="2000" b="1" dirty="0" smtClean="0"/>
              <a:t>Definition</a:t>
            </a:r>
          </a:p>
          <a:p>
            <a:pPr algn="just"/>
            <a:r>
              <a:rPr lang="en-GB" sz="2000" dirty="0" smtClean="0"/>
              <a:t>Succession planning can be defined as a process for identifying and developing potential future leaders or senior managers, as well as individuals to fill other business-critical positions, either in the short- or the long-term.  (CIPD, 2013)</a:t>
            </a:r>
          </a:p>
          <a:p>
            <a:pPr algn="just"/>
            <a:endParaRPr lang="en-GB" sz="2000" dirty="0" smtClean="0"/>
          </a:p>
          <a:p>
            <a:pPr algn="just"/>
            <a:endParaRPr lang="en-GB" sz="2000" dirty="0" smtClean="0"/>
          </a:p>
          <a:p>
            <a:pPr algn="just"/>
            <a:r>
              <a:rPr lang="en-GB" sz="2000" b="1" dirty="0" smtClean="0"/>
              <a:t>The Benefits</a:t>
            </a:r>
          </a:p>
          <a:p>
            <a:pPr lvl="1" algn="just">
              <a:buFont typeface="Arial" pitchFamily="34" charset="0"/>
              <a:buChar char="•"/>
            </a:pPr>
            <a:r>
              <a:rPr lang="en-GB" sz="2000" b="1" dirty="0" smtClean="0"/>
              <a:t> </a:t>
            </a:r>
            <a:r>
              <a:rPr lang="en-GB" sz="2000" dirty="0" smtClean="0"/>
              <a:t>Supports resource planning</a:t>
            </a:r>
            <a:endParaRPr lang="en-GB" sz="2000" b="1" dirty="0" smtClean="0"/>
          </a:p>
          <a:p>
            <a:pPr lvl="1" algn="just">
              <a:buFont typeface="Arial" pitchFamily="34" charset="0"/>
              <a:buChar char="•"/>
            </a:pPr>
            <a:r>
              <a:rPr lang="en-GB" sz="2000" dirty="0" smtClean="0"/>
              <a:t> Identifies individuals to fill key positions</a:t>
            </a:r>
          </a:p>
          <a:p>
            <a:pPr lvl="1" algn="just">
              <a:buFont typeface="Arial" pitchFamily="34" charset="0"/>
              <a:buChar char="•"/>
            </a:pPr>
            <a:r>
              <a:rPr lang="en-GB" sz="2000" dirty="0" smtClean="0"/>
              <a:t> Identifies ‘hot spots’ where external resource may be required or fast tracking of internal candidates</a:t>
            </a:r>
          </a:p>
          <a:p>
            <a:pPr lvl="1" algn="just"/>
            <a:endParaRPr lang="en-GB" sz="2000" dirty="0" smtClean="0"/>
          </a:p>
        </p:txBody>
      </p:sp>
    </p:spTree>
    <p:extLst>
      <p:ext uri="{BB962C8B-B14F-4D97-AF65-F5344CB8AC3E}">
        <p14:creationId xmlns:p14="http://schemas.microsoft.com/office/powerpoint/2010/main" val="308101785"/>
      </p:ext>
    </p:extLst>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p:txBody>
          <a:bodyPr/>
          <a:lstStyle/>
          <a:p>
            <a:r>
              <a:rPr lang="en-GB" dirty="0" smtClean="0"/>
              <a:t>TSE Process</a:t>
            </a:r>
            <a:endParaRPr lang="en-GB" dirty="0"/>
          </a:p>
        </p:txBody>
      </p:sp>
      <p:sp>
        <p:nvSpPr>
          <p:cNvPr id="14" name="Text Placeholder 13"/>
          <p:cNvSpPr>
            <a:spLocks noGrp="1"/>
          </p:cNvSpPr>
          <p:nvPr>
            <p:ph type="body" sz="quarter" idx="12"/>
          </p:nvPr>
        </p:nvSpPr>
        <p:spPr>
          <a:xfrm>
            <a:off x="403225" y="1359249"/>
            <a:ext cx="8348663" cy="369887"/>
          </a:xfrm>
        </p:spPr>
        <p:txBody>
          <a:bodyPr/>
          <a:lstStyle/>
          <a:p>
            <a:r>
              <a:rPr lang="en-GB" dirty="0" smtClean="0"/>
              <a:t>Career Development Planning</a:t>
            </a:r>
            <a:endParaRPr lang="en-GB" dirty="0"/>
          </a:p>
        </p:txBody>
      </p:sp>
      <p:graphicFrame>
        <p:nvGraphicFramePr>
          <p:cNvPr id="12" name="Content Placeholder 11"/>
          <p:cNvGraphicFramePr>
            <a:graphicFrameLocks noGrp="1"/>
          </p:cNvGraphicFramePr>
          <p:nvPr>
            <p:ph idx="4294967295"/>
          </p:nvPr>
        </p:nvGraphicFramePr>
        <p:xfrm>
          <a:off x="399249" y="1579563"/>
          <a:ext cx="8447088"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ounded Rectangle 3"/>
          <p:cNvSpPr/>
          <p:nvPr/>
        </p:nvSpPr>
        <p:spPr>
          <a:xfrm>
            <a:off x="1132194" y="4299045"/>
            <a:ext cx="6823881" cy="1528549"/>
          </a:xfrm>
          <a:prstGeom prst="roundRect">
            <a:avLst/>
          </a:prstGeom>
        </p:spPr>
        <p:style>
          <a:lnRef idx="0">
            <a:schemeClr val="accent3"/>
          </a:lnRef>
          <a:fillRef idx="3">
            <a:schemeClr val="accent3"/>
          </a:fillRef>
          <a:effectRef idx="3">
            <a:schemeClr val="accent3"/>
          </a:effectRef>
          <a:fontRef idx="minor">
            <a:schemeClr val="lt1"/>
          </a:fontRef>
        </p:style>
        <p:txBody>
          <a:bodyPr anchor="ctr"/>
          <a:lstStyle/>
          <a:p>
            <a:pPr>
              <a:defRPr/>
            </a:pPr>
            <a:endParaRPr lang="en-GB" sz="1600" dirty="0"/>
          </a:p>
        </p:txBody>
      </p:sp>
      <p:cxnSp>
        <p:nvCxnSpPr>
          <p:cNvPr id="5" name="Straight Connector 4"/>
          <p:cNvCxnSpPr/>
          <p:nvPr/>
        </p:nvCxnSpPr>
        <p:spPr>
          <a:xfrm rot="16200000" flipH="1">
            <a:off x="7049364" y="3875882"/>
            <a:ext cx="817563" cy="0"/>
          </a:xfrm>
          <a:prstGeom prst="line">
            <a:avLst/>
          </a:prstGeom>
        </p:spPr>
        <p:style>
          <a:lnRef idx="3">
            <a:schemeClr val="accent3"/>
          </a:lnRef>
          <a:fillRef idx="0">
            <a:schemeClr val="accent3"/>
          </a:fillRef>
          <a:effectRef idx="2">
            <a:schemeClr val="accent3"/>
          </a:effectRef>
          <a:fontRef idx="minor">
            <a:schemeClr val="tx1"/>
          </a:fontRef>
        </p:style>
      </p:cxnSp>
      <p:pic>
        <p:nvPicPr>
          <p:cNvPr id="79880" name="Picture 2"/>
          <p:cNvPicPr>
            <a:picLocks noChangeAspect="1" noChangeArrowheads="1"/>
          </p:cNvPicPr>
          <p:nvPr/>
        </p:nvPicPr>
        <p:blipFill>
          <a:blip r:embed="rId8" cstate="print"/>
          <a:srcRect/>
          <a:stretch>
            <a:fillRect/>
          </a:stretch>
        </p:blipFill>
        <p:spPr bwMode="auto">
          <a:xfrm>
            <a:off x="1323377" y="4344988"/>
            <a:ext cx="1701800" cy="1381125"/>
          </a:xfrm>
          <a:prstGeom prst="rect">
            <a:avLst/>
          </a:prstGeom>
          <a:noFill/>
          <a:ln w="9525">
            <a:noFill/>
            <a:miter lim="800000"/>
            <a:headEnd/>
            <a:tailEnd/>
          </a:ln>
        </p:spPr>
      </p:pic>
      <p:sp>
        <p:nvSpPr>
          <p:cNvPr id="7" name="TextBox 6"/>
          <p:cNvSpPr txBox="1"/>
          <p:nvPr/>
        </p:nvSpPr>
        <p:spPr>
          <a:xfrm>
            <a:off x="3080739" y="4476750"/>
            <a:ext cx="4543425" cy="954088"/>
          </a:xfrm>
          <a:prstGeom prst="rect">
            <a:avLst/>
          </a:prstGeom>
          <a:noFill/>
        </p:spPr>
        <p:txBody>
          <a:bodyPr>
            <a:spAutoFit/>
          </a:bodyPr>
          <a:lstStyle/>
          <a:p>
            <a:pPr algn="l">
              <a:buFont typeface="Arial" pitchFamily="34" charset="0"/>
              <a:buChar char="•"/>
              <a:defRPr/>
            </a:pPr>
            <a:r>
              <a:rPr lang="en-GB" sz="1050" dirty="0">
                <a:solidFill>
                  <a:schemeClr val="bg1"/>
                </a:solidFill>
              </a:rPr>
              <a:t> </a:t>
            </a:r>
            <a:r>
              <a:rPr lang="en-GB" sz="1400" dirty="0">
                <a:solidFill>
                  <a:schemeClr val="bg1"/>
                </a:solidFill>
              </a:rPr>
              <a:t>Development plans created for successors</a:t>
            </a:r>
          </a:p>
          <a:p>
            <a:pPr algn="l">
              <a:buFont typeface="Arial" pitchFamily="34" charset="0"/>
              <a:buChar char="•"/>
              <a:defRPr/>
            </a:pPr>
            <a:r>
              <a:rPr lang="en-GB" sz="1400" dirty="0">
                <a:solidFill>
                  <a:schemeClr val="bg1"/>
                </a:solidFill>
              </a:rPr>
              <a:t>Successor development programmes/ interventions</a:t>
            </a:r>
          </a:p>
          <a:p>
            <a:pPr algn="l">
              <a:buFont typeface="Arial" pitchFamily="34" charset="0"/>
              <a:buChar char="•"/>
              <a:defRPr/>
            </a:pPr>
            <a:r>
              <a:rPr lang="en-GB" sz="1400" dirty="0">
                <a:solidFill>
                  <a:schemeClr val="bg1"/>
                </a:solidFill>
              </a:rPr>
              <a:t>Linked to capability development</a:t>
            </a:r>
          </a:p>
          <a:p>
            <a:pPr algn="l">
              <a:buFont typeface="Arial" pitchFamily="34" charset="0"/>
              <a:buChar char="•"/>
              <a:defRPr/>
            </a:pPr>
            <a:r>
              <a:rPr lang="en-GB" sz="1400" dirty="0">
                <a:solidFill>
                  <a:schemeClr val="bg1"/>
                </a:solidFill>
              </a:rPr>
              <a:t>Linked to </a:t>
            </a:r>
            <a:r>
              <a:rPr lang="en-GB" sz="1400" dirty="0" smtClean="0">
                <a:solidFill>
                  <a:schemeClr val="bg1"/>
                </a:solidFill>
              </a:rPr>
              <a:t>Academy Development</a:t>
            </a:r>
            <a:endParaRPr lang="en-GB" sz="1400" dirty="0">
              <a:solidFill>
                <a:schemeClr val="bg1"/>
              </a:solidFill>
            </a:endParaRPr>
          </a:p>
        </p:txBody>
      </p:sp>
      <p:sp>
        <p:nvSpPr>
          <p:cNvPr id="2" name="TextBox 6"/>
          <p:cNvSpPr txBox="1"/>
          <p:nvPr/>
        </p:nvSpPr>
        <p:spPr>
          <a:xfrm>
            <a:off x="430213" y="20193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Jan - Mar</a:t>
            </a:r>
          </a:p>
        </p:txBody>
      </p:sp>
      <p:sp>
        <p:nvSpPr>
          <p:cNvPr id="18" name="TextBox 17"/>
          <p:cNvSpPr txBox="1"/>
          <p:nvPr/>
        </p:nvSpPr>
        <p:spPr>
          <a:xfrm>
            <a:off x="4745038" y="20224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Jul - Sep</a:t>
            </a:r>
          </a:p>
        </p:txBody>
      </p:sp>
      <p:sp>
        <p:nvSpPr>
          <p:cNvPr id="19" name="TextBox 18"/>
          <p:cNvSpPr txBox="1"/>
          <p:nvPr/>
        </p:nvSpPr>
        <p:spPr>
          <a:xfrm>
            <a:off x="2576513" y="20113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Apr - Jun</a:t>
            </a:r>
          </a:p>
        </p:txBody>
      </p:sp>
      <p:sp>
        <p:nvSpPr>
          <p:cNvPr id="20" name="TextBox 19"/>
          <p:cNvSpPr txBox="1"/>
          <p:nvPr/>
        </p:nvSpPr>
        <p:spPr>
          <a:xfrm>
            <a:off x="6865097" y="2026397"/>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smtClean="0"/>
              <a:t>Ongoing</a:t>
            </a:r>
            <a:endParaRPr lang="en-GB" sz="1200" dirty="0"/>
          </a:p>
        </p:txBody>
      </p:sp>
      <p:sp>
        <p:nvSpPr>
          <p:cNvPr id="16" name="Slide Number Placeholder 15"/>
          <p:cNvSpPr>
            <a:spLocks noGrp="1"/>
          </p:cNvSpPr>
          <p:nvPr>
            <p:ph type="sldNum" sz="quarter" idx="4294967295"/>
          </p:nvPr>
        </p:nvSpPr>
        <p:spPr>
          <a:xfrm>
            <a:off x="8459788" y="377825"/>
            <a:ext cx="503237" cy="215900"/>
          </a:xfrm>
          <a:prstGeom prst="rect">
            <a:avLst/>
          </a:prstGeom>
        </p:spPr>
        <p:txBody>
          <a:bodyPr/>
          <a:lstStyle/>
          <a:p>
            <a:fld id="{DA0B432D-4DF5-4238-B227-711863658A72}" type="slidenum">
              <a:rPr lang="en-GB" noProof="0" smtClean="0"/>
              <a:pPr/>
              <a:t>20</a:t>
            </a:fld>
            <a:endParaRPr lang="en-GB" noProof="0"/>
          </a:p>
        </p:txBody>
      </p:sp>
    </p:spTree>
    <p:extLst>
      <p:ext uri="{BB962C8B-B14F-4D97-AF65-F5344CB8AC3E}">
        <p14:creationId xmlns:p14="http://schemas.microsoft.com/office/powerpoint/2010/main" val="14918770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0-#ppt_w/2"/>
                                          </p:val>
                                        </p:tav>
                                        <p:tav tm="100000">
                                          <p:val>
                                            <p:strVal val="#ppt_x"/>
                                          </p:val>
                                        </p:tav>
                                      </p:tavLst>
                                    </p:anim>
                                    <p:anim calcmode="lin" valueType="num">
                                      <p:cBhvr additive="base">
                                        <p:cTn id="13" dur="500" fill="hold"/>
                                        <p:tgtEl>
                                          <p:spTgt spid="19"/>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0-#ppt_w/2"/>
                                          </p:val>
                                        </p:tav>
                                        <p:tav tm="100000">
                                          <p:val>
                                            <p:strVal val="#ppt_x"/>
                                          </p:val>
                                        </p:tav>
                                      </p:tavLst>
                                    </p:anim>
                                    <p:anim calcmode="lin" valueType="num">
                                      <p:cBhvr additive="base">
                                        <p:cTn id="18" dur="500" fill="hold"/>
                                        <p:tgtEl>
                                          <p:spTgt spid="18"/>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 calcmode="lin" valueType="num">
                                      <p:cBhvr additive="base">
                                        <p:cTn id="22" dur="500" fill="hold"/>
                                        <p:tgtEl>
                                          <p:spTgt spid="20"/>
                                        </p:tgtEl>
                                        <p:attrNameLst>
                                          <p:attrName>ppt_x</p:attrName>
                                        </p:attrNameLst>
                                      </p:cBhvr>
                                      <p:tavLst>
                                        <p:tav tm="0">
                                          <p:val>
                                            <p:strVal val="0-#ppt_w/2"/>
                                          </p:val>
                                        </p:tav>
                                        <p:tav tm="100000">
                                          <p:val>
                                            <p:strVal val="#ppt_x"/>
                                          </p:val>
                                        </p:tav>
                                      </p:tavLst>
                                    </p:anim>
                                    <p:anim calcmode="lin" valueType="num">
                                      <p:cBhvr additive="base">
                                        <p:cTn id="23"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utoUpdateAnimBg="0"/>
      <p:bldP spid="18" grpId="0" animBg="1" autoUpdateAnimBg="0"/>
      <p:bldP spid="19" grpId="0" animBg="1" autoUpdateAnimBg="0"/>
      <p:bldP spid="20" grpId="0" animBg="1"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 y="1201480"/>
            <a:ext cx="9010650" cy="54226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Rectangle 5"/>
          <p:cNvSpPr>
            <a:spLocks noChangeArrowheads="1"/>
          </p:cNvSpPr>
          <p:nvPr/>
        </p:nvSpPr>
        <p:spPr bwMode="gray">
          <a:xfrm>
            <a:off x="403225" y="663575"/>
            <a:ext cx="8332788" cy="360363"/>
          </a:xfrm>
          <a:prstGeom prst="rect">
            <a:avLst/>
          </a:prstGeom>
          <a:solidFill>
            <a:schemeClr val="accent2"/>
          </a:solidFill>
          <a:ln>
            <a:noFill/>
          </a:ln>
        </p:spPr>
        <p:txBody>
          <a:bodyPr lIns="180000" tIns="0" rIns="0" bIns="0" anchor="ctr"/>
          <a:lstStyle>
            <a:lvl1pPr defTabSz="801688">
              <a:defRPr>
                <a:solidFill>
                  <a:schemeClr val="tx1"/>
                </a:solidFill>
                <a:latin typeface="Arial" panose="020B0604020202020204" pitchFamily="34" charset="0"/>
                <a:cs typeface="Arial" panose="020B0604020202020204" pitchFamily="34" charset="0"/>
              </a:defRPr>
            </a:lvl1pPr>
            <a:lvl2pPr marL="742950" indent="-285750" defTabSz="801688">
              <a:defRPr>
                <a:solidFill>
                  <a:schemeClr val="tx1"/>
                </a:solidFill>
                <a:latin typeface="Arial" panose="020B0604020202020204" pitchFamily="34" charset="0"/>
                <a:cs typeface="Arial" panose="020B0604020202020204" pitchFamily="34" charset="0"/>
              </a:defRPr>
            </a:lvl2pPr>
            <a:lvl3pPr marL="1143000" indent="-228600" defTabSz="801688">
              <a:defRPr>
                <a:solidFill>
                  <a:schemeClr val="tx1"/>
                </a:solidFill>
                <a:latin typeface="Arial" panose="020B0604020202020204" pitchFamily="34" charset="0"/>
                <a:cs typeface="Arial" panose="020B0604020202020204" pitchFamily="34" charset="0"/>
              </a:defRPr>
            </a:lvl3pPr>
            <a:lvl4pPr marL="1600200" indent="-228600" defTabSz="801688">
              <a:defRPr>
                <a:solidFill>
                  <a:schemeClr val="tx1"/>
                </a:solidFill>
                <a:latin typeface="Arial" panose="020B0604020202020204" pitchFamily="34" charset="0"/>
                <a:cs typeface="Arial" panose="020B0604020202020204" pitchFamily="34" charset="0"/>
              </a:defRPr>
            </a:lvl4pPr>
            <a:lvl5pPr marL="2057400" indent="-228600" defTabSz="801688">
              <a:defRPr>
                <a:solidFill>
                  <a:schemeClr val="tx1"/>
                </a:solidFill>
                <a:latin typeface="Arial" panose="020B0604020202020204" pitchFamily="34" charset="0"/>
                <a:cs typeface="Arial" panose="020B0604020202020204" pitchFamily="34" charset="0"/>
              </a:defRPr>
            </a:lvl5pPr>
            <a:lvl6pPr marL="25146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8016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b="1" dirty="0" smtClean="0">
                <a:solidFill>
                  <a:srgbClr val="FFFFFF"/>
                </a:solidFill>
                <a:ea typeface="ＭＳ Ｐゴシック" panose="020B0600070205080204" pitchFamily="34" charset="-128"/>
              </a:rPr>
              <a:t>Talent Strategy</a:t>
            </a:r>
            <a:endParaRPr lang="en-GB" altLang="en-US" b="1" dirty="0">
              <a:solidFill>
                <a:srgbClr val="FFFFFF"/>
              </a:solidFill>
              <a:ea typeface="ＭＳ Ｐゴシック" panose="020B0600070205080204" pitchFamily="34" charset="-128"/>
            </a:endParaRPr>
          </a:p>
        </p:txBody>
      </p:sp>
      <p:sp>
        <p:nvSpPr>
          <p:cNvPr id="2" name="Slide Number Placeholder 1"/>
          <p:cNvSpPr>
            <a:spLocks noGrp="1"/>
          </p:cNvSpPr>
          <p:nvPr>
            <p:ph type="sldNum" sz="quarter" idx="15"/>
          </p:nvPr>
        </p:nvSpPr>
        <p:spPr/>
        <p:txBody>
          <a:bodyPr/>
          <a:lstStyle/>
          <a:p>
            <a:pPr>
              <a:defRPr/>
            </a:pPr>
            <a:fld id="{A6A1D20C-44E9-4CAB-A69C-ECB6BDF4FF4D}" type="slidenum">
              <a:rPr lang="en-US" altLang="en-US" smtClean="0"/>
              <a:pPr>
                <a:defRPr/>
              </a:pPr>
              <a:t>21</a:t>
            </a:fld>
            <a:endParaRPr lang="en-US" altLang="en-US"/>
          </a:p>
        </p:txBody>
      </p:sp>
    </p:spTree>
    <p:extLst>
      <p:ext uri="{BB962C8B-B14F-4D97-AF65-F5344CB8AC3E}">
        <p14:creationId xmlns:p14="http://schemas.microsoft.com/office/powerpoint/2010/main" val="26142865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394176" y="1320859"/>
            <a:ext cx="8318832" cy="4856613"/>
          </a:xfrm>
        </p:spPr>
        <p:txBody>
          <a:bodyPr/>
          <a:lstStyle/>
          <a:p>
            <a:r>
              <a:rPr lang="en-GB" sz="2800" dirty="0" smtClean="0"/>
              <a:t>October 2015 – 1200 job cuts announced in NE and Scotland</a:t>
            </a:r>
          </a:p>
          <a:p>
            <a:r>
              <a:rPr lang="en-GB" sz="2800" dirty="0" smtClean="0"/>
              <a:t>January 2016 – 1050 more job cuts announced, mostly in Port Talbot</a:t>
            </a:r>
          </a:p>
          <a:p>
            <a:r>
              <a:rPr lang="en-GB" sz="2800" dirty="0" smtClean="0"/>
              <a:t>March 30</a:t>
            </a:r>
            <a:r>
              <a:rPr lang="en-GB" sz="2800" baseline="30000" dirty="0" smtClean="0"/>
              <a:t>th</a:t>
            </a:r>
            <a:r>
              <a:rPr lang="en-GB" sz="2800" dirty="0" smtClean="0"/>
              <a:t> 2016 – Tata announce exit from UK</a:t>
            </a:r>
          </a:p>
          <a:p>
            <a:r>
              <a:rPr lang="en-GB" sz="2800" dirty="0" smtClean="0"/>
              <a:t>July 9</a:t>
            </a:r>
            <a:r>
              <a:rPr lang="en-GB" sz="2800" baseline="30000" dirty="0" smtClean="0"/>
              <a:t>th</a:t>
            </a:r>
            <a:r>
              <a:rPr lang="en-GB" sz="2800" dirty="0" smtClean="0"/>
              <a:t> 2016 – Tata cancels sale of UK assets </a:t>
            </a:r>
          </a:p>
          <a:p>
            <a:endParaRPr lang="en-GB" sz="2800" dirty="0"/>
          </a:p>
          <a:p>
            <a:r>
              <a:rPr lang="en-GB" sz="2800" dirty="0" smtClean="0"/>
              <a:t>What is the Impact on talent recruitment and retention?</a:t>
            </a:r>
          </a:p>
          <a:p>
            <a:endParaRPr lang="en-GB" sz="2800" dirty="0"/>
          </a:p>
        </p:txBody>
      </p:sp>
      <p:sp>
        <p:nvSpPr>
          <p:cNvPr id="8" name="Vertical Text Placeholder 7"/>
          <p:cNvSpPr>
            <a:spLocks noGrp="1"/>
          </p:cNvSpPr>
          <p:nvPr>
            <p:ph type="body" orient="vert" idx="13"/>
          </p:nvPr>
        </p:nvSpPr>
        <p:spPr>
          <a:xfrm>
            <a:off x="394176" y="720457"/>
            <a:ext cx="8317230" cy="369741"/>
          </a:xfrm>
        </p:spPr>
        <p:txBody>
          <a:bodyPr/>
          <a:lstStyle/>
          <a:p>
            <a:pPr marL="0" indent="0">
              <a:buNone/>
            </a:pPr>
            <a:r>
              <a:rPr lang="en-GB" dirty="0" smtClean="0"/>
              <a:t>Current Conditions and Impact on Talent</a:t>
            </a:r>
            <a:endParaRPr lang="en-GB" dirty="0"/>
          </a:p>
        </p:txBody>
      </p:sp>
      <p:sp>
        <p:nvSpPr>
          <p:cNvPr id="2" name="Slide Number Placeholder 1"/>
          <p:cNvSpPr>
            <a:spLocks noGrp="1"/>
          </p:cNvSpPr>
          <p:nvPr>
            <p:ph type="sldNum" sz="quarter" idx="15"/>
          </p:nvPr>
        </p:nvSpPr>
        <p:spPr/>
        <p:txBody>
          <a:bodyPr/>
          <a:lstStyle/>
          <a:p>
            <a:pPr>
              <a:defRPr/>
            </a:pPr>
            <a:fld id="{A6A1D20C-44E9-4CAB-A69C-ECB6BDF4FF4D}" type="slidenum">
              <a:rPr lang="en-US" altLang="en-US" smtClean="0"/>
              <a:pPr>
                <a:defRPr/>
              </a:pPr>
              <a:t>22</a:t>
            </a:fld>
            <a:endParaRPr lang="en-US" altLang="en-US"/>
          </a:p>
        </p:txBody>
      </p:sp>
    </p:spTree>
    <p:extLst>
      <p:ext uri="{BB962C8B-B14F-4D97-AF65-F5344CB8AC3E}">
        <p14:creationId xmlns:p14="http://schemas.microsoft.com/office/powerpoint/2010/main" val="3724581605"/>
      </p:ext>
    </p:extLst>
  </p:cSld>
  <p:clrMapOvr>
    <a:masterClrMapping/>
  </p:clrMapOvr>
  <p:timing>
    <p:tnLst>
      <p:par>
        <p:cTn id="1" dur="indefinite" restart="never" nodeType="tmRoot"/>
      </p:par>
    </p:tnLst>
  </p:timing>
</p:sld>
</file>

<file path=ppt/theme/theme1.xml><?xml version="1.0" encoding="utf-8"?>
<a:theme xmlns:a="http://schemas.openxmlformats.org/drawingml/2006/main" name="PP-2007-2010-slidepool-full">
  <a:themeElements>
    <a:clrScheme name="Tata Steel">
      <a:dk1>
        <a:srgbClr val="000000"/>
      </a:dk1>
      <a:lt1>
        <a:srgbClr val="FFFFFF"/>
      </a:lt1>
      <a:dk2>
        <a:srgbClr val="3D7EDB"/>
      </a:dk2>
      <a:lt2>
        <a:srgbClr val="999999"/>
      </a:lt2>
      <a:accent1>
        <a:srgbClr val="5A245A"/>
      </a:accent1>
      <a:accent2>
        <a:srgbClr val="ED2939"/>
      </a:accent2>
      <a:accent3>
        <a:srgbClr val="FFA100"/>
      </a:accent3>
      <a:accent4>
        <a:srgbClr val="34B233"/>
      </a:accent4>
      <a:accent5>
        <a:srgbClr val="0083A9"/>
      </a:accent5>
      <a:accent6>
        <a:srgbClr val="002B45"/>
      </a:accent6>
      <a:hlink>
        <a:srgbClr val="000000"/>
      </a:hlink>
      <a:folHlink>
        <a:srgbClr val="000000"/>
      </a:folHlink>
    </a:clrScheme>
    <a:fontScheme name="Tata Steel theme">
      <a:majorFont>
        <a:latin typeface="Arial"/>
        <a:ea typeface=""/>
        <a:cs typeface="Arial"/>
      </a:majorFont>
      <a:minorFont>
        <a:latin typeface="Arial"/>
        <a:ea typeface=""/>
        <a:cs typeface="Arial"/>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Tata Steel theme 1">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34B233"/>
        </a:hlink>
        <a:folHlink>
          <a:srgbClr val="ED293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thema">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thema">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PP-2007-2010-slidepool-full</Template>
  <TotalTime>2959</TotalTime>
  <Words>2078</Words>
  <Application>Microsoft Office PowerPoint</Application>
  <PresentationFormat>On-screen Show (4:3)</PresentationFormat>
  <Paragraphs>407</Paragraphs>
  <Slides>22</Slides>
  <Notes>20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9" baseType="lpstr">
      <vt:lpstr>ＭＳ Ｐゴシック</vt:lpstr>
      <vt:lpstr>Arial</vt:lpstr>
      <vt:lpstr>Calibri</vt:lpstr>
      <vt:lpstr>Tahoma</vt:lpstr>
      <vt:lpstr>Wingdings</vt:lpstr>
      <vt:lpstr>PP-2007-2010-slidepool-full</vt:lpstr>
      <vt:lpstr>Bitmap Image</vt:lpstr>
      <vt:lpstr>PowerPoint Presentation</vt:lpstr>
      <vt:lpstr> Introducing Tata Steel</vt:lpstr>
      <vt:lpstr> Introducing Tata Steel</vt:lpstr>
      <vt:lpstr> Introducing Tata Steel</vt:lpstr>
      <vt:lpstr>PowerPoint Presentation</vt:lpstr>
      <vt:lpstr>PowerPoint Presentation</vt:lpstr>
      <vt:lpstr>PowerPoint Presentation</vt:lpstr>
      <vt:lpstr>PowerPoint Presentation</vt:lpstr>
      <vt:lpstr>TSE Process</vt:lpstr>
      <vt:lpstr>Benefits of Performance &amp; Potential Review</vt:lpstr>
      <vt:lpstr>Benefits of Performance &amp; Potential Review</vt:lpstr>
      <vt:lpstr>Performance Categories </vt:lpstr>
      <vt:lpstr>PowerPoint Presentation</vt:lpstr>
      <vt:lpstr>Assessing Potential</vt:lpstr>
      <vt:lpstr>Performance &amp; Potential Grid</vt:lpstr>
      <vt:lpstr>TSE Process</vt:lpstr>
      <vt:lpstr>PowerPoint Presentation</vt:lpstr>
      <vt:lpstr>TSE Process</vt:lpstr>
      <vt:lpstr>Succession Planning</vt:lpstr>
      <vt:lpstr>TSE Process</vt:lpstr>
      <vt:lpstr>PowerPoint Presentation</vt:lpstr>
      <vt:lpstr>PowerPoint Presentation</vt:lpstr>
    </vt:vector>
  </TitlesOfParts>
  <Company>TSE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Talent in Functions</dc:title>
  <dc:creator>a559716</dc:creator>
  <cp:lastModifiedBy>Julie Potter</cp:lastModifiedBy>
  <cp:revision>77</cp:revision>
  <dcterms:created xsi:type="dcterms:W3CDTF">2014-06-10T10:56:06Z</dcterms:created>
  <dcterms:modified xsi:type="dcterms:W3CDTF">2017-01-03T16:24:00Z</dcterms:modified>
</cp:coreProperties>
</file>