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3"/>
  </p:notesMasterIdLst>
  <p:handoutMasterIdLst>
    <p:handoutMasterId r:id="rId14"/>
  </p:handoutMasterIdLst>
  <p:sldIdLst>
    <p:sldId id="256" r:id="rId9"/>
    <p:sldId id="262" r:id="rId10"/>
    <p:sldId id="265" r:id="rId11"/>
    <p:sldId id="263" r:id="rId12"/>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37" autoAdjust="0"/>
    <p:restoredTop sz="94689" autoAdjust="0"/>
  </p:normalViewPr>
  <p:slideViewPr>
    <p:cSldViewPr snapToGrid="0" snapToObjects="1" showGuides="1">
      <p:cViewPr varScale="1">
        <p:scale>
          <a:sx n="18" d="100"/>
          <a:sy n="18" d="100"/>
        </p:scale>
        <p:origin x="1080" y="4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30" d="100"/>
        <a:sy n="30"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commentAuthors" Target="commentAuthors.xml"/><Relationship Id="rId10" Type="http://schemas.openxmlformats.org/officeDocument/2006/relationships/slide" Target="slides/slide2.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408348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hyperlink" Target="https://youtu.be/YeamHE6Kank?feature=shared" TargetMode="Externa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374274" y="21774484"/>
            <a:ext cx="40987579" cy="4330367"/>
          </a:xfrm>
        </p:spPr>
        <p:txBody>
          <a:bodyPr>
            <a:normAutofit/>
          </a:bodyPr>
          <a:lstStyle/>
          <a:p>
            <a:pPr algn="l"/>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Student name: </a:t>
            </a:r>
            <a:r>
              <a:rPr lang="en-GB" sz="6000" dirty="0">
                <a:latin typeface="Arial" panose="020B0604020202020204" pitchFamily="34" charset="0"/>
                <a:cs typeface="Arial" panose="020B0604020202020204" pitchFamily="34" charset="0"/>
              </a:rPr>
              <a:t>Carla</a:t>
            </a:r>
            <a:r>
              <a:rPr lang="en-GB" sz="6000" b="1" dirty="0">
                <a:latin typeface="Arial" panose="020B0604020202020204" pitchFamily="34" charset="0"/>
                <a:cs typeface="Arial" panose="020B0604020202020204" pitchFamily="34" charset="0"/>
              </a:rPr>
              <a:t> </a:t>
            </a:r>
            <a:r>
              <a:rPr lang="en-GB" sz="6000" dirty="0">
                <a:latin typeface="Arial" panose="020B0604020202020204" pitchFamily="34" charset="0"/>
                <a:cs typeface="Arial" panose="020B0604020202020204" pitchFamily="34" charset="0"/>
              </a:rPr>
              <a:t>Cardoso</a:t>
            </a:r>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Student number:</a:t>
            </a:r>
            <a:r>
              <a:rPr lang="en-GB" sz="6000" dirty="0">
                <a:latin typeface="Arial" panose="020B0604020202020204" pitchFamily="34" charset="0"/>
                <a:cs typeface="Arial" panose="020B0604020202020204" pitchFamily="34" charset="0"/>
              </a:rPr>
              <a:t>1818222</a:t>
            </a:r>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Lecturer:</a:t>
            </a:r>
            <a:r>
              <a:rPr lang="en-GB" sz="6000" dirty="0">
                <a:latin typeface="Arial" panose="020B0604020202020204" pitchFamily="34" charset="0"/>
                <a:cs typeface="Arial" panose="020B0604020202020204" pitchFamily="34" charset="0"/>
              </a:rPr>
              <a:t> Bianca Sanfilippo </a:t>
            </a:r>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Poster Due: </a:t>
            </a:r>
            <a:r>
              <a:rPr lang="en-GB" sz="6000" dirty="0">
                <a:latin typeface="Arial" panose="020B0604020202020204" pitchFamily="34" charset="0"/>
                <a:cs typeface="Arial" panose="020B0604020202020204" pitchFamily="34" charset="0"/>
              </a:rPr>
              <a:t>27th March 2026 14:00 (2PM)</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374274" y="27628845"/>
            <a:ext cx="39848589" cy="3339274"/>
          </a:xfrm>
        </p:spPr>
        <p:txBody>
          <a:bodyPr>
            <a:normAutofit/>
          </a:bodyPr>
          <a:lstStyle/>
          <a:p>
            <a:pPr algn="l"/>
            <a:r>
              <a:rPr lang="en-GB" sz="6000" b="1" dirty="0">
                <a:latin typeface="Arial" panose="020B0604020202020204" pitchFamily="34" charset="0"/>
                <a:cs typeface="Arial" panose="020B0604020202020204" pitchFamily="34" charset="0"/>
              </a:rPr>
              <a:t>Acknowledgement of the use of AI tools</a:t>
            </a:r>
          </a:p>
          <a:p>
            <a:pPr algn="l"/>
            <a:r>
              <a:rPr lang="en-GB" sz="6000" dirty="0">
                <a:latin typeface="Arial" panose="020B0604020202020204" pitchFamily="34" charset="0"/>
                <a:cs typeface="Arial" panose="020B0604020202020204" pitchFamily="34" charset="0"/>
              </a:rPr>
              <a:t>I confirm that I have not used AI tools in preparing this work and that it contains no AI-generated material, and I have retained all drafts and sources in case they are requested.</a:t>
            </a:r>
          </a:p>
        </p:txBody>
      </p:sp>
      <p:sp>
        <p:nvSpPr>
          <p:cNvPr id="4" name="TextBox 3">
            <a:extLst>
              <a:ext uri="{FF2B5EF4-FFF2-40B4-BE49-F238E27FC236}">
                <a16:creationId xmlns:a16="http://schemas.microsoft.com/office/drawing/2014/main" id="{0DB5D689-0DBF-6610-F166-1771F1505D35}"/>
              </a:ext>
            </a:extLst>
          </p:cNvPr>
          <p:cNvSpPr txBox="1"/>
          <p:nvPr/>
        </p:nvSpPr>
        <p:spPr>
          <a:xfrm>
            <a:off x="10227315" y="5289555"/>
            <a:ext cx="29036209" cy="5509200"/>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 </a:t>
            </a:r>
          </a:p>
          <a:p>
            <a:pPr algn="ctr"/>
            <a:r>
              <a:rPr lang="en-GB" sz="8800" b="1" dirty="0">
                <a:effectLst/>
                <a:latin typeface="Arial" panose="020B0604020202020204" pitchFamily="34" charset="0"/>
                <a:ea typeface="Aptos" panose="020B0004020202020204" pitchFamily="34" charset="0"/>
                <a:cs typeface="Arial" panose="020B0604020202020204" pitchFamily="34" charset="0"/>
              </a:rPr>
              <a:t>ADHD</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33" y="0"/>
            <a:ext cx="15706028" cy="57012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812CE66-0D57-7A80-9935-192B1B453058}"/>
              </a:ext>
            </a:extLst>
          </p:cNvPr>
          <p:cNvPicPr>
            <a:picLocks noChangeAspect="1"/>
          </p:cNvPicPr>
          <p:nvPr/>
        </p:nvPicPr>
        <p:blipFill>
          <a:blip r:embed="rId3"/>
          <a:stretch>
            <a:fillRect/>
          </a:stretch>
        </p:blipFill>
        <p:spPr>
          <a:xfrm>
            <a:off x="14919158" y="10990842"/>
            <a:ext cx="23317199" cy="12127831"/>
          </a:xfrm>
          <a:prstGeom prst="rect">
            <a:avLst/>
          </a:prstGeom>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17107" y="5782087"/>
            <a:ext cx="10056813" cy="13129726"/>
          </a:xfrm>
        </p:spPr>
        <p:txBody>
          <a:bodyPr/>
          <a:lstStyle/>
          <a:p>
            <a:r>
              <a:rPr lang="en-GB" sz="2800" b="1" dirty="0">
                <a:latin typeface="Arial" panose="020B0604020202020204" pitchFamily="34" charset="0"/>
                <a:cs typeface="Arial" panose="020B0604020202020204" pitchFamily="34" charset="0"/>
              </a:rPr>
              <a:t>Broad Category</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Neurodevelopmental Disorder</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Included in ICD-11 (Chapter 06: Mental, Behavioural and Neurodevelopmental Disorders) (World Health Organization, 2019)</a:t>
            </a:r>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Classification</a:t>
            </a:r>
          </a:p>
          <a:p>
            <a:r>
              <a:rPr lang="en-GB" sz="2800" dirty="0">
                <a:latin typeface="Arial" panose="020B0604020202020204" pitchFamily="34" charset="0"/>
                <a:cs typeface="Arial" panose="020B0604020202020204" pitchFamily="34" charset="0"/>
              </a:rPr>
              <a:t>Attention-Deficit / Hyperactivity Disorder (ADHD) ICD-11 Code: 6A05 </a:t>
            </a:r>
          </a:p>
          <a:p>
            <a:r>
              <a:rPr lang="en-GB" sz="2800" b="1" u="sng" dirty="0">
                <a:latin typeface="Arial" panose="020B0604020202020204" pitchFamily="34" charset="0"/>
                <a:cs typeface="Arial" panose="020B0604020202020204" pitchFamily="34" charset="0"/>
              </a:rPr>
              <a:t>Tips of ADHD</a:t>
            </a:r>
          </a:p>
          <a:p>
            <a:pPr marL="457200" indent="-457200">
              <a:buFont typeface="Wingdings" panose="05000000000000000000" pitchFamily="2" charset="2"/>
              <a:buChar char="v"/>
            </a:pPr>
            <a:r>
              <a:rPr lang="en-GB" sz="2800" b="1" dirty="0">
                <a:latin typeface="Arial" panose="020B0604020202020204" pitchFamily="34" charset="0"/>
                <a:cs typeface="Arial" panose="020B0604020202020204" pitchFamily="34" charset="0"/>
              </a:rPr>
              <a:t>6A05.0 </a:t>
            </a:r>
            <a:r>
              <a:rPr lang="en-GB" sz="2800" dirty="0">
                <a:latin typeface="Arial" panose="020B0604020202020204" pitchFamily="34" charset="0"/>
                <a:cs typeface="Arial" panose="020B0604020202020204" pitchFamily="34" charset="0"/>
              </a:rPr>
              <a:t>ADHD, predominantly inattentive </a:t>
            </a:r>
          </a:p>
          <a:p>
            <a:pPr marL="457200" indent="-457200">
              <a:buFont typeface="Wingdings" panose="05000000000000000000" pitchFamily="2" charset="2"/>
              <a:buChar char="v"/>
            </a:pPr>
            <a:r>
              <a:rPr lang="en-GB" sz="2800" b="1" dirty="0">
                <a:latin typeface="Arial" panose="020B0604020202020204" pitchFamily="34" charset="0"/>
                <a:cs typeface="Arial" panose="020B0604020202020204" pitchFamily="34" charset="0"/>
              </a:rPr>
              <a:t>6A05.1 </a:t>
            </a:r>
            <a:r>
              <a:rPr lang="en-GB" sz="2800" dirty="0">
                <a:latin typeface="Arial" panose="020B0604020202020204" pitchFamily="34" charset="0"/>
                <a:cs typeface="Arial" panose="020B0604020202020204" pitchFamily="34" charset="0"/>
              </a:rPr>
              <a:t>ADHD, predominantly hyperactive-impulsive </a:t>
            </a:r>
          </a:p>
          <a:p>
            <a:pPr marL="457200" indent="-457200">
              <a:buFont typeface="Wingdings" panose="05000000000000000000" pitchFamily="2" charset="2"/>
              <a:buChar char="v"/>
            </a:pPr>
            <a:r>
              <a:rPr lang="en-GB" sz="2800" b="1" dirty="0">
                <a:latin typeface="Arial" panose="020B0604020202020204" pitchFamily="34" charset="0"/>
                <a:cs typeface="Arial" panose="020B0604020202020204" pitchFamily="34" charset="0"/>
              </a:rPr>
              <a:t>6A05.2 </a:t>
            </a:r>
            <a:r>
              <a:rPr lang="en-GB" sz="2800" dirty="0">
                <a:latin typeface="Arial" panose="020B0604020202020204" pitchFamily="34" charset="0"/>
                <a:cs typeface="Arial" panose="020B0604020202020204" pitchFamily="34" charset="0"/>
              </a:rPr>
              <a:t>ADHD, combined </a:t>
            </a:r>
          </a:p>
          <a:p>
            <a:r>
              <a:rPr lang="en-GB" sz="2800" b="1" dirty="0">
                <a:latin typeface="Arial" panose="020B0604020202020204" pitchFamily="34" charset="0"/>
                <a:cs typeface="Arial" panose="020B0604020202020204" pitchFamily="34" charset="0"/>
              </a:rPr>
              <a:t>Definition</a:t>
            </a:r>
          </a:p>
          <a:p>
            <a:r>
              <a:rPr lang="en-GB" sz="2800" dirty="0">
                <a:latin typeface="Arial" panose="020B0604020202020204" pitchFamily="34" charset="0"/>
                <a:cs typeface="Arial" panose="020B0604020202020204" pitchFamily="34" charset="0"/>
              </a:rPr>
              <a:t>ADHD is a condition that affects how the brain works, particularly in relation to attention, activity levels and impulse control. It can significantly impact daily functioning.</a:t>
            </a:r>
          </a:p>
          <a:p>
            <a:r>
              <a:rPr lang="en-GB" sz="2800" b="1" dirty="0">
                <a:latin typeface="Arial" panose="020B0604020202020204" pitchFamily="34" charset="0"/>
                <a:cs typeface="Arial" panose="020B0604020202020204" pitchFamily="34" charset="0"/>
              </a:rPr>
              <a:t>How Common Is ADHD in UK?</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Around 5% of children and young people are affected</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Around 3-4% of adults have ADHD</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More commonly diagnosed in boys than girls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Many cases in girls may go unnoticed due to masking behaviours (Young et al., 2020)</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This equates to approximately 2.5 to 3 million people in UK  (ADHD UK, 2023)</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Affects around 4–5% of the global population(NICE, 2018; NHS, 2023)</a:t>
            </a:r>
          </a:p>
        </p:txBody>
      </p:sp>
      <p:sp>
        <p:nvSpPr>
          <p:cNvPr id="3" name="Text Placeholder 2"/>
          <p:cNvSpPr>
            <a:spLocks noGrp="1"/>
          </p:cNvSpPr>
          <p:nvPr>
            <p:ph type="body" sz="quarter" idx="11"/>
          </p:nvPr>
        </p:nvSpPr>
        <p:spPr>
          <a:xfrm>
            <a:off x="386303" y="4446949"/>
            <a:ext cx="10048875" cy="1107988"/>
          </a:xfrm>
        </p:spPr>
        <p:txBody>
          <a:bodyPr/>
          <a:lstStyle/>
          <a:p>
            <a:r>
              <a:rPr lang="en-GB" sz="6000" dirty="0">
                <a:latin typeface="Arial" panose="020B0604020202020204" pitchFamily="34" charset="0"/>
                <a:cs typeface="Arial" panose="020B0604020202020204" pitchFamily="34" charset="0"/>
              </a:rPr>
              <a:t>Introduction</a:t>
            </a:r>
          </a:p>
        </p:txBody>
      </p:sp>
      <p:sp>
        <p:nvSpPr>
          <p:cNvPr id="4" name="Text Placeholder 3"/>
          <p:cNvSpPr>
            <a:spLocks noGrp="1"/>
          </p:cNvSpPr>
          <p:nvPr>
            <p:ph type="body" sz="quarter" idx="20"/>
          </p:nvPr>
        </p:nvSpPr>
        <p:spPr>
          <a:xfrm>
            <a:off x="508802" y="18262610"/>
            <a:ext cx="10038662" cy="1107988"/>
          </a:xfrm>
        </p:spPr>
        <p:txBody>
          <a:bodyPr/>
          <a:lstStyle/>
          <a:p>
            <a:r>
              <a:rPr lang="en-GB" sz="6000" dirty="0">
                <a:latin typeface="Arial" panose="020B0604020202020204" pitchFamily="34" charset="0"/>
                <a:cs typeface="Arial" panose="020B0604020202020204" pitchFamily="34" charset="0"/>
              </a:rPr>
              <a:t>Causes</a:t>
            </a:r>
            <a:endParaRPr lang="en-GB" sz="6000" dirty="0"/>
          </a:p>
        </p:txBody>
      </p:sp>
      <p:sp>
        <p:nvSpPr>
          <p:cNvPr id="5" name="Text Placeholder 4"/>
          <p:cNvSpPr>
            <a:spLocks noGrp="1"/>
          </p:cNvSpPr>
          <p:nvPr>
            <p:ph type="body" sz="quarter" idx="21"/>
          </p:nvPr>
        </p:nvSpPr>
        <p:spPr>
          <a:xfrm>
            <a:off x="11527528" y="6769372"/>
            <a:ext cx="10038662" cy="23908061"/>
          </a:xfrm>
        </p:spPr>
        <p:txBody>
          <a:bodyPr/>
          <a:lstStyle/>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How were people viewed in the past?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Often labelled as “difficult”, “lazy” or “badly behaved”</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Behaviour misunderstood as moral failure</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Limited scientific understanding</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Strong stigma and social exclusion</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In some cases, institutionalisation</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How did medical professionals view the disorder?</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Early theories focused on “minimal brain dysfunction”</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Strong deficit-based model</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Emphasis on controlling behaviour</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Limited psychological support</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Contemporary Perspective (Today)</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Recognised as a neurodevelopmental condition</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Evidence-based treatments available</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Person-centred approach</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Legal protections (Human Rights Act 1998, Equality Act 2010)</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Inclusion in education and employment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Anti-stigma campaigns </a:t>
            </a:r>
          </a:p>
          <a:p>
            <a:r>
              <a:rPr lang="en-GB" dirty="0">
                <a:latin typeface="Arial" panose="020B0604020202020204" pitchFamily="34" charset="0"/>
                <a:cs typeface="Arial" panose="020B0604020202020204" pitchFamily="34" charset="0"/>
              </a:rPr>
              <a:t>(Department of Health and Social Care, 2011)</a:t>
            </a:r>
          </a:p>
          <a:p>
            <a:r>
              <a:rPr lang="en-GB" dirty="0">
                <a:latin typeface="Arial" panose="020B0604020202020204" pitchFamily="34" charset="0"/>
                <a:cs typeface="Arial" panose="020B0604020202020204" pitchFamily="34" charset="0"/>
              </a:rPr>
              <a:t> (Royal College of Psychiatrists, 2021)</a:t>
            </a:r>
          </a:p>
          <a:p>
            <a:endParaRPr lang="en-GB" dirty="0">
              <a:latin typeface="Arial" panose="020B0604020202020204" pitchFamily="34" charset="0"/>
              <a:cs typeface="Arial" panose="020B0604020202020204" pitchFamily="34" charset="0"/>
            </a:endParaRPr>
          </a:p>
        </p:txBody>
      </p:sp>
      <p:sp>
        <p:nvSpPr>
          <p:cNvPr id="6" name="Text Placeholder 5"/>
          <p:cNvSpPr>
            <a:spLocks noGrp="1"/>
          </p:cNvSpPr>
          <p:nvPr>
            <p:ph type="body" sz="quarter" idx="22"/>
          </p:nvPr>
        </p:nvSpPr>
        <p:spPr>
          <a:xfrm>
            <a:off x="11517315" y="4674099"/>
            <a:ext cx="10048875" cy="2031317"/>
          </a:xfrm>
        </p:spPr>
        <p:txBody>
          <a:bodyPr/>
          <a:lstStyle/>
          <a:p>
            <a:r>
              <a:rPr lang="en-GB" sz="6000" dirty="0">
                <a:latin typeface="Arial" panose="020B0604020202020204" pitchFamily="34" charset="0"/>
                <a:cs typeface="Arial" panose="020B0604020202020204" pitchFamily="34" charset="0"/>
              </a:rPr>
              <a:t>Historical perspectives and treatments </a:t>
            </a:r>
          </a:p>
        </p:txBody>
      </p:sp>
      <p:sp>
        <p:nvSpPr>
          <p:cNvPr id="7" name="Text Placeholder 6"/>
          <p:cNvSpPr>
            <a:spLocks noGrp="1"/>
          </p:cNvSpPr>
          <p:nvPr>
            <p:ph type="body" sz="quarter" idx="23"/>
          </p:nvPr>
        </p:nvSpPr>
        <p:spPr>
          <a:xfrm>
            <a:off x="22372340" y="5927011"/>
            <a:ext cx="10126966" cy="26007097"/>
          </a:xfrm>
        </p:spPr>
        <p:txBody>
          <a:bodyPr/>
          <a:lstStyle/>
          <a:p>
            <a:r>
              <a:rPr lang="en-GB" sz="2800" b="1" dirty="0">
                <a:latin typeface="Arial" panose="020B0604020202020204" pitchFamily="34" charset="0"/>
                <a:cs typeface="Arial" panose="020B0604020202020204" pitchFamily="34" charset="0"/>
              </a:rPr>
              <a:t>Medical Treatment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Stimulant medication (e.g., methylphenidate) (NICE, 2018)</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Non-stimulant medication (for some individuals)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Regular medical monitoring</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Individual response varies(NHS, 2023)</a:t>
            </a:r>
          </a:p>
          <a:p>
            <a:r>
              <a:rPr lang="en-GB" sz="2800" b="1" dirty="0">
                <a:latin typeface="Arial" panose="020B0604020202020204" pitchFamily="34" charset="0"/>
                <a:cs typeface="Arial" panose="020B0604020202020204" pitchFamily="34" charset="0"/>
              </a:rPr>
              <a:t>Psychological Therapies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Cognitive Behavioural Therapy (CBT)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Behavioural interventions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Emotional regulation support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Coaching for executive functioning skills</a:t>
            </a:r>
          </a:p>
          <a:p>
            <a:r>
              <a:rPr lang="en-GB" sz="2800" b="1" dirty="0">
                <a:latin typeface="Arial" panose="020B0604020202020204" pitchFamily="34" charset="0"/>
                <a:cs typeface="Arial" panose="020B0604020202020204" pitchFamily="34" charset="0"/>
              </a:rPr>
              <a:t>Educational Support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Individual Education Plans (IEPs)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Classroom adjustments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Extra time in exams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Structured learning environments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SEN (Special Educational Needs) services</a:t>
            </a:r>
          </a:p>
          <a:p>
            <a:r>
              <a:rPr lang="en-GB" sz="2800" b="1" dirty="0">
                <a:latin typeface="Arial" panose="020B0604020202020204" pitchFamily="34" charset="0"/>
                <a:cs typeface="Arial" panose="020B0604020202020204" pitchFamily="34" charset="0"/>
              </a:rPr>
              <a:t>Workplace Adjustments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Flexible working arrangements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Clear task structuring</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Reduced distractions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Occupational health support</a:t>
            </a: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Text Placeholder 7"/>
          <p:cNvSpPr>
            <a:spLocks noGrp="1"/>
          </p:cNvSpPr>
          <p:nvPr>
            <p:ph type="body" sz="quarter" idx="24"/>
          </p:nvPr>
        </p:nvSpPr>
        <p:spPr>
          <a:xfrm>
            <a:off x="22440906" y="4674099"/>
            <a:ext cx="10058400" cy="923322"/>
          </a:xfrm>
        </p:spPr>
        <p:txBody>
          <a:bodyPr/>
          <a:lstStyle/>
          <a:p>
            <a:r>
              <a:rPr lang="en-GB" sz="4800" dirty="0">
                <a:latin typeface="Arial" panose="020B0604020202020204" pitchFamily="34" charset="0"/>
                <a:cs typeface="Arial" panose="020B0604020202020204" pitchFamily="34" charset="0"/>
              </a:rPr>
              <a:t>Current services and treatments </a:t>
            </a:r>
          </a:p>
        </p:txBody>
      </p:sp>
      <p:sp>
        <p:nvSpPr>
          <p:cNvPr id="9" name="Text Placeholder 8"/>
          <p:cNvSpPr>
            <a:spLocks noGrp="1"/>
          </p:cNvSpPr>
          <p:nvPr>
            <p:ph type="body" sz="quarter" idx="25"/>
          </p:nvPr>
        </p:nvSpPr>
        <p:spPr>
          <a:xfrm>
            <a:off x="33422043" y="4674099"/>
            <a:ext cx="10047018" cy="1606586"/>
          </a:xfrm>
        </p:spPr>
        <p:txBody>
          <a:bodyPr/>
          <a:lstStyle/>
          <a:p>
            <a:r>
              <a:rPr lang="en-GB" sz="4800" dirty="0">
                <a:latin typeface="Arial" panose="020B0604020202020204" pitchFamily="34" charset="0"/>
                <a:cs typeface="Arial" panose="020B0604020202020204" pitchFamily="34" charset="0"/>
              </a:rPr>
              <a:t>Recommendations</a:t>
            </a:r>
          </a:p>
          <a:p>
            <a:endParaRPr lang="en-GB" dirty="0"/>
          </a:p>
        </p:txBody>
      </p:sp>
      <p:sp>
        <p:nvSpPr>
          <p:cNvPr id="10" name="Text Placeholder 9"/>
          <p:cNvSpPr>
            <a:spLocks noGrp="1"/>
          </p:cNvSpPr>
          <p:nvPr>
            <p:ph type="body" sz="quarter" idx="26"/>
          </p:nvPr>
        </p:nvSpPr>
        <p:spPr>
          <a:xfrm>
            <a:off x="33422043" y="5503832"/>
            <a:ext cx="10026245" cy="26142519"/>
          </a:xfrm>
        </p:spPr>
        <p:txBody>
          <a:bodyPr/>
          <a:lstStyle/>
          <a:p>
            <a:r>
              <a:rPr lang="en-GB" sz="2800" b="1" dirty="0">
                <a:latin typeface="Arial" panose="020B0604020202020204" pitchFamily="34" charset="0"/>
                <a:cs typeface="Arial" panose="020B0604020202020204" pitchFamily="34" charset="0"/>
              </a:rPr>
              <a:t>Person-Centred Approach</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Care tailored to the individual’s needs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Recognition of strengths as well as challenges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Collaboration between professional, family and individual</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Respect for autonomy and dignity(NICE, 2018)</a:t>
            </a: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Early Identification &amp; Multi-Agency Support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Early screening in schools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Collaboration between education, healthcare and families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Clear referral pathways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Reduced delay in diagnosis (Public Health England, 2017)</a:t>
            </a:r>
          </a:p>
          <a:p>
            <a:r>
              <a:rPr lang="en-GB" sz="2800" b="1" dirty="0">
                <a:latin typeface="Arial" panose="020B0604020202020204" pitchFamily="34" charset="0"/>
                <a:cs typeface="Arial" panose="020B0604020202020204" pitchFamily="34" charset="0"/>
              </a:rPr>
              <a:t>Evidence-Based Psychological Interventions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Cognitive Behavioural Therapy (CBT)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Emotional regulation programmes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Executive functioning coaching</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Parent training programmes</a:t>
            </a:r>
          </a:p>
          <a:p>
            <a:r>
              <a:rPr lang="en-GB" sz="2800" b="1" dirty="0">
                <a:latin typeface="Arial" panose="020B0604020202020204" pitchFamily="34" charset="0"/>
                <a:cs typeface="Arial" panose="020B0604020202020204" pitchFamily="34" charset="0"/>
              </a:rPr>
              <a:t>Mindfulness-Based Interventions (Contemporary Evidence)</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Emerging research supports mindfulness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May improve attention regulation</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Supports emotional control (NHS, 2023)</a:t>
            </a:r>
          </a:p>
          <a:p>
            <a:pPr marL="342900" indent="-3429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Complementary to medical treatment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Promote Neurodiversity Awareness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Shift from deficit to strength-based perspective</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Anti-stigma education</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Inclusive school and workplace policies</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Public awareness campaigns</a:t>
            </a:r>
          </a:p>
          <a:p>
            <a:r>
              <a:rPr lang="en-GB" sz="2800" b="1" dirty="0">
                <a:latin typeface="Arial" panose="020B0604020202020204" pitchFamily="34" charset="0"/>
                <a:cs typeface="Arial" panose="020B0604020202020204" pitchFamily="34" charset="0"/>
              </a:rPr>
              <a:t>Mini Critical Reflection </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services remains unequal</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Gender bias still present</a:t>
            </a:r>
          </a:p>
          <a:p>
            <a:pPr marL="342900" indent="-342900">
              <a:buFont typeface="Wingdings" panose="05000000000000000000" pitchFamily="2" charset="2"/>
              <a:buChar char="v"/>
            </a:pPr>
            <a:r>
              <a:rPr lang="en-GB" sz="2800" dirty="0">
                <a:latin typeface="Arial" panose="020B0604020202020204" pitchFamily="34" charset="0"/>
                <a:cs typeface="Arial" panose="020B0604020202020204" pitchFamily="34" charset="0"/>
              </a:rPr>
              <a:t>Cultural stigma may limit disclosure</a:t>
            </a:r>
          </a:p>
        </p:txBody>
      </p:sp>
      <p:sp>
        <p:nvSpPr>
          <p:cNvPr id="15" name="Text Placeholder 14"/>
          <p:cNvSpPr>
            <a:spLocks noGrp="1"/>
          </p:cNvSpPr>
          <p:nvPr>
            <p:ph type="body" sz="quarter" idx="96"/>
          </p:nvPr>
        </p:nvSpPr>
        <p:spPr>
          <a:xfrm>
            <a:off x="442912" y="19370598"/>
            <a:ext cx="10099380" cy="12132530"/>
          </a:xfrm>
        </p:spPr>
        <p:txBody>
          <a:bodyPr/>
          <a:lstStyle/>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Strong genetic component (family patterns commonly observed) (NICE, 2018)</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Neurobiological differences in brain development and regulation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Differences in dopamine pathways linked to attention and impulse control</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Environmental risk factors (e.g., prenatal exposure, early adversity) (Public Health England, 2017)</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Social context may influence how symptoms are recognised</a:t>
            </a: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
        <p:nvSpPr>
          <p:cNvPr id="17" name="Text Placeholder 16"/>
          <p:cNvSpPr>
            <a:spLocks noGrp="1"/>
          </p:cNvSpPr>
          <p:nvPr>
            <p:ph type="body" sz="quarter" idx="151"/>
          </p:nvPr>
        </p:nvSpPr>
        <p:spPr>
          <a:xfrm>
            <a:off x="5932593" y="1864506"/>
            <a:ext cx="31998968" cy="2123658"/>
          </a:xfrm>
        </p:spPr>
        <p:txBody>
          <a:bodyPr/>
          <a:lstStyle/>
          <a:p>
            <a:r>
              <a:rPr lang="en-GB" dirty="0">
                <a:latin typeface="Arial" panose="020B0604020202020204" pitchFamily="34" charset="0"/>
                <a:cs typeface="Arial" panose="020B0604020202020204" pitchFamily="34" charset="0"/>
              </a:rPr>
              <a:t>Attention- Deficit/ Hyperactivity Disorder ADHD 6A05</a:t>
            </a:r>
          </a:p>
          <a:p>
            <a:endParaRPr lang="en-GB" dirty="0"/>
          </a:p>
        </p:txBody>
      </p:sp>
      <p:sp>
        <p:nvSpPr>
          <p:cNvPr id="18" name="Text Placeholder 17"/>
          <p:cNvSpPr>
            <a:spLocks noGrp="1"/>
          </p:cNvSpPr>
          <p:nvPr>
            <p:ph type="body" sz="quarter" idx="153"/>
          </p:nvPr>
        </p:nvSpPr>
        <p:spPr/>
        <p:txBody>
          <a:bodyPr/>
          <a:lstStyle/>
          <a:p>
            <a:r>
              <a:rPr lang="en-GB" dirty="0">
                <a:latin typeface="Arial" panose="020B0604020202020204" pitchFamily="34" charset="0"/>
                <a:cs typeface="Arial" panose="020B0604020202020204" pitchFamily="34" charset="0"/>
              </a:rPr>
              <a:t>Attention- Deficit/ Hyperactivity Disorder ADHD</a:t>
            </a:r>
          </a:p>
        </p:txBody>
      </p:sp>
      <p:pic>
        <p:nvPicPr>
          <p:cNvPr id="13" name="Picture 12">
            <a:extLst>
              <a:ext uri="{FF2B5EF4-FFF2-40B4-BE49-F238E27FC236}">
                <a16:creationId xmlns:a16="http://schemas.microsoft.com/office/drawing/2014/main" id="{0816519B-5495-46FE-7C1F-4EEC20C44CEF}"/>
              </a:ext>
            </a:extLst>
          </p:cNvPr>
          <p:cNvPicPr>
            <a:picLocks noChangeAspect="1"/>
          </p:cNvPicPr>
          <p:nvPr/>
        </p:nvPicPr>
        <p:blipFill>
          <a:blip r:embed="rId3"/>
          <a:stretch>
            <a:fillRect/>
          </a:stretch>
        </p:blipFill>
        <p:spPr>
          <a:xfrm>
            <a:off x="22732658" y="17220987"/>
            <a:ext cx="9474895" cy="13544150"/>
          </a:xfrm>
          <a:prstGeom prst="rect">
            <a:avLst/>
          </a:prstGeom>
        </p:spPr>
      </p:pic>
      <p:pic>
        <p:nvPicPr>
          <p:cNvPr id="23" name="Picture 22">
            <a:extLst>
              <a:ext uri="{FF2B5EF4-FFF2-40B4-BE49-F238E27FC236}">
                <a16:creationId xmlns:a16="http://schemas.microsoft.com/office/drawing/2014/main" id="{1DD10576-2C78-4A07-CCA3-B0EF1BA3F37D}"/>
              </a:ext>
            </a:extLst>
          </p:cNvPr>
          <p:cNvPicPr>
            <a:picLocks noChangeAspect="1"/>
          </p:cNvPicPr>
          <p:nvPr/>
        </p:nvPicPr>
        <p:blipFill>
          <a:blip r:embed="rId4"/>
          <a:stretch>
            <a:fillRect/>
          </a:stretch>
        </p:blipFill>
        <p:spPr>
          <a:xfrm>
            <a:off x="11548117" y="6544995"/>
            <a:ext cx="9818399" cy="11253933"/>
          </a:xfrm>
          <a:prstGeom prst="rect">
            <a:avLst/>
          </a:prstGeom>
        </p:spPr>
      </p:pic>
      <p:pic>
        <p:nvPicPr>
          <p:cNvPr id="25" name="Picture 24">
            <a:extLst>
              <a:ext uri="{FF2B5EF4-FFF2-40B4-BE49-F238E27FC236}">
                <a16:creationId xmlns:a16="http://schemas.microsoft.com/office/drawing/2014/main" id="{A6E9C9A3-721D-83B9-8E1F-E5DB14645C9B}"/>
              </a:ext>
            </a:extLst>
          </p:cNvPr>
          <p:cNvPicPr>
            <a:picLocks noChangeAspect="1"/>
          </p:cNvPicPr>
          <p:nvPr/>
        </p:nvPicPr>
        <p:blipFill>
          <a:blip r:embed="rId5"/>
          <a:stretch>
            <a:fillRect/>
          </a:stretch>
        </p:blipFill>
        <p:spPr>
          <a:xfrm>
            <a:off x="508802" y="24281818"/>
            <a:ext cx="9926376" cy="6772075"/>
          </a:xfrm>
          <a:prstGeom prst="rect">
            <a:avLst/>
          </a:prstGeom>
        </p:spPr>
      </p:pic>
      <p:pic>
        <p:nvPicPr>
          <p:cNvPr id="27" name="Picture 26">
            <a:extLst>
              <a:ext uri="{FF2B5EF4-FFF2-40B4-BE49-F238E27FC236}">
                <a16:creationId xmlns:a16="http://schemas.microsoft.com/office/drawing/2014/main" id="{539FC128-EE9D-C460-9D4B-BB228B9AAA65}"/>
              </a:ext>
            </a:extLst>
          </p:cNvPr>
          <p:cNvPicPr>
            <a:picLocks noChangeAspect="1"/>
          </p:cNvPicPr>
          <p:nvPr/>
        </p:nvPicPr>
        <p:blipFill>
          <a:blip r:embed="rId6"/>
          <a:stretch>
            <a:fillRect/>
          </a:stretch>
        </p:blipFill>
        <p:spPr>
          <a:xfrm>
            <a:off x="33736780" y="21464337"/>
            <a:ext cx="9343415" cy="4475748"/>
          </a:xfrm>
          <a:prstGeom prst="rect">
            <a:avLst/>
          </a:prstGeom>
        </p:spPr>
      </p:pic>
      <p:pic>
        <p:nvPicPr>
          <p:cNvPr id="28" name="Picture 27">
            <a:extLst>
              <a:ext uri="{FF2B5EF4-FFF2-40B4-BE49-F238E27FC236}">
                <a16:creationId xmlns:a16="http://schemas.microsoft.com/office/drawing/2014/main" id="{263CA931-9686-C970-3E35-4B8DAC68BA62}"/>
              </a:ext>
            </a:extLst>
          </p:cNvPr>
          <p:cNvPicPr>
            <a:picLocks noChangeAspect="1"/>
          </p:cNvPicPr>
          <p:nvPr/>
        </p:nvPicPr>
        <p:blipFill>
          <a:blip r:embed="rId7"/>
          <a:stretch>
            <a:fillRect/>
          </a:stretch>
        </p:blipFill>
        <p:spPr>
          <a:xfrm>
            <a:off x="33790134" y="8236214"/>
            <a:ext cx="9290061" cy="5438274"/>
          </a:xfrm>
          <a:prstGeom prst="rect">
            <a:avLst/>
          </a:prstGeom>
        </p:spPr>
      </p:pic>
    </p:spTree>
    <p:extLst>
      <p:ext uri="{BB962C8B-B14F-4D97-AF65-F5344CB8AC3E}">
        <p14:creationId xmlns:p14="http://schemas.microsoft.com/office/powerpoint/2010/main" val="853116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5694280-076B-259C-2C0B-E73899680C8D}"/>
              </a:ext>
            </a:extLst>
          </p:cNvPr>
          <p:cNvSpPr>
            <a:spLocks noGrp="1"/>
          </p:cNvSpPr>
          <p:nvPr>
            <p:ph type="body" sz="quarter" idx="10"/>
          </p:nvPr>
        </p:nvSpPr>
        <p:spPr>
          <a:xfrm>
            <a:off x="507392" y="5569675"/>
            <a:ext cx="10056813" cy="13129726"/>
          </a:xfrm>
        </p:spPr>
        <p:txBody>
          <a:bodyPr/>
          <a:lstStyle/>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Persistent difficulties with sustained attention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Distractibility and difficulty completing tasks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Hyperactivity or internal restlessness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Impulsivity (difficulty delaying responses)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Emotional dysregulation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Organisational and executive functioning challenges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Symptom presentation may differ by gender and age.</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Symptoms must be persistent and present in more than one setting (e.g., home, school, work)(NHS, 2023; NICE, 2018)</a:t>
            </a:r>
          </a:p>
          <a:p>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FBA25436-7B60-5F02-A5CE-537929507CD7}"/>
              </a:ext>
            </a:extLst>
          </p:cNvPr>
          <p:cNvSpPr>
            <a:spLocks noGrp="1"/>
          </p:cNvSpPr>
          <p:nvPr>
            <p:ph type="body" sz="quarter" idx="11"/>
          </p:nvPr>
        </p:nvSpPr>
        <p:spPr>
          <a:xfrm>
            <a:off x="477827" y="4674099"/>
            <a:ext cx="10048875" cy="1107988"/>
          </a:xfrm>
        </p:spPr>
        <p:txBody>
          <a:bodyPr/>
          <a:lstStyle/>
          <a:p>
            <a:r>
              <a:rPr lang="en-GB" sz="6000" dirty="0">
                <a:latin typeface="Arial" panose="020B0604020202020204" pitchFamily="34" charset="0"/>
                <a:cs typeface="Arial" panose="020B0604020202020204" pitchFamily="34" charset="0"/>
              </a:rPr>
              <a:t>Symptoms</a:t>
            </a:r>
          </a:p>
        </p:txBody>
      </p:sp>
      <p:sp>
        <p:nvSpPr>
          <p:cNvPr id="4" name="Text Placeholder 3">
            <a:extLst>
              <a:ext uri="{FF2B5EF4-FFF2-40B4-BE49-F238E27FC236}">
                <a16:creationId xmlns:a16="http://schemas.microsoft.com/office/drawing/2014/main" id="{2E212B71-2F2F-1EF2-4B81-54B4D5B7EE8F}"/>
              </a:ext>
            </a:extLst>
          </p:cNvPr>
          <p:cNvSpPr>
            <a:spLocks noGrp="1"/>
          </p:cNvSpPr>
          <p:nvPr>
            <p:ph type="body" sz="quarter" idx="20"/>
          </p:nvPr>
        </p:nvSpPr>
        <p:spPr>
          <a:xfrm>
            <a:off x="473250" y="17621852"/>
            <a:ext cx="10038662" cy="1107988"/>
          </a:xfrm>
        </p:spPr>
        <p:txBody>
          <a:bodyPr/>
          <a:lstStyle/>
          <a:p>
            <a:r>
              <a:rPr lang="en-GB" sz="6000" dirty="0">
                <a:latin typeface="Arial" panose="020B0604020202020204" pitchFamily="34" charset="0"/>
                <a:cs typeface="Arial" panose="020B0604020202020204" pitchFamily="34" charset="0"/>
              </a:rPr>
              <a:t>Diagnosis</a:t>
            </a:r>
          </a:p>
        </p:txBody>
      </p:sp>
      <p:sp>
        <p:nvSpPr>
          <p:cNvPr id="5" name="Text Placeholder 4">
            <a:extLst>
              <a:ext uri="{FF2B5EF4-FFF2-40B4-BE49-F238E27FC236}">
                <a16:creationId xmlns:a16="http://schemas.microsoft.com/office/drawing/2014/main" id="{90886541-D7EE-E6B4-B550-992B97E31E82}"/>
              </a:ext>
            </a:extLst>
          </p:cNvPr>
          <p:cNvSpPr>
            <a:spLocks noGrp="1"/>
          </p:cNvSpPr>
          <p:nvPr>
            <p:ph type="body" sz="quarter" idx="21"/>
          </p:nvPr>
        </p:nvSpPr>
        <p:spPr>
          <a:xfrm>
            <a:off x="11449183" y="7058130"/>
            <a:ext cx="10048874" cy="23126309"/>
          </a:xfrm>
        </p:spPr>
        <p:txBody>
          <a:bodyPr/>
          <a:lstStyle/>
          <a:p>
            <a:r>
              <a:rPr lang="en-GB" sz="2800" b="1" u="sng" dirty="0">
                <a:latin typeface="Arial" panose="020B0604020202020204" pitchFamily="34" charset="0"/>
                <a:cs typeface="Arial" panose="020B0604020202020204" pitchFamily="34" charset="0"/>
              </a:rPr>
              <a:t>Past</a:t>
            </a:r>
            <a:r>
              <a:rPr lang="en-GB" sz="2800" b="1" dirty="0">
                <a:latin typeface="Arial" panose="020B0604020202020204" pitchFamily="34" charset="0"/>
                <a:cs typeface="Arial" panose="020B0604020202020204" pitchFamily="34" charset="0"/>
              </a:rPr>
              <a:t>	</a:t>
            </a:r>
            <a:r>
              <a:rPr lang="en-GB" sz="2800" b="1" u="sng" dirty="0">
                <a:latin typeface="Arial" panose="020B0604020202020204" pitchFamily="34" charset="0"/>
                <a:cs typeface="Arial" panose="020B0604020202020204" pitchFamily="34" charset="0"/>
              </a:rPr>
              <a:t>Present</a:t>
            </a:r>
          </a:p>
          <a:p>
            <a:r>
              <a:rPr lang="en-GB" sz="2800" dirty="0">
                <a:latin typeface="Arial" panose="020B0604020202020204" pitchFamily="34" charset="0"/>
                <a:cs typeface="Arial" panose="020B0604020202020204" pitchFamily="34" charset="0"/>
              </a:rPr>
              <a:t>Stigma	Awareness</a:t>
            </a:r>
          </a:p>
          <a:p>
            <a:r>
              <a:rPr lang="en-GB" sz="2800" dirty="0">
                <a:latin typeface="Arial" panose="020B0604020202020204" pitchFamily="34" charset="0"/>
                <a:cs typeface="Arial" panose="020B0604020202020204" pitchFamily="34" charset="0"/>
              </a:rPr>
              <a:t>Punishment	Support</a:t>
            </a:r>
          </a:p>
          <a:p>
            <a:r>
              <a:rPr lang="en-GB" sz="2800" dirty="0">
                <a:latin typeface="Arial" panose="020B0604020202020204" pitchFamily="34" charset="0"/>
                <a:cs typeface="Arial" panose="020B0604020202020204" pitchFamily="34" charset="0"/>
              </a:rPr>
              <a:t>Deficit model	Strength-based approach</a:t>
            </a:r>
          </a:p>
          <a:p>
            <a:r>
              <a:rPr lang="en-GB" sz="2800" dirty="0">
                <a:latin typeface="Arial" panose="020B0604020202020204" pitchFamily="34" charset="0"/>
                <a:cs typeface="Arial" panose="020B0604020202020204" pitchFamily="34" charset="0"/>
              </a:rPr>
              <a:t>Institutionalisation	Inclusion</a:t>
            </a:r>
          </a:p>
          <a:p>
            <a:r>
              <a:rPr lang="en-GB" sz="2800" dirty="0">
                <a:latin typeface="Arial" panose="020B0604020202020204" pitchFamily="34" charset="0"/>
                <a:cs typeface="Arial" panose="020B0604020202020204" pitchFamily="34" charset="0"/>
              </a:rPr>
              <a:t>Silence	“It’s okay not to be okay”</a:t>
            </a:r>
          </a:p>
          <a:p>
            <a:r>
              <a:rPr lang="en-GB" sz="2800" dirty="0">
                <a:latin typeface="Arial" panose="020B0604020202020204" pitchFamily="34" charset="0"/>
                <a:cs typeface="Arial" panose="020B0604020202020204" pitchFamily="34" charset="0"/>
              </a:rPr>
              <a:t>(Department of Health and Social Care, 2011)</a:t>
            </a:r>
          </a:p>
          <a:p>
            <a:r>
              <a:rPr lang="en-GB" sz="2800" dirty="0">
                <a:latin typeface="Arial" panose="020B0604020202020204" pitchFamily="34" charset="0"/>
                <a:cs typeface="Arial" panose="020B0604020202020204" pitchFamily="34" charset="0"/>
              </a:rPr>
              <a:t> (Royal College of Psychiatrists, 2021)</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NEURODIVERSITY </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Neurodiversity Movement</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Recognises brain differences as natural variation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Moves away from purely deficit-based thinking</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Emphasises strengths as well as challenges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Advocates for inclusion and acceptance</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 Important balance:</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Diagnosis still necessary for access to support</a:t>
            </a: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068FED6A-3633-0FED-52F4-FFF938ABAF26}"/>
              </a:ext>
            </a:extLst>
          </p:cNvPr>
          <p:cNvSpPr>
            <a:spLocks noGrp="1"/>
          </p:cNvSpPr>
          <p:nvPr>
            <p:ph type="body" sz="quarter" idx="22"/>
          </p:nvPr>
        </p:nvSpPr>
        <p:spPr>
          <a:xfrm>
            <a:off x="11458228" y="4785177"/>
            <a:ext cx="10048875" cy="2031317"/>
          </a:xfrm>
        </p:spPr>
        <p:txBody>
          <a:bodyPr/>
          <a:lstStyle/>
          <a:p>
            <a:r>
              <a:rPr lang="en-GB" sz="6000" dirty="0">
                <a:latin typeface="Arial" panose="020B0604020202020204" pitchFamily="34" charset="0"/>
                <a:cs typeface="Arial" panose="020B0604020202020204" pitchFamily="34" charset="0"/>
              </a:rPr>
              <a:t>Historical perspectives and treatments cont.</a:t>
            </a:r>
          </a:p>
        </p:txBody>
      </p:sp>
      <p:sp>
        <p:nvSpPr>
          <p:cNvPr id="7" name="Text Placeholder 6">
            <a:extLst>
              <a:ext uri="{FF2B5EF4-FFF2-40B4-BE49-F238E27FC236}">
                <a16:creationId xmlns:a16="http://schemas.microsoft.com/office/drawing/2014/main" id="{26C27B57-5902-67A3-BFC6-C81B28DD0849}"/>
              </a:ext>
            </a:extLst>
          </p:cNvPr>
          <p:cNvSpPr>
            <a:spLocks noGrp="1"/>
          </p:cNvSpPr>
          <p:nvPr>
            <p:ph type="body" sz="quarter" idx="23"/>
          </p:nvPr>
        </p:nvSpPr>
        <p:spPr>
          <a:xfrm>
            <a:off x="22455945" y="6654942"/>
            <a:ext cx="10048874" cy="23932683"/>
          </a:xfrm>
        </p:spPr>
        <p:txBody>
          <a:bodyPr/>
          <a:lstStyle/>
          <a:p>
            <a:r>
              <a:rPr lang="en-GB" sz="2800" b="1" u="sng" dirty="0">
                <a:latin typeface="Arial" panose="020B0604020202020204" pitchFamily="34" charset="0"/>
                <a:cs typeface="Arial" panose="020B0604020202020204" pitchFamily="34" charset="0"/>
              </a:rPr>
              <a:t>Family &amp; Parent Support</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Parent training programmes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Psychoeducation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Family therapy</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Support groups</a:t>
            </a:r>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Complementary &amp; Emerging Approaches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Mindfulness-based interventions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Physical activity programmes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Digital support tools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Coaching models</a:t>
            </a:r>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Critical Reflection </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services can vary by region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Long NHS waiting lists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Late diagnosis in adults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Gender and cultural inequalities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Ultimately, current treatment approaches reflect a broader shift from controlling behaviour to promoting wellbeing, autonomy and quality of life. (NICE, 2018)</a:t>
            </a: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dirty="0"/>
          </a:p>
        </p:txBody>
      </p:sp>
      <p:sp>
        <p:nvSpPr>
          <p:cNvPr id="8" name="Text Placeholder 7">
            <a:extLst>
              <a:ext uri="{FF2B5EF4-FFF2-40B4-BE49-F238E27FC236}">
                <a16:creationId xmlns:a16="http://schemas.microsoft.com/office/drawing/2014/main" id="{1929BB56-510E-55EB-0172-1F4F266648B8}"/>
              </a:ext>
            </a:extLst>
          </p:cNvPr>
          <p:cNvSpPr>
            <a:spLocks noGrp="1"/>
          </p:cNvSpPr>
          <p:nvPr>
            <p:ph type="body" sz="quarter" idx="24"/>
          </p:nvPr>
        </p:nvSpPr>
        <p:spPr>
          <a:xfrm>
            <a:off x="22440906" y="4674099"/>
            <a:ext cx="10058400" cy="2031317"/>
          </a:xfrm>
        </p:spPr>
        <p:txBody>
          <a:bodyPr/>
          <a:lstStyle/>
          <a:p>
            <a:r>
              <a:rPr lang="en-GB" sz="6000" dirty="0">
                <a:latin typeface="Arial" panose="020B0604020202020204" pitchFamily="34" charset="0"/>
                <a:cs typeface="Arial" panose="020B0604020202020204" pitchFamily="34" charset="0"/>
              </a:rPr>
              <a:t>Current services and treatments cont.</a:t>
            </a:r>
          </a:p>
        </p:txBody>
      </p:sp>
      <p:sp>
        <p:nvSpPr>
          <p:cNvPr id="9" name="Text Placeholder 8">
            <a:extLst>
              <a:ext uri="{FF2B5EF4-FFF2-40B4-BE49-F238E27FC236}">
                <a16:creationId xmlns:a16="http://schemas.microsoft.com/office/drawing/2014/main" id="{80BA4577-8B47-64FD-4639-BE5BA010A83F}"/>
              </a:ext>
            </a:extLst>
          </p:cNvPr>
          <p:cNvSpPr>
            <a:spLocks noGrp="1"/>
          </p:cNvSpPr>
          <p:nvPr>
            <p:ph type="body" sz="quarter" idx="25"/>
          </p:nvPr>
        </p:nvSpPr>
        <p:spPr>
          <a:xfrm>
            <a:off x="33422043" y="4674099"/>
            <a:ext cx="10047018" cy="1107988"/>
          </a:xfrm>
        </p:spPr>
        <p:txBody>
          <a:bodyPr/>
          <a:lstStyle/>
          <a:p>
            <a:r>
              <a:rPr lang="en-GB" sz="6000" dirty="0">
                <a:latin typeface="Arial" panose="020B0604020202020204" pitchFamily="34" charset="0"/>
                <a:cs typeface="Arial" panose="020B0604020202020204" pitchFamily="34" charset="0"/>
              </a:rPr>
              <a:t>Conclusions</a:t>
            </a:r>
          </a:p>
        </p:txBody>
      </p:sp>
      <p:sp>
        <p:nvSpPr>
          <p:cNvPr id="10" name="Text Placeholder 9">
            <a:extLst>
              <a:ext uri="{FF2B5EF4-FFF2-40B4-BE49-F238E27FC236}">
                <a16:creationId xmlns:a16="http://schemas.microsoft.com/office/drawing/2014/main" id="{36474D18-2951-A392-4A03-771DD36B16ED}"/>
              </a:ext>
            </a:extLst>
          </p:cNvPr>
          <p:cNvSpPr>
            <a:spLocks noGrp="1"/>
          </p:cNvSpPr>
          <p:nvPr>
            <p:ph type="body" sz="quarter" idx="26"/>
          </p:nvPr>
        </p:nvSpPr>
        <p:spPr>
          <a:xfrm>
            <a:off x="33457194" y="6645358"/>
            <a:ext cx="10047018" cy="17266243"/>
          </a:xfrm>
        </p:spPr>
        <p:txBody>
          <a:bodyPr/>
          <a:lstStyle/>
          <a:p>
            <a:r>
              <a:rPr lang="en-GB" sz="2800" b="1" u="sng" dirty="0">
                <a:latin typeface="Arial" panose="020B0604020202020204" pitchFamily="34" charset="0"/>
                <a:cs typeface="Arial" panose="020B0604020202020204" pitchFamily="34" charset="0"/>
              </a:rPr>
              <a:t>ADHD is a neurodevelopmental condition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It affects attention, impulse control and emotional regulation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It can impact education, work and relationships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It presents differently in each individual</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Understanding has changed over time</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In the past, behaviour was misunderstood and stigmatised</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Today, ADHD is recognised as a legitimate clinical condition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There is greater awareness and legal protection</a:t>
            </a:r>
          </a:p>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Neurodiversity has reshaped perspectives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Brain differences are increasingly seen as natural variation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Strengths such as creativity are recognised</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However, diagnosis remains important for access to support</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Support must be individualised</a:t>
            </a:r>
          </a:p>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Person-centred care is essential</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Early intervention improves outcomes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Multi-agency collaboration is necessary</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Ongoing challenges remain</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Gender bias in diagnosis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Cultural stigma</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Unequal access to services (NICE, 2018; NHS, 2023)</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Although there have been improvements in understanding and treatment, inequalities in access to diagnosis and support still remain a concern, showing the need for more inclusive and accessible care.”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hlinkClick r:id="rId2"/>
              </a:rPr>
              <a:t>https://youtu.be/YeamHE6Kank?feature=shared</a:t>
            </a:r>
            <a:endParaRPr lang="en-GB" sz="2800" dirty="0">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id="{4169A533-4087-4833-56AC-5B9BAD9B3FC8}"/>
              </a:ext>
            </a:extLst>
          </p:cNvPr>
          <p:cNvSpPr>
            <a:spLocks noGrp="1"/>
          </p:cNvSpPr>
          <p:nvPr>
            <p:ph type="body" sz="quarter" idx="96"/>
          </p:nvPr>
        </p:nvSpPr>
        <p:spPr>
          <a:xfrm>
            <a:off x="455099" y="18501483"/>
            <a:ext cx="10056813" cy="11436955"/>
          </a:xfrm>
        </p:spPr>
        <p:txBody>
          <a:bodyPr/>
          <a:lstStyle/>
          <a:p>
            <a:r>
              <a:rPr lang="en-GB" sz="2800" dirty="0">
                <a:latin typeface="Arial" panose="020B0604020202020204" pitchFamily="34" charset="0"/>
                <a:cs typeface="Arial" panose="020B0604020202020204" pitchFamily="34" charset="0"/>
              </a:rPr>
              <a:t>Diagnosis based on ICD-11 (6A05) criteria Symptoms must: (World Health Organization, 2019)</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Be persistent over time</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Be present in more than one setting</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Significantly impair functioning</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Multi-informant assessment (family, school, workplace reports) (NICE, 2018)</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Screening tools used as part of broader assessment</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Physical conditions (e.g., thyroid dysfunction) must be excluded</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Diagnosis made by specialist clinicians (NHS, 2023)</a:t>
            </a:r>
          </a:p>
          <a:p>
            <a:r>
              <a:rPr lang="en-GB" sz="2800" b="1" u="sng" dirty="0">
                <a:latin typeface="Arial" panose="020B0604020202020204" pitchFamily="34" charset="0"/>
                <a:cs typeface="Arial" panose="020B0604020202020204" pitchFamily="34" charset="0"/>
              </a:rPr>
              <a:t>Diagnostic challenges: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Gender bias</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Cultural stigma</a:t>
            </a:r>
          </a:p>
          <a:p>
            <a:pPr marL="457200" indent="-457200">
              <a:buFont typeface="Wingdings" panose="05000000000000000000" pitchFamily="2" charset="2"/>
              <a:buChar char="v"/>
            </a:pPr>
            <a:r>
              <a:rPr lang="en-GB" sz="2800" dirty="0">
                <a:latin typeface="Arial" panose="020B0604020202020204" pitchFamily="34" charset="0"/>
                <a:cs typeface="Arial" panose="020B0604020202020204" pitchFamily="34" charset="0"/>
              </a:rPr>
              <a:t>Late diagnosis in adults</a:t>
            </a: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dirty="0"/>
          </a:p>
        </p:txBody>
      </p:sp>
      <p:sp>
        <p:nvSpPr>
          <p:cNvPr id="17" name="Text Placeholder 16">
            <a:extLst>
              <a:ext uri="{FF2B5EF4-FFF2-40B4-BE49-F238E27FC236}">
                <a16:creationId xmlns:a16="http://schemas.microsoft.com/office/drawing/2014/main" id="{2EA39E80-F4E8-82EB-3FE9-677DA42BBAB0}"/>
              </a:ext>
            </a:extLst>
          </p:cNvPr>
          <p:cNvSpPr>
            <a:spLocks noGrp="1"/>
          </p:cNvSpPr>
          <p:nvPr>
            <p:ph type="body" sz="quarter" idx="151"/>
          </p:nvPr>
        </p:nvSpPr>
        <p:spPr>
          <a:xfrm>
            <a:off x="5946116" y="2254350"/>
            <a:ext cx="31998968" cy="1015663"/>
          </a:xfrm>
        </p:spPr>
        <p:txBody>
          <a:bodyPr/>
          <a:lstStyle/>
          <a:p>
            <a:r>
              <a:rPr lang="en-GB" dirty="0">
                <a:latin typeface="Arial" panose="020B0604020202020204" pitchFamily="34" charset="0"/>
                <a:cs typeface="Arial" panose="020B0604020202020204" pitchFamily="34" charset="0"/>
              </a:rPr>
              <a:t>Attention- Deficit/ Hyperactivity Disorder ADHD 6A05</a:t>
            </a:r>
          </a:p>
        </p:txBody>
      </p:sp>
      <p:sp>
        <p:nvSpPr>
          <p:cNvPr id="18" name="Text Placeholder 17">
            <a:extLst>
              <a:ext uri="{FF2B5EF4-FFF2-40B4-BE49-F238E27FC236}">
                <a16:creationId xmlns:a16="http://schemas.microsoft.com/office/drawing/2014/main" id="{EBA74067-E65A-6952-99BB-FFF247C9F0FF}"/>
              </a:ext>
            </a:extLst>
          </p:cNvPr>
          <p:cNvSpPr>
            <a:spLocks noGrp="1"/>
          </p:cNvSpPr>
          <p:nvPr>
            <p:ph type="body" sz="quarter" idx="153"/>
          </p:nvPr>
        </p:nvSpPr>
        <p:spPr>
          <a:xfrm>
            <a:off x="6846993" y="456990"/>
            <a:ext cx="31998968" cy="1446550"/>
          </a:xfrm>
        </p:spPr>
        <p:txBody>
          <a:bodyPr/>
          <a:lstStyle/>
          <a:p>
            <a:r>
              <a:rPr lang="en-GB" dirty="0">
                <a:latin typeface="Arial" panose="020B0604020202020204" pitchFamily="34" charset="0"/>
                <a:cs typeface="Arial" panose="020B0604020202020204" pitchFamily="34" charset="0"/>
              </a:rPr>
              <a:t>Attention- Deficit/ Hyperactivity Disorder ADHD</a:t>
            </a:r>
          </a:p>
        </p:txBody>
      </p:sp>
      <p:pic>
        <p:nvPicPr>
          <p:cNvPr id="20" name="Picture 19">
            <a:extLst>
              <a:ext uri="{FF2B5EF4-FFF2-40B4-BE49-F238E27FC236}">
                <a16:creationId xmlns:a16="http://schemas.microsoft.com/office/drawing/2014/main" id="{88FCD6F1-D43A-7E34-446A-606017A09A9A}"/>
              </a:ext>
            </a:extLst>
          </p:cNvPr>
          <p:cNvPicPr>
            <a:picLocks noChangeAspect="1"/>
          </p:cNvPicPr>
          <p:nvPr/>
        </p:nvPicPr>
        <p:blipFill>
          <a:blip r:embed="rId3"/>
          <a:stretch>
            <a:fillRect/>
          </a:stretch>
        </p:blipFill>
        <p:spPr>
          <a:xfrm>
            <a:off x="473250" y="10688382"/>
            <a:ext cx="9970378" cy="6827387"/>
          </a:xfrm>
          <a:prstGeom prst="rect">
            <a:avLst/>
          </a:prstGeom>
        </p:spPr>
      </p:pic>
      <p:pic>
        <p:nvPicPr>
          <p:cNvPr id="21" name="Picture 20">
            <a:extLst>
              <a:ext uri="{FF2B5EF4-FFF2-40B4-BE49-F238E27FC236}">
                <a16:creationId xmlns:a16="http://schemas.microsoft.com/office/drawing/2014/main" id="{70EE3E56-AFD2-66BA-E1F5-49D0864694DF}"/>
              </a:ext>
            </a:extLst>
          </p:cNvPr>
          <p:cNvPicPr>
            <a:picLocks noChangeAspect="1"/>
          </p:cNvPicPr>
          <p:nvPr/>
        </p:nvPicPr>
        <p:blipFill>
          <a:blip r:embed="rId4"/>
          <a:stretch>
            <a:fillRect/>
          </a:stretch>
        </p:blipFill>
        <p:spPr>
          <a:xfrm>
            <a:off x="11733354" y="11646567"/>
            <a:ext cx="9519943" cy="7229037"/>
          </a:xfrm>
          <a:prstGeom prst="rect">
            <a:avLst/>
          </a:prstGeom>
        </p:spPr>
      </p:pic>
      <p:pic>
        <p:nvPicPr>
          <p:cNvPr id="22" name="Picture 21">
            <a:extLst>
              <a:ext uri="{FF2B5EF4-FFF2-40B4-BE49-F238E27FC236}">
                <a16:creationId xmlns:a16="http://schemas.microsoft.com/office/drawing/2014/main" id="{69960A69-0443-0EC5-465B-FE5B3F988830}"/>
              </a:ext>
            </a:extLst>
          </p:cNvPr>
          <p:cNvPicPr>
            <a:picLocks noChangeAspect="1"/>
          </p:cNvPicPr>
          <p:nvPr/>
        </p:nvPicPr>
        <p:blipFill>
          <a:blip r:embed="rId5"/>
          <a:stretch>
            <a:fillRect/>
          </a:stretch>
        </p:blipFill>
        <p:spPr>
          <a:xfrm>
            <a:off x="11626229" y="23768840"/>
            <a:ext cx="9627068" cy="7229037"/>
          </a:xfrm>
          <a:prstGeom prst="rect">
            <a:avLst/>
          </a:prstGeom>
        </p:spPr>
      </p:pic>
      <p:pic>
        <p:nvPicPr>
          <p:cNvPr id="23" name="Picture 22">
            <a:extLst>
              <a:ext uri="{FF2B5EF4-FFF2-40B4-BE49-F238E27FC236}">
                <a16:creationId xmlns:a16="http://schemas.microsoft.com/office/drawing/2014/main" id="{10BD2516-5E8B-4433-FFA4-0104F1C99159}"/>
              </a:ext>
            </a:extLst>
          </p:cNvPr>
          <p:cNvPicPr>
            <a:picLocks noChangeAspect="1"/>
          </p:cNvPicPr>
          <p:nvPr/>
        </p:nvPicPr>
        <p:blipFill>
          <a:blip r:embed="rId6"/>
          <a:stretch>
            <a:fillRect/>
          </a:stretch>
        </p:blipFill>
        <p:spPr>
          <a:xfrm>
            <a:off x="22469470" y="9360569"/>
            <a:ext cx="9851853" cy="7706492"/>
          </a:xfrm>
          <a:prstGeom prst="rect">
            <a:avLst/>
          </a:prstGeom>
        </p:spPr>
      </p:pic>
      <p:pic>
        <p:nvPicPr>
          <p:cNvPr id="25" name="Picture 24">
            <a:extLst>
              <a:ext uri="{FF2B5EF4-FFF2-40B4-BE49-F238E27FC236}">
                <a16:creationId xmlns:a16="http://schemas.microsoft.com/office/drawing/2014/main" id="{B6DFD73E-5256-F3D6-8F3C-D07320C3BC3B}"/>
              </a:ext>
            </a:extLst>
          </p:cNvPr>
          <p:cNvPicPr>
            <a:picLocks noChangeAspect="1"/>
          </p:cNvPicPr>
          <p:nvPr/>
        </p:nvPicPr>
        <p:blipFill>
          <a:blip r:embed="rId7"/>
          <a:stretch>
            <a:fillRect/>
          </a:stretch>
        </p:blipFill>
        <p:spPr>
          <a:xfrm>
            <a:off x="455099" y="26209624"/>
            <a:ext cx="9968482" cy="4917820"/>
          </a:xfrm>
          <a:prstGeom prst="rect">
            <a:avLst/>
          </a:prstGeom>
        </p:spPr>
      </p:pic>
      <p:pic>
        <p:nvPicPr>
          <p:cNvPr id="26" name="Picture 25">
            <a:extLst>
              <a:ext uri="{FF2B5EF4-FFF2-40B4-BE49-F238E27FC236}">
                <a16:creationId xmlns:a16="http://schemas.microsoft.com/office/drawing/2014/main" id="{F6E42769-4CB9-24B6-8A2E-1F3DAC6C86B7}"/>
              </a:ext>
            </a:extLst>
          </p:cNvPr>
          <p:cNvPicPr>
            <a:picLocks noChangeAspect="1"/>
          </p:cNvPicPr>
          <p:nvPr/>
        </p:nvPicPr>
        <p:blipFill>
          <a:blip r:embed="rId8"/>
          <a:stretch>
            <a:fillRect/>
          </a:stretch>
        </p:blipFill>
        <p:spPr>
          <a:xfrm>
            <a:off x="22544179" y="23639272"/>
            <a:ext cx="9851853" cy="7488172"/>
          </a:xfrm>
          <a:prstGeom prst="rect">
            <a:avLst/>
          </a:prstGeom>
        </p:spPr>
      </p:pic>
    </p:spTree>
    <p:extLst>
      <p:ext uri="{BB962C8B-B14F-4D97-AF65-F5344CB8AC3E}">
        <p14:creationId xmlns:p14="http://schemas.microsoft.com/office/powerpoint/2010/main" val="2846375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986A17-00B1-04F8-80EA-D7D6634F11DB}"/>
              </a:ext>
            </a:extLst>
          </p:cNvPr>
          <p:cNvSpPr txBox="1"/>
          <p:nvPr/>
        </p:nvSpPr>
        <p:spPr>
          <a:xfrm>
            <a:off x="841117" y="2438604"/>
            <a:ext cx="41725515" cy="28346221"/>
          </a:xfrm>
          <a:prstGeom prst="rect">
            <a:avLst/>
          </a:prstGeom>
          <a:noFill/>
        </p:spPr>
        <p:txBody>
          <a:bodyPr wrap="square">
            <a:spAutoFit/>
          </a:bodyPr>
          <a:lstStyle/>
          <a:p>
            <a:r>
              <a:rPr lang="en-GB" sz="5400" dirty="0">
                <a:latin typeface="Arial" panose="020B0604020202020204" pitchFamily="34" charset="0"/>
                <a:cs typeface="Arial" panose="020B0604020202020204" pitchFamily="34" charset="0"/>
              </a:rPr>
              <a:t>ADHD UK (2023) </a:t>
            </a:r>
            <a:r>
              <a:rPr lang="en-GB" sz="5400" i="1" dirty="0">
                <a:latin typeface="Arial" panose="020B0604020202020204" pitchFamily="34" charset="0"/>
                <a:cs typeface="Arial" panose="020B0604020202020204" pitchFamily="34" charset="0"/>
              </a:rPr>
              <a:t>ADHD prevalence in the UK</a:t>
            </a:r>
            <a:r>
              <a:rPr lang="en-GB" sz="5400" dirty="0">
                <a:latin typeface="Arial" panose="020B0604020202020204" pitchFamily="34" charset="0"/>
                <a:cs typeface="Arial" panose="020B0604020202020204" pitchFamily="34" charset="0"/>
              </a:rPr>
              <a:t>. Available at: https://adhduk.co.uk/adhd-incidence/ (Accessed: 19 March 2026).</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Asherson, P., </a:t>
            </a:r>
            <a:r>
              <a:rPr lang="en-GB" sz="5400" dirty="0" err="1">
                <a:latin typeface="Arial" panose="020B0604020202020204" pitchFamily="34" charset="0"/>
                <a:cs typeface="Arial" panose="020B0604020202020204" pitchFamily="34" charset="0"/>
              </a:rPr>
              <a:t>Buitelaar</a:t>
            </a:r>
            <a:r>
              <a:rPr lang="en-GB" sz="5400" dirty="0">
                <a:latin typeface="Arial" panose="020B0604020202020204" pitchFamily="34" charset="0"/>
                <a:cs typeface="Arial" panose="020B0604020202020204" pitchFamily="34" charset="0"/>
              </a:rPr>
              <a:t>, J., Faraone, S.V. and Rohde, L.A. (2016)‘Adult attention-deficit hyperactivity disorder: key conceptual issues’, </a:t>
            </a:r>
            <a:r>
              <a:rPr lang="en-GB" sz="5400" i="1" dirty="0">
                <a:latin typeface="Arial" panose="020B0604020202020204" pitchFamily="34" charset="0"/>
                <a:cs typeface="Arial" panose="020B0604020202020204" pitchFamily="34" charset="0"/>
              </a:rPr>
              <a:t>The Lancet Psychiatry </a:t>
            </a:r>
            <a:r>
              <a:rPr lang="en-GB" sz="5400" dirty="0">
                <a:latin typeface="Arial" panose="020B0604020202020204" pitchFamily="34" charset="0"/>
                <a:cs typeface="Arial" panose="020B0604020202020204" pitchFamily="34" charset="0"/>
              </a:rPr>
              <a:t>3(6), pp. 568–578.</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Department of Health and Social Care (2011) </a:t>
            </a:r>
            <a:r>
              <a:rPr lang="en-GB" sz="5400" i="1" dirty="0">
                <a:latin typeface="Arial" panose="020B0604020202020204" pitchFamily="34" charset="0"/>
                <a:cs typeface="Arial" panose="020B0604020202020204" pitchFamily="34" charset="0"/>
              </a:rPr>
              <a:t>No health without mental health: A cross-government mental health outcomes strategy for people of all ages. </a:t>
            </a:r>
            <a:r>
              <a:rPr lang="en-GB" sz="5400" dirty="0">
                <a:latin typeface="Arial" panose="020B0604020202020204" pitchFamily="34" charset="0"/>
                <a:cs typeface="Arial" panose="020B0604020202020204" pitchFamily="34" charset="0"/>
              </a:rPr>
              <a:t>London: DHSC. Available at: https://assets.publishing.service.gov.uk/media/5a7c348ae5274a25a914129d/dh_124058.pdf (Accessed: 3 March 2026).</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National Collaborating Centre for Mental Health (NCCMH) (2009) </a:t>
            </a:r>
            <a:r>
              <a:rPr lang="en-GB" sz="5400" i="1" dirty="0">
                <a:latin typeface="Arial" panose="020B0604020202020204" pitchFamily="34" charset="0"/>
                <a:cs typeface="Arial" panose="020B0604020202020204" pitchFamily="34" charset="0"/>
              </a:rPr>
              <a:t>Attention deficit hyperactivity disorder: diagnosis and management of ADHD in children, young people and adults London</a:t>
            </a:r>
            <a:r>
              <a:rPr lang="en-GB" sz="5400" dirty="0">
                <a:latin typeface="Arial" panose="020B0604020202020204" pitchFamily="34" charset="0"/>
                <a:cs typeface="Arial" panose="020B0604020202020204" pitchFamily="34" charset="0"/>
              </a:rPr>
              <a:t>: British Psychological Society.</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National Institute for Health and Care Excellence (NICE) (2018) </a:t>
            </a:r>
            <a:r>
              <a:rPr lang="en-GB" sz="5400" i="1" dirty="0">
                <a:latin typeface="Arial" panose="020B0604020202020204" pitchFamily="34" charset="0"/>
                <a:cs typeface="Arial" panose="020B0604020202020204" pitchFamily="34" charset="0"/>
              </a:rPr>
              <a:t>Attention deficit hyperactivity disorder: diagnosis and management </a:t>
            </a:r>
            <a:r>
              <a:rPr lang="en-GB" sz="5400" dirty="0">
                <a:latin typeface="Arial" panose="020B0604020202020204" pitchFamily="34" charset="0"/>
                <a:cs typeface="Arial" panose="020B0604020202020204" pitchFamily="34" charset="0"/>
              </a:rPr>
              <a:t>(NG87). London: NICE.</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NHS (2023) </a:t>
            </a:r>
            <a:r>
              <a:rPr lang="en-GB" sz="5400" i="1" dirty="0">
                <a:latin typeface="Arial" panose="020B0604020202020204" pitchFamily="34" charset="0"/>
                <a:cs typeface="Arial" panose="020B0604020202020204" pitchFamily="34" charset="0"/>
              </a:rPr>
              <a:t>Attention deficit hyperactivity disorder </a:t>
            </a:r>
            <a:r>
              <a:rPr lang="en-GB" sz="5400" dirty="0">
                <a:latin typeface="Arial" panose="020B0604020202020204" pitchFamily="34" charset="0"/>
                <a:cs typeface="Arial" panose="020B0604020202020204" pitchFamily="34" charset="0"/>
              </a:rPr>
              <a:t>(ADHD). Available at: https://www.nhs.uk/conditions/attention-deficit-hyperactivity-disorder-adhd/ (Accessed: 3 March 2026).</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Office for National Statistics (ONS) (2022) </a:t>
            </a:r>
            <a:r>
              <a:rPr lang="en-GB" sz="5400" i="1" dirty="0">
                <a:latin typeface="Arial" panose="020B0604020202020204" pitchFamily="34" charset="0"/>
                <a:cs typeface="Arial" panose="020B0604020202020204" pitchFamily="34" charset="0"/>
              </a:rPr>
              <a:t>Prevalence of mental health conditions in children and young people in England. </a:t>
            </a:r>
            <a:r>
              <a:rPr lang="en-GB" sz="5400" dirty="0">
                <a:latin typeface="Arial" panose="020B0604020202020204" pitchFamily="34" charset="0"/>
                <a:cs typeface="Arial" panose="020B0604020202020204" pitchFamily="34" charset="0"/>
              </a:rPr>
              <a:t>London: ONS.</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Public Health England (2017) </a:t>
            </a:r>
            <a:r>
              <a:rPr lang="en-GB" sz="5400" i="1" dirty="0">
                <a:latin typeface="Arial" panose="020B0604020202020204" pitchFamily="34" charset="0"/>
                <a:cs typeface="Arial" panose="020B0604020202020204" pitchFamily="34" charset="0"/>
              </a:rPr>
              <a:t>Better mental health: JSNA toolkit</a:t>
            </a:r>
            <a:r>
              <a:rPr lang="en-GB" sz="5400" dirty="0">
                <a:latin typeface="Arial" panose="020B0604020202020204" pitchFamily="34" charset="0"/>
                <a:cs typeface="Arial" panose="020B0604020202020204" pitchFamily="34" charset="0"/>
              </a:rPr>
              <a:t>. London: PHE.</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Royal College of Psychiatrists (2021) </a:t>
            </a:r>
            <a:r>
              <a:rPr lang="en-GB" sz="5400" i="1" dirty="0">
                <a:latin typeface="Arial" panose="020B0604020202020204" pitchFamily="34" charset="0"/>
                <a:cs typeface="Arial" panose="020B0604020202020204" pitchFamily="34" charset="0"/>
              </a:rPr>
              <a:t>Attention deficit hyperactivity disorder (ADHD) in adults</a:t>
            </a:r>
            <a:r>
              <a:rPr lang="en-GB" sz="5400" dirty="0">
                <a:latin typeface="Arial" panose="020B0604020202020204" pitchFamily="34" charset="0"/>
                <a:cs typeface="Arial" panose="020B0604020202020204" pitchFamily="34" charset="0"/>
              </a:rPr>
              <a:t>. London: </a:t>
            </a:r>
            <a:r>
              <a:rPr lang="en-GB" sz="5400" dirty="0" err="1">
                <a:latin typeface="Arial" panose="020B0604020202020204" pitchFamily="34" charset="0"/>
                <a:cs typeface="Arial" panose="020B0604020202020204" pitchFamily="34" charset="0"/>
              </a:rPr>
              <a:t>RCPsych</a:t>
            </a:r>
            <a:r>
              <a:rPr lang="en-GB" sz="5400" dirty="0">
                <a:latin typeface="Arial" panose="020B0604020202020204" pitchFamily="34" charset="0"/>
                <a:cs typeface="Arial" panose="020B0604020202020204" pitchFamily="34" charset="0"/>
              </a:rPr>
              <a:t>.</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UK Government (1998) </a:t>
            </a:r>
            <a:r>
              <a:rPr lang="en-GB" sz="5400" i="1" dirty="0">
                <a:latin typeface="Arial" panose="020B0604020202020204" pitchFamily="34" charset="0"/>
                <a:cs typeface="Arial" panose="020B0604020202020204" pitchFamily="34" charset="0"/>
              </a:rPr>
              <a:t>Human Rights Act 1998</a:t>
            </a:r>
            <a:r>
              <a:rPr lang="en-GB" sz="5400" dirty="0">
                <a:latin typeface="Arial" panose="020B0604020202020204" pitchFamily="34" charset="0"/>
                <a:cs typeface="Arial" panose="020B0604020202020204" pitchFamily="34" charset="0"/>
              </a:rPr>
              <a:t>. London: The Stationery Office.</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UK Government (2010) </a:t>
            </a:r>
            <a:r>
              <a:rPr lang="en-GB" sz="5400" i="1" dirty="0">
                <a:latin typeface="Arial" panose="020B0604020202020204" pitchFamily="34" charset="0"/>
                <a:cs typeface="Arial" panose="020B0604020202020204" pitchFamily="34" charset="0"/>
              </a:rPr>
              <a:t>Equality Act 2010</a:t>
            </a:r>
            <a:r>
              <a:rPr lang="en-GB" sz="5400" dirty="0">
                <a:latin typeface="Arial" panose="020B0604020202020204" pitchFamily="34" charset="0"/>
                <a:cs typeface="Arial" panose="020B0604020202020204" pitchFamily="34" charset="0"/>
              </a:rPr>
              <a:t>. London: The Stationery Office.</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World Health Organization (2019) </a:t>
            </a:r>
            <a:r>
              <a:rPr lang="en-GB" sz="5400" i="1" dirty="0">
                <a:latin typeface="Arial" panose="020B0604020202020204" pitchFamily="34" charset="0"/>
                <a:cs typeface="Arial" panose="020B0604020202020204" pitchFamily="34" charset="0"/>
              </a:rPr>
              <a:t>International classification of diseases 11th revision (ICD-11). </a:t>
            </a:r>
            <a:r>
              <a:rPr lang="en-GB" sz="5400" dirty="0">
                <a:latin typeface="Arial" panose="020B0604020202020204" pitchFamily="34" charset="0"/>
                <a:cs typeface="Arial" panose="020B0604020202020204" pitchFamily="34" charset="0"/>
              </a:rPr>
              <a:t>Geneva: WHO.</a:t>
            </a:r>
          </a:p>
          <a:p>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Young, S., Asherson, P., Lloyd, T. and </a:t>
            </a:r>
            <a:r>
              <a:rPr lang="en-GB" sz="5400" dirty="0" err="1">
                <a:latin typeface="Arial" panose="020B0604020202020204" pitchFamily="34" charset="0"/>
                <a:cs typeface="Arial" panose="020B0604020202020204" pitchFamily="34" charset="0"/>
              </a:rPr>
              <a:t>Absoud</a:t>
            </a:r>
            <a:r>
              <a:rPr lang="en-GB" sz="5400" dirty="0">
                <a:latin typeface="Arial" panose="020B0604020202020204" pitchFamily="34" charset="0"/>
                <a:cs typeface="Arial" panose="020B0604020202020204" pitchFamily="34" charset="0"/>
              </a:rPr>
              <a:t>, M. (2020) ‘Failure of healthcare provision for attention-deficit/hyperactivity disorder in the United Kingdom’, </a:t>
            </a:r>
            <a:r>
              <a:rPr lang="en-GB" sz="5400" i="1" dirty="0" err="1">
                <a:latin typeface="Arial" panose="020B0604020202020204" pitchFamily="34" charset="0"/>
                <a:cs typeface="Arial" panose="020B0604020202020204" pitchFamily="34" charset="0"/>
              </a:rPr>
              <a:t>BJPsych</a:t>
            </a:r>
            <a:r>
              <a:rPr lang="en-GB" sz="5400" i="1" dirty="0">
                <a:latin typeface="Arial" panose="020B0604020202020204" pitchFamily="34" charset="0"/>
                <a:cs typeface="Arial" panose="020B0604020202020204" pitchFamily="34" charset="0"/>
              </a:rPr>
              <a:t> Bulletin</a:t>
            </a:r>
            <a:r>
              <a:rPr lang="en-GB" sz="5400" dirty="0">
                <a:latin typeface="Arial" panose="020B0604020202020204" pitchFamily="34" charset="0"/>
                <a:cs typeface="Arial" panose="020B0604020202020204" pitchFamily="34" charset="0"/>
              </a:rPr>
              <a:t>, 44(2), pp. 70–76.</a:t>
            </a:r>
          </a:p>
        </p:txBody>
      </p:sp>
      <p:sp>
        <p:nvSpPr>
          <p:cNvPr id="5" name="TextBox 4">
            <a:extLst>
              <a:ext uri="{FF2B5EF4-FFF2-40B4-BE49-F238E27FC236}">
                <a16:creationId xmlns:a16="http://schemas.microsoft.com/office/drawing/2014/main" id="{9EA6D795-5EEE-8B1D-A498-F7E72A8EA0E4}"/>
              </a:ext>
            </a:extLst>
          </p:cNvPr>
          <p:cNvSpPr txBox="1"/>
          <p:nvPr/>
        </p:nvSpPr>
        <p:spPr>
          <a:xfrm>
            <a:off x="10448881" y="858407"/>
            <a:ext cx="21945600" cy="1415772"/>
          </a:xfrm>
          <a:prstGeom prst="rect">
            <a:avLst/>
          </a:prstGeom>
          <a:noFill/>
        </p:spPr>
        <p:txBody>
          <a:bodyPr wrap="square">
            <a:spAutoFit/>
          </a:bodyPr>
          <a:lstStyle/>
          <a:p>
            <a:pPr algn="ctr"/>
            <a:r>
              <a:rPr lang="en-GB" b="1" dirty="0"/>
              <a:t>REFERENCES</a:t>
            </a:r>
          </a:p>
        </p:txBody>
      </p:sp>
    </p:spTree>
    <p:extLst>
      <p:ext uri="{BB962C8B-B14F-4D97-AF65-F5344CB8AC3E}">
        <p14:creationId xmlns:p14="http://schemas.microsoft.com/office/powerpoint/2010/main" val="1890290659"/>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6" ma:contentTypeDescription="Create a new document." ma:contentTypeScope="" ma:versionID="627c0192e30e30d7293b1b8eba9fde6c">
  <xsd:schema xmlns:xsd="http://www.w3.org/2001/XMLSchema" xmlns:xs="http://www.w3.org/2001/XMLSchema" xmlns:p="http://schemas.microsoft.com/office/2006/metadata/properties" xmlns:ns3="b6c735d2-3114-479d-9f38-f4e14bc16876" targetNamespace="http://schemas.microsoft.com/office/2006/metadata/properties" ma:root="true" ma:fieldsID="3fa81bb9d6ab98780ceff6109993ca25" ns3:_="">
    <xsd:import namespace="b6c735d2-3114-479d-9f38-f4e14bc1687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Props1.xml><?xml version="1.0" encoding="utf-8"?>
<ds:datastoreItem xmlns:ds="http://schemas.openxmlformats.org/officeDocument/2006/customXml" ds:itemID="{DAAC6DD1-A0BE-4870-844B-9646CE9583B7}">
  <ds:schemaRefs>
    <ds:schemaRef ds:uri="http://schemas.microsoft.com/sharepoint/v3/contenttype/forms"/>
  </ds:schemaRefs>
</ds:datastoreItem>
</file>

<file path=customXml/itemProps2.xml><?xml version="1.0" encoding="utf-8"?>
<ds:datastoreItem xmlns:ds="http://schemas.openxmlformats.org/officeDocument/2006/customXml" ds:itemID="{CD65AAB5-0B56-4C7E-BE1F-08CABAFCD4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168DC3-F479-45AA-913F-A8FB993A8C89}">
  <ds:schemaRefs>
    <ds:schemaRef ds:uri="b6c735d2-3114-479d-9f38-f4e14bc16876"/>
    <ds:schemaRef ds:uri="http://schemas.openxmlformats.org/package/2006/metadata/core-properties"/>
    <ds:schemaRef ds:uri="http://purl.org/dc/terms/"/>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36x48-Template-V2b</Template>
  <TotalTime>10687</TotalTime>
  <Words>1579</Words>
  <Application>Microsoft Office PowerPoint</Application>
  <PresentationFormat>Custom</PresentationFormat>
  <Paragraphs>373</Paragraphs>
  <Slides>4</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vt:i4>
      </vt:variant>
    </vt:vector>
  </HeadingPairs>
  <TitlesOfParts>
    <vt:vector size="17"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Carla Cardoso Student number:1818222 Lecturer: Bianca Sanfilippo  Poster Due: 27th March 2026 14:00 (2PM)</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Carla Almada Cardoso (1818222)</cp:lastModifiedBy>
  <cp:revision>96</cp:revision>
  <cp:lastPrinted>2015-06-29T17:31:11Z</cp:lastPrinted>
  <dcterms:created xsi:type="dcterms:W3CDTF">2012-02-03T19:11:35Z</dcterms:created>
  <dcterms:modified xsi:type="dcterms:W3CDTF">2026-03-24T10:30:27Z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