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23"/>
  </p:notesMasterIdLst>
  <p:sldIdLst>
    <p:sldId id="258" r:id="rId2"/>
    <p:sldId id="276" r:id="rId3"/>
    <p:sldId id="256" r:id="rId4"/>
    <p:sldId id="259" r:id="rId5"/>
    <p:sldId id="261" r:id="rId6"/>
    <p:sldId id="260" r:id="rId7"/>
    <p:sldId id="262" r:id="rId8"/>
    <p:sldId id="270" r:id="rId9"/>
    <p:sldId id="271" r:id="rId10"/>
    <p:sldId id="275" r:id="rId11"/>
    <p:sldId id="274" r:id="rId12"/>
    <p:sldId id="272" r:id="rId13"/>
    <p:sldId id="268" r:id="rId14"/>
    <p:sldId id="263" r:id="rId15"/>
    <p:sldId id="273" r:id="rId16"/>
    <p:sldId id="269" r:id="rId17"/>
    <p:sldId id="264" r:id="rId18"/>
    <p:sldId id="277" r:id="rId19"/>
    <p:sldId id="265" r:id="rId20"/>
    <p:sldId id="266" r:id="rId21"/>
    <p:sldId id="267" r:id="rId2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65534" autoAdjust="0"/>
  </p:normalViewPr>
  <p:slideViewPr>
    <p:cSldViewPr snapToGrid="0">
      <p:cViewPr varScale="1">
        <p:scale>
          <a:sx n="60" d="100"/>
          <a:sy n="60" d="100"/>
        </p:scale>
        <p:origin x="96" y="33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heme" Target="theme/theme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notesMaster" Target="notesMasters/notesMaster1.xml"/><Relationship Id="rId28" Type="http://schemas.microsoft.com/office/2016/11/relationships/changesInfo" Target="changesInfos/changesInfo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ulie Thomas" userId="2af13b6d24d29b42" providerId="LiveId" clId="{88C2DB11-0E9A-44FE-AE8B-2469165B3BF6}"/>
    <pc:docChg chg="custSel addSld modSld">
      <pc:chgData name="Julie Thomas" userId="2af13b6d24d29b42" providerId="LiveId" clId="{88C2DB11-0E9A-44FE-AE8B-2469165B3BF6}" dt="2026-10-19T15:56:32.673" v="2516" actId="20577"/>
      <pc:docMkLst>
        <pc:docMk/>
      </pc:docMkLst>
      <pc:sldChg chg="modNotesTx">
        <pc:chgData name="Julie Thomas" userId="2af13b6d24d29b42" providerId="LiveId" clId="{88C2DB11-0E9A-44FE-AE8B-2469165B3BF6}" dt="2026-10-19T15:50:54.935" v="2075" actId="20577"/>
        <pc:sldMkLst>
          <pc:docMk/>
          <pc:sldMk cId="3959452046" sldId="256"/>
        </pc:sldMkLst>
      </pc:sldChg>
      <pc:sldChg chg="modSp mod modNotesTx">
        <pc:chgData name="Julie Thomas" userId="2af13b6d24d29b42" providerId="LiveId" clId="{88C2DB11-0E9A-44FE-AE8B-2469165B3BF6}" dt="2026-10-19T15:54:12.954" v="2355" actId="20577"/>
        <pc:sldMkLst>
          <pc:docMk/>
          <pc:sldMk cId="2873678612" sldId="259"/>
        </pc:sldMkLst>
        <pc:spChg chg="mod">
          <ac:chgData name="Julie Thomas" userId="2af13b6d24d29b42" providerId="LiveId" clId="{88C2DB11-0E9A-44FE-AE8B-2469165B3BF6}" dt="2026-10-14T08:46:34.424" v="370" actId="20577"/>
          <ac:spMkLst>
            <pc:docMk/>
            <pc:sldMk cId="2873678612" sldId="259"/>
            <ac:spMk id="3" creationId="{741E53CE-C53C-37B1-F4A6-6E1DA59144FA}"/>
          </ac:spMkLst>
        </pc:spChg>
      </pc:sldChg>
      <pc:sldChg chg="modNotesTx">
        <pc:chgData name="Julie Thomas" userId="2af13b6d24d29b42" providerId="LiveId" clId="{88C2DB11-0E9A-44FE-AE8B-2469165B3BF6}" dt="2026-10-19T15:56:32.673" v="2516" actId="20577"/>
        <pc:sldMkLst>
          <pc:docMk/>
          <pc:sldMk cId="566253529" sldId="263"/>
        </pc:sldMkLst>
      </pc:sldChg>
      <pc:sldChg chg="modSp mod">
        <pc:chgData name="Julie Thomas" userId="2af13b6d24d29b42" providerId="LiveId" clId="{88C2DB11-0E9A-44FE-AE8B-2469165B3BF6}" dt="2026-10-14T09:28:49.356" v="666" actId="20577"/>
        <pc:sldMkLst>
          <pc:docMk/>
          <pc:sldMk cId="3074847275" sldId="264"/>
        </pc:sldMkLst>
        <pc:spChg chg="mod">
          <ac:chgData name="Julie Thomas" userId="2af13b6d24d29b42" providerId="LiveId" clId="{88C2DB11-0E9A-44FE-AE8B-2469165B3BF6}" dt="2026-10-14T09:28:49.356" v="666" actId="20577"/>
          <ac:spMkLst>
            <pc:docMk/>
            <pc:sldMk cId="3074847275" sldId="264"/>
            <ac:spMk id="3" creationId="{77B5C2EF-24FB-2CAA-EA7D-EFF79D9BB104}"/>
          </ac:spMkLst>
        </pc:spChg>
      </pc:sldChg>
      <pc:sldChg chg="modSp mod">
        <pc:chgData name="Julie Thomas" userId="2af13b6d24d29b42" providerId="LiveId" clId="{88C2DB11-0E9A-44FE-AE8B-2469165B3BF6}" dt="2026-10-14T08:24:56.255" v="211" actId="20577"/>
        <pc:sldMkLst>
          <pc:docMk/>
          <pc:sldMk cId="3596222706" sldId="265"/>
        </pc:sldMkLst>
        <pc:spChg chg="mod">
          <ac:chgData name="Julie Thomas" userId="2af13b6d24d29b42" providerId="LiveId" clId="{88C2DB11-0E9A-44FE-AE8B-2469165B3BF6}" dt="2026-10-14T08:24:56.255" v="211" actId="20577"/>
          <ac:spMkLst>
            <pc:docMk/>
            <pc:sldMk cId="3596222706" sldId="265"/>
            <ac:spMk id="3" creationId="{BB62A995-F024-3B69-CAB0-9529C686613D}"/>
          </ac:spMkLst>
        </pc:spChg>
      </pc:sldChg>
      <pc:sldChg chg="modSp mod">
        <pc:chgData name="Julie Thomas" userId="2af13b6d24d29b42" providerId="LiveId" clId="{88C2DB11-0E9A-44FE-AE8B-2469165B3BF6}" dt="2026-10-14T08:20:28.352" v="145" actId="1076"/>
        <pc:sldMkLst>
          <pc:docMk/>
          <pc:sldMk cId="1073835532" sldId="270"/>
        </pc:sldMkLst>
        <pc:spChg chg="mod">
          <ac:chgData name="Julie Thomas" userId="2af13b6d24d29b42" providerId="LiveId" clId="{88C2DB11-0E9A-44FE-AE8B-2469165B3BF6}" dt="2026-10-14T08:20:28.352" v="145" actId="1076"/>
          <ac:spMkLst>
            <pc:docMk/>
            <pc:sldMk cId="1073835532" sldId="270"/>
            <ac:spMk id="3" creationId="{32176536-AFD4-AF90-E3FD-EFEB2E84FF60}"/>
          </ac:spMkLst>
        </pc:spChg>
      </pc:sldChg>
      <pc:sldChg chg="modSp mod">
        <pc:chgData name="Julie Thomas" userId="2af13b6d24d29b42" providerId="LiveId" clId="{88C2DB11-0E9A-44FE-AE8B-2469165B3BF6}" dt="2026-10-14T09:52:29.655" v="1426" actId="20577"/>
        <pc:sldMkLst>
          <pc:docMk/>
          <pc:sldMk cId="3289456047" sldId="271"/>
        </pc:sldMkLst>
        <pc:spChg chg="mod">
          <ac:chgData name="Julie Thomas" userId="2af13b6d24d29b42" providerId="LiveId" clId="{88C2DB11-0E9A-44FE-AE8B-2469165B3BF6}" dt="2026-10-14T09:52:29.655" v="1426" actId="20577"/>
          <ac:spMkLst>
            <pc:docMk/>
            <pc:sldMk cId="3289456047" sldId="271"/>
            <ac:spMk id="3" creationId="{29E25975-C9D2-FA56-1C83-C49EAF4C2FEB}"/>
          </ac:spMkLst>
        </pc:spChg>
      </pc:sldChg>
      <pc:sldChg chg="modSp mod">
        <pc:chgData name="Julie Thomas" userId="2af13b6d24d29b42" providerId="LiveId" clId="{88C2DB11-0E9A-44FE-AE8B-2469165B3BF6}" dt="2026-10-14T09:53:32.345" v="1456" actId="20577"/>
        <pc:sldMkLst>
          <pc:docMk/>
          <pc:sldMk cId="3534930081" sldId="272"/>
        </pc:sldMkLst>
        <pc:spChg chg="mod">
          <ac:chgData name="Julie Thomas" userId="2af13b6d24d29b42" providerId="LiveId" clId="{88C2DB11-0E9A-44FE-AE8B-2469165B3BF6}" dt="2026-10-14T09:53:32.345" v="1456" actId="20577"/>
          <ac:spMkLst>
            <pc:docMk/>
            <pc:sldMk cId="3534930081" sldId="272"/>
            <ac:spMk id="3" creationId="{CE15C79E-BF40-7243-5260-FC3317138B74}"/>
          </ac:spMkLst>
        </pc:spChg>
      </pc:sldChg>
      <pc:sldChg chg="modSp mod">
        <pc:chgData name="Julie Thomas" userId="2af13b6d24d29b42" providerId="LiveId" clId="{88C2DB11-0E9A-44FE-AE8B-2469165B3BF6}" dt="2026-10-14T09:52:53.486" v="1430" actId="1076"/>
        <pc:sldMkLst>
          <pc:docMk/>
          <pc:sldMk cId="4112201300" sldId="275"/>
        </pc:sldMkLst>
        <pc:spChg chg="mod">
          <ac:chgData name="Julie Thomas" userId="2af13b6d24d29b42" providerId="LiveId" clId="{88C2DB11-0E9A-44FE-AE8B-2469165B3BF6}" dt="2026-10-14T09:52:47.205" v="1428" actId="27636"/>
          <ac:spMkLst>
            <pc:docMk/>
            <pc:sldMk cId="4112201300" sldId="275"/>
            <ac:spMk id="2" creationId="{E0F2DA96-51AB-B780-770D-1307A3879A50}"/>
          </ac:spMkLst>
        </pc:spChg>
        <pc:spChg chg="mod">
          <ac:chgData name="Julie Thomas" userId="2af13b6d24d29b42" providerId="LiveId" clId="{88C2DB11-0E9A-44FE-AE8B-2469165B3BF6}" dt="2026-10-14T09:52:50.437" v="1429" actId="1076"/>
          <ac:spMkLst>
            <pc:docMk/>
            <pc:sldMk cId="4112201300" sldId="275"/>
            <ac:spMk id="3" creationId="{A8BEDA35-0B78-4B9F-673F-B37FA37D7FDE}"/>
          </ac:spMkLst>
        </pc:spChg>
        <pc:picChg chg="mod">
          <ac:chgData name="Julie Thomas" userId="2af13b6d24d29b42" providerId="LiveId" clId="{88C2DB11-0E9A-44FE-AE8B-2469165B3BF6}" dt="2026-10-14T09:52:53.486" v="1430" actId="1076"/>
          <ac:picMkLst>
            <pc:docMk/>
            <pc:sldMk cId="4112201300" sldId="275"/>
            <ac:picMk id="5" creationId="{F81524BE-B654-37AE-A2EF-29A00E1B105C}"/>
          </ac:picMkLst>
        </pc:picChg>
      </pc:sldChg>
      <pc:sldChg chg="modSp new mod">
        <pc:chgData name="Julie Thomas" userId="2af13b6d24d29b42" providerId="LiveId" clId="{88C2DB11-0E9A-44FE-AE8B-2469165B3BF6}" dt="2026-10-14T09:41:53" v="1200" actId="113"/>
        <pc:sldMkLst>
          <pc:docMk/>
          <pc:sldMk cId="657610948" sldId="277"/>
        </pc:sldMkLst>
        <pc:spChg chg="mod">
          <ac:chgData name="Julie Thomas" userId="2af13b6d24d29b42" providerId="LiveId" clId="{88C2DB11-0E9A-44FE-AE8B-2469165B3BF6}" dt="2026-10-14T09:41:53" v="1200" actId="113"/>
          <ac:spMkLst>
            <pc:docMk/>
            <pc:sldMk cId="657610948" sldId="277"/>
            <ac:spMk id="2" creationId="{38ADAA8A-5266-0A9D-3E77-59BA28C7D558}"/>
          </ac:spMkLst>
        </pc:spChg>
        <pc:spChg chg="mod">
          <ac:chgData name="Julie Thomas" userId="2af13b6d24d29b42" providerId="LiveId" clId="{88C2DB11-0E9A-44FE-AE8B-2469165B3BF6}" dt="2026-10-14T09:38:48.854" v="1199" actId="20577"/>
          <ac:spMkLst>
            <pc:docMk/>
            <pc:sldMk cId="657610948" sldId="277"/>
            <ac:spMk id="3" creationId="{ABE89F08-1039-E196-61D2-B9D8B09529D7}"/>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A7AD3F8-03B8-4C29-95C4-CACF8C9CAA2B}" type="datetimeFigureOut">
              <a:rPr lang="en-GB" smtClean="0"/>
              <a:t>19/10/2026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C4B3D37-DF35-4C44-A26E-35641C4A61A7}" type="slidenum">
              <a:rPr lang="en-GB" smtClean="0"/>
              <a:t>‹#›</a:t>
            </a:fld>
            <a:endParaRPr lang="en-GB"/>
          </a:p>
        </p:txBody>
      </p:sp>
    </p:spTree>
    <p:extLst>
      <p:ext uri="{BB962C8B-B14F-4D97-AF65-F5344CB8AC3E}">
        <p14:creationId xmlns:p14="http://schemas.microsoft.com/office/powerpoint/2010/main" val="420500383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89AB93BE-C8CB-41D2-A82B-4DE14C076F43}" type="slidenum">
              <a:rPr kumimoji="0" lang="en-GB" sz="13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a:t>
            </a:fld>
            <a:endParaRPr kumimoji="0" lang="en-GB" sz="13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255677873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C4B3D37-DF35-4C44-A26E-35641C4A61A7}" type="slidenum">
              <a:rPr lang="en-GB" smtClean="0"/>
              <a:t>2</a:t>
            </a:fld>
            <a:endParaRPr lang="en-GB"/>
          </a:p>
        </p:txBody>
      </p:sp>
    </p:spTree>
    <p:extLst>
      <p:ext uri="{BB962C8B-B14F-4D97-AF65-F5344CB8AC3E}">
        <p14:creationId xmlns:p14="http://schemas.microsoft.com/office/powerpoint/2010/main" val="174845029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You will need to fully justify the research methodology (theoretical and philosophical assumptions on which your research is based) and your chosen methods (data collection tools). You will need to show how your research philosophy, design and methods align to achieve your study’s aim and objectives. </a:t>
            </a:r>
          </a:p>
          <a:p>
            <a:endParaRPr lang="en-GB" dirty="0"/>
          </a:p>
          <a:p>
            <a:r>
              <a:rPr lang="en-GB" dirty="0"/>
              <a:t>You can use the Research Onion (see previous workshop slides) as a framework to describe your research methodology. </a:t>
            </a:r>
          </a:p>
        </p:txBody>
      </p:sp>
      <p:sp>
        <p:nvSpPr>
          <p:cNvPr id="4" name="Slide Number Placeholder 3"/>
          <p:cNvSpPr>
            <a:spLocks noGrp="1"/>
          </p:cNvSpPr>
          <p:nvPr>
            <p:ph type="sldNum" sz="quarter" idx="5"/>
          </p:nvPr>
        </p:nvSpPr>
        <p:spPr/>
        <p:txBody>
          <a:bodyPr/>
          <a:lstStyle/>
          <a:p>
            <a:fld id="{0C4B3D37-DF35-4C44-A26E-35641C4A61A7}" type="slidenum">
              <a:rPr lang="en-GB" smtClean="0"/>
              <a:t>3</a:t>
            </a:fld>
            <a:endParaRPr lang="en-GB"/>
          </a:p>
        </p:txBody>
      </p:sp>
    </p:spTree>
    <p:extLst>
      <p:ext uri="{BB962C8B-B14F-4D97-AF65-F5344CB8AC3E}">
        <p14:creationId xmlns:p14="http://schemas.microsoft.com/office/powerpoint/2010/main" val="168063013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For example, my study at doctoral level adopts a subjective ontology and interpretivist epistemology. </a:t>
            </a:r>
          </a:p>
          <a:p>
            <a:endParaRPr lang="en-GB" dirty="0"/>
          </a:p>
          <a:p>
            <a:r>
              <a:rPr lang="en-GB" dirty="0"/>
              <a:t>The use of qualitative data aligns with an interpretivist approach. </a:t>
            </a:r>
          </a:p>
        </p:txBody>
      </p:sp>
      <p:sp>
        <p:nvSpPr>
          <p:cNvPr id="4" name="Slide Number Placeholder 3"/>
          <p:cNvSpPr>
            <a:spLocks noGrp="1"/>
          </p:cNvSpPr>
          <p:nvPr>
            <p:ph type="sldNum" sz="quarter" idx="5"/>
          </p:nvPr>
        </p:nvSpPr>
        <p:spPr/>
        <p:txBody>
          <a:bodyPr/>
          <a:lstStyle/>
          <a:p>
            <a:fld id="{0C4B3D37-DF35-4C44-A26E-35641C4A61A7}" type="slidenum">
              <a:rPr lang="en-GB" smtClean="0"/>
              <a:t>4</a:t>
            </a:fld>
            <a:endParaRPr lang="en-GB"/>
          </a:p>
        </p:txBody>
      </p:sp>
    </p:spTree>
    <p:extLst>
      <p:ext uri="{BB962C8B-B14F-4D97-AF65-F5344CB8AC3E}">
        <p14:creationId xmlns:p14="http://schemas.microsoft.com/office/powerpoint/2010/main" val="201824053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C4B3D37-DF35-4C44-A26E-35641C4A61A7}" type="slidenum">
              <a:rPr lang="en-GB" smtClean="0"/>
              <a:t>8</a:t>
            </a:fld>
            <a:endParaRPr lang="en-GB"/>
          </a:p>
        </p:txBody>
      </p:sp>
    </p:spTree>
    <p:extLst>
      <p:ext uri="{BB962C8B-B14F-4D97-AF65-F5344CB8AC3E}">
        <p14:creationId xmlns:p14="http://schemas.microsoft.com/office/powerpoint/2010/main" val="24616938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E.g. If you are researching the effects of redundancy on employee wellbeing, your own experiences may shape your interpretations of this if you have been made redundant in the past. </a:t>
            </a:r>
          </a:p>
        </p:txBody>
      </p:sp>
      <p:sp>
        <p:nvSpPr>
          <p:cNvPr id="4" name="Slide Number Placeholder 3"/>
          <p:cNvSpPr>
            <a:spLocks noGrp="1"/>
          </p:cNvSpPr>
          <p:nvPr>
            <p:ph type="sldNum" sz="quarter" idx="5"/>
          </p:nvPr>
        </p:nvSpPr>
        <p:spPr/>
        <p:txBody>
          <a:bodyPr/>
          <a:lstStyle/>
          <a:p>
            <a:fld id="{0C4B3D37-DF35-4C44-A26E-35641C4A61A7}" type="slidenum">
              <a:rPr lang="en-GB" smtClean="0"/>
              <a:t>11</a:t>
            </a:fld>
            <a:endParaRPr lang="en-GB"/>
          </a:p>
        </p:txBody>
      </p:sp>
    </p:spTree>
    <p:extLst>
      <p:ext uri="{BB962C8B-B14F-4D97-AF65-F5344CB8AC3E}">
        <p14:creationId xmlns:p14="http://schemas.microsoft.com/office/powerpoint/2010/main" val="276897473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C4B3D37-DF35-4C44-A26E-35641C4A61A7}" type="slidenum">
              <a:rPr lang="en-GB" smtClean="0"/>
              <a:t>12</a:t>
            </a:fld>
            <a:endParaRPr lang="en-GB"/>
          </a:p>
        </p:txBody>
      </p:sp>
    </p:spTree>
    <p:extLst>
      <p:ext uri="{BB962C8B-B14F-4D97-AF65-F5344CB8AC3E}">
        <p14:creationId xmlns:p14="http://schemas.microsoft.com/office/powerpoint/2010/main" val="426204652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Many students use Braun and Clarke’s Reflexive Thematic Analysis. I’ve put an article </a:t>
            </a:r>
            <a:r>
              <a:rPr lang="en-GB"/>
              <a:t>that demonstrates how this can be used, on Moodle. </a:t>
            </a:r>
            <a:endParaRPr lang="en-GB" dirty="0"/>
          </a:p>
        </p:txBody>
      </p:sp>
      <p:sp>
        <p:nvSpPr>
          <p:cNvPr id="4" name="Slide Number Placeholder 3"/>
          <p:cNvSpPr>
            <a:spLocks noGrp="1"/>
          </p:cNvSpPr>
          <p:nvPr>
            <p:ph type="sldNum" sz="quarter" idx="5"/>
          </p:nvPr>
        </p:nvSpPr>
        <p:spPr/>
        <p:txBody>
          <a:bodyPr/>
          <a:lstStyle/>
          <a:p>
            <a:fld id="{0C4B3D37-DF35-4C44-A26E-35641C4A61A7}" type="slidenum">
              <a:rPr lang="en-GB" smtClean="0"/>
              <a:t>14</a:t>
            </a:fld>
            <a:endParaRPr lang="en-GB"/>
          </a:p>
        </p:txBody>
      </p:sp>
    </p:spTree>
    <p:extLst>
      <p:ext uri="{BB962C8B-B14F-4D97-AF65-F5344CB8AC3E}">
        <p14:creationId xmlns:p14="http://schemas.microsoft.com/office/powerpoint/2010/main" val="255749544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C4B3D37-DF35-4C44-A26E-35641C4A61A7}" type="slidenum">
              <a:rPr lang="en-GB" smtClean="0"/>
              <a:t>17</a:t>
            </a:fld>
            <a:endParaRPr lang="en-GB"/>
          </a:p>
        </p:txBody>
      </p:sp>
    </p:spTree>
    <p:extLst>
      <p:ext uri="{BB962C8B-B14F-4D97-AF65-F5344CB8AC3E}">
        <p14:creationId xmlns:p14="http://schemas.microsoft.com/office/powerpoint/2010/main" val="118082988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C4B3D37-DF35-4C44-A26E-35641C4A61A7}" type="slidenum">
              <a:rPr lang="en-GB" smtClean="0"/>
              <a:t>18</a:t>
            </a:fld>
            <a:endParaRPr lang="en-GB"/>
          </a:p>
        </p:txBody>
      </p:sp>
    </p:spTree>
    <p:extLst>
      <p:ext uri="{BB962C8B-B14F-4D97-AF65-F5344CB8AC3E}">
        <p14:creationId xmlns:p14="http://schemas.microsoft.com/office/powerpoint/2010/main" val="295694482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Word </a:t>
            </a:r>
            <a:r>
              <a:rPr lang="en-GB"/>
              <a:t>clouds constitute </a:t>
            </a:r>
            <a:r>
              <a:rPr lang="en-GB" dirty="0"/>
              <a:t>a quantification of the data, so not really qualitative analysis. Possibly useful for summaries, though. </a:t>
            </a:r>
          </a:p>
        </p:txBody>
      </p:sp>
      <p:sp>
        <p:nvSpPr>
          <p:cNvPr id="4" name="Slide Number Placeholder 3"/>
          <p:cNvSpPr>
            <a:spLocks noGrp="1"/>
          </p:cNvSpPr>
          <p:nvPr>
            <p:ph type="sldNum" sz="quarter" idx="5"/>
          </p:nvPr>
        </p:nvSpPr>
        <p:spPr/>
        <p:txBody>
          <a:bodyPr/>
          <a:lstStyle/>
          <a:p>
            <a:fld id="{0C4B3D37-DF35-4C44-A26E-35641C4A61A7}" type="slidenum">
              <a:rPr lang="en-GB" smtClean="0"/>
              <a:t>20</a:t>
            </a:fld>
            <a:endParaRPr lang="en-GB"/>
          </a:p>
        </p:txBody>
      </p:sp>
    </p:spTree>
    <p:extLst>
      <p:ext uri="{BB962C8B-B14F-4D97-AF65-F5344CB8AC3E}">
        <p14:creationId xmlns:p14="http://schemas.microsoft.com/office/powerpoint/2010/main" val="358681326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C4B3D37-DF35-4C44-A26E-35641C4A61A7}" type="slidenum">
              <a:rPr lang="en-GB" smtClean="0"/>
              <a:t>21</a:t>
            </a:fld>
            <a:endParaRPr lang="en-GB"/>
          </a:p>
        </p:txBody>
      </p:sp>
    </p:spTree>
    <p:extLst>
      <p:ext uri="{BB962C8B-B14F-4D97-AF65-F5344CB8AC3E}">
        <p14:creationId xmlns:p14="http://schemas.microsoft.com/office/powerpoint/2010/main" val="4286357053"/>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4FC72141-AE0A-4216-A982-2C701C29F188}" type="datetimeFigureOut">
              <a:rPr lang="en-GB" smtClean="0"/>
              <a:t>19/10/2026</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8D08F033-0C37-4447-A2A4-38CAFF906A18}" type="slidenum">
              <a:rPr lang="en-GB" smtClean="0"/>
              <a:t>‹#›</a:t>
            </a:fld>
            <a:endParaRPr lang="en-GB"/>
          </a:p>
        </p:txBody>
      </p:sp>
    </p:spTree>
    <p:extLst>
      <p:ext uri="{BB962C8B-B14F-4D97-AF65-F5344CB8AC3E}">
        <p14:creationId xmlns:p14="http://schemas.microsoft.com/office/powerpoint/2010/main" val="299738673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4FC72141-AE0A-4216-A982-2C701C29F188}" type="datetimeFigureOut">
              <a:rPr lang="en-GB" smtClean="0"/>
              <a:t>19/10/2026</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8D08F033-0C37-4447-A2A4-38CAFF906A18}" type="slidenum">
              <a:rPr lang="en-GB" smtClean="0"/>
              <a:t>‹#›</a:t>
            </a:fld>
            <a:endParaRPr lang="en-GB"/>
          </a:p>
        </p:txBody>
      </p:sp>
    </p:spTree>
    <p:extLst>
      <p:ext uri="{BB962C8B-B14F-4D97-AF65-F5344CB8AC3E}">
        <p14:creationId xmlns:p14="http://schemas.microsoft.com/office/powerpoint/2010/main" val="322144976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FC72141-AE0A-4216-A982-2C701C29F188}" type="datetimeFigureOut">
              <a:rPr lang="en-GB" smtClean="0"/>
              <a:t>19/10/2026</a:t>
            </a:fld>
            <a:endParaRPr lang="en-GB"/>
          </a:p>
        </p:txBody>
      </p:sp>
      <p:sp>
        <p:nvSpPr>
          <p:cNvPr id="6" name="Slide Number Placeholder 5"/>
          <p:cNvSpPr>
            <a:spLocks noGrp="1"/>
          </p:cNvSpPr>
          <p:nvPr>
            <p:ph type="sldNum" sz="quarter" idx="12"/>
          </p:nvPr>
        </p:nvSpPr>
        <p:spPr/>
        <p:txBody>
          <a:bodyPr/>
          <a:lstStyle/>
          <a:p>
            <a:fld id="{8D08F033-0C37-4447-A2A4-38CAFF906A18}" type="slidenum">
              <a:rPr lang="en-GB" smtClean="0"/>
              <a:t>‹#›</a:t>
            </a:fld>
            <a:endParaRPr lang="en-GB"/>
          </a:p>
        </p:txBody>
      </p:sp>
    </p:spTree>
    <p:extLst>
      <p:ext uri="{BB962C8B-B14F-4D97-AF65-F5344CB8AC3E}">
        <p14:creationId xmlns:p14="http://schemas.microsoft.com/office/powerpoint/2010/main" val="291953775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4FC72141-AE0A-4216-A982-2C701C29F188}" type="datetimeFigureOut">
              <a:rPr lang="en-GB" smtClean="0"/>
              <a:t>19/10/2026</a:t>
            </a:fld>
            <a:endParaRPr lang="en-GB"/>
          </a:p>
        </p:txBody>
      </p:sp>
      <p:sp>
        <p:nvSpPr>
          <p:cNvPr id="7" name="Slide Number Placeholder 6"/>
          <p:cNvSpPr>
            <a:spLocks noGrp="1"/>
          </p:cNvSpPr>
          <p:nvPr>
            <p:ph type="sldNum" sz="quarter" idx="12"/>
          </p:nvPr>
        </p:nvSpPr>
        <p:spPr/>
        <p:txBody>
          <a:bodyPr/>
          <a:lstStyle/>
          <a:p>
            <a:fld id="{8D08F033-0C37-4447-A2A4-38CAFF906A18}" type="slidenum">
              <a:rPr lang="en-GB" smtClean="0"/>
              <a:t>‹#›</a:t>
            </a:fld>
            <a:endParaRPr lang="en-GB"/>
          </a:p>
        </p:txBody>
      </p:sp>
    </p:spTree>
    <p:extLst>
      <p:ext uri="{BB962C8B-B14F-4D97-AF65-F5344CB8AC3E}">
        <p14:creationId xmlns:p14="http://schemas.microsoft.com/office/powerpoint/2010/main" val="370980821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4FC72141-AE0A-4216-A982-2C701C29F188}" type="datetimeFigureOut">
              <a:rPr lang="en-GB" smtClean="0"/>
              <a:t>19/10/2026</a:t>
            </a:fld>
            <a:endParaRPr lang="en-GB"/>
          </a:p>
        </p:txBody>
      </p:sp>
      <p:sp>
        <p:nvSpPr>
          <p:cNvPr id="9" name="Slide Number Placeholder 8"/>
          <p:cNvSpPr>
            <a:spLocks noGrp="1"/>
          </p:cNvSpPr>
          <p:nvPr>
            <p:ph type="sldNum" sz="quarter" idx="12"/>
          </p:nvPr>
        </p:nvSpPr>
        <p:spPr/>
        <p:txBody>
          <a:bodyPr/>
          <a:lstStyle/>
          <a:p>
            <a:fld id="{8D08F033-0C37-4447-A2A4-38CAFF906A18}" type="slidenum">
              <a:rPr lang="en-GB" smtClean="0"/>
              <a:t>‹#›</a:t>
            </a:fld>
            <a:endParaRPr lang="en-GB"/>
          </a:p>
        </p:txBody>
      </p:sp>
    </p:spTree>
    <p:extLst>
      <p:ext uri="{BB962C8B-B14F-4D97-AF65-F5344CB8AC3E}">
        <p14:creationId xmlns:p14="http://schemas.microsoft.com/office/powerpoint/2010/main" val="348175430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4FC72141-AE0A-4216-A982-2C701C29F188}" type="datetimeFigureOut">
              <a:rPr lang="en-GB" smtClean="0"/>
              <a:t>19/10/2026</a:t>
            </a:fld>
            <a:endParaRPr lang="en-GB"/>
          </a:p>
        </p:txBody>
      </p:sp>
      <p:sp>
        <p:nvSpPr>
          <p:cNvPr id="5" name="Slide Number Placeholder 4"/>
          <p:cNvSpPr>
            <a:spLocks noGrp="1"/>
          </p:cNvSpPr>
          <p:nvPr>
            <p:ph type="sldNum" sz="quarter" idx="12"/>
          </p:nvPr>
        </p:nvSpPr>
        <p:spPr/>
        <p:txBody>
          <a:bodyPr/>
          <a:lstStyle/>
          <a:p>
            <a:fld id="{8D08F033-0C37-4447-A2A4-38CAFF906A18}" type="slidenum">
              <a:rPr lang="en-GB" smtClean="0"/>
              <a:t>‹#›</a:t>
            </a:fld>
            <a:endParaRPr lang="en-GB"/>
          </a:p>
        </p:txBody>
      </p:sp>
    </p:spTree>
    <p:extLst>
      <p:ext uri="{BB962C8B-B14F-4D97-AF65-F5344CB8AC3E}">
        <p14:creationId xmlns:p14="http://schemas.microsoft.com/office/powerpoint/2010/main" val="79919473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FC72141-AE0A-4216-A982-2C701C29F188}" type="datetimeFigureOut">
              <a:rPr lang="en-GB" smtClean="0"/>
              <a:t>19/10/2026</a:t>
            </a:fld>
            <a:endParaRPr lang="en-GB"/>
          </a:p>
        </p:txBody>
      </p:sp>
      <p:sp>
        <p:nvSpPr>
          <p:cNvPr id="4" name="Slide Number Placeholder 3"/>
          <p:cNvSpPr>
            <a:spLocks noGrp="1"/>
          </p:cNvSpPr>
          <p:nvPr>
            <p:ph type="sldNum" sz="quarter" idx="12"/>
          </p:nvPr>
        </p:nvSpPr>
        <p:spPr/>
        <p:txBody>
          <a:bodyPr/>
          <a:lstStyle/>
          <a:p>
            <a:fld id="{8D08F033-0C37-4447-A2A4-38CAFF906A18}" type="slidenum">
              <a:rPr lang="en-GB" smtClean="0"/>
              <a:t>‹#›</a:t>
            </a:fld>
            <a:endParaRPr lang="en-GB"/>
          </a:p>
        </p:txBody>
      </p:sp>
    </p:spTree>
    <p:extLst>
      <p:ext uri="{BB962C8B-B14F-4D97-AF65-F5344CB8AC3E}">
        <p14:creationId xmlns:p14="http://schemas.microsoft.com/office/powerpoint/2010/main" val="215173489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4FC72141-AE0A-4216-A982-2C701C29F188}" type="datetimeFigureOut">
              <a:rPr lang="en-GB" smtClean="0"/>
              <a:t>19/10/2026</a:t>
            </a:fld>
            <a:endParaRPr lang="en-GB"/>
          </a:p>
        </p:txBody>
      </p:sp>
      <p:sp>
        <p:nvSpPr>
          <p:cNvPr id="7" name="Slide Number Placeholder 6"/>
          <p:cNvSpPr>
            <a:spLocks noGrp="1"/>
          </p:cNvSpPr>
          <p:nvPr>
            <p:ph type="sldNum" sz="quarter" idx="12"/>
          </p:nvPr>
        </p:nvSpPr>
        <p:spPr/>
        <p:txBody>
          <a:bodyPr/>
          <a:lstStyle/>
          <a:p>
            <a:fld id="{8D08F033-0C37-4447-A2A4-38CAFF906A18}" type="slidenum">
              <a:rPr lang="en-GB" smtClean="0"/>
              <a:t>‹#›</a:t>
            </a:fld>
            <a:endParaRPr lang="en-GB"/>
          </a:p>
        </p:txBody>
      </p:sp>
    </p:spTree>
    <p:extLst>
      <p:ext uri="{BB962C8B-B14F-4D97-AF65-F5344CB8AC3E}">
        <p14:creationId xmlns:p14="http://schemas.microsoft.com/office/powerpoint/2010/main" val="157973796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4FC72141-AE0A-4216-A982-2C701C29F188}" type="datetimeFigureOut">
              <a:rPr lang="en-GB" smtClean="0"/>
              <a:t>19/10/2026</a:t>
            </a:fld>
            <a:endParaRPr lang="en-GB"/>
          </a:p>
        </p:txBody>
      </p:sp>
      <p:sp>
        <p:nvSpPr>
          <p:cNvPr id="7" name="Slide Number Placeholder 6"/>
          <p:cNvSpPr>
            <a:spLocks noGrp="1"/>
          </p:cNvSpPr>
          <p:nvPr>
            <p:ph type="sldNum" sz="quarter" idx="12"/>
          </p:nvPr>
        </p:nvSpPr>
        <p:spPr/>
        <p:txBody>
          <a:bodyPr/>
          <a:lstStyle/>
          <a:p>
            <a:fld id="{8D08F033-0C37-4447-A2A4-38CAFF906A18}" type="slidenum">
              <a:rPr lang="en-GB" smtClean="0"/>
              <a:t>‹#›</a:t>
            </a:fld>
            <a:endParaRPr lang="en-GB"/>
          </a:p>
        </p:txBody>
      </p:sp>
    </p:spTree>
    <p:extLst>
      <p:ext uri="{BB962C8B-B14F-4D97-AF65-F5344CB8AC3E}">
        <p14:creationId xmlns:p14="http://schemas.microsoft.com/office/powerpoint/2010/main" val="3733817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4FC72141-AE0A-4216-A982-2C701C29F188}" type="datetimeFigureOut">
              <a:rPr lang="en-GB" smtClean="0"/>
              <a:t>19/10/2026</a:t>
            </a:fld>
            <a:endParaRPr lang="en-GB"/>
          </a:p>
        </p:txBody>
      </p:sp>
      <p:sp>
        <p:nvSpPr>
          <p:cNvPr id="6" name="Slide Number Placeholder 5"/>
          <p:cNvSpPr>
            <a:spLocks noGrp="1"/>
          </p:cNvSpPr>
          <p:nvPr>
            <p:ph type="sldNum" sz="quarter" idx="12"/>
          </p:nvPr>
        </p:nvSpPr>
        <p:spPr/>
        <p:txBody>
          <a:bodyPr/>
          <a:lstStyle/>
          <a:p>
            <a:fld id="{8D08F033-0C37-4447-A2A4-38CAFF906A18}" type="slidenum">
              <a:rPr lang="en-GB" smtClean="0"/>
              <a:t>‹#›</a:t>
            </a:fld>
            <a:endParaRPr lang="en-GB"/>
          </a:p>
        </p:txBody>
      </p:sp>
    </p:spTree>
    <p:extLst>
      <p:ext uri="{BB962C8B-B14F-4D97-AF65-F5344CB8AC3E}">
        <p14:creationId xmlns:p14="http://schemas.microsoft.com/office/powerpoint/2010/main" val="229163274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4FC72141-AE0A-4216-A982-2C701C29F188}" type="datetimeFigureOut">
              <a:rPr lang="en-GB" smtClean="0"/>
              <a:t>19/10/2026</a:t>
            </a:fld>
            <a:endParaRPr lang="en-GB"/>
          </a:p>
        </p:txBody>
      </p:sp>
      <p:sp>
        <p:nvSpPr>
          <p:cNvPr id="6" name="Slide Number Placeholder 5"/>
          <p:cNvSpPr>
            <a:spLocks noGrp="1"/>
          </p:cNvSpPr>
          <p:nvPr>
            <p:ph type="sldNum" sz="quarter" idx="12"/>
          </p:nvPr>
        </p:nvSpPr>
        <p:spPr/>
        <p:txBody>
          <a:bodyPr/>
          <a:lstStyle/>
          <a:p>
            <a:fld id="{8D08F033-0C37-4447-A2A4-38CAFF906A18}" type="slidenum">
              <a:rPr lang="en-GB" smtClean="0"/>
              <a:t>‹#›</a:t>
            </a:fld>
            <a:endParaRPr lang="en-GB"/>
          </a:p>
        </p:txBody>
      </p:sp>
    </p:spTree>
    <p:extLst>
      <p:ext uri="{BB962C8B-B14F-4D97-AF65-F5344CB8AC3E}">
        <p14:creationId xmlns:p14="http://schemas.microsoft.com/office/powerpoint/2010/main" val="49084302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Colored bar - 100% text">
    <p:spTree>
      <p:nvGrpSpPr>
        <p:cNvPr id="1" name=""/>
        <p:cNvGrpSpPr/>
        <p:nvPr/>
      </p:nvGrpSpPr>
      <p:grpSpPr>
        <a:xfrm>
          <a:off x="0" y="0"/>
          <a:ext cx="0" cy="0"/>
          <a:chOff x="0" y="0"/>
          <a:chExt cx="0" cy="0"/>
        </a:xfrm>
      </p:grpSpPr>
      <p:sp>
        <p:nvSpPr>
          <p:cNvPr id="5" name="Tekstvak 6"/>
          <p:cNvSpPr txBox="1"/>
          <p:nvPr userDrawn="1"/>
        </p:nvSpPr>
        <p:spPr>
          <a:xfrm>
            <a:off x="-114300" y="-261938"/>
            <a:ext cx="3329517" cy="246063"/>
          </a:xfrm>
          <a:prstGeom prst="rect">
            <a:avLst/>
          </a:prstGeom>
          <a:noFill/>
        </p:spPr>
        <p:txBody>
          <a:bodyPr>
            <a:spAutoFit/>
          </a:bodyPr>
          <a:lstStyle>
            <a:defPPr>
              <a:defRPr lang="nl-NL"/>
            </a:defPPr>
            <a:lvl1pPr>
              <a:defRPr sz="1000" b="1">
                <a:solidFill>
                  <a:schemeClr val="accent3"/>
                </a:solidFill>
              </a:defRPr>
            </a:lvl1pPr>
          </a:lstStyle>
          <a:p>
            <a:pPr eaLnBrk="1" fontAlgn="auto" hangingPunct="1">
              <a:spcBef>
                <a:spcPts val="0"/>
              </a:spcBef>
              <a:spcAft>
                <a:spcPts val="0"/>
              </a:spcAft>
              <a:defRPr/>
            </a:pPr>
            <a:r>
              <a:rPr lang="en-GB" sz="1000" dirty="0">
                <a:solidFill>
                  <a:srgbClr val="3D7EDB"/>
                </a:solidFill>
                <a:latin typeface="Arial"/>
              </a:rPr>
              <a:t>Colored bar - 100% text</a:t>
            </a:r>
          </a:p>
        </p:txBody>
      </p:sp>
      <p:sp>
        <p:nvSpPr>
          <p:cNvPr id="2" name="Titel 1"/>
          <p:cNvSpPr>
            <a:spLocks noGrp="1"/>
          </p:cNvSpPr>
          <p:nvPr>
            <p:ph type="title"/>
          </p:nvPr>
        </p:nvSpPr>
        <p:spPr>
          <a:xfrm>
            <a:off x="540779" y="263001"/>
            <a:ext cx="10972800" cy="1143000"/>
          </a:xfrm>
        </p:spPr>
        <p:txBody>
          <a:bodyPr>
            <a:normAutofit/>
          </a:bodyPr>
          <a:lstStyle>
            <a:lvl1pPr algn="l">
              <a:defRPr sz="3200">
                <a:solidFill>
                  <a:schemeClr val="tx2"/>
                </a:solidFill>
              </a:defRPr>
            </a:lvl1pPr>
          </a:lstStyle>
          <a:p>
            <a:r>
              <a:rPr lang="en-US" dirty="0"/>
              <a:t>Click to edit Master title style</a:t>
            </a:r>
          </a:p>
        </p:txBody>
      </p:sp>
      <p:sp>
        <p:nvSpPr>
          <p:cNvPr id="3" name="Tijdelijke aanduiding voor verticale tekst 2"/>
          <p:cNvSpPr>
            <a:spLocks noGrp="1"/>
          </p:cNvSpPr>
          <p:nvPr>
            <p:ph type="body" orient="vert" idx="1"/>
          </p:nvPr>
        </p:nvSpPr>
        <p:spPr>
          <a:xfrm>
            <a:off x="540779" y="1586674"/>
            <a:ext cx="11091776" cy="3930559"/>
          </a:xfrm>
        </p:spPr>
        <p:txBody>
          <a:bodyPr tIns="108000" rIns="72000" bIns="72000"/>
          <a:lstStyle>
            <a:lvl2pPr>
              <a:defRPr/>
            </a:lvl2pPr>
            <a:lvl3pPr>
              <a:defRPr baseline="0"/>
            </a:lvl3pPr>
            <a:lvl4pPr>
              <a:defRPr baseline="0"/>
            </a:lvl4pPr>
          </a:lstStyle>
          <a:p>
            <a:pPr lvl="0"/>
            <a:r>
              <a:rPr lang="en-US"/>
              <a:t>Click to edit Master text styles</a:t>
            </a:r>
          </a:p>
          <a:p>
            <a:pPr lvl="1"/>
            <a:r>
              <a:rPr lang="en-US"/>
              <a:t>Second level</a:t>
            </a:r>
          </a:p>
          <a:p>
            <a:pPr lvl="2"/>
            <a:r>
              <a:rPr lang="en-US"/>
              <a:t>Third level</a:t>
            </a:r>
          </a:p>
        </p:txBody>
      </p:sp>
      <p:sp>
        <p:nvSpPr>
          <p:cNvPr id="51" name="Tijdelijke aanduiding voor verticale tekst 2"/>
          <p:cNvSpPr>
            <a:spLocks noGrp="1"/>
          </p:cNvSpPr>
          <p:nvPr>
            <p:ph type="body" orient="vert" idx="13"/>
          </p:nvPr>
        </p:nvSpPr>
        <p:spPr>
          <a:xfrm>
            <a:off x="541528" y="1210044"/>
            <a:ext cx="11089640" cy="369741"/>
          </a:xfrm>
          <a:solidFill>
            <a:schemeClr val="accent1"/>
          </a:solidFill>
        </p:spPr>
        <p:txBody>
          <a:bodyPr wrap="none" lIns="180000" tIns="72000" rIns="216000" anchor="ctr">
            <a:noAutofit/>
          </a:bodyPr>
          <a:lstStyle>
            <a:lvl1pPr>
              <a:defRPr sz="2800" b="1">
                <a:solidFill>
                  <a:schemeClr val="bg1"/>
                </a:solidFill>
              </a:defRPr>
            </a:lvl1pPr>
            <a:lvl3pPr>
              <a:defRPr/>
            </a:lvl3pPr>
            <a:lvl4pPr>
              <a:defRPr baseline="0"/>
            </a:lvl4pPr>
          </a:lstStyle>
          <a:p>
            <a:pPr lvl="0"/>
            <a:r>
              <a:rPr lang="en-US" dirty="0"/>
              <a:t>Click to edit Master text styles</a:t>
            </a:r>
          </a:p>
        </p:txBody>
      </p:sp>
      <p:sp>
        <p:nvSpPr>
          <p:cNvPr id="7" name="Tijdelijke aanduiding voor dianummer 5"/>
          <p:cNvSpPr>
            <a:spLocks noGrp="1"/>
          </p:cNvSpPr>
          <p:nvPr>
            <p:ph type="sldNum" sz="quarter" idx="15"/>
          </p:nvPr>
        </p:nvSpPr>
        <p:spPr/>
        <p:txBody>
          <a:bodyPr/>
          <a:lstStyle>
            <a:lvl1pPr eaLnBrk="0" fontAlgn="base" hangingPunct="0">
              <a:spcBef>
                <a:spcPct val="0"/>
              </a:spcBef>
              <a:spcAft>
                <a:spcPct val="0"/>
              </a:spcAft>
              <a:defRPr/>
            </a:lvl1pPr>
          </a:lstStyle>
          <a:p>
            <a:pPr>
              <a:defRPr/>
            </a:pPr>
            <a:fld id="{DFAEC5DD-68FC-4E9C-9587-DBB16356B9F7}" type="slidenum">
              <a:rPr lang="en-US"/>
              <a:pPr>
                <a:defRPr/>
              </a:pPr>
              <a:t>‹#›</a:t>
            </a:fld>
            <a:endParaRPr lang="en-US" dirty="0"/>
          </a:p>
        </p:txBody>
      </p:sp>
    </p:spTree>
    <p:extLst>
      <p:ext uri="{BB962C8B-B14F-4D97-AF65-F5344CB8AC3E}">
        <p14:creationId xmlns:p14="http://schemas.microsoft.com/office/powerpoint/2010/main" val="173474352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cSld name="1_Title and Content">
    <p:spTree>
      <p:nvGrpSpPr>
        <p:cNvPr id="1" name=""/>
        <p:cNvGrpSpPr/>
        <p:nvPr/>
      </p:nvGrpSpPr>
      <p:grpSpPr>
        <a:xfrm>
          <a:off x="0" y="0"/>
          <a:ext cx="0" cy="0"/>
          <a:chOff x="0" y="0"/>
          <a:chExt cx="0" cy="0"/>
        </a:xfrm>
      </p:grpSpPr>
      <p:sp>
        <p:nvSpPr>
          <p:cNvPr id="4" name="Date Placeholder 3"/>
          <p:cNvSpPr>
            <a:spLocks noGrp="1"/>
          </p:cNvSpPr>
          <p:nvPr>
            <p:ph type="dt" sz="half" idx="10"/>
          </p:nvPr>
        </p:nvSpPr>
        <p:spPr/>
        <p:txBody>
          <a:bodyPr/>
          <a:lstStyle/>
          <a:p>
            <a:fld id="{B04FD83A-89B7-4C3C-8BCD-3DE1ACC41735}" type="datetimeFigureOut">
              <a:rPr lang="en-GB" smtClean="0"/>
              <a:t>19/10/2026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B808239-BDCD-4C38-BC0E-609257298EC9}" type="slidenum">
              <a:rPr lang="en-GB" smtClean="0"/>
              <a:t>‹#›</a:t>
            </a:fld>
            <a:endParaRPr lang="en-GB"/>
          </a:p>
        </p:txBody>
      </p:sp>
      <p:sp>
        <p:nvSpPr>
          <p:cNvPr id="8" name="Title 7"/>
          <p:cNvSpPr>
            <a:spLocks noGrp="1"/>
          </p:cNvSpPr>
          <p:nvPr>
            <p:ph type="title"/>
          </p:nvPr>
        </p:nvSpPr>
        <p:spPr/>
        <p:txBody>
          <a:bodyPr/>
          <a:lstStyle/>
          <a:p>
            <a:r>
              <a:rPr lang="en-US"/>
              <a:t>Click to edit Master title style</a:t>
            </a:r>
          </a:p>
        </p:txBody>
      </p:sp>
      <p:sp>
        <p:nvSpPr>
          <p:cNvPr id="10" name="Content Placeholder 9"/>
          <p:cNvSpPr>
            <a:spLocks noGrp="1"/>
          </p:cNvSpPr>
          <p:nvPr>
            <p:ph sz="quarter" idx="13"/>
          </p:nvPr>
        </p:nvSpPr>
        <p:spPr>
          <a:xfrm>
            <a:off x="1524000" y="731520"/>
            <a:ext cx="8534400" cy="347472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248540542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media/image1.jpg"/><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5">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1"/>
            <a:ext cx="109728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4FC72141-AE0A-4216-A982-2C701C29F188}" type="datetimeFigureOut">
              <a:rPr lang="en-GB" smtClean="0"/>
              <a:t>19/10/2026</a:t>
            </a:fld>
            <a:endParaRPr lang="en-GB"/>
          </a:p>
        </p:txBody>
      </p:sp>
      <p:sp>
        <p:nvSpPr>
          <p:cNvPr id="6" name="Slide Number Placeholder 5"/>
          <p:cNvSpPr>
            <a:spLocks noGrp="1"/>
          </p:cNvSpPr>
          <p:nvPr>
            <p:ph type="sldNum" sz="quarter" idx="4"/>
          </p:nvPr>
        </p:nvSpPr>
        <p:spPr>
          <a:xfrm>
            <a:off x="10608501" y="6380973"/>
            <a:ext cx="973899"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8D08F033-0C37-4447-A2A4-38CAFF906A18}" type="slidenum">
              <a:rPr lang="en-GB" smtClean="0"/>
              <a:t>‹#›</a:t>
            </a:fld>
            <a:endParaRPr lang="en-GB"/>
          </a:p>
        </p:txBody>
      </p:sp>
    </p:spTree>
    <p:extLst>
      <p:ext uri="{BB962C8B-B14F-4D97-AF65-F5344CB8AC3E}">
        <p14:creationId xmlns:p14="http://schemas.microsoft.com/office/powerpoint/2010/main" val="2663768758"/>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3" Type="http://schemas.openxmlformats.org/officeDocument/2006/relationships/image" Target="../media/image6.jpg"/><Relationship Id="rId2" Type="http://schemas.openxmlformats.org/officeDocument/2006/relationships/notesSlide" Target="../notesSlides/notesSlide5.xml"/><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7.xml"/><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2" Type="http://schemas.openxmlformats.org/officeDocument/2006/relationships/image" Target="../media/image9.jp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1.xml"/><Relationship Id="rId1" Type="http://schemas.openxmlformats.org/officeDocument/2006/relationships/slideLayout" Target="../slideLayouts/slideLayout8.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B53724-BC7D-4866-9EB2-D3490D144C47}"/>
              </a:ext>
            </a:extLst>
          </p:cNvPr>
          <p:cNvSpPr>
            <a:spLocks noGrp="1"/>
          </p:cNvSpPr>
          <p:nvPr>
            <p:ph type="ctrTitle"/>
          </p:nvPr>
        </p:nvSpPr>
        <p:spPr>
          <a:xfrm>
            <a:off x="911424" y="1272424"/>
            <a:ext cx="10363200" cy="1870307"/>
          </a:xfrm>
        </p:spPr>
        <p:txBody>
          <a:bodyPr>
            <a:normAutofit/>
          </a:bodyPr>
          <a:lstStyle/>
          <a:p>
            <a:r>
              <a:rPr lang="en-GB" dirty="0"/>
              <a:t>Qualitative Methods</a:t>
            </a:r>
            <a:endParaRPr lang="en-GB" sz="3200" dirty="0"/>
          </a:p>
        </p:txBody>
      </p:sp>
      <p:sp>
        <p:nvSpPr>
          <p:cNvPr id="3" name="Subtitle 2">
            <a:extLst>
              <a:ext uri="{FF2B5EF4-FFF2-40B4-BE49-F238E27FC236}">
                <a16:creationId xmlns:a16="http://schemas.microsoft.com/office/drawing/2014/main" id="{6480E039-2511-4C0C-BAB2-A69392F762CC}"/>
              </a:ext>
            </a:extLst>
          </p:cNvPr>
          <p:cNvSpPr>
            <a:spLocks noGrp="1"/>
          </p:cNvSpPr>
          <p:nvPr>
            <p:ph type="subTitle" idx="1"/>
          </p:nvPr>
        </p:nvSpPr>
        <p:spPr>
          <a:xfrm>
            <a:off x="-1412676" y="4823652"/>
            <a:ext cx="8534400" cy="1752600"/>
          </a:xfrm>
        </p:spPr>
        <p:txBody>
          <a:bodyPr/>
          <a:lstStyle/>
          <a:p>
            <a:r>
              <a:rPr lang="en-GB" b="1" dirty="0">
                <a:solidFill>
                  <a:schemeClr val="bg1">
                    <a:lumMod val="75000"/>
                  </a:schemeClr>
                </a:solidFill>
              </a:rPr>
              <a:t>Julie Thomas</a:t>
            </a:r>
          </a:p>
        </p:txBody>
      </p:sp>
    </p:spTree>
    <p:extLst>
      <p:ext uri="{BB962C8B-B14F-4D97-AF65-F5344CB8AC3E}">
        <p14:creationId xmlns:p14="http://schemas.microsoft.com/office/powerpoint/2010/main" val="53775319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0BDA59-FDB3-B325-090E-70E046C6C842}"/>
              </a:ext>
            </a:extLst>
          </p:cNvPr>
          <p:cNvSpPr>
            <a:spLocks noGrp="1"/>
          </p:cNvSpPr>
          <p:nvPr>
            <p:ph type="title"/>
          </p:nvPr>
        </p:nvSpPr>
        <p:spPr/>
        <p:txBody>
          <a:bodyPr/>
          <a:lstStyle/>
          <a:p>
            <a:r>
              <a:rPr lang="en-GB" b="1" dirty="0"/>
              <a:t>What we’ll cover today</a:t>
            </a:r>
          </a:p>
        </p:txBody>
      </p:sp>
      <p:sp>
        <p:nvSpPr>
          <p:cNvPr id="3" name="Content Placeholder 2">
            <a:extLst>
              <a:ext uri="{FF2B5EF4-FFF2-40B4-BE49-F238E27FC236}">
                <a16:creationId xmlns:a16="http://schemas.microsoft.com/office/drawing/2014/main" id="{BA17A9C2-529E-597E-AF83-2A0F907178E8}"/>
              </a:ext>
            </a:extLst>
          </p:cNvPr>
          <p:cNvSpPr>
            <a:spLocks noGrp="1"/>
          </p:cNvSpPr>
          <p:nvPr>
            <p:ph idx="1"/>
          </p:nvPr>
        </p:nvSpPr>
        <p:spPr>
          <a:xfrm>
            <a:off x="609600" y="1470484"/>
            <a:ext cx="10972800" cy="3917032"/>
          </a:xfrm>
        </p:spPr>
        <p:txBody>
          <a:bodyPr>
            <a:normAutofit/>
          </a:bodyPr>
          <a:lstStyle/>
          <a:p>
            <a:r>
              <a:rPr lang="en-GB" dirty="0"/>
              <a:t>Requirements of methodology chapter</a:t>
            </a:r>
          </a:p>
          <a:p>
            <a:r>
              <a:rPr lang="en-GB" dirty="0"/>
              <a:t>Benefits of interviews</a:t>
            </a:r>
          </a:p>
          <a:p>
            <a:r>
              <a:rPr lang="en-GB" dirty="0"/>
              <a:t>Carrying out interviews</a:t>
            </a:r>
          </a:p>
          <a:p>
            <a:r>
              <a:rPr lang="en-GB" dirty="0"/>
              <a:t>Analysing qualitative data</a:t>
            </a:r>
          </a:p>
          <a:p>
            <a:r>
              <a:rPr lang="en-GB" dirty="0"/>
              <a:t>Validity and reliability</a:t>
            </a:r>
          </a:p>
          <a:p>
            <a:r>
              <a:rPr lang="en-GB" dirty="0"/>
              <a:t>Presenting data</a:t>
            </a:r>
          </a:p>
          <a:p>
            <a:endParaRPr lang="en-GB" dirty="0"/>
          </a:p>
          <a:p>
            <a:endParaRPr lang="en-GB" dirty="0"/>
          </a:p>
        </p:txBody>
      </p:sp>
    </p:spTree>
    <p:extLst>
      <p:ext uri="{BB962C8B-B14F-4D97-AF65-F5344CB8AC3E}">
        <p14:creationId xmlns:p14="http://schemas.microsoft.com/office/powerpoint/2010/main" val="143438419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E834F0F1-6594-5C4C-DD20-C43C589FE3DD}"/>
              </a:ext>
            </a:extLst>
          </p:cNvPr>
          <p:cNvSpPr>
            <a:spLocks noGrp="1"/>
          </p:cNvSpPr>
          <p:nvPr>
            <p:ph type="title"/>
          </p:nvPr>
        </p:nvSpPr>
        <p:spPr>
          <a:xfrm>
            <a:off x="609600" y="274638"/>
            <a:ext cx="10972800" cy="1143000"/>
          </a:xfrm>
        </p:spPr>
        <p:txBody>
          <a:bodyPr anchor="ctr">
            <a:normAutofit/>
          </a:bodyPr>
          <a:lstStyle/>
          <a:p>
            <a:r>
              <a:rPr lang="en-GB" b="1" dirty="0"/>
              <a:t>Methodology Chapter</a:t>
            </a:r>
          </a:p>
        </p:txBody>
      </p:sp>
      <p:pic>
        <p:nvPicPr>
          <p:cNvPr id="7" name="Picture 6" descr="Businesswoman attending online meeting">
            <a:extLst>
              <a:ext uri="{FF2B5EF4-FFF2-40B4-BE49-F238E27FC236}">
                <a16:creationId xmlns:a16="http://schemas.microsoft.com/office/drawing/2014/main" id="{19EB1117-6D3D-AC86-D5BE-B8B562946C41}"/>
              </a:ext>
            </a:extLst>
          </p:cNvPr>
          <p:cNvPicPr>
            <a:picLocks noChangeAspect="1"/>
          </p:cNvPicPr>
          <p:nvPr/>
        </p:nvPicPr>
        <p:blipFill>
          <a:blip r:embed="rId3">
            <a:extLst>
              <a:ext uri="{28A0092B-C50C-407E-A947-70E740481C1C}">
                <a14:useLocalDpi xmlns:a14="http://schemas.microsoft.com/office/drawing/2010/main" val="0"/>
              </a:ext>
            </a:extLst>
          </a:blip>
          <a:srcRect r="9893" b="-2"/>
          <a:stretch/>
        </p:blipFill>
        <p:spPr>
          <a:xfrm>
            <a:off x="609600" y="1600201"/>
            <a:ext cx="5384800" cy="3989040"/>
          </a:xfrm>
          <a:prstGeom prst="rect">
            <a:avLst/>
          </a:prstGeom>
          <a:noFill/>
        </p:spPr>
      </p:pic>
      <p:sp>
        <p:nvSpPr>
          <p:cNvPr id="5" name="Content Placeholder 4">
            <a:extLst>
              <a:ext uri="{FF2B5EF4-FFF2-40B4-BE49-F238E27FC236}">
                <a16:creationId xmlns:a16="http://schemas.microsoft.com/office/drawing/2014/main" id="{BD63FBD6-33EB-4FE4-22D7-1BEFFD57BF22}"/>
              </a:ext>
            </a:extLst>
          </p:cNvPr>
          <p:cNvSpPr>
            <a:spLocks noGrp="1"/>
          </p:cNvSpPr>
          <p:nvPr>
            <p:ph sz="half" idx="2"/>
          </p:nvPr>
        </p:nvSpPr>
        <p:spPr>
          <a:xfrm>
            <a:off x="6197600" y="1600201"/>
            <a:ext cx="5384800" cy="3989040"/>
          </a:xfrm>
        </p:spPr>
        <p:txBody>
          <a:bodyPr>
            <a:normAutofit/>
          </a:bodyPr>
          <a:lstStyle/>
          <a:p>
            <a:pPr>
              <a:lnSpc>
                <a:spcPct val="90000"/>
              </a:lnSpc>
            </a:pPr>
            <a:r>
              <a:rPr lang="en-GB">
                <a:effectLst/>
              </a:rPr>
              <a:t>You will be starting with - ‘The methodological approach used in this study is qualitative in nature.’ </a:t>
            </a:r>
          </a:p>
          <a:p>
            <a:pPr>
              <a:lnSpc>
                <a:spcPct val="90000"/>
              </a:lnSpc>
            </a:pPr>
            <a:r>
              <a:rPr lang="en-GB"/>
              <a:t>Need to state why this was the best approach to meet your aim</a:t>
            </a:r>
            <a:endParaRPr lang="en-GB">
              <a:effectLst/>
            </a:endParaRPr>
          </a:p>
          <a:p>
            <a:pPr>
              <a:lnSpc>
                <a:spcPct val="90000"/>
              </a:lnSpc>
            </a:pPr>
            <a:r>
              <a:rPr lang="en-GB"/>
              <a:t>What is the philosophy underpinning your research? </a:t>
            </a:r>
          </a:p>
        </p:txBody>
      </p:sp>
    </p:spTree>
    <p:extLst>
      <p:ext uri="{BB962C8B-B14F-4D97-AF65-F5344CB8AC3E}">
        <p14:creationId xmlns:p14="http://schemas.microsoft.com/office/powerpoint/2010/main" val="395945204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C10348-D1A7-DCD0-60F3-5ACABE4DE84A}"/>
              </a:ext>
            </a:extLst>
          </p:cNvPr>
          <p:cNvSpPr>
            <a:spLocks noGrp="1"/>
          </p:cNvSpPr>
          <p:nvPr>
            <p:ph type="title"/>
          </p:nvPr>
        </p:nvSpPr>
        <p:spPr>
          <a:xfrm>
            <a:off x="609600" y="274638"/>
            <a:ext cx="10972800" cy="639762"/>
          </a:xfrm>
        </p:spPr>
        <p:txBody>
          <a:bodyPr>
            <a:normAutofit fontScale="90000"/>
          </a:bodyPr>
          <a:lstStyle/>
          <a:p>
            <a:r>
              <a:rPr lang="en-GB" b="1" dirty="0"/>
              <a:t>Philosophy</a:t>
            </a:r>
          </a:p>
        </p:txBody>
      </p:sp>
      <p:sp>
        <p:nvSpPr>
          <p:cNvPr id="3" name="Content Placeholder 2">
            <a:extLst>
              <a:ext uri="{FF2B5EF4-FFF2-40B4-BE49-F238E27FC236}">
                <a16:creationId xmlns:a16="http://schemas.microsoft.com/office/drawing/2014/main" id="{741E53CE-C53C-37B1-F4A6-6E1DA59144FA}"/>
              </a:ext>
            </a:extLst>
          </p:cNvPr>
          <p:cNvSpPr>
            <a:spLocks noGrp="1"/>
          </p:cNvSpPr>
          <p:nvPr>
            <p:ph idx="1"/>
          </p:nvPr>
        </p:nvSpPr>
        <p:spPr>
          <a:xfrm>
            <a:off x="609600" y="1122948"/>
            <a:ext cx="10972800" cy="4394286"/>
          </a:xfrm>
        </p:spPr>
        <p:txBody>
          <a:bodyPr>
            <a:normAutofit fontScale="92500" lnSpcReduction="20000"/>
          </a:bodyPr>
          <a:lstStyle/>
          <a:p>
            <a:r>
              <a:rPr lang="en-GB" dirty="0"/>
              <a:t>Interpretivist - </a:t>
            </a:r>
            <a:r>
              <a:rPr lang="en-GB" sz="3200" dirty="0">
                <a:effectLst/>
                <a:ea typeface="Calibri" panose="020F0502020204030204" pitchFamily="34" charset="0"/>
              </a:rPr>
              <a:t>focusses on the meanings that human beings attribute to organisational life</a:t>
            </a:r>
          </a:p>
          <a:p>
            <a:r>
              <a:rPr lang="en-GB" dirty="0">
                <a:ea typeface="Calibri" panose="020F0502020204030204" pitchFamily="34" charset="0"/>
              </a:rPr>
              <a:t>Phenomenology – the study of a phenomenon – for example, something as it is experienced by a person. T</a:t>
            </a:r>
            <a:r>
              <a:rPr lang="en-GB" sz="3200" dirty="0">
                <a:effectLst/>
                <a:ea typeface="Calibri" panose="020F0502020204030204" pitchFamily="34" charset="0"/>
              </a:rPr>
              <a:t>he researcher describes the lived experiences of those interviewed about a phenomenon, as articulated by them (e.g. employee experience of wellbeing)</a:t>
            </a:r>
          </a:p>
          <a:p>
            <a:r>
              <a:rPr lang="en-GB" kern="100" dirty="0">
                <a:ea typeface="Calibri" panose="020F0502020204030204" pitchFamily="34" charset="0"/>
              </a:rPr>
              <a:t>T</a:t>
            </a:r>
            <a:r>
              <a:rPr lang="en-GB" sz="3200" kern="100" dirty="0">
                <a:effectLst/>
                <a:ea typeface="Calibri" panose="020F0502020204030204" pitchFamily="34" charset="0"/>
              </a:rPr>
              <a:t>raditional phenomenological approach is purely descriptive</a:t>
            </a:r>
          </a:p>
          <a:p>
            <a:r>
              <a:rPr lang="en-GB" sz="3200" kern="100" dirty="0">
                <a:effectLst/>
                <a:ea typeface="Calibri" panose="020F0502020204030204" pitchFamily="34" charset="0"/>
              </a:rPr>
              <a:t>Hermeneutic phenomenology allows for interpretation and theoretical exploration </a:t>
            </a:r>
          </a:p>
          <a:p>
            <a:pPr marL="0" indent="0">
              <a:buNone/>
            </a:pPr>
            <a:endParaRPr lang="en-GB" sz="3200" kern="100" dirty="0">
              <a:effectLst/>
              <a:ea typeface="Calibri" panose="020F0502020204030204" pitchFamily="34" charset="0"/>
            </a:endParaRPr>
          </a:p>
          <a:p>
            <a:endParaRPr lang="en-GB" dirty="0"/>
          </a:p>
        </p:txBody>
      </p:sp>
    </p:spTree>
    <p:extLst>
      <p:ext uri="{BB962C8B-B14F-4D97-AF65-F5344CB8AC3E}">
        <p14:creationId xmlns:p14="http://schemas.microsoft.com/office/powerpoint/2010/main" val="287367861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8C52E6-C5C4-EEE8-45EC-5CEC2305F200}"/>
              </a:ext>
            </a:extLst>
          </p:cNvPr>
          <p:cNvSpPr>
            <a:spLocks noGrp="1"/>
          </p:cNvSpPr>
          <p:nvPr>
            <p:ph type="title"/>
          </p:nvPr>
        </p:nvSpPr>
        <p:spPr/>
        <p:txBody>
          <a:bodyPr/>
          <a:lstStyle/>
          <a:p>
            <a:r>
              <a:rPr lang="en-GB" b="1" dirty="0"/>
              <a:t>Why use interviews?</a:t>
            </a:r>
          </a:p>
        </p:txBody>
      </p:sp>
      <p:pic>
        <p:nvPicPr>
          <p:cNvPr id="5" name="Content Placeholder 4" descr="Businesswoman at job interview">
            <a:extLst>
              <a:ext uri="{FF2B5EF4-FFF2-40B4-BE49-F238E27FC236}">
                <a16:creationId xmlns:a16="http://schemas.microsoft.com/office/drawing/2014/main" id="{C3BE302B-E62E-8B65-B9CD-1116C21A3E03}"/>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3162077" y="1600200"/>
            <a:ext cx="5867846" cy="3916363"/>
          </a:xfrm>
        </p:spPr>
      </p:pic>
    </p:spTree>
    <p:extLst>
      <p:ext uri="{BB962C8B-B14F-4D97-AF65-F5344CB8AC3E}">
        <p14:creationId xmlns:p14="http://schemas.microsoft.com/office/powerpoint/2010/main" val="217713959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2A813A-20B2-CC50-AA89-D8181F706791}"/>
              </a:ext>
            </a:extLst>
          </p:cNvPr>
          <p:cNvSpPr>
            <a:spLocks noGrp="1"/>
          </p:cNvSpPr>
          <p:nvPr>
            <p:ph type="title"/>
          </p:nvPr>
        </p:nvSpPr>
        <p:spPr/>
        <p:txBody>
          <a:bodyPr/>
          <a:lstStyle/>
          <a:p>
            <a:r>
              <a:rPr lang="en-GB" b="1" dirty="0"/>
              <a:t>Benefits of Interviewing</a:t>
            </a:r>
          </a:p>
        </p:txBody>
      </p:sp>
      <p:sp>
        <p:nvSpPr>
          <p:cNvPr id="3" name="Content Placeholder 2">
            <a:extLst>
              <a:ext uri="{FF2B5EF4-FFF2-40B4-BE49-F238E27FC236}">
                <a16:creationId xmlns:a16="http://schemas.microsoft.com/office/drawing/2014/main" id="{9B7D9AE3-7C31-567D-6BD9-52AB3A8A0FFA}"/>
              </a:ext>
            </a:extLst>
          </p:cNvPr>
          <p:cNvSpPr>
            <a:spLocks noGrp="1"/>
          </p:cNvSpPr>
          <p:nvPr>
            <p:ph idx="1"/>
          </p:nvPr>
        </p:nvSpPr>
        <p:spPr/>
        <p:txBody>
          <a:bodyPr>
            <a:normAutofit/>
          </a:bodyPr>
          <a:lstStyle/>
          <a:p>
            <a:r>
              <a:rPr lang="en-GB" dirty="0">
                <a:ea typeface="Calibri" panose="020F0502020204030204" pitchFamily="34" charset="0"/>
              </a:rPr>
              <a:t>G</a:t>
            </a:r>
            <a:r>
              <a:rPr lang="en-GB" sz="3200" dirty="0">
                <a:effectLst/>
                <a:ea typeface="Calibri" panose="020F0502020204030204" pitchFamily="34" charset="0"/>
              </a:rPr>
              <a:t>ain a deep understanding of the views of participants</a:t>
            </a:r>
          </a:p>
          <a:p>
            <a:r>
              <a:rPr lang="en-GB" dirty="0">
                <a:ea typeface="Calibri" panose="020F0502020204030204" pitchFamily="34" charset="0"/>
                <a:cs typeface="Calibri" panose="020F0502020204030204" pitchFamily="34" charset="0"/>
              </a:rPr>
              <a:t>They are a</a:t>
            </a:r>
            <a:r>
              <a:rPr lang="en-GB" sz="3200" dirty="0">
                <a:effectLst/>
                <a:ea typeface="Calibri" panose="020F0502020204030204" pitchFamily="34" charset="0"/>
                <a:cs typeface="Calibri" panose="020F0502020204030204" pitchFamily="34" charset="0"/>
              </a:rPr>
              <a:t> source of rich data and provide the opportunity to explore meanings and fully understand the perspectives of those being interviewed</a:t>
            </a:r>
          </a:p>
          <a:p>
            <a:r>
              <a:rPr lang="en-GB" sz="3200" dirty="0">
                <a:effectLst/>
                <a:ea typeface="Calibri" panose="020F0502020204030204" pitchFamily="34" charset="0"/>
                <a:cs typeface="Calibri" panose="020F0502020204030204" pitchFamily="34" charset="0"/>
              </a:rPr>
              <a:t>They have face validity and are generally accepted as a credible source of data  </a:t>
            </a:r>
            <a:endParaRPr lang="en-GB" sz="3200" dirty="0">
              <a:effectLst/>
              <a:ea typeface="Calibri" panose="020F0502020204030204" pitchFamily="34" charset="0"/>
              <a:cs typeface="Times New Roman" panose="02020603050405020304" pitchFamily="18" charset="0"/>
            </a:endParaRPr>
          </a:p>
          <a:p>
            <a:endParaRPr lang="en-GB" dirty="0"/>
          </a:p>
        </p:txBody>
      </p:sp>
    </p:spTree>
    <p:extLst>
      <p:ext uri="{BB962C8B-B14F-4D97-AF65-F5344CB8AC3E}">
        <p14:creationId xmlns:p14="http://schemas.microsoft.com/office/powerpoint/2010/main" val="212434920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2740D7-0C45-3781-A366-EDC647527CC8}"/>
              </a:ext>
            </a:extLst>
          </p:cNvPr>
          <p:cNvSpPr>
            <a:spLocks noGrp="1"/>
          </p:cNvSpPr>
          <p:nvPr>
            <p:ph type="title"/>
          </p:nvPr>
        </p:nvSpPr>
        <p:spPr>
          <a:xfrm>
            <a:off x="609600" y="274638"/>
            <a:ext cx="10972800" cy="1143000"/>
          </a:xfrm>
        </p:spPr>
        <p:txBody>
          <a:bodyPr anchor="ctr">
            <a:normAutofit/>
          </a:bodyPr>
          <a:lstStyle/>
          <a:p>
            <a:r>
              <a:rPr lang="en-GB" b="1" dirty="0"/>
              <a:t>Justify, justify, justify</a:t>
            </a:r>
          </a:p>
        </p:txBody>
      </p:sp>
      <p:sp>
        <p:nvSpPr>
          <p:cNvPr id="3" name="Content Placeholder 2">
            <a:extLst>
              <a:ext uri="{FF2B5EF4-FFF2-40B4-BE49-F238E27FC236}">
                <a16:creationId xmlns:a16="http://schemas.microsoft.com/office/drawing/2014/main" id="{347488ED-C389-076F-677B-E67289CA057E}"/>
              </a:ext>
            </a:extLst>
          </p:cNvPr>
          <p:cNvSpPr>
            <a:spLocks noGrp="1"/>
          </p:cNvSpPr>
          <p:nvPr>
            <p:ph sz="half" idx="1"/>
          </p:nvPr>
        </p:nvSpPr>
        <p:spPr>
          <a:xfrm>
            <a:off x="609600" y="1600201"/>
            <a:ext cx="5384800" cy="3989040"/>
          </a:xfrm>
        </p:spPr>
        <p:txBody>
          <a:bodyPr>
            <a:normAutofit/>
          </a:bodyPr>
          <a:lstStyle/>
          <a:p>
            <a:pPr>
              <a:lnSpc>
                <a:spcPct val="90000"/>
              </a:lnSpc>
            </a:pPr>
            <a:r>
              <a:rPr lang="en-GB" sz="2400"/>
              <a:t>The number of interviews</a:t>
            </a:r>
          </a:p>
          <a:p>
            <a:pPr>
              <a:lnSpc>
                <a:spcPct val="90000"/>
              </a:lnSpc>
            </a:pPr>
            <a:r>
              <a:rPr lang="en-GB" sz="2400"/>
              <a:t>How you chose the sample (convenience or did you choose participants based on their experience etc)</a:t>
            </a:r>
          </a:p>
          <a:p>
            <a:pPr>
              <a:lnSpc>
                <a:spcPct val="90000"/>
              </a:lnSpc>
            </a:pPr>
            <a:r>
              <a:rPr lang="en-GB" sz="2400"/>
              <a:t>Structure – semi-structured/structured</a:t>
            </a:r>
          </a:p>
          <a:p>
            <a:pPr>
              <a:lnSpc>
                <a:spcPct val="90000"/>
              </a:lnSpc>
            </a:pPr>
            <a:r>
              <a:rPr lang="en-GB" sz="2400"/>
              <a:t>Length of interview</a:t>
            </a:r>
          </a:p>
          <a:p>
            <a:pPr>
              <a:lnSpc>
                <a:spcPct val="90000"/>
              </a:lnSpc>
            </a:pPr>
            <a:r>
              <a:rPr lang="en-GB" sz="2400"/>
              <a:t>Use of a pilot to help ensure validity</a:t>
            </a:r>
          </a:p>
          <a:p>
            <a:pPr>
              <a:lnSpc>
                <a:spcPct val="90000"/>
              </a:lnSpc>
            </a:pPr>
            <a:r>
              <a:rPr lang="en-GB" sz="2400"/>
              <a:t>Ethical approval </a:t>
            </a:r>
          </a:p>
          <a:p>
            <a:pPr>
              <a:lnSpc>
                <a:spcPct val="90000"/>
              </a:lnSpc>
            </a:pPr>
            <a:endParaRPr lang="en-GB" sz="2400"/>
          </a:p>
        </p:txBody>
      </p:sp>
      <p:pic>
        <p:nvPicPr>
          <p:cNvPr id="5" name="Picture 4" descr="Magnifying glass on clear background">
            <a:extLst>
              <a:ext uri="{FF2B5EF4-FFF2-40B4-BE49-F238E27FC236}">
                <a16:creationId xmlns:a16="http://schemas.microsoft.com/office/drawing/2014/main" id="{C998C273-F547-D451-D631-BB6E29B91A90}"/>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197600" y="1797544"/>
            <a:ext cx="5384800" cy="3594354"/>
          </a:xfrm>
          <a:prstGeom prst="rect">
            <a:avLst/>
          </a:prstGeom>
          <a:noFill/>
        </p:spPr>
      </p:pic>
    </p:spTree>
    <p:extLst>
      <p:ext uri="{BB962C8B-B14F-4D97-AF65-F5344CB8AC3E}">
        <p14:creationId xmlns:p14="http://schemas.microsoft.com/office/powerpoint/2010/main" val="196118413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5C5BDA-4DEE-B9D6-973F-6F6ED9C46FD3}"/>
              </a:ext>
            </a:extLst>
          </p:cNvPr>
          <p:cNvSpPr>
            <a:spLocks noGrp="1"/>
          </p:cNvSpPr>
          <p:nvPr>
            <p:ph type="title"/>
          </p:nvPr>
        </p:nvSpPr>
        <p:spPr>
          <a:xfrm>
            <a:off x="609600" y="274638"/>
            <a:ext cx="10972800" cy="1143000"/>
          </a:xfrm>
        </p:spPr>
        <p:txBody>
          <a:bodyPr anchor="ctr">
            <a:normAutofit/>
          </a:bodyPr>
          <a:lstStyle/>
          <a:p>
            <a:r>
              <a:rPr lang="en-GB" b="1" dirty="0"/>
              <a:t>Carrying out your interviews</a:t>
            </a:r>
          </a:p>
        </p:txBody>
      </p:sp>
      <p:pic>
        <p:nvPicPr>
          <p:cNvPr id="5" name="Picture 4" descr="Person using computer">
            <a:extLst>
              <a:ext uri="{FF2B5EF4-FFF2-40B4-BE49-F238E27FC236}">
                <a16:creationId xmlns:a16="http://schemas.microsoft.com/office/drawing/2014/main" id="{9CBEB3E0-024A-5A33-A791-C60C9E936D96}"/>
              </a:ext>
            </a:extLst>
          </p:cNvPr>
          <p:cNvPicPr>
            <a:picLocks noChangeAspect="1"/>
          </p:cNvPicPr>
          <p:nvPr/>
        </p:nvPicPr>
        <p:blipFill>
          <a:blip r:embed="rId3">
            <a:extLst>
              <a:ext uri="{28A0092B-C50C-407E-A947-70E740481C1C}">
                <a14:useLocalDpi xmlns:a14="http://schemas.microsoft.com/office/drawing/2010/main" val="0"/>
              </a:ext>
            </a:extLst>
          </a:blip>
          <a:srcRect l="7573" r="2320" b="-2"/>
          <a:stretch/>
        </p:blipFill>
        <p:spPr>
          <a:xfrm>
            <a:off x="609600" y="1600201"/>
            <a:ext cx="5384800" cy="3989040"/>
          </a:xfrm>
          <a:prstGeom prst="rect">
            <a:avLst/>
          </a:prstGeom>
          <a:noFill/>
        </p:spPr>
      </p:pic>
      <p:sp>
        <p:nvSpPr>
          <p:cNvPr id="3" name="Content Placeholder 2">
            <a:extLst>
              <a:ext uri="{FF2B5EF4-FFF2-40B4-BE49-F238E27FC236}">
                <a16:creationId xmlns:a16="http://schemas.microsoft.com/office/drawing/2014/main" id="{32176536-AFD4-AF90-E3FD-EFEB2E84FF60}"/>
              </a:ext>
            </a:extLst>
          </p:cNvPr>
          <p:cNvSpPr>
            <a:spLocks noGrp="1"/>
          </p:cNvSpPr>
          <p:nvPr>
            <p:ph sz="half" idx="2"/>
          </p:nvPr>
        </p:nvSpPr>
        <p:spPr>
          <a:xfrm>
            <a:off x="6197602" y="1903344"/>
            <a:ext cx="5384800" cy="3051312"/>
          </a:xfrm>
        </p:spPr>
        <p:txBody>
          <a:bodyPr>
            <a:normAutofit/>
          </a:bodyPr>
          <a:lstStyle/>
          <a:p>
            <a:pPr marL="0" indent="0" algn="ctr">
              <a:buNone/>
            </a:pPr>
            <a:r>
              <a:rPr lang="en-GB" sz="4400" dirty="0"/>
              <a:t>Any learning points from your previous research (Driving Change module)? </a:t>
            </a:r>
          </a:p>
        </p:txBody>
      </p:sp>
    </p:spTree>
    <p:extLst>
      <p:ext uri="{BB962C8B-B14F-4D97-AF65-F5344CB8AC3E}">
        <p14:creationId xmlns:p14="http://schemas.microsoft.com/office/powerpoint/2010/main" val="107383553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6926BE-9EC0-A846-9B72-9DD610AC3996}"/>
              </a:ext>
            </a:extLst>
          </p:cNvPr>
          <p:cNvSpPr>
            <a:spLocks noGrp="1"/>
          </p:cNvSpPr>
          <p:nvPr>
            <p:ph type="title"/>
          </p:nvPr>
        </p:nvSpPr>
        <p:spPr>
          <a:xfrm>
            <a:off x="609600" y="274638"/>
            <a:ext cx="10972800" cy="594792"/>
          </a:xfrm>
        </p:spPr>
        <p:txBody>
          <a:bodyPr>
            <a:normAutofit fontScale="90000"/>
          </a:bodyPr>
          <a:lstStyle/>
          <a:p>
            <a:r>
              <a:rPr lang="en-GB" b="1" dirty="0"/>
              <a:t>Hints and Tips</a:t>
            </a:r>
          </a:p>
        </p:txBody>
      </p:sp>
      <p:sp>
        <p:nvSpPr>
          <p:cNvPr id="3" name="Content Placeholder 2">
            <a:extLst>
              <a:ext uri="{FF2B5EF4-FFF2-40B4-BE49-F238E27FC236}">
                <a16:creationId xmlns:a16="http://schemas.microsoft.com/office/drawing/2014/main" id="{29E25975-C9D2-FA56-1C83-C49EAF4C2FEB}"/>
              </a:ext>
            </a:extLst>
          </p:cNvPr>
          <p:cNvSpPr>
            <a:spLocks noGrp="1"/>
          </p:cNvSpPr>
          <p:nvPr>
            <p:ph idx="1"/>
          </p:nvPr>
        </p:nvSpPr>
        <p:spPr>
          <a:xfrm>
            <a:off x="609600" y="1319134"/>
            <a:ext cx="10972800" cy="4287186"/>
          </a:xfrm>
        </p:spPr>
        <p:txBody>
          <a:bodyPr>
            <a:normAutofit fontScale="85000" lnSpcReduction="10000"/>
          </a:bodyPr>
          <a:lstStyle/>
          <a:p>
            <a:r>
              <a:rPr lang="en-GB" dirty="0"/>
              <a:t>Capturing demographic details</a:t>
            </a:r>
          </a:p>
          <a:p>
            <a:r>
              <a:rPr lang="en-GB" dirty="0"/>
              <a:t>Using Microsoft Forms for consent</a:t>
            </a:r>
          </a:p>
          <a:p>
            <a:r>
              <a:rPr lang="en-GB" dirty="0"/>
              <a:t>Devising an interview protocol </a:t>
            </a:r>
          </a:p>
          <a:p>
            <a:r>
              <a:rPr lang="en-GB" dirty="0"/>
              <a:t>Using Microsoft Teams for interview and transcription (alternative – Otter)</a:t>
            </a:r>
          </a:p>
          <a:p>
            <a:r>
              <a:rPr lang="en-GB" dirty="0"/>
              <a:t>Giving participants option to turn off cameras to aid free thought and recollection (though you may miss signs from body language)</a:t>
            </a:r>
          </a:p>
          <a:p>
            <a:r>
              <a:rPr lang="en-GB" dirty="0"/>
              <a:t>Checking transcriptions and cleaning them straightaway</a:t>
            </a:r>
          </a:p>
          <a:p>
            <a:r>
              <a:rPr lang="en-GB" dirty="0"/>
              <a:t>Using memos to capture your thoughts as you go along</a:t>
            </a:r>
          </a:p>
          <a:p>
            <a:endParaRPr lang="en-GB" dirty="0"/>
          </a:p>
          <a:p>
            <a:endParaRPr lang="en-GB" dirty="0"/>
          </a:p>
        </p:txBody>
      </p:sp>
    </p:spTree>
    <p:extLst>
      <p:ext uri="{BB962C8B-B14F-4D97-AF65-F5344CB8AC3E}">
        <p14:creationId xmlns:p14="http://schemas.microsoft.com/office/powerpoint/2010/main" val="328945604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F2DA96-51AB-B780-770D-1307A3879A50}"/>
              </a:ext>
            </a:extLst>
          </p:cNvPr>
          <p:cNvSpPr>
            <a:spLocks noGrp="1"/>
          </p:cNvSpPr>
          <p:nvPr>
            <p:ph type="title"/>
          </p:nvPr>
        </p:nvSpPr>
        <p:spPr>
          <a:xfrm>
            <a:off x="609600" y="274638"/>
            <a:ext cx="10972800" cy="671846"/>
          </a:xfrm>
        </p:spPr>
        <p:txBody>
          <a:bodyPr anchor="ctr">
            <a:normAutofit fontScale="90000"/>
          </a:bodyPr>
          <a:lstStyle/>
          <a:p>
            <a:r>
              <a:rPr lang="en-GB" b="1" dirty="0"/>
              <a:t>Interview Protocol</a:t>
            </a:r>
          </a:p>
        </p:txBody>
      </p:sp>
      <p:sp>
        <p:nvSpPr>
          <p:cNvPr id="3" name="Content Placeholder 2">
            <a:extLst>
              <a:ext uri="{FF2B5EF4-FFF2-40B4-BE49-F238E27FC236}">
                <a16:creationId xmlns:a16="http://schemas.microsoft.com/office/drawing/2014/main" id="{A8BEDA35-0B78-4B9F-673F-B37FA37D7FDE}"/>
              </a:ext>
            </a:extLst>
          </p:cNvPr>
          <p:cNvSpPr>
            <a:spLocks noGrp="1"/>
          </p:cNvSpPr>
          <p:nvPr>
            <p:ph sz="half" idx="1"/>
          </p:nvPr>
        </p:nvSpPr>
        <p:spPr>
          <a:xfrm>
            <a:off x="609601" y="1308624"/>
            <a:ext cx="5384800" cy="3989040"/>
          </a:xfrm>
        </p:spPr>
        <p:txBody>
          <a:bodyPr>
            <a:normAutofit/>
          </a:bodyPr>
          <a:lstStyle/>
          <a:p>
            <a:pPr marL="0" marR="0" lvl="0" indent="0" defTabSz="914400" rtl="0" eaLnBrk="1" fontAlgn="auto" latinLnBrk="0" hangingPunct="1">
              <a:lnSpc>
                <a:spcPct val="90000"/>
              </a:lnSpc>
              <a:spcBef>
                <a:spcPct val="20000"/>
              </a:spcBef>
              <a:spcAft>
                <a:spcPts val="0"/>
              </a:spcAft>
              <a:buClrTx/>
              <a:buSzTx/>
              <a:buNone/>
              <a:tabLst/>
              <a:defRPr/>
            </a:pPr>
            <a:r>
              <a:rPr kumimoji="0" lang="en-GB" sz="2000" b="0" i="0" u="none" strike="noStrike" kern="1200" cap="none" spc="0" normalizeH="0" baseline="0" noProof="0" dirty="0">
                <a:ln>
                  <a:noFill/>
                </a:ln>
                <a:effectLst/>
                <a:uLnTx/>
                <a:uFillTx/>
              </a:rPr>
              <a:t>Two pages, with 5-10 questions, space for notes </a:t>
            </a:r>
          </a:p>
          <a:p>
            <a:pPr marL="342900" marR="0" lvl="0" indent="-342900" defTabSz="914400" rtl="0" eaLnBrk="1" fontAlgn="auto" latinLnBrk="0" hangingPunct="1">
              <a:lnSpc>
                <a:spcPct val="90000"/>
              </a:lnSpc>
              <a:spcBef>
                <a:spcPct val="20000"/>
              </a:spcBef>
              <a:spcAft>
                <a:spcPts val="0"/>
              </a:spcAft>
              <a:buClrTx/>
              <a:buSzTx/>
              <a:buFont typeface="Arial" pitchFamily="34" charset="0"/>
              <a:buChar char="•"/>
              <a:tabLst/>
              <a:defRPr/>
            </a:pPr>
            <a:r>
              <a:rPr kumimoji="0" lang="en-GB" sz="2000" b="0" i="0" u="none" strike="noStrike" kern="1200" cap="none" spc="0" normalizeH="0" baseline="0" noProof="0" dirty="0">
                <a:ln>
                  <a:noFill/>
                </a:ln>
                <a:effectLst/>
                <a:uLnTx/>
                <a:uFillTx/>
              </a:rPr>
              <a:t>basic information about the interview (date, interviewee etc)</a:t>
            </a:r>
          </a:p>
          <a:p>
            <a:pPr marL="342900" marR="0" lvl="0" indent="-342900" defTabSz="914400" rtl="0" eaLnBrk="1" fontAlgn="auto" latinLnBrk="0" hangingPunct="1">
              <a:lnSpc>
                <a:spcPct val="90000"/>
              </a:lnSpc>
              <a:spcBef>
                <a:spcPct val="20000"/>
              </a:spcBef>
              <a:spcAft>
                <a:spcPts val="0"/>
              </a:spcAft>
              <a:buClrTx/>
              <a:buSzTx/>
              <a:buFont typeface="Arial" pitchFamily="34" charset="0"/>
              <a:buChar char="•"/>
              <a:tabLst/>
              <a:defRPr/>
            </a:pPr>
            <a:r>
              <a:rPr kumimoji="0" lang="en-GB" sz="2000" b="0" i="0" u="none" strike="noStrike" kern="1200" cap="none" spc="0" normalizeH="0" baseline="0" noProof="0" dirty="0">
                <a:ln>
                  <a:noFill/>
                </a:ln>
                <a:effectLst/>
                <a:uLnTx/>
                <a:uFillTx/>
              </a:rPr>
              <a:t>introduction (purpose, format)</a:t>
            </a:r>
          </a:p>
          <a:p>
            <a:pPr marL="342900" marR="0" lvl="0" indent="-342900" defTabSz="914400" rtl="0" eaLnBrk="1" fontAlgn="auto" latinLnBrk="0" hangingPunct="1">
              <a:lnSpc>
                <a:spcPct val="90000"/>
              </a:lnSpc>
              <a:spcBef>
                <a:spcPct val="20000"/>
              </a:spcBef>
              <a:spcAft>
                <a:spcPts val="0"/>
              </a:spcAft>
              <a:buClrTx/>
              <a:buSzTx/>
              <a:buFont typeface="Arial" pitchFamily="34" charset="0"/>
              <a:buChar char="•"/>
              <a:tabLst/>
              <a:defRPr/>
            </a:pPr>
            <a:r>
              <a:rPr kumimoji="0" lang="en-GB" sz="2000" b="0" i="0" u="none" strike="noStrike" kern="1200" cap="none" spc="0" normalizeH="0" baseline="0" noProof="0" dirty="0">
                <a:ln>
                  <a:noFill/>
                </a:ln>
                <a:effectLst/>
                <a:uLnTx/>
                <a:uFillTx/>
              </a:rPr>
              <a:t>opening question (icebreaker – ‘</a:t>
            </a:r>
            <a:r>
              <a:rPr kumimoji="0" lang="en-GB" sz="2000" b="0" i="1" u="none" strike="noStrike" kern="1200" cap="none" spc="0" normalizeH="0" baseline="0" noProof="0" dirty="0">
                <a:ln>
                  <a:noFill/>
                </a:ln>
                <a:effectLst/>
                <a:uLnTx/>
                <a:uFillTx/>
              </a:rPr>
              <a:t>tell me about yourself</a:t>
            </a:r>
            <a:r>
              <a:rPr kumimoji="0" lang="en-GB" sz="2000" b="0" i="0" u="none" strike="noStrike" kern="1200" cap="none" spc="0" normalizeH="0" baseline="0" noProof="0" dirty="0">
                <a:ln>
                  <a:noFill/>
                </a:ln>
                <a:effectLst/>
                <a:uLnTx/>
                <a:uFillTx/>
              </a:rPr>
              <a:t>’)</a:t>
            </a:r>
          </a:p>
          <a:p>
            <a:pPr marL="342900" marR="0" lvl="0" indent="-342900" defTabSz="914400" rtl="0" eaLnBrk="1" fontAlgn="auto" latinLnBrk="0" hangingPunct="1">
              <a:lnSpc>
                <a:spcPct val="90000"/>
              </a:lnSpc>
              <a:spcBef>
                <a:spcPct val="20000"/>
              </a:spcBef>
              <a:spcAft>
                <a:spcPts val="0"/>
              </a:spcAft>
              <a:buClrTx/>
              <a:buSzTx/>
              <a:buFont typeface="Arial" pitchFamily="34" charset="0"/>
              <a:buChar char="•"/>
              <a:tabLst/>
              <a:defRPr/>
            </a:pPr>
            <a:r>
              <a:rPr kumimoji="0" lang="en-GB" sz="2000" b="0" i="0" u="none" strike="noStrike" kern="1200" cap="none" spc="0" normalizeH="0" baseline="0" noProof="0" dirty="0">
                <a:ln>
                  <a:noFill/>
                </a:ln>
                <a:effectLst/>
                <a:uLnTx/>
                <a:uFillTx/>
              </a:rPr>
              <a:t>questions with probes (‘</a:t>
            </a:r>
            <a:r>
              <a:rPr kumimoji="0" lang="en-GB" sz="2000" b="0" i="1" u="none" strike="noStrike" kern="1200" cap="none" spc="0" normalizeH="0" baseline="0" noProof="0" dirty="0">
                <a:ln>
                  <a:noFill/>
                </a:ln>
                <a:effectLst/>
                <a:uLnTx/>
                <a:uFillTx/>
              </a:rPr>
              <a:t>tell me more about</a:t>
            </a:r>
            <a:r>
              <a:rPr kumimoji="0" lang="en-GB" sz="2000" b="0" i="0" u="none" strike="noStrike" kern="1200" cap="none" spc="0" normalizeH="0" baseline="0" noProof="0" dirty="0">
                <a:ln>
                  <a:noFill/>
                </a:ln>
                <a:effectLst/>
                <a:uLnTx/>
                <a:uFillTx/>
              </a:rPr>
              <a:t>’)</a:t>
            </a:r>
          </a:p>
          <a:p>
            <a:pPr marL="342900" marR="0" lvl="0" indent="-342900" defTabSz="914400" rtl="0" eaLnBrk="1" fontAlgn="auto" latinLnBrk="0" hangingPunct="1">
              <a:lnSpc>
                <a:spcPct val="90000"/>
              </a:lnSpc>
              <a:spcBef>
                <a:spcPct val="20000"/>
              </a:spcBef>
              <a:spcAft>
                <a:spcPts val="0"/>
              </a:spcAft>
              <a:buClrTx/>
              <a:buSzTx/>
              <a:buFont typeface="Arial" pitchFamily="34" charset="0"/>
              <a:buChar char="•"/>
              <a:tabLst/>
              <a:defRPr/>
            </a:pPr>
            <a:r>
              <a:rPr kumimoji="0" lang="en-GB" sz="2000" b="0" i="0" u="none" strike="noStrike" kern="1200" cap="none" spc="0" normalizeH="0" baseline="0" noProof="0" dirty="0">
                <a:ln>
                  <a:noFill/>
                </a:ln>
                <a:effectLst/>
                <a:uLnTx/>
                <a:uFillTx/>
              </a:rPr>
              <a:t>closing instructions (thank you, reassurance of confidentiality, permission to follow up if necessary, how to find out results of study)</a:t>
            </a:r>
          </a:p>
          <a:p>
            <a:pPr>
              <a:lnSpc>
                <a:spcPct val="90000"/>
              </a:lnSpc>
            </a:pPr>
            <a:endParaRPr lang="en-GB" sz="2000" dirty="0"/>
          </a:p>
        </p:txBody>
      </p:sp>
      <p:pic>
        <p:nvPicPr>
          <p:cNvPr id="5" name="Picture 4" descr="Illustration of person writing">
            <a:extLst>
              <a:ext uri="{FF2B5EF4-FFF2-40B4-BE49-F238E27FC236}">
                <a16:creationId xmlns:a16="http://schemas.microsoft.com/office/drawing/2014/main" id="{F81524BE-B654-37AE-A2EF-29A00E1B105C}"/>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197601" y="1308624"/>
            <a:ext cx="5384800" cy="3405886"/>
          </a:xfrm>
          <a:prstGeom prst="rect">
            <a:avLst/>
          </a:prstGeom>
          <a:noFill/>
        </p:spPr>
      </p:pic>
    </p:spTree>
    <p:extLst>
      <p:ext uri="{BB962C8B-B14F-4D97-AF65-F5344CB8AC3E}">
        <p14:creationId xmlns:p14="http://schemas.microsoft.com/office/powerpoint/2010/main" val="411220130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7B8373-5205-705A-73FF-E9A59F9629C9}"/>
              </a:ext>
            </a:extLst>
          </p:cNvPr>
          <p:cNvSpPr>
            <a:spLocks noGrp="1"/>
          </p:cNvSpPr>
          <p:nvPr>
            <p:ph type="title"/>
          </p:nvPr>
        </p:nvSpPr>
        <p:spPr/>
        <p:txBody>
          <a:bodyPr/>
          <a:lstStyle/>
          <a:p>
            <a:r>
              <a:rPr lang="en-GB" b="1" dirty="0"/>
              <a:t>Researcher as Key Instrument</a:t>
            </a:r>
          </a:p>
        </p:txBody>
      </p:sp>
      <p:sp>
        <p:nvSpPr>
          <p:cNvPr id="3" name="Content Placeholder 2">
            <a:extLst>
              <a:ext uri="{FF2B5EF4-FFF2-40B4-BE49-F238E27FC236}">
                <a16:creationId xmlns:a16="http://schemas.microsoft.com/office/drawing/2014/main" id="{C0177D3D-4C2D-6F16-B8A7-88AA6037B595}"/>
              </a:ext>
            </a:extLst>
          </p:cNvPr>
          <p:cNvSpPr>
            <a:spLocks noGrp="1"/>
          </p:cNvSpPr>
          <p:nvPr>
            <p:ph idx="1"/>
          </p:nvPr>
        </p:nvSpPr>
        <p:spPr/>
        <p:txBody>
          <a:bodyPr>
            <a:normAutofit lnSpcReduction="10000"/>
          </a:bodyPr>
          <a:lstStyle/>
          <a:p>
            <a:r>
              <a:rPr lang="en-GB" dirty="0"/>
              <a:t>Qualitative researchers collect data themselves through interviewing participants. They may use a protocol – an instrument for recording data but the researchers are the ones that actually gather information and interpret it</a:t>
            </a:r>
          </a:p>
          <a:p>
            <a:r>
              <a:rPr lang="en-GB" b="1" dirty="0"/>
              <a:t>Reflexivity</a:t>
            </a:r>
            <a:r>
              <a:rPr lang="en-GB" dirty="0"/>
              <a:t> – need to reflect on your role in the study. Your background/biases/previous experiences etc may shape your interpretations, the themes you choose to focus on and the meaning that is ascribed to the data. </a:t>
            </a:r>
          </a:p>
          <a:p>
            <a:endParaRPr lang="en-GB" dirty="0"/>
          </a:p>
        </p:txBody>
      </p:sp>
    </p:spTree>
    <p:extLst>
      <p:ext uri="{BB962C8B-B14F-4D97-AF65-F5344CB8AC3E}">
        <p14:creationId xmlns:p14="http://schemas.microsoft.com/office/powerpoint/2010/main" val="137807168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D5003A-820F-1A40-0D54-09BD87B5CA79}"/>
              </a:ext>
            </a:extLst>
          </p:cNvPr>
          <p:cNvSpPr>
            <a:spLocks noGrp="1"/>
          </p:cNvSpPr>
          <p:nvPr>
            <p:ph type="title"/>
          </p:nvPr>
        </p:nvSpPr>
        <p:spPr>
          <a:xfrm>
            <a:off x="609600" y="274638"/>
            <a:ext cx="10972800" cy="1143000"/>
          </a:xfrm>
        </p:spPr>
        <p:txBody>
          <a:bodyPr anchor="ctr">
            <a:normAutofit/>
          </a:bodyPr>
          <a:lstStyle/>
          <a:p>
            <a:r>
              <a:rPr lang="en-GB" b="1" dirty="0"/>
              <a:t>Ethical Considerations</a:t>
            </a:r>
          </a:p>
        </p:txBody>
      </p:sp>
      <p:pic>
        <p:nvPicPr>
          <p:cNvPr id="9" name="Picture 8" descr="People in office">
            <a:extLst>
              <a:ext uri="{FF2B5EF4-FFF2-40B4-BE49-F238E27FC236}">
                <a16:creationId xmlns:a16="http://schemas.microsoft.com/office/drawing/2014/main" id="{353F1C55-7E1A-EA9A-2925-0E14B94C7A85}"/>
              </a:ext>
            </a:extLst>
          </p:cNvPr>
          <p:cNvPicPr>
            <a:picLocks noChangeAspect="1"/>
          </p:cNvPicPr>
          <p:nvPr/>
        </p:nvPicPr>
        <p:blipFill>
          <a:blip r:embed="rId3">
            <a:extLst>
              <a:ext uri="{28A0092B-C50C-407E-A947-70E740481C1C}">
                <a14:useLocalDpi xmlns:a14="http://schemas.microsoft.com/office/drawing/2010/main" val="0"/>
              </a:ext>
            </a:extLst>
          </a:blip>
          <a:srcRect t="21026" r="1" b="29527"/>
          <a:stretch/>
        </p:blipFill>
        <p:spPr>
          <a:xfrm>
            <a:off x="609600" y="1600201"/>
            <a:ext cx="5384800" cy="3989040"/>
          </a:xfrm>
          <a:prstGeom prst="rect">
            <a:avLst/>
          </a:prstGeom>
          <a:noFill/>
        </p:spPr>
      </p:pic>
      <p:sp>
        <p:nvSpPr>
          <p:cNvPr id="3" name="Content Placeholder 2">
            <a:extLst>
              <a:ext uri="{FF2B5EF4-FFF2-40B4-BE49-F238E27FC236}">
                <a16:creationId xmlns:a16="http://schemas.microsoft.com/office/drawing/2014/main" id="{CE15C79E-BF40-7243-5260-FC3317138B74}"/>
              </a:ext>
            </a:extLst>
          </p:cNvPr>
          <p:cNvSpPr>
            <a:spLocks noGrp="1"/>
          </p:cNvSpPr>
          <p:nvPr>
            <p:ph sz="half" idx="2"/>
          </p:nvPr>
        </p:nvSpPr>
        <p:spPr>
          <a:xfrm>
            <a:off x="6197600" y="1600201"/>
            <a:ext cx="5384800" cy="3989040"/>
          </a:xfrm>
        </p:spPr>
        <p:txBody>
          <a:bodyPr>
            <a:normAutofit fontScale="92500" lnSpcReduction="10000"/>
          </a:bodyPr>
          <a:lstStyle/>
          <a:p>
            <a:pPr>
              <a:lnSpc>
                <a:spcPct val="90000"/>
              </a:lnSpc>
            </a:pPr>
            <a:r>
              <a:rPr lang="en-GB" sz="2200" dirty="0"/>
              <a:t>Need to state your background and how these may have shaped interpretation of the data</a:t>
            </a:r>
          </a:p>
          <a:p>
            <a:pPr>
              <a:lnSpc>
                <a:spcPct val="90000"/>
              </a:lnSpc>
            </a:pPr>
            <a:r>
              <a:rPr lang="en-GB" sz="2200" dirty="0"/>
              <a:t>If interviewing those in your own organisation be conscious of power dynamics affecting the validity of your findings (</a:t>
            </a:r>
            <a:r>
              <a:rPr lang="en-GB" sz="2200"/>
              <a:t>social desirability)</a:t>
            </a:r>
            <a:endParaRPr lang="en-GB" sz="2200" dirty="0"/>
          </a:p>
          <a:p>
            <a:pPr>
              <a:lnSpc>
                <a:spcPct val="90000"/>
              </a:lnSpc>
            </a:pPr>
            <a:r>
              <a:rPr lang="en-GB" sz="2200" dirty="0"/>
              <a:t>Need to consider anonymity and data protection throughout the process from Teams recordings to transcripts – use OneDrive to save documents</a:t>
            </a:r>
          </a:p>
          <a:p>
            <a:pPr>
              <a:lnSpc>
                <a:spcPct val="90000"/>
              </a:lnSpc>
            </a:pPr>
            <a:r>
              <a:rPr lang="en-GB" sz="2200" dirty="0"/>
              <a:t>Use of ethical frameworks such as Seedhouse (2009) – ensure ethical treatment of participants</a:t>
            </a:r>
          </a:p>
          <a:p>
            <a:pPr>
              <a:lnSpc>
                <a:spcPct val="90000"/>
              </a:lnSpc>
            </a:pPr>
            <a:endParaRPr lang="en-GB" sz="2200" dirty="0"/>
          </a:p>
        </p:txBody>
      </p:sp>
    </p:spTree>
    <p:extLst>
      <p:ext uri="{BB962C8B-B14F-4D97-AF65-F5344CB8AC3E}">
        <p14:creationId xmlns:p14="http://schemas.microsoft.com/office/powerpoint/2010/main" val="353493008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2FEC93C6-0851-0A2E-158B-587579FE4543}"/>
              </a:ext>
            </a:extLst>
          </p:cNvPr>
          <p:cNvSpPr>
            <a:spLocks noGrp="1"/>
          </p:cNvSpPr>
          <p:nvPr>
            <p:ph type="title"/>
          </p:nvPr>
        </p:nvSpPr>
        <p:spPr>
          <a:xfrm>
            <a:off x="609600" y="274638"/>
            <a:ext cx="10972800" cy="1143000"/>
          </a:xfrm>
        </p:spPr>
        <p:txBody>
          <a:bodyPr anchor="ctr">
            <a:normAutofit/>
          </a:bodyPr>
          <a:lstStyle/>
          <a:p>
            <a:pPr marL="0" indent="0">
              <a:buNone/>
            </a:pPr>
            <a:r>
              <a:rPr lang="en-GB" b="1"/>
              <a:t>How will you analyse your data?</a:t>
            </a:r>
          </a:p>
        </p:txBody>
      </p:sp>
      <p:pic>
        <p:nvPicPr>
          <p:cNvPr id="5" name="Picture 4" descr="Women working from home">
            <a:extLst>
              <a:ext uri="{FF2B5EF4-FFF2-40B4-BE49-F238E27FC236}">
                <a16:creationId xmlns:a16="http://schemas.microsoft.com/office/drawing/2014/main" id="{56BF2C39-8853-58A3-09EF-05F5506F9D2D}"/>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161894" y="1600201"/>
            <a:ext cx="5868212" cy="3917032"/>
          </a:xfrm>
          <a:prstGeom prst="rect">
            <a:avLst/>
          </a:prstGeom>
          <a:noFill/>
        </p:spPr>
      </p:pic>
    </p:spTree>
    <p:extLst>
      <p:ext uri="{BB962C8B-B14F-4D97-AF65-F5344CB8AC3E}">
        <p14:creationId xmlns:p14="http://schemas.microsoft.com/office/powerpoint/2010/main" val="323448047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E74AA3-D0E7-0DB8-A109-952DC6288114}"/>
              </a:ext>
            </a:extLst>
          </p:cNvPr>
          <p:cNvSpPr>
            <a:spLocks noGrp="1"/>
          </p:cNvSpPr>
          <p:nvPr>
            <p:ph type="title"/>
          </p:nvPr>
        </p:nvSpPr>
        <p:spPr>
          <a:xfrm>
            <a:off x="609600" y="274638"/>
            <a:ext cx="10972800" cy="559551"/>
          </a:xfrm>
        </p:spPr>
        <p:txBody>
          <a:bodyPr>
            <a:normAutofit fontScale="90000"/>
          </a:bodyPr>
          <a:lstStyle/>
          <a:p>
            <a:r>
              <a:rPr lang="en-GB" b="1" dirty="0"/>
              <a:t>Analysing your Data – Thematic Approach</a:t>
            </a:r>
          </a:p>
        </p:txBody>
      </p:sp>
      <p:sp>
        <p:nvSpPr>
          <p:cNvPr id="3" name="Content Placeholder 2">
            <a:extLst>
              <a:ext uri="{FF2B5EF4-FFF2-40B4-BE49-F238E27FC236}">
                <a16:creationId xmlns:a16="http://schemas.microsoft.com/office/drawing/2014/main" id="{30FD0FCB-A982-BE0E-0158-DD480B77EE2D}"/>
              </a:ext>
            </a:extLst>
          </p:cNvPr>
          <p:cNvSpPr>
            <a:spLocks noGrp="1"/>
          </p:cNvSpPr>
          <p:nvPr>
            <p:ph idx="1"/>
          </p:nvPr>
        </p:nvSpPr>
        <p:spPr>
          <a:xfrm>
            <a:off x="320842" y="1106906"/>
            <a:ext cx="11550316" cy="4410328"/>
          </a:xfrm>
        </p:spPr>
        <p:txBody>
          <a:bodyPr>
            <a:normAutofit fontScale="40000" lnSpcReduction="20000"/>
          </a:bodyPr>
          <a:lstStyle/>
          <a:p>
            <a:pPr>
              <a:lnSpc>
                <a:spcPct val="120000"/>
              </a:lnSpc>
            </a:pPr>
            <a:r>
              <a:rPr lang="en-GB" sz="5100" dirty="0">
                <a:ea typeface="Calibri" panose="020F0502020204030204" pitchFamily="34" charset="0"/>
              </a:rPr>
              <a:t>S</a:t>
            </a:r>
            <a:r>
              <a:rPr lang="en-GB" sz="5100" dirty="0">
                <a:effectLst/>
                <a:ea typeface="Calibri" panose="020F0502020204030204" pitchFamily="34" charset="0"/>
              </a:rPr>
              <a:t>earching for meaning and then identifying patterns of meanings, followed by organising themes into a ‘meaningful wholeness’ (</a:t>
            </a:r>
            <a:r>
              <a:rPr lang="en-GB" sz="5100" dirty="0" err="1">
                <a:effectLst/>
                <a:ea typeface="Calibri" panose="020F0502020204030204" pitchFamily="34" charset="0"/>
              </a:rPr>
              <a:t>Sundler</a:t>
            </a:r>
            <a:r>
              <a:rPr lang="en-GB" sz="5100" dirty="0">
                <a:effectLst/>
                <a:ea typeface="Calibri" panose="020F0502020204030204" pitchFamily="34" charset="0"/>
              </a:rPr>
              <a:t> </a:t>
            </a:r>
            <a:r>
              <a:rPr lang="en-GB" sz="5100" i="1" dirty="0">
                <a:effectLst/>
                <a:ea typeface="Calibri" panose="020F0502020204030204" pitchFamily="34" charset="0"/>
              </a:rPr>
              <a:t>et al</a:t>
            </a:r>
            <a:r>
              <a:rPr lang="en-GB" sz="5100" dirty="0">
                <a:effectLst/>
                <a:ea typeface="Calibri" panose="020F0502020204030204" pitchFamily="34" charset="0"/>
              </a:rPr>
              <a:t>., 2019) </a:t>
            </a:r>
          </a:p>
          <a:p>
            <a:pPr marL="114300" indent="0" algn="just">
              <a:lnSpc>
                <a:spcPct val="120000"/>
              </a:lnSpc>
              <a:spcAft>
                <a:spcPts val="800"/>
              </a:spcAft>
              <a:buNone/>
            </a:pPr>
            <a:endParaRPr lang="en-GB" sz="5100" dirty="0">
              <a:ea typeface="Calibri" panose="020F0502020204030204" pitchFamily="34" charset="0"/>
              <a:cs typeface="Calibri" panose="020F0502020204030204" pitchFamily="34" charset="0"/>
            </a:endParaRPr>
          </a:p>
          <a:p>
            <a:pPr marL="114300" indent="0" algn="just">
              <a:lnSpc>
                <a:spcPct val="120000"/>
              </a:lnSpc>
              <a:spcAft>
                <a:spcPts val="800"/>
              </a:spcAft>
              <a:buNone/>
            </a:pPr>
            <a:r>
              <a:rPr lang="en-GB" sz="5100" dirty="0">
                <a:ea typeface="Calibri" panose="020F0502020204030204" pitchFamily="34" charset="0"/>
                <a:cs typeface="Calibri" panose="020F0502020204030204" pitchFamily="34" charset="0"/>
              </a:rPr>
              <a:t>Process:</a:t>
            </a:r>
          </a:p>
          <a:p>
            <a:pPr marL="628650" indent="-514350" algn="just">
              <a:lnSpc>
                <a:spcPct val="120000"/>
              </a:lnSpc>
              <a:spcAft>
                <a:spcPts val="800"/>
              </a:spcAft>
              <a:buAutoNum type="arabicPeriod"/>
            </a:pPr>
            <a:r>
              <a:rPr lang="en-GB" sz="5100" dirty="0">
                <a:effectLst/>
                <a:ea typeface="Calibri" panose="020F0502020204030204" pitchFamily="34" charset="0"/>
                <a:cs typeface="Calibri" panose="020F0502020204030204" pitchFamily="34" charset="0"/>
              </a:rPr>
              <a:t>Clean up the transcripts to remove duplicated words and correcting errors</a:t>
            </a:r>
          </a:p>
          <a:p>
            <a:pPr marL="628650" indent="-514350" algn="just">
              <a:lnSpc>
                <a:spcPct val="120000"/>
              </a:lnSpc>
              <a:spcAft>
                <a:spcPts val="800"/>
              </a:spcAft>
              <a:buAutoNum type="arabicPeriod"/>
            </a:pPr>
            <a:r>
              <a:rPr lang="en-GB" sz="5100" dirty="0">
                <a:effectLst/>
                <a:ea typeface="Calibri" panose="020F0502020204030204" pitchFamily="34" charset="0"/>
                <a:cs typeface="Calibri" panose="020F0502020204030204" pitchFamily="34" charset="0"/>
              </a:rPr>
              <a:t>Read the data and note general themes, then code the data into categories. </a:t>
            </a:r>
          </a:p>
          <a:p>
            <a:pPr marL="628650" indent="-514350" algn="just">
              <a:lnSpc>
                <a:spcPct val="120000"/>
              </a:lnSpc>
              <a:spcAft>
                <a:spcPts val="800"/>
              </a:spcAft>
              <a:buAutoNum type="arabicPeriod"/>
            </a:pPr>
            <a:r>
              <a:rPr lang="en-GB" sz="5100" dirty="0">
                <a:effectLst/>
                <a:ea typeface="Calibri" panose="020F0502020204030204" pitchFamily="34" charset="0"/>
                <a:cs typeface="Calibri" panose="020F0502020204030204" pitchFamily="34" charset="0"/>
              </a:rPr>
              <a:t>Codes generally not predetermined and </a:t>
            </a:r>
            <a:r>
              <a:rPr lang="en-GB" sz="5100" dirty="0">
                <a:ea typeface="Calibri" panose="020F0502020204030204" pitchFamily="34" charset="0"/>
                <a:cs typeface="Calibri" panose="020F0502020204030204" pitchFamily="34" charset="0"/>
              </a:rPr>
              <a:t>are derived from the data.</a:t>
            </a:r>
            <a:r>
              <a:rPr lang="en-GB" sz="5100" dirty="0">
                <a:effectLst/>
                <a:ea typeface="Calibri" panose="020F0502020204030204" pitchFamily="34" charset="0"/>
                <a:cs typeface="Calibri" panose="020F0502020204030204" pitchFamily="34" charset="0"/>
              </a:rPr>
              <a:t> </a:t>
            </a:r>
          </a:p>
          <a:p>
            <a:pPr marL="628650" indent="-514350" algn="just">
              <a:lnSpc>
                <a:spcPct val="120000"/>
              </a:lnSpc>
              <a:spcAft>
                <a:spcPts val="800"/>
              </a:spcAft>
              <a:buAutoNum type="arabicPeriod"/>
            </a:pPr>
            <a:r>
              <a:rPr lang="en-GB" sz="5100" dirty="0">
                <a:effectLst/>
                <a:ea typeface="Calibri" panose="020F0502020204030204" pitchFamily="34" charset="0"/>
                <a:cs typeface="Calibri" panose="020F0502020204030204" pitchFamily="34" charset="0"/>
              </a:rPr>
              <a:t>Identify a set of dominant themes </a:t>
            </a:r>
          </a:p>
          <a:p>
            <a:pPr marL="628650" indent="-514350" algn="just">
              <a:lnSpc>
                <a:spcPct val="120000"/>
              </a:lnSpc>
              <a:spcAft>
                <a:spcPts val="800"/>
              </a:spcAft>
              <a:buAutoNum type="arabicPeriod"/>
            </a:pPr>
            <a:r>
              <a:rPr lang="en-GB" sz="5100" dirty="0">
                <a:ea typeface="Calibri" panose="020F0502020204030204" pitchFamily="34" charset="0"/>
                <a:cs typeface="Calibri" panose="020F0502020204030204" pitchFamily="34" charset="0"/>
              </a:rPr>
              <a:t>Com</a:t>
            </a:r>
            <a:r>
              <a:rPr lang="en-GB" sz="5100" dirty="0">
                <a:effectLst/>
                <a:ea typeface="Calibri" panose="020F0502020204030204" pitchFamily="34" charset="0"/>
                <a:cs typeface="Calibri" panose="020F0502020204030204" pitchFamily="34" charset="0"/>
              </a:rPr>
              <a:t>pare themes to the literature, allowing overall conclusions to be made. </a:t>
            </a:r>
            <a:endParaRPr lang="en-GB" sz="5100" dirty="0">
              <a:effectLst/>
              <a:ea typeface="Calibri" panose="020F0502020204030204" pitchFamily="34" charset="0"/>
              <a:cs typeface="Times New Roman" panose="02020603050405020304" pitchFamily="18" charset="0"/>
            </a:endParaRPr>
          </a:p>
          <a:p>
            <a:endParaRPr lang="en-GB" sz="3200" dirty="0">
              <a:effectLst/>
              <a:latin typeface="Calibri" panose="020F0502020204030204" pitchFamily="34" charset="0"/>
              <a:ea typeface="Calibri" panose="020F0502020204030204" pitchFamily="34" charset="0"/>
            </a:endParaRPr>
          </a:p>
          <a:p>
            <a:endParaRPr lang="en-GB" dirty="0"/>
          </a:p>
        </p:txBody>
      </p:sp>
    </p:spTree>
    <p:extLst>
      <p:ext uri="{BB962C8B-B14F-4D97-AF65-F5344CB8AC3E}">
        <p14:creationId xmlns:p14="http://schemas.microsoft.com/office/powerpoint/2010/main" val="56625352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70F121-7476-3BCB-24DF-8A51F0BFA023}"/>
              </a:ext>
            </a:extLst>
          </p:cNvPr>
          <p:cNvSpPr>
            <a:spLocks noGrp="1"/>
          </p:cNvSpPr>
          <p:nvPr>
            <p:ph type="title"/>
          </p:nvPr>
        </p:nvSpPr>
        <p:spPr/>
        <p:txBody>
          <a:bodyPr/>
          <a:lstStyle/>
          <a:p>
            <a:r>
              <a:rPr lang="en-GB" b="1" dirty="0"/>
              <a:t>Identifying Main Themes</a:t>
            </a:r>
          </a:p>
        </p:txBody>
      </p:sp>
      <p:sp>
        <p:nvSpPr>
          <p:cNvPr id="3" name="Content Placeholder 2">
            <a:extLst>
              <a:ext uri="{FF2B5EF4-FFF2-40B4-BE49-F238E27FC236}">
                <a16:creationId xmlns:a16="http://schemas.microsoft.com/office/drawing/2014/main" id="{552E35BB-D735-7144-16B3-0C453BEFD04D}"/>
              </a:ext>
            </a:extLst>
          </p:cNvPr>
          <p:cNvSpPr>
            <a:spLocks noGrp="1"/>
          </p:cNvSpPr>
          <p:nvPr>
            <p:ph idx="1"/>
          </p:nvPr>
        </p:nvSpPr>
        <p:spPr/>
        <p:txBody>
          <a:bodyPr/>
          <a:lstStyle/>
          <a:p>
            <a:pPr marL="0" indent="0">
              <a:buNone/>
            </a:pPr>
            <a:endParaRPr lang="en-GB" dirty="0"/>
          </a:p>
        </p:txBody>
      </p:sp>
      <p:sp>
        <p:nvSpPr>
          <p:cNvPr id="4" name="Arrow: Right 3">
            <a:extLst>
              <a:ext uri="{FF2B5EF4-FFF2-40B4-BE49-F238E27FC236}">
                <a16:creationId xmlns:a16="http://schemas.microsoft.com/office/drawing/2014/main" id="{5F37267B-F79A-FCC9-7F02-4B62C71CAEAF}"/>
              </a:ext>
            </a:extLst>
          </p:cNvPr>
          <p:cNvSpPr/>
          <p:nvPr/>
        </p:nvSpPr>
        <p:spPr>
          <a:xfrm>
            <a:off x="774492" y="1644745"/>
            <a:ext cx="3552669" cy="3009273"/>
          </a:xfrm>
          <a:prstGeom prst="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t>All themes</a:t>
            </a:r>
          </a:p>
        </p:txBody>
      </p:sp>
      <p:sp>
        <p:nvSpPr>
          <p:cNvPr id="5" name="Arrow: Right 4">
            <a:extLst>
              <a:ext uri="{FF2B5EF4-FFF2-40B4-BE49-F238E27FC236}">
                <a16:creationId xmlns:a16="http://schemas.microsoft.com/office/drawing/2014/main" id="{9E4DC93F-F00E-B767-F609-7010914F3DFD}"/>
              </a:ext>
            </a:extLst>
          </p:cNvPr>
          <p:cNvSpPr/>
          <p:nvPr/>
        </p:nvSpPr>
        <p:spPr>
          <a:xfrm>
            <a:off x="4716907" y="3193497"/>
            <a:ext cx="3132944" cy="1813218"/>
          </a:xfrm>
          <a:prstGeom prst="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t>Sub themes</a:t>
            </a:r>
          </a:p>
        </p:txBody>
      </p:sp>
      <p:sp>
        <p:nvSpPr>
          <p:cNvPr id="6" name="Arrow: Right 5">
            <a:extLst>
              <a:ext uri="{FF2B5EF4-FFF2-40B4-BE49-F238E27FC236}">
                <a16:creationId xmlns:a16="http://schemas.microsoft.com/office/drawing/2014/main" id="{CD19F8FD-A52A-10D4-C497-7D046E1CD57D}"/>
              </a:ext>
            </a:extLst>
          </p:cNvPr>
          <p:cNvSpPr/>
          <p:nvPr/>
        </p:nvSpPr>
        <p:spPr>
          <a:xfrm>
            <a:off x="8664315" y="4402506"/>
            <a:ext cx="2753193" cy="1114727"/>
          </a:xfrm>
          <a:prstGeom prst="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t>Main themes</a:t>
            </a:r>
          </a:p>
        </p:txBody>
      </p:sp>
    </p:spTree>
    <p:extLst>
      <p:ext uri="{BB962C8B-B14F-4D97-AF65-F5344CB8AC3E}">
        <p14:creationId xmlns:p14="http://schemas.microsoft.com/office/powerpoint/2010/main" val="74100912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AC40E1-0604-D00C-69B8-1EC1B46F0342}"/>
              </a:ext>
            </a:extLst>
          </p:cNvPr>
          <p:cNvSpPr>
            <a:spLocks noGrp="1"/>
          </p:cNvSpPr>
          <p:nvPr>
            <p:ph type="title"/>
          </p:nvPr>
        </p:nvSpPr>
        <p:spPr>
          <a:xfrm>
            <a:off x="609600" y="1818625"/>
            <a:ext cx="10972800" cy="1143000"/>
          </a:xfrm>
        </p:spPr>
        <p:txBody>
          <a:bodyPr>
            <a:normAutofit fontScale="90000"/>
          </a:bodyPr>
          <a:lstStyle/>
          <a:p>
            <a:r>
              <a:rPr lang="en-GB" b="1" dirty="0"/>
              <a:t>How will you ensure the validity of your research?</a:t>
            </a:r>
          </a:p>
        </p:txBody>
      </p:sp>
    </p:spTree>
    <p:extLst>
      <p:ext uri="{BB962C8B-B14F-4D97-AF65-F5344CB8AC3E}">
        <p14:creationId xmlns:p14="http://schemas.microsoft.com/office/powerpoint/2010/main" val="381055773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ECB74A-A49C-7375-F825-6B93657D7534}"/>
              </a:ext>
            </a:extLst>
          </p:cNvPr>
          <p:cNvSpPr>
            <a:spLocks noGrp="1"/>
          </p:cNvSpPr>
          <p:nvPr>
            <p:ph type="title"/>
          </p:nvPr>
        </p:nvSpPr>
        <p:spPr>
          <a:xfrm>
            <a:off x="609600" y="274639"/>
            <a:ext cx="10972800" cy="607678"/>
          </a:xfrm>
        </p:spPr>
        <p:txBody>
          <a:bodyPr>
            <a:normAutofit fontScale="90000"/>
          </a:bodyPr>
          <a:lstStyle/>
          <a:p>
            <a:r>
              <a:rPr lang="en-GB" b="1" dirty="0"/>
              <a:t>Validity</a:t>
            </a:r>
          </a:p>
        </p:txBody>
      </p:sp>
      <p:sp>
        <p:nvSpPr>
          <p:cNvPr id="3" name="Content Placeholder 2">
            <a:extLst>
              <a:ext uri="{FF2B5EF4-FFF2-40B4-BE49-F238E27FC236}">
                <a16:creationId xmlns:a16="http://schemas.microsoft.com/office/drawing/2014/main" id="{77B5C2EF-24FB-2CAA-EA7D-EFF79D9BB104}"/>
              </a:ext>
            </a:extLst>
          </p:cNvPr>
          <p:cNvSpPr>
            <a:spLocks noGrp="1"/>
          </p:cNvSpPr>
          <p:nvPr>
            <p:ph idx="1"/>
          </p:nvPr>
        </p:nvSpPr>
        <p:spPr>
          <a:xfrm>
            <a:off x="609600" y="1187115"/>
            <a:ext cx="10972800" cy="4748463"/>
          </a:xfrm>
        </p:spPr>
        <p:txBody>
          <a:bodyPr>
            <a:normAutofit fontScale="77500" lnSpcReduction="20000"/>
          </a:bodyPr>
          <a:lstStyle/>
          <a:p>
            <a:r>
              <a:rPr lang="en-GB" dirty="0"/>
              <a:t>Little consensus as to </a:t>
            </a:r>
            <a:r>
              <a:rPr lang="en-GB" sz="3200" dirty="0">
                <a:effectLst/>
                <a:ea typeface="Calibri" panose="020F0502020204030204" pitchFamily="34" charset="0"/>
              </a:rPr>
              <a:t>how overall validity can be conceptualised in qualitative research</a:t>
            </a:r>
          </a:p>
          <a:p>
            <a:r>
              <a:rPr lang="en-GB" sz="3200" dirty="0">
                <a:effectLst/>
                <a:ea typeface="Calibri" panose="020F0502020204030204" pitchFamily="34" charset="0"/>
              </a:rPr>
              <a:t>Establishing trustworthiness is important – deploying procedures to ensure quality, rigour and credibility</a:t>
            </a:r>
          </a:p>
          <a:p>
            <a:r>
              <a:rPr lang="en-GB" sz="3200" dirty="0">
                <a:effectLst/>
                <a:ea typeface="Calibri" panose="020F0502020204030204" pitchFamily="34" charset="0"/>
              </a:rPr>
              <a:t>Lincoln and Guba (1985) four criteria – credibility, dependability, confirmability and transferability</a:t>
            </a:r>
          </a:p>
          <a:p>
            <a:r>
              <a:rPr lang="en-GB" sz="3200" dirty="0">
                <a:effectLst/>
                <a:ea typeface="Calibri" panose="020F0502020204030204" pitchFamily="34" charset="0"/>
              </a:rPr>
              <a:t>Validity can be claimed if the conclusions are sound, just and well-founded</a:t>
            </a:r>
          </a:p>
          <a:p>
            <a:r>
              <a:rPr lang="en-GB" dirty="0">
                <a:ea typeface="Calibri" panose="020F0502020204030204" pitchFamily="34" charset="0"/>
              </a:rPr>
              <a:t>P</a:t>
            </a:r>
            <a:r>
              <a:rPr lang="en-GB" sz="3200" dirty="0">
                <a:effectLst/>
                <a:ea typeface="Calibri" panose="020F0502020204030204" pitchFamily="34" charset="0"/>
              </a:rPr>
              <a:t>ractise reflexivity (questioning pre-understanding, as well as checking that the descriptions are grounded in the data, rather than in the researcher’s pre-understanding)</a:t>
            </a:r>
          </a:p>
          <a:p>
            <a:r>
              <a:rPr lang="en-GB" dirty="0">
                <a:ea typeface="Calibri" panose="020F0502020204030204" pitchFamily="34" charset="0"/>
              </a:rPr>
              <a:t>Strive for credibility </a:t>
            </a:r>
            <a:r>
              <a:rPr lang="en-GB" sz="3200" dirty="0">
                <a:effectLst/>
                <a:ea typeface="Calibri" panose="020F0502020204030204" pitchFamily="34" charset="0"/>
                <a:cs typeface="Calibri" panose="020F0502020204030204" pitchFamily="34" charset="0"/>
              </a:rPr>
              <a:t>by making sure that the methodology and presentation of findings are detailed and transparent</a:t>
            </a:r>
          </a:p>
          <a:p>
            <a:endParaRPr lang="en-GB" sz="3200" dirty="0">
              <a:effectLst/>
              <a:latin typeface="Calibri" panose="020F0502020204030204" pitchFamily="34" charset="0"/>
              <a:ea typeface="Calibri" panose="020F0502020204030204" pitchFamily="34" charset="0"/>
            </a:endParaRPr>
          </a:p>
          <a:p>
            <a:endParaRPr lang="en-GB" dirty="0"/>
          </a:p>
        </p:txBody>
      </p:sp>
    </p:spTree>
    <p:extLst>
      <p:ext uri="{BB962C8B-B14F-4D97-AF65-F5344CB8AC3E}">
        <p14:creationId xmlns:p14="http://schemas.microsoft.com/office/powerpoint/2010/main" val="307484727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ADAA8A-5266-0A9D-3E77-59BA28C7D558}"/>
              </a:ext>
            </a:extLst>
          </p:cNvPr>
          <p:cNvSpPr>
            <a:spLocks noGrp="1"/>
          </p:cNvSpPr>
          <p:nvPr>
            <p:ph type="title"/>
          </p:nvPr>
        </p:nvSpPr>
        <p:spPr/>
        <p:txBody>
          <a:bodyPr/>
          <a:lstStyle/>
          <a:p>
            <a:r>
              <a:rPr lang="en-GB" b="1" dirty="0"/>
              <a:t>Lincoln and Guba (1985)</a:t>
            </a:r>
          </a:p>
        </p:txBody>
      </p:sp>
      <p:sp>
        <p:nvSpPr>
          <p:cNvPr id="3" name="Content Placeholder 2">
            <a:extLst>
              <a:ext uri="{FF2B5EF4-FFF2-40B4-BE49-F238E27FC236}">
                <a16:creationId xmlns:a16="http://schemas.microsoft.com/office/drawing/2014/main" id="{ABE89F08-1039-E196-61D2-B9D8B09529D7}"/>
              </a:ext>
            </a:extLst>
          </p:cNvPr>
          <p:cNvSpPr>
            <a:spLocks noGrp="1"/>
          </p:cNvSpPr>
          <p:nvPr>
            <p:ph idx="1"/>
          </p:nvPr>
        </p:nvSpPr>
        <p:spPr/>
        <p:txBody>
          <a:bodyPr>
            <a:normAutofit fontScale="92500" lnSpcReduction="20000"/>
          </a:bodyPr>
          <a:lstStyle/>
          <a:p>
            <a:r>
              <a:rPr lang="en-GB" dirty="0"/>
              <a:t>Credibility – truth value - fit between participants’ views and researcher’s interpretation of them</a:t>
            </a:r>
          </a:p>
          <a:p>
            <a:r>
              <a:rPr lang="en-GB" dirty="0"/>
              <a:t>Dependability – consistency – research process is logical, traceable and clearly documented. Use of quotes to illustrate where conclusions came from</a:t>
            </a:r>
          </a:p>
          <a:p>
            <a:r>
              <a:rPr lang="en-GB" dirty="0"/>
              <a:t>Confirmability – neutrality – researcher’s interpretations and findings are clearly derived from the data</a:t>
            </a:r>
          </a:p>
          <a:p>
            <a:r>
              <a:rPr lang="en-GB" dirty="0"/>
              <a:t>Transferability – applicability – generalisability to other contexts. </a:t>
            </a:r>
          </a:p>
        </p:txBody>
      </p:sp>
    </p:spTree>
    <p:extLst>
      <p:ext uri="{BB962C8B-B14F-4D97-AF65-F5344CB8AC3E}">
        <p14:creationId xmlns:p14="http://schemas.microsoft.com/office/powerpoint/2010/main" val="65761094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67166C-E92F-7A67-F5CF-CD48FFD79EFD}"/>
              </a:ext>
            </a:extLst>
          </p:cNvPr>
          <p:cNvSpPr>
            <a:spLocks noGrp="1"/>
          </p:cNvSpPr>
          <p:nvPr>
            <p:ph type="title"/>
          </p:nvPr>
        </p:nvSpPr>
        <p:spPr/>
        <p:txBody>
          <a:bodyPr/>
          <a:lstStyle/>
          <a:p>
            <a:r>
              <a:rPr lang="en-GB" b="1" dirty="0"/>
              <a:t>How Reliability Can be Achieved</a:t>
            </a:r>
          </a:p>
        </p:txBody>
      </p:sp>
      <p:sp>
        <p:nvSpPr>
          <p:cNvPr id="3" name="Content Placeholder 2">
            <a:extLst>
              <a:ext uri="{FF2B5EF4-FFF2-40B4-BE49-F238E27FC236}">
                <a16:creationId xmlns:a16="http://schemas.microsoft.com/office/drawing/2014/main" id="{BB62A995-F024-3B69-CAB0-9529C686613D}"/>
              </a:ext>
            </a:extLst>
          </p:cNvPr>
          <p:cNvSpPr>
            <a:spLocks noGrp="1"/>
          </p:cNvSpPr>
          <p:nvPr>
            <p:ph idx="1"/>
          </p:nvPr>
        </p:nvSpPr>
        <p:spPr/>
        <p:txBody>
          <a:bodyPr/>
          <a:lstStyle/>
          <a:p>
            <a:pPr marL="342900" marR="0" lvl="0" indent="-342900" algn="l" defTabSz="914400" rtl="0" eaLnBrk="1" fontAlgn="auto" latinLnBrk="0" hangingPunct="1">
              <a:lnSpc>
                <a:spcPct val="100000"/>
              </a:lnSpc>
              <a:spcBef>
                <a:spcPct val="20000"/>
              </a:spcBef>
              <a:spcAft>
                <a:spcPts val="0"/>
              </a:spcAft>
              <a:buClrTx/>
              <a:buSzTx/>
              <a:buFont typeface="Arial" pitchFamily="34" charset="0"/>
              <a:buChar char="•"/>
              <a:tabLst/>
              <a:defRPr/>
            </a:pPr>
            <a:r>
              <a:rPr lang="en-GB" dirty="0">
                <a:solidFill>
                  <a:prstClr val="black"/>
                </a:solidFill>
                <a:latin typeface="Myriad Pro"/>
                <a:ea typeface="Calibri" panose="020F0502020204030204" pitchFamily="34" charset="0"/>
              </a:rPr>
              <a:t>C</a:t>
            </a:r>
            <a:r>
              <a:rPr kumimoji="0" lang="en-GB" b="0" i="0" u="none" strike="noStrike" kern="1200" cap="none" spc="0" normalizeH="0" baseline="0" noProof="0" dirty="0" err="1">
                <a:ln>
                  <a:noFill/>
                </a:ln>
                <a:solidFill>
                  <a:prstClr val="black"/>
                </a:solidFill>
                <a:effectLst/>
                <a:uLnTx/>
                <a:uFillTx/>
                <a:latin typeface="Myriad Pro"/>
                <a:ea typeface="Calibri" panose="020F0502020204030204" pitchFamily="34" charset="0"/>
                <a:cs typeface="+mn-cs"/>
              </a:rPr>
              <a:t>orrecting</a:t>
            </a:r>
            <a:r>
              <a:rPr kumimoji="0" lang="en-GB" b="0" i="0" u="none" strike="noStrike" kern="1200" cap="none" spc="0" normalizeH="0" baseline="0" noProof="0" dirty="0">
                <a:ln>
                  <a:noFill/>
                </a:ln>
                <a:solidFill>
                  <a:prstClr val="black"/>
                </a:solidFill>
                <a:effectLst/>
                <a:uLnTx/>
                <a:uFillTx/>
                <a:latin typeface="Myriad Pro"/>
                <a:ea typeface="Calibri" panose="020F0502020204030204" pitchFamily="34" charset="0"/>
                <a:cs typeface="+mn-cs"/>
              </a:rPr>
              <a:t> errors in the transcripts</a:t>
            </a:r>
          </a:p>
          <a:p>
            <a:pPr marL="342900" marR="0" lvl="0" indent="-342900" algn="l" defTabSz="914400" rtl="0" eaLnBrk="1" fontAlgn="auto" latinLnBrk="0" hangingPunct="1">
              <a:lnSpc>
                <a:spcPct val="100000"/>
              </a:lnSpc>
              <a:spcBef>
                <a:spcPct val="20000"/>
              </a:spcBef>
              <a:spcAft>
                <a:spcPts val="0"/>
              </a:spcAft>
              <a:buClrTx/>
              <a:buSzTx/>
              <a:buFont typeface="Arial" pitchFamily="34" charset="0"/>
              <a:buChar char="•"/>
              <a:tabLst/>
              <a:defRPr/>
            </a:pPr>
            <a:r>
              <a:rPr lang="en-GB" dirty="0">
                <a:solidFill>
                  <a:prstClr val="black"/>
                </a:solidFill>
                <a:latin typeface="Myriad Pro"/>
                <a:ea typeface="Calibri" panose="020F0502020204030204" pitchFamily="34" charset="0"/>
              </a:rPr>
              <a:t>C</a:t>
            </a:r>
            <a:r>
              <a:rPr kumimoji="0" lang="en-GB" b="0" i="0" u="none" strike="noStrike" kern="1200" cap="none" spc="0" normalizeH="0" baseline="0" noProof="0" dirty="0" err="1">
                <a:ln>
                  <a:noFill/>
                </a:ln>
                <a:solidFill>
                  <a:prstClr val="black"/>
                </a:solidFill>
                <a:effectLst/>
                <a:uLnTx/>
                <a:uFillTx/>
                <a:latin typeface="Myriad Pro"/>
                <a:ea typeface="Calibri" panose="020F0502020204030204" pitchFamily="34" charset="0"/>
                <a:cs typeface="+mn-cs"/>
              </a:rPr>
              <a:t>hecking</a:t>
            </a:r>
            <a:r>
              <a:rPr kumimoji="0" lang="en-GB" b="0" i="0" u="none" strike="noStrike" kern="1200" cap="none" spc="0" normalizeH="0" baseline="0" noProof="0" dirty="0">
                <a:ln>
                  <a:noFill/>
                </a:ln>
                <a:solidFill>
                  <a:prstClr val="black"/>
                </a:solidFill>
                <a:effectLst/>
                <a:uLnTx/>
                <a:uFillTx/>
                <a:latin typeface="Myriad Pro"/>
                <a:ea typeface="Calibri" panose="020F0502020204030204" pitchFamily="34" charset="0"/>
                <a:cs typeface="+mn-cs"/>
              </a:rPr>
              <a:t> codes for consistency of interpretation against the data</a:t>
            </a:r>
          </a:p>
          <a:p>
            <a:pPr marL="342900" marR="0" lvl="0" indent="-342900" algn="l" defTabSz="914400" rtl="0" eaLnBrk="1" fontAlgn="auto" latinLnBrk="0" hangingPunct="1">
              <a:lnSpc>
                <a:spcPct val="100000"/>
              </a:lnSpc>
              <a:spcBef>
                <a:spcPct val="20000"/>
              </a:spcBef>
              <a:spcAft>
                <a:spcPts val="0"/>
              </a:spcAft>
              <a:buClrTx/>
              <a:buSzTx/>
              <a:buFont typeface="Arial" pitchFamily="34" charset="0"/>
              <a:buChar char="•"/>
              <a:tabLst/>
              <a:defRPr/>
            </a:pPr>
            <a:r>
              <a:rPr kumimoji="0" lang="en-GB" b="0" i="0" u="none" strike="noStrike" kern="1200" cap="none" spc="0" normalizeH="0" baseline="0" noProof="0" dirty="0">
                <a:ln>
                  <a:noFill/>
                </a:ln>
                <a:solidFill>
                  <a:prstClr val="black"/>
                </a:solidFill>
                <a:effectLst/>
                <a:uLnTx/>
                <a:uFillTx/>
                <a:latin typeface="Myriad Pro"/>
                <a:ea typeface="Calibri" panose="020F0502020204030204" pitchFamily="34" charset="0"/>
                <a:cs typeface="+mn-cs"/>
              </a:rPr>
              <a:t>Analysing the data using the same sequential approach </a:t>
            </a:r>
            <a:endParaRPr lang="en-GB" dirty="0">
              <a:solidFill>
                <a:prstClr val="black"/>
              </a:solidFill>
              <a:latin typeface="Myriad Pro"/>
              <a:ea typeface="Calibri" panose="020F0502020204030204" pitchFamily="34" charset="0"/>
            </a:endParaRPr>
          </a:p>
          <a:p>
            <a:pPr marL="342900" marR="0" lvl="0" indent="-342900" algn="l" defTabSz="914400" rtl="0" eaLnBrk="1" fontAlgn="auto" latinLnBrk="0" hangingPunct="1">
              <a:lnSpc>
                <a:spcPct val="100000"/>
              </a:lnSpc>
              <a:spcBef>
                <a:spcPct val="20000"/>
              </a:spcBef>
              <a:spcAft>
                <a:spcPts val="0"/>
              </a:spcAft>
              <a:buClrTx/>
              <a:buSzTx/>
              <a:buFont typeface="Arial" pitchFamily="34" charset="0"/>
              <a:buChar char="•"/>
              <a:tabLst/>
              <a:defRPr/>
            </a:pPr>
            <a:r>
              <a:rPr kumimoji="0" lang="en-GB" b="0" i="0" u="none" strike="noStrike" kern="1200" cap="none" spc="0" normalizeH="0" baseline="0" noProof="0" dirty="0">
                <a:ln>
                  <a:noFill/>
                </a:ln>
                <a:solidFill>
                  <a:prstClr val="black"/>
                </a:solidFill>
                <a:effectLst/>
                <a:uLnTx/>
                <a:uFillTx/>
                <a:latin typeface="Myriad Pro"/>
                <a:ea typeface="Calibri" panose="020F0502020204030204" pitchFamily="34" charset="0"/>
                <a:cs typeface="+mn-cs"/>
              </a:rPr>
              <a:t>Dedicating the same amount of time to analysing each interview (if they are of a similar length)</a:t>
            </a:r>
            <a:endParaRPr kumimoji="0" lang="en-GB" b="0" i="0" u="none" strike="noStrike" kern="1200" cap="none" spc="0" normalizeH="0" baseline="0" noProof="0" dirty="0">
              <a:ln>
                <a:noFill/>
              </a:ln>
              <a:solidFill>
                <a:prstClr val="black"/>
              </a:solidFill>
              <a:effectLst/>
              <a:uLnTx/>
              <a:uFillTx/>
              <a:latin typeface="Myriad Pro"/>
              <a:ea typeface="Calibri" panose="020F0502020204030204" pitchFamily="34" charset="0"/>
              <a:cs typeface="Times New Roman" panose="02020603050405020304" pitchFamily="18" charset="0"/>
            </a:endParaRPr>
          </a:p>
          <a:p>
            <a:endParaRPr lang="en-GB" dirty="0"/>
          </a:p>
        </p:txBody>
      </p:sp>
    </p:spTree>
    <p:extLst>
      <p:ext uri="{BB962C8B-B14F-4D97-AF65-F5344CB8AC3E}">
        <p14:creationId xmlns:p14="http://schemas.microsoft.com/office/powerpoint/2010/main" val="359622270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E97456-C162-5EFB-F975-84A39457556E}"/>
              </a:ext>
            </a:extLst>
          </p:cNvPr>
          <p:cNvSpPr>
            <a:spLocks noGrp="1"/>
          </p:cNvSpPr>
          <p:nvPr>
            <p:ph type="title"/>
          </p:nvPr>
        </p:nvSpPr>
        <p:spPr>
          <a:xfrm>
            <a:off x="2518348" y="273050"/>
            <a:ext cx="7330190" cy="596380"/>
          </a:xfrm>
        </p:spPr>
        <p:txBody>
          <a:bodyPr anchor="b">
            <a:noAutofit/>
          </a:bodyPr>
          <a:lstStyle/>
          <a:p>
            <a:pPr algn="ctr"/>
            <a:r>
              <a:rPr lang="en-GB" sz="3600" b="1" dirty="0"/>
              <a:t>Presenting the Data</a:t>
            </a:r>
          </a:p>
        </p:txBody>
      </p:sp>
      <p:pic>
        <p:nvPicPr>
          <p:cNvPr id="4" name="Picture 3">
            <a:extLst>
              <a:ext uri="{FF2B5EF4-FFF2-40B4-BE49-F238E27FC236}">
                <a16:creationId xmlns:a16="http://schemas.microsoft.com/office/drawing/2014/main" id="{585543C6-A5E9-ACC4-B12E-4BA93A97EF7C}"/>
              </a:ext>
            </a:extLst>
          </p:cNvPr>
          <p:cNvPicPr>
            <a:picLocks noChangeAspect="1"/>
          </p:cNvPicPr>
          <p:nvPr/>
        </p:nvPicPr>
        <p:blipFill>
          <a:blip r:embed="rId3"/>
          <a:stretch>
            <a:fillRect/>
          </a:stretch>
        </p:blipFill>
        <p:spPr>
          <a:xfrm>
            <a:off x="5216577" y="1104103"/>
            <a:ext cx="6365823" cy="3510068"/>
          </a:xfrm>
          <a:prstGeom prst="rect">
            <a:avLst/>
          </a:prstGeom>
          <a:noFill/>
        </p:spPr>
      </p:pic>
      <p:sp>
        <p:nvSpPr>
          <p:cNvPr id="3" name="Content Placeholder 2">
            <a:extLst>
              <a:ext uri="{FF2B5EF4-FFF2-40B4-BE49-F238E27FC236}">
                <a16:creationId xmlns:a16="http://schemas.microsoft.com/office/drawing/2014/main" id="{9EFACBBF-4AE0-0C8D-677A-E0E7D270FADC}"/>
              </a:ext>
            </a:extLst>
          </p:cNvPr>
          <p:cNvSpPr>
            <a:spLocks noGrp="1"/>
          </p:cNvSpPr>
          <p:nvPr>
            <p:ph type="body" sz="half" idx="2"/>
          </p:nvPr>
        </p:nvSpPr>
        <p:spPr>
          <a:xfrm>
            <a:off x="609600" y="1104103"/>
            <a:ext cx="4367133" cy="4412277"/>
          </a:xfrm>
        </p:spPr>
        <p:txBody>
          <a:bodyPr>
            <a:normAutofit fontScale="85000" lnSpcReduction="10000"/>
          </a:bodyPr>
          <a:lstStyle/>
          <a:p>
            <a:pPr marL="285750" indent="-285750">
              <a:buFont typeface="Arial" panose="020B0604020202020204" pitchFamily="34" charset="0"/>
              <a:buChar char="•"/>
            </a:pPr>
            <a:r>
              <a:rPr lang="en-GB" sz="2800" dirty="0"/>
              <a:t>Address themes one by one</a:t>
            </a:r>
          </a:p>
          <a:p>
            <a:pPr marL="285750" indent="-285750">
              <a:buFont typeface="Arial" panose="020B0604020202020204" pitchFamily="34" charset="0"/>
              <a:buChar char="•"/>
            </a:pPr>
            <a:r>
              <a:rPr lang="en-GB" sz="2800" dirty="0"/>
              <a:t>Avoid describing answers question by question</a:t>
            </a:r>
          </a:p>
          <a:p>
            <a:pPr marL="285750" indent="-285750">
              <a:buFont typeface="Arial" panose="020B0604020202020204" pitchFamily="34" charset="0"/>
              <a:buChar char="•"/>
            </a:pPr>
            <a:r>
              <a:rPr lang="en-GB" sz="2800" dirty="0"/>
              <a:t>Use participant numbers for quotes</a:t>
            </a:r>
          </a:p>
          <a:p>
            <a:pPr marL="285750" indent="-285750">
              <a:buFont typeface="Arial" panose="020B0604020202020204" pitchFamily="34" charset="0"/>
              <a:buChar char="•"/>
            </a:pPr>
            <a:r>
              <a:rPr lang="en-GB" sz="2800" dirty="0"/>
              <a:t>Integrate with </a:t>
            </a:r>
            <a:r>
              <a:rPr lang="en-GB" sz="2800"/>
              <a:t>the literature</a:t>
            </a:r>
            <a:endParaRPr lang="en-GB" sz="2800" dirty="0"/>
          </a:p>
          <a:p>
            <a:pPr marL="285750" indent="-285750">
              <a:buFont typeface="Arial" panose="020B0604020202020204" pitchFamily="34" charset="0"/>
              <a:buChar char="•"/>
            </a:pPr>
            <a:r>
              <a:rPr lang="en-GB" sz="2800" dirty="0"/>
              <a:t>May choose to use word clouds, but be wary that frequency of words may not mean they are significant – you still need to analyse the data</a:t>
            </a:r>
          </a:p>
          <a:p>
            <a:endParaRPr lang="en-GB" dirty="0"/>
          </a:p>
          <a:p>
            <a:pPr marL="0" indent="0">
              <a:buNone/>
            </a:pPr>
            <a:endParaRPr lang="en-GB" dirty="0"/>
          </a:p>
          <a:p>
            <a:pPr marL="0" indent="0">
              <a:buNone/>
            </a:pPr>
            <a:endParaRPr lang="en-GB" dirty="0"/>
          </a:p>
          <a:p>
            <a:pPr marL="0" indent="0">
              <a:buNone/>
            </a:pPr>
            <a:endParaRPr lang="en-GB" dirty="0"/>
          </a:p>
          <a:p>
            <a:pPr marL="0" indent="0">
              <a:buNone/>
            </a:pPr>
            <a:endParaRPr lang="en-GB" dirty="0"/>
          </a:p>
        </p:txBody>
      </p:sp>
    </p:spTree>
    <p:extLst>
      <p:ext uri="{BB962C8B-B14F-4D97-AF65-F5344CB8AC3E}">
        <p14:creationId xmlns:p14="http://schemas.microsoft.com/office/powerpoint/2010/main" val="300399129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0F3185-FE22-0A6C-0C38-210D3FC5CF38}"/>
              </a:ext>
            </a:extLst>
          </p:cNvPr>
          <p:cNvSpPr>
            <a:spLocks noGrp="1"/>
          </p:cNvSpPr>
          <p:nvPr>
            <p:ph type="title"/>
          </p:nvPr>
        </p:nvSpPr>
        <p:spPr>
          <a:xfrm>
            <a:off x="609600" y="210469"/>
            <a:ext cx="10972800" cy="479341"/>
          </a:xfrm>
        </p:spPr>
        <p:txBody>
          <a:bodyPr>
            <a:normAutofit fontScale="90000"/>
          </a:bodyPr>
          <a:lstStyle/>
          <a:p>
            <a:r>
              <a:rPr lang="en-GB" b="1" dirty="0"/>
              <a:t>Example</a:t>
            </a:r>
          </a:p>
        </p:txBody>
      </p:sp>
      <p:sp>
        <p:nvSpPr>
          <p:cNvPr id="3" name="Content Placeholder 2">
            <a:extLst>
              <a:ext uri="{FF2B5EF4-FFF2-40B4-BE49-F238E27FC236}">
                <a16:creationId xmlns:a16="http://schemas.microsoft.com/office/drawing/2014/main" id="{B20036D5-FED1-5F9D-E2C0-D4A071D510E9}"/>
              </a:ext>
            </a:extLst>
          </p:cNvPr>
          <p:cNvSpPr>
            <a:spLocks noGrp="1"/>
          </p:cNvSpPr>
          <p:nvPr>
            <p:ph idx="1"/>
          </p:nvPr>
        </p:nvSpPr>
        <p:spPr>
          <a:xfrm>
            <a:off x="609600" y="898358"/>
            <a:ext cx="10972800" cy="5149516"/>
          </a:xfrm>
        </p:spPr>
        <p:txBody>
          <a:bodyPr/>
          <a:lstStyle/>
          <a:p>
            <a:pPr marL="0" indent="0" algn="just">
              <a:lnSpc>
                <a:spcPct val="150000"/>
              </a:lnSpc>
              <a:spcAft>
                <a:spcPts val="800"/>
              </a:spcAft>
              <a:buNone/>
            </a:pPr>
            <a:r>
              <a:rPr lang="en-GB" sz="2000" dirty="0">
                <a:effectLst/>
                <a:ea typeface="Calibri" panose="020F0502020204030204" pitchFamily="34" charset="0"/>
                <a:cs typeface="Calibri" panose="020F0502020204030204" pitchFamily="34" charset="0"/>
              </a:rPr>
              <a:t>The final quote illustrates social exchange theory in action. Participant 4 states that they would go beyond their job description to help out their manager as they know that this would be reciprocated. This study reveals, however, that this also applies in reverse - Participant 2 stated that they refused to help out their manager, due to their manager’s inappropriate behaviour:</a:t>
            </a:r>
            <a:endParaRPr lang="en-GB" sz="2000" dirty="0">
              <a:effectLst/>
              <a:ea typeface="Calibri" panose="020F0502020204030204" pitchFamily="34" charset="0"/>
              <a:cs typeface="Times New Roman" panose="02020603050405020304" pitchFamily="18" charset="0"/>
            </a:endParaRPr>
          </a:p>
          <a:p>
            <a:pPr marL="514350" lvl="1" indent="0" algn="just">
              <a:lnSpc>
                <a:spcPct val="150000"/>
              </a:lnSpc>
              <a:spcAft>
                <a:spcPts val="800"/>
              </a:spcAft>
              <a:buNone/>
            </a:pPr>
            <a:r>
              <a:rPr lang="en-GB" sz="1600" dirty="0">
                <a:effectLst/>
                <a:ea typeface="Calibri" panose="020F0502020204030204" pitchFamily="34" charset="0"/>
                <a:cs typeface="Calibri" panose="020F0502020204030204" pitchFamily="34" charset="0"/>
              </a:rPr>
              <a:t>	</a:t>
            </a:r>
            <a:r>
              <a:rPr lang="en-GB" sz="2000" dirty="0">
                <a:effectLst/>
                <a:ea typeface="Calibri" panose="020F0502020204030204" pitchFamily="34" charset="0"/>
                <a:cs typeface="Calibri" panose="020F0502020204030204" pitchFamily="34" charset="0"/>
              </a:rPr>
              <a:t>P2:</a:t>
            </a:r>
            <a:endParaRPr lang="en-GB" sz="2000" dirty="0">
              <a:effectLst/>
              <a:ea typeface="Calibri" panose="020F0502020204030204" pitchFamily="34" charset="0"/>
              <a:cs typeface="Times New Roman" panose="02020603050405020304" pitchFamily="18" charset="0"/>
            </a:endParaRPr>
          </a:p>
          <a:p>
            <a:pPr marL="914400" lvl="2" indent="0">
              <a:lnSpc>
                <a:spcPct val="150000"/>
              </a:lnSpc>
              <a:spcAft>
                <a:spcPts val="800"/>
              </a:spcAft>
              <a:buNone/>
            </a:pPr>
            <a:r>
              <a:rPr lang="en-GB" sz="2000" dirty="0">
                <a:effectLst/>
                <a:ea typeface="Times New Roman" panose="02020603050405020304" pitchFamily="18" charset="0"/>
                <a:cs typeface="Times New Roman" panose="02020603050405020304" pitchFamily="18" charset="0"/>
              </a:rPr>
              <a:t>It wouldn't affect my performance because it couldn't. No, but it definitely has affected the way I respond - if she ever texts me saying can you do an extra shift, I'm like ‘I can't, I’m busy. No.’ No, I don't want to help her out anymore because of, you know, you don't forget those things. Do you?</a:t>
            </a:r>
            <a:endParaRPr lang="en-GB" sz="2000" dirty="0">
              <a:effectLst/>
              <a:ea typeface="Calibri" panose="020F0502020204030204" pitchFamily="34" charset="0"/>
              <a:cs typeface="Times New Roman" panose="02020603050405020304" pitchFamily="18" charset="0"/>
            </a:endParaRPr>
          </a:p>
          <a:p>
            <a:endParaRPr lang="en-GB" dirty="0"/>
          </a:p>
        </p:txBody>
      </p:sp>
    </p:spTree>
    <p:extLst>
      <p:ext uri="{BB962C8B-B14F-4D97-AF65-F5344CB8AC3E}">
        <p14:creationId xmlns:p14="http://schemas.microsoft.com/office/powerpoint/2010/main" val="3680177710"/>
      </p:ext>
    </p:extLst>
  </p:cSld>
  <p:clrMapOvr>
    <a:masterClrMapping/>
  </p:clrMapOvr>
</p:sld>
</file>

<file path=ppt/theme/theme1.xml><?xml version="1.0" encoding="utf-8"?>
<a:theme xmlns:a="http://schemas.openxmlformats.org/drawingml/2006/main" name="ThemeUWTSD">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ThemeUWTSD" id="{F21EE35A-C65B-4304-A6CB-CDA628125EC2}" vid="{AD4FE309-27E3-4943-B06C-08E55F433F37}"/>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
  <TotalTime>444</TotalTime>
  <Words>1268</Words>
  <Application>Microsoft Office PowerPoint</Application>
  <PresentationFormat>Widescreen</PresentationFormat>
  <Paragraphs>121</Paragraphs>
  <Slides>21</Slides>
  <Notes>12</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21</vt:i4>
      </vt:variant>
    </vt:vector>
  </HeadingPairs>
  <TitlesOfParts>
    <vt:vector size="27" baseType="lpstr">
      <vt:lpstr>Aptos</vt:lpstr>
      <vt:lpstr>Arial</vt:lpstr>
      <vt:lpstr>Calibri</vt:lpstr>
      <vt:lpstr>Myriad Pro</vt:lpstr>
      <vt:lpstr>Times New Roman</vt:lpstr>
      <vt:lpstr>ThemeUWTSD</vt:lpstr>
      <vt:lpstr>Qualitative Methods</vt:lpstr>
      <vt:lpstr>What we’ll cover today</vt:lpstr>
      <vt:lpstr>Methodology Chapter</vt:lpstr>
      <vt:lpstr>Philosophy</vt:lpstr>
      <vt:lpstr>Why use interviews?</vt:lpstr>
      <vt:lpstr>Benefits of Interviewing</vt:lpstr>
      <vt:lpstr>Justify, justify, justify</vt:lpstr>
      <vt:lpstr>Carrying out your interviews</vt:lpstr>
      <vt:lpstr>Hints and Tips</vt:lpstr>
      <vt:lpstr>Interview Protocol</vt:lpstr>
      <vt:lpstr>Researcher as Key Instrument</vt:lpstr>
      <vt:lpstr>Ethical Considerations</vt:lpstr>
      <vt:lpstr>How will you analyse your data?</vt:lpstr>
      <vt:lpstr>Analysing your Data – Thematic Approach</vt:lpstr>
      <vt:lpstr>Identifying Main Themes</vt:lpstr>
      <vt:lpstr>How will you ensure the validity of your research?</vt:lpstr>
      <vt:lpstr>Validity</vt:lpstr>
      <vt:lpstr>Lincoln and Guba (1985)</vt:lpstr>
      <vt:lpstr>How Reliability Can be Achieved</vt:lpstr>
      <vt:lpstr>Presenting the Data</vt:lpstr>
      <vt:lpstr>Example</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Julie Thomas</dc:creator>
  <cp:lastModifiedBy>Julie Thomas</cp:lastModifiedBy>
  <cp:revision>1</cp:revision>
  <dcterms:created xsi:type="dcterms:W3CDTF">2025-01-17T14:35:18Z</dcterms:created>
  <dcterms:modified xsi:type="dcterms:W3CDTF">2026-10-19T15:56:33Z</dcterms:modified>
</cp:coreProperties>
</file>