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8" r:id="rId2"/>
    <p:sldId id="304" r:id="rId3"/>
    <p:sldId id="277" r:id="rId4"/>
    <p:sldId id="289" r:id="rId5"/>
    <p:sldId id="296" r:id="rId6"/>
    <p:sldId id="302" r:id="rId7"/>
    <p:sldId id="305" r:id="rId8"/>
    <p:sldId id="288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71DA3"/>
    <a:srgbClr val="B32EBA"/>
    <a:srgbClr val="FFFF66"/>
    <a:srgbClr val="E0949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EF4E8"/>
          </a:solidFill>
        </a:fill>
      </a:tcStyle>
    </a:wholeTbl>
    <a:band1H>
      <a:tcStyle>
        <a:tcBdr/>
        <a:fill>
          <a:solidFill>
            <a:srgbClr val="DBE9CD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DBE9CD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90C226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90C226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90C226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90C226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7516" autoAdjust="0"/>
  </p:normalViewPr>
  <p:slideViewPr>
    <p:cSldViewPr snapToGrid="0" showGuides="1">
      <p:cViewPr varScale="1">
        <p:scale>
          <a:sx n="56" d="100"/>
          <a:sy n="56" d="100"/>
        </p:scale>
        <p:origin x="1041" y="27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1440000" cy="14400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EADAB1-7442-471C-9ED4-E3D6B94602AC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5DFE38-61C9-4FEA-A25D-6507BEE2F0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11357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5DFE38-61C9-4FEA-A25D-6507BEE2F07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37524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>
            <a:extLst>
              <a:ext uri="{FF2B5EF4-FFF2-40B4-BE49-F238E27FC236}">
                <a16:creationId xmlns:a16="http://schemas.microsoft.com/office/drawing/2014/main" id="{11E5D405-A3DE-AA74-5EB8-0E96791BBF14}"/>
              </a:ext>
            </a:extLst>
          </p:cNvPr>
          <p:cNvGrpSpPr/>
          <p:nvPr/>
        </p:nvGrpSpPr>
        <p:grpSpPr>
          <a:xfrm>
            <a:off x="-28" y="-8467"/>
            <a:ext cx="12192033" cy="6866467"/>
            <a:chOff x="-28" y="-8467"/>
            <a:chExt cx="12192033" cy="6866467"/>
          </a:xfrm>
        </p:grpSpPr>
        <p:cxnSp>
          <p:nvCxnSpPr>
            <p:cNvPr id="3" name="Straight Connector 31">
              <a:extLst>
                <a:ext uri="{FF2B5EF4-FFF2-40B4-BE49-F238E27FC236}">
                  <a16:creationId xmlns:a16="http://schemas.microsoft.com/office/drawing/2014/main" id="{D9DB8F9A-0C21-2B80-C24A-13830875236A}"/>
                </a:ext>
              </a:extLst>
            </p:cNvPr>
            <p:cNvCxnSpPr/>
            <p:nvPr/>
          </p:nvCxnSpPr>
          <p:spPr>
            <a:xfrm>
              <a:off x="9371008" y="0"/>
              <a:ext cx="1219207" cy="6858000"/>
            </a:xfrm>
            <a:prstGeom prst="straightConnector1">
              <a:avLst/>
            </a:prstGeom>
            <a:noFill/>
            <a:ln w="9528" cap="rnd">
              <a:solidFill>
                <a:srgbClr val="BFBFBF"/>
              </a:solidFill>
              <a:prstDash val="solid"/>
              <a:miter/>
            </a:ln>
          </p:spPr>
        </p:cxnSp>
        <p:cxnSp>
          <p:nvCxnSpPr>
            <p:cNvPr id="4" name="Straight Connector 20">
              <a:extLst>
                <a:ext uri="{FF2B5EF4-FFF2-40B4-BE49-F238E27FC236}">
                  <a16:creationId xmlns:a16="http://schemas.microsoft.com/office/drawing/2014/main" id="{289AD67E-B86E-A6BD-FB82-0BCF28C221ED}"/>
                </a:ext>
              </a:extLst>
            </p:cNvPr>
            <p:cNvCxnSpPr/>
            <p:nvPr/>
          </p:nvCxnSpPr>
          <p:spPr>
            <a:xfrm flipH="1">
              <a:off x="7425266" y="3681410"/>
              <a:ext cx="4763557" cy="3176590"/>
            </a:xfrm>
            <a:prstGeom prst="straightConnector1">
              <a:avLst/>
            </a:prstGeom>
            <a:noFill/>
            <a:ln w="9528" cap="rnd">
              <a:solidFill>
                <a:srgbClr val="D9D9D9"/>
              </a:solidFill>
              <a:prstDash val="solid"/>
              <a:miter/>
            </a:ln>
          </p:spPr>
        </p:cxnSp>
        <p:sp>
          <p:nvSpPr>
            <p:cNvPr id="5" name="Rectangle 23">
              <a:extLst>
                <a:ext uri="{FF2B5EF4-FFF2-40B4-BE49-F238E27FC236}">
                  <a16:creationId xmlns:a16="http://schemas.microsoft.com/office/drawing/2014/main" id="{9DBFD00A-20B1-674B-7D81-D837AEC3C803}"/>
                </a:ext>
              </a:extLst>
            </p:cNvPr>
            <p:cNvSpPr/>
            <p:nvPr/>
          </p:nvSpPr>
          <p:spPr>
            <a:xfrm>
              <a:off x="9181472" y="-8467"/>
              <a:ext cx="3007351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3007349"/>
                <a:gd name="f4" fmla="val 6866467"/>
                <a:gd name="f5" fmla="val 2045532"/>
                <a:gd name="f6" fmla="*/ f0 1 3007349"/>
                <a:gd name="f7" fmla="*/ f1 1 6866467"/>
                <a:gd name="f8" fmla="+- f4 0 f2"/>
                <a:gd name="f9" fmla="+- f3 0 f2"/>
                <a:gd name="f10" fmla="*/ f9 1 3007349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3007349" h="6866467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90C226">
                <a:alpha val="3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6" name="Rectangle 25">
              <a:extLst>
                <a:ext uri="{FF2B5EF4-FFF2-40B4-BE49-F238E27FC236}">
                  <a16:creationId xmlns:a16="http://schemas.microsoft.com/office/drawing/2014/main" id="{7C2E3F49-E69F-DED9-996E-27BAD8C8D60B}"/>
                </a:ext>
              </a:extLst>
            </p:cNvPr>
            <p:cNvSpPr/>
            <p:nvPr/>
          </p:nvSpPr>
          <p:spPr>
            <a:xfrm>
              <a:off x="9603440" y="-8467"/>
              <a:ext cx="2588556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573311"/>
                <a:gd name="f4" fmla="val 6866467"/>
                <a:gd name="f5" fmla="val 1202336"/>
                <a:gd name="f6" fmla="*/ f0 1 2573311"/>
                <a:gd name="f7" fmla="*/ f1 1 6866467"/>
                <a:gd name="f8" fmla="+- f4 0 f2"/>
                <a:gd name="f9" fmla="+- f3 0 f2"/>
                <a:gd name="f10" fmla="*/ f9 1 2573311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573311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7" name="Isosceles Triangle 26">
              <a:extLst>
                <a:ext uri="{FF2B5EF4-FFF2-40B4-BE49-F238E27FC236}">
                  <a16:creationId xmlns:a16="http://schemas.microsoft.com/office/drawing/2014/main" id="{E100022A-0762-E32D-D618-C764866E20AC}"/>
                </a:ext>
              </a:extLst>
            </p:cNvPr>
            <p:cNvSpPr/>
            <p:nvPr/>
          </p:nvSpPr>
          <p:spPr>
            <a:xfrm>
              <a:off x="8932334" y="3047996"/>
              <a:ext cx="3259671" cy="38100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54A021">
                <a:alpha val="72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8" name="Rectangle 27">
              <a:extLst>
                <a:ext uri="{FF2B5EF4-FFF2-40B4-BE49-F238E27FC236}">
                  <a16:creationId xmlns:a16="http://schemas.microsoft.com/office/drawing/2014/main" id="{AFD9AF0F-71CD-5C3C-B5A2-1CD9AC02A6E1}"/>
                </a:ext>
              </a:extLst>
            </p:cNvPr>
            <p:cNvSpPr/>
            <p:nvPr/>
          </p:nvSpPr>
          <p:spPr>
            <a:xfrm>
              <a:off x="9334496" y="-8467"/>
              <a:ext cx="2854327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858013"/>
                <a:gd name="f4" fmla="val 6866467"/>
                <a:gd name="f5" fmla="val 2473942"/>
                <a:gd name="f6" fmla="*/ f0 1 2858013"/>
                <a:gd name="f7" fmla="*/ f1 1 6866467"/>
                <a:gd name="f8" fmla="+- f4 0 f2"/>
                <a:gd name="f9" fmla="+- f3 0 f2"/>
                <a:gd name="f10" fmla="*/ f9 1 2858013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858013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3F7819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Rectangle 28">
              <a:extLst>
                <a:ext uri="{FF2B5EF4-FFF2-40B4-BE49-F238E27FC236}">
                  <a16:creationId xmlns:a16="http://schemas.microsoft.com/office/drawing/2014/main" id="{088A7731-BA3E-C773-8E7E-8BE637C3D2EC}"/>
                </a:ext>
              </a:extLst>
            </p:cNvPr>
            <p:cNvSpPr/>
            <p:nvPr/>
          </p:nvSpPr>
          <p:spPr>
            <a:xfrm>
              <a:off x="10898733" y="-8467"/>
              <a:ext cx="1290090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90094"/>
                <a:gd name="f4" fmla="val 6858000"/>
                <a:gd name="f5" fmla="val 1019735"/>
                <a:gd name="f6" fmla="*/ f0 1 1290094"/>
                <a:gd name="f7" fmla="*/ f1 1 6858000"/>
                <a:gd name="f8" fmla="+- f4 0 f2"/>
                <a:gd name="f9" fmla="+- f3 0 f2"/>
                <a:gd name="f10" fmla="*/ f9 1 1290094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90094" h="6858000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C0E474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0" name="Rectangle 29">
              <a:extLst>
                <a:ext uri="{FF2B5EF4-FFF2-40B4-BE49-F238E27FC236}">
                  <a16:creationId xmlns:a16="http://schemas.microsoft.com/office/drawing/2014/main" id="{4CA22158-2AD0-4EDD-BA94-1D0BDA553536}"/>
                </a:ext>
              </a:extLst>
            </p:cNvPr>
            <p:cNvSpPr/>
            <p:nvPr/>
          </p:nvSpPr>
          <p:spPr>
            <a:xfrm>
              <a:off x="10938994" y="-8467"/>
              <a:ext cx="1249829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49825"/>
                <a:gd name="f4" fmla="val 6858000"/>
                <a:gd name="f5" fmla="val 1109382"/>
                <a:gd name="f6" fmla="*/ f0 1 1249825"/>
                <a:gd name="f7" fmla="*/ f1 1 6858000"/>
                <a:gd name="f8" fmla="+- f4 0 f2"/>
                <a:gd name="f9" fmla="+- f3 0 f2"/>
                <a:gd name="f10" fmla="*/ f9 1 1249825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49825" h="6858000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65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Isosceles Triangle 30">
              <a:extLst>
                <a:ext uri="{FF2B5EF4-FFF2-40B4-BE49-F238E27FC236}">
                  <a16:creationId xmlns:a16="http://schemas.microsoft.com/office/drawing/2014/main" id="{2B39AA50-FF5E-3D58-27C0-4BFC1E08F092}"/>
                </a:ext>
              </a:extLst>
            </p:cNvPr>
            <p:cNvSpPr/>
            <p:nvPr/>
          </p:nvSpPr>
          <p:spPr>
            <a:xfrm>
              <a:off x="10371664" y="3589870"/>
              <a:ext cx="1817159" cy="326812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90C226">
                <a:alpha val="8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2" name="Isosceles Triangle 18">
              <a:extLst>
                <a:ext uri="{FF2B5EF4-FFF2-40B4-BE49-F238E27FC236}">
                  <a16:creationId xmlns:a16="http://schemas.microsoft.com/office/drawing/2014/main" id="{602CE719-1297-7F18-E67A-5C47562BD60B}"/>
                </a:ext>
              </a:extLst>
            </p:cNvPr>
            <p:cNvSpPr/>
            <p:nvPr/>
          </p:nvSpPr>
          <p:spPr>
            <a:xfrm rot="10799991">
              <a:off x="-28" y="0"/>
              <a:ext cx="842592" cy="566615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90C226">
                <a:alpha val="85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13" name="Title 1">
            <a:extLst>
              <a:ext uri="{FF2B5EF4-FFF2-40B4-BE49-F238E27FC236}">
                <a16:creationId xmlns:a16="http://schemas.microsoft.com/office/drawing/2014/main" id="{A5FE6C04-DC2C-AF18-54AE-C9CB0E5C58D5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07068" y="2404533"/>
            <a:ext cx="7766931" cy="1646304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4" name="Subtitle 2">
            <a:extLst>
              <a:ext uri="{FF2B5EF4-FFF2-40B4-BE49-F238E27FC236}">
                <a16:creationId xmlns:a16="http://schemas.microsoft.com/office/drawing/2014/main" id="{818A9237-A5EA-F257-74FC-49A38E88379F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07068" y="4050828"/>
            <a:ext cx="7766931" cy="1096895"/>
          </a:xfrm>
        </p:spPr>
        <p:txBody>
          <a:bodyPr/>
          <a:lstStyle>
            <a:lvl1pPr marL="0" indent="0" algn="r">
              <a:buNone/>
              <a:defRPr>
                <a:solidFill>
                  <a:srgbClr val="7F7F7F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8DD10334-8CB2-A836-4A13-60A7582D573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377FD94-1F9E-4204-A171-A616E0162C5A}" type="datetime1">
              <a:rPr lang="en-GB" smtClean="0"/>
              <a:t>25/02/2026</a:t>
            </a:fld>
            <a:endParaRPr lang="en-GB"/>
          </a:p>
        </p:txBody>
      </p:sp>
      <p:sp>
        <p:nvSpPr>
          <p:cNvPr id="16" name="Footer Placeholder 4">
            <a:extLst>
              <a:ext uri="{FF2B5EF4-FFF2-40B4-BE49-F238E27FC236}">
                <a16:creationId xmlns:a16="http://schemas.microsoft.com/office/drawing/2014/main" id="{DED960EE-ECAB-67D5-C51A-699EBA9E6B0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7" name="Slide Number Placeholder 5">
            <a:extLst>
              <a:ext uri="{FF2B5EF4-FFF2-40B4-BE49-F238E27FC236}">
                <a16:creationId xmlns:a16="http://schemas.microsoft.com/office/drawing/2014/main" id="{224D139B-D6E2-A662-BEC9-33D9224C2CB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AC3D6E7-4307-4751-95C1-BE30E4710BB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47749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0A446F-4EEB-F112-CD76-698D992D1B6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520A6B-F6A9-8FB0-F6B5-073667E09ECD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24DCE9-35D6-EB98-4242-FEC9CE70C42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EBE2714-9F8D-4D7C-ACCA-9438179F5A86}" type="datetime1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29F15C-A71B-C17D-5301-FBE871BD5F2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DA380B-B4F5-70B4-4C54-E30F470A77F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178353D-D591-4A8A-B5E4-8047B707A4F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08946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98CE12-C309-60A4-D77C-3860D958285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2700863"/>
            <a:ext cx="8596667" cy="1826578"/>
          </a:xfrm>
        </p:spPr>
        <p:txBody>
          <a:bodyPr anchor="b"/>
          <a:lstStyle>
            <a:lvl1pPr>
              <a:defRPr sz="4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DAD8E9-A38A-3216-0F7C-3F27B1F43D8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77332" y="4527450"/>
            <a:ext cx="8596667" cy="860395"/>
          </a:xfrm>
        </p:spPr>
        <p:txBody>
          <a:bodyPr/>
          <a:lstStyle>
            <a:lvl1pPr marL="0" indent="0">
              <a:buNone/>
              <a:defRPr sz="2000">
                <a:solidFill>
                  <a:srgbClr val="7F7F7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DB9E0F-67A4-6E10-3222-75DD435E91C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EBEFBFA-58CA-4BA1-92B0-B5968BE83ED8}" type="datetime1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F07C90-301D-D8B5-6A5E-07DC9D56D3D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E36FA0-BC84-6263-F12A-FF8765BC293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A3D30FF-AACC-4050-94B6-D7272A53B5B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59773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8D0E5D-1D55-2693-BF86-37CEBDF5281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FFFEF3-8CF3-D279-F454-1E4FBCBF0A5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77332" y="2160590"/>
            <a:ext cx="4184038" cy="388076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BE146F-78B7-B3BD-2711-2F5D5DDF9593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5089971" y="2160590"/>
            <a:ext cx="4184038" cy="388076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CA315B-9BE3-7D48-3355-3E35D1F3A91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93331DE-9796-402C-8C6A-32891F4F4EEE}" type="datetime1">
              <a:rPr lang="en-GB" smtClean="0"/>
              <a:t>25/02/2026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24D2CD-EA73-5EA6-B2AD-96CFC3F6A28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9133C5-88D5-D805-F61C-0C5928CCD0D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EB986A3-DD25-4037-9BE3-CCD0704B038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3678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1317FA-CD21-900F-F4AD-7D9E2BF904E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680C89-D1CB-24EE-C6A9-7E4408A943A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75741" y="2160983"/>
            <a:ext cx="4185620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C82767-301E-5201-AB42-A436D2EA070D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75741" y="2737247"/>
            <a:ext cx="4185620" cy="330412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F1482E-5D47-E061-B319-A79281137FCD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5088379" y="2160983"/>
            <a:ext cx="4185620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7594E9-5524-E774-3B0F-1462B47E95CF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5088379" y="2737247"/>
            <a:ext cx="4185620" cy="330412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98E122E-B429-6DC8-1E13-66DCBB20EAE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24C4C3C-4ECE-4E33-AC92-C57AC3D2A236}" type="datetime1">
              <a:rPr lang="en-GB" smtClean="0"/>
              <a:t>25/02/2026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144BA04-A576-1607-19EC-0C42E488991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9CFEC75-ECC4-6F7B-FCF0-74C617490E6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CBE6D44-9EC7-44D5-8FF0-800C187BFA3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17866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88BF44-DB50-B2A6-F998-5AD8CAA1D7C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3BB7F0-B209-DAC1-33C0-853DD9ACE86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BB7AEC8-29A7-4420-BA92-4680D94C39A2}" type="datetime1">
              <a:rPr lang="en-GB" smtClean="0"/>
              <a:t>25/02/2026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760EC7-487B-26B6-E667-DC79630374B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EDF909A-4877-192B-2930-34E33239A5C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E3A4CFF-85A6-4F41-9D5B-262DCE5CDE8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536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2B0DE-C1D4-577D-0D7D-EAEB8364420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087B240-E08E-4E8A-9A59-8983A1086F25}" type="datetime1">
              <a:rPr lang="en-GB" smtClean="0"/>
              <a:t>25/02/2026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11505A4-44E5-7540-A8D0-EC37F2CBBA0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9B59DB-B6DA-8CC8-E203-81728287A24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0F4102F-E9DB-424D-A02F-929AC70A193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50252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101DC4-7CF3-3B16-4C4F-FEF4680861E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1498601"/>
            <a:ext cx="3854525" cy="1278468"/>
          </a:xfrm>
        </p:spPr>
        <p:txBody>
          <a:bodyPr anchor="b"/>
          <a:lstStyle>
            <a:lvl1pPr>
              <a:defRPr sz="2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A72397-762B-5FB4-77F6-02429600FB4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760457" y="514926"/>
            <a:ext cx="4513542" cy="5526432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8D7FE0A-39C7-8535-BB32-740AEAD6C401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677332" y="2777069"/>
            <a:ext cx="3854525" cy="2584451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255446-09A4-80E3-B842-581562DE35F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67F803F-BD30-4068-8982-5DB681ACFAB3}" type="datetime1">
              <a:rPr lang="en-GB" smtClean="0"/>
              <a:t>25/02/2026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3B020C-39E6-8E97-EF57-8D31196FDE9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6B4A854-EFED-7899-A39D-8B65B6C0777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A8E692E-894B-4813-85C8-A07152AEE6F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85890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227F3A-6EDC-6F67-1EE6-F0909568C2D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4800600"/>
            <a:ext cx="8596667" cy="566735"/>
          </a:xfrm>
        </p:spPr>
        <p:txBody>
          <a:bodyPr anchor="b"/>
          <a:lstStyle>
            <a:lvl1pPr>
              <a:defRPr sz="2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359D8FC-B27F-A5A9-9491-C87B437F9B45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677332" y="609603"/>
            <a:ext cx="8596667" cy="3845719"/>
          </a:xfrm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E90EC9-607E-CA96-3068-CBE5AADFDE39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677332" y="5367335"/>
            <a:ext cx="8596667" cy="674022"/>
          </a:xfrm>
        </p:spPr>
        <p:txBody>
          <a:bodyPr/>
          <a:lstStyle>
            <a:lvl1pPr marL="0" indent="0">
              <a:buNone/>
              <a:defRPr sz="1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8AF18E-241B-98A9-3C9A-F992470D1A4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7008972-7BE6-4EAD-A0F7-F2E9A10CA784}" type="datetime1">
              <a:rPr lang="en-GB" smtClean="0"/>
              <a:t>25/02/2026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735DFA-26F2-48BE-FC87-7A5C8C6108A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535528-018D-A587-794C-9A51599DEBE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4F1B35F-9C3E-4FE3-BF64-E2064281E21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0108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23BA1B-95E8-5590-8AAC-9B4D95F2364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609603"/>
            <a:ext cx="8596667" cy="3403597"/>
          </a:xfrm>
        </p:spPr>
        <p:txBody>
          <a:bodyPr anchor="ctr"/>
          <a:lstStyle>
            <a:lvl1pPr>
              <a:defRPr sz="4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C21BBB-DE06-5906-2912-40669FB418D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470401"/>
            <a:ext cx="8596667" cy="1570957"/>
          </a:xfrm>
        </p:spPr>
        <p:txBody>
          <a:bodyPr anchor="ctr"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FE6711-E75E-00B9-C6B7-DE0A9F9BA1F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821FE25-AA56-4C9A-8C75-02F7F7232CA4}" type="datetime1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F16A6E-C86C-19A4-DB92-573F7E3B030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5DF41D-A075-15AE-6F7E-D0E83DB7DD0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3FB507C-C80D-4A19-9097-A7F4EDFEF7F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15864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1E1DF-8AE5-A2FA-2757-7842F1D6086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31334" y="609603"/>
            <a:ext cx="8094131" cy="3022604"/>
          </a:xfrm>
        </p:spPr>
        <p:txBody>
          <a:bodyPr anchor="ctr"/>
          <a:lstStyle>
            <a:lvl1pPr>
              <a:defRPr sz="4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F9178E41-5066-2C89-E1C6-F3E3A2BBCB6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366141" y="3632197"/>
            <a:ext cx="7224528" cy="381003"/>
          </a:xfrm>
        </p:spPr>
        <p:txBody>
          <a:bodyPr anchor="ctr">
            <a:noAutofit/>
          </a:bodyPr>
          <a:lstStyle>
            <a:lvl1pPr marL="0" indent="0">
              <a:buNone/>
              <a:defRPr sz="1600">
                <a:solidFill>
                  <a:srgbClr val="7F7F7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7F019CC9-63B0-1B6B-24EC-36E79A1F9B47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470401"/>
            <a:ext cx="8596667" cy="1570957"/>
          </a:xfrm>
        </p:spPr>
        <p:txBody>
          <a:bodyPr anchor="ctr"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DFE71FB-2E1B-80B5-0698-80E5140DD34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2930EDD-4192-4196-A38A-718A6A79406B}" type="datetime1">
              <a:rPr lang="en-GB" smtClean="0"/>
              <a:t>25/02/2026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40CBC13F-7F59-5EF3-5ECC-2E3483968CB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07C8BC4E-BB09-2799-84BD-ED95C1DFC93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D423E97-76DD-4788-BD66-171029AE4938}" type="slidenum">
              <a:t>‹#›</a:t>
            </a:fld>
            <a:endParaRPr lang="en-GB"/>
          </a:p>
        </p:txBody>
      </p:sp>
      <p:sp>
        <p:nvSpPr>
          <p:cNvPr id="8" name="TextBox 19">
            <a:extLst>
              <a:ext uri="{FF2B5EF4-FFF2-40B4-BE49-F238E27FC236}">
                <a16:creationId xmlns:a16="http://schemas.microsoft.com/office/drawing/2014/main" id="{379CD69A-5290-A4FF-C783-40242EFC9391}"/>
              </a:ext>
            </a:extLst>
          </p:cNvPr>
          <p:cNvSpPr txBox="1"/>
          <p:nvPr/>
        </p:nvSpPr>
        <p:spPr>
          <a:xfrm>
            <a:off x="541873" y="790379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C0E474"/>
                </a:solidFill>
                <a:uFillTx/>
                <a:latin typeface="Arial"/>
              </a:rPr>
              <a:t>“</a:t>
            </a:r>
          </a:p>
        </p:txBody>
      </p:sp>
      <p:sp>
        <p:nvSpPr>
          <p:cNvPr id="9" name="TextBox 21">
            <a:extLst>
              <a:ext uri="{FF2B5EF4-FFF2-40B4-BE49-F238E27FC236}">
                <a16:creationId xmlns:a16="http://schemas.microsoft.com/office/drawing/2014/main" id="{DDAB0A6D-EC2B-9317-3DC2-2583AA4E853A}"/>
              </a:ext>
            </a:extLst>
          </p:cNvPr>
          <p:cNvSpPr txBox="1"/>
          <p:nvPr/>
        </p:nvSpPr>
        <p:spPr>
          <a:xfrm>
            <a:off x="8893015" y="2886559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C0E474"/>
                </a:solidFill>
                <a:uFillTx/>
                <a:latin typeface="Arial"/>
              </a:rPr>
              <a:t>”</a:t>
            </a:r>
            <a:endParaRPr lang="en-US" sz="1800" b="0" i="0" u="none" strike="noStrike" kern="1200" cap="none" spc="0" baseline="0">
              <a:solidFill>
                <a:srgbClr val="C0E474"/>
              </a:solidFill>
              <a:uFillTx/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9936976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F9D0EA-4007-6AA8-619E-B50D20E55FE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1931990"/>
            <a:ext cx="8596667" cy="2595460"/>
          </a:xfrm>
        </p:spPr>
        <p:txBody>
          <a:bodyPr anchor="b"/>
          <a:lstStyle>
            <a:lvl1pPr>
              <a:defRPr sz="4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EE193B-9174-B716-3FFD-9A39FB85314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527450"/>
            <a:ext cx="8596667" cy="1513917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C3F4B6-9039-10C4-C6EB-B584F875B2A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132809F-78CF-4A9A-A193-195B1EB82032}" type="datetime1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36B7C1-2DA8-9D11-31B5-3EA6AEA0ABB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DC072C-B826-01DF-0263-0E4797891DA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4FD7490-EE14-4759-B06D-A7D90BE204C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886379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815DBB-E2D8-D1DB-8EEF-18BE581446C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31334" y="609603"/>
            <a:ext cx="8094131" cy="3022604"/>
          </a:xfrm>
        </p:spPr>
        <p:txBody>
          <a:bodyPr anchor="ctr"/>
          <a:lstStyle>
            <a:lvl1pPr>
              <a:defRPr sz="4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0A8ECD78-3263-B876-5FC7-7663697427E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013201"/>
            <a:ext cx="8596667" cy="514249"/>
          </a:xfrm>
        </p:spPr>
        <p:txBody>
          <a:bodyPr anchor="b"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5F81DB8-2793-C656-1BDA-7D757AFC2E5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527450"/>
            <a:ext cx="8596667" cy="1513917"/>
          </a:xfrm>
        </p:spPr>
        <p:txBody>
          <a:bodyPr/>
          <a:lstStyle>
            <a:lvl1pPr marL="0" indent="0">
              <a:buNone/>
              <a:defRPr>
                <a:solidFill>
                  <a:srgbClr val="7F7F7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F823BC1-3ED5-6AE9-985E-9C2AA884E77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1AFC4D0-174B-435C-818C-5D7666D0AF28}" type="datetime1">
              <a:rPr lang="en-GB" smtClean="0"/>
              <a:t>25/02/2026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76C5A96F-4388-71E0-009A-1F910D1F7DA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089A8629-0927-C95A-0D16-22D8C843683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A20656E-E856-4495-A094-9D852D725E73}" type="slidenum">
              <a:t>‹#›</a:t>
            </a:fld>
            <a:endParaRPr lang="en-GB"/>
          </a:p>
        </p:txBody>
      </p:sp>
      <p:sp>
        <p:nvSpPr>
          <p:cNvPr id="8" name="TextBox 23">
            <a:extLst>
              <a:ext uri="{FF2B5EF4-FFF2-40B4-BE49-F238E27FC236}">
                <a16:creationId xmlns:a16="http://schemas.microsoft.com/office/drawing/2014/main" id="{8F5FD047-4FC2-FD34-54F4-B2F820617E29}"/>
              </a:ext>
            </a:extLst>
          </p:cNvPr>
          <p:cNvSpPr txBox="1"/>
          <p:nvPr/>
        </p:nvSpPr>
        <p:spPr>
          <a:xfrm>
            <a:off x="541873" y="790379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C0E474"/>
                </a:solidFill>
                <a:uFillTx/>
                <a:latin typeface="Arial"/>
              </a:rPr>
              <a:t>“</a:t>
            </a:r>
          </a:p>
        </p:txBody>
      </p:sp>
      <p:sp>
        <p:nvSpPr>
          <p:cNvPr id="9" name="TextBox 24">
            <a:extLst>
              <a:ext uri="{FF2B5EF4-FFF2-40B4-BE49-F238E27FC236}">
                <a16:creationId xmlns:a16="http://schemas.microsoft.com/office/drawing/2014/main" id="{6F7BB72B-36EB-8C88-C3A7-258AAFF01A11}"/>
              </a:ext>
            </a:extLst>
          </p:cNvPr>
          <p:cNvSpPr txBox="1"/>
          <p:nvPr/>
        </p:nvSpPr>
        <p:spPr>
          <a:xfrm>
            <a:off x="8893015" y="2886559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C0E474"/>
                </a:solidFill>
                <a:uFillTx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723638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7AF36D-7C68-1606-3E4E-56B9432C560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5800" y="609603"/>
            <a:ext cx="8588200" cy="3022604"/>
          </a:xfrm>
        </p:spPr>
        <p:txBody>
          <a:bodyPr anchor="ctr"/>
          <a:lstStyle>
            <a:lvl1pPr>
              <a:defRPr sz="4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67D14D0E-8B78-34D9-9A9E-4B700E314B9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013201"/>
            <a:ext cx="8596667" cy="514249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90C22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2D57E3D2-61A1-1A23-87BF-9B4A1F06DD1E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527450"/>
            <a:ext cx="8596667" cy="1513917"/>
          </a:xfrm>
        </p:spPr>
        <p:txBody>
          <a:bodyPr/>
          <a:lstStyle>
            <a:lvl1pPr marL="0" indent="0">
              <a:buNone/>
              <a:defRPr>
                <a:solidFill>
                  <a:srgbClr val="7F7F7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3A07BEB-1366-C4EB-292F-803FE8D79CE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D11155E-3C1F-43A4-90B5-FAEB4255DD7F}" type="datetime1">
              <a:rPr lang="en-GB" smtClean="0"/>
              <a:t>25/02/2026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82C2FAB9-FEB1-4477-2A74-86D4FFD59FE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D2DAE764-144B-258A-00F3-CE216825D44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227681F-0709-4DA7-B59D-9141400C8B2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63248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DB40C6-D806-5B4B-6795-4179CEC6BB8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FC0CB1E-D07A-4B69-960B-04451498E84E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02CFD8-9170-97ED-FFF5-B7A36BAF750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9C248CF-8FC3-43E2-8A87-65FBFB301DB1}" type="datetime1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B85371-0432-B60A-2BAB-DFD4E0C27A9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916D9D-830E-3C83-A226-A5AB49F25D0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EE5196A-29F3-494A-9A36-3F901D33E94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405574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6D3EE19-2445-C582-65FE-9EFA1F7CE751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7967670" y="609603"/>
            <a:ext cx="1304739" cy="5251454"/>
          </a:xfrm>
        </p:spPr>
        <p:txBody>
          <a:bodyPr vert="eaVert" anchor="ctr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BCD27A0-17E7-E44F-69FA-DFD6ABE63156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677332" y="609603"/>
            <a:ext cx="7060146" cy="525145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A8D114-98F5-6FEE-D3E4-7793E7CDF4E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E961E82-3741-4EB5-B270-C621191B4BA3}" type="datetime1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71CCA5-091F-D791-E7F1-0D87BF2D77F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557296-A3E2-7954-065E-E03D43332EA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5421BE8-FB9A-404D-BC14-8061D32B928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29569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>
            <a:extLst>
              <a:ext uri="{FF2B5EF4-FFF2-40B4-BE49-F238E27FC236}">
                <a16:creationId xmlns:a16="http://schemas.microsoft.com/office/drawing/2014/main" id="{A801D8E7-65E5-3982-8E18-30CE7C9C0401}"/>
              </a:ext>
            </a:extLst>
          </p:cNvPr>
          <p:cNvGrpSpPr/>
          <p:nvPr/>
        </p:nvGrpSpPr>
        <p:grpSpPr>
          <a:xfrm>
            <a:off x="0" y="-8467"/>
            <a:ext cx="12192005" cy="6866467"/>
            <a:chOff x="0" y="-8467"/>
            <a:chExt cx="12192005" cy="6866467"/>
          </a:xfrm>
        </p:grpSpPr>
        <p:cxnSp>
          <p:nvCxnSpPr>
            <p:cNvPr id="3" name="Straight Connector 19">
              <a:extLst>
                <a:ext uri="{FF2B5EF4-FFF2-40B4-BE49-F238E27FC236}">
                  <a16:creationId xmlns:a16="http://schemas.microsoft.com/office/drawing/2014/main" id="{65DC477A-0672-CE27-1850-4593428545B6}"/>
                </a:ext>
              </a:extLst>
            </p:cNvPr>
            <p:cNvCxnSpPr/>
            <p:nvPr/>
          </p:nvCxnSpPr>
          <p:spPr>
            <a:xfrm>
              <a:off x="9371008" y="0"/>
              <a:ext cx="1219207" cy="6858000"/>
            </a:xfrm>
            <a:prstGeom prst="straightConnector1">
              <a:avLst/>
            </a:prstGeom>
            <a:noFill/>
            <a:ln w="9528" cap="rnd">
              <a:solidFill>
                <a:srgbClr val="BFBFBF"/>
              </a:solidFill>
              <a:prstDash val="solid"/>
              <a:miter/>
            </a:ln>
          </p:spPr>
        </p:cxnSp>
        <p:cxnSp>
          <p:nvCxnSpPr>
            <p:cNvPr id="4" name="Straight Connector 20">
              <a:extLst>
                <a:ext uri="{FF2B5EF4-FFF2-40B4-BE49-F238E27FC236}">
                  <a16:creationId xmlns:a16="http://schemas.microsoft.com/office/drawing/2014/main" id="{2507E014-46F0-0B8A-A02D-A58A2BD135BB}"/>
                </a:ext>
              </a:extLst>
            </p:cNvPr>
            <p:cNvCxnSpPr/>
            <p:nvPr/>
          </p:nvCxnSpPr>
          <p:spPr>
            <a:xfrm flipH="1">
              <a:off x="7425266" y="3681410"/>
              <a:ext cx="4763557" cy="3176590"/>
            </a:xfrm>
            <a:prstGeom prst="straightConnector1">
              <a:avLst/>
            </a:prstGeom>
            <a:noFill/>
            <a:ln w="9528" cap="rnd">
              <a:solidFill>
                <a:srgbClr val="D9D9D9"/>
              </a:solidFill>
              <a:prstDash val="solid"/>
              <a:miter/>
            </a:ln>
          </p:spPr>
        </p:cxnSp>
        <p:sp>
          <p:nvSpPr>
            <p:cNvPr id="5" name="Rectangle 23">
              <a:extLst>
                <a:ext uri="{FF2B5EF4-FFF2-40B4-BE49-F238E27FC236}">
                  <a16:creationId xmlns:a16="http://schemas.microsoft.com/office/drawing/2014/main" id="{95EDFCCF-CC6A-497B-C15D-08AB9BCEBBD2}"/>
                </a:ext>
              </a:extLst>
            </p:cNvPr>
            <p:cNvSpPr/>
            <p:nvPr/>
          </p:nvSpPr>
          <p:spPr>
            <a:xfrm>
              <a:off x="9181472" y="-8467"/>
              <a:ext cx="3007351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3007349"/>
                <a:gd name="f4" fmla="val 6866467"/>
                <a:gd name="f5" fmla="val 2045532"/>
                <a:gd name="f6" fmla="*/ f0 1 3007349"/>
                <a:gd name="f7" fmla="*/ f1 1 6866467"/>
                <a:gd name="f8" fmla="+- f4 0 f2"/>
                <a:gd name="f9" fmla="+- f3 0 f2"/>
                <a:gd name="f10" fmla="*/ f9 1 3007349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3007349" h="6866467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90C226">
                <a:alpha val="3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6" name="Rectangle 25">
              <a:extLst>
                <a:ext uri="{FF2B5EF4-FFF2-40B4-BE49-F238E27FC236}">
                  <a16:creationId xmlns:a16="http://schemas.microsoft.com/office/drawing/2014/main" id="{AD536DA6-26DB-7538-28D4-84998BAC7E40}"/>
                </a:ext>
              </a:extLst>
            </p:cNvPr>
            <p:cNvSpPr/>
            <p:nvPr/>
          </p:nvSpPr>
          <p:spPr>
            <a:xfrm>
              <a:off x="9603440" y="-8467"/>
              <a:ext cx="2588556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573311"/>
                <a:gd name="f4" fmla="val 6866467"/>
                <a:gd name="f5" fmla="val 1202336"/>
                <a:gd name="f6" fmla="*/ f0 1 2573311"/>
                <a:gd name="f7" fmla="*/ f1 1 6866467"/>
                <a:gd name="f8" fmla="+- f4 0 f2"/>
                <a:gd name="f9" fmla="+- f3 0 f2"/>
                <a:gd name="f10" fmla="*/ f9 1 2573311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573311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7" name="Isosceles Triangle 23">
              <a:extLst>
                <a:ext uri="{FF2B5EF4-FFF2-40B4-BE49-F238E27FC236}">
                  <a16:creationId xmlns:a16="http://schemas.microsoft.com/office/drawing/2014/main" id="{4FAE6B3E-64DA-5B92-C031-D1BC06B50F3B}"/>
                </a:ext>
              </a:extLst>
            </p:cNvPr>
            <p:cNvSpPr/>
            <p:nvPr/>
          </p:nvSpPr>
          <p:spPr>
            <a:xfrm>
              <a:off x="8932334" y="3047996"/>
              <a:ext cx="3259671" cy="38100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54A021">
                <a:alpha val="72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8" name="Rectangle 27">
              <a:extLst>
                <a:ext uri="{FF2B5EF4-FFF2-40B4-BE49-F238E27FC236}">
                  <a16:creationId xmlns:a16="http://schemas.microsoft.com/office/drawing/2014/main" id="{4B83007F-AD92-DEC9-14C5-6875714B5B7A}"/>
                </a:ext>
              </a:extLst>
            </p:cNvPr>
            <p:cNvSpPr/>
            <p:nvPr/>
          </p:nvSpPr>
          <p:spPr>
            <a:xfrm>
              <a:off x="9334496" y="-8467"/>
              <a:ext cx="2854327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858013"/>
                <a:gd name="f4" fmla="val 6866467"/>
                <a:gd name="f5" fmla="val 2473942"/>
                <a:gd name="f6" fmla="*/ f0 1 2858013"/>
                <a:gd name="f7" fmla="*/ f1 1 6866467"/>
                <a:gd name="f8" fmla="+- f4 0 f2"/>
                <a:gd name="f9" fmla="+- f3 0 f2"/>
                <a:gd name="f10" fmla="*/ f9 1 2858013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858013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3F7819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Rectangle 28">
              <a:extLst>
                <a:ext uri="{FF2B5EF4-FFF2-40B4-BE49-F238E27FC236}">
                  <a16:creationId xmlns:a16="http://schemas.microsoft.com/office/drawing/2014/main" id="{89383176-2C77-DCC8-EC5E-1C4006A7856F}"/>
                </a:ext>
              </a:extLst>
            </p:cNvPr>
            <p:cNvSpPr/>
            <p:nvPr/>
          </p:nvSpPr>
          <p:spPr>
            <a:xfrm>
              <a:off x="10898733" y="-8467"/>
              <a:ext cx="1290090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90094"/>
                <a:gd name="f4" fmla="val 6858000"/>
                <a:gd name="f5" fmla="val 1019735"/>
                <a:gd name="f6" fmla="*/ f0 1 1290094"/>
                <a:gd name="f7" fmla="*/ f1 1 6858000"/>
                <a:gd name="f8" fmla="+- f4 0 f2"/>
                <a:gd name="f9" fmla="+- f3 0 f2"/>
                <a:gd name="f10" fmla="*/ f9 1 1290094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90094" h="6858000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C0E474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0" name="Rectangle 29">
              <a:extLst>
                <a:ext uri="{FF2B5EF4-FFF2-40B4-BE49-F238E27FC236}">
                  <a16:creationId xmlns:a16="http://schemas.microsoft.com/office/drawing/2014/main" id="{8517793A-1900-EF25-0DE8-249F5D50382F}"/>
                </a:ext>
              </a:extLst>
            </p:cNvPr>
            <p:cNvSpPr/>
            <p:nvPr/>
          </p:nvSpPr>
          <p:spPr>
            <a:xfrm>
              <a:off x="10938994" y="-8467"/>
              <a:ext cx="1249829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49825"/>
                <a:gd name="f4" fmla="val 6858000"/>
                <a:gd name="f5" fmla="val 1109382"/>
                <a:gd name="f6" fmla="*/ f0 1 1249825"/>
                <a:gd name="f7" fmla="*/ f1 1 6858000"/>
                <a:gd name="f8" fmla="+- f4 0 f2"/>
                <a:gd name="f9" fmla="+- f3 0 f2"/>
                <a:gd name="f10" fmla="*/ f9 1 1249825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49825" h="6858000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65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Isosceles Triangle 27">
              <a:extLst>
                <a:ext uri="{FF2B5EF4-FFF2-40B4-BE49-F238E27FC236}">
                  <a16:creationId xmlns:a16="http://schemas.microsoft.com/office/drawing/2014/main" id="{A14932E0-087E-C390-46BB-4D74262FBF82}"/>
                </a:ext>
              </a:extLst>
            </p:cNvPr>
            <p:cNvSpPr/>
            <p:nvPr/>
          </p:nvSpPr>
          <p:spPr>
            <a:xfrm>
              <a:off x="10371664" y="3589870"/>
              <a:ext cx="1817159" cy="326812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90C226">
                <a:alpha val="8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2" name="Isosceles Triangle 28">
              <a:extLst>
                <a:ext uri="{FF2B5EF4-FFF2-40B4-BE49-F238E27FC236}">
                  <a16:creationId xmlns:a16="http://schemas.microsoft.com/office/drawing/2014/main" id="{EB2D4758-26C9-5F74-3581-FAFE5ACD638B}"/>
                </a:ext>
              </a:extLst>
            </p:cNvPr>
            <p:cNvSpPr/>
            <p:nvPr/>
          </p:nvSpPr>
          <p:spPr>
            <a:xfrm>
              <a:off x="0" y="4013201"/>
              <a:ext cx="448732" cy="28447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360"/>
                <a:gd name="f8" fmla="+- 0 0 -270"/>
                <a:gd name="f9" fmla="+- 0 0 -180"/>
                <a:gd name="f10" fmla="+- 0 0 -90"/>
                <a:gd name="f11" fmla="abs f3"/>
                <a:gd name="f12" fmla="abs f4"/>
                <a:gd name="f13" fmla="abs f5"/>
                <a:gd name="f14" fmla="*/ f7 f0 1"/>
                <a:gd name="f15" fmla="*/ f8 f0 1"/>
                <a:gd name="f16" fmla="*/ f9 f0 1"/>
                <a:gd name="f17" fmla="*/ f10 f0 1"/>
                <a:gd name="f18" fmla="?: f11 f3 1"/>
                <a:gd name="f19" fmla="?: f12 f4 1"/>
                <a:gd name="f20" fmla="?: f13 f5 1"/>
                <a:gd name="f21" fmla="*/ f14 1 f2"/>
                <a:gd name="f22" fmla="*/ f15 1 f2"/>
                <a:gd name="f23" fmla="*/ f16 1 f2"/>
                <a:gd name="f24" fmla="*/ f17 1 f2"/>
                <a:gd name="f25" fmla="*/ f18 1 21600"/>
                <a:gd name="f26" fmla="*/ f19 1 21600"/>
                <a:gd name="f27" fmla="*/ 21600 f18 1"/>
                <a:gd name="f28" fmla="*/ 21600 f19 1"/>
                <a:gd name="f29" fmla="+- f21 0 f1"/>
                <a:gd name="f30" fmla="+- f22 0 f1"/>
                <a:gd name="f31" fmla="+- f23 0 f1"/>
                <a:gd name="f32" fmla="+- f24 0 f1"/>
                <a:gd name="f33" fmla="min f26 f25"/>
                <a:gd name="f34" fmla="*/ f27 1 f20"/>
                <a:gd name="f35" fmla="*/ f28 1 f20"/>
                <a:gd name="f36" fmla="val f34"/>
                <a:gd name="f37" fmla="val f35"/>
                <a:gd name="f38" fmla="*/ f6 f33 1"/>
                <a:gd name="f39" fmla="+- f37 0 f6"/>
                <a:gd name="f40" fmla="+- f36 0 f6"/>
                <a:gd name="f41" fmla="*/ f37 f33 1"/>
                <a:gd name="f42" fmla="*/ f36 f33 1"/>
                <a:gd name="f43" fmla="*/ f39 1 2"/>
                <a:gd name="f44" fmla="*/ f40 1 2"/>
                <a:gd name="f45" fmla="*/ f40 f6 1"/>
                <a:gd name="f46" fmla="+- f6 f43 0"/>
                <a:gd name="f47" fmla="*/ f45 1 200000"/>
                <a:gd name="f48" fmla="*/ f45 1 100000"/>
                <a:gd name="f49" fmla="+- f47 f44 0"/>
                <a:gd name="f50" fmla="*/ f47 f33 1"/>
                <a:gd name="f51" fmla="*/ f46 f33 1"/>
                <a:gd name="f52" fmla="*/ f48 f33 1"/>
                <a:gd name="f53" fmla="*/ f49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52" y="f38"/>
                </a:cxn>
                <a:cxn ang="f30">
                  <a:pos x="f50" y="f51"/>
                </a:cxn>
                <a:cxn ang="f31">
                  <a:pos x="f38" y="f41"/>
                </a:cxn>
                <a:cxn ang="f31">
                  <a:pos x="f52" y="f41"/>
                </a:cxn>
                <a:cxn ang="f31">
                  <a:pos x="f42" y="f41"/>
                </a:cxn>
                <a:cxn ang="f32">
                  <a:pos x="f53" y="f51"/>
                </a:cxn>
              </a:cxnLst>
              <a:rect l="f50" t="f51" r="f53" b="f41"/>
              <a:pathLst>
                <a:path>
                  <a:moveTo>
                    <a:pt x="f38" y="f41"/>
                  </a:moveTo>
                  <a:lnTo>
                    <a:pt x="f52" y="f38"/>
                  </a:lnTo>
                  <a:lnTo>
                    <a:pt x="f42" y="f41"/>
                  </a:lnTo>
                  <a:close/>
                </a:path>
              </a:pathLst>
            </a:custGeom>
            <a:solidFill>
              <a:srgbClr val="90C226">
                <a:alpha val="85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13" name="Title Placeholder 1">
            <a:extLst>
              <a:ext uri="{FF2B5EF4-FFF2-40B4-BE49-F238E27FC236}">
                <a16:creationId xmlns:a16="http://schemas.microsoft.com/office/drawing/2014/main" id="{41EC7A2B-E28F-CEDD-920D-C2F9DA9CBD6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609603"/>
            <a:ext cx="8596667" cy="132079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D56E477F-3925-1430-0CD5-AD5305D681A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77332" y="2160590"/>
            <a:ext cx="8596667" cy="388076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6498076E-A3B0-FD80-EF58-EAB01CDA3722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7205133" y="6041358"/>
            <a:ext cx="91194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0" i="0" u="none" strike="noStrike" kern="1200" cap="none" spc="0" baseline="0">
                <a:solidFill>
                  <a:srgbClr val="898989"/>
                </a:solidFill>
                <a:uFillTx/>
                <a:latin typeface="Trebuchet MS"/>
              </a:defRPr>
            </a:lvl1pPr>
          </a:lstStyle>
          <a:p>
            <a:pPr lvl="0"/>
            <a:fld id="{8F482520-275C-4684-84BE-A64F8AD590D0}" type="datetime1">
              <a:rPr lang="en-GB" smtClean="0"/>
              <a:t>25/02/2026</a:t>
            </a:fld>
            <a:endParaRPr lang="en-GB"/>
          </a:p>
        </p:txBody>
      </p:sp>
      <p:sp>
        <p:nvSpPr>
          <p:cNvPr id="16" name="Footer Placeholder 4">
            <a:extLst>
              <a:ext uri="{FF2B5EF4-FFF2-40B4-BE49-F238E27FC236}">
                <a16:creationId xmlns:a16="http://schemas.microsoft.com/office/drawing/2014/main" id="{9A650A6B-1F1A-C88E-7A6E-48CC2DA6F74B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677332" y="6041358"/>
            <a:ext cx="6297609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0" i="0" u="none" strike="noStrike" kern="1200" cap="none" spc="0" baseline="0">
                <a:solidFill>
                  <a:srgbClr val="898989"/>
                </a:solidFill>
                <a:uFillTx/>
                <a:latin typeface="Trebuchet MS"/>
              </a:defRPr>
            </a:lvl1pPr>
          </a:lstStyle>
          <a:p>
            <a:pPr lvl="0"/>
            <a:endParaRPr lang="en-GB"/>
          </a:p>
        </p:txBody>
      </p:sp>
      <p:sp>
        <p:nvSpPr>
          <p:cNvPr id="17" name="Slide Number Placeholder 5">
            <a:extLst>
              <a:ext uri="{FF2B5EF4-FFF2-40B4-BE49-F238E27FC236}">
                <a16:creationId xmlns:a16="http://schemas.microsoft.com/office/drawing/2014/main" id="{76BAD04A-4FA2-D756-95D0-45D36463BE95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590659" y="6041358"/>
            <a:ext cx="68334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0" i="0" u="none" strike="noStrike" kern="1200" cap="none" spc="0" baseline="0">
                <a:solidFill>
                  <a:srgbClr val="90C226"/>
                </a:solidFill>
                <a:uFillTx/>
                <a:latin typeface="Trebuchet MS"/>
              </a:defRPr>
            </a:lvl1pPr>
          </a:lstStyle>
          <a:p>
            <a:pPr lvl="0"/>
            <a:fld id="{A119B3BE-59F2-46A7-98DF-A34A3BF121D6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</p:sldLayoutIdLst>
  <p:hf hdr="0" ftr="0" dt="0"/>
  <p:txStyles>
    <p:titleStyle>
      <a:lvl1pPr marL="0" marR="0" lvl="0" indent="0" algn="l" defTabSz="4572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US" sz="3600" b="0" i="0" u="none" strike="noStrike" kern="1200" cap="none" spc="0" baseline="0">
          <a:solidFill>
            <a:srgbClr val="90C226"/>
          </a:solidFill>
          <a:uFillTx/>
          <a:latin typeface="Trebuchet MS"/>
        </a:defRPr>
      </a:lvl1pPr>
    </p:titleStyle>
    <p:bodyStyle>
      <a:lvl1pPr marL="342900" marR="0" lvl="0" indent="-3429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90C226"/>
        </a:buClr>
        <a:buSzPct val="80000"/>
        <a:buFont typeface="Wingdings 3"/>
        <a:buChar char=""/>
        <a:tabLst/>
        <a:defRPr lang="en-US" sz="1800" b="0" i="0" u="none" strike="noStrike" kern="1200" cap="none" spc="0" baseline="0">
          <a:solidFill>
            <a:srgbClr val="404040"/>
          </a:solidFill>
          <a:uFillTx/>
          <a:latin typeface="Trebuchet MS"/>
        </a:defRPr>
      </a:lvl1pPr>
      <a:lvl2pPr marL="742950" marR="0" lvl="1" indent="-28575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90C226"/>
        </a:buClr>
        <a:buSzPct val="80000"/>
        <a:buFont typeface="Wingdings 3"/>
        <a:buChar char=""/>
        <a:tabLst/>
        <a:defRPr lang="en-US" sz="1600" b="0" i="0" u="none" strike="noStrike" kern="1200" cap="none" spc="0" baseline="0">
          <a:solidFill>
            <a:srgbClr val="404040"/>
          </a:solidFill>
          <a:uFillTx/>
          <a:latin typeface="Trebuchet MS"/>
        </a:defRPr>
      </a:lvl2pPr>
      <a:lvl3pPr marL="1143000" marR="0" lvl="2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90C226"/>
        </a:buClr>
        <a:buSzPct val="80000"/>
        <a:buFont typeface="Wingdings 3"/>
        <a:buChar char=""/>
        <a:tabLst/>
        <a:defRPr lang="en-US" sz="1400" b="0" i="0" u="none" strike="noStrike" kern="1200" cap="none" spc="0" baseline="0">
          <a:solidFill>
            <a:srgbClr val="404040"/>
          </a:solidFill>
          <a:uFillTx/>
          <a:latin typeface="Trebuchet MS"/>
        </a:defRPr>
      </a:lvl3pPr>
      <a:lvl4pPr marL="1600200" marR="0" lvl="3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90C226"/>
        </a:buClr>
        <a:buSzPct val="80000"/>
        <a:buFont typeface="Wingdings 3"/>
        <a:buChar char=""/>
        <a:tabLst/>
        <a:defRPr lang="en-US" sz="1200" b="0" i="0" u="none" strike="noStrike" kern="1200" cap="none" spc="0" baseline="0">
          <a:solidFill>
            <a:srgbClr val="404040"/>
          </a:solidFill>
          <a:uFillTx/>
          <a:latin typeface="Trebuchet MS"/>
        </a:defRPr>
      </a:lvl4pPr>
      <a:lvl5pPr marL="2057400" marR="0" lvl="4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90C226"/>
        </a:buClr>
        <a:buSzPct val="80000"/>
        <a:buFont typeface="Wingdings 3"/>
        <a:buChar char=""/>
        <a:tabLst/>
        <a:defRPr lang="en-US" sz="1200" b="0" i="0" u="none" strike="noStrike" kern="1200" cap="none" spc="0" baseline="0">
          <a:solidFill>
            <a:srgbClr val="404040"/>
          </a:solidFill>
          <a:uFillTx/>
          <a:latin typeface="Trebuchet M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cid:image001.png@01D0EA4A.2BD679A0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D99F91-EBA3-57DA-AC9F-0AB98D96324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75658" y="1384419"/>
            <a:ext cx="10875568" cy="578971"/>
          </a:xfrm>
        </p:spPr>
        <p:txBody>
          <a:bodyPr anchorCtr="1">
            <a:normAutofit fontScale="90000"/>
          </a:bodyPr>
          <a:lstStyle/>
          <a:p>
            <a:pPr algn="ctr"/>
            <a:br>
              <a:rPr lang="en-GB" sz="3600" b="1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600" b="1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Innovative Support Officer</a:t>
            </a:r>
            <a:endParaRPr lang="en-GB" sz="3600" dirty="0">
              <a:solidFill>
                <a:srgbClr val="C000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9A8279-FAE8-6071-D6CB-BC9CAB864F9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82766" y="2328520"/>
            <a:ext cx="10280590" cy="3712838"/>
          </a:xfrm>
        </p:spPr>
        <p:txBody>
          <a:bodyPr>
            <a:normAutofit/>
          </a:bodyPr>
          <a:lstStyle/>
          <a:p>
            <a:pPr>
              <a:buClr>
                <a:srgbClr val="FF0000"/>
              </a:buClr>
              <a:buFont typeface="Wingdings" panose="05000000000000000000" pitchFamily="2" charset="2"/>
              <a:buChar char="v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Module name</a:t>
            </a:r>
            <a: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2400" b="1" i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Principles of Human Resource Management</a:t>
            </a:r>
          </a:p>
          <a:p>
            <a:pPr>
              <a:buClr>
                <a:srgbClr val="FF0000"/>
              </a:buClr>
              <a:buFont typeface="Wingdings" panose="05000000000000000000" pitchFamily="2" charset="2"/>
              <a:buChar char="v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400" b="1" i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LCBB5012</a:t>
            </a:r>
          </a:p>
          <a:p>
            <a:pPr>
              <a:buClr>
                <a:srgbClr val="FF0000"/>
              </a:buClr>
              <a:buFont typeface="Wingdings" panose="05000000000000000000" pitchFamily="2" charset="2"/>
              <a:buChar char="v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Assignment number: </a:t>
            </a:r>
            <a:r>
              <a:rPr lang="en-GB" sz="2400" b="1" i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Component 1 Practical: Academic Interview for HR Processes</a:t>
            </a:r>
          </a:p>
          <a:p>
            <a:pPr>
              <a:buClr>
                <a:srgbClr val="FF0000"/>
              </a:buClr>
              <a:buFont typeface="Wingdings" panose="05000000000000000000" pitchFamily="2" charset="2"/>
              <a:buChar char="v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Name: </a:t>
            </a:r>
            <a:r>
              <a:rPr lang="en-GB" sz="2400" b="1" i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Catalin Alexandru Artenie</a:t>
            </a:r>
          </a:p>
          <a:p>
            <a:pPr>
              <a:buClr>
                <a:srgbClr val="FF0000"/>
              </a:buClr>
              <a:buFont typeface="Wingdings" panose="05000000000000000000" pitchFamily="2" charset="2"/>
              <a:buChar char="v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Student Number: </a:t>
            </a:r>
            <a:r>
              <a:rPr lang="en-GB" sz="2400" b="1" i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2240460</a:t>
            </a:r>
          </a:p>
          <a:p>
            <a:pPr>
              <a:buClr>
                <a:srgbClr val="FF0000"/>
              </a:buClr>
              <a:buFont typeface="Wingdings" panose="05000000000000000000" pitchFamily="2" charset="2"/>
              <a:buChar char="v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Lecturer name</a:t>
            </a:r>
            <a:r>
              <a:rPr lang="en-GB" sz="24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2400" b="1" i="1" dirty="0" err="1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Fouziya</a:t>
            </a:r>
            <a:r>
              <a:rPr lang="en-GB" sz="2400" b="1" i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Farheen</a:t>
            </a:r>
          </a:p>
        </p:txBody>
      </p:sp>
      <p:pic>
        <p:nvPicPr>
          <p:cNvPr id="4" name="Picture 3" descr="Discover University of Wales Trinity Saint David">
            <a:extLst>
              <a:ext uri="{FF2B5EF4-FFF2-40B4-BE49-F238E27FC236}">
                <a16:creationId xmlns:a16="http://schemas.microsoft.com/office/drawing/2014/main" id="{A66EF264-86CA-6994-BE67-379721DD0AEE}"/>
              </a:ext>
            </a:extLst>
          </p:cNvPr>
          <p:cNvPicPr/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658" y="212906"/>
            <a:ext cx="1916099" cy="852724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D7C062F-C873-3BD2-A5C1-905F6C92EE40}"/>
              </a:ext>
            </a:extLst>
          </p:cNvPr>
          <p:cNvSpPr>
            <a:spLocks noGrp="1"/>
          </p:cNvSpPr>
          <p:nvPr>
            <p:ph type="sldNum" sz="quarter" idx="8"/>
          </p:nvPr>
        </p:nvSpPr>
        <p:spPr/>
        <p:txBody>
          <a:bodyPr/>
          <a:lstStyle/>
          <a:p>
            <a:pPr lvl="0"/>
            <a:fld id="{74FD7490-EE14-4759-B06D-A7D90BE204C1}" type="slidenum">
              <a:rPr lang="en-GB" smtClean="0"/>
              <a:t>1</a:t>
            </a:fld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766930E-6307-23E6-514D-2412620F95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2" y="609604"/>
            <a:ext cx="9970728" cy="766270"/>
          </a:xfrm>
        </p:spPr>
        <p:txBody>
          <a:bodyPr/>
          <a:lstStyle/>
          <a:p>
            <a:r>
              <a:rPr lang="en-GB" dirty="0"/>
              <a:t>Introduction to Organisation and Job Role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C6D5A4-D9AF-C615-2686-323B1A6C25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2" y="1196411"/>
            <a:ext cx="10837336" cy="550349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000" b="1" dirty="0">
                <a:solidFill>
                  <a:srgbClr val="271DA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University of Wales Trinity Saint David (UWTSD)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is an institution that holds a royal charter dating back to 1828. With campuses in Carmarthen, Lampeter, Swansea, Cardiff, and London, the university places a heavy emphasis on: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Applied Learning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: aligning curriculum with industry needs to ensure graduates are "work-ready."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Sustainability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: Integrating the United Nations' Sustainable Development Goals into its core operational strategy.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Transformation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: Investing heavily in the "Wales Global Academy" and innovation hubs to lead the Fourth Industrial Revolution – 4IR.</a:t>
            </a:r>
          </a:p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	The </a:t>
            </a:r>
            <a:r>
              <a:rPr lang="en-GB" sz="2000" b="1" dirty="0">
                <a:solidFill>
                  <a:srgbClr val="271DA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Innovation Support Officer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is responsible for identifying manual, repetitive workflows within the university and designing digital or automated alternatives. Crucially, they do not just ‘install software’—they manage the ‘Human Capital’ shift.</a:t>
            </a:r>
          </a:p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	The </a:t>
            </a:r>
            <a:r>
              <a:rPr lang="en-GB" sz="2000" b="1" dirty="0">
                <a:solidFill>
                  <a:srgbClr val="B32EB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Innovation Support Officer role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is vital now for an organization like UWTSD, which operates across diverse geographic locations because ensures that the university doesn't just survive the digital shift, but thrives by becoming a leaner, more agile, and more human-centric institution.</a:t>
            </a:r>
          </a:p>
          <a:p>
            <a:pPr marL="0" indent="0"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6E1E40-BAC2-F3DD-8501-1DB23EC0418F}"/>
              </a:ext>
            </a:extLst>
          </p:cNvPr>
          <p:cNvSpPr>
            <a:spLocks noGrp="1"/>
          </p:cNvSpPr>
          <p:nvPr>
            <p:ph type="sldNum" sz="quarter" idx="8"/>
          </p:nvPr>
        </p:nvSpPr>
        <p:spPr/>
        <p:txBody>
          <a:bodyPr/>
          <a:lstStyle/>
          <a:p>
            <a:pPr lvl="0"/>
            <a:fld id="{74FD7490-EE14-4759-B06D-A7D90BE204C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46266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5">
            <a:extLst>
              <a:ext uri="{FF2B5EF4-FFF2-40B4-BE49-F238E27FC236}">
                <a16:creationId xmlns:a16="http://schemas.microsoft.com/office/drawing/2014/main" id="{83D26BC3-421A-45A2-E980-9C2D4C851891}"/>
              </a:ext>
            </a:extLst>
          </p:cNvPr>
          <p:cNvSpPr/>
          <p:nvPr/>
        </p:nvSpPr>
        <p:spPr>
          <a:xfrm>
            <a:off x="120073" y="85458"/>
            <a:ext cx="11767127" cy="6622991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3600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gradFill>
            <a:gsLst>
              <a:gs pos="0">
                <a:srgbClr val="B5D5A7"/>
              </a:gs>
              <a:gs pos="100000">
                <a:srgbClr val="AACE99"/>
              </a:gs>
            </a:gsLst>
            <a:lin ang="5400000"/>
          </a:gradFill>
          <a:ln w="6345" cap="flat">
            <a:solidFill>
              <a:srgbClr val="70AD47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endParaRPr lang="en-GB" sz="2000" b="1" i="1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i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DESCRIPTION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Title: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Innovation Support Officer</a:t>
            </a:r>
          </a:p>
          <a:p>
            <a:r>
              <a:rPr lang="en-GB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Department: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Human Resources &amp; Organisational Development</a:t>
            </a:r>
          </a:p>
          <a:p>
            <a:r>
              <a:rPr lang="en-GB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Reports to: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Head of Innovation and Digital Transformation</a:t>
            </a:r>
          </a:p>
          <a:p>
            <a:r>
              <a:rPr lang="en-GB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Salary: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£29,000 - £34,000 per annum</a:t>
            </a:r>
          </a:p>
          <a:p>
            <a:r>
              <a:rPr lang="en-GB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Contract Type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: Full-time, Permanent</a:t>
            </a:r>
          </a:p>
          <a:p>
            <a:r>
              <a:rPr lang="en-GB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Location: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Hybrid (3 days office-based, 2 days remote)</a:t>
            </a:r>
            <a:endParaRPr lang="en-GB" sz="2000" b="1" i="1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i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PURPOSE</a:t>
            </a:r>
          </a:p>
          <a:p>
            <a:r>
              <a:rPr lang="en-GB" sz="2000" b="1" dirty="0">
                <a:solidFill>
                  <a:srgbClr val="B32EB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Innovation Support Officer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job aims to support the organisation's innovation strategy by facilitating the adoption of emerging technologies, driving process improvements, and fostering a culture of continuous innovation across all departments. The Innovation Support Officer will work collaboratively with staff at all levels to identify opportunities for digital transformation, automation, and creative problem-solving in response to rapidly evolving workplace demands.</a:t>
            </a:r>
          </a:p>
          <a:p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this role is vital now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For an organization like UWTSD, which operates across diverse geographic locations, the Innovation Support Officer </a:t>
            </a:r>
            <a:r>
              <a:rPr lang="en-GB" b="1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ensures that the university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doesn't just </a:t>
            </a:r>
            <a:r>
              <a:rPr lang="en-GB" b="1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survive the digital shift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, but </a:t>
            </a:r>
            <a:r>
              <a:rPr lang="en-GB" b="1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thrives by becoming a leaner, more agile, and more human-centric institution.</a:t>
            </a:r>
            <a:endParaRPr lang="en-GB" b="1" i="1" dirty="0">
              <a:solidFill>
                <a:schemeClr val="accent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br>
              <a:rPr lang="en-GB" dirty="0"/>
            </a:b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79CBABD-ADC8-1EF0-11FB-3B1EF7E87AD8}"/>
              </a:ext>
            </a:extLst>
          </p:cNvPr>
          <p:cNvSpPr>
            <a:spLocks noGrp="1"/>
          </p:cNvSpPr>
          <p:nvPr>
            <p:ph type="sldNum" sz="quarter" idx="8"/>
          </p:nvPr>
        </p:nvSpPr>
        <p:spPr/>
        <p:txBody>
          <a:bodyPr/>
          <a:lstStyle/>
          <a:p>
            <a:pPr lvl="0"/>
            <a:fld id="{5178353D-D591-4A8A-B5E4-8047B707A4F6}" type="slidenum">
              <a:rPr lang="en-GB" smtClean="0"/>
              <a:t>3</a:t>
            </a:fld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0050" y="575562"/>
            <a:ext cx="11430000" cy="6019548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28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Description</a:t>
            </a:r>
          </a:p>
          <a:p>
            <a:pPr marL="0" indent="0" algn="ctr">
              <a:buNone/>
            </a:pPr>
            <a:endParaRPr lang="en-GB" sz="2000" b="1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Title:</a:t>
            </a:r>
            <a:r>
              <a:rPr lang="en-GB" sz="20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Innovation Support Officer</a:t>
            </a:r>
          </a:p>
          <a:p>
            <a:pPr marL="0" indent="0">
              <a:buNone/>
            </a:pPr>
            <a:r>
              <a:rPr lang="en-GB" sz="20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Responsibilities</a:t>
            </a:r>
          </a:p>
          <a:p>
            <a:pPr marL="0" indent="0">
              <a:buNone/>
            </a:pPr>
            <a:r>
              <a:rPr lang="en-GB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Process Auditing:</a:t>
            </a: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Continuously evaluate existing manual workflows (like reception or data entry) to identify opportunities for automation and digital enhancement.</a:t>
            </a:r>
          </a:p>
          <a:p>
            <a:pPr marL="0" indent="0">
              <a:buNone/>
            </a:pPr>
            <a:r>
              <a:rPr lang="en-GB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Project Facilitation:</a:t>
            </a: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Support the rollout of new technological tools, acting as the liaison between IT departments and non-technical staff.</a:t>
            </a:r>
          </a:p>
          <a:p>
            <a:pPr marL="0" indent="0">
              <a:buNone/>
            </a:pPr>
            <a:r>
              <a:rPr lang="en-GB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Trend Analysis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Research emerging tech trends (AI, IoT, and SaaS) to provide briefs on how they could mitigate environmental or economic disruptions.</a:t>
            </a:r>
          </a:p>
          <a:p>
            <a:pPr marL="0" indent="0">
              <a:buNone/>
            </a:pPr>
            <a:r>
              <a:rPr lang="en-GB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Training &amp; Literacy:</a:t>
            </a: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Organize "Future-Proof" workshops to upskill staff whose roles are being shifted by automation.</a:t>
            </a:r>
          </a:p>
          <a:p>
            <a:pPr marL="0" indent="0">
              <a:buNone/>
            </a:pPr>
            <a:r>
              <a:rPr lang="en-GB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Feedback Loops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Establish channels for employees to suggest innovative improvements to their daily operations.</a:t>
            </a:r>
          </a:p>
          <a:p>
            <a:pPr marL="0" indent="0">
              <a:spcBef>
                <a:spcPts val="600"/>
              </a:spcBef>
              <a:buNone/>
            </a:pPr>
            <a:endParaRPr lang="en-GB" sz="1400" b="1" dirty="0">
              <a:latin typeface="Arial Black" panose="020B0A040201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C2AB01-FCB5-E797-458D-BBBA9526073F}"/>
              </a:ext>
            </a:extLst>
          </p:cNvPr>
          <p:cNvSpPr>
            <a:spLocks noGrp="1"/>
          </p:cNvSpPr>
          <p:nvPr>
            <p:ph type="sldNum" sz="quarter" idx="8"/>
          </p:nvPr>
        </p:nvSpPr>
        <p:spPr/>
        <p:txBody>
          <a:bodyPr/>
          <a:lstStyle/>
          <a:p>
            <a:pPr lvl="0"/>
            <a:fld id="{5178353D-D591-4A8A-B5E4-8047B707A4F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70234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2" y="609603"/>
            <a:ext cx="11326826" cy="645039"/>
          </a:xfrm>
        </p:spPr>
        <p:txBody>
          <a:bodyPr>
            <a:noAutofit/>
          </a:bodyPr>
          <a:lstStyle/>
          <a:p>
            <a:r>
              <a:rPr lang="en-GB" sz="3200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Working Conditions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04060" y="1897166"/>
            <a:ext cx="9041450" cy="3332860"/>
          </a:xfrm>
        </p:spPr>
        <p:txBody>
          <a:bodyPr>
            <a:normAutofit fontScale="92500" lnSpcReduction="20000"/>
          </a:bodyPr>
          <a:lstStyle/>
          <a:p>
            <a:pPr lvl="0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Hybrid working arrangement with flexibility required</a:t>
            </a:r>
          </a:p>
          <a:p>
            <a:pPr lvl="0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Occasional travel to other office locations or conferences (up to 10% of time)</a:t>
            </a:r>
          </a:p>
          <a:p>
            <a:pPr lvl="0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Standard office environment with modern technology infrastructure</a:t>
            </a:r>
          </a:p>
          <a:p>
            <a:pPr lvl="0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May require occasional evening or weekend work for project launches or events</a:t>
            </a:r>
          </a:p>
          <a:p>
            <a:pPr lvl="0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Screen-based work approximately 70% of time</a:t>
            </a:r>
          </a:p>
          <a:p>
            <a:pPr marL="0" indent="0">
              <a:buNone/>
            </a:pPr>
            <a:br>
              <a:rPr lang="en-GB" dirty="0"/>
            </a:br>
            <a:endParaRPr lang="en-GB" dirty="0"/>
          </a:p>
          <a:p>
            <a:pPr marL="0" indent="0">
              <a:buNone/>
            </a:pPr>
            <a:endParaRPr lang="en-GB" sz="1400" dirty="0">
              <a:solidFill>
                <a:srgbClr val="7030A0"/>
              </a:solidFill>
              <a:latin typeface="Arial Black" panose="020B0A040201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9E60D2E-AF16-740C-F0DB-0E220A4B8E30}"/>
              </a:ext>
            </a:extLst>
          </p:cNvPr>
          <p:cNvSpPr>
            <a:spLocks noGrp="1"/>
          </p:cNvSpPr>
          <p:nvPr>
            <p:ph type="sldNum" sz="quarter" idx="8"/>
          </p:nvPr>
        </p:nvSpPr>
        <p:spPr/>
        <p:txBody>
          <a:bodyPr/>
          <a:lstStyle/>
          <a:p>
            <a:pPr lvl="0"/>
            <a:fld id="{5178353D-D591-4A8A-B5E4-8047B707A4F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27472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C77BEC-FF24-5F18-A042-01F6394548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2" y="226463"/>
            <a:ext cx="8596667" cy="670845"/>
          </a:xfrm>
        </p:spPr>
        <p:txBody>
          <a:bodyPr wrap="square" anchor="t">
            <a:normAutofit/>
          </a:bodyPr>
          <a:lstStyle/>
          <a:p>
            <a:pPr marL="0" indent="0" algn="ctr">
              <a:buNone/>
            </a:pPr>
            <a:r>
              <a:rPr lang="en-GB" b="1" dirty="0"/>
              <a:t>PERSON SPECIFICATION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3BAF6E-70E9-1CC9-A73F-71D41A079774}"/>
              </a:ext>
            </a:extLst>
          </p:cNvPr>
          <p:cNvSpPr>
            <a:spLocks noGrp="1"/>
          </p:cNvSpPr>
          <p:nvPr>
            <p:ph type="sldNum" sz="quarter" idx="8"/>
          </p:nvPr>
        </p:nvSpPr>
        <p:spPr>
          <a:xfrm>
            <a:off x="8590659" y="6041358"/>
            <a:ext cx="683340" cy="365129"/>
          </a:xfrm>
        </p:spPr>
        <p:txBody>
          <a:bodyPr wrap="square" anchor="ctr">
            <a:normAutofit/>
          </a:bodyPr>
          <a:lstStyle/>
          <a:p>
            <a:pPr lvl="0">
              <a:spcAft>
                <a:spcPts val="600"/>
              </a:spcAft>
            </a:pPr>
            <a:fld id="{5178353D-D591-4A8A-B5E4-8047B707A4F6}" type="slidenum">
              <a:rPr lang="en-GB" smtClean="0"/>
              <a:pPr lvl="0">
                <a:spcAft>
                  <a:spcPts val="600"/>
                </a:spcAft>
              </a:pPr>
              <a:t>6</a:t>
            </a:fld>
            <a:endParaRPr lang="en-GB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F7BEB526-B8A4-38D1-89FD-035C612BEAC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22622456"/>
              </p:ext>
            </p:extLst>
          </p:nvPr>
        </p:nvGraphicFramePr>
        <p:xfrm>
          <a:off x="333286" y="1239140"/>
          <a:ext cx="11536821" cy="5392397"/>
        </p:xfrm>
        <a:graphic>
          <a:graphicData uri="http://schemas.openxmlformats.org/drawingml/2006/table">
            <a:tbl>
              <a:tblPr>
                <a:tableStyleId>{69C7853C-536D-4A76-A0AE-DD22124D55A5}</a:tableStyleId>
              </a:tblPr>
              <a:tblGrid>
                <a:gridCol w="2264635">
                  <a:extLst>
                    <a:ext uri="{9D8B030D-6E8A-4147-A177-3AD203B41FA5}">
                      <a16:colId xmlns:a16="http://schemas.microsoft.com/office/drawing/2014/main" val="1217553322"/>
                    </a:ext>
                  </a:extLst>
                </a:gridCol>
                <a:gridCol w="5195899">
                  <a:extLst>
                    <a:ext uri="{9D8B030D-6E8A-4147-A177-3AD203B41FA5}">
                      <a16:colId xmlns:a16="http://schemas.microsoft.com/office/drawing/2014/main" val="3611162548"/>
                    </a:ext>
                  </a:extLst>
                </a:gridCol>
                <a:gridCol w="4076287">
                  <a:extLst>
                    <a:ext uri="{9D8B030D-6E8A-4147-A177-3AD203B41FA5}">
                      <a16:colId xmlns:a16="http://schemas.microsoft.com/office/drawing/2014/main" val="192327005"/>
                    </a:ext>
                  </a:extLst>
                </a:gridCol>
              </a:tblGrid>
              <a:tr h="68027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cap="none" spc="0" dirty="0">
                          <a:solidFill>
                            <a:srgbClr val="C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Category</a:t>
                      </a:r>
                    </a:p>
                  </a:txBody>
                  <a:tcPr marL="83586" marR="115196" marT="23882" marB="179112" anchor="ctr">
                    <a:lnL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cap="none" spc="0">
                          <a:solidFill>
                            <a:srgbClr val="C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Essential (Must-have)</a:t>
                      </a:r>
                    </a:p>
                  </a:txBody>
                  <a:tcPr marL="83586" marR="115196" marT="23882" marB="179112" anchor="ctr">
                    <a:lnL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cap="none" spc="0" dirty="0">
                          <a:solidFill>
                            <a:srgbClr val="C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Desirable (Nice-to-have)</a:t>
                      </a:r>
                    </a:p>
                  </a:txBody>
                  <a:tcPr marL="83586" marR="115196" marT="23882" marB="179112" anchor="ctr">
                    <a:lnL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51539766"/>
                  </a:ext>
                </a:extLst>
              </a:tr>
              <a:tr h="101211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cap="none" spc="0" dirty="0">
                          <a:solidFill>
                            <a:srgbClr val="271DA3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Qualifications</a:t>
                      </a:r>
                      <a:endParaRPr lang="en-GB" sz="2000" cap="none" spc="0" dirty="0">
                        <a:solidFill>
                          <a:srgbClr val="271DA3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3586" marR="115196" marT="23882" marB="179112" anchor="ctr">
                    <a:lnL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Bachelor’s Degree in Business, IT, or Innovation Management.</a:t>
                      </a:r>
                    </a:p>
                  </a:txBody>
                  <a:tcPr marL="83586" marR="115196" marT="23882" marB="179112" anchor="ctr">
                    <a:lnL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Certification in Agile, Scrum, or Design Thinking.</a:t>
                      </a:r>
                    </a:p>
                  </a:txBody>
                  <a:tcPr marL="83586" marR="115196" marT="23882" marB="179112" anchor="ctr">
                    <a:lnL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80810773"/>
                  </a:ext>
                </a:extLst>
              </a:tr>
              <a:tr h="134395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cap="none" spc="0" dirty="0">
                          <a:solidFill>
                            <a:srgbClr val="271DA3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Experience</a:t>
                      </a:r>
                      <a:endParaRPr lang="en-GB" sz="2000" cap="none" spc="0" dirty="0">
                        <a:solidFill>
                          <a:srgbClr val="271DA3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3586" marR="115196" marT="23882" marB="179112" anchor="ctr">
                    <a:lnL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2+ years in project coordination or process improvement roles.</a:t>
                      </a:r>
                    </a:p>
                  </a:txBody>
                  <a:tcPr marL="83586" marR="115196" marT="23882" marB="179112" anchor="ctr">
                    <a:lnL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Experience working in a global, multi-cultural HR or Tech environment.</a:t>
                      </a:r>
                    </a:p>
                  </a:txBody>
                  <a:tcPr marL="83586" marR="115196" marT="23882" marB="179112" anchor="ctr">
                    <a:lnL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05249553"/>
                  </a:ext>
                </a:extLst>
              </a:tr>
              <a:tr h="101211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cap="none" spc="0" dirty="0">
                          <a:solidFill>
                            <a:srgbClr val="271DA3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Skills</a:t>
                      </a:r>
                      <a:endParaRPr lang="en-GB" sz="2000" cap="none" spc="0" dirty="0">
                        <a:solidFill>
                          <a:srgbClr val="271DA3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3586" marR="115196" marT="23882" marB="179112" anchor="ctr">
                    <a:lnL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Proficiency in digital workflow tools (e.g., Slack, Trello, Zapier).</a:t>
                      </a:r>
                    </a:p>
                  </a:txBody>
                  <a:tcPr marL="83586" marR="115196" marT="23882" marB="179112" anchor="ctr">
                    <a:lnL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Data visualization skills (Tableau/PowerBI).</a:t>
                      </a:r>
                    </a:p>
                  </a:txBody>
                  <a:tcPr marL="83586" marR="115196" marT="23882" marB="179112" anchor="ctr">
                    <a:lnL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32481511"/>
                  </a:ext>
                </a:extLst>
              </a:tr>
              <a:tr h="134395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cap="none" spc="0" dirty="0">
                          <a:solidFill>
                            <a:srgbClr val="271DA3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Personal Attributes</a:t>
                      </a:r>
                      <a:endParaRPr lang="en-GB" sz="2000" cap="none" spc="0" dirty="0">
                        <a:solidFill>
                          <a:srgbClr val="271DA3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3586" marR="115196" marT="23882" marB="179112" anchor="ctr">
                    <a:lnL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Growth Mindset:</a:t>
                      </a:r>
                      <a:r>
                        <a:rPr lang="en-GB" sz="20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High tolerance for ambiguity and a passion for change.</a:t>
                      </a:r>
                    </a:p>
                  </a:txBody>
                  <a:tcPr marL="83586" marR="115196" marT="23882" marB="179112" anchor="ctr">
                    <a:lnL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Empathy:</a:t>
                      </a:r>
                      <a:r>
                        <a:rPr lang="en-GB" sz="20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Ability to coach staff through the "fear" of automation.</a:t>
                      </a:r>
                    </a:p>
                  </a:txBody>
                  <a:tcPr marL="83586" marR="115196" marT="23882" marB="179112" anchor="ctr">
                    <a:lnL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201266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772116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255492-12BE-51FE-70C2-A9D665357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2" y="76913"/>
            <a:ext cx="8596667" cy="374600"/>
          </a:xfrm>
        </p:spPr>
        <p:txBody>
          <a:bodyPr>
            <a:normAutofit fontScale="90000"/>
          </a:bodyPr>
          <a:lstStyle/>
          <a:p>
            <a:r>
              <a:rPr lang="en-GB" sz="2700" b="1" dirty="0">
                <a:latin typeface="Arial" panose="020B0604020202020204" pitchFamily="34" charset="0"/>
                <a:cs typeface="Arial" panose="020B0604020202020204" pitchFamily="34" charset="0"/>
              </a:rPr>
              <a:t>INTERVIEW QUESTIONS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FC2D8A-B6F1-A0CE-3C55-32CF696596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2" y="512748"/>
            <a:ext cx="11235505" cy="5665861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 BEHAVIORAL QUESTION</a:t>
            </a:r>
          </a:p>
          <a:p>
            <a:r>
              <a:rPr lang="en-GB" b="1" dirty="0">
                <a:solidFill>
                  <a:srgbClr val="271DA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Q: </a:t>
            </a:r>
            <a:r>
              <a:rPr lang="en-GB" b="1" i="1" dirty="0">
                <a:solidFill>
                  <a:srgbClr val="271DA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"Tell me about a time when you faced resistance to a new idea or change you were proposing. How did you handle the situation?"</a:t>
            </a:r>
            <a:endParaRPr lang="en-GB" b="1" dirty="0">
              <a:solidFill>
                <a:srgbClr val="271DA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SITUATIONAL QUESTION</a:t>
            </a:r>
          </a:p>
          <a:p>
            <a:r>
              <a:rPr lang="en-GB" b="1" dirty="0">
                <a:solidFill>
                  <a:srgbClr val="271DA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Q: </a:t>
            </a:r>
            <a:r>
              <a:rPr lang="en-GB" b="1" i="1" dirty="0">
                <a:solidFill>
                  <a:srgbClr val="271DA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"Imagine a department head comes to you concerned that a proposed automation system will eliminate jobs in their team. They're resistant to the project despite clear efficiency benefits. How would you approach this situation?“</a:t>
            </a:r>
          </a:p>
          <a:p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 COMPETENCY-BASED QUESTION</a:t>
            </a:r>
          </a:p>
          <a:p>
            <a:r>
              <a:rPr lang="en-GB" b="1" dirty="0">
                <a:solidFill>
                  <a:srgbClr val="271DA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Q: </a:t>
            </a:r>
            <a:r>
              <a:rPr lang="en-GB" b="1" i="1" dirty="0">
                <a:solidFill>
                  <a:srgbClr val="271DA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"Give an example of how you've kept your knowledge current in innovation, technology, or digital transformation. How have you applied this learning in practice?“</a:t>
            </a:r>
          </a:p>
          <a:p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4. TECHNICAL QUESTION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Q: </a:t>
            </a:r>
            <a:r>
              <a:rPr lang="en-GB" b="1" i="1" dirty="0">
                <a:solidFill>
                  <a:srgbClr val="271DA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"How do you think global environmental issues like climate change or sustainability concerns are influencing workplace innovation and HR practices internationally?"</a:t>
            </a:r>
            <a:endParaRPr lang="en-GB" b="1" dirty="0">
              <a:solidFill>
                <a:srgbClr val="271DA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5. INNOVATION MINDSET AND CULTURE</a:t>
            </a:r>
          </a:p>
          <a:p>
            <a:r>
              <a:rPr lang="en-GB" b="1" dirty="0">
                <a:solidFill>
                  <a:srgbClr val="271DA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Q: “What does a ‘culture of innovation’ mean to you, and how could you support it in this role?”</a:t>
            </a:r>
          </a:p>
          <a:p>
            <a:endParaRPr lang="en-GB" dirty="0"/>
          </a:p>
          <a:p>
            <a:endParaRPr lang="en-GB" dirty="0">
              <a:solidFill>
                <a:srgbClr val="FF0000"/>
              </a:solidFill>
            </a:endParaRP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D1943F-87D0-148A-3514-8D2BBC25F98C}"/>
              </a:ext>
            </a:extLst>
          </p:cNvPr>
          <p:cNvSpPr>
            <a:spLocks noGrp="1"/>
          </p:cNvSpPr>
          <p:nvPr>
            <p:ph type="sldNum" sz="quarter" idx="8"/>
          </p:nvPr>
        </p:nvSpPr>
        <p:spPr/>
        <p:txBody>
          <a:bodyPr/>
          <a:lstStyle/>
          <a:p>
            <a:pPr lvl="0"/>
            <a:fld id="{5178353D-D591-4A8A-B5E4-8047B707A4F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1332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2" y="609604"/>
            <a:ext cx="8596667" cy="527434"/>
          </a:xfrm>
        </p:spPr>
        <p:txBody>
          <a:bodyPr>
            <a:normAutofit fontScale="90000"/>
          </a:bodyPr>
          <a:lstStyle/>
          <a:p>
            <a:r>
              <a:rPr lang="en-GB" sz="2700" b="1" i="1" dirty="0">
                <a:latin typeface="Arial" panose="020B0604020202020204" pitchFamily="34" charset="0"/>
                <a:cs typeface="Arial" panose="020B0604020202020204" pitchFamily="34" charset="0"/>
              </a:rPr>
              <a:t>Conclusions</a:t>
            </a:r>
            <a:br>
              <a:rPr lang="en-GB" sz="2700" dirty="0">
                <a:latin typeface="Arial Black" panose="020B0A04020102020204" pitchFamily="34" charset="0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2" y="2042445"/>
            <a:ext cx="11170111" cy="3674691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000" b="1" dirty="0">
                <a:solidFill>
                  <a:srgbClr val="271DA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 work becomes increasingly digitised and automated, organisations must recruit employees capable of supporting innovation and digital transformation.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b="1" dirty="0">
                <a:solidFill>
                  <a:srgbClr val="271DA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The Innovation Support Officer role is designed to meet this need by combining digital literacy, creativity, analytical skills, and change management capabilities.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b="1" dirty="0">
                <a:solidFill>
                  <a:srgbClr val="271DA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The job description and personal specification developed in this presentation ensure alignment with innovation strategy models and responsiveness to global environmental factors affecting HR.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CAF68D-A86D-5141-1FA0-EB28817476E4}"/>
              </a:ext>
            </a:extLst>
          </p:cNvPr>
          <p:cNvSpPr>
            <a:spLocks noGrp="1"/>
          </p:cNvSpPr>
          <p:nvPr>
            <p:ph type="sldNum" sz="quarter" idx="8"/>
          </p:nvPr>
        </p:nvSpPr>
        <p:spPr/>
        <p:txBody>
          <a:bodyPr/>
          <a:lstStyle/>
          <a:p>
            <a:pPr lvl="0"/>
            <a:fld id="{5178353D-D591-4A8A-B5E4-8047B707A4F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576191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2984</TotalTime>
  <Words>952</Words>
  <Application>Microsoft Office PowerPoint</Application>
  <PresentationFormat>Widescreen</PresentationFormat>
  <Paragraphs>84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Arial</vt:lpstr>
      <vt:lpstr>Arial Black</vt:lpstr>
      <vt:lpstr>Calibri</vt:lpstr>
      <vt:lpstr>Trebuchet MS</vt:lpstr>
      <vt:lpstr>Wingdings</vt:lpstr>
      <vt:lpstr>Wingdings 3</vt:lpstr>
      <vt:lpstr>Facet</vt:lpstr>
      <vt:lpstr>  Innovative Support Officer</vt:lpstr>
      <vt:lpstr>Introduction to Organisation and Job Role</vt:lpstr>
      <vt:lpstr>PowerPoint Presentation</vt:lpstr>
      <vt:lpstr>PowerPoint Presentation</vt:lpstr>
      <vt:lpstr>Working Conditions</vt:lpstr>
      <vt:lpstr>PERSON SPECIFICATION </vt:lpstr>
      <vt:lpstr>INTERVIEW QUESTIONS </vt:lpstr>
      <vt:lpstr>Conclusions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titlu</dc:title>
  <dc:creator>daniela munteanu</dc:creator>
  <cp:lastModifiedBy>Catalin Artenie (2240460)</cp:lastModifiedBy>
  <cp:revision>187</cp:revision>
  <dcterms:created xsi:type="dcterms:W3CDTF">2023-06-15T05:12:49Z</dcterms:created>
  <dcterms:modified xsi:type="dcterms:W3CDTF">2026-02-25T20:53:29Z</dcterms:modified>
</cp:coreProperties>
</file>