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8" r:id="rId12"/>
    <p:sldId id="275" r:id="rId13"/>
    <p:sldId id="270" r:id="rId14"/>
    <p:sldId id="274" r:id="rId15"/>
    <p:sldId id="272" r:id="rId16"/>
    <p:sldId id="273" r:id="rId17"/>
    <p:sldId id="276" r:id="rId18"/>
    <p:sldId id="277" r:id="rId19"/>
    <p:sldId id="278"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467" autoAdjust="0"/>
  </p:normalViewPr>
  <p:slideViewPr>
    <p:cSldViewPr snapToGrid="0">
      <p:cViewPr>
        <p:scale>
          <a:sx n="50" d="100"/>
          <a:sy n="50" d="100"/>
        </p:scale>
        <p:origin x="141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2C01F2-A26A-422C-B50A-6BB3EAA6BB34}" type="datetimeFigureOut">
              <a:rPr lang="en-GB" smtClean="0"/>
              <a:t>06/12/2017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A6B230-E799-4F5C-AC52-C99E4EF56D39}" type="slidenum">
              <a:rPr lang="en-GB" smtClean="0"/>
              <a:t>‹#›</a:t>
            </a:fld>
            <a:endParaRPr lang="en-GB"/>
          </a:p>
        </p:txBody>
      </p:sp>
    </p:spTree>
    <p:extLst>
      <p:ext uri="{BB962C8B-B14F-4D97-AF65-F5344CB8AC3E}">
        <p14:creationId xmlns:p14="http://schemas.microsoft.com/office/powerpoint/2010/main" val="96619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event started in the 1970’s in Hawaii where 15 competitors took part in the first ever Ironman; It wasn’t until the 1990’s that the event went global and in 2011 it made it to Wales on the </a:t>
            </a:r>
            <a:r>
              <a:rPr lang="en-GB" dirty="0" err="1" smtClean="0"/>
              <a:t>Pembrokshire</a:t>
            </a:r>
            <a:r>
              <a:rPr lang="en-GB" dirty="0" smtClean="0"/>
              <a:t> coast. </a:t>
            </a:r>
            <a:r>
              <a:rPr lang="en-GB" i="1" dirty="0" smtClean="0"/>
              <a:t>(</a:t>
            </a:r>
            <a:r>
              <a:rPr lang="en-GB" i="1" dirty="0" err="1" smtClean="0"/>
              <a:t>Triradar</a:t>
            </a:r>
            <a:r>
              <a:rPr lang="en-GB" i="1" dirty="0" smtClean="0"/>
              <a:t>, 2014)</a:t>
            </a:r>
          </a:p>
          <a:p>
            <a:endParaRPr lang="en-GB" dirty="0" smtClean="0"/>
          </a:p>
          <a:p>
            <a:r>
              <a:rPr lang="en-GB" dirty="0" smtClean="0"/>
              <a:t>The triathlon</a:t>
            </a:r>
            <a:r>
              <a:rPr lang="en-GB" baseline="0" dirty="0" smtClean="0"/>
              <a:t> includes a 2.4 mile swim, 112 mile bike ride and a full 26.2 mile marathon which has to be completed in the allocated 17 hours. </a:t>
            </a:r>
            <a:r>
              <a:rPr lang="en-GB" i="1" baseline="0" dirty="0" smtClean="0"/>
              <a:t>(</a:t>
            </a:r>
            <a:r>
              <a:rPr lang="en-GB" i="1" baseline="0" dirty="0" err="1" smtClean="0"/>
              <a:t>Diranian</a:t>
            </a:r>
            <a:r>
              <a:rPr lang="en-GB" i="1" baseline="0" dirty="0" smtClean="0"/>
              <a:t>, 2017)</a:t>
            </a:r>
            <a:endParaRPr lang="en-GB" i="1" dirty="0"/>
          </a:p>
        </p:txBody>
      </p:sp>
      <p:sp>
        <p:nvSpPr>
          <p:cNvPr id="4" name="Slide Number Placeholder 3"/>
          <p:cNvSpPr>
            <a:spLocks noGrp="1"/>
          </p:cNvSpPr>
          <p:nvPr>
            <p:ph type="sldNum" sz="quarter" idx="10"/>
          </p:nvPr>
        </p:nvSpPr>
        <p:spPr/>
        <p:txBody>
          <a:bodyPr/>
          <a:lstStyle/>
          <a:p>
            <a:fld id="{98A6B230-E799-4F5C-AC52-C99E4EF56D39}" type="slidenum">
              <a:rPr lang="en-GB" smtClean="0"/>
              <a:t>2</a:t>
            </a:fld>
            <a:endParaRPr lang="en-GB"/>
          </a:p>
        </p:txBody>
      </p:sp>
    </p:spTree>
    <p:extLst>
      <p:ext uri="{BB962C8B-B14F-4D97-AF65-F5344CB8AC3E}">
        <p14:creationId xmlns:p14="http://schemas.microsoft.com/office/powerpoint/2010/main" val="3699581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colours work well for Ironman Wales as red is a colour associated with Wales – our sporting colours are red, red is the colour on the</a:t>
            </a:r>
            <a:r>
              <a:rPr lang="en-GB" baseline="0" dirty="0" smtClean="0"/>
              <a:t> Welsh</a:t>
            </a:r>
            <a:r>
              <a:rPr lang="en-GB" dirty="0" smtClean="0"/>
              <a:t> flag and</a:t>
            </a:r>
            <a:r>
              <a:rPr lang="en-GB" baseline="0" dirty="0" smtClean="0"/>
              <a:t> is used in a lot of National branding.</a:t>
            </a:r>
            <a:r>
              <a:rPr lang="en-GB" dirty="0" smtClean="0"/>
              <a:t> By coincidence the Ironman logo is prominently red and black which works well for an event held in Wales.</a:t>
            </a:r>
          </a:p>
          <a:p>
            <a:endParaRPr lang="en-GB" dirty="0" smtClean="0"/>
          </a:p>
          <a:p>
            <a:r>
              <a:rPr lang="en-GB" i="1" dirty="0" smtClean="0"/>
              <a:t>“Colour offers an instantaneous method for conveying meaning and message in logo designs. It is the most powerful tool a designer can use to convey a message without using words. Our minds are programmed to respond to colour, the subliminal messages we get from colour shape our thoughts. </a:t>
            </a:r>
          </a:p>
          <a:p>
            <a:endParaRPr lang="en-GB" i="1" dirty="0" smtClean="0"/>
          </a:p>
          <a:p>
            <a:r>
              <a:rPr lang="en-GB" i="1" dirty="0" smtClean="0"/>
              <a:t>The main colours are red and black which are good bold colours to use Red is an intense </a:t>
            </a:r>
            <a:r>
              <a:rPr lang="en-GB" i="1" dirty="0" err="1" smtClean="0"/>
              <a:t>color</a:t>
            </a:r>
            <a:r>
              <a:rPr lang="en-GB" i="1" dirty="0" smtClean="0"/>
              <a:t>. It can summon conflicting emotions from blood and warfare to love and passion. It is often used in logo design to grip the viewer’s attention and has been known to raise one’s blood pressure or make people hungry. Black is technically, the absence of all </a:t>
            </a:r>
            <a:r>
              <a:rPr lang="en-GB" i="1" dirty="0" err="1" smtClean="0"/>
              <a:t>color</a:t>
            </a:r>
            <a:r>
              <a:rPr lang="en-GB" i="1" dirty="0" smtClean="0"/>
              <a:t>. It’s a powerful and conjures authority, boldness, elegance and tradition. Black can be found in many logos for its boldness, simplicity and sophistication” (Peterson, 2009).</a:t>
            </a:r>
          </a:p>
          <a:p>
            <a:endParaRPr lang="en-GB" dirty="0" smtClean="0"/>
          </a:p>
          <a:p>
            <a:r>
              <a:rPr lang="en-GB" dirty="0" smtClean="0"/>
              <a:t>Based on the above source the Ironman colours are very well chosen to represent what the brand believes it is about. Passion is a huge part of the overall branding vision Ironman is trying to achieve so red is the most suitable colour with the black intensifying the red further it is a bold message to send to athletes and the general public. </a:t>
            </a:r>
          </a:p>
          <a:p>
            <a:endParaRPr lang="en-GB" dirty="0" smtClean="0"/>
          </a:p>
          <a:p>
            <a:r>
              <a:rPr lang="en-GB" dirty="0" smtClean="0"/>
              <a:t>The shape of the logo is diverse as it fits perfectly into the Ironman logo and works as a stand-alone logo making it easier to use for Merchandise and use when the full logo may not require or cannot be used because of sizing limitations. It can be projected all over the racecourse and could be more likely to stand out to the consumer than the full logo as it there is only one component to concentrate on.</a:t>
            </a:r>
          </a:p>
          <a:p>
            <a:endParaRPr lang="en-GB" dirty="0" smtClean="0"/>
          </a:p>
          <a:p>
            <a:r>
              <a:rPr lang="en-GB" dirty="0" smtClean="0"/>
              <a:t>In terms of marketing, this is better for Social Media as sponsored posts on Facebook are limited on the text that can be used on graphics; the post cannot be sponsored if the text exceeds 50% of the overall graphic so it is useful to have this alternative option for digital marketing purposes.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3</a:t>
            </a:fld>
            <a:endParaRPr lang="en-GB"/>
          </a:p>
        </p:txBody>
      </p:sp>
    </p:spTree>
    <p:extLst>
      <p:ext uri="{BB962C8B-B14F-4D97-AF65-F5344CB8AC3E}">
        <p14:creationId xmlns:p14="http://schemas.microsoft.com/office/powerpoint/2010/main" val="4272367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Ironman Wales logo is the same as all Ironman logos around the World this is because of guidelines set by the Ironman head office to keep brand consistency </a:t>
            </a:r>
            <a:r>
              <a:rPr lang="en-GB" i="1" dirty="0" smtClean="0"/>
              <a:t>(</a:t>
            </a:r>
            <a:r>
              <a:rPr lang="en-GB" i="1" dirty="0" err="1" smtClean="0"/>
              <a:t>R.Jackson</a:t>
            </a:r>
            <a:r>
              <a:rPr lang="en-GB" i="1" dirty="0" smtClean="0"/>
              <a:t>, 2017). </a:t>
            </a:r>
          </a:p>
          <a:p>
            <a:endParaRPr lang="en-GB" dirty="0" smtClean="0"/>
          </a:p>
          <a:p>
            <a:r>
              <a:rPr lang="en-GB" dirty="0" smtClean="0"/>
              <a:t>One of the reasons for this is ensure the fair treatment of the host city partnerships from the title sponsor. </a:t>
            </a:r>
          </a:p>
          <a:p>
            <a:r>
              <a:rPr lang="en-GB" dirty="0" smtClean="0"/>
              <a:t>Keeping the brand consistent globally is a strength as it will be recognizable anywhere in the World and it keeps all the marketing and branding activity combined instead of having to create different branding and marketing strategies for over 200 Ironman events across the World. </a:t>
            </a:r>
          </a:p>
          <a:p>
            <a:endParaRPr lang="en-GB" dirty="0" smtClean="0"/>
          </a:p>
          <a:p>
            <a:r>
              <a:rPr lang="en-GB" dirty="0" smtClean="0"/>
              <a:t>However, the different host Cities are able to add something beneath or around the logo but they must not change the sizing or </a:t>
            </a:r>
            <a:r>
              <a:rPr lang="en-GB" dirty="0" err="1" smtClean="0"/>
              <a:t>color</a:t>
            </a:r>
            <a:r>
              <a:rPr lang="en-GB" dirty="0" smtClean="0"/>
              <a:t> at all to in keep with the branding guidelines set out by the Ironman head office</a:t>
            </a:r>
            <a:r>
              <a:rPr lang="en-GB" dirty="0" smtClean="0"/>
              <a:t>.</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smtClean="0"/>
              <a:t>Consistent branding allows marketers to differentiate their product, deliver key messaging, and encourage loyalty by driving authority and trust in their product or business (Launch Marketing, 2017).</a:t>
            </a:r>
          </a:p>
          <a:p>
            <a:endParaRPr lang="en-GB" dirty="0" smtClean="0"/>
          </a:p>
          <a:p>
            <a:endParaRPr lang="en-GB" dirty="0" smtClean="0"/>
          </a:p>
          <a:p>
            <a:r>
              <a:rPr lang="en-GB" dirty="0" smtClean="0"/>
              <a:t> This is something the Ironman brand achieves not only in Wales but across the World – they are building a familiarity amongst consumers the same way other huge brands have done and built lasting branding through this process. </a:t>
            </a:r>
          </a:p>
          <a:p>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4</a:t>
            </a:fld>
            <a:endParaRPr lang="en-GB"/>
          </a:p>
        </p:txBody>
      </p:sp>
    </p:spTree>
    <p:extLst>
      <p:ext uri="{BB962C8B-B14F-4D97-AF65-F5344CB8AC3E}">
        <p14:creationId xmlns:p14="http://schemas.microsoft.com/office/powerpoint/2010/main" val="1886443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examples of brands that</a:t>
            </a:r>
            <a:r>
              <a:rPr lang="en-GB" baseline="0" dirty="0" smtClean="0"/>
              <a:t> have remained consistent and have becoming global icons and are similar to Ironman because they are usually part of a bigger logo but you can subtract text and have a stand alone logo that is simple and works well in marketing.</a:t>
            </a:r>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5</a:t>
            </a:fld>
            <a:endParaRPr lang="en-GB"/>
          </a:p>
        </p:txBody>
      </p:sp>
    </p:spTree>
    <p:extLst>
      <p:ext uri="{BB962C8B-B14F-4D97-AF65-F5344CB8AC3E}">
        <p14:creationId xmlns:p14="http://schemas.microsoft.com/office/powerpoint/2010/main" val="3985159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Helen</a:t>
            </a:r>
            <a:r>
              <a:rPr lang="en-GB" baseline="0" dirty="0" smtClean="0"/>
              <a:t> Edwards wrote for Campaign </a:t>
            </a:r>
            <a:r>
              <a:rPr lang="en-GB" i="1" baseline="0" dirty="0" smtClean="0"/>
              <a:t>“</a:t>
            </a:r>
            <a:r>
              <a:rPr lang="en-GB" i="1" dirty="0" smtClean="0"/>
              <a:t>A brand model is a vital marketing tool - the crystallisation of all the brand does, what makes it unique, and what it means and stands for in the eyes of the people with which it engages”</a:t>
            </a:r>
            <a:r>
              <a:rPr lang="en-GB" i="1" baseline="0" dirty="0" smtClean="0"/>
              <a:t> </a:t>
            </a:r>
            <a:r>
              <a:rPr lang="en-GB" i="1" dirty="0" smtClean="0"/>
              <a:t>(Edwards, 2011).</a:t>
            </a:r>
          </a:p>
          <a:p>
            <a:endParaRPr lang="en-GB" i="1" dirty="0" smtClean="0"/>
          </a:p>
          <a:p>
            <a:r>
              <a:rPr lang="en-GB" i="0" dirty="0" smtClean="0"/>
              <a:t>The brand</a:t>
            </a:r>
            <a:r>
              <a:rPr lang="en-GB" i="0" baseline="0" dirty="0" smtClean="0"/>
              <a:t> model for Ironman </a:t>
            </a:r>
            <a:r>
              <a:rPr lang="en-GB" i="0" baseline="0" dirty="0" smtClean="0"/>
              <a:t>is unknown. </a:t>
            </a:r>
            <a:r>
              <a:rPr lang="en-GB" i="0" baseline="0" dirty="0" smtClean="0"/>
              <a:t>It is difficult to believe a global company would lack a branding theory model to help develop the </a:t>
            </a:r>
            <a:r>
              <a:rPr lang="en-GB" i="0" baseline="0" dirty="0" smtClean="0"/>
              <a:t>brand, but if one exists they do not share it with the public– </a:t>
            </a:r>
            <a:r>
              <a:rPr lang="en-GB" i="0" baseline="0" dirty="0" smtClean="0"/>
              <a:t>The model shown above is the key branding model which Ironman’s brand qualities can be applied to. </a:t>
            </a:r>
          </a:p>
          <a:p>
            <a:endParaRPr lang="en-GB" i="0" baseline="0" dirty="0" smtClean="0"/>
          </a:p>
          <a:p>
            <a:endParaRPr lang="en-GB" i="0" dirty="0" smtClean="0"/>
          </a:p>
        </p:txBody>
      </p:sp>
      <p:sp>
        <p:nvSpPr>
          <p:cNvPr id="4" name="Slide Number Placeholder 3"/>
          <p:cNvSpPr>
            <a:spLocks noGrp="1"/>
          </p:cNvSpPr>
          <p:nvPr>
            <p:ph type="sldNum" sz="quarter" idx="10"/>
          </p:nvPr>
        </p:nvSpPr>
        <p:spPr/>
        <p:txBody>
          <a:bodyPr/>
          <a:lstStyle/>
          <a:p>
            <a:fld id="{98A6B230-E799-4F5C-AC52-C99E4EF56D39}" type="slidenum">
              <a:rPr lang="en-GB" smtClean="0"/>
              <a:t>6</a:t>
            </a:fld>
            <a:endParaRPr lang="en-GB"/>
          </a:p>
        </p:txBody>
      </p:sp>
    </p:spTree>
    <p:extLst>
      <p:ext uri="{BB962C8B-B14F-4D97-AF65-F5344CB8AC3E}">
        <p14:creationId xmlns:p14="http://schemas.microsoft.com/office/powerpoint/2010/main" val="588408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finishing line of the race is saturated in the Ironman branding as is Tenby town throughout with masses of flags, banners, branded archways and more. The colours vary through the town as the official sponsors logos and banners can be spotted throughout the course and the surrounding area; this does </a:t>
            </a:r>
            <a:r>
              <a:rPr lang="en-GB" dirty="0" smtClean="0"/>
              <a:t>not necessarily give </a:t>
            </a:r>
            <a:r>
              <a:rPr lang="en-GB" dirty="0" smtClean="0"/>
              <a:t>the Ironman Wales </a:t>
            </a:r>
            <a:r>
              <a:rPr lang="en-GB" dirty="0" smtClean="0"/>
              <a:t>brand more exposure </a:t>
            </a:r>
            <a:r>
              <a:rPr lang="en-GB" dirty="0" smtClean="0"/>
              <a:t>but it is a necessity that this is in place to keep sponsorship relationships that will provide the event with the funding it needs to be held annually. </a:t>
            </a:r>
          </a:p>
          <a:p>
            <a:endParaRPr lang="en-GB" dirty="0" smtClean="0"/>
          </a:p>
          <a:p>
            <a:r>
              <a:rPr lang="en-GB" dirty="0" smtClean="0"/>
              <a:t>Volunteers do not have branded t-shirts which is an easy way to further the brand and marketing and would be easier for the customers to see the volunteers and give the volunteers a keepsake of the event. As they are unpaid it would be something from the Ironman Wales team to the volunteers that could keep and could strengthen the relations between the company and staff. </a:t>
            </a:r>
          </a:p>
          <a:p>
            <a:endParaRPr lang="en-GB" dirty="0" smtClean="0"/>
          </a:p>
          <a:p>
            <a:r>
              <a:rPr lang="en-GB" dirty="0" smtClean="0"/>
              <a:t>Clapper sticks that are branded</a:t>
            </a:r>
            <a:r>
              <a:rPr lang="en-GB" baseline="0" dirty="0" smtClean="0"/>
              <a:t> along with cow bells are given to the audience along the route. The noises and excitement of the crowd builds a great atmosphere and amplifies spectator engagement while providing athletes with  a better experience and some much needed support to keep going through the race. By giving out these instruments that are branded it is sending the message that Ironman Wales is a high energy and enjoyable event to attend. The noise that is created could be seen as an negative for those opposing the event and this could impact the brand in a bad way as people who don’t want the noise will associate it with Ironman Wales; Although those opposing the event would likely be resistant to applaud any part of the event so this would just be another thing to complain about. </a:t>
            </a:r>
            <a:endParaRPr lang="en-GB" baseline="0" dirty="0" smtClean="0"/>
          </a:p>
          <a:p>
            <a:endParaRPr lang="en-GB" baseline="0" dirty="0" smtClean="0"/>
          </a:p>
          <a:p>
            <a:r>
              <a:rPr lang="en-GB" baseline="0" dirty="0" smtClean="0"/>
              <a:t>The brand has such a force that people have resulted getting it tattooed on them permanently on themselves; a brand has carry serious magnitude for people to want a permanent reminder of it. </a:t>
            </a:r>
            <a:endParaRPr lang="en-GB" dirty="0" smtClean="0"/>
          </a:p>
          <a:p>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7</a:t>
            </a:fld>
            <a:endParaRPr lang="en-GB"/>
          </a:p>
        </p:txBody>
      </p:sp>
    </p:spTree>
    <p:extLst>
      <p:ext uri="{BB962C8B-B14F-4D97-AF65-F5344CB8AC3E}">
        <p14:creationId xmlns:p14="http://schemas.microsoft.com/office/powerpoint/2010/main" val="60545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Brand Experience Model shows the relationship</a:t>
            </a:r>
            <a:r>
              <a:rPr lang="en-GB" baseline="0" dirty="0" smtClean="0"/>
              <a:t> between an experience on products and services and successful branding. </a:t>
            </a:r>
            <a:r>
              <a:rPr lang="en-GB" i="1" baseline="0" dirty="0" smtClean="0"/>
              <a:t>(Diagrammo.com, </a:t>
            </a:r>
            <a:r>
              <a:rPr lang="en-GB" i="1" baseline="0" dirty="0" err="1" smtClean="0"/>
              <a:t>n.d</a:t>
            </a:r>
            <a:r>
              <a:rPr lang="en-GB" i="1" baseline="0" dirty="0" smtClean="0"/>
              <a:t>)</a:t>
            </a:r>
            <a:endParaRPr lang="en-GB" i="1" dirty="0" smtClean="0"/>
          </a:p>
          <a:p>
            <a:endParaRPr lang="en-GB" dirty="0" smtClean="0"/>
          </a:p>
          <a:p>
            <a:r>
              <a:rPr lang="en-GB" dirty="0" smtClean="0"/>
              <a:t>The</a:t>
            </a:r>
            <a:r>
              <a:rPr lang="en-GB" baseline="0" dirty="0" smtClean="0"/>
              <a:t> model is relevant to the branding of Ironman because all of the components make up the experience that immerses the consumer into the brand. Through offering community initiatives and many athletes competing for chosen charities the Ironman Wales brand and global brand is creating a positive experiences and legacy that is not only evident on the weekend of the race. This will enable the brand to differentiate from it’s competitors through experience marketing strengthen the relationship between the brand and the active and passive participators. </a:t>
            </a:r>
          </a:p>
          <a:p>
            <a:endParaRPr lang="en-GB" baseline="0" dirty="0" smtClean="0"/>
          </a:p>
          <a:p>
            <a:r>
              <a:rPr lang="en-GB" baseline="0" dirty="0" smtClean="0"/>
              <a:t>Entertainment </a:t>
            </a:r>
          </a:p>
          <a:p>
            <a:endParaRPr lang="en-GB" baseline="0" dirty="0" smtClean="0"/>
          </a:p>
          <a:p>
            <a:r>
              <a:rPr lang="en-GB" baseline="0" dirty="0" smtClean="0"/>
              <a:t>The spectators are watching the experience and are enjoying it passively without competing in the race; while the athletes are submersed in the event so they are actively participating. </a:t>
            </a:r>
          </a:p>
          <a:p>
            <a:r>
              <a:rPr lang="en-GB" baseline="0" dirty="0" smtClean="0"/>
              <a:t>Staff and volunteers are both passive and active, at stages they are actively impacted by the race while at other times for example stewarding they are actively involved but passively enjoying the experience. </a:t>
            </a:r>
          </a:p>
          <a:p>
            <a:endParaRPr lang="en-GB" baseline="0" dirty="0" smtClean="0"/>
          </a:p>
          <a:p>
            <a:r>
              <a:rPr lang="en-GB" baseline="0" dirty="0" smtClean="0"/>
              <a:t>Educational</a:t>
            </a:r>
          </a:p>
          <a:p>
            <a:endParaRPr lang="en-GB" baseline="0" dirty="0" smtClean="0"/>
          </a:p>
          <a:p>
            <a:r>
              <a:rPr lang="en-GB" baseline="0" dirty="0" smtClean="0"/>
              <a:t>The brand is impacting education through a number of ways. The Ironman Wales team encourage community participation and rely heavily on volunteers who are being educated directly through work experience. The competitors gain education from racing because they are pushing their bodies to complete an exhausting race which will educate them on their own stamina and how the body reacts which could be different each time they take part in Ironman Wales. </a:t>
            </a:r>
          </a:p>
          <a:p>
            <a:r>
              <a:rPr lang="en-GB" baseline="0" dirty="0" smtClean="0"/>
              <a:t>Spectators are learning about the competitors they have come to support and they could be inspired to further their own sporting careers or take more interest in their health and wellbeing.</a:t>
            </a:r>
          </a:p>
          <a:p>
            <a:endParaRPr lang="en-GB" baseline="0" dirty="0" smtClean="0"/>
          </a:p>
          <a:p>
            <a:r>
              <a:rPr lang="en-GB" baseline="0" dirty="0" err="1" smtClean="0"/>
              <a:t>Esthetic</a:t>
            </a:r>
            <a:endParaRPr lang="en-GB" baseline="0" dirty="0" smtClean="0"/>
          </a:p>
          <a:p>
            <a:endParaRPr lang="en-GB" baseline="0" dirty="0" smtClean="0"/>
          </a:p>
          <a:p>
            <a:r>
              <a:rPr lang="en-GB" baseline="0" dirty="0" smtClean="0"/>
              <a:t>Tenby is taken over during the Ironman Wales race – it is incredibly difficult to get accommodation in the town on race weekends. Because of the take over of highways, roads, restaurants, accommodation and attractions the consumer is immersed in the environment and Tenby is altered from it’s usual weekend routine.</a:t>
            </a:r>
          </a:p>
          <a:p>
            <a:endParaRPr lang="en-GB" baseline="0" dirty="0" smtClean="0"/>
          </a:p>
          <a:p>
            <a:r>
              <a:rPr lang="en-GB" baseline="0" dirty="0" smtClean="0"/>
              <a:t>Escapist </a:t>
            </a:r>
          </a:p>
          <a:p>
            <a:endParaRPr lang="en-GB" baseline="0" dirty="0" smtClean="0"/>
          </a:p>
          <a:p>
            <a:r>
              <a:rPr lang="en-GB" baseline="0" dirty="0" smtClean="0"/>
              <a:t>The consumer is actively participating in the race weekend be it for completion reasons or for the spectator experience. All consumers are at Ironman Wales to enjoy the weekend. Events by nature are escapist because they allow the consumer to be immersed in an environment which differs from the realities of everyday life.</a:t>
            </a:r>
            <a:endParaRPr lang="en-GB" dirty="0" smtClean="0"/>
          </a:p>
        </p:txBody>
      </p:sp>
      <p:sp>
        <p:nvSpPr>
          <p:cNvPr id="4" name="Slide Number Placeholder 3"/>
          <p:cNvSpPr>
            <a:spLocks noGrp="1"/>
          </p:cNvSpPr>
          <p:nvPr>
            <p:ph type="sldNum" sz="quarter" idx="10"/>
          </p:nvPr>
        </p:nvSpPr>
        <p:spPr/>
        <p:txBody>
          <a:bodyPr/>
          <a:lstStyle/>
          <a:p>
            <a:fld id="{98A6B230-E799-4F5C-AC52-C99E4EF56D39}" type="slidenum">
              <a:rPr lang="en-GB" smtClean="0"/>
              <a:t>8</a:t>
            </a:fld>
            <a:endParaRPr lang="en-GB"/>
          </a:p>
        </p:txBody>
      </p:sp>
    </p:spTree>
    <p:extLst>
      <p:ext uri="{BB962C8B-B14F-4D97-AF65-F5344CB8AC3E}">
        <p14:creationId xmlns:p14="http://schemas.microsoft.com/office/powerpoint/2010/main" val="451714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smtClean="0"/>
              <a:t>According to Shipway</a:t>
            </a:r>
            <a:r>
              <a:rPr lang="en-GB" i="0" baseline="0" dirty="0" smtClean="0"/>
              <a:t> and </a:t>
            </a:r>
            <a:r>
              <a:rPr lang="en-GB" i="0" baseline="0" dirty="0" err="1" smtClean="0"/>
              <a:t>Fyall</a:t>
            </a:r>
            <a:r>
              <a:rPr lang="en-GB" i="0" baseline="0" dirty="0" smtClean="0"/>
              <a:t> </a:t>
            </a:r>
            <a:r>
              <a:rPr lang="en-GB" i="1" dirty="0" smtClean="0"/>
              <a:t>“The Destination is naturally determined by where these</a:t>
            </a:r>
            <a:r>
              <a:rPr lang="en-GB" i="1" baseline="0" dirty="0" smtClean="0"/>
              <a:t> long distance events are held but there is a process in deciding which event to participate in” (</a:t>
            </a:r>
            <a:r>
              <a:rPr lang="en-GB" i="1" baseline="0" dirty="0" err="1" smtClean="0"/>
              <a:t>Fyall</a:t>
            </a:r>
            <a:r>
              <a:rPr lang="en-GB" i="1" baseline="0" dirty="0" smtClean="0"/>
              <a:t> and Shipway, 2013). </a:t>
            </a:r>
            <a:r>
              <a:rPr lang="en-GB" i="0" baseline="0" dirty="0" smtClean="0"/>
              <a:t>Considering Ironman Wales has been selling out in record times </a:t>
            </a:r>
            <a:r>
              <a:rPr lang="en-GB" i="0" baseline="0" dirty="0" smtClean="0"/>
              <a:t>which proves </a:t>
            </a:r>
            <a:r>
              <a:rPr lang="en-GB" i="0" baseline="0" dirty="0" smtClean="0"/>
              <a:t>that people are staying loyal to the </a:t>
            </a:r>
            <a:r>
              <a:rPr lang="en-GB" i="0" baseline="0" dirty="0" smtClean="0"/>
              <a:t>brand along with first time competitors </a:t>
            </a:r>
            <a:r>
              <a:rPr lang="en-GB" i="0" baseline="0" dirty="0" smtClean="0"/>
              <a:t>and possibly choosing Wales over the other destinations available.</a:t>
            </a:r>
          </a:p>
          <a:p>
            <a:endParaRPr lang="en-GB" i="0" baseline="0" dirty="0" smtClean="0"/>
          </a:p>
          <a:p>
            <a:r>
              <a:rPr lang="en-GB" i="0" baseline="0" dirty="0" smtClean="0"/>
              <a:t>It is difficult to determine what athletes and spectators return annually for the event and what participants are attending for the first time</a:t>
            </a:r>
            <a:r>
              <a:rPr lang="en-GB" i="1" baseline="0" dirty="0" smtClean="0"/>
              <a:t>. </a:t>
            </a:r>
            <a:r>
              <a:rPr lang="en-GB" i="0" baseline="0" dirty="0" smtClean="0"/>
              <a:t>Social media is a useful tool to utilise when trying to establish how loyal people are to the brand as people will review and comment on the company page their experiences and if they would return. </a:t>
            </a:r>
            <a:endParaRPr lang="en-GB" i="1" baseline="0" dirty="0" smtClean="0"/>
          </a:p>
          <a:p>
            <a:endParaRPr lang="en-GB" i="1" baseline="0" dirty="0" smtClean="0"/>
          </a:p>
          <a:p>
            <a:r>
              <a:rPr lang="en-GB" i="1" baseline="0" dirty="0" smtClean="0"/>
              <a:t>“Sports fans often see their team as an extension of themselves; it becomes part of their self-identity” (Smith, 2008). </a:t>
            </a:r>
            <a:r>
              <a:rPr lang="en-GB" i="0" baseline="0" dirty="0" smtClean="0"/>
              <a:t>This is directly how Ironman use their brand identity to promote brand loyalty. Becoming an “Ironman” is seen as a monumental achievement and a badge of honour one can wear for life. Achieving Ironman status is recognisable around the World and becomes part of the athlete who has completed the race whether they return to compete again or not; it is almost guaranteed that they will </a:t>
            </a:r>
            <a:r>
              <a:rPr lang="en-GB" i="0" baseline="0" dirty="0" smtClean="0"/>
              <a:t>talk </a:t>
            </a:r>
            <a:r>
              <a:rPr lang="en-GB" i="0" baseline="0" dirty="0" smtClean="0"/>
              <a:t>about the experience they had which is </a:t>
            </a:r>
            <a:r>
              <a:rPr lang="en-GB" i="0" baseline="0" dirty="0" smtClean="0"/>
              <a:t>giving the brand a bigger platform.</a:t>
            </a:r>
            <a:endParaRPr lang="en-GB" i="0" baseline="0" dirty="0" smtClean="0"/>
          </a:p>
          <a:p>
            <a:endParaRPr lang="en-GB" i="1" baseline="0" dirty="0" smtClean="0"/>
          </a:p>
          <a:p>
            <a:r>
              <a:rPr lang="en-GB" i="0" baseline="0" dirty="0" smtClean="0"/>
              <a:t>Ironman typically attracts type A personalities who are middle aged and affluent which helps the brand equity. The market can afford to compete and therefore afford to stay loyal to the brand; The cash flow from sold out events enables the Ironman company to re invest in the event and marketing which is also influences the equity which will eventually impact the brand loyalty because the experience will be better quality. </a:t>
            </a:r>
          </a:p>
        </p:txBody>
      </p:sp>
      <p:sp>
        <p:nvSpPr>
          <p:cNvPr id="4" name="Slide Number Placeholder 3"/>
          <p:cNvSpPr>
            <a:spLocks noGrp="1"/>
          </p:cNvSpPr>
          <p:nvPr>
            <p:ph type="sldNum" sz="quarter" idx="10"/>
          </p:nvPr>
        </p:nvSpPr>
        <p:spPr/>
        <p:txBody>
          <a:bodyPr/>
          <a:lstStyle/>
          <a:p>
            <a:fld id="{98A6B230-E799-4F5C-AC52-C99E4EF56D39}" type="slidenum">
              <a:rPr lang="en-GB" smtClean="0"/>
              <a:t>9</a:t>
            </a:fld>
            <a:endParaRPr lang="en-GB"/>
          </a:p>
        </p:txBody>
      </p:sp>
    </p:spTree>
    <p:extLst>
      <p:ext uri="{BB962C8B-B14F-4D97-AF65-F5344CB8AC3E}">
        <p14:creationId xmlns:p14="http://schemas.microsoft.com/office/powerpoint/2010/main" val="2081949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Sticky branding is the</a:t>
            </a:r>
            <a:r>
              <a:rPr lang="en-GB" baseline="0" dirty="0" smtClean="0"/>
              <a:t> notion that a brand has to stick out from the crowd to even be noticed at </a:t>
            </a:r>
            <a:r>
              <a:rPr lang="en-GB" baseline="0" dirty="0" smtClean="0"/>
              <a:t>all (</a:t>
            </a:r>
            <a:r>
              <a:rPr lang="en-GB" i="1" baseline="0" dirty="0" smtClean="0"/>
              <a:t>Smith, 2008</a:t>
            </a:r>
            <a:r>
              <a:rPr lang="en-GB" baseline="0" dirty="0" smtClean="0"/>
              <a:t>). Sports </a:t>
            </a:r>
            <a:r>
              <a:rPr lang="en-GB" baseline="0" dirty="0" smtClean="0"/>
              <a:t>marketers need to produce a passive and active participation experience to stand out from the crowd and will ultimately ‘Stick’ in the consumers mind in line with the overall branding vision that is created by the company.</a:t>
            </a:r>
          </a:p>
          <a:p>
            <a:endParaRPr lang="en-GB" baseline="0" dirty="0" smtClean="0"/>
          </a:p>
          <a:p>
            <a:r>
              <a:rPr lang="en-GB" dirty="0" smtClean="0"/>
              <a:t>Ironman Wales is known as the most difficult Ironman challenge; this will entice people to want to take part. It is an achievement to be an Ironman but to compete in the hardest triathlon carries its own title, which is unique to the Ironman Wales consumer and </a:t>
            </a:r>
            <a:r>
              <a:rPr lang="en-GB" dirty="0" smtClean="0"/>
              <a:t>will</a:t>
            </a:r>
            <a:r>
              <a:rPr lang="en-GB" baseline="0" dirty="0" smtClean="0"/>
              <a:t> motivate</a:t>
            </a:r>
            <a:r>
              <a:rPr lang="en-GB" dirty="0" smtClean="0"/>
              <a:t> </a:t>
            </a:r>
            <a:r>
              <a:rPr lang="en-GB" dirty="0" smtClean="0"/>
              <a:t>applicants to take part.</a:t>
            </a:r>
          </a:p>
          <a:p>
            <a:endParaRPr lang="en-GB" dirty="0" smtClean="0"/>
          </a:p>
          <a:p>
            <a:r>
              <a:rPr lang="en-GB" dirty="0" smtClean="0"/>
              <a:t>The fact that to qualify for Kona, Hawaii requires qualification through other Ironman races and a ticket cannot be physically bought strengthens the brand as it cannot be purchased – In a World where experiences are overtaking material possessions this a particular niche of the event itself and the brand. </a:t>
            </a:r>
          </a:p>
          <a:p>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10</a:t>
            </a:fld>
            <a:endParaRPr lang="en-GB"/>
          </a:p>
        </p:txBody>
      </p:sp>
    </p:spTree>
    <p:extLst>
      <p:ext uri="{BB962C8B-B14F-4D97-AF65-F5344CB8AC3E}">
        <p14:creationId xmlns:p14="http://schemas.microsoft.com/office/powerpoint/2010/main" val="4276602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“IRONMAN represents the belief that anyone who sets their mind to complete a full distance IRONMAN, or an IRONMAN 70.3 can achieve that goal. Our values are based on Inspiration, Passion, Determination and Integrity” (Jackson, 2017).</a:t>
            </a:r>
          </a:p>
          <a:p>
            <a:endParaRPr lang="en-GB" i="1" dirty="0" smtClean="0"/>
          </a:p>
          <a:p>
            <a:r>
              <a:rPr lang="en-GB" i="0" dirty="0" smtClean="0"/>
              <a:t>“Anything is Possible” is the message Ironman Wales are sending out to the competitors and future Ironmen </a:t>
            </a:r>
            <a:r>
              <a:rPr lang="en-GB" i="1" dirty="0" smtClean="0"/>
              <a:t>(Jackson, 2017). </a:t>
            </a:r>
            <a:r>
              <a:rPr lang="en-GB" i="0" dirty="0" smtClean="0"/>
              <a:t>They want to encourage aspiring athletes to believe they can partake in the event and to believe they can become an Ironman.</a:t>
            </a:r>
          </a:p>
          <a:p>
            <a:endParaRPr lang="en-GB" i="0" dirty="0" smtClean="0"/>
          </a:p>
          <a:p>
            <a:r>
              <a:rPr lang="en-GB" i="0" dirty="0" smtClean="0"/>
              <a:t> The message is short but strong making it ideal in terms of branding as it can easily be marketed,</a:t>
            </a:r>
            <a:r>
              <a:rPr lang="en-GB" i="0" baseline="0" dirty="0" smtClean="0"/>
              <a:t> according to </a:t>
            </a:r>
            <a:r>
              <a:rPr lang="en-GB" i="0" baseline="0" dirty="0" err="1" smtClean="0"/>
              <a:t>Hemani</a:t>
            </a:r>
            <a:r>
              <a:rPr lang="en-GB" i="0" dirty="0" smtClean="0"/>
              <a:t> “</a:t>
            </a:r>
            <a:r>
              <a:rPr lang="en-GB" i="1" dirty="0" smtClean="0"/>
              <a:t>Slogans should be around 2 to 5 words long and comprise of something that is easily remembered. It would be ineffective to use words that aren’t memorable or are too hard to pronounce. Slogans are a vital part of the branding process as they enable the consumer to visualize the brand and what they think it resembles” (</a:t>
            </a:r>
            <a:r>
              <a:rPr lang="en-GB" i="1" dirty="0" err="1" smtClean="0"/>
              <a:t>Hemani</a:t>
            </a:r>
            <a:r>
              <a:rPr lang="en-GB" i="1" dirty="0" smtClean="0"/>
              <a:t>, 2012).</a:t>
            </a:r>
            <a:r>
              <a:rPr lang="en-GB" i="0" dirty="0" smtClean="0"/>
              <a:t> </a:t>
            </a:r>
          </a:p>
          <a:p>
            <a:endParaRPr lang="en-GB" i="0" dirty="0" smtClean="0"/>
          </a:p>
          <a:p>
            <a:r>
              <a:rPr lang="en-GB" i="0" dirty="0" smtClean="0"/>
              <a:t>The slogan is well thought out as it combines all of the essential things that make up a powerful brand, the language is easy to remember and the message is strong. Considering the applications in 2014 sold out in just 10 weeks (</a:t>
            </a:r>
            <a:r>
              <a:rPr lang="en-GB" i="1" dirty="0" smtClean="0"/>
              <a:t>Cooper and Mathias, 2013) </a:t>
            </a:r>
            <a:r>
              <a:rPr lang="en-GB" i="0" dirty="0" smtClean="0"/>
              <a:t>the slogan amongst other branding methods is effective; competitors are inspired to think, “Anything is possible” and are eager to sign up to the triathlon. </a:t>
            </a:r>
            <a:endParaRPr lang="en-GB" i="0" dirty="0"/>
          </a:p>
        </p:txBody>
      </p:sp>
      <p:sp>
        <p:nvSpPr>
          <p:cNvPr id="4" name="Slide Number Placeholder 3"/>
          <p:cNvSpPr>
            <a:spLocks noGrp="1"/>
          </p:cNvSpPr>
          <p:nvPr>
            <p:ph type="sldNum" sz="quarter" idx="10"/>
          </p:nvPr>
        </p:nvSpPr>
        <p:spPr/>
        <p:txBody>
          <a:bodyPr/>
          <a:lstStyle/>
          <a:p>
            <a:fld id="{98A6B230-E799-4F5C-AC52-C99E4EF56D39}" type="slidenum">
              <a:rPr lang="en-GB" smtClean="0"/>
              <a:t>11</a:t>
            </a:fld>
            <a:endParaRPr lang="en-GB"/>
          </a:p>
        </p:txBody>
      </p:sp>
    </p:spTree>
    <p:extLst>
      <p:ext uri="{BB962C8B-B14F-4D97-AF65-F5344CB8AC3E}">
        <p14:creationId xmlns:p14="http://schemas.microsoft.com/office/powerpoint/2010/main" val="2829398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 World where social media is now king the bragging rights are more relevant than ever before; 60% of millennials believe sharing their experiences on social media make them </a:t>
            </a:r>
            <a:r>
              <a:rPr lang="en-GB" dirty="0" smtClean="0"/>
              <a:t>better experiences </a:t>
            </a:r>
            <a:r>
              <a:rPr lang="en-GB" i="1" dirty="0" smtClean="0"/>
              <a:t>(Millennials - </a:t>
            </a:r>
            <a:r>
              <a:rPr lang="en-GB" i="1" dirty="0" err="1" smtClean="0"/>
              <a:t>Fueling</a:t>
            </a:r>
            <a:r>
              <a:rPr lang="en-GB" i="1" dirty="0" smtClean="0"/>
              <a:t> the experience economy, 2014).</a:t>
            </a:r>
          </a:p>
          <a:p>
            <a:endParaRPr lang="en-GB" dirty="0" smtClean="0"/>
          </a:p>
          <a:p>
            <a:r>
              <a:rPr lang="en-GB" dirty="0" smtClean="0"/>
              <a:t>This would possibly apply more to the spectators, </a:t>
            </a:r>
            <a:r>
              <a:rPr lang="en-GB" dirty="0" smtClean="0"/>
              <a:t>because </a:t>
            </a:r>
            <a:r>
              <a:rPr lang="en-GB" dirty="0" smtClean="0"/>
              <a:t>there are many more as the capacity for athletes is limited but either way it is a positive for the branding, marketing and the event as a whole</a:t>
            </a:r>
            <a:r>
              <a:rPr lang="en-GB" dirty="0" smtClean="0"/>
              <a:t>.</a:t>
            </a:r>
          </a:p>
          <a:p>
            <a:endParaRPr lang="en-GB" dirty="0" smtClean="0"/>
          </a:p>
          <a:p>
            <a:r>
              <a:rPr lang="en-GB" dirty="0" smtClean="0"/>
              <a:t> </a:t>
            </a:r>
            <a:r>
              <a:rPr lang="en-GB" dirty="0" smtClean="0"/>
              <a:t>Ironman Wales push there positive branding strategies on Social Media also by sharing feel good stories and pressing the public to engage through the different social media platforms they operate on such as Facebook, Twitter and Instagram. </a:t>
            </a:r>
          </a:p>
          <a:p>
            <a:r>
              <a:rPr lang="en-GB" dirty="0" smtClean="0"/>
              <a:t>Ironman Wales are persistently active across all social media channels, which is vital when trying to build a lasting following as it keeps the brand in people’s news feed and increases interaction between the brand and the public. </a:t>
            </a:r>
          </a:p>
          <a:p>
            <a:endParaRPr lang="en-GB" dirty="0" smtClean="0"/>
          </a:p>
          <a:p>
            <a:r>
              <a:rPr lang="en-GB" dirty="0" smtClean="0"/>
              <a:t>Social Media Examiner study found that 75% of marketers found their site traffic increased through exposure on Social Media </a:t>
            </a:r>
            <a:r>
              <a:rPr lang="en-GB" i="1" dirty="0" smtClean="0"/>
              <a:t>(</a:t>
            </a:r>
            <a:r>
              <a:rPr lang="en-GB" i="1" dirty="0" err="1" smtClean="0"/>
              <a:t>Ivstvanova</a:t>
            </a:r>
            <a:r>
              <a:rPr lang="en-GB" i="1" dirty="0" smtClean="0"/>
              <a:t>, 2014) </a:t>
            </a:r>
            <a:r>
              <a:rPr lang="en-GB" dirty="0" smtClean="0"/>
              <a:t>this will have a knock on effect to the brand awareness – the more people see the brand the more they will recognize it exposing it further to the public and any future consumers.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12</a:t>
            </a:fld>
            <a:endParaRPr lang="en-GB"/>
          </a:p>
        </p:txBody>
      </p:sp>
    </p:spTree>
    <p:extLst>
      <p:ext uri="{BB962C8B-B14F-4D97-AF65-F5344CB8AC3E}">
        <p14:creationId xmlns:p14="http://schemas.microsoft.com/office/powerpoint/2010/main" val="2095224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‘Ironman’ is also synonymous with the Marvel franchise, to overcome this obstacle Ironman purchased the rights to use this as the name to avoid any legal implications. </a:t>
            </a:r>
          </a:p>
          <a:p>
            <a:endParaRPr lang="en-GB" dirty="0" smtClean="0"/>
          </a:p>
          <a:p>
            <a:r>
              <a:rPr lang="en-GB" dirty="0" smtClean="0"/>
              <a:t>It still presents the brand with challenges however, as a simple google search of ‘Ironman’ will bring up results of both the triathlon and the Marvel Ironman</a:t>
            </a:r>
            <a:r>
              <a:rPr lang="en-GB" baseline="0" dirty="0" smtClean="0"/>
              <a:t> but the Marvel brand of Ironman does saturate the search results a lot.</a:t>
            </a:r>
          </a:p>
          <a:p>
            <a:endParaRPr lang="en-GB" dirty="0" smtClean="0"/>
          </a:p>
          <a:p>
            <a:r>
              <a:rPr lang="en-GB" dirty="0" smtClean="0"/>
              <a:t>Public who are not familiar with event could confuse the brands easily which is damaging to the brand. It would be difficult to overcome this as Marvel is a global corporation. The use of search engine optimization could help Ironman’s brand get more recognition on search engines such as google putting it above the Marvel branding. Although the Marvel branding will always </a:t>
            </a:r>
            <a:r>
              <a:rPr lang="en-GB" dirty="0" smtClean="0"/>
              <a:t>exist, </a:t>
            </a:r>
            <a:r>
              <a:rPr lang="en-GB" dirty="0" smtClean="0"/>
              <a:t>this is a way of pushing the Ironman race branding also without it being overshadowed by Marvel.</a:t>
            </a:r>
          </a:p>
          <a:p>
            <a:endParaRPr lang="en-GB" dirty="0"/>
          </a:p>
        </p:txBody>
      </p:sp>
      <p:sp>
        <p:nvSpPr>
          <p:cNvPr id="4" name="Slide Number Placeholder 3"/>
          <p:cNvSpPr>
            <a:spLocks noGrp="1"/>
          </p:cNvSpPr>
          <p:nvPr>
            <p:ph type="sldNum" sz="quarter" idx="10"/>
          </p:nvPr>
        </p:nvSpPr>
        <p:spPr/>
        <p:txBody>
          <a:bodyPr/>
          <a:lstStyle/>
          <a:p>
            <a:fld id="{98A6B230-E799-4F5C-AC52-C99E4EF56D39}" type="slidenum">
              <a:rPr lang="en-GB" smtClean="0"/>
              <a:t>13</a:t>
            </a:fld>
            <a:endParaRPr lang="en-GB"/>
          </a:p>
        </p:txBody>
      </p:sp>
    </p:spTree>
    <p:extLst>
      <p:ext uri="{BB962C8B-B14F-4D97-AF65-F5344CB8AC3E}">
        <p14:creationId xmlns:p14="http://schemas.microsoft.com/office/powerpoint/2010/main" val="2699897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brand identity for Ironman is constricted because of the wording of the event. ‘Ironman’ portrays an event that is exclusive to men though this is not the case. Women and Men of all ages take part in the event and it could be seen as being sexist. The brand has created a sub category called ‘</a:t>
            </a:r>
            <a:r>
              <a:rPr lang="en-GB" dirty="0" err="1" smtClean="0"/>
              <a:t>Ironkids</a:t>
            </a:r>
            <a:r>
              <a:rPr lang="en-GB" dirty="0" smtClean="0"/>
              <a:t>’ so it could be possible to have ‘</a:t>
            </a:r>
            <a:r>
              <a:rPr lang="en-GB" dirty="0" err="1" smtClean="0"/>
              <a:t>Ironwoman</a:t>
            </a:r>
            <a:r>
              <a:rPr lang="en-GB" dirty="0" smtClean="0"/>
              <a:t>’ respectively.</a:t>
            </a:r>
          </a:p>
          <a:p>
            <a:endParaRPr lang="en-GB" dirty="0" smtClean="0"/>
          </a:p>
          <a:p>
            <a:r>
              <a:rPr lang="en-GB" dirty="0" smtClean="0"/>
              <a:t> In today’s World equality between men and women is very topical and there are people working tirelessly to</a:t>
            </a:r>
            <a:r>
              <a:rPr lang="en-GB" baseline="0" dirty="0" smtClean="0"/>
              <a:t> create gender equality in all aspects of life including sports</a:t>
            </a:r>
            <a:r>
              <a:rPr lang="en-GB" dirty="0" smtClean="0"/>
              <a:t>. </a:t>
            </a:r>
          </a:p>
          <a:p>
            <a:endParaRPr lang="en-GB" dirty="0" smtClean="0"/>
          </a:p>
          <a:p>
            <a:r>
              <a:rPr lang="en-GB" dirty="0" smtClean="0"/>
              <a:t>The sporting event does champion women and run an initiative called ‘Women for Tri’ to celebrate and encourage women in the sport of triathlon through funding and building a supportive </a:t>
            </a:r>
            <a:r>
              <a:rPr lang="en-GB" dirty="0" smtClean="0"/>
              <a:t>community</a:t>
            </a:r>
            <a:r>
              <a:rPr lang="en-GB" baseline="0" dirty="0" smtClean="0"/>
              <a:t> which is a positive act for the brand.</a:t>
            </a:r>
            <a:endParaRPr lang="en-GB" dirty="0" smtClean="0"/>
          </a:p>
          <a:p>
            <a:endParaRPr lang="en-GB" dirty="0" smtClean="0"/>
          </a:p>
          <a:p>
            <a:r>
              <a:rPr lang="en-GB" dirty="0" smtClean="0"/>
              <a:t>However contrary to the effort Ironman are putting into championing women they are</a:t>
            </a:r>
            <a:r>
              <a:rPr lang="en-GB" baseline="0" dirty="0" smtClean="0"/>
              <a:t> counteracting this by offering 15 less spaces at the Kona championships for Women than are offered to Men </a:t>
            </a:r>
            <a:r>
              <a:rPr lang="en-GB" i="1" baseline="0" dirty="0" smtClean="0"/>
              <a:t>(Outside Online,2015). </a:t>
            </a:r>
            <a:r>
              <a:rPr lang="en-GB" i="0" u="none" baseline="0" dirty="0" smtClean="0"/>
              <a:t>If Ironman want to promote equality and be shown to fighting gender stereotypes within sport it is vital that the spaces offered are equal. The brand is contradicting itself which doesn’t promote the company in a great light. The equality gap is still present and the brand is sending a confusing message about it’s stance on gender equality in </a:t>
            </a:r>
            <a:r>
              <a:rPr lang="en-GB" i="0" u="none" baseline="0" dirty="0" smtClean="0"/>
              <a:t>sport which </a:t>
            </a:r>
            <a:r>
              <a:rPr lang="en-GB" i="0" u="none" baseline="0" dirty="0" smtClean="0"/>
              <a:t>doesn’t instil confidence in the </a:t>
            </a:r>
            <a:r>
              <a:rPr lang="en-GB" i="0" u="none" baseline="0" dirty="0" smtClean="0"/>
              <a:t>consumer this </a:t>
            </a:r>
            <a:r>
              <a:rPr lang="en-GB" i="0" u="none" baseline="0" dirty="0" smtClean="0"/>
              <a:t>is an enormous weakness. Ironman have to resolve the conflicting messages and actions to stop this flaw in the brand.</a:t>
            </a:r>
            <a:endParaRPr lang="en-GB" i="1" dirty="0"/>
          </a:p>
        </p:txBody>
      </p:sp>
      <p:sp>
        <p:nvSpPr>
          <p:cNvPr id="4" name="Slide Number Placeholder 3"/>
          <p:cNvSpPr>
            <a:spLocks noGrp="1"/>
          </p:cNvSpPr>
          <p:nvPr>
            <p:ph type="sldNum" sz="quarter" idx="10"/>
          </p:nvPr>
        </p:nvSpPr>
        <p:spPr/>
        <p:txBody>
          <a:bodyPr/>
          <a:lstStyle/>
          <a:p>
            <a:fld id="{98A6B230-E799-4F5C-AC52-C99E4EF56D39}" type="slidenum">
              <a:rPr lang="en-GB" smtClean="0"/>
              <a:t>14</a:t>
            </a:fld>
            <a:endParaRPr lang="en-GB"/>
          </a:p>
        </p:txBody>
      </p:sp>
    </p:spTree>
    <p:extLst>
      <p:ext uri="{BB962C8B-B14F-4D97-AF65-F5344CB8AC3E}">
        <p14:creationId xmlns:p14="http://schemas.microsoft.com/office/powerpoint/2010/main" val="3395143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2BA442-66F7-4A48-81D5-8EBADE43F3A3}"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3386181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2BA442-66F7-4A48-81D5-8EBADE43F3A3}"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390026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D2BA442-66F7-4A48-81D5-8EBADE43F3A3}"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1819243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D2BA442-66F7-4A48-81D5-8EBADE43F3A3}"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4151159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D2BA442-66F7-4A48-81D5-8EBADE43F3A3}" type="datetimeFigureOut">
              <a:rPr lang="en-GB" smtClean="0"/>
              <a:t>06/12/2017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1711358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D2BA442-66F7-4A48-81D5-8EBADE43F3A3}" type="datetimeFigureOut">
              <a:rPr lang="en-GB" smtClean="0"/>
              <a:t>06/12/2017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1513499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2BA442-66F7-4A48-81D5-8EBADE43F3A3}" type="datetimeFigureOut">
              <a:rPr lang="en-GB" smtClean="0"/>
              <a:t>06/12/2017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210347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D2BA442-66F7-4A48-81D5-8EBADE43F3A3}"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2554278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D2BA442-66F7-4A48-81D5-8EBADE43F3A3}"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3129971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2BA442-66F7-4A48-81D5-8EBADE43F3A3}"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1866028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2BA442-66F7-4A48-81D5-8EBADE43F3A3}"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B5B6D-FFC7-416C-8121-1F93602F9BC8}" type="slidenum">
              <a:rPr lang="en-GB" smtClean="0"/>
              <a:t>‹#›</a:t>
            </a:fld>
            <a:endParaRPr lang="en-GB"/>
          </a:p>
        </p:txBody>
      </p:sp>
    </p:spTree>
    <p:extLst>
      <p:ext uri="{BB962C8B-B14F-4D97-AF65-F5344CB8AC3E}">
        <p14:creationId xmlns:p14="http://schemas.microsoft.com/office/powerpoint/2010/main" val="386731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2BA442-66F7-4A48-81D5-8EBADE43F3A3}" type="datetimeFigureOut">
              <a:rPr lang="en-GB" smtClean="0"/>
              <a:t>06/12/2017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FB5B6D-FFC7-416C-8121-1F93602F9BC8}" type="slidenum">
              <a:rPr lang="en-GB" smtClean="0"/>
              <a:t>‹#›</a:t>
            </a:fld>
            <a:endParaRPr lang="en-GB"/>
          </a:p>
        </p:txBody>
      </p:sp>
    </p:spTree>
    <p:extLst>
      <p:ext uri="{BB962C8B-B14F-4D97-AF65-F5344CB8AC3E}">
        <p14:creationId xmlns:p14="http://schemas.microsoft.com/office/powerpoint/2010/main" val="2938479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Ims9yMbJG5w"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 Id="rId1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39.png"/></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sparkideasnl.wordpress.com/2011/03/29/brand-ke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957" t="7511" b="13352"/>
          <a:stretch/>
        </p:blipFill>
        <p:spPr>
          <a:xfrm>
            <a:off x="3090115" y="1325732"/>
            <a:ext cx="6492033" cy="5187203"/>
          </a:xfrm>
          <a:prstGeom prst="rect">
            <a:avLst/>
          </a:prstGeom>
        </p:spPr>
      </p:pic>
      <p:sp>
        <p:nvSpPr>
          <p:cNvPr id="5" name="TextBox 4"/>
          <p:cNvSpPr txBox="1"/>
          <p:nvPr/>
        </p:nvSpPr>
        <p:spPr>
          <a:xfrm>
            <a:off x="-1351876" y="1595021"/>
            <a:ext cx="4876126" cy="5262979"/>
          </a:xfrm>
          <a:prstGeom prst="rect">
            <a:avLst/>
          </a:prstGeom>
          <a:noFill/>
        </p:spPr>
        <p:txBody>
          <a:bodyPr wrap="square" rtlCol="0">
            <a:spAutoFit/>
          </a:bodyPr>
          <a:lstStyle/>
          <a:p>
            <a:pPr algn="ct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endPar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a:p>
            <a:pPr algn="ctr"/>
            <a:r>
              <a:rPr lang="en-GB" sz="2400"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rPr>
              <a:t>RHIAN COOK                                           1703979</a:t>
            </a:r>
            <a:endParaRPr lang="en-GB" sz="2400"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p:txBody>
      </p:sp>
      <p:pic>
        <p:nvPicPr>
          <p:cNvPr id="3" name="Picture 2"/>
          <p:cNvPicPr>
            <a:picLocks noChangeAspect="1"/>
          </p:cNvPicPr>
          <p:nvPr/>
        </p:nvPicPr>
        <p:blipFill rotWithShape="1">
          <a:blip r:embed="rId3"/>
          <a:srcRect l="10725" t="63940" r="9814" b="20787"/>
          <a:stretch/>
        </p:blipFill>
        <p:spPr>
          <a:xfrm>
            <a:off x="1277472" y="196178"/>
            <a:ext cx="10452846" cy="1129554"/>
          </a:xfrm>
          <a:prstGeom prst="rect">
            <a:avLst/>
          </a:prstGeom>
        </p:spPr>
      </p:pic>
    </p:spTree>
    <p:extLst>
      <p:ext uri="{BB962C8B-B14F-4D97-AF65-F5344CB8AC3E}">
        <p14:creationId xmlns:p14="http://schemas.microsoft.com/office/powerpoint/2010/main" val="418841943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74056"/>
            <a:ext cx="10515600" cy="1325563"/>
          </a:xfrm>
        </p:spPr>
        <p:txBody>
          <a:bodyPr/>
          <a:lstStyle/>
          <a:p>
            <a:pPr algn="ctr"/>
            <a:r>
              <a:rPr lang="en-GB" b="1"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rPr>
              <a:t>WHAT IS IRONMAN WALES?</a:t>
            </a:r>
            <a:endParaRPr lang="en-GB" b="1"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p:txBody>
      </p:sp>
      <p:pic>
        <p:nvPicPr>
          <p:cNvPr id="5" name="Ims9yMbJG5w"/>
          <p:cNvPicPr>
            <a:picLocks noRot="1" noChangeAspect="1"/>
          </p:cNvPicPr>
          <p:nvPr>
            <a:videoFile r:link="rId1"/>
          </p:nvPr>
        </p:nvPicPr>
        <p:blipFill>
          <a:blip r:embed="rId4"/>
          <a:stretch>
            <a:fillRect/>
          </a:stretch>
        </p:blipFill>
        <p:spPr>
          <a:xfrm>
            <a:off x="1674125" y="1499619"/>
            <a:ext cx="8843749" cy="4974609"/>
          </a:xfrm>
          <a:prstGeom prst="rect">
            <a:avLst/>
          </a:prstGeom>
          <a:ln>
            <a:noFill/>
          </a:ln>
          <a:effectLst>
            <a:glow rad="228600">
              <a:srgbClr val="FFFFFF">
                <a:alpha val="40000"/>
              </a:srgbClr>
            </a:glow>
          </a:effectLst>
          <a:scene3d>
            <a:camera prst="orthographicFront"/>
            <a:lightRig rig="threePt" dir="t">
              <a:rot lat="0" lon="0" rev="2100000"/>
            </a:lightRig>
          </a:scene3d>
          <a:sp3d>
            <a:bevelT w="152400" h="101600" prst="slope"/>
          </a:sp3d>
        </p:spPr>
      </p:pic>
      <p:pic>
        <p:nvPicPr>
          <p:cNvPr id="6" name="Picture 5"/>
          <p:cNvPicPr>
            <a:picLocks noChangeAspect="1"/>
          </p:cNvPicPr>
          <p:nvPr/>
        </p:nvPicPr>
        <p:blipFill rotWithShape="1">
          <a:blip r:embed="rId5"/>
          <a:srcRect l="22537" r="18358" b="24657"/>
          <a:stretch/>
        </p:blipFill>
        <p:spPr>
          <a:xfrm>
            <a:off x="10907251" y="5220269"/>
            <a:ext cx="1284749" cy="1637731"/>
          </a:xfrm>
          <a:prstGeom prst="rect">
            <a:avLst/>
          </a:prstGeom>
        </p:spPr>
      </p:pic>
    </p:spTree>
    <p:extLst>
      <p:ext uri="{BB962C8B-B14F-4D97-AF65-F5344CB8AC3E}">
        <p14:creationId xmlns:p14="http://schemas.microsoft.com/office/powerpoint/2010/main" val="3495312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644" y="0"/>
            <a:ext cx="10515600" cy="1325563"/>
          </a:xfrm>
        </p:spPr>
        <p:txBody>
          <a:bodyPr/>
          <a:lstStyle/>
          <a:p>
            <a:pPr algn="ctr"/>
            <a:r>
              <a:rPr lang="en-GB" dirty="0" smtClean="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rPr>
              <a:t>THE BRAND DESIGN</a:t>
            </a:r>
            <a:endParaRPr lang="en-GB" dirty="0">
              <a:solidFill>
                <a:schemeClr val="bg1"/>
              </a:solidFill>
              <a:effectLst>
                <a:outerShdw blurRad="38100" dist="38100" dir="2700000" algn="tl">
                  <a:srgbClr val="000000">
                    <a:alpha val="43137"/>
                  </a:srgbClr>
                </a:outerShdw>
              </a:effectLst>
              <a:latin typeface="Ebrima" panose="02000000000000000000" pitchFamily="2" charset="0"/>
              <a:ea typeface="Ebrima" panose="02000000000000000000" pitchFamily="2" charset="0"/>
              <a:cs typeface="Ebrima" panose="02000000000000000000" pitchFamily="2" charset="0"/>
            </a:endParaRPr>
          </a:p>
        </p:txBody>
      </p:sp>
      <p:pic>
        <p:nvPicPr>
          <p:cNvPr id="4" name="Picture 3"/>
          <p:cNvPicPr>
            <a:picLocks noChangeAspect="1"/>
          </p:cNvPicPr>
          <p:nvPr/>
        </p:nvPicPr>
        <p:blipFill>
          <a:blip r:embed="rId3"/>
          <a:stretch>
            <a:fillRect/>
          </a:stretch>
        </p:blipFill>
        <p:spPr>
          <a:xfrm rot="19899292">
            <a:off x="224664" y="1839205"/>
            <a:ext cx="3915090" cy="1458563"/>
          </a:xfrm>
          <a:prstGeom prst="rect">
            <a:avLst/>
          </a:prstGeom>
        </p:spPr>
      </p:pic>
      <p:pic>
        <p:nvPicPr>
          <p:cNvPr id="5" name="Picture 4"/>
          <p:cNvPicPr>
            <a:picLocks noChangeAspect="1"/>
          </p:cNvPicPr>
          <p:nvPr/>
        </p:nvPicPr>
        <p:blipFill>
          <a:blip r:embed="rId4"/>
          <a:stretch>
            <a:fillRect/>
          </a:stretch>
        </p:blipFill>
        <p:spPr>
          <a:xfrm>
            <a:off x="4108494" y="2469155"/>
            <a:ext cx="3430558" cy="3430558"/>
          </a:xfrm>
          <a:prstGeom prst="rect">
            <a:avLst/>
          </a:prstGeom>
        </p:spPr>
      </p:pic>
      <p:pic>
        <p:nvPicPr>
          <p:cNvPr id="7" name="Picture 6"/>
          <p:cNvPicPr>
            <a:picLocks noChangeAspect="1"/>
          </p:cNvPicPr>
          <p:nvPr/>
        </p:nvPicPr>
        <p:blipFill>
          <a:blip r:embed="rId5"/>
          <a:stretch>
            <a:fillRect/>
          </a:stretch>
        </p:blipFill>
        <p:spPr>
          <a:xfrm rot="826779">
            <a:off x="7913138" y="2681580"/>
            <a:ext cx="3641687" cy="2048449"/>
          </a:xfrm>
          <a:prstGeom prst="rect">
            <a:avLst/>
          </a:prstGeom>
        </p:spPr>
      </p:pic>
      <p:pic>
        <p:nvPicPr>
          <p:cNvPr id="8" name="Picture 7"/>
          <p:cNvPicPr>
            <a:picLocks noChangeAspect="1"/>
          </p:cNvPicPr>
          <p:nvPr/>
        </p:nvPicPr>
        <p:blipFill>
          <a:blip r:embed="rId6"/>
          <a:stretch>
            <a:fillRect/>
          </a:stretch>
        </p:blipFill>
        <p:spPr>
          <a:xfrm>
            <a:off x="1601425" y="4556185"/>
            <a:ext cx="1543856" cy="1694317"/>
          </a:xfrm>
          <a:prstGeom prst="rect">
            <a:avLst/>
          </a:prstGeom>
        </p:spPr>
      </p:pic>
    </p:spTree>
    <p:extLst>
      <p:ext uri="{BB962C8B-B14F-4D97-AF65-F5344CB8AC3E}">
        <p14:creationId xmlns:p14="http://schemas.microsoft.com/office/powerpoint/2010/main" val="1609699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00"/>
                                        <p:tgtEl>
                                          <p:spTgt spid="4"/>
                                        </p:tgtEl>
                                      </p:cBhvr>
                                    </p:animEffect>
                                  </p:childTnLst>
                                </p:cTn>
                              </p:par>
                            </p:childTnLst>
                          </p:cTn>
                        </p:par>
                        <p:par>
                          <p:cTn id="16" fill="hold">
                            <p:stCondLst>
                              <p:cond delay="1500"/>
                            </p:stCondLst>
                            <p:childTnLst>
                              <p:par>
                                <p:cTn id="17" presetID="22" presetClass="entr" presetSubtype="4"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237" y="-187444"/>
            <a:ext cx="10515600" cy="1325563"/>
          </a:xfrm>
        </p:spPr>
        <p:txBody>
          <a:bodyPr/>
          <a:lstStyle/>
          <a:p>
            <a:pPr algn="ctr"/>
            <a:r>
              <a:rPr lang="en-GB" b="1" dirty="0" smtClean="0">
                <a:solidFill>
                  <a:schemeClr val="bg1"/>
                </a:solidFill>
                <a:effectLst>
                  <a:outerShdw blurRad="38100" dist="38100" dir="2700000" algn="tl">
                    <a:srgbClr val="000000">
                      <a:alpha val="43137"/>
                    </a:srgbClr>
                  </a:outerShdw>
                </a:effectLst>
              </a:rPr>
              <a:t>BRAND CONSISTENCY </a:t>
            </a:r>
            <a:endParaRPr lang="en-GB" b="1" dirty="0">
              <a:solidFill>
                <a:schemeClr val="bg1"/>
              </a:solidFill>
              <a:effectLst>
                <a:outerShdw blurRad="38100" dist="38100" dir="2700000" algn="tl">
                  <a:srgbClr val="000000">
                    <a:alpha val="43137"/>
                  </a:srgbClr>
                </a:outerShdw>
              </a:effectLst>
            </a:endParaRPr>
          </a:p>
        </p:txBody>
      </p:sp>
      <p:pic>
        <p:nvPicPr>
          <p:cNvPr id="3" name="Picture 2"/>
          <p:cNvPicPr>
            <a:picLocks noChangeAspect="1"/>
          </p:cNvPicPr>
          <p:nvPr/>
        </p:nvPicPr>
        <p:blipFill rotWithShape="1">
          <a:blip r:embed="rId3"/>
          <a:srcRect l="7568" t="32351" r="13869" b="29539"/>
          <a:stretch/>
        </p:blipFill>
        <p:spPr>
          <a:xfrm>
            <a:off x="296362" y="1116856"/>
            <a:ext cx="3661277" cy="1776047"/>
          </a:xfrm>
          <a:prstGeom prst="rect">
            <a:avLst/>
          </a:prstGeom>
        </p:spPr>
      </p:pic>
      <p:pic>
        <p:nvPicPr>
          <p:cNvPr id="4" name="Picture 3"/>
          <p:cNvPicPr>
            <a:picLocks noChangeAspect="1"/>
          </p:cNvPicPr>
          <p:nvPr/>
        </p:nvPicPr>
        <p:blipFill rotWithShape="1">
          <a:blip r:embed="rId4"/>
          <a:srcRect t="18805" b="20850"/>
          <a:stretch/>
        </p:blipFill>
        <p:spPr>
          <a:xfrm>
            <a:off x="296362" y="3237805"/>
            <a:ext cx="3748491" cy="1881554"/>
          </a:xfrm>
          <a:prstGeom prst="rect">
            <a:avLst/>
          </a:prstGeom>
        </p:spPr>
      </p:pic>
      <p:pic>
        <p:nvPicPr>
          <p:cNvPr id="5" name="Picture 4"/>
          <p:cNvPicPr>
            <a:picLocks noChangeAspect="1"/>
          </p:cNvPicPr>
          <p:nvPr/>
        </p:nvPicPr>
        <p:blipFill rotWithShape="1">
          <a:blip r:embed="rId5"/>
          <a:srcRect t="24065" b="21353"/>
          <a:stretch/>
        </p:blipFill>
        <p:spPr>
          <a:xfrm>
            <a:off x="4044853" y="1138119"/>
            <a:ext cx="3952875" cy="1793631"/>
          </a:xfrm>
          <a:prstGeom prst="rect">
            <a:avLst/>
          </a:prstGeom>
        </p:spPr>
      </p:pic>
      <p:pic>
        <p:nvPicPr>
          <p:cNvPr id="7" name="Picture 6"/>
          <p:cNvPicPr>
            <a:picLocks noChangeAspect="1"/>
          </p:cNvPicPr>
          <p:nvPr/>
        </p:nvPicPr>
        <p:blipFill>
          <a:blip r:embed="rId6"/>
          <a:stretch>
            <a:fillRect/>
          </a:stretch>
        </p:blipFill>
        <p:spPr>
          <a:xfrm>
            <a:off x="4236792" y="3320208"/>
            <a:ext cx="3835645" cy="2001206"/>
          </a:xfrm>
          <a:prstGeom prst="rect">
            <a:avLst/>
          </a:prstGeom>
        </p:spPr>
      </p:pic>
      <p:pic>
        <p:nvPicPr>
          <p:cNvPr id="8" name="Picture 7"/>
          <p:cNvPicPr>
            <a:picLocks noChangeAspect="1"/>
          </p:cNvPicPr>
          <p:nvPr/>
        </p:nvPicPr>
        <p:blipFill rotWithShape="1">
          <a:blip r:embed="rId7"/>
          <a:srcRect t="25222"/>
          <a:stretch/>
        </p:blipFill>
        <p:spPr>
          <a:xfrm>
            <a:off x="8215737" y="1191848"/>
            <a:ext cx="3790952" cy="2359268"/>
          </a:xfrm>
          <a:prstGeom prst="rect">
            <a:avLst/>
          </a:prstGeom>
        </p:spPr>
      </p:pic>
      <p:pic>
        <p:nvPicPr>
          <p:cNvPr id="9" name="Picture 8"/>
          <p:cNvPicPr>
            <a:picLocks noChangeAspect="1"/>
          </p:cNvPicPr>
          <p:nvPr/>
        </p:nvPicPr>
        <p:blipFill rotWithShape="1">
          <a:blip r:embed="rId8"/>
          <a:srcRect t="25040" b="23131"/>
          <a:stretch/>
        </p:blipFill>
        <p:spPr>
          <a:xfrm>
            <a:off x="8264376" y="3285445"/>
            <a:ext cx="3693674" cy="1863969"/>
          </a:xfrm>
          <a:prstGeom prst="rect">
            <a:avLst/>
          </a:prstGeom>
        </p:spPr>
      </p:pic>
      <p:sp>
        <p:nvSpPr>
          <p:cNvPr id="10" name="Rectangle 9"/>
          <p:cNvSpPr/>
          <p:nvPr/>
        </p:nvSpPr>
        <p:spPr>
          <a:xfrm>
            <a:off x="515814" y="5503109"/>
            <a:ext cx="11072447" cy="1200329"/>
          </a:xfrm>
          <a:prstGeom prst="rect">
            <a:avLst/>
          </a:prstGeom>
        </p:spPr>
        <p:txBody>
          <a:bodyPr wrap="square">
            <a:spAutoFit/>
          </a:bodyPr>
          <a:lstStyle/>
          <a:p>
            <a:pPr algn="ctr"/>
            <a:r>
              <a:rPr lang="en-GB" sz="2400" i="1" dirty="0">
                <a:solidFill>
                  <a:srgbClr val="C00000"/>
                </a:solidFill>
                <a:latin typeface="Arial" panose="020B0604020202020204" pitchFamily="34" charset="0"/>
                <a:cs typeface="Arial" panose="020B0604020202020204" pitchFamily="34" charset="0"/>
              </a:rPr>
              <a:t>Consistent branding allows marketers to differentiate their product, deliver key messaging, and encourage loyalty by driving authority and trust in their product or business (Launch Marketing, 2017).</a:t>
            </a:r>
          </a:p>
        </p:txBody>
      </p:sp>
    </p:spTree>
    <p:extLst>
      <p:ext uri="{BB962C8B-B14F-4D97-AF65-F5344CB8AC3E}">
        <p14:creationId xmlns:p14="http://schemas.microsoft.com/office/powerpoint/2010/main" val="375990417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fltVal val="0"/>
                                          </p:val>
                                        </p:tav>
                                        <p:tav tm="100000">
                                          <p:val>
                                            <p:strVal val="#ppt_h"/>
                                          </p:val>
                                        </p:tav>
                                      </p:tavLst>
                                    </p:anim>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p:cTn id="28" dur="500" fill="hold"/>
                                        <p:tgtEl>
                                          <p:spTgt spid="4"/>
                                        </p:tgtEl>
                                        <p:attrNameLst>
                                          <p:attrName>ppt_w</p:attrName>
                                        </p:attrNameLst>
                                      </p:cBhvr>
                                      <p:tavLst>
                                        <p:tav tm="0">
                                          <p:val>
                                            <p:fltVal val="0"/>
                                          </p:val>
                                        </p:tav>
                                        <p:tav tm="100000">
                                          <p:val>
                                            <p:strVal val="#ppt_w"/>
                                          </p:val>
                                        </p:tav>
                                      </p:tavLst>
                                    </p:anim>
                                    <p:anim calcmode="lin" valueType="num">
                                      <p:cBhvr>
                                        <p:cTn id="29" dur="500" fill="hold"/>
                                        <p:tgtEl>
                                          <p:spTgt spid="4"/>
                                        </p:tgtEl>
                                        <p:attrNameLst>
                                          <p:attrName>ppt_h</p:attrName>
                                        </p:attrNameLst>
                                      </p:cBhvr>
                                      <p:tavLst>
                                        <p:tav tm="0">
                                          <p:val>
                                            <p:fltVal val="0"/>
                                          </p:val>
                                        </p:tav>
                                        <p:tav tm="100000">
                                          <p:val>
                                            <p:strVal val="#ppt_h"/>
                                          </p:val>
                                        </p:tav>
                                      </p:tavLst>
                                    </p:anim>
                                    <p:animEffect transition="in" filter="fade">
                                      <p:cBhvr>
                                        <p:cTn id="30" dur="5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500" fill="hold"/>
                                        <p:tgtEl>
                                          <p:spTgt spid="7"/>
                                        </p:tgtEl>
                                        <p:attrNameLst>
                                          <p:attrName>ppt_w</p:attrName>
                                        </p:attrNameLst>
                                      </p:cBhvr>
                                      <p:tavLst>
                                        <p:tav tm="0">
                                          <p:val>
                                            <p:fltVal val="0"/>
                                          </p:val>
                                        </p:tav>
                                        <p:tav tm="100000">
                                          <p:val>
                                            <p:strVal val="#ppt_w"/>
                                          </p:val>
                                        </p:tav>
                                      </p:tavLst>
                                    </p:anim>
                                    <p:anim calcmode="lin" valueType="num">
                                      <p:cBhvr>
                                        <p:cTn id="36" dur="500" fill="hold"/>
                                        <p:tgtEl>
                                          <p:spTgt spid="7"/>
                                        </p:tgtEl>
                                        <p:attrNameLst>
                                          <p:attrName>ppt_h</p:attrName>
                                        </p:attrNameLst>
                                      </p:cBhvr>
                                      <p:tavLst>
                                        <p:tav tm="0">
                                          <p:val>
                                            <p:fltVal val="0"/>
                                          </p:val>
                                        </p:tav>
                                        <p:tav tm="100000">
                                          <p:val>
                                            <p:strVal val="#ppt_h"/>
                                          </p:val>
                                        </p:tav>
                                      </p:tavLst>
                                    </p:anim>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p:cTn id="42" dur="500" fill="hold"/>
                                        <p:tgtEl>
                                          <p:spTgt spid="9"/>
                                        </p:tgtEl>
                                        <p:attrNameLst>
                                          <p:attrName>ppt_w</p:attrName>
                                        </p:attrNameLst>
                                      </p:cBhvr>
                                      <p:tavLst>
                                        <p:tav tm="0">
                                          <p:val>
                                            <p:fltVal val="0"/>
                                          </p:val>
                                        </p:tav>
                                        <p:tav tm="100000">
                                          <p:val>
                                            <p:strVal val="#ppt_w"/>
                                          </p:val>
                                        </p:tav>
                                      </p:tavLst>
                                    </p:anim>
                                    <p:anim calcmode="lin" valueType="num">
                                      <p:cBhvr>
                                        <p:cTn id="43" dur="500" fill="hold"/>
                                        <p:tgtEl>
                                          <p:spTgt spid="9"/>
                                        </p:tgtEl>
                                        <p:attrNameLst>
                                          <p:attrName>ppt_h</p:attrName>
                                        </p:attrNameLst>
                                      </p:cBhvr>
                                      <p:tavLst>
                                        <p:tav tm="0">
                                          <p:val>
                                            <p:fltVal val="0"/>
                                          </p:val>
                                        </p:tav>
                                        <p:tav tm="100000">
                                          <p:val>
                                            <p:strVal val="#ppt_h"/>
                                          </p:val>
                                        </p:tav>
                                      </p:tavLst>
                                    </p:anim>
                                    <p:animEffect transition="in" filter="fade">
                                      <p:cBhvr>
                                        <p:cTn id="4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rot="20417520">
            <a:off x="596411" y="340330"/>
            <a:ext cx="2123342" cy="2123342"/>
          </a:xfrm>
          <a:prstGeom prst="rect">
            <a:avLst/>
          </a:prstGeom>
        </p:spPr>
      </p:pic>
      <p:sp>
        <p:nvSpPr>
          <p:cNvPr id="6" name="Rectangle 5"/>
          <p:cNvSpPr/>
          <p:nvPr/>
        </p:nvSpPr>
        <p:spPr>
          <a:xfrm rot="20767663">
            <a:off x="3144656" y="2568325"/>
            <a:ext cx="5570566" cy="1754326"/>
          </a:xfrm>
          <a:prstGeom prst="rect">
            <a:avLst/>
          </a:prstGeom>
          <a:noFill/>
        </p:spPr>
        <p:txBody>
          <a:bodyPr wrap="square" lIns="91440" tIns="45720" rIns="91440" bIns="45720">
            <a:spAutoFit/>
            <a:scene3d>
              <a:camera prst="orthographicFront"/>
              <a:lightRig rig="threePt" dir="t"/>
            </a:scene3d>
            <a:sp3d extrusionH="57150">
              <a:bevelT w="38100" h="38100"/>
            </a:sp3d>
          </a:bodyPr>
          <a:lstStyle/>
          <a:p>
            <a:pPr algn="ctr"/>
            <a:r>
              <a:rPr lang="en-US" sz="5400" b="1" cap="none" spc="50" dirty="0" smtClean="0">
                <a:ln w="0"/>
                <a:solidFill>
                  <a:schemeClr val="bg1"/>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Consistency = Success</a:t>
            </a:r>
            <a:endParaRPr lang="en-US" sz="5400" b="1" cap="none" spc="50" dirty="0">
              <a:ln w="0"/>
              <a:solidFill>
                <a:schemeClr val="bg1"/>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4"/>
          <a:stretch>
            <a:fillRect/>
          </a:stretch>
        </p:blipFill>
        <p:spPr>
          <a:xfrm>
            <a:off x="12918" y="5782994"/>
            <a:ext cx="2715012" cy="836346"/>
          </a:xfrm>
          <a:prstGeom prst="rect">
            <a:avLst/>
          </a:prstGeom>
        </p:spPr>
      </p:pic>
      <p:pic>
        <p:nvPicPr>
          <p:cNvPr id="8" name="Picture 7"/>
          <p:cNvPicPr>
            <a:picLocks noChangeAspect="1"/>
          </p:cNvPicPr>
          <p:nvPr/>
        </p:nvPicPr>
        <p:blipFill>
          <a:blip r:embed="rId5"/>
          <a:stretch>
            <a:fillRect/>
          </a:stretch>
        </p:blipFill>
        <p:spPr>
          <a:xfrm rot="1125021">
            <a:off x="9288972" y="520940"/>
            <a:ext cx="2428875" cy="1762125"/>
          </a:xfrm>
          <a:prstGeom prst="rect">
            <a:avLst/>
          </a:prstGeom>
        </p:spPr>
      </p:pic>
      <p:pic>
        <p:nvPicPr>
          <p:cNvPr id="9" name="Picture 8"/>
          <p:cNvPicPr>
            <a:picLocks noChangeAspect="1"/>
          </p:cNvPicPr>
          <p:nvPr/>
        </p:nvPicPr>
        <p:blipFill rotWithShape="1">
          <a:blip r:embed="rId6"/>
          <a:srcRect l="15265" t="6147" r="18586" b="2390"/>
          <a:stretch/>
        </p:blipFill>
        <p:spPr>
          <a:xfrm>
            <a:off x="300576" y="2982150"/>
            <a:ext cx="2139696" cy="2157984"/>
          </a:xfrm>
          <a:prstGeom prst="rect">
            <a:avLst/>
          </a:prstGeom>
        </p:spPr>
      </p:pic>
      <p:pic>
        <p:nvPicPr>
          <p:cNvPr id="10" name="Picture 9"/>
          <p:cNvPicPr>
            <a:picLocks noChangeAspect="1"/>
          </p:cNvPicPr>
          <p:nvPr/>
        </p:nvPicPr>
        <p:blipFill>
          <a:blip r:embed="rId7"/>
          <a:stretch>
            <a:fillRect/>
          </a:stretch>
        </p:blipFill>
        <p:spPr>
          <a:xfrm>
            <a:off x="3305700" y="1249806"/>
            <a:ext cx="1440927" cy="1440927"/>
          </a:xfrm>
          <a:prstGeom prst="rect">
            <a:avLst/>
          </a:prstGeom>
        </p:spPr>
      </p:pic>
      <p:pic>
        <p:nvPicPr>
          <p:cNvPr id="11" name="Picture 10"/>
          <p:cNvPicPr>
            <a:picLocks noChangeAspect="1"/>
          </p:cNvPicPr>
          <p:nvPr/>
        </p:nvPicPr>
        <p:blipFill rotWithShape="1">
          <a:blip r:embed="rId8"/>
          <a:srcRect l="32023" t="20889" r="31982" b="22720"/>
          <a:stretch/>
        </p:blipFill>
        <p:spPr>
          <a:xfrm rot="20876478">
            <a:off x="5212171" y="253301"/>
            <a:ext cx="1329335" cy="1388416"/>
          </a:xfrm>
          <a:prstGeom prst="rect">
            <a:avLst/>
          </a:prstGeom>
        </p:spPr>
      </p:pic>
      <p:pic>
        <p:nvPicPr>
          <p:cNvPr id="12" name="Picture 11"/>
          <p:cNvPicPr>
            <a:picLocks noChangeAspect="1"/>
          </p:cNvPicPr>
          <p:nvPr/>
        </p:nvPicPr>
        <p:blipFill>
          <a:blip r:embed="rId9"/>
          <a:stretch>
            <a:fillRect/>
          </a:stretch>
        </p:blipFill>
        <p:spPr>
          <a:xfrm>
            <a:off x="2838437" y="4843890"/>
            <a:ext cx="1878208" cy="1878208"/>
          </a:xfrm>
          <a:prstGeom prst="rect">
            <a:avLst/>
          </a:prstGeom>
        </p:spPr>
      </p:pic>
      <p:pic>
        <p:nvPicPr>
          <p:cNvPr id="13" name="Picture 12"/>
          <p:cNvPicPr>
            <a:picLocks noChangeAspect="1"/>
          </p:cNvPicPr>
          <p:nvPr/>
        </p:nvPicPr>
        <p:blipFill>
          <a:blip r:embed="rId10"/>
          <a:stretch>
            <a:fillRect/>
          </a:stretch>
        </p:blipFill>
        <p:spPr>
          <a:xfrm rot="20539281">
            <a:off x="10130041" y="4904619"/>
            <a:ext cx="1845332" cy="1713651"/>
          </a:xfrm>
          <a:prstGeom prst="rect">
            <a:avLst/>
          </a:prstGeom>
        </p:spPr>
      </p:pic>
      <p:pic>
        <p:nvPicPr>
          <p:cNvPr id="15" name="Picture 14"/>
          <p:cNvPicPr>
            <a:picLocks noChangeAspect="1"/>
          </p:cNvPicPr>
          <p:nvPr/>
        </p:nvPicPr>
        <p:blipFill rotWithShape="1">
          <a:blip r:embed="rId11"/>
          <a:srcRect l="31120" t="17120" r="35280" b="49280"/>
          <a:stretch/>
        </p:blipFill>
        <p:spPr>
          <a:xfrm>
            <a:off x="7230960" y="690109"/>
            <a:ext cx="1280160" cy="1280160"/>
          </a:xfrm>
          <a:prstGeom prst="rect">
            <a:avLst/>
          </a:prstGeom>
        </p:spPr>
      </p:pic>
      <p:pic>
        <p:nvPicPr>
          <p:cNvPr id="16" name="Picture 15"/>
          <p:cNvPicPr>
            <a:picLocks noChangeAspect="1"/>
          </p:cNvPicPr>
          <p:nvPr/>
        </p:nvPicPr>
        <p:blipFill>
          <a:blip r:embed="rId12"/>
          <a:stretch>
            <a:fillRect/>
          </a:stretch>
        </p:blipFill>
        <p:spPr>
          <a:xfrm rot="802565">
            <a:off x="8990657" y="2783911"/>
            <a:ext cx="2387550" cy="1545340"/>
          </a:xfrm>
          <a:prstGeom prst="rect">
            <a:avLst/>
          </a:prstGeom>
        </p:spPr>
      </p:pic>
      <p:pic>
        <p:nvPicPr>
          <p:cNvPr id="17" name="Picture 16"/>
          <p:cNvPicPr>
            <a:picLocks noChangeAspect="1"/>
          </p:cNvPicPr>
          <p:nvPr/>
        </p:nvPicPr>
        <p:blipFill>
          <a:blip r:embed="rId13"/>
          <a:stretch>
            <a:fillRect/>
          </a:stretch>
        </p:blipFill>
        <p:spPr>
          <a:xfrm rot="21056430">
            <a:off x="5089134" y="4575589"/>
            <a:ext cx="3919558" cy="1398129"/>
          </a:xfrm>
          <a:prstGeom prst="rect">
            <a:avLst/>
          </a:prstGeom>
        </p:spPr>
      </p:pic>
      <p:pic>
        <p:nvPicPr>
          <p:cNvPr id="18" name="Picture 17"/>
          <p:cNvPicPr>
            <a:picLocks noChangeAspect="1"/>
          </p:cNvPicPr>
          <p:nvPr/>
        </p:nvPicPr>
        <p:blipFill>
          <a:blip r:embed="rId14"/>
          <a:stretch>
            <a:fillRect/>
          </a:stretch>
        </p:blipFill>
        <p:spPr>
          <a:xfrm>
            <a:off x="8209909" y="4932134"/>
            <a:ext cx="1453476" cy="1702020"/>
          </a:xfrm>
          <a:prstGeom prst="rect">
            <a:avLst/>
          </a:prstGeom>
        </p:spPr>
      </p:pic>
    </p:spTree>
    <p:extLst>
      <p:ext uri="{BB962C8B-B14F-4D97-AF65-F5344CB8AC3E}">
        <p14:creationId xmlns:p14="http://schemas.microsoft.com/office/powerpoint/2010/main" val="3714378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par>
                          <p:cTn id="8" fill="hold">
                            <p:stCondLst>
                              <p:cond delay="2000"/>
                            </p:stCondLst>
                            <p:childTnLst>
                              <p:par>
                                <p:cTn id="9" presetID="1" presetClass="entr" presetSubtype="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par>
                          <p:cTn id="11" fill="hold">
                            <p:stCondLst>
                              <p:cond delay="2000"/>
                            </p:stCondLst>
                            <p:childTnLst>
                              <p:par>
                                <p:cTn id="12" presetID="22" presetClass="entr" presetSubtype="4"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down)">
                                      <p:cBhvr>
                                        <p:cTn id="14" dur="500"/>
                                        <p:tgtEl>
                                          <p:spTgt spid="10"/>
                                        </p:tgtEl>
                                      </p:cBhvr>
                                    </p:animEffect>
                                  </p:childTnLst>
                                </p:cTn>
                              </p:par>
                            </p:childTnLst>
                          </p:cTn>
                        </p:par>
                        <p:par>
                          <p:cTn id="15" fill="hold">
                            <p:stCondLst>
                              <p:cond delay="2500"/>
                            </p:stCondLst>
                            <p:childTnLst>
                              <p:par>
                                <p:cTn id="16" presetID="10" presetClass="entr" presetSubtype="0"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par>
                          <p:cTn id="19" fill="hold">
                            <p:stCondLst>
                              <p:cond delay="3000"/>
                            </p:stCondLst>
                            <p:childTnLst>
                              <p:par>
                                <p:cTn id="20" presetID="10" presetClass="entr" presetSubtype="0"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par>
                          <p:cTn id="23" fill="hold">
                            <p:stCondLst>
                              <p:cond delay="3500"/>
                            </p:stCondLst>
                            <p:childTnLst>
                              <p:par>
                                <p:cTn id="24" presetID="6" presetClass="entr" presetSubtype="16" fill="hold" nodeType="after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circle(in)">
                                      <p:cBhvr>
                                        <p:cTn id="26" dur="2000"/>
                                        <p:tgtEl>
                                          <p:spTgt spid="7"/>
                                        </p:tgtEl>
                                      </p:cBhvr>
                                    </p:animEffect>
                                  </p:childTnLst>
                                </p:cTn>
                              </p:par>
                            </p:childTnLst>
                          </p:cTn>
                        </p:par>
                        <p:par>
                          <p:cTn id="27" fill="hold">
                            <p:stCondLst>
                              <p:cond delay="5500"/>
                            </p:stCondLst>
                            <p:childTnLst>
                              <p:par>
                                <p:cTn id="28" presetID="31" presetClass="entr" presetSubtype="0" fill="hold" nodeType="after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1000" fill="hold"/>
                                        <p:tgtEl>
                                          <p:spTgt spid="12"/>
                                        </p:tgtEl>
                                        <p:attrNameLst>
                                          <p:attrName>ppt_w</p:attrName>
                                        </p:attrNameLst>
                                      </p:cBhvr>
                                      <p:tavLst>
                                        <p:tav tm="0">
                                          <p:val>
                                            <p:fltVal val="0"/>
                                          </p:val>
                                        </p:tav>
                                        <p:tav tm="100000">
                                          <p:val>
                                            <p:strVal val="#ppt_w"/>
                                          </p:val>
                                        </p:tav>
                                      </p:tavLst>
                                    </p:anim>
                                    <p:anim calcmode="lin" valueType="num">
                                      <p:cBhvr>
                                        <p:cTn id="31" dur="1000" fill="hold"/>
                                        <p:tgtEl>
                                          <p:spTgt spid="12"/>
                                        </p:tgtEl>
                                        <p:attrNameLst>
                                          <p:attrName>ppt_h</p:attrName>
                                        </p:attrNameLst>
                                      </p:cBhvr>
                                      <p:tavLst>
                                        <p:tav tm="0">
                                          <p:val>
                                            <p:fltVal val="0"/>
                                          </p:val>
                                        </p:tav>
                                        <p:tav tm="100000">
                                          <p:val>
                                            <p:strVal val="#ppt_h"/>
                                          </p:val>
                                        </p:tav>
                                      </p:tavLst>
                                    </p:anim>
                                    <p:anim calcmode="lin" valueType="num">
                                      <p:cBhvr>
                                        <p:cTn id="32" dur="1000" fill="hold"/>
                                        <p:tgtEl>
                                          <p:spTgt spid="12"/>
                                        </p:tgtEl>
                                        <p:attrNameLst>
                                          <p:attrName>style.rotation</p:attrName>
                                        </p:attrNameLst>
                                      </p:cBhvr>
                                      <p:tavLst>
                                        <p:tav tm="0">
                                          <p:val>
                                            <p:fltVal val="90"/>
                                          </p:val>
                                        </p:tav>
                                        <p:tav tm="100000">
                                          <p:val>
                                            <p:fltVal val="0"/>
                                          </p:val>
                                        </p:tav>
                                      </p:tavLst>
                                    </p:anim>
                                    <p:animEffect transition="in" filter="fade">
                                      <p:cBhvr>
                                        <p:cTn id="33" dur="1000"/>
                                        <p:tgtEl>
                                          <p:spTgt spid="12"/>
                                        </p:tgtEl>
                                      </p:cBhvr>
                                    </p:animEffect>
                                  </p:childTnLst>
                                </p:cTn>
                              </p:par>
                            </p:childTnLst>
                          </p:cTn>
                        </p:par>
                        <p:par>
                          <p:cTn id="34" fill="hold">
                            <p:stCondLst>
                              <p:cond delay="6500"/>
                            </p:stCondLst>
                            <p:childTnLst>
                              <p:par>
                                <p:cTn id="35" presetID="26" presetClass="entr" presetSubtype="0" fill="hold" nodeType="after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down)">
                                      <p:cBhvr>
                                        <p:cTn id="37" dur="580">
                                          <p:stCondLst>
                                            <p:cond delay="0"/>
                                          </p:stCondLst>
                                        </p:cTn>
                                        <p:tgtEl>
                                          <p:spTgt spid="17"/>
                                        </p:tgtEl>
                                      </p:cBhvr>
                                    </p:animEffect>
                                    <p:anim calcmode="lin" valueType="num">
                                      <p:cBhvr>
                                        <p:cTn id="38"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43" dur="26">
                                          <p:stCondLst>
                                            <p:cond delay="650"/>
                                          </p:stCondLst>
                                        </p:cTn>
                                        <p:tgtEl>
                                          <p:spTgt spid="17"/>
                                        </p:tgtEl>
                                      </p:cBhvr>
                                      <p:to x="100000" y="60000"/>
                                    </p:animScale>
                                    <p:animScale>
                                      <p:cBhvr>
                                        <p:cTn id="44" dur="166" decel="50000">
                                          <p:stCondLst>
                                            <p:cond delay="676"/>
                                          </p:stCondLst>
                                        </p:cTn>
                                        <p:tgtEl>
                                          <p:spTgt spid="17"/>
                                        </p:tgtEl>
                                      </p:cBhvr>
                                      <p:to x="100000" y="100000"/>
                                    </p:animScale>
                                    <p:animScale>
                                      <p:cBhvr>
                                        <p:cTn id="45" dur="26">
                                          <p:stCondLst>
                                            <p:cond delay="1312"/>
                                          </p:stCondLst>
                                        </p:cTn>
                                        <p:tgtEl>
                                          <p:spTgt spid="17"/>
                                        </p:tgtEl>
                                      </p:cBhvr>
                                      <p:to x="100000" y="80000"/>
                                    </p:animScale>
                                    <p:animScale>
                                      <p:cBhvr>
                                        <p:cTn id="46" dur="166" decel="50000">
                                          <p:stCondLst>
                                            <p:cond delay="1338"/>
                                          </p:stCondLst>
                                        </p:cTn>
                                        <p:tgtEl>
                                          <p:spTgt spid="17"/>
                                        </p:tgtEl>
                                      </p:cBhvr>
                                      <p:to x="100000" y="100000"/>
                                    </p:animScale>
                                    <p:animScale>
                                      <p:cBhvr>
                                        <p:cTn id="47" dur="26">
                                          <p:stCondLst>
                                            <p:cond delay="1642"/>
                                          </p:stCondLst>
                                        </p:cTn>
                                        <p:tgtEl>
                                          <p:spTgt spid="17"/>
                                        </p:tgtEl>
                                      </p:cBhvr>
                                      <p:to x="100000" y="90000"/>
                                    </p:animScale>
                                    <p:animScale>
                                      <p:cBhvr>
                                        <p:cTn id="48" dur="166" decel="50000">
                                          <p:stCondLst>
                                            <p:cond delay="1668"/>
                                          </p:stCondLst>
                                        </p:cTn>
                                        <p:tgtEl>
                                          <p:spTgt spid="17"/>
                                        </p:tgtEl>
                                      </p:cBhvr>
                                      <p:to x="100000" y="100000"/>
                                    </p:animScale>
                                    <p:animScale>
                                      <p:cBhvr>
                                        <p:cTn id="49" dur="26">
                                          <p:stCondLst>
                                            <p:cond delay="1808"/>
                                          </p:stCondLst>
                                        </p:cTn>
                                        <p:tgtEl>
                                          <p:spTgt spid="17"/>
                                        </p:tgtEl>
                                      </p:cBhvr>
                                      <p:to x="100000" y="95000"/>
                                    </p:animScale>
                                    <p:animScale>
                                      <p:cBhvr>
                                        <p:cTn id="50" dur="166" decel="50000">
                                          <p:stCondLst>
                                            <p:cond delay="1834"/>
                                          </p:stCondLst>
                                        </p:cTn>
                                        <p:tgtEl>
                                          <p:spTgt spid="17"/>
                                        </p:tgtEl>
                                      </p:cBhvr>
                                      <p:to x="100000" y="100000"/>
                                    </p:animScale>
                                  </p:childTnLst>
                                </p:cTn>
                              </p:par>
                            </p:childTnLst>
                          </p:cTn>
                        </p:par>
                        <p:par>
                          <p:cTn id="51" fill="hold">
                            <p:stCondLst>
                              <p:cond delay="8500"/>
                            </p:stCondLst>
                            <p:childTnLst>
                              <p:par>
                                <p:cTn id="52" presetID="2" presetClass="entr" presetSubtype="4" fill="hold" nodeType="after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additive="base">
                                        <p:cTn id="54" dur="500" fill="hold"/>
                                        <p:tgtEl>
                                          <p:spTgt spid="18"/>
                                        </p:tgtEl>
                                        <p:attrNameLst>
                                          <p:attrName>ppt_x</p:attrName>
                                        </p:attrNameLst>
                                      </p:cBhvr>
                                      <p:tavLst>
                                        <p:tav tm="0">
                                          <p:val>
                                            <p:strVal val="#ppt_x"/>
                                          </p:val>
                                        </p:tav>
                                        <p:tav tm="100000">
                                          <p:val>
                                            <p:strVal val="#ppt_x"/>
                                          </p:val>
                                        </p:tav>
                                      </p:tavLst>
                                    </p:anim>
                                    <p:anim calcmode="lin" valueType="num">
                                      <p:cBhvr additive="base">
                                        <p:cTn id="55" dur="500" fill="hold"/>
                                        <p:tgtEl>
                                          <p:spTgt spid="18"/>
                                        </p:tgtEl>
                                        <p:attrNameLst>
                                          <p:attrName>ppt_y</p:attrName>
                                        </p:attrNameLst>
                                      </p:cBhvr>
                                      <p:tavLst>
                                        <p:tav tm="0">
                                          <p:val>
                                            <p:strVal val="1+#ppt_h/2"/>
                                          </p:val>
                                        </p:tav>
                                        <p:tav tm="100000">
                                          <p:val>
                                            <p:strVal val="#ppt_y"/>
                                          </p:val>
                                        </p:tav>
                                      </p:tavLst>
                                    </p:anim>
                                  </p:childTnLst>
                                </p:cTn>
                              </p:par>
                            </p:childTnLst>
                          </p:cTn>
                        </p:par>
                        <p:par>
                          <p:cTn id="56" fill="hold">
                            <p:stCondLst>
                              <p:cond delay="9000"/>
                            </p:stCondLst>
                            <p:childTnLst>
                              <p:par>
                                <p:cTn id="57" presetID="2" presetClass="entr" presetSubtype="4" fill="hold" nodeType="afterEffect">
                                  <p:stCondLst>
                                    <p:cond delay="0"/>
                                  </p:stCondLst>
                                  <p:childTnLst>
                                    <p:set>
                                      <p:cBhvr>
                                        <p:cTn id="58" dur="1" fill="hold">
                                          <p:stCondLst>
                                            <p:cond delay="0"/>
                                          </p:stCondLst>
                                        </p:cTn>
                                        <p:tgtEl>
                                          <p:spTgt spid="16"/>
                                        </p:tgtEl>
                                        <p:attrNameLst>
                                          <p:attrName>style.visibility</p:attrName>
                                        </p:attrNameLst>
                                      </p:cBhvr>
                                      <p:to>
                                        <p:strVal val="visible"/>
                                      </p:to>
                                    </p:set>
                                    <p:anim calcmode="lin" valueType="num">
                                      <p:cBhvr additive="base">
                                        <p:cTn id="59" dur="500" fill="hold"/>
                                        <p:tgtEl>
                                          <p:spTgt spid="16"/>
                                        </p:tgtEl>
                                        <p:attrNameLst>
                                          <p:attrName>ppt_x</p:attrName>
                                        </p:attrNameLst>
                                      </p:cBhvr>
                                      <p:tavLst>
                                        <p:tav tm="0">
                                          <p:val>
                                            <p:strVal val="#ppt_x"/>
                                          </p:val>
                                        </p:tav>
                                        <p:tav tm="100000">
                                          <p:val>
                                            <p:strVal val="#ppt_x"/>
                                          </p:val>
                                        </p:tav>
                                      </p:tavLst>
                                    </p:anim>
                                    <p:anim calcmode="lin" valueType="num">
                                      <p:cBhvr additive="base">
                                        <p:cTn id="60" dur="500" fill="hold"/>
                                        <p:tgtEl>
                                          <p:spTgt spid="16"/>
                                        </p:tgtEl>
                                        <p:attrNameLst>
                                          <p:attrName>ppt_y</p:attrName>
                                        </p:attrNameLst>
                                      </p:cBhvr>
                                      <p:tavLst>
                                        <p:tav tm="0">
                                          <p:val>
                                            <p:strVal val="1+#ppt_h/2"/>
                                          </p:val>
                                        </p:tav>
                                        <p:tav tm="100000">
                                          <p:val>
                                            <p:strVal val="#ppt_y"/>
                                          </p:val>
                                        </p:tav>
                                      </p:tavLst>
                                    </p:anim>
                                  </p:childTnLst>
                                </p:cTn>
                              </p:par>
                            </p:childTnLst>
                          </p:cTn>
                        </p:par>
                        <p:par>
                          <p:cTn id="61" fill="hold">
                            <p:stCondLst>
                              <p:cond delay="9500"/>
                            </p:stCondLst>
                            <p:childTnLst>
                              <p:par>
                                <p:cTn id="62" presetID="42" presetClass="entr" presetSubtype="0" fill="hold" nodeType="afterEffect">
                                  <p:stCondLst>
                                    <p:cond delay="0"/>
                                  </p:stCondLst>
                                  <p:childTnLst>
                                    <p:set>
                                      <p:cBhvr>
                                        <p:cTn id="63" dur="1" fill="hold">
                                          <p:stCondLst>
                                            <p:cond delay="0"/>
                                          </p:stCondLst>
                                        </p:cTn>
                                        <p:tgtEl>
                                          <p:spTgt spid="13"/>
                                        </p:tgtEl>
                                        <p:attrNameLst>
                                          <p:attrName>style.visibility</p:attrName>
                                        </p:attrNameLst>
                                      </p:cBhvr>
                                      <p:to>
                                        <p:strVal val="visible"/>
                                      </p:to>
                                    </p:set>
                                    <p:animEffect transition="in" filter="fade">
                                      <p:cBhvr>
                                        <p:cTn id="64" dur="1000"/>
                                        <p:tgtEl>
                                          <p:spTgt spid="13"/>
                                        </p:tgtEl>
                                      </p:cBhvr>
                                    </p:animEffect>
                                    <p:anim calcmode="lin" valueType="num">
                                      <p:cBhvr>
                                        <p:cTn id="65" dur="1000" fill="hold"/>
                                        <p:tgtEl>
                                          <p:spTgt spid="13"/>
                                        </p:tgtEl>
                                        <p:attrNameLst>
                                          <p:attrName>ppt_x</p:attrName>
                                        </p:attrNameLst>
                                      </p:cBhvr>
                                      <p:tavLst>
                                        <p:tav tm="0">
                                          <p:val>
                                            <p:strVal val="#ppt_x"/>
                                          </p:val>
                                        </p:tav>
                                        <p:tav tm="100000">
                                          <p:val>
                                            <p:strVal val="#ppt_x"/>
                                          </p:val>
                                        </p:tav>
                                      </p:tavLst>
                                    </p:anim>
                                    <p:anim calcmode="lin" valueType="num">
                                      <p:cBhvr>
                                        <p:cTn id="66" dur="1000" fill="hold"/>
                                        <p:tgtEl>
                                          <p:spTgt spid="13"/>
                                        </p:tgtEl>
                                        <p:attrNameLst>
                                          <p:attrName>ppt_y</p:attrName>
                                        </p:attrNameLst>
                                      </p:cBhvr>
                                      <p:tavLst>
                                        <p:tav tm="0">
                                          <p:val>
                                            <p:strVal val="#ppt_y+.1"/>
                                          </p:val>
                                        </p:tav>
                                        <p:tav tm="100000">
                                          <p:val>
                                            <p:strVal val="#ppt_y"/>
                                          </p:val>
                                        </p:tav>
                                      </p:tavLst>
                                    </p:anim>
                                  </p:childTnLst>
                                </p:cTn>
                              </p:par>
                            </p:childTnLst>
                          </p:cTn>
                        </p:par>
                        <p:par>
                          <p:cTn id="67" fill="hold">
                            <p:stCondLst>
                              <p:cond delay="10500"/>
                            </p:stCondLst>
                            <p:childTnLst>
                              <p:par>
                                <p:cTn id="68" presetID="2" presetClass="entr" presetSubtype="4" fill="hold" nodeType="afterEffect">
                                  <p:stCondLst>
                                    <p:cond delay="0"/>
                                  </p:stCondLst>
                                  <p:childTnLst>
                                    <p:set>
                                      <p:cBhvr>
                                        <p:cTn id="69" dur="1" fill="hold">
                                          <p:stCondLst>
                                            <p:cond delay="0"/>
                                          </p:stCondLst>
                                        </p:cTn>
                                        <p:tgtEl>
                                          <p:spTgt spid="15"/>
                                        </p:tgtEl>
                                        <p:attrNameLst>
                                          <p:attrName>style.visibility</p:attrName>
                                        </p:attrNameLst>
                                      </p:cBhvr>
                                      <p:to>
                                        <p:strVal val="visible"/>
                                      </p:to>
                                    </p:set>
                                    <p:anim calcmode="lin" valueType="num">
                                      <p:cBhvr additive="base">
                                        <p:cTn id="70" dur="500" fill="hold"/>
                                        <p:tgtEl>
                                          <p:spTgt spid="15"/>
                                        </p:tgtEl>
                                        <p:attrNameLst>
                                          <p:attrName>ppt_x</p:attrName>
                                        </p:attrNameLst>
                                      </p:cBhvr>
                                      <p:tavLst>
                                        <p:tav tm="0">
                                          <p:val>
                                            <p:strVal val="#ppt_x"/>
                                          </p:val>
                                        </p:tav>
                                        <p:tav tm="100000">
                                          <p:val>
                                            <p:strVal val="#ppt_x"/>
                                          </p:val>
                                        </p:tav>
                                      </p:tavLst>
                                    </p:anim>
                                    <p:anim calcmode="lin" valueType="num">
                                      <p:cBhvr additive="base">
                                        <p:cTn id="7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956538" y="0"/>
            <a:ext cx="4618892" cy="6708391"/>
          </a:xfrm>
          <a:prstGeom prst="rect">
            <a:avLst/>
          </a:prstGeom>
        </p:spPr>
      </p:pic>
      <p:cxnSp>
        <p:nvCxnSpPr>
          <p:cNvPr id="8" name="Straight Arrow Connector 7"/>
          <p:cNvCxnSpPr/>
          <p:nvPr/>
        </p:nvCxnSpPr>
        <p:spPr>
          <a:xfrm flipH="1" flipV="1">
            <a:off x="2267685" y="868280"/>
            <a:ext cx="2427405" cy="24260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2087076" y="2659604"/>
            <a:ext cx="2880578" cy="220027"/>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endCxn id="37" idx="1"/>
          </p:cNvCxnSpPr>
          <p:nvPr/>
        </p:nvCxnSpPr>
        <p:spPr>
          <a:xfrm flipV="1">
            <a:off x="7848601" y="826376"/>
            <a:ext cx="1629507" cy="44858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7807570" y="2281674"/>
            <a:ext cx="1345221" cy="224274"/>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3640015" y="1863969"/>
            <a:ext cx="2170236" cy="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7739246" y="4044462"/>
            <a:ext cx="1117541" cy="443508"/>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flipV="1">
            <a:off x="1880824" y="4376063"/>
            <a:ext cx="2656007" cy="111907"/>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8050092" y="5121564"/>
            <a:ext cx="1688123" cy="804451"/>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1196486" y="1663914"/>
            <a:ext cx="3046536" cy="400110"/>
          </a:xfrm>
          <a:prstGeom prst="rect">
            <a:avLst/>
          </a:prstGeom>
          <a:noFill/>
        </p:spPr>
        <p:txBody>
          <a:bodyPr wrap="square" rtlCol="0">
            <a:spAutoFit/>
          </a:bodyPr>
          <a:lstStyle/>
          <a:p>
            <a:r>
              <a:rPr lang="en-GB" sz="2000" dirty="0" smtClean="0">
                <a:solidFill>
                  <a:srgbClr val="C00000"/>
                </a:solidFill>
              </a:rPr>
              <a:t>“Anything is possible.”</a:t>
            </a:r>
            <a:endParaRPr lang="en-GB" sz="2000" dirty="0">
              <a:solidFill>
                <a:srgbClr val="C00000"/>
              </a:solidFill>
            </a:endParaRPr>
          </a:p>
        </p:txBody>
      </p:sp>
      <p:sp>
        <p:nvSpPr>
          <p:cNvPr id="36" name="TextBox 35"/>
          <p:cNvSpPr txBox="1"/>
          <p:nvPr/>
        </p:nvSpPr>
        <p:spPr>
          <a:xfrm>
            <a:off x="696791" y="226212"/>
            <a:ext cx="2061796" cy="1200329"/>
          </a:xfrm>
          <a:prstGeom prst="rect">
            <a:avLst/>
          </a:prstGeom>
          <a:noFill/>
        </p:spPr>
        <p:txBody>
          <a:bodyPr wrap="square" rtlCol="0">
            <a:spAutoFit/>
          </a:bodyPr>
          <a:lstStyle/>
          <a:p>
            <a:pPr algn="ctr"/>
            <a:r>
              <a:rPr lang="en-GB" dirty="0" smtClean="0">
                <a:solidFill>
                  <a:srgbClr val="C00000"/>
                </a:solidFill>
              </a:rPr>
              <a:t>Passion</a:t>
            </a:r>
          </a:p>
          <a:p>
            <a:pPr algn="ctr"/>
            <a:r>
              <a:rPr lang="en-GB" dirty="0" smtClean="0">
                <a:solidFill>
                  <a:srgbClr val="C00000"/>
                </a:solidFill>
              </a:rPr>
              <a:t>Integrity </a:t>
            </a:r>
          </a:p>
          <a:p>
            <a:pPr algn="ctr"/>
            <a:r>
              <a:rPr lang="en-GB" dirty="0" smtClean="0">
                <a:solidFill>
                  <a:srgbClr val="C00000"/>
                </a:solidFill>
              </a:rPr>
              <a:t>Inspiration </a:t>
            </a:r>
          </a:p>
          <a:p>
            <a:pPr algn="ctr"/>
            <a:r>
              <a:rPr lang="en-GB" dirty="0" smtClean="0">
                <a:solidFill>
                  <a:srgbClr val="C00000"/>
                </a:solidFill>
              </a:rPr>
              <a:t>Determination</a:t>
            </a:r>
            <a:endParaRPr lang="en-GB" dirty="0">
              <a:solidFill>
                <a:srgbClr val="C00000"/>
              </a:solidFill>
            </a:endParaRPr>
          </a:p>
        </p:txBody>
      </p:sp>
      <p:sp>
        <p:nvSpPr>
          <p:cNvPr id="37" name="TextBox 36"/>
          <p:cNvSpPr txBox="1"/>
          <p:nvPr/>
        </p:nvSpPr>
        <p:spPr>
          <a:xfrm>
            <a:off x="9478108" y="87712"/>
            <a:ext cx="2716824"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C00000"/>
                </a:solidFill>
              </a:rPr>
              <a:t>Great tourism and events opportunities</a:t>
            </a:r>
          </a:p>
          <a:p>
            <a:pPr marL="285750" indent="-285750">
              <a:buFont typeface="Arial" panose="020B0604020202020204" pitchFamily="34" charset="0"/>
              <a:buChar char="•"/>
            </a:pPr>
            <a:r>
              <a:rPr lang="en-GB" dirty="0" smtClean="0">
                <a:solidFill>
                  <a:srgbClr val="C00000"/>
                </a:solidFill>
              </a:rPr>
              <a:t>Promoting health and fitness</a:t>
            </a:r>
          </a:p>
          <a:p>
            <a:pPr marL="285750" indent="-285750">
              <a:buFont typeface="Arial" panose="020B0604020202020204" pitchFamily="34" charset="0"/>
              <a:buChar char="•"/>
            </a:pPr>
            <a:r>
              <a:rPr lang="en-GB" dirty="0" smtClean="0">
                <a:solidFill>
                  <a:srgbClr val="C00000"/>
                </a:solidFill>
              </a:rPr>
              <a:t>Community impacts </a:t>
            </a:r>
            <a:endParaRPr lang="en-GB" dirty="0">
              <a:solidFill>
                <a:srgbClr val="C00000"/>
              </a:solidFill>
            </a:endParaRPr>
          </a:p>
        </p:txBody>
      </p:sp>
      <p:sp>
        <p:nvSpPr>
          <p:cNvPr id="39" name="TextBox 38"/>
          <p:cNvSpPr txBox="1"/>
          <p:nvPr/>
        </p:nvSpPr>
        <p:spPr>
          <a:xfrm>
            <a:off x="9211406" y="1863969"/>
            <a:ext cx="3039208" cy="2031325"/>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C00000"/>
                </a:solidFill>
              </a:rPr>
              <a:t>To become an “IRONMAN” an achievement recognised around the World.</a:t>
            </a:r>
          </a:p>
          <a:p>
            <a:pPr marL="285750" indent="-285750">
              <a:buFont typeface="Arial" panose="020B0604020202020204" pitchFamily="34" charset="0"/>
              <a:buChar char="•"/>
            </a:pPr>
            <a:r>
              <a:rPr lang="en-GB" dirty="0" smtClean="0">
                <a:solidFill>
                  <a:srgbClr val="C00000"/>
                </a:solidFill>
              </a:rPr>
              <a:t>Ironman Wales is the hardest race and attracts the competitors hoping to qualify for Kona, Hawaii.</a:t>
            </a:r>
            <a:endParaRPr lang="en-GB" dirty="0">
              <a:solidFill>
                <a:srgbClr val="C00000"/>
              </a:solidFill>
            </a:endParaRPr>
          </a:p>
        </p:txBody>
      </p:sp>
      <p:sp>
        <p:nvSpPr>
          <p:cNvPr id="42" name="TextBox 41"/>
          <p:cNvSpPr txBox="1"/>
          <p:nvPr/>
        </p:nvSpPr>
        <p:spPr>
          <a:xfrm>
            <a:off x="39566" y="2324787"/>
            <a:ext cx="2444262"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C00000"/>
                </a:solidFill>
              </a:rPr>
              <a:t>Health and wellbeing </a:t>
            </a:r>
          </a:p>
          <a:p>
            <a:pPr marL="285750" indent="-285750">
              <a:buFont typeface="Arial" panose="020B0604020202020204" pitchFamily="34" charset="0"/>
              <a:buChar char="•"/>
            </a:pPr>
            <a:r>
              <a:rPr lang="en-GB" dirty="0" smtClean="0">
                <a:solidFill>
                  <a:srgbClr val="C00000"/>
                </a:solidFill>
              </a:rPr>
              <a:t>Achievement </a:t>
            </a:r>
          </a:p>
          <a:p>
            <a:pPr marL="285750" indent="-285750">
              <a:buFont typeface="Arial" panose="020B0604020202020204" pitchFamily="34" charset="0"/>
              <a:buChar char="•"/>
            </a:pPr>
            <a:r>
              <a:rPr lang="en-GB" dirty="0" smtClean="0">
                <a:solidFill>
                  <a:srgbClr val="C00000"/>
                </a:solidFill>
              </a:rPr>
              <a:t>Charity fundraising</a:t>
            </a:r>
          </a:p>
          <a:p>
            <a:pPr marL="285750" indent="-285750">
              <a:buFont typeface="Arial" panose="020B0604020202020204" pitchFamily="34" charset="0"/>
              <a:buChar char="•"/>
            </a:pPr>
            <a:r>
              <a:rPr lang="en-GB" dirty="0" smtClean="0">
                <a:solidFill>
                  <a:srgbClr val="C00000"/>
                </a:solidFill>
              </a:rPr>
              <a:t>Qualification to Kona, Hawaii</a:t>
            </a:r>
            <a:endParaRPr lang="en-GB" dirty="0">
              <a:solidFill>
                <a:srgbClr val="C00000"/>
              </a:solidFill>
            </a:endParaRPr>
          </a:p>
        </p:txBody>
      </p:sp>
      <p:sp>
        <p:nvSpPr>
          <p:cNvPr id="48" name="TextBox 47"/>
          <p:cNvSpPr txBox="1"/>
          <p:nvPr/>
        </p:nvSpPr>
        <p:spPr>
          <a:xfrm>
            <a:off x="8856787" y="3934320"/>
            <a:ext cx="3118336"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C00000"/>
                </a:solidFill>
              </a:rPr>
              <a:t>Athletes and those interested in sport are the target market.</a:t>
            </a:r>
          </a:p>
          <a:p>
            <a:pPr marL="285750" indent="-285750">
              <a:buFont typeface="Arial" panose="020B0604020202020204" pitchFamily="34" charset="0"/>
              <a:buChar char="•"/>
            </a:pPr>
            <a:r>
              <a:rPr lang="en-GB" dirty="0" smtClean="0">
                <a:solidFill>
                  <a:srgbClr val="C00000"/>
                </a:solidFill>
              </a:rPr>
              <a:t>Attracts a more affluent competitor due to costs</a:t>
            </a:r>
            <a:r>
              <a:rPr lang="en-GB" dirty="0" smtClean="0"/>
              <a:t>.</a:t>
            </a:r>
            <a:endParaRPr lang="en-GB" dirty="0"/>
          </a:p>
        </p:txBody>
      </p:sp>
      <p:sp>
        <p:nvSpPr>
          <p:cNvPr id="51" name="TextBox 50"/>
          <p:cNvSpPr txBox="1"/>
          <p:nvPr/>
        </p:nvSpPr>
        <p:spPr>
          <a:xfrm>
            <a:off x="9741147" y="5717039"/>
            <a:ext cx="2453785"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C00000"/>
                </a:solidFill>
              </a:rPr>
              <a:t>Athletes</a:t>
            </a:r>
          </a:p>
          <a:p>
            <a:pPr marL="285750" indent="-285750">
              <a:buFont typeface="Arial" panose="020B0604020202020204" pitchFamily="34" charset="0"/>
              <a:buChar char="•"/>
            </a:pPr>
            <a:r>
              <a:rPr lang="en-GB" dirty="0" smtClean="0">
                <a:solidFill>
                  <a:srgbClr val="C00000"/>
                </a:solidFill>
              </a:rPr>
              <a:t>Men and Women</a:t>
            </a:r>
          </a:p>
          <a:p>
            <a:pPr marL="285750" indent="-285750">
              <a:buFont typeface="Arial" panose="020B0604020202020204" pitchFamily="34" charset="0"/>
              <a:buChar char="•"/>
            </a:pPr>
            <a:r>
              <a:rPr lang="en-GB" dirty="0" smtClean="0">
                <a:solidFill>
                  <a:srgbClr val="C00000"/>
                </a:solidFill>
              </a:rPr>
              <a:t>Children</a:t>
            </a:r>
          </a:p>
          <a:p>
            <a:pPr marL="285750" indent="-285750">
              <a:buFont typeface="Arial" panose="020B0604020202020204" pitchFamily="34" charset="0"/>
              <a:buChar char="•"/>
            </a:pPr>
            <a:r>
              <a:rPr lang="en-GB" dirty="0" smtClean="0">
                <a:solidFill>
                  <a:srgbClr val="C00000"/>
                </a:solidFill>
              </a:rPr>
              <a:t>Community groups</a:t>
            </a:r>
          </a:p>
        </p:txBody>
      </p:sp>
      <p:sp>
        <p:nvSpPr>
          <p:cNvPr id="52" name="TextBox 51"/>
          <p:cNvSpPr txBox="1"/>
          <p:nvPr/>
        </p:nvSpPr>
        <p:spPr>
          <a:xfrm>
            <a:off x="-57150" y="4054924"/>
            <a:ext cx="2144226"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C00000"/>
                </a:solidFill>
              </a:rPr>
              <a:t>Fast developing </a:t>
            </a:r>
            <a:r>
              <a:rPr lang="en-GB" dirty="0" smtClean="0">
                <a:solidFill>
                  <a:srgbClr val="C00000"/>
                </a:solidFill>
              </a:rPr>
              <a:t>triathlon </a:t>
            </a:r>
            <a:r>
              <a:rPr lang="en-GB" dirty="0" smtClean="0">
                <a:solidFill>
                  <a:srgbClr val="C00000"/>
                </a:solidFill>
              </a:rPr>
              <a:t>in Wales</a:t>
            </a:r>
          </a:p>
          <a:p>
            <a:pPr marL="285750" indent="-285750">
              <a:buFont typeface="Arial" panose="020B0604020202020204" pitchFamily="34" charset="0"/>
              <a:buChar char="•"/>
            </a:pPr>
            <a:r>
              <a:rPr lang="en-GB" dirty="0" smtClean="0">
                <a:solidFill>
                  <a:srgbClr val="C00000"/>
                </a:solidFill>
              </a:rPr>
              <a:t>Hardest course</a:t>
            </a:r>
          </a:p>
          <a:p>
            <a:pPr marL="285750" indent="-285750">
              <a:buFont typeface="Arial" panose="020B0604020202020204" pitchFamily="34" charset="0"/>
              <a:buChar char="•"/>
            </a:pPr>
            <a:r>
              <a:rPr lang="en-GB" dirty="0" smtClean="0">
                <a:solidFill>
                  <a:srgbClr val="C00000"/>
                </a:solidFill>
              </a:rPr>
              <a:t>Beautiful scenery </a:t>
            </a:r>
            <a:endParaRPr lang="en-GB" dirty="0">
              <a:solidFill>
                <a:srgbClr val="C00000"/>
              </a:solidFill>
            </a:endParaRPr>
          </a:p>
        </p:txBody>
      </p:sp>
      <p:sp>
        <p:nvSpPr>
          <p:cNvPr id="54" name="TextBox 53"/>
          <p:cNvSpPr txBox="1"/>
          <p:nvPr/>
        </p:nvSpPr>
        <p:spPr>
          <a:xfrm>
            <a:off x="39566" y="5508062"/>
            <a:ext cx="4237158" cy="1200329"/>
          </a:xfrm>
          <a:prstGeom prst="rect">
            <a:avLst/>
          </a:prstGeom>
          <a:noFill/>
        </p:spPr>
        <p:txBody>
          <a:bodyPr wrap="square" rtlCol="0">
            <a:spAutoFit/>
          </a:bodyPr>
          <a:lstStyle/>
          <a:p>
            <a:r>
              <a:rPr lang="en-GB" dirty="0" smtClean="0">
                <a:solidFill>
                  <a:srgbClr val="C00000"/>
                </a:solidFill>
              </a:rPr>
              <a:t>Created small in the 70’s The core principles of winning and being an “IRONMAN” have been kept throughout the brand evolving.</a:t>
            </a:r>
            <a:endParaRPr lang="en-GB" dirty="0">
              <a:solidFill>
                <a:srgbClr val="C00000"/>
              </a:solidFill>
            </a:endParaRPr>
          </a:p>
        </p:txBody>
      </p:sp>
      <p:cxnSp>
        <p:nvCxnSpPr>
          <p:cNvPr id="57" name="Straight Arrow Connector 56"/>
          <p:cNvCxnSpPr/>
          <p:nvPr/>
        </p:nvCxnSpPr>
        <p:spPr>
          <a:xfrm flipH="1">
            <a:off x="3481387" y="5887462"/>
            <a:ext cx="761635" cy="96940"/>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442441" y="6530521"/>
            <a:ext cx="2892669" cy="383791"/>
          </a:xfrm>
          <a:prstGeom prst="rect">
            <a:avLst/>
          </a:prstGeom>
          <a:noFill/>
        </p:spPr>
        <p:txBody>
          <a:bodyPr wrap="square" rtlCol="0">
            <a:spAutoFit/>
          </a:bodyPr>
          <a:lstStyle/>
          <a:p>
            <a:r>
              <a:rPr lang="en-GB" dirty="0" err="1" smtClean="0"/>
              <a:t>Buit</a:t>
            </a:r>
            <a:r>
              <a:rPr lang="en-GB" dirty="0" smtClean="0"/>
              <a:t>, P. (2011)</a:t>
            </a:r>
            <a:endParaRPr lang="en-GB" dirty="0"/>
          </a:p>
        </p:txBody>
      </p:sp>
    </p:spTree>
    <p:extLst>
      <p:ext uri="{BB962C8B-B14F-4D97-AF65-F5344CB8AC3E}">
        <p14:creationId xmlns:p14="http://schemas.microsoft.com/office/powerpoint/2010/main" val="930755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ppt_x"/>
                                          </p:val>
                                        </p:tav>
                                        <p:tav tm="100000">
                                          <p:val>
                                            <p:strVal val="#ppt_x"/>
                                          </p:val>
                                        </p:tav>
                                      </p:tavLst>
                                    </p:anim>
                                    <p:anim calcmode="lin" valueType="num">
                                      <p:cBhvr additive="base">
                                        <p:cTn id="8"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2"/>
                                        </p:tgtEl>
                                        <p:attrNameLst>
                                          <p:attrName>style.visibility</p:attrName>
                                        </p:attrNameLst>
                                      </p:cBhvr>
                                      <p:to>
                                        <p:strVal val="visible"/>
                                      </p:to>
                                    </p:set>
                                    <p:anim calcmode="lin" valueType="num">
                                      <p:cBhvr additive="base">
                                        <p:cTn id="13" dur="500" fill="hold"/>
                                        <p:tgtEl>
                                          <p:spTgt spid="52"/>
                                        </p:tgtEl>
                                        <p:attrNameLst>
                                          <p:attrName>ppt_x</p:attrName>
                                        </p:attrNameLst>
                                      </p:cBhvr>
                                      <p:tavLst>
                                        <p:tav tm="0">
                                          <p:val>
                                            <p:strVal val="#ppt_x"/>
                                          </p:val>
                                        </p:tav>
                                        <p:tav tm="100000">
                                          <p:val>
                                            <p:strVal val="#ppt_x"/>
                                          </p:val>
                                        </p:tav>
                                      </p:tavLst>
                                    </p:anim>
                                    <p:anim calcmode="lin" valueType="num">
                                      <p:cBhvr additive="base">
                                        <p:cTn id="14"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8"/>
                                        </p:tgtEl>
                                        <p:attrNameLst>
                                          <p:attrName>style.visibility</p:attrName>
                                        </p:attrNameLst>
                                      </p:cBhvr>
                                      <p:to>
                                        <p:strVal val="visible"/>
                                      </p:to>
                                    </p:set>
                                    <p:anim calcmode="lin" valueType="num">
                                      <p:cBhvr additive="base">
                                        <p:cTn id="19" dur="500" fill="hold"/>
                                        <p:tgtEl>
                                          <p:spTgt spid="48"/>
                                        </p:tgtEl>
                                        <p:attrNameLst>
                                          <p:attrName>ppt_x</p:attrName>
                                        </p:attrNameLst>
                                      </p:cBhvr>
                                      <p:tavLst>
                                        <p:tav tm="0">
                                          <p:val>
                                            <p:strVal val="#ppt_x"/>
                                          </p:val>
                                        </p:tav>
                                        <p:tav tm="100000">
                                          <p:val>
                                            <p:strVal val="#ppt_x"/>
                                          </p:val>
                                        </p:tav>
                                      </p:tavLst>
                                    </p:anim>
                                    <p:anim calcmode="lin" valueType="num">
                                      <p:cBhvr additive="base">
                                        <p:cTn id="20"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
                                        </p:tgtEl>
                                        <p:attrNameLst>
                                          <p:attrName>style.visibility</p:attrName>
                                        </p:attrNameLst>
                                      </p:cBhvr>
                                      <p:to>
                                        <p:strVal val="visible"/>
                                      </p:to>
                                    </p:set>
                                    <p:anim calcmode="lin" valueType="num">
                                      <p:cBhvr additive="base">
                                        <p:cTn id="25" dur="500" fill="hold"/>
                                        <p:tgtEl>
                                          <p:spTgt spid="51"/>
                                        </p:tgtEl>
                                        <p:attrNameLst>
                                          <p:attrName>ppt_x</p:attrName>
                                        </p:attrNameLst>
                                      </p:cBhvr>
                                      <p:tavLst>
                                        <p:tav tm="0">
                                          <p:val>
                                            <p:strVal val="#ppt_x"/>
                                          </p:val>
                                        </p:tav>
                                        <p:tav tm="100000">
                                          <p:val>
                                            <p:strVal val="#ppt_x"/>
                                          </p:val>
                                        </p:tav>
                                      </p:tavLst>
                                    </p:anim>
                                    <p:anim calcmode="lin" valueType="num">
                                      <p:cBhvr additive="base">
                                        <p:cTn id="26"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2"/>
                                        </p:tgtEl>
                                        <p:attrNameLst>
                                          <p:attrName>style.visibility</p:attrName>
                                        </p:attrNameLst>
                                      </p:cBhvr>
                                      <p:to>
                                        <p:strVal val="visible"/>
                                      </p:to>
                                    </p:set>
                                    <p:anim calcmode="lin" valueType="num">
                                      <p:cBhvr additive="base">
                                        <p:cTn id="31" dur="500" fill="hold"/>
                                        <p:tgtEl>
                                          <p:spTgt spid="42"/>
                                        </p:tgtEl>
                                        <p:attrNameLst>
                                          <p:attrName>ppt_x</p:attrName>
                                        </p:attrNameLst>
                                      </p:cBhvr>
                                      <p:tavLst>
                                        <p:tav tm="0">
                                          <p:val>
                                            <p:strVal val="#ppt_x"/>
                                          </p:val>
                                        </p:tav>
                                        <p:tav tm="100000">
                                          <p:val>
                                            <p:strVal val="#ppt_x"/>
                                          </p:val>
                                        </p:tav>
                                      </p:tavLst>
                                    </p:anim>
                                    <p:anim calcmode="lin" valueType="num">
                                      <p:cBhvr additive="base">
                                        <p:cTn id="32"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6"/>
                                        </p:tgtEl>
                                        <p:attrNameLst>
                                          <p:attrName>style.visibility</p:attrName>
                                        </p:attrNameLst>
                                      </p:cBhvr>
                                      <p:to>
                                        <p:strVal val="visible"/>
                                      </p:to>
                                    </p:set>
                                    <p:anim calcmode="lin" valueType="num">
                                      <p:cBhvr additive="base">
                                        <p:cTn id="37" dur="500" fill="hold"/>
                                        <p:tgtEl>
                                          <p:spTgt spid="36"/>
                                        </p:tgtEl>
                                        <p:attrNameLst>
                                          <p:attrName>ppt_x</p:attrName>
                                        </p:attrNameLst>
                                      </p:cBhvr>
                                      <p:tavLst>
                                        <p:tav tm="0">
                                          <p:val>
                                            <p:strVal val="#ppt_x"/>
                                          </p:val>
                                        </p:tav>
                                        <p:tav tm="100000">
                                          <p:val>
                                            <p:strVal val="#ppt_x"/>
                                          </p:val>
                                        </p:tav>
                                      </p:tavLst>
                                    </p:anim>
                                    <p:anim calcmode="lin" valueType="num">
                                      <p:cBhvr additive="base">
                                        <p:cTn id="38"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7"/>
                                        </p:tgtEl>
                                        <p:attrNameLst>
                                          <p:attrName>style.visibility</p:attrName>
                                        </p:attrNameLst>
                                      </p:cBhvr>
                                      <p:to>
                                        <p:strVal val="visible"/>
                                      </p:to>
                                    </p:set>
                                    <p:anim calcmode="lin" valueType="num">
                                      <p:cBhvr additive="base">
                                        <p:cTn id="43" dur="500" fill="hold"/>
                                        <p:tgtEl>
                                          <p:spTgt spid="37"/>
                                        </p:tgtEl>
                                        <p:attrNameLst>
                                          <p:attrName>ppt_x</p:attrName>
                                        </p:attrNameLst>
                                      </p:cBhvr>
                                      <p:tavLst>
                                        <p:tav tm="0">
                                          <p:val>
                                            <p:strVal val="#ppt_x"/>
                                          </p:val>
                                        </p:tav>
                                        <p:tav tm="100000">
                                          <p:val>
                                            <p:strVal val="#ppt_x"/>
                                          </p:val>
                                        </p:tav>
                                      </p:tavLst>
                                    </p:anim>
                                    <p:anim calcmode="lin" valueType="num">
                                      <p:cBhvr additive="base">
                                        <p:cTn id="44"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9"/>
                                        </p:tgtEl>
                                        <p:attrNameLst>
                                          <p:attrName>style.visibility</p:attrName>
                                        </p:attrNameLst>
                                      </p:cBhvr>
                                      <p:to>
                                        <p:strVal val="visible"/>
                                      </p:to>
                                    </p:set>
                                    <p:anim calcmode="lin" valueType="num">
                                      <p:cBhvr additive="base">
                                        <p:cTn id="49" dur="500" fill="hold"/>
                                        <p:tgtEl>
                                          <p:spTgt spid="39"/>
                                        </p:tgtEl>
                                        <p:attrNameLst>
                                          <p:attrName>ppt_x</p:attrName>
                                        </p:attrNameLst>
                                      </p:cBhvr>
                                      <p:tavLst>
                                        <p:tav tm="0">
                                          <p:val>
                                            <p:strVal val="#ppt_x"/>
                                          </p:val>
                                        </p:tav>
                                        <p:tav tm="100000">
                                          <p:val>
                                            <p:strVal val="#ppt_x"/>
                                          </p:val>
                                        </p:tav>
                                      </p:tavLst>
                                    </p:anim>
                                    <p:anim calcmode="lin" valueType="num">
                                      <p:cBhvr additive="base">
                                        <p:cTn id="50"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2"/>
                                        </p:tgtEl>
                                        <p:attrNameLst>
                                          <p:attrName>style.visibility</p:attrName>
                                        </p:attrNameLst>
                                      </p:cBhvr>
                                      <p:to>
                                        <p:strVal val="visible"/>
                                      </p:to>
                                    </p:set>
                                    <p:anim calcmode="lin" valueType="num">
                                      <p:cBhvr additive="base">
                                        <p:cTn id="55" dur="500" fill="hold"/>
                                        <p:tgtEl>
                                          <p:spTgt spid="32"/>
                                        </p:tgtEl>
                                        <p:attrNameLst>
                                          <p:attrName>ppt_x</p:attrName>
                                        </p:attrNameLst>
                                      </p:cBhvr>
                                      <p:tavLst>
                                        <p:tav tm="0">
                                          <p:val>
                                            <p:strVal val="#ppt_x"/>
                                          </p:val>
                                        </p:tav>
                                        <p:tav tm="100000">
                                          <p:val>
                                            <p:strVal val="#ppt_x"/>
                                          </p:val>
                                        </p:tav>
                                      </p:tavLst>
                                    </p:anim>
                                    <p:anim calcmode="lin" valueType="num">
                                      <p:cBhvr additive="base">
                                        <p:cTn id="56"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6" grpId="0"/>
      <p:bldP spid="37" grpId="0"/>
      <p:bldP spid="39" grpId="0"/>
      <p:bldP spid="42" grpId="0"/>
      <p:bldP spid="48" grpId="0"/>
      <p:bldP spid="51" grpId="0"/>
      <p:bldP spid="52" grpId="0"/>
      <p:bldP spid="5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rot="471736">
            <a:off x="5576117" y="4434664"/>
            <a:ext cx="2255049" cy="2423336"/>
          </a:xfrm>
          <a:prstGeom prst="rect">
            <a:avLst/>
          </a:prstGeom>
        </p:spPr>
      </p:pic>
      <p:pic>
        <p:nvPicPr>
          <p:cNvPr id="6" name="Picture 5"/>
          <p:cNvPicPr>
            <a:picLocks noChangeAspect="1"/>
          </p:cNvPicPr>
          <p:nvPr/>
        </p:nvPicPr>
        <p:blipFill>
          <a:blip r:embed="rId4"/>
          <a:stretch>
            <a:fillRect/>
          </a:stretch>
        </p:blipFill>
        <p:spPr>
          <a:xfrm rot="20404854">
            <a:off x="518879" y="3339373"/>
            <a:ext cx="4538359" cy="2836474"/>
          </a:xfrm>
          <a:prstGeom prst="rect">
            <a:avLst/>
          </a:prstGeom>
        </p:spPr>
      </p:pic>
      <p:pic>
        <p:nvPicPr>
          <p:cNvPr id="5" name="Picture 4"/>
          <p:cNvPicPr>
            <a:picLocks noChangeAspect="1"/>
          </p:cNvPicPr>
          <p:nvPr/>
        </p:nvPicPr>
        <p:blipFill>
          <a:blip r:embed="rId5"/>
          <a:stretch>
            <a:fillRect/>
          </a:stretch>
        </p:blipFill>
        <p:spPr>
          <a:xfrm rot="20322288">
            <a:off x="286168" y="524845"/>
            <a:ext cx="3303370" cy="2196978"/>
          </a:xfrm>
          <a:prstGeom prst="rect">
            <a:avLst/>
          </a:prstGeom>
        </p:spPr>
      </p:pic>
      <p:sp>
        <p:nvSpPr>
          <p:cNvPr id="2" name="Title 1"/>
          <p:cNvSpPr>
            <a:spLocks noGrp="1"/>
          </p:cNvSpPr>
          <p:nvPr>
            <p:ph type="title"/>
          </p:nvPr>
        </p:nvSpPr>
        <p:spPr>
          <a:xfrm>
            <a:off x="2747585" y="-38100"/>
            <a:ext cx="10515600" cy="1325563"/>
          </a:xfrm>
        </p:spPr>
        <p:txBody>
          <a:bodyPr/>
          <a:lstStyle/>
          <a:p>
            <a:pPr algn="ctr"/>
            <a:r>
              <a:rPr lang="en-GB" b="1" dirty="0" smtClean="0">
                <a:solidFill>
                  <a:schemeClr val="bg1"/>
                </a:solidFill>
              </a:rPr>
              <a:t>WHERE DO YOU SEE THE BRAND?</a:t>
            </a:r>
            <a:endParaRPr lang="en-GB" b="1" dirty="0">
              <a:solidFill>
                <a:schemeClr val="bg1"/>
              </a:solidFill>
            </a:endParaRPr>
          </a:p>
        </p:txBody>
      </p:sp>
      <p:sp>
        <p:nvSpPr>
          <p:cNvPr id="4" name="TextBox 3"/>
          <p:cNvSpPr txBox="1"/>
          <p:nvPr/>
        </p:nvSpPr>
        <p:spPr>
          <a:xfrm>
            <a:off x="4343400" y="1058863"/>
            <a:ext cx="7323971" cy="3551237"/>
          </a:xfrm>
          <a:prstGeom prst="rect">
            <a:avLst/>
          </a:prstGeom>
          <a:solidFill>
            <a:srgbClr val="C00000"/>
          </a:solidFill>
        </p:spPr>
        <p:txBody>
          <a:bodyPr wrap="square" rtlCol="0">
            <a:spAutoFit/>
          </a:bodyPr>
          <a:lstStyle/>
          <a:p>
            <a:pPr marL="285750" indent="-285750">
              <a:buFont typeface="Arial" panose="020B0604020202020204" pitchFamily="34" charset="0"/>
              <a:buChar char="•"/>
            </a:pPr>
            <a:r>
              <a:rPr lang="en-GB" sz="2000" dirty="0" smtClean="0"/>
              <a:t>Merchandise – clapper sticks, cow bells, </a:t>
            </a:r>
            <a:r>
              <a:rPr lang="en-GB" sz="2000" dirty="0" smtClean="0"/>
              <a:t>t-shirts, bags</a:t>
            </a:r>
            <a:endParaRPr lang="en-GB" sz="2000" dirty="0" smtClean="0"/>
          </a:p>
          <a:p>
            <a:pPr marL="285750" indent="-285750">
              <a:buFont typeface="Arial" panose="020B0604020202020204" pitchFamily="34" charset="0"/>
              <a:buChar char="•"/>
            </a:pPr>
            <a:r>
              <a:rPr lang="en-GB" sz="2000" dirty="0" smtClean="0"/>
              <a:t>Athletes – t-shirts and race numbers</a:t>
            </a:r>
          </a:p>
          <a:p>
            <a:pPr marL="285750" indent="-285750">
              <a:buFont typeface="Arial" panose="020B0604020202020204" pitchFamily="34" charset="0"/>
              <a:buChar char="•"/>
            </a:pPr>
            <a:r>
              <a:rPr lang="en-GB" sz="2000" dirty="0" smtClean="0"/>
              <a:t>Banners – around Tenby and the start and finishing lines, spectator signs</a:t>
            </a:r>
          </a:p>
          <a:p>
            <a:pPr marL="285750" indent="-285750">
              <a:buFont typeface="Arial" panose="020B0604020202020204" pitchFamily="34" charset="0"/>
              <a:buChar char="•"/>
            </a:pPr>
            <a:r>
              <a:rPr lang="en-GB" sz="2000" dirty="0" smtClean="0"/>
              <a:t>Flags – around Tenby and the start and finishing lines</a:t>
            </a:r>
          </a:p>
          <a:p>
            <a:pPr marL="285750" indent="-285750">
              <a:buFont typeface="Arial" panose="020B0604020202020204" pitchFamily="34" charset="0"/>
              <a:buChar char="•"/>
            </a:pPr>
            <a:r>
              <a:rPr lang="en-GB" sz="2000" dirty="0" smtClean="0"/>
              <a:t>Signs – Start and finish lines and around Tenby town. Shops and Eateries display flags for Ironman purchased off the race organisers and their own banners, flags and posters</a:t>
            </a:r>
          </a:p>
          <a:p>
            <a:pPr marL="285750" indent="-285750">
              <a:buFont typeface="Arial" panose="020B0604020202020204" pitchFamily="34" charset="0"/>
              <a:buChar char="•"/>
            </a:pPr>
            <a:r>
              <a:rPr lang="en-GB" sz="2000" dirty="0" smtClean="0"/>
              <a:t>Online – Ironman website, Press releases and articles</a:t>
            </a:r>
          </a:p>
          <a:p>
            <a:pPr marL="285750" indent="-285750">
              <a:buFont typeface="Arial" panose="020B0604020202020204" pitchFamily="34" charset="0"/>
              <a:buChar char="•"/>
            </a:pPr>
            <a:r>
              <a:rPr lang="en-GB" sz="2000" dirty="0" smtClean="0"/>
              <a:t>Social Media – Facebook, Instagram, Pinterest, Twitter.</a:t>
            </a:r>
          </a:p>
          <a:p>
            <a:r>
              <a:rPr lang="en-GB" sz="2000" dirty="0" smtClean="0"/>
              <a:t> A mix of organic and sponsored posts.</a:t>
            </a:r>
          </a:p>
        </p:txBody>
      </p:sp>
      <p:pic>
        <p:nvPicPr>
          <p:cNvPr id="3" name="Picture 2"/>
          <p:cNvPicPr>
            <a:picLocks noChangeAspect="1"/>
          </p:cNvPicPr>
          <p:nvPr/>
        </p:nvPicPr>
        <p:blipFill rotWithShape="1">
          <a:blip r:embed="rId6"/>
          <a:srcRect l="2571" t="11323" r="-2571" b="24323"/>
          <a:stretch/>
        </p:blipFill>
        <p:spPr>
          <a:xfrm>
            <a:off x="8775655" y="4194176"/>
            <a:ext cx="2891716" cy="2480385"/>
          </a:xfrm>
          <a:prstGeom prst="rect">
            <a:avLst/>
          </a:prstGeom>
        </p:spPr>
      </p:pic>
    </p:spTree>
    <p:extLst>
      <p:ext uri="{BB962C8B-B14F-4D97-AF65-F5344CB8AC3E}">
        <p14:creationId xmlns:p14="http://schemas.microsoft.com/office/powerpoint/2010/main" val="30921874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691" y="-105876"/>
            <a:ext cx="4730263" cy="961780"/>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lstStyle/>
          <a:p>
            <a:r>
              <a:rPr lang="en-GB" b="1" dirty="0" smtClean="0">
                <a:solidFill>
                  <a:schemeClr val="bg1"/>
                </a:solidFill>
              </a:rPr>
              <a:t>BRAND EXPERIENCE</a:t>
            </a:r>
            <a:endParaRPr lang="en-GB" b="1" dirty="0">
              <a:solidFill>
                <a:schemeClr val="bg1"/>
              </a:solidFill>
            </a:endParaRPr>
          </a:p>
        </p:txBody>
      </p:sp>
      <p:pic>
        <p:nvPicPr>
          <p:cNvPr id="6" name="Picture 5"/>
          <p:cNvPicPr>
            <a:picLocks noChangeAspect="1"/>
          </p:cNvPicPr>
          <p:nvPr/>
        </p:nvPicPr>
        <p:blipFill>
          <a:blip r:embed="rId3">
            <a:biLevel thresh="25000"/>
          </a:blip>
          <a:stretch>
            <a:fillRect/>
          </a:stretch>
        </p:blipFill>
        <p:spPr>
          <a:xfrm>
            <a:off x="2915424" y="1169027"/>
            <a:ext cx="2266627" cy="2191978"/>
          </a:xfrm>
          <a:prstGeom prst="rect">
            <a:avLst/>
          </a:prstGeom>
          <a:ln>
            <a:noFill/>
          </a:ln>
          <a:effectLst>
            <a:softEdge rad="112500"/>
          </a:effectLst>
        </p:spPr>
      </p:pic>
      <p:pic>
        <p:nvPicPr>
          <p:cNvPr id="7" name="Picture 6"/>
          <p:cNvPicPr>
            <a:picLocks noChangeAspect="1"/>
          </p:cNvPicPr>
          <p:nvPr/>
        </p:nvPicPr>
        <p:blipFill>
          <a:blip r:embed="rId3">
            <a:biLevel thresh="25000"/>
          </a:blip>
          <a:stretch>
            <a:fillRect/>
          </a:stretch>
        </p:blipFill>
        <p:spPr>
          <a:xfrm>
            <a:off x="3023101" y="3917968"/>
            <a:ext cx="2380420" cy="2302023"/>
          </a:xfrm>
          <a:prstGeom prst="rect">
            <a:avLst/>
          </a:prstGeom>
          <a:ln>
            <a:noFill/>
          </a:ln>
          <a:effectLst>
            <a:softEdge rad="112500"/>
          </a:effectLst>
        </p:spPr>
      </p:pic>
      <p:cxnSp>
        <p:nvCxnSpPr>
          <p:cNvPr id="10" name="Straight Arrow Connector 9"/>
          <p:cNvCxnSpPr/>
          <p:nvPr/>
        </p:nvCxnSpPr>
        <p:spPr>
          <a:xfrm flipH="1" flipV="1">
            <a:off x="5975816" y="1951892"/>
            <a:ext cx="17585" cy="3587262"/>
          </a:xfrm>
          <a:prstGeom prst="straightConnector1">
            <a:avLst/>
          </a:prstGeom>
          <a:ln w="9525" cap="flat" cmpd="sng" algn="ctr">
            <a:solidFill>
              <a:schemeClr val="accent3"/>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p:cNvCxnSpPr/>
          <p:nvPr/>
        </p:nvCxnSpPr>
        <p:spPr>
          <a:xfrm>
            <a:off x="3182815" y="3604845"/>
            <a:ext cx="5639121" cy="0"/>
          </a:xfrm>
          <a:prstGeom prst="straightConnector1">
            <a:avLst/>
          </a:prstGeom>
          <a:ln w="9525" cap="flat" cmpd="sng" algn="ctr">
            <a:solidFill>
              <a:schemeClr val="accent3"/>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13" name="Picture 12"/>
          <p:cNvPicPr>
            <a:picLocks noChangeAspect="1"/>
          </p:cNvPicPr>
          <p:nvPr/>
        </p:nvPicPr>
        <p:blipFill>
          <a:blip r:embed="rId4">
            <a:biLevel thresh="25000"/>
          </a:blip>
          <a:stretch>
            <a:fillRect/>
          </a:stretch>
        </p:blipFill>
        <p:spPr>
          <a:xfrm>
            <a:off x="6580430" y="3917969"/>
            <a:ext cx="2380419" cy="2302023"/>
          </a:xfrm>
          <a:prstGeom prst="rect">
            <a:avLst/>
          </a:prstGeom>
        </p:spPr>
      </p:pic>
      <p:pic>
        <p:nvPicPr>
          <p:cNvPr id="14" name="Picture 13"/>
          <p:cNvPicPr>
            <a:picLocks noChangeAspect="1"/>
          </p:cNvPicPr>
          <p:nvPr/>
        </p:nvPicPr>
        <p:blipFill>
          <a:blip r:embed="rId4">
            <a:biLevel thresh="25000"/>
          </a:blip>
          <a:stretch>
            <a:fillRect/>
          </a:stretch>
        </p:blipFill>
        <p:spPr>
          <a:xfrm>
            <a:off x="6637328" y="1169028"/>
            <a:ext cx="2266625" cy="2191977"/>
          </a:xfrm>
          <a:prstGeom prst="rect">
            <a:avLst/>
          </a:prstGeom>
        </p:spPr>
      </p:pic>
      <p:sp>
        <p:nvSpPr>
          <p:cNvPr id="15" name="TextBox 14"/>
          <p:cNvSpPr txBox="1"/>
          <p:nvPr/>
        </p:nvSpPr>
        <p:spPr>
          <a:xfrm>
            <a:off x="3147281" y="2067768"/>
            <a:ext cx="1937930" cy="369332"/>
          </a:xfrm>
          <a:prstGeom prst="rect">
            <a:avLst/>
          </a:prstGeom>
          <a:noFill/>
        </p:spPr>
        <p:txBody>
          <a:bodyPr wrap="square" rtlCol="0">
            <a:spAutoFit/>
          </a:bodyPr>
          <a:lstStyle/>
          <a:p>
            <a:r>
              <a:rPr lang="en-GB" dirty="0" smtClean="0"/>
              <a:t>ENTERTAINMENT</a:t>
            </a:r>
            <a:endParaRPr lang="en-GB" dirty="0"/>
          </a:p>
        </p:txBody>
      </p:sp>
      <p:sp>
        <p:nvSpPr>
          <p:cNvPr id="16" name="TextBox 15"/>
          <p:cNvSpPr txBox="1"/>
          <p:nvPr/>
        </p:nvSpPr>
        <p:spPr>
          <a:xfrm>
            <a:off x="3616163" y="4885512"/>
            <a:ext cx="1674430" cy="366934"/>
          </a:xfrm>
          <a:prstGeom prst="rect">
            <a:avLst/>
          </a:prstGeom>
          <a:noFill/>
        </p:spPr>
        <p:txBody>
          <a:bodyPr wrap="square" rtlCol="0">
            <a:spAutoFit/>
          </a:bodyPr>
          <a:lstStyle/>
          <a:p>
            <a:r>
              <a:rPr lang="en-GB" dirty="0" smtClean="0"/>
              <a:t>ESTHETIC</a:t>
            </a:r>
            <a:endParaRPr lang="en-GB" dirty="0"/>
          </a:p>
        </p:txBody>
      </p:sp>
      <p:sp>
        <p:nvSpPr>
          <p:cNvPr id="17" name="TextBox 16"/>
          <p:cNvSpPr txBox="1"/>
          <p:nvPr/>
        </p:nvSpPr>
        <p:spPr>
          <a:xfrm>
            <a:off x="7061979" y="2080350"/>
            <a:ext cx="1632466" cy="369332"/>
          </a:xfrm>
          <a:prstGeom prst="rect">
            <a:avLst/>
          </a:prstGeom>
          <a:noFill/>
        </p:spPr>
        <p:txBody>
          <a:bodyPr wrap="square" rtlCol="0">
            <a:spAutoFit/>
          </a:bodyPr>
          <a:lstStyle/>
          <a:p>
            <a:r>
              <a:rPr lang="en-GB" dirty="0" smtClean="0"/>
              <a:t>EDUCATIONAL</a:t>
            </a:r>
            <a:endParaRPr lang="en-GB" dirty="0"/>
          </a:p>
        </p:txBody>
      </p:sp>
      <p:sp>
        <p:nvSpPr>
          <p:cNvPr id="18" name="TextBox 17"/>
          <p:cNvSpPr txBox="1"/>
          <p:nvPr/>
        </p:nvSpPr>
        <p:spPr>
          <a:xfrm>
            <a:off x="7201844" y="4885512"/>
            <a:ext cx="1547446" cy="369332"/>
          </a:xfrm>
          <a:prstGeom prst="rect">
            <a:avLst/>
          </a:prstGeom>
          <a:noFill/>
        </p:spPr>
        <p:txBody>
          <a:bodyPr wrap="square" rtlCol="0">
            <a:spAutoFit/>
          </a:bodyPr>
          <a:lstStyle/>
          <a:p>
            <a:r>
              <a:rPr lang="en-GB" dirty="0" smtClean="0"/>
              <a:t>ESCAPIST</a:t>
            </a:r>
            <a:endParaRPr lang="en-GB" dirty="0"/>
          </a:p>
        </p:txBody>
      </p:sp>
      <p:sp>
        <p:nvSpPr>
          <p:cNvPr id="19" name="TextBox 18"/>
          <p:cNvSpPr txBox="1"/>
          <p:nvPr/>
        </p:nvSpPr>
        <p:spPr>
          <a:xfrm>
            <a:off x="354280" y="3189346"/>
            <a:ext cx="2268692" cy="830997"/>
          </a:xfrm>
          <a:prstGeom prst="rect">
            <a:avLst/>
          </a:prstGeom>
          <a:noFill/>
        </p:spPr>
        <p:txBody>
          <a:bodyPr wrap="square" rtlCol="0">
            <a:spAutoFit/>
          </a:bodyPr>
          <a:lstStyle/>
          <a:p>
            <a:r>
              <a:rPr lang="en-GB" sz="2400" dirty="0" smtClean="0">
                <a:solidFill>
                  <a:srgbClr val="C00000"/>
                </a:solidFill>
              </a:rPr>
              <a:t>PASSIVE PARTICIPATION</a:t>
            </a:r>
            <a:endParaRPr lang="en-GB" sz="2400" dirty="0">
              <a:solidFill>
                <a:srgbClr val="C00000"/>
              </a:solidFill>
            </a:endParaRPr>
          </a:p>
        </p:txBody>
      </p:sp>
      <p:sp>
        <p:nvSpPr>
          <p:cNvPr id="20" name="TextBox 19"/>
          <p:cNvSpPr txBox="1"/>
          <p:nvPr/>
        </p:nvSpPr>
        <p:spPr>
          <a:xfrm>
            <a:off x="5062522" y="1274903"/>
            <a:ext cx="2020825" cy="461665"/>
          </a:xfrm>
          <a:prstGeom prst="rect">
            <a:avLst/>
          </a:prstGeom>
          <a:noFill/>
        </p:spPr>
        <p:txBody>
          <a:bodyPr wrap="square" rtlCol="0">
            <a:spAutoFit/>
          </a:bodyPr>
          <a:lstStyle/>
          <a:p>
            <a:r>
              <a:rPr lang="en-GB" sz="2400" dirty="0" smtClean="0">
                <a:solidFill>
                  <a:srgbClr val="C00000"/>
                </a:solidFill>
              </a:rPr>
              <a:t>ABSORPTION</a:t>
            </a:r>
            <a:endParaRPr lang="en-GB" sz="2400" dirty="0">
              <a:solidFill>
                <a:srgbClr val="C00000"/>
              </a:solidFill>
            </a:endParaRPr>
          </a:p>
        </p:txBody>
      </p:sp>
      <p:sp>
        <p:nvSpPr>
          <p:cNvPr id="22" name="TextBox 21"/>
          <p:cNvSpPr txBox="1"/>
          <p:nvPr/>
        </p:nvSpPr>
        <p:spPr>
          <a:xfrm>
            <a:off x="9777046" y="3367536"/>
            <a:ext cx="2936631" cy="830997"/>
          </a:xfrm>
          <a:prstGeom prst="rect">
            <a:avLst/>
          </a:prstGeom>
          <a:noFill/>
        </p:spPr>
        <p:txBody>
          <a:bodyPr wrap="square" rtlCol="0">
            <a:spAutoFit/>
          </a:bodyPr>
          <a:lstStyle/>
          <a:p>
            <a:r>
              <a:rPr lang="en-GB" sz="2400" dirty="0" smtClean="0">
                <a:solidFill>
                  <a:srgbClr val="C00000"/>
                </a:solidFill>
              </a:rPr>
              <a:t>ACTIVE PARTICIPATION</a:t>
            </a:r>
            <a:endParaRPr lang="en-GB" sz="2400" dirty="0">
              <a:solidFill>
                <a:srgbClr val="C00000"/>
              </a:solidFill>
            </a:endParaRPr>
          </a:p>
        </p:txBody>
      </p:sp>
      <p:sp>
        <p:nvSpPr>
          <p:cNvPr id="23" name="TextBox 22"/>
          <p:cNvSpPr txBox="1"/>
          <p:nvPr/>
        </p:nvSpPr>
        <p:spPr>
          <a:xfrm>
            <a:off x="5221964" y="6010067"/>
            <a:ext cx="2716932" cy="461665"/>
          </a:xfrm>
          <a:prstGeom prst="rect">
            <a:avLst/>
          </a:prstGeom>
          <a:noFill/>
        </p:spPr>
        <p:txBody>
          <a:bodyPr wrap="square" rtlCol="0">
            <a:spAutoFit/>
          </a:bodyPr>
          <a:lstStyle/>
          <a:p>
            <a:r>
              <a:rPr lang="en-GB" sz="2400" dirty="0" smtClean="0">
                <a:solidFill>
                  <a:srgbClr val="C00000"/>
                </a:solidFill>
              </a:rPr>
              <a:t>IMMERSION</a:t>
            </a:r>
            <a:endParaRPr lang="en-GB" sz="2400" dirty="0">
              <a:solidFill>
                <a:srgbClr val="C00000"/>
              </a:solidFill>
            </a:endParaRPr>
          </a:p>
        </p:txBody>
      </p:sp>
      <p:sp>
        <p:nvSpPr>
          <p:cNvPr id="24" name="TextBox 23"/>
          <p:cNvSpPr txBox="1"/>
          <p:nvPr/>
        </p:nvSpPr>
        <p:spPr>
          <a:xfrm>
            <a:off x="9777046" y="6471732"/>
            <a:ext cx="2414954" cy="369332"/>
          </a:xfrm>
          <a:prstGeom prst="rect">
            <a:avLst/>
          </a:prstGeom>
          <a:noFill/>
        </p:spPr>
        <p:txBody>
          <a:bodyPr wrap="square" rtlCol="0">
            <a:spAutoFit/>
          </a:bodyPr>
          <a:lstStyle/>
          <a:p>
            <a:r>
              <a:rPr lang="en-GB" dirty="0" smtClean="0">
                <a:solidFill>
                  <a:schemeClr val="bg1"/>
                </a:solidFill>
              </a:rPr>
              <a:t>Pine and Gilmore, 1999</a:t>
            </a:r>
            <a:endParaRPr lang="en-GB" dirty="0">
              <a:solidFill>
                <a:schemeClr val="bg1"/>
              </a:solidFill>
            </a:endParaRPr>
          </a:p>
        </p:txBody>
      </p:sp>
    </p:spTree>
    <p:extLst>
      <p:ext uri="{BB962C8B-B14F-4D97-AF65-F5344CB8AC3E}">
        <p14:creationId xmlns:p14="http://schemas.microsoft.com/office/powerpoint/2010/main" val="42375849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barn(inVertical)">
                                      <p:cBhvr>
                                        <p:cTn id="11" dur="500"/>
                                        <p:tgtEl>
                                          <p:spTgt spid="7"/>
                                        </p:tgtEl>
                                      </p:cBhvr>
                                    </p:animEffect>
                                  </p:childTnLst>
                                </p:cTn>
                              </p:par>
                            </p:childTnLst>
                          </p:cTn>
                        </p:par>
                        <p:par>
                          <p:cTn id="12" fill="hold">
                            <p:stCondLst>
                              <p:cond delay="1000"/>
                            </p:stCondLst>
                            <p:childTnLst>
                              <p:par>
                                <p:cTn id="13" presetID="16" presetClass="entr" presetSubtype="21" fill="hold"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barn(inVertical)">
                                      <p:cBhvr>
                                        <p:cTn id="15" dur="500"/>
                                        <p:tgtEl>
                                          <p:spTgt spid="14"/>
                                        </p:tgtEl>
                                      </p:cBhvr>
                                    </p:animEffect>
                                  </p:childTnLst>
                                </p:cTn>
                              </p:par>
                            </p:childTnLst>
                          </p:cTn>
                        </p:par>
                        <p:par>
                          <p:cTn id="16" fill="hold">
                            <p:stCondLst>
                              <p:cond delay="1500"/>
                            </p:stCondLst>
                            <p:childTnLst>
                              <p:par>
                                <p:cTn id="17" presetID="16" presetClass="entr" presetSubtype="21"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barn(inVertical)">
                                      <p:cBhvr>
                                        <p:cTn id="1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5188" t="14617" r="30768" b="16028"/>
          <a:stretch/>
        </p:blipFill>
        <p:spPr>
          <a:xfrm>
            <a:off x="103239" y="92224"/>
            <a:ext cx="5574890" cy="3394269"/>
          </a:xfrm>
          <a:prstGeom prst="rect">
            <a:avLst/>
          </a:prstGeom>
        </p:spPr>
      </p:pic>
      <p:sp>
        <p:nvSpPr>
          <p:cNvPr id="2" name="Title 1"/>
          <p:cNvSpPr>
            <a:spLocks noGrp="1"/>
          </p:cNvSpPr>
          <p:nvPr>
            <p:ph type="title"/>
          </p:nvPr>
        </p:nvSpPr>
        <p:spPr>
          <a:xfrm rot="20380896">
            <a:off x="5048130" y="5186485"/>
            <a:ext cx="10515600" cy="1325563"/>
          </a:xfrm>
        </p:spPr>
        <p:txBody>
          <a:bodyPr/>
          <a:lstStyle/>
          <a:p>
            <a:pPr algn="ctr"/>
            <a:r>
              <a:rPr lang="en-GB" b="1" dirty="0" smtClean="0">
                <a:solidFill>
                  <a:srgbClr val="C00000"/>
                </a:solidFill>
              </a:rPr>
              <a:t>BRAND LOYALTY</a:t>
            </a:r>
            <a:endParaRPr lang="en-GB" b="1" dirty="0">
              <a:solidFill>
                <a:srgbClr val="C00000"/>
              </a:solidFill>
            </a:endParaRPr>
          </a:p>
        </p:txBody>
      </p:sp>
      <p:pic>
        <p:nvPicPr>
          <p:cNvPr id="5" name="Picture 4"/>
          <p:cNvPicPr>
            <a:picLocks noChangeAspect="1"/>
          </p:cNvPicPr>
          <p:nvPr/>
        </p:nvPicPr>
        <p:blipFill rotWithShape="1">
          <a:blip r:embed="rId4"/>
          <a:srcRect l="14256" t="61391" r="46864" b="26714"/>
          <a:stretch/>
        </p:blipFill>
        <p:spPr>
          <a:xfrm>
            <a:off x="5932691" y="265264"/>
            <a:ext cx="5948120" cy="1023145"/>
          </a:xfrm>
          <a:prstGeom prst="rect">
            <a:avLst/>
          </a:prstGeom>
        </p:spPr>
      </p:pic>
      <p:pic>
        <p:nvPicPr>
          <p:cNvPr id="6" name="Picture 5"/>
          <p:cNvPicPr>
            <a:picLocks noChangeAspect="1"/>
          </p:cNvPicPr>
          <p:nvPr/>
        </p:nvPicPr>
        <p:blipFill rotWithShape="1">
          <a:blip r:embed="rId5"/>
          <a:srcRect l="19357" t="40424" r="46184" b="51310"/>
          <a:stretch/>
        </p:blipFill>
        <p:spPr>
          <a:xfrm rot="21418749">
            <a:off x="237802" y="4740947"/>
            <a:ext cx="5798344" cy="782012"/>
          </a:xfrm>
          <a:prstGeom prst="rect">
            <a:avLst/>
          </a:prstGeom>
        </p:spPr>
      </p:pic>
      <p:pic>
        <p:nvPicPr>
          <p:cNvPr id="7" name="Picture 6"/>
          <p:cNvPicPr>
            <a:picLocks noChangeAspect="1"/>
          </p:cNvPicPr>
          <p:nvPr/>
        </p:nvPicPr>
        <p:blipFill rotWithShape="1">
          <a:blip r:embed="rId6"/>
          <a:srcRect l="19358" t="43045" r="47543" b="50100"/>
          <a:stretch/>
        </p:blipFill>
        <p:spPr>
          <a:xfrm rot="20911435">
            <a:off x="5941096" y="1917894"/>
            <a:ext cx="5294671" cy="616504"/>
          </a:xfrm>
          <a:prstGeom prst="rect">
            <a:avLst/>
          </a:prstGeom>
        </p:spPr>
      </p:pic>
      <p:pic>
        <p:nvPicPr>
          <p:cNvPr id="8" name="Picture 7"/>
          <p:cNvPicPr>
            <a:picLocks noChangeAspect="1"/>
          </p:cNvPicPr>
          <p:nvPr/>
        </p:nvPicPr>
        <p:blipFill rotWithShape="1">
          <a:blip r:embed="rId7"/>
          <a:srcRect l="19697" t="63004" r="45164" b="29939"/>
          <a:stretch/>
        </p:blipFill>
        <p:spPr>
          <a:xfrm rot="20984097">
            <a:off x="4044796" y="3079114"/>
            <a:ext cx="7819932" cy="882898"/>
          </a:xfrm>
          <a:prstGeom prst="rect">
            <a:avLst/>
          </a:prstGeom>
        </p:spPr>
      </p:pic>
      <p:pic>
        <p:nvPicPr>
          <p:cNvPr id="9" name="Picture 8"/>
          <p:cNvPicPr>
            <a:picLocks noChangeAspect="1"/>
          </p:cNvPicPr>
          <p:nvPr/>
        </p:nvPicPr>
        <p:blipFill rotWithShape="1">
          <a:blip r:embed="rId8"/>
          <a:srcRect l="19470" t="66028" r="46071" b="24093"/>
          <a:stretch/>
        </p:blipFill>
        <p:spPr>
          <a:xfrm>
            <a:off x="210315" y="5849267"/>
            <a:ext cx="5599389" cy="902533"/>
          </a:xfrm>
          <a:prstGeom prst="rect">
            <a:avLst/>
          </a:prstGeom>
        </p:spPr>
      </p:pic>
      <p:pic>
        <p:nvPicPr>
          <p:cNvPr id="10" name="Picture 9"/>
          <p:cNvPicPr>
            <a:picLocks noChangeAspect="1"/>
          </p:cNvPicPr>
          <p:nvPr/>
        </p:nvPicPr>
        <p:blipFill rotWithShape="1">
          <a:blip r:embed="rId9"/>
          <a:srcRect l="19471" t="76109" r="45504" b="14415"/>
          <a:stretch/>
        </p:blipFill>
        <p:spPr>
          <a:xfrm rot="20788358">
            <a:off x="6076469" y="4460654"/>
            <a:ext cx="6060268" cy="921788"/>
          </a:xfrm>
          <a:prstGeom prst="rect">
            <a:avLst/>
          </a:prstGeom>
        </p:spPr>
      </p:pic>
    </p:spTree>
    <p:extLst>
      <p:ext uri="{BB962C8B-B14F-4D97-AF65-F5344CB8AC3E}">
        <p14:creationId xmlns:p14="http://schemas.microsoft.com/office/powerpoint/2010/main" val="3985460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ppt_w</p:attrName>
                                        </p:attrNameLst>
                                      </p:cBhvr>
                                      <p:tavLst>
                                        <p:tav tm="0">
                                          <p:val>
                                            <p:fltVal val="0"/>
                                          </p:val>
                                        </p:tav>
                                        <p:tav tm="100000">
                                          <p:val>
                                            <p:strVal val="#ppt_w"/>
                                          </p:val>
                                        </p:tav>
                                      </p:tavLst>
                                    </p:anim>
                                    <p:anim calcmode="lin" valueType="num">
                                      <p:cBhvr>
                                        <p:cTn id="29" dur="500" fill="hold"/>
                                        <p:tgtEl>
                                          <p:spTgt spid="8"/>
                                        </p:tgtEl>
                                        <p:attrNameLst>
                                          <p:attrName>ppt_h</p:attrName>
                                        </p:attrNameLst>
                                      </p:cBhvr>
                                      <p:tavLst>
                                        <p:tav tm="0">
                                          <p:val>
                                            <p:fltVal val="0"/>
                                          </p:val>
                                        </p:tav>
                                        <p:tav tm="100000">
                                          <p:val>
                                            <p:strVal val="#ppt_h"/>
                                          </p:val>
                                        </p:tav>
                                      </p:tavLst>
                                    </p:anim>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p:cTn id="35" dur="500" fill="hold"/>
                                        <p:tgtEl>
                                          <p:spTgt spid="9"/>
                                        </p:tgtEl>
                                        <p:attrNameLst>
                                          <p:attrName>ppt_w</p:attrName>
                                        </p:attrNameLst>
                                      </p:cBhvr>
                                      <p:tavLst>
                                        <p:tav tm="0">
                                          <p:val>
                                            <p:fltVal val="0"/>
                                          </p:val>
                                        </p:tav>
                                        <p:tav tm="100000">
                                          <p:val>
                                            <p:strVal val="#ppt_w"/>
                                          </p:val>
                                        </p:tav>
                                      </p:tavLst>
                                    </p:anim>
                                    <p:anim calcmode="lin" valueType="num">
                                      <p:cBhvr>
                                        <p:cTn id="36" dur="500" fill="hold"/>
                                        <p:tgtEl>
                                          <p:spTgt spid="9"/>
                                        </p:tgtEl>
                                        <p:attrNameLst>
                                          <p:attrName>ppt_h</p:attrName>
                                        </p:attrNameLst>
                                      </p:cBhvr>
                                      <p:tavLst>
                                        <p:tav tm="0">
                                          <p:val>
                                            <p:fltVal val="0"/>
                                          </p:val>
                                        </p:tav>
                                        <p:tav tm="100000">
                                          <p:val>
                                            <p:strVal val="#ppt_h"/>
                                          </p:val>
                                        </p:tav>
                                      </p:tavLst>
                                    </p:anim>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p:cTn id="42" dur="500" fill="hold"/>
                                        <p:tgtEl>
                                          <p:spTgt spid="6"/>
                                        </p:tgtEl>
                                        <p:attrNameLst>
                                          <p:attrName>ppt_w</p:attrName>
                                        </p:attrNameLst>
                                      </p:cBhvr>
                                      <p:tavLst>
                                        <p:tav tm="0">
                                          <p:val>
                                            <p:fltVal val="0"/>
                                          </p:val>
                                        </p:tav>
                                        <p:tav tm="100000">
                                          <p:val>
                                            <p:strVal val="#ppt_w"/>
                                          </p:val>
                                        </p:tav>
                                      </p:tavLst>
                                    </p:anim>
                                    <p:anim calcmode="lin" valueType="num">
                                      <p:cBhvr>
                                        <p:cTn id="43" dur="500" fill="hold"/>
                                        <p:tgtEl>
                                          <p:spTgt spid="6"/>
                                        </p:tgtEl>
                                        <p:attrNameLst>
                                          <p:attrName>ppt_h</p:attrName>
                                        </p:attrNameLst>
                                      </p:cBhvr>
                                      <p:tavLst>
                                        <p:tav tm="0">
                                          <p:val>
                                            <p:fltVal val="0"/>
                                          </p:val>
                                        </p:tav>
                                        <p:tav tm="100000">
                                          <p:val>
                                            <p:strVal val="#ppt_h"/>
                                          </p:val>
                                        </p:tav>
                                      </p:tavLst>
                                    </p:anim>
                                    <p:animEffect transition="in" filter="fade">
                                      <p:cBhvr>
                                        <p:cTn id="44" dur="5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p:cTn id="49" dur="500" fill="hold"/>
                                        <p:tgtEl>
                                          <p:spTgt spid="10"/>
                                        </p:tgtEl>
                                        <p:attrNameLst>
                                          <p:attrName>ppt_w</p:attrName>
                                        </p:attrNameLst>
                                      </p:cBhvr>
                                      <p:tavLst>
                                        <p:tav tm="0">
                                          <p:val>
                                            <p:fltVal val="0"/>
                                          </p:val>
                                        </p:tav>
                                        <p:tav tm="100000">
                                          <p:val>
                                            <p:strVal val="#ppt_w"/>
                                          </p:val>
                                        </p:tav>
                                      </p:tavLst>
                                    </p:anim>
                                    <p:anim calcmode="lin" valueType="num">
                                      <p:cBhvr>
                                        <p:cTn id="50" dur="500" fill="hold"/>
                                        <p:tgtEl>
                                          <p:spTgt spid="10"/>
                                        </p:tgtEl>
                                        <p:attrNameLst>
                                          <p:attrName>ppt_h</p:attrName>
                                        </p:attrNameLst>
                                      </p:cBhvr>
                                      <p:tavLst>
                                        <p:tav tm="0">
                                          <p:val>
                                            <p:fltVal val="0"/>
                                          </p:val>
                                        </p:tav>
                                        <p:tav tm="100000">
                                          <p:val>
                                            <p:strVal val="#ppt_h"/>
                                          </p:val>
                                        </p:tav>
                                      </p:tavLst>
                                    </p:anim>
                                    <p:animEffect transition="in" filter="fade">
                                      <p:cBhvr>
                                        <p:cTn id="5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500" y="-316365"/>
            <a:ext cx="10515600" cy="1325563"/>
          </a:xfrm>
        </p:spPr>
        <p:txBody>
          <a:bodyPr/>
          <a:lstStyle/>
          <a:p>
            <a:pPr algn="ctr"/>
            <a:r>
              <a:rPr lang="en-GB" b="1" dirty="0" smtClean="0">
                <a:solidFill>
                  <a:schemeClr val="bg1"/>
                </a:solidFill>
              </a:rPr>
              <a:t>STICKY BRANDING</a:t>
            </a:r>
            <a:endParaRPr lang="en-GB" b="1" dirty="0">
              <a:solidFill>
                <a:schemeClr val="bg1"/>
              </a:solidFill>
            </a:endParaRPr>
          </a:p>
        </p:txBody>
      </p:sp>
      <p:sp>
        <p:nvSpPr>
          <p:cNvPr id="3" name="Content Placeholder 2"/>
          <p:cNvSpPr>
            <a:spLocks noGrp="1"/>
          </p:cNvSpPr>
          <p:nvPr>
            <p:ph idx="1"/>
          </p:nvPr>
        </p:nvSpPr>
        <p:spPr>
          <a:xfrm>
            <a:off x="1888840" y="867570"/>
            <a:ext cx="8382000" cy="3236232"/>
          </a:xfrm>
        </p:spPr>
        <p:txBody>
          <a:bodyPr/>
          <a:lstStyle/>
          <a:p>
            <a:pPr algn="ctr"/>
            <a:r>
              <a:rPr lang="en-GB" dirty="0" smtClean="0">
                <a:solidFill>
                  <a:srgbClr val="C00000"/>
                </a:solidFill>
              </a:rPr>
              <a:t>The National Anthem</a:t>
            </a:r>
          </a:p>
          <a:p>
            <a:pPr algn="ctr"/>
            <a:r>
              <a:rPr lang="en-GB" dirty="0" smtClean="0">
                <a:solidFill>
                  <a:srgbClr val="C00000"/>
                </a:solidFill>
              </a:rPr>
              <a:t>Supporters on “Heartbreak hill”</a:t>
            </a:r>
          </a:p>
          <a:p>
            <a:pPr algn="ctr"/>
            <a:r>
              <a:rPr lang="en-GB" dirty="0" smtClean="0">
                <a:solidFill>
                  <a:srgbClr val="C00000"/>
                </a:solidFill>
              </a:rPr>
              <a:t>The Pembrokeshire Coastline </a:t>
            </a:r>
          </a:p>
          <a:p>
            <a:pPr algn="ctr"/>
            <a:r>
              <a:rPr lang="en-GB" dirty="0" smtClean="0">
                <a:solidFill>
                  <a:srgbClr val="C00000"/>
                </a:solidFill>
              </a:rPr>
              <a:t>The hardest Ironman course</a:t>
            </a:r>
          </a:p>
          <a:p>
            <a:pPr algn="ctr"/>
            <a:r>
              <a:rPr lang="en-GB" dirty="0" smtClean="0">
                <a:solidFill>
                  <a:srgbClr val="C00000"/>
                </a:solidFill>
              </a:rPr>
              <a:t>Tenby town attractive appeal to tourism generally </a:t>
            </a:r>
            <a:endParaRPr lang="en-GB" dirty="0">
              <a:solidFill>
                <a:srgbClr val="C00000"/>
              </a:solidFill>
            </a:endParaRPr>
          </a:p>
        </p:txBody>
      </p:sp>
      <p:pic>
        <p:nvPicPr>
          <p:cNvPr id="5" name="Picture 4"/>
          <p:cNvPicPr>
            <a:picLocks noChangeAspect="1"/>
          </p:cNvPicPr>
          <p:nvPr/>
        </p:nvPicPr>
        <p:blipFill>
          <a:blip r:embed="rId3"/>
          <a:stretch>
            <a:fillRect/>
          </a:stretch>
        </p:blipFill>
        <p:spPr>
          <a:xfrm>
            <a:off x="3404726" y="3648530"/>
            <a:ext cx="5611148" cy="2833913"/>
          </a:xfrm>
          <a:prstGeom prst="rect">
            <a:avLst/>
          </a:prstGeom>
        </p:spPr>
      </p:pic>
    </p:spTree>
    <p:extLst>
      <p:ext uri="{BB962C8B-B14F-4D97-AF65-F5344CB8AC3E}">
        <p14:creationId xmlns:p14="http://schemas.microsoft.com/office/powerpoint/2010/main" val="337998858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913" y="854301"/>
            <a:ext cx="10515600" cy="1325563"/>
          </a:xfrm>
        </p:spPr>
        <p:txBody>
          <a:bodyPr/>
          <a:lstStyle/>
          <a:p>
            <a:pPr algn="ctr"/>
            <a:r>
              <a:rPr lang="en-GB" b="1" dirty="0" smtClean="0">
                <a:solidFill>
                  <a:schemeClr val="bg1"/>
                </a:solidFill>
              </a:rPr>
              <a:t>BRAND BELIEFS</a:t>
            </a:r>
            <a:endParaRPr lang="en-GB" b="1" dirty="0">
              <a:solidFill>
                <a:schemeClr val="bg1"/>
              </a:solidFill>
            </a:endParaRPr>
          </a:p>
        </p:txBody>
      </p:sp>
      <p:sp>
        <p:nvSpPr>
          <p:cNvPr id="6" name="Rectangle 5"/>
          <p:cNvSpPr/>
          <p:nvPr/>
        </p:nvSpPr>
        <p:spPr>
          <a:xfrm>
            <a:off x="3663822" y="3370850"/>
            <a:ext cx="5251118" cy="769441"/>
          </a:xfrm>
          <a:prstGeom prst="rect">
            <a:avLst/>
          </a:prstGeom>
        </p:spPr>
        <p:txBody>
          <a:bodyPr wrap="none">
            <a:spAutoFit/>
          </a:bodyPr>
          <a:lstStyle/>
          <a:p>
            <a:r>
              <a:rPr lang="en-GB" sz="4400" i="1" dirty="0">
                <a:solidFill>
                  <a:srgbClr val="C00000"/>
                </a:solidFill>
              </a:rPr>
              <a:t>“Anything is Possible” </a:t>
            </a:r>
          </a:p>
        </p:txBody>
      </p:sp>
      <p:sp>
        <p:nvSpPr>
          <p:cNvPr id="8" name="Rounded Rectangle 7"/>
          <p:cNvSpPr/>
          <p:nvPr/>
        </p:nvSpPr>
        <p:spPr>
          <a:xfrm>
            <a:off x="640388" y="1083470"/>
            <a:ext cx="2623458" cy="1575707"/>
          </a:xfrm>
          <a:prstGeom prst="roundRect">
            <a:avLst/>
          </a:prstGeom>
          <a:solidFill>
            <a:srgbClr val="C00000"/>
          </a:solidFill>
          <a:ln>
            <a:noFill/>
          </a:ln>
          <a:effectLst>
            <a:outerShdw blurRad="107950" dist="12700" dir="5400000" algn="ctr">
              <a:srgbClr val="000000"/>
            </a:outerShdw>
            <a:reflection blurRad="6350" stA="50000" endA="300" endPos="55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3"/>
          <a:stretch>
            <a:fillRect/>
          </a:stretch>
        </p:blipFill>
        <p:spPr>
          <a:xfrm>
            <a:off x="8913296" y="3437848"/>
            <a:ext cx="2877561" cy="3420152"/>
          </a:xfrm>
          <a:prstGeom prst="rect">
            <a:avLst/>
          </a:prstGeom>
        </p:spPr>
      </p:pic>
      <p:pic>
        <p:nvPicPr>
          <p:cNvPr id="13" name="Picture 12"/>
          <p:cNvPicPr>
            <a:picLocks noChangeAspect="1"/>
          </p:cNvPicPr>
          <p:nvPr/>
        </p:nvPicPr>
        <p:blipFill>
          <a:blip r:embed="rId3"/>
          <a:stretch>
            <a:fillRect/>
          </a:stretch>
        </p:blipFill>
        <p:spPr>
          <a:xfrm>
            <a:off x="8913296" y="1065281"/>
            <a:ext cx="2877561" cy="3420152"/>
          </a:xfrm>
          <a:prstGeom prst="rect">
            <a:avLst/>
          </a:prstGeom>
        </p:spPr>
      </p:pic>
      <p:pic>
        <p:nvPicPr>
          <p:cNvPr id="14" name="Picture 13"/>
          <p:cNvPicPr>
            <a:picLocks noChangeAspect="1"/>
          </p:cNvPicPr>
          <p:nvPr/>
        </p:nvPicPr>
        <p:blipFill>
          <a:blip r:embed="rId3"/>
          <a:stretch>
            <a:fillRect/>
          </a:stretch>
        </p:blipFill>
        <p:spPr>
          <a:xfrm>
            <a:off x="513336" y="3437848"/>
            <a:ext cx="2877561" cy="3420152"/>
          </a:xfrm>
          <a:prstGeom prst="rect">
            <a:avLst/>
          </a:prstGeom>
        </p:spPr>
      </p:pic>
      <p:sp>
        <p:nvSpPr>
          <p:cNvPr id="15" name="TextBox 14"/>
          <p:cNvSpPr txBox="1"/>
          <p:nvPr/>
        </p:nvSpPr>
        <p:spPr>
          <a:xfrm>
            <a:off x="972457" y="1517082"/>
            <a:ext cx="1915886" cy="523220"/>
          </a:xfrm>
          <a:prstGeom prst="rect">
            <a:avLst/>
          </a:prstGeom>
          <a:noFill/>
        </p:spPr>
        <p:txBody>
          <a:bodyPr wrap="square" rtlCol="0">
            <a:spAutoFit/>
          </a:bodyPr>
          <a:lstStyle/>
          <a:p>
            <a:pPr algn="ctr"/>
            <a:r>
              <a:rPr lang="en-GB" sz="2800" b="1" dirty="0" smtClean="0">
                <a:solidFill>
                  <a:schemeClr val="bg1"/>
                </a:solidFill>
                <a:effectLst>
                  <a:outerShdw blurRad="38100" dist="38100" dir="2700000" algn="tl">
                    <a:srgbClr val="000000">
                      <a:alpha val="43137"/>
                    </a:srgbClr>
                  </a:outerShdw>
                </a:effectLst>
              </a:rPr>
              <a:t>PASSION</a:t>
            </a:r>
            <a:endParaRPr lang="en-GB" sz="2800" b="1" dirty="0">
              <a:solidFill>
                <a:schemeClr val="bg1"/>
              </a:solidFill>
              <a:effectLst>
                <a:outerShdw blurRad="38100" dist="38100" dir="2700000" algn="tl">
                  <a:srgbClr val="000000">
                    <a:alpha val="43137"/>
                  </a:srgbClr>
                </a:outerShdw>
              </a:effectLst>
            </a:endParaRPr>
          </a:p>
        </p:txBody>
      </p:sp>
      <p:sp>
        <p:nvSpPr>
          <p:cNvPr id="16" name="TextBox 15"/>
          <p:cNvSpPr txBox="1"/>
          <p:nvPr/>
        </p:nvSpPr>
        <p:spPr>
          <a:xfrm>
            <a:off x="779236" y="3962213"/>
            <a:ext cx="2302327" cy="523220"/>
          </a:xfrm>
          <a:prstGeom prst="rect">
            <a:avLst/>
          </a:prstGeom>
          <a:noFill/>
        </p:spPr>
        <p:txBody>
          <a:bodyPr wrap="square" rtlCol="0">
            <a:spAutoFit/>
          </a:bodyPr>
          <a:lstStyle/>
          <a:p>
            <a:pPr algn="ctr"/>
            <a:r>
              <a:rPr lang="en-GB" sz="2800" b="1" dirty="0" smtClean="0">
                <a:solidFill>
                  <a:schemeClr val="bg1"/>
                </a:solidFill>
                <a:effectLst>
                  <a:outerShdw blurRad="38100" dist="38100" dir="2700000" algn="tl">
                    <a:srgbClr val="000000">
                      <a:alpha val="43137"/>
                    </a:srgbClr>
                  </a:outerShdw>
                </a:effectLst>
              </a:rPr>
              <a:t>INTENGRITY</a:t>
            </a:r>
            <a:endParaRPr lang="en-GB" sz="2800" b="1" dirty="0">
              <a:solidFill>
                <a:schemeClr val="bg1"/>
              </a:solidFill>
              <a:effectLst>
                <a:outerShdw blurRad="38100" dist="38100" dir="2700000" algn="tl">
                  <a:srgbClr val="000000">
                    <a:alpha val="43137"/>
                  </a:srgbClr>
                </a:outerShdw>
              </a:effectLst>
            </a:endParaRPr>
          </a:p>
        </p:txBody>
      </p:sp>
      <p:sp>
        <p:nvSpPr>
          <p:cNvPr id="17" name="TextBox 16"/>
          <p:cNvSpPr txBox="1"/>
          <p:nvPr/>
        </p:nvSpPr>
        <p:spPr>
          <a:xfrm>
            <a:off x="9020342" y="1661347"/>
            <a:ext cx="3070058" cy="523220"/>
          </a:xfrm>
          <a:prstGeom prst="rect">
            <a:avLst/>
          </a:prstGeom>
          <a:noFill/>
        </p:spPr>
        <p:txBody>
          <a:bodyPr wrap="square" rtlCol="0">
            <a:spAutoFit/>
          </a:bodyPr>
          <a:lstStyle/>
          <a:p>
            <a:r>
              <a:rPr lang="en-GB" sz="2800" b="1" dirty="0" smtClean="0">
                <a:solidFill>
                  <a:schemeClr val="bg1"/>
                </a:solidFill>
                <a:effectLst>
                  <a:outerShdw blurRad="38100" dist="38100" dir="2700000" algn="tl">
                    <a:srgbClr val="000000">
                      <a:alpha val="43137"/>
                    </a:srgbClr>
                  </a:outerShdw>
                </a:effectLst>
              </a:rPr>
              <a:t>DETERMINATION</a:t>
            </a:r>
            <a:endParaRPr lang="en-GB" sz="2800" b="1" dirty="0">
              <a:solidFill>
                <a:schemeClr val="bg1"/>
              </a:solidFill>
              <a:effectLst>
                <a:outerShdw blurRad="38100" dist="38100" dir="2700000" algn="tl">
                  <a:srgbClr val="000000">
                    <a:alpha val="43137"/>
                  </a:srgbClr>
                </a:outerShdw>
              </a:effectLst>
            </a:endParaRPr>
          </a:p>
        </p:txBody>
      </p:sp>
      <p:sp>
        <p:nvSpPr>
          <p:cNvPr id="18" name="TextBox 17"/>
          <p:cNvSpPr txBox="1"/>
          <p:nvPr/>
        </p:nvSpPr>
        <p:spPr>
          <a:xfrm>
            <a:off x="9278019" y="4029024"/>
            <a:ext cx="2148114" cy="523220"/>
          </a:xfrm>
          <a:prstGeom prst="rect">
            <a:avLst/>
          </a:prstGeom>
          <a:noFill/>
        </p:spPr>
        <p:txBody>
          <a:bodyPr wrap="square" rtlCol="0">
            <a:spAutoFit/>
          </a:bodyPr>
          <a:lstStyle/>
          <a:p>
            <a:pPr algn="ctr"/>
            <a:r>
              <a:rPr lang="en-GB" sz="2800" b="1" dirty="0" smtClean="0">
                <a:solidFill>
                  <a:schemeClr val="bg1"/>
                </a:solidFill>
                <a:effectLst>
                  <a:outerShdw blurRad="38100" dist="38100" dir="2700000" algn="tl">
                    <a:srgbClr val="000000">
                      <a:alpha val="43137"/>
                    </a:srgbClr>
                  </a:outerShdw>
                </a:effectLst>
              </a:rPr>
              <a:t>INSPIRATION</a:t>
            </a:r>
            <a:endParaRPr lang="en-GB" sz="2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5715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3799" y="6229898"/>
            <a:ext cx="1780002" cy="801523"/>
          </a:xfrm>
        </p:spPr>
        <p:txBody>
          <a:bodyPr>
            <a:normAutofit/>
          </a:bodyPr>
          <a:lstStyle/>
          <a:p>
            <a:r>
              <a:rPr lang="en-GB" sz="1400" dirty="0" smtClean="0">
                <a:solidFill>
                  <a:srgbClr val="C00000"/>
                </a:solidFill>
              </a:rPr>
              <a:t>IRONMAN.com, 2017</a:t>
            </a:r>
            <a:endParaRPr lang="en-GB" sz="1400" dirty="0">
              <a:solidFill>
                <a:srgbClr val="C00000"/>
              </a:solidFill>
            </a:endParaRPr>
          </a:p>
        </p:txBody>
      </p:sp>
      <p:sp>
        <p:nvSpPr>
          <p:cNvPr id="3" name="Content Placeholder 2"/>
          <p:cNvSpPr>
            <a:spLocks noGrp="1"/>
          </p:cNvSpPr>
          <p:nvPr>
            <p:ph idx="1"/>
          </p:nvPr>
        </p:nvSpPr>
        <p:spPr>
          <a:xfrm>
            <a:off x="838200" y="4489996"/>
            <a:ext cx="10515600" cy="1343244"/>
          </a:xfrm>
        </p:spPr>
        <p:txBody>
          <a:bodyPr>
            <a:normAutofit fontScale="25000" lnSpcReduction="20000"/>
          </a:bodyPr>
          <a:lstStyle/>
          <a:p>
            <a:pPr marL="0" indent="0" algn="ctr">
              <a:buNone/>
            </a:pPr>
            <a:r>
              <a:rPr lang="en-GB" sz="12800" i="1" dirty="0">
                <a:solidFill>
                  <a:schemeClr val="bg1"/>
                </a:solidFill>
              </a:rPr>
              <a:t>""Swim 2.4 Miles. Bike 112 miles. Run 26.2. Brag for the rest of your life." - John Collins, IRONMAN co-founder </a:t>
            </a:r>
            <a:r>
              <a:rPr lang="en-GB" sz="12800" i="1" dirty="0" smtClean="0">
                <a:solidFill>
                  <a:schemeClr val="bg1"/>
                </a:solidFill>
              </a:rPr>
              <a:t>“</a:t>
            </a:r>
          </a:p>
          <a:p>
            <a:pPr marL="0" indent="0" algn="ctr">
              <a:buNone/>
            </a:pPr>
            <a:endParaRPr lang="en-GB" sz="12800" i="1" dirty="0">
              <a:solidFill>
                <a:schemeClr val="bg1"/>
              </a:solidFill>
            </a:endParaRPr>
          </a:p>
          <a:p>
            <a:pPr marL="0" indent="0" algn="ctr">
              <a:buNone/>
            </a:pPr>
            <a:r>
              <a:rPr lang="en-GB" sz="12800" i="1" dirty="0">
                <a:solidFill>
                  <a:srgbClr val="C00000"/>
                </a:solidFill>
              </a:rPr>
              <a:t>@</a:t>
            </a:r>
            <a:r>
              <a:rPr lang="en-GB" sz="12800" i="1" dirty="0" err="1">
                <a:solidFill>
                  <a:srgbClr val="C00000"/>
                </a:solidFill>
              </a:rPr>
              <a:t>IronmanTri</a:t>
            </a:r>
            <a:endParaRPr lang="en-GB" sz="12800" i="1" dirty="0">
              <a:solidFill>
                <a:srgbClr val="C00000"/>
              </a:solidFill>
            </a:endParaRPr>
          </a:p>
          <a:p>
            <a:endParaRPr lang="en-GB" sz="12800" i="1" dirty="0">
              <a:solidFill>
                <a:srgbClr val="C00000"/>
              </a:solidFill>
            </a:endParaRPr>
          </a:p>
          <a:p>
            <a:endParaRPr lang="en-GB" sz="12800" i="1" dirty="0">
              <a:solidFill>
                <a:srgbClr val="C00000"/>
              </a:solidFill>
            </a:endParaRPr>
          </a:p>
          <a:p>
            <a:endParaRPr lang="en-GB" sz="12800" dirty="0" smtClean="0"/>
          </a:p>
          <a:p>
            <a:endParaRPr lang="en-GB" sz="12800" dirty="0"/>
          </a:p>
          <a:p>
            <a:endParaRPr lang="en-GB" dirty="0" smtClean="0"/>
          </a:p>
          <a:p>
            <a:pPr algn="r"/>
            <a:r>
              <a:rPr lang="en-GB" dirty="0" smtClean="0"/>
              <a:t>http</a:t>
            </a:r>
            <a:r>
              <a:rPr lang="en-GB" dirty="0"/>
              <a:t>://</a:t>
            </a:r>
            <a:r>
              <a:rPr lang="en-GB" dirty="0" smtClean="0"/>
              <a:t>eu.ironman.com/triathlon/history.aspx#ixzz50VlGIronman.comy</a:t>
            </a:r>
            <a:endParaRPr lang="en-GB" dirty="0"/>
          </a:p>
        </p:txBody>
      </p:sp>
      <p:pic>
        <p:nvPicPr>
          <p:cNvPr id="4" name="Picture 3"/>
          <p:cNvPicPr>
            <a:picLocks noChangeAspect="1"/>
          </p:cNvPicPr>
          <p:nvPr/>
        </p:nvPicPr>
        <p:blipFill rotWithShape="1">
          <a:blip r:embed="rId3"/>
          <a:srcRect t="7172" b="6345"/>
          <a:stretch/>
        </p:blipFill>
        <p:spPr>
          <a:xfrm>
            <a:off x="3551511" y="993228"/>
            <a:ext cx="5088977" cy="2767980"/>
          </a:xfrm>
          <a:prstGeom prst="rect">
            <a:avLst/>
          </a:prstGeom>
        </p:spPr>
      </p:pic>
      <p:pic>
        <p:nvPicPr>
          <p:cNvPr id="5" name="Picture 4"/>
          <p:cNvPicPr>
            <a:picLocks noChangeAspect="1"/>
          </p:cNvPicPr>
          <p:nvPr/>
        </p:nvPicPr>
        <p:blipFill>
          <a:blip r:embed="rId4"/>
          <a:stretch>
            <a:fillRect/>
          </a:stretch>
        </p:blipFill>
        <p:spPr>
          <a:xfrm>
            <a:off x="10905633" y="0"/>
            <a:ext cx="1286367" cy="1639966"/>
          </a:xfrm>
          <a:prstGeom prst="rect">
            <a:avLst/>
          </a:prstGeom>
        </p:spPr>
      </p:pic>
    </p:spTree>
    <p:extLst>
      <p:ext uri="{BB962C8B-B14F-4D97-AF65-F5344CB8AC3E}">
        <p14:creationId xmlns:p14="http://schemas.microsoft.com/office/powerpoint/2010/main" val="378291732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heel(1)">
                                      <p:cBhvr>
                                        <p:cTn id="19" dur="20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wheel(1)">
                                      <p:cBhvr>
                                        <p:cTn id="24"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529" y="0"/>
            <a:ext cx="10515600" cy="1325563"/>
          </a:xfrm>
        </p:spPr>
        <p:txBody>
          <a:bodyPr/>
          <a:lstStyle/>
          <a:p>
            <a:pPr algn="ctr"/>
            <a:r>
              <a:rPr lang="en-GB" b="1" dirty="0" smtClean="0">
                <a:solidFill>
                  <a:schemeClr val="bg1"/>
                </a:solidFill>
              </a:rPr>
              <a:t>BRAND THREATS AND WEAKNESSES</a:t>
            </a:r>
            <a:endParaRPr lang="en-GB" b="1" dirty="0">
              <a:solidFill>
                <a:schemeClr val="bg1"/>
              </a:solidFill>
            </a:endParaRPr>
          </a:p>
        </p:txBody>
      </p:sp>
      <p:pic>
        <p:nvPicPr>
          <p:cNvPr id="6" name="Picture 5"/>
          <p:cNvPicPr>
            <a:picLocks noChangeAspect="1"/>
          </p:cNvPicPr>
          <p:nvPr/>
        </p:nvPicPr>
        <p:blipFill rotWithShape="1">
          <a:blip r:embed="rId3"/>
          <a:srcRect l="514" t="10491" r="2730" b="6920"/>
          <a:stretch/>
        </p:blipFill>
        <p:spPr>
          <a:xfrm>
            <a:off x="596564" y="1188454"/>
            <a:ext cx="11031529" cy="5293989"/>
          </a:xfrm>
          <a:prstGeom prst="rect">
            <a:avLst/>
          </a:prstGeom>
        </p:spPr>
      </p:pic>
    </p:spTree>
    <p:extLst>
      <p:ext uri="{BB962C8B-B14F-4D97-AF65-F5344CB8AC3E}">
        <p14:creationId xmlns:p14="http://schemas.microsoft.com/office/powerpoint/2010/main" val="36441558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478" y="120196"/>
            <a:ext cx="8169729" cy="1325563"/>
          </a:xfrm>
        </p:spPr>
        <p:txBody>
          <a:bodyPr/>
          <a:lstStyle/>
          <a:p>
            <a:r>
              <a:rPr lang="en-GB" b="1" dirty="0">
                <a:solidFill>
                  <a:schemeClr val="bg1"/>
                </a:solidFill>
                <a:effectLst>
                  <a:outerShdw blurRad="38100" dist="38100" dir="2700000" algn="tl">
                    <a:srgbClr val="000000">
                      <a:alpha val="43137"/>
                    </a:srgbClr>
                  </a:outerShdw>
                </a:effectLst>
              </a:rPr>
              <a:t>BRAND THREATS AND WEAKNESSES</a:t>
            </a:r>
          </a:p>
        </p:txBody>
      </p:sp>
      <p:pic>
        <p:nvPicPr>
          <p:cNvPr id="5" name="Picture 4"/>
          <p:cNvPicPr>
            <a:picLocks noChangeAspect="1"/>
          </p:cNvPicPr>
          <p:nvPr/>
        </p:nvPicPr>
        <p:blipFill>
          <a:blip r:embed="rId3"/>
          <a:stretch>
            <a:fillRect/>
          </a:stretch>
        </p:blipFill>
        <p:spPr>
          <a:xfrm>
            <a:off x="3215367" y="1445759"/>
            <a:ext cx="5695950" cy="4000500"/>
          </a:xfrm>
          <a:prstGeom prst="rect">
            <a:avLst/>
          </a:prstGeom>
        </p:spPr>
      </p:pic>
      <p:sp>
        <p:nvSpPr>
          <p:cNvPr id="6" name="TextBox 5"/>
          <p:cNvSpPr txBox="1"/>
          <p:nvPr/>
        </p:nvSpPr>
        <p:spPr>
          <a:xfrm>
            <a:off x="4660446" y="5446259"/>
            <a:ext cx="2805792" cy="707886"/>
          </a:xfrm>
          <a:prstGeom prst="rect">
            <a:avLst/>
          </a:prstGeom>
          <a:noFill/>
        </p:spPr>
        <p:txBody>
          <a:bodyPr wrap="square" rtlCol="0">
            <a:spAutoFit/>
          </a:bodyPr>
          <a:lstStyle/>
          <a:p>
            <a:r>
              <a:rPr lang="en-GB" sz="4000" b="1" dirty="0" smtClean="0">
                <a:solidFill>
                  <a:srgbClr val="C00000"/>
                </a:solidFill>
                <a:effectLst>
                  <a:outerShdw blurRad="38100" dist="38100" dir="2700000" algn="tl">
                    <a:srgbClr val="000000">
                      <a:alpha val="43137"/>
                    </a:srgbClr>
                  </a:outerShdw>
                </a:effectLst>
              </a:rPr>
              <a:t>IRONMAN?</a:t>
            </a:r>
            <a:endParaRPr lang="en-GB" sz="4000" b="1"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969586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31278"/>
            <a:ext cx="10515600" cy="1325563"/>
          </a:xfrm>
        </p:spPr>
        <p:txBody>
          <a:bodyPr/>
          <a:lstStyle/>
          <a:p>
            <a:pPr algn="ctr"/>
            <a:r>
              <a:rPr lang="en-GB" b="1" dirty="0" smtClean="0">
                <a:solidFill>
                  <a:schemeClr val="bg1"/>
                </a:solidFill>
              </a:rPr>
              <a:t>RECOMMENDATIONS</a:t>
            </a:r>
            <a:endParaRPr lang="en-GB" b="1" dirty="0">
              <a:solidFill>
                <a:schemeClr val="bg1"/>
              </a:solidFill>
            </a:endParaRPr>
          </a:p>
        </p:txBody>
      </p:sp>
      <p:sp>
        <p:nvSpPr>
          <p:cNvPr id="3" name="Content Placeholder 2"/>
          <p:cNvSpPr>
            <a:spLocks noGrp="1"/>
          </p:cNvSpPr>
          <p:nvPr>
            <p:ph idx="1"/>
          </p:nvPr>
        </p:nvSpPr>
        <p:spPr>
          <a:xfrm>
            <a:off x="1462652" y="1456841"/>
            <a:ext cx="9266695" cy="4781226"/>
          </a:xfrm>
        </p:spPr>
        <p:txBody>
          <a:bodyPr>
            <a:normAutofit/>
          </a:bodyPr>
          <a:lstStyle/>
          <a:p>
            <a:pPr algn="ctr"/>
            <a:r>
              <a:rPr lang="en-GB" dirty="0" smtClean="0">
                <a:solidFill>
                  <a:srgbClr val="C00000"/>
                </a:solidFill>
              </a:rPr>
              <a:t>Marvel </a:t>
            </a:r>
          </a:p>
          <a:p>
            <a:pPr algn="ctr"/>
            <a:r>
              <a:rPr lang="en-GB" dirty="0" smtClean="0">
                <a:solidFill>
                  <a:srgbClr val="C00000"/>
                </a:solidFill>
              </a:rPr>
              <a:t>Name of the brand </a:t>
            </a:r>
          </a:p>
          <a:p>
            <a:pPr algn="ctr"/>
            <a:r>
              <a:rPr lang="en-GB" dirty="0" smtClean="0">
                <a:solidFill>
                  <a:srgbClr val="C00000"/>
                </a:solidFill>
              </a:rPr>
              <a:t>Stance on equality in sport </a:t>
            </a:r>
          </a:p>
          <a:p>
            <a:pPr algn="ctr"/>
            <a:r>
              <a:rPr lang="en-GB" dirty="0" smtClean="0">
                <a:solidFill>
                  <a:srgbClr val="C00000"/>
                </a:solidFill>
              </a:rPr>
              <a:t>Incorporate more Visit Wales branding at the finish line </a:t>
            </a:r>
          </a:p>
          <a:p>
            <a:pPr algn="ctr"/>
            <a:r>
              <a:rPr lang="en-GB" dirty="0" smtClean="0">
                <a:solidFill>
                  <a:srgbClr val="C00000"/>
                </a:solidFill>
              </a:rPr>
              <a:t>Use of SEO optimisation to ‘drown’ out the Marvel Ironman results and get Ironman Wales more search results</a:t>
            </a:r>
          </a:p>
          <a:p>
            <a:pPr algn="ctr"/>
            <a:r>
              <a:rPr lang="en-GB" dirty="0" smtClean="0">
                <a:solidFill>
                  <a:srgbClr val="C00000"/>
                </a:solidFill>
              </a:rPr>
              <a:t>Getting the event televised</a:t>
            </a:r>
          </a:p>
          <a:p>
            <a:pPr algn="ctr"/>
            <a:r>
              <a:rPr lang="en-GB" dirty="0" smtClean="0">
                <a:solidFill>
                  <a:srgbClr val="C00000"/>
                </a:solidFill>
              </a:rPr>
              <a:t>Branded t-shirts for volunteers </a:t>
            </a:r>
          </a:p>
          <a:p>
            <a:pPr algn="ctr"/>
            <a:r>
              <a:rPr lang="en-GB" dirty="0" smtClean="0">
                <a:solidFill>
                  <a:srgbClr val="C00000"/>
                </a:solidFill>
              </a:rPr>
              <a:t>Use of branding models </a:t>
            </a:r>
          </a:p>
          <a:p>
            <a:endParaRPr lang="en-GB" dirty="0" smtClean="0">
              <a:solidFill>
                <a:srgbClr val="C00000"/>
              </a:solidFill>
            </a:endParaRPr>
          </a:p>
          <a:p>
            <a:endParaRPr lang="en-GB" dirty="0">
              <a:solidFill>
                <a:srgbClr val="C00000"/>
              </a:solidFill>
            </a:endParaRPr>
          </a:p>
        </p:txBody>
      </p:sp>
      <p:pic>
        <p:nvPicPr>
          <p:cNvPr id="4" name="Picture 3"/>
          <p:cNvPicPr>
            <a:picLocks noChangeAspect="1"/>
          </p:cNvPicPr>
          <p:nvPr/>
        </p:nvPicPr>
        <p:blipFill>
          <a:blip r:embed="rId2"/>
          <a:stretch>
            <a:fillRect/>
          </a:stretch>
        </p:blipFill>
        <p:spPr>
          <a:xfrm>
            <a:off x="10905633" y="5218034"/>
            <a:ext cx="1286367" cy="1639966"/>
          </a:xfrm>
          <a:prstGeom prst="rect">
            <a:avLst/>
          </a:prstGeom>
        </p:spPr>
      </p:pic>
    </p:spTree>
    <p:extLst>
      <p:ext uri="{BB962C8B-B14F-4D97-AF65-F5344CB8AC3E}">
        <p14:creationId xmlns:p14="http://schemas.microsoft.com/office/powerpoint/2010/main" val="8856045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arn(inVertical)">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538" y="294787"/>
            <a:ext cx="10415954" cy="6369782"/>
          </a:xfrm>
        </p:spPr>
        <p:txBody>
          <a:bodyPr>
            <a:normAutofit/>
          </a:bodyPr>
          <a:lstStyle/>
          <a:p>
            <a:pPr algn="ctr"/>
            <a:r>
              <a:rPr lang="en-GB" b="1" dirty="0" smtClean="0">
                <a:solidFill>
                  <a:schemeClr val="bg1"/>
                </a:solidFill>
                <a:effectLst>
                  <a:outerShdw blurRad="38100" dist="38100" dir="2700000" algn="tl">
                    <a:srgbClr val="000000">
                      <a:alpha val="43137"/>
                    </a:srgbClr>
                  </a:outerShdw>
                </a:effectLst>
              </a:rPr>
              <a:t>THANK YOU FOR LISTENING,</a:t>
            </a:r>
            <a:r>
              <a:rPr lang="en-GB" dirty="0" smtClean="0">
                <a:solidFill>
                  <a:schemeClr val="bg1"/>
                </a:solidFill>
              </a:rPr>
              <a:t/>
            </a:r>
            <a:br>
              <a:rPr lang="en-GB" dirty="0" smtClean="0">
                <a:solidFill>
                  <a:schemeClr val="bg1"/>
                </a:solidFill>
              </a:rPr>
            </a:br>
            <a:r>
              <a:rPr lang="en-GB" dirty="0" smtClean="0">
                <a:solidFill>
                  <a:schemeClr val="bg1"/>
                </a:solidFill>
              </a:rPr>
              <a:t/>
            </a:r>
            <a:br>
              <a:rPr lang="en-GB" dirty="0" smtClean="0">
                <a:solidFill>
                  <a:schemeClr val="bg1"/>
                </a:solidFill>
              </a:rPr>
            </a:br>
            <a:r>
              <a:rPr lang="en-GB" b="1" dirty="0">
                <a:solidFill>
                  <a:schemeClr val="bg1"/>
                </a:solidFill>
                <a:effectLst>
                  <a:outerShdw blurRad="38100" dist="38100" dir="2700000" algn="tl">
                    <a:srgbClr val="000000">
                      <a:alpha val="43137"/>
                    </a:srgbClr>
                  </a:outerShdw>
                </a:effectLst>
              </a:rPr>
              <a:t/>
            </a:r>
            <a:br>
              <a:rPr lang="en-GB" b="1" dirty="0">
                <a:solidFill>
                  <a:schemeClr val="bg1"/>
                </a:solidFill>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ANY QUESTIONS?</a:t>
            </a:r>
            <a:endParaRPr lang="en-GB" b="1" dirty="0">
              <a:solidFill>
                <a:schemeClr val="bg1"/>
              </a:solidFill>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rot="20320749">
            <a:off x="775308" y="604370"/>
            <a:ext cx="1286367" cy="1639966"/>
          </a:xfrm>
          <a:prstGeom prst="rect">
            <a:avLst/>
          </a:prstGeom>
        </p:spPr>
      </p:pic>
      <p:pic>
        <p:nvPicPr>
          <p:cNvPr id="5" name="Picture 4"/>
          <p:cNvPicPr>
            <a:picLocks noChangeAspect="1"/>
          </p:cNvPicPr>
          <p:nvPr/>
        </p:nvPicPr>
        <p:blipFill>
          <a:blip r:embed="rId2"/>
          <a:stretch>
            <a:fillRect/>
          </a:stretch>
        </p:blipFill>
        <p:spPr>
          <a:xfrm rot="1116176">
            <a:off x="10042401" y="619767"/>
            <a:ext cx="1286367" cy="1639966"/>
          </a:xfrm>
          <a:prstGeom prst="rect">
            <a:avLst/>
          </a:prstGeom>
        </p:spPr>
      </p:pic>
      <p:pic>
        <p:nvPicPr>
          <p:cNvPr id="6" name="Picture 5"/>
          <p:cNvPicPr>
            <a:picLocks noChangeAspect="1"/>
          </p:cNvPicPr>
          <p:nvPr/>
        </p:nvPicPr>
        <p:blipFill>
          <a:blip r:embed="rId2"/>
          <a:stretch>
            <a:fillRect/>
          </a:stretch>
        </p:blipFill>
        <p:spPr>
          <a:xfrm rot="19921896">
            <a:off x="1217978" y="4684002"/>
            <a:ext cx="1286367" cy="1639966"/>
          </a:xfrm>
          <a:prstGeom prst="rect">
            <a:avLst/>
          </a:prstGeom>
        </p:spPr>
      </p:pic>
      <p:pic>
        <p:nvPicPr>
          <p:cNvPr id="7" name="Picture 6"/>
          <p:cNvPicPr>
            <a:picLocks noChangeAspect="1"/>
          </p:cNvPicPr>
          <p:nvPr/>
        </p:nvPicPr>
        <p:blipFill>
          <a:blip r:embed="rId2"/>
          <a:stretch>
            <a:fillRect/>
          </a:stretch>
        </p:blipFill>
        <p:spPr>
          <a:xfrm rot="1428461">
            <a:off x="9877982" y="4667984"/>
            <a:ext cx="1286367" cy="1639966"/>
          </a:xfrm>
          <a:prstGeom prst="rect">
            <a:avLst/>
          </a:prstGeom>
        </p:spPr>
      </p:pic>
    </p:spTree>
    <p:extLst>
      <p:ext uri="{BB962C8B-B14F-4D97-AF65-F5344CB8AC3E}">
        <p14:creationId xmlns:p14="http://schemas.microsoft.com/office/powerpoint/2010/main" val="19232408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3606"/>
            <a:ext cx="10515600" cy="1325563"/>
          </a:xfrm>
        </p:spPr>
        <p:txBody>
          <a:bodyPr>
            <a:normAutofit/>
          </a:bodyPr>
          <a:lstStyle/>
          <a:p>
            <a:r>
              <a:rPr lang="en-GB" sz="5400" b="1" dirty="0" smtClean="0">
                <a:solidFill>
                  <a:srgbClr val="C00000"/>
                </a:solidFill>
                <a:effectLst>
                  <a:outerShdw blurRad="38100" dist="38100" dir="2700000" algn="tl">
                    <a:srgbClr val="000000">
                      <a:alpha val="43137"/>
                    </a:srgbClr>
                  </a:outerShdw>
                </a:effectLst>
              </a:rPr>
              <a:t>REFERENCES </a:t>
            </a:r>
            <a:endParaRPr lang="en-GB" sz="5400" b="1" dirty="0">
              <a:solidFill>
                <a:srgbClr val="C000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28751" y="1277609"/>
            <a:ext cx="11853041" cy="5280845"/>
          </a:xfrm>
        </p:spPr>
        <p:txBody>
          <a:bodyPr>
            <a:normAutofit fontScale="55000" lnSpcReduction="20000"/>
          </a:bodyPr>
          <a:lstStyle/>
          <a:p>
            <a:r>
              <a:rPr lang="en-GB" dirty="0">
                <a:solidFill>
                  <a:schemeClr val="bg1"/>
                </a:solidFill>
              </a:rPr>
              <a:t>IRONMAN WALES: ABOUT THE RACE | TRIRADAR</a:t>
            </a:r>
          </a:p>
          <a:p>
            <a:pPr marL="0" indent="0">
              <a:buNone/>
            </a:pPr>
            <a:r>
              <a:rPr lang="en-GB" dirty="0" err="1">
                <a:solidFill>
                  <a:schemeClr val="bg1"/>
                </a:solidFill>
              </a:rPr>
              <a:t>TriRadar</a:t>
            </a:r>
            <a:r>
              <a:rPr lang="en-GB" dirty="0">
                <a:solidFill>
                  <a:schemeClr val="bg1"/>
                </a:solidFill>
              </a:rPr>
              <a:t>. (2014). Ironman Wales: About The Race | </a:t>
            </a:r>
            <a:r>
              <a:rPr lang="en-GB" dirty="0" err="1">
                <a:solidFill>
                  <a:schemeClr val="bg1"/>
                </a:solidFill>
              </a:rPr>
              <a:t>TriRadar</a:t>
            </a:r>
            <a:r>
              <a:rPr lang="en-GB" dirty="0">
                <a:solidFill>
                  <a:schemeClr val="bg1"/>
                </a:solidFill>
              </a:rPr>
              <a:t>. </a:t>
            </a:r>
          </a:p>
          <a:p>
            <a:pPr marL="0" indent="0">
              <a:buNone/>
            </a:pPr>
            <a:r>
              <a:rPr lang="en-GB" dirty="0">
                <a:solidFill>
                  <a:schemeClr val="bg1"/>
                </a:solidFill>
              </a:rPr>
              <a:t>Available at: http://www.triradar.com/training-advice/ironman-wales-about-the-race/ [Accessed 2 Dec. 2017].</a:t>
            </a:r>
          </a:p>
          <a:p>
            <a:endParaRPr lang="en-GB" dirty="0">
              <a:solidFill>
                <a:schemeClr val="bg1"/>
              </a:solidFill>
            </a:endParaRPr>
          </a:p>
          <a:p>
            <a:r>
              <a:rPr lang="en-GB" dirty="0">
                <a:solidFill>
                  <a:schemeClr val="bg1"/>
                </a:solidFill>
              </a:rPr>
              <a:t>DIRANIAN, S.</a:t>
            </a:r>
          </a:p>
          <a:p>
            <a:pPr marL="0" indent="0">
              <a:buNone/>
            </a:pPr>
            <a:r>
              <a:rPr lang="en-GB" dirty="0">
                <a:solidFill>
                  <a:schemeClr val="bg1"/>
                </a:solidFill>
              </a:rPr>
              <a:t>What Is the Total Distance of an Ironman Triathlon?</a:t>
            </a:r>
          </a:p>
          <a:p>
            <a:pPr marL="0" indent="0">
              <a:buNone/>
            </a:pPr>
            <a:r>
              <a:rPr lang="en-GB" dirty="0" err="1">
                <a:solidFill>
                  <a:schemeClr val="bg1"/>
                </a:solidFill>
              </a:rPr>
              <a:t>Diranian</a:t>
            </a:r>
            <a:r>
              <a:rPr lang="en-GB" dirty="0">
                <a:solidFill>
                  <a:schemeClr val="bg1"/>
                </a:solidFill>
              </a:rPr>
              <a:t>, S. (2017). What Is the Total Distance of an Ironman Triathlon?. </a:t>
            </a:r>
          </a:p>
          <a:p>
            <a:pPr marL="0" indent="0">
              <a:buNone/>
            </a:pPr>
            <a:r>
              <a:rPr lang="en-GB" dirty="0">
                <a:solidFill>
                  <a:schemeClr val="bg1"/>
                </a:solidFill>
              </a:rPr>
              <a:t>Available at: https://www.livestrong.com/article/418515-what-is-the-total-distance-of-an-ironman-triathlon/ [Accessed 2 Dec. 2017].</a:t>
            </a:r>
          </a:p>
          <a:p>
            <a:endParaRPr lang="en-GB" dirty="0">
              <a:solidFill>
                <a:schemeClr val="bg1"/>
              </a:solidFill>
            </a:endParaRPr>
          </a:p>
          <a:p>
            <a:r>
              <a:rPr lang="en-GB" dirty="0">
                <a:solidFill>
                  <a:schemeClr val="bg1"/>
                </a:solidFill>
              </a:rPr>
              <a:t>PETERSON, E.</a:t>
            </a:r>
          </a:p>
          <a:p>
            <a:pPr marL="0" indent="0">
              <a:buNone/>
            </a:pPr>
            <a:r>
              <a:rPr lang="en-GB" dirty="0" err="1">
                <a:solidFill>
                  <a:schemeClr val="bg1"/>
                </a:solidFill>
              </a:rPr>
              <a:t>Color</a:t>
            </a:r>
            <a:r>
              <a:rPr lang="en-GB" dirty="0">
                <a:solidFill>
                  <a:schemeClr val="bg1"/>
                </a:solidFill>
              </a:rPr>
              <a:t> Psychology in Logo Design - Free Logo </a:t>
            </a:r>
            <a:r>
              <a:rPr lang="en-GB" dirty="0" smtClean="0">
                <a:solidFill>
                  <a:schemeClr val="bg1"/>
                </a:solidFill>
              </a:rPr>
              <a:t>Critiques</a:t>
            </a:r>
          </a:p>
          <a:p>
            <a:pPr marL="0" indent="0">
              <a:buNone/>
            </a:pPr>
            <a:r>
              <a:rPr lang="en-GB" dirty="0" smtClean="0">
                <a:solidFill>
                  <a:schemeClr val="bg1"/>
                </a:solidFill>
              </a:rPr>
              <a:t>Peterson</a:t>
            </a:r>
            <a:r>
              <a:rPr lang="en-GB" dirty="0">
                <a:solidFill>
                  <a:schemeClr val="bg1"/>
                </a:solidFill>
              </a:rPr>
              <a:t>, E. (2009). </a:t>
            </a:r>
            <a:r>
              <a:rPr lang="en-GB" dirty="0" err="1">
                <a:solidFill>
                  <a:schemeClr val="bg1"/>
                </a:solidFill>
              </a:rPr>
              <a:t>Color</a:t>
            </a:r>
            <a:r>
              <a:rPr lang="en-GB" dirty="0">
                <a:solidFill>
                  <a:schemeClr val="bg1"/>
                </a:solidFill>
              </a:rPr>
              <a:t> Psychology in Logo Design - Free Logo Critiques. Logocritiques.com. </a:t>
            </a:r>
          </a:p>
          <a:p>
            <a:pPr marL="0" indent="0">
              <a:buNone/>
            </a:pPr>
            <a:r>
              <a:rPr lang="en-GB" dirty="0">
                <a:solidFill>
                  <a:schemeClr val="bg1"/>
                </a:solidFill>
              </a:rPr>
              <a:t>Available at: http://www.logocritiques.com/resources/color_psychology_in_logo_design/ [Accessed 2 Dec. 2017].</a:t>
            </a:r>
          </a:p>
          <a:p>
            <a:endParaRPr lang="en-GB" dirty="0">
              <a:solidFill>
                <a:schemeClr val="bg1"/>
              </a:solidFill>
            </a:endParaRPr>
          </a:p>
          <a:p>
            <a:r>
              <a:rPr lang="en-GB" dirty="0">
                <a:solidFill>
                  <a:schemeClr val="bg1"/>
                </a:solidFill>
              </a:rPr>
              <a:t>THE IMPORTANCE OF BRAND CONSISTENCY</a:t>
            </a:r>
          </a:p>
          <a:p>
            <a:pPr marL="0" indent="0">
              <a:buNone/>
            </a:pPr>
            <a:r>
              <a:rPr lang="en-GB" dirty="0">
                <a:solidFill>
                  <a:schemeClr val="bg1"/>
                </a:solidFill>
              </a:rPr>
              <a:t>Launch Marketing. (2017). The Importance of Brand Consistency. </a:t>
            </a:r>
          </a:p>
          <a:p>
            <a:pPr marL="0" indent="0">
              <a:buNone/>
            </a:pPr>
            <a:r>
              <a:rPr lang="en-GB" dirty="0">
                <a:solidFill>
                  <a:schemeClr val="bg1"/>
                </a:solidFill>
              </a:rPr>
              <a:t>Available at: https://www.launch-marketing.com/the-importance-of-brand-consistency/ [Accessed 3 Dec. 2017].</a:t>
            </a:r>
          </a:p>
          <a:p>
            <a:pPr marL="0" indent="0">
              <a:buNone/>
            </a:pPr>
            <a:endParaRPr lang="en-GB" dirty="0">
              <a:solidFill>
                <a:srgbClr val="C00000"/>
              </a:solidFill>
            </a:endParaRPr>
          </a:p>
        </p:txBody>
      </p:sp>
    </p:spTree>
    <p:extLst>
      <p:ext uri="{BB962C8B-B14F-4D97-AF65-F5344CB8AC3E}">
        <p14:creationId xmlns:p14="http://schemas.microsoft.com/office/powerpoint/2010/main" val="10500955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8339959" cy="772510"/>
          </a:xfrm>
        </p:spPr>
        <p:txBody>
          <a:bodyPr>
            <a:normAutofit fontScale="90000"/>
          </a:bodyPr>
          <a:lstStyle/>
          <a:p>
            <a:r>
              <a:rPr lang="en-GB" sz="5400" dirty="0" smtClean="0">
                <a:solidFill>
                  <a:srgbClr val="C00000"/>
                </a:solidFill>
              </a:rPr>
              <a:t>REFERENCES</a:t>
            </a:r>
            <a:endParaRPr lang="en-GB" sz="5400" dirty="0">
              <a:solidFill>
                <a:srgbClr val="C00000"/>
              </a:solidFill>
            </a:endParaRPr>
          </a:p>
        </p:txBody>
      </p:sp>
      <p:sp>
        <p:nvSpPr>
          <p:cNvPr id="3" name="Content Placeholder 2"/>
          <p:cNvSpPr>
            <a:spLocks noGrp="1"/>
          </p:cNvSpPr>
          <p:nvPr>
            <p:ph idx="1"/>
          </p:nvPr>
        </p:nvSpPr>
        <p:spPr>
          <a:xfrm>
            <a:off x="0" y="772510"/>
            <a:ext cx="12050110" cy="6085490"/>
          </a:xfrm>
        </p:spPr>
        <p:txBody>
          <a:bodyPr>
            <a:normAutofit fontScale="55000" lnSpcReduction="20000"/>
          </a:bodyPr>
          <a:lstStyle/>
          <a:p>
            <a:r>
              <a:rPr lang="en-GB" dirty="0">
                <a:solidFill>
                  <a:schemeClr val="bg1"/>
                </a:solidFill>
              </a:rPr>
              <a:t>Email</a:t>
            </a:r>
          </a:p>
          <a:p>
            <a:pPr marL="0" indent="0">
              <a:buNone/>
            </a:pPr>
            <a:r>
              <a:rPr lang="en-GB" dirty="0">
                <a:solidFill>
                  <a:schemeClr val="bg1"/>
                </a:solidFill>
              </a:rPr>
              <a:t>JACKSON.R</a:t>
            </a:r>
          </a:p>
          <a:p>
            <a:pPr marL="0" indent="0">
              <a:buNone/>
            </a:pPr>
            <a:r>
              <a:rPr lang="en-GB" dirty="0">
                <a:solidFill>
                  <a:schemeClr val="bg1"/>
                </a:solidFill>
              </a:rPr>
              <a:t>Ironman Branding</a:t>
            </a:r>
          </a:p>
          <a:p>
            <a:pPr marL="0" indent="0">
              <a:buNone/>
            </a:pPr>
            <a:r>
              <a:rPr lang="en-GB" dirty="0">
                <a:solidFill>
                  <a:schemeClr val="bg1"/>
                </a:solidFill>
              </a:rPr>
              <a:t>Jackson. R. (2017). Ironman Branding. </a:t>
            </a:r>
            <a:endParaRPr lang="en-GB" dirty="0" smtClean="0">
              <a:solidFill>
                <a:schemeClr val="bg1"/>
              </a:solidFill>
            </a:endParaRPr>
          </a:p>
          <a:p>
            <a:pPr marL="0" indent="0">
              <a:buNone/>
            </a:pPr>
            <a:endParaRPr lang="en-GB" dirty="0">
              <a:solidFill>
                <a:schemeClr val="bg1"/>
              </a:solidFill>
            </a:endParaRPr>
          </a:p>
          <a:p>
            <a:r>
              <a:rPr lang="en-GB" dirty="0">
                <a:solidFill>
                  <a:schemeClr val="bg1"/>
                </a:solidFill>
              </a:rPr>
              <a:t>EDWARDS, H.</a:t>
            </a:r>
          </a:p>
          <a:p>
            <a:pPr marL="0" indent="0">
              <a:buNone/>
            </a:pPr>
            <a:r>
              <a:rPr lang="en-GB" dirty="0">
                <a:solidFill>
                  <a:schemeClr val="bg1"/>
                </a:solidFill>
              </a:rPr>
              <a:t>Helen Edwards on Branding: the best shape for a brand model</a:t>
            </a:r>
          </a:p>
          <a:p>
            <a:pPr marL="0" indent="0">
              <a:buNone/>
            </a:pPr>
            <a:r>
              <a:rPr lang="en-GB" dirty="0">
                <a:solidFill>
                  <a:schemeClr val="bg1"/>
                </a:solidFill>
              </a:rPr>
              <a:t>Edwards, H. (2011). Helen Edwards on Branding: the best shape for a brand model. Campaignlive.co.uk. </a:t>
            </a:r>
          </a:p>
          <a:p>
            <a:pPr marL="0" indent="0">
              <a:buNone/>
            </a:pPr>
            <a:r>
              <a:rPr lang="en-GB" dirty="0">
                <a:solidFill>
                  <a:schemeClr val="bg1"/>
                </a:solidFill>
              </a:rPr>
              <a:t>Available at: https://www.campaignlive.co.uk/article/helen-edwards-branding-best-shape-brand-model/1096612 [Accessed 3 Dec. 2017].</a:t>
            </a:r>
          </a:p>
          <a:p>
            <a:pPr marL="0" indent="0">
              <a:buNone/>
            </a:pPr>
            <a:endParaRPr lang="en-GB" dirty="0">
              <a:solidFill>
                <a:schemeClr val="bg1"/>
              </a:solidFill>
            </a:endParaRPr>
          </a:p>
          <a:p>
            <a:r>
              <a:rPr lang="en-GB" dirty="0">
                <a:solidFill>
                  <a:schemeClr val="bg1"/>
                </a:solidFill>
              </a:rPr>
              <a:t>BRAND EXPERIENCE MODEL - DIAGRAMMO</a:t>
            </a:r>
          </a:p>
          <a:p>
            <a:pPr marL="0" indent="0">
              <a:buNone/>
            </a:pPr>
            <a:r>
              <a:rPr lang="en-GB" dirty="0" err="1">
                <a:solidFill>
                  <a:schemeClr val="bg1"/>
                </a:solidFill>
              </a:rPr>
              <a:t>Diagrammo</a:t>
            </a:r>
            <a:r>
              <a:rPr lang="en-GB" dirty="0">
                <a:solidFill>
                  <a:schemeClr val="bg1"/>
                </a:solidFill>
              </a:rPr>
              <a:t>. (</a:t>
            </a:r>
            <a:r>
              <a:rPr lang="en-GB" dirty="0" err="1">
                <a:solidFill>
                  <a:schemeClr val="bg1"/>
                </a:solidFill>
              </a:rPr>
              <a:t>n.d.</a:t>
            </a:r>
            <a:r>
              <a:rPr lang="en-GB" dirty="0">
                <a:solidFill>
                  <a:schemeClr val="bg1"/>
                </a:solidFill>
              </a:rPr>
              <a:t>). Brand Experience Model - </a:t>
            </a:r>
            <a:r>
              <a:rPr lang="en-GB" dirty="0" err="1">
                <a:solidFill>
                  <a:schemeClr val="bg1"/>
                </a:solidFill>
              </a:rPr>
              <a:t>Diagrammo</a:t>
            </a:r>
            <a:r>
              <a:rPr lang="en-GB" dirty="0">
                <a:solidFill>
                  <a:schemeClr val="bg1"/>
                </a:solidFill>
              </a:rPr>
              <a:t>.</a:t>
            </a:r>
          </a:p>
          <a:p>
            <a:pPr marL="0" indent="0">
              <a:buNone/>
            </a:pPr>
            <a:r>
              <a:rPr lang="en-GB" dirty="0">
                <a:solidFill>
                  <a:schemeClr val="bg1"/>
                </a:solidFill>
              </a:rPr>
              <a:t>Available at: http://diagrammo.com/brand-experience-model/ [Accessed 4 Dec. 2017].</a:t>
            </a:r>
          </a:p>
          <a:p>
            <a:endParaRPr lang="en-GB" dirty="0">
              <a:solidFill>
                <a:schemeClr val="bg1"/>
              </a:solidFill>
            </a:endParaRPr>
          </a:p>
          <a:p>
            <a:r>
              <a:rPr lang="en-GB" dirty="0">
                <a:solidFill>
                  <a:schemeClr val="bg1"/>
                </a:solidFill>
              </a:rPr>
              <a:t>FYALL, A. AND SHIPWAY, R.</a:t>
            </a:r>
          </a:p>
          <a:p>
            <a:pPr marL="0" indent="0">
              <a:buNone/>
            </a:pPr>
            <a:r>
              <a:rPr lang="en-GB" dirty="0">
                <a:solidFill>
                  <a:schemeClr val="bg1"/>
                </a:solidFill>
              </a:rPr>
              <a:t>International Sports Events: Impacts, Experiences and Identities</a:t>
            </a:r>
          </a:p>
          <a:p>
            <a:pPr marL="0" indent="0">
              <a:buNone/>
            </a:pPr>
            <a:r>
              <a:rPr lang="en-GB" dirty="0" err="1">
                <a:solidFill>
                  <a:schemeClr val="bg1"/>
                </a:solidFill>
              </a:rPr>
              <a:t>Fyall</a:t>
            </a:r>
            <a:r>
              <a:rPr lang="en-GB" dirty="0">
                <a:solidFill>
                  <a:schemeClr val="bg1"/>
                </a:solidFill>
              </a:rPr>
              <a:t>, A. and Shipway, R. (2013). International Sports Events: Impacts, Experiences and Identities. Routledge, p.110.</a:t>
            </a:r>
          </a:p>
          <a:p>
            <a:endParaRPr lang="en-GB" dirty="0">
              <a:solidFill>
                <a:schemeClr val="bg1"/>
              </a:solidFill>
            </a:endParaRPr>
          </a:p>
          <a:p>
            <a:r>
              <a:rPr lang="en-GB" dirty="0">
                <a:solidFill>
                  <a:schemeClr val="bg1"/>
                </a:solidFill>
              </a:rPr>
              <a:t>SMITH, A.</a:t>
            </a:r>
          </a:p>
          <a:p>
            <a:pPr marL="0" indent="0">
              <a:buNone/>
            </a:pPr>
            <a:r>
              <a:rPr lang="en-GB" dirty="0">
                <a:solidFill>
                  <a:schemeClr val="bg1"/>
                </a:solidFill>
              </a:rPr>
              <a:t>Introduction to sport marketing</a:t>
            </a:r>
          </a:p>
          <a:p>
            <a:pPr marL="0" indent="0">
              <a:buNone/>
            </a:pPr>
            <a:r>
              <a:rPr lang="en-GB" dirty="0">
                <a:solidFill>
                  <a:schemeClr val="bg1"/>
                </a:solidFill>
              </a:rPr>
              <a:t>Smith, A. (2008). Introduction to sport marketing. 1st ed. Hungary: Butterworth-Heinemann, p.25.</a:t>
            </a:r>
          </a:p>
          <a:p>
            <a:endParaRPr lang="en-GB" dirty="0"/>
          </a:p>
        </p:txBody>
      </p:sp>
    </p:spTree>
    <p:extLst>
      <p:ext uri="{BB962C8B-B14F-4D97-AF65-F5344CB8AC3E}">
        <p14:creationId xmlns:p14="http://schemas.microsoft.com/office/powerpoint/2010/main" val="40316920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3779"/>
            <a:ext cx="10515600" cy="1325563"/>
          </a:xfrm>
        </p:spPr>
        <p:txBody>
          <a:bodyPr>
            <a:normAutofit/>
          </a:bodyPr>
          <a:lstStyle/>
          <a:p>
            <a:r>
              <a:rPr lang="en-GB" sz="5400" dirty="0" smtClean="0">
                <a:solidFill>
                  <a:srgbClr val="C00000"/>
                </a:solidFill>
              </a:rPr>
              <a:t>REFERENCES</a:t>
            </a:r>
            <a:endParaRPr lang="en-GB" sz="5400" dirty="0">
              <a:solidFill>
                <a:srgbClr val="C00000"/>
              </a:solidFill>
            </a:endParaRPr>
          </a:p>
        </p:txBody>
      </p:sp>
      <p:sp>
        <p:nvSpPr>
          <p:cNvPr id="3" name="Content Placeholder 2"/>
          <p:cNvSpPr>
            <a:spLocks noGrp="1"/>
          </p:cNvSpPr>
          <p:nvPr>
            <p:ph idx="1"/>
          </p:nvPr>
        </p:nvSpPr>
        <p:spPr>
          <a:xfrm>
            <a:off x="0" y="677916"/>
            <a:ext cx="12596649" cy="6400801"/>
          </a:xfrm>
        </p:spPr>
        <p:txBody>
          <a:bodyPr>
            <a:normAutofit fontScale="47500" lnSpcReduction="20000"/>
          </a:bodyPr>
          <a:lstStyle/>
          <a:p>
            <a:r>
              <a:rPr lang="en-GB" dirty="0">
                <a:solidFill>
                  <a:schemeClr val="bg1"/>
                </a:solidFill>
              </a:rPr>
              <a:t>COOPER, J. AND MATHIAS, T.</a:t>
            </a:r>
          </a:p>
          <a:p>
            <a:pPr marL="0" indent="0">
              <a:buNone/>
            </a:pPr>
            <a:r>
              <a:rPr lang="en-GB" dirty="0">
                <a:solidFill>
                  <a:schemeClr val="bg1"/>
                </a:solidFill>
              </a:rPr>
              <a:t>Ironman Wales sells out in record time</a:t>
            </a:r>
          </a:p>
          <a:p>
            <a:pPr marL="0" indent="0">
              <a:buNone/>
            </a:pPr>
            <a:r>
              <a:rPr lang="en-GB" dirty="0">
                <a:solidFill>
                  <a:schemeClr val="bg1"/>
                </a:solidFill>
              </a:rPr>
              <a:t>Cooper, J. and Mathias, T. (2013). Ironman Wales sells out in record time. The Pembrokeshire Herald.</a:t>
            </a:r>
          </a:p>
          <a:p>
            <a:pPr marL="0" indent="0">
              <a:buNone/>
            </a:pPr>
            <a:r>
              <a:rPr lang="en-GB" dirty="0">
                <a:solidFill>
                  <a:schemeClr val="bg1"/>
                </a:solidFill>
              </a:rPr>
              <a:t>Available at: https://pembrokeshire-herald.com/1909/ironman-wales-sells-record-time/ [Accessed 6 Dec. 2017].</a:t>
            </a:r>
          </a:p>
          <a:p>
            <a:endParaRPr lang="en-GB" dirty="0">
              <a:solidFill>
                <a:schemeClr val="bg1"/>
              </a:solidFill>
            </a:endParaRPr>
          </a:p>
          <a:p>
            <a:r>
              <a:rPr lang="en-GB" dirty="0" smtClean="0">
                <a:solidFill>
                  <a:schemeClr val="bg1"/>
                </a:solidFill>
              </a:rPr>
              <a:t>HEMANI</a:t>
            </a:r>
            <a:r>
              <a:rPr lang="en-GB" dirty="0">
                <a:solidFill>
                  <a:schemeClr val="bg1"/>
                </a:solidFill>
              </a:rPr>
              <a:t>, K.</a:t>
            </a:r>
          </a:p>
          <a:p>
            <a:pPr marL="0" indent="0">
              <a:buNone/>
            </a:pPr>
            <a:r>
              <a:rPr lang="en-GB" dirty="0">
                <a:solidFill>
                  <a:schemeClr val="bg1"/>
                </a:solidFill>
              </a:rPr>
              <a:t>Impact of Slogans on Branding</a:t>
            </a:r>
          </a:p>
          <a:p>
            <a:pPr marL="0" indent="0">
              <a:buNone/>
            </a:pPr>
            <a:r>
              <a:rPr lang="en-GB" dirty="0" err="1">
                <a:solidFill>
                  <a:schemeClr val="bg1"/>
                </a:solidFill>
              </a:rPr>
              <a:t>Hemani</a:t>
            </a:r>
            <a:r>
              <a:rPr lang="en-GB" dirty="0">
                <a:solidFill>
                  <a:schemeClr val="bg1"/>
                </a:solidFill>
              </a:rPr>
              <a:t>, K. (2012). Impact of Slogans on Branding. S</a:t>
            </a:r>
          </a:p>
          <a:p>
            <a:pPr marL="0" indent="0">
              <a:buNone/>
            </a:pPr>
            <a:r>
              <a:rPr lang="en-GB" dirty="0">
                <a:solidFill>
                  <a:schemeClr val="bg1"/>
                </a:solidFill>
              </a:rPr>
              <a:t>S</a:t>
            </a:r>
            <a:r>
              <a:rPr lang="en-GB" dirty="0" smtClean="0">
                <a:solidFill>
                  <a:schemeClr val="bg1"/>
                </a:solidFill>
              </a:rPr>
              <a:t>ocial </a:t>
            </a:r>
            <a:r>
              <a:rPr lang="en-GB" dirty="0">
                <a:solidFill>
                  <a:schemeClr val="bg1"/>
                </a:solidFill>
              </a:rPr>
              <a:t>Media Today. Available at: https://www.socialmediatoday.com/content/impact-slogans-branding [Accessed 6 Dec. 2017].</a:t>
            </a:r>
          </a:p>
          <a:p>
            <a:endParaRPr lang="en-GB" dirty="0">
              <a:solidFill>
                <a:schemeClr val="bg1"/>
              </a:solidFill>
            </a:endParaRPr>
          </a:p>
          <a:p>
            <a:r>
              <a:rPr lang="en-GB" dirty="0">
                <a:solidFill>
                  <a:schemeClr val="bg1"/>
                </a:solidFill>
              </a:rPr>
              <a:t>POLLORENO, J.</a:t>
            </a:r>
          </a:p>
          <a:p>
            <a:pPr marL="0" indent="0">
              <a:buNone/>
            </a:pPr>
            <a:r>
              <a:rPr lang="en-GB" dirty="0">
                <a:solidFill>
                  <a:schemeClr val="bg1"/>
                </a:solidFill>
              </a:rPr>
              <a:t>Ironman: Women Deserve Equal Racing Opportunities!</a:t>
            </a:r>
          </a:p>
          <a:p>
            <a:pPr marL="0" indent="0">
              <a:buNone/>
            </a:pPr>
            <a:r>
              <a:rPr lang="en-GB" dirty="0" err="1">
                <a:solidFill>
                  <a:schemeClr val="bg1"/>
                </a:solidFill>
              </a:rPr>
              <a:t>Polloreno</a:t>
            </a:r>
            <a:r>
              <a:rPr lang="en-GB" dirty="0">
                <a:solidFill>
                  <a:schemeClr val="bg1"/>
                </a:solidFill>
              </a:rPr>
              <a:t>, J. (2015). Ironman: Women Deserve Equal Racing Opportunities!. </a:t>
            </a:r>
          </a:p>
          <a:p>
            <a:pPr marL="0" indent="0">
              <a:buNone/>
            </a:pPr>
            <a:r>
              <a:rPr lang="en-GB" dirty="0">
                <a:solidFill>
                  <a:schemeClr val="bg1"/>
                </a:solidFill>
              </a:rPr>
              <a:t>Outside Online. Available at: https://www.outsideonline.com/1964906/fight-gender-equality-ironman [Accessed 6 Dec. 2017].</a:t>
            </a:r>
          </a:p>
          <a:p>
            <a:endParaRPr lang="en-GB" dirty="0">
              <a:solidFill>
                <a:schemeClr val="bg1"/>
              </a:solidFill>
            </a:endParaRPr>
          </a:p>
          <a:p>
            <a:r>
              <a:rPr lang="en-GB" dirty="0">
                <a:solidFill>
                  <a:schemeClr val="bg1"/>
                </a:solidFill>
              </a:rPr>
              <a:t>Presentation or lecture</a:t>
            </a:r>
          </a:p>
          <a:p>
            <a:pPr marL="0" indent="0">
              <a:buNone/>
            </a:pPr>
            <a:r>
              <a:rPr lang="en-GB" dirty="0">
                <a:solidFill>
                  <a:schemeClr val="bg1"/>
                </a:solidFill>
              </a:rPr>
              <a:t>JACKSON, R.</a:t>
            </a:r>
          </a:p>
          <a:p>
            <a:pPr marL="0" indent="0">
              <a:buNone/>
            </a:pPr>
            <a:r>
              <a:rPr lang="en-GB" dirty="0">
                <a:solidFill>
                  <a:schemeClr val="bg1"/>
                </a:solidFill>
              </a:rPr>
              <a:t>Ironman Wales - UWTSD Presentation</a:t>
            </a:r>
          </a:p>
          <a:p>
            <a:pPr marL="0" indent="0">
              <a:buNone/>
            </a:pPr>
            <a:r>
              <a:rPr lang="en-GB" dirty="0">
                <a:solidFill>
                  <a:schemeClr val="bg1"/>
                </a:solidFill>
              </a:rPr>
              <a:t>Jackson, R. (2017). Ironman Wales - UWTSD Presentation.</a:t>
            </a:r>
          </a:p>
          <a:p>
            <a:endParaRPr lang="en-GB" dirty="0">
              <a:solidFill>
                <a:schemeClr val="bg1"/>
              </a:solidFill>
            </a:endParaRPr>
          </a:p>
          <a:p>
            <a:r>
              <a:rPr lang="en-GB" dirty="0">
                <a:solidFill>
                  <a:schemeClr val="bg1"/>
                </a:solidFill>
              </a:rPr>
              <a:t>THE IRONMAN STORY</a:t>
            </a:r>
          </a:p>
          <a:p>
            <a:pPr marL="0" indent="0">
              <a:buNone/>
            </a:pPr>
            <a:r>
              <a:rPr lang="en-GB" dirty="0">
                <a:solidFill>
                  <a:schemeClr val="bg1"/>
                </a:solidFill>
              </a:rPr>
              <a:t>IRONMAN.com. (2017). The IRONMAN Story. </a:t>
            </a:r>
          </a:p>
          <a:p>
            <a:pPr marL="0" indent="0">
              <a:buNone/>
            </a:pPr>
            <a:r>
              <a:rPr lang="en-GB" dirty="0">
                <a:solidFill>
                  <a:schemeClr val="bg1"/>
                </a:solidFill>
              </a:rPr>
              <a:t>Available at: http://eu.ironman.com/triathlon/history.aspx#axzz4uj8dGD8Y [Accessed 6 Dec. 2017].</a:t>
            </a:r>
          </a:p>
          <a:p>
            <a:endParaRPr lang="en-GB" dirty="0"/>
          </a:p>
        </p:txBody>
      </p:sp>
    </p:spTree>
    <p:extLst>
      <p:ext uri="{BB962C8B-B14F-4D97-AF65-F5344CB8AC3E}">
        <p14:creationId xmlns:p14="http://schemas.microsoft.com/office/powerpoint/2010/main" val="13320491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922986" cy="769992"/>
          </a:xfrm>
        </p:spPr>
        <p:txBody>
          <a:bodyPr>
            <a:normAutofit fontScale="90000"/>
          </a:bodyPr>
          <a:lstStyle/>
          <a:p>
            <a:r>
              <a:rPr lang="en-GB" sz="5400" dirty="0" smtClean="0">
                <a:solidFill>
                  <a:srgbClr val="C00000"/>
                </a:solidFill>
              </a:rPr>
              <a:t>REFERENCES</a:t>
            </a:r>
            <a:endParaRPr lang="en-GB" sz="5400" dirty="0">
              <a:solidFill>
                <a:srgbClr val="C00000"/>
              </a:solidFill>
            </a:endParaRPr>
          </a:p>
        </p:txBody>
      </p:sp>
      <p:sp>
        <p:nvSpPr>
          <p:cNvPr id="3" name="Content Placeholder 2"/>
          <p:cNvSpPr>
            <a:spLocks noGrp="1"/>
          </p:cNvSpPr>
          <p:nvPr>
            <p:ph idx="1"/>
          </p:nvPr>
        </p:nvSpPr>
        <p:spPr>
          <a:xfrm>
            <a:off x="189185" y="769992"/>
            <a:ext cx="11850415" cy="6088008"/>
          </a:xfrm>
        </p:spPr>
        <p:txBody>
          <a:bodyPr>
            <a:normAutofit fontScale="55000" lnSpcReduction="20000"/>
          </a:bodyPr>
          <a:lstStyle/>
          <a:p>
            <a:r>
              <a:rPr lang="en-GB" dirty="0">
                <a:solidFill>
                  <a:schemeClr val="bg1"/>
                </a:solidFill>
              </a:rPr>
              <a:t>MILLENNIALS - FUELING THE EXPERIENCE ECONOMY</a:t>
            </a:r>
          </a:p>
          <a:p>
            <a:pPr marL="0" indent="0">
              <a:buNone/>
            </a:pPr>
            <a:r>
              <a:rPr lang="en-GB" dirty="0">
                <a:solidFill>
                  <a:schemeClr val="bg1"/>
                </a:solidFill>
              </a:rPr>
              <a:t>Millennials - </a:t>
            </a:r>
            <a:r>
              <a:rPr lang="en-GB" dirty="0" err="1">
                <a:solidFill>
                  <a:schemeClr val="bg1"/>
                </a:solidFill>
              </a:rPr>
              <a:t>Fueling</a:t>
            </a:r>
            <a:r>
              <a:rPr lang="en-GB" dirty="0">
                <a:solidFill>
                  <a:schemeClr val="bg1"/>
                </a:solidFill>
              </a:rPr>
              <a:t> the experience economy. (2014). </a:t>
            </a:r>
          </a:p>
          <a:p>
            <a:pPr marL="0" indent="0">
              <a:buNone/>
            </a:pPr>
            <a:r>
              <a:rPr lang="en-GB" dirty="0">
                <a:solidFill>
                  <a:schemeClr val="bg1"/>
                </a:solidFill>
              </a:rPr>
              <a:t>Eventbrite, p.5. Available at: https://eventbrite-s3.s3.amazonaws.com/marketing/Millennials_Research/Gen_PR_Final.pdf [Accessed 6 Dec. 2017].</a:t>
            </a:r>
          </a:p>
          <a:p>
            <a:endParaRPr lang="en-GB" dirty="0">
              <a:solidFill>
                <a:schemeClr val="bg1"/>
              </a:solidFill>
            </a:endParaRPr>
          </a:p>
          <a:p>
            <a:r>
              <a:rPr lang="en-GB" dirty="0">
                <a:solidFill>
                  <a:schemeClr val="bg1"/>
                </a:solidFill>
              </a:rPr>
              <a:t>IVSTVANOVA, L.</a:t>
            </a:r>
          </a:p>
          <a:p>
            <a:pPr marL="0" indent="0">
              <a:buNone/>
            </a:pPr>
            <a:r>
              <a:rPr lang="en-GB" dirty="0">
                <a:solidFill>
                  <a:schemeClr val="bg1"/>
                </a:solidFill>
              </a:rPr>
              <a:t>The Importance of keeping your social media profiles active</a:t>
            </a:r>
          </a:p>
          <a:p>
            <a:pPr marL="0" indent="0">
              <a:buNone/>
            </a:pPr>
            <a:r>
              <a:rPr lang="en-GB" dirty="0" err="1">
                <a:solidFill>
                  <a:schemeClr val="bg1"/>
                </a:solidFill>
              </a:rPr>
              <a:t>Ivstvanova</a:t>
            </a:r>
            <a:r>
              <a:rPr lang="en-GB" dirty="0">
                <a:solidFill>
                  <a:schemeClr val="bg1"/>
                </a:solidFill>
              </a:rPr>
              <a:t>, L. (2014). The Importance of keeping your social media profiles active. </a:t>
            </a:r>
          </a:p>
          <a:p>
            <a:pPr marL="0" indent="0">
              <a:buNone/>
            </a:pPr>
            <a:r>
              <a:rPr lang="en-GB" dirty="0">
                <a:solidFill>
                  <a:schemeClr val="bg1"/>
                </a:solidFill>
              </a:rPr>
              <a:t>Koozai.com. Available at: https://www.koozai.com/blog/search-marketing/important-business-keep-social-media-profiles-active/ [Accessed 6 Dec. 2017].</a:t>
            </a:r>
          </a:p>
          <a:p>
            <a:endParaRPr lang="en-GB" dirty="0">
              <a:solidFill>
                <a:schemeClr val="bg1"/>
              </a:solidFill>
            </a:endParaRPr>
          </a:p>
          <a:p>
            <a:r>
              <a:rPr lang="en-GB" dirty="0">
                <a:solidFill>
                  <a:schemeClr val="bg1"/>
                </a:solidFill>
              </a:rPr>
              <a:t>IRONMAN WALES</a:t>
            </a:r>
          </a:p>
          <a:p>
            <a:pPr marL="0" indent="0">
              <a:buNone/>
            </a:pPr>
            <a:r>
              <a:rPr lang="en-GB" dirty="0">
                <a:solidFill>
                  <a:schemeClr val="bg1"/>
                </a:solidFill>
              </a:rPr>
              <a:t>Various imagery from the Ironman website - including logo</a:t>
            </a:r>
          </a:p>
          <a:p>
            <a:pPr marL="0" indent="0">
              <a:buNone/>
            </a:pPr>
            <a:r>
              <a:rPr lang="en-GB" dirty="0">
                <a:solidFill>
                  <a:schemeClr val="bg1"/>
                </a:solidFill>
              </a:rPr>
              <a:t>IRONMAN WALES (2017). Various imagery from the Ironman website - including logo. </a:t>
            </a:r>
          </a:p>
          <a:p>
            <a:pPr marL="0" indent="0">
              <a:buNone/>
            </a:pPr>
            <a:r>
              <a:rPr lang="en-GB" dirty="0">
                <a:solidFill>
                  <a:schemeClr val="bg1"/>
                </a:solidFill>
              </a:rPr>
              <a:t>Available at: http://eu.ironman.com/triathlon/events/emea/ironman/wales.aspx#axzz50VexPtlj [Accessed 6 Dec. 2017</a:t>
            </a:r>
            <a:r>
              <a:rPr lang="en-GB" dirty="0" smtClean="0">
                <a:solidFill>
                  <a:schemeClr val="bg1"/>
                </a:solidFill>
              </a:rPr>
              <a:t>].</a:t>
            </a:r>
          </a:p>
          <a:p>
            <a:pPr marL="0" indent="0">
              <a:buNone/>
            </a:pPr>
            <a:endParaRPr lang="en-GB" dirty="0">
              <a:solidFill>
                <a:schemeClr val="bg1"/>
              </a:solidFill>
            </a:endParaRPr>
          </a:p>
          <a:p>
            <a:r>
              <a:rPr lang="en-GB" dirty="0" err="1" smtClean="0">
                <a:solidFill>
                  <a:schemeClr val="bg1"/>
                </a:solidFill>
              </a:rPr>
              <a:t>Buit</a:t>
            </a:r>
            <a:r>
              <a:rPr lang="en-GB" dirty="0" smtClean="0">
                <a:solidFill>
                  <a:schemeClr val="bg1"/>
                </a:solidFill>
              </a:rPr>
              <a:t>, P.</a:t>
            </a:r>
          </a:p>
          <a:p>
            <a:pPr marL="0" indent="0">
              <a:buNone/>
            </a:pPr>
            <a:r>
              <a:rPr lang="en-GB" dirty="0" smtClean="0">
                <a:solidFill>
                  <a:schemeClr val="bg1"/>
                </a:solidFill>
              </a:rPr>
              <a:t>SPARK IDEAS</a:t>
            </a:r>
          </a:p>
          <a:p>
            <a:pPr marL="0" indent="0">
              <a:buNone/>
            </a:pPr>
            <a:r>
              <a:rPr lang="en-GB" dirty="0" err="1" smtClean="0">
                <a:solidFill>
                  <a:schemeClr val="bg1"/>
                </a:solidFill>
              </a:rPr>
              <a:t>Buit</a:t>
            </a:r>
            <a:r>
              <a:rPr lang="en-GB" dirty="0" smtClean="0">
                <a:solidFill>
                  <a:schemeClr val="bg1"/>
                </a:solidFill>
              </a:rPr>
              <a:t>, P. (2011) Brand key – Strategy talk </a:t>
            </a:r>
          </a:p>
          <a:p>
            <a:pPr marL="0" indent="0">
              <a:buNone/>
            </a:pPr>
            <a:r>
              <a:rPr lang="en-GB" dirty="0">
                <a:solidFill>
                  <a:schemeClr val="bg1"/>
                </a:solidFill>
              </a:rPr>
              <a:t>Available at: </a:t>
            </a:r>
            <a:r>
              <a:rPr lang="en-GB" dirty="0">
                <a:solidFill>
                  <a:schemeClr val="bg1"/>
                </a:solidFill>
                <a:hlinkClick r:id="rId2"/>
              </a:rPr>
              <a:t>https://sparkideasnl.wordpress.com/2011/03/29/brand-key</a:t>
            </a:r>
            <a:r>
              <a:rPr lang="en-GB" dirty="0" smtClean="0">
                <a:solidFill>
                  <a:schemeClr val="bg1"/>
                </a:solidFill>
                <a:hlinkClick r:id="rId2"/>
              </a:rPr>
              <a:t>/</a:t>
            </a:r>
            <a:r>
              <a:rPr lang="en-GB" dirty="0" smtClean="0">
                <a:solidFill>
                  <a:schemeClr val="bg1"/>
                </a:solidFill>
              </a:rPr>
              <a:t> [accessed 6 Dec.2017]</a:t>
            </a:r>
            <a:endParaRPr lang="en-GB" dirty="0">
              <a:solidFill>
                <a:schemeClr val="bg1"/>
              </a:solidFill>
            </a:endParaRPr>
          </a:p>
          <a:p>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703954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741</TotalTime>
  <Words>4152</Words>
  <Application>Microsoft Office PowerPoint</Application>
  <PresentationFormat>Widescreen</PresentationFormat>
  <Paragraphs>292</Paragraphs>
  <Slides>20</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Ebrima</vt:lpstr>
      <vt:lpstr>Office Theme</vt:lpstr>
      <vt:lpstr>PowerPoint Presentation</vt:lpstr>
      <vt:lpstr>WHAT IS IRONMAN WALES?</vt:lpstr>
      <vt:lpstr>THE BRAND DESIGN</vt:lpstr>
      <vt:lpstr>BRAND CONSISTENCY </vt:lpstr>
      <vt:lpstr>PowerPoint Presentation</vt:lpstr>
      <vt:lpstr>PowerPoint Presentation</vt:lpstr>
      <vt:lpstr>WHERE DO YOU SEE THE BRAND?</vt:lpstr>
      <vt:lpstr>BRAND EXPERIENCE</vt:lpstr>
      <vt:lpstr>BRAND LOYALTY</vt:lpstr>
      <vt:lpstr>STICKY BRANDING</vt:lpstr>
      <vt:lpstr>BRAND BELIEFS</vt:lpstr>
      <vt:lpstr>IRONMAN.com, 2017</vt:lpstr>
      <vt:lpstr>BRAND THREATS AND WEAKNESSES</vt:lpstr>
      <vt:lpstr>BRAND THREATS AND WEAKNESSES</vt:lpstr>
      <vt:lpstr>RECOMMENDATIONS</vt:lpstr>
      <vt:lpstr>THANK YOU FOR LISTENING,   ANY QUESTIONS?</vt:lpstr>
      <vt:lpstr>REFERENCES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dc:creator>
  <cp:lastModifiedBy>Rhian</cp:lastModifiedBy>
  <cp:revision>55</cp:revision>
  <dcterms:created xsi:type="dcterms:W3CDTF">2017-12-02T19:08:58Z</dcterms:created>
  <dcterms:modified xsi:type="dcterms:W3CDTF">2017-12-06T23:33:18Z</dcterms:modified>
</cp:coreProperties>
</file>