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70" r:id="rId6"/>
    <p:sldId id="271" r:id="rId7"/>
    <p:sldId id="259" r:id="rId8"/>
    <p:sldId id="260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4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6103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Destinations &amp; Resorts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9557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 </a:t>
            </a:r>
            <a:r>
              <a:rPr lang="en-GB" sz="3700" b="1" dirty="0"/>
              <a:t>Today’s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Destination Strategies</a:t>
            </a:r>
          </a:p>
          <a:p>
            <a:r>
              <a:rPr lang="en-GB" sz="2000" dirty="0"/>
              <a:t>Structures</a:t>
            </a:r>
          </a:p>
          <a:p>
            <a:r>
              <a:rPr lang="en-GB" sz="2000" dirty="0"/>
              <a:t>Models</a:t>
            </a:r>
          </a:p>
          <a:p>
            <a:r>
              <a:rPr lang="en-GB" sz="2000" dirty="0"/>
              <a:t>Sustainability</a:t>
            </a:r>
          </a:p>
          <a:p>
            <a:r>
              <a:rPr lang="en-GB" sz="2000" dirty="0"/>
              <a:t>Issues</a:t>
            </a:r>
          </a:p>
          <a:p>
            <a:r>
              <a:rPr lang="en-GB" sz="2000" dirty="0"/>
              <a:t>Developments</a:t>
            </a:r>
          </a:p>
          <a:p>
            <a:r>
              <a:rPr lang="en-GB" sz="2000" dirty="0"/>
              <a:t>Way forward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5998AE9A-5A82-3041-D320-80FE2B5887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0" r="2314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D8B7C-46B4-BFE0-C37A-74997524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UNWTO 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722A6-3E27-A454-C409-0F977F838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7374"/>
            <a:ext cx="10515600" cy="4659589"/>
          </a:xfrm>
        </p:spPr>
        <p:txBody>
          <a:bodyPr/>
          <a:lstStyle/>
          <a:p>
            <a:r>
              <a:rPr lang="en-GB"/>
              <a:t>“A local tourism destination is a physical space in which a visitor spends atleast 1 overnight. It includes tourism products such as services &amp; attractions, &amp; Tourism resources within 1 day’s return travel time. </a:t>
            </a:r>
          </a:p>
          <a:p>
            <a:r>
              <a:rPr lang="en-GB"/>
              <a:t>It has physical &amp; Administrative boundaries defining it’s management, images &amp; perceptions defining it’s market competitiveness. </a:t>
            </a:r>
          </a:p>
          <a:p>
            <a:r>
              <a:rPr lang="en-GB"/>
              <a:t>Local tourism destinations incorporate various stakeholders often including a host community &amp; can nest &amp; network to form larger destinations.”</a:t>
            </a:r>
          </a:p>
          <a:p>
            <a:r>
              <a:rPr lang="en-GB"/>
              <a:t>UNWTO (2020)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710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E62DF8EE-87DD-15BB-5211-03915584F2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14" r="32027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57CD5-7C1B-B962-59C3-E857404D0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Tourism Destination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1AB83-088F-C14E-3E87-BC3E5590F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1604357"/>
            <a:ext cx="5247340" cy="582722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Managing destinations</a:t>
            </a:r>
          </a:p>
          <a:p>
            <a:r>
              <a:rPr lang="en-GB" sz="2000" dirty="0"/>
              <a:t>Strategic roles &amp; responsibilities</a:t>
            </a:r>
          </a:p>
          <a:p>
            <a:r>
              <a:rPr lang="en-GB" sz="2000" dirty="0"/>
              <a:t>Strategic plans</a:t>
            </a:r>
          </a:p>
          <a:p>
            <a:r>
              <a:rPr lang="en-GB" sz="2000" dirty="0"/>
              <a:t>Marketing strategies</a:t>
            </a:r>
          </a:p>
          <a:p>
            <a:r>
              <a:rPr lang="en-GB" sz="2000" dirty="0"/>
              <a:t>Niche market focus</a:t>
            </a:r>
          </a:p>
          <a:p>
            <a:r>
              <a:rPr lang="en-GB" sz="2000" dirty="0"/>
              <a:t>Tourism &amp; events led</a:t>
            </a:r>
          </a:p>
          <a:p>
            <a:r>
              <a:rPr lang="en-GB" sz="2000" dirty="0"/>
              <a:t>Relates to Butler’s Destination Lifecycle</a:t>
            </a:r>
          </a:p>
          <a:p>
            <a:r>
              <a:rPr lang="en-GB" sz="2000" dirty="0"/>
              <a:t>Redevelopment,  relaunch &amp; Resilience – image </a:t>
            </a:r>
          </a:p>
          <a:p>
            <a:r>
              <a:rPr lang="en-GB" sz="2000" dirty="0"/>
              <a:t>Sustainability</a:t>
            </a:r>
          </a:p>
          <a:p>
            <a:r>
              <a:rPr lang="en-GB" sz="2000" dirty="0"/>
              <a:t>Crisis management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37074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F4547-3F30-C501-5FA4-9C6EF56A5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1188"/>
          </a:xfrm>
        </p:spPr>
        <p:txBody>
          <a:bodyPr/>
          <a:lstStyle/>
          <a:p>
            <a:r>
              <a:rPr lang="en-GB" dirty="0"/>
              <a:t>Science &amp; Art of Destination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D9FBB-8476-6497-71F3-811E20954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8226"/>
            <a:ext cx="12192000" cy="461175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New Model of Strategic Management</a:t>
            </a:r>
          </a:p>
          <a:p>
            <a:r>
              <a:rPr lang="en-GB" dirty="0"/>
              <a:t>Recognition, Relationships, Relevance, Responsibility. Respect</a:t>
            </a:r>
          </a:p>
          <a:p>
            <a:r>
              <a:rPr lang="en-GB" dirty="0">
                <a:solidFill>
                  <a:schemeClr val="accent1"/>
                </a:solidFill>
              </a:rPr>
              <a:t>Stevens &amp; Associates (2016) 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/>
              <a:t>Post covid Common Vision, common Sense, common Values, common Interest, common honesty, common responsibility, common respect &amp; common trust</a:t>
            </a:r>
          </a:p>
          <a:p>
            <a:r>
              <a:rPr lang="en-GB" dirty="0"/>
              <a:t>Invited guests</a:t>
            </a:r>
          </a:p>
          <a:p>
            <a:r>
              <a:rPr lang="en-GB" dirty="0"/>
              <a:t>Tourist corridor</a:t>
            </a:r>
          </a:p>
          <a:p>
            <a:r>
              <a:rPr lang="en-GB" dirty="0"/>
              <a:t>Admired &amp; desired destinations</a:t>
            </a:r>
          </a:p>
          <a:p>
            <a:r>
              <a:rPr lang="en-GB" dirty="0"/>
              <a:t>Destination Capacity</a:t>
            </a:r>
          </a:p>
          <a:p>
            <a:r>
              <a:rPr lang="en-GB" dirty="0"/>
              <a:t>Collaborative community tourism</a:t>
            </a:r>
          </a:p>
          <a:p>
            <a:r>
              <a:rPr lang="en-GB" dirty="0">
                <a:solidFill>
                  <a:schemeClr val="accent1"/>
                </a:solidFill>
              </a:rPr>
              <a:t>Stevens &amp; Associates (2020)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284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F8820-7065-D08B-E18D-D92142A30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2019 Skift Tourism Destination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4AAC1-84F3-1EA5-939E-3C2F2453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Experience development is key &amp; an essential &amp; Highly sought after part of the travel eco system, but the concept has spread so widely that experience Tourism as we know it today has lost it edge.</a:t>
            </a:r>
          </a:p>
          <a:p>
            <a:r>
              <a:rPr lang="en-GB" dirty="0"/>
              <a:t>To compensate we need to start going deeper towards the transformational value &amp; how it helps the traveller become the person they aspired to be.</a:t>
            </a:r>
          </a:p>
          <a:p>
            <a:r>
              <a:rPr lang="en-GB" dirty="0"/>
              <a:t>it is all about customer centricity delivering personalisation &amp; personal fulfilment</a:t>
            </a:r>
          </a:p>
        </p:txBody>
      </p:sp>
    </p:spTree>
    <p:extLst>
      <p:ext uri="{BB962C8B-B14F-4D97-AF65-F5344CB8AC3E}">
        <p14:creationId xmlns:p14="http://schemas.microsoft.com/office/powerpoint/2010/main" val="722588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F79EF-5BB1-3BAE-4DE5-A0E9E06AC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Tourism Destination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D7641-FC1F-57C2-EB09-5D1D17CA0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900"/>
              <a:t>Resilience </a:t>
            </a:r>
          </a:p>
          <a:p>
            <a:r>
              <a:rPr lang="en-GB" sz="1900"/>
              <a:t>Redevelopment</a:t>
            </a:r>
          </a:p>
          <a:p>
            <a:r>
              <a:rPr lang="en-GB" sz="1900"/>
              <a:t>Relaunch</a:t>
            </a:r>
          </a:p>
          <a:p>
            <a:r>
              <a:rPr lang="en-GB" sz="1900"/>
              <a:t>Destinations</a:t>
            </a:r>
          </a:p>
          <a:p>
            <a:r>
              <a:rPr lang="en-GB" sz="1900"/>
              <a:t>Marketing</a:t>
            </a:r>
          </a:p>
          <a:p>
            <a:r>
              <a:rPr lang="en-GB" sz="1900"/>
              <a:t>DMO’s – Destination management organisation – new development</a:t>
            </a:r>
          </a:p>
          <a:p>
            <a:r>
              <a:rPr lang="en-GB" sz="1900"/>
              <a:t>Public sector &amp; stakeholder input &amp; buy in</a:t>
            </a:r>
          </a:p>
          <a:p>
            <a:r>
              <a:rPr lang="en-GB" sz="1900"/>
              <a:t>Tourism Decline v Overtourism</a:t>
            </a:r>
          </a:p>
          <a:p>
            <a:r>
              <a:rPr lang="en-GB" sz="1900"/>
              <a:t>Future – covid &amp; post covid</a:t>
            </a:r>
          </a:p>
          <a:p>
            <a:endParaRPr lang="en-GB" sz="1900"/>
          </a:p>
        </p:txBody>
      </p:sp>
      <p:pic>
        <p:nvPicPr>
          <p:cNvPr id="5" name="Picture 4" descr="Tall office building looking up">
            <a:extLst>
              <a:ext uri="{FF2B5EF4-FFF2-40B4-BE49-F238E27FC236}">
                <a16:creationId xmlns:a16="http://schemas.microsoft.com/office/drawing/2014/main" id="{B3412BD9-AE4C-F0FB-6381-CF45103C1E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13" r="2233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82908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28763-C56F-F522-13F5-103880F7C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-133003"/>
            <a:ext cx="5334197" cy="192024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Tourism Destination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AAD96-AB70-AF26-D34E-714FBCE30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54480"/>
            <a:ext cx="7074131" cy="6267796"/>
          </a:xfrm>
        </p:spPr>
        <p:txBody>
          <a:bodyPr anchor="ctr">
            <a:normAutofit/>
          </a:bodyPr>
          <a:lstStyle/>
          <a:p>
            <a:r>
              <a:rPr lang="en-GB" dirty="0"/>
              <a:t>Marketing &amp; Management</a:t>
            </a:r>
          </a:p>
          <a:p>
            <a:r>
              <a:rPr lang="en-GB" dirty="0"/>
              <a:t>Destination positioning</a:t>
            </a:r>
          </a:p>
          <a:p>
            <a:r>
              <a:rPr lang="en-GB" dirty="0"/>
              <a:t>Destination development</a:t>
            </a:r>
          </a:p>
          <a:p>
            <a:r>
              <a:rPr lang="en-GB" dirty="0"/>
              <a:t>Destination operations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Redevelopment </a:t>
            </a:r>
          </a:p>
          <a:p>
            <a:r>
              <a:rPr lang="en-GB" dirty="0"/>
              <a:t>Future proofing</a:t>
            </a:r>
          </a:p>
          <a:p>
            <a:r>
              <a:rPr lang="en-GB" dirty="0"/>
              <a:t>Benchmarking</a:t>
            </a:r>
          </a:p>
          <a:p>
            <a:endParaRPr lang="en-GB" sz="2000" dirty="0"/>
          </a:p>
        </p:txBody>
      </p:sp>
      <p:pic>
        <p:nvPicPr>
          <p:cNvPr id="5" name="Picture 4" descr="Pins in a map">
            <a:extLst>
              <a:ext uri="{FF2B5EF4-FFF2-40B4-BE49-F238E27FC236}">
                <a16:creationId xmlns:a16="http://schemas.microsoft.com/office/drawing/2014/main" id="{8CEC5100-5D3E-8815-1C28-94894BEE1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0" r="2314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2504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774CC-FE60-28F7-7436-296E3168A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Strategic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2753-0D92-51E3-BF96-F0B927063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 Terry Stevens – 1990’s to Science &amp; art of Destination management 2020</a:t>
            </a:r>
          </a:p>
          <a:p>
            <a:endParaRPr lang="en-GB" dirty="0"/>
          </a:p>
          <a:p>
            <a:r>
              <a:rPr lang="en-GB" dirty="0"/>
              <a:t>1992 – Barcelona Olympics 3 pronged event attack to relaunch Spain</a:t>
            </a:r>
          </a:p>
          <a:p>
            <a:r>
              <a:rPr lang="en-GB" dirty="0"/>
              <a:t>2012 London Olympics – Golden Legacy – Show case Britain </a:t>
            </a:r>
          </a:p>
          <a:p>
            <a:r>
              <a:rPr lang="en-GB" dirty="0"/>
              <a:t>Roger Pride – Heavenly – Destination Place Building</a:t>
            </a:r>
          </a:p>
          <a:p>
            <a:r>
              <a:rPr lang="en-GB" dirty="0"/>
              <a:t>Middle East – Tourism Destinations = Post Oil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524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E1090-066A-A052-7F81-C93F8EB10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Strategic Destination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3090E-4AD1-9501-1EF7-673203F9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Government </a:t>
            </a:r>
          </a:p>
          <a:p>
            <a:r>
              <a:rPr lang="en-GB" sz="2000"/>
              <a:t>Local Authorities</a:t>
            </a:r>
          </a:p>
          <a:p>
            <a:r>
              <a:rPr lang="en-GB" sz="2000"/>
              <a:t>Visit Britain, Visit Wales, Visit England ……….</a:t>
            </a:r>
          </a:p>
          <a:p>
            <a:r>
              <a:rPr lang="en-GB" sz="2000"/>
              <a:t>Industry lead bodies</a:t>
            </a:r>
          </a:p>
          <a:p>
            <a:r>
              <a:rPr lang="en-GB" sz="2000"/>
              <a:t>Commercial stakeholders</a:t>
            </a:r>
          </a:p>
          <a:p>
            <a:r>
              <a:rPr lang="en-GB" sz="2000"/>
              <a:t>Destinations</a:t>
            </a:r>
          </a:p>
          <a:p>
            <a:r>
              <a:rPr lang="en-GB" sz="2000"/>
              <a:t>Whose responsibilities?</a:t>
            </a:r>
          </a:p>
          <a:p>
            <a:r>
              <a:rPr lang="en-GB" sz="2000"/>
              <a:t>Call to action</a:t>
            </a:r>
          </a:p>
          <a:p>
            <a:endParaRPr lang="en-GB" sz="2000"/>
          </a:p>
        </p:txBody>
      </p:sp>
      <p:pic>
        <p:nvPicPr>
          <p:cNvPr id="5" name="Picture 4" descr="Illuminated San Francisco City Hall">
            <a:extLst>
              <a:ext uri="{FF2B5EF4-FFF2-40B4-BE49-F238E27FC236}">
                <a16:creationId xmlns:a16="http://schemas.microsoft.com/office/drawing/2014/main" id="{0FC22CE8-1E29-DAC9-073D-84017C8B1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27" r="26536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0884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8F595-DEE7-BD0E-8B8F-35FB540EF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4C41-E44F-EBAD-080D-702C2BD64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Complexity</a:t>
            </a:r>
          </a:p>
          <a:p>
            <a:r>
              <a:rPr lang="en-GB" sz="2000"/>
              <a:t>Strategic Management v Strategic marketing v Strategic Development</a:t>
            </a:r>
          </a:p>
          <a:p>
            <a:r>
              <a:rPr lang="en-GB" sz="2000"/>
              <a:t>Sustainability v Development</a:t>
            </a:r>
          </a:p>
          <a:p>
            <a:r>
              <a:rPr lang="en-GB" sz="2000"/>
              <a:t>Over Tourism</a:t>
            </a:r>
          </a:p>
          <a:p>
            <a:r>
              <a:rPr lang="en-GB" sz="2000"/>
              <a:t>Stewardship of tangible &amp; Intangibles within a defined Geographical area – Negrisa, Corus 2016)</a:t>
            </a:r>
          </a:p>
          <a:p>
            <a:r>
              <a:rPr lang="en-GB" sz="2000"/>
              <a:t>Simple Checklists (Brooks 2003) to detailed guidelines (UNWTO 2007 – Visit Wales 2019)</a:t>
            </a:r>
          </a:p>
          <a:p>
            <a:endParaRPr lang="en-GB" sz="200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79D5E18-0385-34D7-17A6-5342960317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250" r="3990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35062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18BE0-E124-AF1E-7022-4C0BE1B95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D928C-A824-644E-1497-C6665AA7E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0748"/>
            <a:ext cx="10515600" cy="42009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“Destination success is a combination of Tangible &amp; Intangible attributes.</a:t>
            </a:r>
          </a:p>
          <a:p>
            <a:r>
              <a:rPr lang="en-GB" dirty="0"/>
              <a:t>All these factors determine the visitor experience.</a:t>
            </a:r>
          </a:p>
          <a:p>
            <a:r>
              <a:rPr lang="en-GB" dirty="0"/>
              <a:t>While some of these are beyond the control of DMO’s for the large part organisations can assure their managerial process.</a:t>
            </a:r>
          </a:p>
          <a:p>
            <a:r>
              <a:rPr lang="en-GB" dirty="0"/>
              <a:t>The DMO managers have a strong influence on destination success (&amp;) through DMO performance evaluation, there can be identified areas for economic improvement, efficiency, capacity &amp; operational needs which can further increase the destinations competitiveness. </a:t>
            </a:r>
          </a:p>
          <a:p>
            <a:r>
              <a:rPr lang="en-GB" dirty="0" err="1"/>
              <a:t>Negrus</a:t>
            </a:r>
            <a:r>
              <a:rPr lang="en-GB" dirty="0"/>
              <a:t> &amp; </a:t>
            </a:r>
            <a:r>
              <a:rPr lang="en-GB" dirty="0" err="1"/>
              <a:t>Coros</a:t>
            </a:r>
            <a:r>
              <a:rPr lang="en-GB" dirty="0"/>
              <a:t> (2016)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796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2BCC1-6041-0475-83B1-391F382FF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Management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5B9E9-BC1D-8BCF-F633-B63158B0A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8053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Visioning with Strategy &amp; Action Plan</a:t>
            </a:r>
          </a:p>
          <a:p>
            <a:r>
              <a:rPr lang="en-GB" dirty="0"/>
              <a:t>Strong leadership with well-resourced, well governed private sector led DMO’s</a:t>
            </a:r>
          </a:p>
          <a:p>
            <a:r>
              <a:rPr lang="en-GB" dirty="0"/>
              <a:t>Innovative approach to market focused product development</a:t>
            </a:r>
          </a:p>
          <a:p>
            <a:r>
              <a:rPr lang="en-GB" dirty="0"/>
              <a:t>Dynamic funding models</a:t>
            </a:r>
          </a:p>
          <a:p>
            <a:r>
              <a:rPr lang="en-GB" dirty="0"/>
              <a:t>Regular review of competitors</a:t>
            </a:r>
          </a:p>
          <a:p>
            <a:r>
              <a:rPr lang="en-GB" dirty="0"/>
              <a:t>Investment in market research &amp; trend analysis</a:t>
            </a:r>
          </a:p>
          <a:p>
            <a:r>
              <a:rPr lang="en-GB" dirty="0"/>
              <a:t>Good community engagement</a:t>
            </a:r>
          </a:p>
          <a:p>
            <a:r>
              <a:rPr lang="en-GB" dirty="0"/>
              <a:t>Commitment to sustainable &amp; ethical development</a:t>
            </a:r>
          </a:p>
          <a:p>
            <a:r>
              <a:rPr lang="en-GB" dirty="0">
                <a:solidFill>
                  <a:schemeClr val="accent1"/>
                </a:solidFill>
              </a:rPr>
              <a:t>Stevens &amp; Associates (2016)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3317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31800-4C93-36C2-B69B-0427DE54A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Considerations for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71EFE-AA47-3A85-FABE-817FB0EA16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resource development</a:t>
            </a:r>
          </a:p>
          <a:p>
            <a:r>
              <a:rPr lang="en-GB" dirty="0"/>
              <a:t>Accessing new sources of capital investment</a:t>
            </a:r>
          </a:p>
          <a:p>
            <a:r>
              <a:rPr lang="en-GB" dirty="0"/>
              <a:t>New methods of harnessing social media for marketing</a:t>
            </a:r>
          </a:p>
          <a:p>
            <a:r>
              <a:rPr lang="en-GB" dirty="0"/>
              <a:t>Enhancing local access &amp; transport for residents &amp; Tourists</a:t>
            </a:r>
          </a:p>
          <a:p>
            <a:r>
              <a:rPr lang="en-GB" dirty="0">
                <a:solidFill>
                  <a:schemeClr val="accent1"/>
                </a:solidFill>
              </a:rPr>
              <a:t>Stevens &amp; Associates (2016)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594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BD9A5055-9A9E-B4BE-E515-B90A5C7E92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36" r="31605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AD719-7D3E-DCD1-BE3F-F8D32796E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Dominant Managerial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9ADDE-4121-CC20-0E14-35D3C1F38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1669773"/>
            <a:ext cx="5247340" cy="586155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Compact</a:t>
            </a:r>
          </a:p>
          <a:p>
            <a:r>
              <a:rPr lang="en-GB" sz="2000" dirty="0"/>
              <a:t>Coherent</a:t>
            </a:r>
          </a:p>
          <a:p>
            <a:r>
              <a:rPr lang="en-GB" sz="2000" dirty="0"/>
              <a:t>Customer focused &amp; Contemporary</a:t>
            </a:r>
          </a:p>
          <a:p>
            <a:r>
              <a:rPr lang="en-GB" sz="2000" dirty="0"/>
              <a:t>Cohesive</a:t>
            </a:r>
          </a:p>
          <a:p>
            <a:r>
              <a:rPr lang="en-GB" sz="2000" dirty="0"/>
              <a:t>Critical mass – clear vision</a:t>
            </a:r>
          </a:p>
          <a:p>
            <a:r>
              <a:rPr lang="en-GB" sz="2000" dirty="0"/>
              <a:t>Competent </a:t>
            </a:r>
          </a:p>
          <a:p>
            <a:r>
              <a:rPr lang="en-GB" sz="2000" dirty="0"/>
              <a:t>Consistent</a:t>
            </a:r>
          </a:p>
          <a:p>
            <a:r>
              <a:rPr lang="en-GB" sz="2000" dirty="0"/>
              <a:t>Creative &amp; Innovative</a:t>
            </a:r>
          </a:p>
          <a:p>
            <a:r>
              <a:rPr lang="en-GB" sz="2000" dirty="0"/>
              <a:t>Competitive</a:t>
            </a:r>
          </a:p>
          <a:p>
            <a:r>
              <a:rPr lang="en-GB" sz="2000" dirty="0"/>
              <a:t>Collaborative &amp; Co created</a:t>
            </a:r>
          </a:p>
          <a:p>
            <a:r>
              <a:rPr lang="en-GB" sz="2000" dirty="0"/>
              <a:t>Stevens &amp; Associates (2020</a:t>
            </a:r>
            <a:r>
              <a:rPr lang="en-GB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963649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23227B89-C973-1A50-1370-7F3F874518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7" r="19103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04904-428A-97A1-C147-7EC2B6171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GB" sz="4000" dirty="0"/>
              <a:t>Strategies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27A40-D6C4-3D6A-78D8-B42087DCB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1729116"/>
            <a:ext cx="4550391" cy="525357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Covid - Recovery</a:t>
            </a:r>
          </a:p>
          <a:p>
            <a:r>
              <a:rPr lang="en-GB" sz="2000" dirty="0"/>
              <a:t>Brexit - Ongoing</a:t>
            </a:r>
          </a:p>
          <a:p>
            <a:r>
              <a:rPr lang="en-GB" sz="2000" dirty="0"/>
              <a:t>Sustainability</a:t>
            </a:r>
          </a:p>
          <a:p>
            <a:r>
              <a:rPr lang="en-GB" sz="2000" dirty="0"/>
              <a:t>Trends</a:t>
            </a:r>
          </a:p>
          <a:p>
            <a:r>
              <a:rPr lang="en-GB" sz="2000" dirty="0"/>
              <a:t>Expectations</a:t>
            </a:r>
          </a:p>
          <a:p>
            <a:r>
              <a:rPr lang="en-GB" sz="2000" dirty="0"/>
              <a:t>Customised experiences</a:t>
            </a:r>
          </a:p>
          <a:p>
            <a:r>
              <a:rPr lang="en-GB" sz="2000" dirty="0"/>
              <a:t>Niche Products &amp; Markets</a:t>
            </a:r>
          </a:p>
          <a:p>
            <a:r>
              <a:rPr lang="en-GB" sz="2000" dirty="0"/>
              <a:t>Events led strategies</a:t>
            </a:r>
          </a:p>
          <a:p>
            <a:r>
              <a:rPr lang="en-GB" sz="2000" dirty="0"/>
              <a:t>Wellness tourism </a:t>
            </a:r>
          </a:p>
          <a:p>
            <a:r>
              <a:rPr lang="en-GB" sz="2000" dirty="0"/>
              <a:t>Heritage &amp; Culture</a:t>
            </a:r>
          </a:p>
          <a:p>
            <a:r>
              <a:rPr lang="en-GB" sz="2000" dirty="0"/>
              <a:t>Activity tourism</a:t>
            </a:r>
          </a:p>
          <a:p>
            <a:r>
              <a:rPr lang="en-GB" sz="2000" dirty="0"/>
              <a:t>Authenticity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441161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0F54A-BD6E-F4CE-B127-54BF7593E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716" y="762001"/>
            <a:ext cx="5040281" cy="170824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1D73E-CD79-B870-792A-58459CA40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Management strategies</a:t>
            </a:r>
          </a:p>
          <a:p>
            <a:r>
              <a:rPr lang="en-GB" sz="2000"/>
              <a:t>Marketing strategies</a:t>
            </a:r>
          </a:p>
          <a:p>
            <a:r>
              <a:rPr lang="en-GB" sz="2000"/>
              <a:t>Event strategies</a:t>
            </a:r>
          </a:p>
          <a:p>
            <a:r>
              <a:rPr lang="en-GB" sz="2000"/>
              <a:t>Tourism strategies</a:t>
            </a:r>
          </a:p>
          <a:p>
            <a:r>
              <a:rPr lang="en-GB" sz="2000"/>
              <a:t>Wellness strategies</a:t>
            </a:r>
          </a:p>
          <a:p>
            <a:r>
              <a:rPr lang="en-GB" sz="2000"/>
              <a:t>Strategies for change</a:t>
            </a:r>
          </a:p>
          <a:p>
            <a:r>
              <a:rPr lang="en-GB" sz="2000"/>
              <a:t>Sustainability strategies</a:t>
            </a:r>
          </a:p>
          <a:p>
            <a:endParaRPr lang="en-GB" sz="2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06B9B1B-417C-EE59-ECCD-052206F45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59" r="2585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34470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726</Words>
  <Application>Microsoft Office PowerPoint</Application>
  <PresentationFormat>Widescreen</PresentationFormat>
  <Paragraphs>141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 Today’s Session </vt:lpstr>
      <vt:lpstr>UNWTO Definitions</vt:lpstr>
      <vt:lpstr>Tourism Destination Strategies</vt:lpstr>
      <vt:lpstr>Science &amp; Art of Destination Management</vt:lpstr>
      <vt:lpstr>2019 Skift Tourism Destination Report</vt:lpstr>
      <vt:lpstr>Tourism Destination Sustainability</vt:lpstr>
      <vt:lpstr>Tourism Destination Strategic Management</vt:lpstr>
      <vt:lpstr>Key Strategic Examples</vt:lpstr>
      <vt:lpstr>Strategic Destination Structures</vt:lpstr>
      <vt:lpstr>Issues</vt:lpstr>
      <vt:lpstr>Strategic Success</vt:lpstr>
      <vt:lpstr>Destination Management Model</vt:lpstr>
      <vt:lpstr>Strategic Considerations for Tourism</vt:lpstr>
      <vt:lpstr>Dominant Managerial Concepts</vt:lpstr>
      <vt:lpstr>Strategies for the Future</vt:lpstr>
      <vt:lpstr>SESSION OVERVIEW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2024-02-28T22:38:36Z</dcterms:modified>
</cp:coreProperties>
</file>