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9" r:id="rId1"/>
  </p:sldMasterIdLst>
  <p:sldIdLst>
    <p:sldId id="272" r:id="rId2"/>
    <p:sldId id="257" r:id="rId3"/>
    <p:sldId id="258" r:id="rId4"/>
    <p:sldId id="267" r:id="rId5"/>
    <p:sldId id="263" r:id="rId6"/>
    <p:sldId id="264" r:id="rId7"/>
    <p:sldId id="268" r:id="rId8"/>
    <p:sldId id="271" r:id="rId9"/>
    <p:sldId id="269" r:id="rId10"/>
    <p:sldId id="266" r:id="rId11"/>
    <p:sldId id="273" r:id="rId12"/>
    <p:sldId id="265" r:id="rId13"/>
    <p:sldId id="270" r:id="rId14"/>
    <p:sldId id="274" r:id="rId15"/>
    <p:sldId id="275"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FE8C4FC-666A-4509-93E8-95038ED9FA54}" v="73" dt="2024-12-22T22:37:15.27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estyn Thomas" userId="abfea272a9ad034b" providerId="LiveId" clId="{FFE8C4FC-666A-4509-93E8-95038ED9FA54}"/>
    <pc:docChg chg="undo redo custSel addSld delSld modSld sldOrd">
      <pc:chgData name="Iestyn Thomas" userId="abfea272a9ad034b" providerId="LiveId" clId="{FFE8C4FC-666A-4509-93E8-95038ED9FA54}" dt="2024-12-22T22:37:15.279" v="2978"/>
      <pc:docMkLst>
        <pc:docMk/>
      </pc:docMkLst>
      <pc:sldChg chg="addSp delSp modSp del mod setBg setClrOvrMap delDesignElem">
        <pc:chgData name="Iestyn Thomas" userId="abfea272a9ad034b" providerId="LiveId" clId="{FFE8C4FC-666A-4509-93E8-95038ED9FA54}" dt="2024-12-21T14:38:09.655" v="2243" actId="47"/>
        <pc:sldMkLst>
          <pc:docMk/>
          <pc:sldMk cId="3793296575" sldId="256"/>
        </pc:sldMkLst>
        <pc:spChg chg="del mod">
          <ac:chgData name="Iestyn Thomas" userId="abfea272a9ad034b" providerId="LiveId" clId="{FFE8C4FC-666A-4509-93E8-95038ED9FA54}" dt="2024-12-21T10:30:29.245" v="1184" actId="478"/>
          <ac:spMkLst>
            <pc:docMk/>
            <pc:sldMk cId="3793296575" sldId="256"/>
            <ac:spMk id="2" creationId="{72A13DDE-8B88-AF25-B2EF-EDFC2D4EFB27}"/>
          </ac:spMkLst>
        </pc:spChg>
        <pc:spChg chg="add del mod">
          <ac:chgData name="Iestyn Thomas" userId="abfea272a9ad034b" providerId="LiveId" clId="{FFE8C4FC-666A-4509-93E8-95038ED9FA54}" dt="2024-12-21T14:37:04.594" v="2222"/>
          <ac:spMkLst>
            <pc:docMk/>
            <pc:sldMk cId="3793296575" sldId="256"/>
            <ac:spMk id="2" creationId="{DB97408E-7438-410F-1E24-8A00CAE45BE5}"/>
          </ac:spMkLst>
        </pc:spChg>
        <pc:spChg chg="mod ord">
          <ac:chgData name="Iestyn Thomas" userId="abfea272a9ad034b" providerId="LiveId" clId="{FFE8C4FC-666A-4509-93E8-95038ED9FA54}" dt="2024-12-21T10:30:53.600" v="1189" actId="1076"/>
          <ac:spMkLst>
            <pc:docMk/>
            <pc:sldMk cId="3793296575" sldId="256"/>
            <ac:spMk id="3" creationId="{79F54388-CCA5-ACF4-302B-05305410D1FA}"/>
          </ac:spMkLst>
        </pc:spChg>
        <pc:spChg chg="add mod">
          <ac:chgData name="Iestyn Thomas" userId="abfea272a9ad034b" providerId="LiveId" clId="{FFE8C4FC-666A-4509-93E8-95038ED9FA54}" dt="2024-12-21T10:56:38.938" v="1212" actId="20577"/>
          <ac:spMkLst>
            <pc:docMk/>
            <pc:sldMk cId="3793296575" sldId="256"/>
            <ac:spMk id="4" creationId="{368C36CB-A81B-8D61-E7EF-2E16C9A1161E}"/>
          </ac:spMkLst>
        </pc:spChg>
        <pc:spChg chg="add del mod">
          <ac:chgData name="Iestyn Thomas" userId="abfea272a9ad034b" providerId="LiveId" clId="{FFE8C4FC-666A-4509-93E8-95038ED9FA54}" dt="2024-12-21T14:37:18.149" v="2229" actId="478"/>
          <ac:spMkLst>
            <pc:docMk/>
            <pc:sldMk cId="3793296575" sldId="256"/>
            <ac:spMk id="6" creationId="{B207C7C3-B274-FAAB-A414-B3F34CB50BC9}"/>
          </ac:spMkLst>
        </pc:spChg>
        <pc:spChg chg="add del">
          <ac:chgData name="Iestyn Thomas" userId="abfea272a9ad034b" providerId="LiveId" clId="{FFE8C4FC-666A-4509-93E8-95038ED9FA54}" dt="2024-12-21T14:36:33.781" v="2202"/>
          <ac:spMkLst>
            <pc:docMk/>
            <pc:sldMk cId="3793296575" sldId="256"/>
            <ac:spMk id="10" creationId="{D27CF008-4B18-436D-B2D5-C1346C12438E}"/>
          </ac:spMkLst>
        </pc:spChg>
        <pc:spChg chg="add del">
          <ac:chgData name="Iestyn Thomas" userId="abfea272a9ad034b" providerId="LiveId" clId="{FFE8C4FC-666A-4509-93E8-95038ED9FA54}" dt="2024-12-21T14:36:33.781" v="2202"/>
          <ac:spMkLst>
            <pc:docMk/>
            <pc:sldMk cId="3793296575" sldId="256"/>
            <ac:spMk id="12" creationId="{CE22DAD8-5F67-4B73-ADA9-06EF381F7AD6}"/>
          </ac:spMkLst>
        </pc:spChg>
        <pc:spChg chg="add del">
          <ac:chgData name="Iestyn Thomas" userId="abfea272a9ad034b" providerId="LiveId" clId="{FFE8C4FC-666A-4509-93E8-95038ED9FA54}" dt="2024-12-21T14:36:33.781" v="2202"/>
          <ac:spMkLst>
            <pc:docMk/>
            <pc:sldMk cId="3793296575" sldId="256"/>
            <ac:spMk id="14" creationId="{E4F17063-EDA4-417B-946F-BA357F3B390D}"/>
          </ac:spMkLst>
        </pc:spChg>
        <pc:spChg chg="add del">
          <ac:chgData name="Iestyn Thomas" userId="abfea272a9ad034b" providerId="LiveId" clId="{FFE8C4FC-666A-4509-93E8-95038ED9FA54}" dt="2024-12-21T14:36:33.781" v="2202"/>
          <ac:spMkLst>
            <pc:docMk/>
            <pc:sldMk cId="3793296575" sldId="256"/>
            <ac:spMk id="16" creationId="{D36F3EEA-55D4-4677-80E7-92D00B8F343B}"/>
          </ac:spMkLst>
        </pc:spChg>
        <pc:picChg chg="add del mod ord">
          <ac:chgData name="Iestyn Thomas" userId="abfea272a9ad034b" providerId="LiveId" clId="{FFE8C4FC-666A-4509-93E8-95038ED9FA54}" dt="2024-12-21T14:36:44.058" v="2208" actId="478"/>
          <ac:picMkLst>
            <pc:docMk/>
            <pc:sldMk cId="3793296575" sldId="256"/>
            <ac:picMk id="5" creationId="{A76DE9DF-5B07-2698-8123-0AF5C795E758}"/>
          </ac:picMkLst>
        </pc:picChg>
      </pc:sldChg>
      <pc:sldChg chg="addSp delSp modSp new mod modTransition setBg modAnim setClrOvrMap">
        <pc:chgData name="Iestyn Thomas" userId="abfea272a9ad034b" providerId="LiveId" clId="{FFE8C4FC-666A-4509-93E8-95038ED9FA54}" dt="2024-12-22T22:37:15.279" v="2978"/>
        <pc:sldMkLst>
          <pc:docMk/>
          <pc:sldMk cId="1377947888" sldId="257"/>
        </pc:sldMkLst>
        <pc:spChg chg="mod">
          <ac:chgData name="Iestyn Thomas" userId="abfea272a9ad034b" providerId="LiveId" clId="{FFE8C4FC-666A-4509-93E8-95038ED9FA54}" dt="2024-12-21T10:27:45.950" v="1155" actId="26606"/>
          <ac:spMkLst>
            <pc:docMk/>
            <pc:sldMk cId="1377947888" sldId="257"/>
            <ac:spMk id="2" creationId="{B95A4329-0E4C-8734-6CFE-FBA223C148AB}"/>
          </ac:spMkLst>
        </pc:spChg>
        <pc:spChg chg="mod ord">
          <ac:chgData name="Iestyn Thomas" userId="abfea272a9ad034b" providerId="LiveId" clId="{FFE8C4FC-666A-4509-93E8-95038ED9FA54}" dt="2024-12-22T11:18:54.324" v="2892" actId="313"/>
          <ac:spMkLst>
            <pc:docMk/>
            <pc:sldMk cId="1377947888" sldId="257"/>
            <ac:spMk id="3" creationId="{9994246C-8E0A-A6C9-B794-FE15C55B7F2E}"/>
          </ac:spMkLst>
        </pc:spChg>
        <pc:spChg chg="add mod">
          <ac:chgData name="Iestyn Thomas" userId="abfea272a9ad034b" providerId="LiveId" clId="{FFE8C4FC-666A-4509-93E8-95038ED9FA54}" dt="2024-12-21T10:30:03.428" v="1180" actId="1076"/>
          <ac:spMkLst>
            <pc:docMk/>
            <pc:sldMk cId="1377947888" sldId="257"/>
            <ac:spMk id="6" creationId="{8C17DC3A-0578-F39E-2AAB-AED0306DD0C8}"/>
          </ac:spMkLst>
        </pc:spChg>
        <pc:spChg chg="add mod">
          <ac:chgData name="Iestyn Thomas" userId="abfea272a9ad034b" providerId="LiveId" clId="{FFE8C4FC-666A-4509-93E8-95038ED9FA54}" dt="2024-12-21T10:56:24.383" v="1211" actId="20577"/>
          <ac:spMkLst>
            <pc:docMk/>
            <pc:sldMk cId="1377947888" sldId="257"/>
            <ac:spMk id="7" creationId="{BCC410F7-C3B1-C4AD-4615-9BC23D060CB9}"/>
          </ac:spMkLst>
        </pc:spChg>
        <pc:spChg chg="add del">
          <ac:chgData name="Iestyn Thomas" userId="abfea272a9ad034b" providerId="LiveId" clId="{FFE8C4FC-666A-4509-93E8-95038ED9FA54}" dt="2024-12-21T10:27:45.950" v="1155" actId="26606"/>
          <ac:spMkLst>
            <pc:docMk/>
            <pc:sldMk cId="1377947888" sldId="257"/>
            <ac:spMk id="10" creationId="{C8A3C342-1D03-412F-8DD3-BF519E8E0AE9}"/>
          </ac:spMkLst>
        </pc:spChg>
        <pc:spChg chg="add del">
          <ac:chgData name="Iestyn Thomas" userId="abfea272a9ad034b" providerId="LiveId" clId="{FFE8C4FC-666A-4509-93E8-95038ED9FA54}" dt="2024-12-21T10:27:45.950" v="1155" actId="26606"/>
          <ac:spMkLst>
            <pc:docMk/>
            <pc:sldMk cId="1377947888" sldId="257"/>
            <ac:spMk id="12" creationId="{81CC9B02-E087-4350-AEBD-2C3CF001AF01}"/>
          </ac:spMkLst>
        </pc:spChg>
        <pc:picChg chg="add mod">
          <ac:chgData name="Iestyn Thomas" userId="abfea272a9ad034b" providerId="LiveId" clId="{FFE8C4FC-666A-4509-93E8-95038ED9FA54}" dt="2024-12-21T10:27:45.950" v="1155" actId="26606"/>
          <ac:picMkLst>
            <pc:docMk/>
            <pc:sldMk cId="1377947888" sldId="257"/>
            <ac:picMk id="4" creationId="{C561D377-FCD7-5786-9B14-C1678C2CDB52}"/>
          </ac:picMkLst>
        </pc:picChg>
        <pc:picChg chg="add mod">
          <ac:chgData name="Iestyn Thomas" userId="abfea272a9ad034b" providerId="LiveId" clId="{FFE8C4FC-666A-4509-93E8-95038ED9FA54}" dt="2024-12-21T10:28:06.777" v="1162" actId="1076"/>
          <ac:picMkLst>
            <pc:docMk/>
            <pc:sldMk cId="1377947888" sldId="257"/>
            <ac:picMk id="5" creationId="{8FFE6803-F6AB-DC86-5769-E710AB32714E}"/>
          </ac:picMkLst>
        </pc:picChg>
        <pc:picChg chg="add del mod">
          <ac:chgData name="Iestyn Thomas" userId="abfea272a9ad034b" providerId="LiveId" clId="{FFE8C4FC-666A-4509-93E8-95038ED9FA54}" dt="2024-12-22T22:15:33.458" v="2972"/>
          <ac:picMkLst>
            <pc:docMk/>
            <pc:sldMk cId="1377947888" sldId="257"/>
            <ac:picMk id="14" creationId="{DD248D3A-893B-BF80-F65F-204D993F1A41}"/>
          </ac:picMkLst>
        </pc:picChg>
        <pc:picChg chg="add del mod">
          <ac:chgData name="Iestyn Thomas" userId="abfea272a9ad034b" providerId="LiveId" clId="{FFE8C4FC-666A-4509-93E8-95038ED9FA54}" dt="2024-12-22T22:19:47.990" v="2974"/>
          <ac:picMkLst>
            <pc:docMk/>
            <pc:sldMk cId="1377947888" sldId="257"/>
            <ac:picMk id="20" creationId="{FD87A2FB-93B5-BF94-743F-2A1A713B66DA}"/>
          </ac:picMkLst>
        </pc:picChg>
        <pc:picChg chg="add del mod">
          <ac:chgData name="Iestyn Thomas" userId="abfea272a9ad034b" providerId="LiveId" clId="{FFE8C4FC-666A-4509-93E8-95038ED9FA54}" dt="2024-12-22T22:20:37.453" v="2976"/>
          <ac:picMkLst>
            <pc:docMk/>
            <pc:sldMk cId="1377947888" sldId="257"/>
            <ac:picMk id="26" creationId="{8098061D-8899-F82D-FD80-55D024E9D05A}"/>
          </ac:picMkLst>
        </pc:picChg>
        <pc:picChg chg="add del mod">
          <ac:chgData name="Iestyn Thomas" userId="abfea272a9ad034b" providerId="LiveId" clId="{FFE8C4FC-666A-4509-93E8-95038ED9FA54}" dt="2024-12-22T22:37:15.279" v="2978"/>
          <ac:picMkLst>
            <pc:docMk/>
            <pc:sldMk cId="1377947888" sldId="257"/>
            <ac:picMk id="31" creationId="{4916D0E0-99B5-49D6-82C4-45BEA808F910}"/>
          </ac:picMkLst>
        </pc:picChg>
      </pc:sldChg>
      <pc:sldChg chg="addSp delSp modSp new mod modTransition setBg modAnim setClrOvrMap delDesignElem">
        <pc:chgData name="Iestyn Thomas" userId="abfea272a9ad034b" providerId="LiveId" clId="{FFE8C4FC-666A-4509-93E8-95038ED9FA54}" dt="2024-12-22T22:37:15.279" v="2978"/>
        <pc:sldMkLst>
          <pc:docMk/>
          <pc:sldMk cId="12537477" sldId="258"/>
        </pc:sldMkLst>
        <pc:spChg chg="mod">
          <ac:chgData name="Iestyn Thomas" userId="abfea272a9ad034b" providerId="LiveId" clId="{FFE8C4FC-666A-4509-93E8-95038ED9FA54}" dt="2024-12-20T16:36:57.874" v="1003" actId="26606"/>
          <ac:spMkLst>
            <pc:docMk/>
            <pc:sldMk cId="12537477" sldId="258"/>
            <ac:spMk id="2" creationId="{84ED5746-C405-0FF7-5C58-273B33319CEA}"/>
          </ac:spMkLst>
        </pc:spChg>
        <pc:spChg chg="add mod">
          <ac:chgData name="Iestyn Thomas" userId="abfea272a9ad034b" providerId="LiveId" clId="{FFE8C4FC-666A-4509-93E8-95038ED9FA54}" dt="2024-12-22T17:24:28.629" v="2949" actId="20577"/>
          <ac:spMkLst>
            <pc:docMk/>
            <pc:sldMk cId="12537477" sldId="258"/>
            <ac:spMk id="34" creationId="{C1FC9F6E-A43C-9CC0-079A-8D0E5D6AEAF3}"/>
          </ac:spMkLst>
        </pc:spChg>
        <pc:spChg chg="add del">
          <ac:chgData name="Iestyn Thomas" userId="abfea272a9ad034b" providerId="LiveId" clId="{FFE8C4FC-666A-4509-93E8-95038ED9FA54}" dt="2024-12-21T14:36:33.781" v="2202"/>
          <ac:spMkLst>
            <pc:docMk/>
            <pc:sldMk cId="12537477" sldId="258"/>
            <ac:spMk id="38" creationId="{C8A3C342-1D03-412F-8DD3-BF519E8E0AE9}"/>
          </ac:spMkLst>
        </pc:spChg>
        <pc:spChg chg="add del">
          <ac:chgData name="Iestyn Thomas" userId="abfea272a9ad034b" providerId="LiveId" clId="{FFE8C4FC-666A-4509-93E8-95038ED9FA54}" dt="2024-12-21T14:36:33.781" v="2202"/>
          <ac:spMkLst>
            <pc:docMk/>
            <pc:sldMk cId="12537477" sldId="258"/>
            <ac:spMk id="43" creationId="{81CC9B02-E087-4350-AEBD-2C3CF001AF01}"/>
          </ac:spMkLst>
        </pc:spChg>
        <pc:picChg chg="add del mod">
          <ac:chgData name="Iestyn Thomas" userId="abfea272a9ad034b" providerId="LiveId" clId="{FFE8C4FC-666A-4509-93E8-95038ED9FA54}" dt="2024-12-22T22:19:47.990" v="2974"/>
          <ac:picMkLst>
            <pc:docMk/>
            <pc:sldMk cId="12537477" sldId="258"/>
            <ac:picMk id="4" creationId="{9F0B5C76-5C6C-6D81-0D47-CA2E3BCB83D2}"/>
          </ac:picMkLst>
        </pc:picChg>
        <pc:picChg chg="add del mod">
          <ac:chgData name="Iestyn Thomas" userId="abfea272a9ad034b" providerId="LiveId" clId="{FFE8C4FC-666A-4509-93E8-95038ED9FA54}" dt="2024-12-22T22:37:15.279" v="2978"/>
          <ac:picMkLst>
            <pc:docMk/>
            <pc:sldMk cId="12537477" sldId="258"/>
            <ac:picMk id="9" creationId="{035238D8-A2D8-5E3B-5137-3A031588BC6C}"/>
          </ac:picMkLst>
        </pc:picChg>
        <pc:picChg chg="add mod ord">
          <ac:chgData name="Iestyn Thomas" userId="abfea272a9ad034b" providerId="LiveId" clId="{FFE8C4FC-666A-4509-93E8-95038ED9FA54}" dt="2024-12-20T16:36:57.874" v="1003" actId="26606"/>
          <ac:picMkLst>
            <pc:docMk/>
            <pc:sldMk cId="12537477" sldId="258"/>
            <ac:picMk id="36" creationId="{33ABFE92-49FB-02B1-D744-9EFDD5E8A9BA}"/>
          </ac:picMkLst>
        </pc:picChg>
      </pc:sldChg>
      <pc:sldChg chg="modSp new del mod">
        <pc:chgData name="Iestyn Thomas" userId="abfea272a9ad034b" providerId="LiveId" clId="{FFE8C4FC-666A-4509-93E8-95038ED9FA54}" dt="2024-12-20T16:28:56.706" v="904" actId="47"/>
        <pc:sldMkLst>
          <pc:docMk/>
          <pc:sldMk cId="519411351" sldId="259"/>
        </pc:sldMkLst>
      </pc:sldChg>
      <pc:sldChg chg="modSp new del mod">
        <pc:chgData name="Iestyn Thomas" userId="abfea272a9ad034b" providerId="LiveId" clId="{FFE8C4FC-666A-4509-93E8-95038ED9FA54}" dt="2024-12-20T16:28:59.849" v="905" actId="47"/>
        <pc:sldMkLst>
          <pc:docMk/>
          <pc:sldMk cId="4013506562" sldId="260"/>
        </pc:sldMkLst>
      </pc:sldChg>
      <pc:sldChg chg="modSp new del mod">
        <pc:chgData name="Iestyn Thomas" userId="abfea272a9ad034b" providerId="LiveId" clId="{FFE8C4FC-666A-4509-93E8-95038ED9FA54}" dt="2024-12-20T16:29:01.831" v="906" actId="47"/>
        <pc:sldMkLst>
          <pc:docMk/>
          <pc:sldMk cId="20487565" sldId="261"/>
        </pc:sldMkLst>
      </pc:sldChg>
      <pc:sldChg chg="modSp new del mod">
        <pc:chgData name="Iestyn Thomas" userId="abfea272a9ad034b" providerId="LiveId" clId="{FFE8C4FC-666A-4509-93E8-95038ED9FA54}" dt="2024-12-20T16:29:03.170" v="907" actId="47"/>
        <pc:sldMkLst>
          <pc:docMk/>
          <pc:sldMk cId="2196751614" sldId="262"/>
        </pc:sldMkLst>
      </pc:sldChg>
      <pc:sldChg chg="addSp delSp modSp new mod modTransition modAnim">
        <pc:chgData name="Iestyn Thomas" userId="abfea272a9ad034b" providerId="LiveId" clId="{FFE8C4FC-666A-4509-93E8-95038ED9FA54}" dt="2024-12-22T22:37:15.279" v="2978"/>
        <pc:sldMkLst>
          <pc:docMk/>
          <pc:sldMk cId="4136147752" sldId="263"/>
        </pc:sldMkLst>
        <pc:graphicFrameChg chg="add mod modGraphic">
          <ac:chgData name="Iestyn Thomas" userId="abfea272a9ad034b" providerId="LiveId" clId="{FFE8C4FC-666A-4509-93E8-95038ED9FA54}" dt="2024-12-22T17:24:56.064" v="2950" actId="20577"/>
          <ac:graphicFrameMkLst>
            <pc:docMk/>
            <pc:sldMk cId="4136147752" sldId="263"/>
            <ac:graphicFrameMk id="3" creationId="{6A93CDE9-9198-758F-3A4D-D9C377F063D2}"/>
          </ac:graphicFrameMkLst>
        </pc:graphicFrameChg>
        <pc:picChg chg="add del mod">
          <ac:chgData name="Iestyn Thomas" userId="abfea272a9ad034b" providerId="LiveId" clId="{FFE8C4FC-666A-4509-93E8-95038ED9FA54}" dt="2024-12-22T22:37:15.279" v="2978"/>
          <ac:picMkLst>
            <pc:docMk/>
            <pc:sldMk cId="4136147752" sldId="263"/>
            <ac:picMk id="4" creationId="{AA57197A-8EF6-F669-628E-FD688F00995C}"/>
          </ac:picMkLst>
        </pc:picChg>
      </pc:sldChg>
      <pc:sldChg chg="addSp delSp modSp new mod modTransition modAnim">
        <pc:chgData name="Iestyn Thomas" userId="abfea272a9ad034b" providerId="LiveId" clId="{FFE8C4FC-666A-4509-93E8-95038ED9FA54}" dt="2024-12-22T22:37:15.279" v="2978"/>
        <pc:sldMkLst>
          <pc:docMk/>
          <pc:sldMk cId="718480329" sldId="264"/>
        </pc:sldMkLst>
        <pc:spChg chg="mod">
          <ac:chgData name="Iestyn Thomas" userId="abfea272a9ad034b" providerId="LiveId" clId="{FFE8C4FC-666A-4509-93E8-95038ED9FA54}" dt="2024-12-21T14:36:37.146" v="2205"/>
          <ac:spMkLst>
            <pc:docMk/>
            <pc:sldMk cId="718480329" sldId="264"/>
            <ac:spMk id="2" creationId="{2CFB2784-06AB-B226-1E9A-34315CACB51B}"/>
          </ac:spMkLst>
        </pc:spChg>
        <pc:spChg chg="mod">
          <ac:chgData name="Iestyn Thomas" userId="abfea272a9ad034b" providerId="LiveId" clId="{FFE8C4FC-666A-4509-93E8-95038ED9FA54}" dt="2024-12-22T17:25:31.573" v="2951" actId="20577"/>
          <ac:spMkLst>
            <pc:docMk/>
            <pc:sldMk cId="718480329" sldId="264"/>
            <ac:spMk id="3" creationId="{2AEAD75D-DB12-A82C-0976-0C4906BBA762}"/>
          </ac:spMkLst>
        </pc:spChg>
        <pc:picChg chg="add del mod">
          <ac:chgData name="Iestyn Thomas" userId="abfea272a9ad034b" providerId="LiveId" clId="{FFE8C4FC-666A-4509-93E8-95038ED9FA54}" dt="2024-12-22T22:37:15.279" v="2978"/>
          <ac:picMkLst>
            <pc:docMk/>
            <pc:sldMk cId="718480329" sldId="264"/>
            <ac:picMk id="5" creationId="{F9FC5BE0-FA02-BFD4-9ED1-680B4D4AFAB1}"/>
          </ac:picMkLst>
        </pc:picChg>
      </pc:sldChg>
      <pc:sldChg chg="addSp delSp modSp new mod modTransition modAnim">
        <pc:chgData name="Iestyn Thomas" userId="abfea272a9ad034b" providerId="LiveId" clId="{FFE8C4FC-666A-4509-93E8-95038ED9FA54}" dt="2024-12-22T22:37:15.279" v="2978"/>
        <pc:sldMkLst>
          <pc:docMk/>
          <pc:sldMk cId="612686035" sldId="265"/>
        </pc:sldMkLst>
        <pc:spChg chg="mod">
          <ac:chgData name="Iestyn Thomas" userId="abfea272a9ad034b" providerId="LiveId" clId="{FFE8C4FC-666A-4509-93E8-95038ED9FA54}" dt="2024-12-20T16:15:24.046" v="840" actId="27636"/>
          <ac:spMkLst>
            <pc:docMk/>
            <pc:sldMk cId="612686035" sldId="265"/>
            <ac:spMk id="2" creationId="{BEFC2CF4-2BC8-5D9B-5AAA-09F7A7EBE5EC}"/>
          </ac:spMkLst>
        </pc:spChg>
        <pc:picChg chg="add del mod">
          <ac:chgData name="Iestyn Thomas" userId="abfea272a9ad034b" providerId="LiveId" clId="{FFE8C4FC-666A-4509-93E8-95038ED9FA54}" dt="2024-12-22T22:37:15.279" v="2978"/>
          <ac:picMkLst>
            <pc:docMk/>
            <pc:sldMk cId="612686035" sldId="265"/>
            <ac:picMk id="4" creationId="{4C7E081C-8824-518B-82F0-C5D5EDC051F9}"/>
          </ac:picMkLst>
        </pc:picChg>
      </pc:sldChg>
      <pc:sldChg chg="addSp delSp modSp new mod modTransition setBg modAnim setClrOvrMap">
        <pc:chgData name="Iestyn Thomas" userId="abfea272a9ad034b" providerId="LiveId" clId="{FFE8C4FC-666A-4509-93E8-95038ED9FA54}" dt="2024-12-22T22:37:15.279" v="2978"/>
        <pc:sldMkLst>
          <pc:docMk/>
          <pc:sldMk cId="4260412743" sldId="266"/>
        </pc:sldMkLst>
        <pc:spChg chg="mod">
          <ac:chgData name="Iestyn Thomas" userId="abfea272a9ad034b" providerId="LiveId" clId="{FFE8C4FC-666A-4509-93E8-95038ED9FA54}" dt="2024-12-21T14:56:33.231" v="2425" actId="26606"/>
          <ac:spMkLst>
            <pc:docMk/>
            <pc:sldMk cId="4260412743" sldId="266"/>
            <ac:spMk id="2" creationId="{0DDC0129-36E1-DDA4-9071-889AD9126E61}"/>
          </ac:spMkLst>
        </pc:spChg>
        <pc:spChg chg="mod">
          <ac:chgData name="Iestyn Thomas" userId="abfea272a9ad034b" providerId="LiveId" clId="{FFE8C4FC-666A-4509-93E8-95038ED9FA54}" dt="2024-12-22T11:22:30.931" v="2946" actId="20577"/>
          <ac:spMkLst>
            <pc:docMk/>
            <pc:sldMk cId="4260412743" sldId="266"/>
            <ac:spMk id="3" creationId="{8F0F44E4-FD11-9347-DF62-CB1F2BFD1A3D}"/>
          </ac:spMkLst>
        </pc:spChg>
        <pc:spChg chg="add mod">
          <ac:chgData name="Iestyn Thomas" userId="abfea272a9ad034b" providerId="LiveId" clId="{FFE8C4FC-666A-4509-93E8-95038ED9FA54}" dt="2024-12-21T14:59:03.908" v="2452" actId="20577"/>
          <ac:spMkLst>
            <pc:docMk/>
            <pc:sldMk cId="4260412743" sldId="266"/>
            <ac:spMk id="5" creationId="{1E78C6B3-C7E5-43E8-68A2-A677D418A7AF}"/>
          </ac:spMkLst>
        </pc:spChg>
        <pc:spChg chg="add mod">
          <ac:chgData name="Iestyn Thomas" userId="abfea272a9ad034b" providerId="LiveId" clId="{FFE8C4FC-666A-4509-93E8-95038ED9FA54}" dt="2024-12-21T15:03:59.043" v="2490" actId="1076"/>
          <ac:spMkLst>
            <pc:docMk/>
            <pc:sldMk cId="4260412743" sldId="266"/>
            <ac:spMk id="7" creationId="{096B4820-1809-5F2E-7823-332C62DD3274}"/>
          </ac:spMkLst>
        </pc:spChg>
        <pc:spChg chg="add">
          <ac:chgData name="Iestyn Thomas" userId="abfea272a9ad034b" providerId="LiveId" clId="{FFE8C4FC-666A-4509-93E8-95038ED9FA54}" dt="2024-12-21T14:56:33.231" v="2425" actId="26606"/>
          <ac:spMkLst>
            <pc:docMk/>
            <pc:sldMk cId="4260412743" sldId="266"/>
            <ac:spMk id="9" creationId="{EE4E366E-272A-409E-840F-9A6A64A9E3FF}"/>
          </ac:spMkLst>
        </pc:spChg>
        <pc:spChg chg="add mod">
          <ac:chgData name="Iestyn Thomas" userId="abfea272a9ad034b" providerId="LiveId" clId="{FFE8C4FC-666A-4509-93E8-95038ED9FA54}" dt="2024-12-21T15:07:47.278" v="2518" actId="1076"/>
          <ac:spMkLst>
            <pc:docMk/>
            <pc:sldMk cId="4260412743" sldId="266"/>
            <ac:spMk id="10" creationId="{8C770538-7B6F-B75B-52CB-1C904D24015D}"/>
          </ac:spMkLst>
        </pc:spChg>
        <pc:spChg chg="add">
          <ac:chgData name="Iestyn Thomas" userId="abfea272a9ad034b" providerId="LiveId" clId="{FFE8C4FC-666A-4509-93E8-95038ED9FA54}" dt="2024-12-21T14:56:33.231" v="2425" actId="26606"/>
          <ac:spMkLst>
            <pc:docMk/>
            <pc:sldMk cId="4260412743" sldId="266"/>
            <ac:spMk id="11" creationId="{A721560C-E4AB-4287-A29C-3F6916794CB9}"/>
          </ac:spMkLst>
        </pc:spChg>
        <pc:spChg chg="add">
          <ac:chgData name="Iestyn Thomas" userId="abfea272a9ad034b" providerId="LiveId" clId="{FFE8C4FC-666A-4509-93E8-95038ED9FA54}" dt="2024-12-21T14:56:33.231" v="2425" actId="26606"/>
          <ac:spMkLst>
            <pc:docMk/>
            <pc:sldMk cId="4260412743" sldId="266"/>
            <ac:spMk id="13" creationId="{DF6CFF07-D953-4F9C-9A0E-E0A6AACB6158}"/>
          </ac:spMkLst>
        </pc:spChg>
        <pc:spChg chg="add">
          <ac:chgData name="Iestyn Thomas" userId="abfea272a9ad034b" providerId="LiveId" clId="{FFE8C4FC-666A-4509-93E8-95038ED9FA54}" dt="2024-12-21T14:56:33.231" v="2425" actId="26606"/>
          <ac:spMkLst>
            <pc:docMk/>
            <pc:sldMk cId="4260412743" sldId="266"/>
            <ac:spMk id="15" creationId="{DAA4FEEE-0B5F-41BF-825D-60F9FB089568}"/>
          </ac:spMkLst>
        </pc:spChg>
        <pc:picChg chg="add mod">
          <ac:chgData name="Iestyn Thomas" userId="abfea272a9ad034b" providerId="LiveId" clId="{FFE8C4FC-666A-4509-93E8-95038ED9FA54}" dt="2024-12-21T14:56:58.770" v="2431" actId="1076"/>
          <ac:picMkLst>
            <pc:docMk/>
            <pc:sldMk cId="4260412743" sldId="266"/>
            <ac:picMk id="4" creationId="{9380C51B-3471-E158-EAED-0A2B2CEF1FBB}"/>
          </ac:picMkLst>
        </pc:picChg>
        <pc:picChg chg="add mod">
          <ac:chgData name="Iestyn Thomas" userId="abfea272a9ad034b" providerId="LiveId" clId="{FFE8C4FC-666A-4509-93E8-95038ED9FA54}" dt="2024-12-21T14:59:46.933" v="2463" actId="1076"/>
          <ac:picMkLst>
            <pc:docMk/>
            <pc:sldMk cId="4260412743" sldId="266"/>
            <ac:picMk id="6" creationId="{788B23D5-5BE5-E234-31B4-2EF6380A753C}"/>
          </ac:picMkLst>
        </pc:picChg>
        <pc:picChg chg="add mod">
          <ac:chgData name="Iestyn Thomas" userId="abfea272a9ad034b" providerId="LiveId" clId="{FFE8C4FC-666A-4509-93E8-95038ED9FA54}" dt="2024-12-21T15:05:44.423" v="2499" actId="1076"/>
          <ac:picMkLst>
            <pc:docMk/>
            <pc:sldMk cId="4260412743" sldId="266"/>
            <ac:picMk id="8" creationId="{12F8A28F-8D1C-C0E1-E25E-6264D777DF77}"/>
          </ac:picMkLst>
        </pc:picChg>
        <pc:picChg chg="add del mod">
          <ac:chgData name="Iestyn Thomas" userId="abfea272a9ad034b" providerId="LiveId" clId="{FFE8C4FC-666A-4509-93E8-95038ED9FA54}" dt="2024-12-22T22:37:15.279" v="2978"/>
          <ac:picMkLst>
            <pc:docMk/>
            <pc:sldMk cId="4260412743" sldId="266"/>
            <ac:picMk id="14" creationId="{20B297CF-8E29-FAD8-415C-A046D899D278}"/>
          </ac:picMkLst>
        </pc:picChg>
      </pc:sldChg>
      <pc:sldChg chg="addSp delSp modSp new mod modTransition modAnim">
        <pc:chgData name="Iestyn Thomas" userId="abfea272a9ad034b" providerId="LiveId" clId="{FFE8C4FC-666A-4509-93E8-95038ED9FA54}" dt="2024-12-22T22:37:15.279" v="2978"/>
        <pc:sldMkLst>
          <pc:docMk/>
          <pc:sldMk cId="309699069" sldId="267"/>
        </pc:sldMkLst>
        <pc:spChg chg="mod">
          <ac:chgData name="Iestyn Thomas" userId="abfea272a9ad034b" providerId="LiveId" clId="{FFE8C4FC-666A-4509-93E8-95038ED9FA54}" dt="2024-12-21T10:59:50.917" v="1228" actId="20577"/>
          <ac:spMkLst>
            <pc:docMk/>
            <pc:sldMk cId="309699069" sldId="267"/>
            <ac:spMk id="2" creationId="{7B742C22-9448-12F1-C138-14E44D858E0C}"/>
          </ac:spMkLst>
        </pc:spChg>
        <pc:graphicFrameChg chg="add mod modGraphic">
          <ac:chgData name="Iestyn Thomas" userId="abfea272a9ad034b" providerId="LiveId" clId="{FFE8C4FC-666A-4509-93E8-95038ED9FA54}" dt="2024-12-22T11:20:50.435" v="2935" actId="14100"/>
          <ac:graphicFrameMkLst>
            <pc:docMk/>
            <pc:sldMk cId="309699069" sldId="267"/>
            <ac:graphicFrameMk id="4" creationId="{E8833F1E-E659-9AA9-02F4-50F3065B57C0}"/>
          </ac:graphicFrameMkLst>
        </pc:graphicFrameChg>
        <pc:picChg chg="add del mod">
          <ac:chgData name="Iestyn Thomas" userId="abfea272a9ad034b" providerId="LiveId" clId="{FFE8C4FC-666A-4509-93E8-95038ED9FA54}" dt="2024-12-22T22:19:47.990" v="2974"/>
          <ac:picMkLst>
            <pc:docMk/>
            <pc:sldMk cId="309699069" sldId="267"/>
            <ac:picMk id="5" creationId="{FD67D19D-14C8-83BE-E945-C647813D0E3F}"/>
          </ac:picMkLst>
        </pc:picChg>
        <pc:picChg chg="add del mod">
          <ac:chgData name="Iestyn Thomas" userId="abfea272a9ad034b" providerId="LiveId" clId="{FFE8C4FC-666A-4509-93E8-95038ED9FA54}" dt="2024-12-22T22:37:15.279" v="2978"/>
          <ac:picMkLst>
            <pc:docMk/>
            <pc:sldMk cId="309699069" sldId="267"/>
            <ac:picMk id="11" creationId="{3CF0890E-119D-59C0-3A06-0DA9794E0395}"/>
          </ac:picMkLst>
        </pc:picChg>
      </pc:sldChg>
      <pc:sldChg chg="addSp delSp modSp new mod modTransition modAnim">
        <pc:chgData name="Iestyn Thomas" userId="abfea272a9ad034b" providerId="LiveId" clId="{FFE8C4FC-666A-4509-93E8-95038ED9FA54}" dt="2024-12-22T22:37:15.279" v="2978"/>
        <pc:sldMkLst>
          <pc:docMk/>
          <pc:sldMk cId="942968404" sldId="268"/>
        </pc:sldMkLst>
        <pc:spChg chg="mod">
          <ac:chgData name="Iestyn Thomas" userId="abfea272a9ad034b" providerId="LiveId" clId="{FFE8C4FC-666A-4509-93E8-95038ED9FA54}" dt="2024-12-21T14:36:37.146" v="2205"/>
          <ac:spMkLst>
            <pc:docMk/>
            <pc:sldMk cId="942968404" sldId="268"/>
            <ac:spMk id="2" creationId="{49B98057-21AB-25CA-6F6B-DFE2A7328AEE}"/>
          </ac:spMkLst>
        </pc:spChg>
        <pc:spChg chg="del mod">
          <ac:chgData name="Iestyn Thomas" userId="abfea272a9ad034b" providerId="LiveId" clId="{FFE8C4FC-666A-4509-93E8-95038ED9FA54}" dt="2024-12-21T12:07:44.328" v="1945" actId="478"/>
          <ac:spMkLst>
            <pc:docMk/>
            <pc:sldMk cId="942968404" sldId="268"/>
            <ac:spMk id="3" creationId="{FB69C8A2-18D6-4AAD-6B96-2DFA1571B86C}"/>
          </ac:spMkLst>
        </pc:spChg>
        <pc:spChg chg="add mod">
          <ac:chgData name="Iestyn Thomas" userId="abfea272a9ad034b" providerId="LiveId" clId="{FFE8C4FC-666A-4509-93E8-95038ED9FA54}" dt="2024-12-22T19:15:22.243" v="2967" actId="20577"/>
          <ac:spMkLst>
            <pc:docMk/>
            <pc:sldMk cId="942968404" sldId="268"/>
            <ac:spMk id="4" creationId="{7A74735A-D6F1-44D5-4386-33530EED5E4C}"/>
          </ac:spMkLst>
        </pc:spChg>
        <pc:spChg chg="add del mod">
          <ac:chgData name="Iestyn Thomas" userId="abfea272a9ad034b" providerId="LiveId" clId="{FFE8C4FC-666A-4509-93E8-95038ED9FA54}" dt="2024-12-21T12:07:47.035" v="1946" actId="478"/>
          <ac:spMkLst>
            <pc:docMk/>
            <pc:sldMk cId="942968404" sldId="268"/>
            <ac:spMk id="6" creationId="{D7D05E33-E484-9B60-9C28-9BF59E55C90F}"/>
          </ac:spMkLst>
        </pc:spChg>
        <pc:picChg chg="add del mod">
          <ac:chgData name="Iestyn Thomas" userId="abfea272a9ad034b" providerId="LiveId" clId="{FFE8C4FC-666A-4509-93E8-95038ED9FA54}" dt="2024-12-22T22:37:15.279" v="2978"/>
          <ac:picMkLst>
            <pc:docMk/>
            <pc:sldMk cId="942968404" sldId="268"/>
            <ac:picMk id="5" creationId="{C4CE9CB8-45E9-3799-1A6A-5FBFC5A50B67}"/>
          </ac:picMkLst>
        </pc:picChg>
      </pc:sldChg>
      <pc:sldChg chg="addSp delSp modSp new mod modTransition setBg modAnim setClrOvrMap delDesignElem">
        <pc:chgData name="Iestyn Thomas" userId="abfea272a9ad034b" providerId="LiveId" clId="{FFE8C4FC-666A-4509-93E8-95038ED9FA54}" dt="2024-12-22T22:37:15.279" v="2978"/>
        <pc:sldMkLst>
          <pc:docMk/>
          <pc:sldMk cId="429806932" sldId="269"/>
        </pc:sldMkLst>
        <pc:spChg chg="mod">
          <ac:chgData name="Iestyn Thomas" userId="abfea272a9ad034b" providerId="LiveId" clId="{FFE8C4FC-666A-4509-93E8-95038ED9FA54}" dt="2024-12-21T12:35:45.326" v="2161" actId="26606"/>
          <ac:spMkLst>
            <pc:docMk/>
            <pc:sldMk cId="429806932" sldId="269"/>
            <ac:spMk id="2" creationId="{359AC3DF-9E14-63F0-E38F-71A30CE57958}"/>
          </ac:spMkLst>
        </pc:spChg>
        <pc:spChg chg="mod">
          <ac:chgData name="Iestyn Thomas" userId="abfea272a9ad034b" providerId="LiveId" clId="{FFE8C4FC-666A-4509-93E8-95038ED9FA54}" dt="2024-12-21T14:44:17.883" v="2292" actId="1076"/>
          <ac:spMkLst>
            <pc:docMk/>
            <pc:sldMk cId="429806932" sldId="269"/>
            <ac:spMk id="3" creationId="{CBDADDBF-8464-D87B-B41D-BAB03DF4295C}"/>
          </ac:spMkLst>
        </pc:spChg>
        <pc:spChg chg="add mod">
          <ac:chgData name="Iestyn Thomas" userId="abfea272a9ad034b" providerId="LiveId" clId="{FFE8C4FC-666A-4509-93E8-95038ED9FA54}" dt="2024-12-22T11:02:23.467" v="2803" actId="20577"/>
          <ac:spMkLst>
            <pc:docMk/>
            <pc:sldMk cId="429806932" sldId="269"/>
            <ac:spMk id="5" creationId="{D528ACEE-16A5-6052-292D-6A8BB500A8DA}"/>
          </ac:spMkLst>
        </pc:spChg>
        <pc:spChg chg="add del">
          <ac:chgData name="Iestyn Thomas" userId="abfea272a9ad034b" providerId="LiveId" clId="{FFE8C4FC-666A-4509-93E8-95038ED9FA54}" dt="2024-12-21T14:36:33.781" v="2202"/>
          <ac:spMkLst>
            <pc:docMk/>
            <pc:sldMk cId="429806932" sldId="269"/>
            <ac:spMk id="9" creationId="{EE4E366E-272A-409E-840F-9A6A64A9E3FF}"/>
          </ac:spMkLst>
        </pc:spChg>
        <pc:spChg chg="add del">
          <ac:chgData name="Iestyn Thomas" userId="abfea272a9ad034b" providerId="LiveId" clId="{FFE8C4FC-666A-4509-93E8-95038ED9FA54}" dt="2024-12-21T14:36:33.781" v="2202"/>
          <ac:spMkLst>
            <pc:docMk/>
            <pc:sldMk cId="429806932" sldId="269"/>
            <ac:spMk id="11" creationId="{A721560C-E4AB-4287-A29C-3F6916794CB9}"/>
          </ac:spMkLst>
        </pc:spChg>
        <pc:spChg chg="add del">
          <ac:chgData name="Iestyn Thomas" userId="abfea272a9ad034b" providerId="LiveId" clId="{FFE8C4FC-666A-4509-93E8-95038ED9FA54}" dt="2024-12-21T14:36:33.781" v="2202"/>
          <ac:spMkLst>
            <pc:docMk/>
            <pc:sldMk cId="429806932" sldId="269"/>
            <ac:spMk id="13" creationId="{DF6CFF07-D953-4F9C-9A0E-E0A6AACB6158}"/>
          </ac:spMkLst>
        </pc:spChg>
        <pc:spChg chg="add del">
          <ac:chgData name="Iestyn Thomas" userId="abfea272a9ad034b" providerId="LiveId" clId="{FFE8C4FC-666A-4509-93E8-95038ED9FA54}" dt="2024-12-21T14:36:33.781" v="2202"/>
          <ac:spMkLst>
            <pc:docMk/>
            <pc:sldMk cId="429806932" sldId="269"/>
            <ac:spMk id="15" creationId="{DAA4FEEE-0B5F-41BF-825D-60F9FB089568}"/>
          </ac:spMkLst>
        </pc:spChg>
        <pc:picChg chg="add mod">
          <ac:chgData name="Iestyn Thomas" userId="abfea272a9ad034b" providerId="LiveId" clId="{FFE8C4FC-666A-4509-93E8-95038ED9FA54}" dt="2024-12-21T12:36:01.223" v="2166" actId="1076"/>
          <ac:picMkLst>
            <pc:docMk/>
            <pc:sldMk cId="429806932" sldId="269"/>
            <ac:picMk id="4" creationId="{28E7F080-AD3F-6C8F-F87B-497B914D1869}"/>
          </ac:picMkLst>
        </pc:picChg>
        <pc:picChg chg="add del mod">
          <ac:chgData name="Iestyn Thomas" userId="abfea272a9ad034b" providerId="LiveId" clId="{FFE8C4FC-666A-4509-93E8-95038ED9FA54}" dt="2024-12-22T22:37:15.279" v="2978"/>
          <ac:picMkLst>
            <pc:docMk/>
            <pc:sldMk cId="429806932" sldId="269"/>
            <ac:picMk id="7" creationId="{E62747A4-E427-E6B1-DDF5-6A955D7C964F}"/>
          </ac:picMkLst>
        </pc:picChg>
      </pc:sldChg>
      <pc:sldChg chg="addSp delSp modSp new mod modTransition modAnim">
        <pc:chgData name="Iestyn Thomas" userId="abfea272a9ad034b" providerId="LiveId" clId="{FFE8C4FC-666A-4509-93E8-95038ED9FA54}" dt="2024-12-22T22:37:15.279" v="2978"/>
        <pc:sldMkLst>
          <pc:docMk/>
          <pc:sldMk cId="2315573547" sldId="270"/>
        </pc:sldMkLst>
        <pc:spChg chg="add mod">
          <ac:chgData name="Iestyn Thomas" userId="abfea272a9ad034b" providerId="LiveId" clId="{FFE8C4FC-666A-4509-93E8-95038ED9FA54}" dt="2024-12-21T18:16:26.170" v="2708" actId="1076"/>
          <ac:spMkLst>
            <pc:docMk/>
            <pc:sldMk cId="2315573547" sldId="270"/>
            <ac:spMk id="2" creationId="{3AF7C1A3-9D05-1669-AE91-5A52E7EEBBF9}"/>
          </ac:spMkLst>
        </pc:spChg>
        <pc:spChg chg="del mod">
          <ac:chgData name="Iestyn Thomas" userId="abfea272a9ad034b" providerId="LiveId" clId="{FFE8C4FC-666A-4509-93E8-95038ED9FA54}" dt="2024-12-21T15:19:24.099" v="2608" actId="478"/>
          <ac:spMkLst>
            <pc:docMk/>
            <pc:sldMk cId="2315573547" sldId="270"/>
            <ac:spMk id="2" creationId="{D5B16EE3-F6DB-6CEB-E4C1-5A042B7A7808}"/>
          </ac:spMkLst>
        </pc:spChg>
        <pc:spChg chg="del mod">
          <ac:chgData name="Iestyn Thomas" userId="abfea272a9ad034b" providerId="LiveId" clId="{FFE8C4FC-666A-4509-93E8-95038ED9FA54}" dt="2024-12-21T15:19:15.842" v="2606" actId="478"/>
          <ac:spMkLst>
            <pc:docMk/>
            <pc:sldMk cId="2315573547" sldId="270"/>
            <ac:spMk id="3" creationId="{852E5E5A-2FBF-EDA0-3867-833F5A35A94B}"/>
          </ac:spMkLst>
        </pc:spChg>
        <pc:spChg chg="add del mod">
          <ac:chgData name="Iestyn Thomas" userId="abfea272a9ad034b" providerId="LiveId" clId="{FFE8C4FC-666A-4509-93E8-95038ED9FA54}" dt="2024-12-21T15:19:17.937" v="2607" actId="478"/>
          <ac:spMkLst>
            <pc:docMk/>
            <pc:sldMk cId="2315573547" sldId="270"/>
            <ac:spMk id="5" creationId="{82935AD4-91F9-FC5F-B9AC-9A806439CFF6}"/>
          </ac:spMkLst>
        </pc:spChg>
        <pc:spChg chg="add del mod">
          <ac:chgData name="Iestyn Thomas" userId="abfea272a9ad034b" providerId="LiveId" clId="{FFE8C4FC-666A-4509-93E8-95038ED9FA54}" dt="2024-12-21T15:19:26.627" v="2609" actId="478"/>
          <ac:spMkLst>
            <pc:docMk/>
            <pc:sldMk cId="2315573547" sldId="270"/>
            <ac:spMk id="7" creationId="{10BF0D31-3305-795E-7C05-E9BD216C97FE}"/>
          </ac:spMkLst>
        </pc:spChg>
        <pc:spChg chg="add mod">
          <ac:chgData name="Iestyn Thomas" userId="abfea272a9ad034b" providerId="LiveId" clId="{FFE8C4FC-666A-4509-93E8-95038ED9FA54}" dt="2024-12-21T22:12:28.183" v="2781" actId="20577"/>
          <ac:spMkLst>
            <pc:docMk/>
            <pc:sldMk cId="2315573547" sldId="270"/>
            <ac:spMk id="8" creationId="{F5E487F2-074B-8F83-415B-4857A8A38193}"/>
          </ac:spMkLst>
        </pc:spChg>
        <pc:picChg chg="add del mod">
          <ac:chgData name="Iestyn Thomas" userId="abfea272a9ad034b" providerId="LiveId" clId="{FFE8C4FC-666A-4509-93E8-95038ED9FA54}" dt="2024-12-22T22:37:15.279" v="2978"/>
          <ac:picMkLst>
            <pc:docMk/>
            <pc:sldMk cId="2315573547" sldId="270"/>
            <ac:picMk id="4" creationId="{9CAAEA5C-74E4-070E-876E-F1B22EC0756B}"/>
          </ac:picMkLst>
        </pc:picChg>
      </pc:sldChg>
      <pc:sldChg chg="addSp delSp modSp new mod modTransition setBg modAnim setClrOvrMap delDesignElem">
        <pc:chgData name="Iestyn Thomas" userId="abfea272a9ad034b" providerId="LiveId" clId="{FFE8C4FC-666A-4509-93E8-95038ED9FA54}" dt="2024-12-22T22:37:15.279" v="2978"/>
        <pc:sldMkLst>
          <pc:docMk/>
          <pc:sldMk cId="3957369618" sldId="271"/>
        </pc:sldMkLst>
        <pc:spChg chg="mod">
          <ac:chgData name="Iestyn Thomas" userId="abfea272a9ad034b" providerId="LiveId" clId="{FFE8C4FC-666A-4509-93E8-95038ED9FA54}" dt="2024-12-21T12:25:02.716" v="2117" actId="26606"/>
          <ac:spMkLst>
            <pc:docMk/>
            <pc:sldMk cId="3957369618" sldId="271"/>
            <ac:spMk id="2" creationId="{F8978125-8750-E3C8-E91C-28F7331BC2D8}"/>
          </ac:spMkLst>
        </pc:spChg>
        <pc:spChg chg="mod">
          <ac:chgData name="Iestyn Thomas" userId="abfea272a9ad034b" providerId="LiveId" clId="{FFE8C4FC-666A-4509-93E8-95038ED9FA54}" dt="2024-12-21T12:25:02.716" v="2117" actId="26606"/>
          <ac:spMkLst>
            <pc:docMk/>
            <pc:sldMk cId="3957369618" sldId="271"/>
            <ac:spMk id="3" creationId="{8F4582EB-DEA8-A513-B124-69AA64455563}"/>
          </ac:spMkLst>
        </pc:spChg>
        <pc:spChg chg="add mod">
          <ac:chgData name="Iestyn Thomas" userId="abfea272a9ad034b" providerId="LiveId" clId="{FFE8C4FC-666A-4509-93E8-95038ED9FA54}" dt="2024-12-21T12:27:19.660" v="2137" actId="1076"/>
          <ac:spMkLst>
            <pc:docMk/>
            <pc:sldMk cId="3957369618" sldId="271"/>
            <ac:spMk id="5" creationId="{32E785E7-637C-7618-B0B7-1D4F89B6C4E2}"/>
          </ac:spMkLst>
        </pc:spChg>
        <pc:spChg chg="add del">
          <ac:chgData name="Iestyn Thomas" userId="abfea272a9ad034b" providerId="LiveId" clId="{FFE8C4FC-666A-4509-93E8-95038ED9FA54}" dt="2024-12-21T12:24:57.665" v="2110" actId="26606"/>
          <ac:spMkLst>
            <pc:docMk/>
            <pc:sldMk cId="3957369618" sldId="271"/>
            <ac:spMk id="9" creationId="{C8A3C342-1D03-412F-8DD3-BF519E8E0AE9}"/>
          </ac:spMkLst>
        </pc:spChg>
        <pc:spChg chg="add del">
          <ac:chgData name="Iestyn Thomas" userId="abfea272a9ad034b" providerId="LiveId" clId="{FFE8C4FC-666A-4509-93E8-95038ED9FA54}" dt="2024-12-21T12:24:57.665" v="2110" actId="26606"/>
          <ac:spMkLst>
            <pc:docMk/>
            <pc:sldMk cId="3957369618" sldId="271"/>
            <ac:spMk id="11" creationId="{81CC9B02-E087-4350-AEBD-2C3CF001AF01}"/>
          </ac:spMkLst>
        </pc:spChg>
        <pc:spChg chg="add del">
          <ac:chgData name="Iestyn Thomas" userId="abfea272a9ad034b" providerId="LiveId" clId="{FFE8C4FC-666A-4509-93E8-95038ED9FA54}" dt="2024-12-21T12:25:00.705" v="2112" actId="26606"/>
          <ac:spMkLst>
            <pc:docMk/>
            <pc:sldMk cId="3957369618" sldId="271"/>
            <ac:spMk id="13" creationId="{DF6CFF07-D953-4F9C-9A0E-E0A6AACB6158}"/>
          </ac:spMkLst>
        </pc:spChg>
        <pc:spChg chg="add del">
          <ac:chgData name="Iestyn Thomas" userId="abfea272a9ad034b" providerId="LiveId" clId="{FFE8C4FC-666A-4509-93E8-95038ED9FA54}" dt="2024-12-21T12:25:00.705" v="2112" actId="26606"/>
          <ac:spMkLst>
            <pc:docMk/>
            <pc:sldMk cId="3957369618" sldId="271"/>
            <ac:spMk id="14" creationId="{EE4E366E-272A-409E-840F-9A6A64A9E3FF}"/>
          </ac:spMkLst>
        </pc:spChg>
        <pc:spChg chg="add del">
          <ac:chgData name="Iestyn Thomas" userId="abfea272a9ad034b" providerId="LiveId" clId="{FFE8C4FC-666A-4509-93E8-95038ED9FA54}" dt="2024-12-21T12:25:00.705" v="2112" actId="26606"/>
          <ac:spMkLst>
            <pc:docMk/>
            <pc:sldMk cId="3957369618" sldId="271"/>
            <ac:spMk id="15" creationId="{DAA4FEEE-0B5F-41BF-825D-60F9FB089568}"/>
          </ac:spMkLst>
        </pc:spChg>
        <pc:spChg chg="add del">
          <ac:chgData name="Iestyn Thomas" userId="abfea272a9ad034b" providerId="LiveId" clId="{FFE8C4FC-666A-4509-93E8-95038ED9FA54}" dt="2024-12-21T12:25:00.705" v="2112" actId="26606"/>
          <ac:spMkLst>
            <pc:docMk/>
            <pc:sldMk cId="3957369618" sldId="271"/>
            <ac:spMk id="16" creationId="{A721560C-E4AB-4287-A29C-3F6916794CB9}"/>
          </ac:spMkLst>
        </pc:spChg>
        <pc:spChg chg="add del">
          <ac:chgData name="Iestyn Thomas" userId="abfea272a9ad034b" providerId="LiveId" clId="{FFE8C4FC-666A-4509-93E8-95038ED9FA54}" dt="2024-12-21T12:25:01.538" v="2114" actId="26606"/>
          <ac:spMkLst>
            <pc:docMk/>
            <pc:sldMk cId="3957369618" sldId="271"/>
            <ac:spMk id="18" creationId="{C8A3C342-1D03-412F-8DD3-BF519E8E0AE9}"/>
          </ac:spMkLst>
        </pc:spChg>
        <pc:spChg chg="add del">
          <ac:chgData name="Iestyn Thomas" userId="abfea272a9ad034b" providerId="LiveId" clId="{FFE8C4FC-666A-4509-93E8-95038ED9FA54}" dt="2024-12-21T12:25:01.538" v="2114" actId="26606"/>
          <ac:spMkLst>
            <pc:docMk/>
            <pc:sldMk cId="3957369618" sldId="271"/>
            <ac:spMk id="19" creationId="{81CC9B02-E087-4350-AEBD-2C3CF001AF01}"/>
          </ac:spMkLst>
        </pc:spChg>
        <pc:spChg chg="add del">
          <ac:chgData name="Iestyn Thomas" userId="abfea272a9ad034b" providerId="LiveId" clId="{FFE8C4FC-666A-4509-93E8-95038ED9FA54}" dt="2024-12-21T12:25:02.669" v="2116" actId="26606"/>
          <ac:spMkLst>
            <pc:docMk/>
            <pc:sldMk cId="3957369618" sldId="271"/>
            <ac:spMk id="21" creationId="{29787B81-C7DF-412B-A405-EF4454012DEE}"/>
          </ac:spMkLst>
        </pc:spChg>
        <pc:spChg chg="add del">
          <ac:chgData name="Iestyn Thomas" userId="abfea272a9ad034b" providerId="LiveId" clId="{FFE8C4FC-666A-4509-93E8-95038ED9FA54}" dt="2024-12-21T14:36:33.781" v="2202"/>
          <ac:spMkLst>
            <pc:docMk/>
            <pc:sldMk cId="3957369618" sldId="271"/>
            <ac:spMk id="23" creationId="{C8A3C342-1D03-412F-8DD3-BF519E8E0AE9}"/>
          </ac:spMkLst>
        </pc:spChg>
        <pc:spChg chg="add del">
          <ac:chgData name="Iestyn Thomas" userId="abfea272a9ad034b" providerId="LiveId" clId="{FFE8C4FC-666A-4509-93E8-95038ED9FA54}" dt="2024-12-21T14:36:33.781" v="2202"/>
          <ac:spMkLst>
            <pc:docMk/>
            <pc:sldMk cId="3957369618" sldId="271"/>
            <ac:spMk id="24" creationId="{81CC9B02-E087-4350-AEBD-2C3CF001AF01}"/>
          </ac:spMkLst>
        </pc:spChg>
        <pc:picChg chg="add mod ord">
          <ac:chgData name="Iestyn Thomas" userId="abfea272a9ad034b" providerId="LiveId" clId="{FFE8C4FC-666A-4509-93E8-95038ED9FA54}" dt="2024-12-21T12:25:02.716" v="2117" actId="26606"/>
          <ac:picMkLst>
            <pc:docMk/>
            <pc:sldMk cId="3957369618" sldId="271"/>
            <ac:picMk id="4" creationId="{C1FAF0A3-3CC8-E525-F362-D77A553FF15B}"/>
          </ac:picMkLst>
        </pc:picChg>
        <pc:picChg chg="add del mod">
          <ac:chgData name="Iestyn Thomas" userId="abfea272a9ad034b" providerId="LiveId" clId="{FFE8C4FC-666A-4509-93E8-95038ED9FA54}" dt="2024-12-22T22:37:15.279" v="2978"/>
          <ac:picMkLst>
            <pc:docMk/>
            <pc:sldMk cId="3957369618" sldId="271"/>
            <ac:picMk id="7" creationId="{D2857160-0033-75EB-7A8B-D230D91757BA}"/>
          </ac:picMkLst>
        </pc:picChg>
      </pc:sldChg>
      <pc:sldChg chg="addSp delSp modSp new mod ord modTransition delAnim modAnim">
        <pc:chgData name="Iestyn Thomas" userId="abfea272a9ad034b" providerId="LiveId" clId="{FFE8C4FC-666A-4509-93E8-95038ED9FA54}" dt="2024-12-22T22:37:15.279" v="2978"/>
        <pc:sldMkLst>
          <pc:docMk/>
          <pc:sldMk cId="842425434" sldId="272"/>
        </pc:sldMkLst>
        <pc:spChg chg="del mod">
          <ac:chgData name="Iestyn Thomas" userId="abfea272a9ad034b" providerId="LiveId" clId="{FFE8C4FC-666A-4509-93E8-95038ED9FA54}" dt="2024-12-21T14:39:20.987" v="2255" actId="478"/>
          <ac:spMkLst>
            <pc:docMk/>
            <pc:sldMk cId="842425434" sldId="272"/>
            <ac:spMk id="2" creationId="{B6FDA9F5-F0E7-8D8B-04F9-54FA83264D82}"/>
          </ac:spMkLst>
        </pc:spChg>
        <pc:spChg chg="mod">
          <ac:chgData name="Iestyn Thomas" userId="abfea272a9ad034b" providerId="LiveId" clId="{FFE8C4FC-666A-4509-93E8-95038ED9FA54}" dt="2024-12-21T14:38:16.633" v="2246" actId="1076"/>
          <ac:spMkLst>
            <pc:docMk/>
            <pc:sldMk cId="842425434" sldId="272"/>
            <ac:spMk id="3" creationId="{8D9D8E1F-B2D9-0EBA-C294-98A2A3401041}"/>
          </ac:spMkLst>
        </pc:spChg>
        <pc:spChg chg="add del mod">
          <ac:chgData name="Iestyn Thomas" userId="abfea272a9ad034b" providerId="LiveId" clId="{FFE8C4FC-666A-4509-93E8-95038ED9FA54}" dt="2024-12-21T14:39:24.916" v="2256" actId="478"/>
          <ac:spMkLst>
            <pc:docMk/>
            <pc:sldMk cId="842425434" sldId="272"/>
            <ac:spMk id="6" creationId="{9B9E1D3D-F26F-98F0-BF02-75C2A2BC3040}"/>
          </ac:spMkLst>
        </pc:spChg>
        <pc:spChg chg="add mod">
          <ac:chgData name="Iestyn Thomas" userId="abfea272a9ad034b" providerId="LiveId" clId="{FFE8C4FC-666A-4509-93E8-95038ED9FA54}" dt="2024-12-22T11:02:35.065" v="2804" actId="255"/>
          <ac:spMkLst>
            <pc:docMk/>
            <pc:sldMk cId="842425434" sldId="272"/>
            <ac:spMk id="8" creationId="{3169FA52-35B5-4A9A-D3F0-B332438B65FD}"/>
          </ac:spMkLst>
        </pc:spChg>
        <pc:picChg chg="add mod">
          <ac:chgData name="Iestyn Thomas" userId="abfea272a9ad034b" providerId="LiveId" clId="{FFE8C4FC-666A-4509-93E8-95038ED9FA54}" dt="2024-12-21T14:39:59.257" v="2262" actId="1076"/>
          <ac:picMkLst>
            <pc:docMk/>
            <pc:sldMk cId="842425434" sldId="272"/>
            <ac:picMk id="4" creationId="{E8B0A45D-F53D-1795-E590-087EE350E595}"/>
          </ac:picMkLst>
        </pc:picChg>
        <pc:picChg chg="add del mod">
          <ac:chgData name="Iestyn Thomas" userId="abfea272a9ad034b" providerId="LiveId" clId="{FFE8C4FC-666A-4509-93E8-95038ED9FA54}" dt="2024-12-21T14:40:21.603" v="2264" actId="478"/>
          <ac:picMkLst>
            <pc:docMk/>
            <pc:sldMk cId="842425434" sldId="272"/>
            <ac:picMk id="7" creationId="{BB025A73-6F0C-EF66-1F2C-8806494DC6B7}"/>
          </ac:picMkLst>
        </pc:picChg>
        <pc:picChg chg="add del mod">
          <ac:chgData name="Iestyn Thomas" userId="abfea272a9ad034b" providerId="LiveId" clId="{FFE8C4FC-666A-4509-93E8-95038ED9FA54}" dt="2024-12-22T22:14:07.128" v="2969" actId="478"/>
          <ac:picMkLst>
            <pc:docMk/>
            <pc:sldMk cId="842425434" sldId="272"/>
            <ac:picMk id="11" creationId="{E23E91AF-C817-4AD0-362A-261F099FAD66}"/>
          </ac:picMkLst>
        </pc:picChg>
        <pc:picChg chg="add del mod">
          <ac:chgData name="Iestyn Thomas" userId="abfea272a9ad034b" providerId="LiveId" clId="{FFE8C4FC-666A-4509-93E8-95038ED9FA54}" dt="2024-12-22T22:15:33.458" v="2972"/>
          <ac:picMkLst>
            <pc:docMk/>
            <pc:sldMk cId="842425434" sldId="272"/>
            <ac:picMk id="18" creationId="{F6A9AE54-B85C-3AF9-3CDC-9519FB1B5D7A}"/>
          </ac:picMkLst>
        </pc:picChg>
        <pc:picChg chg="add del mod">
          <ac:chgData name="Iestyn Thomas" userId="abfea272a9ad034b" providerId="LiveId" clId="{FFE8C4FC-666A-4509-93E8-95038ED9FA54}" dt="2024-12-22T22:19:47.990" v="2974"/>
          <ac:picMkLst>
            <pc:docMk/>
            <pc:sldMk cId="842425434" sldId="272"/>
            <ac:picMk id="23" creationId="{980A9DC5-9B53-FE49-4BAB-BA8DD835BFDD}"/>
          </ac:picMkLst>
        </pc:picChg>
        <pc:picChg chg="add del mod">
          <ac:chgData name="Iestyn Thomas" userId="abfea272a9ad034b" providerId="LiveId" clId="{FFE8C4FC-666A-4509-93E8-95038ED9FA54}" dt="2024-12-22T22:20:37.453" v="2976"/>
          <ac:picMkLst>
            <pc:docMk/>
            <pc:sldMk cId="842425434" sldId="272"/>
            <ac:picMk id="28" creationId="{BCC6CDC7-2D9B-C8CF-65E7-D6432D7A90E5}"/>
          </ac:picMkLst>
        </pc:picChg>
        <pc:picChg chg="add del mod">
          <ac:chgData name="Iestyn Thomas" userId="abfea272a9ad034b" providerId="LiveId" clId="{FFE8C4FC-666A-4509-93E8-95038ED9FA54}" dt="2024-12-22T22:37:15.279" v="2978"/>
          <ac:picMkLst>
            <pc:docMk/>
            <pc:sldMk cId="842425434" sldId="272"/>
            <ac:picMk id="31" creationId="{19131A23-F426-7802-B0E9-F3B0C8DBF744}"/>
          </ac:picMkLst>
        </pc:picChg>
      </pc:sldChg>
      <pc:sldChg chg="addSp delSp modSp new mod modTransition modAnim">
        <pc:chgData name="Iestyn Thomas" userId="abfea272a9ad034b" providerId="LiveId" clId="{FFE8C4FC-666A-4509-93E8-95038ED9FA54}" dt="2024-12-22T22:37:15.279" v="2978"/>
        <pc:sldMkLst>
          <pc:docMk/>
          <pc:sldMk cId="1018561357" sldId="273"/>
        </pc:sldMkLst>
        <pc:spChg chg="mod">
          <ac:chgData name="Iestyn Thomas" userId="abfea272a9ad034b" providerId="LiveId" clId="{FFE8C4FC-666A-4509-93E8-95038ED9FA54}" dt="2024-12-21T14:43:40.738" v="2288" actId="14100"/>
          <ac:spMkLst>
            <pc:docMk/>
            <pc:sldMk cId="1018561357" sldId="273"/>
            <ac:spMk id="2" creationId="{AC8428A3-3447-F86B-6D91-6803127E70CD}"/>
          </ac:spMkLst>
        </pc:spChg>
        <pc:spChg chg="mod">
          <ac:chgData name="Iestyn Thomas" userId="abfea272a9ad034b" providerId="LiveId" clId="{FFE8C4FC-666A-4509-93E8-95038ED9FA54}" dt="2024-12-21T15:14:27.283" v="2538" actId="20577"/>
          <ac:spMkLst>
            <pc:docMk/>
            <pc:sldMk cId="1018561357" sldId="273"/>
            <ac:spMk id="3" creationId="{51CF4C85-4E25-D8DD-0DFA-F64BDC3A962F}"/>
          </ac:spMkLst>
        </pc:spChg>
        <pc:picChg chg="add del mod">
          <ac:chgData name="Iestyn Thomas" userId="abfea272a9ad034b" providerId="LiveId" clId="{FFE8C4FC-666A-4509-93E8-95038ED9FA54}" dt="2024-12-22T22:37:15.279" v="2978"/>
          <ac:picMkLst>
            <pc:docMk/>
            <pc:sldMk cId="1018561357" sldId="273"/>
            <ac:picMk id="5" creationId="{8F66D284-7652-3396-4C40-0739B0B5BD7D}"/>
          </ac:picMkLst>
        </pc:picChg>
      </pc:sldChg>
      <pc:sldChg chg="addSp delSp modSp new mod modTransition modAnim">
        <pc:chgData name="Iestyn Thomas" userId="abfea272a9ad034b" providerId="LiveId" clId="{FFE8C4FC-666A-4509-93E8-95038ED9FA54}" dt="2024-12-22T22:37:15.279" v="2978"/>
        <pc:sldMkLst>
          <pc:docMk/>
          <pc:sldMk cId="843192514" sldId="274"/>
        </pc:sldMkLst>
        <pc:spChg chg="del">
          <ac:chgData name="Iestyn Thomas" userId="abfea272a9ad034b" providerId="LiveId" clId="{FFE8C4FC-666A-4509-93E8-95038ED9FA54}" dt="2024-12-21T15:21:30.178" v="2656" actId="478"/>
          <ac:spMkLst>
            <pc:docMk/>
            <pc:sldMk cId="843192514" sldId="274"/>
            <ac:spMk id="2" creationId="{C615ED6C-3011-4B94-7520-B5CFB1C40464}"/>
          </ac:spMkLst>
        </pc:spChg>
        <pc:spChg chg="del mod">
          <ac:chgData name="Iestyn Thomas" userId="abfea272a9ad034b" providerId="LiveId" clId="{FFE8C4FC-666A-4509-93E8-95038ED9FA54}" dt="2024-12-21T15:21:34.055" v="2658" actId="478"/>
          <ac:spMkLst>
            <pc:docMk/>
            <pc:sldMk cId="843192514" sldId="274"/>
            <ac:spMk id="3" creationId="{BA80088E-1615-6834-CDF3-5AB70AD6438D}"/>
          </ac:spMkLst>
        </pc:spChg>
        <pc:spChg chg="add mod">
          <ac:chgData name="Iestyn Thomas" userId="abfea272a9ad034b" providerId="LiveId" clId="{FFE8C4FC-666A-4509-93E8-95038ED9FA54}" dt="2024-12-21T22:18:47.379" v="2801" actId="255"/>
          <ac:spMkLst>
            <pc:docMk/>
            <pc:sldMk cId="843192514" sldId="274"/>
            <ac:spMk id="4" creationId="{8CBE9174-AA0D-04A3-4D59-57B05CCC2000}"/>
          </ac:spMkLst>
        </pc:spChg>
        <pc:picChg chg="add del mod">
          <ac:chgData name="Iestyn Thomas" userId="abfea272a9ad034b" providerId="LiveId" clId="{FFE8C4FC-666A-4509-93E8-95038ED9FA54}" dt="2024-12-22T22:37:15.279" v="2978"/>
          <ac:picMkLst>
            <pc:docMk/>
            <pc:sldMk cId="843192514" sldId="274"/>
            <ac:picMk id="3" creationId="{05311082-B679-071D-0A13-6F997DCD1EDF}"/>
          </ac:picMkLst>
        </pc:picChg>
      </pc:sldChg>
      <pc:sldChg chg="addSp delSp modSp new mod modTransition modAnim">
        <pc:chgData name="Iestyn Thomas" userId="abfea272a9ad034b" providerId="LiveId" clId="{FFE8C4FC-666A-4509-93E8-95038ED9FA54}" dt="2024-12-22T22:37:15.279" v="2978"/>
        <pc:sldMkLst>
          <pc:docMk/>
          <pc:sldMk cId="2278143619" sldId="275"/>
        </pc:sldMkLst>
        <pc:spChg chg="del">
          <ac:chgData name="Iestyn Thomas" userId="abfea272a9ad034b" providerId="LiveId" clId="{FFE8C4FC-666A-4509-93E8-95038ED9FA54}" dt="2024-12-21T18:13:47.862" v="2674" actId="478"/>
          <ac:spMkLst>
            <pc:docMk/>
            <pc:sldMk cId="2278143619" sldId="275"/>
            <ac:spMk id="2" creationId="{BA95FBED-AA24-BA08-E51B-BAE452151111}"/>
          </ac:spMkLst>
        </pc:spChg>
        <pc:spChg chg="del">
          <ac:chgData name="Iestyn Thomas" userId="abfea272a9ad034b" providerId="LiveId" clId="{FFE8C4FC-666A-4509-93E8-95038ED9FA54}" dt="2024-12-21T18:13:44.870" v="2673" actId="478"/>
          <ac:spMkLst>
            <pc:docMk/>
            <pc:sldMk cId="2278143619" sldId="275"/>
            <ac:spMk id="3" creationId="{97630E98-5343-ADF0-3CC3-2700E3716D74}"/>
          </ac:spMkLst>
        </pc:spChg>
        <pc:spChg chg="add mod">
          <ac:chgData name="Iestyn Thomas" userId="abfea272a9ad034b" providerId="LiveId" clId="{FFE8C4FC-666A-4509-93E8-95038ED9FA54}" dt="2024-12-21T22:17:45.360" v="2796" actId="20577"/>
          <ac:spMkLst>
            <pc:docMk/>
            <pc:sldMk cId="2278143619" sldId="275"/>
            <ac:spMk id="4" creationId="{68F20A4D-E03F-F9DD-A70F-76A3BCD19360}"/>
          </ac:spMkLst>
        </pc:spChg>
        <pc:picChg chg="add del mod">
          <ac:chgData name="Iestyn Thomas" userId="abfea272a9ad034b" providerId="LiveId" clId="{FFE8C4FC-666A-4509-93E8-95038ED9FA54}" dt="2024-12-22T22:37:15.279" v="2978"/>
          <ac:picMkLst>
            <pc:docMk/>
            <pc:sldMk cId="2278143619" sldId="275"/>
            <ac:picMk id="3" creationId="{401BC4A9-0562-BEC7-DBBB-7A6031C4976F}"/>
          </ac:picMkLst>
        </pc:picChg>
      </pc:sldChg>
      <pc:sldChg chg="addSp delSp modSp new del mod">
        <pc:chgData name="Iestyn Thomas" userId="abfea272a9ad034b" providerId="LiveId" clId="{FFE8C4FC-666A-4509-93E8-95038ED9FA54}" dt="2024-12-21T22:19:02.655" v="2802" actId="47"/>
        <pc:sldMkLst>
          <pc:docMk/>
          <pc:sldMk cId="2934401931" sldId="276"/>
        </pc:sldMkLst>
        <pc:spChg chg="del">
          <ac:chgData name="Iestyn Thomas" userId="abfea272a9ad034b" providerId="LiveId" clId="{FFE8C4FC-666A-4509-93E8-95038ED9FA54}" dt="2024-12-21T18:15:40.420" v="2688" actId="478"/>
          <ac:spMkLst>
            <pc:docMk/>
            <pc:sldMk cId="2934401931" sldId="276"/>
            <ac:spMk id="2" creationId="{75993030-E29E-BD1F-1F76-1F4A9D2BC8A2}"/>
          </ac:spMkLst>
        </pc:spChg>
        <pc:spChg chg="del">
          <ac:chgData name="Iestyn Thomas" userId="abfea272a9ad034b" providerId="LiveId" clId="{FFE8C4FC-666A-4509-93E8-95038ED9FA54}" dt="2024-12-21T18:15:37.966" v="2687" actId="478"/>
          <ac:spMkLst>
            <pc:docMk/>
            <pc:sldMk cId="2934401931" sldId="276"/>
            <ac:spMk id="3" creationId="{6745403F-1C21-8B72-9ADC-CF397FEF69BA}"/>
          </ac:spMkLst>
        </pc:spChg>
        <pc:spChg chg="add mod">
          <ac:chgData name="Iestyn Thomas" userId="abfea272a9ad034b" providerId="LiveId" clId="{FFE8C4FC-666A-4509-93E8-95038ED9FA54}" dt="2024-12-21T18:17:15.439" v="2712" actId="1076"/>
          <ac:spMkLst>
            <pc:docMk/>
            <pc:sldMk cId="2934401931" sldId="276"/>
            <ac:spMk id="4" creationId="{5E6994CA-E7B9-3B51-F33B-61EACC6A6F82}"/>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GB"/>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51351C97-E1C2-47C3-88B9-BB3BE61DF2C4}" type="datetimeFigureOut">
              <a:rPr lang="en-GB" smtClean="0"/>
              <a:t>23/12/2024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0D0C05-4E7C-4DE4-BE43-7B88F522287E}" type="slidenum">
              <a:rPr lang="en-GB" smtClean="0"/>
              <a:t>‹#›</a:t>
            </a:fld>
            <a:endParaRPr lang="en-GB"/>
          </a:p>
        </p:txBody>
      </p:sp>
    </p:spTree>
    <p:extLst>
      <p:ext uri="{BB962C8B-B14F-4D97-AF65-F5344CB8AC3E}">
        <p14:creationId xmlns:p14="http://schemas.microsoft.com/office/powerpoint/2010/main" val="153679569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3"/>
          <p:cNvSpPr>
            <a:spLocks noGrp="1"/>
          </p:cNvSpPr>
          <p:nvPr>
            <p:ph type="dt" sz="half" idx="10"/>
          </p:nvPr>
        </p:nvSpPr>
        <p:spPr/>
        <p:txBody>
          <a:bodyPr/>
          <a:lstStyle/>
          <a:p>
            <a:fld id="{51351C97-E1C2-47C3-88B9-BB3BE61DF2C4}" type="datetimeFigureOut">
              <a:rPr lang="en-GB" smtClean="0"/>
              <a:t>23/12/2024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0D0C05-4E7C-4DE4-BE43-7B88F522287E}" type="slidenum">
              <a:rPr lang="en-GB" smtClean="0"/>
              <a:t>‹#›</a:t>
            </a:fld>
            <a:endParaRPr lang="en-GB"/>
          </a:p>
        </p:txBody>
      </p:sp>
    </p:spTree>
    <p:extLst>
      <p:ext uri="{BB962C8B-B14F-4D97-AF65-F5344CB8AC3E}">
        <p14:creationId xmlns:p14="http://schemas.microsoft.com/office/powerpoint/2010/main" val="38433720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1351C97-E1C2-47C3-88B9-BB3BE61DF2C4}" type="datetimeFigureOut">
              <a:rPr lang="en-GB" smtClean="0"/>
              <a:t>23/12/2024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0D0C05-4E7C-4DE4-BE43-7B88F522287E}" type="slidenum">
              <a:rPr lang="en-GB" smtClean="0"/>
              <a:t>‹#›</a:t>
            </a:fld>
            <a:endParaRPr lang="en-GB"/>
          </a:p>
        </p:txBody>
      </p:sp>
    </p:spTree>
    <p:extLst>
      <p:ext uri="{BB962C8B-B14F-4D97-AF65-F5344CB8AC3E}">
        <p14:creationId xmlns:p14="http://schemas.microsoft.com/office/powerpoint/2010/main" val="2723293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1351C97-E1C2-47C3-88B9-BB3BE61DF2C4}" type="datetimeFigureOut">
              <a:rPr lang="en-GB" smtClean="0"/>
              <a:t>23/12/2024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0D0C05-4E7C-4DE4-BE43-7B88F522287E}" type="slidenum">
              <a:rPr lang="en-GB" smtClean="0"/>
              <a:t>‹#›</a:t>
            </a:fld>
            <a:endParaRPr lang="en-GB"/>
          </a:p>
        </p:txBody>
      </p:sp>
    </p:spTree>
    <p:extLst>
      <p:ext uri="{BB962C8B-B14F-4D97-AF65-F5344CB8AC3E}">
        <p14:creationId xmlns:p14="http://schemas.microsoft.com/office/powerpoint/2010/main" val="33612456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1351C97-E1C2-47C3-88B9-BB3BE61DF2C4}" type="datetimeFigureOut">
              <a:rPr lang="en-GB" smtClean="0"/>
              <a:t>23/12/2024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10D0C05-4E7C-4DE4-BE43-7B88F522287E}" type="slidenum">
              <a:rPr lang="en-GB" smtClean="0"/>
              <a:t>‹#›</a:t>
            </a:fld>
            <a:endParaRPr lang="en-GB"/>
          </a:p>
        </p:txBody>
      </p:sp>
    </p:spTree>
    <p:extLst>
      <p:ext uri="{BB962C8B-B14F-4D97-AF65-F5344CB8AC3E}">
        <p14:creationId xmlns:p14="http://schemas.microsoft.com/office/powerpoint/2010/main" val="317668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7" name="Date Placeholder 2"/>
          <p:cNvSpPr>
            <a:spLocks noGrp="1"/>
          </p:cNvSpPr>
          <p:nvPr>
            <p:ph type="dt" sz="half" idx="10"/>
          </p:nvPr>
        </p:nvSpPr>
        <p:spPr/>
        <p:txBody>
          <a:bodyPr/>
          <a:lstStyle/>
          <a:p>
            <a:fld id="{51351C97-E1C2-47C3-88B9-BB3BE61DF2C4}" type="datetimeFigureOut">
              <a:rPr lang="en-GB" smtClean="0"/>
              <a:t>23/12/2024</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A10D0C05-4E7C-4DE4-BE43-7B88F522287E}" type="slidenum">
              <a:rPr lang="en-GB" smtClean="0"/>
              <a:t>‹#›</a:t>
            </a:fld>
            <a:endParaRPr lang="en-GB"/>
          </a:p>
        </p:txBody>
      </p:sp>
    </p:spTree>
    <p:extLst>
      <p:ext uri="{BB962C8B-B14F-4D97-AF65-F5344CB8AC3E}">
        <p14:creationId xmlns:p14="http://schemas.microsoft.com/office/powerpoint/2010/main" val="2414225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51351C97-E1C2-47C3-88B9-BB3BE61DF2C4}" type="datetimeFigureOut">
              <a:rPr lang="en-GB" smtClean="0"/>
              <a:t>23/12/2024</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A10D0C05-4E7C-4DE4-BE43-7B88F522287E}" type="slidenum">
              <a:rPr lang="en-GB" smtClean="0"/>
              <a:t>‹#›</a:t>
            </a:fld>
            <a:endParaRPr lang="en-GB"/>
          </a:p>
        </p:txBody>
      </p:sp>
    </p:spTree>
    <p:extLst>
      <p:ext uri="{BB962C8B-B14F-4D97-AF65-F5344CB8AC3E}">
        <p14:creationId xmlns:p14="http://schemas.microsoft.com/office/powerpoint/2010/main" val="644491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GB"/>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7" name="Date Placeholder 4"/>
          <p:cNvSpPr>
            <a:spLocks noGrp="1"/>
          </p:cNvSpPr>
          <p:nvPr>
            <p:ph type="dt" sz="half" idx="10"/>
          </p:nvPr>
        </p:nvSpPr>
        <p:spPr/>
        <p:txBody>
          <a:bodyPr/>
          <a:lstStyle/>
          <a:p>
            <a:fld id="{51351C97-E1C2-47C3-88B9-BB3BE61DF2C4}" type="datetimeFigureOut">
              <a:rPr lang="en-GB" smtClean="0"/>
              <a:t>23/12/2024</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A10D0C05-4E7C-4DE4-BE43-7B88F522287E}" type="slidenum">
              <a:rPr lang="en-GB" smtClean="0"/>
              <a:t>‹#›</a:t>
            </a:fld>
            <a:endParaRPr lang="en-GB"/>
          </a:p>
        </p:txBody>
      </p:sp>
    </p:spTree>
    <p:extLst>
      <p:ext uri="{BB962C8B-B14F-4D97-AF65-F5344CB8AC3E}">
        <p14:creationId xmlns:p14="http://schemas.microsoft.com/office/powerpoint/2010/main" val="681865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1351C97-E1C2-47C3-88B9-BB3BE61DF2C4}" type="datetimeFigureOut">
              <a:rPr lang="en-GB" smtClean="0"/>
              <a:t>23/12/2024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0D0C05-4E7C-4DE4-BE43-7B88F522287E}" type="slidenum">
              <a:rPr lang="en-GB" smtClean="0"/>
              <a:t>‹#›</a:t>
            </a:fld>
            <a:endParaRPr lang="en-GB"/>
          </a:p>
        </p:txBody>
      </p:sp>
    </p:spTree>
    <p:extLst>
      <p:ext uri="{BB962C8B-B14F-4D97-AF65-F5344CB8AC3E}">
        <p14:creationId xmlns:p14="http://schemas.microsoft.com/office/powerpoint/2010/main" val="39014019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51351C97-E1C2-47C3-88B9-BB3BE61DF2C4}" type="datetimeFigureOut">
              <a:rPr lang="en-GB" smtClean="0"/>
              <a:t>23/12/2024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10D0C05-4E7C-4DE4-BE43-7B88F522287E}" type="slidenum">
              <a:rPr lang="en-GB" smtClean="0"/>
              <a:t>‹#›</a:t>
            </a:fld>
            <a:endParaRPr lang="en-GB"/>
          </a:p>
        </p:txBody>
      </p:sp>
    </p:spTree>
    <p:extLst>
      <p:ext uri="{BB962C8B-B14F-4D97-AF65-F5344CB8AC3E}">
        <p14:creationId xmlns:p14="http://schemas.microsoft.com/office/powerpoint/2010/main" val="14214841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GB"/>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51351C97-E1C2-47C3-88B9-BB3BE61DF2C4}" type="datetimeFigureOut">
              <a:rPr lang="en-GB" smtClean="0"/>
              <a:t>23/12/2024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0D0C05-4E7C-4DE4-BE43-7B88F522287E}" type="slidenum">
              <a:rPr lang="en-GB" smtClean="0"/>
              <a:t>‹#›</a:t>
            </a:fld>
            <a:endParaRPr lang="en-GB"/>
          </a:p>
        </p:txBody>
      </p:sp>
    </p:spTree>
    <p:extLst>
      <p:ext uri="{BB962C8B-B14F-4D97-AF65-F5344CB8AC3E}">
        <p14:creationId xmlns:p14="http://schemas.microsoft.com/office/powerpoint/2010/main" val="2359101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GB"/>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GB"/>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51351C97-E1C2-47C3-88B9-BB3BE61DF2C4}" type="datetimeFigureOut">
              <a:rPr lang="en-GB" smtClean="0"/>
              <a:t>23/12/2024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0D0C05-4E7C-4DE4-BE43-7B88F522287E}"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29875096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51351C97-E1C2-47C3-88B9-BB3BE61DF2C4}" type="datetimeFigureOut">
              <a:rPr lang="en-GB" smtClean="0"/>
              <a:t>23/12/2024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0D0C05-4E7C-4DE4-BE43-7B88F522287E}" type="slidenum">
              <a:rPr lang="en-GB" smtClean="0"/>
              <a:t>‹#›</a:t>
            </a:fld>
            <a:endParaRPr lang="en-GB"/>
          </a:p>
        </p:txBody>
      </p:sp>
    </p:spTree>
    <p:extLst>
      <p:ext uri="{BB962C8B-B14F-4D97-AF65-F5344CB8AC3E}">
        <p14:creationId xmlns:p14="http://schemas.microsoft.com/office/powerpoint/2010/main" val="10902029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1351C97-E1C2-47C3-88B9-BB3BE61DF2C4}" type="datetimeFigureOut">
              <a:rPr lang="en-GB" smtClean="0"/>
              <a:t>23/12/2024</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0D0C05-4E7C-4DE4-BE43-7B88F522287E}" type="slidenum">
              <a:rPr lang="en-GB" smtClean="0"/>
              <a:t>‹#›</a:t>
            </a:fld>
            <a:endParaRPr lang="en-GB"/>
          </a:p>
        </p:txBody>
      </p:sp>
    </p:spTree>
    <p:extLst>
      <p:ext uri="{BB962C8B-B14F-4D97-AF65-F5344CB8AC3E}">
        <p14:creationId xmlns:p14="http://schemas.microsoft.com/office/powerpoint/2010/main" val="22432967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GB"/>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51351C97-E1C2-47C3-88B9-BB3BE61DF2C4}" type="datetimeFigureOut">
              <a:rPr lang="en-GB" smtClean="0"/>
              <a:t>23/12/2024</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0D0C05-4E7C-4DE4-BE43-7B88F522287E}" type="slidenum">
              <a:rPr lang="en-GB" smtClean="0"/>
              <a:t>‹#›</a:t>
            </a:fld>
            <a:endParaRPr lang="en-GB"/>
          </a:p>
        </p:txBody>
      </p:sp>
    </p:spTree>
    <p:extLst>
      <p:ext uri="{BB962C8B-B14F-4D97-AF65-F5344CB8AC3E}">
        <p14:creationId xmlns:p14="http://schemas.microsoft.com/office/powerpoint/2010/main" val="16854770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1351C97-E1C2-47C3-88B9-BB3BE61DF2C4}" type="datetimeFigureOut">
              <a:rPr lang="en-GB" smtClean="0"/>
              <a:t>23/12/2024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0D0C05-4E7C-4DE4-BE43-7B88F522287E}" type="slidenum">
              <a:rPr lang="en-GB" smtClean="0"/>
              <a:t>‹#›</a:t>
            </a:fld>
            <a:endParaRPr lang="en-GB"/>
          </a:p>
        </p:txBody>
      </p:sp>
    </p:spTree>
    <p:extLst>
      <p:ext uri="{BB962C8B-B14F-4D97-AF65-F5344CB8AC3E}">
        <p14:creationId xmlns:p14="http://schemas.microsoft.com/office/powerpoint/2010/main" val="186525708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GB"/>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1351C97-E1C2-47C3-88B9-BB3BE61DF2C4}" type="datetimeFigureOut">
              <a:rPr lang="en-GB" smtClean="0"/>
              <a:t>23/12/2024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10D0C05-4E7C-4DE4-BE43-7B88F522287E}" type="slidenum">
              <a:rPr lang="en-GB" smtClean="0"/>
              <a:t>‹#›</a:t>
            </a:fld>
            <a:endParaRPr lang="en-GB"/>
          </a:p>
        </p:txBody>
      </p:sp>
    </p:spTree>
    <p:extLst>
      <p:ext uri="{BB962C8B-B14F-4D97-AF65-F5344CB8AC3E}">
        <p14:creationId xmlns:p14="http://schemas.microsoft.com/office/powerpoint/2010/main" val="10803295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GB"/>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51351C97-E1C2-47C3-88B9-BB3BE61DF2C4}" type="datetimeFigureOut">
              <a:rPr lang="en-GB" smtClean="0"/>
              <a:t>23/12/2024</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A10D0C05-4E7C-4DE4-BE43-7B88F522287E}" type="slidenum">
              <a:rPr lang="en-GB" smtClean="0"/>
              <a:t>‹#›</a:t>
            </a:fld>
            <a:endParaRPr lang="en-GB"/>
          </a:p>
        </p:txBody>
      </p:sp>
    </p:spTree>
    <p:extLst>
      <p:ext uri="{BB962C8B-B14F-4D97-AF65-F5344CB8AC3E}">
        <p14:creationId xmlns:p14="http://schemas.microsoft.com/office/powerpoint/2010/main" val="3965829660"/>
      </p:ext>
    </p:extLst>
  </p:cSld>
  <p:clrMap bg1="dk1" tx1="lt1" bg2="dk2" tx2="lt2" accent1="accent1" accent2="accent2" accent3="accent3" accent4="accent4" accent5="accent5" accent6="accent6" hlink="hlink" folHlink="folHlink"/>
  <p:sldLayoutIdLst>
    <p:sldLayoutId id="2147483760" r:id="rId1"/>
    <p:sldLayoutId id="2147483761" r:id="rId2"/>
    <p:sldLayoutId id="2147483762" r:id="rId3"/>
    <p:sldLayoutId id="2147483763" r:id="rId4"/>
    <p:sldLayoutId id="2147483764" r:id="rId5"/>
    <p:sldLayoutId id="2147483765" r:id="rId6"/>
    <p:sldLayoutId id="2147483766" r:id="rId7"/>
    <p:sldLayoutId id="2147483767" r:id="rId8"/>
    <p:sldLayoutId id="2147483768" r:id="rId9"/>
    <p:sldLayoutId id="2147483769" r:id="rId10"/>
    <p:sldLayoutId id="2147483770" r:id="rId11"/>
    <p:sldLayoutId id="2147483771" r:id="rId12"/>
    <p:sldLayoutId id="2147483772" r:id="rId13"/>
    <p:sldLayoutId id="2147483773" r:id="rId14"/>
    <p:sldLayoutId id="2147483774" r:id="rId15"/>
    <p:sldLayoutId id="2147483775" r:id="rId16"/>
    <p:sldLayoutId id="2147483776"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7.pn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7.png"/><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1.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7.png"/><Relationship Id="rId5" Type="http://schemas.openxmlformats.org/officeDocument/2006/relationships/image" Target="../media/image10.jpeg"/><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7.png"/><Relationship Id="rId5" Type="http://schemas.openxmlformats.org/officeDocument/2006/relationships/image" Target="../media/image11.png"/><Relationship Id="rId4" Type="http://schemas.openxmlformats.org/officeDocument/2006/relationships/image" Target="../media/image1.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7.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7.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D9D8E1F-B2D9-0EBA-C294-98A2A3401041}"/>
              </a:ext>
            </a:extLst>
          </p:cNvPr>
          <p:cNvSpPr>
            <a:spLocks noGrp="1"/>
          </p:cNvSpPr>
          <p:nvPr>
            <p:ph idx="1"/>
          </p:nvPr>
        </p:nvSpPr>
        <p:spPr>
          <a:xfrm>
            <a:off x="534022" y="4776021"/>
            <a:ext cx="7184301" cy="1791928"/>
          </a:xfrm>
        </p:spPr>
        <p:txBody>
          <a:bodyPr/>
          <a:lstStyle/>
          <a:p>
            <a:pPr marL="0" indent="0">
              <a:buNone/>
            </a:pPr>
            <a:r>
              <a:rPr lang="en-GB" dirty="0"/>
              <a:t>By Iestyn Thomas</a:t>
            </a:r>
          </a:p>
          <a:p>
            <a:pPr marL="0" indent="0">
              <a:buNone/>
            </a:pPr>
            <a:r>
              <a:rPr lang="en-GB" dirty="0"/>
              <a:t>Lecturer: Glenn Behenna</a:t>
            </a:r>
          </a:p>
          <a:p>
            <a:pPr marL="0" indent="0">
              <a:buNone/>
            </a:pPr>
            <a:r>
              <a:rPr lang="en-GB" dirty="0"/>
              <a:t>Contemporary Management Approaches (BMSP4013)</a:t>
            </a:r>
          </a:p>
          <a:p>
            <a:pPr marL="0" indent="0">
              <a:buNone/>
            </a:pPr>
            <a:r>
              <a:rPr lang="en-GB" dirty="0"/>
              <a:t>Assignment 2</a:t>
            </a:r>
          </a:p>
          <a:p>
            <a:endParaRPr lang="en-GB" dirty="0"/>
          </a:p>
        </p:txBody>
      </p:sp>
      <p:pic>
        <p:nvPicPr>
          <p:cNvPr id="4" name="Picture 3">
            <a:extLst>
              <a:ext uri="{FF2B5EF4-FFF2-40B4-BE49-F238E27FC236}">
                <a16:creationId xmlns:a16="http://schemas.microsoft.com/office/drawing/2014/main" id="{E8B0A45D-F53D-1795-E590-087EE350E595}"/>
              </a:ext>
            </a:extLst>
          </p:cNvPr>
          <p:cNvPicPr>
            <a:picLocks noChangeAspect="1"/>
          </p:cNvPicPr>
          <p:nvPr/>
        </p:nvPicPr>
        <p:blipFill>
          <a:blip r:embed="rId4"/>
          <a:stretch>
            <a:fillRect/>
          </a:stretch>
        </p:blipFill>
        <p:spPr>
          <a:xfrm>
            <a:off x="1591080" y="1557494"/>
            <a:ext cx="8828841" cy="2703643"/>
          </a:xfrm>
          <a:prstGeom prst="rect">
            <a:avLst/>
          </a:prstGeom>
        </p:spPr>
      </p:pic>
      <p:sp>
        <p:nvSpPr>
          <p:cNvPr id="8" name="TextBox 7">
            <a:extLst>
              <a:ext uri="{FF2B5EF4-FFF2-40B4-BE49-F238E27FC236}">
                <a16:creationId xmlns:a16="http://schemas.microsoft.com/office/drawing/2014/main" id="{3169FA52-35B5-4A9A-D3F0-B332438B65FD}"/>
              </a:ext>
            </a:extLst>
          </p:cNvPr>
          <p:cNvSpPr txBox="1"/>
          <p:nvPr/>
        </p:nvSpPr>
        <p:spPr>
          <a:xfrm>
            <a:off x="8756869" y="4290954"/>
            <a:ext cx="2520732" cy="461665"/>
          </a:xfrm>
          <a:prstGeom prst="rect">
            <a:avLst/>
          </a:prstGeom>
          <a:noFill/>
        </p:spPr>
        <p:txBody>
          <a:bodyPr wrap="square" rtlCol="0">
            <a:spAutoFit/>
          </a:bodyPr>
          <a:lstStyle/>
          <a:p>
            <a:r>
              <a:rPr lang="pt-BR" sz="600" dirty="0"/>
              <a:t>(“Tesco logo – Tesco | Logopedia” n.d.)</a:t>
            </a:r>
          </a:p>
          <a:p>
            <a:endParaRPr lang="en-GB" dirty="0"/>
          </a:p>
        </p:txBody>
      </p:sp>
      <p:pic>
        <p:nvPicPr>
          <p:cNvPr id="17" name="Audio 16">
            <a:hlinkClick r:id="" action="ppaction://media"/>
            <a:extLst>
              <a:ext uri="{FF2B5EF4-FFF2-40B4-BE49-F238E27FC236}">
                <a16:creationId xmlns:a16="http://schemas.microsoft.com/office/drawing/2014/main" id="{29938065-C419-B32F-96E0-44F093BC9AE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842425434"/>
      </p:ext>
    </p:extLst>
  </p:cSld>
  <p:clrMapOvr>
    <a:masterClrMapping/>
  </p:clrMapOvr>
  <mc:AlternateContent xmlns:mc="http://schemas.openxmlformats.org/markup-compatibility/2006">
    <mc:Choice xmlns:p14="http://schemas.microsoft.com/office/powerpoint/2010/main" Requires="p14">
      <p:transition spd="slow" p14:dur="2000" advTm="10113"/>
    </mc:Choice>
    <mc:Fallback>
      <p:transition spd="slow" advTm="101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5A4329-0E4C-8734-6CFE-FBA223C148AB}"/>
              </a:ext>
            </a:extLst>
          </p:cNvPr>
          <p:cNvSpPr>
            <a:spLocks noGrp="1"/>
          </p:cNvSpPr>
          <p:nvPr>
            <p:ph type="title"/>
          </p:nvPr>
        </p:nvSpPr>
        <p:spPr>
          <a:xfrm>
            <a:off x="648930" y="629266"/>
            <a:ext cx="9252154" cy="1223983"/>
          </a:xfrm>
        </p:spPr>
        <p:txBody>
          <a:bodyPr>
            <a:normAutofit/>
          </a:bodyPr>
          <a:lstStyle/>
          <a:p>
            <a:r>
              <a:rPr lang="en-GB">
                <a:solidFill>
                  <a:schemeClr val="tx1"/>
                </a:solidFill>
              </a:rPr>
              <a:t>Brief Overview of Tesco</a:t>
            </a:r>
            <a:endParaRPr lang="en-GB" dirty="0">
              <a:solidFill>
                <a:schemeClr val="tx1"/>
              </a:solidFill>
            </a:endParaRPr>
          </a:p>
        </p:txBody>
      </p:sp>
      <p:sp>
        <p:nvSpPr>
          <p:cNvPr id="3" name="Content Placeholder 2">
            <a:extLst>
              <a:ext uri="{FF2B5EF4-FFF2-40B4-BE49-F238E27FC236}">
                <a16:creationId xmlns:a16="http://schemas.microsoft.com/office/drawing/2014/main" id="{9994246C-8E0A-A6C9-B794-FE15C55B7F2E}"/>
              </a:ext>
            </a:extLst>
          </p:cNvPr>
          <p:cNvSpPr>
            <a:spLocks noGrp="1"/>
          </p:cNvSpPr>
          <p:nvPr>
            <p:ph idx="1"/>
          </p:nvPr>
        </p:nvSpPr>
        <p:spPr>
          <a:xfrm>
            <a:off x="1103310" y="2052214"/>
            <a:ext cx="7127149" cy="4388779"/>
          </a:xfrm>
        </p:spPr>
        <p:txBody>
          <a:bodyPr>
            <a:normAutofit/>
          </a:bodyPr>
          <a:lstStyle/>
          <a:p>
            <a:pPr>
              <a:lnSpc>
                <a:spcPct val="90000"/>
              </a:lnSpc>
            </a:pPr>
            <a:r>
              <a:rPr lang="en-GB" sz="1400" dirty="0"/>
              <a:t>UK based multinational grocery and general merchandise retailer</a:t>
            </a:r>
          </a:p>
          <a:p>
            <a:pPr>
              <a:lnSpc>
                <a:spcPct val="90000"/>
              </a:lnSpc>
            </a:pPr>
            <a:r>
              <a:rPr lang="en-GB" sz="1400" dirty="0"/>
              <a:t>Founded in 1919 by Jack Cohen</a:t>
            </a:r>
          </a:p>
          <a:p>
            <a:pPr>
              <a:lnSpc>
                <a:spcPct val="90000"/>
              </a:lnSpc>
            </a:pPr>
            <a:r>
              <a:rPr lang="en-GB" sz="1400" dirty="0"/>
              <a:t>Expanded from selling specifically food and drink related products to offering a wide range of products including clothing goods, health products and electronics to name a few</a:t>
            </a:r>
          </a:p>
          <a:p>
            <a:pPr>
              <a:lnSpc>
                <a:spcPct val="90000"/>
              </a:lnSpc>
            </a:pPr>
            <a:r>
              <a:rPr lang="en-GB" sz="1400" dirty="0"/>
              <a:t>Tesco sell these products online through their website and in their physical stores that are based around the world</a:t>
            </a:r>
          </a:p>
          <a:p>
            <a:pPr>
              <a:lnSpc>
                <a:spcPct val="90000"/>
              </a:lnSpc>
            </a:pPr>
            <a:r>
              <a:rPr lang="en-GB" sz="1400" dirty="0"/>
              <a:t>Physical stores include Tesco Extra, Tesco Superstores, Tesco Metro and Tesco Express </a:t>
            </a:r>
          </a:p>
          <a:p>
            <a:pPr>
              <a:lnSpc>
                <a:spcPct val="90000"/>
              </a:lnSpc>
            </a:pPr>
            <a:r>
              <a:rPr lang="en-GB" sz="1400" dirty="0"/>
              <a:t>Tesco have just under 5,000 stores worldwide based in 5 countries, which are the UK, Ireland, Hungary, Slovakia and the Czech Republic</a:t>
            </a:r>
          </a:p>
          <a:p>
            <a:pPr>
              <a:lnSpc>
                <a:spcPct val="90000"/>
              </a:lnSpc>
            </a:pPr>
            <a:r>
              <a:rPr lang="en-GB" sz="1400" dirty="0"/>
              <a:t>The UK’s leading supermarket with the highest market share of 28.1% </a:t>
            </a:r>
          </a:p>
          <a:p>
            <a:pPr>
              <a:lnSpc>
                <a:spcPct val="90000"/>
              </a:lnSpc>
            </a:pPr>
            <a:r>
              <a:rPr lang="en-GB" sz="1400" dirty="0"/>
              <a:t>Employ roughly 354,000 people worldwide</a:t>
            </a:r>
          </a:p>
          <a:p>
            <a:pPr marL="0" indent="0">
              <a:lnSpc>
                <a:spcPct val="90000"/>
              </a:lnSpc>
              <a:buNone/>
            </a:pPr>
            <a:r>
              <a:rPr lang="en-GB" sz="1400" dirty="0"/>
              <a:t>       (Bedford, 2024; “Tesco Marketing Mix (4Ps)”, n.d.; Wood, 2024)</a:t>
            </a:r>
          </a:p>
        </p:txBody>
      </p:sp>
      <p:pic>
        <p:nvPicPr>
          <p:cNvPr id="4" name="Picture 3">
            <a:extLst>
              <a:ext uri="{FF2B5EF4-FFF2-40B4-BE49-F238E27FC236}">
                <a16:creationId xmlns:a16="http://schemas.microsoft.com/office/drawing/2014/main" id="{C561D377-FCD7-5786-9B14-C1678C2CDB52}"/>
              </a:ext>
            </a:extLst>
          </p:cNvPr>
          <p:cNvPicPr>
            <a:picLocks noChangeAspect="1"/>
          </p:cNvPicPr>
          <p:nvPr/>
        </p:nvPicPr>
        <p:blipFill>
          <a:blip r:embed="rId5"/>
          <a:stretch>
            <a:fillRect/>
          </a:stretch>
        </p:blipFill>
        <p:spPr>
          <a:xfrm>
            <a:off x="8230460" y="1699997"/>
            <a:ext cx="3413565" cy="972865"/>
          </a:xfrm>
          <a:prstGeom prst="rect">
            <a:avLst/>
          </a:prstGeom>
          <a:effectLst>
            <a:outerShdw blurRad="50800" dist="38100" dir="5400000" algn="t" rotWithShape="0">
              <a:prstClr val="black">
                <a:alpha val="43000"/>
              </a:prstClr>
            </a:outerShdw>
          </a:effectLst>
        </p:spPr>
      </p:pic>
      <p:pic>
        <p:nvPicPr>
          <p:cNvPr id="5" name="Picture 4">
            <a:extLst>
              <a:ext uri="{FF2B5EF4-FFF2-40B4-BE49-F238E27FC236}">
                <a16:creationId xmlns:a16="http://schemas.microsoft.com/office/drawing/2014/main" id="{8FFE6803-F6AB-DC86-5769-E710AB32714E}"/>
              </a:ext>
            </a:extLst>
          </p:cNvPr>
          <p:cNvPicPr>
            <a:picLocks noChangeAspect="1"/>
          </p:cNvPicPr>
          <p:nvPr/>
        </p:nvPicPr>
        <p:blipFill>
          <a:blip r:embed="rId6"/>
          <a:stretch>
            <a:fillRect/>
          </a:stretch>
        </p:blipFill>
        <p:spPr>
          <a:xfrm>
            <a:off x="8230459" y="3498164"/>
            <a:ext cx="3575513" cy="2007562"/>
          </a:xfrm>
          <a:prstGeom prst="rect">
            <a:avLst/>
          </a:prstGeom>
        </p:spPr>
      </p:pic>
      <p:sp>
        <p:nvSpPr>
          <p:cNvPr id="6" name="TextBox 5">
            <a:extLst>
              <a:ext uri="{FF2B5EF4-FFF2-40B4-BE49-F238E27FC236}">
                <a16:creationId xmlns:a16="http://schemas.microsoft.com/office/drawing/2014/main" id="{8C17DC3A-0578-F39E-2AAB-AED0306DD0C8}"/>
              </a:ext>
            </a:extLst>
          </p:cNvPr>
          <p:cNvSpPr txBox="1"/>
          <p:nvPr/>
        </p:nvSpPr>
        <p:spPr>
          <a:xfrm>
            <a:off x="8480809" y="5660031"/>
            <a:ext cx="2110154" cy="215444"/>
          </a:xfrm>
          <a:prstGeom prst="rect">
            <a:avLst/>
          </a:prstGeom>
          <a:noFill/>
        </p:spPr>
        <p:txBody>
          <a:bodyPr wrap="square" rtlCol="0">
            <a:spAutoFit/>
          </a:bodyPr>
          <a:lstStyle/>
          <a:p>
            <a:r>
              <a:rPr lang="en-GB" sz="800" dirty="0"/>
              <a:t>(Edwards, 2024)</a:t>
            </a:r>
          </a:p>
        </p:txBody>
      </p:sp>
      <p:sp>
        <p:nvSpPr>
          <p:cNvPr id="7" name="TextBox 6">
            <a:extLst>
              <a:ext uri="{FF2B5EF4-FFF2-40B4-BE49-F238E27FC236}">
                <a16:creationId xmlns:a16="http://schemas.microsoft.com/office/drawing/2014/main" id="{BCC410F7-C3B1-C4AD-4615-9BC23D060CB9}"/>
              </a:ext>
            </a:extLst>
          </p:cNvPr>
          <p:cNvSpPr txBox="1"/>
          <p:nvPr/>
        </p:nvSpPr>
        <p:spPr>
          <a:xfrm>
            <a:off x="8327922" y="3028335"/>
            <a:ext cx="2635045" cy="492443"/>
          </a:xfrm>
          <a:prstGeom prst="rect">
            <a:avLst/>
          </a:prstGeom>
          <a:noFill/>
        </p:spPr>
        <p:txBody>
          <a:bodyPr wrap="square" rtlCol="0">
            <a:spAutoFit/>
          </a:bodyPr>
          <a:lstStyle/>
          <a:p>
            <a:r>
              <a:rPr lang="pt-BR" sz="800" dirty="0"/>
              <a:t>(“Tesco logo – Tesco | Logopedia” n.d.)</a:t>
            </a:r>
          </a:p>
          <a:p>
            <a:endParaRPr lang="en-GB" dirty="0"/>
          </a:p>
        </p:txBody>
      </p:sp>
      <p:pic>
        <p:nvPicPr>
          <p:cNvPr id="18" name="Audio 17">
            <a:hlinkClick r:id="" action="ppaction://media"/>
            <a:extLst>
              <a:ext uri="{FF2B5EF4-FFF2-40B4-BE49-F238E27FC236}">
                <a16:creationId xmlns:a16="http://schemas.microsoft.com/office/drawing/2014/main" id="{5B3BDF27-DA5F-422D-E5C9-0501E210B932}"/>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77947888"/>
      </p:ext>
    </p:extLst>
  </p:cSld>
  <p:clrMapOvr>
    <a:masterClrMapping/>
  </p:clrMapOvr>
  <mc:AlternateContent xmlns:mc="http://schemas.openxmlformats.org/markup-compatibility/2006">
    <mc:Choice xmlns:p14="http://schemas.microsoft.com/office/powerpoint/2010/main" Requires="p14">
      <p:transition spd="slow" p14:dur="2000" advTm="47333"/>
    </mc:Choice>
    <mc:Fallback>
      <p:transition spd="slow" advTm="4733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ED5746-C405-0FF7-5C58-273B33319CEA}"/>
              </a:ext>
            </a:extLst>
          </p:cNvPr>
          <p:cNvSpPr>
            <a:spLocks noGrp="1"/>
          </p:cNvSpPr>
          <p:nvPr>
            <p:ph type="title"/>
          </p:nvPr>
        </p:nvSpPr>
        <p:spPr>
          <a:xfrm>
            <a:off x="648930" y="629266"/>
            <a:ext cx="6188190" cy="1622321"/>
          </a:xfrm>
        </p:spPr>
        <p:txBody>
          <a:bodyPr>
            <a:normAutofit/>
          </a:bodyPr>
          <a:lstStyle/>
          <a:p>
            <a:pPr>
              <a:lnSpc>
                <a:spcPct val="90000"/>
              </a:lnSpc>
            </a:pPr>
            <a:r>
              <a:rPr lang="en-GB" sz="3600">
                <a:solidFill>
                  <a:srgbClr val="EBEBEB"/>
                </a:solidFill>
              </a:rPr>
              <a:t>Approach to Strategy</a:t>
            </a:r>
            <a:br>
              <a:rPr lang="en-GB" sz="3600">
                <a:solidFill>
                  <a:srgbClr val="EBEBEB"/>
                </a:solidFill>
              </a:rPr>
            </a:br>
            <a:br>
              <a:rPr lang="en-GB" sz="3600">
                <a:solidFill>
                  <a:srgbClr val="EBEBEB"/>
                </a:solidFill>
              </a:rPr>
            </a:br>
            <a:endParaRPr lang="en-GB" sz="3600">
              <a:solidFill>
                <a:srgbClr val="EBEBEB"/>
              </a:solidFill>
            </a:endParaRPr>
          </a:p>
        </p:txBody>
      </p:sp>
      <p:sp>
        <p:nvSpPr>
          <p:cNvPr id="34" name="Content Placeholder 2">
            <a:extLst>
              <a:ext uri="{FF2B5EF4-FFF2-40B4-BE49-F238E27FC236}">
                <a16:creationId xmlns:a16="http://schemas.microsoft.com/office/drawing/2014/main" id="{C1FC9F6E-A43C-9CC0-079A-8D0E5D6AEAF3}"/>
              </a:ext>
            </a:extLst>
          </p:cNvPr>
          <p:cNvSpPr>
            <a:spLocks noGrp="1"/>
          </p:cNvSpPr>
          <p:nvPr>
            <p:ph idx="1"/>
          </p:nvPr>
        </p:nvSpPr>
        <p:spPr>
          <a:xfrm>
            <a:off x="648930" y="2438400"/>
            <a:ext cx="6188189" cy="3785419"/>
          </a:xfrm>
        </p:spPr>
        <p:txBody>
          <a:bodyPr>
            <a:normAutofit/>
          </a:bodyPr>
          <a:lstStyle/>
          <a:p>
            <a:pPr marL="0" indent="0">
              <a:lnSpc>
                <a:spcPct val="90000"/>
              </a:lnSpc>
              <a:buNone/>
            </a:pPr>
            <a:r>
              <a:rPr lang="en-GB" sz="1400" b="1" dirty="0">
                <a:solidFill>
                  <a:srgbClr val="FFFFFF"/>
                </a:solidFill>
              </a:rPr>
              <a:t>Sustainability Objectives and Goals</a:t>
            </a:r>
          </a:p>
          <a:p>
            <a:pPr>
              <a:lnSpc>
                <a:spcPct val="90000"/>
              </a:lnSpc>
            </a:pPr>
            <a:r>
              <a:rPr lang="en-GB" sz="1400" dirty="0">
                <a:solidFill>
                  <a:srgbClr val="FFFFFF"/>
                </a:solidFill>
              </a:rPr>
              <a:t>Carbon neutral across their own operations by 2035 and achieve net-zero emissions across their supply chain by 2050 (“Tesco’s ambitious net zero targets”, 2023). </a:t>
            </a:r>
          </a:p>
          <a:p>
            <a:pPr>
              <a:lnSpc>
                <a:spcPct val="90000"/>
              </a:lnSpc>
            </a:pPr>
            <a:r>
              <a:rPr lang="en-GB" sz="1400" dirty="0">
                <a:solidFill>
                  <a:srgbClr val="FFFFFF"/>
                </a:solidFill>
              </a:rPr>
              <a:t>4R strategy - </a:t>
            </a:r>
            <a:r>
              <a:rPr lang="en-GB" sz="1400" b="1" dirty="0">
                <a:solidFill>
                  <a:srgbClr val="FFFFFF"/>
                </a:solidFill>
              </a:rPr>
              <a:t>Remove, Reduce, Reuse, and Recycle -</a:t>
            </a:r>
            <a:r>
              <a:rPr lang="en-GB" sz="1400" dirty="0">
                <a:solidFill>
                  <a:srgbClr val="FFFFFF"/>
                </a:solidFill>
              </a:rPr>
              <a:t> Tesco pledged to remove plastic where they could, reduce where they couldn’t, reuse more, and recycle what’s left. (“Tesco’s ambitious net zero targets”, 2023,; Quinn, 2022). </a:t>
            </a:r>
          </a:p>
          <a:p>
            <a:pPr>
              <a:lnSpc>
                <a:spcPct val="90000"/>
              </a:lnSpc>
            </a:pPr>
            <a:r>
              <a:rPr lang="en-GB" sz="1400" dirty="0">
                <a:solidFill>
                  <a:srgbClr val="FFFFFF"/>
                </a:solidFill>
              </a:rPr>
              <a:t>Reduce Scope 1 and 2 emissions from their own operations by 85% by 2030 (“Tesco’s ambitious net zero targets”, 2023).</a:t>
            </a:r>
          </a:p>
          <a:p>
            <a:pPr>
              <a:lnSpc>
                <a:spcPct val="90000"/>
              </a:lnSpc>
            </a:pPr>
            <a:endParaRPr lang="en-GB" sz="1400" dirty="0">
              <a:solidFill>
                <a:srgbClr val="FFFFFF"/>
              </a:solidFill>
            </a:endParaRPr>
          </a:p>
          <a:p>
            <a:pPr>
              <a:lnSpc>
                <a:spcPct val="90000"/>
              </a:lnSpc>
            </a:pPr>
            <a:endParaRPr lang="en-GB" sz="1400" dirty="0">
              <a:solidFill>
                <a:srgbClr val="FFFFFF"/>
              </a:solidFill>
            </a:endParaRPr>
          </a:p>
        </p:txBody>
      </p:sp>
      <p:pic>
        <p:nvPicPr>
          <p:cNvPr id="36" name="Picture 35">
            <a:extLst>
              <a:ext uri="{FF2B5EF4-FFF2-40B4-BE49-F238E27FC236}">
                <a16:creationId xmlns:a16="http://schemas.microsoft.com/office/drawing/2014/main" id="{33ABFE92-49FB-02B1-D744-9EFDD5E8A9BA}"/>
              </a:ext>
            </a:extLst>
          </p:cNvPr>
          <p:cNvPicPr>
            <a:picLocks noChangeAspect="1"/>
          </p:cNvPicPr>
          <p:nvPr/>
        </p:nvPicPr>
        <p:blipFill>
          <a:blip r:embed="rId5"/>
          <a:srcRect l="35609" r="25310"/>
          <a:stretch/>
        </p:blipFill>
        <p:spPr>
          <a:xfrm>
            <a:off x="7229175" y="1"/>
            <a:ext cx="4963245"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p:spPr>
      </p:pic>
      <p:pic>
        <p:nvPicPr>
          <p:cNvPr id="11" name="Audio 10">
            <a:hlinkClick r:id="" action="ppaction://media"/>
            <a:extLst>
              <a:ext uri="{FF2B5EF4-FFF2-40B4-BE49-F238E27FC236}">
                <a16:creationId xmlns:a16="http://schemas.microsoft.com/office/drawing/2014/main" id="{B9350EAD-151F-A320-C510-CD41210F8E81}"/>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2537477"/>
      </p:ext>
    </p:extLst>
  </p:cSld>
  <p:clrMapOvr>
    <a:masterClrMapping/>
  </p:clrMapOvr>
  <mc:AlternateContent xmlns:mc="http://schemas.openxmlformats.org/markup-compatibility/2006">
    <mc:Choice xmlns:p14="http://schemas.microsoft.com/office/powerpoint/2010/main" Requires="p14">
      <p:transition spd="slow" p14:dur="2000" advTm="43062"/>
    </mc:Choice>
    <mc:Fallback>
      <p:transition spd="slow" advTm="4306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742C22-9448-12F1-C138-14E44D858E0C}"/>
              </a:ext>
            </a:extLst>
          </p:cNvPr>
          <p:cNvSpPr>
            <a:spLocks noGrp="1"/>
          </p:cNvSpPr>
          <p:nvPr>
            <p:ph type="title"/>
          </p:nvPr>
        </p:nvSpPr>
        <p:spPr>
          <a:xfrm>
            <a:off x="432619" y="236408"/>
            <a:ext cx="11228439" cy="1400530"/>
          </a:xfrm>
        </p:spPr>
        <p:txBody>
          <a:bodyPr>
            <a:normAutofit/>
          </a:bodyPr>
          <a:lstStyle/>
          <a:p>
            <a:pPr algn="ctr"/>
            <a:r>
              <a:rPr lang="en-GB" sz="2400" b="1" dirty="0"/>
              <a:t>Tesco SWOT</a:t>
            </a:r>
            <a:br>
              <a:rPr lang="en-GB" sz="2400" b="1" dirty="0"/>
            </a:br>
            <a:r>
              <a:rPr lang="en-GB" sz="1100" b="1" dirty="0"/>
              <a:t>According to White (2024) “SWOT analysis is a framework used in a business’s strategic planning to evaluate its competitive positioning in the marketplace.”</a:t>
            </a:r>
            <a:br>
              <a:rPr lang="en-GB" sz="1100" b="1" dirty="0"/>
            </a:br>
            <a:r>
              <a:rPr lang="en-GB" sz="1100" b="1" dirty="0"/>
              <a:t> </a:t>
            </a:r>
            <a:br>
              <a:rPr lang="en-GB" sz="1100" b="1" dirty="0"/>
            </a:br>
            <a:endParaRPr lang="en-GB" sz="1100" b="1" dirty="0"/>
          </a:p>
        </p:txBody>
      </p:sp>
      <p:graphicFrame>
        <p:nvGraphicFramePr>
          <p:cNvPr id="4" name="Table 3">
            <a:extLst>
              <a:ext uri="{FF2B5EF4-FFF2-40B4-BE49-F238E27FC236}">
                <a16:creationId xmlns:a16="http://schemas.microsoft.com/office/drawing/2014/main" id="{E8833F1E-E659-9AA9-02F4-50F3065B57C0}"/>
              </a:ext>
            </a:extLst>
          </p:cNvPr>
          <p:cNvGraphicFramePr>
            <a:graphicFrameLocks noGrp="1"/>
          </p:cNvGraphicFramePr>
          <p:nvPr>
            <p:extLst>
              <p:ext uri="{D42A27DB-BD31-4B8C-83A1-F6EECF244321}">
                <p14:modId xmlns:p14="http://schemas.microsoft.com/office/powerpoint/2010/main" val="1409109266"/>
              </p:ext>
            </p:extLst>
          </p:nvPr>
        </p:nvGraphicFramePr>
        <p:xfrm>
          <a:off x="0" y="936672"/>
          <a:ext cx="12192000" cy="5921327"/>
        </p:xfrm>
        <a:graphic>
          <a:graphicData uri="http://schemas.openxmlformats.org/drawingml/2006/table">
            <a:tbl>
              <a:tblPr firstRow="1" bandRow="1">
                <a:tableStyleId>{5C22544A-7EE6-4342-B048-85BDC9FD1C3A}</a:tableStyleId>
              </a:tblPr>
              <a:tblGrid>
                <a:gridCol w="6096000">
                  <a:extLst>
                    <a:ext uri="{9D8B030D-6E8A-4147-A177-3AD203B41FA5}">
                      <a16:colId xmlns:a16="http://schemas.microsoft.com/office/drawing/2014/main" val="4188775718"/>
                    </a:ext>
                  </a:extLst>
                </a:gridCol>
                <a:gridCol w="6096000">
                  <a:extLst>
                    <a:ext uri="{9D8B030D-6E8A-4147-A177-3AD203B41FA5}">
                      <a16:colId xmlns:a16="http://schemas.microsoft.com/office/drawing/2014/main" val="3282224086"/>
                    </a:ext>
                  </a:extLst>
                </a:gridCol>
              </a:tblGrid>
              <a:tr h="2890582">
                <a:tc>
                  <a:txBody>
                    <a:bodyPr/>
                    <a:lstStyle/>
                    <a:p>
                      <a:r>
                        <a:rPr lang="en-GB" dirty="0"/>
                        <a:t>Strengths</a:t>
                      </a:r>
                    </a:p>
                    <a:p>
                      <a:r>
                        <a:rPr lang="en-GB" sz="1200" b="0" dirty="0"/>
                        <a:t>Strong Sustainability Initiatives - Tesco have implemented various sustainability programs, such as reducing packaging waste, removing plastic and promoting eco-friendly products. As well as this Tesco is aiming to become a zero-carbon business by 2050. All of this improves Tesco’s public image and appeal, especially among environmentally conscious shoppers, meaning Tesco can attract more customers (Makos, 2024).</a:t>
                      </a:r>
                    </a:p>
                    <a:p>
                      <a:endParaRPr lang="en-GB" sz="1200" b="0" dirty="0"/>
                    </a:p>
                    <a:p>
                      <a:r>
                        <a:rPr lang="en-GB" sz="1200" b="0" dirty="0"/>
                        <a:t>Other Strengths Include</a:t>
                      </a:r>
                    </a:p>
                    <a:p>
                      <a:pPr marL="171450" indent="-171450">
                        <a:buFont typeface="Arial" panose="020B0604020202020204" pitchFamily="34" charset="0"/>
                        <a:buChar char="•"/>
                      </a:pPr>
                      <a:r>
                        <a:rPr lang="en-GB" sz="1200" b="0" dirty="0"/>
                        <a:t>Diverse Product Range</a:t>
                      </a:r>
                    </a:p>
                    <a:p>
                      <a:pPr marL="171450" indent="-171450">
                        <a:buFont typeface="Arial" panose="020B0604020202020204" pitchFamily="34" charset="0"/>
                        <a:buChar char="•"/>
                      </a:pPr>
                      <a:r>
                        <a:rPr lang="en-GB" sz="1200" b="0" dirty="0"/>
                        <a:t>Strong Customer Loyalty Programme </a:t>
                      </a:r>
                    </a:p>
                    <a:p>
                      <a:pPr marL="171450" indent="-171450">
                        <a:buFont typeface="Arial" panose="020B0604020202020204" pitchFamily="34" charset="0"/>
                        <a:buChar char="•"/>
                      </a:pPr>
                      <a:r>
                        <a:rPr lang="en-GB" sz="1200" b="0" dirty="0"/>
                        <a:t>Strong Brand Image </a:t>
                      </a:r>
                    </a:p>
                    <a:p>
                      <a:pPr marL="0" indent="0">
                        <a:buFont typeface="Arial" panose="020B0604020202020204" pitchFamily="34" charset="0"/>
                        <a:buNone/>
                      </a:pPr>
                      <a:r>
                        <a:rPr lang="en-GB" sz="1200" b="0" dirty="0"/>
                        <a:t>(Makos, 2024; Pereira, 2024)</a:t>
                      </a:r>
                    </a:p>
                    <a:p>
                      <a:endParaRPr lang="en-GB" dirty="0"/>
                    </a:p>
                  </a:txBody>
                  <a:tcPr/>
                </a:tc>
                <a:tc>
                  <a:txBody>
                    <a:bodyPr/>
                    <a:lstStyle/>
                    <a:p>
                      <a:r>
                        <a:rPr lang="en-GB" dirty="0"/>
                        <a:t>Weaknesses</a:t>
                      </a:r>
                    </a:p>
                    <a:p>
                      <a:r>
                        <a:rPr lang="en-GB" sz="1200" b="0" dirty="0"/>
                        <a:t>Over-reliance on the UK Market - Despite their international presence, Tesco are still heavily dependent on the UK market for the majority of their sales and revenue as a high percentage of Tesco’s stores are based in the UK. This is a risk for Tesco as any negative change in the UK economy or changes in customer behaviour could have a significant impact on Tesco’s sales and revenue (Pereira, 2024).</a:t>
                      </a:r>
                    </a:p>
                    <a:p>
                      <a:endParaRPr lang="en-GB" sz="1200" b="0" dirty="0"/>
                    </a:p>
                    <a:p>
                      <a:r>
                        <a:rPr lang="en-GB" sz="1200" b="0" dirty="0"/>
                        <a:t>Other Weaknesses Include</a:t>
                      </a:r>
                    </a:p>
                    <a:p>
                      <a:pPr marL="171450" indent="-171450">
                        <a:buFont typeface="Arial" panose="020B0604020202020204" pitchFamily="34" charset="0"/>
                        <a:buChar char="•"/>
                      </a:pPr>
                      <a:r>
                        <a:rPr lang="en-GB" sz="1200" b="0" dirty="0"/>
                        <a:t>Over-dependence on certain suppliers</a:t>
                      </a:r>
                    </a:p>
                    <a:p>
                      <a:pPr marL="171450" indent="-171450">
                        <a:buFont typeface="Arial" panose="020B0604020202020204" pitchFamily="34" charset="0"/>
                        <a:buChar char="•"/>
                      </a:pPr>
                      <a:r>
                        <a:rPr lang="en-GB" sz="1200" b="0" dirty="0"/>
                        <a:t>Scandals </a:t>
                      </a:r>
                    </a:p>
                    <a:p>
                      <a:pPr marL="0" indent="0">
                        <a:buFont typeface="Arial" panose="020B0604020202020204" pitchFamily="34" charset="0"/>
                        <a:buNone/>
                      </a:pPr>
                      <a:r>
                        <a:rPr lang="en-GB" sz="1200" b="0" dirty="0"/>
                        <a:t>(Pereira, 2024) </a:t>
                      </a:r>
                    </a:p>
                    <a:p>
                      <a:endParaRPr lang="en-GB" dirty="0"/>
                    </a:p>
                  </a:txBody>
                  <a:tcPr/>
                </a:tc>
                <a:extLst>
                  <a:ext uri="{0D108BD9-81ED-4DB2-BD59-A6C34878D82A}">
                    <a16:rowId xmlns:a16="http://schemas.microsoft.com/office/drawing/2014/main" val="1586700202"/>
                  </a:ext>
                </a:extLst>
              </a:tr>
              <a:tr h="3030745">
                <a:tc>
                  <a:txBody>
                    <a:bodyPr/>
                    <a:lstStyle/>
                    <a:p>
                      <a:r>
                        <a:rPr lang="en-GB" dirty="0"/>
                        <a:t>Opportunities</a:t>
                      </a:r>
                    </a:p>
                    <a:p>
                      <a:r>
                        <a:rPr lang="en-GB" sz="1200" dirty="0"/>
                        <a:t>International Expansion - While Tesco have failed in their past international ventures such as when expanding into the US market, they have also been successful in several European markets. Tesco could use the US experience to understand what they did well and poorly to ensure a more successful experience in other new emerging markets. As it stands Tesco only operate in European Markets meaning there are many markets in Asia and North America that Tesco could dive into, allowing for an increase in customer reach (Pereira, 2024).</a:t>
                      </a:r>
                    </a:p>
                    <a:p>
                      <a:endParaRPr lang="en-GB" sz="1200" dirty="0"/>
                    </a:p>
                    <a:p>
                      <a:r>
                        <a:rPr lang="en-GB" sz="1200" dirty="0"/>
                        <a:t>Other Opportunities Include </a:t>
                      </a:r>
                    </a:p>
                    <a:p>
                      <a:pPr marL="171450" indent="-171450">
                        <a:buFont typeface="Arial" panose="020B0604020202020204" pitchFamily="34" charset="0"/>
                        <a:buChar char="•"/>
                      </a:pPr>
                      <a:r>
                        <a:rPr lang="en-GB" sz="1200" dirty="0"/>
                        <a:t>Online Deliveries</a:t>
                      </a:r>
                    </a:p>
                    <a:p>
                      <a:pPr marL="171450" indent="-171450">
                        <a:buFont typeface="Arial" panose="020B0604020202020204" pitchFamily="34" charset="0"/>
                        <a:buChar char="•"/>
                      </a:pPr>
                      <a:r>
                        <a:rPr lang="en-GB" sz="1200" dirty="0"/>
                        <a:t>AI and Technology </a:t>
                      </a:r>
                    </a:p>
                    <a:p>
                      <a:pPr marL="0" indent="0">
                        <a:buFont typeface="Arial" panose="020B0604020202020204" pitchFamily="34" charset="0"/>
                        <a:buNone/>
                      </a:pPr>
                      <a:r>
                        <a:rPr lang="en-GB" sz="1200" dirty="0"/>
                        <a:t>(Makos, 2024)</a:t>
                      </a:r>
                    </a:p>
                    <a:p>
                      <a:endParaRPr lang="en-GB" dirty="0"/>
                    </a:p>
                  </a:txBody>
                  <a:tcPr/>
                </a:tc>
                <a:tc>
                  <a:txBody>
                    <a:bodyPr/>
                    <a:lstStyle/>
                    <a:p>
                      <a:r>
                        <a:rPr lang="en-GB" dirty="0"/>
                        <a:t>Threats</a:t>
                      </a:r>
                    </a:p>
                    <a:p>
                      <a:r>
                        <a:rPr lang="en-GB" sz="1200" dirty="0"/>
                        <a:t>Environmental regulation changes - Increasingly strict and new environmental regulations could impose additional operational costs for Tesco, particularly in areas like packaging, waste management, and carbon emissions and may require significant adjustments in Tesco’s day-to-day operations (Pereira, 2024). </a:t>
                      </a:r>
                    </a:p>
                    <a:p>
                      <a:endParaRPr lang="en-GB" sz="1200" dirty="0"/>
                    </a:p>
                    <a:p>
                      <a:r>
                        <a:rPr lang="en-GB" sz="1200" dirty="0"/>
                        <a:t>Other Threats Include</a:t>
                      </a:r>
                    </a:p>
                    <a:p>
                      <a:pPr marL="171450" indent="-171450">
                        <a:buFont typeface="Arial" panose="020B0604020202020204" pitchFamily="34" charset="0"/>
                        <a:buChar char="•"/>
                      </a:pPr>
                      <a:r>
                        <a:rPr lang="en-GB" sz="1200" dirty="0"/>
                        <a:t>Brexit </a:t>
                      </a:r>
                    </a:p>
                    <a:p>
                      <a:pPr marL="171450" indent="-171450">
                        <a:buFont typeface="Arial" panose="020B0604020202020204" pitchFamily="34" charset="0"/>
                        <a:buChar char="•"/>
                      </a:pPr>
                      <a:r>
                        <a:rPr lang="en-GB" sz="1200" dirty="0"/>
                        <a:t>Strong Competition</a:t>
                      </a:r>
                    </a:p>
                    <a:p>
                      <a:pPr marL="171450" indent="-171450">
                        <a:buFont typeface="Arial" panose="020B0604020202020204" pitchFamily="34" charset="0"/>
                        <a:buChar char="•"/>
                      </a:pPr>
                      <a:r>
                        <a:rPr lang="en-GB" sz="1200" dirty="0"/>
                        <a:t>Changing Customer Preferences </a:t>
                      </a:r>
                    </a:p>
                    <a:p>
                      <a:pPr marL="0" indent="0">
                        <a:buFont typeface="Arial" panose="020B0604020202020204" pitchFamily="34" charset="0"/>
                        <a:buNone/>
                      </a:pPr>
                      <a:r>
                        <a:rPr lang="en-GB" sz="1200" dirty="0"/>
                        <a:t>(Makos, 2024; Pereira, 2024)</a:t>
                      </a:r>
                    </a:p>
                    <a:p>
                      <a:endParaRPr lang="en-GB" dirty="0"/>
                    </a:p>
                  </a:txBody>
                  <a:tcPr/>
                </a:tc>
                <a:extLst>
                  <a:ext uri="{0D108BD9-81ED-4DB2-BD59-A6C34878D82A}">
                    <a16:rowId xmlns:a16="http://schemas.microsoft.com/office/drawing/2014/main" val="2538956021"/>
                  </a:ext>
                </a:extLst>
              </a:tr>
            </a:tbl>
          </a:graphicData>
        </a:graphic>
      </p:graphicFrame>
      <p:pic>
        <p:nvPicPr>
          <p:cNvPr id="12" name="Audio 11">
            <a:hlinkClick r:id="" action="ppaction://media"/>
            <a:extLst>
              <a:ext uri="{FF2B5EF4-FFF2-40B4-BE49-F238E27FC236}">
                <a16:creationId xmlns:a16="http://schemas.microsoft.com/office/drawing/2014/main" id="{A53876EA-B0A3-394F-8BA7-4289C53245CA}"/>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09699069"/>
      </p:ext>
    </p:extLst>
  </p:cSld>
  <p:clrMapOvr>
    <a:masterClrMapping/>
  </p:clrMapOvr>
  <mc:AlternateContent xmlns:mc="http://schemas.openxmlformats.org/markup-compatibility/2006">
    <mc:Choice xmlns:p14="http://schemas.microsoft.com/office/powerpoint/2010/main" Requires="p14">
      <p:transition spd="slow" p14:dur="2000" advTm="144287"/>
    </mc:Choice>
    <mc:Fallback>
      <p:transition spd="slow" advTm="14428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6A93CDE9-9198-758F-3A4D-D9C377F063D2}"/>
              </a:ext>
            </a:extLst>
          </p:cNvPr>
          <p:cNvGraphicFramePr>
            <a:graphicFrameLocks noGrp="1"/>
          </p:cNvGraphicFramePr>
          <p:nvPr>
            <p:extLst>
              <p:ext uri="{D42A27DB-BD31-4B8C-83A1-F6EECF244321}">
                <p14:modId xmlns:p14="http://schemas.microsoft.com/office/powerpoint/2010/main" val="2390694651"/>
              </p:ext>
            </p:extLst>
          </p:nvPr>
        </p:nvGraphicFramePr>
        <p:xfrm>
          <a:off x="0" y="0"/>
          <a:ext cx="12192000" cy="6857998"/>
        </p:xfrm>
        <a:graphic>
          <a:graphicData uri="http://schemas.openxmlformats.org/drawingml/2006/table">
            <a:tbl>
              <a:tblPr firstRow="1" bandRow="1">
                <a:tableStyleId>{5C22544A-7EE6-4342-B048-85BDC9FD1C3A}</a:tableStyleId>
              </a:tblPr>
              <a:tblGrid>
                <a:gridCol w="2713703">
                  <a:extLst>
                    <a:ext uri="{9D8B030D-6E8A-4147-A177-3AD203B41FA5}">
                      <a16:colId xmlns:a16="http://schemas.microsoft.com/office/drawing/2014/main" val="3288760535"/>
                    </a:ext>
                  </a:extLst>
                </a:gridCol>
                <a:gridCol w="9478297">
                  <a:extLst>
                    <a:ext uri="{9D8B030D-6E8A-4147-A177-3AD203B41FA5}">
                      <a16:colId xmlns:a16="http://schemas.microsoft.com/office/drawing/2014/main" val="2553957332"/>
                    </a:ext>
                  </a:extLst>
                </a:gridCol>
              </a:tblGrid>
              <a:tr h="917697">
                <a:tc>
                  <a:txBody>
                    <a:bodyPr/>
                    <a:lstStyle/>
                    <a:p>
                      <a:r>
                        <a:rPr lang="en-GB" dirty="0"/>
                        <a:t>PESTLE</a:t>
                      </a:r>
                    </a:p>
                  </a:txBody>
                  <a:tcPr/>
                </a:tc>
                <a:tc>
                  <a:txBody>
                    <a:bodyPr/>
                    <a:lstStyle/>
                    <a:p>
                      <a:r>
                        <a:rPr lang="en-GB" sz="1200" dirty="0"/>
                        <a:t>PESTLE analysis is a tool used by businesses to assess the external macro-environment factors that surrounds them and impacts their operations. </a:t>
                      </a:r>
                    </a:p>
                    <a:p>
                      <a:r>
                        <a:rPr lang="en-GB" sz="1200" dirty="0"/>
                        <a:t>A PESTLE analysis examines six areas Political, Economic, Sociocultural, Technological, Legal, and Environmental Factors (Makos, 2024).</a:t>
                      </a:r>
                    </a:p>
                  </a:txBody>
                  <a:tcPr/>
                </a:tc>
                <a:extLst>
                  <a:ext uri="{0D108BD9-81ED-4DB2-BD59-A6C34878D82A}">
                    <a16:rowId xmlns:a16="http://schemas.microsoft.com/office/drawing/2014/main" val="3867012655"/>
                  </a:ext>
                </a:extLst>
              </a:tr>
              <a:tr h="925515">
                <a:tc>
                  <a:txBody>
                    <a:bodyPr/>
                    <a:lstStyle/>
                    <a:p>
                      <a:r>
                        <a:rPr lang="en-GB" dirty="0"/>
                        <a:t>Political</a:t>
                      </a:r>
                    </a:p>
                  </a:txBody>
                  <a:tcPr/>
                </a:tc>
                <a:tc>
                  <a:txBody>
                    <a:bodyPr/>
                    <a:lstStyle/>
                    <a:p>
                      <a:pPr marL="285750" indent="-285750">
                        <a:buFont typeface="Arial" panose="020B0604020202020204" pitchFamily="34" charset="0"/>
                        <a:buChar char="•"/>
                      </a:pPr>
                      <a:r>
                        <a:rPr lang="en-GB" sz="1200" dirty="0"/>
                        <a:t>International Trade Agreements and Tariffs</a:t>
                      </a:r>
                    </a:p>
                    <a:p>
                      <a:pPr marL="285750" indent="-285750">
                        <a:buFont typeface="Arial" panose="020B0604020202020204" pitchFamily="34" charset="0"/>
                        <a:buChar char="•"/>
                      </a:pPr>
                      <a:r>
                        <a:rPr lang="en-GB" sz="1200" dirty="0"/>
                        <a:t>Government Regulations </a:t>
                      </a:r>
                    </a:p>
                    <a:p>
                      <a:pPr marL="285750" indent="-285750">
                        <a:buFont typeface="Arial" panose="020B0604020202020204" pitchFamily="34" charset="0"/>
                        <a:buChar char="•"/>
                      </a:pPr>
                      <a:r>
                        <a:rPr lang="en-GB" sz="1200" dirty="0"/>
                        <a:t>Public Health Policies </a:t>
                      </a:r>
                    </a:p>
                    <a:p>
                      <a:pPr marL="0" indent="0">
                        <a:buFont typeface="Arial" panose="020B0604020202020204" pitchFamily="34" charset="0"/>
                        <a:buNone/>
                      </a:pPr>
                      <a:r>
                        <a:rPr lang="en-GB" sz="1200" dirty="0"/>
                        <a:t>(Makos, 2024)</a:t>
                      </a:r>
                    </a:p>
                  </a:txBody>
                  <a:tcPr/>
                </a:tc>
                <a:extLst>
                  <a:ext uri="{0D108BD9-81ED-4DB2-BD59-A6C34878D82A}">
                    <a16:rowId xmlns:a16="http://schemas.microsoft.com/office/drawing/2014/main" val="3448553391"/>
                  </a:ext>
                </a:extLst>
              </a:tr>
              <a:tr h="925515">
                <a:tc>
                  <a:txBody>
                    <a:bodyPr/>
                    <a:lstStyle/>
                    <a:p>
                      <a:r>
                        <a:rPr lang="en-GB" dirty="0"/>
                        <a:t>Economic</a:t>
                      </a:r>
                    </a:p>
                  </a:txBody>
                  <a:tcPr/>
                </a:tc>
                <a:tc>
                  <a:txBody>
                    <a:bodyPr/>
                    <a:lstStyle/>
                    <a:p>
                      <a:pPr marL="171450" indent="-171450">
                        <a:buFont typeface="Arial" panose="020B0604020202020204" pitchFamily="34" charset="0"/>
                        <a:buChar char="•"/>
                      </a:pPr>
                      <a:r>
                        <a:rPr lang="en-GB" sz="1200" dirty="0"/>
                        <a:t>Changes to Inflation and Interest Rates</a:t>
                      </a:r>
                    </a:p>
                    <a:p>
                      <a:pPr marL="171450" indent="-171450">
                        <a:buFont typeface="Arial" panose="020B0604020202020204" pitchFamily="34" charset="0"/>
                        <a:buChar char="•"/>
                      </a:pPr>
                      <a:r>
                        <a:rPr lang="en-GB" sz="1200" dirty="0"/>
                        <a:t>Unemployment Rates </a:t>
                      </a:r>
                    </a:p>
                    <a:p>
                      <a:pPr marL="171450" indent="-171450">
                        <a:buFont typeface="Arial" panose="020B0604020202020204" pitchFamily="34" charset="0"/>
                        <a:buChar char="•"/>
                      </a:pPr>
                      <a:r>
                        <a:rPr lang="en-GB" sz="1200" dirty="0"/>
                        <a:t>Labor Costs </a:t>
                      </a:r>
                    </a:p>
                    <a:p>
                      <a:pPr marL="0" indent="0">
                        <a:buFont typeface="Arial" panose="020B0604020202020204" pitchFamily="34" charset="0"/>
                        <a:buNone/>
                      </a:pPr>
                      <a:r>
                        <a:rPr lang="en-GB" sz="1200" dirty="0"/>
                        <a:t>(“Tesco PESTEL Analysis”, n.d.; Pereira, 2024)</a:t>
                      </a:r>
                    </a:p>
                  </a:txBody>
                  <a:tcPr/>
                </a:tc>
                <a:extLst>
                  <a:ext uri="{0D108BD9-81ED-4DB2-BD59-A6C34878D82A}">
                    <a16:rowId xmlns:a16="http://schemas.microsoft.com/office/drawing/2014/main" val="3921135952"/>
                  </a:ext>
                </a:extLst>
              </a:tr>
              <a:tr h="902765">
                <a:tc>
                  <a:txBody>
                    <a:bodyPr/>
                    <a:lstStyle/>
                    <a:p>
                      <a:r>
                        <a:rPr lang="en-GB" dirty="0"/>
                        <a:t>Sociocultural</a:t>
                      </a:r>
                    </a:p>
                  </a:txBody>
                  <a:tcPr/>
                </a:tc>
                <a:tc>
                  <a:txBody>
                    <a:bodyPr/>
                    <a:lstStyle/>
                    <a:p>
                      <a:pPr marL="171450" indent="-171450">
                        <a:buFont typeface="Arial" panose="020B0604020202020204" pitchFamily="34" charset="0"/>
                        <a:buChar char="•"/>
                      </a:pPr>
                      <a:r>
                        <a:rPr lang="en-GB" sz="1200" dirty="0"/>
                        <a:t>Changes in Customer Lifestyle and Preferences (Makos, 2024)</a:t>
                      </a:r>
                    </a:p>
                    <a:p>
                      <a:pPr marL="171450" indent="-171450">
                        <a:buFont typeface="Arial" panose="020B0604020202020204" pitchFamily="34" charset="0"/>
                        <a:buChar char="•"/>
                      </a:pPr>
                      <a:r>
                        <a:rPr lang="en-GB" sz="1200" dirty="0"/>
                        <a:t>Demographic Changes </a:t>
                      </a:r>
                    </a:p>
                    <a:p>
                      <a:pPr marL="171450" indent="-171450">
                        <a:buFont typeface="Arial" panose="020B0604020202020204" pitchFamily="34" charset="0"/>
                        <a:buChar char="•"/>
                      </a:pPr>
                      <a:r>
                        <a:rPr lang="en-GB" sz="1200" dirty="0"/>
                        <a:t>Community Engagement </a:t>
                      </a:r>
                    </a:p>
                    <a:p>
                      <a:pPr marL="0" indent="0">
                        <a:buFont typeface="Arial" panose="020B0604020202020204" pitchFamily="34" charset="0"/>
                        <a:buNone/>
                      </a:pPr>
                      <a:r>
                        <a:rPr lang="en-GB" sz="1200" dirty="0"/>
                        <a:t>(Pereira, 2024)</a:t>
                      </a:r>
                    </a:p>
                  </a:txBody>
                  <a:tcPr/>
                </a:tc>
                <a:extLst>
                  <a:ext uri="{0D108BD9-81ED-4DB2-BD59-A6C34878D82A}">
                    <a16:rowId xmlns:a16="http://schemas.microsoft.com/office/drawing/2014/main" val="3670211950"/>
                  </a:ext>
                </a:extLst>
              </a:tr>
              <a:tr h="1128156">
                <a:tc>
                  <a:txBody>
                    <a:bodyPr/>
                    <a:lstStyle/>
                    <a:p>
                      <a:r>
                        <a:rPr lang="en-GB" dirty="0"/>
                        <a:t>Technological</a:t>
                      </a:r>
                    </a:p>
                  </a:txBody>
                  <a:tcPr/>
                </a:tc>
                <a:tc>
                  <a:txBody>
                    <a:bodyPr/>
                    <a:lstStyle/>
                    <a:p>
                      <a:pPr marL="171450" indent="-171450">
                        <a:buFont typeface="Arial" panose="020B0604020202020204" pitchFamily="34" charset="0"/>
                        <a:buChar char="•"/>
                      </a:pPr>
                      <a:r>
                        <a:rPr lang="en-GB" sz="1200" dirty="0"/>
                        <a:t>Online Shopping </a:t>
                      </a:r>
                    </a:p>
                    <a:p>
                      <a:pPr marL="171450" indent="-171450">
                        <a:buFont typeface="Arial" panose="020B0604020202020204" pitchFamily="34" charset="0"/>
                        <a:buChar char="•"/>
                      </a:pPr>
                      <a:r>
                        <a:rPr lang="en-GB" sz="1200" dirty="0"/>
                        <a:t>Supply Chain Management and Automation </a:t>
                      </a:r>
                    </a:p>
                    <a:p>
                      <a:pPr marL="171450" indent="-171450">
                        <a:buFont typeface="Arial" panose="020B0604020202020204" pitchFamily="34" charset="0"/>
                        <a:buChar char="•"/>
                      </a:pPr>
                      <a:r>
                        <a:rPr lang="en-GB" sz="1200" dirty="0"/>
                        <a:t>Electronic Payment Systems</a:t>
                      </a:r>
                    </a:p>
                    <a:p>
                      <a:pPr marL="171450" indent="-171450">
                        <a:buFont typeface="Arial" panose="020B0604020202020204" pitchFamily="34" charset="0"/>
                        <a:buChar char="•"/>
                      </a:pPr>
                      <a:r>
                        <a:rPr lang="en-GB" sz="1200" dirty="0"/>
                        <a:t>Sustainable Technologies </a:t>
                      </a:r>
                    </a:p>
                    <a:p>
                      <a:pPr marL="0" indent="0">
                        <a:buFont typeface="Arial" panose="020B0604020202020204" pitchFamily="34" charset="0"/>
                        <a:buNone/>
                      </a:pPr>
                      <a:r>
                        <a:rPr lang="en-GB" sz="1200" dirty="0"/>
                        <a:t>(Pereira, 2024; “Tesco PESTEL Analysis”, n.d.)</a:t>
                      </a:r>
                    </a:p>
                  </a:txBody>
                  <a:tcPr/>
                </a:tc>
                <a:extLst>
                  <a:ext uri="{0D108BD9-81ED-4DB2-BD59-A6C34878D82A}">
                    <a16:rowId xmlns:a16="http://schemas.microsoft.com/office/drawing/2014/main" val="1257726636"/>
                  </a:ext>
                </a:extLst>
              </a:tr>
              <a:tr h="1114338">
                <a:tc>
                  <a:txBody>
                    <a:bodyPr/>
                    <a:lstStyle/>
                    <a:p>
                      <a:r>
                        <a:rPr lang="en-GB" dirty="0"/>
                        <a:t>Legal</a:t>
                      </a:r>
                    </a:p>
                  </a:txBody>
                  <a:tcPr/>
                </a:tc>
                <a:tc>
                  <a:txBody>
                    <a:bodyPr/>
                    <a:lstStyle/>
                    <a:p>
                      <a:pPr marL="171450" indent="-171450">
                        <a:buFont typeface="Arial" panose="020B0604020202020204" pitchFamily="34" charset="0"/>
                        <a:buChar char="•"/>
                      </a:pPr>
                      <a:r>
                        <a:rPr lang="en-GB" sz="1200" dirty="0"/>
                        <a:t>Environmental Regulations</a:t>
                      </a:r>
                    </a:p>
                    <a:p>
                      <a:pPr marL="171450" indent="-171450">
                        <a:buFont typeface="Arial" panose="020B0604020202020204" pitchFamily="34" charset="0"/>
                        <a:buChar char="•"/>
                      </a:pPr>
                      <a:r>
                        <a:rPr lang="en-GB" sz="1200" dirty="0"/>
                        <a:t>Employment Laws</a:t>
                      </a:r>
                    </a:p>
                    <a:p>
                      <a:pPr marL="171450" indent="-171450">
                        <a:buFont typeface="Arial" panose="020B0604020202020204" pitchFamily="34" charset="0"/>
                        <a:buChar char="•"/>
                      </a:pPr>
                      <a:r>
                        <a:rPr lang="en-GB" sz="1200" dirty="0"/>
                        <a:t>Food Safety and Labelling Regulations </a:t>
                      </a:r>
                    </a:p>
                    <a:p>
                      <a:pPr marL="171450" indent="-171450">
                        <a:buFont typeface="Arial" panose="020B0604020202020204" pitchFamily="34" charset="0"/>
                        <a:buChar char="•"/>
                      </a:pPr>
                      <a:r>
                        <a:rPr lang="en-GB" sz="1200" dirty="0"/>
                        <a:t>Data Protection and Privacy </a:t>
                      </a:r>
                    </a:p>
                    <a:p>
                      <a:pPr marL="0" indent="0">
                        <a:buFont typeface="Arial" panose="020B0604020202020204" pitchFamily="34" charset="0"/>
                        <a:buNone/>
                      </a:pPr>
                      <a:r>
                        <a:rPr lang="en-GB" sz="1200" dirty="0"/>
                        <a:t>(Makos, 2024)</a:t>
                      </a:r>
                    </a:p>
                  </a:txBody>
                  <a:tcPr/>
                </a:tc>
                <a:extLst>
                  <a:ext uri="{0D108BD9-81ED-4DB2-BD59-A6C34878D82A}">
                    <a16:rowId xmlns:a16="http://schemas.microsoft.com/office/drawing/2014/main" val="3347329670"/>
                  </a:ext>
                </a:extLst>
              </a:tr>
              <a:tr h="944012">
                <a:tc>
                  <a:txBody>
                    <a:bodyPr/>
                    <a:lstStyle/>
                    <a:p>
                      <a:r>
                        <a:rPr lang="en-GB" dirty="0"/>
                        <a:t>Environmental</a:t>
                      </a:r>
                    </a:p>
                  </a:txBody>
                  <a:tcPr/>
                </a:tc>
                <a:tc>
                  <a:txBody>
                    <a:bodyPr/>
                    <a:lstStyle/>
                    <a:p>
                      <a:pPr marL="171450" indent="-171450">
                        <a:buFont typeface="Arial" panose="020B0604020202020204" pitchFamily="34" charset="0"/>
                        <a:buChar char="•"/>
                      </a:pPr>
                      <a:r>
                        <a:rPr lang="en-GB" sz="1200" dirty="0"/>
                        <a:t>Waste Management (Makos, 2024)</a:t>
                      </a:r>
                    </a:p>
                    <a:p>
                      <a:pPr marL="171450" indent="-171450">
                        <a:buFont typeface="Arial" panose="020B0604020202020204" pitchFamily="34" charset="0"/>
                        <a:buChar char="•"/>
                      </a:pPr>
                      <a:r>
                        <a:rPr lang="en-GB" sz="1200" dirty="0"/>
                        <a:t>Climate Change </a:t>
                      </a:r>
                    </a:p>
                    <a:p>
                      <a:pPr marL="171450" indent="-171450">
                        <a:buFont typeface="Arial" panose="020B0604020202020204" pitchFamily="34" charset="0"/>
                        <a:buChar char="•"/>
                      </a:pPr>
                      <a:r>
                        <a:rPr lang="en-GB" sz="1200" dirty="0"/>
                        <a:t>Consumer Expectations for Sustainability </a:t>
                      </a:r>
                    </a:p>
                    <a:p>
                      <a:pPr marL="0" indent="0">
                        <a:buFont typeface="Arial" panose="020B0604020202020204" pitchFamily="34" charset="0"/>
                        <a:buNone/>
                      </a:pPr>
                      <a:r>
                        <a:rPr lang="en-GB" sz="1200" dirty="0"/>
                        <a:t>(“Tesco PESTEL Analysis”, n.d.).</a:t>
                      </a:r>
                    </a:p>
                  </a:txBody>
                  <a:tcPr/>
                </a:tc>
                <a:extLst>
                  <a:ext uri="{0D108BD9-81ED-4DB2-BD59-A6C34878D82A}">
                    <a16:rowId xmlns:a16="http://schemas.microsoft.com/office/drawing/2014/main" val="3265742235"/>
                  </a:ext>
                </a:extLst>
              </a:tr>
            </a:tbl>
          </a:graphicData>
        </a:graphic>
      </p:graphicFrame>
      <p:pic>
        <p:nvPicPr>
          <p:cNvPr id="13" name="Audio 12">
            <a:hlinkClick r:id="" action="ppaction://media"/>
            <a:extLst>
              <a:ext uri="{FF2B5EF4-FFF2-40B4-BE49-F238E27FC236}">
                <a16:creationId xmlns:a16="http://schemas.microsoft.com/office/drawing/2014/main" id="{FE36B3BD-26CC-7210-1705-D8DB347718AB}"/>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136147752"/>
      </p:ext>
    </p:extLst>
  </p:cSld>
  <p:clrMapOvr>
    <a:masterClrMapping/>
  </p:clrMapOvr>
  <mc:AlternateContent xmlns:mc="http://schemas.openxmlformats.org/markup-compatibility/2006">
    <mc:Choice xmlns:p14="http://schemas.microsoft.com/office/powerpoint/2010/main" Requires="p14">
      <p:transition spd="slow" p14:dur="2000" advTm="140941"/>
    </mc:Choice>
    <mc:Fallback>
      <p:transition spd="slow" advTm="1409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FB2784-06AB-B226-1E9A-34315CACB51B}"/>
              </a:ext>
            </a:extLst>
          </p:cNvPr>
          <p:cNvSpPr>
            <a:spLocks noGrp="1"/>
          </p:cNvSpPr>
          <p:nvPr>
            <p:ph type="title"/>
          </p:nvPr>
        </p:nvSpPr>
        <p:spPr/>
        <p:txBody>
          <a:bodyPr>
            <a:normAutofit fontScale="90000"/>
          </a:bodyPr>
          <a:lstStyle/>
          <a:p>
            <a:r>
              <a:rPr lang="en-GB" dirty="0"/>
              <a:t>Tesco’s Approach to Organisation and Management</a:t>
            </a:r>
            <a:br>
              <a:rPr lang="en-GB" dirty="0"/>
            </a:br>
            <a:endParaRPr lang="en-GB" dirty="0"/>
          </a:p>
        </p:txBody>
      </p:sp>
      <p:sp>
        <p:nvSpPr>
          <p:cNvPr id="3" name="Content Placeholder 2">
            <a:extLst>
              <a:ext uri="{FF2B5EF4-FFF2-40B4-BE49-F238E27FC236}">
                <a16:creationId xmlns:a16="http://schemas.microsoft.com/office/drawing/2014/main" id="{2AEAD75D-DB12-A82C-0976-0C4906BBA762}"/>
              </a:ext>
            </a:extLst>
          </p:cNvPr>
          <p:cNvSpPr>
            <a:spLocks noGrp="1"/>
          </p:cNvSpPr>
          <p:nvPr>
            <p:ph idx="1"/>
          </p:nvPr>
        </p:nvSpPr>
        <p:spPr/>
        <p:txBody>
          <a:bodyPr>
            <a:normAutofit fontScale="70000" lnSpcReduction="20000"/>
          </a:bodyPr>
          <a:lstStyle/>
          <a:p>
            <a:r>
              <a:rPr lang="en-GB" dirty="0"/>
              <a:t>Approaches to management refers to different theories and methodologies used by management to direct and control the organization (Spacey, 2024). </a:t>
            </a:r>
          </a:p>
          <a:p>
            <a:r>
              <a:rPr lang="en-GB" dirty="0"/>
              <a:t>Tesco’s management approach is a mix of multiple theories, including elements from the classical, human relations, and contingency approaches. </a:t>
            </a:r>
          </a:p>
          <a:p>
            <a:r>
              <a:rPr lang="en-GB" b="1" dirty="0"/>
              <a:t>Contingency Method </a:t>
            </a:r>
            <a:r>
              <a:rPr lang="en-GB" dirty="0"/>
              <a:t>- The contingency method is a management theory that suggests that there is no specific best management style. Instead, the most effective way to manage an organisation depends on the situation (Indeed Editorial Team, 2024). Tesco adapts its strategies and decision making at board level based on specific circumstances, market conditions, competition, and internal factors. This contingency approach allows Tesco to be flexible and adaptive (“Tesco's Management And Leadership Theories”, 2017). </a:t>
            </a:r>
          </a:p>
          <a:p>
            <a:r>
              <a:rPr lang="en-GB" b="1" dirty="0"/>
              <a:t>Classical Management Approach </a:t>
            </a:r>
            <a:r>
              <a:rPr lang="en-GB" dirty="0"/>
              <a:t>- Tesco also employ elements of the classical management approach, which aims to increase efficiency and productivity. The classical approach supports a top-down hierarchical chain of command which Tesco employs, with CEO Ken Murphy sitting at the top. This approach allows for effective communication, order and clear responsibility for employees over other workers (“An Overview of Management Theories”, 2022; Tesco Management Hierarchy, n.d.). </a:t>
            </a:r>
          </a:p>
          <a:p>
            <a:r>
              <a:rPr lang="en-GB" b="1" dirty="0"/>
              <a:t>Human Relations Approach </a:t>
            </a:r>
            <a:r>
              <a:rPr lang="en-GB" dirty="0"/>
              <a:t>- Tesco places a strong emphasis on employee well-being and engagement as well as their development. This includes creating a positive work environment, providing opportunities for growth, and recognizing employee contributions. This focus on human relations by Tesco helps build a motivated and productive workforce (“Building HR capability at Tesco”, n.d.). </a:t>
            </a:r>
          </a:p>
          <a:p>
            <a:endParaRPr lang="en-GB" dirty="0"/>
          </a:p>
        </p:txBody>
      </p:sp>
      <p:pic>
        <p:nvPicPr>
          <p:cNvPr id="14" name="Audio 13">
            <a:hlinkClick r:id="" action="ppaction://media"/>
            <a:extLst>
              <a:ext uri="{FF2B5EF4-FFF2-40B4-BE49-F238E27FC236}">
                <a16:creationId xmlns:a16="http://schemas.microsoft.com/office/drawing/2014/main" id="{183BB770-6E8C-7B67-35B8-6F1F2E965B98}"/>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718480329"/>
      </p:ext>
    </p:extLst>
  </p:cSld>
  <p:clrMapOvr>
    <a:masterClrMapping/>
  </p:clrMapOvr>
  <mc:AlternateContent xmlns:mc="http://schemas.openxmlformats.org/markup-compatibility/2006">
    <mc:Choice xmlns:p14="http://schemas.microsoft.com/office/powerpoint/2010/main" Requires="p14">
      <p:transition spd="slow" p14:dur="2000" advTm="77126"/>
    </mc:Choice>
    <mc:Fallback>
      <p:transition spd="slow" advTm="7712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B98057-21AB-25CA-6F6B-DFE2A7328AEE}"/>
              </a:ext>
            </a:extLst>
          </p:cNvPr>
          <p:cNvSpPr>
            <a:spLocks noGrp="1"/>
          </p:cNvSpPr>
          <p:nvPr>
            <p:ph type="title"/>
          </p:nvPr>
        </p:nvSpPr>
        <p:spPr/>
        <p:txBody>
          <a:bodyPr/>
          <a:lstStyle/>
          <a:p>
            <a:r>
              <a:rPr lang="en-GB" sz="2800" dirty="0"/>
              <a:t>Groups and Teams</a:t>
            </a:r>
          </a:p>
        </p:txBody>
      </p:sp>
      <p:sp>
        <p:nvSpPr>
          <p:cNvPr id="4" name="TextBox 3">
            <a:extLst>
              <a:ext uri="{FF2B5EF4-FFF2-40B4-BE49-F238E27FC236}">
                <a16:creationId xmlns:a16="http://schemas.microsoft.com/office/drawing/2014/main" id="{7A74735A-D6F1-44D5-4386-33530EED5E4C}"/>
              </a:ext>
            </a:extLst>
          </p:cNvPr>
          <p:cNvSpPr txBox="1"/>
          <p:nvPr/>
        </p:nvSpPr>
        <p:spPr>
          <a:xfrm>
            <a:off x="576306" y="1120676"/>
            <a:ext cx="9855720" cy="5170646"/>
          </a:xfrm>
          <a:prstGeom prst="rect">
            <a:avLst/>
          </a:prstGeom>
          <a:noFill/>
        </p:spPr>
        <p:txBody>
          <a:bodyPr wrap="square" rtlCol="0">
            <a:spAutoFit/>
          </a:bodyPr>
          <a:lstStyle/>
          <a:p>
            <a:r>
              <a:rPr lang="en-GB" sz="1200" b="1" dirty="0">
                <a:latin typeface="+mj-lt"/>
              </a:rPr>
              <a:t>Group</a:t>
            </a:r>
          </a:p>
          <a:p>
            <a:pPr marL="171450" indent="-171450">
              <a:buFont typeface="Arial" panose="020B0604020202020204" pitchFamily="34" charset="0"/>
              <a:buChar char="•"/>
            </a:pPr>
            <a:r>
              <a:rPr lang="en-GB" sz="1200" dirty="0">
                <a:latin typeface="+mj-lt"/>
              </a:rPr>
              <a:t>Collection of individuals who come together based on mutual interests or experiences. </a:t>
            </a:r>
          </a:p>
          <a:p>
            <a:pPr marL="171450" indent="-171450">
              <a:buFont typeface="Arial" panose="020B0604020202020204" pitchFamily="34" charset="0"/>
              <a:buChar char="•"/>
            </a:pPr>
            <a:r>
              <a:rPr lang="en-GB" sz="1200" dirty="0">
                <a:latin typeface="+mj-lt"/>
              </a:rPr>
              <a:t>Every member has specific roles and responsibilities, that is assigned, by the group leader. </a:t>
            </a:r>
          </a:p>
          <a:p>
            <a:pPr marL="171450" indent="-171450">
              <a:buFont typeface="Arial" panose="020B0604020202020204" pitchFamily="34" charset="0"/>
              <a:buChar char="•"/>
            </a:pPr>
            <a:r>
              <a:rPr lang="en-GB" sz="1200" dirty="0">
                <a:latin typeface="+mj-lt"/>
              </a:rPr>
              <a:t>Members are independent from one another, working towards their own personal objectives </a:t>
            </a:r>
          </a:p>
          <a:p>
            <a:pPr marL="171450" indent="-171450">
              <a:buFont typeface="Arial" panose="020B0604020202020204" pitchFamily="34" charset="0"/>
              <a:buChar char="•"/>
            </a:pPr>
            <a:r>
              <a:rPr lang="en-GB" sz="1200" dirty="0">
                <a:latin typeface="+mj-lt"/>
              </a:rPr>
              <a:t>Individual accountability </a:t>
            </a:r>
          </a:p>
          <a:p>
            <a:r>
              <a:rPr lang="en-GB" sz="1200" dirty="0">
                <a:latin typeface="+mj-lt"/>
              </a:rPr>
              <a:t>(</a:t>
            </a:r>
            <a:r>
              <a:rPr lang="en-GB" sz="1200" dirty="0" err="1">
                <a:latin typeface="+mj-lt"/>
              </a:rPr>
              <a:t>Herrity</a:t>
            </a:r>
            <a:r>
              <a:rPr lang="en-GB" sz="1200" dirty="0">
                <a:latin typeface="+mj-lt"/>
              </a:rPr>
              <a:t>, 2022) </a:t>
            </a:r>
          </a:p>
          <a:p>
            <a:endParaRPr lang="en-GB" sz="1200" dirty="0">
              <a:latin typeface="+mj-lt"/>
            </a:endParaRPr>
          </a:p>
          <a:p>
            <a:r>
              <a:rPr lang="en-GB" sz="1200" b="1" dirty="0">
                <a:latin typeface="+mj-lt"/>
              </a:rPr>
              <a:t>Team </a:t>
            </a:r>
          </a:p>
          <a:p>
            <a:pPr marL="171450" indent="-171450">
              <a:buFont typeface="Arial" panose="020B0604020202020204" pitchFamily="34" charset="0"/>
              <a:buChar char="•"/>
            </a:pPr>
            <a:r>
              <a:rPr lang="en-GB" sz="1200" dirty="0">
                <a:latin typeface="+mj-lt"/>
              </a:rPr>
              <a:t>Group of interdependent individuals who work together to accomplish a collective goal. </a:t>
            </a:r>
          </a:p>
          <a:p>
            <a:pPr marL="171450" indent="-171450">
              <a:buFont typeface="Arial" panose="020B0604020202020204" pitchFamily="34" charset="0"/>
              <a:buChar char="•"/>
            </a:pPr>
            <a:r>
              <a:rPr lang="en-GB" sz="1200" dirty="0">
                <a:latin typeface="+mj-lt"/>
              </a:rPr>
              <a:t>Team members share accountability for the team’s success or failure as each person’s performance affects the entire team's progress. </a:t>
            </a:r>
          </a:p>
          <a:p>
            <a:pPr marL="171450" indent="-171450">
              <a:buFont typeface="Arial" panose="020B0604020202020204" pitchFamily="34" charset="0"/>
              <a:buChar char="•"/>
            </a:pPr>
            <a:r>
              <a:rPr lang="en-GB" sz="1200" dirty="0">
                <a:latin typeface="+mj-lt"/>
              </a:rPr>
              <a:t>A team can have more than one leader whereas a group only has the single leader.</a:t>
            </a:r>
          </a:p>
          <a:p>
            <a:pPr marL="171450" indent="-171450">
              <a:buFont typeface="Arial" panose="020B0604020202020204" pitchFamily="34" charset="0"/>
              <a:buChar char="•"/>
            </a:pPr>
            <a:r>
              <a:rPr lang="en-GB" sz="1200" dirty="0">
                <a:latin typeface="+mj-lt"/>
              </a:rPr>
              <a:t>Employees will work together in a team for several reasons including to solve problems, control a department, make key decisions or create new products </a:t>
            </a:r>
          </a:p>
          <a:p>
            <a:r>
              <a:rPr lang="en-GB" sz="1200" dirty="0">
                <a:latin typeface="+mj-lt"/>
              </a:rPr>
              <a:t>(“Difference Between Group and Team”, n.d.; Baker, 2022). </a:t>
            </a:r>
          </a:p>
          <a:p>
            <a:endParaRPr lang="en-GB" sz="1200" dirty="0">
              <a:solidFill>
                <a:srgbClr val="92D050"/>
              </a:solidFill>
              <a:latin typeface="+mj-lt"/>
            </a:endParaRPr>
          </a:p>
          <a:p>
            <a:r>
              <a:rPr lang="en-GB" sz="1200" dirty="0">
                <a:solidFill>
                  <a:srgbClr val="92D050"/>
                </a:solidFill>
                <a:latin typeface="+mj-lt"/>
              </a:rPr>
              <a:t>Advantages</a:t>
            </a:r>
          </a:p>
          <a:p>
            <a:pPr marL="171450" indent="-171450">
              <a:buFont typeface="Arial" panose="020B0604020202020204" pitchFamily="34" charset="0"/>
              <a:buChar char="•"/>
            </a:pPr>
            <a:r>
              <a:rPr lang="en-GB" sz="1200" dirty="0">
                <a:solidFill>
                  <a:srgbClr val="92D050"/>
                </a:solidFill>
                <a:latin typeface="+mj-lt"/>
              </a:rPr>
              <a:t>Improved communication skills as working in a team is a collaborative process that encourages communication between members (</a:t>
            </a:r>
            <a:r>
              <a:rPr lang="en-GB" sz="1200" dirty="0" err="1">
                <a:solidFill>
                  <a:srgbClr val="92D050"/>
                </a:solidFill>
                <a:latin typeface="+mj-lt"/>
              </a:rPr>
              <a:t>Herrity</a:t>
            </a:r>
            <a:r>
              <a:rPr lang="en-GB" sz="1200" dirty="0">
                <a:solidFill>
                  <a:srgbClr val="92D050"/>
                </a:solidFill>
                <a:latin typeface="+mj-lt"/>
              </a:rPr>
              <a:t>, 2022). </a:t>
            </a:r>
          </a:p>
          <a:p>
            <a:pPr marL="171450" indent="-171450">
              <a:buFont typeface="Arial" panose="020B0604020202020204" pitchFamily="34" charset="0"/>
              <a:buChar char="•"/>
            </a:pPr>
            <a:r>
              <a:rPr lang="en-GB" sz="1200" dirty="0">
                <a:solidFill>
                  <a:srgbClr val="92D050"/>
                </a:solidFill>
                <a:latin typeface="+mj-lt"/>
              </a:rPr>
              <a:t>Improved problem-solving ability as teams tend to be better for developing problem solving skills than groups and individuals. This is due to the idea that the more people brainstorm together, the better, as different people bring different viewpoints and ideas (“Group vs. team”, 2024). </a:t>
            </a:r>
          </a:p>
          <a:p>
            <a:endParaRPr lang="en-GB" sz="1200" dirty="0">
              <a:solidFill>
                <a:srgbClr val="FF0000"/>
              </a:solidFill>
              <a:latin typeface="+mj-lt"/>
            </a:endParaRPr>
          </a:p>
          <a:p>
            <a:r>
              <a:rPr lang="en-GB" sz="1200" dirty="0">
                <a:solidFill>
                  <a:srgbClr val="FF0000"/>
                </a:solidFill>
                <a:latin typeface="+mj-lt"/>
              </a:rPr>
              <a:t>Disadvantages</a:t>
            </a:r>
          </a:p>
          <a:p>
            <a:pPr marL="171450" indent="-171450">
              <a:buFont typeface="Arial" panose="020B0604020202020204" pitchFamily="34" charset="0"/>
              <a:buChar char="•"/>
            </a:pPr>
            <a:r>
              <a:rPr lang="en-GB" sz="1200" dirty="0">
                <a:solidFill>
                  <a:srgbClr val="FF0000"/>
                </a:solidFill>
                <a:latin typeface="+mj-lt"/>
              </a:rPr>
              <a:t>Teams can hamper individual growth. This is because teams tend to be focused on what’s best for the team or company and not necessarily what’s best for each individual (“Group vs. team”, 2024).</a:t>
            </a:r>
          </a:p>
          <a:p>
            <a:endParaRPr lang="en-GB" dirty="0"/>
          </a:p>
        </p:txBody>
      </p:sp>
      <p:pic>
        <p:nvPicPr>
          <p:cNvPr id="26" name="Audio 25">
            <a:hlinkClick r:id="" action="ppaction://media"/>
            <a:extLst>
              <a:ext uri="{FF2B5EF4-FFF2-40B4-BE49-F238E27FC236}">
                <a16:creationId xmlns:a16="http://schemas.microsoft.com/office/drawing/2014/main" id="{470A0A08-85AA-850D-775A-08B92F24FDFA}"/>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942968404"/>
      </p:ext>
    </p:extLst>
  </p:cSld>
  <p:clrMapOvr>
    <a:masterClrMapping/>
  </p:clrMapOvr>
  <mc:AlternateContent xmlns:mc="http://schemas.openxmlformats.org/markup-compatibility/2006">
    <mc:Choice xmlns:p14="http://schemas.microsoft.com/office/powerpoint/2010/main" Requires="p14">
      <p:transition spd="slow" p14:dur="2000" advTm="80620"/>
    </mc:Choice>
    <mc:Fallback>
      <p:transition spd="slow" advTm="806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6"/>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4">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78125-8750-E3C8-E91C-28F7331BC2D8}"/>
              </a:ext>
            </a:extLst>
          </p:cNvPr>
          <p:cNvSpPr>
            <a:spLocks noGrp="1"/>
          </p:cNvSpPr>
          <p:nvPr>
            <p:ph type="title"/>
          </p:nvPr>
        </p:nvSpPr>
        <p:spPr>
          <a:xfrm>
            <a:off x="648930" y="629266"/>
            <a:ext cx="6188190" cy="1622321"/>
          </a:xfrm>
        </p:spPr>
        <p:txBody>
          <a:bodyPr>
            <a:normAutofit/>
          </a:bodyPr>
          <a:lstStyle/>
          <a:p>
            <a:r>
              <a:rPr lang="en-GB">
                <a:solidFill>
                  <a:srgbClr val="EBEBEB"/>
                </a:solidFill>
              </a:rPr>
              <a:t>Tesco’s Teams</a:t>
            </a:r>
          </a:p>
        </p:txBody>
      </p:sp>
      <p:sp>
        <p:nvSpPr>
          <p:cNvPr id="3" name="Content Placeholder 2">
            <a:extLst>
              <a:ext uri="{FF2B5EF4-FFF2-40B4-BE49-F238E27FC236}">
                <a16:creationId xmlns:a16="http://schemas.microsoft.com/office/drawing/2014/main" id="{8F4582EB-DEA8-A513-B124-69AA64455563}"/>
              </a:ext>
            </a:extLst>
          </p:cNvPr>
          <p:cNvSpPr>
            <a:spLocks noGrp="1"/>
          </p:cNvSpPr>
          <p:nvPr>
            <p:ph idx="1"/>
          </p:nvPr>
        </p:nvSpPr>
        <p:spPr>
          <a:xfrm>
            <a:off x="648930" y="2438400"/>
            <a:ext cx="6188189" cy="3785419"/>
          </a:xfrm>
        </p:spPr>
        <p:txBody>
          <a:bodyPr>
            <a:normAutofit/>
          </a:bodyPr>
          <a:lstStyle/>
          <a:p>
            <a:pPr marL="0" indent="0">
              <a:lnSpc>
                <a:spcPct val="90000"/>
              </a:lnSpc>
              <a:buNone/>
            </a:pPr>
            <a:r>
              <a:rPr lang="en-GB" sz="1700" dirty="0">
                <a:solidFill>
                  <a:srgbClr val="FFFFFF"/>
                </a:solidFill>
              </a:rPr>
              <a:t>Tesco primarily use teams in their operations </a:t>
            </a:r>
          </a:p>
          <a:p>
            <a:pPr marL="0" indent="0">
              <a:lnSpc>
                <a:spcPct val="90000"/>
              </a:lnSpc>
              <a:buNone/>
            </a:pPr>
            <a:r>
              <a:rPr lang="en-GB" sz="1700" dirty="0">
                <a:solidFill>
                  <a:srgbClr val="FFFFFF"/>
                </a:solidFill>
              </a:rPr>
              <a:t>Tesco have several teams in their day-to-day operations with each playing a crucial role in the functioning of the company. </a:t>
            </a:r>
          </a:p>
          <a:p>
            <a:pPr>
              <a:lnSpc>
                <a:spcPct val="90000"/>
              </a:lnSpc>
            </a:pPr>
            <a:r>
              <a:rPr lang="en-GB" sz="1700" dirty="0">
                <a:solidFill>
                  <a:srgbClr val="FFFFFF"/>
                </a:solidFill>
              </a:rPr>
              <a:t>Store Operations Team</a:t>
            </a:r>
          </a:p>
          <a:p>
            <a:pPr>
              <a:lnSpc>
                <a:spcPct val="90000"/>
              </a:lnSpc>
            </a:pPr>
            <a:r>
              <a:rPr lang="en-GB" sz="1700" dirty="0">
                <a:solidFill>
                  <a:srgbClr val="FFFFFF"/>
                </a:solidFill>
              </a:rPr>
              <a:t>Human Resources Team</a:t>
            </a:r>
          </a:p>
          <a:p>
            <a:pPr>
              <a:lnSpc>
                <a:spcPct val="90000"/>
              </a:lnSpc>
            </a:pPr>
            <a:r>
              <a:rPr lang="en-GB" sz="1700" dirty="0">
                <a:solidFill>
                  <a:srgbClr val="FFFFFF"/>
                </a:solidFill>
              </a:rPr>
              <a:t>Product Development and Merchandising Team</a:t>
            </a:r>
          </a:p>
          <a:p>
            <a:pPr>
              <a:lnSpc>
                <a:spcPct val="90000"/>
              </a:lnSpc>
            </a:pPr>
            <a:r>
              <a:rPr lang="en-GB" sz="1700" dirty="0">
                <a:solidFill>
                  <a:srgbClr val="FFFFFF"/>
                </a:solidFill>
              </a:rPr>
              <a:t>Finance Team </a:t>
            </a:r>
          </a:p>
          <a:p>
            <a:pPr>
              <a:lnSpc>
                <a:spcPct val="90000"/>
              </a:lnSpc>
            </a:pPr>
            <a:r>
              <a:rPr lang="en-GB" sz="1700" dirty="0">
                <a:solidFill>
                  <a:srgbClr val="FFFFFF"/>
                </a:solidFill>
              </a:rPr>
              <a:t>Supply Chain and Logistics Team </a:t>
            </a:r>
          </a:p>
          <a:p>
            <a:pPr marL="0" indent="0">
              <a:lnSpc>
                <a:spcPct val="90000"/>
              </a:lnSpc>
              <a:buNone/>
            </a:pPr>
            <a:r>
              <a:rPr lang="en-GB" sz="1700" dirty="0">
                <a:solidFill>
                  <a:srgbClr val="FFFFFF"/>
                </a:solidFill>
              </a:rPr>
              <a:t>(</a:t>
            </a:r>
            <a:r>
              <a:rPr lang="en-GB" sz="1700" dirty="0" err="1">
                <a:solidFill>
                  <a:srgbClr val="FFFFFF"/>
                </a:solidFill>
              </a:rPr>
              <a:t>StudySmarter</a:t>
            </a:r>
            <a:r>
              <a:rPr lang="en-GB" sz="1700" dirty="0">
                <a:solidFill>
                  <a:srgbClr val="FFFFFF"/>
                </a:solidFill>
              </a:rPr>
              <a:t> Editorial Team, n.d.)</a:t>
            </a:r>
          </a:p>
          <a:p>
            <a:pPr>
              <a:lnSpc>
                <a:spcPct val="90000"/>
              </a:lnSpc>
            </a:pPr>
            <a:endParaRPr lang="en-GB" sz="1700" dirty="0">
              <a:solidFill>
                <a:srgbClr val="FFFFFF"/>
              </a:solidFill>
            </a:endParaRPr>
          </a:p>
        </p:txBody>
      </p:sp>
      <p:pic>
        <p:nvPicPr>
          <p:cNvPr id="4" name="Picture 3">
            <a:extLst>
              <a:ext uri="{FF2B5EF4-FFF2-40B4-BE49-F238E27FC236}">
                <a16:creationId xmlns:a16="http://schemas.microsoft.com/office/drawing/2014/main" id="{C1FAF0A3-3CC8-E525-F362-D77A553FF15B}"/>
              </a:ext>
            </a:extLst>
          </p:cNvPr>
          <p:cNvPicPr>
            <a:picLocks noChangeAspect="1"/>
          </p:cNvPicPr>
          <p:nvPr/>
        </p:nvPicPr>
        <p:blipFill>
          <a:blip r:embed="rId5"/>
          <a:srcRect l="41356" r="17935"/>
          <a:stretch/>
        </p:blipFill>
        <p:spPr>
          <a:xfrm>
            <a:off x="7229175" y="1"/>
            <a:ext cx="4963245" cy="6858001"/>
          </a:xfrm>
          <a:custGeom>
            <a:avLst/>
            <a:gdLst/>
            <a:ahLst/>
            <a:cxnLst/>
            <a:rect l="l" t="t" r="r" b="b"/>
            <a:pathLst>
              <a:path w="4963245" h="6858001">
                <a:moveTo>
                  <a:pt x="1177" y="0"/>
                </a:moveTo>
                <a:lnTo>
                  <a:pt x="1344715" y="0"/>
                </a:lnTo>
                <a:lnTo>
                  <a:pt x="1344715" y="1"/>
                </a:lnTo>
                <a:lnTo>
                  <a:pt x="4963245" y="1"/>
                </a:lnTo>
                <a:lnTo>
                  <a:pt x="4963244" y="6858001"/>
                </a:lnTo>
                <a:lnTo>
                  <a:pt x="900697" y="6858001"/>
                </a:lnTo>
                <a:lnTo>
                  <a:pt x="900697" y="6858000"/>
                </a:lnTo>
                <a:lnTo>
                  <a:pt x="0" y="6858000"/>
                </a:lnTo>
                <a:lnTo>
                  <a:pt x="5883" y="6817538"/>
                </a:lnTo>
                <a:lnTo>
                  <a:pt x="23196" y="6698894"/>
                </a:lnTo>
                <a:lnTo>
                  <a:pt x="35299" y="6612483"/>
                </a:lnTo>
                <a:lnTo>
                  <a:pt x="48073" y="6509613"/>
                </a:lnTo>
                <a:lnTo>
                  <a:pt x="63369" y="6387541"/>
                </a:lnTo>
                <a:lnTo>
                  <a:pt x="79506" y="6252438"/>
                </a:lnTo>
                <a:lnTo>
                  <a:pt x="96483" y="6100191"/>
                </a:lnTo>
                <a:lnTo>
                  <a:pt x="114469" y="5934227"/>
                </a:lnTo>
                <a:lnTo>
                  <a:pt x="132454" y="5753862"/>
                </a:lnTo>
                <a:lnTo>
                  <a:pt x="150776" y="5561838"/>
                </a:lnTo>
                <a:lnTo>
                  <a:pt x="167753" y="5354726"/>
                </a:lnTo>
                <a:lnTo>
                  <a:pt x="184058" y="5138013"/>
                </a:lnTo>
                <a:lnTo>
                  <a:pt x="198849" y="4908956"/>
                </a:lnTo>
                <a:lnTo>
                  <a:pt x="212969" y="4670298"/>
                </a:lnTo>
                <a:lnTo>
                  <a:pt x="226248" y="4421352"/>
                </a:lnTo>
                <a:lnTo>
                  <a:pt x="230955" y="4293793"/>
                </a:lnTo>
                <a:lnTo>
                  <a:pt x="236165" y="4163492"/>
                </a:lnTo>
                <a:lnTo>
                  <a:pt x="241040" y="4031133"/>
                </a:lnTo>
                <a:lnTo>
                  <a:pt x="244234" y="3898087"/>
                </a:lnTo>
                <a:lnTo>
                  <a:pt x="247091" y="3762299"/>
                </a:lnTo>
                <a:lnTo>
                  <a:pt x="250117" y="3625139"/>
                </a:lnTo>
                <a:lnTo>
                  <a:pt x="252134" y="3485236"/>
                </a:lnTo>
                <a:lnTo>
                  <a:pt x="252134" y="3343961"/>
                </a:lnTo>
                <a:lnTo>
                  <a:pt x="253142" y="3201315"/>
                </a:lnTo>
                <a:lnTo>
                  <a:pt x="252134" y="3057297"/>
                </a:lnTo>
                <a:lnTo>
                  <a:pt x="250117" y="2911221"/>
                </a:lnTo>
                <a:lnTo>
                  <a:pt x="248268" y="2765146"/>
                </a:lnTo>
                <a:lnTo>
                  <a:pt x="244234" y="2617013"/>
                </a:lnTo>
                <a:lnTo>
                  <a:pt x="240032" y="2467509"/>
                </a:lnTo>
                <a:lnTo>
                  <a:pt x="235157" y="2318004"/>
                </a:lnTo>
                <a:lnTo>
                  <a:pt x="228266" y="2167128"/>
                </a:lnTo>
                <a:lnTo>
                  <a:pt x="220029" y="2014881"/>
                </a:lnTo>
                <a:lnTo>
                  <a:pt x="212129" y="1861947"/>
                </a:lnTo>
                <a:lnTo>
                  <a:pt x="202044" y="1709014"/>
                </a:lnTo>
                <a:lnTo>
                  <a:pt x="189941" y="1554023"/>
                </a:lnTo>
                <a:lnTo>
                  <a:pt x="177839" y="1401090"/>
                </a:lnTo>
                <a:lnTo>
                  <a:pt x="163887" y="1245413"/>
                </a:lnTo>
                <a:lnTo>
                  <a:pt x="148591" y="1089051"/>
                </a:lnTo>
                <a:lnTo>
                  <a:pt x="132455" y="934746"/>
                </a:lnTo>
                <a:lnTo>
                  <a:pt x="113629" y="778383"/>
                </a:lnTo>
                <a:lnTo>
                  <a:pt x="93458" y="622707"/>
                </a:lnTo>
                <a:lnTo>
                  <a:pt x="73455" y="466344"/>
                </a:lnTo>
                <a:lnTo>
                  <a:pt x="50091" y="310668"/>
                </a:lnTo>
                <a:lnTo>
                  <a:pt x="26222" y="155677"/>
                </a:lnTo>
                <a:close/>
              </a:path>
            </a:pathLst>
          </a:custGeom>
        </p:spPr>
      </p:pic>
      <p:sp>
        <p:nvSpPr>
          <p:cNvPr id="5" name="TextBox 4">
            <a:extLst>
              <a:ext uri="{FF2B5EF4-FFF2-40B4-BE49-F238E27FC236}">
                <a16:creationId xmlns:a16="http://schemas.microsoft.com/office/drawing/2014/main" id="{32E785E7-637C-7618-B0B7-1D4F89B6C4E2}"/>
              </a:ext>
            </a:extLst>
          </p:cNvPr>
          <p:cNvSpPr txBox="1"/>
          <p:nvPr/>
        </p:nvSpPr>
        <p:spPr>
          <a:xfrm>
            <a:off x="7757112" y="6534835"/>
            <a:ext cx="3422166" cy="215444"/>
          </a:xfrm>
          <a:prstGeom prst="rect">
            <a:avLst/>
          </a:prstGeom>
          <a:noFill/>
        </p:spPr>
        <p:txBody>
          <a:bodyPr wrap="square" rtlCol="0">
            <a:spAutoFit/>
          </a:bodyPr>
          <a:lstStyle/>
          <a:p>
            <a:r>
              <a:rPr lang="en-GB" sz="800" dirty="0"/>
              <a:t>(“Tesco depot staff suspend pre-Christmas pay strikes”, 2021) </a:t>
            </a:r>
          </a:p>
        </p:txBody>
      </p:sp>
      <p:pic>
        <p:nvPicPr>
          <p:cNvPr id="12" name="Audio 11">
            <a:hlinkClick r:id="" action="ppaction://media"/>
            <a:extLst>
              <a:ext uri="{FF2B5EF4-FFF2-40B4-BE49-F238E27FC236}">
                <a16:creationId xmlns:a16="http://schemas.microsoft.com/office/drawing/2014/main" id="{B3CC5B0F-FB46-DB49-133E-D284758051F6}"/>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957369618"/>
      </p:ext>
    </p:extLst>
  </p:cSld>
  <p:clrMapOvr>
    <a:masterClrMapping/>
  </p:clrMapOvr>
  <mc:AlternateContent xmlns:mc="http://schemas.openxmlformats.org/markup-compatibility/2006">
    <mc:Choice xmlns:p14="http://schemas.microsoft.com/office/powerpoint/2010/main" Requires="p14">
      <p:transition spd="slow" p14:dur="2000" advTm="36456"/>
    </mc:Choice>
    <mc:Fallback>
      <p:transition spd="slow" advTm="364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9AC3DF-9E14-63F0-E38F-71A30CE57958}"/>
              </a:ext>
            </a:extLst>
          </p:cNvPr>
          <p:cNvSpPr>
            <a:spLocks noGrp="1"/>
          </p:cNvSpPr>
          <p:nvPr>
            <p:ph type="title"/>
          </p:nvPr>
        </p:nvSpPr>
        <p:spPr>
          <a:xfrm>
            <a:off x="648930" y="629267"/>
            <a:ext cx="9252154" cy="1016654"/>
          </a:xfrm>
        </p:spPr>
        <p:txBody>
          <a:bodyPr>
            <a:normAutofit/>
          </a:bodyPr>
          <a:lstStyle/>
          <a:p>
            <a:pPr>
              <a:lnSpc>
                <a:spcPct val="90000"/>
              </a:lnSpc>
            </a:pPr>
            <a:r>
              <a:rPr lang="en-GB" sz="3300" dirty="0">
                <a:solidFill>
                  <a:srgbClr val="EBEBEB"/>
                </a:solidFill>
              </a:rPr>
              <a:t>Tuckman’s Model</a:t>
            </a:r>
            <a:br>
              <a:rPr lang="en-GB" sz="3300" dirty="0">
                <a:solidFill>
                  <a:srgbClr val="EBEBEB"/>
                </a:solidFill>
              </a:rPr>
            </a:br>
            <a:endParaRPr lang="en-GB" sz="3300" dirty="0">
              <a:solidFill>
                <a:srgbClr val="EBEBEB"/>
              </a:solidFill>
            </a:endParaRPr>
          </a:p>
        </p:txBody>
      </p:sp>
      <p:sp>
        <p:nvSpPr>
          <p:cNvPr id="3" name="Content Placeholder 2">
            <a:extLst>
              <a:ext uri="{FF2B5EF4-FFF2-40B4-BE49-F238E27FC236}">
                <a16:creationId xmlns:a16="http://schemas.microsoft.com/office/drawing/2014/main" id="{CBDADDBF-8464-D87B-B41D-BAB03DF4295C}"/>
              </a:ext>
            </a:extLst>
          </p:cNvPr>
          <p:cNvSpPr>
            <a:spLocks noGrp="1"/>
          </p:cNvSpPr>
          <p:nvPr>
            <p:ph idx="1"/>
          </p:nvPr>
        </p:nvSpPr>
        <p:spPr>
          <a:xfrm>
            <a:off x="508705" y="1848465"/>
            <a:ext cx="5122607" cy="4358505"/>
          </a:xfrm>
        </p:spPr>
        <p:txBody>
          <a:bodyPr>
            <a:normAutofit/>
          </a:bodyPr>
          <a:lstStyle/>
          <a:p>
            <a:pPr marL="0" indent="0">
              <a:lnSpc>
                <a:spcPct val="90000"/>
              </a:lnSpc>
              <a:buNone/>
            </a:pPr>
            <a:endParaRPr lang="en-GB" sz="1100" dirty="0"/>
          </a:p>
          <a:p>
            <a:pPr>
              <a:lnSpc>
                <a:spcPct val="90000"/>
              </a:lnSpc>
            </a:pPr>
            <a:r>
              <a:rPr lang="en-GB" sz="1400" dirty="0"/>
              <a:t>When it comes to teamwork, Tesco applies Tuckman’s model of team development. This model, developed by Bruce Tuckman, is a well-known framework for understanding a team’s development (“Tuckman’s Model”, 2024). </a:t>
            </a:r>
          </a:p>
          <a:p>
            <a:pPr>
              <a:lnSpc>
                <a:spcPct val="90000"/>
              </a:lnSpc>
            </a:pPr>
            <a:r>
              <a:rPr lang="en-GB" sz="1400" dirty="0"/>
              <a:t>The Tuckman model outlines five stages of team development, forming, storming, norming, performing and adjourning (Drumm, 2024). </a:t>
            </a:r>
          </a:p>
          <a:p>
            <a:pPr>
              <a:lnSpc>
                <a:spcPct val="90000"/>
              </a:lnSpc>
            </a:pPr>
            <a:r>
              <a:rPr lang="en-GB" sz="1400" dirty="0"/>
              <a:t>Teams at Tesco go through the five stages, with management support to navigate each phase successfully. Tesco applies Tuckman’s model across their operations as this model helps to enhance teamwork, improve communication and build strong team spirit ensuring that team members are more productive and efficient and can perform to achieve their tasks (“Employees Motivation of Tesco”, n.d.).</a:t>
            </a:r>
          </a:p>
          <a:p>
            <a:pPr>
              <a:lnSpc>
                <a:spcPct val="90000"/>
              </a:lnSpc>
            </a:pPr>
            <a:endParaRPr lang="en-GB" sz="1100" dirty="0"/>
          </a:p>
        </p:txBody>
      </p:sp>
      <p:pic>
        <p:nvPicPr>
          <p:cNvPr id="4" name="Picture 3">
            <a:extLst>
              <a:ext uri="{FF2B5EF4-FFF2-40B4-BE49-F238E27FC236}">
                <a16:creationId xmlns:a16="http://schemas.microsoft.com/office/drawing/2014/main" id="{28E7F080-AD3F-6C8F-F87B-497B914D1869}"/>
              </a:ext>
            </a:extLst>
          </p:cNvPr>
          <p:cNvPicPr>
            <a:picLocks noChangeAspect="1"/>
          </p:cNvPicPr>
          <p:nvPr/>
        </p:nvPicPr>
        <p:blipFill>
          <a:blip r:embed="rId4"/>
          <a:stretch>
            <a:fillRect/>
          </a:stretch>
        </p:blipFill>
        <p:spPr>
          <a:xfrm>
            <a:off x="5631312" y="2570044"/>
            <a:ext cx="6504338" cy="3658689"/>
          </a:xfrm>
          <a:prstGeom prst="rect">
            <a:avLst/>
          </a:prstGeom>
          <a:effectLst/>
        </p:spPr>
      </p:pic>
      <p:sp>
        <p:nvSpPr>
          <p:cNvPr id="5" name="TextBox 4">
            <a:extLst>
              <a:ext uri="{FF2B5EF4-FFF2-40B4-BE49-F238E27FC236}">
                <a16:creationId xmlns:a16="http://schemas.microsoft.com/office/drawing/2014/main" id="{D528ACEE-16A5-6052-292D-6A8BB500A8DA}"/>
              </a:ext>
            </a:extLst>
          </p:cNvPr>
          <p:cNvSpPr txBox="1"/>
          <p:nvPr/>
        </p:nvSpPr>
        <p:spPr>
          <a:xfrm>
            <a:off x="6322142" y="6206970"/>
            <a:ext cx="3805084" cy="215444"/>
          </a:xfrm>
          <a:prstGeom prst="rect">
            <a:avLst/>
          </a:prstGeom>
          <a:noFill/>
        </p:spPr>
        <p:txBody>
          <a:bodyPr wrap="square" rtlCol="0">
            <a:spAutoFit/>
          </a:bodyPr>
          <a:lstStyle/>
          <a:p>
            <a:r>
              <a:rPr lang="en-GB" sz="800" dirty="0"/>
              <a:t>(“Tuckman’s Team Development Model”, n.d.) </a:t>
            </a:r>
          </a:p>
        </p:txBody>
      </p:sp>
      <p:pic>
        <p:nvPicPr>
          <p:cNvPr id="17" name="Audio 16">
            <a:hlinkClick r:id="" action="ppaction://media"/>
            <a:extLst>
              <a:ext uri="{FF2B5EF4-FFF2-40B4-BE49-F238E27FC236}">
                <a16:creationId xmlns:a16="http://schemas.microsoft.com/office/drawing/2014/main" id="{9678D28F-0160-90B5-8FAB-BD691CCFB1E2}"/>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2980693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60666"/>
    </mc:Choice>
    <mc:Fallback>
      <p:transition spd="slow" advTm="6066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EE4E366E-272A-409E-840F-9A6A64A9E3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dk2"/>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A721560C-E4AB-4287-A29C-3F6916794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13" name="Freeform 7">
            <a:extLst>
              <a:ext uri="{FF2B5EF4-FFF2-40B4-BE49-F238E27FC236}">
                <a16:creationId xmlns:a16="http://schemas.microsoft.com/office/drawing/2014/main" id="{DF6CFF07-D953-4F9C-9A0E-E0A6AACB61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19939" y="1460230"/>
            <a:ext cx="3472060" cy="825932"/>
          </a:xfrm>
          <a:custGeom>
            <a:avLst/>
            <a:gdLst>
              <a:gd name="connsiteX0" fmla="*/ 3470310 w 3472060"/>
              <a:gd name="connsiteY0" fmla="*/ 0 h 825932"/>
              <a:gd name="connsiteX1" fmla="*/ 3472060 w 3472060"/>
              <a:gd name="connsiteY1" fmla="*/ 12850 h 825932"/>
              <a:gd name="connsiteX2" fmla="*/ 3472060 w 3472060"/>
              <a:gd name="connsiteY2" fmla="*/ 480529 h 825932"/>
              <a:gd name="connsiteX3" fmla="*/ 3363699 w 3472060"/>
              <a:gd name="connsiteY3" fmla="*/ 498471 h 825932"/>
              <a:gd name="connsiteX4" fmla="*/ 42060 w 3472060"/>
              <a:gd name="connsiteY4" fmla="*/ 824486 h 825932"/>
              <a:gd name="connsiteX5" fmla="*/ 0 w 3472060"/>
              <a:gd name="connsiteY5" fmla="*/ 758452 h 825932"/>
              <a:gd name="connsiteX6" fmla="*/ 188014 w 3472060"/>
              <a:gd name="connsiteY6" fmla="*/ 735602 h 825932"/>
              <a:gd name="connsiteX7" fmla="*/ 284087 w 3472060"/>
              <a:gd name="connsiteY7" fmla="*/ 722590 h 825932"/>
              <a:gd name="connsiteX8" fmla="*/ 382288 w 3472060"/>
              <a:gd name="connsiteY8" fmla="*/ 709392 h 825932"/>
              <a:gd name="connsiteX9" fmla="*/ 481858 w 3472060"/>
              <a:gd name="connsiteY9" fmla="*/ 695774 h 825932"/>
              <a:gd name="connsiteX10" fmla="*/ 581897 w 3472060"/>
              <a:gd name="connsiteY10" fmla="*/ 680711 h 825932"/>
              <a:gd name="connsiteX11" fmla="*/ 683670 w 3472060"/>
              <a:gd name="connsiteY11" fmla="*/ 665256 h 825932"/>
              <a:gd name="connsiteX12" fmla="*/ 787206 w 3472060"/>
              <a:gd name="connsiteY12" fmla="*/ 649587 h 825932"/>
              <a:gd name="connsiteX13" fmla="*/ 892019 w 3472060"/>
              <a:gd name="connsiteY13" fmla="*/ 632968 h 825932"/>
              <a:gd name="connsiteX14" fmla="*/ 997620 w 3472060"/>
              <a:gd name="connsiteY14" fmla="*/ 614667 h 825932"/>
              <a:gd name="connsiteX15" fmla="*/ 1104727 w 3472060"/>
              <a:gd name="connsiteY15" fmla="*/ 596741 h 825932"/>
              <a:gd name="connsiteX16" fmla="*/ 1212669 w 3472060"/>
              <a:gd name="connsiteY16" fmla="*/ 577397 h 825932"/>
              <a:gd name="connsiteX17" fmla="*/ 1321506 w 3472060"/>
              <a:gd name="connsiteY17" fmla="*/ 556988 h 825932"/>
              <a:gd name="connsiteX18" fmla="*/ 1430709 w 3472060"/>
              <a:gd name="connsiteY18" fmla="*/ 536607 h 825932"/>
              <a:gd name="connsiteX19" fmla="*/ 1541050 w 3472060"/>
              <a:gd name="connsiteY19" fmla="*/ 514481 h 825932"/>
              <a:gd name="connsiteX20" fmla="*/ 1652805 w 3472060"/>
              <a:gd name="connsiteY20" fmla="*/ 492202 h 825932"/>
              <a:gd name="connsiteX21" fmla="*/ 1763708 w 3472060"/>
              <a:gd name="connsiteY21" fmla="*/ 469161 h 825932"/>
              <a:gd name="connsiteX22" fmla="*/ 1875795 w 3472060"/>
              <a:gd name="connsiteY22" fmla="*/ 444641 h 825932"/>
              <a:gd name="connsiteX23" fmla="*/ 1989128 w 3472060"/>
              <a:gd name="connsiteY23" fmla="*/ 418995 h 825932"/>
              <a:gd name="connsiteX24" fmla="*/ 2102476 w 3472060"/>
              <a:gd name="connsiteY24" fmla="*/ 393438 h 825932"/>
              <a:gd name="connsiteX25" fmla="*/ 2215549 w 3472060"/>
              <a:gd name="connsiteY25" fmla="*/ 366291 h 825932"/>
              <a:gd name="connsiteX26" fmla="*/ 2330490 w 3472060"/>
              <a:gd name="connsiteY26" fmla="*/ 337455 h 825932"/>
              <a:gd name="connsiteX27" fmla="*/ 2443333 w 3472060"/>
              <a:gd name="connsiteY27" fmla="*/ 308983 h 825932"/>
              <a:gd name="connsiteX28" fmla="*/ 2558014 w 3472060"/>
              <a:gd name="connsiteY28" fmla="*/ 278646 h 825932"/>
              <a:gd name="connsiteX29" fmla="*/ 2673621 w 3472060"/>
              <a:gd name="connsiteY29" fmla="*/ 247421 h 825932"/>
              <a:gd name="connsiteX30" fmla="*/ 2787008 w 3472060"/>
              <a:gd name="connsiteY30" fmla="*/ 215853 h 825932"/>
              <a:gd name="connsiteX31" fmla="*/ 2901442 w 3472060"/>
              <a:gd name="connsiteY31" fmla="*/ 182011 h 825932"/>
              <a:gd name="connsiteX32" fmla="*/ 3015722 w 3472060"/>
              <a:gd name="connsiteY32" fmla="*/ 147286 h 825932"/>
              <a:gd name="connsiteX33" fmla="*/ 3130018 w 3472060"/>
              <a:gd name="connsiteY33" fmla="*/ 112649 h 825932"/>
              <a:gd name="connsiteX34" fmla="*/ 3243551 w 3472060"/>
              <a:gd name="connsiteY34" fmla="*/ 75688 h 825932"/>
              <a:gd name="connsiteX35" fmla="*/ 3356992 w 3472060"/>
              <a:gd name="connsiteY35" fmla="*/ 38197 h 825932"/>
              <a:gd name="connsiteX36" fmla="*/ 3470310 w 3472060"/>
              <a:gd name="connsiteY36" fmla="*/ 0 h 8259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472060" h="825932">
                <a:moveTo>
                  <a:pt x="3470310" y="0"/>
                </a:moveTo>
                <a:lnTo>
                  <a:pt x="3472060" y="12850"/>
                </a:lnTo>
                <a:lnTo>
                  <a:pt x="3472060" y="480529"/>
                </a:lnTo>
                <a:lnTo>
                  <a:pt x="3363699" y="498471"/>
                </a:lnTo>
                <a:cubicBezTo>
                  <a:pt x="2435623" y="645518"/>
                  <a:pt x="603076" y="844866"/>
                  <a:pt x="42060" y="824486"/>
                </a:cubicBezTo>
                <a:cubicBezTo>
                  <a:pt x="28151" y="802425"/>
                  <a:pt x="13909" y="780513"/>
                  <a:pt x="0" y="758452"/>
                </a:cubicBezTo>
                <a:lnTo>
                  <a:pt x="188014" y="735602"/>
                </a:lnTo>
                <a:lnTo>
                  <a:pt x="284087" y="722590"/>
                </a:lnTo>
                <a:lnTo>
                  <a:pt x="382288" y="709392"/>
                </a:lnTo>
                <a:lnTo>
                  <a:pt x="481858" y="695774"/>
                </a:lnTo>
                <a:lnTo>
                  <a:pt x="581897" y="680711"/>
                </a:lnTo>
                <a:lnTo>
                  <a:pt x="683670" y="665256"/>
                </a:lnTo>
                <a:lnTo>
                  <a:pt x="787206" y="649587"/>
                </a:lnTo>
                <a:lnTo>
                  <a:pt x="892019" y="632968"/>
                </a:lnTo>
                <a:lnTo>
                  <a:pt x="997620" y="614667"/>
                </a:lnTo>
                <a:lnTo>
                  <a:pt x="1104727" y="596741"/>
                </a:lnTo>
                <a:lnTo>
                  <a:pt x="1212669" y="577397"/>
                </a:lnTo>
                <a:lnTo>
                  <a:pt x="1321506" y="556988"/>
                </a:lnTo>
                <a:lnTo>
                  <a:pt x="1430709" y="536607"/>
                </a:lnTo>
                <a:lnTo>
                  <a:pt x="1541050" y="514481"/>
                </a:lnTo>
                <a:lnTo>
                  <a:pt x="1652805" y="492202"/>
                </a:lnTo>
                <a:lnTo>
                  <a:pt x="1763708" y="469161"/>
                </a:lnTo>
                <a:lnTo>
                  <a:pt x="1875795" y="444641"/>
                </a:lnTo>
                <a:lnTo>
                  <a:pt x="1989128" y="418995"/>
                </a:lnTo>
                <a:lnTo>
                  <a:pt x="2102476" y="393438"/>
                </a:lnTo>
                <a:lnTo>
                  <a:pt x="2215549" y="366291"/>
                </a:lnTo>
                <a:lnTo>
                  <a:pt x="2330490" y="337455"/>
                </a:lnTo>
                <a:lnTo>
                  <a:pt x="2443333" y="308983"/>
                </a:lnTo>
                <a:lnTo>
                  <a:pt x="2558014" y="278646"/>
                </a:lnTo>
                <a:lnTo>
                  <a:pt x="2673621" y="247421"/>
                </a:lnTo>
                <a:lnTo>
                  <a:pt x="2787008" y="215853"/>
                </a:lnTo>
                <a:lnTo>
                  <a:pt x="2901442" y="182011"/>
                </a:lnTo>
                <a:lnTo>
                  <a:pt x="3015722" y="147286"/>
                </a:lnTo>
                <a:lnTo>
                  <a:pt x="3130018" y="112649"/>
                </a:lnTo>
                <a:lnTo>
                  <a:pt x="3243551" y="75688"/>
                </a:lnTo>
                <a:lnTo>
                  <a:pt x="3356992" y="38197"/>
                </a:lnTo>
                <a:lnTo>
                  <a:pt x="3470310" y="0"/>
                </a:lnTo>
                <a:close/>
              </a:path>
            </a:pathLst>
          </a:custGeom>
          <a:solidFill>
            <a:schemeClr val="bg1">
              <a:alpha val="20000"/>
            </a:schemeClr>
          </a:solidFill>
          <a:ln>
            <a:noFill/>
          </a:ln>
        </p:spPr>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0DDC0129-36E1-DDA4-9071-889AD9126E61}"/>
              </a:ext>
            </a:extLst>
          </p:cNvPr>
          <p:cNvSpPr>
            <a:spLocks noGrp="1"/>
          </p:cNvSpPr>
          <p:nvPr>
            <p:ph type="title"/>
          </p:nvPr>
        </p:nvSpPr>
        <p:spPr>
          <a:xfrm>
            <a:off x="648930" y="629267"/>
            <a:ext cx="9252154" cy="1016654"/>
          </a:xfrm>
        </p:spPr>
        <p:txBody>
          <a:bodyPr>
            <a:normAutofit/>
          </a:bodyPr>
          <a:lstStyle/>
          <a:p>
            <a:r>
              <a:rPr lang="en-GB" sz="3900">
                <a:solidFill>
                  <a:srgbClr val="EBEBEB"/>
                </a:solidFill>
              </a:rPr>
              <a:t>Corporate Social Responsibility (CSR)</a:t>
            </a:r>
          </a:p>
        </p:txBody>
      </p:sp>
      <p:sp useBgFill="1">
        <p:nvSpPr>
          <p:cNvPr id="15" name="Freeform: Shape 14">
            <a:extLst>
              <a:ext uri="{FF2B5EF4-FFF2-40B4-BE49-F238E27FC236}">
                <a16:creationId xmlns:a16="http://schemas.microsoft.com/office/drawing/2014/main" id="{DAA4FEEE-0B5F-41BF-825D-60F9FB0895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
          <a:xfrm>
            <a:off x="1" y="1762067"/>
            <a:ext cx="12192417" cy="5095933"/>
          </a:xfrm>
          <a:custGeom>
            <a:avLst/>
            <a:gdLst>
              <a:gd name="connsiteX0" fmla="*/ 0 w 12192417"/>
              <a:gd name="connsiteY0" fmla="*/ 0 h 5095933"/>
              <a:gd name="connsiteX1" fmla="*/ 71931 w 12192417"/>
              <a:gd name="connsiteY1" fmla="*/ 12261 h 5095933"/>
              <a:gd name="connsiteX2" fmla="*/ 282848 w 12192417"/>
              <a:gd name="connsiteY2" fmla="*/ 48343 h 5095933"/>
              <a:gd name="connsiteX3" fmla="*/ 436463 w 12192417"/>
              <a:gd name="connsiteY3" fmla="*/ 73565 h 5095933"/>
              <a:gd name="connsiteX4" fmla="*/ 619338 w 12192417"/>
              <a:gd name="connsiteY4" fmla="*/ 100188 h 5095933"/>
              <a:gd name="connsiteX5" fmla="*/ 836350 w 12192417"/>
              <a:gd name="connsiteY5" fmla="*/ 132066 h 5095933"/>
              <a:gd name="connsiteX6" fmla="*/ 1076527 w 12192417"/>
              <a:gd name="connsiteY6" fmla="*/ 165696 h 5095933"/>
              <a:gd name="connsiteX7" fmla="*/ 1347183 w 12192417"/>
              <a:gd name="connsiteY7" fmla="*/ 201077 h 5095933"/>
              <a:gd name="connsiteX8" fmla="*/ 1642222 w 12192417"/>
              <a:gd name="connsiteY8" fmla="*/ 238560 h 5095933"/>
              <a:gd name="connsiteX9" fmla="*/ 1962863 w 12192417"/>
              <a:gd name="connsiteY9" fmla="*/ 276043 h 5095933"/>
              <a:gd name="connsiteX10" fmla="*/ 2304231 w 12192417"/>
              <a:gd name="connsiteY10" fmla="*/ 314227 h 5095933"/>
              <a:gd name="connsiteX11" fmla="*/ 2672420 w 12192417"/>
              <a:gd name="connsiteY11" fmla="*/ 349608 h 5095933"/>
              <a:gd name="connsiteX12" fmla="*/ 3057677 w 12192417"/>
              <a:gd name="connsiteY12" fmla="*/ 383588 h 5095933"/>
              <a:gd name="connsiteX13" fmla="*/ 3464880 w 12192417"/>
              <a:gd name="connsiteY13" fmla="*/ 414415 h 5095933"/>
              <a:gd name="connsiteX14" fmla="*/ 3889151 w 12192417"/>
              <a:gd name="connsiteY14" fmla="*/ 443841 h 5095933"/>
              <a:gd name="connsiteX15" fmla="*/ 4331709 w 12192417"/>
              <a:gd name="connsiteY15" fmla="*/ 471515 h 5095933"/>
              <a:gd name="connsiteX16" fmla="*/ 4558475 w 12192417"/>
              <a:gd name="connsiteY16" fmla="*/ 481324 h 5095933"/>
              <a:gd name="connsiteX17" fmla="*/ 4790117 w 12192417"/>
              <a:gd name="connsiteY17" fmla="*/ 492183 h 5095933"/>
              <a:gd name="connsiteX18" fmla="*/ 5025417 w 12192417"/>
              <a:gd name="connsiteY18" fmla="*/ 502342 h 5095933"/>
              <a:gd name="connsiteX19" fmla="*/ 5261936 w 12192417"/>
              <a:gd name="connsiteY19" fmla="*/ 508998 h 5095933"/>
              <a:gd name="connsiteX20" fmla="*/ 5503331 w 12192417"/>
              <a:gd name="connsiteY20" fmla="*/ 514953 h 5095933"/>
              <a:gd name="connsiteX21" fmla="*/ 5747166 w 12192417"/>
              <a:gd name="connsiteY21" fmla="*/ 521259 h 5095933"/>
              <a:gd name="connsiteX22" fmla="*/ 5995876 w 12192417"/>
              <a:gd name="connsiteY22" fmla="*/ 525463 h 5095933"/>
              <a:gd name="connsiteX23" fmla="*/ 6247025 w 12192417"/>
              <a:gd name="connsiteY23" fmla="*/ 525463 h 5095933"/>
              <a:gd name="connsiteX24" fmla="*/ 6500612 w 12192417"/>
              <a:gd name="connsiteY24" fmla="*/ 527565 h 5095933"/>
              <a:gd name="connsiteX25" fmla="*/ 6756638 w 12192417"/>
              <a:gd name="connsiteY25" fmla="*/ 525463 h 5095933"/>
              <a:gd name="connsiteX26" fmla="*/ 7016321 w 12192417"/>
              <a:gd name="connsiteY26" fmla="*/ 521259 h 5095933"/>
              <a:gd name="connsiteX27" fmla="*/ 7276004 w 12192417"/>
              <a:gd name="connsiteY27" fmla="*/ 517406 h 5095933"/>
              <a:gd name="connsiteX28" fmla="*/ 7539344 w 12192417"/>
              <a:gd name="connsiteY28" fmla="*/ 508998 h 5095933"/>
              <a:gd name="connsiteX29" fmla="*/ 7805123 w 12192417"/>
              <a:gd name="connsiteY29" fmla="*/ 500241 h 5095933"/>
              <a:gd name="connsiteX30" fmla="*/ 8070902 w 12192417"/>
              <a:gd name="connsiteY30" fmla="*/ 490082 h 5095933"/>
              <a:gd name="connsiteX31" fmla="*/ 8339120 w 12192417"/>
              <a:gd name="connsiteY31" fmla="*/ 475719 h 5095933"/>
              <a:gd name="connsiteX32" fmla="*/ 8609775 w 12192417"/>
              <a:gd name="connsiteY32" fmla="*/ 458554 h 5095933"/>
              <a:gd name="connsiteX33" fmla="*/ 8881650 w 12192417"/>
              <a:gd name="connsiteY33" fmla="*/ 442089 h 5095933"/>
              <a:gd name="connsiteX34" fmla="*/ 9153525 w 12192417"/>
              <a:gd name="connsiteY34" fmla="*/ 421071 h 5095933"/>
              <a:gd name="connsiteX35" fmla="*/ 9429057 w 12192417"/>
              <a:gd name="connsiteY35" fmla="*/ 395849 h 5095933"/>
              <a:gd name="connsiteX36" fmla="*/ 9700932 w 12192417"/>
              <a:gd name="connsiteY36" fmla="*/ 370626 h 5095933"/>
              <a:gd name="connsiteX37" fmla="*/ 9977683 w 12192417"/>
              <a:gd name="connsiteY37" fmla="*/ 341551 h 5095933"/>
              <a:gd name="connsiteX38" fmla="*/ 10255654 w 12192417"/>
              <a:gd name="connsiteY38" fmla="*/ 309673 h 5095933"/>
              <a:gd name="connsiteX39" fmla="*/ 10529967 w 12192417"/>
              <a:gd name="connsiteY39" fmla="*/ 276043 h 5095933"/>
              <a:gd name="connsiteX40" fmla="*/ 10807938 w 12192417"/>
              <a:gd name="connsiteY40" fmla="*/ 236809 h 5095933"/>
              <a:gd name="connsiteX41" fmla="*/ 11084689 w 12192417"/>
              <a:gd name="connsiteY41" fmla="*/ 194772 h 5095933"/>
              <a:gd name="connsiteX42" fmla="*/ 11362660 w 12192417"/>
              <a:gd name="connsiteY42" fmla="*/ 153085 h 5095933"/>
              <a:gd name="connsiteX43" fmla="*/ 11639411 w 12192417"/>
              <a:gd name="connsiteY43" fmla="*/ 104392 h 5095933"/>
              <a:gd name="connsiteX44" fmla="*/ 11914944 w 12192417"/>
              <a:gd name="connsiteY44" fmla="*/ 54648 h 5095933"/>
              <a:gd name="connsiteX45" fmla="*/ 12191695 w 12192417"/>
              <a:gd name="connsiteY45" fmla="*/ 2452 h 5095933"/>
              <a:gd name="connsiteX46" fmla="*/ 12191695 w 12192417"/>
              <a:gd name="connsiteY46" fmla="*/ 2162231 h 5095933"/>
              <a:gd name="connsiteX47" fmla="*/ 12192417 w 12192417"/>
              <a:gd name="connsiteY47" fmla="*/ 2162231 h 5095933"/>
              <a:gd name="connsiteX48" fmla="*/ 12192417 w 12192417"/>
              <a:gd name="connsiteY48" fmla="*/ 5095933 h 5095933"/>
              <a:gd name="connsiteX49" fmla="*/ 0 w 12192417"/>
              <a:gd name="connsiteY49" fmla="*/ 5095933 h 5095933"/>
              <a:gd name="connsiteX50" fmla="*/ 0 w 12192417"/>
              <a:gd name="connsiteY50" fmla="*/ 2791958 h 5095933"/>
              <a:gd name="connsiteX51" fmla="*/ 0 w 12192417"/>
              <a:gd name="connsiteY51" fmla="*/ 2162231 h 50959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12192417" h="5095933">
                <a:moveTo>
                  <a:pt x="0" y="0"/>
                </a:moveTo>
                <a:lnTo>
                  <a:pt x="71931" y="12261"/>
                </a:lnTo>
                <a:lnTo>
                  <a:pt x="282848" y="48343"/>
                </a:lnTo>
                <a:lnTo>
                  <a:pt x="436463" y="73565"/>
                </a:lnTo>
                <a:lnTo>
                  <a:pt x="619338" y="100188"/>
                </a:lnTo>
                <a:lnTo>
                  <a:pt x="836350" y="132066"/>
                </a:lnTo>
                <a:lnTo>
                  <a:pt x="1076527" y="165696"/>
                </a:lnTo>
                <a:lnTo>
                  <a:pt x="1347183" y="201077"/>
                </a:lnTo>
                <a:lnTo>
                  <a:pt x="1642222" y="238560"/>
                </a:lnTo>
                <a:lnTo>
                  <a:pt x="1962863" y="276043"/>
                </a:lnTo>
                <a:lnTo>
                  <a:pt x="2304231" y="314227"/>
                </a:lnTo>
                <a:lnTo>
                  <a:pt x="2672420" y="349608"/>
                </a:lnTo>
                <a:lnTo>
                  <a:pt x="3057677" y="383588"/>
                </a:lnTo>
                <a:lnTo>
                  <a:pt x="3464880" y="414415"/>
                </a:lnTo>
                <a:lnTo>
                  <a:pt x="3889151" y="443841"/>
                </a:lnTo>
                <a:lnTo>
                  <a:pt x="4331709" y="471515"/>
                </a:lnTo>
                <a:lnTo>
                  <a:pt x="4558475" y="481324"/>
                </a:lnTo>
                <a:lnTo>
                  <a:pt x="4790117" y="492183"/>
                </a:lnTo>
                <a:lnTo>
                  <a:pt x="5025417" y="502342"/>
                </a:lnTo>
                <a:lnTo>
                  <a:pt x="5261936" y="508998"/>
                </a:lnTo>
                <a:lnTo>
                  <a:pt x="5503331" y="514953"/>
                </a:lnTo>
                <a:lnTo>
                  <a:pt x="5747166" y="521259"/>
                </a:lnTo>
                <a:lnTo>
                  <a:pt x="5995876" y="525463"/>
                </a:lnTo>
                <a:lnTo>
                  <a:pt x="6247025" y="525463"/>
                </a:lnTo>
                <a:lnTo>
                  <a:pt x="6500612" y="527565"/>
                </a:lnTo>
                <a:lnTo>
                  <a:pt x="6756638" y="525463"/>
                </a:lnTo>
                <a:lnTo>
                  <a:pt x="7016321" y="521259"/>
                </a:lnTo>
                <a:lnTo>
                  <a:pt x="7276004" y="517406"/>
                </a:lnTo>
                <a:lnTo>
                  <a:pt x="7539344" y="508998"/>
                </a:lnTo>
                <a:lnTo>
                  <a:pt x="7805123" y="500241"/>
                </a:lnTo>
                <a:lnTo>
                  <a:pt x="8070902" y="490082"/>
                </a:lnTo>
                <a:lnTo>
                  <a:pt x="8339120" y="475719"/>
                </a:lnTo>
                <a:lnTo>
                  <a:pt x="8609775" y="458554"/>
                </a:lnTo>
                <a:lnTo>
                  <a:pt x="8881650" y="442089"/>
                </a:lnTo>
                <a:lnTo>
                  <a:pt x="9153525" y="421071"/>
                </a:lnTo>
                <a:lnTo>
                  <a:pt x="9429057" y="395849"/>
                </a:lnTo>
                <a:lnTo>
                  <a:pt x="9700932" y="370626"/>
                </a:lnTo>
                <a:lnTo>
                  <a:pt x="9977683" y="341551"/>
                </a:lnTo>
                <a:lnTo>
                  <a:pt x="10255654" y="309673"/>
                </a:lnTo>
                <a:lnTo>
                  <a:pt x="10529967" y="276043"/>
                </a:lnTo>
                <a:lnTo>
                  <a:pt x="10807938" y="236809"/>
                </a:lnTo>
                <a:lnTo>
                  <a:pt x="11084689" y="194772"/>
                </a:lnTo>
                <a:lnTo>
                  <a:pt x="11362660" y="153085"/>
                </a:lnTo>
                <a:lnTo>
                  <a:pt x="11639411" y="104392"/>
                </a:lnTo>
                <a:lnTo>
                  <a:pt x="11914944" y="54648"/>
                </a:lnTo>
                <a:lnTo>
                  <a:pt x="12191695" y="2452"/>
                </a:lnTo>
                <a:lnTo>
                  <a:pt x="12191695" y="2162231"/>
                </a:lnTo>
                <a:lnTo>
                  <a:pt x="12192417" y="2162231"/>
                </a:lnTo>
                <a:lnTo>
                  <a:pt x="12192417" y="5095933"/>
                </a:lnTo>
                <a:lnTo>
                  <a:pt x="0" y="5095933"/>
                </a:lnTo>
                <a:lnTo>
                  <a:pt x="0" y="2791958"/>
                </a:lnTo>
                <a:lnTo>
                  <a:pt x="0" y="2162231"/>
                </a:lnTo>
                <a:close/>
              </a:path>
            </a:pathLst>
          </a:custGeom>
          <a:ln>
            <a:noFill/>
          </a:ln>
        </p:spPr>
        <p:txBody>
          <a:bodyPr/>
          <a:lstStyle/>
          <a:p>
            <a:endParaRPr lang="en-GB"/>
          </a:p>
        </p:txBody>
      </p:sp>
      <p:sp>
        <p:nvSpPr>
          <p:cNvPr id="3" name="Content Placeholder 2">
            <a:extLst>
              <a:ext uri="{FF2B5EF4-FFF2-40B4-BE49-F238E27FC236}">
                <a16:creationId xmlns:a16="http://schemas.microsoft.com/office/drawing/2014/main" id="{8F0F44E4-FD11-9347-DF62-CB1F2BFD1A3D}"/>
              </a:ext>
            </a:extLst>
          </p:cNvPr>
          <p:cNvSpPr>
            <a:spLocks noGrp="1"/>
          </p:cNvSpPr>
          <p:nvPr>
            <p:ph idx="1"/>
          </p:nvPr>
        </p:nvSpPr>
        <p:spPr>
          <a:xfrm>
            <a:off x="648931" y="2548281"/>
            <a:ext cx="7600766" cy="3658689"/>
          </a:xfrm>
        </p:spPr>
        <p:txBody>
          <a:bodyPr>
            <a:normAutofit/>
          </a:bodyPr>
          <a:lstStyle/>
          <a:p>
            <a:pPr marL="0" indent="0">
              <a:lnSpc>
                <a:spcPct val="90000"/>
              </a:lnSpc>
              <a:buNone/>
            </a:pPr>
            <a:r>
              <a:rPr lang="en-GB" sz="1000" dirty="0"/>
              <a:t>CSR Approaches</a:t>
            </a:r>
          </a:p>
          <a:p>
            <a:pPr>
              <a:lnSpc>
                <a:spcPct val="90000"/>
              </a:lnSpc>
            </a:pPr>
            <a:r>
              <a:rPr lang="en-GB" sz="1000" b="1" dirty="0"/>
              <a:t>Corporate social responsibility (CSR) </a:t>
            </a:r>
            <a:r>
              <a:rPr lang="en-GB" sz="1000" dirty="0"/>
              <a:t>is a business model by which companies make an effort to operate in a way that has a positive impact on society and the environment. CSR programs encourage businesses to consider the larger impact of the business on society when making decisions (McGrath &amp; Jonker, 2023). </a:t>
            </a:r>
          </a:p>
          <a:p>
            <a:pPr>
              <a:lnSpc>
                <a:spcPct val="90000"/>
              </a:lnSpc>
            </a:pPr>
            <a:r>
              <a:rPr lang="en-GB" sz="1000" dirty="0"/>
              <a:t>Tesco are considered a socially responsible company as they have implemented CSR into their core business strategy, focusing on sustainability, community engagement, ethical practices and so on (“Tesco Corporate Social Responsibility”, 2023).</a:t>
            </a:r>
          </a:p>
          <a:p>
            <a:pPr>
              <a:lnSpc>
                <a:spcPct val="90000"/>
              </a:lnSpc>
            </a:pPr>
            <a:r>
              <a:rPr lang="en-GB" sz="1000" b="1" dirty="0"/>
              <a:t>Four categories of CSR </a:t>
            </a:r>
            <a:r>
              <a:rPr lang="en-GB" sz="1000" dirty="0"/>
              <a:t>- Environmental, Ethical, Economic and Philanthropic-  Tesco focus on each one (McGrath &amp; Jonker, 2023) </a:t>
            </a:r>
          </a:p>
          <a:p>
            <a:pPr>
              <a:lnSpc>
                <a:spcPct val="90000"/>
              </a:lnSpc>
            </a:pPr>
            <a:r>
              <a:rPr lang="en-GB" sz="1000" b="1" dirty="0"/>
              <a:t>Environmental Responsibility </a:t>
            </a:r>
            <a:r>
              <a:rPr lang="en-GB" sz="1000" dirty="0"/>
              <a:t>- Tesco show environmental responsibility through their environmental schemes. Tesco promote environmental sustainability by aiming to become a zero-carbon business by 2050, and through focusing on reducing food waste, minimizing plastic usage, and sourcing products sustainably (“Tesco Corporate Social Responsibility”, 2023).</a:t>
            </a:r>
          </a:p>
          <a:p>
            <a:pPr>
              <a:lnSpc>
                <a:spcPct val="90000"/>
              </a:lnSpc>
            </a:pPr>
            <a:r>
              <a:rPr lang="en-GB" sz="1000" b="1" dirty="0"/>
              <a:t>Ethical Responsibility </a:t>
            </a:r>
            <a:r>
              <a:rPr lang="en-GB" sz="1000" dirty="0"/>
              <a:t>- Tesco adhere to ethical sourcing standards by using and promoting fair trade practices and suppliers (“Tesco Corporate Social Responsibility”, 2023).</a:t>
            </a:r>
          </a:p>
          <a:p>
            <a:pPr>
              <a:lnSpc>
                <a:spcPct val="90000"/>
              </a:lnSpc>
            </a:pPr>
            <a:r>
              <a:rPr lang="en-GB" sz="1000" b="1" dirty="0"/>
              <a:t>Philanthropic Responsibility </a:t>
            </a:r>
            <a:r>
              <a:rPr lang="en-GB" sz="1000" dirty="0"/>
              <a:t>- Tesco show philanthropic responsibility through collaborating with and donating to charities such as Cancer Research UK, the British Heart Foundation, and Diabetes UK. As well as this Tesco have showed community support by donating more than 192 million meals through their food surplus redistribution scheme (“Tesco Corporate Social Responsibility”, 2023).</a:t>
            </a:r>
          </a:p>
          <a:p>
            <a:pPr>
              <a:lnSpc>
                <a:spcPct val="90000"/>
              </a:lnSpc>
            </a:pPr>
            <a:endParaRPr lang="en-GB" sz="700" dirty="0"/>
          </a:p>
        </p:txBody>
      </p:sp>
      <p:pic>
        <p:nvPicPr>
          <p:cNvPr id="4" name="Picture 3">
            <a:extLst>
              <a:ext uri="{FF2B5EF4-FFF2-40B4-BE49-F238E27FC236}">
                <a16:creationId xmlns:a16="http://schemas.microsoft.com/office/drawing/2014/main" id="{9380C51B-3471-E158-EAED-0A2B2CEF1FBB}"/>
              </a:ext>
            </a:extLst>
          </p:cNvPr>
          <p:cNvPicPr>
            <a:picLocks noChangeAspect="1"/>
          </p:cNvPicPr>
          <p:nvPr/>
        </p:nvPicPr>
        <p:blipFill>
          <a:blip r:embed="rId4"/>
          <a:stretch>
            <a:fillRect/>
          </a:stretch>
        </p:blipFill>
        <p:spPr>
          <a:xfrm>
            <a:off x="8880400" y="4996368"/>
            <a:ext cx="2680897" cy="1508004"/>
          </a:xfrm>
          <a:prstGeom prst="rect">
            <a:avLst/>
          </a:prstGeom>
          <a:effectLst/>
        </p:spPr>
      </p:pic>
      <p:sp>
        <p:nvSpPr>
          <p:cNvPr id="5" name="TextBox 4">
            <a:extLst>
              <a:ext uri="{FF2B5EF4-FFF2-40B4-BE49-F238E27FC236}">
                <a16:creationId xmlns:a16="http://schemas.microsoft.com/office/drawing/2014/main" id="{1E78C6B3-C7E5-43E8-68A2-A677D418A7AF}"/>
              </a:ext>
            </a:extLst>
          </p:cNvPr>
          <p:cNvSpPr txBox="1"/>
          <p:nvPr/>
        </p:nvSpPr>
        <p:spPr>
          <a:xfrm>
            <a:off x="9154048" y="6504372"/>
            <a:ext cx="2140299" cy="215444"/>
          </a:xfrm>
          <a:prstGeom prst="rect">
            <a:avLst/>
          </a:prstGeom>
          <a:noFill/>
        </p:spPr>
        <p:txBody>
          <a:bodyPr wrap="square" rtlCol="0">
            <a:spAutoFit/>
          </a:bodyPr>
          <a:lstStyle/>
          <a:p>
            <a:r>
              <a:rPr lang="en-GB" sz="800" dirty="0"/>
              <a:t>(“Cancer Research UK Logo”, 2024)</a:t>
            </a:r>
          </a:p>
        </p:txBody>
      </p:sp>
      <p:pic>
        <p:nvPicPr>
          <p:cNvPr id="6" name="Picture 5">
            <a:extLst>
              <a:ext uri="{FF2B5EF4-FFF2-40B4-BE49-F238E27FC236}">
                <a16:creationId xmlns:a16="http://schemas.microsoft.com/office/drawing/2014/main" id="{788B23D5-5BE5-E234-31B4-2EF6380A753C}"/>
              </a:ext>
            </a:extLst>
          </p:cNvPr>
          <p:cNvPicPr>
            <a:picLocks noChangeAspect="1"/>
          </p:cNvPicPr>
          <p:nvPr/>
        </p:nvPicPr>
        <p:blipFill>
          <a:blip r:embed="rId5"/>
          <a:stretch>
            <a:fillRect/>
          </a:stretch>
        </p:blipFill>
        <p:spPr>
          <a:xfrm>
            <a:off x="9230118" y="3746392"/>
            <a:ext cx="1898130" cy="1066749"/>
          </a:xfrm>
          <a:prstGeom prst="rect">
            <a:avLst/>
          </a:prstGeom>
        </p:spPr>
      </p:pic>
      <p:sp>
        <p:nvSpPr>
          <p:cNvPr id="7" name="TextBox 6">
            <a:extLst>
              <a:ext uri="{FF2B5EF4-FFF2-40B4-BE49-F238E27FC236}">
                <a16:creationId xmlns:a16="http://schemas.microsoft.com/office/drawing/2014/main" id="{096B4820-1809-5F2E-7823-332C62DD3274}"/>
              </a:ext>
            </a:extLst>
          </p:cNvPr>
          <p:cNvSpPr txBox="1"/>
          <p:nvPr/>
        </p:nvSpPr>
        <p:spPr>
          <a:xfrm>
            <a:off x="9230118" y="4929287"/>
            <a:ext cx="2140299" cy="215444"/>
          </a:xfrm>
          <a:prstGeom prst="rect">
            <a:avLst/>
          </a:prstGeom>
          <a:noFill/>
        </p:spPr>
        <p:txBody>
          <a:bodyPr wrap="square" rtlCol="0">
            <a:spAutoFit/>
          </a:bodyPr>
          <a:lstStyle/>
          <a:p>
            <a:r>
              <a:rPr lang="en-GB" sz="800" dirty="0"/>
              <a:t>(“Fairtrade Logo”, 2024) </a:t>
            </a:r>
          </a:p>
        </p:txBody>
      </p:sp>
      <p:pic>
        <p:nvPicPr>
          <p:cNvPr id="8" name="Picture 7">
            <a:extLst>
              <a:ext uri="{FF2B5EF4-FFF2-40B4-BE49-F238E27FC236}">
                <a16:creationId xmlns:a16="http://schemas.microsoft.com/office/drawing/2014/main" id="{12F8A28F-8D1C-C0E1-E25E-6264D777DF77}"/>
              </a:ext>
            </a:extLst>
          </p:cNvPr>
          <p:cNvPicPr>
            <a:picLocks noChangeAspect="1"/>
          </p:cNvPicPr>
          <p:nvPr/>
        </p:nvPicPr>
        <p:blipFill>
          <a:blip r:embed="rId6"/>
          <a:stretch>
            <a:fillRect/>
          </a:stretch>
        </p:blipFill>
        <p:spPr>
          <a:xfrm>
            <a:off x="9466287" y="2287060"/>
            <a:ext cx="1425791" cy="950528"/>
          </a:xfrm>
          <a:prstGeom prst="rect">
            <a:avLst/>
          </a:prstGeom>
        </p:spPr>
      </p:pic>
      <p:sp>
        <p:nvSpPr>
          <p:cNvPr id="10" name="TextBox 9">
            <a:extLst>
              <a:ext uri="{FF2B5EF4-FFF2-40B4-BE49-F238E27FC236}">
                <a16:creationId xmlns:a16="http://schemas.microsoft.com/office/drawing/2014/main" id="{8C770538-7B6F-B75B-52CB-1C904D24015D}"/>
              </a:ext>
            </a:extLst>
          </p:cNvPr>
          <p:cNvSpPr txBox="1"/>
          <p:nvPr/>
        </p:nvSpPr>
        <p:spPr>
          <a:xfrm>
            <a:off x="9529164" y="3414802"/>
            <a:ext cx="1300036" cy="215444"/>
          </a:xfrm>
          <a:prstGeom prst="rect">
            <a:avLst/>
          </a:prstGeom>
          <a:noFill/>
        </p:spPr>
        <p:txBody>
          <a:bodyPr wrap="square" rtlCol="0">
            <a:spAutoFit/>
          </a:bodyPr>
          <a:lstStyle/>
          <a:p>
            <a:r>
              <a:rPr lang="en-GB" sz="800" dirty="0"/>
              <a:t>(Waltham, 2020)</a:t>
            </a:r>
          </a:p>
        </p:txBody>
      </p:sp>
      <p:pic>
        <p:nvPicPr>
          <p:cNvPr id="25" name="Audio 24">
            <a:hlinkClick r:id="" action="ppaction://media"/>
            <a:extLst>
              <a:ext uri="{FF2B5EF4-FFF2-40B4-BE49-F238E27FC236}">
                <a16:creationId xmlns:a16="http://schemas.microsoft.com/office/drawing/2014/main" id="{E0B63BAB-155D-CECF-53A0-43A0FB50FA15}"/>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260412743"/>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mc:Choice xmlns:p14="http://schemas.microsoft.com/office/powerpoint/2010/main" Requires="p14">
      <p:transition spd="slow" p14:dur="2000" advTm="107567"/>
    </mc:Choice>
    <mc:Fallback>
      <p:transition spd="slow" advTm="10756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5"/>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8428A3-3447-F86B-6D91-6803127E70CD}"/>
              </a:ext>
            </a:extLst>
          </p:cNvPr>
          <p:cNvSpPr>
            <a:spLocks noGrp="1"/>
          </p:cNvSpPr>
          <p:nvPr>
            <p:ph type="title"/>
          </p:nvPr>
        </p:nvSpPr>
        <p:spPr>
          <a:xfrm>
            <a:off x="646111" y="452718"/>
            <a:ext cx="9404723" cy="923798"/>
          </a:xfrm>
        </p:spPr>
        <p:txBody>
          <a:bodyPr/>
          <a:lstStyle/>
          <a:p>
            <a:r>
              <a:rPr lang="en-GB" dirty="0">
                <a:latin typeface="Agency FB" panose="020B0503020202020204" pitchFamily="34" charset="0"/>
              </a:rPr>
              <a:t>Why are Tesco and Other Companies Adopting CSR?</a:t>
            </a:r>
            <a:br>
              <a:rPr lang="en-GB" dirty="0">
                <a:latin typeface="Agency FB" panose="020B0503020202020204" pitchFamily="34" charset="0"/>
              </a:rPr>
            </a:br>
            <a:endParaRPr lang="en-GB" dirty="0">
              <a:latin typeface="Agency FB" panose="020B0503020202020204" pitchFamily="34" charset="0"/>
            </a:endParaRPr>
          </a:p>
        </p:txBody>
      </p:sp>
      <p:sp>
        <p:nvSpPr>
          <p:cNvPr id="3" name="Content Placeholder 2">
            <a:extLst>
              <a:ext uri="{FF2B5EF4-FFF2-40B4-BE49-F238E27FC236}">
                <a16:creationId xmlns:a16="http://schemas.microsoft.com/office/drawing/2014/main" id="{51CF4C85-4E25-D8DD-0DFA-F64BDC3A962F}"/>
              </a:ext>
            </a:extLst>
          </p:cNvPr>
          <p:cNvSpPr>
            <a:spLocks noGrp="1"/>
          </p:cNvSpPr>
          <p:nvPr>
            <p:ph idx="1"/>
          </p:nvPr>
        </p:nvSpPr>
        <p:spPr>
          <a:xfrm>
            <a:off x="645130" y="1649795"/>
            <a:ext cx="8946541" cy="4195481"/>
          </a:xfrm>
        </p:spPr>
        <p:txBody>
          <a:bodyPr>
            <a:normAutofit lnSpcReduction="10000"/>
          </a:bodyPr>
          <a:lstStyle/>
          <a:p>
            <a:r>
              <a:rPr lang="en-GB" dirty="0"/>
              <a:t>Customers are increasingly seeking products from socially responsible companies </a:t>
            </a:r>
          </a:p>
          <a:p>
            <a:r>
              <a:rPr lang="en-GB" dirty="0"/>
              <a:t>Many investors are prioritizing companies who values are morally correct and aligned with their values </a:t>
            </a:r>
          </a:p>
          <a:p>
            <a:r>
              <a:rPr lang="en-GB" dirty="0"/>
              <a:t>Helps to enhance Tesco’s brand image and customer loyalty - This can help lead to an increase in sales, revenue and market share for Tesco. </a:t>
            </a:r>
          </a:p>
          <a:p>
            <a:r>
              <a:rPr lang="en-GB" dirty="0"/>
              <a:t>Helps to attract and retain top level employees - Employees are often more motivated and committed to companies that prioritize CSR. CSR can lead to higher job satisfaction, which can help with a company’s productivity and employee retention levels.</a:t>
            </a:r>
          </a:p>
          <a:p>
            <a:pPr marL="0" indent="0">
              <a:buNone/>
            </a:pPr>
            <a:r>
              <a:rPr lang="en-GB" dirty="0"/>
              <a:t>(CFI Team, n.d.; McGrath &amp; Jonker, 2023; “Tesco Corporate Social Responsibility”, 2023) </a:t>
            </a:r>
          </a:p>
          <a:p>
            <a:endParaRPr lang="en-GB" dirty="0"/>
          </a:p>
        </p:txBody>
      </p:sp>
      <p:pic>
        <p:nvPicPr>
          <p:cNvPr id="18" name="Audio 17">
            <a:hlinkClick r:id="" action="ppaction://media"/>
            <a:extLst>
              <a:ext uri="{FF2B5EF4-FFF2-40B4-BE49-F238E27FC236}">
                <a16:creationId xmlns:a16="http://schemas.microsoft.com/office/drawing/2014/main" id="{CCB207BD-BB13-1F3B-278E-31C2F1553724}"/>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018561357"/>
      </p:ext>
    </p:extLst>
  </p:cSld>
  <p:clrMapOvr>
    <a:masterClrMapping/>
  </p:clrMapOvr>
  <mc:AlternateContent xmlns:mc="http://schemas.openxmlformats.org/markup-compatibility/2006">
    <mc:Choice xmlns:p14="http://schemas.microsoft.com/office/powerpoint/2010/main" Requires="p14">
      <p:transition spd="slow" p14:dur="2000" advTm="41136"/>
    </mc:Choice>
    <mc:Fallback>
      <p:transition spd="slow" advTm="4113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8"/>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FC2CF4-2BC8-5D9B-5AAA-09F7A7EBE5EC}"/>
              </a:ext>
            </a:extLst>
          </p:cNvPr>
          <p:cNvSpPr>
            <a:spLocks noGrp="1"/>
          </p:cNvSpPr>
          <p:nvPr>
            <p:ph type="title"/>
          </p:nvPr>
        </p:nvSpPr>
        <p:spPr>
          <a:xfrm>
            <a:off x="1668666" y="2153698"/>
            <a:ext cx="9404723" cy="1400530"/>
          </a:xfrm>
        </p:spPr>
        <p:txBody>
          <a:bodyPr>
            <a:normAutofit fontScale="90000"/>
          </a:bodyPr>
          <a:lstStyle/>
          <a:p>
            <a:r>
              <a:rPr lang="en-GB" dirty="0">
                <a:latin typeface="Amasis MT Pro Black" panose="02040A04050005020304" pitchFamily="18" charset="0"/>
              </a:rPr>
              <a:t>Thank You For Listening</a:t>
            </a:r>
            <a:br>
              <a:rPr lang="en-GB" dirty="0">
                <a:latin typeface="Amasis MT Pro Black" panose="02040A04050005020304" pitchFamily="18" charset="0"/>
              </a:rPr>
            </a:br>
            <a:br>
              <a:rPr lang="en-GB" dirty="0">
                <a:latin typeface="Amasis MT Pro Black" panose="02040A04050005020304" pitchFamily="18" charset="0"/>
              </a:rPr>
            </a:br>
            <a:r>
              <a:rPr lang="en-GB" dirty="0">
                <a:latin typeface="Amasis MT Pro Black" panose="02040A04050005020304" pitchFamily="18" charset="0"/>
              </a:rPr>
              <a:t>Are There Any Questions?</a:t>
            </a:r>
          </a:p>
        </p:txBody>
      </p:sp>
      <p:pic>
        <p:nvPicPr>
          <p:cNvPr id="9" name="Audio 8">
            <a:hlinkClick r:id="" action="ppaction://media"/>
            <a:extLst>
              <a:ext uri="{FF2B5EF4-FFF2-40B4-BE49-F238E27FC236}">
                <a16:creationId xmlns:a16="http://schemas.microsoft.com/office/drawing/2014/main" id="{B9A55604-527B-A302-128E-26649287D3D7}"/>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612686035"/>
      </p:ext>
    </p:extLst>
  </p:cSld>
  <p:clrMapOvr>
    <a:masterClrMapping/>
  </p:clrMapOvr>
  <mc:AlternateContent xmlns:mc="http://schemas.openxmlformats.org/markup-compatibility/2006">
    <mc:Choice xmlns:p14="http://schemas.microsoft.com/office/powerpoint/2010/main" Requires="p14">
      <p:transition spd="slow" p14:dur="2000" advTm="5856"/>
    </mc:Choice>
    <mc:Fallback>
      <p:transition spd="slow" advTm="58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F5E487F2-074B-8F83-415B-4857A8A38193}"/>
              </a:ext>
            </a:extLst>
          </p:cNvPr>
          <p:cNvSpPr txBox="1"/>
          <p:nvPr/>
        </p:nvSpPr>
        <p:spPr>
          <a:xfrm>
            <a:off x="142567" y="452284"/>
            <a:ext cx="11906865" cy="6883936"/>
          </a:xfrm>
          <a:prstGeom prst="rect">
            <a:avLst/>
          </a:prstGeom>
          <a:noFill/>
        </p:spPr>
        <p:txBody>
          <a:bodyPr wrap="square" rtlCol="0">
            <a:spAutoFit/>
          </a:bodyPr>
          <a:lstStyle/>
          <a:p>
            <a:pPr marL="457200" indent="-457200">
              <a:lnSpc>
                <a:spcPct val="200000"/>
              </a:lnSpc>
              <a:spcAft>
                <a:spcPts val="800"/>
              </a:spcAft>
            </a:pPr>
            <a:r>
              <a:rPr lang="en-GB" sz="1100" i="1" kern="100" dirty="0">
                <a:effectLst/>
                <a:latin typeface="Aptos" panose="020B0004020202020204" pitchFamily="34" charset="0"/>
                <a:ea typeface="Aptos" panose="020B0004020202020204" pitchFamily="34" charset="0"/>
                <a:cs typeface="Times New Roman" panose="02020603050405020304" pitchFamily="18" charset="0"/>
              </a:rPr>
              <a:t>An Overview of Management Theories: Classical, </a:t>
            </a:r>
            <a:r>
              <a:rPr lang="en-GB" sz="1100" i="1" kern="100" dirty="0" err="1">
                <a:effectLst/>
                <a:latin typeface="Aptos" panose="020B0004020202020204" pitchFamily="34" charset="0"/>
                <a:ea typeface="Aptos" panose="020B0004020202020204" pitchFamily="34" charset="0"/>
                <a:cs typeface="Times New Roman" panose="02020603050405020304" pitchFamily="18" charset="0"/>
              </a:rPr>
              <a:t>Behavioral</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 and Modern Approaches.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(2022). Villanova University. Available at: https://www.villanovau.com/articles/leadership/an-overview-of-management-theories/</a:t>
            </a:r>
          </a:p>
          <a:p>
            <a:pPr marL="457200" indent="-457200">
              <a:lnSpc>
                <a:spcPct val="200000"/>
              </a:lnSpc>
              <a:spcAft>
                <a:spcPts val="800"/>
              </a:spcAft>
            </a:pPr>
            <a:r>
              <a:rPr lang="en-GB" sz="1100" kern="100" dirty="0">
                <a:effectLst/>
                <a:latin typeface="Aptos" panose="020B0004020202020204" pitchFamily="34" charset="0"/>
                <a:ea typeface="Aptos" panose="020B0004020202020204" pitchFamily="34" charset="0"/>
                <a:cs typeface="Times New Roman" panose="02020603050405020304" pitchFamily="18" charset="0"/>
              </a:rPr>
              <a:t>Baker, C. (2022). </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What is a Team, and How Do You Create an Effective One?.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Leaders. Available at: https://leaders.com/articles/innovation/what-is-team/</a:t>
            </a:r>
          </a:p>
          <a:p>
            <a:pPr marL="457200" indent="-457200">
              <a:lnSpc>
                <a:spcPct val="200000"/>
              </a:lnSpc>
              <a:spcAft>
                <a:spcPts val="800"/>
              </a:spcAft>
            </a:pPr>
            <a:r>
              <a:rPr lang="en-GB" sz="1100" kern="100" dirty="0">
                <a:effectLst/>
                <a:latin typeface="Aptos" panose="020B0004020202020204" pitchFamily="34" charset="0"/>
                <a:ea typeface="Aptos" panose="020B0004020202020204" pitchFamily="34" charset="0"/>
                <a:cs typeface="Times New Roman" panose="02020603050405020304" pitchFamily="18" charset="0"/>
              </a:rPr>
              <a:t>Bedford, E. (2024). </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Tesco's number of stores worldwide from 2008 to 2024.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Statista.</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Available at: https://www.statista.com/statistics/238667/tesco-plc-number-of-outlets-worldwide/</a:t>
            </a:r>
          </a:p>
          <a:p>
            <a:pPr marL="457200" indent="-457200">
              <a:lnSpc>
                <a:spcPct val="200000"/>
              </a:lnSpc>
              <a:spcAft>
                <a:spcPts val="800"/>
              </a:spcAft>
            </a:pPr>
            <a:r>
              <a:rPr lang="en-GB" sz="1100" i="1" kern="100" dirty="0">
                <a:effectLst/>
                <a:latin typeface="Aptos" panose="020B0004020202020204" pitchFamily="34" charset="0"/>
                <a:ea typeface="Aptos" panose="020B0004020202020204" pitchFamily="34" charset="0"/>
                <a:cs typeface="Times New Roman" panose="02020603050405020304" pitchFamily="18" charset="0"/>
              </a:rPr>
              <a:t>Building HR capability at Tesco</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 (n.d.). CIPD. Available at: https://www.cipd.org/uk/organisations/people-development-partners/tesco-hr-capability/</a:t>
            </a:r>
          </a:p>
          <a:p>
            <a:pPr marL="457200" indent="-457200">
              <a:lnSpc>
                <a:spcPct val="200000"/>
              </a:lnSpc>
              <a:spcAft>
                <a:spcPts val="800"/>
              </a:spcAft>
            </a:pPr>
            <a:r>
              <a:rPr lang="en-GB" sz="1100" i="1" kern="100" dirty="0">
                <a:effectLst/>
                <a:latin typeface="Aptos" panose="020B0004020202020204" pitchFamily="34" charset="0"/>
                <a:ea typeface="Aptos" panose="020B0004020202020204" pitchFamily="34" charset="0"/>
                <a:cs typeface="Times New Roman" panose="02020603050405020304" pitchFamily="18" charset="0"/>
              </a:rPr>
              <a:t>Cancer Research UK Logo.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(2024). Logos-World. Available at: https://logos-world.net/cancer-research-uk-logo/</a:t>
            </a:r>
          </a:p>
          <a:p>
            <a:pPr marL="457200" indent="-457200">
              <a:lnSpc>
                <a:spcPct val="200000"/>
              </a:lnSpc>
              <a:spcAft>
                <a:spcPts val="800"/>
              </a:spcAft>
            </a:pPr>
            <a:r>
              <a:rPr lang="en-GB" sz="1100" i="1" kern="100" dirty="0">
                <a:effectLst/>
                <a:latin typeface="Aptos" panose="020B0004020202020204" pitchFamily="34" charset="0"/>
                <a:ea typeface="Aptos" panose="020B0004020202020204" pitchFamily="34" charset="0"/>
                <a:cs typeface="Times New Roman" panose="02020603050405020304" pitchFamily="18" charset="0"/>
              </a:rPr>
              <a:t>Difference Between Group and Team.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(n.d.). Key Differences. Available at: https://keydifferences.com/difference-between-group-and-team.html</a:t>
            </a:r>
          </a:p>
          <a:p>
            <a:pPr marL="457200" indent="-457200">
              <a:lnSpc>
                <a:spcPct val="200000"/>
              </a:lnSpc>
              <a:spcAft>
                <a:spcPts val="800"/>
              </a:spcAft>
            </a:pPr>
            <a:r>
              <a:rPr lang="en-GB" sz="1100" kern="100" dirty="0">
                <a:effectLst/>
                <a:latin typeface="Aptos" panose="020B0004020202020204" pitchFamily="34" charset="0"/>
                <a:ea typeface="Aptos" panose="020B0004020202020204" pitchFamily="34" charset="0"/>
                <a:cs typeface="Times New Roman" panose="02020603050405020304" pitchFamily="18" charset="0"/>
              </a:rPr>
              <a:t>Drumm, S. (2024). </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The Tuckman Ladder Model (5 Stages of Team Development).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Project Managers. Available at: https://projectmanagers.net/tuckman-ladder-model/</a:t>
            </a:r>
          </a:p>
          <a:p>
            <a:pPr marL="457200" indent="-457200">
              <a:lnSpc>
                <a:spcPct val="200000"/>
              </a:lnSpc>
              <a:spcAft>
                <a:spcPts val="800"/>
              </a:spcAft>
            </a:pPr>
            <a:r>
              <a:rPr lang="en-GB" sz="1100" kern="100" dirty="0">
                <a:effectLst/>
                <a:latin typeface="Aptos" panose="020B0004020202020204" pitchFamily="34" charset="0"/>
                <a:ea typeface="Aptos" panose="020B0004020202020204" pitchFamily="34" charset="0"/>
                <a:cs typeface="Times New Roman" panose="02020603050405020304" pitchFamily="18" charset="0"/>
              </a:rPr>
              <a:t>Edmondson, B. (2022). </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What Is Corporate Social Responsibility (CSR)?.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The Balance. Available at: https://www.thebalancemoney.com/corporate-social-responsibility-csr-4772443</a:t>
            </a:r>
          </a:p>
          <a:p>
            <a:pPr marL="457200" indent="-457200">
              <a:lnSpc>
                <a:spcPct val="200000"/>
              </a:lnSpc>
              <a:spcAft>
                <a:spcPts val="800"/>
              </a:spcAft>
            </a:pPr>
            <a:r>
              <a:rPr lang="en-GB" sz="1100" kern="100" dirty="0">
                <a:effectLst/>
                <a:latin typeface="Aptos" panose="020B0004020202020204" pitchFamily="34" charset="0"/>
                <a:ea typeface="Aptos" panose="020B0004020202020204" pitchFamily="34" charset="0"/>
                <a:cs typeface="Times New Roman" panose="02020603050405020304" pitchFamily="18" charset="0"/>
              </a:rPr>
              <a:t>Edwards, C. (2024). </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Over 20,000 Tesco staff to split £30m from share schemes.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BBC. Available at: https://www.bbc.co.uk/news/articles/c2e4nee6v8jo</a:t>
            </a:r>
          </a:p>
          <a:p>
            <a:pPr marL="457200" indent="-457200">
              <a:lnSpc>
                <a:spcPct val="200000"/>
              </a:lnSpc>
              <a:spcAft>
                <a:spcPts val="800"/>
              </a:spcAft>
            </a:pPr>
            <a:r>
              <a:rPr lang="en-GB" sz="1100" i="1" kern="100" dirty="0">
                <a:effectLst/>
                <a:latin typeface="Aptos" panose="020B0004020202020204" pitchFamily="34" charset="0"/>
                <a:ea typeface="Aptos" panose="020B0004020202020204" pitchFamily="34" charset="0"/>
                <a:cs typeface="Times New Roman" panose="02020603050405020304" pitchFamily="18" charset="0"/>
              </a:rPr>
              <a:t>Employees Motivation of Tesco.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(n.d.). Circle Bizz. Available at: https://circlebizz.com/hrm/employees-motivation-of-tesco/</a:t>
            </a:r>
          </a:p>
          <a:p>
            <a:pPr marL="457200" indent="-457200">
              <a:lnSpc>
                <a:spcPct val="200000"/>
              </a:lnSpc>
              <a:spcAft>
                <a:spcPts val="800"/>
              </a:spcAft>
            </a:pPr>
            <a:r>
              <a:rPr lang="en-GB" sz="1100" i="1" kern="100" dirty="0">
                <a:effectLst/>
                <a:latin typeface="Aptos" panose="020B0004020202020204" pitchFamily="34" charset="0"/>
                <a:ea typeface="Aptos" panose="020B0004020202020204" pitchFamily="34" charset="0"/>
                <a:cs typeface="Times New Roman" panose="02020603050405020304" pitchFamily="18" charset="0"/>
              </a:rPr>
              <a:t>Fairtrade Logo.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(2024). Logos-World. Available at: https://logos-world.net/fairtrade-logo/</a:t>
            </a:r>
          </a:p>
          <a:p>
            <a:pPr marL="457200" indent="-457200">
              <a:lnSpc>
                <a:spcPct val="200000"/>
              </a:lnSpc>
              <a:spcAft>
                <a:spcPts val="800"/>
              </a:spcAft>
            </a:pPr>
            <a:r>
              <a:rPr lang="en-GB" sz="1100" kern="100" dirty="0">
                <a:effectLst/>
                <a:latin typeface="Aptos" panose="020B0004020202020204" pitchFamily="34" charset="0"/>
                <a:ea typeface="Aptos" panose="020B0004020202020204" pitchFamily="34" charset="0"/>
                <a:cs typeface="Times New Roman" panose="02020603050405020304" pitchFamily="18" charset="0"/>
              </a:rPr>
              <a:t>Fernando, J. (2024). </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What Is CSR? Corporate Social Responsibility Explained.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Investopedia. Available at: https://www.investopedia.com/terms/c/corp-social-responsibility.asp</a:t>
            </a:r>
          </a:p>
          <a:p>
            <a:pPr marL="457200" indent="-457200">
              <a:lnSpc>
                <a:spcPct val="200000"/>
              </a:lnSpc>
              <a:spcAft>
                <a:spcPts val="800"/>
              </a:spcAft>
            </a:pPr>
            <a:r>
              <a:rPr lang="en-GB" sz="1100" i="1" kern="100" dirty="0">
                <a:effectLst/>
                <a:latin typeface="Aptos" panose="020B0004020202020204" pitchFamily="34" charset="0"/>
                <a:ea typeface="Aptos" panose="020B0004020202020204" pitchFamily="34" charset="0"/>
                <a:cs typeface="Times New Roman" panose="02020603050405020304" pitchFamily="18" charset="0"/>
              </a:rPr>
              <a:t>Group vs. team: What’s the difference?.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(2024). asana. Available at: https://asana.com/resources/group-vs-team</a:t>
            </a:r>
          </a:p>
          <a:p>
            <a:pPr marL="457200" indent="-457200">
              <a:lnSpc>
                <a:spcPct val="200000"/>
              </a:lnSpc>
              <a:spcAft>
                <a:spcPts val="800"/>
              </a:spcAft>
            </a:pPr>
            <a:r>
              <a:rPr lang="en-GB" sz="1100" kern="100" dirty="0" err="1">
                <a:effectLst/>
                <a:latin typeface="Aptos" panose="020B0004020202020204" pitchFamily="34" charset="0"/>
                <a:ea typeface="Aptos" panose="020B0004020202020204" pitchFamily="34" charset="0"/>
                <a:cs typeface="Times New Roman" panose="02020603050405020304" pitchFamily="18" charset="0"/>
              </a:rPr>
              <a:t>Herrity</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 J. (2022). </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Group vs. Team: What's the Difference? (Plus an Example).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Indeed. Available at: https://www.indeed.com/career-advice/career-development/group-vs-team</a:t>
            </a:r>
          </a:p>
          <a:p>
            <a:endParaRPr lang="en-GB" dirty="0"/>
          </a:p>
        </p:txBody>
      </p:sp>
      <p:sp>
        <p:nvSpPr>
          <p:cNvPr id="2" name="TextBox 1">
            <a:extLst>
              <a:ext uri="{FF2B5EF4-FFF2-40B4-BE49-F238E27FC236}">
                <a16:creationId xmlns:a16="http://schemas.microsoft.com/office/drawing/2014/main" id="{3AF7C1A3-9D05-1669-AE91-5A52E7EEBBF9}"/>
              </a:ext>
            </a:extLst>
          </p:cNvPr>
          <p:cNvSpPr txBox="1"/>
          <p:nvPr/>
        </p:nvSpPr>
        <p:spPr>
          <a:xfrm>
            <a:off x="4886632" y="82952"/>
            <a:ext cx="3785419" cy="369332"/>
          </a:xfrm>
          <a:prstGeom prst="rect">
            <a:avLst/>
          </a:prstGeom>
          <a:noFill/>
        </p:spPr>
        <p:txBody>
          <a:bodyPr wrap="square" rtlCol="0">
            <a:spAutoFit/>
          </a:bodyPr>
          <a:lstStyle/>
          <a:p>
            <a:r>
              <a:rPr lang="en-GB" dirty="0"/>
              <a:t>Reference List</a:t>
            </a:r>
          </a:p>
        </p:txBody>
      </p:sp>
      <p:pic>
        <p:nvPicPr>
          <p:cNvPr id="6" name="Audio 5">
            <a:hlinkClick r:id="" action="ppaction://media"/>
            <a:extLst>
              <a:ext uri="{FF2B5EF4-FFF2-40B4-BE49-F238E27FC236}">
                <a16:creationId xmlns:a16="http://schemas.microsoft.com/office/drawing/2014/main" id="{EBCEA1D1-9F78-86E5-60EA-6E6F4206EB59}"/>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315573547"/>
      </p:ext>
    </p:extLst>
  </p:cSld>
  <p:clrMapOvr>
    <a:masterClrMapping/>
  </p:clrMapOvr>
  <mc:AlternateContent xmlns:mc="http://schemas.openxmlformats.org/markup-compatibility/2006">
    <mc:Choice xmlns:p14="http://schemas.microsoft.com/office/powerpoint/2010/main" Requires="p14">
      <p:transition spd="slow" p14:dur="2000" advTm="742"/>
    </mc:Choice>
    <mc:Fallback>
      <p:transition spd="slow" advTm="7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8CBE9174-AA0D-04A3-4D59-57B05CCC2000}"/>
              </a:ext>
            </a:extLst>
          </p:cNvPr>
          <p:cNvSpPr txBox="1"/>
          <p:nvPr/>
        </p:nvSpPr>
        <p:spPr>
          <a:xfrm>
            <a:off x="147484" y="0"/>
            <a:ext cx="11739716" cy="7355860"/>
          </a:xfrm>
          <a:prstGeom prst="rect">
            <a:avLst/>
          </a:prstGeom>
          <a:noFill/>
        </p:spPr>
        <p:txBody>
          <a:bodyPr wrap="square" rtlCol="0">
            <a:spAutoFit/>
          </a:bodyPr>
          <a:lstStyle/>
          <a:p>
            <a:pPr marL="457200" indent="-457200">
              <a:lnSpc>
                <a:spcPct val="200000"/>
              </a:lnSpc>
              <a:spcAft>
                <a:spcPts val="800"/>
              </a:spcAft>
            </a:pPr>
            <a:r>
              <a:rPr lang="en-GB" sz="1100" kern="100" dirty="0">
                <a:effectLst/>
                <a:latin typeface="Aptos" panose="020B0004020202020204" pitchFamily="34" charset="0"/>
                <a:ea typeface="Aptos" panose="020B0004020202020204" pitchFamily="34" charset="0"/>
                <a:cs typeface="Times New Roman" panose="02020603050405020304" pitchFamily="18" charset="0"/>
              </a:rPr>
              <a:t>Indeed Editorial Team. (2024). </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Modern Management Theory: Definition, Benefits and Types.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Indeed. Available at: https://www.indeed.com/career-advice/career-development/modern-theory-of-management</a:t>
            </a:r>
          </a:p>
          <a:p>
            <a:pPr marL="457200" indent="-457200">
              <a:lnSpc>
                <a:spcPct val="200000"/>
              </a:lnSpc>
              <a:spcAft>
                <a:spcPts val="800"/>
              </a:spcAft>
            </a:pPr>
            <a:r>
              <a:rPr lang="en-GB" sz="1100" kern="100" dirty="0">
                <a:effectLst/>
                <a:latin typeface="Aptos" panose="020B0004020202020204" pitchFamily="34" charset="0"/>
                <a:ea typeface="Aptos" panose="020B0004020202020204" pitchFamily="34" charset="0"/>
                <a:cs typeface="Times New Roman" panose="02020603050405020304" pitchFamily="18" charset="0"/>
              </a:rPr>
              <a:t>Makos, J. (2024). </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PESTLE Analysis of Tesco.</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 PESTLE Analysis Available at: https://pestleanalysis.com/pestle-analysis-tesco/</a:t>
            </a:r>
          </a:p>
          <a:p>
            <a:pPr marL="457200" indent="-457200">
              <a:lnSpc>
                <a:spcPct val="200000"/>
              </a:lnSpc>
              <a:spcAft>
                <a:spcPts val="800"/>
              </a:spcAft>
            </a:pPr>
            <a:r>
              <a:rPr lang="en-GB" sz="1100" kern="100" dirty="0">
                <a:effectLst/>
                <a:latin typeface="Aptos" panose="020B0004020202020204" pitchFamily="34" charset="0"/>
                <a:ea typeface="Aptos" panose="020B0004020202020204" pitchFamily="34" charset="0"/>
                <a:cs typeface="Times New Roman" panose="02020603050405020304" pitchFamily="18" charset="0"/>
              </a:rPr>
              <a:t>Makos, J. (2024). </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Tesco SWOT Analysis: 39 Factors Affecting the Retailer</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 Pestle Analysis. Available at: https://pestleanalysis.com/tesco-swot-analysis/</a:t>
            </a:r>
          </a:p>
          <a:p>
            <a:pPr marL="457200" indent="-457200">
              <a:lnSpc>
                <a:spcPct val="200000"/>
              </a:lnSpc>
              <a:spcAft>
                <a:spcPts val="800"/>
              </a:spcAft>
            </a:pPr>
            <a:r>
              <a:rPr lang="en-GB" sz="1100" kern="100" dirty="0">
                <a:effectLst/>
                <a:latin typeface="Aptos" panose="020B0004020202020204" pitchFamily="34" charset="0"/>
                <a:ea typeface="Aptos" panose="020B0004020202020204" pitchFamily="34" charset="0"/>
                <a:cs typeface="Times New Roman" panose="02020603050405020304" pitchFamily="18" charset="0"/>
              </a:rPr>
              <a:t>Makos, J. (2024). </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What is PESTLE Analysis?.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Pestle Analysis. Available at: https://pestleanalysis.com/what-is-pestle-analysis/</a:t>
            </a:r>
          </a:p>
          <a:p>
            <a:pPr marL="457200" indent="-457200">
              <a:lnSpc>
                <a:spcPct val="200000"/>
              </a:lnSpc>
              <a:spcAft>
                <a:spcPts val="800"/>
              </a:spcAft>
            </a:pPr>
            <a:r>
              <a:rPr lang="en-GB" sz="1100" kern="100" dirty="0">
                <a:effectLst/>
                <a:latin typeface="Aptos" panose="020B0004020202020204" pitchFamily="34" charset="0"/>
                <a:ea typeface="Aptos" panose="020B0004020202020204" pitchFamily="34" charset="0"/>
                <a:cs typeface="Times New Roman" panose="02020603050405020304" pitchFamily="18" charset="0"/>
              </a:rPr>
              <a:t>McGrath, A &amp; Jonker, A. (2023). </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What is corporate social responsibility (CSR)?.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IBM. Available at: https://www.ibm.com/topics/corporate-social-responsibility</a:t>
            </a:r>
          </a:p>
          <a:p>
            <a:pPr marL="457200" indent="-457200">
              <a:lnSpc>
                <a:spcPct val="200000"/>
              </a:lnSpc>
              <a:spcAft>
                <a:spcPts val="800"/>
              </a:spcAft>
            </a:pPr>
            <a:r>
              <a:rPr lang="en-GB" sz="1100" kern="100" dirty="0">
                <a:effectLst/>
                <a:latin typeface="Aptos" panose="020B0004020202020204" pitchFamily="34" charset="0"/>
                <a:ea typeface="Aptos" panose="020B0004020202020204" pitchFamily="34" charset="0"/>
                <a:cs typeface="Times New Roman" panose="02020603050405020304" pitchFamily="18" charset="0"/>
              </a:rPr>
              <a:t>Pereira, D. (2024). </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Tesco PESTLE Analysis.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The Business Model Analyst. Available at: https://businessmodelanalyst.com/tesco-pestle-analysis/</a:t>
            </a:r>
          </a:p>
          <a:p>
            <a:pPr marL="457200" indent="-457200">
              <a:lnSpc>
                <a:spcPct val="200000"/>
              </a:lnSpc>
              <a:spcAft>
                <a:spcPts val="800"/>
              </a:spcAft>
            </a:pPr>
            <a:r>
              <a:rPr lang="en-GB" sz="1100" kern="100" dirty="0">
                <a:effectLst/>
                <a:latin typeface="Aptos" panose="020B0004020202020204" pitchFamily="34" charset="0"/>
                <a:ea typeface="Aptos" panose="020B0004020202020204" pitchFamily="34" charset="0"/>
                <a:cs typeface="Times New Roman" panose="02020603050405020304" pitchFamily="18" charset="0"/>
              </a:rPr>
              <a:t>Pereira, D. (2024). </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Tesco SWOT Analysis.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Business Model Analyst</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Available at:</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https://businessmodelanalyst.com/tesco-swot-analysis/</a:t>
            </a:r>
          </a:p>
          <a:p>
            <a:pPr marL="457200" indent="-457200">
              <a:lnSpc>
                <a:spcPct val="200000"/>
              </a:lnSpc>
              <a:spcAft>
                <a:spcPts val="800"/>
              </a:spcAft>
            </a:pPr>
            <a:r>
              <a:rPr lang="en-GB" sz="1100" kern="100" dirty="0">
                <a:effectLst/>
                <a:latin typeface="Aptos" panose="020B0004020202020204" pitchFamily="34" charset="0"/>
                <a:ea typeface="Aptos" panose="020B0004020202020204" pitchFamily="34" charset="0"/>
                <a:cs typeface="Times New Roman" panose="02020603050405020304" pitchFamily="18" charset="0"/>
              </a:rPr>
              <a:t>Quinn, I. (2022). </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Tesco removes billion and a half plastic items in 4Rs crackdown.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The Grocer. Available at: https://www.thegrocer.co.uk/news/tesco-removes-billion-and-a-half-plastic-items-in-4rs-crackdown/664732.article</a:t>
            </a:r>
          </a:p>
          <a:p>
            <a:pPr marL="457200" indent="-457200">
              <a:lnSpc>
                <a:spcPct val="200000"/>
              </a:lnSpc>
              <a:spcAft>
                <a:spcPts val="800"/>
              </a:spcAft>
            </a:pPr>
            <a:r>
              <a:rPr lang="en-GB" sz="1100" kern="100" dirty="0">
                <a:effectLst/>
                <a:latin typeface="Aptos" panose="020B0004020202020204" pitchFamily="34" charset="0"/>
                <a:ea typeface="Aptos" panose="020B0004020202020204" pitchFamily="34" charset="0"/>
                <a:cs typeface="Times New Roman" panose="02020603050405020304" pitchFamily="18" charset="0"/>
              </a:rPr>
              <a:t>Spacey, J. (2024). </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22 Approaches to Management</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 </a:t>
            </a:r>
            <a:r>
              <a:rPr lang="en-GB" sz="1100" kern="100" dirty="0" err="1">
                <a:effectLst/>
                <a:latin typeface="Aptos" panose="020B0004020202020204" pitchFamily="34" charset="0"/>
                <a:ea typeface="Aptos" panose="020B0004020202020204" pitchFamily="34" charset="0"/>
                <a:cs typeface="Times New Roman" panose="02020603050405020304" pitchFamily="18" charset="0"/>
              </a:rPr>
              <a:t>Simplicable</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 Available at: https://simplicable.com/en/management-approaches</a:t>
            </a:r>
          </a:p>
          <a:p>
            <a:pPr marL="457200" indent="-457200">
              <a:lnSpc>
                <a:spcPct val="200000"/>
              </a:lnSpc>
              <a:spcAft>
                <a:spcPts val="800"/>
              </a:spcAft>
            </a:pPr>
            <a:r>
              <a:rPr lang="en-GB" sz="1100" kern="100" dirty="0" err="1">
                <a:effectLst/>
                <a:latin typeface="Aptos" panose="020B0004020202020204" pitchFamily="34" charset="0"/>
                <a:ea typeface="Aptos" panose="020B0004020202020204" pitchFamily="34" charset="0"/>
                <a:cs typeface="Times New Roman" panose="02020603050405020304" pitchFamily="18" charset="0"/>
              </a:rPr>
              <a:t>StudySmarter</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 Editorial Team. (</a:t>
            </a:r>
            <a:r>
              <a:rPr lang="en-GB" sz="1100" kern="100" dirty="0" err="1">
                <a:effectLst/>
                <a:latin typeface="Aptos" panose="020B0004020202020204" pitchFamily="34" charset="0"/>
                <a:ea typeface="Aptos" panose="020B0004020202020204" pitchFamily="34" charset="0"/>
                <a:cs typeface="Times New Roman" panose="02020603050405020304" pitchFamily="18" charset="0"/>
              </a:rPr>
              <a:t>n.d</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 </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Team Tesco Organisational Structure.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Study Smarter. Available at: https://www.studysmarter.co.uk/explanations/business-studies/business-case-studies/tesco-organisational-structure/#:~:text=Tesco%27s%20organizational%20structure%20consists%20of%20three%20groups%20of,with%20the%20chief%20executive%20officer%20%28CEO%29%2C%20Ken%20Murphy.</a:t>
            </a:r>
          </a:p>
          <a:p>
            <a:pPr marL="457200" indent="-457200">
              <a:lnSpc>
                <a:spcPct val="200000"/>
              </a:lnSpc>
              <a:spcAft>
                <a:spcPts val="800"/>
              </a:spcAft>
            </a:pPr>
            <a:r>
              <a:rPr lang="en-GB" sz="1100" i="1" kern="100" dirty="0">
                <a:effectLst/>
                <a:latin typeface="Aptos" panose="020B0004020202020204" pitchFamily="34" charset="0"/>
                <a:ea typeface="Aptos" panose="020B0004020202020204" pitchFamily="34" charset="0"/>
                <a:cs typeface="Times New Roman" panose="02020603050405020304" pitchFamily="18" charset="0"/>
              </a:rPr>
              <a:t>Tesco Corporate Social Responsibility - Case Analysis 2023.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(2023). Strategy Finders. Available at: https://www.strategyfinders.com/tesco-corporate-social-responsibility/</a:t>
            </a:r>
          </a:p>
          <a:p>
            <a:pPr marL="457200" indent="-457200">
              <a:lnSpc>
                <a:spcPct val="200000"/>
              </a:lnSpc>
              <a:spcAft>
                <a:spcPts val="800"/>
              </a:spcAft>
            </a:pPr>
            <a:r>
              <a:rPr lang="en-GB" sz="1100" i="1" kern="100" dirty="0">
                <a:effectLst/>
                <a:latin typeface="Aptos" panose="020B0004020202020204" pitchFamily="34" charset="0"/>
                <a:ea typeface="Aptos" panose="020B0004020202020204" pitchFamily="34" charset="0"/>
                <a:cs typeface="Times New Roman" panose="02020603050405020304" pitchFamily="18" charset="0"/>
              </a:rPr>
              <a:t>Tesco depot staff suspend pre-Christmas pay strikes.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(2021). BBC. Available at: https://www.bbc.co.uk/news/business-59582288</a:t>
            </a:r>
          </a:p>
          <a:p>
            <a:endParaRPr lang="en-GB" dirty="0"/>
          </a:p>
        </p:txBody>
      </p:sp>
      <p:pic>
        <p:nvPicPr>
          <p:cNvPr id="6" name="Audio 5">
            <a:hlinkClick r:id="" action="ppaction://media"/>
            <a:extLst>
              <a:ext uri="{FF2B5EF4-FFF2-40B4-BE49-F238E27FC236}">
                <a16:creationId xmlns:a16="http://schemas.microsoft.com/office/drawing/2014/main" id="{BB1CF419-BF4A-7FA5-F1F5-6ADFC5AB84F8}"/>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843192514"/>
      </p:ext>
    </p:extLst>
  </p:cSld>
  <p:clrMapOvr>
    <a:masterClrMapping/>
  </p:clrMapOvr>
  <mc:AlternateContent xmlns:mc="http://schemas.openxmlformats.org/markup-compatibility/2006">
    <mc:Choice xmlns:p14="http://schemas.microsoft.com/office/powerpoint/2010/main" Requires="p14">
      <p:transition spd="slow" p14:dur="2000" advTm="845"/>
    </mc:Choice>
    <mc:Fallback>
      <p:transition spd="slow" advTm="84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8F20A4D-E03F-F9DD-A70F-76A3BCD19360}"/>
              </a:ext>
            </a:extLst>
          </p:cNvPr>
          <p:cNvSpPr txBox="1"/>
          <p:nvPr/>
        </p:nvSpPr>
        <p:spPr>
          <a:xfrm>
            <a:off x="137652" y="0"/>
            <a:ext cx="11641394" cy="7355860"/>
          </a:xfrm>
          <a:prstGeom prst="rect">
            <a:avLst/>
          </a:prstGeom>
          <a:noFill/>
        </p:spPr>
        <p:txBody>
          <a:bodyPr wrap="square" rtlCol="0">
            <a:spAutoFit/>
          </a:bodyPr>
          <a:lstStyle/>
          <a:p>
            <a:pPr marL="457200" indent="-457200">
              <a:lnSpc>
                <a:spcPct val="200000"/>
              </a:lnSpc>
              <a:spcAft>
                <a:spcPts val="800"/>
              </a:spcAft>
            </a:pPr>
            <a:r>
              <a:rPr lang="en-GB" sz="1100" i="1" kern="100" dirty="0">
                <a:effectLst/>
                <a:latin typeface="Aptos" panose="020B0004020202020204" pitchFamily="34" charset="0"/>
                <a:ea typeface="Aptos" panose="020B0004020202020204" pitchFamily="34" charset="0"/>
                <a:cs typeface="Times New Roman" panose="02020603050405020304" pitchFamily="18" charset="0"/>
              </a:rPr>
              <a:t>Tesco logo – Tesco | </a:t>
            </a:r>
            <a:r>
              <a:rPr lang="en-GB" sz="1100" i="1" kern="100" dirty="0" err="1">
                <a:effectLst/>
                <a:latin typeface="Aptos" panose="020B0004020202020204" pitchFamily="34" charset="0"/>
                <a:ea typeface="Aptos" panose="020B0004020202020204" pitchFamily="34" charset="0"/>
                <a:cs typeface="Times New Roman" panose="02020603050405020304" pitchFamily="18" charset="0"/>
              </a:rPr>
              <a:t>Logopedia</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(n.d.). Fandom.  Available at: https://logos.fandom.com/wiki/Tesco#2016%E2%80%93present</a:t>
            </a:r>
          </a:p>
          <a:p>
            <a:pPr marL="457200" indent="-457200">
              <a:lnSpc>
                <a:spcPct val="200000"/>
              </a:lnSpc>
              <a:spcAft>
                <a:spcPts val="800"/>
              </a:spcAft>
            </a:pPr>
            <a:r>
              <a:rPr lang="en-GB" sz="1100" i="1" kern="100" dirty="0">
                <a:effectLst/>
                <a:latin typeface="Aptos" panose="020B0004020202020204" pitchFamily="34" charset="0"/>
                <a:ea typeface="Aptos" panose="020B0004020202020204" pitchFamily="34" charset="0"/>
                <a:cs typeface="Times New Roman" panose="02020603050405020304" pitchFamily="18" charset="0"/>
              </a:rPr>
              <a:t>Tesco Management Hierarchy.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(n.d.). Hierarchy Structure. Available at: https://hierarchystructure.com/tesco-management-hierarchy/#:~:text=Tesco%20follows%20a%20tall%20hierarchical%20structure%20where%20the,majority%20of%20power%20rests%20with%20the%20apex%20level.</a:t>
            </a:r>
          </a:p>
          <a:p>
            <a:pPr marL="457200" indent="-457200">
              <a:lnSpc>
                <a:spcPct val="200000"/>
              </a:lnSpc>
              <a:spcAft>
                <a:spcPts val="800"/>
              </a:spcAft>
            </a:pPr>
            <a:r>
              <a:rPr lang="en-GB" sz="1100" i="1" kern="100" dirty="0">
                <a:effectLst/>
                <a:latin typeface="Aptos" panose="020B0004020202020204" pitchFamily="34" charset="0"/>
                <a:ea typeface="Aptos" panose="020B0004020202020204" pitchFamily="34" charset="0"/>
                <a:cs typeface="Times New Roman" panose="02020603050405020304" pitchFamily="18" charset="0"/>
              </a:rPr>
              <a:t>Tesco Marketing Mix (4Ps).</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 (n.d.). The Strategy Story. Available at: https://thestrategystory.com/blog/tesco-marketing-mix-4ps/#google_vignette</a:t>
            </a:r>
          </a:p>
          <a:p>
            <a:pPr marL="457200" indent="-457200">
              <a:lnSpc>
                <a:spcPct val="200000"/>
              </a:lnSpc>
              <a:spcAft>
                <a:spcPts val="800"/>
              </a:spcAft>
            </a:pPr>
            <a:r>
              <a:rPr lang="en-GB" sz="1100" i="1" kern="100" dirty="0">
                <a:effectLst/>
                <a:latin typeface="Aptos" panose="020B0004020202020204" pitchFamily="34" charset="0"/>
                <a:ea typeface="Aptos" panose="020B0004020202020204" pitchFamily="34" charset="0"/>
                <a:cs typeface="Times New Roman" panose="02020603050405020304" pitchFamily="18" charset="0"/>
              </a:rPr>
              <a:t>Tesco PESTEL Analysis.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(n.d.). The Strategy Story. Available at: https://thestrategystory.com/blog/tesco-pestel-analysis/</a:t>
            </a:r>
          </a:p>
          <a:p>
            <a:pPr marL="457200" indent="-457200">
              <a:lnSpc>
                <a:spcPct val="200000"/>
              </a:lnSpc>
              <a:spcAft>
                <a:spcPts val="800"/>
              </a:spcAft>
            </a:pPr>
            <a:r>
              <a:rPr lang="en-GB" sz="1100" i="1" kern="100" dirty="0">
                <a:effectLst/>
                <a:latin typeface="Aptos" panose="020B0004020202020204" pitchFamily="34" charset="0"/>
                <a:ea typeface="Aptos" panose="020B0004020202020204" pitchFamily="34" charset="0"/>
                <a:cs typeface="Times New Roman" panose="02020603050405020304" pitchFamily="18" charset="0"/>
              </a:rPr>
              <a:t>Tesco removes two billion pieces of plastic from its business.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(2023). Tesco. Available at: https://www.tescoplc.com/tesco-removes-two-billion-pieces-of-plastic-from-its-business/</a:t>
            </a:r>
          </a:p>
          <a:p>
            <a:pPr marL="457200" indent="-457200">
              <a:lnSpc>
                <a:spcPct val="200000"/>
              </a:lnSpc>
              <a:spcAft>
                <a:spcPts val="800"/>
              </a:spcAft>
            </a:pPr>
            <a:r>
              <a:rPr lang="en-GB" sz="1100" i="1" kern="100" dirty="0">
                <a:effectLst/>
                <a:latin typeface="Aptos" panose="020B0004020202020204" pitchFamily="34" charset="0"/>
                <a:ea typeface="Aptos" panose="020B0004020202020204" pitchFamily="34" charset="0"/>
                <a:cs typeface="Times New Roman" panose="02020603050405020304" pitchFamily="18" charset="0"/>
              </a:rPr>
              <a:t>Tesco’s ambitious net zero targets validated by targets initiative.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(2023). Climate Action. Available at: https://www.climateaction.org/news/https-www.tescoplc.com-tesco-s-ambitious-net-zero-targets-validated-by-sc</a:t>
            </a:r>
          </a:p>
          <a:p>
            <a:pPr marL="457200" indent="-457200">
              <a:lnSpc>
                <a:spcPct val="200000"/>
              </a:lnSpc>
              <a:spcAft>
                <a:spcPts val="800"/>
              </a:spcAft>
            </a:pPr>
            <a:r>
              <a:rPr lang="en-GB" sz="1100" i="1" kern="100" dirty="0">
                <a:effectLst/>
                <a:latin typeface="Aptos" panose="020B0004020202020204" pitchFamily="34" charset="0"/>
                <a:ea typeface="Aptos" panose="020B0004020202020204" pitchFamily="34" charset="0"/>
                <a:cs typeface="Times New Roman" panose="02020603050405020304" pitchFamily="18" charset="0"/>
              </a:rPr>
              <a:t>Tesco's Management And Leadership Theories.</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 (2017). UK Essays. Available at: https://www.ukessays.com/essays/management/tescos-management-and-leadership-theories-management-essay.php?vref=1</a:t>
            </a:r>
          </a:p>
          <a:p>
            <a:pPr marL="457200" indent="-457200">
              <a:lnSpc>
                <a:spcPct val="200000"/>
              </a:lnSpc>
              <a:spcAft>
                <a:spcPts val="800"/>
              </a:spcAft>
            </a:pPr>
            <a:r>
              <a:rPr lang="en-GB" sz="1100" i="1" kern="100" dirty="0">
                <a:effectLst/>
                <a:latin typeface="Aptos" panose="020B0004020202020204" pitchFamily="34" charset="0"/>
                <a:ea typeface="Aptos" panose="020B0004020202020204" pitchFamily="34" charset="0"/>
                <a:cs typeface="Times New Roman" panose="02020603050405020304" pitchFamily="18" charset="0"/>
              </a:rPr>
              <a:t>Tuckman’s Model: Mastering the Stages of Team Development.</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 (2024). Lean Outside the Box. Available at. https://leanoutsidethebox.com/tuckmans-model/</a:t>
            </a:r>
          </a:p>
          <a:p>
            <a:pPr marL="457200" indent="-457200">
              <a:lnSpc>
                <a:spcPct val="200000"/>
              </a:lnSpc>
              <a:spcAft>
                <a:spcPts val="800"/>
              </a:spcAft>
            </a:pPr>
            <a:r>
              <a:rPr lang="en-GB" sz="1100" i="1" kern="100" dirty="0">
                <a:effectLst/>
                <a:latin typeface="Aptos" panose="020B0004020202020204" pitchFamily="34" charset="0"/>
                <a:ea typeface="Aptos" panose="020B0004020202020204" pitchFamily="34" charset="0"/>
                <a:cs typeface="Times New Roman" panose="02020603050405020304" pitchFamily="18" charset="0"/>
              </a:rPr>
              <a:t>Tuckman’s Team Development Model PowerPoint Template Diagrams.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(n.d.). Slide Salad. Available at: https://www.slidesalad.com/product/tuckman-team-development-model-powerpoint-template-diagrams/</a:t>
            </a:r>
          </a:p>
          <a:p>
            <a:pPr marL="457200" indent="-457200">
              <a:lnSpc>
                <a:spcPct val="200000"/>
              </a:lnSpc>
              <a:spcAft>
                <a:spcPts val="800"/>
              </a:spcAft>
            </a:pPr>
            <a:r>
              <a:rPr lang="en-GB" sz="1100" kern="100" dirty="0">
                <a:effectLst/>
                <a:latin typeface="Aptos" panose="020B0004020202020204" pitchFamily="34" charset="0"/>
                <a:ea typeface="Aptos" panose="020B0004020202020204" pitchFamily="34" charset="0"/>
                <a:cs typeface="Times New Roman" panose="02020603050405020304" pitchFamily="18" charset="0"/>
              </a:rPr>
              <a:t>Waltham, D. (2020). </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The Zero-Carbon Commission.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Citizen Climate Lobby. Available at: https://citizensclimatelobby.uk/2020/11/the-zero-carbon-commission/</a:t>
            </a:r>
          </a:p>
          <a:p>
            <a:pPr marL="457200" indent="-457200">
              <a:lnSpc>
                <a:spcPct val="200000"/>
              </a:lnSpc>
              <a:spcAft>
                <a:spcPts val="800"/>
              </a:spcAft>
            </a:pPr>
            <a:r>
              <a:rPr lang="en-GB" sz="1100" kern="100" dirty="0">
                <a:effectLst/>
                <a:latin typeface="Aptos" panose="020B0004020202020204" pitchFamily="34" charset="0"/>
                <a:ea typeface="Aptos" panose="020B0004020202020204" pitchFamily="34" charset="0"/>
                <a:cs typeface="Times New Roman" panose="02020603050405020304" pitchFamily="18" charset="0"/>
              </a:rPr>
              <a:t>White, J. (2024). </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What Is A SWOT Analysis?.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Forbes. Available at: https://www.forbes.com/advisor/business/what-is-swot-analysis/</a:t>
            </a:r>
          </a:p>
          <a:p>
            <a:pPr marL="457200" indent="-457200">
              <a:lnSpc>
                <a:spcPct val="200000"/>
              </a:lnSpc>
              <a:spcAft>
                <a:spcPts val="800"/>
              </a:spcAft>
            </a:pPr>
            <a:r>
              <a:rPr lang="en-GB" sz="1100" kern="100" dirty="0">
                <a:effectLst/>
                <a:latin typeface="Aptos" panose="020B0004020202020204" pitchFamily="34" charset="0"/>
                <a:ea typeface="Aptos" panose="020B0004020202020204" pitchFamily="34" charset="0"/>
                <a:cs typeface="Times New Roman" panose="02020603050405020304" pitchFamily="18" charset="0"/>
              </a:rPr>
              <a:t>Wood. S, (2024). </a:t>
            </a:r>
            <a:r>
              <a:rPr lang="en-GB" sz="1100" i="1" kern="100" dirty="0">
                <a:effectLst/>
                <a:latin typeface="Aptos" panose="020B0004020202020204" pitchFamily="34" charset="0"/>
                <a:ea typeface="Aptos" panose="020B0004020202020204" pitchFamily="34" charset="0"/>
                <a:cs typeface="Times New Roman" panose="02020603050405020304" pitchFamily="18" charset="0"/>
              </a:rPr>
              <a:t>Tesco market share hits seven year high. </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Punchline. Available at: https://www.punchline-gloucester.com/articles/aanews/tesco-market-share-hits-seven-year-high-as-total-supermarket-spend-set-to-top-13-billion</a:t>
            </a:r>
          </a:p>
          <a:p>
            <a:endParaRPr lang="en-GB" dirty="0"/>
          </a:p>
        </p:txBody>
      </p:sp>
      <p:pic>
        <p:nvPicPr>
          <p:cNvPr id="8" name="Audio 7">
            <a:hlinkClick r:id="" action="ppaction://media"/>
            <a:extLst>
              <a:ext uri="{FF2B5EF4-FFF2-40B4-BE49-F238E27FC236}">
                <a16:creationId xmlns:a16="http://schemas.microsoft.com/office/drawing/2014/main" id="{333E28DE-5DFD-5309-0E3F-2748C0968F0B}"/>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278143619"/>
      </p:ext>
    </p:extLst>
  </p:cSld>
  <p:clrMapOvr>
    <a:masterClrMapping/>
  </p:clrMapOvr>
  <mc:AlternateContent xmlns:mc="http://schemas.openxmlformats.org/markup-compatibility/2006">
    <mc:Choice xmlns:p14="http://schemas.microsoft.com/office/powerpoint/2010/main" Requires="p14">
      <p:transition spd="slow" p14:dur="2000" advTm="1361"/>
    </mc:Choice>
    <mc:Fallback>
      <p:transition spd="slow" advTm="136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docProps/app.xml><?xml version="1.0" encoding="utf-8"?>
<Properties xmlns="http://schemas.openxmlformats.org/officeDocument/2006/extended-properties" xmlns:vt="http://schemas.openxmlformats.org/officeDocument/2006/docPropsVTypes">
  <Template>Ion</Template>
  <TotalTime>1878</TotalTime>
  <Words>3256</Words>
  <Application>Microsoft Office PowerPoint</Application>
  <PresentationFormat>Widescreen</PresentationFormat>
  <Paragraphs>188</Paragraphs>
  <Slides>15</Slides>
  <Notes>0</Notes>
  <HiddenSlides>0</HiddenSlides>
  <MMClips>15</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Agency FB</vt:lpstr>
      <vt:lpstr>Amasis MT Pro Black</vt:lpstr>
      <vt:lpstr>Aptos</vt:lpstr>
      <vt:lpstr>Arial</vt:lpstr>
      <vt:lpstr>Century Gothic</vt:lpstr>
      <vt:lpstr>Wingdings 3</vt:lpstr>
      <vt:lpstr>Ion</vt:lpstr>
      <vt:lpstr>PowerPoint Presentation</vt:lpstr>
      <vt:lpstr>Brief Overview of Tesco</vt:lpstr>
      <vt:lpstr>Approach to Strategy  </vt:lpstr>
      <vt:lpstr>Tesco SWOT According to White (2024) “SWOT analysis is a framework used in a business’s strategic planning to evaluate its competitive positioning in the marketplace.”   </vt:lpstr>
      <vt:lpstr>PowerPoint Presentation</vt:lpstr>
      <vt:lpstr>Tesco’s Approach to Organisation and Management </vt:lpstr>
      <vt:lpstr>Groups and Teams</vt:lpstr>
      <vt:lpstr>Tesco’s Teams</vt:lpstr>
      <vt:lpstr>Tuckman’s Model </vt:lpstr>
      <vt:lpstr>Corporate Social Responsibility (CSR)</vt:lpstr>
      <vt:lpstr>Why are Tesco and Other Companies Adopting CSR? </vt:lpstr>
      <vt:lpstr>Thank You For Listening  Are There Any Questions?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Iestyn Thomas</dc:creator>
  <cp:lastModifiedBy>Iestyn Thomas</cp:lastModifiedBy>
  <cp:revision>2</cp:revision>
  <dcterms:created xsi:type="dcterms:W3CDTF">2024-12-16T14:49:42Z</dcterms:created>
  <dcterms:modified xsi:type="dcterms:W3CDTF">2024-12-23T17:49:16Z</dcterms:modified>
</cp:coreProperties>
</file>