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70" r:id="rId4"/>
    <p:sldId id="261" r:id="rId5"/>
    <p:sldId id="269" r:id="rId6"/>
    <p:sldId id="256" r:id="rId7"/>
    <p:sldId id="264" r:id="rId8"/>
    <p:sldId id="259" r:id="rId9"/>
    <p:sldId id="260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09/11/2019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hyperlink" Target="https://www.youtube.com/watch?v=3iQNX2qAo2Q" TargetMode="External"/><Relationship Id="rId9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11" Type="http://schemas.microsoft.com/office/2007/relationships/hdphoto" Target="../media/hdphoto2.wdp"/><Relationship Id="rId5" Type="http://schemas.microsoft.com/office/2007/relationships/hdphoto" Target="../media/hdphoto4.wdp"/><Relationship Id="rId10" Type="http://schemas.openxmlformats.org/officeDocument/2006/relationships/image" Target="../media/image6.png"/><Relationship Id="rId4" Type="http://schemas.openxmlformats.org/officeDocument/2006/relationships/image" Target="../media/image8.png"/><Relationship Id="rId9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2.jpg"/><Relationship Id="rId7" Type="http://schemas.microsoft.com/office/2007/relationships/hdphoto" Target="../media/hdphoto8.wdp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microsoft.com/office/2007/relationships/hdphoto" Target="../media/hdphoto7.wdp"/><Relationship Id="rId4" Type="http://schemas.openxmlformats.org/officeDocument/2006/relationships/image" Target="../media/image13.png"/><Relationship Id="rId9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microsoft.com/office/2007/relationships/hdphoto" Target="../media/hdphoto9.wdp"/><Relationship Id="rId7" Type="http://schemas.openxmlformats.org/officeDocument/2006/relationships/image" Target="../media/image19.jp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jpg"/><Relationship Id="rId10" Type="http://schemas.microsoft.com/office/2007/relationships/hdphoto" Target="../media/hdphoto2.wdp"/><Relationship Id="rId4" Type="http://schemas.openxmlformats.org/officeDocument/2006/relationships/image" Target="../media/image16.jp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13" Type="http://schemas.openxmlformats.org/officeDocument/2006/relationships/image" Target="../media/image30.jpg"/><Relationship Id="rId3" Type="http://schemas.openxmlformats.org/officeDocument/2006/relationships/image" Target="../media/image22.png"/><Relationship Id="rId7" Type="http://schemas.openxmlformats.org/officeDocument/2006/relationships/image" Target="../media/image24.jpg"/><Relationship Id="rId12" Type="http://schemas.openxmlformats.org/officeDocument/2006/relationships/image" Target="../media/image29.jpg"/><Relationship Id="rId17" Type="http://schemas.microsoft.com/office/2007/relationships/hdphoto" Target="../media/hdphoto2.wdp"/><Relationship Id="rId2" Type="http://schemas.openxmlformats.org/officeDocument/2006/relationships/image" Target="../media/image21.jpg"/><Relationship Id="rId16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microsoft.com/office/2007/relationships/hdphoto" Target="../media/hdphoto11.wdp"/><Relationship Id="rId11" Type="http://schemas.openxmlformats.org/officeDocument/2006/relationships/image" Target="../media/image28.jpg"/><Relationship Id="rId5" Type="http://schemas.openxmlformats.org/officeDocument/2006/relationships/image" Target="../media/image23.png"/><Relationship Id="rId15" Type="http://schemas.openxmlformats.org/officeDocument/2006/relationships/image" Target="../media/image32.jpg"/><Relationship Id="rId10" Type="http://schemas.openxmlformats.org/officeDocument/2006/relationships/image" Target="../media/image27.jpg"/><Relationship Id="rId4" Type="http://schemas.microsoft.com/office/2007/relationships/hdphoto" Target="../media/hdphoto10.wdp"/><Relationship Id="rId9" Type="http://schemas.openxmlformats.org/officeDocument/2006/relationships/image" Target="../media/image26.png"/><Relationship Id="rId14" Type="http://schemas.openxmlformats.org/officeDocument/2006/relationships/image" Target="../media/image31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g"/><Relationship Id="rId13" Type="http://schemas.openxmlformats.org/officeDocument/2006/relationships/image" Target="../media/image6.png"/><Relationship Id="rId3" Type="http://schemas.microsoft.com/office/2007/relationships/hdphoto" Target="../media/hdphoto12.wdp"/><Relationship Id="rId7" Type="http://schemas.openxmlformats.org/officeDocument/2006/relationships/image" Target="../media/image37.jpg"/><Relationship Id="rId12" Type="http://schemas.openxmlformats.org/officeDocument/2006/relationships/image" Target="../media/image42.jp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jpg"/><Relationship Id="rId11" Type="http://schemas.openxmlformats.org/officeDocument/2006/relationships/image" Target="../media/image41.jpg"/><Relationship Id="rId5" Type="http://schemas.openxmlformats.org/officeDocument/2006/relationships/image" Target="../media/image35.jpg"/><Relationship Id="rId10" Type="http://schemas.openxmlformats.org/officeDocument/2006/relationships/image" Target="../media/image40.jpg"/><Relationship Id="rId4" Type="http://schemas.openxmlformats.org/officeDocument/2006/relationships/image" Target="../media/image34.jpg"/><Relationship Id="rId9" Type="http://schemas.openxmlformats.org/officeDocument/2006/relationships/image" Target="../media/image39.jpg"/><Relationship Id="rId1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3.wdp"/><Relationship Id="rId13" Type="http://schemas.openxmlformats.org/officeDocument/2006/relationships/image" Target="../media/image50.jpg"/><Relationship Id="rId3" Type="http://schemas.microsoft.com/office/2007/relationships/hdphoto" Target="../media/hdphoto2.wdp"/><Relationship Id="rId7" Type="http://schemas.openxmlformats.org/officeDocument/2006/relationships/image" Target="../media/image47.png"/><Relationship Id="rId12" Type="http://schemas.microsoft.com/office/2007/relationships/hdphoto" Target="../media/hdphoto15.wdp"/><Relationship Id="rId2" Type="http://schemas.openxmlformats.org/officeDocument/2006/relationships/image" Target="../media/image43.png"/><Relationship Id="rId16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g"/><Relationship Id="rId11" Type="http://schemas.openxmlformats.org/officeDocument/2006/relationships/image" Target="../media/image49.png"/><Relationship Id="rId5" Type="http://schemas.openxmlformats.org/officeDocument/2006/relationships/image" Target="../media/image45.jpg"/><Relationship Id="rId15" Type="http://schemas.openxmlformats.org/officeDocument/2006/relationships/image" Target="../media/image52.png"/><Relationship Id="rId10" Type="http://schemas.microsoft.com/office/2007/relationships/hdphoto" Target="../media/hdphoto14.wdp"/><Relationship Id="rId4" Type="http://schemas.openxmlformats.org/officeDocument/2006/relationships/image" Target="../media/image44.jpg"/><Relationship Id="rId9" Type="http://schemas.openxmlformats.org/officeDocument/2006/relationships/image" Target="../media/image48.png"/><Relationship Id="rId14" Type="http://schemas.openxmlformats.org/officeDocument/2006/relationships/image" Target="../media/image5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6.jpg"/><Relationship Id="rId3" Type="http://schemas.microsoft.com/office/2007/relationships/hdphoto" Target="../media/hdphoto2.wdp"/><Relationship Id="rId7" Type="http://schemas.microsoft.com/office/2007/relationships/hdphoto" Target="../media/hdphoto17.wdp"/><Relationship Id="rId12" Type="http://schemas.openxmlformats.org/officeDocument/2006/relationships/image" Target="../media/image46.jp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11" Type="http://schemas.microsoft.com/office/2007/relationships/hdphoto" Target="../media/hdphoto18.wdp"/><Relationship Id="rId5" Type="http://schemas.microsoft.com/office/2007/relationships/hdphoto" Target="../media/hdphoto16.wdp"/><Relationship Id="rId15" Type="http://schemas.openxmlformats.org/officeDocument/2006/relationships/image" Target="../media/image6.png"/><Relationship Id="rId10" Type="http://schemas.openxmlformats.org/officeDocument/2006/relationships/image" Target="../media/image55.png"/><Relationship Id="rId4" Type="http://schemas.openxmlformats.org/officeDocument/2006/relationships/image" Target="../media/image53.png"/><Relationship Id="rId9" Type="http://schemas.microsoft.com/office/2007/relationships/hdphoto" Target="../media/hdphoto15.wdp"/><Relationship Id="rId14" Type="http://schemas.openxmlformats.org/officeDocument/2006/relationships/image" Target="../media/image50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jpg"/><Relationship Id="rId13" Type="http://schemas.openxmlformats.org/officeDocument/2006/relationships/image" Target="../media/image63.jpg"/><Relationship Id="rId3" Type="http://schemas.openxmlformats.org/officeDocument/2006/relationships/image" Target="../media/image58.jpg"/><Relationship Id="rId7" Type="http://schemas.openxmlformats.org/officeDocument/2006/relationships/image" Target="../media/image61.jpg"/><Relationship Id="rId12" Type="http://schemas.openxmlformats.org/officeDocument/2006/relationships/image" Target="../media/image38.jpg"/><Relationship Id="rId17" Type="http://schemas.microsoft.com/office/2007/relationships/hdphoto" Target="../media/hdphoto2.wdp"/><Relationship Id="rId2" Type="http://schemas.openxmlformats.org/officeDocument/2006/relationships/image" Target="../media/image57.jpg"/><Relationship Id="rId16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jpg"/><Relationship Id="rId11" Type="http://schemas.openxmlformats.org/officeDocument/2006/relationships/image" Target="../media/image1.jpg"/><Relationship Id="rId5" Type="http://schemas.openxmlformats.org/officeDocument/2006/relationships/image" Target="../media/image59.jpg"/><Relationship Id="rId15" Type="http://schemas.microsoft.com/office/2007/relationships/hdphoto" Target="../media/hdphoto19.wdp"/><Relationship Id="rId10" Type="http://schemas.openxmlformats.org/officeDocument/2006/relationships/hyperlink" Target="https://hardcoreitalians.blog/2018/01/31/27-same-actors-in-the-sopranos-and-goodfellas/" TargetMode="External"/><Relationship Id="rId4" Type="http://schemas.openxmlformats.org/officeDocument/2006/relationships/image" Target="../media/image25.jpg"/><Relationship Id="rId9" Type="http://schemas.openxmlformats.org/officeDocument/2006/relationships/image" Target="../media/image50.jpg"/><Relationship Id="rId14" Type="http://schemas.openxmlformats.org/officeDocument/2006/relationships/image" Target="../media/image6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people sitting on a chair&#10;&#10;Description automatically generated">
            <a:extLst>
              <a:ext uri="{FF2B5EF4-FFF2-40B4-BE49-F238E27FC236}">
                <a16:creationId xmlns:a16="http://schemas.microsoft.com/office/drawing/2014/main" id="{32427DD1-8061-46F1-8F79-5FADAF919F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75" y="317152"/>
            <a:ext cx="11205883" cy="630439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59" y="1490022"/>
            <a:ext cx="12185094" cy="984405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+mn-lt"/>
              </a:rPr>
              <a:t>Case Study: </a:t>
            </a:r>
            <a:r>
              <a:rPr lang="en-US" sz="40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</a:rPr>
              <a:t>THE SOPRANOS</a:t>
            </a:r>
            <a:endParaRPr lang="en-GB" sz="4000" b="1" i="1" dirty="0">
              <a:solidFill>
                <a:schemeClr val="accent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539BB5-8510-4ACF-9A5A-81B8BF326DDE}"/>
              </a:ext>
            </a:extLst>
          </p:cNvPr>
          <p:cNvSpPr txBox="1">
            <a:spLocks/>
          </p:cNvSpPr>
          <p:nvPr/>
        </p:nvSpPr>
        <p:spPr>
          <a:xfrm>
            <a:off x="-3453" y="2100452"/>
            <a:ext cx="12185094" cy="9844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>
                <a:latin typeface="+mn-lt"/>
              </a:rPr>
              <a:t>Reimagining the Gangster</a:t>
            </a:r>
            <a:endParaRPr lang="en-GB" sz="3200" b="1" i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3" name="Picture 2" descr="A group of people standing next to a person&#10;&#10;Description automatically generated">
            <a:extLst>
              <a:ext uri="{FF2B5EF4-FFF2-40B4-BE49-F238E27FC236}">
                <a16:creationId xmlns:a16="http://schemas.microsoft.com/office/drawing/2014/main" id="{2577759E-2D93-4070-8469-8BAF0D2F90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9314" y="0"/>
            <a:ext cx="9322685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6AF045A-6638-4924-AD5A-BC5033879930}"/>
              </a:ext>
            </a:extLst>
          </p:cNvPr>
          <p:cNvSpPr txBox="1"/>
          <p:nvPr/>
        </p:nvSpPr>
        <p:spPr>
          <a:xfrm>
            <a:off x="2869313" y="5470095"/>
            <a:ext cx="93226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Scarface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(Howard Hawks, 1932)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DE3F621-61AE-4AAE-8A59-AFB86054FD28}"/>
              </a:ext>
            </a:extLst>
          </p:cNvPr>
          <p:cNvSpPr txBox="1"/>
          <p:nvPr/>
        </p:nvSpPr>
        <p:spPr>
          <a:xfrm>
            <a:off x="2869313" y="6116426"/>
            <a:ext cx="9322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4"/>
              </a:rPr>
              <a:t>https://www.youtube.com/watch?v=3iQNX2qAo2Q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2761736" y="97211"/>
            <a:ext cx="94302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Original Gangster Cycle (1931-32)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5" descr="A yellow sign with black text&#10;&#10;Description automatically generated">
            <a:extLst>
              <a:ext uri="{FF2B5EF4-FFF2-40B4-BE49-F238E27FC236}">
                <a16:creationId xmlns:a16="http://schemas.microsoft.com/office/drawing/2014/main" id="{D9E1AF3F-3B73-46FE-B92B-D6B377E420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282" y="4515731"/>
            <a:ext cx="2796652" cy="2151270"/>
          </a:xfrm>
          <a:prstGeom prst="rect">
            <a:avLst/>
          </a:prstGeom>
        </p:spPr>
      </p:pic>
      <p:pic>
        <p:nvPicPr>
          <p:cNvPr id="14" name="Picture 13" descr="A picture containing text, newspaper, food, sign&#10;&#10;Description automatically generated">
            <a:extLst>
              <a:ext uri="{FF2B5EF4-FFF2-40B4-BE49-F238E27FC236}">
                <a16:creationId xmlns:a16="http://schemas.microsoft.com/office/drawing/2014/main" id="{C49A2174-AB2D-41BA-829F-E238CDEB6F3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282" y="2432879"/>
            <a:ext cx="2796652" cy="1891853"/>
          </a:xfrm>
          <a:prstGeom prst="rect">
            <a:avLst/>
          </a:prstGeom>
        </p:spPr>
      </p:pic>
      <p:pic>
        <p:nvPicPr>
          <p:cNvPr id="18" name="Picture 17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831CC694-FA5C-447F-B558-3E683F78157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2" r="1233" b="2873"/>
          <a:stretch/>
        </p:blipFill>
        <p:spPr>
          <a:xfrm>
            <a:off x="726641" y="140805"/>
            <a:ext cx="2723933" cy="2151270"/>
          </a:xfrm>
          <a:prstGeom prst="rect">
            <a:avLst/>
          </a:prstGeom>
        </p:spPr>
      </p:pic>
      <p:pic>
        <p:nvPicPr>
          <p:cNvPr id="19" name="Picture 18" descr="A person in a pool of water&#10;&#10;Description automatically generated">
            <a:extLst>
              <a:ext uri="{FF2B5EF4-FFF2-40B4-BE49-F238E27FC236}">
                <a16:creationId xmlns:a16="http://schemas.microsoft.com/office/drawing/2014/main" id="{D3093C08-2190-45C8-A71C-4D5DA1D10F7D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5" name="Picture 14" descr="A yellow sign with black text&#10;&#10;Description automatically generated">
            <a:extLst>
              <a:ext uri="{FF2B5EF4-FFF2-40B4-BE49-F238E27FC236}">
                <a16:creationId xmlns:a16="http://schemas.microsoft.com/office/drawing/2014/main" id="{CF21CF84-17A2-436E-BC80-F9C47D06D5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815" b="6630"/>
          <a:stretch/>
        </p:blipFill>
        <p:spPr>
          <a:xfrm>
            <a:off x="609598" y="-12916"/>
            <a:ext cx="10972800" cy="6883832"/>
          </a:xfrm>
          <a:prstGeom prst="rect">
            <a:avLst/>
          </a:prstGeom>
        </p:spPr>
      </p:pic>
      <p:pic>
        <p:nvPicPr>
          <p:cNvPr id="10" name="Picture 9" descr="A close up of a book&#10;&#10;Description automatically generated">
            <a:extLst>
              <a:ext uri="{FF2B5EF4-FFF2-40B4-BE49-F238E27FC236}">
                <a16:creationId xmlns:a16="http://schemas.microsoft.com/office/drawing/2014/main" id="{CAFE9854-77B6-4F43-BAD1-1540403946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849" y="1374806"/>
            <a:ext cx="3160298" cy="4108387"/>
          </a:xfrm>
          <a:prstGeom prst="rect">
            <a:avLst/>
          </a:prstGeom>
        </p:spPr>
      </p:pic>
      <p:pic>
        <p:nvPicPr>
          <p:cNvPr id="13" name="Picture 12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34B5A47E-E8EA-438B-A68C-92E8DA0A4BF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5831" y="1374805"/>
            <a:ext cx="2694024" cy="410838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D593F85-C68D-43E3-8725-79488453FCF8}"/>
              </a:ext>
            </a:extLst>
          </p:cNvPr>
          <p:cNvSpPr txBox="1"/>
          <p:nvPr/>
        </p:nvSpPr>
        <p:spPr>
          <a:xfrm>
            <a:off x="609596" y="6259746"/>
            <a:ext cx="103632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</a:t>
            </a:r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Little Caesar 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(Le Roy, 1931) and </a:t>
            </a:r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Scarface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Captive City 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lang="en-US" sz="1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Valachi Papers</a:t>
            </a:r>
            <a:r>
              <a:rPr lang="en-US" sz="1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the Gangster genre has always laid claim to cultural verisimilitude, with the studios exploiting the notoriety of ‘real-life’ gangsters in their marketing campaigns</a:t>
            </a:r>
            <a:endParaRPr lang="en-GB" sz="1600" dirty="0"/>
          </a:p>
        </p:txBody>
      </p:sp>
      <p:pic>
        <p:nvPicPr>
          <p:cNvPr id="16" name="Picture 15" descr="A picture containing text, newspaper, food, sign&#10;&#10;Description automatically generated">
            <a:extLst>
              <a:ext uri="{FF2B5EF4-FFF2-40B4-BE49-F238E27FC236}">
                <a16:creationId xmlns:a16="http://schemas.microsoft.com/office/drawing/2014/main" id="{DE7BC381-141D-48BF-AAD9-E61B948F4DD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585" r="2" b="3195"/>
          <a:stretch/>
        </p:blipFill>
        <p:spPr>
          <a:xfrm>
            <a:off x="1362635" y="1374805"/>
            <a:ext cx="2913530" cy="41107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DA2D54-A06E-470D-A470-0D1A030C232A}"/>
              </a:ext>
            </a:extLst>
          </p:cNvPr>
          <p:cNvSpPr txBox="1"/>
          <p:nvPr/>
        </p:nvSpPr>
        <p:spPr>
          <a:xfrm>
            <a:off x="1362634" y="5113861"/>
            <a:ext cx="2913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1931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C3DB39-48EF-4964-BE40-A8945DBD8F46}"/>
              </a:ext>
            </a:extLst>
          </p:cNvPr>
          <p:cNvSpPr txBox="1"/>
          <p:nvPr/>
        </p:nvSpPr>
        <p:spPr>
          <a:xfrm>
            <a:off x="4515847" y="5113861"/>
            <a:ext cx="316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1952</a:t>
            </a:r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4C1D2E-76DA-499F-98CD-D8DA5479C81F}"/>
              </a:ext>
            </a:extLst>
          </p:cNvPr>
          <p:cNvSpPr txBox="1"/>
          <p:nvPr/>
        </p:nvSpPr>
        <p:spPr>
          <a:xfrm>
            <a:off x="7915829" y="5126777"/>
            <a:ext cx="2694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1972</a:t>
            </a:r>
            <a:endParaRPr lang="en-GB" b="1" dirty="0"/>
          </a:p>
        </p:txBody>
      </p:sp>
      <p:pic>
        <p:nvPicPr>
          <p:cNvPr id="23" name="Picture 22" descr="A person in a pool of water&#10;&#10;Description automatically generated">
            <a:extLst>
              <a:ext uri="{FF2B5EF4-FFF2-40B4-BE49-F238E27FC236}">
                <a16:creationId xmlns:a16="http://schemas.microsoft.com/office/drawing/2014/main" id="{E65B6D9A-7BEC-4530-AA45-70AEDF68CA50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340583" y="137518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7649D60B-BDAA-4322-A037-61D376053277}"/>
              </a:ext>
            </a:extLst>
          </p:cNvPr>
          <p:cNvSpPr txBox="1"/>
          <p:nvPr/>
        </p:nvSpPr>
        <p:spPr>
          <a:xfrm>
            <a:off x="11340582" y="134368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728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1" y="-20202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6658C8-5C1C-4FCA-BFE5-48AB089AA0D3}"/>
              </a:ext>
            </a:extLst>
          </p:cNvPr>
          <p:cNvSpPr txBox="1"/>
          <p:nvPr/>
        </p:nvSpPr>
        <p:spPr>
          <a:xfrm>
            <a:off x="-2" y="97211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 Walsh to Coppola; Film Noir to </a:t>
            </a: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Godfather 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(1941-1972)</a:t>
            </a:r>
            <a:endParaRPr lang="en-GB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group of people in a room&#10;&#10;Description automatically generated">
            <a:extLst>
              <a:ext uri="{FF2B5EF4-FFF2-40B4-BE49-F238E27FC236}">
                <a16:creationId xmlns:a16="http://schemas.microsoft.com/office/drawing/2014/main" id="{D2697FF9-D210-46FB-83DD-6400906616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0236" y="808408"/>
            <a:ext cx="3989294" cy="2659529"/>
          </a:xfrm>
          <a:prstGeom prst="rect">
            <a:avLst/>
          </a:prstGeom>
        </p:spPr>
      </p:pic>
      <p:pic>
        <p:nvPicPr>
          <p:cNvPr id="6" name="Picture 5" descr="A person standing on a sidewalk&#10;&#10;Description automatically generated">
            <a:extLst>
              <a:ext uri="{FF2B5EF4-FFF2-40B4-BE49-F238E27FC236}">
                <a16:creationId xmlns:a16="http://schemas.microsoft.com/office/drawing/2014/main" id="{BEBD1561-17BC-4F4B-8CA7-BE44DFFDCA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73" r="10267"/>
          <a:stretch/>
        </p:blipFill>
        <p:spPr>
          <a:xfrm>
            <a:off x="1210235" y="3642325"/>
            <a:ext cx="4061012" cy="290037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029A6C3-18C2-4480-AB2F-3B6E8451FFAD}"/>
              </a:ext>
            </a:extLst>
          </p:cNvPr>
          <p:cNvSpPr txBox="1"/>
          <p:nvPr/>
        </p:nvSpPr>
        <p:spPr>
          <a:xfrm>
            <a:off x="1210234" y="802248"/>
            <a:ext cx="39892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 Sierra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(Walsh, 1941)</a:t>
            </a:r>
          </a:p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E158A8-D396-46E0-8653-2CA5AEEE908F}"/>
              </a:ext>
            </a:extLst>
          </p:cNvPr>
          <p:cNvSpPr txBox="1"/>
          <p:nvPr/>
        </p:nvSpPr>
        <p:spPr>
          <a:xfrm>
            <a:off x="1147482" y="3698337"/>
            <a:ext cx="39892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Killers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(Siodmak, 1946)</a:t>
            </a:r>
          </a:p>
          <a:p>
            <a:pPr algn="ctr"/>
            <a:endParaRPr lang="en-GB" dirty="0"/>
          </a:p>
        </p:txBody>
      </p:sp>
      <p:pic>
        <p:nvPicPr>
          <p:cNvPr id="7" name="Picture 6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2E38C9F1-3A9A-4887-990C-8A30EDEF11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834" t="613" r="3438" b="-613"/>
          <a:stretch/>
        </p:blipFill>
        <p:spPr>
          <a:xfrm>
            <a:off x="5789130" y="823098"/>
            <a:ext cx="5060844" cy="265511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5C37E07-014D-48B5-AFA5-8A4D45FDEC01}"/>
              </a:ext>
            </a:extLst>
          </p:cNvPr>
          <p:cNvSpPr txBox="1"/>
          <p:nvPr/>
        </p:nvSpPr>
        <p:spPr>
          <a:xfrm>
            <a:off x="5891071" y="802247"/>
            <a:ext cx="49589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Captive City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(Wise, 1952)</a:t>
            </a:r>
          </a:p>
          <a:p>
            <a:pPr algn="ctr"/>
            <a:endParaRPr lang="en-GB" dirty="0"/>
          </a:p>
        </p:txBody>
      </p:sp>
      <p:pic>
        <p:nvPicPr>
          <p:cNvPr id="10" name="Picture 9" descr="A close up of a person&#10;&#10;Description automatically generated">
            <a:extLst>
              <a:ext uri="{FF2B5EF4-FFF2-40B4-BE49-F238E27FC236}">
                <a16:creationId xmlns:a16="http://schemas.microsoft.com/office/drawing/2014/main" id="{D1B9D1FB-CD2D-4AAF-A0B8-D6C1436BD1F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6817"/>
          <a:stretch/>
        </p:blipFill>
        <p:spPr>
          <a:xfrm>
            <a:off x="5953179" y="3639604"/>
            <a:ext cx="4732749" cy="286731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D06576C-EFBB-45B7-B03E-BF33F6145539}"/>
              </a:ext>
            </a:extLst>
          </p:cNvPr>
          <p:cNvSpPr txBox="1"/>
          <p:nvPr/>
        </p:nvSpPr>
        <p:spPr>
          <a:xfrm>
            <a:off x="5953179" y="3645285"/>
            <a:ext cx="4732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Valachi Papers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(Young, 1964)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0BBD29A-7480-469F-B0CC-A970E4FCCF37}"/>
              </a:ext>
            </a:extLst>
          </p:cNvPr>
          <p:cNvSpPr txBox="1"/>
          <p:nvPr/>
        </p:nvSpPr>
        <p:spPr>
          <a:xfrm>
            <a:off x="1210236" y="2938722"/>
            <a:ext cx="3989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Walsh also directed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Me, Gangster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(1928) and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White Heat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(1949) as well as this proto-noir</a:t>
            </a:r>
            <a:endParaRPr lang="en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1D8C48B-7D34-427C-9431-4E7F331C9653}"/>
              </a:ext>
            </a:extLst>
          </p:cNvPr>
          <p:cNvSpPr txBox="1"/>
          <p:nvPr/>
        </p:nvSpPr>
        <p:spPr>
          <a:xfrm>
            <a:off x="1210235" y="6045463"/>
            <a:ext cx="39892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Siodmak pioneered film noir with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Phantom Lady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(1944) and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Spiral Staircase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(1945)</a:t>
            </a:r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A4C6ACD-E07A-4479-8DBB-218551A4047A}"/>
              </a:ext>
            </a:extLst>
          </p:cNvPr>
          <p:cNvSpPr txBox="1"/>
          <p:nvPr/>
        </p:nvSpPr>
        <p:spPr>
          <a:xfrm>
            <a:off x="5823377" y="2954996"/>
            <a:ext cx="5105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Captive City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 part of the expos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é film cycle which followed the Kefauver Committee Hearings (1950-51)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E49B817-5C5F-4C38-B0B0-BE1DE6426CA5}"/>
              </a:ext>
            </a:extLst>
          </p:cNvPr>
          <p:cNvSpPr txBox="1"/>
          <p:nvPr/>
        </p:nvSpPr>
        <p:spPr>
          <a:xfrm>
            <a:off x="5953178" y="5983696"/>
            <a:ext cx="4732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Terence Young’s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Godfather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spin-off was based on the true-life confessions of mobster Joseph Valachi</a:t>
            </a:r>
            <a:endParaRPr lang="en-GB" sz="1400" dirty="0"/>
          </a:p>
        </p:txBody>
      </p:sp>
      <p:pic>
        <p:nvPicPr>
          <p:cNvPr id="26" name="Picture 25" descr="A person in a pool of water&#10;&#10;Description automatically generated">
            <a:extLst>
              <a:ext uri="{FF2B5EF4-FFF2-40B4-BE49-F238E27FC236}">
                <a16:creationId xmlns:a16="http://schemas.microsoft.com/office/drawing/2014/main" id="{B636F480-F3B4-48DD-B785-C178C0E7BA4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367859" y="5833334"/>
            <a:ext cx="681088" cy="91703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986CA17-A82A-433E-90D4-5E84D5E647C4}"/>
              </a:ext>
            </a:extLst>
          </p:cNvPr>
          <p:cNvSpPr txBox="1"/>
          <p:nvPr/>
        </p:nvSpPr>
        <p:spPr>
          <a:xfrm>
            <a:off x="11367975" y="5833334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>
                  <a:lumMod val="75000"/>
                </a:schemeClr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612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897B88E4-1FC1-405B-95ED-8BA4579C0336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ED828-384E-4900-ADB2-D4A7B2C273B7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3" descr="A person wearing a hat&#10;&#10;Description automatically generated">
            <a:extLst>
              <a:ext uri="{FF2B5EF4-FFF2-40B4-BE49-F238E27FC236}">
                <a16:creationId xmlns:a16="http://schemas.microsoft.com/office/drawing/2014/main" id="{A52CB8D1-1A5C-4D33-8BE8-8419D671EF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45" y="161365"/>
            <a:ext cx="11732309" cy="65994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69CC5B0-4C09-4978-88C2-1C055AB23614}"/>
              </a:ext>
            </a:extLst>
          </p:cNvPr>
          <p:cNvSpPr txBox="1"/>
          <p:nvPr/>
        </p:nvSpPr>
        <p:spPr>
          <a:xfrm>
            <a:off x="-2" y="97211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Reimagined Gangster (1): </a:t>
            </a:r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Godfather</a:t>
            </a:r>
            <a:endParaRPr lang="en-GB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4A37F1-9ECB-40FA-B670-F93A59B25B59}"/>
              </a:ext>
            </a:extLst>
          </p:cNvPr>
          <p:cNvSpPr txBox="1"/>
          <p:nvPr/>
        </p:nvSpPr>
        <p:spPr>
          <a:xfrm>
            <a:off x="4" y="6237569"/>
            <a:ext cx="12191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Godfather </a:t>
            </a:r>
            <a:r>
              <a:rPr lang="en-US" b="1" dirty="0">
                <a:solidFill>
                  <a:schemeClr val="bg1"/>
                </a:solidFill>
              </a:rPr>
              <a:t>(Coppola, 1972)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person sitting at a table&#10;&#10;Description automatically generated">
            <a:extLst>
              <a:ext uri="{FF2B5EF4-FFF2-40B4-BE49-F238E27FC236}">
                <a16:creationId xmlns:a16="http://schemas.microsoft.com/office/drawing/2014/main" id="{020EE040-2D2D-4149-ACE4-890BE92A5B5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68" r="11897"/>
          <a:stretch/>
        </p:blipFill>
        <p:spPr>
          <a:xfrm>
            <a:off x="672354" y="1254296"/>
            <a:ext cx="1990164" cy="17592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5DBECAFE-CA39-4D00-A872-BA2DA2B83C3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91" r="16873"/>
          <a:stretch/>
        </p:blipFill>
        <p:spPr>
          <a:xfrm>
            <a:off x="9303889" y="1224060"/>
            <a:ext cx="1990164" cy="17592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 descr="A person wearing a hat&#10;&#10;Description automatically generated">
            <a:extLst>
              <a:ext uri="{FF2B5EF4-FFF2-40B4-BE49-F238E27FC236}">
                <a16:creationId xmlns:a16="http://schemas.microsoft.com/office/drawing/2014/main" id="{ACBFAF49-B1E0-41B0-999A-0023857C066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110"/>
          <a:stretch/>
        </p:blipFill>
        <p:spPr>
          <a:xfrm>
            <a:off x="8600657" y="3662118"/>
            <a:ext cx="1990164" cy="15150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Picture 19" descr="A person wearing a uniform&#10;&#10;Description automatically generated">
            <a:extLst>
              <a:ext uri="{FF2B5EF4-FFF2-40B4-BE49-F238E27FC236}">
                <a16:creationId xmlns:a16="http://schemas.microsoft.com/office/drawing/2014/main" id="{476352A8-5F32-4EA7-B3B3-9D49EAE8C7F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03" r="9375"/>
          <a:stretch/>
        </p:blipFill>
        <p:spPr>
          <a:xfrm>
            <a:off x="1470211" y="3870747"/>
            <a:ext cx="1864659" cy="14522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86F033BE-6ACE-49FA-9D56-9BBFCA11E68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3" r="4579"/>
          <a:stretch/>
        </p:blipFill>
        <p:spPr>
          <a:xfrm>
            <a:off x="3902884" y="2740570"/>
            <a:ext cx="4023536" cy="25824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E2BCBAA-04A5-49F5-9EE5-3E3C3936AB8F}"/>
              </a:ext>
            </a:extLst>
          </p:cNvPr>
          <p:cNvSpPr txBox="1"/>
          <p:nvPr/>
        </p:nvSpPr>
        <p:spPr>
          <a:xfrm>
            <a:off x="1283036" y="2996156"/>
            <a:ext cx="768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Sonny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8807A23-1CCF-4EB9-8305-2A58457AA06E}"/>
              </a:ext>
            </a:extLst>
          </p:cNvPr>
          <p:cNvSpPr txBox="1"/>
          <p:nvPr/>
        </p:nvSpPr>
        <p:spPr>
          <a:xfrm>
            <a:off x="2278118" y="5440928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Michael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6BD8427-71E7-4601-A7E8-58BFF7070410}"/>
              </a:ext>
            </a:extLst>
          </p:cNvPr>
          <p:cNvSpPr txBox="1"/>
          <p:nvPr/>
        </p:nvSpPr>
        <p:spPr>
          <a:xfrm>
            <a:off x="9914571" y="3020861"/>
            <a:ext cx="731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Fredo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B37A27C-CE99-4A17-A077-79B85FCE039D}"/>
              </a:ext>
            </a:extLst>
          </p:cNvPr>
          <p:cNvSpPr txBox="1"/>
          <p:nvPr/>
        </p:nvSpPr>
        <p:spPr>
          <a:xfrm>
            <a:off x="9211339" y="5232746"/>
            <a:ext cx="527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Kay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426E0E8-76A6-45E4-8394-A2A1791E0CF8}"/>
              </a:ext>
            </a:extLst>
          </p:cNvPr>
          <p:cNvSpPr txBox="1"/>
          <p:nvPr/>
        </p:nvSpPr>
        <p:spPr>
          <a:xfrm>
            <a:off x="5711597" y="5348929"/>
            <a:ext cx="578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Vito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22" name="Picture 21" descr="A person in a pool of water&#10;&#10;Description automatically generated">
            <a:extLst>
              <a:ext uri="{FF2B5EF4-FFF2-40B4-BE49-F238E27FC236}">
                <a16:creationId xmlns:a16="http://schemas.microsoft.com/office/drawing/2014/main" id="{488F377F-0BDF-4DE4-84B9-B7B16CEF046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294053" y="175730"/>
            <a:ext cx="681088" cy="91703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28AE030A-E3A0-44CD-A0F8-2D4994D31DE4}"/>
              </a:ext>
            </a:extLst>
          </p:cNvPr>
          <p:cNvSpPr txBox="1"/>
          <p:nvPr/>
        </p:nvSpPr>
        <p:spPr>
          <a:xfrm>
            <a:off x="11294053" y="1725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>
                  <a:lumMod val="75000"/>
                </a:schemeClr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1115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itting in front of a sunset&#10;&#10;Description automatically generated">
            <a:extLst>
              <a:ext uri="{FF2B5EF4-FFF2-40B4-BE49-F238E27FC236}">
                <a16:creationId xmlns:a16="http://schemas.microsoft.com/office/drawing/2014/main" id="{0AE6318E-5385-4B81-9515-26300BF293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A63292-4A42-4A6E-A561-F792DC0955A9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82B9E49-F197-47AA-BAE1-137D7FCABF55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5" name="Picture 24" descr="A person sitting in front of a sunset&#10;&#10;Description automatically generated">
            <a:extLst>
              <a:ext uri="{FF2B5EF4-FFF2-40B4-BE49-F238E27FC236}">
                <a16:creationId xmlns:a16="http://schemas.microsoft.com/office/drawing/2014/main" id="{F2D4D8C8-0AC7-4668-8B87-97F9359D2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4F4FA70-3063-4166-BFCD-326AC875C1E5}"/>
              </a:ext>
            </a:extLst>
          </p:cNvPr>
          <p:cNvSpPr txBox="1"/>
          <p:nvPr/>
        </p:nvSpPr>
        <p:spPr>
          <a:xfrm>
            <a:off x="-2" y="97211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Reimagined Gangster (2): </a:t>
            </a:r>
            <a:r>
              <a:rPr lang="en-US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Scarface</a:t>
            </a:r>
            <a:endParaRPr lang="en-GB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C935D8-09AE-443E-8D8D-35759DD46B0B}"/>
              </a:ext>
            </a:extLst>
          </p:cNvPr>
          <p:cNvSpPr txBox="1"/>
          <p:nvPr/>
        </p:nvSpPr>
        <p:spPr>
          <a:xfrm>
            <a:off x="4" y="6237569"/>
            <a:ext cx="12191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Scarface </a:t>
            </a:r>
            <a:r>
              <a:rPr lang="en-US" b="1" dirty="0"/>
              <a:t>(De Palma, 1983)</a:t>
            </a:r>
            <a:endParaRPr lang="en-GB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3AA3039-BE53-4A74-BA6A-A6185DB971D3}"/>
              </a:ext>
            </a:extLst>
          </p:cNvPr>
          <p:cNvSpPr txBox="1"/>
          <p:nvPr/>
        </p:nvSpPr>
        <p:spPr>
          <a:xfrm>
            <a:off x="1465167" y="5434582"/>
            <a:ext cx="2183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Poppy and Elvira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35A3B98-D688-41A3-9FB0-329ADC3234F1}"/>
              </a:ext>
            </a:extLst>
          </p:cNvPr>
          <p:cNvSpPr txBox="1"/>
          <p:nvPr/>
        </p:nvSpPr>
        <p:spPr>
          <a:xfrm>
            <a:off x="8634444" y="3010911"/>
            <a:ext cx="2962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Johnny Lovo and Frank Lopez</a:t>
            </a:r>
            <a:endParaRPr lang="en-GB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BE61DF5-1729-4A71-A8A3-38D2F5B0C07D}"/>
              </a:ext>
            </a:extLst>
          </p:cNvPr>
          <p:cNvSpPr txBox="1"/>
          <p:nvPr/>
        </p:nvSpPr>
        <p:spPr>
          <a:xfrm>
            <a:off x="8529182" y="5313043"/>
            <a:ext cx="16292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Gina and Cesca</a:t>
            </a:r>
            <a:endParaRPr lang="en-GB" b="1" dirty="0"/>
          </a:p>
        </p:txBody>
      </p:sp>
      <p:pic>
        <p:nvPicPr>
          <p:cNvPr id="4" name="Picture 3" descr="A person wearing a hat&#10;&#10;Description automatically generated">
            <a:extLst>
              <a:ext uri="{FF2B5EF4-FFF2-40B4-BE49-F238E27FC236}">
                <a16:creationId xmlns:a16="http://schemas.microsoft.com/office/drawing/2014/main" id="{D44AE7D3-9A24-42D3-A1FC-207F80C839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7741" y="3019388"/>
            <a:ext cx="2116611" cy="2639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 descr="A person holding a gun&#10;&#10;Description automatically generated">
            <a:extLst>
              <a:ext uri="{FF2B5EF4-FFF2-40B4-BE49-F238E27FC236}">
                <a16:creationId xmlns:a16="http://schemas.microsoft.com/office/drawing/2014/main" id="{D2A2DCFF-2734-47D5-96C0-C2355F34C9DB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63"/>
          <a:stretch/>
        </p:blipFill>
        <p:spPr>
          <a:xfrm>
            <a:off x="2787739" y="878420"/>
            <a:ext cx="3838766" cy="30640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A8FA33C6-4F4E-43CB-ADF2-1A8DB981F8F7}"/>
              </a:ext>
            </a:extLst>
          </p:cNvPr>
          <p:cNvSpPr txBox="1"/>
          <p:nvPr/>
        </p:nvSpPr>
        <p:spPr>
          <a:xfrm>
            <a:off x="2956653" y="3469279"/>
            <a:ext cx="3525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Tony Montana</a:t>
            </a:r>
            <a:endParaRPr lang="en-GB" b="1" dirty="0"/>
          </a:p>
        </p:txBody>
      </p:sp>
      <p:pic>
        <p:nvPicPr>
          <p:cNvPr id="29" name="Picture 28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E0BA9A00-3177-4C16-990B-062C048084A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98"/>
          <a:stretch/>
        </p:blipFill>
        <p:spPr>
          <a:xfrm>
            <a:off x="9529481" y="951920"/>
            <a:ext cx="2205501" cy="20073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1" name="Picture 30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D33B587F-2DB6-4696-967C-01CEF1DE06C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735"/>
          <a:stretch/>
        </p:blipFill>
        <p:spPr>
          <a:xfrm>
            <a:off x="325997" y="804853"/>
            <a:ext cx="1719674" cy="20791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3" name="Picture 42" descr="A group of people in uniform&#10;&#10;Description automatically generated">
            <a:extLst>
              <a:ext uri="{FF2B5EF4-FFF2-40B4-BE49-F238E27FC236}">
                <a16:creationId xmlns:a16="http://schemas.microsoft.com/office/drawing/2014/main" id="{E2A0C2E9-7080-4A01-87B1-075958A00A7C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339" r="4092" b="12117"/>
          <a:stretch/>
        </p:blipFill>
        <p:spPr>
          <a:xfrm>
            <a:off x="1647014" y="1554614"/>
            <a:ext cx="989482" cy="16617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3" name="Picture 32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952BF5FD-9781-4F5A-B90F-024F6E0B774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9457" y="3384230"/>
            <a:ext cx="1789255" cy="1909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5" name="Picture 34" descr="A picture containing person, woman, clothing, cellphone&#10;&#10;Description automatically generated">
            <a:extLst>
              <a:ext uri="{FF2B5EF4-FFF2-40B4-BE49-F238E27FC236}">
                <a16:creationId xmlns:a16="http://schemas.microsoft.com/office/drawing/2014/main" id="{DC31710F-DD6A-4A67-8914-E264588CC53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26" y="3582993"/>
            <a:ext cx="2947180" cy="19147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7" name="Picture 36" descr="A person wearing a black dress&#10;&#10;Description automatically generated">
            <a:extLst>
              <a:ext uri="{FF2B5EF4-FFF2-40B4-BE49-F238E27FC236}">
                <a16:creationId xmlns:a16="http://schemas.microsoft.com/office/drawing/2014/main" id="{8D3DC6E6-5012-4178-99D0-4343876802C4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6" r="40956"/>
          <a:stretch/>
        </p:blipFill>
        <p:spPr>
          <a:xfrm>
            <a:off x="10026054" y="4106958"/>
            <a:ext cx="1146667" cy="17033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" name="Picture 40" descr="A group of people standing next to a person&#10;&#10;Description automatically generated">
            <a:extLst>
              <a:ext uri="{FF2B5EF4-FFF2-40B4-BE49-F238E27FC236}">
                <a16:creationId xmlns:a16="http://schemas.microsoft.com/office/drawing/2014/main" id="{21CCF2F4-3F4A-4604-9325-801678407290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963" t="14999" r="538" b="14432"/>
          <a:stretch/>
        </p:blipFill>
        <p:spPr>
          <a:xfrm>
            <a:off x="122686" y="4106958"/>
            <a:ext cx="1342481" cy="18584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5" name="Picture 44" descr="A person holding a glass of wine&#10;&#10;Description automatically generated">
            <a:extLst>
              <a:ext uri="{FF2B5EF4-FFF2-40B4-BE49-F238E27FC236}">
                <a16:creationId xmlns:a16="http://schemas.microsoft.com/office/drawing/2014/main" id="{20CE9174-6963-4DA1-A8F0-A02CDFC8638B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7" r="45956"/>
          <a:stretch/>
        </p:blipFill>
        <p:spPr>
          <a:xfrm>
            <a:off x="8583267" y="1581362"/>
            <a:ext cx="1331303" cy="1557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3F7B3A2-20B0-4613-A159-D4DDBC379375}"/>
              </a:ext>
            </a:extLst>
          </p:cNvPr>
          <p:cNvSpPr txBox="1"/>
          <p:nvPr/>
        </p:nvSpPr>
        <p:spPr>
          <a:xfrm>
            <a:off x="496447" y="2837183"/>
            <a:ext cx="1892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Manny and Guino</a:t>
            </a:r>
            <a:endParaRPr lang="en-GB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D28132-25D9-4D0C-8B97-8F4D266AA40A}"/>
              </a:ext>
            </a:extLst>
          </p:cNvPr>
          <p:cNvSpPr txBox="1"/>
          <p:nvPr/>
        </p:nvSpPr>
        <p:spPr>
          <a:xfrm>
            <a:off x="6367886" y="5155088"/>
            <a:ext cx="1876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Tony Camonte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2" name="Picture 31" descr="A person in a pool of water&#10;&#10;Description automatically generated">
            <a:extLst>
              <a:ext uri="{FF2B5EF4-FFF2-40B4-BE49-F238E27FC236}">
                <a16:creationId xmlns:a16="http://schemas.microsoft.com/office/drawing/2014/main" id="{B822AE7F-4859-44D5-84DF-86DA975A125D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solidFill>
              <a:schemeClr val="bg1">
                <a:lumMod val="75000"/>
              </a:schemeClr>
            </a:solidFill>
          </a:ln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94F6A11E-FD7F-49AA-9AA2-80E5D3F006BD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tx1">
                    <a:lumMod val="6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tx1">
                    <a:lumMod val="6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tx1">
                  <a:lumMod val="65000"/>
                </a:schemeClr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45083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6C05-C7E7-400B-BAFE-50981CAE06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7D64F7-09B4-4495-BFB4-F33088E79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1B68EB-6E58-499B-B347-64E67005D613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88FBEF-F4DA-453F-B8C6-85A79B4DBA38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60573AC-1099-4CD7-940C-1A366E56F625}"/>
              </a:ext>
            </a:extLst>
          </p:cNvPr>
          <p:cNvSpPr/>
          <p:nvPr/>
        </p:nvSpPr>
        <p:spPr>
          <a:xfrm>
            <a:off x="0" y="61555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 descr="A person standing in front of a sunset&#10;&#10;Description automatically generated">
            <a:extLst>
              <a:ext uri="{FF2B5EF4-FFF2-40B4-BE49-F238E27FC236}">
                <a16:creationId xmlns:a16="http://schemas.microsoft.com/office/drawing/2014/main" id="{796B88A2-ECD6-42A3-A3E6-D5BA848DA4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" y="0"/>
            <a:ext cx="12192000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E943B23-8BC1-48B7-9723-A0B7F6A86C89}"/>
              </a:ext>
            </a:extLst>
          </p:cNvPr>
          <p:cNvSpPr txBox="1"/>
          <p:nvPr/>
        </p:nvSpPr>
        <p:spPr>
          <a:xfrm>
            <a:off x="-2" y="97211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Reimagined Gangster (3): </a:t>
            </a:r>
            <a:r>
              <a:rPr lang="en-US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Goodfellas</a:t>
            </a:r>
            <a:endParaRPr lang="en-GB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1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A67F091B-F9F9-4E76-9041-F01A82173D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682" y="721405"/>
            <a:ext cx="3799808" cy="2849856"/>
          </a:xfrm>
          <a:prstGeom prst="rect">
            <a:avLst/>
          </a:prstGeom>
        </p:spPr>
      </p:pic>
      <p:pic>
        <p:nvPicPr>
          <p:cNvPr id="18" name="Picture 17" descr="A person standing in a dark room&#10;&#10;Description automatically generated">
            <a:extLst>
              <a:ext uri="{FF2B5EF4-FFF2-40B4-BE49-F238E27FC236}">
                <a16:creationId xmlns:a16="http://schemas.microsoft.com/office/drawing/2014/main" id="{37FF579B-EC0E-4F8C-A384-0E762A7BB94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648"/>
          <a:stretch/>
        </p:blipFill>
        <p:spPr>
          <a:xfrm>
            <a:off x="7933765" y="589654"/>
            <a:ext cx="4016016" cy="2743116"/>
          </a:xfrm>
          <a:prstGeom prst="rect">
            <a:avLst/>
          </a:prstGeom>
        </p:spPr>
      </p:pic>
      <p:pic>
        <p:nvPicPr>
          <p:cNvPr id="20" name="Picture 19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C08F3E6F-874A-4645-89B9-4AAC5D7ABB1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93" t="9832" r="956" b="44"/>
          <a:stretch/>
        </p:blipFill>
        <p:spPr>
          <a:xfrm>
            <a:off x="600871" y="3663336"/>
            <a:ext cx="2180841" cy="2838149"/>
          </a:xfrm>
          <a:prstGeom prst="rect">
            <a:avLst/>
          </a:prstGeom>
        </p:spPr>
      </p:pic>
      <p:pic>
        <p:nvPicPr>
          <p:cNvPr id="22" name="Picture 21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BB289D7D-B48C-471C-86D3-F707302D316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28" r="2652"/>
          <a:stretch/>
        </p:blipFill>
        <p:spPr>
          <a:xfrm>
            <a:off x="4771352" y="4042672"/>
            <a:ext cx="2715502" cy="2368083"/>
          </a:xfrm>
          <a:prstGeom prst="rect">
            <a:avLst/>
          </a:prstGeom>
        </p:spPr>
      </p:pic>
      <p:pic>
        <p:nvPicPr>
          <p:cNvPr id="24" name="Picture 23" descr="Two people looking at the camera&#10;&#10;Description automatically generated">
            <a:extLst>
              <a:ext uri="{FF2B5EF4-FFF2-40B4-BE49-F238E27FC236}">
                <a16:creationId xmlns:a16="http://schemas.microsoft.com/office/drawing/2014/main" id="{A123D3F4-1115-4D2B-9D90-71C41EBB1F6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8"/>
          <a:stretch/>
        </p:blipFill>
        <p:spPr>
          <a:xfrm>
            <a:off x="9254035" y="3571260"/>
            <a:ext cx="2180841" cy="2733027"/>
          </a:xfrm>
          <a:prstGeom prst="rect">
            <a:avLst/>
          </a:prstGeom>
        </p:spPr>
      </p:pic>
      <p:pic>
        <p:nvPicPr>
          <p:cNvPr id="26" name="Picture 2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CBD9DCA5-0CCB-47F0-9401-FC505179A47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1848" y="1091585"/>
            <a:ext cx="1680889" cy="2241185"/>
          </a:xfrm>
          <a:prstGeom prst="rect">
            <a:avLst/>
          </a:prstGeom>
        </p:spPr>
      </p:pic>
      <p:pic>
        <p:nvPicPr>
          <p:cNvPr id="28" name="Picture 27" descr="A couple of people posing for a photo&#10;&#10;Description automatically generated">
            <a:extLst>
              <a:ext uri="{FF2B5EF4-FFF2-40B4-BE49-F238E27FC236}">
                <a16:creationId xmlns:a16="http://schemas.microsoft.com/office/drawing/2014/main" id="{FEB55BEF-324E-49A6-8400-79C0D8AEBDC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088" y="1122362"/>
            <a:ext cx="2600408" cy="2080327"/>
          </a:xfrm>
          <a:prstGeom prst="rect">
            <a:avLst/>
          </a:prstGeom>
        </p:spPr>
      </p:pic>
      <p:pic>
        <p:nvPicPr>
          <p:cNvPr id="30" name="Picture 29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0D522D4D-A745-4133-B5A9-D32A5CFF5F8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9207" y="5106539"/>
            <a:ext cx="1819835" cy="1213830"/>
          </a:xfrm>
          <a:prstGeom prst="rect">
            <a:avLst/>
          </a:prstGeom>
        </p:spPr>
      </p:pic>
      <p:pic>
        <p:nvPicPr>
          <p:cNvPr id="32" name="Picture 31" descr="A person and person posing for a photo&#10;&#10;Description automatically generated">
            <a:extLst>
              <a:ext uri="{FF2B5EF4-FFF2-40B4-BE49-F238E27FC236}">
                <a16:creationId xmlns:a16="http://schemas.microsoft.com/office/drawing/2014/main" id="{6689270F-B24F-4536-959F-14470F9BD1E6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51" r="5516"/>
          <a:stretch/>
        </p:blipFill>
        <p:spPr>
          <a:xfrm>
            <a:off x="7032354" y="4591926"/>
            <a:ext cx="1436981" cy="163513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1D0CB2BC-02DE-4ACC-979D-7842839454B5}"/>
              </a:ext>
            </a:extLst>
          </p:cNvPr>
          <p:cNvSpPr txBox="1"/>
          <p:nvPr/>
        </p:nvSpPr>
        <p:spPr>
          <a:xfrm>
            <a:off x="525679" y="3194664"/>
            <a:ext cx="3789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(left) Henry Hill: (right) Henry Hill 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C0426CF-4CCC-4A7C-B0BC-833C5F23B2AD}"/>
              </a:ext>
            </a:extLst>
          </p:cNvPr>
          <p:cNvSpPr txBox="1"/>
          <p:nvPr/>
        </p:nvSpPr>
        <p:spPr>
          <a:xfrm>
            <a:off x="6129103" y="2888663"/>
            <a:ext cx="5820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(left) Jimmy Burke; (right) Jimmy Conway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7CE18F4-9FB7-4F41-ACA8-979B2794A03D}"/>
              </a:ext>
            </a:extLst>
          </p:cNvPr>
          <p:cNvSpPr txBox="1"/>
          <p:nvPr/>
        </p:nvSpPr>
        <p:spPr>
          <a:xfrm>
            <a:off x="-1049326" y="6446403"/>
            <a:ext cx="5820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</a:rPr>
              <a:t>(left) Tommy De Vito; (right) Tommy De Simone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7492AA5-0340-4F22-9B87-0064B1FF1481}"/>
              </a:ext>
            </a:extLst>
          </p:cNvPr>
          <p:cNvSpPr txBox="1"/>
          <p:nvPr/>
        </p:nvSpPr>
        <p:spPr>
          <a:xfrm>
            <a:off x="2439207" y="3677395"/>
            <a:ext cx="5820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/>
              <a:t>(left) Paul Cicero; (right) Paul Vario</a:t>
            </a:r>
            <a:endParaRPr lang="en-GB" b="1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F670482-B169-4E96-AB57-A503B542797D}"/>
              </a:ext>
            </a:extLst>
          </p:cNvPr>
          <p:cNvSpPr txBox="1"/>
          <p:nvPr/>
        </p:nvSpPr>
        <p:spPr>
          <a:xfrm>
            <a:off x="9695390" y="6278971"/>
            <a:ext cx="1250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Karen Hill 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23" name="Picture 22" descr="A person in a pool of water&#10;&#10;Description automatically generated">
            <a:extLst>
              <a:ext uri="{FF2B5EF4-FFF2-40B4-BE49-F238E27FC236}">
                <a16:creationId xmlns:a16="http://schemas.microsoft.com/office/drawing/2014/main" id="{3849B2E4-2101-4AD4-8381-27FD64DEA4F3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noFill/>
          </a:ln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00C0E49D-F9A4-4AA4-B08E-F24067E9919C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90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3B309B67-5E55-4A5D-A909-EFB2622AF2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5DCC186-2AC6-436E-A849-310740CA2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8D3D77-589F-4EF3-B6BD-EBE6C1B8FEF3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E5775D-7501-4CF2-BB88-BA92384757A4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BF3080-1919-4BEF-B71A-6E5D5AEC602B}"/>
              </a:ext>
            </a:extLst>
          </p:cNvPr>
          <p:cNvSpPr/>
          <p:nvPr/>
        </p:nvSpPr>
        <p:spPr>
          <a:xfrm>
            <a:off x="0" y="7191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2" descr="A person in a pool of water&#10;&#10;Description automatically generated">
            <a:extLst>
              <a:ext uri="{FF2B5EF4-FFF2-40B4-BE49-F238E27FC236}">
                <a16:creationId xmlns:a16="http://schemas.microsoft.com/office/drawing/2014/main" id="{28721CF4-7B75-47AC-8D6D-1EEE8E6552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705" y="31649"/>
            <a:ext cx="10264587" cy="6826351"/>
          </a:xfrm>
          <a:prstGeom prst="rect">
            <a:avLst/>
          </a:prstGeom>
        </p:spPr>
      </p:pic>
      <p:pic>
        <p:nvPicPr>
          <p:cNvPr id="6" name="Picture 5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BD55FA1B-0C4B-41FD-95D8-F8E2E7DCB34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35" r="19490"/>
          <a:stretch/>
        </p:blipFill>
        <p:spPr>
          <a:xfrm>
            <a:off x="5916425" y="603657"/>
            <a:ext cx="3215247" cy="2728918"/>
          </a:xfrm>
          <a:prstGeom prst="rect">
            <a:avLst/>
          </a:prstGeom>
        </p:spPr>
      </p:pic>
      <p:pic>
        <p:nvPicPr>
          <p:cNvPr id="21" name="Picture 20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3A088F02-D496-4ACE-A00D-F9170D4C1CD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88" r="10662"/>
          <a:stretch/>
        </p:blipFill>
        <p:spPr>
          <a:xfrm>
            <a:off x="5414541" y="4496219"/>
            <a:ext cx="3093442" cy="2282047"/>
          </a:xfrm>
          <a:prstGeom prst="rect">
            <a:avLst/>
          </a:prstGeom>
        </p:spPr>
      </p:pic>
      <p:pic>
        <p:nvPicPr>
          <p:cNvPr id="23" name="Picture 22" descr="A picture containing person, man, building, glasses&#10;&#10;Description automatically generated">
            <a:extLst>
              <a:ext uri="{FF2B5EF4-FFF2-40B4-BE49-F238E27FC236}">
                <a16:creationId xmlns:a16="http://schemas.microsoft.com/office/drawing/2014/main" id="{301E02BE-3E1A-4488-87D7-5625FD6D1C4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18"/>
          <a:stretch/>
        </p:blipFill>
        <p:spPr>
          <a:xfrm>
            <a:off x="8792027" y="4480045"/>
            <a:ext cx="3179950" cy="2282046"/>
          </a:xfrm>
          <a:prstGeom prst="rect">
            <a:avLst/>
          </a:prstGeom>
        </p:spPr>
      </p:pic>
      <p:pic>
        <p:nvPicPr>
          <p:cNvPr id="25" name="Picture 24" descr="A person in a blue shirt&#10;&#10;Description automatically generated">
            <a:extLst>
              <a:ext uri="{FF2B5EF4-FFF2-40B4-BE49-F238E27FC236}">
                <a16:creationId xmlns:a16="http://schemas.microsoft.com/office/drawing/2014/main" id="{FF4D1AFB-C381-4644-8A12-1ACF78DAD2A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56" r="15221" b="12548"/>
          <a:stretch/>
        </p:blipFill>
        <p:spPr>
          <a:xfrm>
            <a:off x="0" y="266890"/>
            <a:ext cx="2203382" cy="1923448"/>
          </a:xfrm>
          <a:prstGeom prst="rect">
            <a:avLst/>
          </a:prstGeom>
        </p:spPr>
      </p:pic>
      <p:pic>
        <p:nvPicPr>
          <p:cNvPr id="27" name="Picture 26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899C4857-925D-4613-A90D-63E728AC3F1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471" r="11765"/>
          <a:stretch/>
        </p:blipFill>
        <p:spPr>
          <a:xfrm>
            <a:off x="439073" y="2342614"/>
            <a:ext cx="1940023" cy="2108121"/>
          </a:xfrm>
          <a:prstGeom prst="rect">
            <a:avLst/>
          </a:prstGeom>
        </p:spPr>
      </p:pic>
      <p:pic>
        <p:nvPicPr>
          <p:cNvPr id="29" name="Picture 28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53EFF10C-13EC-4BCB-82F6-EE6111BC754C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823" t="9151" r="26250" b="21438"/>
          <a:stretch/>
        </p:blipFill>
        <p:spPr>
          <a:xfrm>
            <a:off x="135332" y="4554984"/>
            <a:ext cx="1974342" cy="2207107"/>
          </a:xfrm>
          <a:prstGeom prst="rect">
            <a:avLst/>
          </a:prstGeom>
        </p:spPr>
      </p:pic>
      <p:pic>
        <p:nvPicPr>
          <p:cNvPr id="31" name="Picture 30" descr="A person wearing glasses&#10;&#10;Description automatically generated">
            <a:extLst>
              <a:ext uri="{FF2B5EF4-FFF2-40B4-BE49-F238E27FC236}">
                <a16:creationId xmlns:a16="http://schemas.microsoft.com/office/drawing/2014/main" id="{4CEE8DBF-B337-4098-A065-0EF6CABF352F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0" r="22608"/>
          <a:stretch/>
        </p:blipFill>
        <p:spPr>
          <a:xfrm>
            <a:off x="2753599" y="4565079"/>
            <a:ext cx="2170657" cy="220710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147677FB-38C3-480B-B5C8-398424E7A34D}"/>
              </a:ext>
            </a:extLst>
          </p:cNvPr>
          <p:cNvSpPr txBox="1"/>
          <p:nvPr/>
        </p:nvSpPr>
        <p:spPr>
          <a:xfrm>
            <a:off x="160711" y="1805148"/>
            <a:ext cx="2042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Livia (mother)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6B1E480-5D04-478F-9F1B-5C4225D88FB1}"/>
              </a:ext>
            </a:extLst>
          </p:cNvPr>
          <p:cNvSpPr txBox="1"/>
          <p:nvPr/>
        </p:nvSpPr>
        <p:spPr>
          <a:xfrm>
            <a:off x="372431" y="4066233"/>
            <a:ext cx="2073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Johnny Boy (father)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31EEA94-9ABC-4843-B761-A28742CEB0BA}"/>
              </a:ext>
            </a:extLst>
          </p:cNvPr>
          <p:cNvSpPr txBox="1"/>
          <p:nvPr/>
        </p:nvSpPr>
        <p:spPr>
          <a:xfrm>
            <a:off x="45088" y="6419941"/>
            <a:ext cx="2056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Tony ‘B’ (cousin)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017D20D-1EBA-4C88-9756-67E8DA716A90}"/>
              </a:ext>
            </a:extLst>
          </p:cNvPr>
          <p:cNvSpPr txBox="1"/>
          <p:nvPr/>
        </p:nvSpPr>
        <p:spPr>
          <a:xfrm>
            <a:off x="2684977" y="6413108"/>
            <a:ext cx="2254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Christopher (nephew)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" name="Picture 3" descr="A person in a pool of water&#10;&#10;Description automatically generated">
            <a:extLst>
              <a:ext uri="{FF2B5EF4-FFF2-40B4-BE49-F238E27FC236}">
                <a16:creationId xmlns:a16="http://schemas.microsoft.com/office/drawing/2014/main" id="{FA495C08-7B1A-4801-A9C3-6E39C3CAAE51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3293867" y="314261"/>
            <a:ext cx="2274184" cy="3062003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65219EDE-1250-4F84-8C2D-F37141A35A71}"/>
              </a:ext>
            </a:extLst>
          </p:cNvPr>
          <p:cNvSpPr txBox="1"/>
          <p:nvPr/>
        </p:nvSpPr>
        <p:spPr>
          <a:xfrm>
            <a:off x="5371712" y="6415140"/>
            <a:ext cx="3148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Anthony Junior (son)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587371A-1DCD-4120-BB29-1A4BA6E7B39A}"/>
              </a:ext>
            </a:extLst>
          </p:cNvPr>
          <p:cNvSpPr txBox="1"/>
          <p:nvPr/>
        </p:nvSpPr>
        <p:spPr>
          <a:xfrm>
            <a:off x="8804569" y="6396913"/>
            <a:ext cx="3068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Uncle Junior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3E29F97-A46A-447C-9090-ABD2E8701501}"/>
              </a:ext>
            </a:extLst>
          </p:cNvPr>
          <p:cNvSpPr txBox="1"/>
          <p:nvPr/>
        </p:nvSpPr>
        <p:spPr>
          <a:xfrm>
            <a:off x="5916424" y="2959561"/>
            <a:ext cx="32152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Carmela (wife)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" name="Picture 40" descr="A person posing for a picture&#10;&#10;Description automatically generated">
            <a:extLst>
              <a:ext uri="{FF2B5EF4-FFF2-40B4-BE49-F238E27FC236}">
                <a16:creationId xmlns:a16="http://schemas.microsoft.com/office/drawing/2014/main" id="{FBE08A08-C651-4E0D-8DB3-190DCABBEB9F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04"/>
          <a:stretch/>
        </p:blipFill>
        <p:spPr>
          <a:xfrm>
            <a:off x="8657280" y="2206828"/>
            <a:ext cx="3534716" cy="2158929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2CF01957-14AD-430C-8B5A-D0F1B41871C7}"/>
              </a:ext>
            </a:extLst>
          </p:cNvPr>
          <p:cNvSpPr txBox="1"/>
          <p:nvPr/>
        </p:nvSpPr>
        <p:spPr>
          <a:xfrm>
            <a:off x="8657282" y="3882137"/>
            <a:ext cx="3534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Meadow (daughter)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488CC83-BD98-437A-829F-79F180E42A95}"/>
              </a:ext>
            </a:extLst>
          </p:cNvPr>
          <p:cNvSpPr txBox="1"/>
          <p:nvPr/>
        </p:nvSpPr>
        <p:spPr>
          <a:xfrm>
            <a:off x="1" y="5826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Sopranos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The Family (1)</a:t>
            </a:r>
            <a:endParaRPr lang="en-GB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278B14E-2106-4949-BD72-BA7736626B9E}"/>
              </a:ext>
            </a:extLst>
          </p:cNvPr>
          <p:cNvSpPr txBox="1"/>
          <p:nvPr/>
        </p:nvSpPr>
        <p:spPr>
          <a:xfrm>
            <a:off x="3277326" y="3294005"/>
            <a:ext cx="2274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Tony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30" name="Picture 29" descr="A person in a pool of water&#10;&#10;Description automatically generated">
            <a:extLst>
              <a:ext uri="{FF2B5EF4-FFF2-40B4-BE49-F238E27FC236}">
                <a16:creationId xmlns:a16="http://schemas.microsoft.com/office/drawing/2014/main" id="{F307D557-1C3C-4C6F-953A-A7A1242E9BFF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345038" y="164199"/>
            <a:ext cx="681088" cy="91703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CA9D6204-E450-4AF1-BA3B-EC5281A525B2}"/>
              </a:ext>
            </a:extLst>
          </p:cNvPr>
          <p:cNvSpPr txBox="1"/>
          <p:nvPr/>
        </p:nvSpPr>
        <p:spPr>
          <a:xfrm>
            <a:off x="11345037" y="161049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>
                  <a:lumMod val="75000"/>
                </a:schemeClr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178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2B08B54-ED29-4332-8280-931243A41D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2ECD3A5B-BB7C-414F-BCEF-8B21598DD0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CC0734-483E-42D3-8583-783EC949B204}"/>
              </a:ext>
            </a:extLst>
          </p:cNvPr>
          <p:cNvSpPr txBox="1"/>
          <p:nvPr/>
        </p:nvSpPr>
        <p:spPr>
          <a:xfrm>
            <a:off x="116543" y="364025"/>
            <a:ext cx="43299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Visual elements such as composition, colour, and décor establish rhythm and continuity while the paperback gives context to the wall poster 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1C4E7C-375F-4AB9-84CB-CD5203976F31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55FB68-DB03-45CF-A626-13F3F76FED8E}"/>
              </a:ext>
            </a:extLst>
          </p:cNvPr>
          <p:cNvSpPr/>
          <p:nvPr/>
        </p:nvSpPr>
        <p:spPr>
          <a:xfrm>
            <a:off x="-6844" y="16769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 descr="A person in a pool of water&#10;&#10;Description automatically generated">
            <a:extLst>
              <a:ext uri="{FF2B5EF4-FFF2-40B4-BE49-F238E27FC236}">
                <a16:creationId xmlns:a16="http://schemas.microsoft.com/office/drawing/2014/main" id="{E9C79D1F-7C17-4860-901A-78925DCEEF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328" y="89285"/>
            <a:ext cx="10249648" cy="68164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E3D8C2E-CAB3-4F67-AB46-3E46BCE3A9A3}"/>
              </a:ext>
            </a:extLst>
          </p:cNvPr>
          <p:cNvSpPr txBox="1"/>
          <p:nvPr/>
        </p:nvSpPr>
        <p:spPr>
          <a:xfrm>
            <a:off x="-2" y="97211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Sopranos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The Family (2)</a:t>
            </a:r>
            <a:endParaRPr lang="en-GB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9172393E-5260-43EB-8CC9-5837F828A7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875" t="1359" r="30000" b="16366"/>
          <a:stretch/>
        </p:blipFill>
        <p:spPr>
          <a:xfrm>
            <a:off x="8777" y="47151"/>
            <a:ext cx="1974342" cy="2118775"/>
          </a:xfrm>
          <a:prstGeom prst="rect">
            <a:avLst/>
          </a:prstGeom>
        </p:spPr>
      </p:pic>
      <p:pic>
        <p:nvPicPr>
          <p:cNvPr id="5" name="Picture 4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1EFFCFDA-A333-408D-8015-E585E7FBF8E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1250" r="41562" b="-1"/>
          <a:stretch/>
        </p:blipFill>
        <p:spPr>
          <a:xfrm>
            <a:off x="447794" y="2301329"/>
            <a:ext cx="2152412" cy="2097738"/>
          </a:xfrm>
          <a:prstGeom prst="rect">
            <a:avLst/>
          </a:prstGeom>
        </p:spPr>
      </p:pic>
      <p:pic>
        <p:nvPicPr>
          <p:cNvPr id="14" name="Picture 13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2C08AD7B-C49C-411D-A65D-746B902C0B3A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823" t="9151" r="26250" b="21438"/>
          <a:stretch/>
        </p:blipFill>
        <p:spPr>
          <a:xfrm>
            <a:off x="2860481" y="4579352"/>
            <a:ext cx="1974342" cy="2207107"/>
          </a:xfrm>
          <a:prstGeom prst="rect">
            <a:avLst/>
          </a:prstGeom>
        </p:spPr>
      </p:pic>
      <p:pic>
        <p:nvPicPr>
          <p:cNvPr id="7" name="Picture 6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335890BD-3709-4B51-9780-940317A5D563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232" r="8906"/>
          <a:stretch/>
        </p:blipFill>
        <p:spPr>
          <a:xfrm>
            <a:off x="8978971" y="1387159"/>
            <a:ext cx="3231331" cy="2395958"/>
          </a:xfrm>
          <a:prstGeom prst="rect">
            <a:avLst/>
          </a:prstGeom>
        </p:spPr>
      </p:pic>
      <p:pic>
        <p:nvPicPr>
          <p:cNvPr id="17" name="Picture 16" descr="A picture containing person, man, building, glasses&#10;&#10;Description automatically generated">
            <a:extLst>
              <a:ext uri="{FF2B5EF4-FFF2-40B4-BE49-F238E27FC236}">
                <a16:creationId xmlns:a16="http://schemas.microsoft.com/office/drawing/2014/main" id="{6893C250-1242-4DF2-9AB0-9285B613D451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18"/>
          <a:stretch/>
        </p:blipFill>
        <p:spPr>
          <a:xfrm>
            <a:off x="8370531" y="4119735"/>
            <a:ext cx="3021942" cy="2168654"/>
          </a:xfrm>
          <a:prstGeom prst="rect">
            <a:avLst/>
          </a:prstGeom>
        </p:spPr>
      </p:pic>
      <p:pic>
        <p:nvPicPr>
          <p:cNvPr id="19" name="Picture 18" descr="A person holding a glass&#10;&#10;Description automatically generated">
            <a:extLst>
              <a:ext uri="{FF2B5EF4-FFF2-40B4-BE49-F238E27FC236}">
                <a16:creationId xmlns:a16="http://schemas.microsoft.com/office/drawing/2014/main" id="{A679D703-BB06-43E0-BF3F-A7C6FBE9BE1F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94" r="16399"/>
          <a:stretch/>
        </p:blipFill>
        <p:spPr>
          <a:xfrm>
            <a:off x="5628037" y="944033"/>
            <a:ext cx="2574108" cy="1905000"/>
          </a:xfrm>
          <a:prstGeom prst="rect">
            <a:avLst/>
          </a:prstGeom>
        </p:spPr>
      </p:pic>
      <p:pic>
        <p:nvPicPr>
          <p:cNvPr id="20" name="Picture 19" descr="A person wearing glasses&#10;&#10;Description automatically generated">
            <a:extLst>
              <a:ext uri="{FF2B5EF4-FFF2-40B4-BE49-F238E27FC236}">
                <a16:creationId xmlns:a16="http://schemas.microsoft.com/office/drawing/2014/main" id="{B6F80936-1FA2-46E1-BEEA-B984BFCF99EA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0" r="22608"/>
          <a:stretch/>
        </p:blipFill>
        <p:spPr>
          <a:xfrm>
            <a:off x="5301798" y="3350260"/>
            <a:ext cx="2254287" cy="229214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9113F8F-4D65-4005-8C78-2FFF468F4458}"/>
              </a:ext>
            </a:extLst>
          </p:cNvPr>
          <p:cNvSpPr txBox="1"/>
          <p:nvPr/>
        </p:nvSpPr>
        <p:spPr>
          <a:xfrm>
            <a:off x="2860480" y="6381023"/>
            <a:ext cx="1974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Tony ‘B’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7CA8013-31B2-4C34-9BCD-90E9F60EAEEE}"/>
              </a:ext>
            </a:extLst>
          </p:cNvPr>
          <p:cNvSpPr txBox="1"/>
          <p:nvPr/>
        </p:nvSpPr>
        <p:spPr>
          <a:xfrm>
            <a:off x="5270539" y="5232565"/>
            <a:ext cx="2285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Christopher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C9B3E47-8F10-446D-B086-CD89A73A9500}"/>
              </a:ext>
            </a:extLst>
          </p:cNvPr>
          <p:cNvSpPr txBox="1"/>
          <p:nvPr/>
        </p:nvSpPr>
        <p:spPr>
          <a:xfrm>
            <a:off x="8370531" y="5842337"/>
            <a:ext cx="3021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Uncle Junior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3002D3B-EA08-4C3E-82E9-B7BDF97EE8D2}"/>
              </a:ext>
            </a:extLst>
          </p:cNvPr>
          <p:cNvSpPr txBox="1"/>
          <p:nvPr/>
        </p:nvSpPr>
        <p:spPr>
          <a:xfrm>
            <a:off x="160710" y="1805148"/>
            <a:ext cx="1822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Silvio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B48E8FC-3A37-4C3F-BA50-A4AE9D571415}"/>
              </a:ext>
            </a:extLst>
          </p:cNvPr>
          <p:cNvSpPr txBox="1"/>
          <p:nvPr/>
        </p:nvSpPr>
        <p:spPr>
          <a:xfrm>
            <a:off x="372431" y="4066233"/>
            <a:ext cx="2227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Paulie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EDC4595-163B-4665-B699-4A8290D641C8}"/>
              </a:ext>
            </a:extLst>
          </p:cNvPr>
          <p:cNvSpPr txBox="1"/>
          <p:nvPr/>
        </p:nvSpPr>
        <p:spPr>
          <a:xfrm>
            <a:off x="5549454" y="2463503"/>
            <a:ext cx="2652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‘Puss’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2052325-30E9-409E-AAC6-991F42FD4B2C}"/>
              </a:ext>
            </a:extLst>
          </p:cNvPr>
          <p:cNvSpPr txBox="1"/>
          <p:nvPr/>
        </p:nvSpPr>
        <p:spPr>
          <a:xfrm>
            <a:off x="9004119" y="3267479"/>
            <a:ext cx="3206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Furio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8" name="Picture 27" descr="A person in a pool of water&#10;&#10;Description automatically generated">
            <a:extLst>
              <a:ext uri="{FF2B5EF4-FFF2-40B4-BE49-F238E27FC236}">
                <a16:creationId xmlns:a16="http://schemas.microsoft.com/office/drawing/2014/main" id="{5A81B8C8-AA2A-46C2-9B24-6FD3049E130C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345038" y="164199"/>
            <a:ext cx="681088" cy="91703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884355DF-EBFA-447B-9811-BE49EC9A46BA}"/>
              </a:ext>
            </a:extLst>
          </p:cNvPr>
          <p:cNvSpPr txBox="1"/>
          <p:nvPr/>
        </p:nvSpPr>
        <p:spPr>
          <a:xfrm>
            <a:off x="11345037" y="161049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>
                  <a:lumMod val="75000"/>
                </a:schemeClr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67181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9B5C2D8B-47CC-47DA-A4E1-76550D4ECD2F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6AB0E89-5842-433E-95CA-EFFDA084DDCD}"/>
              </a:ext>
            </a:extLst>
          </p:cNvPr>
          <p:cNvSpPr/>
          <p:nvPr/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5F418D9-E30F-49D3-B3C6-AFDA877C784F}"/>
              </a:ext>
            </a:extLst>
          </p:cNvPr>
          <p:cNvSpPr txBox="1"/>
          <p:nvPr/>
        </p:nvSpPr>
        <p:spPr>
          <a:xfrm>
            <a:off x="-2" y="97211"/>
            <a:ext cx="121919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Intertextual ‘relationships’</a:t>
            </a:r>
            <a:endParaRPr lang="en-GB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E64FA4E4-9413-4CB0-98A6-3A2DE0C313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6" r="37555"/>
          <a:stretch/>
        </p:blipFill>
        <p:spPr>
          <a:xfrm>
            <a:off x="643594" y="716845"/>
            <a:ext cx="1731429" cy="1798646"/>
          </a:xfrm>
          <a:prstGeom prst="rect">
            <a:avLst/>
          </a:prstGeom>
        </p:spPr>
      </p:pic>
      <p:pic>
        <p:nvPicPr>
          <p:cNvPr id="7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1D6F0BE9-FCF1-4611-A8EB-D89166A3AD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29" r="23168"/>
          <a:stretch/>
        </p:blipFill>
        <p:spPr>
          <a:xfrm>
            <a:off x="6202420" y="712889"/>
            <a:ext cx="1489298" cy="1802601"/>
          </a:xfrm>
          <a:prstGeom prst="rect">
            <a:avLst/>
          </a:prstGeom>
        </p:spPr>
      </p:pic>
      <p:pic>
        <p:nvPicPr>
          <p:cNvPr id="9" name="Picture 8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55C6DD4E-DBE7-4421-AAA8-6EBDA723DF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74" t="-363" r="1447" b="363"/>
          <a:stretch/>
        </p:blipFill>
        <p:spPr>
          <a:xfrm>
            <a:off x="9612046" y="4197525"/>
            <a:ext cx="1502764" cy="1661443"/>
          </a:xfrm>
          <a:prstGeom prst="rect">
            <a:avLst/>
          </a:prstGeom>
        </p:spPr>
      </p:pic>
      <p:pic>
        <p:nvPicPr>
          <p:cNvPr id="12" name="Picture 11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0FAF9057-6A27-4859-8087-AE0FEC68290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16"/>
          <a:stretch/>
        </p:blipFill>
        <p:spPr>
          <a:xfrm>
            <a:off x="1086477" y="4210637"/>
            <a:ext cx="1732646" cy="1734667"/>
          </a:xfrm>
          <a:prstGeom prst="rect">
            <a:avLst/>
          </a:prstGeom>
        </p:spPr>
      </p:pic>
      <p:pic>
        <p:nvPicPr>
          <p:cNvPr id="14" name="Picture 13" descr="A picture containing person, man, indoor, table&#10;&#10;Description automatically generated">
            <a:extLst>
              <a:ext uri="{FF2B5EF4-FFF2-40B4-BE49-F238E27FC236}">
                <a16:creationId xmlns:a16="http://schemas.microsoft.com/office/drawing/2014/main" id="{2DDD7F45-A3E1-4A72-BF7B-B7D6A0D3CEC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1" t="8149" r="33581"/>
          <a:stretch/>
        </p:blipFill>
        <p:spPr>
          <a:xfrm>
            <a:off x="2428711" y="699076"/>
            <a:ext cx="1624879" cy="1853464"/>
          </a:xfrm>
          <a:prstGeom prst="rect">
            <a:avLst/>
          </a:prstGeom>
        </p:spPr>
      </p:pic>
      <p:pic>
        <p:nvPicPr>
          <p:cNvPr id="18" name="Picture 17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DCB88A6F-C2B4-41AA-816C-49F180A4E48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250" r="41562" b="-1"/>
          <a:stretch/>
        </p:blipFill>
        <p:spPr>
          <a:xfrm>
            <a:off x="4304424" y="716845"/>
            <a:ext cx="1845524" cy="1798645"/>
          </a:xfrm>
          <a:prstGeom prst="rect">
            <a:avLst/>
          </a:prstGeom>
        </p:spPr>
      </p:pic>
      <p:pic>
        <p:nvPicPr>
          <p:cNvPr id="20" name="Picture 19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E7F7C329-CC00-43FB-AE58-DC475F72AF2E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6" t="4968" r="33898" b="5491"/>
          <a:stretch/>
        </p:blipFill>
        <p:spPr>
          <a:xfrm>
            <a:off x="9816923" y="677439"/>
            <a:ext cx="1606075" cy="1864945"/>
          </a:xfrm>
          <a:prstGeom prst="rect">
            <a:avLst/>
          </a:prstGeom>
        </p:spPr>
      </p:pic>
      <p:pic>
        <p:nvPicPr>
          <p:cNvPr id="21" name="Picture 20" descr="A person wearing glasses&#10;&#10;Description automatically generated">
            <a:extLst>
              <a:ext uri="{FF2B5EF4-FFF2-40B4-BE49-F238E27FC236}">
                <a16:creationId xmlns:a16="http://schemas.microsoft.com/office/drawing/2014/main" id="{5EFA7935-20F3-4B57-9BB4-B274EC594C4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0" r="22608"/>
          <a:stretch/>
        </p:blipFill>
        <p:spPr>
          <a:xfrm>
            <a:off x="7897252" y="662563"/>
            <a:ext cx="1845524" cy="187651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DEC9621-4D8E-4E26-8DEF-93E74F095DD2}"/>
              </a:ext>
            </a:extLst>
          </p:cNvPr>
          <p:cNvSpPr txBox="1"/>
          <p:nvPr/>
        </p:nvSpPr>
        <p:spPr>
          <a:xfrm>
            <a:off x="1086477" y="5577994"/>
            <a:ext cx="1654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Feech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EA01695-4673-481F-B078-41A428A9E98F}"/>
              </a:ext>
            </a:extLst>
          </p:cNvPr>
          <p:cNvSpPr txBox="1"/>
          <p:nvPr/>
        </p:nvSpPr>
        <p:spPr>
          <a:xfrm>
            <a:off x="607736" y="2197263"/>
            <a:ext cx="1816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Phil Leotardo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818D155-5309-4553-A90D-3F7D7DC2F009}"/>
              </a:ext>
            </a:extLst>
          </p:cNvPr>
          <p:cNvSpPr txBox="1"/>
          <p:nvPr/>
        </p:nvSpPr>
        <p:spPr>
          <a:xfrm>
            <a:off x="9612046" y="5498118"/>
            <a:ext cx="150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Frank Lopez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153E823-D699-4DFC-93D2-6E8307D99D98}"/>
              </a:ext>
            </a:extLst>
          </p:cNvPr>
          <p:cNvSpPr txBox="1"/>
          <p:nvPr/>
        </p:nvSpPr>
        <p:spPr>
          <a:xfrm>
            <a:off x="2492804" y="2225654"/>
            <a:ext cx="1552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Billy Batts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DA86C66-28C8-4CFA-B706-5017542E4696}"/>
              </a:ext>
            </a:extLst>
          </p:cNvPr>
          <p:cNvSpPr txBox="1"/>
          <p:nvPr/>
        </p:nvSpPr>
        <p:spPr>
          <a:xfrm>
            <a:off x="9816923" y="2197263"/>
            <a:ext cx="1748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Spider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F72494D-65AF-4239-803D-D454AB16C620}"/>
              </a:ext>
            </a:extLst>
          </p:cNvPr>
          <p:cNvSpPr txBox="1"/>
          <p:nvPr/>
        </p:nvSpPr>
        <p:spPr>
          <a:xfrm>
            <a:off x="0" y="6376136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10"/>
              </a:rPr>
              <a:t>https://hardcoreitalians.blog/2018/01/31/27-same-actors-in-the-sopranos-and-goodfellas/</a:t>
            </a:r>
            <a:endParaRPr lang="en-GB" dirty="0"/>
          </a:p>
          <a:p>
            <a:pPr algn="ctr"/>
            <a:endParaRPr lang="en-GB" dirty="0"/>
          </a:p>
        </p:txBody>
      </p:sp>
      <p:pic>
        <p:nvPicPr>
          <p:cNvPr id="28" name="Picture 27" descr="Two people sitting on a chair&#10;&#10;Description automatically generated">
            <a:extLst>
              <a:ext uri="{FF2B5EF4-FFF2-40B4-BE49-F238E27FC236}">
                <a16:creationId xmlns:a16="http://schemas.microsoft.com/office/drawing/2014/main" id="{F3A5DD39-A521-4BFA-8F87-1AA44BA0502E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72" r="53523" b="800"/>
          <a:stretch/>
        </p:blipFill>
        <p:spPr>
          <a:xfrm>
            <a:off x="3171299" y="2692207"/>
            <a:ext cx="3235970" cy="3263982"/>
          </a:xfrm>
          <a:prstGeom prst="rect">
            <a:avLst/>
          </a:prstGeom>
        </p:spPr>
      </p:pic>
      <p:pic>
        <p:nvPicPr>
          <p:cNvPr id="29" name="Picture 28" descr="Two people looking at the camera&#10;&#10;Description automatically generated">
            <a:extLst>
              <a:ext uri="{FF2B5EF4-FFF2-40B4-BE49-F238E27FC236}">
                <a16:creationId xmlns:a16="http://schemas.microsoft.com/office/drawing/2014/main" id="{25BF72A9-5C38-46B4-90FB-591F4C8FD76C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48"/>
          <a:stretch/>
        </p:blipFill>
        <p:spPr>
          <a:xfrm>
            <a:off x="6595740" y="2692206"/>
            <a:ext cx="2580745" cy="323418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6AAB86A3-E953-4389-9D25-9AE2BC4A2193}"/>
              </a:ext>
            </a:extLst>
          </p:cNvPr>
          <p:cNvSpPr txBox="1"/>
          <p:nvPr/>
        </p:nvSpPr>
        <p:spPr>
          <a:xfrm>
            <a:off x="3194801" y="5563440"/>
            <a:ext cx="318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Jennifer Melfi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C9BE46A-9ED6-476D-8BDD-E90F974A3C00}"/>
              </a:ext>
            </a:extLst>
          </p:cNvPr>
          <p:cNvSpPr txBox="1"/>
          <p:nvPr/>
        </p:nvSpPr>
        <p:spPr>
          <a:xfrm>
            <a:off x="6194018" y="2225654"/>
            <a:ext cx="1488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Tony Stacks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33" name="Picture 3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92207AFB-25D1-4C86-8B4F-F742BB774153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98" b="7027"/>
          <a:stretch/>
        </p:blipFill>
        <p:spPr>
          <a:xfrm>
            <a:off x="9391682" y="2690432"/>
            <a:ext cx="2173827" cy="1353476"/>
          </a:xfrm>
          <a:prstGeom prst="rect">
            <a:avLst/>
          </a:prstGeom>
        </p:spPr>
      </p:pic>
      <p:pic>
        <p:nvPicPr>
          <p:cNvPr id="35" name="Picture 34" descr="A person sitting at a table&#10;&#10;Description automatically generated">
            <a:extLst>
              <a:ext uri="{FF2B5EF4-FFF2-40B4-BE49-F238E27FC236}">
                <a16:creationId xmlns:a16="http://schemas.microsoft.com/office/drawing/2014/main" id="{E84C4FED-441A-48A0-A499-5C4706694183}"/>
              </a:ext>
            </a:extLst>
          </p:cNvPr>
          <p:cNvPicPr>
            <a:picLocks noChangeAspect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66" t="3044" b="10132"/>
          <a:stretch/>
        </p:blipFill>
        <p:spPr>
          <a:xfrm>
            <a:off x="608461" y="2701828"/>
            <a:ext cx="2408743" cy="1305167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AEA14279-0B04-4CA6-8203-14734E5367E7}"/>
              </a:ext>
            </a:extLst>
          </p:cNvPr>
          <p:cNvSpPr txBox="1"/>
          <p:nvPr/>
        </p:nvSpPr>
        <p:spPr>
          <a:xfrm>
            <a:off x="9391682" y="3705353"/>
            <a:ext cx="2173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Karen’s Mother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722D3D3-893F-4EB0-91DA-CC8D1748A037}"/>
              </a:ext>
            </a:extLst>
          </p:cNvPr>
          <p:cNvSpPr txBox="1"/>
          <p:nvPr/>
        </p:nvSpPr>
        <p:spPr>
          <a:xfrm>
            <a:off x="618096" y="3637663"/>
            <a:ext cx="2408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Carmela’s mother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5AEA64C-978E-47ED-A47C-C67D0D53C3E9}"/>
              </a:ext>
            </a:extLst>
          </p:cNvPr>
          <p:cNvSpPr txBox="1"/>
          <p:nvPr/>
        </p:nvSpPr>
        <p:spPr>
          <a:xfrm>
            <a:off x="6586104" y="5557058"/>
            <a:ext cx="2898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Karen Hill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B2E71D00-BFB9-4492-96FF-141D914F093A}"/>
              </a:ext>
            </a:extLst>
          </p:cNvPr>
          <p:cNvSpPr txBox="1"/>
          <p:nvPr/>
        </p:nvSpPr>
        <p:spPr>
          <a:xfrm>
            <a:off x="4329980" y="2197263"/>
            <a:ext cx="187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Paulie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0EAC707-3B8E-41DC-AA58-AF342C437557}"/>
              </a:ext>
            </a:extLst>
          </p:cNvPr>
          <p:cNvSpPr txBox="1"/>
          <p:nvPr/>
        </p:nvSpPr>
        <p:spPr>
          <a:xfrm>
            <a:off x="7870336" y="2197263"/>
            <a:ext cx="187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Christopher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1" name="Picture 40" descr="A person in a pool of water&#10;&#10;Description automatically generated">
            <a:extLst>
              <a:ext uri="{FF2B5EF4-FFF2-40B4-BE49-F238E27FC236}">
                <a16:creationId xmlns:a16="http://schemas.microsoft.com/office/drawing/2014/main" id="{FE4E6273-544E-4EA5-B538-171048B4E81F}"/>
              </a:ext>
            </a:extLst>
          </p:cNvPr>
          <p:cNvPicPr>
            <a:picLocks noChangeAspect="1"/>
          </p:cNvPicPr>
          <p:nvPr/>
        </p:nvPicPr>
        <p:blipFill rotWithShape="1">
          <a:blip r:embed="rId16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2998" y="5843759"/>
            <a:ext cx="681088" cy="917030"/>
          </a:xfrm>
          <a:prstGeom prst="rect">
            <a:avLst/>
          </a:prstGeom>
          <a:ln w="3175">
            <a:solidFill>
              <a:schemeClr val="tx1"/>
            </a:solidFill>
          </a:ln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4BFB92D0-8B1F-4ED6-B63A-55FA821DF190}"/>
              </a:ext>
            </a:extLst>
          </p:cNvPr>
          <p:cNvSpPr txBox="1"/>
          <p:nvPr/>
        </p:nvSpPr>
        <p:spPr>
          <a:xfrm>
            <a:off x="11422997" y="5840609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>
                    <a:lumMod val="75000"/>
                  </a:schemeClr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>
                  <a:lumMod val="75000"/>
                </a:schemeClr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793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755</TotalTime>
  <Words>767</Words>
  <Application>Microsoft Office PowerPoint</Application>
  <PresentationFormat>Widescreen</PresentationFormat>
  <Paragraphs>110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Courier New</vt:lpstr>
      <vt:lpstr>Office Theme</vt:lpstr>
      <vt:lpstr>Case Study: THE SOPRANOS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68</cp:revision>
  <dcterms:created xsi:type="dcterms:W3CDTF">2019-10-12T21:05:32Z</dcterms:created>
  <dcterms:modified xsi:type="dcterms:W3CDTF">2019-11-09T15:49:59Z</dcterms:modified>
</cp:coreProperties>
</file>