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75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463"/>
    <p:restoredTop sz="94622"/>
  </p:normalViewPr>
  <p:slideViewPr>
    <p:cSldViewPr snapToGrid="0">
      <p:cViewPr>
        <p:scale>
          <a:sx n="57" d="100"/>
          <a:sy n="57" d="100"/>
        </p:scale>
        <p:origin x="320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1600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5D53C4-DD98-444F-B966-CAE16F60CF37}" type="datetimeFigureOut">
              <a:rPr lang="en-US" smtClean="0"/>
              <a:t>3/8/26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20B3A0-5D26-3944-93EA-A208EA1651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7091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20B3A0-5D26-3944-93EA-A208EA1651C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0601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20B3A0-5D26-3944-93EA-A208EA1651C7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3683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20B3A0-5D26-3944-93EA-A208EA1651C7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331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631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973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4150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1112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84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0196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3302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443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109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0286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Sunday, March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9044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  <a:alpha val="4059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Sunday, March 8, 2026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68110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5" r:id="rId2"/>
    <p:sldLayoutId id="2147483766" r:id="rId3"/>
    <p:sldLayoutId id="2147483767" r:id="rId4"/>
    <p:sldLayoutId id="2147483768" r:id="rId5"/>
    <p:sldLayoutId id="2147483774" r:id="rId6"/>
    <p:sldLayoutId id="2147483769" r:id="rId7"/>
    <p:sldLayoutId id="2147483770" r:id="rId8"/>
    <p:sldLayoutId id="2147483771" r:id="rId9"/>
    <p:sldLayoutId id="2147483773" r:id="rId10"/>
    <p:sldLayoutId id="214748377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3" Type="http://schemas.openxmlformats.org/officeDocument/2006/relationships/hyperlink" Target="https://grey-lemon.blogspot.com/2014/03/" TargetMode="External"/><Relationship Id="rId7" Type="http://schemas.openxmlformats.org/officeDocument/2006/relationships/hyperlink" Target="https://prufrocksdilemma.blogspot.com/2012/06/wales-diary-covered-streets-of-cardiff.html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g"/><Relationship Id="rId11" Type="http://schemas.openxmlformats.org/officeDocument/2006/relationships/image" Target="../media/image1.png"/><Relationship Id="rId5" Type="http://schemas.openxmlformats.org/officeDocument/2006/relationships/hyperlink" Target="https://www.geograph.org.uk/photo/4751525" TargetMode="Externa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13.jpg"/><Relationship Id="rId9" Type="http://schemas.openxmlformats.org/officeDocument/2006/relationships/hyperlink" Target="https://freeaussiestock.com/free/Victoria/Melbourne/slides/royal_arcade.htm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DBC8414-BE7E-4B6C-A114-B2C3795C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0EC398C5-5C2E-4038-9DB3-DE2B5A9BE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09318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2F10B26-073B-4B10-8AAA-161242DD82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153806" y="1153804"/>
            <a:ext cx="6346209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92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10DBBC7-698F-4A54-B1CB-A99F9CC356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59574" y="3578975"/>
            <a:ext cx="2502407" cy="4055644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100000">
                <a:schemeClr val="accent4">
                  <a:alpha val="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DE6E822A-8BCF-432C-83E6-BBE821476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13000">
                <a:schemeClr val="accent4">
                  <a:lumMod val="20000"/>
                  <a:lumOff val="80000"/>
                  <a:alpha val="2000"/>
                </a:schemeClr>
              </a:gs>
              <a:gs pos="100000">
                <a:schemeClr val="accent6">
                  <a:alpha val="29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AF140-F30A-74BE-B8ED-9A0E1D9F0C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4243" y="681317"/>
            <a:ext cx="3236613" cy="3406187"/>
          </a:xfrm>
        </p:spPr>
        <p:txBody>
          <a:bodyPr>
            <a:normAutofit/>
          </a:bodyPr>
          <a:lstStyle/>
          <a:p>
            <a:pPr algn="r"/>
            <a:r>
              <a:rPr lang="en-US" sz="3200">
                <a:solidFill>
                  <a:schemeClr val="bg1"/>
                </a:solidFill>
              </a:rPr>
              <a:t>Velvet Pages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152083-AB7D-D00C-500A-C218B1A9A0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4243" y="4800600"/>
            <a:ext cx="3230603" cy="1538784"/>
          </a:xfrm>
        </p:spPr>
        <p:txBody>
          <a:bodyPr>
            <a:normAutofit/>
          </a:bodyPr>
          <a:lstStyle/>
          <a:p>
            <a:pPr algn="r"/>
            <a:r>
              <a:rPr lang="en-US" sz="1200">
                <a:solidFill>
                  <a:schemeClr val="bg1"/>
                </a:solidFill>
              </a:rPr>
              <a:t>A themed Book Caffe Startup Venture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9815D86-9570-22EE-010C-C640E48B29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CD77608-3819-479B-BB98-C216BA724EFE}" type="slidenum">
              <a:rPr lang="en-US">
                <a:solidFill>
                  <a:schemeClr val="tx1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chemeClr val="tx1"/>
              </a:solidFill>
            </a:endParaRPr>
          </a:p>
        </p:txBody>
      </p:sp>
      <p:pic>
        <p:nvPicPr>
          <p:cNvPr id="7" name="Picture 6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B15EA5BA-C507-869D-397C-9EF2A3588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8055" y="4130749"/>
            <a:ext cx="2442136" cy="250240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7FB88AD-444B-E396-1CD0-1DBB0E726330}"/>
              </a:ext>
            </a:extLst>
          </p:cNvPr>
          <p:cNvSpPr txBox="1"/>
          <p:nvPr/>
        </p:nvSpPr>
        <p:spPr>
          <a:xfrm>
            <a:off x="8349916" y="449687"/>
            <a:ext cx="3758414" cy="3811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-228600" algn="ctr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effectLst/>
              </a:rPr>
              <a:t>Module Name: </a:t>
            </a:r>
            <a:r>
              <a:rPr lang="en-US" sz="1800" dirty="0">
                <a:effectLst/>
              </a:rPr>
              <a:t>Managing Enterprise </a:t>
            </a:r>
          </a:p>
          <a:p>
            <a:pPr indent="-228600" algn="ctr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effectLst/>
              </a:rPr>
              <a:t>Module Code: BMSW4011</a:t>
            </a:r>
            <a:endParaRPr lang="en-US" sz="1800" dirty="0">
              <a:effectLst/>
            </a:endParaRPr>
          </a:p>
          <a:p>
            <a:pPr indent="-228600" algn="ctr">
              <a:lnSpc>
                <a:spcPct val="90000"/>
              </a:lnSpc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effectLst/>
              </a:rPr>
              <a:t>Assignment Name: </a:t>
            </a:r>
            <a:r>
              <a:rPr lang="en-US" sz="1800" dirty="0">
                <a:effectLst/>
              </a:rPr>
              <a:t>Business Plan        </a:t>
            </a:r>
            <a:r>
              <a:rPr lang="en-US" sz="1800" dirty="0"/>
              <a:t>Velvet Pages Presentation </a:t>
            </a:r>
            <a:endParaRPr lang="en-US" sz="1800" dirty="0">
              <a:effectLst/>
            </a:endParaRPr>
          </a:p>
          <a:p>
            <a:pPr indent="-228600" algn="ctr">
              <a:lnSpc>
                <a:spcPct val="90000"/>
              </a:lnSpc>
              <a:spcBef>
                <a:spcPts val="15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effectLst/>
              </a:rPr>
              <a:t>Student Name: </a:t>
            </a:r>
            <a:r>
              <a:rPr lang="en-US" sz="1800" dirty="0">
                <a:effectLst/>
              </a:rPr>
              <a:t>Agnieszka Doolar</a:t>
            </a:r>
          </a:p>
          <a:p>
            <a:pPr indent="-228600" algn="ctr">
              <a:lnSpc>
                <a:spcPct val="90000"/>
              </a:lnSpc>
              <a:spcBef>
                <a:spcPts val="15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effectLst/>
              </a:rPr>
              <a:t>Student Number: </a:t>
            </a:r>
            <a:r>
              <a:rPr lang="en-US" sz="1800" dirty="0">
                <a:effectLst/>
              </a:rPr>
              <a:t>2434708</a:t>
            </a:r>
          </a:p>
          <a:p>
            <a:pPr indent="-228600" algn="ctr">
              <a:lnSpc>
                <a:spcPct val="90000"/>
              </a:lnSpc>
              <a:spcBef>
                <a:spcPts val="150"/>
              </a:spcBef>
              <a:spcAft>
                <a:spcPts val="15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effectLst/>
              </a:rPr>
              <a:t>Lecturer: </a:t>
            </a:r>
            <a:r>
              <a:rPr lang="en-US" sz="1800" dirty="0">
                <a:effectLst/>
              </a:rPr>
              <a:t>Melanie </a:t>
            </a:r>
            <a:r>
              <a:rPr lang="en-US" sz="1800" dirty="0" err="1">
                <a:effectLst/>
              </a:rPr>
              <a:t>Squirie</a:t>
            </a:r>
            <a:r>
              <a:rPr lang="en-US" sz="1800" dirty="0">
                <a:effectLst/>
              </a:rPr>
              <a:t> </a:t>
            </a:r>
          </a:p>
          <a:p>
            <a:pPr indent="-228600" algn="ctr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800" b="1" dirty="0">
                <a:effectLst/>
              </a:rPr>
              <a:t>Deadline: </a:t>
            </a:r>
            <a:r>
              <a:rPr lang="en-US" dirty="0"/>
              <a:t>9</a:t>
            </a:r>
            <a:r>
              <a:rPr lang="en-US" sz="1800" baseline="30000" dirty="0">
                <a:effectLst/>
              </a:rPr>
              <a:t>th</a:t>
            </a:r>
            <a:r>
              <a:rPr lang="en-US" sz="1800" dirty="0">
                <a:effectLst/>
              </a:rPr>
              <a:t> March 2026  </a:t>
            </a:r>
          </a:p>
          <a:p>
            <a:pPr algn="ctr"/>
            <a:endParaRPr lang="en-US" dirty="0"/>
          </a:p>
        </p:txBody>
      </p:sp>
      <p:pic>
        <p:nvPicPr>
          <p:cNvPr id="11" name="Picture 10" descr="A room with a large balcony and a large window&#10;&#10;AI-generated content may be incorrect.">
            <a:extLst>
              <a:ext uri="{FF2B5EF4-FFF2-40B4-BE49-F238E27FC236}">
                <a16:creationId xmlns:a16="http://schemas.microsoft.com/office/drawing/2014/main" id="{10C665A0-8274-BB68-DC96-0537414D8A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7391" y="-209082"/>
            <a:ext cx="4125400" cy="7355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7041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175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E3AE8C3-8F65-40F4-BABE-E70F3830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>
                  <a:alpha val="78000"/>
                </a:schemeClr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E2FC4764-B8D5-4F87-95DB-3125B2D128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9728" y="59346"/>
            <a:ext cx="4156527" cy="4037836"/>
          </a:xfrm>
          <a:prstGeom prst="rect">
            <a:avLst/>
          </a:prstGeom>
          <a:gradFill>
            <a:gsLst>
              <a:gs pos="0">
                <a:schemeClr val="accent5">
                  <a:alpha val="47000"/>
                </a:schemeClr>
              </a:gs>
              <a:gs pos="100000">
                <a:schemeClr val="accent4">
                  <a:alpha val="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4C1654F-94F5-497E-8ECF-F2A7E84D6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68313" y="3587284"/>
            <a:ext cx="250197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7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5254" y="969296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58000">
                <a:schemeClr val="bg1">
                  <a:alpha val="0"/>
                </a:schemeClr>
              </a:gs>
              <a:gs pos="100000">
                <a:schemeClr val="accent6">
                  <a:alpha val="35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9FB1E-2938-2CF3-5C54-1FEE751CF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518" y="586855"/>
            <a:ext cx="325857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2200" dirty="0">
                <a:solidFill>
                  <a:schemeClr val="bg1"/>
                </a:solidFill>
              </a:rPr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32388-2538-5FAE-9593-D9FDB2B90F1C}"/>
              </a:ext>
            </a:extLst>
          </p:cNvPr>
          <p:cNvSpPr>
            <a:spLocks noGrp="1"/>
          </p:cNvSpPr>
          <p:nvPr>
            <p:ph idx="1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BulletedText"/>
                  </p202:designTagLst>
                </p202:designPr>
              </p:ext>
            </p:extLst>
          </p:nvPr>
        </p:nvSpPr>
        <p:spPr>
          <a:xfrm>
            <a:off x="4581727" y="833535"/>
            <a:ext cx="3025303" cy="5361991"/>
          </a:xfrm>
        </p:spPr>
        <p:txBody>
          <a:bodyPr anchor="ctr">
            <a:normAutofit fontScale="70000" lnSpcReduction="20000"/>
          </a:bodyPr>
          <a:lstStyle/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Academic Cover Page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Overview of the Presentation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Company Concept and Unique Selling Proposition (USP)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Inspiration and the Story Behind the Idea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Mission, Goals, and SMART Objectives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Legal Structure and Rationale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Location Details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Human Resources and Financial Projections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SWOT Analysis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Market Research Findings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12-Month Marketing Strategy and Branding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Plans for Business Expansion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 Investment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 Revenue Opportunities 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 Expected outcome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 </a:t>
            </a:r>
            <a:r>
              <a:rPr lang="en-GB" sz="1400" b="1" dirty="0" err="1"/>
              <a:t>Imiges</a:t>
            </a:r>
            <a:r>
              <a:rPr lang="en-GB" sz="1400" b="1" dirty="0"/>
              <a:t>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 References  and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 AI statement  </a:t>
            </a:r>
          </a:p>
          <a:p>
            <a:pPr>
              <a:lnSpc>
                <a:spcPct val="110000"/>
              </a:lnSpc>
              <a:buFont typeface="+mj-lt"/>
              <a:buAutoNum type="arabicPeriod"/>
            </a:pPr>
            <a:r>
              <a:rPr lang="en-GB" sz="1400" b="1" dirty="0"/>
              <a:t> Thank You  </a:t>
            </a:r>
            <a:br>
              <a:rPr lang="en-GB" sz="1400" b="1" dirty="0"/>
            </a:br>
            <a:endParaRPr lang="en-GB" sz="1400" b="1" dirty="0"/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200" b="1" dirty="0"/>
          </a:p>
        </p:txBody>
      </p:sp>
      <p:pic>
        <p:nvPicPr>
          <p:cNvPr id="5" name="Picture 4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8E8037D7-C734-BC4B-A9AD-9EBBCC8005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46" r="25825"/>
          <a:stretch>
            <a:fillRect/>
          </a:stretch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928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DAE16DC-24DF-4957-88AE-404BBE4E6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BE9CC48-8F55-4830-A549-78BEE8EF85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9136"/>
            <a:ext cx="6096000" cy="6867136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94343ECA-CAAC-4723-88DF-CAFF1E366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7200" y="17416"/>
            <a:ext cx="5638800" cy="6840584"/>
          </a:xfrm>
          <a:prstGeom prst="rect">
            <a:avLst/>
          </a:prstGeom>
          <a:gradFill>
            <a:gsLst>
              <a:gs pos="2400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38DAD46-AF62-4150-B04A-2C43CC32F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63202" y="154064"/>
            <a:ext cx="6422401" cy="6096002"/>
          </a:xfrm>
          <a:prstGeom prst="rect">
            <a:avLst/>
          </a:prstGeom>
          <a:gradFill>
            <a:gsLst>
              <a:gs pos="2000">
                <a:schemeClr val="accent5">
                  <a:alpha val="28000"/>
                </a:schemeClr>
              </a:gs>
              <a:gs pos="78000">
                <a:schemeClr val="accent4"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07938667-559E-4312-AE99-7A213F453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907757">
            <a:off x="-619013" y="1524958"/>
            <a:ext cx="4648282" cy="4433301"/>
          </a:xfrm>
          <a:custGeom>
            <a:avLst/>
            <a:gdLst>
              <a:gd name="connsiteX0" fmla="*/ 4465639 w 4648282"/>
              <a:gd name="connsiteY0" fmla="*/ 3013821 h 4433301"/>
              <a:gd name="connsiteX1" fmla="*/ 2324141 w 4648282"/>
              <a:gd name="connsiteY1" fmla="*/ 4433301 h 4433301"/>
              <a:gd name="connsiteX2" fmla="*/ 0 w 4648282"/>
              <a:gd name="connsiteY2" fmla="*/ 2109160 h 4433301"/>
              <a:gd name="connsiteX3" fmla="*/ 1216317 w 4648282"/>
              <a:gd name="connsiteY3" fmla="*/ 65530 h 4433301"/>
              <a:gd name="connsiteX4" fmla="*/ 1352350 w 4648282"/>
              <a:gd name="connsiteY4" fmla="*/ 0 h 4433301"/>
              <a:gd name="connsiteX5" fmla="*/ 4475994 w 4648282"/>
              <a:gd name="connsiteY5" fmla="*/ 1232791 h 4433301"/>
              <a:gd name="connsiteX6" fmla="*/ 4543793 w 4648282"/>
              <a:gd name="connsiteY6" fmla="*/ 1418031 h 4433301"/>
              <a:gd name="connsiteX7" fmla="*/ 4648282 w 4648282"/>
              <a:gd name="connsiteY7" fmla="*/ 2109160 h 4433301"/>
              <a:gd name="connsiteX8" fmla="*/ 4465639 w 4648282"/>
              <a:gd name="connsiteY8" fmla="*/ 3013821 h 44333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648282" h="4433301">
                <a:moveTo>
                  <a:pt x="4465639" y="3013821"/>
                </a:moveTo>
                <a:cubicBezTo>
                  <a:pt x="4112816" y="3847990"/>
                  <a:pt x="3286832" y="4433301"/>
                  <a:pt x="2324141" y="4433301"/>
                </a:cubicBezTo>
                <a:cubicBezTo>
                  <a:pt x="1040553" y="4433301"/>
                  <a:pt x="0" y="3392748"/>
                  <a:pt x="0" y="2109160"/>
                </a:cubicBezTo>
                <a:cubicBezTo>
                  <a:pt x="0" y="1226693"/>
                  <a:pt x="491824" y="459098"/>
                  <a:pt x="1216317" y="65530"/>
                </a:cubicBezTo>
                <a:lnTo>
                  <a:pt x="1352350" y="0"/>
                </a:lnTo>
                <a:lnTo>
                  <a:pt x="4475994" y="1232791"/>
                </a:lnTo>
                <a:lnTo>
                  <a:pt x="4543793" y="1418031"/>
                </a:lnTo>
                <a:cubicBezTo>
                  <a:pt x="4611700" y="1636359"/>
                  <a:pt x="4648282" y="1868487"/>
                  <a:pt x="4648282" y="2109160"/>
                </a:cubicBezTo>
                <a:cubicBezTo>
                  <a:pt x="4648282" y="2430057"/>
                  <a:pt x="4583247" y="2735764"/>
                  <a:pt x="4465639" y="3013821"/>
                </a:cubicBezTo>
                <a:close/>
              </a:path>
            </a:pathLst>
          </a:custGeom>
          <a:gradFill>
            <a:gsLst>
              <a:gs pos="31000">
                <a:schemeClr val="accent6">
                  <a:alpha val="10000"/>
                </a:schemeClr>
              </a:gs>
              <a:gs pos="85000">
                <a:schemeClr val="accent6">
                  <a:lumMod val="60000"/>
                  <a:lumOff val="40000"/>
                  <a:alpha val="21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F551441-973C-4D62-A067-55315F7747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17670" y="1253114"/>
            <a:ext cx="6840582" cy="4316082"/>
          </a:xfrm>
          <a:prstGeom prst="rect">
            <a:avLst/>
          </a:prstGeom>
          <a:gradFill>
            <a:gsLst>
              <a:gs pos="44000">
                <a:schemeClr val="tx2">
                  <a:lumMod val="75000"/>
                  <a:lumOff val="25000"/>
                  <a:alpha val="11000"/>
                </a:schemeClr>
              </a:gs>
              <a:gs pos="99000">
                <a:schemeClr val="accent2">
                  <a:alpha val="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476849-6A56-B1D9-30C7-1A582A7AB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58997"/>
            <a:ext cx="3319895" cy="5381177"/>
          </a:xfrm>
        </p:spPr>
        <p:txBody>
          <a:bodyPr anchor="ctr">
            <a:normAutofit/>
          </a:bodyPr>
          <a:lstStyle/>
          <a:p>
            <a:r>
              <a:rPr lang="en-US" sz="2500">
                <a:solidFill>
                  <a:schemeClr val="bg1"/>
                </a:solidFill>
              </a:rPr>
              <a:t>Company Concept &amp;unique proposition (USP)</a:t>
            </a:r>
          </a:p>
        </p:txBody>
      </p:sp>
      <p:pic>
        <p:nvPicPr>
          <p:cNvPr id="7" name="Picture 6" descr="A room with a variety of furniture and flowers&#10;&#10;AI-generated content may be incorrect.">
            <a:extLst>
              <a:ext uri="{FF2B5EF4-FFF2-40B4-BE49-F238E27FC236}">
                <a16:creationId xmlns:a16="http://schemas.microsoft.com/office/drawing/2014/main" id="{4AC408C5-02F6-157B-38EA-A67D05B115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712" r="-3" b="18536"/>
          <a:stretch>
            <a:fillRect/>
          </a:stretch>
        </p:blipFill>
        <p:spPr>
          <a:xfrm>
            <a:off x="4234296" y="548592"/>
            <a:ext cx="2854128" cy="2854129"/>
          </a:xfrm>
          <a:prstGeom prst="rect">
            <a:avLst/>
          </a:prstGeom>
        </p:spPr>
      </p:pic>
      <p:pic>
        <p:nvPicPr>
          <p:cNvPr id="5" name="Picture 4" descr="A coffee shop with flowers from the ceiling&#10;&#10;AI-generated content may be incorrect.">
            <a:extLst>
              <a:ext uri="{FF2B5EF4-FFF2-40B4-BE49-F238E27FC236}">
                <a16:creationId xmlns:a16="http://schemas.microsoft.com/office/drawing/2014/main" id="{03AF602A-2825-67F4-C41E-EF5D93D7513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5" b="-5"/>
          <a:stretch>
            <a:fillRect/>
          </a:stretch>
        </p:blipFill>
        <p:spPr>
          <a:xfrm>
            <a:off x="4620220" y="3596255"/>
            <a:ext cx="2955541" cy="295554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39A1C-AE38-F8D5-90B6-126C2EDA6B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89323" y="693271"/>
            <a:ext cx="3460173" cy="5446903"/>
          </a:xfrm>
        </p:spPr>
        <p:txBody>
          <a:bodyPr anchor="ctr">
            <a:normAutofit/>
          </a:bodyPr>
          <a:lstStyle/>
          <a:p>
            <a:r>
              <a:rPr lang="en-US" sz="1600" b="1" i="0" u="none" strike="noStrike" cap="none" dirty="0">
                <a:latin typeface="Lora"/>
                <a:ea typeface="Lora"/>
                <a:cs typeface="Lora"/>
                <a:sym typeface="Lora"/>
              </a:rPr>
              <a:t>Velvet Pages </a:t>
            </a:r>
            <a:r>
              <a:rPr lang="en-US" sz="1600" b="0" i="0" u="none" strike="noStrike" cap="none" dirty="0">
                <a:latin typeface="Lora"/>
                <a:ea typeface="Lora"/>
                <a:cs typeface="Lora"/>
                <a:sym typeface="Lora"/>
              </a:rPr>
              <a:t>is a specialty coffee shop merged with a romance and dark romance bookstore. Designed as a visually gratifying sanctuary for women to unwind, read, and socialize.</a:t>
            </a:r>
            <a:endParaRPr lang="en-US" sz="1600" dirty="0"/>
          </a:p>
          <a:p>
            <a:endParaRPr lang="en-US" sz="1600" dirty="0"/>
          </a:p>
          <a:p>
            <a:r>
              <a:rPr lang="en-US" sz="1600" b="1" i="0" u="none" strike="noStrike" cap="none" dirty="0">
                <a:latin typeface="Lora"/>
                <a:ea typeface="Lora"/>
                <a:cs typeface="Lora"/>
                <a:sym typeface="Lora"/>
              </a:rPr>
              <a:t>The USP:</a:t>
            </a:r>
            <a:r>
              <a:rPr lang="en-US" sz="1600" b="0" i="0" u="none" strike="noStrike" cap="none" dirty="0">
                <a:latin typeface="Lora"/>
                <a:ea typeface="Lora"/>
                <a:cs typeface="Lora"/>
                <a:sym typeface="Lora"/>
              </a:rPr>
              <a:t> A women-centered, niche literary environment that transforms a traditional transactional locality into a differentiated destination.</a:t>
            </a:r>
            <a:endParaRPr lang="en-US" sz="1600" dirty="0"/>
          </a:p>
          <a:p>
            <a:r>
              <a:rPr lang="en-US" sz="1600" b="0" i="1" u="none" strike="noStrike" cap="none" dirty="0">
                <a:latin typeface="Lora"/>
                <a:ea typeface="Lora"/>
                <a:cs typeface="Lora"/>
                <a:sym typeface="Lora"/>
              </a:rPr>
              <a:t>Experience-driven consumers engage more than traditional retail shoppers" (</a:t>
            </a:r>
            <a:r>
              <a:rPr lang="en-US" sz="1600" b="0" i="1" u="none" strike="noStrike" cap="none" dirty="0" err="1">
                <a:latin typeface="Lora"/>
                <a:ea typeface="Lora"/>
                <a:cs typeface="Lora"/>
                <a:sym typeface="Lora"/>
              </a:rPr>
              <a:t>Rosit</a:t>
            </a:r>
            <a:r>
              <a:rPr lang="en-US" sz="1600" b="0" i="1" u="none" strike="noStrike" cap="none" dirty="0">
                <a:latin typeface="Lora"/>
                <a:ea typeface="Lora"/>
                <a:cs typeface="Lora"/>
                <a:sym typeface="Lora"/>
              </a:rPr>
              <a:t> et al., 2024).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538066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D512231-91CE-4DD9-98B7-27B615C4D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BB0F21-9DD6-3D35-8E8B-6BBFF6537B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1" y="457202"/>
            <a:ext cx="4546314" cy="157355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/>
              <a:t>The story Behind the Idea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CEF673-A7BB-5A33-7B97-8954A638D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56123"/>
            <a:ext cx="4480390" cy="359621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1600" b="0" i="0" u="none" strike="noStrike" cap="none" dirty="0">
                <a:latin typeface="Lora"/>
                <a:ea typeface="Lora"/>
                <a:cs typeface="Lora"/>
                <a:sym typeface="Lora"/>
              </a:rPr>
              <a:t>Inspired by the massive surge in romance literature across social media platforms like </a:t>
            </a:r>
            <a:r>
              <a:rPr lang="en-US" sz="1600" b="0" i="0" u="none" strike="noStrike" cap="none" dirty="0" err="1">
                <a:latin typeface="Lora"/>
                <a:ea typeface="Lora"/>
                <a:cs typeface="Lora"/>
                <a:sym typeface="Lora"/>
              </a:rPr>
              <a:t>BookTok</a:t>
            </a:r>
            <a:r>
              <a:rPr lang="en-US" sz="1600" b="0" i="0" u="none" strike="noStrike" cap="none" dirty="0">
                <a:latin typeface="Lora"/>
                <a:ea typeface="Lora"/>
                <a:cs typeface="Lora"/>
                <a:sym typeface="Lora"/>
              </a:rPr>
              <a:t>. Despite commercial success, dedicated physical spaces for this community are rare.</a:t>
            </a:r>
            <a:endParaRPr lang="en-US" sz="1600" dirty="0"/>
          </a:p>
          <a:p>
            <a:pPr>
              <a:lnSpc>
                <a:spcPct val="110000"/>
              </a:lnSpc>
            </a:pP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b="0" i="0" u="none" strike="noStrike" cap="none" dirty="0">
                <a:latin typeface="Lora"/>
                <a:ea typeface="Lora"/>
                <a:cs typeface="Lora"/>
                <a:sym typeface="Lora"/>
              </a:rPr>
              <a:t>Velvet Pages fills the need gap in the Cardiff market, providing a safe, enabling, and community-based environment for women readers.</a:t>
            </a:r>
            <a:endParaRPr lang="en-US" sz="1600" dirty="0"/>
          </a:p>
          <a:p>
            <a:pPr>
              <a:lnSpc>
                <a:spcPct val="110000"/>
              </a:lnSpc>
            </a:pP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400" b="0" i="1" u="none" strike="noStrike" cap="none" dirty="0">
                <a:latin typeface="Lora"/>
                <a:ea typeface="Lora"/>
                <a:cs typeface="Lora"/>
                <a:sym typeface="Lora"/>
              </a:rPr>
              <a:t>Themed cafes provide higher emotional and social satisfaction (</a:t>
            </a:r>
            <a:r>
              <a:rPr lang="en-US" sz="1400" b="0" i="1" u="none" strike="noStrike" cap="none" dirty="0" err="1">
                <a:latin typeface="Lora"/>
                <a:ea typeface="Lora"/>
                <a:cs typeface="Lora"/>
                <a:sym typeface="Lora"/>
              </a:rPr>
              <a:t>Maspul</a:t>
            </a:r>
            <a:r>
              <a:rPr lang="en-US" sz="1400" b="0" i="1" u="none" strike="noStrike" cap="none" dirty="0">
                <a:latin typeface="Lora"/>
                <a:ea typeface="Lora"/>
                <a:cs typeface="Lora"/>
                <a:sym typeface="Lora"/>
              </a:rPr>
              <a:t>, 2025; </a:t>
            </a:r>
            <a:r>
              <a:rPr lang="en-US" sz="1400" b="0" i="1" u="none" strike="noStrike" cap="none" dirty="0" err="1">
                <a:latin typeface="Lora"/>
                <a:ea typeface="Lora"/>
                <a:cs typeface="Lora"/>
                <a:sym typeface="Lora"/>
              </a:rPr>
              <a:t>Rosit</a:t>
            </a:r>
            <a:r>
              <a:rPr lang="en-US" sz="1400" b="0" i="1" u="none" strike="noStrike" cap="none" dirty="0">
                <a:latin typeface="Lora"/>
                <a:ea typeface="Lora"/>
                <a:cs typeface="Lora"/>
                <a:sym typeface="Lora"/>
              </a:rPr>
              <a:t> et al., 2024).</a:t>
            </a:r>
            <a:endParaRPr lang="en-US" sz="1400" dirty="0"/>
          </a:p>
        </p:txBody>
      </p:sp>
      <p:pic>
        <p:nvPicPr>
          <p:cNvPr id="5" name="Picture 4" descr="A person sitting at a table in front of a book shelf&#10;&#10;AI-generated content may be incorrect.">
            <a:extLst>
              <a:ext uri="{FF2B5EF4-FFF2-40B4-BE49-F238E27FC236}">
                <a16:creationId xmlns:a16="http://schemas.microsoft.com/office/drawing/2014/main" id="{5573EB75-AE5C-D97B-3714-CF5BDB1CF4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6262" y="457201"/>
            <a:ext cx="1932051" cy="2576068"/>
          </a:xfrm>
          <a:prstGeom prst="rect">
            <a:avLst/>
          </a:prstGeom>
        </p:spPr>
      </p:pic>
      <p:pic>
        <p:nvPicPr>
          <p:cNvPr id="11" name="Picture 10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748434BC-7742-4B3D-B7A3-D6B4AA9E4C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26530" y="530315"/>
            <a:ext cx="2502953" cy="2502953"/>
          </a:xfrm>
          <a:prstGeom prst="rect">
            <a:avLst/>
          </a:prstGeom>
        </p:spPr>
      </p:pic>
      <p:pic>
        <p:nvPicPr>
          <p:cNvPr id="9" name="Picture 8" descr="A room with plants from the ceiling&#10;&#10;AI-generated content may be incorrect.">
            <a:extLst>
              <a:ext uri="{FF2B5EF4-FFF2-40B4-BE49-F238E27FC236}">
                <a16:creationId xmlns:a16="http://schemas.microsoft.com/office/drawing/2014/main" id="{379DC487-4648-FB09-A1FC-304CE5E1A6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80312" y="3355002"/>
            <a:ext cx="1948000" cy="2597334"/>
          </a:xfrm>
          <a:prstGeom prst="rect">
            <a:avLst/>
          </a:prstGeom>
        </p:spPr>
      </p:pic>
      <p:pic>
        <p:nvPicPr>
          <p:cNvPr id="7" name="Picture 6" descr="A person reading a book&#10;&#10;AI-generated content may be incorrect.">
            <a:extLst>
              <a:ext uri="{FF2B5EF4-FFF2-40B4-BE49-F238E27FC236}">
                <a16:creationId xmlns:a16="http://schemas.microsoft.com/office/drawing/2014/main" id="{5628B3E8-6D39-804D-8548-860B3FE38C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26529" y="3355001"/>
            <a:ext cx="1909039" cy="2597333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D0941F-8BA2-4494-BACC-306D0C705C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99C0D6-C3B2-4A94-A7F3-1B04CA27F6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228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80F5192-CFCC-4A12-957A-ABEC4F49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FBBB7-028F-4BEB-67EB-154ED49E8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559" y="549736"/>
            <a:ext cx="4435871" cy="1462036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/>
              <a:t>Missions, 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2DC4B9-3315-99B9-4297-B5D123ECC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7151" y="2232707"/>
            <a:ext cx="4375579" cy="37341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US" sz="15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The Mission</a:t>
            </a:r>
            <a:endParaRPr lang="en-US" sz="1500" dirty="0"/>
          </a:p>
          <a:p>
            <a:pPr>
              <a:lnSpc>
                <a:spcPct val="110000"/>
              </a:lnSpc>
            </a:pPr>
            <a:r>
              <a:rPr lang="en-US" sz="1500" b="0" i="0" u="none" strike="noStrike" cap="none" dirty="0">
                <a:latin typeface="Lora"/>
                <a:ea typeface="Lora"/>
                <a:cs typeface="Lora"/>
                <a:sym typeface="Lora"/>
              </a:rPr>
              <a:t>To establish a cozy and home-like world where women can lose themselves in stories, warmth, and attachment </a:t>
            </a:r>
          </a:p>
          <a:p>
            <a:pPr>
              <a:lnSpc>
                <a:spcPct val="110000"/>
              </a:lnSpc>
            </a:pPr>
            <a:r>
              <a:rPr lang="en-US" sz="15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Sustainability</a:t>
            </a:r>
            <a:endParaRPr lang="en-US" sz="1500" dirty="0"/>
          </a:p>
          <a:p>
            <a:pPr>
              <a:lnSpc>
                <a:spcPct val="110000"/>
              </a:lnSpc>
            </a:pPr>
            <a:r>
              <a:rPr lang="en-US" sz="1500" b="0" i="0" u="none" strike="noStrike" cap="none" dirty="0">
                <a:latin typeface="Lora"/>
                <a:ea typeface="Lora"/>
                <a:cs typeface="Lora"/>
                <a:sym typeface="Lora"/>
              </a:rPr>
              <a:t>Develop a profitable, sustainable themed café in Cardiff city </a:t>
            </a:r>
            <a:r>
              <a:rPr lang="en-US" sz="1500" b="0" i="0" u="none" strike="noStrike" cap="none" dirty="0" err="1">
                <a:latin typeface="Lora"/>
                <a:ea typeface="Lora"/>
                <a:cs typeface="Lora"/>
                <a:sym typeface="Lora"/>
              </a:rPr>
              <a:t>centre</a:t>
            </a:r>
            <a:r>
              <a:rPr lang="en-US" sz="1500" b="0" i="0" u="none" strike="noStrike" cap="none" dirty="0">
                <a:latin typeface="Lora"/>
                <a:ea typeface="Lora"/>
                <a:cs typeface="Lora"/>
                <a:sym typeface="Lora"/>
              </a:rPr>
              <a:t> for the first year of operation.</a:t>
            </a:r>
            <a:endParaRPr lang="en-US" sz="1500" dirty="0"/>
          </a:p>
          <a:p>
            <a:pPr>
              <a:lnSpc>
                <a:spcPct val="110000"/>
              </a:lnSpc>
            </a:pPr>
            <a:r>
              <a:rPr lang="en-US" sz="15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Strategic Growth</a:t>
            </a:r>
            <a:endParaRPr lang="en-US" sz="1500" dirty="0"/>
          </a:p>
          <a:p>
            <a:pPr>
              <a:lnSpc>
                <a:spcPct val="110000"/>
              </a:lnSpc>
            </a:pPr>
            <a:r>
              <a:rPr lang="en-US" sz="1500" b="0" i="0" u="none" strike="noStrike" cap="none" dirty="0">
                <a:latin typeface="Lora"/>
                <a:ea typeface="Lora"/>
                <a:cs typeface="Lora"/>
                <a:sym typeface="Lora"/>
              </a:rPr>
              <a:t>Ensuring financial stability and market share through consistent literary and community engagement events. </a:t>
            </a:r>
            <a:endParaRPr lang="en-US" sz="1500" dirty="0"/>
          </a:p>
          <a:p>
            <a:pPr>
              <a:lnSpc>
                <a:spcPct val="110000"/>
              </a:lnSpc>
            </a:pPr>
            <a:r>
              <a:rPr lang="en-US" sz="1600" b="0" i="1" u="none" strike="noStrike" cap="none" dirty="0">
                <a:solidFill>
                  <a:srgbClr val="666666"/>
                </a:solidFill>
                <a:latin typeface="Lora"/>
                <a:ea typeface="Lora"/>
                <a:cs typeface="Lora"/>
                <a:sym typeface="Lora"/>
              </a:rPr>
              <a:t>Measurable objectives aid financial and operational planning (Teoli et al., 2019).</a:t>
            </a:r>
            <a:endParaRPr lang="en-US" sz="1500" dirty="0"/>
          </a:p>
        </p:txBody>
      </p:sp>
      <p:pic>
        <p:nvPicPr>
          <p:cNvPr id="5" name="Picture 4" descr="A room with bookshelves and a bean bag chair&#10;&#10;AI-generated content may be incorrect.">
            <a:extLst>
              <a:ext uri="{FF2B5EF4-FFF2-40B4-BE49-F238E27FC236}">
                <a16:creationId xmlns:a16="http://schemas.microsoft.com/office/drawing/2014/main" id="{7A1BFCC4-A260-79C5-113F-BB5A6A2CB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7871" y="1037553"/>
            <a:ext cx="2446292" cy="4348963"/>
          </a:xfrm>
          <a:prstGeom prst="rect">
            <a:avLst/>
          </a:prstGeom>
        </p:spPr>
      </p:pic>
      <p:pic>
        <p:nvPicPr>
          <p:cNvPr id="7" name="Picture 6" descr="A group of people sitting in a room with bookshelves&#10;&#10;AI-generated content may be incorrect.">
            <a:extLst>
              <a:ext uri="{FF2B5EF4-FFF2-40B4-BE49-F238E27FC236}">
                <a16:creationId xmlns:a16="http://schemas.microsoft.com/office/drawing/2014/main" id="{5A53BABC-E68C-E756-B750-D2945417F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5896" y="457200"/>
            <a:ext cx="1951725" cy="2602301"/>
          </a:xfrm>
          <a:prstGeom prst="rect">
            <a:avLst/>
          </a:prstGeom>
        </p:spPr>
      </p:pic>
      <p:pic>
        <p:nvPicPr>
          <p:cNvPr id="9" name="Picture 8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21134508-B104-18A6-0129-B42F954801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5896" y="3372901"/>
            <a:ext cx="2593969" cy="259396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60FFA2A-46D2-403F-B3FA-8A3C0D199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3999A2A-4571-41E8-982E-658141C0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350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80F5192-CFCC-4A12-957A-ABEC4F49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541DAD-7D16-7E91-71F6-33ED4A6CB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149" y="457200"/>
            <a:ext cx="4435871" cy="1462036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500" dirty="0"/>
              <a:t>Legal Structure &amp;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481223-7E28-0735-3E24-CF3EFEE9F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7151" y="2232707"/>
            <a:ext cx="4375579" cy="37341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4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Legal: Sole Trader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b="0" i="0" u="none" strike="noStrike" cap="none" dirty="0">
                <a:latin typeface="Lora"/>
                <a:ea typeface="Lora"/>
                <a:cs typeface="Lora"/>
                <a:sym typeface="Lora"/>
              </a:rPr>
              <a:t>Chosen for simplicity, low administrative costs, and full managerial control. Ideal for the flexibility required during the start-up phase.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b="0" i="1" u="none" strike="noStrike" cap="none" dirty="0">
                <a:latin typeface="Lora"/>
                <a:ea typeface="Lora"/>
                <a:cs typeface="Lora"/>
                <a:sym typeface="Lora"/>
              </a:rPr>
              <a:t>Flexibility allows for rapid decision-making (</a:t>
            </a:r>
            <a:r>
              <a:rPr lang="en-US" sz="1400" b="0" i="1" u="none" strike="noStrike" cap="none" dirty="0" err="1">
                <a:latin typeface="Lora"/>
                <a:ea typeface="Lora"/>
                <a:cs typeface="Lora"/>
                <a:sym typeface="Lora"/>
              </a:rPr>
              <a:t>Belenzon</a:t>
            </a:r>
            <a:r>
              <a:rPr lang="en-US" sz="1400" b="0" i="1" u="none" strike="noStrike" cap="none" dirty="0">
                <a:latin typeface="Lora"/>
                <a:ea typeface="Lora"/>
                <a:cs typeface="Lora"/>
                <a:sym typeface="Lora"/>
              </a:rPr>
              <a:t> et al., 2023). </a:t>
            </a:r>
          </a:p>
          <a:p>
            <a:pPr>
              <a:lnSpc>
                <a:spcPct val="110000"/>
              </a:lnSpc>
            </a:pPr>
            <a:r>
              <a:rPr lang="en-US" sz="14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Marketing Strategy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b="1" i="0" u="none" strike="noStrike" cap="none" dirty="0">
                <a:latin typeface="Lora"/>
                <a:ea typeface="Lora"/>
                <a:cs typeface="Lora"/>
                <a:sym typeface="Lora"/>
              </a:rPr>
              <a:t>Audience:</a:t>
            </a:r>
            <a:r>
              <a:rPr lang="en-US" sz="1400" b="0" i="0" u="none" strike="noStrike" cap="none" dirty="0">
                <a:latin typeface="Lora"/>
                <a:ea typeface="Lora"/>
                <a:cs typeface="Lora"/>
                <a:sym typeface="Lora"/>
              </a:rPr>
              <a:t> Women (18+), University students &amp; young professionals.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b="1" i="0" u="none" strike="noStrike" cap="none" dirty="0">
                <a:latin typeface="Lora"/>
                <a:ea typeface="Lora"/>
                <a:cs typeface="Lora"/>
                <a:sym typeface="Lora"/>
              </a:rPr>
              <a:t>Channels:</a:t>
            </a:r>
            <a:r>
              <a:rPr lang="en-US" sz="1400" b="0" i="0" u="none" strike="noStrike" cap="none" dirty="0">
                <a:latin typeface="Lora"/>
                <a:ea typeface="Lora"/>
                <a:cs typeface="Lora"/>
                <a:sym typeface="Lora"/>
              </a:rPr>
              <a:t> Instagram &amp; TikTok influencers, visual branding.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b="1" i="0" u="none" strike="noStrike" cap="none" dirty="0">
                <a:latin typeface="Lora"/>
                <a:ea typeface="Lora"/>
                <a:cs typeface="Lora"/>
                <a:sym typeface="Lora"/>
              </a:rPr>
              <a:t>Pricing: </a:t>
            </a:r>
            <a:r>
              <a:rPr lang="en-US" sz="1400" i="0" u="none" strike="noStrike" cap="none" dirty="0">
                <a:latin typeface="Lora"/>
                <a:ea typeface="Lora"/>
                <a:cs typeface="Lora"/>
                <a:sym typeface="Lora"/>
              </a:rPr>
              <a:t>Premium, differentiation strategy </a:t>
            </a:r>
            <a:r>
              <a:rPr lang="en-US" sz="1400" i="0" u="none" strike="noStrike" cap="none" dirty="0" err="1">
                <a:latin typeface="Lora"/>
                <a:ea typeface="Lora"/>
                <a:cs typeface="Lora"/>
                <a:sym typeface="Lora"/>
              </a:rPr>
              <a:t>emphasising</a:t>
            </a:r>
            <a:r>
              <a:rPr lang="en-US" sz="1400" i="0" u="none" strike="noStrike" cap="none" dirty="0">
                <a:latin typeface="Lora"/>
                <a:ea typeface="Lora"/>
                <a:cs typeface="Lora"/>
                <a:sym typeface="Lora"/>
              </a:rPr>
              <a:t> the experiential aspect.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US" sz="1400" b="1" i="0" u="none" strike="noStrike" cap="none" dirty="0">
                <a:latin typeface="Lora"/>
                <a:ea typeface="Lora"/>
                <a:cs typeface="Lora"/>
                <a:sym typeface="Lora"/>
              </a:rPr>
              <a:t>Offline:</a:t>
            </a:r>
            <a:r>
              <a:rPr lang="en-US" sz="1400" b="0" i="0" u="none" strike="noStrike" cap="none" dirty="0">
                <a:latin typeface="Lora"/>
                <a:ea typeface="Lora"/>
                <a:cs typeface="Lora"/>
                <a:sym typeface="Lora"/>
              </a:rPr>
              <a:t> Loyalty cards, flyers, and branded merchandise.</a:t>
            </a:r>
            <a:endParaRPr lang="en-US" sz="1400" dirty="0"/>
          </a:p>
          <a:p>
            <a:pPr>
              <a:lnSpc>
                <a:spcPct val="110000"/>
              </a:lnSpc>
            </a:pPr>
            <a:endParaRPr lang="en-US" sz="1200" dirty="0"/>
          </a:p>
        </p:txBody>
      </p:sp>
      <p:pic>
        <p:nvPicPr>
          <p:cNvPr id="8" name="Picture 7" descr="A person reading a book&#10;&#10;AI-generated content may be incorrect.">
            <a:extLst>
              <a:ext uri="{FF2B5EF4-FFF2-40B4-BE49-F238E27FC236}">
                <a16:creationId xmlns:a16="http://schemas.microsoft.com/office/drawing/2014/main" id="{7E5B415C-EC6E-E90E-F763-9396DD8AF9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7871" y="1037553"/>
            <a:ext cx="2446292" cy="4348963"/>
          </a:xfrm>
          <a:prstGeom prst="rect">
            <a:avLst/>
          </a:prstGeom>
        </p:spPr>
      </p:pic>
      <p:pic>
        <p:nvPicPr>
          <p:cNvPr id="6" name="Picture 5" descr="A person sitting at a table reading a book&#10;&#10;AI-generated content may be incorrect.">
            <a:extLst>
              <a:ext uri="{FF2B5EF4-FFF2-40B4-BE49-F238E27FC236}">
                <a16:creationId xmlns:a16="http://schemas.microsoft.com/office/drawing/2014/main" id="{B58F9233-88C0-C56C-F730-DF60D0654A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5896" y="457200"/>
            <a:ext cx="1737035" cy="2602301"/>
          </a:xfrm>
          <a:prstGeom prst="rect">
            <a:avLst/>
          </a:prstGeom>
        </p:spPr>
      </p:pic>
      <p:pic>
        <p:nvPicPr>
          <p:cNvPr id="10" name="Picture 9" descr="A person reading a book&#10;&#10;AI-generated content may be incorrect.">
            <a:extLst>
              <a:ext uri="{FF2B5EF4-FFF2-40B4-BE49-F238E27FC236}">
                <a16:creationId xmlns:a16="http://schemas.microsoft.com/office/drawing/2014/main" id="{A8EE3B42-8CCE-775C-EABC-63D91DD3D3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5896" y="3372901"/>
            <a:ext cx="1906567" cy="259396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560FFA2A-46D2-403F-B3FA-8A3C0D199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3999A2A-4571-41E8-982E-658141C0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7289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A2086D-A81F-48A2-9CB9-51F15EA5C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5A6AEE4-B4D1-4DB4-BBBA-E1E216C0A0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28"/>
            <a:ext cx="12192001" cy="2386759"/>
          </a:xfrm>
          <a:prstGeom prst="rect">
            <a:avLst/>
          </a:prstGeom>
          <a:gradFill>
            <a:gsLst>
              <a:gs pos="10000">
                <a:schemeClr val="accent5">
                  <a:alpha val="86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collage of a shopping mall&#10;&#10;AI-generated content may be incorrect.">
            <a:extLst>
              <a:ext uri="{FF2B5EF4-FFF2-40B4-BE49-F238E27FC236}">
                <a16:creationId xmlns:a16="http://schemas.microsoft.com/office/drawing/2014/main" id="{3CA110D4-8310-CFE4-E9E4-D9F942F726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0736" r="4512" b="-3"/>
          <a:stretch>
            <a:fillRect/>
          </a:stretch>
        </p:blipFill>
        <p:spPr>
          <a:xfrm>
            <a:off x="457200" y="1819734"/>
            <a:ext cx="2859537" cy="2859537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09872824-132D-4FD3-B66A-D070EFD0AA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17660" y="8011"/>
            <a:ext cx="7374340" cy="2378309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100000">
                <a:schemeClr val="accent2"/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41AC-A9D5-72F9-2238-C4528AE6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580030"/>
            <a:ext cx="10240903" cy="1009934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Location </a:t>
            </a:r>
          </a:p>
        </p:txBody>
      </p:sp>
      <p:pic>
        <p:nvPicPr>
          <p:cNvPr id="5" name="Picture 4" descr="A walkway with many stores&#10;&#10;AI-generated content may be incorrect.">
            <a:extLst>
              <a:ext uri="{FF2B5EF4-FFF2-40B4-BE49-F238E27FC236}">
                <a16:creationId xmlns:a16="http://schemas.microsoft.com/office/drawing/2014/main" id="{A3A76E7D-4D90-4FD0-B920-01DB9AA9E2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43" r="3" b="24859"/>
          <a:stretch>
            <a:fillRect/>
          </a:stretch>
        </p:blipFill>
        <p:spPr>
          <a:xfrm>
            <a:off x="3084954" y="1819735"/>
            <a:ext cx="2859536" cy="2859536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14" name="Picture 13" descr="A walkway with glass ceiling&#10;&#10;AI-generated content may be incorrect.">
            <a:extLst>
              <a:ext uri="{FF2B5EF4-FFF2-40B4-BE49-F238E27FC236}">
                <a16:creationId xmlns:a16="http://schemas.microsoft.com/office/drawing/2014/main" id="{1CFE71A6-3480-5A73-5742-9973BF796A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16161" r="3" b="8841"/>
          <a:stretch>
            <a:fillRect/>
          </a:stretch>
        </p:blipFill>
        <p:spPr>
          <a:xfrm>
            <a:off x="5915446" y="1802887"/>
            <a:ext cx="2859537" cy="2859537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8" name="Picture 7" descr="People inside of a shopping mall&#10;&#10;AI-generated content may be incorrect.">
            <a:extLst>
              <a:ext uri="{FF2B5EF4-FFF2-40B4-BE49-F238E27FC236}">
                <a16:creationId xmlns:a16="http://schemas.microsoft.com/office/drawing/2014/main" id="{EEB30245-6DF2-FB41-C8D7-59F5B5B47D4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1893" r="13109" b="3"/>
          <a:stretch>
            <a:fillRect/>
          </a:stretch>
        </p:blipFill>
        <p:spPr>
          <a:xfrm>
            <a:off x="8901030" y="1929520"/>
            <a:ext cx="2749751" cy="2749751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5CDBF-A471-9C42-67BF-2973654D37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5149516"/>
            <a:ext cx="9448799" cy="1128454"/>
          </a:xfrm>
        </p:spPr>
        <p:txBody>
          <a:bodyPr>
            <a:normAutofit/>
          </a:bodyPr>
          <a:lstStyle/>
          <a:p>
            <a:r>
              <a:rPr lang="en-GB" sz="1600" b="0" i="0" u="none" strike="noStrike" dirty="0">
                <a:effectLst/>
              </a:rPr>
              <a:t>Cardiff city centre, one of the historic Arcades</a:t>
            </a:r>
            <a:br>
              <a:rPr lang="en-GB" sz="1600" dirty="0"/>
            </a:br>
            <a:r>
              <a:rPr lang="en-GB" sz="1600" b="0" i="0" u="none" strike="noStrike" dirty="0">
                <a:effectLst/>
              </a:rPr>
              <a:t>Benefits: high foot traffic, tourism, and a creative atmosphere</a:t>
            </a:r>
            <a:r>
              <a:rPr lang="en-GB" sz="1600" b="0" i="0" u="none" strike="noStrike" dirty="0">
                <a:effectLst/>
                <a:latin typeface="-webkit-standard"/>
              </a:rPr>
              <a:t>.</a:t>
            </a:r>
            <a:r>
              <a:rPr lang="en-US" sz="1600" dirty="0">
                <a:effectLst/>
              </a:rPr>
              <a:t> </a:t>
            </a:r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9C464D7-453E-C6F3-874B-A486FF5C5A19}"/>
              </a:ext>
            </a:extLst>
          </p:cNvPr>
          <p:cNvSpPr txBox="1"/>
          <p:nvPr/>
        </p:nvSpPr>
        <p:spPr>
          <a:xfrm rot="16485262">
            <a:off x="9170894" y="6870700"/>
            <a:ext cx="401602" cy="1384995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9" tooltip="https://freeaussiestock.com/free/Victoria/Melbourne/slides/royal_arcade.htm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 dirty="0">
                <a:solidFill>
                  <a:srgbClr val="FFFFFF"/>
                </a:solidFill>
              </a:rPr>
              <a:t> by Unknown </a:t>
            </a:r>
            <a:r>
              <a:rPr lang="en-US" sz="700" dirty="0" err="1">
                <a:solidFill>
                  <a:srgbClr val="FFFFFF"/>
                </a:solidFill>
              </a:rPr>
              <a:t>Auhis</a:t>
            </a:r>
            <a:r>
              <a:rPr lang="en-US" sz="700" dirty="0">
                <a:solidFill>
                  <a:srgbClr val="FFFFFF"/>
                </a:solidFill>
              </a:rPr>
              <a:t> licensed under </a:t>
            </a:r>
            <a:r>
              <a:rPr lang="en-US" sz="700" dirty="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 dirty="0">
              <a:solidFill>
                <a:srgbClr val="FFFFFF"/>
              </a:solidFill>
            </a:endParaRPr>
          </a:p>
        </p:txBody>
      </p:sp>
      <p:pic>
        <p:nvPicPr>
          <p:cNvPr id="17" name="Picture 16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E3264DDF-367F-E8D6-5059-43970243CE5E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995113" y="4432464"/>
            <a:ext cx="2151470" cy="2151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190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80F5192-CFCC-4A12-957A-ABEC4F49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1DC85-B3D9-2089-7C09-AD6E88802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149" y="457200"/>
            <a:ext cx="4435871" cy="146203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7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Human Resources &amp; Financials</a:t>
            </a:r>
            <a:br>
              <a:rPr lang="en-US" sz="2700" dirty="0"/>
            </a:br>
            <a:endParaRPr lang="en-US" sz="27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7E0A2-B950-8337-831A-16E43CDCF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51" y="1727384"/>
            <a:ext cx="5080830" cy="4191867"/>
          </a:xfrm>
        </p:spPr>
        <p:txBody>
          <a:bodyPr>
            <a:normAutofit fontScale="25000" lnSpcReduction="20000"/>
          </a:bodyPr>
          <a:lstStyle/>
          <a:p>
            <a:pPr marL="0" marR="0" indent="0" rtl="0" fontAlgn="ctr">
              <a:lnSpc>
                <a:spcPct val="110000"/>
              </a:lnSpc>
              <a:buNone/>
            </a:pPr>
            <a:endParaRPr lang="en-GB" sz="40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1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Team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Owner-Manager + 6 Staff (Baristas &amp; Part-time)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Consistent Service Delivery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1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Training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Customer service, hospitality &amp; brand values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Community-focused Culture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1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Start-up Capital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£66,000 (Equity + Small Business Loan)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Operational working capital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1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Profitability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  <a:buNone/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Steady revenue growth projected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fontAlgn="ctr">
              <a:lnSpc>
                <a:spcPct val="110000"/>
              </a:lnSpc>
            </a:pPr>
            <a:r>
              <a:rPr lang="en-US" sz="6400" b="0" i="0" u="none" strike="noStrike" dirty="0">
                <a:effectLst/>
                <a:latin typeface="Lora" pitchFamily="2" charset="77"/>
                <a:ea typeface="Lora" pitchFamily="2" charset="77"/>
                <a:cs typeface="Lora" pitchFamily="2" charset="77"/>
              </a:rPr>
              <a:t>Break-even in 12-18 months</a:t>
            </a:r>
            <a:endParaRPr lang="en-GB" sz="6400" b="0" i="0" u="none" strike="noStrike" dirty="0">
              <a:effectLst/>
              <a:latin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US" sz="600" dirty="0"/>
          </a:p>
        </p:txBody>
      </p:sp>
      <p:pic>
        <p:nvPicPr>
          <p:cNvPr id="5" name="Picture 4" descr="A room with a large window and a large wall with plants and a neon sign&#10;&#10;AI-generated content may be incorrect.">
            <a:extLst>
              <a:ext uri="{FF2B5EF4-FFF2-40B4-BE49-F238E27FC236}">
                <a16:creationId xmlns:a16="http://schemas.microsoft.com/office/drawing/2014/main" id="{E34F26A9-1260-C399-547F-834EEA63CF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565" r="1" b="27752"/>
          <a:stretch>
            <a:fillRect/>
          </a:stretch>
        </p:blipFill>
        <p:spPr>
          <a:xfrm>
            <a:off x="4768184" y="2767770"/>
            <a:ext cx="2446292" cy="1759625"/>
          </a:xfrm>
          <a:prstGeom prst="rect">
            <a:avLst/>
          </a:prstGeom>
        </p:spPr>
      </p:pic>
      <p:pic>
        <p:nvPicPr>
          <p:cNvPr id="9" name="Picture 8" descr="A room with a table and chairs&#10;&#10;AI-generated content may be incorrect.">
            <a:extLst>
              <a:ext uri="{FF2B5EF4-FFF2-40B4-BE49-F238E27FC236}">
                <a16:creationId xmlns:a16="http://schemas.microsoft.com/office/drawing/2014/main" id="{AF7B0E2A-FE16-52AB-F1DF-60CD7CDD117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723" r="-3" b="36305"/>
          <a:stretch>
            <a:fillRect/>
          </a:stretch>
        </p:blipFill>
        <p:spPr>
          <a:xfrm>
            <a:off x="7366422" y="442890"/>
            <a:ext cx="3282176" cy="1965411"/>
          </a:xfrm>
          <a:prstGeom prst="rect">
            <a:avLst/>
          </a:prstGeom>
        </p:spPr>
      </p:pic>
      <p:pic>
        <p:nvPicPr>
          <p:cNvPr id="7" name="Picture 6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57A5B0AA-F8BF-3279-4E72-356609A4CFA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3999" b="17371"/>
          <a:stretch>
            <a:fillRect/>
          </a:stretch>
        </p:blipFill>
        <p:spPr>
          <a:xfrm>
            <a:off x="7531804" y="3496137"/>
            <a:ext cx="2842955" cy="1965410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560FFA2A-46D2-403F-B3FA-8A3C0D199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3999A2A-4571-41E8-982E-658141C0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1410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B82BE6-30C7-0591-E9B1-8424F7692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SWOT analysis </a:t>
            </a:r>
          </a:p>
        </p:txBody>
      </p:sp>
      <p:pic>
        <p:nvPicPr>
          <p:cNvPr id="21" name="Content Placeholder 20" descr="A chandelier with books in the middle of a room&#10;&#10;AI-generated content may be incorrect.">
            <a:extLst>
              <a:ext uri="{FF2B5EF4-FFF2-40B4-BE49-F238E27FC236}">
                <a16:creationId xmlns:a16="http://schemas.microsoft.com/office/drawing/2014/main" id="{02C4BCBB-C2D8-0803-3F25-4972E8761A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82168" y="2191056"/>
            <a:ext cx="2009459" cy="3582988"/>
          </a:xfr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7B03FE90-17AC-DA69-4B97-580B5F913DB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81707463"/>
              </p:ext>
            </p:extLst>
          </p:nvPr>
        </p:nvGraphicFramePr>
        <p:xfrm>
          <a:off x="6282993" y="591993"/>
          <a:ext cx="5451808" cy="5871840"/>
        </p:xfrm>
        <a:graphic>
          <a:graphicData uri="http://schemas.openxmlformats.org/drawingml/2006/table">
            <a:tbl>
              <a:tblPr firstRow="1" firstCol="1" bandRow="1">
                <a:solidFill>
                  <a:srgbClr val="F7F7F7"/>
                </a:solidFill>
                <a:tableStyleId>{5C22544A-7EE6-4342-B048-85BDC9FD1C3A}</a:tableStyleId>
              </a:tblPr>
              <a:tblGrid>
                <a:gridCol w="2605812">
                  <a:extLst>
                    <a:ext uri="{9D8B030D-6E8A-4147-A177-3AD203B41FA5}">
                      <a16:colId xmlns:a16="http://schemas.microsoft.com/office/drawing/2014/main" val="2657437207"/>
                    </a:ext>
                  </a:extLst>
                </a:gridCol>
                <a:gridCol w="2845996">
                  <a:extLst>
                    <a:ext uri="{9D8B030D-6E8A-4147-A177-3AD203B41FA5}">
                      <a16:colId xmlns:a16="http://schemas.microsoft.com/office/drawing/2014/main" val="2169926263"/>
                    </a:ext>
                  </a:extLst>
                </a:gridCol>
              </a:tblGrid>
              <a:tr h="2832446">
                <a:tc>
                  <a:txBody>
                    <a:bodyPr/>
                    <a:lstStyle/>
                    <a:p>
                      <a:pPr marL="342900" indent="-342900" algn="ctr">
                        <a:lnSpc>
                          <a:spcPct val="100000"/>
                        </a:lnSpc>
                        <a:spcAft>
                          <a:spcPts val="15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 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Unique niche concept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branding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Growing dark romance trend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Community focused 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5303" marR="135303" marT="135303" marB="13530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Weaknesses: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start-up costs 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Bef>
                          <a:spcPts val="150"/>
                        </a:spcBef>
                        <a:spcAft>
                          <a:spcPts val="15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all" spc="6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New brand recognition</a:t>
                      </a:r>
                      <a:endParaRPr lang="en-GB" sz="1600" b="0" kern="100" cap="all" spc="6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35303" marR="135303" marT="135303" marB="135303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0195643"/>
                  </a:ext>
                </a:extLst>
              </a:tr>
              <a:tr h="2731034">
                <a:tc>
                  <a:txBody>
                    <a:bodyPr/>
                    <a:lstStyle/>
                    <a:p>
                      <a:pPr marL="34290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 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media marketing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Author partnerships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Expansion to online sales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652" marR="67652" marT="0" marB="902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 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 downturn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Competition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ctr">
                        <a:lnSpc>
                          <a:spcPct val="100000"/>
                        </a:lnSpc>
                        <a:spcAft>
                          <a:spcPts val="800"/>
                        </a:spcAft>
                        <a:buSzPts val="1000"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Rising rent and utility costs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800100" indent="-342900" algn="ctr">
                        <a:lnSpc>
                          <a:spcPct val="100000"/>
                        </a:lnSpc>
                        <a:spcBef>
                          <a:spcPts val="150"/>
                        </a:spcBef>
                        <a:spcAft>
                          <a:spcPts val="15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600" b="0" kern="0" cap="none" spc="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b="0" kern="100" cap="none" spc="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7652" marR="67652" marT="0" marB="90202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rgbClr val="F7F7F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5592927"/>
                  </a:ext>
                </a:extLst>
              </a:tr>
            </a:tbl>
          </a:graphicData>
        </a:graphic>
      </p:graphicFrame>
      <p:sp>
        <p:nvSpPr>
          <p:cNvPr id="17" name="Rectangle 16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68B3E1FE-3568-629A-EDDD-36BED49A66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2780593"/>
            <a:ext cx="2009459" cy="3014189"/>
          </a:xfrm>
          <a:prstGeom prst="rect">
            <a:avLst/>
          </a:prstGeom>
        </p:spPr>
      </p:pic>
      <p:pic>
        <p:nvPicPr>
          <p:cNvPr id="32" name="Picture 31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619E4299-DEA3-2899-CE1D-40E3D31F9C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534355">
            <a:off x="144027" y="4271569"/>
            <a:ext cx="2245842" cy="2245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1975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80F5192-CFCC-4A12-957A-ABEC4F49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2726BC-1E53-CFA0-6D61-CE1299C5F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149" y="457200"/>
            <a:ext cx="4435871" cy="146203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/>
              <a:t>Market research finding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D2F37-FCBB-2A79-7A4C-4B43EBB5B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0352" y="2076590"/>
            <a:ext cx="4375579" cy="3890280"/>
          </a:xfrm>
        </p:spPr>
        <p:txBody>
          <a:bodyPr>
            <a:normAutofit fontScale="92500" lnSpcReduction="20000"/>
          </a:bodyPr>
          <a:lstStyle/>
          <a:p>
            <a:r>
              <a:rPr lang="en-US" sz="16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Key Research Findings</a:t>
            </a:r>
          </a:p>
          <a:p>
            <a:r>
              <a:rPr lang="en-US" sz="16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Primary: </a:t>
            </a:r>
            <a:r>
              <a:rPr lang="en-US" sz="1700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An online survey of 50 prospective customers revealed that 72% would be interested in a themed book café and 65% would attend regular literary events. Additionally, 68% preferred individual cafés over chains due to the atmosphere and uniqueness.</a:t>
            </a:r>
          </a:p>
          <a:p>
            <a:endParaRPr lang="en-US" sz="1600" b="1" i="0" u="none" strike="noStrike" cap="none" dirty="0"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endParaRPr lang="en-US" sz="1600" b="1" i="0" u="none" strike="noStrike" cap="none" dirty="0"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r>
              <a:rPr lang="en-US" sz="1600" b="1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Secondary: </a:t>
            </a:r>
            <a:r>
              <a:rPr lang="en-US" sz="1600" i="0" u="none" strike="noStrike" cap="none" dirty="0">
                <a:latin typeface="Playfair Display"/>
                <a:ea typeface="Playfair Display"/>
                <a:cs typeface="Playfair Display"/>
                <a:sym typeface="Playfair Display"/>
              </a:rPr>
              <a:t>Confirmed growth in café culture and increasing popularity of romance literature among youth</a:t>
            </a:r>
            <a:r>
              <a:rPr lang="en-US" sz="1600" i="0" u="none" strike="noStrike" cap="none" dirty="0">
                <a:latin typeface="Lora"/>
                <a:ea typeface="Lora"/>
                <a:cs typeface="Lora"/>
                <a:sym typeface="Lora"/>
              </a:rPr>
              <a:t>.</a:t>
            </a:r>
            <a:endParaRPr lang="en-US" sz="1600" dirty="0"/>
          </a:p>
          <a:p>
            <a:endParaRPr lang="en-US" sz="1600" dirty="0"/>
          </a:p>
        </p:txBody>
      </p:sp>
      <p:pic>
        <p:nvPicPr>
          <p:cNvPr id="9" name="Picture 8" descr="A room with plants from the ceiling&#10;&#10;AI-generated content may be incorrect.">
            <a:extLst>
              <a:ext uri="{FF2B5EF4-FFF2-40B4-BE49-F238E27FC236}">
                <a16:creationId xmlns:a16="http://schemas.microsoft.com/office/drawing/2014/main" id="{B808C72C-540D-CA55-AFF1-A1DFF7F08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7871" y="1581173"/>
            <a:ext cx="2446292" cy="3261722"/>
          </a:xfrm>
          <a:prstGeom prst="rect">
            <a:avLst/>
          </a:prstGeom>
        </p:spPr>
      </p:pic>
      <p:pic>
        <p:nvPicPr>
          <p:cNvPr id="7" name="Picture 6" descr="A room with a red couch and a brick wall&#10;&#10;AI-generated content may be incorrect.">
            <a:extLst>
              <a:ext uri="{FF2B5EF4-FFF2-40B4-BE49-F238E27FC236}">
                <a16:creationId xmlns:a16="http://schemas.microsoft.com/office/drawing/2014/main" id="{25670975-0C4E-0F16-1D92-FAFA47E76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5896" y="457200"/>
            <a:ext cx="2062323" cy="2602301"/>
          </a:xfrm>
          <a:prstGeom prst="rect">
            <a:avLst/>
          </a:prstGeom>
        </p:spPr>
      </p:pic>
      <p:pic>
        <p:nvPicPr>
          <p:cNvPr id="5" name="Picture 4" descr="A chandelier with purple flowers&#10;&#10;AI-generated content may be incorrect.">
            <a:extLst>
              <a:ext uri="{FF2B5EF4-FFF2-40B4-BE49-F238E27FC236}">
                <a16:creationId xmlns:a16="http://schemas.microsoft.com/office/drawing/2014/main" id="{AC5E2E98-D8D1-934C-B541-9EA736CA34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5896" y="3372901"/>
            <a:ext cx="2593969" cy="259396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60FFA2A-46D2-403F-B3FA-8A3C0D199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3999A2A-4571-41E8-982E-658141C0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9484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80F5192-CFCC-4A12-957A-ABEC4F49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989D8-DBEE-0A51-5600-B3DF45838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7149" y="457200"/>
            <a:ext cx="4435871" cy="1462036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/>
              <a:t>12-Month Marketing Strategy and Branding</a:t>
            </a:r>
            <a:br>
              <a:rPr lang="en-GB" sz="2000" b="1"/>
            </a:b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ABA7A-812C-5363-6DBE-BD4B901194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7151" y="1919237"/>
            <a:ext cx="4375579" cy="404763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  <a:buNone/>
            </a:pPr>
            <a:r>
              <a:rPr lang="en-GB" sz="1400" b="1" i="0" u="none" strike="noStrike" dirty="0">
                <a:effectLst/>
              </a:rPr>
              <a:t>Brand Identity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Build a strong identity as a luxurious, dark-romance-themed book café.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Consistent visual style: velvet textures, candles, roses, warm lighting.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Social Media Presence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Focus on Instagram, TikTok, and </a:t>
            </a:r>
            <a:r>
              <a:rPr lang="en-GB" sz="120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BookTok</a:t>
            </a: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Share aesthetic café content, book recommendations, and events.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Collaborate with book influencers and local creators.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 Engagement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Host monthly book clubs and themed reading nights.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Arrange author signings and literary events.</a:t>
            </a:r>
          </a:p>
          <a:p>
            <a:pPr>
              <a:lnSpc>
                <a:spcPct val="110000"/>
              </a:lnSpc>
            </a:pPr>
            <a:r>
              <a:rPr lang="en-GB" sz="120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Develop partnerships with local authors and publishers</a:t>
            </a:r>
            <a:r>
              <a:rPr lang="en-GB" sz="1200" i="0" u="none" strike="noStrike" dirty="0">
                <a:effectLst/>
              </a:rPr>
              <a:t>.</a:t>
            </a:r>
          </a:p>
        </p:txBody>
      </p:sp>
      <p:pic>
        <p:nvPicPr>
          <p:cNvPr id="5" name="Picture 4" descr="A display of books with tags&#10;&#10;AI-generated content may be incorrect.">
            <a:extLst>
              <a:ext uri="{FF2B5EF4-FFF2-40B4-BE49-F238E27FC236}">
                <a16:creationId xmlns:a16="http://schemas.microsoft.com/office/drawing/2014/main" id="{5142ADE7-5073-C75D-434D-B9EB9B9DE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7871" y="1037553"/>
            <a:ext cx="2446292" cy="4348963"/>
          </a:xfrm>
          <a:prstGeom prst="rect">
            <a:avLst/>
          </a:prstGeom>
        </p:spPr>
      </p:pic>
      <p:pic>
        <p:nvPicPr>
          <p:cNvPr id="9" name="Picture 8" descr="A group of people sitting in a room with bookshelves&#10;&#10;AI-generated content may be incorrect.">
            <a:extLst>
              <a:ext uri="{FF2B5EF4-FFF2-40B4-BE49-F238E27FC236}">
                <a16:creationId xmlns:a16="http://schemas.microsoft.com/office/drawing/2014/main" id="{572E1019-173A-3B92-5353-AD89C67202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5896" y="457200"/>
            <a:ext cx="1951725" cy="2602301"/>
          </a:xfrm>
          <a:prstGeom prst="rect">
            <a:avLst/>
          </a:prstGeom>
        </p:spPr>
      </p:pic>
      <p:pic>
        <p:nvPicPr>
          <p:cNvPr id="7" name="Picture 6" descr="A cake with books on it&#10;&#10;AI-generated content may be incorrect.">
            <a:extLst>
              <a:ext uri="{FF2B5EF4-FFF2-40B4-BE49-F238E27FC236}">
                <a16:creationId xmlns:a16="http://schemas.microsoft.com/office/drawing/2014/main" id="{B4F68CBF-87E4-82B0-979C-62FA4C8914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5896" y="3372901"/>
            <a:ext cx="2101114" cy="259396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60FFA2A-46D2-403F-B3FA-8A3C0D199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8741"/>
            <a:ext cx="12192000" cy="449256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3999A2A-4571-41E8-982E-658141C010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8316"/>
            <a:ext cx="8153398" cy="449684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8000"/>
                </a:schemeClr>
              </a:gs>
              <a:gs pos="99000">
                <a:schemeClr val="accent2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2969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68675F0-955A-47BB-B4ED-02246940B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B6BDD1-7A22-63D2-5260-FB17B6413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5172502" cy="157480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2800" b="1" dirty="0"/>
              <a:t>Plans for Business Expansion</a:t>
            </a:r>
            <a:br>
              <a:rPr lang="en-GB" sz="2800" b="1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3807D-E76B-8BDD-9105-2D44D6BEC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378635"/>
            <a:ext cx="5172501" cy="3179483"/>
          </a:xfrm>
        </p:spPr>
        <p:txBody>
          <a:bodyPr numCol="2">
            <a:normAutofit fontScale="92500" lnSpcReduction="10000"/>
          </a:bodyPr>
          <a:lstStyle/>
          <a:p>
            <a:r>
              <a:rPr lang="en-GB" sz="1600" b="1" i="0" u="none" strike="noStrike" dirty="0">
                <a:effectLst/>
              </a:rPr>
              <a:t>Objective</a:t>
            </a:r>
            <a:br>
              <a:rPr lang="en-GB" sz="1600" b="1" i="0" u="none" strike="noStrike" dirty="0">
                <a:effectLst/>
              </a:rPr>
            </a:br>
            <a:r>
              <a:rPr lang="en-GB" sz="1600" i="0" u="none" strike="noStrike" dirty="0">
                <a:effectLst/>
              </a:rPr>
              <a:t>Transform Velvet Pages into a premier literary destination by introducing an exclusive upstairs VIP reading lounge and wine bar.</a:t>
            </a:r>
          </a:p>
          <a:p>
            <a:r>
              <a:rPr lang="en-GB" sz="1600" i="0" u="none" strike="noStrike" dirty="0">
                <a:effectLst/>
              </a:rPr>
              <a:t>The Velvet Lounge Concept</a:t>
            </a:r>
          </a:p>
          <a:p>
            <a:r>
              <a:rPr lang="en-GB" sz="1600" i="0" u="none" strike="noStrike" dirty="0">
                <a:effectLst/>
              </a:rPr>
              <a:t>Members-only upstairs reading area</a:t>
            </a:r>
          </a:p>
          <a:p>
            <a:r>
              <a:rPr lang="en-GB" sz="1600" i="0" u="none" strike="noStrike" dirty="0">
                <a:effectLst/>
              </a:rPr>
              <a:t>Curated wine bar featuring wines from local Welsh vineyards</a:t>
            </a:r>
          </a:p>
          <a:p>
            <a:r>
              <a:rPr lang="en-GB" sz="1600" i="0" u="none" strike="noStrike" dirty="0">
                <a:effectLst/>
              </a:rPr>
              <a:t>Luxurious velvet seating, candle lighting, and immersive décor</a:t>
            </a:r>
          </a:p>
          <a:p>
            <a:r>
              <a:rPr lang="en-GB" sz="1600" i="0" u="none" strike="noStrike" dirty="0">
                <a:effectLst/>
              </a:rPr>
              <a:t>Exclusive book events, wine tastings, and evenings with authors</a:t>
            </a:r>
          </a:p>
          <a:p>
            <a:endParaRPr lang="en-GB" sz="1600" i="0" u="none" strike="noStrike" dirty="0">
              <a:effectLst/>
            </a:endParaRPr>
          </a:p>
        </p:txBody>
      </p:sp>
      <p:pic>
        <p:nvPicPr>
          <p:cNvPr id="11" name="Picture 10" descr="A group of people sitting in a room with a round table and pillows&#10;&#10;AI-generated content may be incorrect.">
            <a:extLst>
              <a:ext uri="{FF2B5EF4-FFF2-40B4-BE49-F238E27FC236}">
                <a16:creationId xmlns:a16="http://schemas.microsoft.com/office/drawing/2014/main" id="{D8B834AC-5BB4-2E14-3349-1CE43C4E70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8609" r="-4" b="-4"/>
          <a:stretch>
            <a:fillRect/>
          </a:stretch>
        </p:blipFill>
        <p:spPr>
          <a:xfrm>
            <a:off x="7201646" y="933765"/>
            <a:ext cx="2516095" cy="2299505"/>
          </a:xfrm>
          <a:prstGeom prst="rect">
            <a:avLst/>
          </a:prstGeom>
        </p:spPr>
      </p:pic>
      <p:pic>
        <p:nvPicPr>
          <p:cNvPr id="9" name="Picture 8" descr="A room with a bookcase and a coffee shop&#10;&#10;AI-generated content may be incorrect.">
            <a:extLst>
              <a:ext uri="{FF2B5EF4-FFF2-40B4-BE49-F238E27FC236}">
                <a16:creationId xmlns:a16="http://schemas.microsoft.com/office/drawing/2014/main" id="{8104B4DA-1E6D-63B0-7CDE-5BA02F67C8A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31" r="19565" b="1"/>
          <a:stretch>
            <a:fillRect/>
          </a:stretch>
        </p:blipFill>
        <p:spPr>
          <a:xfrm>
            <a:off x="7201646" y="3229919"/>
            <a:ext cx="2516095" cy="2245189"/>
          </a:xfrm>
          <a:prstGeom prst="rect">
            <a:avLst/>
          </a:prstGeom>
        </p:spPr>
      </p:pic>
      <p:pic>
        <p:nvPicPr>
          <p:cNvPr id="7" name="Picture 6" descr="A room with a red couch and a brick wall&#10;&#10;AI-generated content may be incorrect.">
            <a:extLst>
              <a:ext uri="{FF2B5EF4-FFF2-40B4-BE49-F238E27FC236}">
                <a16:creationId xmlns:a16="http://schemas.microsoft.com/office/drawing/2014/main" id="{0F764868-EC8B-F964-A18E-E59B47D9DE4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3" b="26345"/>
          <a:stretch>
            <a:fillRect/>
          </a:stretch>
        </p:blipFill>
        <p:spPr>
          <a:xfrm>
            <a:off x="9717741" y="933764"/>
            <a:ext cx="2474259" cy="2299505"/>
          </a:xfrm>
          <a:prstGeom prst="rect">
            <a:avLst/>
          </a:prstGeom>
        </p:spPr>
      </p:pic>
      <p:pic>
        <p:nvPicPr>
          <p:cNvPr id="5" name="Picture 4" descr="A chandelier with purple flowers&#10;&#10;AI-generated content may be incorrect.">
            <a:extLst>
              <a:ext uri="{FF2B5EF4-FFF2-40B4-BE49-F238E27FC236}">
                <a16:creationId xmlns:a16="http://schemas.microsoft.com/office/drawing/2014/main" id="{BDCC76F0-A0FA-5E53-FBFB-795B706D1B2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9258" r="6" b="6"/>
          <a:stretch>
            <a:fillRect/>
          </a:stretch>
        </p:blipFill>
        <p:spPr>
          <a:xfrm>
            <a:off x="9717741" y="3229919"/>
            <a:ext cx="2474259" cy="2245189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BAD0E20-0F48-46D7-B8AC-D854D4917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9" cy="449257"/>
          </a:xfrm>
          <a:prstGeom prst="rect">
            <a:avLst/>
          </a:prstGeom>
          <a:gradFill>
            <a:gsLst>
              <a:gs pos="7000">
                <a:schemeClr val="accent2"/>
              </a:gs>
              <a:gs pos="100000">
                <a:schemeClr val="accent6">
                  <a:lumMod val="75000"/>
                  <a:alpha val="94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65E4CE-560A-4A72-892F-D6A37E72F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799"/>
            <a:ext cx="4038600" cy="456769"/>
          </a:xfrm>
          <a:prstGeom prst="rect">
            <a:avLst/>
          </a:prstGeom>
          <a:gradFill>
            <a:gsLst>
              <a:gs pos="0">
                <a:schemeClr val="accent6">
                  <a:lumMod val="75000"/>
                  <a:alpha val="52000"/>
                </a:schemeClr>
              </a:gs>
              <a:gs pos="99000">
                <a:schemeClr val="accent6"/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803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71CBE9-CC8C-2D2B-F25A-032DC4462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anchor="b">
            <a:normAutofit/>
          </a:bodyPr>
          <a:lstStyle/>
          <a:p>
            <a:r>
              <a:rPr lang="en-US" sz="2600"/>
              <a:t>Investment </a:t>
            </a:r>
          </a:p>
        </p:txBody>
      </p:sp>
      <p:pic>
        <p:nvPicPr>
          <p:cNvPr id="5" name="Picture 4" descr="A room with wine bottles and flowers&#10;&#10;AI-generated content may be incorrect.">
            <a:extLst>
              <a:ext uri="{FF2B5EF4-FFF2-40B4-BE49-F238E27FC236}">
                <a16:creationId xmlns:a16="http://schemas.microsoft.com/office/drawing/2014/main" id="{32731951-F2D1-7392-AA69-2E9169FC03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071" r="-1" b="4962"/>
          <a:stretch>
            <a:fillRect/>
          </a:stretch>
        </p:blipFill>
        <p:spPr>
          <a:xfrm>
            <a:off x="20" y="431"/>
            <a:ext cx="8114199" cy="64074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9DBCE7-F8E1-9301-93E4-937638D09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sz="1400" b="0" i="0" u="none" strike="noStrike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</a:rPr>
              <a:t>Interior design &amp; renovation – £35k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</a:rPr>
              <a:t>Wine bar installation – £20k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</a:rPr>
              <a:t>Wine inventory – £15k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</a:rPr>
              <a:t>Membership platform – £10k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</a:rPr>
              <a:t>Marketing &amp; launch events – £10k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 b="0" i="0" u="none" strike="noStrike" dirty="0">
                <a:effectLst/>
              </a:rPr>
              <a:t>Author partnerships &amp; literary events – £10k</a:t>
            </a:r>
          </a:p>
          <a:p>
            <a:endParaRPr lang="en-US" sz="1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0321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868A163-9107-44F2-BB63-C389D93CD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0DB21D-17C6-E29B-4023-A748ED8EAB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2" y="934871"/>
            <a:ext cx="4724398" cy="1610435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300" u="none" strike="noStrike">
                <a:effectLst/>
              </a:rPr>
              <a:t>Revenue Opportunities</a:t>
            </a:r>
            <a:endParaRPr lang="en-US" sz="33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4F0D6B-BDB7-963B-2177-9E282242952F}"/>
              </a:ext>
            </a:extLst>
          </p:cNvPr>
          <p:cNvSpPr txBox="1"/>
          <p:nvPr/>
        </p:nvSpPr>
        <p:spPr>
          <a:xfrm>
            <a:off x="1371601" y="2683565"/>
            <a:ext cx="4724400" cy="270344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i="0" u="none" strike="noStrike">
                <a:effectLst/>
              </a:rPr>
              <a:t>Revenue Opportunities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i="0" u="none" strike="noStrike">
                <a:effectLst/>
              </a:rPr>
              <a:t>VIP membership subscriptions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i="0" u="none" strike="noStrike">
                <a:effectLst/>
              </a:rPr>
              <a:t>High-end wine sales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i="0" u="none" strike="noStrike">
                <a:effectLst/>
              </a:rPr>
              <a:t>Exclusive literary events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i="0" u="none" strike="noStrike">
                <a:effectLst/>
              </a:rPr>
              <a:t>Private bookings</a:t>
            </a:r>
            <a:endParaRPr lang="en-US" sz="1600"/>
          </a:p>
        </p:txBody>
      </p:sp>
      <p:pic>
        <p:nvPicPr>
          <p:cNvPr id="11" name="Picture 10" descr="A room with candles and flowers&#10;&#10;AI-generated content may be incorrect.">
            <a:extLst>
              <a:ext uri="{FF2B5EF4-FFF2-40B4-BE49-F238E27FC236}">
                <a16:creationId xmlns:a16="http://schemas.microsoft.com/office/drawing/2014/main" id="{3038E2D8-1DC2-585F-8337-77E81CFCF4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618" r="2" b="2"/>
          <a:stretch>
            <a:fillRect/>
          </a:stretch>
        </p:blipFill>
        <p:spPr>
          <a:xfrm>
            <a:off x="6096000" y="1028701"/>
            <a:ext cx="2795518" cy="4913994"/>
          </a:xfrm>
          <a:prstGeom prst="rect">
            <a:avLst/>
          </a:prstGeom>
        </p:spPr>
      </p:pic>
      <p:pic>
        <p:nvPicPr>
          <p:cNvPr id="9" name="Picture 8" descr="A room with tables and chairs and bookshelves&#10;&#10;AI-generated content may be incorrect.">
            <a:extLst>
              <a:ext uri="{FF2B5EF4-FFF2-40B4-BE49-F238E27FC236}">
                <a16:creationId xmlns:a16="http://schemas.microsoft.com/office/drawing/2014/main" id="{D207CD03-1577-8AA4-C6F2-8595D101A6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7839" r="-5" b="23033"/>
          <a:stretch>
            <a:fillRect/>
          </a:stretch>
        </p:blipFill>
        <p:spPr>
          <a:xfrm>
            <a:off x="8966823" y="1028701"/>
            <a:ext cx="2197047" cy="2279323"/>
          </a:xfrm>
          <a:prstGeom prst="rect">
            <a:avLst/>
          </a:prstGeom>
        </p:spPr>
      </p:pic>
      <p:pic>
        <p:nvPicPr>
          <p:cNvPr id="7" name="Content Placeholder 6" descr="A bar with flowers and chairs&#10;&#10;AI-generated content may be incorrect.">
            <a:extLst>
              <a:ext uri="{FF2B5EF4-FFF2-40B4-BE49-F238E27FC236}">
                <a16:creationId xmlns:a16="http://schemas.microsoft.com/office/drawing/2014/main" id="{E13208BD-3F04-CFD3-7144-51B3848D05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rcRect t="1022" r="-5" b="31486"/>
          <a:stretch>
            <a:fillRect/>
          </a:stretch>
        </p:blipFill>
        <p:spPr>
          <a:xfrm>
            <a:off x="8966823" y="3417121"/>
            <a:ext cx="2197047" cy="2225396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F57A4F47-086B-4536-9734-C7F120F25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6406409"/>
            <a:ext cx="12191999" cy="451591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94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04852CE-700B-45D6-8FC3-160279F15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409"/>
            <a:ext cx="4038600" cy="45676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61000"/>
                </a:schemeClr>
              </a:gs>
              <a:gs pos="99000">
                <a:schemeClr val="accent6"/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2829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868A163-9107-44F2-BB63-C389D93CD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D7073-C6A5-86DF-6B59-740A2E7E3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2" y="934871"/>
            <a:ext cx="4724398" cy="1610435"/>
          </a:xfrm>
        </p:spPr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b="1" i="0" u="none" strike="noStrike" dirty="0">
                <a:effectLst/>
              </a:rPr>
              <a:t>Expected Outcome</a:t>
            </a:r>
            <a:br>
              <a:rPr lang="en-GB" b="1" i="0" u="none" strike="noStrike" dirty="0">
                <a:effectLst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0A999-3E3D-6865-671E-D189C0666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683565"/>
            <a:ext cx="4724400" cy="2703446"/>
          </a:xfrm>
        </p:spPr>
        <p:txBody>
          <a:bodyPr>
            <a:normAutofit/>
          </a:bodyPr>
          <a:lstStyle/>
          <a:p>
            <a:pPr algn="ctr"/>
            <a:r>
              <a:rPr lang="en-GB" b="1" i="0" u="none" strike="noStrike" dirty="0">
                <a:effectLst/>
              </a:rPr>
              <a:t>Expected Outcome</a:t>
            </a:r>
          </a:p>
          <a:p>
            <a:pPr algn="ctr"/>
            <a:r>
              <a:rPr lang="en-GB" i="0" u="none" strike="noStrike" dirty="0">
                <a:effectLst/>
              </a:rPr>
              <a:t>Increased customer loyalty</a:t>
            </a:r>
          </a:p>
          <a:p>
            <a:pPr algn="ctr"/>
            <a:r>
              <a:rPr lang="en-GB" i="0" u="none" strike="noStrike" dirty="0">
                <a:effectLst/>
              </a:rPr>
              <a:t>New recurring revenue streams</a:t>
            </a:r>
          </a:p>
          <a:p>
            <a:pPr algn="ctr"/>
            <a:r>
              <a:rPr lang="en-GB" i="0" u="none" strike="noStrike" dirty="0">
                <a:effectLst/>
              </a:rPr>
              <a:t>Enhanced brand positioning as a unique literary café experience in Cardiff</a:t>
            </a:r>
          </a:p>
          <a:p>
            <a:pPr algn="ctr"/>
            <a:endParaRPr lang="en-US" sz="1600" dirty="0"/>
          </a:p>
        </p:txBody>
      </p:sp>
      <p:pic>
        <p:nvPicPr>
          <p:cNvPr id="5" name="Picture 4" descr="A room with a table and chairs&#10;&#10;AI-generated content may be incorrect.">
            <a:extLst>
              <a:ext uri="{FF2B5EF4-FFF2-40B4-BE49-F238E27FC236}">
                <a16:creationId xmlns:a16="http://schemas.microsoft.com/office/drawing/2014/main" id="{2D589400-5BEB-6802-02D4-40BE4268E0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78" r="12443" b="2"/>
          <a:stretch>
            <a:fillRect/>
          </a:stretch>
        </p:blipFill>
        <p:spPr>
          <a:xfrm>
            <a:off x="6407624" y="1028701"/>
            <a:ext cx="2483894" cy="4358310"/>
          </a:xfrm>
          <a:prstGeom prst="rect">
            <a:avLst/>
          </a:prstGeom>
        </p:spPr>
      </p:pic>
      <p:pic>
        <p:nvPicPr>
          <p:cNvPr id="7" name="Picture 6" descr="A courtyard with trees and books on it&#10;&#10;AI-generated content may be incorrect.">
            <a:extLst>
              <a:ext uri="{FF2B5EF4-FFF2-40B4-BE49-F238E27FC236}">
                <a16:creationId xmlns:a16="http://schemas.microsoft.com/office/drawing/2014/main" id="{ADD94766-6FF2-5D69-0FF6-054BB4FCB2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765" r="8" b="5315"/>
          <a:stretch>
            <a:fillRect/>
          </a:stretch>
        </p:blipFill>
        <p:spPr>
          <a:xfrm>
            <a:off x="9211734" y="1028701"/>
            <a:ext cx="1952136" cy="2021573"/>
          </a:xfrm>
          <a:prstGeom prst="rect">
            <a:avLst/>
          </a:prstGeom>
        </p:spPr>
      </p:pic>
      <p:pic>
        <p:nvPicPr>
          <p:cNvPr id="9" name="Picture 8" descr="A blue chair in a room&#10;&#10;AI-generated content may be incorrect.">
            <a:extLst>
              <a:ext uri="{FF2B5EF4-FFF2-40B4-BE49-F238E27FC236}">
                <a16:creationId xmlns:a16="http://schemas.microsoft.com/office/drawing/2014/main" id="{C71B2047-F6D6-670B-AF33-50B1809D936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088" b="-7"/>
          <a:stretch>
            <a:fillRect/>
          </a:stretch>
        </p:blipFill>
        <p:spPr>
          <a:xfrm>
            <a:off x="9211734" y="3417121"/>
            <a:ext cx="1952136" cy="1973744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F57A4F47-086B-4536-9734-C7F120F25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6406409"/>
            <a:ext cx="12191999" cy="451591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94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4852CE-700B-45D6-8FC3-160279F15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409"/>
            <a:ext cx="4038600" cy="45676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61000"/>
                </a:schemeClr>
              </a:gs>
              <a:gs pos="99000">
                <a:schemeClr val="accent6"/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77106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1487210-3DC2-4CD7-97D2-075D2CE53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bar with flowers and chairs&#10;&#10;AI-generated content may be incorrect.">
            <a:extLst>
              <a:ext uri="{FF2B5EF4-FFF2-40B4-BE49-F238E27FC236}">
                <a16:creationId xmlns:a16="http://schemas.microsoft.com/office/drawing/2014/main" id="{412C22F2-A063-A494-6E16-1C640C20BA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3533"/>
          <a:stretch>
            <a:fillRect/>
          </a:stretch>
        </p:blipFill>
        <p:spPr>
          <a:xfrm>
            <a:off x="-2373" y="10"/>
            <a:ext cx="4070725" cy="5273097"/>
          </a:xfrm>
          <a:prstGeom prst="rect">
            <a:avLst/>
          </a:prstGeom>
        </p:spPr>
      </p:pic>
      <p:pic>
        <p:nvPicPr>
          <p:cNvPr id="7" name="Picture 6" descr="A room with tables and chairs and red curtains&#10;&#10;AI-generated content may be incorrect.">
            <a:extLst>
              <a:ext uri="{FF2B5EF4-FFF2-40B4-BE49-F238E27FC236}">
                <a16:creationId xmlns:a16="http://schemas.microsoft.com/office/drawing/2014/main" id="{2802C2F4-FA02-070D-62F4-1CD6CDF9CD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379" r="10567" b="2"/>
          <a:stretch>
            <a:fillRect/>
          </a:stretch>
        </p:blipFill>
        <p:spPr>
          <a:xfrm>
            <a:off x="4038600" y="10"/>
            <a:ext cx="4085050" cy="5273097"/>
          </a:xfrm>
          <a:prstGeom prst="rect">
            <a:avLst/>
          </a:prstGeom>
        </p:spPr>
      </p:pic>
      <p:pic>
        <p:nvPicPr>
          <p:cNvPr id="5" name="Content Placeholder 4" descr="A room with a bar and wine bottles&#10;&#10;AI-generated content may be incorrect.">
            <a:extLst>
              <a:ext uri="{FF2B5EF4-FFF2-40B4-BE49-F238E27FC236}">
                <a16:creationId xmlns:a16="http://schemas.microsoft.com/office/drawing/2014/main" id="{FB43835A-4A37-905C-6EBE-064D82B914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l="16582" r="6336"/>
          <a:stretch>
            <a:fillRect/>
          </a:stretch>
        </p:blipFill>
        <p:spPr>
          <a:xfrm>
            <a:off x="8117673" y="10"/>
            <a:ext cx="4085050" cy="5273097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C49B6E0-AC44-4C08-9792-FF75CAF35B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273110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317EE05-70B4-4EC2-88D4-385603BC5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5273110"/>
            <a:ext cx="8115300" cy="1594270"/>
          </a:xfrm>
          <a:prstGeom prst="rect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99000">
                <a:schemeClr val="accent2">
                  <a:alpha val="78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EA4E486-95E6-4EDF-9F7F-25AF5913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91246" y="2583766"/>
            <a:ext cx="1600201" cy="6978889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688F717-E1C8-4768-9F1E-901533E61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310075" y="-25753"/>
            <a:ext cx="1594272" cy="12192000"/>
          </a:xfrm>
          <a:prstGeom prst="rect">
            <a:avLst/>
          </a:prstGeom>
          <a:gradFill>
            <a:gsLst>
              <a:gs pos="16000">
                <a:schemeClr val="accent4">
                  <a:alpha val="0"/>
                </a:schemeClr>
              </a:gs>
              <a:gs pos="99000">
                <a:schemeClr val="accent4">
                  <a:alpha val="39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14EB406-8F28-4B3B-B42A-FF988582A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62451" y="5273110"/>
            <a:ext cx="9729549" cy="1584890"/>
          </a:xfrm>
          <a:prstGeom prst="rect">
            <a:avLst/>
          </a:prstGeom>
          <a:gradFill>
            <a:gsLst>
              <a:gs pos="0">
                <a:schemeClr val="accent5">
                  <a:alpha val="49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5378F-D0CA-5AB0-DCB6-B283355C7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8489" y="5520059"/>
            <a:ext cx="7161622" cy="1110744"/>
          </a:xfrm>
        </p:spPr>
        <p:txBody>
          <a:bodyPr vert="horz" lIns="0" tIns="0" rIns="0" bIns="0" rtlCol="0" anchor="ctr">
            <a:normAutofit/>
          </a:bodyPr>
          <a:lstStyle/>
          <a:p>
            <a:r>
              <a:rPr lang="en-US" sz="3200" spc="750">
                <a:solidFill>
                  <a:schemeClr val="bg1"/>
                </a:solidFill>
              </a:rPr>
              <a:t>Images of Velvet pages lounge </a:t>
            </a:r>
          </a:p>
        </p:txBody>
      </p:sp>
    </p:spTree>
    <p:extLst>
      <p:ext uri="{BB962C8B-B14F-4D97-AF65-F5344CB8AC3E}">
        <p14:creationId xmlns:p14="http://schemas.microsoft.com/office/powerpoint/2010/main" val="10987565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65A76-0170-1D26-68B6-6D0A37950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References and AI statement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F49E1-2C0F-01DB-5223-DA77AF7D3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457200" marR="0" lvl="0" indent="-45720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Belenzon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, S., Lee, H. and </a:t>
            </a: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Patacconi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, A., 2023. Managing risk in corporate groups: Limited liability, asset partitioning, and risk </a:t>
            </a: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compartmentalisation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. Strategic Management Journal, 44(12), pp.2888-2921.</a:t>
            </a:r>
          </a:p>
          <a:p>
            <a:pPr marL="457200" marR="0" lvl="0" indent="-45720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Maspul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, K.A., 2025. The Brew of Nations: Coffee, Culture and the Human Connection. </a:t>
            </a: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Deepublish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.</a:t>
            </a:r>
          </a:p>
          <a:p>
            <a:pPr marL="457200" marR="0" lvl="0" indent="-45720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Namugenyi, C., Nimmagadda, S.L. and Reiners, T., 2019. Design of a SWOT analysis model and its evaluation in diverse digital business ecosystem contexts. Procedia Computer Science, 159, pp.1145-1154.</a:t>
            </a:r>
          </a:p>
          <a:p>
            <a:pPr marL="457200" marR="0" lvl="0" indent="-45720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Rosit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, R.P., Eba, E.J., </a:t>
            </a: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Casono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, H.R.P. and </a:t>
            </a:r>
            <a:r>
              <a:rPr lang="en-US" sz="2500" dirty="0" err="1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Comidoy</a:t>
            </a: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, R.G., 2024. BOOKS AND CAFFEINE: EXPLORING COLLEGE STUDENTS’PERCEPTION OF LIBRARY CAFÉ. GSJ, 12(2).</a:t>
            </a:r>
          </a:p>
          <a:p>
            <a:pPr marL="457200" marR="0" lvl="0" indent="-45720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r>
              <a:rPr lang="en-US" sz="2500" dirty="0">
                <a:solidFill>
                  <a:schemeClr val="tx1"/>
                </a:solidFill>
                <a:latin typeface="Arial" panose="020B0604020202020204" pitchFamily="34" charset="0"/>
                <a:ea typeface="Lora"/>
                <a:cs typeface="Arial" panose="020B0604020202020204" pitchFamily="34" charset="0"/>
                <a:sym typeface="Lora"/>
              </a:rPr>
              <a:t>Teoli, D., Sanvictores, T. and An, J., 2019. SWOT analysis. </a:t>
            </a:r>
          </a:p>
          <a:p>
            <a:pPr marL="457200" indent="-457200">
              <a:lnSpc>
                <a:spcPct val="200000"/>
              </a:lnSpc>
              <a:spcAft>
                <a:spcPts val="150"/>
              </a:spcAft>
              <a:buFont typeface="+mj-lt"/>
              <a:buAutoNum type="arabicPeriod"/>
            </a:pPr>
            <a:r>
              <a:rPr lang="en-US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Hulubei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 and </a:t>
            </a:r>
            <a:r>
              <a:rPr lang="en-US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Avasilcai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S., 2019. Event-based marketing: a trendy and emotional way to engage with the public. In Marketing and Smart Technologies: Proceedings of </a:t>
            </a:r>
            <a:r>
              <a:rPr lang="en-US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ICMarkTech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2019 (pp. 156-165). Singapore: Springer Singapore.</a:t>
            </a:r>
            <a:endParaRPr lang="en-GB" sz="2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7. </a:t>
            </a:r>
            <a:r>
              <a:rPr lang="en-US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Khurumova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V. and Pinto, J.C., 2023. Online and computer-assisted career guidance: Are students prepared for it?. Frontiers in Psychology, 14, p.1117289.</a:t>
            </a:r>
            <a:endParaRPr lang="en-GB" sz="2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8. </a:t>
            </a:r>
            <a:r>
              <a:rPr lang="en-US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Kumolu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-Johnson, B., 2024. Improving service quality in the fast-food service industry. Journal of Service Science and Management, 17(1), pp.55-74.</a:t>
            </a:r>
            <a:endParaRPr lang="en-GB" sz="2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20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9. </a:t>
            </a:r>
            <a:r>
              <a:rPr lang="en-US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Maspul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K.A., 2025. </a:t>
            </a:r>
            <a:r>
              <a:rPr lang="en-US" sz="25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Brew of Nations: Coffee, Culture and the Human Connection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25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Deepublish</a:t>
            </a:r>
            <a:r>
              <a:rPr lang="en-US" sz="2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5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57200" marR="0" lvl="0" indent="-457200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</a:pPr>
            <a:endParaRPr lang="en-US" sz="2500" dirty="0">
              <a:solidFill>
                <a:schemeClr val="tx1"/>
              </a:solidFill>
              <a:latin typeface="Arial" panose="020B0604020202020204" pitchFamily="34" charset="0"/>
              <a:ea typeface="Lora"/>
              <a:cs typeface="Arial" panose="020B0604020202020204" pitchFamily="34" charset="0"/>
              <a:sym typeface="Lora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27950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  <a:alpha val="42666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DAA0F1-3E48-5142-6A9F-B867684A3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r>
              <a:rPr lang="en-US" dirty="0"/>
              <a:t>AI Statement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B75F5-7859-4643-E4B3-614ED5013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pPr>
              <a:spcAft>
                <a:spcPts val="150"/>
              </a:spcAft>
              <a:buNone/>
            </a:pPr>
            <a:r>
              <a:rPr lang="en-US" sz="16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6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en-US" sz="1600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confirm that I did not use any AI tools to write this business plan. The only tool I used was Grammarly, which I used solely to check spelling and grammar.</a:t>
            </a:r>
            <a:endParaRPr lang="en-GB" sz="16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50"/>
              </a:spcBef>
              <a:spcAft>
                <a:spcPts val="150"/>
              </a:spcAft>
              <a:buNone/>
            </a:pPr>
            <a:endParaRPr lang="en-GB" sz="1600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600"/>
          </a:p>
        </p:txBody>
      </p:sp>
      <p:pic>
        <p:nvPicPr>
          <p:cNvPr id="5" name="Picture 4" descr="A book in a cup of coffee and a glass of wine&#10;&#10;AI-generated content may be incorrect.">
            <a:extLst>
              <a:ext uri="{FF2B5EF4-FFF2-40B4-BE49-F238E27FC236}">
                <a16:creationId xmlns:a16="http://schemas.microsoft.com/office/drawing/2014/main" id="{3D222B42-41AC-67B4-9368-549CB102C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639" y="648307"/>
            <a:ext cx="5090161" cy="50901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3680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0751082-60BF-432A-AD9D-04B0BAC50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6244B84-452A-4BE8-BEA4-A7CCA098C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7819"/>
            <a:ext cx="12187517" cy="6875819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96220EA9-AB07-4E8F-9E57-B281453FF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897079" y="1563081"/>
            <a:ext cx="6887450" cy="3702392"/>
          </a:xfrm>
          <a:prstGeom prst="rect">
            <a:avLst/>
          </a:prstGeom>
          <a:gradFill>
            <a:gsLst>
              <a:gs pos="36000">
                <a:schemeClr val="accent2">
                  <a:lumMod val="60000"/>
                  <a:lumOff val="40000"/>
                  <a:alpha val="68000"/>
                </a:schemeClr>
              </a:gs>
              <a:gs pos="100000">
                <a:schemeClr val="accent2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CC44646F-1A59-47A2-AD5D-54DCAECD5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50700" y="-2678818"/>
            <a:ext cx="6881635" cy="12191999"/>
          </a:xfrm>
          <a:prstGeom prst="rect">
            <a:avLst/>
          </a:prstGeom>
          <a:gradFill>
            <a:gsLst>
              <a:gs pos="6000">
                <a:schemeClr val="accent2">
                  <a:alpha val="88000"/>
                </a:schemeClr>
              </a:gs>
              <a:gs pos="88000">
                <a:schemeClr val="accent4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7544BED-FB42-4737-9370-482C3CE0D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749752" y="-3755570"/>
            <a:ext cx="4692495" cy="12192003"/>
          </a:xfrm>
          <a:prstGeom prst="rect">
            <a:avLst/>
          </a:prstGeom>
          <a:gradFill>
            <a:gsLst>
              <a:gs pos="0">
                <a:schemeClr val="accent4">
                  <a:alpha val="0"/>
                </a:schemeClr>
              </a:gs>
              <a:gs pos="99000">
                <a:schemeClr val="accent5">
                  <a:alpha val="60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B01FC-55C3-311E-3E5E-5DDEE74BD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46974"/>
            <a:ext cx="9448800" cy="936972"/>
          </a:xfrm>
        </p:spPr>
        <p:txBody>
          <a:bodyPr vert="horz" lIns="0" tIns="0" rIns="0" bIns="0" rtlCol="0" anchor="ctr">
            <a:normAutofit/>
          </a:bodyPr>
          <a:lstStyle/>
          <a:p>
            <a:pPr algn="ctr"/>
            <a:r>
              <a:rPr lang="en-US" sz="3200" spc="750">
                <a:solidFill>
                  <a:schemeClr val="bg1"/>
                </a:solidFill>
              </a:rPr>
              <a:t>Thank Tou </a:t>
            </a:r>
          </a:p>
        </p:txBody>
      </p:sp>
      <p:pic>
        <p:nvPicPr>
          <p:cNvPr id="19" name="Picture 18" descr="A room with tables and chairs and red curtains&#10;&#10;AI-generated content may be incorrect.">
            <a:extLst>
              <a:ext uri="{FF2B5EF4-FFF2-40B4-BE49-F238E27FC236}">
                <a16:creationId xmlns:a16="http://schemas.microsoft.com/office/drawing/2014/main" id="{67CCDB74-5084-4C7D-A432-51CBA72A8C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600" y="2076508"/>
            <a:ext cx="2980853" cy="3003378"/>
          </a:xfrm>
          <a:prstGeom prst="rect">
            <a:avLst/>
          </a:prstGeom>
        </p:spPr>
      </p:pic>
      <p:pic>
        <p:nvPicPr>
          <p:cNvPr id="15" name="Content Placeholder 14" descr="A room with purple furniture and a bar&#10;&#10;AI-generated content may be incorrect.">
            <a:extLst>
              <a:ext uri="{FF2B5EF4-FFF2-40B4-BE49-F238E27FC236}">
                <a16:creationId xmlns:a16="http://schemas.microsoft.com/office/drawing/2014/main" id="{37C285B7-4140-2113-B5A7-346A4580FF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62" y="2060621"/>
            <a:ext cx="2436162" cy="2998354"/>
          </a:xfrm>
          <a:prstGeom prst="rect">
            <a:avLst/>
          </a:prstGeom>
        </p:spPr>
      </p:pic>
      <p:pic>
        <p:nvPicPr>
          <p:cNvPr id="17" name="Picture 16" descr="A bar with flowers and chairs&#10;&#10;AI-generated content may be incorrect.">
            <a:extLst>
              <a:ext uri="{FF2B5EF4-FFF2-40B4-BE49-F238E27FC236}">
                <a16:creationId xmlns:a16="http://schemas.microsoft.com/office/drawing/2014/main" id="{7AFDEADC-43CC-70EB-1845-62F56356CA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5582" y="2061385"/>
            <a:ext cx="2006139" cy="3005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913398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598</TotalTime>
  <Words>1226</Words>
  <Application>Microsoft Macintosh PowerPoint</Application>
  <PresentationFormat>Widescreen</PresentationFormat>
  <Paragraphs>158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-webkit-standard</vt:lpstr>
      <vt:lpstr>Aptos</vt:lpstr>
      <vt:lpstr>Arial</vt:lpstr>
      <vt:lpstr>Avenir Next LT Pro</vt:lpstr>
      <vt:lpstr>Lora</vt:lpstr>
      <vt:lpstr>Playfair Display</vt:lpstr>
      <vt:lpstr>GradientRiseVTI</vt:lpstr>
      <vt:lpstr>Velvet Pages </vt:lpstr>
      <vt:lpstr>Presentation overview</vt:lpstr>
      <vt:lpstr>Company Concept &amp;unique proposition (USP)</vt:lpstr>
      <vt:lpstr>The story Behind the Idea</vt:lpstr>
      <vt:lpstr>Missions, Aim and Objectives</vt:lpstr>
      <vt:lpstr>Legal Structure &amp; Marketing strategy</vt:lpstr>
      <vt:lpstr>Location </vt:lpstr>
      <vt:lpstr>Human Resources &amp; Financials </vt:lpstr>
      <vt:lpstr>SWOT analysis </vt:lpstr>
      <vt:lpstr>Market research finding </vt:lpstr>
      <vt:lpstr>12-Month Marketing Strategy and Branding </vt:lpstr>
      <vt:lpstr>Plans for Business Expansion </vt:lpstr>
      <vt:lpstr>Investment </vt:lpstr>
      <vt:lpstr>Revenue Opportunities</vt:lpstr>
      <vt:lpstr>Expected Outcome </vt:lpstr>
      <vt:lpstr>Images of Velvet pages lounge </vt:lpstr>
      <vt:lpstr> References and AI statement </vt:lpstr>
      <vt:lpstr>AI Statement </vt:lpstr>
      <vt:lpstr>Thank Tou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agnieszka doolar</dc:creator>
  <cp:lastModifiedBy>agnieszka doolar</cp:lastModifiedBy>
  <cp:revision>1</cp:revision>
  <dcterms:created xsi:type="dcterms:W3CDTF">2026-03-08T21:38:01Z</dcterms:created>
  <dcterms:modified xsi:type="dcterms:W3CDTF">2026-03-09T07:36:09Z</dcterms:modified>
</cp:coreProperties>
</file>