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48" r:id="rId1"/>
  </p:sldMasterIdLst>
  <p:notesMasterIdLst>
    <p:notesMasterId r:id="rId14"/>
  </p:notesMasterIdLst>
  <p:sldIdLst>
    <p:sldId id="256" r:id="rId2"/>
    <p:sldId id="257" r:id="rId3"/>
    <p:sldId id="259" r:id="rId4"/>
    <p:sldId id="260" r:id="rId5"/>
    <p:sldId id="261" r:id="rId6"/>
    <p:sldId id="262" r:id="rId7"/>
    <p:sldId id="263" r:id="rId8"/>
    <p:sldId id="264" r:id="rId9"/>
    <p:sldId id="265" r:id="rId10"/>
    <p:sldId id="266" r:id="rId11"/>
    <p:sldId id="267" r:id="rId12"/>
    <p:sldId id="268"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F958F0-95B5-2184-18C5-C3AB1383C476}" v="3" dt="2022-03-24T21:40:41.926"/>
    <p1510:client id="{194CBE7E-A687-4950-C71A-277FCEF79700}" v="6" dt="2022-03-24T21:42:11.205"/>
    <p1510:client id="{4D63C4AE-C246-A5BE-47FD-5FB6A547798E}" v="36" dt="2022-03-22T12:02:21.729"/>
    <p1510:client id="{62AC3A06-7484-B6D0-CC76-FAF7C38D1820}" v="1" dt="2022-03-24T21:45:09.366"/>
    <p1510:client id="{8C326E6F-8420-FB43-7788-97C23FA166DD}" v="2" dt="2022-03-21T09:40:00.868"/>
    <p1510:client id="{FE12E12C-A6EE-F6A0-F9CB-DF6607AA8AE3}" v="1" dt="2022-03-24T21:50:42.5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65" d="100"/>
          <a:sy n="65" d="100"/>
        </p:scale>
        <p:origin x="85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6E477CB-EBEB-44FD-9652-1BA0AAA7635B}" type="datetimeFigureOut">
              <a:rPr lang="en-IN" smtClean="0"/>
              <a:t>24-03-2022</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BC4FF3D-7898-425C-B8B7-A0B03F0F67F7}" type="slidenum">
              <a:rPr lang="en-IN" smtClean="0"/>
              <a:t>‹#›</a:t>
            </a:fld>
            <a:endParaRPr lang="en-IN"/>
          </a:p>
        </p:txBody>
      </p:sp>
    </p:spTree>
    <p:extLst>
      <p:ext uri="{BB962C8B-B14F-4D97-AF65-F5344CB8AC3E}">
        <p14:creationId xmlns:p14="http://schemas.microsoft.com/office/powerpoint/2010/main" val="1541648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endParaRPr lang="en-IN" dirty="0">
              <a:solidFill>
                <a:schemeClr val="tx1"/>
              </a:solidFill>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7BC4FF3D-7898-425C-B8B7-A0B03F0F67F7}" type="slidenum">
              <a:rPr lang="en-IN" smtClean="0"/>
              <a:t>1</a:t>
            </a:fld>
            <a:endParaRPr lang="en-IN"/>
          </a:p>
        </p:txBody>
      </p:sp>
    </p:spTree>
    <p:extLst>
      <p:ext uri="{BB962C8B-B14F-4D97-AF65-F5344CB8AC3E}">
        <p14:creationId xmlns:p14="http://schemas.microsoft.com/office/powerpoint/2010/main" val="34574102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chemeClr val="tx1"/>
                </a:solidFill>
                <a:effectLst/>
                <a:latin typeface="Times New Roman" panose="02020603050405020304" pitchFamily="18" charset="0"/>
                <a:cs typeface="Times New Roman" panose="02020603050405020304" pitchFamily="18" charset="0"/>
              </a:rPr>
              <a:t>The management of an enterprise in the 21st century is particularly tricky as the market has become very competitive. It is very important to analyze the business plan to bring more improvement to the company (Zhao et al., 2020). This study has analyzed the business model of “Royal Hut on Wheels” that will be created by five team members and will have fusion fast food.</a:t>
            </a:r>
            <a:endParaRPr lang="en-US" sz="1800" b="0" dirty="0">
              <a:solidFill>
                <a:schemeClr val="tx1"/>
              </a:solidFill>
              <a:effectLst/>
              <a:latin typeface="Times New Roman" panose="02020603050405020304" pitchFamily="18" charset="0"/>
              <a:cs typeface="Times New Roman" panose="02020603050405020304" pitchFamily="18" charset="0"/>
            </a:endParaRPr>
          </a:p>
          <a:p>
            <a:br>
              <a:rPr lang="en-US" sz="1800" dirty="0">
                <a:solidFill>
                  <a:schemeClr val="tx1"/>
                </a:solidFill>
                <a:latin typeface="Times New Roman" panose="02020603050405020304" pitchFamily="18" charset="0"/>
                <a:cs typeface="Times New Roman" panose="02020603050405020304" pitchFamily="18" charset="0"/>
              </a:rPr>
            </a:br>
            <a:endParaRPr lang="en-IN" sz="1800" dirty="0">
              <a:solidFill>
                <a:schemeClr val="tx1"/>
              </a:solidFill>
              <a:latin typeface="Times New Roman" panose="02020603050405020304" pitchFamily="18" charset="0"/>
              <a:cs typeface="Times New Roman" panose="02020603050405020304" pitchFamily="18" charset="0"/>
            </a:endParaRPr>
          </a:p>
          <a:p>
            <a:endParaRPr lang="en-IN" sz="1800" dirty="0"/>
          </a:p>
        </p:txBody>
      </p:sp>
      <p:sp>
        <p:nvSpPr>
          <p:cNvPr id="4" name="Slide Number Placeholder 3"/>
          <p:cNvSpPr>
            <a:spLocks noGrp="1"/>
          </p:cNvSpPr>
          <p:nvPr>
            <p:ph type="sldNum" sz="quarter" idx="5"/>
          </p:nvPr>
        </p:nvSpPr>
        <p:spPr/>
        <p:txBody>
          <a:bodyPr/>
          <a:lstStyle/>
          <a:p>
            <a:fld id="{7BC4FF3D-7898-425C-B8B7-A0B03F0F67F7}" type="slidenum">
              <a:rPr lang="en-IN" smtClean="0"/>
              <a:t>2</a:t>
            </a:fld>
            <a:endParaRPr lang="en-IN"/>
          </a:p>
        </p:txBody>
      </p:sp>
    </p:spTree>
    <p:extLst>
      <p:ext uri="{BB962C8B-B14F-4D97-AF65-F5344CB8AC3E}">
        <p14:creationId xmlns:p14="http://schemas.microsoft.com/office/powerpoint/2010/main" val="9011723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company is mainly based on European food with Indian food. The main goal of the company will be to satisfy the customers (Yamaguchi et al., 2019). The company will have five partners and the name of the company will be “Royal Hut on Wheels”. The food truck will sell food in the centre of the city beside the park. The company will provide food, beverages and deserts.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sz="1800" dirty="0">
              <a:latin typeface="Times New Roman" panose="02020603050405020304" pitchFamily="18" charset="0"/>
              <a:cs typeface="Times New Roman" panose="02020603050405020304" pitchFamily="18" charset="0"/>
            </a:endParaRPr>
          </a:p>
          <a:p>
            <a:endParaRPr lang="en-IN" sz="18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7BC4FF3D-7898-425C-B8B7-A0B03F0F67F7}" type="slidenum">
              <a:rPr lang="en-IN" smtClean="0"/>
              <a:t>3</a:t>
            </a:fld>
            <a:endParaRPr lang="en-IN"/>
          </a:p>
        </p:txBody>
      </p:sp>
    </p:spTree>
    <p:extLst>
      <p:ext uri="{BB962C8B-B14F-4D97-AF65-F5344CB8AC3E}">
        <p14:creationId xmlns:p14="http://schemas.microsoft.com/office/powerpoint/2010/main" val="3417454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taste of the fusion foods will be mostly Indian along with a European twist. UK people may be familiar with all these foods but it will taste much better along with an Indian twist (Sarkar, 2019). Like the burger will not have their regular patty. Instead, it will have the filling of Indian veg or chicken tikka. The potato fries will be spicy and not like their usual French fries. Roll will be Indian filling, pizza will have toppings like chicken butter masala or chicken tikka, ice cream will be available in paan and rose flavour. The juice and mocktail will also be available with a twist like a lassi with rooh afza or aam Panna with added cumin powder.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7BC4FF3D-7898-425C-B8B7-A0B03F0F67F7}" type="slidenum">
              <a:rPr lang="en-IN" smtClean="0"/>
              <a:t>4</a:t>
            </a:fld>
            <a:endParaRPr lang="en-IN"/>
          </a:p>
        </p:txBody>
      </p:sp>
    </p:spTree>
    <p:extLst>
      <p:ext uri="{BB962C8B-B14F-4D97-AF65-F5344CB8AC3E}">
        <p14:creationId xmlns:p14="http://schemas.microsoft.com/office/powerpoint/2010/main" val="9631647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When ‘Royal Hut on wheels’ will start to do their market auditing, what they will first have to do is to check the strengths of their proposed business. Then they also have to chalk out their weaknesses. Along with this, they have to share their opportunities and the threats about their </a:t>
            </a:r>
            <a:r>
              <a:rPr lang="en-IN" sz="1800" dirty="0" err="1">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startup</a:t>
            </a:r>
            <a:r>
              <a:rPr lang="en-IN" sz="18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This </a:t>
            </a:r>
            <a:r>
              <a:rPr lang="en-IN" sz="1800" dirty="0" err="1">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startup</a:t>
            </a:r>
            <a:r>
              <a:rPr lang="en-IN" sz="18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company can also use the PESTLE analysis. By using this, ‘Royal Hut on wheels’ will focus on several factors including political, economic, social. Along with this, they will also have to emphasise the technological, environmental and legal factors. </a:t>
            </a:r>
            <a:endParaRPr lang="en-IN"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solidFill>
                <a:schemeClr val="tx1"/>
              </a:solidFill>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7BC4FF3D-7898-425C-B8B7-A0B03F0F67F7}" type="slidenum">
              <a:rPr lang="en-IN" smtClean="0"/>
              <a:t>5</a:t>
            </a:fld>
            <a:endParaRPr lang="en-IN"/>
          </a:p>
        </p:txBody>
      </p:sp>
    </p:spTree>
    <p:extLst>
      <p:ext uri="{BB962C8B-B14F-4D97-AF65-F5344CB8AC3E}">
        <p14:creationId xmlns:p14="http://schemas.microsoft.com/office/powerpoint/2010/main" val="41995819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The ‘Royal Hut on wheels’ will be situated at the centre of the city. That will attract a large number of people irrespective of their age and earnings. Also, the prices of the food items will be also reasonable too. So, people can enjoy those foods whenever they need (Bandy et al., 2021). Not only this, where the truck will be stopped, the place has a lake and a mall in the adjacent places. It will also help them to grow their business. As many people will come to visit the lake and mall, there is a huge possibility to attract them towards this new food joint. </a:t>
            </a:r>
            <a:endParaRPr lang="en-IN"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sz="1800" dirty="0">
              <a:solidFill>
                <a:schemeClr val="tx1"/>
              </a:solidFill>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7BC4FF3D-7898-425C-B8B7-A0B03F0F67F7}" type="slidenum">
              <a:rPr lang="en-IN" smtClean="0"/>
              <a:t>6</a:t>
            </a:fld>
            <a:endParaRPr lang="en-IN"/>
          </a:p>
        </p:txBody>
      </p:sp>
    </p:spTree>
    <p:extLst>
      <p:ext uri="{BB962C8B-B14F-4D97-AF65-F5344CB8AC3E}">
        <p14:creationId xmlns:p14="http://schemas.microsoft.com/office/powerpoint/2010/main" val="39221153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In this modern world, when people are setting a goal for their start-up business, they must focus on digital marketing. Conventional marketing should also be on their checklist, but they should not miss the digital marketing part anyhow. For that, they can do the keyword research, develop metrics, create hype on social media accounts, make their website, and so on. </a:t>
            </a:r>
            <a:endParaRPr lang="en-IN"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solidFill>
                <a:schemeClr val="tx1"/>
              </a:solidFill>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7BC4FF3D-7898-425C-B8B7-A0B03F0F67F7}" type="slidenum">
              <a:rPr lang="en-IN" smtClean="0"/>
              <a:t>7</a:t>
            </a:fld>
            <a:endParaRPr lang="en-IN"/>
          </a:p>
        </p:txBody>
      </p:sp>
    </p:spTree>
    <p:extLst>
      <p:ext uri="{BB962C8B-B14F-4D97-AF65-F5344CB8AC3E}">
        <p14:creationId xmlns:p14="http://schemas.microsoft.com/office/powerpoint/2010/main" val="1649101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The management team should create the path of building a relationship between the clients and the company (</a:t>
            </a:r>
            <a:r>
              <a:rPr lang="en-IN" sz="1800" dirty="0" err="1">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Kipkosgei</a:t>
            </a:r>
            <a:r>
              <a:rPr lang="en-IN" sz="18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et al., 2020). As this is a start-up business, their strategy and vision should be clear.  </a:t>
            </a:r>
            <a:endParaRPr lang="en-IN"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solidFill>
                <a:schemeClr val="tx1"/>
              </a:solidFill>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7BC4FF3D-7898-425C-B8B7-A0B03F0F67F7}" type="slidenum">
              <a:rPr lang="en-IN" smtClean="0"/>
              <a:t>8</a:t>
            </a:fld>
            <a:endParaRPr lang="en-IN"/>
          </a:p>
        </p:txBody>
      </p:sp>
    </p:spTree>
    <p:extLst>
      <p:ext uri="{BB962C8B-B14F-4D97-AF65-F5344CB8AC3E}">
        <p14:creationId xmlns:p14="http://schemas.microsoft.com/office/powerpoint/2010/main" val="32498794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US" sz="1800" b="0" i="0" u="none" strike="noStrike" dirty="0">
                <a:solidFill>
                  <a:schemeClr val="tx1"/>
                </a:solidFill>
                <a:effectLst/>
                <a:latin typeface="Times New Roman" panose="02020603050405020304" pitchFamily="18" charset="0"/>
              </a:rPr>
              <a:t>The company will present a proposal for the financial plan of the business of the food truck. Acquiring trucks generally cost between £5,000 and £8,000, so it's better to take a truck on a lease, which will cost around £2500. But if the business clicks, affording the truck will not be a big deal. The cost of procurement of raw materials will be around £9,000 and with other necessary items like dishes, packaging it will rise to £15,000. With the inventory storage, the cost will incur around £10,000. So, it is clear that if the allocation gets done, everything will be in budget, resulting in some excess amount which can be used in decorating the truck and invest in other promotional activities. </a:t>
            </a:r>
            <a:endParaRPr lang="en-IN" dirty="0">
              <a:solidFill>
                <a:schemeClr val="tx1"/>
              </a:solidFill>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7BC4FF3D-7898-425C-B8B7-A0B03F0F67F7}" type="slidenum">
              <a:rPr lang="en-IN" smtClean="0"/>
              <a:t>9</a:t>
            </a:fld>
            <a:endParaRPr lang="en-IN"/>
          </a:p>
        </p:txBody>
      </p:sp>
    </p:spTree>
    <p:extLst>
      <p:ext uri="{BB962C8B-B14F-4D97-AF65-F5344CB8AC3E}">
        <p14:creationId xmlns:p14="http://schemas.microsoft.com/office/powerpoint/2010/main" val="3577714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people of the UK may not be familiar with the taste but the company should take initiative to make them fall in love with the fusion taste of their foods. Indian foods have a different taste as they are a little bit spicy (Björklund, 2018). This can be proved a plus point for them. Along with that, this is a food truck business. So, this is not stagnant. Whenever they want they can go and start their business with permission. The restaurants are not moveable and also need extra money to set up a whole new establishment. In that place, this food truck business needs less setup and money. </a:t>
            </a:r>
            <a:endParaRPr lang="en-IN" sz="18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7BC4FF3D-7898-425C-B8B7-A0B03F0F67F7}" type="slidenum">
              <a:rPr lang="en-IN" smtClean="0"/>
              <a:t>10</a:t>
            </a:fld>
            <a:endParaRPr lang="en-IN"/>
          </a:p>
        </p:txBody>
      </p:sp>
    </p:spTree>
    <p:extLst>
      <p:ext uri="{BB962C8B-B14F-4D97-AF65-F5344CB8AC3E}">
        <p14:creationId xmlns:p14="http://schemas.microsoft.com/office/powerpoint/2010/main" val="36845430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sz="1800" dirty="0">
              <a:solidFill>
                <a:schemeClr val="tx1"/>
              </a:solidFill>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7BC4FF3D-7898-425C-B8B7-A0B03F0F67F7}" type="slidenum">
              <a:rPr lang="en-IN" smtClean="0"/>
              <a:t>11</a:t>
            </a:fld>
            <a:endParaRPr lang="en-IN"/>
          </a:p>
        </p:txBody>
      </p:sp>
    </p:spTree>
    <p:extLst>
      <p:ext uri="{BB962C8B-B14F-4D97-AF65-F5344CB8AC3E}">
        <p14:creationId xmlns:p14="http://schemas.microsoft.com/office/powerpoint/2010/main" val="24961339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dirty="0"/>
              <a:pPr/>
              <a:t>3/24/2022</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dirty="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3/24/2022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dirty="0"/>
              <a:pPr/>
              <a:t>3/24/2022</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dirty="0"/>
              <a:t>3/24/2022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dirty="0"/>
              <a:t>3/24/2022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dirty="0"/>
              <a:t>3/24/2022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dirty="0"/>
              <a:t>3/24/2022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3/24/2022</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3/24/2022</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3/24/2022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3/24/2022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dirty="0"/>
              <a:pPr/>
              <a:t>3/24/2022</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dirty="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sciencedirect.com/science/article/pii/S0024630118306368" TargetMode="External"/><Relationship Id="rId3" Type="http://schemas.openxmlformats.org/officeDocument/2006/relationships/hyperlink" Target="https://www.ceeol.com/search/article-detail?id=660381" TargetMode="External"/><Relationship Id="rId7" Type="http://schemas.openxmlformats.org/officeDocument/2006/relationships/hyperlink" Target="http://www.kemalapublisher.com/index.php/JoMA/article/view/398" TargetMode="External"/><Relationship Id="rId2" Type="http://schemas.openxmlformats.org/officeDocument/2006/relationships/hyperlink" Target="https://journals.plos.org/plosone/article?id=10.1371/journal.pone.0254833" TargetMode="External"/><Relationship Id="rId1" Type="http://schemas.openxmlformats.org/officeDocument/2006/relationships/slideLayout" Target="../slideLayouts/slideLayout2.xml"/><Relationship Id="rId6" Type="http://schemas.openxmlformats.org/officeDocument/2006/relationships/hyperlink" Target="https://www.mdpi.com/2071-1050/12/4/1615" TargetMode="External"/><Relationship Id="rId5" Type="http://schemas.openxmlformats.org/officeDocument/2006/relationships/hyperlink" Target="https://jpionline.phcog.interactivedns.com/index.php/ijpi/article/view/333" TargetMode="External"/><Relationship Id="rId4" Type="http://schemas.openxmlformats.org/officeDocument/2006/relationships/hyperlink" Target="https://www.mdpi.com/2072-6643/10/2/14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5BB3E6-FEFE-43E3-853E-A4D3BBD578DF}"/>
              </a:ext>
            </a:extLst>
          </p:cNvPr>
          <p:cNvSpPr>
            <a:spLocks noGrp="1"/>
          </p:cNvSpPr>
          <p:nvPr>
            <p:ph type="ctrTitle"/>
          </p:nvPr>
        </p:nvSpPr>
        <p:spPr>
          <a:xfrm>
            <a:off x="1632556" y="1231641"/>
            <a:ext cx="9041362" cy="1511559"/>
          </a:xfrm>
        </p:spPr>
        <p:txBody>
          <a:bodyPr/>
          <a:lstStyle/>
          <a:p>
            <a:r>
              <a:rPr lang="en-US" sz="4400" b="1" dirty="0">
                <a:latin typeface="Times New Roman" panose="02020603050405020304" pitchFamily="18" charset="0"/>
                <a:cs typeface="Times New Roman" panose="02020603050405020304" pitchFamily="18" charset="0"/>
              </a:rPr>
              <a:t>MANAGING ENTERPRISE IN THE 21ST CENTURY</a:t>
            </a:r>
            <a:endParaRPr lang="en-IN" sz="4400" dirty="0">
              <a:solidFill>
                <a:schemeClr val="tx1"/>
              </a:solidFill>
            </a:endParaRPr>
          </a:p>
        </p:txBody>
      </p:sp>
      <p:sp>
        <p:nvSpPr>
          <p:cNvPr id="3" name="Subtitle 2">
            <a:extLst>
              <a:ext uri="{FF2B5EF4-FFF2-40B4-BE49-F238E27FC236}">
                <a16:creationId xmlns:a16="http://schemas.microsoft.com/office/drawing/2014/main" id="{60F2F43F-50C8-4E23-BEF0-E3B82F4A4EA1}"/>
              </a:ext>
            </a:extLst>
          </p:cNvPr>
          <p:cNvSpPr>
            <a:spLocks noGrp="1"/>
          </p:cNvSpPr>
          <p:nvPr>
            <p:ph type="subTitle" idx="1"/>
          </p:nvPr>
        </p:nvSpPr>
        <p:spPr>
          <a:xfrm>
            <a:off x="2407004" y="3117092"/>
            <a:ext cx="9589631" cy="2089919"/>
          </a:xfrm>
        </p:spPr>
        <p:txBody>
          <a:bodyPr vert="horz" lIns="91440" tIns="45720" rIns="91440" bIns="45720" rtlCol="0" anchor="t">
            <a:normAutofit/>
          </a:bodyPr>
          <a:lstStyle/>
          <a:p>
            <a:pPr algn="l"/>
            <a:r>
              <a:rPr lang="en-US" sz="2800" b="1" dirty="0">
                <a:latin typeface="Times New Roman"/>
                <a:cs typeface="Times New Roman"/>
              </a:rPr>
              <a:t>Module name:</a:t>
            </a:r>
            <a:r>
              <a:rPr lang="en-US" sz="2800" dirty="0">
                <a:latin typeface="Times New Roman"/>
                <a:cs typeface="Times New Roman"/>
              </a:rPr>
              <a:t> Silverio de Oliveira da Cruz Guimaraes</a:t>
            </a:r>
          </a:p>
          <a:p>
            <a:pPr algn="l"/>
            <a:r>
              <a:rPr lang="en-US" sz="2800" b="1" dirty="0">
                <a:latin typeface="Times New Roman"/>
                <a:cs typeface="Times New Roman"/>
              </a:rPr>
              <a:t>Module title:</a:t>
            </a:r>
            <a:r>
              <a:rPr lang="en-US" sz="2800" dirty="0">
                <a:latin typeface="Times New Roman"/>
                <a:cs typeface="Times New Roman"/>
              </a:rPr>
              <a:t> Group Presentation</a:t>
            </a:r>
          </a:p>
          <a:p>
            <a:pPr algn="l"/>
            <a:r>
              <a:rPr lang="en-US" sz="2800" b="1" dirty="0">
                <a:latin typeface="Times New Roman"/>
                <a:cs typeface="Times New Roman"/>
              </a:rPr>
              <a:t>Student ID:</a:t>
            </a:r>
            <a:r>
              <a:rPr lang="en-US" sz="2800" dirty="0">
                <a:latin typeface="Times New Roman"/>
                <a:cs typeface="Times New Roman"/>
              </a:rPr>
              <a:t> 2026915</a:t>
            </a:r>
            <a:endParaRPr lang="en-IN" sz="2800" dirty="0">
              <a:latin typeface="Times New Roman"/>
              <a:cs typeface="Times New Roman"/>
            </a:endParaRPr>
          </a:p>
          <a:p>
            <a:endParaRPr lang="en-IN" dirty="0"/>
          </a:p>
        </p:txBody>
      </p:sp>
    </p:spTree>
    <p:extLst>
      <p:ext uri="{BB962C8B-B14F-4D97-AF65-F5344CB8AC3E}">
        <p14:creationId xmlns:p14="http://schemas.microsoft.com/office/powerpoint/2010/main" val="29672607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3685D-901D-4892-8C77-1CA0D230EC39}"/>
              </a:ext>
            </a:extLst>
          </p:cNvPr>
          <p:cNvSpPr>
            <a:spLocks noGrp="1"/>
          </p:cNvSpPr>
          <p:nvPr>
            <p:ph type="title"/>
          </p:nvPr>
        </p:nvSpPr>
        <p:spPr>
          <a:xfrm>
            <a:off x="2545702" y="433873"/>
            <a:ext cx="7100596" cy="937727"/>
          </a:xfrm>
        </p:spPr>
        <p:txBody>
          <a:bodyPr>
            <a:normAutofit/>
          </a:bodyPr>
          <a:lstStyle/>
          <a:p>
            <a:pPr algn="ctr"/>
            <a:r>
              <a:rPr lang="en-IN" b="1" i="0" u="none" strike="noStrike" dirty="0">
                <a:solidFill>
                  <a:schemeClr val="tx1"/>
                </a:solidFill>
                <a:effectLst/>
                <a:latin typeface="Times New Roman" panose="02020603050405020304" pitchFamily="18" charset="0"/>
              </a:rPr>
              <a:t>Introduction</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564CDAE-88B3-4879-A32A-7025F422C3FF}"/>
              </a:ext>
            </a:extLst>
          </p:cNvPr>
          <p:cNvSpPr>
            <a:spLocks noGrp="1"/>
          </p:cNvSpPr>
          <p:nvPr>
            <p:ph idx="1"/>
          </p:nvPr>
        </p:nvSpPr>
        <p:spPr>
          <a:xfrm>
            <a:off x="1334277" y="1350606"/>
            <a:ext cx="4447091" cy="5190153"/>
          </a:xfrm>
        </p:spPr>
        <p:txBody>
          <a:bodyPr>
            <a:normAutofit fontScale="70000" lnSpcReduction="20000"/>
          </a:bodyPr>
          <a:lstStyle/>
          <a:p>
            <a:pPr algn="just" rtl="0" fontAlgn="base">
              <a:lnSpc>
                <a:spcPct val="170000"/>
              </a:lnSpc>
              <a:spcBef>
                <a:spcPts val="0"/>
              </a:spcBef>
              <a:spcAft>
                <a:spcPts val="0"/>
              </a:spcAft>
              <a:buFont typeface="Arial" panose="020B0604020202020204" pitchFamily="34" charset="0"/>
              <a:buChar char="•"/>
            </a:pPr>
            <a:r>
              <a:rPr lang="en-US" sz="3200" b="0" i="0" u="none" strike="noStrike" dirty="0">
                <a:solidFill>
                  <a:schemeClr val="tx1"/>
                </a:solidFill>
                <a:effectLst/>
                <a:latin typeface="Times New Roman" panose="02020603050405020304" pitchFamily="18" charset="0"/>
              </a:rPr>
              <a:t>It is very complicated to manage an enterprise in the 21st Century.</a:t>
            </a:r>
          </a:p>
          <a:p>
            <a:pPr algn="just" rtl="0" fontAlgn="base">
              <a:lnSpc>
                <a:spcPct val="170000"/>
              </a:lnSpc>
              <a:spcBef>
                <a:spcPts val="0"/>
              </a:spcBef>
              <a:spcAft>
                <a:spcPts val="0"/>
              </a:spcAft>
              <a:buFont typeface="Arial" panose="020B0604020202020204" pitchFamily="34" charset="0"/>
              <a:buChar char="•"/>
            </a:pPr>
            <a:r>
              <a:rPr lang="en-US" sz="3200" b="0" i="0" u="none" strike="noStrike" dirty="0">
                <a:solidFill>
                  <a:schemeClr val="tx1"/>
                </a:solidFill>
                <a:effectLst/>
                <a:latin typeface="Times New Roman" panose="02020603050405020304" pitchFamily="18" charset="0"/>
              </a:rPr>
              <a:t>This study has focused on the development of the business model of the company.</a:t>
            </a:r>
          </a:p>
          <a:p>
            <a:pPr algn="just" rtl="0" fontAlgn="base">
              <a:lnSpc>
                <a:spcPct val="170000"/>
              </a:lnSpc>
              <a:spcBef>
                <a:spcPts val="0"/>
              </a:spcBef>
              <a:spcAft>
                <a:spcPts val="0"/>
              </a:spcAft>
              <a:buFont typeface="Arial" panose="020B0604020202020204" pitchFamily="34" charset="0"/>
              <a:buChar char="•"/>
            </a:pPr>
            <a:r>
              <a:rPr lang="en-US" sz="3200" b="0" i="0" u="none" strike="noStrike" dirty="0">
                <a:solidFill>
                  <a:schemeClr val="tx1"/>
                </a:solidFill>
                <a:effectLst/>
                <a:latin typeface="Times New Roman" panose="02020603050405020304" pitchFamily="18" charset="0"/>
              </a:rPr>
              <a:t>The name of the company is “Royal Hut on Wheels”.</a:t>
            </a:r>
          </a:p>
          <a:p>
            <a:pPr algn="just" rtl="0" fontAlgn="base">
              <a:lnSpc>
                <a:spcPct val="170000"/>
              </a:lnSpc>
              <a:spcBef>
                <a:spcPts val="0"/>
              </a:spcBef>
              <a:spcAft>
                <a:spcPts val="0"/>
              </a:spcAft>
              <a:buFont typeface="Arial" panose="020B0604020202020204" pitchFamily="34" charset="0"/>
              <a:buChar char="•"/>
            </a:pPr>
            <a:r>
              <a:rPr lang="en-US" sz="3200" b="0" i="0" u="none" strike="noStrike" dirty="0">
                <a:solidFill>
                  <a:schemeClr val="tx1"/>
                </a:solidFill>
                <a:effectLst/>
                <a:latin typeface="Times New Roman" panose="02020603050405020304" pitchFamily="18" charset="0"/>
              </a:rPr>
              <a:t>It will be a fusion fast food truck.</a:t>
            </a:r>
          </a:p>
          <a:p>
            <a:endParaRPr lang="en-IN" dirty="0"/>
          </a:p>
          <a:p>
            <a:endParaRPr lang="en-IN" dirty="0"/>
          </a:p>
        </p:txBody>
      </p:sp>
      <p:pic>
        <p:nvPicPr>
          <p:cNvPr id="4" name="Picture 3">
            <a:extLst>
              <a:ext uri="{FF2B5EF4-FFF2-40B4-BE49-F238E27FC236}">
                <a16:creationId xmlns:a16="http://schemas.microsoft.com/office/drawing/2014/main" id="{02FC46E1-55FE-4A3A-A80F-03C74C9D0A0D}"/>
              </a:ext>
            </a:extLst>
          </p:cNvPr>
          <p:cNvPicPr>
            <a:picLocks noChangeAspect="1"/>
          </p:cNvPicPr>
          <p:nvPr/>
        </p:nvPicPr>
        <p:blipFill>
          <a:blip r:embed="rId3"/>
          <a:stretch>
            <a:fillRect/>
          </a:stretch>
        </p:blipFill>
        <p:spPr>
          <a:xfrm>
            <a:off x="7144089" y="3104687"/>
            <a:ext cx="5004417" cy="3753313"/>
          </a:xfrm>
          <a:prstGeom prst="rect">
            <a:avLst/>
          </a:prstGeom>
        </p:spPr>
      </p:pic>
    </p:spTree>
    <p:extLst>
      <p:ext uri="{BB962C8B-B14F-4D97-AF65-F5344CB8AC3E}">
        <p14:creationId xmlns:p14="http://schemas.microsoft.com/office/powerpoint/2010/main" val="12129440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19607-6A85-4A78-A317-C2A78BB5D7C7}"/>
              </a:ext>
            </a:extLst>
          </p:cNvPr>
          <p:cNvSpPr>
            <a:spLocks noGrp="1"/>
          </p:cNvSpPr>
          <p:nvPr>
            <p:ph type="title"/>
          </p:nvPr>
        </p:nvSpPr>
        <p:spPr>
          <a:xfrm>
            <a:off x="1371600" y="881743"/>
            <a:ext cx="9601200" cy="1087016"/>
          </a:xfrm>
        </p:spPr>
        <p:txBody>
          <a:bodyPr/>
          <a:lstStyle/>
          <a:p>
            <a:pPr algn="ctr"/>
            <a:r>
              <a:rPr lang="en-IN" sz="4400" b="1" dirty="0">
                <a:latin typeface="Times New Roman"/>
                <a:cs typeface="Times New Roman"/>
              </a:rPr>
              <a:t>Business</a:t>
            </a:r>
            <a:r>
              <a:rPr lang="en-IN" sz="4400" b="1" dirty="0">
                <a:solidFill>
                  <a:srgbClr val="000000"/>
                </a:solidFill>
                <a:effectLst/>
                <a:latin typeface="Times New Roman"/>
                <a:ea typeface="Times New Roman" panose="02020603050405020304" pitchFamily="18" charset="0"/>
                <a:cs typeface="Times New Roman"/>
              </a:rPr>
              <a:t>/</a:t>
            </a:r>
            <a:r>
              <a:rPr lang="en-IN" b="1" dirty="0">
                <a:solidFill>
                  <a:srgbClr val="000000"/>
                </a:solidFill>
                <a:latin typeface="Times New Roman"/>
                <a:ea typeface="Times New Roman" panose="02020603050405020304" pitchFamily="18" charset="0"/>
                <a:cs typeface="Times New Roman"/>
              </a:rPr>
              <a:t>company </a:t>
            </a:r>
            <a:r>
              <a:rPr lang="en-IN" b="1">
                <a:solidFill>
                  <a:srgbClr val="000000"/>
                </a:solidFill>
                <a:latin typeface="Times New Roman"/>
                <a:ea typeface="Times New Roman" panose="02020603050405020304" pitchFamily="18" charset="0"/>
                <a:cs typeface="Times New Roman"/>
              </a:rPr>
              <a:t> </a:t>
            </a:r>
            <a:r>
              <a:rPr lang="en-IN" sz="4400" b="1">
                <a:solidFill>
                  <a:srgbClr val="000000"/>
                </a:solidFill>
                <a:effectLst/>
                <a:latin typeface="Times New Roman"/>
                <a:ea typeface="Times New Roman" panose="02020603050405020304" pitchFamily="18" charset="0"/>
                <a:cs typeface="Times New Roman"/>
              </a:rPr>
              <a:t>overview</a:t>
            </a:r>
            <a:r>
              <a:rPr lang="en-IN" b="1">
                <a:solidFill>
                  <a:srgbClr val="000000"/>
                </a:solidFill>
                <a:latin typeface="Times New Roman"/>
                <a:ea typeface="Times New Roman" panose="02020603050405020304" pitchFamily="18" charset="0"/>
                <a:cs typeface="Times New Roman"/>
              </a:rPr>
              <a:t> </a:t>
            </a:r>
            <a:endParaRPr lang="en-IN"/>
          </a:p>
        </p:txBody>
      </p:sp>
      <p:sp>
        <p:nvSpPr>
          <p:cNvPr id="3" name="Content Placeholder 2">
            <a:extLst>
              <a:ext uri="{FF2B5EF4-FFF2-40B4-BE49-F238E27FC236}">
                <a16:creationId xmlns:a16="http://schemas.microsoft.com/office/drawing/2014/main" id="{D0C36270-0008-49F3-A082-7CAE69EDCDA8}"/>
              </a:ext>
            </a:extLst>
          </p:cNvPr>
          <p:cNvSpPr>
            <a:spLocks noGrp="1"/>
          </p:cNvSpPr>
          <p:nvPr>
            <p:ph idx="1"/>
          </p:nvPr>
        </p:nvSpPr>
        <p:spPr>
          <a:xfrm>
            <a:off x="663677" y="1968759"/>
            <a:ext cx="6769510" cy="4198776"/>
          </a:xfrm>
        </p:spPr>
        <p:txBody>
          <a:bodyPr>
            <a:normAutofit fontScale="85000" lnSpcReduction="10000"/>
          </a:bodyPr>
          <a:lstStyle/>
          <a:p>
            <a:pPr marL="342900" lvl="0" indent="-342900" algn="just" fontAlgn="base">
              <a:lnSpc>
                <a:spcPct val="150000"/>
              </a:lnSpc>
              <a:spcAft>
                <a:spcPts val="800"/>
              </a:spcAft>
              <a:buSzPts val="1000"/>
              <a:buFont typeface="Symbol" panose="05050102010706020507" pitchFamily="18" charset="2"/>
              <a:buChar char=""/>
              <a:tabLst>
                <a:tab pos="457200" algn="l"/>
              </a:tabLst>
            </a:pPr>
            <a:r>
              <a:rPr lang="en-IN" sz="3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company that is of five partners is named the “Royal Hut on Wheels”.</a:t>
            </a:r>
            <a:endParaRPr lang="en-IN" sz="3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fontAlgn="base">
              <a:lnSpc>
                <a:spcPct val="150000"/>
              </a:lnSpc>
              <a:spcAft>
                <a:spcPts val="800"/>
              </a:spcAft>
              <a:buSzPts val="1000"/>
              <a:buFont typeface="Symbol" panose="05050102010706020507" pitchFamily="18" charset="2"/>
              <a:buChar char=""/>
              <a:tabLst>
                <a:tab pos="457200" algn="l"/>
              </a:tabLst>
            </a:pPr>
            <a:r>
              <a:rPr lang="en-IN" sz="3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It will be a fusion fast food truck with an Indian food twist.</a:t>
            </a:r>
            <a:endParaRPr lang="en-IN" sz="3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fontAlgn="base">
              <a:lnSpc>
                <a:spcPct val="150000"/>
              </a:lnSpc>
              <a:spcAft>
                <a:spcPts val="800"/>
              </a:spcAft>
              <a:buSzPts val="1000"/>
              <a:buFont typeface="Symbol" panose="05050102010706020507" pitchFamily="18" charset="2"/>
              <a:buChar char=""/>
              <a:tabLst>
                <a:tab pos="457200" algn="l"/>
              </a:tabLst>
            </a:pPr>
            <a:r>
              <a:rPr lang="en-IN" sz="3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It will be in the heart of the city beside the park.</a:t>
            </a:r>
            <a:endParaRPr lang="en-IN" sz="3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a:p>
            <a:endParaRPr lang="en-IN" dirty="0"/>
          </a:p>
        </p:txBody>
      </p:sp>
      <p:pic>
        <p:nvPicPr>
          <p:cNvPr id="4" name="Picture 3">
            <a:extLst>
              <a:ext uri="{FF2B5EF4-FFF2-40B4-BE49-F238E27FC236}">
                <a16:creationId xmlns:a16="http://schemas.microsoft.com/office/drawing/2014/main" id="{DC120DAF-D826-4AC1-B111-01D043DFF173}"/>
              </a:ext>
            </a:extLst>
          </p:cNvPr>
          <p:cNvPicPr>
            <a:picLocks noChangeAspect="1"/>
          </p:cNvPicPr>
          <p:nvPr/>
        </p:nvPicPr>
        <p:blipFill rotWithShape="1">
          <a:blip r:embed="rId3"/>
          <a:srcRect b="7742"/>
          <a:stretch/>
        </p:blipFill>
        <p:spPr>
          <a:xfrm>
            <a:off x="8372185" y="3185652"/>
            <a:ext cx="3819815" cy="3768062"/>
          </a:xfrm>
          <a:prstGeom prst="rect">
            <a:avLst/>
          </a:prstGeom>
        </p:spPr>
      </p:pic>
    </p:spTree>
    <p:extLst>
      <p:ext uri="{BB962C8B-B14F-4D97-AF65-F5344CB8AC3E}">
        <p14:creationId xmlns:p14="http://schemas.microsoft.com/office/powerpoint/2010/main" val="32148857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9FD1A0-0887-4666-B7F1-98DEFFEADD80}"/>
              </a:ext>
            </a:extLst>
          </p:cNvPr>
          <p:cNvSpPr>
            <a:spLocks noGrp="1"/>
          </p:cNvSpPr>
          <p:nvPr>
            <p:ph type="title"/>
          </p:nvPr>
        </p:nvSpPr>
        <p:spPr>
          <a:xfrm>
            <a:off x="1371600" y="228599"/>
            <a:ext cx="9601200" cy="788437"/>
          </a:xfrm>
        </p:spPr>
        <p:txBody>
          <a:bodyPr>
            <a:normAutofit/>
          </a:bodyPr>
          <a:lstStyle/>
          <a:p>
            <a:pPr algn="ctr"/>
            <a:r>
              <a:rPr lang="en-IN" b="1" dirty="0">
                <a:solidFill>
                  <a:srgbClr val="000000"/>
                </a:solidFill>
                <a:effectLst/>
                <a:latin typeface="Times New Roman" panose="02020603050405020304" pitchFamily="18" charset="0"/>
                <a:ea typeface="Times New Roman" panose="02020603050405020304" pitchFamily="18" charset="0"/>
              </a:rPr>
              <a:t>Product and Services </a:t>
            </a:r>
            <a:endParaRPr lang="en-IN" dirty="0"/>
          </a:p>
        </p:txBody>
      </p:sp>
      <p:sp>
        <p:nvSpPr>
          <p:cNvPr id="3" name="Content Placeholder 2">
            <a:extLst>
              <a:ext uri="{FF2B5EF4-FFF2-40B4-BE49-F238E27FC236}">
                <a16:creationId xmlns:a16="http://schemas.microsoft.com/office/drawing/2014/main" id="{0BF84DA6-A7C7-4299-8D02-AF441C1DA0D0}"/>
              </a:ext>
            </a:extLst>
          </p:cNvPr>
          <p:cNvSpPr>
            <a:spLocks noGrp="1"/>
          </p:cNvSpPr>
          <p:nvPr>
            <p:ph idx="1"/>
          </p:nvPr>
        </p:nvSpPr>
        <p:spPr>
          <a:xfrm>
            <a:off x="933062" y="1017036"/>
            <a:ext cx="7871726" cy="3024022"/>
          </a:xfrm>
        </p:spPr>
        <p:txBody>
          <a:bodyPr>
            <a:normAutofit fontScale="32500" lnSpcReduction="20000"/>
          </a:bodyPr>
          <a:lstStyle/>
          <a:p>
            <a:pPr marL="342900" lvl="0" indent="-342900" algn="just" fontAlgn="base">
              <a:lnSpc>
                <a:spcPct val="170000"/>
              </a:lnSpc>
              <a:spcAft>
                <a:spcPts val="800"/>
              </a:spcAft>
              <a:buSzPts val="1000"/>
              <a:buFont typeface="Symbol" panose="05050102010706020507" pitchFamily="18" charset="2"/>
              <a:buChar char=""/>
              <a:tabLst>
                <a:tab pos="457200" algn="l"/>
              </a:tabLst>
            </a:pPr>
            <a:r>
              <a:rPr lang="en-IN" sz="4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food truck business named ‘Royal Hut on wheels’ will offer fusion foods to the people of the UK. </a:t>
            </a:r>
            <a:endParaRPr lang="en-IN" sz="4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fontAlgn="base">
              <a:lnSpc>
                <a:spcPct val="170000"/>
              </a:lnSpc>
              <a:spcAft>
                <a:spcPts val="800"/>
              </a:spcAft>
              <a:buSzPts val="1000"/>
              <a:buFont typeface="Symbol" panose="05050102010706020507" pitchFamily="18" charset="2"/>
              <a:buChar char=""/>
              <a:tabLst>
                <a:tab pos="457200" algn="l"/>
              </a:tabLst>
            </a:pPr>
            <a:r>
              <a:rPr lang="en-IN" sz="4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This food truck will have a clean and open kitchen so that the customers can order and get fresh foods instantly in front of their eyes.</a:t>
            </a:r>
            <a:endParaRPr lang="en-IN" sz="4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fontAlgn="base">
              <a:lnSpc>
                <a:spcPct val="170000"/>
              </a:lnSpc>
              <a:spcAft>
                <a:spcPts val="800"/>
              </a:spcAft>
              <a:buSzPts val="1000"/>
              <a:buFont typeface="Symbol" panose="05050102010706020507" pitchFamily="18" charset="2"/>
              <a:buChar char=""/>
              <a:tabLst>
                <a:tab pos="457200" algn="l"/>
              </a:tabLst>
            </a:pPr>
            <a:r>
              <a:rPr lang="en-IN" sz="4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menu card will offer items like burgers, Potato fries, Roll, Pizza, Cocktail and Juice, and Ice-cream.</a:t>
            </a:r>
            <a:endParaRPr lang="en-IN" sz="4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pic>
        <p:nvPicPr>
          <p:cNvPr id="4" name="Picture 3">
            <a:extLst>
              <a:ext uri="{FF2B5EF4-FFF2-40B4-BE49-F238E27FC236}">
                <a16:creationId xmlns:a16="http://schemas.microsoft.com/office/drawing/2014/main" id="{9825D4E1-DEFF-4553-93CF-32F0E1147D04}"/>
              </a:ext>
            </a:extLst>
          </p:cNvPr>
          <p:cNvPicPr>
            <a:picLocks noChangeAspect="1"/>
          </p:cNvPicPr>
          <p:nvPr/>
        </p:nvPicPr>
        <p:blipFill>
          <a:blip r:embed="rId3"/>
          <a:stretch>
            <a:fillRect/>
          </a:stretch>
        </p:blipFill>
        <p:spPr>
          <a:xfrm>
            <a:off x="781664" y="4291781"/>
            <a:ext cx="4562167" cy="2566219"/>
          </a:xfrm>
          <a:prstGeom prst="rect">
            <a:avLst/>
          </a:prstGeom>
        </p:spPr>
      </p:pic>
      <p:pic>
        <p:nvPicPr>
          <p:cNvPr id="5" name="Picture 4">
            <a:extLst>
              <a:ext uri="{FF2B5EF4-FFF2-40B4-BE49-F238E27FC236}">
                <a16:creationId xmlns:a16="http://schemas.microsoft.com/office/drawing/2014/main" id="{3EAD6E52-DFCD-401C-96AB-8735E8A0A0F7}"/>
              </a:ext>
            </a:extLst>
          </p:cNvPr>
          <p:cNvPicPr>
            <a:picLocks noChangeAspect="1"/>
          </p:cNvPicPr>
          <p:nvPr/>
        </p:nvPicPr>
        <p:blipFill>
          <a:blip r:embed="rId4"/>
          <a:stretch>
            <a:fillRect/>
          </a:stretch>
        </p:blipFill>
        <p:spPr>
          <a:xfrm>
            <a:off x="6584215" y="3628103"/>
            <a:ext cx="5013936" cy="3229897"/>
          </a:xfrm>
          <a:prstGeom prst="rect">
            <a:avLst/>
          </a:prstGeom>
        </p:spPr>
      </p:pic>
    </p:spTree>
    <p:extLst>
      <p:ext uri="{BB962C8B-B14F-4D97-AF65-F5344CB8AC3E}">
        <p14:creationId xmlns:p14="http://schemas.microsoft.com/office/powerpoint/2010/main" val="17405502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46C5BE-EA76-4E62-849B-78FA3644E757}"/>
              </a:ext>
            </a:extLst>
          </p:cNvPr>
          <p:cNvSpPr>
            <a:spLocks noGrp="1"/>
          </p:cNvSpPr>
          <p:nvPr>
            <p:ph type="title"/>
          </p:nvPr>
        </p:nvSpPr>
        <p:spPr>
          <a:xfrm>
            <a:off x="1371600" y="247650"/>
            <a:ext cx="9601200" cy="1485900"/>
          </a:xfrm>
        </p:spPr>
        <p:txBody>
          <a:bodyPr>
            <a:normAutofit/>
          </a:bodyPr>
          <a:lstStyle/>
          <a:p>
            <a:pPr algn="ctr"/>
            <a:r>
              <a:rPr lang="en-IN" b="1" dirty="0">
                <a:solidFill>
                  <a:srgbClr val="000000"/>
                </a:solidFill>
                <a:effectLst/>
                <a:latin typeface="Times New Roman" panose="02020603050405020304" pitchFamily="18" charset="0"/>
                <a:ea typeface="Times New Roman" panose="02020603050405020304" pitchFamily="18" charset="0"/>
              </a:rPr>
              <a:t>Market audit by using </a:t>
            </a:r>
            <a:br>
              <a:rPr lang="en-IN" b="1" dirty="0">
                <a:solidFill>
                  <a:srgbClr val="000000"/>
                </a:solidFill>
                <a:effectLst/>
                <a:latin typeface="Times New Roman" panose="02020603050405020304" pitchFamily="18" charset="0"/>
                <a:ea typeface="Times New Roman" panose="02020603050405020304" pitchFamily="18" charset="0"/>
              </a:rPr>
            </a:br>
            <a:r>
              <a:rPr lang="en-IN" b="1" dirty="0">
                <a:solidFill>
                  <a:srgbClr val="000000"/>
                </a:solidFill>
                <a:effectLst/>
                <a:latin typeface="Times New Roman" panose="02020603050405020304" pitchFamily="18" charset="0"/>
                <a:ea typeface="Times New Roman" panose="02020603050405020304" pitchFamily="18" charset="0"/>
              </a:rPr>
              <a:t>two analytical tools</a:t>
            </a:r>
            <a:endParaRPr lang="en-IN" dirty="0"/>
          </a:p>
        </p:txBody>
      </p:sp>
      <p:sp>
        <p:nvSpPr>
          <p:cNvPr id="3" name="Content Placeholder 2">
            <a:extLst>
              <a:ext uri="{FF2B5EF4-FFF2-40B4-BE49-F238E27FC236}">
                <a16:creationId xmlns:a16="http://schemas.microsoft.com/office/drawing/2014/main" id="{B9AA9CC2-9EE5-4BB8-BE65-4CA64B9139BF}"/>
              </a:ext>
            </a:extLst>
          </p:cNvPr>
          <p:cNvSpPr>
            <a:spLocks noGrp="1"/>
          </p:cNvSpPr>
          <p:nvPr>
            <p:ph idx="1"/>
          </p:nvPr>
        </p:nvSpPr>
        <p:spPr>
          <a:xfrm>
            <a:off x="849087" y="1733550"/>
            <a:ext cx="10982130" cy="5049804"/>
          </a:xfrm>
        </p:spPr>
        <p:txBody>
          <a:bodyPr>
            <a:normAutofit fontScale="62500" lnSpcReduction="20000"/>
          </a:bodyPr>
          <a:lstStyle/>
          <a:p>
            <a:pPr marL="342900" lvl="0" indent="-342900" algn="just" fontAlgn="base">
              <a:lnSpc>
                <a:spcPct val="170000"/>
              </a:lnSpc>
              <a:spcAft>
                <a:spcPts val="800"/>
              </a:spcAft>
              <a:buSzPts val="1000"/>
              <a:buFont typeface="Symbol" panose="05050102010706020507" pitchFamily="18" charset="2"/>
              <a:buChar char=""/>
              <a:tabLst>
                <a:tab pos="457200" algn="l"/>
              </a:tabLst>
            </a:pPr>
            <a:r>
              <a:rPr lang="en-IN" sz="4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fusion taste is the USP of this business. So this can be proved as a big strength and also create future opportunities for the company</a:t>
            </a:r>
            <a:endParaRPr lang="en-IN" sz="4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fontAlgn="base">
              <a:lnSpc>
                <a:spcPct val="170000"/>
              </a:lnSpc>
              <a:spcAft>
                <a:spcPts val="800"/>
              </a:spcAft>
              <a:buSzPts val="1000"/>
              <a:buFont typeface="Symbol" panose="05050102010706020507" pitchFamily="18" charset="2"/>
              <a:buChar char=""/>
              <a:tabLst>
                <a:tab pos="457200" algn="l"/>
              </a:tabLst>
            </a:pPr>
            <a:r>
              <a:rPr lang="en-IN" sz="4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foods have mainly Indian taste, so these are a little bit spicy. Some people of UK who are health-conscious and aged people can be reluctant to have this (Haas et al, 2018)</a:t>
            </a:r>
            <a:endParaRPr lang="en-IN" sz="4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fontAlgn="base">
              <a:lnSpc>
                <a:spcPct val="170000"/>
              </a:lnSpc>
              <a:spcAft>
                <a:spcPts val="800"/>
              </a:spcAft>
              <a:buSzPts val="1000"/>
              <a:buFont typeface="Symbol" panose="05050102010706020507" pitchFamily="18" charset="2"/>
              <a:buChar char=""/>
              <a:tabLst>
                <a:tab pos="457200" algn="l"/>
              </a:tabLst>
            </a:pPr>
            <a:r>
              <a:rPr lang="en-IN" sz="4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competition is not so high in the area as the idea is completely unique and innovative. So, the company will not have to face challenges in this case.</a:t>
            </a:r>
            <a:endParaRPr lang="en-IN" sz="4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Tree>
    <p:extLst>
      <p:ext uri="{BB962C8B-B14F-4D97-AF65-F5344CB8AC3E}">
        <p14:creationId xmlns:p14="http://schemas.microsoft.com/office/powerpoint/2010/main" val="11588782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9D5129-D893-4D33-9EE3-516BE446F98F}"/>
              </a:ext>
            </a:extLst>
          </p:cNvPr>
          <p:cNvSpPr>
            <a:spLocks noGrp="1"/>
          </p:cNvSpPr>
          <p:nvPr>
            <p:ph type="title"/>
          </p:nvPr>
        </p:nvSpPr>
        <p:spPr/>
        <p:txBody>
          <a:bodyPr>
            <a:normAutofit/>
          </a:bodyPr>
          <a:lstStyle/>
          <a:p>
            <a:pPr algn="ctr">
              <a:lnSpc>
                <a:spcPct val="150000"/>
              </a:lnSpc>
            </a:pPr>
            <a:r>
              <a:rPr lang="en-IN" b="1" dirty="0">
                <a:solidFill>
                  <a:srgbClr val="000000"/>
                </a:solidFill>
                <a:effectLst/>
                <a:latin typeface="Times New Roman" panose="02020603050405020304" pitchFamily="18" charset="0"/>
                <a:ea typeface="Times New Roman" panose="02020603050405020304" pitchFamily="18" charset="0"/>
              </a:rPr>
              <a:t>Target Market  </a:t>
            </a:r>
            <a:endParaRPr lang="en-IN" dirty="0"/>
          </a:p>
        </p:txBody>
      </p:sp>
      <p:sp>
        <p:nvSpPr>
          <p:cNvPr id="3" name="Content Placeholder 2">
            <a:extLst>
              <a:ext uri="{FF2B5EF4-FFF2-40B4-BE49-F238E27FC236}">
                <a16:creationId xmlns:a16="http://schemas.microsoft.com/office/drawing/2014/main" id="{B2E3D626-9696-4EE2-873A-FDF162E8DCEF}"/>
              </a:ext>
            </a:extLst>
          </p:cNvPr>
          <p:cNvSpPr>
            <a:spLocks noGrp="1"/>
          </p:cNvSpPr>
          <p:nvPr>
            <p:ph idx="1"/>
          </p:nvPr>
        </p:nvSpPr>
        <p:spPr>
          <a:xfrm>
            <a:off x="1371599" y="2171700"/>
            <a:ext cx="10250129" cy="2002094"/>
          </a:xfrm>
        </p:spPr>
        <p:txBody>
          <a:bodyPr>
            <a:normAutofit fontScale="70000" lnSpcReduction="20000"/>
          </a:bodyPr>
          <a:lstStyle/>
          <a:p>
            <a:pPr marL="342900" lvl="0" indent="-342900" algn="just" fontAlgn="base">
              <a:lnSpc>
                <a:spcPct val="150000"/>
              </a:lnSpc>
              <a:spcAft>
                <a:spcPts val="800"/>
              </a:spcAft>
              <a:buSzPts val="1000"/>
              <a:buFont typeface="Symbol" panose="05050102010706020507" pitchFamily="18" charset="2"/>
              <a:buChar char=""/>
              <a:tabLst>
                <a:tab pos="318770" algn="l"/>
              </a:tabLst>
            </a:pPr>
            <a:r>
              <a:rPr lang="en-IN" sz="3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People who prefer to taste foods with different tastes irrespective of their age</a:t>
            </a:r>
            <a:endParaRPr lang="en-IN" sz="32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fontAlgn="base">
              <a:lnSpc>
                <a:spcPct val="150000"/>
              </a:lnSpc>
              <a:spcAft>
                <a:spcPts val="800"/>
              </a:spcAft>
              <a:buSzPts val="1000"/>
              <a:buFont typeface="Symbol" panose="05050102010706020507" pitchFamily="18" charset="2"/>
              <a:buChar char=""/>
              <a:tabLst>
                <a:tab pos="318770" algn="l"/>
              </a:tabLst>
            </a:pPr>
            <a:r>
              <a:rPr lang="en-IN" sz="3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Mostly the young people will be the target of this company as they are focusing on spicy foods.</a:t>
            </a:r>
            <a:endParaRPr lang="en-IN" sz="32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sz="32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9BD84CD2-ACEA-400A-9485-853B4F21FBF7}"/>
              </a:ext>
            </a:extLst>
          </p:cNvPr>
          <p:cNvPicPr>
            <a:picLocks noChangeAspect="1"/>
          </p:cNvPicPr>
          <p:nvPr/>
        </p:nvPicPr>
        <p:blipFill>
          <a:blip r:embed="rId3"/>
          <a:stretch>
            <a:fillRect/>
          </a:stretch>
        </p:blipFill>
        <p:spPr>
          <a:xfrm>
            <a:off x="4689680" y="3657600"/>
            <a:ext cx="5059004" cy="3157917"/>
          </a:xfrm>
          <a:prstGeom prst="rect">
            <a:avLst/>
          </a:prstGeom>
        </p:spPr>
      </p:pic>
    </p:spTree>
    <p:extLst>
      <p:ext uri="{BB962C8B-B14F-4D97-AF65-F5344CB8AC3E}">
        <p14:creationId xmlns:p14="http://schemas.microsoft.com/office/powerpoint/2010/main" val="10969486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ABE321-3B7E-40DD-961A-D4A90932FF2E}"/>
              </a:ext>
            </a:extLst>
          </p:cNvPr>
          <p:cNvSpPr>
            <a:spLocks noGrp="1"/>
          </p:cNvSpPr>
          <p:nvPr>
            <p:ph type="title"/>
          </p:nvPr>
        </p:nvSpPr>
        <p:spPr>
          <a:xfrm>
            <a:off x="1371600" y="685800"/>
            <a:ext cx="9601200" cy="1021702"/>
          </a:xfrm>
        </p:spPr>
        <p:txBody>
          <a:bodyPr>
            <a:normAutofit/>
          </a:bodyPr>
          <a:lstStyle/>
          <a:p>
            <a:pPr algn="ctr"/>
            <a:r>
              <a:rPr lang="en-IN" b="1" dirty="0">
                <a:solidFill>
                  <a:srgbClr val="000000"/>
                </a:solidFill>
                <a:effectLst/>
                <a:latin typeface="Times New Roman" panose="02020603050405020304" pitchFamily="18" charset="0"/>
                <a:ea typeface="Times New Roman" panose="02020603050405020304" pitchFamily="18" charset="0"/>
              </a:rPr>
              <a:t>Marketing Plan  </a:t>
            </a:r>
            <a:endParaRPr lang="en-IN" dirty="0"/>
          </a:p>
        </p:txBody>
      </p:sp>
      <p:sp>
        <p:nvSpPr>
          <p:cNvPr id="3" name="Content Placeholder 2">
            <a:extLst>
              <a:ext uri="{FF2B5EF4-FFF2-40B4-BE49-F238E27FC236}">
                <a16:creationId xmlns:a16="http://schemas.microsoft.com/office/drawing/2014/main" id="{CE1C3DBF-6EAB-4DC7-A0F6-6895769ACD00}"/>
              </a:ext>
            </a:extLst>
          </p:cNvPr>
          <p:cNvSpPr>
            <a:spLocks noGrp="1"/>
          </p:cNvSpPr>
          <p:nvPr>
            <p:ph idx="1"/>
          </p:nvPr>
        </p:nvSpPr>
        <p:spPr>
          <a:xfrm>
            <a:off x="1076632" y="1707502"/>
            <a:ext cx="5279924" cy="3513727"/>
          </a:xfrm>
        </p:spPr>
        <p:txBody>
          <a:bodyPr>
            <a:normAutofit fontScale="62500" lnSpcReduction="20000"/>
          </a:bodyPr>
          <a:lstStyle/>
          <a:p>
            <a:pPr marL="342900" lvl="0" indent="-342900" algn="just" fontAlgn="base">
              <a:lnSpc>
                <a:spcPct val="160000"/>
              </a:lnSpc>
              <a:spcAft>
                <a:spcPts val="800"/>
              </a:spcAft>
              <a:buSzPts val="1000"/>
              <a:buFont typeface="Symbol" panose="05050102010706020507" pitchFamily="18" charset="2"/>
              <a:buChar char=""/>
              <a:tabLst>
                <a:tab pos="457200" algn="l"/>
              </a:tabLst>
            </a:pPr>
            <a:r>
              <a:rPr lang="en-IN" sz="3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company should focus on the conventional advertising like using leaflet, newspaper advertisement or billboard</a:t>
            </a:r>
            <a:endParaRPr lang="en-IN" sz="3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fontAlgn="base">
              <a:lnSpc>
                <a:spcPct val="160000"/>
              </a:lnSpc>
              <a:spcAft>
                <a:spcPts val="800"/>
              </a:spcAft>
              <a:buSzPts val="1000"/>
              <a:buFont typeface="Symbol" panose="05050102010706020507" pitchFamily="18" charset="2"/>
              <a:buChar char=""/>
              <a:tabLst>
                <a:tab pos="457200" algn="l"/>
              </a:tabLst>
            </a:pPr>
            <a:r>
              <a:rPr lang="en-IN" sz="3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But mostly, they should emphasise on the digital marketing and the social media sites to convey their messages (Buchanan et al., 2018)</a:t>
            </a:r>
            <a:endParaRPr lang="en-IN" sz="3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pic>
        <p:nvPicPr>
          <p:cNvPr id="4" name="Picture 3">
            <a:extLst>
              <a:ext uri="{FF2B5EF4-FFF2-40B4-BE49-F238E27FC236}">
                <a16:creationId xmlns:a16="http://schemas.microsoft.com/office/drawing/2014/main" id="{D64F145B-C82F-4074-A95B-DBB9BE92F618}"/>
              </a:ext>
            </a:extLst>
          </p:cNvPr>
          <p:cNvPicPr>
            <a:picLocks noChangeAspect="1"/>
          </p:cNvPicPr>
          <p:nvPr/>
        </p:nvPicPr>
        <p:blipFill>
          <a:blip r:embed="rId3"/>
          <a:stretch>
            <a:fillRect/>
          </a:stretch>
        </p:blipFill>
        <p:spPr>
          <a:xfrm>
            <a:off x="6666933" y="1815126"/>
            <a:ext cx="5316131" cy="3759764"/>
          </a:xfrm>
          <a:prstGeom prst="rect">
            <a:avLst/>
          </a:prstGeom>
        </p:spPr>
      </p:pic>
    </p:spTree>
    <p:extLst>
      <p:ext uri="{BB962C8B-B14F-4D97-AF65-F5344CB8AC3E}">
        <p14:creationId xmlns:p14="http://schemas.microsoft.com/office/powerpoint/2010/main" val="5694065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34926-E513-4CC2-9972-0AA596828FE2}"/>
              </a:ext>
            </a:extLst>
          </p:cNvPr>
          <p:cNvSpPr>
            <a:spLocks noGrp="1"/>
          </p:cNvSpPr>
          <p:nvPr>
            <p:ph type="title"/>
          </p:nvPr>
        </p:nvSpPr>
        <p:spPr>
          <a:xfrm>
            <a:off x="1371600" y="685800"/>
            <a:ext cx="9601200" cy="807098"/>
          </a:xfrm>
        </p:spPr>
        <p:txBody>
          <a:bodyPr>
            <a:normAutofit/>
          </a:bodyPr>
          <a:lstStyle/>
          <a:p>
            <a:pPr algn="ctr"/>
            <a:r>
              <a:rPr lang="en-IN" b="1" dirty="0">
                <a:solidFill>
                  <a:srgbClr val="000000"/>
                </a:solidFill>
                <a:effectLst/>
                <a:latin typeface="Times New Roman" panose="02020603050405020304" pitchFamily="18" charset="0"/>
                <a:ea typeface="Times New Roman" panose="02020603050405020304" pitchFamily="18" charset="0"/>
              </a:rPr>
              <a:t>Management Team </a:t>
            </a:r>
            <a:endParaRPr lang="en-IN" dirty="0"/>
          </a:p>
        </p:txBody>
      </p:sp>
      <p:sp>
        <p:nvSpPr>
          <p:cNvPr id="3" name="Content Placeholder 2">
            <a:extLst>
              <a:ext uri="{FF2B5EF4-FFF2-40B4-BE49-F238E27FC236}">
                <a16:creationId xmlns:a16="http://schemas.microsoft.com/office/drawing/2014/main" id="{07AAF488-B715-4443-9CBC-5305DC002D50}"/>
              </a:ext>
            </a:extLst>
          </p:cNvPr>
          <p:cNvSpPr>
            <a:spLocks noGrp="1"/>
          </p:cNvSpPr>
          <p:nvPr>
            <p:ph idx="1"/>
          </p:nvPr>
        </p:nvSpPr>
        <p:spPr>
          <a:xfrm>
            <a:off x="1073020" y="1492897"/>
            <a:ext cx="10636898" cy="5159829"/>
          </a:xfrm>
        </p:spPr>
        <p:txBody>
          <a:bodyPr>
            <a:normAutofit lnSpcReduction="10000"/>
          </a:bodyPr>
          <a:lstStyle/>
          <a:p>
            <a:pPr marL="342900" lvl="0" indent="-342900" algn="just" fontAlgn="base">
              <a:lnSpc>
                <a:spcPct val="160000"/>
              </a:lnSpc>
              <a:spcAft>
                <a:spcPts val="800"/>
              </a:spcAft>
              <a:buSzPts val="1000"/>
              <a:buFont typeface="Symbol" panose="05050102010706020507" pitchFamily="18" charset="2"/>
              <a:buChar char=""/>
              <a:tabLst>
                <a:tab pos="457200" algn="l"/>
              </a:tabLst>
            </a:pPr>
            <a:r>
              <a:rPr lang="en-IN" sz="3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management team should have the power to face every challenge and find out the proper solution</a:t>
            </a:r>
            <a:endParaRPr lang="en-IN" sz="3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fontAlgn="base">
              <a:lnSpc>
                <a:spcPct val="160000"/>
              </a:lnSpc>
              <a:spcAft>
                <a:spcPts val="800"/>
              </a:spcAft>
              <a:buSzPts val="1000"/>
              <a:buFont typeface="Symbol" panose="05050102010706020507" pitchFamily="18" charset="2"/>
              <a:buChar char=""/>
              <a:tabLst>
                <a:tab pos="457200" algn="l"/>
              </a:tabLst>
            </a:pPr>
            <a:r>
              <a:rPr lang="en-IN" sz="3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They should be capable enough to expand their business within a certain period of time</a:t>
            </a:r>
            <a:endParaRPr lang="en-IN" sz="3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fontAlgn="base">
              <a:lnSpc>
                <a:spcPct val="160000"/>
              </a:lnSpc>
              <a:spcAft>
                <a:spcPts val="800"/>
              </a:spcAft>
              <a:buSzPts val="1000"/>
              <a:buFont typeface="Symbol" panose="05050102010706020507" pitchFamily="18" charset="2"/>
              <a:buChar char=""/>
              <a:tabLst>
                <a:tab pos="457200" algn="l"/>
              </a:tabLst>
            </a:pPr>
            <a:r>
              <a:rPr lang="en-IN" sz="3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They also should be focused, adaptive to all the situations, and true to their words </a:t>
            </a:r>
            <a:endParaRPr lang="en-IN" sz="3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Tree>
    <p:extLst>
      <p:ext uri="{BB962C8B-B14F-4D97-AF65-F5344CB8AC3E}">
        <p14:creationId xmlns:p14="http://schemas.microsoft.com/office/powerpoint/2010/main" val="3866049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3EDEF6-51E6-454E-854A-74B459B7EB6B}"/>
              </a:ext>
            </a:extLst>
          </p:cNvPr>
          <p:cNvSpPr>
            <a:spLocks noGrp="1"/>
          </p:cNvSpPr>
          <p:nvPr>
            <p:ph type="title"/>
          </p:nvPr>
        </p:nvSpPr>
        <p:spPr>
          <a:xfrm>
            <a:off x="1371600" y="685800"/>
            <a:ext cx="9601200" cy="909735"/>
          </a:xfrm>
        </p:spPr>
        <p:txBody>
          <a:bodyPr>
            <a:normAutofit/>
          </a:bodyPr>
          <a:lstStyle/>
          <a:p>
            <a:pPr algn="ctr"/>
            <a:r>
              <a:rPr lang="en-IN" b="1" dirty="0">
                <a:solidFill>
                  <a:srgbClr val="000000"/>
                </a:solidFill>
                <a:effectLst/>
                <a:latin typeface="Times New Roman" panose="02020603050405020304" pitchFamily="18" charset="0"/>
                <a:ea typeface="Times New Roman" panose="02020603050405020304" pitchFamily="18" charset="0"/>
              </a:rPr>
              <a:t>Financial Plan </a:t>
            </a:r>
            <a:endParaRPr lang="en-IN" dirty="0"/>
          </a:p>
        </p:txBody>
      </p:sp>
      <p:sp>
        <p:nvSpPr>
          <p:cNvPr id="3" name="Content Placeholder 2">
            <a:extLst>
              <a:ext uri="{FF2B5EF4-FFF2-40B4-BE49-F238E27FC236}">
                <a16:creationId xmlns:a16="http://schemas.microsoft.com/office/drawing/2014/main" id="{39910970-AE7A-4583-8525-C4BEA0ED34F1}"/>
              </a:ext>
            </a:extLst>
          </p:cNvPr>
          <p:cNvSpPr>
            <a:spLocks noGrp="1"/>
          </p:cNvSpPr>
          <p:nvPr>
            <p:ph idx="1"/>
          </p:nvPr>
        </p:nvSpPr>
        <p:spPr>
          <a:xfrm>
            <a:off x="1035697" y="1698171"/>
            <a:ext cx="10590245" cy="4823927"/>
          </a:xfrm>
        </p:spPr>
        <p:txBody>
          <a:bodyPr>
            <a:noAutofit/>
          </a:bodyPr>
          <a:lstStyle/>
          <a:p>
            <a:pPr marL="342900" lvl="0" indent="-342900" algn="just" fontAlgn="base">
              <a:lnSpc>
                <a:spcPct val="150000"/>
              </a:lnSpc>
              <a:spcAft>
                <a:spcPts val="800"/>
              </a:spcAft>
              <a:buSzPts val="1000"/>
              <a:buFont typeface="Symbol" panose="05050102010706020507" pitchFamily="18" charset="2"/>
              <a:buChar char=""/>
              <a:tabLst>
                <a:tab pos="457200" algn="l"/>
              </a:tabLst>
            </a:pPr>
            <a:r>
              <a:rPr lang="en-IN" sz="3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 financial plan helps the entrepreneurs to depict the financial state of the company</a:t>
            </a:r>
            <a:endParaRPr lang="en-IN" sz="3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fontAlgn="base">
              <a:lnSpc>
                <a:spcPct val="150000"/>
              </a:lnSpc>
              <a:spcAft>
                <a:spcPts val="800"/>
              </a:spcAft>
              <a:buSzPts val="1000"/>
              <a:buFont typeface="Symbol" panose="05050102010706020507" pitchFamily="18" charset="2"/>
              <a:buChar char=""/>
              <a:tabLst>
                <a:tab pos="457200" algn="l"/>
              </a:tabLst>
            </a:pPr>
            <a:r>
              <a:rPr lang="en-IN" sz="32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The company will also share a budget plan on the basis of truck arranging, raw material buying. And so on.</a:t>
            </a:r>
            <a:endParaRPr lang="en-IN" sz="3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fontAlgn="base">
              <a:lnSpc>
                <a:spcPct val="150000"/>
              </a:lnSpc>
              <a:spcAft>
                <a:spcPts val="800"/>
              </a:spcAft>
              <a:buSzPts val="1000"/>
              <a:buFont typeface="Symbol" panose="05050102010706020507" pitchFamily="18" charset="2"/>
              <a:buChar char=""/>
              <a:tabLst>
                <a:tab pos="457200" algn="l"/>
              </a:tabLst>
            </a:pPr>
            <a:r>
              <a:rPr lang="en-IN" sz="3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Actions what the company need to reach their goal (</a:t>
            </a:r>
            <a:r>
              <a:rPr lang="en-IN" sz="3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Marsiwi</a:t>
            </a:r>
            <a:r>
              <a:rPr lang="en-IN" sz="3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et al., 2019)</a:t>
            </a:r>
            <a:endParaRPr lang="en-IN" sz="3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sz="3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591345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33D145-CD79-4F9C-AC99-D2609C5F3624}"/>
              </a:ext>
            </a:extLst>
          </p:cNvPr>
          <p:cNvSpPr>
            <a:spLocks noGrp="1"/>
          </p:cNvSpPr>
          <p:nvPr>
            <p:ph type="title"/>
          </p:nvPr>
        </p:nvSpPr>
        <p:spPr>
          <a:xfrm>
            <a:off x="1371600" y="685800"/>
            <a:ext cx="9601200" cy="965718"/>
          </a:xfrm>
        </p:spPr>
        <p:txBody>
          <a:bodyPr>
            <a:normAutofit/>
          </a:bodyPr>
          <a:lstStyle/>
          <a:p>
            <a:pPr algn="ctr"/>
            <a:r>
              <a:rPr lang="en-IN" b="1" dirty="0">
                <a:solidFill>
                  <a:srgbClr val="000000"/>
                </a:solidFill>
                <a:effectLst/>
                <a:latin typeface="Times New Roman" panose="02020603050405020304" pitchFamily="18" charset="0"/>
                <a:ea typeface="Times New Roman" panose="02020603050405020304" pitchFamily="18" charset="0"/>
              </a:rPr>
              <a:t>Barriers and recommendation  </a:t>
            </a:r>
            <a:endParaRPr lang="en-IN" dirty="0"/>
          </a:p>
        </p:txBody>
      </p:sp>
      <p:sp>
        <p:nvSpPr>
          <p:cNvPr id="3" name="Content Placeholder 2">
            <a:extLst>
              <a:ext uri="{FF2B5EF4-FFF2-40B4-BE49-F238E27FC236}">
                <a16:creationId xmlns:a16="http://schemas.microsoft.com/office/drawing/2014/main" id="{552CEB08-F8F5-41AD-B4DE-82DCDA8D73B2}"/>
              </a:ext>
            </a:extLst>
          </p:cNvPr>
          <p:cNvSpPr>
            <a:spLocks noGrp="1"/>
          </p:cNvSpPr>
          <p:nvPr>
            <p:ph idx="1"/>
          </p:nvPr>
        </p:nvSpPr>
        <p:spPr>
          <a:xfrm>
            <a:off x="1371600" y="1558212"/>
            <a:ext cx="5456903" cy="4613988"/>
          </a:xfrm>
        </p:spPr>
        <p:txBody>
          <a:bodyPr>
            <a:normAutofit fontScale="77500" lnSpcReduction="20000"/>
          </a:bodyPr>
          <a:lstStyle/>
          <a:p>
            <a:pPr marL="342900" lvl="0" indent="-342900" algn="just" fontAlgn="base">
              <a:lnSpc>
                <a:spcPct val="150000"/>
              </a:lnSpc>
              <a:spcAft>
                <a:spcPts val="800"/>
              </a:spcAft>
              <a:buSzPts val="1000"/>
              <a:buFont typeface="Symbol" panose="05050102010706020507" pitchFamily="18" charset="2"/>
              <a:buChar char=""/>
              <a:tabLst>
                <a:tab pos="457200" algn="l"/>
              </a:tabLst>
            </a:pPr>
            <a:r>
              <a:rPr lang="en-IN" sz="3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‘Royal Hut on wheels’ can face problems at the beginning as the taste is not so familiar to the people of the UK</a:t>
            </a:r>
            <a:endParaRPr lang="en-IN" sz="3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fontAlgn="base">
              <a:lnSpc>
                <a:spcPct val="150000"/>
              </a:lnSpc>
              <a:spcAft>
                <a:spcPts val="800"/>
              </a:spcAft>
              <a:buSzPts val="1000"/>
              <a:buFont typeface="Symbol" panose="05050102010706020507" pitchFamily="18" charset="2"/>
              <a:buChar char=""/>
              <a:tabLst>
                <a:tab pos="457200" algn="l"/>
              </a:tabLst>
            </a:pPr>
            <a:r>
              <a:rPr lang="en-IN" sz="3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This is a food truck business and not a restaurant. They can face loss also</a:t>
            </a:r>
            <a:endParaRPr lang="en-IN" sz="3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fontAlgn="base">
              <a:lnSpc>
                <a:spcPct val="150000"/>
              </a:lnSpc>
              <a:spcAft>
                <a:spcPts val="800"/>
              </a:spcAft>
              <a:buSzPts val="1000"/>
              <a:buFont typeface="Symbol" panose="05050102010706020507" pitchFamily="18" charset="2"/>
              <a:buChar char=""/>
              <a:tabLst>
                <a:tab pos="457200" algn="l"/>
              </a:tabLst>
            </a:pPr>
            <a:r>
              <a:rPr lang="en-IN" sz="3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allotted money can fall short </a:t>
            </a:r>
            <a:endParaRPr lang="en-IN" sz="3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pic>
        <p:nvPicPr>
          <p:cNvPr id="4" name="Picture 3">
            <a:extLst>
              <a:ext uri="{FF2B5EF4-FFF2-40B4-BE49-F238E27FC236}">
                <a16:creationId xmlns:a16="http://schemas.microsoft.com/office/drawing/2014/main" id="{09B95379-30D2-4628-B292-52A7F83C8E5A}"/>
              </a:ext>
            </a:extLst>
          </p:cNvPr>
          <p:cNvPicPr>
            <a:picLocks noChangeAspect="1"/>
          </p:cNvPicPr>
          <p:nvPr/>
        </p:nvPicPr>
        <p:blipFill>
          <a:blip r:embed="rId3"/>
          <a:stretch>
            <a:fillRect/>
          </a:stretch>
        </p:blipFill>
        <p:spPr>
          <a:xfrm>
            <a:off x="6965890" y="2861187"/>
            <a:ext cx="5226110" cy="2745658"/>
          </a:xfrm>
          <a:prstGeom prst="rect">
            <a:avLst/>
          </a:prstGeom>
        </p:spPr>
      </p:pic>
    </p:spTree>
    <p:extLst>
      <p:ext uri="{BB962C8B-B14F-4D97-AF65-F5344CB8AC3E}">
        <p14:creationId xmlns:p14="http://schemas.microsoft.com/office/powerpoint/2010/main" val="6331763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643389-1144-4518-9666-440F2509C071}"/>
              </a:ext>
            </a:extLst>
          </p:cNvPr>
          <p:cNvSpPr>
            <a:spLocks noGrp="1"/>
          </p:cNvSpPr>
          <p:nvPr>
            <p:ph type="title"/>
          </p:nvPr>
        </p:nvSpPr>
        <p:spPr/>
        <p:txBody>
          <a:bodyPr>
            <a:normAutofit/>
          </a:bodyPr>
          <a:lstStyle/>
          <a:p>
            <a:pPr algn="ctr"/>
            <a:r>
              <a:rPr lang="en-IN" b="1" dirty="0">
                <a:solidFill>
                  <a:srgbClr val="000000"/>
                </a:solidFill>
                <a:effectLst/>
                <a:latin typeface="Times New Roman" panose="02020603050405020304" pitchFamily="18" charset="0"/>
                <a:ea typeface="Times New Roman" panose="02020603050405020304" pitchFamily="18" charset="0"/>
              </a:rPr>
              <a:t>Conclusion</a:t>
            </a:r>
            <a:endParaRPr lang="en-IN" dirty="0"/>
          </a:p>
        </p:txBody>
      </p:sp>
      <p:sp>
        <p:nvSpPr>
          <p:cNvPr id="3" name="Content Placeholder 2">
            <a:extLst>
              <a:ext uri="{FF2B5EF4-FFF2-40B4-BE49-F238E27FC236}">
                <a16:creationId xmlns:a16="http://schemas.microsoft.com/office/drawing/2014/main" id="{7888BF3A-0AAE-4740-80C4-2C91FCF997AC}"/>
              </a:ext>
            </a:extLst>
          </p:cNvPr>
          <p:cNvSpPr>
            <a:spLocks noGrp="1"/>
          </p:cNvSpPr>
          <p:nvPr>
            <p:ph idx="1"/>
          </p:nvPr>
        </p:nvSpPr>
        <p:spPr>
          <a:xfrm>
            <a:off x="1371600" y="2286000"/>
            <a:ext cx="9601200" cy="3993502"/>
          </a:xfrm>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IN" sz="3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To conclude, it can be said that the proposed business plan can get success by maintaining certain rules and regulations. The entrepreneurs should be determined and confident to stand the business out in the competitive world. </a:t>
            </a:r>
            <a:endParaRPr lang="en-IN" sz="3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7507241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E900F-884E-4219-8ADD-BFF931065E3A}"/>
              </a:ext>
            </a:extLst>
          </p:cNvPr>
          <p:cNvSpPr>
            <a:spLocks noGrp="1"/>
          </p:cNvSpPr>
          <p:nvPr>
            <p:ph type="title"/>
          </p:nvPr>
        </p:nvSpPr>
        <p:spPr>
          <a:xfrm>
            <a:off x="4683966" y="135294"/>
            <a:ext cx="2612571" cy="304800"/>
          </a:xfrm>
        </p:spPr>
        <p:txBody>
          <a:bodyPr>
            <a:normAutofit/>
          </a:bodyPr>
          <a:lstStyle/>
          <a:p>
            <a:pPr algn="ctr"/>
            <a:r>
              <a:rPr lang="en-US" sz="1400" b="1" dirty="0">
                <a:latin typeface="Times New Roman" panose="02020603050405020304" pitchFamily="18" charset="0"/>
                <a:cs typeface="Times New Roman" panose="02020603050405020304" pitchFamily="18" charset="0"/>
              </a:rPr>
              <a:t>Reference List</a:t>
            </a:r>
            <a:endParaRPr lang="en-IN" sz="14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4ECC5BC-AF66-4233-9E97-4E4A27B2DD40}"/>
              </a:ext>
            </a:extLst>
          </p:cNvPr>
          <p:cNvSpPr>
            <a:spLocks noGrp="1"/>
          </p:cNvSpPr>
          <p:nvPr>
            <p:ph idx="1"/>
          </p:nvPr>
        </p:nvSpPr>
        <p:spPr>
          <a:xfrm>
            <a:off x="802433" y="550506"/>
            <a:ext cx="11290040" cy="6307494"/>
          </a:xfrm>
        </p:spPr>
        <p:txBody>
          <a:bodyPr>
            <a:normAutofit fontScale="47500" lnSpcReduction="20000"/>
          </a:bodyPr>
          <a:lstStyle/>
          <a:p>
            <a:pPr algn="just">
              <a:lnSpc>
                <a:spcPct val="170000"/>
              </a:lnSpc>
              <a:spcAft>
                <a:spcPts val="800"/>
              </a:spcAft>
            </a:pP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Bandy, L.K., Hollowell, S., Harrington, R., Scarborough, P., </a:t>
            </a:r>
            <a:r>
              <a:rPr lang="en-IN" sz="19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Jebb</a:t>
            </a: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S. and Rayner, M., 2021. Assessing the healthiness of UK food companies’ product portfolios using food sales and nutrient composition data. </a:t>
            </a:r>
            <a:r>
              <a:rPr lang="en-IN" sz="1900" i="1"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PloS</a:t>
            </a:r>
            <a:r>
              <a:rPr lang="en-IN" sz="19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one</a:t>
            </a: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9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16</a:t>
            </a: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(8), p.e0254833. available at:</a:t>
            </a:r>
            <a:r>
              <a:rPr lang="en-IN" sz="19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2"/>
              </a:rPr>
              <a:t> https://journals.plos.org/plosone/article?id=10.1371/journal.pone.0254833</a:t>
            </a:r>
            <a:endParaRPr lang="en-IN" sz="19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70000"/>
              </a:lnSpc>
              <a:spcAft>
                <a:spcPts val="800"/>
              </a:spcAft>
            </a:pP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Björklund, J.C., 2018. Barriers to sustainable business model innovation in Swedish agriculture. </a:t>
            </a:r>
            <a:r>
              <a:rPr lang="en-IN" sz="19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Journal of Entrepreneurship, Management and Innovation</a:t>
            </a: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9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14</a:t>
            </a: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 pp.65-90. Available at:</a:t>
            </a:r>
            <a:r>
              <a:rPr lang="en-IN" sz="19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3"/>
              </a:rPr>
              <a:t> https://www.ceeol.com/search/article-detail?id=660381</a:t>
            </a:r>
            <a:endParaRPr lang="en-IN" sz="19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70000"/>
              </a:lnSpc>
              <a:spcAft>
                <a:spcPts val="800"/>
              </a:spcAft>
            </a:pP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Buchanan, L., Kelly, B., </a:t>
            </a:r>
            <a:r>
              <a:rPr lang="en-IN" sz="19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Yeatman</a:t>
            </a: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H. and </a:t>
            </a:r>
            <a:r>
              <a:rPr lang="en-IN" sz="19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Kariippanon</a:t>
            </a: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K., 2018. The effects of digital marketing of unhealthy commodities on young people: a systematic review. </a:t>
            </a:r>
            <a:r>
              <a:rPr lang="en-IN" sz="19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Nutrients</a:t>
            </a: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9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10</a:t>
            </a: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(2), p.148. available at:</a:t>
            </a:r>
            <a:r>
              <a:rPr lang="en-IN" sz="19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4"/>
              </a:rPr>
              <a:t> https://www.mdpi.com/2072-6643/10/2/148</a:t>
            </a:r>
            <a:endParaRPr lang="en-IN" sz="19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70000"/>
              </a:lnSpc>
              <a:spcAft>
                <a:spcPts val="800"/>
              </a:spcAft>
            </a:pP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Haas, J., Baber, M., </a:t>
            </a:r>
            <a:r>
              <a:rPr lang="en-IN" sz="19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Byrom</a:t>
            </a: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N., Meade, L. and Nouri-Aria, K., 2018. Changes in student physical health behaviour: an opportunity to turn the concept of a Healthy University into a reality. </a:t>
            </a:r>
            <a:r>
              <a:rPr lang="en-IN" sz="19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Perspectives in Public Health</a:t>
            </a: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9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138</a:t>
            </a: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(6), pp.316-324. Available at:</a:t>
            </a:r>
            <a:r>
              <a:rPr lang="en-IN" sz="19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5"/>
              </a:rPr>
              <a:t> https://jpionline.phcog.interactivedns.com/index.php/ijpi/article/view/333</a:t>
            </a:r>
            <a:endParaRPr lang="en-IN" sz="19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70000"/>
              </a:lnSpc>
              <a:spcAft>
                <a:spcPts val="800"/>
              </a:spcAft>
            </a:pPr>
            <a:r>
              <a:rPr lang="en-IN" sz="19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Kipkosgei</a:t>
            </a: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F., Kang, S.W. and Choi, S.B., 2020. A team-level study of the relationship between knowledge sharing and trust in Kenya: Moderating role of collaborative technology. </a:t>
            </a:r>
            <a:r>
              <a:rPr lang="en-IN" sz="19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Sustainability</a:t>
            </a: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9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12</a:t>
            </a: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(4), p.1615. available at:</a:t>
            </a:r>
            <a:r>
              <a:rPr lang="en-IN" sz="19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6"/>
              </a:rPr>
              <a:t> https://www.mdpi.com/2071-1050/12/4/1615</a:t>
            </a:r>
            <a:endParaRPr lang="en-IN" sz="19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70000"/>
              </a:lnSpc>
              <a:spcAft>
                <a:spcPts val="800"/>
              </a:spcAft>
            </a:pPr>
            <a:r>
              <a:rPr lang="en-IN" sz="19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Marsiwi</a:t>
            </a: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C.K.K., </a:t>
            </a:r>
            <a:r>
              <a:rPr lang="en-IN" sz="19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Syah</a:t>
            </a: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T.Y.R., </a:t>
            </a:r>
            <a:r>
              <a:rPr lang="en-IN" sz="19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Pusaka</a:t>
            </a: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S. and </a:t>
            </a:r>
            <a:r>
              <a:rPr lang="en-IN" sz="19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Indradewa</a:t>
            </a: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R., 2019. Investment Feasibility Analysis in Financial Aspects of </a:t>
            </a:r>
            <a:r>
              <a:rPr lang="en-IN" sz="19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Startup</a:t>
            </a: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Business In Lifestyle Combining Barbershop And Coffee shop Over PT. Jeeva Work Corporation. </a:t>
            </a:r>
            <a:r>
              <a:rPr lang="en-IN" sz="19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Journal of Multidisciplinary Academic</a:t>
            </a: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9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3</a:t>
            </a: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(4), pp.97-100. Available at:</a:t>
            </a:r>
            <a:r>
              <a:rPr lang="en-IN" sz="19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7"/>
              </a:rPr>
              <a:t> http://www.kemalapublisher.com/index.php/JoMA/article/view/398</a:t>
            </a:r>
            <a:endParaRPr lang="en-IN" sz="19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70000"/>
              </a:lnSpc>
              <a:spcAft>
                <a:spcPts val="800"/>
              </a:spcAft>
            </a:pP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Sarkar, D., 2019. A Review of the Seeds Comprising </a:t>
            </a:r>
            <a:r>
              <a:rPr lang="en-IN" sz="19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Panch</a:t>
            </a: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9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phoron</a:t>
            </a: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 Spice used in Indian Cuisine. </a:t>
            </a:r>
            <a:r>
              <a:rPr lang="en-IN" sz="19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Pharmaceutical Investigation</a:t>
            </a: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9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9</a:t>
            </a: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(2), pp.25-35. Available at:</a:t>
            </a:r>
            <a:r>
              <a:rPr lang="en-IN" sz="19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5"/>
              </a:rPr>
              <a:t> https://jpionline.phcog.interactivedns.com/index.php/ijpi/article/view/333</a:t>
            </a:r>
            <a:endParaRPr lang="en-IN" sz="19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70000"/>
              </a:lnSpc>
              <a:spcAft>
                <a:spcPts val="800"/>
              </a:spcAft>
            </a:pP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Yamaguchi, M., Takahashi, K., </a:t>
            </a:r>
            <a:r>
              <a:rPr lang="en-IN" sz="19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Hanazato</a:t>
            </a: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 Suzuki, N., Kondo, K. and Kondo, N., 2019. Comparison of objective and perceived access to food stores associated with intake frequencies of vegetables/fruits and meat/fish among community-dwelling older Japanese. International journal of environmental research and public health, 16(5), p.772. Available at: https://www.mdpi.com/1660-4601/16/5/772/pdf</a:t>
            </a:r>
            <a:endParaRPr lang="en-IN" sz="19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70000"/>
              </a:lnSpc>
              <a:spcAft>
                <a:spcPts val="800"/>
              </a:spcAft>
            </a:pP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Zhao, Y., Von Delft, S., Morgan-Thomas, A. and Buck, T., 2020. The evolution of platform business models: Exploring competitive battles in the world of platforms. Long Range Planning, 53(4), p.101892. Available at: </a:t>
            </a:r>
            <a:r>
              <a:rPr lang="en-IN" sz="19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8"/>
              </a:rPr>
              <a:t>https://www.sciencedirect.com/science/article/pii/S0024630118306368</a:t>
            </a:r>
            <a:endParaRPr lang="en-IN" sz="19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endParaRPr lang="en-IN"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buNone/>
            </a:pPr>
            <a:endParaRPr lang="en-IN" dirty="0"/>
          </a:p>
        </p:txBody>
      </p:sp>
    </p:spTree>
    <p:extLst>
      <p:ext uri="{BB962C8B-B14F-4D97-AF65-F5344CB8AC3E}">
        <p14:creationId xmlns:p14="http://schemas.microsoft.com/office/powerpoint/2010/main" val="1369748064"/>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{636A31A9-9018-4DB6-8280-B2F3CACE0C49}tf10001105</Template>
  <TotalTime>0</TotalTime>
  <Words>2078</Words>
  <Application>Microsoft Office PowerPoint</Application>
  <PresentationFormat>Widescreen</PresentationFormat>
  <Paragraphs>74</Paragraphs>
  <Slides>12</Slides>
  <Notes>11</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Crop</vt:lpstr>
      <vt:lpstr>MANAGING ENTERPRISE IN THE 21ST CENTURY</vt:lpstr>
      <vt:lpstr>Introduction</vt:lpstr>
      <vt:lpstr>Business/company  overview </vt:lpstr>
      <vt:lpstr>Product and Services </vt:lpstr>
      <vt:lpstr>Market audit by using  two analytical tools</vt:lpstr>
      <vt:lpstr>Target Market  </vt:lpstr>
      <vt:lpstr>Marketing Plan  </vt:lpstr>
      <vt:lpstr>Management Team </vt:lpstr>
      <vt:lpstr>Financial Plan </vt:lpstr>
      <vt:lpstr>Barriers and recommendation  </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ENTERPRISE IN THE 21ST CENTURY</dc:title>
  <dc:creator/>
  <cp:lastModifiedBy/>
  <cp:revision>25</cp:revision>
  <dcterms:created xsi:type="dcterms:W3CDTF">2022-03-11T13:22:30Z</dcterms:created>
  <dcterms:modified xsi:type="dcterms:W3CDTF">2022-03-24T21:51:03Z</dcterms:modified>
</cp:coreProperties>
</file>