
<file path=[Content_Types].xml><?xml version="1.0" encoding="utf-8"?>
<Types xmlns="http://schemas.openxmlformats.org/package/2006/content-types">
  <Override PartName="/ppt/slides/slide18.xml" ContentType="application/vnd.openxmlformats-officedocument.presentationml.slide+xml"/>
  <Override PartName="/ppt/slides/slide9.xml" ContentType="application/vnd.openxmlformats-officedocument.presentationml.slide+xml"/>
  <Override PartName="/ppt/slides/slide14.xml" ContentType="application/vnd.openxmlformats-officedocument.presentationml.slide+xml"/>
  <Override PartName="/ppt/slideLayouts/slideLayout9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s/slide5.xml" ContentType="application/vnd.openxmlformats-officedocument.presentationml.slide+xml"/>
  <Override PartName="/ppt/slides/slide38.xml" ContentType="application/vnd.openxmlformats-officedocument.presentationml.slide+xml"/>
  <Default Extension="rels" ContentType="application/vnd.openxmlformats-package.relationships+xml"/>
  <Override PartName="/ppt/slides/slide10.xml" ContentType="application/vnd.openxmlformats-officedocument.presentationml.slide+xml"/>
  <Override PartName="/ppt/slideLayouts/slideLayout5.xml" ContentType="application/vnd.openxmlformats-officedocument.presentationml.slideLayout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6.xml" ContentType="application/vnd.openxmlformats-officedocument.presentationml.slide+xml"/>
  <Override PartName="/ppt/slides/slide34.xml" ContentType="application/vnd.openxmlformats-officedocument.presentationml.slide+xml"/>
  <Default Extension="jpeg" ContentType="image/jpeg"/>
  <Override PartName="/ppt/theme/theme2.xml" ContentType="application/vnd.openxmlformats-officedocument.them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22.xml" ContentType="application/vnd.openxmlformats-officedocument.presentationml.slide+xml"/>
  <Override PartName="/ppt/slides/slide30.xml" ContentType="application/vnd.openxmlformats-officedocument.presentationml.slide+xml"/>
  <Default Extension="xml" ContentType="application/xml"/>
  <Override PartName="/ppt/slides/slide19.xml" ContentType="application/vnd.openxmlformats-officedocument.presentationml.slide+xml"/>
  <Override PartName="/ppt/tableStyles.xml" ContentType="application/vnd.openxmlformats-officedocument.presentationml.tableStyles+xml"/>
  <Override PartName="/ppt/slides/slide15.xml" ContentType="application/vnd.openxmlformats-officedocument.presentationml.slide+xml"/>
  <Override PartName="/ppt/notesSlides/notesSlide1.xml" ContentType="application/vnd.openxmlformats-officedocument.presentationml.notesSlide+xml"/>
  <Override PartName="/ppt/slides/slide6.xml" ContentType="application/vnd.openxmlformats-officedocument.presentationml.slide+xml"/>
  <Override PartName="/ppt/slides/slide39.xml" ContentType="application/vnd.openxmlformats-officedocument.presentationml.slide+xml"/>
  <Override PartName="/docProps/core.xml" ContentType="application/vnd.openxmlformats-package.core-properties+xml"/>
  <Override PartName="/ppt/slides/slide11.xml" ContentType="application/vnd.openxmlformats-officedocument.presentationml.slide+xml"/>
  <Override PartName="/ppt/slideLayouts/slideLayout6.xml" ContentType="application/vnd.openxmlformats-officedocument.presentationml.slideLayout+xml"/>
  <Override PartName="/ppt/slides/slide27.xml" ContentType="application/vnd.openxmlformats-officedocument.presentationml.slide+xml"/>
  <Override PartName="/ppt/slides/slide35.xml" ContentType="application/vnd.openxmlformats-officedocument.presentationml.slide+xml"/>
  <Override PartName="/ppt/slides/slide2.xml" ContentType="application/vnd.openxmlformats-officedocument.presentationml.slide+xml"/>
  <Default Extension="png" ContentType="image/png"/>
  <Override PartName="/ppt/slideLayouts/slideLayout2.xml" ContentType="application/vnd.openxmlformats-officedocument.presentationml.slideLayout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16.xml" ContentType="application/vnd.openxmlformats-officedocument.presentationml.slide+xml"/>
  <Override PartName="/ppt/slides/slide7.xml" ContentType="application/vnd.openxmlformats-officedocument.presentationml.slide+xml"/>
  <Override PartName="/ppt/presentation.xml" ContentType="application/vnd.openxmlformats-officedocument.presentationml.presentation.main+xml"/>
  <Override PartName="/ppt/slides/slide12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28.xml" ContentType="application/vnd.openxmlformats-officedocument.presentationml.slide+xml"/>
  <Override PartName="/ppt/slides/slide36.xml" ContentType="application/vnd.openxmlformats-officedocument.presentationml.slide+xml"/>
  <Override PartName="/ppt/slideLayouts/slideLayout3.xml" ContentType="application/vnd.openxmlformats-officedocument.presentationml.slideLayout+xml"/>
  <Override PartName="/ppt/slides/slide24.xml" ContentType="application/vnd.openxmlformats-officedocument.presentationml.slide+xml"/>
  <Override PartName="/ppt/slides/slide32.xml" ContentType="application/vnd.openxmlformats-officedocument.presentationml.slide+xml"/>
  <Override PartName="/ppt/slides/slide20.xml" ContentType="application/vnd.openxmlformats-officedocument.presentationml.slide+xml"/>
  <Override PartName="/ppt/slides/slide17.xml" ContentType="application/vnd.openxmlformats-officedocument.presentationml.slide+xml"/>
  <Override PartName="/ppt/slides/slide8.xml" ContentType="application/vnd.openxmlformats-officedocument.presentationml.slide+xml"/>
  <Override PartName="/ppt/slides/slide40.xml" ContentType="application/vnd.openxmlformats-officedocument.presentationml.slide+xml"/>
  <Override PartName="/ppt/presProps.xml" ContentType="application/vnd.openxmlformats-officedocument.presentationml.presProps+xml"/>
  <Override PartName="/ppt/slides/slide13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4.xml" ContentType="application/vnd.openxmlformats-officedocument.presentationml.slide+xml"/>
  <Override PartName="/ppt/slides/slide37.xml" ContentType="application/vnd.openxmlformats-officedocument.presentationml.slide+xml"/>
  <Override PartName="/ppt/slides/slide29.xml" ContentType="application/vnd.openxmlformats-officedocument.presentationml.slide+xml"/>
  <Override PartName="/ppt/slideLayouts/slideLayout4.xml" ContentType="application/vnd.openxmlformats-officedocument.presentationml.slideLayout+xml"/>
  <Override PartName="/ppt/slides/slide25.xml" ContentType="application/vnd.openxmlformats-officedocument.presentationml.slide+xml"/>
  <Override PartName="/ppt/slides/slide33.xml" ContentType="application/vnd.openxmlformats-officedocument.presentationml.slide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s/slide21.xml" ContentType="application/vnd.openxmlformats-officedocument.presentationml.slide+xml"/>
  <Default Extension="bin" ContentType="application/vnd.openxmlformats-officedocument.presentationml.printerSettings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 autoCompressPictures="0">
  <p:sldMasterIdLst>
    <p:sldMasterId id="2147483648" r:id="rId1"/>
  </p:sldMasterIdLst>
  <p:notesMasterIdLst>
    <p:notesMasterId r:id="rId42"/>
  </p:notesMasterIdLst>
  <p:sldIdLst>
    <p:sldId id="295" r:id="rId2"/>
    <p:sldId id="318" r:id="rId3"/>
    <p:sldId id="319" r:id="rId4"/>
    <p:sldId id="285" r:id="rId5"/>
    <p:sldId id="310" r:id="rId6"/>
    <p:sldId id="311" r:id="rId7"/>
    <p:sldId id="307" r:id="rId8"/>
    <p:sldId id="270" r:id="rId9"/>
    <p:sldId id="282" r:id="rId10"/>
    <p:sldId id="256" r:id="rId11"/>
    <p:sldId id="276" r:id="rId12"/>
    <p:sldId id="269" r:id="rId13"/>
    <p:sldId id="277" r:id="rId14"/>
    <p:sldId id="279" r:id="rId15"/>
    <p:sldId id="278" r:id="rId16"/>
    <p:sldId id="280" r:id="rId17"/>
    <p:sldId id="283" r:id="rId18"/>
    <p:sldId id="317" r:id="rId19"/>
    <p:sldId id="268" r:id="rId20"/>
    <p:sldId id="316" r:id="rId21"/>
    <p:sldId id="258" r:id="rId22"/>
    <p:sldId id="259" r:id="rId23"/>
    <p:sldId id="260" r:id="rId24"/>
    <p:sldId id="257" r:id="rId25"/>
    <p:sldId id="289" r:id="rId26"/>
    <p:sldId id="290" r:id="rId27"/>
    <p:sldId id="293" r:id="rId28"/>
    <p:sldId id="292" r:id="rId29"/>
    <p:sldId id="291" r:id="rId30"/>
    <p:sldId id="287" r:id="rId31"/>
    <p:sldId id="303" r:id="rId32"/>
    <p:sldId id="314" r:id="rId33"/>
    <p:sldId id="315" r:id="rId34"/>
    <p:sldId id="312" r:id="rId35"/>
    <p:sldId id="313" r:id="rId36"/>
    <p:sldId id="261" r:id="rId37"/>
    <p:sldId id="322" r:id="rId38"/>
    <p:sldId id="324" r:id="rId39"/>
    <p:sldId id="321" r:id="rId40"/>
    <p:sldId id="320" r:id="rId4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normalViewPr>
    <p:restoredLeft sz="26316" autoAdjust="0"/>
    <p:restoredTop sz="94660"/>
  </p:normalViewPr>
  <p:slideViewPr>
    <p:cSldViewPr snapToGrid="0" snapToObjects="1">
      <p:cViewPr>
        <p:scale>
          <a:sx n="75" d="100"/>
          <a:sy n="75" d="100"/>
        </p:scale>
        <p:origin x="-1328" y="-9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46" Type="http://schemas.openxmlformats.org/officeDocument/2006/relationships/theme" Target="theme/theme1.xml"/><Relationship Id="rId47" Type="http://schemas.openxmlformats.org/officeDocument/2006/relationships/tableStyles" Target="tableStyles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slide" Target="slides/slide36.xml"/><Relationship Id="rId38" Type="http://schemas.openxmlformats.org/officeDocument/2006/relationships/slide" Target="slides/slide37.xml"/><Relationship Id="rId39" Type="http://schemas.openxmlformats.org/officeDocument/2006/relationships/slide" Target="slides/slide38.xml"/><Relationship Id="rId40" Type="http://schemas.openxmlformats.org/officeDocument/2006/relationships/slide" Target="slides/slide39.xml"/><Relationship Id="rId41" Type="http://schemas.openxmlformats.org/officeDocument/2006/relationships/slide" Target="slides/slide40.xml"/><Relationship Id="rId42" Type="http://schemas.openxmlformats.org/officeDocument/2006/relationships/notesMaster" Target="notesMasters/notesMaster1.xml"/><Relationship Id="rId43" Type="http://schemas.openxmlformats.org/officeDocument/2006/relationships/printerSettings" Target="printerSettings/printerSettings1.bin"/><Relationship Id="rId44" Type="http://schemas.openxmlformats.org/officeDocument/2006/relationships/presProps" Target="presProps.xml"/><Relationship Id="rId45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839A12-D2E7-9F4C-B643-FACCBFE4228E}" type="datetimeFigureOut">
              <a:rPr lang="en-GB" smtClean="0"/>
              <a:pPr/>
              <a:t>10/6/17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A53306F-64C3-D946-8DB2-82C810B81DB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0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53306F-64C3-D946-8DB2-82C810B81DB6}" type="slidenum">
              <a:rPr lang="en-GB" smtClean="0"/>
              <a:pPr/>
              <a:t>20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3DA73-B9E6-AA4B-B978-828EB324B42C}" type="datetimeFigureOut">
              <a:rPr lang="en-US" smtClean="0"/>
              <a:pPr/>
              <a:t>10/6/17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832D4-B187-5F4B-A2BC-3C06E4A039B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3DA73-B9E6-AA4B-B978-828EB324B42C}" type="datetimeFigureOut">
              <a:rPr lang="en-US" smtClean="0"/>
              <a:pPr/>
              <a:t>10/6/17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832D4-B187-5F4B-A2BC-3C06E4A039B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3DA73-B9E6-AA4B-B978-828EB324B42C}" type="datetimeFigureOut">
              <a:rPr lang="en-US" smtClean="0"/>
              <a:pPr/>
              <a:t>10/6/17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832D4-B187-5F4B-A2BC-3C06E4A039B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3DA73-B9E6-AA4B-B978-828EB324B42C}" type="datetimeFigureOut">
              <a:rPr lang="en-US" smtClean="0"/>
              <a:pPr/>
              <a:t>10/6/17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832D4-B187-5F4B-A2BC-3C06E4A039B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3DA73-B9E6-AA4B-B978-828EB324B42C}" type="datetimeFigureOut">
              <a:rPr lang="en-US" smtClean="0"/>
              <a:pPr/>
              <a:t>10/6/17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832D4-B187-5F4B-A2BC-3C06E4A039B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3DA73-B9E6-AA4B-B978-828EB324B42C}" type="datetimeFigureOut">
              <a:rPr lang="en-US" smtClean="0"/>
              <a:pPr/>
              <a:t>10/6/17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832D4-B187-5F4B-A2BC-3C06E4A039B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3DA73-B9E6-AA4B-B978-828EB324B42C}" type="datetimeFigureOut">
              <a:rPr lang="en-US" smtClean="0"/>
              <a:pPr/>
              <a:t>10/6/17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832D4-B187-5F4B-A2BC-3C06E4A039B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3DA73-B9E6-AA4B-B978-828EB324B42C}" type="datetimeFigureOut">
              <a:rPr lang="en-US" smtClean="0"/>
              <a:pPr/>
              <a:t>10/6/17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832D4-B187-5F4B-A2BC-3C06E4A039B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3DA73-B9E6-AA4B-B978-828EB324B42C}" type="datetimeFigureOut">
              <a:rPr lang="en-US" smtClean="0"/>
              <a:pPr/>
              <a:t>10/6/17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832D4-B187-5F4B-A2BC-3C06E4A039B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3DA73-B9E6-AA4B-B978-828EB324B42C}" type="datetimeFigureOut">
              <a:rPr lang="en-US" smtClean="0"/>
              <a:pPr/>
              <a:t>10/6/17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832D4-B187-5F4B-A2BC-3C06E4A039B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3DA73-B9E6-AA4B-B978-828EB324B42C}" type="datetimeFigureOut">
              <a:rPr lang="en-US" smtClean="0"/>
              <a:pPr/>
              <a:t>10/6/17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832D4-B187-5F4B-A2BC-3C06E4A039B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F3DA73-B9E6-AA4B-B978-828EB324B42C}" type="datetimeFigureOut">
              <a:rPr lang="en-US" smtClean="0"/>
              <a:pPr/>
              <a:t>10/6/17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D832D4-B187-5F4B-A2BC-3C06E4A039B0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mailto:mathew.jones@uwtsd.ac.uk" TargetMode="External"/><Relationship Id="rId3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4" Type="http://schemas.openxmlformats.org/officeDocument/2006/relationships/hyperlink" Target="https://www.youtube.com/watch?v=8UDuDnDLva8" TargetMode="External"/><Relationship Id="rId1" Type="http://schemas.openxmlformats.org/officeDocument/2006/relationships/video" Target="file://localhost/Users/swwcte/Downloads/Oslar%20Design%20%7C%20Primary%20School%20Video%20Production%20Promotion.mp4" TargetMode="External"/><Relationship Id="rId2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png"/><Relationship Id="rId3" Type="http://schemas.openxmlformats.org/officeDocument/2006/relationships/image" Target="../media/image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4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4" Type="http://schemas.openxmlformats.org/officeDocument/2006/relationships/image" Target="../media/image13.png"/><Relationship Id="rId5" Type="http://schemas.openxmlformats.org/officeDocument/2006/relationships/image" Target="../media/image6.png"/><Relationship Id="rId1" Type="http://schemas.openxmlformats.org/officeDocument/2006/relationships/video" Target="file://localhost/Users/swwcte/Downloads/Newidiadau%20i%20arolygiadau%20Estyn.mp4" TargetMode="External"/><Relationship Id="rId2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4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5.pn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6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video" Target="file://localhost/Users/swwcte/Documents/John%20Hattie.mp4" TargetMode="External"/><Relationship Id="rId2" Type="http://schemas.openxmlformats.org/officeDocument/2006/relationships/slideLayout" Target="../slideLayouts/slideLayout2.xml"/><Relationship Id="rId3" Type="http://schemas.openxmlformats.org/officeDocument/2006/relationships/image" Target="../media/image17.pn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pn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8.pn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9.png"/></Relationships>
</file>

<file path=ppt/slides/_rels/slide34.xml.rels><?xml version="1.0" encoding="UTF-8" standalone="yes"?>
<Relationships xmlns="http://schemas.openxmlformats.org/package/2006/relationships"><Relationship Id="rId9" Type="http://schemas.openxmlformats.org/officeDocument/2006/relationships/hyperlink" Target="http://www.sera.ac.uk/" TargetMode="External"/><Relationship Id="rId20" Type="http://schemas.openxmlformats.org/officeDocument/2006/relationships/image" Target="../media/image27.png"/><Relationship Id="rId21" Type="http://schemas.openxmlformats.org/officeDocument/2006/relationships/image" Target="../media/image28.png"/><Relationship Id="rId10" Type="http://schemas.openxmlformats.org/officeDocument/2006/relationships/hyperlink" Target="http://www.curee-paccts.com/" TargetMode="External"/><Relationship Id="rId11" Type="http://schemas.openxmlformats.org/officeDocument/2006/relationships/hyperlink" Target="http://www.gwerddon.cymru/cy/hafan/" TargetMode="External"/><Relationship Id="rId12" Type="http://schemas.openxmlformats.org/officeDocument/2006/relationships/hyperlink" Target="http://www.uwtsd.ac.uk/wcee/publications-and-resources/" TargetMode="External"/><Relationship Id="rId13" Type="http://schemas.openxmlformats.org/officeDocument/2006/relationships/image" Target="../media/image20.png"/><Relationship Id="rId14" Type="http://schemas.openxmlformats.org/officeDocument/2006/relationships/image" Target="../media/image21.png"/><Relationship Id="rId15" Type="http://schemas.openxmlformats.org/officeDocument/2006/relationships/image" Target="../media/image22.png"/><Relationship Id="rId16" Type="http://schemas.openxmlformats.org/officeDocument/2006/relationships/image" Target="../media/image23.png"/><Relationship Id="rId17" Type="http://schemas.openxmlformats.org/officeDocument/2006/relationships/image" Target="../media/image24.png"/><Relationship Id="rId18" Type="http://schemas.openxmlformats.org/officeDocument/2006/relationships/image" Target="../media/image25.png"/><Relationship Id="rId19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2" Type="http://schemas.openxmlformats.org/officeDocument/2006/relationships/hyperlink" Target="http://www.eric.ed.gov/" TargetMode="External"/><Relationship Id="rId3" Type="http://schemas.openxmlformats.org/officeDocument/2006/relationships/hyperlink" Target="http://www.actionresearch.net/" TargetMode="External"/><Relationship Id="rId4" Type="http://schemas.openxmlformats.org/officeDocument/2006/relationships/hyperlink" Target="http://www.tlrp.org/" TargetMode="External"/><Relationship Id="rId5" Type="http://schemas.openxmlformats.org/officeDocument/2006/relationships/hyperlink" Target="http://arrts.gtcni.org.uk/gtcni/" TargetMode="External"/><Relationship Id="rId6" Type="http://schemas.openxmlformats.org/officeDocument/2006/relationships/hyperlink" Target="http://journalseek.net/" TargetMode="External"/><Relationship Id="rId7" Type="http://schemas.openxmlformats.org/officeDocument/2006/relationships/hyperlink" Target="http://www.nfer.ac.uk" TargetMode="External"/><Relationship Id="rId8" Type="http://schemas.openxmlformats.org/officeDocument/2006/relationships/hyperlink" Target="http://www.bera.ac.uk/" TargetMode="Externa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mason.gmu.edu/~montecin/web-eval-sites.htm" TargetMode="External"/><Relationship Id="rId3" Type="http://schemas.openxmlformats.org/officeDocument/2006/relationships/hyperlink" Target="http://www.lesley.edu/library/guides/research/evaluating_web.html" TargetMode="Externa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://templegrove.org.uk/UserFiles/File/Twenty-two%20Things.pdf" TargetMode="External"/><Relationship Id="rId4" Type="http://schemas.openxmlformats.org/officeDocument/2006/relationships/hyperlink" Target="http://www.serviceschools.co.uk/cms/what_makes_a_good_school_new/" TargetMode="External"/><Relationship Id="rId5" Type="http://schemas.openxmlformats.org/officeDocument/2006/relationships/hyperlink" Target="http://www.locrating.com/" TargetMode="External"/><Relationship Id="rId6" Type="http://schemas.openxmlformats.org/officeDocument/2006/relationships/hyperlink" Target="http://www.ofsted.gov.uk/resources/twenty-outstanding-primary-schools-excelling-against-odds" TargetMode="External"/><Relationship Id="rId7" Type="http://schemas.openxmlformats.org/officeDocument/2006/relationships/hyperlink" Target="http://www.cse.ucla.edu/products/parents/cresst_GoodSchool.pdf" TargetMode="External"/><Relationship Id="rId8" Type="http://schemas.openxmlformats.org/officeDocument/2006/relationships/hyperlink" Target="http://learning.wales.gov.uk/docs/learningwales/publications/121122professionallearningen.pdf" TargetMode="External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9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hyperlink" Target="http://athrofa.cymru/cy/" TargetMode="External"/><Relationship Id="rId4" Type="http://schemas.openxmlformats.org/officeDocument/2006/relationships/image" Target="../media/image30.jpe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png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1.png"/><Relationship Id="rId3" Type="http://schemas.openxmlformats.org/officeDocument/2006/relationships/image" Target="../media/image6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4" Type="http://schemas.openxmlformats.org/officeDocument/2006/relationships/image" Target="../media/image34.png"/><Relationship Id="rId5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2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4" Type="http://schemas.openxmlformats.org/officeDocument/2006/relationships/image" Target="../media/image35.jpeg"/><Relationship Id="rId5" Type="http://schemas.openxmlformats.org/officeDocument/2006/relationships/image" Target="../media/image36.png"/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suttontrust.com/wp-content/uploads/2017/09/Closing-Gaps-Early_FINAL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Croeso</a:t>
            </a:r>
            <a:r>
              <a:rPr lang="en-US" dirty="0" smtClean="0"/>
              <a:t> </a:t>
            </a:r>
            <a:r>
              <a:rPr lang="en-US" dirty="0" err="1" smtClean="0"/>
              <a:t>nol</a:t>
            </a:r>
            <a:r>
              <a:rPr lang="en-US" dirty="0" smtClean="0"/>
              <a:t>!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4000" y="1417638"/>
            <a:ext cx="8686800" cy="525780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US" dirty="0" smtClean="0"/>
              <a:t>EACD6002C</a:t>
            </a:r>
          </a:p>
          <a:p>
            <a:r>
              <a:rPr lang="en-GB" b="1" cap="all" dirty="0" err="1" smtClean="0"/>
              <a:t>Profiadau</a:t>
            </a:r>
            <a:r>
              <a:rPr lang="en-GB" b="1" cap="all" dirty="0" smtClean="0"/>
              <a:t> </a:t>
            </a:r>
            <a:r>
              <a:rPr lang="en-GB" b="1" cap="all" dirty="0" err="1" smtClean="0"/>
              <a:t>Addysgu</a:t>
            </a:r>
            <a:r>
              <a:rPr lang="en-GB" b="1" cap="all" dirty="0" smtClean="0"/>
              <a:t> </a:t>
            </a:r>
            <a:r>
              <a:rPr lang="en-GB" b="1" cap="all" dirty="0" err="1" smtClean="0"/>
              <a:t>ProffesiynoL</a:t>
            </a:r>
            <a:r>
              <a:rPr lang="en-GB" b="1" cap="all" dirty="0" smtClean="0"/>
              <a:t> 3 - </a:t>
            </a:r>
            <a:r>
              <a:rPr lang="en-GB" b="1" cap="all" dirty="0" err="1" smtClean="0"/>
              <a:t>Athrawon</a:t>
            </a:r>
            <a:r>
              <a:rPr lang="en-GB" b="1" cap="all" dirty="0" smtClean="0"/>
              <a:t>, </a:t>
            </a:r>
            <a:r>
              <a:rPr lang="en-GB" b="1" cap="all" dirty="0" err="1" smtClean="0"/>
              <a:t>Ysgol</a:t>
            </a:r>
            <a:r>
              <a:rPr lang="en-GB" b="1" cap="all" dirty="0" smtClean="0"/>
              <a:t> </a:t>
            </a:r>
            <a:r>
              <a:rPr lang="en-GB" b="1" cap="all" dirty="0" err="1" smtClean="0"/>
              <a:t>a'r</a:t>
            </a:r>
            <a:r>
              <a:rPr lang="en-GB" b="1" cap="all" dirty="0" smtClean="0"/>
              <a:t> </a:t>
            </a:r>
            <a:r>
              <a:rPr lang="en-GB" b="1" cap="all" dirty="0" err="1" smtClean="0"/>
              <a:t>Gymuned</a:t>
            </a:r>
            <a:r>
              <a:rPr lang="en-GB" b="1" cap="all" dirty="0" smtClean="0"/>
              <a:t> </a:t>
            </a:r>
            <a:r>
              <a:rPr lang="en-GB" b="1" cap="all" dirty="0" err="1" smtClean="0"/>
              <a:t>Ehangach</a:t>
            </a:r>
            <a:r>
              <a:rPr lang="en-GB" b="1" cap="all" dirty="0" smtClean="0"/>
              <a:t> </a:t>
            </a:r>
            <a:endParaRPr lang="en-US" b="1" cap="all" dirty="0" smtClean="0"/>
          </a:p>
          <a:p>
            <a:pPr>
              <a:buNone/>
            </a:pPr>
            <a:r>
              <a:rPr lang="en-US" dirty="0" smtClean="0"/>
              <a:t>                                       </a:t>
            </a:r>
          </a:p>
          <a:p>
            <a:pPr>
              <a:buNone/>
            </a:pPr>
            <a:r>
              <a:rPr lang="en-US" dirty="0" smtClean="0"/>
              <a:t>            @</a:t>
            </a:r>
            <a:r>
              <a:rPr lang="en-US" dirty="0" err="1" smtClean="0"/>
              <a:t>dilynwr</a:t>
            </a:r>
            <a:r>
              <a:rPr lang="en-US" dirty="0" smtClean="0"/>
              <a:t>  #ITWC</a:t>
            </a:r>
          </a:p>
          <a:p>
            <a:pPr>
              <a:buNone/>
            </a:pPr>
            <a:r>
              <a:rPr lang="en-US" dirty="0" smtClean="0"/>
              <a:t> </a:t>
            </a:r>
            <a:r>
              <a:rPr lang="en-US" dirty="0" smtClean="0">
                <a:hlinkClick r:id="rId2"/>
              </a:rPr>
              <a:t>mathew.jones@uwtsd.ac.uk</a:t>
            </a:r>
            <a:endParaRPr lang="en-US" dirty="0" smtClean="0"/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en-US" dirty="0" smtClean="0"/>
          </a:p>
        </p:txBody>
      </p:sp>
      <p:pic>
        <p:nvPicPr>
          <p:cNvPr id="5" name="Picture 4" descr="DILYNWR_400x400 2017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17595" y="3052234"/>
            <a:ext cx="3623205" cy="362320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 smtClean="0"/>
              <a:t>ECAD6002C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y-GB" dirty="0" smtClean="0"/>
              <a:t>Profiadau Addysgu Proffesiynol 3 – Athrawon, Ysgolion a’r Gymuned Ehangach</a:t>
            </a:r>
          </a:p>
          <a:p>
            <a:pPr>
              <a:buNone/>
            </a:pPr>
            <a:endParaRPr lang="en-GB" dirty="0" smtClean="0"/>
          </a:p>
          <a:p>
            <a:r>
              <a:rPr lang="cy-GB" dirty="0" smtClean="0"/>
              <a:t>Atgyfnerthu ymagwedd broffesiynol yr athrawon dan hyfforddiant at addysgeg dosbarth a rheolaeth dosbarth gan gynnwys pwysigrwydd gweithio gyda rhanddeiliaid o fewn amgylchedd ysgol. </a:t>
            </a:r>
            <a:endParaRPr lang="en-GB" dirty="0" smtClean="0"/>
          </a:p>
          <a:p>
            <a:r>
              <a:rPr lang="cy-GB" dirty="0" smtClean="0"/>
              <a:t>Cyfoethogi datblygiad proffesiynol ehangach ymholiad adfyfyriol athrawon dan hyfforddiant drwy ystyried rôl ysgolion o fewn y gymuned ehangach a phwysigrwydd dadansoddi data. </a:t>
            </a:r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 smtClean="0"/>
              <a:t>Adroddiad asesu crynodol yn erbyn safonau SAC, llwyddo/methu</a:t>
            </a:r>
            <a:endParaRPr lang="en-GB" dirty="0" smtClean="0"/>
          </a:p>
          <a:p>
            <a:r>
              <a:rPr lang="cy-GB" b="1" dirty="0" smtClean="0"/>
              <a:t>Elfen Asesu 1- 100%</a:t>
            </a:r>
            <a:endParaRPr lang="en-GB" dirty="0" smtClean="0"/>
          </a:p>
          <a:p>
            <a:r>
              <a:rPr lang="cy-GB" dirty="0" smtClean="0"/>
              <a:t>Cyflwyniad grŵp ar ddadansoddi data ysgol gyda marc unigol. (cyfwerth â 2000 o eiriau) 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38100"/>
            <a:ext cx="8229600" cy="1143000"/>
          </a:xfrm>
        </p:spPr>
        <p:txBody>
          <a:bodyPr/>
          <a:lstStyle/>
          <a:p>
            <a:r>
              <a:rPr lang="en-US" dirty="0" smtClean="0"/>
              <a:t>The Assignment – Yr </a:t>
            </a:r>
            <a:r>
              <a:rPr lang="en-US" dirty="0" err="1" smtClean="0"/>
              <a:t>Aseiniad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9516" y="852162"/>
            <a:ext cx="4883151" cy="607357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296333"/>
            <a:ext cx="8229600" cy="1143000"/>
          </a:xfrm>
        </p:spPr>
        <p:txBody>
          <a:bodyPr/>
          <a:lstStyle/>
          <a:p>
            <a:r>
              <a:rPr lang="en-US" dirty="0" smtClean="0">
                <a:latin typeface="Corbel"/>
                <a:cs typeface="Corbel"/>
              </a:rPr>
              <a:t>Yr </a:t>
            </a:r>
            <a:r>
              <a:rPr lang="en-US" dirty="0" err="1" smtClean="0">
                <a:latin typeface="Corbel"/>
                <a:cs typeface="Corbel"/>
              </a:rPr>
              <a:t>Aseiniad</a:t>
            </a:r>
            <a:r>
              <a:rPr lang="en-US" dirty="0" smtClean="0">
                <a:latin typeface="Corbel"/>
                <a:cs typeface="Corbel"/>
              </a:rPr>
              <a:t>!</a:t>
            </a:r>
            <a:endParaRPr lang="en-US" dirty="0">
              <a:latin typeface="Corbel"/>
              <a:cs typeface="Corbe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7066" y="846667"/>
            <a:ext cx="8449734" cy="6417733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GB" b="1" cap="all" dirty="0" err="1" smtClean="0"/>
              <a:t>mATH</a:t>
            </a:r>
            <a:r>
              <a:rPr lang="en-GB" b="1" cap="all" dirty="0" smtClean="0"/>
              <a:t> O ASESU: CYFLWYNIAD GRŵP</a:t>
            </a:r>
            <a:endParaRPr lang="en-US" b="1" cap="all" dirty="0" smtClean="0"/>
          </a:p>
          <a:p>
            <a:pPr>
              <a:buNone/>
            </a:pPr>
            <a:r>
              <a:rPr lang="en-GB" b="1" cap="all" dirty="0" smtClean="0"/>
              <a:t>AsESIAD/CYDRAN:12</a:t>
            </a:r>
            <a:endParaRPr lang="en-US" b="1" cap="all" dirty="0" smtClean="0"/>
          </a:p>
          <a:p>
            <a:pPr>
              <a:buNone/>
            </a:pPr>
            <a:r>
              <a:rPr lang="en-GB" b="1" dirty="0" smtClean="0"/>
              <a:t> </a:t>
            </a:r>
            <a:endParaRPr lang="en-US" dirty="0" smtClean="0"/>
          </a:p>
          <a:p>
            <a:pPr>
              <a:buNone/>
            </a:pPr>
            <a:r>
              <a:rPr lang="en-GB" b="1" dirty="0" smtClean="0"/>
              <a:t>PWYSAU’R CYDRAN: </a:t>
            </a:r>
            <a:r>
              <a:rPr lang="en-GB" b="1" u="sng" dirty="0" smtClean="0"/>
              <a:t>100 </a:t>
            </a:r>
            <a:r>
              <a:rPr lang="en-GB" b="1" dirty="0" smtClean="0"/>
              <a:t>%</a:t>
            </a:r>
          </a:p>
          <a:p>
            <a:pPr>
              <a:buNone/>
            </a:pPr>
            <a:r>
              <a:rPr lang="cy-GB" dirty="0" smtClean="0"/>
              <a:t>Cyflwyniad grŵp ar ddadansoddi data ysgol gyda marc unigol (cyfwerth â 2000 o eiriau) </a:t>
            </a:r>
            <a:endParaRPr lang="en-GB" dirty="0" smtClean="0"/>
          </a:p>
          <a:p>
            <a:pPr>
              <a:buNone/>
            </a:pPr>
            <a:r>
              <a:rPr lang="en-GB" b="1" dirty="0" smtClean="0"/>
              <a:t>TIWTOR Y MODIWL: </a:t>
            </a:r>
            <a:r>
              <a:rPr lang="en-GB" b="1" u="sng" dirty="0" smtClean="0"/>
              <a:t>Gail Parker</a:t>
            </a:r>
            <a:endParaRPr lang="en-US" dirty="0" smtClean="0"/>
          </a:p>
          <a:p>
            <a:pPr>
              <a:buNone/>
            </a:pPr>
            <a:r>
              <a:rPr lang="en-GB" b="1" dirty="0" smtClean="0"/>
              <a:t>        </a:t>
            </a:r>
            <a:r>
              <a:rPr lang="en-US" i="1" dirty="0" err="1" smtClean="0"/>
              <a:t>Yn</a:t>
            </a:r>
            <a:r>
              <a:rPr lang="en-US" i="1" dirty="0" smtClean="0"/>
              <a:t> </a:t>
            </a:r>
            <a:r>
              <a:rPr lang="en-US" i="1" dirty="0" err="1" smtClean="0"/>
              <a:t>seiliedig</a:t>
            </a:r>
            <a:r>
              <a:rPr lang="en-US" i="1" dirty="0" smtClean="0"/>
              <a:t> </a:t>
            </a:r>
            <a:r>
              <a:rPr lang="en-US" i="1" dirty="0" err="1" smtClean="0"/>
              <a:t>ar</a:t>
            </a:r>
            <a:r>
              <a:rPr lang="en-US" i="1" dirty="0" smtClean="0"/>
              <a:t> </a:t>
            </a:r>
            <a:r>
              <a:rPr lang="en-US" i="1" dirty="0" err="1" smtClean="0"/>
              <a:t>ddata'r</a:t>
            </a:r>
            <a:r>
              <a:rPr lang="en-US" i="1" dirty="0" smtClean="0"/>
              <a:t> </a:t>
            </a:r>
            <a:r>
              <a:rPr lang="en-US" i="1" dirty="0" err="1" smtClean="0"/>
              <a:t>ysgol</a:t>
            </a:r>
            <a:r>
              <a:rPr lang="en-US" i="1" dirty="0" smtClean="0"/>
              <a:t>, </a:t>
            </a:r>
            <a:r>
              <a:rPr lang="en-US" i="1" dirty="0" err="1" smtClean="0"/>
              <a:t>cyflwynwch</a:t>
            </a:r>
            <a:r>
              <a:rPr lang="en-US" i="1" dirty="0" smtClean="0"/>
              <a:t> </a:t>
            </a:r>
            <a:r>
              <a:rPr lang="en-US" i="1" dirty="0" err="1" smtClean="0"/>
              <a:t>gyflwyniad</a:t>
            </a:r>
            <a:r>
              <a:rPr lang="en-US" i="1" dirty="0" smtClean="0"/>
              <a:t> </a:t>
            </a:r>
            <a:r>
              <a:rPr lang="en-US" i="1" dirty="0" err="1" smtClean="0"/>
              <a:t>grŵp</a:t>
            </a:r>
            <a:r>
              <a:rPr lang="en-US" i="1" dirty="0" smtClean="0"/>
              <a:t> </a:t>
            </a:r>
            <a:r>
              <a:rPr lang="en-US" i="1" dirty="0" err="1" smtClean="0"/>
              <a:t>sy'n</a:t>
            </a:r>
            <a:r>
              <a:rPr lang="en-US" i="1" dirty="0" smtClean="0"/>
              <a:t> </a:t>
            </a:r>
            <a:r>
              <a:rPr lang="en-US" i="1" dirty="0" err="1" smtClean="0"/>
              <a:t>amlinellu</a:t>
            </a:r>
            <a:r>
              <a:rPr lang="en-US" i="1" dirty="0" smtClean="0"/>
              <a:t> </a:t>
            </a:r>
            <a:r>
              <a:rPr lang="en-US" i="1" dirty="0" err="1" smtClean="0"/>
              <a:t>sut</a:t>
            </a:r>
            <a:r>
              <a:rPr lang="en-US" i="1" dirty="0" smtClean="0"/>
              <a:t> </a:t>
            </a:r>
            <a:r>
              <a:rPr lang="en-US" i="1" dirty="0" err="1" smtClean="0"/>
              <a:t>i</a:t>
            </a:r>
            <a:r>
              <a:rPr lang="en-US" i="1" dirty="0" smtClean="0"/>
              <a:t> </a:t>
            </a:r>
            <a:r>
              <a:rPr lang="en-US" i="1" dirty="0" err="1" smtClean="0"/>
              <a:t>wella</a:t>
            </a:r>
            <a:r>
              <a:rPr lang="en-US" i="1" dirty="0" smtClean="0"/>
              <a:t> </a:t>
            </a:r>
            <a:r>
              <a:rPr lang="en-US" i="1" dirty="0" err="1" smtClean="0"/>
              <a:t>perfformiad</a:t>
            </a:r>
            <a:r>
              <a:rPr lang="en-US" i="1" dirty="0" smtClean="0"/>
              <a:t> </a:t>
            </a:r>
            <a:r>
              <a:rPr lang="en-US" i="1" dirty="0" err="1" smtClean="0"/>
              <a:t>cyfredol</a:t>
            </a:r>
            <a:r>
              <a:rPr lang="en-US" i="1" dirty="0" smtClean="0"/>
              <a:t> yr </a:t>
            </a:r>
            <a:r>
              <a:rPr lang="en-US" i="1" dirty="0" err="1" smtClean="0"/>
              <a:t>ysgol</a:t>
            </a:r>
            <a:r>
              <a:rPr lang="en-US" i="1" dirty="0" smtClean="0"/>
              <a:t>, </a:t>
            </a:r>
            <a:r>
              <a:rPr lang="en-US" i="1" dirty="0" err="1" smtClean="0"/>
              <a:t>gyda</a:t>
            </a:r>
            <a:r>
              <a:rPr lang="en-US" i="1" dirty="0" smtClean="0"/>
              <a:t> </a:t>
            </a:r>
            <a:r>
              <a:rPr lang="en-US" i="1" dirty="0" err="1" smtClean="0"/>
              <a:t>rhesymeg</a:t>
            </a:r>
            <a:r>
              <a:rPr lang="en-US" i="1" dirty="0" smtClean="0"/>
              <a:t> </a:t>
            </a:r>
            <a:r>
              <a:rPr lang="en-US" i="1" dirty="0" err="1" smtClean="0"/>
              <a:t>glir</a:t>
            </a:r>
            <a:r>
              <a:rPr lang="en-US" i="1" dirty="0" smtClean="0"/>
              <a:t> a </a:t>
            </a:r>
            <a:r>
              <a:rPr lang="en-US" i="1" dirty="0" err="1" smtClean="0"/>
              <a:t>chyfiawnhad</a:t>
            </a:r>
            <a:r>
              <a:rPr lang="en-US" i="1" dirty="0" smtClean="0"/>
              <a:t> </a:t>
            </a:r>
            <a:r>
              <a:rPr lang="en-US" i="1" dirty="0" err="1" smtClean="0"/>
              <a:t>dros</a:t>
            </a:r>
            <a:r>
              <a:rPr lang="en-US" i="1" dirty="0" smtClean="0"/>
              <a:t> </a:t>
            </a:r>
            <a:r>
              <a:rPr lang="en-US" i="1" dirty="0" err="1" smtClean="0"/>
              <a:t>unrhyw</a:t>
            </a:r>
            <a:r>
              <a:rPr lang="en-US" i="1" dirty="0" smtClean="0"/>
              <a:t> </a:t>
            </a:r>
            <a:r>
              <a:rPr lang="en-US" i="1" dirty="0" err="1" smtClean="0"/>
              <a:t>fentrau</a:t>
            </a:r>
            <a:r>
              <a:rPr lang="en-US" i="1" dirty="0" smtClean="0"/>
              <a:t> </a:t>
            </a:r>
            <a:r>
              <a:rPr lang="en-US" i="1" dirty="0" err="1" smtClean="0"/>
              <a:t>neu</a:t>
            </a:r>
            <a:r>
              <a:rPr lang="en-US" i="1" dirty="0" smtClean="0"/>
              <a:t> </a:t>
            </a:r>
            <a:r>
              <a:rPr lang="en-US" i="1" dirty="0" err="1" smtClean="0"/>
              <a:t>strategaethau</a:t>
            </a:r>
            <a:r>
              <a:rPr lang="en-US" i="1" dirty="0" smtClean="0"/>
              <a:t>. Y </a:t>
            </a:r>
            <a:r>
              <a:rPr lang="en-US" i="1" dirty="0" err="1" smtClean="0"/>
              <a:t>chwe</a:t>
            </a:r>
            <a:r>
              <a:rPr lang="en-US" i="1" dirty="0" smtClean="0"/>
              <a:t> </a:t>
            </a:r>
            <a:r>
              <a:rPr lang="en-US" i="1" dirty="0" err="1" smtClean="0"/>
              <a:t>maes</a:t>
            </a:r>
            <a:r>
              <a:rPr lang="en-US" i="1" dirty="0" smtClean="0"/>
              <a:t> </a:t>
            </a:r>
            <a:r>
              <a:rPr lang="en-US" i="1" dirty="0" err="1" smtClean="0"/>
              <a:t>y</a:t>
            </a:r>
            <a:r>
              <a:rPr lang="en-US" i="1" dirty="0" smtClean="0"/>
              <a:t> </a:t>
            </a:r>
            <a:r>
              <a:rPr lang="en-US" i="1" dirty="0" err="1" smtClean="0"/>
              <a:t>dylech</a:t>
            </a:r>
            <a:r>
              <a:rPr lang="en-US" i="1" dirty="0" smtClean="0"/>
              <a:t> </a:t>
            </a:r>
            <a:r>
              <a:rPr lang="en-US" i="1" dirty="0" err="1" smtClean="0"/>
              <a:t>edrych</a:t>
            </a:r>
            <a:r>
              <a:rPr lang="en-US" i="1" dirty="0" smtClean="0"/>
              <a:t> </a:t>
            </a:r>
            <a:r>
              <a:rPr lang="en-US" i="1" dirty="0" err="1" smtClean="0"/>
              <a:t>arnynt</a:t>
            </a:r>
            <a:r>
              <a:rPr lang="en-US" i="1" dirty="0" smtClean="0"/>
              <a:t> </a:t>
            </a:r>
            <a:r>
              <a:rPr lang="en-US" i="1" dirty="0" err="1" smtClean="0"/>
              <a:t>yw</a:t>
            </a:r>
            <a:r>
              <a:rPr lang="en-US" i="1" dirty="0" smtClean="0"/>
              <a:t> </a:t>
            </a:r>
            <a:r>
              <a:rPr lang="en-US" i="1" dirty="0" err="1" smtClean="0"/>
              <a:t>Saesneg</a:t>
            </a:r>
            <a:r>
              <a:rPr lang="en-US" i="1" dirty="0" smtClean="0"/>
              <a:t>, </a:t>
            </a:r>
            <a:r>
              <a:rPr lang="en-US" i="1" dirty="0" err="1" smtClean="0"/>
              <a:t>Mathemateg</a:t>
            </a:r>
            <a:r>
              <a:rPr lang="en-US" i="1" dirty="0" smtClean="0"/>
              <a:t>, </a:t>
            </a:r>
            <a:r>
              <a:rPr lang="en-US" i="1" dirty="0" err="1" smtClean="0"/>
              <a:t>Gwyddoniaeth</a:t>
            </a:r>
            <a:r>
              <a:rPr lang="en-US" i="1" dirty="0" smtClean="0"/>
              <a:t>, </a:t>
            </a:r>
            <a:r>
              <a:rPr lang="en-US" i="1" dirty="0" err="1" smtClean="0"/>
              <a:t>Cymraeg</a:t>
            </a:r>
            <a:r>
              <a:rPr lang="en-US" i="1" dirty="0" smtClean="0"/>
              <a:t>, </a:t>
            </a:r>
            <a:r>
              <a:rPr lang="en-US" i="1" dirty="0" err="1" smtClean="0"/>
              <a:t>Rhyw</a:t>
            </a:r>
            <a:r>
              <a:rPr lang="en-US" i="1" dirty="0" smtClean="0"/>
              <a:t> a </a:t>
            </a:r>
            <a:r>
              <a:rPr lang="en-US" i="1" dirty="0" err="1" smtClean="0"/>
              <a:t>Phrydiau</a:t>
            </a:r>
            <a:r>
              <a:rPr lang="en-US" i="1" dirty="0" smtClean="0"/>
              <a:t> am </a:t>
            </a:r>
            <a:r>
              <a:rPr lang="en-US" i="1" dirty="0" err="1" smtClean="0"/>
              <a:t>ddim</a:t>
            </a:r>
            <a:r>
              <a:rPr lang="en-US" i="1" dirty="0" smtClean="0"/>
              <a:t> a </a:t>
            </a:r>
            <a:r>
              <a:rPr lang="en-US" i="1" dirty="0" err="1" smtClean="0"/>
              <a:t>thlodi</a:t>
            </a:r>
            <a:r>
              <a:rPr lang="en-US" i="1" dirty="0" smtClean="0"/>
              <a:t>.</a:t>
            </a:r>
          </a:p>
          <a:p>
            <a:pPr>
              <a:buNone/>
            </a:pPr>
            <a:r>
              <a:rPr lang="en-GB" dirty="0" smtClean="0"/>
              <a:t> </a:t>
            </a:r>
            <a:endParaRPr lang="en-US" dirty="0" smtClean="0"/>
          </a:p>
        </p:txBody>
      </p:sp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1451663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y-GB" b="1" dirty="0" smtClean="0"/>
              <a:t>MANYLION CYFLWYNO:</a:t>
            </a:r>
            <a:br>
              <a:rPr lang="cy-GB" b="1" dirty="0" smtClean="0"/>
            </a:br>
            <a:r>
              <a:rPr lang="en-GB" b="1" dirty="0" smtClean="0"/>
              <a:t>    </a:t>
            </a:r>
            <a:endParaRPr lang="en-US" dirty="0" smtClean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1099" y="812800"/>
            <a:ext cx="9002901" cy="5744725"/>
          </a:xfrm>
        </p:spPr>
        <p:txBody>
          <a:bodyPr>
            <a:normAutofit/>
          </a:bodyPr>
          <a:lstStyle/>
          <a:p>
            <a:r>
              <a:rPr lang="en-GB" sz="2400" dirty="0" err="1" smtClean="0"/>
              <a:t>Bydd</a:t>
            </a:r>
            <a:r>
              <a:rPr lang="en-GB" sz="2400" dirty="0" smtClean="0"/>
              <a:t> </a:t>
            </a:r>
            <a:r>
              <a:rPr lang="en-GB" sz="2400" dirty="0" err="1" smtClean="0"/>
              <a:t>myfyrwyr</a:t>
            </a:r>
            <a:r>
              <a:rPr lang="en-GB" sz="2400" dirty="0" smtClean="0"/>
              <a:t> </a:t>
            </a:r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 smtClean="0"/>
              <a:t>canolbwyntio</a:t>
            </a:r>
            <a:r>
              <a:rPr lang="en-GB" sz="2400" dirty="0" smtClean="0"/>
              <a:t> </a:t>
            </a:r>
            <a:r>
              <a:rPr lang="en-GB" sz="2400" dirty="0" err="1" smtClean="0"/>
              <a:t>aragwedd</a:t>
            </a:r>
            <a:r>
              <a:rPr lang="en-GB" sz="2400" dirty="0" smtClean="0"/>
              <a:t> </a:t>
            </a:r>
            <a:r>
              <a:rPr lang="en-GB" sz="2400" dirty="0" err="1" smtClean="0"/>
              <a:t>o</a:t>
            </a:r>
            <a:r>
              <a:rPr lang="en-GB" sz="2400" dirty="0" smtClean="0"/>
              <a:t> </a:t>
            </a:r>
            <a:r>
              <a:rPr lang="en-GB" sz="2400" dirty="0" err="1" smtClean="0"/>
              <a:t>ddata</a:t>
            </a:r>
            <a:r>
              <a:rPr lang="en-GB" sz="2400" dirty="0" smtClean="0"/>
              <a:t> </a:t>
            </a:r>
            <a:r>
              <a:rPr lang="en-GB" sz="2400" dirty="0" err="1" smtClean="0"/>
              <a:t>asesu'r</a:t>
            </a:r>
            <a:r>
              <a:rPr lang="en-GB" sz="2400" dirty="0" smtClean="0"/>
              <a:t> </a:t>
            </a:r>
            <a:r>
              <a:rPr lang="en-GB" sz="2400" dirty="0" err="1" smtClean="0"/>
              <a:t>ysgol</a:t>
            </a:r>
            <a:r>
              <a:rPr lang="en-GB" sz="2400" dirty="0" smtClean="0"/>
              <a:t> a </a:t>
            </a:r>
            <a:r>
              <a:rPr lang="en-GB" sz="2400" dirty="0" err="1" smtClean="0"/>
              <a:t>gofynnir</a:t>
            </a:r>
            <a:r>
              <a:rPr lang="en-GB" sz="2400" dirty="0" smtClean="0"/>
              <a:t> </a:t>
            </a:r>
            <a:r>
              <a:rPr lang="en-GB" sz="2400" dirty="0" err="1" smtClean="0"/>
              <a:t>i</a:t>
            </a:r>
            <a:r>
              <a:rPr lang="en-GB" sz="2400" dirty="0" smtClean="0"/>
              <a:t> </a:t>
            </a:r>
            <a:r>
              <a:rPr lang="en-GB" sz="2400" dirty="0" err="1" smtClean="0"/>
              <a:t>ganolbwyntio</a:t>
            </a:r>
            <a:r>
              <a:rPr lang="en-GB" sz="2400" dirty="0" smtClean="0"/>
              <a:t> </a:t>
            </a:r>
            <a:r>
              <a:rPr lang="en-GB" sz="2400" dirty="0" err="1" smtClean="0"/>
              <a:t>ar</a:t>
            </a:r>
            <a:r>
              <a:rPr lang="en-GB" sz="2400" dirty="0" smtClean="0"/>
              <a:t> </a:t>
            </a:r>
            <a:r>
              <a:rPr lang="en-GB" sz="2400" dirty="0" err="1" smtClean="0"/>
              <a:t>agwedd</a:t>
            </a:r>
            <a:r>
              <a:rPr lang="en-GB" sz="2400" dirty="0" smtClean="0"/>
              <a:t> </a:t>
            </a:r>
            <a:r>
              <a:rPr lang="en-GB" sz="2400" dirty="0" err="1" smtClean="0"/>
              <a:t>o’r</a:t>
            </a:r>
            <a:r>
              <a:rPr lang="en-GB" sz="2400" dirty="0" smtClean="0"/>
              <a:t> data, ac </a:t>
            </a:r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 smtClean="0"/>
              <a:t>ystyried</a:t>
            </a:r>
            <a:r>
              <a:rPr lang="en-GB" sz="2400" dirty="0" smtClean="0"/>
              <a:t> yr </a:t>
            </a:r>
            <a:r>
              <a:rPr lang="en-GB" sz="2400" dirty="0" err="1" smtClean="0"/>
              <a:t>hyn</a:t>
            </a:r>
            <a:r>
              <a:rPr lang="en-GB" sz="2400" dirty="0" smtClean="0"/>
              <a:t> </a:t>
            </a:r>
            <a:r>
              <a:rPr lang="en-GB" sz="2400" dirty="0" err="1" smtClean="0"/>
              <a:t>y</a:t>
            </a:r>
            <a:r>
              <a:rPr lang="en-GB" sz="2400" dirty="0" smtClean="0"/>
              <a:t> </a:t>
            </a:r>
            <a:r>
              <a:rPr lang="en-GB" sz="2400" dirty="0" err="1" smtClean="0"/>
              <a:t>gellid</a:t>
            </a:r>
            <a:r>
              <a:rPr lang="en-GB" sz="2400" dirty="0" smtClean="0"/>
              <a:t> </a:t>
            </a:r>
            <a:r>
              <a:rPr lang="en-GB" sz="2400" dirty="0" err="1" smtClean="0"/>
              <a:t>ei</a:t>
            </a:r>
            <a:r>
              <a:rPr lang="en-GB" sz="2400" dirty="0" smtClean="0"/>
              <a:t> </a:t>
            </a:r>
            <a:r>
              <a:rPr lang="en-GB" sz="2400" dirty="0" err="1" smtClean="0"/>
              <a:t>wneud</a:t>
            </a:r>
            <a:r>
              <a:rPr lang="en-GB" sz="2400" dirty="0" smtClean="0"/>
              <a:t> </a:t>
            </a:r>
            <a:r>
              <a:rPr lang="en-GB" sz="2400" dirty="0" err="1" smtClean="0"/>
              <a:t>i</a:t>
            </a:r>
            <a:r>
              <a:rPr lang="en-GB" sz="2400" dirty="0" smtClean="0"/>
              <a:t> </a:t>
            </a:r>
            <a:r>
              <a:rPr lang="en-GB" sz="2400" b="1" dirty="0" err="1" smtClean="0"/>
              <a:t>wella'r</a:t>
            </a:r>
            <a:r>
              <a:rPr lang="en-GB" sz="2400" b="1" dirty="0" smtClean="0"/>
              <a:t> data </a:t>
            </a:r>
            <a:r>
              <a:rPr lang="en-GB" sz="2400" b="1" dirty="0" err="1" smtClean="0"/>
              <a:t>presenol</a:t>
            </a:r>
            <a:r>
              <a:rPr lang="en-GB" sz="2400" b="1" dirty="0" smtClean="0"/>
              <a:t>.</a:t>
            </a:r>
          </a:p>
          <a:p>
            <a:pPr>
              <a:buNone/>
            </a:pPr>
            <a:endParaRPr lang="en-GB" sz="2400" dirty="0" smtClean="0"/>
          </a:p>
          <a:p>
            <a:r>
              <a:rPr lang="en-GB" sz="2400" dirty="0" err="1" smtClean="0"/>
              <a:t>Bydd</a:t>
            </a:r>
            <a:r>
              <a:rPr lang="en-GB" sz="2400" dirty="0" smtClean="0"/>
              <a:t> </a:t>
            </a:r>
            <a:r>
              <a:rPr lang="en-GB" sz="2400" dirty="0" err="1" smtClean="0"/>
              <a:t>pob</a:t>
            </a:r>
            <a:r>
              <a:rPr lang="en-GB" sz="2400" dirty="0" smtClean="0"/>
              <a:t> </a:t>
            </a:r>
            <a:r>
              <a:rPr lang="en-GB" sz="2400" dirty="0" err="1" smtClean="0"/>
              <a:t>myfyrwyr</a:t>
            </a:r>
            <a:r>
              <a:rPr lang="en-GB" sz="2400" dirty="0" smtClean="0"/>
              <a:t> </a:t>
            </a:r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 smtClean="0"/>
              <a:t>cael</a:t>
            </a:r>
            <a:r>
              <a:rPr lang="en-GB" sz="2400" dirty="0" smtClean="0"/>
              <a:t> </a:t>
            </a:r>
            <a:r>
              <a:rPr lang="en-GB" sz="2400" dirty="0" err="1" smtClean="0"/>
              <a:t>y</a:t>
            </a:r>
            <a:r>
              <a:rPr lang="en-GB" sz="2400" dirty="0" smtClean="0"/>
              <a:t> </a:t>
            </a:r>
            <a:r>
              <a:rPr lang="en-GB" sz="2400" dirty="0" err="1" smtClean="0"/>
              <a:t>dewis</a:t>
            </a:r>
            <a:r>
              <a:rPr lang="en-GB" sz="2400" dirty="0" smtClean="0"/>
              <a:t> un </a:t>
            </a:r>
            <a:r>
              <a:rPr lang="en-GB" sz="2400" dirty="0" err="1" smtClean="0"/>
              <a:t>agwedd</a:t>
            </a:r>
            <a:r>
              <a:rPr lang="en-GB" sz="2400" dirty="0" smtClean="0"/>
              <a:t> </a:t>
            </a:r>
            <a:r>
              <a:rPr lang="en-GB" sz="2400" dirty="0" err="1" smtClean="0"/>
              <a:t>i</a:t>
            </a:r>
            <a:r>
              <a:rPr lang="en-GB" sz="2400" dirty="0" smtClean="0"/>
              <a:t> </a:t>
            </a:r>
            <a:r>
              <a:rPr lang="en-GB" sz="2400" dirty="0" err="1" smtClean="0"/>
              <a:t>ganolbwyntio</a:t>
            </a:r>
            <a:r>
              <a:rPr lang="en-GB" sz="2400" dirty="0" smtClean="0"/>
              <a:t> </a:t>
            </a:r>
            <a:r>
              <a:rPr lang="en-GB" sz="2400" dirty="0" err="1" smtClean="0"/>
              <a:t>ar</a:t>
            </a:r>
            <a:r>
              <a:rPr lang="en-GB" sz="2400" dirty="0" smtClean="0"/>
              <a:t> </a:t>
            </a:r>
            <a:r>
              <a:rPr lang="en-GB" sz="2400" dirty="0" err="1" smtClean="0"/>
              <a:t>ardal</a:t>
            </a:r>
            <a:r>
              <a:rPr lang="en-GB" sz="2400" dirty="0" smtClean="0"/>
              <a:t> </a:t>
            </a:r>
            <a:r>
              <a:rPr lang="en-GB" sz="2400" dirty="0" err="1" smtClean="0"/>
              <a:t>o</a:t>
            </a:r>
            <a:r>
              <a:rPr lang="en-GB" sz="2400" dirty="0" smtClean="0"/>
              <a:t> </a:t>
            </a:r>
            <a:r>
              <a:rPr lang="en-GB" sz="2400" dirty="0" err="1" smtClean="0"/>
              <a:t>ddata</a:t>
            </a:r>
            <a:r>
              <a:rPr lang="en-GB" sz="2400" dirty="0" smtClean="0"/>
              <a:t> </a:t>
            </a:r>
            <a:r>
              <a:rPr lang="en-GB" sz="2400" b="1" dirty="0" err="1" smtClean="0"/>
              <a:t>Cyfnod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Sylfaen</a:t>
            </a:r>
            <a:r>
              <a:rPr lang="en-GB" sz="2400" b="1" dirty="0" smtClean="0"/>
              <a:t> </a:t>
            </a:r>
            <a:r>
              <a:rPr lang="en-GB" sz="2400" dirty="0" err="1" smtClean="0"/>
              <a:t>neu'r</a:t>
            </a:r>
            <a:r>
              <a:rPr lang="en-GB" sz="2400" dirty="0" smtClean="0"/>
              <a:t> </a:t>
            </a:r>
            <a:r>
              <a:rPr lang="en-GB" sz="2400" b="1" dirty="0" err="1" smtClean="0"/>
              <a:t>CyfnodAllweddol</a:t>
            </a:r>
            <a:r>
              <a:rPr lang="en-GB" sz="2400" b="1" dirty="0" smtClean="0"/>
              <a:t> 2</a:t>
            </a:r>
            <a:r>
              <a:rPr lang="en-GB" sz="2400" dirty="0" smtClean="0"/>
              <a:t> (</a:t>
            </a:r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 smtClean="0"/>
              <a:t>dibynnu</a:t>
            </a:r>
            <a:r>
              <a:rPr lang="en-GB" sz="2400" dirty="0" smtClean="0"/>
              <a:t> </a:t>
            </a:r>
            <a:r>
              <a:rPr lang="en-GB" sz="2400" dirty="0" err="1" smtClean="0"/>
              <a:t>ar</a:t>
            </a:r>
            <a:r>
              <a:rPr lang="en-GB" sz="2400" dirty="0" smtClean="0"/>
              <a:t> </a:t>
            </a:r>
            <a:r>
              <a:rPr lang="en-GB" sz="2400" dirty="0" err="1" smtClean="0"/>
              <a:t>eu</a:t>
            </a:r>
            <a:r>
              <a:rPr lang="en-GB" sz="2400" dirty="0" smtClean="0"/>
              <a:t> </a:t>
            </a:r>
            <a:r>
              <a:rPr lang="en-GB" sz="2400" dirty="0" err="1" smtClean="0"/>
              <a:t>cyfnod</a:t>
            </a:r>
            <a:r>
              <a:rPr lang="en-GB" sz="2400" dirty="0" smtClean="0"/>
              <a:t> </a:t>
            </a:r>
            <a:r>
              <a:rPr lang="en-GB" sz="2400" dirty="0" err="1" smtClean="0"/>
              <a:t>dewisol</a:t>
            </a:r>
            <a:r>
              <a:rPr lang="en-GB" sz="2400" dirty="0" smtClean="0"/>
              <a:t>). </a:t>
            </a:r>
            <a:r>
              <a:rPr lang="en-GB" sz="2400" dirty="0" err="1" smtClean="0"/>
              <a:t>Byddai</a:t>
            </a:r>
            <a:r>
              <a:rPr lang="en-GB" sz="2400" dirty="0" smtClean="0"/>
              <a:t> </a:t>
            </a:r>
            <a:r>
              <a:rPr lang="en-GB" sz="2400" dirty="0" err="1" smtClean="0"/>
              <a:t>disgwyl</a:t>
            </a:r>
            <a:r>
              <a:rPr lang="en-GB" sz="2400" dirty="0" smtClean="0"/>
              <a:t> </a:t>
            </a:r>
            <a:r>
              <a:rPr lang="en-GB" sz="2400" dirty="0" err="1" smtClean="0"/>
              <a:t>iddynt</a:t>
            </a:r>
            <a:r>
              <a:rPr lang="en-GB" sz="2400" dirty="0" smtClean="0"/>
              <a:t> </a:t>
            </a:r>
            <a:r>
              <a:rPr lang="en-GB" sz="2400" dirty="0" err="1" smtClean="0"/>
              <a:t>ystyried</a:t>
            </a:r>
            <a:r>
              <a:rPr lang="en-GB" sz="2400" dirty="0" smtClean="0"/>
              <a:t> </a:t>
            </a:r>
            <a:r>
              <a:rPr lang="en-GB" sz="2400" dirty="0" err="1" smtClean="0"/>
              <a:t>sut</a:t>
            </a:r>
            <a:r>
              <a:rPr lang="en-GB" sz="2400" dirty="0" smtClean="0"/>
              <a:t> </a:t>
            </a:r>
            <a:r>
              <a:rPr lang="en-GB" sz="2400" dirty="0" err="1" smtClean="0"/>
              <a:t>y</a:t>
            </a:r>
            <a:r>
              <a:rPr lang="en-GB" sz="2400" dirty="0" smtClean="0"/>
              <a:t> </a:t>
            </a:r>
            <a:r>
              <a:rPr lang="en-GB" sz="2400" dirty="0" err="1" smtClean="0"/>
              <a:t>byddent</a:t>
            </a:r>
            <a:r>
              <a:rPr lang="en-GB" sz="2400" dirty="0" smtClean="0"/>
              <a:t> </a:t>
            </a:r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 smtClean="0"/>
              <a:t>gallu</a:t>
            </a:r>
            <a:r>
              <a:rPr lang="en-GB" sz="2400" dirty="0" smtClean="0"/>
              <a:t> </a:t>
            </a:r>
            <a:r>
              <a:rPr lang="en-GB" sz="2400" dirty="0" err="1" smtClean="0"/>
              <a:t>defnyddio'r</a:t>
            </a:r>
            <a:r>
              <a:rPr lang="en-GB" sz="2400" dirty="0" smtClean="0"/>
              <a:t> </a:t>
            </a:r>
            <a:r>
              <a:rPr lang="en-GB" sz="2400" b="1" dirty="0" err="1" smtClean="0"/>
              <a:t>cysylltiadau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gyda'r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gymuned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ehangach</a:t>
            </a:r>
            <a:r>
              <a:rPr lang="en-GB" sz="2400" b="1" dirty="0" smtClean="0"/>
              <a:t> </a:t>
            </a:r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 smtClean="0"/>
              <a:t>ogystal</a:t>
            </a:r>
            <a:r>
              <a:rPr lang="en-GB" sz="2400" dirty="0" smtClean="0"/>
              <a:t> </a:t>
            </a:r>
            <a:r>
              <a:rPr lang="en-GB" sz="2400" dirty="0" err="1" smtClean="0"/>
              <a:t>â</a:t>
            </a:r>
            <a:r>
              <a:rPr lang="en-GB" sz="2400" dirty="0" smtClean="0"/>
              <a:t> </a:t>
            </a:r>
            <a:r>
              <a:rPr lang="en-GB" sz="2400" b="1" dirty="0" err="1" smtClean="0"/>
              <a:t>strategaethau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eraill</a:t>
            </a:r>
            <a:r>
              <a:rPr lang="en-GB" sz="2400" b="1" dirty="0" smtClean="0"/>
              <a:t> </a:t>
            </a:r>
            <a:r>
              <a:rPr lang="en-GB" sz="2400" dirty="0" err="1" smtClean="0"/>
              <a:t>er</a:t>
            </a:r>
            <a:r>
              <a:rPr lang="en-GB" sz="2400" dirty="0" smtClean="0"/>
              <a:t> </a:t>
            </a:r>
            <a:r>
              <a:rPr lang="en-GB" sz="2400" dirty="0" err="1" smtClean="0"/>
              <a:t>mwyn</a:t>
            </a:r>
            <a:r>
              <a:rPr lang="en-GB" sz="2400" dirty="0" smtClean="0"/>
              <a:t> </a:t>
            </a:r>
            <a:r>
              <a:rPr lang="en-GB" sz="2400" dirty="0" err="1" smtClean="0"/>
              <a:t>gwella</a:t>
            </a:r>
            <a:r>
              <a:rPr lang="en-GB" sz="2400" dirty="0" smtClean="0"/>
              <a:t> </a:t>
            </a:r>
            <a:r>
              <a:rPr lang="en-GB" sz="2400" b="1" dirty="0" err="1" smtClean="0"/>
              <a:t>perfformiad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presennol</a:t>
            </a:r>
            <a:r>
              <a:rPr lang="en-GB" sz="2400" b="1" dirty="0" smtClean="0"/>
              <a:t> yr </a:t>
            </a:r>
            <a:r>
              <a:rPr lang="en-GB" sz="2400" b="1" dirty="0" err="1" smtClean="0"/>
              <a:t>ysgol</a:t>
            </a:r>
            <a:r>
              <a:rPr lang="en-GB" sz="2400" dirty="0" smtClean="0"/>
              <a:t>. </a:t>
            </a:r>
            <a:r>
              <a:rPr lang="en-GB" sz="2400" dirty="0" err="1" smtClean="0"/>
              <a:t>Byddai</a:t>
            </a:r>
            <a:r>
              <a:rPr lang="en-GB" sz="2400" dirty="0" smtClean="0"/>
              <a:t> </a:t>
            </a:r>
            <a:r>
              <a:rPr lang="en-GB" sz="2400" dirty="0" err="1" smtClean="0"/>
              <a:t>angen</a:t>
            </a:r>
            <a:r>
              <a:rPr lang="en-GB" sz="2400" dirty="0" smtClean="0"/>
              <a:t> </a:t>
            </a:r>
            <a:r>
              <a:rPr lang="en-GB" sz="2400" dirty="0" err="1" smtClean="0"/>
              <a:t>iddynt</a:t>
            </a:r>
            <a:r>
              <a:rPr lang="en-GB" sz="2400" dirty="0" smtClean="0"/>
              <a:t> </a:t>
            </a:r>
            <a:r>
              <a:rPr lang="en-GB" sz="2400" dirty="0" err="1" smtClean="0"/>
              <a:t>hefyd</a:t>
            </a:r>
            <a:r>
              <a:rPr lang="en-GB" sz="2400" dirty="0" smtClean="0"/>
              <a:t> </a:t>
            </a:r>
            <a:r>
              <a:rPr lang="en-GB" sz="2400" dirty="0" err="1" smtClean="0"/>
              <a:t>roi</a:t>
            </a:r>
            <a:r>
              <a:rPr lang="en-GB" sz="2400" dirty="0" smtClean="0"/>
              <a:t> </a:t>
            </a:r>
            <a:r>
              <a:rPr lang="en-GB" sz="2400" b="1" dirty="0" err="1" smtClean="0"/>
              <a:t>cyfiawnhad</a:t>
            </a:r>
            <a:r>
              <a:rPr lang="en-GB" sz="2400" dirty="0" smtClean="0"/>
              <a:t> </a:t>
            </a:r>
            <a:r>
              <a:rPr lang="en-GB" sz="2400" dirty="0" err="1" smtClean="0"/>
              <a:t>dros</a:t>
            </a:r>
            <a:r>
              <a:rPr lang="en-GB" sz="2400" dirty="0" smtClean="0"/>
              <a:t> </a:t>
            </a:r>
            <a:r>
              <a:rPr lang="en-GB" sz="2400" dirty="0" err="1" smtClean="0"/>
              <a:t>unrhyw</a:t>
            </a:r>
            <a:r>
              <a:rPr lang="en-GB" sz="2400" dirty="0" smtClean="0"/>
              <a:t> </a:t>
            </a:r>
            <a:r>
              <a:rPr lang="en-GB" sz="2400" dirty="0" err="1" smtClean="0"/>
              <a:t>strategaethau</a:t>
            </a:r>
            <a:r>
              <a:rPr lang="en-GB" sz="2400" dirty="0" smtClean="0"/>
              <a:t> </a:t>
            </a:r>
            <a:r>
              <a:rPr lang="en-GB" sz="2400" dirty="0" err="1" smtClean="0"/>
              <a:t>neu</a:t>
            </a:r>
            <a:r>
              <a:rPr lang="en-GB" sz="2400" dirty="0" smtClean="0"/>
              <a:t> </a:t>
            </a:r>
            <a:r>
              <a:rPr lang="en-GB" sz="2400" dirty="0" err="1" smtClean="0"/>
              <a:t>fentrau</a:t>
            </a:r>
            <a:r>
              <a:rPr lang="en-GB" sz="2400" dirty="0" smtClean="0"/>
              <a:t> a </a:t>
            </a:r>
            <a:r>
              <a:rPr lang="en-GB" sz="2400" dirty="0" err="1" smtClean="0"/>
              <a:t>ddewiswyd</a:t>
            </a:r>
            <a:r>
              <a:rPr lang="en-GB" sz="2400" dirty="0" smtClean="0"/>
              <a:t>. </a:t>
            </a:r>
            <a:r>
              <a:rPr lang="en-GB" sz="2400" dirty="0" err="1" smtClean="0"/>
              <a:t>Bydd</a:t>
            </a:r>
            <a:r>
              <a:rPr lang="en-GB" sz="2400" dirty="0" smtClean="0"/>
              <a:t> </a:t>
            </a:r>
            <a:r>
              <a:rPr lang="en-GB" sz="2400" dirty="0" err="1" smtClean="0"/>
              <a:t>angen</a:t>
            </a:r>
            <a:r>
              <a:rPr lang="en-GB" sz="2400" dirty="0" smtClean="0"/>
              <a:t> </a:t>
            </a:r>
            <a:r>
              <a:rPr lang="en-GB" sz="2400" dirty="0" err="1" smtClean="0"/>
              <a:t>i</a:t>
            </a:r>
            <a:r>
              <a:rPr lang="en-GB" sz="2400" dirty="0" smtClean="0"/>
              <a:t> chi I </a:t>
            </a:r>
            <a:r>
              <a:rPr lang="en-GB" sz="2400" dirty="0" err="1" smtClean="0"/>
              <a:t>greu</a:t>
            </a:r>
            <a:r>
              <a:rPr lang="en-GB" sz="2400" dirty="0" smtClean="0"/>
              <a:t> </a:t>
            </a:r>
            <a:r>
              <a:rPr lang="en-GB" sz="2400" dirty="0" err="1" smtClean="0"/>
              <a:t>adroddiad</a:t>
            </a:r>
            <a:r>
              <a:rPr lang="en-GB" sz="2400" dirty="0" smtClean="0"/>
              <a:t> I </a:t>
            </a:r>
            <a:r>
              <a:rPr lang="en-GB" sz="2400" dirty="0" err="1" smtClean="0"/>
              <a:t>gefnogi</a:t>
            </a:r>
            <a:r>
              <a:rPr lang="en-GB" sz="2400" dirty="0" smtClean="0"/>
              <a:t>.</a:t>
            </a:r>
          </a:p>
          <a:p>
            <a:r>
              <a:rPr lang="en-GB" sz="2400" dirty="0" smtClean="0"/>
              <a:t>O </a:t>
            </a:r>
            <a:r>
              <a:rPr lang="en-GB" sz="2400" dirty="0" err="1" smtClean="0"/>
              <a:t>fewn</a:t>
            </a:r>
            <a:r>
              <a:rPr lang="en-GB" sz="2400" dirty="0" smtClean="0"/>
              <a:t> </a:t>
            </a:r>
            <a:r>
              <a:rPr lang="en-GB" sz="2400" dirty="0" err="1" smtClean="0"/>
              <a:t>y</a:t>
            </a:r>
            <a:r>
              <a:rPr lang="en-GB" sz="2400" dirty="0" smtClean="0"/>
              <a:t> </a:t>
            </a:r>
            <a:r>
              <a:rPr lang="en-GB" sz="2400" dirty="0" err="1" smtClean="0"/>
              <a:t>grŵp</a:t>
            </a:r>
            <a:r>
              <a:rPr lang="en-GB" sz="2400" dirty="0" smtClean="0"/>
              <a:t> </a:t>
            </a:r>
            <a:r>
              <a:rPr lang="en-GB" sz="2400" dirty="0" err="1" smtClean="0"/>
              <a:t>bydd</a:t>
            </a:r>
            <a:r>
              <a:rPr lang="en-GB" sz="2400" dirty="0" smtClean="0"/>
              <a:t> </a:t>
            </a:r>
            <a:r>
              <a:rPr lang="en-GB" sz="2400" dirty="0" err="1" smtClean="0"/>
              <a:t>pob</a:t>
            </a:r>
            <a:r>
              <a:rPr lang="en-GB" sz="2400" dirty="0" smtClean="0"/>
              <a:t> </a:t>
            </a:r>
            <a:r>
              <a:rPr lang="en-GB" sz="2400" dirty="0" err="1" smtClean="0"/>
              <a:t>unigolyn</a:t>
            </a:r>
            <a:r>
              <a:rPr lang="en-GB" sz="2400" dirty="0" smtClean="0"/>
              <a:t> </a:t>
            </a:r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 smtClean="0"/>
              <a:t>canolbwyntio</a:t>
            </a:r>
            <a:r>
              <a:rPr lang="en-GB" sz="2400" dirty="0" smtClean="0"/>
              <a:t> </a:t>
            </a:r>
            <a:r>
              <a:rPr lang="en-GB" sz="2400" dirty="0" err="1" smtClean="0"/>
              <a:t>ar</a:t>
            </a:r>
            <a:r>
              <a:rPr lang="en-GB" sz="2400" dirty="0" smtClean="0"/>
              <a:t> un </a:t>
            </a:r>
            <a:r>
              <a:rPr lang="en-GB" sz="2400" dirty="0" err="1" smtClean="0"/>
              <a:t>agwedd</a:t>
            </a:r>
            <a:r>
              <a:rPr lang="en-GB" sz="2400" dirty="0" smtClean="0"/>
              <a:t> yr un, ac felly </a:t>
            </a:r>
            <a:r>
              <a:rPr lang="en-GB" sz="2400" dirty="0" err="1" smtClean="0"/>
              <a:t>bydd</a:t>
            </a:r>
            <a:r>
              <a:rPr lang="en-GB" sz="2400" dirty="0" smtClean="0"/>
              <a:t> </a:t>
            </a:r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 smtClean="0"/>
              <a:t>cael</a:t>
            </a:r>
            <a:r>
              <a:rPr lang="en-GB" sz="2400" dirty="0" smtClean="0"/>
              <a:t> </a:t>
            </a:r>
            <a:r>
              <a:rPr lang="en-GB" sz="2400" dirty="0" err="1" smtClean="0"/>
              <a:t>ei</a:t>
            </a:r>
            <a:r>
              <a:rPr lang="en-GB" sz="2400" dirty="0" smtClean="0"/>
              <a:t> </a:t>
            </a:r>
            <a:r>
              <a:rPr lang="en-GB" sz="2400" dirty="0" err="1" smtClean="0"/>
              <a:t>asesu</a:t>
            </a:r>
            <a:r>
              <a:rPr lang="en-GB" sz="2400" dirty="0" smtClean="0"/>
              <a:t> </a:t>
            </a:r>
            <a:r>
              <a:rPr lang="en-GB" sz="2400" dirty="0" err="1" smtClean="0"/>
              <a:t>ar</a:t>
            </a:r>
            <a:r>
              <a:rPr lang="en-GB" sz="2400" dirty="0" smtClean="0"/>
              <a:t> </a:t>
            </a:r>
            <a:r>
              <a:rPr lang="en-GB" sz="2400" dirty="0" err="1" smtClean="0"/>
              <a:t>ei</a:t>
            </a:r>
            <a:r>
              <a:rPr lang="en-GB" sz="2400" dirty="0" smtClean="0"/>
              <a:t> </a:t>
            </a:r>
            <a:r>
              <a:rPr lang="en-GB" sz="2400" dirty="0" err="1" smtClean="0"/>
              <a:t>rhan</a:t>
            </a:r>
            <a:r>
              <a:rPr lang="en-GB" sz="2400" dirty="0" smtClean="0"/>
              <a:t> </a:t>
            </a:r>
            <a:r>
              <a:rPr lang="en-GB" sz="2400" dirty="0" err="1" smtClean="0"/>
              <a:t>unigol</a:t>
            </a:r>
            <a:r>
              <a:rPr lang="en-GB" sz="2400" dirty="0" smtClean="0"/>
              <a:t> .</a:t>
            </a:r>
            <a:endParaRPr lang="en-US" sz="2400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383014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en-US" dirty="0" smtClean="0"/>
              <a:t>“</a:t>
            </a:r>
            <a:r>
              <a:rPr lang="en-US" dirty="0" err="1" smtClean="0"/>
              <a:t>Helo</a:t>
            </a:r>
            <a:r>
              <a:rPr lang="en-US" dirty="0" smtClean="0"/>
              <a:t> Mathew, </a:t>
            </a:r>
            <a:r>
              <a:rPr lang="en-US" dirty="0" err="1" smtClean="0"/>
              <a:t>gobeithio</a:t>
            </a:r>
            <a:r>
              <a:rPr lang="en-US" dirty="0" smtClean="0"/>
              <a:t> </a:t>
            </a:r>
            <a:r>
              <a:rPr lang="en-US" dirty="0" err="1" smtClean="0"/>
              <a:t>fod</a:t>
            </a:r>
            <a:r>
              <a:rPr lang="en-US" dirty="0" smtClean="0"/>
              <a:t>  </a:t>
            </a:r>
            <a:r>
              <a:rPr lang="en-US" dirty="0" err="1" smtClean="0"/>
              <a:t>popeth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iawn</a:t>
            </a:r>
            <a:r>
              <a:rPr lang="en-US" dirty="0" smtClean="0"/>
              <a:t> </a:t>
            </a:r>
            <a:r>
              <a:rPr lang="en-US" dirty="0" err="1" smtClean="0"/>
              <a:t>yna</a:t>
            </a:r>
            <a:r>
              <a:rPr lang="en-US" dirty="0" smtClean="0"/>
              <a:t>. </a:t>
            </a:r>
            <a:r>
              <a:rPr lang="en-US" dirty="0" err="1" smtClean="0"/>
              <a:t>Neges</a:t>
            </a:r>
            <a:r>
              <a:rPr lang="en-US" dirty="0" smtClean="0"/>
              <a:t> </a:t>
            </a:r>
            <a:r>
              <a:rPr lang="en-US" dirty="0" err="1" smtClean="0"/>
              <a:t>gyflym</a:t>
            </a:r>
            <a:r>
              <a:rPr lang="en-US" dirty="0" smtClean="0"/>
              <a:t> - </a:t>
            </a:r>
            <a:r>
              <a:rPr lang="en-US" dirty="0" err="1" smtClean="0"/>
              <a:t>newydd</a:t>
            </a:r>
            <a:r>
              <a:rPr lang="en-US" dirty="0" smtClean="0"/>
              <a:t> </a:t>
            </a:r>
            <a:r>
              <a:rPr lang="en-US" dirty="0" err="1" smtClean="0"/>
              <a:t>ddod</a:t>
            </a:r>
            <a:r>
              <a:rPr lang="en-US" dirty="0" smtClean="0"/>
              <a:t> </a:t>
            </a:r>
            <a:r>
              <a:rPr lang="en-US" dirty="0" err="1" smtClean="0"/>
              <a:t>allan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gyfarfod</a:t>
            </a:r>
            <a:r>
              <a:rPr lang="en-US" dirty="0" smtClean="0"/>
              <a:t> 2awr staff </a:t>
            </a:r>
            <a:r>
              <a:rPr lang="en-US" dirty="0" err="1" smtClean="0"/>
              <a:t>ysgol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data! </a:t>
            </a:r>
            <a:r>
              <a:rPr lang="en-US" dirty="0" err="1" smtClean="0"/>
              <a:t>Gwrandawais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uwch</a:t>
            </a:r>
            <a:r>
              <a:rPr lang="en-US" dirty="0" smtClean="0"/>
              <a:t> staff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rhoi</a:t>
            </a:r>
            <a:r>
              <a:rPr lang="en-US" dirty="0" smtClean="0"/>
              <a:t> </a:t>
            </a:r>
            <a:r>
              <a:rPr lang="en-US" dirty="0" err="1" smtClean="0"/>
              <a:t>cyflwyniad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data CS and CA2 </a:t>
            </a:r>
            <a:r>
              <a:rPr lang="en-US" dirty="0" err="1" smtClean="0"/>
              <a:t>blwyddyn</a:t>
            </a:r>
            <a:r>
              <a:rPr lang="en-US" dirty="0" smtClean="0"/>
              <a:t> </a:t>
            </a:r>
            <a:r>
              <a:rPr lang="en-US" dirty="0" err="1" smtClean="0"/>
              <a:t>diwethaf</a:t>
            </a:r>
            <a:r>
              <a:rPr lang="en-US" dirty="0" smtClean="0"/>
              <a:t> ac </a:t>
            </a:r>
            <a:r>
              <a:rPr lang="en-US" dirty="0" err="1" smtClean="0"/>
              <a:t>hefyd</a:t>
            </a:r>
            <a:r>
              <a:rPr lang="en-US" dirty="0" smtClean="0"/>
              <a:t> </a:t>
            </a:r>
            <a:r>
              <a:rPr lang="en-US" dirty="0" err="1" smtClean="0"/>
              <a:t>rhoi'r</a:t>
            </a:r>
            <a:r>
              <a:rPr lang="en-US" dirty="0" smtClean="0"/>
              <a:t> task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ni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creu</a:t>
            </a:r>
            <a:r>
              <a:rPr lang="en-US" dirty="0" smtClean="0"/>
              <a:t> pack data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gyfer</a:t>
            </a:r>
            <a:r>
              <a:rPr lang="en-US" dirty="0" smtClean="0"/>
              <a:t> </a:t>
            </a:r>
            <a:r>
              <a:rPr lang="en-US" dirty="0" err="1" smtClean="0"/>
              <a:t>ein</a:t>
            </a:r>
            <a:r>
              <a:rPr lang="en-US" dirty="0" smtClean="0"/>
              <a:t> </a:t>
            </a:r>
            <a:r>
              <a:rPr lang="en-US" dirty="0" err="1" smtClean="0"/>
              <a:t>dosbarth/blwyddyn</a:t>
            </a:r>
            <a:r>
              <a:rPr lang="en-US" dirty="0" smtClean="0"/>
              <a:t>. Ac yr </a:t>
            </a:r>
            <a:r>
              <a:rPr lang="en-US" dirty="0" err="1" smtClean="0"/>
              <a:t>unig</a:t>
            </a:r>
            <a:r>
              <a:rPr lang="en-US" dirty="0" smtClean="0"/>
              <a:t> </a:t>
            </a:r>
            <a:r>
              <a:rPr lang="en-US" dirty="0" err="1" smtClean="0"/>
              <a:t>peth</a:t>
            </a:r>
            <a:r>
              <a:rPr lang="en-US" dirty="0" smtClean="0"/>
              <a:t> </a:t>
            </a:r>
            <a:r>
              <a:rPr lang="en-US" dirty="0" err="1" smtClean="0"/>
              <a:t>oeddwn</a:t>
            </a:r>
            <a:r>
              <a:rPr lang="en-US" dirty="0" smtClean="0"/>
              <a:t> in </a:t>
            </a:r>
            <a:r>
              <a:rPr lang="en-US" dirty="0" err="1" smtClean="0"/>
              <a:t>gallu</a:t>
            </a:r>
            <a:r>
              <a:rPr lang="en-US" dirty="0" smtClean="0"/>
              <a:t> </a:t>
            </a:r>
            <a:r>
              <a:rPr lang="en-US" dirty="0" err="1" smtClean="0"/>
              <a:t>meddwl</a:t>
            </a:r>
            <a:r>
              <a:rPr lang="en-US" dirty="0" smtClean="0"/>
              <a:t> </a:t>
            </a:r>
            <a:r>
              <a:rPr lang="en-US" dirty="0" err="1" smtClean="0"/>
              <a:t>amdano</a:t>
            </a:r>
            <a:r>
              <a:rPr lang="en-US" dirty="0" smtClean="0"/>
              <a:t> yr </a:t>
            </a:r>
            <a:r>
              <a:rPr lang="en-US" dirty="0" err="1" smtClean="0"/>
              <a:t>holl</a:t>
            </a:r>
            <a:r>
              <a:rPr lang="en-US" dirty="0" smtClean="0"/>
              <a:t> </a:t>
            </a:r>
            <a:r>
              <a:rPr lang="en-US" dirty="0" err="1" smtClean="0"/>
              <a:t>amser</a:t>
            </a:r>
            <a:r>
              <a:rPr lang="en-US" dirty="0" smtClean="0"/>
              <a:t> </a:t>
            </a:r>
            <a:r>
              <a:rPr lang="en-US" dirty="0" err="1" smtClean="0"/>
              <a:t>oedd</a:t>
            </a:r>
            <a:r>
              <a:rPr lang="en-US" dirty="0" smtClean="0"/>
              <a:t> </a:t>
            </a:r>
            <a:r>
              <a:rPr lang="en-US" dirty="0" err="1" smtClean="0"/>
              <a:t>diolch</a:t>
            </a:r>
            <a:r>
              <a:rPr lang="en-US" dirty="0" smtClean="0"/>
              <a:t> am PBL!!! </a:t>
            </a:r>
            <a:r>
              <a:rPr lang="en-US" dirty="0" err="1" smtClean="0"/>
              <a:t>Roedd</a:t>
            </a:r>
            <a:r>
              <a:rPr lang="en-US" dirty="0" smtClean="0"/>
              <a:t> </a:t>
            </a:r>
            <a:r>
              <a:rPr lang="en-US" dirty="0" err="1" smtClean="0"/>
              <a:t>cyflwyniadau'r</a:t>
            </a:r>
            <a:r>
              <a:rPr lang="en-US" dirty="0" smtClean="0"/>
              <a:t> </a:t>
            </a:r>
            <a:r>
              <a:rPr lang="en-US" dirty="0" err="1" smtClean="0"/>
              <a:t>uwch</a:t>
            </a:r>
            <a:r>
              <a:rPr lang="en-US" dirty="0" smtClean="0"/>
              <a:t> staff yr un </a:t>
            </a:r>
            <a:r>
              <a:rPr lang="en-US" dirty="0" err="1" smtClean="0"/>
              <a:t>peth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un </a:t>
            </a:r>
            <a:r>
              <a:rPr lang="en-US" dirty="0" err="1" smtClean="0"/>
              <a:t>wnaeth</a:t>
            </a:r>
            <a:r>
              <a:rPr lang="en-US" dirty="0" smtClean="0"/>
              <a:t> </a:t>
            </a:r>
            <a:r>
              <a:rPr lang="en-US" dirty="0" err="1" smtClean="0"/>
              <a:t>fy</a:t>
            </a:r>
            <a:r>
              <a:rPr lang="en-US" dirty="0" smtClean="0"/>
              <a:t> </a:t>
            </a:r>
            <a:r>
              <a:rPr lang="en-US" dirty="0" err="1" smtClean="0"/>
              <a:t>ngrwp</a:t>
            </a:r>
            <a:r>
              <a:rPr lang="en-US" dirty="0" smtClean="0"/>
              <a:t> I </a:t>
            </a:r>
            <a:r>
              <a:rPr lang="en-US" dirty="0" err="1" smtClean="0"/>
              <a:t>ym</a:t>
            </a:r>
            <a:r>
              <a:rPr lang="en-US" dirty="0" smtClean="0"/>
              <a:t> </a:t>
            </a:r>
            <a:r>
              <a:rPr lang="en-US" dirty="0" err="1" smtClean="0"/>
              <a:t>mis</a:t>
            </a:r>
            <a:r>
              <a:rPr lang="en-US" dirty="0" smtClean="0"/>
              <a:t> </a:t>
            </a:r>
            <a:r>
              <a:rPr lang="en-US" dirty="0" err="1" smtClean="0"/>
              <a:t>Mawrth</a:t>
            </a:r>
            <a:r>
              <a:rPr lang="en-US" dirty="0" smtClean="0"/>
              <a:t> ac yr </a:t>
            </a:r>
            <a:r>
              <a:rPr lang="en-US" dirty="0" err="1" smtClean="0"/>
              <a:t>unig</a:t>
            </a:r>
            <a:r>
              <a:rPr lang="en-US" dirty="0" smtClean="0"/>
              <a:t> </a:t>
            </a:r>
            <a:r>
              <a:rPr lang="en-US" dirty="0" err="1" smtClean="0"/>
              <a:t>rheswm</a:t>
            </a:r>
            <a:r>
              <a:rPr lang="en-US" dirty="0" smtClean="0"/>
              <a:t> </a:t>
            </a:r>
            <a:r>
              <a:rPr lang="en-US" dirty="0" err="1" smtClean="0"/>
              <a:t>dydw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ddim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tynnu</a:t>
            </a:r>
            <a:r>
              <a:rPr lang="en-US" dirty="0" smtClean="0"/>
              <a:t> </a:t>
            </a:r>
            <a:r>
              <a:rPr lang="en-US" dirty="0" err="1" smtClean="0"/>
              <a:t>fy</a:t>
            </a:r>
            <a:r>
              <a:rPr lang="en-US" dirty="0" smtClean="0"/>
              <a:t> </a:t>
            </a:r>
            <a:r>
              <a:rPr lang="en-US" dirty="0" err="1" smtClean="0"/>
              <a:t>ngwallt</a:t>
            </a:r>
            <a:r>
              <a:rPr lang="en-US" dirty="0" smtClean="0"/>
              <a:t> </a:t>
            </a:r>
            <a:r>
              <a:rPr lang="en-US" dirty="0" err="1" smtClean="0"/>
              <a:t>allan</a:t>
            </a:r>
            <a:r>
              <a:rPr lang="en-US" dirty="0" smtClean="0"/>
              <a:t> am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syniad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orffen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pack data </a:t>
            </a:r>
            <a:r>
              <a:rPr lang="en-US" dirty="0" err="1" smtClean="0"/>
              <a:t>mewn</a:t>
            </a:r>
            <a:r>
              <a:rPr lang="en-US" dirty="0" smtClean="0"/>
              <a:t> 3 </a:t>
            </a:r>
            <a:r>
              <a:rPr lang="en-US" dirty="0" err="1" smtClean="0"/>
              <a:t>wythnos!Nol</a:t>
            </a:r>
            <a:r>
              <a:rPr lang="en-US" dirty="0" smtClean="0"/>
              <a:t> </a:t>
            </a:r>
            <a:r>
              <a:rPr lang="en-US" dirty="0" err="1" smtClean="0"/>
              <a:t>ym</a:t>
            </a:r>
            <a:r>
              <a:rPr lang="en-US" dirty="0" smtClean="0"/>
              <a:t> </a:t>
            </a:r>
            <a:r>
              <a:rPr lang="en-US" dirty="0" err="1" smtClean="0"/>
              <a:t>mis</a:t>
            </a:r>
            <a:r>
              <a:rPr lang="en-US" dirty="0" smtClean="0"/>
              <a:t> </a:t>
            </a:r>
            <a:r>
              <a:rPr lang="en-US" dirty="0" err="1" smtClean="0"/>
              <a:t>Mawrth</a:t>
            </a:r>
            <a:r>
              <a:rPr lang="en-US" dirty="0" smtClean="0"/>
              <a:t> </a:t>
            </a:r>
            <a:r>
              <a:rPr lang="en-US" dirty="0" err="1" smtClean="0"/>
              <a:t>nad</a:t>
            </a:r>
            <a:r>
              <a:rPr lang="en-US" dirty="0" smtClean="0"/>
              <a:t> </a:t>
            </a:r>
            <a:r>
              <a:rPr lang="en-US" dirty="0" err="1" smtClean="0"/>
              <a:t>oeddwn</a:t>
            </a:r>
            <a:r>
              <a:rPr lang="en-US" dirty="0" smtClean="0"/>
              <a:t> in </a:t>
            </a:r>
            <a:r>
              <a:rPr lang="en-US" dirty="0" err="1" smtClean="0"/>
              <a:t>meddwl</a:t>
            </a:r>
            <a:r>
              <a:rPr lang="en-US" dirty="0" smtClean="0"/>
              <a:t> </a:t>
            </a:r>
            <a:r>
              <a:rPr lang="en-US" dirty="0" err="1" smtClean="0"/>
              <a:t>byddwn</a:t>
            </a:r>
            <a:r>
              <a:rPr lang="en-US" dirty="0" smtClean="0"/>
              <a:t> I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dod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draws </a:t>
            </a:r>
            <a:r>
              <a:rPr lang="en-US" dirty="0" err="1" smtClean="0"/>
              <a:t>hyn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fy</a:t>
            </a:r>
            <a:r>
              <a:rPr lang="en-US" dirty="0" smtClean="0"/>
              <a:t> </a:t>
            </a:r>
            <a:r>
              <a:rPr lang="en-US" dirty="0" err="1" smtClean="0"/>
              <a:t>nhymor</a:t>
            </a:r>
            <a:r>
              <a:rPr lang="en-US" dirty="0" smtClean="0"/>
              <a:t> </a:t>
            </a:r>
            <a:r>
              <a:rPr lang="en-US" dirty="0" err="1" smtClean="0"/>
              <a:t>cyntaf</a:t>
            </a:r>
            <a:r>
              <a:rPr lang="en-US" dirty="0" smtClean="0"/>
              <a:t> </a:t>
            </a:r>
            <a:r>
              <a:rPr lang="en-US" dirty="0" err="1" smtClean="0"/>
              <a:t>fel</a:t>
            </a:r>
            <a:r>
              <a:rPr lang="en-US" dirty="0" smtClean="0"/>
              <a:t> NQT! </a:t>
            </a:r>
            <a:r>
              <a:rPr lang="en-US" dirty="0" err="1" smtClean="0"/>
              <a:t>Ond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awr</a:t>
            </a:r>
            <a:r>
              <a:rPr lang="en-US" dirty="0" smtClean="0"/>
              <a:t> </a:t>
            </a:r>
            <a:r>
              <a:rPr lang="en-US" dirty="0" err="1" smtClean="0"/>
              <a:t>rydw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mor</a:t>
            </a:r>
            <a:r>
              <a:rPr lang="en-US" dirty="0" smtClean="0"/>
              <a:t> </a:t>
            </a:r>
            <a:r>
              <a:rPr lang="en-US" dirty="0" err="1" smtClean="0"/>
              <a:t>ddiolchgar</a:t>
            </a:r>
            <a:r>
              <a:rPr lang="en-US" dirty="0" smtClean="0"/>
              <a:t> </a:t>
            </a:r>
            <a:r>
              <a:rPr lang="en-US" dirty="0" err="1" smtClean="0"/>
              <a:t>wnaeth</a:t>
            </a:r>
            <a:r>
              <a:rPr lang="en-US" dirty="0" smtClean="0"/>
              <a:t> </a:t>
            </a:r>
            <a:r>
              <a:rPr lang="en-US" dirty="0" err="1" smtClean="0"/>
              <a:t>fy</a:t>
            </a:r>
            <a:r>
              <a:rPr lang="en-US" dirty="0" smtClean="0"/>
              <a:t> </a:t>
            </a:r>
            <a:r>
              <a:rPr lang="en-US" dirty="0" err="1" smtClean="0"/>
              <a:t>ngrwp</a:t>
            </a:r>
            <a:r>
              <a:rPr lang="en-US" dirty="0" smtClean="0"/>
              <a:t> </a:t>
            </a:r>
            <a:r>
              <a:rPr lang="en-US" dirty="0" err="1" smtClean="0"/>
              <a:t>gweithion</a:t>
            </a:r>
            <a:r>
              <a:rPr lang="en-US" dirty="0" smtClean="0"/>
              <a:t> </a:t>
            </a:r>
            <a:r>
              <a:rPr lang="en-US" dirty="0" err="1" smtClean="0"/>
              <a:t>galed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ofyn</a:t>
            </a:r>
            <a:r>
              <a:rPr lang="en-US" dirty="0" smtClean="0"/>
              <a:t> </a:t>
            </a:r>
            <a:r>
              <a:rPr lang="en-US" dirty="0" err="1" smtClean="0"/>
              <a:t>cwestiynnau</a:t>
            </a:r>
            <a:r>
              <a:rPr lang="en-US" dirty="0" smtClean="0"/>
              <a:t> a </a:t>
            </a:r>
            <a:r>
              <a:rPr lang="en-US" dirty="0" err="1" smtClean="0"/>
              <a:t>deall</a:t>
            </a:r>
            <a:r>
              <a:rPr lang="en-US" dirty="0" smtClean="0"/>
              <a:t> </a:t>
            </a:r>
            <a:r>
              <a:rPr lang="en-US" dirty="0" err="1" smtClean="0"/>
              <a:t>sut</a:t>
            </a:r>
            <a:r>
              <a:rPr lang="en-US" dirty="0" smtClean="0"/>
              <a:t> I </a:t>
            </a:r>
            <a:r>
              <a:rPr lang="en-US" dirty="0" err="1" smtClean="0"/>
              <a:t>ddarllen</a:t>
            </a:r>
            <a:r>
              <a:rPr lang="en-US" dirty="0" smtClean="0"/>
              <a:t> data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prifysgol</a:t>
            </a:r>
            <a:r>
              <a:rPr lang="en-US" dirty="0" smtClean="0"/>
              <a:t>! </a:t>
            </a:r>
            <a:r>
              <a:rPr lang="en-US" dirty="0" err="1" smtClean="0"/>
              <a:t>Rydw</a:t>
            </a:r>
            <a:r>
              <a:rPr lang="en-US" dirty="0" smtClean="0"/>
              <a:t> in </a:t>
            </a:r>
            <a:r>
              <a:rPr lang="en-US" dirty="0" err="1" smtClean="0"/>
              <a:t>deall</a:t>
            </a:r>
            <a:r>
              <a:rPr lang="en-US" dirty="0" smtClean="0"/>
              <a:t> </a:t>
            </a:r>
            <a:r>
              <a:rPr lang="en-US" dirty="0" err="1" smtClean="0"/>
              <a:t>nawr</a:t>
            </a:r>
            <a:r>
              <a:rPr lang="en-US" dirty="0" smtClean="0"/>
              <a:t> </a:t>
            </a:r>
            <a:r>
              <a:rPr lang="en-US" dirty="0" err="1" smtClean="0"/>
              <a:t>mae</a:t>
            </a:r>
            <a:r>
              <a:rPr lang="en-US" dirty="0" smtClean="0"/>
              <a:t> </a:t>
            </a:r>
            <a:r>
              <a:rPr lang="en-US" dirty="0" err="1" smtClean="0"/>
              <a:t>hyn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rhan</a:t>
            </a:r>
            <a:r>
              <a:rPr lang="en-US" dirty="0" smtClean="0"/>
              <a:t> </a:t>
            </a:r>
            <a:r>
              <a:rPr lang="en-US" dirty="0" err="1" smtClean="0"/>
              <a:t>angenrheidiol</a:t>
            </a:r>
            <a:r>
              <a:rPr lang="en-US" dirty="0" smtClean="0"/>
              <a:t> or </a:t>
            </a:r>
            <a:r>
              <a:rPr lang="en-US" dirty="0" err="1" smtClean="0"/>
              <a:t>cwrs</a:t>
            </a:r>
            <a:r>
              <a:rPr lang="en-US" dirty="0" smtClean="0"/>
              <a:t> PGCE ac </a:t>
            </a:r>
            <a:r>
              <a:rPr lang="en-US" dirty="0" err="1" smtClean="0"/>
              <a:t>roeddwn</a:t>
            </a:r>
            <a:r>
              <a:rPr lang="en-US" dirty="0" smtClean="0"/>
              <a:t> I </a:t>
            </a:r>
            <a:r>
              <a:rPr lang="en-US" dirty="0" err="1" smtClean="0"/>
              <a:t>eisiau</a:t>
            </a:r>
            <a:r>
              <a:rPr lang="en-US" dirty="0" smtClean="0"/>
              <a:t> </a:t>
            </a:r>
            <a:r>
              <a:rPr lang="en-US" dirty="0" err="1" smtClean="0"/>
              <a:t>dweud</a:t>
            </a:r>
            <a:r>
              <a:rPr lang="en-US" dirty="0" smtClean="0"/>
              <a:t> </a:t>
            </a:r>
            <a:r>
              <a:rPr lang="en-US" dirty="0" err="1" smtClean="0"/>
              <a:t>diolch</a:t>
            </a:r>
            <a:r>
              <a:rPr lang="en-US" dirty="0" smtClean="0"/>
              <a:t> am </a:t>
            </a:r>
            <a:r>
              <a:rPr lang="en-US" dirty="0" err="1" smtClean="0"/>
              <a:t>peidio</a:t>
            </a:r>
            <a:r>
              <a:rPr lang="en-US" dirty="0" smtClean="0"/>
              <a:t> </a:t>
            </a:r>
            <a:r>
              <a:rPr lang="en-US" dirty="0" err="1" smtClean="0"/>
              <a:t>gadael</a:t>
            </a:r>
            <a:r>
              <a:rPr lang="en-US" dirty="0" smtClean="0"/>
              <a:t> I </a:t>
            </a:r>
            <a:r>
              <a:rPr lang="en-US" dirty="0" err="1" smtClean="0"/>
              <a:t>ni</a:t>
            </a:r>
            <a:r>
              <a:rPr lang="en-US" dirty="0" smtClean="0"/>
              <a:t> </a:t>
            </a:r>
            <a:r>
              <a:rPr lang="en-US" dirty="0" err="1" smtClean="0"/>
              <a:t>ffaelu'r</a:t>
            </a:r>
            <a:r>
              <a:rPr lang="en-US" dirty="0" smtClean="0"/>
              <a:t> </a:t>
            </a:r>
            <a:r>
              <a:rPr lang="en-US" dirty="0" err="1" smtClean="0"/>
              <a:t>modiwl</a:t>
            </a:r>
            <a:r>
              <a:rPr lang="en-US" dirty="0" smtClean="0"/>
              <a:t> </a:t>
            </a:r>
            <a:r>
              <a:rPr lang="en-US" dirty="0" err="1" smtClean="0"/>
              <a:t>yma</a:t>
            </a:r>
            <a:r>
              <a:rPr lang="en-US" dirty="0" smtClean="0"/>
              <a:t>!!! Lora Winfield-Young”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30200"/>
            <a:ext cx="9194800" cy="102164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13916"/>
            <a:ext cx="8229600" cy="456288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y-GB" sz="4600" b="1" dirty="0" smtClean="0"/>
              <a:t>'Anelu at ragoriaeth' - beth yw nodweddion ysgolion rhagorol?</a:t>
            </a:r>
            <a:r>
              <a:rPr lang="en-US" sz="4600" dirty="0" smtClean="0"/>
              <a:t> </a:t>
            </a:r>
            <a:endParaRPr lang="en-US" sz="46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7496" y="3560233"/>
            <a:ext cx="4007571" cy="263313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What do you think about this school?</a:t>
            </a:r>
            <a:br>
              <a:rPr lang="en-US" dirty="0" smtClean="0"/>
            </a:br>
            <a:r>
              <a:rPr lang="en-US" dirty="0" smtClean="0"/>
              <a:t>Beth </a:t>
            </a:r>
            <a:r>
              <a:rPr lang="en-US" dirty="0" err="1" smtClean="0"/>
              <a:t>chi’n</a:t>
            </a:r>
            <a:r>
              <a:rPr lang="en-US" dirty="0" smtClean="0"/>
              <a:t> </a:t>
            </a:r>
            <a:r>
              <a:rPr lang="en-US" dirty="0" err="1" smtClean="0"/>
              <a:t>feddwl</a:t>
            </a:r>
            <a:r>
              <a:rPr lang="en-US" dirty="0" smtClean="0"/>
              <a:t> am yr </a:t>
            </a:r>
            <a:r>
              <a:rPr lang="en-US" dirty="0" err="1" smtClean="0"/>
              <a:t>ysgol</a:t>
            </a:r>
            <a:r>
              <a:rPr lang="en-US" dirty="0" smtClean="0"/>
              <a:t> </a:t>
            </a:r>
            <a:r>
              <a:rPr lang="en-US" dirty="0" err="1" smtClean="0"/>
              <a:t>yma</a:t>
            </a:r>
            <a:r>
              <a:rPr lang="en-US" dirty="0" smtClean="0"/>
              <a:t>?</a:t>
            </a:r>
            <a:endParaRPr lang="en-US" dirty="0"/>
          </a:p>
        </p:txBody>
      </p:sp>
      <p:pic>
        <p:nvPicPr>
          <p:cNvPr id="6" name="Oslar Design | Primary School Video Production Promotion.mp4">
            <a:hlinkClick r:id="" action="ppaction://media"/>
          </p:cNvPr>
          <p:cNvPicPr/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548922" y="1600200"/>
            <a:ext cx="8046156" cy="4525963"/>
          </a:xfrm>
        </p:spPr>
      </p:pic>
      <p:sp>
        <p:nvSpPr>
          <p:cNvPr id="7" name="Rectangle 6"/>
          <p:cNvSpPr/>
          <p:nvPr/>
        </p:nvSpPr>
        <p:spPr>
          <a:xfrm>
            <a:off x="1134532" y="6211669"/>
            <a:ext cx="800946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u="sng" dirty="0" smtClean="0">
                <a:hlinkClick r:id="rId4"/>
              </a:rPr>
              <a:t>https://www.youtube.com/watch?v=8UDuDnDLva8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What makes a good school?</a:t>
            </a:r>
            <a:br>
              <a:rPr lang="en-US" dirty="0" smtClean="0"/>
            </a:br>
            <a:r>
              <a:rPr lang="en-US" dirty="0" smtClean="0"/>
              <a:t>Beth </a:t>
            </a:r>
            <a:r>
              <a:rPr lang="en-US" dirty="0" err="1" smtClean="0"/>
              <a:t>sydd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gwneud</a:t>
            </a:r>
            <a:r>
              <a:rPr lang="en-US" dirty="0" smtClean="0"/>
              <a:t> </a:t>
            </a:r>
            <a:r>
              <a:rPr lang="en-US" dirty="0" err="1" smtClean="0"/>
              <a:t>ysgol</a:t>
            </a:r>
            <a:r>
              <a:rPr lang="en-US" dirty="0" smtClean="0"/>
              <a:t> </a:t>
            </a:r>
            <a:r>
              <a:rPr lang="en-US" dirty="0" err="1" smtClean="0"/>
              <a:t>dda</a:t>
            </a:r>
            <a:r>
              <a:rPr lang="en-US" dirty="0" smtClean="0"/>
              <a:t>?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 smtClean="0"/>
              <a:t>How do you know it’s a good school?</a:t>
            </a:r>
          </a:p>
          <a:p>
            <a:endParaRPr lang="en-US" b="1" dirty="0" smtClean="0"/>
          </a:p>
          <a:p>
            <a:endParaRPr lang="en-US" b="1" dirty="0" smtClean="0"/>
          </a:p>
          <a:p>
            <a:r>
              <a:rPr lang="en-US" b="1" dirty="0" err="1" smtClean="0"/>
              <a:t>Sut</a:t>
            </a:r>
            <a:r>
              <a:rPr lang="en-US" b="1" dirty="0" smtClean="0"/>
              <a:t> </a:t>
            </a:r>
            <a:r>
              <a:rPr lang="en-US" b="1" dirty="0" err="1" smtClean="0"/>
              <a:t>rydych</a:t>
            </a:r>
            <a:r>
              <a:rPr lang="en-US" b="1" dirty="0" smtClean="0"/>
              <a:t> </a:t>
            </a:r>
            <a:r>
              <a:rPr lang="en-US" b="1" dirty="0" err="1" smtClean="0"/>
              <a:t>yn</a:t>
            </a:r>
            <a:r>
              <a:rPr lang="en-US" b="1" dirty="0" smtClean="0"/>
              <a:t> </a:t>
            </a:r>
            <a:r>
              <a:rPr lang="en-US" b="1" dirty="0" err="1" smtClean="0"/>
              <a:t>gwybod</a:t>
            </a:r>
            <a:r>
              <a:rPr lang="en-US" b="1" dirty="0" smtClean="0"/>
              <a:t> </a:t>
            </a:r>
            <a:r>
              <a:rPr lang="en-US" b="1" dirty="0" err="1" smtClean="0"/>
              <a:t>mae’r</a:t>
            </a:r>
            <a:r>
              <a:rPr lang="en-US" b="1" dirty="0" smtClean="0"/>
              <a:t> </a:t>
            </a:r>
            <a:r>
              <a:rPr lang="en-US" b="1" dirty="0" err="1" smtClean="0"/>
              <a:t>ysgol</a:t>
            </a:r>
            <a:r>
              <a:rPr lang="en-US" b="1" dirty="0" smtClean="0"/>
              <a:t> </a:t>
            </a:r>
            <a:r>
              <a:rPr lang="en-US" b="1" dirty="0" err="1" smtClean="0"/>
              <a:t>yn</a:t>
            </a:r>
            <a:r>
              <a:rPr lang="en-US" b="1" dirty="0" smtClean="0"/>
              <a:t> </a:t>
            </a:r>
            <a:r>
              <a:rPr lang="en-US" b="1" dirty="0" err="1" smtClean="0"/>
              <a:t>dda</a:t>
            </a:r>
            <a:r>
              <a:rPr lang="en-US" b="1" dirty="0" smtClean="0"/>
              <a:t>?</a:t>
            </a:r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47333"/>
            <a:ext cx="8229600" cy="4525963"/>
          </a:xfrm>
        </p:spPr>
        <p:txBody>
          <a:bodyPr/>
          <a:lstStyle/>
          <a:p>
            <a:r>
              <a:rPr lang="en-US" b="1" dirty="0" smtClean="0"/>
              <a:t>Is this the question we should be asking?</a:t>
            </a:r>
          </a:p>
          <a:p>
            <a:endParaRPr lang="en-US" b="1" dirty="0" smtClean="0"/>
          </a:p>
          <a:p>
            <a:r>
              <a:rPr lang="en-US" b="1" dirty="0" smtClean="0"/>
              <a:t>A </a:t>
            </a:r>
            <a:r>
              <a:rPr lang="en-US" b="1" dirty="0" err="1" smtClean="0"/>
              <a:t>hwn</a:t>
            </a:r>
            <a:r>
              <a:rPr lang="en-US" b="1" dirty="0" smtClean="0"/>
              <a:t> </a:t>
            </a:r>
            <a:r>
              <a:rPr lang="en-US" b="1" dirty="0" err="1" smtClean="0"/>
              <a:t>yw’r</a:t>
            </a:r>
            <a:r>
              <a:rPr lang="en-US" b="1" dirty="0" smtClean="0"/>
              <a:t> </a:t>
            </a:r>
            <a:r>
              <a:rPr lang="en-US" b="1" dirty="0" err="1" smtClean="0"/>
              <a:t>cwestiwn</a:t>
            </a:r>
            <a:r>
              <a:rPr lang="en-US" b="1" dirty="0" smtClean="0"/>
              <a:t> </a:t>
            </a:r>
            <a:r>
              <a:rPr lang="en-US" b="1" dirty="0" err="1" smtClean="0"/>
              <a:t>dylid</a:t>
            </a:r>
            <a:r>
              <a:rPr lang="en-US" b="1" dirty="0" smtClean="0"/>
              <a:t> </a:t>
            </a:r>
            <a:r>
              <a:rPr lang="en-US" b="1" dirty="0" err="1" smtClean="0"/>
              <a:t>ofyn</a:t>
            </a:r>
            <a:r>
              <a:rPr lang="en-US" b="1" dirty="0" smtClean="0"/>
              <a:t>?</a:t>
            </a:r>
          </a:p>
          <a:p>
            <a:endParaRPr lang="en-US" dirty="0" smtClean="0"/>
          </a:p>
          <a:p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 smtClean="0"/>
              <a:t>If you walked into the school what would you see? List what you will see.</a:t>
            </a:r>
          </a:p>
          <a:p>
            <a:endParaRPr lang="en-US" b="1" dirty="0" smtClean="0"/>
          </a:p>
          <a:p>
            <a:endParaRPr lang="en-US" b="1" dirty="0" smtClean="0"/>
          </a:p>
          <a:p>
            <a:r>
              <a:rPr lang="en-US" b="1" dirty="0" smtClean="0">
                <a:solidFill>
                  <a:srgbClr val="000000"/>
                </a:solidFill>
                <a:latin typeface="Helvetica"/>
                <a:ea typeface="Helvetica"/>
                <a:cs typeface="Helvetica"/>
              </a:rPr>
              <a:t>Os </a:t>
            </a:r>
            <a:r>
              <a:rPr lang="en-US" b="1" dirty="0" err="1" smtClean="0">
                <a:solidFill>
                  <a:srgbClr val="000000"/>
                </a:solidFill>
                <a:latin typeface="Helvetica"/>
                <a:ea typeface="Helvetica"/>
                <a:cs typeface="Helvetica"/>
              </a:rPr>
              <a:t>gerddwch</a:t>
            </a:r>
            <a:r>
              <a:rPr lang="en-US" b="1" dirty="0" smtClean="0">
                <a:solidFill>
                  <a:srgbClr val="000000"/>
                </a:solidFill>
                <a:latin typeface="Helvetica"/>
                <a:ea typeface="Helvetica"/>
                <a:cs typeface="Helvetica"/>
              </a:rPr>
              <a:t> </a:t>
            </a:r>
            <a:r>
              <a:rPr lang="en-US" b="1" dirty="0" err="1" smtClean="0">
                <a:solidFill>
                  <a:srgbClr val="000000"/>
                </a:solidFill>
                <a:latin typeface="Helvetica"/>
                <a:ea typeface="Helvetica"/>
                <a:cs typeface="Helvetica"/>
              </a:rPr>
              <a:t>i</a:t>
            </a:r>
            <a:r>
              <a:rPr lang="en-US" b="1" dirty="0" smtClean="0">
                <a:solidFill>
                  <a:srgbClr val="000000"/>
                </a:solidFill>
                <a:latin typeface="Helvetica"/>
                <a:ea typeface="Helvetica"/>
                <a:cs typeface="Helvetica"/>
              </a:rPr>
              <a:t> </a:t>
            </a:r>
            <a:r>
              <a:rPr lang="en-US" b="1" dirty="0" err="1" smtClean="0">
                <a:solidFill>
                  <a:srgbClr val="000000"/>
                </a:solidFill>
                <a:latin typeface="Helvetica"/>
                <a:ea typeface="Helvetica"/>
                <a:cs typeface="Helvetica"/>
              </a:rPr>
              <a:t>mewn</a:t>
            </a:r>
            <a:r>
              <a:rPr lang="en-US" b="1" dirty="0" smtClean="0">
                <a:solidFill>
                  <a:srgbClr val="000000"/>
                </a:solidFill>
                <a:latin typeface="Helvetica"/>
                <a:ea typeface="Helvetica"/>
                <a:cs typeface="Helvetica"/>
              </a:rPr>
              <a:t> </a:t>
            </a:r>
            <a:r>
              <a:rPr lang="en-US" b="1" dirty="0" err="1" smtClean="0">
                <a:solidFill>
                  <a:srgbClr val="000000"/>
                </a:solidFill>
                <a:latin typeface="Helvetica"/>
                <a:ea typeface="Helvetica"/>
                <a:cs typeface="Helvetica"/>
              </a:rPr>
              <a:t>i’r</a:t>
            </a:r>
            <a:r>
              <a:rPr lang="en-US" b="1" dirty="0" smtClean="0">
                <a:solidFill>
                  <a:srgbClr val="000000"/>
                </a:solidFill>
                <a:latin typeface="Helvetica"/>
                <a:ea typeface="Helvetica"/>
                <a:cs typeface="Helvetica"/>
              </a:rPr>
              <a:t> </a:t>
            </a:r>
            <a:r>
              <a:rPr lang="en-US" b="1" dirty="0" err="1" smtClean="0">
                <a:solidFill>
                  <a:srgbClr val="000000"/>
                </a:solidFill>
                <a:latin typeface="Helvetica"/>
                <a:ea typeface="Helvetica"/>
                <a:cs typeface="Helvetica"/>
              </a:rPr>
              <a:t>ysgol</a:t>
            </a:r>
            <a:r>
              <a:rPr lang="en-US" b="1" dirty="0" smtClean="0">
                <a:solidFill>
                  <a:srgbClr val="000000"/>
                </a:solidFill>
                <a:latin typeface="Helvetica"/>
                <a:ea typeface="Helvetica"/>
                <a:cs typeface="Helvetica"/>
              </a:rPr>
              <a:t> </a:t>
            </a:r>
            <a:r>
              <a:rPr lang="en-US" b="1" dirty="0" err="1" smtClean="0">
                <a:solidFill>
                  <a:srgbClr val="000000"/>
                </a:solidFill>
                <a:latin typeface="Helvetica"/>
                <a:ea typeface="Helvetica"/>
                <a:cs typeface="Helvetica"/>
              </a:rPr>
              <a:t>beth</a:t>
            </a:r>
            <a:r>
              <a:rPr lang="en-US" b="1" dirty="0" smtClean="0">
                <a:solidFill>
                  <a:srgbClr val="000000"/>
                </a:solidFill>
                <a:latin typeface="Helvetica"/>
                <a:ea typeface="Helvetica"/>
                <a:cs typeface="Helvetica"/>
              </a:rPr>
              <a:t> </a:t>
            </a:r>
            <a:r>
              <a:rPr lang="en-US" b="1" dirty="0" err="1" smtClean="0">
                <a:solidFill>
                  <a:srgbClr val="000000"/>
                </a:solidFill>
                <a:latin typeface="Helvetica"/>
                <a:ea typeface="Helvetica"/>
                <a:cs typeface="Helvetica"/>
              </a:rPr>
              <a:t>fyddech</a:t>
            </a:r>
            <a:r>
              <a:rPr lang="en-US" b="1" dirty="0" smtClean="0">
                <a:solidFill>
                  <a:srgbClr val="000000"/>
                </a:solidFill>
                <a:latin typeface="Helvetica"/>
                <a:ea typeface="Helvetica"/>
                <a:cs typeface="Helvetica"/>
              </a:rPr>
              <a:t> </a:t>
            </a:r>
            <a:r>
              <a:rPr lang="en-US" b="1" dirty="0" err="1" smtClean="0">
                <a:solidFill>
                  <a:srgbClr val="000000"/>
                </a:solidFill>
                <a:latin typeface="Helvetica"/>
                <a:ea typeface="Helvetica"/>
                <a:cs typeface="Helvetica"/>
              </a:rPr>
              <a:t>yn</a:t>
            </a:r>
            <a:r>
              <a:rPr lang="en-US" b="1" dirty="0" smtClean="0">
                <a:solidFill>
                  <a:srgbClr val="000000"/>
                </a:solidFill>
                <a:latin typeface="Helvetica"/>
                <a:ea typeface="Helvetica"/>
                <a:cs typeface="Helvetica"/>
              </a:rPr>
              <a:t> </a:t>
            </a:r>
            <a:r>
              <a:rPr lang="en-US" b="1" dirty="0" err="1" smtClean="0">
                <a:solidFill>
                  <a:srgbClr val="000000"/>
                </a:solidFill>
                <a:latin typeface="Helvetica"/>
                <a:ea typeface="Helvetica"/>
                <a:cs typeface="Helvetica"/>
              </a:rPr>
              <a:t>ei</a:t>
            </a:r>
            <a:r>
              <a:rPr lang="en-US" b="1" dirty="0" smtClean="0">
                <a:solidFill>
                  <a:srgbClr val="000000"/>
                </a:solidFill>
                <a:latin typeface="Helvetica"/>
                <a:ea typeface="Helvetica"/>
                <a:cs typeface="Helvetica"/>
              </a:rPr>
              <a:t> weld? </a:t>
            </a:r>
            <a:r>
              <a:rPr lang="en-US" b="1" dirty="0" err="1" smtClean="0">
                <a:solidFill>
                  <a:srgbClr val="000000"/>
                </a:solidFill>
                <a:latin typeface="Helvetica"/>
                <a:ea typeface="Helvetica"/>
                <a:cs typeface="Helvetica"/>
              </a:rPr>
              <a:t>Rhestrwch</a:t>
            </a:r>
            <a:endParaRPr lang="en-US" b="1" dirty="0"/>
          </a:p>
        </p:txBody>
      </p:sp>
      <p:pic>
        <p:nvPicPr>
          <p:cNvPr id="4" name="Picture 3" descr="task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15594" y="4752017"/>
            <a:ext cx="1791340" cy="179134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72534"/>
            <a:ext cx="8229600" cy="6485466"/>
          </a:xfrm>
        </p:spPr>
        <p:txBody>
          <a:bodyPr>
            <a:normAutofit fontScale="70000" lnSpcReduction="20000"/>
          </a:bodyPr>
          <a:lstStyle/>
          <a:p>
            <a:pPr algn="ctr">
              <a:buNone/>
            </a:pPr>
            <a:r>
              <a:rPr lang="en-US" dirty="0" smtClean="0"/>
              <a:t>campus/building – </a:t>
            </a:r>
            <a:r>
              <a:rPr lang="en-US" dirty="0" err="1" smtClean="0"/>
              <a:t>campws/adeilad</a:t>
            </a:r>
            <a:r>
              <a:rPr lang="en-US" dirty="0" smtClean="0"/>
              <a:t>    </a:t>
            </a:r>
          </a:p>
          <a:p>
            <a:pPr algn="ctr">
              <a:buNone/>
            </a:pPr>
            <a:r>
              <a:rPr lang="en-US" dirty="0" smtClean="0"/>
              <a:t>facilities/</a:t>
            </a:r>
            <a:r>
              <a:rPr lang="en-US" dirty="0" err="1" smtClean="0"/>
              <a:t>cyfleustarau</a:t>
            </a:r>
            <a:endParaRPr lang="en-US" dirty="0" smtClean="0"/>
          </a:p>
          <a:p>
            <a:pPr algn="ctr">
              <a:buNone/>
            </a:pPr>
            <a:r>
              <a:rPr lang="en-US" dirty="0" smtClean="0"/>
              <a:t>technologies/</a:t>
            </a:r>
            <a:r>
              <a:rPr lang="en-US" dirty="0" err="1" smtClean="0"/>
              <a:t>technoleg</a:t>
            </a:r>
            <a:endParaRPr lang="en-US" dirty="0" smtClean="0"/>
          </a:p>
          <a:p>
            <a:pPr algn="ctr">
              <a:buNone/>
            </a:pPr>
            <a:r>
              <a:rPr lang="en-US" dirty="0" smtClean="0"/>
              <a:t>staff expertise/ </a:t>
            </a:r>
            <a:r>
              <a:rPr lang="en-US" dirty="0" err="1" smtClean="0"/>
              <a:t>arbenigedd</a:t>
            </a:r>
            <a:r>
              <a:rPr lang="en-US" dirty="0" smtClean="0"/>
              <a:t> staff</a:t>
            </a:r>
          </a:p>
          <a:p>
            <a:pPr algn="ctr">
              <a:buNone/>
            </a:pPr>
            <a:r>
              <a:rPr lang="en-US" dirty="0" smtClean="0"/>
              <a:t>teachers/</a:t>
            </a:r>
            <a:r>
              <a:rPr lang="en-US" dirty="0" err="1" smtClean="0"/>
              <a:t>athrawon</a:t>
            </a:r>
            <a:endParaRPr lang="en-US" dirty="0" smtClean="0"/>
          </a:p>
          <a:p>
            <a:pPr algn="ctr">
              <a:buNone/>
            </a:pPr>
            <a:r>
              <a:rPr lang="en-US" dirty="0" err="1" smtClean="0"/>
              <a:t>headteacher</a:t>
            </a:r>
            <a:r>
              <a:rPr lang="en-US" dirty="0" smtClean="0"/>
              <a:t>/ </a:t>
            </a:r>
            <a:r>
              <a:rPr lang="en-US" dirty="0" err="1" smtClean="0"/>
              <a:t>pennaeth</a:t>
            </a:r>
            <a:endParaRPr lang="en-US" dirty="0" smtClean="0"/>
          </a:p>
          <a:p>
            <a:pPr algn="ctr">
              <a:buNone/>
            </a:pPr>
            <a:r>
              <a:rPr lang="en-US" dirty="0" smtClean="0"/>
              <a:t>standards/</a:t>
            </a:r>
            <a:r>
              <a:rPr lang="en-US" dirty="0" err="1" smtClean="0"/>
              <a:t>safonau</a:t>
            </a:r>
            <a:endParaRPr lang="en-US" dirty="0" smtClean="0"/>
          </a:p>
          <a:p>
            <a:pPr algn="ctr">
              <a:buNone/>
            </a:pPr>
            <a:r>
              <a:rPr lang="en-US" dirty="0" smtClean="0"/>
              <a:t>safe/</a:t>
            </a:r>
            <a:r>
              <a:rPr lang="en-US" dirty="0" err="1" smtClean="0"/>
              <a:t>diogel</a:t>
            </a:r>
            <a:endParaRPr lang="en-US" dirty="0" smtClean="0"/>
          </a:p>
          <a:p>
            <a:pPr algn="ctr">
              <a:buNone/>
            </a:pPr>
            <a:r>
              <a:rPr lang="en-US" dirty="0" smtClean="0"/>
              <a:t>eco-friendly </a:t>
            </a:r>
          </a:p>
          <a:p>
            <a:pPr algn="ctr">
              <a:buNone/>
            </a:pPr>
            <a:r>
              <a:rPr lang="en-US" dirty="0" smtClean="0"/>
              <a:t>ethos</a:t>
            </a:r>
          </a:p>
          <a:p>
            <a:pPr algn="ctr">
              <a:buNone/>
            </a:pPr>
            <a:r>
              <a:rPr lang="en-US" dirty="0" smtClean="0"/>
              <a:t>answering the needs of the community- </a:t>
            </a:r>
            <a:r>
              <a:rPr lang="en-US" dirty="0" err="1" smtClean="0"/>
              <a:t>ateb</a:t>
            </a:r>
            <a:r>
              <a:rPr lang="en-US" dirty="0" smtClean="0"/>
              <a:t> </a:t>
            </a:r>
            <a:r>
              <a:rPr lang="en-US" dirty="0" err="1" smtClean="0"/>
              <a:t>gofynion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gymuned</a:t>
            </a:r>
            <a:endParaRPr lang="en-US" dirty="0" smtClean="0"/>
          </a:p>
          <a:p>
            <a:pPr algn="ctr">
              <a:buNone/>
            </a:pPr>
            <a:r>
              <a:rPr lang="en-US" dirty="0" smtClean="0"/>
              <a:t>co-operation/ </a:t>
            </a:r>
            <a:r>
              <a:rPr lang="en-US" dirty="0" err="1" smtClean="0"/>
              <a:t>cyd</a:t>
            </a:r>
            <a:r>
              <a:rPr lang="en-US" dirty="0" smtClean="0"/>
              <a:t> </a:t>
            </a:r>
            <a:r>
              <a:rPr lang="en-US" dirty="0" err="1" smtClean="0"/>
              <a:t>weithrediad</a:t>
            </a:r>
            <a:endParaRPr lang="en-US" dirty="0" smtClean="0"/>
          </a:p>
          <a:p>
            <a:pPr algn="ctr">
              <a:buNone/>
            </a:pPr>
            <a:r>
              <a:rPr lang="en-US" dirty="0" smtClean="0"/>
              <a:t>parents / </a:t>
            </a:r>
            <a:r>
              <a:rPr lang="en-US" dirty="0" err="1" smtClean="0"/>
              <a:t>rhieni</a:t>
            </a:r>
            <a:endParaRPr lang="en-US" dirty="0" smtClean="0"/>
          </a:p>
          <a:p>
            <a:pPr algn="ctr">
              <a:buNone/>
            </a:pPr>
            <a:r>
              <a:rPr lang="en-US" dirty="0" smtClean="0"/>
              <a:t>children/ plant</a:t>
            </a:r>
          </a:p>
          <a:p>
            <a:pPr algn="ctr">
              <a:buNone/>
            </a:pPr>
            <a:endParaRPr lang="en-US" dirty="0" smtClean="0"/>
          </a:p>
          <a:p>
            <a:pPr algn="ctr">
              <a:buNone/>
            </a:pPr>
            <a:r>
              <a:rPr lang="en-US" sz="3840" dirty="0" smtClean="0">
                <a:solidFill>
                  <a:srgbClr val="FF0000"/>
                </a:solidFill>
              </a:rPr>
              <a:t>Where would you rank these?</a:t>
            </a:r>
          </a:p>
          <a:p>
            <a:pPr algn="ctr">
              <a:buNone/>
            </a:pPr>
            <a:r>
              <a:rPr lang="en-US" sz="3840" dirty="0" err="1" smtClean="0">
                <a:solidFill>
                  <a:srgbClr val="FF0000"/>
                </a:solidFill>
                <a:latin typeface="Helvetica"/>
                <a:ea typeface="Helvetica"/>
                <a:cs typeface="Helvetica"/>
              </a:rPr>
              <a:t>Ble</a:t>
            </a:r>
            <a:r>
              <a:rPr lang="en-US" sz="3840" dirty="0" smtClean="0">
                <a:solidFill>
                  <a:srgbClr val="FF0000"/>
                </a:solidFill>
                <a:latin typeface="Helvetica"/>
                <a:ea typeface="Helvetica"/>
                <a:cs typeface="Helvetica"/>
              </a:rPr>
              <a:t> </a:t>
            </a:r>
            <a:r>
              <a:rPr lang="en-US" sz="3840" dirty="0" err="1" smtClean="0">
                <a:solidFill>
                  <a:srgbClr val="FF0000"/>
                </a:solidFill>
                <a:latin typeface="Helvetica"/>
                <a:ea typeface="Helvetica"/>
                <a:cs typeface="Helvetica"/>
              </a:rPr>
              <a:t>fyddech</a:t>
            </a:r>
            <a:r>
              <a:rPr lang="en-US" sz="3840" dirty="0" smtClean="0">
                <a:solidFill>
                  <a:srgbClr val="FF0000"/>
                </a:solidFill>
                <a:latin typeface="Helvetica"/>
                <a:ea typeface="Helvetica"/>
                <a:cs typeface="Helvetica"/>
              </a:rPr>
              <a:t> </a:t>
            </a:r>
            <a:r>
              <a:rPr lang="en-US" sz="3840" dirty="0" err="1" smtClean="0">
                <a:solidFill>
                  <a:srgbClr val="FF0000"/>
                </a:solidFill>
                <a:latin typeface="Helvetica"/>
                <a:ea typeface="Helvetica"/>
                <a:cs typeface="Helvetica"/>
              </a:rPr>
              <a:t>yn</a:t>
            </a:r>
            <a:r>
              <a:rPr lang="en-US" sz="3840" dirty="0" smtClean="0">
                <a:solidFill>
                  <a:srgbClr val="FF0000"/>
                </a:solidFill>
                <a:latin typeface="Helvetica"/>
                <a:ea typeface="Helvetica"/>
                <a:cs typeface="Helvetica"/>
              </a:rPr>
              <a:t> </a:t>
            </a:r>
            <a:r>
              <a:rPr lang="en-US" sz="3840" dirty="0" err="1" smtClean="0">
                <a:solidFill>
                  <a:srgbClr val="FF0000"/>
                </a:solidFill>
                <a:latin typeface="Helvetica"/>
                <a:ea typeface="Helvetica"/>
                <a:cs typeface="Helvetica"/>
              </a:rPr>
              <a:t>gosod</a:t>
            </a:r>
            <a:r>
              <a:rPr lang="en-US" sz="3840" dirty="0" smtClean="0">
                <a:solidFill>
                  <a:srgbClr val="FF0000"/>
                </a:solidFill>
                <a:latin typeface="Helvetica"/>
                <a:ea typeface="Helvetica"/>
                <a:cs typeface="Helvetica"/>
              </a:rPr>
              <a:t> </a:t>
            </a:r>
            <a:r>
              <a:rPr lang="en-US" sz="3840" dirty="0" err="1" smtClean="0">
                <a:solidFill>
                  <a:srgbClr val="FF0000"/>
                </a:solidFill>
                <a:latin typeface="Helvetica"/>
                <a:ea typeface="Helvetica"/>
                <a:cs typeface="Helvetica"/>
              </a:rPr>
              <a:t>y</a:t>
            </a:r>
            <a:r>
              <a:rPr lang="en-US" sz="3840" dirty="0" smtClean="0">
                <a:solidFill>
                  <a:srgbClr val="FF0000"/>
                </a:solidFill>
                <a:latin typeface="Helvetica"/>
                <a:ea typeface="Helvetica"/>
                <a:cs typeface="Helvetica"/>
              </a:rPr>
              <a:t> </a:t>
            </a:r>
            <a:r>
              <a:rPr lang="en-US" sz="3840" dirty="0" err="1" smtClean="0">
                <a:solidFill>
                  <a:srgbClr val="FF0000"/>
                </a:solidFill>
                <a:latin typeface="Helvetica"/>
                <a:ea typeface="Helvetica"/>
                <a:cs typeface="Helvetica"/>
              </a:rPr>
              <a:t>rhain</a:t>
            </a:r>
            <a:r>
              <a:rPr lang="en-US" sz="3840" dirty="0" smtClean="0">
                <a:solidFill>
                  <a:srgbClr val="FF0000"/>
                </a:solidFill>
                <a:latin typeface="Helvetica"/>
                <a:ea typeface="Helvetica"/>
                <a:cs typeface="Helvetica"/>
              </a:rPr>
              <a:t> </a:t>
            </a:r>
            <a:r>
              <a:rPr lang="en-US" sz="3840" dirty="0" err="1" smtClean="0">
                <a:solidFill>
                  <a:srgbClr val="FF0000"/>
                </a:solidFill>
                <a:latin typeface="Helvetica"/>
                <a:ea typeface="Helvetica"/>
                <a:cs typeface="Helvetica"/>
              </a:rPr>
              <a:t>o</a:t>
            </a:r>
            <a:r>
              <a:rPr lang="en-US" sz="3840" dirty="0" smtClean="0">
                <a:solidFill>
                  <a:srgbClr val="FF0000"/>
                </a:solidFill>
                <a:latin typeface="Helvetica"/>
                <a:ea typeface="Helvetica"/>
                <a:cs typeface="Helvetica"/>
              </a:rPr>
              <a:t> ran </a:t>
            </a:r>
            <a:r>
              <a:rPr lang="en-US" sz="3840" dirty="0" err="1" smtClean="0">
                <a:solidFill>
                  <a:srgbClr val="FF0000"/>
                </a:solidFill>
                <a:latin typeface="Helvetica"/>
                <a:ea typeface="Helvetica"/>
                <a:cs typeface="Helvetica"/>
              </a:rPr>
              <a:t>trefn</a:t>
            </a:r>
            <a:r>
              <a:rPr lang="en-US" sz="3840" dirty="0" smtClean="0">
                <a:solidFill>
                  <a:srgbClr val="FF0000"/>
                </a:solidFill>
                <a:latin typeface="Helvetica"/>
                <a:ea typeface="Helvetica"/>
                <a:cs typeface="Helvetica"/>
              </a:rPr>
              <a:t> </a:t>
            </a:r>
            <a:r>
              <a:rPr lang="en-US" sz="3840" dirty="0" err="1" smtClean="0">
                <a:solidFill>
                  <a:srgbClr val="FF0000"/>
                </a:solidFill>
                <a:latin typeface="Helvetica"/>
                <a:ea typeface="Helvetica"/>
                <a:cs typeface="Helvetica"/>
              </a:rPr>
              <a:t>restrol</a:t>
            </a:r>
            <a:r>
              <a:rPr lang="en-US" sz="3840" dirty="0" smtClean="0">
                <a:solidFill>
                  <a:srgbClr val="FF0000"/>
                </a:solidFill>
                <a:latin typeface="Helvetica"/>
                <a:ea typeface="Helvetica"/>
                <a:cs typeface="Helvetica"/>
              </a:rPr>
              <a:t>?</a:t>
            </a:r>
            <a:endParaRPr lang="en-US" sz="384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Something to consider….</a:t>
            </a:r>
            <a:br>
              <a:rPr lang="en-US" dirty="0" smtClean="0"/>
            </a:br>
            <a:r>
              <a:rPr lang="en-US" dirty="0" err="1" smtClean="0"/>
              <a:t>Rhywbeth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ystyried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The School of the future Philadelphia- Microsoft Funded School- Bill Gates 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0900" y="3268133"/>
            <a:ext cx="4025900" cy="20193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732" y="2782538"/>
            <a:ext cx="4588934" cy="37240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External Recognition- </a:t>
            </a:r>
            <a:r>
              <a:rPr lang="en-US" dirty="0" err="1" smtClean="0"/>
              <a:t>Adnabyddiaeth</a:t>
            </a:r>
            <a:r>
              <a:rPr lang="en-US" dirty="0" smtClean="0"/>
              <a:t> </a:t>
            </a:r>
            <a:r>
              <a:rPr lang="en-US" dirty="0" err="1" smtClean="0"/>
              <a:t>Allanol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5257800"/>
          </a:xfrm>
        </p:spPr>
        <p:txBody>
          <a:bodyPr>
            <a:normAutofit fontScale="92500" lnSpcReduction="20000"/>
          </a:bodyPr>
          <a:lstStyle/>
          <a:p>
            <a:r>
              <a:rPr lang="en-US" dirty="0" smtClean="0"/>
              <a:t>Eco-Schools</a:t>
            </a:r>
          </a:p>
          <a:p>
            <a:r>
              <a:rPr lang="en-US" dirty="0" smtClean="0"/>
              <a:t>Comenius</a:t>
            </a:r>
          </a:p>
          <a:p>
            <a:r>
              <a:rPr lang="en-US" dirty="0" smtClean="0"/>
              <a:t>Quality Mark</a:t>
            </a:r>
          </a:p>
          <a:p>
            <a:r>
              <a:rPr lang="en-US" dirty="0" err="1" smtClean="0"/>
              <a:t>Becta</a:t>
            </a:r>
            <a:r>
              <a:rPr lang="en-US" dirty="0" smtClean="0"/>
              <a:t> ICT Mark</a:t>
            </a:r>
          </a:p>
          <a:p>
            <a:r>
              <a:rPr lang="en-US" dirty="0" smtClean="0"/>
              <a:t>Healthy Schools</a:t>
            </a:r>
          </a:p>
          <a:p>
            <a:r>
              <a:rPr lang="en-US" dirty="0" smtClean="0"/>
              <a:t>International School Award</a:t>
            </a:r>
          </a:p>
          <a:p>
            <a:r>
              <a:rPr lang="en-US" dirty="0" smtClean="0"/>
              <a:t>Thinking Schools Award</a:t>
            </a:r>
          </a:p>
          <a:p>
            <a:r>
              <a:rPr lang="en-US" dirty="0" smtClean="0"/>
              <a:t>Dragon Sports Award</a:t>
            </a:r>
          </a:p>
          <a:p>
            <a:r>
              <a:rPr lang="en-US" dirty="0" smtClean="0"/>
              <a:t>PESS School</a:t>
            </a:r>
          </a:p>
          <a:p>
            <a:r>
              <a:rPr lang="en-US" dirty="0" smtClean="0"/>
              <a:t>Fair Trade School</a:t>
            </a:r>
          </a:p>
          <a:p>
            <a:r>
              <a:rPr lang="en-US" dirty="0" smtClean="0"/>
              <a:t>Enterprise Award</a:t>
            </a:r>
          </a:p>
          <a:p>
            <a:endParaRPr lang="en-US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95809" y="926571"/>
            <a:ext cx="2019753" cy="210237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2950" y="3196166"/>
            <a:ext cx="2446459" cy="15282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81562" y="4724400"/>
            <a:ext cx="5334000" cy="21463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472267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So what about </a:t>
            </a:r>
            <a:r>
              <a:rPr lang="en-US" dirty="0" err="1" smtClean="0"/>
              <a:t>Estyn</a:t>
            </a:r>
            <a:r>
              <a:rPr lang="en-US" dirty="0" smtClean="0"/>
              <a:t>?</a:t>
            </a:r>
            <a:br>
              <a:rPr lang="en-US" dirty="0" smtClean="0"/>
            </a:br>
            <a:r>
              <a:rPr lang="en-US" dirty="0" smtClean="0"/>
              <a:t>Beth am </a:t>
            </a:r>
            <a:r>
              <a:rPr lang="en-US" dirty="0" err="1" smtClean="0"/>
              <a:t>Estyn</a:t>
            </a:r>
            <a:r>
              <a:rPr lang="en-US" dirty="0" smtClean="0"/>
              <a:t>?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455333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Mae </a:t>
            </a:r>
            <a:r>
              <a:rPr lang="en-GB" dirty="0" err="1" smtClean="0"/>
              <a:t>newid</a:t>
            </a:r>
            <a:r>
              <a:rPr lang="en-GB" dirty="0" smtClean="0"/>
              <a:t> </a:t>
            </a:r>
            <a:r>
              <a:rPr lang="en-GB" dirty="0" err="1" smtClean="0"/>
              <a:t>wedi</a:t>
            </a:r>
            <a:r>
              <a:rPr lang="en-GB" dirty="0" smtClean="0"/>
              <a:t> </a:t>
            </a:r>
            <a:r>
              <a:rPr lang="en-GB" dirty="0" err="1" smtClean="0"/>
              <a:t>bod</a:t>
            </a:r>
            <a:r>
              <a:rPr lang="en-GB" dirty="0" smtClean="0"/>
              <a:t>…</a:t>
            </a:r>
            <a:br>
              <a:rPr lang="en-GB" dirty="0" smtClean="0"/>
            </a:br>
            <a:r>
              <a:rPr lang="en-GB" dirty="0" smtClean="0"/>
              <a:t>There has been some changes…</a:t>
            </a:r>
            <a:endParaRPr lang="en-GB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30064" y="274638"/>
            <a:ext cx="6356736" cy="1143000"/>
          </a:xfrm>
        </p:spPr>
        <p:txBody>
          <a:bodyPr/>
          <a:lstStyle/>
          <a:p>
            <a:r>
              <a:rPr lang="en-US" dirty="0" smtClean="0"/>
              <a:t>Grades- </a:t>
            </a:r>
            <a:r>
              <a:rPr lang="en-US" dirty="0" err="1" smtClean="0"/>
              <a:t>Graddau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417638"/>
            <a:ext cx="4589912" cy="4418351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en-US" b="1" baseline="0" dirty="0" smtClean="0"/>
              <a:t>What the </a:t>
            </a:r>
            <a:r>
              <a:rPr lang="en-US" b="1" baseline="0" dirty="0" err="1" smtClean="0"/>
              <a:t>judgement</a:t>
            </a:r>
            <a:r>
              <a:rPr lang="en-US" b="1" baseline="0" dirty="0" smtClean="0"/>
              <a:t> means</a:t>
            </a:r>
          </a:p>
          <a:p>
            <a:r>
              <a:rPr lang="en-US" b="1" baseline="0" dirty="0" smtClean="0"/>
              <a:t>Excellent:</a:t>
            </a:r>
            <a:r>
              <a:rPr lang="en-US" b="1" dirty="0" smtClean="0"/>
              <a:t> </a:t>
            </a:r>
          </a:p>
          <a:p>
            <a:pPr>
              <a:buNone/>
            </a:pPr>
            <a:r>
              <a:rPr lang="en-US" baseline="0" dirty="0" smtClean="0"/>
              <a:t>Many strengths, including significant examples of sector-leading</a:t>
            </a:r>
            <a:r>
              <a:rPr lang="en-US" dirty="0" smtClean="0"/>
              <a:t> </a:t>
            </a:r>
            <a:r>
              <a:rPr lang="en-US" baseline="0" dirty="0" smtClean="0"/>
              <a:t>practice</a:t>
            </a:r>
          </a:p>
          <a:p>
            <a:r>
              <a:rPr lang="en-US" b="1" baseline="0" dirty="0" smtClean="0"/>
              <a:t>Good :</a:t>
            </a:r>
          </a:p>
          <a:p>
            <a:pPr>
              <a:buNone/>
            </a:pPr>
            <a:r>
              <a:rPr lang="en-US" baseline="0" dirty="0" smtClean="0"/>
              <a:t>Many strengths and no important areas requiring significant</a:t>
            </a:r>
            <a:r>
              <a:rPr lang="en-US" dirty="0" smtClean="0"/>
              <a:t> </a:t>
            </a:r>
            <a:r>
              <a:rPr lang="en-US" baseline="0" dirty="0" smtClean="0"/>
              <a:t>improvement</a:t>
            </a:r>
          </a:p>
          <a:p>
            <a:r>
              <a:rPr lang="en-US" b="1" baseline="0" dirty="0" smtClean="0"/>
              <a:t>Adequate:</a:t>
            </a:r>
          </a:p>
          <a:p>
            <a:pPr>
              <a:buNone/>
            </a:pPr>
            <a:r>
              <a:rPr lang="en-US" baseline="0" dirty="0" smtClean="0"/>
              <a:t>Strengths outweigh areas for improvement</a:t>
            </a:r>
          </a:p>
          <a:p>
            <a:r>
              <a:rPr lang="en-US" b="1" baseline="0" dirty="0" smtClean="0"/>
              <a:t>Unsatisfactory:</a:t>
            </a:r>
          </a:p>
          <a:p>
            <a:pPr>
              <a:buNone/>
            </a:pPr>
            <a:r>
              <a:rPr lang="en-US" b="1" baseline="0" dirty="0" smtClean="0"/>
              <a:t> </a:t>
            </a:r>
            <a:r>
              <a:rPr lang="en-US" baseline="0" dirty="0" smtClean="0"/>
              <a:t>Important areas for improvement outweigh strengths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4589912" y="1403369"/>
            <a:ext cx="4796692" cy="46782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smtClean="0"/>
              <a:t>Yr </a:t>
            </a:r>
            <a:r>
              <a:rPr lang="en-US" sz="2000" b="1" dirty="0" err="1"/>
              <a:t>hyn</a:t>
            </a:r>
            <a:r>
              <a:rPr lang="en-US" sz="2000" b="1" dirty="0"/>
              <a:t> </a:t>
            </a:r>
            <a:r>
              <a:rPr lang="en-US" sz="2000" b="1" dirty="0" err="1"/>
              <a:t>mae’r</a:t>
            </a:r>
            <a:r>
              <a:rPr lang="en-US" sz="2000" b="1" dirty="0"/>
              <a:t> </a:t>
            </a:r>
            <a:r>
              <a:rPr lang="en-US" sz="2000" b="1" dirty="0" err="1"/>
              <a:t>farn</a:t>
            </a:r>
            <a:r>
              <a:rPr lang="en-US" sz="2000" b="1" dirty="0"/>
              <a:t> </a:t>
            </a:r>
            <a:r>
              <a:rPr lang="en-US" sz="2000" b="1" dirty="0" err="1"/>
              <a:t>yn</a:t>
            </a:r>
            <a:r>
              <a:rPr lang="en-US" sz="2000" b="1" dirty="0"/>
              <a:t> </a:t>
            </a:r>
            <a:r>
              <a:rPr lang="en-US" sz="2000" b="1" dirty="0" err="1"/>
              <a:t>ei</a:t>
            </a:r>
            <a:r>
              <a:rPr lang="en-US" sz="2000" b="1" dirty="0"/>
              <a:t> </a:t>
            </a:r>
            <a:r>
              <a:rPr lang="en-US" sz="2000" b="1" dirty="0" err="1"/>
              <a:t>olygu</a:t>
            </a:r>
            <a:r>
              <a:rPr lang="en-US" sz="2000" b="1" dirty="0"/>
              <a:t> 	</a:t>
            </a:r>
          </a:p>
          <a:p>
            <a:pPr>
              <a:buFont typeface="Arial"/>
              <a:buChar char="•"/>
            </a:pPr>
            <a:r>
              <a:rPr lang="en-US" sz="2000" b="1" dirty="0" err="1" smtClean="0"/>
              <a:t>Rhagorol</a:t>
            </a:r>
            <a:r>
              <a:rPr lang="en-US" sz="2000" b="1" dirty="0" smtClean="0"/>
              <a:t>:</a:t>
            </a:r>
          </a:p>
          <a:p>
            <a:r>
              <a:rPr lang="en-US" sz="2000" dirty="0" err="1" smtClean="0"/>
              <a:t>Llawer</a:t>
            </a:r>
            <a:r>
              <a:rPr lang="en-US" sz="2000" dirty="0" smtClean="0"/>
              <a:t> </a:t>
            </a:r>
            <a:r>
              <a:rPr lang="en-US" sz="2000" dirty="0" err="1"/>
              <a:t>o</a:t>
            </a:r>
            <a:r>
              <a:rPr lang="en-US" sz="2000" dirty="0"/>
              <a:t> </a:t>
            </a:r>
            <a:r>
              <a:rPr lang="en-US" sz="2000" dirty="0" err="1"/>
              <a:t>gryfderau</a:t>
            </a:r>
            <a:r>
              <a:rPr lang="en-US" sz="2000" dirty="0"/>
              <a:t>, </a:t>
            </a:r>
            <a:r>
              <a:rPr lang="en-US" sz="2000" dirty="0" err="1"/>
              <a:t>gan</a:t>
            </a:r>
            <a:r>
              <a:rPr lang="en-US" sz="2000" dirty="0"/>
              <a:t> </a:t>
            </a:r>
            <a:r>
              <a:rPr lang="en-US" sz="2000" dirty="0" err="1"/>
              <a:t>gynnwys</a:t>
            </a:r>
            <a:r>
              <a:rPr lang="en-US" sz="2000" dirty="0"/>
              <a:t> </a:t>
            </a:r>
            <a:r>
              <a:rPr lang="en-US" sz="2000" dirty="0" err="1"/>
              <a:t>enghreifftiau</a:t>
            </a:r>
            <a:r>
              <a:rPr lang="en-US" sz="2000" dirty="0"/>
              <a:t> </a:t>
            </a:r>
            <a:r>
              <a:rPr lang="en-US" sz="2000" dirty="0" err="1"/>
              <a:t>arwyddocaol</a:t>
            </a:r>
            <a:r>
              <a:rPr lang="en-US" sz="2000" dirty="0"/>
              <a:t> </a:t>
            </a:r>
            <a:r>
              <a:rPr lang="en-US" sz="2000" dirty="0" err="1"/>
              <a:t>o</a:t>
            </a:r>
            <a:r>
              <a:rPr lang="en-US" sz="2000" dirty="0"/>
              <a:t> </a:t>
            </a:r>
            <a:r>
              <a:rPr lang="en-US" sz="2000" dirty="0" err="1"/>
              <a:t>arfer</a:t>
            </a:r>
            <a:r>
              <a:rPr lang="en-US" sz="2000" dirty="0"/>
              <a:t> </a:t>
            </a:r>
            <a:r>
              <a:rPr lang="en-US" sz="2000" dirty="0" err="1"/>
              <a:t>sy’n</a:t>
            </a:r>
            <a:r>
              <a:rPr lang="en-US" sz="2000" dirty="0"/>
              <a:t> </a:t>
            </a:r>
            <a:r>
              <a:rPr lang="en-US" sz="2000" dirty="0" err="1"/>
              <a:t>arwain</a:t>
            </a:r>
            <a:r>
              <a:rPr lang="en-US" sz="2000" dirty="0"/>
              <a:t> </a:t>
            </a:r>
            <a:r>
              <a:rPr lang="en-US" sz="2000" dirty="0" err="1"/>
              <a:t>y</a:t>
            </a:r>
            <a:r>
              <a:rPr lang="en-US" sz="2000" dirty="0"/>
              <a:t> sector </a:t>
            </a:r>
            <a:r>
              <a:rPr lang="en-US" sz="2000" b="1" dirty="0"/>
              <a:t>	</a:t>
            </a:r>
          </a:p>
          <a:p>
            <a:pPr>
              <a:buFont typeface="Arial"/>
              <a:buChar char="•"/>
            </a:pPr>
            <a:r>
              <a:rPr lang="en-US" sz="2000" b="1" dirty="0" err="1" smtClean="0"/>
              <a:t>Da</a:t>
            </a:r>
            <a:r>
              <a:rPr lang="en-US" sz="2000" b="1" dirty="0" smtClean="0"/>
              <a:t>:</a:t>
            </a:r>
          </a:p>
          <a:p>
            <a:r>
              <a:rPr lang="en-US" sz="2000" dirty="0" err="1" smtClean="0"/>
              <a:t>Llawer</a:t>
            </a:r>
            <a:r>
              <a:rPr lang="en-US" sz="2000" dirty="0" smtClean="0"/>
              <a:t> </a:t>
            </a:r>
            <a:r>
              <a:rPr lang="en-US" sz="2000" dirty="0" err="1"/>
              <a:t>o</a:t>
            </a:r>
            <a:r>
              <a:rPr lang="en-US" sz="2000" dirty="0"/>
              <a:t> </a:t>
            </a:r>
            <a:r>
              <a:rPr lang="en-US" sz="2000" dirty="0" err="1"/>
              <a:t>gryfderau</a:t>
            </a:r>
            <a:r>
              <a:rPr lang="en-US" sz="2000" dirty="0"/>
              <a:t> a dim </a:t>
            </a:r>
            <a:r>
              <a:rPr lang="en-US" sz="2000" dirty="0" err="1"/>
              <a:t>meysydd</a:t>
            </a:r>
            <a:r>
              <a:rPr lang="en-US" sz="2000" dirty="0"/>
              <a:t> </a:t>
            </a:r>
            <a:r>
              <a:rPr lang="en-US" sz="2000" dirty="0" err="1"/>
              <a:t>pwysig</a:t>
            </a:r>
            <a:r>
              <a:rPr lang="en-US" sz="2000" dirty="0"/>
              <a:t> </a:t>
            </a:r>
            <a:r>
              <a:rPr lang="en-US" sz="2000" dirty="0" err="1"/>
              <a:t>sydd</a:t>
            </a:r>
            <a:r>
              <a:rPr lang="en-US" sz="2000" dirty="0"/>
              <a:t> </a:t>
            </a:r>
            <a:r>
              <a:rPr lang="en-US" sz="2000" dirty="0" err="1"/>
              <a:t>angen</a:t>
            </a:r>
            <a:r>
              <a:rPr lang="en-US" sz="2000" dirty="0"/>
              <a:t> </a:t>
            </a:r>
            <a:r>
              <a:rPr lang="en-US" sz="2000" dirty="0" err="1"/>
              <a:t>eu</a:t>
            </a:r>
            <a:r>
              <a:rPr lang="en-US" sz="2000" dirty="0"/>
              <a:t> </a:t>
            </a:r>
            <a:r>
              <a:rPr lang="en-US" sz="2000" dirty="0" err="1" smtClean="0"/>
              <a:t>gwella’n</a:t>
            </a:r>
            <a:r>
              <a:rPr lang="en-US" sz="2000" dirty="0" smtClean="0"/>
              <a:t> </a:t>
            </a:r>
            <a:r>
              <a:rPr lang="en-US" sz="2000" dirty="0" err="1" smtClean="0"/>
              <a:t>sylweddol</a:t>
            </a:r>
            <a:r>
              <a:rPr lang="en-US" sz="2000" dirty="0" smtClean="0"/>
              <a:t> </a:t>
            </a:r>
            <a:r>
              <a:rPr lang="en-US" sz="2000" dirty="0"/>
              <a:t>	</a:t>
            </a:r>
          </a:p>
          <a:p>
            <a:pPr>
              <a:buFont typeface="Arial"/>
              <a:buChar char="•"/>
            </a:pPr>
            <a:r>
              <a:rPr lang="en-US" sz="2000" b="1" dirty="0" err="1" smtClean="0"/>
              <a:t>Digonol</a:t>
            </a:r>
            <a:r>
              <a:rPr lang="en-US" sz="2000" b="1" dirty="0" smtClean="0"/>
              <a:t>:</a:t>
            </a:r>
          </a:p>
          <a:p>
            <a:r>
              <a:rPr lang="en-US" sz="2000" dirty="0" smtClean="0"/>
              <a:t>Mae </a:t>
            </a:r>
            <a:r>
              <a:rPr lang="en-US" sz="2000" dirty="0" err="1"/>
              <a:t>cryfderau’n</a:t>
            </a:r>
            <a:r>
              <a:rPr lang="en-US" sz="2000" dirty="0"/>
              <a:t> </a:t>
            </a:r>
            <a:r>
              <a:rPr lang="en-US" sz="2000" dirty="0" err="1"/>
              <a:t>gorbwyso’r</a:t>
            </a:r>
            <a:r>
              <a:rPr lang="en-US" sz="2000" dirty="0"/>
              <a:t> </a:t>
            </a:r>
            <a:r>
              <a:rPr lang="en-US" sz="2000" dirty="0" err="1"/>
              <a:t>meysydd</a:t>
            </a:r>
            <a:r>
              <a:rPr lang="en-US" sz="2000" dirty="0"/>
              <a:t> </a:t>
            </a:r>
            <a:r>
              <a:rPr lang="en-US" sz="2000" dirty="0" err="1"/>
              <a:t>i’w</a:t>
            </a:r>
            <a:r>
              <a:rPr lang="en-US" sz="2000" dirty="0"/>
              <a:t> </a:t>
            </a:r>
            <a:r>
              <a:rPr lang="en-US" sz="2000" dirty="0" err="1"/>
              <a:t>gwella</a:t>
            </a:r>
            <a:r>
              <a:rPr lang="en-US" sz="2000" dirty="0"/>
              <a:t> </a:t>
            </a:r>
            <a:r>
              <a:rPr lang="en-US" sz="2000" b="1" dirty="0"/>
              <a:t>	</a:t>
            </a:r>
          </a:p>
          <a:p>
            <a:pPr>
              <a:buFont typeface="Arial"/>
              <a:buChar char="•"/>
            </a:pPr>
            <a:r>
              <a:rPr lang="en-US" sz="2000" b="1" dirty="0" err="1" smtClean="0"/>
              <a:t>Anfoddhaol</a:t>
            </a:r>
            <a:r>
              <a:rPr lang="en-US" sz="2000" b="1" dirty="0" smtClean="0"/>
              <a:t>:</a:t>
            </a:r>
          </a:p>
          <a:p>
            <a:r>
              <a:rPr lang="en-US" sz="2000" dirty="0" err="1" smtClean="0"/>
              <a:t>Mae’r</a:t>
            </a:r>
            <a:r>
              <a:rPr lang="en-US" sz="2000" dirty="0" smtClean="0"/>
              <a:t> </a:t>
            </a:r>
            <a:r>
              <a:rPr lang="en-US" sz="2000" dirty="0" err="1"/>
              <a:t>meysydd</a:t>
            </a:r>
            <a:r>
              <a:rPr lang="en-US" sz="2000" dirty="0"/>
              <a:t> </a:t>
            </a:r>
            <a:r>
              <a:rPr lang="en-US" sz="2000" dirty="0" err="1"/>
              <a:t>pwysig</a:t>
            </a:r>
            <a:r>
              <a:rPr lang="en-US" sz="2000" dirty="0"/>
              <a:t> </a:t>
            </a:r>
            <a:r>
              <a:rPr lang="en-US" sz="2000" dirty="0" err="1"/>
              <a:t>i’w</a:t>
            </a:r>
            <a:r>
              <a:rPr lang="en-US" sz="2000" dirty="0"/>
              <a:t> </a:t>
            </a:r>
            <a:r>
              <a:rPr lang="en-US" sz="2000" dirty="0" err="1"/>
              <a:t>gwella</a:t>
            </a:r>
            <a:r>
              <a:rPr lang="en-US" sz="2000" dirty="0"/>
              <a:t> </a:t>
            </a:r>
            <a:r>
              <a:rPr lang="en-US" dirty="0"/>
              <a:t>	</a:t>
            </a:r>
          </a:p>
          <a:p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37" y="134938"/>
            <a:ext cx="2667000" cy="12827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417733" y="6163733"/>
            <a:ext cx="11571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OLD - HEN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Newidiadau i arolygiadau Estyn.mp4">
            <a:hlinkClick r:id="" action="ppaction://media"/>
          </p:cNvPr>
          <p:cNvPicPr/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0" y="592667"/>
            <a:ext cx="9181628" cy="5164666"/>
          </a:xfrm>
        </p:spPr>
      </p:pic>
      <p:sp>
        <p:nvSpPr>
          <p:cNvPr id="5" name="TextBox 4"/>
          <p:cNvSpPr txBox="1"/>
          <p:nvPr/>
        </p:nvSpPr>
        <p:spPr>
          <a:xfrm>
            <a:off x="4070641" y="94018"/>
            <a:ext cx="1198615" cy="6924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900" dirty="0" smtClean="0"/>
              <a:t>2017</a:t>
            </a:r>
            <a:endParaRPr lang="en-GB" sz="3900" dirty="0"/>
          </a:p>
        </p:txBody>
      </p:sp>
      <p:sp>
        <p:nvSpPr>
          <p:cNvPr id="6" name="TextBox 5"/>
          <p:cNvSpPr txBox="1"/>
          <p:nvPr/>
        </p:nvSpPr>
        <p:spPr>
          <a:xfrm>
            <a:off x="1872959" y="6131467"/>
            <a:ext cx="44426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Gwyliwch</a:t>
            </a:r>
            <a:r>
              <a:rPr lang="en-GB" dirty="0" smtClean="0"/>
              <a:t> ac </a:t>
            </a:r>
            <a:r>
              <a:rPr lang="en-GB" dirty="0" err="1" smtClean="0"/>
              <a:t>yna</a:t>
            </a:r>
            <a:r>
              <a:rPr lang="en-GB" dirty="0" smtClean="0"/>
              <a:t> </a:t>
            </a:r>
            <a:r>
              <a:rPr lang="en-GB" dirty="0" err="1" smtClean="0"/>
              <a:t>crynhewch</a:t>
            </a:r>
            <a:r>
              <a:rPr lang="en-GB" dirty="0" smtClean="0"/>
              <a:t> </a:t>
            </a:r>
            <a:r>
              <a:rPr lang="en-GB" dirty="0" err="1" smtClean="0"/>
              <a:t>y</a:t>
            </a:r>
            <a:r>
              <a:rPr lang="en-GB" dirty="0" smtClean="0"/>
              <a:t> </a:t>
            </a:r>
            <a:r>
              <a:rPr lang="en-GB" dirty="0" err="1" smtClean="0"/>
              <a:t>prif</a:t>
            </a:r>
            <a:r>
              <a:rPr lang="en-GB" dirty="0" smtClean="0"/>
              <a:t> </a:t>
            </a:r>
            <a:r>
              <a:rPr lang="en-GB" dirty="0" err="1" smtClean="0"/>
              <a:t>bwyntiau</a:t>
            </a:r>
            <a:r>
              <a:rPr lang="en-GB" dirty="0" smtClean="0"/>
              <a:t>…</a:t>
            </a:r>
            <a:endParaRPr lang="en-GB" dirty="0"/>
          </a:p>
        </p:txBody>
      </p:sp>
      <p:pic>
        <p:nvPicPr>
          <p:cNvPr id="7" name="Picture 6" descr="task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3486" y="5691396"/>
            <a:ext cx="1249473" cy="124947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Chief Inspector for </a:t>
            </a:r>
            <a:r>
              <a:rPr lang="en-US" dirty="0" err="1" smtClean="0"/>
              <a:t>Ofsted</a:t>
            </a:r>
            <a:r>
              <a:rPr lang="en-US" dirty="0" smtClean="0"/>
              <a:t> (at the time) Christine Gilbert 2009 stated: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appointing staff of the highest quality and investing in and developing them</a:t>
            </a:r>
            <a:r>
              <a:rPr lang="en-US" dirty="0" smtClean="0"/>
              <a:t>;</a:t>
            </a:r>
          </a:p>
          <a:p>
            <a:r>
              <a:rPr lang="en-US" dirty="0" smtClean="0"/>
              <a:t>treating </a:t>
            </a:r>
            <a:r>
              <a:rPr lang="en-US" dirty="0"/>
              <a:t>children as individuals, supporting them well and expecting them to achieve well</a:t>
            </a:r>
            <a:r>
              <a:rPr lang="en-US" dirty="0" smtClean="0"/>
              <a:t>;</a:t>
            </a:r>
          </a:p>
          <a:p>
            <a:r>
              <a:rPr lang="en-US" dirty="0" smtClean="0"/>
              <a:t>having </a:t>
            </a:r>
            <a:r>
              <a:rPr lang="en-US" dirty="0"/>
              <a:t>staff who are passionate about finding ways of doing things better, with an unremitting focus on learning, development and progress</a:t>
            </a:r>
            <a:r>
              <a:rPr lang="en-US" dirty="0" smtClean="0"/>
              <a:t>;</a:t>
            </a:r>
          </a:p>
          <a:p>
            <a:r>
              <a:rPr lang="en-US" dirty="0" smtClean="0"/>
              <a:t>demonstrating </a:t>
            </a:r>
            <a:r>
              <a:rPr lang="en-US" dirty="0"/>
              <a:t>high-quality leadership to promote, support and sustain the drive to perfect teaching and </a:t>
            </a:r>
            <a:r>
              <a:rPr lang="en-US" dirty="0" err="1"/>
              <a:t>maximise</a:t>
            </a:r>
            <a:r>
              <a:rPr lang="en-US" dirty="0"/>
              <a:t> learning</a:t>
            </a:r>
            <a:r>
              <a:rPr lang="en-US" dirty="0" smtClean="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5500" y="0"/>
            <a:ext cx="1968500" cy="19685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778933" y="274638"/>
            <a:ext cx="8229600" cy="1143000"/>
          </a:xfrm>
        </p:spPr>
        <p:txBody>
          <a:bodyPr/>
          <a:lstStyle/>
          <a:p>
            <a:r>
              <a:rPr lang="en-US" dirty="0" smtClean="0"/>
              <a:t>Outstanding Characteristics: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354646" cy="4740031"/>
          </a:xfrm>
        </p:spPr>
        <p:txBody>
          <a:bodyPr>
            <a:normAutofit fontScale="62500" lnSpcReduction="20000"/>
          </a:bodyPr>
          <a:lstStyle/>
          <a:p>
            <a:r>
              <a:rPr lang="en-US" dirty="0"/>
              <a:t>They provide affection, stability and a purposeful </a:t>
            </a:r>
            <a:r>
              <a:rPr lang="en-US" dirty="0" smtClean="0"/>
              <a:t>and structured </a:t>
            </a:r>
            <a:r>
              <a:rPr lang="en-US" dirty="0"/>
              <a:t>experience.</a:t>
            </a:r>
            <a:endParaRPr lang="en-US" dirty="0" smtClean="0"/>
          </a:p>
          <a:p>
            <a:r>
              <a:rPr lang="en-US" dirty="0" smtClean="0"/>
              <a:t>They </a:t>
            </a:r>
            <a:r>
              <a:rPr lang="en-US" dirty="0"/>
              <a:t>build – and often rebuild – children’s self-belief.</a:t>
            </a:r>
            <a:endParaRPr lang="en-US" dirty="0" smtClean="0"/>
          </a:p>
          <a:p>
            <a:r>
              <a:rPr lang="en-US" dirty="0" smtClean="0"/>
              <a:t>They </a:t>
            </a:r>
            <a:r>
              <a:rPr lang="en-US" dirty="0"/>
              <a:t>teach children the things they really need to know </a:t>
            </a:r>
            <a:r>
              <a:rPr lang="en-US" dirty="0" smtClean="0"/>
              <a:t>and show </a:t>
            </a:r>
            <a:r>
              <a:rPr lang="en-US" dirty="0"/>
              <a:t>them how to learn for themselves and with others.</a:t>
            </a:r>
            <a:endParaRPr lang="en-US" dirty="0" smtClean="0"/>
          </a:p>
          <a:p>
            <a:r>
              <a:rPr lang="en-US" dirty="0" smtClean="0"/>
              <a:t>They </a:t>
            </a:r>
            <a:r>
              <a:rPr lang="en-US" dirty="0"/>
              <a:t>give them opportunities, responsibility and trust in </a:t>
            </a:r>
            <a:r>
              <a:rPr lang="en-US" dirty="0" smtClean="0"/>
              <a:t>an environment </a:t>
            </a:r>
            <a:r>
              <a:rPr lang="en-US" dirty="0"/>
              <a:t>which is both stimulating and </a:t>
            </a:r>
            <a:r>
              <a:rPr lang="en-US" dirty="0" err="1"/>
              <a:t>humanising</a:t>
            </a:r>
            <a:r>
              <a:rPr lang="en-US" dirty="0"/>
              <a:t>.</a:t>
            </a:r>
            <a:endParaRPr lang="en-US" dirty="0" smtClean="0"/>
          </a:p>
          <a:p>
            <a:r>
              <a:rPr lang="en-US" dirty="0" smtClean="0"/>
              <a:t>They </a:t>
            </a:r>
            <a:r>
              <a:rPr lang="en-US" dirty="0"/>
              <a:t>listen to their pupils, value their views and reflect </a:t>
            </a:r>
            <a:r>
              <a:rPr lang="en-US" dirty="0" smtClean="0"/>
              <a:t>and act </a:t>
            </a:r>
            <a:r>
              <a:rPr lang="en-US" dirty="0"/>
              <a:t>on what they say.</a:t>
            </a:r>
            <a:endParaRPr lang="en-US" dirty="0" smtClean="0"/>
          </a:p>
          <a:p>
            <a:r>
              <a:rPr lang="en-US" dirty="0" smtClean="0"/>
              <a:t>They </a:t>
            </a:r>
            <a:r>
              <a:rPr lang="en-US" dirty="0"/>
              <a:t>build bridges with parents, families and communities</a:t>
            </a:r>
            <a:r>
              <a:rPr lang="en-US" dirty="0" smtClean="0"/>
              <a:t>, working </a:t>
            </a:r>
            <a:r>
              <a:rPr lang="en-US" dirty="0"/>
              <a:t>in partnership with other professionals.</a:t>
            </a:r>
            <a:endParaRPr lang="en-US" dirty="0" smtClean="0"/>
          </a:p>
          <a:p>
            <a:r>
              <a:rPr lang="en-US" dirty="0" smtClean="0"/>
              <a:t>They </a:t>
            </a:r>
            <a:r>
              <a:rPr lang="en-US" dirty="0"/>
              <a:t>ensure their pupils progress as fast as possible </a:t>
            </a:r>
            <a:r>
              <a:rPr lang="en-US" dirty="0" smtClean="0"/>
              <a:t>and achieve </a:t>
            </a:r>
            <a:r>
              <a:rPr lang="en-US" dirty="0"/>
              <a:t>as much as possible (outperforming both </a:t>
            </a:r>
            <a:r>
              <a:rPr lang="en-US" dirty="0" smtClean="0"/>
              <a:t>similar schools </a:t>
            </a:r>
            <a:r>
              <a:rPr lang="en-US" dirty="0"/>
              <a:t>and many with fewer challenges).</a:t>
            </a:r>
            <a:endParaRPr lang="en-US" dirty="0" smtClean="0"/>
          </a:p>
          <a:p>
            <a:r>
              <a:rPr lang="en-US" dirty="0" smtClean="0"/>
              <a:t>In </a:t>
            </a:r>
            <a:r>
              <a:rPr lang="en-US" dirty="0"/>
              <a:t>short, they put the child at the centre of everything </a:t>
            </a:r>
            <a:r>
              <a:rPr lang="en-US" dirty="0" smtClean="0"/>
              <a:t>they do</a:t>
            </a:r>
            <a:r>
              <a:rPr lang="en-US" dirty="0"/>
              <a:t>, and high aspirations, expectations and </a:t>
            </a:r>
            <a:r>
              <a:rPr lang="en-US" dirty="0" smtClean="0"/>
              <a:t>achievement underpin </a:t>
            </a:r>
            <a:r>
              <a:rPr lang="en-US" dirty="0"/>
              <a:t>the schools’ work.</a:t>
            </a:r>
            <a:endParaRPr lang="en-US" dirty="0" smtClean="0"/>
          </a:p>
          <a:p>
            <a:pPr algn="r">
              <a:buNone/>
            </a:pPr>
            <a:r>
              <a:rPr lang="en-US" dirty="0" err="1" smtClean="0"/>
              <a:t>Ofsted</a:t>
            </a:r>
            <a:r>
              <a:rPr lang="en-US" dirty="0" smtClean="0"/>
              <a:t> (2009:6)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475884" y="1232972"/>
            <a:ext cx="17525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 smtClean="0"/>
              <a:t>Athro</a:t>
            </a:r>
            <a:r>
              <a:rPr lang="en-US" dirty="0" smtClean="0"/>
              <a:t> </a:t>
            </a:r>
            <a:r>
              <a:rPr lang="en-US" dirty="0" err="1" smtClean="0"/>
              <a:t>neu</a:t>
            </a:r>
            <a:r>
              <a:rPr lang="en-US" dirty="0" smtClean="0"/>
              <a:t> </a:t>
            </a:r>
            <a:r>
              <a:rPr lang="en-US" dirty="0" err="1" smtClean="0"/>
              <a:t>ysgol</a:t>
            </a:r>
            <a:r>
              <a:rPr lang="en-US" dirty="0" smtClean="0"/>
              <a:t>?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Success Factors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708525"/>
          </a:xfrm>
        </p:spPr>
        <p:txBody>
          <a:bodyPr>
            <a:normAutofit fontScale="70000" lnSpcReduction="20000"/>
          </a:bodyPr>
          <a:lstStyle/>
          <a:p>
            <a:r>
              <a:rPr lang="en-US" dirty="0" smtClean="0"/>
              <a:t>a </a:t>
            </a:r>
            <a:r>
              <a:rPr lang="en-US" dirty="0"/>
              <a:t>strong and caring ethos and commitment to </a:t>
            </a:r>
            <a:r>
              <a:rPr lang="en-US" dirty="0" smtClean="0"/>
              <a:t>the children </a:t>
            </a:r>
            <a:r>
              <a:rPr lang="en-US" dirty="0"/>
              <a:t>from all staff, coupled with a </a:t>
            </a:r>
            <a:r>
              <a:rPr lang="en-US" dirty="0" smtClean="0"/>
              <a:t>genuine desire </a:t>
            </a:r>
            <a:r>
              <a:rPr lang="en-US" dirty="0"/>
              <a:t>to achieve the very best for our children</a:t>
            </a:r>
            <a:endParaRPr lang="en-US" dirty="0" smtClean="0"/>
          </a:p>
          <a:p>
            <a:r>
              <a:rPr lang="en-US" dirty="0" smtClean="0"/>
              <a:t>a </a:t>
            </a:r>
            <a:r>
              <a:rPr lang="en-US" dirty="0"/>
              <a:t>very positive ‘can do’ culture where praise </a:t>
            </a:r>
            <a:r>
              <a:rPr lang="en-US" dirty="0" smtClean="0"/>
              <a:t>and encouragement </a:t>
            </a:r>
            <a:r>
              <a:rPr lang="en-US" dirty="0"/>
              <a:t>prevail and self-esteem is high</a:t>
            </a:r>
            <a:endParaRPr lang="en-US" dirty="0" smtClean="0"/>
          </a:p>
          <a:p>
            <a:r>
              <a:rPr lang="en-US" dirty="0" smtClean="0"/>
              <a:t>outstanding </a:t>
            </a:r>
            <a:r>
              <a:rPr lang="en-US" dirty="0"/>
              <a:t>teaching by consistently high-</a:t>
            </a:r>
            <a:r>
              <a:rPr lang="en-US" dirty="0" smtClean="0"/>
              <a:t>quality staff </a:t>
            </a:r>
            <a:r>
              <a:rPr lang="en-US" dirty="0"/>
              <a:t>who show great commitment and passion</a:t>
            </a:r>
            <a:endParaRPr lang="en-US" dirty="0" smtClean="0"/>
          </a:p>
          <a:p>
            <a:r>
              <a:rPr lang="en-US" dirty="0" smtClean="0"/>
              <a:t>a </a:t>
            </a:r>
            <a:r>
              <a:rPr lang="en-US" dirty="0"/>
              <a:t>constant focus on maintaining and </a:t>
            </a:r>
            <a:r>
              <a:rPr lang="en-US" dirty="0" smtClean="0"/>
              <a:t>improving standards </a:t>
            </a:r>
            <a:r>
              <a:rPr lang="en-US" dirty="0"/>
              <a:t>of attainment, </a:t>
            </a:r>
            <a:r>
              <a:rPr lang="en-US" dirty="0" err="1"/>
              <a:t>emphasising</a:t>
            </a:r>
            <a:r>
              <a:rPr lang="en-US" dirty="0"/>
              <a:t> </a:t>
            </a:r>
            <a:r>
              <a:rPr lang="en-US" dirty="0" smtClean="0"/>
              <a:t>the systematic </a:t>
            </a:r>
            <a:r>
              <a:rPr lang="en-US" dirty="0"/>
              <a:t>development of basic literacy </a:t>
            </a:r>
            <a:r>
              <a:rPr lang="en-US" dirty="0" smtClean="0"/>
              <a:t>and numeracy </a:t>
            </a:r>
            <a:r>
              <a:rPr lang="en-US" dirty="0"/>
              <a:t>skills</a:t>
            </a:r>
            <a:endParaRPr lang="en-US" dirty="0" smtClean="0"/>
          </a:p>
          <a:p>
            <a:r>
              <a:rPr lang="en-US" dirty="0" smtClean="0"/>
              <a:t>high</a:t>
            </a:r>
            <a:r>
              <a:rPr lang="en-US" dirty="0"/>
              <a:t>-quality planning, assessment and </a:t>
            </a:r>
            <a:r>
              <a:rPr lang="en-US" dirty="0" smtClean="0"/>
              <a:t>targeted intervention </a:t>
            </a:r>
            <a:r>
              <a:rPr lang="en-US" dirty="0"/>
              <a:t>to enable all children to achieve </a:t>
            </a:r>
            <a:r>
              <a:rPr lang="en-US" dirty="0" smtClean="0"/>
              <a:t>the best </a:t>
            </a:r>
            <a:r>
              <a:rPr lang="en-US" dirty="0"/>
              <a:t>they can</a:t>
            </a:r>
            <a:r>
              <a:rPr lang="en-US" dirty="0" smtClean="0"/>
              <a:t>.</a:t>
            </a:r>
          </a:p>
          <a:p>
            <a:pPr algn="r">
              <a:buNone/>
            </a:pPr>
            <a:r>
              <a:rPr lang="en-US" dirty="0" smtClean="0"/>
              <a:t>Ofsted(2009:10)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McKinsey (2007) </a:t>
            </a:r>
            <a:r>
              <a:rPr lang="en-US" dirty="0"/>
              <a:t>study</a:t>
            </a:r>
            <a:r>
              <a:rPr lang="en-US" dirty="0" smtClean="0"/>
              <a:t> on how </a:t>
            </a:r>
            <a:r>
              <a:rPr lang="en-US" dirty="0"/>
              <a:t>the world’s most improved school systems keep getting better</a:t>
            </a:r>
            <a:r>
              <a:rPr lang="en-US" dirty="0" smtClean="0"/>
              <a:t> are </a:t>
            </a:r>
            <a:r>
              <a:rPr lang="en-US" dirty="0"/>
              <a:t>agreed that a successful school needs a clear ethos, good leadership, effective governance and – first and last – excellent teachers.</a:t>
            </a:r>
            <a:r>
              <a:rPr lang="en-US" dirty="0" smtClean="0"/>
              <a:t> 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92188"/>
            <a:ext cx="7323667" cy="994746"/>
          </a:xfrm>
        </p:spPr>
        <p:txBody>
          <a:bodyPr>
            <a:normAutofit fontScale="90000"/>
          </a:bodyPr>
          <a:lstStyle/>
          <a:p>
            <a:r>
              <a:rPr lang="en-US" dirty="0" smtClean="0">
                <a:solidFill>
                  <a:schemeClr val="accent2">
                    <a:lumMod val="75000"/>
                  </a:schemeClr>
                </a:solidFill>
              </a:rPr>
              <a:t>Mission Statements</a:t>
            </a:r>
            <a:br>
              <a:rPr lang="en-US" dirty="0" smtClean="0">
                <a:solidFill>
                  <a:schemeClr val="accent2">
                    <a:lumMod val="75000"/>
                  </a:schemeClr>
                </a:solidFill>
              </a:rPr>
            </a:br>
            <a:r>
              <a:rPr lang="en-US" dirty="0" err="1" smtClean="0">
                <a:solidFill>
                  <a:schemeClr val="accent2">
                    <a:lumMod val="75000"/>
                  </a:schemeClr>
                </a:solidFill>
              </a:rPr>
              <a:t>Datganiad</a:t>
            </a:r>
            <a:r>
              <a:rPr lang="en-US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US" dirty="0" err="1" smtClean="0">
                <a:solidFill>
                  <a:schemeClr val="accent2">
                    <a:lumMod val="75000"/>
                  </a:schemeClr>
                </a:solidFill>
              </a:rPr>
              <a:t>o</a:t>
            </a:r>
            <a:r>
              <a:rPr lang="en-US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US" dirty="0" err="1" smtClean="0">
                <a:solidFill>
                  <a:schemeClr val="accent2">
                    <a:lumMod val="75000"/>
                  </a:schemeClr>
                </a:solidFill>
              </a:rPr>
              <a:t>Genhadaeth</a:t>
            </a:r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5466" y="1286933"/>
            <a:ext cx="8771467" cy="3217333"/>
          </a:xfrm>
        </p:spPr>
        <p:txBody>
          <a:bodyPr>
            <a:noAutofit/>
          </a:bodyPr>
          <a:lstStyle/>
          <a:p>
            <a:r>
              <a:rPr lang="en-US" sz="1900" dirty="0" smtClean="0">
                <a:solidFill>
                  <a:schemeClr val="accent3">
                    <a:lumMod val="50000"/>
                  </a:schemeClr>
                </a:solidFill>
              </a:rPr>
              <a:t>“Nod </a:t>
            </a:r>
            <a:r>
              <a:rPr lang="en-US" sz="1900" dirty="0" err="1" smtClean="0">
                <a:solidFill>
                  <a:schemeClr val="accent3">
                    <a:lumMod val="50000"/>
                  </a:schemeClr>
                </a:solidFill>
              </a:rPr>
              <a:t>Ysgol</a:t>
            </a:r>
            <a:r>
              <a:rPr lang="en-US" sz="19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en-US" sz="1900" dirty="0" err="1" smtClean="0">
                <a:solidFill>
                  <a:schemeClr val="accent3">
                    <a:lumMod val="50000"/>
                  </a:schemeClr>
                </a:solidFill>
              </a:rPr>
              <a:t>y</a:t>
            </a:r>
            <a:r>
              <a:rPr lang="en-US" sz="19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en-US" sz="1900" dirty="0" err="1" smtClean="0">
                <a:solidFill>
                  <a:schemeClr val="accent3">
                    <a:lumMod val="50000"/>
                  </a:schemeClr>
                </a:solidFill>
              </a:rPr>
              <a:t>Frenni</a:t>
            </a:r>
            <a:r>
              <a:rPr lang="en-US" sz="19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en-US" sz="1900" dirty="0" err="1" smtClean="0">
                <a:solidFill>
                  <a:schemeClr val="accent3">
                    <a:lumMod val="50000"/>
                  </a:schemeClr>
                </a:solidFill>
              </a:rPr>
              <a:t>yw</a:t>
            </a:r>
            <a:r>
              <a:rPr lang="en-US" sz="19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en-US" sz="1900" dirty="0" err="1" smtClean="0">
                <a:solidFill>
                  <a:schemeClr val="accent3">
                    <a:lumMod val="50000"/>
                  </a:schemeClr>
                </a:solidFill>
              </a:rPr>
              <a:t>galluogi</a:t>
            </a:r>
            <a:r>
              <a:rPr lang="en-US" sz="19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en-US" sz="1900" dirty="0" err="1" smtClean="0">
                <a:solidFill>
                  <a:schemeClr val="accent3">
                    <a:lumMod val="50000"/>
                  </a:schemeClr>
                </a:solidFill>
              </a:rPr>
              <a:t>pob</a:t>
            </a:r>
            <a:r>
              <a:rPr lang="en-US" sz="19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en-US" sz="1900" dirty="0" err="1" smtClean="0">
                <a:solidFill>
                  <a:schemeClr val="accent3">
                    <a:lumMod val="50000"/>
                  </a:schemeClr>
                </a:solidFill>
              </a:rPr>
              <a:t>plentyn</a:t>
            </a:r>
            <a:r>
              <a:rPr lang="en-US" sz="19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en-US" sz="1900" dirty="0" err="1" smtClean="0">
                <a:solidFill>
                  <a:schemeClr val="accent3">
                    <a:lumMod val="50000"/>
                  </a:schemeClr>
                </a:solidFill>
              </a:rPr>
              <a:t>i</a:t>
            </a:r>
            <a:r>
              <a:rPr lang="en-US" sz="19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en-US" sz="1900" dirty="0" err="1" smtClean="0">
                <a:solidFill>
                  <a:schemeClr val="accent3">
                    <a:lumMod val="50000"/>
                  </a:schemeClr>
                </a:solidFill>
              </a:rPr>
              <a:t>fod</a:t>
            </a:r>
            <a:r>
              <a:rPr lang="en-US" sz="19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en-US" sz="1900" dirty="0" err="1" smtClean="0">
                <a:solidFill>
                  <a:schemeClr val="accent3">
                    <a:lumMod val="50000"/>
                  </a:schemeClr>
                </a:solidFill>
              </a:rPr>
              <a:t>yn</a:t>
            </a:r>
            <a:r>
              <a:rPr lang="en-US" sz="19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en-US" sz="1900" dirty="0" err="1" smtClean="0">
                <a:solidFill>
                  <a:schemeClr val="accent3">
                    <a:lumMod val="50000"/>
                  </a:schemeClr>
                </a:solidFill>
              </a:rPr>
              <a:t>hyderus</a:t>
            </a:r>
            <a:r>
              <a:rPr lang="en-US" sz="19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en-US" sz="1900" dirty="0" err="1" smtClean="0">
                <a:solidFill>
                  <a:schemeClr val="accent3">
                    <a:lumMod val="50000"/>
                  </a:schemeClr>
                </a:solidFill>
              </a:rPr>
              <a:t>wrth</a:t>
            </a:r>
            <a:r>
              <a:rPr lang="en-US" sz="19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en-US" sz="1900" dirty="0" err="1" smtClean="0">
                <a:solidFill>
                  <a:schemeClr val="accent3">
                    <a:lumMod val="50000"/>
                  </a:schemeClr>
                </a:solidFill>
              </a:rPr>
              <a:t>iddynt</a:t>
            </a:r>
            <a:r>
              <a:rPr lang="en-US" sz="19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en-US" sz="1900" dirty="0" err="1" smtClean="0">
                <a:solidFill>
                  <a:schemeClr val="accent3">
                    <a:lumMod val="50000"/>
                  </a:schemeClr>
                </a:solidFill>
              </a:rPr>
              <a:t>greu</a:t>
            </a:r>
            <a:r>
              <a:rPr lang="en-US" sz="19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en-US" sz="1900" dirty="0" err="1" smtClean="0">
                <a:solidFill>
                  <a:schemeClr val="accent3">
                    <a:lumMod val="50000"/>
                  </a:schemeClr>
                </a:solidFill>
              </a:rPr>
              <a:t>ei</a:t>
            </a:r>
            <a:r>
              <a:rPr lang="en-US" sz="19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en-US" sz="1900" dirty="0" err="1" smtClean="0">
                <a:solidFill>
                  <a:schemeClr val="accent3">
                    <a:lumMod val="50000"/>
                  </a:schemeClr>
                </a:solidFill>
              </a:rPr>
              <a:t>dyfodol</a:t>
            </a:r>
            <a:r>
              <a:rPr lang="en-US" sz="19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en-US" sz="1900" dirty="0" err="1" smtClean="0">
                <a:solidFill>
                  <a:schemeClr val="accent3">
                    <a:lumMod val="50000"/>
                  </a:schemeClr>
                </a:solidFill>
              </a:rPr>
              <a:t>ei</a:t>
            </a:r>
            <a:r>
              <a:rPr lang="en-US" sz="19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en-US" sz="1900" dirty="0" err="1" smtClean="0">
                <a:solidFill>
                  <a:schemeClr val="accent3">
                    <a:lumMod val="50000"/>
                  </a:schemeClr>
                </a:solidFill>
              </a:rPr>
              <a:t>hunan</a:t>
            </a:r>
            <a:r>
              <a:rPr lang="en-US" sz="1900" dirty="0" smtClean="0">
                <a:solidFill>
                  <a:schemeClr val="accent3">
                    <a:lumMod val="50000"/>
                  </a:schemeClr>
                </a:solidFill>
              </a:rPr>
              <a:t>. Mae </a:t>
            </a:r>
            <a:r>
              <a:rPr lang="en-US" sz="1900" dirty="0" err="1" smtClean="0">
                <a:solidFill>
                  <a:schemeClr val="accent3">
                    <a:lumMod val="50000"/>
                  </a:schemeClr>
                </a:solidFill>
              </a:rPr>
              <a:t>ein</a:t>
            </a:r>
            <a:r>
              <a:rPr lang="en-US" sz="19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en-US" sz="1900" dirty="0" err="1" smtClean="0">
                <a:solidFill>
                  <a:schemeClr val="accent3">
                    <a:lumMod val="50000"/>
                  </a:schemeClr>
                </a:solidFill>
              </a:rPr>
              <a:t>golwg</a:t>
            </a:r>
            <a:r>
              <a:rPr lang="en-US" sz="19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en-US" sz="1900" dirty="0" err="1" smtClean="0">
                <a:solidFill>
                  <a:schemeClr val="accent3">
                    <a:lumMod val="50000"/>
                  </a:schemeClr>
                </a:solidFill>
              </a:rPr>
              <a:t>ar</a:t>
            </a:r>
            <a:r>
              <a:rPr lang="en-US" sz="19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en-US" sz="1900" dirty="0" err="1" smtClean="0">
                <a:solidFill>
                  <a:schemeClr val="accent3">
                    <a:lumMod val="50000"/>
                  </a:schemeClr>
                </a:solidFill>
              </a:rPr>
              <a:t>y</a:t>
            </a:r>
            <a:r>
              <a:rPr lang="en-US" sz="19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en-US" sz="1900" dirty="0" err="1" smtClean="0">
                <a:solidFill>
                  <a:schemeClr val="accent3">
                    <a:lumMod val="50000"/>
                  </a:schemeClr>
                </a:solidFill>
              </a:rPr>
              <a:t>plentyn</a:t>
            </a:r>
            <a:r>
              <a:rPr lang="en-US" sz="19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en-US" sz="1900" dirty="0" err="1" smtClean="0">
                <a:solidFill>
                  <a:schemeClr val="accent3">
                    <a:lumMod val="50000"/>
                  </a:schemeClr>
                </a:solidFill>
              </a:rPr>
              <a:t>cyflawn</a:t>
            </a:r>
            <a:r>
              <a:rPr lang="en-US" sz="1900" dirty="0" smtClean="0">
                <a:solidFill>
                  <a:schemeClr val="accent3">
                    <a:lumMod val="50000"/>
                  </a:schemeClr>
                </a:solidFill>
              </a:rPr>
              <a:t>. Mae </a:t>
            </a:r>
            <a:r>
              <a:rPr lang="en-US" sz="1900" dirty="0" err="1" smtClean="0">
                <a:solidFill>
                  <a:schemeClr val="accent3">
                    <a:lumMod val="50000"/>
                  </a:schemeClr>
                </a:solidFill>
              </a:rPr>
              <a:t>cymuned</a:t>
            </a:r>
            <a:r>
              <a:rPr lang="en-US" sz="19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en-US" sz="1900" dirty="0" err="1" smtClean="0">
                <a:solidFill>
                  <a:schemeClr val="accent3">
                    <a:lumMod val="50000"/>
                  </a:schemeClr>
                </a:solidFill>
              </a:rPr>
              <a:t>Ysgol</a:t>
            </a:r>
            <a:r>
              <a:rPr lang="en-US" sz="19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en-US" sz="1900" dirty="0" err="1" smtClean="0">
                <a:solidFill>
                  <a:schemeClr val="accent3">
                    <a:lumMod val="50000"/>
                  </a:schemeClr>
                </a:solidFill>
              </a:rPr>
              <a:t>y</a:t>
            </a:r>
            <a:r>
              <a:rPr lang="en-US" sz="19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en-US" sz="1900" dirty="0" err="1" smtClean="0">
                <a:solidFill>
                  <a:schemeClr val="accent3">
                    <a:lumMod val="50000"/>
                  </a:schemeClr>
                </a:solidFill>
              </a:rPr>
              <a:t>Frenni</a:t>
            </a:r>
            <a:r>
              <a:rPr lang="en-US" sz="19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en-US" sz="1900" dirty="0" err="1" smtClean="0">
                <a:solidFill>
                  <a:schemeClr val="accent3">
                    <a:lumMod val="50000"/>
                  </a:schemeClr>
                </a:solidFill>
              </a:rPr>
              <a:t>yn</a:t>
            </a:r>
            <a:r>
              <a:rPr lang="en-US" sz="19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en-US" sz="1900" dirty="0" err="1" smtClean="0">
                <a:solidFill>
                  <a:schemeClr val="accent3">
                    <a:lumMod val="50000"/>
                  </a:schemeClr>
                </a:solidFill>
              </a:rPr>
              <a:t>hyrwyddo</a:t>
            </a:r>
            <a:r>
              <a:rPr lang="en-US" sz="19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en-US" sz="1900" dirty="0" err="1" smtClean="0">
                <a:solidFill>
                  <a:schemeClr val="accent3">
                    <a:lumMod val="50000"/>
                  </a:schemeClr>
                </a:solidFill>
              </a:rPr>
              <a:t>dysgu</a:t>
            </a:r>
            <a:r>
              <a:rPr lang="en-US" sz="19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en-US" sz="1900" dirty="0" err="1" smtClean="0">
                <a:solidFill>
                  <a:schemeClr val="accent3">
                    <a:lumMod val="50000"/>
                  </a:schemeClr>
                </a:solidFill>
              </a:rPr>
              <a:t>bywiog</a:t>
            </a:r>
            <a:r>
              <a:rPr lang="en-US" sz="1900" dirty="0" smtClean="0">
                <a:solidFill>
                  <a:schemeClr val="accent3">
                    <a:lumMod val="50000"/>
                  </a:schemeClr>
                </a:solidFill>
              </a:rPr>
              <a:t>, </a:t>
            </a:r>
            <a:r>
              <a:rPr lang="en-US" sz="1900" dirty="0" err="1" smtClean="0">
                <a:solidFill>
                  <a:schemeClr val="accent3">
                    <a:lumMod val="50000"/>
                  </a:schemeClr>
                </a:solidFill>
              </a:rPr>
              <a:t>meddylgar</a:t>
            </a:r>
            <a:r>
              <a:rPr lang="en-US" sz="1900" dirty="0" smtClean="0">
                <a:solidFill>
                  <a:schemeClr val="accent3">
                    <a:lumMod val="50000"/>
                  </a:schemeClr>
                </a:solidFill>
              </a:rPr>
              <a:t> a </a:t>
            </a:r>
            <a:r>
              <a:rPr lang="en-US" sz="1900" dirty="0" err="1" smtClean="0">
                <a:solidFill>
                  <a:schemeClr val="accent3">
                    <a:lumMod val="50000"/>
                  </a:schemeClr>
                </a:solidFill>
              </a:rPr>
              <a:t>chreadigol</a:t>
            </a:r>
            <a:r>
              <a:rPr lang="en-US" sz="1900" dirty="0" smtClean="0">
                <a:solidFill>
                  <a:schemeClr val="accent3">
                    <a:lumMod val="50000"/>
                  </a:schemeClr>
                </a:solidFill>
              </a:rPr>
              <a:t>. </a:t>
            </a:r>
            <a:r>
              <a:rPr lang="en-US" sz="1900" dirty="0" err="1" smtClean="0">
                <a:solidFill>
                  <a:schemeClr val="accent3">
                    <a:lumMod val="50000"/>
                  </a:schemeClr>
                </a:solidFill>
              </a:rPr>
              <a:t>Rydym</a:t>
            </a:r>
            <a:r>
              <a:rPr lang="en-US" sz="19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en-US" sz="1900" dirty="0" err="1" smtClean="0">
                <a:solidFill>
                  <a:schemeClr val="accent3">
                    <a:lumMod val="50000"/>
                  </a:schemeClr>
                </a:solidFill>
              </a:rPr>
              <a:t>wedi’n</a:t>
            </a:r>
            <a:r>
              <a:rPr lang="en-US" sz="19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en-US" sz="1900" dirty="0" err="1" smtClean="0">
                <a:solidFill>
                  <a:schemeClr val="accent3">
                    <a:lumMod val="50000"/>
                  </a:schemeClr>
                </a:solidFill>
              </a:rPr>
              <a:t>hymrwymo</a:t>
            </a:r>
            <a:r>
              <a:rPr lang="en-US" sz="19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en-US" sz="1900" dirty="0" err="1" smtClean="0">
                <a:solidFill>
                  <a:schemeClr val="accent3">
                    <a:lumMod val="50000"/>
                  </a:schemeClr>
                </a:solidFill>
              </a:rPr>
              <a:t>i</a:t>
            </a:r>
            <a:r>
              <a:rPr lang="en-US" sz="19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en-US" sz="1900" dirty="0" err="1" smtClean="0">
                <a:solidFill>
                  <a:schemeClr val="accent3">
                    <a:lumMod val="50000"/>
                  </a:schemeClr>
                </a:solidFill>
              </a:rPr>
              <a:t>feithrin</a:t>
            </a:r>
            <a:r>
              <a:rPr lang="en-US" sz="19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en-US" sz="1900" dirty="0" err="1" smtClean="0">
                <a:solidFill>
                  <a:schemeClr val="accent3">
                    <a:lumMod val="50000"/>
                  </a:schemeClr>
                </a:solidFill>
              </a:rPr>
              <a:t>hunan</a:t>
            </a:r>
            <a:r>
              <a:rPr lang="en-US" sz="19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en-US" sz="1900" dirty="0" err="1" smtClean="0">
                <a:solidFill>
                  <a:schemeClr val="accent3">
                    <a:lumMod val="50000"/>
                  </a:schemeClr>
                </a:solidFill>
              </a:rPr>
              <a:t>hyder</a:t>
            </a:r>
            <a:r>
              <a:rPr lang="en-US" sz="19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en-US" sz="1900" dirty="0" err="1" smtClean="0">
                <a:solidFill>
                  <a:schemeClr val="accent3">
                    <a:lumMod val="50000"/>
                  </a:schemeClr>
                </a:solidFill>
              </a:rPr>
              <a:t>gadarn</a:t>
            </a:r>
            <a:r>
              <a:rPr lang="en-US" sz="1900" dirty="0" smtClean="0">
                <a:solidFill>
                  <a:schemeClr val="accent3">
                    <a:lumMod val="50000"/>
                  </a:schemeClr>
                </a:solidFill>
              </a:rPr>
              <a:t> a </a:t>
            </a:r>
            <a:r>
              <a:rPr lang="en-US" sz="1900" dirty="0" err="1" smtClean="0">
                <a:solidFill>
                  <a:schemeClr val="accent3">
                    <a:lumMod val="50000"/>
                  </a:schemeClr>
                </a:solidFill>
              </a:rPr>
              <a:t>pharch</a:t>
            </a:r>
            <a:r>
              <a:rPr lang="en-US" sz="1900" dirty="0" smtClean="0">
                <a:solidFill>
                  <a:schemeClr val="accent3">
                    <a:lumMod val="50000"/>
                  </a:schemeClr>
                </a:solidFill>
              </a:rPr>
              <a:t> at </a:t>
            </a:r>
            <a:r>
              <a:rPr lang="en-US" sz="1900" dirty="0" err="1" smtClean="0">
                <a:solidFill>
                  <a:schemeClr val="accent3">
                    <a:lumMod val="50000"/>
                  </a:schemeClr>
                </a:solidFill>
              </a:rPr>
              <a:t>eraill</a:t>
            </a:r>
            <a:r>
              <a:rPr lang="en-US" sz="1900" dirty="0" smtClean="0">
                <a:solidFill>
                  <a:schemeClr val="accent3">
                    <a:lumMod val="50000"/>
                  </a:schemeClr>
                </a:solidFill>
              </a:rPr>
              <a:t> a </a:t>
            </a:r>
            <a:r>
              <a:rPr lang="en-US" sz="1900" dirty="0" err="1" smtClean="0">
                <a:solidFill>
                  <a:schemeClr val="accent3">
                    <a:lumMod val="50000"/>
                  </a:schemeClr>
                </a:solidFill>
              </a:rPr>
              <a:t>ddathlwn</a:t>
            </a:r>
            <a:r>
              <a:rPr lang="en-US" sz="1900" dirty="0" smtClean="0">
                <a:solidFill>
                  <a:schemeClr val="accent3">
                    <a:lumMod val="50000"/>
                  </a:schemeClr>
                </a:solidFill>
              </a:rPr>
              <a:t> yr </a:t>
            </a:r>
            <a:r>
              <a:rPr lang="en-US" sz="1900" dirty="0" err="1" smtClean="0">
                <a:solidFill>
                  <a:schemeClr val="accent3">
                    <a:lumMod val="50000"/>
                  </a:schemeClr>
                </a:solidFill>
              </a:rPr>
              <a:t>ymgyrch</a:t>
            </a:r>
            <a:r>
              <a:rPr lang="en-US" sz="19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en-US" sz="1900" dirty="0" err="1" smtClean="0">
                <a:solidFill>
                  <a:schemeClr val="accent3">
                    <a:lumMod val="50000"/>
                  </a:schemeClr>
                </a:solidFill>
              </a:rPr>
              <a:t>o</a:t>
            </a:r>
            <a:r>
              <a:rPr lang="en-US" sz="19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en-US" sz="1900" dirty="0" err="1" smtClean="0">
                <a:solidFill>
                  <a:schemeClr val="accent3">
                    <a:lumMod val="50000"/>
                  </a:schemeClr>
                </a:solidFill>
              </a:rPr>
              <a:t>ddysgu</a:t>
            </a:r>
            <a:r>
              <a:rPr lang="en-US" sz="19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en-US" sz="1900" dirty="0" err="1" smtClean="0">
                <a:solidFill>
                  <a:schemeClr val="accent3">
                    <a:lumMod val="50000"/>
                  </a:schemeClr>
                </a:solidFill>
              </a:rPr>
              <a:t>gydol</a:t>
            </a:r>
            <a:r>
              <a:rPr lang="en-US" sz="19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en-US" sz="1900" dirty="0" err="1" smtClean="0">
                <a:solidFill>
                  <a:schemeClr val="accent3">
                    <a:lumMod val="50000"/>
                  </a:schemeClr>
                </a:solidFill>
              </a:rPr>
              <a:t>oes</a:t>
            </a:r>
            <a:r>
              <a:rPr lang="en-US" sz="1900" dirty="0" smtClean="0">
                <a:solidFill>
                  <a:schemeClr val="accent3">
                    <a:lumMod val="50000"/>
                  </a:schemeClr>
                </a:solidFill>
              </a:rPr>
              <a:t>. </a:t>
            </a:r>
            <a:r>
              <a:rPr lang="en-US" sz="1900" dirty="0" err="1" smtClean="0">
                <a:solidFill>
                  <a:schemeClr val="accent3">
                    <a:lumMod val="50000"/>
                  </a:schemeClr>
                </a:solidFill>
              </a:rPr>
              <a:t>Credwn</a:t>
            </a:r>
            <a:r>
              <a:rPr lang="en-US" sz="19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en-US" sz="1900" dirty="0" err="1" smtClean="0">
                <a:solidFill>
                  <a:schemeClr val="accent3">
                    <a:lumMod val="50000"/>
                  </a:schemeClr>
                </a:solidFill>
              </a:rPr>
              <a:t>y</a:t>
            </a:r>
            <a:r>
              <a:rPr lang="en-US" sz="1900" dirty="0" smtClean="0">
                <a:solidFill>
                  <a:schemeClr val="accent3">
                    <a:lumMod val="50000"/>
                  </a:schemeClr>
                </a:solidFill>
              </a:rPr>
              <a:t> gall </a:t>
            </a:r>
            <a:r>
              <a:rPr lang="en-US" sz="1900" dirty="0" err="1" smtClean="0">
                <a:solidFill>
                  <a:schemeClr val="accent3">
                    <a:lumMod val="50000"/>
                  </a:schemeClr>
                </a:solidFill>
              </a:rPr>
              <a:t>bawb</a:t>
            </a:r>
            <a:r>
              <a:rPr lang="en-US" sz="19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en-US" sz="1900" dirty="0" err="1" smtClean="0">
                <a:solidFill>
                  <a:schemeClr val="accent3">
                    <a:lumMod val="50000"/>
                  </a:schemeClr>
                </a:solidFill>
              </a:rPr>
              <a:t>ddysgu</a:t>
            </a:r>
            <a:r>
              <a:rPr lang="en-US" sz="1900" dirty="0" smtClean="0">
                <a:solidFill>
                  <a:schemeClr val="accent3">
                    <a:lumMod val="50000"/>
                  </a:schemeClr>
                </a:solidFill>
              </a:rPr>
              <a:t> a </a:t>
            </a:r>
            <a:r>
              <a:rPr lang="en-US" sz="1900" dirty="0" err="1" smtClean="0">
                <a:solidFill>
                  <a:schemeClr val="accent3">
                    <a:lumMod val="50000"/>
                  </a:schemeClr>
                </a:solidFill>
              </a:rPr>
              <a:t>datblygu</a:t>
            </a:r>
            <a:r>
              <a:rPr lang="en-US" sz="19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en-US" sz="1900" dirty="0" err="1" smtClean="0">
                <a:solidFill>
                  <a:schemeClr val="accent3">
                    <a:lumMod val="50000"/>
                  </a:schemeClr>
                </a:solidFill>
              </a:rPr>
              <a:t>i</a:t>
            </a:r>
            <a:r>
              <a:rPr lang="en-US" sz="19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en-US" sz="1900" dirty="0" err="1" smtClean="0">
                <a:solidFill>
                  <a:schemeClr val="accent3">
                    <a:lumMod val="50000"/>
                  </a:schemeClr>
                </a:solidFill>
              </a:rPr>
              <a:t>fod</a:t>
            </a:r>
            <a:r>
              <a:rPr lang="en-US" sz="19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en-US" sz="1900" dirty="0" err="1" smtClean="0">
                <a:solidFill>
                  <a:schemeClr val="accent3">
                    <a:lumMod val="50000"/>
                  </a:schemeClr>
                </a:solidFill>
              </a:rPr>
              <a:t>yn</a:t>
            </a:r>
            <a:r>
              <a:rPr lang="en-US" sz="19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en-US" sz="1900" dirty="0" err="1" smtClean="0">
                <a:solidFill>
                  <a:schemeClr val="accent3">
                    <a:lumMod val="50000"/>
                  </a:schemeClr>
                </a:solidFill>
              </a:rPr>
              <a:t>annibynol</a:t>
            </a:r>
            <a:r>
              <a:rPr lang="en-US" sz="19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en-US" sz="1900" dirty="0" err="1" smtClean="0">
                <a:solidFill>
                  <a:schemeClr val="accent3">
                    <a:lumMod val="50000"/>
                  </a:schemeClr>
                </a:solidFill>
              </a:rPr>
              <a:t>eu</a:t>
            </a:r>
            <a:r>
              <a:rPr lang="en-US" sz="1900" dirty="0" smtClean="0">
                <a:solidFill>
                  <a:schemeClr val="accent3">
                    <a:lumMod val="50000"/>
                  </a:schemeClr>
                </a:solidFill>
              </a:rPr>
              <a:t> barn </a:t>
            </a:r>
            <a:r>
              <a:rPr lang="en-US" sz="1900" dirty="0" err="1" smtClean="0">
                <a:solidFill>
                  <a:schemeClr val="accent3">
                    <a:lumMod val="50000"/>
                  </a:schemeClr>
                </a:solidFill>
              </a:rPr>
              <a:t>a’u</a:t>
            </a:r>
            <a:r>
              <a:rPr lang="en-US" sz="19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en-US" sz="1900" dirty="0" err="1" smtClean="0">
                <a:solidFill>
                  <a:schemeClr val="accent3">
                    <a:lumMod val="50000"/>
                  </a:schemeClr>
                </a:solidFill>
              </a:rPr>
              <a:t>gweithredoedd</a:t>
            </a:r>
            <a:r>
              <a:rPr lang="en-US" sz="1900" dirty="0" smtClean="0">
                <a:solidFill>
                  <a:schemeClr val="accent3">
                    <a:lumMod val="50000"/>
                  </a:schemeClr>
                </a:solidFill>
              </a:rPr>
              <a:t>. </a:t>
            </a:r>
            <a:r>
              <a:rPr lang="en-US" sz="1900" dirty="0" err="1" smtClean="0">
                <a:solidFill>
                  <a:schemeClr val="accent3">
                    <a:lumMod val="50000"/>
                  </a:schemeClr>
                </a:solidFill>
              </a:rPr>
              <a:t>Ein</a:t>
            </a:r>
            <a:r>
              <a:rPr lang="en-US" sz="19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en-US" sz="1900" dirty="0" err="1" smtClean="0">
                <a:solidFill>
                  <a:schemeClr val="accent3">
                    <a:lumMod val="50000"/>
                  </a:schemeClr>
                </a:solidFill>
              </a:rPr>
              <a:t>gweledigaeth</a:t>
            </a:r>
            <a:r>
              <a:rPr lang="en-US" sz="1900" dirty="0" smtClean="0">
                <a:solidFill>
                  <a:schemeClr val="accent3">
                    <a:lumMod val="50000"/>
                  </a:schemeClr>
                </a:solidFill>
              </a:rPr>
              <a:t> ac </a:t>
            </a:r>
            <a:r>
              <a:rPr lang="en-US" sz="1900" dirty="0" err="1" smtClean="0">
                <a:solidFill>
                  <a:schemeClr val="accent3">
                    <a:lumMod val="50000"/>
                  </a:schemeClr>
                </a:solidFill>
              </a:rPr>
              <a:t>athroniaeth</a:t>
            </a:r>
            <a:r>
              <a:rPr lang="en-US" sz="19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en-US" sz="1900" dirty="0" err="1" smtClean="0">
                <a:solidFill>
                  <a:schemeClr val="accent3">
                    <a:lumMod val="50000"/>
                  </a:schemeClr>
                </a:solidFill>
              </a:rPr>
              <a:t>yw</a:t>
            </a:r>
            <a:r>
              <a:rPr lang="en-US" sz="19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en-US" sz="1900" dirty="0" err="1" smtClean="0">
                <a:solidFill>
                  <a:schemeClr val="accent3">
                    <a:lumMod val="50000"/>
                  </a:schemeClr>
                </a:solidFill>
              </a:rPr>
              <a:t>creu</a:t>
            </a:r>
            <a:r>
              <a:rPr lang="en-US" sz="19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en-US" sz="1900" dirty="0" err="1" smtClean="0">
                <a:solidFill>
                  <a:schemeClr val="accent3">
                    <a:lumMod val="50000"/>
                  </a:schemeClr>
                </a:solidFill>
              </a:rPr>
              <a:t>amgylchedd</a:t>
            </a:r>
            <a:r>
              <a:rPr lang="en-US" sz="19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en-US" sz="1900" dirty="0" err="1" smtClean="0">
                <a:solidFill>
                  <a:schemeClr val="accent3">
                    <a:lumMod val="50000"/>
                  </a:schemeClr>
                </a:solidFill>
              </a:rPr>
              <a:t>o</a:t>
            </a:r>
            <a:r>
              <a:rPr lang="en-US" sz="19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en-US" sz="1900" dirty="0" err="1" smtClean="0">
                <a:solidFill>
                  <a:schemeClr val="accent3">
                    <a:lumMod val="50000"/>
                  </a:schemeClr>
                </a:solidFill>
              </a:rPr>
              <a:t>gefnogaeth</a:t>
            </a:r>
            <a:r>
              <a:rPr lang="en-US" sz="1900" dirty="0" smtClean="0">
                <a:solidFill>
                  <a:schemeClr val="accent3">
                    <a:lumMod val="50000"/>
                  </a:schemeClr>
                </a:solidFill>
              </a:rPr>
              <a:t>, </a:t>
            </a:r>
            <a:r>
              <a:rPr lang="en-US" sz="1900" dirty="0" err="1" smtClean="0">
                <a:solidFill>
                  <a:schemeClr val="accent3">
                    <a:lumMod val="50000"/>
                  </a:schemeClr>
                </a:solidFill>
              </a:rPr>
              <a:t>anogaeth</a:t>
            </a:r>
            <a:r>
              <a:rPr lang="en-US" sz="1900" dirty="0" smtClean="0">
                <a:solidFill>
                  <a:schemeClr val="accent3">
                    <a:lumMod val="50000"/>
                  </a:schemeClr>
                </a:solidFill>
              </a:rPr>
              <a:t> a </a:t>
            </a:r>
            <a:r>
              <a:rPr lang="en-US" sz="1900" dirty="0" err="1" smtClean="0">
                <a:solidFill>
                  <a:schemeClr val="accent3">
                    <a:lumMod val="50000"/>
                  </a:schemeClr>
                </a:solidFill>
              </a:rPr>
              <a:t>chymorth</a:t>
            </a:r>
            <a:r>
              <a:rPr lang="en-US" sz="19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en-US" sz="1900" dirty="0" err="1" smtClean="0">
                <a:solidFill>
                  <a:schemeClr val="accent3">
                    <a:lumMod val="50000"/>
                  </a:schemeClr>
                </a:solidFill>
              </a:rPr>
              <a:t>er</a:t>
            </a:r>
            <a:r>
              <a:rPr lang="en-US" sz="19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en-US" sz="1900" dirty="0" err="1" smtClean="0">
                <a:solidFill>
                  <a:schemeClr val="accent3">
                    <a:lumMod val="50000"/>
                  </a:schemeClr>
                </a:solidFill>
              </a:rPr>
              <a:t>mwyn</a:t>
            </a:r>
            <a:r>
              <a:rPr lang="en-US" sz="19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en-US" sz="1900" dirty="0" err="1" smtClean="0">
                <a:solidFill>
                  <a:schemeClr val="accent3">
                    <a:lumMod val="50000"/>
                  </a:schemeClr>
                </a:solidFill>
              </a:rPr>
              <a:t>hyrwyddo</a:t>
            </a:r>
            <a:r>
              <a:rPr lang="en-US" sz="19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en-US" sz="1900" dirty="0" err="1" smtClean="0">
                <a:solidFill>
                  <a:schemeClr val="accent3">
                    <a:lumMod val="50000"/>
                  </a:schemeClr>
                </a:solidFill>
              </a:rPr>
              <a:t>cyfleodd</a:t>
            </a:r>
            <a:r>
              <a:rPr lang="en-US" sz="19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en-US" sz="1900" dirty="0" err="1" smtClean="0">
                <a:solidFill>
                  <a:schemeClr val="accent3">
                    <a:lumMod val="50000"/>
                  </a:schemeClr>
                </a:solidFill>
              </a:rPr>
              <a:t>pob</a:t>
            </a:r>
            <a:r>
              <a:rPr lang="en-US" sz="19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en-US" sz="1900" dirty="0" err="1" smtClean="0">
                <a:solidFill>
                  <a:schemeClr val="accent3">
                    <a:lumMod val="50000"/>
                  </a:schemeClr>
                </a:solidFill>
              </a:rPr>
              <a:t>plentyn</a:t>
            </a:r>
            <a:r>
              <a:rPr lang="en-US" sz="1900" dirty="0" smtClean="0">
                <a:solidFill>
                  <a:schemeClr val="accent3">
                    <a:lumMod val="50000"/>
                  </a:schemeClr>
                </a:solidFill>
              </a:rPr>
              <a:t>.”</a:t>
            </a:r>
            <a:endParaRPr lang="en-US" sz="19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516467" y="3776133"/>
            <a:ext cx="794173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“Nod yr </a:t>
            </a:r>
            <a:r>
              <a:rPr lang="en-US" dirty="0" err="1" smtClean="0"/>
              <a:t>ysgol</a:t>
            </a:r>
            <a:r>
              <a:rPr lang="en-US" dirty="0" smtClean="0"/>
              <a:t> </a:t>
            </a:r>
            <a:r>
              <a:rPr lang="en-US" dirty="0" err="1" smtClean="0"/>
              <a:t>yw</a:t>
            </a:r>
            <a:r>
              <a:rPr lang="en-US" dirty="0" smtClean="0"/>
              <a:t> </a:t>
            </a:r>
            <a:r>
              <a:rPr lang="en-US" dirty="0" err="1" smtClean="0"/>
              <a:t>sicrhau</a:t>
            </a:r>
            <a:r>
              <a:rPr lang="en-US" dirty="0" smtClean="0"/>
              <a:t> </a:t>
            </a:r>
            <a:r>
              <a:rPr lang="en-US" dirty="0" err="1" smtClean="0"/>
              <a:t>bod</a:t>
            </a:r>
            <a:r>
              <a:rPr lang="en-US" dirty="0" smtClean="0"/>
              <a:t> </a:t>
            </a:r>
            <a:r>
              <a:rPr lang="en-US" dirty="0" err="1" smtClean="0"/>
              <a:t>pob</a:t>
            </a:r>
            <a:r>
              <a:rPr lang="en-US" dirty="0" smtClean="0"/>
              <a:t> </a:t>
            </a:r>
            <a:r>
              <a:rPr lang="en-US" dirty="0" err="1" smtClean="0"/>
              <a:t>disgybl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derbyn</a:t>
            </a:r>
            <a:r>
              <a:rPr lang="en-US" dirty="0" smtClean="0"/>
              <a:t> </a:t>
            </a:r>
            <a:r>
              <a:rPr lang="en-US" dirty="0" err="1" smtClean="0"/>
              <a:t>addysg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ansawdd</a:t>
            </a:r>
            <a:r>
              <a:rPr lang="en-US" dirty="0" smtClean="0"/>
              <a:t>,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ôl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hoedran</a:t>
            </a:r>
            <a:r>
              <a:rPr lang="en-US" dirty="0" smtClean="0"/>
              <a:t>, </a:t>
            </a:r>
            <a:r>
              <a:rPr lang="en-US" dirty="0" err="1" smtClean="0"/>
              <a:t>gallu</a:t>
            </a:r>
            <a:r>
              <a:rPr lang="en-US" dirty="0" smtClean="0"/>
              <a:t> a </a:t>
            </a:r>
            <a:r>
              <a:rPr lang="en-US" dirty="0" err="1" smtClean="0"/>
              <a:t>diddordebau</a:t>
            </a:r>
            <a:r>
              <a:rPr lang="en-US" dirty="0" smtClean="0"/>
              <a:t>, </a:t>
            </a:r>
            <a:r>
              <a:rPr lang="en-US" dirty="0" err="1" smtClean="0"/>
              <a:t>er</a:t>
            </a:r>
            <a:r>
              <a:rPr lang="en-US" dirty="0" smtClean="0"/>
              <a:t> </a:t>
            </a:r>
            <a:r>
              <a:rPr lang="en-US" dirty="0" err="1" smtClean="0"/>
              <a:t>mwyn</a:t>
            </a:r>
            <a:r>
              <a:rPr lang="en-US" dirty="0" smtClean="0"/>
              <a:t> </a:t>
            </a:r>
            <a:r>
              <a:rPr lang="en-US" dirty="0" err="1" smtClean="0"/>
              <a:t>cyrraedd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llawn</a:t>
            </a:r>
            <a:r>
              <a:rPr lang="en-US" dirty="0" smtClean="0"/>
              <a:t> </a:t>
            </a:r>
            <a:r>
              <a:rPr lang="en-US" dirty="0" err="1" smtClean="0"/>
              <a:t>botensial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ran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hanian</a:t>
            </a:r>
            <a:r>
              <a:rPr lang="en-US" dirty="0" smtClean="0"/>
              <a:t>, </a:t>
            </a:r>
            <a:r>
              <a:rPr lang="en-US" dirty="0" err="1" smtClean="0"/>
              <a:t>datblygu</a:t>
            </a:r>
            <a:r>
              <a:rPr lang="en-US" dirty="0" smtClean="0"/>
              <a:t> ac </a:t>
            </a:r>
            <a:r>
              <a:rPr lang="en-US" dirty="0" err="1" smtClean="0"/>
              <a:t>ymarfer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holl</a:t>
            </a:r>
            <a:r>
              <a:rPr lang="en-US" dirty="0" smtClean="0"/>
              <a:t> </a:t>
            </a:r>
            <a:r>
              <a:rPr lang="en-US" dirty="0" err="1" smtClean="0"/>
              <a:t>sgiliau</a:t>
            </a:r>
            <a:r>
              <a:rPr lang="en-US" dirty="0" smtClean="0"/>
              <a:t>, </a:t>
            </a:r>
            <a:r>
              <a:rPr lang="en-US" dirty="0" err="1" smtClean="0"/>
              <a:t>gan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galluogi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addasu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fod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aelodau</a:t>
            </a:r>
            <a:r>
              <a:rPr lang="en-US" dirty="0" smtClean="0"/>
              <a:t> </a:t>
            </a:r>
            <a:r>
              <a:rPr lang="en-US" dirty="0" err="1" smtClean="0"/>
              <a:t>cyfrifol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gymdeithas</a:t>
            </a:r>
            <a:r>
              <a:rPr lang="en-US" dirty="0" smtClean="0"/>
              <a:t> </a:t>
            </a:r>
            <a:r>
              <a:rPr lang="en-US" dirty="0" err="1" smtClean="0"/>
              <a:t>ddwyieithog</a:t>
            </a:r>
            <a:r>
              <a:rPr lang="en-US" dirty="0" smtClean="0"/>
              <a:t> ac </a:t>
            </a:r>
            <a:r>
              <a:rPr lang="en-US" dirty="0" err="1" smtClean="0"/>
              <a:t>aml-ethnig</a:t>
            </a:r>
            <a:r>
              <a:rPr lang="en-US" dirty="0" smtClean="0"/>
              <a:t>.”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72533" y="5103673"/>
            <a:ext cx="8534400" cy="17543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 smtClean="0"/>
              <a:t>“Ymrwymwn fod pob aelod o’r ysgol yn derbyn addysg o’r radd flaenaf mewn awyrgylch cartrefol a diogel. Anogir pob plentyn i gyrraedd ei lawn botensial trwy ddarparu cyfleoedd heriol, ymestynnol fel y gall gyfrannu’n llawn ac yn hyderus i gymdeithas ddwyieithog. Ein nod yw meithrin dinasyddion sy’n meddu ar hunan ddisgyblaeth, ymroddiad, parch a balchder at ein hiaith a’n hetifeddiaeth” </a:t>
            </a:r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tx2">
                    <a:lumMod val="75000"/>
                  </a:schemeClr>
                </a:solidFill>
              </a:rPr>
              <a:t>Vision - </a:t>
            </a:r>
            <a:r>
              <a:rPr lang="en-US" dirty="0" err="1" smtClean="0">
                <a:solidFill>
                  <a:schemeClr val="tx2">
                    <a:lumMod val="75000"/>
                  </a:schemeClr>
                </a:solidFill>
              </a:rPr>
              <a:t>Gweledigaeth</a:t>
            </a:r>
            <a:endParaRPr lang="en-US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sz="3000" b="1" i="1" dirty="0" smtClean="0"/>
              <a:t>DYSGU GYDA’N GILYDD,LLWYDDO GYDA’N GILYDD 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5196" y="2306990"/>
            <a:ext cx="6773333" cy="170215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54000" y="4588933"/>
            <a:ext cx="84328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/>
              <a:t>“</a:t>
            </a:r>
            <a:r>
              <a:rPr lang="en-US" b="1" dirty="0" err="1" smtClean="0"/>
              <a:t>Ein</a:t>
            </a:r>
            <a:r>
              <a:rPr lang="en-US" b="1" dirty="0" smtClean="0"/>
              <a:t> </a:t>
            </a:r>
            <a:r>
              <a:rPr lang="en-US" b="1" dirty="0" err="1" smtClean="0"/>
              <a:t>nôd</a:t>
            </a:r>
            <a:r>
              <a:rPr lang="en-US" b="1" dirty="0" smtClean="0"/>
              <a:t> </a:t>
            </a:r>
            <a:r>
              <a:rPr lang="en-US" b="1" dirty="0" err="1" smtClean="0"/>
              <a:t>yw</a:t>
            </a:r>
            <a:r>
              <a:rPr lang="en-US" b="1" dirty="0" smtClean="0"/>
              <a:t> </a:t>
            </a:r>
            <a:r>
              <a:rPr lang="en-US" b="1" dirty="0" err="1" smtClean="0"/>
              <a:t>darparu</a:t>
            </a:r>
            <a:r>
              <a:rPr lang="en-US" b="1" dirty="0" smtClean="0"/>
              <a:t> </a:t>
            </a:r>
            <a:r>
              <a:rPr lang="en-US" b="1" dirty="0" err="1" smtClean="0"/>
              <a:t>cymuned</a:t>
            </a:r>
            <a:r>
              <a:rPr lang="en-US" b="1" dirty="0" smtClean="0"/>
              <a:t> </a:t>
            </a:r>
            <a:r>
              <a:rPr lang="en-US" b="1" dirty="0" err="1" smtClean="0"/>
              <a:t>gefnogol</a:t>
            </a:r>
            <a:r>
              <a:rPr lang="en-US" b="1" dirty="0" smtClean="0"/>
              <a:t> </a:t>
            </a:r>
            <a:r>
              <a:rPr lang="en-US" b="1" dirty="0" err="1" smtClean="0"/>
              <a:t>mewn</a:t>
            </a:r>
            <a:r>
              <a:rPr lang="en-US" b="1" dirty="0" smtClean="0"/>
              <a:t> </a:t>
            </a:r>
            <a:r>
              <a:rPr lang="en-US" b="1" dirty="0" err="1" smtClean="0"/>
              <a:t>amgylchedd</a:t>
            </a:r>
            <a:r>
              <a:rPr lang="en-US" b="1" dirty="0" smtClean="0"/>
              <a:t> </a:t>
            </a:r>
            <a:r>
              <a:rPr lang="en-US" b="1" dirty="0" err="1" smtClean="0"/>
              <a:t>hapus</a:t>
            </a:r>
            <a:r>
              <a:rPr lang="en-US" b="1" dirty="0" smtClean="0"/>
              <a:t>, </a:t>
            </a:r>
            <a:r>
              <a:rPr lang="en-US" b="1" dirty="0" err="1" smtClean="0"/>
              <a:t>lle</a:t>
            </a:r>
            <a:r>
              <a:rPr lang="en-US" b="1" dirty="0" smtClean="0"/>
              <a:t> </a:t>
            </a:r>
            <a:r>
              <a:rPr lang="en-US" b="1" dirty="0" err="1" smtClean="0"/>
              <a:t>mae’r</a:t>
            </a:r>
            <a:r>
              <a:rPr lang="en-US" b="1" dirty="0" smtClean="0"/>
              <a:t> </a:t>
            </a:r>
            <a:r>
              <a:rPr lang="en-US" b="1" dirty="0" err="1" smtClean="0"/>
              <a:t>disgyblion</a:t>
            </a:r>
            <a:r>
              <a:rPr lang="en-US" b="1" dirty="0" smtClean="0"/>
              <a:t> </a:t>
            </a:r>
            <a:r>
              <a:rPr lang="en-US" b="1" dirty="0" err="1" smtClean="0"/>
              <a:t>yn</a:t>
            </a:r>
            <a:r>
              <a:rPr lang="en-US" b="1" dirty="0" smtClean="0"/>
              <a:t> </a:t>
            </a:r>
            <a:r>
              <a:rPr lang="en-US" b="1" dirty="0" err="1" smtClean="0"/>
              <a:t>cael</a:t>
            </a:r>
            <a:r>
              <a:rPr lang="en-US" b="1" dirty="0" smtClean="0"/>
              <a:t> </a:t>
            </a:r>
            <a:r>
              <a:rPr lang="en-US" b="1" dirty="0" err="1" smtClean="0"/>
              <a:t>eu</a:t>
            </a:r>
            <a:r>
              <a:rPr lang="en-US" b="1" dirty="0" smtClean="0"/>
              <a:t> </a:t>
            </a:r>
            <a:r>
              <a:rPr lang="en-US" b="1" dirty="0" err="1" smtClean="0"/>
              <a:t>hysgogi</a:t>
            </a:r>
            <a:r>
              <a:rPr lang="en-US" b="1" dirty="0" smtClean="0"/>
              <a:t> </a:t>
            </a:r>
            <a:r>
              <a:rPr lang="en-US" b="1" dirty="0" err="1" smtClean="0"/>
              <a:t>a’u</a:t>
            </a:r>
            <a:r>
              <a:rPr lang="en-US" b="1" dirty="0" smtClean="0"/>
              <a:t> </a:t>
            </a:r>
            <a:r>
              <a:rPr lang="en-US" b="1" dirty="0" err="1" smtClean="0"/>
              <a:t>herio</a:t>
            </a:r>
            <a:r>
              <a:rPr lang="en-US" b="1" dirty="0" smtClean="0"/>
              <a:t> </a:t>
            </a:r>
            <a:r>
              <a:rPr lang="en-US" b="1" dirty="0" err="1" smtClean="0"/>
              <a:t>i</a:t>
            </a:r>
            <a:r>
              <a:rPr lang="en-US" b="1" dirty="0" smtClean="0"/>
              <a:t> </a:t>
            </a:r>
            <a:r>
              <a:rPr lang="en-US" b="1" dirty="0" err="1" smtClean="0"/>
              <a:t>gyflawni</a:t>
            </a:r>
            <a:r>
              <a:rPr lang="en-US" b="1" dirty="0" smtClean="0"/>
              <a:t> </a:t>
            </a:r>
            <a:r>
              <a:rPr lang="en-US" b="1" dirty="0" err="1" smtClean="0"/>
              <a:t>hyd</a:t>
            </a:r>
            <a:r>
              <a:rPr lang="en-US" b="1" dirty="0" smtClean="0"/>
              <a:t> </a:t>
            </a:r>
            <a:r>
              <a:rPr lang="en-US" b="1" dirty="0" err="1" smtClean="0"/>
              <a:t>eithaf</a:t>
            </a:r>
            <a:r>
              <a:rPr lang="en-US" b="1" dirty="0" smtClean="0"/>
              <a:t> </a:t>
            </a:r>
            <a:r>
              <a:rPr lang="en-US" b="1" dirty="0" err="1" smtClean="0"/>
              <a:t>eu</a:t>
            </a:r>
            <a:r>
              <a:rPr lang="en-US" b="1" dirty="0" smtClean="0"/>
              <a:t> </a:t>
            </a:r>
            <a:r>
              <a:rPr lang="en-US" b="1" dirty="0" err="1" smtClean="0"/>
              <a:t>gallu</a:t>
            </a:r>
            <a:r>
              <a:rPr lang="en-US" b="1" dirty="0" smtClean="0"/>
              <a:t>, </a:t>
            </a:r>
            <a:r>
              <a:rPr lang="en-US" b="1" dirty="0" err="1" smtClean="0"/>
              <a:t>er</a:t>
            </a:r>
            <a:r>
              <a:rPr lang="en-US" b="1" dirty="0" smtClean="0"/>
              <a:t> </a:t>
            </a:r>
            <a:r>
              <a:rPr lang="en-US" b="1" dirty="0" err="1" smtClean="0"/>
              <a:t>mwyn</a:t>
            </a:r>
            <a:r>
              <a:rPr lang="en-US" b="1" dirty="0" smtClean="0"/>
              <a:t> </a:t>
            </a:r>
            <a:r>
              <a:rPr lang="en-US" b="1" dirty="0" err="1" smtClean="0"/>
              <a:t>estyn</a:t>
            </a:r>
            <a:r>
              <a:rPr lang="en-US" b="1" dirty="0" smtClean="0"/>
              <a:t> </a:t>
            </a:r>
            <a:r>
              <a:rPr lang="en-US" b="1" dirty="0" err="1" smtClean="0"/>
              <a:t>cyfraniad</a:t>
            </a:r>
            <a:r>
              <a:rPr lang="en-US" b="1" dirty="0" smtClean="0"/>
              <a:t> </a:t>
            </a:r>
            <a:r>
              <a:rPr lang="en-US" b="1" dirty="0" err="1" smtClean="0"/>
              <a:t>cadarnhaol</a:t>
            </a:r>
            <a:r>
              <a:rPr lang="en-US" b="1" dirty="0" smtClean="0"/>
              <a:t> </a:t>
            </a:r>
            <a:r>
              <a:rPr lang="en-US" b="1" dirty="0" err="1" smtClean="0"/>
              <a:t>i’r</a:t>
            </a:r>
            <a:r>
              <a:rPr lang="en-US" b="1" dirty="0" smtClean="0"/>
              <a:t> </a:t>
            </a:r>
            <a:r>
              <a:rPr lang="en-US" b="1" dirty="0" err="1" smtClean="0"/>
              <a:t>ysgol</a:t>
            </a:r>
            <a:r>
              <a:rPr lang="en-US" b="1" dirty="0" smtClean="0"/>
              <a:t> </a:t>
            </a:r>
            <a:r>
              <a:rPr lang="en-US" b="1" dirty="0" err="1" smtClean="0"/>
              <a:t>a’r</a:t>
            </a:r>
            <a:r>
              <a:rPr lang="en-US" b="1" dirty="0" smtClean="0"/>
              <a:t> </a:t>
            </a:r>
            <a:r>
              <a:rPr lang="en-US" b="1" dirty="0" err="1" smtClean="0"/>
              <a:t>gymuned</a:t>
            </a:r>
            <a:r>
              <a:rPr lang="en-US" b="1" dirty="0" smtClean="0"/>
              <a:t> </a:t>
            </a:r>
            <a:r>
              <a:rPr lang="en-US" b="1" dirty="0" err="1" smtClean="0"/>
              <a:t>ehangach</a:t>
            </a:r>
            <a:r>
              <a:rPr lang="en-US" b="1" dirty="0" smtClean="0"/>
              <a:t>.”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US" dirty="0" err="1" smtClean="0"/>
              <a:t>Ffurfiwch</a:t>
            </a:r>
            <a:r>
              <a:rPr lang="en-US" dirty="0" smtClean="0"/>
              <a:t> </a:t>
            </a:r>
            <a:r>
              <a:rPr lang="en-US" dirty="0" err="1" smtClean="0"/>
              <a:t>gweledigaeth</a:t>
            </a:r>
            <a:r>
              <a:rPr lang="en-US" dirty="0" smtClean="0"/>
              <a:t> </a:t>
            </a:r>
            <a:r>
              <a:rPr lang="en-US" dirty="0" err="1" smtClean="0"/>
              <a:t>eich</a:t>
            </a:r>
            <a:r>
              <a:rPr lang="en-US" dirty="0" smtClean="0"/>
              <a:t> </a:t>
            </a:r>
            <a:r>
              <a:rPr lang="en-US" dirty="0" err="1" smtClean="0"/>
              <a:t>hun</a:t>
            </a:r>
            <a:r>
              <a:rPr lang="en-US" dirty="0" smtClean="0"/>
              <a:t>…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973" y="939804"/>
            <a:ext cx="8717094" cy="58113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John Hattie</a:t>
            </a:r>
            <a:endParaRPr lang="en-US" dirty="0"/>
          </a:p>
        </p:txBody>
      </p:sp>
      <p:pic>
        <p:nvPicPr>
          <p:cNvPr id="4" name="John Hattie.mp4">
            <a:hlinkClick r:id="" action="ppaction://media"/>
          </p:cNvPr>
          <p:cNvPicPr/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57200" y="1417638"/>
            <a:ext cx="8128000" cy="4572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60133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If you were going into school, what three key questions would you ask?</a:t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Os </a:t>
            </a:r>
            <a:r>
              <a:rPr lang="en-US" dirty="0" err="1" smtClean="0"/>
              <a:t>oeddech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mynd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ysgol</a:t>
            </a:r>
            <a:r>
              <a:rPr lang="en-US" dirty="0" smtClean="0"/>
              <a:t> </a:t>
            </a:r>
            <a:r>
              <a:rPr lang="en-US" dirty="0" err="1" smtClean="0"/>
              <a:t>beth</a:t>
            </a:r>
            <a:r>
              <a:rPr lang="en-US" dirty="0" smtClean="0"/>
              <a:t> </a:t>
            </a:r>
            <a:r>
              <a:rPr lang="en-US" dirty="0" err="1" smtClean="0"/>
              <a:t>ywr</a:t>
            </a:r>
            <a:r>
              <a:rPr lang="en-US" dirty="0" smtClean="0"/>
              <a:t> tri </a:t>
            </a:r>
            <a:r>
              <a:rPr lang="en-US" dirty="0" err="1" smtClean="0"/>
              <a:t>cwestiwn</a:t>
            </a:r>
            <a:r>
              <a:rPr lang="en-US" dirty="0" smtClean="0"/>
              <a:t> </a:t>
            </a:r>
            <a:r>
              <a:rPr lang="en-US" dirty="0" err="1" smtClean="0"/>
              <a:t>allweddol</a:t>
            </a:r>
            <a:r>
              <a:rPr lang="en-US" dirty="0" smtClean="0"/>
              <a:t> </a:t>
            </a:r>
            <a:r>
              <a:rPr lang="en-US" dirty="0" err="1" smtClean="0"/>
              <a:t>byddech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gofyn</a:t>
            </a:r>
            <a:r>
              <a:rPr lang="en-US" dirty="0" smtClean="0"/>
              <a:t>?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660400" y="1625600"/>
            <a:ext cx="80264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 smtClean="0"/>
              <a:t>Look at an </a:t>
            </a:r>
            <a:r>
              <a:rPr lang="en-US" sz="3200" dirty="0" err="1" smtClean="0"/>
              <a:t>Estyn</a:t>
            </a:r>
            <a:r>
              <a:rPr lang="en-US" sz="3200" dirty="0" smtClean="0"/>
              <a:t> report</a:t>
            </a:r>
          </a:p>
          <a:p>
            <a:pPr algn="ctr"/>
            <a:r>
              <a:rPr lang="en-US" sz="3200" dirty="0" err="1" smtClean="0"/>
              <a:t>Edrychwch</a:t>
            </a:r>
            <a:r>
              <a:rPr lang="en-US" sz="3200" dirty="0" smtClean="0"/>
              <a:t> </a:t>
            </a:r>
            <a:r>
              <a:rPr lang="en-US" sz="3200" dirty="0" err="1" smtClean="0"/>
              <a:t>ar</a:t>
            </a:r>
            <a:r>
              <a:rPr lang="en-US" sz="3200" dirty="0" smtClean="0"/>
              <a:t> </a:t>
            </a:r>
            <a:r>
              <a:rPr lang="en-US" sz="3200" dirty="0" err="1" smtClean="0"/>
              <a:t>adroddiad</a:t>
            </a:r>
            <a:r>
              <a:rPr lang="en-US" sz="3200" dirty="0" smtClean="0"/>
              <a:t> </a:t>
            </a:r>
            <a:r>
              <a:rPr lang="en-US" sz="3200" dirty="0" err="1" smtClean="0"/>
              <a:t>Estyn</a:t>
            </a:r>
            <a:r>
              <a:rPr lang="en-US" sz="2400" dirty="0" smtClean="0"/>
              <a:t>.</a:t>
            </a:r>
            <a:endParaRPr lang="en-US" sz="2400" dirty="0"/>
          </a:p>
        </p:txBody>
      </p:sp>
      <p:sp>
        <p:nvSpPr>
          <p:cNvPr id="3" name="TextBox 2"/>
          <p:cNvSpPr txBox="1"/>
          <p:nvPr/>
        </p:nvSpPr>
        <p:spPr>
          <a:xfrm>
            <a:off x="660400" y="5967624"/>
            <a:ext cx="718332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err="1" smtClean="0"/>
              <a:t>Dewisiwch</a:t>
            </a:r>
            <a:r>
              <a:rPr lang="en-GB" sz="2600" dirty="0" smtClean="0"/>
              <a:t>  </a:t>
            </a:r>
            <a:r>
              <a:rPr lang="en-GB" sz="2600" dirty="0" err="1" smtClean="0"/>
              <a:t>ysgol</a:t>
            </a:r>
            <a:r>
              <a:rPr lang="en-GB" sz="2600" dirty="0" smtClean="0"/>
              <a:t> ac </a:t>
            </a:r>
            <a:r>
              <a:rPr lang="en-GB" sz="2600" dirty="0" err="1" smtClean="0"/>
              <a:t>yna</a:t>
            </a:r>
            <a:r>
              <a:rPr lang="en-GB" sz="2600" dirty="0" smtClean="0"/>
              <a:t> </a:t>
            </a:r>
            <a:r>
              <a:rPr lang="en-GB" sz="2600" dirty="0" err="1" smtClean="0"/>
              <a:t>edrychwch</a:t>
            </a:r>
            <a:r>
              <a:rPr lang="en-GB" sz="2600" dirty="0" smtClean="0"/>
              <a:t> </a:t>
            </a:r>
            <a:r>
              <a:rPr lang="en-GB" sz="2600" dirty="0" err="1" smtClean="0"/>
              <a:t>ar</a:t>
            </a:r>
            <a:r>
              <a:rPr lang="en-GB" sz="2600" dirty="0" smtClean="0"/>
              <a:t> yr </a:t>
            </a:r>
            <a:r>
              <a:rPr lang="en-GB" sz="2600" dirty="0" err="1" smtClean="0"/>
              <a:t>adroddiad</a:t>
            </a:r>
            <a:r>
              <a:rPr lang="en-GB" sz="2600" dirty="0" smtClean="0"/>
              <a:t>. </a:t>
            </a:r>
            <a:endParaRPr lang="en-GB" sz="2600" dirty="0"/>
          </a:p>
        </p:txBody>
      </p:sp>
      <p:pic>
        <p:nvPicPr>
          <p:cNvPr id="4" name="Picture 3" descr="task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0127" y="3681624"/>
            <a:ext cx="2286000" cy="2286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5120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http://</a:t>
            </a:r>
            <a:r>
              <a:rPr lang="en-US" dirty="0" err="1" smtClean="0"/>
              <a:t>mylocalschool.wales.gov.uk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0501" y="0"/>
            <a:ext cx="7412391" cy="7412391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082799" y="2675467"/>
            <a:ext cx="4453468" cy="1354217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8200" dirty="0" smtClean="0">
                <a:solidFill>
                  <a:schemeClr val="tx1"/>
                </a:solidFill>
              </a:rPr>
              <a:t>YMCHWIL</a:t>
            </a:r>
            <a:endParaRPr lang="en-US" sz="8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2090" y="0"/>
            <a:ext cx="6858000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2828497" y="758832"/>
            <a:ext cx="7004839" cy="71096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000" dirty="0">
                <a:hlinkClick r:id="rId2"/>
              </a:rPr>
              <a:t>http://www.eric.ed.gov</a:t>
            </a:r>
            <a:r>
              <a:rPr lang="en-US" sz="3000" dirty="0" smtClean="0">
                <a:hlinkClick r:id="rId2"/>
              </a:rPr>
              <a:t>/</a:t>
            </a:r>
            <a:endParaRPr lang="en-US" sz="3000" dirty="0" smtClean="0"/>
          </a:p>
          <a:p>
            <a:r>
              <a:rPr lang="en-US" sz="3000" dirty="0" smtClean="0">
                <a:hlinkClick r:id="rId3"/>
              </a:rPr>
              <a:t>http</a:t>
            </a:r>
            <a:r>
              <a:rPr lang="en-US" sz="3000" dirty="0">
                <a:hlinkClick r:id="rId3"/>
              </a:rPr>
              <a:t>://www.actionresearch.net</a:t>
            </a:r>
            <a:r>
              <a:rPr lang="en-US" sz="3000" dirty="0" smtClean="0">
                <a:hlinkClick r:id="rId3"/>
              </a:rPr>
              <a:t>/</a:t>
            </a:r>
            <a:endParaRPr lang="en-US" sz="3000" dirty="0" smtClean="0"/>
          </a:p>
          <a:p>
            <a:r>
              <a:rPr lang="en-US" sz="3000" dirty="0">
                <a:hlinkClick r:id="rId4"/>
              </a:rPr>
              <a:t>http://www.tlrp.org</a:t>
            </a:r>
            <a:r>
              <a:rPr lang="en-US" sz="3000" dirty="0" smtClean="0">
                <a:hlinkClick r:id="rId4"/>
              </a:rPr>
              <a:t>/</a:t>
            </a:r>
            <a:endParaRPr lang="en-US" sz="3000" dirty="0" smtClean="0"/>
          </a:p>
          <a:p>
            <a:r>
              <a:rPr lang="en-US" sz="3000" dirty="0" smtClean="0">
                <a:hlinkClick r:id="rId5"/>
              </a:rPr>
              <a:t>http</a:t>
            </a:r>
            <a:r>
              <a:rPr lang="en-US" sz="3000" dirty="0">
                <a:hlinkClick r:id="rId5"/>
              </a:rPr>
              <a:t>://arrts.gtcni.org.uk/gtcni</a:t>
            </a:r>
            <a:r>
              <a:rPr lang="en-US" sz="3000" dirty="0" smtClean="0">
                <a:hlinkClick r:id="rId5"/>
              </a:rPr>
              <a:t>/</a:t>
            </a:r>
            <a:endParaRPr lang="en-US" sz="3000" dirty="0" smtClean="0"/>
          </a:p>
          <a:p>
            <a:r>
              <a:rPr lang="en-US" sz="3000" dirty="0" smtClean="0">
                <a:hlinkClick r:id="rId6"/>
              </a:rPr>
              <a:t>http</a:t>
            </a:r>
            <a:r>
              <a:rPr lang="en-US" sz="3000" dirty="0">
                <a:hlinkClick r:id="rId6"/>
              </a:rPr>
              <a:t>://journalseek.net</a:t>
            </a:r>
            <a:r>
              <a:rPr lang="en-US" sz="3000" dirty="0" smtClean="0">
                <a:hlinkClick r:id="rId6"/>
              </a:rPr>
              <a:t>/</a:t>
            </a:r>
            <a:endParaRPr lang="en-US" sz="3000" dirty="0" smtClean="0"/>
          </a:p>
          <a:p>
            <a:r>
              <a:rPr lang="en-US" sz="3000" dirty="0" smtClean="0">
                <a:hlinkClick r:id="rId7"/>
              </a:rPr>
              <a:t>http</a:t>
            </a:r>
            <a:r>
              <a:rPr lang="en-US" sz="3000" dirty="0">
                <a:hlinkClick r:id="rId7"/>
              </a:rPr>
              <a:t>://</a:t>
            </a:r>
            <a:r>
              <a:rPr lang="en-US" sz="3000" dirty="0" smtClean="0">
                <a:hlinkClick r:id="rId7"/>
              </a:rPr>
              <a:t>www.nfer.ac.uk</a:t>
            </a:r>
            <a:endParaRPr lang="en-US" sz="3000" dirty="0" smtClean="0"/>
          </a:p>
          <a:p>
            <a:r>
              <a:rPr lang="en-US" sz="3000" dirty="0" smtClean="0">
                <a:hlinkClick r:id="rId8"/>
              </a:rPr>
              <a:t>http</a:t>
            </a:r>
            <a:r>
              <a:rPr lang="en-US" sz="3000" dirty="0">
                <a:hlinkClick r:id="rId8"/>
              </a:rPr>
              <a:t>://www.bera.ac.uk</a:t>
            </a:r>
            <a:r>
              <a:rPr lang="en-US" sz="3000" dirty="0" smtClean="0">
                <a:hlinkClick r:id="rId8"/>
              </a:rPr>
              <a:t>/</a:t>
            </a:r>
            <a:endParaRPr lang="en-US" sz="3000" dirty="0"/>
          </a:p>
          <a:p>
            <a:r>
              <a:rPr lang="en-US" sz="3000" dirty="0" smtClean="0">
                <a:hlinkClick r:id="rId9"/>
              </a:rPr>
              <a:t>http</a:t>
            </a:r>
            <a:r>
              <a:rPr lang="en-US" sz="3000" dirty="0">
                <a:hlinkClick r:id="rId9"/>
              </a:rPr>
              <a:t>://www.sera.ac.uk</a:t>
            </a:r>
            <a:r>
              <a:rPr lang="en-US" sz="3000" dirty="0" smtClean="0">
                <a:hlinkClick r:id="rId9"/>
              </a:rPr>
              <a:t>/</a:t>
            </a:r>
            <a:endParaRPr lang="en-US" sz="3000" dirty="0" smtClean="0"/>
          </a:p>
          <a:p>
            <a:r>
              <a:rPr lang="en-US" sz="3000" dirty="0" smtClean="0">
                <a:hlinkClick r:id="rId10"/>
              </a:rPr>
              <a:t>http</a:t>
            </a:r>
            <a:r>
              <a:rPr lang="en-US" sz="3000" dirty="0">
                <a:hlinkClick r:id="rId10"/>
              </a:rPr>
              <a:t>://www.curee-paccts.com</a:t>
            </a:r>
            <a:r>
              <a:rPr lang="en-US" sz="3000" dirty="0" smtClean="0">
                <a:hlinkClick r:id="rId10"/>
              </a:rPr>
              <a:t>/</a:t>
            </a:r>
            <a:endParaRPr lang="en-US" sz="3000" dirty="0" smtClean="0"/>
          </a:p>
          <a:p>
            <a:r>
              <a:rPr lang="en-US" sz="3000" dirty="0" smtClean="0">
                <a:hlinkClick r:id="rId11"/>
              </a:rPr>
              <a:t>http://www.gwerddon.cymru/cy/hafan/</a:t>
            </a:r>
            <a:endParaRPr lang="en-US" sz="3000" dirty="0" smtClean="0"/>
          </a:p>
          <a:p>
            <a:r>
              <a:rPr lang="en-US" sz="3000" dirty="0" smtClean="0">
                <a:hlinkClick r:id="rId12"/>
              </a:rPr>
              <a:t>http://www.uwtsd.ac.uk/wcee/publications-and-resources/</a:t>
            </a:r>
            <a:endParaRPr lang="en-US" sz="3000" dirty="0" smtClean="0"/>
          </a:p>
          <a:p>
            <a:endParaRPr lang="en-US" sz="3200" dirty="0" smtClean="0"/>
          </a:p>
          <a:p>
            <a:endParaRPr lang="en-US" sz="3200" dirty="0" smtClean="0"/>
          </a:p>
          <a:p>
            <a:endParaRPr lang="en-US" sz="3200" dirty="0" smtClean="0"/>
          </a:p>
        </p:txBody>
      </p:sp>
      <p:sp>
        <p:nvSpPr>
          <p:cNvPr id="3076" name="WordArt 4"/>
          <p:cNvSpPr>
            <a:spLocks noChangeArrowheads="1" noChangeShapeType="1"/>
          </p:cNvSpPr>
          <p:nvPr/>
        </p:nvSpPr>
        <p:spPr bwMode="auto">
          <a:xfrm>
            <a:off x="2859692" y="82557"/>
            <a:ext cx="3590707" cy="6762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en-US" sz="3600" b="1" kern="10" spc="0" dirty="0" err="1" smtClean="0">
                <a:ln w="18034">
                  <a:solidFill>
                    <a:srgbClr val="C0504D"/>
                  </a:solidFill>
                  <a:round/>
                  <a:headEnd/>
                  <a:tailEnd/>
                </a:ln>
                <a:noFill/>
                <a:effectLst>
                  <a:outerShdw blurRad="63500" dist="17961" dir="8100000" algn="ctr" rotWithShape="0">
                    <a:srgbClr val="A5A5A5">
                      <a:alpha val="74998"/>
                    </a:srgbClr>
                  </a:outerShdw>
                </a:effectLst>
                <a:latin typeface="Calibri"/>
                <a:ea typeface="Calibri"/>
                <a:cs typeface="Calibri"/>
              </a:rPr>
              <a:t>Ymchwil</a:t>
            </a:r>
            <a:endParaRPr lang="en-US" sz="3600" b="1" kern="10" spc="0" dirty="0">
              <a:ln w="18034">
                <a:solidFill>
                  <a:srgbClr val="C0504D"/>
                </a:solidFill>
                <a:round/>
                <a:headEnd/>
                <a:tailEnd/>
              </a:ln>
              <a:noFill/>
              <a:effectLst>
                <a:outerShdw blurRad="63500" dist="17961" dir="8100000" algn="ctr" rotWithShape="0">
                  <a:srgbClr val="A5A5A5">
                    <a:alpha val="74998"/>
                  </a:srgbClr>
                </a:outerShdw>
              </a:effectLst>
              <a:latin typeface="Calibri"/>
              <a:ea typeface="Calibri"/>
              <a:cs typeface="Calibri"/>
            </a:endParaRPr>
          </a:p>
        </p:txBody>
      </p:sp>
      <p:pic>
        <p:nvPicPr>
          <p:cNvPr id="8" name="Picture 7"/>
          <p:cNvPicPr/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585102" y="1049270"/>
            <a:ext cx="1117600" cy="7716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8"/>
          <p:cNvPicPr/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585102" y="1946435"/>
            <a:ext cx="1130300" cy="5608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9"/>
          <p:cNvPicPr/>
          <p:nvPr/>
        </p:nvPicPr>
        <p:blipFill>
          <a:blip r:embed="rId15"/>
          <a:srcRect/>
          <a:stretch>
            <a:fillRect/>
          </a:stretch>
        </p:blipFill>
        <p:spPr bwMode="auto">
          <a:xfrm>
            <a:off x="585102" y="2568046"/>
            <a:ext cx="2012479" cy="40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10"/>
          <p:cNvPicPr/>
          <p:nvPr/>
        </p:nvPicPr>
        <p:blipFill>
          <a:blip r:embed="rId16"/>
          <a:srcRect/>
          <a:stretch>
            <a:fillRect/>
          </a:stretch>
        </p:blipFill>
        <p:spPr bwMode="auto">
          <a:xfrm>
            <a:off x="20321" y="2998181"/>
            <a:ext cx="2808176" cy="469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11"/>
          <p:cNvPicPr/>
          <p:nvPr/>
        </p:nvPicPr>
        <p:blipFill>
          <a:blip r:embed="rId17"/>
          <a:srcRect/>
          <a:stretch>
            <a:fillRect/>
          </a:stretch>
        </p:blipFill>
        <p:spPr bwMode="auto">
          <a:xfrm>
            <a:off x="133622" y="3468081"/>
            <a:ext cx="2463959" cy="5473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Picture 12"/>
          <p:cNvPicPr/>
          <p:nvPr/>
        </p:nvPicPr>
        <p:blipFill>
          <a:blip r:embed="rId18"/>
          <a:srcRect/>
          <a:stretch>
            <a:fillRect/>
          </a:stretch>
        </p:blipFill>
        <p:spPr bwMode="auto">
          <a:xfrm>
            <a:off x="133622" y="4015422"/>
            <a:ext cx="2222893" cy="3861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13"/>
          <p:cNvPicPr/>
          <p:nvPr/>
        </p:nvPicPr>
        <p:blipFill>
          <a:blip r:embed="rId19"/>
          <a:srcRect/>
          <a:stretch>
            <a:fillRect/>
          </a:stretch>
        </p:blipFill>
        <p:spPr bwMode="auto">
          <a:xfrm>
            <a:off x="30312" y="4461011"/>
            <a:ext cx="2567269" cy="4876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14" descr="SWWCTE2:Users:swwcte1:Desktop:SERA.tiff"/>
          <p:cNvPicPr/>
          <p:nvPr/>
        </p:nvPicPr>
        <p:blipFill>
          <a:blip r:embed="rId20"/>
          <a:srcRect/>
          <a:stretch>
            <a:fillRect/>
          </a:stretch>
        </p:blipFill>
        <p:spPr bwMode="auto">
          <a:xfrm>
            <a:off x="585102" y="4948647"/>
            <a:ext cx="2011259" cy="5858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15"/>
          <p:cNvPicPr/>
          <p:nvPr/>
        </p:nvPicPr>
        <p:blipFill>
          <a:blip r:embed="rId21"/>
          <a:srcRect/>
          <a:stretch>
            <a:fillRect/>
          </a:stretch>
        </p:blipFill>
        <p:spPr bwMode="auto">
          <a:xfrm>
            <a:off x="318284" y="5452053"/>
            <a:ext cx="533635" cy="774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Rhagor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wybodaeth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More </a:t>
            </a:r>
            <a:r>
              <a:rPr lang="en-US" dirty="0" err="1" smtClean="0"/>
              <a:t>infromation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pPr algn="ctr">
              <a:buNone/>
            </a:pPr>
            <a:r>
              <a:rPr lang="en-US" b="1" dirty="0" err="1" smtClean="0"/>
              <a:t>Arweiniad</a:t>
            </a:r>
            <a:r>
              <a:rPr lang="en-US" b="1" dirty="0" smtClean="0"/>
              <a:t> </a:t>
            </a:r>
            <a:r>
              <a:rPr lang="en-US" b="1" dirty="0" err="1" smtClean="0"/>
              <a:t>da</a:t>
            </a:r>
            <a:r>
              <a:rPr lang="en-US" b="1" dirty="0" smtClean="0"/>
              <a:t> fan </a:t>
            </a:r>
            <a:r>
              <a:rPr lang="en-US" b="1" dirty="0" err="1" smtClean="0"/>
              <a:t>hyn</a:t>
            </a:r>
            <a:r>
              <a:rPr lang="en-US" b="1" dirty="0" smtClean="0"/>
              <a:t> - Some good guidance here:</a:t>
            </a:r>
            <a:endParaRPr lang="en-US" b="1" dirty="0" smtClean="0">
              <a:hlinkClick r:id="rId2"/>
            </a:endParaRPr>
          </a:p>
          <a:p>
            <a:pPr>
              <a:buNone/>
            </a:pPr>
            <a:r>
              <a:rPr lang="en-US" b="1" dirty="0" smtClean="0">
                <a:hlinkClick r:id="rId2"/>
              </a:rPr>
              <a:t>http://mason.gmu.edu/~montecin/web-eval-sites.htm</a:t>
            </a:r>
            <a:endParaRPr lang="en-US" b="1" dirty="0" smtClean="0"/>
          </a:p>
          <a:p>
            <a:pPr>
              <a:buNone/>
            </a:pPr>
            <a:r>
              <a:rPr lang="en-US" b="1" dirty="0" smtClean="0">
                <a:hlinkClick r:id="rId3"/>
              </a:rPr>
              <a:t>http://www.lesley.edu/library/guides/research/evaluating_web.html</a:t>
            </a:r>
            <a:endParaRPr lang="en-US" b="1" dirty="0" smtClean="0"/>
          </a:p>
          <a:p>
            <a:pPr>
              <a:buNone/>
            </a:pPr>
            <a:endParaRPr lang="en-US" b="1" dirty="0" smtClean="0"/>
          </a:p>
          <a:p>
            <a:pPr>
              <a:buNone/>
            </a:pPr>
            <a:r>
              <a:rPr lang="en-US" b="1" dirty="0" smtClean="0"/>
              <a:t> </a:t>
            </a:r>
            <a:r>
              <a:rPr lang="en-US" b="1" dirty="0" err="1"/>
              <a:t>g</a:t>
            </a:r>
            <a:r>
              <a:rPr lang="en-US" b="1" dirty="0" err="1" smtClean="0"/>
              <a:t>wefannau</a:t>
            </a:r>
            <a:r>
              <a:rPr lang="en-US" b="1" dirty="0" smtClean="0"/>
              <a:t> </a:t>
            </a:r>
            <a:r>
              <a:rPr lang="en-US" b="1" dirty="0" err="1" smtClean="0"/>
              <a:t>adysg</a:t>
            </a:r>
            <a:r>
              <a:rPr lang="en-US" b="1" dirty="0" smtClean="0"/>
              <a:t> -            </a:t>
            </a:r>
            <a:r>
              <a:rPr lang="en-US" b="1" dirty="0" smtClean="0">
                <a:solidFill>
                  <a:srgbClr val="FF0000"/>
                </a:solidFill>
              </a:rPr>
              <a:t>.</a:t>
            </a:r>
            <a:r>
              <a:rPr lang="en-US" b="1" dirty="0" err="1" smtClean="0">
                <a:solidFill>
                  <a:srgbClr val="FF0000"/>
                </a:solidFill>
              </a:rPr>
              <a:t>edu</a:t>
            </a:r>
            <a:r>
              <a:rPr lang="en-US" b="1" dirty="0" smtClean="0">
                <a:solidFill>
                  <a:srgbClr val="FF0000"/>
                </a:solidFill>
              </a:rPr>
              <a:t> </a:t>
            </a:r>
            <a:r>
              <a:rPr lang="en-US" b="1" dirty="0"/>
              <a:t>- education sites	</a:t>
            </a:r>
            <a:endParaRPr lang="en-US" b="1" dirty="0" smtClean="0"/>
          </a:p>
          <a:p>
            <a:pPr>
              <a:buNone/>
            </a:pPr>
            <a:r>
              <a:rPr lang="en-US" b="1" dirty="0" err="1" smtClean="0"/>
              <a:t>gwefannau</a:t>
            </a:r>
            <a:r>
              <a:rPr lang="en-US" b="1" dirty="0" smtClean="0"/>
              <a:t> </a:t>
            </a:r>
            <a:r>
              <a:rPr lang="en-US" b="1" dirty="0" err="1" smtClean="0"/>
              <a:t>llywodraeth</a:t>
            </a:r>
            <a:r>
              <a:rPr lang="en-US" b="1" dirty="0" smtClean="0"/>
              <a:t> - </a:t>
            </a:r>
            <a:r>
              <a:rPr lang="en-US" b="1" dirty="0" smtClean="0">
                <a:solidFill>
                  <a:srgbClr val="FF0000"/>
                </a:solidFill>
              </a:rPr>
              <a:t>.</a:t>
            </a:r>
            <a:r>
              <a:rPr lang="en-US" b="1" dirty="0" err="1" smtClean="0">
                <a:solidFill>
                  <a:srgbClr val="FF0000"/>
                </a:solidFill>
              </a:rPr>
              <a:t>gov</a:t>
            </a:r>
            <a:r>
              <a:rPr lang="en-US" b="1" dirty="0" smtClean="0">
                <a:solidFill>
                  <a:srgbClr val="FF0000"/>
                </a:solidFill>
              </a:rPr>
              <a:t> </a:t>
            </a:r>
            <a:r>
              <a:rPr lang="en-US" b="1" dirty="0" smtClean="0"/>
              <a:t>- </a:t>
            </a:r>
            <a:r>
              <a:rPr lang="en-US" b="1" dirty="0"/>
              <a:t>government </a:t>
            </a:r>
            <a:r>
              <a:rPr lang="en-US" b="1" dirty="0" smtClean="0"/>
              <a:t>sites</a:t>
            </a:r>
          </a:p>
          <a:p>
            <a:pPr>
              <a:buNone/>
            </a:pPr>
            <a:r>
              <a:rPr lang="en-US" b="1" dirty="0" err="1" smtClean="0"/>
              <a:t>gwefannau</a:t>
            </a:r>
            <a:r>
              <a:rPr lang="en-US" b="1" dirty="0" smtClean="0"/>
              <a:t> </a:t>
            </a:r>
            <a:r>
              <a:rPr lang="en-US" b="1" dirty="0" err="1" smtClean="0"/>
              <a:t>sefydliadau</a:t>
            </a:r>
            <a:r>
              <a:rPr lang="en-US" b="1" dirty="0" smtClean="0"/>
              <a:t> -  </a:t>
            </a:r>
            <a:r>
              <a:rPr lang="en-US" b="1" dirty="0" smtClean="0">
                <a:solidFill>
                  <a:srgbClr val="FF0000"/>
                </a:solidFill>
              </a:rPr>
              <a:t>.org </a:t>
            </a:r>
            <a:r>
              <a:rPr lang="en-US" b="1" dirty="0"/>
              <a:t>- organization sites	</a:t>
            </a:r>
            <a:endParaRPr lang="en-US" b="1" dirty="0" smtClean="0"/>
          </a:p>
          <a:p>
            <a:pPr>
              <a:buNone/>
            </a:pPr>
            <a:r>
              <a:rPr lang="en-US" b="1" dirty="0" err="1"/>
              <a:t>g</a:t>
            </a:r>
            <a:r>
              <a:rPr lang="en-US" b="1" dirty="0" err="1" smtClean="0"/>
              <a:t>wefannau</a:t>
            </a:r>
            <a:r>
              <a:rPr lang="en-US" b="1" dirty="0" smtClean="0"/>
              <a:t> </a:t>
            </a:r>
            <a:r>
              <a:rPr lang="en-US" b="1" dirty="0" err="1" smtClean="0"/>
              <a:t>masnachol</a:t>
            </a:r>
            <a:r>
              <a:rPr lang="en-US" b="1" dirty="0" smtClean="0"/>
              <a:t> -   </a:t>
            </a:r>
            <a:r>
              <a:rPr lang="en-US" b="1" dirty="0" smtClean="0">
                <a:solidFill>
                  <a:srgbClr val="FF0000"/>
                </a:solidFill>
              </a:rPr>
              <a:t>.com </a:t>
            </a:r>
            <a:r>
              <a:rPr lang="en-US" b="1" dirty="0"/>
              <a:t>- commercial sites	</a:t>
            </a:r>
            <a:endParaRPr lang="en-US" b="1" dirty="0" smtClean="0"/>
          </a:p>
          <a:p>
            <a:pPr>
              <a:buNone/>
            </a:pPr>
            <a:r>
              <a:rPr lang="en-US" b="1" dirty="0" err="1"/>
              <a:t>r</a:t>
            </a:r>
            <a:r>
              <a:rPr lang="en-US" b="1" dirty="0" err="1" smtClean="0"/>
              <a:t>hwydwaith</a:t>
            </a:r>
            <a:r>
              <a:rPr lang="en-US" b="1" dirty="0" smtClean="0"/>
              <a:t> </a:t>
            </a:r>
            <a:r>
              <a:rPr lang="en-US" b="1" dirty="0" err="1" smtClean="0"/>
              <a:t>isadeiledd</a:t>
            </a:r>
            <a:r>
              <a:rPr lang="en-US" b="1" dirty="0" smtClean="0"/>
              <a:t> -   </a:t>
            </a:r>
            <a:r>
              <a:rPr lang="en-US" b="1" dirty="0" smtClean="0">
                <a:solidFill>
                  <a:srgbClr val="FF0000"/>
                </a:solidFill>
              </a:rPr>
              <a:t>.net </a:t>
            </a:r>
            <a:r>
              <a:rPr lang="en-US" b="1" dirty="0"/>
              <a:t>- network infrastructures	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237067"/>
            <a:ext cx="8686800" cy="11684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dirty="0" smtClean="0"/>
              <a:t>     </a:t>
            </a:r>
            <a:r>
              <a:rPr lang="en-US" dirty="0" err="1" smtClean="0"/>
              <a:t>Ofsted</a:t>
            </a:r>
            <a:r>
              <a:rPr lang="en-US" dirty="0" smtClean="0"/>
              <a:t> (2009)Characteristics </a:t>
            </a:r>
            <a:r>
              <a:rPr lang="en-US" dirty="0"/>
              <a:t>of </a:t>
            </a:r>
            <a:r>
              <a:rPr lang="en-US" dirty="0" smtClean="0"/>
              <a:t>outstanding primary schools </a:t>
            </a:r>
            <a:r>
              <a:rPr lang="en-US" dirty="0"/>
              <a:t>in challenging </a:t>
            </a:r>
            <a:r>
              <a:rPr lang="en-US" dirty="0" smtClean="0"/>
              <a:t>circumstances</a:t>
            </a:r>
          </a:p>
          <a:p>
            <a:pPr>
              <a:buNone/>
            </a:pPr>
            <a:endParaRPr lang="en-US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99221" y="1405467"/>
            <a:ext cx="2222325" cy="306927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253999" y="1405467"/>
            <a:ext cx="6868555" cy="53860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u="sng" dirty="0" smtClean="0">
                <a:hlinkClick r:id="rId3"/>
              </a:rPr>
              <a:t>http://templegrove.org.uk/UserFiles/File/Twenty-two%20Things.pdf</a:t>
            </a:r>
            <a:endParaRPr lang="en-US" sz="2000" u="sng" dirty="0" smtClean="0"/>
          </a:p>
          <a:p>
            <a:endParaRPr lang="en-US" sz="2000" u="sng" dirty="0" smtClean="0">
              <a:hlinkClick r:id="rId4"/>
            </a:endParaRPr>
          </a:p>
          <a:p>
            <a:r>
              <a:rPr lang="en-US" sz="2000" u="sng" dirty="0" smtClean="0">
                <a:hlinkClick r:id="rId4"/>
              </a:rPr>
              <a:t>http://www.serviceschools.co.uk/cms/what_makes_a_good_school_new/</a:t>
            </a:r>
            <a:endParaRPr lang="en-US" sz="2000" u="sng" dirty="0" smtClean="0"/>
          </a:p>
          <a:p>
            <a:endParaRPr lang="en-US" sz="2000" u="sng" dirty="0" smtClean="0">
              <a:hlinkClick r:id="rId5"/>
            </a:endParaRPr>
          </a:p>
          <a:p>
            <a:r>
              <a:rPr lang="en-US" sz="2000" u="sng" dirty="0" smtClean="0">
                <a:hlinkClick r:id="rId5"/>
              </a:rPr>
              <a:t>http://www.locrating.com/</a:t>
            </a:r>
            <a:endParaRPr lang="en-US" sz="2000" u="sng" dirty="0" smtClean="0"/>
          </a:p>
          <a:p>
            <a:endParaRPr lang="en-US" sz="2000" u="sng" dirty="0" smtClean="0"/>
          </a:p>
          <a:p>
            <a:r>
              <a:rPr lang="en-US" sz="2000" u="sng" dirty="0" smtClean="0">
                <a:hlinkClick r:id="rId6"/>
              </a:rPr>
              <a:t>http://www.ofsted.gov.uk/resources/twenty-outstanding-primary-schools-excelling-against-odds</a:t>
            </a:r>
            <a:endParaRPr lang="en-US" sz="2000" u="sng" dirty="0" smtClean="0"/>
          </a:p>
          <a:p>
            <a:endParaRPr lang="en-US" sz="2000" u="sng" dirty="0" smtClean="0">
              <a:hlinkClick r:id="rId7"/>
            </a:endParaRPr>
          </a:p>
          <a:p>
            <a:r>
              <a:rPr lang="en-US" sz="2000" u="sng" dirty="0" smtClean="0">
                <a:hlinkClick r:id="rId8"/>
              </a:rPr>
              <a:t>http://learning.wales.gov.uk/docs/learningwales/publications/121122professionallearningen.pdf</a:t>
            </a:r>
            <a:endParaRPr lang="en-US" sz="2000" u="sng" dirty="0" smtClean="0"/>
          </a:p>
          <a:p>
            <a:endParaRPr lang="en-US" sz="2000" u="sng" dirty="0" smtClean="0">
              <a:hlinkClick r:id="rId7"/>
            </a:endParaRPr>
          </a:p>
          <a:p>
            <a:r>
              <a:rPr lang="en-US" sz="2000" dirty="0" smtClean="0">
                <a:hlinkClick r:id="rId7"/>
              </a:rPr>
              <a:t>http://www.cse.ucla.edu/products/parents/cresst_GoodSchool.pdf</a:t>
            </a:r>
            <a:endParaRPr lang="en-US" sz="2000" dirty="0" smtClean="0"/>
          </a:p>
          <a:p>
            <a:endParaRPr lang="en-US" sz="2400" u="sng" dirty="0" smtClean="0">
              <a:hlinkClick r:id="rId7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660400" y="728133"/>
            <a:ext cx="8026400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 smtClean="0"/>
              <a:t>TASGAU ERBYN Y SESIWN NESAF..</a:t>
            </a:r>
            <a:r>
              <a:rPr lang="en-US" sz="2400" dirty="0" smtClean="0"/>
              <a:t>.</a:t>
            </a:r>
            <a:endParaRPr lang="en-US" sz="2400" dirty="0"/>
          </a:p>
        </p:txBody>
      </p:sp>
      <p:pic>
        <p:nvPicPr>
          <p:cNvPr id="4" name="Picture 3" descr="task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600" y="2989309"/>
            <a:ext cx="2286000" cy="228600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778000" y="1511813"/>
            <a:ext cx="5750292" cy="103105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4300" dirty="0" smtClean="0">
                <a:hlinkClick r:id="rId3"/>
              </a:rPr>
              <a:t>http://athrofa.cymru/cy/</a:t>
            </a:r>
            <a:endParaRPr lang="en-US" sz="4300" dirty="0" smtClean="0"/>
          </a:p>
          <a:p>
            <a:endParaRPr lang="en-GB" dirty="0"/>
          </a:p>
        </p:txBody>
      </p:sp>
      <p:pic>
        <p:nvPicPr>
          <p:cNvPr id="7" name="Picture 6" descr="-YOFybBU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2667" y="2542864"/>
            <a:ext cx="3824069" cy="382406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Education show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693" y="349179"/>
            <a:ext cx="8784822" cy="4593730"/>
          </a:xfrm>
          <a:prstGeom prst="rect">
            <a:avLst/>
          </a:prstGeom>
        </p:spPr>
      </p:pic>
      <p:pic>
        <p:nvPicPr>
          <p:cNvPr id="6" name="Picture 5" descr="task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3693" y="4572000"/>
            <a:ext cx="2286000" cy="22860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760133" y="5304851"/>
            <a:ext cx="5650630" cy="6001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300" dirty="0" smtClean="0"/>
              <a:t>SIOE ADDYSG 2017 - CAERDYDD</a:t>
            </a:r>
            <a:endParaRPr lang="en-GB" sz="3300" dirty="0"/>
          </a:p>
        </p:txBody>
      </p:sp>
    </p:spTree>
  </p:cSld>
  <p:clrMapOvr>
    <a:masterClrMapping/>
  </p:clrMapOvr>
  <p:transition/>
</p:sld>
</file>

<file path=ppt/slides/slide3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50134" y="274638"/>
            <a:ext cx="4804764" cy="1143000"/>
          </a:xfrm>
        </p:spPr>
        <p:txBody>
          <a:bodyPr>
            <a:normAutofit fontScale="90000"/>
          </a:bodyPr>
          <a:lstStyle/>
          <a:p>
            <a:r>
              <a:rPr lang="en-GB" dirty="0" err="1" smtClean="0">
                <a:solidFill>
                  <a:schemeClr val="accent2">
                    <a:lumMod val="75000"/>
                  </a:schemeClr>
                </a:solidFill>
              </a:rPr>
              <a:t>Kirsty</a:t>
            </a: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 Williams</a:t>
            </a:r>
            <a:b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</a:b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4" name="Content Placeholder 3" descr="kw-portrait-1.png"/>
          <p:cNvPicPr>
            <a:picLocks noGrp="1" noChangeAspect="1"/>
          </p:cNvPicPr>
          <p:nvPr>
            <p:ph idx="1"/>
          </p:nvPr>
        </p:nvPicPr>
        <p:blipFill>
          <a:blip r:embed="rId2"/>
          <a:srcRect l="-1218" r="-1218"/>
          <a:stretch>
            <a:fillRect/>
          </a:stretch>
        </p:blipFill>
        <p:spPr>
          <a:xfrm>
            <a:off x="368074" y="274638"/>
            <a:ext cx="2782060" cy="1530026"/>
          </a:xfrm>
        </p:spPr>
      </p:pic>
      <p:pic>
        <p:nvPicPr>
          <p:cNvPr id="5" name="Picture 4" descr="Addysg yng Nghymru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87390" y="2317098"/>
            <a:ext cx="3027588" cy="4246488"/>
          </a:xfrm>
          <a:prstGeom prst="rect">
            <a:avLst/>
          </a:prstGeom>
        </p:spPr>
      </p:pic>
      <p:pic>
        <p:nvPicPr>
          <p:cNvPr id="6" name="Picture 5" descr="Education in Wales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0890" y="2317098"/>
            <a:ext cx="3020409" cy="4252988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3671299" y="891192"/>
            <a:ext cx="19298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 smtClean="0"/>
              <a:t>‪</a:t>
            </a:r>
            <a:r>
              <a:rPr lang="en-US" b="1" dirty="0" smtClean="0">
                <a:solidFill>
                  <a:srgbClr val="31859C"/>
                </a:solidFill>
              </a:rPr>
              <a:t>@</a:t>
            </a:r>
            <a:r>
              <a:rPr lang="en-US" b="1" dirty="0" err="1" smtClean="0">
                <a:solidFill>
                  <a:srgbClr val="31859C"/>
                </a:solidFill>
              </a:rPr>
              <a:t>wgcs_education</a:t>
            </a:r>
            <a:r>
              <a:rPr lang="en-US" b="1" dirty="0" smtClean="0">
                <a:solidFill>
                  <a:srgbClr val="31859C"/>
                </a:solidFill>
              </a:rPr>
              <a:t>‬</a:t>
            </a:r>
            <a:endParaRPr lang="en-GB" dirty="0">
              <a:solidFill>
                <a:srgbClr val="31859C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5534338" y="891192"/>
            <a:ext cx="187781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 smtClean="0"/>
              <a:t>‪</a:t>
            </a:r>
            <a:r>
              <a:rPr lang="en-US" b="1" dirty="0" smtClean="0">
                <a:solidFill>
                  <a:schemeClr val="accent5">
                    <a:lumMod val="75000"/>
                  </a:schemeClr>
                </a:solidFill>
              </a:rPr>
              <a:t>@</a:t>
            </a:r>
            <a:r>
              <a:rPr lang="en-US" b="1" dirty="0" err="1" smtClean="0">
                <a:solidFill>
                  <a:schemeClr val="accent5">
                    <a:lumMod val="75000"/>
                  </a:schemeClr>
                </a:solidFill>
              </a:rPr>
              <a:t>Kirsty_Williams</a:t>
            </a:r>
            <a:r>
              <a:rPr lang="en-US" b="1" dirty="0" smtClean="0">
                <a:solidFill>
                  <a:schemeClr val="accent5">
                    <a:lumMod val="75000"/>
                  </a:schemeClr>
                </a:solidFill>
              </a:rPr>
              <a:t>‬</a:t>
            </a:r>
            <a:endParaRPr lang="en-GB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10" name="Picture 9" descr="task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14978" y="4831737"/>
            <a:ext cx="1731849" cy="1731849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38666" y="5825067"/>
            <a:ext cx="860213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>
                <a:hlinkClick r:id="rId2"/>
              </a:rPr>
              <a:t>https://www.suttontrust.com/wp-content/uploads/2017/09/Closing-Gaps-Early_FINAL.pdf</a:t>
            </a:r>
            <a:endParaRPr lang="en-US" dirty="0" smtClean="0"/>
          </a:p>
          <a:p>
            <a:endParaRPr lang="en-GB" dirty="0"/>
          </a:p>
        </p:txBody>
      </p:sp>
      <p:pic>
        <p:nvPicPr>
          <p:cNvPr id="6" name="Picture 5" descr="task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080" y="102688"/>
            <a:ext cx="1731849" cy="1731849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1693331" y="249539"/>
            <a:ext cx="3422977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err="1" smtClean="0"/>
              <a:t>Angen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chi </a:t>
            </a:r>
            <a:r>
              <a:rPr lang="en-US" dirty="0" err="1" smtClean="0"/>
              <a:t>crynhoi</a:t>
            </a:r>
            <a:r>
              <a:rPr lang="en-US" dirty="0" smtClean="0"/>
              <a:t> </a:t>
            </a:r>
            <a:r>
              <a:rPr lang="en-US" dirty="0" err="1" smtClean="0"/>
              <a:t>beth</a:t>
            </a:r>
            <a:r>
              <a:rPr lang="en-US" dirty="0" smtClean="0"/>
              <a:t> </a:t>
            </a:r>
            <a:r>
              <a:rPr lang="en-US" dirty="0" err="1" smtClean="0"/>
              <a:t>mae’r</a:t>
            </a:r>
            <a:r>
              <a:rPr lang="en-US" dirty="0" smtClean="0"/>
              <a:t> </a:t>
            </a:r>
            <a:r>
              <a:rPr lang="en-US" dirty="0" err="1" smtClean="0"/>
              <a:t>adroddiad</a:t>
            </a:r>
            <a:r>
              <a:rPr lang="en-US" dirty="0" smtClean="0"/>
              <a:t> “Closing Gaps Early” </a:t>
            </a:r>
            <a:r>
              <a:rPr lang="en-US" dirty="0" err="1" smtClean="0"/>
              <a:t>gyhoeddwyd</a:t>
            </a:r>
            <a:r>
              <a:rPr lang="en-US" dirty="0" smtClean="0"/>
              <a:t> </a:t>
            </a:r>
            <a:r>
              <a:rPr lang="en-US" dirty="0" err="1" smtClean="0"/>
              <a:t>wythnos</a:t>
            </a:r>
            <a:r>
              <a:rPr lang="en-US" dirty="0" smtClean="0"/>
              <a:t> </a:t>
            </a:r>
            <a:r>
              <a:rPr lang="en-US" dirty="0" err="1" smtClean="0"/>
              <a:t>yma</a:t>
            </a:r>
            <a:r>
              <a:rPr lang="en-US" dirty="0" smtClean="0"/>
              <a:t> </a:t>
            </a:r>
            <a:r>
              <a:rPr lang="en-US" dirty="0" err="1" smtClean="0"/>
              <a:t>gan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Sutton Trust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dweud</a:t>
            </a:r>
            <a:r>
              <a:rPr lang="en-US" dirty="0" smtClean="0"/>
              <a:t> ..</a:t>
            </a:r>
            <a:endParaRPr lang="en-GB" dirty="0"/>
          </a:p>
        </p:txBody>
      </p:sp>
      <p:pic>
        <p:nvPicPr>
          <p:cNvPr id="8" name="Picture 7" descr="DLMsz_3W0AANVCm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8666" y="1834537"/>
            <a:ext cx="5503863" cy="3537378"/>
          </a:xfrm>
          <a:prstGeom prst="rect">
            <a:avLst/>
          </a:prstGeom>
        </p:spPr>
      </p:pic>
      <p:pic>
        <p:nvPicPr>
          <p:cNvPr id="4" name="Content Placeholder 3" descr="new-logo-retina.png"/>
          <p:cNvPicPr>
            <a:picLocks noGrp="1" noChangeAspect="1"/>
          </p:cNvPicPr>
          <p:nvPr>
            <p:ph idx="1"/>
          </p:nvPr>
        </p:nvPicPr>
        <p:blipFill>
          <a:blip r:embed="rId5"/>
          <a:srcRect l="-6112" r="-6112"/>
          <a:stretch>
            <a:fillRect/>
          </a:stretch>
        </p:blipFill>
        <p:spPr>
          <a:xfrm>
            <a:off x="4997777" y="102688"/>
            <a:ext cx="4146223" cy="2280263"/>
          </a:xfr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5149</TotalTime>
  <Words>2037</Words>
  <Application>Microsoft Macintosh PowerPoint</Application>
  <PresentationFormat>On-screen Show (4:3)</PresentationFormat>
  <Paragraphs>184</Paragraphs>
  <Slides>40</Slides>
  <Notes>1</Notes>
  <HiddenSlides>0</HiddenSlides>
  <MMClips>3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1" baseType="lpstr">
      <vt:lpstr>Office Theme</vt:lpstr>
      <vt:lpstr>Croeso nol!</vt:lpstr>
      <vt:lpstr>ECAD6002C </vt:lpstr>
      <vt:lpstr>Slide 3</vt:lpstr>
      <vt:lpstr>The Assignment – Yr Aseiniad</vt:lpstr>
      <vt:lpstr>Yr Aseiniad!</vt:lpstr>
      <vt:lpstr>MANYLION CYFLWYNO:     </vt:lpstr>
      <vt:lpstr>Slide 7</vt:lpstr>
      <vt:lpstr>Slide 8</vt:lpstr>
      <vt:lpstr>What do you think about this school? Beth chi’n feddwl am yr ysgol yma?</vt:lpstr>
      <vt:lpstr>What makes a good school? Beth sydd yn gwneud ysgol dda?</vt:lpstr>
      <vt:lpstr>Slide 11</vt:lpstr>
      <vt:lpstr>Slide 12</vt:lpstr>
      <vt:lpstr>Slide 13</vt:lpstr>
      <vt:lpstr>Slide 14</vt:lpstr>
      <vt:lpstr>Something to consider…. Rhywbeth i ystyried</vt:lpstr>
      <vt:lpstr>External Recognition- Adnabyddiaeth Allanol</vt:lpstr>
      <vt:lpstr>So what about Estyn? Beth am Estyn?</vt:lpstr>
      <vt:lpstr>Mae newid wedi bod… There has been some changes…</vt:lpstr>
      <vt:lpstr>Grades- Graddau</vt:lpstr>
      <vt:lpstr>Slide 20</vt:lpstr>
      <vt:lpstr>Chief Inspector for Ofsted (at the time) Christine Gilbert 2009 stated: </vt:lpstr>
      <vt:lpstr>Outstanding Characteristics: </vt:lpstr>
      <vt:lpstr>Success Factors</vt:lpstr>
      <vt:lpstr>Slide 24</vt:lpstr>
      <vt:lpstr>Mission Statements Datganiad o Genhadaeth </vt:lpstr>
      <vt:lpstr>Vision - Gweledigaeth</vt:lpstr>
      <vt:lpstr>Ffurfiwch gweledigaeth eich hun…</vt:lpstr>
      <vt:lpstr>John Hattie</vt:lpstr>
      <vt:lpstr>If you were going into school, what three key questions would you ask?  Os oeddech yn mynd i ysgol beth ywr tri cwestiwn allweddol byddech yn gofyn?</vt:lpstr>
      <vt:lpstr>Slide 30</vt:lpstr>
      <vt:lpstr>http://mylocalschool.wales.gov.uk  </vt:lpstr>
      <vt:lpstr>Slide 32</vt:lpstr>
      <vt:lpstr>Slide 33</vt:lpstr>
      <vt:lpstr>Slide 34</vt:lpstr>
      <vt:lpstr>Rhagor o wybodaeth More infromation</vt:lpstr>
      <vt:lpstr>Slide 36</vt:lpstr>
      <vt:lpstr>Slide 37</vt:lpstr>
      <vt:lpstr>Slide 38</vt:lpstr>
      <vt:lpstr>Kirsty Williams </vt:lpstr>
      <vt:lpstr>Slide 40</vt:lpstr>
    </vt:vector>
  </TitlesOfParts>
  <Company>Trinity Saint David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makes a good school?</dc:title>
  <dc:creator>mathew Jones</dc:creator>
  <cp:lastModifiedBy>swwcte</cp:lastModifiedBy>
  <cp:revision>35</cp:revision>
  <dcterms:created xsi:type="dcterms:W3CDTF">2017-10-06T06:28:18Z</dcterms:created>
  <dcterms:modified xsi:type="dcterms:W3CDTF">2017-10-06T06:30:14Z</dcterms:modified>
</cp:coreProperties>
</file>